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1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5"/>
  </p:notesMasterIdLst>
  <p:sldIdLst>
    <p:sldId id="256" r:id="rId2"/>
    <p:sldId id="299" r:id="rId3"/>
    <p:sldId id="271" r:id="rId4"/>
    <p:sldId id="272" r:id="rId5"/>
    <p:sldId id="274" r:id="rId6"/>
    <p:sldId id="275" r:id="rId7"/>
    <p:sldId id="276" r:id="rId8"/>
    <p:sldId id="278" r:id="rId9"/>
    <p:sldId id="277" r:id="rId10"/>
    <p:sldId id="279" r:id="rId11"/>
    <p:sldId id="295" r:id="rId12"/>
    <p:sldId id="280" r:id="rId13"/>
    <p:sldId id="281" r:id="rId14"/>
    <p:sldId id="282" r:id="rId15"/>
    <p:sldId id="283" r:id="rId16"/>
    <p:sldId id="298" r:id="rId17"/>
    <p:sldId id="284" r:id="rId18"/>
    <p:sldId id="285" r:id="rId19"/>
    <p:sldId id="314" r:id="rId20"/>
    <p:sldId id="287" r:id="rId21"/>
    <p:sldId id="288" r:id="rId22"/>
    <p:sldId id="289" r:id="rId23"/>
    <p:sldId id="290" r:id="rId24"/>
    <p:sldId id="311" r:id="rId25"/>
    <p:sldId id="312" r:id="rId26"/>
    <p:sldId id="313" r:id="rId27"/>
    <p:sldId id="305" r:id="rId28"/>
    <p:sldId id="307" r:id="rId29"/>
    <p:sldId id="306" r:id="rId30"/>
    <p:sldId id="315" r:id="rId31"/>
    <p:sldId id="316" r:id="rId32"/>
    <p:sldId id="317" r:id="rId33"/>
    <p:sldId id="26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7" autoAdjust="0"/>
  </p:normalViewPr>
  <p:slideViewPr>
    <p:cSldViewPr>
      <p:cViewPr varScale="1">
        <p:scale>
          <a:sx n="80" d="100"/>
          <a:sy n="80" d="100"/>
        </p:scale>
        <p:origin x="-72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E8611-00FC-4174-87C7-26B21F570EDB}" type="datetimeFigureOut">
              <a:rPr lang="en-US" smtClean="0"/>
              <a:t>12/13/2016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1C083-0E96-4AD2-83FB-20670F1D2580}" type="slidenum">
              <a:rPr lang="en-US" smtClean="0"/>
              <a:t>‹#›</a:t>
            </a:fld>
            <a:endParaRPr lang="en-US"/>
          </a:p>
        </p:txBody>
      </p:sp>
    </p:spTree>
    <p:extLst>
      <p:ext uri="{BB962C8B-B14F-4D97-AF65-F5344CB8AC3E}">
        <p14:creationId xmlns:p14="http://schemas.microsoft.com/office/powerpoint/2010/main" val="3698054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1C083-0E96-4AD2-83FB-20670F1D2580}" type="slidenum">
              <a:rPr lang="en-US" smtClean="0"/>
              <a:t>15</a:t>
            </a:fld>
            <a:endParaRPr lang="en-US"/>
          </a:p>
        </p:txBody>
      </p:sp>
    </p:spTree>
    <p:extLst>
      <p:ext uri="{BB962C8B-B14F-4D97-AF65-F5344CB8AC3E}">
        <p14:creationId xmlns:p14="http://schemas.microsoft.com/office/powerpoint/2010/main" val="1101353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1C083-0E96-4AD2-83FB-20670F1D2580}" type="slidenum">
              <a:rPr lang="en-US" smtClean="0"/>
              <a:t>16</a:t>
            </a:fld>
            <a:endParaRPr lang="en-US"/>
          </a:p>
        </p:txBody>
      </p:sp>
    </p:spTree>
    <p:extLst>
      <p:ext uri="{BB962C8B-B14F-4D97-AF65-F5344CB8AC3E}">
        <p14:creationId xmlns:p14="http://schemas.microsoft.com/office/powerpoint/2010/main" val="2520424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1C083-0E96-4AD2-83FB-20670F1D2580}" type="slidenum">
              <a:rPr lang="en-US" smtClean="0"/>
              <a:t>20</a:t>
            </a:fld>
            <a:endParaRPr lang="en-US"/>
          </a:p>
        </p:txBody>
      </p:sp>
    </p:spTree>
    <p:extLst>
      <p:ext uri="{BB962C8B-B14F-4D97-AF65-F5344CB8AC3E}">
        <p14:creationId xmlns:p14="http://schemas.microsoft.com/office/powerpoint/2010/main" val="319519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171B16-05C7-47C1-91F5-FAC87D320948}" type="datetime1">
              <a:rPr lang="en-US" smtClean="0"/>
              <a:t>12/13/2016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6A7E49-95FA-4A64-88D4-A36569E0005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39067-3C78-49E8-A416-BB152A93909A}"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802EA-E489-4E18-9B10-B46FF77BB172}"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A2CAAA-9A52-4461-91A4-119AB32B933E}"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D2DB52-FC55-43BF-9FCF-0B056B7578F5}"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A7E49-95FA-4A64-88D4-A36569E0005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F86121-5470-43CC-88B3-521D1CED4DAA}" type="datetime1">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B02979-7651-476F-BCDA-2101E0844E5F}" type="datetime1">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293DC9-4077-4816-ABE7-56DC073FA5E2}" type="datetime1">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F9936-41F5-4051-A682-6E811C44C3D8}" type="datetime1">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7ED227-8B7E-4DE0-9957-FD7B97E4585B}" type="datetime1">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A7E49-95FA-4A64-88D4-A36569E000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ED1DC5-F56D-4F40-B221-9D759968A091}" type="datetime1">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6A7E49-95FA-4A64-88D4-A36569E0005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9955B1-CA24-40FB-9272-A9799312DBA6}" type="datetime1">
              <a:rPr lang="en-US" smtClean="0"/>
              <a:t>12/13/2016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6A7E49-95FA-4A64-88D4-A36569E0005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ol.gov/crc" TargetMode="External"/><Relationship Id="rId2" Type="http://schemas.openxmlformats.org/officeDocument/2006/relationships/hyperlink" Target="mailto:civilrightscenter@dol.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ivilrightscenter@dol.gov" TargetMode="External"/><Relationship Id="rId2" Type="http://schemas.openxmlformats.org/officeDocument/2006/relationships/hyperlink" Target="http://www.dol.gov/cr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458200" cy="3581400"/>
          </a:xfrm>
        </p:spPr>
        <p:txBody>
          <a:bodyPr>
            <a:normAutofit fontScale="90000"/>
          </a:bodyPr>
          <a:lstStyle/>
          <a:p>
            <a:pPr algn="ctr"/>
            <a:r>
              <a:rPr lang="en-US" b="1" dirty="0"/>
              <a:t>CRC Updates Section 188 WIOA Equal Opportunity Regulations </a:t>
            </a:r>
            <a:r>
              <a:rPr lang="en-US" dirty="0" smtClean="0"/>
              <a:t/>
            </a:r>
            <a:br>
              <a:rPr lang="en-US" dirty="0" smtClean="0"/>
            </a:br>
            <a:r>
              <a:rPr lang="en-US" sz="3600" dirty="0" smtClean="0"/>
              <a:t>(</a:t>
            </a:r>
            <a:r>
              <a:rPr lang="en-US" sz="3600" dirty="0"/>
              <a:t>29 CFR Part 38) </a:t>
            </a:r>
            <a:r>
              <a:rPr lang="en-US" sz="3600" dirty="0" smtClean="0"/>
              <a:t/>
            </a:r>
            <a:br>
              <a:rPr lang="en-US" sz="3600" dirty="0" smtClean="0"/>
            </a:br>
            <a:r>
              <a:rPr lang="en-US" sz="5300" dirty="0" smtClean="0"/>
              <a:t>Job Corps</a:t>
            </a:r>
            <a:endParaRPr lang="en-US" sz="5300" dirty="0"/>
          </a:p>
        </p:txBody>
      </p:sp>
      <p:sp>
        <p:nvSpPr>
          <p:cNvPr id="3" name="Subtitle 2"/>
          <p:cNvSpPr>
            <a:spLocks noGrp="1"/>
          </p:cNvSpPr>
          <p:nvPr>
            <p:ph type="subTitle" idx="1"/>
          </p:nvPr>
        </p:nvSpPr>
        <p:spPr>
          <a:xfrm>
            <a:off x="1371600" y="4343400"/>
            <a:ext cx="7315200" cy="1676400"/>
          </a:xfrm>
        </p:spPr>
        <p:txBody>
          <a:bodyPr>
            <a:normAutofit fontScale="85000" lnSpcReduction="20000"/>
          </a:bodyPr>
          <a:lstStyle/>
          <a:p>
            <a:r>
              <a:rPr lang="en-US" b="1" dirty="0"/>
              <a:t>Naomi Barry-Perez</a:t>
            </a:r>
          </a:p>
          <a:p>
            <a:r>
              <a:rPr lang="en-US" sz="2100" dirty="0"/>
              <a:t>Director</a:t>
            </a:r>
          </a:p>
          <a:p>
            <a:pPr algn="r"/>
            <a:r>
              <a:rPr lang="en-US" b="1" dirty="0" smtClean="0">
                <a:solidFill>
                  <a:schemeClr val="tx1"/>
                </a:solidFill>
              </a:rPr>
              <a:t>Roger Ocampo</a:t>
            </a:r>
          </a:p>
          <a:p>
            <a:pPr algn="r"/>
            <a:r>
              <a:rPr lang="en-US" sz="2100" dirty="0" smtClean="0">
                <a:solidFill>
                  <a:schemeClr val="tx1"/>
                </a:solidFill>
              </a:rPr>
              <a:t>Chief, Office of Compliance and Policy</a:t>
            </a:r>
            <a:endParaRPr lang="en-US" sz="2100" dirty="0">
              <a:solidFill>
                <a:schemeClr val="tx1"/>
              </a:solidFill>
            </a:endParaRPr>
          </a:p>
          <a:p>
            <a:pPr algn="r"/>
            <a:r>
              <a:rPr lang="en-US" sz="2400" b="1" dirty="0">
                <a:solidFill>
                  <a:schemeClr val="tx1"/>
                </a:solidFill>
              </a:rPr>
              <a:t>Civil Rights </a:t>
            </a:r>
            <a:r>
              <a:rPr lang="en-US" sz="2400" b="1" dirty="0" smtClean="0">
                <a:solidFill>
                  <a:schemeClr val="tx1"/>
                </a:solidFill>
              </a:rPr>
              <a:t>Center</a:t>
            </a:r>
          </a:p>
          <a:p>
            <a:endParaRPr lang="en-US" dirty="0"/>
          </a:p>
        </p:txBody>
      </p:sp>
    </p:spTree>
    <p:extLst>
      <p:ext uri="{BB962C8B-B14F-4D97-AF65-F5344CB8AC3E}">
        <p14:creationId xmlns:p14="http://schemas.microsoft.com/office/powerpoint/2010/main" val="1005350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a:t>The Final </a:t>
            </a:r>
            <a:r>
              <a:rPr lang="en-US" dirty="0" smtClean="0"/>
              <a:t>Rule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lvl="0"/>
            <a:r>
              <a:rPr lang="en-US" dirty="0"/>
              <a:t>Updates the nondiscrimination and equal opportunity provisions to align them with current law and legal principles.  </a:t>
            </a:r>
            <a:endParaRPr lang="en-US" dirty="0" smtClean="0"/>
          </a:p>
          <a:p>
            <a:pPr lvl="0"/>
            <a:r>
              <a:rPr lang="en-US" dirty="0" smtClean="0"/>
              <a:t>The </a:t>
            </a:r>
            <a:r>
              <a:rPr lang="en-US" dirty="0"/>
              <a:t>rule captures developments since 1999 under the following laws, reflected in case law and in regulations issued by other Federal agencies, including the Departments of Justice and Education and the </a:t>
            </a:r>
            <a:r>
              <a:rPr lang="en-US" dirty="0" smtClean="0"/>
              <a:t>Equal </a:t>
            </a:r>
            <a:r>
              <a:rPr lang="en-US" dirty="0"/>
              <a:t>Employment Opportunity Commission: </a:t>
            </a:r>
            <a:endParaRPr lang="en-US" dirty="0" smtClean="0"/>
          </a:p>
          <a:p>
            <a:pPr lvl="1"/>
            <a:r>
              <a:rPr lang="en-US" dirty="0" smtClean="0"/>
              <a:t>Title </a:t>
            </a:r>
            <a:r>
              <a:rPr lang="en-US" dirty="0"/>
              <a:t>VI and Title VII of the Civil Rights Act of 1964; </a:t>
            </a:r>
            <a:endParaRPr lang="en-US" sz="2400" dirty="0"/>
          </a:p>
          <a:p>
            <a:pPr lvl="1"/>
            <a:r>
              <a:rPr lang="en-US" dirty="0"/>
              <a:t>Title IX of the Education Amendments of 1972;</a:t>
            </a:r>
            <a:endParaRPr lang="en-US" sz="2400" dirty="0"/>
          </a:p>
          <a:p>
            <a:pPr lvl="1"/>
            <a:r>
              <a:rPr lang="en-US" dirty="0"/>
              <a:t>The Americans with Disabilities Act of 1990 and the ADA Amendments Act of 2008; and</a:t>
            </a:r>
            <a:endParaRPr lang="en-US" sz="2400" dirty="0"/>
          </a:p>
          <a:p>
            <a:pPr lvl="1"/>
            <a:r>
              <a:rPr lang="en-US" dirty="0"/>
              <a:t>Section 504 of the Rehabilitation Act of 1973.</a:t>
            </a:r>
            <a:endParaRPr lang="en-US" sz="2400" dirty="0"/>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10</a:t>
            </a:fld>
            <a:endParaRPr lang="en-US"/>
          </a:p>
        </p:txBody>
      </p:sp>
    </p:spTree>
    <p:extLst>
      <p:ext uri="{BB962C8B-B14F-4D97-AF65-F5344CB8AC3E}">
        <p14:creationId xmlns:p14="http://schemas.microsoft.com/office/powerpoint/2010/main" val="1896739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W</a:t>
            </a:r>
            <a:r>
              <a:rPr lang="en-US" dirty="0" smtClean="0"/>
              <a:t>hile </a:t>
            </a:r>
            <a:r>
              <a:rPr lang="en-US" dirty="0"/>
              <a:t>the rule makes many substantive changes since 1999, the final rule does not impose significant new obligations on recipients. </a:t>
            </a:r>
            <a:endParaRPr lang="en-US" dirty="0" smtClean="0"/>
          </a:p>
          <a:p>
            <a:r>
              <a:rPr lang="en-US" dirty="0" smtClean="0"/>
              <a:t>The </a:t>
            </a:r>
            <a:r>
              <a:rPr lang="en-US" dirty="0"/>
              <a:t>rule’s updated provisions generally reflect obligations already imposed by changes to other nondiscrimination and equal opportunity </a:t>
            </a:r>
            <a:r>
              <a:rPr lang="en-US" dirty="0" smtClean="0"/>
              <a:t>laws.</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11</a:t>
            </a:fld>
            <a:endParaRPr lang="en-US"/>
          </a:p>
        </p:txBody>
      </p:sp>
    </p:spTree>
    <p:extLst>
      <p:ext uri="{BB962C8B-B14F-4D97-AF65-F5344CB8AC3E}">
        <p14:creationId xmlns:p14="http://schemas.microsoft.com/office/powerpoint/2010/main" val="2794089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Final Rule …</a:t>
            </a:r>
          </a:p>
        </p:txBody>
      </p:sp>
      <p:sp>
        <p:nvSpPr>
          <p:cNvPr id="3" name="Content Placeholder 2"/>
          <p:cNvSpPr>
            <a:spLocks noGrp="1"/>
          </p:cNvSpPr>
          <p:nvPr>
            <p:ph idx="1"/>
          </p:nvPr>
        </p:nvSpPr>
        <p:spPr/>
        <p:txBody>
          <a:bodyPr>
            <a:normAutofit/>
          </a:bodyPr>
          <a:lstStyle/>
          <a:p>
            <a:pPr lvl="0"/>
            <a:r>
              <a:rPr lang="en-US" dirty="0"/>
              <a:t>Ensures protection from discrimination based on pregnancy.  </a:t>
            </a:r>
            <a:endParaRPr lang="en-US" dirty="0" smtClean="0"/>
          </a:p>
          <a:p>
            <a:pPr lvl="0"/>
            <a:r>
              <a:rPr lang="en-US" dirty="0" smtClean="0"/>
              <a:t>The </a:t>
            </a:r>
            <a:r>
              <a:rPr lang="en-US" dirty="0"/>
              <a:t>rule makes </a:t>
            </a:r>
            <a:r>
              <a:rPr lang="en-US" dirty="0" smtClean="0"/>
              <a:t>clear that </a:t>
            </a:r>
            <a:r>
              <a:rPr lang="en-US" dirty="0"/>
              <a:t>sex discrimination includes discrimination based on pregnancy, childbirth, and related medical conditions, in accord with the Pregnancy Discrimination Act of 1978, which amended Title VII of the Civil Rights Act of 1964, and in accord with Title IX of the Education Amendments of 1972. </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12</a:t>
            </a:fld>
            <a:endParaRPr lang="en-US"/>
          </a:p>
        </p:txBody>
      </p:sp>
    </p:spTree>
    <p:extLst>
      <p:ext uri="{BB962C8B-B14F-4D97-AF65-F5344CB8AC3E}">
        <p14:creationId xmlns:p14="http://schemas.microsoft.com/office/powerpoint/2010/main" val="2317099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Final Rule …</a:t>
            </a:r>
          </a:p>
        </p:txBody>
      </p:sp>
      <p:sp>
        <p:nvSpPr>
          <p:cNvPr id="3" name="Content Placeholder 2"/>
          <p:cNvSpPr>
            <a:spLocks noGrp="1"/>
          </p:cNvSpPr>
          <p:nvPr>
            <p:ph idx="1"/>
          </p:nvPr>
        </p:nvSpPr>
        <p:spPr/>
        <p:txBody>
          <a:bodyPr>
            <a:normAutofit/>
          </a:bodyPr>
          <a:lstStyle/>
          <a:p>
            <a:r>
              <a:rPr lang="en-US" dirty="0"/>
              <a:t>Safeguards meaningful access to the workforce system for persons with limited English proficiency (LEP).  </a:t>
            </a:r>
            <a:endParaRPr lang="en-US" dirty="0" smtClean="0"/>
          </a:p>
          <a:p>
            <a:r>
              <a:rPr lang="en-US" dirty="0" smtClean="0"/>
              <a:t>The </a:t>
            </a:r>
            <a:r>
              <a:rPr lang="en-US" dirty="0"/>
              <a:t>regulations clarify that discrimination based on national origin includes failing to provide language services to someone with limited English proficiency. </a:t>
            </a:r>
            <a:r>
              <a:rPr lang="en-US" b="1" dirty="0"/>
              <a:t> </a:t>
            </a:r>
            <a:endParaRPr lang="en-US" b="1" dirty="0" smtClean="0"/>
          </a:p>
          <a:p>
            <a:r>
              <a:rPr lang="en-US" dirty="0" smtClean="0"/>
              <a:t>As </a:t>
            </a:r>
            <a:r>
              <a:rPr lang="en-US" dirty="0"/>
              <a:t>such, under the rule, recipients must take reasonable steps to ensure that individuals with LEP have meaningful access to aid, benefits, services, and training. </a:t>
            </a:r>
          </a:p>
        </p:txBody>
      </p:sp>
      <p:sp>
        <p:nvSpPr>
          <p:cNvPr id="4" name="Slide Number Placeholder 3"/>
          <p:cNvSpPr>
            <a:spLocks noGrp="1"/>
          </p:cNvSpPr>
          <p:nvPr>
            <p:ph type="sldNum" sz="quarter" idx="12"/>
          </p:nvPr>
        </p:nvSpPr>
        <p:spPr/>
        <p:txBody>
          <a:bodyPr/>
          <a:lstStyle/>
          <a:p>
            <a:fld id="{9F6A7E49-95FA-4A64-88D4-A36569E0005B}" type="slidenum">
              <a:rPr lang="en-US" smtClean="0"/>
              <a:t>13</a:t>
            </a:fld>
            <a:endParaRPr lang="en-US"/>
          </a:p>
        </p:txBody>
      </p:sp>
    </p:spTree>
    <p:extLst>
      <p:ext uri="{BB962C8B-B14F-4D97-AF65-F5344CB8AC3E}">
        <p14:creationId xmlns:p14="http://schemas.microsoft.com/office/powerpoint/2010/main" val="983746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These steps may include oral interpretation and written translation of both hard-copy and electronic materials </a:t>
            </a:r>
            <a:r>
              <a:rPr lang="en-US" dirty="0" smtClean="0"/>
              <a:t>into </a:t>
            </a:r>
            <a:r>
              <a:rPr lang="en-US" dirty="0"/>
              <a:t>non-English languages</a:t>
            </a:r>
            <a:r>
              <a:rPr lang="en-US" dirty="0" smtClean="0"/>
              <a:t>.</a:t>
            </a:r>
          </a:p>
          <a:p>
            <a:r>
              <a:rPr lang="en-US" dirty="0" smtClean="0"/>
              <a:t>This </a:t>
            </a:r>
            <a:r>
              <a:rPr lang="en-US" dirty="0"/>
              <a:t>ensures that individuals with LEP are informed about or able to participate in covered programs or activities. </a:t>
            </a:r>
          </a:p>
        </p:txBody>
      </p:sp>
      <p:sp>
        <p:nvSpPr>
          <p:cNvPr id="4" name="Slide Number Placeholder 3"/>
          <p:cNvSpPr>
            <a:spLocks noGrp="1"/>
          </p:cNvSpPr>
          <p:nvPr>
            <p:ph type="sldNum" sz="quarter" idx="12"/>
          </p:nvPr>
        </p:nvSpPr>
        <p:spPr/>
        <p:txBody>
          <a:bodyPr/>
          <a:lstStyle/>
          <a:p>
            <a:fld id="{9F6A7E49-95FA-4A64-88D4-A36569E0005B}" type="slidenum">
              <a:rPr lang="en-US" smtClean="0"/>
              <a:t>14</a:t>
            </a:fld>
            <a:endParaRPr lang="en-US"/>
          </a:p>
        </p:txBody>
      </p:sp>
    </p:spTree>
    <p:extLst>
      <p:ext uri="{BB962C8B-B14F-4D97-AF65-F5344CB8AC3E}">
        <p14:creationId xmlns:p14="http://schemas.microsoft.com/office/powerpoint/2010/main" val="3604620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In addition, the rule clarifies which documents </a:t>
            </a:r>
            <a:r>
              <a:rPr lang="en-US" dirty="0" smtClean="0"/>
              <a:t>contain </a:t>
            </a:r>
            <a:r>
              <a:rPr lang="en-US" dirty="0"/>
              <a:t>“vital” </a:t>
            </a:r>
            <a:r>
              <a:rPr lang="en-US" dirty="0" smtClean="0"/>
              <a:t>information and </a:t>
            </a:r>
            <a:r>
              <a:rPr lang="en-US" dirty="0"/>
              <a:t>thus must be translated into languages spoken by a significant number or portion of the population eligible to be served or likely to be encountered.  </a:t>
            </a:r>
            <a:endParaRPr lang="en-US" dirty="0" smtClean="0"/>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15</a:t>
            </a:fld>
            <a:endParaRPr lang="en-US"/>
          </a:p>
        </p:txBody>
      </p:sp>
    </p:spTree>
    <p:extLst>
      <p:ext uri="{BB962C8B-B14F-4D97-AF65-F5344CB8AC3E}">
        <p14:creationId xmlns:p14="http://schemas.microsoft.com/office/powerpoint/2010/main" val="400547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382000" cy="4724400"/>
          </a:xfrm>
        </p:spPr>
        <p:txBody>
          <a:bodyPr>
            <a:normAutofit fontScale="92500"/>
          </a:bodyPr>
          <a:lstStyle/>
          <a:p>
            <a:r>
              <a:rPr lang="en-US" dirty="0"/>
              <a:t>“Vital” information means information, whether written, oral or electronic, </a:t>
            </a:r>
          </a:p>
          <a:p>
            <a:pPr lvl="1"/>
            <a:r>
              <a:rPr lang="en-US" dirty="0"/>
              <a:t>that is necessary for an individual to understand how to obtain any aid, benefit, service, and/or training; </a:t>
            </a:r>
          </a:p>
          <a:p>
            <a:pPr lvl="1"/>
            <a:r>
              <a:rPr lang="en-US" dirty="0"/>
              <a:t>necessary for an individual to obtain any aid, benefit, service, and/or training; </a:t>
            </a:r>
          </a:p>
          <a:p>
            <a:pPr lvl="1"/>
            <a:r>
              <a:rPr lang="en-US" dirty="0"/>
              <a:t>or required by law. </a:t>
            </a:r>
          </a:p>
          <a:p>
            <a:r>
              <a:rPr lang="en-US" dirty="0" smtClean="0"/>
              <a:t>The </a:t>
            </a:r>
            <a:r>
              <a:rPr lang="en-US" dirty="0"/>
              <a:t>rule requires recipients to record the limited English proficiency and preferred language of applicants who seek to participate in the workforce development system to help ensure they have the necessary information to serve individuals with LEP effectively.</a:t>
            </a:r>
          </a:p>
        </p:txBody>
      </p:sp>
      <p:sp>
        <p:nvSpPr>
          <p:cNvPr id="4" name="Slide Number Placeholder 3"/>
          <p:cNvSpPr>
            <a:spLocks noGrp="1"/>
          </p:cNvSpPr>
          <p:nvPr>
            <p:ph type="sldNum" sz="quarter" idx="12"/>
          </p:nvPr>
        </p:nvSpPr>
        <p:spPr/>
        <p:txBody>
          <a:bodyPr/>
          <a:lstStyle/>
          <a:p>
            <a:fld id="{9F6A7E49-95FA-4A64-88D4-A36569E0005B}" type="slidenum">
              <a:rPr lang="en-US" smtClean="0"/>
              <a:t>16</a:t>
            </a:fld>
            <a:endParaRPr lang="en-US"/>
          </a:p>
        </p:txBody>
      </p:sp>
    </p:spTree>
    <p:extLst>
      <p:ext uri="{BB962C8B-B14F-4D97-AF65-F5344CB8AC3E}">
        <p14:creationId xmlns:p14="http://schemas.microsoft.com/office/powerpoint/2010/main" val="2223686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t>Finally, an appendix to the LEP section of the rule describes promising practices to help recipients comply with their legal obligations and includes the components of a plan to facilitate meaningful access for individuals with limited English proficiency. </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17</a:t>
            </a:fld>
            <a:endParaRPr lang="en-US"/>
          </a:p>
        </p:txBody>
      </p:sp>
    </p:spTree>
    <p:extLst>
      <p:ext uri="{BB962C8B-B14F-4D97-AF65-F5344CB8AC3E}">
        <p14:creationId xmlns:p14="http://schemas.microsoft.com/office/powerpoint/2010/main" val="2324438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Final Rule …</a:t>
            </a:r>
          </a:p>
        </p:txBody>
      </p:sp>
      <p:sp>
        <p:nvSpPr>
          <p:cNvPr id="3" name="Content Placeholder 2"/>
          <p:cNvSpPr>
            <a:spLocks noGrp="1"/>
          </p:cNvSpPr>
          <p:nvPr>
            <p:ph idx="1"/>
          </p:nvPr>
        </p:nvSpPr>
        <p:spPr/>
        <p:txBody>
          <a:bodyPr>
            <a:normAutofit/>
          </a:bodyPr>
          <a:lstStyle/>
          <a:p>
            <a:r>
              <a:rPr lang="en-US" dirty="0"/>
              <a:t>Ensures </a:t>
            </a:r>
            <a:r>
              <a:rPr lang="en-US" dirty="0" smtClean="0"/>
              <a:t>equal access </a:t>
            </a:r>
            <a:r>
              <a:rPr lang="en-US" dirty="0"/>
              <a:t>to the workforce system for people with disabilities by bringing the regulations in line with updated disability </a:t>
            </a:r>
            <a:r>
              <a:rPr lang="en-US" dirty="0" smtClean="0"/>
              <a:t>rights </a:t>
            </a:r>
            <a:r>
              <a:rPr lang="en-US" dirty="0"/>
              <a:t>law.  </a:t>
            </a:r>
            <a:endParaRPr lang="en-US" dirty="0" smtClean="0"/>
          </a:p>
          <a:p>
            <a:r>
              <a:rPr lang="en-US" dirty="0" smtClean="0"/>
              <a:t>The </a:t>
            </a:r>
            <a:r>
              <a:rPr lang="en-US" dirty="0"/>
              <a:t>rule brings the CRC regulations in accord with the Americans with Disabilities Act Amendments Act of 2008 and the implementing regulations and guidance issued by the Department of Justice, as well as the implementing regulations and guidance issued by the Equal Employment Opportunity Commission. </a:t>
            </a:r>
          </a:p>
        </p:txBody>
      </p:sp>
      <p:sp>
        <p:nvSpPr>
          <p:cNvPr id="4" name="Slide Number Placeholder 3"/>
          <p:cNvSpPr>
            <a:spLocks noGrp="1"/>
          </p:cNvSpPr>
          <p:nvPr>
            <p:ph type="sldNum" sz="quarter" idx="12"/>
          </p:nvPr>
        </p:nvSpPr>
        <p:spPr/>
        <p:txBody>
          <a:bodyPr/>
          <a:lstStyle/>
          <a:p>
            <a:fld id="{9F6A7E49-95FA-4A64-88D4-A36569E0005B}" type="slidenum">
              <a:rPr lang="en-US" smtClean="0"/>
              <a:t>18</a:t>
            </a:fld>
            <a:endParaRPr lang="en-US"/>
          </a:p>
        </p:txBody>
      </p:sp>
    </p:spTree>
    <p:extLst>
      <p:ext uri="{BB962C8B-B14F-4D97-AF65-F5344CB8AC3E}">
        <p14:creationId xmlns:p14="http://schemas.microsoft.com/office/powerpoint/2010/main" val="3993775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t>The rule’s updated language ensures that the definition of “disability” will be interpreted broadly, which will enable more individuals with disabilities to be effectively served within the workforce development system. </a:t>
            </a:r>
            <a:endParaRPr lang="en-US" dirty="0" smtClean="0"/>
          </a:p>
          <a:p>
            <a:pPr lvl="0"/>
            <a:r>
              <a:rPr lang="en-US" dirty="0" smtClean="0"/>
              <a:t>The </a:t>
            </a:r>
            <a:r>
              <a:rPr lang="en-US" dirty="0"/>
              <a:t>rule also addresses accessibility requirements (such as for information and electronic technologies) and service animals. </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19</a:t>
            </a:fld>
            <a:endParaRPr lang="en-US"/>
          </a:p>
        </p:txBody>
      </p:sp>
    </p:spTree>
    <p:extLst>
      <p:ext uri="{BB962C8B-B14F-4D97-AF65-F5344CB8AC3E}">
        <p14:creationId xmlns:p14="http://schemas.microsoft.com/office/powerpoint/2010/main" val="3761724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Before and during this presentation, questions may be submitted through the webinar. CRC will answer questions after the presentation as time allows.</a:t>
            </a:r>
          </a:p>
          <a:p>
            <a:r>
              <a:rPr lang="en-US" dirty="0" smtClean="0"/>
              <a:t>At any time, recipients </a:t>
            </a:r>
            <a:r>
              <a:rPr lang="en-US" dirty="0"/>
              <a:t>may submit </a:t>
            </a:r>
            <a:r>
              <a:rPr lang="en-US" dirty="0" smtClean="0"/>
              <a:t>technical assistance </a:t>
            </a:r>
            <a:r>
              <a:rPr lang="en-US" dirty="0"/>
              <a:t>requests to CRC </a:t>
            </a:r>
            <a:r>
              <a:rPr lang="en-US" dirty="0" smtClean="0"/>
              <a:t>at </a:t>
            </a:r>
            <a:r>
              <a:rPr lang="en-US" u="sng" dirty="0" smtClean="0">
                <a:hlinkClick r:id="rId2"/>
              </a:rPr>
              <a:t>civilrightscenter@dol.gov</a:t>
            </a:r>
            <a:endParaRPr lang="en-US" u="sng" dirty="0" smtClean="0"/>
          </a:p>
          <a:p>
            <a:r>
              <a:rPr lang="en-US" dirty="0" smtClean="0"/>
              <a:t>More information, and answers to frequently asked questions, may be found </a:t>
            </a:r>
            <a:r>
              <a:rPr lang="en-US" dirty="0" smtClean="0"/>
              <a:t>at </a:t>
            </a:r>
            <a:r>
              <a:rPr lang="en-US" dirty="0" smtClean="0">
                <a:hlinkClick r:id="rId3"/>
              </a:rPr>
              <a:t>www.dol.gov/crc</a:t>
            </a:r>
            <a:r>
              <a:rPr lang="en-US" dirty="0" smtClean="0"/>
              <a:t> .</a:t>
            </a:r>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a:t>
            </a:fld>
            <a:endParaRPr lang="en-US"/>
          </a:p>
        </p:txBody>
      </p:sp>
    </p:spTree>
    <p:extLst>
      <p:ext uri="{BB962C8B-B14F-4D97-AF65-F5344CB8AC3E}">
        <p14:creationId xmlns:p14="http://schemas.microsoft.com/office/powerpoint/2010/main" val="1841213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a:t>The Final Rule …</a:t>
            </a: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a:t>Ensures that recipients and beneficiaries are aware of the full scope of their responsibilities and rights. </a:t>
            </a:r>
            <a:endParaRPr lang="en-US" dirty="0" smtClean="0"/>
          </a:p>
          <a:p>
            <a:r>
              <a:rPr lang="en-US" dirty="0" smtClean="0"/>
              <a:t>CRC </a:t>
            </a:r>
            <a:r>
              <a:rPr lang="en-US" dirty="0"/>
              <a:t>revised the equal opportunity notice or poster that </a:t>
            </a:r>
            <a:r>
              <a:rPr lang="en-US" dirty="0" smtClean="0"/>
              <a:t>recipients are required to display and distribute in </a:t>
            </a:r>
            <a:r>
              <a:rPr lang="en-US" dirty="0"/>
              <a:t>order to ensure that they, and individuals participating in their programs and activities, are aware of the scope of the nondiscrimination and equal opportunity responsibilities and recent developments in law</a:t>
            </a:r>
            <a:r>
              <a:rPr lang="en-US" dirty="0" smtClean="0"/>
              <a:t>.</a:t>
            </a:r>
          </a:p>
          <a:p>
            <a:r>
              <a:rPr lang="en-US" dirty="0"/>
              <a:t>As the final rule explains, CRC will make translations of this notice available to recipients in the ten most frequently used languages in the U.S. (other than English). </a:t>
            </a:r>
            <a:endParaRPr lang="en-US" dirty="0" smtClean="0"/>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20</a:t>
            </a:fld>
            <a:endParaRPr lang="en-US"/>
          </a:p>
        </p:txBody>
      </p:sp>
    </p:spTree>
    <p:extLst>
      <p:ext uri="{BB962C8B-B14F-4D97-AF65-F5344CB8AC3E}">
        <p14:creationId xmlns:p14="http://schemas.microsoft.com/office/powerpoint/2010/main" val="533961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lvl="0"/>
            <a:r>
              <a:rPr lang="en-US" dirty="0" smtClean="0"/>
              <a:t>Changes to the notice reflect, for example, </a:t>
            </a:r>
            <a:r>
              <a:rPr lang="en-US" dirty="0"/>
              <a:t>that “sex,” as a prohibited basis for discrimination, includes pregnancy, childbirth, and related medical conditions; </a:t>
            </a:r>
            <a:r>
              <a:rPr lang="en-US" dirty="0" smtClean="0"/>
              <a:t>transgender status and gender identity; </a:t>
            </a:r>
            <a:r>
              <a:rPr lang="en-US" dirty="0"/>
              <a:t>and sex stereotyping.  </a:t>
            </a:r>
            <a:endParaRPr lang="en-US" dirty="0" smtClean="0"/>
          </a:p>
          <a:p>
            <a:pPr lvl="0"/>
            <a:r>
              <a:rPr lang="en-US" dirty="0" smtClean="0"/>
              <a:t>Similarly</a:t>
            </a:r>
            <a:r>
              <a:rPr lang="en-US" dirty="0"/>
              <a:t>, the changes make clear that discrimination against persons with limited English proficiency is a form of national origin discrimination</a:t>
            </a:r>
            <a:r>
              <a:rPr lang="en-US" dirty="0" smtClean="0"/>
              <a:t>.     </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21</a:t>
            </a:fld>
            <a:endParaRPr lang="en-US"/>
          </a:p>
        </p:txBody>
      </p:sp>
    </p:spTree>
    <p:extLst>
      <p:ext uri="{BB962C8B-B14F-4D97-AF65-F5344CB8AC3E}">
        <p14:creationId xmlns:p14="http://schemas.microsoft.com/office/powerpoint/2010/main" val="1426629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Final Rule …</a:t>
            </a:r>
          </a:p>
        </p:txBody>
      </p:sp>
      <p:sp>
        <p:nvSpPr>
          <p:cNvPr id="3" name="Content Placeholder 2"/>
          <p:cNvSpPr>
            <a:spLocks noGrp="1"/>
          </p:cNvSpPr>
          <p:nvPr>
            <p:ph idx="1"/>
          </p:nvPr>
        </p:nvSpPr>
        <p:spPr>
          <a:xfrm>
            <a:off x="457200" y="1600200"/>
            <a:ext cx="8382000" cy="4525963"/>
          </a:xfrm>
        </p:spPr>
        <p:txBody>
          <a:bodyPr/>
          <a:lstStyle/>
          <a:p>
            <a:r>
              <a:rPr lang="en-US" dirty="0"/>
              <a:t>Outlines protections against </a:t>
            </a:r>
            <a:r>
              <a:rPr lang="en-US" dirty="0" smtClean="0"/>
              <a:t>sex discrimination</a:t>
            </a:r>
            <a:r>
              <a:rPr lang="en-US" dirty="0"/>
              <a:t>.  </a:t>
            </a:r>
            <a:endParaRPr lang="en-US" dirty="0" smtClean="0"/>
          </a:p>
          <a:p>
            <a:r>
              <a:rPr lang="en-US" dirty="0" smtClean="0"/>
              <a:t>The </a:t>
            </a:r>
            <a:r>
              <a:rPr lang="en-US" dirty="0"/>
              <a:t>rule states that discrimination on the basis of transgender status, gender identity</a:t>
            </a:r>
            <a:r>
              <a:rPr lang="en-US" dirty="0" smtClean="0"/>
              <a:t>,</a:t>
            </a:r>
            <a:r>
              <a:rPr lang="en-US" strike="sngStrike" dirty="0" smtClean="0"/>
              <a:t> </a:t>
            </a:r>
            <a:r>
              <a:rPr lang="en-US" dirty="0" smtClean="0"/>
              <a:t>and sex </a:t>
            </a:r>
            <a:r>
              <a:rPr lang="en-US" dirty="0"/>
              <a:t>stereotyping are forms of sex discrimination, in accord with similar developments under other civil rights laws. </a:t>
            </a:r>
          </a:p>
        </p:txBody>
      </p:sp>
      <p:sp>
        <p:nvSpPr>
          <p:cNvPr id="4" name="Slide Number Placeholder 3"/>
          <p:cNvSpPr>
            <a:spLocks noGrp="1"/>
          </p:cNvSpPr>
          <p:nvPr>
            <p:ph type="sldNum" sz="quarter" idx="12"/>
          </p:nvPr>
        </p:nvSpPr>
        <p:spPr/>
        <p:txBody>
          <a:bodyPr/>
          <a:lstStyle/>
          <a:p>
            <a:fld id="{9F6A7E49-95FA-4A64-88D4-A36569E0005B}" type="slidenum">
              <a:rPr lang="en-US" smtClean="0"/>
              <a:t>22</a:t>
            </a:fld>
            <a:endParaRPr lang="en-US"/>
          </a:p>
        </p:txBody>
      </p:sp>
    </p:spTree>
    <p:extLst>
      <p:ext uri="{BB962C8B-B14F-4D97-AF65-F5344CB8AC3E}">
        <p14:creationId xmlns:p14="http://schemas.microsoft.com/office/powerpoint/2010/main" val="1883548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rule specifically states that Section 188’s prohibition of discrimination on the basis of sex includes, at a minimum, sex discrimination related to an individual’s sexual orientation where the evidence establishes that the discrimination is based on gender stereotypes. </a:t>
            </a:r>
            <a:endParaRPr lang="en-US" dirty="0" smtClean="0"/>
          </a:p>
          <a:p>
            <a:pPr lvl="0"/>
            <a:r>
              <a:rPr lang="en-US" dirty="0" smtClean="0"/>
              <a:t>CRC anticipates </a:t>
            </a:r>
            <a:r>
              <a:rPr lang="en-US" dirty="0"/>
              <a:t>that the law regarding sex discrimination will continue to evolve, and CRC will monitor legal developments in this area.</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23</a:t>
            </a:fld>
            <a:endParaRPr lang="en-US"/>
          </a:p>
        </p:txBody>
      </p:sp>
    </p:spTree>
    <p:extLst>
      <p:ext uri="{BB962C8B-B14F-4D97-AF65-F5344CB8AC3E}">
        <p14:creationId xmlns:p14="http://schemas.microsoft.com/office/powerpoint/2010/main" val="3326241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Pregnancy Discrimination</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Section 38.8 </a:t>
            </a:r>
            <a:r>
              <a:rPr lang="en-US" sz="2800" dirty="0"/>
              <a:t>— </a:t>
            </a:r>
            <a:r>
              <a:rPr lang="en-US" sz="2800" dirty="0" smtClean="0"/>
              <a:t>Discrimination </a:t>
            </a:r>
            <a:r>
              <a:rPr lang="en-US" sz="2800" dirty="0"/>
              <a:t>based on </a:t>
            </a:r>
            <a:r>
              <a:rPr lang="en-US" sz="2800" dirty="0" smtClean="0"/>
              <a:t>pregnancy:</a:t>
            </a:r>
          </a:p>
          <a:p>
            <a:pPr lvl="1"/>
            <a:endParaRPr lang="en-US" sz="2800" dirty="0" smtClean="0"/>
          </a:p>
          <a:p>
            <a:pPr lvl="1"/>
            <a:r>
              <a:rPr lang="en-US" sz="2800" dirty="0" smtClean="0"/>
              <a:t>Recipients </a:t>
            </a:r>
            <a:r>
              <a:rPr lang="en-US" sz="2800" dirty="0"/>
              <a:t>may not treat persons of childbearing capacity, </a:t>
            </a:r>
            <a:r>
              <a:rPr lang="en-US" sz="2800" dirty="0" smtClean="0"/>
              <a:t>or </a:t>
            </a:r>
            <a:r>
              <a:rPr lang="en-US" sz="2800" dirty="0"/>
              <a:t>those affected by pregnancy, childbirth, or related medical conditions, </a:t>
            </a:r>
            <a:r>
              <a:rPr lang="en-US" sz="2800" dirty="0" smtClean="0"/>
              <a:t>adversely </a:t>
            </a:r>
            <a:r>
              <a:rPr lang="en-US" sz="2800" dirty="0"/>
              <a:t>in accessing any aid, benefit, service, or training under a WIOA Title I–financially assisted program or activity</a:t>
            </a:r>
            <a:r>
              <a:rPr lang="en-US" sz="2800" dirty="0" smtClean="0"/>
              <a:t>.</a:t>
            </a:r>
          </a:p>
          <a:p>
            <a:endParaRPr lang="en-US" dirty="0"/>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24</a:t>
            </a:fld>
            <a:endParaRPr lang="en-US"/>
          </a:p>
        </p:txBody>
      </p:sp>
    </p:spTree>
    <p:extLst>
      <p:ext uri="{BB962C8B-B14F-4D97-AF65-F5344CB8AC3E}">
        <p14:creationId xmlns:p14="http://schemas.microsoft.com/office/powerpoint/2010/main" val="2305466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Pregnancy Discrimination Example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000" dirty="0"/>
              <a:t>For example, a recipient cannot </a:t>
            </a:r>
            <a:r>
              <a:rPr lang="en-US" sz="3000" dirty="0" smtClean="0"/>
              <a:t>deny:</a:t>
            </a:r>
          </a:p>
          <a:p>
            <a:r>
              <a:rPr lang="en-US" sz="2400" dirty="0" smtClean="0"/>
              <a:t>reasonable </a:t>
            </a:r>
            <a:r>
              <a:rPr lang="en-US" sz="2400" dirty="0"/>
              <a:t>accommodations or modifications of policies, practices, or procedures </a:t>
            </a:r>
          </a:p>
          <a:p>
            <a:r>
              <a:rPr lang="en-US" sz="2400" dirty="0" smtClean="0"/>
              <a:t>to </a:t>
            </a:r>
            <a:r>
              <a:rPr lang="en-US" sz="2400" dirty="0"/>
              <a:t>a pregnant applicant or participant who is temporarily unable to participate in some portions of a WIOA Title I–financially assisted program or </a:t>
            </a:r>
            <a:r>
              <a:rPr lang="en-US" sz="2400" dirty="0" smtClean="0"/>
              <a:t>activity</a:t>
            </a:r>
          </a:p>
          <a:p>
            <a:pPr lvl="1"/>
            <a:r>
              <a:rPr lang="en-US" sz="2200" dirty="0" smtClean="0"/>
              <a:t>because </a:t>
            </a:r>
            <a:r>
              <a:rPr lang="en-US" sz="2200" dirty="0"/>
              <a:t>of pregnancy, childbirth, and/or related medical conditions, </a:t>
            </a:r>
          </a:p>
          <a:p>
            <a:pPr lvl="1"/>
            <a:r>
              <a:rPr lang="en-US" sz="2200" dirty="0" smtClean="0"/>
              <a:t>when </a:t>
            </a:r>
            <a:r>
              <a:rPr lang="en-US" sz="2200" dirty="0"/>
              <a:t>such accommodations or modifications are provided, or are required to be provided, by a recipient’s policy or by other relevant laws, </a:t>
            </a:r>
          </a:p>
          <a:p>
            <a:pPr lvl="1"/>
            <a:r>
              <a:rPr lang="en-US" sz="2200" dirty="0" smtClean="0"/>
              <a:t>to </a:t>
            </a:r>
            <a:r>
              <a:rPr lang="en-US" sz="2200" dirty="0"/>
              <a:t>other similarly situated applicants or participants.</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25</a:t>
            </a:fld>
            <a:endParaRPr lang="en-US"/>
          </a:p>
        </p:txBody>
      </p:sp>
    </p:spTree>
    <p:extLst>
      <p:ext uri="{BB962C8B-B14F-4D97-AF65-F5344CB8AC3E}">
        <p14:creationId xmlns:p14="http://schemas.microsoft.com/office/powerpoint/2010/main" val="1277859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Pregnancy-Related Medical </a:t>
            </a:r>
            <a:r>
              <a:rPr lang="en-US" dirty="0"/>
              <a:t>C</a:t>
            </a:r>
            <a:r>
              <a:rPr lang="en-US" dirty="0" smtClean="0"/>
              <a:t>onditions May Be Disabilities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The </a:t>
            </a:r>
            <a:r>
              <a:rPr lang="en-US" sz="3200" dirty="0"/>
              <a:t>rule also </a:t>
            </a:r>
            <a:r>
              <a:rPr lang="en-US" sz="3200" dirty="0" smtClean="0"/>
              <a:t>explains that although </a:t>
            </a:r>
            <a:r>
              <a:rPr lang="en-US" sz="3200" dirty="0"/>
              <a:t>pregnancy is not itself a disability, </a:t>
            </a:r>
            <a:endParaRPr lang="en-US" sz="3200" dirty="0" smtClean="0"/>
          </a:p>
          <a:p>
            <a:pPr lvl="1"/>
            <a:endParaRPr lang="en-US" sz="1800" dirty="0" smtClean="0"/>
          </a:p>
          <a:p>
            <a:pPr lvl="1"/>
            <a:r>
              <a:rPr lang="en-US" sz="3200" dirty="0" smtClean="0"/>
              <a:t>a </a:t>
            </a:r>
            <a:r>
              <a:rPr lang="en-US" sz="3200" dirty="0"/>
              <a:t>pregnancy-related medical condition may be a disability requiring reasonable accommodation.</a:t>
            </a:r>
          </a:p>
        </p:txBody>
      </p:sp>
      <p:sp>
        <p:nvSpPr>
          <p:cNvPr id="4" name="Slide Number Placeholder 3"/>
          <p:cNvSpPr>
            <a:spLocks noGrp="1"/>
          </p:cNvSpPr>
          <p:nvPr>
            <p:ph type="sldNum" sz="quarter" idx="12"/>
          </p:nvPr>
        </p:nvSpPr>
        <p:spPr/>
        <p:txBody>
          <a:bodyPr/>
          <a:lstStyle/>
          <a:p>
            <a:fld id="{9F6A7E49-95FA-4A64-88D4-A36569E0005B}" type="slidenum">
              <a:rPr lang="en-US" smtClean="0"/>
              <a:t>26</a:t>
            </a:fld>
            <a:endParaRPr lang="en-US"/>
          </a:p>
        </p:txBody>
      </p:sp>
    </p:spTree>
    <p:extLst>
      <p:ext uri="{BB962C8B-B14F-4D97-AF65-F5344CB8AC3E}">
        <p14:creationId xmlns:p14="http://schemas.microsoft.com/office/powerpoint/2010/main" val="844000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 Section 38.10</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2900" dirty="0" smtClean="0"/>
              <a:t>Recipients</a:t>
            </a:r>
            <a:r>
              <a:rPr lang="en-US" sz="2900" dirty="0"/>
              <a:t> </a:t>
            </a:r>
            <a:r>
              <a:rPr lang="en-US" sz="2900" dirty="0" smtClean="0"/>
              <a:t>must </a:t>
            </a:r>
            <a:r>
              <a:rPr lang="en-US" sz="2900" dirty="0"/>
              <a:t>prevent unlawful harassment. </a:t>
            </a:r>
            <a:endParaRPr lang="en-US" sz="2900" dirty="0" smtClean="0"/>
          </a:p>
          <a:p>
            <a:pPr lvl="1"/>
            <a:r>
              <a:rPr lang="en-US" sz="2700" dirty="0" smtClean="0"/>
              <a:t>Harassment </a:t>
            </a:r>
            <a:r>
              <a:rPr lang="en-US" sz="2700" dirty="0"/>
              <a:t>based on protected categories may be unlawful </a:t>
            </a:r>
            <a:r>
              <a:rPr lang="en-US" sz="2700" dirty="0" smtClean="0"/>
              <a:t>discrimination</a:t>
            </a:r>
          </a:p>
          <a:p>
            <a:pPr lvl="1"/>
            <a:r>
              <a:rPr lang="en-US" sz="2700" dirty="0"/>
              <a:t>H</a:t>
            </a:r>
            <a:r>
              <a:rPr lang="en-US" sz="2700" dirty="0" smtClean="0"/>
              <a:t>arassment </a:t>
            </a:r>
            <a:r>
              <a:rPr lang="en-US" sz="2700" dirty="0"/>
              <a:t>may take many </a:t>
            </a:r>
            <a:r>
              <a:rPr lang="en-US" sz="2700" dirty="0" smtClean="0"/>
              <a:t>forms </a:t>
            </a:r>
          </a:p>
          <a:p>
            <a:pPr lvl="1"/>
            <a:r>
              <a:rPr lang="en-US" sz="2700" dirty="0" smtClean="0"/>
              <a:t>Harassment </a:t>
            </a:r>
            <a:r>
              <a:rPr lang="en-US" sz="2700" dirty="0"/>
              <a:t>of an individual based on any protected category under WIOA may be unlawful </a:t>
            </a:r>
            <a:r>
              <a:rPr lang="en-US" sz="2700" dirty="0" smtClean="0"/>
              <a:t>discrimination</a:t>
            </a:r>
          </a:p>
          <a:p>
            <a:pPr lvl="1"/>
            <a:r>
              <a:rPr lang="en-US" sz="2700" dirty="0" smtClean="0"/>
              <a:t>The </a:t>
            </a:r>
            <a:r>
              <a:rPr lang="en-US" sz="2700" dirty="0"/>
              <a:t>final rule covers harassment based on race, color, religion, sex, national origin, age, disability, or political affiliation or </a:t>
            </a:r>
            <a:r>
              <a:rPr lang="en-US" sz="2700" dirty="0" smtClean="0"/>
              <a:t>belief</a:t>
            </a:r>
          </a:p>
          <a:p>
            <a:pPr lvl="1"/>
            <a:r>
              <a:rPr lang="en-US" sz="2700" dirty="0" smtClean="0"/>
              <a:t>For </a:t>
            </a:r>
            <a:r>
              <a:rPr lang="en-US" sz="2700" dirty="0"/>
              <a:t>beneficiaries, applicants, and participants only, </a:t>
            </a:r>
            <a:r>
              <a:rPr lang="en-US" sz="2700" dirty="0" smtClean="0"/>
              <a:t>the final rule covers harassment based on citizenship </a:t>
            </a:r>
            <a:r>
              <a:rPr lang="en-US" sz="2700" dirty="0"/>
              <a:t>status or participation.</a:t>
            </a:r>
          </a:p>
          <a:p>
            <a:pPr marL="0" indent="0">
              <a:buNone/>
            </a:pPr>
            <a:endParaRPr lang="en-US" sz="2900" dirty="0"/>
          </a:p>
        </p:txBody>
      </p:sp>
      <p:sp>
        <p:nvSpPr>
          <p:cNvPr id="4" name="Slide Number Placeholder 3"/>
          <p:cNvSpPr>
            <a:spLocks noGrp="1"/>
          </p:cNvSpPr>
          <p:nvPr>
            <p:ph type="sldNum" sz="quarter" idx="12"/>
          </p:nvPr>
        </p:nvSpPr>
        <p:spPr/>
        <p:txBody>
          <a:bodyPr/>
          <a:lstStyle/>
          <a:p>
            <a:fld id="{9F6A7E49-95FA-4A64-88D4-A36569E0005B}" type="slidenum">
              <a:rPr lang="en-US" smtClean="0"/>
              <a:t>27</a:t>
            </a:fld>
            <a:endParaRPr lang="en-US"/>
          </a:p>
        </p:txBody>
      </p:sp>
    </p:spTree>
    <p:extLst>
      <p:ext uri="{BB962C8B-B14F-4D97-AF65-F5344CB8AC3E}">
        <p14:creationId xmlns:p14="http://schemas.microsoft.com/office/powerpoint/2010/main" val="4233755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Examples</a:t>
            </a:r>
            <a:endParaRPr lang="en-US" dirty="0"/>
          </a:p>
        </p:txBody>
      </p:sp>
      <p:sp>
        <p:nvSpPr>
          <p:cNvPr id="3" name="Content Placeholder 2"/>
          <p:cNvSpPr>
            <a:spLocks noGrp="1"/>
          </p:cNvSpPr>
          <p:nvPr>
            <p:ph idx="1"/>
          </p:nvPr>
        </p:nvSpPr>
        <p:spPr/>
        <p:txBody>
          <a:bodyPr/>
          <a:lstStyle/>
          <a:p>
            <a:pPr marL="0" indent="0">
              <a:buNone/>
            </a:pPr>
            <a:r>
              <a:rPr lang="en-US" dirty="0"/>
              <a:t>Examples of harassment are:</a:t>
            </a:r>
          </a:p>
          <a:p>
            <a:pPr lvl="1"/>
            <a:r>
              <a:rPr lang="en-US" dirty="0"/>
              <a:t>unwelcome sexual advances</a:t>
            </a:r>
          </a:p>
          <a:p>
            <a:pPr lvl="1"/>
            <a:r>
              <a:rPr lang="en-US" dirty="0"/>
              <a:t>offensive remarks about a person’s race or religion </a:t>
            </a:r>
          </a:p>
          <a:p>
            <a:pPr marL="0" indent="0">
              <a:buNone/>
            </a:pPr>
            <a:r>
              <a:rPr lang="en-US" dirty="0"/>
              <a:t>The final rule explains the conditions under which such conduct is unlawful harassment:</a:t>
            </a:r>
          </a:p>
          <a:p>
            <a:pPr lvl="1"/>
            <a:r>
              <a:rPr lang="en-US" dirty="0"/>
              <a:t>such as when the conduct has the purpose or effect of unreasonably interfering with an individual’s participation in a program or activity</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28</a:t>
            </a:fld>
            <a:endParaRPr lang="en-US"/>
          </a:p>
        </p:txBody>
      </p:sp>
    </p:spTree>
    <p:extLst>
      <p:ext uri="{BB962C8B-B14F-4D97-AF65-F5344CB8AC3E}">
        <p14:creationId xmlns:p14="http://schemas.microsoft.com/office/powerpoint/2010/main" val="165540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Based on Sex</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Specifically with respect to harassment based on sex, the final rule provides that harassment because of sex includes:</a:t>
            </a:r>
          </a:p>
          <a:p>
            <a:pPr lvl="1"/>
            <a:r>
              <a:rPr lang="en-US" dirty="0"/>
              <a:t>harassment based on gender identity;</a:t>
            </a:r>
          </a:p>
          <a:p>
            <a:pPr lvl="1"/>
            <a:r>
              <a:rPr lang="en-US" dirty="0"/>
              <a:t>harassment based on failure to comport with sex stereotypes;</a:t>
            </a:r>
          </a:p>
          <a:p>
            <a:pPr lvl="1"/>
            <a:r>
              <a:rPr lang="en-US" dirty="0"/>
              <a:t>harassment based on pregnancy, childbirth, or related medical conditions; and</a:t>
            </a:r>
          </a:p>
          <a:p>
            <a:pPr lvl="1"/>
            <a:r>
              <a:rPr lang="en-US" dirty="0"/>
              <a:t>sex-based harassment that is not sexual in nature but is because of sex or </a:t>
            </a:r>
            <a:r>
              <a:rPr lang="en-US" dirty="0" smtClean="0"/>
              <a:t>where </a:t>
            </a:r>
            <a:r>
              <a:rPr lang="en-US" dirty="0"/>
              <a:t>one sex is targeted for the harassment.</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29</a:t>
            </a:fld>
            <a:endParaRPr lang="en-US"/>
          </a:p>
        </p:txBody>
      </p:sp>
    </p:spTree>
    <p:extLst>
      <p:ext uri="{BB962C8B-B14F-4D97-AF65-F5344CB8AC3E}">
        <p14:creationId xmlns:p14="http://schemas.microsoft.com/office/powerpoint/2010/main" val="189996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Updates</a:t>
            </a:r>
            <a:endParaRPr lang="en-US" dirty="0"/>
          </a:p>
        </p:txBody>
      </p:sp>
      <p:sp>
        <p:nvSpPr>
          <p:cNvPr id="3" name="Content Placeholder 2"/>
          <p:cNvSpPr>
            <a:spLocks noGrp="1"/>
          </p:cNvSpPr>
          <p:nvPr>
            <p:ph idx="1"/>
          </p:nvPr>
        </p:nvSpPr>
        <p:spPr/>
        <p:txBody>
          <a:bodyPr>
            <a:normAutofit/>
          </a:bodyPr>
          <a:lstStyle/>
          <a:p>
            <a:r>
              <a:rPr lang="en-US" dirty="0"/>
              <a:t>The Final Rule provides important updates to the existing regulations, which have not been substantively updated since 1999.  </a:t>
            </a:r>
            <a:endParaRPr lang="en-US" dirty="0" smtClean="0"/>
          </a:p>
          <a:p>
            <a:r>
              <a:rPr lang="en-US" dirty="0" smtClean="0"/>
              <a:t>The </a:t>
            </a:r>
            <a:r>
              <a:rPr lang="en-US" dirty="0"/>
              <a:t>old rule did not reflect the many developments in civil rights law since that time, changes in the CRC’s enforcement procedures and processes, or new practices of </a:t>
            </a:r>
            <a:r>
              <a:rPr lang="en-US" dirty="0" smtClean="0"/>
              <a:t>beneficiaries and recipients </a:t>
            </a:r>
            <a:r>
              <a:rPr lang="en-US" dirty="0"/>
              <a:t>of </a:t>
            </a:r>
            <a:r>
              <a:rPr lang="en-US" dirty="0" smtClean="0"/>
              <a:t>WIOA </a:t>
            </a:r>
            <a:r>
              <a:rPr lang="en-US" dirty="0"/>
              <a:t>Title I financial </a:t>
            </a:r>
            <a:r>
              <a:rPr lang="en-US" dirty="0" smtClean="0"/>
              <a:t>assistance </a:t>
            </a:r>
            <a:r>
              <a:rPr lang="en-US" dirty="0"/>
              <a:t>(for example, the routine use of </a:t>
            </a:r>
            <a:r>
              <a:rPr lang="en-US" dirty="0" smtClean="0"/>
              <a:t>computer </a:t>
            </a:r>
            <a:r>
              <a:rPr lang="en-US" dirty="0"/>
              <a:t>and internet-based systems).  </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3</a:t>
            </a:fld>
            <a:endParaRPr lang="en-US"/>
          </a:p>
        </p:txBody>
      </p:sp>
    </p:spTree>
    <p:extLst>
      <p:ext uri="{BB962C8B-B14F-4D97-AF65-F5344CB8AC3E}">
        <p14:creationId xmlns:p14="http://schemas.microsoft.com/office/powerpoint/2010/main" val="2730948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Integrated Setting </a:t>
            </a:r>
            <a:br>
              <a:rPr lang="en-US" dirty="0" smtClean="0"/>
            </a:br>
            <a:r>
              <a:rPr lang="en-US" sz="3600" dirty="0" smtClean="0"/>
              <a:t>Section 38.12(d)</a:t>
            </a:r>
            <a:endParaRPr lang="en-US" sz="3600" dirty="0"/>
          </a:p>
        </p:txBody>
      </p:sp>
      <p:sp>
        <p:nvSpPr>
          <p:cNvPr id="3" name="Content Placeholder 2"/>
          <p:cNvSpPr>
            <a:spLocks noGrp="1"/>
          </p:cNvSpPr>
          <p:nvPr>
            <p:ph idx="1"/>
          </p:nvPr>
        </p:nvSpPr>
        <p:spPr/>
        <p:txBody>
          <a:bodyPr>
            <a:normAutofit/>
          </a:bodyPr>
          <a:lstStyle/>
          <a:p>
            <a:pPr marL="0" indent="0">
              <a:buNone/>
            </a:pPr>
            <a:r>
              <a:rPr lang="en-US" sz="3200" dirty="0" smtClean="0"/>
              <a:t>Recipients must administer </a:t>
            </a:r>
            <a:r>
              <a:rPr lang="en-US" sz="3200" dirty="0"/>
              <a:t>their programs and activities in the most integrated setting appropriate to the needs of individuals with disabilities. </a:t>
            </a:r>
            <a:endParaRPr lang="en-US" sz="3200" dirty="0" smtClean="0"/>
          </a:p>
          <a:p>
            <a:pPr marL="0" indent="0">
              <a:buNone/>
            </a:pPr>
            <a:endParaRPr lang="en-US" sz="2800" dirty="0" smtClean="0"/>
          </a:p>
          <a:p>
            <a:r>
              <a:rPr lang="en-US" sz="2800" dirty="0" smtClean="0"/>
              <a:t>This </a:t>
            </a:r>
            <a:r>
              <a:rPr lang="en-US" sz="2800" dirty="0"/>
              <a:t>is an individualized determination </a:t>
            </a:r>
            <a:r>
              <a:rPr lang="en-US" sz="2800" dirty="0" smtClean="0"/>
              <a:t>– </a:t>
            </a:r>
            <a:r>
              <a:rPr lang="en-US" sz="2800" dirty="0"/>
              <a:t>based on the specific needs of the individual with a disability. </a:t>
            </a:r>
            <a:endParaRPr lang="en-US" sz="2800" dirty="0" smtClean="0"/>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30</a:t>
            </a:fld>
            <a:endParaRPr lang="en-US"/>
          </a:p>
        </p:txBody>
      </p:sp>
    </p:spTree>
    <p:extLst>
      <p:ext uri="{BB962C8B-B14F-4D97-AF65-F5344CB8AC3E}">
        <p14:creationId xmlns:p14="http://schemas.microsoft.com/office/powerpoint/2010/main" val="85107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of Most Integrated </a:t>
            </a:r>
            <a:br>
              <a:rPr lang="en-US" dirty="0" smtClean="0"/>
            </a:br>
            <a:r>
              <a:rPr lang="en-US" dirty="0" smtClean="0"/>
              <a:t>Setting Requirement</a:t>
            </a:r>
            <a:endParaRPr lang="en-US" dirty="0"/>
          </a:p>
        </p:txBody>
      </p:sp>
      <p:sp>
        <p:nvSpPr>
          <p:cNvPr id="3" name="Content Placeholder 2"/>
          <p:cNvSpPr>
            <a:spLocks noGrp="1"/>
          </p:cNvSpPr>
          <p:nvPr>
            <p:ph idx="1"/>
          </p:nvPr>
        </p:nvSpPr>
        <p:spPr/>
        <p:txBody>
          <a:bodyPr>
            <a:normAutofit lnSpcReduction="10000"/>
          </a:bodyPr>
          <a:lstStyle/>
          <a:p>
            <a:r>
              <a:rPr lang="en-US" sz="2800" dirty="0"/>
              <a:t>It is intended to prohibit exclusion and segregation of individuals with disabilities and the denial of equal opportunities enjoyed by others, based on presumptions, patronizing attitudes, fears, and stereotypes about individuals with disabilities. </a:t>
            </a:r>
          </a:p>
          <a:p>
            <a:endParaRPr lang="en-US" sz="2800" dirty="0" smtClean="0"/>
          </a:p>
          <a:p>
            <a:r>
              <a:rPr lang="en-US" sz="2800" dirty="0" smtClean="0"/>
              <a:t>Recipients must ensure that their </a:t>
            </a:r>
            <a:r>
              <a:rPr lang="en-US" sz="2800" dirty="0"/>
              <a:t>actions are based on facts applicable to individuals and not on presumptions as to what a class of individuals with disabilities can or cannot do.</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31</a:t>
            </a:fld>
            <a:endParaRPr lang="en-US"/>
          </a:p>
        </p:txBody>
      </p:sp>
    </p:spTree>
    <p:extLst>
      <p:ext uri="{BB962C8B-B14F-4D97-AF65-F5344CB8AC3E}">
        <p14:creationId xmlns:p14="http://schemas.microsoft.com/office/powerpoint/2010/main" val="402751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Accessibility Requirements   Individuals with Disabilities</a:t>
            </a:r>
            <a:endParaRPr lang="en-US" dirty="0"/>
          </a:p>
        </p:txBody>
      </p:sp>
      <p:sp>
        <p:nvSpPr>
          <p:cNvPr id="3" name="Content Placeholder 2"/>
          <p:cNvSpPr>
            <a:spLocks noGrp="1"/>
          </p:cNvSpPr>
          <p:nvPr>
            <p:ph idx="1"/>
          </p:nvPr>
        </p:nvSpPr>
        <p:spPr/>
        <p:txBody>
          <a:bodyPr/>
          <a:lstStyle/>
          <a:p>
            <a:pPr marL="0" lvl="0" indent="0">
              <a:buNone/>
            </a:pPr>
            <a:r>
              <a:rPr lang="en-US" dirty="0" smtClean="0"/>
              <a:t>The </a:t>
            </a:r>
            <a:r>
              <a:rPr lang="en-US" dirty="0"/>
              <a:t>rule also addresses accessibility requirements (such as for information and electronic technologies) and service animals. </a:t>
            </a:r>
            <a:endParaRPr lang="en-US" dirty="0" smtClean="0"/>
          </a:p>
          <a:p>
            <a:endParaRPr lang="en-US" dirty="0" smtClean="0"/>
          </a:p>
          <a:p>
            <a:r>
              <a:rPr lang="en-US" dirty="0" smtClean="0"/>
              <a:t>Section </a:t>
            </a:r>
            <a:r>
              <a:rPr lang="en-US" dirty="0"/>
              <a:t>38.13(a) addresses physical accessibility </a:t>
            </a:r>
            <a:r>
              <a:rPr lang="en-US" dirty="0" smtClean="0"/>
              <a:t>requirements</a:t>
            </a:r>
          </a:p>
          <a:p>
            <a:r>
              <a:rPr lang="en-US" dirty="0" smtClean="0"/>
              <a:t>Section 38.13(b</a:t>
            </a:r>
            <a:r>
              <a:rPr lang="en-US" dirty="0"/>
              <a:t>) addresses programmatic accessibility requirements. </a:t>
            </a:r>
          </a:p>
          <a:p>
            <a:pPr lvl="0"/>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32</a:t>
            </a:fld>
            <a:endParaRPr lang="en-US"/>
          </a:p>
        </p:txBody>
      </p:sp>
    </p:spTree>
    <p:extLst>
      <p:ext uri="{BB962C8B-B14F-4D97-AF65-F5344CB8AC3E}">
        <p14:creationId xmlns:p14="http://schemas.microsoft.com/office/powerpoint/2010/main" val="3862550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a:t>
            </a:r>
            <a:endParaRPr lang="en-US" dirty="0"/>
          </a:p>
        </p:txBody>
      </p:sp>
      <p:sp>
        <p:nvSpPr>
          <p:cNvPr id="3" name="Content Placeholder 2"/>
          <p:cNvSpPr>
            <a:spLocks noGrp="1"/>
          </p:cNvSpPr>
          <p:nvPr>
            <p:ph idx="1"/>
          </p:nvPr>
        </p:nvSpPr>
        <p:spPr/>
        <p:txBody>
          <a:bodyPr/>
          <a:lstStyle/>
          <a:p>
            <a:r>
              <a:rPr lang="en-US" dirty="0" smtClean="0"/>
              <a:t>The new WIOA Section 188 regulations were published in the Federal Register on December 2, 2016 and become effective on January 3, 2017.</a:t>
            </a:r>
          </a:p>
          <a:p>
            <a:r>
              <a:rPr lang="en-US" dirty="0" smtClean="0"/>
              <a:t>They can be found through the links on our website:  </a:t>
            </a:r>
            <a:r>
              <a:rPr lang="en-US" dirty="0" smtClean="0">
                <a:hlinkClick r:id="rId2"/>
              </a:rPr>
              <a:t>www.dol.gov/crc</a:t>
            </a:r>
            <a:r>
              <a:rPr lang="en-US" dirty="0" smtClean="0"/>
              <a:t>. </a:t>
            </a:r>
          </a:p>
          <a:p>
            <a:r>
              <a:rPr lang="en-US" dirty="0" smtClean="0"/>
              <a:t>Questions and speaking invitations can be sent to </a:t>
            </a:r>
            <a:r>
              <a:rPr lang="en-US" dirty="0" smtClean="0">
                <a:hlinkClick r:id="rId3"/>
              </a:rPr>
              <a:t>civilrightscenter@dol.gov</a:t>
            </a:r>
            <a:r>
              <a:rPr lang="en-US" dirty="0" smtClean="0"/>
              <a:t> </a:t>
            </a:r>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33</a:t>
            </a:fld>
            <a:endParaRPr lang="en-US"/>
          </a:p>
        </p:txBody>
      </p:sp>
    </p:spTree>
    <p:extLst>
      <p:ext uri="{BB962C8B-B14F-4D97-AF65-F5344CB8AC3E}">
        <p14:creationId xmlns:p14="http://schemas.microsoft.com/office/powerpoint/2010/main" val="226314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a:bodyPr>
          <a:lstStyle/>
          <a:p>
            <a:r>
              <a:rPr lang="en-US" dirty="0"/>
              <a:t>The update ensures the entire workforce system is aware of current equal opportunity rights and responsibilities of beneficiaries and recipients of WIOA Title I financial </a:t>
            </a:r>
            <a:r>
              <a:rPr lang="en-US" dirty="0" smtClean="0"/>
              <a:t>assistance.</a:t>
            </a:r>
          </a:p>
          <a:p>
            <a:pPr marL="0" indent="0">
              <a:buNone/>
            </a:pPr>
            <a:endParaRPr lang="en-US" dirty="0" smtClean="0"/>
          </a:p>
          <a:p>
            <a:r>
              <a:rPr lang="en-US" dirty="0" smtClean="0"/>
              <a:t>This </a:t>
            </a:r>
            <a:r>
              <a:rPr lang="en-US" dirty="0"/>
              <a:t>rule increases equality of opportunity for the millions of job applicants, training participants, program beneficiaries, and employees of recipients who interact with the workforce development system each year.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4</a:t>
            </a:fld>
            <a:endParaRPr lang="en-US"/>
          </a:p>
        </p:txBody>
      </p:sp>
    </p:spTree>
    <p:extLst>
      <p:ext uri="{BB962C8B-B14F-4D97-AF65-F5344CB8AC3E}">
        <p14:creationId xmlns:p14="http://schemas.microsoft.com/office/powerpoint/2010/main" val="1866362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rule’s updates also enhance access to the system, in particular for people with disabilities, individuals with limited English proficiency, transgender individuals who may face various forms of sex discrimination, and individuals who are pregnant, have had a child or have related medical conditions. </a:t>
            </a:r>
          </a:p>
          <a:p>
            <a:pPr marL="0" indent="0">
              <a:buNone/>
            </a:pPr>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5</a:t>
            </a:fld>
            <a:endParaRPr lang="en-US"/>
          </a:p>
        </p:txBody>
      </p:sp>
    </p:spTree>
    <p:extLst>
      <p:ext uri="{BB962C8B-B14F-4D97-AF65-F5344CB8AC3E}">
        <p14:creationId xmlns:p14="http://schemas.microsoft.com/office/powerpoint/2010/main" val="4223271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normAutofit fontScale="90000"/>
          </a:bodyPr>
          <a:lstStyle/>
          <a:p>
            <a:r>
              <a:rPr lang="en-US" b="1" dirty="0" smtClean="0"/>
              <a:t/>
            </a:r>
            <a:br>
              <a:rPr lang="en-US" b="1" dirty="0" smtClean="0"/>
            </a:br>
            <a:r>
              <a:rPr lang="en-US" b="1" dirty="0" smtClean="0"/>
              <a:t>What’s </a:t>
            </a:r>
            <a:r>
              <a:rPr lang="en-US" b="1" dirty="0"/>
              <a:t>New in the </a:t>
            </a:r>
            <a:r>
              <a:rPr lang="en-US" b="1" dirty="0" smtClean="0"/>
              <a:t>Final </a:t>
            </a:r>
            <a:r>
              <a:rPr lang="en-US" b="1" dirty="0"/>
              <a:t>Rule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CRC has revised its regulations to implement the nondiscrimination and equal opportunity obligations under WIOA </a:t>
            </a:r>
            <a:r>
              <a:rPr lang="en-US" b="1" dirty="0"/>
              <a:t>Section 188</a:t>
            </a:r>
            <a:r>
              <a:rPr lang="en-US" dirty="0"/>
              <a:t>.  </a:t>
            </a:r>
            <a:endParaRPr lang="en-US" dirty="0" smtClean="0"/>
          </a:p>
          <a:p>
            <a:r>
              <a:rPr lang="en-US" b="1" dirty="0" smtClean="0"/>
              <a:t>Section </a:t>
            </a:r>
            <a:r>
              <a:rPr lang="en-US" b="1" dirty="0"/>
              <a:t>188 </a:t>
            </a:r>
            <a:r>
              <a:rPr lang="en-US" dirty="0"/>
              <a:t>prohibits discrimination against individuals in any WIOA Title I–financially assisted program or activity, which includes job training for adults and youth and programs or activities provided by recipients at American Job Centers (one-stop centers). </a:t>
            </a:r>
          </a:p>
        </p:txBody>
      </p:sp>
      <p:sp>
        <p:nvSpPr>
          <p:cNvPr id="4" name="Slide Number Placeholder 3"/>
          <p:cNvSpPr>
            <a:spLocks noGrp="1"/>
          </p:cNvSpPr>
          <p:nvPr>
            <p:ph type="sldNum" sz="quarter" idx="12"/>
          </p:nvPr>
        </p:nvSpPr>
        <p:spPr/>
        <p:txBody>
          <a:bodyPr/>
          <a:lstStyle/>
          <a:p>
            <a:fld id="{9F6A7E49-95FA-4A64-88D4-A36569E0005B}" type="slidenum">
              <a:rPr lang="en-US" smtClean="0"/>
              <a:t>6</a:t>
            </a:fld>
            <a:endParaRPr lang="en-US"/>
          </a:p>
        </p:txBody>
      </p:sp>
    </p:spTree>
    <p:extLst>
      <p:ext uri="{BB962C8B-B14F-4D97-AF65-F5344CB8AC3E}">
        <p14:creationId xmlns:p14="http://schemas.microsoft.com/office/powerpoint/2010/main" val="3995558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These programs or activities may not refuse to offer or provide services to individuals because  of their race, color, religion, sex, national origin, age, disability, or political affiliation or belief. </a:t>
            </a:r>
            <a:endParaRPr lang="en-US" dirty="0" smtClean="0"/>
          </a:p>
          <a:p>
            <a:r>
              <a:rPr lang="en-US" dirty="0"/>
              <a:t>D</a:t>
            </a:r>
            <a:r>
              <a:rPr lang="en-US" dirty="0" smtClean="0"/>
              <a:t>iscrimination on these bases is also prohibited against employees who are employed in the administration of, or in connection with, any WIOA Title I-financially assisted program or activity.</a:t>
            </a:r>
          </a:p>
        </p:txBody>
      </p:sp>
      <p:sp>
        <p:nvSpPr>
          <p:cNvPr id="4" name="Slide Number Placeholder 3"/>
          <p:cNvSpPr>
            <a:spLocks noGrp="1"/>
          </p:cNvSpPr>
          <p:nvPr>
            <p:ph type="sldNum" sz="quarter" idx="12"/>
          </p:nvPr>
        </p:nvSpPr>
        <p:spPr/>
        <p:txBody>
          <a:bodyPr/>
          <a:lstStyle/>
          <a:p>
            <a:fld id="{9F6A7E49-95FA-4A64-88D4-A36569E0005B}" type="slidenum">
              <a:rPr lang="en-US" smtClean="0"/>
              <a:t>7</a:t>
            </a:fld>
            <a:endParaRPr lang="en-US"/>
          </a:p>
        </p:txBody>
      </p:sp>
    </p:spTree>
    <p:extLst>
      <p:ext uri="{BB962C8B-B14F-4D97-AF65-F5344CB8AC3E}">
        <p14:creationId xmlns:p14="http://schemas.microsoft.com/office/powerpoint/2010/main" val="29313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Beneficiaries, applicants, and participants – as defined by the Final Rule – cannot be denied covered services because of their citizenship status, and cannot be denied their rights because of participation in a WIOA Title I–financially assisted program or activity. </a:t>
            </a:r>
          </a:p>
          <a:p>
            <a:endParaRPr lang="en-US" dirty="0"/>
          </a:p>
        </p:txBody>
      </p:sp>
      <p:sp>
        <p:nvSpPr>
          <p:cNvPr id="4" name="Slide Number Placeholder 3"/>
          <p:cNvSpPr>
            <a:spLocks noGrp="1"/>
          </p:cNvSpPr>
          <p:nvPr>
            <p:ph type="sldNum" sz="quarter" idx="12"/>
          </p:nvPr>
        </p:nvSpPr>
        <p:spPr/>
        <p:txBody>
          <a:bodyPr/>
          <a:lstStyle/>
          <a:p>
            <a:fld id="{9F6A7E49-95FA-4A64-88D4-A36569E0005B}" type="slidenum">
              <a:rPr lang="en-US" smtClean="0"/>
              <a:t>8</a:t>
            </a:fld>
            <a:endParaRPr lang="en-US"/>
          </a:p>
        </p:txBody>
      </p:sp>
    </p:spTree>
    <p:extLst>
      <p:ext uri="{BB962C8B-B14F-4D97-AF65-F5344CB8AC3E}">
        <p14:creationId xmlns:p14="http://schemas.microsoft.com/office/powerpoint/2010/main" val="815626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rule applies to recipients of WIOA Title I financial assistance and to programs and activities that are operated by American Job Center partners (one-stop partners) as part of the American Job Center system (one-stop delivery system), such as Unemployment Insurance, Temporary Assistance for Needy Families, adult education, Trade Adjustment Assistance, and others. </a:t>
            </a:r>
          </a:p>
        </p:txBody>
      </p:sp>
      <p:sp>
        <p:nvSpPr>
          <p:cNvPr id="4" name="Slide Number Placeholder 3"/>
          <p:cNvSpPr>
            <a:spLocks noGrp="1"/>
          </p:cNvSpPr>
          <p:nvPr>
            <p:ph type="sldNum" sz="quarter" idx="12"/>
          </p:nvPr>
        </p:nvSpPr>
        <p:spPr/>
        <p:txBody>
          <a:bodyPr/>
          <a:lstStyle/>
          <a:p>
            <a:fld id="{9F6A7E49-95FA-4A64-88D4-A36569E0005B}" type="slidenum">
              <a:rPr lang="en-US" smtClean="0"/>
              <a:t>9</a:t>
            </a:fld>
            <a:endParaRPr lang="en-US"/>
          </a:p>
        </p:txBody>
      </p:sp>
    </p:spTree>
    <p:extLst>
      <p:ext uri="{BB962C8B-B14F-4D97-AF65-F5344CB8AC3E}">
        <p14:creationId xmlns:p14="http://schemas.microsoft.com/office/powerpoint/2010/main" val="1453002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XRUYQT3274NZ-681238054-1600</_dlc_DocId>
    <_dlc_DocIdUrl xmlns="b22f8f74-215c-4154-9939-bd29e4e8980e">
      <Url>https://supportservices.jobcorps.gov/health/_layouts/15/DocIdRedir.aspx?ID=XRUYQT3274NZ-681238054-1600</Url>
      <Description>XRUYQT3274NZ-681238054-1600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0D4E196-37BA-4BDA-88BE-465DAE8E7315}"/>
</file>

<file path=customXml/itemProps2.xml><?xml version="1.0" encoding="utf-8"?>
<ds:datastoreItem xmlns:ds="http://schemas.openxmlformats.org/officeDocument/2006/customXml" ds:itemID="{F531C12B-AEFA-4C4B-895B-F952B750BAAA}"/>
</file>

<file path=customXml/itemProps3.xml><?xml version="1.0" encoding="utf-8"?>
<ds:datastoreItem xmlns:ds="http://schemas.openxmlformats.org/officeDocument/2006/customXml" ds:itemID="{65206794-2B62-4415-AC2A-86F6E60E21ED}"/>
</file>

<file path=customXml/itemProps4.xml><?xml version="1.0" encoding="utf-8"?>
<ds:datastoreItem xmlns:ds="http://schemas.openxmlformats.org/officeDocument/2006/customXml" ds:itemID="{654E5D69-D57C-4D72-B471-EBBE983D809D}"/>
</file>

<file path=docProps/app.xml><?xml version="1.0" encoding="utf-8"?>
<Properties xmlns="http://schemas.openxmlformats.org/officeDocument/2006/extended-properties" xmlns:vt="http://schemas.openxmlformats.org/officeDocument/2006/docPropsVTypes">
  <Template>Flow</Template>
  <TotalTime>1535</TotalTime>
  <Words>2028</Words>
  <Application>Microsoft Office PowerPoint</Application>
  <PresentationFormat>On-screen Show (4:3)</PresentationFormat>
  <Paragraphs>151</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CRC Updates Section 188 WIOA Equal Opportunity Regulations  (29 CFR Part 38)  Job Corps</vt:lpstr>
      <vt:lpstr>Questions</vt:lpstr>
      <vt:lpstr>Important Updates</vt:lpstr>
      <vt:lpstr>PowerPoint Presentation</vt:lpstr>
      <vt:lpstr>PowerPoint Presentation</vt:lpstr>
      <vt:lpstr> What’s New in the Final Rule </vt:lpstr>
      <vt:lpstr>PowerPoint Presentation</vt:lpstr>
      <vt:lpstr>PowerPoint Presentation</vt:lpstr>
      <vt:lpstr>PowerPoint Presentation</vt:lpstr>
      <vt:lpstr>The Final Rule …</vt:lpstr>
      <vt:lpstr>PowerPoint Presentation</vt:lpstr>
      <vt:lpstr>The Final Rule …</vt:lpstr>
      <vt:lpstr>The Final Rule …</vt:lpstr>
      <vt:lpstr>PowerPoint Presentation</vt:lpstr>
      <vt:lpstr>PowerPoint Presentation</vt:lpstr>
      <vt:lpstr>PowerPoint Presentation</vt:lpstr>
      <vt:lpstr>PowerPoint Presentation</vt:lpstr>
      <vt:lpstr>The Final Rule …</vt:lpstr>
      <vt:lpstr>PowerPoint Presentation</vt:lpstr>
      <vt:lpstr>The Final Rule …</vt:lpstr>
      <vt:lpstr>PowerPoint Presentation</vt:lpstr>
      <vt:lpstr>The Final Rule …</vt:lpstr>
      <vt:lpstr>PowerPoint Presentation</vt:lpstr>
      <vt:lpstr>Pregnancy Discrimination</vt:lpstr>
      <vt:lpstr>Pregnancy Discrimination Example</vt:lpstr>
      <vt:lpstr>Pregnancy-Related Medical Conditions May Be Disabilities</vt:lpstr>
      <vt:lpstr>Harassment – Section 38.10</vt:lpstr>
      <vt:lpstr>Harassment Examples</vt:lpstr>
      <vt:lpstr>Harassment Based on Sex</vt:lpstr>
      <vt:lpstr>Most Integrated Setting  Section 38.12(d)</vt:lpstr>
      <vt:lpstr>Purpose of Most Integrated  Setting Requirement</vt:lpstr>
      <vt:lpstr>Accessibility Requirements   Individuals with Disabilities</vt:lpstr>
      <vt:lpstr>Effective Date</vt:lpstr>
    </vt:vector>
  </TitlesOfParts>
  <Company>U.S. Department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CRC Updates Section 188 WIOA Equal Opportunity Regulations (29 CFR Part 38) Job Corps</dc:title>
  <dc:creator>Perselay, Lee A - OASAM CRC</dc:creator>
  <cp:lastModifiedBy>Ocampo, Roger - OASAM CRC</cp:lastModifiedBy>
  <cp:revision>84</cp:revision>
  <dcterms:created xsi:type="dcterms:W3CDTF">2016-11-17T18:53:45Z</dcterms:created>
  <dcterms:modified xsi:type="dcterms:W3CDTF">2016-12-13T17:56:46Z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13f308a2-af58-4fa4-b1a6-da541fc130bd</vt:lpwstr>
  </property>
</Properties>
</file>