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45.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7" r:id="rId1"/>
  </p:sldMasterIdLst>
  <p:sldIdLst>
    <p:sldId id="256" r:id="rId2"/>
    <p:sldId id="257" r:id="rId3"/>
    <p:sldId id="305" r:id="rId4"/>
    <p:sldId id="290" r:id="rId5"/>
    <p:sldId id="258" r:id="rId6"/>
    <p:sldId id="310" r:id="rId7"/>
    <p:sldId id="260" r:id="rId8"/>
    <p:sldId id="261" r:id="rId9"/>
    <p:sldId id="309" r:id="rId10"/>
    <p:sldId id="263" r:id="rId11"/>
    <p:sldId id="264" r:id="rId12"/>
    <p:sldId id="265" r:id="rId13"/>
    <p:sldId id="266" r:id="rId14"/>
    <p:sldId id="267" r:id="rId15"/>
    <p:sldId id="268" r:id="rId16"/>
    <p:sldId id="269" r:id="rId17"/>
    <p:sldId id="272" r:id="rId18"/>
    <p:sldId id="273" r:id="rId19"/>
    <p:sldId id="270" r:id="rId20"/>
    <p:sldId id="271" r:id="rId21"/>
    <p:sldId id="274" r:id="rId22"/>
    <p:sldId id="275" r:id="rId23"/>
    <p:sldId id="276" r:id="rId24"/>
    <p:sldId id="277" r:id="rId25"/>
    <p:sldId id="278" r:id="rId26"/>
    <p:sldId id="279" r:id="rId27"/>
    <p:sldId id="280" r:id="rId28"/>
    <p:sldId id="281" r:id="rId29"/>
    <p:sldId id="306" r:id="rId30"/>
    <p:sldId id="307" r:id="rId31"/>
    <p:sldId id="308" r:id="rId32"/>
    <p:sldId id="282" r:id="rId33"/>
    <p:sldId id="284" r:id="rId34"/>
    <p:sldId id="285" r:id="rId35"/>
    <p:sldId id="286" r:id="rId36"/>
    <p:sldId id="287" r:id="rId37"/>
    <p:sldId id="288" r:id="rId38"/>
    <p:sldId id="292" r:id="rId39"/>
    <p:sldId id="293" r:id="rId40"/>
    <p:sldId id="296" r:id="rId41"/>
    <p:sldId id="298" r:id="rId42"/>
    <p:sldId id="299" r:id="rId43"/>
    <p:sldId id="302" r:id="rId44"/>
    <p:sldId id="303" r:id="rId45"/>
    <p:sldId id="29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Litvin" initials="JL" lastIdx="7" clrIdx="0">
    <p:extLst>
      <p:ext uri="{19B8F6BF-5375-455C-9EA6-DF929625EA0E}">
        <p15:presenceInfo xmlns:p15="http://schemas.microsoft.com/office/powerpoint/2012/main" userId="S-1-5-21-746137067-813497703-1060284298-6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269" autoAdjust="0"/>
  </p:normalViewPr>
  <p:slideViewPr>
    <p:cSldViewPr>
      <p:cViewPr varScale="1">
        <p:scale>
          <a:sx n="122" d="100"/>
          <a:sy n="122" d="100"/>
        </p:scale>
        <p:origin x="12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55"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107831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2151937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2551819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3100235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4041092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1169414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595862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327118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324615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66441" y="2489200"/>
            <a:ext cx="7439359" cy="3530600"/>
          </a:xfrm>
        </p:spPr>
        <p:txBody>
          <a:bodyPr/>
          <a:lstStyle>
            <a:lvl1pPr marL="342900" indent="-342900">
              <a:buFont typeface="Wingdings" panose="05000000000000000000" pitchFamily="2" charset="2"/>
              <a:buChar char="§"/>
              <a:defRPr sz="2400"/>
            </a:lvl1pPr>
            <a:lvl2pPr marL="685800" indent="-283464">
              <a:buFont typeface="Wingdings" panose="05000000000000000000" pitchFamily="2" charset="2"/>
              <a:buChar char="§"/>
              <a:defRPr sz="2000"/>
            </a:lvl2pPr>
            <a:lvl3pPr marL="960120" indent="-228600">
              <a:buFont typeface="Wingdings" panose="05000000000000000000" pitchFamily="2" charset="2"/>
              <a:buChar char="§"/>
              <a:defRPr sz="1800"/>
            </a:lvl3pPr>
            <a:lvl4pPr marL="1234440" indent="-228600">
              <a:buFont typeface="Wingdings" panose="05000000000000000000" pitchFamily="2" charset="2"/>
              <a:buChar char="§"/>
              <a:defRPr sz="1600"/>
            </a:lvl4pPr>
            <a:lvl5pPr marL="1508760" indent="-228600">
              <a:buFont typeface="Wingdings" panose="05000000000000000000" pitchFamily="2" charset="2"/>
              <a:buChar cha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147656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363188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26750429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12282810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323088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118414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16519219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78BBD-C9E5-41CC-8061-B4D9642E42FC}" type="datetimeFigureOut">
              <a:rPr lang="en-US" smtClean="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125442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A2178BBD-C9E5-41CC-8061-B4D9642E42FC}" type="datetimeFigureOut">
              <a:rPr lang="en-US" smtClean="0"/>
              <a:pPr/>
              <a:t>3/17/2016</a:t>
            </a:fld>
            <a:endParaRPr lang="en-US" dirty="0"/>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532F6669-7B31-4EEE-BEE6-A15A0128FB6E}" type="slidenum">
              <a:rPr lang="en-US" smtClean="0"/>
              <a:pPr/>
              <a:t>‹#›</a:t>
            </a:fld>
            <a:endParaRPr lang="en-US" dirty="0"/>
          </a:p>
        </p:txBody>
      </p:sp>
    </p:spTree>
    <p:extLst>
      <p:ext uri="{BB962C8B-B14F-4D97-AF65-F5344CB8AC3E}">
        <p14:creationId xmlns:p14="http://schemas.microsoft.com/office/powerpoint/2010/main" val="121310186"/>
      </p:ext>
    </p:extLst>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 id="2147484228" r:id="rId11"/>
    <p:sldLayoutId id="2147484229" r:id="rId12"/>
    <p:sldLayoutId id="2147484230" r:id="rId13"/>
    <p:sldLayoutId id="2147484231" r:id="rId14"/>
    <p:sldLayoutId id="2147484232" r:id="rId15"/>
    <p:sldLayoutId id="2147484233" r:id="rId16"/>
    <p:sldLayoutId id="2147484234"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2" y="1147483"/>
            <a:ext cx="6503310" cy="1352443"/>
          </a:xfrm>
        </p:spPr>
        <p:txBody>
          <a:bodyPr>
            <a:normAutofit fontScale="90000"/>
          </a:bodyPr>
          <a:lstStyle/>
          <a:p>
            <a:r>
              <a:rPr lang="en-US" sz="4400" dirty="0"/>
              <a:t>Relapse Prevention: 101</a:t>
            </a:r>
          </a:p>
        </p:txBody>
      </p:sp>
      <p:sp>
        <p:nvSpPr>
          <p:cNvPr id="3" name="Subtitle 2"/>
          <p:cNvSpPr>
            <a:spLocks noGrp="1"/>
          </p:cNvSpPr>
          <p:nvPr>
            <p:ph type="subTitle" idx="1"/>
          </p:nvPr>
        </p:nvSpPr>
        <p:spPr/>
        <p:txBody>
          <a:bodyPr/>
          <a:lstStyle/>
          <a:p>
            <a:r>
              <a:rPr lang="en-US" dirty="0"/>
              <a:t>Christy Hicks, CSW/LCADC</a:t>
            </a:r>
          </a:p>
          <a:p>
            <a:endParaRPr lang="en-US" dirty="0"/>
          </a:p>
        </p:txBody>
      </p:sp>
    </p:spTree>
    <p:extLst>
      <p:ext uri="{BB962C8B-B14F-4D97-AF65-F5344CB8AC3E}">
        <p14:creationId xmlns:p14="http://schemas.microsoft.com/office/powerpoint/2010/main" val="3227047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Principle 1: Self-Regulation</a:t>
            </a:r>
            <a:endParaRPr lang="en-US" dirty="0"/>
          </a:p>
        </p:txBody>
      </p:sp>
      <p:sp>
        <p:nvSpPr>
          <p:cNvPr id="3" name="Content Placeholder 2"/>
          <p:cNvSpPr>
            <a:spLocks noGrp="1"/>
          </p:cNvSpPr>
          <p:nvPr>
            <p:ph idx="1"/>
          </p:nvPr>
        </p:nvSpPr>
        <p:spPr/>
        <p:txBody>
          <a:bodyPr/>
          <a:lstStyle/>
          <a:p>
            <a:r>
              <a:rPr lang="en-US" dirty="0" smtClean="0"/>
              <a:t>The risk of relapse will decrease as a student’s capacity to self-regulate thinking, feeling, memory, judgment, and behavior increases.</a:t>
            </a:r>
            <a:endParaRPr lang="en-US" dirty="0"/>
          </a:p>
        </p:txBody>
      </p:sp>
    </p:spTree>
    <p:extLst>
      <p:ext uri="{BB962C8B-B14F-4D97-AF65-F5344CB8AC3E}">
        <p14:creationId xmlns:p14="http://schemas.microsoft.com/office/powerpoint/2010/main" val="4146843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Stabilization</a:t>
            </a:r>
          </a:p>
        </p:txBody>
      </p:sp>
      <p:sp>
        <p:nvSpPr>
          <p:cNvPr id="3" name="Content Placeholder 2"/>
          <p:cNvSpPr>
            <a:spLocks noGrp="1"/>
          </p:cNvSpPr>
          <p:nvPr>
            <p:ph idx="1"/>
          </p:nvPr>
        </p:nvSpPr>
        <p:spPr/>
        <p:txBody>
          <a:bodyPr>
            <a:normAutofit fontScale="92500"/>
          </a:bodyPr>
          <a:lstStyle/>
          <a:p>
            <a:r>
              <a:rPr lang="en-US" dirty="0"/>
              <a:t>Detox from alcohol and other drugs</a:t>
            </a:r>
          </a:p>
          <a:p>
            <a:r>
              <a:rPr lang="en-US" dirty="0"/>
              <a:t>Solving the immediate crises that threaten sobriety</a:t>
            </a:r>
          </a:p>
          <a:p>
            <a:r>
              <a:rPr lang="en-US" dirty="0"/>
              <a:t>Learning skills to identify and manage Post </a:t>
            </a:r>
            <a:r>
              <a:rPr lang="en-US" dirty="0" smtClean="0"/>
              <a:t>Acute </a:t>
            </a:r>
            <a:r>
              <a:rPr lang="en-US" dirty="0"/>
              <a:t>W</a:t>
            </a:r>
            <a:r>
              <a:rPr lang="en-US" dirty="0" smtClean="0"/>
              <a:t>ithdrawal </a:t>
            </a:r>
            <a:r>
              <a:rPr lang="en-US" dirty="0"/>
              <a:t>and Addictive Preoccupation</a:t>
            </a:r>
          </a:p>
          <a:p>
            <a:r>
              <a:rPr lang="en-US" dirty="0"/>
              <a:t>Establishing a daily structure that includes proper diet, exercise, stress management, and regular contact with treatment personnel and self-help </a:t>
            </a:r>
            <a:r>
              <a:rPr lang="en-US" dirty="0" smtClean="0"/>
              <a:t>group</a:t>
            </a:r>
            <a:endParaRPr lang="en-US" dirty="0"/>
          </a:p>
        </p:txBody>
      </p:sp>
    </p:spTree>
    <p:extLst>
      <p:ext uri="{BB962C8B-B14F-4D97-AF65-F5344CB8AC3E}">
        <p14:creationId xmlns:p14="http://schemas.microsoft.com/office/powerpoint/2010/main" val="1477061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2: Integration</a:t>
            </a:r>
            <a:endParaRPr lang="en-US" dirty="0"/>
          </a:p>
        </p:txBody>
      </p:sp>
      <p:sp>
        <p:nvSpPr>
          <p:cNvPr id="3" name="Content Placeholder 2"/>
          <p:cNvSpPr>
            <a:spLocks noGrp="1"/>
          </p:cNvSpPr>
          <p:nvPr>
            <p:ph idx="1"/>
          </p:nvPr>
        </p:nvSpPr>
        <p:spPr/>
        <p:txBody>
          <a:bodyPr/>
          <a:lstStyle/>
          <a:p>
            <a:r>
              <a:rPr lang="en-US" dirty="0" smtClean="0"/>
              <a:t>The risk of relapse will decrease as the level of conscious understanding and acceptance of situations and events that have led to past relapses increases.</a:t>
            </a:r>
            <a:endParaRPr lang="en-US" dirty="0"/>
          </a:p>
        </p:txBody>
      </p:sp>
    </p:spTree>
    <p:extLst>
      <p:ext uri="{BB962C8B-B14F-4D97-AF65-F5344CB8AC3E}">
        <p14:creationId xmlns:p14="http://schemas.microsoft.com/office/powerpoint/2010/main" val="825286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Self-Assessment</a:t>
            </a:r>
          </a:p>
        </p:txBody>
      </p:sp>
      <p:sp>
        <p:nvSpPr>
          <p:cNvPr id="3" name="Content Placeholder 2"/>
          <p:cNvSpPr>
            <a:spLocks noGrp="1"/>
          </p:cNvSpPr>
          <p:nvPr>
            <p:ph idx="1"/>
          </p:nvPr>
        </p:nvSpPr>
        <p:spPr/>
        <p:txBody>
          <a:bodyPr/>
          <a:lstStyle/>
          <a:p>
            <a:r>
              <a:rPr lang="en-US" dirty="0" smtClean="0"/>
              <a:t>History </a:t>
            </a:r>
            <a:r>
              <a:rPr lang="en-US" dirty="0"/>
              <a:t>of alcohol and drug use</a:t>
            </a:r>
          </a:p>
          <a:p>
            <a:r>
              <a:rPr lang="en-US" dirty="0"/>
              <a:t>Reconstruction of the presenting problem (why)</a:t>
            </a:r>
          </a:p>
          <a:p>
            <a:r>
              <a:rPr lang="en-US" dirty="0"/>
              <a:t>Assessment of needs</a:t>
            </a:r>
          </a:p>
          <a:p>
            <a:endParaRPr lang="en-US" dirty="0"/>
          </a:p>
        </p:txBody>
      </p:sp>
    </p:spTree>
    <p:extLst>
      <p:ext uri="{BB962C8B-B14F-4D97-AF65-F5344CB8AC3E}">
        <p14:creationId xmlns:p14="http://schemas.microsoft.com/office/powerpoint/2010/main" val="3106712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3: Understanding</a:t>
            </a:r>
            <a:endParaRPr lang="en-US" dirty="0"/>
          </a:p>
        </p:txBody>
      </p:sp>
      <p:sp>
        <p:nvSpPr>
          <p:cNvPr id="3" name="Content Placeholder 2"/>
          <p:cNvSpPr>
            <a:spLocks noGrp="1"/>
          </p:cNvSpPr>
          <p:nvPr>
            <p:ph idx="1"/>
          </p:nvPr>
        </p:nvSpPr>
        <p:spPr/>
        <p:txBody>
          <a:bodyPr/>
          <a:lstStyle/>
          <a:p>
            <a:r>
              <a:rPr lang="en-US" smtClean="0"/>
              <a:t>The risk of relapse will decrease as the understanding of the general factors that cause relapse increases.</a:t>
            </a:r>
            <a:endParaRPr lang="en-US" dirty="0"/>
          </a:p>
        </p:txBody>
      </p:sp>
    </p:spTree>
    <p:extLst>
      <p:ext uri="{BB962C8B-B14F-4D97-AF65-F5344CB8AC3E}">
        <p14:creationId xmlns:p14="http://schemas.microsoft.com/office/powerpoint/2010/main" val="1138639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Relapse Education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Reading assignments</a:t>
            </a:r>
          </a:p>
          <a:p>
            <a:r>
              <a:rPr lang="en-US" dirty="0" smtClean="0"/>
              <a:t>Writing assignments</a:t>
            </a:r>
          </a:p>
          <a:p>
            <a:r>
              <a:rPr lang="en-US" dirty="0" smtClean="0"/>
              <a:t>Warning sign identification</a:t>
            </a:r>
          </a:p>
          <a:p>
            <a:r>
              <a:rPr lang="en-US" dirty="0" smtClean="0"/>
              <a:t>Complicating factors in relapse</a:t>
            </a:r>
          </a:p>
          <a:p>
            <a:r>
              <a:rPr lang="en-US" dirty="0" smtClean="0"/>
              <a:t>Relapse warning sign management strategies</a:t>
            </a:r>
          </a:p>
          <a:p>
            <a:r>
              <a:rPr lang="en-US" dirty="0" smtClean="0"/>
              <a:t>Effective recovery planning</a:t>
            </a:r>
          </a:p>
          <a:p>
            <a:r>
              <a:rPr lang="en-US" dirty="0" smtClean="0"/>
              <a:t>All should be tailored to specifically to fit your individual students</a:t>
            </a:r>
            <a:endParaRPr lang="en-US" dirty="0"/>
          </a:p>
        </p:txBody>
      </p:sp>
    </p:spTree>
    <p:extLst>
      <p:ext uri="{BB962C8B-B14F-4D97-AF65-F5344CB8AC3E}">
        <p14:creationId xmlns:p14="http://schemas.microsoft.com/office/powerpoint/2010/main" val="4085848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Principle 4:  Self-Knowledge</a:t>
            </a:r>
            <a:endParaRPr lang="en-US" dirty="0"/>
          </a:p>
        </p:txBody>
      </p:sp>
      <p:sp>
        <p:nvSpPr>
          <p:cNvPr id="3" name="Content Placeholder 2"/>
          <p:cNvSpPr>
            <a:spLocks noGrp="1"/>
          </p:cNvSpPr>
          <p:nvPr>
            <p:ph idx="1"/>
          </p:nvPr>
        </p:nvSpPr>
        <p:spPr/>
        <p:txBody>
          <a:bodyPr/>
          <a:lstStyle/>
          <a:p>
            <a:r>
              <a:rPr lang="en-US" dirty="0" smtClean="0"/>
              <a:t>The risk of relapse will decrease as the patient’s ability to recognize personal relapse warning signs increases.</a:t>
            </a:r>
            <a:endParaRPr lang="en-US" dirty="0"/>
          </a:p>
        </p:txBody>
      </p:sp>
    </p:spTree>
    <p:extLst>
      <p:ext uri="{BB962C8B-B14F-4D97-AF65-F5344CB8AC3E}">
        <p14:creationId xmlns:p14="http://schemas.microsoft.com/office/powerpoint/2010/main" val="542558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Warning Sign Identification</a:t>
            </a:r>
            <a:endParaRPr lang="en-US" dirty="0"/>
          </a:p>
        </p:txBody>
      </p:sp>
      <p:sp>
        <p:nvSpPr>
          <p:cNvPr id="3" name="Content Placeholder 2"/>
          <p:cNvSpPr>
            <a:spLocks noGrp="1"/>
          </p:cNvSpPr>
          <p:nvPr>
            <p:ph idx="1"/>
          </p:nvPr>
        </p:nvSpPr>
        <p:spPr/>
        <p:txBody>
          <a:bodyPr/>
          <a:lstStyle/>
          <a:p>
            <a:r>
              <a:rPr lang="en-US" dirty="0" smtClean="0"/>
              <a:t>Develop a personal relapse warning sign list to identify the sequence of problems that has led from stable recovery to alcohol and drug use in the past and how those shape relapse in </a:t>
            </a:r>
            <a:r>
              <a:rPr lang="en-US" dirty="0" smtClean="0"/>
              <a:t>the </a:t>
            </a:r>
            <a:r>
              <a:rPr lang="en-US" dirty="0" smtClean="0"/>
              <a:t>future.</a:t>
            </a:r>
          </a:p>
          <a:p>
            <a:endParaRPr lang="en-US" dirty="0" smtClean="0"/>
          </a:p>
          <a:p>
            <a:endParaRPr lang="en-US" dirty="0"/>
          </a:p>
        </p:txBody>
      </p:sp>
    </p:spTree>
    <p:extLst>
      <p:ext uri="{BB962C8B-B14F-4D97-AF65-F5344CB8AC3E}">
        <p14:creationId xmlns:p14="http://schemas.microsoft.com/office/powerpoint/2010/main" val="3778093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5: Coping Skills</a:t>
            </a:r>
            <a:endParaRPr lang="en-US" dirty="0"/>
          </a:p>
        </p:txBody>
      </p:sp>
      <p:sp>
        <p:nvSpPr>
          <p:cNvPr id="3" name="Content Placeholder 2"/>
          <p:cNvSpPr>
            <a:spLocks noGrp="1"/>
          </p:cNvSpPr>
          <p:nvPr>
            <p:ph idx="1"/>
          </p:nvPr>
        </p:nvSpPr>
        <p:spPr/>
        <p:txBody>
          <a:bodyPr/>
          <a:lstStyle/>
          <a:p>
            <a:r>
              <a:rPr lang="en-US" smtClean="0"/>
              <a:t>The risk of relapse will decrease as the ability to manage relapse warning signs increases.</a:t>
            </a:r>
            <a:endParaRPr lang="en-US" dirty="0"/>
          </a:p>
        </p:txBody>
      </p:sp>
    </p:spTree>
    <p:extLst>
      <p:ext uri="{BB962C8B-B14F-4D97-AF65-F5344CB8AC3E}">
        <p14:creationId xmlns:p14="http://schemas.microsoft.com/office/powerpoint/2010/main" val="3186817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Warning Sign Management</a:t>
            </a:r>
            <a:endParaRPr lang="en-US" dirty="0"/>
          </a:p>
        </p:txBody>
      </p:sp>
      <p:sp>
        <p:nvSpPr>
          <p:cNvPr id="3" name="Content Placeholder 2"/>
          <p:cNvSpPr>
            <a:spLocks noGrp="1"/>
          </p:cNvSpPr>
          <p:nvPr>
            <p:ph idx="1"/>
          </p:nvPr>
        </p:nvSpPr>
        <p:spPr/>
        <p:txBody>
          <a:bodyPr>
            <a:normAutofit/>
          </a:bodyPr>
          <a:lstStyle/>
          <a:p>
            <a:r>
              <a:rPr lang="en-US" dirty="0" smtClean="0"/>
              <a:t>This involves teaching students how to mange or cope with their warning signs as they occur.</a:t>
            </a:r>
          </a:p>
          <a:p>
            <a:pPr lvl="1"/>
            <a:r>
              <a:rPr lang="en-US" dirty="0" smtClean="0"/>
              <a:t>The better they are at coping with warning signs, the better their ability will be to stay in recovery.</a:t>
            </a:r>
          </a:p>
          <a:p>
            <a:r>
              <a:rPr lang="en-US" dirty="0" smtClean="0"/>
              <a:t>Warning signs can be:</a:t>
            </a:r>
          </a:p>
          <a:p>
            <a:pPr lvl="1"/>
            <a:r>
              <a:rPr lang="en-US" dirty="0" smtClean="0"/>
              <a:t>Situational and behavioral</a:t>
            </a:r>
          </a:p>
          <a:p>
            <a:pPr lvl="1"/>
            <a:r>
              <a:rPr lang="en-US" dirty="0" smtClean="0"/>
              <a:t>Thoughts and feelings level</a:t>
            </a:r>
          </a:p>
          <a:p>
            <a:pPr lvl="1"/>
            <a:r>
              <a:rPr lang="en-US" dirty="0" smtClean="0"/>
              <a:t>Core issues</a:t>
            </a:r>
            <a:endParaRPr lang="en-US" dirty="0"/>
          </a:p>
        </p:txBody>
      </p:sp>
    </p:spTree>
    <p:extLst>
      <p:ext uri="{BB962C8B-B14F-4D97-AF65-F5344CB8AC3E}">
        <p14:creationId xmlns:p14="http://schemas.microsoft.com/office/powerpoint/2010/main" val="136369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Relapse Prevention?</a:t>
            </a:r>
            <a:endParaRPr lang="en-US" dirty="0"/>
          </a:p>
        </p:txBody>
      </p:sp>
      <p:sp>
        <p:nvSpPr>
          <p:cNvPr id="3" name="Content Placeholder 2"/>
          <p:cNvSpPr>
            <a:spLocks noGrp="1"/>
          </p:cNvSpPr>
          <p:nvPr>
            <p:ph idx="1"/>
          </p:nvPr>
        </p:nvSpPr>
        <p:spPr>
          <a:xfrm>
            <a:off x="866441" y="2489200"/>
            <a:ext cx="7363159" cy="3530600"/>
          </a:xfrm>
        </p:spPr>
        <p:txBody>
          <a:bodyPr>
            <a:normAutofit/>
          </a:bodyPr>
          <a:lstStyle/>
          <a:p>
            <a:r>
              <a:rPr lang="en-US" sz="2400" dirty="0" smtClean="0"/>
              <a:t>A method of teaching recovering students to recognize and manage relapse warning signs. </a:t>
            </a:r>
          </a:p>
          <a:p>
            <a:r>
              <a:rPr lang="en-US" sz="2400" dirty="0" smtClean="0"/>
              <a:t>Becomes a primary focus for students who are unable to maintain abstinence from alcohol or drugs despite primary treatment.</a:t>
            </a:r>
            <a:endParaRPr lang="en-US" sz="2400" dirty="0"/>
          </a:p>
        </p:txBody>
      </p:sp>
    </p:spTree>
    <p:extLst>
      <p:ext uri="{BB962C8B-B14F-4D97-AF65-F5344CB8AC3E}">
        <p14:creationId xmlns:p14="http://schemas.microsoft.com/office/powerpoint/2010/main" val="1545879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6: Change</a:t>
            </a:r>
            <a:endParaRPr lang="en-US" dirty="0"/>
          </a:p>
        </p:txBody>
      </p:sp>
      <p:sp>
        <p:nvSpPr>
          <p:cNvPr id="3" name="Content Placeholder 2"/>
          <p:cNvSpPr>
            <a:spLocks noGrp="1"/>
          </p:cNvSpPr>
          <p:nvPr>
            <p:ph idx="1"/>
          </p:nvPr>
        </p:nvSpPr>
        <p:spPr/>
        <p:txBody>
          <a:bodyPr/>
          <a:lstStyle/>
          <a:p>
            <a:r>
              <a:rPr lang="en-US" smtClean="0"/>
              <a:t>The risk of relapse will decrease as the relationship between relapse warning signs and recovery program recommendations increase.</a:t>
            </a:r>
            <a:endParaRPr lang="en-US" dirty="0"/>
          </a:p>
        </p:txBody>
      </p:sp>
    </p:spTree>
    <p:extLst>
      <p:ext uri="{BB962C8B-B14F-4D97-AF65-F5344CB8AC3E}">
        <p14:creationId xmlns:p14="http://schemas.microsoft.com/office/powerpoint/2010/main" val="3134055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Recovery Planning</a:t>
            </a:r>
            <a:endParaRPr lang="en-US" dirty="0"/>
          </a:p>
        </p:txBody>
      </p:sp>
      <p:sp>
        <p:nvSpPr>
          <p:cNvPr id="3" name="Content Placeholder 2"/>
          <p:cNvSpPr>
            <a:spLocks noGrp="1"/>
          </p:cNvSpPr>
          <p:nvPr>
            <p:ph idx="1"/>
          </p:nvPr>
        </p:nvSpPr>
        <p:spPr/>
        <p:txBody>
          <a:bodyPr/>
          <a:lstStyle/>
          <a:p>
            <a:r>
              <a:rPr lang="en-US" smtClean="0"/>
              <a:t>Each specific warning sign should be linked to a specific recovery activity or person.</a:t>
            </a:r>
            <a:endParaRPr lang="en-US" dirty="0"/>
          </a:p>
        </p:txBody>
      </p:sp>
    </p:spTree>
    <p:extLst>
      <p:ext uri="{BB962C8B-B14F-4D97-AF65-F5344CB8AC3E}">
        <p14:creationId xmlns:p14="http://schemas.microsoft.com/office/powerpoint/2010/main" val="3635806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7: Awareness</a:t>
            </a:r>
            <a:endParaRPr lang="en-US" dirty="0"/>
          </a:p>
        </p:txBody>
      </p:sp>
      <p:sp>
        <p:nvSpPr>
          <p:cNvPr id="3" name="Content Placeholder 2"/>
          <p:cNvSpPr>
            <a:spLocks noGrp="1"/>
          </p:cNvSpPr>
          <p:nvPr>
            <p:ph idx="1"/>
          </p:nvPr>
        </p:nvSpPr>
        <p:spPr/>
        <p:txBody>
          <a:bodyPr/>
          <a:lstStyle/>
          <a:p>
            <a:r>
              <a:rPr lang="en-US" smtClean="0"/>
              <a:t>The risk of relapse will decrease as the use of daily inventory techniques designed to identify relapse warning signs increase.</a:t>
            </a:r>
            <a:endParaRPr lang="en-US" dirty="0"/>
          </a:p>
        </p:txBody>
      </p:sp>
    </p:spTree>
    <p:extLst>
      <p:ext uri="{BB962C8B-B14F-4D97-AF65-F5344CB8AC3E}">
        <p14:creationId xmlns:p14="http://schemas.microsoft.com/office/powerpoint/2010/main" val="1868572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Inventory Training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Complete daily inventory</a:t>
            </a:r>
          </a:p>
          <a:p>
            <a:pPr lvl="1"/>
            <a:r>
              <a:rPr lang="en-US" dirty="0" smtClean="0"/>
              <a:t>Identify daily goals</a:t>
            </a:r>
          </a:p>
          <a:p>
            <a:pPr lvl="1"/>
            <a:r>
              <a:rPr lang="en-US" dirty="0" smtClean="0"/>
              <a:t>Monitor program compliance</a:t>
            </a:r>
          </a:p>
          <a:p>
            <a:pPr lvl="1"/>
            <a:r>
              <a:rPr lang="en-US" dirty="0" smtClean="0"/>
              <a:t>Creation of a to-do list</a:t>
            </a:r>
          </a:p>
          <a:p>
            <a:pPr lvl="2"/>
            <a:r>
              <a:rPr lang="en-US" dirty="0" smtClean="0"/>
              <a:t>Review the list both morning and night to make sure you are on track</a:t>
            </a:r>
          </a:p>
          <a:p>
            <a:r>
              <a:rPr lang="en-US" dirty="0" smtClean="0"/>
              <a:t>Whenever possible, these inventories should be reviewed by someone who knows the student and who can assist him/her in looking for emergency patterns or problems</a:t>
            </a:r>
          </a:p>
          <a:p>
            <a:pPr lvl="1"/>
            <a:endParaRPr lang="en-US" dirty="0"/>
          </a:p>
        </p:txBody>
      </p:sp>
    </p:spTree>
    <p:extLst>
      <p:ext uri="{BB962C8B-B14F-4D97-AF65-F5344CB8AC3E}">
        <p14:creationId xmlns:p14="http://schemas.microsoft.com/office/powerpoint/2010/main" val="1796846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8: Significant Others</a:t>
            </a:r>
            <a:endParaRPr lang="en-US" dirty="0"/>
          </a:p>
        </p:txBody>
      </p:sp>
      <p:sp>
        <p:nvSpPr>
          <p:cNvPr id="3" name="Content Placeholder 2"/>
          <p:cNvSpPr>
            <a:spLocks noGrp="1"/>
          </p:cNvSpPr>
          <p:nvPr>
            <p:ph idx="1"/>
          </p:nvPr>
        </p:nvSpPr>
        <p:spPr/>
        <p:txBody>
          <a:bodyPr/>
          <a:lstStyle/>
          <a:p>
            <a:r>
              <a:rPr lang="en-US" smtClean="0"/>
              <a:t>The risk of relapse will decrease as the responsibility involvement of significant others in recovery and in relapse prevention planning increases.</a:t>
            </a:r>
            <a:endParaRPr lang="en-US" dirty="0"/>
          </a:p>
        </p:txBody>
      </p:sp>
    </p:spTree>
    <p:extLst>
      <p:ext uri="{BB962C8B-B14F-4D97-AF65-F5344CB8AC3E}">
        <p14:creationId xmlns:p14="http://schemas.microsoft.com/office/powerpoint/2010/main" val="514156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Involvement of Others</a:t>
            </a:r>
            <a:endParaRPr lang="en-US" dirty="0"/>
          </a:p>
        </p:txBody>
      </p:sp>
      <p:sp>
        <p:nvSpPr>
          <p:cNvPr id="3" name="Content Placeholder 2"/>
          <p:cNvSpPr>
            <a:spLocks noGrp="1"/>
          </p:cNvSpPr>
          <p:nvPr>
            <p:ph idx="1"/>
          </p:nvPr>
        </p:nvSpPr>
        <p:spPr/>
        <p:txBody>
          <a:bodyPr>
            <a:normAutofit/>
          </a:bodyPr>
          <a:lstStyle/>
          <a:p>
            <a:r>
              <a:rPr lang="en-US" dirty="0" smtClean="0"/>
              <a:t>We can not recover alone, you need the help of others.  </a:t>
            </a:r>
          </a:p>
          <a:p>
            <a:pPr lvl="1"/>
            <a:r>
              <a:rPr lang="en-US" dirty="0" smtClean="0"/>
              <a:t>Family members</a:t>
            </a:r>
          </a:p>
          <a:p>
            <a:pPr lvl="1"/>
            <a:r>
              <a:rPr lang="en-US" dirty="0" smtClean="0"/>
              <a:t>Program sponsors</a:t>
            </a:r>
          </a:p>
          <a:p>
            <a:pPr lvl="1"/>
            <a:r>
              <a:rPr lang="en-US" dirty="0" smtClean="0"/>
              <a:t>Counselors</a:t>
            </a:r>
          </a:p>
          <a:p>
            <a:pPr lvl="1"/>
            <a:r>
              <a:rPr lang="en-US" dirty="0" smtClean="0"/>
              <a:t>Peers</a:t>
            </a:r>
          </a:p>
          <a:p>
            <a:pPr lvl="1"/>
            <a:r>
              <a:rPr lang="en-US" dirty="0" smtClean="0"/>
              <a:t>Churches</a:t>
            </a:r>
          </a:p>
          <a:p>
            <a:pPr lvl="1"/>
            <a:r>
              <a:rPr lang="en-US" dirty="0" smtClean="0"/>
              <a:t>………</a:t>
            </a:r>
            <a:endParaRPr lang="en-US" dirty="0"/>
          </a:p>
        </p:txBody>
      </p:sp>
    </p:spTree>
    <p:extLst>
      <p:ext uri="{BB962C8B-B14F-4D97-AF65-F5344CB8AC3E}">
        <p14:creationId xmlns:p14="http://schemas.microsoft.com/office/powerpoint/2010/main" val="38637697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9: Maintenance</a:t>
            </a:r>
            <a:endParaRPr lang="en-US" dirty="0"/>
          </a:p>
        </p:txBody>
      </p:sp>
      <p:sp>
        <p:nvSpPr>
          <p:cNvPr id="3" name="Content Placeholder 2"/>
          <p:cNvSpPr>
            <a:spLocks noGrp="1"/>
          </p:cNvSpPr>
          <p:nvPr>
            <p:ph idx="1"/>
          </p:nvPr>
        </p:nvSpPr>
        <p:spPr/>
        <p:txBody>
          <a:bodyPr/>
          <a:lstStyle/>
          <a:p>
            <a:r>
              <a:rPr lang="en-US" smtClean="0"/>
              <a:t>The risk of relapse decreases if the relapse prevention plan is regularly updated during the first 3 years of sobriety.</a:t>
            </a:r>
            <a:endParaRPr lang="en-US" dirty="0"/>
          </a:p>
        </p:txBody>
      </p:sp>
    </p:spTree>
    <p:extLst>
      <p:ext uri="{BB962C8B-B14F-4D97-AF65-F5344CB8AC3E}">
        <p14:creationId xmlns:p14="http://schemas.microsoft.com/office/powerpoint/2010/main" val="36201209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Relapse Prevention Planning and Updating</a:t>
            </a:r>
            <a:endParaRPr lang="en-US" dirty="0"/>
          </a:p>
        </p:txBody>
      </p:sp>
      <p:sp>
        <p:nvSpPr>
          <p:cNvPr id="3" name="Content Placeholder 2"/>
          <p:cNvSpPr>
            <a:spLocks noGrp="1"/>
          </p:cNvSpPr>
          <p:nvPr>
            <p:ph idx="1"/>
          </p:nvPr>
        </p:nvSpPr>
        <p:spPr/>
        <p:txBody>
          <a:bodyPr/>
          <a:lstStyle/>
          <a:p>
            <a:r>
              <a:rPr lang="en-US" dirty="0" smtClean="0"/>
              <a:t>A relapse prevention plan update session involves the following:</a:t>
            </a:r>
          </a:p>
          <a:p>
            <a:pPr lvl="1"/>
            <a:r>
              <a:rPr lang="en-US" dirty="0" smtClean="0"/>
              <a:t>A review of the original assessment, warning sign list, management strategies, and recovery plan.</a:t>
            </a:r>
          </a:p>
          <a:p>
            <a:pPr lvl="1"/>
            <a:r>
              <a:rPr lang="en-US" dirty="0" smtClean="0"/>
              <a:t>An update of the assessment by adding documents that are significant to progress or problems since the previous update.</a:t>
            </a:r>
          </a:p>
          <a:p>
            <a:endParaRPr lang="en-US" dirty="0"/>
          </a:p>
        </p:txBody>
      </p:sp>
    </p:spTree>
    <p:extLst>
      <p:ext uri="{BB962C8B-B14F-4D97-AF65-F5344CB8AC3E}">
        <p14:creationId xmlns:p14="http://schemas.microsoft.com/office/powerpoint/2010/main" val="2959298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Relapse Prevention Planning and </a:t>
            </a:r>
            <a:r>
              <a:rPr lang="en-US" dirty="0" smtClean="0"/>
              <a:t>Updating, </a:t>
            </a:r>
            <a:r>
              <a:rPr lang="en-US" dirty="0" err="1" smtClean="0"/>
              <a:t>con’t</a:t>
            </a:r>
            <a:r>
              <a:rPr lang="en-US" dirty="0"/>
              <a:t>.</a:t>
            </a:r>
          </a:p>
        </p:txBody>
      </p:sp>
      <p:sp>
        <p:nvSpPr>
          <p:cNvPr id="3" name="Content Placeholder 2"/>
          <p:cNvSpPr>
            <a:spLocks noGrp="1"/>
          </p:cNvSpPr>
          <p:nvPr>
            <p:ph idx="1"/>
          </p:nvPr>
        </p:nvSpPr>
        <p:spPr/>
        <p:txBody>
          <a:bodyPr>
            <a:normAutofit/>
          </a:bodyPr>
          <a:lstStyle/>
          <a:p>
            <a:pPr lvl="1"/>
            <a:r>
              <a:rPr lang="en-US" dirty="0"/>
              <a:t>A revision of the relapse warning sign list is to incorporate new warning signs that have developed since the previous update.</a:t>
            </a:r>
          </a:p>
          <a:p>
            <a:pPr lvl="1"/>
            <a:r>
              <a:rPr lang="en-US" dirty="0"/>
              <a:t>The development of management strategies for the newly identified warning signs.</a:t>
            </a:r>
          </a:p>
          <a:p>
            <a:pPr lvl="1"/>
            <a:r>
              <a:rPr lang="en-US" dirty="0"/>
              <a:t>A revision of the recovery program to add recovery activities to address the new warning signs and to eliminate activities that are no longer needed.</a:t>
            </a:r>
          </a:p>
        </p:txBody>
      </p:sp>
    </p:spTree>
    <p:extLst>
      <p:ext uri="{BB962C8B-B14F-4D97-AF65-F5344CB8AC3E}">
        <p14:creationId xmlns:p14="http://schemas.microsoft.com/office/powerpoint/2010/main" val="40330983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Relapse Prevention Plan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Here are some ideas for what to include in your plan:</a:t>
            </a:r>
          </a:p>
          <a:p>
            <a:pPr marL="685800" lvl="1" indent="-342900">
              <a:buFont typeface="+mj-lt"/>
              <a:buAutoNum type="arabicPeriod"/>
            </a:pPr>
            <a:r>
              <a:rPr lang="en-US" dirty="0" smtClean="0"/>
              <a:t>Triggers</a:t>
            </a:r>
          </a:p>
          <a:p>
            <a:pPr lvl="2"/>
            <a:r>
              <a:rPr lang="en-US" dirty="0" smtClean="0"/>
              <a:t>People, places and things that trigger cravings</a:t>
            </a:r>
          </a:p>
          <a:p>
            <a:pPr lvl="2"/>
            <a:r>
              <a:rPr lang="en-US" dirty="0" smtClean="0"/>
              <a:t>How to avoid triggers</a:t>
            </a:r>
          </a:p>
          <a:p>
            <a:pPr lvl="2"/>
            <a:r>
              <a:rPr lang="en-US" dirty="0" smtClean="0"/>
              <a:t>How to manage high risk situations that cannot be avoided</a:t>
            </a:r>
          </a:p>
          <a:p>
            <a:pPr marL="685800" lvl="1" indent="-342900">
              <a:buFont typeface="+mj-lt"/>
              <a:buAutoNum type="arabicPeriod"/>
            </a:pPr>
            <a:r>
              <a:rPr lang="en-US" dirty="0" smtClean="0"/>
              <a:t>Managing Cravings</a:t>
            </a:r>
          </a:p>
          <a:p>
            <a:pPr lvl="2"/>
            <a:r>
              <a:rPr lang="en-US" dirty="0" smtClean="0"/>
              <a:t>Relapse</a:t>
            </a:r>
          </a:p>
          <a:p>
            <a:pPr lvl="2"/>
            <a:r>
              <a:rPr lang="en-US" dirty="0" smtClean="0"/>
              <a:t>Emotional</a:t>
            </a:r>
          </a:p>
          <a:p>
            <a:pPr lvl="2"/>
            <a:r>
              <a:rPr lang="en-US" dirty="0" smtClean="0"/>
              <a:t>Mental </a:t>
            </a:r>
          </a:p>
          <a:p>
            <a:pPr lvl="2"/>
            <a:r>
              <a:rPr lang="en-US" dirty="0" smtClean="0"/>
              <a:t>Physical </a:t>
            </a:r>
          </a:p>
          <a:p>
            <a:endParaRPr lang="en-US" dirty="0"/>
          </a:p>
        </p:txBody>
      </p:sp>
    </p:spTree>
    <p:extLst>
      <p:ext uri="{BB962C8B-B14F-4D97-AF65-F5344CB8AC3E}">
        <p14:creationId xmlns:p14="http://schemas.microsoft.com/office/powerpoint/2010/main" val="3121442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Discussion</a:t>
            </a:r>
            <a:endParaRPr lang="en-US" dirty="0"/>
          </a:p>
        </p:txBody>
      </p:sp>
      <p:sp>
        <p:nvSpPr>
          <p:cNvPr id="5" name="Content Placeholder 4"/>
          <p:cNvSpPr>
            <a:spLocks noGrp="1"/>
          </p:cNvSpPr>
          <p:nvPr>
            <p:ph idx="1"/>
          </p:nvPr>
        </p:nvSpPr>
        <p:spPr/>
        <p:txBody>
          <a:bodyPr/>
          <a:lstStyle/>
          <a:p>
            <a:r>
              <a:rPr lang="en-US" smtClean="0"/>
              <a:t>What Relapse Prevention measures do you take on your center?</a:t>
            </a:r>
          </a:p>
          <a:p>
            <a:pPr lvl="1"/>
            <a:r>
              <a:rPr lang="en-US" smtClean="0"/>
              <a:t>Type your responses in the Chat Box for discussion.</a:t>
            </a:r>
            <a:endParaRPr lang="en-US" dirty="0"/>
          </a:p>
        </p:txBody>
      </p:sp>
    </p:spTree>
    <p:extLst>
      <p:ext uri="{BB962C8B-B14F-4D97-AF65-F5344CB8AC3E}">
        <p14:creationId xmlns:p14="http://schemas.microsoft.com/office/powerpoint/2010/main" val="17683174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Relapse Prevention Plan, </a:t>
            </a:r>
            <a:r>
              <a:rPr lang="en-US" sz="2800" dirty="0" err="1" smtClean="0"/>
              <a:t>con’t</a:t>
            </a:r>
            <a:r>
              <a:rPr lang="en-US" sz="2800" dirty="0" smtClean="0"/>
              <a:t>.</a:t>
            </a:r>
            <a:endParaRPr lang="en-US" sz="2800" dirty="0"/>
          </a:p>
        </p:txBody>
      </p:sp>
      <p:sp>
        <p:nvSpPr>
          <p:cNvPr id="3" name="Content Placeholder 2"/>
          <p:cNvSpPr>
            <a:spLocks noGrp="1"/>
          </p:cNvSpPr>
          <p:nvPr>
            <p:ph idx="1"/>
          </p:nvPr>
        </p:nvSpPr>
        <p:spPr/>
        <p:txBody>
          <a:bodyPr>
            <a:normAutofit fontScale="85000" lnSpcReduction="20000"/>
          </a:bodyPr>
          <a:lstStyle/>
          <a:p>
            <a:pPr marL="685800" lvl="1" indent="-342900">
              <a:buFont typeface="+mj-lt"/>
              <a:buAutoNum type="arabicPeriod" startAt="3"/>
            </a:pPr>
            <a:r>
              <a:rPr lang="en-US" dirty="0" smtClean="0"/>
              <a:t>Useful Tools</a:t>
            </a:r>
          </a:p>
          <a:p>
            <a:pPr lvl="2"/>
            <a:r>
              <a:rPr lang="en-US" dirty="0" smtClean="0"/>
              <a:t>Gratitude list</a:t>
            </a:r>
          </a:p>
          <a:p>
            <a:pPr lvl="2"/>
            <a:r>
              <a:rPr lang="en-US" dirty="0" smtClean="0"/>
              <a:t>Relaxation techniques</a:t>
            </a:r>
          </a:p>
          <a:p>
            <a:pPr lvl="2"/>
            <a:r>
              <a:rPr lang="en-US" dirty="0" smtClean="0"/>
              <a:t>Stress management techniques</a:t>
            </a:r>
          </a:p>
          <a:p>
            <a:pPr lvl="2"/>
            <a:r>
              <a:rPr lang="en-US" dirty="0" smtClean="0"/>
              <a:t>Support</a:t>
            </a:r>
          </a:p>
          <a:p>
            <a:pPr lvl="2"/>
            <a:r>
              <a:rPr lang="en-US" dirty="0" smtClean="0"/>
              <a:t>People to call when you have cravings or stress</a:t>
            </a:r>
          </a:p>
          <a:p>
            <a:pPr lvl="2"/>
            <a:r>
              <a:rPr lang="en-US" dirty="0" smtClean="0"/>
              <a:t>Mental and physical wellness</a:t>
            </a:r>
          </a:p>
          <a:p>
            <a:pPr marL="685800" lvl="1" indent="-342900">
              <a:buFont typeface="+mj-lt"/>
              <a:buAutoNum type="arabicPeriod" startAt="3"/>
            </a:pPr>
            <a:r>
              <a:rPr lang="en-US" dirty="0" smtClean="0"/>
              <a:t>Recovery Program</a:t>
            </a:r>
          </a:p>
          <a:p>
            <a:pPr lvl="2"/>
            <a:r>
              <a:rPr lang="en-US" dirty="0" smtClean="0"/>
              <a:t>12 Step work</a:t>
            </a:r>
          </a:p>
          <a:p>
            <a:pPr lvl="2"/>
            <a:r>
              <a:rPr lang="en-US" dirty="0" smtClean="0"/>
              <a:t>Moral inventory/character defects</a:t>
            </a:r>
          </a:p>
          <a:p>
            <a:pPr lvl="2"/>
            <a:r>
              <a:rPr lang="en-US" dirty="0" smtClean="0"/>
              <a:t>Ways to make amends</a:t>
            </a:r>
          </a:p>
          <a:p>
            <a:endParaRPr lang="en-US" dirty="0"/>
          </a:p>
        </p:txBody>
      </p:sp>
    </p:spTree>
    <p:extLst>
      <p:ext uri="{BB962C8B-B14F-4D97-AF65-F5344CB8AC3E}">
        <p14:creationId xmlns:p14="http://schemas.microsoft.com/office/powerpoint/2010/main" val="1672002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Relapse Prevention Plan, </a:t>
            </a:r>
            <a:r>
              <a:rPr lang="en-US" sz="2800" dirty="0" err="1" smtClean="0"/>
              <a:t>con’t</a:t>
            </a:r>
            <a:r>
              <a:rPr lang="en-US" sz="2800" dirty="0" smtClean="0"/>
              <a:t>.</a:t>
            </a:r>
            <a:endParaRPr lang="en-US" sz="2800" dirty="0"/>
          </a:p>
        </p:txBody>
      </p:sp>
      <p:sp>
        <p:nvSpPr>
          <p:cNvPr id="3" name="Content Placeholder 2"/>
          <p:cNvSpPr>
            <a:spLocks noGrp="1"/>
          </p:cNvSpPr>
          <p:nvPr>
            <p:ph idx="1"/>
          </p:nvPr>
        </p:nvSpPr>
        <p:spPr/>
        <p:txBody>
          <a:bodyPr numCol="2">
            <a:normAutofit/>
          </a:bodyPr>
          <a:lstStyle/>
          <a:p>
            <a:pPr marL="685800" lvl="1" indent="-342900">
              <a:buFont typeface="+mj-lt"/>
              <a:buAutoNum type="arabicPeriod" startAt="5"/>
            </a:pPr>
            <a:r>
              <a:rPr lang="en-US" dirty="0" smtClean="0"/>
              <a:t>Life Improvement</a:t>
            </a:r>
          </a:p>
          <a:p>
            <a:pPr lvl="2"/>
            <a:r>
              <a:rPr lang="en-US" dirty="0" smtClean="0"/>
              <a:t>Family relationships</a:t>
            </a:r>
          </a:p>
          <a:p>
            <a:pPr lvl="2"/>
            <a:r>
              <a:rPr lang="en-US" dirty="0" smtClean="0"/>
              <a:t>Spousal/significant other relationship</a:t>
            </a:r>
          </a:p>
          <a:p>
            <a:pPr lvl="2"/>
            <a:r>
              <a:rPr lang="en-US" dirty="0" smtClean="0"/>
              <a:t>Support/friends</a:t>
            </a:r>
          </a:p>
          <a:p>
            <a:pPr lvl="2"/>
            <a:r>
              <a:rPr lang="en-US" dirty="0" smtClean="0"/>
              <a:t>Legal issues</a:t>
            </a:r>
          </a:p>
          <a:p>
            <a:pPr lvl="2"/>
            <a:r>
              <a:rPr lang="en-US" dirty="0" smtClean="0"/>
              <a:t>School</a:t>
            </a:r>
          </a:p>
          <a:p>
            <a:pPr lvl="2"/>
            <a:r>
              <a:rPr lang="en-US" dirty="0" smtClean="0"/>
              <a:t>Employment</a:t>
            </a:r>
          </a:p>
          <a:p>
            <a:pPr lvl="2"/>
            <a:endParaRPr lang="en-US" dirty="0" smtClean="0"/>
          </a:p>
          <a:p>
            <a:pPr lvl="2"/>
            <a:endParaRPr lang="en-US" dirty="0"/>
          </a:p>
          <a:p>
            <a:pPr lvl="2"/>
            <a:r>
              <a:rPr lang="en-US" dirty="0" smtClean="0"/>
              <a:t>Finances</a:t>
            </a:r>
          </a:p>
          <a:p>
            <a:pPr lvl="2"/>
            <a:r>
              <a:rPr lang="en-US" dirty="0" smtClean="0"/>
              <a:t>Housing</a:t>
            </a:r>
          </a:p>
          <a:p>
            <a:pPr lvl="2"/>
            <a:r>
              <a:rPr lang="en-US" dirty="0" smtClean="0"/>
              <a:t>Basic needs</a:t>
            </a:r>
          </a:p>
          <a:p>
            <a:pPr lvl="2"/>
            <a:r>
              <a:rPr lang="en-US" dirty="0" smtClean="0"/>
              <a:t>Mental health</a:t>
            </a:r>
          </a:p>
          <a:p>
            <a:pPr lvl="2"/>
            <a:r>
              <a:rPr lang="en-US" dirty="0" smtClean="0"/>
              <a:t>Spirituality</a:t>
            </a:r>
          </a:p>
          <a:p>
            <a:pPr lvl="2"/>
            <a:r>
              <a:rPr lang="en-US" dirty="0" smtClean="0"/>
              <a:t>Purpose</a:t>
            </a:r>
            <a:endParaRPr lang="en-US" dirty="0"/>
          </a:p>
        </p:txBody>
      </p:sp>
    </p:spTree>
    <p:extLst>
      <p:ext uri="{BB962C8B-B14F-4D97-AF65-F5344CB8AC3E}">
        <p14:creationId xmlns:p14="http://schemas.microsoft.com/office/powerpoint/2010/main" val="10818782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Basic Relapse Prevention Techniques</a:t>
            </a:r>
            <a:endParaRPr lang="en-US" dirty="0"/>
          </a:p>
        </p:txBody>
      </p:sp>
      <p:sp>
        <p:nvSpPr>
          <p:cNvPr id="3" name="Content Placeholder 2"/>
          <p:cNvSpPr>
            <a:spLocks noGrp="1"/>
          </p:cNvSpPr>
          <p:nvPr>
            <p:ph idx="1"/>
          </p:nvPr>
        </p:nvSpPr>
        <p:spPr/>
        <p:txBody>
          <a:bodyPr>
            <a:normAutofit fontScale="77500" lnSpcReduction="20000"/>
          </a:bodyPr>
          <a:lstStyle/>
          <a:p>
            <a:pPr>
              <a:lnSpc>
                <a:spcPct val="110000"/>
              </a:lnSpc>
              <a:spcBef>
                <a:spcPts val="720"/>
              </a:spcBef>
            </a:pPr>
            <a:r>
              <a:rPr lang="en-US" dirty="0" smtClean="0"/>
              <a:t>Centering – Relaxation Technique</a:t>
            </a:r>
          </a:p>
          <a:p>
            <a:pPr lvl="1">
              <a:lnSpc>
                <a:spcPct val="110000"/>
              </a:lnSpc>
              <a:spcBef>
                <a:spcPts val="720"/>
              </a:spcBef>
            </a:pPr>
            <a:r>
              <a:rPr lang="en-US" dirty="0" smtClean="0"/>
              <a:t>Put both feet on the floor, sit up straight and close your eyes.</a:t>
            </a:r>
          </a:p>
          <a:p>
            <a:pPr lvl="1">
              <a:lnSpc>
                <a:spcPct val="110000"/>
              </a:lnSpc>
              <a:spcBef>
                <a:spcPts val="720"/>
              </a:spcBef>
            </a:pPr>
            <a:r>
              <a:rPr lang="en-US" dirty="0" smtClean="0"/>
              <a:t>Breathe in through your nose and out through your mouth.</a:t>
            </a:r>
          </a:p>
          <a:p>
            <a:pPr lvl="1">
              <a:lnSpc>
                <a:spcPct val="110000"/>
              </a:lnSpc>
              <a:spcBef>
                <a:spcPts val="720"/>
              </a:spcBef>
            </a:pPr>
            <a:r>
              <a:rPr lang="en-US" dirty="0" smtClean="0"/>
              <a:t>Breathe in deeply, hold it for a second, then breathe out.</a:t>
            </a:r>
          </a:p>
          <a:p>
            <a:pPr lvl="1">
              <a:lnSpc>
                <a:spcPct val="110000"/>
              </a:lnSpc>
              <a:spcBef>
                <a:spcPts val="720"/>
              </a:spcBef>
            </a:pPr>
            <a:r>
              <a:rPr lang="en-US" dirty="0" smtClean="0"/>
              <a:t>Do this again and feel your lungs fill with air, then empty.</a:t>
            </a:r>
          </a:p>
          <a:p>
            <a:pPr lvl="1">
              <a:lnSpc>
                <a:spcPct val="110000"/>
              </a:lnSpc>
              <a:spcBef>
                <a:spcPts val="720"/>
              </a:spcBef>
            </a:pPr>
            <a:r>
              <a:rPr lang="en-US" dirty="0" smtClean="0"/>
              <a:t>Slow your breathing to a steady rhythm.</a:t>
            </a:r>
          </a:p>
          <a:p>
            <a:pPr lvl="1">
              <a:lnSpc>
                <a:spcPct val="110000"/>
              </a:lnSpc>
              <a:spcBef>
                <a:spcPts val="720"/>
              </a:spcBef>
            </a:pPr>
            <a:r>
              <a:rPr lang="en-US" dirty="0" smtClean="0"/>
              <a:t>See if any thoughts are entering your mind.</a:t>
            </a:r>
          </a:p>
          <a:p>
            <a:pPr lvl="1">
              <a:lnSpc>
                <a:spcPct val="110000"/>
              </a:lnSpc>
              <a:spcBef>
                <a:spcPts val="720"/>
              </a:spcBef>
            </a:pPr>
            <a:r>
              <a:rPr lang="en-US" dirty="0" smtClean="0"/>
              <a:t>Ask yourself if you are feeling any body tensions.</a:t>
            </a:r>
          </a:p>
          <a:p>
            <a:pPr lvl="1">
              <a:lnSpc>
                <a:spcPct val="110000"/>
              </a:lnSpc>
              <a:spcBef>
                <a:spcPts val="720"/>
              </a:spcBef>
            </a:pPr>
            <a:r>
              <a:rPr lang="en-US" dirty="0" smtClean="0"/>
              <a:t>Open your eyes when you are ready.</a:t>
            </a:r>
          </a:p>
          <a:p>
            <a:pPr>
              <a:lnSpc>
                <a:spcPct val="110000"/>
              </a:lnSpc>
              <a:spcBef>
                <a:spcPts val="720"/>
              </a:spcBef>
            </a:pPr>
            <a:r>
              <a:rPr lang="en-US" dirty="0" smtClean="0"/>
              <a:t>Speak slowly as you give the instructions. This will help the student calm down.</a:t>
            </a:r>
          </a:p>
        </p:txBody>
      </p:sp>
    </p:spTree>
    <p:extLst>
      <p:ext uri="{BB962C8B-B14F-4D97-AF65-F5344CB8AC3E}">
        <p14:creationId xmlns:p14="http://schemas.microsoft.com/office/powerpoint/2010/main" val="5278156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Sentence Completion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Technique used to help students identify thoughts that they have that may not be true, mistaken beliefs.</a:t>
            </a:r>
          </a:p>
          <a:p>
            <a:r>
              <a:rPr lang="en-US" dirty="0" smtClean="0"/>
              <a:t>Have the student form a sentence stem:  </a:t>
            </a:r>
          </a:p>
          <a:p>
            <a:pPr lvl="1"/>
            <a:r>
              <a:rPr lang="en-US" dirty="0" smtClean="0"/>
              <a:t>“I know my recovery is in trouble when…”</a:t>
            </a:r>
          </a:p>
          <a:p>
            <a:pPr lvl="1"/>
            <a:r>
              <a:rPr lang="en-US" dirty="0" smtClean="0"/>
              <a:t>“When I think about drugs, I….”</a:t>
            </a:r>
          </a:p>
          <a:p>
            <a:pPr lvl="1"/>
            <a:r>
              <a:rPr lang="en-US" dirty="0" smtClean="0"/>
              <a:t>“Right now, I am feeling …..”</a:t>
            </a:r>
          </a:p>
          <a:p>
            <a:r>
              <a:rPr lang="en-US" dirty="0" smtClean="0"/>
              <a:t>Repeat the different endings with each student. Repeat them all several times. You may want them to even write it down. </a:t>
            </a:r>
          </a:p>
          <a:p>
            <a:pPr lvl="1"/>
            <a:r>
              <a:rPr lang="en-US" dirty="0" smtClean="0"/>
              <a:t>Look for common themes. You can use the common endings to start another stem.</a:t>
            </a:r>
            <a:endParaRPr lang="en-US" dirty="0"/>
          </a:p>
        </p:txBody>
      </p:sp>
    </p:spTree>
    <p:extLst>
      <p:ext uri="{BB962C8B-B14F-4D97-AF65-F5344CB8AC3E}">
        <p14:creationId xmlns:p14="http://schemas.microsoft.com/office/powerpoint/2010/main" val="14744374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Sentence Repetition</a:t>
            </a:r>
            <a:endParaRPr lang="en-US" dirty="0"/>
          </a:p>
        </p:txBody>
      </p:sp>
      <p:sp>
        <p:nvSpPr>
          <p:cNvPr id="3" name="Content Placeholder 2"/>
          <p:cNvSpPr>
            <a:spLocks noGrp="1"/>
          </p:cNvSpPr>
          <p:nvPr>
            <p:ph idx="1"/>
          </p:nvPr>
        </p:nvSpPr>
        <p:spPr>
          <a:xfrm>
            <a:off x="866441" y="2489200"/>
            <a:ext cx="7439359" cy="3911600"/>
          </a:xfrm>
        </p:spPr>
        <p:txBody>
          <a:bodyPr>
            <a:normAutofit fontScale="92500" lnSpcReduction="20000"/>
          </a:bodyPr>
          <a:lstStyle/>
          <a:p>
            <a:r>
              <a:rPr lang="en-US" dirty="0" smtClean="0"/>
              <a:t>Sentence repetition is a way for students to become conscious of mistaken beliefs and the thoughts, feelings, and actions they cause:</a:t>
            </a:r>
          </a:p>
          <a:p>
            <a:pPr lvl="1"/>
            <a:r>
              <a:rPr lang="en-US" dirty="0" smtClean="0"/>
              <a:t>“</a:t>
            </a:r>
            <a:r>
              <a:rPr lang="en-US" b="1" dirty="0" smtClean="0"/>
              <a:t>If I continue to believe this</a:t>
            </a:r>
            <a:r>
              <a:rPr lang="en-US" dirty="0" smtClean="0"/>
              <a:t>, </a:t>
            </a:r>
          </a:p>
          <a:p>
            <a:pPr lvl="2"/>
            <a:r>
              <a:rPr lang="en-US" dirty="0" smtClean="0"/>
              <a:t>the best that can happen is…”</a:t>
            </a:r>
          </a:p>
          <a:p>
            <a:pPr lvl="2"/>
            <a:r>
              <a:rPr lang="en-US" dirty="0" smtClean="0"/>
              <a:t>the worst that can happen is…”</a:t>
            </a:r>
          </a:p>
          <a:p>
            <a:pPr lvl="2"/>
            <a:r>
              <a:rPr lang="en-US" dirty="0" smtClean="0"/>
              <a:t>the most likely to happen is…”</a:t>
            </a:r>
          </a:p>
          <a:p>
            <a:pPr lvl="1"/>
            <a:r>
              <a:rPr lang="en-US" dirty="0" smtClean="0"/>
              <a:t>“</a:t>
            </a:r>
            <a:r>
              <a:rPr lang="en-US" b="1" dirty="0" smtClean="0"/>
              <a:t>If I change what I believe</a:t>
            </a:r>
            <a:r>
              <a:rPr lang="en-US" dirty="0" smtClean="0"/>
              <a:t>, </a:t>
            </a:r>
          </a:p>
          <a:p>
            <a:pPr lvl="2"/>
            <a:r>
              <a:rPr lang="en-US" dirty="0" smtClean="0"/>
              <a:t>the best that can happen is…”</a:t>
            </a:r>
          </a:p>
          <a:p>
            <a:pPr lvl="2"/>
            <a:r>
              <a:rPr lang="en-US" dirty="0" smtClean="0"/>
              <a:t>the worst that can happen is…”</a:t>
            </a:r>
          </a:p>
          <a:p>
            <a:pPr lvl="2"/>
            <a:r>
              <a:rPr lang="en-US" dirty="0" smtClean="0"/>
              <a:t>the most likely to happen is…”</a:t>
            </a:r>
            <a:endParaRPr lang="en-US" dirty="0"/>
          </a:p>
        </p:txBody>
      </p:sp>
    </p:spTree>
    <p:extLst>
      <p:ext uri="{BB962C8B-B14F-4D97-AF65-F5344CB8AC3E}">
        <p14:creationId xmlns:p14="http://schemas.microsoft.com/office/powerpoint/2010/main" val="36511311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Mistaken Belief</a:t>
            </a:r>
            <a:endParaRPr lang="en-US" dirty="0"/>
          </a:p>
        </p:txBody>
      </p:sp>
      <p:sp>
        <p:nvSpPr>
          <p:cNvPr id="3" name="Content Placeholder 2"/>
          <p:cNvSpPr>
            <a:spLocks noGrp="1"/>
          </p:cNvSpPr>
          <p:nvPr>
            <p:ph idx="1"/>
          </p:nvPr>
        </p:nvSpPr>
        <p:spPr/>
        <p:txBody>
          <a:bodyPr/>
          <a:lstStyle/>
          <a:p>
            <a:r>
              <a:rPr lang="en-US" smtClean="0"/>
              <a:t>I can’t tell others what I feel or they will look down on me.</a:t>
            </a:r>
            <a:endParaRPr lang="en-US" dirty="0"/>
          </a:p>
        </p:txBody>
      </p:sp>
    </p:spTree>
    <p:extLst>
      <p:ext uri="{BB962C8B-B14F-4D97-AF65-F5344CB8AC3E}">
        <p14:creationId xmlns:p14="http://schemas.microsoft.com/office/powerpoint/2010/main" val="7495665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Adolescent Risk</a:t>
            </a:r>
            <a:endParaRPr lang="en-US" dirty="0"/>
          </a:p>
        </p:txBody>
      </p:sp>
      <p:sp>
        <p:nvSpPr>
          <p:cNvPr id="3" name="Content Placeholder 2"/>
          <p:cNvSpPr>
            <a:spLocks noGrp="1"/>
          </p:cNvSpPr>
          <p:nvPr>
            <p:ph idx="1"/>
          </p:nvPr>
        </p:nvSpPr>
        <p:spPr/>
        <p:txBody>
          <a:bodyPr>
            <a:normAutofit/>
          </a:bodyPr>
          <a:lstStyle/>
          <a:p>
            <a:r>
              <a:rPr lang="en-US" dirty="0" smtClean="0"/>
              <a:t>Adolescents are at higher risk for relapse due to their developmental stage.</a:t>
            </a:r>
          </a:p>
          <a:p>
            <a:r>
              <a:rPr lang="en-US" dirty="0" smtClean="0"/>
              <a:t>Chemical dependency may have delayed normal development, making it difficult for them to function in an appropriate way.</a:t>
            </a:r>
          </a:p>
        </p:txBody>
      </p:sp>
    </p:spTree>
    <p:extLst>
      <p:ext uri="{BB962C8B-B14F-4D97-AF65-F5344CB8AC3E}">
        <p14:creationId xmlns:p14="http://schemas.microsoft.com/office/powerpoint/2010/main" val="21113900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Adolescent Risk</a:t>
            </a:r>
          </a:p>
        </p:txBody>
      </p:sp>
      <p:sp>
        <p:nvSpPr>
          <p:cNvPr id="3" name="Content Placeholder 2"/>
          <p:cNvSpPr>
            <a:spLocks noGrp="1"/>
          </p:cNvSpPr>
          <p:nvPr>
            <p:ph idx="1"/>
          </p:nvPr>
        </p:nvSpPr>
        <p:spPr/>
        <p:txBody>
          <a:bodyPr numCol="2">
            <a:normAutofit fontScale="92500" lnSpcReduction="20000"/>
          </a:bodyPr>
          <a:lstStyle/>
          <a:p>
            <a:r>
              <a:rPr lang="en-US" dirty="0"/>
              <a:t>Learning disabilities</a:t>
            </a:r>
          </a:p>
          <a:p>
            <a:r>
              <a:rPr lang="en-US" dirty="0"/>
              <a:t>Dual or multiple diagnosis</a:t>
            </a:r>
          </a:p>
          <a:p>
            <a:r>
              <a:rPr lang="en-US" dirty="0"/>
              <a:t>High stress personalities</a:t>
            </a:r>
          </a:p>
          <a:p>
            <a:r>
              <a:rPr lang="en-US" dirty="0"/>
              <a:t>Inadequate coping skills</a:t>
            </a:r>
          </a:p>
          <a:p>
            <a:r>
              <a:rPr lang="en-US" dirty="0"/>
              <a:t>Lack of a support system</a:t>
            </a:r>
          </a:p>
          <a:p>
            <a:r>
              <a:rPr lang="en-US" dirty="0"/>
              <a:t>Dysfunctional families</a:t>
            </a:r>
          </a:p>
          <a:p>
            <a:r>
              <a:rPr lang="en-US" dirty="0"/>
              <a:t>Lack of impulse </a:t>
            </a:r>
            <a:r>
              <a:rPr lang="en-US" dirty="0" smtClean="0"/>
              <a:t>control</a:t>
            </a:r>
          </a:p>
          <a:p>
            <a:r>
              <a:rPr lang="en-US" dirty="0"/>
              <a:t>Divorce or separation of parents</a:t>
            </a:r>
          </a:p>
          <a:p>
            <a:r>
              <a:rPr lang="en-US" dirty="0" smtClean="0"/>
              <a:t>Moving </a:t>
            </a:r>
            <a:r>
              <a:rPr lang="en-US" dirty="0"/>
              <a:t>away from old friends, changing schools</a:t>
            </a:r>
          </a:p>
          <a:p>
            <a:r>
              <a:rPr lang="en-US" dirty="0"/>
              <a:t>Loss or death of family members</a:t>
            </a:r>
          </a:p>
          <a:p>
            <a:r>
              <a:rPr lang="en-US" dirty="0"/>
              <a:t>Breakup of relationship with </a:t>
            </a:r>
            <a:r>
              <a:rPr lang="en-US" dirty="0" smtClean="0"/>
              <a:t>boyfriend or girlfriend</a:t>
            </a:r>
            <a:endParaRPr lang="en-US" dirty="0"/>
          </a:p>
          <a:p>
            <a:endParaRPr lang="en-US" dirty="0"/>
          </a:p>
        </p:txBody>
      </p:sp>
    </p:spTree>
    <p:extLst>
      <p:ext uri="{BB962C8B-B14F-4D97-AF65-F5344CB8AC3E}">
        <p14:creationId xmlns:p14="http://schemas.microsoft.com/office/powerpoint/2010/main" val="10444769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Relapse Related to Job Corps</a:t>
            </a:r>
            <a:endParaRPr lang="en-US" dirty="0"/>
          </a:p>
        </p:txBody>
      </p:sp>
      <p:sp>
        <p:nvSpPr>
          <p:cNvPr id="3" name="Content Placeholder 2"/>
          <p:cNvSpPr>
            <a:spLocks noGrp="1"/>
          </p:cNvSpPr>
          <p:nvPr>
            <p:ph idx="1"/>
          </p:nvPr>
        </p:nvSpPr>
        <p:spPr/>
        <p:txBody>
          <a:bodyPr>
            <a:normAutofit/>
          </a:bodyPr>
          <a:lstStyle/>
          <a:p>
            <a:r>
              <a:rPr lang="en-US" dirty="0" smtClean="0"/>
              <a:t>Relapse Prevention is a core component of an effective TEAP.</a:t>
            </a:r>
          </a:p>
          <a:p>
            <a:r>
              <a:rPr lang="en-US" dirty="0" smtClean="0"/>
              <a:t>Those students who are identified as high risk early on through the assessment phase need to have a clearly defined relapse prevention plan (copy in the SHR).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a:t>Relapse Related to Job </a:t>
            </a:r>
            <a:r>
              <a:rPr lang="en-US" sz="2700" dirty="0" smtClean="0"/>
              <a:t>Corps, </a:t>
            </a:r>
            <a:r>
              <a:rPr lang="en-US" sz="2700" dirty="0" err="1" smtClean="0"/>
              <a:t>con’t</a:t>
            </a:r>
            <a:endParaRPr lang="en-US" sz="2700" dirty="0"/>
          </a:p>
        </p:txBody>
      </p:sp>
      <p:sp>
        <p:nvSpPr>
          <p:cNvPr id="3" name="Content Placeholder 2"/>
          <p:cNvSpPr>
            <a:spLocks noGrp="1"/>
          </p:cNvSpPr>
          <p:nvPr>
            <p:ph idx="1"/>
          </p:nvPr>
        </p:nvSpPr>
        <p:spPr/>
        <p:txBody>
          <a:bodyPr>
            <a:normAutofit fontScale="85000" lnSpcReduction="20000"/>
          </a:bodyPr>
          <a:lstStyle/>
          <a:p>
            <a:r>
              <a:rPr lang="en-US" dirty="0"/>
              <a:t>The plan should be a road map to </a:t>
            </a:r>
            <a:r>
              <a:rPr lang="en-US" dirty="0" smtClean="0"/>
              <a:t>help</a:t>
            </a:r>
            <a:endParaRPr lang="en-US" dirty="0"/>
          </a:p>
          <a:p>
            <a:pPr lvl="1"/>
            <a:r>
              <a:rPr lang="en-US" dirty="0"/>
              <a:t>Peer mentoring</a:t>
            </a:r>
          </a:p>
          <a:p>
            <a:pPr lvl="1"/>
            <a:r>
              <a:rPr lang="en-US" dirty="0" smtClean="0"/>
              <a:t>Check-ins </a:t>
            </a:r>
            <a:r>
              <a:rPr lang="en-US" dirty="0"/>
              <a:t>with the TEAP Specialist</a:t>
            </a:r>
          </a:p>
          <a:p>
            <a:pPr lvl="1"/>
            <a:r>
              <a:rPr lang="en-US" dirty="0" smtClean="0"/>
              <a:t>Recreation </a:t>
            </a:r>
            <a:r>
              <a:rPr lang="en-US" dirty="0"/>
              <a:t>involvement</a:t>
            </a:r>
          </a:p>
          <a:p>
            <a:pPr lvl="1"/>
            <a:r>
              <a:rPr lang="en-US" dirty="0"/>
              <a:t>Attendance at self-help groups</a:t>
            </a:r>
          </a:p>
          <a:p>
            <a:pPr lvl="1"/>
            <a:r>
              <a:rPr lang="en-US" dirty="0"/>
              <a:t>Help with finding new ways to structure their leisure time through recreation, leisure time activities, and other wellness activities</a:t>
            </a:r>
          </a:p>
          <a:p>
            <a:pPr lvl="1"/>
            <a:r>
              <a:rPr lang="en-US" dirty="0"/>
              <a:t>Have students set specific goals and visions</a:t>
            </a:r>
          </a:p>
          <a:p>
            <a:pPr lvl="1"/>
            <a:r>
              <a:rPr lang="en-US" dirty="0"/>
              <a:t>Understanding of the relapse process </a:t>
            </a:r>
          </a:p>
          <a:p>
            <a:pPr lvl="1"/>
            <a:r>
              <a:rPr lang="en-US" dirty="0"/>
              <a:t>Identify high-risk situations and how to deal with them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PRH Page 6-11, R1</a:t>
            </a:r>
            <a:endParaRPr lang="en-US" dirty="0"/>
          </a:p>
        </p:txBody>
      </p:sp>
      <p:sp>
        <p:nvSpPr>
          <p:cNvPr id="3" name="Content Placeholder 2"/>
          <p:cNvSpPr>
            <a:spLocks noGrp="1"/>
          </p:cNvSpPr>
          <p:nvPr>
            <p:ph idx="1"/>
          </p:nvPr>
        </p:nvSpPr>
        <p:spPr/>
        <p:txBody>
          <a:bodyPr/>
          <a:lstStyle/>
          <a:p>
            <a:r>
              <a:rPr lang="en-US" dirty="0" smtClean="0"/>
              <a:t>Centers shall provide basic TEAP services, as described below:</a:t>
            </a:r>
          </a:p>
          <a:p>
            <a:pPr lvl="1"/>
            <a:r>
              <a:rPr lang="en-US" dirty="0" smtClean="0"/>
              <a:t>The general emphasis of TEAP shall be on prevention, education, identification of substance use problems, relapse prevention, and helping students overcome barriers to employment.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Relapse Prevention on </a:t>
            </a:r>
            <a:br>
              <a:rPr lang="en-US" dirty="0" smtClean="0"/>
            </a:br>
            <a:r>
              <a:rPr lang="en-US" dirty="0" smtClean="0"/>
              <a:t>Job Corps Centers</a:t>
            </a:r>
            <a:endParaRPr lang="en-US" dirty="0"/>
          </a:p>
        </p:txBody>
      </p:sp>
      <p:sp>
        <p:nvSpPr>
          <p:cNvPr id="3" name="Content Placeholder 2"/>
          <p:cNvSpPr>
            <a:spLocks noGrp="1"/>
          </p:cNvSpPr>
          <p:nvPr>
            <p:ph idx="1"/>
          </p:nvPr>
        </p:nvSpPr>
        <p:spPr>
          <a:xfrm>
            <a:off x="866441" y="2286000"/>
            <a:ext cx="7439359" cy="3962400"/>
          </a:xfrm>
        </p:spPr>
        <p:txBody>
          <a:bodyPr>
            <a:normAutofit fontScale="85000" lnSpcReduction="20000"/>
          </a:bodyPr>
          <a:lstStyle/>
          <a:p>
            <a:r>
              <a:rPr lang="en-US" dirty="0" smtClean="0"/>
              <a:t>Relapse Prevention programing on center is not just relapse groups, plans and NA meetings.  Its an all inclusive program, including:</a:t>
            </a:r>
          </a:p>
          <a:p>
            <a:pPr lvl="1"/>
            <a:r>
              <a:rPr lang="en-US" b="1" dirty="0" smtClean="0"/>
              <a:t>CHORES AND USEFUL TASKS </a:t>
            </a:r>
            <a:r>
              <a:rPr lang="en-US" dirty="0" smtClean="0"/>
              <a:t>(such as Cleaning, Cooking, Dishwashing, Ironing, Sewing).</a:t>
            </a:r>
          </a:p>
          <a:p>
            <a:pPr lvl="1"/>
            <a:r>
              <a:rPr lang="en-US" b="1" dirty="0" smtClean="0"/>
              <a:t>EXERCISE</a:t>
            </a:r>
            <a:r>
              <a:rPr lang="en-US" dirty="0" smtClean="0"/>
              <a:t> (such as Jogging, Nautilus, Walking, Aerobic Dancing, Stretching or Aerobic Exercises, Shadow Boxing, Skipping Rope, Yoga, Weightlifting).</a:t>
            </a:r>
          </a:p>
          <a:p>
            <a:pPr lvl="1"/>
            <a:r>
              <a:rPr lang="en-US" b="1" dirty="0" smtClean="0"/>
              <a:t>FOOD ACTIVITIES </a:t>
            </a:r>
            <a:r>
              <a:rPr lang="en-US" dirty="0" smtClean="0"/>
              <a:t>(such as Baking, Cooking, Barbecuing, Preparing Gourmet Meals, Shopping for Food).</a:t>
            </a:r>
          </a:p>
          <a:p>
            <a:pPr lvl="1"/>
            <a:r>
              <a:rPr lang="en-US" b="1" dirty="0"/>
              <a:t>GAMES</a:t>
            </a:r>
            <a:r>
              <a:rPr lang="en-US" dirty="0"/>
              <a:t> (such as Bridge, Checkers, Chess, Go, Jigsaw Puzzles, Monopoly, Poker, Pinochle, Scrabble, Crosswords, Anagrams</a:t>
            </a:r>
            <a:r>
              <a:rPr lang="en-US" dirty="0" smtClean="0"/>
              <a:t>).</a:t>
            </a:r>
          </a:p>
          <a:p>
            <a:pPr lvl="1"/>
            <a:r>
              <a:rPr lang="en-US" b="1" dirty="0" smtClean="0"/>
              <a:t>GRAPHIC </a:t>
            </a:r>
            <a:r>
              <a:rPr lang="en-US" b="1" dirty="0"/>
              <a:t>ARTS </a:t>
            </a:r>
            <a:r>
              <a:rPr lang="en-US" dirty="0"/>
              <a:t>(such as Cartooning, Drawing, Lettering, Mechanical Drawing, Painting, Photography, Silk screening).</a:t>
            </a:r>
          </a:p>
          <a:p>
            <a:endParaRPr lang="en-US" dirty="0"/>
          </a:p>
        </p:txBody>
      </p:sp>
    </p:spTree>
    <p:extLst>
      <p:ext uri="{BB962C8B-B14F-4D97-AF65-F5344CB8AC3E}">
        <p14:creationId xmlns:p14="http://schemas.microsoft.com/office/powerpoint/2010/main" val="16874643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Relapse Prevention on </a:t>
            </a:r>
            <a:br>
              <a:rPr lang="en-US" dirty="0" smtClean="0"/>
            </a:br>
            <a:r>
              <a:rPr lang="en-US" dirty="0" smtClean="0"/>
              <a:t>Job Corps Centers, </a:t>
            </a:r>
            <a:r>
              <a:rPr lang="en-US" dirty="0" err="1" smtClean="0"/>
              <a:t>con’t</a:t>
            </a:r>
            <a:r>
              <a:rPr lang="en-US" dirty="0" smtClean="0"/>
              <a:t>.</a:t>
            </a:r>
            <a:endParaRPr lang="en-US" dirty="0"/>
          </a:p>
        </p:txBody>
      </p:sp>
      <p:sp>
        <p:nvSpPr>
          <p:cNvPr id="3" name="Content Placeholder 2"/>
          <p:cNvSpPr>
            <a:spLocks noGrp="1"/>
          </p:cNvSpPr>
          <p:nvPr>
            <p:ph idx="1"/>
          </p:nvPr>
        </p:nvSpPr>
        <p:spPr>
          <a:xfrm>
            <a:off x="866441" y="2286000"/>
            <a:ext cx="7439359" cy="4038600"/>
          </a:xfrm>
        </p:spPr>
        <p:txBody>
          <a:bodyPr>
            <a:normAutofit fontScale="85000" lnSpcReduction="20000"/>
          </a:bodyPr>
          <a:lstStyle/>
          <a:p>
            <a:pPr lvl="1"/>
            <a:r>
              <a:rPr lang="en-US" b="1" dirty="0"/>
              <a:t>HANDICRAFT ACTIVITIES </a:t>
            </a:r>
            <a:r>
              <a:rPr lang="en-US" dirty="0"/>
              <a:t>(such as Basket making, Bookbinding, Crocheting, Embroidering, Knitting, Leatherworking, Dressmaking, Decoupage, Needlepoint).</a:t>
            </a:r>
          </a:p>
          <a:p>
            <a:pPr lvl="1"/>
            <a:r>
              <a:rPr lang="en-US" b="1" dirty="0"/>
              <a:t>HUMOROUS ACTIVITIES </a:t>
            </a:r>
            <a:r>
              <a:rPr lang="en-US" dirty="0"/>
              <a:t>(such as Cartooning, Improvisation Games, Charades, Jesting, Joke-making, Playing Practical Pranks and Jokes, Punning). </a:t>
            </a:r>
          </a:p>
          <a:p>
            <a:pPr lvl="1"/>
            <a:r>
              <a:rPr lang="en-US" b="1" dirty="0"/>
              <a:t>MARTIAL ARTS </a:t>
            </a:r>
            <a:r>
              <a:rPr lang="en-US" dirty="0"/>
              <a:t>(</a:t>
            </a:r>
            <a:r>
              <a:rPr lang="en-US" dirty="0" err="1"/>
              <a:t>Akido</a:t>
            </a:r>
            <a:r>
              <a:rPr lang="en-US" dirty="0"/>
              <a:t>, Jujitsu, Judo, Karate, Fencing, Wrestling</a:t>
            </a:r>
            <a:r>
              <a:rPr lang="en-US" dirty="0" smtClean="0"/>
              <a:t>).</a:t>
            </a:r>
            <a:endParaRPr lang="en-US" dirty="0"/>
          </a:p>
          <a:p>
            <a:pPr lvl="1"/>
            <a:r>
              <a:rPr lang="en-US" b="1" dirty="0" smtClean="0"/>
              <a:t>OUTDOORS ACTIVITIES AND SPORTS </a:t>
            </a:r>
            <a:r>
              <a:rPr lang="en-US" dirty="0" smtClean="0"/>
              <a:t>(such as Birdwatching, Gardening, Crabbing, Fishing, Canoeing, Sailing, Hunting, Walking, Ice-skating, Skiing, Rowing, Hiking). </a:t>
            </a:r>
          </a:p>
          <a:p>
            <a:pPr lvl="1"/>
            <a:r>
              <a:rPr lang="en-US" b="1" dirty="0" smtClean="0"/>
              <a:t>PERFORMING ARTS </a:t>
            </a:r>
            <a:r>
              <a:rPr lang="en-US" dirty="0" smtClean="0"/>
              <a:t>(such as Dancing, Ballet, Mime, Acting, Improvisation, Modern Dance, Tap Dance, Singing).</a:t>
            </a:r>
          </a:p>
          <a:p>
            <a:pPr lvl="1"/>
            <a:r>
              <a:rPr lang="en-US" b="1" dirty="0" smtClean="0"/>
              <a:t>PERSONAL GROWTH </a:t>
            </a:r>
            <a:r>
              <a:rPr lang="en-US" dirty="0" smtClean="0"/>
              <a:t>(Self-help Books, Workshops, Lectures, Skills-learning, Career Development).</a:t>
            </a:r>
          </a:p>
          <a:p>
            <a:pPr lvl="1"/>
            <a:r>
              <a:rPr lang="en-US" b="1" dirty="0" smtClean="0"/>
              <a:t>READING</a:t>
            </a:r>
            <a:r>
              <a:rPr lang="en-US" dirty="0" smtClean="0"/>
              <a:t> (Fiction, Novels, Plays, Poems, Nonfiction).</a:t>
            </a:r>
          </a:p>
        </p:txBody>
      </p:sp>
    </p:spTree>
    <p:extLst>
      <p:ext uri="{BB962C8B-B14F-4D97-AF65-F5344CB8AC3E}">
        <p14:creationId xmlns:p14="http://schemas.microsoft.com/office/powerpoint/2010/main" val="2715760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Relapse Prevention on </a:t>
            </a:r>
            <a:br>
              <a:rPr lang="en-US" dirty="0" smtClean="0"/>
            </a:br>
            <a:r>
              <a:rPr lang="en-US" dirty="0" smtClean="0"/>
              <a:t>Job Corps Centers, </a:t>
            </a:r>
            <a:r>
              <a:rPr lang="en-US" dirty="0" err="1" smtClean="0"/>
              <a:t>con’t</a:t>
            </a:r>
            <a:r>
              <a:rPr lang="en-US" dirty="0" smtClean="0"/>
              <a:t>.</a:t>
            </a:r>
            <a:endParaRPr lang="en-US" dirty="0"/>
          </a:p>
        </p:txBody>
      </p:sp>
      <p:sp>
        <p:nvSpPr>
          <p:cNvPr id="3" name="Content Placeholder 2"/>
          <p:cNvSpPr>
            <a:spLocks noGrp="1"/>
          </p:cNvSpPr>
          <p:nvPr>
            <p:ph idx="1"/>
          </p:nvPr>
        </p:nvSpPr>
        <p:spPr>
          <a:xfrm>
            <a:off x="866441" y="2362200"/>
            <a:ext cx="7439359" cy="3810000"/>
          </a:xfrm>
        </p:spPr>
        <p:txBody>
          <a:bodyPr>
            <a:normAutofit fontScale="77500" lnSpcReduction="20000"/>
          </a:bodyPr>
          <a:lstStyle/>
          <a:p>
            <a:pPr lvl="1"/>
            <a:r>
              <a:rPr lang="en-US" b="1" dirty="0"/>
              <a:t>SCIENTIFIC ACTIVITIES </a:t>
            </a:r>
            <a:r>
              <a:rPr lang="en-US" dirty="0"/>
              <a:t>(such as Anatomy, Biology, Herpetology, Physics, Medicine, Zoology, Anthropology, Psychology, Sociology). </a:t>
            </a:r>
          </a:p>
          <a:p>
            <a:pPr lvl="1"/>
            <a:r>
              <a:rPr lang="en-US" b="1" dirty="0" smtClean="0"/>
              <a:t>SOCIALIZING ACTIVITIES </a:t>
            </a:r>
            <a:r>
              <a:rPr lang="en-US" dirty="0" smtClean="0"/>
              <a:t>(such as Conversing, Group Activities, Attending or Giving Parties, Rap Sessions).</a:t>
            </a:r>
          </a:p>
          <a:p>
            <a:pPr lvl="1"/>
            <a:r>
              <a:rPr lang="en-US" b="1" dirty="0" smtClean="0"/>
              <a:t>SPECTATING</a:t>
            </a:r>
            <a:r>
              <a:rPr lang="en-US" dirty="0" smtClean="0"/>
              <a:t> (watching Movies, Plays, Sports, Pageants, Circuses).</a:t>
            </a:r>
          </a:p>
          <a:p>
            <a:pPr lvl="1"/>
            <a:r>
              <a:rPr lang="en-US" b="1" dirty="0" smtClean="0"/>
              <a:t>SPORTS </a:t>
            </a:r>
            <a:r>
              <a:rPr lang="en-US" dirty="0" smtClean="0"/>
              <a:t>(such as Baseball, Basketball, Golf, Gym, Football, Hockey, Dancing, Tennis, Skating, Running, Volleyball).</a:t>
            </a:r>
          </a:p>
          <a:p>
            <a:pPr lvl="1"/>
            <a:r>
              <a:rPr lang="en-US" b="1" dirty="0" smtClean="0"/>
              <a:t>STUDYING ACADEMIC SUBJECTS </a:t>
            </a:r>
            <a:r>
              <a:rPr lang="en-US" dirty="0" smtClean="0"/>
              <a:t>(such as Art History, History, Language, Math, Music, Science, Social Science).</a:t>
            </a:r>
          </a:p>
          <a:p>
            <a:pPr lvl="1"/>
            <a:r>
              <a:rPr lang="en-US" b="1" dirty="0" smtClean="0"/>
              <a:t>TRADES AND CRAFTS </a:t>
            </a:r>
            <a:r>
              <a:rPr lang="en-US" dirty="0" smtClean="0"/>
              <a:t>(such as Bricklayer, Builder, Carpenter, Foreman, Factory Worker, Gardener, Mechanic, Machinist, Police Officer).</a:t>
            </a:r>
          </a:p>
          <a:p>
            <a:pPr lvl="1"/>
            <a:r>
              <a:rPr lang="en-US" b="1" dirty="0" smtClean="0"/>
              <a:t>VENTING FEELINGS </a:t>
            </a:r>
            <a:r>
              <a:rPr lang="en-US" dirty="0" smtClean="0"/>
              <a:t>(such as Punching Pillows, Yelling, Talking, Writing, Expressing Good Feelings).</a:t>
            </a:r>
            <a:endParaRPr lang="en-US" dirty="0"/>
          </a:p>
        </p:txBody>
      </p:sp>
    </p:spTree>
    <p:extLst>
      <p:ext uri="{BB962C8B-B14F-4D97-AF65-F5344CB8AC3E}">
        <p14:creationId xmlns:p14="http://schemas.microsoft.com/office/powerpoint/2010/main" val="1144047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Relapse Prevention Game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38400" y="2209800"/>
            <a:ext cx="4191000" cy="4191000"/>
          </a:xfrm>
        </p:spPr>
      </p:pic>
    </p:spTree>
    <p:extLst>
      <p:ext uri="{BB962C8B-B14F-4D97-AF65-F5344CB8AC3E}">
        <p14:creationId xmlns:p14="http://schemas.microsoft.com/office/powerpoint/2010/main" val="16807757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Relapse Prevention Game</a:t>
            </a:r>
            <a:endParaRPr lang="en-US" dirty="0"/>
          </a:p>
        </p:txBody>
      </p:sp>
      <p:sp>
        <p:nvSpPr>
          <p:cNvPr id="3" name="Content Placeholder 2"/>
          <p:cNvSpPr>
            <a:spLocks noGrp="1"/>
          </p:cNvSpPr>
          <p:nvPr>
            <p:ph idx="1"/>
          </p:nvPr>
        </p:nvSpPr>
        <p:spPr>
          <a:xfrm>
            <a:off x="866441" y="2286000"/>
            <a:ext cx="7439359" cy="4191000"/>
          </a:xfrm>
        </p:spPr>
        <p:txBody>
          <a:bodyPr>
            <a:normAutofit fontScale="62500" lnSpcReduction="20000"/>
          </a:bodyPr>
          <a:lstStyle/>
          <a:p>
            <a:pPr marL="0" indent="0">
              <a:buNone/>
            </a:pPr>
            <a:r>
              <a:rPr lang="en-US" b="1" dirty="0" smtClean="0"/>
              <a:t>The Relapse Prevention Game</a:t>
            </a:r>
            <a:r>
              <a:rPr lang="en-US" dirty="0" smtClean="0"/>
              <a:t/>
            </a:r>
            <a:br>
              <a:rPr lang="en-US" dirty="0" smtClean="0"/>
            </a:br>
            <a:r>
              <a:rPr lang="en-US" dirty="0" smtClean="0"/>
              <a:t>by Berthold Berg, Ph.D.</a:t>
            </a:r>
            <a:br>
              <a:rPr lang="en-US" dirty="0" smtClean="0"/>
            </a:br>
            <a:r>
              <a:rPr lang="en-US" dirty="0" smtClean="0"/>
              <a:t/>
            </a:r>
            <a:br>
              <a:rPr lang="en-US" dirty="0" smtClean="0"/>
            </a:br>
            <a:r>
              <a:rPr lang="en-US" dirty="0" smtClean="0"/>
              <a:t>Here is a cognitive-behavioral relapse prevention program for adolescents and adults recovering from alcohol and drug abuse. The game systematically prepares them to deal with the many threats to sobriety by identifying subconscious urges to use and countering them with conscious and rational arguments. By playing the game, individuals acquire the cognitive and behavioral skills necessary to sustain abstinence. A self-report inventory is included to help identify individual needs.</a:t>
            </a:r>
            <a:br>
              <a:rPr lang="en-US" dirty="0" smtClean="0"/>
            </a:br>
            <a:r>
              <a:rPr lang="en-US" dirty="0" smtClean="0"/>
              <a:t/>
            </a:r>
            <a:br>
              <a:rPr lang="en-US" dirty="0" smtClean="0"/>
            </a:br>
            <a:r>
              <a:rPr lang="en-US" dirty="0" smtClean="0"/>
              <a:t>Professional counselors can use this game with individuals or groups of up to 6 players. Because it requires minimal training, this game is also excellent for self-help groups. It can serve as the core of a cognitive recovery group, an adjunct to Alcoholics Anonymous, or an alternative for those who don't benefit from the AA approach to recovery. The structured format helps groups stay on task, and game cards assure that discussions touch on a wide range of issues. The game can be played with adolescents, who will enjoy its chance elements, or with adults, who may prefer to forego game play in favor of concentrating on the game cards.</a:t>
            </a:r>
            <a:br>
              <a:rPr lang="en-US" dirty="0" smtClean="0"/>
            </a:br>
            <a:endParaRPr lang="en-US" dirty="0"/>
          </a:p>
        </p:txBody>
      </p:sp>
    </p:spTree>
    <p:extLst>
      <p:ext uri="{BB962C8B-B14F-4D97-AF65-F5344CB8AC3E}">
        <p14:creationId xmlns:p14="http://schemas.microsoft.com/office/powerpoint/2010/main" val="40595322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Relapse</a:t>
            </a:r>
            <a:endParaRPr lang="en-US" dirty="0"/>
          </a:p>
        </p:txBody>
      </p:sp>
      <p:sp>
        <p:nvSpPr>
          <p:cNvPr id="3" name="Content Placeholder 2"/>
          <p:cNvSpPr>
            <a:spLocks noGrp="1"/>
          </p:cNvSpPr>
          <p:nvPr>
            <p:ph idx="1"/>
          </p:nvPr>
        </p:nvSpPr>
        <p:spPr/>
        <p:txBody>
          <a:bodyPr>
            <a:normAutofit/>
          </a:bodyPr>
          <a:lstStyle/>
          <a:p>
            <a:r>
              <a:rPr lang="en-US" dirty="0" smtClean="0"/>
              <a:t>Relapse episodes are usually preceded by a series of observable warning signs. </a:t>
            </a:r>
          </a:p>
          <a:p>
            <a:pPr lvl="1"/>
            <a:r>
              <a:rPr lang="en-US" dirty="0" smtClean="0"/>
              <a:t>Typically, relapse progresses from bio/psycho/social stability through a period of progressively increasing distress that leads to physical and emotional collapse. </a:t>
            </a:r>
          </a:p>
          <a:p>
            <a:r>
              <a:rPr lang="en-US" dirty="0" smtClean="0"/>
              <a:t>The symptoms intensify unless the individual turns to use alcohol or drugs for relief. </a:t>
            </a:r>
            <a:endParaRPr lang="en-US" dirty="0"/>
          </a:p>
        </p:txBody>
      </p:sp>
    </p:spTree>
    <p:extLst>
      <p:ext uri="{BB962C8B-B14F-4D97-AF65-F5344CB8AC3E}">
        <p14:creationId xmlns:p14="http://schemas.microsoft.com/office/powerpoint/2010/main" val="1991432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and Relapse</a:t>
            </a:r>
            <a:endParaRPr lang="en-US" dirty="0"/>
          </a:p>
        </p:txBody>
      </p:sp>
      <p:sp>
        <p:nvSpPr>
          <p:cNvPr id="3" name="Content Placeholder 2"/>
          <p:cNvSpPr>
            <a:spLocks noGrp="1"/>
          </p:cNvSpPr>
          <p:nvPr>
            <p:ph idx="1"/>
          </p:nvPr>
        </p:nvSpPr>
        <p:spPr/>
        <p:txBody>
          <a:bodyPr>
            <a:normAutofit fontScale="92500"/>
          </a:bodyPr>
          <a:lstStyle/>
          <a:p>
            <a:r>
              <a:rPr lang="en-US" sz="2600" dirty="0"/>
              <a:t>Recovery and Relapse can be described </a:t>
            </a:r>
            <a:r>
              <a:rPr lang="en-US" sz="2600" dirty="0" smtClean="0"/>
              <a:t>as a </a:t>
            </a:r>
            <a:r>
              <a:rPr lang="en-US" sz="2600" dirty="0"/>
              <a:t>related process that unfolds in 6 stages</a:t>
            </a:r>
            <a:r>
              <a:rPr lang="en-US" sz="2600" dirty="0" smtClean="0"/>
              <a:t>:</a:t>
            </a:r>
          </a:p>
          <a:p>
            <a:pPr marL="457200" indent="-457200">
              <a:buFont typeface="+mj-lt"/>
              <a:buAutoNum type="arabicPeriod"/>
            </a:pPr>
            <a:r>
              <a:rPr lang="en-US" sz="2200" dirty="0"/>
              <a:t>Abstaining from alcohol and other </a:t>
            </a:r>
            <a:r>
              <a:rPr lang="en-US" sz="2200" dirty="0" smtClean="0"/>
              <a:t>drugs.</a:t>
            </a:r>
            <a:endParaRPr lang="en-US" sz="2200" dirty="0"/>
          </a:p>
          <a:p>
            <a:pPr marL="457200" indent="-457200">
              <a:buFont typeface="+mj-lt"/>
              <a:buAutoNum type="arabicPeriod"/>
            </a:pPr>
            <a:r>
              <a:rPr lang="en-US" sz="2200" dirty="0"/>
              <a:t>Separating from people, places, and things that promote the use of alcohol or drugs, and establishing a social network that supports recovery.</a:t>
            </a:r>
          </a:p>
          <a:p>
            <a:pPr marL="457200" indent="-457200">
              <a:buFont typeface="+mj-lt"/>
              <a:buAutoNum type="arabicPeriod"/>
            </a:pPr>
            <a:r>
              <a:rPr lang="en-US" sz="2200" dirty="0"/>
              <a:t>Stopping self-defeating behaviors that prevent awareness of painful feelings and irrational thoughts</a:t>
            </a:r>
            <a:r>
              <a:rPr lang="en-US" sz="2200" dirty="0" smtClean="0"/>
              <a:t>.</a:t>
            </a:r>
            <a:endParaRPr lang="en-US" sz="2200" dirty="0"/>
          </a:p>
        </p:txBody>
      </p:sp>
    </p:spTree>
    <p:extLst>
      <p:ext uri="{BB962C8B-B14F-4D97-AF65-F5344CB8AC3E}">
        <p14:creationId xmlns:p14="http://schemas.microsoft.com/office/powerpoint/2010/main" val="29289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Recovery and </a:t>
            </a:r>
            <a:r>
              <a:rPr lang="en-US" dirty="0" smtClean="0"/>
              <a:t>Relapse,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4"/>
            </a:pPr>
            <a:r>
              <a:rPr lang="en-US" sz="2000" dirty="0" smtClean="0"/>
              <a:t>Learning how to mange feelings and emotions responsibly without resorting to compulsive behavior or the use of alcohol and drugs.</a:t>
            </a:r>
          </a:p>
          <a:p>
            <a:pPr marL="457200" indent="-457200">
              <a:buFont typeface="+mj-lt"/>
              <a:buAutoNum type="arabicPeriod" startAt="4"/>
            </a:pPr>
            <a:r>
              <a:rPr lang="en-US" sz="2000" dirty="0" smtClean="0"/>
              <a:t>Learning to change addictive thinking patterns that create painful feelings and self-defeating behaviors.</a:t>
            </a:r>
          </a:p>
          <a:p>
            <a:pPr marL="457200" indent="-457200">
              <a:buFont typeface="+mj-lt"/>
              <a:buAutoNum type="arabicPeriod" startAt="4"/>
            </a:pPr>
            <a:r>
              <a:rPr lang="en-US" sz="2000" dirty="0" smtClean="0"/>
              <a:t>Identifying and changing mistaken core beliefs about oneself, others, and the world that promote irrational thinking.</a:t>
            </a:r>
            <a:endParaRPr lang="en-US" sz="2000" dirty="0"/>
          </a:p>
        </p:txBody>
      </p:sp>
    </p:spTree>
    <p:extLst>
      <p:ext uri="{BB962C8B-B14F-4D97-AF65-F5344CB8AC3E}">
        <p14:creationId xmlns:p14="http://schemas.microsoft.com/office/powerpoint/2010/main" val="2942736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to Recognize Relapse</a:t>
            </a:r>
            <a:endParaRPr lang="en-US" dirty="0"/>
          </a:p>
        </p:txBody>
      </p:sp>
      <p:sp>
        <p:nvSpPr>
          <p:cNvPr id="3" name="Content Placeholder 2"/>
          <p:cNvSpPr>
            <a:spLocks noGrp="1"/>
          </p:cNvSpPr>
          <p:nvPr>
            <p:ph idx="1"/>
          </p:nvPr>
        </p:nvSpPr>
        <p:spPr>
          <a:xfrm>
            <a:off x="866441" y="2362200"/>
            <a:ext cx="7439359" cy="4191000"/>
          </a:xfrm>
        </p:spPr>
        <p:txBody>
          <a:bodyPr>
            <a:normAutofit fontScale="77500" lnSpcReduction="20000"/>
          </a:bodyPr>
          <a:lstStyle/>
          <a:p>
            <a:r>
              <a:rPr lang="en-US" dirty="0" smtClean="0"/>
              <a:t>When a student who has been stable and done well in recovery begins to relapse, he/she reverses the recovery process. In other words, those who relapse:</a:t>
            </a:r>
          </a:p>
          <a:p>
            <a:pPr lvl="1"/>
            <a:r>
              <a:rPr lang="en-US" sz="2200" dirty="0" smtClean="0"/>
              <a:t>Have a mistaken belief that causes irrational thoughts.</a:t>
            </a:r>
          </a:p>
          <a:p>
            <a:pPr lvl="1"/>
            <a:r>
              <a:rPr lang="en-US" sz="2200" dirty="0" smtClean="0"/>
              <a:t>Begin to return to addictive thinking patterns that cause painful feelings.</a:t>
            </a:r>
          </a:p>
          <a:p>
            <a:pPr lvl="1"/>
            <a:r>
              <a:rPr lang="en-US" sz="2200" dirty="0" smtClean="0"/>
              <a:t>Engage in compulsive, self-defeating behaviors as a way to avoid feelings.</a:t>
            </a:r>
          </a:p>
          <a:p>
            <a:pPr lvl="1"/>
            <a:r>
              <a:rPr lang="en-US" sz="2200" dirty="0" smtClean="0"/>
              <a:t>Seek out situations involving people who use alcohol and drugs.</a:t>
            </a:r>
          </a:p>
          <a:p>
            <a:pPr lvl="1"/>
            <a:r>
              <a:rPr lang="en-US" sz="2200" dirty="0" smtClean="0"/>
              <a:t>Find themselves in more pain, thinking less rationally, and behaving less responsibly.</a:t>
            </a:r>
          </a:p>
          <a:p>
            <a:pPr lvl="1"/>
            <a:r>
              <a:rPr lang="en-US" sz="2200" dirty="0" smtClean="0"/>
              <a:t>Find themselves in a situation in which drug or alcohol use seems like a logical escape from their pain, and they use alcohol or drugs.</a:t>
            </a:r>
            <a:endParaRPr lang="en-US" sz="2200" dirty="0"/>
          </a:p>
        </p:txBody>
      </p:sp>
    </p:spTree>
    <p:extLst>
      <p:ext uri="{BB962C8B-B14F-4D97-AF65-F5344CB8AC3E}">
        <p14:creationId xmlns:p14="http://schemas.microsoft.com/office/powerpoint/2010/main" val="1887817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9 Principles of Recovery</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Self-Regulation</a:t>
            </a:r>
          </a:p>
          <a:p>
            <a:pPr marL="514350" indent="-514350">
              <a:buFont typeface="+mj-lt"/>
              <a:buAutoNum type="arabicPeriod"/>
            </a:pPr>
            <a:r>
              <a:rPr lang="en-US" dirty="0" smtClean="0"/>
              <a:t>Integration</a:t>
            </a:r>
          </a:p>
          <a:p>
            <a:pPr marL="514350" indent="-514350">
              <a:buFont typeface="+mj-lt"/>
              <a:buAutoNum type="arabicPeriod"/>
            </a:pPr>
            <a:r>
              <a:rPr lang="en-US" dirty="0" smtClean="0"/>
              <a:t>Understanding</a:t>
            </a:r>
          </a:p>
          <a:p>
            <a:pPr marL="514350" indent="-514350">
              <a:buFont typeface="+mj-lt"/>
              <a:buAutoNum type="arabicPeriod"/>
            </a:pPr>
            <a:r>
              <a:rPr lang="en-US" dirty="0" smtClean="0"/>
              <a:t>Self-Knowledge</a:t>
            </a:r>
          </a:p>
          <a:p>
            <a:pPr marL="514350" indent="-514350">
              <a:buFont typeface="+mj-lt"/>
              <a:buAutoNum type="arabicPeriod"/>
            </a:pPr>
            <a:r>
              <a:rPr lang="en-US" dirty="0" smtClean="0"/>
              <a:t>Coping Skills</a:t>
            </a:r>
          </a:p>
          <a:p>
            <a:pPr marL="514350" indent="-514350">
              <a:buFont typeface="+mj-lt"/>
              <a:buAutoNum type="arabicPeriod"/>
            </a:pPr>
            <a:r>
              <a:rPr lang="en-US" dirty="0" smtClean="0"/>
              <a:t>Change</a:t>
            </a:r>
          </a:p>
          <a:p>
            <a:pPr marL="514350" indent="-514350">
              <a:buFont typeface="+mj-lt"/>
              <a:buAutoNum type="arabicPeriod"/>
            </a:pPr>
            <a:r>
              <a:rPr lang="en-US" dirty="0" smtClean="0"/>
              <a:t>Awareness</a:t>
            </a:r>
          </a:p>
          <a:p>
            <a:pPr marL="514350" indent="-514350">
              <a:buFont typeface="+mj-lt"/>
              <a:buAutoNum type="arabicPeriod"/>
            </a:pPr>
            <a:r>
              <a:rPr lang="en-US" dirty="0" smtClean="0"/>
              <a:t>Significant Others</a:t>
            </a:r>
          </a:p>
          <a:p>
            <a:pPr marL="514350" indent="-514350">
              <a:buFont typeface="+mj-lt"/>
              <a:buAutoNum type="arabicPeriod"/>
            </a:pPr>
            <a:r>
              <a:rPr lang="en-US" dirty="0" smtClean="0"/>
              <a:t>Maintenance</a:t>
            </a:r>
            <a:endParaRPr lang="en-US" dirty="0"/>
          </a:p>
        </p:txBody>
      </p:sp>
    </p:spTree>
    <p:extLst>
      <p:ext uri="{BB962C8B-B14F-4D97-AF65-F5344CB8AC3E}">
        <p14:creationId xmlns:p14="http://schemas.microsoft.com/office/powerpoint/2010/main" val="525661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XRUYQT3274NZ-681238054-1614</_dlc_DocId>
    <_dlc_DocIdUrl xmlns="b22f8f74-215c-4154-9939-bd29e4e8980e">
      <Url>https://supportservices.jobcorps.gov/health/_layouts/15/DocIdRedir.aspx?ID=XRUYQT3274NZ-681238054-1614</Url>
      <Description>XRUYQT3274NZ-681238054-1614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7B7EBAC-C07F-4F0E-848E-529AA3CF1211}"/>
</file>

<file path=customXml/itemProps2.xml><?xml version="1.0" encoding="utf-8"?>
<ds:datastoreItem xmlns:ds="http://schemas.openxmlformats.org/officeDocument/2006/customXml" ds:itemID="{A99B99D3-EED8-4DB7-8C87-AFFAC35CCC31}"/>
</file>

<file path=customXml/itemProps3.xml><?xml version="1.0" encoding="utf-8"?>
<ds:datastoreItem xmlns:ds="http://schemas.openxmlformats.org/officeDocument/2006/customXml" ds:itemID="{875E4A81-7D70-4FAC-A1DC-EC9EA717C645}"/>
</file>

<file path=customXml/itemProps4.xml><?xml version="1.0" encoding="utf-8"?>
<ds:datastoreItem xmlns:ds="http://schemas.openxmlformats.org/officeDocument/2006/customXml" ds:itemID="{B1D9CC19-E100-455E-A899-8F36568FC62C}"/>
</file>

<file path=docProps/app.xml><?xml version="1.0" encoding="utf-8"?>
<Properties xmlns="http://schemas.openxmlformats.org/officeDocument/2006/extended-properties" xmlns:vt="http://schemas.openxmlformats.org/officeDocument/2006/docPropsVTypes">
  <Template>Ion Boardroom</Template>
  <TotalTime>819</TotalTime>
  <Words>2133</Words>
  <Application>Microsoft Office PowerPoint</Application>
  <PresentationFormat>On-screen Show (4:3)</PresentationFormat>
  <Paragraphs>236</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Century Gothic</vt:lpstr>
      <vt:lpstr>Wingdings</vt:lpstr>
      <vt:lpstr>Wingdings 3</vt:lpstr>
      <vt:lpstr>Ion Boardroom</vt:lpstr>
      <vt:lpstr>Relapse Prevention: 101</vt:lpstr>
      <vt:lpstr>What is Relapse Prevention?</vt:lpstr>
      <vt:lpstr>Discussion</vt:lpstr>
      <vt:lpstr>PRH Page 6-11, R1</vt:lpstr>
      <vt:lpstr>Relapse</vt:lpstr>
      <vt:lpstr>Recovery and Relapse</vt:lpstr>
      <vt:lpstr>Recovery and Relapse, con’t.</vt:lpstr>
      <vt:lpstr>How to Recognize Relapse</vt:lpstr>
      <vt:lpstr>9 Principles of Recovery</vt:lpstr>
      <vt:lpstr>Principle 1: Self-Regulation</vt:lpstr>
      <vt:lpstr>Stabilization</vt:lpstr>
      <vt:lpstr>Principle 2: Integration</vt:lpstr>
      <vt:lpstr>Self-Assessment</vt:lpstr>
      <vt:lpstr>Principle 3: Understanding</vt:lpstr>
      <vt:lpstr>Relapse Education</vt:lpstr>
      <vt:lpstr>Principle 4:  Self-Knowledge</vt:lpstr>
      <vt:lpstr>Warning Sign Identification</vt:lpstr>
      <vt:lpstr>Principle 5: Coping Skills</vt:lpstr>
      <vt:lpstr>Warning Sign Management</vt:lpstr>
      <vt:lpstr>Principle 6: Change</vt:lpstr>
      <vt:lpstr>Recovery Planning</vt:lpstr>
      <vt:lpstr>Principle 7: Awareness</vt:lpstr>
      <vt:lpstr>Inventory Training</vt:lpstr>
      <vt:lpstr>Principle 8: Significant Others</vt:lpstr>
      <vt:lpstr>Involvement of Others</vt:lpstr>
      <vt:lpstr>Principle 9: Maintenance</vt:lpstr>
      <vt:lpstr>Relapse Prevention Planning and Updating</vt:lpstr>
      <vt:lpstr>Relapse Prevention Planning and Updating, con’t.</vt:lpstr>
      <vt:lpstr>The Relapse Prevention Plan</vt:lpstr>
      <vt:lpstr>The Relapse Prevention Plan, con’t.</vt:lpstr>
      <vt:lpstr>The Relapse Prevention Plan, con’t.</vt:lpstr>
      <vt:lpstr>Basic Relapse Prevention Techniques</vt:lpstr>
      <vt:lpstr>Sentence Completion</vt:lpstr>
      <vt:lpstr>Sentence Repetition</vt:lpstr>
      <vt:lpstr>Mistaken Belief</vt:lpstr>
      <vt:lpstr>Adolescent Risk</vt:lpstr>
      <vt:lpstr>Adolescent Risk</vt:lpstr>
      <vt:lpstr>Relapse Related to Job Corps</vt:lpstr>
      <vt:lpstr>Relapse Related to Job Corps, con’t</vt:lpstr>
      <vt:lpstr>Relapse Prevention on  Job Corps Centers</vt:lpstr>
      <vt:lpstr>Relapse Prevention on  Job Corps Centers, con’t.</vt:lpstr>
      <vt:lpstr>Relapse Prevention on  Job Corps Centers, con’t.</vt:lpstr>
      <vt:lpstr>Relapse Prevention Game</vt:lpstr>
      <vt:lpstr>Relapse Prevention Game</vt:lpstr>
      <vt:lpstr>Questions????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Relapse Prevention for Substance Use in Job Corps</dc:title>
  <dc:creator>Hicks, Christy</dc:creator>
  <cp:lastModifiedBy>Jane Litvin</cp:lastModifiedBy>
  <cp:revision>57</cp:revision>
  <dcterms:created xsi:type="dcterms:W3CDTF">2013-12-03T14:42:48Z</dcterms:created>
  <dcterms:modified xsi:type="dcterms:W3CDTF">2016-03-17T15:45:54Z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bb617ad9-74c7-4fc1-b434-d7a47c4003f3</vt:lpwstr>
  </property>
</Properties>
</file>