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4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52.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3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12" r:id="rId2"/>
    <p:sldMasterId id="2147484425" r:id="rId3"/>
  </p:sldMasterIdLst>
  <p:notesMasterIdLst>
    <p:notesMasterId r:id="rId57"/>
  </p:notesMasterIdLst>
  <p:handoutMasterIdLst>
    <p:handoutMasterId r:id="rId58"/>
  </p:handoutMasterIdLst>
  <p:sldIdLst>
    <p:sldId id="257" r:id="rId4"/>
    <p:sldId id="259" r:id="rId5"/>
    <p:sldId id="358" r:id="rId6"/>
    <p:sldId id="323" r:id="rId7"/>
    <p:sldId id="273" r:id="rId8"/>
    <p:sldId id="392" r:id="rId9"/>
    <p:sldId id="391" r:id="rId10"/>
    <p:sldId id="393" r:id="rId11"/>
    <p:sldId id="395" r:id="rId12"/>
    <p:sldId id="397" r:id="rId13"/>
    <p:sldId id="423" r:id="rId14"/>
    <p:sldId id="399" r:id="rId15"/>
    <p:sldId id="431" r:id="rId16"/>
    <p:sldId id="400" r:id="rId17"/>
    <p:sldId id="401" r:id="rId18"/>
    <p:sldId id="440" r:id="rId19"/>
    <p:sldId id="402" r:id="rId20"/>
    <p:sldId id="403" r:id="rId21"/>
    <p:sldId id="430" r:id="rId22"/>
    <p:sldId id="429" r:id="rId23"/>
    <p:sldId id="427" r:id="rId24"/>
    <p:sldId id="404" r:id="rId25"/>
    <p:sldId id="405" r:id="rId26"/>
    <p:sldId id="406" r:id="rId27"/>
    <p:sldId id="407" r:id="rId28"/>
    <p:sldId id="408" r:id="rId29"/>
    <p:sldId id="409" r:id="rId30"/>
    <p:sldId id="410" r:id="rId31"/>
    <p:sldId id="432" r:id="rId32"/>
    <p:sldId id="435" r:id="rId33"/>
    <p:sldId id="434" r:id="rId34"/>
    <p:sldId id="433" r:id="rId35"/>
    <p:sldId id="411" r:id="rId36"/>
    <p:sldId id="426" r:id="rId37"/>
    <p:sldId id="443" r:id="rId38"/>
    <p:sldId id="439" r:id="rId39"/>
    <p:sldId id="438" r:id="rId40"/>
    <p:sldId id="412" r:id="rId41"/>
    <p:sldId id="436" r:id="rId42"/>
    <p:sldId id="413" r:id="rId43"/>
    <p:sldId id="414" r:id="rId44"/>
    <p:sldId id="428" r:id="rId45"/>
    <p:sldId id="415" r:id="rId46"/>
    <p:sldId id="416" r:id="rId47"/>
    <p:sldId id="417" r:id="rId48"/>
    <p:sldId id="418" r:id="rId49"/>
    <p:sldId id="419" r:id="rId50"/>
    <p:sldId id="444" r:id="rId51"/>
    <p:sldId id="445" r:id="rId52"/>
    <p:sldId id="446" r:id="rId53"/>
    <p:sldId id="447" r:id="rId54"/>
    <p:sldId id="442" r:id="rId55"/>
    <p:sldId id="441"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0" clrIdx="0"/>
  <p:cmAuthor id="1" name="Helena Mackenzie" initials="HM" lastIdx="17" clrIdx="1"/>
  <p:cmAuthor id="2" name="Valerie Cherry, PhD" initials="VC" lastIdx="5" clrIdx="2"/>
  <p:cmAuthor id="3" name="Jane Litvin" initials="JL"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327" autoAdjust="0"/>
  </p:normalViewPr>
  <p:slideViewPr>
    <p:cSldViewPr>
      <p:cViewPr varScale="1">
        <p:scale>
          <a:sx n="95" d="100"/>
          <a:sy n="95" d="100"/>
        </p:scale>
        <p:origin x="816" y="72"/>
      </p:cViewPr>
      <p:guideLst>
        <p:guide orient="horz" pos="2160"/>
        <p:guide pos="2880"/>
      </p:guideLst>
    </p:cSldViewPr>
  </p:slideViewPr>
  <p:outlineViewPr>
    <p:cViewPr>
      <p:scale>
        <a:sx n="33" d="100"/>
        <a:sy n="33" d="100"/>
      </p:scale>
      <p:origin x="85120" y="23040"/>
    </p:cViewPr>
  </p:outlineViewPr>
  <p:notesTextViewPr>
    <p:cViewPr>
      <p:scale>
        <a:sx n="100" d="100"/>
        <a:sy n="100" d="100"/>
      </p:scale>
      <p:origin x="0" y="0"/>
    </p:cViewPr>
  </p:notesTextViewPr>
  <p:sorterViewPr>
    <p:cViewPr>
      <p:scale>
        <a:sx n="100" d="100"/>
        <a:sy n="100" d="100"/>
      </p:scale>
      <p:origin x="0" y="6472"/>
    </p:cViewPr>
  </p:sorterViewPr>
  <p:notesViewPr>
    <p:cSldViewPr>
      <p:cViewPr>
        <p:scale>
          <a:sx n="59" d="100"/>
          <a:sy n="59" d="100"/>
        </p:scale>
        <p:origin x="-2682" y="-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66"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 Id="rId67" Type="http://schemas.openxmlformats.org/officeDocument/2006/relationships/customXml" Target="../customXml/item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Positive On-Entry Drug</a:t>
            </a:r>
            <a:r>
              <a:rPr lang="en-US" sz="2000" b="1" baseline="0" dirty="0"/>
              <a:t> Tests PY 2010 to PY 2014</a:t>
            </a:r>
            <a:endParaRPr lang="en-US" sz="2000" b="1" dirty="0"/>
          </a:p>
        </c:rich>
      </c:tx>
      <c:layout/>
      <c:overlay val="0"/>
      <c:spPr>
        <a:noFill/>
        <a:ln>
          <a:noFill/>
        </a:ln>
        <a:effectLst/>
      </c:spPr>
    </c:title>
    <c:autoTitleDeleted val="0"/>
    <c:plotArea>
      <c:layout/>
      <c:lineChart>
        <c:grouping val="standard"/>
        <c:varyColors val="0"/>
        <c:ser>
          <c:idx val="0"/>
          <c:order val="0"/>
          <c:tx>
            <c:strRef>
              <c:f>Sheet1!$B$1</c:f>
              <c:strCache>
                <c:ptCount val="1"/>
                <c:pt idx="0">
                  <c:v>TEAP</c:v>
                </c:pt>
              </c:strCache>
            </c:strRef>
          </c:tx>
          <c:spPr>
            <a:ln w="28575" cap="rnd">
              <a:solidFill>
                <a:schemeClr val="accent1"/>
              </a:solidFill>
              <a:round/>
            </a:ln>
            <a:effectLst/>
          </c:spPr>
          <c:marker>
            <c:symbol val="none"/>
          </c:marker>
          <c:dLbls>
            <c:dLbl>
              <c:idx val="0"/>
              <c:layout>
                <c:manualLayout>
                  <c:x val="-3.2262795131250903E-2"/>
                  <c:y val="-7.01139351446100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128757882387398E-2"/>
                  <c:y val="-7.01139351446100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262795131250903E-2"/>
                  <c:y val="-7.01139351446101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1957765068193E-2"/>
                  <c:y val="-6.57318141980719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4638510045461E-2"/>
                  <c:y val="-5.6967572304995599E-2"/>
                </c:manualLayout>
              </c:layout>
              <c:tx>
                <c:rich>
                  <a:bodyPr/>
                  <a:lstStyle/>
                  <a:p>
                    <a:fld id="{EB1AD016-3899-48EC-9ED0-4A2466E2D082}" type="VALUE">
                      <a:rPr lang="en-US"/>
                      <a:pPr/>
                      <a:t>[VALUE]</a:t>
                    </a:fld>
                    <a:r>
                      <a:rPr lang="en-US"/>
                      <a:t>.0</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21.4</c:v>
                </c:pt>
                <c:pt idx="1">
                  <c:v>23.3</c:v>
                </c:pt>
                <c:pt idx="2">
                  <c:v>26.3</c:v>
                </c:pt>
                <c:pt idx="3">
                  <c:v>25.9</c:v>
                </c:pt>
                <c:pt idx="4">
                  <c:v>27</c:v>
                </c:pt>
              </c:numCache>
            </c:numRef>
          </c:val>
          <c:smooth val="0"/>
        </c:ser>
        <c:dLbls>
          <c:showLegendKey val="0"/>
          <c:showVal val="0"/>
          <c:showCatName val="0"/>
          <c:showSerName val="0"/>
          <c:showPercent val="0"/>
          <c:showBubbleSize val="0"/>
        </c:dLbls>
        <c:smooth val="0"/>
        <c:axId val="227233016"/>
        <c:axId val="227233408"/>
      </c:lineChart>
      <c:catAx>
        <c:axId val="227233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Program Year</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27233408"/>
        <c:crosses val="autoZero"/>
        <c:auto val="1"/>
        <c:lblAlgn val="ctr"/>
        <c:lblOffset val="100"/>
        <c:noMultiLvlLbl val="0"/>
      </c:catAx>
      <c:valAx>
        <c:axId val="227233408"/>
        <c:scaling>
          <c:orientation val="minMax"/>
          <c:max val="30"/>
          <c:min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a:t>Percent Positive</a:t>
                </a: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272330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F2D027-66EE-294D-83D1-E663E7266B3F}" type="datetimeFigureOut">
              <a:rPr lang="en-US" smtClean="0"/>
              <a:pPr/>
              <a:t>3/28/2016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FF89AE-72D7-F94E-8F17-CD2B9BE70732}" type="slidenum">
              <a:rPr lang="en-US" smtClean="0"/>
              <a:pPr/>
              <a:t>‹#›</a:t>
            </a:fld>
            <a:endParaRPr lang="en-US"/>
          </a:p>
        </p:txBody>
      </p:sp>
    </p:spTree>
    <p:extLst>
      <p:ext uri="{BB962C8B-B14F-4D97-AF65-F5344CB8AC3E}">
        <p14:creationId xmlns:p14="http://schemas.microsoft.com/office/powerpoint/2010/main" val="198143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5881946A-044F-4FFA-A2F3-04A7438F08F2}" type="datetimeFigureOut">
              <a:rPr lang="en-US"/>
              <a:pPr>
                <a:defRPr/>
              </a:pPr>
              <a:t>3/28/2016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DBF3774F-6F00-4871-AD4F-EF32374E7503}" type="slidenum">
              <a:rPr lang="en-US"/>
              <a:pPr>
                <a:defRPr/>
              </a:pPr>
              <a:t>‹#›</a:t>
            </a:fld>
            <a:endParaRPr lang="en-US" dirty="0"/>
          </a:p>
        </p:txBody>
      </p:sp>
    </p:spTree>
    <p:extLst>
      <p:ext uri="{BB962C8B-B14F-4D97-AF65-F5344CB8AC3E}">
        <p14:creationId xmlns:p14="http://schemas.microsoft.com/office/powerpoint/2010/main" val="1032074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9C0D81D-2A03-4B53-81E0-3FBDF9282C0C}" type="slidenum">
              <a:rPr lang="en-US" smtClean="0"/>
              <a:pPr eaLnBrk="1" hangingPunct="1">
                <a:defRPr/>
              </a:pPr>
              <a:t>1</a:t>
            </a:fld>
            <a:endParaRPr lang="en-US" dirty="0" smtClean="0"/>
          </a:p>
        </p:txBody>
      </p:sp>
    </p:spTree>
    <p:extLst>
      <p:ext uri="{BB962C8B-B14F-4D97-AF65-F5344CB8AC3E}">
        <p14:creationId xmlns:p14="http://schemas.microsoft.com/office/powerpoint/2010/main" val="84528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2815-46F6-4825-A7BA-03F07EA64145}" type="slidenum">
              <a:rPr lang="en-US" smtClean="0"/>
              <a:pPr/>
              <a:t>18</a:t>
            </a:fld>
            <a:endParaRPr lang="en-US"/>
          </a:p>
        </p:txBody>
      </p:sp>
    </p:spTree>
    <p:extLst>
      <p:ext uri="{BB962C8B-B14F-4D97-AF65-F5344CB8AC3E}">
        <p14:creationId xmlns:p14="http://schemas.microsoft.com/office/powerpoint/2010/main" val="1512211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2815-46F6-4825-A7BA-03F07EA64145}" type="slidenum">
              <a:rPr lang="en-US" smtClean="0"/>
              <a:pPr/>
              <a:t>21</a:t>
            </a:fld>
            <a:endParaRPr lang="en-US"/>
          </a:p>
        </p:txBody>
      </p:sp>
    </p:spTree>
    <p:extLst>
      <p:ext uri="{BB962C8B-B14F-4D97-AF65-F5344CB8AC3E}">
        <p14:creationId xmlns:p14="http://schemas.microsoft.com/office/powerpoint/2010/main" val="151221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7C2815-46F6-4825-A7BA-03F07EA64145}" type="slidenum">
              <a:rPr lang="en-US" smtClean="0"/>
              <a:pPr/>
              <a:t>24</a:t>
            </a:fld>
            <a:endParaRPr lang="en-US"/>
          </a:p>
        </p:txBody>
      </p:sp>
    </p:spTree>
    <p:extLst>
      <p:ext uri="{BB962C8B-B14F-4D97-AF65-F5344CB8AC3E}">
        <p14:creationId xmlns:p14="http://schemas.microsoft.com/office/powerpoint/2010/main" val="212963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meetings are</a:t>
            </a:r>
            <a:r>
              <a:rPr lang="en-US" baseline="0" dirty="0" smtClean="0"/>
              <a:t> recommended because of time-constraints</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34</a:t>
            </a:fld>
            <a:endParaRPr lang="en-US" dirty="0"/>
          </a:p>
        </p:txBody>
      </p:sp>
    </p:spTree>
    <p:extLst>
      <p:ext uri="{BB962C8B-B14F-4D97-AF65-F5344CB8AC3E}">
        <p14:creationId xmlns:p14="http://schemas.microsoft.com/office/powerpoint/2010/main" val="114582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folder</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52</a:t>
            </a:fld>
            <a:endParaRPr lang="en-US" dirty="0"/>
          </a:p>
        </p:txBody>
      </p:sp>
    </p:spTree>
    <p:extLst>
      <p:ext uri="{BB962C8B-B14F-4D97-AF65-F5344CB8AC3E}">
        <p14:creationId xmlns:p14="http://schemas.microsoft.com/office/powerpoint/2010/main" val="332876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DFF53DD-5065-45A1-B583-D5F446CBBE67}" type="slidenum">
              <a:rPr lang="en-US" smtClean="0"/>
              <a:pPr eaLnBrk="1" hangingPunct="1">
                <a:defRPr/>
              </a:pPr>
              <a:t>2</a:t>
            </a:fld>
            <a:endParaRPr lang="en-US" dirty="0" smtClean="0"/>
          </a:p>
        </p:txBody>
      </p:sp>
      <p:sp>
        <p:nvSpPr>
          <p:cNvPr id="8192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Job Corps is the nation’s largest residential, educational, and career technical training program for economically challenged young adults aged 16 to 24. There is no upper age limit for individuals with disabilities who are otherwise eligible. Students are offered such services as basic education, occupational exploration, career technical training, work-based learning, social and employability skills training, health care, counseling, recreation, and post-program placement support. As a national, primarily residential training program, Job Corps' mission is to attract eligible young adults, teach them the skills they need to become employable and independent, and place them in meaningful jobs, higher education, or the military. </a:t>
            </a:r>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225442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224C274-7630-441A-B2D4-1A9422DE1EAF}" type="slidenum">
              <a:rPr lang="en-US" smtClean="0"/>
              <a:pPr eaLnBrk="1" hangingPunct="1">
                <a:defRPr/>
              </a:pPr>
              <a:t>3</a:t>
            </a:fld>
            <a:endParaRPr lang="en-US" dirty="0" smtClean="0"/>
          </a:p>
        </p:txBody>
      </p:sp>
      <p:sp>
        <p:nvSpPr>
          <p:cNvPr id="86019"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86020" name="Rectangle 3"/>
          <p:cNvSpPr>
            <a:spLocks noGrp="1" noChangeArrowheads="1"/>
          </p:cNvSpPr>
          <p:nvPr>
            <p:ph type="body" idx="1"/>
          </p:nvPr>
        </p:nvSpPr>
        <p:spPr bwMode="auto">
          <a:xfrm>
            <a:off x="914400" y="4341813"/>
            <a:ext cx="5029200" cy="4114800"/>
          </a:xfrm>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26423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76BBE8-552B-41DB-97DA-903010BACD7B}" type="slidenum">
              <a:rPr lang="en-US" smtClean="0"/>
              <a:pPr eaLnBrk="1" hangingPunct="1">
                <a:defRPr/>
              </a:pPr>
              <a:t>4</a:t>
            </a:fld>
            <a:endParaRPr lang="en-US" dirty="0" smtClean="0"/>
          </a:p>
        </p:txBody>
      </p:sp>
    </p:spTree>
    <p:extLst>
      <p:ext uri="{BB962C8B-B14F-4D97-AF65-F5344CB8AC3E}">
        <p14:creationId xmlns:p14="http://schemas.microsoft.com/office/powerpoint/2010/main" val="133671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FE216E2-0239-4694-AF6E-34AA2ACC7699}" type="slidenum">
              <a:rPr lang="en-US" smtClean="0"/>
              <a:pPr eaLnBrk="1" hangingPunct="1">
                <a:defRPr/>
              </a:pPr>
              <a:t>5</a:t>
            </a:fld>
            <a:endParaRPr lang="en-US" dirty="0" smtClean="0"/>
          </a:p>
        </p:txBody>
      </p:sp>
      <p:sp>
        <p:nvSpPr>
          <p:cNvPr id="89091"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89092" name="Rectangle 3"/>
          <p:cNvSpPr>
            <a:spLocks noGrp="1" noChangeArrowheads="1"/>
          </p:cNvSpPr>
          <p:nvPr>
            <p:ph type="body" idx="1"/>
          </p:nvPr>
        </p:nvSpPr>
        <p:spPr bwMode="auto">
          <a:xfrm>
            <a:off x="914400" y="4341813"/>
            <a:ext cx="5029200" cy="4114800"/>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91580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p:spPr>
        <p:txBody>
          <a:bodyPr/>
          <a:lstStyle/>
          <a:p>
            <a:fld id="{FB444A5A-0381-49F0-B93E-82F7F7D821EA}" type="slidenum">
              <a:rPr lang="en-US" smtClean="0"/>
              <a:pPr/>
              <a:t>6</a:t>
            </a:fld>
            <a:endParaRPr lang="en-US" dirty="0" smtClean="0"/>
          </a:p>
        </p:txBody>
      </p:sp>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3549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7</a:t>
            </a:fld>
            <a:endParaRPr lang="en-US" dirty="0"/>
          </a:p>
        </p:txBody>
      </p:sp>
    </p:spTree>
    <p:extLst>
      <p:ext uri="{BB962C8B-B14F-4D97-AF65-F5344CB8AC3E}">
        <p14:creationId xmlns:p14="http://schemas.microsoft.com/office/powerpoint/2010/main" val="86804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9</a:t>
            </a:fld>
            <a:endParaRPr lang="en-US" dirty="0"/>
          </a:p>
        </p:txBody>
      </p:sp>
    </p:spTree>
    <p:extLst>
      <p:ext uri="{BB962C8B-B14F-4D97-AF65-F5344CB8AC3E}">
        <p14:creationId xmlns:p14="http://schemas.microsoft.com/office/powerpoint/2010/main" val="308801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87098D-6568-4F33-97A0-901F52F1C18F}" type="slidenum">
              <a:rPr lang="en-US" smtClean="0"/>
              <a:pPr/>
              <a:t>14</a:t>
            </a:fld>
            <a:endParaRPr lang="en-US"/>
          </a:p>
        </p:txBody>
      </p:sp>
    </p:spTree>
    <p:extLst>
      <p:ext uri="{BB962C8B-B14F-4D97-AF65-F5344CB8AC3E}">
        <p14:creationId xmlns:p14="http://schemas.microsoft.com/office/powerpoint/2010/main" val="1780797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hwc_ppt_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31"/>
            <a:ext cx="7772400" cy="1470025"/>
          </a:xfrm>
        </p:spPr>
        <p:txBody>
          <a:bodyPr/>
          <a:lstStyle>
            <a:lvl1pPr>
              <a:defRPr>
                <a:solidFill>
                  <a:schemeClr val="bg1"/>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F549EFF-5677-4442-BF59-1C253EB21B2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74644"/>
            <a:ext cx="1790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274644"/>
            <a:ext cx="5219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1FF05E-1BBE-4F6D-A2E0-1B57A4F158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F2A0CD-6924-4B2C-A19D-A6B79CEBE16B}" type="datetime1">
              <a:rPr lang="en-US" smtClean="0"/>
              <a:pPr>
                <a:defRPr/>
              </a:pPr>
              <a:t>3/28/2016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D378A9-613B-4C14-96E4-56B1AD93792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313EA51-88AF-4C88-81B8-1A27ABAF2597}" type="datetime1">
              <a:rPr lang="en-US" smtClean="0"/>
              <a:pPr>
                <a:defRPr/>
              </a:pPr>
              <a:t>3/28/2016</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8D3E9CB-0888-4DB8-941A-359685AB20B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CCEA28-8B18-4417-90F6-72AED6ED7988}" type="datetime1">
              <a:rPr lang="en-US" smtClean="0"/>
              <a:pPr>
                <a:defRPr/>
              </a:pPr>
              <a:t>3/28/2016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4FA0AC-886C-4522-AB9E-E4F923C2492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F4F2029-AF6A-49F0-9E32-7A70090A19DE}" type="datetime1">
              <a:rPr lang="en-US" smtClean="0"/>
              <a:pPr>
                <a:defRPr/>
              </a:pPr>
              <a:t>3/28/2016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D2191A4-4FEB-4F33-8971-CDB37A378FE3}"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D818D6B-49A6-4CC7-B9B6-0E13942705DB}" type="datetime1">
              <a:rPr lang="en-US" smtClean="0"/>
              <a:pPr>
                <a:defRPr/>
              </a:pPr>
              <a:t>3/28/2016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1F62FD8-C5D6-45CA-9DCA-071192EAD161}"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628D5F1-F5D8-475C-BE28-AE69B75626AF}" type="datetime1">
              <a:rPr lang="en-US" smtClean="0"/>
              <a:pPr>
                <a:defRPr/>
              </a:pPr>
              <a:t>3/28/2016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B5F0BBF-B9CE-4593-AF33-F68AE1A57CEC}"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4F4A7B-2E37-499F-A153-56B46EEEB5AC}" type="datetime1">
              <a:rPr lang="en-US" smtClean="0"/>
              <a:pPr>
                <a:defRPr/>
              </a:pPr>
              <a:t>3/28/2016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4D966F-F5C6-481C-B438-4B60FF1E1B5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68ACA6-10F4-4045-8D42-99F5AFC1CC7C}" type="datetime1">
              <a:rPr lang="en-US" smtClean="0"/>
              <a:pPr>
                <a:defRPr/>
              </a:pPr>
              <a:t>3/28/2016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45D2C6-F8BE-4611-94A4-4E29683456F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472E566-4F5F-465B-843B-F9A89964921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DDF331-B084-4CB5-904E-6BE95173F222}" type="datetime1">
              <a:rPr lang="en-US" smtClean="0"/>
              <a:pPr>
                <a:defRPr/>
              </a:pPr>
              <a:t>3/28/2016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F5667E-CE9D-4869-B8E3-F9AF7AF013AE}"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6AAA7A-D476-4A65-A048-14C7768024D5}" type="datetime1">
              <a:rPr lang="en-US" smtClean="0"/>
              <a:pPr>
                <a:defRPr/>
              </a:pPr>
              <a:t>3/28/2016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74B351-A573-4C9B-A1C7-685F70CF4C8C}"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C7B9901-5B35-4901-BD10-476EE4F2AC87}" type="datetime1">
              <a:rPr lang="en-US" smtClean="0"/>
              <a:pPr>
                <a:defRPr/>
              </a:pPr>
              <a:t>3/28/2016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CMHC Self-Paced Online Training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67C3F5-4998-4953-885F-59C58147FBD1}"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95700"/>
            <a:ext cx="82296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C199682-6136-44DB-94AB-FA3F91DF1CA3}" type="datetimeFigureOut">
              <a:rPr lang="en-US" smtClean="0"/>
              <a:pPr>
                <a:defRPr/>
              </a:pPr>
              <a:t>3/28/2016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297C79-95BC-4340-9CAC-1C454C34C821}" type="slidenum">
              <a:rPr lang="en-US" smtClean="0"/>
              <a:pPr>
                <a:defRPr/>
              </a:pPr>
              <a:t>‹#›</a:t>
            </a:fld>
            <a:endParaRPr lang="en-US" dirty="0"/>
          </a:p>
        </p:txBody>
      </p:sp>
    </p:spTree>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31"/>
            <a:ext cx="67056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599" y="4406906"/>
            <a:ext cx="6742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52599" y="2906713"/>
            <a:ext cx="6742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76400" y="2209800"/>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E00544E-462F-4E3B-977F-E88BE0BDABD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752600" y="1600200"/>
            <a:ext cx="6934200" cy="4038600"/>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6"/>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6"/>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7F22D1-3D99-475D-8065-2AE07F5D325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F16AE4-44D5-4FED-A75C-2A9BCBD311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989D0FC-6C57-49BC-9007-43464F3BC25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DFFCEF-579E-4ACA-A67B-2C8B732ECF8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B8DEB3E-688E-4CBC-8FED-E7CA60229C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852D1C-F47D-4A30-B566-422C038A25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nhwc_ppt_slide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1752600" y="274638"/>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752600" y="1600206"/>
            <a:ext cx="716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EC14C4D2-1AC9-4E08-9876-3632A935EA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0"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sldNum="0" hdr="0"/>
  <p:txStyles>
    <p:titleStyle>
      <a:lvl1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14C4D2-1AC9-4E08-9876-3632A935EA1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Lst>
  <p:hf sldNum="0" hdr="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52600" y="381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752600" y="1600200"/>
            <a:ext cx="6934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hyperlink" Target="https://www.drugabuse.gov/nidamed-medical-health-professionals/tool-resources-your-practice/screening-assessment-drug-testing-resources/chart-evidence-based-screening-tools-adults" TargetMode="Externa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hyperlink" Target="https://access.jobcorps.org/"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ctrTitle"/>
          </p:nvPr>
        </p:nvSpPr>
        <p:spPr>
          <a:xfrm>
            <a:off x="1752600" y="1143007"/>
            <a:ext cx="6858000" cy="3047999"/>
          </a:xfrm>
        </p:spPr>
        <p:txBody>
          <a:bodyPr/>
          <a:lstStyle/>
          <a:p>
            <a:r>
              <a:rPr lang="en-US" dirty="0" smtClean="0"/>
              <a:t>Job Corps</a:t>
            </a:r>
            <a:br>
              <a:rPr lang="en-US" dirty="0" smtClean="0"/>
            </a:br>
            <a:r>
              <a:rPr lang="en-US" dirty="0" smtClean="0"/>
              <a:t>TEAP Specialist </a:t>
            </a:r>
            <a:br>
              <a:rPr lang="en-US" dirty="0" smtClean="0"/>
            </a:br>
            <a:r>
              <a:rPr lang="en-US" dirty="0" smtClean="0"/>
              <a:t>Orientation</a:t>
            </a:r>
            <a:br>
              <a:rPr lang="en-US" dirty="0" smtClean="0"/>
            </a:br>
            <a:r>
              <a:rPr lang="en-US" dirty="0" smtClean="0"/>
              <a:t> </a:t>
            </a:r>
            <a:br>
              <a:rPr lang="en-US" dirty="0" smtClean="0"/>
            </a:br>
            <a:endParaRPr lang="en-US" dirty="0" smtClean="0"/>
          </a:p>
        </p:txBody>
      </p:sp>
      <p:sp>
        <p:nvSpPr>
          <p:cNvPr id="10243" name="Rectangle 10"/>
          <p:cNvSpPr>
            <a:spLocks noGrp="1" noChangeArrowheads="1"/>
          </p:cNvSpPr>
          <p:nvPr>
            <p:ph type="subTitle" idx="1"/>
          </p:nvPr>
        </p:nvSpPr>
        <p:spPr>
          <a:xfrm>
            <a:off x="1905000" y="3886200"/>
            <a:ext cx="6705600" cy="2286000"/>
          </a:xfrm>
        </p:spPr>
        <p:txBody>
          <a:bodyPr/>
          <a:lstStyle/>
          <a:p>
            <a:r>
              <a:rPr lang="en-US" dirty="0" smtClean="0">
                <a:solidFill>
                  <a:srgbClr val="008000"/>
                </a:solidFill>
              </a:rPr>
              <a:t>Diane </a:t>
            </a:r>
            <a:r>
              <a:rPr lang="en-US" dirty="0">
                <a:solidFill>
                  <a:srgbClr val="008000"/>
                </a:solidFill>
              </a:rPr>
              <a:t>A. Tennies, </a:t>
            </a:r>
            <a:r>
              <a:rPr lang="en-US" dirty="0" smtClean="0">
                <a:solidFill>
                  <a:srgbClr val="008000"/>
                </a:solidFill>
              </a:rPr>
              <a:t>PhD, </a:t>
            </a:r>
            <a:r>
              <a:rPr lang="en-US" dirty="0">
                <a:solidFill>
                  <a:srgbClr val="008000"/>
                </a:solidFill>
              </a:rPr>
              <a:t>LADC</a:t>
            </a:r>
          </a:p>
          <a:p>
            <a:r>
              <a:rPr lang="en-US" sz="2800" dirty="0" smtClean="0">
                <a:solidFill>
                  <a:srgbClr val="008000"/>
                </a:solidFill>
              </a:rPr>
              <a:t>Lead/Regional TEAP </a:t>
            </a:r>
            <a:r>
              <a:rPr lang="en-US" sz="2800" dirty="0">
                <a:solidFill>
                  <a:srgbClr val="008000"/>
                </a:solidFill>
              </a:rPr>
              <a:t>Health Specialist</a:t>
            </a:r>
          </a:p>
          <a:p>
            <a:endParaRPr lang="en-US" dirty="0">
              <a:solidFill>
                <a:srgbClr val="008000"/>
              </a:solidFill>
            </a:endParaRPr>
          </a:p>
          <a:p>
            <a:endParaRPr lang="en-US" dirty="0" smtClean="0"/>
          </a:p>
          <a:p>
            <a:endParaRPr lang="en-US" dirty="0" smtClean="0"/>
          </a:p>
        </p:txBody>
      </p:sp>
      <p:pic>
        <p:nvPicPr>
          <p:cNvPr id="11" name="Picture 5" descr="https://access.jobcorps.org/images/3colorLogoBig.bmp"/>
          <p:cNvPicPr>
            <a:picLocks noChangeAspect="1" noChangeArrowheads="1"/>
          </p:cNvPicPr>
          <p:nvPr/>
        </p:nvPicPr>
        <p:blipFill>
          <a:blip r:embed="rId3" cstate="print">
            <a:extLst/>
          </a:blip>
          <a:srcRect/>
          <a:stretch>
            <a:fillRect/>
          </a:stretch>
        </p:blipFill>
        <p:spPr bwMode="auto">
          <a:xfrm>
            <a:off x="0" y="0"/>
            <a:ext cx="1845276" cy="2438400"/>
          </a:xfrm>
          <a:prstGeom prst="rect">
            <a:avLst/>
          </a:prstGeom>
          <a:solidFill>
            <a:srgbClr val="FFFFFF">
              <a:shade val="85000"/>
            </a:srgbClr>
          </a:solidFill>
          <a:ln w="88900" cap="sq">
            <a:no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smtClean="0"/>
              <a:t>TEAP Responsibility</a:t>
            </a:r>
            <a:endParaRPr lang="en-US" dirty="0" smtClean="0"/>
          </a:p>
        </p:txBody>
      </p:sp>
      <p:sp>
        <p:nvSpPr>
          <p:cNvPr id="25603" name="Rectangle 5"/>
          <p:cNvSpPr>
            <a:spLocks noGrp="1" noChangeArrowheads="1"/>
          </p:cNvSpPr>
          <p:nvPr>
            <p:ph idx="1"/>
          </p:nvPr>
        </p:nvSpPr>
        <p:spPr/>
        <p:txBody>
          <a:bodyPr/>
          <a:lstStyle/>
          <a:p>
            <a:r>
              <a:rPr lang="en-US" dirty="0" smtClean="0"/>
              <a:t>Overall goal:</a:t>
            </a:r>
          </a:p>
          <a:p>
            <a:pPr lvl="1"/>
            <a:r>
              <a:rPr lang="en-US" dirty="0" smtClean="0"/>
              <a:t>Assist students in developing appropriate health and wellness practices that will enhance their ability to obtain/maintain employment AKA “</a:t>
            </a:r>
            <a:r>
              <a:rPr lang="en-US" b="1" dirty="0" smtClean="0"/>
              <a:t>Employability Skills</a:t>
            </a:r>
            <a:r>
              <a:rPr lang="en-US" dirty="0" smtClean="0"/>
              <a:t>”</a:t>
            </a:r>
            <a:r>
              <a:rPr lang="en-US" i="1" dirty="0"/>
              <a:t> </a:t>
            </a:r>
            <a:endParaRPr lang="en-US" i="1" dirty="0" smtClean="0"/>
          </a:p>
          <a:p>
            <a:pPr marL="0" indent="0" algn="ctr">
              <a:buNone/>
            </a:pPr>
            <a:endParaRPr lang="en-US" sz="1200" i="1" dirty="0"/>
          </a:p>
          <a:p>
            <a:pPr marL="0" indent="0" algn="ctr">
              <a:buNone/>
            </a:pPr>
            <a:r>
              <a:rPr lang="en-US" i="1" dirty="0" smtClean="0"/>
              <a:t>So</a:t>
            </a:r>
            <a:r>
              <a:rPr lang="en-US" i="1" dirty="0"/>
              <a:t>….how do we do this?</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b="6410"/>
          <a:stretch/>
        </p:blipFill>
        <p:spPr>
          <a:xfrm>
            <a:off x="2514602" y="914400"/>
            <a:ext cx="5433477" cy="5562600"/>
          </a:xfrm>
          <a:prstGeom prst="rect">
            <a:avLst/>
          </a:prstGeom>
        </p:spPr>
      </p:pic>
    </p:spTree>
    <p:extLst>
      <p:ext uri="{BB962C8B-B14F-4D97-AF65-F5344CB8AC3E}">
        <p14:creationId xmlns:p14="http://schemas.microsoft.com/office/powerpoint/2010/main" val="3204215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Hours and Qualifications</a:t>
            </a:r>
            <a:endParaRPr lang="en-US" dirty="0"/>
          </a:p>
        </p:txBody>
      </p:sp>
      <p:sp>
        <p:nvSpPr>
          <p:cNvPr id="5" name="Content Placeholder 4"/>
          <p:cNvSpPr>
            <a:spLocks noGrp="1"/>
          </p:cNvSpPr>
          <p:nvPr>
            <p:ph idx="1"/>
          </p:nvPr>
        </p:nvSpPr>
        <p:spPr>
          <a:xfrm>
            <a:off x="1752600" y="1600200"/>
            <a:ext cx="6934200" cy="4800600"/>
          </a:xfrm>
        </p:spPr>
        <p:txBody>
          <a:bodyPr/>
          <a:lstStyle/>
          <a:p>
            <a:r>
              <a:rPr lang="en-US" sz="2000" dirty="0" smtClean="0"/>
              <a:t>TEAP Specialist: Six hours/100 students/week is the minimum required level of TEAP coverage by a qualified TEAP specialist</a:t>
            </a:r>
            <a:r>
              <a:rPr lang="en-US" sz="2000" dirty="0"/>
              <a:t> </a:t>
            </a:r>
            <a:r>
              <a:rPr lang="en-US" sz="2000" dirty="0" smtClean="0"/>
              <a:t>(see Exhibit 6.5)</a:t>
            </a:r>
          </a:p>
          <a:p>
            <a:pPr lvl="1"/>
            <a:r>
              <a:rPr lang="en-US" sz="1600" dirty="0" smtClean="0"/>
              <a:t>Example: a center with 300 students must have a TEAP specialist working at least 18 hours per week.</a:t>
            </a:r>
          </a:p>
          <a:p>
            <a:r>
              <a:rPr lang="en-US" sz="2000" dirty="0" smtClean="0"/>
              <a:t>Exhibit 5-3 (as of 03/08/2016)- to be qualified means:  Active, unrestricted </a:t>
            </a:r>
            <a:r>
              <a:rPr lang="en-US" sz="2000" dirty="0" smtClean="0">
                <a:solidFill>
                  <a:srgbClr val="FF0000"/>
                </a:solidFill>
              </a:rPr>
              <a:t>substance abuse license</a:t>
            </a:r>
            <a:r>
              <a:rPr lang="en-US" sz="2000" dirty="0" smtClean="0"/>
              <a:t> </a:t>
            </a:r>
            <a:r>
              <a:rPr lang="en-US" sz="2000" dirty="0" smtClean="0">
                <a:solidFill>
                  <a:srgbClr val="D73647"/>
                </a:solidFill>
              </a:rPr>
              <a:t>or credential </a:t>
            </a:r>
            <a:r>
              <a:rPr lang="en-US" sz="2000" dirty="0" smtClean="0"/>
              <a:t>that meets minimum state licensing or credentialing requirements to practice in the state where the center is located.</a:t>
            </a:r>
          </a:p>
          <a:p>
            <a:r>
              <a:rPr lang="en-US" sz="2000" dirty="0" smtClean="0"/>
              <a:t>Waiver process changes.</a:t>
            </a:r>
          </a:p>
          <a:p>
            <a:r>
              <a:rPr lang="en-US" sz="2000" dirty="0" smtClean="0"/>
              <a:t>ALL TEAPs must meet minimum staffing qualifications listed in Exhibit 5-3 within one year of employment (new as of 03/08/2016).</a:t>
            </a:r>
          </a:p>
          <a:p>
            <a:endParaRPr lang="en-US" dirty="0"/>
          </a:p>
        </p:txBody>
      </p:sp>
    </p:spTree>
    <p:extLst>
      <p:ext uri="{BB962C8B-B14F-4D97-AF65-F5344CB8AC3E}">
        <p14:creationId xmlns:p14="http://schemas.microsoft.com/office/powerpoint/2010/main" val="182263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TEAP Responsibilities and Guidance</a:t>
            </a:r>
            <a:endParaRPr lang="en-US" dirty="0"/>
          </a:p>
        </p:txBody>
      </p:sp>
      <p:sp>
        <p:nvSpPr>
          <p:cNvPr id="3" name="Content Placeholder 2"/>
          <p:cNvSpPr>
            <a:spLocks noGrp="1"/>
          </p:cNvSpPr>
          <p:nvPr>
            <p:ph idx="1"/>
          </p:nvPr>
        </p:nvSpPr>
        <p:spPr>
          <a:xfrm>
            <a:off x="1752600" y="1600200"/>
            <a:ext cx="6934200" cy="4267200"/>
          </a:xfrm>
        </p:spPr>
        <p:txBody>
          <a:bodyPr/>
          <a:lstStyle/>
          <a:p>
            <a:r>
              <a:rPr lang="en-US" dirty="0" smtClean="0"/>
              <a:t>Located in PRH 6.11 R1</a:t>
            </a:r>
          </a:p>
          <a:p>
            <a:r>
              <a:rPr lang="en-US" dirty="0" smtClean="0"/>
              <a:t>Also:</a:t>
            </a:r>
          </a:p>
          <a:p>
            <a:pPr lvl="1"/>
            <a:r>
              <a:rPr lang="en-US" dirty="0" smtClean="0"/>
              <a:t>Exhibit 6-4: JC Basic Health Care Responsibilities</a:t>
            </a:r>
          </a:p>
          <a:p>
            <a:pPr lvl="1"/>
            <a:r>
              <a:rPr lang="en-US" dirty="0" smtClean="0"/>
              <a:t>Desk Reference Guide (more about this later)</a:t>
            </a:r>
          </a:p>
          <a:p>
            <a:pPr lvl="1"/>
            <a:r>
              <a:rPr lang="en-US" dirty="0" smtClean="0"/>
              <a:t>Exhibit 3-1: Infraction Levels, Definitions and Appropriate Center Actions</a:t>
            </a:r>
            <a:endParaRPr lang="en-US" dirty="0"/>
          </a:p>
        </p:txBody>
      </p:sp>
    </p:spTree>
    <p:extLst>
      <p:ext uri="{BB962C8B-B14F-4D97-AF65-F5344CB8AC3E}">
        <p14:creationId xmlns:p14="http://schemas.microsoft.com/office/powerpoint/2010/main" val="2962188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6.11, R1 (a)</a:t>
            </a:r>
            <a:endParaRPr lang="en-US" dirty="0"/>
          </a:p>
        </p:txBody>
      </p:sp>
      <p:sp>
        <p:nvSpPr>
          <p:cNvPr id="3" name="Content Placeholder 2"/>
          <p:cNvSpPr>
            <a:spLocks noGrp="1"/>
          </p:cNvSpPr>
          <p:nvPr>
            <p:ph idx="1"/>
          </p:nvPr>
        </p:nvSpPr>
        <p:spPr/>
        <p:txBody>
          <a:bodyPr/>
          <a:lstStyle/>
          <a:p>
            <a:pPr marL="342900" lvl="1" indent="-342900">
              <a:buFontTx/>
              <a:buChar char="•"/>
            </a:pPr>
            <a:r>
              <a:rPr lang="en-US" sz="2400" dirty="0" smtClean="0"/>
              <a:t>The general emphasis of TEAP shall be </a:t>
            </a:r>
            <a:r>
              <a:rPr lang="en-US" sz="2400" dirty="0"/>
              <a:t>on</a:t>
            </a:r>
            <a:r>
              <a:rPr lang="en-US" sz="2400" dirty="0" smtClean="0"/>
              <a:t>:</a:t>
            </a:r>
          </a:p>
          <a:p>
            <a:pPr lvl="1"/>
            <a:r>
              <a:rPr lang="en-US" sz="2400" dirty="0" smtClean="0"/>
              <a:t>Prevention</a:t>
            </a:r>
          </a:p>
          <a:p>
            <a:pPr lvl="1"/>
            <a:r>
              <a:rPr lang="en-US" sz="2400" dirty="0" smtClean="0"/>
              <a:t>Education</a:t>
            </a:r>
          </a:p>
          <a:p>
            <a:pPr lvl="1"/>
            <a:r>
              <a:rPr lang="en-US" sz="2400" dirty="0" smtClean="0"/>
              <a:t>Identification of substance abuse problems</a:t>
            </a:r>
          </a:p>
          <a:p>
            <a:pPr lvl="1"/>
            <a:r>
              <a:rPr lang="en-US" sz="2400" dirty="0" smtClean="0"/>
              <a:t>Relapse prevention</a:t>
            </a:r>
          </a:p>
          <a:p>
            <a:pPr lvl="1"/>
            <a:r>
              <a:rPr lang="en-US" sz="2400" dirty="0" smtClean="0"/>
              <a:t>Helping students overcome barriers to employability</a:t>
            </a:r>
          </a:p>
          <a:p>
            <a:pPr lvl="1"/>
            <a:endParaRPr lang="en-US" sz="2400" dirty="0" smtClean="0"/>
          </a:p>
          <a:p>
            <a:r>
              <a:rPr lang="en-US" sz="2400" dirty="0"/>
              <a:t>Why Prevention and Education emphasis?</a:t>
            </a:r>
          </a:p>
          <a:p>
            <a:endParaRPr lang="en-US" dirty="0"/>
          </a:p>
        </p:txBody>
      </p:sp>
    </p:spTree>
    <p:extLst>
      <p:ext uri="{BB962C8B-B14F-4D97-AF65-F5344CB8AC3E}">
        <p14:creationId xmlns:p14="http://schemas.microsoft.com/office/powerpoint/2010/main" val="194502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961113724"/>
              </p:ext>
            </p:extLst>
          </p:nvPr>
        </p:nvGraphicFramePr>
        <p:xfrm>
          <a:off x="1752600" y="1219200"/>
          <a:ext cx="6858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1473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would be easier if everyone would…</a:t>
            </a:r>
            <a:endParaRPr lang="en-US" dirty="0"/>
          </a:p>
        </p:txBody>
      </p:sp>
      <p:pic>
        <p:nvPicPr>
          <p:cNvPr id="4" name="Content Placeholder 3"/>
          <p:cNvPicPr>
            <a:picLocks noGrp="1" noChangeAspect="1"/>
          </p:cNvPicPr>
          <p:nvPr>
            <p:ph idx="1"/>
          </p:nvPr>
        </p:nvPicPr>
        <p:blipFill>
          <a:blip r:embed="rId2"/>
          <a:srcRect l="-73653" r="-73653"/>
          <a:stretch>
            <a:fillRect/>
          </a:stretch>
        </p:blipFill>
        <p:spPr>
          <a:xfrm>
            <a:off x="1752600" y="1752600"/>
            <a:ext cx="6934200" cy="4038600"/>
          </a:xfrm>
        </p:spPr>
      </p:pic>
    </p:spTree>
    <p:extLst>
      <p:ext uri="{BB962C8B-B14F-4D97-AF65-F5344CB8AC3E}">
        <p14:creationId xmlns:p14="http://schemas.microsoft.com/office/powerpoint/2010/main" val="2270163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t>Prevention and Education Services </a:t>
            </a:r>
            <a:br>
              <a:rPr lang="en-US" sz="2800" smtClean="0"/>
            </a:br>
            <a:r>
              <a:rPr lang="en-US" sz="2800" smtClean="0"/>
              <a:t>(6.11, R1 (b))</a:t>
            </a:r>
            <a:endParaRPr lang="en-US" sz="2800" dirty="0"/>
          </a:p>
        </p:txBody>
      </p:sp>
      <p:sp>
        <p:nvSpPr>
          <p:cNvPr id="3" name="Content Placeholder 2"/>
          <p:cNvSpPr>
            <a:spLocks noGrp="1"/>
          </p:cNvSpPr>
          <p:nvPr>
            <p:ph idx="1"/>
          </p:nvPr>
        </p:nvSpPr>
        <p:spPr>
          <a:xfrm>
            <a:off x="1752600" y="1447800"/>
            <a:ext cx="6858000" cy="4572000"/>
          </a:xfrm>
        </p:spPr>
        <p:txBody>
          <a:bodyPr/>
          <a:lstStyle/>
          <a:p>
            <a:r>
              <a:rPr lang="en-US" sz="2000" dirty="0" smtClean="0"/>
              <a:t>1-hour presentation on substance use prevention in CPP to include:</a:t>
            </a:r>
          </a:p>
          <a:p>
            <a:pPr lvl="1"/>
            <a:r>
              <a:rPr lang="en-US" sz="2000" dirty="0" smtClean="0"/>
              <a:t>Description of the Center’s TEAP.</a:t>
            </a:r>
          </a:p>
          <a:p>
            <a:pPr lvl="1"/>
            <a:r>
              <a:rPr lang="en-US" sz="2000" dirty="0" smtClean="0"/>
              <a:t>JC’s and the center’s drug and alcohol policies.</a:t>
            </a:r>
          </a:p>
          <a:p>
            <a:pPr lvl="1"/>
            <a:r>
              <a:rPr lang="en-US" sz="2000" dirty="0" smtClean="0"/>
              <a:t>Consequences for testing positive (alcohol and/or drugs).</a:t>
            </a:r>
          </a:p>
          <a:p>
            <a:r>
              <a:rPr lang="en-US" sz="2000" dirty="0" smtClean="0"/>
              <a:t>Career Development and Transition Period presentations.</a:t>
            </a:r>
          </a:p>
          <a:p>
            <a:r>
              <a:rPr lang="en-US" sz="2000" dirty="0" smtClean="0"/>
              <a:t>Annual center-wide activities (3).</a:t>
            </a:r>
          </a:p>
          <a:p>
            <a:r>
              <a:rPr lang="en-US" sz="2000" dirty="0" smtClean="0"/>
              <a:t>Consultation with staff around prevention and education efforts.</a:t>
            </a:r>
          </a:p>
          <a:p>
            <a:r>
              <a:rPr lang="en-US" sz="2000" dirty="0" smtClean="0"/>
              <a:t>Coordination with other departments/programs.</a:t>
            </a:r>
          </a:p>
        </p:txBody>
      </p:sp>
      <p:pic>
        <p:nvPicPr>
          <p:cNvPr id="4" name="Picture 3"/>
          <p:cNvPicPr>
            <a:picLocks noChangeAspect="1"/>
          </p:cNvPicPr>
          <p:nvPr/>
        </p:nvPicPr>
        <p:blipFill>
          <a:blip r:embed="rId2"/>
          <a:stretch>
            <a:fillRect/>
          </a:stretch>
        </p:blipFill>
        <p:spPr>
          <a:xfrm>
            <a:off x="6248400" y="5664044"/>
            <a:ext cx="2286000" cy="1073305"/>
          </a:xfrm>
          <a:prstGeom prst="rect">
            <a:avLst/>
          </a:prstGeom>
        </p:spPr>
      </p:pic>
    </p:spTree>
    <p:extLst>
      <p:ext uri="{BB962C8B-B14F-4D97-AF65-F5344CB8AC3E}">
        <p14:creationId xmlns:p14="http://schemas.microsoft.com/office/powerpoint/2010/main" val="2113504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Education Services   </a:t>
            </a:r>
            <a:endParaRPr lang="en-US" dirty="0"/>
          </a:p>
        </p:txBody>
      </p:sp>
      <p:sp>
        <p:nvSpPr>
          <p:cNvPr id="3" name="Content Placeholder 2"/>
          <p:cNvSpPr>
            <a:spLocks noGrp="1"/>
          </p:cNvSpPr>
          <p:nvPr>
            <p:ph idx="1"/>
          </p:nvPr>
        </p:nvSpPr>
        <p:spPr>
          <a:xfrm>
            <a:off x="1752600" y="1600200"/>
            <a:ext cx="6934200" cy="4648200"/>
          </a:xfrm>
        </p:spPr>
        <p:txBody>
          <a:bodyPr/>
          <a:lstStyle/>
          <a:p>
            <a:r>
              <a:rPr lang="en-US" sz="3100" dirty="0" smtClean="0"/>
              <a:t>Templates are available for all three transition phase presentations on the JC Community Website.</a:t>
            </a:r>
          </a:p>
          <a:p>
            <a:r>
              <a:rPr lang="en-US" dirty="0">
                <a:hlinkClick r:id="rId3"/>
              </a:rPr>
              <a:t>https://</a:t>
            </a:r>
            <a:r>
              <a:rPr lang="en-US" dirty="0" smtClean="0">
                <a:hlinkClick r:id="rId3"/>
              </a:rPr>
              <a:t>supportservices.jobcorps.gov/health/Pages/default.aspx</a:t>
            </a:r>
            <a:endParaRPr lang="en-US" dirty="0" smtClean="0"/>
          </a:p>
          <a:p>
            <a:r>
              <a:rPr lang="en-US" dirty="0" smtClean="0"/>
              <a:t>Where are they located on the JC website?</a:t>
            </a:r>
          </a:p>
          <a:p>
            <a:pPr lvl="0"/>
            <a:endParaRPr lang="en-US" dirty="0" smtClean="0"/>
          </a:p>
          <a:p>
            <a:endParaRPr lang="en-US" dirty="0" smtClean="0"/>
          </a:p>
          <a:p>
            <a:endParaRPr lang="en-US" dirty="0"/>
          </a:p>
        </p:txBody>
      </p:sp>
    </p:spTree>
    <p:extLst>
      <p:ext uri="{BB962C8B-B14F-4D97-AF65-F5344CB8AC3E}">
        <p14:creationId xmlns:p14="http://schemas.microsoft.com/office/powerpoint/2010/main" val="1004088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on the right hand side – third box down</a:t>
            </a:r>
            <a:endParaRPr lang="en-US" dirty="0"/>
          </a:p>
        </p:txBody>
      </p:sp>
      <p:pic>
        <p:nvPicPr>
          <p:cNvPr id="4" name="Content Placeholder 3" descr="Screen Shot 2015-01-05 at 3.55.01 PM.png"/>
          <p:cNvPicPr>
            <a:picLocks noGrp="1" noChangeAspect="1"/>
          </p:cNvPicPr>
          <p:nvPr>
            <p:ph idx="1"/>
          </p:nvPr>
        </p:nvPicPr>
        <p:blipFill>
          <a:blip r:embed="rId2">
            <a:extLst>
              <a:ext uri="{28A0092B-C50C-407E-A947-70E740481C1C}">
                <a14:useLocalDpi xmlns:a14="http://schemas.microsoft.com/office/drawing/2010/main" val="0"/>
              </a:ext>
            </a:extLst>
          </a:blip>
          <a:srcRect t="3134" b="3134"/>
          <a:stretch>
            <a:fillRect/>
          </a:stretch>
        </p:blipFill>
        <p:spPr>
          <a:xfrm>
            <a:off x="2209800" y="1676400"/>
            <a:ext cx="5625860" cy="3276600"/>
          </a:xfrm>
        </p:spPr>
      </p:pic>
      <p:pic>
        <p:nvPicPr>
          <p:cNvPr id="5" name="Content Placeholder 3" descr="Screen Shot 2015-01-05 at 3.55.01 PM.png"/>
          <p:cNvPicPr>
            <a:picLocks noChangeAspect="1"/>
          </p:cNvPicPr>
          <p:nvPr/>
        </p:nvPicPr>
        <p:blipFill rotWithShape="1">
          <a:blip r:embed="rId2">
            <a:extLst>
              <a:ext uri="{28A0092B-C50C-407E-A947-70E740481C1C}">
                <a14:useLocalDpi xmlns:a14="http://schemas.microsoft.com/office/drawing/2010/main" val="0"/>
              </a:ext>
            </a:extLst>
          </a:blip>
          <a:srcRect l="55533" t="68529" b="18392"/>
          <a:stretch/>
        </p:blipFill>
        <p:spPr bwMode="auto">
          <a:xfrm>
            <a:off x="2015707" y="5334000"/>
            <a:ext cx="6671093" cy="1219200"/>
          </a:xfrm>
          <a:prstGeom prst="rect">
            <a:avLst/>
          </a:prstGeom>
          <a:noFill/>
          <a:ln w="9525">
            <a:noFill/>
            <a:miter lim="800000"/>
            <a:headEnd/>
            <a:tailEnd/>
          </a:ln>
        </p:spPr>
      </p:pic>
      <p:cxnSp>
        <p:nvCxnSpPr>
          <p:cNvPr id="6" name="Straight Arrow Connector 5"/>
          <p:cNvCxnSpPr>
            <a:endCxn id="5" idx="0"/>
          </p:cNvCxnSpPr>
          <p:nvPr/>
        </p:nvCxnSpPr>
        <p:spPr>
          <a:xfrm flipH="1">
            <a:off x="5351254" y="4495800"/>
            <a:ext cx="439946" cy="8382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02345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Grp="1" noChangeArrowheads="1"/>
          </p:cNvSpPr>
          <p:nvPr>
            <p:ph type="title"/>
          </p:nvPr>
        </p:nvSpPr>
        <p:spPr/>
        <p:txBody>
          <a:bodyPr/>
          <a:lstStyle/>
          <a:p>
            <a:r>
              <a:rPr lang="en-US" dirty="0" smtClean="0"/>
              <a:t>Job Corps’ Mission</a:t>
            </a:r>
          </a:p>
        </p:txBody>
      </p:sp>
      <p:sp>
        <p:nvSpPr>
          <p:cNvPr id="19459" name="Rectangle 13"/>
          <p:cNvSpPr>
            <a:spLocks noGrp="1" noChangeArrowheads="1"/>
          </p:cNvSpPr>
          <p:nvPr>
            <p:ph idx="1"/>
          </p:nvPr>
        </p:nvSpPr>
        <p:spPr/>
        <p:txBody>
          <a:bodyPr/>
          <a:lstStyle/>
          <a:p>
            <a:pPr marL="0" indent="0" algn="ctr">
              <a:buNone/>
            </a:pPr>
            <a:r>
              <a:rPr lang="en-US" sz="2800" dirty="0" smtClean="0"/>
              <a:t>As a national, primarily residential training program, Job Corps' mission is to attract eligible young adults, teach them the skills they need to become employable and independent, and place them in meaningful jobs, higher education, or the military. </a:t>
            </a:r>
          </a:p>
        </p:txBody>
      </p:sp>
      <p:pic>
        <p:nvPicPr>
          <p:cNvPr id="19462" name="Picture 9" descr="1"/>
          <p:cNvPicPr>
            <a:picLocks noChangeAspect="1" noChangeArrowheads="1"/>
          </p:cNvPicPr>
          <p:nvPr/>
        </p:nvPicPr>
        <p:blipFill>
          <a:blip r:embed="rId3" cstate="print"/>
          <a:srcRect/>
          <a:stretch>
            <a:fillRect/>
          </a:stretch>
        </p:blipFill>
        <p:spPr bwMode="auto">
          <a:xfrm>
            <a:off x="6634364" y="4572000"/>
            <a:ext cx="1883993" cy="1655762"/>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3992339" y="5029200"/>
            <a:ext cx="2484661" cy="86555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1-05 at 3.53.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2" r="37401"/>
          <a:stretch/>
        </p:blipFill>
        <p:spPr>
          <a:xfrm>
            <a:off x="1752600" y="405063"/>
            <a:ext cx="6858000" cy="6376737"/>
          </a:xfrm>
        </p:spPr>
      </p:pic>
    </p:spTree>
    <p:extLst>
      <p:ext uri="{BB962C8B-B14F-4D97-AF65-F5344CB8AC3E}">
        <p14:creationId xmlns:p14="http://schemas.microsoft.com/office/powerpoint/2010/main" val="3986101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CPP Presentation</a:t>
            </a:r>
            <a:endParaRPr lang="en-US" dirty="0"/>
          </a:p>
        </p:txBody>
      </p:sp>
      <p:sp>
        <p:nvSpPr>
          <p:cNvPr id="3" name="Content Placeholder 2"/>
          <p:cNvSpPr>
            <a:spLocks noGrp="1"/>
          </p:cNvSpPr>
          <p:nvPr>
            <p:ph idx="1"/>
          </p:nvPr>
        </p:nvSpPr>
        <p:spPr/>
        <p:txBody>
          <a:bodyPr/>
          <a:lstStyle/>
          <a:p>
            <a:pPr marL="0" indent="0">
              <a:buNone/>
            </a:pPr>
            <a:r>
              <a:rPr lang="en-US" sz="2400" dirty="0" smtClean="0"/>
              <a:t>CPP presentation components:</a:t>
            </a:r>
          </a:p>
          <a:p>
            <a:pPr lvl="1"/>
            <a:r>
              <a:rPr lang="en-US" sz="2000" dirty="0" smtClean="0"/>
              <a:t>TEAP Specialist Introduction Confidentiality (42 CFR Part 2 and HIPAA)</a:t>
            </a:r>
          </a:p>
          <a:p>
            <a:pPr lvl="1"/>
            <a:r>
              <a:rPr lang="en-US" sz="2000" dirty="0" smtClean="0"/>
              <a:t>Zero Tolerance (ZT) Policy</a:t>
            </a:r>
          </a:p>
          <a:p>
            <a:pPr lvl="1"/>
            <a:r>
              <a:rPr lang="en-US" sz="2000" dirty="0" smtClean="0"/>
              <a:t>Center-wide Prevention And Education Activities </a:t>
            </a:r>
          </a:p>
          <a:p>
            <a:pPr lvl="1"/>
            <a:r>
              <a:rPr lang="en-US" sz="2000" dirty="0" smtClean="0"/>
              <a:t>Drug Screening</a:t>
            </a:r>
          </a:p>
          <a:p>
            <a:pPr lvl="1"/>
            <a:r>
              <a:rPr lang="en-US" sz="2000" dirty="0" smtClean="0"/>
              <a:t>TEAP Mandatory Program</a:t>
            </a:r>
          </a:p>
          <a:p>
            <a:pPr lvl="1"/>
            <a:r>
              <a:rPr lang="en-US" sz="2000" dirty="0" smtClean="0"/>
              <a:t>Alcohol Use Policies</a:t>
            </a:r>
          </a:p>
          <a:p>
            <a:pPr lvl="1"/>
            <a:r>
              <a:rPr lang="en-US" sz="2000" dirty="0" smtClean="0"/>
              <a:t>Alternative Activities</a:t>
            </a:r>
          </a:p>
          <a:p>
            <a:pPr lvl="1"/>
            <a:r>
              <a:rPr lang="en-US" sz="2000" dirty="0" smtClean="0"/>
              <a:t>Tobacco Use Prevention Program (TUPP)</a:t>
            </a:r>
          </a:p>
          <a:p>
            <a:pPr lvl="1"/>
            <a:r>
              <a:rPr lang="en-US" sz="2000" dirty="0" smtClean="0"/>
              <a:t>Hazards Of Drug Use</a:t>
            </a:r>
          </a:p>
          <a:p>
            <a:pPr lvl="1"/>
            <a:r>
              <a:rPr lang="en-US" sz="2000" dirty="0" smtClean="0"/>
              <a:t>Summary And Questions/Answers</a:t>
            </a:r>
          </a:p>
          <a:p>
            <a:pPr lvl="1"/>
            <a:endParaRPr lang="en-US" sz="2000" dirty="0" smtClean="0"/>
          </a:p>
          <a:p>
            <a:pPr lvl="1"/>
            <a:endParaRPr lang="en-US" sz="2000"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032573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934200" cy="1828800"/>
          </a:xfrm>
        </p:spPr>
        <p:txBody>
          <a:bodyPr/>
          <a:lstStyle/>
          <a:p>
            <a:r>
              <a:rPr lang="en-US" sz="4000" dirty="0" smtClean="0"/>
              <a:t>Career Development (CDP) and Transition Periods (CTP) – see 6.11 R1 b 2</a:t>
            </a:r>
            <a:endParaRPr lang="en-US" sz="4000" dirty="0"/>
          </a:p>
        </p:txBody>
      </p:sp>
      <p:sp>
        <p:nvSpPr>
          <p:cNvPr id="3" name="Content Placeholder 2"/>
          <p:cNvSpPr>
            <a:spLocks noGrp="1"/>
          </p:cNvSpPr>
          <p:nvPr>
            <p:ph idx="1"/>
          </p:nvPr>
        </p:nvSpPr>
        <p:spPr>
          <a:xfrm>
            <a:off x="1752600" y="2286000"/>
            <a:ext cx="6934200" cy="4267200"/>
          </a:xfrm>
        </p:spPr>
        <p:txBody>
          <a:bodyPr/>
          <a:lstStyle/>
          <a:p>
            <a:r>
              <a:rPr lang="en-US" dirty="0" smtClean="0"/>
              <a:t>More flexibility with format and time.  </a:t>
            </a:r>
          </a:p>
          <a:p>
            <a:r>
              <a:rPr lang="en-US" dirty="0" smtClean="0"/>
              <a:t>Focus on linking success in JC to a drug-free lifestyle which equals </a:t>
            </a:r>
            <a:r>
              <a:rPr lang="en-US" b="1" dirty="0" smtClean="0"/>
              <a:t>EMPLOYABILITY.</a:t>
            </a:r>
          </a:p>
          <a:p>
            <a:r>
              <a:rPr lang="en-US" dirty="0" smtClean="0"/>
              <a:t>Templates on JC Community Website with many ideas for these meetings.</a:t>
            </a:r>
          </a:p>
        </p:txBody>
      </p:sp>
    </p:spTree>
    <p:extLst>
      <p:ext uri="{BB962C8B-B14F-4D97-AF65-F5344CB8AC3E}">
        <p14:creationId xmlns:p14="http://schemas.microsoft.com/office/powerpoint/2010/main" val="1113461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934200" cy="1143000"/>
          </a:xfrm>
        </p:spPr>
        <p:txBody>
          <a:bodyPr/>
          <a:lstStyle/>
          <a:p>
            <a:r>
              <a:rPr lang="en-US" sz="4000" dirty="0" smtClean="0"/>
              <a:t>CDT/CTP Programming</a:t>
            </a:r>
            <a:endParaRPr lang="en-US" sz="4000" dirty="0"/>
          </a:p>
        </p:txBody>
      </p:sp>
      <p:sp>
        <p:nvSpPr>
          <p:cNvPr id="3" name="Content Placeholder 2"/>
          <p:cNvSpPr>
            <a:spLocks noGrp="1"/>
          </p:cNvSpPr>
          <p:nvPr>
            <p:ph idx="1"/>
          </p:nvPr>
        </p:nvSpPr>
        <p:spPr>
          <a:xfrm>
            <a:off x="1752600" y="1371600"/>
            <a:ext cx="6934200" cy="4038600"/>
          </a:xfrm>
        </p:spPr>
        <p:txBody>
          <a:bodyPr/>
          <a:lstStyle/>
          <a:p>
            <a:r>
              <a:rPr lang="en-US" sz="2400" dirty="0" smtClean="0"/>
              <a:t>Goal: </a:t>
            </a:r>
          </a:p>
          <a:p>
            <a:pPr lvl="1"/>
            <a:r>
              <a:rPr lang="en-US" sz="2200" dirty="0" smtClean="0"/>
              <a:t>Feelings of competence/success reinforced when students successfully complete the phases of JC.</a:t>
            </a:r>
          </a:p>
          <a:p>
            <a:r>
              <a:rPr lang="en-US" sz="2400" dirty="0" smtClean="0"/>
              <a:t>Activities:</a:t>
            </a:r>
          </a:p>
          <a:p>
            <a:pPr lvl="1"/>
            <a:r>
              <a:rPr lang="en-US" sz="2200" dirty="0" smtClean="0"/>
              <a:t>Brainstorm what factors helped with success in earlier phases including:</a:t>
            </a:r>
          </a:p>
          <a:p>
            <a:pPr lvl="2"/>
            <a:r>
              <a:rPr lang="en-US" sz="1800" dirty="0" smtClean="0"/>
              <a:t>Personal/individual strengths: high motivation, focus on goals and better future, etc.</a:t>
            </a:r>
          </a:p>
          <a:p>
            <a:pPr lvl="2"/>
            <a:r>
              <a:rPr lang="en-US" sz="1800" dirty="0" smtClean="0"/>
              <a:t>External structure and routine: waking up at set time, set daily schedule and expectations, etc.</a:t>
            </a:r>
          </a:p>
          <a:p>
            <a:pPr lvl="2"/>
            <a:r>
              <a:rPr lang="en-US" sz="1800" dirty="0" smtClean="0"/>
              <a:t>Support/mentoring: helpful and supportive instructors, RAs, counselors, H&amp;W staff.</a:t>
            </a:r>
          </a:p>
          <a:p>
            <a:pPr lvl="2"/>
            <a:r>
              <a:rPr lang="en-US" sz="1800" dirty="0" smtClean="0"/>
              <a:t>Access to care services: support with not using drugs/alcohol.</a:t>
            </a:r>
          </a:p>
          <a:p>
            <a:pPr lvl="1"/>
            <a:endParaRPr lang="en-US" sz="2400" dirty="0" smtClean="0"/>
          </a:p>
          <a:p>
            <a:pPr lvl="1"/>
            <a:endParaRPr lang="en-US" sz="2400" dirty="0"/>
          </a:p>
        </p:txBody>
      </p:sp>
    </p:spTree>
    <p:extLst>
      <p:ext uri="{BB962C8B-B14F-4D97-AF65-F5344CB8AC3E}">
        <p14:creationId xmlns:p14="http://schemas.microsoft.com/office/powerpoint/2010/main" val="3147142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93032"/>
            <a:ext cx="6934200" cy="1143000"/>
          </a:xfrm>
        </p:spPr>
        <p:txBody>
          <a:bodyPr/>
          <a:lstStyle/>
          <a:p>
            <a:r>
              <a:rPr lang="en-US" sz="3800" dirty="0" smtClean="0"/>
              <a:t>CDT/CTP Programming (cont.)</a:t>
            </a:r>
            <a:endParaRPr lang="en-US" sz="3800" dirty="0"/>
          </a:p>
        </p:txBody>
      </p:sp>
      <p:sp>
        <p:nvSpPr>
          <p:cNvPr id="3" name="Content Placeholder 2"/>
          <p:cNvSpPr>
            <a:spLocks noGrp="1"/>
          </p:cNvSpPr>
          <p:nvPr>
            <p:ph idx="1"/>
          </p:nvPr>
        </p:nvSpPr>
        <p:spPr>
          <a:xfrm>
            <a:off x="1752600" y="1524000"/>
            <a:ext cx="6934200" cy="4876800"/>
          </a:xfrm>
        </p:spPr>
        <p:txBody>
          <a:bodyPr/>
          <a:lstStyle/>
          <a:p>
            <a:r>
              <a:rPr lang="en-US" sz="2400" dirty="0" smtClean="0"/>
              <a:t>Then tie to TEAP and employability to identify challenges of transitioning out of JC:</a:t>
            </a:r>
          </a:p>
          <a:p>
            <a:pPr lvl="1"/>
            <a:r>
              <a:rPr lang="en-US" sz="2100" dirty="0" smtClean="0"/>
              <a:t>Staying abstinent/managing.</a:t>
            </a:r>
          </a:p>
          <a:p>
            <a:pPr lvl="1"/>
            <a:r>
              <a:rPr lang="en-US" sz="2100" dirty="0" smtClean="0"/>
              <a:t>Returning to the old neighborhood/negative influences.</a:t>
            </a:r>
          </a:p>
          <a:p>
            <a:pPr lvl="1"/>
            <a:r>
              <a:rPr lang="en-US" sz="2100" dirty="0" smtClean="0"/>
              <a:t>Finding local services (AA/EAP programs).</a:t>
            </a:r>
          </a:p>
          <a:p>
            <a:r>
              <a:rPr lang="en-US" sz="2400" dirty="0" smtClean="0"/>
              <a:t>Develop plan to include:</a:t>
            </a:r>
          </a:p>
          <a:p>
            <a:pPr lvl="1"/>
            <a:r>
              <a:rPr lang="en-US" sz="2100" dirty="0" smtClean="0"/>
              <a:t>Services available in local communities (e.g., EAP, AA/NA, other support groups).</a:t>
            </a:r>
          </a:p>
          <a:p>
            <a:pPr lvl="1"/>
            <a:r>
              <a:rPr lang="en-US" sz="2100" dirty="0" smtClean="0"/>
              <a:t>Use internet to find resources in their home town/future town.</a:t>
            </a:r>
          </a:p>
          <a:p>
            <a:pPr lvl="1"/>
            <a:r>
              <a:rPr lang="en-US" sz="2100" dirty="0" smtClean="0"/>
              <a:t>Draft plan to access these services addressing barriers such as transportation.</a:t>
            </a:r>
          </a:p>
        </p:txBody>
      </p:sp>
    </p:spTree>
    <p:extLst>
      <p:ext uri="{BB962C8B-B14F-4D97-AF65-F5344CB8AC3E}">
        <p14:creationId xmlns:p14="http://schemas.microsoft.com/office/powerpoint/2010/main" val="1789147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Another Prevention &amp; Education Requirement (6.11; R1,b(3))</a:t>
            </a:r>
            <a:endParaRPr lang="en-US" sz="3600" dirty="0"/>
          </a:p>
        </p:txBody>
      </p:sp>
      <p:sp>
        <p:nvSpPr>
          <p:cNvPr id="3" name="Content Placeholder 2"/>
          <p:cNvSpPr>
            <a:spLocks noGrp="1"/>
          </p:cNvSpPr>
          <p:nvPr>
            <p:ph idx="1"/>
          </p:nvPr>
        </p:nvSpPr>
        <p:spPr>
          <a:xfrm>
            <a:off x="1752600" y="1600200"/>
            <a:ext cx="6934200" cy="5257800"/>
          </a:xfrm>
        </p:spPr>
        <p:txBody>
          <a:bodyPr/>
          <a:lstStyle/>
          <a:p>
            <a:r>
              <a:rPr lang="en-US" sz="2000" dirty="0" smtClean="0"/>
              <a:t>Three center-wide activities annually (keep track of this information) </a:t>
            </a:r>
          </a:p>
          <a:p>
            <a:pPr lvl="1"/>
            <a:r>
              <a:rPr lang="en-US" sz="1800" dirty="0" smtClean="0"/>
              <a:t>National TEAP Observances such as:</a:t>
            </a:r>
          </a:p>
          <a:p>
            <a:pPr lvl="2"/>
            <a:r>
              <a:rPr lang="en-US" sz="1600" dirty="0"/>
              <a:t>Kick Butt Day in March</a:t>
            </a:r>
          </a:p>
          <a:p>
            <a:pPr lvl="2"/>
            <a:r>
              <a:rPr lang="en-US" sz="1600" dirty="0"/>
              <a:t>National Alcohol Awareness Month - April</a:t>
            </a:r>
          </a:p>
          <a:p>
            <a:pPr lvl="2"/>
            <a:r>
              <a:rPr lang="en-US" sz="1600" dirty="0"/>
              <a:t>National Recovery Month – September</a:t>
            </a:r>
          </a:p>
          <a:p>
            <a:pPr lvl="2"/>
            <a:r>
              <a:rPr lang="en-US" sz="1600" dirty="0" smtClean="0"/>
              <a:t>Red Ribbon Week in October</a:t>
            </a:r>
          </a:p>
          <a:p>
            <a:pPr lvl="2"/>
            <a:r>
              <a:rPr lang="en-US" sz="1600" dirty="0" smtClean="0"/>
              <a:t>Above the Influence Day in October</a:t>
            </a:r>
          </a:p>
          <a:p>
            <a:pPr lvl="2"/>
            <a:r>
              <a:rPr lang="en-US" sz="1600" dirty="0" smtClean="0"/>
              <a:t>Substance Abuse Awareness Month – October</a:t>
            </a:r>
          </a:p>
          <a:p>
            <a:pPr lvl="2"/>
            <a:r>
              <a:rPr lang="en-US" sz="1600" dirty="0" smtClean="0"/>
              <a:t>Great American </a:t>
            </a:r>
            <a:r>
              <a:rPr lang="en-US" sz="1600" dirty="0" err="1" smtClean="0"/>
              <a:t>Smokeout</a:t>
            </a:r>
            <a:r>
              <a:rPr lang="en-US" sz="1600" dirty="0" smtClean="0"/>
              <a:t> - November</a:t>
            </a:r>
          </a:p>
          <a:p>
            <a:pPr lvl="1"/>
            <a:r>
              <a:rPr lang="en-US" sz="1800" dirty="0" smtClean="0"/>
              <a:t>Outside Speakers/Activities.</a:t>
            </a:r>
          </a:p>
          <a:p>
            <a:pPr lvl="1"/>
            <a:r>
              <a:rPr lang="en-US" sz="1800" dirty="0" smtClean="0"/>
              <a:t>Tabling in cafeteria when students leave on break.</a:t>
            </a:r>
          </a:p>
          <a:p>
            <a:pPr lvl="1"/>
            <a:r>
              <a:rPr lang="en-US" sz="1800" dirty="0" smtClean="0"/>
              <a:t>Various Contests (e.g. poster, essay, poetry).</a:t>
            </a:r>
          </a:p>
          <a:p>
            <a:pPr lvl="1"/>
            <a:r>
              <a:rPr lang="en-US" sz="1800" dirty="0" smtClean="0"/>
              <a:t>Presentations at weekly assembly.</a:t>
            </a:r>
          </a:p>
          <a:p>
            <a:pPr lvl="1"/>
            <a:r>
              <a:rPr lang="en-US" sz="1800" dirty="0" smtClean="0"/>
              <a:t>TEAP sponsored recreational activities.</a:t>
            </a:r>
          </a:p>
        </p:txBody>
      </p:sp>
      <p:pic>
        <p:nvPicPr>
          <p:cNvPr id="4" name="Picture 3"/>
          <p:cNvPicPr>
            <a:picLocks noChangeAspect="1"/>
          </p:cNvPicPr>
          <p:nvPr/>
        </p:nvPicPr>
        <p:blipFill>
          <a:blip r:embed="rId2"/>
          <a:stretch>
            <a:fillRect/>
          </a:stretch>
        </p:blipFill>
        <p:spPr>
          <a:xfrm>
            <a:off x="6858000" y="2133600"/>
            <a:ext cx="1828800" cy="1828800"/>
          </a:xfrm>
          <a:prstGeom prst="rect">
            <a:avLst/>
          </a:prstGeom>
        </p:spPr>
      </p:pic>
    </p:spTree>
    <p:extLst>
      <p:ext uri="{BB962C8B-B14F-4D97-AF65-F5344CB8AC3E}">
        <p14:creationId xmlns:p14="http://schemas.microsoft.com/office/powerpoint/2010/main" val="1563344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Education (6.11;R1,b(4))</a:t>
            </a:r>
            <a:endParaRPr lang="en-US" dirty="0"/>
          </a:p>
        </p:txBody>
      </p:sp>
      <p:sp>
        <p:nvSpPr>
          <p:cNvPr id="3" name="Content Placeholder 2"/>
          <p:cNvSpPr>
            <a:spLocks noGrp="1"/>
          </p:cNvSpPr>
          <p:nvPr>
            <p:ph idx="1"/>
          </p:nvPr>
        </p:nvSpPr>
        <p:spPr>
          <a:xfrm>
            <a:off x="1752600" y="1828800"/>
            <a:ext cx="6934200" cy="4038600"/>
          </a:xfrm>
        </p:spPr>
        <p:txBody>
          <a:bodyPr/>
          <a:lstStyle/>
          <a:p>
            <a:r>
              <a:rPr lang="en-US" sz="2400" dirty="0" smtClean="0"/>
              <a:t>Clinical consultation to get input and buy-in from:</a:t>
            </a:r>
          </a:p>
          <a:p>
            <a:pPr lvl="1"/>
            <a:r>
              <a:rPr lang="en-US" sz="2000" dirty="0" smtClean="0"/>
              <a:t>Center Director</a:t>
            </a:r>
          </a:p>
          <a:p>
            <a:pPr lvl="1"/>
            <a:r>
              <a:rPr lang="en-US" sz="2000" dirty="0" smtClean="0"/>
              <a:t>Management Staff</a:t>
            </a:r>
          </a:p>
          <a:p>
            <a:pPr lvl="1"/>
            <a:r>
              <a:rPr lang="en-US" sz="2000" dirty="0" smtClean="0"/>
              <a:t>CMHC</a:t>
            </a:r>
          </a:p>
          <a:p>
            <a:pPr lvl="1"/>
            <a:r>
              <a:rPr lang="en-US" sz="2000" dirty="0" smtClean="0"/>
              <a:t>Wellness Staff</a:t>
            </a:r>
          </a:p>
          <a:p>
            <a:r>
              <a:rPr lang="en-US" sz="2400" dirty="0" smtClean="0"/>
              <a:t>Take lead on prevention activities</a:t>
            </a:r>
          </a:p>
          <a:p>
            <a:r>
              <a:rPr lang="en-US" sz="2400" dirty="0" smtClean="0"/>
              <a:t>Develop support and alliances for assistance</a:t>
            </a:r>
          </a:p>
          <a:p>
            <a:r>
              <a:rPr lang="en-US" sz="2400" dirty="0" smtClean="0"/>
              <a:t>Keep it salient/relevant</a:t>
            </a:r>
          </a:p>
          <a:p>
            <a:r>
              <a:rPr lang="en-US" sz="2400" dirty="0" smtClean="0"/>
              <a:t>Delegate</a:t>
            </a:r>
          </a:p>
          <a:p>
            <a:endParaRPr lang="en-US" sz="2800" dirty="0"/>
          </a:p>
        </p:txBody>
      </p:sp>
      <p:pic>
        <p:nvPicPr>
          <p:cNvPr id="4" name="Picture 3"/>
          <p:cNvPicPr>
            <a:picLocks noChangeAspect="1"/>
          </p:cNvPicPr>
          <p:nvPr/>
        </p:nvPicPr>
        <p:blipFill>
          <a:blip r:embed="rId2"/>
          <a:stretch>
            <a:fillRect/>
          </a:stretch>
        </p:blipFill>
        <p:spPr>
          <a:xfrm>
            <a:off x="6477000" y="2286000"/>
            <a:ext cx="1981200" cy="1981200"/>
          </a:xfrm>
          <a:prstGeom prst="rect">
            <a:avLst/>
          </a:prstGeom>
        </p:spPr>
      </p:pic>
    </p:spTree>
    <p:extLst>
      <p:ext uri="{BB962C8B-B14F-4D97-AF65-F5344CB8AC3E}">
        <p14:creationId xmlns:p14="http://schemas.microsoft.com/office/powerpoint/2010/main" val="228856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Prevention and Education (6.11;R1(b,5))</a:t>
            </a:r>
            <a:endParaRPr lang="en-US" dirty="0"/>
          </a:p>
        </p:txBody>
      </p:sp>
      <p:sp>
        <p:nvSpPr>
          <p:cNvPr id="3" name="Content Placeholder 2"/>
          <p:cNvSpPr>
            <a:spLocks noGrp="1"/>
          </p:cNvSpPr>
          <p:nvPr>
            <p:ph idx="1"/>
          </p:nvPr>
        </p:nvSpPr>
        <p:spPr>
          <a:xfrm>
            <a:off x="1752600" y="1828800"/>
            <a:ext cx="6934200" cy="4038600"/>
          </a:xfrm>
        </p:spPr>
        <p:txBody>
          <a:bodyPr/>
          <a:lstStyle/>
          <a:p>
            <a:r>
              <a:rPr lang="en-US" dirty="0" smtClean="0"/>
              <a:t>Integration of Prevention/Education via coordination with:</a:t>
            </a:r>
          </a:p>
          <a:p>
            <a:pPr lvl="1"/>
            <a:r>
              <a:rPr lang="en-US" dirty="0" smtClean="0"/>
              <a:t>HEALs</a:t>
            </a:r>
          </a:p>
          <a:p>
            <a:pPr lvl="1"/>
            <a:r>
              <a:rPr lang="en-US" dirty="0" smtClean="0"/>
              <a:t>SGA</a:t>
            </a:r>
          </a:p>
          <a:p>
            <a:pPr lvl="1"/>
            <a:r>
              <a:rPr lang="en-US" dirty="0" smtClean="0"/>
              <a:t>Residential</a:t>
            </a:r>
          </a:p>
          <a:p>
            <a:pPr lvl="1"/>
            <a:r>
              <a:rPr lang="en-US" dirty="0" smtClean="0"/>
              <a:t>Recreation</a:t>
            </a:r>
          </a:p>
          <a:p>
            <a:endParaRPr lang="en-US" dirty="0" smtClean="0"/>
          </a:p>
        </p:txBody>
      </p:sp>
    </p:spTree>
    <p:extLst>
      <p:ext uri="{BB962C8B-B14F-4D97-AF65-F5344CB8AC3E}">
        <p14:creationId xmlns:p14="http://schemas.microsoft.com/office/powerpoint/2010/main" val="1799399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(6.11;R1,c)</a:t>
            </a:r>
            <a:endParaRPr lang="en-US" dirty="0"/>
          </a:p>
        </p:txBody>
      </p:sp>
      <p:sp>
        <p:nvSpPr>
          <p:cNvPr id="3" name="Content Placeholder 2"/>
          <p:cNvSpPr>
            <a:spLocks noGrp="1"/>
          </p:cNvSpPr>
          <p:nvPr>
            <p:ph idx="1"/>
          </p:nvPr>
        </p:nvSpPr>
        <p:spPr>
          <a:xfrm>
            <a:off x="1752600" y="1371600"/>
            <a:ext cx="6934200" cy="5334000"/>
          </a:xfrm>
        </p:spPr>
        <p:txBody>
          <a:bodyPr/>
          <a:lstStyle/>
          <a:p>
            <a:r>
              <a:rPr lang="en-US" sz="2400" dirty="0" smtClean="0"/>
              <a:t>Identify high-risk students</a:t>
            </a:r>
          </a:p>
          <a:p>
            <a:r>
              <a:rPr lang="en-US" sz="2400" dirty="0"/>
              <a:t>Each </a:t>
            </a:r>
            <a:r>
              <a:rPr lang="en-US" sz="2400" dirty="0" smtClean="0"/>
              <a:t>JC Center </a:t>
            </a:r>
            <a:r>
              <a:rPr lang="en-US" sz="2400" dirty="0"/>
              <a:t>to determine:</a:t>
            </a:r>
          </a:p>
          <a:p>
            <a:pPr lvl="1"/>
            <a:r>
              <a:rPr lang="en-US" sz="1900" dirty="0"/>
              <a:t>Specifics of assessment </a:t>
            </a:r>
            <a:r>
              <a:rPr lang="en-US" sz="1900" dirty="0" smtClean="0"/>
              <a:t>process.</a:t>
            </a:r>
            <a:endParaRPr lang="en-US" sz="1900" dirty="0"/>
          </a:p>
          <a:p>
            <a:pPr lvl="1"/>
            <a:r>
              <a:rPr lang="en-US" sz="1900" dirty="0"/>
              <a:t>Timeframe for </a:t>
            </a:r>
            <a:r>
              <a:rPr lang="en-US" sz="1900" dirty="0" smtClean="0"/>
              <a:t>assessment.</a:t>
            </a:r>
          </a:p>
          <a:p>
            <a:pPr lvl="1"/>
            <a:r>
              <a:rPr lang="en-US" sz="1900" dirty="0" smtClean="0"/>
              <a:t>Process </a:t>
            </a:r>
            <a:r>
              <a:rPr lang="en-US" sz="1900" dirty="0"/>
              <a:t>for documentation in </a:t>
            </a:r>
            <a:r>
              <a:rPr lang="en-US" sz="1900" dirty="0" smtClean="0"/>
              <a:t>SHR.</a:t>
            </a:r>
          </a:p>
          <a:p>
            <a:r>
              <a:rPr lang="en-US" sz="2400" dirty="0" smtClean="0"/>
              <a:t>The general process is:</a:t>
            </a:r>
          </a:p>
          <a:p>
            <a:pPr lvl="1"/>
            <a:r>
              <a:rPr lang="en-US" sz="1900" dirty="0" smtClean="0"/>
              <a:t>Review SIF (Social Intake Form) within one week.</a:t>
            </a:r>
          </a:p>
          <a:p>
            <a:pPr lvl="1"/>
            <a:r>
              <a:rPr lang="en-US" sz="1900" dirty="0" smtClean="0"/>
              <a:t>Utilized Formalized assessment measures (e.g., SASSI3 or SASSIA2) as well as clinical judgment to determine students’ level of risk for substance use and necessary next steps.</a:t>
            </a:r>
          </a:p>
          <a:p>
            <a:pPr lvl="1"/>
            <a:r>
              <a:rPr lang="en-US" sz="1900" dirty="0" smtClean="0"/>
              <a:t>Other assessment measures acceptable as long empirically-derived.</a:t>
            </a:r>
          </a:p>
          <a:p>
            <a:pPr lvl="1"/>
            <a:r>
              <a:rPr lang="en-US" sz="1900" dirty="0" smtClean="0"/>
              <a:t>CRAFFT is NOT considered FAM because it is given to everyone at entrance.</a:t>
            </a:r>
          </a:p>
          <a:p>
            <a:pPr marL="457200" lvl="1" indent="0">
              <a:buNone/>
            </a:pPr>
            <a:endParaRPr lang="en-US" sz="2000" dirty="0" smtClean="0"/>
          </a:p>
        </p:txBody>
      </p:sp>
      <p:pic>
        <p:nvPicPr>
          <p:cNvPr id="4" name="Picture 3"/>
          <p:cNvPicPr>
            <a:picLocks noChangeAspect="1"/>
          </p:cNvPicPr>
          <p:nvPr/>
        </p:nvPicPr>
        <p:blipFill>
          <a:blip r:embed="rId2"/>
          <a:stretch>
            <a:fillRect/>
          </a:stretch>
        </p:blipFill>
        <p:spPr>
          <a:xfrm>
            <a:off x="6895821" y="1511968"/>
            <a:ext cx="1790979" cy="1864246"/>
          </a:xfrm>
          <a:prstGeom prst="rect">
            <a:avLst/>
          </a:prstGeom>
        </p:spPr>
      </p:pic>
    </p:spTree>
    <p:extLst>
      <p:ext uri="{BB962C8B-B14F-4D97-AF65-F5344CB8AC3E}">
        <p14:creationId xmlns:p14="http://schemas.microsoft.com/office/powerpoint/2010/main" val="123682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of the CRAFFT within the SIF</a:t>
            </a:r>
            <a:endParaRPr lang="en-US" dirty="0"/>
          </a:p>
        </p:txBody>
      </p:sp>
      <p:sp>
        <p:nvSpPr>
          <p:cNvPr id="3" name="Content Placeholder 2"/>
          <p:cNvSpPr>
            <a:spLocks noGrp="1"/>
          </p:cNvSpPr>
          <p:nvPr>
            <p:ph idx="1"/>
          </p:nvPr>
        </p:nvSpPr>
        <p:spPr>
          <a:xfrm>
            <a:off x="1752600" y="1600200"/>
            <a:ext cx="6934200" cy="4953000"/>
          </a:xfrm>
        </p:spPr>
        <p:txBody>
          <a:bodyPr/>
          <a:lstStyle/>
          <a:p>
            <a:pPr marL="342900" lvl="1" indent="-342900">
              <a:buFontTx/>
              <a:buChar char="•"/>
            </a:pPr>
            <a:r>
              <a:rPr lang="en-US" sz="2400" dirty="0" smtClean="0"/>
              <a:t>Total of nine questions – both screening and follow-up questions</a:t>
            </a:r>
          </a:p>
          <a:p>
            <a:pPr lvl="1"/>
            <a:r>
              <a:rPr lang="en-US" sz="1800" dirty="0"/>
              <a:t>T</a:t>
            </a:r>
            <a:r>
              <a:rPr lang="en-US" sz="1800" dirty="0" smtClean="0"/>
              <a:t>here are two other questions that are not part of CRAFFT but offer valuable information: </a:t>
            </a:r>
          </a:p>
          <a:p>
            <a:pPr marL="1257300" lvl="2" indent="-342900">
              <a:buFont typeface="+mj-lt"/>
              <a:buAutoNum type="arabicPeriod"/>
            </a:pPr>
            <a:r>
              <a:rPr lang="en-US" sz="1600" dirty="0" smtClean="0"/>
              <a:t>Are </a:t>
            </a:r>
            <a:r>
              <a:rPr lang="en-US" sz="1600" dirty="0"/>
              <a:t>you bothered by a close friend/family member/partner’s alcohol or drug use</a:t>
            </a:r>
            <a:r>
              <a:rPr lang="en-US" sz="1600" dirty="0" smtClean="0"/>
              <a:t>?</a:t>
            </a:r>
          </a:p>
          <a:p>
            <a:pPr marL="1257300" lvl="2" indent="-342900">
              <a:buFont typeface="+mj-lt"/>
              <a:buAutoNum type="arabicPeriod"/>
            </a:pPr>
            <a:r>
              <a:rPr lang="en-US" sz="1600" dirty="0" smtClean="0"/>
              <a:t>In </a:t>
            </a:r>
            <a:r>
              <a:rPr lang="en-US" sz="1600" dirty="0"/>
              <a:t>the past three months have you used any type of tobacco product</a:t>
            </a:r>
            <a:r>
              <a:rPr lang="en-US" sz="1600" dirty="0" smtClean="0"/>
              <a:t>?</a:t>
            </a:r>
            <a:endParaRPr lang="en-US" dirty="0" smtClean="0"/>
          </a:p>
          <a:p>
            <a:r>
              <a:rPr lang="en-US" sz="2400" dirty="0"/>
              <a:t>Screening </a:t>
            </a:r>
            <a:r>
              <a:rPr lang="en-US" sz="2400" dirty="0" smtClean="0"/>
              <a:t>Questions:</a:t>
            </a:r>
            <a:endParaRPr lang="en-US" sz="2400" dirty="0"/>
          </a:p>
          <a:p>
            <a:pPr marL="857250" lvl="1" indent="-457200">
              <a:buFont typeface="+mj-lt"/>
              <a:buAutoNum type="arabicPeriod"/>
            </a:pPr>
            <a:r>
              <a:rPr lang="en-US" sz="2000" dirty="0" smtClean="0"/>
              <a:t>Drank </a:t>
            </a:r>
            <a:r>
              <a:rPr lang="en-US" sz="2000" dirty="0"/>
              <a:t>any alcohol (more than a few sips</a:t>
            </a:r>
            <a:r>
              <a:rPr lang="en-US" sz="2000" dirty="0" smtClean="0"/>
              <a:t>)?</a:t>
            </a:r>
          </a:p>
          <a:p>
            <a:pPr marL="857250" lvl="1" indent="-457200">
              <a:buFont typeface="+mj-lt"/>
              <a:buAutoNum type="arabicPeriod"/>
            </a:pPr>
            <a:r>
              <a:rPr lang="en-US" sz="2000" dirty="0" smtClean="0"/>
              <a:t>Smoked </a:t>
            </a:r>
            <a:r>
              <a:rPr lang="en-US" sz="2000" dirty="0"/>
              <a:t>any </a:t>
            </a:r>
            <a:r>
              <a:rPr lang="en-US" sz="2000" dirty="0" smtClean="0"/>
              <a:t>marijuana?</a:t>
            </a:r>
          </a:p>
          <a:p>
            <a:pPr marL="857250" lvl="1" indent="-457200">
              <a:buFont typeface="+mj-lt"/>
              <a:buAutoNum type="arabicPeriod"/>
            </a:pPr>
            <a:r>
              <a:rPr lang="en-US" sz="2000" dirty="0" smtClean="0"/>
              <a:t>Used </a:t>
            </a:r>
            <a:r>
              <a:rPr lang="en-US" sz="2000" dirty="0"/>
              <a:t>anything else to get "</a:t>
            </a:r>
            <a:r>
              <a:rPr lang="en-US" sz="2000" dirty="0" smtClean="0"/>
              <a:t>high”?</a:t>
            </a:r>
            <a:endParaRPr lang="en-US" sz="2000" b="1" dirty="0"/>
          </a:p>
          <a:p>
            <a:r>
              <a:rPr lang="en-US" sz="2400" dirty="0" smtClean="0"/>
              <a:t>If yes to any, then student answers next six questions</a:t>
            </a:r>
            <a:endParaRPr lang="en-US" sz="2400" dirty="0"/>
          </a:p>
          <a:p>
            <a:pPr marL="342900" lvl="1" indent="-342900">
              <a:buFontTx/>
              <a:buChar char="•"/>
            </a:pPr>
            <a:endParaRPr lang="en-US" sz="2000" dirty="0" smtClean="0"/>
          </a:p>
          <a:p>
            <a:pPr marL="342900" lvl="1" indent="-342900">
              <a:buFontTx/>
              <a:buChar char="•"/>
            </a:pPr>
            <a:endParaRPr lang="en-US" sz="2000" dirty="0" smtClean="0"/>
          </a:p>
          <a:p>
            <a:pPr marL="342900" lvl="1" indent="-342900">
              <a:buFontTx/>
              <a:buChar char="•"/>
            </a:pPr>
            <a:endParaRPr lang="en-US" sz="2000" dirty="0" smtClean="0"/>
          </a:p>
          <a:p>
            <a:pPr marL="342900" lvl="1" indent="-342900">
              <a:buFontTx/>
              <a:buChar char="•"/>
            </a:pPr>
            <a:endParaRPr lang="en-US" sz="2000" dirty="0" smtClean="0"/>
          </a:p>
          <a:p>
            <a:pPr marL="342900" lvl="1" indent="-342900">
              <a:buFontTx/>
              <a:buChar char="•"/>
            </a:pPr>
            <a:endParaRPr lang="en-US" sz="2000" dirty="0" smtClean="0"/>
          </a:p>
          <a:p>
            <a:pPr marL="342900" lvl="1" indent="-342900">
              <a:buFontTx/>
              <a:buChar char="•"/>
            </a:pPr>
            <a:endParaRPr lang="en-US" sz="2000" dirty="0"/>
          </a:p>
        </p:txBody>
      </p:sp>
    </p:spTree>
    <p:extLst>
      <p:ext uri="{BB962C8B-B14F-4D97-AF65-F5344CB8AC3E}">
        <p14:creationId xmlns:p14="http://schemas.microsoft.com/office/powerpoint/2010/main" val="190778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8"/>
          <p:cNvSpPr>
            <a:spLocks noGrp="1" noChangeArrowheads="1"/>
          </p:cNvSpPr>
          <p:nvPr>
            <p:ph type="title"/>
          </p:nvPr>
        </p:nvSpPr>
        <p:spPr/>
        <p:txBody>
          <a:bodyPr/>
          <a:lstStyle/>
          <a:p>
            <a:r>
              <a:rPr lang="en-US" dirty="0" smtClean="0"/>
              <a:t>Regional Health Specialists (RHS) Tasks</a:t>
            </a:r>
          </a:p>
        </p:txBody>
      </p:sp>
      <p:sp>
        <p:nvSpPr>
          <p:cNvPr id="23555" name="Rectangle 1029"/>
          <p:cNvSpPr>
            <a:spLocks noGrp="1" noChangeArrowheads="1"/>
          </p:cNvSpPr>
          <p:nvPr>
            <p:ph idx="1"/>
          </p:nvPr>
        </p:nvSpPr>
        <p:spPr>
          <a:xfrm>
            <a:off x="1752600" y="1600200"/>
            <a:ext cx="6934200" cy="4572000"/>
          </a:xfrm>
        </p:spPr>
        <p:txBody>
          <a:bodyPr/>
          <a:lstStyle/>
          <a:p>
            <a:endParaRPr lang="en-US" sz="2400" dirty="0" smtClean="0"/>
          </a:p>
          <a:p>
            <a:r>
              <a:rPr lang="en-US" sz="2400" dirty="0" smtClean="0"/>
              <a:t>Provide </a:t>
            </a:r>
            <a:r>
              <a:rPr lang="en-US" sz="2400" dirty="0"/>
              <a:t>technical assistance by answering questions via email, text or phone calls</a:t>
            </a:r>
          </a:p>
          <a:p>
            <a:r>
              <a:rPr lang="en-US" sz="2400" dirty="0" smtClean="0"/>
              <a:t>Conduct center assessments</a:t>
            </a:r>
          </a:p>
          <a:p>
            <a:r>
              <a:rPr lang="en-US" sz="2400" dirty="0" smtClean="0"/>
              <a:t>Provide training to regional and center staff</a:t>
            </a:r>
          </a:p>
          <a:p>
            <a:r>
              <a:rPr lang="en-US" sz="2400" dirty="0" smtClean="0"/>
              <a:t>Assist with understanding and implementing policies</a:t>
            </a:r>
          </a:p>
          <a:p>
            <a:r>
              <a:rPr lang="en-US" sz="2400" dirty="0" smtClean="0"/>
              <a:t>Provide up-to-date information to assist in meeting program requirements</a:t>
            </a:r>
          </a:p>
          <a:p>
            <a:r>
              <a:rPr lang="en-US" sz="2400" dirty="0" smtClean="0"/>
              <a:t>Conduct monthly teleconferences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of CRAFFT (cont.)</a:t>
            </a:r>
            <a:endParaRPr lang="en-US" dirty="0"/>
          </a:p>
        </p:txBody>
      </p:sp>
      <p:sp>
        <p:nvSpPr>
          <p:cNvPr id="3" name="Content Placeholder 2"/>
          <p:cNvSpPr>
            <a:spLocks noGrp="1"/>
          </p:cNvSpPr>
          <p:nvPr>
            <p:ph idx="1"/>
          </p:nvPr>
        </p:nvSpPr>
        <p:spPr>
          <a:xfrm>
            <a:off x="1752600" y="1600200"/>
            <a:ext cx="6934200" cy="4953000"/>
          </a:xfrm>
        </p:spPr>
        <p:txBody>
          <a:bodyPr/>
          <a:lstStyle/>
          <a:p>
            <a:pPr marL="857250" lvl="1" indent="-457200">
              <a:buFont typeface="+mj-lt"/>
              <a:buAutoNum type="arabicPeriod" startAt="4"/>
            </a:pPr>
            <a:r>
              <a:rPr lang="en-US" sz="1800" dirty="0" smtClean="0"/>
              <a:t>Have </a:t>
            </a:r>
            <a:r>
              <a:rPr lang="en-US" sz="1800" dirty="0"/>
              <a:t>you ever ridden in a </a:t>
            </a:r>
            <a:r>
              <a:rPr lang="en-US" sz="1800" dirty="0">
                <a:solidFill>
                  <a:srgbClr val="FF0000"/>
                </a:solidFill>
              </a:rPr>
              <a:t>CAR</a:t>
            </a:r>
            <a:r>
              <a:rPr lang="en-US" sz="1800" dirty="0"/>
              <a:t> driven by someone (including yourself) </a:t>
            </a:r>
            <a:r>
              <a:rPr lang="en-US" sz="1800" dirty="0" smtClean="0"/>
              <a:t>who was "</a:t>
            </a:r>
            <a:r>
              <a:rPr lang="en-US" sz="1800" dirty="0"/>
              <a:t>high" or had been using alcohol or </a:t>
            </a:r>
            <a:r>
              <a:rPr lang="en-US" sz="1800" dirty="0" smtClean="0"/>
              <a:t>drugs?</a:t>
            </a:r>
          </a:p>
          <a:p>
            <a:pPr marL="857250" lvl="1" indent="-457200">
              <a:buFont typeface="+mj-lt"/>
              <a:buAutoNum type="arabicPeriod" startAt="4"/>
            </a:pPr>
            <a:r>
              <a:rPr lang="en-US" sz="1800" dirty="0" smtClean="0"/>
              <a:t>Do </a:t>
            </a:r>
            <a:r>
              <a:rPr lang="en-US" sz="1800" dirty="0"/>
              <a:t>you ever use alcohol or drugs to </a:t>
            </a:r>
            <a:r>
              <a:rPr lang="en-US" sz="1800" dirty="0">
                <a:solidFill>
                  <a:srgbClr val="FF0000"/>
                </a:solidFill>
              </a:rPr>
              <a:t>RELAX</a:t>
            </a:r>
            <a:r>
              <a:rPr lang="en-US" sz="1800" dirty="0"/>
              <a:t>, feel better about yourself, or fit </a:t>
            </a:r>
            <a:r>
              <a:rPr lang="en-US" sz="1800" dirty="0" smtClean="0"/>
              <a:t>in?</a:t>
            </a:r>
          </a:p>
          <a:p>
            <a:pPr marL="857250" lvl="1" indent="-457200">
              <a:buFont typeface="+mj-lt"/>
              <a:buAutoNum type="arabicPeriod" startAt="4"/>
            </a:pPr>
            <a:r>
              <a:rPr lang="en-US" sz="1800" dirty="0" smtClean="0"/>
              <a:t>Do </a:t>
            </a:r>
            <a:r>
              <a:rPr lang="en-US" sz="1800" dirty="0"/>
              <a:t>you ever use alcohol/drugs while you are by yourself</a:t>
            </a:r>
            <a:r>
              <a:rPr lang="en-US" sz="1800" dirty="0">
                <a:solidFill>
                  <a:srgbClr val="FF0000"/>
                </a:solidFill>
              </a:rPr>
              <a:t>, </a:t>
            </a:r>
            <a:r>
              <a:rPr lang="en-US" sz="1800" dirty="0" smtClean="0">
                <a:solidFill>
                  <a:srgbClr val="FF0000"/>
                </a:solidFill>
              </a:rPr>
              <a:t>ALONE</a:t>
            </a:r>
            <a:r>
              <a:rPr lang="en-US" sz="1800" dirty="0" smtClean="0"/>
              <a:t>?</a:t>
            </a:r>
          </a:p>
          <a:p>
            <a:pPr marL="857250" lvl="1" indent="-457200">
              <a:buFont typeface="+mj-lt"/>
              <a:buAutoNum type="arabicPeriod" startAt="4"/>
            </a:pPr>
            <a:r>
              <a:rPr lang="en-US" sz="1800" dirty="0" smtClean="0"/>
              <a:t>Do </a:t>
            </a:r>
            <a:r>
              <a:rPr lang="en-US" sz="1800" dirty="0"/>
              <a:t>you ever </a:t>
            </a:r>
            <a:r>
              <a:rPr lang="en-US" sz="1800" dirty="0">
                <a:solidFill>
                  <a:srgbClr val="FF0000"/>
                </a:solidFill>
              </a:rPr>
              <a:t>FORGET</a:t>
            </a:r>
            <a:r>
              <a:rPr lang="en-US" sz="1800" dirty="0"/>
              <a:t> things you did while using alcohol or </a:t>
            </a:r>
            <a:r>
              <a:rPr lang="en-US" sz="1800" dirty="0" smtClean="0"/>
              <a:t>drugs?</a:t>
            </a:r>
          </a:p>
          <a:p>
            <a:pPr marL="857250" lvl="1" indent="-457200">
              <a:buFont typeface="+mj-lt"/>
              <a:buAutoNum type="arabicPeriod" startAt="4"/>
            </a:pPr>
            <a:r>
              <a:rPr lang="en-US" sz="1800" dirty="0" smtClean="0"/>
              <a:t>Do </a:t>
            </a:r>
            <a:r>
              <a:rPr lang="en-US" sz="1800" dirty="0"/>
              <a:t>your family or </a:t>
            </a:r>
            <a:r>
              <a:rPr lang="en-US" sz="1800" dirty="0">
                <a:solidFill>
                  <a:srgbClr val="FF0000"/>
                </a:solidFill>
              </a:rPr>
              <a:t>FRIENDS</a:t>
            </a:r>
            <a:r>
              <a:rPr lang="en-US" sz="1800" dirty="0"/>
              <a:t> ever tell you that you should cut down on your drinking or drug use? </a:t>
            </a:r>
          </a:p>
          <a:p>
            <a:pPr marL="857250" lvl="1" indent="-457200">
              <a:buFont typeface="+mj-lt"/>
              <a:buAutoNum type="arabicPeriod" startAt="4"/>
            </a:pPr>
            <a:r>
              <a:rPr lang="en-US" sz="1800" dirty="0" smtClean="0"/>
              <a:t>Have </a:t>
            </a:r>
            <a:r>
              <a:rPr lang="en-US" sz="1800" dirty="0"/>
              <a:t>you gotten into </a:t>
            </a:r>
            <a:r>
              <a:rPr lang="en-US" sz="1800" dirty="0">
                <a:solidFill>
                  <a:srgbClr val="FF0000"/>
                </a:solidFill>
              </a:rPr>
              <a:t>TROUBLE</a:t>
            </a:r>
            <a:r>
              <a:rPr lang="en-US" sz="1800" dirty="0"/>
              <a:t> while you were using alcohol or drugs</a:t>
            </a:r>
            <a:r>
              <a:rPr lang="en-US" sz="1800" dirty="0" smtClean="0"/>
              <a:t>?</a:t>
            </a:r>
            <a:endParaRPr lang="en-US" sz="1800" dirty="0"/>
          </a:p>
        </p:txBody>
      </p:sp>
    </p:spTree>
    <p:extLst>
      <p:ext uri="{BB962C8B-B14F-4D97-AF65-F5344CB8AC3E}">
        <p14:creationId xmlns:p14="http://schemas.microsoft.com/office/powerpoint/2010/main" val="860225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with CRAFFT</a:t>
            </a:r>
            <a:endParaRPr lang="en-US" dirty="0"/>
          </a:p>
        </p:txBody>
      </p:sp>
      <p:sp>
        <p:nvSpPr>
          <p:cNvPr id="3" name="Content Placeholder 2"/>
          <p:cNvSpPr>
            <a:spLocks noGrp="1"/>
          </p:cNvSpPr>
          <p:nvPr>
            <p:ph idx="1"/>
          </p:nvPr>
        </p:nvSpPr>
        <p:spPr>
          <a:xfrm>
            <a:off x="1752600" y="1600200"/>
            <a:ext cx="6934200" cy="5029200"/>
          </a:xfrm>
        </p:spPr>
        <p:txBody>
          <a:bodyPr/>
          <a:lstStyle/>
          <a:p>
            <a:pPr marL="342900" lvl="1" indent="-342900">
              <a:buFontTx/>
              <a:buChar char="•"/>
            </a:pPr>
            <a:r>
              <a:rPr lang="en-US" sz="2000" dirty="0"/>
              <a:t>CRAFFT SCORE (one point for each yes on questions 4-</a:t>
            </a:r>
            <a:r>
              <a:rPr lang="en-US" sz="2000" dirty="0" smtClean="0"/>
              <a:t>9).  Two or more ‘yes’ answers = high risk for ongoing substance use and requires further assessment using clinical judgment and FAM .</a:t>
            </a:r>
          </a:p>
          <a:p>
            <a:r>
              <a:rPr lang="en-US" sz="2000" dirty="0"/>
              <a:t>See this </a:t>
            </a:r>
            <a:r>
              <a:rPr lang="en-US" sz="2000" dirty="0" smtClean="0"/>
              <a:t>website for possible FAM if do not have access to SASSI inventories:.</a:t>
            </a:r>
            <a:endParaRPr lang="en-US" sz="2000" dirty="0"/>
          </a:p>
          <a:p>
            <a:pPr lvl="1"/>
            <a:r>
              <a:rPr lang="en-US" sz="1600" dirty="0">
                <a:hlinkClick r:id="rId2"/>
              </a:rPr>
              <a:t>https://www.drugabuse.gov/nidamed-medical-health-professionals/tool-resources-your-practice/screening-assessment-drug-testing-resources/chart-evidence-based-screening-tools-adults</a:t>
            </a:r>
            <a:endParaRPr lang="en-US" sz="1600" dirty="0"/>
          </a:p>
          <a:p>
            <a:r>
              <a:rPr lang="en-US" sz="2000" dirty="0" smtClean="0"/>
              <a:t>FAM assessment must be designed and normed </a:t>
            </a:r>
            <a:r>
              <a:rPr lang="en-US" sz="2000" dirty="0"/>
              <a:t>on adolescents/young </a:t>
            </a:r>
            <a:r>
              <a:rPr lang="en-US" sz="2000" dirty="0" smtClean="0"/>
              <a:t>adults</a:t>
            </a:r>
            <a:endParaRPr lang="en-US" sz="2000" dirty="0"/>
          </a:p>
          <a:p>
            <a:r>
              <a:rPr lang="en-US" sz="2000" dirty="0" smtClean="0"/>
              <a:t>FAM must </a:t>
            </a:r>
            <a:r>
              <a:rPr lang="en-US" sz="2000" dirty="0"/>
              <a:t>be </a:t>
            </a:r>
            <a:r>
              <a:rPr lang="en-US" sz="2000" dirty="0" smtClean="0"/>
              <a:t>assessment devices </a:t>
            </a:r>
            <a:r>
              <a:rPr lang="en-US" sz="2000" dirty="0"/>
              <a:t>and NOT screening </a:t>
            </a:r>
            <a:r>
              <a:rPr lang="en-US" sz="2000" dirty="0" smtClean="0"/>
              <a:t>tools</a:t>
            </a:r>
            <a:endParaRPr lang="en-US" sz="2000" dirty="0"/>
          </a:p>
          <a:p>
            <a:pPr marL="0" indent="0">
              <a:buNone/>
            </a:pPr>
            <a:endParaRPr lang="en-US" dirty="0"/>
          </a:p>
          <a:p>
            <a:endParaRPr lang="en-US" dirty="0"/>
          </a:p>
        </p:txBody>
      </p:sp>
    </p:spTree>
    <p:extLst>
      <p:ext uri="{BB962C8B-B14F-4D97-AF65-F5344CB8AC3E}">
        <p14:creationId xmlns:p14="http://schemas.microsoft.com/office/powerpoint/2010/main" val="140812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Assessment</a:t>
            </a:r>
            <a:endParaRPr lang="en-US" dirty="0"/>
          </a:p>
        </p:txBody>
      </p:sp>
      <p:sp>
        <p:nvSpPr>
          <p:cNvPr id="3" name="Content Placeholder 2"/>
          <p:cNvSpPr>
            <a:spLocks noGrp="1"/>
          </p:cNvSpPr>
          <p:nvPr>
            <p:ph idx="1"/>
          </p:nvPr>
        </p:nvSpPr>
        <p:spPr>
          <a:xfrm>
            <a:off x="1752600" y="1600200"/>
            <a:ext cx="6934200" cy="4572000"/>
          </a:xfrm>
        </p:spPr>
        <p:txBody>
          <a:bodyPr/>
          <a:lstStyle/>
          <a:p>
            <a:r>
              <a:rPr lang="en-US" dirty="0" smtClean="0"/>
              <a:t>If student is determined high-risk and substance use is likely to interfere with training, then consider:</a:t>
            </a:r>
          </a:p>
          <a:p>
            <a:pPr lvl="1"/>
            <a:r>
              <a:rPr lang="en-US" dirty="0" smtClean="0"/>
              <a:t>Voluntary TEAP services</a:t>
            </a:r>
          </a:p>
          <a:p>
            <a:pPr lvl="1"/>
            <a:r>
              <a:rPr lang="en-US" dirty="0" smtClean="0"/>
              <a:t>Brief Interventions (see SBIRT)</a:t>
            </a:r>
          </a:p>
          <a:p>
            <a:pPr lvl="1"/>
            <a:r>
              <a:rPr lang="en-US" dirty="0" smtClean="0"/>
              <a:t>Continuing to monitor informally</a:t>
            </a:r>
          </a:p>
          <a:p>
            <a:pPr lvl="1"/>
            <a:r>
              <a:rPr lang="en-US" dirty="0" smtClean="0"/>
              <a:t>MSWR</a:t>
            </a:r>
            <a:endParaRPr lang="en-US" dirty="0"/>
          </a:p>
        </p:txBody>
      </p:sp>
    </p:spTree>
    <p:extLst>
      <p:ext uri="{BB962C8B-B14F-4D97-AF65-F5344CB8AC3E}">
        <p14:creationId xmlns:p14="http://schemas.microsoft.com/office/powerpoint/2010/main" val="2907024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Intervention Services (6.11, R1(d))</a:t>
            </a:r>
            <a:endParaRPr lang="en-US" dirty="0"/>
          </a:p>
        </p:txBody>
      </p:sp>
      <p:sp>
        <p:nvSpPr>
          <p:cNvPr id="3" name="Content Placeholder 2"/>
          <p:cNvSpPr>
            <a:spLocks noGrp="1"/>
          </p:cNvSpPr>
          <p:nvPr>
            <p:ph idx="1"/>
          </p:nvPr>
        </p:nvSpPr>
        <p:spPr/>
        <p:txBody>
          <a:bodyPr/>
          <a:lstStyle/>
          <a:p>
            <a:r>
              <a:rPr lang="en-US" sz="2800" dirty="0" smtClean="0"/>
              <a:t>Primarily for those testing positive on entrance or those who volunteer.</a:t>
            </a:r>
          </a:p>
          <a:p>
            <a:r>
              <a:rPr lang="en-US" sz="2800" dirty="0" smtClean="0"/>
              <a:t>Individual/group intervention services with a focus on behaviors that represent employability barriers.</a:t>
            </a:r>
          </a:p>
          <a:p>
            <a:r>
              <a:rPr lang="en-US" sz="2800" dirty="0" smtClean="0"/>
              <a:t>Collaboration with the CMHC and consider consolidating services.</a:t>
            </a:r>
          </a:p>
          <a:p>
            <a:r>
              <a:rPr lang="en-US" sz="2800" dirty="0" smtClean="0"/>
              <a:t>Referral to off-center substance abuse professionals or agencies as needed and available.</a:t>
            </a:r>
            <a:endParaRPr lang="en-US" sz="2800" dirty="0"/>
          </a:p>
        </p:txBody>
      </p:sp>
    </p:spTree>
    <p:extLst>
      <p:ext uri="{BB962C8B-B14F-4D97-AF65-F5344CB8AC3E}">
        <p14:creationId xmlns:p14="http://schemas.microsoft.com/office/powerpoint/2010/main" val="1509019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45-Day Intervention Period: But what does it really look like?</a:t>
            </a:r>
            <a:endParaRPr lang="en-US" sz="3600" dirty="0"/>
          </a:p>
        </p:txBody>
      </p:sp>
      <p:sp>
        <p:nvSpPr>
          <p:cNvPr id="3" name="Content Placeholder 2"/>
          <p:cNvSpPr>
            <a:spLocks noGrp="1"/>
          </p:cNvSpPr>
          <p:nvPr>
            <p:ph idx="1"/>
          </p:nvPr>
        </p:nvSpPr>
        <p:spPr>
          <a:xfrm>
            <a:off x="1752600" y="1600200"/>
            <a:ext cx="6934200" cy="4800600"/>
          </a:xfrm>
        </p:spPr>
        <p:txBody>
          <a:bodyPr/>
          <a:lstStyle/>
          <a:p>
            <a:r>
              <a:rPr lang="en-US" sz="2800" dirty="0" smtClean="0"/>
              <a:t>No mandated components.</a:t>
            </a:r>
          </a:p>
          <a:p>
            <a:r>
              <a:rPr lang="en-US" sz="2800" dirty="0" smtClean="0"/>
              <a:t>Remember goal = abstinence (and negative 45-day screen).</a:t>
            </a:r>
          </a:p>
          <a:p>
            <a:r>
              <a:rPr lang="en-US" sz="2800" dirty="0" smtClean="0"/>
              <a:t>Components:</a:t>
            </a:r>
          </a:p>
          <a:p>
            <a:pPr lvl="1"/>
            <a:r>
              <a:rPr lang="en-US" sz="2400" dirty="0" smtClean="0"/>
              <a:t>Treatment Contract delineating program.</a:t>
            </a:r>
          </a:p>
          <a:p>
            <a:pPr lvl="1"/>
            <a:r>
              <a:rPr lang="en-US" sz="2400" dirty="0" smtClean="0"/>
              <a:t>Individual/group meetings or check-ins.</a:t>
            </a:r>
          </a:p>
          <a:p>
            <a:pPr lvl="1"/>
            <a:r>
              <a:rPr lang="en-US" sz="2400" dirty="0" smtClean="0"/>
              <a:t>Self-help introduction for relapse prevention.</a:t>
            </a:r>
          </a:p>
          <a:p>
            <a:pPr lvl="1"/>
            <a:r>
              <a:rPr lang="en-US" sz="2400" dirty="0" smtClean="0"/>
              <a:t>Involvement of other departments:</a:t>
            </a:r>
          </a:p>
          <a:p>
            <a:pPr lvl="2"/>
            <a:r>
              <a:rPr lang="en-US" sz="2200" dirty="0" smtClean="0"/>
              <a:t>Recreation</a:t>
            </a:r>
          </a:p>
          <a:p>
            <a:pPr lvl="2"/>
            <a:r>
              <a:rPr lang="en-US" sz="2200" dirty="0" smtClean="0"/>
              <a:t>Residential</a:t>
            </a:r>
            <a:endParaRPr lang="en-US" sz="2200" dirty="0"/>
          </a:p>
        </p:txBody>
      </p:sp>
    </p:spTree>
    <p:extLst>
      <p:ext uri="{BB962C8B-B14F-4D97-AF65-F5344CB8AC3E}">
        <p14:creationId xmlns:p14="http://schemas.microsoft.com/office/powerpoint/2010/main" val="91986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Relapse Prevention</a:t>
            </a:r>
            <a:endParaRPr lang="en-US" dirty="0"/>
          </a:p>
        </p:txBody>
      </p:sp>
      <p:sp>
        <p:nvSpPr>
          <p:cNvPr id="3" name="Content Placeholder 2"/>
          <p:cNvSpPr>
            <a:spLocks noGrp="1"/>
          </p:cNvSpPr>
          <p:nvPr>
            <p:ph idx="1"/>
          </p:nvPr>
        </p:nvSpPr>
        <p:spPr>
          <a:xfrm>
            <a:off x="1752600" y="1371600"/>
            <a:ext cx="6934200" cy="4876800"/>
          </a:xfrm>
        </p:spPr>
        <p:txBody>
          <a:bodyPr/>
          <a:lstStyle/>
          <a:p>
            <a:r>
              <a:rPr lang="en-US" sz="2400" dirty="0" smtClean="0"/>
              <a:t>Relapse Prevention (neglected area)</a:t>
            </a:r>
          </a:p>
          <a:p>
            <a:pPr lvl="1"/>
            <a:r>
              <a:rPr lang="en-US" sz="2000" dirty="0" smtClean="0"/>
              <a:t>More than just self-help groups and should be integrated into all work instead of a separate program</a:t>
            </a:r>
          </a:p>
          <a:p>
            <a:r>
              <a:rPr lang="en-US" sz="2400" dirty="0" smtClean="0"/>
              <a:t>Individual treatment plans to address RP</a:t>
            </a:r>
          </a:p>
          <a:p>
            <a:r>
              <a:rPr lang="en-US" sz="2400" dirty="0" smtClean="0"/>
              <a:t>Self-Help groups: on- versus off-center access</a:t>
            </a:r>
          </a:p>
          <a:p>
            <a:r>
              <a:rPr lang="en-US" sz="2400" dirty="0" smtClean="0"/>
              <a:t>Speakers at assemblies</a:t>
            </a:r>
          </a:p>
          <a:p>
            <a:pPr lvl="1"/>
            <a:r>
              <a:rPr lang="en-US" sz="2000" dirty="0" smtClean="0"/>
              <a:t>example: prospective employers</a:t>
            </a:r>
          </a:p>
          <a:p>
            <a:r>
              <a:rPr lang="en-US" sz="2400" dirty="0" smtClean="0"/>
              <a:t>Ongoing RP groups</a:t>
            </a:r>
          </a:p>
          <a:p>
            <a:r>
              <a:rPr lang="en-US" sz="2400" dirty="0" smtClean="0"/>
              <a:t>CTP groups</a:t>
            </a:r>
          </a:p>
          <a:p>
            <a:r>
              <a:rPr lang="en-US" sz="2400" dirty="0" smtClean="0"/>
              <a:t>Emphasized in individual meetings</a:t>
            </a:r>
          </a:p>
          <a:p>
            <a:r>
              <a:rPr lang="en-US" sz="2400" dirty="0" smtClean="0"/>
              <a:t>Newsletters/electronic communication</a:t>
            </a:r>
          </a:p>
          <a:p>
            <a:endParaRPr lang="en-US" sz="2400" dirty="0"/>
          </a:p>
        </p:txBody>
      </p:sp>
    </p:spTree>
    <p:extLst>
      <p:ext uri="{BB962C8B-B14F-4D97-AF65-F5344CB8AC3E}">
        <p14:creationId xmlns:p14="http://schemas.microsoft.com/office/powerpoint/2010/main" val="1620200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8600" y="762000"/>
            <a:ext cx="2667000" cy="5515750"/>
          </a:xfrm>
          <a:prstGeom prst="rect">
            <a:avLst/>
          </a:prstGeom>
        </p:spPr>
      </p:pic>
    </p:spTree>
    <p:extLst>
      <p:ext uri="{BB962C8B-B14F-4D97-AF65-F5344CB8AC3E}">
        <p14:creationId xmlns:p14="http://schemas.microsoft.com/office/powerpoint/2010/main" val="4040030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600" y="685800"/>
            <a:ext cx="3048000" cy="5902075"/>
          </a:xfrm>
          <a:prstGeom prst="rect">
            <a:avLst/>
          </a:prstGeom>
        </p:spPr>
      </p:pic>
    </p:spTree>
    <p:extLst>
      <p:ext uri="{BB962C8B-B14F-4D97-AF65-F5344CB8AC3E}">
        <p14:creationId xmlns:p14="http://schemas.microsoft.com/office/powerpoint/2010/main" val="1672753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and Alcohol Testing (6.11;R1,e)</a:t>
            </a:r>
            <a:endParaRPr lang="en-US" dirty="0"/>
          </a:p>
        </p:txBody>
      </p:sp>
      <p:sp>
        <p:nvSpPr>
          <p:cNvPr id="3" name="Content Placeholder 2"/>
          <p:cNvSpPr>
            <a:spLocks noGrp="1"/>
          </p:cNvSpPr>
          <p:nvPr>
            <p:ph idx="1"/>
          </p:nvPr>
        </p:nvSpPr>
        <p:spPr>
          <a:xfrm>
            <a:off x="1752600" y="1752600"/>
            <a:ext cx="6934200" cy="4876800"/>
          </a:xfrm>
        </p:spPr>
        <p:txBody>
          <a:bodyPr/>
          <a:lstStyle/>
          <a:p>
            <a:r>
              <a:rPr lang="en-US" sz="1800" dirty="0" smtClean="0"/>
              <a:t>Drug testing procedures – who gets tested:</a:t>
            </a:r>
          </a:p>
          <a:p>
            <a:pPr lvl="1"/>
            <a:r>
              <a:rPr lang="en-US" sz="1600" dirty="0" smtClean="0"/>
              <a:t>New and readmitted students</a:t>
            </a:r>
          </a:p>
          <a:p>
            <a:pPr lvl="1"/>
            <a:r>
              <a:rPr lang="en-US" sz="1600" dirty="0" smtClean="0"/>
              <a:t>Students who tested positive on entrance shall be retested between the </a:t>
            </a:r>
            <a:r>
              <a:rPr lang="en-US" sz="1600" dirty="0" smtClean="0">
                <a:solidFill>
                  <a:srgbClr val="FF0000"/>
                </a:solidFill>
              </a:rPr>
              <a:t>37th and 40th day after arrival on center.</a:t>
            </a:r>
          </a:p>
          <a:p>
            <a:pPr lvl="1"/>
            <a:r>
              <a:rPr lang="en-US" sz="1600" dirty="0" smtClean="0"/>
              <a:t>Students who are suspected of using drugs at any point after arrival on center </a:t>
            </a:r>
            <a:r>
              <a:rPr lang="en-US" sz="1600" dirty="0" smtClean="0">
                <a:solidFill>
                  <a:srgbClr val="FF0000"/>
                </a:solidFill>
              </a:rPr>
              <a:t>(will be ZT termination as of 05/01/2016)</a:t>
            </a:r>
            <a:endParaRPr lang="en-US" sz="1600" dirty="0" smtClean="0"/>
          </a:p>
          <a:p>
            <a:pPr lvl="1"/>
            <a:r>
              <a:rPr lang="en-US" sz="1600" dirty="0" smtClean="0"/>
              <a:t>Students who test positive on suspicion are retested – </a:t>
            </a:r>
            <a:r>
              <a:rPr lang="en-US" sz="1600" dirty="0" smtClean="0">
                <a:solidFill>
                  <a:srgbClr val="FF0000"/>
                </a:solidFill>
              </a:rPr>
              <a:t>Will change as of 05/01/2016</a:t>
            </a:r>
            <a:endParaRPr lang="en-US" sz="1600" dirty="0" smtClean="0"/>
          </a:p>
          <a:p>
            <a:pPr lvl="0"/>
            <a:r>
              <a:rPr lang="en-US" sz="1800" dirty="0" smtClean="0"/>
              <a:t>Biochemical testing is never permissible on a random basis </a:t>
            </a:r>
          </a:p>
          <a:p>
            <a:pPr lvl="0"/>
            <a:r>
              <a:rPr lang="en-US" sz="1800" dirty="0" smtClean="0"/>
              <a:t>If a student refuses to provide a specimen or has an unexcused absence from his or her follow-up drug test, he or she shall be referred to the center’s behavior management system for appropriate disciplinary action.  </a:t>
            </a:r>
          </a:p>
          <a:p>
            <a:pPr lvl="0"/>
            <a:r>
              <a:rPr lang="en-US" sz="1800" dirty="0" smtClean="0"/>
              <a:t>Students who state they are unable to produce a specimen shall be referred to the center physician or designee for follow up.</a:t>
            </a:r>
          </a:p>
          <a:p>
            <a:pPr lvl="1"/>
            <a:endParaRPr lang="en-US" sz="1600" dirty="0"/>
          </a:p>
        </p:txBody>
      </p:sp>
    </p:spTree>
    <p:extLst>
      <p:ext uri="{BB962C8B-B14F-4D97-AF65-F5344CB8AC3E}">
        <p14:creationId xmlns:p14="http://schemas.microsoft.com/office/powerpoint/2010/main" val="4277246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to Suspicion Screen Testing</a:t>
            </a:r>
            <a:endParaRPr lang="en-US" dirty="0"/>
          </a:p>
        </p:txBody>
      </p:sp>
      <p:sp>
        <p:nvSpPr>
          <p:cNvPr id="3" name="Content Placeholder 2"/>
          <p:cNvSpPr>
            <a:spLocks noGrp="1"/>
          </p:cNvSpPr>
          <p:nvPr>
            <p:ph idx="1"/>
          </p:nvPr>
        </p:nvSpPr>
        <p:spPr>
          <a:xfrm>
            <a:off x="1752600" y="1828800"/>
            <a:ext cx="6934200" cy="4572000"/>
          </a:xfrm>
        </p:spPr>
        <p:txBody>
          <a:bodyPr/>
          <a:lstStyle/>
          <a:p>
            <a:r>
              <a:rPr lang="en-US" sz="2400" dirty="0" smtClean="0"/>
              <a:t>PRH Change Notice No. 15-09 issued on 02/04/2016:</a:t>
            </a:r>
          </a:p>
          <a:p>
            <a:pPr lvl="1"/>
            <a:r>
              <a:rPr lang="en-US" sz="2000" dirty="0"/>
              <a:t>Changes for </a:t>
            </a:r>
            <a:r>
              <a:rPr lang="en-US" sz="2000" dirty="0" smtClean="0"/>
              <a:t>TEAP:</a:t>
            </a:r>
            <a:endParaRPr lang="en-US" sz="2000" dirty="0"/>
          </a:p>
          <a:p>
            <a:pPr lvl="2"/>
            <a:r>
              <a:rPr lang="en-US" sz="2000" dirty="0"/>
              <a:t>No suspicion intervention </a:t>
            </a:r>
            <a:r>
              <a:rPr lang="en-US" sz="2000" dirty="0" smtClean="0"/>
              <a:t>period</a:t>
            </a:r>
            <a:endParaRPr lang="en-US" sz="2000" dirty="0"/>
          </a:p>
          <a:p>
            <a:pPr lvl="2"/>
            <a:r>
              <a:rPr lang="en-US" sz="2000" dirty="0"/>
              <a:t>Now ANY student testing positive on </a:t>
            </a:r>
            <a:r>
              <a:rPr lang="en-US" sz="2000" dirty="0" smtClean="0"/>
              <a:t>suspicion </a:t>
            </a:r>
            <a:r>
              <a:rPr lang="en-US" sz="2000" dirty="0"/>
              <a:t>at anytime will be a ZT </a:t>
            </a:r>
            <a:r>
              <a:rPr lang="en-US" sz="2000" dirty="0" smtClean="0"/>
              <a:t>termination</a:t>
            </a:r>
            <a:endParaRPr lang="en-US" sz="2000" dirty="0"/>
          </a:p>
          <a:p>
            <a:pPr marL="342900" lvl="1" indent="-342900">
              <a:buFontTx/>
              <a:buChar char="•"/>
            </a:pPr>
            <a:r>
              <a:rPr lang="en-US" sz="2400" dirty="0" smtClean="0"/>
              <a:t>Need to educate staff/students about these change and the implications</a:t>
            </a:r>
          </a:p>
          <a:p>
            <a:pPr marL="342900" lvl="1" indent="-342900">
              <a:buFontTx/>
              <a:buChar char="•"/>
            </a:pPr>
            <a:r>
              <a:rPr lang="en-US" sz="2400" dirty="0" smtClean="0"/>
              <a:t>Review new Exhibit 3-1</a:t>
            </a:r>
          </a:p>
          <a:p>
            <a:pPr lvl="1"/>
            <a:endParaRPr lang="en-US" dirty="0" smtClean="0"/>
          </a:p>
        </p:txBody>
      </p:sp>
    </p:spTree>
    <p:extLst>
      <p:ext uri="{BB962C8B-B14F-4D97-AF65-F5344CB8AC3E}">
        <p14:creationId xmlns:p14="http://schemas.microsoft.com/office/powerpoint/2010/main" val="1318378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Regional Office Center Assessments (ROCAs)</a:t>
            </a:r>
            <a:endParaRPr lang="en-US" dirty="0"/>
          </a:p>
        </p:txBody>
      </p:sp>
      <p:sp>
        <p:nvSpPr>
          <p:cNvPr id="24578" name="Content Placeholder 1"/>
          <p:cNvSpPr>
            <a:spLocks noGrp="1"/>
          </p:cNvSpPr>
          <p:nvPr>
            <p:ph idx="1"/>
          </p:nvPr>
        </p:nvSpPr>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Every 1 to 2 years, Health Specialists and Assessors visit each center as part of a Regional Office Center Assessment (ROCA) team.</a:t>
            </a:r>
          </a:p>
          <a:p>
            <a:pPr eaLnBrk="1" fontAlgn="auto" hangingPunct="1">
              <a:lnSpc>
                <a:spcPct val="120000"/>
              </a:lnSpc>
              <a:spcAft>
                <a:spcPts val="0"/>
              </a:spcAft>
              <a:buFont typeface="Arial" pitchFamily="34" charset="0"/>
              <a:buChar char="•"/>
              <a:defRPr/>
            </a:pPr>
            <a:endParaRPr lang="en-US" sz="1200" dirty="0" smtClean="0"/>
          </a:p>
          <a:p>
            <a:pPr eaLnBrk="1" fontAlgn="auto" hangingPunct="1">
              <a:lnSpc>
                <a:spcPct val="120000"/>
              </a:lnSpc>
              <a:spcAft>
                <a:spcPts val="0"/>
              </a:spcAft>
              <a:buFont typeface="Arial" pitchFamily="34" charset="0"/>
              <a:buChar char="•"/>
              <a:defRPr/>
            </a:pPr>
            <a:r>
              <a:rPr lang="en-US" dirty="0" smtClean="0"/>
              <a:t>Using the Program Assessment Guide (PAG), in conjunction with the Policy and Requirements Handbook (PRH), this team will conduct an overall assessment of your center’s health and wellness program.</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Drug/Alcohol Testing </a:t>
            </a:r>
            <a:endParaRPr lang="en-US" dirty="0"/>
          </a:p>
        </p:txBody>
      </p:sp>
      <p:sp>
        <p:nvSpPr>
          <p:cNvPr id="3" name="Content Placeholder 2"/>
          <p:cNvSpPr>
            <a:spLocks noGrp="1"/>
          </p:cNvSpPr>
          <p:nvPr>
            <p:ph idx="1"/>
          </p:nvPr>
        </p:nvSpPr>
        <p:spPr>
          <a:xfrm>
            <a:off x="1752600" y="1447800"/>
            <a:ext cx="6934200" cy="5105400"/>
          </a:xfrm>
        </p:spPr>
        <p:txBody>
          <a:bodyPr/>
          <a:lstStyle/>
          <a:p>
            <a:r>
              <a:rPr lang="en-US" sz="2400" dirty="0" smtClean="0"/>
              <a:t>Collection of urine for drug testing shall be in accord with chain-of-custody principles and conducted by health and wellness staff or a staff member trained in urine collection procedures.</a:t>
            </a:r>
          </a:p>
          <a:p>
            <a:r>
              <a:rPr lang="en-US" sz="2400" dirty="0" smtClean="0"/>
              <a:t>Use the CDD.</a:t>
            </a:r>
          </a:p>
          <a:p>
            <a:r>
              <a:rPr lang="en-US" sz="2400" dirty="0" smtClean="0"/>
              <a:t>Reinstated students shall not be subject to entry drug testing upon return to the center.</a:t>
            </a:r>
          </a:p>
          <a:p>
            <a:r>
              <a:rPr lang="en-US" sz="2400" dirty="0" smtClean="0"/>
              <a:t>Transfer students shall not be subject to drug testing upon arrival at receiving center.  </a:t>
            </a:r>
          </a:p>
          <a:p>
            <a:r>
              <a:rPr lang="en-US" sz="2400" dirty="0" smtClean="0"/>
              <a:t>Both reinstated and transfer students shall be subject to testing for drugs upon suspicion of use only.</a:t>
            </a:r>
          </a:p>
          <a:p>
            <a:endParaRPr lang="en-US" sz="2400" dirty="0" smtClean="0"/>
          </a:p>
          <a:p>
            <a:endParaRPr lang="en-US" sz="2400" dirty="0"/>
          </a:p>
        </p:txBody>
      </p:sp>
    </p:spTree>
    <p:extLst>
      <p:ext uri="{BB962C8B-B14F-4D97-AF65-F5344CB8AC3E}">
        <p14:creationId xmlns:p14="http://schemas.microsoft.com/office/powerpoint/2010/main" val="1085040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Alcohol Testing Procedures</a:t>
            </a:r>
            <a:endParaRPr lang="en-US" sz="4000" dirty="0"/>
          </a:p>
        </p:txBody>
      </p:sp>
      <p:sp>
        <p:nvSpPr>
          <p:cNvPr id="3" name="Content Placeholder 2"/>
          <p:cNvSpPr>
            <a:spLocks noGrp="1"/>
          </p:cNvSpPr>
          <p:nvPr>
            <p:ph idx="1"/>
          </p:nvPr>
        </p:nvSpPr>
        <p:spPr>
          <a:xfrm>
            <a:off x="1752600" y="1447800"/>
            <a:ext cx="6934200" cy="5334000"/>
          </a:xfrm>
        </p:spPr>
        <p:txBody>
          <a:bodyPr/>
          <a:lstStyle/>
          <a:p>
            <a:r>
              <a:rPr lang="en-US" sz="2200" dirty="0" smtClean="0"/>
              <a:t>As of 05/01/2016 – all centers will have a ‘three strikes and you are out’ alcohol policy.</a:t>
            </a:r>
          </a:p>
          <a:p>
            <a:r>
              <a:rPr lang="en-US" sz="2200" dirty="0" smtClean="0"/>
              <a:t>PRH Change Notice No. 15-09 emphasizes holding students accountable and having proportional consequences for infractions.</a:t>
            </a:r>
          </a:p>
          <a:p>
            <a:pPr lvl="1"/>
            <a:r>
              <a:rPr lang="en-US" sz="2000" dirty="0" smtClean="0"/>
              <a:t>There are changes that impact TEAP</a:t>
            </a:r>
            <a:r>
              <a:rPr lang="en-US" sz="2000" dirty="0"/>
              <a:t>:</a:t>
            </a:r>
            <a:endParaRPr lang="en-US" sz="2000" dirty="0" smtClean="0"/>
          </a:p>
          <a:p>
            <a:pPr lvl="2"/>
            <a:r>
              <a:rPr lang="en-US" sz="1600" dirty="0" smtClean="0"/>
              <a:t>A third alcohol-use infraction (now called “Abuse of Alcohol) will result in a Level I ZT termination.</a:t>
            </a:r>
          </a:p>
          <a:p>
            <a:pPr>
              <a:buFont typeface="Arial"/>
              <a:buChar char="•"/>
            </a:pPr>
            <a:r>
              <a:rPr lang="en-US" sz="2200" dirty="0" smtClean="0"/>
              <a:t>Implications:</a:t>
            </a:r>
            <a:endParaRPr lang="en-US" sz="2200" dirty="0"/>
          </a:p>
          <a:p>
            <a:pPr lvl="1">
              <a:buFont typeface="Arial"/>
              <a:buChar char="•"/>
            </a:pPr>
            <a:r>
              <a:rPr lang="en-US" sz="2000" dirty="0" smtClean="0"/>
              <a:t>Educate students/staff.</a:t>
            </a:r>
          </a:p>
          <a:p>
            <a:pPr lvl="1">
              <a:buFont typeface="Arial"/>
              <a:buChar char="•"/>
            </a:pPr>
            <a:r>
              <a:rPr lang="en-US" sz="2000" dirty="0" smtClean="0"/>
              <a:t>Intervene more quickly when students have alcohol-infractions.</a:t>
            </a:r>
          </a:p>
          <a:p>
            <a:pPr lvl="1">
              <a:buFont typeface="Arial"/>
              <a:buChar char="•"/>
            </a:pPr>
            <a:r>
              <a:rPr lang="en-US" sz="2000" dirty="0" smtClean="0"/>
              <a:t>Assess for substance use disorders and possible MSWR.</a:t>
            </a:r>
            <a:endParaRPr lang="en-US" sz="2000" dirty="0"/>
          </a:p>
        </p:txBody>
      </p:sp>
    </p:spTree>
    <p:extLst>
      <p:ext uri="{BB962C8B-B14F-4D97-AF65-F5344CB8AC3E}">
        <p14:creationId xmlns:p14="http://schemas.microsoft.com/office/powerpoint/2010/main" val="924570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Alcohol Testing Procedures</a:t>
            </a:r>
            <a:endParaRPr lang="en-US" sz="4000" dirty="0"/>
          </a:p>
        </p:txBody>
      </p:sp>
      <p:sp>
        <p:nvSpPr>
          <p:cNvPr id="3" name="Content Placeholder 2"/>
          <p:cNvSpPr>
            <a:spLocks noGrp="1"/>
          </p:cNvSpPr>
          <p:nvPr>
            <p:ph idx="1"/>
          </p:nvPr>
        </p:nvSpPr>
        <p:spPr>
          <a:xfrm>
            <a:off x="1752600" y="1600200"/>
            <a:ext cx="6934200" cy="4343400"/>
          </a:xfrm>
        </p:spPr>
        <p:txBody>
          <a:bodyPr/>
          <a:lstStyle/>
          <a:p>
            <a:r>
              <a:rPr lang="en-US" sz="2800" dirty="0" smtClean="0"/>
              <a:t>Students who are suspected of using alcohol at any point after arrival on center are immediately tested.</a:t>
            </a:r>
          </a:p>
          <a:p>
            <a:r>
              <a:rPr lang="en-US" sz="2800" dirty="0" smtClean="0"/>
              <a:t>Device must measure alcohol in the breath or saliva (e.g., breathalyzers or alcohol test strips/tubes/swabs).</a:t>
            </a:r>
          </a:p>
          <a:p>
            <a:r>
              <a:rPr lang="en-US" sz="2800" dirty="0" smtClean="0"/>
              <a:t>Only administered by trained staff member (TEAP responsible for training).  </a:t>
            </a:r>
          </a:p>
          <a:p>
            <a:r>
              <a:rPr lang="en-US" sz="2800" dirty="0" smtClean="0"/>
              <a:t>All testing documented and filed in SHR.</a:t>
            </a:r>
          </a:p>
          <a:p>
            <a:endParaRPr lang="en-US" sz="2800" dirty="0"/>
          </a:p>
        </p:txBody>
      </p:sp>
    </p:spTree>
    <p:extLst>
      <p:ext uri="{BB962C8B-B14F-4D97-AF65-F5344CB8AC3E}">
        <p14:creationId xmlns:p14="http://schemas.microsoft.com/office/powerpoint/2010/main" val="1282530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Students testing positive for drug or alcohol use (6.11;R1,e(3,a)</a:t>
            </a:r>
            <a:endParaRPr lang="en-US" sz="3600" dirty="0"/>
          </a:p>
        </p:txBody>
      </p:sp>
      <p:sp>
        <p:nvSpPr>
          <p:cNvPr id="3" name="Content Placeholder 2"/>
          <p:cNvSpPr>
            <a:spLocks noGrp="1"/>
          </p:cNvSpPr>
          <p:nvPr>
            <p:ph idx="1"/>
          </p:nvPr>
        </p:nvSpPr>
        <p:spPr>
          <a:xfrm>
            <a:off x="1752600" y="1828800"/>
            <a:ext cx="6934200" cy="4495800"/>
          </a:xfrm>
        </p:spPr>
        <p:txBody>
          <a:bodyPr/>
          <a:lstStyle/>
          <a:p>
            <a:r>
              <a:rPr lang="en-US" sz="2200" dirty="0" smtClean="0"/>
              <a:t>If an intervention period takes place during a center vacation period (i.e., summer break or winter break), the intervention period is suspended and resumes the day the student is scheduled to return to the center (e.g., if a student is on day #30 of his or her intervention period at the time of the center vacation, the day count will be suspended at 30 days, and resume as day #31 the day he or she is due back on center)</a:t>
            </a:r>
          </a:p>
          <a:p>
            <a:r>
              <a:rPr lang="en-US" sz="2200" dirty="0" smtClean="0"/>
              <a:t>Need to check CIS to determine how it was coded  </a:t>
            </a:r>
          </a:p>
          <a:p>
            <a:endParaRPr lang="en-US" sz="2000" dirty="0" smtClean="0"/>
          </a:p>
          <a:p>
            <a:pPr lvl="1"/>
            <a:endParaRPr lang="en-US" sz="1800" dirty="0"/>
          </a:p>
        </p:txBody>
      </p:sp>
    </p:spTree>
    <p:extLst>
      <p:ext uri="{BB962C8B-B14F-4D97-AF65-F5344CB8AC3E}">
        <p14:creationId xmlns:p14="http://schemas.microsoft.com/office/powerpoint/2010/main" val="669957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Students testing positive for alcohol and drugs (cont.) </a:t>
            </a:r>
            <a:endParaRPr lang="en-US" sz="4000" dirty="0"/>
          </a:p>
        </p:txBody>
      </p:sp>
      <p:sp>
        <p:nvSpPr>
          <p:cNvPr id="3" name="Content Placeholder 2"/>
          <p:cNvSpPr>
            <a:spLocks noGrp="1"/>
          </p:cNvSpPr>
          <p:nvPr>
            <p:ph idx="1"/>
          </p:nvPr>
        </p:nvSpPr>
        <p:spPr>
          <a:xfrm>
            <a:off x="1752600" y="1981200"/>
            <a:ext cx="6934200" cy="3657600"/>
          </a:xfrm>
        </p:spPr>
        <p:txBody>
          <a:bodyPr/>
          <a:lstStyle/>
          <a:p>
            <a:pPr lvl="0"/>
            <a:r>
              <a:rPr lang="en-US" sz="2400" dirty="0" smtClean="0"/>
              <a:t>Readmitted students previously separated for drug use who test positive on entry or any time during their second enrollment at Job Corps are separated.</a:t>
            </a:r>
          </a:p>
          <a:p>
            <a:pPr lvl="0"/>
            <a:r>
              <a:rPr lang="en-US" sz="2400" dirty="0" smtClean="0"/>
              <a:t>During the 45-day suspicion-intervention period, students in the driver’s education program and student drivers who fall under DOT regulations are not permitted to drive.  </a:t>
            </a:r>
          </a:p>
          <a:p>
            <a:endParaRPr lang="en-US" sz="2400" dirty="0" smtClean="0"/>
          </a:p>
          <a:p>
            <a:pPr lvl="0"/>
            <a:endParaRPr lang="en-US" sz="2400" dirty="0" smtClean="0"/>
          </a:p>
          <a:p>
            <a:pPr lvl="0"/>
            <a:endParaRPr lang="en-US" sz="2400" dirty="0"/>
          </a:p>
        </p:txBody>
      </p:sp>
    </p:spTree>
    <p:extLst>
      <p:ext uri="{BB962C8B-B14F-4D97-AF65-F5344CB8AC3E}">
        <p14:creationId xmlns:p14="http://schemas.microsoft.com/office/powerpoint/2010/main" val="423362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6.11;R1(e,3,d)</a:t>
            </a:r>
            <a:endParaRPr lang="en-US" dirty="0"/>
          </a:p>
        </p:txBody>
      </p:sp>
      <p:sp>
        <p:nvSpPr>
          <p:cNvPr id="3" name="Content Placeholder 2"/>
          <p:cNvSpPr>
            <a:spLocks noGrp="1"/>
          </p:cNvSpPr>
          <p:nvPr>
            <p:ph idx="1"/>
          </p:nvPr>
        </p:nvSpPr>
        <p:spPr>
          <a:xfrm>
            <a:off x="1752600" y="1600200"/>
            <a:ext cx="6934200" cy="5105400"/>
          </a:xfrm>
        </p:spPr>
        <p:txBody>
          <a:bodyPr/>
          <a:lstStyle/>
          <a:p>
            <a:pPr lvl="0"/>
            <a:r>
              <a:rPr lang="en-US" sz="1800" dirty="0" smtClean="0"/>
              <a:t>Students who test positive for drug use by an off-center facility are retested on center using the Job Corps nationally contracted laboratory as soon as possible, to include:</a:t>
            </a:r>
          </a:p>
          <a:p>
            <a:pPr lvl="1"/>
            <a:r>
              <a:rPr lang="en-US" sz="1700" dirty="0" smtClean="0"/>
              <a:t>Work-based learning students who tested positive on a drug test administered by experience sites, union trades, or potential employers;</a:t>
            </a:r>
          </a:p>
          <a:p>
            <a:pPr lvl="1"/>
            <a:r>
              <a:rPr lang="en-US" sz="1700" dirty="0" smtClean="0"/>
              <a:t>Students who tested positive on a drug test administered at a referral health facility (e.g., hospital emergency department, urgent care facility).</a:t>
            </a:r>
          </a:p>
          <a:p>
            <a:pPr lvl="0"/>
            <a:r>
              <a:rPr lang="en-US" sz="1800" dirty="0" smtClean="0"/>
              <a:t>Student drivers who test positive for drug use under 49 CFR Part 391 DOT Federal Motor Carriers Safety Administration shall follow the same procedures outlined above for positive suspicion tests and cannot drive during this time. </a:t>
            </a:r>
          </a:p>
          <a:p>
            <a:pPr lvl="0"/>
            <a:r>
              <a:rPr lang="en-US" sz="1800" dirty="0" smtClean="0"/>
              <a:t>Students who test positive for alcohol use on suspicion shall be referred to the TEAP specialist for assistance and the center’s student conduct system for disciplinary action.</a:t>
            </a:r>
          </a:p>
          <a:p>
            <a:pPr lvl="1"/>
            <a:endParaRPr lang="en-US" sz="1600" dirty="0" smtClean="0"/>
          </a:p>
          <a:p>
            <a:pPr lvl="1"/>
            <a:endParaRPr lang="en-US" sz="1800" dirty="0" smtClean="0"/>
          </a:p>
        </p:txBody>
      </p:sp>
    </p:spTree>
    <p:extLst>
      <p:ext uri="{BB962C8B-B14F-4D97-AF65-F5344CB8AC3E}">
        <p14:creationId xmlns:p14="http://schemas.microsoft.com/office/powerpoint/2010/main" val="64084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of Drug and Alcohol Tests</a:t>
            </a:r>
            <a:endParaRPr lang="en-US" dirty="0"/>
          </a:p>
        </p:txBody>
      </p:sp>
      <p:sp>
        <p:nvSpPr>
          <p:cNvPr id="3" name="Content Placeholder 2"/>
          <p:cNvSpPr>
            <a:spLocks noGrp="1"/>
          </p:cNvSpPr>
          <p:nvPr>
            <p:ph idx="1"/>
          </p:nvPr>
        </p:nvSpPr>
        <p:spPr>
          <a:xfrm>
            <a:off x="1752600" y="1752600"/>
            <a:ext cx="6934200" cy="4572000"/>
          </a:xfrm>
        </p:spPr>
        <p:txBody>
          <a:bodyPr/>
          <a:lstStyle/>
          <a:p>
            <a:pPr lvl="0"/>
            <a:r>
              <a:rPr lang="en-US" sz="1900" dirty="0" smtClean="0"/>
              <a:t>Drug and alcohol test results shall be shared only with center personnel who have a need to know for purposes of discipline, counseling, administration, and delivery of services (in accordance with 42 CFR, Part 2). </a:t>
            </a:r>
          </a:p>
          <a:p>
            <a:pPr lvl="1"/>
            <a:r>
              <a:rPr lang="en-US" sz="1500" dirty="0"/>
              <a:t>Students are informed by the TEAP specialist, center physician, or designee. </a:t>
            </a:r>
          </a:p>
          <a:p>
            <a:pPr lvl="1"/>
            <a:r>
              <a:rPr lang="en-US" sz="1600" dirty="0"/>
              <a:t>Best practice would be to notify students of </a:t>
            </a:r>
            <a:r>
              <a:rPr lang="en-US" sz="1600" dirty="0" smtClean="0"/>
              <a:t>both </a:t>
            </a:r>
            <a:r>
              <a:rPr lang="en-US" sz="1600" dirty="0"/>
              <a:t>positive and negative </a:t>
            </a:r>
            <a:r>
              <a:rPr lang="en-US" sz="1600" dirty="0" smtClean="0"/>
              <a:t>results</a:t>
            </a:r>
            <a:r>
              <a:rPr lang="en-US" sz="1600" dirty="0"/>
              <a:t>.</a:t>
            </a:r>
          </a:p>
          <a:p>
            <a:r>
              <a:rPr lang="en-US" sz="1900" dirty="0"/>
              <a:t>The results of the retest drug test shall be provided to the student by the 45th day after enrollment. </a:t>
            </a:r>
          </a:p>
          <a:p>
            <a:pPr lvl="0"/>
            <a:r>
              <a:rPr lang="en-US" sz="1900" dirty="0"/>
              <a:t>Alcohol test results shall be provided to the student by the person administering the test. </a:t>
            </a:r>
          </a:p>
          <a:p>
            <a:pPr lvl="0"/>
            <a:r>
              <a:rPr lang="en-US" sz="1900" dirty="0" smtClean="0"/>
              <a:t>If a student questions the validity of a confirmed positive drug test, he or she shall be referred to the center physician or designee for counseling.  </a:t>
            </a:r>
          </a:p>
          <a:p>
            <a:pPr lvl="1"/>
            <a:endParaRPr lang="en-US" sz="1600" dirty="0" smtClean="0"/>
          </a:p>
          <a:p>
            <a:pPr lvl="1"/>
            <a:endParaRPr lang="en-US" sz="1600" dirty="0" smtClean="0"/>
          </a:p>
          <a:p>
            <a:endParaRPr lang="en-US" sz="1800" dirty="0" smtClean="0"/>
          </a:p>
          <a:p>
            <a:endParaRPr lang="en-US" sz="1800" dirty="0"/>
          </a:p>
        </p:txBody>
      </p:sp>
    </p:spTree>
    <p:extLst>
      <p:ext uri="{BB962C8B-B14F-4D97-AF65-F5344CB8AC3E}">
        <p14:creationId xmlns:p14="http://schemas.microsoft.com/office/powerpoint/2010/main" val="3507559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MSWR for Substance </a:t>
            </a:r>
            <a:br>
              <a:rPr lang="en-US" dirty="0" smtClean="0"/>
            </a:br>
            <a:r>
              <a:rPr lang="en-US" dirty="0" smtClean="0"/>
              <a:t>Use Conditions</a:t>
            </a:r>
            <a:endParaRPr lang="en-US" dirty="0"/>
          </a:p>
        </p:txBody>
      </p:sp>
      <p:sp>
        <p:nvSpPr>
          <p:cNvPr id="3" name="Content Placeholder 2"/>
          <p:cNvSpPr>
            <a:spLocks noGrp="1"/>
          </p:cNvSpPr>
          <p:nvPr>
            <p:ph idx="1"/>
          </p:nvPr>
        </p:nvSpPr>
        <p:spPr>
          <a:xfrm>
            <a:off x="1752600" y="1752600"/>
            <a:ext cx="6934200" cy="4876800"/>
          </a:xfrm>
        </p:spPr>
        <p:txBody>
          <a:bodyPr/>
          <a:lstStyle/>
          <a:p>
            <a:r>
              <a:rPr lang="en-US" sz="1800" dirty="0" smtClean="0"/>
              <a:t>Students may be given a MSWR for a diagnosed substance use condition, allowing the student to return to Job Corps to complete his or her training within 180 days. To return to Job Corps, proof of treatment completion from a qualified provider must be received.  </a:t>
            </a:r>
          </a:p>
          <a:p>
            <a:pPr lvl="0"/>
            <a:r>
              <a:rPr lang="en-US" sz="1800" dirty="0" smtClean="0"/>
              <a:t>A MSWR for substance use conditions can only be given if the following conditions are met:</a:t>
            </a:r>
          </a:p>
          <a:p>
            <a:pPr lvl="1"/>
            <a:r>
              <a:rPr lang="en-US" sz="1600" dirty="0" smtClean="0"/>
              <a:t>The TEAP specialist and center director agree.</a:t>
            </a:r>
          </a:p>
          <a:p>
            <a:pPr lvl="1"/>
            <a:r>
              <a:rPr lang="en-US" sz="1600" dirty="0" smtClean="0"/>
              <a:t>There is a documented assessment of the student’s diagnosed substance use condition by the TEAP specialist in collaboration with the center mental health consultant.</a:t>
            </a:r>
          </a:p>
          <a:p>
            <a:r>
              <a:rPr lang="en-US" sz="1800" dirty="0" smtClean="0"/>
              <a:t>A MSWR cannot be granted in lieu of ZT separation when a positive 45-day intervention period follow-up test is reported.</a:t>
            </a:r>
          </a:p>
          <a:p>
            <a:pPr lvl="1"/>
            <a:r>
              <a:rPr lang="en-US" sz="1600" dirty="0" smtClean="0"/>
              <a:t>If a student is placed on a MSWR during the 45-day intervention period, the intervention period is suspended and resumes the day the student is scheduled to return to the center. </a:t>
            </a:r>
          </a:p>
          <a:p>
            <a:endParaRPr lang="en-US" sz="1800" dirty="0"/>
          </a:p>
        </p:txBody>
      </p:sp>
    </p:spTree>
    <p:extLst>
      <p:ext uri="{BB962C8B-B14F-4D97-AF65-F5344CB8AC3E}">
        <p14:creationId xmlns:p14="http://schemas.microsoft.com/office/powerpoint/2010/main" val="1538038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Tobacco Use and Prevention Program (TUPP)</a:t>
            </a:r>
            <a:endParaRPr lang="en-US" sz="4000" dirty="0"/>
          </a:p>
        </p:txBody>
      </p:sp>
      <p:sp>
        <p:nvSpPr>
          <p:cNvPr id="3" name="Content Placeholder 2"/>
          <p:cNvSpPr>
            <a:spLocks noGrp="1"/>
          </p:cNvSpPr>
          <p:nvPr>
            <p:ph idx="1"/>
          </p:nvPr>
        </p:nvSpPr>
        <p:spPr/>
        <p:txBody>
          <a:bodyPr/>
          <a:lstStyle/>
          <a:p>
            <a:r>
              <a:rPr lang="en-US" sz="2000" dirty="0"/>
              <a:t>Centers must implement a program to prevent the onset of tobacco use and to promote tobacco-free environments and </a:t>
            </a:r>
            <a:r>
              <a:rPr lang="en-US" sz="2000" dirty="0" smtClean="0"/>
              <a:t>individuals.</a:t>
            </a:r>
          </a:p>
          <a:p>
            <a:r>
              <a:rPr lang="en-US" sz="2000" dirty="0" smtClean="0"/>
              <a:t>TUPP </a:t>
            </a:r>
            <a:r>
              <a:rPr lang="en-US" sz="2000" dirty="0"/>
              <a:t>Coordinator </a:t>
            </a:r>
            <a:r>
              <a:rPr lang="en-US" sz="2000" dirty="0" smtClean="0"/>
              <a:t> may or may not be TEAP Specialist.</a:t>
            </a:r>
            <a:endParaRPr lang="en-US" sz="2000" dirty="0"/>
          </a:p>
          <a:p>
            <a:r>
              <a:rPr lang="en-US" sz="2000" dirty="0" smtClean="0"/>
              <a:t>Centers </a:t>
            </a:r>
            <a:r>
              <a:rPr lang="en-US" sz="2000" dirty="0"/>
              <a:t>must establish a smoke-free, tobacco-free environment for the majority of the </a:t>
            </a:r>
            <a:r>
              <a:rPr lang="en-US" sz="2000" dirty="0" smtClean="0"/>
              <a:t>center.</a:t>
            </a:r>
          </a:p>
          <a:p>
            <a:r>
              <a:rPr lang="en-US" sz="2000" dirty="0" smtClean="0"/>
              <a:t>Centers </a:t>
            </a:r>
            <a:r>
              <a:rPr lang="en-US" sz="2000" dirty="0"/>
              <a:t>are encouraged to maintain an entirely tobacco-free environment, especially during the training </a:t>
            </a:r>
            <a:r>
              <a:rPr lang="en-US" sz="2000" dirty="0" smtClean="0"/>
              <a:t>day.</a:t>
            </a:r>
            <a:endParaRPr lang="en-US" sz="2000" dirty="0"/>
          </a:p>
          <a:p>
            <a:endParaRPr lang="en-US" dirty="0"/>
          </a:p>
        </p:txBody>
      </p:sp>
      <p:pic>
        <p:nvPicPr>
          <p:cNvPr id="6" name="Picture 5"/>
          <p:cNvPicPr>
            <a:picLocks noChangeAspect="1"/>
          </p:cNvPicPr>
          <p:nvPr/>
        </p:nvPicPr>
        <p:blipFill>
          <a:blip r:embed="rId2"/>
          <a:stretch>
            <a:fillRect/>
          </a:stretch>
        </p:blipFill>
        <p:spPr>
          <a:xfrm>
            <a:off x="2641600" y="4648200"/>
            <a:ext cx="1854200" cy="1854200"/>
          </a:xfrm>
          <a:prstGeom prst="rect">
            <a:avLst/>
          </a:prstGeom>
        </p:spPr>
      </p:pic>
      <p:pic>
        <p:nvPicPr>
          <p:cNvPr id="7" name="Picture 6"/>
          <p:cNvPicPr>
            <a:picLocks noChangeAspect="1"/>
          </p:cNvPicPr>
          <p:nvPr/>
        </p:nvPicPr>
        <p:blipFill>
          <a:blip r:embed="rId3"/>
          <a:stretch>
            <a:fillRect/>
          </a:stretch>
        </p:blipFill>
        <p:spPr>
          <a:xfrm>
            <a:off x="5486400" y="4702066"/>
            <a:ext cx="2400300" cy="1774934"/>
          </a:xfrm>
          <a:prstGeom prst="rect">
            <a:avLst/>
          </a:prstGeom>
        </p:spPr>
      </p:pic>
    </p:spTree>
    <p:extLst>
      <p:ext uri="{BB962C8B-B14F-4D97-AF65-F5344CB8AC3E}">
        <p14:creationId xmlns:p14="http://schemas.microsoft.com/office/powerpoint/2010/main" val="1196096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TUPP Requirements</a:t>
            </a:r>
            <a:endParaRPr lang="en-US" dirty="0"/>
          </a:p>
        </p:txBody>
      </p:sp>
      <p:sp>
        <p:nvSpPr>
          <p:cNvPr id="3" name="Content Placeholder 2"/>
          <p:cNvSpPr>
            <a:spLocks noGrp="1"/>
          </p:cNvSpPr>
          <p:nvPr>
            <p:ph idx="1"/>
          </p:nvPr>
        </p:nvSpPr>
        <p:spPr>
          <a:xfrm>
            <a:off x="1752600" y="1600200"/>
            <a:ext cx="6934200" cy="4724400"/>
          </a:xfrm>
        </p:spPr>
        <p:txBody>
          <a:bodyPr/>
          <a:lstStyle/>
          <a:p>
            <a:r>
              <a:rPr lang="en-US" sz="2000" dirty="0"/>
              <a:t>All buildings and center-operated vehicles must be </a:t>
            </a:r>
            <a:r>
              <a:rPr lang="en-US" sz="2000" dirty="0" smtClean="0"/>
              <a:t>tobacco-free.</a:t>
            </a:r>
            <a:endParaRPr lang="en-US" sz="2000" dirty="0"/>
          </a:p>
          <a:p>
            <a:r>
              <a:rPr lang="en-US" sz="2000" dirty="0" smtClean="0"/>
              <a:t>Tobacco </a:t>
            </a:r>
            <a:r>
              <a:rPr lang="en-US" sz="2000" dirty="0"/>
              <a:t>products must not be sold on </a:t>
            </a:r>
            <a:r>
              <a:rPr lang="en-US" sz="2000" dirty="0" smtClean="0"/>
              <a:t>center. </a:t>
            </a:r>
          </a:p>
          <a:p>
            <a:r>
              <a:rPr lang="en-US" sz="2000" dirty="0" smtClean="0"/>
              <a:t>If </a:t>
            </a:r>
            <a:r>
              <a:rPr lang="en-US" sz="2000" dirty="0"/>
              <a:t>center operators choose to allow </a:t>
            </a:r>
            <a:r>
              <a:rPr lang="en-US" sz="2000" dirty="0" smtClean="0"/>
              <a:t>use of tobacco </a:t>
            </a:r>
            <a:r>
              <a:rPr lang="en-US" sz="2000" dirty="0"/>
              <a:t>products, they must designate specific areas for tobacco use. It is required that these areas be at least 25 feet, or as required by state law, away from all building </a:t>
            </a:r>
            <a:r>
              <a:rPr lang="en-US" sz="2000" dirty="0" smtClean="0"/>
              <a:t>entrances.</a:t>
            </a:r>
          </a:p>
          <a:p>
            <a:r>
              <a:rPr lang="en-US" sz="2000" dirty="0" smtClean="0"/>
              <a:t>Minor </a:t>
            </a:r>
            <a:r>
              <a:rPr lang="en-US" sz="2000" dirty="0"/>
              <a:t>students’ access to tobacco products should be restricted as required by state </a:t>
            </a:r>
            <a:r>
              <a:rPr lang="en-US" sz="2000" dirty="0" smtClean="0"/>
              <a:t>law (must check your state law).</a:t>
            </a:r>
          </a:p>
          <a:p>
            <a:r>
              <a:rPr lang="en-US" sz="2000" dirty="0" smtClean="0"/>
              <a:t>Minors </a:t>
            </a:r>
            <a:r>
              <a:rPr lang="en-US" sz="2000" dirty="0"/>
              <a:t>who use tobacco products shall be referred to the </a:t>
            </a:r>
            <a:r>
              <a:rPr lang="en-US" sz="2000" dirty="0" smtClean="0"/>
              <a:t>TUPP** (not voluntary).</a:t>
            </a:r>
            <a:endParaRPr lang="en-US" sz="2000" dirty="0"/>
          </a:p>
          <a:p>
            <a:r>
              <a:rPr lang="en-US" sz="2000" dirty="0" smtClean="0"/>
              <a:t>All </a:t>
            </a:r>
            <a:r>
              <a:rPr lang="en-US" sz="2000" dirty="0"/>
              <a:t>services provided should be documented in the </a:t>
            </a:r>
            <a:r>
              <a:rPr lang="en-US" sz="2000" dirty="0" smtClean="0"/>
              <a:t>SHR.</a:t>
            </a:r>
            <a:endParaRPr lang="en-US" sz="2000" dirty="0"/>
          </a:p>
          <a:p>
            <a:endParaRPr lang="en-US" dirty="0"/>
          </a:p>
        </p:txBody>
      </p:sp>
    </p:spTree>
    <p:extLst>
      <p:ext uri="{BB962C8B-B14F-4D97-AF65-F5344CB8AC3E}">
        <p14:creationId xmlns:p14="http://schemas.microsoft.com/office/powerpoint/2010/main" val="373874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title"/>
          </p:nvPr>
        </p:nvSpPr>
        <p:spPr/>
        <p:txBody>
          <a:bodyPr/>
          <a:lstStyle/>
          <a:p>
            <a:pPr eaLnBrk="1" hangingPunct="1"/>
            <a:r>
              <a:rPr lang="en-US" dirty="0" smtClean="0"/>
              <a:t>Important Resources</a:t>
            </a:r>
          </a:p>
        </p:txBody>
      </p:sp>
      <p:sp>
        <p:nvSpPr>
          <p:cNvPr id="2" name="Rectangle 1032"/>
          <p:cNvSpPr>
            <a:spLocks noGrp="1" noChangeArrowheads="1"/>
          </p:cNvSpPr>
          <p:nvPr>
            <p:ph idx="1"/>
          </p:nvPr>
        </p:nvSpPr>
        <p:spPr/>
        <p:txBody>
          <a:bodyPr rtlCol="0">
            <a:normAutofit fontScale="85000" lnSpcReduction="10000"/>
          </a:bodyPr>
          <a:lstStyle/>
          <a:p>
            <a:pPr eaLnBrk="1" fontAlgn="auto" hangingPunct="1">
              <a:lnSpc>
                <a:spcPct val="150000"/>
              </a:lnSpc>
              <a:spcAft>
                <a:spcPts val="0"/>
              </a:spcAft>
              <a:buFont typeface="Arial" pitchFamily="34" charset="0"/>
              <a:buChar char="•"/>
              <a:defRPr/>
            </a:pPr>
            <a:r>
              <a:rPr lang="en-US" b="1" dirty="0" smtClean="0"/>
              <a:t>PRH</a:t>
            </a:r>
            <a:r>
              <a:rPr lang="en-US" dirty="0" smtClean="0"/>
              <a:t>—The Policy and Requirements Handbook</a:t>
            </a:r>
          </a:p>
          <a:p>
            <a:pPr eaLnBrk="1" fontAlgn="auto" hangingPunct="1">
              <a:lnSpc>
                <a:spcPct val="150000"/>
              </a:lnSpc>
              <a:spcAft>
                <a:spcPts val="0"/>
              </a:spcAft>
              <a:buFont typeface="Arial" pitchFamily="34" charset="0"/>
              <a:buChar char="•"/>
              <a:defRPr/>
            </a:pPr>
            <a:r>
              <a:rPr lang="en-US" b="1" dirty="0" smtClean="0"/>
              <a:t>PAG</a:t>
            </a:r>
            <a:r>
              <a:rPr lang="en-US" dirty="0" smtClean="0"/>
              <a:t>—The Program Assessment Guide</a:t>
            </a:r>
            <a:endParaRPr lang="en-US" b="1" dirty="0" smtClean="0"/>
          </a:p>
          <a:p>
            <a:pPr eaLnBrk="1" fontAlgn="auto" hangingPunct="1">
              <a:lnSpc>
                <a:spcPct val="150000"/>
              </a:lnSpc>
              <a:spcAft>
                <a:spcPts val="0"/>
              </a:spcAft>
              <a:buFont typeface="Arial" pitchFamily="34" charset="0"/>
              <a:buChar char="•"/>
              <a:defRPr/>
            </a:pPr>
            <a:r>
              <a:rPr lang="en-US" b="1" dirty="0" smtClean="0"/>
              <a:t>COP/SOP</a:t>
            </a:r>
            <a:r>
              <a:rPr lang="en-US" dirty="0" smtClean="0"/>
              <a:t>—Center or Standard Operating Procedures</a:t>
            </a:r>
            <a:endParaRPr lang="en-US" b="1" dirty="0" smtClean="0"/>
          </a:p>
          <a:p>
            <a:pPr eaLnBrk="1" fontAlgn="auto" hangingPunct="1">
              <a:lnSpc>
                <a:spcPct val="150000"/>
              </a:lnSpc>
              <a:spcAft>
                <a:spcPts val="0"/>
              </a:spcAft>
              <a:buFont typeface="Arial" pitchFamily="34" charset="0"/>
              <a:buChar char="•"/>
              <a:defRPr/>
            </a:pPr>
            <a:r>
              <a:rPr lang="en-US" b="1" dirty="0" smtClean="0"/>
              <a:t>DRG</a:t>
            </a:r>
            <a:r>
              <a:rPr lang="en-US" dirty="0" smtClean="0"/>
              <a:t>—Desk Reference </a:t>
            </a:r>
            <a:r>
              <a:rPr lang="en-US" dirty="0" smtClean="0"/>
              <a:t>Guide</a:t>
            </a:r>
            <a:endParaRPr lang="en-US" dirty="0" smtClean="0"/>
          </a:p>
          <a:p>
            <a:pPr marL="0" indent="0" eaLnBrk="1" fontAlgn="auto" hangingPunct="1">
              <a:lnSpc>
                <a:spcPct val="150000"/>
              </a:lnSpc>
              <a:spcAft>
                <a:spcPts val="0"/>
              </a:spcAft>
              <a:buNone/>
              <a:defRPr/>
            </a:pPr>
            <a:endParaRPr lang="en-US" b="1" dirty="0" smtClean="0"/>
          </a:p>
          <a:p>
            <a:pPr eaLnBrk="1" fontAlgn="auto" hangingPunct="1">
              <a:lnSpc>
                <a:spcPct val="150000"/>
              </a:lnSpc>
              <a:spcAft>
                <a:spcPts val="0"/>
              </a:spcAft>
              <a:buFont typeface="Arial" pitchFamily="34" charset="0"/>
              <a:buChar char="•"/>
              <a:defRPr/>
            </a:pPr>
            <a:endParaRPr lang="en-US" b="1"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TUPP Tips</a:t>
            </a:r>
            <a:endParaRPr lang="en-US" dirty="0"/>
          </a:p>
        </p:txBody>
      </p:sp>
      <p:sp>
        <p:nvSpPr>
          <p:cNvPr id="3" name="Content Placeholder 2"/>
          <p:cNvSpPr>
            <a:spLocks noGrp="1"/>
          </p:cNvSpPr>
          <p:nvPr>
            <p:ph idx="1"/>
          </p:nvPr>
        </p:nvSpPr>
        <p:spPr>
          <a:xfrm>
            <a:off x="1752600" y="1219200"/>
            <a:ext cx="6934200" cy="5257800"/>
          </a:xfrm>
        </p:spPr>
        <p:txBody>
          <a:bodyPr/>
          <a:lstStyle/>
          <a:p>
            <a:r>
              <a:rPr lang="en-US" sz="2000" dirty="0" smtClean="0"/>
              <a:t>Case </a:t>
            </a:r>
            <a:r>
              <a:rPr lang="en-US" sz="2000" dirty="0"/>
              <a:t>management for tobacco </a:t>
            </a:r>
            <a:r>
              <a:rPr lang="en-US" sz="2000" dirty="0" smtClean="0"/>
              <a:t>cessation </a:t>
            </a:r>
            <a:r>
              <a:rPr lang="en-US" sz="2000" dirty="0"/>
              <a:t>should be offered to all students who use tobacco </a:t>
            </a:r>
            <a:r>
              <a:rPr lang="en-US" sz="2000" dirty="0" smtClean="0"/>
              <a:t>products.</a:t>
            </a:r>
          </a:p>
          <a:p>
            <a:r>
              <a:rPr lang="en-US" sz="2000" dirty="0" smtClean="0"/>
              <a:t>Designated tobacco-use </a:t>
            </a:r>
            <a:r>
              <a:rPr lang="en-US" sz="2000" dirty="0"/>
              <a:t>areas should be located away from central locations </a:t>
            </a:r>
            <a:r>
              <a:rPr lang="en-US" sz="2000" dirty="0" smtClean="0"/>
              <a:t>to discourage </a:t>
            </a:r>
            <a:r>
              <a:rPr lang="en-US" sz="2000" dirty="0"/>
              <a:t>non-smokers from congregating with smokers, and have proper </a:t>
            </a:r>
            <a:r>
              <a:rPr lang="en-US" sz="2000" dirty="0" smtClean="0"/>
              <a:t>receptacles.</a:t>
            </a:r>
          </a:p>
          <a:p>
            <a:r>
              <a:rPr lang="en-US" sz="2000" dirty="0" smtClean="0"/>
              <a:t>Staff </a:t>
            </a:r>
            <a:r>
              <a:rPr lang="en-US" sz="2000" dirty="0"/>
              <a:t>should </a:t>
            </a:r>
            <a:r>
              <a:rPr lang="en-US" sz="2000" dirty="0" smtClean="0"/>
              <a:t>not use tobacco </a:t>
            </a:r>
            <a:r>
              <a:rPr lang="en-US" sz="2000" dirty="0"/>
              <a:t>in the presence of </a:t>
            </a:r>
            <a:r>
              <a:rPr lang="en-US" sz="2000" dirty="0" smtClean="0"/>
              <a:t>students.</a:t>
            </a:r>
          </a:p>
          <a:p>
            <a:r>
              <a:rPr lang="en-US" sz="2000" dirty="0" smtClean="0"/>
              <a:t>Criteria for good tobacco cessation product candidates:</a:t>
            </a:r>
          </a:p>
          <a:p>
            <a:pPr lvl="1"/>
            <a:r>
              <a:rPr lang="en-US" sz="1600" dirty="0" smtClean="0"/>
              <a:t>NOT research clear minors.</a:t>
            </a:r>
          </a:p>
          <a:p>
            <a:pPr lvl="1"/>
            <a:r>
              <a:rPr lang="en-US" sz="1600" dirty="0" smtClean="0"/>
              <a:t>Students </a:t>
            </a:r>
            <a:r>
              <a:rPr lang="en-US" sz="1600" dirty="0"/>
              <a:t>on </a:t>
            </a:r>
            <a:r>
              <a:rPr lang="en-US" sz="1600" dirty="0" smtClean="0"/>
              <a:t>Nicotine Replacement Therapy (NRT) </a:t>
            </a:r>
            <a:r>
              <a:rPr lang="en-US" sz="1600" dirty="0"/>
              <a:t>should participate in the TUPP on </a:t>
            </a:r>
            <a:r>
              <a:rPr lang="en-US" sz="1600" dirty="0" smtClean="0"/>
              <a:t>center</a:t>
            </a:r>
            <a:r>
              <a:rPr lang="en-US" sz="1600" dirty="0"/>
              <a:t>.</a:t>
            </a:r>
            <a:endParaRPr lang="en-US" sz="1600" dirty="0" smtClean="0"/>
          </a:p>
          <a:p>
            <a:pPr lvl="1"/>
            <a:r>
              <a:rPr lang="en-US" sz="1600" dirty="0" smtClean="0"/>
              <a:t>Students </a:t>
            </a:r>
            <a:r>
              <a:rPr lang="en-US" sz="1600" dirty="0"/>
              <a:t>who desire to use NRT should be smoking more than 10 cigarettes per day (a half pack per day), to be eligible for the NRT </a:t>
            </a:r>
            <a:r>
              <a:rPr lang="en-US" sz="1600" dirty="0" smtClean="0"/>
              <a:t>program.</a:t>
            </a:r>
          </a:p>
          <a:p>
            <a:pPr lvl="1"/>
            <a:r>
              <a:rPr lang="en-US" sz="1600" dirty="0" smtClean="0"/>
              <a:t>The </a:t>
            </a:r>
            <a:r>
              <a:rPr lang="en-US" sz="1600" dirty="0"/>
              <a:t>students should be willing to set a date by which s/he intends to quit smoking and use NRT for support of </a:t>
            </a:r>
            <a:r>
              <a:rPr lang="en-US" sz="1600" dirty="0" smtClean="0"/>
              <a:t>cessation</a:t>
            </a:r>
            <a:r>
              <a:rPr lang="en-US" sz="1600" dirty="0"/>
              <a:t>.</a:t>
            </a:r>
            <a:endParaRPr lang="en-US" sz="1600" dirty="0" smtClean="0"/>
          </a:p>
          <a:p>
            <a:pPr lvl="1"/>
            <a:r>
              <a:rPr lang="en-US" sz="1600" dirty="0" smtClean="0"/>
              <a:t>Finally</a:t>
            </a:r>
            <a:r>
              <a:rPr lang="en-US" sz="1600" dirty="0"/>
              <a:t>, the NRT students should be followed weekly in the HWC to check-in with the staff and receive their one week supply of NRT. </a:t>
            </a:r>
            <a:r>
              <a:rPr lang="en-US" sz="2000" dirty="0"/>
              <a:t>   </a:t>
            </a:r>
          </a:p>
          <a:p>
            <a:endParaRPr lang="en-US" dirty="0"/>
          </a:p>
        </p:txBody>
      </p:sp>
    </p:spTree>
    <p:extLst>
      <p:ext uri="{BB962C8B-B14F-4D97-AF65-F5344CB8AC3E}">
        <p14:creationId xmlns:p14="http://schemas.microsoft.com/office/powerpoint/2010/main" val="1796740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TUPP Tips</a:t>
            </a:r>
            <a:endParaRPr lang="en-US" dirty="0"/>
          </a:p>
        </p:txBody>
      </p:sp>
      <p:sp>
        <p:nvSpPr>
          <p:cNvPr id="3" name="Content Placeholder 2"/>
          <p:cNvSpPr>
            <a:spLocks noGrp="1"/>
          </p:cNvSpPr>
          <p:nvPr>
            <p:ph idx="1"/>
          </p:nvPr>
        </p:nvSpPr>
        <p:spPr>
          <a:xfrm>
            <a:off x="1752600" y="1600200"/>
            <a:ext cx="6934200" cy="4724400"/>
          </a:xfrm>
        </p:spPr>
        <p:txBody>
          <a:bodyPr/>
          <a:lstStyle/>
          <a:p>
            <a:r>
              <a:rPr lang="en-US" dirty="0" smtClean="0"/>
              <a:t>Use evidence based practices </a:t>
            </a:r>
            <a:r>
              <a:rPr lang="en-US" dirty="0"/>
              <a:t>for tobacco cessation groups </a:t>
            </a:r>
          </a:p>
          <a:p>
            <a:pPr lvl="1"/>
            <a:r>
              <a:rPr lang="en-US" dirty="0" smtClean="0"/>
              <a:t>example: Not </a:t>
            </a:r>
            <a:r>
              <a:rPr lang="en-US" dirty="0"/>
              <a:t>on </a:t>
            </a:r>
            <a:r>
              <a:rPr lang="en-US" dirty="0" smtClean="0"/>
              <a:t>Tobacco.</a:t>
            </a:r>
            <a:endParaRPr lang="en-US" dirty="0"/>
          </a:p>
          <a:p>
            <a:r>
              <a:rPr lang="en-US" dirty="0"/>
              <a:t>Have separate groups for minors and those wanting </a:t>
            </a:r>
            <a:r>
              <a:rPr lang="en-US" dirty="0" smtClean="0"/>
              <a:t>to cease </a:t>
            </a:r>
            <a:r>
              <a:rPr lang="en-US" dirty="0"/>
              <a:t>tobacco </a:t>
            </a:r>
            <a:r>
              <a:rPr lang="en-US" dirty="0" smtClean="0"/>
              <a:t>use.</a:t>
            </a:r>
            <a:endParaRPr lang="en-US" dirty="0"/>
          </a:p>
          <a:p>
            <a:r>
              <a:rPr lang="en-US" dirty="0"/>
              <a:t>Have policy for tobacco products like e-cigarettes and vape </a:t>
            </a:r>
            <a:r>
              <a:rPr lang="en-US" dirty="0" smtClean="0"/>
              <a:t>pens.</a:t>
            </a:r>
            <a:endParaRPr lang="en-US" dirty="0"/>
          </a:p>
          <a:p>
            <a:endParaRPr lang="en-US" dirty="0"/>
          </a:p>
        </p:txBody>
      </p:sp>
    </p:spTree>
    <p:extLst>
      <p:ext uri="{BB962C8B-B14F-4D97-AF65-F5344CB8AC3E}">
        <p14:creationId xmlns:p14="http://schemas.microsoft.com/office/powerpoint/2010/main" val="396550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pic>
        <p:nvPicPr>
          <p:cNvPr id="4" name="Content Placeholder 3" descr="Screen Shot 2014-06-07 at 12.09.54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417" r="1019"/>
          <a:stretch/>
        </p:blipFill>
        <p:spPr>
          <a:xfrm>
            <a:off x="2514600" y="1524000"/>
            <a:ext cx="5943600" cy="5339166"/>
          </a:xfrm>
        </p:spPr>
      </p:pic>
    </p:spTree>
    <p:extLst>
      <p:ext uri="{BB962C8B-B14F-4D97-AF65-F5344CB8AC3E}">
        <p14:creationId xmlns:p14="http://schemas.microsoft.com/office/powerpoint/2010/main" val="6338745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000" dirty="0" smtClean="0">
                <a:solidFill>
                  <a:schemeClr val="tx1"/>
                </a:solidFill>
                <a:ea typeface="+mj-ea"/>
              </a:rPr>
              <a:t>Comments, Questions and Concerns</a:t>
            </a:r>
            <a:endParaRPr lang="en-US" sz="4000" dirty="0">
              <a:solidFill>
                <a:schemeClr val="tx1"/>
              </a:solidFill>
              <a:ea typeface="+mj-ea"/>
            </a:endParaRPr>
          </a:p>
        </p:txBody>
      </p:sp>
      <p:pic>
        <p:nvPicPr>
          <p:cNvPr id="45059" name="Picture 2" descr="C:\Documents and Settings\Dianne\Local Settings\Temporary Internet Files\Content.IE5\3XOXKRDZ\MC900357525[1].wmf"/>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3810001" y="2133600"/>
            <a:ext cx="909638" cy="909638"/>
          </a:xfrm>
        </p:spPr>
      </p:pic>
      <p:pic>
        <p:nvPicPr>
          <p:cNvPr id="45061" name="Picture 4" descr="C:\Documents and Settings\Dianne\Local Settings\Temporary Internet Files\Content.IE5\7NSNIOK5\MC90044137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308" y="3710613"/>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3" name="Slide Number Placeholder 5"/>
          <p:cNvSpPr>
            <a:spLocks noGrp="1"/>
          </p:cNvSpPr>
          <p:nvPr>
            <p:ph type="sldNum" sz="quarter" idx="4294967295"/>
          </p:nvPr>
        </p:nvSpPr>
        <p:spPr bwMode="auto">
          <a:xfrm>
            <a:off x="3124200" y="6245225"/>
            <a:ext cx="2895600" cy="476250"/>
          </a:xfrm>
          <a:prstGeom prst="rect">
            <a:avLst/>
          </a:prstGeom>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0343C6F-0B31-1341-AE25-C00548F206E0}" type="slidenum">
              <a:rPr lang="en-US">
                <a:solidFill>
                  <a:srgbClr val="FFFFFF"/>
                </a:solidFill>
                <a:latin typeface="Century Schoolbook" charset="0"/>
              </a:rPr>
              <a:pPr eaLnBrk="1" hangingPunct="1"/>
              <a:t>53</a:t>
            </a:fld>
            <a:endParaRPr lang="en-US">
              <a:solidFill>
                <a:srgbClr val="FFFFFF"/>
              </a:solidFill>
              <a:latin typeface="Century Schoolbook" charset="0"/>
            </a:endParaRPr>
          </a:p>
        </p:txBody>
      </p:sp>
      <p:pic>
        <p:nvPicPr>
          <p:cNvPr id="4" name="Picture 3"/>
          <p:cNvPicPr>
            <a:picLocks noChangeAspect="1"/>
          </p:cNvPicPr>
          <p:nvPr/>
        </p:nvPicPr>
        <p:blipFill>
          <a:blip r:embed="rId4"/>
          <a:stretch>
            <a:fillRect/>
          </a:stretch>
        </p:blipFill>
        <p:spPr>
          <a:xfrm>
            <a:off x="5888570" y="2022362"/>
            <a:ext cx="1223774" cy="3729595"/>
          </a:xfrm>
          <a:prstGeom prst="rect">
            <a:avLst/>
          </a:prstGeom>
        </p:spPr>
      </p:pic>
    </p:spTree>
    <p:extLst>
      <p:ext uri="{BB962C8B-B14F-4D97-AF65-F5344CB8AC3E}">
        <p14:creationId xmlns:p14="http://schemas.microsoft.com/office/powerpoint/2010/main" val="241167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p:nvPr>
        </p:nvSpPr>
        <p:spPr/>
        <p:txBody>
          <a:bodyPr/>
          <a:lstStyle/>
          <a:p>
            <a:pPr eaLnBrk="1" hangingPunct="1"/>
            <a:r>
              <a:rPr lang="en-US" sz="4000" dirty="0" smtClean="0"/>
              <a:t>Health Directives</a:t>
            </a:r>
          </a:p>
        </p:txBody>
      </p:sp>
      <p:sp>
        <p:nvSpPr>
          <p:cNvPr id="28675" name="Rectangle 3"/>
          <p:cNvSpPr>
            <a:spLocks noGrp="1" noChangeArrowheads="1"/>
          </p:cNvSpPr>
          <p:nvPr>
            <p:ph idx="1"/>
          </p:nvPr>
        </p:nvSpPr>
        <p:spPr/>
        <p:txBody>
          <a:bodyPr rtlCol="0">
            <a:normAutofit fontScale="92500" lnSpcReduction="20000"/>
          </a:bodyPr>
          <a:lstStyle/>
          <a:p>
            <a:pPr eaLnBrk="1" fontAlgn="auto" hangingPunct="1">
              <a:lnSpc>
                <a:spcPct val="90000"/>
              </a:lnSpc>
              <a:spcAft>
                <a:spcPts val="0"/>
              </a:spcAft>
              <a:buFont typeface="Arial" pitchFamily="34" charset="0"/>
              <a:buChar char="•"/>
              <a:defRPr/>
            </a:pPr>
            <a:r>
              <a:rPr lang="en-US" sz="2800" b="1" dirty="0" smtClean="0"/>
              <a:t>PRH Change Notices</a:t>
            </a:r>
            <a:r>
              <a:rPr lang="en-US" sz="2800" dirty="0" smtClean="0"/>
              <a:t>—Contain new or revised policy with instructions to delete, replace, or add pages to the PRH.</a:t>
            </a:r>
          </a:p>
          <a:p>
            <a:pPr eaLnBrk="1" fontAlgn="auto" hangingPunct="1">
              <a:lnSpc>
                <a:spcPct val="90000"/>
              </a:lnSpc>
              <a:spcAft>
                <a:spcPts val="0"/>
              </a:spcAft>
              <a:buFont typeface="Arial" pitchFamily="34" charset="0"/>
              <a:buChar char="•"/>
              <a:defRPr/>
            </a:pPr>
            <a:endParaRPr lang="en-US" sz="1200" b="1" dirty="0" smtClean="0"/>
          </a:p>
          <a:p>
            <a:pPr eaLnBrk="1" fontAlgn="auto" hangingPunct="1">
              <a:lnSpc>
                <a:spcPct val="90000"/>
              </a:lnSpc>
              <a:spcAft>
                <a:spcPts val="0"/>
              </a:spcAft>
              <a:buFont typeface="Arial" pitchFamily="34" charset="0"/>
              <a:buChar char="•"/>
              <a:defRPr/>
            </a:pPr>
            <a:r>
              <a:rPr lang="en-US" sz="2800" b="1" dirty="0" smtClean="0"/>
              <a:t>Program Instructions</a:t>
            </a:r>
            <a:r>
              <a:rPr lang="en-US" sz="2800" dirty="0" smtClean="0"/>
              <a:t>—Provide one-time instructions with a designated expiration date and usually require center response (e.g., survey).</a:t>
            </a:r>
          </a:p>
          <a:p>
            <a:pPr eaLnBrk="1" fontAlgn="auto" hangingPunct="1">
              <a:lnSpc>
                <a:spcPct val="90000"/>
              </a:lnSpc>
              <a:spcAft>
                <a:spcPts val="0"/>
              </a:spcAft>
              <a:buFont typeface="Arial" pitchFamily="34" charset="0"/>
              <a:buChar char="•"/>
              <a:defRPr/>
            </a:pPr>
            <a:endParaRPr lang="en-US" sz="1200" b="1" dirty="0" smtClean="0"/>
          </a:p>
          <a:p>
            <a:pPr eaLnBrk="1" fontAlgn="auto" hangingPunct="1">
              <a:lnSpc>
                <a:spcPct val="90000"/>
              </a:lnSpc>
              <a:spcAft>
                <a:spcPts val="0"/>
              </a:spcAft>
              <a:buFont typeface="Arial" pitchFamily="34" charset="0"/>
              <a:buChar char="•"/>
              <a:defRPr/>
            </a:pPr>
            <a:r>
              <a:rPr lang="en-US" sz="2800" b="1" dirty="0" smtClean="0"/>
              <a:t>Information Notices</a:t>
            </a:r>
            <a:r>
              <a:rPr lang="en-US" sz="2800" dirty="0" smtClean="0"/>
              <a:t>—Provide one-time announcements with information that is of interest to centers (e.g., data summaries, meeting or training announcements).</a:t>
            </a:r>
          </a:p>
        </p:txBody>
      </p:sp>
      <p:sp>
        <p:nvSpPr>
          <p:cNvPr id="20482" name="Slide Number Placeholder 4"/>
          <p:cNvSpPr>
            <a:spLocks noGrp="1"/>
          </p:cNvSpPr>
          <p:nvPr>
            <p:ph type="sldNum" sz="quarter" idx="12"/>
          </p:nvPr>
        </p:nvSpPr>
        <p:spPr>
          <a:xfrm>
            <a:off x="7812088" y="223844"/>
            <a:ext cx="1331912" cy="365125"/>
          </a:xfrm>
          <a:prstGeom prst="rect">
            <a:avLst/>
          </a:prstGeom>
        </p:spPr>
        <p:txBody>
          <a:bodyPr/>
          <a:lstStyle/>
          <a:p>
            <a:pPr>
              <a:defRPr/>
            </a:pPr>
            <a:fld id="{6B97A5BD-1F0C-4D3C-B217-840C17C0DF44}"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558" y="838200"/>
            <a:ext cx="6934200" cy="1143000"/>
          </a:xfrm>
        </p:spPr>
        <p:txBody>
          <a:bodyPr/>
          <a:lstStyle/>
          <a:p>
            <a:r>
              <a:rPr lang="en-US" dirty="0" smtClean="0"/>
              <a:t>Job Corps Career Development Services System (CDSS)</a:t>
            </a:r>
            <a:endParaRPr lang="en-US" dirty="0"/>
          </a:p>
        </p:txBody>
      </p:sp>
      <p:sp>
        <p:nvSpPr>
          <p:cNvPr id="3" name="Content Placeholder 2"/>
          <p:cNvSpPr>
            <a:spLocks noGrp="1"/>
          </p:cNvSpPr>
          <p:nvPr>
            <p:ph idx="1"/>
          </p:nvPr>
        </p:nvSpPr>
        <p:spPr>
          <a:xfrm>
            <a:off x="1736558" y="2438400"/>
            <a:ext cx="6934200" cy="4038600"/>
          </a:xfrm>
        </p:spPr>
        <p:txBody>
          <a:bodyPr/>
          <a:lstStyle/>
          <a:p>
            <a:r>
              <a:rPr lang="en-US" dirty="0" smtClean="0"/>
              <a:t>Includes four CDSS periods within which health and wellness services and activities are conducted:</a:t>
            </a:r>
          </a:p>
          <a:p>
            <a:pPr lvl="1"/>
            <a:r>
              <a:rPr lang="en-US" sz="2400" dirty="0" smtClean="0"/>
              <a:t>Outreach and Admissions (OA) Period </a:t>
            </a:r>
          </a:p>
          <a:p>
            <a:pPr lvl="1"/>
            <a:r>
              <a:rPr lang="en-US" sz="2400" dirty="0" smtClean="0"/>
              <a:t>Career Preparation Period (CPP)</a:t>
            </a:r>
          </a:p>
          <a:p>
            <a:pPr lvl="1"/>
            <a:r>
              <a:rPr lang="en-US" sz="2400" dirty="0" smtClean="0"/>
              <a:t>Career Development Period (CDP)</a:t>
            </a:r>
          </a:p>
          <a:p>
            <a:pPr lvl="1"/>
            <a:r>
              <a:rPr lang="en-US" sz="2400" dirty="0" smtClean="0"/>
              <a:t>Career Transition Period (CTP)</a:t>
            </a:r>
            <a:endParaRPr lang="en-US" sz="2400" dirty="0"/>
          </a:p>
        </p:txBody>
      </p:sp>
    </p:spTree>
    <p:extLst>
      <p:ext uri="{BB962C8B-B14F-4D97-AF65-F5344CB8AC3E}">
        <p14:creationId xmlns:p14="http://schemas.microsoft.com/office/powerpoint/2010/main" val="4083362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Job Corps </a:t>
            </a:r>
            <a:br>
              <a:rPr lang="en-US" smtClean="0"/>
            </a:br>
            <a:r>
              <a:rPr lang="en-US" smtClean="0"/>
              <a:t>Health &amp; Wellness Website</a:t>
            </a:r>
            <a:endParaRPr lang="en-US" dirty="0" smtClean="0"/>
          </a:p>
        </p:txBody>
      </p:sp>
      <p:sp>
        <p:nvSpPr>
          <p:cNvPr id="23556" name="Rectangle 5"/>
          <p:cNvSpPr>
            <a:spLocks noGrp="1" noChangeArrowheads="1"/>
          </p:cNvSpPr>
          <p:nvPr>
            <p:ph idx="1"/>
          </p:nvPr>
        </p:nvSpPr>
        <p:spPr/>
        <p:txBody>
          <a:bodyPr/>
          <a:lstStyle/>
          <a:p>
            <a:r>
              <a:rPr lang="en-US" dirty="0" smtClean="0"/>
              <a:t>Designed for Job Corps health and wellness staff</a:t>
            </a:r>
          </a:p>
          <a:p>
            <a:pPr lvl="1"/>
            <a:r>
              <a:rPr lang="en-US" dirty="0" smtClean="0"/>
              <a:t>Use it to connect with your peers, get the latest information on new initiatives and training events, learn about the health and wellness program, and link to related resources.</a:t>
            </a:r>
            <a:endParaRPr lang="en-US" dirty="0" smtClean="0">
              <a:hlinkClick r:id="rId2"/>
            </a:endParaRPr>
          </a:p>
          <a:p>
            <a:pPr lvl="1"/>
            <a:r>
              <a:rPr lang="en-US" dirty="0" smtClean="0">
                <a:hlinkClick r:id="rId3"/>
              </a:rPr>
              <a:t>https://supportservices.jobcorps.gov/Health/Pages/default.aspx</a:t>
            </a:r>
            <a:r>
              <a:rPr lang="en-US"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Trainee Employee </a:t>
            </a:r>
            <a:br>
              <a:rPr lang="en-US" dirty="0" smtClean="0"/>
            </a:br>
            <a:r>
              <a:rPr lang="en-US" dirty="0" smtClean="0"/>
              <a:t>Assistance Program</a:t>
            </a:r>
            <a:br>
              <a:rPr lang="en-US" dirty="0" smtClean="0"/>
            </a:br>
            <a:r>
              <a:rPr lang="en-US" dirty="0" smtClean="0"/>
              <a:t/>
            </a:r>
            <a:br>
              <a:rPr lang="en-US" dirty="0" smtClean="0"/>
            </a:br>
            <a:r>
              <a:rPr lang="en-US" dirty="0" smtClean="0"/>
              <a:t>TEAP</a:t>
            </a:r>
            <a:br>
              <a:rPr lang="en-US" dirty="0" smtClean="0"/>
            </a:br>
            <a:endParaRPr lang="en-US" dirty="0"/>
          </a:p>
        </p:txBody>
      </p:sp>
      <p:pic>
        <p:nvPicPr>
          <p:cNvPr id="2" name="Picture 1"/>
          <p:cNvPicPr>
            <a:picLocks noChangeAspect="1"/>
          </p:cNvPicPr>
          <p:nvPr/>
        </p:nvPicPr>
        <p:blipFill>
          <a:blip r:embed="rId3"/>
          <a:stretch>
            <a:fillRect/>
          </a:stretch>
        </p:blipFill>
        <p:spPr>
          <a:xfrm>
            <a:off x="3352800" y="4038600"/>
            <a:ext cx="3505200" cy="23241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hwc_2009_pp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XRUYQT3274NZ-681238054-1626</_dlc_DocId>
    <_dlc_DocIdUrl xmlns="b22f8f74-215c-4154-9939-bd29e4e8980e">
      <Url>https://supportservices.jobcorps.gov/health/_layouts/15/DocIdRedir.aspx?ID=XRUYQT3274NZ-681238054-1626</Url>
      <Description>XRUYQT3274NZ-681238054-1626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4DD613D-07D3-4F01-9535-54E5CEEE3E99}"/>
</file>

<file path=customXml/itemProps2.xml><?xml version="1.0" encoding="utf-8"?>
<ds:datastoreItem xmlns:ds="http://schemas.openxmlformats.org/officeDocument/2006/customXml" ds:itemID="{BB77B531-B759-4AD8-BE28-3A09357659CF}"/>
</file>

<file path=customXml/itemProps3.xml><?xml version="1.0" encoding="utf-8"?>
<ds:datastoreItem xmlns:ds="http://schemas.openxmlformats.org/officeDocument/2006/customXml" ds:itemID="{18487956-BA34-4497-AC2A-E086B952AB2C}"/>
</file>

<file path=customXml/itemProps4.xml><?xml version="1.0" encoding="utf-8"?>
<ds:datastoreItem xmlns:ds="http://schemas.openxmlformats.org/officeDocument/2006/customXml" ds:itemID="{54D8F2F5-0102-49D2-BFBA-E96317111B34}"/>
</file>

<file path=docProps/app.xml><?xml version="1.0" encoding="utf-8"?>
<Properties xmlns="http://schemas.openxmlformats.org/officeDocument/2006/extended-properties" xmlns:vt="http://schemas.openxmlformats.org/officeDocument/2006/docPropsVTypes">
  <Template/>
  <TotalTime>41476</TotalTime>
  <Words>3297</Words>
  <Application>Microsoft Office PowerPoint</Application>
  <PresentationFormat>On-screen Show (4:3)</PresentationFormat>
  <Paragraphs>344</Paragraphs>
  <Slides>53</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53</vt:i4>
      </vt:variant>
    </vt:vector>
  </HeadingPairs>
  <TitlesOfParts>
    <vt:vector size="60" baseType="lpstr">
      <vt:lpstr>ＭＳ Ｐゴシック</vt:lpstr>
      <vt:lpstr>Arial</vt:lpstr>
      <vt:lpstr>Calibri</vt:lpstr>
      <vt:lpstr>Century Schoolbook</vt:lpstr>
      <vt:lpstr>nhwc_2009_ppt[1]</vt:lpstr>
      <vt:lpstr>JC PowerPoint Template</vt:lpstr>
      <vt:lpstr>Custom Design</vt:lpstr>
      <vt:lpstr>Job Corps TEAP Specialist  Orientation   </vt:lpstr>
      <vt:lpstr>Job Corps’ Mission</vt:lpstr>
      <vt:lpstr>Regional Health Specialists (RHS) Tasks</vt:lpstr>
      <vt:lpstr>Regional Office Center Assessments (ROCAs)</vt:lpstr>
      <vt:lpstr>Important Resources</vt:lpstr>
      <vt:lpstr>Health Directives</vt:lpstr>
      <vt:lpstr>Job Corps Career Development Services System (CDSS)</vt:lpstr>
      <vt:lpstr>Job Corps  Health &amp; Wellness Website</vt:lpstr>
      <vt:lpstr>Trainee Employee  Assistance Program  TEAP </vt:lpstr>
      <vt:lpstr>TEAP Responsibility</vt:lpstr>
      <vt:lpstr>PowerPoint Presentation</vt:lpstr>
      <vt:lpstr>Hours and Qualifications</vt:lpstr>
      <vt:lpstr>TEAP Responsibilities and Guidance</vt:lpstr>
      <vt:lpstr>6.11, R1 (a)</vt:lpstr>
      <vt:lpstr>PowerPoint Presentation</vt:lpstr>
      <vt:lpstr>Life would be easier if everyone would…</vt:lpstr>
      <vt:lpstr>Prevention and Education Services  (6.11, R1 (b))</vt:lpstr>
      <vt:lpstr>Prevention and Education Services   </vt:lpstr>
      <vt:lpstr>Look on the right hand side – third box down</vt:lpstr>
      <vt:lpstr>PowerPoint Presentation</vt:lpstr>
      <vt:lpstr>CPP Presentation</vt:lpstr>
      <vt:lpstr>Career Development (CDP) and Transition Periods (CTP) – see 6.11 R1 b 2</vt:lpstr>
      <vt:lpstr>CDT/CTP Programming</vt:lpstr>
      <vt:lpstr>CDT/CTP Programming (cont.)</vt:lpstr>
      <vt:lpstr>Another Prevention &amp; Education Requirement (6.11; R1,b(3))</vt:lpstr>
      <vt:lpstr>Prevention and Education (6.11;R1,b(4))</vt:lpstr>
      <vt:lpstr>Prevention and Education (6.11;R1(b,5))</vt:lpstr>
      <vt:lpstr>Assessment (6.11;R1,c)</vt:lpstr>
      <vt:lpstr>Scoring of the CRAFFT within the SIF</vt:lpstr>
      <vt:lpstr>Scoring of CRAFFT (cont.)</vt:lpstr>
      <vt:lpstr>Next Steps with CRAFFT</vt:lpstr>
      <vt:lpstr>Outcome of Assessment</vt:lpstr>
      <vt:lpstr>Intervention Services (6.11, R1(d))</vt:lpstr>
      <vt:lpstr>45-Day Intervention Period: But what does it really look like?</vt:lpstr>
      <vt:lpstr>Relapse Prevention</vt:lpstr>
      <vt:lpstr>PowerPoint Presentation</vt:lpstr>
      <vt:lpstr>PowerPoint Presentation</vt:lpstr>
      <vt:lpstr>Drug and Alcohol Testing (6.11;R1,e)</vt:lpstr>
      <vt:lpstr>Change to Suspicion Screen Testing</vt:lpstr>
      <vt:lpstr>Drug/Alcohol Testing </vt:lpstr>
      <vt:lpstr>Alcohol Testing Procedures</vt:lpstr>
      <vt:lpstr>Alcohol Testing Procedures</vt:lpstr>
      <vt:lpstr>Students testing positive for drug or alcohol use (6.11;R1,e(3,a)</vt:lpstr>
      <vt:lpstr>Students testing positive for alcohol and drugs (cont.) </vt:lpstr>
      <vt:lpstr>6.11;R1(e,3,d)</vt:lpstr>
      <vt:lpstr>Notification of Drug and Alcohol Tests</vt:lpstr>
      <vt:lpstr>MSWR for Substance  Use Conditions</vt:lpstr>
      <vt:lpstr>Tobacco Use and Prevention Program (TUPP)</vt:lpstr>
      <vt:lpstr>TUPP Requirements</vt:lpstr>
      <vt:lpstr>TUPP Tips</vt:lpstr>
      <vt:lpstr>More TUPP Tips</vt:lpstr>
      <vt:lpstr>Guidance</vt:lpstr>
      <vt:lpstr>Comments, Questions and Concerns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TEAP Specialist Orientation</dc:title>
  <dc:creator>Valerie Cherry</dc:creator>
  <cp:lastModifiedBy>Jane Litvin</cp:lastModifiedBy>
  <cp:revision>590</cp:revision>
  <cp:lastPrinted>2013-04-23T13:57:22Z</cp:lastPrinted>
  <dcterms:created xsi:type="dcterms:W3CDTF">2009-03-23T22:50:51Z</dcterms:created>
  <dcterms:modified xsi:type="dcterms:W3CDTF">2016-03-28T13:34:31Z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f6d18421-4f27-4c7b-8ea0-09e8f0f097c1</vt:lpwstr>
  </property>
</Properties>
</file>