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38.xml" ContentType="application/vnd.openxmlformats-officedocument.presentationml.slide+xml"/>
  <Override PartName="/ppt/slides/slide39.xml" ContentType="application/vnd.openxmlformats-officedocument.presentationml.slide+xml"/>
  <Override PartName="/ppt/presentation.xml" ContentType="application/vnd.openxmlformats-officedocument.presentationml.presentation.main+xml"/>
  <Override PartName="/ppt/slides/slide3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26.xml" ContentType="application/vnd.openxmlformats-officedocument.presentationml.slide+xml"/>
  <Override PartName="/ppt/slides/slide36.xml" ContentType="application/vnd.openxmlformats-officedocument.presentationml.slide+xml"/>
  <Override PartName="/ppt/notesSlides/notesSlide19.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3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3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8.xml" ContentType="application/vnd.openxmlformats-officedocument.presentationml.notesSlide+xml"/>
  <Override PartName="/ppt/notesSlides/notesSlide6.xml" ContentType="application/vnd.openxmlformats-officedocument.presentationml.notesSlide+xml"/>
  <Override PartName="/ppt/notesSlides/notesSlide30.xml" ContentType="application/vnd.openxmlformats-officedocument.presentationml.notesSlide+xml"/>
  <Override PartName="/ppt/notesSlides/notesSlide5.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4.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4"/>
  </p:notesMasterIdLst>
  <p:sldIdLst>
    <p:sldId id="256" r:id="rId5"/>
    <p:sldId id="258" r:id="rId6"/>
    <p:sldId id="259" r:id="rId7"/>
    <p:sldId id="257" r:id="rId8"/>
    <p:sldId id="287" r:id="rId9"/>
    <p:sldId id="401" r:id="rId10"/>
    <p:sldId id="402" r:id="rId11"/>
    <p:sldId id="403" r:id="rId12"/>
    <p:sldId id="404" r:id="rId13"/>
    <p:sldId id="415" r:id="rId14"/>
    <p:sldId id="377" r:id="rId15"/>
    <p:sldId id="379" r:id="rId16"/>
    <p:sldId id="405" r:id="rId17"/>
    <p:sldId id="367" r:id="rId18"/>
    <p:sldId id="421" r:id="rId19"/>
    <p:sldId id="380" r:id="rId20"/>
    <p:sldId id="412" r:id="rId21"/>
    <p:sldId id="417" r:id="rId22"/>
    <p:sldId id="410" r:id="rId23"/>
    <p:sldId id="424" r:id="rId24"/>
    <p:sldId id="422" r:id="rId25"/>
    <p:sldId id="409" r:id="rId26"/>
    <p:sldId id="413" r:id="rId27"/>
    <p:sldId id="414" r:id="rId28"/>
    <p:sldId id="426" r:id="rId29"/>
    <p:sldId id="423" r:id="rId30"/>
    <p:sldId id="418" r:id="rId31"/>
    <p:sldId id="427" r:id="rId32"/>
    <p:sldId id="428" r:id="rId33"/>
    <p:sldId id="420" r:id="rId34"/>
    <p:sldId id="425" r:id="rId35"/>
    <p:sldId id="416" r:id="rId36"/>
    <p:sldId id="291" r:id="rId37"/>
    <p:sldId id="406" r:id="rId38"/>
    <p:sldId id="407" r:id="rId39"/>
    <p:sldId id="408" r:id="rId40"/>
    <p:sldId id="411" r:id="rId41"/>
    <p:sldId id="399" r:id="rId42"/>
    <p:sldId id="26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Litvin" initials="JL" lastIdx="5" clrIdx="0">
    <p:extLst/>
  </p:cmAuthor>
  <p:cmAuthor id="2" name="Valerie Cherry" initials="VC"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75385" autoAdjust="0"/>
  </p:normalViewPr>
  <p:slideViewPr>
    <p:cSldViewPr snapToGrid="0">
      <p:cViewPr varScale="1">
        <p:scale>
          <a:sx n="38" d="100"/>
          <a:sy n="38" d="100"/>
        </p:scale>
        <p:origin x="54" y="54"/>
      </p:cViewPr>
      <p:guideLst>
        <p:guide orient="horz" pos="2160"/>
        <p:guide pos="3840"/>
      </p:guideLst>
    </p:cSldViewPr>
  </p:slideViewPr>
  <p:outlineViewPr>
    <p:cViewPr>
      <p:scale>
        <a:sx n="33" d="100"/>
        <a:sy n="33" d="100"/>
      </p:scale>
      <p:origin x="0" y="-16424"/>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77" d="100"/>
          <a:sy n="77" d="100"/>
        </p:scale>
        <p:origin x="4192" y="3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openxmlformats.org/officeDocument/2006/relationships/customXml" Target="../customXml/item4.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6C96E2-5AA9-49A4-9DC3-C83196AA15DC}" type="datetimeFigureOut">
              <a:rPr lang="en-US" smtClean="0"/>
              <a:t>5/25/2017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73BFCD-5F1A-40EA-BE89-00C294FDED66}" type="slidenum">
              <a:rPr lang="en-US" smtClean="0"/>
              <a:t>‹#›</a:t>
            </a:fld>
            <a:endParaRPr lang="en-US" dirty="0"/>
          </a:p>
        </p:txBody>
      </p:sp>
    </p:spTree>
    <p:extLst>
      <p:ext uri="{BB962C8B-B14F-4D97-AF65-F5344CB8AC3E}">
        <p14:creationId xmlns:p14="http://schemas.microsoft.com/office/powerpoint/2010/main" val="63481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pdfs.semanticscholar.org/3b6e/20332a61cb3c924dec135c1f0823781b57aa.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webinar is one of a five-part mental health webinar series covering evidenced based interventions for common mental health conditions in the Job Corps population. The webinar is designed for the center mental health consultant but can be beneficial for other staff supporting students with mental health conditions.  The webinars will cover Schizophrenia Spectrum and Other Psychotic Disorders, Personality Disorders, Anxiety Disorders, Depressive and Bipolar Disorders, and Trauma and Stress-Related Disorders. It will include a brief overview of the mental health condition but will largely focus on effective brief interventions appropriate for Job Corps students. </a:t>
            </a:r>
          </a:p>
        </p:txBody>
      </p:sp>
      <p:sp>
        <p:nvSpPr>
          <p:cNvPr id="4" name="Slide Number Placeholder 3"/>
          <p:cNvSpPr>
            <a:spLocks noGrp="1"/>
          </p:cNvSpPr>
          <p:nvPr>
            <p:ph type="sldNum" sz="quarter" idx="10"/>
          </p:nvPr>
        </p:nvSpPr>
        <p:spPr/>
        <p:txBody>
          <a:bodyPr/>
          <a:lstStyle/>
          <a:p>
            <a:fld id="{FE73BFCD-5F1A-40EA-BE89-00C294FDED66}" type="slidenum">
              <a:rPr lang="en-US" smtClean="0"/>
              <a:t>1</a:t>
            </a:fld>
            <a:endParaRPr lang="en-US" dirty="0"/>
          </a:p>
        </p:txBody>
      </p:sp>
    </p:spTree>
    <p:extLst>
      <p:ext uri="{BB962C8B-B14F-4D97-AF65-F5344CB8AC3E}">
        <p14:creationId xmlns:p14="http://schemas.microsoft.com/office/powerpoint/2010/main" val="1958057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brief note about disability</a:t>
            </a:r>
            <a:r>
              <a:rPr lang="en-US" baseline="0" dirty="0" smtClean="0"/>
              <a:t> and Personality Disorders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10</a:t>
            </a:fld>
            <a:endParaRPr lang="en-US" dirty="0"/>
          </a:p>
        </p:txBody>
      </p:sp>
    </p:spTree>
    <p:extLst>
      <p:ext uri="{BB962C8B-B14F-4D97-AF65-F5344CB8AC3E}">
        <p14:creationId xmlns:p14="http://schemas.microsoft.com/office/powerpoint/2010/main" val="4257204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prevalence of PD is about 10% but if you include subthreshold difficulties it increases to 30% so a good chance you will see this in the workplace.</a:t>
            </a:r>
          </a:p>
          <a:p>
            <a:endParaRPr lang="en-US" baseline="0" dirty="0" smtClean="0"/>
          </a:p>
          <a:p>
            <a:r>
              <a:rPr lang="en-US" baseline="0" dirty="0" smtClean="0"/>
              <a:t>Individuals with personality disorders are more likely to be unemployed</a:t>
            </a:r>
          </a:p>
          <a:p>
            <a:endParaRPr lang="en-US" baseline="0" dirty="0" smtClean="0"/>
          </a:p>
          <a:p>
            <a:r>
              <a:rPr lang="en-US" baseline="0" dirty="0" smtClean="0"/>
              <a:t>And of course individuals with personality disorders often have comorbid mental health diagnoses and unemployment rates are 3 -5 times higher than individuals without a mental health diagnosis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11</a:t>
            </a:fld>
            <a:endParaRPr lang="en-US" dirty="0"/>
          </a:p>
        </p:txBody>
      </p:sp>
    </p:spTree>
    <p:extLst>
      <p:ext uri="{BB962C8B-B14F-4D97-AF65-F5344CB8AC3E}">
        <p14:creationId xmlns:p14="http://schemas.microsoft.com/office/powerpoint/2010/main" val="2785350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are PDs</a:t>
            </a:r>
            <a:r>
              <a:rPr lang="en-US" baseline="0" dirty="0" smtClean="0"/>
              <a:t> considered disabilities under ADA</a:t>
            </a:r>
          </a:p>
          <a:p>
            <a:endParaRPr lang="en-US" baseline="0" dirty="0" smtClean="0"/>
          </a:p>
          <a:p>
            <a:r>
              <a:rPr lang="en-US" baseline="0" dirty="0" smtClean="0"/>
              <a:t>Maybe…some may and some won’t. It depends on the degree of impairment in major life activities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12</a:t>
            </a:fld>
            <a:endParaRPr lang="en-US" dirty="0"/>
          </a:p>
        </p:txBody>
      </p:sp>
    </p:spTree>
    <p:extLst>
      <p:ext uri="{BB962C8B-B14F-4D97-AF65-F5344CB8AC3E}">
        <p14:creationId xmlns:p14="http://schemas.microsoft.com/office/powerpoint/2010/main" val="1838609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baseline="0" dirty="0" smtClean="0"/>
              <a:t>considering if a student is disabled because of functional limitations related to a PD, some things to consider are:</a:t>
            </a:r>
          </a:p>
          <a:p>
            <a:endParaRPr lang="en-US" baseline="0" dirty="0" smtClean="0"/>
          </a:p>
          <a:p>
            <a:r>
              <a:rPr lang="en-US" baseline="0" dirty="0" smtClean="0"/>
              <a:t>What are the limitations?</a:t>
            </a:r>
          </a:p>
          <a:p>
            <a:r>
              <a:rPr lang="en-US" baseline="0" dirty="0" smtClean="0"/>
              <a:t>Do these limitations affect the student’s trade performance?</a:t>
            </a:r>
          </a:p>
          <a:p>
            <a:r>
              <a:rPr lang="en-US" baseline="0" dirty="0" smtClean="0"/>
              <a:t>What accommodations might be considered, What accommodations does the student feel they might need to be more successful?</a:t>
            </a:r>
          </a:p>
          <a:p>
            <a:r>
              <a:rPr lang="en-US" baseline="0" dirty="0" smtClean="0"/>
              <a:t>Then follow-up with the student regarding the effectiveness of the accommodations and provide training to teachers and staff where appropriate?</a:t>
            </a:r>
          </a:p>
          <a:p>
            <a:endParaRPr lang="en-US" baseline="0" dirty="0" smtClean="0"/>
          </a:p>
          <a:p>
            <a:r>
              <a:rPr lang="en-US" baseline="0" dirty="0" smtClean="0"/>
              <a:t>Can you think of accommodations that might he helpful for a student with borderline PD?</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13</a:t>
            </a:fld>
            <a:endParaRPr lang="en-US" dirty="0"/>
          </a:p>
        </p:txBody>
      </p:sp>
    </p:spTree>
    <p:extLst>
      <p:ext uri="{BB962C8B-B14F-4D97-AF65-F5344CB8AC3E}">
        <p14:creationId xmlns:p14="http://schemas.microsoft.com/office/powerpoint/2010/main" val="1056110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Let move on to</a:t>
            </a:r>
            <a:r>
              <a:rPr lang="en-US" baseline="0" dirty="0" smtClean="0"/>
              <a:t> the focus of this webinar which is on interventions and goals for PD…</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14</a:t>
            </a:fld>
            <a:endParaRPr lang="en-US" dirty="0"/>
          </a:p>
        </p:txBody>
      </p:sp>
    </p:spTree>
    <p:extLst>
      <p:ext uri="{BB962C8B-B14F-4D97-AF65-F5344CB8AC3E}">
        <p14:creationId xmlns:p14="http://schemas.microsoft.com/office/powerpoint/2010/main" val="3092303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be achieved in the short term?</a:t>
            </a:r>
          </a:p>
          <a:p>
            <a:r>
              <a:rPr lang="en-US" dirty="0" smtClean="0"/>
              <a:t>Focus on safety but what would</a:t>
            </a:r>
            <a:r>
              <a:rPr lang="en-US" baseline="0" dirty="0" smtClean="0"/>
              <a:t> be your next priority?</a:t>
            </a:r>
          </a:p>
          <a:p>
            <a:endParaRPr lang="en-US" baseline="0" dirty="0" smtClean="0"/>
          </a:p>
          <a:p>
            <a:r>
              <a:rPr lang="en-US" baseline="0" dirty="0" smtClean="0"/>
              <a:t>What might be a reasonable goal for a student with BPD?</a:t>
            </a:r>
          </a:p>
          <a:p>
            <a:endParaRPr lang="en-US" baseline="0" dirty="0" smtClean="0"/>
          </a:p>
          <a:p>
            <a:r>
              <a:rPr lang="en-US" baseline="0" dirty="0" smtClean="0"/>
              <a:t>Remember to make it a shared expectation. It isn’t helpful to set a goal the student hasn’t signed on to.</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15</a:t>
            </a:fld>
            <a:endParaRPr lang="en-US" dirty="0"/>
          </a:p>
        </p:txBody>
      </p:sp>
    </p:spTree>
    <p:extLst>
      <p:ext uri="{BB962C8B-B14F-4D97-AF65-F5344CB8AC3E}">
        <p14:creationId xmlns:p14="http://schemas.microsoft.com/office/powerpoint/2010/main" val="115565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Job Corps is EAP model—</a:t>
            </a:r>
            <a:r>
              <a:rPr lang="en-US" u="sng" dirty="0" smtClean="0"/>
              <a:t>brief</a:t>
            </a:r>
            <a:r>
              <a:rPr lang="en-US" dirty="0" smtClean="0"/>
              <a:t> therapy focused on employability. Let’s look at brief interventions that can be helpful.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aren’t looking for at “curing” someone’s personality disorder but</a:t>
            </a:r>
            <a:r>
              <a:rPr lang="en-US" baseline="0" dirty="0" smtClean="0"/>
              <a:t> rather improving their ability to function.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CBT and Motivational Interviewing seems uniquely tailored for working with students with these disorders or traits</a:t>
            </a:r>
            <a:endParaRPr lang="en-US" dirty="0" smtClean="0"/>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16</a:t>
            </a:fld>
            <a:endParaRPr lang="en-US" dirty="0"/>
          </a:p>
        </p:txBody>
      </p:sp>
    </p:spTree>
    <p:extLst>
      <p:ext uri="{BB962C8B-B14F-4D97-AF65-F5344CB8AC3E}">
        <p14:creationId xmlns:p14="http://schemas.microsoft.com/office/powerpoint/2010/main" val="1713882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some specific interventions.</a:t>
            </a:r>
          </a:p>
          <a:p>
            <a:endParaRPr lang="en-US" dirty="0" smtClean="0"/>
          </a:p>
          <a:p>
            <a:r>
              <a:rPr lang="en-US" dirty="0" smtClean="0"/>
              <a:t>Dialectical</a:t>
            </a:r>
            <a:r>
              <a:rPr lang="en-US" baseline="0" dirty="0" smtClean="0"/>
              <a:t> Behavior Therapy or DBT has been used on some of our centers and been helpful in working with students with borderline personality disorder </a:t>
            </a:r>
            <a:endParaRPr lang="en-US" dirty="0" smtClean="0"/>
          </a:p>
          <a:p>
            <a:endParaRPr lang="en-US" dirty="0" smtClean="0"/>
          </a:p>
          <a:p>
            <a:r>
              <a:rPr lang="en-US" dirty="0" smtClean="0"/>
              <a:t>DBT is a cognitive-behavioral treatment that is geared toward increasing the patient’s ability to moderate between what his intense emotions and his actions. It is typically done by weekly individual sessions, accompanied or followed by group sessions. Its focus is a combination of mindfulness, interpersonal skills, distress tolerance, and emotion regulation.  DBT is the most scientifically-supported treatment method for people with Borderline PD. Since it is targeted directly at symptoms and can be done in a group, it is also one of the most cost-effective treatment modes. It can also be shorter than many other types of therapies.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17</a:t>
            </a:fld>
            <a:endParaRPr lang="en-US" dirty="0"/>
          </a:p>
        </p:txBody>
      </p:sp>
    </p:spTree>
    <p:extLst>
      <p:ext uri="{BB962C8B-B14F-4D97-AF65-F5344CB8AC3E}">
        <p14:creationId xmlns:p14="http://schemas.microsoft.com/office/powerpoint/2010/main" val="1708105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Schema Therapy: Schema Therapy involves a combination of techniques from four other types of established, time-tested treatments. It combines techniques from cognitive therapy, behavior therapy, object relations &amp; psychoanalysis.</a:t>
            </a:r>
          </a:p>
          <a:p>
            <a:endParaRPr lang="en-US" dirty="0" smtClean="0"/>
          </a:p>
          <a:p>
            <a:r>
              <a:rPr lang="en-US" dirty="0" smtClean="0"/>
              <a:t>The goal of the treatment is to challenge the maladaptive “schemas,” or beliefs/feelings, that the patient learned in childhood. </a:t>
            </a:r>
          </a:p>
          <a:p>
            <a:endParaRPr lang="en-US" dirty="0" smtClean="0"/>
          </a:p>
          <a:p>
            <a:r>
              <a:rPr lang="en-US" dirty="0" smtClean="0"/>
              <a:t>Schema Therapy can take longer, but takes place at a deeper level for the patient. Research suggests that may be more costly, but is nevertheless cost-effective, because it is so highly effective.</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18</a:t>
            </a:fld>
            <a:endParaRPr lang="en-US" dirty="0"/>
          </a:p>
        </p:txBody>
      </p:sp>
    </p:spTree>
    <p:extLst>
      <p:ext uri="{BB962C8B-B14F-4D97-AF65-F5344CB8AC3E}">
        <p14:creationId xmlns:p14="http://schemas.microsoft.com/office/powerpoint/2010/main" val="1719562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Possible Maladaptive Cognitions Associated with Personality Disorders that can be addressed with CBT</a:t>
            </a:r>
            <a:r>
              <a:rPr lang="en-US" sz="1600" dirty="0" smtClean="0"/>
              <a:t>:</a:t>
            </a:r>
          </a:p>
          <a:p>
            <a:endParaRPr lang="en-US" sz="1600" dirty="0" smtClean="0"/>
          </a:p>
          <a:p>
            <a:endParaRPr lang="en-US" dirty="0" smtClean="0"/>
          </a:p>
        </p:txBody>
      </p:sp>
      <p:sp>
        <p:nvSpPr>
          <p:cNvPr id="4" name="Slide Number Placeholder 3"/>
          <p:cNvSpPr>
            <a:spLocks noGrp="1"/>
          </p:cNvSpPr>
          <p:nvPr>
            <p:ph type="sldNum" sz="quarter" idx="10"/>
          </p:nvPr>
        </p:nvSpPr>
        <p:spPr/>
        <p:txBody>
          <a:bodyPr/>
          <a:lstStyle/>
          <a:p>
            <a:fld id="{FE73BFCD-5F1A-40EA-BE89-00C294FDED66}" type="slidenum">
              <a:rPr lang="en-US" smtClean="0"/>
              <a:t>19</a:t>
            </a:fld>
            <a:endParaRPr lang="en-US" dirty="0"/>
          </a:p>
        </p:txBody>
      </p:sp>
    </p:spTree>
    <p:extLst>
      <p:ext uri="{BB962C8B-B14F-4D97-AF65-F5344CB8AC3E}">
        <p14:creationId xmlns:p14="http://schemas.microsoft.com/office/powerpoint/2010/main" val="3048191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a:t>
            </a:fld>
            <a:endParaRPr lang="en-US" dirty="0"/>
          </a:p>
        </p:txBody>
      </p:sp>
    </p:spTree>
    <p:extLst>
      <p:ext uri="{BB962C8B-B14F-4D97-AF65-F5344CB8AC3E}">
        <p14:creationId xmlns:p14="http://schemas.microsoft.com/office/powerpoint/2010/main" val="4207485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might you address it using a CBT approach</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20</a:t>
            </a:fld>
            <a:endParaRPr lang="en-US" dirty="0"/>
          </a:p>
        </p:txBody>
      </p:sp>
    </p:spTree>
    <p:extLst>
      <p:ext uri="{BB962C8B-B14F-4D97-AF65-F5344CB8AC3E}">
        <p14:creationId xmlns:p14="http://schemas.microsoft.com/office/powerpoint/2010/main" val="10985036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Medication is somewhat controversial in the treatment of personality disorders. This is because it does not cure the disorder itself but it can address the depression</a:t>
            </a:r>
            <a:r>
              <a:rPr lang="en-US" baseline="0" dirty="0" smtClean="0"/>
              <a:t> and anxiety that often accompany these disorders</a:t>
            </a:r>
            <a:r>
              <a:rPr lang="en-US" dirty="0" smtClean="0"/>
              <a:t>. </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21</a:t>
            </a:fld>
            <a:endParaRPr lang="en-US" dirty="0"/>
          </a:p>
        </p:txBody>
      </p:sp>
    </p:spTree>
    <p:extLst>
      <p:ext uri="{BB962C8B-B14F-4D97-AF65-F5344CB8AC3E}">
        <p14:creationId xmlns:p14="http://schemas.microsoft.com/office/powerpoint/2010/main" val="4212939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Overall therapeutic goal: change the “disorder” into a “style”, except for Antisocial Personality Disorder</a:t>
            </a:r>
            <a:r>
              <a:rPr lang="en-US" sz="1100" dirty="0" smtClean="0"/>
              <a:t>.</a:t>
            </a:r>
          </a:p>
          <a:p>
            <a:endParaRPr lang="en-US" dirty="0" smtClean="0"/>
          </a:p>
          <a:p>
            <a:r>
              <a:rPr lang="en-US" dirty="0" smtClean="0"/>
              <a:t>Keep in mind the PDs are frequently comorbid with</a:t>
            </a:r>
            <a:r>
              <a:rPr lang="en-US" baseline="0" dirty="0" smtClean="0"/>
              <a:t> other psychiatric disorders such as PTSD and Bipolar Disorder</a:t>
            </a:r>
          </a:p>
          <a:p>
            <a:endParaRPr lang="en-US" baseline="0" dirty="0" smtClean="0"/>
          </a:p>
          <a:p>
            <a:r>
              <a:rPr lang="en-US" baseline="0" dirty="0" smtClean="0"/>
              <a:t>Generally, treatment may include medication and CBT approaches. The goal is to minimize impairment in functioning (thereby improving employability) vs. changing personality</a:t>
            </a:r>
          </a:p>
          <a:p>
            <a:endParaRPr lang="en-US" baseline="0" dirty="0" smtClean="0"/>
          </a:p>
          <a:p>
            <a:r>
              <a:rPr lang="en-US" baseline="0" dirty="0" smtClean="0"/>
              <a:t>We talked about cognitive and behavioral approaches. Let’s look at some other interventions.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22</a:t>
            </a:fld>
            <a:endParaRPr lang="en-US" dirty="0"/>
          </a:p>
        </p:txBody>
      </p:sp>
    </p:spTree>
    <p:extLst>
      <p:ext uri="{BB962C8B-B14F-4D97-AF65-F5344CB8AC3E}">
        <p14:creationId xmlns:p14="http://schemas.microsoft.com/office/powerpoint/2010/main" val="6110461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Ask for permission to discuss the problem. Intent is to increase awareness of a problem that the patient is avoiding or denying.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 concerned about our working relationship because it seems that you often dismiss my medical advice, but continue to ask for recommendations. Would it be okay for us to talk about this now?”</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Elicit talk about change. Intent is to evoke thoughts about the disadvantages of the status quo, the advantages of change, specific change possibilities, and taking the first step toward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you think will happen if the pattern of dismissing medical advice does not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could work for you if you decided to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might be some good things about changing?”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would you be willing to try as a first step?”</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Importance check. Intent is to have the patient rate his or her readiness and motivation to embrace behavior change, and to reinforce talk about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a scale of 1 to 10, with 1 being the lowest and 10 being the highest, how important is it for you to change the pattern that we have been discussing and to try the new approach?”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Ability check. Intent is to assess the patient's confidence in his or her ability to change and to overcome barriers to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a scale of 1 to 10, how confident are you that you will succeed in making a behavior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you see as barriers to becoming more self-confident and to independently making informed choices, and how might you overcome these obstacles?”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 Statement to terminate the motivational interview for today. Intent is to summarize the main discussion points, the patient's commitment to change, and the follow-up plan. It is important to state what the patient has agreed to, but also what he or she has not agreed to.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I may summarize our discussion, the problem in our working relationship appears to be the pattern of dismissing medical advice. You are motivated to make changes with my encouragement, and you are specifically going to work on________.”</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talk about this again in a couple of weeks to check on your progress, to talk about how you are coping with barriers to change, and to modify the solution a bit, if necessary.”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23</a:t>
            </a:fld>
            <a:endParaRPr lang="en-US" dirty="0"/>
          </a:p>
        </p:txBody>
      </p:sp>
    </p:spTree>
    <p:extLst>
      <p:ext uri="{BB962C8B-B14F-4D97-AF65-F5344CB8AC3E}">
        <p14:creationId xmlns:p14="http://schemas.microsoft.com/office/powerpoint/2010/main" val="396921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262626"/>
                </a:solidFill>
                <a:latin typeface="ArialMT"/>
              </a:rPr>
              <a:t>Problem-solving therapy teaches the skills required for effective social problem solving. These are the ability to recognize problems when they arise, define the problem clearly and accurately, set realistic goals for change, produce a diversity of possible solutions, anticipate outcomes, devise effective actions plans that have stepwise stages, and carry out those action plans to solve problems effectively.</a:t>
            </a:r>
          </a:p>
          <a:p>
            <a:endParaRPr lang="en-US" sz="1200" dirty="0" smtClean="0">
              <a:solidFill>
                <a:srgbClr val="262626"/>
              </a:solidFill>
              <a:latin typeface="ArialMT"/>
            </a:endParaRPr>
          </a:p>
          <a:p>
            <a:r>
              <a:rPr lang="en-US" sz="1200" dirty="0" smtClean="0">
                <a:solidFill>
                  <a:srgbClr val="262626"/>
                </a:solidFill>
                <a:latin typeface="ArialMT"/>
              </a:rPr>
              <a:t>Therapists must also attend to developing the student’s optimism about finding solutions to problems and improving the client’s confidence for working towards these solutions. Without attention to these cognitive-emotional matters, therapy is unlikely to be effective.</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E73BFCD-5F1A-40EA-BE89-00C294FDED66}" type="slidenum">
              <a:rPr lang="en-US" smtClean="0"/>
              <a:t>24</a:t>
            </a:fld>
            <a:endParaRPr lang="en-US" dirty="0"/>
          </a:p>
        </p:txBody>
      </p:sp>
    </p:spTree>
    <p:extLst>
      <p:ext uri="{BB962C8B-B14F-4D97-AF65-F5344CB8AC3E}">
        <p14:creationId xmlns:p14="http://schemas.microsoft.com/office/powerpoint/2010/main" val="1094395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Problem identification. Intent is to identify a specific problem that the therapist</a:t>
            </a:r>
            <a:r>
              <a:rPr lang="en-US" baseline="0" dirty="0" smtClean="0"/>
              <a:t> believes interferes with functioning</a:t>
            </a:r>
            <a:r>
              <a:rPr lang="en-US" dirty="0" smtClean="0"/>
              <a:t>.</a:t>
            </a:r>
          </a:p>
          <a:p>
            <a:r>
              <a:rPr lang="en-US" dirty="0" smtClean="0"/>
              <a:t>“What is the problem here?”</a:t>
            </a:r>
          </a:p>
          <a:p>
            <a:r>
              <a:rPr lang="en-US" dirty="0" smtClean="0"/>
              <a:t>“What needs to be fixed?”</a:t>
            </a:r>
          </a:p>
          <a:p>
            <a:r>
              <a:rPr lang="en-US" dirty="0" smtClean="0"/>
              <a:t>2. Consider multiple potential solutions. Intent is to collaboratively consider and brainstorm alternative solutions to the agreed-on problem.</a:t>
            </a:r>
          </a:p>
          <a:p>
            <a:r>
              <a:rPr lang="en-US" dirty="0" smtClean="0"/>
              <a:t>“What might you do differently so that less care or support from others will not prevent you from following medical advice?”</a:t>
            </a:r>
          </a:p>
          <a:p>
            <a:r>
              <a:rPr lang="en-US" dirty="0" smtClean="0"/>
              <a:t>“What are the possible consequences of each option that was identified in our brainstorming discussion?”</a:t>
            </a:r>
          </a:p>
          <a:p>
            <a:r>
              <a:rPr lang="en-US" dirty="0" smtClean="0"/>
              <a:t>3. Seek patient commitment. Intent is to get a commitment from the patient to try a new and preferred solution and to set a starting time.</a:t>
            </a:r>
          </a:p>
          <a:p>
            <a:r>
              <a:rPr lang="en-US" dirty="0" smtClean="0"/>
              <a:t>“Which of these solutions are you willing to try?”</a:t>
            </a:r>
          </a:p>
          <a:p>
            <a:r>
              <a:rPr lang="en-US" dirty="0" smtClean="0"/>
              <a:t>“Please state exactly what you are going to do and when.”</a:t>
            </a:r>
          </a:p>
          <a:p>
            <a:r>
              <a:rPr lang="en-US" dirty="0" smtClean="0"/>
              <a:t>“When are you willing to start?”</a:t>
            </a:r>
          </a:p>
          <a:p>
            <a:r>
              <a:rPr lang="en-US" dirty="0" smtClean="0"/>
              <a:t>4. Summary statement. Intent is to summarize the main points of the discussion and schedule follow-up to assess outcomes so that the patient is not put off if the first solution does not work; to address new barriers that may arise; to encourage the patient to apply the solution consistently; and to model positive self-reinforcement for small initial success.</a:t>
            </a:r>
          </a:p>
          <a:p>
            <a:r>
              <a:rPr lang="en-US" dirty="0" smtClean="0"/>
              <a:t>“If I may summarize our discussion, the problem seems to be a lack of self-confidence and, perhaps, a fear of disapproval when you need to make decisions about your medical care. These lead to being too dependent on others for making choices. You are willing to try a new solution or plan with my encouragement, and you are specifically going to do________ starting _________. Does this summarize the plan fairly?”</a:t>
            </a:r>
          </a:p>
          <a:p>
            <a:r>
              <a:rPr lang="en-US" dirty="0" smtClean="0"/>
              <a:t>“Let's talk about this again in a couple of weeks to check on your progress, to talk about how you are coping with barriers to change, and to modify the solution a bit, if necessary.”</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25</a:t>
            </a:fld>
            <a:endParaRPr lang="en-US" dirty="0"/>
          </a:p>
        </p:txBody>
      </p:sp>
    </p:spTree>
    <p:extLst>
      <p:ext uri="{BB962C8B-B14F-4D97-AF65-F5344CB8AC3E}">
        <p14:creationId xmlns:p14="http://schemas.microsoft.com/office/powerpoint/2010/main" val="1553830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smtClean="0">
                <a:solidFill>
                  <a:srgbClr val="000000"/>
                </a:solidFill>
                <a:latin typeface="+mn-lt"/>
              </a:rPr>
              <a:t>Social Skills Training is often done in groups. Since it is a targeted, educational, group treatment it is highly cost-effective and can sometimes be fairly brief.</a:t>
            </a:r>
          </a:p>
          <a:p>
            <a:pPr rtl="0"/>
            <a:endParaRPr lang="en-US" sz="1200" b="0" i="0" u="none" strike="noStrike" kern="1200" baseline="0" dirty="0" smtClean="0">
              <a:solidFill>
                <a:srgbClr val="000000"/>
              </a:solidFill>
              <a:latin typeface="+mn-lt"/>
            </a:endParaRPr>
          </a:p>
          <a:p>
            <a:pPr rtl="0"/>
            <a:r>
              <a:rPr lang="en-US" sz="1200" b="0" i="0" u="none" strike="noStrike" kern="1200" baseline="0" dirty="0" smtClean="0">
                <a:solidFill>
                  <a:srgbClr val="000000"/>
                </a:solidFill>
                <a:latin typeface="+mn-lt"/>
              </a:rPr>
              <a:t>Some personality disorders, especially those that involve psychosis, interfere with the sufferer’s ability to understand and read other people’s behaviors and feelings, and respond appropriately. </a:t>
            </a:r>
          </a:p>
          <a:p>
            <a:pPr rtl="0"/>
            <a:r>
              <a:rPr lang="en-US" sz="1200" b="0" i="0" u="none" strike="noStrike" kern="1200" baseline="0" dirty="0" smtClean="0">
                <a:solidFill>
                  <a:srgbClr val="000000"/>
                </a:solidFill>
                <a:latin typeface="+mn-lt"/>
              </a:rPr>
              <a:t>Since it is a targeted, educational, group treatment it is highly cost-effective and can sometimes be fairly brief.</a:t>
            </a:r>
          </a:p>
          <a:p>
            <a:pPr rtl="0"/>
            <a:endParaRPr lang="en-US" sz="1200" b="0" i="0" u="none" strike="noStrike" kern="1200" baseline="0" dirty="0" smtClean="0">
              <a:solidFill>
                <a:srgbClr val="000000"/>
              </a:solidFill>
              <a:latin typeface="+mn-lt"/>
            </a:endParaRP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26</a:t>
            </a:fld>
            <a:endParaRPr lang="en-US" dirty="0"/>
          </a:p>
        </p:txBody>
      </p:sp>
    </p:spTree>
    <p:extLst>
      <p:ext uri="{BB962C8B-B14F-4D97-AF65-F5344CB8AC3E}">
        <p14:creationId xmlns:p14="http://schemas.microsoft.com/office/powerpoint/2010/main" val="28671869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is to assist the student in reducing</a:t>
            </a:r>
            <a:r>
              <a:rPr lang="en-US" baseline="0" dirty="0" smtClean="0"/>
              <a:t> </a:t>
            </a:r>
            <a:r>
              <a:rPr lang="en-US" dirty="0" smtClean="0"/>
              <a:t> emotional instability and enable</a:t>
            </a:r>
            <a:r>
              <a:rPr lang="en-US" baseline="0" dirty="0" smtClean="0"/>
              <a:t> them to </a:t>
            </a:r>
            <a:r>
              <a:rPr lang="en-US" dirty="0" smtClean="0"/>
              <a:t>better manage their symptoms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27</a:t>
            </a:fld>
            <a:endParaRPr lang="en-US" dirty="0"/>
          </a:p>
        </p:txBody>
      </p:sp>
    </p:spTree>
    <p:extLst>
      <p:ext uri="{BB962C8B-B14F-4D97-AF65-F5344CB8AC3E}">
        <p14:creationId xmlns:p14="http://schemas.microsoft.com/office/powerpoint/2010/main" val="4257094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research has demonstrated that cluster B patients, especially those with borderline pathology, elicited higher levels of anger and irritation and lower levels of liking, empathy, and nurturance and tend to be perceived as more dominant, hostile, and punitive than patients with depressive disorders. Other studies have found that patients with cluster A and B disorders evoke more negative therapist reactions than cluster C patients, and that cluster B patients evoke more mixed feelings in therapists . </a:t>
            </a:r>
          </a:p>
          <a:p>
            <a:endParaRPr lang="en-US" dirty="0" smtClean="0"/>
          </a:p>
          <a:p>
            <a:r>
              <a:rPr lang="en-US" dirty="0" smtClean="0"/>
              <a:t>Let’s look at Cluster</a:t>
            </a:r>
            <a:r>
              <a:rPr lang="en-US" baseline="0" dirty="0" smtClean="0"/>
              <a:t> B:</a:t>
            </a:r>
            <a:endParaRPr lang="en-US" dirty="0" smtClean="0"/>
          </a:p>
          <a:p>
            <a:r>
              <a:rPr lang="en-US" dirty="0" smtClean="0"/>
              <a:t>Borderline</a:t>
            </a:r>
          </a:p>
          <a:p>
            <a:r>
              <a:rPr lang="en-US" dirty="0" smtClean="0"/>
              <a:t>Narrative Description of Countertransference</a:t>
            </a:r>
          </a:p>
          <a:p>
            <a:r>
              <a:rPr lang="en-US" dirty="0" smtClean="0"/>
              <a:t>Clinicians tend to feel criticized, unappreciated, and devalued by these patients. They feel afraid to say the wrong thing, or have to stop themselves from doing something aggressive, lest these patients explode, fall apart, or walk out. Paranoid patients tend to stir up strong feelings and animosity in therapists, who can experience resentment and anger and endorse intense feelings of being mistreated and rejected when working with them.</a:t>
            </a:r>
          </a:p>
          <a:p>
            <a:r>
              <a:rPr lang="en-US" dirty="0" smtClean="0"/>
              <a:t>Clinicians tend to feel bored, distracted, and annoyed in sessions with patients. They do not feel engaged in sessions but experience a sense of detachment and withdrawal (for example, their minds can often wander to things other than what they are talking about).</a:t>
            </a:r>
          </a:p>
          <a:p>
            <a:r>
              <a:rPr lang="en-US" dirty="0" smtClean="0"/>
              <a:t>Clinicians tend to feel overwhelmed by strong emotions and intense needs. In particular, more than with most patients, therapists feel like they have been pulled into things but do not realize it until after the session is over. Borderline patients can “frighten” clinicians, who experience high levels of anxiety, tension, and concern when working with them. Therapists can also feel incompetent or inadequate and often experience a sense of confusion and frustration in sessions. They are afraid they are failing to help these patients and can sometimes feel guilty when they see them distressed or deteriorating, as they feel they must be somehow responsible. Clinicians talk about them with significant others more than about other patients. They are “special” patients, and in sessions therapists can do things for them, or go the extra mile for them, in ways that they do not do for other patients (for example, they end sessions late with them more than with other patients).</a:t>
            </a:r>
          </a:p>
          <a:p>
            <a:r>
              <a:rPr lang="en-US" dirty="0" smtClean="0"/>
              <a:t>Clinicians tend to feel bored, distracted, and annoyed in sessions with these patients. They do not feel engaged when working with them and often feel frustrated. Therapists also sometimes feel interchangeable, as if they could be anyone to the patient. They can feel ineffectual, invisible, and deskilled.</a:t>
            </a:r>
          </a:p>
          <a:p>
            <a:r>
              <a:rPr lang="en-US" dirty="0" smtClean="0"/>
              <a:t>Clinicians tend to feel </a:t>
            </a:r>
            <a:r>
              <a:rPr lang="en-US" dirty="0" err="1" smtClean="0"/>
              <a:t>nurturant</a:t>
            </a:r>
            <a:r>
              <a:rPr lang="en-US" dirty="0" smtClean="0"/>
              <a:t> toward these patients and have warm, almost parental feelings toward them. They wish they could give them what others never could and want to protect them. Therapists talk about these patients with their partners or significant others more than about their other patients. In sessions they disclose their feelings or self-disclose more about their personal life than with their other patients. They feel engaged in sessions with them and do not feel distracted or avoidant. However, they sometimes feel anxious or frustrated and can experience a sense of incompetence and inadequacy. They can feel like their hands have been tied or that they have been put into an impossible bind.</a:t>
            </a:r>
          </a:p>
          <a:p>
            <a:r>
              <a:rPr lang="en-US" dirty="0" smtClean="0"/>
              <a:t> </a:t>
            </a:r>
          </a:p>
          <a:p>
            <a:r>
              <a:rPr lang="en-US" dirty="0" smtClean="0"/>
              <a:t>Schizoid</a:t>
            </a:r>
          </a:p>
          <a:p>
            <a:r>
              <a:rPr lang="en-US" dirty="0" smtClean="0"/>
              <a:t>Clinicians tend to feel incompetent or inadequate working with these patients. They feel hopeless and frustrated and have more difficulties establishing a comfortable relationship with, being more attuned with, and developing a sense of intimate connections with a schizoid patient. They worry that they will not be able to help them, or feel they are failing them. In fact, they are pessimistic about any gains they may be making or are likely to make in treatment. They can sometimes think the patient might do better with another therapist or a different kind of therapy.</a:t>
            </a:r>
          </a:p>
          <a:p>
            <a:r>
              <a:rPr lang="en-US" dirty="0" smtClean="0"/>
              <a:t>Antisocial Clinicians tend to feel mistreated, criticized, or repulsed and can experience an intense anger and irritation working with antisocial patients. They often feel used or manipulated by them and pushed to set firm limits in the clinical setting. They can sometimes feel they are being cruel, mean, or aggressive when working with these</a:t>
            </a:r>
          </a:p>
          <a:p>
            <a:r>
              <a:rPr lang="en-US" dirty="0" smtClean="0"/>
              <a:t>patients and wish they had never taken them on in therapy.</a:t>
            </a:r>
          </a:p>
          <a:p>
            <a:r>
              <a:rPr lang="en-US" dirty="0" smtClean="0"/>
              <a:t>Histrionic Clinicians tend not to feel bored or distracted with these patients. On the contrary, they feel fully engaged in sessions and engrossed by them. Histrionic patients tend to require a lot of attention from their therapists.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https://pdfs.semanticscholar.org/3b6e/20332a61cb3c924dec135c1f0823781b57aa.pdf</a:t>
            </a:r>
            <a:r>
              <a:rPr lang="en-US" dirty="0" smtClean="0"/>
              <a:t> </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28</a:t>
            </a:fld>
            <a:endParaRPr lang="en-US" dirty="0"/>
          </a:p>
        </p:txBody>
      </p:sp>
    </p:spTree>
    <p:extLst>
      <p:ext uri="{BB962C8B-B14F-4D97-AF65-F5344CB8AC3E}">
        <p14:creationId xmlns:p14="http://schemas.microsoft.com/office/powerpoint/2010/main" val="3576487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Countertransference may cause therapists to act defensively in accordance with their own needs, perceive clients in distorted fashion, and exhibit poor clinical judgment</a:t>
            </a:r>
            <a:r>
              <a:rPr lang="en-US" baseline="0" dirty="0" smtClean="0"/>
              <a:t> but there can also be benefit.</a:t>
            </a:r>
            <a:r>
              <a:rPr lang="en-US" dirty="0" smtClean="0"/>
              <a:t> </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29</a:t>
            </a:fld>
            <a:endParaRPr lang="en-US" dirty="0"/>
          </a:p>
        </p:txBody>
      </p:sp>
    </p:spTree>
    <p:extLst>
      <p:ext uri="{BB962C8B-B14F-4D97-AF65-F5344CB8AC3E}">
        <p14:creationId xmlns:p14="http://schemas.microsoft.com/office/powerpoint/2010/main" val="2421277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Let’s do a brief</a:t>
            </a:r>
            <a:r>
              <a:rPr lang="en-US" baseline="0" dirty="0" smtClean="0"/>
              <a:t> review of Personality Disorders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a:t>
            </a:fld>
            <a:endParaRPr lang="en-US" dirty="0"/>
          </a:p>
        </p:txBody>
      </p:sp>
    </p:spTree>
    <p:extLst>
      <p:ext uri="{BB962C8B-B14F-4D97-AF65-F5344CB8AC3E}">
        <p14:creationId xmlns:p14="http://schemas.microsoft.com/office/powerpoint/2010/main" val="1119088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there books that you can think of that you might recommend for students with a personality disorder or traits?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30</a:t>
            </a:fld>
            <a:endParaRPr lang="en-US" dirty="0"/>
          </a:p>
        </p:txBody>
      </p:sp>
    </p:spTree>
    <p:extLst>
      <p:ext uri="{BB962C8B-B14F-4D97-AF65-F5344CB8AC3E}">
        <p14:creationId xmlns:p14="http://schemas.microsoft.com/office/powerpoint/2010/main" val="34603440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a:t>
            </a:r>
            <a:r>
              <a:rPr lang="en-US" baseline="0" dirty="0" smtClean="0"/>
              <a:t> in </a:t>
            </a:r>
            <a:r>
              <a:rPr lang="en-US" baseline="0" smtClean="0"/>
              <a:t>chart box</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31</a:t>
            </a:fld>
            <a:endParaRPr lang="en-US" dirty="0"/>
          </a:p>
        </p:txBody>
      </p:sp>
    </p:spTree>
    <p:extLst>
      <p:ext uri="{BB962C8B-B14F-4D97-AF65-F5344CB8AC3E}">
        <p14:creationId xmlns:p14="http://schemas.microsoft.com/office/powerpoint/2010/main" val="17800658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hard! Take care of yourself so you don’t burn out.</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32</a:t>
            </a:fld>
            <a:endParaRPr lang="en-US" dirty="0"/>
          </a:p>
        </p:txBody>
      </p:sp>
    </p:spTree>
    <p:extLst>
      <p:ext uri="{BB962C8B-B14F-4D97-AF65-F5344CB8AC3E}">
        <p14:creationId xmlns:p14="http://schemas.microsoft.com/office/powerpoint/2010/main" val="1200070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33</a:t>
            </a:fld>
            <a:endParaRPr lang="en-US" dirty="0"/>
          </a:p>
        </p:txBody>
      </p:sp>
    </p:spTree>
    <p:extLst>
      <p:ext uri="{BB962C8B-B14F-4D97-AF65-F5344CB8AC3E}">
        <p14:creationId xmlns:p14="http://schemas.microsoft.com/office/powerpoint/2010/main" val="1045788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CBT?</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34</a:t>
            </a:fld>
            <a:endParaRPr lang="en-US" dirty="0"/>
          </a:p>
        </p:txBody>
      </p:sp>
    </p:spTree>
    <p:extLst>
      <p:ext uri="{BB962C8B-B14F-4D97-AF65-F5344CB8AC3E}">
        <p14:creationId xmlns:p14="http://schemas.microsoft.com/office/powerpoint/2010/main" val="10457888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Maybe</a:t>
            </a:r>
            <a:r>
              <a:rPr lang="en-US" baseline="0" dirty="0" smtClean="0"/>
              <a:t> start with possible barriers that might be interfering with the student’s ability to meet with therapist and psychiatrist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disability coordinator might suggest providing a modified schedule, allowing her to keep the early part of the day open for her therapist and doctor appointments. The teacher also agrees to allow the employee to take one unscheduled breaks per class. </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35</a:t>
            </a:fld>
            <a:endParaRPr lang="en-US" dirty="0"/>
          </a:p>
        </p:txBody>
      </p:sp>
    </p:spTree>
    <p:extLst>
      <p:ext uri="{BB962C8B-B14F-4D97-AF65-F5344CB8AC3E}">
        <p14:creationId xmlns:p14="http://schemas.microsoft.com/office/powerpoint/2010/main" val="10457888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Motivational Interviewing?</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36</a:t>
            </a:fld>
            <a:endParaRPr lang="en-US" dirty="0"/>
          </a:p>
        </p:txBody>
      </p:sp>
    </p:spTree>
    <p:extLst>
      <p:ext uri="{BB962C8B-B14F-4D97-AF65-F5344CB8AC3E}">
        <p14:creationId xmlns:p14="http://schemas.microsoft.com/office/powerpoint/2010/main" val="27595642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PDAN provides information:       </a:t>
            </a:r>
          </a:p>
          <a:p>
            <a:r>
              <a:rPr lang="en-US" dirty="0" smtClean="0"/>
              <a:t>To children and parents of children in the above “at risk” categories</a:t>
            </a:r>
          </a:p>
          <a:p>
            <a:r>
              <a:rPr lang="en-US" dirty="0" smtClean="0"/>
              <a:t>To family members and relationship partners of people with personality disorders</a:t>
            </a:r>
          </a:p>
          <a:p>
            <a:r>
              <a:rPr lang="en-US" dirty="0" smtClean="0"/>
              <a:t>To people who have personality disorders</a:t>
            </a:r>
          </a:p>
          <a:p>
            <a:r>
              <a:rPr lang="en-US" dirty="0" smtClean="0"/>
              <a:t>To professionals who are treating sufferers, their partners, and/or their children.</a:t>
            </a:r>
          </a:p>
          <a:p>
            <a:endParaRPr lang="en-US" dirty="0" smtClean="0"/>
          </a:p>
          <a:p>
            <a:r>
              <a:rPr lang="en-US" dirty="0" smtClean="0"/>
              <a:t>PDAN delivers information through:</a:t>
            </a:r>
          </a:p>
          <a:p>
            <a:r>
              <a:rPr lang="en-US" dirty="0" smtClean="0"/>
              <a:t>Publication of children books and e-books</a:t>
            </a:r>
          </a:p>
          <a:p>
            <a:r>
              <a:rPr lang="en-US" dirty="0" smtClean="0"/>
              <a:t>Web content and email newsletters</a:t>
            </a:r>
          </a:p>
          <a:p>
            <a:r>
              <a:rPr lang="en-US" dirty="0" smtClean="0"/>
              <a:t>Social media (Facebook, Twitter, LinkedIn, and other social media outlets)</a:t>
            </a:r>
          </a:p>
          <a:p>
            <a:r>
              <a:rPr lang="en-US" dirty="0" smtClean="0"/>
              <a:t>Online videos and YouTube channel</a:t>
            </a:r>
          </a:p>
          <a:p>
            <a:r>
              <a:rPr lang="en-US" dirty="0" smtClean="0"/>
              <a:t>Workshops and live presentations</a:t>
            </a:r>
          </a:p>
          <a:p>
            <a:r>
              <a:rPr lang="en-US" dirty="0" smtClean="0"/>
              <a:t>Online courses and teleconferences</a:t>
            </a:r>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37</a:t>
            </a:fld>
            <a:endParaRPr lang="en-US" dirty="0"/>
          </a:p>
        </p:txBody>
      </p:sp>
    </p:spTree>
    <p:extLst>
      <p:ext uri="{BB962C8B-B14F-4D97-AF65-F5344CB8AC3E}">
        <p14:creationId xmlns:p14="http://schemas.microsoft.com/office/powerpoint/2010/main" val="23345125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39</a:t>
            </a:fld>
            <a:endParaRPr lang="en-US" dirty="0"/>
          </a:p>
        </p:txBody>
      </p:sp>
    </p:spTree>
    <p:extLst>
      <p:ext uri="{BB962C8B-B14F-4D97-AF65-F5344CB8AC3E}">
        <p14:creationId xmlns:p14="http://schemas.microsoft.com/office/powerpoint/2010/main" val="3466929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4</a:t>
            </a:fld>
            <a:endParaRPr lang="en-US" dirty="0"/>
          </a:p>
        </p:txBody>
      </p:sp>
    </p:spTree>
    <p:extLst>
      <p:ext uri="{BB962C8B-B14F-4D97-AF65-F5344CB8AC3E}">
        <p14:creationId xmlns:p14="http://schemas.microsoft.com/office/powerpoint/2010/main" val="3349709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4423" y="4396392"/>
            <a:ext cx="5983014" cy="3600450"/>
          </a:xfrm>
        </p:spPr>
        <p:txBody>
          <a:bodyPr/>
          <a:lstStyle/>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5</a:t>
            </a:fld>
            <a:endParaRPr lang="en-US" dirty="0"/>
          </a:p>
        </p:txBody>
      </p:sp>
    </p:spTree>
    <p:extLst>
      <p:ext uri="{BB962C8B-B14F-4D97-AF65-F5344CB8AC3E}">
        <p14:creationId xmlns:p14="http://schemas.microsoft.com/office/powerpoint/2010/main" val="3067541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6</a:t>
            </a:fld>
            <a:endParaRPr lang="en-US" dirty="0"/>
          </a:p>
        </p:txBody>
      </p:sp>
    </p:spTree>
    <p:extLst>
      <p:ext uri="{BB962C8B-B14F-4D97-AF65-F5344CB8AC3E}">
        <p14:creationId xmlns:p14="http://schemas.microsoft.com/office/powerpoint/2010/main" val="896342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Which response includes personality disorders associated with Cluster A?</a:t>
            </a:r>
          </a:p>
          <a:p>
            <a:endParaRPr lang="en-US" baseline="0" dirty="0" smtClean="0"/>
          </a:p>
          <a:p>
            <a:r>
              <a:rPr lang="en-US" baseline="0" dirty="0" smtClean="0"/>
              <a:t>Answer #3</a:t>
            </a:r>
          </a:p>
          <a:p>
            <a:r>
              <a:rPr lang="en-US" baseline="0" dirty="0" smtClean="0"/>
              <a:t>Schizotypal - Features similar to schizophrenia but less severe </a:t>
            </a:r>
          </a:p>
          <a:p>
            <a:endParaRPr lang="en-US" baseline="0" dirty="0" smtClean="0"/>
          </a:p>
          <a:p>
            <a:r>
              <a:rPr lang="en-US" baseline="0" dirty="0" smtClean="0"/>
              <a:t>1  Paranoid,</a:t>
            </a:r>
          </a:p>
          <a:p>
            <a:r>
              <a:rPr lang="en-US" baseline="0" dirty="0" smtClean="0"/>
              <a:t>2. Schizotypal</a:t>
            </a:r>
          </a:p>
          <a:p>
            <a:r>
              <a:rPr lang="en-US" baseline="0" dirty="0" smtClean="0"/>
              <a:t>3. Schizoid</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7</a:t>
            </a:fld>
            <a:endParaRPr lang="en-US" dirty="0"/>
          </a:p>
        </p:txBody>
      </p:sp>
    </p:spTree>
    <p:extLst>
      <p:ext uri="{BB962C8B-B14F-4D97-AF65-F5344CB8AC3E}">
        <p14:creationId xmlns:p14="http://schemas.microsoft.com/office/powerpoint/2010/main" val="2473346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spcAft>
                <a:spcPts val="600"/>
              </a:spcAft>
            </a:pPr>
            <a:r>
              <a:rPr lang="en-US" sz="1200" dirty="0" smtClean="0">
                <a:latin typeface="Times New Roman"/>
                <a:cs typeface="Times New Roman"/>
              </a:rPr>
              <a:t>Which response is associated</a:t>
            </a:r>
            <a:r>
              <a:rPr lang="en-US" sz="1200" baseline="0" dirty="0" smtClean="0">
                <a:latin typeface="Times New Roman"/>
                <a:cs typeface="Times New Roman"/>
              </a:rPr>
              <a:t> with Cluster B?</a:t>
            </a:r>
            <a:endParaRPr lang="en-US" sz="1200" dirty="0" smtClean="0">
              <a:latin typeface="Times New Roman"/>
              <a:cs typeface="Times New Roman"/>
            </a:endParaRPr>
          </a:p>
          <a:p>
            <a:pPr>
              <a:lnSpc>
                <a:spcPct val="110000"/>
              </a:lnSpc>
              <a:spcAft>
                <a:spcPts val="600"/>
              </a:spcAft>
            </a:pPr>
            <a:endParaRPr lang="en-US" sz="1200" dirty="0" smtClean="0">
              <a:latin typeface="Times New Roman"/>
              <a:cs typeface="Times New Roman"/>
            </a:endParaRPr>
          </a:p>
          <a:p>
            <a:pPr>
              <a:lnSpc>
                <a:spcPct val="110000"/>
              </a:lnSpc>
              <a:spcAft>
                <a:spcPts val="600"/>
              </a:spcAft>
            </a:pPr>
            <a:r>
              <a:rPr lang="en-US" sz="1200" dirty="0" smtClean="0">
                <a:latin typeface="Times New Roman"/>
                <a:cs typeface="Times New Roman"/>
              </a:rPr>
              <a:t>Answer is #4:</a:t>
            </a:r>
          </a:p>
          <a:p>
            <a:pPr>
              <a:lnSpc>
                <a:spcPct val="110000"/>
              </a:lnSpc>
              <a:spcAft>
                <a:spcPts val="600"/>
              </a:spcAft>
            </a:pPr>
            <a:r>
              <a:rPr lang="en-US" sz="1200" dirty="0" smtClean="0">
                <a:latin typeface="Times New Roman"/>
                <a:cs typeface="Times New Roman"/>
              </a:rPr>
              <a:t>Antisocial Personality Disorder</a:t>
            </a:r>
          </a:p>
          <a:p>
            <a:pPr>
              <a:lnSpc>
                <a:spcPct val="110000"/>
              </a:lnSpc>
              <a:spcAft>
                <a:spcPts val="600"/>
              </a:spcAft>
            </a:pPr>
            <a:r>
              <a:rPr lang="en-US" sz="1200" dirty="0" smtClean="0">
                <a:latin typeface="Times New Roman"/>
                <a:cs typeface="Times New Roman"/>
              </a:rPr>
              <a:t>Borderline Personality Disorder</a:t>
            </a:r>
          </a:p>
          <a:p>
            <a:pPr>
              <a:lnSpc>
                <a:spcPct val="110000"/>
              </a:lnSpc>
              <a:spcAft>
                <a:spcPts val="600"/>
              </a:spcAft>
            </a:pPr>
            <a:r>
              <a:rPr lang="en-US" sz="1200" dirty="0" smtClean="0">
                <a:latin typeface="Times New Roman"/>
                <a:cs typeface="Times New Roman"/>
              </a:rPr>
              <a:t>Histrionic Personality Disorder</a:t>
            </a:r>
          </a:p>
          <a:p>
            <a:pPr>
              <a:lnSpc>
                <a:spcPct val="110000"/>
              </a:lnSpc>
              <a:spcAft>
                <a:spcPts val="600"/>
              </a:spcAft>
            </a:pPr>
            <a:r>
              <a:rPr lang="en-US" sz="1200" dirty="0" smtClean="0">
                <a:latin typeface="Times New Roman"/>
                <a:cs typeface="Times New Roman"/>
              </a:rPr>
              <a:t>Narcissistic Personality Disorder</a:t>
            </a:r>
          </a:p>
          <a:p>
            <a:pPr>
              <a:lnSpc>
                <a:spcPct val="110000"/>
              </a:lnSpc>
              <a:spcAft>
                <a:spcPts val="600"/>
              </a:spcAft>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8</a:t>
            </a:fld>
            <a:endParaRPr lang="en-US" dirty="0"/>
          </a:p>
        </p:txBody>
      </p:sp>
    </p:spTree>
    <p:extLst>
      <p:ext uri="{BB962C8B-B14F-4D97-AF65-F5344CB8AC3E}">
        <p14:creationId xmlns:p14="http://schemas.microsoft.com/office/powerpoint/2010/main" val="850913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sz="1200" dirty="0" smtClean="0"/>
              <a:t>Which response is</a:t>
            </a:r>
            <a:r>
              <a:rPr lang="en-US" sz="1200" baseline="0" dirty="0" smtClean="0"/>
              <a:t> associated with Cluster C?</a:t>
            </a:r>
            <a:endParaRPr lang="en-US" sz="1200" dirty="0" smtClean="0"/>
          </a:p>
          <a:p>
            <a:pPr>
              <a:lnSpc>
                <a:spcPct val="120000"/>
              </a:lnSpc>
            </a:pPr>
            <a:endParaRPr lang="en-US" sz="1200" dirty="0" smtClean="0"/>
          </a:p>
          <a:p>
            <a:pPr>
              <a:lnSpc>
                <a:spcPct val="120000"/>
              </a:lnSpc>
            </a:pPr>
            <a:r>
              <a:rPr lang="en-US" sz="1200" dirty="0" smtClean="0"/>
              <a:t>Answer</a:t>
            </a:r>
            <a:r>
              <a:rPr lang="en-US" sz="1200" baseline="0" dirty="0" smtClean="0"/>
              <a:t> #1:</a:t>
            </a:r>
            <a:endParaRPr lang="en-US" sz="1200" dirty="0" smtClean="0"/>
          </a:p>
          <a:p>
            <a:pPr>
              <a:lnSpc>
                <a:spcPct val="120000"/>
              </a:lnSpc>
            </a:pPr>
            <a:r>
              <a:rPr lang="en-US" sz="1200" dirty="0" smtClean="0"/>
              <a:t>Avoidant Personality Disorder</a:t>
            </a:r>
          </a:p>
          <a:p>
            <a:pPr>
              <a:lnSpc>
                <a:spcPct val="120000"/>
              </a:lnSpc>
            </a:pPr>
            <a:r>
              <a:rPr lang="en-US" sz="1200" dirty="0" smtClean="0"/>
              <a:t>Dependent Personality Disorder</a:t>
            </a:r>
          </a:p>
          <a:p>
            <a:pPr>
              <a:lnSpc>
                <a:spcPct val="120000"/>
              </a:lnSpc>
            </a:pPr>
            <a:r>
              <a:rPr lang="en-US" sz="1200" dirty="0" smtClean="0"/>
              <a:t>Obsessive Compulsive Personality Disorder</a:t>
            </a:r>
          </a:p>
          <a:p>
            <a:endParaRPr lang="en-US" dirty="0"/>
          </a:p>
        </p:txBody>
      </p:sp>
      <p:sp>
        <p:nvSpPr>
          <p:cNvPr id="4" name="Slide Number Placeholder 3"/>
          <p:cNvSpPr>
            <a:spLocks noGrp="1"/>
          </p:cNvSpPr>
          <p:nvPr>
            <p:ph type="sldNum" sz="quarter" idx="10"/>
          </p:nvPr>
        </p:nvSpPr>
        <p:spPr/>
        <p:txBody>
          <a:bodyPr/>
          <a:lstStyle/>
          <a:p>
            <a:fld id="{FE73BFCD-5F1A-40EA-BE89-00C294FDED66}" type="slidenum">
              <a:rPr lang="en-US" smtClean="0"/>
              <a:t>9</a:t>
            </a:fld>
            <a:endParaRPr lang="en-US" dirty="0"/>
          </a:p>
        </p:txBody>
      </p:sp>
    </p:spTree>
    <p:extLst>
      <p:ext uri="{BB962C8B-B14F-4D97-AF65-F5344CB8AC3E}">
        <p14:creationId xmlns:p14="http://schemas.microsoft.com/office/powerpoint/2010/main" val="126555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905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lgn="ctr">
              <a:defRPr/>
            </a:lvl1pPr>
          </a:lstStyle>
          <a:p>
            <a:fld id="{3C8EB56A-65EB-4950-BB76-A7C90BADEE32}" type="datetime1">
              <a:rPr lang="en-US" smtClean="0"/>
              <a:t>5/25/2017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EA85AD2-66F2-4817-AE09-A80EA6868143}" type="slidenum">
              <a:rPr lang="en-US" smtClean="0"/>
              <a:pPr algn="ctr"/>
              <a:t>‹#›</a:t>
            </a:fld>
            <a:endParaRPr lang="en-US" dirty="0"/>
          </a:p>
        </p:txBody>
      </p:sp>
      <p:sp>
        <p:nvSpPr>
          <p:cNvPr id="8" name="Rectangle 7"/>
          <p:cNvSpPr/>
          <p:nvPr userDrawn="1"/>
        </p:nvSpPr>
        <p:spPr>
          <a:xfrm>
            <a:off x="0" y="0"/>
            <a:ext cx="930876"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447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0730" y="808264"/>
            <a:ext cx="10423070" cy="1263424"/>
          </a:xfrm>
        </p:spPr>
        <p:txBody>
          <a:bodyPr/>
          <a:lstStyle/>
          <a:p>
            <a:r>
              <a:rPr lang="en-US"/>
              <a:t>Click to edit Master title style</a:t>
            </a:r>
          </a:p>
        </p:txBody>
      </p:sp>
      <p:sp>
        <p:nvSpPr>
          <p:cNvPr id="3" name="Content Placeholder 2"/>
          <p:cNvSpPr>
            <a:spLocks noGrp="1"/>
          </p:cNvSpPr>
          <p:nvPr>
            <p:ph idx="1"/>
          </p:nvPr>
        </p:nvSpPr>
        <p:spPr>
          <a:xfrm>
            <a:off x="930730" y="2206625"/>
            <a:ext cx="10423070" cy="379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ctr">
              <a:defRPr/>
            </a:lvl1pPr>
          </a:lstStyle>
          <a:p>
            <a:fld id="{AB674B37-DFC1-41A4-8A2D-BE20BADC36A5}" type="datetime1">
              <a:rPr lang="en-US" smtClean="0"/>
              <a:t>5/25/2017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EA85AD2-66F2-4817-AE09-A80EA6868143}" type="slidenum">
              <a:rPr lang="en-US" smtClean="0"/>
              <a:pPr algn="ctr"/>
              <a:t>‹#›</a:t>
            </a:fld>
            <a:endParaRPr lang="en-US" dirty="0"/>
          </a:p>
        </p:txBody>
      </p:sp>
    </p:spTree>
    <p:extLst>
      <p:ext uri="{BB962C8B-B14F-4D97-AF65-F5344CB8AC3E}">
        <p14:creationId xmlns:p14="http://schemas.microsoft.com/office/powerpoint/2010/main" val="312882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7056" y="1709738"/>
            <a:ext cx="10273393"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947055" y="4589463"/>
            <a:ext cx="1027339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ctr"/>
            <a:fld id="{F948CD45-DB7B-47AE-A25C-BA62FB8841CC}" type="datetime1">
              <a:rPr lang="en-US" smtClean="0"/>
              <a:t>5/25/2017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EA85AD2-66F2-4817-AE09-A80EA6868143}" type="slidenum">
              <a:rPr lang="en-US" smtClean="0"/>
              <a:pPr algn="ctr"/>
              <a:t>‹#›</a:t>
            </a:fld>
            <a:endParaRPr lang="en-US" dirty="0"/>
          </a:p>
        </p:txBody>
      </p:sp>
    </p:spTree>
    <p:extLst>
      <p:ext uri="{BB962C8B-B14F-4D97-AF65-F5344CB8AC3E}">
        <p14:creationId xmlns:p14="http://schemas.microsoft.com/office/powerpoint/2010/main" val="84761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6765" y="845565"/>
            <a:ext cx="10255250" cy="1173617"/>
          </a:xfrm>
        </p:spPr>
        <p:txBody>
          <a:bodyPr/>
          <a:lstStyle/>
          <a:p>
            <a:r>
              <a:rPr lang="en-US" dirty="0"/>
              <a:t>Click to edit Master title style</a:t>
            </a:r>
          </a:p>
        </p:txBody>
      </p:sp>
      <p:sp>
        <p:nvSpPr>
          <p:cNvPr id="3" name="Content Placeholder 2"/>
          <p:cNvSpPr>
            <a:spLocks noGrp="1"/>
          </p:cNvSpPr>
          <p:nvPr>
            <p:ph sz="half" idx="1"/>
          </p:nvPr>
        </p:nvSpPr>
        <p:spPr>
          <a:xfrm>
            <a:off x="971550" y="2077720"/>
            <a:ext cx="5048250" cy="42262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071688"/>
            <a:ext cx="5181600" cy="4232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lgn="ctr">
              <a:defRPr/>
            </a:lvl1pPr>
          </a:lstStyle>
          <a:p>
            <a:fld id="{2DC3F753-36CC-4EF9-AE90-940279F853C1}" type="datetime1">
              <a:rPr lang="en-US" smtClean="0"/>
              <a:t>5/25/2017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lgn="ctr">
              <a:defRPr/>
            </a:lvl1pPr>
          </a:lstStyle>
          <a:p>
            <a:fld id="{FEA85AD2-66F2-4817-AE09-A80EA6868143}" type="slidenum">
              <a:rPr lang="en-US" smtClean="0"/>
              <a:pPr/>
              <a:t>‹#›</a:t>
            </a:fld>
            <a:endParaRPr lang="en-US" dirty="0"/>
          </a:p>
        </p:txBody>
      </p:sp>
    </p:spTree>
    <p:extLst>
      <p:ext uri="{BB962C8B-B14F-4D97-AF65-F5344CB8AC3E}">
        <p14:creationId xmlns:p14="http://schemas.microsoft.com/office/powerpoint/2010/main" val="178765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6788" y="814864"/>
            <a:ext cx="10515600" cy="1321434"/>
          </a:xfrm>
        </p:spPr>
        <p:txBody>
          <a:bodyPr/>
          <a:lstStyle/>
          <a:p>
            <a:r>
              <a:rPr lang="en-US"/>
              <a:t>Click to edit Master title style</a:t>
            </a:r>
          </a:p>
        </p:txBody>
      </p:sp>
      <p:sp>
        <p:nvSpPr>
          <p:cNvPr id="3" name="Text Placeholder 2"/>
          <p:cNvSpPr>
            <a:spLocks noGrp="1"/>
          </p:cNvSpPr>
          <p:nvPr>
            <p:ph type="body" idx="1"/>
          </p:nvPr>
        </p:nvSpPr>
        <p:spPr>
          <a:xfrm>
            <a:off x="971073" y="2062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75360" y="2933699"/>
            <a:ext cx="5149215" cy="325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2062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33699"/>
            <a:ext cx="5183188" cy="325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8252EBB-8617-4E02-95FE-D0859F8DB982}" type="datetime1">
              <a:rPr lang="en-US" smtClean="0"/>
              <a:t>5/25/2017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A85AD2-66F2-4817-AE09-A80EA6868143}" type="slidenum">
              <a:rPr lang="en-US" smtClean="0"/>
              <a:t>‹#›</a:t>
            </a:fld>
            <a:endParaRPr lang="en-US" dirty="0"/>
          </a:p>
        </p:txBody>
      </p:sp>
    </p:spTree>
    <p:extLst>
      <p:ext uri="{BB962C8B-B14F-4D97-AF65-F5344CB8AC3E}">
        <p14:creationId xmlns:p14="http://schemas.microsoft.com/office/powerpoint/2010/main" val="298671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4205" y="817018"/>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A3655A3-986D-45CA-A36F-F03540A66A45}" type="datetime1">
              <a:rPr lang="en-US" smtClean="0"/>
              <a:t>5/25/2017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85AD2-66F2-4817-AE09-A80EA6868143}" type="slidenum">
              <a:rPr lang="en-US" smtClean="0"/>
              <a:t>‹#›</a:t>
            </a:fld>
            <a:endParaRPr lang="en-US" dirty="0"/>
          </a:p>
        </p:txBody>
      </p:sp>
    </p:spTree>
    <p:extLst>
      <p:ext uri="{BB962C8B-B14F-4D97-AF65-F5344CB8AC3E}">
        <p14:creationId xmlns:p14="http://schemas.microsoft.com/office/powerpoint/2010/main" val="63840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2F97A-0740-4AEF-B42F-15AF6DD60ABD}" type="datetime1">
              <a:rPr lang="en-US" smtClean="0"/>
              <a:t>5/25/2017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t>‹#›</a:t>
            </a:fld>
            <a:endParaRPr lang="en-US" dirty="0"/>
          </a:p>
        </p:txBody>
      </p:sp>
    </p:spTree>
    <p:extLst>
      <p:ext uri="{BB962C8B-B14F-4D97-AF65-F5344CB8AC3E}">
        <p14:creationId xmlns:p14="http://schemas.microsoft.com/office/powerpoint/2010/main" val="224088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0876" y="746125"/>
            <a:ext cx="10422924"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06625"/>
            <a:ext cx="10515600" cy="379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43486-05CD-45EC-A750-70A52C2EA767}" type="datetime1">
              <a:rPr lang="en-US" smtClean="0"/>
              <a:t>5/25/2017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85AD2-66F2-4817-AE09-A80EA6868143}" type="slidenum">
              <a:rPr lang="en-US" smtClean="0"/>
              <a:t>‹#›</a:t>
            </a:fld>
            <a:endParaRPr lang="en-US" dirty="0"/>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val="0"/>
              </a:ext>
            </a:extLst>
          </a:blip>
          <a:srcRect r="8463" b="9705"/>
          <a:stretch/>
        </p:blipFill>
        <p:spPr>
          <a:xfrm>
            <a:off x="10316476" y="4983892"/>
            <a:ext cx="1842573" cy="1812324"/>
          </a:xfrm>
          <a:prstGeom prst="rect">
            <a:avLst/>
          </a:prstGeom>
        </p:spPr>
      </p:pic>
      <p:sp>
        <p:nvSpPr>
          <p:cNvPr id="8" name="Rectangle 7"/>
          <p:cNvSpPr/>
          <p:nvPr userDrawn="1"/>
        </p:nvSpPr>
        <p:spPr>
          <a:xfrm>
            <a:off x="0" y="0"/>
            <a:ext cx="12192000" cy="799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930876"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212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pdan.org/what-are-personality-disorders/can-pd-be-cured/#.WQvFLFKZNs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dan.org/what-are-personality-disorders/can-pd-be-cured/#.WQvFLFKZNs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7601" y="1477329"/>
            <a:ext cx="10167922" cy="2387600"/>
          </a:xfrm>
        </p:spPr>
        <p:txBody>
          <a:bodyPr>
            <a:noAutofit/>
          </a:bodyPr>
          <a:lstStyle/>
          <a:p>
            <a:r>
              <a:rPr lang="en-US" sz="4400" dirty="0" smtClean="0"/>
              <a:t>Evidence-Based </a:t>
            </a:r>
            <a:r>
              <a:rPr lang="en-US" sz="4400" dirty="0"/>
              <a:t>Interventions for Students with Mental Health Conditions to Support Employability</a:t>
            </a:r>
          </a:p>
        </p:txBody>
      </p:sp>
      <p:sp>
        <p:nvSpPr>
          <p:cNvPr id="3" name="Subtitle 2"/>
          <p:cNvSpPr>
            <a:spLocks noGrp="1"/>
          </p:cNvSpPr>
          <p:nvPr>
            <p:ph type="subTitle" idx="1"/>
          </p:nvPr>
        </p:nvSpPr>
        <p:spPr>
          <a:xfrm>
            <a:off x="1766170" y="4656014"/>
            <a:ext cx="9144000" cy="1655762"/>
          </a:xfrm>
        </p:spPr>
        <p:txBody>
          <a:bodyPr>
            <a:noAutofit/>
          </a:bodyPr>
          <a:lstStyle/>
          <a:p>
            <a:r>
              <a:rPr lang="en-US" sz="4400" dirty="0"/>
              <a:t>Part </a:t>
            </a:r>
            <a:r>
              <a:rPr lang="en-US" sz="4400" dirty="0" smtClean="0"/>
              <a:t>2: Personality Disorders</a:t>
            </a:r>
            <a:endParaRPr lang="en-US" sz="4400" dirty="0"/>
          </a:p>
        </p:txBody>
      </p:sp>
    </p:spTree>
    <p:extLst>
      <p:ext uri="{BB962C8B-B14F-4D97-AF65-F5344CB8AC3E}">
        <p14:creationId xmlns:p14="http://schemas.microsoft.com/office/powerpoint/2010/main" val="2323389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7056" y="1709739"/>
            <a:ext cx="10906277" cy="2290762"/>
          </a:xfrm>
        </p:spPr>
        <p:txBody>
          <a:bodyPr>
            <a:normAutofit/>
          </a:bodyPr>
          <a:lstStyle/>
          <a:p>
            <a:r>
              <a:rPr lang="en-US" dirty="0" smtClean="0"/>
              <a:t>Americans with Disabilities (ADA)</a:t>
            </a:r>
            <a:endParaRPr lang="en-US" dirty="0"/>
          </a:p>
        </p:txBody>
      </p:sp>
      <p:sp>
        <p:nvSpPr>
          <p:cNvPr id="6" name="Text Placeholder 5"/>
          <p:cNvSpPr>
            <a:spLocks noGrp="1"/>
          </p:cNvSpPr>
          <p:nvPr>
            <p:ph type="body" idx="1"/>
          </p:nvPr>
        </p:nvSpPr>
        <p:spPr>
          <a:xfrm>
            <a:off x="947055" y="4589463"/>
            <a:ext cx="10273395" cy="1189037"/>
          </a:xfrm>
        </p:spPr>
        <p:txBody>
          <a:bodyPr>
            <a:normAutofit/>
          </a:bodyPr>
          <a:lstStyle/>
          <a:p>
            <a:r>
              <a:rPr lang="en-US" sz="4800" dirty="0" smtClean="0"/>
              <a:t>Personality Disorders</a:t>
            </a:r>
            <a:endParaRPr lang="en-US" sz="4800"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10</a:t>
            </a:fld>
            <a:endParaRPr lang="en-US" dirty="0"/>
          </a:p>
        </p:txBody>
      </p:sp>
    </p:spTree>
    <p:extLst>
      <p:ext uri="{BB962C8B-B14F-4D97-AF65-F5344CB8AC3E}">
        <p14:creationId xmlns:p14="http://schemas.microsoft.com/office/powerpoint/2010/main" val="404772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Employability</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The overall prevalence of personality disorder is in the order of 10% in the community, but if you also include personality difficulty (a sub-threshold condition below the status of a disorder), this rises to nearly 30%.1 </a:t>
            </a:r>
          </a:p>
          <a:p>
            <a:endParaRPr lang="en-US" dirty="0" smtClean="0"/>
          </a:p>
          <a:p>
            <a:r>
              <a:rPr lang="en-US" dirty="0" smtClean="0"/>
              <a:t>Many people with personality disorder have unhappy encounters in the workplace, and a recent national survey showed that 29% of the sample with no personality disorder were unemployed or economically active compared with 38% of those with personality disorder1. </a:t>
            </a:r>
          </a:p>
          <a:p>
            <a:endParaRPr lang="en-US" dirty="0" smtClean="0"/>
          </a:p>
          <a:p>
            <a:pPr lvl="0"/>
            <a:r>
              <a:rPr lang="en-US" dirty="0" smtClean="0"/>
              <a:t>Unemployment rates for individuals with mental health disabilities are 3-5 times higher than nondisabled individuals</a:t>
            </a:r>
          </a:p>
          <a:p>
            <a:endParaRPr lang="en-US" dirty="0" smtClean="0"/>
          </a:p>
          <a:p>
            <a:pPr lvl="0"/>
            <a:endParaRPr lang="en-US" dirty="0" smtClean="0"/>
          </a:p>
        </p:txBody>
      </p:sp>
      <p:sp>
        <p:nvSpPr>
          <p:cNvPr id="4" name="Slide Number Placeholder 3"/>
          <p:cNvSpPr>
            <a:spLocks noGrp="1"/>
          </p:cNvSpPr>
          <p:nvPr>
            <p:ph type="sldNum" sz="quarter" idx="12"/>
          </p:nvPr>
        </p:nvSpPr>
        <p:spPr/>
        <p:txBody>
          <a:bodyPr/>
          <a:lstStyle/>
          <a:p>
            <a:fld id="{FEA85AD2-66F2-4817-AE09-A80EA6868143}" type="slidenum">
              <a:rPr lang="en-US" smtClean="0"/>
              <a:pPr/>
              <a:t>11</a:t>
            </a:fld>
            <a:endParaRPr lang="en-US" dirty="0"/>
          </a:p>
        </p:txBody>
      </p:sp>
      <p:sp>
        <p:nvSpPr>
          <p:cNvPr id="2" name="TextBox 1"/>
          <p:cNvSpPr txBox="1"/>
          <p:nvPr/>
        </p:nvSpPr>
        <p:spPr>
          <a:xfrm>
            <a:off x="1375833" y="5905500"/>
            <a:ext cx="9122834" cy="369332"/>
          </a:xfrm>
          <a:prstGeom prst="rect">
            <a:avLst/>
          </a:prstGeom>
          <a:noFill/>
        </p:spPr>
        <p:txBody>
          <a:bodyPr wrap="square" rtlCol="0">
            <a:spAutoFit/>
          </a:bodyPr>
          <a:lstStyle/>
          <a:p>
            <a:r>
              <a:rPr lang="en-US" dirty="0" smtClean="0"/>
              <a:t>1. Occupational </a:t>
            </a:r>
            <a:r>
              <a:rPr lang="en-US" dirty="0"/>
              <a:t>Medicine 2014;64:566–568 doi:10.1093/</a:t>
            </a:r>
            <a:r>
              <a:rPr lang="en-US" dirty="0" err="1"/>
              <a:t>occmed</a:t>
            </a:r>
            <a:r>
              <a:rPr lang="en-US" dirty="0"/>
              <a:t>/kqu113</a:t>
            </a:r>
          </a:p>
        </p:txBody>
      </p:sp>
    </p:spTree>
    <p:extLst>
      <p:ext uri="{BB962C8B-B14F-4D97-AF65-F5344CB8AC3E}">
        <p14:creationId xmlns:p14="http://schemas.microsoft.com/office/powerpoint/2010/main" val="3111164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Personality Disorders and the ADA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Are </a:t>
            </a:r>
            <a:r>
              <a:rPr lang="en-US" b="1" dirty="0"/>
              <a:t>personality disorders considered disabilities under the ADA? </a:t>
            </a:r>
            <a:endParaRPr lang="en-US" dirty="0"/>
          </a:p>
          <a:p>
            <a:r>
              <a:rPr lang="en-US" dirty="0"/>
              <a:t>The ADA does not contain a list of medical conditions that constitute disabilities. Instead, the ADA has a general definition of disability that each person must meet (EEOC Regulations . . ., 2011). Therefore, some people with personality disorders will have a disability under the ADA and some will not. </a:t>
            </a:r>
          </a:p>
          <a:p>
            <a:r>
              <a:rPr lang="en-US" dirty="0"/>
              <a:t>A person has a disability if he/she has a physical or mental impairment that substantially limits one or more major life activities, a record of such an impairment, or is regarded as having an impairment (EEOC Regulations . . . , 2011</a:t>
            </a:r>
            <a:r>
              <a:rPr lang="en-US" dirty="0" smtClean="0"/>
              <a:t>).</a:t>
            </a:r>
          </a:p>
          <a:p>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12</a:t>
            </a:fld>
            <a:endParaRPr lang="en-US" dirty="0"/>
          </a:p>
        </p:txBody>
      </p:sp>
      <p:sp>
        <p:nvSpPr>
          <p:cNvPr id="5" name="TextBox 4"/>
          <p:cNvSpPr txBox="1"/>
          <p:nvPr/>
        </p:nvSpPr>
        <p:spPr>
          <a:xfrm>
            <a:off x="1333500" y="5842337"/>
            <a:ext cx="8911166" cy="1015663"/>
          </a:xfrm>
          <a:prstGeom prst="rect">
            <a:avLst/>
          </a:prstGeom>
          <a:noFill/>
        </p:spPr>
        <p:txBody>
          <a:bodyPr wrap="square" rtlCol="0">
            <a:spAutoFit/>
          </a:bodyPr>
          <a:lstStyle/>
          <a:p>
            <a:r>
              <a:rPr lang="en-US" dirty="0" smtClean="0"/>
              <a:t> </a:t>
            </a:r>
          </a:p>
          <a:p>
            <a:r>
              <a:rPr lang="en-US" sz="2000" dirty="0" smtClean="0"/>
              <a:t>http</a:t>
            </a:r>
            <a:r>
              <a:rPr lang="en-US" sz="2000" dirty="0"/>
              <a:t>://</a:t>
            </a:r>
            <a:r>
              <a:rPr lang="en-US" sz="2000" dirty="0" err="1"/>
              <a:t>AskJAN.org</a:t>
            </a:r>
            <a:r>
              <a:rPr lang="en-US" sz="2000" dirty="0"/>
              <a:t>/corner/vol05iss04.htm</a:t>
            </a:r>
            <a:r>
              <a:rPr lang="en-US" sz="2400" dirty="0"/>
              <a:t>. </a:t>
            </a:r>
          </a:p>
          <a:p>
            <a:endParaRPr lang="en-US" dirty="0"/>
          </a:p>
        </p:txBody>
      </p:sp>
    </p:spTree>
    <p:extLst>
      <p:ext uri="{BB962C8B-B14F-4D97-AF65-F5344CB8AC3E}">
        <p14:creationId xmlns:p14="http://schemas.microsoft.com/office/powerpoint/2010/main" val="168653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Accommodating Students with Personality Disorders </a:t>
            </a:r>
            <a:br>
              <a:rPr lang="en-US"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Questions to Consider: </a:t>
            </a:r>
          </a:p>
          <a:p>
            <a:pPr lvl="1"/>
            <a:r>
              <a:rPr lang="en-US" dirty="0" smtClean="0"/>
              <a:t>What limitations is the student with a personality disorder experiencing? </a:t>
            </a:r>
          </a:p>
          <a:p>
            <a:pPr lvl="1"/>
            <a:r>
              <a:rPr lang="en-US" dirty="0" smtClean="0"/>
              <a:t>How do these limitations affect the student and the student’s trade? </a:t>
            </a:r>
          </a:p>
          <a:p>
            <a:pPr lvl="1"/>
            <a:r>
              <a:rPr lang="en-US" dirty="0" smtClean="0"/>
              <a:t>What specific job tasks are problematic as a result of these limitations? </a:t>
            </a:r>
          </a:p>
          <a:p>
            <a:pPr lvl="1"/>
            <a:r>
              <a:rPr lang="en-US" dirty="0" smtClean="0"/>
              <a:t>What accommodations are available to reduce or eliminate these problems? </a:t>
            </a:r>
          </a:p>
          <a:p>
            <a:pPr lvl="1"/>
            <a:r>
              <a:rPr lang="en-US" dirty="0" smtClean="0"/>
              <a:t>Has the student with a personality disorder been consulted regarding possible accommodations? </a:t>
            </a:r>
          </a:p>
          <a:p>
            <a:pPr lvl="1"/>
            <a:r>
              <a:rPr lang="en-US" dirty="0" smtClean="0"/>
              <a:t>Once accommodations are in place, do you meet with the student with a personality disorder to evaluate the effectiveness of the accommodations?</a:t>
            </a:r>
          </a:p>
          <a:p>
            <a:pPr lvl="1"/>
            <a:r>
              <a:rPr lang="en-US" dirty="0" smtClean="0"/>
              <a:t>Have teachers and staff received training regarding personality disorders? </a:t>
            </a:r>
          </a:p>
          <a:p>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pPr/>
              <a:t>13</a:t>
            </a:fld>
            <a:endParaRPr lang="en-US" dirty="0"/>
          </a:p>
        </p:txBody>
      </p:sp>
    </p:spTree>
    <p:extLst>
      <p:ext uri="{BB962C8B-B14F-4D97-AF65-F5344CB8AC3E}">
        <p14:creationId xmlns:p14="http://schemas.microsoft.com/office/powerpoint/2010/main" val="3474215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47056" y="1709738"/>
            <a:ext cx="10273393" cy="2333095"/>
          </a:xfrm>
        </p:spPr>
        <p:txBody>
          <a:bodyPr>
            <a:normAutofit/>
          </a:bodyPr>
          <a:lstStyle/>
          <a:p>
            <a:r>
              <a:rPr lang="en-US" sz="5400" dirty="0" smtClean="0"/>
              <a:t>Evidence-Based </a:t>
            </a:r>
            <a:r>
              <a:rPr lang="en-US" sz="5400" dirty="0"/>
              <a:t>Interventions and Goals for </a:t>
            </a:r>
            <a:r>
              <a:rPr lang="en-US" sz="5400" dirty="0" smtClean="0"/>
              <a:t>Personality Disorders</a:t>
            </a:r>
            <a:endParaRPr lang="en-US" sz="5400" dirty="0"/>
          </a:p>
        </p:txBody>
      </p:sp>
      <p:sp>
        <p:nvSpPr>
          <p:cNvPr id="3" name="Content Placeholder 2"/>
          <p:cNvSpPr>
            <a:spLocks noGrp="1"/>
          </p:cNvSpPr>
          <p:nvPr>
            <p:ph type="body" idx="1"/>
          </p:nvPr>
        </p:nvSpPr>
        <p:spPr>
          <a:xfrm>
            <a:off x="925889" y="4166130"/>
            <a:ext cx="10273395" cy="1500187"/>
          </a:xfrm>
        </p:spPr>
        <p:txBody>
          <a:bodyPr>
            <a:normAutofit/>
          </a:bodyPr>
          <a:lstStyle/>
          <a:p>
            <a:r>
              <a:rPr lang="en-US" sz="4400" dirty="0">
                <a:solidFill>
                  <a:schemeClr val="tx1"/>
                </a:solidFill>
              </a:rPr>
              <a:t>Supporting Employability</a:t>
            </a:r>
          </a:p>
        </p:txBody>
      </p:sp>
      <p:sp>
        <p:nvSpPr>
          <p:cNvPr id="2" name="Slide Number Placeholder 1"/>
          <p:cNvSpPr>
            <a:spLocks noGrp="1"/>
          </p:cNvSpPr>
          <p:nvPr>
            <p:ph type="sldNum" sz="quarter" idx="12"/>
          </p:nvPr>
        </p:nvSpPr>
        <p:spPr/>
        <p:txBody>
          <a:bodyPr/>
          <a:lstStyle/>
          <a:p>
            <a:pPr algn="ctr"/>
            <a:fld id="{FEA85AD2-66F2-4817-AE09-A80EA6868143}" type="slidenum">
              <a:rPr lang="en-US" smtClean="0"/>
              <a:pPr algn="ctr"/>
              <a:t>14</a:t>
            </a:fld>
            <a:endParaRPr lang="en-US" dirty="0"/>
          </a:p>
        </p:txBody>
      </p:sp>
    </p:spTree>
    <p:extLst>
      <p:ext uri="{BB962C8B-B14F-4D97-AF65-F5344CB8AC3E}">
        <p14:creationId xmlns:p14="http://schemas.microsoft.com/office/powerpoint/2010/main" val="3844020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 Management Plan:  Personality Disorders</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Tailored </a:t>
            </a:r>
            <a:r>
              <a:rPr lang="en-US" sz="3000" dirty="0"/>
              <a:t>to individual’s needs </a:t>
            </a:r>
            <a:endParaRPr lang="en-US" sz="3000" dirty="0" smtClean="0"/>
          </a:p>
          <a:p>
            <a:r>
              <a:rPr lang="en-US" sz="3000" dirty="0" smtClean="0"/>
              <a:t>Explicit </a:t>
            </a:r>
            <a:r>
              <a:rPr lang="en-US" sz="3000" dirty="0"/>
              <a:t>goals, clearly formulated </a:t>
            </a:r>
            <a:endParaRPr lang="en-US" sz="3000" dirty="0" smtClean="0"/>
          </a:p>
          <a:p>
            <a:r>
              <a:rPr lang="en-US" sz="3000" dirty="0" smtClean="0"/>
              <a:t>Realistic goals</a:t>
            </a:r>
          </a:p>
          <a:p>
            <a:r>
              <a:rPr lang="en-US" sz="3000" dirty="0" smtClean="0"/>
              <a:t>Prioritized </a:t>
            </a:r>
            <a:r>
              <a:rPr lang="en-US" sz="3000" dirty="0"/>
              <a:t>goals </a:t>
            </a:r>
          </a:p>
          <a:p>
            <a:r>
              <a:rPr lang="en-US" sz="3000" dirty="0" smtClean="0"/>
              <a:t>Attempt </a:t>
            </a:r>
            <a:r>
              <a:rPr lang="en-US" sz="3000" dirty="0"/>
              <a:t>to reach shared expectations </a:t>
            </a:r>
            <a:endParaRPr lang="en-US" sz="3000" dirty="0" smtClean="0"/>
          </a:p>
          <a:p>
            <a:r>
              <a:rPr lang="en-US" sz="3000" dirty="0" smtClean="0"/>
              <a:t>Consistent approach</a:t>
            </a:r>
          </a:p>
          <a:p>
            <a:r>
              <a:rPr lang="en-US" sz="3000" dirty="0" smtClean="0"/>
              <a:t>Tolerant </a:t>
            </a:r>
            <a:r>
              <a:rPr lang="en-US" sz="3000" dirty="0"/>
              <a:t>approach </a:t>
            </a:r>
            <a:endParaRPr lang="en-US" sz="3000" dirty="0" smtClean="0"/>
          </a:p>
          <a:p>
            <a:r>
              <a:rPr lang="en-US" sz="3000" dirty="0" smtClean="0"/>
              <a:t>Multi</a:t>
            </a:r>
            <a:r>
              <a:rPr lang="en-US" sz="3000" dirty="0"/>
              <a:t>-disciplinary </a:t>
            </a:r>
          </a:p>
          <a:p>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15</a:t>
            </a:fld>
            <a:endParaRPr lang="en-US" dirty="0"/>
          </a:p>
        </p:txBody>
      </p:sp>
    </p:spTree>
    <p:extLst>
      <p:ext uri="{BB962C8B-B14F-4D97-AF65-F5344CB8AC3E}">
        <p14:creationId xmlns:p14="http://schemas.microsoft.com/office/powerpoint/2010/main" val="1616279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Evidence-Based </a:t>
            </a:r>
            <a:r>
              <a:rPr lang="en-US" u="sng" dirty="0" smtClean="0"/>
              <a:t>Brief</a:t>
            </a:r>
            <a:r>
              <a:rPr lang="en-US" dirty="0" smtClean="0"/>
              <a:t> Intervention for Personality Disorders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900" dirty="0" smtClean="0"/>
              <a:t>Can students with personality disorders be helped within an EAP model?</a:t>
            </a:r>
          </a:p>
          <a:p>
            <a:pPr marL="0" indent="0">
              <a:buNone/>
            </a:pPr>
            <a:endParaRPr lang="en-US" sz="3900" dirty="0" smtClean="0"/>
          </a:p>
          <a:p>
            <a:pPr lvl="1"/>
            <a:r>
              <a:rPr lang="en-US" sz="4000" b="1" i="1" dirty="0" smtClean="0"/>
              <a:t>Brief Cognitive </a:t>
            </a:r>
            <a:r>
              <a:rPr lang="en-US" sz="4000" b="1" i="1" dirty="0"/>
              <a:t>Behavioral Therapy (CBT): </a:t>
            </a:r>
            <a:r>
              <a:rPr lang="en-US" sz="4000" dirty="0"/>
              <a:t>Empirically based, effective, time limited therapy (4-8 sessions</a:t>
            </a:r>
            <a:r>
              <a:rPr lang="en-US" sz="4000" dirty="0" smtClean="0"/>
              <a:t>)—Targets key functional impacts of anxiety</a:t>
            </a:r>
          </a:p>
          <a:p>
            <a:pPr lvl="1"/>
            <a:r>
              <a:rPr lang="en-US" sz="4000" b="1" i="1" dirty="0" smtClean="0"/>
              <a:t>Collaboration</a:t>
            </a:r>
            <a:r>
              <a:rPr lang="en-US" sz="4000" dirty="0" smtClean="0"/>
              <a:t> with center staff (counselors, RAs, education, trade, etc.)</a:t>
            </a:r>
          </a:p>
          <a:p>
            <a:pPr lvl="1"/>
            <a:r>
              <a:rPr lang="en-US" sz="4000" b="1" i="1" dirty="0" smtClean="0"/>
              <a:t>Referral off-center </a:t>
            </a:r>
            <a:r>
              <a:rPr lang="en-US" sz="4000" dirty="0" smtClean="0"/>
              <a:t>for ongoing/more extensive therapy</a:t>
            </a:r>
          </a:p>
          <a:p>
            <a:pPr lvl="1"/>
            <a:r>
              <a:rPr lang="en-US" sz="4000" b="1" i="1" dirty="0" smtClean="0"/>
              <a:t>Referral to CP or off-center psychiatrist </a:t>
            </a:r>
            <a:r>
              <a:rPr lang="en-US" sz="4000" dirty="0" smtClean="0"/>
              <a:t>for </a:t>
            </a:r>
            <a:r>
              <a:rPr lang="en-US" sz="4000" b="1" i="1" dirty="0" smtClean="0"/>
              <a:t>medication</a:t>
            </a:r>
            <a:r>
              <a:rPr lang="en-US" sz="4000" dirty="0" smtClean="0"/>
              <a:t>, if indicated</a:t>
            </a:r>
            <a:endParaRPr lang="en-US" sz="4000"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16</a:t>
            </a:fld>
            <a:endParaRPr lang="en-US" dirty="0"/>
          </a:p>
        </p:txBody>
      </p:sp>
    </p:spTree>
    <p:extLst>
      <p:ext uri="{BB962C8B-B14F-4D97-AF65-F5344CB8AC3E}">
        <p14:creationId xmlns:p14="http://schemas.microsoft.com/office/powerpoint/2010/main" val="637280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62626"/>
                </a:solidFill>
              </a:rPr>
              <a:t>Dialectic Behavior Therapy (DBT)</a:t>
            </a:r>
            <a:endParaRPr lang="en-US" dirty="0"/>
          </a:p>
        </p:txBody>
      </p:sp>
      <p:sp>
        <p:nvSpPr>
          <p:cNvPr id="3" name="Content Placeholder 2"/>
          <p:cNvSpPr>
            <a:spLocks noGrp="1"/>
          </p:cNvSpPr>
          <p:nvPr>
            <p:ph idx="1"/>
          </p:nvPr>
        </p:nvSpPr>
        <p:spPr>
          <a:xfrm>
            <a:off x="930730" y="1778000"/>
            <a:ext cx="10423070" cy="4635499"/>
          </a:xfrm>
        </p:spPr>
        <p:txBody>
          <a:bodyPr>
            <a:normAutofit/>
          </a:bodyPr>
          <a:lstStyle/>
          <a:p>
            <a:r>
              <a:rPr lang="en-US" dirty="0" smtClean="0">
                <a:solidFill>
                  <a:srgbClr val="262626"/>
                </a:solidFill>
                <a:latin typeface="Delius-Regular"/>
              </a:rPr>
              <a:t>DBT </a:t>
            </a:r>
            <a:r>
              <a:rPr lang="en-US" dirty="0">
                <a:solidFill>
                  <a:srgbClr val="262626"/>
                </a:solidFill>
                <a:latin typeface="Delius-Regular"/>
              </a:rPr>
              <a:t>is a cognitive-behavioral treatment that is geared toward increasing the patient’s ability to moderate </a:t>
            </a:r>
            <a:r>
              <a:rPr lang="en-US" dirty="0" smtClean="0">
                <a:solidFill>
                  <a:srgbClr val="262626"/>
                </a:solidFill>
                <a:latin typeface="Delius-Regular"/>
              </a:rPr>
              <a:t>intense </a:t>
            </a:r>
            <a:r>
              <a:rPr lang="en-US" dirty="0">
                <a:solidFill>
                  <a:srgbClr val="262626"/>
                </a:solidFill>
                <a:latin typeface="Delius-Regular"/>
              </a:rPr>
              <a:t>emotions and </a:t>
            </a:r>
            <a:r>
              <a:rPr lang="en-US" dirty="0" smtClean="0">
                <a:solidFill>
                  <a:srgbClr val="262626"/>
                </a:solidFill>
                <a:latin typeface="Delius-Regular"/>
              </a:rPr>
              <a:t>actions</a:t>
            </a:r>
            <a:r>
              <a:rPr lang="en-US" dirty="0">
                <a:solidFill>
                  <a:srgbClr val="262626"/>
                </a:solidFill>
                <a:latin typeface="Delius-Regular"/>
              </a:rPr>
              <a:t>. </a:t>
            </a:r>
            <a:endParaRPr lang="en-US" dirty="0" smtClean="0">
              <a:solidFill>
                <a:srgbClr val="262626"/>
              </a:solidFill>
              <a:latin typeface="Delius-Regular"/>
            </a:endParaRPr>
          </a:p>
          <a:p>
            <a:r>
              <a:rPr lang="en-US" dirty="0" smtClean="0">
                <a:solidFill>
                  <a:srgbClr val="262626"/>
                </a:solidFill>
                <a:latin typeface="Delius-Regular"/>
              </a:rPr>
              <a:t>Its </a:t>
            </a:r>
            <a:r>
              <a:rPr lang="en-US" dirty="0">
                <a:solidFill>
                  <a:srgbClr val="262626"/>
                </a:solidFill>
                <a:latin typeface="Delius-Regular"/>
              </a:rPr>
              <a:t>focus is a combination of mindfulness, interpersonal skills, distress tolerance, and emotion regulation.  </a:t>
            </a:r>
            <a:endParaRPr lang="en-US" dirty="0" smtClean="0">
              <a:solidFill>
                <a:srgbClr val="262626"/>
              </a:solidFill>
              <a:latin typeface="Delius-Regular"/>
            </a:endParaRPr>
          </a:p>
          <a:p>
            <a:r>
              <a:rPr lang="en-US" dirty="0" smtClean="0">
                <a:solidFill>
                  <a:srgbClr val="262626"/>
                </a:solidFill>
                <a:latin typeface="Delius-Regular"/>
              </a:rPr>
              <a:t>DBT </a:t>
            </a:r>
            <a:r>
              <a:rPr lang="en-US" dirty="0">
                <a:solidFill>
                  <a:srgbClr val="262626"/>
                </a:solidFill>
                <a:latin typeface="Delius-Regular"/>
              </a:rPr>
              <a:t>is the most scientifically-supported treatment method for people with Borderline PD. </a:t>
            </a:r>
            <a:endParaRPr lang="en-US" dirty="0" smtClean="0">
              <a:solidFill>
                <a:srgbClr val="262626"/>
              </a:solidFill>
              <a:latin typeface="Delius-Regular"/>
            </a:endParaRPr>
          </a:p>
          <a:p>
            <a:pPr marL="0" indent="0">
              <a:buNone/>
            </a:pPr>
            <a:endParaRPr lang="en-US" dirty="0" smtClean="0">
              <a:solidFill>
                <a:srgbClr val="262626"/>
              </a:solidFill>
              <a:latin typeface="Delius-Regular"/>
            </a:endParaRPr>
          </a:p>
          <a:p>
            <a:pPr marL="0" indent="0" algn="ctr">
              <a:buNone/>
            </a:pPr>
            <a:r>
              <a:rPr lang="en-US" dirty="0" smtClean="0">
                <a:solidFill>
                  <a:srgbClr val="FF0000"/>
                </a:solidFill>
                <a:latin typeface="Delius-Regular"/>
              </a:rPr>
              <a:t>Since DBT </a:t>
            </a:r>
            <a:r>
              <a:rPr lang="en-US" dirty="0">
                <a:solidFill>
                  <a:srgbClr val="FF0000"/>
                </a:solidFill>
                <a:latin typeface="Delius-Regular"/>
              </a:rPr>
              <a:t>is targeted directly at </a:t>
            </a:r>
            <a:r>
              <a:rPr lang="en-US" dirty="0" smtClean="0">
                <a:solidFill>
                  <a:srgbClr val="FF0000"/>
                </a:solidFill>
                <a:latin typeface="Delius-Regular"/>
              </a:rPr>
              <a:t>symptoms,</a:t>
            </a:r>
          </a:p>
          <a:p>
            <a:pPr marL="0" indent="0" algn="ctr">
              <a:buNone/>
            </a:pPr>
            <a:r>
              <a:rPr lang="en-US" dirty="0" smtClean="0">
                <a:solidFill>
                  <a:srgbClr val="FF0000"/>
                </a:solidFill>
                <a:latin typeface="Delius-Regular"/>
              </a:rPr>
              <a:t> it </a:t>
            </a:r>
            <a:r>
              <a:rPr lang="en-US" dirty="0">
                <a:solidFill>
                  <a:srgbClr val="FF0000"/>
                </a:solidFill>
                <a:latin typeface="Delius-Regular"/>
              </a:rPr>
              <a:t>can be </a:t>
            </a:r>
            <a:r>
              <a:rPr lang="en-US" dirty="0" smtClean="0">
                <a:solidFill>
                  <a:srgbClr val="FF0000"/>
                </a:solidFill>
                <a:latin typeface="Delius-Regular"/>
              </a:rPr>
              <a:t>done in </a:t>
            </a:r>
            <a:r>
              <a:rPr lang="en-US" dirty="0">
                <a:solidFill>
                  <a:srgbClr val="FF0000"/>
                </a:solidFill>
                <a:latin typeface="Delius-Regular"/>
              </a:rPr>
              <a:t>a </a:t>
            </a:r>
            <a:r>
              <a:rPr lang="en-US" dirty="0" smtClean="0">
                <a:solidFill>
                  <a:srgbClr val="FF0000"/>
                </a:solidFill>
                <a:latin typeface="Delius-Regular"/>
              </a:rPr>
              <a:t>group</a:t>
            </a:r>
            <a:r>
              <a:rPr lang="en-US" dirty="0">
                <a:solidFill>
                  <a:srgbClr val="FF0000"/>
                </a:solidFill>
                <a:latin typeface="Delius-Regular"/>
              </a:rPr>
              <a:t>.</a:t>
            </a:r>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17</a:t>
            </a:fld>
            <a:endParaRPr lang="en-US" dirty="0"/>
          </a:p>
        </p:txBody>
      </p:sp>
    </p:spTree>
    <p:extLst>
      <p:ext uri="{BB962C8B-B14F-4D97-AF65-F5344CB8AC3E}">
        <p14:creationId xmlns:p14="http://schemas.microsoft.com/office/powerpoint/2010/main" val="2054087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 Therapy</a:t>
            </a:r>
            <a:endParaRPr lang="en-US" dirty="0"/>
          </a:p>
        </p:txBody>
      </p:sp>
      <p:sp>
        <p:nvSpPr>
          <p:cNvPr id="3" name="Content Placeholder 2"/>
          <p:cNvSpPr>
            <a:spLocks noGrp="1"/>
          </p:cNvSpPr>
          <p:nvPr>
            <p:ph idx="1"/>
          </p:nvPr>
        </p:nvSpPr>
        <p:spPr/>
        <p:txBody>
          <a:bodyPr/>
          <a:lstStyle/>
          <a:p>
            <a:r>
              <a:rPr lang="en-US" dirty="0"/>
              <a:t>Schema therapy combines cognitive behavioral and emotion-focused techniques. </a:t>
            </a:r>
            <a:endParaRPr lang="en-US" dirty="0" smtClean="0"/>
          </a:p>
          <a:p>
            <a:r>
              <a:rPr lang="en-US" dirty="0" smtClean="0"/>
              <a:t>It </a:t>
            </a:r>
            <a:r>
              <a:rPr lang="en-US" dirty="0"/>
              <a:t>centers on helping patients change longstanding, negative self-images and self-defeating behaviors, incorporating methods such as role-playing, letter writing, assertiveness training, anger management, guided imagery, relaxation, gradual exposure to anxiety-producing situations and challenges to negative thoughts and beliefs.</a:t>
            </a:r>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18</a:t>
            </a:fld>
            <a:endParaRPr lang="en-US" dirty="0"/>
          </a:p>
        </p:txBody>
      </p:sp>
      <p:sp>
        <p:nvSpPr>
          <p:cNvPr id="5" name="TextBox 4"/>
          <p:cNvSpPr txBox="1"/>
          <p:nvPr/>
        </p:nvSpPr>
        <p:spPr>
          <a:xfrm>
            <a:off x="1587500" y="5990167"/>
            <a:ext cx="8318500" cy="646331"/>
          </a:xfrm>
          <a:prstGeom prst="rect">
            <a:avLst/>
          </a:prstGeom>
          <a:noFill/>
        </p:spPr>
        <p:txBody>
          <a:bodyPr wrap="square" rtlCol="0">
            <a:spAutoFit/>
          </a:bodyPr>
          <a:lstStyle/>
          <a:p>
            <a:r>
              <a:rPr lang="en-US" dirty="0"/>
              <a:t>http://</a:t>
            </a:r>
            <a:r>
              <a:rPr lang="en-US" dirty="0" err="1"/>
              <a:t>bottomlineinc.com</a:t>
            </a:r>
            <a:r>
              <a:rPr lang="en-US" dirty="0"/>
              <a:t>/health/mental-health/schema-therapy-at-last-effective-treatment-for-borderline-personality-disorder</a:t>
            </a:r>
          </a:p>
        </p:txBody>
      </p:sp>
    </p:spTree>
    <p:extLst>
      <p:ext uri="{BB962C8B-B14F-4D97-AF65-F5344CB8AC3E}">
        <p14:creationId xmlns:p14="http://schemas.microsoft.com/office/powerpoint/2010/main" val="91560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Cognitive Therapy Approaches:</a:t>
            </a:r>
            <a:br>
              <a:rPr lang="en-US" smtClean="0"/>
            </a:br>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pPr/>
              <a:t>19</a:t>
            </a:fld>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423495077"/>
              </p:ext>
            </p:extLst>
          </p:nvPr>
        </p:nvGraphicFramePr>
        <p:xfrm>
          <a:off x="1227666" y="1968500"/>
          <a:ext cx="9318911" cy="4212166"/>
        </p:xfrm>
        <a:graphic>
          <a:graphicData uri="http://schemas.openxmlformats.org/drawingml/2006/table">
            <a:tbl>
              <a:tblPr bandRow="1">
                <a:tableStyleId>{5C22544A-7EE6-4342-B048-85BDC9FD1C3A}</a:tableStyleId>
              </a:tblPr>
              <a:tblGrid>
                <a:gridCol w="3822773"/>
                <a:gridCol w="5496138"/>
              </a:tblGrid>
              <a:tr h="720533">
                <a:tc>
                  <a:txBody>
                    <a:bodyPr/>
                    <a:lstStyle/>
                    <a:p>
                      <a:pPr algn="r"/>
                      <a:r>
                        <a:rPr lang="en-US" sz="2400" dirty="0" smtClean="0"/>
                        <a:t>Avoidant</a:t>
                      </a:r>
                      <a:endParaRPr lang="en-US" sz="2400" dirty="0"/>
                    </a:p>
                  </a:txBody>
                  <a:tcPr marL="68580" marR="68580" marT="34290" marB="34290" anchor="ctr"/>
                </a:tc>
                <a:tc>
                  <a:txBody>
                    <a:bodyPr/>
                    <a:lstStyle/>
                    <a:p>
                      <a:r>
                        <a:rPr lang="en-US" sz="1800" dirty="0" smtClean="0"/>
                        <a:t>“If people know me they will reject me”</a:t>
                      </a:r>
                      <a:endParaRPr lang="en-US" sz="1800" dirty="0"/>
                    </a:p>
                  </a:txBody>
                  <a:tcPr marL="68580" marR="68580" marT="34290" marB="34290" anchor="ctr"/>
                </a:tc>
              </a:tr>
              <a:tr h="560920">
                <a:tc>
                  <a:txBody>
                    <a:bodyPr/>
                    <a:lstStyle/>
                    <a:p>
                      <a:pPr algn="r"/>
                      <a:r>
                        <a:rPr lang="en-US" sz="2400" dirty="0" smtClean="0"/>
                        <a:t>Dependent</a:t>
                      </a:r>
                      <a:endParaRPr lang="en-US" sz="2400" dirty="0"/>
                    </a:p>
                  </a:txBody>
                  <a:tcPr marL="68580" marR="68580" marT="34290" marB="34290" anchor="ctr"/>
                </a:tc>
                <a:tc>
                  <a:txBody>
                    <a:bodyPr/>
                    <a:lstStyle/>
                    <a:p>
                      <a:r>
                        <a:rPr lang="en-US" sz="1800" dirty="0" smtClean="0"/>
                        <a:t>“I need people to survive”</a:t>
                      </a:r>
                      <a:endParaRPr lang="en-US" sz="1800" dirty="0"/>
                    </a:p>
                  </a:txBody>
                  <a:tcPr marL="68580" marR="68580" marT="34290" marB="34290" anchor="ctr"/>
                </a:tc>
              </a:tr>
              <a:tr h="599113">
                <a:tc>
                  <a:txBody>
                    <a:bodyPr/>
                    <a:lstStyle/>
                    <a:p>
                      <a:pPr algn="r"/>
                      <a:r>
                        <a:rPr lang="en-US" sz="2400" dirty="0" smtClean="0"/>
                        <a:t>Obsessive Compulsive</a:t>
                      </a:r>
                      <a:endParaRPr lang="en-US" sz="2400" dirty="0"/>
                    </a:p>
                  </a:txBody>
                  <a:tcPr marL="68580" marR="68580" marT="34290" marB="34290" anchor="ctr"/>
                </a:tc>
                <a:tc>
                  <a:txBody>
                    <a:bodyPr/>
                    <a:lstStyle/>
                    <a:p>
                      <a:r>
                        <a:rPr lang="en-US" sz="1800" dirty="0" smtClean="0"/>
                        <a:t>“People should do better and try harder”</a:t>
                      </a:r>
                      <a:endParaRPr lang="en-US" sz="1800" dirty="0"/>
                    </a:p>
                  </a:txBody>
                  <a:tcPr marL="68580" marR="68580" marT="34290" marB="34290" anchor="ctr"/>
                </a:tc>
              </a:tr>
              <a:tr h="560920">
                <a:tc>
                  <a:txBody>
                    <a:bodyPr/>
                    <a:lstStyle/>
                    <a:p>
                      <a:pPr algn="r"/>
                      <a:r>
                        <a:rPr lang="en-US" sz="2400" dirty="0" smtClean="0"/>
                        <a:t>Paranoid</a:t>
                      </a:r>
                      <a:r>
                        <a:rPr lang="en-US" sz="2400" baseline="0" dirty="0" smtClean="0"/>
                        <a:t> </a:t>
                      </a:r>
                      <a:endParaRPr lang="en-US" sz="2400" dirty="0"/>
                    </a:p>
                  </a:txBody>
                  <a:tcPr marL="68580" marR="68580" marT="34290" marB="34290" anchor="ctr"/>
                </a:tc>
                <a:tc>
                  <a:txBody>
                    <a:bodyPr/>
                    <a:lstStyle/>
                    <a:p>
                      <a:r>
                        <a:rPr lang="en-US" sz="1800" dirty="0" smtClean="0"/>
                        <a:t>“Don’t trust anyone”</a:t>
                      </a:r>
                      <a:endParaRPr lang="en-US" sz="1800" dirty="0"/>
                    </a:p>
                  </a:txBody>
                  <a:tcPr marL="68580" marR="68580" marT="34290" marB="34290" anchor="ctr"/>
                </a:tc>
              </a:tr>
              <a:tr h="560920">
                <a:tc>
                  <a:txBody>
                    <a:bodyPr/>
                    <a:lstStyle/>
                    <a:p>
                      <a:pPr algn="r"/>
                      <a:r>
                        <a:rPr lang="en-US" sz="2400" dirty="0" smtClean="0"/>
                        <a:t>Antisocial</a:t>
                      </a:r>
                      <a:endParaRPr lang="en-US" sz="2400" dirty="0"/>
                    </a:p>
                  </a:txBody>
                  <a:tcPr marL="68580" marR="68580" marT="34290" marB="34290" anchor="ctr"/>
                </a:tc>
                <a:tc>
                  <a:txBody>
                    <a:bodyPr/>
                    <a:lstStyle/>
                    <a:p>
                      <a:r>
                        <a:rPr lang="en-US" sz="1800" dirty="0" smtClean="0"/>
                        <a:t>“I’m entitled to break rules”</a:t>
                      </a:r>
                      <a:endParaRPr lang="en-US" sz="1800" dirty="0"/>
                    </a:p>
                  </a:txBody>
                  <a:tcPr marL="68580" marR="68580" marT="34290" marB="34290" anchor="ctr"/>
                </a:tc>
              </a:tr>
              <a:tr h="561714">
                <a:tc>
                  <a:txBody>
                    <a:bodyPr/>
                    <a:lstStyle/>
                    <a:p>
                      <a:pPr algn="r"/>
                      <a:r>
                        <a:rPr lang="en-US" sz="2400" dirty="0" smtClean="0"/>
                        <a:t>Narcissistic</a:t>
                      </a:r>
                      <a:endParaRPr lang="en-US" sz="2400" dirty="0"/>
                    </a:p>
                  </a:txBody>
                  <a:tcPr marL="68580" marR="68580" marT="34290" marB="34290" anchor="ctr"/>
                </a:tc>
                <a:tc>
                  <a:txBody>
                    <a:bodyPr/>
                    <a:lstStyle/>
                    <a:p>
                      <a:r>
                        <a:rPr lang="en-US" sz="1800" dirty="0" smtClean="0"/>
                        <a:t>“I’m better</a:t>
                      </a:r>
                      <a:r>
                        <a:rPr lang="en-US" sz="1800" baseline="0" dirty="0" smtClean="0"/>
                        <a:t> than others”</a:t>
                      </a:r>
                      <a:endParaRPr lang="en-US" sz="1800" dirty="0"/>
                    </a:p>
                  </a:txBody>
                  <a:tcPr marL="68580" marR="68580" marT="34290" marB="34290" anchor="ctr"/>
                </a:tc>
              </a:tr>
              <a:tr h="648046">
                <a:tc>
                  <a:txBody>
                    <a:bodyPr/>
                    <a:lstStyle/>
                    <a:p>
                      <a:pPr algn="r"/>
                      <a:r>
                        <a:rPr lang="en-US" sz="2400" dirty="0" smtClean="0"/>
                        <a:t>Histrionic</a:t>
                      </a:r>
                    </a:p>
                  </a:txBody>
                  <a:tcPr marL="68580" marR="68580" marT="34290" marB="34290" anchor="ctr"/>
                </a:tc>
                <a:tc>
                  <a:txBody>
                    <a:bodyPr/>
                    <a:lstStyle/>
                    <a:p>
                      <a:r>
                        <a:rPr lang="en-US" sz="1800" dirty="0" smtClean="0"/>
                        <a:t>“People are there to serve and admire me”</a:t>
                      </a:r>
                      <a:endParaRPr lang="en-US" sz="1800" dirty="0"/>
                    </a:p>
                  </a:txBody>
                  <a:tcPr marL="68580" marR="68580" marT="34290" marB="34290" anchor="ctr"/>
                </a:tc>
              </a:tr>
            </a:tbl>
          </a:graphicData>
        </a:graphic>
      </p:graphicFrame>
    </p:spTree>
    <p:extLst>
      <p:ext uri="{BB962C8B-B14F-4D97-AF65-F5344CB8AC3E}">
        <p14:creationId xmlns:p14="http://schemas.microsoft.com/office/powerpoint/2010/main" val="141708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Presenter Information</a:t>
            </a:r>
          </a:p>
        </p:txBody>
      </p:sp>
      <p:sp>
        <p:nvSpPr>
          <p:cNvPr id="6" name="Content Placeholder 5"/>
          <p:cNvSpPr>
            <a:spLocks noGrp="1"/>
          </p:cNvSpPr>
          <p:nvPr>
            <p:ph sz="half" idx="2"/>
          </p:nvPr>
        </p:nvSpPr>
        <p:spPr>
          <a:xfrm>
            <a:off x="6329589" y="2019182"/>
            <a:ext cx="5815519" cy="4419946"/>
          </a:xfrm>
        </p:spPr>
        <p:txBody>
          <a:bodyPr/>
          <a:lstStyle/>
          <a:p>
            <a:pPr>
              <a:spcBef>
                <a:spcPts val="600"/>
              </a:spcBef>
              <a:spcAft>
                <a:spcPts val="600"/>
              </a:spcAft>
            </a:pPr>
            <a:r>
              <a:rPr lang="en-US" sz="3200" dirty="0" smtClean="0"/>
              <a:t>Suzanne G. Martin PsyD, ABPP</a:t>
            </a:r>
          </a:p>
          <a:p>
            <a:pPr>
              <a:spcBef>
                <a:spcPts val="600"/>
              </a:spcBef>
              <a:spcAft>
                <a:spcPts val="600"/>
              </a:spcAft>
            </a:pPr>
            <a:r>
              <a:rPr lang="en-US" sz="3200" dirty="0" smtClean="0"/>
              <a:t>Region 3 Mental Health Specialist</a:t>
            </a:r>
            <a:endParaRPr lang="en-US" sz="3200" dirty="0"/>
          </a:p>
        </p:txBody>
      </p:sp>
      <p:sp>
        <p:nvSpPr>
          <p:cNvPr id="3" name="Slide Number Placeholder 2"/>
          <p:cNvSpPr>
            <a:spLocks noGrp="1"/>
          </p:cNvSpPr>
          <p:nvPr>
            <p:ph type="sldNum" sz="quarter" idx="12"/>
          </p:nvPr>
        </p:nvSpPr>
        <p:spPr/>
        <p:txBody>
          <a:bodyPr/>
          <a:lstStyle/>
          <a:p>
            <a:fld id="{FEA85AD2-66F2-4817-AE09-A80EA6868143}" type="slidenum">
              <a:rPr lang="en-US" smtClean="0"/>
              <a:pPr/>
              <a:t>2</a:t>
            </a:fld>
            <a:endParaRPr lang="en-US" dirty="0"/>
          </a:p>
        </p:txBody>
      </p:sp>
      <p:pic>
        <p:nvPicPr>
          <p:cNvPr id="8" name="Content Placeholder 7" descr="Enlight1.jpg"/>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3643" r="-3643"/>
          <a:stretch/>
        </p:blipFill>
        <p:spPr>
          <a:xfrm>
            <a:off x="1357314" y="2074333"/>
            <a:ext cx="4105676" cy="4191530"/>
          </a:xfrm>
        </p:spPr>
      </p:pic>
    </p:spTree>
    <p:extLst>
      <p:ext uri="{BB962C8B-B14F-4D97-AF65-F5344CB8AC3E}">
        <p14:creationId xmlns:p14="http://schemas.microsoft.com/office/powerpoint/2010/main" val="4098121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Discussion Question:</a:t>
            </a:r>
            <a:endParaRPr lang="en-US" dirty="0"/>
          </a:p>
        </p:txBody>
      </p:sp>
      <p:sp>
        <p:nvSpPr>
          <p:cNvPr id="3" name="Slide Number Placeholder 2"/>
          <p:cNvSpPr>
            <a:spLocks noGrp="1"/>
          </p:cNvSpPr>
          <p:nvPr>
            <p:ph type="sldNum" sz="quarter" idx="12"/>
          </p:nvPr>
        </p:nvSpPr>
        <p:spPr/>
        <p:txBody>
          <a:bodyPr/>
          <a:lstStyle/>
          <a:p>
            <a:fld id="{FEA85AD2-66F2-4817-AE09-A80EA6868143}" type="slidenum">
              <a:rPr lang="en-US" smtClean="0"/>
              <a:t>20</a:t>
            </a:fld>
            <a:endParaRPr lang="en-US" dirty="0"/>
          </a:p>
        </p:txBody>
      </p:sp>
      <p:sp>
        <p:nvSpPr>
          <p:cNvPr id="5" name="Content Placeholder 4"/>
          <p:cNvSpPr>
            <a:spLocks noGrp="1"/>
          </p:cNvSpPr>
          <p:nvPr>
            <p:ph sz="half" idx="4294967295"/>
          </p:nvPr>
        </p:nvSpPr>
        <p:spPr>
          <a:xfrm>
            <a:off x="952500" y="2455333"/>
            <a:ext cx="10583332" cy="3767667"/>
          </a:xfrm>
        </p:spPr>
        <p:txBody>
          <a:bodyPr/>
          <a:lstStyle/>
          <a:p>
            <a:pPr marL="0" indent="0">
              <a:lnSpc>
                <a:spcPct val="120000"/>
              </a:lnSpc>
              <a:buNone/>
            </a:pPr>
            <a:r>
              <a:rPr lang="en-US" dirty="0" smtClean="0">
                <a:solidFill>
                  <a:srgbClr val="000000"/>
                </a:solidFill>
              </a:rPr>
              <a:t>What </a:t>
            </a:r>
            <a:r>
              <a:rPr lang="en-US" dirty="0">
                <a:solidFill>
                  <a:srgbClr val="000000"/>
                </a:solidFill>
              </a:rPr>
              <a:t>might be a maladaptive thought associated with </a:t>
            </a:r>
            <a:r>
              <a:rPr lang="en-US" dirty="0" smtClean="0">
                <a:solidFill>
                  <a:srgbClr val="000000"/>
                </a:solidFill>
              </a:rPr>
              <a:t>	</a:t>
            </a:r>
          </a:p>
          <a:p>
            <a:pPr marL="0" indent="0">
              <a:lnSpc>
                <a:spcPct val="120000"/>
              </a:lnSpc>
              <a:buNone/>
            </a:pPr>
            <a:r>
              <a:rPr lang="en-US" dirty="0" smtClean="0">
                <a:solidFill>
                  <a:srgbClr val="000000"/>
                </a:solidFill>
              </a:rPr>
              <a:t>Borderline Personality Disorder?</a:t>
            </a:r>
            <a:endParaRPr lang="en-US" dirty="0">
              <a:solidFill>
                <a:srgbClr val="000000"/>
              </a:solidFill>
            </a:endParaRPr>
          </a:p>
          <a:p>
            <a:pPr marL="0" indent="0">
              <a:buNone/>
            </a:pPr>
            <a:endParaRPr lang="en-US" dirty="0"/>
          </a:p>
        </p:txBody>
      </p:sp>
      <p:pic>
        <p:nvPicPr>
          <p:cNvPr id="10" name="Picture 9" descr="thought-bubb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2999" y="3729567"/>
            <a:ext cx="2388815" cy="2603196"/>
          </a:xfrm>
          <a:prstGeom prst="rect">
            <a:avLst/>
          </a:prstGeom>
        </p:spPr>
      </p:pic>
    </p:spTree>
    <p:extLst>
      <p:ext uri="{BB962C8B-B14F-4D97-AF65-F5344CB8AC3E}">
        <p14:creationId xmlns:p14="http://schemas.microsoft.com/office/powerpoint/2010/main" val="4003499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a:t>
            </a:r>
            <a:endParaRPr lang="en-US" dirty="0"/>
          </a:p>
        </p:txBody>
      </p:sp>
      <p:sp>
        <p:nvSpPr>
          <p:cNvPr id="3" name="Content Placeholder 2"/>
          <p:cNvSpPr>
            <a:spLocks noGrp="1"/>
          </p:cNvSpPr>
          <p:nvPr>
            <p:ph idx="1"/>
          </p:nvPr>
        </p:nvSpPr>
        <p:spPr/>
        <p:txBody>
          <a:bodyPr/>
          <a:lstStyle/>
          <a:p>
            <a:pPr marL="0" indent="0">
              <a:lnSpc>
                <a:spcPct val="110000"/>
              </a:lnSpc>
              <a:buNone/>
            </a:pPr>
            <a:r>
              <a:rPr lang="en-US" dirty="0" smtClean="0"/>
              <a:t>Medication can </a:t>
            </a:r>
            <a:r>
              <a:rPr lang="en-US" dirty="0"/>
              <a:t>be vital in reducing symptoms such as anxiety, depression or psychosis so that treatment can be more effective. When done properly, medication can be a helpful aid for </a:t>
            </a:r>
            <a:r>
              <a:rPr lang="en-US" dirty="0" smtClean="0"/>
              <a:t>Personality Disorder </a:t>
            </a:r>
            <a:r>
              <a:rPr lang="en-US" dirty="0"/>
              <a:t>treatments of all kinds.</a:t>
            </a:r>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21</a:t>
            </a:fld>
            <a:endParaRPr lang="en-US" dirty="0"/>
          </a:p>
        </p:txBody>
      </p:sp>
      <p:sp>
        <p:nvSpPr>
          <p:cNvPr id="5" name="TextBox 4"/>
          <p:cNvSpPr txBox="1"/>
          <p:nvPr/>
        </p:nvSpPr>
        <p:spPr>
          <a:xfrm>
            <a:off x="1248833" y="5397500"/>
            <a:ext cx="8995834" cy="369332"/>
          </a:xfrm>
          <a:prstGeom prst="rect">
            <a:avLst/>
          </a:prstGeom>
          <a:noFill/>
        </p:spPr>
        <p:txBody>
          <a:bodyPr wrap="square" rtlCol="0">
            <a:spAutoFit/>
          </a:bodyPr>
          <a:lstStyle/>
          <a:p>
            <a:pPr algn="ctr"/>
            <a:r>
              <a:rPr lang="en-US" dirty="0">
                <a:hlinkClick r:id="rId3"/>
              </a:rPr>
              <a:t>http://www.pdan.org/what-are-personality-disorders/can-pd-be-cured/#.</a:t>
            </a:r>
            <a:r>
              <a:rPr lang="en-US" dirty="0" smtClean="0">
                <a:hlinkClick r:id="rId3"/>
              </a:rPr>
              <a:t>WQvFLFKZNsM</a:t>
            </a:r>
            <a:r>
              <a:rPr lang="en-US" dirty="0" smtClean="0"/>
              <a:t> </a:t>
            </a:r>
            <a:endParaRPr lang="en-US" dirty="0"/>
          </a:p>
        </p:txBody>
      </p:sp>
    </p:spTree>
    <p:extLst>
      <p:ext uri="{BB962C8B-B14F-4D97-AF65-F5344CB8AC3E}">
        <p14:creationId xmlns:p14="http://schemas.microsoft.com/office/powerpoint/2010/main" val="945093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Brief Interventions:</a:t>
            </a:r>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22</a:t>
            </a:fld>
            <a:endParaRPr lang="en-US" dirty="0"/>
          </a:p>
        </p:txBody>
      </p:sp>
      <p:sp>
        <p:nvSpPr>
          <p:cNvPr id="5" name="Content Placeholder 4"/>
          <p:cNvSpPr>
            <a:spLocks noGrp="1"/>
          </p:cNvSpPr>
          <p:nvPr>
            <p:ph idx="1"/>
          </p:nvPr>
        </p:nvSpPr>
        <p:spPr>
          <a:xfrm>
            <a:off x="930730" y="2206625"/>
            <a:ext cx="10423070" cy="4083816"/>
          </a:xfrm>
        </p:spPr>
        <p:txBody>
          <a:bodyPr>
            <a:normAutofit lnSpcReduction="10000"/>
          </a:bodyPr>
          <a:lstStyle/>
          <a:p>
            <a:pPr>
              <a:spcAft>
                <a:spcPts val="600"/>
              </a:spcAft>
            </a:pPr>
            <a:r>
              <a:rPr lang="en-US" dirty="0" smtClean="0"/>
              <a:t>Personality Disorders are frequently co-morbid with other acute disorders such as PTSD and Bipolar Disorder.</a:t>
            </a:r>
          </a:p>
          <a:p>
            <a:pPr>
              <a:spcAft>
                <a:spcPts val="600"/>
              </a:spcAft>
            </a:pPr>
            <a:r>
              <a:rPr lang="en-US" dirty="0" smtClean="0"/>
              <a:t>Therapy modalities include:</a:t>
            </a:r>
          </a:p>
          <a:p>
            <a:pPr lvl="1">
              <a:spcAft>
                <a:spcPts val="600"/>
              </a:spcAft>
            </a:pPr>
            <a:r>
              <a:rPr lang="en-US" dirty="0" smtClean="0"/>
              <a:t>Behavioral and cognitive therapy focuses on specific symptoms and issues (e.g. social skills).</a:t>
            </a:r>
          </a:p>
          <a:p>
            <a:pPr lvl="1">
              <a:spcAft>
                <a:spcPts val="600"/>
              </a:spcAft>
            </a:pPr>
            <a:r>
              <a:rPr lang="en-US" dirty="0" smtClean="0"/>
              <a:t>Motivational Interviewing</a:t>
            </a:r>
          </a:p>
          <a:p>
            <a:pPr lvl="1">
              <a:spcAft>
                <a:spcPts val="600"/>
              </a:spcAft>
            </a:pPr>
            <a:r>
              <a:rPr lang="en-US" dirty="0" smtClean="0"/>
              <a:t>Solution Based Problem Solving</a:t>
            </a:r>
          </a:p>
          <a:p>
            <a:pPr lvl="1">
              <a:spcAft>
                <a:spcPts val="600"/>
              </a:spcAft>
            </a:pPr>
            <a:r>
              <a:rPr lang="en-US" dirty="0" smtClean="0"/>
              <a:t>Social Skills Training</a:t>
            </a:r>
          </a:p>
          <a:p>
            <a:pPr lvl="1">
              <a:spcAft>
                <a:spcPts val="600"/>
              </a:spcAft>
            </a:pPr>
            <a:r>
              <a:rPr lang="en-US" dirty="0" smtClean="0"/>
              <a:t>Mindfulness </a:t>
            </a:r>
          </a:p>
        </p:txBody>
      </p:sp>
    </p:spTree>
    <p:extLst>
      <p:ext uri="{BB962C8B-B14F-4D97-AF65-F5344CB8AC3E}">
        <p14:creationId xmlns:p14="http://schemas.microsoft.com/office/powerpoint/2010/main" val="4169423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Motivational Interviewing</a:t>
            </a:r>
            <a:endParaRPr lang="en-US" dirty="0"/>
          </a:p>
        </p:txBody>
      </p:sp>
      <p:sp>
        <p:nvSpPr>
          <p:cNvPr id="4" name="Content Placeholder 3"/>
          <p:cNvSpPr>
            <a:spLocks noGrp="1"/>
          </p:cNvSpPr>
          <p:nvPr>
            <p:ph idx="1"/>
          </p:nvPr>
        </p:nvSpPr>
        <p:spPr/>
        <p:txBody>
          <a:bodyPr/>
          <a:lstStyle/>
          <a:p>
            <a:pPr marL="514350" indent="-514350">
              <a:buFont typeface="+mj-lt"/>
              <a:buAutoNum type="arabicPeriod"/>
            </a:pPr>
            <a:r>
              <a:rPr lang="en-US" dirty="0" smtClean="0"/>
              <a:t>Ask for permission to discuss the problem</a:t>
            </a:r>
          </a:p>
          <a:p>
            <a:pPr marL="514350" indent="-514350">
              <a:buFont typeface="+mj-lt"/>
              <a:buAutoNum type="arabicPeriod"/>
            </a:pPr>
            <a:r>
              <a:rPr lang="en-US" dirty="0" smtClean="0"/>
              <a:t>Elicit talk about change: Advantages and Disadvantages</a:t>
            </a:r>
          </a:p>
          <a:p>
            <a:pPr marL="514350" indent="-514350">
              <a:buFont typeface="+mj-lt"/>
              <a:buAutoNum type="arabicPeriod"/>
            </a:pPr>
            <a:r>
              <a:rPr lang="en-US" dirty="0" smtClean="0"/>
              <a:t>Value of change to patient on a scale of 1-10</a:t>
            </a:r>
          </a:p>
          <a:p>
            <a:pPr marL="514350" indent="-514350">
              <a:buFont typeface="+mj-lt"/>
              <a:buAutoNum type="arabicPeriod"/>
            </a:pPr>
            <a:r>
              <a:rPr lang="en-US" dirty="0" smtClean="0"/>
              <a:t>Ability check on a scale of 1-10</a:t>
            </a:r>
          </a:p>
          <a:p>
            <a:pPr marL="514350" indent="-514350">
              <a:buFont typeface="+mj-lt"/>
              <a:buAutoNum type="arabicPeriod"/>
            </a:pPr>
            <a:r>
              <a:rPr lang="en-US" dirty="0" smtClean="0"/>
              <a:t>Summarize patient’s commitment and follow-up plan</a:t>
            </a:r>
          </a:p>
          <a:p>
            <a:pPr marL="514350"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fld id="{FEA85AD2-66F2-4817-AE09-A80EA6868143}" type="slidenum">
              <a:rPr lang="en-US" smtClean="0"/>
              <a:t>23</a:t>
            </a:fld>
            <a:endParaRPr lang="en-US" dirty="0"/>
          </a:p>
        </p:txBody>
      </p:sp>
      <p:sp>
        <p:nvSpPr>
          <p:cNvPr id="5" name="TextBox 4"/>
          <p:cNvSpPr txBox="1"/>
          <p:nvPr/>
        </p:nvSpPr>
        <p:spPr>
          <a:xfrm>
            <a:off x="1460500" y="5334000"/>
            <a:ext cx="8847667" cy="646331"/>
          </a:xfrm>
          <a:prstGeom prst="rect">
            <a:avLst/>
          </a:prstGeom>
          <a:noFill/>
        </p:spPr>
        <p:txBody>
          <a:bodyPr wrap="square" rtlCol="0">
            <a:spAutoFit/>
          </a:bodyPr>
          <a:lstStyle/>
          <a:p>
            <a:r>
              <a:rPr lang="en-US" dirty="0" err="1"/>
              <a:t>Angstman</a:t>
            </a:r>
            <a:r>
              <a:rPr lang="en-US" dirty="0"/>
              <a:t>, K. B. and. Rasmussen, N. H. (2011) Personality Disorders: Review and Clinical Application in Daily Practice</a:t>
            </a:r>
            <a:r>
              <a:rPr lang="en-US" i="1" dirty="0"/>
              <a:t>. American Family Physician</a:t>
            </a:r>
            <a:r>
              <a:rPr lang="en-US" dirty="0"/>
              <a:t>. Dec 1;84(11):1253-1260.</a:t>
            </a:r>
          </a:p>
        </p:txBody>
      </p:sp>
    </p:spTree>
    <p:extLst>
      <p:ext uri="{BB962C8B-B14F-4D97-AF65-F5344CB8AC3E}">
        <p14:creationId xmlns:p14="http://schemas.microsoft.com/office/powerpoint/2010/main" val="3684543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Problem Identification</a:t>
            </a:r>
          </a:p>
          <a:p>
            <a:pPr marL="514350" indent="-514350">
              <a:buFont typeface="+mj-lt"/>
              <a:buAutoNum type="arabicPeriod"/>
            </a:pPr>
            <a:r>
              <a:rPr lang="en-US" dirty="0" smtClean="0"/>
              <a:t>Consider multiple potential solutions</a:t>
            </a:r>
          </a:p>
          <a:p>
            <a:pPr marL="514350" indent="-514350">
              <a:buFont typeface="+mj-lt"/>
              <a:buAutoNum type="arabicPeriod"/>
            </a:pPr>
            <a:r>
              <a:rPr lang="en-US" dirty="0" smtClean="0"/>
              <a:t>Seek commitment from patient to a new solution</a:t>
            </a:r>
          </a:p>
          <a:p>
            <a:pPr marL="514350" indent="-514350">
              <a:buFont typeface="+mj-lt"/>
              <a:buAutoNum type="arabicPeriod"/>
            </a:pPr>
            <a:r>
              <a:rPr lang="en-US" dirty="0" smtClean="0"/>
              <a:t>Summarize main points of discussion and schedule follow-up</a:t>
            </a:r>
            <a:endParaRPr lang="en-US" dirty="0"/>
          </a:p>
        </p:txBody>
      </p:sp>
      <p:sp>
        <p:nvSpPr>
          <p:cNvPr id="3" name="Slide Number Placeholder 2"/>
          <p:cNvSpPr>
            <a:spLocks noGrp="1"/>
          </p:cNvSpPr>
          <p:nvPr>
            <p:ph type="sldNum" sz="quarter" idx="12"/>
          </p:nvPr>
        </p:nvSpPr>
        <p:spPr/>
        <p:txBody>
          <a:bodyPr/>
          <a:lstStyle/>
          <a:p>
            <a:fld id="{FEA85AD2-66F2-4817-AE09-A80EA6868143}" type="slidenum">
              <a:rPr lang="en-US" smtClean="0"/>
              <a:t>24</a:t>
            </a:fld>
            <a:endParaRPr lang="en-US" dirty="0"/>
          </a:p>
        </p:txBody>
      </p:sp>
      <p:sp>
        <p:nvSpPr>
          <p:cNvPr id="6" name="TextBox 5"/>
          <p:cNvSpPr txBox="1"/>
          <p:nvPr/>
        </p:nvSpPr>
        <p:spPr>
          <a:xfrm>
            <a:off x="1502833" y="5016499"/>
            <a:ext cx="8847667" cy="646331"/>
          </a:xfrm>
          <a:prstGeom prst="rect">
            <a:avLst/>
          </a:prstGeom>
          <a:noFill/>
        </p:spPr>
        <p:txBody>
          <a:bodyPr wrap="square" rtlCol="0">
            <a:spAutoFit/>
          </a:bodyPr>
          <a:lstStyle/>
          <a:p>
            <a:r>
              <a:rPr lang="en-US" dirty="0" err="1"/>
              <a:t>Angstman</a:t>
            </a:r>
            <a:r>
              <a:rPr lang="en-US" dirty="0"/>
              <a:t>, K. B. and. Rasmussen, N. H. (2011) Personality Disorders: Review and Clinical Application in Daily Practice</a:t>
            </a:r>
            <a:r>
              <a:rPr lang="en-US" i="1" dirty="0"/>
              <a:t>. American Family Physician</a:t>
            </a:r>
            <a:r>
              <a:rPr lang="en-US" dirty="0"/>
              <a:t>. Dec 1;84(11):1253-1260.</a:t>
            </a:r>
          </a:p>
        </p:txBody>
      </p:sp>
    </p:spTree>
    <p:extLst>
      <p:ext uri="{BB962C8B-B14F-4D97-AF65-F5344CB8AC3E}">
        <p14:creationId xmlns:p14="http://schemas.microsoft.com/office/powerpoint/2010/main" val="1150792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Step-by-Step Problem Solving</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1. Problem identification. Intent is to identify a specific problem that the physician perceives as interfering with good medical care.</a:t>
            </a:r>
          </a:p>
          <a:p>
            <a:pPr lvl="1"/>
            <a:r>
              <a:rPr lang="en-US" smtClean="0"/>
              <a:t>“What is the problem here?”</a:t>
            </a:r>
          </a:p>
          <a:p>
            <a:r>
              <a:rPr lang="en-US" smtClean="0"/>
              <a:t>2. Consider multiple potential solutions. Intent is to collaboratively consider and brainstorm alternative solutions to the agreed-on problem.</a:t>
            </a:r>
          </a:p>
          <a:p>
            <a:pPr lvl="1"/>
            <a:r>
              <a:rPr lang="en-US" smtClean="0"/>
              <a:t>“What might you do differently?”</a:t>
            </a:r>
          </a:p>
          <a:p>
            <a:r>
              <a:rPr lang="en-US" smtClean="0"/>
              <a:t>3. Seek patient commitment. Intent is to get a commitment from the patient to try a new and preferred solution and to set a starting time.</a:t>
            </a:r>
          </a:p>
          <a:p>
            <a:pPr lvl="1"/>
            <a:r>
              <a:rPr lang="en-US" smtClean="0"/>
              <a:t>“Which of these solutions are you willing to try?”</a:t>
            </a:r>
          </a:p>
          <a:p>
            <a:r>
              <a:rPr lang="en-US" smtClean="0"/>
              <a:t>4. Summary statement. Intent is to summarize the main points of the discussion</a:t>
            </a:r>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pPr/>
              <a:t>25</a:t>
            </a:fld>
            <a:endParaRPr lang="en-US" dirty="0"/>
          </a:p>
        </p:txBody>
      </p:sp>
    </p:spTree>
    <p:extLst>
      <p:ext uri="{BB962C8B-B14F-4D97-AF65-F5344CB8AC3E}">
        <p14:creationId xmlns:p14="http://schemas.microsoft.com/office/powerpoint/2010/main" val="2477847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Skills Training</a:t>
            </a:r>
            <a:endParaRPr lang="en-US" dirty="0"/>
          </a:p>
        </p:txBody>
      </p:sp>
      <p:sp>
        <p:nvSpPr>
          <p:cNvPr id="3" name="Content Placeholder 2"/>
          <p:cNvSpPr>
            <a:spLocks noGrp="1"/>
          </p:cNvSpPr>
          <p:nvPr>
            <p:ph idx="1"/>
          </p:nvPr>
        </p:nvSpPr>
        <p:spPr/>
        <p:txBody>
          <a:bodyPr/>
          <a:lstStyle/>
          <a:p>
            <a:pPr marL="0" indent="0">
              <a:buNone/>
            </a:pPr>
            <a:r>
              <a:rPr lang="en-US" dirty="0"/>
              <a:t>Some personality disorders, especially those that involve psychosis, interfere with the sufferer’s ability to understand and read other people’s behaviors and feelings, and respond appropriately. Schizoid, Schizotypal and Paranoid </a:t>
            </a:r>
            <a:r>
              <a:rPr lang="en-US" dirty="0" smtClean="0"/>
              <a:t>Personality Disorders </a:t>
            </a:r>
            <a:r>
              <a:rPr lang="en-US" dirty="0"/>
              <a:t>often benefit from direct education in this area. </a:t>
            </a:r>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26</a:t>
            </a:fld>
            <a:endParaRPr lang="en-US" dirty="0"/>
          </a:p>
        </p:txBody>
      </p:sp>
      <p:sp>
        <p:nvSpPr>
          <p:cNvPr id="5" name="Rectangle 4"/>
          <p:cNvSpPr/>
          <p:nvPr/>
        </p:nvSpPr>
        <p:spPr>
          <a:xfrm>
            <a:off x="1227666" y="5370668"/>
            <a:ext cx="8551333" cy="369332"/>
          </a:xfrm>
          <a:prstGeom prst="rect">
            <a:avLst/>
          </a:prstGeom>
        </p:spPr>
        <p:txBody>
          <a:bodyPr wrap="square">
            <a:spAutoFit/>
          </a:bodyPr>
          <a:lstStyle/>
          <a:p>
            <a:r>
              <a:rPr lang="en-US" u="sng" dirty="0">
                <a:hlinkClick r:id="rId3"/>
              </a:rPr>
              <a:t>http://www.pdan.org/what-are-personality-disorders/can-pd-be-cured/#.</a:t>
            </a:r>
            <a:r>
              <a:rPr lang="en-US" u="sng" dirty="0" smtClean="0">
                <a:hlinkClick r:id="rId3"/>
              </a:rPr>
              <a:t>WQvFLFKZNsM</a:t>
            </a:r>
            <a:r>
              <a:rPr lang="en-US" u="sng" dirty="0" smtClean="0"/>
              <a:t> </a:t>
            </a:r>
            <a:r>
              <a:rPr lang="en-US" dirty="0" smtClean="0"/>
              <a:t> </a:t>
            </a:r>
            <a:endParaRPr lang="en-US" dirty="0"/>
          </a:p>
        </p:txBody>
      </p:sp>
    </p:spTree>
    <p:extLst>
      <p:ext uri="{BB962C8B-B14F-4D97-AF65-F5344CB8AC3E}">
        <p14:creationId xmlns:p14="http://schemas.microsoft.com/office/powerpoint/2010/main" val="3369635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Mindfulness: Not Just for Borderline PD!</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Mindfulness </a:t>
            </a:r>
            <a:r>
              <a:rPr lang="en-US" dirty="0"/>
              <a:t>is a promising clinical tool for the treatment of personality disorders, and appears to be adaptable to the unique features of different types of personality disorders. </a:t>
            </a:r>
          </a:p>
        </p:txBody>
      </p:sp>
      <p:pic>
        <p:nvPicPr>
          <p:cNvPr id="12" name="Content Placeholder 11" descr="mindfulness.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23527" b="-23527"/>
          <a:stretch/>
        </p:blipFill>
        <p:spPr>
          <a:xfrm>
            <a:off x="7260168" y="968375"/>
            <a:ext cx="3018592" cy="5889625"/>
          </a:xfrm>
        </p:spPr>
      </p:pic>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27</a:t>
            </a:fld>
            <a:endParaRPr lang="en-US" dirty="0"/>
          </a:p>
        </p:txBody>
      </p:sp>
      <p:sp>
        <p:nvSpPr>
          <p:cNvPr id="5" name="TextBox 4"/>
          <p:cNvSpPr txBox="1"/>
          <p:nvPr/>
        </p:nvSpPr>
        <p:spPr>
          <a:xfrm>
            <a:off x="1524000" y="6096000"/>
            <a:ext cx="9122833" cy="369332"/>
          </a:xfrm>
          <a:prstGeom prst="rect">
            <a:avLst/>
          </a:prstGeom>
          <a:noFill/>
        </p:spPr>
        <p:txBody>
          <a:bodyPr wrap="square" rtlCol="0">
            <a:spAutoFit/>
          </a:bodyPr>
          <a:lstStyle/>
          <a:p>
            <a:pPr algn="ctr"/>
            <a:r>
              <a:rPr lang="pl-PL" u="sng" dirty="0" err="1"/>
              <a:t>Curr</a:t>
            </a:r>
            <a:r>
              <a:rPr lang="pl-PL" u="sng" dirty="0"/>
              <a:t> Opin Psychiatry. 2016 Jan;29(1):70-6. doi: 10.1097/YCO.0000000000000213</a:t>
            </a:r>
            <a:endParaRPr lang="en-US" dirty="0"/>
          </a:p>
        </p:txBody>
      </p:sp>
    </p:spTree>
    <p:extLst>
      <p:ext uri="{BB962C8B-B14F-4D97-AF65-F5344CB8AC3E}">
        <p14:creationId xmlns:p14="http://schemas.microsoft.com/office/powerpoint/2010/main" val="37209538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latin typeface="+mn-lt"/>
              </a:rPr>
              <a:t>A Word About Countertransference</a:t>
            </a:r>
            <a:endParaRPr lang="en-US" b="0" dirty="0">
              <a:latin typeface="+mn-lt"/>
            </a:endParaRPr>
          </a:p>
        </p:txBody>
      </p:sp>
      <p:sp>
        <p:nvSpPr>
          <p:cNvPr id="3" name="Content Placeholder 2"/>
          <p:cNvSpPr>
            <a:spLocks noGrp="1"/>
          </p:cNvSpPr>
          <p:nvPr>
            <p:ph idx="1"/>
          </p:nvPr>
        </p:nvSpPr>
        <p:spPr>
          <a:xfrm>
            <a:off x="930730" y="2307167"/>
            <a:ext cx="10423070" cy="3693583"/>
          </a:xfrm>
        </p:spPr>
        <p:txBody>
          <a:bodyPr>
            <a:normAutofit/>
          </a:bodyPr>
          <a:lstStyle/>
          <a:p>
            <a:pPr marL="0" indent="0" algn="ctr">
              <a:lnSpc>
                <a:spcPct val="120000"/>
              </a:lnSpc>
              <a:buNone/>
            </a:pPr>
            <a:r>
              <a:rPr lang="en-US" sz="3600" b="1" dirty="0" smtClean="0">
                <a:solidFill>
                  <a:srgbClr val="FF0000"/>
                </a:solidFill>
                <a:latin typeface="ArialMT"/>
              </a:rPr>
              <a:t>Countertransference -</a:t>
            </a:r>
            <a:r>
              <a:rPr lang="en-US" sz="3600" dirty="0" smtClean="0">
                <a:solidFill>
                  <a:srgbClr val="424242"/>
                </a:solidFill>
                <a:latin typeface="ArialMT"/>
              </a:rPr>
              <a:t> the </a:t>
            </a:r>
            <a:r>
              <a:rPr lang="en-US" sz="3600" dirty="0">
                <a:solidFill>
                  <a:srgbClr val="424242"/>
                </a:solidFill>
                <a:latin typeface="ArialMT"/>
              </a:rPr>
              <a:t>complex </a:t>
            </a:r>
            <a:r>
              <a:rPr lang="en-US" sz="3600" dirty="0" smtClean="0">
                <a:solidFill>
                  <a:srgbClr val="424242"/>
                </a:solidFill>
                <a:latin typeface="ArialMT"/>
              </a:rPr>
              <a:t>of feelings </a:t>
            </a:r>
          </a:p>
          <a:p>
            <a:pPr marL="0" indent="0" algn="ctr">
              <a:lnSpc>
                <a:spcPct val="120000"/>
              </a:lnSpc>
              <a:buNone/>
            </a:pPr>
            <a:r>
              <a:rPr lang="en-US" sz="3600" dirty="0" smtClean="0">
                <a:solidFill>
                  <a:srgbClr val="424242"/>
                </a:solidFill>
                <a:latin typeface="ArialMT"/>
              </a:rPr>
              <a:t>of </a:t>
            </a:r>
            <a:r>
              <a:rPr lang="en-US" sz="3600" dirty="0">
                <a:solidFill>
                  <a:srgbClr val="424242"/>
                </a:solidFill>
                <a:latin typeface="ArialMT"/>
              </a:rPr>
              <a:t>a psychotherapist toward the </a:t>
            </a:r>
            <a:r>
              <a:rPr lang="en-US" sz="3600" dirty="0" smtClean="0">
                <a:solidFill>
                  <a:srgbClr val="424242"/>
                </a:solidFill>
                <a:latin typeface="ArialMT"/>
              </a:rPr>
              <a:t>patient.</a:t>
            </a:r>
            <a:r>
              <a:rPr lang="en-US" sz="3600" baseline="30000" dirty="0" smtClean="0">
                <a:solidFill>
                  <a:srgbClr val="424242"/>
                </a:solidFill>
                <a:latin typeface="ArialMT"/>
              </a:rPr>
              <a:t>1</a:t>
            </a:r>
          </a:p>
          <a:p>
            <a:pPr marL="0" indent="0" algn="ctr">
              <a:buNone/>
            </a:pPr>
            <a:r>
              <a:rPr lang="en-US" sz="2400" baseline="30000" dirty="0" smtClean="0"/>
              <a:t>1</a:t>
            </a:r>
            <a:r>
              <a:rPr lang="en-US" sz="2400" dirty="0" smtClean="0"/>
              <a:t>Merriam</a:t>
            </a:r>
            <a:r>
              <a:rPr lang="en-US" sz="2400" dirty="0"/>
              <a:t>-Webster.com. Merriam-Webster, </a:t>
            </a:r>
            <a:r>
              <a:rPr lang="en-US" sz="2400" dirty="0" err="1"/>
              <a:t>n.d.</a:t>
            </a:r>
            <a:r>
              <a:rPr lang="en-US" sz="2400" dirty="0"/>
              <a:t> Web. 15 May 2017</a:t>
            </a:r>
            <a:r>
              <a:rPr lang="en-US" sz="3600" dirty="0"/>
              <a:t>.</a:t>
            </a:r>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28</a:t>
            </a:fld>
            <a:endParaRPr lang="en-US" dirty="0"/>
          </a:p>
        </p:txBody>
      </p:sp>
    </p:spTree>
    <p:extLst>
      <p:ext uri="{BB962C8B-B14F-4D97-AF65-F5344CB8AC3E}">
        <p14:creationId xmlns:p14="http://schemas.microsoft.com/office/powerpoint/2010/main" val="3094748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latin typeface="+mn-lt"/>
              </a:rPr>
              <a:t>The Therapeutic Use of Countertransference</a:t>
            </a:r>
            <a:endParaRPr lang="en-US" b="0" dirty="0">
              <a:latin typeface="+mn-lt"/>
            </a:endParaRPr>
          </a:p>
        </p:txBody>
      </p:sp>
      <p:sp>
        <p:nvSpPr>
          <p:cNvPr id="3" name="Content Placeholder 2"/>
          <p:cNvSpPr>
            <a:spLocks noGrp="1"/>
          </p:cNvSpPr>
          <p:nvPr>
            <p:ph idx="1"/>
          </p:nvPr>
        </p:nvSpPr>
        <p:spPr/>
        <p:txBody>
          <a:bodyPr/>
          <a:lstStyle/>
          <a:p>
            <a:pPr marL="0" indent="0">
              <a:buNone/>
            </a:pPr>
            <a:r>
              <a:rPr lang="en-US" sz="3200" dirty="0" smtClean="0"/>
              <a:t>The </a:t>
            </a:r>
            <a:r>
              <a:rPr lang="en-US" sz="3200" dirty="0"/>
              <a:t>insight that may be gleaned from countertransference can deepen therapists' awareness of relationship </a:t>
            </a:r>
            <a:r>
              <a:rPr lang="en-US" sz="3200" dirty="0" smtClean="0"/>
              <a:t>dynamics and can inform the therapy.</a:t>
            </a:r>
          </a:p>
          <a:p>
            <a:pPr marL="0" indent="0">
              <a:buNone/>
            </a:pPr>
            <a:endParaRPr lang="en-US" sz="3200" dirty="0"/>
          </a:p>
          <a:p>
            <a:pPr marL="0" indent="0">
              <a:buNone/>
            </a:pPr>
            <a:r>
              <a:rPr lang="en-US" sz="3200" dirty="0" smtClean="0"/>
              <a:t>Can you think of how countertransference can be used therapeutically with a student</a:t>
            </a:r>
            <a:endParaRPr lang="en-US" sz="3200" dirty="0"/>
          </a:p>
          <a:p>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29</a:t>
            </a:fld>
            <a:endParaRPr lang="en-US" dirty="0"/>
          </a:p>
        </p:txBody>
      </p:sp>
    </p:spTree>
    <p:extLst>
      <p:ext uri="{BB962C8B-B14F-4D97-AF65-F5344CB8AC3E}">
        <p14:creationId xmlns:p14="http://schemas.microsoft.com/office/powerpoint/2010/main" val="40690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Objectives</a:t>
            </a:r>
            <a:endParaRPr lang="en-US" dirty="0"/>
          </a:p>
        </p:txBody>
      </p:sp>
      <p:sp>
        <p:nvSpPr>
          <p:cNvPr id="6" name="Content Placeholder 5"/>
          <p:cNvSpPr>
            <a:spLocks noGrp="1"/>
          </p:cNvSpPr>
          <p:nvPr>
            <p:ph idx="1"/>
          </p:nvPr>
        </p:nvSpPr>
        <p:spPr/>
        <p:txBody>
          <a:bodyPr/>
          <a:lstStyle/>
          <a:p>
            <a:r>
              <a:rPr lang="en-US" dirty="0" smtClean="0"/>
              <a:t>After this presentation, participants will be able to: </a:t>
            </a:r>
          </a:p>
          <a:p>
            <a:endParaRPr lang="en-US" dirty="0" smtClean="0"/>
          </a:p>
          <a:p>
            <a:pPr lvl="1"/>
            <a:r>
              <a:rPr lang="en-US" dirty="0" smtClean="0"/>
              <a:t>Identify one evidenced based intervention for anxiety disorders based on peer reviewed research.</a:t>
            </a:r>
          </a:p>
          <a:p>
            <a:pPr lvl="1"/>
            <a:r>
              <a:rPr lang="en-US" dirty="0" smtClean="0"/>
              <a:t>Articulate the goals of one evidenced based intervention.</a:t>
            </a:r>
          </a:p>
          <a:p>
            <a:pPr lvl="1"/>
            <a:r>
              <a:rPr lang="en-US" dirty="0" smtClean="0"/>
              <a:t>Describe the key processes, steps, and/or skills involved in implementing the highlighted evidenced based intervention with students.</a:t>
            </a:r>
            <a:endParaRPr lang="en-US" dirty="0"/>
          </a:p>
        </p:txBody>
      </p:sp>
      <p:sp>
        <p:nvSpPr>
          <p:cNvPr id="2" name="Slide Number Placeholder 1"/>
          <p:cNvSpPr>
            <a:spLocks noGrp="1"/>
          </p:cNvSpPr>
          <p:nvPr>
            <p:ph type="sldNum" sz="quarter" idx="12"/>
          </p:nvPr>
        </p:nvSpPr>
        <p:spPr/>
        <p:txBody>
          <a:bodyPr/>
          <a:lstStyle/>
          <a:p>
            <a:fld id="{FEA85AD2-66F2-4817-AE09-A80EA6868143}" type="slidenum">
              <a:rPr lang="en-US" smtClean="0"/>
              <a:pPr/>
              <a:t>3</a:t>
            </a:fld>
            <a:endParaRPr lang="en-US" dirty="0"/>
          </a:p>
        </p:txBody>
      </p:sp>
    </p:spTree>
    <p:extLst>
      <p:ext uri="{BB962C8B-B14F-4D97-AF65-F5344CB8AC3E}">
        <p14:creationId xmlns:p14="http://schemas.microsoft.com/office/powerpoint/2010/main" val="2447953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Bibliotherapy:</a:t>
            </a:r>
            <a:endParaRPr lang="en-US" dirty="0"/>
          </a:p>
        </p:txBody>
      </p:sp>
      <p:sp>
        <p:nvSpPr>
          <p:cNvPr id="3" name="Content Placeholder 2"/>
          <p:cNvSpPr>
            <a:spLocks noGrp="1"/>
          </p:cNvSpPr>
          <p:nvPr>
            <p:ph idx="1"/>
          </p:nvPr>
        </p:nvSpPr>
        <p:spPr>
          <a:xfrm>
            <a:off x="930730" y="2206625"/>
            <a:ext cx="10423070" cy="3063875"/>
          </a:xfrm>
        </p:spPr>
        <p:txBody>
          <a:bodyPr>
            <a:normAutofit/>
          </a:bodyPr>
          <a:lstStyle/>
          <a:p>
            <a:r>
              <a:rPr lang="en-US" dirty="0"/>
              <a:t>Bibliotherapy is made possible by the process of </a:t>
            </a:r>
            <a:r>
              <a:rPr lang="en-US" dirty="0" smtClean="0"/>
              <a:t>recognition</a:t>
            </a:r>
            <a:r>
              <a:rPr lang="en-US" dirty="0"/>
              <a:t>, which occurs when the patient-reader experiences </a:t>
            </a:r>
            <a:r>
              <a:rPr lang="en-US" dirty="0" smtClean="0"/>
              <a:t>a sense </a:t>
            </a:r>
            <a:r>
              <a:rPr lang="en-US" dirty="0"/>
              <a:t>of familiarity or self-recognition while reading. </a:t>
            </a:r>
            <a:endParaRPr lang="en-US" dirty="0" smtClean="0"/>
          </a:p>
          <a:p>
            <a:r>
              <a:rPr lang="en-US" dirty="0" smtClean="0"/>
              <a:t>The experience </a:t>
            </a:r>
            <a:r>
              <a:rPr lang="en-US" dirty="0"/>
              <a:t>of self-discovery prompted by </a:t>
            </a:r>
            <a:r>
              <a:rPr lang="en-US" dirty="0" err="1" smtClean="0"/>
              <a:t>bibliotherapy</a:t>
            </a:r>
            <a:r>
              <a:rPr lang="en-US" dirty="0" smtClean="0"/>
              <a:t> may or </a:t>
            </a:r>
            <a:r>
              <a:rPr lang="en-US" dirty="0"/>
              <a:t>may not be dramatic. The patient-reader remains in </a:t>
            </a:r>
            <a:r>
              <a:rPr lang="en-US" dirty="0" smtClean="0"/>
              <a:t>control of </a:t>
            </a:r>
            <a:r>
              <a:rPr lang="en-US" dirty="0"/>
              <a:t>the degree of identification he or she experiences. </a:t>
            </a:r>
            <a:r>
              <a:rPr lang="en-US" dirty="0" smtClean="0"/>
              <a:t>Personal insight </a:t>
            </a:r>
            <a:r>
              <a:rPr lang="en-US" dirty="0"/>
              <a:t>into problems can occur at any pace.  </a:t>
            </a:r>
          </a:p>
          <a:p>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30</a:t>
            </a:fld>
            <a:endParaRPr lang="en-US" dirty="0"/>
          </a:p>
        </p:txBody>
      </p:sp>
      <p:sp>
        <p:nvSpPr>
          <p:cNvPr id="5" name="TextBox 4"/>
          <p:cNvSpPr txBox="1"/>
          <p:nvPr/>
        </p:nvSpPr>
        <p:spPr>
          <a:xfrm>
            <a:off x="1312334" y="5376333"/>
            <a:ext cx="8868834" cy="923330"/>
          </a:xfrm>
          <a:prstGeom prst="rect">
            <a:avLst/>
          </a:prstGeom>
          <a:noFill/>
        </p:spPr>
        <p:txBody>
          <a:bodyPr wrap="square" rtlCol="0">
            <a:spAutoFit/>
          </a:bodyPr>
          <a:lstStyle/>
          <a:p>
            <a:r>
              <a:rPr lang="en-US" dirty="0"/>
              <a:t>Bibliotherapy: The therapeutic use of didactic and literary texts in treatment, diagnosis, prevention, and training Available from: https://</a:t>
            </a:r>
            <a:r>
              <a:rPr lang="en-US" dirty="0" err="1"/>
              <a:t>www.researchgate.net</a:t>
            </a:r>
            <a:r>
              <a:rPr lang="en-US" dirty="0"/>
              <a:t>/</a:t>
            </a:r>
            <a:r>
              <a:rPr lang="en-US" dirty="0" smtClean="0"/>
              <a:t>publication10831467 [</a:t>
            </a:r>
            <a:r>
              <a:rPr lang="en-US" dirty="0"/>
              <a:t>accessed May 1, 2017].</a:t>
            </a:r>
          </a:p>
        </p:txBody>
      </p:sp>
    </p:spTree>
    <p:extLst>
      <p:ext uri="{BB962C8B-B14F-4D97-AF65-F5344CB8AC3E}">
        <p14:creationId xmlns:p14="http://schemas.microsoft.com/office/powerpoint/2010/main" val="55031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the Field?</a:t>
            </a:r>
            <a:endParaRPr lang="en-US" dirty="0"/>
          </a:p>
        </p:txBody>
      </p:sp>
      <p:sp>
        <p:nvSpPr>
          <p:cNvPr id="3" name="Content Placeholder 2"/>
          <p:cNvSpPr>
            <a:spLocks noGrp="1"/>
          </p:cNvSpPr>
          <p:nvPr>
            <p:ph idx="1"/>
          </p:nvPr>
        </p:nvSpPr>
        <p:spPr/>
        <p:txBody>
          <a:bodyPr>
            <a:normAutofit/>
          </a:bodyPr>
          <a:lstStyle/>
          <a:p>
            <a:pPr marL="0" indent="0">
              <a:lnSpc>
                <a:spcPct val="120000"/>
              </a:lnSpc>
              <a:buNone/>
            </a:pPr>
            <a:r>
              <a:rPr lang="en-US" sz="3600" dirty="0" smtClean="0"/>
              <a:t>Can you think of other brief, focused interventions that could be helpful or that you have used successfully in the past with students with Personality Disorders?</a:t>
            </a:r>
            <a:endParaRPr lang="en-US" sz="3600"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31</a:t>
            </a:fld>
            <a:endParaRPr lang="en-US" dirty="0"/>
          </a:p>
        </p:txBody>
      </p:sp>
    </p:spTree>
    <p:extLst>
      <p:ext uri="{BB962C8B-B14F-4D97-AF65-F5344CB8AC3E}">
        <p14:creationId xmlns:p14="http://schemas.microsoft.com/office/powerpoint/2010/main" val="2869302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Self Care:</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Regular exercise</a:t>
            </a:r>
          </a:p>
          <a:p>
            <a:r>
              <a:rPr lang="en-US" smtClean="0"/>
              <a:t>Good sleep habits</a:t>
            </a:r>
          </a:p>
          <a:p>
            <a:r>
              <a:rPr lang="en-US" smtClean="0"/>
              <a:t>Nutritious diet</a:t>
            </a:r>
          </a:p>
          <a:p>
            <a:r>
              <a:rPr lang="en-US" smtClean="0"/>
              <a:t>Medications as prescribed</a:t>
            </a:r>
          </a:p>
          <a:p>
            <a:r>
              <a:rPr lang="en-US" smtClean="0"/>
              <a:t>Healthy stress management.</a:t>
            </a:r>
          </a:p>
          <a:p>
            <a:pPr lvl="1"/>
            <a:r>
              <a:rPr lang="en-US" smtClean="0"/>
              <a:t>Mindfulness </a:t>
            </a:r>
          </a:p>
          <a:p>
            <a:endParaRPr lang="en-US" smtClean="0"/>
          </a:p>
          <a:p>
            <a:r>
              <a:rPr lang="en-US" smtClean="0"/>
              <a:t>Good self-care can help to reduce common symptoms of BPD such as mood changes, impulsive behavior, and irritability.</a:t>
            </a:r>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pPr/>
              <a:t>32</a:t>
            </a:fld>
            <a:endParaRPr lang="en-US" dirty="0"/>
          </a:p>
        </p:txBody>
      </p:sp>
      <p:pic>
        <p:nvPicPr>
          <p:cNvPr id="5" name="Picture 4" descr="all-about-self-car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5500" y="1037168"/>
            <a:ext cx="4042832" cy="4042832"/>
          </a:xfrm>
          <a:prstGeom prst="rect">
            <a:avLst/>
          </a:prstGeom>
        </p:spPr>
      </p:pic>
    </p:spTree>
    <p:extLst>
      <p:ext uri="{BB962C8B-B14F-4D97-AF65-F5344CB8AC3E}">
        <p14:creationId xmlns:p14="http://schemas.microsoft.com/office/powerpoint/2010/main" val="3254859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47056" y="1709738"/>
            <a:ext cx="10273393" cy="2184929"/>
          </a:xfrm>
        </p:spPr>
        <p:txBody>
          <a:bodyPr>
            <a:normAutofit/>
          </a:bodyPr>
          <a:lstStyle/>
          <a:p>
            <a:pPr algn="ctr"/>
            <a:r>
              <a:rPr lang="en-US" dirty="0" smtClean="0"/>
              <a:t>CASE STUDIES</a:t>
            </a:r>
            <a:endParaRPr lang="en-US" dirty="0"/>
          </a:p>
        </p:txBody>
      </p:sp>
      <p:sp>
        <p:nvSpPr>
          <p:cNvPr id="5" name="Content Placeholder 4"/>
          <p:cNvSpPr>
            <a:spLocks noGrp="1"/>
          </p:cNvSpPr>
          <p:nvPr>
            <p:ph type="body" idx="1"/>
          </p:nvPr>
        </p:nvSpPr>
        <p:spPr/>
        <p:txBody>
          <a:bodyPr>
            <a:normAutofit/>
          </a:bodyPr>
          <a:lstStyle/>
          <a:p>
            <a:endParaRPr lang="en-US" dirty="0"/>
          </a:p>
          <a:p>
            <a:endParaRPr lang="en-US" dirty="0"/>
          </a:p>
        </p:txBody>
      </p:sp>
      <p:sp>
        <p:nvSpPr>
          <p:cNvPr id="2" name="Slide Number Placeholder 1"/>
          <p:cNvSpPr>
            <a:spLocks noGrp="1"/>
          </p:cNvSpPr>
          <p:nvPr>
            <p:ph type="sldNum" sz="quarter" idx="12"/>
          </p:nvPr>
        </p:nvSpPr>
        <p:spPr/>
        <p:txBody>
          <a:bodyPr/>
          <a:lstStyle/>
          <a:p>
            <a:fld id="{FEA85AD2-66F2-4817-AE09-A80EA6868143}" type="slidenum">
              <a:rPr lang="en-US" smtClean="0"/>
              <a:pPr/>
              <a:t>33</a:t>
            </a:fld>
            <a:endParaRPr lang="en-US" dirty="0"/>
          </a:p>
        </p:txBody>
      </p:sp>
    </p:spTree>
    <p:extLst>
      <p:ext uri="{BB962C8B-B14F-4D97-AF65-F5344CB8AC3E}">
        <p14:creationId xmlns:p14="http://schemas.microsoft.com/office/powerpoint/2010/main" val="33948172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Case Study: Jamal    </a:t>
            </a:r>
            <a:endParaRPr lang="en-US" dirty="0"/>
          </a:p>
        </p:txBody>
      </p:sp>
      <p:sp>
        <p:nvSpPr>
          <p:cNvPr id="5" name="Content Placeholder 4"/>
          <p:cNvSpPr>
            <a:spLocks noGrp="1"/>
          </p:cNvSpPr>
          <p:nvPr>
            <p:ph idx="1"/>
          </p:nvPr>
        </p:nvSpPr>
        <p:spPr/>
        <p:txBody>
          <a:bodyPr/>
          <a:lstStyle/>
          <a:p>
            <a:endParaRPr lang="en-US" smtClean="0"/>
          </a:p>
          <a:p>
            <a:r>
              <a:rPr lang="en-US" smtClean="0"/>
              <a:t>An individual with paranoid personality disorder is in the construction trade. Due to his condition, he often feels like students and supervisors are looking for ways to hurt him. He is aware that at least some of his beliefs may not be not true. He referred to the CMHC for treatment.</a:t>
            </a:r>
          </a:p>
          <a:p>
            <a:r>
              <a:rPr lang="en-US" smtClean="0"/>
              <a:t>You are the CMHC, what approach might you take after in working with the student?</a:t>
            </a:r>
          </a:p>
          <a:p>
            <a:endParaRPr lang="en-US" dirty="0"/>
          </a:p>
        </p:txBody>
      </p:sp>
      <p:sp>
        <p:nvSpPr>
          <p:cNvPr id="2" name="Slide Number Placeholder 1"/>
          <p:cNvSpPr>
            <a:spLocks noGrp="1"/>
          </p:cNvSpPr>
          <p:nvPr>
            <p:ph type="sldNum" sz="quarter" idx="12"/>
          </p:nvPr>
        </p:nvSpPr>
        <p:spPr/>
        <p:txBody>
          <a:bodyPr/>
          <a:lstStyle/>
          <a:p>
            <a:fld id="{FEA85AD2-66F2-4817-AE09-A80EA6868143}" type="slidenum">
              <a:rPr lang="en-US" smtClean="0"/>
              <a:pPr/>
              <a:t>34</a:t>
            </a:fld>
            <a:endParaRPr lang="en-US" dirty="0"/>
          </a:p>
        </p:txBody>
      </p:sp>
    </p:spTree>
    <p:extLst>
      <p:ext uri="{BB962C8B-B14F-4D97-AF65-F5344CB8AC3E}">
        <p14:creationId xmlns:p14="http://schemas.microsoft.com/office/powerpoint/2010/main" val="3988369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Case Study: </a:t>
            </a:r>
            <a:r>
              <a:rPr lang="en-US" dirty="0" err="1" smtClean="0"/>
              <a:t>Raymona</a:t>
            </a:r>
            <a:endParaRPr lang="en-US" dirty="0"/>
          </a:p>
        </p:txBody>
      </p:sp>
      <p:sp>
        <p:nvSpPr>
          <p:cNvPr id="5" name="Content Placeholder 4"/>
          <p:cNvSpPr>
            <a:spLocks noGrp="1"/>
          </p:cNvSpPr>
          <p:nvPr>
            <p:ph idx="1"/>
          </p:nvPr>
        </p:nvSpPr>
        <p:spPr/>
        <p:txBody>
          <a:bodyPr/>
          <a:lstStyle/>
          <a:p>
            <a:r>
              <a:rPr lang="en-US" smtClean="0"/>
              <a:t>A non-residential student with borderline personality disorder is in the business management trade. At times, she becomes very upset and leaves class abruptly. The teacher refers her to you regarding these occurrences and the student explains that she has not attended therapy and psychiatrist appointments, which has resulted in an exacerbation of her symptoms. </a:t>
            </a:r>
          </a:p>
          <a:p>
            <a:endParaRPr lang="en-US" smtClean="0"/>
          </a:p>
          <a:p>
            <a:r>
              <a:rPr lang="en-US" smtClean="0"/>
              <a:t>What might be a helpful approach?</a:t>
            </a:r>
            <a:endParaRPr lang="en-US" dirty="0"/>
          </a:p>
        </p:txBody>
      </p:sp>
      <p:sp>
        <p:nvSpPr>
          <p:cNvPr id="2" name="Slide Number Placeholder 1"/>
          <p:cNvSpPr>
            <a:spLocks noGrp="1"/>
          </p:cNvSpPr>
          <p:nvPr>
            <p:ph type="sldNum" sz="quarter" idx="12"/>
          </p:nvPr>
        </p:nvSpPr>
        <p:spPr/>
        <p:txBody>
          <a:bodyPr/>
          <a:lstStyle/>
          <a:p>
            <a:fld id="{FEA85AD2-66F2-4817-AE09-A80EA6868143}" type="slidenum">
              <a:rPr lang="en-US" smtClean="0"/>
              <a:pPr/>
              <a:t>35</a:t>
            </a:fld>
            <a:endParaRPr lang="en-US" dirty="0"/>
          </a:p>
        </p:txBody>
      </p:sp>
    </p:spTree>
    <p:extLst>
      <p:ext uri="{BB962C8B-B14F-4D97-AF65-F5344CB8AC3E}">
        <p14:creationId xmlns:p14="http://schemas.microsoft.com/office/powerpoint/2010/main" val="3487865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Study: Maria</a:t>
            </a:r>
            <a:endParaRPr lang="en-US" dirty="0"/>
          </a:p>
        </p:txBody>
      </p:sp>
      <p:sp>
        <p:nvSpPr>
          <p:cNvPr id="3" name="Content Placeholder 2"/>
          <p:cNvSpPr>
            <a:spLocks noGrp="1"/>
          </p:cNvSpPr>
          <p:nvPr>
            <p:ph idx="1"/>
          </p:nvPr>
        </p:nvSpPr>
        <p:spPr/>
        <p:txBody>
          <a:bodyPr>
            <a:normAutofit lnSpcReduction="10000"/>
          </a:bodyPr>
          <a:lstStyle/>
          <a:p>
            <a:r>
              <a:rPr lang="en-US" smtClean="0"/>
              <a:t>A student in the culinary trade has  suspected narcissistic personality disorder. She is referred to the CMHC because of conflict with other students. She feels she is entitled to special treatment and when this doesn’t occur she becomes verbally explosive. She seems to have no empathy for others and has been observed to manipulate others for personal gain. She does not feel she has a problem but thinks other students are jealous of her. However, she admits that she is disturbed by the “drama.” </a:t>
            </a:r>
          </a:p>
          <a:p>
            <a:endParaRPr lang="en-US" smtClean="0"/>
          </a:p>
          <a:p>
            <a:r>
              <a:rPr lang="en-US" smtClean="0"/>
              <a:t>What approach might you take with Maria?</a:t>
            </a:r>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pPr/>
              <a:t>36</a:t>
            </a:fld>
            <a:endParaRPr lang="en-US" dirty="0"/>
          </a:p>
        </p:txBody>
      </p:sp>
    </p:spTree>
    <p:extLst>
      <p:ext uri="{BB962C8B-B14F-4D97-AF65-F5344CB8AC3E}">
        <p14:creationId xmlns:p14="http://schemas.microsoft.com/office/powerpoint/2010/main" val="2509505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r>
              <a:rPr lang="en-US" dirty="0" err="1" smtClean="0"/>
              <a:t>AskJAN.org</a:t>
            </a:r>
            <a:r>
              <a:rPr lang="en-US" dirty="0" smtClean="0"/>
              <a:t> </a:t>
            </a:r>
            <a:endParaRPr lang="en-US" dirty="0"/>
          </a:p>
          <a:p>
            <a:pPr lvl="1"/>
            <a:r>
              <a:rPr lang="en-US" dirty="0" smtClean="0"/>
              <a:t>The </a:t>
            </a:r>
            <a:r>
              <a:rPr lang="en-US" dirty="0"/>
              <a:t>Job Accommodation Network (JAN) is a free consulting service that provides information about job accommodations, the Americans with Disabilities Act (ADA), and the employability of people with </a:t>
            </a:r>
            <a:r>
              <a:rPr lang="en-US" dirty="0" smtClean="0"/>
              <a:t>disabilities. </a:t>
            </a:r>
          </a:p>
          <a:p>
            <a:r>
              <a:rPr lang="en-US" dirty="0" err="1" smtClean="0"/>
              <a:t>PDAN.org</a:t>
            </a:r>
            <a:endParaRPr lang="en-US" dirty="0" smtClean="0"/>
          </a:p>
          <a:p>
            <a:pPr lvl="1"/>
            <a:r>
              <a:rPr lang="en-US" dirty="0"/>
              <a:t>Personality Disorder Awareness Network (PDAN</a:t>
            </a:r>
            <a:r>
              <a:rPr lang="en-US" dirty="0" smtClean="0"/>
              <a:t>), </a:t>
            </a:r>
            <a:r>
              <a:rPr lang="en-US" dirty="0"/>
              <a:t>is dedicated to the prevention of personality disorders. </a:t>
            </a:r>
            <a:r>
              <a:rPr lang="en-US" dirty="0" smtClean="0"/>
              <a:t>Their </a:t>
            </a:r>
            <a:r>
              <a:rPr lang="en-US" dirty="0"/>
              <a:t>understanding of personality disorders is rooted in a bio-psycho-social model</a:t>
            </a:r>
            <a:r>
              <a:rPr lang="en-US" dirty="0" smtClean="0"/>
              <a:t>. PDAN </a:t>
            </a:r>
            <a:r>
              <a:rPr lang="en-US" dirty="0"/>
              <a:t>is a not-for-profit organization dedicated to increasing public awareness of personality disorders, alleviating the impact of personality disorders on families, and preventing the development of personality disorders in children.</a:t>
            </a:r>
          </a:p>
          <a:p>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37</a:t>
            </a:fld>
            <a:endParaRPr lang="en-US" dirty="0"/>
          </a:p>
        </p:txBody>
      </p:sp>
    </p:spTree>
    <p:extLst>
      <p:ext uri="{BB962C8B-B14F-4D97-AF65-F5344CB8AC3E}">
        <p14:creationId xmlns:p14="http://schemas.microsoft.com/office/powerpoint/2010/main" val="968217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lnSpc>
                <a:spcPct val="80000"/>
              </a:lnSpc>
            </a:pPr>
            <a:r>
              <a:rPr lang="en-US" sz="2400" dirty="0"/>
              <a:t>American Psychiatric Association. (2013). </a:t>
            </a:r>
            <a:r>
              <a:rPr lang="en-US" sz="2400" i="1" dirty="0"/>
              <a:t>Diagnostic and statistical manual of mental disorders </a:t>
            </a:r>
            <a:r>
              <a:rPr lang="en-US" sz="2400" dirty="0"/>
              <a:t>(5th ed.). Washington, DC: Author. </a:t>
            </a:r>
            <a:endParaRPr lang="en-US" sz="2400" dirty="0" smtClean="0"/>
          </a:p>
          <a:p>
            <a:pPr>
              <a:lnSpc>
                <a:spcPct val="80000"/>
              </a:lnSpc>
            </a:pPr>
            <a:r>
              <a:rPr lang="en-US" sz="2400" dirty="0" err="1" smtClean="0"/>
              <a:t>Angstman</a:t>
            </a:r>
            <a:r>
              <a:rPr lang="en-US" sz="2400" dirty="0" smtClean="0"/>
              <a:t>, K. B. and. Rasmussen, N. H. (2011) </a:t>
            </a:r>
            <a:r>
              <a:rPr lang="en-US" sz="2400" dirty="0"/>
              <a:t>Personality Disorders: Review and Clinical Application in Daily </a:t>
            </a:r>
            <a:r>
              <a:rPr lang="en-US" sz="2400" dirty="0" smtClean="0"/>
              <a:t>Practice</a:t>
            </a:r>
            <a:r>
              <a:rPr lang="en-US" sz="2400" i="1" dirty="0" smtClean="0"/>
              <a:t>. </a:t>
            </a:r>
            <a:r>
              <a:rPr lang="en-US" sz="2400" i="1" dirty="0"/>
              <a:t>American Family Physician</a:t>
            </a:r>
            <a:r>
              <a:rPr lang="en-US" sz="2400" dirty="0"/>
              <a:t>. </a:t>
            </a:r>
            <a:r>
              <a:rPr lang="en-US" sz="2400" dirty="0" smtClean="0"/>
              <a:t>Dec </a:t>
            </a:r>
            <a:r>
              <a:rPr lang="en-US" sz="2400" dirty="0"/>
              <a:t>1;84(11):1253-1260</a:t>
            </a:r>
            <a:r>
              <a:rPr lang="en-US" sz="2400" dirty="0" smtClean="0"/>
              <a:t>.</a:t>
            </a:r>
          </a:p>
          <a:p>
            <a:pPr>
              <a:lnSpc>
                <a:spcPct val="80000"/>
              </a:lnSpc>
            </a:pPr>
            <a:r>
              <a:rPr lang="it-IT" sz="2400" i="1" dirty="0" err="1"/>
              <a:t>Occupational</a:t>
            </a:r>
            <a:r>
              <a:rPr lang="it-IT" sz="2400" i="1" dirty="0"/>
              <a:t> Medicine </a:t>
            </a:r>
            <a:r>
              <a:rPr lang="it-IT" sz="2400" dirty="0"/>
              <a:t>2014</a:t>
            </a:r>
            <a:r>
              <a:rPr lang="it-IT" sz="2400" dirty="0" smtClean="0"/>
              <a:t>; </a:t>
            </a:r>
            <a:r>
              <a:rPr lang="it-IT" sz="2400" b="1" dirty="0" smtClean="0"/>
              <a:t>64: </a:t>
            </a:r>
            <a:r>
              <a:rPr lang="it-IT" sz="2400" dirty="0" smtClean="0"/>
              <a:t>566</a:t>
            </a:r>
            <a:r>
              <a:rPr lang="it-IT" sz="2400" dirty="0"/>
              <a:t>–568 doi:10.1093/</a:t>
            </a:r>
            <a:r>
              <a:rPr lang="it-IT" sz="2400" dirty="0" err="1"/>
              <a:t>occmed</a:t>
            </a:r>
            <a:r>
              <a:rPr lang="it-IT" sz="2400" dirty="0"/>
              <a:t>/</a:t>
            </a:r>
            <a:r>
              <a:rPr lang="it-IT" sz="2400" dirty="0" smtClean="0"/>
              <a:t>kqu113</a:t>
            </a:r>
          </a:p>
          <a:p>
            <a:pPr>
              <a:lnSpc>
                <a:spcPct val="80000"/>
              </a:lnSpc>
            </a:pPr>
            <a:r>
              <a:rPr lang="it-IT" sz="2400" dirty="0" err="1" smtClean="0"/>
              <a:t>Davison</a:t>
            </a:r>
            <a:r>
              <a:rPr lang="it-IT" sz="2400" dirty="0" smtClean="0"/>
              <a:t>, S. (2002). </a:t>
            </a:r>
            <a:r>
              <a:rPr lang="it-IT" sz="2400" dirty="0" err="1"/>
              <a:t>Principles</a:t>
            </a:r>
            <a:r>
              <a:rPr lang="it-IT" sz="2400" dirty="0"/>
              <a:t> of </a:t>
            </a:r>
            <a:r>
              <a:rPr lang="it-IT" sz="2400" dirty="0" err="1"/>
              <a:t>managing</a:t>
            </a:r>
            <a:r>
              <a:rPr lang="it-IT" sz="2400" dirty="0"/>
              <a:t> </a:t>
            </a:r>
            <a:r>
              <a:rPr lang="it-IT" sz="2400" dirty="0" err="1"/>
              <a:t>patients</a:t>
            </a:r>
            <a:r>
              <a:rPr lang="it-IT" sz="2400" dirty="0"/>
              <a:t> with </a:t>
            </a:r>
            <a:r>
              <a:rPr lang="it-IT" sz="2400" dirty="0" err="1"/>
              <a:t>personality</a:t>
            </a:r>
            <a:r>
              <a:rPr lang="it-IT" sz="2400" dirty="0"/>
              <a:t> </a:t>
            </a:r>
            <a:r>
              <a:rPr lang="it-IT" sz="2400" dirty="0" err="1" smtClean="0"/>
              <a:t>disorder</a:t>
            </a:r>
            <a:r>
              <a:rPr lang="it-IT" sz="2400" dirty="0" smtClean="0"/>
              <a:t>.</a:t>
            </a:r>
            <a:endParaRPr lang="it-IT" sz="2400" dirty="0"/>
          </a:p>
          <a:p>
            <a:pPr marL="0" indent="0">
              <a:lnSpc>
                <a:spcPct val="80000"/>
              </a:lnSpc>
              <a:buNone/>
            </a:pPr>
            <a:r>
              <a:rPr lang="it-IT" sz="2400" dirty="0" smtClean="0"/>
              <a:t>   </a:t>
            </a:r>
            <a:r>
              <a:rPr lang="it-IT" sz="2400" i="1" dirty="0" err="1" smtClean="0"/>
              <a:t>Advances</a:t>
            </a:r>
            <a:r>
              <a:rPr lang="it-IT" sz="2400" i="1" dirty="0" smtClean="0"/>
              <a:t> </a:t>
            </a:r>
            <a:r>
              <a:rPr lang="it-IT" sz="2400" i="1" dirty="0"/>
              <a:t>in </a:t>
            </a:r>
            <a:r>
              <a:rPr lang="it-IT" sz="2400" i="1" dirty="0" err="1"/>
              <a:t>Psychiatric</a:t>
            </a:r>
            <a:r>
              <a:rPr lang="it-IT" sz="2400" i="1" dirty="0"/>
              <a:t> </a:t>
            </a:r>
            <a:r>
              <a:rPr lang="it-IT" sz="2400" i="1" dirty="0" smtClean="0"/>
              <a:t>Treatment</a:t>
            </a:r>
            <a:r>
              <a:rPr lang="it-IT" sz="2400" dirty="0" smtClean="0"/>
              <a:t>, 8: 1</a:t>
            </a:r>
            <a:r>
              <a:rPr lang="it-IT" sz="2400" dirty="0"/>
              <a:t>–9</a:t>
            </a:r>
          </a:p>
          <a:p>
            <a:pPr marL="0" indent="0">
              <a:buNone/>
            </a:pPr>
            <a:endParaRPr lang="en-US" sz="2400" dirty="0"/>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38</a:t>
            </a:fld>
            <a:endParaRPr lang="en-US" dirty="0"/>
          </a:p>
        </p:txBody>
      </p:sp>
    </p:spTree>
    <p:extLst>
      <p:ext uri="{BB962C8B-B14F-4D97-AF65-F5344CB8AC3E}">
        <p14:creationId xmlns:p14="http://schemas.microsoft.com/office/powerpoint/2010/main" val="5833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 &amp; A</a:t>
            </a:r>
            <a:endParaRPr lang="en-US" dirty="0"/>
          </a:p>
        </p:txBody>
      </p:sp>
      <p:sp>
        <p:nvSpPr>
          <p:cNvPr id="2" name="Slide Number Placeholder 1"/>
          <p:cNvSpPr>
            <a:spLocks noGrp="1"/>
          </p:cNvSpPr>
          <p:nvPr>
            <p:ph type="sldNum" sz="quarter" idx="12"/>
          </p:nvPr>
        </p:nvSpPr>
        <p:spPr/>
        <p:txBody>
          <a:bodyPr/>
          <a:lstStyle/>
          <a:p>
            <a:pPr algn="ctr"/>
            <a:fld id="{FEA85AD2-66F2-4817-AE09-A80EA6868143}" type="slidenum">
              <a:rPr lang="en-US" smtClean="0"/>
              <a:pPr algn="ctr"/>
              <a:t>39</a:t>
            </a:fld>
            <a:endParaRPr lang="en-US" dirty="0"/>
          </a:p>
        </p:txBody>
      </p:sp>
      <p:pic>
        <p:nvPicPr>
          <p:cNvPr id="4" name="Picture 3" descr="question-comments-concerns-customer-service-500x500.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5000" y="1058333"/>
            <a:ext cx="6716694" cy="5503334"/>
          </a:xfrm>
          <a:prstGeom prst="rect">
            <a:avLst/>
          </a:prstGeom>
        </p:spPr>
      </p:pic>
    </p:spTree>
    <p:extLst>
      <p:ext uri="{BB962C8B-B14F-4D97-AF65-F5344CB8AC3E}">
        <p14:creationId xmlns:p14="http://schemas.microsoft.com/office/powerpoint/2010/main" val="20201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Brief Overview of Key Features</a:t>
            </a:r>
          </a:p>
        </p:txBody>
      </p:sp>
      <p:sp>
        <p:nvSpPr>
          <p:cNvPr id="3" name="Content Placeholder 2"/>
          <p:cNvSpPr>
            <a:spLocks noGrp="1"/>
          </p:cNvSpPr>
          <p:nvPr>
            <p:ph type="body" idx="1"/>
          </p:nvPr>
        </p:nvSpPr>
        <p:spPr/>
        <p:txBody>
          <a:bodyPr>
            <a:normAutofit/>
          </a:bodyPr>
          <a:lstStyle/>
          <a:p>
            <a:r>
              <a:rPr lang="en-US" altLang="en-US" sz="4000" b="1" dirty="0" smtClean="0"/>
              <a:t>Personality Disorders</a:t>
            </a:r>
            <a:endParaRPr lang="en-US" altLang="en-US" sz="4000" b="1" dirty="0"/>
          </a:p>
          <a:p>
            <a:endParaRPr lang="en-US" altLang="en-US" sz="3200" b="1" dirty="0"/>
          </a:p>
        </p:txBody>
      </p:sp>
      <p:sp>
        <p:nvSpPr>
          <p:cNvPr id="2" name="Slide Number Placeholder 1"/>
          <p:cNvSpPr>
            <a:spLocks noGrp="1"/>
          </p:cNvSpPr>
          <p:nvPr>
            <p:ph type="sldNum" sz="quarter" idx="12"/>
          </p:nvPr>
        </p:nvSpPr>
        <p:spPr/>
        <p:txBody>
          <a:bodyPr/>
          <a:lstStyle/>
          <a:p>
            <a:pPr algn="ctr"/>
            <a:fld id="{FEA85AD2-66F2-4817-AE09-A80EA6868143}" type="slidenum">
              <a:rPr lang="en-US" smtClean="0"/>
              <a:pPr algn="ctr"/>
              <a:t>4</a:t>
            </a:fld>
            <a:endParaRPr lang="en-US" dirty="0"/>
          </a:p>
        </p:txBody>
      </p:sp>
    </p:spTree>
    <p:extLst>
      <p:ext uri="{BB962C8B-B14F-4D97-AF65-F5344CB8AC3E}">
        <p14:creationId xmlns:p14="http://schemas.microsoft.com/office/powerpoint/2010/main" val="2801995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Key Features of Personality Disorders</a:t>
            </a:r>
            <a:br>
              <a:rPr lang="en-US" dirty="0" smtClean="0"/>
            </a:br>
            <a:endParaRPr lang="en-US" dirty="0"/>
          </a:p>
        </p:txBody>
      </p:sp>
      <p:sp>
        <p:nvSpPr>
          <p:cNvPr id="7" name="Content Placeholder 6"/>
          <p:cNvSpPr>
            <a:spLocks noGrp="1"/>
          </p:cNvSpPr>
          <p:nvPr>
            <p:ph idx="1"/>
          </p:nvPr>
        </p:nvSpPr>
        <p:spPr/>
        <p:txBody>
          <a:bodyPr>
            <a:normAutofit fontScale="85000" lnSpcReduction="20000"/>
          </a:bodyPr>
          <a:lstStyle/>
          <a:p>
            <a:pPr marL="0" indent="0">
              <a:buNone/>
            </a:pPr>
            <a:r>
              <a:rPr lang="en-US" dirty="0" smtClean="0"/>
              <a:t>The </a:t>
            </a:r>
            <a:r>
              <a:rPr lang="en-US" dirty="0"/>
              <a:t>DSM-5 (APA, 2013) identifies and describes ten specific personality disorders. These ten diagnoses represent ten specific enduring patterns of thoughts, feelings, and behavior. However, each of these ten patterns can be distilled down to four core features of personality disorders:</a:t>
            </a:r>
          </a:p>
          <a:p>
            <a:r>
              <a:rPr lang="en-US" dirty="0"/>
              <a:t>1.    Rigid, extreme and distorted thinking patterns (thoughts)</a:t>
            </a:r>
          </a:p>
          <a:p>
            <a:r>
              <a:rPr lang="en-US" dirty="0"/>
              <a:t>2.    Problematic emotional response patterns (feelings)</a:t>
            </a:r>
          </a:p>
          <a:p>
            <a:r>
              <a:rPr lang="en-US" dirty="0"/>
              <a:t>3.    Impulse control problems (behavior)</a:t>
            </a:r>
          </a:p>
          <a:p>
            <a:r>
              <a:rPr lang="en-US" dirty="0"/>
              <a:t>4.    Significant interpersonal problems (behavior</a:t>
            </a:r>
            <a:r>
              <a:rPr lang="en-US" dirty="0" smtClean="0"/>
              <a:t>)</a:t>
            </a:r>
          </a:p>
          <a:p>
            <a:pPr marL="0" indent="0">
              <a:buNone/>
            </a:pPr>
            <a:endParaRPr lang="en-US" dirty="0" smtClean="0"/>
          </a:p>
          <a:p>
            <a:pPr marL="0" indent="0">
              <a:buNone/>
            </a:pPr>
            <a:r>
              <a:rPr lang="en-US" dirty="0" smtClean="0"/>
              <a:t>In order to diagnose a personality disorder a person must exhibit at least two of these four core features.</a:t>
            </a:r>
            <a:endParaRPr lang="en-US" dirty="0"/>
          </a:p>
        </p:txBody>
      </p:sp>
      <p:sp>
        <p:nvSpPr>
          <p:cNvPr id="2" name="Slide Number Placeholder 1"/>
          <p:cNvSpPr>
            <a:spLocks noGrp="1"/>
          </p:cNvSpPr>
          <p:nvPr>
            <p:ph type="sldNum" sz="quarter" idx="12"/>
          </p:nvPr>
        </p:nvSpPr>
        <p:spPr/>
        <p:txBody>
          <a:bodyPr/>
          <a:lstStyle/>
          <a:p>
            <a:fld id="{FEA85AD2-66F2-4817-AE09-A80EA6868143}" type="slidenum">
              <a:rPr lang="en-US" smtClean="0"/>
              <a:pPr/>
              <a:t>5</a:t>
            </a:fld>
            <a:endParaRPr lang="en-US" dirty="0"/>
          </a:p>
        </p:txBody>
      </p:sp>
    </p:spTree>
    <p:extLst>
      <p:ext uri="{BB962C8B-B14F-4D97-AF65-F5344CB8AC3E}">
        <p14:creationId xmlns:p14="http://schemas.microsoft.com/office/powerpoint/2010/main" val="954932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Quick Review</a:t>
            </a:r>
            <a:endParaRPr lang="en-US" dirty="0"/>
          </a:p>
        </p:txBody>
      </p:sp>
      <p:sp>
        <p:nvSpPr>
          <p:cNvPr id="9" name="Content Placeholder 8"/>
          <p:cNvSpPr>
            <a:spLocks noGrp="1"/>
          </p:cNvSpPr>
          <p:nvPr>
            <p:ph idx="1"/>
          </p:nvPr>
        </p:nvSpPr>
        <p:spPr/>
        <p:txBody>
          <a:bodyPr/>
          <a:lstStyle/>
          <a:p>
            <a:pPr>
              <a:lnSpc>
                <a:spcPct val="120000"/>
              </a:lnSpc>
              <a:spcAft>
                <a:spcPts val="1000"/>
              </a:spcAft>
            </a:pPr>
            <a:r>
              <a:rPr lang="en-US" dirty="0"/>
              <a:t>There are ten different personality disorders that can be grouped into three clusters based on descriptive similarities within each cluster. These clusters are:</a:t>
            </a:r>
          </a:p>
          <a:p>
            <a:pPr lvl="1">
              <a:lnSpc>
                <a:spcPct val="120000"/>
              </a:lnSpc>
              <a:spcAft>
                <a:spcPts val="1000"/>
              </a:spcAft>
            </a:pPr>
            <a:r>
              <a:rPr lang="en-US" dirty="0"/>
              <a:t>Cluster A: the "odd, eccentric" cluster</a:t>
            </a:r>
          </a:p>
          <a:p>
            <a:pPr lvl="1">
              <a:lnSpc>
                <a:spcPct val="120000"/>
              </a:lnSpc>
              <a:spcAft>
                <a:spcPts val="1000"/>
              </a:spcAft>
            </a:pPr>
            <a:r>
              <a:rPr lang="en-US" dirty="0"/>
              <a:t>Cluster B: the "dramatic, emotional, erratic" cluster</a:t>
            </a:r>
          </a:p>
          <a:p>
            <a:pPr lvl="1">
              <a:lnSpc>
                <a:spcPct val="120000"/>
              </a:lnSpc>
              <a:spcAft>
                <a:spcPts val="1000"/>
              </a:spcAft>
            </a:pPr>
            <a:r>
              <a:rPr lang="en-US" dirty="0"/>
              <a:t>Cluster C: the "anxious, fearful" cluster</a:t>
            </a:r>
          </a:p>
        </p:txBody>
      </p:sp>
      <p:sp>
        <p:nvSpPr>
          <p:cNvPr id="4" name="Slide Number Placeholder 3"/>
          <p:cNvSpPr>
            <a:spLocks noGrp="1"/>
          </p:cNvSpPr>
          <p:nvPr>
            <p:ph type="sldNum" sz="quarter" idx="12"/>
          </p:nvPr>
        </p:nvSpPr>
        <p:spPr/>
        <p:txBody>
          <a:bodyPr/>
          <a:lstStyle/>
          <a:p>
            <a:fld id="{FEA85AD2-66F2-4817-AE09-A80EA6868143}" type="slidenum">
              <a:rPr lang="en-US" smtClean="0"/>
              <a:pPr/>
              <a:t>6</a:t>
            </a:fld>
            <a:endParaRPr lang="en-US" dirty="0"/>
          </a:p>
        </p:txBody>
      </p:sp>
    </p:spTree>
    <p:extLst>
      <p:ext uri="{BB962C8B-B14F-4D97-AF65-F5344CB8AC3E}">
        <p14:creationId xmlns:p14="http://schemas.microsoft.com/office/powerpoint/2010/main" val="304952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 Cluster A (Odd/Eccentric)</a:t>
            </a:r>
            <a:endParaRPr lang="en-US" dirty="0"/>
          </a:p>
        </p:txBody>
      </p:sp>
      <p:sp>
        <p:nvSpPr>
          <p:cNvPr id="4" name="Content Placeholder 3"/>
          <p:cNvSpPr>
            <a:spLocks noGrp="1"/>
          </p:cNvSpPr>
          <p:nvPr>
            <p:ph idx="1"/>
          </p:nvPr>
        </p:nvSpPr>
        <p:spPr/>
        <p:txBody>
          <a:bodyPr/>
          <a:lstStyle/>
          <a:p>
            <a:pPr marL="514350" indent="-514350">
              <a:lnSpc>
                <a:spcPct val="120000"/>
              </a:lnSpc>
              <a:buFont typeface="+mj-lt"/>
              <a:buAutoNum type="arabicPeriod"/>
            </a:pPr>
            <a:r>
              <a:rPr lang="en-US" dirty="0" smtClean="0"/>
              <a:t>Paranoid, Avoidant, Schizotypal</a:t>
            </a:r>
          </a:p>
          <a:p>
            <a:pPr marL="514350" indent="-514350">
              <a:lnSpc>
                <a:spcPct val="120000"/>
              </a:lnSpc>
              <a:buFont typeface="+mj-lt"/>
              <a:buAutoNum type="arabicPeriod"/>
            </a:pPr>
            <a:r>
              <a:rPr lang="en-US" dirty="0" smtClean="0"/>
              <a:t>Paranoid, Schizotypal, Antisocial</a:t>
            </a:r>
          </a:p>
          <a:p>
            <a:pPr marL="514350" indent="-514350">
              <a:lnSpc>
                <a:spcPct val="120000"/>
              </a:lnSpc>
              <a:buFont typeface="+mj-lt"/>
              <a:buAutoNum type="arabicPeriod"/>
            </a:pPr>
            <a:r>
              <a:rPr lang="en-US" dirty="0" smtClean="0"/>
              <a:t>Paranoid, </a:t>
            </a:r>
            <a:r>
              <a:rPr lang="en-US" dirty="0"/>
              <a:t>Schizotypal</a:t>
            </a:r>
            <a:r>
              <a:rPr lang="en-US" dirty="0" smtClean="0"/>
              <a:t>, Schizoid</a:t>
            </a:r>
          </a:p>
          <a:p>
            <a:pPr marL="514350" indent="-514350">
              <a:lnSpc>
                <a:spcPct val="120000"/>
              </a:lnSpc>
              <a:buFont typeface="+mj-lt"/>
              <a:buAutoNum type="arabicPeriod"/>
            </a:pPr>
            <a:r>
              <a:rPr lang="en-US" dirty="0" smtClean="0"/>
              <a:t>Schizotypal, Avoidant, Paranoid</a:t>
            </a:r>
            <a:endParaRPr lang="en-US" dirty="0"/>
          </a:p>
        </p:txBody>
      </p:sp>
      <p:sp>
        <p:nvSpPr>
          <p:cNvPr id="3" name="Slide Number Placeholder 2"/>
          <p:cNvSpPr>
            <a:spLocks noGrp="1"/>
          </p:cNvSpPr>
          <p:nvPr>
            <p:ph type="sldNum" sz="quarter" idx="12"/>
          </p:nvPr>
        </p:nvSpPr>
        <p:spPr/>
        <p:txBody>
          <a:bodyPr/>
          <a:lstStyle/>
          <a:p>
            <a:fld id="{FEA85AD2-66F2-4817-AE09-A80EA6868143}" type="slidenum">
              <a:rPr lang="en-US" smtClean="0"/>
              <a:t>7</a:t>
            </a:fld>
            <a:endParaRPr lang="en-US" dirty="0"/>
          </a:p>
        </p:txBody>
      </p:sp>
    </p:spTree>
    <p:extLst>
      <p:ext uri="{BB962C8B-B14F-4D97-AF65-F5344CB8AC3E}">
        <p14:creationId xmlns:p14="http://schemas.microsoft.com/office/powerpoint/2010/main" val="66037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Poll Question: Cluster </a:t>
            </a:r>
            <a:r>
              <a:rPr lang="en-US" dirty="0" smtClean="0"/>
              <a:t>B (Dramatic/Erratic)</a:t>
            </a:r>
            <a:endParaRPr lang="en-US" dirty="0"/>
          </a:p>
        </p:txBody>
      </p:sp>
      <p:sp>
        <p:nvSpPr>
          <p:cNvPr id="6" name="Content Placeholder 5"/>
          <p:cNvSpPr>
            <a:spLocks noGrp="1"/>
          </p:cNvSpPr>
          <p:nvPr>
            <p:ph idx="1"/>
          </p:nvPr>
        </p:nvSpPr>
        <p:spPr/>
        <p:txBody>
          <a:bodyPr/>
          <a:lstStyle/>
          <a:p>
            <a:pPr marL="514350" indent="-514350">
              <a:lnSpc>
                <a:spcPct val="120000"/>
              </a:lnSpc>
              <a:spcAft>
                <a:spcPts val="600"/>
              </a:spcAft>
              <a:buFont typeface="+mj-lt"/>
              <a:buAutoNum type="arabicPeriod"/>
            </a:pPr>
            <a:r>
              <a:rPr lang="en-US" dirty="0" smtClean="0">
                <a:cs typeface="Times New Roman"/>
              </a:rPr>
              <a:t>Antisocial, Borderline, Narcissistic, Avoidant </a:t>
            </a:r>
          </a:p>
          <a:p>
            <a:pPr marL="514350" indent="-514350">
              <a:lnSpc>
                <a:spcPct val="120000"/>
              </a:lnSpc>
              <a:spcAft>
                <a:spcPts val="600"/>
              </a:spcAft>
              <a:buFont typeface="+mj-lt"/>
              <a:buAutoNum type="arabicPeriod"/>
            </a:pPr>
            <a:r>
              <a:rPr lang="en-US" dirty="0" smtClean="0">
                <a:cs typeface="Times New Roman"/>
              </a:rPr>
              <a:t>Borderline, Narcissistic, Avoidant, Schizoid</a:t>
            </a:r>
            <a:endParaRPr lang="en-US" dirty="0">
              <a:cs typeface="Times New Roman"/>
            </a:endParaRPr>
          </a:p>
          <a:p>
            <a:pPr marL="514350" indent="-514350">
              <a:lnSpc>
                <a:spcPct val="120000"/>
              </a:lnSpc>
              <a:spcAft>
                <a:spcPts val="600"/>
              </a:spcAft>
              <a:buFont typeface="+mj-lt"/>
              <a:buAutoNum type="arabicPeriod"/>
            </a:pPr>
            <a:r>
              <a:rPr lang="en-US" dirty="0" smtClean="0">
                <a:cs typeface="Times New Roman"/>
              </a:rPr>
              <a:t>Histrionic, Narcissistic, Antisocial, Avoidant</a:t>
            </a:r>
            <a:endParaRPr lang="en-US" dirty="0">
              <a:cs typeface="Times New Roman"/>
            </a:endParaRPr>
          </a:p>
          <a:p>
            <a:pPr marL="514350" indent="-514350">
              <a:lnSpc>
                <a:spcPct val="120000"/>
              </a:lnSpc>
              <a:spcAft>
                <a:spcPts val="600"/>
              </a:spcAft>
              <a:buFont typeface="+mj-lt"/>
              <a:buAutoNum type="arabicPeriod"/>
            </a:pPr>
            <a:r>
              <a:rPr lang="en-US" dirty="0">
                <a:cs typeface="Times New Roman"/>
              </a:rPr>
              <a:t>Antisocial, Borderline, </a:t>
            </a:r>
            <a:r>
              <a:rPr lang="en-US" dirty="0" smtClean="0">
                <a:cs typeface="Times New Roman"/>
              </a:rPr>
              <a:t>Histrionic, Narcissistic</a:t>
            </a:r>
          </a:p>
          <a:p>
            <a:pPr>
              <a:lnSpc>
                <a:spcPct val="120000"/>
              </a:lnSpc>
              <a:spcAft>
                <a:spcPts val="600"/>
              </a:spcAft>
            </a:pPr>
            <a:endParaRPr lang="en-US" dirty="0"/>
          </a:p>
          <a:p>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8</a:t>
            </a:fld>
            <a:endParaRPr lang="en-US" dirty="0"/>
          </a:p>
        </p:txBody>
      </p:sp>
    </p:spTree>
    <p:extLst>
      <p:ext uri="{BB962C8B-B14F-4D97-AF65-F5344CB8AC3E}">
        <p14:creationId xmlns:p14="http://schemas.microsoft.com/office/powerpoint/2010/main" val="178608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 Question: Cluster </a:t>
            </a:r>
            <a:r>
              <a:rPr lang="en-US" dirty="0" smtClean="0"/>
              <a:t>C (Anxious/Fearful)</a:t>
            </a:r>
            <a:endParaRPr lang="en-US" dirty="0"/>
          </a:p>
        </p:txBody>
      </p:sp>
      <p:sp>
        <p:nvSpPr>
          <p:cNvPr id="3" name="Content Placeholder 2"/>
          <p:cNvSpPr>
            <a:spLocks noGrp="1"/>
          </p:cNvSpPr>
          <p:nvPr>
            <p:ph idx="1"/>
          </p:nvPr>
        </p:nvSpPr>
        <p:spPr/>
        <p:txBody>
          <a:bodyPr/>
          <a:lstStyle/>
          <a:p>
            <a:pPr marL="514350" indent="-514350">
              <a:lnSpc>
                <a:spcPct val="120000"/>
              </a:lnSpc>
              <a:buFont typeface="+mj-lt"/>
              <a:buAutoNum type="arabicPeriod"/>
            </a:pPr>
            <a:r>
              <a:rPr lang="en-US" dirty="0" smtClean="0"/>
              <a:t>Avoidant, Dependent, Obsessive-Compulsive</a:t>
            </a:r>
          </a:p>
          <a:p>
            <a:pPr marL="514350" indent="-514350">
              <a:lnSpc>
                <a:spcPct val="120000"/>
              </a:lnSpc>
              <a:buFont typeface="+mj-lt"/>
              <a:buAutoNum type="arabicPeriod"/>
            </a:pPr>
            <a:r>
              <a:rPr lang="en-US" dirty="0" smtClean="0"/>
              <a:t>Avoidant, Dependent, Histrionic</a:t>
            </a:r>
          </a:p>
          <a:p>
            <a:pPr marL="514350" indent="-514350">
              <a:lnSpc>
                <a:spcPct val="120000"/>
              </a:lnSpc>
              <a:buFont typeface="+mj-lt"/>
              <a:buAutoNum type="arabicPeriod"/>
            </a:pPr>
            <a:r>
              <a:rPr lang="en-US" dirty="0" smtClean="0"/>
              <a:t>Dependent, Histrionic, Obsessive-Compulsive</a:t>
            </a:r>
          </a:p>
          <a:p>
            <a:pPr marL="514350" indent="-514350">
              <a:lnSpc>
                <a:spcPct val="120000"/>
              </a:lnSpc>
              <a:buFont typeface="+mj-lt"/>
              <a:buAutoNum type="arabicPeriod"/>
            </a:pPr>
            <a:r>
              <a:rPr lang="en-US" dirty="0" smtClean="0"/>
              <a:t>Dependent, Histrionic, Obsessive-Compulsive</a:t>
            </a:r>
            <a:endParaRPr lang="en-US" dirty="0"/>
          </a:p>
        </p:txBody>
      </p:sp>
      <p:sp>
        <p:nvSpPr>
          <p:cNvPr id="4" name="Slide Number Placeholder 3"/>
          <p:cNvSpPr>
            <a:spLocks noGrp="1"/>
          </p:cNvSpPr>
          <p:nvPr>
            <p:ph type="sldNum" sz="quarter" idx="12"/>
          </p:nvPr>
        </p:nvSpPr>
        <p:spPr/>
        <p:txBody>
          <a:bodyPr/>
          <a:lstStyle/>
          <a:p>
            <a:pPr algn="ctr"/>
            <a:fld id="{FEA85AD2-66F2-4817-AE09-A80EA6868143}" type="slidenum">
              <a:rPr lang="en-US" smtClean="0"/>
              <a:pPr algn="ctr"/>
              <a:t>9</a:t>
            </a:fld>
            <a:endParaRPr lang="en-US" dirty="0"/>
          </a:p>
        </p:txBody>
      </p:sp>
    </p:spTree>
    <p:extLst>
      <p:ext uri="{BB962C8B-B14F-4D97-AF65-F5344CB8AC3E}">
        <p14:creationId xmlns:p14="http://schemas.microsoft.com/office/powerpoint/2010/main" val="3227309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id="{22E3AE0C-9A4D-4F3D-B5C8-9845A56E9165}" vid="{D0272B94-7FB3-4FCA-9164-632CE58BBD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XRUYQT3274NZ-681238054-1673</_dlc_DocId>
    <_dlc_DocIdUrl xmlns="b22f8f74-215c-4154-9939-bd29e4e8980e">
      <Url>https://supportservices.jobcorps.gov/health/_layouts/15/DocIdRedir.aspx?ID=XRUYQT3274NZ-681238054-1673</Url>
      <Description>XRUYQT3274NZ-681238054-1673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C758D94-E329-469B-BDDD-033FAA181C60}"/>
</file>

<file path=customXml/itemProps2.xml><?xml version="1.0" encoding="utf-8"?>
<ds:datastoreItem xmlns:ds="http://schemas.openxmlformats.org/officeDocument/2006/customXml" ds:itemID="{411425B1-F396-4DDA-94CA-F59D7DF39093}"/>
</file>

<file path=customXml/itemProps3.xml><?xml version="1.0" encoding="utf-8"?>
<ds:datastoreItem xmlns:ds="http://schemas.openxmlformats.org/officeDocument/2006/customXml" ds:itemID="{7268DB7D-FE6B-45EA-B3A0-8B1ABF6F388D}"/>
</file>

<file path=customXml/itemProps4.xml><?xml version="1.0" encoding="utf-8"?>
<ds:datastoreItem xmlns:ds="http://schemas.openxmlformats.org/officeDocument/2006/customXml" ds:itemID="{A03C0E54-0FFD-48E7-8780-3D20AC189E69}"/>
</file>

<file path=docProps/app.xml><?xml version="1.0" encoding="utf-8"?>
<Properties xmlns="http://schemas.openxmlformats.org/officeDocument/2006/extended-properties" xmlns:vt="http://schemas.openxmlformats.org/officeDocument/2006/docPropsVTypes">
  <Template/>
  <TotalTime>93904</TotalTime>
  <Words>5046</Words>
  <Application>Microsoft Office PowerPoint</Application>
  <PresentationFormat>Widescreen</PresentationFormat>
  <Paragraphs>425</Paragraphs>
  <Slides>39</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ArialMT</vt:lpstr>
      <vt:lpstr>Calibri</vt:lpstr>
      <vt:lpstr>Calibri Light</vt:lpstr>
      <vt:lpstr>Delius-Regular</vt:lpstr>
      <vt:lpstr>Times New Roman</vt:lpstr>
      <vt:lpstr>Office Theme</vt:lpstr>
      <vt:lpstr>Evidence-Based Interventions for Students with Mental Health Conditions to Support Employability</vt:lpstr>
      <vt:lpstr>Presenter Information</vt:lpstr>
      <vt:lpstr>Learning Objectives</vt:lpstr>
      <vt:lpstr>Brief Overview of Key Features</vt:lpstr>
      <vt:lpstr> Key Features of Personality Disorders </vt:lpstr>
      <vt:lpstr>Quick Review</vt:lpstr>
      <vt:lpstr>Poll Question: Cluster A (Odd/Eccentric)</vt:lpstr>
      <vt:lpstr>Poll Question: Cluster B (Dramatic/Erratic)</vt:lpstr>
      <vt:lpstr>Poll Question: Cluster C (Anxious/Fearful)</vt:lpstr>
      <vt:lpstr>Americans with Disabilities (ADA)</vt:lpstr>
      <vt:lpstr>Employability</vt:lpstr>
      <vt:lpstr>Personality Disorders and the ADA</vt:lpstr>
      <vt:lpstr> Accommodating Students with Personality Disorders  </vt:lpstr>
      <vt:lpstr>Evidence-Based Interventions and Goals for Personality Disorders</vt:lpstr>
      <vt:lpstr>Success Management Plan:  Personality Disorders</vt:lpstr>
      <vt:lpstr>Evidence-Based Brief Intervention for Personality Disorders</vt:lpstr>
      <vt:lpstr>Dialectic Behavior Therapy (DBT)</vt:lpstr>
      <vt:lpstr>Schema Therapy</vt:lpstr>
      <vt:lpstr>Cognitive Therapy Approaches: </vt:lpstr>
      <vt:lpstr>Discussion Question:</vt:lpstr>
      <vt:lpstr>Medication</vt:lpstr>
      <vt:lpstr>Other Brief Interventions:</vt:lpstr>
      <vt:lpstr>Motivational Interviewing</vt:lpstr>
      <vt:lpstr>Problem Solving:</vt:lpstr>
      <vt:lpstr>Step-by-Step Problem Solving</vt:lpstr>
      <vt:lpstr>Social Skills Training</vt:lpstr>
      <vt:lpstr>Mindfulness: Not Just for Borderline PD!</vt:lpstr>
      <vt:lpstr>A Word About Countertransference</vt:lpstr>
      <vt:lpstr>The Therapeutic Use of Countertransference</vt:lpstr>
      <vt:lpstr>Bibliotherapy:</vt:lpstr>
      <vt:lpstr>Advice from the Field?</vt:lpstr>
      <vt:lpstr>Self Care:</vt:lpstr>
      <vt:lpstr>CASE STUDIES</vt:lpstr>
      <vt:lpstr>Case Study: Jamal    </vt:lpstr>
      <vt:lpstr>Case Study: Raymona</vt:lpstr>
      <vt:lpstr>Case Study: Maria</vt:lpstr>
      <vt:lpstr>Resources:</vt:lpstr>
      <vt:lpstr>References:</vt:lpstr>
      <vt:lpstr>Q &amp; 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Interventions for Students with MH Conditions to Support Employability: Part 2: Personality Disorders</dc:title>
  <dc:creator>Julie Luht</dc:creator>
  <cp:lastModifiedBy>Julie Luht</cp:lastModifiedBy>
  <cp:revision>487</cp:revision>
  <dcterms:created xsi:type="dcterms:W3CDTF">2016-01-19T15:10:06Z</dcterms:created>
  <dcterms:modified xsi:type="dcterms:W3CDTF">2017-05-25T12:49:11Z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264285d4-ef29-4e0e-b043-731ecaf6d770</vt:lpwstr>
  </property>
</Properties>
</file>