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27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29.xml" ContentType="application/vnd.openxmlformats-officedocument.presentationml.slide+xml"/>
  <Override PartName="/ppt/slides/slide41.xml" ContentType="application/vnd.openxmlformats-officedocument.presentationml.slide+xml"/>
  <Override PartName="/ppt/slides/slide28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40.xml" ContentType="application/vnd.openxmlformats-officedocument.presentationml.slide+xml"/>
  <Override PartName="/ppt/slides/slide42.xml" ContentType="application/vnd.openxmlformats-officedocument.presentationml.slide+xml"/>
  <Override PartName="/ppt/slides/slide38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9.xml" ContentType="application/vnd.openxmlformats-officedocument.presentationml.slide+xml"/>
  <Override PartName="/ppt/slides/slide35.xml" ContentType="application/vnd.openxmlformats-officedocument.presentationml.slide+xml"/>
  <Override PartName="/ppt/slides/slide37.xml" ContentType="application/vnd.openxmlformats-officedocument.presentationml.slide+xml"/>
  <Override PartName="/ppt/slides/slide34.xml" ContentType="application/vnd.openxmlformats-officedocument.presentationml.slide+xml"/>
  <Override PartName="/ppt/slides/slide36.xml" ContentType="application/vnd.openxmlformats-officedocument.presentationml.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4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33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notesSlides/notesSlide32.xml" ContentType="application/vnd.openxmlformats-officedocument.presentationml.notesSlide+xml"/>
  <Override PartName="/ppt/notesSlides/notesSlide31.xml" ContentType="application/vnd.openxmlformats-officedocument.presentationml.notesSlid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412" r:id="rId2"/>
    <p:sldMasterId id="2147484425" r:id="rId3"/>
  </p:sldMasterIdLst>
  <p:notesMasterIdLst>
    <p:notesMasterId r:id="rId53"/>
  </p:notesMasterIdLst>
  <p:handoutMasterIdLst>
    <p:handoutMasterId r:id="rId54"/>
  </p:handoutMasterIdLst>
  <p:sldIdLst>
    <p:sldId id="257" r:id="rId4"/>
    <p:sldId id="460" r:id="rId5"/>
    <p:sldId id="503" r:id="rId6"/>
    <p:sldId id="508" r:id="rId7"/>
    <p:sldId id="509" r:id="rId8"/>
    <p:sldId id="510" r:id="rId9"/>
    <p:sldId id="459" r:id="rId10"/>
    <p:sldId id="472" r:id="rId11"/>
    <p:sldId id="259" r:id="rId12"/>
    <p:sldId id="474" r:id="rId13"/>
    <p:sldId id="511" r:id="rId14"/>
    <p:sldId id="538" r:id="rId15"/>
    <p:sldId id="541" r:id="rId16"/>
    <p:sldId id="492" r:id="rId17"/>
    <p:sldId id="513" r:id="rId18"/>
    <p:sldId id="514" r:id="rId19"/>
    <p:sldId id="515" r:id="rId20"/>
    <p:sldId id="516" r:id="rId21"/>
    <p:sldId id="519" r:id="rId22"/>
    <p:sldId id="521" r:id="rId23"/>
    <p:sldId id="520" r:id="rId24"/>
    <p:sldId id="539" r:id="rId25"/>
    <p:sldId id="522" r:id="rId26"/>
    <p:sldId id="524" r:id="rId27"/>
    <p:sldId id="540" r:id="rId28"/>
    <p:sldId id="526" r:id="rId29"/>
    <p:sldId id="525" r:id="rId30"/>
    <p:sldId id="523" r:id="rId31"/>
    <p:sldId id="527" r:id="rId32"/>
    <p:sldId id="528" r:id="rId33"/>
    <p:sldId id="529" r:id="rId34"/>
    <p:sldId id="530" r:id="rId35"/>
    <p:sldId id="531" r:id="rId36"/>
    <p:sldId id="494" r:id="rId37"/>
    <p:sldId id="542" r:id="rId38"/>
    <p:sldId id="534" r:id="rId39"/>
    <p:sldId id="535" r:id="rId40"/>
    <p:sldId id="536" r:id="rId41"/>
    <p:sldId id="533" r:id="rId42"/>
    <p:sldId id="537" r:id="rId43"/>
    <p:sldId id="323" r:id="rId44"/>
    <p:sldId id="392" r:id="rId45"/>
    <p:sldId id="543" r:id="rId46"/>
    <p:sldId id="442" r:id="rId47"/>
    <p:sldId id="498" r:id="rId48"/>
    <p:sldId id="505" r:id="rId49"/>
    <p:sldId id="501" r:id="rId50"/>
    <p:sldId id="500" r:id="rId51"/>
    <p:sldId id="544" r:id="rId5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wner" initials="O" lastIdx="0" clrIdx="0"/>
  <p:cmAuthor id="1" name="Helena Mackenzie" initials="HM" lastIdx="17" clrIdx="1"/>
  <p:cmAuthor id="2" name="Valerie Cherry, PhD" initials="VC" lastIdx="5" clrIdx="2"/>
  <p:cmAuthor id="3" name="Jane Litvin" initials="JL" lastIdx="9" clrIdx="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gray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36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76440" autoAdjust="0"/>
  </p:normalViewPr>
  <p:slideViewPr>
    <p:cSldViewPr>
      <p:cViewPr varScale="1">
        <p:scale>
          <a:sx n="89" d="100"/>
          <a:sy n="89" d="100"/>
        </p:scale>
        <p:origin x="225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85120" y="230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1814"/>
    </p:cViewPr>
  </p:sorterViewPr>
  <p:notesViewPr>
    <p:cSldViewPr>
      <p:cViewPr varScale="1">
        <p:scale>
          <a:sx n="88" d="100"/>
          <a:sy n="88" d="100"/>
        </p:scale>
        <p:origin x="3822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commentAuthors" Target="commentAuthors.xml"/><Relationship Id="rId63" Type="http://schemas.openxmlformats.org/officeDocument/2006/relationships/customXml" Target="../customXml/item4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notesMaster" Target="notesMasters/notesMaster1.xml"/><Relationship Id="rId58" Type="http://schemas.openxmlformats.org/officeDocument/2006/relationships/theme" Target="theme/theme1.xml"/><Relationship Id="rId5" Type="http://schemas.openxmlformats.org/officeDocument/2006/relationships/slide" Target="slides/slide2.xml"/><Relationship Id="rId61" Type="http://schemas.openxmlformats.org/officeDocument/2006/relationships/customXml" Target="../customXml/item2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handoutMaster" Target="handoutMasters/handoutMaster1.xml"/><Relationship Id="rId62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viewProps" Target="viewProp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customXml" Target="../customXml/item1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F2D027-66EE-294D-83D1-E663E7266B3F}" type="datetimeFigureOut">
              <a:rPr lang="en-US" smtClean="0"/>
              <a:pPr/>
              <a:t>5/30/2017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FF89AE-72D7-F94E-8F17-CD2B9BE707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4371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881946A-044F-4FFA-A2F3-04A7438F08F2}" type="datetimeFigureOut">
              <a:rPr lang="en-US"/>
              <a:pPr>
                <a:defRPr/>
              </a:pPr>
              <a:t>5/30/2017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BF3774F-6F00-4871-AD4F-EF32374E75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0741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b="1" dirty="0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89C0D81D-2A03-4B53-81E0-3FBDF9282C0C}" type="slidenum">
              <a:rPr lang="en-US" smtClean="0"/>
              <a:pPr eaLnBrk="1" hangingPunct="1">
                <a:defRPr/>
              </a:pPr>
              <a:t>1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452828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F3774F-6F00-4871-AD4F-EF32374E750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2584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F3774F-6F00-4871-AD4F-EF32374E750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8189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F3774F-6F00-4871-AD4F-EF32374E750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4224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F3774F-6F00-4871-AD4F-EF32374E750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6331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F3774F-6F00-4871-AD4F-EF32374E7503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2248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F3774F-6F00-4871-AD4F-EF32374E7503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87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F3774F-6F00-4871-AD4F-EF32374E7503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5154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F3774F-6F00-4871-AD4F-EF32374E7503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8185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F3774F-6F00-4871-AD4F-EF32374E7503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1972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F3774F-6F00-4871-AD4F-EF32374E7503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417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F3774F-6F00-4871-AD4F-EF32374E750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415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F3774F-6F00-4871-AD4F-EF32374E7503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9803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F3774F-6F00-4871-AD4F-EF32374E7503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7531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F3774F-6F00-4871-AD4F-EF32374E7503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5384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F3774F-6F00-4871-AD4F-EF32374E7503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5200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F3774F-6F00-4871-AD4F-EF32374E7503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9248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F3774F-6F00-4871-AD4F-EF32374E7503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1057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F3774F-6F00-4871-AD4F-EF32374E7503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1243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F3774F-6F00-4871-AD4F-EF32374E7503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8203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F3774F-6F00-4871-AD4F-EF32374E7503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2579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F3774F-6F00-4871-AD4F-EF32374E7503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547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F3774F-6F00-4871-AD4F-EF32374E750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29213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F3774F-6F00-4871-AD4F-EF32374E7503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82268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F3774F-6F00-4871-AD4F-EF32374E7503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6133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F3774F-6F00-4871-AD4F-EF32374E7503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93121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F3774F-6F00-4871-AD4F-EF32374E7503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19993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F3774F-6F00-4871-AD4F-EF32374E7503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70379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t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C2815-46F6-4825-A7BA-03F07EA64145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63411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F3774F-6F00-4871-AD4F-EF32374E7503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76684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F3774F-6F00-4871-AD4F-EF32374E7503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16588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F3774F-6F00-4871-AD4F-EF32374E7503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99493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F3774F-6F00-4871-AD4F-EF32374E7503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519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F3774F-6F00-4871-AD4F-EF32374E750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30545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F3774F-6F00-4871-AD4F-EF32374E7503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49428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BF76BBE8-552B-41DB-97DA-903010BACD7B}" type="slidenum">
              <a:rPr lang="en-US" smtClean="0"/>
              <a:pPr eaLnBrk="1" hangingPunct="1">
                <a:defRPr/>
              </a:pPr>
              <a:t>41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3671729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444A5A-0381-49F0-B93E-82F7F7D821EA}" type="slidenum">
              <a:rPr lang="en-US" smtClean="0"/>
              <a:pPr/>
              <a:t>42</a:t>
            </a:fld>
            <a:endParaRPr lang="en-US" dirty="0" smtClean="0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3549073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F3774F-6F00-4871-AD4F-EF32374E7503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47912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folder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F3774F-6F00-4871-AD4F-EF32374E7503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76130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F3774F-6F00-4871-AD4F-EF32374E7503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7520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3233" indent="-29355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74204" indent="-23484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43885" indent="-23484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13567" indent="-23484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83249" indent="-2348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52930" indent="-2348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22612" indent="-2348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92293" indent="-2348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9FE216E2-0239-4694-AF6E-34AA2ACC7699}" type="slidenum">
              <a:rPr lang="en-US" smtClean="0"/>
              <a:pPr eaLnBrk="1" hangingPunct="1">
                <a:defRPr/>
              </a:pPr>
              <a:t>46</a:t>
            </a:fld>
            <a:endParaRPr lang="en-US" dirty="0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00150" y="703263"/>
            <a:ext cx="4678363" cy="35083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3610" y="4445835"/>
            <a:ext cx="5189855" cy="4213384"/>
          </a:xfrm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3279484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F3774F-6F00-4871-AD4F-EF32374E7503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33002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F3774F-6F00-4871-AD4F-EF32374E7503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69813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F3774F-6F00-4871-AD4F-EF32374E7503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7312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F3774F-6F00-4871-AD4F-EF32374E750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139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F3774F-6F00-4871-AD4F-EF32374E750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995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F3774F-6F00-4871-AD4F-EF32374E750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7681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7DFF53DD-5065-45A1-B583-D5F446CBBE67}" type="slidenum">
              <a:rPr lang="en-US" smtClean="0"/>
              <a:pPr eaLnBrk="1" hangingPunct="1">
                <a:defRPr/>
              </a:pPr>
              <a:t>8</a:t>
            </a:fld>
            <a:endParaRPr lang="en-US" dirty="0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089155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7DFF53DD-5065-45A1-B583-D5F446CBBE67}" type="slidenum">
              <a:rPr lang="en-US" smtClean="0"/>
              <a:pPr eaLnBrk="1" hangingPunct="1">
                <a:defRPr/>
              </a:pPr>
              <a:t>9</a:t>
            </a:fld>
            <a:endParaRPr lang="en-US" dirty="0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54424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nhwc_ppt_slid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49EFF-5677-4442-BF59-1C253EB21B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24700" y="274644"/>
            <a:ext cx="17907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274644"/>
            <a:ext cx="52197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FF05E-1BBE-4F6D-A2E0-1B57A4F158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F2A0CD-6924-4B2C-A19D-A6B79CEBE16B}" type="datetime1">
              <a:rPr lang="en-US" smtClean="0"/>
              <a:pPr>
                <a:defRPr/>
              </a:pPr>
              <a:t>5/30/2017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          CMHC Self-Paced Online Training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378A9-613B-4C14-96E4-56B1AD93792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3EA51-88AF-4C88-81B8-1A27ABAF2597}" type="datetime1">
              <a:rPr lang="en-US" smtClean="0"/>
              <a:pPr>
                <a:defRPr/>
              </a:pPr>
              <a:t>5/30/2017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          CMHC Self-Paced Online Training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3E9CB-0888-4DB8-941A-359685AB20B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CEA28-8B18-4417-90F6-72AED6ED7988}" type="datetime1">
              <a:rPr lang="en-US" smtClean="0"/>
              <a:pPr>
                <a:defRPr/>
              </a:pPr>
              <a:t>5/30/2017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          CMHC Self-Paced Online Training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FA0AC-886C-4522-AB9E-E4F923C2492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F2029-AF6A-49F0-9E32-7A70090A19DE}" type="datetime1">
              <a:rPr lang="en-US" smtClean="0"/>
              <a:pPr>
                <a:defRPr/>
              </a:pPr>
              <a:t>5/30/2017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          CMHC Self-Paced Online Training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191A4-4FEB-4F33-8971-CDB37A378FE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818D6B-49A6-4CC7-B9B6-0E13942705DB}" type="datetime1">
              <a:rPr lang="en-US" smtClean="0"/>
              <a:pPr>
                <a:defRPr/>
              </a:pPr>
              <a:t>5/30/2017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          CMHC Self-Paced Online Training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62FD8-C5D6-45CA-9DCA-071192EAD16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8D5F1-F5D8-475C-BE28-AE69B75626AF}" type="datetime1">
              <a:rPr lang="en-US" smtClean="0"/>
              <a:pPr>
                <a:defRPr/>
              </a:pPr>
              <a:t>5/30/2017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          CMHC Self-Paced Online Training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5F0BBF-B9CE-4593-AF33-F68AE1A57CE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4F4A7B-2E37-499F-A153-56B46EEEB5AC}" type="datetime1">
              <a:rPr lang="en-US" smtClean="0"/>
              <a:pPr>
                <a:defRPr/>
              </a:pPr>
              <a:t>5/30/2017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          CMHC Self-Paced Online Training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D966F-F5C6-481C-B438-4B60FF1E1B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8ACA6-10F4-4045-8D42-99F5AFC1CC7C}" type="datetime1">
              <a:rPr lang="en-US" smtClean="0"/>
              <a:pPr>
                <a:defRPr/>
              </a:pPr>
              <a:t>5/30/2017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          CMHC Self-Paced Online Training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5D2C6-F8BE-4611-94A4-4E29683456F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2E566-4F5F-465B-843B-F9A8996492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DF331-B084-4CB5-904E-6BE95173F222}" type="datetime1">
              <a:rPr lang="en-US" smtClean="0"/>
              <a:pPr>
                <a:defRPr/>
              </a:pPr>
              <a:t>5/30/2017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          CMHC Self-Paced Online Training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5667E-CE9D-4869-B8E3-F9AF7AF013A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AAA7A-D476-4A65-A048-14C7768024D5}" type="datetime1">
              <a:rPr lang="en-US" smtClean="0"/>
              <a:pPr>
                <a:defRPr/>
              </a:pPr>
              <a:t>5/30/2017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          CMHC Self-Paced Online Training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4B351-A573-4C9B-A1C7-685F70CF4C8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B9901-5B35-4901-BD10-476EE4F2AC87}" type="datetime1">
              <a:rPr lang="en-US" smtClean="0"/>
              <a:pPr>
                <a:defRPr/>
              </a:pPr>
              <a:t>5/30/2017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          CMHC Self-Paced Online Training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7C3F5-4998-4953-885F-59C58147FBD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1943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695700"/>
            <a:ext cx="8229600" cy="1943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99682-6136-44DB-94AB-FA3F91DF1CA3}" type="datetimeFigureOut">
              <a:rPr lang="en-US" smtClean="0"/>
              <a:pPr>
                <a:defRPr/>
              </a:pPr>
              <a:t>5/30/2017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297C79-95BC-4340-9CAC-1C454C34C82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sldNum="0"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2130431"/>
            <a:ext cx="67056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D7508D-31AA-4F0A-B2A0-1E9D0D5016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3F288-119C-4A61-BAB7-6805DB4CCA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599" y="4406906"/>
            <a:ext cx="674211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599" y="2906713"/>
            <a:ext cx="6742113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39D01-8DD9-40FD-AFB1-0FF81B2728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600200"/>
            <a:ext cx="34290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600200"/>
            <a:ext cx="34290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62A2D-75D7-4B7F-8457-6B3F6E8FCB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1524000"/>
            <a:ext cx="3429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6400" y="2209800"/>
            <a:ext cx="3354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1600" y="1535113"/>
            <a:ext cx="3505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2174875"/>
            <a:ext cx="3505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29CD8-BD1D-4B36-A5F3-1EFA1DDBC6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35633-158A-4E04-893D-D6633F86FC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0544E-462F-4E3B-977F-E88BE0BDAB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7868B-9620-40F3-A4B3-F9E59E8A58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8C5960-1C3F-41A3-A0EB-DB25ECC74E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7B1C2-C15A-47EB-A02D-8FEEACE207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B3400-3592-41D0-8E25-CC7A80E00C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364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364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C59EF-3B80-40C9-B465-5B02E4D3A8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010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752600" y="1600200"/>
            <a:ext cx="6934200" cy="403860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FCD82-4B59-4D8F-96C5-373BE16214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600206"/>
            <a:ext cx="3505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200" y="1600206"/>
            <a:ext cx="3505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F22D1-3D99-475D-8065-2AE07F5D32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16AE4-44D5-4FED-A75C-2A9BCBD311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9D0FC-6C57-49BC-9007-43464F3BC2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FFCEF-579E-4ACA-A67B-2C8B732ECF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DEB3E-688E-4CBC-8FED-E7CA60229C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52D1C-F47D-4A30-B566-422C038A25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nhwc_ppt_slide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274638"/>
            <a:ext cx="716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600206"/>
            <a:ext cx="716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C14C4D2-1AC9-4E08-9876-3632A935EA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0" r:id="rId1"/>
    <p:sldLayoutId id="2147484390" r:id="rId2"/>
    <p:sldLayoutId id="2147484391" r:id="rId3"/>
    <p:sldLayoutId id="2147484392" r:id="rId4"/>
    <p:sldLayoutId id="2147484393" r:id="rId5"/>
    <p:sldLayoutId id="2147484394" r:id="rId6"/>
    <p:sldLayoutId id="2147484395" r:id="rId7"/>
    <p:sldLayoutId id="2147484396" r:id="rId8"/>
    <p:sldLayoutId id="2147484397" r:id="rId9"/>
    <p:sldLayoutId id="2147484398" r:id="rId10"/>
    <p:sldLayoutId id="2147484399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D73647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D73647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D73647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D73647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D73647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D73647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D73647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D73647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D73647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C14C4D2-1AC9-4E08-9876-3632A935EA1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3" r:id="rId1"/>
    <p:sldLayoutId id="2147484414" r:id="rId2"/>
    <p:sldLayoutId id="2147484415" r:id="rId3"/>
    <p:sldLayoutId id="2147484416" r:id="rId4"/>
    <p:sldLayoutId id="2147484417" r:id="rId5"/>
    <p:sldLayoutId id="2147484418" r:id="rId6"/>
    <p:sldLayoutId id="2147484419" r:id="rId7"/>
    <p:sldLayoutId id="2147484420" r:id="rId8"/>
    <p:sldLayoutId id="2147484421" r:id="rId9"/>
    <p:sldLayoutId id="2147484422" r:id="rId10"/>
    <p:sldLayoutId id="2147484423" r:id="rId11"/>
    <p:sldLayoutId id="2147484424" r:id="rId12"/>
  </p:sldLayoutIdLst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381000"/>
            <a:ext cx="6934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600200"/>
            <a:ext cx="6934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B0C49B8-DDFA-44D2-95AF-B563D6BE75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6" r:id="rId1"/>
    <p:sldLayoutId id="2147484427" r:id="rId2"/>
    <p:sldLayoutId id="2147484428" r:id="rId3"/>
    <p:sldLayoutId id="2147484429" r:id="rId4"/>
    <p:sldLayoutId id="2147484430" r:id="rId5"/>
    <p:sldLayoutId id="2147484431" r:id="rId6"/>
    <p:sldLayoutId id="2147484432" r:id="rId7"/>
    <p:sldLayoutId id="2147484433" r:id="rId8"/>
    <p:sldLayoutId id="2147484434" r:id="rId9"/>
    <p:sldLayoutId id="2147484435" r:id="rId10"/>
    <p:sldLayoutId id="2147484436" r:id="rId11"/>
    <p:sldLayoutId id="2147484437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jada.ada.org/content/vol137/issue12/images/large/1675fig1.jpeg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5.jpe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2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8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42.jp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5.xml"/><Relationship Id="rId4" Type="http://schemas.openxmlformats.org/officeDocument/2006/relationships/hyperlink" Target="https://supportservices.jobcorps.gov/Health/Pages/default.aspx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services.jobcorps.gov/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5.jpeg"/><Relationship Id="rId5" Type="http://schemas.openxmlformats.org/officeDocument/2006/relationships/image" Target="../media/image12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9"/>
          <p:cNvSpPr>
            <a:spLocks noGrp="1" noChangeArrowheads="1"/>
          </p:cNvSpPr>
          <p:nvPr>
            <p:ph type="ctrTitle"/>
          </p:nvPr>
        </p:nvSpPr>
        <p:spPr>
          <a:xfrm>
            <a:off x="1752600" y="1143007"/>
            <a:ext cx="6858000" cy="3047999"/>
          </a:xfrm>
        </p:spPr>
        <p:txBody>
          <a:bodyPr/>
          <a:lstStyle/>
          <a:p>
            <a:r>
              <a:rPr lang="en-US" dirty="0" smtClean="0"/>
              <a:t>Job Corps</a:t>
            </a:r>
            <a:br>
              <a:rPr lang="en-US" dirty="0" smtClean="0"/>
            </a:br>
            <a:r>
              <a:rPr lang="en-US" dirty="0" smtClean="0"/>
              <a:t>Oral Health Personnel </a:t>
            </a:r>
            <a:br>
              <a:rPr lang="en-US" dirty="0" smtClean="0"/>
            </a:br>
            <a:r>
              <a:rPr lang="en-US" dirty="0" smtClean="0"/>
              <a:t>Orientation</a:t>
            </a:r>
            <a:br>
              <a:rPr lang="en-US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10243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905000" y="3886200"/>
            <a:ext cx="6705600" cy="2286000"/>
          </a:xfrm>
        </p:spPr>
        <p:txBody>
          <a:bodyPr/>
          <a:lstStyle/>
          <a:p>
            <a:r>
              <a:rPr lang="en-US" b="1" dirty="0" smtClean="0">
                <a:solidFill>
                  <a:srgbClr val="008000"/>
                </a:solidFill>
              </a:rPr>
              <a:t>Pamela Alston, DDS, MPP</a:t>
            </a:r>
            <a:endParaRPr lang="en-US" b="1" dirty="0">
              <a:solidFill>
                <a:srgbClr val="008000"/>
              </a:solidFill>
            </a:endParaRPr>
          </a:p>
          <a:p>
            <a:r>
              <a:rPr lang="en-US" sz="2800" b="1" dirty="0" smtClean="0">
                <a:solidFill>
                  <a:srgbClr val="008000"/>
                </a:solidFill>
              </a:rPr>
              <a:t>Lead/Regional Oral </a:t>
            </a:r>
            <a:r>
              <a:rPr lang="en-US" sz="2800" b="1" dirty="0">
                <a:solidFill>
                  <a:srgbClr val="008000"/>
                </a:solidFill>
              </a:rPr>
              <a:t>Health </a:t>
            </a:r>
            <a:r>
              <a:rPr lang="en-US" sz="2800" b="1" dirty="0" smtClean="0">
                <a:solidFill>
                  <a:srgbClr val="008000"/>
                </a:solidFill>
              </a:rPr>
              <a:t>Specialist</a:t>
            </a:r>
          </a:p>
          <a:p>
            <a:endParaRPr lang="en-US" sz="2800" b="1" dirty="0">
              <a:solidFill>
                <a:srgbClr val="008000"/>
              </a:solidFill>
            </a:endParaRPr>
          </a:p>
          <a:p>
            <a:r>
              <a:rPr lang="en-US" sz="2800" b="1" dirty="0" smtClean="0">
                <a:solidFill>
                  <a:srgbClr val="008000"/>
                </a:solidFill>
              </a:rPr>
              <a:t>May 30, 2017</a:t>
            </a:r>
            <a:endParaRPr lang="en-US" sz="2800" b="1" dirty="0">
              <a:solidFill>
                <a:srgbClr val="008000"/>
              </a:solidFill>
            </a:endParaRPr>
          </a:p>
          <a:p>
            <a:endParaRPr lang="en-US" dirty="0">
              <a:solidFill>
                <a:srgbClr val="008000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1" name="Picture 5" descr="https://access.jobcorps.org/images/3colorLogoBig.bmp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0" y="0"/>
            <a:ext cx="1845276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webinar will: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Describe what’s expected of you</a:t>
            </a:r>
          </a:p>
          <a:p>
            <a:r>
              <a:rPr lang="en-US" dirty="0" smtClean="0"/>
              <a:t>Tell you more about your mission</a:t>
            </a:r>
          </a:p>
          <a:p>
            <a:r>
              <a:rPr lang="en-US" dirty="0" smtClean="0"/>
              <a:t>Share how the OHWP will be evaluated</a:t>
            </a:r>
            <a:endParaRPr lang="en-US" dirty="0"/>
          </a:p>
        </p:txBody>
      </p:sp>
      <p:pic>
        <p:nvPicPr>
          <p:cNvPr id="5" name="Picture 9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34364" y="4572000"/>
            <a:ext cx="1883993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0460" y="5794983"/>
            <a:ext cx="2484661" cy="86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63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 Corps Mission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Attract eligible young adults</a:t>
            </a:r>
          </a:p>
          <a:p>
            <a:r>
              <a:rPr lang="en-US" dirty="0" smtClean="0"/>
              <a:t>Train them</a:t>
            </a:r>
          </a:p>
          <a:p>
            <a:r>
              <a:rPr lang="en-US" dirty="0" smtClean="0"/>
              <a:t>Teach them employability skills</a:t>
            </a:r>
          </a:p>
          <a:p>
            <a:r>
              <a:rPr lang="en-US" dirty="0" smtClean="0"/>
              <a:t>Placement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85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/>
          <a:srcRect r="3233" b="15769"/>
          <a:stretch/>
        </p:blipFill>
        <p:spPr>
          <a:xfrm>
            <a:off x="2514603" y="914400"/>
            <a:ext cx="5257798" cy="4800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857502" y="562043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/>
              <a:t>PRH-6.10, R2</a:t>
            </a:r>
            <a:br>
              <a:rPr lang="en-US" b="1" dirty="0" smtClean="0"/>
            </a:br>
            <a:r>
              <a:rPr lang="en-US" b="1" dirty="0" smtClean="0"/>
              <a:t>Oral Health &amp; Wellness Program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152210" y="6275557"/>
            <a:ext cx="2172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ePRH.jobcorps.gov</a:t>
            </a:r>
          </a:p>
        </p:txBody>
      </p:sp>
    </p:spTree>
    <p:extLst>
      <p:ext uri="{BB962C8B-B14F-4D97-AF65-F5344CB8AC3E}">
        <p14:creationId xmlns:p14="http://schemas.microsoft.com/office/powerpoint/2010/main" val="420850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Job Corps Career Development Services System (CDSS)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Includes four CDSS periods within which health and wellness services and activities are conducted:</a:t>
            </a:r>
          </a:p>
          <a:p>
            <a:pPr lvl="1"/>
            <a:r>
              <a:rPr lang="en-US" smtClean="0"/>
              <a:t>Outreach and Admissions (OA) Period </a:t>
            </a:r>
          </a:p>
          <a:p>
            <a:pPr lvl="1"/>
            <a:r>
              <a:rPr lang="en-US" smtClean="0"/>
              <a:t>Career Preparation Period (CPP)</a:t>
            </a:r>
          </a:p>
          <a:p>
            <a:pPr lvl="1"/>
            <a:r>
              <a:rPr lang="en-US" smtClean="0"/>
              <a:t>Career Development Period (CDP)</a:t>
            </a:r>
          </a:p>
          <a:p>
            <a:pPr lvl="1"/>
            <a:r>
              <a:rPr lang="en-US" smtClean="0"/>
              <a:t>Career Transition Period (CTP)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7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Early Detection: </a:t>
            </a:r>
            <a:br>
              <a:rPr lang="en-US" smtClean="0"/>
            </a:br>
            <a:r>
              <a:rPr lang="en-US" smtClean="0"/>
              <a:t>JC Health Questionnaire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Are you under the care of a physician, dentist, or mental health professional?</a:t>
            </a:r>
            <a:endParaRPr lang="en-US" sz="2800" dirty="0" smtClean="0">
              <a:sym typeface="Wingdings"/>
            </a:endParaRPr>
          </a:p>
          <a:p>
            <a:r>
              <a:rPr lang="en-US" sz="2800" dirty="0" smtClean="0">
                <a:sym typeface="Wingdings"/>
              </a:rPr>
              <a:t>How often do you go see the doctor or counselor?</a:t>
            </a:r>
          </a:p>
          <a:p>
            <a:r>
              <a:rPr lang="en-US" sz="2800" dirty="0" smtClean="0">
                <a:sym typeface="Wingdings"/>
              </a:rPr>
              <a:t>In the past 2 years, have you had a serious dental problem or problems (e.g., untreated dental infections, missing teeth, unresolved severe toothaches, etc.)?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25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Oral Care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Restorations </a:t>
            </a:r>
            <a:endParaRPr lang="en-US" dirty="0" smtClean="0"/>
          </a:p>
          <a:p>
            <a:r>
              <a:rPr lang="en-US" dirty="0" smtClean="0"/>
              <a:t>Extraction </a:t>
            </a:r>
            <a:r>
              <a:rPr lang="en-US" dirty="0"/>
              <a:t>of pathological teeth </a:t>
            </a:r>
            <a:endParaRPr lang="en-US" dirty="0" smtClean="0"/>
          </a:p>
          <a:p>
            <a:r>
              <a:rPr lang="en-US" dirty="0" smtClean="0"/>
              <a:t>Root </a:t>
            </a:r>
            <a:r>
              <a:rPr lang="en-US" dirty="0"/>
              <a:t>canal therapy on anterior and other strategic teeth </a:t>
            </a:r>
            <a:endParaRPr lang="en-US" dirty="0" smtClean="0"/>
          </a:p>
          <a:p>
            <a:r>
              <a:rPr lang="en-US" dirty="0" smtClean="0"/>
              <a:t>Removable </a:t>
            </a:r>
            <a:r>
              <a:rPr lang="en-US" dirty="0" smtClean="0"/>
              <a:t>prosthesis to replace </a:t>
            </a:r>
            <a:r>
              <a:rPr lang="en-US" dirty="0"/>
              <a:t>missing upper anterior </a:t>
            </a:r>
            <a:r>
              <a:rPr lang="en-US" dirty="0" smtClean="0"/>
              <a:t>teeth </a:t>
            </a:r>
          </a:p>
          <a:p>
            <a:r>
              <a:rPr lang="en-US" dirty="0" smtClean="0"/>
              <a:t>Nonsurgical dental hygiene </a:t>
            </a:r>
            <a:r>
              <a:rPr lang="en-US" dirty="0"/>
              <a:t>care to treat periodontal disease </a:t>
            </a:r>
          </a:p>
        </p:txBody>
      </p:sp>
    </p:spTree>
    <p:extLst>
      <p:ext uri="{BB962C8B-B14F-4D97-AF65-F5344CB8AC3E}">
        <p14:creationId xmlns:p14="http://schemas.microsoft.com/office/powerpoint/2010/main" val="342493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Affirmative Answers to the</a:t>
            </a:r>
            <a:br>
              <a:rPr lang="en-US" dirty="0" smtClean="0"/>
            </a:br>
            <a:r>
              <a:rPr lang="en-US" dirty="0" smtClean="0"/>
              <a:t>JC Health Questionnaire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Center File Review Team</a:t>
            </a:r>
          </a:p>
          <a:p>
            <a:r>
              <a:rPr lang="en-US" smtClean="0"/>
              <a:t>Center dentist’s recommendation</a:t>
            </a:r>
          </a:p>
          <a:p>
            <a:r>
              <a:rPr lang="en-US" smtClean="0"/>
              <a:t>Oral Health Specialist Review</a:t>
            </a:r>
          </a:p>
          <a:p>
            <a:r>
              <a:rPr lang="en-US" smtClean="0"/>
              <a:t>Decision by the Regional Director</a:t>
            </a:r>
            <a:endParaRPr lang="en-US" dirty="0"/>
          </a:p>
        </p:txBody>
      </p:sp>
      <p:pic>
        <p:nvPicPr>
          <p:cNvPr id="8" name="Content Placeholder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12" t="13208" r="17342" b="64141"/>
          <a:stretch/>
        </p:blipFill>
        <p:spPr bwMode="auto">
          <a:xfrm rot="16200000">
            <a:off x="4305300" y="4673599"/>
            <a:ext cx="1828800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77" y="1981200"/>
            <a:ext cx="1568854" cy="2529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9261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Early Detection</a:t>
            </a:r>
            <a:br>
              <a:rPr lang="en-US" smtClean="0"/>
            </a:br>
            <a:r>
              <a:rPr lang="en-US" smtClean="0"/>
              <a:t>Medical History Review</a:t>
            </a:r>
            <a:endParaRPr lang="en-US" dirty="0"/>
          </a:p>
        </p:txBody>
      </p:sp>
      <p:pic>
        <p:nvPicPr>
          <p:cNvPr id="5" name="Content Placeholder 13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5" t="11570" r="4300" b="3907"/>
          <a:stretch/>
        </p:blipFill>
        <p:spPr>
          <a:xfrm>
            <a:off x="2162975" y="1949029"/>
            <a:ext cx="2608249" cy="3340942"/>
          </a:xfrm>
        </p:spPr>
      </p:pic>
      <p:pic>
        <p:nvPicPr>
          <p:cNvPr id="6" name="Content Placeholder 14"/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3" t="9668" r="2259" b="3550"/>
          <a:stretch/>
        </p:blipFill>
        <p:spPr>
          <a:xfrm>
            <a:off x="5563072" y="1904383"/>
            <a:ext cx="2818455" cy="3430234"/>
          </a:xfrm>
        </p:spPr>
      </p:pic>
    </p:spTree>
    <p:extLst>
      <p:ext uri="{BB962C8B-B14F-4D97-AF65-F5344CB8AC3E}">
        <p14:creationId xmlns:p14="http://schemas.microsoft.com/office/powerpoint/2010/main" val="37251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3" t="10526" r="-393" b="2692"/>
          <a:stretch/>
        </p:blipFill>
        <p:spPr>
          <a:xfrm>
            <a:off x="2971800" y="1976808"/>
            <a:ext cx="3962400" cy="4695593"/>
          </a:xfrm>
          <a:prstGeom prst="rect">
            <a:avLst/>
          </a:prstGeom>
        </p:spPr>
      </p:pic>
      <p:pic>
        <p:nvPicPr>
          <p:cNvPr id="6" name="Content Placeholder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5" t="67810" r="65319" b="22992"/>
          <a:stretch/>
        </p:blipFill>
        <p:spPr>
          <a:xfrm rot="16200000">
            <a:off x="-110940" y="2144624"/>
            <a:ext cx="1867869" cy="1532238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Early Detection</a:t>
            </a:r>
            <a:br>
              <a:rPr lang="en-US" sz="4000" dirty="0" smtClean="0"/>
            </a:br>
            <a:r>
              <a:rPr lang="en-US" sz="4000" dirty="0" smtClean="0"/>
              <a:t>Dental Readiness Inspection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344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00200" y="381000"/>
            <a:ext cx="6934200" cy="1143000"/>
          </a:xfrm>
        </p:spPr>
        <p:txBody>
          <a:bodyPr/>
          <a:lstStyle/>
          <a:p>
            <a:r>
              <a:rPr lang="en-US" dirty="0" smtClean="0"/>
              <a:t>Oral Exam Consent Form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08"/>
          <a:stretch>
            <a:fillRect/>
          </a:stretch>
        </p:blipFill>
        <p:spPr>
          <a:xfrm>
            <a:off x="3124200" y="1389185"/>
            <a:ext cx="4343400" cy="5183187"/>
          </a:xfrm>
        </p:spPr>
      </p:pic>
    </p:spTree>
    <p:extLst>
      <p:ext uri="{BB962C8B-B14F-4D97-AF65-F5344CB8AC3E}">
        <p14:creationId xmlns:p14="http://schemas.microsoft.com/office/powerpoint/2010/main" val="229189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371600"/>
            <a:ext cx="2746375" cy="4038600"/>
          </a:xfrm>
        </p:spPr>
      </p:pic>
    </p:spTree>
    <p:extLst>
      <p:ext uri="{BB962C8B-B14F-4D97-AF65-F5344CB8AC3E}">
        <p14:creationId xmlns:p14="http://schemas.microsoft.com/office/powerpoint/2010/main" val="242641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Dental </a:t>
            </a:r>
            <a:r>
              <a:rPr lang="en-US" dirty="0" smtClean="0"/>
              <a:t>X-rays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" r="49162" b="50943"/>
          <a:stretch/>
        </p:blipFill>
        <p:spPr>
          <a:xfrm>
            <a:off x="2590800" y="2172586"/>
            <a:ext cx="2286000" cy="1981200"/>
          </a:xfrm>
        </p:spPr>
      </p:pic>
      <p:pic>
        <p:nvPicPr>
          <p:cNvPr id="8" name="Content Placeholder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00" t="965" b="50943"/>
          <a:stretch/>
        </p:blipFill>
        <p:spPr bwMode="auto">
          <a:xfrm>
            <a:off x="5638800" y="2211572"/>
            <a:ext cx="2221706" cy="1942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8110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Oral Exam Form</a:t>
            </a:r>
            <a:endParaRPr lang="en-US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3" t="5661" b="7547"/>
          <a:stretch/>
        </p:blipFill>
        <p:spPr>
          <a:xfrm rot="10800000">
            <a:off x="3162300" y="1295400"/>
            <a:ext cx="4114800" cy="5115696"/>
          </a:xfrm>
          <a:prstGeom prst="rect">
            <a:avLst/>
          </a:prstGeom>
        </p:spPr>
      </p:pic>
      <p:pic>
        <p:nvPicPr>
          <p:cNvPr id="4" name="Content Placeholder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02" t="15094" r="21984" b="20754"/>
          <a:stretch/>
        </p:blipFill>
        <p:spPr>
          <a:xfrm rot="16200000">
            <a:off x="1257300" y="1714500"/>
            <a:ext cx="6858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93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Job Corps Priority Classification System of Lesions</a:t>
            </a:r>
          </a:p>
        </p:txBody>
      </p:sp>
      <p:pic>
        <p:nvPicPr>
          <p:cNvPr id="12291" name="Content Placeholder 3" descr="Figure 1">
            <a:hlinkClick r:id="rId3"/>
          </p:cNvPr>
          <p:cNvPicPr>
            <a:picLocks noGrp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1752600" y="1916690"/>
            <a:ext cx="3429000" cy="3405620"/>
          </a:xfrm>
        </p:spPr>
      </p:pic>
      <p:sp>
        <p:nvSpPr>
          <p:cNvPr id="12292" name="Tex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42900" indent="-342900" eaLnBrk="1" hangingPunct="1">
              <a:buFont typeface="Wingdings 2" pitchFamily="18" charset="2"/>
              <a:buNone/>
            </a:pPr>
            <a:endParaRPr lang="en-US" sz="2800" dirty="0" smtClean="0"/>
          </a:p>
          <a:p>
            <a:pPr marL="342900" indent="-342900" eaLnBrk="1" hangingPunct="1">
              <a:buFont typeface="Arial" charset="0"/>
              <a:buAutoNum type="alphaUcPeriod"/>
            </a:pPr>
            <a:r>
              <a:rPr lang="en-US" sz="2800" dirty="0" smtClean="0"/>
              <a:t>Priority 4</a:t>
            </a:r>
          </a:p>
          <a:p>
            <a:pPr marL="342900" indent="-342900" eaLnBrk="1" hangingPunct="1">
              <a:buFont typeface="Arial" charset="0"/>
              <a:buAutoNum type="alphaUcPeriod"/>
            </a:pPr>
            <a:r>
              <a:rPr lang="en-US" sz="2800" dirty="0" smtClean="0"/>
              <a:t>Priority 4</a:t>
            </a:r>
          </a:p>
          <a:p>
            <a:pPr marL="342900" indent="-342900" eaLnBrk="1" hangingPunct="1">
              <a:buFont typeface="Arial" charset="0"/>
              <a:buAutoNum type="alphaUcPeriod"/>
            </a:pPr>
            <a:r>
              <a:rPr lang="en-US" sz="2800" dirty="0" smtClean="0"/>
              <a:t>Priority 4</a:t>
            </a:r>
          </a:p>
          <a:p>
            <a:pPr marL="342900" indent="-342900" eaLnBrk="1" hangingPunct="1">
              <a:buFont typeface="Arial" charset="0"/>
              <a:buAutoNum type="alphaUcPeriod"/>
            </a:pPr>
            <a:r>
              <a:rPr lang="en-US" sz="2800" dirty="0" smtClean="0"/>
              <a:t>Priority 3</a:t>
            </a:r>
          </a:p>
          <a:p>
            <a:pPr marL="342900" indent="-342900" eaLnBrk="1" hangingPunct="1">
              <a:buFont typeface="Arial" charset="0"/>
              <a:buAutoNum type="alphaUcPeriod"/>
            </a:pPr>
            <a:r>
              <a:rPr lang="en-US" sz="2800" dirty="0" smtClean="0"/>
              <a:t>Priority 3</a:t>
            </a:r>
          </a:p>
          <a:p>
            <a:pPr marL="342900" indent="-342900" eaLnBrk="1" hangingPunct="1">
              <a:buFont typeface="Arial" charset="0"/>
              <a:buAutoNum type="alphaUcPeriod"/>
            </a:pPr>
            <a:r>
              <a:rPr lang="en-US" sz="2800" dirty="0" smtClean="0"/>
              <a:t>Priority 2</a:t>
            </a:r>
          </a:p>
          <a:p>
            <a:pPr marL="342900" indent="-342900" eaLnBrk="1" hangingPunct="1">
              <a:buFont typeface="Arial" charset="0"/>
              <a:buAutoNum type="alphaUcPeriod"/>
            </a:pPr>
            <a:r>
              <a:rPr lang="en-US" sz="2800" dirty="0" smtClean="0"/>
              <a:t>Priority 1 or 2</a:t>
            </a:r>
          </a:p>
          <a:p>
            <a:pPr marL="342900" indent="-342900" eaLnBrk="1" hangingPunct="1"/>
            <a:endParaRPr lang="en-US" sz="1600" b="1" dirty="0" smtClean="0"/>
          </a:p>
        </p:txBody>
      </p:sp>
      <p:sp>
        <p:nvSpPr>
          <p:cNvPr id="12293" name="TextBox 6"/>
          <p:cNvSpPr txBox="1">
            <a:spLocks noChangeArrowheads="1"/>
          </p:cNvSpPr>
          <p:nvPr/>
        </p:nvSpPr>
        <p:spPr bwMode="auto">
          <a:xfrm>
            <a:off x="1752600" y="5934075"/>
            <a:ext cx="6477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342900"/>
            <a:r>
              <a:rPr lang="en-US" sz="1200" dirty="0"/>
              <a:t>Source: Andréa Ferreira </a:t>
            </a:r>
            <a:r>
              <a:rPr lang="en-US" sz="1200" dirty="0" err="1"/>
              <a:t>Zandoná</a:t>
            </a:r>
            <a:r>
              <a:rPr lang="en-US" sz="1200" dirty="0"/>
              <a:t> and </a:t>
            </a:r>
            <a:r>
              <a:rPr lang="en-US" sz="1200" dirty="0" err="1"/>
              <a:t>Domenick</a:t>
            </a:r>
            <a:r>
              <a:rPr lang="en-US" sz="1200" dirty="0"/>
              <a:t> T. Zero, “Diagnostic Tools for Early Caries Detection,” JADA, 2006, 137(12); 1675-1684, Copyright © 2006 American Dental Association. All rights reserved. Reprinted by permission.</a:t>
            </a:r>
          </a:p>
          <a:p>
            <a:pPr marL="342900" indent="-342900"/>
            <a:endParaRPr lang="en-US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4" t="16179" r="48025" b="63541"/>
          <a:stretch/>
        </p:blipFill>
        <p:spPr>
          <a:xfrm rot="10800000">
            <a:off x="1905000" y="4282786"/>
            <a:ext cx="2093912" cy="119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66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39" t="49056" r="27943" b="1888"/>
          <a:stretch/>
        </p:blipFill>
        <p:spPr>
          <a:xfrm>
            <a:off x="3429000" y="1066800"/>
            <a:ext cx="3200400" cy="520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95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-76200"/>
            <a:ext cx="9144000" cy="6934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534400" cy="716014"/>
          </a:xfrm>
        </p:spPr>
        <p:txBody>
          <a:bodyPr/>
          <a:lstStyle/>
          <a:p>
            <a:r>
              <a:rPr lang="en-US" dirty="0" smtClean="0"/>
              <a:t>Informed Consent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03" b="3774"/>
          <a:stretch/>
        </p:blipFill>
        <p:spPr>
          <a:xfrm>
            <a:off x="2148222" y="1295400"/>
            <a:ext cx="4712465" cy="5318233"/>
          </a:xfrm>
        </p:spPr>
      </p:pic>
      <p:grpSp>
        <p:nvGrpSpPr>
          <p:cNvPr id="28" name="Group 27"/>
          <p:cNvGrpSpPr/>
          <p:nvPr/>
        </p:nvGrpSpPr>
        <p:grpSpPr>
          <a:xfrm>
            <a:off x="381000" y="1828800"/>
            <a:ext cx="1981200" cy="646331"/>
            <a:chOff x="381000" y="1828800"/>
            <a:chExt cx="1981200" cy="646331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1981200" y="1981200"/>
              <a:ext cx="381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381000" y="1828800"/>
              <a:ext cx="165942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Summary of </a:t>
              </a:r>
            </a:p>
            <a:p>
              <a:r>
                <a:rPr lang="en-US" dirty="0" smtClean="0"/>
                <a:t>treatment plan</a:t>
              </a:r>
              <a:endParaRPr lang="en-US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52400" y="3048000"/>
            <a:ext cx="3254246" cy="646331"/>
            <a:chOff x="152400" y="3048000"/>
            <a:chExt cx="3254246" cy="646331"/>
          </a:xfrm>
        </p:grpSpPr>
        <p:cxnSp>
          <p:nvCxnSpPr>
            <p:cNvPr id="21" name="Straight Arrow Connector 20"/>
            <p:cNvCxnSpPr/>
            <p:nvPr/>
          </p:nvCxnSpPr>
          <p:spPr>
            <a:xfrm flipV="1">
              <a:off x="1905000" y="3200400"/>
              <a:ext cx="438808" cy="12612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152400" y="3048000"/>
              <a:ext cx="32542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Risks of not </a:t>
              </a:r>
            </a:p>
            <a:p>
              <a:r>
                <a:rPr lang="en-US" dirty="0" smtClean="0"/>
                <a:t>following </a:t>
              </a:r>
              <a:r>
                <a:rPr lang="en-US" dirty="0" err="1" smtClean="0"/>
                <a:t>tx</a:t>
              </a:r>
              <a:r>
                <a:rPr lang="en-US" dirty="0" smtClean="0"/>
                <a:t> plan</a:t>
              </a:r>
              <a:endParaRPr lang="en-US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477000" y="2514600"/>
            <a:ext cx="2399501" cy="369332"/>
            <a:chOff x="6477000" y="2514600"/>
            <a:chExt cx="2399501" cy="369332"/>
          </a:xfrm>
        </p:grpSpPr>
        <p:cxnSp>
          <p:nvCxnSpPr>
            <p:cNvPr id="25" name="Straight Arrow Connector 24"/>
            <p:cNvCxnSpPr>
              <a:stCxn id="27" idx="1"/>
            </p:cNvCxnSpPr>
            <p:nvPr/>
          </p:nvCxnSpPr>
          <p:spPr>
            <a:xfrm flipH="1" flipV="1">
              <a:off x="6477000" y="2590800"/>
              <a:ext cx="381000" cy="10846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6858000" y="2514600"/>
              <a:ext cx="2018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Benefits of </a:t>
              </a:r>
              <a:r>
                <a:rPr lang="en-US" dirty="0" err="1" smtClean="0"/>
                <a:t>tx</a:t>
              </a:r>
              <a:r>
                <a:rPr lang="en-US" dirty="0" smtClean="0"/>
                <a:t> plan</a:t>
              </a:r>
              <a:endParaRPr lang="en-US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477000" y="3733800"/>
            <a:ext cx="2167925" cy="646331"/>
            <a:chOff x="6477000" y="3733800"/>
            <a:chExt cx="2167925" cy="646331"/>
          </a:xfrm>
        </p:grpSpPr>
        <p:cxnSp>
          <p:nvCxnSpPr>
            <p:cNvPr id="30" name="Straight Arrow Connector 29"/>
            <p:cNvCxnSpPr/>
            <p:nvPr/>
          </p:nvCxnSpPr>
          <p:spPr>
            <a:xfrm flipH="1" flipV="1">
              <a:off x="6477000" y="3810000"/>
              <a:ext cx="328448" cy="9900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6934200" y="3733800"/>
              <a:ext cx="171072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Alternatives to </a:t>
              </a:r>
            </a:p>
            <a:p>
              <a:r>
                <a:rPr lang="en-US" dirty="0" err="1" smtClean="0"/>
                <a:t>Tx</a:t>
              </a:r>
              <a:r>
                <a:rPr lang="en-US" dirty="0" smtClean="0"/>
                <a:t> plan</a:t>
              </a:r>
              <a:endParaRPr lang="en-US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28600" y="4495800"/>
            <a:ext cx="2252021" cy="369332"/>
            <a:chOff x="228600" y="4495800"/>
            <a:chExt cx="2252021" cy="369332"/>
          </a:xfrm>
        </p:grpSpPr>
        <p:cxnSp>
          <p:nvCxnSpPr>
            <p:cNvPr id="35" name="Straight Arrow Connector 34"/>
            <p:cNvCxnSpPr/>
            <p:nvPr/>
          </p:nvCxnSpPr>
          <p:spPr>
            <a:xfrm flipV="1">
              <a:off x="2133600" y="4572000"/>
              <a:ext cx="347021" cy="3021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228600" y="4495800"/>
              <a:ext cx="21003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Student’s decision</a:t>
              </a:r>
              <a:endParaRPr lang="en-US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33400" y="5410200"/>
            <a:ext cx="1658008" cy="369332"/>
            <a:chOff x="533400" y="5410200"/>
            <a:chExt cx="1658008" cy="369332"/>
          </a:xfrm>
        </p:grpSpPr>
        <p:cxnSp>
          <p:nvCxnSpPr>
            <p:cNvPr id="40" name="Straight Arrow Connector 39"/>
            <p:cNvCxnSpPr/>
            <p:nvPr/>
          </p:nvCxnSpPr>
          <p:spPr>
            <a:xfrm>
              <a:off x="1752600" y="5562600"/>
              <a:ext cx="43880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533400" y="5410200"/>
              <a:ext cx="1172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Signature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8039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Resources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Community health centers</a:t>
            </a:r>
          </a:p>
          <a:p>
            <a:r>
              <a:rPr lang="en-US" dirty="0" smtClean="0"/>
              <a:t>HIS and tribal health centers</a:t>
            </a:r>
          </a:p>
          <a:p>
            <a:r>
              <a:rPr lang="en-US" dirty="0" smtClean="0"/>
              <a:t>Volunteer clinics</a:t>
            </a:r>
          </a:p>
          <a:p>
            <a:r>
              <a:rPr lang="en-US" dirty="0" smtClean="0"/>
              <a:t>Dental schools </a:t>
            </a:r>
          </a:p>
          <a:p>
            <a:r>
              <a:rPr lang="en-US" dirty="0" smtClean="0"/>
              <a:t>Dental hygiene programs</a:t>
            </a:r>
          </a:p>
          <a:p>
            <a:r>
              <a:rPr lang="en-US" dirty="0" smtClean="0"/>
              <a:t>Hospital oral surgery residency programs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53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Restorations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900" y="1790700"/>
            <a:ext cx="3657600" cy="3657600"/>
          </a:xfrm>
        </p:spPr>
      </p:pic>
    </p:spTree>
    <p:extLst>
      <p:ext uri="{BB962C8B-B14F-4D97-AF65-F5344CB8AC3E}">
        <p14:creationId xmlns:p14="http://schemas.microsoft.com/office/powerpoint/2010/main" val="320809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Third Molars (Wisdom </a:t>
            </a:r>
            <a:r>
              <a:rPr lang="en-US" dirty="0"/>
              <a:t>T</a:t>
            </a:r>
            <a:r>
              <a:rPr lang="en-US" dirty="0" smtClean="0"/>
              <a:t>eeth)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799272"/>
            <a:ext cx="6934200" cy="3640455"/>
          </a:xfrm>
        </p:spPr>
      </p:pic>
    </p:spTree>
    <p:extLst>
      <p:ext uri="{BB962C8B-B14F-4D97-AF65-F5344CB8AC3E}">
        <p14:creationId xmlns:p14="http://schemas.microsoft.com/office/powerpoint/2010/main" val="378927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Oral Care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Root Canal Therapy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50024" b="12019"/>
          <a:stretch/>
        </p:blipFill>
        <p:spPr>
          <a:xfrm>
            <a:off x="2667000" y="2931723"/>
            <a:ext cx="1676400" cy="2402277"/>
          </a:xfrm>
        </p:spPr>
      </p:pic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err="1" smtClean="0"/>
              <a:t>Stayplate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4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48438" r="3333" b="13238"/>
          <a:stretch/>
        </p:blipFill>
        <p:spPr>
          <a:xfrm>
            <a:off x="4877739" y="3300900"/>
            <a:ext cx="3809061" cy="1564077"/>
          </a:xfrm>
        </p:spPr>
      </p:pic>
    </p:spTree>
    <p:extLst>
      <p:ext uri="{BB962C8B-B14F-4D97-AF65-F5344CB8AC3E}">
        <p14:creationId xmlns:p14="http://schemas.microsoft.com/office/powerpoint/2010/main" val="162270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Dental Hygiene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186" y="1600200"/>
            <a:ext cx="6039028" cy="4038600"/>
          </a:xfrm>
        </p:spPr>
      </p:pic>
    </p:spTree>
    <p:extLst>
      <p:ext uri="{BB962C8B-B14F-4D97-AF65-F5344CB8AC3E}">
        <p14:creationId xmlns:p14="http://schemas.microsoft.com/office/powerpoint/2010/main" val="383722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" b="53355"/>
          <a:stretch/>
        </p:blipFill>
        <p:spPr>
          <a:xfrm>
            <a:off x="3276600" y="1371600"/>
            <a:ext cx="2971799" cy="2133600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655" r="-1682"/>
          <a:stretch/>
        </p:blipFill>
        <p:spPr bwMode="auto">
          <a:xfrm flipH="1">
            <a:off x="2743200" y="3505200"/>
            <a:ext cx="4605336" cy="28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619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Off-center arrangement for dental emergencies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276" y="2018653"/>
            <a:ext cx="3582848" cy="3201694"/>
          </a:xfrm>
        </p:spPr>
      </p:pic>
      <p:sp>
        <p:nvSpPr>
          <p:cNvPr id="5" name="TextBox 4"/>
          <p:cNvSpPr txBox="1"/>
          <p:nvPr/>
        </p:nvSpPr>
        <p:spPr>
          <a:xfrm>
            <a:off x="2468881" y="6096000"/>
            <a:ext cx="21031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PRH-6.10,R2(e)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51246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Healthcare Guidelines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676400" y="1524000"/>
            <a:ext cx="3352800" cy="639762"/>
          </a:xfrm>
        </p:spPr>
        <p:txBody>
          <a:bodyPr/>
          <a:lstStyle/>
          <a:p>
            <a:r>
              <a:rPr lang="en-US" dirty="0" smtClean="0"/>
              <a:t>Healthcare </a:t>
            </a:r>
          </a:p>
          <a:p>
            <a:r>
              <a:rPr lang="en-US" dirty="0"/>
              <a:t>G</a:t>
            </a:r>
            <a:r>
              <a:rPr lang="en-US" dirty="0" smtClean="0"/>
              <a:t>uidelines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mtClean="0"/>
              <a:t>Avulsed tooth</a:t>
            </a:r>
          </a:p>
          <a:p>
            <a:r>
              <a:rPr lang="en-US" smtClean="0"/>
              <a:t>Oral bleeding</a:t>
            </a:r>
          </a:p>
          <a:p>
            <a:r>
              <a:rPr lang="en-US" smtClean="0"/>
              <a:t>Oral pain</a:t>
            </a:r>
          </a:p>
          <a:p>
            <a:r>
              <a:rPr lang="en-US" smtClean="0"/>
              <a:t>Oral infection</a:t>
            </a:r>
            <a:endParaRPr lang="en-US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mtClean="0"/>
              <a:t>Symptomatic Management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mtClean="0"/>
              <a:t>Knocked out tooth</a:t>
            </a:r>
          </a:p>
          <a:p>
            <a:r>
              <a:rPr lang="en-US" smtClean="0"/>
              <a:t>Oral bleeding</a:t>
            </a:r>
          </a:p>
          <a:p>
            <a:r>
              <a:rPr lang="en-US" smtClean="0"/>
              <a:t>Oral pain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65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 Separations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Interfering pre-existing condition</a:t>
            </a:r>
          </a:p>
          <a:p>
            <a:r>
              <a:rPr lang="en-US" dirty="0" smtClean="0"/>
              <a:t>Complicated condition to manage</a:t>
            </a:r>
          </a:p>
          <a:p>
            <a:r>
              <a:rPr lang="en-US" dirty="0" smtClean="0"/>
              <a:t>Unusually costly treatment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51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 Separation Types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MSWR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Condition can be treated within 180 </a:t>
            </a:r>
            <a:r>
              <a:rPr lang="en-US" dirty="0" smtClean="0"/>
              <a:t>days</a:t>
            </a:r>
            <a:endParaRPr lang="en-US" dirty="0" smtClean="0"/>
          </a:p>
          <a:p>
            <a:r>
              <a:rPr lang="en-US" dirty="0" smtClean="0"/>
              <a:t>Can be extended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MS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Condition not treated in 180 days</a:t>
            </a:r>
          </a:p>
          <a:p>
            <a:r>
              <a:rPr lang="en-US" dirty="0" smtClean="0"/>
              <a:t>Student may reapply in 1 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57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ym typeface="Wingdings"/>
              </a:rPr>
              <a:t>8. e.  Do you have braces on your teeth? </a:t>
            </a:r>
            <a:endParaRPr lang="en-US" dirty="0"/>
          </a:p>
        </p:txBody>
      </p:sp>
      <p:pic>
        <p:nvPicPr>
          <p:cNvPr id="6" name="Content Placeholder 6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0" t="11321" r="4590" b="7548"/>
          <a:stretch/>
        </p:blipFill>
        <p:spPr>
          <a:xfrm>
            <a:off x="2132705" y="1980660"/>
            <a:ext cx="2668790" cy="3277680"/>
          </a:xfrm>
        </p:spPr>
      </p:pic>
      <p:pic>
        <p:nvPicPr>
          <p:cNvPr id="7" name="Content Placeholder 9"/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" t="9434" r="1994" b="13208"/>
          <a:stretch/>
        </p:blipFill>
        <p:spPr>
          <a:xfrm>
            <a:off x="5561649" y="2056874"/>
            <a:ext cx="2821301" cy="3125252"/>
          </a:xfrm>
        </p:spPr>
      </p:pic>
    </p:spTree>
    <p:extLst>
      <p:ext uri="{BB962C8B-B14F-4D97-AF65-F5344CB8AC3E}">
        <p14:creationId xmlns:p14="http://schemas.microsoft.com/office/powerpoint/2010/main" val="371568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Prevention/Education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Career Preparation Period presentation </a:t>
            </a:r>
            <a:endParaRPr lang="en-US" sz="2000" dirty="0" smtClean="0"/>
          </a:p>
          <a:p>
            <a:pPr lvl="1"/>
            <a:endParaRPr lang="en-US" sz="2000" dirty="0" smtClean="0"/>
          </a:p>
          <a:p>
            <a:pPr marL="457200" lvl="1" indent="0">
              <a:buNone/>
            </a:pPr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Content Placeholder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2098589"/>
            <a:ext cx="6299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204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cdc.gov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9" t="1887" b="9434"/>
          <a:stretch/>
        </p:blipFill>
        <p:spPr>
          <a:xfrm>
            <a:off x="1752600" y="2045676"/>
            <a:ext cx="3278664" cy="4191000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3" t="3457" r="2749" b="10375"/>
          <a:stretch/>
        </p:blipFill>
        <p:spPr>
          <a:xfrm>
            <a:off x="5375031" y="2051538"/>
            <a:ext cx="3276600" cy="4252433"/>
          </a:xfrm>
        </p:spPr>
      </p:pic>
    </p:spTree>
    <p:extLst>
      <p:ext uri="{BB962C8B-B14F-4D97-AF65-F5344CB8AC3E}">
        <p14:creationId xmlns:p14="http://schemas.microsoft.com/office/powerpoint/2010/main" val="23882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the Autoclave at Least Weekly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5" t="26415" r="35727" b="39623"/>
          <a:stretch/>
        </p:blipFill>
        <p:spPr>
          <a:xfrm flipV="1">
            <a:off x="2564455" y="2057400"/>
            <a:ext cx="4844657" cy="3962400"/>
          </a:xfrm>
        </p:spPr>
      </p:pic>
    </p:spTree>
    <p:extLst>
      <p:ext uri="{BB962C8B-B14F-4D97-AF65-F5344CB8AC3E}">
        <p14:creationId xmlns:p14="http://schemas.microsoft.com/office/powerpoint/2010/main" val="225132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Dental </a:t>
            </a:r>
            <a:r>
              <a:rPr lang="en-US" dirty="0" smtClean="0"/>
              <a:t>Equipment/Supplies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333625"/>
            <a:ext cx="3429000" cy="2571750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333625"/>
            <a:ext cx="3429000" cy="2571750"/>
          </a:xfrm>
        </p:spPr>
      </p:pic>
    </p:spTree>
    <p:extLst>
      <p:ext uri="{BB962C8B-B14F-4D97-AF65-F5344CB8AC3E}">
        <p14:creationId xmlns:p14="http://schemas.microsoft.com/office/powerpoint/2010/main" val="66760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Indicators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Located at the end of PRH sections</a:t>
            </a:r>
          </a:p>
          <a:p>
            <a:r>
              <a:rPr lang="en-US" dirty="0" smtClean="0"/>
              <a:t>Students aware of Wellness Center</a:t>
            </a:r>
          </a:p>
          <a:p>
            <a:r>
              <a:rPr lang="en-US" dirty="0" smtClean="0"/>
              <a:t>Students know how to seek care</a:t>
            </a:r>
          </a:p>
          <a:p>
            <a:r>
              <a:rPr lang="en-US" dirty="0" smtClean="0"/>
              <a:t>Understand individual conditions</a:t>
            </a:r>
          </a:p>
          <a:p>
            <a:r>
              <a:rPr lang="en-US" dirty="0" smtClean="0"/>
              <a:t>Understand treatment planned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39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OHWP Emphasis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Early detection</a:t>
            </a:r>
          </a:p>
          <a:p>
            <a:r>
              <a:rPr lang="en-US" dirty="0" smtClean="0"/>
              <a:t>Diagnosis of oral health problems</a:t>
            </a:r>
          </a:p>
          <a:p>
            <a:r>
              <a:rPr lang="en-US" dirty="0" smtClean="0"/>
              <a:t>Basic oral health care</a:t>
            </a:r>
          </a:p>
          <a:p>
            <a:r>
              <a:rPr lang="en-US" dirty="0" smtClean="0"/>
              <a:t>Dental hygiene</a:t>
            </a:r>
          </a:p>
          <a:p>
            <a:r>
              <a:rPr lang="en-US" dirty="0" smtClean="0"/>
              <a:t>Dental disease prevention</a:t>
            </a:r>
          </a:p>
          <a:p>
            <a:r>
              <a:rPr lang="en-US" dirty="0" smtClean="0"/>
              <a:t>Oral health </a:t>
            </a:r>
            <a:r>
              <a:rPr lang="en-US" dirty="0"/>
              <a:t>e</a:t>
            </a:r>
            <a:r>
              <a:rPr lang="en-US" dirty="0" smtClean="0"/>
              <a:t>ducation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0" y="6019800"/>
            <a:ext cx="28632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PRH-6.10, R2(a)</a:t>
            </a:r>
            <a:endParaRPr lang="en-US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4895359"/>
            <a:ext cx="2271677" cy="170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85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Professional Standards of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Maintain licenses, registrations</a:t>
            </a:r>
          </a:p>
          <a:p>
            <a:r>
              <a:rPr lang="en-US" smtClean="0"/>
              <a:t>Maintain current professional liability insurance</a:t>
            </a:r>
          </a:p>
          <a:p>
            <a:r>
              <a:rPr lang="en-US" smtClean="0"/>
              <a:t>Comply with state practice acts</a:t>
            </a:r>
          </a:p>
          <a:p>
            <a:r>
              <a:rPr lang="en-US" smtClean="0"/>
              <a:t>Document oral health encounters</a:t>
            </a:r>
          </a:p>
          <a:p>
            <a:r>
              <a:rPr lang="en-US" smtClean="0"/>
              <a:t>Provide evidence-based care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0" y="60198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PRH-6.12, R5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654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Program Compliance Assessments (PCAs)</a:t>
            </a:r>
            <a:endParaRPr lang="en-US" dirty="0"/>
          </a:p>
        </p:txBody>
      </p:sp>
      <p:sp>
        <p:nvSpPr>
          <p:cNvPr id="24578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 smtClean="0"/>
              <a:t>Occur every 1 to 2 years</a:t>
            </a:r>
          </a:p>
          <a:p>
            <a:r>
              <a:rPr lang="en-US" sz="2400" dirty="0" smtClean="0"/>
              <a:t>PCA team comprise Health Specialists and Assessors</a:t>
            </a:r>
          </a:p>
          <a:p>
            <a:r>
              <a:rPr lang="en-US" sz="2400" dirty="0" smtClean="0"/>
              <a:t>Program Assessment Guide (PAG),</a:t>
            </a:r>
          </a:p>
          <a:p>
            <a:r>
              <a:rPr lang="en-US" sz="2400" dirty="0" smtClean="0"/>
              <a:t>Policy and Requirements Handbook (PRH)</a:t>
            </a:r>
            <a:endParaRPr lang="en-US" sz="2400" dirty="0" smtClean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9" t="8081" r="9778" b="9434"/>
          <a:stretch/>
        </p:blipFill>
        <p:spPr>
          <a:xfrm flipH="1" flipV="1">
            <a:off x="5259527" y="1600200"/>
            <a:ext cx="3153677" cy="4419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Health Directives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 smtClean="0"/>
              <a:t>PRH Change Notices</a:t>
            </a:r>
            <a:r>
              <a:rPr lang="en-US" sz="2800" dirty="0" smtClean="0"/>
              <a:t>—Contain new or revised policy with instructions to delete, replace, or add pages to the PRH.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200" b="1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 smtClean="0"/>
              <a:t>Program Instructions</a:t>
            </a:r>
            <a:r>
              <a:rPr lang="en-US" sz="2800" dirty="0" smtClean="0"/>
              <a:t>—Provide one-time instructions with a designated expiration date and usually require center response (e.g., survey).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200" b="1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 smtClean="0"/>
              <a:t>Information Notices</a:t>
            </a:r>
            <a:r>
              <a:rPr lang="en-US" sz="2800" dirty="0" smtClean="0"/>
              <a:t>—Provide one-time announcements with information that is of interest to centers (e.g., data summaries, meeting or training announcements).</a:t>
            </a:r>
          </a:p>
        </p:txBody>
      </p:sp>
      <p:sp>
        <p:nvSpPr>
          <p:cNvPr id="2048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2088" y="223844"/>
            <a:ext cx="1331912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B97A5BD-1F0C-4D3C-B217-840C17C0DF44}" type="slidenum">
              <a:rPr lang="en-US"/>
              <a:pPr>
                <a:defRPr/>
              </a:pPr>
              <a:t>42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Job Corps </a:t>
            </a:r>
            <a:br>
              <a:rPr lang="en-US" smtClean="0"/>
            </a:br>
            <a:r>
              <a:rPr lang="en-US" smtClean="0"/>
              <a:t>Health &amp; Wellness Website</a:t>
            </a:r>
            <a:endParaRPr lang="en-US" dirty="0"/>
          </a:p>
        </p:txBody>
      </p:sp>
      <p:pic>
        <p:nvPicPr>
          <p:cNvPr id="4" name="Content Placeholder 3" descr="Screen Shot 2015-01-05 at 3.55.01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4" b="3134"/>
          <a:stretch>
            <a:fillRect/>
          </a:stretch>
        </p:blipFill>
        <p:spPr/>
      </p:pic>
      <p:cxnSp>
        <p:nvCxnSpPr>
          <p:cNvPr id="6" name="Straight Arrow Connector 5"/>
          <p:cNvCxnSpPr/>
          <p:nvPr/>
        </p:nvCxnSpPr>
        <p:spPr>
          <a:xfrm flipH="1" flipV="1">
            <a:off x="6629400" y="4011741"/>
            <a:ext cx="1371599" cy="249289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752600" y="585830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dirty="0">
                <a:hlinkClick r:id="rId4"/>
              </a:rPr>
              <a:t>https://supportservices.jobcorps.gov/Health/Pages/default.aspx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776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Guidance</a:t>
            </a:r>
            <a:endParaRPr lang="en-US" dirty="0"/>
          </a:p>
        </p:txBody>
      </p:sp>
      <p:pic>
        <p:nvPicPr>
          <p:cNvPr id="4" name="Content Placeholder 3" descr="Screen Shot 2014-06-07 at 12.09.54 PM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17" r="1019"/>
          <a:stretch/>
        </p:blipFill>
        <p:spPr>
          <a:xfrm>
            <a:off x="2514600" y="1524000"/>
            <a:ext cx="5943600" cy="5339166"/>
          </a:xfrm>
        </p:spPr>
      </p:pic>
      <p:sp>
        <p:nvSpPr>
          <p:cNvPr id="5" name="Rectangle 4"/>
          <p:cNvSpPr/>
          <p:nvPr/>
        </p:nvSpPr>
        <p:spPr>
          <a:xfrm flipH="1" flipV="1">
            <a:off x="2819400" y="2904017"/>
            <a:ext cx="3352805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87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Oral Health Specialists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 technical assistance </a:t>
            </a:r>
          </a:p>
          <a:p>
            <a:r>
              <a:rPr lang="en-US" dirty="0"/>
              <a:t>Conduct center assessments</a:t>
            </a:r>
          </a:p>
          <a:p>
            <a:r>
              <a:rPr lang="en-US" dirty="0"/>
              <a:t>Provide training to regional and center staff</a:t>
            </a:r>
          </a:p>
          <a:p>
            <a:r>
              <a:rPr lang="en-US" dirty="0"/>
              <a:t>Available to answer your questions</a:t>
            </a:r>
          </a:p>
          <a:p>
            <a:r>
              <a:rPr lang="en-US" dirty="0"/>
              <a:t>Can help you understand policies</a:t>
            </a:r>
          </a:p>
          <a:p>
            <a:r>
              <a:rPr lang="en-US" dirty="0" smtClean="0"/>
              <a:t>Assist </a:t>
            </a:r>
            <a:r>
              <a:rPr lang="en-US" dirty="0"/>
              <a:t>you in </a:t>
            </a:r>
            <a:r>
              <a:rPr lang="en-US" dirty="0" smtClean="0"/>
              <a:t>meeting requirements</a:t>
            </a:r>
            <a:endParaRPr lang="en-US" dirty="0"/>
          </a:p>
          <a:p>
            <a:r>
              <a:rPr lang="en-US" dirty="0"/>
              <a:t>Conduct monthly teleconferences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38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3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Important Resources</a:t>
            </a:r>
            <a:endParaRPr lang="en-US" dirty="0" smtClean="0"/>
          </a:p>
        </p:txBody>
      </p:sp>
      <p:sp>
        <p:nvSpPr>
          <p:cNvPr id="2" name="Rectangle 1032"/>
          <p:cNvSpPr>
            <a:spLocks noGrp="1" noChangeArrowheads="1"/>
          </p:cNvSpPr>
          <p:nvPr>
            <p:ph idx="1"/>
          </p:nvPr>
        </p:nvSpPr>
        <p:spPr>
          <a:xfrm>
            <a:off x="1752600" y="1600200"/>
            <a:ext cx="6934200" cy="4876800"/>
          </a:xfrm>
        </p:spPr>
        <p:txBody>
          <a:bodyPr/>
          <a:lstStyle/>
          <a:p>
            <a:r>
              <a:rPr lang="en-US" sz="2400" dirty="0" smtClean="0"/>
              <a:t>PRH—The Policy and Requirements Handbook</a:t>
            </a:r>
          </a:p>
          <a:p>
            <a:r>
              <a:rPr lang="en-US" sz="2400" dirty="0" smtClean="0"/>
              <a:t>PAG—The Program Assessment Guide</a:t>
            </a:r>
          </a:p>
          <a:p>
            <a:r>
              <a:rPr lang="en-US" sz="2400" dirty="0" smtClean="0"/>
              <a:t>COP/SOP—Center or Standard Operating Procedures</a:t>
            </a:r>
          </a:p>
          <a:p>
            <a:r>
              <a:rPr lang="en-US" sz="2400" dirty="0" smtClean="0"/>
              <a:t>DRG—Desk Reference Guide</a:t>
            </a:r>
          </a:p>
          <a:p>
            <a:r>
              <a:rPr lang="en-US" sz="2400" dirty="0" smtClean="0"/>
              <a:t>Job Corps Program Instruction Notices </a:t>
            </a:r>
          </a:p>
          <a:p>
            <a:r>
              <a:rPr lang="en-US" sz="2400" dirty="0" smtClean="0"/>
              <a:t>Oral Health personnel monthly teleconferences</a:t>
            </a:r>
          </a:p>
          <a:p>
            <a:r>
              <a:rPr lang="en-US" sz="2400" dirty="0" smtClean="0"/>
              <a:t>Job Corps Health &amp; Wellness website</a:t>
            </a:r>
          </a:p>
          <a:p>
            <a:pPr marL="0" indent="0">
              <a:buNone/>
            </a:pPr>
            <a:r>
              <a:rPr lang="en-US" sz="2400" dirty="0" smtClean="0"/>
              <a:t>      (</a:t>
            </a:r>
            <a:r>
              <a:rPr lang="en-US" sz="2400" dirty="0" smtClean="0">
                <a:hlinkClick r:id="rId3"/>
              </a:rPr>
              <a:t>https</a:t>
            </a:r>
            <a:r>
              <a:rPr lang="en-US" sz="2400" dirty="0">
                <a:hlinkClick r:id="rId3"/>
              </a:rPr>
              <a:t>://</a:t>
            </a:r>
            <a:r>
              <a:rPr lang="en-US" sz="2400" dirty="0" smtClean="0">
                <a:hlinkClick r:id="rId3"/>
              </a:rPr>
              <a:t>supportservices.jobcorps.gov</a:t>
            </a:r>
            <a:r>
              <a:rPr lang="en-US" sz="2400" i="1" dirty="0" smtClean="0"/>
              <a:t>)</a:t>
            </a:r>
          </a:p>
          <a:p>
            <a:r>
              <a:rPr lang="en-US" sz="2400" dirty="0" smtClean="0"/>
              <a:t>Regional Oral Health Specialists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0072376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48" b="2051"/>
          <a:stretch/>
        </p:blipFill>
        <p:spPr>
          <a:xfrm>
            <a:off x="2819400" y="609600"/>
            <a:ext cx="4572000" cy="6248400"/>
          </a:xfrm>
        </p:spPr>
      </p:pic>
    </p:spTree>
    <p:extLst>
      <p:ext uri="{BB962C8B-B14F-4D97-AF65-F5344CB8AC3E}">
        <p14:creationId xmlns:p14="http://schemas.microsoft.com/office/powerpoint/2010/main" val="280318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http://www.couragelongisland.org/wp-content/uploads/2011/10/Q-and-A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3447"/>
            <a:ext cx="9144000" cy="685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1918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would be easier if everyone would…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109" y="2209800"/>
            <a:ext cx="4515491" cy="3843338"/>
          </a:xfrm>
        </p:spPr>
      </p:pic>
    </p:spTree>
    <p:extLst>
      <p:ext uri="{BB962C8B-B14F-4D97-AF65-F5344CB8AC3E}">
        <p14:creationId xmlns:p14="http://schemas.microsoft.com/office/powerpoint/2010/main" val="414009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mission should </a:t>
            </a:r>
            <a:br>
              <a:rPr lang="en-US" smtClean="0"/>
            </a:br>
            <a:r>
              <a:rPr lang="en-US" smtClean="0"/>
              <a:t>you accept 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Elevate oral health literacy levels</a:t>
            </a:r>
          </a:p>
          <a:p>
            <a:r>
              <a:rPr lang="en-US" smtClean="0"/>
              <a:t>Motivate good oral hygiene practices</a:t>
            </a:r>
          </a:p>
          <a:p>
            <a:r>
              <a:rPr lang="en-US" smtClean="0"/>
              <a:t>Motivate good consumerism</a:t>
            </a:r>
          </a:p>
          <a:p>
            <a:r>
              <a:rPr lang="en-US" smtClean="0"/>
              <a:t>Motivate making healthy choices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999" y="4953000"/>
            <a:ext cx="2271677" cy="170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90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mission should </a:t>
            </a:r>
            <a:br>
              <a:rPr lang="en-US" smtClean="0"/>
            </a:br>
            <a:r>
              <a:rPr lang="en-US" smtClean="0"/>
              <a:t>you accept 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Contribute to students’ employability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6" t="38889" r="31663"/>
          <a:stretch/>
        </p:blipFill>
        <p:spPr>
          <a:xfrm>
            <a:off x="4114800" y="3200400"/>
            <a:ext cx="1608513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94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066800"/>
            <a:ext cx="6934200" cy="16764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Oral Health and Wellness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Program Delivery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700" y="3276600"/>
            <a:ext cx="6350000" cy="2921000"/>
          </a:xfrm>
        </p:spPr>
      </p:pic>
    </p:spTree>
    <p:extLst>
      <p:ext uri="{BB962C8B-B14F-4D97-AF65-F5344CB8AC3E}">
        <p14:creationId xmlns:p14="http://schemas.microsoft.com/office/powerpoint/2010/main" val="175662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Oral Health</a:t>
            </a:r>
            <a:endParaRPr lang="en-US" dirty="0" smtClean="0"/>
          </a:p>
        </p:txBody>
      </p:sp>
      <p:sp>
        <p:nvSpPr>
          <p:cNvPr id="19459" name="Rectangle 1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Foundation for good overall health</a:t>
            </a:r>
          </a:p>
          <a:p>
            <a:r>
              <a:rPr lang="en-US" smtClean="0"/>
              <a:t>Affects employability and employment</a:t>
            </a:r>
          </a:p>
          <a:p>
            <a:r>
              <a:rPr lang="en-US" smtClean="0"/>
              <a:t>Affects school attendance and training</a:t>
            </a:r>
          </a:p>
          <a:p>
            <a:r>
              <a:rPr lang="en-US" smtClean="0"/>
              <a:t>Out for reach for many</a:t>
            </a:r>
          </a:p>
          <a:p>
            <a:endParaRPr lang="en-US" smtClean="0"/>
          </a:p>
          <a:p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5523525"/>
            <a:ext cx="2484661" cy="8655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323" y="5104425"/>
            <a:ext cx="2271677" cy="17037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6" t="38889" r="31663"/>
          <a:stretch/>
        </p:blipFill>
        <p:spPr>
          <a:xfrm>
            <a:off x="-8313" y="495300"/>
            <a:ext cx="1608513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21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Low-income background</a:t>
            </a:r>
          </a:p>
        </p:txBody>
      </p:sp>
      <p:sp>
        <p:nvSpPr>
          <p:cNvPr id="19459" name="Rectangle 1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 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592591" y="1444017"/>
            <a:ext cx="2208617" cy="3443102"/>
          </a:xfrm>
          <a:prstGeom prst="rect">
            <a:avLst/>
          </a:prstGeom>
        </p:spPr>
      </p:pic>
      <p:pic>
        <p:nvPicPr>
          <p:cNvPr id="19462" name="Picture 9" descr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4967102"/>
            <a:ext cx="1883993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3135" y="5794983"/>
            <a:ext cx="2484661" cy="8655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6" t="38889" r="31663"/>
          <a:stretch/>
        </p:blipFill>
        <p:spPr>
          <a:xfrm>
            <a:off x="22699" y="1438155"/>
            <a:ext cx="1532313" cy="3124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01208" y="1524000"/>
            <a:ext cx="511419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Low health literacy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Poor diets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Unavailable oral health care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Untreated oral disease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hwc_2009_ppt[1]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JC PowerPoint Template">
  <a:themeElements>
    <a:clrScheme name="3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1BBDD672BAB240AE25E8C18386348A" ma:contentTypeVersion="5" ma:contentTypeDescription="Create a new document." ma:contentTypeScope="" ma:versionID="edb88f5c1ceec33db4cb0b7c993a8ce5">
  <xsd:schema xmlns:xsd="http://www.w3.org/2001/XMLSchema" xmlns:xs="http://www.w3.org/2001/XMLSchema" xmlns:p="http://schemas.microsoft.com/office/2006/metadata/properties" xmlns:ns1="http://schemas.microsoft.com/sharepoint/v3" xmlns:ns2="b22f8f74-215c-4154-9939-bd29e4e8980e" targetNamespace="http://schemas.microsoft.com/office/2006/metadata/properties" ma:root="true" ma:fieldsID="5b851cb5bcdff340b09bfb219dc0c9f3" ns1:_="" ns2:_="">
    <xsd:import namespace="http://schemas.microsoft.com/sharepoint/v3"/>
    <xsd:import namespace="b22f8f74-215c-4154-9939-bd29e4e8980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2f8f74-215c-4154-9939-bd29e4e8980e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b22f8f74-215c-4154-9939-bd29e4e8980e">XRUYQT3274NZ-681238054-1683</_dlc_DocId>
    <_dlc_DocIdUrl xmlns="b22f8f74-215c-4154-9939-bd29e4e8980e">
      <Url>https://supportservices.jobcorps.gov/health/_layouts/15/DocIdRedir.aspx?ID=XRUYQT3274NZ-681238054-1683</Url>
      <Description>XRUYQT3274NZ-681238054-1683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7C98B8E0-C48D-42F0-AF3D-A2CDE64B96F7}"/>
</file>

<file path=customXml/itemProps2.xml><?xml version="1.0" encoding="utf-8"?>
<ds:datastoreItem xmlns:ds="http://schemas.openxmlformats.org/officeDocument/2006/customXml" ds:itemID="{AC589358-D596-4EBA-9E0E-DDB7B077E11E}"/>
</file>

<file path=customXml/itemProps3.xml><?xml version="1.0" encoding="utf-8"?>
<ds:datastoreItem xmlns:ds="http://schemas.openxmlformats.org/officeDocument/2006/customXml" ds:itemID="{6D564EDD-8AD0-413A-BD95-9D62DEF0F882}"/>
</file>

<file path=customXml/itemProps4.xml><?xml version="1.0" encoding="utf-8"?>
<ds:datastoreItem xmlns:ds="http://schemas.openxmlformats.org/officeDocument/2006/customXml" ds:itemID="{8D20786D-C5FE-4CBF-A720-8FF0C683073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47119</TotalTime>
  <Words>840</Words>
  <Application>Microsoft Office PowerPoint</Application>
  <PresentationFormat>On-screen Show (4:3)</PresentationFormat>
  <Paragraphs>243</Paragraphs>
  <Slides>49</Slides>
  <Notes>49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49</vt:i4>
      </vt:variant>
    </vt:vector>
  </HeadingPairs>
  <TitlesOfParts>
    <vt:vector size="57" baseType="lpstr">
      <vt:lpstr>ＭＳ Ｐゴシック</vt:lpstr>
      <vt:lpstr>Arial</vt:lpstr>
      <vt:lpstr>Calibri</vt:lpstr>
      <vt:lpstr>Wingdings</vt:lpstr>
      <vt:lpstr>Wingdings 2</vt:lpstr>
      <vt:lpstr>nhwc_2009_ppt[1]</vt:lpstr>
      <vt:lpstr>JC PowerPoint Template</vt:lpstr>
      <vt:lpstr>Custom Design</vt:lpstr>
      <vt:lpstr>Job Corps Oral Health Personnel  Orientation   </vt:lpstr>
      <vt:lpstr>PowerPoint Presentation</vt:lpstr>
      <vt:lpstr>PowerPoint Presentation</vt:lpstr>
      <vt:lpstr>OHWP Emphasis</vt:lpstr>
      <vt:lpstr>Your mission should  you accept it</vt:lpstr>
      <vt:lpstr>Your mission should  you accept it</vt:lpstr>
      <vt:lpstr>Oral Health and Wellness Program Delivery</vt:lpstr>
      <vt:lpstr>Oral Health</vt:lpstr>
      <vt:lpstr>Low-income background</vt:lpstr>
      <vt:lpstr>This webinar will:</vt:lpstr>
      <vt:lpstr>Job Corps Mission</vt:lpstr>
      <vt:lpstr>PowerPoint Presentation</vt:lpstr>
      <vt:lpstr>Job Corps Career Development Services System (CDSS)</vt:lpstr>
      <vt:lpstr>Early Detection:  JC Health Questionnaire</vt:lpstr>
      <vt:lpstr>Basic Oral Care</vt:lpstr>
      <vt:lpstr>Affirmative Answers to the JC Health Questionnaire</vt:lpstr>
      <vt:lpstr>Early Detection Medical History Review</vt:lpstr>
      <vt:lpstr>Early Detection Dental Readiness Inspection</vt:lpstr>
      <vt:lpstr>Oral Exam Consent Form</vt:lpstr>
      <vt:lpstr>Dental X-rays</vt:lpstr>
      <vt:lpstr>Oral Exam Form</vt:lpstr>
      <vt:lpstr>Job Corps Priority Classification System of Lesions</vt:lpstr>
      <vt:lpstr>PowerPoint Presentation</vt:lpstr>
      <vt:lpstr>Informed Consent</vt:lpstr>
      <vt:lpstr>Community Resources</vt:lpstr>
      <vt:lpstr>Restorations</vt:lpstr>
      <vt:lpstr>Third Molars (Wisdom Teeth)</vt:lpstr>
      <vt:lpstr>Basic Oral Care</vt:lpstr>
      <vt:lpstr>Dental Hygiene</vt:lpstr>
      <vt:lpstr>Off-center arrangement for dental emergencies</vt:lpstr>
      <vt:lpstr>Healthcare Guidelines</vt:lpstr>
      <vt:lpstr>Medical Separations</vt:lpstr>
      <vt:lpstr>Medical Separation Types</vt:lpstr>
      <vt:lpstr>8. e.  Do you have braces on your teeth? </vt:lpstr>
      <vt:lpstr>Prevention/Education</vt:lpstr>
      <vt:lpstr>cdc.gov</vt:lpstr>
      <vt:lpstr>Test the Autoclave at Least Weekly</vt:lpstr>
      <vt:lpstr>Dental Equipment/Supplies</vt:lpstr>
      <vt:lpstr>Quality Indicators</vt:lpstr>
      <vt:lpstr>Professional Standards of Care</vt:lpstr>
      <vt:lpstr>Program Compliance Assessments (PCAs)</vt:lpstr>
      <vt:lpstr>Health Directives</vt:lpstr>
      <vt:lpstr>Job Corps  Health &amp; Wellness Website</vt:lpstr>
      <vt:lpstr>Guidance</vt:lpstr>
      <vt:lpstr>Oral Health Specialists</vt:lpstr>
      <vt:lpstr>Important Resources</vt:lpstr>
      <vt:lpstr>PowerPoint Presentation</vt:lpstr>
      <vt:lpstr>PowerPoint Presentation</vt:lpstr>
      <vt:lpstr>Life would be easier if everyone would…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Oral Health Staff Orientation</dc:title>
  <dc:creator>Valerie Cherry</dc:creator>
  <cp:lastModifiedBy>Julie Luht</cp:lastModifiedBy>
  <cp:revision>662</cp:revision>
  <cp:lastPrinted>2013-04-23T13:57:22Z</cp:lastPrinted>
  <dcterms:created xsi:type="dcterms:W3CDTF">2009-03-23T22:50:51Z</dcterms:created>
  <dcterms:modified xsi:type="dcterms:W3CDTF">2017-05-30T12:59:21Z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0x010100321BBDD672BAB240AE25E8C18386348A</vt:lpwstr>
  </property>
  <property fmtid="{D5CDD505-2E9C-101B-9397-08002B2CF9AE}" pid="3" name="_dlc_DocIdItemGuid">
    <vt:lpwstr>ca0b9beb-4a0a-4f3a-814b-c130dec1e540</vt:lpwstr>
  </property>
</Properties>
</file>