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39.xml" ContentType="application/vnd.openxmlformats-officedocument.presentationml.slide+xml"/>
  <Override PartName="/ppt/slides/slide3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38.xml" ContentType="application/vnd.openxmlformats-officedocument.presentationml.slide+xml"/>
  <Override PartName="/ppt/slides/slide27.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19.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28.xml" ContentType="application/vnd.openxmlformats-officedocument.presentationml.notesSlide+xml"/>
  <Override PartName="/ppt/notesSlides/notesSlide31.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notesSlides/notesSlide2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8" r:id="rId3"/>
    <p:sldId id="259" r:id="rId4"/>
    <p:sldId id="257" r:id="rId5"/>
    <p:sldId id="275" r:id="rId6"/>
    <p:sldId id="265" r:id="rId7"/>
    <p:sldId id="285" r:id="rId8"/>
    <p:sldId id="279" r:id="rId9"/>
    <p:sldId id="287" r:id="rId10"/>
    <p:sldId id="288" r:id="rId11"/>
    <p:sldId id="266" r:id="rId12"/>
    <p:sldId id="267" r:id="rId13"/>
    <p:sldId id="268" r:id="rId14"/>
    <p:sldId id="269" r:id="rId15"/>
    <p:sldId id="270" r:id="rId16"/>
    <p:sldId id="271" r:id="rId17"/>
    <p:sldId id="264" r:id="rId18"/>
    <p:sldId id="274" r:id="rId19"/>
    <p:sldId id="272" r:id="rId20"/>
    <p:sldId id="282" r:id="rId21"/>
    <p:sldId id="260" r:id="rId22"/>
    <p:sldId id="293" r:id="rId23"/>
    <p:sldId id="295" r:id="rId24"/>
    <p:sldId id="292" r:id="rId25"/>
    <p:sldId id="291" r:id="rId26"/>
    <p:sldId id="298" r:id="rId27"/>
    <p:sldId id="261" r:id="rId28"/>
    <p:sldId id="278" r:id="rId29"/>
    <p:sldId id="290" r:id="rId30"/>
    <p:sldId id="297" r:id="rId31"/>
    <p:sldId id="281" r:id="rId32"/>
    <p:sldId id="283" r:id="rId33"/>
    <p:sldId id="262" r:id="rId34"/>
    <p:sldId id="276" r:id="rId35"/>
    <p:sldId id="277" r:id="rId36"/>
    <p:sldId id="284" r:id="rId37"/>
    <p:sldId id="286" r:id="rId38"/>
    <p:sldId id="280" r:id="rId39"/>
    <p:sldId id="296" r:id="rId40"/>
    <p:sldId id="263" r:id="rId41"/>
    <p:sldId id="27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9" autoAdjust="0"/>
    <p:restoredTop sz="78049" autoAdjust="0"/>
  </p:normalViewPr>
  <p:slideViewPr>
    <p:cSldViewPr snapToGrid="0">
      <p:cViewPr>
        <p:scale>
          <a:sx n="100" d="100"/>
          <a:sy n="100" d="100"/>
        </p:scale>
        <p:origin x="960" y="-21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ustomXml" Target="../customXml/item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39BAFF-31FB-4386-A371-1CA413C3E636}" type="datetimeFigureOut">
              <a:rPr lang="en-US" smtClean="0"/>
              <a:pPr/>
              <a:t>2/14/2017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E880F1-6198-46AA-A15C-D51CB0CC6749}" type="slidenum">
              <a:rPr lang="en-US" smtClean="0"/>
              <a:pPr/>
              <a:t>‹#›</a:t>
            </a:fld>
            <a:endParaRPr lang="en-US" dirty="0"/>
          </a:p>
        </p:txBody>
      </p:sp>
    </p:spTree>
    <p:extLst>
      <p:ext uri="{BB962C8B-B14F-4D97-AF65-F5344CB8AC3E}">
        <p14:creationId xmlns:p14="http://schemas.microsoft.com/office/powerpoint/2010/main" val="3152874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harvardcenter.wpengine.com/resources/wp1/"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harvardcenter.wpengine.com/science/deep-dives/gene-environment-interaction/"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focus.psychiatryonline.org/doi/full/10.1176/appi.focus.11.3.307"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a:t>
            </a:fld>
            <a:endParaRPr lang="en-US" dirty="0"/>
          </a:p>
        </p:txBody>
      </p:sp>
    </p:spTree>
    <p:extLst>
      <p:ext uri="{BB962C8B-B14F-4D97-AF65-F5344CB8AC3E}">
        <p14:creationId xmlns:p14="http://schemas.microsoft.com/office/powerpoint/2010/main" val="3948613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Costello EJ, Erkanli A, Fairbank JA, Angold A. The prevalence of potentially traumatic events in childhood and adolescence. J Trauma Stress 2002;15:99–112.</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Merikangas, K. et al. (2010). Lifetime prevalence of mental disorders in the U.S. Adolescent Comorbidity Survey Replication-Adolescent Sample. Journal of the American Academy of Child and Adolescent Psychiatry, 49, 980-988.</a:t>
            </a:r>
          </a:p>
          <a:p>
            <a:endParaRPr lang="en-US" dirty="0" smtClean="0"/>
          </a:p>
          <a:p>
            <a:endParaRPr lang="en-US" dirty="0" smtClean="0"/>
          </a:p>
          <a:p>
            <a:r>
              <a:rPr lang="en-US" dirty="0" smtClean="0"/>
              <a:t>Resources: The</a:t>
            </a:r>
            <a:r>
              <a:rPr lang="en-US" baseline="0" dirty="0" smtClean="0"/>
              <a:t> National Child Traumatic Stress Network   </a:t>
            </a:r>
            <a:r>
              <a:rPr lang="en-US" dirty="0" smtClean="0"/>
              <a:t>http://www.nctsn.org/</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10</a:t>
            </a:fld>
            <a:endParaRPr lang="en-US" dirty="0"/>
          </a:p>
        </p:txBody>
      </p:sp>
    </p:spTree>
    <p:extLst>
      <p:ext uri="{BB962C8B-B14F-4D97-AF65-F5344CB8AC3E}">
        <p14:creationId xmlns:p14="http://schemas.microsoft.com/office/powerpoint/2010/main" val="1325121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 the different criteria for PTSD. We have Criteria</a:t>
            </a:r>
            <a:r>
              <a:rPr lang="en-US" baseline="0" dirty="0" smtClean="0"/>
              <a:t> A through H. We’ll look at each in turn.</a:t>
            </a:r>
          </a:p>
          <a:p>
            <a:endParaRPr lang="en-US" baseline="0" dirty="0" smtClean="0"/>
          </a:p>
          <a:p>
            <a:r>
              <a:rPr lang="en-US" baseline="0" dirty="0" smtClean="0"/>
              <a:t>Criterion A – exposure to death, threatened death, actual or serious injury or sexual violence.</a:t>
            </a:r>
          </a:p>
          <a:p>
            <a:endParaRPr lang="en-US" baseline="0" dirty="0" smtClean="0"/>
          </a:p>
          <a:p>
            <a:r>
              <a:rPr lang="en-US" baseline="0" dirty="0" smtClean="0"/>
              <a:t>It can be a direct exposure (happens to me), witnessing a trauma, learning someone close to you was exposed to trauma or indirect exposure</a:t>
            </a:r>
          </a:p>
          <a:p>
            <a:endParaRPr lang="en-US" baseline="0" dirty="0" smtClean="0"/>
          </a:p>
          <a:p>
            <a:r>
              <a:rPr lang="en-US" baseline="0" dirty="0" smtClean="0"/>
              <a:t>In Job Corps, we often see individuals with PTSD from childhood trauma including sexual abuse and domestic/community violence </a:t>
            </a:r>
            <a:endParaRPr lang="en-US" dirty="0" smtClean="0"/>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11</a:t>
            </a:fld>
            <a:endParaRPr lang="en-US" dirty="0"/>
          </a:p>
        </p:txBody>
      </p:sp>
    </p:spTree>
    <p:extLst>
      <p:ext uri="{BB962C8B-B14F-4D97-AF65-F5344CB8AC3E}">
        <p14:creationId xmlns:p14="http://schemas.microsoft.com/office/powerpoint/2010/main" val="2498772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Criterion</a:t>
            </a:r>
            <a:r>
              <a:rPr lang="en-US" baseline="0" dirty="0" smtClean="0"/>
              <a:t> B includes re-experiencing symptoms. This may occur thru intrusive thoughts, nightmares, flashbacks, emotional distress to triggers and physical reactivity (for example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breaking out in a cold sweat) to a trigger</a:t>
            </a:r>
            <a:endParaRPr lang="en-US" dirty="0" smtClean="0"/>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12</a:t>
            </a:fld>
            <a:endParaRPr lang="en-US" dirty="0"/>
          </a:p>
        </p:txBody>
      </p:sp>
    </p:spTree>
    <p:extLst>
      <p:ext uri="{BB962C8B-B14F-4D97-AF65-F5344CB8AC3E}">
        <p14:creationId xmlns:p14="http://schemas.microsoft.com/office/powerpoint/2010/main" val="2895972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Criterion</a:t>
            </a:r>
            <a:r>
              <a:rPr lang="en-US" baseline="0" dirty="0" smtClean="0"/>
              <a:t> C only one of the following avoidance behaviors is required</a:t>
            </a:r>
          </a:p>
          <a:p>
            <a:endParaRPr lang="en-US" baseline="0" dirty="0" smtClean="0"/>
          </a:p>
          <a:p>
            <a:r>
              <a:rPr lang="en-US" dirty="0" smtClean="0"/>
              <a:t>Trauma-related thoughts or feelings (thoughts about the trauma)</a:t>
            </a:r>
          </a:p>
          <a:p>
            <a:endParaRPr lang="en-US" dirty="0" smtClean="0"/>
          </a:p>
          <a:p>
            <a:r>
              <a:rPr lang="en-US" dirty="0" smtClean="0"/>
              <a:t>Trauma-related reminders (environmental</a:t>
            </a:r>
            <a:r>
              <a:rPr lang="en-US" baseline="0" dirty="0" smtClean="0"/>
              <a:t> triggers)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13</a:t>
            </a:fld>
            <a:endParaRPr lang="en-US" dirty="0"/>
          </a:p>
        </p:txBody>
      </p:sp>
    </p:spTree>
    <p:extLst>
      <p:ext uri="{BB962C8B-B14F-4D97-AF65-F5344CB8AC3E}">
        <p14:creationId xmlns:p14="http://schemas.microsoft.com/office/powerpoint/2010/main" val="2104028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Criterion</a:t>
            </a:r>
            <a:r>
              <a:rPr lang="en-US" baseline="0" dirty="0" smtClean="0"/>
              <a:t> D is also a mood component and requires 2 symptoms to meet criteria. It may often look like depression but depression is not diagnosed unless there are significant mood </a:t>
            </a:r>
          </a:p>
          <a:p>
            <a:endParaRPr lang="en-US" baseline="0" dirty="0" smtClean="0"/>
          </a:p>
          <a:p>
            <a:r>
              <a:rPr lang="en-US" baseline="0" dirty="0" smtClean="0"/>
              <a:t>related symptoms to warrant another diagnosis (e.g. suicidal thoughts)</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14</a:t>
            </a:fld>
            <a:endParaRPr lang="en-US" dirty="0"/>
          </a:p>
        </p:txBody>
      </p:sp>
    </p:spTree>
    <p:extLst>
      <p:ext uri="{BB962C8B-B14F-4D97-AF65-F5344CB8AC3E}">
        <p14:creationId xmlns:p14="http://schemas.microsoft.com/office/powerpoint/2010/main" val="681683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Criterion E also requires the presence of 2 symptoms</a:t>
            </a:r>
            <a:r>
              <a:rPr lang="en-US" baseline="0" dirty="0" smtClean="0"/>
              <a:t> of reactivity such as hyper-vigilance, or high risk behaviors</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15</a:t>
            </a:fld>
            <a:endParaRPr lang="en-US" dirty="0"/>
          </a:p>
        </p:txBody>
      </p:sp>
    </p:spTree>
    <p:extLst>
      <p:ext uri="{BB962C8B-B14F-4D97-AF65-F5344CB8AC3E}">
        <p14:creationId xmlns:p14="http://schemas.microsoft.com/office/powerpoint/2010/main" val="3900395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Criterion that must be met</a:t>
            </a:r>
          </a:p>
          <a:p>
            <a:endParaRPr lang="en-US" dirty="0" smtClean="0"/>
          </a:p>
          <a:p>
            <a:endParaRPr lang="en-US" dirty="0" smtClean="0"/>
          </a:p>
          <a:p>
            <a:r>
              <a:rPr lang="en-US" dirty="0" smtClean="0"/>
              <a:t>Symptoms</a:t>
            </a:r>
            <a:r>
              <a:rPr lang="en-US" baseline="0" dirty="0" smtClean="0"/>
              <a:t> must last for &gt; 1 month</a:t>
            </a:r>
          </a:p>
          <a:p>
            <a:endParaRPr lang="en-US" baseline="0" dirty="0" smtClean="0"/>
          </a:p>
          <a:p>
            <a:r>
              <a:rPr lang="en-US" baseline="0" dirty="0" smtClean="0"/>
              <a:t>Symptoms cause distress or functional impairment (social, occupational)</a:t>
            </a:r>
          </a:p>
          <a:p>
            <a:endParaRPr lang="en-US" baseline="0" dirty="0" smtClean="0"/>
          </a:p>
          <a:p>
            <a:r>
              <a:rPr lang="en-US" baseline="0" dirty="0" smtClean="0"/>
              <a:t>Symptoms are not due to medication, substance use or other illness (e.g. psychosis)</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16</a:t>
            </a:fld>
            <a:endParaRPr lang="en-US" dirty="0"/>
          </a:p>
        </p:txBody>
      </p:sp>
    </p:spTree>
    <p:extLst>
      <p:ext uri="{BB962C8B-B14F-4D97-AF65-F5344CB8AC3E}">
        <p14:creationId xmlns:p14="http://schemas.microsoft.com/office/powerpoint/2010/main" val="1527909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new subtypes:</a:t>
            </a:r>
          </a:p>
          <a:p>
            <a:endParaRPr lang="en-US" dirty="0" smtClean="0"/>
          </a:p>
          <a:p>
            <a:r>
              <a:rPr lang="en-US" dirty="0" smtClean="0"/>
              <a:t>Dissociative</a:t>
            </a:r>
            <a:r>
              <a:rPr lang="en-US" baseline="0" dirty="0" smtClean="0"/>
              <a:t> which includes depersonalization and </a:t>
            </a:r>
            <a:r>
              <a:rPr lang="en-US" baseline="0" dirty="0" err="1" smtClean="0"/>
              <a:t>derealization</a:t>
            </a:r>
            <a:endParaRPr lang="en-US" baseline="0" dirty="0" smtClean="0"/>
          </a:p>
          <a:p>
            <a:endParaRPr lang="en-US" baseline="0" dirty="0" smtClean="0"/>
          </a:p>
          <a:p>
            <a:r>
              <a:rPr lang="en-US" baseline="0" dirty="0" smtClean="0"/>
              <a:t>Pre-school – wouldn’t apply in this population but it applied based on behavioral symptoms for children </a:t>
            </a:r>
            <a:r>
              <a:rPr lang="en-US" u="sng" baseline="0" dirty="0" smtClean="0"/>
              <a:t>&lt;</a:t>
            </a:r>
            <a:r>
              <a:rPr lang="en-US" baseline="0" dirty="0" smtClean="0"/>
              <a:t>6</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17</a:t>
            </a:fld>
            <a:endParaRPr lang="en-US" dirty="0"/>
          </a:p>
        </p:txBody>
      </p:sp>
    </p:spTree>
    <p:extLst>
      <p:ext uri="{BB962C8B-B14F-4D97-AF65-F5344CB8AC3E}">
        <p14:creationId xmlns:p14="http://schemas.microsoft.com/office/powerpoint/2010/main" val="270718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to summarize:</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18</a:t>
            </a:fld>
            <a:endParaRPr lang="en-US" dirty="0"/>
          </a:p>
        </p:txBody>
      </p:sp>
    </p:spTree>
    <p:extLst>
      <p:ext uri="{BB962C8B-B14F-4D97-AF65-F5344CB8AC3E}">
        <p14:creationId xmlns:p14="http://schemas.microsoft.com/office/powerpoint/2010/main" val="2620849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 changes</a:t>
            </a:r>
          </a:p>
          <a:p>
            <a:endParaRPr lang="en-US" dirty="0" smtClean="0"/>
          </a:p>
          <a:p>
            <a:pPr marL="228600" indent="-228600">
              <a:buAutoNum type="arabicPeriod"/>
            </a:pPr>
            <a:r>
              <a:rPr lang="en-US" baseline="0" dirty="0" smtClean="0"/>
              <a:t>No longer includes unexpected death of a family member or friend</a:t>
            </a:r>
          </a:p>
          <a:p>
            <a:pPr marL="228600" indent="-228600">
              <a:buAutoNum type="arabicPeriod"/>
            </a:pPr>
            <a:r>
              <a:rPr lang="en-US" baseline="0" dirty="0" smtClean="0"/>
              <a:t>No longer requires the experience of horror or intense fear </a:t>
            </a:r>
          </a:p>
          <a:p>
            <a:pPr marL="228600" indent="-228600">
              <a:buAutoNum type="arabicPeriod"/>
            </a:pPr>
            <a:r>
              <a:rPr lang="en-US" baseline="0" dirty="0" smtClean="0"/>
              <a:t>Avoidance and Numbing were separated into 2 separate criteria so that PTSD dx now requires at least one avoidance symptom</a:t>
            </a:r>
          </a:p>
          <a:p>
            <a:pPr marL="228600" indent="-228600">
              <a:buAutoNum type="arabicPeriod"/>
            </a:pPr>
            <a:r>
              <a:rPr lang="en-US" baseline="0" dirty="0" smtClean="0"/>
              <a:t>Three new symptoms were added in Criterion D to reflect negative thoughts and feelings</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19</a:t>
            </a:fld>
            <a:endParaRPr lang="en-US" dirty="0"/>
          </a:p>
        </p:txBody>
      </p:sp>
    </p:spTree>
    <p:extLst>
      <p:ext uri="{BB962C8B-B14F-4D97-AF65-F5344CB8AC3E}">
        <p14:creationId xmlns:p14="http://schemas.microsoft.com/office/powerpoint/2010/main" val="385624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a:t>
            </a:fld>
            <a:endParaRPr lang="en-US" dirty="0"/>
          </a:p>
        </p:txBody>
      </p:sp>
    </p:spTree>
    <p:extLst>
      <p:ext uri="{BB962C8B-B14F-4D97-AF65-F5344CB8AC3E}">
        <p14:creationId xmlns:p14="http://schemas.microsoft.com/office/powerpoint/2010/main" val="256712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helpful to screen for trauma-related symptoms and disorders in clients with histories of trauma - This step evaluates whether the client’s trauma resulted in subclinical or diagnosable disorders.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Screenings are only beneficial if there are follow-up procedures and resources for handling positive screens, such as the ability to review results with and provide feedback to the individual after the screening, sufficient resources to complete a thorough assessment or to make an appropriate referral for an assessment, treatment planning processes that can easily incorporate additional trauma-informed care objectives and goals, and availability and access to trauma-specific services that match the client’s needs. </a:t>
            </a:r>
            <a:r>
              <a:rPr lang="en-US" dirty="0" smtClean="0"/>
              <a:t>06</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is also a caregiver-report version</a:t>
            </a:r>
          </a:p>
          <a:p>
            <a:endParaRPr lang="en-US" dirty="0" smtClean="0"/>
          </a:p>
          <a:p>
            <a:r>
              <a:rPr lang="en-US" sz="1200" kern="1200" dirty="0" smtClean="0">
                <a:solidFill>
                  <a:schemeClr val="tx1"/>
                </a:solidFill>
                <a:effectLst/>
                <a:latin typeface="+mn-lt"/>
                <a:ea typeface="+mn-ea"/>
                <a:cs typeface="+mn-cs"/>
              </a:rPr>
              <a:t>The UCLA PTSD Reaction Index and Child PTSD Symptom Scale have also been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translated into multiple languages, including Spanish, Armenian, Korean, Russian, and Bosnian, and so can be used effectively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youth who do not speak English. The use of these validated tools</a:t>
            </a:r>
          </a:p>
          <a:p>
            <a:r>
              <a:rPr lang="en-US" sz="1200" kern="1200" dirty="0" smtClean="0">
                <a:solidFill>
                  <a:schemeClr val="tx1"/>
                </a:solidFill>
                <a:effectLst/>
                <a:latin typeface="+mn-lt"/>
                <a:ea typeface="+mn-ea"/>
                <a:cs typeface="+mn-cs"/>
              </a:rPr>
              <a:t>allows greater diagnostic accuracy, as traumatized adolescents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may experience receptive language deficits as a result of trauma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complicate standard interviewing, and they may be more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likely to report traumatic experiences when asked systematically.</a:t>
            </a:r>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20</a:t>
            </a:fld>
            <a:endParaRPr lang="en-US" dirty="0"/>
          </a:p>
        </p:txBody>
      </p:sp>
    </p:spTree>
    <p:extLst>
      <p:ext uri="{BB962C8B-B14F-4D97-AF65-F5344CB8AC3E}">
        <p14:creationId xmlns:p14="http://schemas.microsoft.com/office/powerpoint/2010/main" val="1525229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Toxic stress</a:t>
            </a:r>
            <a:r>
              <a:rPr lang="en-US" sz="1200" kern="1200" dirty="0" smtClean="0">
                <a:solidFill>
                  <a:schemeClr val="tx1"/>
                </a:solidFill>
                <a:latin typeface="+mn-lt"/>
                <a:ea typeface="+mn-ea"/>
                <a:cs typeface="+mn-cs"/>
              </a:rPr>
              <a:t> response can occur when a child experiences strong, frequent, and/or prolonged adversity—such as physical or emotional abuse, chronic neglect, caregiver substance abuse or mental illness, exposure to violence, and/or the accumulated burdens of family economic hardship—without adequate adult support</a:t>
            </a:r>
            <a:r>
              <a:rPr lang="en-US" dirty="0" smtClean="0"/>
              <a:t> This kind of prolonged activation of the stress response systems can disrupt the development of brain architecture and other organ systems, and increase the risk for stress-related disease and cognitive impairment, well into the adult years.</a:t>
            </a:r>
          </a:p>
          <a:p>
            <a:endParaRPr lang="en-US" dirty="0" smtClean="0"/>
          </a:p>
          <a:p>
            <a:r>
              <a:rPr lang="en-US" dirty="0" smtClean="0"/>
              <a:t>The extent to which stressful events have lasting adverse effects is determined in part by the individual’s biological response (mediated by both genetic predispositions and the availability of supportive relationships that help moderate the stress response), and in part by the duration, intensity, timing, and context of the stressful experience.</a:t>
            </a:r>
          </a:p>
          <a:p>
            <a:endParaRPr lang="en-US" dirty="0" smtClean="0"/>
          </a:p>
          <a:p>
            <a:r>
              <a:rPr lang="en-US" dirty="0" smtClean="0"/>
              <a:t>http://developingchild.harvard.edu/science/key-concepts/</a:t>
            </a:r>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22</a:t>
            </a:fld>
            <a:endParaRPr lang="en-US" dirty="0"/>
          </a:p>
        </p:txBody>
      </p:sp>
    </p:spTree>
    <p:extLst>
      <p:ext uri="{BB962C8B-B14F-4D97-AF65-F5344CB8AC3E}">
        <p14:creationId xmlns:p14="http://schemas.microsoft.com/office/powerpoint/2010/main" val="3970787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Children and adolescent chronically exposed to toxic stress can, meaning that the system can be stuck perpetually in overdrive—leading to consistently over-activated feelings of stress, alarm, anxiety and fear.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single most common factor for children who develop resilience is at least one stable and committed relationship with a supportive parent, caregiver, or other adult. These relationships provide the personalized responsiveness, scaffolding, and protection that buffer children from developmental disruption. They also build key capacities—such as the ability to plan, monitor, and regulate behavior—that enable children to respond adaptively to adversity and thrive. This combination of </a:t>
            </a:r>
            <a:r>
              <a:rPr lang="en-US" sz="1200" b="1" u="none" kern="1200" dirty="0" smtClean="0">
                <a:solidFill>
                  <a:schemeClr val="tx1"/>
                </a:solidFill>
                <a:latin typeface="+mn-lt"/>
                <a:ea typeface="+mn-ea"/>
                <a:cs typeface="+mn-cs"/>
                <a:hlinkClick r:id="rId3"/>
              </a:rPr>
              <a:t>supportive relationships, adaptive skill-building, and positive experiences is the foundation of resilience</a:t>
            </a:r>
            <a:r>
              <a:rPr lang="en-US" sz="1200" b="1" i="1" u="sng" kern="1200" dirty="0" smtClean="0">
                <a:solidFill>
                  <a:schemeClr val="tx1"/>
                </a:solidFill>
                <a:latin typeface="+mn-lt"/>
                <a:ea typeface="+mn-ea"/>
                <a:cs typeface="+mn-cs"/>
                <a:hlinkClick r:id="rId3"/>
              </a:rPr>
              <a:t>.</a:t>
            </a:r>
            <a:endParaRPr lang="en-US" sz="1200" b="1" i="1" u="sng"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the </a:t>
            </a:r>
            <a:r>
              <a:rPr lang="en-US" sz="1200" u="sng" kern="1200" dirty="0" smtClean="0">
                <a:solidFill>
                  <a:schemeClr val="tx1"/>
                </a:solidFill>
                <a:latin typeface="+mn-lt"/>
                <a:ea typeface="+mn-ea"/>
                <a:cs typeface="+mn-cs"/>
                <a:hlinkClick r:id="rId4"/>
              </a:rPr>
              <a:t>interaction between biology and environment that builds a child’s ability to cope with adversity and overcome threats to healthy development.</a:t>
            </a:r>
            <a:endParaRPr lang="en-US" sz="1200" u="sng" kern="1200" dirty="0" smtClean="0">
              <a:solidFill>
                <a:schemeClr val="tx1"/>
              </a:solidFill>
              <a:latin typeface="+mn-lt"/>
              <a:ea typeface="+mn-ea"/>
              <a:cs typeface="+mn-cs"/>
            </a:endParaRPr>
          </a:p>
          <a:p>
            <a:endParaRPr lang="en-US" sz="1200"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Contrary to common assumptions, scientific evidence shows that the influence of relationships on development continues throughout the lifespan. These relationships are not more important at a particular stage of a child’s life compared to another, but the nature of those impacts does vary by age and developmental status.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Reis, H.T., Collins,W.A. &amp; Berscheid, E. (2000). Relationships in human behavior and development. </a:t>
            </a:r>
            <a:r>
              <a:rPr lang="en-US" sz="1200" i="1" kern="1200" dirty="0" smtClean="0">
                <a:solidFill>
                  <a:schemeClr val="tx1"/>
                </a:solidFill>
                <a:latin typeface="+mn-lt"/>
                <a:ea typeface="+mn-ea"/>
                <a:cs typeface="+mn-cs"/>
              </a:rPr>
              <a:t>Psychological Bulletin, 126</a:t>
            </a:r>
            <a:r>
              <a:rPr lang="en-US" sz="1200" kern="1200" dirty="0" smtClean="0">
                <a:solidFill>
                  <a:schemeClr val="tx1"/>
                </a:solidFill>
                <a:latin typeface="+mn-lt"/>
                <a:ea typeface="+mn-ea"/>
                <a:cs typeface="+mn-cs"/>
              </a:rPr>
              <a:t>(6), 844-872.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u="sng" kern="1200" dirty="0" smtClean="0">
              <a:solidFill>
                <a:schemeClr val="tx1"/>
              </a:solidFill>
              <a:latin typeface="+mn-lt"/>
              <a:ea typeface="+mn-ea"/>
              <a:cs typeface="+mn-cs"/>
            </a:endParaRPr>
          </a:p>
          <a:p>
            <a:endParaRPr lang="en-US" sz="1200" u="sng"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23</a:t>
            </a:fld>
            <a:endParaRPr lang="en-US" dirty="0"/>
          </a:p>
        </p:txBody>
      </p:sp>
    </p:spTree>
    <p:extLst>
      <p:ext uri="{BB962C8B-B14F-4D97-AF65-F5344CB8AC3E}">
        <p14:creationId xmlns:p14="http://schemas.microsoft.com/office/powerpoint/2010/main" val="445699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Adolescence represents the second great wave ---after the first few years of life---of brain growth and development.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So this gap in timing of gradual prefrontal cortex maturation and more rapidly developing limbic system is responsible for the kind of bewildering and often infuriating behavior that has vexed parents since the beginning of time.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Just as each child will have different emotional responses to a traumatic event, the way that the brain responds to trauma will also vary</a:t>
            </a:r>
          </a:p>
          <a:p>
            <a:r>
              <a:rPr lang="en-US" sz="1200" b="0" i="0" u="none" strike="noStrike" kern="1200" baseline="0" dirty="0" smtClean="0">
                <a:solidFill>
                  <a:schemeClr val="tx1"/>
                </a:solidFill>
                <a:latin typeface="+mn-lt"/>
                <a:ea typeface="+mn-ea"/>
                <a:cs typeface="+mn-cs"/>
              </a:rPr>
              <a:t>across children. The following regions of the brain are the most likely to change following a traumatic event. The following regions of the brain are the most likely to change following a traumatic event.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amygdala is designed to detect and react to people, places, and things in the environment that could be dangerous.</a:t>
            </a:r>
          </a:p>
          <a:p>
            <a:r>
              <a:rPr lang="en-US" sz="1200" b="0" i="0" u="none" strike="noStrike" kern="1200" baseline="0" dirty="0" smtClean="0">
                <a:solidFill>
                  <a:schemeClr val="tx1"/>
                </a:solidFill>
                <a:latin typeface="+mn-lt"/>
                <a:ea typeface="+mn-ea"/>
                <a:cs typeface="+mn-cs"/>
              </a:rPr>
              <a:t> The medial prefrontal cortex (</a:t>
            </a:r>
            <a:r>
              <a:rPr lang="en-US" sz="1200" b="0" i="0" u="none" strike="noStrike" kern="1200" baseline="0" dirty="0" err="1" smtClean="0">
                <a:solidFill>
                  <a:schemeClr val="tx1"/>
                </a:solidFill>
                <a:latin typeface="+mn-lt"/>
                <a:ea typeface="+mn-ea"/>
                <a:cs typeface="+mn-cs"/>
              </a:rPr>
              <a:t>mPFC</a:t>
            </a:r>
            <a:r>
              <a:rPr lang="en-US" sz="1200" b="0" i="0" u="none" strike="noStrike" kern="1200" baseline="0" dirty="0" smtClean="0">
                <a:solidFill>
                  <a:schemeClr val="tx1"/>
                </a:solidFill>
                <a:latin typeface="+mn-lt"/>
                <a:ea typeface="+mn-ea"/>
                <a:cs typeface="+mn-cs"/>
              </a:rPr>
              <a:t>) helps to control the activity of the amygdala and is involved in learning that previously threatening people or places are now safe. </a:t>
            </a:r>
          </a:p>
          <a:p>
            <a:r>
              <a:rPr lang="en-US" sz="1200" b="0" i="0" u="none" strike="noStrike" kern="1200" baseline="0" dirty="0" smtClean="0">
                <a:solidFill>
                  <a:schemeClr val="tx1"/>
                </a:solidFill>
                <a:latin typeface="+mn-lt"/>
                <a:ea typeface="+mn-ea"/>
                <a:cs typeface="+mn-cs"/>
              </a:rPr>
              <a:t>The hippocampus plays a critical role in learning and memory. Impairments in learning and memory have been seen in children who have experienced trauma.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amygdala stores charged emotional memories, such as fear or terror, and has been shown to become very active when there is a traumatic threat. The amygdala is designed to detect and react to people, places, and things in the environment that could be</a:t>
            </a:r>
          </a:p>
          <a:p>
            <a:r>
              <a:rPr lang="en-US" sz="1200" b="0" i="0" u="none" strike="noStrike" kern="1200" baseline="0" dirty="0" smtClean="0">
                <a:solidFill>
                  <a:schemeClr val="tx1"/>
                </a:solidFill>
                <a:latin typeface="+mn-lt"/>
                <a:ea typeface="+mn-ea"/>
                <a:cs typeface="+mn-cs"/>
              </a:rPr>
              <a:t>dangerous. This is important for safety and survival. After trauma, the amygdala can become even more</a:t>
            </a:r>
          </a:p>
          <a:p>
            <a:r>
              <a:rPr lang="en-US" sz="1200" b="0" i="0" u="none" strike="noStrike" kern="1200" baseline="0" dirty="0" smtClean="0">
                <a:solidFill>
                  <a:schemeClr val="tx1"/>
                </a:solidFill>
                <a:latin typeface="+mn-lt"/>
                <a:ea typeface="+mn-ea"/>
                <a:cs typeface="+mn-cs"/>
              </a:rPr>
              <a:t>highly attuned to potential threats in the environment, leading a child to closely monitor their surroundings</a:t>
            </a:r>
          </a:p>
          <a:p>
            <a:r>
              <a:rPr lang="en-US" sz="1200" b="0" i="0" u="none" strike="noStrike" kern="1200" baseline="0" dirty="0" smtClean="0">
                <a:solidFill>
                  <a:schemeClr val="tx1"/>
                </a:solidFill>
                <a:latin typeface="+mn-lt"/>
                <a:ea typeface="+mn-ea"/>
                <a:cs typeface="+mn-cs"/>
              </a:rPr>
              <a:t>to make sure they are safe and have strong emotional reactions to people, places, or things that might be</a:t>
            </a:r>
          </a:p>
          <a:p>
            <a:r>
              <a:rPr lang="en-US" sz="1200" b="0" i="0" u="none" strike="noStrike" kern="1200" baseline="0" dirty="0" smtClean="0">
                <a:solidFill>
                  <a:schemeClr val="tx1"/>
                </a:solidFill>
                <a:latin typeface="+mn-lt"/>
                <a:ea typeface="+mn-ea"/>
                <a:cs typeface="+mn-cs"/>
              </a:rPr>
              <a:t>threatening or that remind them of the trauma. This heightened attention to potential threats in the</a:t>
            </a:r>
          </a:p>
          <a:p>
            <a:r>
              <a:rPr lang="en-US" sz="1200" b="0" i="0" u="none" strike="noStrike" kern="1200" baseline="0" dirty="0" smtClean="0">
                <a:solidFill>
                  <a:schemeClr val="tx1"/>
                </a:solidFill>
                <a:latin typeface="+mn-lt"/>
                <a:ea typeface="+mn-ea"/>
                <a:cs typeface="+mn-cs"/>
              </a:rPr>
              <a:t>environment can make it hard for children to pay attention in school, go new places, or interact with people</a:t>
            </a:r>
          </a:p>
          <a:p>
            <a:r>
              <a:rPr lang="en-US" sz="1200" b="0" i="0" u="none" strike="noStrike" kern="1200" baseline="0" dirty="0" smtClean="0">
                <a:solidFill>
                  <a:schemeClr val="tx1"/>
                </a:solidFill>
                <a:latin typeface="+mn-lt"/>
                <a:ea typeface="+mn-ea"/>
                <a:cs typeface="+mn-cs"/>
              </a:rPr>
              <a:t>they don’t know.</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The prefrontal cortex is very important because it plays a major role in the brain’s “executive functioning” and is associated with judgment, organization, planning, inhibition of aggressive behavior, decision-making and empathy. The medial prefrontal cortex (mPFC) helps to control the activity of the amygdala and is involved in</a:t>
            </a:r>
          </a:p>
          <a:p>
            <a:r>
              <a:rPr lang="en-US" sz="1200" b="0" i="0" u="none" strike="noStrike" kern="1200" baseline="0" dirty="0" smtClean="0">
                <a:solidFill>
                  <a:schemeClr val="tx1"/>
                </a:solidFill>
                <a:latin typeface="+mn-lt"/>
                <a:ea typeface="+mn-ea"/>
                <a:cs typeface="+mn-cs"/>
              </a:rPr>
              <a:t>learning that previously threatening people or places are now safe. Connections between the mPFC and</a:t>
            </a:r>
          </a:p>
          <a:p>
            <a:r>
              <a:rPr lang="en-US" sz="1200" b="0" i="0" u="none" strike="noStrike" kern="1200" baseline="0" dirty="0" smtClean="0">
                <a:solidFill>
                  <a:schemeClr val="tx1"/>
                </a:solidFill>
                <a:latin typeface="+mn-lt"/>
                <a:ea typeface="+mn-ea"/>
                <a:cs typeface="+mn-cs"/>
              </a:rPr>
              <a:t>amygdala are sometimes not as strong in children who have experienced trauma. As a result, the mPFC is</a:t>
            </a:r>
          </a:p>
          <a:p>
            <a:r>
              <a:rPr lang="en-US" sz="1200" b="0" i="0" u="none" strike="noStrike" kern="1200" baseline="0" dirty="0" smtClean="0">
                <a:solidFill>
                  <a:schemeClr val="tx1"/>
                </a:solidFill>
                <a:latin typeface="+mn-lt"/>
                <a:ea typeface="+mn-ea"/>
                <a:cs typeface="+mn-cs"/>
              </a:rPr>
              <a:t>not as effective at reducing amygdala reactivity to people, places, and things that are in fact safe and no</a:t>
            </a:r>
          </a:p>
          <a:p>
            <a:r>
              <a:rPr lang="en-US" sz="1200" b="0" i="0" u="none" strike="noStrike" kern="1200" baseline="0" dirty="0" smtClean="0">
                <a:solidFill>
                  <a:schemeClr val="tx1"/>
                </a:solidFill>
                <a:latin typeface="+mn-lt"/>
                <a:ea typeface="+mn-ea"/>
                <a:cs typeface="+mn-cs"/>
              </a:rPr>
              <a:t>longer predict danger. This can lead to persistent elevations in fear and anxiety about cues that remind</a:t>
            </a:r>
          </a:p>
          <a:p>
            <a:r>
              <a:rPr lang="en-US" sz="1200" b="0" i="0" u="none" strike="noStrike" kern="1200" baseline="0" dirty="0" smtClean="0">
                <a:solidFill>
                  <a:schemeClr val="tx1"/>
                </a:solidFill>
                <a:latin typeface="+mn-lt"/>
                <a:ea typeface="+mn-ea"/>
                <a:cs typeface="+mn-cs"/>
              </a:rPr>
              <a:t>children of the trauma they experienced.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hippocampus is a small area of the brain in the cerebral cortex and part of the limbic system. The hippocampus is involved in learning and memory. Impairments in learning and memory have been seen</a:t>
            </a:r>
          </a:p>
          <a:p>
            <a:r>
              <a:rPr lang="en-US" sz="1200" b="0" i="0" u="none" strike="noStrike" kern="1200" baseline="0" dirty="0" smtClean="0">
                <a:solidFill>
                  <a:schemeClr val="tx1"/>
                </a:solidFill>
                <a:latin typeface="+mn-lt"/>
                <a:ea typeface="+mn-ea"/>
                <a:cs typeface="+mn-cs"/>
              </a:rPr>
              <a:t>in children who have experienced trauma. This suggests that trauma may affect how the hippocampus</a:t>
            </a:r>
          </a:p>
          <a:p>
            <a:r>
              <a:rPr lang="en-US" sz="1200" b="0" i="0" u="none" strike="noStrike" kern="1200" baseline="0" dirty="0" smtClean="0">
                <a:solidFill>
                  <a:schemeClr val="tx1"/>
                </a:solidFill>
                <a:latin typeface="+mn-lt"/>
                <a:ea typeface="+mn-ea"/>
                <a:cs typeface="+mn-cs"/>
              </a:rPr>
              <a:t>develops. Trauma likely impacts a variety of types of learning and memory, such as the ability to learn and</a:t>
            </a:r>
          </a:p>
          <a:p>
            <a:r>
              <a:rPr lang="en-US" sz="1200" b="0" i="0" u="none" strike="noStrike" kern="1200" baseline="0" dirty="0" smtClean="0">
                <a:solidFill>
                  <a:schemeClr val="tx1"/>
                </a:solidFill>
                <a:latin typeface="+mn-lt"/>
                <a:ea typeface="+mn-ea"/>
                <a:cs typeface="+mn-cs"/>
              </a:rPr>
              <a:t>remember information about the surrounding environment. As a result, children who experience trauma may</a:t>
            </a:r>
          </a:p>
          <a:p>
            <a:r>
              <a:rPr lang="en-US" sz="1200" b="0" i="0" u="none" strike="noStrike" kern="1200" baseline="0" dirty="0" smtClean="0">
                <a:solidFill>
                  <a:schemeClr val="tx1"/>
                </a:solidFill>
                <a:latin typeface="+mn-lt"/>
                <a:ea typeface="+mn-ea"/>
                <a:cs typeface="+mn-cs"/>
              </a:rPr>
              <a:t>not be able to retain information about how to tell if one situation is safe and another is dangerous, leading</a:t>
            </a:r>
          </a:p>
          <a:p>
            <a:r>
              <a:rPr lang="en-US" sz="1200" b="0" i="0" u="none" strike="noStrike" kern="1200" baseline="0" dirty="0" smtClean="0">
                <a:solidFill>
                  <a:schemeClr val="tx1"/>
                </a:solidFill>
                <a:latin typeface="+mn-lt"/>
                <a:ea typeface="+mn-ea"/>
                <a:cs typeface="+mn-cs"/>
              </a:rPr>
              <a:t>them to experience harmless situations as scary. For example, a child who has experienced trauma may have</a:t>
            </a:r>
          </a:p>
          <a:p>
            <a:r>
              <a:rPr lang="en-US" sz="1200" b="0" i="0" u="none" strike="noStrike" kern="1200" baseline="0" dirty="0" smtClean="0">
                <a:solidFill>
                  <a:schemeClr val="tx1"/>
                </a:solidFill>
                <a:latin typeface="+mn-lt"/>
                <a:ea typeface="+mn-ea"/>
                <a:cs typeface="+mn-cs"/>
              </a:rPr>
              <a:t>difficulty distinguishing between activities that are dangerous (e.g., walking down a dark alley) and safe (e.g.,</a:t>
            </a:r>
          </a:p>
          <a:p>
            <a:r>
              <a:rPr lang="en-US" sz="1200" b="0" i="0" u="none" strike="noStrike" kern="1200" baseline="0" dirty="0" smtClean="0">
                <a:solidFill>
                  <a:schemeClr val="tx1"/>
                </a:solidFill>
                <a:latin typeface="+mn-lt"/>
                <a:ea typeface="+mn-ea"/>
                <a:cs typeface="+mn-cs"/>
              </a:rPr>
              <a:t>walking around a dark corner at home).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Normally, the amygdala, hippocampus, and prefrontal cortex work together to help the body handle stress. A healthy, normal level of stress is actually positive— it allows the child to learn how to process and respond to events and builds these brain areas.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When a child is under stress or experiences a traumatic event, the amygdala acts like an “alarm system,” overriding the hippocampus’ ability to process and the prefrontal cortex’s ability to think. When stress hormones suffuse our body we experience increased heart rate, hyper-vigilance, confusion, rapid breathing, numbness, chills, fear, terror — often described as "fight or flight". This allows us to react quickly and automatically in dangerous situation. However, this amygdala-hippocampus-prefrontal cortex system can fall apart when a child experiences extreme, repeated, or unrelieved stress or trauma.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http://nwcf.org/wp-content/uploads/2015/04/Trauma-and-the-Brain-Handout-Tips-2014.pdf</a:t>
            </a:r>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24</a:t>
            </a:fld>
            <a:endParaRPr lang="en-US" dirty="0"/>
          </a:p>
        </p:txBody>
      </p:sp>
    </p:spTree>
    <p:extLst>
      <p:ext uri="{BB962C8B-B14F-4D97-AF65-F5344CB8AC3E}">
        <p14:creationId xmlns:p14="http://schemas.microsoft.com/office/powerpoint/2010/main" val="1283103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Chronic stress can also come from the environment. This is why children who are faced with continuous racism, oppression or environmental safety concerns, like war or violent gang activity, can also experience traumatic stress responses.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Resiliency factors include facilitating supportive adult-child relationships; building a sense of self-efficacy and perceived control; providing opportunities to strengthen adaptive skills and self-regulatory capacities; and mobilizing sources of faith, hope, and cultural traditions.</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These reactions may result in a sense of personal isolation. In their post trauma thoughts, adolescents think about behavior and choices that go back to well before a traumatic situation. They are also very sensitive to the failure of family, school, or community to protect them or carry out justice. Afterward they may turn even more to peers to judge risks and to take protective action. They may be especially "grossed out" or fascinated by grotesque injury or death and remain very focused on their own scars that serve as daily trauma reminders</a:t>
            </a: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The avoidant life of an adolescent may go unnoticed.</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Adolescents try to get rid of post trauma emotions and physical responses through the use of alcohol and drugs. Their sleep disturbance can remain hidden in late night studying, television watching, and partying.</a:t>
            </a:r>
          </a:p>
          <a:p>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It is a dangerous mix when adolescent thoughts of revenge are added to their usual feelings of invulnerability.</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dirty="0" smtClean="0"/>
              <a:t>Resource:</a:t>
            </a:r>
            <a:r>
              <a:rPr lang="en-US" baseline="0" dirty="0" smtClean="0"/>
              <a:t>   </a:t>
            </a:r>
            <a:r>
              <a:rPr lang="en-US" dirty="0" smtClean="0"/>
              <a:t>http://www.nctsnet.org/sites/default/files/assets/pdfs/ctte_highschool.pdf</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25</a:t>
            </a:fld>
            <a:endParaRPr lang="en-US" dirty="0"/>
          </a:p>
        </p:txBody>
      </p:sp>
    </p:spTree>
    <p:extLst>
      <p:ext uri="{BB962C8B-B14F-4D97-AF65-F5344CB8AC3E}">
        <p14:creationId xmlns:p14="http://schemas.microsoft.com/office/powerpoint/2010/main" val="2383450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Researchers affiliated with the National Center for PTSD recently did a meta-analysis of every published randomized study of Cognitive Processing Therapy (CPT), Eye Movement Desensitization and Reprocessing (EMDR), Prolonged Exposure (PE), and Selective Serotonin Reuptake Inhibitors (SSRIs) in the treatment of PTSD.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effects are reported using a measure called effect size. Effect size tells us how big or noticeable a change is. </a:t>
            </a:r>
          </a:p>
          <a:p>
            <a:r>
              <a:rPr lang="en-US" sz="1200" b="0" i="0" u="none" strike="noStrike" kern="1200" baseline="0" dirty="0" smtClean="0">
                <a:solidFill>
                  <a:schemeClr val="tx1"/>
                </a:solidFill>
                <a:latin typeface="+mn-lt"/>
                <a:ea typeface="+mn-ea"/>
                <a:cs typeface="+mn-cs"/>
              </a:rPr>
              <a:t>An effect size of 0.2 is considered small. The person might notice a change. </a:t>
            </a:r>
          </a:p>
          <a:p>
            <a:r>
              <a:rPr lang="en-US" sz="1200" b="0" i="0" u="none" strike="noStrike" kern="1200" baseline="0" dirty="0" smtClean="0">
                <a:solidFill>
                  <a:schemeClr val="tx1"/>
                </a:solidFill>
                <a:latin typeface="+mn-lt"/>
                <a:ea typeface="+mn-ea"/>
                <a:cs typeface="+mn-cs"/>
              </a:rPr>
              <a:t>An effect size of 0.5 is considered medium. The person would notice it, and so would friends and family. </a:t>
            </a:r>
          </a:p>
          <a:p>
            <a:r>
              <a:rPr lang="en-US" sz="1200" b="0" i="0" u="none" strike="noStrike" kern="1200" baseline="0" dirty="0" smtClean="0">
                <a:solidFill>
                  <a:schemeClr val="tx1"/>
                </a:solidFill>
                <a:latin typeface="+mn-lt"/>
                <a:ea typeface="+mn-ea"/>
                <a:cs typeface="+mn-cs"/>
              </a:rPr>
              <a:t>An effect size of 0.8 is considered large. Everyone would notice it. </a:t>
            </a:r>
          </a:p>
          <a:p>
            <a:endParaRPr lang="en-US" dirty="0" smtClean="0"/>
          </a:p>
          <a:p>
            <a:r>
              <a:rPr lang="en-US" sz="1200" b="0" i="0" u="none" strike="noStrike" kern="1200" baseline="0" dirty="0" smtClean="0">
                <a:solidFill>
                  <a:schemeClr val="tx1"/>
                </a:solidFill>
                <a:latin typeface="+mn-lt"/>
                <a:ea typeface="+mn-ea"/>
                <a:cs typeface="+mn-cs"/>
              </a:rPr>
              <a:t>CPT, EMDR, and PE all have effect sizes well over 0.8, meaning they are very good treatments that are likely to help. With such a big effect size, the person being treated would feel much better, and others would see the change as well. These changes are much greater than what would happen for patients getting another treatment or no treatment at all. </a:t>
            </a:r>
          </a:p>
          <a:p>
            <a:r>
              <a:rPr lang="en-US" sz="1200" b="0" i="0" u="none" strike="noStrike" kern="1200" baseline="0" dirty="0" smtClean="0">
                <a:solidFill>
                  <a:schemeClr val="tx1"/>
                </a:solidFill>
                <a:latin typeface="+mn-lt"/>
                <a:ea typeface="+mn-ea"/>
                <a:cs typeface="+mn-cs"/>
              </a:rPr>
              <a:t>Now let's look at SSRIs. Again, the effect for these patients is very large. It would be noticeable to the patient and to others, Interestingly, the effect size for placebo is also very large. For these patients, meeting with a psychiatrist and believing they were being helped appears to have had some positive benefit. </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28</a:t>
            </a:fld>
            <a:endParaRPr lang="en-US" dirty="0"/>
          </a:p>
        </p:txBody>
      </p:sp>
    </p:spTree>
    <p:extLst>
      <p:ext uri="{BB962C8B-B14F-4D97-AF65-F5344CB8AC3E}">
        <p14:creationId xmlns:p14="http://schemas.microsoft.com/office/powerpoint/2010/main" val="572229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Trauma Focused psychotherapies have the most empirical support for children and adolescents The majority of studies have found that it is safe and effective to use CBT for children with PTSD.</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Practice Parameters for the Assessment and Treatment of Children and Adolescents with Posttraumatic Stress Disorder. (April, 2010). Journal of the American Academy of Child and Adolescent Psychiatry, 49, 414-430.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Foa, E., Keane, T., Friedman, M., &amp; Cohen, J. (Eds.) (2009). Effective treatments for PTSD: Practice guidelines from the International Society for Traumatic Stress Studies. New York: Guildford Press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Psychological First Aid has been used for school-aged children and adolescents exposed to disasters and community violence and can be used in schools and traditional settings. See Manuals to learn more about Psychological First Aid. In addition to the English-language edition of Psychological First Aid (PFA), there are versions in Spanish, Japanese, and Chinese.</a:t>
            </a:r>
            <a:r>
              <a:rPr lang="en-US" sz="1200" b="0" i="1" kern="1200" dirty="0" smtClean="0">
                <a:solidFill>
                  <a:schemeClr val="tx1"/>
                </a:solidFill>
                <a:effectLst/>
                <a:latin typeface="+mn-lt"/>
                <a:ea typeface="+mn-ea"/>
                <a:cs typeface="+mn-cs"/>
              </a:rPr>
              <a:t>www.nctsn.org/content/</a:t>
            </a:r>
            <a:r>
              <a:rPr lang="en-US" sz="1200" b="1" i="1" kern="1200" dirty="0" smtClean="0">
                <a:solidFill>
                  <a:schemeClr val="tx1"/>
                </a:solidFill>
                <a:effectLst/>
                <a:latin typeface="+mn-lt"/>
                <a:ea typeface="+mn-ea"/>
                <a:cs typeface="+mn-cs"/>
              </a:rPr>
              <a:t>psychological</a:t>
            </a:r>
            <a:r>
              <a:rPr lang="en-US" sz="1200" b="0" i="1" kern="1200" dirty="0" smtClean="0">
                <a:solidFill>
                  <a:schemeClr val="tx1"/>
                </a:solidFill>
                <a:effectLst/>
                <a:latin typeface="+mn-lt"/>
                <a:ea typeface="+mn-ea"/>
                <a:cs typeface="+mn-cs"/>
              </a:rPr>
              <a:t>-</a:t>
            </a:r>
            <a:r>
              <a:rPr lang="en-US" sz="1200" b="1" i="1" kern="1200" dirty="0" smtClean="0">
                <a:solidFill>
                  <a:schemeClr val="tx1"/>
                </a:solidFill>
                <a:effectLst/>
                <a:latin typeface="+mn-lt"/>
                <a:ea typeface="+mn-ea"/>
                <a:cs typeface="+mn-cs"/>
              </a:rPr>
              <a:t>first</a:t>
            </a:r>
            <a:r>
              <a:rPr lang="en-US" sz="1200" b="0" i="1" kern="1200" dirty="0" smtClean="0">
                <a:solidFill>
                  <a:schemeClr val="tx1"/>
                </a:solidFill>
                <a:effectLst/>
                <a:latin typeface="+mn-lt"/>
                <a:ea typeface="+mn-ea"/>
                <a:cs typeface="+mn-cs"/>
              </a:rPr>
              <a:t>-</a:t>
            </a:r>
            <a:r>
              <a:rPr lang="en-US" sz="1200" b="1" i="1" kern="1200" dirty="0" smtClean="0">
                <a:solidFill>
                  <a:schemeClr val="tx1"/>
                </a:solidFill>
                <a:effectLst/>
                <a:latin typeface="+mn-lt"/>
                <a:ea typeface="+mn-ea"/>
                <a:cs typeface="+mn-cs"/>
              </a:rPr>
              <a:t>aid</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29</a:t>
            </a:fld>
            <a:endParaRPr lang="en-US" dirty="0"/>
          </a:p>
        </p:txBody>
      </p:sp>
    </p:spTree>
    <p:extLst>
      <p:ext uri="{BB962C8B-B14F-4D97-AF65-F5344CB8AC3E}">
        <p14:creationId xmlns:p14="http://schemas.microsoft.com/office/powerpoint/2010/main" val="1879632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PTSD Coach is a wonderful free smartphone</a:t>
            </a:r>
            <a:r>
              <a:rPr lang="en-US" baseline="0" dirty="0" smtClean="0"/>
              <a:t> tool that is available for iPhone and Android that students can use to help manage symptoms. Based on 8 common symptoms the application will suggest different exercises that the individual can do included guided imagery, progressive relaxation, diaphragmatic breathing, taking a walk </a:t>
            </a:r>
            <a:r>
              <a:rPr lang="en-US" baseline="0" dirty="0" err="1" smtClean="0"/>
              <a:t>etc</a:t>
            </a:r>
            <a:r>
              <a:rPr lang="en-US" baseline="0" dirty="0" smtClean="0"/>
              <a:t> that the student can rate with a thumbs up or thumbs down. The student can also individualize the tool with pictures of loved ones or music that relaxes them or makes them happy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30</a:t>
            </a:fld>
            <a:endParaRPr lang="en-US" dirty="0"/>
          </a:p>
        </p:txBody>
      </p:sp>
    </p:spTree>
    <p:extLst>
      <p:ext uri="{BB962C8B-B14F-4D97-AF65-F5344CB8AC3E}">
        <p14:creationId xmlns:p14="http://schemas.microsoft.com/office/powerpoint/2010/main" val="88549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Rather than a form of treatment unto itself, </a:t>
            </a:r>
            <a:r>
              <a:rPr lang="en-US" b="1" dirty="0" smtClean="0"/>
              <a:t>virtual reality </a:t>
            </a:r>
            <a:r>
              <a:rPr lang="en-US" dirty="0" smtClean="0"/>
              <a:t>is a unique method for administering prolonged exposure that adds sensory details to enhance the exposure experience. It is thought that virtual reality, with the added cues, can help patients better emotionally engage and therefore process and cope with their trauma, and thereby respond to treatment.</a:t>
            </a:r>
            <a:r>
              <a:rPr lang="en-US" baseline="0" dirty="0" smtClean="0"/>
              <a:t> </a:t>
            </a:r>
            <a:r>
              <a:rPr lang="en-US" dirty="0" smtClean="0"/>
              <a:t>For example, in virtual reality, the patient controls his or her movement in a virtual world designed to help replicate their traumatic experience with visual, auditory, and olfactory cues. Still fairly new, the strongest results supporting virtual reality as efficacious for PTSD come from Difede and colleagues’ RCT for 9/11 World Trade Center survivors in which virtual reality patients exhibited significantly reduced PTSD symptoms relative to a waitlist control group. Overall, the existing evidence for virtual reality is promising. Virtual reality is not a new treatment in itself but rather a novel method for delivering exposure therapy.</a:t>
            </a:r>
          </a:p>
          <a:p>
            <a:endParaRPr lang="en-US" dirty="0" smtClean="0"/>
          </a:p>
          <a:p>
            <a:r>
              <a:rPr lang="en-US" dirty="0" smtClean="0"/>
              <a:t>Even when delivering CBT and CPT in a group setting, </a:t>
            </a:r>
            <a:r>
              <a:rPr lang="en-US" b="1" dirty="0" smtClean="0"/>
              <a:t>telemedicine</a:t>
            </a:r>
            <a:r>
              <a:rPr lang="en-US" dirty="0" smtClean="0"/>
              <a:t> still appears to be efficacious and comparable to in person therapy (</a:t>
            </a:r>
            <a:r>
              <a:rPr lang="en-US" dirty="0" smtClean="0">
                <a:hlinkClick r:id="rId3"/>
              </a:rPr>
              <a:t>44</a:t>
            </a:r>
            <a:r>
              <a:rPr lang="en-US" dirty="0" smtClean="0"/>
              <a:t>, </a:t>
            </a:r>
            <a:r>
              <a:rPr lang="en-US" dirty="0" smtClean="0">
                <a:hlinkClick r:id="rId3"/>
              </a:rPr>
              <a:t>45</a:t>
            </a:r>
            <a:r>
              <a:rPr lang="en-US" dirty="0" smtClean="0"/>
              <a:t>). A key advantage of telemedicine is that patients may be more likely to complete treatment because of the reduced barriers such as geography and stigma surrounding mental health facilities, making it especially valuable in the difficult to treat population.</a:t>
            </a:r>
          </a:p>
          <a:p>
            <a:endParaRPr lang="en-US" dirty="0" smtClean="0"/>
          </a:p>
          <a:p>
            <a:r>
              <a:rPr lang="en-US" dirty="0" smtClean="0"/>
              <a:t>Promising results have been found for </a:t>
            </a:r>
            <a:r>
              <a:rPr lang="en-US" b="1" dirty="0" smtClean="0"/>
              <a:t>meditation, acupuncture, and relaxation </a:t>
            </a:r>
            <a:r>
              <a:rPr lang="en-US" dirty="0" smtClean="0"/>
              <a:t>for improving PTSD symptoms; however, with the exception of the data on acupuncture, studies were methodologically flawed due to a lack of control groups, unclear randomization and blinding procedures, and small sample sizes.</a:t>
            </a:r>
            <a:r>
              <a:rPr lang="en-US" baseline="0" dirty="0" smtClean="0"/>
              <a:t> </a:t>
            </a:r>
            <a:r>
              <a:rPr lang="en-US" dirty="0" smtClean="0"/>
              <a:t>Other popular approaches such as yoga or service animals are lacking in empirical data. For now, CAM techniques may best be utilized as ancillary approaches for patient self-care, but more evidence is needed before they can be recommended as stand-alone treatments.</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31</a:t>
            </a:fld>
            <a:endParaRPr lang="en-US" dirty="0"/>
          </a:p>
        </p:txBody>
      </p:sp>
    </p:spTree>
    <p:extLst>
      <p:ext uri="{BB962C8B-B14F-4D97-AF65-F5344CB8AC3E}">
        <p14:creationId xmlns:p14="http://schemas.microsoft.com/office/powerpoint/2010/main" val="1646984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Cultural differences can exist in the perception and interpretation of the trauma event, the meaning given to the traumatic event and beliefs about control over the event.</a:t>
            </a:r>
          </a:p>
          <a:p>
            <a:r>
              <a:rPr lang="en-US" dirty="0" smtClean="0"/>
              <a:t>For example, some cultures interpret illness and other trauma events as punishment, a test or rite of passage, or a special message. </a:t>
            </a:r>
          </a:p>
          <a:p>
            <a:r>
              <a:rPr lang="en-US" dirty="0" smtClean="0"/>
              <a:t>The way an</a:t>
            </a:r>
            <a:r>
              <a:rPr lang="en-US" baseline="0" dirty="0" smtClean="0"/>
              <a:t> individual </a:t>
            </a:r>
            <a:r>
              <a:rPr lang="en-US" dirty="0" smtClean="0"/>
              <a:t>interprets the meaning of the trauma will influence subsequent distress, reactions, and ways of coping. </a:t>
            </a:r>
          </a:p>
          <a:p>
            <a:r>
              <a:rPr lang="en-US" dirty="0" smtClean="0"/>
              <a:t>Cultural differences can also exist in beliefs about if, when, and how to resolve traumatic stress symptoms, and about help-seeking and utilization of supportive resources outside their community</a:t>
            </a:r>
          </a:p>
          <a:p>
            <a:r>
              <a:rPr lang="en-US" dirty="0" smtClean="0"/>
              <a:t>Remembering that some interpretations may differ from your own, it is best to ask individuals about what the trauma means to them, and incorporate those beliefs into assessment and treatment.</a:t>
            </a:r>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32</a:t>
            </a:fld>
            <a:endParaRPr lang="en-US" dirty="0"/>
          </a:p>
        </p:txBody>
      </p:sp>
    </p:spTree>
    <p:extLst>
      <p:ext uri="{BB962C8B-B14F-4D97-AF65-F5344CB8AC3E}">
        <p14:creationId xmlns:p14="http://schemas.microsoft.com/office/powerpoint/2010/main" val="251189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a:t>
            </a:fld>
            <a:endParaRPr lang="en-US" dirty="0"/>
          </a:p>
        </p:txBody>
      </p:sp>
    </p:spTree>
    <p:extLst>
      <p:ext uri="{BB962C8B-B14F-4D97-AF65-F5344CB8AC3E}">
        <p14:creationId xmlns:p14="http://schemas.microsoft.com/office/powerpoint/2010/main" val="3581011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Developing PTSD is not a sign of weakness, be it mental weakness or weakness of character. It is an understandable human response to uncommon experiences. Although the most common outcome following trauma is one of recovery or resiliency, there are several factors, besides one’s own internal strength, that may influence whether an individual will develop PTSD, including: severity of the trauma, type of trauma (i.e., was it an interpersonal trauma where someone was specifically targeted, such as rape? Or was it something that happened by chance, like a natural disaster), number of traumas (i.e., previous trauma experienced in youth, or experiencing multiple traumas at once or compounded upon one another), duration (i.e., was the trauma a one-time event or long-term), one’s neurobiology, and whether the person has a support system to help them.</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34</a:t>
            </a:fld>
            <a:endParaRPr lang="en-US" dirty="0"/>
          </a:p>
        </p:txBody>
      </p:sp>
    </p:spTree>
    <p:extLst>
      <p:ext uri="{BB962C8B-B14F-4D97-AF65-F5344CB8AC3E}">
        <p14:creationId xmlns:p14="http://schemas.microsoft.com/office/powerpoint/2010/main" val="11724593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Experiencing stress reactions following a traumatic event is to be expected, and is rather commonplace. However, in order for these stress reactions to merit a diagnosis of PTSD, the symptoms must last at least a month. Within the first month, these stress reactions are considered “acute stress,” which is very similar to PTSD, but traditionally has a slightly greater emphasis on dissociative symptoms (e.g., altered sense of reality, inability to remember important aspects of the traumatic event), and can be diagnosed within the first month of the trauma. Only if the symptoms last longer than a month, can the diagnosis of PTSD be considered.</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35</a:t>
            </a:fld>
            <a:endParaRPr lang="en-US" dirty="0"/>
          </a:p>
        </p:txBody>
      </p:sp>
    </p:spTree>
    <p:extLst>
      <p:ext uri="{BB962C8B-B14F-4D97-AF65-F5344CB8AC3E}">
        <p14:creationId xmlns:p14="http://schemas.microsoft.com/office/powerpoint/2010/main" val="650078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 – all of the above</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36</a:t>
            </a:fld>
            <a:endParaRPr lang="en-US" dirty="0"/>
          </a:p>
        </p:txBody>
      </p:sp>
    </p:spTree>
    <p:extLst>
      <p:ext uri="{BB962C8B-B14F-4D97-AF65-F5344CB8AC3E}">
        <p14:creationId xmlns:p14="http://schemas.microsoft.com/office/powerpoint/2010/main" val="15010283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a:t>
            </a:r>
            <a:r>
              <a:rPr lang="en-US" baseline="0" dirty="0" smtClean="0"/>
              <a:t> </a:t>
            </a:r>
            <a:r>
              <a:rPr lang="en-US" dirty="0" smtClean="0"/>
              <a:t>C is correct. The others are not true</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37</a:t>
            </a:fld>
            <a:endParaRPr lang="en-US" dirty="0"/>
          </a:p>
        </p:txBody>
      </p:sp>
    </p:spTree>
    <p:extLst>
      <p:ext uri="{BB962C8B-B14F-4D97-AF65-F5344CB8AC3E}">
        <p14:creationId xmlns:p14="http://schemas.microsoft.com/office/powerpoint/2010/main" val="9965785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 turn you</a:t>
            </a:r>
            <a:r>
              <a:rPr lang="en-US" baseline="0" dirty="0" smtClean="0"/>
              <a:t> over to </a:t>
            </a:r>
            <a:r>
              <a:rPr lang="en-US" baseline="0" dirty="0" err="1" smtClean="0"/>
              <a:t>Dr</a:t>
            </a:r>
            <a:r>
              <a:rPr lang="en-US" baseline="0" dirty="0" smtClean="0"/>
              <a:t> Lydia who will present a case for your consideration</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38</a:t>
            </a:fld>
            <a:endParaRPr lang="en-US" dirty="0"/>
          </a:p>
        </p:txBody>
      </p:sp>
    </p:spTree>
    <p:extLst>
      <p:ext uri="{BB962C8B-B14F-4D97-AF65-F5344CB8AC3E}">
        <p14:creationId xmlns:p14="http://schemas.microsoft.com/office/powerpoint/2010/main" val="35365428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39</a:t>
            </a:fld>
            <a:endParaRPr lang="en-US" dirty="0"/>
          </a:p>
        </p:txBody>
      </p:sp>
    </p:spTree>
    <p:extLst>
      <p:ext uri="{BB962C8B-B14F-4D97-AF65-F5344CB8AC3E}">
        <p14:creationId xmlns:p14="http://schemas.microsoft.com/office/powerpoint/2010/main" val="15784101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40</a:t>
            </a:fld>
            <a:endParaRPr lang="en-US" dirty="0"/>
          </a:p>
        </p:txBody>
      </p:sp>
    </p:spTree>
    <p:extLst>
      <p:ext uri="{BB962C8B-B14F-4D97-AF65-F5344CB8AC3E}">
        <p14:creationId xmlns:p14="http://schemas.microsoft.com/office/powerpoint/2010/main" val="20211052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41</a:t>
            </a:fld>
            <a:endParaRPr lang="en-US" dirty="0"/>
          </a:p>
        </p:txBody>
      </p:sp>
    </p:spTree>
    <p:extLst>
      <p:ext uri="{BB962C8B-B14F-4D97-AF65-F5344CB8AC3E}">
        <p14:creationId xmlns:p14="http://schemas.microsoft.com/office/powerpoint/2010/main" val="3704943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4</a:t>
            </a:fld>
            <a:endParaRPr lang="en-US" dirty="0"/>
          </a:p>
        </p:txBody>
      </p:sp>
    </p:spTree>
    <p:extLst>
      <p:ext uri="{BB962C8B-B14F-4D97-AF65-F5344CB8AC3E}">
        <p14:creationId xmlns:p14="http://schemas.microsoft.com/office/powerpoint/2010/main" val="39056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complete list of disorders</a:t>
            </a:r>
            <a:r>
              <a:rPr lang="en-US" baseline="0" dirty="0" smtClean="0"/>
              <a:t> now grouped under trauma and stress related disorders includes not only PTSD and Acute Stress Disorder but also Reactive Attachment Disorder, </a:t>
            </a:r>
          </a:p>
          <a:p>
            <a:endParaRPr lang="en-US" baseline="0" dirty="0" smtClean="0"/>
          </a:p>
          <a:p>
            <a:r>
              <a:rPr lang="en-US" baseline="0" dirty="0" smtClean="0"/>
              <a:t>Disinhibited Social Engagement Disorder, Adjustment Disorders and Other Specified Trauma Disorders which also include symptoms of PTSD that don’t meet full criteria.</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5</a:t>
            </a:fld>
            <a:endParaRPr lang="en-US" dirty="0"/>
          </a:p>
        </p:txBody>
      </p:sp>
    </p:spTree>
    <p:extLst>
      <p:ext uri="{BB962C8B-B14F-4D97-AF65-F5344CB8AC3E}">
        <p14:creationId xmlns:p14="http://schemas.microsoft.com/office/powerpoint/2010/main" val="1192803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 DSM5 PTSD was considered an anxiety.</a:t>
            </a:r>
            <a:r>
              <a:rPr lang="en-US" baseline="0" dirty="0" smtClean="0"/>
              <a:t> With DSM5, a new category of Trauma Based Disorders was created that now includes PTSD, Acute Stress Disorder and other trauma and stress related disorders</a:t>
            </a:r>
            <a:endParaRPr lang="en-US" dirty="0" smtClean="0"/>
          </a:p>
          <a:p>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6</a:t>
            </a:fld>
            <a:endParaRPr lang="en-US" dirty="0"/>
          </a:p>
        </p:txBody>
      </p:sp>
    </p:spTree>
    <p:extLst>
      <p:ext uri="{BB962C8B-B14F-4D97-AF65-F5344CB8AC3E}">
        <p14:creationId xmlns:p14="http://schemas.microsoft.com/office/powerpoint/2010/main" val="332461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Acute Stress Disorder is characterized by the development of severe anxiety, dissociative, and other symptoms that occurs </a:t>
            </a:r>
            <a:r>
              <a:rPr lang="en-US" b="1" dirty="0" smtClean="0"/>
              <a:t>within one month after exposure to an extreme traumatic stressor </a:t>
            </a:r>
            <a:r>
              <a:rPr lang="en-US" dirty="0" smtClean="0"/>
              <a:t>(e.g., witnessing a death or serious accident).</a:t>
            </a:r>
          </a:p>
          <a:p>
            <a:endParaRPr lang="en-US" dirty="0" smtClean="0"/>
          </a:p>
          <a:p>
            <a:r>
              <a:rPr lang="en-US" dirty="0" smtClean="0"/>
              <a:t>How do PTSD and ASD differ? </a:t>
            </a:r>
          </a:p>
          <a:p>
            <a:r>
              <a:rPr lang="en-US" dirty="0" smtClean="0"/>
              <a:t>ASD and PTSD differ in two fundamental ways. The first difference is that the diagnosis of ASD can be given only within the first month following a traumatic event. If posttraumatic symptoms were to persist beyond a month, the clinician would assess for the presence of PTSD. The ASD diagnosis would no longer apply. </a:t>
            </a:r>
          </a:p>
          <a:p>
            <a:endParaRPr lang="en-US" dirty="0" smtClean="0"/>
          </a:p>
        </p:txBody>
      </p:sp>
      <p:sp>
        <p:nvSpPr>
          <p:cNvPr id="4" name="Slide Number Placeholder 3"/>
          <p:cNvSpPr>
            <a:spLocks noGrp="1"/>
          </p:cNvSpPr>
          <p:nvPr>
            <p:ph type="sldNum" sz="quarter" idx="10"/>
          </p:nvPr>
        </p:nvSpPr>
        <p:spPr/>
        <p:txBody>
          <a:bodyPr/>
          <a:lstStyle/>
          <a:p>
            <a:fld id="{BEE880F1-6198-46AA-A15C-D51CB0CC6749}" type="slidenum">
              <a:rPr lang="en-US" smtClean="0"/>
              <a:pPr/>
              <a:t>7</a:t>
            </a:fld>
            <a:endParaRPr lang="en-US" dirty="0"/>
          </a:p>
        </p:txBody>
      </p:sp>
    </p:spTree>
    <p:extLst>
      <p:ext uri="{BB962C8B-B14F-4D97-AF65-F5344CB8AC3E}">
        <p14:creationId xmlns:p14="http://schemas.microsoft.com/office/powerpoint/2010/main" val="1569170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purpose of this presentation, we will focus</a:t>
            </a:r>
            <a:r>
              <a:rPr lang="en-US" baseline="0" dirty="0" smtClean="0"/>
              <a:t> on PTSD which other than adjust disorders is the trauma disorder most frequently seen in our student population</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8</a:t>
            </a:fld>
            <a:endParaRPr lang="en-US" dirty="0"/>
          </a:p>
        </p:txBody>
      </p:sp>
    </p:spTree>
    <p:extLst>
      <p:ext uri="{BB962C8B-B14F-4D97-AF65-F5344CB8AC3E}">
        <p14:creationId xmlns:p14="http://schemas.microsoft.com/office/powerpoint/2010/main" val="1296681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is prevalence?</a:t>
            </a:r>
          </a:p>
          <a:p>
            <a:r>
              <a:rPr lang="en-US" sz="1200" kern="1200" dirty="0" smtClean="0">
                <a:solidFill>
                  <a:schemeClr val="tx1"/>
                </a:solidFill>
                <a:effectLst/>
                <a:latin typeface="+mn-lt"/>
                <a:ea typeface="+mn-ea"/>
                <a:cs typeface="+mn-cs"/>
              </a:rPr>
              <a:t>Prevalence is the proportion of people in a population that have a given disorder at a given time. It represents the existing cases of a disorder in a population or group. </a:t>
            </a:r>
            <a:r>
              <a:rPr lang="en-US" dirty="0" smtClean="0"/>
              <a:t>Lifetime prevalence of PTSD is </a:t>
            </a:r>
            <a:r>
              <a:rPr lang="en-US" b="1" dirty="0" smtClean="0"/>
              <a:t>at least 1 percent</a:t>
            </a:r>
            <a:r>
              <a:rPr lang="en-US" dirty="0" smtClean="0"/>
              <a:t> and may be as high as 15 percent in the general U.S. population. A National Comorbidity Survey conducted in the early 1990s found that women are twice as likely as men to experience PTSD. In high-risk groups, such as </a:t>
            </a:r>
            <a:r>
              <a:rPr lang="en-US" b="1" dirty="0" smtClean="0"/>
              <a:t>combat veterans and victims of violent crimes</a:t>
            </a:r>
            <a:r>
              <a:rPr lang="en-US" dirty="0" smtClean="0"/>
              <a:t>, prevalence ranges from 3 to 58 percent.</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dirty="0" smtClean="0"/>
          </a:p>
          <a:p>
            <a:r>
              <a:rPr lang="en-US" dirty="0" smtClean="0"/>
              <a:t>Almost 50% of all outpatient mental health patients have PTSD.</a:t>
            </a:r>
            <a:endParaRPr lang="en-US" dirty="0"/>
          </a:p>
        </p:txBody>
      </p:sp>
      <p:sp>
        <p:nvSpPr>
          <p:cNvPr id="4" name="Slide Number Placeholder 3"/>
          <p:cNvSpPr>
            <a:spLocks noGrp="1"/>
          </p:cNvSpPr>
          <p:nvPr>
            <p:ph type="sldNum" sz="quarter" idx="10"/>
          </p:nvPr>
        </p:nvSpPr>
        <p:spPr/>
        <p:txBody>
          <a:bodyPr/>
          <a:lstStyle/>
          <a:p>
            <a:fld id="{BEE880F1-6198-46AA-A15C-D51CB0CC6749}" type="slidenum">
              <a:rPr lang="en-US" smtClean="0"/>
              <a:pPr/>
              <a:t>9</a:t>
            </a:fld>
            <a:endParaRPr lang="en-US" dirty="0"/>
          </a:p>
        </p:txBody>
      </p:sp>
    </p:spTree>
    <p:extLst>
      <p:ext uri="{BB962C8B-B14F-4D97-AF65-F5344CB8AC3E}">
        <p14:creationId xmlns:p14="http://schemas.microsoft.com/office/powerpoint/2010/main" val="204132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905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lgn="ctr">
              <a:defRPr/>
            </a:lvl1pPr>
          </a:lstStyle>
          <a:p>
            <a:fld id="{8D3419BF-9B11-4A3A-BBC4-44132BEEA999}" type="datetimeFigureOut">
              <a:rPr lang="en-US" smtClean="0"/>
              <a:pPr/>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
        <p:nvSpPr>
          <p:cNvPr id="8" name="Rectangle 7"/>
          <p:cNvSpPr/>
          <p:nvPr userDrawn="1"/>
        </p:nvSpPr>
        <p:spPr>
          <a:xfrm>
            <a:off x="0" y="0"/>
            <a:ext cx="930876"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4470748"/>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0730" y="808264"/>
            <a:ext cx="10423070" cy="1263424"/>
          </a:xfrm>
        </p:spPr>
        <p:txBody>
          <a:bodyPr/>
          <a:lstStyle/>
          <a:p>
            <a:r>
              <a:rPr lang="en-US" smtClean="0"/>
              <a:t>Click to edit Master title style</a:t>
            </a:r>
            <a:endParaRPr lang="en-US"/>
          </a:p>
        </p:txBody>
      </p:sp>
      <p:sp>
        <p:nvSpPr>
          <p:cNvPr id="3" name="Content Placeholder 2"/>
          <p:cNvSpPr>
            <a:spLocks noGrp="1"/>
          </p:cNvSpPr>
          <p:nvPr>
            <p:ph idx="1"/>
          </p:nvPr>
        </p:nvSpPr>
        <p:spPr>
          <a:xfrm>
            <a:off x="930730" y="2206625"/>
            <a:ext cx="10423070" cy="379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ctr">
              <a:defRPr/>
            </a:lvl1pPr>
          </a:lstStyle>
          <a:p>
            <a:fld id="{8D3419BF-9B11-4A3A-BBC4-44132BEEA999}" type="datetimeFigureOut">
              <a:rPr lang="en-US" smtClean="0"/>
              <a:pPr/>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Tree>
    <p:extLst>
      <p:ext uri="{BB962C8B-B14F-4D97-AF65-F5344CB8AC3E}">
        <p14:creationId xmlns:p14="http://schemas.microsoft.com/office/powerpoint/2010/main" val="312882618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7056" y="1709738"/>
            <a:ext cx="1027339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947055" y="4589463"/>
            <a:ext cx="1027339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ctr"/>
            <a:fld id="{8D3419BF-9B11-4A3A-BBC4-44132BEEA999}" type="datetimeFigureOut">
              <a:rPr lang="en-US" smtClean="0"/>
              <a:pPr algn="ctr"/>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EA85AD2-66F2-4817-AE09-A80EA6868143}" type="slidenum">
              <a:rPr lang="en-US" smtClean="0"/>
              <a:pPr algn="ctr"/>
              <a:t>‹#›</a:t>
            </a:fld>
            <a:endParaRPr lang="en-US" dirty="0"/>
          </a:p>
        </p:txBody>
      </p:sp>
    </p:spTree>
    <p:extLst>
      <p:ext uri="{BB962C8B-B14F-4D97-AF65-F5344CB8AC3E}">
        <p14:creationId xmlns:p14="http://schemas.microsoft.com/office/powerpoint/2010/main" val="847615291"/>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6765" y="845565"/>
            <a:ext cx="10255250" cy="117361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71550" y="2077720"/>
            <a:ext cx="5048250" cy="42262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2071688"/>
            <a:ext cx="5181600" cy="4232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ctr">
              <a:defRPr/>
            </a:lvl1pPr>
          </a:lstStyle>
          <a:p>
            <a:fld id="{8D3419BF-9B11-4A3A-BBC4-44132BEEA999}" type="datetimeFigureOut">
              <a:rPr lang="en-US" smtClean="0"/>
              <a:pPr/>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lgn="ctr">
              <a:defRPr/>
            </a:lvl1pPr>
          </a:lstStyle>
          <a:p>
            <a:fld id="{FEA85AD2-66F2-4817-AE09-A80EA6868143}" type="slidenum">
              <a:rPr lang="en-US" smtClean="0"/>
              <a:pPr/>
              <a:t>‹#›</a:t>
            </a:fld>
            <a:endParaRPr lang="en-US" dirty="0"/>
          </a:p>
        </p:txBody>
      </p:sp>
    </p:spTree>
    <p:extLst>
      <p:ext uri="{BB962C8B-B14F-4D97-AF65-F5344CB8AC3E}">
        <p14:creationId xmlns:p14="http://schemas.microsoft.com/office/powerpoint/2010/main" val="1787658372"/>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6788" y="814864"/>
            <a:ext cx="10515600" cy="132143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71073" y="2062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75360" y="2933699"/>
            <a:ext cx="5149215" cy="325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2062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33699"/>
            <a:ext cx="5183188" cy="325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D3419BF-9B11-4A3A-BBC4-44132BEEA999}" type="datetimeFigureOut">
              <a:rPr lang="en-US" smtClean="0"/>
              <a:pPr/>
              <a:t>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85AD2-66F2-4817-AE09-A80EA6868143}" type="slidenum">
              <a:rPr lang="en-US" smtClean="0"/>
              <a:pPr/>
              <a:t>‹#›</a:t>
            </a:fld>
            <a:endParaRPr lang="en-US" dirty="0"/>
          </a:p>
        </p:txBody>
      </p:sp>
    </p:spTree>
    <p:extLst>
      <p:ext uri="{BB962C8B-B14F-4D97-AF65-F5344CB8AC3E}">
        <p14:creationId xmlns:p14="http://schemas.microsoft.com/office/powerpoint/2010/main" val="2986710037"/>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4205" y="817018"/>
            <a:ext cx="10515600" cy="1325563"/>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3419BF-9B11-4A3A-BBC4-44132BEEA999}" type="datetimeFigureOut">
              <a:rPr lang="en-US" smtClean="0"/>
              <a:pPr/>
              <a:t>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85AD2-66F2-4817-AE09-A80EA6868143}" type="slidenum">
              <a:rPr lang="en-US" smtClean="0"/>
              <a:pPr/>
              <a:t>‹#›</a:t>
            </a:fld>
            <a:endParaRPr lang="en-US" dirty="0"/>
          </a:p>
        </p:txBody>
      </p:sp>
    </p:spTree>
    <p:extLst>
      <p:ext uri="{BB962C8B-B14F-4D97-AF65-F5344CB8AC3E}">
        <p14:creationId xmlns:p14="http://schemas.microsoft.com/office/powerpoint/2010/main" val="638401991"/>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419BF-9B11-4A3A-BBC4-44132BEEA999}" type="datetimeFigureOut">
              <a:rPr lang="en-US" smtClean="0"/>
              <a:pPr/>
              <a:t>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85AD2-66F2-4817-AE09-A80EA6868143}" type="slidenum">
              <a:rPr lang="en-US" smtClean="0"/>
              <a:pPr/>
              <a:t>‹#›</a:t>
            </a:fld>
            <a:endParaRPr lang="en-US" dirty="0"/>
          </a:p>
        </p:txBody>
      </p:sp>
    </p:spTree>
    <p:extLst>
      <p:ext uri="{BB962C8B-B14F-4D97-AF65-F5344CB8AC3E}">
        <p14:creationId xmlns:p14="http://schemas.microsoft.com/office/powerpoint/2010/main" val="2240885541"/>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46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2206625"/>
            <a:ext cx="10515600" cy="379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419BF-9B11-4A3A-BBC4-44132BEEA999}" type="datetimeFigureOut">
              <a:rPr lang="en-US" smtClean="0"/>
              <a:pPr/>
              <a:t>2/14/2017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85AD2-66F2-4817-AE09-A80EA6868143}" type="slidenum">
              <a:rPr lang="en-US" smtClean="0"/>
              <a:pPr/>
              <a:t>‹#›</a:t>
            </a:fld>
            <a:endParaRPr lang="en-US"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val="0"/>
              </a:ext>
            </a:extLst>
          </a:blip>
          <a:srcRect r="8463" b="9705"/>
          <a:stretch/>
        </p:blipFill>
        <p:spPr>
          <a:xfrm>
            <a:off x="10316476" y="4983892"/>
            <a:ext cx="1842573" cy="1812324"/>
          </a:xfrm>
          <a:prstGeom prst="rect">
            <a:avLst/>
          </a:prstGeom>
        </p:spPr>
      </p:pic>
      <p:sp>
        <p:nvSpPr>
          <p:cNvPr id="8" name="Rectangle 7"/>
          <p:cNvSpPr/>
          <p:nvPr userDrawn="1"/>
        </p:nvSpPr>
        <p:spPr>
          <a:xfrm>
            <a:off x="0" y="0"/>
            <a:ext cx="12192000" cy="799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930876"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212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slow">
    <p:wipe/>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tsd.va.gov/professional/PTSD-overview/dsm5_criteria_ptsd.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tsd.va.gov/professional/PTSD-overview/dsm5_criteria_ptsd.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tsd.va.gov/professional/PTSD-overview/dsm5_criteria_ptsd.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ptsd.va.gov/Public/understanding_TX/CourseList/Course_NCPTSD_Treatment_1435/assets/00015006.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iacapap.org/wp-content/uploads/F4-PTSD-2014.pdf" TargetMode="External"/><Relationship Id="rId7" Type="http://schemas.openxmlformats.org/officeDocument/2006/relationships/hyperlink" Target="http://www.ptsd.va.gov/professional/PTSD-overview/dsm5_criteria_ptsd.as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www.ptsd.va.gov/Public/understanding_TX/CourseList/Course_NCPTSD_Treatment_1435/assets/00015006.PDF" TargetMode="External"/><Relationship Id="rId5" Type="http://schemas.openxmlformats.org/officeDocument/2006/relationships/hyperlink" Target="http://www.ptsdunited.org/ptsd-statistics-2/" TargetMode="External"/><Relationship Id="rId4" Type="http://schemas.openxmlformats.org/officeDocument/2006/relationships/hyperlink" Target="https://www.istss.org/ISTSS_Main/media/Webinar_Recordings/RECFREE01/slid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istss.org/ISTSS_Main/media/Webinar_Recordings/RECFREE01/slide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ptsdunited.org/ptsd-statistics-2/"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3740" y="1160806"/>
            <a:ext cx="9144000" cy="2387600"/>
          </a:xfrm>
        </p:spPr>
        <p:txBody>
          <a:bodyPr>
            <a:normAutofit fontScale="90000"/>
          </a:bodyPr>
          <a:lstStyle/>
          <a:p>
            <a:r>
              <a:rPr lang="en-US" b="1" dirty="0"/>
              <a:t>Supporting Students with </a:t>
            </a:r>
            <a:r>
              <a:rPr lang="en-US" b="1" dirty="0" smtClean="0"/>
              <a:t/>
            </a:r>
            <a:br>
              <a:rPr lang="en-US" b="1" dirty="0" smtClean="0"/>
            </a:br>
            <a:r>
              <a:rPr lang="en-US" b="1" dirty="0" smtClean="0"/>
              <a:t>Mental </a:t>
            </a:r>
            <a:r>
              <a:rPr lang="en-US" b="1" dirty="0"/>
              <a:t>Health Conditions </a:t>
            </a:r>
            <a:r>
              <a:rPr lang="en-US" b="1" dirty="0" smtClean="0"/>
              <a:t/>
            </a:r>
            <a:br>
              <a:rPr lang="en-US" b="1" dirty="0" smtClean="0"/>
            </a:br>
            <a:r>
              <a:rPr lang="en-US" b="1" dirty="0" smtClean="0"/>
              <a:t>in </a:t>
            </a:r>
            <a:r>
              <a:rPr lang="en-US" b="1" dirty="0"/>
              <a:t>Job Corps</a:t>
            </a:r>
            <a:endParaRPr lang="en-US" dirty="0"/>
          </a:p>
        </p:txBody>
      </p:sp>
      <p:sp>
        <p:nvSpPr>
          <p:cNvPr id="3" name="Subtitle 2"/>
          <p:cNvSpPr>
            <a:spLocks noGrp="1"/>
          </p:cNvSpPr>
          <p:nvPr>
            <p:ph type="subTitle" idx="1"/>
          </p:nvPr>
        </p:nvSpPr>
        <p:spPr>
          <a:xfrm>
            <a:off x="1963459" y="4064000"/>
            <a:ext cx="9144000" cy="1655762"/>
          </a:xfrm>
        </p:spPr>
        <p:txBody>
          <a:bodyPr>
            <a:noAutofit/>
          </a:bodyPr>
          <a:lstStyle/>
          <a:p>
            <a:r>
              <a:rPr lang="en-US" sz="4000" dirty="0" smtClean="0"/>
              <a:t>Part I: Trauma Based Disorders</a:t>
            </a:r>
          </a:p>
          <a:p>
            <a:endParaRPr lang="en-US" sz="4000" dirty="0"/>
          </a:p>
        </p:txBody>
      </p:sp>
    </p:spTree>
    <p:extLst>
      <p:ext uri="{BB962C8B-B14F-4D97-AF65-F5344CB8AC3E}">
        <p14:creationId xmlns:p14="http://schemas.microsoft.com/office/powerpoint/2010/main" val="232338945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Adolescent Prevalence of PTSD</a:t>
            </a:r>
            <a:endParaRPr lang="en-US" b="1" dirty="0"/>
          </a:p>
        </p:txBody>
      </p:sp>
      <p:sp>
        <p:nvSpPr>
          <p:cNvPr id="6" name="Content Placeholder 5"/>
          <p:cNvSpPr>
            <a:spLocks noGrp="1"/>
          </p:cNvSpPr>
          <p:nvPr>
            <p:ph idx="1"/>
          </p:nvPr>
        </p:nvSpPr>
        <p:spPr/>
        <p:txBody>
          <a:bodyPr/>
          <a:lstStyle/>
          <a:p>
            <a:r>
              <a:rPr lang="en-US" dirty="0"/>
              <a:t>25.1% of youth report having undergone a significant trauma before age 16 years </a:t>
            </a:r>
          </a:p>
          <a:p>
            <a:endParaRPr lang="en-US" dirty="0"/>
          </a:p>
          <a:p>
            <a:r>
              <a:rPr lang="en-US" dirty="0"/>
              <a:t>The National Comorbidity Survey </a:t>
            </a:r>
            <a:r>
              <a:rPr lang="en-US" dirty="0" smtClean="0"/>
              <a:t>Replication-Adolescent </a:t>
            </a:r>
            <a:r>
              <a:rPr lang="en-US" dirty="0"/>
              <a:t>Supplement is a nationally representative sample of over 10,000 adolescents aged 13-18. Results indicate that 5% of adolescents have met criteria for PTSD in their lifetime. Prevalence is higher for girls than boys (8.0% vs. 2.3%) and increase with </a:t>
            </a:r>
            <a:r>
              <a:rPr lang="en-US" dirty="0" smtClean="0"/>
              <a:t>age.</a:t>
            </a:r>
            <a:endParaRPr lang="en-US" dirty="0"/>
          </a:p>
          <a:p>
            <a:endParaRPr lang="en-US" dirty="0"/>
          </a:p>
        </p:txBody>
      </p:sp>
    </p:spTree>
    <p:extLst>
      <p:ext uri="{BB962C8B-B14F-4D97-AF65-F5344CB8AC3E}">
        <p14:creationId xmlns:p14="http://schemas.microsoft.com/office/powerpoint/2010/main" val="221139758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Criterion A (one required): </a:t>
            </a:r>
            <a:endParaRPr lang="en-US" b="1" dirty="0"/>
          </a:p>
        </p:txBody>
      </p:sp>
      <p:sp>
        <p:nvSpPr>
          <p:cNvPr id="5" name="Content Placeholder 4"/>
          <p:cNvSpPr>
            <a:spLocks noGrp="1"/>
          </p:cNvSpPr>
          <p:nvPr>
            <p:ph idx="1"/>
          </p:nvPr>
        </p:nvSpPr>
        <p:spPr/>
        <p:txBody>
          <a:bodyPr/>
          <a:lstStyle/>
          <a:p>
            <a:r>
              <a:rPr lang="en-US" dirty="0" smtClean="0"/>
              <a:t>The person was exposed to: death, threatened death, actual or threatened serious injury, or actual or threatened sexual violence, in the following way(s): </a:t>
            </a:r>
          </a:p>
          <a:p>
            <a:pPr lvl="1"/>
            <a:r>
              <a:rPr lang="en-US" dirty="0" smtClean="0"/>
              <a:t>Direct exposure</a:t>
            </a:r>
          </a:p>
          <a:p>
            <a:pPr lvl="1"/>
            <a:r>
              <a:rPr lang="en-US" dirty="0" smtClean="0"/>
              <a:t>Witnessing the trauma</a:t>
            </a:r>
          </a:p>
          <a:p>
            <a:pPr lvl="1"/>
            <a:r>
              <a:rPr lang="en-US" dirty="0" smtClean="0"/>
              <a:t>Learning that a relative or close friend was exposed to a trauma</a:t>
            </a:r>
          </a:p>
          <a:p>
            <a:pPr lvl="1"/>
            <a:r>
              <a:rPr lang="en-US" dirty="0" smtClean="0"/>
              <a:t>Indirect exposure to aversive details of the trauma, usually in the course of professional duties (e.g., first responders, medics)</a:t>
            </a:r>
            <a:endParaRPr lang="en-US" dirty="0"/>
          </a:p>
        </p:txBody>
      </p:sp>
      <p:sp>
        <p:nvSpPr>
          <p:cNvPr id="6" name="Rectangle 5"/>
          <p:cNvSpPr/>
          <p:nvPr/>
        </p:nvSpPr>
        <p:spPr>
          <a:xfrm>
            <a:off x="1942767" y="6031915"/>
            <a:ext cx="8036119" cy="369332"/>
          </a:xfrm>
          <a:prstGeom prst="rect">
            <a:avLst/>
          </a:prstGeom>
        </p:spPr>
        <p:txBody>
          <a:bodyPr wrap="square">
            <a:spAutoFit/>
          </a:bodyPr>
          <a:lstStyle/>
          <a:p>
            <a:r>
              <a:rPr lang="en-US" dirty="0">
                <a:hlinkClick r:id="rId3"/>
              </a:rPr>
              <a:t>http://www.ptsd.va.gov/professional/PTSD-overview/dsm5_criteria_ptsd.asp</a:t>
            </a:r>
            <a:r>
              <a:rPr lang="en-US" dirty="0"/>
              <a:t> </a:t>
            </a:r>
          </a:p>
        </p:txBody>
      </p:sp>
    </p:spTree>
    <p:extLst>
      <p:ext uri="{BB962C8B-B14F-4D97-AF65-F5344CB8AC3E}">
        <p14:creationId xmlns:p14="http://schemas.microsoft.com/office/powerpoint/2010/main" val="1106626457"/>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 B (one required):</a:t>
            </a:r>
            <a:endParaRPr lang="en-US" b="1" dirty="0"/>
          </a:p>
        </p:txBody>
      </p:sp>
      <p:sp>
        <p:nvSpPr>
          <p:cNvPr id="3" name="Content Placeholder 2"/>
          <p:cNvSpPr>
            <a:spLocks noGrp="1"/>
          </p:cNvSpPr>
          <p:nvPr>
            <p:ph idx="1"/>
          </p:nvPr>
        </p:nvSpPr>
        <p:spPr/>
        <p:txBody>
          <a:bodyPr/>
          <a:lstStyle/>
          <a:p>
            <a:r>
              <a:rPr lang="en-US" dirty="0" smtClean="0"/>
              <a:t>The traumatic event is persistently re-experienced, in the following way(s):</a:t>
            </a:r>
          </a:p>
          <a:p>
            <a:pPr lvl="1"/>
            <a:r>
              <a:rPr lang="en-US" dirty="0" smtClean="0"/>
              <a:t>Intrusive thoughts</a:t>
            </a:r>
          </a:p>
          <a:p>
            <a:pPr lvl="1"/>
            <a:r>
              <a:rPr lang="en-US" dirty="0" smtClean="0"/>
              <a:t>Nightmares</a:t>
            </a:r>
          </a:p>
          <a:p>
            <a:pPr lvl="1"/>
            <a:r>
              <a:rPr lang="en-US" dirty="0" smtClean="0"/>
              <a:t>Flashbacks</a:t>
            </a:r>
          </a:p>
          <a:p>
            <a:pPr lvl="1"/>
            <a:r>
              <a:rPr lang="en-US" dirty="0" smtClean="0"/>
              <a:t>Emotional distress after exposure to traumatic reminders</a:t>
            </a:r>
          </a:p>
          <a:p>
            <a:pPr lvl="1"/>
            <a:r>
              <a:rPr lang="en-US" dirty="0" smtClean="0"/>
              <a:t>Physical reactivity after exposure to traumatic reminders </a:t>
            </a:r>
          </a:p>
          <a:p>
            <a:endParaRPr lang="en-US" dirty="0"/>
          </a:p>
        </p:txBody>
      </p:sp>
      <p:sp>
        <p:nvSpPr>
          <p:cNvPr id="4" name="Rectangle 3"/>
          <p:cNvSpPr/>
          <p:nvPr/>
        </p:nvSpPr>
        <p:spPr>
          <a:xfrm>
            <a:off x="1799644" y="6023964"/>
            <a:ext cx="7463625" cy="369332"/>
          </a:xfrm>
          <a:prstGeom prst="rect">
            <a:avLst/>
          </a:prstGeom>
        </p:spPr>
        <p:txBody>
          <a:bodyPr wrap="square">
            <a:spAutoFit/>
          </a:bodyPr>
          <a:lstStyle/>
          <a:p>
            <a:r>
              <a:rPr lang="en-US" dirty="0">
                <a:hlinkClick r:id="rId3"/>
              </a:rPr>
              <a:t>http://</a:t>
            </a:r>
            <a:r>
              <a:rPr lang="en-US" dirty="0" smtClean="0">
                <a:hlinkClick r:id="rId3"/>
              </a:rPr>
              <a:t>www.ptsd.va.gov/professional/PTSD-overview/dsm5_criteria_ptsd.asp</a:t>
            </a:r>
            <a:r>
              <a:rPr lang="en-US" dirty="0" smtClean="0"/>
              <a:t>  </a:t>
            </a:r>
            <a:endParaRPr lang="en-US" dirty="0"/>
          </a:p>
        </p:txBody>
      </p:sp>
    </p:spTree>
    <p:extLst>
      <p:ext uri="{BB962C8B-B14F-4D97-AF65-F5344CB8AC3E}">
        <p14:creationId xmlns:p14="http://schemas.microsoft.com/office/powerpoint/2010/main" val="207636950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 C (one required): </a:t>
            </a:r>
            <a:endParaRPr lang="en-US" b="1" dirty="0"/>
          </a:p>
        </p:txBody>
      </p:sp>
      <p:sp>
        <p:nvSpPr>
          <p:cNvPr id="3" name="Content Placeholder 2"/>
          <p:cNvSpPr>
            <a:spLocks noGrp="1"/>
          </p:cNvSpPr>
          <p:nvPr>
            <p:ph idx="1"/>
          </p:nvPr>
        </p:nvSpPr>
        <p:spPr/>
        <p:txBody>
          <a:bodyPr/>
          <a:lstStyle/>
          <a:p>
            <a:r>
              <a:rPr lang="en-US" dirty="0" smtClean="0"/>
              <a:t>Avoidance of trauma-related stimuli after the trauma, in the following way(s):</a:t>
            </a:r>
          </a:p>
          <a:p>
            <a:pPr lvl="1"/>
            <a:r>
              <a:rPr lang="en-US" dirty="0" smtClean="0"/>
              <a:t>Trauma-related thoughts or feelings</a:t>
            </a:r>
          </a:p>
          <a:p>
            <a:pPr lvl="1"/>
            <a:r>
              <a:rPr lang="en-US" dirty="0" smtClean="0"/>
              <a:t>Trauma-related reminders</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5938630"/>
            <a:ext cx="751046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300119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 D (2 required):</a:t>
            </a:r>
            <a:endParaRPr lang="en-US" b="1" dirty="0"/>
          </a:p>
        </p:txBody>
      </p:sp>
      <p:sp>
        <p:nvSpPr>
          <p:cNvPr id="3" name="Content Placeholder 2"/>
          <p:cNvSpPr>
            <a:spLocks noGrp="1"/>
          </p:cNvSpPr>
          <p:nvPr>
            <p:ph idx="1"/>
          </p:nvPr>
        </p:nvSpPr>
        <p:spPr/>
        <p:txBody>
          <a:bodyPr>
            <a:normAutofit/>
          </a:bodyPr>
          <a:lstStyle/>
          <a:p>
            <a:r>
              <a:rPr lang="en-US" dirty="0" smtClean="0"/>
              <a:t>Negative thoughts or feelings that began or worsened after the trauma, in the following way(s):</a:t>
            </a:r>
          </a:p>
          <a:p>
            <a:pPr lvl="1"/>
            <a:r>
              <a:rPr lang="en-US" dirty="0" smtClean="0"/>
              <a:t>Inability to recall key features of the trauma</a:t>
            </a:r>
          </a:p>
          <a:p>
            <a:pPr lvl="1"/>
            <a:r>
              <a:rPr lang="en-US" dirty="0" smtClean="0"/>
              <a:t>Overly negative thoughts and assumptions about oneself or the world</a:t>
            </a:r>
          </a:p>
          <a:p>
            <a:pPr lvl="1"/>
            <a:r>
              <a:rPr lang="en-US" dirty="0" smtClean="0"/>
              <a:t>Exaggerated blame of self or others for causing the trauma</a:t>
            </a:r>
          </a:p>
          <a:p>
            <a:pPr lvl="1"/>
            <a:r>
              <a:rPr lang="en-US" dirty="0" smtClean="0"/>
              <a:t>Negative affect</a:t>
            </a:r>
          </a:p>
          <a:p>
            <a:pPr lvl="1"/>
            <a:r>
              <a:rPr lang="en-US" dirty="0" smtClean="0"/>
              <a:t>Decreased interest in activities</a:t>
            </a:r>
          </a:p>
          <a:p>
            <a:pPr lvl="1"/>
            <a:r>
              <a:rPr lang="en-US" dirty="0" smtClean="0"/>
              <a:t>Feeling isolated</a:t>
            </a:r>
          </a:p>
          <a:p>
            <a:pPr lvl="1"/>
            <a:r>
              <a:rPr lang="en-US" dirty="0" smtClean="0"/>
              <a:t>Difficulty experiencing positive affect</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5938630"/>
            <a:ext cx="751046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93531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 E (2 required):</a:t>
            </a:r>
            <a:endParaRPr lang="en-US" b="1" dirty="0"/>
          </a:p>
        </p:txBody>
      </p:sp>
      <p:sp>
        <p:nvSpPr>
          <p:cNvPr id="3" name="Content Placeholder 2"/>
          <p:cNvSpPr>
            <a:spLocks noGrp="1"/>
          </p:cNvSpPr>
          <p:nvPr>
            <p:ph idx="1"/>
          </p:nvPr>
        </p:nvSpPr>
        <p:spPr/>
        <p:txBody>
          <a:bodyPr>
            <a:normAutofit/>
          </a:bodyPr>
          <a:lstStyle/>
          <a:p>
            <a:r>
              <a:rPr lang="en-US" dirty="0" smtClean="0"/>
              <a:t>Trauma-related arousal and reactivity that began or worsened after the trauma, in the following way(s):</a:t>
            </a:r>
          </a:p>
          <a:p>
            <a:pPr lvl="1"/>
            <a:r>
              <a:rPr lang="en-US" dirty="0" smtClean="0"/>
              <a:t>Irritability or aggression</a:t>
            </a:r>
          </a:p>
          <a:p>
            <a:pPr lvl="1"/>
            <a:r>
              <a:rPr lang="en-US" dirty="0" smtClean="0"/>
              <a:t>Risky or destructive behavior</a:t>
            </a:r>
          </a:p>
          <a:p>
            <a:pPr lvl="1"/>
            <a:r>
              <a:rPr lang="en-US" dirty="0" smtClean="0"/>
              <a:t>Hypervigilance</a:t>
            </a:r>
          </a:p>
          <a:p>
            <a:pPr lvl="1"/>
            <a:r>
              <a:rPr lang="en-US" dirty="0" smtClean="0"/>
              <a:t>Heightened startle reaction</a:t>
            </a:r>
          </a:p>
          <a:p>
            <a:pPr lvl="1"/>
            <a:r>
              <a:rPr lang="en-US" dirty="0" smtClean="0"/>
              <a:t>Difficulty concentrating</a:t>
            </a:r>
          </a:p>
          <a:p>
            <a:pPr lvl="1"/>
            <a:r>
              <a:rPr lang="en-US" dirty="0" smtClean="0"/>
              <a:t>Difficulty sleeping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5938630"/>
            <a:ext cx="751046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38892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Criteria:</a:t>
            </a:r>
            <a:endParaRPr lang="en-US" b="1" dirty="0"/>
          </a:p>
        </p:txBody>
      </p:sp>
      <p:sp>
        <p:nvSpPr>
          <p:cNvPr id="3" name="Content Placeholder 2"/>
          <p:cNvSpPr>
            <a:spLocks noGrp="1"/>
          </p:cNvSpPr>
          <p:nvPr>
            <p:ph idx="1"/>
          </p:nvPr>
        </p:nvSpPr>
        <p:spPr/>
        <p:txBody>
          <a:bodyPr/>
          <a:lstStyle/>
          <a:p>
            <a:pPr>
              <a:lnSpc>
                <a:spcPct val="100000"/>
              </a:lnSpc>
              <a:spcBef>
                <a:spcPts val="0"/>
              </a:spcBef>
            </a:pPr>
            <a:r>
              <a:rPr lang="en-US" b="1" dirty="0"/>
              <a:t>Criterion F (required):</a:t>
            </a:r>
            <a:r>
              <a:rPr lang="en-US" dirty="0"/>
              <a:t> Symptoms last for more than 1 month.</a:t>
            </a:r>
          </a:p>
          <a:p>
            <a:pPr>
              <a:lnSpc>
                <a:spcPct val="100000"/>
              </a:lnSpc>
              <a:spcBef>
                <a:spcPts val="0"/>
              </a:spcBef>
            </a:pPr>
            <a:r>
              <a:rPr lang="en-US" b="1" dirty="0"/>
              <a:t>Criterion G (required):</a:t>
            </a:r>
            <a:r>
              <a:rPr lang="en-US" dirty="0"/>
              <a:t> Symptoms create distress or functional impairment (e.g., social, occupational).</a:t>
            </a:r>
          </a:p>
          <a:p>
            <a:pPr>
              <a:lnSpc>
                <a:spcPct val="100000"/>
              </a:lnSpc>
              <a:spcBef>
                <a:spcPts val="0"/>
              </a:spcBef>
            </a:pPr>
            <a:r>
              <a:rPr lang="en-US" b="1" dirty="0"/>
              <a:t>Criterion H (required):</a:t>
            </a:r>
            <a:r>
              <a:rPr lang="en-US" dirty="0"/>
              <a:t> Symptoms are not due to medication, substance use, or other illness. </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5938630"/>
            <a:ext cx="751046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62687403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Subtypes:</a:t>
            </a:r>
            <a:endParaRPr lang="en-US" b="1" dirty="0"/>
          </a:p>
        </p:txBody>
      </p:sp>
      <p:sp>
        <p:nvSpPr>
          <p:cNvPr id="5" name="Content Placeholder 4"/>
          <p:cNvSpPr>
            <a:spLocks noGrp="1"/>
          </p:cNvSpPr>
          <p:nvPr>
            <p:ph idx="1"/>
          </p:nvPr>
        </p:nvSpPr>
        <p:spPr/>
        <p:txBody>
          <a:bodyPr/>
          <a:lstStyle/>
          <a:p>
            <a:r>
              <a:rPr lang="en-US" dirty="0" smtClean="0"/>
              <a:t>Dissociative Subtype: (most similar to Complex PTSD)</a:t>
            </a:r>
          </a:p>
          <a:p>
            <a:pPr lvl="1"/>
            <a:r>
              <a:rPr lang="en-US" dirty="0" smtClean="0"/>
              <a:t>Includes depersonalization and de-realization</a:t>
            </a:r>
          </a:p>
          <a:p>
            <a:pPr lvl="1"/>
            <a:r>
              <a:rPr lang="en-US" dirty="0" smtClean="0"/>
              <a:t>Additional research needed to substantiate a freestanding diagnosis or a subtype of complex PTSD</a:t>
            </a:r>
          </a:p>
          <a:p>
            <a:r>
              <a:rPr lang="en-US" dirty="0" smtClean="0"/>
              <a:t>Preschool Subtype:</a:t>
            </a:r>
          </a:p>
          <a:p>
            <a:pPr lvl="1"/>
            <a:r>
              <a:rPr lang="en-US" dirty="0" smtClean="0"/>
              <a:t>Behavioral and observable emphasis</a:t>
            </a:r>
          </a:p>
          <a:p>
            <a:pPr lvl="1"/>
            <a:r>
              <a:rPr lang="en-US" dirty="0" smtClean="0"/>
              <a:t>Developmentally sensitive</a:t>
            </a:r>
          </a:p>
          <a:p>
            <a:pPr lvl="1"/>
            <a:r>
              <a:rPr lang="en-US" dirty="0" smtClean="0"/>
              <a:t>6 years old and younger</a:t>
            </a:r>
          </a:p>
          <a:p>
            <a:endParaRPr lang="en-US" dirty="0"/>
          </a:p>
        </p:txBody>
      </p:sp>
    </p:spTree>
    <p:extLst>
      <p:ext uri="{BB962C8B-B14F-4D97-AF65-F5344CB8AC3E}">
        <p14:creationId xmlns:p14="http://schemas.microsoft.com/office/powerpoint/2010/main" val="89360871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DSM-5 </a:t>
            </a:r>
            <a:r>
              <a:rPr lang="en-US" b="1" dirty="0" smtClean="0"/>
              <a:t>Diagnostic Summary:</a:t>
            </a:r>
            <a:endParaRPr lang="en-US" b="1" dirty="0"/>
          </a:p>
        </p:txBody>
      </p:sp>
      <p:sp>
        <p:nvSpPr>
          <p:cNvPr id="3" name="Content Placeholder 2"/>
          <p:cNvSpPr>
            <a:spLocks noGrp="1"/>
          </p:cNvSpPr>
          <p:nvPr>
            <p:ph idx="1"/>
          </p:nvPr>
        </p:nvSpPr>
        <p:spPr/>
        <p:txBody>
          <a:bodyPr>
            <a:normAutofit lnSpcReduction="10000"/>
          </a:bodyPr>
          <a:lstStyle/>
          <a:p>
            <a:r>
              <a:rPr lang="en-US" b="1" dirty="0" smtClean="0"/>
              <a:t>Criterion A</a:t>
            </a:r>
            <a:r>
              <a:rPr lang="en-US" dirty="0" smtClean="0"/>
              <a:t> – exposure to violence</a:t>
            </a:r>
            <a:endParaRPr lang="en-US" dirty="0"/>
          </a:p>
          <a:p>
            <a:r>
              <a:rPr lang="en-US" b="1" dirty="0" smtClean="0"/>
              <a:t>Criterion </a:t>
            </a:r>
            <a:r>
              <a:rPr lang="en-US" b="1" dirty="0" smtClean="0"/>
              <a:t>B</a:t>
            </a:r>
            <a:r>
              <a:rPr lang="en-US" dirty="0"/>
              <a:t> – endorse </a:t>
            </a:r>
            <a:r>
              <a:rPr lang="en-US" dirty="0"/>
              <a:t>at least </a:t>
            </a:r>
            <a:r>
              <a:rPr lang="en-US" dirty="0" smtClean="0"/>
              <a:t>1/ 5 intrusive sx</a:t>
            </a:r>
            <a:endParaRPr lang="en-US" dirty="0"/>
          </a:p>
          <a:p>
            <a:r>
              <a:rPr lang="en-US" b="1" dirty="0">
                <a:solidFill>
                  <a:prstClr val="black"/>
                </a:solidFill>
              </a:rPr>
              <a:t>Criterion</a:t>
            </a:r>
            <a:r>
              <a:rPr lang="fr-FR" b="1" dirty="0" smtClean="0"/>
              <a:t> </a:t>
            </a:r>
            <a:r>
              <a:rPr lang="fr-FR" b="1" dirty="0" smtClean="0"/>
              <a:t>C</a:t>
            </a:r>
            <a:r>
              <a:rPr lang="en-US" dirty="0"/>
              <a:t> – endorse </a:t>
            </a:r>
            <a:r>
              <a:rPr lang="en-US" dirty="0"/>
              <a:t>at least </a:t>
            </a:r>
            <a:r>
              <a:rPr lang="en-US" dirty="0" smtClean="0"/>
              <a:t>1/2 avoidance sx</a:t>
            </a:r>
            <a:endParaRPr lang="en-US" dirty="0"/>
          </a:p>
          <a:p>
            <a:r>
              <a:rPr lang="en-US" b="1" dirty="0"/>
              <a:t>Criterion</a:t>
            </a:r>
            <a:r>
              <a:rPr lang="en-US" b="1" dirty="0" smtClean="0"/>
              <a:t> </a:t>
            </a:r>
            <a:r>
              <a:rPr lang="en-US" b="1" dirty="0" smtClean="0"/>
              <a:t>D</a:t>
            </a:r>
            <a:r>
              <a:rPr lang="en-US" dirty="0"/>
              <a:t> – endorse </a:t>
            </a:r>
            <a:r>
              <a:rPr lang="en-US" dirty="0"/>
              <a:t>at least </a:t>
            </a:r>
            <a:r>
              <a:rPr lang="en-US" dirty="0" smtClean="0"/>
              <a:t>2/7 </a:t>
            </a:r>
            <a:r>
              <a:rPr lang="en-US" dirty="0"/>
              <a:t>negative mood &amp; cognition sx </a:t>
            </a:r>
          </a:p>
          <a:p>
            <a:r>
              <a:rPr lang="en-US" b="1" dirty="0" smtClean="0">
                <a:solidFill>
                  <a:prstClr val="black"/>
                </a:solidFill>
              </a:rPr>
              <a:t>Criterion </a:t>
            </a:r>
            <a:r>
              <a:rPr lang="en-US" b="1" dirty="0" smtClean="0">
                <a:solidFill>
                  <a:prstClr val="black"/>
                </a:solidFill>
              </a:rPr>
              <a:t>E</a:t>
            </a:r>
            <a:r>
              <a:rPr lang="en-US" dirty="0"/>
              <a:t> – endorse </a:t>
            </a:r>
            <a:r>
              <a:rPr lang="en-US" dirty="0"/>
              <a:t>at least </a:t>
            </a:r>
            <a:r>
              <a:rPr lang="en-US" dirty="0" smtClean="0"/>
              <a:t>2/6 </a:t>
            </a:r>
            <a:r>
              <a:rPr lang="en-US" dirty="0"/>
              <a:t>arousal/ reactivity sx </a:t>
            </a:r>
            <a:endParaRPr lang="en-US" dirty="0" smtClean="0"/>
          </a:p>
          <a:p>
            <a:r>
              <a:rPr lang="en-US" b="1" dirty="0">
                <a:solidFill>
                  <a:prstClr val="black"/>
                </a:solidFill>
              </a:rPr>
              <a:t>Criterion </a:t>
            </a:r>
            <a:r>
              <a:rPr lang="en-US" b="1" dirty="0" smtClean="0">
                <a:solidFill>
                  <a:prstClr val="black"/>
                </a:solidFill>
              </a:rPr>
              <a:t>F</a:t>
            </a:r>
            <a:r>
              <a:rPr lang="en-US" dirty="0"/>
              <a:t> – </a:t>
            </a:r>
            <a:r>
              <a:rPr lang="en-US" dirty="0" err="1" smtClean="0">
                <a:solidFill>
                  <a:prstClr val="black"/>
                </a:solidFill>
              </a:rPr>
              <a:t>sx</a:t>
            </a:r>
            <a:r>
              <a:rPr lang="en-US" dirty="0" smtClean="0">
                <a:solidFill>
                  <a:prstClr val="black"/>
                </a:solidFill>
              </a:rPr>
              <a:t> </a:t>
            </a:r>
            <a:r>
              <a:rPr lang="en-US" dirty="0" smtClean="0">
                <a:solidFill>
                  <a:prstClr val="black"/>
                </a:solidFill>
              </a:rPr>
              <a:t>&gt; 1 month</a:t>
            </a:r>
          </a:p>
          <a:p>
            <a:r>
              <a:rPr lang="en-US" b="1" dirty="0">
                <a:solidFill>
                  <a:prstClr val="black"/>
                </a:solidFill>
              </a:rPr>
              <a:t>Criterion </a:t>
            </a:r>
            <a:r>
              <a:rPr lang="en-US" b="1" dirty="0" smtClean="0">
                <a:solidFill>
                  <a:prstClr val="black"/>
                </a:solidFill>
              </a:rPr>
              <a:t>G</a:t>
            </a:r>
            <a:r>
              <a:rPr lang="en-US" dirty="0"/>
              <a:t> – </a:t>
            </a:r>
            <a:r>
              <a:rPr lang="en-US" dirty="0" err="1" smtClean="0">
                <a:solidFill>
                  <a:prstClr val="black"/>
                </a:solidFill>
              </a:rPr>
              <a:t>sx</a:t>
            </a:r>
            <a:r>
              <a:rPr lang="en-US" dirty="0" smtClean="0">
                <a:solidFill>
                  <a:prstClr val="black"/>
                </a:solidFill>
              </a:rPr>
              <a:t> </a:t>
            </a:r>
            <a:r>
              <a:rPr lang="en-US" dirty="0" smtClean="0">
                <a:solidFill>
                  <a:prstClr val="black"/>
                </a:solidFill>
              </a:rPr>
              <a:t>create distress or functional impairment</a:t>
            </a:r>
          </a:p>
          <a:p>
            <a:r>
              <a:rPr lang="en-US" b="1" dirty="0">
                <a:solidFill>
                  <a:prstClr val="black"/>
                </a:solidFill>
              </a:rPr>
              <a:t>Criterion </a:t>
            </a:r>
            <a:r>
              <a:rPr lang="en-US" b="1" dirty="0" smtClean="0">
                <a:solidFill>
                  <a:prstClr val="black"/>
                </a:solidFill>
              </a:rPr>
              <a:t>H</a:t>
            </a:r>
            <a:r>
              <a:rPr lang="en-US" dirty="0" smtClean="0">
                <a:solidFill>
                  <a:prstClr val="black"/>
                </a:solidFill>
              </a:rPr>
              <a:t> – sx not due to medication, substance use or illness</a:t>
            </a:r>
            <a:endParaRPr lang="en-US" dirty="0"/>
          </a:p>
        </p:txBody>
      </p:sp>
    </p:spTree>
    <p:extLst>
      <p:ext uri="{BB962C8B-B14F-4D97-AF65-F5344CB8AC3E}">
        <p14:creationId xmlns:p14="http://schemas.microsoft.com/office/powerpoint/2010/main" val="408855337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DSM 5 vs. DSM IV Changes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The revision of Criterion A1 in DSM-5 </a:t>
            </a:r>
            <a:r>
              <a:rPr lang="en-US" dirty="0" smtClean="0">
                <a:solidFill>
                  <a:srgbClr val="FF0000"/>
                </a:solidFill>
              </a:rPr>
              <a:t>narrowed qualifying traumatic events </a:t>
            </a:r>
            <a:r>
              <a:rPr lang="en-US" dirty="0" smtClean="0"/>
              <a:t>such that the unexpected death of family or a close friend due to natural causes is no longer included. </a:t>
            </a:r>
          </a:p>
          <a:p>
            <a:r>
              <a:rPr lang="en-US" b="1" dirty="0" smtClean="0">
                <a:solidFill>
                  <a:srgbClr val="FF0000"/>
                </a:solidFill>
              </a:rPr>
              <a:t>Criterion A2, requiring that the response to a traumatic event </a:t>
            </a:r>
            <a:r>
              <a:rPr lang="en-US" dirty="0" smtClean="0"/>
              <a:t>involved intense fear, hopelessness, or horror, was removed from DSM-5. Research suggests that Criterion A2 did not improve diagnostic accuracy (2). </a:t>
            </a:r>
          </a:p>
          <a:p>
            <a:r>
              <a:rPr lang="en-US" b="1" dirty="0" smtClean="0">
                <a:solidFill>
                  <a:srgbClr val="FF0000"/>
                </a:solidFill>
              </a:rPr>
              <a:t>The avoidance and numbing cluster</a:t>
            </a:r>
            <a:r>
              <a:rPr lang="en-US" dirty="0" smtClean="0"/>
              <a:t> (Criterion C) in DSM-IV was separated into two criteria in DSM-5: Criterion C (avoidance) and Criterion D (negative alterations in cognitions and mood). This results in a requirement that a PTSD diagnosis includes at least one avoidance symptom. </a:t>
            </a:r>
          </a:p>
          <a:p>
            <a:r>
              <a:rPr lang="en-US" dirty="0" smtClean="0"/>
              <a:t>Two new symptoms were added:</a:t>
            </a:r>
          </a:p>
          <a:p>
            <a:pPr lvl="1"/>
            <a:r>
              <a:rPr lang="en-US" dirty="0" smtClean="0"/>
              <a:t>Criterion D (Negative thoughts or feelings that began or worsened after the trauma): Overly negative thoughts and assumptions about oneself or the world; and, negative affect</a:t>
            </a:r>
          </a:p>
          <a:p>
            <a:pPr lvl="1"/>
            <a:r>
              <a:rPr lang="en-US" dirty="0" smtClean="0"/>
              <a:t>Criterion E (Trauma-related arousal and reactivity that began or worsened after the trauma): Reckless or destructive behavior </a:t>
            </a:r>
          </a:p>
          <a:p>
            <a:pPr lvl="1"/>
            <a:endParaRPr lang="en-US" dirty="0"/>
          </a:p>
        </p:txBody>
      </p:sp>
      <p:sp>
        <p:nvSpPr>
          <p:cNvPr id="4" name="TextBox 3"/>
          <p:cNvSpPr txBox="1"/>
          <p:nvPr/>
        </p:nvSpPr>
        <p:spPr>
          <a:xfrm>
            <a:off x="1486894" y="5915770"/>
            <a:ext cx="8372723" cy="369332"/>
          </a:xfrm>
          <a:prstGeom prst="rect">
            <a:avLst/>
          </a:prstGeom>
          <a:noFill/>
        </p:spPr>
        <p:txBody>
          <a:bodyPr wrap="square" rtlCol="0">
            <a:spAutoFit/>
          </a:bodyPr>
          <a:lstStyle/>
          <a:p>
            <a:r>
              <a:rPr lang="en-US" dirty="0">
                <a:hlinkClick r:id="rId3"/>
              </a:rPr>
              <a:t>http://</a:t>
            </a:r>
            <a:r>
              <a:rPr lang="en-US" dirty="0" smtClean="0">
                <a:hlinkClick r:id="rId3"/>
              </a:rPr>
              <a:t>www.ptsd.va.gov/professional/PTSD-overview/dsm5_criteria_ptsd.asp</a:t>
            </a:r>
            <a:r>
              <a:rPr lang="en-US" dirty="0" smtClean="0"/>
              <a:t> </a:t>
            </a:r>
            <a:endParaRPr lang="en-US" dirty="0"/>
          </a:p>
        </p:txBody>
      </p:sp>
    </p:spTree>
    <p:extLst>
      <p:ext uri="{BB962C8B-B14F-4D97-AF65-F5344CB8AC3E}">
        <p14:creationId xmlns:p14="http://schemas.microsoft.com/office/powerpoint/2010/main" val="360975581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Presenter Information</a:t>
            </a:r>
            <a:endParaRPr lang="en-US" b="1" dirty="0"/>
          </a:p>
        </p:txBody>
      </p:sp>
      <p:sp>
        <p:nvSpPr>
          <p:cNvPr id="3" name="Text Placeholder 2"/>
          <p:cNvSpPr>
            <a:spLocks noGrp="1"/>
          </p:cNvSpPr>
          <p:nvPr>
            <p:ph type="body" idx="1"/>
          </p:nvPr>
        </p:nvSpPr>
        <p:spPr/>
        <p:txBody>
          <a:bodyPr>
            <a:normAutofit fontScale="92500"/>
          </a:bodyPr>
          <a:lstStyle/>
          <a:p>
            <a:r>
              <a:rPr lang="en-US" dirty="0"/>
              <a:t>Suzanne G. Martin </a:t>
            </a:r>
            <a:r>
              <a:rPr lang="en-US" dirty="0" err="1"/>
              <a:t>PsyD</a:t>
            </a:r>
            <a:r>
              <a:rPr lang="en-US" dirty="0"/>
              <a:t>, </a:t>
            </a:r>
            <a:r>
              <a:rPr lang="en-US" dirty="0" smtClean="0"/>
              <a:t>ABPP</a:t>
            </a:r>
            <a:br>
              <a:rPr lang="en-US" dirty="0" smtClean="0"/>
            </a:br>
            <a:r>
              <a:rPr lang="en-US" dirty="0" smtClean="0"/>
              <a:t>Atlanta </a:t>
            </a:r>
            <a:r>
              <a:rPr lang="en-US" dirty="0"/>
              <a:t>Regional Mental Health </a:t>
            </a:r>
            <a:r>
              <a:rPr lang="en-US" dirty="0" smtClean="0"/>
              <a:t>Specialist</a:t>
            </a:r>
            <a:endParaRPr lang="en-US" dirty="0"/>
          </a:p>
        </p:txBody>
      </p:sp>
      <p:sp>
        <p:nvSpPr>
          <p:cNvPr id="6" name="Content Placeholder 5"/>
          <p:cNvSpPr>
            <a:spLocks noGrp="1"/>
          </p:cNvSpPr>
          <p:nvPr>
            <p:ph sz="half" idx="2"/>
          </p:nvPr>
        </p:nvSpPr>
        <p:spPr/>
        <p:txBody>
          <a:bodyPr>
            <a:normAutofit/>
          </a:bodyPr>
          <a:lstStyle/>
          <a:p>
            <a:pPr marL="457200" lvl="1" indent="0">
              <a:buNone/>
            </a:pPr>
            <a:endParaRPr lang="en-US" dirty="0" smtClean="0"/>
          </a:p>
          <a:p>
            <a:endParaRPr lang="en-US" dirty="0"/>
          </a:p>
        </p:txBody>
      </p:sp>
      <p:sp>
        <p:nvSpPr>
          <p:cNvPr id="7" name="Text Placeholder 6"/>
          <p:cNvSpPr>
            <a:spLocks noGrp="1"/>
          </p:cNvSpPr>
          <p:nvPr>
            <p:ph type="body" sz="quarter" idx="3"/>
          </p:nvPr>
        </p:nvSpPr>
        <p:spPr/>
        <p:txBody>
          <a:bodyPr>
            <a:normAutofit fontScale="92500"/>
          </a:bodyPr>
          <a:lstStyle/>
          <a:p>
            <a:r>
              <a:rPr lang="en-US" dirty="0"/>
              <a:t>Lydia V. Santiago </a:t>
            </a:r>
            <a:r>
              <a:rPr lang="en-US" dirty="0" smtClean="0"/>
              <a:t>PhD</a:t>
            </a:r>
            <a:br>
              <a:rPr lang="en-US" dirty="0" smtClean="0"/>
            </a:br>
            <a:r>
              <a:rPr lang="en-US" dirty="0" smtClean="0"/>
              <a:t>Dallas </a:t>
            </a:r>
            <a:r>
              <a:rPr lang="en-US" dirty="0">
                <a:solidFill>
                  <a:prstClr val="black"/>
                </a:solidFill>
              </a:rPr>
              <a:t>Regional Mental Health </a:t>
            </a:r>
            <a:r>
              <a:rPr lang="en-US" dirty="0" smtClean="0">
                <a:solidFill>
                  <a:prstClr val="black"/>
                </a:solidFill>
              </a:rPr>
              <a:t>Specialist</a:t>
            </a:r>
            <a:endParaRPr lang="en-US" dirty="0">
              <a:solidFill>
                <a:prstClr val="black"/>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2913" y="3082095"/>
            <a:ext cx="2819302" cy="3476625"/>
          </a:xfrm>
          <a:prstGeom prst="rect">
            <a:avLst/>
          </a:prstGeom>
        </p:spPr>
      </p:pic>
      <p:pic>
        <p:nvPicPr>
          <p:cNvPr id="1026" name="il_fi" descr="http://www.casarc.org/images/lydia_santia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2583" y="3082095"/>
            <a:ext cx="3588718"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8121313"/>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 Tools: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PTSD Checklist (PCL5)</a:t>
            </a:r>
          </a:p>
          <a:p>
            <a:pPr lvl="1"/>
            <a:r>
              <a:rPr lang="en-US" dirty="0"/>
              <a:t>The PCL-5 is a 20-item self-report measure that assesses the 20 DSM-5 symptoms of PTSD. </a:t>
            </a:r>
            <a:endParaRPr lang="en-US" dirty="0" smtClean="0"/>
          </a:p>
          <a:p>
            <a:r>
              <a:rPr lang="en-US" dirty="0" smtClean="0"/>
              <a:t>Life Events Checklist (</a:t>
            </a:r>
            <a:r>
              <a:rPr lang="en-US" dirty="0"/>
              <a:t>LEC</a:t>
            </a:r>
            <a:r>
              <a:rPr lang="en-US" dirty="0" smtClean="0"/>
              <a:t>)</a:t>
            </a:r>
          </a:p>
          <a:p>
            <a:pPr lvl="1"/>
            <a:r>
              <a:rPr lang="en-US" dirty="0"/>
              <a:t>The Life Events Checklist for DSM-5 (LEC-5) is a self-report measure designed to screen for potentially traumatic events in a respondent's lifetime.</a:t>
            </a:r>
            <a:endParaRPr lang="en-US" dirty="0" smtClean="0"/>
          </a:p>
          <a:p>
            <a:r>
              <a:rPr lang="en-US" dirty="0"/>
              <a:t>Trauma </a:t>
            </a:r>
            <a:r>
              <a:rPr lang="en-US" dirty="0" smtClean="0"/>
              <a:t>Screening </a:t>
            </a:r>
            <a:r>
              <a:rPr lang="en-US" dirty="0"/>
              <a:t>Questionnaire (TSQ</a:t>
            </a:r>
            <a:r>
              <a:rPr lang="en-US" dirty="0" smtClean="0"/>
              <a:t>)</a:t>
            </a:r>
          </a:p>
          <a:p>
            <a:pPr lvl="1"/>
            <a:r>
              <a:rPr lang="en-US" dirty="0"/>
              <a:t>The TSQ was adapted from the PTSD Symptom Scale – Self-Report Version (PSS-SR). This self-reported assessment scale consists of 10 items, which cover one of the main signs of PTSD</a:t>
            </a:r>
            <a:endParaRPr lang="en-US" dirty="0" smtClean="0"/>
          </a:p>
          <a:p>
            <a:r>
              <a:rPr lang="en-US" dirty="0"/>
              <a:t>T</a:t>
            </a:r>
            <a:r>
              <a:rPr lang="en-US" dirty="0" smtClean="0"/>
              <a:t>he </a:t>
            </a:r>
            <a:r>
              <a:rPr lang="en-US" dirty="0"/>
              <a:t>UCLA </a:t>
            </a:r>
            <a:r>
              <a:rPr lang="en-US" dirty="0" smtClean="0"/>
              <a:t>Child/Adolescent PTSD </a:t>
            </a:r>
            <a:r>
              <a:rPr lang="en-US" dirty="0"/>
              <a:t>Reaction Index </a:t>
            </a:r>
            <a:endParaRPr lang="en-US" dirty="0" smtClean="0"/>
          </a:p>
          <a:p>
            <a:pPr lvl="1"/>
            <a:r>
              <a:rPr lang="en-US" dirty="0" smtClean="0"/>
              <a:t>Self-report </a:t>
            </a:r>
            <a:r>
              <a:rPr lang="en-US" dirty="0"/>
              <a:t>instrument </a:t>
            </a:r>
            <a:r>
              <a:rPr lang="en-US" dirty="0" smtClean="0"/>
              <a:t>for ages 6 and older to </a:t>
            </a:r>
            <a:r>
              <a:rPr lang="en-US" dirty="0"/>
              <a:t>screen for trauma exposure and assess for DSM-5 PTSD </a:t>
            </a:r>
            <a:r>
              <a:rPr lang="en-US" dirty="0" smtClean="0"/>
              <a:t>symptoms</a:t>
            </a:r>
            <a:endParaRPr lang="en-US" dirty="0"/>
          </a:p>
          <a:p>
            <a:r>
              <a:rPr lang="en-US" dirty="0" smtClean="0"/>
              <a:t>Primary </a:t>
            </a:r>
            <a:r>
              <a:rPr lang="en-US" dirty="0"/>
              <a:t>Care PTSD Screen (PC-PTSD</a:t>
            </a:r>
            <a:r>
              <a:rPr lang="en-US" dirty="0" smtClean="0"/>
              <a:t>)</a:t>
            </a:r>
          </a:p>
          <a:p>
            <a:pPr lvl="1"/>
            <a:r>
              <a:rPr lang="en-US" dirty="0"/>
              <a:t>The Primary Care PTSD Screen (PC-PTSD) is a 4-item screen that was designed for use in primary care and other medical settings, and is currently used to screen for PTSD in Veterans using VA health care</a:t>
            </a:r>
            <a:r>
              <a:rPr lang="en-US" dirty="0" smtClean="0"/>
              <a:t>. </a:t>
            </a:r>
          </a:p>
          <a:p>
            <a:pPr lvl="1"/>
            <a:endParaRPr lang="en-US" dirty="0"/>
          </a:p>
        </p:txBody>
      </p:sp>
    </p:spTree>
    <p:extLst>
      <p:ext uri="{BB962C8B-B14F-4D97-AF65-F5344CB8AC3E}">
        <p14:creationId xmlns:p14="http://schemas.microsoft.com/office/powerpoint/2010/main" val="68493866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Clinical Presentation in Adolescents and Young Adults</a:t>
            </a:r>
            <a:endParaRPr lang="en-US" b="1" dirty="0"/>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4825774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Normal vs Toxic Stress</a:t>
            </a:r>
            <a:endParaRPr lang="en-US" b="1" dirty="0"/>
          </a:p>
        </p:txBody>
      </p:sp>
      <p:sp>
        <p:nvSpPr>
          <p:cNvPr id="4" name="Content Placeholder 3"/>
          <p:cNvSpPr>
            <a:spLocks noGrp="1"/>
          </p:cNvSpPr>
          <p:nvPr>
            <p:ph idx="1"/>
          </p:nvPr>
        </p:nvSpPr>
        <p:spPr/>
        <p:txBody>
          <a:bodyPr>
            <a:normAutofit fontScale="77500" lnSpcReduction="20000"/>
          </a:bodyPr>
          <a:lstStyle/>
          <a:p>
            <a:r>
              <a:rPr lang="en-US" b="1" dirty="0">
                <a:solidFill>
                  <a:srgbClr val="000000"/>
                </a:solidFill>
              </a:rPr>
              <a:t>Positive stress response </a:t>
            </a:r>
            <a:r>
              <a:rPr lang="en-US" dirty="0">
                <a:solidFill>
                  <a:srgbClr val="000000"/>
                </a:solidFill>
              </a:rPr>
              <a:t>is a normal and essential part of healthy development, characterized by brief increases in heart rate and mild elevations in hormone levels</a:t>
            </a:r>
          </a:p>
          <a:p>
            <a:endParaRPr lang="en-US" dirty="0">
              <a:solidFill>
                <a:srgbClr val="000000"/>
              </a:solidFill>
            </a:endParaRPr>
          </a:p>
          <a:p>
            <a:r>
              <a:rPr lang="en-US" b="1" dirty="0">
                <a:solidFill>
                  <a:srgbClr val="000000"/>
                </a:solidFill>
              </a:rPr>
              <a:t>Tolerable stress response </a:t>
            </a:r>
            <a:r>
              <a:rPr lang="en-US" dirty="0">
                <a:solidFill>
                  <a:srgbClr val="000000"/>
                </a:solidFill>
              </a:rPr>
              <a:t>activates the body’s alert systems to a greater degree as a result of more severe, longer-lasting difficulties, such as the loss of a loved one, a natural disaster, or a frightening injury. If the activation is time-limited and buffered by relationships with adults who help the child adapt, the brain and other organs recover from what might otherwise be damaging effects.</a:t>
            </a:r>
          </a:p>
          <a:p>
            <a:endParaRPr lang="en-US" dirty="0">
              <a:solidFill>
                <a:srgbClr val="000000"/>
              </a:solidFill>
            </a:endParaRPr>
          </a:p>
          <a:p>
            <a:r>
              <a:rPr lang="en-US" b="1" dirty="0">
                <a:solidFill>
                  <a:srgbClr val="000000"/>
                </a:solidFill>
              </a:rPr>
              <a:t>Toxic stress response </a:t>
            </a:r>
            <a:r>
              <a:rPr lang="en-US" dirty="0">
                <a:solidFill>
                  <a:srgbClr val="000000"/>
                </a:solidFill>
              </a:rPr>
              <a:t>can occur when a child experiences strong, frequent, and/or prolonged adversity—such as physical or emotional abuse, chronic neglect, caregiver substance abuse or mental illness, exposure to violence, and/or the accumulated burdens of family economic hardship—without adequate adult support. </a:t>
            </a:r>
          </a:p>
          <a:p>
            <a:endParaRPr lang="en-US" dirty="0"/>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Toxic Stress and Brain Structure</a:t>
            </a:r>
            <a:endParaRPr lang="en-US" b="1" dirty="0"/>
          </a:p>
        </p:txBody>
      </p:sp>
      <p:sp>
        <p:nvSpPr>
          <p:cNvPr id="4" name="Content Placeholder 3"/>
          <p:cNvSpPr>
            <a:spLocks noGrp="1"/>
          </p:cNvSpPr>
          <p:nvPr>
            <p:ph idx="1"/>
          </p:nvPr>
        </p:nvSpPr>
        <p:spPr/>
        <p:txBody>
          <a:bodyPr>
            <a:normAutofit fontScale="92500" lnSpcReduction="20000"/>
          </a:bodyPr>
          <a:lstStyle/>
          <a:p>
            <a:pPr marL="514350" indent="-514350">
              <a:buFont typeface="+mj-lt"/>
              <a:buAutoNum type="arabicPeriod"/>
            </a:pPr>
            <a:r>
              <a:rPr lang="en-US" dirty="0">
                <a:solidFill>
                  <a:srgbClr val="2C2C2C"/>
                </a:solidFill>
              </a:rPr>
              <a:t>The interactions of genes and experience work together to construct brain structure. </a:t>
            </a:r>
          </a:p>
          <a:p>
            <a:pPr marL="514350" indent="-514350">
              <a:buFont typeface="+mj-lt"/>
              <a:buAutoNum type="arabicPeriod"/>
            </a:pPr>
            <a:endParaRPr lang="en-US" dirty="0">
              <a:solidFill>
                <a:srgbClr val="2C2C2C"/>
              </a:solidFill>
            </a:endParaRPr>
          </a:p>
          <a:p>
            <a:pPr marL="514350" indent="-514350">
              <a:buFont typeface="+mj-lt"/>
              <a:buAutoNum type="arabicPeriod"/>
            </a:pPr>
            <a:r>
              <a:rPr lang="en-US" dirty="0">
                <a:solidFill>
                  <a:srgbClr val="2C2C2C"/>
                </a:solidFill>
              </a:rPr>
              <a:t>Genes provide the blueprint for the formation of brain circuits, but these circuits are reinforced by repeated </a:t>
            </a:r>
            <a:r>
              <a:rPr lang="en-US" dirty="0"/>
              <a:t>use. </a:t>
            </a:r>
          </a:p>
          <a:p>
            <a:pPr marL="514350" indent="-514350">
              <a:buFont typeface="+mj-lt"/>
              <a:buAutoNum type="arabicPeriod"/>
            </a:pPr>
            <a:endParaRPr lang="en-US" dirty="0"/>
          </a:p>
          <a:p>
            <a:pPr marL="514350" indent="-514350">
              <a:buFont typeface="+mj-lt"/>
              <a:buAutoNum type="arabicPeriod"/>
            </a:pPr>
            <a:r>
              <a:rPr lang="en-US" dirty="0"/>
              <a:t>In the absence of responsive care giving or if responses are unpredictable and inappropriate-the brain’s architecture does not form as expected or the brain circuit system becomes permanently dysregulated or consistently over-activated leading to feelings of stress, alarm, anxiety and fear. </a:t>
            </a:r>
          </a:p>
          <a:p>
            <a:pPr marL="514350" indent="-514350">
              <a:buFont typeface="+mj-lt"/>
              <a:buAutoNum type="arabicPeriod"/>
            </a:pPr>
            <a:endParaRPr lang="en-US" sz="3200" dirty="0"/>
          </a:p>
          <a:p>
            <a:endParaRPr lang="en-US" dirty="0" smtClean="0"/>
          </a:p>
          <a:p>
            <a:endParaRPr lang="en-US" dirty="0"/>
          </a:p>
        </p:txBody>
      </p:sp>
    </p:spTree>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Impact of Toxic  Stress on Adolescent  Development</a:t>
            </a:r>
            <a:endParaRPr lang="en-US" b="1" dirty="0"/>
          </a:p>
        </p:txBody>
      </p:sp>
      <p:sp>
        <p:nvSpPr>
          <p:cNvPr id="6" name="Content Placeholder 5"/>
          <p:cNvSpPr>
            <a:spLocks noGrp="1"/>
          </p:cNvSpPr>
          <p:nvPr>
            <p:ph idx="1"/>
          </p:nvPr>
        </p:nvSpPr>
        <p:spPr/>
        <p:txBody>
          <a:bodyPr>
            <a:normAutofit fontScale="92500" lnSpcReduction="10000"/>
          </a:bodyPr>
          <a:lstStyle/>
          <a:p>
            <a:r>
              <a:rPr lang="en-US" smtClean="0"/>
              <a:t>Chronic stress can also come from the environment. This is why adolescents who are faced with continuous racism, oppression or environmental safety concerns, like war or violent gang activity, can also experience traumatic stress responses. </a:t>
            </a:r>
          </a:p>
          <a:p>
            <a:endParaRPr lang="en-US" smtClean="0"/>
          </a:p>
          <a:p>
            <a:r>
              <a:rPr lang="en-US" smtClean="0"/>
              <a:t>Adolescents are particularly challenged by reactions that persist after traumatic experiences because of the second great wave of brain development. The prefrontal cortex, which controls such things as impulse control, setting priorities, decision making, self-control, self-regulation—matures gradually and isn’t fully developed until around age 26. </a:t>
            </a:r>
          </a:p>
          <a:p>
            <a:endParaRPr lang="en-US" smtClean="0"/>
          </a:p>
          <a:p>
            <a:endParaRPr lang="en-US" smtClean="0"/>
          </a:p>
          <a:p>
            <a:endParaRPr lang="en-US" dirty="0"/>
          </a:p>
        </p:txBody>
      </p:sp>
    </p:spTree>
    <p:extLst>
      <p:ext uri="{BB962C8B-B14F-4D97-AF65-F5344CB8AC3E}">
        <p14:creationId xmlns:p14="http://schemas.microsoft.com/office/powerpoint/2010/main" val="541756788"/>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Adolescent Perceptions of PTSD Symptoms</a:t>
            </a:r>
            <a:endParaRPr lang="en-US" b="1" dirty="0"/>
          </a:p>
        </p:txBody>
      </p:sp>
      <p:sp>
        <p:nvSpPr>
          <p:cNvPr id="3" name="Text Placeholder 2"/>
          <p:cNvSpPr>
            <a:spLocks noGrp="1"/>
          </p:cNvSpPr>
          <p:nvPr>
            <p:ph idx="1"/>
          </p:nvPr>
        </p:nvSpPr>
        <p:spPr/>
        <p:txBody>
          <a:bodyPr/>
          <a:lstStyle/>
          <a:p>
            <a:r>
              <a:rPr lang="en-US" smtClean="0"/>
              <a:t>Adolescents may interpret their reactions as signs of "going crazy,“ of being weak, or of being different from everyone else.</a:t>
            </a:r>
          </a:p>
          <a:p>
            <a:r>
              <a:rPr lang="en-US" smtClean="0"/>
              <a:t>Adolescents may be embarrassed by bouts of fear and exaggerated physiological responses.</a:t>
            </a:r>
          </a:p>
          <a:p>
            <a:r>
              <a:rPr lang="en-US" smtClean="0"/>
              <a:t>Adolescents may harbor the belief that they are unique in their pain and suffering.</a:t>
            </a:r>
          </a:p>
          <a:p>
            <a:r>
              <a:rPr lang="en-US" smtClean="0"/>
              <a:t>Adolescents can easily interpret many of these reactions as being regressive or childlike</a:t>
            </a:r>
          </a:p>
          <a:p>
            <a:endParaRPr lang="en-US" dirty="0"/>
          </a:p>
        </p:txBody>
      </p:sp>
    </p:spTree>
    <p:extLst>
      <p:ext uri="{BB962C8B-B14F-4D97-AF65-F5344CB8AC3E}">
        <p14:creationId xmlns:p14="http://schemas.microsoft.com/office/powerpoint/2010/main" val="335142508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Difference between Adolescent and Adult </a:t>
            </a:r>
            <a:r>
              <a:rPr lang="en-US" b="1" dirty="0" smtClean="0"/>
              <a:t>PTSD</a:t>
            </a:r>
            <a:endParaRPr lang="en-US" b="1" dirty="0"/>
          </a:p>
        </p:txBody>
      </p:sp>
      <p:sp>
        <p:nvSpPr>
          <p:cNvPr id="3" name="Content Placeholder 2"/>
          <p:cNvSpPr>
            <a:spLocks noGrp="1"/>
          </p:cNvSpPr>
          <p:nvPr>
            <p:ph idx="1"/>
          </p:nvPr>
        </p:nvSpPr>
        <p:spPr/>
        <p:txBody>
          <a:bodyPr>
            <a:normAutofit/>
          </a:bodyPr>
          <a:lstStyle/>
          <a:p>
            <a:r>
              <a:rPr lang="en-US" dirty="0"/>
              <a:t>PTSD in adolescents may begin to more closely resemble PTSD in adults. However, there are a few features that have been shown to differ. </a:t>
            </a:r>
            <a:endParaRPr lang="en-US" dirty="0" smtClean="0"/>
          </a:p>
          <a:p>
            <a:pPr lvl="1"/>
            <a:r>
              <a:rPr lang="en-US" dirty="0" smtClean="0"/>
              <a:t>Adolescents </a:t>
            </a:r>
            <a:r>
              <a:rPr lang="en-US" dirty="0"/>
              <a:t>are more likely to engage in traumatic reenactment, in which they incorporate aspects of the trauma into their daily </a:t>
            </a:r>
            <a:r>
              <a:rPr lang="en-US" dirty="0" smtClean="0"/>
              <a:t>lives.</a:t>
            </a:r>
          </a:p>
          <a:p>
            <a:pPr lvl="1"/>
            <a:r>
              <a:rPr lang="en-US" dirty="0" smtClean="0"/>
              <a:t>Adolescents </a:t>
            </a:r>
            <a:r>
              <a:rPr lang="en-US" dirty="0"/>
              <a:t>are more likely than younger children or adults to </a:t>
            </a:r>
            <a:r>
              <a:rPr lang="en-US" dirty="0" smtClean="0"/>
              <a:t>exhibit </a:t>
            </a:r>
            <a:r>
              <a:rPr lang="en-US" dirty="0"/>
              <a:t>impulsive and aggressive behaviors.</a:t>
            </a:r>
          </a:p>
          <a:p>
            <a:endParaRPr lang="en-US" dirty="0"/>
          </a:p>
        </p:txBody>
      </p:sp>
    </p:spTree>
    <p:extLst>
      <p:ext uri="{BB962C8B-B14F-4D97-AF65-F5344CB8AC3E}">
        <p14:creationId xmlns:p14="http://schemas.microsoft.com/office/powerpoint/2010/main" val="924920144"/>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Effective Brief Interventions and Applicable Research</a:t>
            </a:r>
            <a:endParaRPr lang="en-US" b="1" dirty="0"/>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741805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r>
            <a:br>
              <a:rPr lang="en-US" dirty="0"/>
            </a:br>
            <a:r>
              <a:rPr lang="en-US" dirty="0"/>
              <a:t> </a:t>
            </a:r>
            <a:r>
              <a:rPr lang="en-US" b="1" dirty="0"/>
              <a:t>Evidence-Based Treatments for PTSD: 	</a:t>
            </a:r>
            <a:br>
              <a:rPr lang="en-US" b="1" dirty="0"/>
            </a:br>
            <a:endParaRPr lang="en-US" b="1" dirty="0"/>
          </a:p>
        </p:txBody>
      </p:sp>
      <p:sp>
        <p:nvSpPr>
          <p:cNvPr id="5" name="Content Placeholder 4"/>
          <p:cNvSpPr>
            <a:spLocks noGrp="1"/>
          </p:cNvSpPr>
          <p:nvPr>
            <p:ph idx="1"/>
          </p:nvPr>
        </p:nvSpPr>
        <p:spPr/>
        <p:txBody>
          <a:bodyPr>
            <a:normAutofit/>
          </a:bodyPr>
          <a:lstStyle/>
          <a:p>
            <a:pPr marL="0" indent="0">
              <a:buNone/>
            </a:pPr>
            <a:r>
              <a:rPr lang="en-US" dirty="0">
                <a:solidFill>
                  <a:srgbClr val="000000"/>
                </a:solidFill>
                <a:latin typeface="Franklin Gothic Book"/>
              </a:rPr>
              <a:t>	</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08123926"/>
              </p:ext>
            </p:extLst>
          </p:nvPr>
        </p:nvGraphicFramePr>
        <p:xfrm>
          <a:off x="1737801" y="1876505"/>
          <a:ext cx="7740153" cy="3840924"/>
        </p:xfrm>
        <a:graphic>
          <a:graphicData uri="http://schemas.openxmlformats.org/drawingml/2006/table">
            <a:tbl>
              <a:tblPr firstRow="1" bandRow="1">
                <a:tableStyleId>{5C22544A-7EE6-4342-B048-85BDC9FD1C3A}</a:tableStyleId>
              </a:tblPr>
              <a:tblGrid>
                <a:gridCol w="3002956"/>
                <a:gridCol w="2157146"/>
                <a:gridCol w="2580051"/>
              </a:tblGrid>
              <a:tr h="412756">
                <a:tc>
                  <a:txBody>
                    <a:bodyPr/>
                    <a:lstStyle/>
                    <a:p>
                      <a:r>
                        <a:rPr lang="en-US" dirty="0" smtClean="0"/>
                        <a:t>Intervention</a:t>
                      </a:r>
                      <a:endParaRPr lang="en-US" dirty="0"/>
                    </a:p>
                  </a:txBody>
                  <a:tcPr/>
                </a:tc>
                <a:tc>
                  <a:txBody>
                    <a:bodyPr/>
                    <a:lstStyle/>
                    <a:p>
                      <a:r>
                        <a:rPr lang="en-US" dirty="0" smtClean="0"/>
                        <a:t>Effect</a:t>
                      </a:r>
                      <a:r>
                        <a:rPr lang="en-US" baseline="0" dirty="0" smtClean="0"/>
                        <a:t> Size</a:t>
                      </a:r>
                      <a:endParaRPr lang="en-US" dirty="0"/>
                    </a:p>
                  </a:txBody>
                  <a:tcPr/>
                </a:tc>
                <a:tc>
                  <a:txBody>
                    <a:bodyPr/>
                    <a:lstStyle/>
                    <a:p>
                      <a:r>
                        <a:rPr lang="en-US" dirty="0" smtClean="0"/>
                        <a:t>Confidence Interval</a:t>
                      </a:r>
                      <a:endParaRPr lang="en-US" dirty="0"/>
                    </a:p>
                  </a:txBody>
                  <a:tcPr/>
                </a:tc>
              </a:tr>
              <a:tr h="418489">
                <a:tc>
                  <a:txBody>
                    <a:bodyPr/>
                    <a:lstStyle/>
                    <a:p>
                      <a:r>
                        <a:rPr lang="en-US" dirty="0" smtClean="0"/>
                        <a:t>Prolonged Exposure (PE)</a:t>
                      </a:r>
                      <a:endParaRPr lang="en-US" dirty="0"/>
                    </a:p>
                  </a:txBody>
                  <a:tcPr/>
                </a:tc>
                <a:tc>
                  <a:txBody>
                    <a:bodyPr/>
                    <a:lstStyle/>
                    <a:p>
                      <a:r>
                        <a:rPr lang="en-US" dirty="0" smtClean="0"/>
                        <a:t>1.91 (very large)</a:t>
                      </a:r>
                      <a:endParaRPr lang="en-US" dirty="0"/>
                    </a:p>
                  </a:txBody>
                  <a:tcPr/>
                </a:tc>
                <a:tc>
                  <a:txBody>
                    <a:bodyPr/>
                    <a:lstStyle/>
                    <a:p>
                      <a:r>
                        <a:rPr lang="en-US" dirty="0" smtClean="0"/>
                        <a:t>1.52-2.30</a:t>
                      </a:r>
                      <a:endParaRPr lang="en-US" dirty="0"/>
                    </a:p>
                  </a:txBody>
                  <a:tcPr/>
                </a:tc>
              </a:tr>
              <a:tr h="1031889">
                <a:tc>
                  <a:txBody>
                    <a:bodyPr/>
                    <a:lstStyle/>
                    <a:p>
                      <a:r>
                        <a:rPr lang="en-US" dirty="0" smtClean="0"/>
                        <a:t>Eye</a:t>
                      </a:r>
                      <a:r>
                        <a:rPr lang="en-US" baseline="0" dirty="0" smtClean="0"/>
                        <a:t> Movement Desensitization Reprogramming (EMDR)</a:t>
                      </a:r>
                      <a:endParaRPr lang="en-US" dirty="0"/>
                    </a:p>
                  </a:txBody>
                  <a:tcPr/>
                </a:tc>
                <a:tc>
                  <a:txBody>
                    <a:bodyPr/>
                    <a:lstStyle/>
                    <a:p>
                      <a:r>
                        <a:rPr lang="en-US" dirty="0" smtClean="0"/>
                        <a:t>1.81 (very large)</a:t>
                      </a:r>
                      <a:endParaRPr lang="en-US" dirty="0"/>
                    </a:p>
                  </a:txBody>
                  <a:tcPr/>
                </a:tc>
                <a:tc>
                  <a:txBody>
                    <a:bodyPr/>
                    <a:lstStyle/>
                    <a:p>
                      <a:r>
                        <a:rPr lang="en-US" dirty="0" smtClean="0"/>
                        <a:t>1.07-2.71</a:t>
                      </a:r>
                      <a:endParaRPr lang="en-US" dirty="0"/>
                    </a:p>
                  </a:txBody>
                  <a:tcPr/>
                </a:tc>
              </a:tr>
              <a:tr h="722323">
                <a:tc>
                  <a:txBody>
                    <a:bodyPr/>
                    <a:lstStyle/>
                    <a:p>
                      <a:r>
                        <a:rPr lang="en-US" dirty="0" smtClean="0"/>
                        <a:t>Cognitive Processing Therapy (CPT)</a:t>
                      </a:r>
                      <a:endParaRPr lang="en-US" dirty="0"/>
                    </a:p>
                  </a:txBody>
                  <a:tcPr/>
                </a:tc>
                <a:tc>
                  <a:txBody>
                    <a:bodyPr/>
                    <a:lstStyle/>
                    <a:p>
                      <a:r>
                        <a:rPr lang="en-US" dirty="0" smtClean="0"/>
                        <a:t>1.81 (very large)</a:t>
                      </a:r>
                      <a:endParaRPr lang="en-US" dirty="0"/>
                    </a:p>
                  </a:txBody>
                  <a:tcPr/>
                </a:tc>
                <a:tc>
                  <a:txBody>
                    <a:bodyPr/>
                    <a:lstStyle/>
                    <a:p>
                      <a:r>
                        <a:rPr lang="en-US" dirty="0" smtClean="0"/>
                        <a:t>1.41-2.21</a:t>
                      </a:r>
                      <a:endParaRPr lang="en-US" dirty="0"/>
                    </a:p>
                  </a:txBody>
                  <a:tcPr/>
                </a:tc>
              </a:tr>
              <a:tr h="418489">
                <a:tc>
                  <a:txBody>
                    <a:bodyPr/>
                    <a:lstStyle/>
                    <a:p>
                      <a:r>
                        <a:rPr lang="en-US" dirty="0" smtClean="0"/>
                        <a:t>No treatment</a:t>
                      </a:r>
                      <a:endParaRPr lang="en-US" dirty="0"/>
                    </a:p>
                  </a:txBody>
                  <a:tcPr/>
                </a:tc>
                <a:tc>
                  <a:txBody>
                    <a:bodyPr/>
                    <a:lstStyle/>
                    <a:p>
                      <a:r>
                        <a:rPr lang="en-US" dirty="0" smtClean="0"/>
                        <a:t>0.42 (small)</a:t>
                      </a:r>
                      <a:endParaRPr lang="en-US" dirty="0"/>
                    </a:p>
                  </a:txBody>
                  <a:tcPr/>
                </a:tc>
                <a:tc>
                  <a:txBody>
                    <a:bodyPr/>
                    <a:lstStyle/>
                    <a:p>
                      <a:r>
                        <a:rPr lang="en-US" dirty="0" smtClean="0"/>
                        <a:t>0.33-0.53</a:t>
                      </a:r>
                      <a:endParaRPr lang="en-US" dirty="0"/>
                    </a:p>
                  </a:txBody>
                  <a:tcPr/>
                </a:tc>
              </a:tr>
              <a:tr h="418489">
                <a:tc>
                  <a:txBody>
                    <a:bodyPr/>
                    <a:lstStyle/>
                    <a:p>
                      <a:r>
                        <a:rPr lang="en-US" dirty="0" smtClean="0"/>
                        <a:t>SSRI</a:t>
                      </a:r>
                      <a:endParaRPr lang="en-US" dirty="0"/>
                    </a:p>
                  </a:txBody>
                  <a:tcPr/>
                </a:tc>
                <a:tc>
                  <a:txBody>
                    <a:bodyPr/>
                    <a:lstStyle/>
                    <a:p>
                      <a:r>
                        <a:rPr lang="en-US" dirty="0" smtClean="0"/>
                        <a:t>1.64 (very large)</a:t>
                      </a:r>
                      <a:endParaRPr lang="en-US" dirty="0"/>
                    </a:p>
                  </a:txBody>
                  <a:tcPr/>
                </a:tc>
                <a:tc>
                  <a:txBody>
                    <a:bodyPr/>
                    <a:lstStyle/>
                    <a:p>
                      <a:r>
                        <a:rPr lang="en-US" dirty="0" smtClean="0">
                          <a:solidFill>
                            <a:srgbClr val="000000"/>
                          </a:solidFill>
                          <a:latin typeface="Franklin Gothic Book"/>
                        </a:rPr>
                        <a:t>1.13 - 2.16 </a:t>
                      </a:r>
                      <a:endParaRPr lang="en-US" dirty="0"/>
                    </a:p>
                  </a:txBody>
                  <a:tcPr/>
                </a:tc>
              </a:tr>
              <a:tr h="418489">
                <a:tc>
                  <a:txBody>
                    <a:bodyPr/>
                    <a:lstStyle/>
                    <a:p>
                      <a:r>
                        <a:rPr lang="en-US" dirty="0" smtClean="0"/>
                        <a:t>Placebo</a:t>
                      </a:r>
                      <a:endParaRPr lang="en-US" dirty="0"/>
                    </a:p>
                  </a:txBody>
                  <a:tcPr/>
                </a:tc>
                <a:tc>
                  <a:txBody>
                    <a:bodyPr/>
                    <a:lstStyle/>
                    <a:p>
                      <a:r>
                        <a:rPr lang="en-US" dirty="0" smtClean="0"/>
                        <a:t>1.20 (very large)</a:t>
                      </a:r>
                      <a:endParaRPr lang="en-US" dirty="0"/>
                    </a:p>
                  </a:txBody>
                  <a:tcPr/>
                </a:tc>
                <a:tc>
                  <a:txBody>
                    <a:bodyPr/>
                    <a:lstStyle/>
                    <a:p>
                      <a:r>
                        <a:rPr lang="en-US" dirty="0" smtClean="0">
                          <a:solidFill>
                            <a:srgbClr val="000000"/>
                          </a:solidFill>
                          <a:latin typeface="Franklin Gothic Book"/>
                        </a:rPr>
                        <a:t>0.98 - 1.45 </a:t>
                      </a:r>
                      <a:endParaRPr lang="en-US" dirty="0"/>
                    </a:p>
                  </a:txBody>
                  <a:tcPr/>
                </a:tc>
              </a:tr>
            </a:tbl>
          </a:graphicData>
        </a:graphic>
      </p:graphicFrame>
      <p:sp>
        <p:nvSpPr>
          <p:cNvPr id="7" name="Rectangle 6"/>
          <p:cNvSpPr/>
          <p:nvPr/>
        </p:nvSpPr>
        <p:spPr>
          <a:xfrm>
            <a:off x="1208599" y="6034729"/>
            <a:ext cx="8905460" cy="307777"/>
          </a:xfrm>
          <a:prstGeom prst="rect">
            <a:avLst/>
          </a:prstGeom>
        </p:spPr>
        <p:txBody>
          <a:bodyPr wrap="square">
            <a:spAutoFit/>
          </a:bodyPr>
          <a:lstStyle/>
          <a:p>
            <a:r>
              <a:rPr lang="en-US" sz="1400" dirty="0">
                <a:hlinkClick r:id="rId3"/>
              </a:rPr>
              <a:t>http://</a:t>
            </a:r>
            <a:r>
              <a:rPr lang="en-US" sz="1400" dirty="0" smtClean="0">
                <a:hlinkClick r:id="rId3"/>
              </a:rPr>
              <a:t>www.ptsd.va.gov/Public/understanding_TX/CourseList/Course_NCPTSD_Treatment_1435/assets/00015006.PDF</a:t>
            </a:r>
            <a:r>
              <a:rPr lang="en-US" sz="1400" dirty="0" smtClean="0"/>
              <a:t> </a:t>
            </a:r>
            <a:endParaRPr lang="en-US" sz="1400" dirty="0"/>
          </a:p>
        </p:txBody>
      </p:sp>
    </p:spTree>
    <p:extLst>
      <p:ext uri="{BB962C8B-B14F-4D97-AF65-F5344CB8AC3E}">
        <p14:creationId xmlns:p14="http://schemas.microsoft.com/office/powerpoint/2010/main" val="2054539888"/>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b="1" dirty="0"/>
              <a:t>Treatments</a:t>
            </a:r>
            <a:endParaRPr lang="en-US" sz="4000" b="1" dirty="0"/>
          </a:p>
        </p:txBody>
      </p:sp>
      <p:sp>
        <p:nvSpPr>
          <p:cNvPr id="4" name="Content Placeholder 3"/>
          <p:cNvSpPr>
            <a:spLocks noGrp="1"/>
          </p:cNvSpPr>
          <p:nvPr>
            <p:ph idx="1"/>
          </p:nvPr>
        </p:nvSpPr>
        <p:spPr/>
        <p:txBody>
          <a:bodyPr>
            <a:normAutofit fontScale="77500" lnSpcReduction="20000"/>
          </a:bodyPr>
          <a:lstStyle/>
          <a:p>
            <a:pPr>
              <a:lnSpc>
                <a:spcPct val="120000"/>
              </a:lnSpc>
            </a:pPr>
            <a:r>
              <a:rPr lang="en-US" b="1" dirty="0"/>
              <a:t>Cognitive-Behavioral Therapy (CBT</a:t>
            </a:r>
            <a:r>
              <a:rPr lang="en-US" b="1" dirty="0" smtClean="0"/>
              <a:t>)—</a:t>
            </a:r>
            <a:r>
              <a:rPr lang="en-US" dirty="0" smtClean="0"/>
              <a:t>The treatment </a:t>
            </a:r>
            <a:r>
              <a:rPr lang="en-US" dirty="0"/>
              <a:t>with the best empirical evidence is Trauma-Focused CBT (TF-CBT). TF-CBT generally includes the adolescent directly discussing the traumatic event (exposure), anxiety management techniques such as relaxation, assertiveness training, correction of inaccurate or distorted trauma related thoughts and challenging false beliefs such as, "the world is totally unsafe.“</a:t>
            </a:r>
          </a:p>
          <a:p>
            <a:pPr>
              <a:lnSpc>
                <a:spcPct val="120000"/>
              </a:lnSpc>
            </a:pPr>
            <a:endParaRPr lang="en-US" dirty="0"/>
          </a:p>
          <a:p>
            <a:pPr>
              <a:lnSpc>
                <a:spcPct val="120000"/>
              </a:lnSpc>
            </a:pPr>
            <a:r>
              <a:rPr lang="en-US" b="1" dirty="0"/>
              <a:t>Psychological First </a:t>
            </a:r>
            <a:r>
              <a:rPr lang="en-US" b="1" dirty="0" smtClean="0"/>
              <a:t>Aid—</a:t>
            </a:r>
            <a:r>
              <a:rPr lang="en-US" dirty="0" smtClean="0"/>
              <a:t>Psychological </a:t>
            </a:r>
            <a:r>
              <a:rPr lang="en-US" dirty="0"/>
              <a:t>First Aid involves providing comfort and support, normalizing the adolescent’s reactions, helping caregivers deal with changes in the adolescent’s emotions and behavior, teaching calming and problem-solving skills, and referring the most symptomatic adolescents for additional treatment.</a:t>
            </a:r>
          </a:p>
          <a:p>
            <a:endParaRPr lang="en-US" dirty="0"/>
          </a:p>
        </p:txBody>
      </p:sp>
    </p:spTree>
    <p:extLst>
      <p:ext uri="{BB962C8B-B14F-4D97-AF65-F5344CB8AC3E}">
        <p14:creationId xmlns:p14="http://schemas.microsoft.com/office/powerpoint/2010/main" val="414027536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Learning Objectives</a:t>
            </a:r>
            <a:endParaRPr lang="en-US" b="1" dirty="0"/>
          </a:p>
        </p:txBody>
      </p:sp>
      <p:sp>
        <p:nvSpPr>
          <p:cNvPr id="6" name="Content Placeholder 5"/>
          <p:cNvSpPr>
            <a:spLocks noGrp="1"/>
          </p:cNvSpPr>
          <p:nvPr>
            <p:ph idx="1"/>
          </p:nvPr>
        </p:nvSpPr>
        <p:spPr/>
        <p:txBody>
          <a:bodyPr/>
          <a:lstStyle/>
          <a:p>
            <a:pPr>
              <a:lnSpc>
                <a:spcPct val="100000"/>
              </a:lnSpc>
            </a:pPr>
            <a:r>
              <a:rPr lang="en-US" dirty="0"/>
              <a:t>After this presentation, participants will be able to: </a:t>
            </a:r>
          </a:p>
          <a:p>
            <a:pPr lvl="1">
              <a:lnSpc>
                <a:spcPct val="100000"/>
              </a:lnSpc>
            </a:pPr>
            <a:r>
              <a:rPr lang="en-US" dirty="0"/>
              <a:t>Articulate applicable changes to titles and diagnostic criteria for </a:t>
            </a:r>
            <a:r>
              <a:rPr lang="en-US" dirty="0" smtClean="0"/>
              <a:t>Trauma Based Disorders based </a:t>
            </a:r>
            <a:r>
              <a:rPr lang="en-US" dirty="0"/>
              <a:t>on DSM-5.</a:t>
            </a:r>
          </a:p>
          <a:p>
            <a:pPr lvl="1">
              <a:lnSpc>
                <a:spcPct val="100000"/>
              </a:lnSpc>
            </a:pPr>
            <a:r>
              <a:rPr lang="en-US" dirty="0"/>
              <a:t>Recognize how clinical presentations for </a:t>
            </a:r>
            <a:r>
              <a:rPr lang="en-US" dirty="0" smtClean="0"/>
              <a:t>Trauma Based Disorders may </a:t>
            </a:r>
            <a:r>
              <a:rPr lang="en-US" dirty="0"/>
              <a:t>vary for adolescents and young adults due to the developing brain.</a:t>
            </a:r>
          </a:p>
          <a:p>
            <a:pPr lvl="1">
              <a:lnSpc>
                <a:spcPct val="100000"/>
              </a:lnSpc>
            </a:pPr>
            <a:r>
              <a:rPr lang="en-US" dirty="0"/>
              <a:t>Identify at least one effective brief intervention for </a:t>
            </a:r>
            <a:r>
              <a:rPr lang="en-US" dirty="0" smtClean="0"/>
              <a:t>Trauma Based Disorders </a:t>
            </a:r>
            <a:r>
              <a:rPr lang="en-US" dirty="0"/>
              <a:t>based on peer reviewed research.</a:t>
            </a:r>
          </a:p>
          <a:p>
            <a:pPr>
              <a:lnSpc>
                <a:spcPct val="100000"/>
              </a:lnSpc>
            </a:pPr>
            <a:endParaRPr lang="en-US" dirty="0"/>
          </a:p>
        </p:txBody>
      </p:sp>
    </p:spTree>
    <p:extLst>
      <p:ext uri="{BB962C8B-B14F-4D97-AF65-F5344CB8AC3E}">
        <p14:creationId xmlns:p14="http://schemas.microsoft.com/office/powerpoint/2010/main" val="2447953357"/>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sz="4000" b="1" dirty="0"/>
              <a:t>Self Help Tool</a:t>
            </a:r>
            <a:endParaRPr lang="en-US" sz="4000" b="1" dirty="0"/>
          </a:p>
        </p:txBody>
      </p:sp>
      <p:sp>
        <p:nvSpPr>
          <p:cNvPr id="6" name="Content Placeholder 5"/>
          <p:cNvSpPr>
            <a:spLocks noGrp="1"/>
          </p:cNvSpPr>
          <p:nvPr>
            <p:ph sz="half" idx="1"/>
          </p:nvPr>
        </p:nvSpPr>
        <p:spPr/>
        <p:txBody>
          <a:bodyPr/>
          <a:lstStyle/>
          <a:p>
            <a:endParaRPr lang="en-US" dirty="0" smtClean="0"/>
          </a:p>
          <a:p>
            <a:pPr marL="0" indent="0">
              <a:buNone/>
            </a:pPr>
            <a:endParaRPr lang="en-US" dirty="0"/>
          </a:p>
        </p:txBody>
      </p:sp>
      <p:sp>
        <p:nvSpPr>
          <p:cNvPr id="15" name="Content Placeholder 14"/>
          <p:cNvSpPr>
            <a:spLocks noGrp="1"/>
          </p:cNvSpPr>
          <p:nvPr>
            <p:ph sz="half" idx="2"/>
          </p:nvPr>
        </p:nvSpPr>
        <p:spPr/>
        <p:txBody>
          <a:bodyPr/>
          <a:lstStyle/>
          <a:p>
            <a:pPr marL="0" indent="0" algn="ctr">
              <a:buNone/>
            </a:pPr>
            <a:r>
              <a:rPr lang="en-US" b="1" dirty="0" smtClean="0">
                <a:solidFill>
                  <a:srgbClr val="FF0000"/>
                </a:solidFill>
              </a:rPr>
              <a:t>Help Managing Symptoms</a:t>
            </a:r>
          </a:p>
          <a:p>
            <a:r>
              <a:rPr lang="en-US" dirty="0"/>
              <a:t>With you when you need it - PTSD Coach is a free smartphone app that can help you learn about and manage symptoms that commonly occur after trauma. </a:t>
            </a:r>
          </a:p>
          <a:p>
            <a:r>
              <a:rPr lang="en-US" dirty="0"/>
              <a:t>Available for iPhone and Android.</a:t>
            </a:r>
          </a:p>
          <a:p>
            <a:endParaRPr lang="en-US" dirty="0"/>
          </a:p>
        </p:txBody>
      </p:sp>
      <p:sp>
        <p:nvSpPr>
          <p:cNvPr id="7" name="Rectangle 6"/>
          <p:cNvSpPr/>
          <p:nvPr/>
        </p:nvSpPr>
        <p:spPr>
          <a:xfrm>
            <a:off x="6003664" y="3244334"/>
            <a:ext cx="184666" cy="369332"/>
          </a:xfrm>
          <a:prstGeom prst="rect">
            <a:avLst/>
          </a:prstGeom>
        </p:spPr>
        <p:txBody>
          <a:bodyPr wrap="none">
            <a:spAutoFit/>
          </a:bodyPr>
          <a:lstStyle/>
          <a:p>
            <a:pPr algn="ctr"/>
            <a:endParaRPr lang="en-US"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300" y="3009900"/>
            <a:ext cx="1981200" cy="3022600"/>
          </a:xfrm>
          <a:prstGeom prst="rect">
            <a:avLst/>
          </a:prstGeom>
        </p:spPr>
      </p:pic>
      <p:pic>
        <p:nvPicPr>
          <p:cNvPr id="13" name="Content Placeholder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3499" y="2933700"/>
            <a:ext cx="1917701" cy="3149600"/>
          </a:xfrm>
          <a:prstGeom prst="rect">
            <a:avLst/>
          </a:prstGeom>
        </p:spPr>
      </p:pic>
      <p:sp>
        <p:nvSpPr>
          <p:cNvPr id="16" name="TextBox 15"/>
          <p:cNvSpPr txBox="1"/>
          <p:nvPr/>
        </p:nvSpPr>
        <p:spPr>
          <a:xfrm>
            <a:off x="1993900" y="2070100"/>
            <a:ext cx="3302000" cy="523220"/>
          </a:xfrm>
          <a:prstGeom prst="rect">
            <a:avLst/>
          </a:prstGeom>
          <a:noFill/>
        </p:spPr>
        <p:txBody>
          <a:bodyPr wrap="square" rtlCol="0">
            <a:spAutoFit/>
          </a:bodyPr>
          <a:lstStyle/>
          <a:p>
            <a:pPr algn="ctr"/>
            <a:r>
              <a:rPr lang="en-US" sz="2800" b="1" dirty="0" smtClean="0">
                <a:solidFill>
                  <a:srgbClr val="FF0000"/>
                </a:solidFill>
              </a:rPr>
              <a:t>PTSD Coach</a:t>
            </a:r>
            <a:endParaRPr lang="en-US" sz="2800" b="1" dirty="0">
              <a:solidFill>
                <a:srgbClr val="FF0000"/>
              </a:solidFill>
            </a:endParaRPr>
          </a:p>
        </p:txBody>
      </p:sp>
    </p:spTree>
    <p:extLst>
      <p:ext uri="{BB962C8B-B14F-4D97-AF65-F5344CB8AC3E}">
        <p14:creationId xmlns:p14="http://schemas.microsoft.com/office/powerpoint/2010/main" val="1593718898"/>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Emerging Treatments</a:t>
            </a:r>
            <a:endParaRPr lang="en-US" b="1" dirty="0"/>
          </a:p>
        </p:txBody>
      </p:sp>
      <p:sp>
        <p:nvSpPr>
          <p:cNvPr id="3" name="Content Placeholder 2"/>
          <p:cNvSpPr>
            <a:spLocks noGrp="1"/>
          </p:cNvSpPr>
          <p:nvPr>
            <p:ph idx="1"/>
          </p:nvPr>
        </p:nvSpPr>
        <p:spPr/>
        <p:txBody>
          <a:bodyPr/>
          <a:lstStyle/>
          <a:p>
            <a:r>
              <a:rPr lang="en-US" smtClean="0"/>
              <a:t>Virtual Reality</a:t>
            </a:r>
          </a:p>
          <a:p>
            <a:r>
              <a:rPr lang="en-US" smtClean="0"/>
              <a:t>Telemedicine</a:t>
            </a:r>
          </a:p>
          <a:p>
            <a:r>
              <a:rPr lang="en-US" smtClean="0"/>
              <a:t>Complementary and Alternative Therapy</a:t>
            </a:r>
          </a:p>
          <a:p>
            <a:pPr lvl="1"/>
            <a:r>
              <a:rPr lang="en-US" smtClean="0"/>
              <a:t>Mindfulness</a:t>
            </a:r>
          </a:p>
          <a:p>
            <a:pPr lvl="1"/>
            <a:r>
              <a:rPr lang="en-US" smtClean="0"/>
              <a:t>Acupuncture </a:t>
            </a:r>
          </a:p>
          <a:p>
            <a:pPr lvl="1"/>
            <a:r>
              <a:rPr lang="en-US" smtClean="0"/>
              <a:t>Biofeedback</a:t>
            </a:r>
            <a:endParaRPr lang="en-US" dirty="0"/>
          </a:p>
        </p:txBody>
      </p:sp>
    </p:spTree>
    <p:extLst>
      <p:ext uri="{BB962C8B-B14F-4D97-AF65-F5344CB8AC3E}">
        <p14:creationId xmlns:p14="http://schemas.microsoft.com/office/powerpoint/2010/main" val="3101936036"/>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Culturally Sensitive Treatment</a:t>
            </a:r>
            <a:endParaRPr lang="en-US" b="1" dirty="0"/>
          </a:p>
        </p:txBody>
      </p:sp>
      <p:sp>
        <p:nvSpPr>
          <p:cNvPr id="3" name="Content Placeholder 2"/>
          <p:cNvSpPr>
            <a:spLocks noGrp="1"/>
          </p:cNvSpPr>
          <p:nvPr>
            <p:ph idx="1"/>
          </p:nvPr>
        </p:nvSpPr>
        <p:spPr/>
        <p:txBody>
          <a:bodyPr/>
          <a:lstStyle/>
          <a:p>
            <a:r>
              <a:rPr lang="en-US" smtClean="0"/>
              <a:t>How a traumatic event is experienced is influenced by:</a:t>
            </a:r>
          </a:p>
          <a:p>
            <a:pPr lvl="1"/>
            <a:r>
              <a:rPr lang="en-US" smtClean="0"/>
              <a:t>Age</a:t>
            </a:r>
          </a:p>
          <a:p>
            <a:pPr lvl="1"/>
            <a:r>
              <a:rPr lang="en-US" smtClean="0"/>
              <a:t>Gender Identify</a:t>
            </a:r>
          </a:p>
          <a:p>
            <a:pPr lvl="1"/>
            <a:r>
              <a:rPr lang="en-US" smtClean="0"/>
              <a:t>Sexual Orientation</a:t>
            </a:r>
          </a:p>
          <a:p>
            <a:pPr lvl="1"/>
            <a:r>
              <a:rPr lang="en-US" smtClean="0"/>
              <a:t>Race</a:t>
            </a:r>
          </a:p>
          <a:p>
            <a:pPr lvl="1"/>
            <a:r>
              <a:rPr lang="en-US" smtClean="0"/>
              <a:t>Ethnicity</a:t>
            </a:r>
          </a:p>
          <a:p>
            <a:pPr lvl="1"/>
            <a:r>
              <a:rPr lang="en-US" smtClean="0"/>
              <a:t>Religion</a:t>
            </a:r>
          </a:p>
          <a:p>
            <a:pPr lvl="1"/>
            <a:r>
              <a:rPr lang="en-US" smtClean="0"/>
              <a:t>Circumstances (e.g. war, sexual assault, terrorism, natural disaster)</a:t>
            </a:r>
            <a:endParaRPr lang="en-US" dirty="0"/>
          </a:p>
        </p:txBody>
      </p:sp>
    </p:spTree>
    <p:extLst>
      <p:ext uri="{BB962C8B-B14F-4D97-AF65-F5344CB8AC3E}">
        <p14:creationId xmlns:p14="http://schemas.microsoft.com/office/powerpoint/2010/main" val="151488685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True False Pod Questions or </a:t>
            </a:r>
            <a:r>
              <a:rPr lang="en-US" b="1" dirty="0" smtClean="0"/>
              <a:t/>
            </a:r>
            <a:br>
              <a:rPr lang="en-US" b="1" dirty="0" smtClean="0"/>
            </a:br>
            <a:r>
              <a:rPr lang="en-US" b="1" dirty="0" smtClean="0"/>
              <a:t>Chat </a:t>
            </a:r>
            <a:r>
              <a:rPr lang="en-US" b="1" dirty="0" smtClean="0"/>
              <a:t>Box</a:t>
            </a:r>
            <a:endParaRPr lang="en-US" b="1" dirty="0"/>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312404534"/>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PTSD is a mental </a:t>
            </a:r>
            <a:r>
              <a:rPr lang="en-US" b="1" dirty="0" smtClean="0"/>
              <a:t>weakness.</a:t>
            </a:r>
            <a:endParaRPr lang="en-US" b="1" dirty="0"/>
          </a:p>
        </p:txBody>
      </p:sp>
      <p:sp>
        <p:nvSpPr>
          <p:cNvPr id="3" name="Text Placeholder 2"/>
          <p:cNvSpPr>
            <a:spLocks noGrp="1"/>
          </p:cNvSpPr>
          <p:nvPr>
            <p:ph type="body" idx="1"/>
          </p:nvPr>
        </p:nvSpPr>
        <p:spPr/>
        <p:txBody>
          <a:bodyPr>
            <a:normAutofit/>
          </a:bodyPr>
          <a:lstStyle/>
          <a:p>
            <a:pPr algn="ctr"/>
            <a:r>
              <a:rPr lang="en-US" sz="4000" dirty="0" smtClean="0"/>
              <a:t>True or False?</a:t>
            </a:r>
            <a:endParaRPr lang="en-US" sz="4000" dirty="0"/>
          </a:p>
        </p:txBody>
      </p:sp>
    </p:spTree>
    <p:extLst>
      <p:ext uri="{BB962C8B-B14F-4D97-AF65-F5344CB8AC3E}">
        <p14:creationId xmlns:p14="http://schemas.microsoft.com/office/powerpoint/2010/main" val="127484573"/>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If you are going to get PTSD it happens immediately after the </a:t>
            </a:r>
            <a:r>
              <a:rPr lang="en-US" b="1" dirty="0"/>
              <a:t>t</a:t>
            </a:r>
            <a:r>
              <a:rPr lang="en-US" b="1" dirty="0" smtClean="0"/>
              <a:t>rauma.</a:t>
            </a:r>
            <a:endParaRPr lang="en-US" b="1" dirty="0"/>
          </a:p>
        </p:txBody>
      </p:sp>
      <p:sp>
        <p:nvSpPr>
          <p:cNvPr id="3" name="Text Placeholder 2"/>
          <p:cNvSpPr>
            <a:spLocks noGrp="1"/>
          </p:cNvSpPr>
          <p:nvPr>
            <p:ph type="body" idx="1"/>
          </p:nvPr>
        </p:nvSpPr>
        <p:spPr/>
        <p:txBody>
          <a:bodyPr>
            <a:normAutofit/>
          </a:bodyPr>
          <a:lstStyle/>
          <a:p>
            <a:pPr algn="ctr"/>
            <a:r>
              <a:rPr lang="en-US" sz="4000" dirty="0" smtClean="0"/>
              <a:t>True or False?</a:t>
            </a:r>
            <a:endParaRPr lang="en-US" sz="4000" dirty="0"/>
          </a:p>
        </p:txBody>
      </p:sp>
    </p:spTree>
    <p:extLst>
      <p:ext uri="{BB962C8B-B14F-4D97-AF65-F5344CB8AC3E}">
        <p14:creationId xmlns:p14="http://schemas.microsoft.com/office/powerpoint/2010/main" val="486119433"/>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Multiple Choice #1:</a:t>
            </a:r>
            <a:endParaRPr lang="en-US" b="1" dirty="0"/>
          </a:p>
        </p:txBody>
      </p:sp>
      <p:sp>
        <p:nvSpPr>
          <p:cNvPr id="5" name="Content Placeholder 4"/>
          <p:cNvSpPr>
            <a:spLocks noGrp="1"/>
          </p:cNvSpPr>
          <p:nvPr>
            <p:ph idx="1"/>
          </p:nvPr>
        </p:nvSpPr>
        <p:spPr/>
        <p:txBody>
          <a:bodyPr>
            <a:normAutofit/>
          </a:bodyPr>
          <a:lstStyle/>
          <a:p>
            <a:pPr marL="0" indent="0">
              <a:buNone/>
            </a:pPr>
            <a:r>
              <a:rPr lang="en-US" dirty="0"/>
              <a:t>Which of these factors predict how distressing an event is for a young person?  </a:t>
            </a:r>
          </a:p>
          <a:p>
            <a:endParaRPr lang="en-US" dirty="0"/>
          </a:p>
          <a:p>
            <a:pPr marL="514350" indent="-514350">
              <a:buFont typeface="+mj-lt"/>
              <a:buAutoNum type="alphaLcPeriod"/>
            </a:pPr>
            <a:r>
              <a:rPr lang="en-US" dirty="0" smtClean="0"/>
              <a:t>the </a:t>
            </a:r>
            <a:r>
              <a:rPr lang="en-US" dirty="0"/>
              <a:t>event  </a:t>
            </a:r>
          </a:p>
          <a:p>
            <a:pPr marL="514350" indent="-514350">
              <a:buFont typeface="+mj-lt"/>
              <a:buAutoNum type="alphaLcPeriod"/>
            </a:pPr>
            <a:r>
              <a:rPr lang="en-US" dirty="0" smtClean="0"/>
              <a:t>the </a:t>
            </a:r>
            <a:r>
              <a:rPr lang="en-US" dirty="0"/>
              <a:t>individual  </a:t>
            </a:r>
          </a:p>
          <a:p>
            <a:pPr marL="514350" indent="-514350">
              <a:buFont typeface="+mj-lt"/>
              <a:buAutoNum type="alphaLcPeriod"/>
            </a:pPr>
            <a:r>
              <a:rPr lang="en-US" dirty="0" smtClean="0"/>
              <a:t>the </a:t>
            </a:r>
            <a:r>
              <a:rPr lang="en-US" dirty="0"/>
              <a:t>supports available  </a:t>
            </a:r>
            <a:endParaRPr lang="en-US" dirty="0" smtClean="0"/>
          </a:p>
          <a:p>
            <a:pPr marL="514350" indent="-514350">
              <a:buFont typeface="+mj-lt"/>
              <a:buAutoNum type="alphaLcPeriod"/>
            </a:pPr>
            <a:r>
              <a:rPr lang="en-US" dirty="0" smtClean="0"/>
              <a:t>all </a:t>
            </a:r>
            <a:r>
              <a:rPr lang="en-US" dirty="0"/>
              <a:t>of the above </a:t>
            </a:r>
          </a:p>
          <a:p>
            <a:pPr marL="0" indent="0">
              <a:buNone/>
            </a:pPr>
            <a:endParaRPr lang="en-US" dirty="0"/>
          </a:p>
        </p:txBody>
      </p:sp>
    </p:spTree>
    <p:extLst>
      <p:ext uri="{BB962C8B-B14F-4D97-AF65-F5344CB8AC3E}">
        <p14:creationId xmlns:p14="http://schemas.microsoft.com/office/powerpoint/2010/main" val="3196714033"/>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 Choice #2:</a:t>
            </a:r>
            <a:endParaRPr lang="en-US" b="1" dirty="0"/>
          </a:p>
        </p:txBody>
      </p:sp>
      <p:sp>
        <p:nvSpPr>
          <p:cNvPr id="3" name="Content Placeholder 2"/>
          <p:cNvSpPr>
            <a:spLocks noGrp="1"/>
          </p:cNvSpPr>
          <p:nvPr>
            <p:ph idx="1"/>
          </p:nvPr>
        </p:nvSpPr>
        <p:spPr>
          <a:xfrm>
            <a:off x="930730" y="1932167"/>
            <a:ext cx="10423070" cy="4068583"/>
          </a:xfrm>
        </p:spPr>
        <p:txBody>
          <a:bodyPr>
            <a:noAutofit/>
          </a:bodyPr>
          <a:lstStyle/>
          <a:p>
            <a:pPr marL="0" indent="0">
              <a:lnSpc>
                <a:spcPct val="100000"/>
              </a:lnSpc>
              <a:buNone/>
            </a:pPr>
            <a:r>
              <a:rPr lang="en-US" sz="2000" dirty="0"/>
              <a:t>Which of these statements is true regarding acute stress reaction disorder and posttraumatic stress disorder (PTSD)?  </a:t>
            </a:r>
            <a:r>
              <a:rPr lang="en-US" sz="2000" dirty="0" smtClean="0"/>
              <a:t>  </a:t>
            </a:r>
          </a:p>
          <a:p>
            <a:pPr marL="514350" indent="-514350">
              <a:lnSpc>
                <a:spcPct val="100000"/>
              </a:lnSpc>
              <a:buFont typeface="+mj-lt"/>
              <a:buAutoNum type="alphaLcPeriod"/>
            </a:pPr>
            <a:r>
              <a:rPr lang="en-US" sz="2000" dirty="0" smtClean="0"/>
              <a:t>both disorders can occur at any time following a traumatic event  </a:t>
            </a:r>
          </a:p>
          <a:p>
            <a:pPr marL="514350" indent="-514350">
              <a:lnSpc>
                <a:spcPct val="100000"/>
              </a:lnSpc>
              <a:buFont typeface="+mj-lt"/>
              <a:buAutoNum type="alphaLcPeriod"/>
            </a:pPr>
            <a:r>
              <a:rPr lang="en-US" sz="2000" dirty="0" smtClean="0"/>
              <a:t>acute </a:t>
            </a:r>
            <a:r>
              <a:rPr lang="en-US" sz="2000" dirty="0"/>
              <a:t>stress disorder occurs only in children, while PTSD can occur at any age  </a:t>
            </a:r>
          </a:p>
          <a:p>
            <a:pPr marL="514350" indent="-514350">
              <a:lnSpc>
                <a:spcPct val="100000"/>
              </a:lnSpc>
              <a:buFont typeface="+mj-lt"/>
              <a:buAutoNum type="alphaLcPeriod"/>
            </a:pPr>
            <a:r>
              <a:rPr lang="en-US" sz="2000" dirty="0" smtClean="0"/>
              <a:t>PTSD </a:t>
            </a:r>
            <a:r>
              <a:rPr lang="en-US" sz="2000" dirty="0"/>
              <a:t>is not diagnosed until after 4 weeks following the traumatic event </a:t>
            </a:r>
          </a:p>
          <a:p>
            <a:pPr marL="514350" indent="-514350">
              <a:lnSpc>
                <a:spcPct val="100000"/>
              </a:lnSpc>
              <a:buFont typeface="+mj-lt"/>
              <a:buAutoNum type="alphaLcPeriod"/>
            </a:pPr>
            <a:r>
              <a:rPr lang="en-US" sz="2000" dirty="0" smtClean="0"/>
              <a:t>acute </a:t>
            </a:r>
            <a:r>
              <a:rPr lang="en-US" sz="2000" dirty="0"/>
              <a:t>stress disorder describes symptoms in someone who was not present at an incident, while PTSD takes place only in those who were present  </a:t>
            </a:r>
          </a:p>
          <a:p>
            <a:pPr marL="0" indent="0">
              <a:lnSpc>
                <a:spcPct val="100000"/>
              </a:lnSpc>
              <a:buNone/>
            </a:pPr>
            <a:endParaRPr lang="en-US" sz="2000" dirty="0"/>
          </a:p>
          <a:p>
            <a:endParaRPr lang="en-US" sz="2000" dirty="0"/>
          </a:p>
        </p:txBody>
      </p:sp>
    </p:spTree>
    <p:extLst>
      <p:ext uri="{BB962C8B-B14F-4D97-AF65-F5344CB8AC3E}">
        <p14:creationId xmlns:p14="http://schemas.microsoft.com/office/powerpoint/2010/main" val="3239409069"/>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Discussion</a:t>
            </a:r>
            <a:endParaRPr lang="en-US" b="1" dirty="0"/>
          </a:p>
        </p:txBody>
      </p:sp>
      <p:sp>
        <p:nvSpPr>
          <p:cNvPr id="3" name="Text Placeholder 2"/>
          <p:cNvSpPr>
            <a:spLocks noGrp="1"/>
          </p:cNvSpPr>
          <p:nvPr>
            <p:ph type="body" idx="1"/>
          </p:nvPr>
        </p:nvSpPr>
        <p:spPr>
          <a:xfrm>
            <a:off x="2686955" y="4627563"/>
            <a:ext cx="10273395" cy="1500187"/>
          </a:xfrm>
        </p:spPr>
        <p:txBody>
          <a:bodyPr>
            <a:normAutofit/>
          </a:bodyPr>
          <a:lstStyle/>
          <a:p>
            <a:r>
              <a:rPr lang="en-US" sz="2800" i="1" dirty="0" smtClean="0">
                <a:solidFill>
                  <a:schemeClr val="tx1"/>
                </a:solidFill>
              </a:rPr>
              <a:t>What Happened to you? vs. What is Wrong with you?</a:t>
            </a:r>
            <a:endParaRPr lang="en-US" sz="2800" i="1" dirty="0">
              <a:solidFill>
                <a:schemeClr val="tx1"/>
              </a:solidFill>
            </a:endParaRPr>
          </a:p>
        </p:txBody>
      </p:sp>
    </p:spTree>
    <p:extLst>
      <p:ext uri="{BB962C8B-B14F-4D97-AF65-F5344CB8AC3E}">
        <p14:creationId xmlns:p14="http://schemas.microsoft.com/office/powerpoint/2010/main" val="111113177"/>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1358900" y="1333500"/>
            <a:ext cx="9423400" cy="4432300"/>
          </a:xfrm>
        </p:spPr>
        <p:txBody>
          <a:bodyPr>
            <a:noAutofit/>
          </a:bodyPr>
          <a:lstStyle/>
          <a:p>
            <a:pPr marL="457200" lvl="2" indent="-457200">
              <a:lnSpc>
                <a:spcPct val="100000"/>
              </a:lnSpc>
              <a:buNone/>
            </a:pPr>
            <a:r>
              <a:rPr lang="en-US" sz="2400" dirty="0" smtClean="0">
                <a:solidFill>
                  <a:schemeClr val="tx1"/>
                </a:solidFill>
              </a:rPr>
              <a:t>	</a:t>
            </a:r>
          </a:p>
          <a:p>
            <a:pPr marL="0" lvl="2" indent="0">
              <a:lnSpc>
                <a:spcPct val="100000"/>
              </a:lnSpc>
              <a:buNone/>
            </a:pPr>
            <a:r>
              <a:rPr lang="en-US" sz="2400" dirty="0" smtClean="0">
                <a:solidFill>
                  <a:schemeClr val="tx1"/>
                </a:solidFill>
              </a:rPr>
              <a:t>Peter </a:t>
            </a:r>
            <a:r>
              <a:rPr lang="en-US" sz="2400" dirty="0" smtClean="0">
                <a:solidFill>
                  <a:schemeClr val="tx1"/>
                </a:solidFill>
              </a:rPr>
              <a:t>is a 16 year </a:t>
            </a:r>
            <a:r>
              <a:rPr lang="en-US" sz="2400" dirty="0" smtClean="0">
                <a:solidFill>
                  <a:schemeClr val="tx1"/>
                </a:solidFill>
              </a:rPr>
              <a:t>old student. During the admissions process, h</a:t>
            </a:r>
            <a:r>
              <a:rPr lang="en-US" sz="2400" dirty="0" smtClean="0"/>
              <a:t>is file was reviewed b</a:t>
            </a:r>
            <a:r>
              <a:rPr lang="en-US" sz="2400" dirty="0" smtClean="0">
                <a:solidFill>
                  <a:schemeClr val="tx1"/>
                </a:solidFill>
              </a:rPr>
              <a:t>ecause </a:t>
            </a:r>
            <a:r>
              <a:rPr lang="en-US" sz="2400" dirty="0" smtClean="0">
                <a:solidFill>
                  <a:schemeClr val="tx1"/>
                </a:solidFill>
              </a:rPr>
              <a:t>he had been suspended from school multiple times for </a:t>
            </a:r>
            <a:r>
              <a:rPr lang="en-US" sz="2400" dirty="0" smtClean="0"/>
              <a:t>fighting and </a:t>
            </a:r>
            <a:r>
              <a:rPr lang="en-US" sz="2400" dirty="0" smtClean="0"/>
              <a:t>he had a </a:t>
            </a:r>
            <a:r>
              <a:rPr lang="en-US" sz="2400" dirty="0" smtClean="0"/>
              <a:t>history of</a:t>
            </a:r>
            <a:r>
              <a:rPr lang="en-US" sz="2400" dirty="0" smtClean="0">
                <a:solidFill>
                  <a:schemeClr val="tx1"/>
                </a:solidFill>
              </a:rPr>
              <a:t> foster placements because of parental physical abuse </a:t>
            </a:r>
            <a:r>
              <a:rPr lang="en-US" sz="2400" dirty="0" smtClean="0"/>
              <a:t>and neglect. </a:t>
            </a:r>
            <a:endParaRPr lang="en-US" sz="2400" dirty="0" smtClean="0"/>
          </a:p>
          <a:p>
            <a:pPr marL="0" lvl="2" indent="0">
              <a:lnSpc>
                <a:spcPct val="100000"/>
              </a:lnSpc>
              <a:buNone/>
            </a:pPr>
            <a:endParaRPr lang="en-US" sz="2400" dirty="0"/>
          </a:p>
          <a:p>
            <a:pPr marL="0" lvl="2" indent="0">
              <a:lnSpc>
                <a:spcPct val="100000"/>
              </a:lnSpc>
              <a:buNone/>
            </a:pPr>
            <a:r>
              <a:rPr lang="en-US" sz="2400" dirty="0" smtClean="0"/>
              <a:t>He is currently </a:t>
            </a:r>
            <a:r>
              <a:rPr lang="en-US" sz="2400" dirty="0"/>
              <a:t>in </a:t>
            </a:r>
            <a:r>
              <a:rPr lang="en-US" sz="2400" dirty="0" smtClean="0"/>
              <a:t>CPP. </a:t>
            </a:r>
            <a:r>
              <a:rPr lang="en-US" sz="2400" dirty="0" smtClean="0"/>
              <a:t>He </a:t>
            </a:r>
            <a:r>
              <a:rPr lang="en-US" sz="2400" dirty="0" smtClean="0"/>
              <a:t>was referred to Wellness because he got into a verbal altercation with a staff member who spoke to him in a harsh and loud tone and punched a wall injuring his hand. He tells you the staff member does not like him and has it in for him. Also that he does not think he will ever amount to anything. He refuses to discuss anything about his past including his past anger issues at school or how his family disciplined him as child when he misbehaved.</a:t>
            </a:r>
            <a:endParaRPr lang="en-US" sz="2400" dirty="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Diagnostic and Statistical Manual (DSM) 5 Overview</a:t>
            </a:r>
            <a:endParaRPr lang="en-US" b="1" dirty="0"/>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01995999"/>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Q and A</a:t>
            </a:r>
            <a:endParaRPr lang="en-US" b="1" dirty="0"/>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201231"/>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0731" y="811033"/>
            <a:ext cx="9724017" cy="906449"/>
          </a:xfrm>
        </p:spPr>
        <p:txBody>
          <a:bodyPr>
            <a:normAutofit fontScale="90000"/>
          </a:bodyPr>
          <a:lstStyle/>
          <a:p>
            <a:r>
              <a:rPr lang="en-US" b="1" dirty="0" smtClean="0"/>
              <a:t/>
            </a:r>
            <a:br>
              <a:rPr lang="en-US" b="1" dirty="0" smtClean="0"/>
            </a:br>
            <a:r>
              <a:rPr lang="en-US" b="1" dirty="0" smtClean="0"/>
              <a:t>References:</a:t>
            </a:r>
            <a:r>
              <a:rPr lang="en-US" b="1" dirty="0"/>
              <a:t/>
            </a:r>
            <a:br>
              <a:rPr lang="en-US" b="1" dirty="0"/>
            </a:br>
            <a:endParaRPr lang="en-US" dirty="0"/>
          </a:p>
        </p:txBody>
      </p:sp>
      <p:sp>
        <p:nvSpPr>
          <p:cNvPr id="5" name="Content Placeholder 4"/>
          <p:cNvSpPr>
            <a:spLocks noGrp="1"/>
          </p:cNvSpPr>
          <p:nvPr>
            <p:ph idx="1"/>
          </p:nvPr>
        </p:nvSpPr>
        <p:spPr>
          <a:xfrm>
            <a:off x="930730" y="1653871"/>
            <a:ext cx="10054770" cy="4708829"/>
          </a:xfrm>
        </p:spPr>
        <p:txBody>
          <a:bodyPr>
            <a:normAutofit fontScale="40000" lnSpcReduction="20000"/>
          </a:bodyPr>
          <a:lstStyle/>
          <a:p>
            <a:pPr>
              <a:lnSpc>
                <a:spcPct val="110000"/>
              </a:lnSpc>
            </a:pPr>
            <a:r>
              <a:rPr lang="en-US" sz="3800" dirty="0" smtClean="0"/>
              <a:t>American </a:t>
            </a:r>
            <a:r>
              <a:rPr lang="en-US" sz="3800" dirty="0"/>
              <a:t>Psychiatric Association. (2013) </a:t>
            </a:r>
            <a:r>
              <a:rPr lang="en-US" sz="3800" i="1" dirty="0"/>
              <a:t>Diagnostic and statistical manual of mental disorders, (5th ed.)</a:t>
            </a:r>
            <a:r>
              <a:rPr lang="en-US" sz="3800" dirty="0"/>
              <a:t>. Washington, DC: Author. </a:t>
            </a:r>
            <a:endParaRPr lang="en-US" sz="3800" dirty="0" smtClean="0"/>
          </a:p>
          <a:p>
            <a:pPr>
              <a:lnSpc>
                <a:spcPct val="110000"/>
              </a:lnSpc>
            </a:pPr>
            <a:r>
              <a:rPr lang="en-US" sz="3800" dirty="0"/>
              <a:t>Bui E, Ohye B, Palitz S, Olliac B, Goutaudier N, Raynaud JP, Kounou KB &amp; Stoddard FJ Jr. </a:t>
            </a:r>
            <a:r>
              <a:rPr lang="en-US" sz="3800" dirty="0" smtClean="0"/>
              <a:t>(2014) Acute </a:t>
            </a:r>
            <a:r>
              <a:rPr lang="en-US" sz="3800" dirty="0"/>
              <a:t>and chronic reactions to trauma in children and adolescents. In Rey JM (ed), </a:t>
            </a:r>
            <a:r>
              <a:rPr lang="en-US" sz="3800" i="1" dirty="0"/>
              <a:t>IACAPAP e-Textbook of Child and Adolescent Mental Health</a:t>
            </a:r>
            <a:r>
              <a:rPr lang="en-US" sz="3800" dirty="0"/>
              <a:t>. Geneva: International Association for Child and Adolescent Psychiatry and Allied Professions </a:t>
            </a:r>
            <a:r>
              <a:rPr lang="en-US" sz="3800" u="sng" dirty="0" smtClean="0">
                <a:solidFill>
                  <a:srgbClr val="103CC0"/>
                </a:solidFill>
                <a:hlinkClick r:id="rId3"/>
              </a:rPr>
              <a:t>http</a:t>
            </a:r>
            <a:r>
              <a:rPr lang="en-US" sz="3800" u="sng" dirty="0">
                <a:solidFill>
                  <a:srgbClr val="103CC0"/>
                </a:solidFill>
                <a:hlinkClick r:id="rId3"/>
              </a:rPr>
              <a:t>://iacapap.org/wp-content/uploads/F4-PTSD-2014.pdf</a:t>
            </a:r>
            <a:r>
              <a:rPr lang="en-US" sz="3800" u="sng" dirty="0">
                <a:solidFill>
                  <a:srgbClr val="3E511E"/>
                </a:solidFill>
                <a:hlinkClick r:id="rId3"/>
              </a:rPr>
              <a:t>   </a:t>
            </a:r>
            <a:endParaRPr lang="en-US" sz="3800" u="sng" dirty="0" smtClean="0">
              <a:solidFill>
                <a:srgbClr val="3E511E"/>
              </a:solidFill>
            </a:endParaRPr>
          </a:p>
          <a:p>
            <a:pPr>
              <a:lnSpc>
                <a:spcPct val="110000"/>
              </a:lnSpc>
            </a:pPr>
            <a:r>
              <a:rPr lang="en-US" sz="3800" dirty="0" smtClean="0"/>
              <a:t>Friedman, M. </a:t>
            </a:r>
            <a:r>
              <a:rPr lang="en-US" sz="3800" dirty="0"/>
              <a:t>(2013</a:t>
            </a:r>
            <a:r>
              <a:rPr lang="en-US" sz="3800" dirty="0" smtClean="0"/>
              <a:t>) Trauma </a:t>
            </a:r>
            <a:r>
              <a:rPr lang="en-US" sz="3800" dirty="0"/>
              <a:t>and Stress-Related Disorders in DSM-5 . </a:t>
            </a:r>
            <a:r>
              <a:rPr lang="en-US" sz="3800" dirty="0" smtClean="0">
                <a:hlinkClick r:id="rId4"/>
              </a:rPr>
              <a:t>https</a:t>
            </a:r>
            <a:r>
              <a:rPr lang="en-US" sz="3800" dirty="0">
                <a:hlinkClick r:id="rId4"/>
              </a:rPr>
              <a:t>://www.istss.org/ISTSS_Main/media/Webinar_Recordings/RECFREE01/</a:t>
            </a:r>
            <a:r>
              <a:rPr lang="en-US" sz="3800" dirty="0" smtClean="0">
                <a:hlinkClick r:id="rId4"/>
              </a:rPr>
              <a:t>slides.pdf</a:t>
            </a:r>
            <a:r>
              <a:rPr lang="en-US" sz="3800" dirty="0" smtClean="0"/>
              <a:t> </a:t>
            </a:r>
          </a:p>
          <a:p>
            <a:pPr>
              <a:lnSpc>
                <a:spcPct val="110000"/>
              </a:lnSpc>
            </a:pPr>
            <a:r>
              <a:rPr lang="en-US" sz="3800" dirty="0" smtClean="0"/>
              <a:t>PTSD United Inc. </a:t>
            </a:r>
            <a:r>
              <a:rPr lang="en-US" sz="3800" dirty="0"/>
              <a:t>(2014</a:t>
            </a:r>
            <a:r>
              <a:rPr lang="en-US" sz="3800" dirty="0" smtClean="0"/>
              <a:t>) PTSD Statistics. </a:t>
            </a:r>
            <a:r>
              <a:rPr lang="en-US" sz="3800" dirty="0" smtClean="0">
                <a:hlinkClick r:id="rId5"/>
              </a:rPr>
              <a:t>http</a:t>
            </a:r>
            <a:r>
              <a:rPr lang="en-US" sz="3800" dirty="0">
                <a:hlinkClick r:id="rId5"/>
              </a:rPr>
              <a:t>://www.ptsdunited.org/ptsd-statistics-2</a:t>
            </a:r>
            <a:r>
              <a:rPr lang="en-US" sz="3800" dirty="0" smtClean="0">
                <a:hlinkClick r:id="rId5"/>
              </a:rPr>
              <a:t>/</a:t>
            </a:r>
            <a:r>
              <a:rPr lang="en-US" sz="3800" dirty="0" smtClean="0"/>
              <a:t> </a:t>
            </a:r>
          </a:p>
          <a:p>
            <a:pPr>
              <a:lnSpc>
                <a:spcPct val="110000"/>
              </a:lnSpc>
            </a:pPr>
            <a:r>
              <a:rPr lang="en-US" sz="3800" dirty="0" smtClean="0"/>
              <a:t>National Center for PTSD. (2011). </a:t>
            </a:r>
            <a:r>
              <a:rPr lang="en-US" sz="3800" dirty="0" smtClean="0">
                <a:solidFill>
                  <a:srgbClr val="000000"/>
                </a:solidFill>
              </a:rPr>
              <a:t> </a:t>
            </a:r>
            <a:r>
              <a:rPr lang="en-US" sz="3800" dirty="0">
                <a:solidFill>
                  <a:srgbClr val="000000"/>
                </a:solidFill>
              </a:rPr>
              <a:t>Evidence-Based Treatments for PTSD: What the Research Tells Us about Patient </a:t>
            </a:r>
            <a:r>
              <a:rPr lang="en-US" sz="3800" dirty="0" smtClean="0">
                <a:solidFill>
                  <a:srgbClr val="000000"/>
                </a:solidFill>
              </a:rPr>
              <a:t>Improvement. </a:t>
            </a:r>
            <a:r>
              <a:rPr lang="en-US" sz="3800" dirty="0" smtClean="0">
                <a:hlinkClick r:id="rId6"/>
              </a:rPr>
              <a:t> http</a:t>
            </a:r>
            <a:r>
              <a:rPr lang="en-US" sz="3800" dirty="0">
                <a:hlinkClick r:id="rId6"/>
              </a:rPr>
              <a:t>://www.ptsd.va.gov/Public/understanding_TX/CourseList/Course_NCPTSD_Treatment_1435/assets/00015006.PDF</a:t>
            </a:r>
            <a:r>
              <a:rPr lang="en-US" sz="3800" dirty="0"/>
              <a:t> </a:t>
            </a:r>
          </a:p>
          <a:p>
            <a:pPr>
              <a:lnSpc>
                <a:spcPct val="110000"/>
              </a:lnSpc>
            </a:pPr>
            <a:r>
              <a:rPr lang="en-US" sz="3800" dirty="0" smtClean="0"/>
              <a:t>U.S </a:t>
            </a:r>
            <a:r>
              <a:rPr lang="en-US" sz="3800" dirty="0"/>
              <a:t>Department of Veteran Affairs. (2016). PTSD and DSM-5. </a:t>
            </a:r>
            <a:r>
              <a:rPr lang="en-US" sz="3800" dirty="0">
                <a:hlinkClick r:id="rId7"/>
              </a:rPr>
              <a:t>http://</a:t>
            </a:r>
            <a:r>
              <a:rPr lang="en-US" sz="3800" dirty="0" smtClean="0">
                <a:hlinkClick r:id="rId7"/>
              </a:rPr>
              <a:t>www.ptsd.va.gov/professional/PTSD-overview/dsm5_criteria_ptsd.asp</a:t>
            </a:r>
            <a:r>
              <a:rPr lang="en-US" sz="3800" dirty="0" smtClean="0"/>
              <a:t>  </a:t>
            </a:r>
            <a:endParaRPr lang="en-US" sz="3800" dirty="0"/>
          </a:p>
          <a:p>
            <a:pPr>
              <a:lnSpc>
                <a:spcPct val="110000"/>
              </a:lnSpc>
            </a:pPr>
            <a:r>
              <a:rPr lang="en-US" sz="3800" dirty="0"/>
              <a:t>Youngner, C; Gerardi, M, Rothbaum, B. (2013) PTSD: Evidence-based psychotherapy and emerging treatment approaches. FOCUS 11:3, 307-314 </a:t>
            </a:r>
            <a:endParaRPr lang="en-US" sz="3800" dirty="0" smtClean="0"/>
          </a:p>
          <a:p>
            <a:endParaRPr lang="en-US" sz="2400" dirty="0"/>
          </a:p>
          <a:p>
            <a:endParaRPr lang="en-US" sz="2400" dirty="0"/>
          </a:p>
          <a:p>
            <a:endParaRPr lang="en-US" sz="2400" dirty="0"/>
          </a:p>
        </p:txBody>
      </p:sp>
    </p:spTree>
    <p:extLst>
      <p:ext uri="{BB962C8B-B14F-4D97-AF65-F5344CB8AC3E}">
        <p14:creationId xmlns:p14="http://schemas.microsoft.com/office/powerpoint/2010/main" val="48864497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Trauma- and Stressor-Related </a:t>
            </a:r>
            <a:r>
              <a:rPr lang="en-US" b="1" dirty="0" smtClean="0"/>
              <a:t>Disorders</a:t>
            </a:r>
            <a:r>
              <a:rPr lang="en-US" b="1" dirty="0" smtClean="0"/>
              <a:t>:</a:t>
            </a:r>
            <a:endParaRPr lang="en-US" dirty="0"/>
          </a:p>
        </p:txBody>
      </p:sp>
      <p:sp>
        <p:nvSpPr>
          <p:cNvPr id="4" name="Content Placeholder 3"/>
          <p:cNvSpPr>
            <a:spLocks noGrp="1"/>
          </p:cNvSpPr>
          <p:nvPr>
            <p:ph sz="half" idx="1"/>
          </p:nvPr>
        </p:nvSpPr>
        <p:spPr/>
        <p:txBody>
          <a:bodyPr>
            <a:normAutofit/>
          </a:bodyPr>
          <a:lstStyle/>
          <a:p>
            <a:r>
              <a:rPr lang="en-US" sz="3600" dirty="0" smtClean="0"/>
              <a:t>Reactive Attachment Disorder</a:t>
            </a:r>
          </a:p>
          <a:p>
            <a:r>
              <a:rPr lang="en-US" sz="3600" dirty="0" smtClean="0"/>
              <a:t>Disinhibited Social Engagement Disorder</a:t>
            </a:r>
          </a:p>
          <a:p>
            <a:r>
              <a:rPr lang="en-US" sz="3600" dirty="0" smtClean="0"/>
              <a:t>Posttraumatic Stress Disorder</a:t>
            </a:r>
            <a:endParaRPr lang="en-US" sz="3600" dirty="0"/>
          </a:p>
        </p:txBody>
      </p:sp>
      <p:sp>
        <p:nvSpPr>
          <p:cNvPr id="5" name="Content Placeholder 4"/>
          <p:cNvSpPr>
            <a:spLocks noGrp="1"/>
          </p:cNvSpPr>
          <p:nvPr>
            <p:ph sz="half" idx="2"/>
          </p:nvPr>
        </p:nvSpPr>
        <p:spPr/>
        <p:txBody>
          <a:bodyPr>
            <a:normAutofit/>
          </a:bodyPr>
          <a:lstStyle/>
          <a:p>
            <a:r>
              <a:rPr lang="en-US" sz="3600" dirty="0" smtClean="0"/>
              <a:t>Acute Stress Disorder</a:t>
            </a:r>
          </a:p>
          <a:p>
            <a:r>
              <a:rPr lang="en-US" sz="3600" dirty="0" smtClean="0"/>
              <a:t>Adjustment Disorders</a:t>
            </a:r>
          </a:p>
          <a:p>
            <a:r>
              <a:rPr lang="en-US" sz="3600" dirty="0" smtClean="0"/>
              <a:t>Other Specified Trauma and Stressor Related Disorders</a:t>
            </a:r>
            <a:endParaRPr lang="en-US" sz="3600" dirty="0"/>
          </a:p>
        </p:txBody>
      </p:sp>
    </p:spTree>
    <p:extLst>
      <p:ext uri="{BB962C8B-B14F-4D97-AF65-F5344CB8AC3E}">
        <p14:creationId xmlns:p14="http://schemas.microsoft.com/office/powerpoint/2010/main" val="71549376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30" y="797681"/>
            <a:ext cx="10423070" cy="1263424"/>
          </a:xfrm>
        </p:spPr>
        <p:txBody>
          <a:bodyPr>
            <a:noAutofit/>
          </a:bodyPr>
          <a:lstStyle/>
          <a:p>
            <a:r>
              <a:rPr lang="en-US" sz="4000" b="1" dirty="0" smtClean="0"/>
              <a:t>PTSD: No longer considered an anxiety disorder</a:t>
            </a:r>
            <a:endParaRPr lang="en-US" b="1" u="sng" dirty="0"/>
          </a:p>
        </p:txBody>
      </p:sp>
      <p:sp>
        <p:nvSpPr>
          <p:cNvPr id="4" name="Content Placeholder 3"/>
          <p:cNvSpPr>
            <a:spLocks noGrp="1"/>
          </p:cNvSpPr>
          <p:nvPr>
            <p:ph idx="1"/>
          </p:nvPr>
        </p:nvSpPr>
        <p:spPr>
          <a:xfrm>
            <a:off x="930730" y="1866901"/>
            <a:ext cx="10423070" cy="4133850"/>
          </a:xfrm>
        </p:spPr>
        <p:txBody>
          <a:bodyPr>
            <a:normAutofit/>
          </a:bodyPr>
          <a:lstStyle/>
          <a:p>
            <a:pPr>
              <a:lnSpc>
                <a:spcPct val="120000"/>
              </a:lnSpc>
            </a:pPr>
            <a:r>
              <a:rPr lang="en-US" sz="3200" dirty="0"/>
              <a:t>Because a variety of clinical phenotypes are consistent with PTSD diagnostic criteria, it </a:t>
            </a:r>
            <a:r>
              <a:rPr lang="en-US" sz="3200" dirty="0" smtClean="0"/>
              <a:t>is no longer </a:t>
            </a:r>
            <a:r>
              <a:rPr lang="en-US" sz="3200" dirty="0"/>
              <a:t>considered an Anxiety </a:t>
            </a:r>
            <a:r>
              <a:rPr lang="en-US" sz="3200" dirty="0" smtClean="0"/>
              <a:t>Disorder in DSM 5</a:t>
            </a:r>
          </a:p>
          <a:p>
            <a:pPr marL="292100" lvl="1" indent="-292100">
              <a:lnSpc>
                <a:spcPct val="120000"/>
              </a:lnSpc>
            </a:pPr>
            <a:r>
              <a:rPr lang="en-US" sz="3200" dirty="0" smtClean="0"/>
              <a:t>PTSD is now included in a new category of </a:t>
            </a:r>
            <a:r>
              <a:rPr lang="en-US" sz="3200" b="1" dirty="0" smtClean="0"/>
              <a:t>Trauma Based Disorders </a:t>
            </a:r>
            <a:endParaRPr lang="en-US" sz="3200" b="1" dirty="0"/>
          </a:p>
        </p:txBody>
      </p:sp>
      <p:sp>
        <p:nvSpPr>
          <p:cNvPr id="3" name="TextBox 2"/>
          <p:cNvSpPr txBox="1"/>
          <p:nvPr/>
        </p:nvSpPr>
        <p:spPr>
          <a:xfrm>
            <a:off x="2705100" y="6223000"/>
            <a:ext cx="6921500" cy="307777"/>
          </a:xfrm>
          <a:prstGeom prst="rect">
            <a:avLst/>
          </a:prstGeom>
          <a:noFill/>
        </p:spPr>
        <p:txBody>
          <a:bodyPr wrap="square" rtlCol="0">
            <a:spAutoFit/>
          </a:bodyPr>
          <a:lstStyle/>
          <a:p>
            <a:pPr algn="ctr"/>
            <a:r>
              <a:rPr lang="en-US" sz="1400" dirty="0">
                <a:hlinkClick r:id="rId3"/>
              </a:rPr>
              <a:t>https://www.istss.org/ISTSS_Main/media/Webinar_Recordings/RECFREE01/</a:t>
            </a:r>
            <a:r>
              <a:rPr lang="en-US" sz="1400" dirty="0" smtClean="0">
                <a:hlinkClick r:id="rId3"/>
              </a:rPr>
              <a:t>slides.pdf</a:t>
            </a:r>
            <a:r>
              <a:rPr lang="en-US" sz="1400" dirty="0" smtClean="0"/>
              <a:t> </a:t>
            </a:r>
            <a:endParaRPr lang="en-US" sz="1400" dirty="0"/>
          </a:p>
        </p:txBody>
      </p:sp>
    </p:spTree>
    <p:extLst>
      <p:ext uri="{BB962C8B-B14F-4D97-AF65-F5344CB8AC3E}">
        <p14:creationId xmlns:p14="http://schemas.microsoft.com/office/powerpoint/2010/main" val="60907191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Acute Stress Disorder</a:t>
            </a:r>
            <a:endParaRPr lang="en-US" b="1" dirty="0"/>
          </a:p>
        </p:txBody>
      </p:sp>
      <p:sp>
        <p:nvSpPr>
          <p:cNvPr id="5" name="Content Placeholder 4"/>
          <p:cNvSpPr>
            <a:spLocks noGrp="1"/>
          </p:cNvSpPr>
          <p:nvPr>
            <p:ph idx="1"/>
          </p:nvPr>
        </p:nvSpPr>
        <p:spPr/>
        <p:txBody>
          <a:bodyPr>
            <a:normAutofit lnSpcReduction="10000"/>
          </a:bodyPr>
          <a:lstStyle/>
          <a:p>
            <a:r>
              <a:rPr lang="en-US" dirty="0" smtClean="0"/>
              <a:t>PTSD A Criterion </a:t>
            </a:r>
          </a:p>
          <a:p>
            <a:r>
              <a:rPr lang="en-US" dirty="0" smtClean="0"/>
              <a:t>No mandatory symptoms from any cluster </a:t>
            </a:r>
          </a:p>
          <a:p>
            <a:r>
              <a:rPr lang="en-US" dirty="0" smtClean="0"/>
              <a:t>Nine (or more) of the following (with onset or exacerbation after the traumatic event): </a:t>
            </a:r>
          </a:p>
          <a:p>
            <a:pPr lvl="1"/>
            <a:r>
              <a:rPr lang="en-US" dirty="0" smtClean="0"/>
              <a:t>Intrusion (4) </a:t>
            </a:r>
          </a:p>
          <a:p>
            <a:pPr lvl="1"/>
            <a:r>
              <a:rPr lang="en-US" dirty="0" smtClean="0"/>
              <a:t>Negative Mood (1) </a:t>
            </a:r>
          </a:p>
          <a:p>
            <a:pPr lvl="1"/>
            <a:r>
              <a:rPr lang="en-US" dirty="0" smtClean="0"/>
              <a:t>Dissociative (2) </a:t>
            </a:r>
          </a:p>
          <a:p>
            <a:pPr lvl="1"/>
            <a:r>
              <a:rPr lang="en-US" dirty="0" smtClean="0"/>
              <a:t>Avoidance (2) </a:t>
            </a:r>
          </a:p>
          <a:p>
            <a:pPr lvl="1"/>
            <a:r>
              <a:rPr lang="en-US" dirty="0" smtClean="0"/>
              <a:t>Arousal (5) </a:t>
            </a:r>
            <a:endParaRPr lang="en-US" dirty="0"/>
          </a:p>
        </p:txBody>
      </p:sp>
    </p:spTree>
    <p:extLst>
      <p:ext uri="{BB962C8B-B14F-4D97-AF65-F5344CB8AC3E}">
        <p14:creationId xmlns:p14="http://schemas.microsoft.com/office/powerpoint/2010/main" val="411933559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Posttraumatic Stress Disorder</a:t>
            </a:r>
            <a:endParaRPr lang="en-US" b="1"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8473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PTSD Prevalence</a:t>
            </a:r>
            <a:endParaRPr lang="en-US" b="1" dirty="0"/>
          </a:p>
        </p:txBody>
      </p:sp>
      <p:sp>
        <p:nvSpPr>
          <p:cNvPr id="5" name="Rectangle 4"/>
          <p:cNvSpPr/>
          <p:nvPr/>
        </p:nvSpPr>
        <p:spPr>
          <a:xfrm>
            <a:off x="4587903" y="2378938"/>
            <a:ext cx="4309607" cy="1938992"/>
          </a:xfrm>
          <a:prstGeom prst="rect">
            <a:avLst/>
          </a:prstGeom>
        </p:spPr>
        <p:txBody>
          <a:bodyPr wrap="square">
            <a:spAutoFit/>
          </a:bodyPr>
          <a:lstStyle/>
          <a:p>
            <a:r>
              <a:rPr lang="en-US" sz="2000" dirty="0">
                <a:solidFill>
                  <a:srgbClr val="0070C0"/>
                </a:solidFill>
              </a:rPr>
              <a:t>Up to 20% of </a:t>
            </a:r>
            <a:r>
              <a:rPr lang="en-US" sz="2000" dirty="0" smtClean="0">
                <a:solidFill>
                  <a:srgbClr val="0070C0"/>
                </a:solidFill>
              </a:rPr>
              <a:t>people who experience a traumatic event in their life will go </a:t>
            </a:r>
            <a:r>
              <a:rPr lang="en-US" sz="2000" dirty="0">
                <a:solidFill>
                  <a:srgbClr val="0070C0"/>
                </a:solidFill>
              </a:rPr>
              <a:t>on to develop PTSD. As of today, that equates to approximately 44.7 million people who were or are struggling with PTSD.</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63445" y="4438553"/>
            <a:ext cx="2597522" cy="2025857"/>
          </a:xfrm>
        </p:spPr>
      </p:pic>
      <p:sp>
        <p:nvSpPr>
          <p:cNvPr id="9" name="Rectangle 8"/>
          <p:cNvSpPr/>
          <p:nvPr/>
        </p:nvSpPr>
        <p:spPr>
          <a:xfrm>
            <a:off x="4587903" y="4740476"/>
            <a:ext cx="4834393" cy="1015663"/>
          </a:xfrm>
          <a:prstGeom prst="rect">
            <a:avLst/>
          </a:prstGeom>
        </p:spPr>
        <p:txBody>
          <a:bodyPr wrap="square">
            <a:spAutoFit/>
          </a:bodyPr>
          <a:lstStyle/>
          <a:p>
            <a:r>
              <a:rPr lang="en-US" sz="2000" dirty="0">
                <a:solidFill>
                  <a:srgbClr val="0070C0"/>
                </a:solidFill>
              </a:rPr>
              <a:t>An estimated 8% of Americans − 24.4 million people − have PTSD at any given time. That is equal to the total population of Texas.</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0402" y="2194561"/>
            <a:ext cx="2138902" cy="1851518"/>
          </a:xfrm>
          <a:prstGeom prst="rect">
            <a:avLst/>
          </a:prstGeom>
        </p:spPr>
      </p:pic>
      <p:sp>
        <p:nvSpPr>
          <p:cNvPr id="3" name="TextBox 2"/>
          <p:cNvSpPr txBox="1"/>
          <p:nvPr/>
        </p:nvSpPr>
        <p:spPr>
          <a:xfrm>
            <a:off x="4152900" y="6350000"/>
            <a:ext cx="5334000" cy="307777"/>
          </a:xfrm>
          <a:prstGeom prst="rect">
            <a:avLst/>
          </a:prstGeom>
          <a:noFill/>
        </p:spPr>
        <p:txBody>
          <a:bodyPr wrap="square" rtlCol="0">
            <a:spAutoFit/>
          </a:bodyPr>
          <a:lstStyle/>
          <a:p>
            <a:pPr algn="ctr"/>
            <a:r>
              <a:rPr lang="en-US" sz="1400" dirty="0">
                <a:hlinkClick r:id="rId5"/>
              </a:rPr>
              <a:t>http://www.ptsdunited.org/ptsd-statistics-2</a:t>
            </a:r>
            <a:r>
              <a:rPr lang="en-US" sz="1400" dirty="0" smtClean="0">
                <a:hlinkClick r:id="rId5"/>
              </a:rPr>
              <a:t>/</a:t>
            </a:r>
            <a:r>
              <a:rPr lang="en-US" sz="1400" dirty="0" smtClean="0"/>
              <a:t> </a:t>
            </a:r>
            <a:endParaRPr lang="en-US" sz="1400" dirty="0"/>
          </a:p>
        </p:txBody>
      </p:sp>
    </p:spTree>
    <p:extLst>
      <p:ext uri="{BB962C8B-B14F-4D97-AF65-F5344CB8AC3E}">
        <p14:creationId xmlns:p14="http://schemas.microsoft.com/office/powerpoint/2010/main" val="206139584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id="{22E3AE0C-9A4D-4F3D-B5C8-9845A56E9165}" vid="{D0272B94-7FB3-4FCA-9164-632CE58BBD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XRUYQT3274NZ-681238054-1671</_dlc_DocId>
    <_dlc_DocIdUrl xmlns="b22f8f74-215c-4154-9939-bd29e4e8980e">
      <Url>https://supportservices.jobcorps.gov/health/_layouts/15/DocIdRedir.aspx?ID=XRUYQT3274NZ-681238054-1671</Url>
      <Description>XRUYQT3274NZ-681238054-1671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6C802F0-5C7E-4B03-9961-2A6BED23AF8F}"/>
</file>

<file path=customXml/itemProps2.xml><?xml version="1.0" encoding="utf-8"?>
<ds:datastoreItem xmlns:ds="http://schemas.openxmlformats.org/officeDocument/2006/customXml" ds:itemID="{F7BC4A96-F3B3-4B0F-AE9E-1CAB52B4F081}"/>
</file>

<file path=customXml/itemProps3.xml><?xml version="1.0" encoding="utf-8"?>
<ds:datastoreItem xmlns:ds="http://schemas.openxmlformats.org/officeDocument/2006/customXml" ds:itemID="{FBD72243-988A-4240-8221-8C02864049D6}"/>
</file>

<file path=customXml/itemProps4.xml><?xml version="1.0" encoding="utf-8"?>
<ds:datastoreItem xmlns:ds="http://schemas.openxmlformats.org/officeDocument/2006/customXml" ds:itemID="{1CD85C93-FE28-4440-A65D-0882BA59CF90}"/>
</file>

<file path=docProps/app.xml><?xml version="1.0" encoding="utf-8"?>
<Properties xmlns="http://schemas.openxmlformats.org/officeDocument/2006/extended-properties" xmlns:vt="http://schemas.openxmlformats.org/officeDocument/2006/docPropsVTypes">
  <Template/>
  <TotalTime>4794</TotalTime>
  <Words>5631</Words>
  <Application>Microsoft Office PowerPoint</Application>
  <PresentationFormat>Widescreen</PresentationFormat>
  <Paragraphs>429</Paragraphs>
  <Slides>41</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Franklin Gothic Book</vt:lpstr>
      <vt:lpstr>Office Theme</vt:lpstr>
      <vt:lpstr>Supporting Students with  Mental Health Conditions  in Job Corps</vt:lpstr>
      <vt:lpstr>Presenter Information</vt:lpstr>
      <vt:lpstr>Learning Objectives</vt:lpstr>
      <vt:lpstr>Diagnostic and Statistical Manual (DSM) 5 Overview</vt:lpstr>
      <vt:lpstr>Trauma- and Stressor-Related Disorders:</vt:lpstr>
      <vt:lpstr>PTSD: No longer considered an anxiety disorder</vt:lpstr>
      <vt:lpstr>Acute Stress Disorder</vt:lpstr>
      <vt:lpstr>Posttraumatic Stress Disorder</vt:lpstr>
      <vt:lpstr>PTSD Prevalence</vt:lpstr>
      <vt:lpstr>Adolescent Prevalence of PTSD</vt:lpstr>
      <vt:lpstr>Criterion A (one required): </vt:lpstr>
      <vt:lpstr>Criterion B (one required):</vt:lpstr>
      <vt:lpstr>Criterion C (one required): </vt:lpstr>
      <vt:lpstr>Criterion D (2 required):</vt:lpstr>
      <vt:lpstr>Criterion E (2 required):</vt:lpstr>
      <vt:lpstr>Additional Criteria:</vt:lpstr>
      <vt:lpstr>Subtypes:</vt:lpstr>
      <vt:lpstr>DSM-5 Diagnostic Summary:</vt:lpstr>
      <vt:lpstr>DSM 5 vs. DSM IV Changes</vt:lpstr>
      <vt:lpstr>Screening Tools:</vt:lpstr>
      <vt:lpstr>Clinical Presentation in Adolescents and Young Adults</vt:lpstr>
      <vt:lpstr>Normal vs Toxic Stress</vt:lpstr>
      <vt:lpstr>Toxic Stress and Brain Structure</vt:lpstr>
      <vt:lpstr>Impact of Toxic  Stress on Adolescent  Development</vt:lpstr>
      <vt:lpstr>Adolescent Perceptions of PTSD Symptoms</vt:lpstr>
      <vt:lpstr>The Difference between Adolescent and Adult PTSD</vt:lpstr>
      <vt:lpstr>Effective Brief Interventions and Applicable Research</vt:lpstr>
      <vt:lpstr>  Evidence-Based Treatments for PTSD:   </vt:lpstr>
      <vt:lpstr>Treatments</vt:lpstr>
      <vt:lpstr>Self Help Tool</vt:lpstr>
      <vt:lpstr>Emerging Treatments</vt:lpstr>
      <vt:lpstr>Culturally Sensitive Treatment</vt:lpstr>
      <vt:lpstr>True False Pod Questions or  Chat Box</vt:lpstr>
      <vt:lpstr>PTSD is a mental weakness.</vt:lpstr>
      <vt:lpstr>If you are going to get PTSD it happens immediately after the trauma.</vt:lpstr>
      <vt:lpstr>Multiple Choice #1:</vt:lpstr>
      <vt:lpstr>Multiple Choice #2:</vt:lpstr>
      <vt:lpstr>Case Discussion</vt:lpstr>
      <vt:lpstr>PowerPoint Presentation</vt:lpstr>
      <vt:lpstr>Q and A</vt:lpstr>
      <vt:lpstr> References: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with MH Conditions in Job Corps - Part 5: Trauma and Stress-Related Disorders</dc:title>
  <dc:creator>Julie Luht</dc:creator>
  <cp:lastModifiedBy>Julie Luht</cp:lastModifiedBy>
  <cp:revision>94</cp:revision>
  <dcterms:created xsi:type="dcterms:W3CDTF">2017-02-05T02:20:56Z</dcterms:created>
  <dcterms:modified xsi:type="dcterms:W3CDTF">2017-02-16T13:51:27Z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797661b6-1a28-4ce7-a72c-f95598837f6b</vt:lpwstr>
  </property>
</Properties>
</file>