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Lst>
  <p:notesMasterIdLst>
    <p:notesMasterId r:id="rId36"/>
  </p:notesMasterIdLst>
  <p:sldIdLst>
    <p:sldId id="256" r:id="rId4"/>
    <p:sldId id="257" r:id="rId5"/>
    <p:sldId id="296" r:id="rId6"/>
    <p:sldId id="297" r:id="rId7"/>
    <p:sldId id="299" r:id="rId8"/>
    <p:sldId id="298" r:id="rId9"/>
    <p:sldId id="300" r:id="rId10"/>
    <p:sldId id="302" r:id="rId11"/>
    <p:sldId id="337" r:id="rId12"/>
    <p:sldId id="303" r:id="rId13"/>
    <p:sldId id="304" r:id="rId14"/>
    <p:sldId id="305" r:id="rId15"/>
    <p:sldId id="307" r:id="rId16"/>
    <p:sldId id="308" r:id="rId17"/>
    <p:sldId id="313" r:id="rId18"/>
    <p:sldId id="314" r:id="rId19"/>
    <p:sldId id="315" r:id="rId20"/>
    <p:sldId id="322" r:id="rId21"/>
    <p:sldId id="336" r:id="rId22"/>
    <p:sldId id="335" r:id="rId23"/>
    <p:sldId id="347" r:id="rId24"/>
    <p:sldId id="348" r:id="rId25"/>
    <p:sldId id="338" r:id="rId26"/>
    <p:sldId id="341" r:id="rId27"/>
    <p:sldId id="342" r:id="rId28"/>
    <p:sldId id="343" r:id="rId29"/>
    <p:sldId id="349" r:id="rId30"/>
    <p:sldId id="320" r:id="rId31"/>
    <p:sldId id="351" r:id="rId32"/>
    <p:sldId id="352" r:id="rId33"/>
    <p:sldId id="292" r:id="rId34"/>
    <p:sldId id="29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63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4.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2888B-2D48-9348-ADE3-2A449B492DD9}" type="datetimeFigureOut">
              <a:rPr lang="en-US" smtClean="0"/>
              <a:t>8/8/2017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1C511-FE82-A14F-B838-309237BAF045}" type="slidenum">
              <a:rPr lang="en-US" smtClean="0"/>
              <a:t>‹#›</a:t>
            </a:fld>
            <a:endParaRPr lang="en-US"/>
          </a:p>
        </p:txBody>
      </p:sp>
    </p:spTree>
    <p:extLst>
      <p:ext uri="{BB962C8B-B14F-4D97-AF65-F5344CB8AC3E}">
        <p14:creationId xmlns:p14="http://schemas.microsoft.com/office/powerpoint/2010/main" val="21994537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134128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184242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9812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274638"/>
            <a:ext cx="57912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111464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5BD013-5DEF-477E-BC3C-A63A50FC7A3E}" type="slidenum">
              <a:rPr lang="en-US" smtClean="0"/>
              <a:pPr>
                <a:defRPr/>
              </a:pPr>
              <a:t>‹#›</a:t>
            </a:fld>
            <a:endParaRPr lang="en-US"/>
          </a:p>
        </p:txBody>
      </p:sp>
    </p:spTree>
    <p:extLst>
      <p:ext uri="{BB962C8B-B14F-4D97-AF65-F5344CB8AC3E}">
        <p14:creationId xmlns:p14="http://schemas.microsoft.com/office/powerpoint/2010/main" val="186808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CA8AE7A-CCE5-4162-A49D-D691EDB32E95}" type="slidenum">
              <a:rPr lang="en-US" smtClean="0"/>
              <a:pPr>
                <a:defRPr/>
              </a:pPr>
              <a:t>‹#›</a:t>
            </a:fld>
            <a:endParaRPr lang="en-US"/>
          </a:p>
        </p:txBody>
      </p:sp>
    </p:spTree>
    <p:extLst>
      <p:ext uri="{BB962C8B-B14F-4D97-AF65-F5344CB8AC3E}">
        <p14:creationId xmlns:p14="http://schemas.microsoft.com/office/powerpoint/2010/main" val="385527211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C71607-2163-43C1-978A-FC924910D1A2}" type="slidenum">
              <a:rPr lang="en-US" smtClean="0"/>
              <a:pPr>
                <a:defRPr/>
              </a:pPr>
              <a:t>‹#›</a:t>
            </a:fld>
            <a:endParaRPr lang="en-US"/>
          </a:p>
        </p:txBody>
      </p:sp>
    </p:spTree>
    <p:extLst>
      <p:ext uri="{BB962C8B-B14F-4D97-AF65-F5344CB8AC3E}">
        <p14:creationId xmlns:p14="http://schemas.microsoft.com/office/powerpoint/2010/main" val="3447816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85ED86-8C25-4D6F-A5E6-A523E1649A75}" type="slidenum">
              <a:rPr lang="en-US" smtClean="0"/>
              <a:pPr>
                <a:defRPr/>
              </a:pPr>
              <a:t>‹#›</a:t>
            </a:fld>
            <a:endParaRPr lang="en-US"/>
          </a:p>
        </p:txBody>
      </p:sp>
    </p:spTree>
    <p:extLst>
      <p:ext uri="{BB962C8B-B14F-4D97-AF65-F5344CB8AC3E}">
        <p14:creationId xmlns:p14="http://schemas.microsoft.com/office/powerpoint/2010/main" val="2674884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F8646E-1AA6-4F88-8ECB-0B21A405F8AB}" type="slidenum">
              <a:rPr lang="en-US" smtClean="0"/>
              <a:pPr>
                <a:defRPr/>
              </a:pPr>
              <a:t>‹#›</a:t>
            </a:fld>
            <a:endParaRPr lang="en-US"/>
          </a:p>
        </p:txBody>
      </p:sp>
    </p:spTree>
    <p:extLst>
      <p:ext uri="{BB962C8B-B14F-4D97-AF65-F5344CB8AC3E}">
        <p14:creationId xmlns:p14="http://schemas.microsoft.com/office/powerpoint/2010/main" val="139772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B8B01B-84BF-48FF-B014-595DD3D74B12}" type="slidenum">
              <a:rPr lang="en-US" smtClean="0"/>
              <a:pPr>
                <a:defRPr/>
              </a:pPr>
              <a:t>‹#›</a:t>
            </a:fld>
            <a:endParaRPr lang="en-US"/>
          </a:p>
        </p:txBody>
      </p:sp>
    </p:spTree>
    <p:extLst>
      <p:ext uri="{BB962C8B-B14F-4D97-AF65-F5344CB8AC3E}">
        <p14:creationId xmlns:p14="http://schemas.microsoft.com/office/powerpoint/2010/main" val="29170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12A20C-0AD2-4523-A45D-FF27FBC8814B}" type="slidenum">
              <a:rPr lang="en-US" smtClean="0"/>
              <a:pPr>
                <a:defRPr/>
              </a:pPr>
              <a:t>‹#›</a:t>
            </a:fld>
            <a:endParaRPr lang="en-US"/>
          </a:p>
        </p:txBody>
      </p:sp>
    </p:spTree>
    <p:extLst>
      <p:ext uri="{BB962C8B-B14F-4D97-AF65-F5344CB8AC3E}">
        <p14:creationId xmlns:p14="http://schemas.microsoft.com/office/powerpoint/2010/main" val="341137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FBB604-89E2-4318-9A8B-9E6C3B2B4E9D}" type="slidenum">
              <a:rPr lang="en-US" smtClean="0"/>
              <a:pPr>
                <a:defRPr/>
              </a:pPr>
              <a:t>‹#›</a:t>
            </a:fld>
            <a:endParaRPr lang="en-US"/>
          </a:p>
        </p:txBody>
      </p:sp>
    </p:spTree>
    <p:extLst>
      <p:ext uri="{BB962C8B-B14F-4D97-AF65-F5344CB8AC3E}">
        <p14:creationId xmlns:p14="http://schemas.microsoft.com/office/powerpoint/2010/main" val="167507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237024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A0C479-E48D-4DD4-B878-3A5BC5035E6F}" type="slidenum">
              <a:rPr lang="en-US" smtClean="0"/>
              <a:pPr>
                <a:defRPr/>
              </a:pPr>
              <a:t>‹#›</a:t>
            </a:fld>
            <a:endParaRPr lang="en-US"/>
          </a:p>
        </p:txBody>
      </p:sp>
    </p:spTree>
    <p:extLst>
      <p:ext uri="{BB962C8B-B14F-4D97-AF65-F5344CB8AC3E}">
        <p14:creationId xmlns:p14="http://schemas.microsoft.com/office/powerpoint/2010/main" val="28793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6E4E8-EC5C-48FE-986A-604B94D26B6E}" type="slidenum">
              <a:rPr lang="en-US" smtClean="0"/>
              <a:pPr>
                <a:defRPr/>
              </a:pPr>
              <a:t>‹#›</a:t>
            </a:fld>
            <a:endParaRPr lang="en-US"/>
          </a:p>
        </p:txBody>
      </p:sp>
    </p:spTree>
    <p:extLst>
      <p:ext uri="{BB962C8B-B14F-4D97-AF65-F5344CB8AC3E}">
        <p14:creationId xmlns:p14="http://schemas.microsoft.com/office/powerpoint/2010/main" val="173794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B36255-3714-4F0D-A78A-3199E24268CA}" type="slidenum">
              <a:rPr lang="en-US" smtClean="0"/>
              <a:pPr>
                <a:defRPr/>
              </a:pPr>
              <a:t>‹#›</a:t>
            </a:fld>
            <a:endParaRPr lang="en-US"/>
          </a:p>
        </p:txBody>
      </p:sp>
    </p:spTree>
    <p:extLst>
      <p:ext uri="{BB962C8B-B14F-4D97-AF65-F5344CB8AC3E}">
        <p14:creationId xmlns:p14="http://schemas.microsoft.com/office/powerpoint/2010/main" val="623993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95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AF93DDA-6387-499D-9379-F7E028C10251}" type="datetimeFigureOut">
              <a:rPr lang="en-US" smtClean="0"/>
              <a:pPr/>
              <a:t>8/8/2017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96B99A-F4B8-4C39-9DD1-0561438ABCFB}" type="slidenum">
              <a:rPr lang="en-US" smtClean="0"/>
              <a:pPr>
                <a:defRPr/>
              </a:pPr>
              <a:t>‹#›</a:t>
            </a:fld>
            <a:endParaRPr lang="en-US"/>
          </a:p>
        </p:txBody>
      </p:sp>
    </p:spTree>
    <p:extLst>
      <p:ext uri="{BB962C8B-B14F-4D97-AF65-F5344CB8AC3E}">
        <p14:creationId xmlns:p14="http://schemas.microsoft.com/office/powerpoint/2010/main" val="17300068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5"/>
            <a:ext cx="67056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a:p>
        </p:txBody>
      </p:sp>
    </p:spTree>
    <p:extLst>
      <p:ext uri="{BB962C8B-B14F-4D97-AF65-F5344CB8AC3E}">
        <p14:creationId xmlns:p14="http://schemas.microsoft.com/office/powerpoint/2010/main" val="2462607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a:p>
        </p:txBody>
      </p:sp>
    </p:spTree>
    <p:extLst>
      <p:ext uri="{BB962C8B-B14F-4D97-AF65-F5344CB8AC3E}">
        <p14:creationId xmlns:p14="http://schemas.microsoft.com/office/powerpoint/2010/main" val="1110939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599" y="4406900"/>
            <a:ext cx="6742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52599" y="2906713"/>
            <a:ext cx="6742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a:p>
        </p:txBody>
      </p:sp>
    </p:spTree>
    <p:extLst>
      <p:ext uri="{BB962C8B-B14F-4D97-AF65-F5344CB8AC3E}">
        <p14:creationId xmlns:p14="http://schemas.microsoft.com/office/powerpoint/2010/main" val="223759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a:p>
        </p:txBody>
      </p:sp>
    </p:spTree>
    <p:extLst>
      <p:ext uri="{BB962C8B-B14F-4D97-AF65-F5344CB8AC3E}">
        <p14:creationId xmlns:p14="http://schemas.microsoft.com/office/powerpoint/2010/main" val="3415155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76400" y="2209800"/>
            <a:ext cx="3354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a:p>
        </p:txBody>
      </p:sp>
    </p:spTree>
    <p:extLst>
      <p:ext uri="{BB962C8B-B14F-4D97-AF65-F5344CB8AC3E}">
        <p14:creationId xmlns:p14="http://schemas.microsoft.com/office/powerpoint/2010/main" val="1376018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a:p>
        </p:txBody>
      </p:sp>
    </p:spTree>
    <p:extLst>
      <p:ext uri="{BB962C8B-B14F-4D97-AF65-F5344CB8AC3E}">
        <p14:creationId xmlns:p14="http://schemas.microsoft.com/office/powerpoint/2010/main" val="137521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1128349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a:p>
        </p:txBody>
      </p:sp>
    </p:spTree>
    <p:extLst>
      <p:ext uri="{BB962C8B-B14F-4D97-AF65-F5344CB8AC3E}">
        <p14:creationId xmlns:p14="http://schemas.microsoft.com/office/powerpoint/2010/main" val="1820289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a:p>
        </p:txBody>
      </p:sp>
    </p:spTree>
    <p:extLst>
      <p:ext uri="{BB962C8B-B14F-4D97-AF65-F5344CB8AC3E}">
        <p14:creationId xmlns:p14="http://schemas.microsoft.com/office/powerpoint/2010/main" val="3802729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a:p>
        </p:txBody>
      </p:sp>
    </p:spTree>
    <p:extLst>
      <p:ext uri="{BB962C8B-B14F-4D97-AF65-F5344CB8AC3E}">
        <p14:creationId xmlns:p14="http://schemas.microsoft.com/office/powerpoint/2010/main" val="1710409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a:p>
        </p:txBody>
      </p:sp>
    </p:spTree>
    <p:extLst>
      <p:ext uri="{BB962C8B-B14F-4D97-AF65-F5344CB8AC3E}">
        <p14:creationId xmlns:p14="http://schemas.microsoft.com/office/powerpoint/2010/main" val="1344080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a:p>
        </p:txBody>
      </p:sp>
    </p:spTree>
    <p:extLst>
      <p:ext uri="{BB962C8B-B14F-4D97-AF65-F5344CB8AC3E}">
        <p14:creationId xmlns:p14="http://schemas.microsoft.com/office/powerpoint/2010/main" val="1694548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752600" y="1600200"/>
            <a:ext cx="6934200" cy="4038600"/>
          </a:xfrm>
        </p:spPr>
        <p:txBody>
          <a:bodyPr/>
          <a:lstStyle/>
          <a:p>
            <a:pPr lvl="0"/>
            <a:r>
              <a:rPr lang="en-US" noProof="0" smtClean="0"/>
              <a:t>Click icon to add chart</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a:p>
        </p:txBody>
      </p:sp>
    </p:spTree>
    <p:extLst>
      <p:ext uri="{BB962C8B-B14F-4D97-AF65-F5344CB8AC3E}">
        <p14:creationId xmlns:p14="http://schemas.microsoft.com/office/powerpoint/2010/main" val="201366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886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3886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97266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52967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249569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126334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246435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61491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background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0" y="274638"/>
            <a:ext cx="66294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90600" y="1981200"/>
            <a:ext cx="7924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40B495A1-35A8-1D4E-8E38-5DBC06ADE197}" type="slidenum">
              <a:rPr lang="en-US" smtClean="0"/>
              <a:t>‹#›</a:t>
            </a:fld>
            <a:endParaRPr lang="en-US"/>
          </a:p>
        </p:txBody>
      </p:sp>
    </p:spTree>
    <p:extLst>
      <p:ext uri="{BB962C8B-B14F-4D97-AF65-F5344CB8AC3E}">
        <p14:creationId xmlns:p14="http://schemas.microsoft.com/office/powerpoint/2010/main" val="929214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eaLnBrk="1" fontAlgn="base" hangingPunct="1">
        <a:spcBef>
          <a:spcPct val="0"/>
        </a:spcBef>
        <a:spcAft>
          <a:spcPct val="0"/>
        </a:spcAft>
        <a:defRPr sz="3600">
          <a:solidFill>
            <a:srgbClr val="0099CC"/>
          </a:solidFill>
          <a:latin typeface="+mj-lt"/>
          <a:ea typeface="+mj-ea"/>
          <a:cs typeface="+mj-cs"/>
        </a:defRPr>
      </a:lvl1pPr>
      <a:lvl2pPr algn="r" rtl="0" eaLnBrk="1" fontAlgn="base" hangingPunct="1">
        <a:spcBef>
          <a:spcPct val="0"/>
        </a:spcBef>
        <a:spcAft>
          <a:spcPct val="0"/>
        </a:spcAft>
        <a:defRPr sz="3600">
          <a:solidFill>
            <a:srgbClr val="0099CC"/>
          </a:solidFill>
          <a:latin typeface="Arial" charset="0"/>
        </a:defRPr>
      </a:lvl2pPr>
      <a:lvl3pPr algn="r" rtl="0" eaLnBrk="1" fontAlgn="base" hangingPunct="1">
        <a:spcBef>
          <a:spcPct val="0"/>
        </a:spcBef>
        <a:spcAft>
          <a:spcPct val="0"/>
        </a:spcAft>
        <a:defRPr sz="3600">
          <a:solidFill>
            <a:srgbClr val="0099CC"/>
          </a:solidFill>
          <a:latin typeface="Arial" charset="0"/>
        </a:defRPr>
      </a:lvl3pPr>
      <a:lvl4pPr algn="r" rtl="0" eaLnBrk="1" fontAlgn="base" hangingPunct="1">
        <a:spcBef>
          <a:spcPct val="0"/>
        </a:spcBef>
        <a:spcAft>
          <a:spcPct val="0"/>
        </a:spcAft>
        <a:defRPr sz="3600">
          <a:solidFill>
            <a:srgbClr val="0099CC"/>
          </a:solidFill>
          <a:latin typeface="Arial" charset="0"/>
        </a:defRPr>
      </a:lvl4pPr>
      <a:lvl5pPr algn="r" rtl="0" eaLnBrk="1" fontAlgn="base" hangingPunct="1">
        <a:spcBef>
          <a:spcPct val="0"/>
        </a:spcBef>
        <a:spcAft>
          <a:spcPct val="0"/>
        </a:spcAft>
        <a:defRPr sz="3600">
          <a:solidFill>
            <a:srgbClr val="0099CC"/>
          </a:solidFill>
          <a:latin typeface="Arial" charset="0"/>
        </a:defRPr>
      </a:lvl5pPr>
      <a:lvl6pPr marL="457200" algn="r" rtl="0" eaLnBrk="1" fontAlgn="base" hangingPunct="1">
        <a:spcBef>
          <a:spcPct val="0"/>
        </a:spcBef>
        <a:spcAft>
          <a:spcPct val="0"/>
        </a:spcAft>
        <a:defRPr sz="3600">
          <a:solidFill>
            <a:srgbClr val="0099CC"/>
          </a:solidFill>
          <a:latin typeface="Arial" charset="0"/>
        </a:defRPr>
      </a:lvl6pPr>
      <a:lvl7pPr marL="914400" algn="r" rtl="0" eaLnBrk="1" fontAlgn="base" hangingPunct="1">
        <a:spcBef>
          <a:spcPct val="0"/>
        </a:spcBef>
        <a:spcAft>
          <a:spcPct val="0"/>
        </a:spcAft>
        <a:defRPr sz="3600">
          <a:solidFill>
            <a:srgbClr val="0099CC"/>
          </a:solidFill>
          <a:latin typeface="Arial" charset="0"/>
        </a:defRPr>
      </a:lvl7pPr>
      <a:lvl8pPr marL="1371600" algn="r" rtl="0" eaLnBrk="1" fontAlgn="base" hangingPunct="1">
        <a:spcBef>
          <a:spcPct val="0"/>
        </a:spcBef>
        <a:spcAft>
          <a:spcPct val="0"/>
        </a:spcAft>
        <a:defRPr sz="3600">
          <a:solidFill>
            <a:srgbClr val="0099CC"/>
          </a:solidFill>
          <a:latin typeface="Arial" charset="0"/>
        </a:defRPr>
      </a:lvl8pPr>
      <a:lvl9pPr marL="1828800" algn="r" rtl="0" eaLnBrk="1" fontAlgn="base" hangingPunct="1">
        <a:spcBef>
          <a:spcPct val="0"/>
        </a:spcBef>
        <a:spcAft>
          <a:spcPct val="0"/>
        </a:spcAft>
        <a:defRPr sz="3600">
          <a:solidFill>
            <a:srgbClr val="0099CC"/>
          </a:solidFill>
          <a:latin typeface="Arial"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99CC"/>
        </a:buClr>
        <a:buSzPct val="120000"/>
        <a:buFont typeface="ZapfDingbats"/>
        <a:buChar char="s"/>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rgbClr val="0099CC"/>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96B99A-F4B8-4C39-9DD1-0561438ABCFB}" type="slidenum">
              <a:rPr lang="en-US" smtClean="0"/>
              <a:pPr>
                <a:defRPr/>
              </a:pPr>
              <a:t>‹#›</a:t>
            </a:fld>
            <a:endParaRPr lang="en-US"/>
          </a:p>
        </p:txBody>
      </p:sp>
    </p:spTree>
    <p:extLst>
      <p:ext uri="{BB962C8B-B14F-4D97-AF65-F5344CB8AC3E}">
        <p14:creationId xmlns:p14="http://schemas.microsoft.com/office/powerpoint/2010/main" val="17441890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52600" y="3810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1752600" y="1600200"/>
            <a:ext cx="6934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a:p>
        </p:txBody>
      </p:sp>
    </p:spTree>
    <p:extLst>
      <p:ext uri="{BB962C8B-B14F-4D97-AF65-F5344CB8AC3E}">
        <p14:creationId xmlns:p14="http://schemas.microsoft.com/office/powerpoint/2010/main" val="12542320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TEAP Hot Topics: Breathalyzers, </a:t>
            </a:r>
            <a:r>
              <a:rPr lang="en-US" sz="4000" dirty="0" smtClean="0"/>
              <a:t>Opiates </a:t>
            </a:r>
            <a:r>
              <a:rPr lang="en-US" sz="4000" dirty="0"/>
              <a:t>and E</a:t>
            </a:r>
            <a:r>
              <a:rPr lang="en-US" sz="4000" dirty="0" smtClean="0"/>
              <a:t>lephants</a:t>
            </a:r>
            <a:endParaRPr lang="en-US" sz="4000" dirty="0"/>
          </a:p>
        </p:txBody>
      </p:sp>
      <p:sp>
        <p:nvSpPr>
          <p:cNvPr id="3" name="Subtitle 2"/>
          <p:cNvSpPr>
            <a:spLocks noGrp="1"/>
          </p:cNvSpPr>
          <p:nvPr>
            <p:ph type="subTitle" idx="1"/>
          </p:nvPr>
        </p:nvSpPr>
        <p:spPr/>
        <p:txBody>
          <a:bodyPr/>
          <a:lstStyle/>
          <a:p>
            <a:r>
              <a:rPr lang="en-US" dirty="0" smtClean="0">
                <a:solidFill>
                  <a:schemeClr val="tx1"/>
                </a:solidFill>
              </a:rPr>
              <a:t>Diane A. Tennies, PhD, LADC</a:t>
            </a:r>
          </a:p>
          <a:p>
            <a:r>
              <a:rPr lang="en-US" dirty="0" smtClean="0">
                <a:solidFill>
                  <a:schemeClr val="tx1"/>
                </a:solidFill>
              </a:rPr>
              <a:t>Lead TEAP Regional Health Specialist</a:t>
            </a:r>
          </a:p>
          <a:p>
            <a:endParaRPr lang="en-US" dirty="0"/>
          </a:p>
        </p:txBody>
      </p:sp>
      <p:sp>
        <p:nvSpPr>
          <p:cNvPr id="4" name="TextBox 3"/>
          <p:cNvSpPr txBox="1"/>
          <p:nvPr/>
        </p:nvSpPr>
        <p:spPr>
          <a:xfrm>
            <a:off x="-1440258" y="616729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60086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Final Step is ALWAYS documentation.</a:t>
            </a:r>
          </a:p>
          <a:p>
            <a:r>
              <a:rPr lang="en-US" dirty="0" smtClean="0"/>
              <a:t>ALL administrations are to be documented and copies placed in SHR.</a:t>
            </a:r>
          </a:p>
          <a:p>
            <a:r>
              <a:rPr lang="en-US" dirty="0" smtClean="0"/>
              <a:t>Also all administrations “count” when completing the Quarterly Alcohol Report (by 10</a:t>
            </a:r>
            <a:r>
              <a:rPr lang="en-US" baseline="30000" dirty="0" smtClean="0"/>
              <a:t>th</a:t>
            </a:r>
            <a:r>
              <a:rPr lang="en-US" dirty="0" smtClean="0"/>
              <a:t> of month in October; January; April and July).</a:t>
            </a:r>
            <a:endParaRPr lang="en-US" dirty="0"/>
          </a:p>
        </p:txBody>
      </p:sp>
    </p:spTree>
    <p:extLst>
      <p:ext uri="{BB962C8B-B14F-4D97-AF65-F5344CB8AC3E}">
        <p14:creationId xmlns:p14="http://schemas.microsoft.com/office/powerpoint/2010/main" val="3967463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8-16 at 10.16.34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9580"/>
            <a:ext cx="9144000" cy="6226770"/>
          </a:xfrm>
          <a:prstGeom prst="rect">
            <a:avLst/>
          </a:prstGeom>
        </p:spPr>
      </p:pic>
      <p:sp>
        <p:nvSpPr>
          <p:cNvPr id="4" name="Slide Number Placeholder 3"/>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4090875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16 at 10.17.53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56" y="181411"/>
            <a:ext cx="9144000" cy="6427148"/>
          </a:xfrm>
          <a:prstGeom prst="rect">
            <a:avLst/>
          </a:prstGeom>
        </p:spPr>
      </p:pic>
      <p:sp>
        <p:nvSpPr>
          <p:cNvPr id="2" name="Slide Number Placeholder 1"/>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877365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2: Opiates and JC</a:t>
            </a:r>
            <a:endParaRPr lang="en-US" dirty="0"/>
          </a:p>
        </p:txBody>
      </p:sp>
      <p:sp>
        <p:nvSpPr>
          <p:cNvPr id="3" name="Content Placeholder 2"/>
          <p:cNvSpPr>
            <a:spLocks noGrp="1"/>
          </p:cNvSpPr>
          <p:nvPr>
            <p:ph idx="1"/>
          </p:nvPr>
        </p:nvSpPr>
        <p:spPr/>
        <p:txBody>
          <a:bodyPr/>
          <a:lstStyle/>
          <a:p>
            <a:r>
              <a:rPr lang="en-US" sz="2400" dirty="0" smtClean="0"/>
              <a:t>Since June 2016 - two known opiate related deaths in JC (on center).</a:t>
            </a:r>
          </a:p>
          <a:p>
            <a:r>
              <a:rPr lang="en-US" sz="2400" dirty="0" smtClean="0"/>
              <a:t>Repeated studies have documented a strong and consistent linear relationship between opioid sales volume and morbidity (illness) and mortality (death).</a:t>
            </a:r>
          </a:p>
          <a:p>
            <a:r>
              <a:rPr lang="en-US" sz="2400" dirty="0" smtClean="0"/>
              <a:t>Opioid-related deaths continue to accelerate.</a:t>
            </a:r>
          </a:p>
          <a:p>
            <a:r>
              <a:rPr lang="en-US" sz="2400" dirty="0" smtClean="0"/>
              <a:t>Drug overdose now the leading cause of injury related deaths in the U.S. – more deaths than motor vehicle crashes.</a:t>
            </a:r>
          </a:p>
          <a:p>
            <a:r>
              <a:rPr lang="en-US" sz="2400" dirty="0" smtClean="0"/>
              <a:t>This constitutes a national epidemic and public health emergency.</a:t>
            </a:r>
          </a:p>
          <a:p>
            <a:endParaRPr lang="en-US" sz="2400" dirty="0" smtClean="0"/>
          </a:p>
        </p:txBody>
      </p:sp>
      <p:sp>
        <p:nvSpPr>
          <p:cNvPr id="5" name="Slide Number Placeholder 4"/>
          <p:cNvSpPr>
            <a:spLocks noGrp="1"/>
          </p:cNvSpPr>
          <p:nvPr>
            <p:ph type="sldNum" sz="quarter" idx="12"/>
          </p:nvPr>
        </p:nvSpPr>
        <p:spPr/>
        <p:txBody>
          <a:bodyPr/>
          <a:lstStyle/>
          <a:p>
            <a:fld id="{5B73F288-119C-4A61-BAB7-6805DB4CCA32}" type="slidenum">
              <a:rPr lang="en-US" smtClean="0"/>
              <a:pPr/>
              <a:t>13</a:t>
            </a:fld>
            <a:endParaRPr lang="en-US"/>
          </a:p>
        </p:txBody>
      </p:sp>
    </p:spTree>
    <p:extLst>
      <p:ext uri="{BB962C8B-B14F-4D97-AF65-F5344CB8AC3E}">
        <p14:creationId xmlns:p14="http://schemas.microsoft.com/office/powerpoint/2010/main" val="214814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Opioid Basics</a:t>
            </a:r>
            <a:endParaRPr lang="en-US" dirty="0"/>
          </a:p>
        </p:txBody>
      </p:sp>
      <p:sp>
        <p:nvSpPr>
          <p:cNvPr id="3" name="Content Placeholder 2"/>
          <p:cNvSpPr>
            <a:spLocks noGrp="1"/>
          </p:cNvSpPr>
          <p:nvPr>
            <p:ph idx="1"/>
          </p:nvPr>
        </p:nvSpPr>
        <p:spPr/>
        <p:txBody>
          <a:bodyPr/>
          <a:lstStyle/>
          <a:p>
            <a:r>
              <a:rPr lang="en-US" sz="2000" dirty="0" smtClean="0"/>
              <a:t>Opioids are a class of drugs that include the illicit drug heroin as well as the licit prescription pain relievers oxycodone, hydrocodone, codeine, morphine, fentanyl and others.</a:t>
            </a:r>
          </a:p>
          <a:p>
            <a:r>
              <a:rPr lang="en-US" sz="2000" dirty="0" smtClean="0"/>
              <a:t>Opioids are chemically-related and interact with opioid receptors on nerve cells in the brain and nervous system to produce pleasurable effects and relieve pain.</a:t>
            </a:r>
          </a:p>
          <a:p>
            <a:r>
              <a:rPr lang="en-US" sz="2000" dirty="0" smtClean="0"/>
              <a:t>Addiction is a primary, chronic and relapsing brain disease characterized by an individual pathologically pursuing reward and/or relief by substance use and other behaviors. </a:t>
            </a:r>
          </a:p>
          <a:p>
            <a:r>
              <a:rPr lang="en-US" sz="2000" dirty="0" smtClean="0"/>
              <a:t>It is estimated that 23% of individuals who use heroin develop opioid addiction.</a:t>
            </a:r>
            <a:endParaRPr lang="en-US" sz="2000" dirty="0"/>
          </a:p>
        </p:txBody>
      </p:sp>
    </p:spTree>
    <p:extLst>
      <p:ext uri="{BB962C8B-B14F-4D97-AF65-F5344CB8AC3E}">
        <p14:creationId xmlns:p14="http://schemas.microsoft.com/office/powerpoint/2010/main" val="12659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600" dirty="0">
                <a:latin typeface="Arial" charset="0"/>
                <a:ea typeface="MS PGothic" charset="0"/>
              </a:rPr>
              <a:t>Human </a:t>
            </a:r>
            <a:r>
              <a:rPr lang="en-US" sz="3600" dirty="0" smtClean="0">
                <a:latin typeface="Arial" charset="0"/>
                <a:ea typeface="MS PGothic" charset="0"/>
              </a:rPr>
              <a:t>Impact in 2015</a:t>
            </a:r>
            <a:endParaRPr lang="en-US" sz="3600" dirty="0">
              <a:latin typeface="Arial" charset="0"/>
              <a:ea typeface="MS PGothic" charset="0"/>
            </a:endParaRPr>
          </a:p>
        </p:txBody>
      </p:sp>
      <p:sp>
        <p:nvSpPr>
          <p:cNvPr id="3" name="Content Placeholder 2"/>
          <p:cNvSpPr>
            <a:spLocks noGrp="1"/>
          </p:cNvSpPr>
          <p:nvPr>
            <p:ph idx="1"/>
          </p:nvPr>
        </p:nvSpPr>
        <p:spPr>
          <a:xfrm>
            <a:off x="1846263" y="1811338"/>
            <a:ext cx="6773862" cy="3827462"/>
          </a:xfrm>
          <a:prstGeom prst="rect">
            <a:avLst/>
          </a:prstGeom>
        </p:spPr>
        <p:txBody>
          <a:bodyPr/>
          <a:lstStyle/>
          <a:p>
            <a:pPr>
              <a:defRPr/>
            </a:pPr>
            <a:endParaRPr lang="en-US" altLang="en-US" dirty="0"/>
          </a:p>
          <a:p>
            <a:pPr marL="0" indent="0">
              <a:buFontTx/>
              <a:buNone/>
              <a:defRPr/>
            </a:pPr>
            <a:endParaRPr lang="en-US" altLang="en-US" dirty="0"/>
          </a:p>
        </p:txBody>
      </p:sp>
      <p:pic>
        <p:nvPicPr>
          <p:cNvPr id="4" name="Picture 3" descr="Screen Shot 2017-06-19 at 6.48.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399" y="1811338"/>
            <a:ext cx="4292600" cy="4178300"/>
          </a:xfrm>
          <a:prstGeom prst="rect">
            <a:avLst/>
          </a:prstGeom>
        </p:spPr>
      </p:pic>
      <p:sp>
        <p:nvSpPr>
          <p:cNvPr id="6" name="TextBox 5"/>
          <p:cNvSpPr txBox="1"/>
          <p:nvPr/>
        </p:nvSpPr>
        <p:spPr>
          <a:xfrm>
            <a:off x="2197843" y="6276976"/>
            <a:ext cx="3406965" cy="369332"/>
          </a:xfrm>
          <a:prstGeom prst="rect">
            <a:avLst/>
          </a:prstGeom>
          <a:noFill/>
        </p:spPr>
        <p:txBody>
          <a:bodyPr wrap="none" rtlCol="0">
            <a:spAutoFit/>
          </a:bodyPr>
          <a:lstStyle/>
          <a:p>
            <a:r>
              <a:rPr lang="en-US" dirty="0" smtClean="0"/>
              <a:t>More than 33,000 </a:t>
            </a:r>
            <a:r>
              <a:rPr lang="en-US" smtClean="0"/>
              <a:t>people per year</a:t>
            </a:r>
            <a:endParaRPr lang="en-US" dirty="0"/>
          </a:p>
        </p:txBody>
      </p:sp>
    </p:spTree>
    <p:extLst>
      <p:ext uri="{BB962C8B-B14F-4D97-AF65-F5344CB8AC3E}">
        <p14:creationId xmlns:p14="http://schemas.microsoft.com/office/powerpoint/2010/main" val="1193393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19 at 6.37.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3937"/>
          </a:xfrm>
          <a:prstGeom prst="rect">
            <a:avLst/>
          </a:prstGeom>
        </p:spPr>
      </p:pic>
    </p:spTree>
    <p:extLst>
      <p:ext uri="{BB962C8B-B14F-4D97-AF65-F5344CB8AC3E}">
        <p14:creationId xmlns:p14="http://schemas.microsoft.com/office/powerpoint/2010/main" val="3460994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19 at 6.39.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004" cy="6858000"/>
          </a:xfrm>
          <a:prstGeom prst="rect">
            <a:avLst/>
          </a:prstGeom>
        </p:spPr>
      </p:pic>
    </p:spTree>
    <p:extLst>
      <p:ext uri="{BB962C8B-B14F-4D97-AF65-F5344CB8AC3E}">
        <p14:creationId xmlns:p14="http://schemas.microsoft.com/office/powerpoint/2010/main" val="889553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of Management of Opiates at Job Corps</a:t>
            </a:r>
            <a:endParaRPr lang="en-US" dirty="0"/>
          </a:p>
        </p:txBody>
      </p:sp>
      <p:sp>
        <p:nvSpPr>
          <p:cNvPr id="3" name="Content Placeholder 2"/>
          <p:cNvSpPr>
            <a:spLocks noGrp="1"/>
          </p:cNvSpPr>
          <p:nvPr>
            <p:ph idx="1"/>
          </p:nvPr>
        </p:nvSpPr>
        <p:spPr/>
        <p:txBody>
          <a:bodyPr/>
          <a:lstStyle/>
          <a:p>
            <a:r>
              <a:rPr lang="en-US" dirty="0" smtClean="0"/>
              <a:t>Three Pronged Approach:</a:t>
            </a:r>
          </a:p>
          <a:p>
            <a:pPr lvl="1"/>
            <a:r>
              <a:rPr lang="en-US" dirty="0" smtClean="0"/>
              <a:t>Importance of updated knowledge to educate staff and students</a:t>
            </a:r>
          </a:p>
          <a:p>
            <a:pPr lvl="1"/>
            <a:r>
              <a:rPr lang="en-US" dirty="0" smtClean="0"/>
              <a:t>Updating suspicion screen/TEAP Referral form</a:t>
            </a:r>
          </a:p>
          <a:p>
            <a:pPr lvl="1"/>
            <a:r>
              <a:rPr lang="en-US" dirty="0" smtClean="0"/>
              <a:t>Availability of Naloxone/</a:t>
            </a:r>
            <a:r>
              <a:rPr lang="en-US" dirty="0" err="1" smtClean="0"/>
              <a:t>Narcan</a:t>
            </a:r>
            <a:r>
              <a:rPr lang="en-US" dirty="0" smtClean="0"/>
              <a:t> for front line staff </a:t>
            </a:r>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421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Prong 1: Educating Staff and Students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Schedule regular training with ALL staff (especially front line – security/safety and residential)</a:t>
            </a:r>
          </a:p>
          <a:p>
            <a:r>
              <a:rPr lang="en-US" dirty="0" smtClean="0"/>
              <a:t>Do your research/utilize TEAP specialist </a:t>
            </a:r>
          </a:p>
          <a:p>
            <a:r>
              <a:rPr lang="en-US" dirty="0" smtClean="0"/>
              <a:t>Center-wide education/prevention activities </a:t>
            </a:r>
          </a:p>
          <a:p>
            <a:r>
              <a:rPr lang="en-US" dirty="0" smtClean="0"/>
              <a:t>Reputable resources:</a:t>
            </a:r>
            <a:endParaRPr lang="en-US" dirty="0"/>
          </a:p>
          <a:p>
            <a:pPr lvl="1"/>
            <a:r>
              <a:rPr lang="en-US" sz="2400" dirty="0" smtClean="0"/>
              <a:t>SAMHSA</a:t>
            </a:r>
          </a:p>
          <a:p>
            <a:pPr lvl="1"/>
            <a:r>
              <a:rPr lang="en-US" sz="2400" dirty="0"/>
              <a:t>NIDA: </a:t>
            </a:r>
            <a:r>
              <a:rPr lang="en-US" sz="2400" dirty="0" err="1"/>
              <a:t>Drugabuse.gov</a:t>
            </a:r>
            <a:endParaRPr lang="en-US" sz="2400" dirty="0"/>
          </a:p>
          <a:p>
            <a:pPr lvl="1"/>
            <a:r>
              <a:rPr lang="en-US" sz="2400" dirty="0"/>
              <a:t>ASAM (American Society of Addiction Medicine)</a:t>
            </a:r>
          </a:p>
          <a:p>
            <a:pPr lvl="1"/>
            <a:r>
              <a:rPr lang="en-US" sz="2400" dirty="0"/>
              <a:t>AAFP (American Academy of Family Physicians)</a:t>
            </a:r>
          </a:p>
          <a:p>
            <a:pPr lvl="1"/>
            <a:r>
              <a:rPr lang="en-US" sz="2400" dirty="0" err="1"/>
              <a:t>Centeronaddiction.org</a:t>
            </a:r>
            <a:endParaRPr lang="en-US" sz="2400" dirty="0"/>
          </a:p>
          <a:p>
            <a:pPr lvl="1"/>
            <a:r>
              <a:rPr lang="en-US" sz="2400" dirty="0" err="1"/>
              <a:t>CDC.gov</a:t>
            </a:r>
            <a:endParaRPr lang="en-US" sz="2400" dirty="0"/>
          </a:p>
          <a:p>
            <a:pPr lvl="1"/>
            <a:r>
              <a:rPr lang="en-US" sz="2400" dirty="0"/>
              <a:t>Many others – just search</a:t>
            </a:r>
          </a:p>
          <a:p>
            <a:pPr lvl="1"/>
            <a:endParaRPr lang="en-US" dirty="0"/>
          </a:p>
        </p:txBody>
      </p:sp>
    </p:spTree>
    <p:extLst>
      <p:ext uri="{BB962C8B-B14F-4D97-AF65-F5344CB8AC3E}">
        <p14:creationId xmlns:p14="http://schemas.microsoft.com/office/powerpoint/2010/main" val="3091031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1.</a:t>
            </a:r>
            <a:r>
              <a:rPr lang="en-US" dirty="0" smtClean="0"/>
              <a:t>) Participants </a:t>
            </a:r>
            <a:r>
              <a:rPr lang="en-US" dirty="0"/>
              <a:t>will be able to identify the circumstances when the medical breathalyzers are used at Job Corps.</a:t>
            </a:r>
          </a:p>
          <a:p>
            <a:pPr marL="0" indent="0">
              <a:buNone/>
            </a:pPr>
            <a:r>
              <a:rPr lang="en-US" dirty="0"/>
              <a:t> </a:t>
            </a:r>
          </a:p>
          <a:p>
            <a:pPr marL="0" indent="0">
              <a:buNone/>
            </a:pPr>
            <a:r>
              <a:rPr lang="en-US" dirty="0"/>
              <a:t>2.) Participants will develop enhanced understanding of the implications of the opiate crisis and ways to educate staff and students.</a:t>
            </a:r>
          </a:p>
          <a:p>
            <a:pPr marL="0" indent="0">
              <a:buNone/>
            </a:pPr>
            <a:r>
              <a:rPr lang="en-US" dirty="0"/>
              <a:t> </a:t>
            </a:r>
          </a:p>
          <a:p>
            <a:pPr marL="0" indent="0">
              <a:buNone/>
            </a:pPr>
            <a:r>
              <a:rPr lang="en-US" dirty="0"/>
              <a:t>3.) Participants will identify the characteristics of </a:t>
            </a:r>
            <a:r>
              <a:rPr lang="en-US" dirty="0" err="1"/>
              <a:t>carfentanil</a:t>
            </a:r>
            <a:r>
              <a:rPr lang="en-US" dirty="0"/>
              <a:t> and why it poses a risk to </a:t>
            </a:r>
            <a:r>
              <a:rPr lang="en-US" dirty="0" smtClean="0"/>
              <a:t>students (and staff).</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468196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000" dirty="0" smtClean="0"/>
              <a:t>Prong 2: Suspicion Screen/TEAP Referral Form</a:t>
            </a:r>
            <a:br>
              <a:rPr lang="en-US" sz="4000" dirty="0" smtClean="0"/>
            </a:br>
            <a:endParaRPr lang="en-US" sz="4000" dirty="0"/>
          </a:p>
        </p:txBody>
      </p:sp>
      <p:sp>
        <p:nvSpPr>
          <p:cNvPr id="3" name="Content Placeholder 2"/>
          <p:cNvSpPr>
            <a:spLocks noGrp="1"/>
          </p:cNvSpPr>
          <p:nvPr>
            <p:ph idx="1"/>
          </p:nvPr>
        </p:nvSpPr>
        <p:spPr/>
        <p:txBody>
          <a:bodyPr/>
          <a:lstStyle/>
          <a:p>
            <a:r>
              <a:rPr lang="en-US" smtClean="0"/>
              <a:t>Include opioid-related symptoms</a:t>
            </a:r>
          </a:p>
          <a:p>
            <a:endParaRPr lang="en-US" dirty="0"/>
          </a:p>
        </p:txBody>
      </p:sp>
      <p:pic>
        <p:nvPicPr>
          <p:cNvPr id="4" name="Picture 3" descr="Screen Shot 2017-08-07 at 10.15.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8634"/>
            <a:ext cx="9144000" cy="2656381"/>
          </a:xfrm>
          <a:prstGeom prst="rect">
            <a:avLst/>
          </a:prstGeom>
        </p:spPr>
      </p:pic>
    </p:spTree>
    <p:extLst>
      <p:ext uri="{BB962C8B-B14F-4D97-AF65-F5344CB8AC3E}">
        <p14:creationId xmlns:p14="http://schemas.microsoft.com/office/powerpoint/2010/main" val="1959019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2801938"/>
            <a:ext cx="5932488" cy="396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55600"/>
            <a:ext cx="428625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4" name="TextBox 2"/>
          <p:cNvSpPr txBox="1">
            <a:spLocks noChangeArrowheads="1"/>
          </p:cNvSpPr>
          <p:nvPr/>
        </p:nvSpPr>
        <p:spPr bwMode="auto">
          <a:xfrm>
            <a:off x="5386388" y="1241425"/>
            <a:ext cx="3170237"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3200" b="1">
                <a:solidFill>
                  <a:schemeClr val="bg1"/>
                </a:solidFill>
              </a:rPr>
              <a:t>Naloxone administration options</a:t>
            </a:r>
          </a:p>
        </p:txBody>
      </p:sp>
      <p:sp>
        <p:nvSpPr>
          <p:cNvPr id="2" name="TextBox 1"/>
          <p:cNvSpPr txBox="1"/>
          <p:nvPr/>
        </p:nvSpPr>
        <p:spPr>
          <a:xfrm>
            <a:off x="5085906" y="949226"/>
            <a:ext cx="2858475" cy="1077218"/>
          </a:xfrm>
          <a:prstGeom prst="rect">
            <a:avLst/>
          </a:prstGeom>
          <a:noFill/>
        </p:spPr>
        <p:txBody>
          <a:bodyPr wrap="none" rtlCol="0">
            <a:spAutoFit/>
          </a:bodyPr>
          <a:lstStyle/>
          <a:p>
            <a:r>
              <a:rPr lang="en-US" sz="3200" dirty="0" smtClean="0"/>
              <a:t>Prong 3: Narcan </a:t>
            </a:r>
          </a:p>
          <a:p>
            <a:r>
              <a:rPr lang="en-US" sz="3200" dirty="0" smtClean="0"/>
              <a:t>Availability</a:t>
            </a:r>
            <a:endParaRPr lang="en-US" sz="3200" dirty="0"/>
          </a:p>
        </p:txBody>
      </p:sp>
    </p:spTree>
    <p:extLst>
      <p:ext uri="{BB962C8B-B14F-4D97-AF65-F5344CB8AC3E}">
        <p14:creationId xmlns:p14="http://schemas.microsoft.com/office/powerpoint/2010/main" val="1650430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Information Notice 16:10 </a:t>
            </a:r>
            <a:endParaRPr lang="en-US" dirty="0"/>
          </a:p>
        </p:txBody>
      </p:sp>
      <p:sp>
        <p:nvSpPr>
          <p:cNvPr id="3" name="Content Placeholder 2"/>
          <p:cNvSpPr>
            <a:spLocks noGrp="1"/>
          </p:cNvSpPr>
          <p:nvPr>
            <p:ph idx="1"/>
          </p:nvPr>
        </p:nvSpPr>
        <p:spPr/>
        <p:txBody>
          <a:bodyPr/>
          <a:lstStyle/>
          <a:p>
            <a:r>
              <a:rPr lang="en-US" sz="2000" dirty="0" smtClean="0"/>
              <a:t>Guidance on stocking emergency supplies:</a:t>
            </a:r>
          </a:p>
          <a:p>
            <a:pPr lvl="1"/>
            <a:r>
              <a:rPr lang="en-US" sz="1800" dirty="0" smtClean="0"/>
              <a:t>Per PRH 6.12, R14(a), Equipment and Supplies, centers should maintain emergency response kits.  </a:t>
            </a:r>
          </a:p>
          <a:p>
            <a:pPr lvl="1"/>
            <a:r>
              <a:rPr lang="en-US" sz="1800" dirty="0" smtClean="0"/>
              <a:t>A minimum of two kits are recommended to be maintained on center – one in the Health-and-Wellness Center, and one in Safety and Security with 24/7 access.  </a:t>
            </a:r>
          </a:p>
          <a:p>
            <a:pPr lvl="1"/>
            <a:r>
              <a:rPr lang="en-US" sz="1800" dirty="0" smtClean="0"/>
              <a:t>Each kit should include the suggested one, two-dose supply of </a:t>
            </a:r>
            <a:r>
              <a:rPr lang="en-US" sz="1800" dirty="0" err="1" smtClean="0"/>
              <a:t>Narcan</a:t>
            </a:r>
            <a:r>
              <a:rPr lang="en-US" sz="1800" dirty="0" smtClean="0"/>
              <a:t>, at least.  Be sure to monitor expiration dates. </a:t>
            </a:r>
          </a:p>
          <a:p>
            <a:pPr lvl="1"/>
            <a:r>
              <a:rPr lang="en-US" sz="1800" dirty="0" smtClean="0"/>
              <a:t>Other recommended items that should be in the emergency response kits include: airways and an </a:t>
            </a:r>
            <a:r>
              <a:rPr lang="en-US" sz="1800" dirty="0" err="1" smtClean="0"/>
              <a:t>Ambu</a:t>
            </a:r>
            <a:r>
              <a:rPr lang="en-US" sz="1800" dirty="0" smtClean="0"/>
              <a:t> bag, supplemental oxygen and an Automated External Defibrillator (AED), if available. Staff training in first aid/CPR should include training health and non-health staff in responding to overdoses.</a:t>
            </a:r>
          </a:p>
          <a:p>
            <a:endParaRPr lang="en-US" dirty="0" smtClean="0"/>
          </a:p>
          <a:p>
            <a:endParaRPr lang="en-US" dirty="0"/>
          </a:p>
        </p:txBody>
      </p:sp>
    </p:spTree>
    <p:extLst>
      <p:ext uri="{BB962C8B-B14F-4D97-AF65-F5344CB8AC3E}">
        <p14:creationId xmlns:p14="http://schemas.microsoft.com/office/powerpoint/2010/main" val="2150035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mtClean="0"/>
              <a:t>Naloxone (Narcan®)</a:t>
            </a:r>
            <a:endParaRPr lang="en-US" dirty="0"/>
          </a:p>
        </p:txBody>
      </p:sp>
      <p:sp>
        <p:nvSpPr>
          <p:cNvPr id="78850" name="Content Placeholder 2"/>
          <p:cNvSpPr>
            <a:spLocks noGrp="1"/>
          </p:cNvSpPr>
          <p:nvPr>
            <p:ph idx="1"/>
          </p:nvPr>
        </p:nvSpPr>
        <p:spPr/>
        <p:txBody>
          <a:bodyPr/>
          <a:lstStyle/>
          <a:p>
            <a:r>
              <a:rPr lang="en-US" sz="2800" dirty="0" smtClean="0"/>
              <a:t>Retail cost:</a:t>
            </a:r>
          </a:p>
          <a:p>
            <a:pPr lvl="1"/>
            <a:r>
              <a:rPr lang="en-US" sz="2400" dirty="0" smtClean="0"/>
              <a:t>Naloxone hydrochloride for IM injection - $11/vial or $24/nasal kit</a:t>
            </a:r>
          </a:p>
          <a:p>
            <a:pPr lvl="1"/>
            <a:r>
              <a:rPr lang="en-US" sz="2400" dirty="0" err="1" smtClean="0"/>
              <a:t>Narcan</a:t>
            </a:r>
            <a:r>
              <a:rPr lang="en-US" sz="2400" dirty="0" smtClean="0"/>
              <a:t>® nasal spray - $125 for 2 doses</a:t>
            </a:r>
          </a:p>
          <a:p>
            <a:pPr lvl="1"/>
            <a:r>
              <a:rPr lang="en-US" sz="2400" dirty="0" err="1" smtClean="0"/>
              <a:t>Evzio</a:t>
            </a:r>
            <a:r>
              <a:rPr lang="en-US" sz="2400" dirty="0" smtClean="0"/>
              <a:t>® auto injector with voice instructions - $3,750 per 2 dose pack</a:t>
            </a:r>
          </a:p>
          <a:p>
            <a:pPr lvl="1"/>
            <a:r>
              <a:rPr lang="en-US" sz="2400" dirty="0" smtClean="0"/>
              <a:t>HHS Supply Service Center Perry Point MD</a:t>
            </a:r>
          </a:p>
          <a:p>
            <a:pPr lvl="1"/>
            <a:r>
              <a:rPr lang="en-US" sz="2400" dirty="0" smtClean="0"/>
              <a:t>Low cost or no cost alternatives in your community/state</a:t>
            </a:r>
            <a:endParaRPr lang="en-US" sz="2400" dirty="0"/>
          </a:p>
        </p:txBody>
      </p:sp>
    </p:spTree>
    <p:extLst>
      <p:ext uri="{BB962C8B-B14F-4D97-AF65-F5344CB8AC3E}">
        <p14:creationId xmlns:p14="http://schemas.microsoft.com/office/powerpoint/2010/main" val="474972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mtClean="0"/>
              <a:t>When Should Naloxone Be Administered?</a:t>
            </a:r>
            <a:endParaRPr lang="en-US" dirty="0"/>
          </a:p>
        </p:txBody>
      </p:sp>
      <p:sp>
        <p:nvSpPr>
          <p:cNvPr id="81922" name="Content Placeholder 2"/>
          <p:cNvSpPr>
            <a:spLocks noGrp="1"/>
          </p:cNvSpPr>
          <p:nvPr>
            <p:ph idx="1"/>
          </p:nvPr>
        </p:nvSpPr>
        <p:spPr/>
        <p:txBody>
          <a:bodyPr/>
          <a:lstStyle/>
          <a:p>
            <a:r>
              <a:rPr lang="en-US" sz="2400" dirty="0" smtClean="0"/>
              <a:t>Unconscious individual with obvious signs of recent drug use - “works”/paraphernalia</a:t>
            </a:r>
          </a:p>
          <a:p>
            <a:r>
              <a:rPr lang="en-US" sz="2400" dirty="0" smtClean="0"/>
              <a:t>Individual exhibiting symptoms of the opioid overdose triad - check pupils, breathing, level of consciousness</a:t>
            </a:r>
          </a:p>
          <a:p>
            <a:r>
              <a:rPr lang="en-US" sz="2400" dirty="0" smtClean="0"/>
              <a:t>Unconscious individual with known history of opioid abuse, including patients currently on “medication assisted treatment” (MAT) for opioid dependence</a:t>
            </a:r>
          </a:p>
          <a:p>
            <a:r>
              <a:rPr lang="en-US" sz="2400" dirty="0" smtClean="0"/>
              <a:t>Self-report of opioid use in a conscious individual developing symptoms of opioid overdose</a:t>
            </a:r>
            <a:endParaRPr lang="en-US" sz="2400" dirty="0"/>
          </a:p>
        </p:txBody>
      </p:sp>
    </p:spTree>
    <p:extLst>
      <p:ext uri="{BB962C8B-B14F-4D97-AF65-F5344CB8AC3E}">
        <p14:creationId xmlns:p14="http://schemas.microsoft.com/office/powerpoint/2010/main" val="2619096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mtClean="0"/>
              <a:t>Time to Intervene</a:t>
            </a:r>
            <a:endParaRPr lang="en-US" dirty="0"/>
          </a:p>
        </p:txBody>
      </p:sp>
      <p:sp>
        <p:nvSpPr>
          <p:cNvPr id="82946" name="Content Placeholder 2"/>
          <p:cNvSpPr>
            <a:spLocks noGrp="1"/>
          </p:cNvSpPr>
          <p:nvPr>
            <p:ph idx="1"/>
          </p:nvPr>
        </p:nvSpPr>
        <p:spPr/>
        <p:txBody>
          <a:bodyPr/>
          <a:lstStyle/>
          <a:p>
            <a:r>
              <a:rPr lang="en-US" sz="2400" dirty="0" smtClean="0"/>
              <a:t>With opioid overdoses, the difference between surviving and dying depends on breathing and oxygen.</a:t>
            </a:r>
          </a:p>
          <a:p>
            <a:r>
              <a:rPr lang="en-US" sz="2400" dirty="0" smtClean="0"/>
              <a:t>An opioid overdose death is rarely instantaneous; people slowly stop breathing after the drug Is used.</a:t>
            </a:r>
          </a:p>
          <a:p>
            <a:r>
              <a:rPr lang="en-US" sz="2400" dirty="0" smtClean="0"/>
              <a:t>There may be time to intervene between when an overdose occurs and a victim dies. </a:t>
            </a:r>
          </a:p>
          <a:p>
            <a:r>
              <a:rPr lang="en-US" sz="2400" dirty="0" smtClean="0"/>
              <a:t>Furthermore, not all overdoses are fatal. Without any intervention, some overdose victims may become unresponsive with slowed breathing, but will still take in enough oxygen to survive and wake up.</a:t>
            </a:r>
            <a:endParaRPr lang="en-US" sz="2400" dirty="0"/>
          </a:p>
        </p:txBody>
      </p:sp>
    </p:spTree>
    <p:extLst>
      <p:ext uri="{BB962C8B-B14F-4D97-AF65-F5344CB8AC3E}">
        <p14:creationId xmlns:p14="http://schemas.microsoft.com/office/powerpoint/2010/main" val="1780888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mtClean="0"/>
              <a:t>What if Naloxone is Mistakenly Administered?</a:t>
            </a:r>
            <a:endParaRPr lang="en-US" dirty="0"/>
          </a:p>
        </p:txBody>
      </p:sp>
      <p:sp>
        <p:nvSpPr>
          <p:cNvPr id="83970" name="Content Placeholder 2"/>
          <p:cNvSpPr>
            <a:spLocks noGrp="1"/>
          </p:cNvSpPr>
          <p:nvPr>
            <p:ph idx="1"/>
          </p:nvPr>
        </p:nvSpPr>
        <p:spPr/>
        <p:txBody>
          <a:bodyPr/>
          <a:lstStyle/>
          <a:p>
            <a:r>
              <a:rPr lang="en-US" sz="2800" dirty="0" smtClean="0"/>
              <a:t>No adverse effects in a healthy individual.</a:t>
            </a:r>
          </a:p>
          <a:p>
            <a:r>
              <a:rPr lang="en-US" sz="2800" dirty="0" smtClean="0"/>
              <a:t>No altered mental status.</a:t>
            </a:r>
          </a:p>
          <a:p>
            <a:r>
              <a:rPr lang="en-US" sz="2800" dirty="0" smtClean="0"/>
              <a:t>Not shown to produce tolerance or cause physical or psychological dependence.</a:t>
            </a:r>
          </a:p>
          <a:p>
            <a:r>
              <a:rPr lang="en-US" sz="2800" dirty="0" smtClean="0"/>
              <a:t>When administered in usual doses in the absence of opioids, naloxone exhibits essentially no pharmacologic activity.</a:t>
            </a:r>
            <a:endParaRPr lang="en-US" dirty="0"/>
          </a:p>
        </p:txBody>
      </p:sp>
    </p:spTree>
    <p:extLst>
      <p:ext uri="{BB962C8B-B14F-4D97-AF65-F5344CB8AC3E}">
        <p14:creationId xmlns:p14="http://schemas.microsoft.com/office/powerpoint/2010/main" val="2867224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TOPIC 3: </a:t>
            </a:r>
            <a:r>
              <a:rPr lang="en-US" sz="4000" dirty="0" err="1" smtClean="0"/>
              <a:t>Carfentanil</a:t>
            </a:r>
            <a:r>
              <a:rPr lang="en-US" sz="4000" dirty="0" smtClean="0"/>
              <a:t>   </a:t>
            </a:r>
            <a:endParaRPr lang="en-US" sz="4000" dirty="0"/>
          </a:p>
        </p:txBody>
      </p:sp>
      <p:pic>
        <p:nvPicPr>
          <p:cNvPr id="4" name="Content Placeholder 3"/>
          <p:cNvPicPr>
            <a:picLocks noGrp="1" noChangeAspect="1"/>
          </p:cNvPicPr>
          <p:nvPr>
            <p:ph idx="1"/>
          </p:nvPr>
        </p:nvPicPr>
        <p:blipFill rotWithShape="1">
          <a:blip r:embed="rId2"/>
          <a:stretch/>
        </p:blipFill>
        <p:spPr>
          <a:xfrm>
            <a:off x="3302240" y="2559182"/>
            <a:ext cx="3834920" cy="2120635"/>
          </a:xfrm>
          <a:prstGeom prst="rect">
            <a:avLst/>
          </a:prstGeom>
        </p:spPr>
      </p:pic>
    </p:spTree>
    <p:extLst>
      <p:ext uri="{BB962C8B-B14F-4D97-AF65-F5344CB8AC3E}">
        <p14:creationId xmlns:p14="http://schemas.microsoft.com/office/powerpoint/2010/main" val="1308969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t>Public Health Emergency</a:t>
            </a:r>
            <a:endParaRPr lang="en-US" dirty="0"/>
          </a:p>
        </p:txBody>
      </p:sp>
      <p:sp>
        <p:nvSpPr>
          <p:cNvPr id="3" name="Content Placeholder 2"/>
          <p:cNvSpPr>
            <a:spLocks noGrp="1"/>
          </p:cNvSpPr>
          <p:nvPr>
            <p:ph idx="1"/>
          </p:nvPr>
        </p:nvSpPr>
        <p:spPr/>
        <p:txBody>
          <a:bodyPr/>
          <a:lstStyle/>
          <a:p>
            <a:r>
              <a:rPr lang="en-US" sz="2000" dirty="0" err="1" smtClean="0"/>
              <a:t>Carfentanil</a:t>
            </a:r>
            <a:r>
              <a:rPr lang="en-US" sz="2000" dirty="0" smtClean="0"/>
              <a:t> is an extremely potent synthetic fentanyl analogue that is supposed to be highly restricted for veterinary use for the tranquilizing of large animals, such as elephants. </a:t>
            </a:r>
          </a:p>
          <a:p>
            <a:r>
              <a:rPr lang="en-US" sz="2000" dirty="0" smtClean="0"/>
              <a:t>It is not approved for use in humans.</a:t>
            </a:r>
          </a:p>
          <a:p>
            <a:r>
              <a:rPr lang="en-US" sz="2000" dirty="0" smtClean="0"/>
              <a:t>First synthesized in 1974 at Janssen Pharmaceutics.  </a:t>
            </a:r>
          </a:p>
          <a:p>
            <a:r>
              <a:rPr lang="en-US" sz="2000" dirty="0" smtClean="0"/>
              <a:t>Same drug class as other opioids such as heroin, fentanyl, and prescription drugs like Oxycodone.</a:t>
            </a:r>
          </a:p>
          <a:p>
            <a:r>
              <a:rPr lang="en-US" sz="2000" dirty="0" smtClean="0"/>
              <a:t>100 times more powerful than Fentanyl.</a:t>
            </a:r>
          </a:p>
          <a:p>
            <a:r>
              <a:rPr lang="en-US" sz="2000" dirty="0" smtClean="0"/>
              <a:t>Creates more potent and deadly high.</a:t>
            </a:r>
          </a:p>
          <a:p>
            <a:r>
              <a:rPr lang="en-US" sz="2000" dirty="0" smtClean="0"/>
              <a:t>Raises serious concerns for the possibility of unintentional overdoses. </a:t>
            </a:r>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C5EECC6C-480F-C84F-B9E3-18D268DF0326}" type="slidenum">
              <a:rPr lang="en-US" smtClean="0"/>
              <a:pPr/>
              <a:t>28</a:t>
            </a:fld>
            <a:endParaRPr lang="en-US" dirty="0"/>
          </a:p>
        </p:txBody>
      </p:sp>
      <p:pic>
        <p:nvPicPr>
          <p:cNvPr id="2" name="Picture 1"/>
          <p:cNvPicPr>
            <a:picLocks noChangeAspect="1"/>
          </p:cNvPicPr>
          <p:nvPr/>
        </p:nvPicPr>
        <p:blipFill>
          <a:blip r:embed="rId2"/>
          <a:stretch>
            <a:fillRect/>
          </a:stretch>
        </p:blipFill>
        <p:spPr>
          <a:xfrm>
            <a:off x="6370320" y="5576184"/>
            <a:ext cx="1784581" cy="1239452"/>
          </a:xfrm>
          <a:prstGeom prst="rect">
            <a:avLst/>
          </a:prstGeom>
        </p:spPr>
      </p:pic>
    </p:spTree>
    <p:extLst>
      <p:ext uri="{BB962C8B-B14F-4D97-AF65-F5344CB8AC3E}">
        <p14:creationId xmlns:p14="http://schemas.microsoft.com/office/powerpoint/2010/main" val="1576388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8357" y="629385"/>
            <a:ext cx="4025900" cy="2019300"/>
          </a:xfrm>
          <a:prstGeom prst="rect">
            <a:avLst/>
          </a:prstGeom>
        </p:spPr>
      </p:pic>
      <p:pic>
        <p:nvPicPr>
          <p:cNvPr id="4" name="Picture 3" descr="Screen Shot 2017-08-07 at 11.12.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66788"/>
            <a:ext cx="9144000" cy="1995948"/>
          </a:xfrm>
          <a:prstGeom prst="rect">
            <a:avLst/>
          </a:prstGeom>
        </p:spPr>
      </p:pic>
      <p:pic>
        <p:nvPicPr>
          <p:cNvPr id="7" name="Picture 6" descr="Screen Shot 2017-08-07 at 11.15.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89850"/>
            <a:ext cx="9144000" cy="1354290"/>
          </a:xfrm>
          <a:prstGeom prst="rect">
            <a:avLst/>
          </a:prstGeom>
        </p:spPr>
      </p:pic>
      <p:pic>
        <p:nvPicPr>
          <p:cNvPr id="8" name="Content Placeholder 4"/>
          <p:cNvPicPr>
            <a:picLocks noChangeAspect="1" noChangeArrowheads="1"/>
          </p:cNvPicPr>
          <p:nvPr/>
        </p:nvPicPr>
        <p:blipFill>
          <a:blip r:embed="rId5" cstate="screen">
            <a:extLst>
              <a:ext uri="{28A0092B-C50C-407E-A947-70E740481C1C}">
                <a14:useLocalDpi xmlns:a14="http://schemas.microsoft.com/office/drawing/2010/main"/>
              </a:ext>
            </a:extLst>
          </a:blip>
          <a:srcRect l="-32448" r="-32448"/>
          <a:stretch>
            <a:fillRect/>
          </a:stretch>
        </p:blipFill>
        <p:spPr bwMode="auto">
          <a:xfrm>
            <a:off x="637943" y="900789"/>
            <a:ext cx="3001105" cy="1747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250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1: Safety vs. Medical Breathalyzers</a:t>
            </a:r>
            <a:endParaRPr lang="en-US" dirty="0"/>
          </a:p>
        </p:txBody>
      </p:sp>
      <p:sp>
        <p:nvSpPr>
          <p:cNvPr id="3" name="Content Placeholder 2"/>
          <p:cNvSpPr>
            <a:spLocks noGrp="1"/>
          </p:cNvSpPr>
          <p:nvPr>
            <p:ph idx="1"/>
          </p:nvPr>
        </p:nvSpPr>
        <p:spPr/>
        <p:txBody>
          <a:bodyPr/>
          <a:lstStyle/>
          <a:p>
            <a:r>
              <a:rPr lang="en-US" sz="2800" dirty="0" smtClean="0"/>
              <a:t>11/2016 – all centers received two </a:t>
            </a:r>
            <a:r>
              <a:rPr lang="en-US" sz="2800" dirty="0" err="1" smtClean="0"/>
              <a:t>Alcoblow</a:t>
            </a:r>
            <a:r>
              <a:rPr lang="en-US" sz="2800" dirty="0" smtClean="0"/>
              <a:t> “safety” breathalyzers to use to ensure compliance with the student conduct code (see JCDC Notice 16-093).</a:t>
            </a:r>
          </a:p>
          <a:p>
            <a:r>
              <a:rPr lang="en-US" sz="2800" dirty="0" smtClean="0"/>
              <a:t>Information Notice 16-29 issued in 04/2017 instructed centers to ensure there was a secondary alcohol detection method available when there are medical/health concerns.</a:t>
            </a:r>
          </a:p>
          <a:p>
            <a:endParaRPr lang="en-US" sz="2800" dirty="0"/>
          </a:p>
        </p:txBody>
      </p:sp>
    </p:spTree>
    <p:extLst>
      <p:ext uri="{BB962C8B-B14F-4D97-AF65-F5344CB8AC3E}">
        <p14:creationId xmlns:p14="http://schemas.microsoft.com/office/powerpoint/2010/main" val="2983484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Job Corps Management Suggestions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Importance </a:t>
            </a:r>
            <a:r>
              <a:rPr lang="en-US" dirty="0"/>
              <a:t>of updated knowledge to </a:t>
            </a:r>
            <a:r>
              <a:rPr lang="en-US" dirty="0" smtClean="0"/>
              <a:t>educate and train staff and students.</a:t>
            </a:r>
          </a:p>
          <a:p>
            <a:r>
              <a:rPr lang="en-US" dirty="0"/>
              <a:t>Symptom onset is rapid and from multiple exposures</a:t>
            </a:r>
            <a:r>
              <a:rPr lang="en-US" dirty="0" smtClean="0"/>
              <a:t>: </a:t>
            </a:r>
            <a:r>
              <a:rPr lang="en-US" dirty="0"/>
              <a:t>IV, oral and inhalation</a:t>
            </a:r>
            <a:r>
              <a:rPr lang="en-US" dirty="0" smtClean="0"/>
              <a:t>.</a:t>
            </a:r>
          </a:p>
          <a:p>
            <a:r>
              <a:rPr lang="en-US" dirty="0" smtClean="0"/>
              <a:t>Symptoms similar to other opioids, only more extreme and more rapid.</a:t>
            </a:r>
          </a:p>
          <a:p>
            <a:r>
              <a:rPr lang="en-US" dirty="0" smtClean="0"/>
              <a:t>Recommend extreme caution when handling unknown substances (e.g., gloves).</a:t>
            </a:r>
          </a:p>
          <a:p>
            <a:r>
              <a:rPr lang="en-US" dirty="0" smtClean="0"/>
              <a:t>Immediate access to Grab and Go Kit.</a:t>
            </a:r>
          </a:p>
          <a:p>
            <a:endParaRPr lang="en-US" dirty="0"/>
          </a:p>
          <a:p>
            <a:endParaRPr lang="en-US" dirty="0"/>
          </a:p>
        </p:txBody>
      </p:sp>
    </p:spTree>
    <p:extLst>
      <p:ext uri="{BB962C8B-B14F-4D97-AF65-F5344CB8AC3E}">
        <p14:creationId xmlns:p14="http://schemas.microsoft.com/office/powerpoint/2010/main" val="2136843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Revisited</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1.)  Participants will be able to identify the circumstances when the medical breathalyzers are used at Job Corps.</a:t>
            </a:r>
          </a:p>
          <a:p>
            <a:pPr marL="0" indent="0">
              <a:buNone/>
            </a:pPr>
            <a:r>
              <a:rPr lang="en-US" dirty="0" smtClean="0">
                <a:solidFill>
                  <a:srgbClr val="FF0000"/>
                </a:solidFill>
              </a:rPr>
              <a:t>Have secondary detection method that is quantitative; trained staff test based on reasonable suspicion; and document in SHR.</a:t>
            </a:r>
          </a:p>
          <a:p>
            <a:pPr marL="0" indent="0">
              <a:buNone/>
            </a:pPr>
            <a:endParaRPr lang="en-US" dirty="0"/>
          </a:p>
          <a:p>
            <a:pPr marL="0" indent="0">
              <a:buNone/>
            </a:pPr>
            <a:r>
              <a:rPr lang="en-US" dirty="0"/>
              <a:t>2.) Participants will develop enhanced understanding of the implications of the opiate crisis and ways to educate staff and students</a:t>
            </a:r>
            <a:r>
              <a:rPr lang="en-US" dirty="0" smtClean="0"/>
              <a:t>.</a:t>
            </a:r>
          </a:p>
          <a:p>
            <a:pPr marL="0" indent="0">
              <a:buNone/>
            </a:pPr>
            <a:r>
              <a:rPr lang="en-US" dirty="0" smtClean="0">
                <a:solidFill>
                  <a:srgbClr val="FF0000"/>
                </a:solidFill>
              </a:rPr>
              <a:t>Education/training is critical; update suspicious screen process and have Narcan immediately available.</a:t>
            </a:r>
            <a:r>
              <a:rPr lang="en-US" dirty="0"/>
              <a:t> </a:t>
            </a:r>
            <a:endParaRPr lang="en-US" dirty="0" smtClean="0"/>
          </a:p>
          <a:p>
            <a:pPr marL="0" indent="0">
              <a:buNone/>
            </a:pPr>
            <a:endParaRPr lang="en-US" dirty="0"/>
          </a:p>
          <a:p>
            <a:pPr marL="0" indent="0">
              <a:buNone/>
            </a:pPr>
            <a:r>
              <a:rPr lang="en-US" dirty="0"/>
              <a:t>3.) Participants will identify the characteristics of </a:t>
            </a:r>
            <a:r>
              <a:rPr lang="en-US" dirty="0" err="1"/>
              <a:t>carfentanil</a:t>
            </a:r>
            <a:r>
              <a:rPr lang="en-US" dirty="0"/>
              <a:t> and why it poses a risk to </a:t>
            </a:r>
            <a:r>
              <a:rPr lang="en-US" dirty="0" smtClean="0"/>
              <a:t>students (and staff).</a:t>
            </a:r>
          </a:p>
          <a:p>
            <a:pPr marL="0" indent="0">
              <a:buNone/>
            </a:pPr>
            <a:r>
              <a:rPr lang="en-US" dirty="0" smtClean="0">
                <a:solidFill>
                  <a:srgbClr val="FF0000"/>
                </a:solidFill>
              </a:rPr>
              <a:t>Lethal in minute amounts; educate/train staff and use extreme caution if unknown substance.</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9557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Wrapping Up</a:t>
            </a:r>
            <a:endParaRPr lang="en-US" sz="3600" dirty="0"/>
          </a:p>
        </p:txBody>
      </p:sp>
      <p:pic>
        <p:nvPicPr>
          <p:cNvPr id="6" name="Content Placeholder 5"/>
          <p:cNvPicPr>
            <a:picLocks noGrp="1" noChangeAspect="1"/>
          </p:cNvPicPr>
          <p:nvPr>
            <p:ph idx="1"/>
          </p:nvPr>
        </p:nvPicPr>
        <p:blipFill>
          <a:blip r:embed="rId2"/>
          <a:srcRect l="-39756" r="-39756"/>
          <a:stretch>
            <a:fillRect/>
          </a:stretch>
        </p:blipFill>
        <p:spPr>
          <a:xfrm>
            <a:off x="-737904" y="1775534"/>
            <a:ext cx="7313613" cy="4056062"/>
          </a:xfrm>
        </p:spPr>
      </p:pic>
      <p:pic>
        <p:nvPicPr>
          <p:cNvPr id="7" name="Picture 6"/>
          <p:cNvPicPr>
            <a:picLocks noChangeAspect="1"/>
          </p:cNvPicPr>
          <p:nvPr/>
        </p:nvPicPr>
        <p:blipFill>
          <a:blip r:embed="rId3"/>
          <a:stretch>
            <a:fillRect/>
          </a:stretch>
        </p:blipFill>
        <p:spPr>
          <a:xfrm>
            <a:off x="5400271" y="3803565"/>
            <a:ext cx="3505200" cy="2324100"/>
          </a:xfrm>
          <a:prstGeom prst="rect">
            <a:avLst/>
          </a:prstGeom>
        </p:spPr>
      </p:pic>
    </p:spTree>
    <p:extLst>
      <p:ext uri="{BB962C8B-B14F-4D97-AF65-F5344CB8AC3E}">
        <p14:creationId xmlns:p14="http://schemas.microsoft.com/office/powerpoint/2010/main" val="3819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Information Notice: 16-29</a:t>
            </a:r>
            <a:br>
              <a:rPr lang="en-US" smtClean="0"/>
            </a:br>
            <a:endParaRPr lang="en-US" dirty="0"/>
          </a:p>
        </p:txBody>
      </p:sp>
      <p:sp>
        <p:nvSpPr>
          <p:cNvPr id="3" name="Content Placeholder 2"/>
          <p:cNvSpPr>
            <a:spLocks noGrp="1"/>
          </p:cNvSpPr>
          <p:nvPr>
            <p:ph idx="1"/>
          </p:nvPr>
        </p:nvSpPr>
        <p:spPr/>
        <p:txBody>
          <a:bodyPr/>
          <a:lstStyle/>
          <a:p>
            <a:r>
              <a:rPr lang="en-US" sz="2400" dirty="0" smtClean="0"/>
              <a:t>Title: Instructions and Clarification Regarding Use of </a:t>
            </a:r>
            <a:r>
              <a:rPr lang="en-US" sz="2400" dirty="0" err="1" smtClean="0"/>
              <a:t>AlcoBlow</a:t>
            </a:r>
            <a:r>
              <a:rPr lang="en-US" sz="2400" dirty="0" smtClean="0"/>
              <a:t> Breathalyzers and Continued Use of a Secondary Alcohol Detection Method.</a:t>
            </a:r>
          </a:p>
          <a:p>
            <a:r>
              <a:rPr lang="en-US" sz="2400" dirty="0" smtClean="0"/>
              <a:t>Centers should also maintain a secondary alcohol-detection method to use when there are health or safety concerns regarding alcohol consumption. This secondary method should allow for a quantitative measurement of the BAC.  </a:t>
            </a:r>
          </a:p>
          <a:p>
            <a:r>
              <a:rPr lang="en-US" sz="2400" dirty="0" smtClean="0"/>
              <a:t>PRH 6.11, R1 (e,2,b) indicates that acceptable alcohol-measurement devices include breathalyzers or alcohol test strips/tubes/swabs.</a:t>
            </a:r>
          </a:p>
          <a:p>
            <a:endParaRPr lang="en-US" sz="2400" dirty="0"/>
          </a:p>
        </p:txBody>
      </p:sp>
    </p:spTree>
    <p:extLst>
      <p:ext uri="{BB962C8B-B14F-4D97-AF65-F5344CB8AC3E}">
        <p14:creationId xmlns:p14="http://schemas.microsoft.com/office/powerpoint/2010/main" val="139701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16-29 (continued)</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Breathalyzers are recommended</a:t>
            </a:r>
            <a:r>
              <a:rPr lang="en-US" dirty="0"/>
              <a:t>, given they provide a more reliable and accurate measurement of BAC. </a:t>
            </a:r>
          </a:p>
          <a:p>
            <a:endParaRPr lang="en-US" dirty="0" smtClean="0"/>
          </a:p>
          <a:p>
            <a:r>
              <a:rPr lang="en-US" dirty="0" smtClean="0"/>
              <a:t>All </a:t>
            </a:r>
            <a:r>
              <a:rPr lang="en-US" dirty="0"/>
              <a:t>breathalyzers or other alcohol detection methods should be </a:t>
            </a:r>
            <a:r>
              <a:rPr lang="en-US" b="1" dirty="0"/>
              <a:t>calibrated</a:t>
            </a:r>
            <a:r>
              <a:rPr lang="en-US" dirty="0"/>
              <a:t> according to the manufacturers’ required calibration schedule. Centers need to determine and follow the calibration requirements of their secondary alcohol detection method. The type of breathalyzer and calibration schedule information should be listed on the Quarterly Alcohol Report. </a:t>
            </a:r>
            <a:endParaRPr lang="en-US" dirty="0" smtClean="0"/>
          </a:p>
          <a:p>
            <a:endParaRPr lang="en-US" dirty="0"/>
          </a:p>
          <a:p>
            <a:r>
              <a:rPr lang="en-US" dirty="0"/>
              <a:t>The center must maintain </a:t>
            </a:r>
            <a:r>
              <a:rPr lang="en-US" b="1" dirty="0"/>
              <a:t>a written record </a:t>
            </a:r>
            <a:r>
              <a:rPr lang="en-US" dirty="0"/>
              <a:t>any time a breathalyzer or other alcohol detection method is administered to a student. This report should be sent to the </a:t>
            </a:r>
            <a:r>
              <a:rPr lang="en-US" dirty="0" smtClean="0"/>
              <a:t>Health and </a:t>
            </a:r>
            <a:r>
              <a:rPr lang="en-US" dirty="0"/>
              <a:t>Wellness Center for inclusion in the student’s health record</a:t>
            </a:r>
            <a:r>
              <a:rPr lang="en-US" dirty="0" smtClean="0"/>
              <a:t>.</a:t>
            </a:r>
            <a:endParaRPr lang="en-US" dirty="0"/>
          </a:p>
        </p:txBody>
      </p:sp>
    </p:spTree>
    <p:extLst>
      <p:ext uri="{BB962C8B-B14F-4D97-AF65-F5344CB8AC3E}">
        <p14:creationId xmlns:p14="http://schemas.microsoft.com/office/powerpoint/2010/main" val="330699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PRH 6.11 R1 (e,2): </a:t>
            </a:r>
            <a:br>
              <a:rPr lang="en-US" smtClean="0"/>
            </a:br>
            <a:r>
              <a:rPr lang="en-US" smtClean="0"/>
              <a:t>Alcohol testing procedures </a:t>
            </a:r>
            <a:br>
              <a:rPr lang="en-US" smtClean="0"/>
            </a:br>
            <a:endParaRPr lang="en-US" dirty="0"/>
          </a:p>
        </p:txBody>
      </p:sp>
      <p:sp>
        <p:nvSpPr>
          <p:cNvPr id="3" name="Content Placeholder 2"/>
          <p:cNvSpPr>
            <a:spLocks noGrp="1"/>
          </p:cNvSpPr>
          <p:nvPr>
            <p:ph idx="1"/>
          </p:nvPr>
        </p:nvSpPr>
        <p:spPr/>
        <p:txBody>
          <a:bodyPr/>
          <a:lstStyle/>
          <a:p>
            <a:r>
              <a:rPr lang="en-US" sz="2000" dirty="0" smtClean="0"/>
              <a:t>Students who are reasonably suspected of being intoxicated or consuming alcohol on center or under center supervision must be tested; this testing must take place immediately after staff suspects use. </a:t>
            </a:r>
          </a:p>
          <a:p>
            <a:r>
              <a:rPr lang="en-US" sz="2000" dirty="0" smtClean="0"/>
              <a:t>Centers must use devices that measure alcohol in the breath or saliva (e.g., breathalyzers or alcohol test strips/tubes/swabs). Alcohol testing must only be administered by a staff member trained in the use of these testing devices. All testing must be documented and the results submitted to the health and wellness center. </a:t>
            </a:r>
          </a:p>
          <a:p>
            <a:r>
              <a:rPr lang="en-US" sz="2000" dirty="0" smtClean="0"/>
              <a:t>If a student refuses to submit to a breathalyzer or provide a sample for alcohol testing, the student shall be presumed guilty of the Level I infraction Alcohol: Possession, consumption, or distribution while on center or under center supervision. </a:t>
            </a:r>
            <a:endParaRPr lang="en-US" sz="2000" dirty="0"/>
          </a:p>
        </p:txBody>
      </p:sp>
    </p:spTree>
    <p:extLst>
      <p:ext uri="{BB962C8B-B14F-4D97-AF65-F5344CB8AC3E}">
        <p14:creationId xmlns:p14="http://schemas.microsoft.com/office/powerpoint/2010/main" val="238481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Suspicion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How is this defined in PRH 6.11 R1 (e,2)?</a:t>
            </a:r>
            <a:br>
              <a:rPr lang="en-US" dirty="0" smtClean="0"/>
            </a:br>
            <a:endParaRPr lang="en-US" dirty="0" smtClean="0"/>
          </a:p>
          <a:p>
            <a:pPr marL="0" indent="0">
              <a:buNone/>
            </a:pPr>
            <a:r>
              <a:rPr lang="en-US" dirty="0" smtClean="0"/>
              <a:t>“Reasonable </a:t>
            </a:r>
            <a:r>
              <a:rPr lang="en-US" dirty="0"/>
              <a:t>suspicion is context specific, supported by specific and articulable facts, and may include (1) direct observation of alcohol use or behavioral signs or symptoms suggestive of alcohol use, or (2) specific reliable information that a student recently used alcohol</a:t>
            </a:r>
            <a:r>
              <a:rPr lang="en-US" dirty="0" smtClean="0"/>
              <a:t>.”</a:t>
            </a:r>
          </a:p>
          <a:p>
            <a:pPr marL="0" indent="0">
              <a:buNone/>
            </a:pPr>
            <a:endParaRPr lang="en-US" dirty="0"/>
          </a:p>
          <a:p>
            <a:pPr marL="0" indent="0">
              <a:buNone/>
            </a:pPr>
            <a:r>
              <a:rPr lang="en-US" dirty="0" smtClean="0"/>
              <a:t>Possible Examples come from signs of intoxication.</a:t>
            </a:r>
            <a:endParaRPr lang="en-US" dirty="0"/>
          </a:p>
          <a:p>
            <a:endParaRPr lang="en-US" dirty="0"/>
          </a:p>
        </p:txBody>
      </p:sp>
    </p:spTree>
    <p:extLst>
      <p:ext uri="{BB962C8B-B14F-4D97-AF65-F5344CB8AC3E}">
        <p14:creationId xmlns:p14="http://schemas.microsoft.com/office/powerpoint/2010/main" val="1575510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Intoxication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Cognitive</a:t>
            </a:r>
            <a:r>
              <a:rPr lang="en-US" b="1" dirty="0"/>
              <a:t>: </a:t>
            </a:r>
            <a:r>
              <a:rPr lang="en-US" dirty="0" smtClean="0"/>
              <a:t>mental </a:t>
            </a:r>
            <a:r>
              <a:rPr lang="en-US" dirty="0"/>
              <a:t>confusion, or unresponsiveness</a:t>
            </a:r>
          </a:p>
          <a:p>
            <a:r>
              <a:rPr lang="en-US" b="1" dirty="0"/>
              <a:t>Gastrointestinal: </a:t>
            </a:r>
            <a:r>
              <a:rPr lang="en-US" dirty="0"/>
              <a:t>nausea </a:t>
            </a:r>
            <a:r>
              <a:rPr lang="en-US" dirty="0" smtClean="0"/>
              <a:t>and/or </a:t>
            </a:r>
            <a:r>
              <a:rPr lang="en-US" dirty="0"/>
              <a:t>vomiting</a:t>
            </a:r>
          </a:p>
          <a:p>
            <a:r>
              <a:rPr lang="en-US" b="1" dirty="0"/>
              <a:t>Behavioral: </a:t>
            </a:r>
            <a:r>
              <a:rPr lang="en-US" dirty="0" smtClean="0"/>
              <a:t>aggression and/or </a:t>
            </a:r>
            <a:r>
              <a:rPr lang="en-US" dirty="0"/>
              <a:t>lack of restraint</a:t>
            </a:r>
          </a:p>
          <a:p>
            <a:r>
              <a:rPr lang="en-US" b="1" dirty="0" smtClean="0"/>
              <a:t>Other Observable Symptoms:</a:t>
            </a:r>
            <a:r>
              <a:rPr lang="en-US" dirty="0" smtClean="0"/>
              <a:t> </a:t>
            </a:r>
            <a:r>
              <a:rPr lang="en-US" dirty="0"/>
              <a:t>euphoria, problems with coordination, rapid involuntary eye movement, </a:t>
            </a:r>
            <a:r>
              <a:rPr lang="en-US" dirty="0" smtClean="0"/>
              <a:t>and/or </a:t>
            </a:r>
            <a:r>
              <a:rPr lang="en-US" dirty="0"/>
              <a:t>slurred speech</a:t>
            </a:r>
          </a:p>
          <a:p>
            <a:pPr marL="0" indent="0">
              <a:buNone/>
            </a:pPr>
            <a:endParaRPr lang="en-US" dirty="0"/>
          </a:p>
        </p:txBody>
      </p:sp>
    </p:spTree>
    <p:extLst>
      <p:ext uri="{BB962C8B-B14F-4D97-AF65-F5344CB8AC3E}">
        <p14:creationId xmlns:p14="http://schemas.microsoft.com/office/powerpoint/2010/main" val="677557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Updated Process for Repeat Testing</a:t>
            </a:r>
            <a:endParaRPr lang="en-US" dirty="0"/>
          </a:p>
        </p:txBody>
      </p:sp>
      <p:sp>
        <p:nvSpPr>
          <p:cNvPr id="3" name="Content Placeholder 2"/>
          <p:cNvSpPr>
            <a:spLocks noGrp="1"/>
          </p:cNvSpPr>
          <p:nvPr>
            <p:ph idx="1"/>
          </p:nvPr>
        </p:nvSpPr>
        <p:spPr/>
        <p:txBody>
          <a:bodyPr/>
          <a:lstStyle/>
          <a:p>
            <a:pPr marL="0" indent="0">
              <a:buNone/>
            </a:pPr>
            <a:r>
              <a:rPr lang="en-US" dirty="0" smtClean="0"/>
              <a:t>Now recommending:</a:t>
            </a:r>
            <a:br>
              <a:rPr lang="en-US" dirty="0" smtClean="0"/>
            </a:br>
            <a:endParaRPr lang="en-US" dirty="0" smtClean="0"/>
          </a:p>
          <a:p>
            <a:pPr marL="0" indent="0">
              <a:buNone/>
            </a:pPr>
            <a:r>
              <a:rPr lang="en-US" i="1" dirty="0"/>
              <a:t>Administer </a:t>
            </a:r>
            <a:r>
              <a:rPr lang="en-US" i="1" dirty="0" smtClean="0"/>
              <a:t>test every </a:t>
            </a:r>
            <a:r>
              <a:rPr lang="en-US" i="1" dirty="0"/>
              <a:t>15 minutes until the </a:t>
            </a:r>
            <a:r>
              <a:rPr lang="en-US" i="1" dirty="0" smtClean="0"/>
              <a:t>reading </a:t>
            </a:r>
            <a:r>
              <a:rPr lang="en-US" i="1" dirty="0"/>
              <a:t>is </a:t>
            </a:r>
            <a:r>
              <a:rPr lang="en-US" b="1" i="1" dirty="0"/>
              <a:t>declining and the student is clinically stable</a:t>
            </a:r>
            <a:r>
              <a:rPr lang="en-US" b="1" i="1" dirty="0" smtClean="0"/>
              <a:t>. </a:t>
            </a:r>
            <a:r>
              <a:rPr lang="en-US" dirty="0" smtClean="0"/>
              <a:t>(Versus every 15 minutes until registers zero).</a:t>
            </a:r>
            <a:endParaRPr lang="en-US" dirty="0"/>
          </a:p>
          <a:p>
            <a:endParaRPr lang="en-US" dirty="0"/>
          </a:p>
        </p:txBody>
      </p:sp>
    </p:spTree>
    <p:extLst>
      <p:ext uri="{BB962C8B-B14F-4D97-AF65-F5344CB8AC3E}">
        <p14:creationId xmlns:p14="http://schemas.microsoft.com/office/powerpoint/2010/main" val="1753330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Template with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with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with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with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with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with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with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with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with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with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with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with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with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with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BA3DC8DD-B5F6-40FF-9AF5-6CD37DF72A86}" vid="{234ED2EF-2809-4211-B167-8DF83F05E14F}"/>
    </a:ext>
  </a:extLst>
</a:theme>
</file>

<file path=ppt/theme/theme2.xml><?xml version="1.0" encoding="utf-8"?>
<a:theme xmlns:a="http://schemas.openxmlformats.org/drawingml/2006/main" name="JC PowerPoint Templat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XRUYQT3274NZ-681238054-1678</_dlc_DocId>
    <_dlc_DocIdUrl xmlns="b22f8f74-215c-4154-9939-bd29e4e8980e">
      <Url>https://supportservices.jobcorps.gov/health/_layouts/15/DocIdRedir.aspx?ID=XRUYQT3274NZ-681238054-1678</Url>
      <Description>XRUYQT3274NZ-681238054-1678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DA570EC-9ADD-4432-B11A-6B92D29415B3}"/>
</file>

<file path=customXml/itemProps2.xml><?xml version="1.0" encoding="utf-8"?>
<ds:datastoreItem xmlns:ds="http://schemas.openxmlformats.org/officeDocument/2006/customXml" ds:itemID="{50B06455-9EC2-47C8-850A-AB7F90D95F46}"/>
</file>

<file path=customXml/itemProps3.xml><?xml version="1.0" encoding="utf-8"?>
<ds:datastoreItem xmlns:ds="http://schemas.openxmlformats.org/officeDocument/2006/customXml" ds:itemID="{2EED63EF-9D08-49F3-8F4D-F2D80226F443}"/>
</file>

<file path=customXml/itemProps4.xml><?xml version="1.0" encoding="utf-8"?>
<ds:datastoreItem xmlns:ds="http://schemas.openxmlformats.org/officeDocument/2006/customXml" ds:itemID="{50F0E779-6320-4FC9-9361-BA07135A963B}"/>
</file>

<file path=docProps/app.xml><?xml version="1.0" encoding="utf-8"?>
<Properties xmlns="http://schemas.openxmlformats.org/officeDocument/2006/extended-properties" xmlns:vt="http://schemas.openxmlformats.org/officeDocument/2006/docPropsVTypes">
  <Template>Theme1</Template>
  <TotalTime>610</TotalTime>
  <Words>1194</Words>
  <Application>Microsoft Office PowerPoint</Application>
  <PresentationFormat>On-screen Show (4:3)</PresentationFormat>
  <Paragraphs>134</Paragraphs>
  <Slides>32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MS PGothic</vt:lpstr>
      <vt:lpstr>MS PGothic</vt:lpstr>
      <vt:lpstr>Arial</vt:lpstr>
      <vt:lpstr>Calibri</vt:lpstr>
      <vt:lpstr>Wingdings</vt:lpstr>
      <vt:lpstr>ZapfDingbats</vt:lpstr>
      <vt:lpstr>Theme1</vt:lpstr>
      <vt:lpstr>JC PowerPoint Template</vt:lpstr>
      <vt:lpstr>Custom Design</vt:lpstr>
      <vt:lpstr>TEAP Hot Topics: Breathalyzers, Opiates and Elephants</vt:lpstr>
      <vt:lpstr>Learning Objectives</vt:lpstr>
      <vt:lpstr>TOPIC 1: Safety vs. Medical Breathalyzers</vt:lpstr>
      <vt:lpstr> Information Notice: 16-29 </vt:lpstr>
      <vt:lpstr>IN 16-29 (continued)</vt:lpstr>
      <vt:lpstr> PRH 6.11 R1 (e,2):  Alcohol testing procedures  </vt:lpstr>
      <vt:lpstr>Reasonable Suspicion</vt:lpstr>
      <vt:lpstr>Signs of Intoxication</vt:lpstr>
      <vt:lpstr>Updated Process for Repeat Testing</vt:lpstr>
      <vt:lpstr>Remember</vt:lpstr>
      <vt:lpstr>PowerPoint Presentation</vt:lpstr>
      <vt:lpstr>PowerPoint Presentation</vt:lpstr>
      <vt:lpstr>Topic 2: Opiates and JC</vt:lpstr>
      <vt:lpstr>Opioid Basics</vt:lpstr>
      <vt:lpstr>Human Impact in 2015</vt:lpstr>
      <vt:lpstr>PowerPoint Presentation</vt:lpstr>
      <vt:lpstr>PowerPoint Presentation</vt:lpstr>
      <vt:lpstr>Summary of Management of Opiates at Job Corps</vt:lpstr>
      <vt:lpstr>Prong 1: Educating Staff and Students</vt:lpstr>
      <vt:lpstr> Prong 2: Suspicion Screen/TEAP Referral Form </vt:lpstr>
      <vt:lpstr>PowerPoint Presentation</vt:lpstr>
      <vt:lpstr>Information Notice 16:10 </vt:lpstr>
      <vt:lpstr>Naloxone (Narcan®)</vt:lpstr>
      <vt:lpstr>When Should Naloxone Be Administered?</vt:lpstr>
      <vt:lpstr>Time to Intervene</vt:lpstr>
      <vt:lpstr>What if Naloxone is Mistakenly Administered?</vt:lpstr>
      <vt:lpstr>TOPIC 3: Carfentanil   </vt:lpstr>
      <vt:lpstr>Public Health Emergency</vt:lpstr>
      <vt:lpstr>PowerPoint Presentation</vt:lpstr>
      <vt:lpstr>Job Corps Management Suggestions</vt:lpstr>
      <vt:lpstr>Learning Objectives: Revisited</vt:lpstr>
      <vt:lpstr>Wrapping Up</vt:lpstr>
    </vt:vector>
  </TitlesOfParts>
  <Company>Diane A Tennies, PhD,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TEAP Hot Topics: Breathalyzers, Opiates and Elephants</dc:title>
  <dc:creator>Diane Tennies, Ph.D., LADC</dc:creator>
  <cp:lastModifiedBy>Jane Litvin</cp:lastModifiedBy>
  <cp:revision>68</cp:revision>
  <dcterms:created xsi:type="dcterms:W3CDTF">2017-07-23T17:59:11Z</dcterms:created>
  <dcterms:modified xsi:type="dcterms:W3CDTF">2017-08-08T14:14:42Z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459f78cc-698d-438f-9efc-e65dc170e42a</vt:lpwstr>
  </property>
</Properties>
</file>