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4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slides/slide4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28.xml" ContentType="application/vnd.openxmlformats-officedocument.presentationml.slideLayout+xml"/>
  <Override PartName="/ppt/notesSlides/notesSlide21.xml" ContentType="application/vnd.openxmlformats-officedocument.presentationml.notesSlide+xml"/>
  <Override PartName="/ppt/slideLayouts/slideLayout29.xml" ContentType="application/vnd.openxmlformats-officedocument.presentationml.slideLayout+xml"/>
  <Override PartName="/ppt/notesSlides/notesSlide20.xml" ContentType="application/vnd.openxmlformats-officedocument.presentationml.notesSlide+xml"/>
  <Override PartName="/ppt/slideLayouts/slideLayout30.xml" ContentType="application/vnd.openxmlformats-officedocument.presentationml.slideLayout+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notesSlides/notesSlide24.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25.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slideLayouts/slideLayout31.xml" ContentType="application/vnd.openxmlformats-officedocument.presentationml.slideLayout+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35.xml" ContentType="application/vnd.openxmlformats-officedocument.presentationml.slideLayout+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32.xml" ContentType="application/vnd.openxmlformats-officedocument.presentationml.slideLayout+xml"/>
  <Override PartName="/ppt/notesSlides/notesSlide14.xml" ContentType="application/vnd.openxmlformats-officedocument.presentationml.notesSlide+xml"/>
  <Override PartName="/ppt/slideLayouts/slideLayout33.xml" ContentType="application/vnd.openxmlformats-officedocument.presentationml.slideLayout+xml"/>
  <Override PartName="/ppt/notesSlides/notesSlide13.xml" ContentType="application/vnd.openxmlformats-officedocument.presentationml.notesSlide+xml"/>
  <Override PartName="/ppt/slideLayouts/slideLayout34.xml" ContentType="application/vnd.openxmlformats-officedocument.presentationml.slideLayout+xml"/>
  <Override PartName="/ppt/notesSlides/notesSlide12.xml" ContentType="application/vnd.openxmlformats-officedocument.presentationml.notesSlide+xml"/>
  <Override PartName="/ppt/slideLayouts/slideLayout23.xml" ContentType="application/vnd.openxmlformats-officedocument.presentationml.slideLayout+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slideLayouts/slideLayout15.xml" ContentType="application/vnd.openxmlformats-officedocument.presentationml.slideLayout+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slideLayouts/slideLayout12.xml" ContentType="application/vnd.openxmlformats-officedocument.presentationml.slideLayou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3.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slideLayouts/slideLayout20.xml" ContentType="application/vnd.openxmlformats-officedocument.presentationml.slideLayout+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slideLayouts/slideLayout18.xml" ContentType="application/vnd.openxmlformats-officedocument.presentationml.slideLayout+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412" r:id="rId5"/>
    <p:sldMasterId id="2147484425" r:id="rId6"/>
  </p:sldMasterIdLst>
  <p:notesMasterIdLst>
    <p:notesMasterId r:id="rId58"/>
  </p:notesMasterIdLst>
  <p:handoutMasterIdLst>
    <p:handoutMasterId r:id="rId59"/>
  </p:handoutMasterIdLst>
  <p:sldIdLst>
    <p:sldId id="257" r:id="rId7"/>
    <p:sldId id="478" r:id="rId8"/>
    <p:sldId id="259" r:id="rId9"/>
    <p:sldId id="358" r:id="rId10"/>
    <p:sldId id="323" r:id="rId11"/>
    <p:sldId id="273" r:id="rId12"/>
    <p:sldId id="452" r:id="rId13"/>
    <p:sldId id="391" r:id="rId14"/>
    <p:sldId id="456" r:id="rId15"/>
    <p:sldId id="472" r:id="rId16"/>
    <p:sldId id="453" r:id="rId17"/>
    <p:sldId id="473" r:id="rId18"/>
    <p:sldId id="474" r:id="rId19"/>
    <p:sldId id="475" r:id="rId20"/>
    <p:sldId id="454" r:id="rId21"/>
    <p:sldId id="457" r:id="rId22"/>
    <p:sldId id="455" r:id="rId23"/>
    <p:sldId id="459" r:id="rId24"/>
    <p:sldId id="404" r:id="rId25"/>
    <p:sldId id="400" r:id="rId26"/>
    <p:sldId id="333" r:id="rId27"/>
    <p:sldId id="401" r:id="rId28"/>
    <p:sldId id="467" r:id="rId29"/>
    <p:sldId id="394" r:id="rId30"/>
    <p:sldId id="460" r:id="rId31"/>
    <p:sldId id="334" r:id="rId32"/>
    <p:sldId id="368" r:id="rId33"/>
    <p:sldId id="382" r:id="rId34"/>
    <p:sldId id="383" r:id="rId35"/>
    <p:sldId id="461" r:id="rId36"/>
    <p:sldId id="405" r:id="rId37"/>
    <p:sldId id="462" r:id="rId38"/>
    <p:sldId id="477" r:id="rId39"/>
    <p:sldId id="399" r:id="rId40"/>
    <p:sldId id="338" r:id="rId41"/>
    <p:sldId id="468" r:id="rId42"/>
    <p:sldId id="407" r:id="rId43"/>
    <p:sldId id="471" r:id="rId44"/>
    <p:sldId id="367" r:id="rId45"/>
    <p:sldId id="408" r:id="rId46"/>
    <p:sldId id="339" r:id="rId47"/>
    <p:sldId id="403" r:id="rId48"/>
    <p:sldId id="463" r:id="rId49"/>
    <p:sldId id="464" r:id="rId50"/>
    <p:sldId id="411" r:id="rId51"/>
    <p:sldId id="465" r:id="rId52"/>
    <p:sldId id="341" r:id="rId53"/>
    <p:sldId id="276" r:id="rId54"/>
    <p:sldId id="469" r:id="rId55"/>
    <p:sldId id="450" r:id="rId56"/>
    <p:sldId id="397"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0" clrIdx="0"/>
  <p:cmAuthor id="1" name="Helena Mackenzie" initials="HM" lastIdx="17" clrIdx="1"/>
  <p:cmAuthor id="2" name="Valerie Cherry, PhD" initials="VC" lastIdx="5" clrIdx="2"/>
  <p:cmAuthor id="3" name="Valerie Cherry" initials="VC" lastIdx="1" clrIdx="3">
    <p:extLst>
      <p:ext uri="{19B8F6BF-5375-455C-9EA6-DF929625EA0E}">
        <p15:presenceInfo xmlns:p15="http://schemas.microsoft.com/office/powerpoint/2012/main" userId="23ee073a2b2ea941" providerId="Windows Live"/>
      </p:ext>
    </p:extLst>
  </p:cmAuthor>
  <p:cmAuthor id="4" name="Christine Phoebus" initials="CP" lastIdx="1" clrIdx="4">
    <p:extLst>
      <p:ext uri="{19B8F6BF-5375-455C-9EA6-DF929625EA0E}">
        <p15:presenceInfo xmlns:p15="http://schemas.microsoft.com/office/powerpoint/2012/main" userId="S-1-5-21-746137067-813497703-1060284298-4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2" autoAdjust="0"/>
    <p:restoredTop sz="82950" autoAdjust="0"/>
  </p:normalViewPr>
  <p:slideViewPr>
    <p:cSldViewPr>
      <p:cViewPr varScale="1">
        <p:scale>
          <a:sx n="88" d="100"/>
          <a:sy n="88" d="100"/>
        </p:scale>
        <p:origin x="2310" y="66"/>
      </p:cViewPr>
      <p:guideLst>
        <p:guide orient="horz" pos="2160"/>
        <p:guide pos="2880"/>
      </p:guideLst>
    </p:cSldViewPr>
  </p:slideViewPr>
  <p:outlineViewPr>
    <p:cViewPr>
      <p:scale>
        <a:sx n="33" d="100"/>
        <a:sy n="33" d="100"/>
      </p:scale>
      <p:origin x="85120" y="23040"/>
    </p:cViewPr>
  </p:outlineViewPr>
  <p:notesTextViewPr>
    <p:cViewPr>
      <p:scale>
        <a:sx n="100" d="100"/>
        <a:sy n="100" d="100"/>
      </p:scale>
      <p:origin x="0" y="0"/>
    </p:cViewPr>
  </p:notesTextViewPr>
  <p:sorterViewPr>
    <p:cViewPr>
      <p:scale>
        <a:sx n="100" d="100"/>
        <a:sy n="100" d="100"/>
      </p:scale>
      <p:origin x="0" y="6472"/>
    </p:cViewPr>
  </p:sorterViewPr>
  <p:notesViewPr>
    <p:cSldViewPr>
      <p:cViewPr>
        <p:scale>
          <a:sx n="103" d="100"/>
          <a:sy n="103" d="100"/>
        </p:scale>
        <p:origin x="2285" y="-6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CF2D027-66EE-294D-83D1-E663E7266B3F}" type="datetimeFigureOut">
              <a:rPr lang="en-US" smtClean="0"/>
              <a:pPr/>
              <a:t>4/5/2018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FF89AE-72D7-F94E-8F17-CD2B9BE70732}" type="slidenum">
              <a:rPr lang="en-US" smtClean="0"/>
              <a:pPr/>
              <a:t>‹#›</a:t>
            </a:fld>
            <a:endParaRPr lang="en-US" dirty="0"/>
          </a:p>
        </p:txBody>
      </p:sp>
    </p:spTree>
    <p:extLst>
      <p:ext uri="{BB962C8B-B14F-4D97-AF65-F5344CB8AC3E}">
        <p14:creationId xmlns:p14="http://schemas.microsoft.com/office/powerpoint/2010/main" val="198143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charset="0"/>
                <a:cs typeface="+mn-cs"/>
              </a:defRPr>
            </a:lvl1pPr>
          </a:lstStyle>
          <a:p>
            <a:pPr>
              <a:defRPr/>
            </a:pPr>
            <a:fld id="{5881946A-044F-4FFA-A2F3-04A7438F08F2}" type="datetimeFigureOut">
              <a:rPr lang="en-US"/>
              <a:pPr>
                <a:defRPr/>
              </a:pPr>
              <a:t>4/5/2018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charset="0"/>
                <a:cs typeface="+mn-cs"/>
              </a:defRPr>
            </a:lvl1pPr>
          </a:lstStyle>
          <a:p>
            <a:pPr>
              <a:defRPr/>
            </a:pPr>
            <a:fld id="{DBF3774F-6F00-4871-AD4F-EF32374E7503}" type="slidenum">
              <a:rPr lang="en-US"/>
              <a:pPr>
                <a:defRPr/>
              </a:pPr>
              <a:t>‹#›</a:t>
            </a:fld>
            <a:endParaRPr lang="en-US" dirty="0"/>
          </a:p>
        </p:txBody>
      </p:sp>
    </p:spTree>
    <p:extLst>
      <p:ext uri="{BB962C8B-B14F-4D97-AF65-F5344CB8AC3E}">
        <p14:creationId xmlns:p14="http://schemas.microsoft.com/office/powerpoint/2010/main" val="1032074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ntegration.samhsa.gov/images/res/PHQ%20-%20Questions.pdf" TargetMode="External"/><Relationship Id="rId7" Type="http://schemas.openxmlformats.org/officeDocument/2006/relationships/hyperlink" Target="http://www.integration.samhsa.gov/clinical-practice/Columbia_Suicide_Severity_Rating_Scale.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integration.samhsa.gov/clinical-practice/GAD708.19.08Cartwright.pdf" TargetMode="External"/><Relationship Id="rId5" Type="http://schemas.openxmlformats.org/officeDocument/2006/relationships/hyperlink" Target="http://www.integration.samhsa.gov/images/res/8.3.4%20Patient%20Health%20Questionnaire%20(PHQ-9)%20Adolescents.pdf" TargetMode="External"/><Relationship Id="rId4" Type="http://schemas.openxmlformats.org/officeDocument/2006/relationships/hyperlink" Target="http://www.integration.samhsa.gov/images/res/8.3.3%20Patient%20Health%20Questionnaire%20(PHQ-9)%20Spanish.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Thank you for joining the webinar today and welcome to the Job Corps family. This will be one of the most rewarding and challenging jobs you probably have had. Challenging in that you are learning a new organizational system, working with youth that have substantial life histories, and of course learning all of the acronyms we use.  It will be the most rewarding as you have the opportunity to help young people navigate their mental health issues in a positive direction and develop coping skills to last a life time as they become employable individuals. </a:t>
            </a:r>
          </a:p>
          <a:p>
            <a:endParaRPr lang="en-US" dirty="0"/>
          </a:p>
          <a:p>
            <a:r>
              <a:rPr lang="en-US" dirty="0"/>
              <a:t>Before we get started –type the number of  months or years you have been with Job Corps in the chat box  so I have some idea of who is on the webinar today.</a:t>
            </a:r>
          </a:p>
          <a:p>
            <a:endParaRPr lang="en-US" dirty="0"/>
          </a:p>
          <a:p>
            <a:r>
              <a:rPr lang="en-US" dirty="0"/>
              <a:t>Let’s get started!  STOP</a:t>
            </a:r>
          </a:p>
          <a:p>
            <a:endParaRPr 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89C0D81D-2A03-4B53-81E0-3FBDF9282C0C}" type="slidenum">
              <a:rPr lang="en-US" smtClean="0"/>
              <a:pPr eaLnBrk="1" hangingPunct="1">
                <a:defRPr/>
              </a:pPr>
              <a:t>1</a:t>
            </a:fld>
            <a:endParaRPr lang="en-US" dirty="0"/>
          </a:p>
        </p:txBody>
      </p:sp>
    </p:spTree>
    <p:extLst>
      <p:ext uri="{BB962C8B-B14F-4D97-AF65-F5344CB8AC3E}">
        <p14:creationId xmlns:p14="http://schemas.microsoft.com/office/powerpoint/2010/main" val="392614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p:spPr>
        <p:txBody>
          <a:bodyPr/>
          <a:lstStyle/>
          <a:p>
            <a:r>
              <a:rPr lang="en-US" dirty="0"/>
              <a:t>Please type questions in the chat box as I go along and you can ask questions at the end of the webinar.</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10</a:t>
            </a:fld>
            <a:endParaRPr lang="en-US" dirty="0"/>
          </a:p>
        </p:txBody>
      </p:sp>
    </p:spTree>
    <p:extLst>
      <p:ext uri="{BB962C8B-B14F-4D97-AF65-F5344CB8AC3E}">
        <p14:creationId xmlns:p14="http://schemas.microsoft.com/office/powerpoint/2010/main" val="307435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 – Here is the link to the JC Health and Wellness website that you can access from your home, your office…anywhere.  This is your resource center forms, copies of previous trainings/webinars, latest JC information, etc.</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11</a:t>
            </a:fld>
            <a:endParaRPr lang="en-US" dirty="0"/>
          </a:p>
        </p:txBody>
      </p:sp>
    </p:spTree>
    <p:extLst>
      <p:ext uri="{BB962C8B-B14F-4D97-AF65-F5344CB8AC3E}">
        <p14:creationId xmlns:p14="http://schemas.microsoft.com/office/powerpoint/2010/main" val="9245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12</a:t>
            </a:fld>
            <a:endParaRPr lang="en-US" dirty="0"/>
          </a:p>
        </p:txBody>
      </p:sp>
    </p:spTree>
    <p:extLst>
      <p:ext uri="{BB962C8B-B14F-4D97-AF65-F5344CB8AC3E}">
        <p14:creationId xmlns:p14="http://schemas.microsoft.com/office/powerpoint/2010/main" val="183713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13</a:t>
            </a:fld>
            <a:endParaRPr lang="en-US" dirty="0"/>
          </a:p>
        </p:txBody>
      </p:sp>
    </p:spTree>
    <p:extLst>
      <p:ext uri="{BB962C8B-B14F-4D97-AF65-F5344CB8AC3E}">
        <p14:creationId xmlns:p14="http://schemas.microsoft.com/office/powerpoint/2010/main" val="134064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14</a:t>
            </a:fld>
            <a:endParaRPr lang="en-US" dirty="0"/>
          </a:p>
        </p:txBody>
      </p:sp>
    </p:spTree>
    <p:extLst>
      <p:ext uri="{BB962C8B-B14F-4D97-AF65-F5344CB8AC3E}">
        <p14:creationId xmlns:p14="http://schemas.microsoft.com/office/powerpoint/2010/main" val="424853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chat box if it is true or false  All are true!  </a:t>
            </a:r>
            <a:r>
              <a:rPr lang="en-US" dirty="0">
                <a:sym typeface="Wingdings" panose="05000000000000000000" pitchFamily="2" charset="2"/>
              </a:rPr>
              <a:t>  No tricks this time.</a:t>
            </a:r>
          </a:p>
          <a:p>
            <a:r>
              <a:rPr lang="en-US" dirty="0"/>
              <a:t>Program includes the early identification and diagnosis of mental health problems, basic mental health care, and mental health promotion, prevention, and education designed to help students overcome barriers to employability. </a:t>
            </a:r>
          </a:p>
          <a:p>
            <a:r>
              <a:rPr lang="en-US" dirty="0"/>
              <a:t>The program utilizes an employee assistance program (EAP) approach that includes short-term counseling with an employability focus, referral to center support groups, and crisis intervention. </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15</a:t>
            </a:fld>
            <a:endParaRPr lang="en-US" dirty="0"/>
          </a:p>
        </p:txBody>
      </p:sp>
    </p:spTree>
    <p:extLst>
      <p:ext uri="{BB962C8B-B14F-4D97-AF65-F5344CB8AC3E}">
        <p14:creationId xmlns:p14="http://schemas.microsoft.com/office/powerpoint/2010/main" val="223356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183380"/>
            <a:ext cx="5608320" cy="4183380"/>
          </a:xfrm>
        </p:spPr>
        <p:txBody>
          <a:bodyPr>
            <a:normAutofit/>
          </a:bodyPr>
          <a:lstStyle/>
          <a:p>
            <a:r>
              <a:rPr lang="en-US" dirty="0"/>
              <a:t>Psychologist or social worker are the professionals for the CMHC position as outlined in the ePRH but individuals who possess another mental health license (LPC, LMFT) and are able to practice independently in the state, may be hired with a one time waiver through the National Office since these licenses are not specifically covered by the ePRH.</a:t>
            </a:r>
          </a:p>
          <a:p>
            <a:endParaRPr lang="en-US" dirty="0"/>
          </a:p>
          <a:p>
            <a:r>
              <a:rPr lang="en-US" dirty="0"/>
              <a:t>.  Nine hours/100 students/week is the  minimum required level of mental health coverage by a qualified licensed mental health professional.  While this may not seem like a lot.  It used to be 3 hours per 100, then it went to 4, then 6 and now 9.  We are always requesting additional hours, but until then, you have to work with what we have.  This is the minimum.</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16</a:t>
            </a:fld>
            <a:endParaRPr lang="en-US" dirty="0"/>
          </a:p>
        </p:txBody>
      </p:sp>
    </p:spTree>
    <p:extLst>
      <p:ext uri="{BB962C8B-B14F-4D97-AF65-F5344CB8AC3E}">
        <p14:creationId xmlns:p14="http://schemas.microsoft.com/office/powerpoint/2010/main" val="270621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do this job - Begin with th</a:t>
            </a:r>
            <a:r>
              <a:rPr lang="en-US" baseline="0" dirty="0"/>
              <a:t>e Policy and Requirements Handbook- </a:t>
            </a:r>
            <a:r>
              <a:rPr lang="en-US" dirty="0"/>
              <a:t>This can be found on the website at the address listed on the slide, but you can ask your HWM to show you.</a:t>
            </a:r>
          </a:p>
          <a:p>
            <a:r>
              <a:rPr lang="en-US" dirty="0"/>
              <a:t>It is a huge document- There are 6 chapters. You should focus on reading Chapter 6 (Sections 6.10-6.12) which provides policy on ensuring students receive health and wellness services, support, and education that will enhance their employability and encourage and maintain a healthy lifestyle.  The other is Chapter 1  (Appendix 107 which outlines the steps in completing applicant file reviews and how to make recommendations of denial).</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17</a:t>
            </a:fld>
            <a:endParaRPr lang="en-US" dirty="0"/>
          </a:p>
        </p:txBody>
      </p:sp>
    </p:spTree>
    <p:extLst>
      <p:ext uri="{BB962C8B-B14F-4D97-AF65-F5344CB8AC3E}">
        <p14:creationId xmlns:p14="http://schemas.microsoft.com/office/powerpoint/2010/main" val="203888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DRG</a:t>
            </a:r>
          </a:p>
          <a:p>
            <a:r>
              <a:rPr lang="en-US" dirty="0"/>
              <a:t>The Desk Reference Guide (DRG) for the Center Mental Health Consultant is a valuable reference and can be downloaded from the Health and Wellness Website under the MH section. Among other useful information, it includes sample templates that you can use that can be downloaded and copied to assist with documentation of student services. Type yes or no in the chat box if you have access to this DRG.</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18</a:t>
            </a:fld>
            <a:endParaRPr lang="en-US" dirty="0"/>
          </a:p>
        </p:txBody>
      </p:sp>
    </p:spTree>
    <p:extLst>
      <p:ext uri="{BB962C8B-B14F-4D97-AF65-F5344CB8AC3E}">
        <p14:creationId xmlns:p14="http://schemas.microsoft.com/office/powerpoint/2010/main" val="209160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conceptualize the MHWP and your tasks in 3 areas – Assessment, MH Promotion and Education and Treatment</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19</a:t>
            </a:fld>
            <a:endParaRPr lang="en-US" dirty="0"/>
          </a:p>
        </p:txBody>
      </p:sp>
    </p:spTree>
    <p:extLst>
      <p:ext uri="{BB962C8B-B14F-4D97-AF65-F5344CB8AC3E}">
        <p14:creationId xmlns:p14="http://schemas.microsoft.com/office/powerpoint/2010/main" val="3300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a:t>
            </a:fld>
            <a:endParaRPr lang="en-US" dirty="0"/>
          </a:p>
        </p:txBody>
      </p:sp>
    </p:spTree>
    <p:extLst>
      <p:ext uri="{BB962C8B-B14F-4D97-AF65-F5344CB8AC3E}">
        <p14:creationId xmlns:p14="http://schemas.microsoft.com/office/powerpoint/2010/main" val="377225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slide</a:t>
            </a:r>
            <a:r>
              <a:rPr lang="en-US" baseline="0" dirty="0"/>
              <a:t> outlines the different assessment needs on center.</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20</a:t>
            </a:fld>
            <a:endParaRPr lang="en-US" dirty="0"/>
          </a:p>
        </p:txBody>
      </p:sp>
    </p:spTree>
    <p:extLst>
      <p:ext uri="{BB962C8B-B14F-4D97-AF65-F5344CB8AC3E}">
        <p14:creationId xmlns:p14="http://schemas.microsoft.com/office/powerpoint/2010/main" val="177105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b="1" dirty="0"/>
              <a:t>Assessment includes:</a:t>
            </a:r>
          </a:p>
          <a:p>
            <a:pPr>
              <a:defRPr/>
            </a:pPr>
            <a:endParaRPr lang="en-US" b="1" dirty="0"/>
          </a:p>
          <a:p>
            <a:pPr>
              <a:defRPr/>
            </a:pPr>
            <a:r>
              <a:rPr lang="en-US" b="1" dirty="0"/>
              <a:t>Evaluation of Applicant Folders</a:t>
            </a:r>
          </a:p>
          <a:p>
            <a:pPr>
              <a:defRPr/>
            </a:pPr>
            <a:r>
              <a:rPr lang="en-US" dirty="0"/>
              <a:t>Reviewing applicant file folders is an important part of your job as a CMHC.  The resources listed on this slide will help provide additional</a:t>
            </a:r>
            <a:r>
              <a:rPr lang="en-US" baseline="0" dirty="0"/>
              <a:t> information to guide you with your assessments. The </a:t>
            </a:r>
            <a:r>
              <a:rPr lang="en-US" dirty="0"/>
              <a:t>HWM will forward files to you of applicants who report mental health and/or behavioral problems on the Job Corps Health Questionnaire (ETA 6-53).  In addition to reviewing the file, you should interview the applicant by phone or schedule a face-to-face interview.  An interview is particularly helpful when you have outdated information and need to assess the applicant’s present mental status, current stability, and general functioning.  </a:t>
            </a:r>
          </a:p>
          <a:p>
            <a:pPr>
              <a:defRPr/>
            </a:pPr>
            <a:endParaRPr lang="en-US" dirty="0"/>
          </a:p>
          <a:p>
            <a:pPr>
              <a:defRPr/>
            </a:pPr>
            <a:r>
              <a:rPr lang="en-US" dirty="0"/>
              <a:t>The goal of your review is:</a:t>
            </a:r>
          </a:p>
          <a:p>
            <a:pPr>
              <a:defRPr/>
            </a:pPr>
            <a:r>
              <a:rPr lang="en-US" dirty="0"/>
              <a:t>To evaluate the information contained in the folder and make a clinical recommendation about the </a:t>
            </a:r>
            <a:r>
              <a:rPr lang="en-US" b="1" dirty="0"/>
              <a:t>current</a:t>
            </a:r>
            <a:r>
              <a:rPr lang="en-US" baseline="0" dirty="0"/>
              <a:t> </a:t>
            </a:r>
            <a:r>
              <a:rPr lang="en-US" dirty="0"/>
              <a:t>stability of the applicant’s mental health and Job Corps’ ability to provide care management. </a:t>
            </a:r>
          </a:p>
          <a:p>
            <a:pPr>
              <a:defRPr/>
            </a:pPr>
            <a:r>
              <a:rPr lang="en-US" dirty="0"/>
              <a:t>To determine if the applicant poses a direct threat to self or others that </a:t>
            </a:r>
            <a:r>
              <a:rPr lang="en-US" b="1" dirty="0"/>
              <a:t>cannot be alleviated with reasonable accommodation</a:t>
            </a:r>
            <a:r>
              <a:rPr lang="en-US" dirty="0"/>
              <a:t>.  If indicated, you will complete the Direct Threat Assessment form (ePRH Chapter 6, Appendix 609). </a:t>
            </a:r>
          </a:p>
          <a:p>
            <a:pPr>
              <a:defRPr/>
            </a:pPr>
            <a:r>
              <a:rPr lang="en-US" dirty="0"/>
              <a:t>To determine whether the applicant’s health care needs are manageable at Job Corps or whether, even with reasonable accommodations, the needs are beyond Job Corps’ basic health care responsibilities.  If indicated, complete the </a:t>
            </a:r>
            <a:r>
              <a:rPr lang="en-US" b="1" dirty="0"/>
              <a:t>Health Care Needs Assessment form </a:t>
            </a:r>
            <a:r>
              <a:rPr lang="en-US" dirty="0"/>
              <a:t>(ePRH Chapter 6, Appendix 610).</a:t>
            </a:r>
          </a:p>
          <a:p>
            <a:pPr>
              <a:defRPr/>
            </a:pPr>
            <a:endParaRPr lang="en-US" dirty="0"/>
          </a:p>
          <a:p>
            <a:pPr>
              <a:defRPr/>
            </a:pPr>
            <a:r>
              <a:rPr lang="en-US" dirty="0"/>
              <a:t>Your role is as a consultant and you can only make </a:t>
            </a:r>
            <a:r>
              <a:rPr lang="en-US" b="1" u="sng" dirty="0"/>
              <a:t>recommendations</a:t>
            </a:r>
            <a:r>
              <a:rPr lang="en-US" dirty="0"/>
              <a:t> regarding applicant files.  The center director will review your recommendation and then send this assessment to the Regional Office for final decision.  This is an entire webinar on its own. Please contact your RMHSs when you are ready to complete</a:t>
            </a:r>
            <a:r>
              <a:rPr lang="en-US" baseline="0" dirty="0"/>
              <a:t> your first recommendation for denial.</a:t>
            </a:r>
          </a:p>
          <a:p>
            <a:pPr>
              <a:defRPr/>
            </a:pPr>
            <a:endParaRPr lang="en-US" baseline="0" dirty="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C8B3B96A-D57E-4AA0-9C3C-7F73DD063E01}" type="slidenum">
              <a:rPr lang="en-US" smtClean="0"/>
              <a:pPr eaLnBrk="1" hangingPunct="1">
                <a:defRPr/>
              </a:pPr>
              <a:t>21</a:t>
            </a:fld>
            <a:endParaRPr lang="en-US" dirty="0"/>
          </a:p>
        </p:txBody>
      </p:sp>
    </p:spTree>
    <p:extLst>
      <p:ext uri="{BB962C8B-B14F-4D97-AF65-F5344CB8AC3E}">
        <p14:creationId xmlns:p14="http://schemas.microsoft.com/office/powerpoint/2010/main" val="341539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One way to prevent a problem from escalating to a serious crisis is to plan for early intervention.  Job Corps has several systems in place to help identify students that may need early intervention and support for mental health issues— the Social</a:t>
            </a:r>
            <a:r>
              <a:rPr lang="en-US" baseline="0" dirty="0"/>
              <a:t> intake Form, the Intake Assessment and Medical Separations/MSWRs.</a:t>
            </a:r>
            <a:endParaRPr lang="en-US" dirty="0"/>
          </a:p>
          <a:p>
            <a:endParaRPr lang="en-US" dirty="0"/>
          </a:p>
          <a:p>
            <a:r>
              <a:rPr lang="en-US" dirty="0"/>
              <a:t>The Social Intake Form (SIF) –Career counselors are required to conduct an intake assessment, including student history, during the first 48 hours of enrollment. Typically this is the SIF.  It is required that you review the SIF of students who indicate mental health history, current mental health problems, or who request to see the CMHC, within 1 week of arrival. Make recommendations/referrals if indicated, and sign that the form has been reviewed.  When completed, the form should be filed in the student health record </a:t>
            </a:r>
          </a:p>
          <a:p>
            <a:endParaRPr lang="en-US" dirty="0"/>
          </a:p>
          <a:p>
            <a:r>
              <a:rPr lang="en-US" dirty="0"/>
              <a:t>You will also complete assessments</a:t>
            </a:r>
            <a:r>
              <a:rPr lang="en-US" baseline="0" dirty="0"/>
              <a:t> on newly referred students and provide feedback to the referral source.  There is a sample intake assessment form in the DRG.  Not a requirement, but w</a:t>
            </a:r>
            <a:r>
              <a:rPr lang="en-US" dirty="0"/>
              <a:t>hen appropriate when you are trying to make diagnostic decisions you may want  to include specific evidenced based measures recommended by DSM 5  or you can find a list provided by SAMHSA of FREE tools at the link on the slide. </a:t>
            </a:r>
            <a:endParaRPr lang="en-US" baseline="0" dirty="0"/>
          </a:p>
          <a:p>
            <a:endParaRPr lang="en-US" dirty="0"/>
          </a:p>
          <a:p>
            <a:pPr defTabSz="931774">
              <a:defRPr/>
            </a:pPr>
            <a:r>
              <a:rPr lang="en-US" dirty="0"/>
              <a:t>There is also</a:t>
            </a:r>
            <a:r>
              <a:rPr lang="en-US" baseline="0" dirty="0"/>
              <a:t> </a:t>
            </a:r>
            <a:r>
              <a:rPr lang="en-US" b="1" dirty="0">
                <a:hlinkClick r:id="rId3"/>
              </a:rPr>
              <a:t>Patient Health Questionnaire (PHQ-9)</a:t>
            </a:r>
            <a:r>
              <a:rPr lang="en-US" b="1" dirty="0"/>
              <a:t> </a:t>
            </a:r>
            <a:r>
              <a:rPr lang="en-US" dirty="0"/>
              <a:t>is the most common screening tool to identify depression. It is </a:t>
            </a:r>
            <a:r>
              <a:rPr lang="en-US" b="1" dirty="0">
                <a:hlinkClick r:id="rId4"/>
              </a:rPr>
              <a:t>available in Spanish</a:t>
            </a:r>
            <a:r>
              <a:rPr lang="en-US" dirty="0"/>
              <a:t>, as well as in a </a:t>
            </a:r>
            <a:r>
              <a:rPr lang="en-US" b="1" dirty="0">
                <a:hlinkClick r:id="rId5"/>
              </a:rPr>
              <a:t>modified version for adolescents</a:t>
            </a:r>
            <a:r>
              <a:rPr lang="en-US" b="1" dirty="0"/>
              <a:t>, </a:t>
            </a:r>
          </a:p>
          <a:p>
            <a:pPr defTabSz="931774">
              <a:defRPr/>
            </a:pPr>
            <a:r>
              <a:rPr lang="en-US" b="1" dirty="0">
                <a:hlinkClick r:id="rId6"/>
              </a:rPr>
              <a:t>GAD-7</a:t>
            </a:r>
            <a:r>
              <a:rPr lang="en-US" dirty="0"/>
              <a:t> (Generalized Anxiety Disorder) is a 7-question screening tool that identifies whether a complete assessment for anxiety is indicated. </a:t>
            </a:r>
          </a:p>
          <a:p>
            <a:pPr defTabSz="931774">
              <a:defRPr/>
            </a:pPr>
            <a:r>
              <a:rPr lang="en-US" dirty="0"/>
              <a:t>The </a:t>
            </a:r>
            <a:r>
              <a:rPr lang="en-US" b="1" dirty="0">
                <a:hlinkClick r:id="rId7"/>
              </a:rPr>
              <a:t>Columbia-Suicide Severity Rating Scale (C-SSRS)</a:t>
            </a:r>
            <a:r>
              <a:rPr lang="en-US" b="1" dirty="0"/>
              <a:t>  Tools that cost - Beck Depression Inventory (BDI)-II. </a:t>
            </a:r>
            <a:r>
              <a:rPr lang="en-US" dirty="0"/>
              <a:t>The BDI-II is a 21-item instrument for detecting depression that can be completed by adolescents aged 13 years and older.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22</a:t>
            </a:fld>
            <a:endParaRPr lang="en-US" dirty="0"/>
          </a:p>
        </p:txBody>
      </p:sp>
    </p:spTree>
    <p:extLst>
      <p:ext uri="{BB962C8B-B14F-4D97-AF65-F5344CB8AC3E}">
        <p14:creationId xmlns:p14="http://schemas.microsoft.com/office/powerpoint/2010/main" val="242144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will be asked to assess and make a recommendation about medical separations or MSWRs for students with mental health needs who require a higher level of care. While not a requirement, it is strongly suggested that you use the assessments listed on the slide to assist in making determinations about medical leave or separations when a student is not in agreement with a MSWR.  </a:t>
            </a:r>
          </a:p>
          <a:p>
            <a:r>
              <a:rPr lang="en-US" dirty="0"/>
              <a:t>There are 2 types of separations- the majority of our MH separations are MSWRs that allow the student to return and pick up where they left off in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23</a:t>
            </a:fld>
            <a:endParaRPr lang="en-US" dirty="0"/>
          </a:p>
        </p:txBody>
      </p:sp>
    </p:spTree>
    <p:extLst>
      <p:ext uri="{BB962C8B-B14F-4D97-AF65-F5344CB8AC3E}">
        <p14:creationId xmlns:p14="http://schemas.microsoft.com/office/powerpoint/2010/main" val="2861268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Mental health</a:t>
            </a:r>
            <a:r>
              <a:rPr lang="en-US" baseline="0" dirty="0"/>
              <a:t> promotion and student education expectations for the CMHC are reviewed in the next section.  But lets just review your tasks</a:t>
            </a:r>
            <a:r>
              <a:rPr lang="en-US" dirty="0"/>
              <a:t> for assessments- </a:t>
            </a:r>
          </a:p>
          <a:p>
            <a:r>
              <a:rPr lang="en-US" dirty="0"/>
              <a:t>Applicant file reviews</a:t>
            </a:r>
          </a:p>
          <a:p>
            <a:r>
              <a:rPr lang="en-US" dirty="0"/>
              <a:t>Review of SIFs</a:t>
            </a:r>
          </a:p>
          <a:p>
            <a:r>
              <a:rPr lang="en-US" dirty="0"/>
              <a:t>Intake assessment of referred students</a:t>
            </a:r>
          </a:p>
          <a:p>
            <a:r>
              <a:rPr lang="en-US" dirty="0"/>
              <a:t>Medical/MSWR separations.</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24</a:t>
            </a:fld>
            <a:endParaRPr lang="en-US" dirty="0"/>
          </a:p>
        </p:txBody>
      </p:sp>
    </p:spTree>
    <p:extLst>
      <p:ext uri="{BB962C8B-B14F-4D97-AF65-F5344CB8AC3E}">
        <p14:creationId xmlns:p14="http://schemas.microsoft.com/office/powerpoint/2010/main" val="2705960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 promotion and education begins in CPP.  Typically there is a set time during a students first or second week, where you will make this presentation.  Good news is we have developed the presentation for you and it can be found on the Job Corps health and Wellness website under the tab MH Promotion and Education Tab on the MH section.</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25</a:t>
            </a:fld>
            <a:endParaRPr lang="en-US" dirty="0"/>
          </a:p>
        </p:txBody>
      </p:sp>
    </p:spTree>
    <p:extLst>
      <p:ext uri="{BB962C8B-B14F-4D97-AF65-F5344CB8AC3E}">
        <p14:creationId xmlns:p14="http://schemas.microsoft.com/office/powerpoint/2010/main" val="357340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There should be a center wide emphasis on preventing mental health problems through providing students with education on how to deal with stress, recognizing signs of depression, and helping them learn when to ask for help.  This can be done in a variety</a:t>
            </a:r>
            <a:r>
              <a:rPr lang="en-US" baseline="0" dirty="0"/>
              <a:t> of ways, including working with health and wellness staff to hold an annual center-wide activity like celebrating May is Mental Health Month with a health fair or special presentation during student assemblies or a table in the cafeteria</a:t>
            </a:r>
            <a:r>
              <a:rPr lang="en-US" dirty="0"/>
              <a:t> with MH brochures</a:t>
            </a:r>
            <a:r>
              <a:rPr lang="en-US" baseline="0" dirty="0"/>
              <a:t>.. The TEAP specialist is also required to do center wide activities so consider a joint event.</a:t>
            </a:r>
            <a:endParaRPr lang="en-US" dirty="0"/>
          </a:p>
          <a:p>
            <a:endParaRPr lang="en-US" sz="1100" dirty="0">
              <a:solidFill>
                <a:srgbClr val="FF0000"/>
              </a:solidFill>
            </a:endParaRP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BCC9F07D-9300-4462-9E93-DADD9A9DDEAB}" type="slidenum">
              <a:rPr lang="en-US" smtClean="0"/>
              <a:pPr eaLnBrk="1" hangingPunct="1">
                <a:defRPr/>
              </a:pPr>
              <a:t>26</a:t>
            </a:fld>
            <a:endParaRPr lang="en-US" dirty="0"/>
          </a:p>
        </p:txBody>
      </p:sp>
    </p:spTree>
    <p:extLst>
      <p:ext uri="{BB962C8B-B14F-4D97-AF65-F5344CB8AC3E}">
        <p14:creationId xmlns:p14="http://schemas.microsoft.com/office/powerpoint/2010/main" val="220053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students should be familiar with the mental health and wellness program and how to access it.  This can be accomplished through presentations to students during introduction to center life, handing out brochures, and supporting major mental health prevention initiatives on center like “National Depression Screening Day” or “World Mental Health Day.” The</a:t>
            </a:r>
            <a:r>
              <a:rPr lang="en-US" baseline="0" dirty="0"/>
              <a:t> Substance Abuse and Mental Health Services Administration (SAMHSA) is an excellent resource for current information and reproducible materials.</a:t>
            </a:r>
            <a:endParaRPr lang="en-US" dirty="0"/>
          </a:p>
          <a:p>
            <a:endParaRPr lang="en-US" dirty="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CFC4CF7D-E885-4375-9C40-27872DDE8DFB}" type="slidenum">
              <a:rPr lang="en-US" smtClean="0"/>
              <a:pPr eaLnBrk="1" hangingPunct="1">
                <a:defRPr/>
              </a:pPr>
              <a:t>27</a:t>
            </a:fld>
            <a:endParaRPr lang="en-US" dirty="0"/>
          </a:p>
        </p:txBody>
      </p:sp>
    </p:spTree>
    <p:extLst>
      <p:ext uri="{BB962C8B-B14F-4D97-AF65-F5344CB8AC3E}">
        <p14:creationId xmlns:p14="http://schemas.microsoft.com/office/powerpoint/2010/main" val="864548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xfrm>
            <a:off x="701040" y="4415790"/>
            <a:ext cx="5608320" cy="4183380"/>
          </a:xfrm>
          <a:noFill/>
        </p:spPr>
        <p:txBody>
          <a:bodyPr wrap="square" numCol="1" anchor="t" anchorCtr="0" compatLnSpc="1">
            <a:prstTxWarp prst="textNoShape">
              <a:avLst/>
            </a:prstTxWarp>
            <a:normAutofit fontScale="70000" lnSpcReduction="20000"/>
          </a:bodyPr>
          <a:lstStyle/>
          <a:p>
            <a:r>
              <a:rPr lang="en-US" sz="1700" dirty="0"/>
              <a:t>Another important part of your role is to provide training opportunities for staff and  to consult with other departments to promote a positive center environment The CMHC is required to meet with the center director </a:t>
            </a:r>
            <a:r>
              <a:rPr lang="en-US" sz="1700" b="1" dirty="0"/>
              <a:t>once a month </a:t>
            </a:r>
            <a:r>
              <a:rPr lang="en-US" sz="1700" dirty="0"/>
              <a:t>as well as the health and wellness manager to discuss clinical and training issues.  During these meetings, trends in student health needs can be recognized and addressed,  trainings for students and staff can be discussed and approved. changes or modification to the health care guidelines for staff can be discussed and approved, and health-related policies can be reviewed.  Meeting minutes should be maintained and available for review during a PCA to include documentation of attendees and items discussed.</a:t>
            </a:r>
          </a:p>
          <a:p>
            <a:endParaRPr lang="en-US" sz="1700" dirty="0"/>
          </a:p>
          <a:p>
            <a:r>
              <a:rPr lang="en-US" sz="1700" dirty="0"/>
              <a:t>Staff development is enhanced when you work with staff members from other departments individually or in groups on applied topics. For example, you may discuss potential mental health problems encountered in the dormitories with residential living staff.  Written documentation of these meetings and trainings should be maintained.</a:t>
            </a:r>
          </a:p>
          <a:p>
            <a:r>
              <a:rPr lang="en-US" sz="1700" dirty="0"/>
              <a:t>Integration of Prevention/Education via coordination with:</a:t>
            </a:r>
          </a:p>
          <a:p>
            <a:pPr lvl="1"/>
            <a:r>
              <a:rPr lang="en-US" sz="1700" dirty="0"/>
              <a:t>HEALs</a:t>
            </a:r>
          </a:p>
          <a:p>
            <a:pPr lvl="1"/>
            <a:r>
              <a:rPr lang="en-US" sz="1700" dirty="0"/>
              <a:t>SGA</a:t>
            </a:r>
          </a:p>
          <a:p>
            <a:pPr lvl="1"/>
            <a:r>
              <a:rPr lang="en-US" sz="1700" dirty="0"/>
              <a:t>Residential</a:t>
            </a:r>
          </a:p>
          <a:p>
            <a:pPr lvl="1"/>
            <a:r>
              <a:rPr lang="en-US" sz="1700" dirty="0"/>
              <a:t>Recreation</a:t>
            </a:r>
          </a:p>
          <a:p>
            <a:endParaRPr lang="en-US" sz="2900" dirty="0"/>
          </a:p>
          <a:p>
            <a:r>
              <a:rPr lang="en-US" sz="2900" dirty="0"/>
              <a:t>Who else?</a:t>
            </a:r>
            <a:endParaRPr lang="en-US" dirty="0"/>
          </a:p>
          <a:p>
            <a:endParaRPr lang="en-US" dirty="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00467E4E-258F-4463-95BA-0EEE91B5738A}" type="slidenum">
              <a:rPr lang="en-US" smtClean="0"/>
              <a:pPr eaLnBrk="1" hangingPunct="1">
                <a:defRPr/>
              </a:pPr>
              <a:t>28</a:t>
            </a:fld>
            <a:endParaRPr lang="en-US" dirty="0"/>
          </a:p>
        </p:txBody>
      </p:sp>
    </p:spTree>
    <p:extLst>
      <p:ext uri="{BB962C8B-B14F-4D97-AF65-F5344CB8AC3E}">
        <p14:creationId xmlns:p14="http://schemas.microsoft.com/office/powerpoint/2010/main" val="5143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normAutofit/>
          </a:bodyPr>
          <a:lstStyle/>
          <a:p>
            <a:r>
              <a:rPr lang="en-US" dirty="0"/>
              <a:t>All Job Corps employees are required to complete trainings when they begin employment. In addition to required training, all Job Corps employees are required to complete 5 hours of annual training on adolescent growth and development.  Sample topics are on the slide. You can contribute to adolescent growth and development staff training requirements</a:t>
            </a:r>
            <a:r>
              <a:rPr lang="en-US" baseline="0" dirty="0"/>
              <a:t> </a:t>
            </a:r>
            <a:r>
              <a:rPr lang="en-US" dirty="0"/>
              <a:t>through use of  previous webinar  trainings found on the Health and Wellness website</a:t>
            </a:r>
          </a:p>
          <a:p>
            <a:r>
              <a:rPr lang="en-US" dirty="0"/>
              <a:t>CMHCs are not expected to conduct all of</a:t>
            </a:r>
            <a:r>
              <a:rPr lang="en-US" baseline="0" dirty="0"/>
              <a:t> these training but are </a:t>
            </a:r>
            <a:r>
              <a:rPr lang="en-US" dirty="0"/>
              <a:t>encouraged to</a:t>
            </a:r>
            <a:r>
              <a:rPr lang="en-US" baseline="0" dirty="0"/>
              <a:t> work with HR in making sure these hours are met---the CMHC may conduct the trainings or help arrange for speakers, videos, etc.  Make sure HR documents as part of the Adolescent Growth Development trainings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29</a:t>
            </a:fld>
            <a:endParaRPr lang="en-US" dirty="0"/>
          </a:p>
        </p:txBody>
      </p:sp>
    </p:spTree>
    <p:extLst>
      <p:ext uri="{BB962C8B-B14F-4D97-AF65-F5344CB8AC3E}">
        <p14:creationId xmlns:p14="http://schemas.microsoft.com/office/powerpoint/2010/main" val="182218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7DFF53DD-5065-45A1-B583-D5F446CBBE67}" type="slidenum">
              <a:rPr lang="en-US" smtClean="0"/>
              <a:pPr eaLnBrk="1" hangingPunct="1">
                <a:defRPr/>
              </a:pPr>
              <a:t>3</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Job Corps is the nation’s largest residential, educational, and career technical training program for economically challenged young adults aged 16 to 24. There is no upper age limit for individuals with disabilities who are otherwise eligible. Job Corps' mission is to attract eligible young adults, teach them the skills they need to become employable and independent, and place them in meaningful jobs, higher education, or the military.  Health and Wellness’ role is to support this mission by maintaining youth with manageable health conditions on center.</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369898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all center staff members are required to complete the Web-based prevention trainings on the SafetyNet. These trainings include suicide prevention, violence prevention, and other safety topics.. A Citrix account is required to access the system.</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30</a:t>
            </a:fld>
            <a:endParaRPr lang="en-US" dirty="0"/>
          </a:p>
        </p:txBody>
      </p:sp>
    </p:spTree>
    <p:extLst>
      <p:ext uri="{BB962C8B-B14F-4D97-AF65-F5344CB8AC3E}">
        <p14:creationId xmlns:p14="http://schemas.microsoft.com/office/powerpoint/2010/main" val="1815659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doing student trainings- we have the following curriculums on the website that cover a variety of topics and could actually be used with staff as well.  For example there is a really good module on handling grief in the Emotional and Social Wellbeing curriculum.</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31</a:t>
            </a:fld>
            <a:endParaRPr lang="en-US" dirty="0"/>
          </a:p>
        </p:txBody>
      </p:sp>
    </p:spTree>
    <p:extLst>
      <p:ext uri="{BB962C8B-B14F-4D97-AF65-F5344CB8AC3E}">
        <p14:creationId xmlns:p14="http://schemas.microsoft.com/office/powerpoint/2010/main" val="231354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section</a:t>
            </a:r>
            <a:r>
              <a:rPr lang="en-US" baseline="0" dirty="0"/>
              <a:t> will review the expectations for mental health treatment at Job Corps Centers.  We know that in order to be employable</a:t>
            </a:r>
            <a:r>
              <a:rPr lang="en-US" dirty="0"/>
              <a:t> which is Job Corps mission, we must take care of emotional health as well.</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32</a:t>
            </a:fld>
            <a:endParaRPr lang="en-US" dirty="0"/>
          </a:p>
        </p:txBody>
      </p:sp>
    </p:spTree>
    <p:extLst>
      <p:ext uri="{BB962C8B-B14F-4D97-AF65-F5344CB8AC3E}">
        <p14:creationId xmlns:p14="http://schemas.microsoft.com/office/powerpoint/2010/main" val="408784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this was a funny cartoon.  Sort of reminds me how as MH professional s on center we need to remember who we are serving, and the environments they may come from.</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33</a:t>
            </a:fld>
            <a:endParaRPr lang="en-US" dirty="0"/>
          </a:p>
        </p:txBody>
      </p:sp>
    </p:spTree>
    <p:extLst>
      <p:ext uri="{BB962C8B-B14F-4D97-AF65-F5344CB8AC3E}">
        <p14:creationId xmlns:p14="http://schemas.microsoft.com/office/powerpoint/2010/main" val="369724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800225" y="696913"/>
            <a:ext cx="3409950" cy="2557462"/>
          </a:xfrm>
          <a:noFill/>
          <a:ln>
            <a:solidFill>
              <a:srgbClr val="000000"/>
            </a:solidFill>
            <a:miter lim="800000"/>
            <a:headEnd/>
            <a:tailEnd/>
          </a:ln>
        </p:spPr>
      </p:sp>
      <p:sp>
        <p:nvSpPr>
          <p:cNvPr id="123907" name="Notes Placeholder 2"/>
          <p:cNvSpPr>
            <a:spLocks noGrp="1"/>
          </p:cNvSpPr>
          <p:nvPr>
            <p:ph type="body" idx="1"/>
          </p:nvPr>
        </p:nvSpPr>
        <p:spPr bwMode="auto">
          <a:xfrm>
            <a:off x="701040" y="3563620"/>
            <a:ext cx="5608320" cy="4183380"/>
          </a:xfrm>
          <a:noFill/>
        </p:spPr>
        <p:txBody>
          <a:bodyPr wrap="square" numCol="1" anchor="t" anchorCtr="0" compatLnSpc="1">
            <a:prstTxWarp prst="textNoShape">
              <a:avLst/>
            </a:prstTxWarp>
            <a:normAutofit lnSpcReduction="10000"/>
          </a:bodyPr>
          <a:lstStyle/>
          <a:p>
            <a:r>
              <a:rPr lang="en-US" dirty="0"/>
              <a:t>Consistent with professional and ethical standards, there must be authorizations. </a:t>
            </a:r>
          </a:p>
          <a:p>
            <a:endParaRPr lang="en-US" dirty="0"/>
          </a:p>
          <a:p>
            <a:r>
              <a:rPr lang="en-US" dirty="0"/>
              <a:t>The Job Corps Health Questionnaire (ETA 6-53), which authorizes basic/routine health care, is obtained by the AC and should be in the student health record (SHR) when you receive the file on center. If the student is a minor, the form should signed by the student’s parent/legal guardian </a:t>
            </a:r>
          </a:p>
          <a:p>
            <a:endParaRPr lang="en-US" dirty="0"/>
          </a:p>
          <a:p>
            <a:r>
              <a:rPr lang="en-US" dirty="0"/>
              <a:t>Additionally, each applicant and/or applicant guardian to Job Corps is also required to sign the Mental Health and Wellness Informed Consent Form. If applicant is a minor, should be signed by the student’s parent/legal guardian .</a:t>
            </a:r>
          </a:p>
          <a:p>
            <a:r>
              <a:rPr lang="en-US" dirty="0"/>
              <a:t>In the event that mental health consents are not present in the SHR, health and wellness staff should have the student sign the consent during the cursory medical examination.  </a:t>
            </a:r>
          </a:p>
          <a:p>
            <a:r>
              <a:rPr lang="en-US" dirty="0"/>
              <a:t>Students must be informed when and why specific information will be shared with other staff.  Three situations in Job Corps which warrant breaching confidentiality are: (1) a student's threat to harm self, (2) a student's threat to harm others, and (3) suspicion of child/elder abuse.  In these cases, you should inform the center director and HWM in writing immediately and provide recommendations as to a course of action.  Unless specifically contradicted by state law, this reporting to center management fulfills your legal responsibility to protect, inform, warn, and/or report. </a:t>
            </a:r>
          </a:p>
          <a:p>
            <a:r>
              <a:rPr lang="en-US" dirty="0"/>
              <a:t>Consent for Pre-Enrollment – Permission for the applicant interview-</a:t>
            </a:r>
          </a:p>
          <a:p>
            <a:endParaRPr lang="en-US" dirty="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FB9B3DF6-7A59-499F-9816-EFA8DB75C2C7}" type="slidenum">
              <a:rPr lang="en-US" smtClean="0"/>
              <a:pPr eaLnBrk="1" hangingPunct="1">
                <a:defRPr/>
              </a:pPr>
              <a:t>34</a:t>
            </a:fld>
            <a:endParaRPr lang="en-US" dirty="0"/>
          </a:p>
        </p:txBody>
      </p:sp>
    </p:spTree>
    <p:extLst>
      <p:ext uri="{BB962C8B-B14F-4D97-AF65-F5344CB8AC3E}">
        <p14:creationId xmlns:p14="http://schemas.microsoft.com/office/powerpoint/2010/main" val="1463513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b="1" dirty="0">
                <a:solidFill>
                  <a:srgbClr val="FF0000"/>
                </a:solidFill>
              </a:rPr>
              <a:t>Remember that in JC we support students with manageable MH conditions—we are not a MH facility…although I know especially of late it does feel like we are serving students with higher needs- needs that we may not know about until they are on center.  So when you are reviewing applicant files or making decisions about MSWRs –keep our model in min and whether an applicant or student can be supported within a more short term solution focused approach.</a:t>
            </a:r>
          </a:p>
          <a:p>
            <a:pPr>
              <a:defRPr/>
            </a:pPr>
            <a:r>
              <a:rPr lang="en-US" b="1" dirty="0">
                <a:solidFill>
                  <a:srgbClr val="FF0000"/>
                </a:solidFill>
              </a:rPr>
              <a:t>1. </a:t>
            </a:r>
            <a:r>
              <a:rPr lang="en-US" b="1" dirty="0"/>
              <a:t>An  employee assistance model that focuses on short term counseling with a focus on employability.  Use of evidenced based cognitive behavioral interventions are suggested and fit well with this population and your limited hours on center</a:t>
            </a:r>
            <a:endParaRPr lang="en-US" b="1" baseline="0" dirty="0"/>
          </a:p>
          <a:p>
            <a:pPr>
              <a:defRPr/>
            </a:pPr>
            <a:r>
              <a:rPr lang="en-US" b="0" baseline="0" dirty="0"/>
              <a:t>2. Support TEAP in coordinating care for students with co-occurring disorders.</a:t>
            </a:r>
          </a:p>
          <a:p>
            <a:pPr>
              <a:defRPr/>
            </a:pPr>
            <a:r>
              <a:rPr lang="en-US" b="1" baseline="0" dirty="0"/>
              <a:t>3. </a:t>
            </a:r>
            <a:r>
              <a:rPr lang="en-US" b="1" dirty="0"/>
              <a:t>Psycho-Educational Groups- </a:t>
            </a:r>
            <a:r>
              <a:rPr lang="en-US" dirty="0"/>
              <a:t>Determine what groups are occurring on center by counseling or residential living staff and make recommendations for new groups Help train staff to conduct and manage psycho-educational groups. If you can lead or Co-lead groups as appropriate</a:t>
            </a:r>
          </a:p>
          <a:p>
            <a:pPr>
              <a:defRPr/>
            </a:pPr>
            <a:r>
              <a:rPr lang="en-US" dirty="0"/>
              <a:t>Allow graduate students (if you center has a training</a:t>
            </a:r>
            <a:r>
              <a:rPr lang="en-US" baseline="0" dirty="0"/>
              <a:t> program)</a:t>
            </a:r>
            <a:r>
              <a:rPr lang="en-US" dirty="0"/>
              <a:t> to provide groups with supervision from the CMHC. Document when you refer a student to a group and whether they attend</a:t>
            </a:r>
          </a:p>
          <a:p>
            <a:pPr>
              <a:defRPr/>
            </a:pPr>
            <a:endParaRPr lang="en-US" b="1" i="1" u="sng" dirty="0"/>
          </a:p>
          <a:p>
            <a:pPr>
              <a:defRPr/>
            </a:pPr>
            <a:r>
              <a:rPr lang="en-US" b="1" dirty="0"/>
              <a:t> </a:t>
            </a:r>
            <a:endParaRPr lang="en-US" sz="1800" dirty="0"/>
          </a:p>
          <a:p>
            <a:pPr>
              <a:defRPr/>
            </a:pPr>
            <a:endParaRPr lang="en-US" sz="1800" b="1" dirty="0"/>
          </a:p>
          <a:p>
            <a:pPr>
              <a:defRPr/>
            </a:pPr>
            <a:endParaRPr lang="en-US" b="1" dirty="0"/>
          </a:p>
          <a:p>
            <a:pPr>
              <a:defRPr/>
            </a:pPr>
            <a:endParaRPr lang="en-US" b="1" dirty="0"/>
          </a:p>
          <a:p>
            <a:pPr>
              <a:defRPr/>
            </a:pPr>
            <a:endParaRPr lang="en-US" dirty="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AB7F7051-3FD6-420A-A38F-4FACC9F7358A}" type="slidenum">
              <a:rPr lang="en-US" smtClean="0"/>
              <a:pPr eaLnBrk="1" hangingPunct="1">
                <a:defRPr/>
              </a:pPr>
              <a:t>35</a:t>
            </a:fld>
            <a:endParaRPr lang="en-US" dirty="0"/>
          </a:p>
        </p:txBody>
      </p:sp>
    </p:spTree>
    <p:extLst>
      <p:ext uri="{BB962C8B-B14F-4D97-AF65-F5344CB8AC3E}">
        <p14:creationId xmlns:p14="http://schemas.microsoft.com/office/powerpoint/2010/main" val="146359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5608320" cy="4570730"/>
          </a:xfrm>
        </p:spPr>
        <p:txBody>
          <a:bodyPr>
            <a:normAutofit fontScale="77500" lnSpcReduction="20000"/>
          </a:bodyPr>
          <a:lstStyle/>
          <a:p>
            <a:r>
              <a:rPr lang="en-US" sz="1500" dirty="0"/>
              <a:t>Counseling Component</a:t>
            </a:r>
          </a:p>
          <a:p>
            <a:endParaRPr lang="en-US" sz="1500" dirty="0"/>
          </a:p>
          <a:p>
            <a:r>
              <a:rPr lang="en-US" sz="1500" dirty="0"/>
              <a:t>The mental health and wellness program MUST have a counseling component that focuses on students' individual needs and progress in personal and social development,  This is outlined in Chapter 2 of the ePRH.  As counselors have more contact with students and are sort of like the student’s case managers regular case conferences/meetings with the career counselors is pretty important for case management of students on your caseload.  The majority of centers do this weekly or every other week. Discussion of behavior in center groups, strategies/tools students are using to manage emotions, etc.  Documentation of this meeting should be in the SHR – ( give examples of how this can be accomplished).- We have a form called Documentation of Case Management and Feedback on the website that can be used.</a:t>
            </a:r>
          </a:p>
          <a:p>
            <a:endParaRPr lang="en-US" sz="1500" dirty="0"/>
          </a:p>
          <a:p>
            <a:r>
              <a:rPr lang="en-US" sz="1500" dirty="0"/>
              <a:t>4. Chronic Mental Health Conditions</a:t>
            </a:r>
          </a:p>
          <a:p>
            <a:r>
              <a:rPr lang="en-US" sz="1500" dirty="0"/>
              <a:t>To assist you and other center staff there are mental health chronic care management plans (MHCCMPs) which provide a systematic approach to treating and managing chronic mental health conditions, such as bipolar disorder, depression, anxiety, and Autism Spectrum Disorders.  Each MHCCMP includes a disorder fact sheet for students and a condition specific questionnaire sent to the applicant’s health care provider during the application process by the outreach and admissions counselor.</a:t>
            </a:r>
          </a:p>
          <a:p>
            <a:r>
              <a:rPr lang="en-US" sz="1500" dirty="0"/>
              <a:t>Mental Health Chronic Care Management Plans -Student Fact Sheets</a:t>
            </a:r>
          </a:p>
          <a:p>
            <a:r>
              <a:rPr lang="en-US" sz="1500" dirty="0"/>
              <a:t>•	ADHD, Anxiety Disorders, Autism Spectrum Disorders, Bipolar Disorders, Borderline Personality Disorder, Depressive Disorders, Obsessive Compulsive Disorders, Panic Disorders, Post-Traumatic Stress Disorder, Schizophrenia Disorder, Tourette Syndrome</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36</a:t>
            </a:fld>
            <a:endParaRPr lang="en-US" dirty="0"/>
          </a:p>
        </p:txBody>
      </p:sp>
    </p:spTree>
    <p:extLst>
      <p:ext uri="{BB962C8B-B14F-4D97-AF65-F5344CB8AC3E}">
        <p14:creationId xmlns:p14="http://schemas.microsoft.com/office/powerpoint/2010/main" val="2329482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3260"/>
            <a:ext cx="5608320" cy="4338320"/>
          </a:xfrm>
        </p:spPr>
        <p:txBody>
          <a:bodyPr>
            <a:normAutofit fontScale="40000" lnSpcReduction="20000"/>
          </a:bodyPr>
          <a:lstStyle/>
          <a:p>
            <a:pPr>
              <a:defRPr/>
            </a:pPr>
            <a:r>
              <a:rPr lang="en-US" sz="2500" dirty="0"/>
              <a:t>Although a detailed review of specific medications and treatments is beyond the scope of this orientation, a couple of general principles may be helpful in your role.  Educate and monitor.</a:t>
            </a:r>
          </a:p>
          <a:p>
            <a:pPr>
              <a:defRPr/>
            </a:pPr>
            <a:endParaRPr lang="en-US" sz="2500" dirty="0"/>
          </a:p>
          <a:p>
            <a:pPr>
              <a:defRPr/>
            </a:pPr>
            <a:r>
              <a:rPr lang="en-US" sz="2500" dirty="0"/>
              <a:t>Mot centers maintain a list of all students with chronic illnesses including those on psychotropic medications. You should be aware of the students on psych meds on your center and those that may be having difficulties may be referred to you for check ins and assistance.  Talk with your HWM and make sure there is a system in place for you to assist with check ins on students as needed. With the new medication guidance in the ePRH, there is a requirement for a monthly review with HW staff.  Talk with your HWM about that as your participation in that monthly med review can meet this requirement.  Make sure your name in included as being in attendance.</a:t>
            </a:r>
          </a:p>
          <a:p>
            <a:pPr>
              <a:defRPr/>
            </a:pPr>
            <a:endParaRPr lang="en-US" sz="2500" dirty="0"/>
          </a:p>
          <a:p>
            <a:r>
              <a:rPr lang="en-US" sz="2500" dirty="0"/>
              <a:t>Crisis Intervention – you will be asked to assist when on center,  There are resources we have as well when there is a traumatic event on center.  Will share later in the presentation. Talk with your HWM and make sure there is an identified hospital for psych emergencies.</a:t>
            </a:r>
          </a:p>
          <a:p>
            <a:endParaRPr lang="en-US" sz="2500" dirty="0"/>
          </a:p>
          <a:p>
            <a:r>
              <a:rPr lang="en-US" sz="2500" dirty="0"/>
              <a:t>Mental Health Symptomatic Management Guidelines</a:t>
            </a:r>
          </a:p>
          <a:p>
            <a:r>
              <a:rPr lang="en-US" sz="2500" dirty="0"/>
              <a:t>Behavior Changes/Unusual Behavior — ​June 2017</a:t>
            </a:r>
          </a:p>
          <a:p>
            <a:r>
              <a:rPr lang="en-US" sz="2500" dirty="0"/>
              <a:t>Suicidal Behavior or Threats — June 2017</a:t>
            </a:r>
          </a:p>
          <a:p>
            <a:endParaRPr lang="en-US" sz="2500" dirty="0"/>
          </a:p>
          <a:p>
            <a:r>
              <a:rPr lang="en-US" sz="2500" dirty="0"/>
              <a:t>Mental Health Treatment Guidelines</a:t>
            </a:r>
          </a:p>
          <a:p>
            <a:pPr lvl="1"/>
            <a:r>
              <a:rPr lang="en-US" sz="2500" dirty="0"/>
              <a:t>Anxiety Disorders (Including Panic and Phobic Disorders) —June 2017</a:t>
            </a:r>
          </a:p>
          <a:p>
            <a:pPr lvl="1"/>
            <a:r>
              <a:rPr lang="en-US" sz="2500" dirty="0"/>
              <a:t>Attention-Deficit/Hyperactivity Disorder (ADHD) — June 2017</a:t>
            </a:r>
          </a:p>
          <a:p>
            <a:pPr lvl="1"/>
            <a:r>
              <a:rPr lang="en-US" sz="2500" dirty="0"/>
              <a:t>Depression/Bipolar Disorder — June 2017</a:t>
            </a:r>
          </a:p>
          <a:p>
            <a:pPr lvl="1"/>
            <a:r>
              <a:rPr lang="en-US" sz="2500" dirty="0"/>
              <a:t>Post-Traumatic Stress Disorder (PTSD) or Acute Stress Disorder — June 2017</a:t>
            </a:r>
          </a:p>
          <a:p>
            <a:pPr lvl="1"/>
            <a:r>
              <a:rPr lang="en-US" sz="2500" dirty="0"/>
              <a:t>Psychotic Disorders — June 2017</a:t>
            </a:r>
          </a:p>
          <a:p>
            <a:pPr lvl="1"/>
            <a:r>
              <a:rPr lang="en-US" sz="2500" dirty="0"/>
              <a:t>Suicidal Threats and Behavior — June 2017</a:t>
            </a:r>
          </a:p>
          <a:p>
            <a:pPr lvl="1"/>
            <a:r>
              <a:rPr lang="en-US" sz="2500" dirty="0"/>
              <a:t> </a:t>
            </a:r>
          </a:p>
          <a:p>
            <a:pPr lvl="1"/>
            <a:endParaRPr lang="en-US" sz="2500"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37</a:t>
            </a:fld>
            <a:endParaRPr lang="en-US" dirty="0"/>
          </a:p>
        </p:txBody>
      </p:sp>
    </p:spTree>
    <p:extLst>
      <p:ext uri="{BB962C8B-B14F-4D97-AF65-F5344CB8AC3E}">
        <p14:creationId xmlns:p14="http://schemas.microsoft.com/office/powerpoint/2010/main" val="1439962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3260"/>
            <a:ext cx="5608320" cy="4338320"/>
          </a:xfrm>
        </p:spPr>
        <p:txBody>
          <a:bodyPr>
            <a:normAutofit/>
          </a:bodyPr>
          <a:lstStyle/>
          <a:p>
            <a:r>
              <a:rPr lang="en-US" sz="1300" dirty="0"/>
              <a:t>Important to have permission to share information when you recommend students off center for services.</a:t>
            </a:r>
          </a:p>
          <a:p>
            <a:r>
              <a:rPr lang="en-US" sz="1300" dirty="0"/>
              <a:t>Documentation of referral information and feedback should be included (required written referral/feedback process)</a:t>
            </a:r>
          </a:p>
          <a:p>
            <a:pPr lvl="1"/>
            <a:r>
              <a:rPr lang="en-US" sz="1300" dirty="0"/>
              <a:t>Sample referral and feedback form in CMHC DRG</a:t>
            </a:r>
          </a:p>
          <a:p>
            <a:endParaRPr lang="en-US" sz="1300" dirty="0"/>
          </a:p>
          <a:p>
            <a:r>
              <a:rPr lang="en-US" sz="2500" dirty="0"/>
              <a:t> </a:t>
            </a:r>
            <a:r>
              <a:rPr lang="en-US" dirty="0"/>
              <a:t>Our student population is very diverse by race, ethnicity, gender expression, rural, urban, etc.  - As MH professionals we have a responsibility to seek information and a develop an understanding about the students we serve.  What their values are, what their traditions are, etc.</a:t>
            </a:r>
          </a:p>
          <a:p>
            <a:r>
              <a:rPr lang="en-US" kern="1200" dirty="0">
                <a:solidFill>
                  <a:schemeClr val="tx1"/>
                </a:solidFill>
                <a:effectLst/>
              </a:rPr>
              <a:t>Trauma backgrounds that may also impact how they relate or do not relate to others, staff, students, being guarded, quick to react, shutting down under new and stressful situations.</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38</a:t>
            </a:fld>
            <a:endParaRPr lang="en-US" dirty="0"/>
          </a:p>
        </p:txBody>
      </p:sp>
    </p:spTree>
    <p:extLst>
      <p:ext uri="{BB962C8B-B14F-4D97-AF65-F5344CB8AC3E}">
        <p14:creationId xmlns:p14="http://schemas.microsoft.com/office/powerpoint/2010/main" val="3967336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wellness model is a multidisciplinary treatment team approach.  It is important that assessment, treatment, and case management notes are legible and part of the student health record.  When writing notes remember, “If it isn’t charted, it didn’t happen.”  Notes should be in the chronological record, where they can be easily found.  If notes are in the mental health section, an entry must be made in the chronological record indicating that the students was seen by the CMHC and referencing the note in the mental health section.  </a:t>
            </a:r>
          </a:p>
          <a:p>
            <a:pPr defTabSz="931774">
              <a:defRPr/>
            </a:pPr>
            <a:r>
              <a:rPr lang="en-US" dirty="0"/>
              <a:t>You should review the referral and health records prior to the student intake interview.  After the intake interview, document the following in the medical record: your findings, working diagnosis based on DSM if applicable, barriers to employability, and determined treatment needs  If determined that the student needs assistance, develop a written care management plan and discuss necessary elements with appropriate staff.</a:t>
            </a:r>
          </a:p>
          <a:p>
            <a:endParaRPr lang="en-US" dirty="0"/>
          </a:p>
          <a:p>
            <a:r>
              <a:rPr lang="fr-FR" b="1" dirty="0"/>
              <a:t>.</a:t>
            </a:r>
            <a:endParaRPr lang="en-US" dirty="0"/>
          </a:p>
          <a:p>
            <a:endParaRPr lang="en-US" dirty="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77B5C250-8DD4-4823-9C4E-D3597C3F2DBE}" type="slidenum">
              <a:rPr lang="en-US" smtClean="0"/>
              <a:pPr eaLnBrk="1" hangingPunct="1">
                <a:defRPr/>
              </a:pPr>
              <a:t>39</a:t>
            </a:fld>
            <a:endParaRPr lang="en-US" dirty="0"/>
          </a:p>
        </p:txBody>
      </p:sp>
    </p:spTree>
    <p:extLst>
      <p:ext uri="{BB962C8B-B14F-4D97-AF65-F5344CB8AC3E}">
        <p14:creationId xmlns:p14="http://schemas.microsoft.com/office/powerpoint/2010/main" val="386576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1224C274-7630-441A-B2D4-1A9422DE1EAF}" type="slidenum">
              <a:rPr lang="en-US" smtClean="0"/>
              <a:pPr eaLnBrk="1" hangingPunct="1">
                <a:defRPr/>
              </a:pPr>
              <a:t>4</a:t>
            </a:fld>
            <a:endParaRPr lang="en-US" dirty="0"/>
          </a:p>
        </p:txBody>
      </p:sp>
      <p:sp>
        <p:nvSpPr>
          <p:cNvPr id="86019"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p:spPr>
      </p:sp>
      <p:sp>
        <p:nvSpPr>
          <p:cNvPr id="86020" name="Rectangle 3"/>
          <p:cNvSpPr>
            <a:spLocks noGrp="1" noChangeArrowheads="1"/>
          </p:cNvSpPr>
          <p:nvPr>
            <p:ph type="body" idx="1"/>
          </p:nvPr>
        </p:nvSpPr>
        <p:spPr bwMode="auto">
          <a:xfrm>
            <a:off x="934720" y="4414177"/>
            <a:ext cx="5140960" cy="4183380"/>
          </a:xfrm>
          <a:noFill/>
        </p:spPr>
        <p:txBody>
          <a:bodyPr wrap="square" numCol="1" anchor="t" anchorCtr="0" compatLnSpc="1">
            <a:prstTxWarp prst="textNoShape">
              <a:avLst/>
            </a:prstTxWarp>
          </a:bodyPr>
          <a:lstStyle/>
          <a:p>
            <a:r>
              <a:rPr lang="en-US" dirty="0"/>
              <a:t>Job Corps has 6 regional offices– Boston ( PR), Philadelphia, Atlanta, Dallas, Chicago, and San Francisco (Alaska and Hawaii). If you are not sure which region you belong to, I have a slide at the end of the presentation that will help. Every Regional Office has a regional nurse specialist, (RNS), regional medical specialist (RMS), regional mental health specialist (RMHS), regional trainee employee assistance (TEAP) specialists, regional dental specialists (RDS), and regional disability coordinators (RDCs).  Your RMHS provides technical assistance to  you and other center health and wellness staff members, conducts monthly teleconferences with the center mental health consultants in their region, and conduct periodic center assessments for quality and compliance with the Policy and Requirements Handbook ( ePRH). </a:t>
            </a:r>
          </a:p>
          <a:p>
            <a:endParaRPr lang="en-US" dirty="0"/>
          </a:p>
          <a:p>
            <a:pPr defTabSz="931774">
              <a:defRPr/>
            </a:pPr>
            <a:r>
              <a:rPr lang="en-US" baseline="0" dirty="0"/>
              <a:t> If you know the name of your RMHS, type it in the box.</a:t>
            </a:r>
            <a:endParaRPr lang="en-US" dirty="0"/>
          </a:p>
          <a:p>
            <a:endParaRPr lang="en-US" dirty="0"/>
          </a:p>
        </p:txBody>
      </p:sp>
    </p:spTree>
    <p:extLst>
      <p:ext uri="{BB962C8B-B14F-4D97-AF65-F5344CB8AC3E}">
        <p14:creationId xmlns:p14="http://schemas.microsoft.com/office/powerpoint/2010/main" val="1953240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are strongly encouraged to use the SOAP note (subjective information; objective data; assessment; plan ) or  DAP  format (diagnosis, assessment, plan). You may want to type your notes to ensure legibility. Notes aren’t helpful if they can’t be read by other wellness staff! </a:t>
            </a:r>
          </a:p>
          <a:p>
            <a:r>
              <a:rPr lang="en-US" dirty="0"/>
              <a:t>There is also a progress form in the CMHC DRG</a:t>
            </a:r>
          </a:p>
          <a:p>
            <a:r>
              <a:rPr lang="en-US" dirty="0"/>
              <a:t> Is there an alert system for student follow-up? Two weeks, monthly?  What happens when students do not show- what is the system?  Does it work?</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40</a:t>
            </a:fld>
            <a:endParaRPr lang="en-US" dirty="0"/>
          </a:p>
        </p:txBody>
      </p:sp>
    </p:spTree>
    <p:extLst>
      <p:ext uri="{BB962C8B-B14F-4D97-AF65-F5344CB8AC3E}">
        <p14:creationId xmlns:p14="http://schemas.microsoft.com/office/powerpoint/2010/main" val="3148135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You can find additional information on crisis intervention on the Job Corps Health and Wellness website; click on </a:t>
            </a:r>
            <a:r>
              <a:rPr lang="en-US" b="1" dirty="0"/>
              <a:t>SafetyNet;</a:t>
            </a:r>
            <a:r>
              <a:rPr lang="en-US" dirty="0"/>
              <a:t> click on </a:t>
            </a:r>
            <a:r>
              <a:rPr lang="en-US" b="1" dirty="0"/>
              <a:t>Suicide or Violence Prevention</a:t>
            </a:r>
            <a:r>
              <a:rPr lang="en-US" dirty="0"/>
              <a:t>; then click on </a:t>
            </a:r>
            <a:r>
              <a:rPr lang="en-US" b="1" dirty="0"/>
              <a:t>Critical Incident Crisis Intervention Plan</a:t>
            </a:r>
            <a:r>
              <a:rPr lang="en-US" dirty="0"/>
              <a:t>.</a:t>
            </a:r>
          </a:p>
          <a:p>
            <a:endParaRPr lang="en-US" dirty="0"/>
          </a:p>
          <a:p>
            <a:r>
              <a:rPr lang="en-US" dirty="0"/>
              <a:t>Suicidal students should be evaluated as soon as possible. Students who are a danger to self or others must be supervised continuously until the disposition of their case is resolved</a:t>
            </a:r>
          </a:p>
          <a:p>
            <a:endParaRPr lang="en-US" dirty="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7278C99B-1911-4E4D-83BF-77221A6685A3}" type="slidenum">
              <a:rPr lang="en-US" smtClean="0"/>
              <a:pPr eaLnBrk="1" hangingPunct="1">
                <a:defRPr/>
              </a:pPr>
              <a:t>41</a:t>
            </a:fld>
            <a:endParaRPr lang="en-US" dirty="0"/>
          </a:p>
        </p:txBody>
      </p:sp>
    </p:spTree>
    <p:extLst>
      <p:ext uri="{BB962C8B-B14F-4D97-AF65-F5344CB8AC3E}">
        <p14:creationId xmlns:p14="http://schemas.microsoft.com/office/powerpoint/2010/main" val="2414673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800" dirty="0"/>
              <a:t>As the CMHC your role will be to determine the degree of emotional trauma for the center, organize crisis intervention services, and provide any grief counseling and support needed to attain a constructive resolution for students and staff. Your activities may include all or some of the following:</a:t>
            </a:r>
            <a:endParaRPr lang="en-US" sz="1400" dirty="0"/>
          </a:p>
          <a:p>
            <a:pPr lvl="1">
              <a:defRPr/>
            </a:pPr>
            <a:r>
              <a:rPr lang="en-US" sz="1800" dirty="0"/>
              <a:t>- Individual counseling for students who may have witnessed the death or been most affected</a:t>
            </a:r>
          </a:p>
          <a:p>
            <a:pPr lvl="1">
              <a:defRPr/>
            </a:pPr>
            <a:r>
              <a:rPr lang="en-US" sz="1800" dirty="0"/>
              <a:t>- Small group discussions for staff and students who were close to the deceased or who express concern over   the circumstances of the death to inform them about the death and the facts surrounding it in a sensitive fashion.</a:t>
            </a:r>
          </a:p>
          <a:p>
            <a:pPr lvl="1">
              <a:defRPr/>
            </a:pPr>
            <a:r>
              <a:rPr lang="en-US" sz="1800" dirty="0"/>
              <a:t>- Locate counseling assistance in the community</a:t>
            </a:r>
          </a:p>
          <a:p>
            <a:pPr lvl="1">
              <a:defRPr/>
            </a:pPr>
            <a:r>
              <a:rPr lang="en-US" sz="1800" dirty="0"/>
              <a:t>- Keep records of students most impacted and provide follow-up services as needed. </a:t>
            </a:r>
          </a:p>
          <a:p>
            <a:pPr marL="757066" lvl="1" indent="-291179">
              <a:buFontTx/>
              <a:buChar char="-"/>
              <a:defRPr/>
            </a:pPr>
            <a:r>
              <a:rPr lang="en-US" sz="1800" dirty="0"/>
              <a:t>Follow the schedule of the deceased and visit classrooms/dorms of close friends</a:t>
            </a:r>
          </a:p>
          <a:p>
            <a:pPr marL="757066" lvl="1" indent="-291179">
              <a:buFontTx/>
              <a:buChar char="-"/>
              <a:defRPr/>
            </a:pPr>
            <a:endParaRPr lang="en-US" sz="1800" dirty="0"/>
          </a:p>
          <a:p>
            <a:pPr marL="757066" lvl="1" indent="-291179">
              <a:buFontTx/>
              <a:buChar char="-"/>
              <a:defRPr/>
            </a:pPr>
            <a:endParaRPr lang="en-US" sz="1800" dirty="0"/>
          </a:p>
          <a:p>
            <a:pPr marL="757066" lvl="1" indent="-291179">
              <a:buFontTx/>
              <a:buChar char="-"/>
              <a:defRPr/>
            </a:pPr>
            <a:r>
              <a:rPr lang="en-US" sz="1800" dirty="0"/>
              <a:t>Specific resources are listed on the slide.</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42</a:t>
            </a:fld>
            <a:endParaRPr lang="en-US" dirty="0"/>
          </a:p>
        </p:txBody>
      </p:sp>
    </p:spTree>
    <p:extLst>
      <p:ext uri="{BB962C8B-B14F-4D97-AF65-F5344CB8AC3E}">
        <p14:creationId xmlns:p14="http://schemas.microsoft.com/office/powerpoint/2010/main" val="2777122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43</a:t>
            </a:fld>
            <a:endParaRPr lang="en-US" dirty="0"/>
          </a:p>
        </p:txBody>
      </p:sp>
    </p:spTree>
    <p:extLst>
      <p:ext uri="{BB962C8B-B14F-4D97-AF65-F5344CB8AC3E}">
        <p14:creationId xmlns:p14="http://schemas.microsoft.com/office/powerpoint/2010/main" val="2261848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 CMHC you may be asked by the disability coordinator to participate in the reasonable accommodation process for students with mental health disabilities who may require accommodations..  As part of the accommodation process, you and the DC may interview the applicant by phone or schedule a face-to-face interview.  </a:t>
            </a:r>
          </a:p>
          <a:p>
            <a:r>
              <a:rPr lang="en-US" dirty="0"/>
              <a:t>Please note that providing educational and psychological testing is NOT considered part of the routine tasks of the CMHC and is NOT accounted for in the 9 hours per 100 students.  </a:t>
            </a:r>
            <a:r>
              <a:rPr lang="en-US" b="1" dirty="0"/>
              <a:t>Students who need educational and psychological testing to document a suspected disability should be referred to vocational rehabilitation or another appropriate agency.</a:t>
            </a:r>
            <a:r>
              <a:rPr lang="en-US" dirty="0"/>
              <a:t>  If appropriately licensed and trained CMHCs are involved in testing, they must conduct an evaluation that documents the disability (if any) that meets community standards which are included in the Desk Reference Guide.  </a:t>
            </a:r>
          </a:p>
          <a:p>
            <a:endParaRPr lang="en-US" dirty="0"/>
          </a:p>
          <a:p>
            <a:endParaRPr lang="en-US" dirty="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7CA8316F-4040-4E7B-9BC0-57A01BAF57C9}" type="slidenum">
              <a:rPr lang="en-US" smtClean="0"/>
              <a:pPr eaLnBrk="1" hangingPunct="1">
                <a:defRPr/>
              </a:pPr>
              <a:t>44</a:t>
            </a:fld>
            <a:endParaRPr lang="en-US" dirty="0"/>
          </a:p>
        </p:txBody>
      </p:sp>
    </p:spTree>
    <p:extLst>
      <p:ext uri="{BB962C8B-B14F-4D97-AF65-F5344CB8AC3E}">
        <p14:creationId xmlns:p14="http://schemas.microsoft.com/office/powerpoint/2010/main" val="761429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teams that many times will consist of you, the HWM, and Disability coordinator but with different/separate functions</a:t>
            </a:r>
          </a:p>
          <a:p>
            <a:r>
              <a:rPr lang="en-US" dirty="0"/>
              <a:t>FRT –Read slide</a:t>
            </a:r>
          </a:p>
          <a:p>
            <a:r>
              <a:rPr lang="en-US" dirty="0"/>
              <a:t>RAC- Read Slide</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45</a:t>
            </a:fld>
            <a:endParaRPr lang="en-US" dirty="0"/>
          </a:p>
        </p:txBody>
      </p:sp>
    </p:spTree>
    <p:extLst>
      <p:ext uri="{BB962C8B-B14F-4D97-AF65-F5344CB8AC3E}">
        <p14:creationId xmlns:p14="http://schemas.microsoft.com/office/powerpoint/2010/main" val="3316779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these forms previously.  Best to contact your RMHS.</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46</a:t>
            </a:fld>
            <a:endParaRPr lang="en-US" dirty="0"/>
          </a:p>
        </p:txBody>
      </p:sp>
    </p:spTree>
    <p:extLst>
      <p:ext uri="{BB962C8B-B14F-4D97-AF65-F5344CB8AC3E}">
        <p14:creationId xmlns:p14="http://schemas.microsoft.com/office/powerpoint/2010/main" val="1430494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sz="1300" dirty="0"/>
              <a:t>Let’s take a look at each program in turn:</a:t>
            </a:r>
          </a:p>
          <a:p>
            <a:endParaRPr lang="en-US" sz="1300" dirty="0"/>
          </a:p>
          <a:p>
            <a:r>
              <a:rPr lang="en-US" sz="1300" b="1" dirty="0"/>
              <a:t>TEAP – Our AOD program on center.  Work closely with the TEAP specialist.</a:t>
            </a:r>
          </a:p>
          <a:p>
            <a:r>
              <a:rPr lang="en-US" sz="1300" b="1" dirty="0"/>
              <a:t>TUPP </a:t>
            </a:r>
            <a:r>
              <a:rPr lang="en-US" sz="1300" dirty="0"/>
              <a:t>– As the CMHC, you will be asked to support the center’s efforts to be a smoke free/tobacco free environment by working with the TUPP coordinator to develop cognitive-behavioral strategies to change the thoughts, attitudes, and actions of students toward tobacco use..  This may be accomplished by providing program resources for the TUPP coordinator and/or direct group involvement. The TEAP coordinator is often also the TUPP Coordinator.</a:t>
            </a:r>
          </a:p>
          <a:p>
            <a:r>
              <a:rPr lang="en-US" sz="1300" b="1" dirty="0"/>
              <a:t> </a:t>
            </a:r>
          </a:p>
          <a:p>
            <a:pPr>
              <a:defRPr/>
            </a:pPr>
            <a:r>
              <a:rPr lang="en-US" sz="1300" b="1" dirty="0"/>
              <a:t>Sexual Assault Response Team</a:t>
            </a:r>
            <a:r>
              <a:rPr lang="en-US" sz="1300" dirty="0"/>
              <a:t>. You may also be asked to provide staff training on sexual assault awareness and prevention and serve on the SART. </a:t>
            </a:r>
          </a:p>
          <a:p>
            <a:pPr>
              <a:defRPr/>
            </a:pPr>
            <a:r>
              <a:rPr lang="en-US" sz="1300" dirty="0"/>
              <a:t>If  needed, provide </a:t>
            </a:r>
            <a:r>
              <a:rPr lang="en-US" sz="1300" b="1" dirty="0"/>
              <a:t>short-term</a:t>
            </a:r>
            <a:r>
              <a:rPr lang="en-US" sz="1300" dirty="0"/>
              <a:t> therapy may be provided, but preferably the center has a relationship with the local rape crisis center and the student can receive immediate specialized services; you may not have time to see students in direct services. Provide follow up support when the student returns after receiving outside services. Act as center liaison with the local rape crisis center. Provide HIV counseling and crisis assistance, if needed.</a:t>
            </a:r>
          </a:p>
          <a:p>
            <a:endParaRPr lang="en-US" sz="1300" dirty="0"/>
          </a:p>
          <a:p>
            <a:pPr defTabSz="931774">
              <a:defRPr/>
            </a:pPr>
            <a:r>
              <a:rPr lang="en-US" sz="1300" b="1" dirty="0"/>
              <a:t>HEALS</a:t>
            </a:r>
          </a:p>
          <a:p>
            <a:r>
              <a:rPr lang="en-US" sz="1300" dirty="0"/>
              <a:t>Job Corps’ Healthy Eating and Active Lifestyles (HEALs) program website provides an evidence-based curriculum to educate students; guidance for food service, recreation, health and wellness staff, as well as information for instructors and residential living staff; web-based trainings and workshops; tips to integrate healthy living into the center culture; and strategies to evaluate the program. This is an excellent opportunity to apply motivational interviewing approaches to help students make healthier food and activity choices that support wellness.</a:t>
            </a:r>
          </a:p>
          <a:p>
            <a:endParaRPr lang="en-US" sz="1300" dirty="0"/>
          </a:p>
          <a:p>
            <a:pPr defTabSz="931774">
              <a:defRPr/>
            </a:pPr>
            <a:r>
              <a:rPr lang="en-US" sz="1300" b="1" dirty="0"/>
              <a:t>HIV </a:t>
            </a:r>
            <a:r>
              <a:rPr lang="en-US" sz="1300" dirty="0"/>
              <a:t>Management</a:t>
            </a:r>
          </a:p>
          <a:p>
            <a:pPr defTabSz="931774">
              <a:defRPr/>
            </a:pPr>
            <a:r>
              <a:rPr lang="en-US" sz="1300" dirty="0"/>
              <a:t>When a student tests positive for HIV, the CMHC works with the center  physician and nursing staff to communicate the results and provide short-term intervention as well as appropriate referrals for further support. HIV-positive students who are medically and psychologically able to participate in Job Corps' programs are case managed by a team that includes the center director, center physician, HWM, CMHC, and designated career counselor.</a:t>
            </a:r>
          </a:p>
          <a:p>
            <a:pPr defTabSz="931774">
              <a:defRPr/>
            </a:pPr>
            <a:r>
              <a:rPr lang="en-US" dirty="0"/>
              <a:t/>
            </a:r>
            <a:br>
              <a:rPr lang="en-US" dirty="0"/>
            </a:br>
            <a:endParaRPr lang="en-US" dirty="0"/>
          </a:p>
          <a:p>
            <a:endParaRPr lang="en-US" b="1" dirty="0"/>
          </a:p>
          <a:p>
            <a:endParaRPr lang="en-US" dirty="0"/>
          </a:p>
          <a:p>
            <a:endParaRPr lang="en-US" dirty="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ACAA93F0-C038-4210-B598-0D8196C037BB}" type="slidenum">
              <a:rPr lang="en-US" smtClean="0"/>
              <a:pPr eaLnBrk="1" hangingPunct="1">
                <a:defRPr/>
              </a:pPr>
              <a:t>47</a:t>
            </a:fld>
            <a:endParaRPr lang="en-US" dirty="0"/>
          </a:p>
        </p:txBody>
      </p:sp>
    </p:spTree>
    <p:extLst>
      <p:ext uri="{BB962C8B-B14F-4D97-AF65-F5344CB8AC3E}">
        <p14:creationId xmlns:p14="http://schemas.microsoft.com/office/powerpoint/2010/main" val="2710855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Visit the Job Corps Health and Wellness website to review the latest information about the Job Corps health and wellness program. You will also find a section dedicated to mental health issues. The Job</a:t>
            </a:r>
            <a:r>
              <a:rPr lang="en-US" baseline="0" dirty="0"/>
              <a:t> Cops </a:t>
            </a:r>
            <a:r>
              <a:rPr lang="en-US" dirty="0"/>
              <a:t>Disability website provides useful information in completing file review and identifying mental health accommodations Also, the Job Accommodations Network provides additional information to help students with mental health challenges be successful on the job. </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5F7F38F5-BAB0-4DCB-ADB5-87DB884E28D4}" type="slidenum">
              <a:rPr lang="en-US" smtClean="0"/>
              <a:pPr eaLnBrk="1" hangingPunct="1">
                <a:defRPr/>
              </a:pPr>
              <a:t>48</a:t>
            </a:fld>
            <a:endParaRPr lang="en-US" dirty="0"/>
          </a:p>
        </p:txBody>
      </p:sp>
    </p:spTree>
    <p:extLst>
      <p:ext uri="{BB962C8B-B14F-4D97-AF65-F5344CB8AC3E}">
        <p14:creationId xmlns:p14="http://schemas.microsoft.com/office/powerpoint/2010/main" val="1188535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this slide,</a:t>
            </a:r>
            <a:r>
              <a:rPr lang="en-US" dirty="0"/>
              <a:t> you will find current contact information</a:t>
            </a:r>
            <a:r>
              <a:rPr lang="en-US" baseline="0" dirty="0"/>
              <a:t> by region for your regional mental health consultants.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49</a:t>
            </a:fld>
            <a:endParaRPr lang="en-US" dirty="0"/>
          </a:p>
        </p:txBody>
      </p:sp>
    </p:spTree>
    <p:extLst>
      <p:ext uri="{BB962C8B-B14F-4D97-AF65-F5344CB8AC3E}">
        <p14:creationId xmlns:p14="http://schemas.microsoft.com/office/powerpoint/2010/main" val="194542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xfrm>
            <a:off x="934720" y="4415790"/>
            <a:ext cx="5608320" cy="4183380"/>
          </a:xfrm>
          <a:noFill/>
        </p:spPr>
        <p:txBody>
          <a:bodyPr wrap="square" numCol="1" anchor="t" anchorCtr="0" compatLnSpc="1">
            <a:prstTxWarp prst="textNoShape">
              <a:avLst/>
            </a:prstTxWarp>
          </a:bodyPr>
          <a:lstStyle/>
          <a:p>
            <a:r>
              <a:rPr lang="en-US" dirty="0"/>
              <a:t>Program Compliance Assessments are much like the accreditation reviews that occur at health facilities nationwide.  They provide an opportunity for you to highlight the strengths of your program  and for Assessors and RHSs to provide feedback about areas that could be changed or improved.  You can expect to have student health records, appointment books, and other records audited during this assessment.  There are Pre-PCA forms and a PCA tool available to help you prepare for the PCA on the Job Corps Health and Wellness website.- I suggest as you are preparing for your first PCA- reach out to your RMHS.</a:t>
            </a:r>
          </a:p>
          <a:p>
            <a:endParaRPr lang="en-US"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BF76BBE8-552B-41DB-97DA-903010BACD7B}" type="slidenum">
              <a:rPr lang="en-US" smtClean="0"/>
              <a:pPr eaLnBrk="1" hangingPunct="1">
                <a:defRPr/>
              </a:pPr>
              <a:t>5</a:t>
            </a:fld>
            <a:endParaRPr lang="en-US" dirty="0"/>
          </a:p>
        </p:txBody>
      </p:sp>
    </p:spTree>
    <p:extLst>
      <p:ext uri="{BB962C8B-B14F-4D97-AF65-F5344CB8AC3E}">
        <p14:creationId xmlns:p14="http://schemas.microsoft.com/office/powerpoint/2010/main" val="392189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50</a:t>
            </a:fld>
            <a:endParaRPr lang="en-US" dirty="0"/>
          </a:p>
        </p:txBody>
      </p:sp>
    </p:spTree>
    <p:extLst>
      <p:ext uri="{BB962C8B-B14F-4D97-AF65-F5344CB8AC3E}">
        <p14:creationId xmlns:p14="http://schemas.microsoft.com/office/powerpoint/2010/main" val="2830890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likely have many questions! Your Regional Mental Health Specialist can be a resource in providing technical guidance on mental health related topics. Feel free to contact them. Hopefully they will already be in touch with you to introduce  themselves and answer questions.  In addition, you can expect to work closely with your health and wellness manager who can introduce you to key individuals on center and can help get you set up with a Job Corps email. You’ll be surprised at how much information is available on the Health and Wellness Website that can help make your job easier!</a:t>
            </a:r>
          </a:p>
          <a:p>
            <a:endParaRPr lang="en-US" baseline="0" dirty="0"/>
          </a:p>
          <a:p>
            <a:r>
              <a:rPr lang="en-US" baseline="0" dirty="0"/>
              <a:t>Thank you for your work in helping Job Corps students be successful!</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51</a:t>
            </a:fld>
            <a:endParaRPr lang="en-US" dirty="0"/>
          </a:p>
        </p:txBody>
      </p:sp>
    </p:spTree>
    <p:extLst>
      <p:ext uri="{BB962C8B-B14F-4D97-AF65-F5344CB8AC3E}">
        <p14:creationId xmlns:p14="http://schemas.microsoft.com/office/powerpoint/2010/main" val="3331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9FE216E2-0239-4694-AF6E-34AA2ACC7699}" type="slidenum">
              <a:rPr lang="en-US" smtClean="0"/>
              <a:pPr eaLnBrk="1" hangingPunct="1">
                <a:defRPr/>
              </a:pPr>
              <a:t>6</a:t>
            </a:fld>
            <a:endParaRPr lang="en-US" dirty="0"/>
          </a:p>
        </p:txBody>
      </p:sp>
      <p:sp>
        <p:nvSpPr>
          <p:cNvPr id="89091" name="Rectangle 2"/>
          <p:cNvSpPr>
            <a:spLocks noGrp="1" noRot="1" noChangeAspect="1" noChangeArrowheads="1" noTextEdit="1"/>
          </p:cNvSpPr>
          <p:nvPr>
            <p:ph type="sldImg"/>
          </p:nvPr>
        </p:nvSpPr>
        <p:spPr bwMode="auto">
          <a:xfrm>
            <a:off x="2009775" y="698500"/>
            <a:ext cx="2992438" cy="2244725"/>
          </a:xfrm>
          <a:noFill/>
          <a:ln>
            <a:solidFill>
              <a:srgbClr val="000000"/>
            </a:solidFill>
            <a:miter lim="800000"/>
            <a:headEnd/>
            <a:tailEnd/>
          </a:ln>
        </p:spPr>
      </p:sp>
      <p:sp>
        <p:nvSpPr>
          <p:cNvPr id="89092" name="Rectangle 3"/>
          <p:cNvSpPr>
            <a:spLocks noGrp="1" noChangeArrowheads="1"/>
          </p:cNvSpPr>
          <p:nvPr>
            <p:ph type="body" idx="1"/>
          </p:nvPr>
        </p:nvSpPr>
        <p:spPr bwMode="auto">
          <a:xfrm>
            <a:off x="935126" y="3098800"/>
            <a:ext cx="5141772" cy="4724057"/>
          </a:xfrm>
          <a:noFill/>
        </p:spPr>
        <p:txBody>
          <a:bodyPr wrap="square" numCol="1" anchor="t" anchorCtr="0" compatLnSpc="1">
            <a:prstTxWarp prst="textNoShape">
              <a:avLst/>
            </a:prstTxWarp>
            <a:normAutofit fontScale="25000" lnSpcReduction="20000"/>
          </a:bodyPr>
          <a:lstStyle/>
          <a:p>
            <a:pPr eaLnBrk="1" hangingPunct="1">
              <a:lnSpc>
                <a:spcPct val="120000"/>
              </a:lnSpc>
              <a:spcBef>
                <a:spcPts val="0"/>
              </a:spcBef>
            </a:pPr>
            <a:r>
              <a:rPr lang="en-US" sz="4900" dirty="0"/>
              <a:t>There are several important documents that each have their own acronym that  you should be aware of and access. These include:</a:t>
            </a:r>
          </a:p>
          <a:p>
            <a:pPr eaLnBrk="1" hangingPunct="1">
              <a:lnSpc>
                <a:spcPct val="120000"/>
              </a:lnSpc>
              <a:spcBef>
                <a:spcPts val="0"/>
              </a:spcBef>
              <a:buFontTx/>
              <a:buChar char="•"/>
            </a:pPr>
            <a:r>
              <a:rPr lang="en-US" sz="4900" b="1" dirty="0"/>
              <a:t>ePRH</a:t>
            </a:r>
            <a:r>
              <a:rPr lang="en-US" sz="4900" dirty="0"/>
              <a:t>—The Policy and Requirements Handbook - The ePRH contains the rules by which all centers operate;  I will talk more about this later. It is electronic and be found by simply typing in Job Corps ePRH in your search engine. </a:t>
            </a:r>
            <a:r>
              <a:rPr lang="en-US" sz="4900" b="1" dirty="0"/>
              <a:t>PAG</a:t>
            </a:r>
            <a:r>
              <a:rPr lang="en-US" sz="4900" dirty="0"/>
              <a:t>—The Program Assessment Guide- The Program Assessment Guide (PAG) is used for assessments and your mental health program is rated on these quality measures on a scale from 0-9 (unsatisfactory to exceptional). The student focus groups and individual student interviews during center assessments provide much of the basis for these quality ratings.  Examples of quality measures are: </a:t>
            </a:r>
          </a:p>
          <a:p>
            <a:pPr>
              <a:spcBef>
                <a:spcPts val="0"/>
              </a:spcBef>
            </a:pPr>
            <a:r>
              <a:rPr lang="en-US" sz="4900" dirty="0"/>
              <a:t>	Q1.  Students are aware of the center’s health care delivery system and 	understand how to seek on-center health care..</a:t>
            </a:r>
          </a:p>
          <a:p>
            <a:pPr>
              <a:spcBef>
                <a:spcPts val="0"/>
              </a:spcBef>
            </a:pPr>
            <a:r>
              <a:rPr lang="en-US" sz="4900" dirty="0"/>
              <a:t>	Q2.  Students demonstrate a clear understanding of their individual health 	condition and treatment prescribed</a:t>
            </a:r>
          </a:p>
          <a:p>
            <a:pPr>
              <a:spcBef>
                <a:spcPts val="0"/>
              </a:spcBef>
            </a:pPr>
            <a:r>
              <a:rPr lang="en-US" sz="4900" dirty="0"/>
              <a:t>	Q3.  Students’ health status will be maintained or improved while they are 	at Job Corps. </a:t>
            </a:r>
          </a:p>
          <a:p>
            <a:pPr marL="174708" indent="-174708">
              <a:spcBef>
                <a:spcPts val="0"/>
              </a:spcBef>
              <a:buFont typeface="Arial" pitchFamily="34" charset="0"/>
              <a:buChar char="•"/>
            </a:pPr>
            <a:r>
              <a:rPr lang="en-US" sz="4900" b="1" dirty="0"/>
              <a:t>COP/SOP</a:t>
            </a:r>
            <a:r>
              <a:rPr lang="en-US" sz="4900" dirty="0"/>
              <a:t>—Center or Standard Operating Procedures are specific to your center and outline the procedures to be used to address various issues including:</a:t>
            </a:r>
          </a:p>
          <a:p>
            <a:pPr marL="174708" indent="-174708">
              <a:spcBef>
                <a:spcPts val="0"/>
              </a:spcBef>
              <a:buFont typeface="Arial" pitchFamily="34" charset="0"/>
              <a:buChar char="•"/>
            </a:pPr>
            <a:r>
              <a:rPr lang="en-US" sz="4900" dirty="0"/>
              <a:t>Student Death, Mental Health Emergencies, Suicide Threats, Sexual Assault- Ask your HWM about these.  </a:t>
            </a:r>
            <a:endParaRPr lang="en-US" sz="4900" b="1" dirty="0"/>
          </a:p>
          <a:p>
            <a:pPr marL="174708" indent="-174708">
              <a:buFont typeface="Arial" pitchFamily="34" charset="0"/>
              <a:buChar char="•"/>
            </a:pPr>
            <a:r>
              <a:rPr lang="en-US" sz="4900" b="1" dirty="0"/>
              <a:t>DRG</a:t>
            </a:r>
            <a:r>
              <a:rPr lang="en-US" sz="4900" dirty="0"/>
              <a:t>—Desk Reference Guide.  Which I will talk about later. </a:t>
            </a:r>
          </a:p>
          <a:p>
            <a:pPr marL="174708" indent="-174708">
              <a:buFont typeface="Arial" pitchFamily="34" charset="0"/>
              <a:buChar char="•"/>
            </a:pPr>
            <a:r>
              <a:rPr lang="en-US" sz="4900" b="1" dirty="0"/>
              <a:t>TAGs</a:t>
            </a:r>
            <a:r>
              <a:rPr lang="en-US" sz="4900" dirty="0"/>
              <a:t>—Technical Assistance Guides. TAGs can be found on the Job Corps Health and Wellness Web site, under the documents tab. The </a:t>
            </a:r>
            <a:r>
              <a:rPr lang="en-US" sz="4900" b="1" dirty="0"/>
              <a:t>Mental Health TAG is Mental Health Disabilities TAG. </a:t>
            </a:r>
            <a:r>
              <a:rPr lang="en-US" sz="4900" dirty="0"/>
              <a:t>Provides technical assistance to the disability coordinator, center mental health consultant, health and wellness manager, career counselor, and center physician to provide assistance with reasonable accommodation, case management, and psychotropic medication issues.</a:t>
            </a:r>
          </a:p>
          <a:p>
            <a:pPr eaLnBrk="1" hangingPunct="1">
              <a:lnSpc>
                <a:spcPct val="150000"/>
              </a:lnSpc>
              <a:buFontTx/>
              <a:buChar char="•"/>
            </a:pPr>
            <a:endParaRPr lang="en-US" sz="4100" dirty="0"/>
          </a:p>
          <a:p>
            <a:pPr eaLnBrk="1" hangingPunct="1">
              <a:spcBef>
                <a:spcPct val="0"/>
              </a:spcBef>
            </a:pPr>
            <a:endParaRPr lang="en-US" dirty="0"/>
          </a:p>
        </p:txBody>
      </p:sp>
    </p:spTree>
    <p:extLst>
      <p:ext uri="{BB962C8B-B14F-4D97-AF65-F5344CB8AC3E}">
        <p14:creationId xmlns:p14="http://schemas.microsoft.com/office/powerpoint/2010/main" val="203970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FB444A5A-0381-49F0-B93E-82F7F7D821EA}" type="slidenum">
              <a:rPr lang="en-US" smtClean="0"/>
              <a:pPr/>
              <a:t>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dirty="0"/>
              <a:t>From time to time the National Office distributes changes, updates, and general program information. Read slide.  They will  be distributed as one of these directives. </a:t>
            </a:r>
          </a:p>
          <a:p>
            <a:pPr eaLnBrk="1" hangingPunct="1"/>
            <a:r>
              <a:rPr lang="en-US" dirty="0"/>
              <a:t>Example of </a:t>
            </a:r>
            <a:r>
              <a:rPr lang="en-US" b="1" dirty="0"/>
              <a:t>a ePRH change notice </a:t>
            </a:r>
            <a:r>
              <a:rPr lang="en-US" dirty="0"/>
              <a:t>would be when we increased the CMHC hours from 6 to 9 –all cents required to make the increase</a:t>
            </a:r>
          </a:p>
          <a:p>
            <a:pPr eaLnBrk="1" hangingPunct="1"/>
            <a:r>
              <a:rPr lang="en-US" b="1" dirty="0"/>
              <a:t>Program Instruction- PI 07-16</a:t>
            </a:r>
            <a:r>
              <a:rPr lang="en-US" dirty="0"/>
              <a:t>: Additional Guidance and Form for Direct-Threat Assessments  Attachment: 07-16a  Release Date: December 11, 2007</a:t>
            </a:r>
          </a:p>
          <a:p>
            <a:pPr eaLnBrk="1" hangingPunct="1"/>
            <a:r>
              <a:rPr lang="en-US" b="1" dirty="0"/>
              <a:t>Information Notice= IN </a:t>
            </a:r>
            <a:r>
              <a:rPr lang="en-US" dirty="0"/>
              <a:t>17-25 Upcoming Observances Related to the Mental Health-and-Wellness Program</a:t>
            </a:r>
          </a:p>
          <a:p>
            <a:pPr eaLnBrk="1" hangingPunct="1"/>
            <a:r>
              <a:rPr lang="en-US" dirty="0"/>
              <a:t>Release Date: March 7, 2018- </a:t>
            </a:r>
          </a:p>
          <a:p>
            <a:pPr eaLnBrk="1" hangingPunct="1"/>
            <a:endParaRPr lang="en-US" dirty="0"/>
          </a:p>
        </p:txBody>
      </p:sp>
    </p:spTree>
    <p:extLst>
      <p:ext uri="{BB962C8B-B14F-4D97-AF65-F5344CB8AC3E}">
        <p14:creationId xmlns:p14="http://schemas.microsoft.com/office/powerpoint/2010/main" val="338532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803140"/>
          </a:xfrm>
        </p:spPr>
        <p:txBody>
          <a:bodyPr>
            <a:normAutofit fontScale="92500"/>
          </a:bodyPr>
          <a:lstStyle/>
          <a:p>
            <a:r>
              <a:rPr lang="en-US" sz="1300" dirty="0"/>
              <a:t>The Job Corps Career Development Services System (CDSS) is a comprehensive and integrated career management system- again with lots of acronyms. There are four CDSS periods within which health and wellness services and activities are conducted:</a:t>
            </a:r>
          </a:p>
          <a:p>
            <a:endParaRPr lang="en-US" sz="1300" b="1" dirty="0"/>
          </a:p>
          <a:p>
            <a:r>
              <a:rPr lang="en-US" sz="1300" b="1" dirty="0"/>
              <a:t>Outreach and Admissions (OA) Period</a:t>
            </a:r>
            <a:r>
              <a:rPr lang="en-US" sz="1300" dirty="0"/>
              <a:t>—OA staff members explain to applicants the kinds of health and wellness services available at center and review requests for accommodations during the admissions process/</a:t>
            </a:r>
          </a:p>
          <a:p>
            <a:r>
              <a:rPr lang="en-US" sz="1300" b="1" dirty="0"/>
              <a:t>Career Preparation Period (CPP)—</a:t>
            </a:r>
            <a:r>
              <a:rPr lang="en-US" sz="1300" dirty="0"/>
              <a:t>The CPP ensures that students are introduced to health and wellness services, are provided accommodations to fully participate in program offerings, and, if appropriate, understand and feel supported by Trainee Employee Assistance Program (TEAP) services.  As the CMHC you should provide a minimum of a 1-hour presentation on mental health services available on center and brief gatekeeper training on how to recognize and respond to a mental health crisis.  </a:t>
            </a:r>
          </a:p>
          <a:p>
            <a:r>
              <a:rPr lang="en-US" sz="1300" b="1" dirty="0"/>
              <a:t>Career Development Period (CDP)—</a:t>
            </a:r>
            <a:r>
              <a:rPr lang="en-US" sz="1300" dirty="0"/>
              <a:t>The CDP ensures that career management teams coordinate with health services on health-related issues, and students perceive good health as being critical to achieving career goals.</a:t>
            </a:r>
            <a:endParaRPr lang="en-US" sz="1300" b="1" dirty="0"/>
          </a:p>
          <a:p>
            <a:r>
              <a:rPr lang="en-US" sz="1300" b="1" dirty="0"/>
              <a:t>Career Transition Period (CTP)—</a:t>
            </a:r>
            <a:r>
              <a:rPr lang="en-US" sz="1300" dirty="0"/>
              <a:t>The CTP ensures that students understand health-related aspects of independent living, students with special needs have systems in place to support transition to and retention of employment, and post-center service providers know how to coordinate with Job Corps when needed to help graduates succeed. The Career Transition Period (CTP) is an excellent time to talk with students about life after Job Corps as well as how and where to obtain mental health services after leaving Job Corps – including medication where applicable.</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8</a:t>
            </a:fld>
            <a:endParaRPr lang="en-US" dirty="0"/>
          </a:p>
        </p:txBody>
      </p:sp>
    </p:spTree>
    <p:extLst>
      <p:ext uri="{BB962C8B-B14F-4D97-AF65-F5344CB8AC3E}">
        <p14:creationId xmlns:p14="http://schemas.microsoft.com/office/powerpoint/2010/main" val="86804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congratulations You are not just</a:t>
            </a:r>
            <a:r>
              <a:rPr lang="en-US" baseline="0" dirty="0"/>
              <a:t> the center mental health consultant, you have a program to coordinate. There is more to what you do than provide  clinical services. So let’s focus on the overall goal and components of the MHWP.  But before we</a:t>
            </a:r>
            <a:r>
              <a:rPr lang="en-US" dirty="0"/>
              <a:t> get started, please understand that it may take up to a year to develop your MHWP and figure out how to do the tasks with limited hours.  Also, it is not uncommon for you to spend the bulk of your time in direct service to students, especially if the center has been without a CMHC for awhile.  </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9</a:t>
            </a:fld>
            <a:endParaRPr lang="en-US" dirty="0"/>
          </a:p>
        </p:txBody>
      </p:sp>
    </p:spTree>
    <p:extLst>
      <p:ext uri="{BB962C8B-B14F-4D97-AF65-F5344CB8AC3E}">
        <p14:creationId xmlns:p14="http://schemas.microsoft.com/office/powerpoint/2010/main" val="190848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hwc_ppt_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F549EFF-5677-4442-BF59-1C253EB21B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74638"/>
            <a:ext cx="1790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274638"/>
            <a:ext cx="5219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61FF05E-1BBE-4F6D-A2E0-1B57A4F1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D378A9-613B-4C14-96E4-56B1AD93792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8D3E9CB-0888-4DB8-941A-359685AB20B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4FA0AC-886C-4522-AB9E-E4F923C2492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2191A4-4FEB-4F33-8971-CDB37A378FE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F62FD8-C5D6-45CA-9DCA-071192EAD161}"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B5F0BBF-B9CE-4593-AF33-F68AE1A57CEC}"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4D966F-F5C6-481C-B438-4B60FF1E1B5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45D2C6-F8BE-4611-94A4-4E29683456F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472E566-4F5F-465B-843B-F9A89964921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F5667E-CE9D-4869-B8E3-F9AF7AF013A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74B351-A573-4C9B-A1C7-685F70CF4C8C}"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67C3F5-4998-4953-885F-59C58147FBD1}"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95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97C79-95BC-4340-9CAC-1C454C34C821}"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00544E-462F-4E3B-977F-E88BE0BDABD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a:t>Click to edit Master title style</a:t>
            </a:r>
          </a:p>
        </p:txBody>
      </p:sp>
      <p:sp>
        <p:nvSpPr>
          <p:cNvPr id="3" name="Chart Placeholder 2"/>
          <p:cNvSpPr>
            <a:spLocks noGrp="1"/>
          </p:cNvSpPr>
          <p:nvPr>
            <p:ph type="chart" idx="1"/>
          </p:nvPr>
        </p:nvSpPr>
        <p:spPr>
          <a:xfrm>
            <a:off x="1752600" y="1600200"/>
            <a:ext cx="6934200" cy="4038600"/>
          </a:xfrm>
        </p:spPr>
        <p:txBody>
          <a:bodyPr/>
          <a:lstStyle/>
          <a:p>
            <a:pPr lvl="0"/>
            <a:r>
              <a:rPr lang="en-US" noProof="0" dirty="0"/>
              <a:t>Click icon to add chart</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77F22D1-3D99-475D-8065-2AE07F5D325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F16AE4-44D5-4FED-A75C-2A9BCBD311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989D0FC-6C57-49BC-9007-43464F3BC2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DFFCEF-579E-4ACA-A67B-2C8B732ECF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B8DEB3E-688E-4CBC-8FED-E7CA60229C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852D1C-F47D-4A30-B566-422C038A25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hwc_ppt_slide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1752600" y="274638"/>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7526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C14C4D2-1AC9-4E08-9876-3632A935EA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14C4D2-1AC9-4E08-9876-3632A935EA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access.jobcorps.org/"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supportservices.jobcorps.gov/Health/Pages/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www.integration.samhsa.gov/clinical-practice/screening-tool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www.store.samhsa.gov/"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services.jobcorps.gov/Health/Pages/MentalHealth.aspx#webinars"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services.jobcorps.gov/health/Pages/Conferences.aspx"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services.jobcorps.gov/health/Pages/CriticalIncidentCrisisInterventionPlan.aspx" TargetMode="External"/><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 Id="rId5" Type="http://schemas.openxmlformats.org/officeDocument/2006/relationships/hyperlink" Target="http://askjan.org/" TargetMode="External"/><Relationship Id="rId4" Type="http://schemas.openxmlformats.org/officeDocument/2006/relationships/hyperlink" Target="https://supportservices.jobcorps.gov/disability/Pages/default.aspx"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mailto:Mackenzie.Helena@jobcorps.org" TargetMode="External"/><Relationship Id="rId3" Type="http://schemas.openxmlformats.org/officeDocument/2006/relationships/hyperlink" Target="mailto:Oropeza.Peter@jobcorps.org" TargetMode="External"/><Relationship Id="rId7" Type="http://schemas.openxmlformats.org/officeDocument/2006/relationships/hyperlink" Target="mailto:Warner.Tamara.D@jobcorps.org" TargetMode="External"/><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hyperlink" Target="mailto:suzannempsyd@gmail.com" TargetMode="External"/><Relationship Id="rId5" Type="http://schemas.openxmlformats.org/officeDocument/2006/relationships/hyperlink" Target="mailto:vcherryphd@gmail.com" TargetMode="External"/><Relationship Id="rId4" Type="http://schemas.openxmlformats.org/officeDocument/2006/relationships/hyperlink" Target="mailto:Acevedo.Maria@jobcor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p:txBody>
          <a:bodyPr/>
          <a:lstStyle/>
          <a:p>
            <a:r>
              <a:rPr lang="en-US" dirty="0"/>
              <a:t>Center Mental Health Consultant (CMHC) </a:t>
            </a:r>
            <a:br>
              <a:rPr lang="en-US" dirty="0"/>
            </a:br>
            <a:r>
              <a:rPr lang="en-US" dirty="0"/>
              <a:t>Orientation to Job Corps</a:t>
            </a:r>
          </a:p>
        </p:txBody>
      </p:sp>
      <p:sp>
        <p:nvSpPr>
          <p:cNvPr id="10243" name="Rectangle 10"/>
          <p:cNvSpPr>
            <a:spLocks noGrp="1" noChangeArrowheads="1"/>
          </p:cNvSpPr>
          <p:nvPr>
            <p:ph type="subTitle" idx="1"/>
          </p:nvPr>
        </p:nvSpPr>
        <p:spPr>
          <a:xfrm>
            <a:off x="1905000" y="4343400"/>
            <a:ext cx="6400800" cy="1752600"/>
          </a:xfrm>
        </p:spPr>
        <p:txBody>
          <a:bodyPr/>
          <a:lstStyle/>
          <a:p>
            <a:r>
              <a:rPr lang="en-US" dirty="0"/>
              <a:t>Valerie Cherry, PhD</a:t>
            </a:r>
          </a:p>
          <a:p>
            <a:r>
              <a:rPr lang="en-US" dirty="0"/>
              <a:t>Lead Mental Health Specialist</a:t>
            </a:r>
          </a:p>
          <a:p>
            <a:endParaRPr lang="en-US" dirty="0"/>
          </a:p>
          <a:p>
            <a:endParaRPr lang="en-US" dirty="0"/>
          </a:p>
        </p:txBody>
      </p:sp>
      <p:pic>
        <p:nvPicPr>
          <p:cNvPr id="11" name="Picture 5" descr="https://access.jobcorps.org/images/3colorLogoBig.bmp"/>
          <p:cNvPicPr>
            <a:picLocks noChangeAspect="1" noChangeArrowheads="1"/>
          </p:cNvPicPr>
          <p:nvPr/>
        </p:nvPicPr>
        <p:blipFill>
          <a:blip r:embed="rId3" cstate="print">
            <a:extLst/>
          </a:blip>
          <a:srcRect/>
          <a:stretch>
            <a:fillRect/>
          </a:stretch>
        </p:blipFill>
        <p:spPr bwMode="auto">
          <a:xfrm>
            <a:off x="0" y="0"/>
            <a:ext cx="1845276" cy="2438400"/>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36169-5A8C-45E4-B052-A217A7C1F3B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xmlns="" id="{AF919453-2E11-453D-AB4D-49DA24752129}"/>
              </a:ext>
            </a:extLst>
          </p:cNvPr>
          <p:cNvSpPr>
            <a:spLocks noGrp="1"/>
          </p:cNvSpPr>
          <p:nvPr>
            <p:ph type="sldNum" sz="quarter" idx="12"/>
          </p:nvPr>
        </p:nvSpPr>
        <p:spPr/>
        <p:txBody>
          <a:bodyPr/>
          <a:lstStyle/>
          <a:p>
            <a:pPr>
              <a:defRPr/>
            </a:pPr>
            <a:fld id="{5B73F288-119C-4A61-BAB7-6805DB4CCA32}" type="slidenum">
              <a:rPr lang="en-US" smtClean="0"/>
              <a:pPr>
                <a:defRPr/>
              </a:pPr>
              <a:t>10</a:t>
            </a:fld>
            <a:endParaRPr lang="en-US" dirty="0"/>
          </a:p>
        </p:txBody>
      </p:sp>
      <p:pic>
        <p:nvPicPr>
          <p:cNvPr id="2050" name="Picture 2" descr="Image result for mental health confusion">
            <a:extLst>
              <a:ext uri="{FF2B5EF4-FFF2-40B4-BE49-F238E27FC236}">
                <a16:creationId xmlns:a16="http://schemas.microsoft.com/office/drawing/2014/main" xmlns="" id="{978663FF-2B29-43AF-8E69-874FAE7820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83526"/>
            <a:ext cx="9144000" cy="549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1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457200"/>
            <a:ext cx="6934200" cy="1143000"/>
          </a:xfrm>
        </p:spPr>
        <p:txBody>
          <a:bodyPr/>
          <a:lstStyle/>
          <a:p>
            <a:r>
              <a:rPr lang="en-US" dirty="0"/>
              <a:t>Job Corps </a:t>
            </a:r>
            <a:br>
              <a:rPr lang="en-US" dirty="0"/>
            </a:br>
            <a:r>
              <a:rPr lang="en-US" dirty="0"/>
              <a:t>Health &amp; Wellness Website</a:t>
            </a:r>
          </a:p>
        </p:txBody>
      </p:sp>
      <p:sp>
        <p:nvSpPr>
          <p:cNvPr id="23556" name="Rectangle 5"/>
          <p:cNvSpPr>
            <a:spLocks noGrp="1" noChangeArrowheads="1"/>
          </p:cNvSpPr>
          <p:nvPr>
            <p:ph idx="1"/>
          </p:nvPr>
        </p:nvSpPr>
        <p:spPr>
          <a:xfrm>
            <a:off x="1828800" y="1981200"/>
            <a:ext cx="6934200" cy="4038600"/>
          </a:xfrm>
        </p:spPr>
        <p:txBody>
          <a:bodyPr/>
          <a:lstStyle/>
          <a:p>
            <a:r>
              <a:rPr lang="en-US" sz="2400" dirty="0"/>
              <a:t>Designed for Job Corps health and wellness staff—use it to connect with your peers, get the latest information on new initiatives and training events, learn about the health and wellness program, and link to related resources</a:t>
            </a:r>
          </a:p>
          <a:p>
            <a:endParaRPr lang="en-US" sz="900" dirty="0">
              <a:hlinkClick r:id="rId3"/>
            </a:endParaRPr>
          </a:p>
          <a:p>
            <a:r>
              <a:rPr lang="en-US" sz="2400" dirty="0">
                <a:hlinkClick r:id="rId4"/>
              </a:rPr>
              <a:t>https://supportservices.jobcorps.gov/Health/Pages/default.aspx</a:t>
            </a:r>
            <a:r>
              <a:rPr lang="en-US" sz="2400" dirty="0"/>
              <a:t> </a:t>
            </a:r>
          </a:p>
          <a:p>
            <a:endParaRPr lang="en-US" sz="900" dirty="0"/>
          </a:p>
          <a:p>
            <a:r>
              <a:rPr lang="en-US" sz="2400" dirty="0"/>
              <a:t>CONNECT FROM ANYWHERE!</a:t>
            </a:r>
          </a:p>
        </p:txBody>
      </p:sp>
      <p:sp>
        <p:nvSpPr>
          <p:cNvPr id="4" name="Slide Number Placeholder 3"/>
          <p:cNvSpPr>
            <a:spLocks noGrp="1"/>
          </p:cNvSpPr>
          <p:nvPr>
            <p:ph type="sldNum" sz="quarter" idx="12"/>
          </p:nvPr>
        </p:nvSpPr>
        <p:spPr/>
        <p:txBody>
          <a:bodyPr/>
          <a:lstStyle/>
          <a:p>
            <a:fld id="{2EA71DA0-A98A-4704-9C9D-1A631600E92C}" type="slidenum">
              <a:rPr lang="en-US" smtClean="0"/>
              <a:pPr/>
              <a:t>11</a:t>
            </a:fld>
            <a:endParaRPr lang="en-US" dirty="0"/>
          </a:p>
        </p:txBody>
      </p:sp>
    </p:spTree>
    <p:extLst>
      <p:ext uri="{BB962C8B-B14F-4D97-AF65-F5344CB8AC3E}">
        <p14:creationId xmlns:p14="http://schemas.microsoft.com/office/powerpoint/2010/main" val="7919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4399546-A70D-480C-AD6F-166EC27431C9}"/>
              </a:ext>
            </a:extLst>
          </p:cNvPr>
          <p:cNvSpPr>
            <a:spLocks noGrp="1"/>
          </p:cNvSpPr>
          <p:nvPr>
            <p:ph type="sldNum" sz="quarter" idx="12"/>
          </p:nvPr>
        </p:nvSpPr>
        <p:spPr/>
        <p:txBody>
          <a:bodyPr/>
          <a:lstStyle/>
          <a:p>
            <a:pPr>
              <a:defRPr/>
            </a:pPr>
            <a:fld id="{8757868B-9620-40F3-A4B3-F9E59E8A5822}" type="slidenum">
              <a:rPr lang="en-US" smtClean="0"/>
              <a:pPr>
                <a:defRPr/>
              </a:pPr>
              <a:t>12</a:t>
            </a:fld>
            <a:endParaRPr lang="en-US" dirty="0"/>
          </a:p>
        </p:txBody>
      </p:sp>
      <p:pic>
        <p:nvPicPr>
          <p:cNvPr id="3" name="Picture 2">
            <a:extLst>
              <a:ext uri="{FF2B5EF4-FFF2-40B4-BE49-F238E27FC236}">
                <a16:creationId xmlns:a16="http://schemas.microsoft.com/office/drawing/2014/main" xmlns="" id="{AA597EF8-8C44-4A51-9028-3B738170AC70}"/>
              </a:ext>
            </a:extLst>
          </p:cNvPr>
          <p:cNvPicPr>
            <a:picLocks noChangeAspect="1"/>
          </p:cNvPicPr>
          <p:nvPr/>
        </p:nvPicPr>
        <p:blipFill>
          <a:blip r:embed="rId3"/>
          <a:stretch>
            <a:fillRect/>
          </a:stretch>
        </p:blipFill>
        <p:spPr>
          <a:xfrm>
            <a:off x="0" y="-76200"/>
            <a:ext cx="9144000" cy="6934200"/>
          </a:xfrm>
          <a:prstGeom prst="rect">
            <a:avLst/>
          </a:prstGeom>
        </p:spPr>
      </p:pic>
    </p:spTree>
    <p:extLst>
      <p:ext uri="{BB962C8B-B14F-4D97-AF65-F5344CB8AC3E}">
        <p14:creationId xmlns:p14="http://schemas.microsoft.com/office/powerpoint/2010/main" val="137771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1F1D3F5-C4F6-4B3E-BA6C-EA1523D9436C}"/>
              </a:ext>
            </a:extLst>
          </p:cNvPr>
          <p:cNvSpPr>
            <a:spLocks noGrp="1"/>
          </p:cNvSpPr>
          <p:nvPr>
            <p:ph type="sldNum" sz="quarter" idx="12"/>
          </p:nvPr>
        </p:nvSpPr>
        <p:spPr/>
        <p:txBody>
          <a:bodyPr/>
          <a:lstStyle/>
          <a:p>
            <a:pPr>
              <a:defRPr/>
            </a:pPr>
            <a:fld id="{8757868B-9620-40F3-A4B3-F9E59E8A5822}" type="slidenum">
              <a:rPr lang="en-US" smtClean="0"/>
              <a:pPr>
                <a:defRPr/>
              </a:pPr>
              <a:t>13</a:t>
            </a:fld>
            <a:endParaRPr lang="en-US" dirty="0"/>
          </a:p>
        </p:txBody>
      </p:sp>
      <p:pic>
        <p:nvPicPr>
          <p:cNvPr id="3" name="Picture 2">
            <a:extLst>
              <a:ext uri="{FF2B5EF4-FFF2-40B4-BE49-F238E27FC236}">
                <a16:creationId xmlns:a16="http://schemas.microsoft.com/office/drawing/2014/main" xmlns="" id="{8ACF266E-365C-405B-859A-CD7C1F583B99}"/>
              </a:ext>
            </a:extLst>
          </p:cNvPr>
          <p:cNvPicPr>
            <a:picLocks noChangeAspect="1"/>
          </p:cNvPicPr>
          <p:nvPr/>
        </p:nvPicPr>
        <p:blipFill>
          <a:blip r:embed="rId3"/>
          <a:stretch>
            <a:fillRect/>
          </a:stretch>
        </p:blipFill>
        <p:spPr>
          <a:xfrm>
            <a:off x="0" y="136525"/>
            <a:ext cx="9144000" cy="6584950"/>
          </a:xfrm>
          <a:prstGeom prst="rect">
            <a:avLst/>
          </a:prstGeom>
        </p:spPr>
      </p:pic>
    </p:spTree>
    <p:extLst>
      <p:ext uri="{BB962C8B-B14F-4D97-AF65-F5344CB8AC3E}">
        <p14:creationId xmlns:p14="http://schemas.microsoft.com/office/powerpoint/2010/main" val="160839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1EAE0E7-13D4-4EBD-BA3E-7EE7E978D34E}"/>
              </a:ext>
            </a:extLst>
          </p:cNvPr>
          <p:cNvSpPr>
            <a:spLocks noGrp="1"/>
          </p:cNvSpPr>
          <p:nvPr>
            <p:ph type="sldNum" sz="quarter" idx="12"/>
          </p:nvPr>
        </p:nvSpPr>
        <p:spPr/>
        <p:txBody>
          <a:bodyPr/>
          <a:lstStyle/>
          <a:p>
            <a:pPr>
              <a:defRPr/>
            </a:pPr>
            <a:fld id="{8757868B-9620-40F3-A4B3-F9E59E8A5822}" type="slidenum">
              <a:rPr lang="en-US" smtClean="0"/>
              <a:pPr>
                <a:defRPr/>
              </a:pPr>
              <a:t>14</a:t>
            </a:fld>
            <a:endParaRPr lang="en-US" dirty="0"/>
          </a:p>
        </p:txBody>
      </p:sp>
      <p:pic>
        <p:nvPicPr>
          <p:cNvPr id="3" name="Picture 2">
            <a:extLst>
              <a:ext uri="{FF2B5EF4-FFF2-40B4-BE49-F238E27FC236}">
                <a16:creationId xmlns:a16="http://schemas.microsoft.com/office/drawing/2014/main" xmlns="" id="{A85E2FA4-458B-4A74-BB09-8CF0B45D27B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6886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Mental Health and </a:t>
            </a:r>
            <a:br>
              <a:rPr lang="en-US" smtClean="0"/>
            </a:br>
            <a:r>
              <a:rPr lang="en-US" smtClean="0"/>
              <a:t>Wellness Program</a:t>
            </a:r>
            <a:endParaRPr lang="en-US" dirty="0"/>
          </a:p>
        </p:txBody>
      </p:sp>
      <p:sp>
        <p:nvSpPr>
          <p:cNvPr id="3" name="Content Placeholder 2"/>
          <p:cNvSpPr>
            <a:spLocks noGrp="1"/>
          </p:cNvSpPr>
          <p:nvPr>
            <p:ph idx="1"/>
          </p:nvPr>
        </p:nvSpPr>
        <p:spPr>
          <a:xfrm>
            <a:off x="1763486" y="1600200"/>
            <a:ext cx="6934200" cy="4038600"/>
          </a:xfrm>
        </p:spPr>
        <p:txBody>
          <a:bodyPr/>
          <a:lstStyle/>
          <a:p>
            <a:r>
              <a:rPr lang="en-US" sz="2400" dirty="0" smtClean="0"/>
              <a:t>The general emphasis of the MHWP is on:</a:t>
            </a:r>
          </a:p>
          <a:p>
            <a:pPr marL="514350" indent="-514350">
              <a:buFont typeface="+mj-lt"/>
              <a:buAutoNum type="alphaLcPeriod"/>
            </a:pPr>
            <a:r>
              <a:rPr lang="en-US" sz="2400" dirty="0" smtClean="0"/>
              <a:t>Early identification and diagnosis of mental health problems – True or False?</a:t>
            </a:r>
          </a:p>
          <a:p>
            <a:pPr marL="514350" indent="-514350">
              <a:buFont typeface="+mj-lt"/>
              <a:buAutoNum type="alphaLcPeriod"/>
            </a:pPr>
            <a:r>
              <a:rPr lang="en-US" sz="2400" dirty="0" smtClean="0"/>
              <a:t>Basic mental health care – True or False?</a:t>
            </a:r>
          </a:p>
          <a:p>
            <a:pPr marL="514350" indent="-514350">
              <a:buFont typeface="+mj-lt"/>
              <a:buAutoNum type="alphaLcPeriod"/>
            </a:pPr>
            <a:r>
              <a:rPr lang="en-US" sz="2400" dirty="0" smtClean="0"/>
              <a:t>Mental health promotion and education designed to help students overcome barriers to employability – True or False?</a:t>
            </a:r>
          </a:p>
          <a:p>
            <a:pPr marL="514350" indent="-514350">
              <a:buFont typeface="+mj-lt"/>
              <a:buAutoNum type="alphaLcPeriod"/>
            </a:pPr>
            <a:r>
              <a:rPr lang="en-US" sz="2400" dirty="0" smtClean="0"/>
              <a:t>Helping students learn strategies to finish program and become employed – True or False?</a:t>
            </a:r>
            <a:endParaRPr lang="en-US" sz="2400"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15</a:t>
            </a:fld>
            <a:endParaRPr lang="en-US" dirty="0"/>
          </a:p>
        </p:txBody>
      </p:sp>
    </p:spTree>
    <p:extLst>
      <p:ext uri="{BB962C8B-B14F-4D97-AF65-F5344CB8AC3E}">
        <p14:creationId xmlns:p14="http://schemas.microsoft.com/office/powerpoint/2010/main" val="324322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Can Coordinate the MHWP?</a:t>
            </a:r>
            <a:endParaRPr lang="en-US" dirty="0"/>
          </a:p>
        </p:txBody>
      </p:sp>
      <p:sp>
        <p:nvSpPr>
          <p:cNvPr id="3" name="Content Placeholder 2"/>
          <p:cNvSpPr>
            <a:spLocks noGrp="1"/>
          </p:cNvSpPr>
          <p:nvPr>
            <p:ph idx="1"/>
          </p:nvPr>
        </p:nvSpPr>
        <p:spPr/>
        <p:txBody>
          <a:bodyPr/>
          <a:lstStyle/>
          <a:p>
            <a:r>
              <a:rPr lang="en-US" sz="2400" dirty="0" smtClean="0"/>
              <a:t>The Center Mental Health Consultant (CMHC)</a:t>
            </a:r>
          </a:p>
          <a:p>
            <a:pPr lvl="1"/>
            <a:r>
              <a:rPr lang="en-US" sz="2000" dirty="0" smtClean="0"/>
              <a:t>Independent practitioner licensed as a clinical/counseling psychologist or clinical social worker in the state of the Job Corps center where you are providing services </a:t>
            </a:r>
          </a:p>
          <a:p>
            <a:pPr lvl="1"/>
            <a:endParaRPr lang="en-US" sz="2000" dirty="0" smtClean="0"/>
          </a:p>
          <a:p>
            <a:r>
              <a:rPr lang="en-US" sz="2400" dirty="0" smtClean="0"/>
              <a:t>The minimum staffing pattern is 9 hours per 100 students per week</a:t>
            </a:r>
          </a:p>
          <a:p>
            <a:pPr lvl="1"/>
            <a:r>
              <a:rPr lang="en-US" sz="2000" dirty="0" smtClean="0"/>
              <a:t>For instance, if the on board strength (OBS) of your center is 300, you would be expected to work at least 27 hours each week on center</a:t>
            </a:r>
          </a:p>
          <a:p>
            <a:endParaRPr lang="en-US" sz="2400"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16</a:t>
            </a:fld>
            <a:endParaRPr lang="en-US" dirty="0"/>
          </a:p>
        </p:txBody>
      </p:sp>
    </p:spTree>
    <p:extLst>
      <p:ext uri="{BB962C8B-B14F-4D97-AF65-F5344CB8AC3E}">
        <p14:creationId xmlns:p14="http://schemas.microsoft.com/office/powerpoint/2010/main" val="135808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Do This?</a:t>
            </a:r>
          </a:p>
        </p:txBody>
      </p:sp>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17</a:t>
            </a:fld>
            <a:endParaRPr lang="en-US" dirty="0"/>
          </a:p>
        </p:txBody>
      </p:sp>
      <p:sp>
        <p:nvSpPr>
          <p:cNvPr id="6" name="Content Placeholder 5">
            <a:extLst>
              <a:ext uri="{FF2B5EF4-FFF2-40B4-BE49-F238E27FC236}">
                <a16:creationId xmlns:a16="http://schemas.microsoft.com/office/drawing/2014/main" xmlns="" id="{30928A68-6FF0-498F-A348-86A232496B4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sz="2400" dirty="0"/>
          </a:p>
          <a:p>
            <a:endParaRPr lang="en-US" sz="2400" dirty="0"/>
          </a:p>
          <a:p>
            <a:r>
              <a:rPr lang="en-US" sz="2400" b="1" dirty="0"/>
              <a:t>https://eprh.jobcorps.gov/Pages/Home.aspx</a:t>
            </a:r>
          </a:p>
        </p:txBody>
      </p:sp>
      <p:pic>
        <p:nvPicPr>
          <p:cNvPr id="7" name="Picture 6">
            <a:extLst>
              <a:ext uri="{FF2B5EF4-FFF2-40B4-BE49-F238E27FC236}">
                <a16:creationId xmlns:a16="http://schemas.microsoft.com/office/drawing/2014/main" xmlns="" id="{F418CA4D-4E62-4F26-9E82-C8B7E4AE42F7}"/>
              </a:ext>
            </a:extLst>
          </p:cNvPr>
          <p:cNvPicPr>
            <a:picLocks noChangeAspect="1"/>
          </p:cNvPicPr>
          <p:nvPr/>
        </p:nvPicPr>
        <p:blipFill>
          <a:blip r:embed="rId3"/>
          <a:stretch>
            <a:fillRect/>
          </a:stretch>
        </p:blipFill>
        <p:spPr>
          <a:xfrm>
            <a:off x="1609270" y="1639660"/>
            <a:ext cx="7039430" cy="3959679"/>
          </a:xfrm>
          <a:prstGeom prst="rect">
            <a:avLst/>
          </a:prstGeom>
        </p:spPr>
      </p:pic>
    </p:spTree>
    <p:extLst>
      <p:ext uri="{BB962C8B-B14F-4D97-AF65-F5344CB8AC3E}">
        <p14:creationId xmlns:p14="http://schemas.microsoft.com/office/powerpoint/2010/main" val="53125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Guidance</a:t>
            </a:r>
          </a:p>
        </p:txBody>
      </p:sp>
      <p:pic>
        <p:nvPicPr>
          <p:cNvPr id="5" name="Content Placeholder 4"/>
          <p:cNvPicPr>
            <a:picLocks noGrp="1" noChangeAspect="1"/>
          </p:cNvPicPr>
          <p:nvPr>
            <p:ph idx="1"/>
          </p:nvPr>
        </p:nvPicPr>
        <p:blipFill rotWithShape="1">
          <a:blip r:embed="rId3"/>
          <a:srcRect l="28399" t="8304" r="29837" b="5883"/>
          <a:stretch/>
        </p:blipFill>
        <p:spPr>
          <a:xfrm>
            <a:off x="2438400" y="1531937"/>
            <a:ext cx="5257800" cy="5291326"/>
          </a:xfrm>
          <a:prstGeom prst="rect">
            <a:avLst/>
          </a:prstGeom>
        </p:spPr>
      </p:pic>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18</a:t>
            </a:fld>
            <a:endParaRPr lang="en-US" dirty="0"/>
          </a:p>
        </p:txBody>
      </p:sp>
    </p:spTree>
    <p:extLst>
      <p:ext uri="{BB962C8B-B14F-4D97-AF65-F5344CB8AC3E}">
        <p14:creationId xmlns:p14="http://schemas.microsoft.com/office/powerpoint/2010/main" val="73857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Mental Health and Wellness Program Overview</a:t>
            </a:r>
            <a:endParaRPr lang="en-US" sz="3600" dirty="0"/>
          </a:p>
        </p:txBody>
      </p:sp>
      <p:sp>
        <p:nvSpPr>
          <p:cNvPr id="3" name="Content Placeholder 2"/>
          <p:cNvSpPr>
            <a:spLocks noGrp="1"/>
          </p:cNvSpPr>
          <p:nvPr>
            <p:ph idx="1"/>
          </p:nvPr>
        </p:nvSpPr>
        <p:spPr/>
        <p:txBody>
          <a:bodyPr/>
          <a:lstStyle/>
          <a:p>
            <a:r>
              <a:rPr lang="en-US" smtClean="0"/>
              <a:t>ePRH 6.10, R3:</a:t>
            </a:r>
          </a:p>
          <a:p>
            <a:r>
              <a:rPr lang="en-US" smtClean="0"/>
              <a:t>Three main components of the MHWP</a:t>
            </a:r>
          </a:p>
          <a:p>
            <a:pPr lvl="1"/>
            <a:r>
              <a:rPr lang="en-US" smtClean="0"/>
              <a:t>Assessment</a:t>
            </a:r>
          </a:p>
          <a:p>
            <a:pPr lvl="1"/>
            <a:r>
              <a:rPr lang="en-US" smtClean="0"/>
              <a:t>Mental Health Promotion and Education</a:t>
            </a:r>
          </a:p>
          <a:p>
            <a:pPr lvl="1"/>
            <a:r>
              <a:rPr lang="en-US" smtClean="0"/>
              <a:t>Treatment</a:t>
            </a:r>
          </a:p>
          <a:p>
            <a:pPr lvl="1"/>
            <a:endParaRPr lang="en-US" smtClean="0"/>
          </a:p>
          <a:p>
            <a:endParaRPr lang="en-US"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19</a:t>
            </a:fld>
            <a:endParaRPr lang="en-US" dirty="0"/>
          </a:p>
        </p:txBody>
      </p:sp>
      <p:pic>
        <p:nvPicPr>
          <p:cNvPr id="1028" name="Picture 4" descr="Image result for mental health matters">
            <a:extLst>
              <a:ext uri="{FF2B5EF4-FFF2-40B4-BE49-F238E27FC236}">
                <a16:creationId xmlns:a16="http://schemas.microsoft.com/office/drawing/2014/main" xmlns="" id="{264EEEDE-624D-4615-98AF-2D42F1A37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37378"/>
            <a:ext cx="3490912" cy="1783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BF3D917-B07D-482E-B064-B9B496C4BA45}"/>
              </a:ext>
            </a:extLst>
          </p:cNvPr>
          <p:cNvSpPr>
            <a:spLocks noGrp="1"/>
          </p:cNvSpPr>
          <p:nvPr>
            <p:ph type="title"/>
          </p:nvPr>
        </p:nvSpPr>
        <p:spPr/>
        <p:txBody>
          <a:bodyPr/>
          <a:lstStyle/>
          <a:p>
            <a:r>
              <a:rPr lang="en-US" dirty="0"/>
              <a:t>CHAT BOX</a:t>
            </a:r>
          </a:p>
        </p:txBody>
      </p:sp>
      <p:sp>
        <p:nvSpPr>
          <p:cNvPr id="3" name="Content Placeholder 2">
            <a:extLst>
              <a:ext uri="{FF2B5EF4-FFF2-40B4-BE49-F238E27FC236}">
                <a16:creationId xmlns:a16="http://schemas.microsoft.com/office/drawing/2014/main" xmlns="" id="{A1857922-C794-4BE4-A5C0-E99C424CA0F5}"/>
              </a:ext>
            </a:extLst>
          </p:cNvPr>
          <p:cNvSpPr>
            <a:spLocks noGrp="1"/>
          </p:cNvSpPr>
          <p:nvPr>
            <p:ph idx="1"/>
          </p:nvPr>
        </p:nvSpPr>
        <p:spPr/>
        <p:txBody>
          <a:bodyPr/>
          <a:lstStyle/>
          <a:p>
            <a:r>
              <a:rPr lang="en-US" dirty="0"/>
              <a:t>How long have you been with Job Corps?</a:t>
            </a:r>
          </a:p>
          <a:p>
            <a:endParaRPr lang="en-US" dirty="0"/>
          </a:p>
          <a:p>
            <a:r>
              <a:rPr lang="en-US" dirty="0"/>
              <a:t>What game can be dangerous to your mental health?</a:t>
            </a:r>
          </a:p>
          <a:p>
            <a:endParaRPr lang="en-US" dirty="0"/>
          </a:p>
          <a:p>
            <a:r>
              <a:rPr lang="en-US" dirty="0"/>
              <a:t>Marbles, you don't want to lose them.</a:t>
            </a:r>
          </a:p>
        </p:txBody>
      </p:sp>
      <p:sp>
        <p:nvSpPr>
          <p:cNvPr id="4" name="Slide Number Placeholder 3">
            <a:extLst>
              <a:ext uri="{FF2B5EF4-FFF2-40B4-BE49-F238E27FC236}">
                <a16:creationId xmlns:a16="http://schemas.microsoft.com/office/drawing/2014/main" xmlns="" id="{5EB88016-1868-4B5C-B5DD-109670234985}"/>
              </a:ext>
            </a:extLst>
          </p:cNvPr>
          <p:cNvSpPr>
            <a:spLocks noGrp="1"/>
          </p:cNvSpPr>
          <p:nvPr>
            <p:ph type="sldNum" sz="quarter" idx="12"/>
          </p:nvPr>
        </p:nvSpPr>
        <p:spPr/>
        <p:txBody>
          <a:bodyPr/>
          <a:lstStyle/>
          <a:p>
            <a:pPr>
              <a:defRPr/>
            </a:pPr>
            <a:fld id="{5B73F288-119C-4A61-BAB7-6805DB4CCA32}" type="slidenum">
              <a:rPr lang="en-US" smtClean="0"/>
              <a:pPr>
                <a:defRPr/>
              </a:pPr>
              <a:t>2</a:t>
            </a:fld>
            <a:endParaRPr lang="en-US" dirty="0"/>
          </a:p>
        </p:txBody>
      </p:sp>
    </p:spTree>
    <p:extLst>
      <p:ext uri="{BB962C8B-B14F-4D97-AF65-F5344CB8AC3E}">
        <p14:creationId xmlns:p14="http://schemas.microsoft.com/office/powerpoint/2010/main" val="30831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assessment</a:t>
            </a:r>
          </a:p>
        </p:txBody>
      </p:sp>
      <p:sp>
        <p:nvSpPr>
          <p:cNvPr id="7" name="Text Placeholder 6"/>
          <p:cNvSpPr>
            <a:spLocks noGrp="1"/>
          </p:cNvSpPr>
          <p:nvPr>
            <p:ph type="body" idx="1"/>
          </p:nvPr>
        </p:nvSpPr>
        <p:spPr/>
        <p:txBody>
          <a:bodyPr/>
          <a:lstStyle/>
          <a:p>
            <a:r>
              <a:rPr lang="en-US" sz="2800" dirty="0"/>
              <a:t>ePRH 6.10 R3 (b)</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20</a:t>
            </a:fld>
            <a:endParaRPr lang="en-US" dirty="0"/>
          </a:p>
        </p:txBody>
      </p:sp>
      <p:pic>
        <p:nvPicPr>
          <p:cNvPr id="3" name="Picture 2"/>
          <p:cNvPicPr>
            <a:picLocks noChangeAspect="1"/>
          </p:cNvPicPr>
          <p:nvPr/>
        </p:nvPicPr>
        <p:blipFill>
          <a:blip r:embed="rId3"/>
          <a:stretch>
            <a:fillRect/>
          </a:stretch>
        </p:blipFill>
        <p:spPr>
          <a:xfrm>
            <a:off x="5410200" y="1073150"/>
            <a:ext cx="2743200" cy="2857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dirty="0"/>
              <a:t>Assessment</a:t>
            </a:r>
          </a:p>
        </p:txBody>
      </p:sp>
      <p:sp>
        <p:nvSpPr>
          <p:cNvPr id="2" name="Content Placeholder 1"/>
          <p:cNvSpPr>
            <a:spLocks noGrp="1"/>
          </p:cNvSpPr>
          <p:nvPr>
            <p:ph idx="1"/>
          </p:nvPr>
        </p:nvSpPr>
        <p:spPr>
          <a:xfrm>
            <a:off x="1752600" y="1371600"/>
            <a:ext cx="6934200" cy="5029200"/>
          </a:xfrm>
        </p:spPr>
        <p:txBody>
          <a:bodyPr/>
          <a:lstStyle/>
          <a:p>
            <a:endParaRPr lang="en-US" sz="2800" dirty="0"/>
          </a:p>
          <a:p>
            <a:r>
              <a:rPr lang="en-US" sz="2400" dirty="0"/>
              <a:t>Evaluation of Applicant Folders</a:t>
            </a:r>
          </a:p>
          <a:p>
            <a:pPr lvl="1"/>
            <a:r>
              <a:rPr lang="en-US" sz="2200" dirty="0"/>
              <a:t>Appendix 609—Direct Threat Assessments</a:t>
            </a:r>
          </a:p>
          <a:p>
            <a:pPr lvl="1"/>
            <a:r>
              <a:rPr lang="en-US" sz="2200" dirty="0"/>
              <a:t>Appendix 610—Health Care Needs Assessments</a:t>
            </a:r>
          </a:p>
          <a:p>
            <a:pPr lvl="1"/>
            <a:endParaRPr lang="en-US" sz="900" dirty="0"/>
          </a:p>
          <a:p>
            <a:endParaRPr lang="en-US" sz="900" dirty="0"/>
          </a:p>
          <a:p>
            <a:r>
              <a:rPr lang="en-US" sz="2400" dirty="0"/>
              <a:t>Contact your RMHS </a:t>
            </a:r>
          </a:p>
        </p:txBody>
      </p:sp>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21</a:t>
            </a:fld>
            <a:endParaRPr lang="en-US" dirty="0"/>
          </a:p>
        </p:txBody>
      </p:sp>
      <p:pic>
        <p:nvPicPr>
          <p:cNvPr id="4" name="Picture 3">
            <a:extLst>
              <a:ext uri="{FF2B5EF4-FFF2-40B4-BE49-F238E27FC236}">
                <a16:creationId xmlns:a16="http://schemas.microsoft.com/office/drawing/2014/main" xmlns="" id="{98F4DE1A-21A0-4159-8B29-BCCFD7C4CD21}"/>
              </a:ext>
            </a:extLst>
          </p:cNvPr>
          <p:cNvPicPr>
            <a:picLocks noChangeAspect="1"/>
          </p:cNvPicPr>
          <p:nvPr/>
        </p:nvPicPr>
        <p:blipFill>
          <a:blip r:embed="rId3"/>
          <a:stretch>
            <a:fillRect/>
          </a:stretch>
        </p:blipFill>
        <p:spPr>
          <a:xfrm>
            <a:off x="4343400" y="4375225"/>
            <a:ext cx="3772263" cy="212407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752600" y="1600200"/>
            <a:ext cx="6934200" cy="5257800"/>
          </a:xfrm>
        </p:spPr>
        <p:txBody>
          <a:bodyPr/>
          <a:lstStyle/>
          <a:p>
            <a:r>
              <a:rPr lang="en-US" sz="2400" dirty="0"/>
              <a:t>Social Intake Form—review within 1 week</a:t>
            </a:r>
          </a:p>
          <a:p>
            <a:pPr lvl="1"/>
            <a:r>
              <a:rPr lang="en-US" sz="2200" dirty="0"/>
              <a:t>To identify high risk students so effective and rapid interventions are implemented.</a:t>
            </a:r>
          </a:p>
          <a:p>
            <a:pPr lvl="1"/>
            <a:endParaRPr lang="en-US" sz="900" dirty="0"/>
          </a:p>
          <a:p>
            <a:r>
              <a:rPr lang="en-US" sz="2400" dirty="0"/>
              <a:t>Intake assessments of referred students</a:t>
            </a:r>
          </a:p>
          <a:p>
            <a:pPr lvl="1"/>
            <a:r>
              <a:rPr lang="en-US" sz="2200" dirty="0"/>
              <a:t>There are sample intake assessment forms in the CMHC DRG</a:t>
            </a:r>
          </a:p>
          <a:p>
            <a:pPr lvl="1"/>
            <a:r>
              <a:rPr lang="en-US" sz="2200" dirty="0"/>
              <a:t>Consider use of evidenced based screening measures</a:t>
            </a:r>
          </a:p>
          <a:p>
            <a:pPr lvl="2"/>
            <a:r>
              <a:rPr lang="en-US" sz="1800" dirty="0">
                <a:hlinkClick r:id="rId3"/>
              </a:rPr>
              <a:t>http://www.integration.samhsa.gov/clinical-practice/screening-tools</a:t>
            </a:r>
            <a:endParaRPr lang="en-US" sz="1800" dirty="0"/>
          </a:p>
          <a:p>
            <a:pPr lvl="2"/>
            <a:endParaRPr lang="en-US" sz="1800" dirty="0"/>
          </a:p>
        </p:txBody>
      </p:sp>
      <p:sp>
        <p:nvSpPr>
          <p:cNvPr id="5" name="Slide Number Placeholder 4"/>
          <p:cNvSpPr>
            <a:spLocks noGrp="1"/>
          </p:cNvSpPr>
          <p:nvPr>
            <p:ph type="sldNum" sz="quarter" idx="12"/>
          </p:nvPr>
        </p:nvSpPr>
        <p:spPr/>
        <p:txBody>
          <a:bodyPr/>
          <a:lstStyle/>
          <a:p>
            <a:pPr>
              <a:defRPr/>
            </a:pPr>
            <a:fld id="{5B73F288-119C-4A61-BAB7-6805DB4CCA32}" type="slidenum">
              <a:rPr lang="en-US" smtClean="0"/>
              <a:pPr>
                <a:defRPr/>
              </a:pPr>
              <a:t>22</a:t>
            </a:fld>
            <a:endParaRPr lang="en-US" dirty="0"/>
          </a:p>
        </p:txBody>
      </p:sp>
    </p:spTree>
    <p:extLst>
      <p:ext uri="{BB962C8B-B14F-4D97-AF65-F5344CB8AC3E}">
        <p14:creationId xmlns:p14="http://schemas.microsoft.com/office/powerpoint/2010/main" val="213862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752600" y="1600200"/>
            <a:ext cx="6934200" cy="5257800"/>
          </a:xfrm>
        </p:spPr>
        <p:txBody>
          <a:bodyPr/>
          <a:lstStyle/>
          <a:p>
            <a:r>
              <a:rPr lang="en-US" sz="2400" dirty="0"/>
              <a:t>Assessment of Need for Medical Separation</a:t>
            </a:r>
          </a:p>
          <a:p>
            <a:pPr lvl="1"/>
            <a:r>
              <a:rPr lang="en-US" sz="2200" dirty="0"/>
              <a:t>Medical Separation with Reinstatement (MSWR)</a:t>
            </a:r>
          </a:p>
          <a:p>
            <a:pPr lvl="2"/>
            <a:r>
              <a:rPr lang="en-US" sz="2000" dirty="0"/>
              <a:t>Up to 6 months</a:t>
            </a:r>
          </a:p>
          <a:p>
            <a:pPr lvl="1"/>
            <a:r>
              <a:rPr lang="en-US" sz="2200" dirty="0"/>
              <a:t>Medical Separation (straight separation)</a:t>
            </a:r>
          </a:p>
          <a:p>
            <a:pPr lvl="2"/>
            <a:r>
              <a:rPr lang="en-US" sz="2000" dirty="0"/>
              <a:t>Can reapply after 1 year</a:t>
            </a:r>
          </a:p>
          <a:p>
            <a:pPr lvl="1"/>
            <a:r>
              <a:rPr lang="en-US" sz="2200" dirty="0"/>
              <a:t>Use of Appendix 609 Direct Threat and Appendix 610 Health Care Needs Assessments</a:t>
            </a:r>
          </a:p>
          <a:p>
            <a:pPr lvl="1"/>
            <a:r>
              <a:rPr lang="en-US" sz="2200" dirty="0"/>
              <a:t> See ePRH 6.12, R11 for more information on medical separations</a:t>
            </a:r>
          </a:p>
        </p:txBody>
      </p:sp>
      <p:sp>
        <p:nvSpPr>
          <p:cNvPr id="5" name="Slide Number Placeholder 4"/>
          <p:cNvSpPr>
            <a:spLocks noGrp="1"/>
          </p:cNvSpPr>
          <p:nvPr>
            <p:ph type="sldNum" sz="quarter" idx="12"/>
          </p:nvPr>
        </p:nvSpPr>
        <p:spPr/>
        <p:txBody>
          <a:bodyPr/>
          <a:lstStyle/>
          <a:p>
            <a:pPr>
              <a:defRPr/>
            </a:pPr>
            <a:fld id="{5B73F288-119C-4A61-BAB7-6805DB4CCA32}" type="slidenum">
              <a:rPr lang="en-US" smtClean="0"/>
              <a:pPr>
                <a:defRPr/>
              </a:pPr>
              <a:t>23</a:t>
            </a:fld>
            <a:endParaRPr lang="en-US" dirty="0"/>
          </a:p>
        </p:txBody>
      </p:sp>
    </p:spTree>
    <p:extLst>
      <p:ext uri="{BB962C8B-B14F-4D97-AF65-F5344CB8AC3E}">
        <p14:creationId xmlns:p14="http://schemas.microsoft.com/office/powerpoint/2010/main" val="341597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Promotion and education</a:t>
            </a:r>
          </a:p>
        </p:txBody>
      </p:sp>
      <p:sp>
        <p:nvSpPr>
          <p:cNvPr id="7" name="Text Placeholder 6"/>
          <p:cNvSpPr>
            <a:spLocks noGrp="1"/>
          </p:cNvSpPr>
          <p:nvPr>
            <p:ph type="body" idx="1"/>
          </p:nvPr>
        </p:nvSpPr>
        <p:spPr/>
        <p:txBody>
          <a:bodyPr/>
          <a:lstStyle/>
          <a:p>
            <a:r>
              <a:rPr lang="en-US" sz="2800" dirty="0"/>
              <a:t>ePRH 6.10, R3 (c)   </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24</a:t>
            </a:fld>
            <a:endParaRPr lang="en-US" dirty="0"/>
          </a:p>
        </p:txBody>
      </p:sp>
      <p:pic>
        <p:nvPicPr>
          <p:cNvPr id="3" name="Picture 2"/>
          <p:cNvPicPr>
            <a:picLocks noChangeAspect="1"/>
          </p:cNvPicPr>
          <p:nvPr/>
        </p:nvPicPr>
        <p:blipFill>
          <a:blip r:embed="rId3"/>
          <a:stretch>
            <a:fillRect/>
          </a:stretch>
        </p:blipFill>
        <p:spPr>
          <a:xfrm>
            <a:off x="5486400" y="989640"/>
            <a:ext cx="2681741" cy="26671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Begins in CPP</a:t>
            </a:r>
          </a:p>
        </p:txBody>
      </p:sp>
      <p:sp>
        <p:nvSpPr>
          <p:cNvPr id="5" name="Content Placeholder 4"/>
          <p:cNvSpPr>
            <a:spLocks noGrp="1"/>
          </p:cNvSpPr>
          <p:nvPr>
            <p:ph idx="1"/>
          </p:nvPr>
        </p:nvSpPr>
        <p:spPr>
          <a:xfrm>
            <a:off x="1752600" y="1447800"/>
            <a:ext cx="6934200" cy="5410200"/>
          </a:xfrm>
        </p:spPr>
        <p:txBody>
          <a:bodyPr/>
          <a:lstStyle/>
          <a:p>
            <a:r>
              <a:rPr lang="en-US" sz="2400" dirty="0"/>
              <a:t>1-hour presentation for all new students during CPP with 2 parts:</a:t>
            </a:r>
          </a:p>
          <a:p>
            <a:pPr lvl="1"/>
            <a:r>
              <a:rPr lang="en-US" sz="2200" dirty="0"/>
              <a:t>Explain the mental health and wellness program, the services available, and how to make a self-referral? </a:t>
            </a:r>
          </a:p>
          <a:p>
            <a:pPr lvl="1"/>
            <a:r>
              <a:rPr lang="en-US" sz="2200" dirty="0"/>
              <a:t>Provide students with basic skills in identifying and responding to a mental health crisis?</a:t>
            </a:r>
          </a:p>
          <a:p>
            <a:r>
              <a:rPr lang="en-US" sz="2400" dirty="0"/>
              <a:t>CPP Lesson Plan in CMHC DRG</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25</a:t>
            </a:fld>
            <a:endParaRPr lang="en-US" dirty="0"/>
          </a:p>
        </p:txBody>
      </p:sp>
      <p:pic>
        <p:nvPicPr>
          <p:cNvPr id="2050" name="Picture 2" descr="Image result for multicultural high school teenagers in class">
            <a:extLst>
              <a:ext uri="{FF2B5EF4-FFF2-40B4-BE49-F238E27FC236}">
                <a16:creationId xmlns:a16="http://schemas.microsoft.com/office/drawing/2014/main" xmlns="" id="{FE5AAFAF-959F-4B0C-BB5B-F5236DB321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549775"/>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70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dirty="0"/>
              <a:t>Center Wide Activity</a:t>
            </a:r>
          </a:p>
        </p:txBody>
      </p:sp>
      <p:sp>
        <p:nvSpPr>
          <p:cNvPr id="7" name="Content Placeholder 6"/>
          <p:cNvSpPr>
            <a:spLocks noGrp="1"/>
          </p:cNvSpPr>
          <p:nvPr>
            <p:ph idx="1"/>
          </p:nvPr>
        </p:nvSpPr>
        <p:spPr>
          <a:xfrm>
            <a:off x="1752600" y="1600200"/>
            <a:ext cx="6934200" cy="4648200"/>
          </a:xfrm>
        </p:spPr>
        <p:txBody>
          <a:bodyPr/>
          <a:lstStyle/>
          <a:p>
            <a:r>
              <a:rPr lang="en-US" sz="2400" dirty="0"/>
              <a:t>ePRH requires ONE center wide activity per year that increases mental health awareness</a:t>
            </a:r>
          </a:p>
          <a:p>
            <a:r>
              <a:rPr lang="en-US" sz="2400" dirty="0"/>
              <a:t>Collaborate with HWM and TEAP specialist </a:t>
            </a:r>
          </a:p>
          <a:p>
            <a:pPr lvl="1"/>
            <a:r>
              <a:rPr lang="en-US" sz="2200" dirty="0"/>
              <a:t>May is Mental Health Awareness Month</a:t>
            </a:r>
          </a:p>
          <a:p>
            <a:pPr lvl="1"/>
            <a:r>
              <a:rPr lang="en-US" sz="2200" dirty="0"/>
              <a:t>September is National Recovery Month</a:t>
            </a:r>
          </a:p>
          <a:p>
            <a:pPr lvl="1"/>
            <a:r>
              <a:rPr lang="en-US" sz="2200" dirty="0"/>
              <a:t>September 7-13 is National Suicide Prevention Week</a:t>
            </a:r>
          </a:p>
          <a:p>
            <a:pPr lvl="1"/>
            <a:r>
              <a:rPr lang="en-US" sz="2200" dirty="0"/>
              <a:t>October is National Bullying Prevention Month</a:t>
            </a:r>
          </a:p>
          <a:p>
            <a:pPr lvl="1"/>
            <a:endParaRPr lang="en-US" sz="2400" dirty="0"/>
          </a:p>
          <a:p>
            <a:endParaRPr lang="en-US"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title"/>
          </p:nvPr>
        </p:nvSpPr>
        <p:spPr/>
        <p:txBody>
          <a:bodyPr/>
          <a:lstStyle/>
          <a:p>
            <a:r>
              <a:rPr lang="en-US" dirty="0"/>
              <a:t/>
            </a:r>
            <a:br>
              <a:rPr lang="en-US" dirty="0"/>
            </a:br>
            <a:r>
              <a:rPr lang="en-US" dirty="0"/>
              <a:t/>
            </a:r>
            <a:br>
              <a:rPr lang="en-US" dirty="0"/>
            </a:br>
            <a:r>
              <a:rPr lang="en-US" dirty="0"/>
              <a:t>Promotion And Education</a:t>
            </a:r>
            <a:br>
              <a:rPr lang="en-US" dirty="0"/>
            </a:br>
            <a:r>
              <a:rPr lang="en-US" dirty="0"/>
              <a:t/>
            </a:r>
            <a:br>
              <a:rPr lang="en-US" dirty="0"/>
            </a:br>
            <a:endParaRPr lang="en-US" dirty="0"/>
          </a:p>
        </p:txBody>
      </p:sp>
      <p:sp>
        <p:nvSpPr>
          <p:cNvPr id="69635" name="Rectangle 7"/>
          <p:cNvSpPr>
            <a:spLocks noGrp="1" noChangeArrowheads="1"/>
          </p:cNvSpPr>
          <p:nvPr>
            <p:ph idx="1"/>
          </p:nvPr>
        </p:nvSpPr>
        <p:spPr>
          <a:xfrm>
            <a:off x="1730829" y="1506415"/>
            <a:ext cx="6934200" cy="4038600"/>
          </a:xfrm>
        </p:spPr>
        <p:txBody>
          <a:bodyPr/>
          <a:lstStyle/>
          <a:p>
            <a:r>
              <a:rPr lang="en-US" sz="2400" dirty="0"/>
              <a:t>Marketing Mental Health and Wellness</a:t>
            </a:r>
          </a:p>
          <a:p>
            <a:pPr lvl="1"/>
            <a:r>
              <a:rPr lang="en-US" sz="2200" dirty="0"/>
              <a:t>Include posters in the dorms, cafeteria, classrooms, and hallways advertising mental health and wellness services</a:t>
            </a:r>
          </a:p>
          <a:p>
            <a:pPr lvl="1"/>
            <a:r>
              <a:rPr lang="en-US" sz="2200" dirty="0"/>
              <a:t>Be visible on center: walk around, introduce yourself to students</a:t>
            </a:r>
          </a:p>
          <a:p>
            <a:pPr lvl="1"/>
            <a:r>
              <a:rPr lang="en-US" sz="2200" dirty="0"/>
              <a:t>Include pamphlets and flyers in your office and in the health and wellness center waiting area</a:t>
            </a:r>
          </a:p>
          <a:p>
            <a:pPr lvl="1"/>
            <a:r>
              <a:rPr lang="en-US" sz="2200" dirty="0"/>
              <a:t>Get free items from SAMHSA </a:t>
            </a:r>
            <a:r>
              <a:rPr lang="en-US" sz="2200" dirty="0">
                <a:hlinkClick r:id="rId3"/>
              </a:rPr>
              <a:t>www.store.samhsa.gov</a:t>
            </a:r>
            <a:endParaRPr lang="en-US" sz="2200" dirty="0"/>
          </a:p>
          <a:p>
            <a:pPr marL="457200" lvl="1" indent="0">
              <a:buNone/>
            </a:pPr>
            <a:r>
              <a:rPr lang="en-US" dirty="0"/>
              <a:t> </a:t>
            </a:r>
          </a:p>
          <a:p>
            <a:pPr lvl="1"/>
            <a:endParaRPr lang="en-US" sz="2000" dirty="0"/>
          </a:p>
        </p:txBody>
      </p:sp>
      <p:pic>
        <p:nvPicPr>
          <p:cNvPr id="69638" name="Picture 5" descr="MPj04157860000[1]"/>
          <p:cNvPicPr>
            <a:picLocks noChangeAspect="1" noChangeArrowheads="1"/>
          </p:cNvPicPr>
          <p:nvPr/>
        </p:nvPicPr>
        <p:blipFill>
          <a:blip r:embed="rId4" cstate="print"/>
          <a:srcRect/>
          <a:stretch>
            <a:fillRect/>
          </a:stretch>
        </p:blipFill>
        <p:spPr bwMode="auto">
          <a:xfrm>
            <a:off x="0" y="381000"/>
            <a:ext cx="1709058" cy="257700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a:xfrm>
            <a:off x="1415980" y="381000"/>
            <a:ext cx="7696200" cy="1143000"/>
          </a:xfrm>
        </p:spPr>
        <p:txBody>
          <a:bodyPr/>
          <a:lstStyle/>
          <a:p>
            <a:r>
              <a:rPr lang="en-US" dirty="0"/>
              <a:t>Clinical Consultation </a:t>
            </a:r>
            <a:br>
              <a:rPr lang="en-US" dirty="0"/>
            </a:br>
            <a:r>
              <a:rPr lang="en-US" dirty="0"/>
              <a:t>and Coordination</a:t>
            </a:r>
          </a:p>
        </p:txBody>
      </p:sp>
      <p:sp>
        <p:nvSpPr>
          <p:cNvPr id="67587" name="Rectangle 7"/>
          <p:cNvSpPr>
            <a:spLocks noGrp="1" noChangeArrowheads="1"/>
          </p:cNvSpPr>
          <p:nvPr>
            <p:ph idx="1"/>
          </p:nvPr>
        </p:nvSpPr>
        <p:spPr>
          <a:xfrm>
            <a:off x="1796980" y="1752600"/>
            <a:ext cx="6934200" cy="4876800"/>
          </a:xfrm>
        </p:spPr>
        <p:txBody>
          <a:bodyPr/>
          <a:lstStyle/>
          <a:p>
            <a:r>
              <a:rPr lang="en-US" sz="2000" dirty="0"/>
              <a:t>The CMHC is required to: </a:t>
            </a:r>
          </a:p>
          <a:p>
            <a:pPr lvl="1"/>
            <a:r>
              <a:rPr lang="en-US" sz="2000" dirty="0"/>
              <a:t>Consult with the center director, management staff, and health and wellness manager regarding mental health-related promotion and education efforts for students and staff</a:t>
            </a:r>
          </a:p>
          <a:p>
            <a:pPr lvl="1"/>
            <a:r>
              <a:rPr lang="en-US" sz="2000" dirty="0"/>
              <a:t>Coordinate with other departments/programs on center, including, but not limited, to residential, recreation, student government association, and HEALs, to develop integrated promotion and education services</a:t>
            </a:r>
          </a:p>
          <a:p>
            <a:pPr lvl="1"/>
            <a:r>
              <a:rPr lang="en-US" sz="2000" dirty="0"/>
              <a:t>Take lead on  MH prevention activities</a:t>
            </a:r>
          </a:p>
          <a:p>
            <a:pPr lvl="1"/>
            <a:r>
              <a:rPr lang="en-US" sz="2000" dirty="0"/>
              <a:t>Develop support and alliances for assistance</a:t>
            </a:r>
          </a:p>
          <a:p>
            <a:pPr lvl="1"/>
            <a:endParaRPr lang="en-US" sz="900" dirty="0"/>
          </a:p>
          <a:p>
            <a:pPr marL="0" indent="0">
              <a:buNone/>
            </a:pPr>
            <a:r>
              <a:rPr lang="en-US" sz="2000" dirty="0"/>
              <a:t>*Written documentation of the above is required</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86600" cy="1143000"/>
          </a:xfrm>
        </p:spPr>
        <p:txBody>
          <a:bodyPr/>
          <a:lstStyle/>
          <a:p>
            <a:r>
              <a:rPr lang="en-US" sz="4000" dirty="0"/>
              <a:t>Adolescent Growth and Development Staff Trainings</a:t>
            </a:r>
          </a:p>
        </p:txBody>
      </p:sp>
      <p:sp>
        <p:nvSpPr>
          <p:cNvPr id="3" name="Content Placeholder 2"/>
          <p:cNvSpPr>
            <a:spLocks noGrp="1"/>
          </p:cNvSpPr>
          <p:nvPr>
            <p:ph idx="1"/>
          </p:nvPr>
        </p:nvSpPr>
        <p:spPr>
          <a:xfrm>
            <a:off x="1752600" y="1752600"/>
            <a:ext cx="6934200" cy="4572000"/>
          </a:xfrm>
        </p:spPr>
        <p:txBody>
          <a:bodyPr/>
          <a:lstStyle/>
          <a:p>
            <a:r>
              <a:rPr lang="en-US" sz="2400" dirty="0"/>
              <a:t>Minimum required five hours of annual training in adolescent growth and development for all staff. </a:t>
            </a:r>
          </a:p>
          <a:p>
            <a:pPr lvl="1"/>
            <a:r>
              <a:rPr lang="en-US" sz="2000" dirty="0"/>
              <a:t>Effective communications, anger management, sexuality, suicide prevention, appropriate staff/student boundaries, and related social skills training, crisis intervention techniques, and safety issues.</a:t>
            </a:r>
          </a:p>
          <a:p>
            <a:pPr lvl="1"/>
            <a:r>
              <a:rPr lang="en-US" sz="2000" dirty="0"/>
              <a:t>Trainings from previous webinars:</a:t>
            </a:r>
          </a:p>
          <a:p>
            <a:pPr lvl="2"/>
            <a:r>
              <a:rPr lang="en-US" sz="2000" dirty="0">
                <a:hlinkClick r:id="rId3"/>
              </a:rPr>
              <a:t>https://supportservices.jobcorps.gov/Health/Pages/MentalHealth.aspx#webinars</a:t>
            </a:r>
            <a:endParaRPr lang="en-US" sz="2000" dirty="0"/>
          </a:p>
          <a:p>
            <a:pPr lvl="1"/>
            <a:r>
              <a:rPr lang="en-US" sz="2000" dirty="0"/>
              <a:t>Work with Human Resources and consider community agencies to provide trainings as well. </a:t>
            </a:r>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title"/>
          </p:nvPr>
        </p:nvSpPr>
        <p:spPr/>
        <p:txBody>
          <a:bodyPr/>
          <a:lstStyle/>
          <a:p>
            <a:r>
              <a:rPr lang="en-US" dirty="0"/>
              <a:t>Job Corps’ Mission</a:t>
            </a:r>
          </a:p>
        </p:txBody>
      </p:sp>
      <p:sp>
        <p:nvSpPr>
          <p:cNvPr id="19459" name="Rectangle 13"/>
          <p:cNvSpPr>
            <a:spLocks noGrp="1" noChangeArrowheads="1"/>
          </p:cNvSpPr>
          <p:nvPr>
            <p:ph idx="1"/>
          </p:nvPr>
        </p:nvSpPr>
        <p:spPr>
          <a:xfrm>
            <a:off x="1752600" y="1524000"/>
            <a:ext cx="6934200" cy="4038600"/>
          </a:xfrm>
        </p:spPr>
        <p:txBody>
          <a:bodyPr/>
          <a:lstStyle/>
          <a:p>
            <a:r>
              <a:rPr lang="en-US" dirty="0"/>
              <a:t>As a national, primarily residential training program, Job Corps' mission is to attract eligible young adults, teach them the skills they need to become employable and independent, and place them in meaningful jobs, higher education, or the military. </a:t>
            </a:r>
          </a:p>
        </p:txBody>
      </p:sp>
      <p:pic>
        <p:nvPicPr>
          <p:cNvPr id="19462" name="Picture 9" descr="1"/>
          <p:cNvPicPr>
            <a:picLocks noChangeAspect="1" noChangeArrowheads="1"/>
          </p:cNvPicPr>
          <p:nvPr/>
        </p:nvPicPr>
        <p:blipFill>
          <a:blip r:embed="rId3" cstate="print"/>
          <a:srcRect/>
          <a:stretch>
            <a:fillRect/>
          </a:stretch>
        </p:blipFill>
        <p:spPr bwMode="auto">
          <a:xfrm>
            <a:off x="44644" y="79375"/>
            <a:ext cx="1734069" cy="152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Training Resources</a:t>
            </a:r>
          </a:p>
        </p:txBody>
      </p:sp>
      <p:sp>
        <p:nvSpPr>
          <p:cNvPr id="3" name="Content Placeholder 2"/>
          <p:cNvSpPr>
            <a:spLocks noGrp="1"/>
          </p:cNvSpPr>
          <p:nvPr>
            <p:ph idx="1"/>
          </p:nvPr>
        </p:nvSpPr>
        <p:spPr>
          <a:xfrm>
            <a:off x="1676400" y="1330250"/>
            <a:ext cx="6934200" cy="5299150"/>
          </a:xfrm>
        </p:spPr>
        <p:txBody>
          <a:bodyPr/>
          <a:lstStyle/>
          <a:p>
            <a:r>
              <a:rPr lang="en-US" sz="2400" dirty="0"/>
              <a:t>Health and Wellness website contains trainings you can access and edit for your use.</a:t>
            </a:r>
            <a:r>
              <a:rPr lang="en-US" sz="2400" dirty="0">
                <a:hlinkClick r:id="rId3"/>
              </a:rPr>
              <a:t> https://supportservices.jobcorps.gov/health/Pages/Conferences.aspx</a:t>
            </a:r>
            <a:endParaRPr lang="en-US" sz="2400" dirty="0"/>
          </a:p>
          <a:p>
            <a:endParaRPr lang="en-US" sz="900" dirty="0"/>
          </a:p>
          <a:p>
            <a:r>
              <a:rPr lang="en-US" sz="2000" dirty="0"/>
              <a:t>SafetyNet Toolkit can be accessed on the Job Corps Community website. It contains brochures, presentations, and other valuable information on Bullying, Suicide, Sexual, and Violence prevention. In CITRIX</a:t>
            </a:r>
          </a:p>
          <a:p>
            <a:pPr lvl="1"/>
            <a:r>
              <a:rPr lang="en-US" sz="1800" dirty="0"/>
              <a:t>Click on Job Corps Community Website</a:t>
            </a:r>
          </a:p>
          <a:p>
            <a:pPr lvl="1"/>
            <a:r>
              <a:rPr lang="en-US" sz="1800" dirty="0"/>
              <a:t>Type http://lms.jobcorps.org/Default.aspx </a:t>
            </a:r>
          </a:p>
          <a:p>
            <a:pPr lvl="1"/>
            <a:r>
              <a:rPr lang="en-US" sz="1800" dirty="0"/>
              <a:t>Enter you email address as your login ID and password</a:t>
            </a:r>
          </a:p>
          <a:p>
            <a:pPr lvl="1"/>
            <a:r>
              <a:rPr lang="en-US" sz="1800" dirty="0"/>
              <a:t>Type "SafetyNet Toolkit" in the Search box</a:t>
            </a:r>
          </a:p>
          <a:p>
            <a:pPr lvl="1"/>
            <a:r>
              <a:rPr lang="en-US" sz="1800" dirty="0"/>
              <a:t>From the search results, click on the "SafetyNet Toolkit"</a:t>
            </a:r>
            <a:endParaRPr lang="en-US" sz="20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30</a:t>
            </a:fld>
            <a:endParaRPr lang="en-US" dirty="0"/>
          </a:p>
        </p:txBody>
      </p:sp>
    </p:spTree>
    <p:extLst>
      <p:ext uri="{BB962C8B-B14F-4D97-AF65-F5344CB8AC3E}">
        <p14:creationId xmlns:p14="http://schemas.microsoft.com/office/powerpoint/2010/main" val="2714079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43" y="609600"/>
            <a:ext cx="6934200" cy="1143000"/>
          </a:xfrm>
        </p:spPr>
        <p:txBody>
          <a:bodyPr/>
          <a:lstStyle/>
          <a:p>
            <a:r>
              <a:rPr lang="en-US" dirty="0"/>
              <a:t>Student Training Resources </a:t>
            </a:r>
          </a:p>
        </p:txBody>
      </p:sp>
      <p:sp>
        <p:nvSpPr>
          <p:cNvPr id="3" name="Content Placeholder 2"/>
          <p:cNvSpPr>
            <a:spLocks noGrp="1"/>
          </p:cNvSpPr>
          <p:nvPr>
            <p:ph idx="1"/>
          </p:nvPr>
        </p:nvSpPr>
        <p:spPr>
          <a:xfrm>
            <a:off x="1741714" y="2133600"/>
            <a:ext cx="6934200" cy="4800600"/>
          </a:xfrm>
        </p:spPr>
        <p:txBody>
          <a:bodyPr/>
          <a:lstStyle/>
          <a:p>
            <a:pPr marL="0" indent="0">
              <a:buNone/>
            </a:pPr>
            <a:r>
              <a:rPr lang="en-US" sz="2800" dirty="0"/>
              <a:t>Health and Wellness Website</a:t>
            </a:r>
          </a:p>
          <a:p>
            <a:r>
              <a:rPr lang="en-US" sz="2400" dirty="0"/>
              <a:t>Emotional and Social Well Being (Social and Emotional Learning) Curriculum</a:t>
            </a:r>
          </a:p>
          <a:p>
            <a:r>
              <a:rPr lang="en-US" sz="2400" dirty="0"/>
              <a:t>Finishing Strong—Career Transition Period (CTP) as a Recipe for Lifelong Success Module</a:t>
            </a:r>
          </a:p>
          <a:p>
            <a:r>
              <a:rPr lang="en-US" sz="2400" dirty="0"/>
              <a:t>Student Health Education Curriculum</a:t>
            </a:r>
          </a:p>
          <a:p>
            <a:endParaRPr lang="en-US" sz="20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Treatment</a:t>
            </a:r>
          </a:p>
        </p:txBody>
      </p:sp>
      <p:sp>
        <p:nvSpPr>
          <p:cNvPr id="5" name="Text Placeholder 4"/>
          <p:cNvSpPr>
            <a:spLocks noGrp="1"/>
          </p:cNvSpPr>
          <p:nvPr>
            <p:ph type="body" idx="1"/>
          </p:nvPr>
        </p:nvSpPr>
        <p:spPr/>
        <p:txBody>
          <a:bodyPr/>
          <a:lstStyle/>
          <a:p>
            <a:r>
              <a:rPr lang="en-US" sz="2800" dirty="0"/>
              <a:t>ePRH 6.10,R3, (d)</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32</a:t>
            </a:fld>
            <a:endParaRPr lang="en-US" dirty="0"/>
          </a:p>
        </p:txBody>
      </p:sp>
      <p:pic>
        <p:nvPicPr>
          <p:cNvPr id="2050" name="Picture 2" descr="http://jillwillrun.com/wp-content/uploads/2013/04/caring-for-the-m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381000"/>
            <a:ext cx="3617912" cy="3617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opclassactions.com/wp-content/uploads/2014/12/mental-health-treat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114"/>
            <a:ext cx="1860776" cy="145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8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5794EB8-EC71-4DAC-8124-850E35D06C85}"/>
              </a:ext>
            </a:extLst>
          </p:cNvPr>
          <p:cNvSpPr>
            <a:spLocks noGrp="1"/>
          </p:cNvSpPr>
          <p:nvPr>
            <p:ph type="sldNum" sz="quarter" idx="12"/>
          </p:nvPr>
        </p:nvSpPr>
        <p:spPr/>
        <p:txBody>
          <a:bodyPr/>
          <a:lstStyle/>
          <a:p>
            <a:pPr>
              <a:defRPr/>
            </a:pPr>
            <a:fld id="{8757868B-9620-40F3-A4B3-F9E59E8A5822}" type="slidenum">
              <a:rPr lang="en-US" smtClean="0"/>
              <a:pPr>
                <a:defRPr/>
              </a:pPr>
              <a:t>33</a:t>
            </a:fld>
            <a:endParaRPr lang="en-US" dirty="0"/>
          </a:p>
        </p:txBody>
      </p:sp>
      <p:pic>
        <p:nvPicPr>
          <p:cNvPr id="1026" name="Picture 2" descr="https://wilomis.files.wordpress.com/2010/04/00134.png?w=1000">
            <a:extLst>
              <a:ext uri="{FF2B5EF4-FFF2-40B4-BE49-F238E27FC236}">
                <a16:creationId xmlns:a16="http://schemas.microsoft.com/office/drawing/2014/main" xmlns="" id="{AF87E13E-326F-4B67-ADF8-EFB4682AF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9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752600" y="533400"/>
            <a:ext cx="6934200" cy="1143000"/>
          </a:xfrm>
        </p:spPr>
        <p:txBody>
          <a:bodyPr/>
          <a:lstStyle/>
          <a:p>
            <a:r>
              <a:rPr lang="en-US" dirty="0"/>
              <a:t>Authorizations and  </a:t>
            </a:r>
            <a:br>
              <a:rPr lang="en-US" dirty="0"/>
            </a:br>
            <a:r>
              <a:rPr lang="en-US" dirty="0"/>
              <a:t>Consent to Treat</a:t>
            </a:r>
          </a:p>
        </p:txBody>
      </p:sp>
      <p:sp>
        <p:nvSpPr>
          <p:cNvPr id="61443" name="Content Placeholder 2"/>
          <p:cNvSpPr>
            <a:spLocks noGrp="1"/>
          </p:cNvSpPr>
          <p:nvPr>
            <p:ph idx="1"/>
          </p:nvPr>
        </p:nvSpPr>
        <p:spPr>
          <a:xfrm>
            <a:off x="1828800" y="1786164"/>
            <a:ext cx="6934200" cy="4724400"/>
          </a:xfrm>
        </p:spPr>
        <p:txBody>
          <a:bodyPr/>
          <a:lstStyle/>
          <a:p>
            <a:endParaRPr lang="en-US" sz="2400" dirty="0"/>
          </a:p>
          <a:p>
            <a:r>
              <a:rPr lang="en-US" sz="2400" dirty="0"/>
              <a:t>The Job Corps Health Questionnaire ETA 6-53, authorizes basic/routine health care, is placed in the student health record (SHR). </a:t>
            </a:r>
          </a:p>
          <a:p>
            <a:r>
              <a:rPr lang="en-US" sz="2400" dirty="0"/>
              <a:t>The Mental Health and Wellness Informed Consent Form.</a:t>
            </a:r>
          </a:p>
          <a:p>
            <a:r>
              <a:rPr lang="en-US" sz="2400" dirty="0">
                <a:solidFill>
                  <a:srgbClr val="FF0000"/>
                </a:solidFill>
              </a:rPr>
              <a:t>NEW</a:t>
            </a:r>
            <a:r>
              <a:rPr lang="en-US" sz="2400" dirty="0"/>
              <a:t>- Consent for Pre-Enrollment Interview</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dirty="0"/>
              <a:t>Treatment</a:t>
            </a:r>
          </a:p>
        </p:txBody>
      </p:sp>
      <p:sp>
        <p:nvSpPr>
          <p:cNvPr id="44035" name="Content Placeholder 1"/>
          <p:cNvSpPr>
            <a:spLocks noGrp="1"/>
          </p:cNvSpPr>
          <p:nvPr>
            <p:ph idx="1"/>
          </p:nvPr>
        </p:nvSpPr>
        <p:spPr>
          <a:xfrm>
            <a:off x="1752600" y="1600200"/>
            <a:ext cx="6934200" cy="4953000"/>
          </a:xfrm>
        </p:spPr>
        <p:txBody>
          <a:bodyPr/>
          <a:lstStyle/>
          <a:p>
            <a:r>
              <a:rPr lang="en-US" sz="2400" dirty="0"/>
              <a:t>Employee Assistance Program (EAP) Focus</a:t>
            </a:r>
          </a:p>
          <a:p>
            <a:r>
              <a:rPr lang="en-US" sz="2400" dirty="0"/>
              <a:t>Brief Therapy</a:t>
            </a:r>
          </a:p>
          <a:p>
            <a:pPr lvl="1"/>
            <a:r>
              <a:rPr lang="en-US" sz="2200" dirty="0"/>
              <a:t>Short-term counseling with focus on employability  </a:t>
            </a:r>
          </a:p>
          <a:p>
            <a:r>
              <a:rPr lang="en-US" sz="2400" dirty="0"/>
              <a:t>Coordinate care with TEAP for students with co-occurring disorders</a:t>
            </a:r>
          </a:p>
          <a:p>
            <a:r>
              <a:rPr lang="en-US" sz="2400" dirty="0"/>
              <a:t>Groups</a:t>
            </a:r>
          </a:p>
          <a:p>
            <a:pPr lvl="1"/>
            <a:r>
              <a:rPr lang="en-US" sz="2200" dirty="0"/>
              <a:t>Collaboration with counseling staff in developing and/or leading psycho-educational skill building groups to promote employability</a:t>
            </a:r>
          </a:p>
          <a:p>
            <a:pPr marL="457200" lvl="1" indent="0">
              <a:buNone/>
            </a:pPr>
            <a:endParaRPr lang="en-US" sz="2400" dirty="0"/>
          </a:p>
        </p:txBody>
      </p:sp>
      <p:pic>
        <p:nvPicPr>
          <p:cNvPr id="44038" name="Picture 2" descr="C:\Users\Suzanne\AppData\Local\Microsoft\Windows\Temporary Internet Files\Content.IE5\SMQAV1EY\MC900230931[1].wmf"/>
          <p:cNvPicPr>
            <a:picLocks noChangeAspect="1" noChangeArrowheads="1"/>
          </p:cNvPicPr>
          <p:nvPr/>
        </p:nvPicPr>
        <p:blipFill>
          <a:blip r:embed="rId3" cstate="print"/>
          <a:srcRect/>
          <a:stretch>
            <a:fillRect/>
          </a:stretch>
        </p:blipFill>
        <p:spPr bwMode="auto">
          <a:xfrm>
            <a:off x="152400" y="457200"/>
            <a:ext cx="1458383" cy="1981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752600" y="1447800"/>
            <a:ext cx="6934200" cy="5257800"/>
          </a:xfrm>
        </p:spPr>
        <p:txBody>
          <a:bodyPr/>
          <a:lstStyle/>
          <a:p>
            <a:r>
              <a:rPr lang="en-US" sz="2400" dirty="0"/>
              <a:t>Counseling</a:t>
            </a:r>
          </a:p>
          <a:p>
            <a:pPr lvl="1"/>
            <a:r>
              <a:rPr lang="en-US" sz="2200" dirty="0"/>
              <a:t>Regular case conferences with counselors, and other appropriate staff based on individual student needs</a:t>
            </a:r>
          </a:p>
          <a:p>
            <a:pPr lvl="1"/>
            <a:r>
              <a:rPr lang="en-US" sz="2200" dirty="0"/>
              <a:t>What behavior information and strategies are provided to counselors?</a:t>
            </a:r>
          </a:p>
          <a:p>
            <a:pPr lvl="2"/>
            <a:r>
              <a:rPr lang="en-US" sz="2000" dirty="0"/>
              <a:t>Documentation of Case Management and Feedback Form in CMHC DRG</a:t>
            </a:r>
          </a:p>
          <a:p>
            <a:r>
              <a:rPr lang="en-US" sz="2400" dirty="0"/>
              <a:t>Chronic Mental Health Conditions</a:t>
            </a:r>
          </a:p>
          <a:p>
            <a:pPr lvl="1"/>
            <a:r>
              <a:rPr lang="en-US" sz="2200" dirty="0"/>
              <a:t>Mental Health Chronic Care Management Plans</a:t>
            </a:r>
          </a:p>
          <a:p>
            <a:pPr lvl="2"/>
            <a:r>
              <a:rPr lang="en-US" sz="2000" dirty="0"/>
              <a:t>OA Provider Forms</a:t>
            </a:r>
          </a:p>
          <a:p>
            <a:pPr lvl="2"/>
            <a:r>
              <a:rPr lang="en-US" sz="2000" dirty="0"/>
              <a:t>Student Fact Sheets</a:t>
            </a:r>
          </a:p>
          <a:p>
            <a:pPr lvl="2"/>
            <a:r>
              <a:rPr lang="en-US" sz="2000" dirty="0"/>
              <a:t>Flow Sheets  </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36</a:t>
            </a:fld>
            <a:endParaRPr lang="en-US" dirty="0"/>
          </a:p>
        </p:txBody>
      </p:sp>
    </p:spTree>
    <p:extLst>
      <p:ext uri="{BB962C8B-B14F-4D97-AF65-F5344CB8AC3E}">
        <p14:creationId xmlns:p14="http://schemas.microsoft.com/office/powerpoint/2010/main" val="266594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676400" y="1524000"/>
            <a:ext cx="6934200" cy="4876800"/>
          </a:xfrm>
        </p:spPr>
        <p:txBody>
          <a:bodyPr/>
          <a:lstStyle/>
          <a:p>
            <a:r>
              <a:rPr lang="en-US" sz="2400" dirty="0"/>
              <a:t>Psychotropic Medications</a:t>
            </a:r>
          </a:p>
          <a:p>
            <a:pPr lvl="1"/>
            <a:r>
              <a:rPr lang="en-US" sz="2200" dirty="0"/>
              <a:t>Help evaluate students already on medication and to identify other students who may need to be referred to the center physician or consulting psychiatrist for a medication evaluation. </a:t>
            </a:r>
          </a:p>
          <a:p>
            <a:r>
              <a:rPr lang="en-US" sz="2400" dirty="0"/>
              <a:t>Crisis Intervention and Psychiatric Emergencies</a:t>
            </a:r>
          </a:p>
          <a:p>
            <a:pPr lvl="1"/>
            <a:r>
              <a:rPr lang="en-US" sz="2200" dirty="0"/>
              <a:t>Health Care Guidelines</a:t>
            </a:r>
          </a:p>
          <a:p>
            <a:pPr lvl="2"/>
            <a:r>
              <a:rPr lang="en-US" sz="2000" dirty="0"/>
              <a:t>Treatment Guidelines</a:t>
            </a:r>
          </a:p>
          <a:p>
            <a:pPr lvl="2"/>
            <a:r>
              <a:rPr lang="en-US" sz="2000" dirty="0"/>
              <a:t>Symptomatic Management Guidelines</a:t>
            </a:r>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676400" y="1524000"/>
            <a:ext cx="6934200" cy="4876800"/>
          </a:xfrm>
        </p:spPr>
        <p:txBody>
          <a:bodyPr/>
          <a:lstStyle/>
          <a:p>
            <a:r>
              <a:rPr lang="en-US" sz="2400" dirty="0"/>
              <a:t>Community Referrals</a:t>
            </a:r>
          </a:p>
          <a:p>
            <a:pPr lvl="1"/>
            <a:r>
              <a:rPr lang="en-US" sz="2200" dirty="0"/>
              <a:t>Did student sign a release for information exchange and is it documented in SHR?</a:t>
            </a:r>
          </a:p>
          <a:p>
            <a:r>
              <a:rPr lang="en-US" sz="2400" dirty="0"/>
              <a:t>Referral and Feedback System</a:t>
            </a:r>
          </a:p>
          <a:p>
            <a:pPr lvl="1"/>
            <a:r>
              <a:rPr lang="en-US" sz="2200" dirty="0"/>
              <a:t>Sample Referral and Feedback Form in CMHC DRG</a:t>
            </a:r>
          </a:p>
          <a:p>
            <a:endParaRPr lang="en-US" sz="2400" dirty="0"/>
          </a:p>
          <a:p>
            <a:pPr marL="0" indent="0">
              <a:buNone/>
            </a:pPr>
            <a:r>
              <a:rPr lang="en-US" sz="2400" dirty="0"/>
              <a:t>Cultural Sensitivity</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38</a:t>
            </a:fld>
            <a:endParaRPr lang="en-US" dirty="0"/>
          </a:p>
        </p:txBody>
      </p:sp>
    </p:spTree>
    <p:extLst>
      <p:ext uri="{BB962C8B-B14F-4D97-AF65-F5344CB8AC3E}">
        <p14:creationId xmlns:p14="http://schemas.microsoft.com/office/powerpoint/2010/main" val="164177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title"/>
          </p:nvPr>
        </p:nvSpPr>
        <p:spPr/>
        <p:txBody>
          <a:bodyPr/>
          <a:lstStyle/>
          <a:p>
            <a:r>
              <a:rPr lang="en-US" dirty="0"/>
              <a:t>Documentation Process and Procedure</a:t>
            </a:r>
          </a:p>
        </p:txBody>
      </p:sp>
      <p:sp>
        <p:nvSpPr>
          <p:cNvPr id="50179" name="Rectangle 8"/>
          <p:cNvSpPr>
            <a:spLocks noGrp="1" noChangeArrowheads="1"/>
          </p:cNvSpPr>
          <p:nvPr>
            <p:ph idx="1"/>
          </p:nvPr>
        </p:nvSpPr>
        <p:spPr>
          <a:xfrm>
            <a:off x="1719943" y="1865312"/>
            <a:ext cx="6934200" cy="4038600"/>
          </a:xfrm>
        </p:spPr>
        <p:txBody>
          <a:bodyPr/>
          <a:lstStyle/>
          <a:p>
            <a:r>
              <a:rPr lang="en-US" sz="2400" dirty="0"/>
              <a:t>Your assessment, treatment, and case management notes must be legible and included in the student health record.</a:t>
            </a:r>
          </a:p>
          <a:p>
            <a:r>
              <a:rPr lang="en-US" sz="2400" dirty="0"/>
              <a:t>Intake notes should indicate reason for referral, presenting problem, history of presenting problem, mental status exam, diagnostic impression, and clear treatment plan</a:t>
            </a:r>
          </a:p>
          <a:p>
            <a:endParaRPr lang="en-US" sz="900" dirty="0"/>
          </a:p>
          <a:p>
            <a:pPr marL="0" indent="0">
              <a:buNone/>
            </a:pPr>
            <a:r>
              <a:rPr lang="en-US" sz="2400" dirty="0"/>
              <a:t>*</a:t>
            </a:r>
            <a:r>
              <a:rPr lang="en-US" sz="2200" dirty="0"/>
              <a:t>Sample Intake Forms in CMHC DRG</a:t>
            </a:r>
          </a:p>
        </p:txBody>
      </p:sp>
      <p:pic>
        <p:nvPicPr>
          <p:cNvPr id="50182" name="Picture 6" descr="MPj03057650000[1]"/>
          <p:cNvPicPr>
            <a:picLocks noChangeAspect="1" noChangeArrowheads="1"/>
          </p:cNvPicPr>
          <p:nvPr/>
        </p:nvPicPr>
        <p:blipFill>
          <a:blip r:embed="rId3" cstate="print"/>
          <a:srcRect/>
          <a:stretch>
            <a:fillRect/>
          </a:stretch>
        </p:blipFill>
        <p:spPr bwMode="auto">
          <a:xfrm>
            <a:off x="152400" y="408214"/>
            <a:ext cx="1447800" cy="129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8"/>
          <p:cNvSpPr>
            <a:spLocks noGrp="1" noChangeArrowheads="1"/>
          </p:cNvSpPr>
          <p:nvPr>
            <p:ph type="title"/>
          </p:nvPr>
        </p:nvSpPr>
        <p:spPr>
          <a:xfrm>
            <a:off x="1752600" y="457200"/>
            <a:ext cx="6934200" cy="1143000"/>
          </a:xfrm>
        </p:spPr>
        <p:txBody>
          <a:bodyPr/>
          <a:lstStyle/>
          <a:p>
            <a:r>
              <a:rPr lang="en-US" dirty="0"/>
              <a:t>Regional Health Specialists (RHS)</a:t>
            </a:r>
          </a:p>
        </p:txBody>
      </p:sp>
      <p:sp>
        <p:nvSpPr>
          <p:cNvPr id="23555" name="Rectangle 1029"/>
          <p:cNvSpPr>
            <a:spLocks noGrp="1" noChangeArrowheads="1"/>
          </p:cNvSpPr>
          <p:nvPr>
            <p:ph idx="1"/>
          </p:nvPr>
        </p:nvSpPr>
        <p:spPr>
          <a:xfrm>
            <a:off x="1905000" y="2133600"/>
            <a:ext cx="6934200" cy="4038600"/>
          </a:xfrm>
        </p:spPr>
        <p:txBody>
          <a:bodyPr/>
          <a:lstStyle/>
          <a:p>
            <a:r>
              <a:rPr lang="en-US" sz="2400" dirty="0"/>
              <a:t>Provide technical assistance to center health staff</a:t>
            </a:r>
          </a:p>
          <a:p>
            <a:r>
              <a:rPr lang="en-US" sz="2400" dirty="0"/>
              <a:t>Conduct center assessments</a:t>
            </a:r>
          </a:p>
          <a:p>
            <a:r>
              <a:rPr lang="en-US" sz="2400" dirty="0"/>
              <a:t>Provide training to regional and center staff</a:t>
            </a:r>
          </a:p>
          <a:p>
            <a:r>
              <a:rPr lang="en-US" sz="2400" dirty="0"/>
              <a:t>Available to answer your questions</a:t>
            </a:r>
          </a:p>
          <a:p>
            <a:r>
              <a:rPr lang="en-US" sz="2400" dirty="0"/>
              <a:t>Can help you understand policies</a:t>
            </a:r>
          </a:p>
          <a:p>
            <a:r>
              <a:rPr lang="en-US" sz="2400" dirty="0"/>
              <a:t>Provide up-to-date information that will assist you in your efforts to meet program requirements</a:t>
            </a:r>
          </a:p>
          <a:p>
            <a:r>
              <a:rPr lang="en-US" sz="2400" dirty="0"/>
              <a:t>Conduct monthly teleconferences</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a:t>
            </a:fld>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143000"/>
          </a:xfrm>
        </p:spPr>
        <p:txBody>
          <a:bodyPr/>
          <a:lstStyle/>
          <a:p>
            <a:r>
              <a:rPr lang="en-US" dirty="0"/>
              <a:t>Documentation Process and Procedure</a:t>
            </a:r>
          </a:p>
        </p:txBody>
      </p:sp>
      <p:sp>
        <p:nvSpPr>
          <p:cNvPr id="3" name="Content Placeholder 2"/>
          <p:cNvSpPr>
            <a:spLocks noGrp="1"/>
          </p:cNvSpPr>
          <p:nvPr>
            <p:ph idx="1"/>
          </p:nvPr>
        </p:nvSpPr>
        <p:spPr>
          <a:xfrm>
            <a:off x="1752600" y="1828800"/>
            <a:ext cx="6934200" cy="5105400"/>
          </a:xfrm>
        </p:spPr>
        <p:txBody>
          <a:bodyPr/>
          <a:lstStyle/>
          <a:p>
            <a:r>
              <a:rPr lang="en-US" sz="2400" dirty="0"/>
              <a:t>Progress notes should indicate assessment, progress, and treatment plan</a:t>
            </a:r>
          </a:p>
          <a:p>
            <a:pPr lvl="1"/>
            <a:r>
              <a:rPr lang="en-US" sz="2200" i="1" dirty="0"/>
              <a:t>Do the interventions connect to the student’s presenting symptoms or needs?</a:t>
            </a:r>
          </a:p>
          <a:p>
            <a:pPr lvl="1"/>
            <a:r>
              <a:rPr lang="en-US" sz="2200" i="1" dirty="0"/>
              <a:t>Are those interventions evidenced based and support employability?</a:t>
            </a:r>
          </a:p>
          <a:p>
            <a:pPr marL="342900" lvl="1" indent="-342900">
              <a:buFont typeface="Arial" panose="020B0604020202020204" pitchFamily="34" charset="0"/>
              <a:buChar char="•"/>
            </a:pPr>
            <a:r>
              <a:rPr lang="en-US" sz="2400" dirty="0"/>
              <a:t>Is there an alert system for student follow-up? What happens when students do not show?</a:t>
            </a:r>
          </a:p>
          <a:p>
            <a:pPr marL="0" lvl="1" indent="0">
              <a:buNone/>
            </a:pPr>
            <a:endParaRPr lang="en-US" sz="900" dirty="0"/>
          </a:p>
          <a:p>
            <a:pPr marL="0" lvl="1" indent="0">
              <a:buNone/>
            </a:pPr>
            <a:r>
              <a:rPr lang="en-US" sz="2000" dirty="0"/>
              <a:t>*Sample Progress Notes Template in CMHC DRG</a:t>
            </a:r>
          </a:p>
          <a:p>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Crisis Intervention</a:t>
            </a:r>
          </a:p>
        </p:txBody>
      </p:sp>
      <p:sp>
        <p:nvSpPr>
          <p:cNvPr id="3" name="Content Placeholder 2"/>
          <p:cNvSpPr>
            <a:spLocks noGrp="1"/>
          </p:cNvSpPr>
          <p:nvPr>
            <p:ph idx="1"/>
          </p:nvPr>
        </p:nvSpPr>
        <p:spPr>
          <a:xfrm>
            <a:off x="1752600" y="1600200"/>
            <a:ext cx="6934200" cy="5181600"/>
          </a:xfrm>
        </p:spPr>
        <p:txBody>
          <a:bodyPr/>
          <a:lstStyle/>
          <a:p>
            <a:r>
              <a:rPr lang="en-US" sz="2400" dirty="0"/>
              <a:t>The CMHC is responsible for developing and providing staff training and crisis intervention for topics such as emotional reaction to HIV testing, rape, suicidal behavior, death, or other serious loss.  </a:t>
            </a:r>
          </a:p>
          <a:p>
            <a:r>
              <a:rPr lang="en-US" sz="2400" dirty="0"/>
              <a:t>As CMHC, you are also responsible for drafting center procedures for emergency psychiatric situations such as suicide attempts, psychotic episodes, urgent referrals, and danger to self and others.  </a:t>
            </a:r>
          </a:p>
          <a:p>
            <a:pPr lvl="1"/>
            <a:r>
              <a:rPr lang="en-US" sz="2200" dirty="0"/>
              <a:t>Health Care Guidelines</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41</a:t>
            </a:fld>
            <a:endParaRPr lang="en-US" dirty="0"/>
          </a:p>
        </p:txBody>
      </p:sp>
      <p:pic>
        <p:nvPicPr>
          <p:cNvPr id="4" name="Picture 3"/>
          <p:cNvPicPr>
            <a:picLocks noChangeAspect="1"/>
          </p:cNvPicPr>
          <p:nvPr/>
        </p:nvPicPr>
        <p:blipFill>
          <a:blip r:embed="rId3"/>
          <a:stretch>
            <a:fillRect/>
          </a:stretch>
        </p:blipFill>
        <p:spPr>
          <a:xfrm>
            <a:off x="16329" y="381000"/>
            <a:ext cx="1676400" cy="92786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143000"/>
          </a:xfrm>
        </p:spPr>
        <p:txBody>
          <a:bodyPr/>
          <a:lstStyle/>
          <a:p>
            <a:r>
              <a:rPr lang="en-US" dirty="0"/>
              <a:t>Role of CMHC in </a:t>
            </a:r>
            <a:br>
              <a:rPr lang="en-US" dirty="0"/>
            </a:br>
            <a:r>
              <a:rPr lang="en-US" dirty="0"/>
              <a:t>Instances of Death</a:t>
            </a:r>
          </a:p>
        </p:txBody>
      </p:sp>
      <p:sp>
        <p:nvSpPr>
          <p:cNvPr id="3" name="Content Placeholder 2"/>
          <p:cNvSpPr>
            <a:spLocks noGrp="1"/>
          </p:cNvSpPr>
          <p:nvPr>
            <p:ph idx="1"/>
          </p:nvPr>
        </p:nvSpPr>
        <p:spPr>
          <a:xfrm>
            <a:off x="1828800" y="1981200"/>
            <a:ext cx="6934200" cy="5029200"/>
          </a:xfrm>
        </p:spPr>
        <p:txBody>
          <a:bodyPr/>
          <a:lstStyle/>
          <a:p>
            <a:r>
              <a:rPr lang="en-US" sz="2400" dirty="0"/>
              <a:t>A Critical Incident Crisis Intervention Document is available on the Health and Wellness website at: </a:t>
            </a:r>
            <a:r>
              <a:rPr lang="en-US" sz="2200" dirty="0">
                <a:hlinkClick r:id="rId3"/>
              </a:rPr>
              <a:t>https://supportservices.jobcorps.gov/health/Pages/CriticalIncidentCrisisInterventionPlan.aspx</a:t>
            </a:r>
            <a:endParaRPr lang="en-US" sz="2200" dirty="0"/>
          </a:p>
          <a:p>
            <a:r>
              <a:rPr lang="en-US" sz="2400" dirty="0"/>
              <a:t>Coping After A Traumatic Event Brochure </a:t>
            </a:r>
          </a:p>
          <a:p>
            <a:r>
              <a:rPr lang="en-US" sz="2400" dirty="0"/>
              <a:t>Depression, Grief, and Suicide and Understanding Grief (HE Curriculum Module)</a:t>
            </a:r>
            <a:br>
              <a:rPr lang="en-US" sz="2400" dirty="0"/>
            </a:b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42</a:t>
            </a:fld>
            <a:endParaRPr lang="en-US" dirty="0"/>
          </a:p>
        </p:txBody>
      </p:sp>
    </p:spTree>
    <p:extLst>
      <p:ext uri="{BB962C8B-B14F-4D97-AF65-F5344CB8AC3E}">
        <p14:creationId xmlns:p14="http://schemas.microsoft.com/office/powerpoint/2010/main" val="209746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DISABILITY PROGRAM SUPPORT</a:t>
            </a:r>
          </a:p>
        </p:txBody>
      </p:sp>
      <p:sp>
        <p:nvSpPr>
          <p:cNvPr id="7" name="Text Placeholder 6"/>
          <p:cNvSpPr>
            <a:spLocks noGrp="1"/>
          </p:cNvSpPr>
          <p:nvPr>
            <p:ph type="body" idx="1"/>
          </p:nvPr>
        </p:nvSpPr>
        <p:spPr/>
        <p:txBody>
          <a:bodyPr/>
          <a:lstStyle/>
          <a:p>
            <a:r>
              <a:rPr lang="en-US" sz="2800" b="1" dirty="0"/>
              <a:t>ADDITIONAL AREAS</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43</a:t>
            </a:fld>
            <a:endParaRPr lang="en-US" dirty="0"/>
          </a:p>
        </p:txBody>
      </p:sp>
      <p:pic>
        <p:nvPicPr>
          <p:cNvPr id="3" name="Picture 2"/>
          <p:cNvPicPr>
            <a:picLocks noChangeAspect="1"/>
          </p:cNvPicPr>
          <p:nvPr/>
        </p:nvPicPr>
        <p:blipFill>
          <a:blip r:embed="rId3"/>
          <a:stretch>
            <a:fillRect/>
          </a:stretch>
        </p:blipFill>
        <p:spPr>
          <a:xfrm>
            <a:off x="2438400" y="762000"/>
            <a:ext cx="5153025" cy="2819400"/>
          </a:xfrm>
          <a:prstGeom prst="rect">
            <a:avLst/>
          </a:prstGeom>
        </p:spPr>
      </p:pic>
    </p:spTree>
    <p:extLst>
      <p:ext uri="{BB962C8B-B14F-4D97-AF65-F5344CB8AC3E}">
        <p14:creationId xmlns:p14="http://schemas.microsoft.com/office/powerpoint/2010/main" val="3817939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Disability Program Support</a:t>
            </a:r>
          </a:p>
        </p:txBody>
      </p:sp>
      <p:sp>
        <p:nvSpPr>
          <p:cNvPr id="59395" name="Content Placeholder 2"/>
          <p:cNvSpPr>
            <a:spLocks noGrp="1"/>
          </p:cNvSpPr>
          <p:nvPr>
            <p:ph idx="1"/>
          </p:nvPr>
        </p:nvSpPr>
        <p:spPr/>
        <p:txBody>
          <a:bodyPr/>
          <a:lstStyle/>
          <a:p>
            <a:r>
              <a:rPr lang="en-US" sz="2400" dirty="0"/>
              <a:t>Job Corps is required to ensure its program and facilities are accessible and provide reasonable accommodation to individuals with disabilities to prevent discrimination on the basis of disability.  </a:t>
            </a:r>
          </a:p>
          <a:p>
            <a:r>
              <a:rPr lang="en-US" sz="2400" dirty="0"/>
              <a:t>Each center should have a disability coordinator (DC) who ensures the center is providing services to students with disabilities as required by the ePRH and Workforce Innovation and Opportunity Act (WIOA),.</a:t>
            </a:r>
          </a:p>
          <a:p>
            <a:pPr lvl="1"/>
            <a:endParaRPr lang="en-US" sz="2400" dirty="0"/>
          </a:p>
          <a:p>
            <a:endParaRPr lang="en-US" sz="2400" dirty="0"/>
          </a:p>
        </p:txBody>
      </p:sp>
      <p:pic>
        <p:nvPicPr>
          <p:cNvPr id="59398" name="Picture 2" descr="C:\Users\Suzanne\AppData\Local\Microsoft\Windows\Temporary Internet Files\Content.IE5\SMQAV1EY\MC900060181[1].wmf"/>
          <p:cNvPicPr>
            <a:picLocks noChangeAspect="1" noChangeArrowheads="1"/>
          </p:cNvPicPr>
          <p:nvPr/>
        </p:nvPicPr>
        <p:blipFill>
          <a:blip r:embed="rId3" cstate="print"/>
          <a:srcRect/>
          <a:stretch>
            <a:fillRect/>
          </a:stretch>
        </p:blipFill>
        <p:spPr bwMode="auto">
          <a:xfrm>
            <a:off x="0" y="304800"/>
            <a:ext cx="1648717" cy="12049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44</a:t>
            </a:fld>
            <a:endParaRPr lang="en-US" dirty="0"/>
          </a:p>
        </p:txBody>
      </p:sp>
    </p:spTree>
    <p:extLst>
      <p:ext uri="{BB962C8B-B14F-4D97-AF65-F5344CB8AC3E}">
        <p14:creationId xmlns:p14="http://schemas.microsoft.com/office/powerpoint/2010/main" val="3180033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609600"/>
            <a:ext cx="6934200" cy="1143000"/>
          </a:xfrm>
        </p:spPr>
        <p:txBody>
          <a:bodyPr/>
          <a:lstStyle/>
          <a:p>
            <a:r>
              <a:rPr lang="en-US" dirty="0"/>
              <a:t>ePRH 6—6.14: Disability</a:t>
            </a:r>
            <a:br>
              <a:rPr lang="en-US" dirty="0"/>
            </a:br>
            <a:endParaRPr lang="en-US" dirty="0"/>
          </a:p>
        </p:txBody>
      </p:sp>
      <p:sp>
        <p:nvSpPr>
          <p:cNvPr id="5" name="Content Placeholder 4"/>
          <p:cNvSpPr>
            <a:spLocks noGrp="1"/>
          </p:cNvSpPr>
          <p:nvPr>
            <p:ph sz="half" idx="1"/>
          </p:nvPr>
        </p:nvSpPr>
        <p:spPr>
          <a:xfrm>
            <a:off x="1752600" y="1600200"/>
            <a:ext cx="3429000" cy="4724400"/>
          </a:xfrm>
        </p:spPr>
        <p:txBody>
          <a:bodyPr/>
          <a:lstStyle/>
          <a:p>
            <a:r>
              <a:rPr lang="en-US" sz="2400" dirty="0"/>
              <a:t>File Review Team (FRT)</a:t>
            </a:r>
          </a:p>
          <a:p>
            <a:pPr lvl="1"/>
            <a:r>
              <a:rPr lang="en-US" sz="2000" dirty="0"/>
              <a:t>Typically includes the CMHC, Disability Coordinator(s), CP, TEAP to review health/mental health/AOD information of applicants for the program; Requires contact with the applicant and a clinical interview.</a:t>
            </a:r>
          </a:p>
          <a:p>
            <a:endParaRPr lang="en-US" dirty="0"/>
          </a:p>
        </p:txBody>
      </p:sp>
      <p:sp>
        <p:nvSpPr>
          <p:cNvPr id="6" name="Content Placeholder 5"/>
          <p:cNvSpPr>
            <a:spLocks noGrp="1"/>
          </p:cNvSpPr>
          <p:nvPr>
            <p:ph sz="half" idx="2"/>
          </p:nvPr>
        </p:nvSpPr>
        <p:spPr>
          <a:xfrm>
            <a:off x="5257800" y="1600200"/>
            <a:ext cx="3429000" cy="4953000"/>
          </a:xfrm>
        </p:spPr>
        <p:txBody>
          <a:bodyPr/>
          <a:lstStyle/>
          <a:p>
            <a:r>
              <a:rPr lang="en-US" sz="2400" dirty="0"/>
              <a:t>Reasonable Accommodation Committee (RAC)</a:t>
            </a:r>
          </a:p>
          <a:p>
            <a:pPr lvl="1"/>
            <a:r>
              <a:rPr lang="en-US" sz="2000" dirty="0"/>
              <a:t>Led by the DCs with participation from Wellness and Academics to gather information to determine reasonable accommodation needs of applicants and students.  Requires contact with the applicant and student.</a:t>
            </a:r>
          </a:p>
        </p:txBody>
      </p:sp>
      <p:sp>
        <p:nvSpPr>
          <p:cNvPr id="2" name="Slide Number Placeholder 1"/>
          <p:cNvSpPr>
            <a:spLocks noGrp="1"/>
          </p:cNvSpPr>
          <p:nvPr>
            <p:ph type="sldNum" sz="quarter" idx="12"/>
          </p:nvPr>
        </p:nvSpPr>
        <p:spPr/>
        <p:txBody>
          <a:bodyPr/>
          <a:lstStyle/>
          <a:p>
            <a:pPr>
              <a:defRPr/>
            </a:pPr>
            <a:fld id="{BDE62A2D-75D7-4B7F-8457-6B3F6E8FCBED}" type="slidenum">
              <a:rPr lang="en-US" smtClean="0"/>
              <a:pPr>
                <a:defRPr/>
              </a:pPr>
              <a:t>45</a:t>
            </a:fld>
            <a:endParaRPr lang="en-US" dirty="0"/>
          </a:p>
        </p:txBody>
      </p:sp>
    </p:spTree>
    <p:extLst>
      <p:ext uri="{BB962C8B-B14F-4D97-AF65-F5344CB8AC3E}">
        <p14:creationId xmlns:p14="http://schemas.microsoft.com/office/powerpoint/2010/main" val="15017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Program Support</a:t>
            </a:r>
          </a:p>
        </p:txBody>
      </p:sp>
      <p:sp>
        <p:nvSpPr>
          <p:cNvPr id="3" name="Content Placeholder 2"/>
          <p:cNvSpPr>
            <a:spLocks noGrp="1"/>
          </p:cNvSpPr>
          <p:nvPr>
            <p:ph idx="1"/>
          </p:nvPr>
        </p:nvSpPr>
        <p:spPr>
          <a:xfrm>
            <a:off x="1752600" y="1600200"/>
            <a:ext cx="6934200" cy="4724400"/>
          </a:xfrm>
        </p:spPr>
        <p:txBody>
          <a:bodyPr/>
          <a:lstStyle/>
          <a:p>
            <a:r>
              <a:rPr lang="en-US" sz="2400" dirty="0"/>
              <a:t>Appendices 609 and 610</a:t>
            </a:r>
          </a:p>
          <a:p>
            <a:pPr lvl="1"/>
            <a:r>
              <a:rPr lang="en-US" sz="2200" dirty="0"/>
              <a:t>Required forms for recommending denial of applicants due to direct threat or health care needs (see assessment section of presentation for details)</a:t>
            </a:r>
          </a:p>
          <a:p>
            <a:r>
              <a:rPr lang="en-US" sz="2400" dirty="0"/>
              <a:t>Appendix 107 – Applicant File Review Process for Center</a:t>
            </a:r>
          </a:p>
          <a:p>
            <a:pPr marL="0" indent="0">
              <a:buNone/>
            </a:pPr>
            <a:endParaRPr lang="en-US" dirty="0"/>
          </a:p>
          <a:p>
            <a:pPr marL="0" indent="0">
              <a:buNone/>
            </a:pPr>
            <a:r>
              <a:rPr lang="en-US" dirty="0"/>
              <a:t>*Contact your RMHS </a:t>
            </a:r>
          </a:p>
          <a:p>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46</a:t>
            </a:fld>
            <a:endParaRPr lang="en-US" dirty="0"/>
          </a:p>
        </p:txBody>
      </p:sp>
    </p:spTree>
    <p:extLst>
      <p:ext uri="{BB962C8B-B14F-4D97-AF65-F5344CB8AC3E}">
        <p14:creationId xmlns:p14="http://schemas.microsoft.com/office/powerpoint/2010/main" val="277116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457200"/>
            <a:ext cx="6934200" cy="1143000"/>
          </a:xfrm>
        </p:spPr>
        <p:txBody>
          <a:bodyPr/>
          <a:lstStyle/>
          <a:p>
            <a:r>
              <a:rPr lang="en-US" dirty="0"/>
              <a:t>Additional Center Support Programs</a:t>
            </a:r>
          </a:p>
        </p:txBody>
      </p:sp>
      <p:sp>
        <p:nvSpPr>
          <p:cNvPr id="55299" name="Content Placeholder 2"/>
          <p:cNvSpPr>
            <a:spLocks noGrp="1"/>
          </p:cNvSpPr>
          <p:nvPr>
            <p:ph idx="1"/>
          </p:nvPr>
        </p:nvSpPr>
        <p:spPr>
          <a:xfrm>
            <a:off x="1828800" y="1865312"/>
            <a:ext cx="6934200" cy="4038600"/>
          </a:xfrm>
        </p:spPr>
        <p:txBody>
          <a:bodyPr/>
          <a:lstStyle/>
          <a:p>
            <a:endParaRPr lang="en-US" sz="2400" dirty="0"/>
          </a:p>
          <a:p>
            <a:r>
              <a:rPr lang="en-US" sz="2400" dirty="0"/>
              <a:t>Trainee Employee Assistance Program (TEAP)</a:t>
            </a:r>
          </a:p>
          <a:p>
            <a:r>
              <a:rPr lang="en-US" sz="2400" dirty="0"/>
              <a:t>Tobacco Use Prevention Program (TUPP)</a:t>
            </a:r>
          </a:p>
          <a:p>
            <a:r>
              <a:rPr lang="en-US" sz="2400" dirty="0"/>
              <a:t>Sexual Assault Response Team (SART) </a:t>
            </a:r>
          </a:p>
          <a:p>
            <a:r>
              <a:rPr lang="en-US" sz="2400" dirty="0"/>
              <a:t>Healthy Eating and Active Lifestyles (HEALs)</a:t>
            </a:r>
          </a:p>
          <a:p>
            <a:r>
              <a:rPr lang="en-US" sz="2400" dirty="0"/>
              <a:t>HIV/AIDs</a:t>
            </a:r>
          </a:p>
          <a:p>
            <a:endParaRPr lang="en-US" sz="2400" dirty="0"/>
          </a:p>
          <a:p>
            <a:pPr marL="0" indent="0">
              <a:buNone/>
            </a:pPr>
            <a:r>
              <a:rPr lang="en-US" sz="2400" dirty="0"/>
              <a:t>*See ePRH Chapter 6 – 6.11 for more information</a:t>
            </a:r>
          </a:p>
          <a:p>
            <a:endParaRPr lang="en-US" dirty="0"/>
          </a:p>
          <a:p>
            <a:endParaRPr lang="en-US" dirty="0"/>
          </a:p>
          <a:p>
            <a:endParaRPr lang="en-US" dirty="0"/>
          </a:p>
        </p:txBody>
      </p:sp>
      <p:pic>
        <p:nvPicPr>
          <p:cNvPr id="55302" name="Picture 4" descr="C:\Users\Suzanne\AppData\Local\Microsoft\Windows\Temporary Internet Files\Content.IE5\SMQAV1EY\MC900433899[1].png"/>
          <p:cNvPicPr>
            <a:picLocks noChangeAspect="1" noChangeArrowheads="1"/>
          </p:cNvPicPr>
          <p:nvPr/>
        </p:nvPicPr>
        <p:blipFill>
          <a:blip r:embed="rId3" cstate="print"/>
          <a:srcRect/>
          <a:stretch>
            <a:fillRect/>
          </a:stretch>
        </p:blipFill>
        <p:spPr bwMode="auto">
          <a:xfrm>
            <a:off x="399450" y="744538"/>
            <a:ext cx="807156" cy="855662"/>
          </a:xfrm>
          <a:prstGeom prst="rect">
            <a:avLst/>
          </a:prstGeom>
          <a:noFill/>
          <a:ln w="9525">
            <a:noFill/>
            <a:miter lim="800000"/>
            <a:headEnd/>
            <a:tailEnd/>
          </a:ln>
        </p:spPr>
      </p:pic>
      <p:pic>
        <p:nvPicPr>
          <p:cNvPr id="11" name="Picture 2" descr="C:\Users\Suzanne\AppData\Local\Microsoft\Windows\Temporary Internet Files\Content.IE5\GDA7ONIS\MC900432690[1].png"/>
          <p:cNvPicPr>
            <a:picLocks noChangeAspect="1" noChangeArrowheads="1"/>
          </p:cNvPicPr>
          <p:nvPr/>
        </p:nvPicPr>
        <p:blipFill>
          <a:blip r:embed="rId4" cstate="print"/>
          <a:srcRect/>
          <a:stretch>
            <a:fillRect/>
          </a:stretch>
        </p:blipFill>
        <p:spPr bwMode="auto">
          <a:xfrm>
            <a:off x="369402" y="1945404"/>
            <a:ext cx="767644" cy="698500"/>
          </a:xfrm>
          <a:prstGeom prst="rect">
            <a:avLst/>
          </a:prstGeom>
          <a:noFill/>
          <a:ln w="9525">
            <a:noFill/>
            <a:miter lim="800000"/>
            <a:headEnd/>
            <a:tailEnd/>
          </a:ln>
        </p:spPr>
      </p:pic>
      <p:pic>
        <p:nvPicPr>
          <p:cNvPr id="13" name="Picture 2" descr="C:\Users\Suzanne\AppData\Local\Microsoft\Windows\Temporary Internet Files\Content.IE5\458FA2GV\MC900286855[1].wmf"/>
          <p:cNvPicPr>
            <a:picLocks noChangeAspect="1" noChangeArrowheads="1"/>
          </p:cNvPicPr>
          <p:nvPr/>
        </p:nvPicPr>
        <p:blipFill>
          <a:blip r:embed="rId5" cstate="print"/>
          <a:srcRect/>
          <a:stretch>
            <a:fillRect/>
          </a:stretch>
        </p:blipFill>
        <p:spPr bwMode="auto">
          <a:xfrm>
            <a:off x="369402" y="4102024"/>
            <a:ext cx="968022" cy="843116"/>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20" y="2931242"/>
            <a:ext cx="918217" cy="8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smtClean="0"/>
              <a:t>Useful Websites</a:t>
            </a:r>
            <a:endParaRPr lang="en-US" dirty="0"/>
          </a:p>
        </p:txBody>
      </p:sp>
      <p:sp>
        <p:nvSpPr>
          <p:cNvPr id="74755" name="Rectangle 5"/>
          <p:cNvSpPr>
            <a:spLocks noGrp="1" noChangeArrowheads="1"/>
          </p:cNvSpPr>
          <p:nvPr>
            <p:ph idx="1"/>
          </p:nvPr>
        </p:nvSpPr>
        <p:spPr/>
        <p:txBody>
          <a:bodyPr/>
          <a:lstStyle/>
          <a:p>
            <a:r>
              <a:rPr lang="en-US" sz="2400" dirty="0" smtClean="0"/>
              <a:t>Health and Wellness: </a:t>
            </a:r>
            <a:r>
              <a:rPr lang="en-US" sz="2400" dirty="0" smtClean="0">
                <a:hlinkClick r:id="rId3"/>
              </a:rPr>
              <a:t>https://supportservices.jobcorps.gov/health/Pages/default.aspx</a:t>
            </a:r>
            <a:endParaRPr lang="en-US" sz="2400" dirty="0" smtClean="0"/>
          </a:p>
          <a:p>
            <a:r>
              <a:rPr lang="en-US" sz="2400" dirty="0" smtClean="0"/>
              <a:t>Job Corps Disability </a:t>
            </a:r>
            <a:r>
              <a:rPr lang="en-US" sz="2400" dirty="0" smtClean="0">
                <a:hlinkClick r:id="rId4"/>
              </a:rPr>
              <a:t>https://supportservices.jobcorps.gov/disability/Pages/default.aspx</a:t>
            </a:r>
            <a:endParaRPr lang="en-US" sz="2400" dirty="0" smtClean="0"/>
          </a:p>
          <a:p>
            <a:r>
              <a:rPr lang="en-US" sz="2400" dirty="0" smtClean="0"/>
              <a:t>Job Accommodation Network (JAN) is a free service that provides information on job accommodations and the employment provisions of the Americans with Disabilities Act (ADA) </a:t>
            </a:r>
            <a:r>
              <a:rPr lang="en-US" sz="2400" dirty="0" smtClean="0">
                <a:hlinkClick r:id="rId5"/>
              </a:rPr>
              <a:t>http://askjan.org/</a:t>
            </a:r>
            <a:endParaRPr lang="en-US" sz="2400" dirty="0" smtClean="0"/>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5B73F288-119C-4A61-BAB7-6805DB4CCA32}"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90945"/>
            <a:ext cx="7543800" cy="1143000"/>
          </a:xfrm>
        </p:spPr>
        <p:txBody>
          <a:bodyPr/>
          <a:lstStyle/>
          <a:p>
            <a:r>
              <a:rPr lang="en-US" sz="3500" dirty="0"/>
              <a:t>Regional Mental Health Specialists</a:t>
            </a:r>
          </a:p>
        </p:txBody>
      </p:sp>
      <p:sp>
        <p:nvSpPr>
          <p:cNvPr id="5" name="Content Placeholder 4"/>
          <p:cNvSpPr>
            <a:spLocks noGrp="1"/>
          </p:cNvSpPr>
          <p:nvPr>
            <p:ph idx="1"/>
          </p:nvPr>
        </p:nvSpPr>
        <p:spPr>
          <a:xfrm>
            <a:off x="1676400" y="1524000"/>
            <a:ext cx="6934200" cy="5562600"/>
          </a:xfrm>
        </p:spPr>
        <p:txBody>
          <a:bodyPr/>
          <a:lstStyle/>
          <a:p>
            <a:r>
              <a:rPr lang="en-US" sz="2000" dirty="0"/>
              <a:t>Region 1 	</a:t>
            </a:r>
            <a:r>
              <a:rPr lang="en-US" sz="2000" b="1" dirty="0"/>
              <a:t>Peter Oropeza, PsyD</a:t>
            </a:r>
          </a:p>
          <a:p>
            <a:pPr marL="1371600" lvl="3" indent="0">
              <a:buNone/>
            </a:pPr>
            <a:r>
              <a:rPr lang="en-US" dirty="0"/>
              <a:t>	</a:t>
            </a:r>
            <a:r>
              <a:rPr lang="en-US" dirty="0">
                <a:hlinkClick r:id="rId3"/>
              </a:rPr>
              <a:t>Oropeza.Peter@jobcorps.org</a:t>
            </a:r>
            <a:endParaRPr lang="en-US" dirty="0"/>
          </a:p>
          <a:p>
            <a:pPr marL="457200" lvl="1" indent="0">
              <a:buNone/>
            </a:pPr>
            <a:r>
              <a:rPr lang="en-US" sz="2000" dirty="0"/>
              <a:t>		</a:t>
            </a:r>
            <a:r>
              <a:rPr lang="en-US" sz="2000" b="1" dirty="0"/>
              <a:t>Maria Acevedo, PhD </a:t>
            </a:r>
            <a:r>
              <a:rPr lang="en-US" sz="2000" dirty="0"/>
              <a:t>(Puerto Rico)			</a:t>
            </a:r>
            <a:r>
              <a:rPr lang="en-US" sz="2000" dirty="0">
                <a:hlinkClick r:id="rId4"/>
              </a:rPr>
              <a:t>Acevedo.Maria@jobcorps.org</a:t>
            </a:r>
            <a:endParaRPr lang="en-US" sz="2000" dirty="0"/>
          </a:p>
          <a:p>
            <a:r>
              <a:rPr lang="en-US" sz="2000" dirty="0"/>
              <a:t>Region 2   	</a:t>
            </a:r>
            <a:r>
              <a:rPr lang="en-US" sz="2000" b="1" dirty="0"/>
              <a:t>Valerie Cherry, PhD</a:t>
            </a:r>
          </a:p>
          <a:p>
            <a:pPr marL="1828800" lvl="4" indent="0">
              <a:buNone/>
            </a:pPr>
            <a:r>
              <a:rPr lang="en-US" dirty="0">
                <a:hlinkClick r:id="rId5"/>
              </a:rPr>
              <a:t>vcherryphd@gmail.com</a:t>
            </a:r>
            <a:endParaRPr lang="en-US" dirty="0"/>
          </a:p>
          <a:p>
            <a:r>
              <a:rPr lang="en-US" sz="2000" dirty="0"/>
              <a:t>Region 3 	</a:t>
            </a:r>
            <a:r>
              <a:rPr lang="en-US" sz="2000" b="1" dirty="0"/>
              <a:t>Suzanne Martin, PsyD, MPH, ABPP</a:t>
            </a:r>
            <a:r>
              <a:rPr lang="en-US" sz="2000" dirty="0"/>
              <a:t>			</a:t>
            </a:r>
            <a:r>
              <a:rPr lang="en-US" sz="2000" dirty="0">
                <a:hlinkClick r:id="rId6"/>
              </a:rPr>
              <a:t>suzannempsyd@gmail.com</a:t>
            </a:r>
            <a:endParaRPr lang="en-US" sz="2000" dirty="0"/>
          </a:p>
          <a:p>
            <a:r>
              <a:rPr lang="en-US" sz="2000" dirty="0"/>
              <a:t>Region 4    	</a:t>
            </a:r>
            <a:r>
              <a:rPr lang="en-US" sz="2000" b="1" dirty="0"/>
              <a:t>Tamara Warner, PhD</a:t>
            </a:r>
            <a:r>
              <a:rPr lang="en-US" sz="2000" dirty="0"/>
              <a:t>					</a:t>
            </a:r>
            <a:r>
              <a:rPr lang="en-US" sz="2000" dirty="0">
                <a:hlinkClick r:id="rId7"/>
              </a:rPr>
              <a:t>Warner.Tamara.D@jobcorps.org</a:t>
            </a:r>
            <a:endParaRPr lang="en-US" sz="2000" dirty="0"/>
          </a:p>
          <a:p>
            <a:r>
              <a:rPr lang="en-US" sz="2000" dirty="0"/>
              <a:t>Region 5  	</a:t>
            </a:r>
            <a:r>
              <a:rPr lang="en-US" sz="2000" b="1" dirty="0"/>
              <a:t>Helena Mackenzie, PhD 				</a:t>
            </a:r>
            <a:r>
              <a:rPr lang="en-US" sz="2000" b="1" dirty="0">
                <a:hlinkClick r:id="rId8"/>
              </a:rPr>
              <a:t>Mackenzie.Helena@jobcorps.org</a:t>
            </a:r>
            <a:endParaRPr lang="en-US" sz="2000" b="1" dirty="0"/>
          </a:p>
          <a:p>
            <a:r>
              <a:rPr lang="en-US" sz="2000" dirty="0"/>
              <a:t>Region 6   	</a:t>
            </a:r>
            <a:r>
              <a:rPr lang="en-US" sz="2000" b="1" dirty="0"/>
              <a:t>Tamara Warner, PhD</a:t>
            </a:r>
          </a:p>
          <a:p>
            <a:pPr marL="1371600" lvl="3" indent="0">
              <a:buNone/>
            </a:pPr>
            <a:r>
              <a:rPr lang="en-US" dirty="0"/>
              <a:t>	</a:t>
            </a:r>
            <a:r>
              <a:rPr lang="en-US" dirty="0">
                <a:hlinkClick r:id="rId7"/>
              </a:rPr>
              <a:t> Warner.Tamara.D@jobcorps.org</a:t>
            </a:r>
            <a:endParaRPr lang="en-US" dirty="0"/>
          </a:p>
          <a:p>
            <a:pPr marL="1371600" lvl="3" indent="0">
              <a:buNone/>
            </a:pPr>
            <a:endParaRPr lang="en-US" dirty="0"/>
          </a:p>
          <a:p>
            <a:endParaRPr lang="en-US" sz="1800" dirty="0"/>
          </a:p>
          <a:p>
            <a:endParaRPr lang="en-US" sz="1800"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49</a:t>
            </a:fld>
            <a:endParaRPr lang="en-US" dirty="0"/>
          </a:p>
        </p:txBody>
      </p:sp>
    </p:spTree>
    <p:extLst>
      <p:ext uri="{BB962C8B-B14F-4D97-AF65-F5344CB8AC3E}">
        <p14:creationId xmlns:p14="http://schemas.microsoft.com/office/powerpoint/2010/main" val="372630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Program Compliance Assessments (PCAs)</a:t>
            </a:r>
            <a:endParaRPr lang="en-US" dirty="0"/>
          </a:p>
        </p:txBody>
      </p:sp>
      <p:sp>
        <p:nvSpPr>
          <p:cNvPr id="24578" name="Content Placeholder 1"/>
          <p:cNvSpPr>
            <a:spLocks noGrp="1"/>
          </p:cNvSpPr>
          <p:nvPr>
            <p:ph idx="1"/>
          </p:nvPr>
        </p:nvSpPr>
        <p:spPr/>
        <p:txBody>
          <a:bodyPr/>
          <a:lstStyle/>
          <a:p>
            <a:r>
              <a:rPr lang="en-US" sz="2800" dirty="0" smtClean="0"/>
              <a:t>Assessors and Regional Health Specialist conduct biannual compliance assessments to evaluate the delivery of Health and Wellness Program services on centers in accordance with Federal and state laws and regulations, as well as requirements in PRH Sections 6.10, 6.11, and 6.12. </a:t>
            </a:r>
          </a:p>
          <a:p>
            <a:r>
              <a:rPr lang="en-US" sz="2800" dirty="0" smtClean="0"/>
              <a:t>Assessments will be conducted on a schedule set by the National Office of Job Corps</a:t>
            </a:r>
            <a:endParaRPr lang="en-US" sz="2800" dirty="0"/>
          </a:p>
        </p:txBody>
      </p:sp>
      <p:sp>
        <p:nvSpPr>
          <p:cNvPr id="2" name="Slide Number Placeholder 1"/>
          <p:cNvSpPr>
            <a:spLocks noGrp="1"/>
          </p:cNvSpPr>
          <p:nvPr>
            <p:ph type="sldNum" sz="quarter" idx="12"/>
          </p:nvPr>
        </p:nvSpPr>
        <p:spPr/>
        <p:txBody>
          <a:bodyPr/>
          <a:lstStyle/>
          <a:p>
            <a:fld id="{5B73F288-119C-4A61-BAB7-6805DB4CCA32}"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It Does Get Better!!</a:t>
            </a:r>
          </a:p>
        </p:txBody>
      </p:sp>
      <p:pic>
        <p:nvPicPr>
          <p:cNvPr id="5" name="Content Placeholder 4"/>
          <p:cNvPicPr>
            <a:picLocks noGrp="1" noChangeAspect="1"/>
          </p:cNvPicPr>
          <p:nvPr>
            <p:ph idx="1"/>
          </p:nvPr>
        </p:nvPicPr>
        <p:blipFill>
          <a:blip r:embed="rId3"/>
          <a:stretch>
            <a:fillRect/>
          </a:stretch>
        </p:blipFill>
        <p:spPr>
          <a:xfrm>
            <a:off x="2133600" y="1295400"/>
            <a:ext cx="5890846" cy="3829051"/>
          </a:xfrm>
          <a:prstGeom prst="rect">
            <a:avLst/>
          </a:prstGeom>
        </p:spPr>
      </p:pic>
      <p:sp>
        <p:nvSpPr>
          <p:cNvPr id="6" name="Slide Number Placeholder 5"/>
          <p:cNvSpPr>
            <a:spLocks noGrp="1"/>
          </p:cNvSpPr>
          <p:nvPr>
            <p:ph type="sldNum" sz="quarter" idx="12"/>
          </p:nvPr>
        </p:nvSpPr>
        <p:spPr/>
        <p:txBody>
          <a:bodyPr/>
          <a:lstStyle/>
          <a:p>
            <a:pPr>
              <a:defRPr/>
            </a:pPr>
            <a:fld id="{5B73F288-119C-4A61-BAB7-6805DB4CCA32}" type="slidenum">
              <a:rPr lang="en-US" smtClean="0"/>
              <a:pPr>
                <a:defRPr/>
              </a:pPr>
              <a:t>50</a:t>
            </a:fld>
            <a:endParaRPr lang="en-US" dirty="0"/>
          </a:p>
        </p:txBody>
      </p:sp>
    </p:spTree>
    <p:extLst>
      <p:ext uri="{BB962C8B-B14F-4D97-AF65-F5344CB8AC3E}">
        <p14:creationId xmlns:p14="http://schemas.microsoft.com/office/powerpoint/2010/main" val="1673344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6172200" cy="3382963"/>
          </a:xfrm>
        </p:spPr>
        <p:txBody>
          <a:bodyPr/>
          <a:lstStyle/>
          <a:p>
            <a:endParaRPr lang="en-US" dirty="0"/>
          </a:p>
          <a:p>
            <a:endParaRPr lang="en-US" dirty="0"/>
          </a:p>
        </p:txBody>
      </p:sp>
      <p:pic>
        <p:nvPicPr>
          <p:cNvPr id="24580" name="Picture 4" descr="http://www.couragelongisland.org/wp-content/uploads/2011/10/Q-and-A-2.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2" name="Slide Number Placeholder 1"/>
          <p:cNvSpPr>
            <a:spLocks noGrp="1"/>
          </p:cNvSpPr>
          <p:nvPr>
            <p:ph type="sldNum" sz="quarter" idx="12"/>
          </p:nvPr>
        </p:nvSpPr>
        <p:spPr/>
        <p:txBody>
          <a:bodyPr/>
          <a:lstStyle/>
          <a:p>
            <a:pPr>
              <a:defRPr/>
            </a:pPr>
            <a:fld id="{8757868B-9620-40F3-A4B3-F9E59E8A5822}" type="slidenum">
              <a:rPr lang="en-US" smtClean="0"/>
              <a:pPr>
                <a:defRPr/>
              </a:pPr>
              <a:t>51</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title"/>
          </p:nvPr>
        </p:nvSpPr>
        <p:spPr/>
        <p:txBody>
          <a:bodyPr/>
          <a:lstStyle/>
          <a:p>
            <a:pPr eaLnBrk="1" hangingPunct="1"/>
            <a:r>
              <a:rPr lang="en-US" dirty="0"/>
              <a:t>Important Resources</a:t>
            </a:r>
          </a:p>
        </p:txBody>
      </p:sp>
      <p:sp>
        <p:nvSpPr>
          <p:cNvPr id="2" name="Rectangle 1032"/>
          <p:cNvSpPr>
            <a:spLocks noGrp="1" noChangeArrowheads="1"/>
          </p:cNvSpPr>
          <p:nvPr>
            <p:ph idx="1"/>
          </p:nvPr>
        </p:nvSpPr>
        <p:spPr/>
        <p:txBody>
          <a:bodyPr rtlCol="0">
            <a:normAutofit fontScale="77500" lnSpcReduction="20000"/>
          </a:bodyPr>
          <a:lstStyle/>
          <a:p>
            <a:pPr eaLnBrk="1" fontAlgn="auto" hangingPunct="1">
              <a:lnSpc>
                <a:spcPct val="150000"/>
              </a:lnSpc>
              <a:spcAft>
                <a:spcPts val="0"/>
              </a:spcAft>
              <a:buFont typeface="Arial" pitchFamily="34" charset="0"/>
              <a:buChar char="•"/>
              <a:defRPr/>
            </a:pPr>
            <a:r>
              <a:rPr lang="en-US" b="1" dirty="0"/>
              <a:t>ePRH</a:t>
            </a:r>
            <a:r>
              <a:rPr lang="en-US" dirty="0"/>
              <a:t>—The Policy and Requirements Handbook</a:t>
            </a:r>
          </a:p>
          <a:p>
            <a:pPr eaLnBrk="1" fontAlgn="auto" hangingPunct="1">
              <a:lnSpc>
                <a:spcPct val="150000"/>
              </a:lnSpc>
              <a:spcAft>
                <a:spcPts val="0"/>
              </a:spcAft>
              <a:buFont typeface="Arial" pitchFamily="34" charset="0"/>
              <a:buChar char="•"/>
              <a:defRPr/>
            </a:pPr>
            <a:r>
              <a:rPr lang="en-US" b="1" dirty="0"/>
              <a:t>PAG</a:t>
            </a:r>
            <a:r>
              <a:rPr lang="en-US" dirty="0"/>
              <a:t>—The Program Assessment Guide</a:t>
            </a:r>
            <a:endParaRPr lang="en-US" b="1" dirty="0"/>
          </a:p>
          <a:p>
            <a:pPr eaLnBrk="1" fontAlgn="auto" hangingPunct="1">
              <a:lnSpc>
                <a:spcPct val="150000"/>
              </a:lnSpc>
              <a:spcAft>
                <a:spcPts val="0"/>
              </a:spcAft>
              <a:buFont typeface="Arial" pitchFamily="34" charset="0"/>
              <a:buChar char="•"/>
              <a:defRPr/>
            </a:pPr>
            <a:r>
              <a:rPr lang="en-US" b="1" dirty="0"/>
              <a:t>COP/SOP</a:t>
            </a:r>
            <a:r>
              <a:rPr lang="en-US" dirty="0"/>
              <a:t>—Center or Standard Operating Procedures</a:t>
            </a:r>
            <a:endParaRPr lang="en-US" b="1" dirty="0"/>
          </a:p>
          <a:p>
            <a:pPr eaLnBrk="1" fontAlgn="auto" hangingPunct="1">
              <a:lnSpc>
                <a:spcPct val="150000"/>
              </a:lnSpc>
              <a:spcAft>
                <a:spcPts val="0"/>
              </a:spcAft>
              <a:buFont typeface="Arial" pitchFamily="34" charset="0"/>
              <a:buChar char="•"/>
              <a:defRPr/>
            </a:pPr>
            <a:r>
              <a:rPr lang="en-US" b="1" dirty="0"/>
              <a:t>DRG</a:t>
            </a:r>
            <a:r>
              <a:rPr lang="en-US" dirty="0"/>
              <a:t>—Desk Reference Guide</a:t>
            </a:r>
          </a:p>
          <a:p>
            <a:pPr eaLnBrk="1" fontAlgn="auto" hangingPunct="1">
              <a:lnSpc>
                <a:spcPct val="150000"/>
              </a:lnSpc>
              <a:spcAft>
                <a:spcPts val="0"/>
              </a:spcAft>
              <a:buFont typeface="Arial" pitchFamily="34" charset="0"/>
              <a:buChar char="•"/>
              <a:defRPr/>
            </a:pPr>
            <a:r>
              <a:rPr lang="en-US" b="1" dirty="0"/>
              <a:t>TAGs</a:t>
            </a:r>
            <a:r>
              <a:rPr lang="en-US" dirty="0"/>
              <a:t>—Technical Assistance Guides </a:t>
            </a:r>
          </a:p>
          <a:p>
            <a:pPr eaLnBrk="1" fontAlgn="auto" hangingPunct="1">
              <a:lnSpc>
                <a:spcPct val="150000"/>
              </a:lnSpc>
              <a:spcAft>
                <a:spcPts val="0"/>
              </a:spcAft>
              <a:buFont typeface="Arial" pitchFamily="34" charset="0"/>
              <a:buChar char="•"/>
              <a:defRPr/>
            </a:pPr>
            <a:endParaRPr lang="en-US" b="1" dirty="0"/>
          </a:p>
          <a:p>
            <a:pPr eaLnBrk="1" fontAlgn="auto" hangingPunct="1">
              <a:lnSpc>
                <a:spcPct val="150000"/>
              </a:lnSpc>
              <a:spcAft>
                <a:spcPts val="0"/>
              </a:spcAft>
              <a:buFont typeface="Arial" pitchFamily="34" charset="0"/>
              <a:buChar char="•"/>
              <a:defRPr/>
            </a:pPr>
            <a:endParaRPr lang="en-US" b="1" dirty="0"/>
          </a:p>
        </p:txBody>
      </p:sp>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n-US" dirty="0"/>
              <a:t>Health Directives</a:t>
            </a:r>
          </a:p>
        </p:txBody>
      </p:sp>
      <p:sp>
        <p:nvSpPr>
          <p:cNvPr id="28675" name="Rectangle 3"/>
          <p:cNvSpPr>
            <a:spLocks noGrp="1" noChangeArrowheads="1"/>
          </p:cNvSpPr>
          <p:nvPr>
            <p:ph idx="1"/>
          </p:nvPr>
        </p:nvSpPr>
        <p:spPr>
          <a:xfrm>
            <a:off x="1752600" y="1524000"/>
            <a:ext cx="6934200" cy="40386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sz="2800" b="1" dirty="0"/>
              <a:t>ePRH Change Notices</a:t>
            </a:r>
            <a:r>
              <a:rPr lang="en-US" sz="2800" dirty="0"/>
              <a:t>—Contain new or revised policy with instructions to delete, replace, or add pages to the ePRH</a:t>
            </a:r>
          </a:p>
          <a:p>
            <a:pPr eaLnBrk="1" fontAlgn="auto" hangingPunct="1">
              <a:lnSpc>
                <a:spcPct val="120000"/>
              </a:lnSpc>
              <a:spcAft>
                <a:spcPts val="0"/>
              </a:spcAft>
              <a:buFont typeface="Arial" pitchFamily="34" charset="0"/>
              <a:buChar char="•"/>
              <a:defRPr/>
            </a:pPr>
            <a:endParaRPr lang="en-US" sz="1200" b="1" dirty="0"/>
          </a:p>
          <a:p>
            <a:pPr eaLnBrk="1" fontAlgn="auto" hangingPunct="1">
              <a:lnSpc>
                <a:spcPct val="120000"/>
              </a:lnSpc>
              <a:spcAft>
                <a:spcPts val="0"/>
              </a:spcAft>
              <a:buFont typeface="Arial" pitchFamily="34" charset="0"/>
              <a:buChar char="•"/>
              <a:defRPr/>
            </a:pPr>
            <a:r>
              <a:rPr lang="en-US" sz="2800" b="1" dirty="0"/>
              <a:t>Program Instructions</a:t>
            </a:r>
            <a:r>
              <a:rPr lang="en-US" sz="2800" dirty="0"/>
              <a:t>—Provide one-time instructions with a designated expiration date and usually require center response (e.g., survey)</a:t>
            </a:r>
          </a:p>
          <a:p>
            <a:pPr eaLnBrk="1" fontAlgn="auto" hangingPunct="1">
              <a:lnSpc>
                <a:spcPct val="120000"/>
              </a:lnSpc>
              <a:spcAft>
                <a:spcPts val="0"/>
              </a:spcAft>
              <a:buFont typeface="Arial" pitchFamily="34" charset="0"/>
              <a:buChar char="•"/>
              <a:defRPr/>
            </a:pPr>
            <a:endParaRPr lang="en-US" sz="1200" b="1" dirty="0"/>
          </a:p>
          <a:p>
            <a:pPr eaLnBrk="1" fontAlgn="auto" hangingPunct="1">
              <a:lnSpc>
                <a:spcPct val="120000"/>
              </a:lnSpc>
              <a:spcAft>
                <a:spcPts val="0"/>
              </a:spcAft>
              <a:buFont typeface="Arial" pitchFamily="34" charset="0"/>
              <a:buChar char="•"/>
              <a:defRPr/>
            </a:pPr>
            <a:r>
              <a:rPr lang="en-US" sz="2800" b="1" dirty="0"/>
              <a:t>Information Notices</a:t>
            </a:r>
            <a:r>
              <a:rPr lang="en-US" sz="2800" dirty="0"/>
              <a:t>—Provide one-time announcements with information that is of interest to centers (e.g., data summaries, meeting or training announcement)</a:t>
            </a:r>
          </a:p>
        </p:txBody>
      </p:sp>
      <p:sp>
        <p:nvSpPr>
          <p:cNvPr id="20482" name="Slide Number Placeholder 4"/>
          <p:cNvSpPr>
            <a:spLocks noGrp="1"/>
          </p:cNvSpPr>
          <p:nvPr>
            <p:ph type="sldNum" sz="quarter" idx="12"/>
          </p:nvPr>
        </p:nvSpPr>
        <p:spPr>
          <a:xfrm>
            <a:off x="7316788" y="6172200"/>
            <a:ext cx="1331912" cy="365125"/>
          </a:xfrm>
          <a:prstGeom prst="rect">
            <a:avLst/>
          </a:prstGeom>
        </p:spPr>
        <p:txBody>
          <a:bodyPr/>
          <a:lstStyle/>
          <a:p>
            <a:pPr>
              <a:defRPr/>
            </a:pPr>
            <a:fld id="{6B97A5BD-1F0C-4D3C-B217-840C17C0DF44}" type="slidenum">
              <a:rPr lang="en-US"/>
              <a:pPr>
                <a:defRPr/>
              </a:pPr>
              <a:t>7</a:t>
            </a:fld>
            <a:endParaRPr lang="en-US" dirty="0"/>
          </a:p>
        </p:txBody>
      </p:sp>
    </p:spTree>
    <p:extLst>
      <p:ext uri="{BB962C8B-B14F-4D97-AF65-F5344CB8AC3E}">
        <p14:creationId xmlns:p14="http://schemas.microsoft.com/office/powerpoint/2010/main" val="10238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Job Corps Career</a:t>
            </a:r>
            <a:br>
              <a:rPr lang="en-US" sz="2800" dirty="0" smtClean="0"/>
            </a:br>
            <a:r>
              <a:rPr lang="en-US" sz="2800" dirty="0" smtClean="0"/>
              <a:t> Development Services System (CDSS)</a:t>
            </a:r>
            <a:endParaRPr lang="en-US" sz="2800" dirty="0"/>
          </a:p>
        </p:txBody>
      </p:sp>
      <p:sp>
        <p:nvSpPr>
          <p:cNvPr id="3" name="Content Placeholder 2"/>
          <p:cNvSpPr>
            <a:spLocks noGrp="1"/>
          </p:cNvSpPr>
          <p:nvPr>
            <p:ph idx="1"/>
          </p:nvPr>
        </p:nvSpPr>
        <p:spPr/>
        <p:txBody>
          <a:bodyPr/>
          <a:lstStyle/>
          <a:p>
            <a:endParaRPr lang="en-US" dirty="0" smtClean="0"/>
          </a:p>
          <a:p>
            <a:r>
              <a:rPr lang="en-US" dirty="0" smtClean="0"/>
              <a:t>Includes four CDSS periods within which health and wellness services and activities are conducted:</a:t>
            </a:r>
          </a:p>
          <a:p>
            <a:pPr lvl="1"/>
            <a:r>
              <a:rPr lang="en-US" dirty="0" smtClean="0"/>
              <a:t>Outreach and Admissions (OA) Period </a:t>
            </a:r>
          </a:p>
          <a:p>
            <a:pPr lvl="1"/>
            <a:r>
              <a:rPr lang="en-US" dirty="0" smtClean="0"/>
              <a:t>Career Preparation Period (CPP)</a:t>
            </a:r>
          </a:p>
          <a:p>
            <a:pPr lvl="1"/>
            <a:r>
              <a:rPr lang="en-US" dirty="0" smtClean="0"/>
              <a:t>Career Development Period (CDP)</a:t>
            </a:r>
          </a:p>
          <a:p>
            <a:pPr lvl="1"/>
            <a:r>
              <a:rPr lang="en-US" dirty="0" smtClean="0"/>
              <a:t>Career Transition Period (CTP)</a:t>
            </a:r>
            <a:endParaRPr lang="en-US" dirty="0"/>
          </a:p>
        </p:txBody>
      </p:sp>
      <p:sp>
        <p:nvSpPr>
          <p:cNvPr id="4" name="Slide Number Placeholder 3"/>
          <p:cNvSpPr>
            <a:spLocks noGrp="1"/>
          </p:cNvSpPr>
          <p:nvPr>
            <p:ph type="sldNum" sz="quarter" idx="12"/>
          </p:nvPr>
        </p:nvSpPr>
        <p:spPr/>
        <p:txBody>
          <a:bodyPr/>
          <a:lstStyle/>
          <a:p>
            <a:fld id="{5B73F288-119C-4A61-BAB7-6805DB4CCA32}" type="slidenum">
              <a:rPr lang="en-US" smtClean="0"/>
              <a:pPr/>
              <a:t>8</a:t>
            </a:fld>
            <a:endParaRPr lang="en-US" dirty="0"/>
          </a:p>
        </p:txBody>
      </p:sp>
    </p:spTree>
    <p:extLst>
      <p:ext uri="{BB962C8B-B14F-4D97-AF65-F5344CB8AC3E}">
        <p14:creationId xmlns:p14="http://schemas.microsoft.com/office/powerpoint/2010/main" val="408336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4235" y="2857500"/>
            <a:ext cx="7543800" cy="1143000"/>
          </a:xfrm>
        </p:spPr>
        <p:txBody>
          <a:bodyPr/>
          <a:lstStyle/>
          <a:p>
            <a:r>
              <a:rPr lang="en-US" dirty="0"/>
              <a:t> </a:t>
            </a:r>
            <a:br>
              <a:rPr lang="en-US" dirty="0"/>
            </a:br>
            <a:r>
              <a:rPr lang="en-US" dirty="0"/>
              <a:t/>
            </a:r>
            <a:br>
              <a:rPr lang="en-US" dirty="0"/>
            </a:br>
            <a:r>
              <a:rPr lang="en-US" b="1" dirty="0"/>
              <a:t>Congratulations!</a:t>
            </a:r>
            <a:r>
              <a:rPr lang="en-US" dirty="0"/>
              <a:t/>
            </a:r>
            <a:br>
              <a:rPr lang="en-US" dirty="0"/>
            </a:br>
            <a:r>
              <a:rPr lang="en-US" dirty="0"/>
              <a:t/>
            </a:r>
            <a:br>
              <a:rPr lang="en-US" dirty="0"/>
            </a:br>
            <a:r>
              <a:rPr lang="en-US" dirty="0"/>
              <a:t/>
            </a:r>
            <a:br>
              <a:rPr lang="en-US" dirty="0"/>
            </a:br>
            <a:r>
              <a:rPr lang="en-US" dirty="0"/>
              <a:t/>
            </a:r>
            <a:br>
              <a:rPr lang="en-US" dirty="0"/>
            </a:br>
            <a:r>
              <a:rPr lang="en-US" sz="4000" dirty="0"/>
              <a:t>You are now responsible</a:t>
            </a:r>
            <a:br>
              <a:rPr lang="en-US" sz="4000" dirty="0"/>
            </a:br>
            <a:r>
              <a:rPr lang="en-US" sz="4000" dirty="0"/>
              <a:t> for a program on center!</a:t>
            </a:r>
            <a:br>
              <a:rPr lang="en-US" sz="4000" dirty="0"/>
            </a:br>
            <a:r>
              <a:rPr lang="en-US" sz="4000" dirty="0"/>
              <a:t/>
            </a:r>
            <a:br>
              <a:rPr lang="en-US" sz="4000" dirty="0"/>
            </a:br>
            <a:r>
              <a:rPr lang="en-US" sz="4000" dirty="0"/>
              <a:t>Mental Health and Wellness Program (MHWP)</a:t>
            </a:r>
            <a:br>
              <a:rPr lang="en-US" sz="4000" dirty="0"/>
            </a:br>
            <a:r>
              <a:rPr lang="en-US" dirty="0"/>
              <a:t/>
            </a:r>
            <a:br>
              <a:rPr lang="en-US" dirty="0"/>
            </a:br>
            <a:endParaRPr lang="en-US" dirty="0"/>
          </a:p>
        </p:txBody>
      </p:sp>
      <p:sp>
        <p:nvSpPr>
          <p:cNvPr id="2" name="Slide Number Placeholder 1"/>
          <p:cNvSpPr>
            <a:spLocks noGrp="1"/>
          </p:cNvSpPr>
          <p:nvPr>
            <p:ph type="sldNum" sz="quarter" idx="12"/>
          </p:nvPr>
        </p:nvSpPr>
        <p:spPr/>
        <p:txBody>
          <a:bodyPr/>
          <a:lstStyle/>
          <a:p>
            <a:pPr>
              <a:defRPr/>
            </a:pPr>
            <a:fld id="{73D35633-158A-4E04-893D-D6633F86FC2E}" type="slidenum">
              <a:rPr lang="en-US" smtClean="0"/>
              <a:pPr>
                <a:defRPr/>
              </a:pPr>
              <a:t>9</a:t>
            </a:fld>
            <a:endParaRPr lang="en-US" dirty="0"/>
          </a:p>
        </p:txBody>
      </p:sp>
      <p:pic>
        <p:nvPicPr>
          <p:cNvPr id="3076" name="Picture 4" descr="Related image">
            <a:extLst>
              <a:ext uri="{FF2B5EF4-FFF2-40B4-BE49-F238E27FC236}">
                <a16:creationId xmlns:a16="http://schemas.microsoft.com/office/drawing/2014/main" xmlns="" id="{4AC72C5D-A8F4-4B05-91A8-E2F648C4B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2595070" cy="20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25185"/>
      </p:ext>
    </p:extLst>
  </p:cSld>
  <p:clrMapOvr>
    <a:masterClrMapping/>
  </p:clrMapOvr>
</p:sld>
</file>

<file path=ppt/theme/theme1.xml><?xml version="1.0" encoding="utf-8"?>
<a:theme xmlns:a="http://schemas.openxmlformats.org/drawingml/2006/main" name="nhwc_2009_pp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XRUYQT3274NZ-681238054-1696</_dlc_DocId>
    <_dlc_DocIdUrl xmlns="b22f8f74-215c-4154-9939-bd29e4e8980e">
      <Url>https://supportservices.jobcorps.gov/health/_layouts/15/DocIdRedir.aspx?ID=XRUYQT3274NZ-681238054-1696</Url>
      <Description>XRUYQT3274NZ-681238054-1696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42DB87-7FA0-475B-9C4C-4DAA26234FFF}"/>
</file>

<file path=customXml/itemProps2.xml><?xml version="1.0" encoding="utf-8"?>
<ds:datastoreItem xmlns:ds="http://schemas.openxmlformats.org/officeDocument/2006/customXml" ds:itemID="{E27EF102-4F20-45D3-A21C-A35E434663B3}"/>
</file>

<file path=customXml/itemProps3.xml><?xml version="1.0" encoding="utf-8"?>
<ds:datastoreItem xmlns:ds="http://schemas.openxmlformats.org/officeDocument/2006/customXml" ds:itemID="{7B7A76A6-3B76-47AD-BD50-48DC722AF76C}"/>
</file>

<file path=customXml/itemProps4.xml><?xml version="1.0" encoding="utf-8"?>
<ds:datastoreItem xmlns:ds="http://schemas.openxmlformats.org/officeDocument/2006/customXml" ds:itemID="{7DAC2A5C-D81C-4C5F-BDFE-E86AADAD1458}"/>
</file>

<file path=docProps/app.xml><?xml version="1.0" encoding="utf-8"?>
<Properties xmlns="http://schemas.openxmlformats.org/officeDocument/2006/extended-properties" xmlns:vt="http://schemas.openxmlformats.org/officeDocument/2006/docPropsVTypes">
  <Template/>
  <TotalTime>43133</TotalTime>
  <Words>7250</Words>
  <Application>Microsoft Office PowerPoint</Application>
  <PresentationFormat>On-screen Show (4:3)</PresentationFormat>
  <Paragraphs>545</Paragraphs>
  <Slides>51</Slides>
  <Notes>51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51</vt:i4>
      </vt:variant>
    </vt:vector>
  </HeadingPairs>
  <TitlesOfParts>
    <vt:vector size="58" baseType="lpstr">
      <vt:lpstr>ＭＳ Ｐゴシック</vt:lpstr>
      <vt:lpstr>Arial</vt:lpstr>
      <vt:lpstr>Calibri</vt:lpstr>
      <vt:lpstr>Wingdings</vt:lpstr>
      <vt:lpstr>nhwc_2009_ppt[1]</vt:lpstr>
      <vt:lpstr>JC PowerPoint Template</vt:lpstr>
      <vt:lpstr>Custom Design</vt:lpstr>
      <vt:lpstr>Center Mental Health Consultant (CMHC)  Orientation to Job Corps</vt:lpstr>
      <vt:lpstr>CHAT BOX</vt:lpstr>
      <vt:lpstr>Job Corps’ Mission</vt:lpstr>
      <vt:lpstr>Regional Health Specialists (RHS)</vt:lpstr>
      <vt:lpstr>Program Compliance Assessments (PCAs)</vt:lpstr>
      <vt:lpstr>Important Resources</vt:lpstr>
      <vt:lpstr>Health Directives</vt:lpstr>
      <vt:lpstr>Job Corps Career  Development Services System (CDSS)</vt:lpstr>
      <vt:lpstr>   Congratulations!    You are now responsible  for a program on center!  Mental Health and Wellness Program (MHWP)  </vt:lpstr>
      <vt:lpstr>PowerPoint Presentation</vt:lpstr>
      <vt:lpstr>Job Corps  Health &amp; Wellness Website</vt:lpstr>
      <vt:lpstr>PowerPoint Presentation</vt:lpstr>
      <vt:lpstr>PowerPoint Presentation</vt:lpstr>
      <vt:lpstr>PowerPoint Presentation</vt:lpstr>
      <vt:lpstr>Mental Health and  Wellness Program</vt:lpstr>
      <vt:lpstr>Who Can Coordinate the MHWP?</vt:lpstr>
      <vt:lpstr>How Do You Do This?</vt:lpstr>
      <vt:lpstr>Specific Guidance</vt:lpstr>
      <vt:lpstr>Mental Health and Wellness Program Overview</vt:lpstr>
      <vt:lpstr>assessment</vt:lpstr>
      <vt:lpstr>Assessment</vt:lpstr>
      <vt:lpstr>Assessment</vt:lpstr>
      <vt:lpstr>Assessment</vt:lpstr>
      <vt:lpstr>Promotion and education</vt:lpstr>
      <vt:lpstr>Begins in CPP</vt:lpstr>
      <vt:lpstr>Center Wide Activity</vt:lpstr>
      <vt:lpstr>  Promotion And Education  </vt:lpstr>
      <vt:lpstr>Clinical Consultation  and Coordination</vt:lpstr>
      <vt:lpstr>Adolescent Growth and Development Staff Trainings</vt:lpstr>
      <vt:lpstr>Staff Training Resources</vt:lpstr>
      <vt:lpstr>Student Training Resources </vt:lpstr>
      <vt:lpstr>Treatment</vt:lpstr>
      <vt:lpstr>PowerPoint Presentation</vt:lpstr>
      <vt:lpstr>Authorizations and   Consent to Treat</vt:lpstr>
      <vt:lpstr>Treatment</vt:lpstr>
      <vt:lpstr>Treatment</vt:lpstr>
      <vt:lpstr>Treatment</vt:lpstr>
      <vt:lpstr>Treatment</vt:lpstr>
      <vt:lpstr>Documentation Process and Procedure</vt:lpstr>
      <vt:lpstr>Documentation Process and Procedure</vt:lpstr>
      <vt:lpstr>Crisis Intervention</vt:lpstr>
      <vt:lpstr>Role of CMHC in  Instances of Death</vt:lpstr>
      <vt:lpstr>DISABILITY PROGRAM SUPPORT</vt:lpstr>
      <vt:lpstr>Disability Program Support</vt:lpstr>
      <vt:lpstr>ePRH 6—6.14: Disability </vt:lpstr>
      <vt:lpstr>Disability Program Support</vt:lpstr>
      <vt:lpstr>Additional Center Support Programs</vt:lpstr>
      <vt:lpstr>Useful Websites</vt:lpstr>
      <vt:lpstr>Regional Mental Health Specialists</vt:lpstr>
      <vt:lpstr>It Does Get Better!!</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CMHC Orientation</dc:title>
  <dc:creator>Valerie Cherry</dc:creator>
  <cp:lastModifiedBy>Julie Luht</cp:lastModifiedBy>
  <cp:revision>641</cp:revision>
  <cp:lastPrinted>2018-04-05T02:59:41Z</cp:lastPrinted>
  <dcterms:created xsi:type="dcterms:W3CDTF">2009-03-23T22:50:51Z</dcterms:created>
  <dcterms:modified xsi:type="dcterms:W3CDTF">2018-04-05T14:31:18Z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173700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f8ac933c-8e3c-49e5-bd13-7d5c8cc37f39</vt:lpwstr>
  </property>
</Properties>
</file>