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7" r:id="rId22"/>
    <p:sldId id="288" r:id="rId23"/>
    <p:sldId id="277" r:id="rId24"/>
    <p:sldId id="278" r:id="rId25"/>
    <p:sldId id="279" r:id="rId26"/>
    <p:sldId id="280" r:id="rId27"/>
    <p:sldId id="281" r:id="rId28"/>
    <p:sldId id="282" r:id="rId29"/>
    <p:sldId id="283" r:id="rId30"/>
    <p:sldId id="284" r:id="rId31"/>
    <p:sldId id="285" r:id="rId32"/>
    <p:sldId id="286"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6"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9458D6-C0BE-4A4B-978D-BB73CB9E76E0}" v="10988" dt="2018-09-21T17:12:25.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7" d="100"/>
          <a:sy n="57" d="100"/>
        </p:scale>
        <p:origin x="7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8" Type="http://schemas.openxmlformats.org/officeDocument/2006/relationships/customXml" Target="../customXml/item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57" Type="http://schemas.openxmlformats.org/officeDocument/2006/relationships/customXml" Target="../customXml/item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60" Type="http://schemas.openxmlformats.org/officeDocument/2006/relationships/customXml" Target="../customXml/item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y Hicks" userId="6743f6d2e84223d1" providerId="LiveId" clId="{D49458D6-C0BE-4A4B-978D-BB73CB9E76E0}"/>
    <pc:docChg chg="undo custSel addSld delSld modSld">
      <pc:chgData name="Christy Hicks" userId="6743f6d2e84223d1" providerId="LiveId" clId="{D49458D6-C0BE-4A4B-978D-BB73CB9E76E0}" dt="2018-09-21T17:12:25.087" v="10987" actId="2696"/>
      <pc:docMkLst>
        <pc:docMk/>
      </pc:docMkLst>
      <pc:sldChg chg="modSp">
        <pc:chgData name="Christy Hicks" userId="6743f6d2e84223d1" providerId="LiveId" clId="{D49458D6-C0BE-4A4B-978D-BB73CB9E76E0}" dt="2018-09-21T14:43:40.006" v="347" actId="313"/>
        <pc:sldMkLst>
          <pc:docMk/>
          <pc:sldMk cId="1657535974" sldId="277"/>
        </pc:sldMkLst>
        <pc:spChg chg="mod">
          <ac:chgData name="Christy Hicks" userId="6743f6d2e84223d1" providerId="LiveId" clId="{D49458D6-C0BE-4A4B-978D-BB73CB9E76E0}" dt="2018-09-21T14:43:40.006" v="347" actId="313"/>
          <ac:spMkLst>
            <pc:docMk/>
            <pc:sldMk cId="1657535974" sldId="277"/>
            <ac:spMk id="3" creationId="{9127D6E3-1A83-4CDE-8B4E-41CAF62CCF03}"/>
          </ac:spMkLst>
        </pc:spChg>
      </pc:sldChg>
      <pc:sldChg chg="modSp">
        <pc:chgData name="Christy Hicks" userId="6743f6d2e84223d1" providerId="LiveId" clId="{D49458D6-C0BE-4A4B-978D-BB73CB9E76E0}" dt="2018-09-21T14:50:53.874" v="1226" actId="20577"/>
        <pc:sldMkLst>
          <pc:docMk/>
          <pc:sldMk cId="2033358274" sldId="278"/>
        </pc:sldMkLst>
        <pc:spChg chg="mod">
          <ac:chgData name="Christy Hicks" userId="6743f6d2e84223d1" providerId="LiveId" clId="{D49458D6-C0BE-4A4B-978D-BB73CB9E76E0}" dt="2018-09-21T14:47:40.049" v="852"/>
          <ac:spMkLst>
            <pc:docMk/>
            <pc:sldMk cId="2033358274" sldId="278"/>
            <ac:spMk id="2" creationId="{199F129F-F7E0-42CF-B5CA-A922B067F4CD}"/>
          </ac:spMkLst>
        </pc:spChg>
        <pc:spChg chg="mod">
          <ac:chgData name="Christy Hicks" userId="6743f6d2e84223d1" providerId="LiveId" clId="{D49458D6-C0BE-4A4B-978D-BB73CB9E76E0}" dt="2018-09-21T14:50:53.874" v="1226" actId="20577"/>
          <ac:spMkLst>
            <pc:docMk/>
            <pc:sldMk cId="2033358274" sldId="278"/>
            <ac:spMk id="3" creationId="{0608FF59-5DEA-41FF-A153-2542DBBD5AB5}"/>
          </ac:spMkLst>
        </pc:spChg>
      </pc:sldChg>
      <pc:sldChg chg="modSp">
        <pc:chgData name="Christy Hicks" userId="6743f6d2e84223d1" providerId="LiveId" clId="{D49458D6-C0BE-4A4B-978D-BB73CB9E76E0}" dt="2018-09-21T14:53:47.471" v="1577" actId="20577"/>
        <pc:sldMkLst>
          <pc:docMk/>
          <pc:sldMk cId="128729889" sldId="279"/>
        </pc:sldMkLst>
        <pc:spChg chg="mod">
          <ac:chgData name="Christy Hicks" userId="6743f6d2e84223d1" providerId="LiveId" clId="{D49458D6-C0BE-4A4B-978D-BB73CB9E76E0}" dt="2018-09-21T14:51:01.202" v="1227"/>
          <ac:spMkLst>
            <pc:docMk/>
            <pc:sldMk cId="128729889" sldId="279"/>
            <ac:spMk id="2" creationId="{FB2FD473-EC82-486D-B480-D619AAD0B75E}"/>
          </ac:spMkLst>
        </pc:spChg>
        <pc:spChg chg="mod">
          <ac:chgData name="Christy Hicks" userId="6743f6d2e84223d1" providerId="LiveId" clId="{D49458D6-C0BE-4A4B-978D-BB73CB9E76E0}" dt="2018-09-21T14:53:47.471" v="1577" actId="20577"/>
          <ac:spMkLst>
            <pc:docMk/>
            <pc:sldMk cId="128729889" sldId="279"/>
            <ac:spMk id="3" creationId="{7F07040C-4156-46C0-9E84-F816125A6E92}"/>
          </ac:spMkLst>
        </pc:spChg>
      </pc:sldChg>
      <pc:sldChg chg="modSp">
        <pc:chgData name="Christy Hicks" userId="6743f6d2e84223d1" providerId="LiveId" clId="{D49458D6-C0BE-4A4B-978D-BB73CB9E76E0}" dt="2018-09-21T14:56:46.132" v="1922" actId="313"/>
        <pc:sldMkLst>
          <pc:docMk/>
          <pc:sldMk cId="2451205147" sldId="280"/>
        </pc:sldMkLst>
        <pc:spChg chg="mod">
          <ac:chgData name="Christy Hicks" userId="6743f6d2e84223d1" providerId="LiveId" clId="{D49458D6-C0BE-4A4B-978D-BB73CB9E76E0}" dt="2018-09-21T14:53:57.143" v="1578"/>
          <ac:spMkLst>
            <pc:docMk/>
            <pc:sldMk cId="2451205147" sldId="280"/>
            <ac:spMk id="2" creationId="{0B6F6554-1B68-4DF9-89DB-C20FB7BDAF03}"/>
          </ac:spMkLst>
        </pc:spChg>
        <pc:spChg chg="mod">
          <ac:chgData name="Christy Hicks" userId="6743f6d2e84223d1" providerId="LiveId" clId="{D49458D6-C0BE-4A4B-978D-BB73CB9E76E0}" dt="2018-09-21T14:56:46.132" v="1922" actId="313"/>
          <ac:spMkLst>
            <pc:docMk/>
            <pc:sldMk cId="2451205147" sldId="280"/>
            <ac:spMk id="3" creationId="{EC9AF535-5D5B-4362-8DA1-A17C29BE46A6}"/>
          </ac:spMkLst>
        </pc:spChg>
      </pc:sldChg>
      <pc:sldChg chg="addSp delSp modSp">
        <pc:chgData name="Christy Hicks" userId="6743f6d2e84223d1" providerId="LiveId" clId="{D49458D6-C0BE-4A4B-978D-BB73CB9E76E0}" dt="2018-09-21T15:38:39.273" v="2358" actId="313"/>
        <pc:sldMkLst>
          <pc:docMk/>
          <pc:sldMk cId="2511191579" sldId="281"/>
        </pc:sldMkLst>
        <pc:spChg chg="mod">
          <ac:chgData name="Christy Hicks" userId="6743f6d2e84223d1" providerId="LiveId" clId="{D49458D6-C0BE-4A4B-978D-BB73CB9E76E0}" dt="2018-09-21T15:34:58.491" v="1938" actId="20577"/>
          <ac:spMkLst>
            <pc:docMk/>
            <pc:sldMk cId="2511191579" sldId="281"/>
            <ac:spMk id="2" creationId="{85AF5287-2DC0-4A11-9F3F-2F2BF8FF214A}"/>
          </ac:spMkLst>
        </pc:spChg>
        <pc:spChg chg="mod">
          <ac:chgData name="Christy Hicks" userId="6743f6d2e84223d1" providerId="LiveId" clId="{D49458D6-C0BE-4A4B-978D-BB73CB9E76E0}" dt="2018-09-21T15:38:39.273" v="2358" actId="313"/>
          <ac:spMkLst>
            <pc:docMk/>
            <pc:sldMk cId="2511191579" sldId="281"/>
            <ac:spMk id="3" creationId="{AF519E26-E542-4D12-B4BE-C03AEA80B21C}"/>
          </ac:spMkLst>
        </pc:spChg>
        <pc:picChg chg="add del">
          <ac:chgData name="Christy Hicks" userId="6743f6d2e84223d1" providerId="LiveId" clId="{D49458D6-C0BE-4A4B-978D-BB73CB9E76E0}" dt="2018-09-21T15:34:52.521" v="1924"/>
          <ac:picMkLst>
            <pc:docMk/>
            <pc:sldMk cId="2511191579" sldId="281"/>
            <ac:picMk id="4" creationId="{14DCA9AF-E827-4D97-BED3-A53AA7470296}"/>
          </ac:picMkLst>
        </pc:picChg>
      </pc:sldChg>
      <pc:sldChg chg="modSp">
        <pc:chgData name="Christy Hicks" userId="6743f6d2e84223d1" providerId="LiveId" clId="{D49458D6-C0BE-4A4B-978D-BB73CB9E76E0}" dt="2018-09-21T15:42:35.727" v="2893" actId="20577"/>
        <pc:sldMkLst>
          <pc:docMk/>
          <pc:sldMk cId="2308323044" sldId="282"/>
        </pc:sldMkLst>
        <pc:spChg chg="mod">
          <ac:chgData name="Christy Hicks" userId="6743f6d2e84223d1" providerId="LiveId" clId="{D49458D6-C0BE-4A4B-978D-BB73CB9E76E0}" dt="2018-09-21T15:38:59.165" v="2376" actId="20577"/>
          <ac:spMkLst>
            <pc:docMk/>
            <pc:sldMk cId="2308323044" sldId="282"/>
            <ac:spMk id="2" creationId="{1B3FA312-ED0D-4419-B804-7074B0A234F9}"/>
          </ac:spMkLst>
        </pc:spChg>
        <pc:spChg chg="mod">
          <ac:chgData name="Christy Hicks" userId="6743f6d2e84223d1" providerId="LiveId" clId="{D49458D6-C0BE-4A4B-978D-BB73CB9E76E0}" dt="2018-09-21T15:42:35.727" v="2893" actId="20577"/>
          <ac:spMkLst>
            <pc:docMk/>
            <pc:sldMk cId="2308323044" sldId="282"/>
            <ac:spMk id="3" creationId="{61FEB772-7804-47E3-A89F-7042CFD2C113}"/>
          </ac:spMkLst>
        </pc:spChg>
      </pc:sldChg>
      <pc:sldChg chg="modSp">
        <pc:chgData name="Christy Hicks" userId="6743f6d2e84223d1" providerId="LiveId" clId="{D49458D6-C0BE-4A4B-978D-BB73CB9E76E0}" dt="2018-09-21T15:47:59.907" v="3527" actId="313"/>
        <pc:sldMkLst>
          <pc:docMk/>
          <pc:sldMk cId="1321425504" sldId="283"/>
        </pc:sldMkLst>
        <pc:spChg chg="mod">
          <ac:chgData name="Christy Hicks" userId="6743f6d2e84223d1" providerId="LiveId" clId="{D49458D6-C0BE-4A4B-978D-BB73CB9E76E0}" dt="2018-09-21T15:44:16.319" v="2956" actId="20577"/>
          <ac:spMkLst>
            <pc:docMk/>
            <pc:sldMk cId="1321425504" sldId="283"/>
            <ac:spMk id="2" creationId="{0143BFC0-C7E6-4E8F-B1D3-1DFF5FDC8CE5}"/>
          </ac:spMkLst>
        </pc:spChg>
        <pc:spChg chg="mod">
          <ac:chgData name="Christy Hicks" userId="6743f6d2e84223d1" providerId="LiveId" clId="{D49458D6-C0BE-4A4B-978D-BB73CB9E76E0}" dt="2018-09-21T15:47:59.907" v="3527" actId="313"/>
          <ac:spMkLst>
            <pc:docMk/>
            <pc:sldMk cId="1321425504" sldId="283"/>
            <ac:spMk id="3" creationId="{09C3A8DA-4EBC-46FA-A7C7-EE5A5DB74259}"/>
          </ac:spMkLst>
        </pc:spChg>
      </pc:sldChg>
      <pc:sldChg chg="modSp">
        <pc:chgData name="Christy Hicks" userId="6743f6d2e84223d1" providerId="LiveId" clId="{D49458D6-C0BE-4A4B-978D-BB73CB9E76E0}" dt="2018-09-21T15:52:05.440" v="4062" actId="20577"/>
        <pc:sldMkLst>
          <pc:docMk/>
          <pc:sldMk cId="824132104" sldId="284"/>
        </pc:sldMkLst>
        <pc:spChg chg="mod">
          <ac:chgData name="Christy Hicks" userId="6743f6d2e84223d1" providerId="LiveId" clId="{D49458D6-C0BE-4A4B-978D-BB73CB9E76E0}" dt="2018-09-21T15:48:55.395" v="3584" actId="313"/>
          <ac:spMkLst>
            <pc:docMk/>
            <pc:sldMk cId="824132104" sldId="284"/>
            <ac:spMk id="2" creationId="{D8D6EA43-E399-4E84-998E-325A122D7B79}"/>
          </ac:spMkLst>
        </pc:spChg>
        <pc:spChg chg="mod">
          <ac:chgData name="Christy Hicks" userId="6743f6d2e84223d1" providerId="LiveId" clId="{D49458D6-C0BE-4A4B-978D-BB73CB9E76E0}" dt="2018-09-21T15:52:05.440" v="4062" actId="20577"/>
          <ac:spMkLst>
            <pc:docMk/>
            <pc:sldMk cId="824132104" sldId="284"/>
            <ac:spMk id="3" creationId="{2B33214D-62BE-4E19-A26A-4D717A79AE3F}"/>
          </ac:spMkLst>
        </pc:spChg>
      </pc:sldChg>
      <pc:sldChg chg="modSp">
        <pc:chgData name="Christy Hicks" userId="6743f6d2e84223d1" providerId="LiveId" clId="{D49458D6-C0BE-4A4B-978D-BB73CB9E76E0}" dt="2018-09-21T15:55:39.095" v="4504" actId="313"/>
        <pc:sldMkLst>
          <pc:docMk/>
          <pc:sldMk cId="3004646399" sldId="285"/>
        </pc:sldMkLst>
        <pc:spChg chg="mod">
          <ac:chgData name="Christy Hicks" userId="6743f6d2e84223d1" providerId="LiveId" clId="{D49458D6-C0BE-4A4B-978D-BB73CB9E76E0}" dt="2018-09-21T15:52:34.895" v="4101" actId="20577"/>
          <ac:spMkLst>
            <pc:docMk/>
            <pc:sldMk cId="3004646399" sldId="285"/>
            <ac:spMk id="2" creationId="{1AE4BBFA-9756-4998-94F2-2383376C08DD}"/>
          </ac:spMkLst>
        </pc:spChg>
        <pc:spChg chg="mod">
          <ac:chgData name="Christy Hicks" userId="6743f6d2e84223d1" providerId="LiveId" clId="{D49458D6-C0BE-4A4B-978D-BB73CB9E76E0}" dt="2018-09-21T15:55:39.095" v="4504" actId="313"/>
          <ac:spMkLst>
            <pc:docMk/>
            <pc:sldMk cId="3004646399" sldId="285"/>
            <ac:spMk id="3" creationId="{61123EA7-ADD3-4A91-ACDE-71F244920F64}"/>
          </ac:spMkLst>
        </pc:spChg>
      </pc:sldChg>
      <pc:sldChg chg="modSp">
        <pc:chgData name="Christy Hicks" userId="6743f6d2e84223d1" providerId="LiveId" clId="{D49458D6-C0BE-4A4B-978D-BB73CB9E76E0}" dt="2018-09-21T15:56:52.147" v="4661" actId="20577"/>
        <pc:sldMkLst>
          <pc:docMk/>
          <pc:sldMk cId="888443316" sldId="286"/>
        </pc:sldMkLst>
        <pc:spChg chg="mod">
          <ac:chgData name="Christy Hicks" userId="6743f6d2e84223d1" providerId="LiveId" clId="{D49458D6-C0BE-4A4B-978D-BB73CB9E76E0}" dt="2018-09-21T15:56:12.035" v="4534" actId="20577"/>
          <ac:spMkLst>
            <pc:docMk/>
            <pc:sldMk cId="888443316" sldId="286"/>
            <ac:spMk id="2" creationId="{7E76C9EC-AD0D-4860-902F-C4A224044FFF}"/>
          </ac:spMkLst>
        </pc:spChg>
        <pc:spChg chg="mod">
          <ac:chgData name="Christy Hicks" userId="6743f6d2e84223d1" providerId="LiveId" clId="{D49458D6-C0BE-4A4B-978D-BB73CB9E76E0}" dt="2018-09-21T15:56:52.147" v="4661" actId="20577"/>
          <ac:spMkLst>
            <pc:docMk/>
            <pc:sldMk cId="888443316" sldId="286"/>
            <ac:spMk id="3" creationId="{94A6D7C7-9CC9-4693-8B0E-B9B66A22F5B8}"/>
          </ac:spMkLst>
        </pc:spChg>
      </pc:sldChg>
      <pc:sldChg chg="modSp add">
        <pc:chgData name="Christy Hicks" userId="6743f6d2e84223d1" providerId="LiveId" clId="{D49458D6-C0BE-4A4B-978D-BB73CB9E76E0}" dt="2018-09-21T14:46:51.902" v="851" actId="313"/>
        <pc:sldMkLst>
          <pc:docMk/>
          <pc:sldMk cId="1989757415" sldId="288"/>
        </pc:sldMkLst>
        <pc:spChg chg="mod">
          <ac:chgData name="Christy Hicks" userId="6743f6d2e84223d1" providerId="LiveId" clId="{D49458D6-C0BE-4A4B-978D-BB73CB9E76E0}" dt="2018-09-21T14:44:12.368" v="371" actId="20577"/>
          <ac:spMkLst>
            <pc:docMk/>
            <pc:sldMk cId="1989757415" sldId="288"/>
            <ac:spMk id="2" creationId="{AF9CC66E-9D63-4368-A5A7-9C799130C6D5}"/>
          </ac:spMkLst>
        </pc:spChg>
        <pc:spChg chg="mod">
          <ac:chgData name="Christy Hicks" userId="6743f6d2e84223d1" providerId="LiveId" clId="{D49458D6-C0BE-4A4B-978D-BB73CB9E76E0}" dt="2018-09-21T14:46:51.902" v="851" actId="313"/>
          <ac:spMkLst>
            <pc:docMk/>
            <pc:sldMk cId="1989757415" sldId="288"/>
            <ac:spMk id="3" creationId="{0E7888E9-A62F-42D5-88DE-0AC567A0146C}"/>
          </ac:spMkLst>
        </pc:spChg>
      </pc:sldChg>
      <pc:sldChg chg="modSp add">
        <pc:chgData name="Christy Hicks" userId="6743f6d2e84223d1" providerId="LiveId" clId="{D49458D6-C0BE-4A4B-978D-BB73CB9E76E0}" dt="2018-09-21T15:59:17.128" v="5095" actId="20577"/>
        <pc:sldMkLst>
          <pc:docMk/>
          <pc:sldMk cId="1143401841" sldId="289"/>
        </pc:sldMkLst>
        <pc:spChg chg="mod">
          <ac:chgData name="Christy Hicks" userId="6743f6d2e84223d1" providerId="LiveId" clId="{D49458D6-C0BE-4A4B-978D-BB73CB9E76E0}" dt="2018-09-21T15:57:18.290" v="4712" actId="20577"/>
          <ac:spMkLst>
            <pc:docMk/>
            <pc:sldMk cId="1143401841" sldId="289"/>
            <ac:spMk id="2" creationId="{9CA571AB-E6DB-48BF-B851-D845170BA0CA}"/>
          </ac:spMkLst>
        </pc:spChg>
        <pc:spChg chg="mod">
          <ac:chgData name="Christy Hicks" userId="6743f6d2e84223d1" providerId="LiveId" clId="{D49458D6-C0BE-4A4B-978D-BB73CB9E76E0}" dt="2018-09-21T15:59:17.128" v="5095" actId="20577"/>
          <ac:spMkLst>
            <pc:docMk/>
            <pc:sldMk cId="1143401841" sldId="289"/>
            <ac:spMk id="3" creationId="{BC2EE1DF-B413-4B41-A4BC-254CF937DF88}"/>
          </ac:spMkLst>
        </pc:spChg>
      </pc:sldChg>
      <pc:sldChg chg="modSp add">
        <pc:chgData name="Christy Hicks" userId="6743f6d2e84223d1" providerId="LiveId" clId="{D49458D6-C0BE-4A4B-978D-BB73CB9E76E0}" dt="2018-09-21T17:11:16.582" v="10985" actId="313"/>
        <pc:sldMkLst>
          <pc:docMk/>
          <pc:sldMk cId="3811100357" sldId="290"/>
        </pc:sldMkLst>
        <pc:spChg chg="mod">
          <ac:chgData name="Christy Hicks" userId="6743f6d2e84223d1" providerId="LiveId" clId="{D49458D6-C0BE-4A4B-978D-BB73CB9E76E0}" dt="2018-09-21T16:00:23.097" v="5140" actId="20577"/>
          <ac:spMkLst>
            <pc:docMk/>
            <pc:sldMk cId="3811100357" sldId="290"/>
            <ac:spMk id="2" creationId="{62702B7B-467D-40E8-A21C-A20E75FE4B4F}"/>
          </ac:spMkLst>
        </pc:spChg>
        <pc:spChg chg="mod">
          <ac:chgData name="Christy Hicks" userId="6743f6d2e84223d1" providerId="LiveId" clId="{D49458D6-C0BE-4A4B-978D-BB73CB9E76E0}" dt="2018-09-21T17:11:16.582" v="10985" actId="313"/>
          <ac:spMkLst>
            <pc:docMk/>
            <pc:sldMk cId="3811100357" sldId="290"/>
            <ac:spMk id="3" creationId="{651A9162-208B-44C2-9141-2ADDDAF784F5}"/>
          </ac:spMkLst>
        </pc:spChg>
      </pc:sldChg>
      <pc:sldChg chg="addSp delSp modSp add">
        <pc:chgData name="Christy Hicks" userId="6743f6d2e84223d1" providerId="LiveId" clId="{D49458D6-C0BE-4A4B-978D-BB73CB9E76E0}" dt="2018-09-21T16:07:24.290" v="5986" actId="5793"/>
        <pc:sldMkLst>
          <pc:docMk/>
          <pc:sldMk cId="3666296143" sldId="291"/>
        </pc:sldMkLst>
        <pc:spChg chg="mod">
          <ac:chgData name="Christy Hicks" userId="6743f6d2e84223d1" providerId="LiveId" clId="{D49458D6-C0BE-4A4B-978D-BB73CB9E76E0}" dt="2018-09-21T16:04:09.311" v="5603" actId="20577"/>
          <ac:spMkLst>
            <pc:docMk/>
            <pc:sldMk cId="3666296143" sldId="291"/>
            <ac:spMk id="2" creationId="{29EB9F14-55C3-4073-AA42-73F58DA5587E}"/>
          </ac:spMkLst>
        </pc:spChg>
        <pc:spChg chg="add del mod">
          <ac:chgData name="Christy Hicks" userId="6743f6d2e84223d1" providerId="LiveId" clId="{D49458D6-C0BE-4A4B-978D-BB73CB9E76E0}" dt="2018-09-21T16:07:24.290" v="5986" actId="5793"/>
          <ac:spMkLst>
            <pc:docMk/>
            <pc:sldMk cId="3666296143" sldId="291"/>
            <ac:spMk id="3" creationId="{FC334112-A74F-4172-8570-ADE8651AEC29}"/>
          </ac:spMkLst>
        </pc:spChg>
        <pc:spChg chg="add del mod">
          <ac:chgData name="Christy Hicks" userId="6743f6d2e84223d1" providerId="LiveId" clId="{D49458D6-C0BE-4A4B-978D-BB73CB9E76E0}" dt="2018-09-21T16:04:31.713" v="5613"/>
          <ac:spMkLst>
            <pc:docMk/>
            <pc:sldMk cId="3666296143" sldId="291"/>
            <ac:spMk id="4" creationId="{63F3DA1A-6D0D-4FFF-8AD3-C5797DDCC727}"/>
          </ac:spMkLst>
        </pc:spChg>
        <pc:spChg chg="add del mod">
          <ac:chgData name="Christy Hicks" userId="6743f6d2e84223d1" providerId="LiveId" clId="{D49458D6-C0BE-4A4B-978D-BB73CB9E76E0}" dt="2018-09-21T16:04:31.713" v="5613"/>
          <ac:spMkLst>
            <pc:docMk/>
            <pc:sldMk cId="3666296143" sldId="291"/>
            <ac:spMk id="5" creationId="{09E49945-FA65-4E92-ABD3-C470001AB3A0}"/>
          </ac:spMkLst>
        </pc:spChg>
      </pc:sldChg>
      <pc:sldChg chg="modSp add">
        <pc:chgData name="Christy Hicks" userId="6743f6d2e84223d1" providerId="LiveId" clId="{D49458D6-C0BE-4A4B-978D-BB73CB9E76E0}" dt="2018-09-21T16:09:46.440" v="6429" actId="20577"/>
        <pc:sldMkLst>
          <pc:docMk/>
          <pc:sldMk cId="2545322586" sldId="292"/>
        </pc:sldMkLst>
        <pc:spChg chg="mod">
          <ac:chgData name="Christy Hicks" userId="6743f6d2e84223d1" providerId="LiveId" clId="{D49458D6-C0BE-4A4B-978D-BB73CB9E76E0}" dt="2018-09-21T16:07:55.870" v="6015" actId="20577"/>
          <ac:spMkLst>
            <pc:docMk/>
            <pc:sldMk cId="2545322586" sldId="292"/>
            <ac:spMk id="2" creationId="{76A99207-D99E-4162-AB11-4DC9D0557761}"/>
          </ac:spMkLst>
        </pc:spChg>
        <pc:spChg chg="mod">
          <ac:chgData name="Christy Hicks" userId="6743f6d2e84223d1" providerId="LiveId" clId="{D49458D6-C0BE-4A4B-978D-BB73CB9E76E0}" dt="2018-09-21T16:09:46.440" v="6429" actId="20577"/>
          <ac:spMkLst>
            <pc:docMk/>
            <pc:sldMk cId="2545322586" sldId="292"/>
            <ac:spMk id="3" creationId="{0DE77514-B668-441D-B6EE-2C6BA4D30775}"/>
          </ac:spMkLst>
        </pc:spChg>
      </pc:sldChg>
      <pc:sldChg chg="modSp add">
        <pc:chgData name="Christy Hicks" userId="6743f6d2e84223d1" providerId="LiveId" clId="{D49458D6-C0BE-4A4B-978D-BB73CB9E76E0}" dt="2018-09-21T16:15:18.726" v="6921" actId="20577"/>
        <pc:sldMkLst>
          <pc:docMk/>
          <pc:sldMk cId="2988063317" sldId="293"/>
        </pc:sldMkLst>
        <pc:spChg chg="mod">
          <ac:chgData name="Christy Hicks" userId="6743f6d2e84223d1" providerId="LiveId" clId="{D49458D6-C0BE-4A4B-978D-BB73CB9E76E0}" dt="2018-09-21T16:10:27.259" v="6456" actId="20577"/>
          <ac:spMkLst>
            <pc:docMk/>
            <pc:sldMk cId="2988063317" sldId="293"/>
            <ac:spMk id="2" creationId="{19BBE926-22E4-42FA-9933-71D4C8E8595B}"/>
          </ac:spMkLst>
        </pc:spChg>
        <pc:spChg chg="mod">
          <ac:chgData name="Christy Hicks" userId="6743f6d2e84223d1" providerId="LiveId" clId="{D49458D6-C0BE-4A4B-978D-BB73CB9E76E0}" dt="2018-09-21T16:15:18.726" v="6921" actId="20577"/>
          <ac:spMkLst>
            <pc:docMk/>
            <pc:sldMk cId="2988063317" sldId="293"/>
            <ac:spMk id="3" creationId="{9C82C868-CDEB-41DF-AD37-221535C6EC39}"/>
          </ac:spMkLst>
        </pc:spChg>
      </pc:sldChg>
      <pc:sldChg chg="modSp add">
        <pc:chgData name="Christy Hicks" userId="6743f6d2e84223d1" providerId="LiveId" clId="{D49458D6-C0BE-4A4B-978D-BB73CB9E76E0}" dt="2018-09-21T16:17:03.405" v="7227" actId="20577"/>
        <pc:sldMkLst>
          <pc:docMk/>
          <pc:sldMk cId="3915355329" sldId="294"/>
        </pc:sldMkLst>
        <pc:spChg chg="mod">
          <ac:chgData name="Christy Hicks" userId="6743f6d2e84223d1" providerId="LiveId" clId="{D49458D6-C0BE-4A4B-978D-BB73CB9E76E0}" dt="2018-09-21T16:16:56.795" v="7224" actId="313"/>
          <ac:spMkLst>
            <pc:docMk/>
            <pc:sldMk cId="3915355329" sldId="294"/>
            <ac:spMk id="2" creationId="{88C2D23F-5829-495E-8123-9903FD225EE2}"/>
          </ac:spMkLst>
        </pc:spChg>
        <pc:spChg chg="mod">
          <ac:chgData name="Christy Hicks" userId="6743f6d2e84223d1" providerId="LiveId" clId="{D49458D6-C0BE-4A4B-978D-BB73CB9E76E0}" dt="2018-09-21T16:17:03.405" v="7227" actId="20577"/>
          <ac:spMkLst>
            <pc:docMk/>
            <pc:sldMk cId="3915355329" sldId="294"/>
            <ac:spMk id="3" creationId="{8022DF64-AAEB-41E1-BFF6-9E551ABBD395}"/>
          </ac:spMkLst>
        </pc:spChg>
      </pc:sldChg>
      <pc:sldChg chg="modSp add">
        <pc:chgData name="Christy Hicks" userId="6743f6d2e84223d1" providerId="LiveId" clId="{D49458D6-C0BE-4A4B-978D-BB73CB9E76E0}" dt="2018-09-21T16:18:09.363" v="7369" actId="20577"/>
        <pc:sldMkLst>
          <pc:docMk/>
          <pc:sldMk cId="3882723274" sldId="295"/>
        </pc:sldMkLst>
        <pc:spChg chg="mod">
          <ac:chgData name="Christy Hicks" userId="6743f6d2e84223d1" providerId="LiveId" clId="{D49458D6-C0BE-4A4B-978D-BB73CB9E76E0}" dt="2018-09-21T16:17:12.359" v="7247" actId="20577"/>
          <ac:spMkLst>
            <pc:docMk/>
            <pc:sldMk cId="3882723274" sldId="295"/>
            <ac:spMk id="2" creationId="{AA0773E1-041B-44E1-AA41-320F3952DF92}"/>
          </ac:spMkLst>
        </pc:spChg>
        <pc:spChg chg="mod">
          <ac:chgData name="Christy Hicks" userId="6743f6d2e84223d1" providerId="LiveId" clId="{D49458D6-C0BE-4A4B-978D-BB73CB9E76E0}" dt="2018-09-21T16:18:09.363" v="7369" actId="20577"/>
          <ac:spMkLst>
            <pc:docMk/>
            <pc:sldMk cId="3882723274" sldId="295"/>
            <ac:spMk id="3" creationId="{2AD24175-DFB4-4DFC-95C4-16B10821D1E9}"/>
          </ac:spMkLst>
        </pc:spChg>
      </pc:sldChg>
      <pc:sldChg chg="modSp add">
        <pc:chgData name="Christy Hicks" userId="6743f6d2e84223d1" providerId="LiveId" clId="{D49458D6-C0BE-4A4B-978D-BB73CB9E76E0}" dt="2018-09-21T17:11:30.458" v="10986" actId="313"/>
        <pc:sldMkLst>
          <pc:docMk/>
          <pc:sldMk cId="1488479641" sldId="296"/>
        </pc:sldMkLst>
        <pc:spChg chg="mod">
          <ac:chgData name="Christy Hicks" userId="6743f6d2e84223d1" providerId="LiveId" clId="{D49458D6-C0BE-4A4B-978D-BB73CB9E76E0}" dt="2018-09-21T16:18:41.490" v="7415" actId="20577"/>
          <ac:spMkLst>
            <pc:docMk/>
            <pc:sldMk cId="1488479641" sldId="296"/>
            <ac:spMk id="2" creationId="{FAA2469E-56AC-48D5-BF3E-BA9A24B1F44E}"/>
          </ac:spMkLst>
        </pc:spChg>
        <pc:spChg chg="mod">
          <ac:chgData name="Christy Hicks" userId="6743f6d2e84223d1" providerId="LiveId" clId="{D49458D6-C0BE-4A4B-978D-BB73CB9E76E0}" dt="2018-09-21T17:11:30.458" v="10986" actId="313"/>
          <ac:spMkLst>
            <pc:docMk/>
            <pc:sldMk cId="1488479641" sldId="296"/>
            <ac:spMk id="3" creationId="{177617B1-54DA-4DE3-A596-2D492F469F3D}"/>
          </ac:spMkLst>
        </pc:spChg>
      </pc:sldChg>
      <pc:sldChg chg="modSp add">
        <pc:chgData name="Christy Hicks" userId="6743f6d2e84223d1" providerId="LiveId" clId="{D49458D6-C0BE-4A4B-978D-BB73CB9E76E0}" dt="2018-09-21T16:23:29.914" v="8318" actId="313"/>
        <pc:sldMkLst>
          <pc:docMk/>
          <pc:sldMk cId="1170795569" sldId="297"/>
        </pc:sldMkLst>
        <pc:spChg chg="mod">
          <ac:chgData name="Christy Hicks" userId="6743f6d2e84223d1" providerId="LiveId" clId="{D49458D6-C0BE-4A4B-978D-BB73CB9E76E0}" dt="2018-09-21T16:20:32.826" v="7799" actId="20577"/>
          <ac:spMkLst>
            <pc:docMk/>
            <pc:sldMk cId="1170795569" sldId="297"/>
            <ac:spMk id="2" creationId="{F9178EAA-3335-41BE-872E-FADBD5E9BA18}"/>
          </ac:spMkLst>
        </pc:spChg>
        <pc:spChg chg="mod">
          <ac:chgData name="Christy Hicks" userId="6743f6d2e84223d1" providerId="LiveId" clId="{D49458D6-C0BE-4A4B-978D-BB73CB9E76E0}" dt="2018-09-21T16:23:29.914" v="8318" actId="313"/>
          <ac:spMkLst>
            <pc:docMk/>
            <pc:sldMk cId="1170795569" sldId="297"/>
            <ac:spMk id="3" creationId="{76B48137-8851-43D6-A247-C43A3E6D7807}"/>
          </ac:spMkLst>
        </pc:spChg>
      </pc:sldChg>
      <pc:sldChg chg="modSp add">
        <pc:chgData name="Christy Hicks" userId="6743f6d2e84223d1" providerId="LiveId" clId="{D49458D6-C0BE-4A4B-978D-BB73CB9E76E0}" dt="2018-09-21T16:26:39.639" v="8779" actId="20577"/>
        <pc:sldMkLst>
          <pc:docMk/>
          <pc:sldMk cId="3614083761" sldId="298"/>
        </pc:sldMkLst>
        <pc:spChg chg="mod">
          <ac:chgData name="Christy Hicks" userId="6743f6d2e84223d1" providerId="LiveId" clId="{D49458D6-C0BE-4A4B-978D-BB73CB9E76E0}" dt="2018-09-21T16:23:43.634" v="8337" actId="20577"/>
          <ac:spMkLst>
            <pc:docMk/>
            <pc:sldMk cId="3614083761" sldId="298"/>
            <ac:spMk id="2" creationId="{6BB8E4E7-7CA3-44EC-994E-13D175FC849F}"/>
          </ac:spMkLst>
        </pc:spChg>
        <pc:spChg chg="mod">
          <ac:chgData name="Christy Hicks" userId="6743f6d2e84223d1" providerId="LiveId" clId="{D49458D6-C0BE-4A4B-978D-BB73CB9E76E0}" dt="2018-09-21T16:26:39.639" v="8779" actId="20577"/>
          <ac:spMkLst>
            <pc:docMk/>
            <pc:sldMk cId="3614083761" sldId="298"/>
            <ac:spMk id="3" creationId="{9BEA9ED1-C075-44F1-A1A4-4C8A153D7D5C}"/>
          </ac:spMkLst>
        </pc:spChg>
      </pc:sldChg>
      <pc:sldChg chg="modSp add">
        <pc:chgData name="Christy Hicks" userId="6743f6d2e84223d1" providerId="LiveId" clId="{D49458D6-C0BE-4A4B-978D-BB73CB9E76E0}" dt="2018-09-21T17:02:14.352" v="9582" actId="313"/>
        <pc:sldMkLst>
          <pc:docMk/>
          <pc:sldMk cId="3189706884" sldId="299"/>
        </pc:sldMkLst>
        <pc:spChg chg="mod">
          <ac:chgData name="Christy Hicks" userId="6743f6d2e84223d1" providerId="LiveId" clId="{D49458D6-C0BE-4A4B-978D-BB73CB9E76E0}" dt="2018-09-21T17:02:14.352" v="9582" actId="313"/>
          <ac:spMkLst>
            <pc:docMk/>
            <pc:sldMk cId="3189706884" sldId="299"/>
            <ac:spMk id="2" creationId="{3768A644-A6AD-4063-A739-BD7E5A73AC69}"/>
          </ac:spMkLst>
        </pc:spChg>
        <pc:spChg chg="mod">
          <ac:chgData name="Christy Hicks" userId="6743f6d2e84223d1" providerId="LiveId" clId="{D49458D6-C0BE-4A4B-978D-BB73CB9E76E0}" dt="2018-09-21T16:31:13.595" v="9580" actId="20577"/>
          <ac:spMkLst>
            <pc:docMk/>
            <pc:sldMk cId="3189706884" sldId="299"/>
            <ac:spMk id="3" creationId="{B63AB054-4D3F-4BBD-90BD-D5F4164128ED}"/>
          </ac:spMkLst>
        </pc:spChg>
      </pc:sldChg>
      <pc:sldChg chg="modSp add">
        <pc:chgData name="Christy Hicks" userId="6743f6d2e84223d1" providerId="LiveId" clId="{D49458D6-C0BE-4A4B-978D-BB73CB9E76E0}" dt="2018-09-21T17:05:48.636" v="10211" actId="20577"/>
        <pc:sldMkLst>
          <pc:docMk/>
          <pc:sldMk cId="947820678" sldId="300"/>
        </pc:sldMkLst>
        <pc:spChg chg="mod">
          <ac:chgData name="Christy Hicks" userId="6743f6d2e84223d1" providerId="LiveId" clId="{D49458D6-C0BE-4A4B-978D-BB73CB9E76E0}" dt="2018-09-21T17:02:23.274" v="9602" actId="20577"/>
          <ac:spMkLst>
            <pc:docMk/>
            <pc:sldMk cId="947820678" sldId="300"/>
            <ac:spMk id="2" creationId="{95E1ABDA-0D68-4EAF-9C5F-D8CEB025127B}"/>
          </ac:spMkLst>
        </pc:spChg>
        <pc:spChg chg="mod">
          <ac:chgData name="Christy Hicks" userId="6743f6d2e84223d1" providerId="LiveId" clId="{D49458D6-C0BE-4A4B-978D-BB73CB9E76E0}" dt="2018-09-21T17:05:48.636" v="10211" actId="20577"/>
          <ac:spMkLst>
            <pc:docMk/>
            <pc:sldMk cId="947820678" sldId="300"/>
            <ac:spMk id="3" creationId="{7B970AAE-AF02-44F2-931E-CE54F089D57D}"/>
          </ac:spMkLst>
        </pc:spChg>
      </pc:sldChg>
      <pc:sldChg chg="modSp add">
        <pc:chgData name="Christy Hicks" userId="6743f6d2e84223d1" providerId="LiveId" clId="{D49458D6-C0BE-4A4B-978D-BB73CB9E76E0}" dt="2018-09-21T17:07:25.691" v="10509" actId="20577"/>
        <pc:sldMkLst>
          <pc:docMk/>
          <pc:sldMk cId="3872408163" sldId="301"/>
        </pc:sldMkLst>
        <pc:spChg chg="mod">
          <ac:chgData name="Christy Hicks" userId="6743f6d2e84223d1" providerId="LiveId" clId="{D49458D6-C0BE-4A4B-978D-BB73CB9E76E0}" dt="2018-09-21T17:06:01.980" v="10245" actId="20577"/>
          <ac:spMkLst>
            <pc:docMk/>
            <pc:sldMk cId="3872408163" sldId="301"/>
            <ac:spMk id="2" creationId="{35EE46FD-2C68-460B-938F-95D5621EC802}"/>
          </ac:spMkLst>
        </pc:spChg>
        <pc:spChg chg="mod">
          <ac:chgData name="Christy Hicks" userId="6743f6d2e84223d1" providerId="LiveId" clId="{D49458D6-C0BE-4A4B-978D-BB73CB9E76E0}" dt="2018-09-21T17:07:25.691" v="10509" actId="20577"/>
          <ac:spMkLst>
            <pc:docMk/>
            <pc:sldMk cId="3872408163" sldId="301"/>
            <ac:spMk id="3" creationId="{4FD34365-CFDF-47E4-9F5C-751A691D0E2B}"/>
          </ac:spMkLst>
        </pc:spChg>
      </pc:sldChg>
      <pc:sldChg chg="modSp add">
        <pc:chgData name="Christy Hicks" userId="6743f6d2e84223d1" providerId="LiveId" clId="{D49458D6-C0BE-4A4B-978D-BB73CB9E76E0}" dt="2018-09-21T17:10:06.718" v="10951" actId="313"/>
        <pc:sldMkLst>
          <pc:docMk/>
          <pc:sldMk cId="3449828405" sldId="302"/>
        </pc:sldMkLst>
        <pc:spChg chg="mod">
          <ac:chgData name="Christy Hicks" userId="6743f6d2e84223d1" providerId="LiveId" clId="{D49458D6-C0BE-4A4B-978D-BB73CB9E76E0}" dt="2018-09-21T17:07:56.740" v="10571" actId="20577"/>
          <ac:spMkLst>
            <pc:docMk/>
            <pc:sldMk cId="3449828405" sldId="302"/>
            <ac:spMk id="2" creationId="{56341766-4D0B-41D9-8C99-2436C6490A1D}"/>
          </ac:spMkLst>
        </pc:spChg>
        <pc:spChg chg="mod">
          <ac:chgData name="Christy Hicks" userId="6743f6d2e84223d1" providerId="LiveId" clId="{D49458D6-C0BE-4A4B-978D-BB73CB9E76E0}" dt="2018-09-21T17:10:06.718" v="10951" actId="313"/>
          <ac:spMkLst>
            <pc:docMk/>
            <pc:sldMk cId="3449828405" sldId="302"/>
            <ac:spMk id="3" creationId="{33D5B884-5193-4DFA-A8F1-1E87825C5ECB}"/>
          </ac:spMkLst>
        </pc:spChg>
      </pc:sldChg>
      <pc:sldChg chg="modSp add del">
        <pc:chgData name="Christy Hicks" userId="6743f6d2e84223d1" providerId="LiveId" clId="{D49458D6-C0BE-4A4B-978D-BB73CB9E76E0}" dt="2018-09-21T17:12:25.087" v="10987" actId="2696"/>
        <pc:sldMkLst>
          <pc:docMk/>
          <pc:sldMk cId="3590707373" sldId="303"/>
        </pc:sldMkLst>
        <pc:spChg chg="mod">
          <ac:chgData name="Christy Hicks" userId="6743f6d2e84223d1" providerId="LiveId" clId="{D49458D6-C0BE-4A4B-978D-BB73CB9E76E0}" dt="2018-09-21T17:10:21.485" v="10983" actId="20577"/>
          <ac:spMkLst>
            <pc:docMk/>
            <pc:sldMk cId="3590707373" sldId="303"/>
            <ac:spMk id="2" creationId="{96CF31DD-0491-4E3B-9F76-A5FFF2A66175}"/>
          </ac:spMkLst>
        </pc:spChg>
      </pc:sldChg>
      <pc:sldChg chg="add">
        <pc:chgData name="Christy Hicks" userId="6743f6d2e84223d1" providerId="LiveId" clId="{D49458D6-C0BE-4A4B-978D-BB73CB9E76E0}" dt="2018-09-21T17:10:11.984" v="10953"/>
        <pc:sldMkLst>
          <pc:docMk/>
          <pc:sldMk cId="2037485985" sldId="304"/>
        </pc:sldMkLst>
      </pc:sldChg>
      <pc:sldChg chg="add">
        <pc:chgData name="Christy Hicks" userId="6743f6d2e84223d1" providerId="LiveId" clId="{D49458D6-C0BE-4A4B-978D-BB73CB9E76E0}" dt="2018-09-21T17:10:12.156" v="10954"/>
        <pc:sldMkLst>
          <pc:docMk/>
          <pc:sldMk cId="2632930593" sldId="305"/>
        </pc:sldMkLst>
      </pc:sldChg>
      <pc:sldChg chg="add">
        <pc:chgData name="Christy Hicks" userId="6743f6d2e84223d1" providerId="LiveId" clId="{D49458D6-C0BE-4A4B-978D-BB73CB9E76E0}" dt="2018-09-21T17:10:12.390" v="10955"/>
        <pc:sldMkLst>
          <pc:docMk/>
          <pc:sldMk cId="1877229813" sldId="306"/>
        </pc:sldMkLst>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4125E1-3B50-4B93-8189-144E95BC2D2B}"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2400676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125E1-3B50-4B93-8189-144E95BC2D2B}"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108704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125E1-3B50-4B93-8189-144E95BC2D2B}"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1121363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125E1-3B50-4B93-8189-144E95BC2D2B}"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929B68-A498-4C72-92BF-B4EE9EF3A3B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296173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125E1-3B50-4B93-8189-144E95BC2D2B}"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4242675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94125E1-3B50-4B93-8189-144E95BC2D2B}" type="datetimeFigureOut">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2213251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94125E1-3B50-4B93-8189-144E95BC2D2B}" type="datetimeFigureOut">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516112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4125E1-3B50-4B93-8189-144E95BC2D2B}"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3485542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94125E1-3B50-4B93-8189-144E95BC2D2B}" type="datetimeFigureOut">
              <a:rPr lang="en-US" smtClean="0"/>
              <a:t>10/2/2018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929B68-A498-4C72-92BF-B4EE9EF3A3B1}" type="slidenum">
              <a:rPr lang="en-US" smtClean="0"/>
              <a:t>‹#›</a:t>
            </a:fld>
            <a:endParaRPr lang="en-US"/>
          </a:p>
        </p:txBody>
      </p:sp>
    </p:spTree>
    <p:extLst>
      <p:ext uri="{BB962C8B-B14F-4D97-AF65-F5344CB8AC3E}">
        <p14:creationId xmlns:p14="http://schemas.microsoft.com/office/powerpoint/2010/main" val="487380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4125E1-3B50-4B93-8189-144E95BC2D2B}"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294351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4125E1-3B50-4B93-8189-144E95BC2D2B}"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39437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4125E1-3B50-4B93-8189-144E95BC2D2B}"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97937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4125E1-3B50-4B93-8189-144E95BC2D2B}" type="datetimeFigureOut">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857205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4125E1-3B50-4B93-8189-144E95BC2D2B}" type="datetimeFigureOut">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188359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94125E1-3B50-4B93-8189-144E95BC2D2B}" type="datetimeFigureOut">
              <a:rPr lang="en-US" smtClean="0"/>
              <a:t>10/2/2018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273392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125E1-3B50-4B93-8189-144E95BC2D2B}"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1176995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125E1-3B50-4B93-8189-144E95BC2D2B}"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29B68-A498-4C72-92BF-B4EE9EF3A3B1}" type="slidenum">
              <a:rPr lang="en-US" smtClean="0"/>
              <a:t>‹#›</a:t>
            </a:fld>
            <a:endParaRPr lang="en-US"/>
          </a:p>
        </p:txBody>
      </p:sp>
    </p:spTree>
    <p:extLst>
      <p:ext uri="{BB962C8B-B14F-4D97-AF65-F5344CB8AC3E}">
        <p14:creationId xmlns:p14="http://schemas.microsoft.com/office/powerpoint/2010/main" val="2764151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94125E1-3B50-4B93-8189-144E95BC2D2B}" type="datetimeFigureOut">
              <a:rPr lang="en-US" smtClean="0"/>
              <a:t>10/2/2018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929B68-A498-4C72-92BF-B4EE9EF3A3B1}" type="slidenum">
              <a:rPr lang="en-US" smtClean="0"/>
              <a:t>‹#›</a:t>
            </a:fld>
            <a:endParaRPr lang="en-US"/>
          </a:p>
        </p:txBody>
      </p:sp>
    </p:spTree>
    <p:extLst>
      <p:ext uri="{BB962C8B-B14F-4D97-AF65-F5344CB8AC3E}">
        <p14:creationId xmlns:p14="http://schemas.microsoft.com/office/powerpoint/2010/main" val="166392968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CBFE13-12B2-49B6-95E5-B92AD3482787}"/>
              </a:ext>
            </a:extLst>
          </p:cNvPr>
          <p:cNvSpPr>
            <a:spLocks noGrp="1"/>
          </p:cNvSpPr>
          <p:nvPr>
            <p:ph type="ctrTitle"/>
          </p:nvPr>
        </p:nvSpPr>
        <p:spPr/>
        <p:txBody>
          <a:bodyPr>
            <a:noAutofit/>
          </a:bodyPr>
          <a:lstStyle/>
          <a:p>
            <a:r>
              <a:rPr lang="en-US" sz="3600" dirty="0"/>
              <a:t>Working with LGBT Students with Substance Use Disorders at Job Corps</a:t>
            </a:r>
          </a:p>
        </p:txBody>
      </p:sp>
      <p:sp>
        <p:nvSpPr>
          <p:cNvPr id="3" name="Subtitle 2">
            <a:extLst>
              <a:ext uri="{FF2B5EF4-FFF2-40B4-BE49-F238E27FC236}">
                <a16:creationId xmlns="" xmlns:a16="http://schemas.microsoft.com/office/drawing/2014/main" id="{F040614D-13CB-484B-AE18-D50CF593B1B5}"/>
              </a:ext>
            </a:extLst>
          </p:cNvPr>
          <p:cNvSpPr>
            <a:spLocks noGrp="1"/>
          </p:cNvSpPr>
          <p:nvPr>
            <p:ph type="subTitle" idx="1"/>
          </p:nvPr>
        </p:nvSpPr>
        <p:spPr/>
        <p:txBody>
          <a:bodyPr>
            <a:normAutofit lnSpcReduction="10000"/>
          </a:bodyPr>
          <a:lstStyle/>
          <a:p>
            <a:r>
              <a:rPr lang="en-US" dirty="0"/>
              <a:t>Christy Hicks, LCADC/CADC/CSW</a:t>
            </a:r>
          </a:p>
          <a:p>
            <a:r>
              <a:rPr lang="en-US" dirty="0"/>
              <a:t>Regional TEAP Specialist</a:t>
            </a:r>
          </a:p>
          <a:p>
            <a:r>
              <a:rPr lang="en-US" dirty="0"/>
              <a:t>Chicago, Dallas, Atlanta Regions</a:t>
            </a:r>
          </a:p>
        </p:txBody>
      </p:sp>
    </p:spTree>
    <p:extLst>
      <p:ext uri="{BB962C8B-B14F-4D97-AF65-F5344CB8AC3E}">
        <p14:creationId xmlns:p14="http://schemas.microsoft.com/office/powerpoint/2010/main" val="604538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FC49CC-DA42-4013-B918-B12D75A8BCAA}"/>
              </a:ext>
            </a:extLst>
          </p:cNvPr>
          <p:cNvSpPr>
            <a:spLocks noGrp="1"/>
          </p:cNvSpPr>
          <p:nvPr>
            <p:ph type="title"/>
          </p:nvPr>
        </p:nvSpPr>
        <p:spPr/>
        <p:txBody>
          <a:bodyPr/>
          <a:lstStyle/>
          <a:p>
            <a:r>
              <a:rPr lang="en-US" dirty="0"/>
              <a:t>Cultural Pain	</a:t>
            </a:r>
          </a:p>
        </p:txBody>
      </p:sp>
      <p:sp>
        <p:nvSpPr>
          <p:cNvPr id="3" name="Content Placeholder 2">
            <a:extLst>
              <a:ext uri="{FF2B5EF4-FFF2-40B4-BE49-F238E27FC236}">
                <a16:creationId xmlns="" xmlns:a16="http://schemas.microsoft.com/office/drawing/2014/main" id="{4C47F527-B540-4DF5-A16D-9A283735F50A}"/>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A feeling “insecure, embarrassed, angry, confused, torn, apologetic, uncertain or inadequate because of conflicting expectations of and pressure from being a minority.”</a:t>
            </a:r>
          </a:p>
        </p:txBody>
      </p:sp>
    </p:spTree>
    <p:extLst>
      <p:ext uri="{BB962C8B-B14F-4D97-AF65-F5344CB8AC3E}">
        <p14:creationId xmlns:p14="http://schemas.microsoft.com/office/powerpoint/2010/main" val="74755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A6BF0C-A6C5-4539-85B8-F4BD11E9BFEE}"/>
              </a:ext>
            </a:extLst>
          </p:cNvPr>
          <p:cNvSpPr>
            <a:spLocks noGrp="1"/>
          </p:cNvSpPr>
          <p:nvPr>
            <p:ph type="title"/>
          </p:nvPr>
        </p:nvSpPr>
        <p:spPr/>
        <p:txBody>
          <a:bodyPr/>
          <a:lstStyle/>
          <a:p>
            <a:r>
              <a:rPr lang="en-US" dirty="0"/>
              <a:t>Assimilation</a:t>
            </a:r>
          </a:p>
        </p:txBody>
      </p:sp>
      <p:sp>
        <p:nvSpPr>
          <p:cNvPr id="3" name="Content Placeholder 2">
            <a:extLst>
              <a:ext uri="{FF2B5EF4-FFF2-40B4-BE49-F238E27FC236}">
                <a16:creationId xmlns="" xmlns:a16="http://schemas.microsoft.com/office/drawing/2014/main" id="{0F820AF9-EB5F-4C08-B6EC-4F874F2C5202}"/>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An adaptation to a new culture by taking on a </a:t>
            </a:r>
            <a:r>
              <a:rPr lang="en-US" dirty="0" smtClean="0"/>
              <a:t>new </a:t>
            </a:r>
            <a:r>
              <a:rPr lang="en-US" dirty="0"/>
              <a:t>identity and abandoning the old cultural identity.</a:t>
            </a:r>
          </a:p>
        </p:txBody>
      </p:sp>
    </p:spTree>
    <p:extLst>
      <p:ext uri="{BB962C8B-B14F-4D97-AF65-F5344CB8AC3E}">
        <p14:creationId xmlns:p14="http://schemas.microsoft.com/office/powerpoint/2010/main" val="2650048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4DC32C-4451-4854-86A5-CA33B764A950}"/>
              </a:ext>
            </a:extLst>
          </p:cNvPr>
          <p:cNvSpPr>
            <a:spLocks noGrp="1"/>
          </p:cNvSpPr>
          <p:nvPr>
            <p:ph type="title"/>
          </p:nvPr>
        </p:nvSpPr>
        <p:spPr/>
        <p:txBody>
          <a:bodyPr/>
          <a:lstStyle/>
          <a:p>
            <a:r>
              <a:rPr lang="en-US" dirty="0"/>
              <a:t>Acculturation</a:t>
            </a:r>
          </a:p>
        </p:txBody>
      </p:sp>
      <p:sp>
        <p:nvSpPr>
          <p:cNvPr id="3" name="Content Placeholder 2">
            <a:extLst>
              <a:ext uri="{FF2B5EF4-FFF2-40B4-BE49-F238E27FC236}">
                <a16:creationId xmlns="" xmlns:a16="http://schemas.microsoft.com/office/drawing/2014/main" id="{C8F06CCE-8CBE-40ED-BABA-17C5EB9BF1DE}"/>
              </a:ext>
            </a:extLst>
          </p:cNvPr>
          <p:cNvSpPr>
            <a:spLocks noGrp="1"/>
          </p:cNvSpPr>
          <p:nvPr>
            <p:ph idx="1"/>
          </p:nvPr>
        </p:nvSpPr>
        <p:spPr/>
        <p:txBody>
          <a:bodyPr/>
          <a:lstStyle/>
          <a:p>
            <a:pPr marL="0" indent="0" algn="ctr">
              <a:buNone/>
            </a:pPr>
            <a:endParaRPr lang="en-US" dirty="0"/>
          </a:p>
          <a:p>
            <a:pPr marL="0" indent="0" algn="ctr">
              <a:buNone/>
            </a:pPr>
            <a:r>
              <a:rPr lang="en-US" dirty="0"/>
              <a:t>Refers to accommodation to the rules and expectations of the majority culture without entirely giving up cultural identity.</a:t>
            </a:r>
          </a:p>
        </p:txBody>
      </p:sp>
    </p:spTree>
    <p:extLst>
      <p:ext uri="{BB962C8B-B14F-4D97-AF65-F5344CB8AC3E}">
        <p14:creationId xmlns:p14="http://schemas.microsoft.com/office/powerpoint/2010/main" val="1392478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2AF02A-4729-46FC-96F4-B8E846FB4A17}"/>
              </a:ext>
            </a:extLst>
          </p:cNvPr>
          <p:cNvSpPr>
            <a:spLocks noGrp="1"/>
          </p:cNvSpPr>
          <p:nvPr>
            <p:ph type="title"/>
          </p:nvPr>
        </p:nvSpPr>
        <p:spPr/>
        <p:txBody>
          <a:bodyPr/>
          <a:lstStyle/>
          <a:p>
            <a:r>
              <a:rPr lang="en-US" dirty="0"/>
              <a:t>Culturally Immersed</a:t>
            </a:r>
          </a:p>
        </p:txBody>
      </p:sp>
      <p:sp>
        <p:nvSpPr>
          <p:cNvPr id="3" name="Content Placeholder 2">
            <a:extLst>
              <a:ext uri="{FF2B5EF4-FFF2-40B4-BE49-F238E27FC236}">
                <a16:creationId xmlns="" xmlns:a16="http://schemas.microsoft.com/office/drawing/2014/main" id="{F85ED888-C87F-4F7C-9C9F-A18426CB75B8}"/>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Individuals have rejected mainstream culture and their emotional and spiritual needs are met exclusively in their ethnic community or in the gay community.</a:t>
            </a:r>
          </a:p>
        </p:txBody>
      </p:sp>
    </p:spTree>
    <p:extLst>
      <p:ext uri="{BB962C8B-B14F-4D97-AF65-F5344CB8AC3E}">
        <p14:creationId xmlns:p14="http://schemas.microsoft.com/office/powerpoint/2010/main" val="1053019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2FF3F2-24DB-4810-8401-5520A2DA1D48}"/>
              </a:ext>
            </a:extLst>
          </p:cNvPr>
          <p:cNvSpPr>
            <a:spLocks noGrp="1"/>
          </p:cNvSpPr>
          <p:nvPr>
            <p:ph type="title"/>
          </p:nvPr>
        </p:nvSpPr>
        <p:spPr/>
        <p:txBody>
          <a:bodyPr/>
          <a:lstStyle/>
          <a:p>
            <a:r>
              <a:rPr lang="en-US" dirty="0"/>
              <a:t>Core Aspects of Identity</a:t>
            </a:r>
          </a:p>
        </p:txBody>
      </p:sp>
      <p:sp>
        <p:nvSpPr>
          <p:cNvPr id="3" name="Content Placeholder 2">
            <a:extLst>
              <a:ext uri="{FF2B5EF4-FFF2-40B4-BE49-F238E27FC236}">
                <a16:creationId xmlns="" xmlns:a16="http://schemas.microsoft.com/office/drawing/2014/main" id="{710C0914-9399-4A88-86E4-5767E6535C5C}"/>
              </a:ext>
            </a:extLst>
          </p:cNvPr>
          <p:cNvSpPr>
            <a:spLocks noGrp="1"/>
          </p:cNvSpPr>
          <p:nvPr>
            <p:ph idx="1"/>
          </p:nvPr>
        </p:nvSpPr>
        <p:spPr/>
        <p:txBody>
          <a:bodyPr>
            <a:normAutofit fontScale="92500" lnSpcReduction="20000"/>
          </a:bodyPr>
          <a:lstStyle/>
          <a:p>
            <a:r>
              <a:rPr lang="en-US" dirty="0"/>
              <a:t>Family of Origin</a:t>
            </a:r>
          </a:p>
          <a:p>
            <a:r>
              <a:rPr lang="en-US" dirty="0"/>
              <a:t>Race </a:t>
            </a:r>
          </a:p>
          <a:p>
            <a:r>
              <a:rPr lang="en-US" dirty="0"/>
              <a:t>Ethnicity</a:t>
            </a:r>
          </a:p>
          <a:p>
            <a:r>
              <a:rPr lang="en-US" dirty="0"/>
              <a:t>Age</a:t>
            </a:r>
          </a:p>
          <a:p>
            <a:r>
              <a:rPr lang="en-US" dirty="0"/>
              <a:t>Class</a:t>
            </a:r>
          </a:p>
          <a:p>
            <a:r>
              <a:rPr lang="en-US" dirty="0"/>
              <a:t>Sexual Orientation</a:t>
            </a:r>
          </a:p>
          <a:p>
            <a:r>
              <a:rPr lang="en-US" dirty="0"/>
              <a:t>Gender Identity</a:t>
            </a:r>
          </a:p>
          <a:p>
            <a:r>
              <a:rPr lang="en-US" dirty="0"/>
              <a:t>Abilities</a:t>
            </a:r>
          </a:p>
          <a:p>
            <a:r>
              <a:rPr lang="en-US" dirty="0"/>
              <a:t>Appearance</a:t>
            </a:r>
          </a:p>
          <a:p>
            <a:r>
              <a:rPr lang="en-US" dirty="0"/>
              <a:t>Religion</a:t>
            </a:r>
          </a:p>
        </p:txBody>
      </p:sp>
    </p:spTree>
    <p:extLst>
      <p:ext uri="{BB962C8B-B14F-4D97-AF65-F5344CB8AC3E}">
        <p14:creationId xmlns:p14="http://schemas.microsoft.com/office/powerpoint/2010/main" val="2806608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308DEB-258F-43A2-B3A0-190108F8A66E}"/>
              </a:ext>
            </a:extLst>
          </p:cNvPr>
          <p:cNvSpPr>
            <a:spLocks noGrp="1"/>
          </p:cNvSpPr>
          <p:nvPr>
            <p:ph type="title"/>
          </p:nvPr>
        </p:nvSpPr>
        <p:spPr/>
        <p:txBody>
          <a:bodyPr/>
          <a:lstStyle/>
          <a:p>
            <a:r>
              <a:rPr lang="en-US" dirty="0"/>
              <a:t>Approaches, Levels and Continuum of Care, and Access to Treatment</a:t>
            </a:r>
          </a:p>
        </p:txBody>
      </p:sp>
      <p:sp>
        <p:nvSpPr>
          <p:cNvPr id="3" name="Content Placeholder 2">
            <a:extLst>
              <a:ext uri="{FF2B5EF4-FFF2-40B4-BE49-F238E27FC236}">
                <a16:creationId xmlns="" xmlns:a16="http://schemas.microsoft.com/office/drawing/2014/main" id="{D5466ADC-C98F-401F-A473-41D2814ECC42}"/>
              </a:ext>
            </a:extLst>
          </p:cNvPr>
          <p:cNvSpPr>
            <a:spLocks noGrp="1"/>
          </p:cNvSpPr>
          <p:nvPr>
            <p:ph idx="1"/>
          </p:nvPr>
        </p:nvSpPr>
        <p:spPr/>
        <p:txBody>
          <a:bodyPr>
            <a:normAutofit fontScale="92500" lnSpcReduction="20000"/>
          </a:bodyPr>
          <a:lstStyle/>
          <a:p>
            <a:r>
              <a:rPr lang="en-US" dirty="0"/>
              <a:t>Treatment-readiness approaches</a:t>
            </a:r>
          </a:p>
          <a:p>
            <a:pPr lvl="1"/>
            <a:r>
              <a:rPr lang="en-US" dirty="0"/>
              <a:t>Sexual orientation and gender identity issues</a:t>
            </a:r>
          </a:p>
          <a:p>
            <a:pPr lvl="1"/>
            <a:r>
              <a:rPr lang="en-US" dirty="0"/>
              <a:t>Coming out</a:t>
            </a:r>
          </a:p>
          <a:p>
            <a:pPr lvl="1"/>
            <a:r>
              <a:rPr lang="en-US" dirty="0"/>
              <a:t>Social stigma and discrimination</a:t>
            </a:r>
          </a:p>
          <a:p>
            <a:pPr lvl="1"/>
            <a:r>
              <a:rPr lang="en-US" dirty="0"/>
              <a:t>Health concerns, such as HIV?AIDS</a:t>
            </a:r>
          </a:p>
          <a:p>
            <a:pPr lvl="1"/>
            <a:r>
              <a:rPr lang="en-US" dirty="0"/>
              <a:t>Homophobia and heterosexism</a:t>
            </a:r>
          </a:p>
          <a:p>
            <a:r>
              <a:rPr lang="en-US" dirty="0"/>
              <a:t>Level of care</a:t>
            </a:r>
          </a:p>
          <a:p>
            <a:pPr lvl="1"/>
            <a:r>
              <a:rPr lang="en-US" dirty="0"/>
              <a:t>Residential vs IOP vs Outpatient</a:t>
            </a:r>
          </a:p>
          <a:p>
            <a:pPr lvl="1"/>
            <a:r>
              <a:rPr lang="en-US" dirty="0"/>
              <a:t>LGBT community based support services</a:t>
            </a:r>
          </a:p>
          <a:p>
            <a:r>
              <a:rPr lang="en-US" dirty="0"/>
              <a:t>Continuum of Care</a:t>
            </a:r>
          </a:p>
          <a:p>
            <a:r>
              <a:rPr lang="en-US" dirty="0"/>
              <a:t>LGBT specific vs mainstream</a:t>
            </a:r>
          </a:p>
        </p:txBody>
      </p:sp>
    </p:spTree>
    <p:extLst>
      <p:ext uri="{BB962C8B-B14F-4D97-AF65-F5344CB8AC3E}">
        <p14:creationId xmlns:p14="http://schemas.microsoft.com/office/powerpoint/2010/main" val="2666110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60FE2-95BC-4FF4-AE5D-F7DBA7179E45}"/>
              </a:ext>
            </a:extLst>
          </p:cNvPr>
          <p:cNvSpPr>
            <a:spLocks noGrp="1"/>
          </p:cNvSpPr>
          <p:nvPr>
            <p:ph type="title"/>
          </p:nvPr>
        </p:nvSpPr>
        <p:spPr/>
        <p:txBody>
          <a:bodyPr/>
          <a:lstStyle/>
          <a:p>
            <a:r>
              <a:rPr lang="en-US" dirty="0"/>
              <a:t>LGBT Student Do’s and Don’t</a:t>
            </a:r>
          </a:p>
        </p:txBody>
      </p:sp>
      <p:sp>
        <p:nvSpPr>
          <p:cNvPr id="3" name="Content Placeholder 2">
            <a:extLst>
              <a:ext uri="{FF2B5EF4-FFF2-40B4-BE49-F238E27FC236}">
                <a16:creationId xmlns="" xmlns:a16="http://schemas.microsoft.com/office/drawing/2014/main" id="{FF70602F-0A7E-4803-9CAB-548A1D877262}"/>
              </a:ext>
            </a:extLst>
          </p:cNvPr>
          <p:cNvSpPr>
            <a:spLocks noGrp="1"/>
          </p:cNvSpPr>
          <p:nvPr>
            <p:ph idx="1"/>
          </p:nvPr>
        </p:nvSpPr>
        <p:spPr/>
        <p:txBody>
          <a:bodyPr/>
          <a:lstStyle/>
          <a:p>
            <a:r>
              <a:rPr lang="en-US" dirty="0"/>
              <a:t>Staff Sensitivity</a:t>
            </a:r>
          </a:p>
          <a:p>
            <a:pPr lvl="1"/>
            <a:r>
              <a:rPr lang="en-US" dirty="0"/>
              <a:t>Knowledge, skills and attitudes</a:t>
            </a:r>
          </a:p>
          <a:p>
            <a:r>
              <a:rPr lang="en-US" dirty="0"/>
              <a:t>Assessment Practices and Issues</a:t>
            </a:r>
          </a:p>
          <a:p>
            <a:r>
              <a:rPr lang="en-US" dirty="0"/>
              <a:t>Facilities and Modalities</a:t>
            </a:r>
          </a:p>
          <a:p>
            <a:pPr lvl="1"/>
            <a:r>
              <a:rPr lang="en-US" dirty="0"/>
              <a:t>For example, room assignments and shared bathrooms</a:t>
            </a:r>
          </a:p>
          <a:p>
            <a:pPr lvl="1"/>
            <a:r>
              <a:rPr lang="en-US" dirty="0"/>
              <a:t>Individual, groups, and family interventions</a:t>
            </a:r>
          </a:p>
          <a:p>
            <a:r>
              <a:rPr lang="en-US" dirty="0"/>
              <a:t>Discharge, Aftercare and Relapse Prevention</a:t>
            </a:r>
          </a:p>
        </p:txBody>
      </p:sp>
    </p:spTree>
    <p:extLst>
      <p:ext uri="{BB962C8B-B14F-4D97-AF65-F5344CB8AC3E}">
        <p14:creationId xmlns:p14="http://schemas.microsoft.com/office/powerpoint/2010/main" val="1317672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CD19B2-2929-43BF-B917-B66991982086}"/>
              </a:ext>
            </a:extLst>
          </p:cNvPr>
          <p:cNvSpPr>
            <a:spLocks noGrp="1"/>
          </p:cNvSpPr>
          <p:nvPr>
            <p:ph type="title"/>
          </p:nvPr>
        </p:nvSpPr>
        <p:spPr/>
        <p:txBody>
          <a:bodyPr/>
          <a:lstStyle/>
          <a:p>
            <a:r>
              <a:rPr lang="en-US" dirty="0"/>
              <a:t>Defining LGBT Affirmative Care</a:t>
            </a:r>
          </a:p>
        </p:txBody>
      </p:sp>
      <p:sp>
        <p:nvSpPr>
          <p:cNvPr id="3" name="Content Placeholder 2">
            <a:extLst>
              <a:ext uri="{FF2B5EF4-FFF2-40B4-BE49-F238E27FC236}">
                <a16:creationId xmlns="" xmlns:a16="http://schemas.microsoft.com/office/drawing/2014/main" id="{8D706A3B-A849-4228-A44D-B2FE9945587C}"/>
              </a:ext>
            </a:extLst>
          </p:cNvPr>
          <p:cNvSpPr>
            <a:spLocks noGrp="1"/>
          </p:cNvSpPr>
          <p:nvPr>
            <p:ph idx="1"/>
          </p:nvPr>
        </p:nvSpPr>
        <p:spPr/>
        <p:txBody>
          <a:bodyPr/>
          <a:lstStyle/>
          <a:p>
            <a:r>
              <a:rPr lang="en-US" dirty="0" smtClean="0"/>
              <a:t>LGBT-tolerant</a:t>
            </a:r>
            <a:endParaRPr lang="en-US" dirty="0"/>
          </a:p>
          <a:p>
            <a:pPr lvl="1"/>
            <a:r>
              <a:rPr lang="en-US" dirty="0"/>
              <a:t>Aware the LGBT people exist and use their services</a:t>
            </a:r>
          </a:p>
          <a:p>
            <a:r>
              <a:rPr lang="en-US" dirty="0" smtClean="0"/>
              <a:t>LGBT-sensitive</a:t>
            </a:r>
            <a:endParaRPr lang="en-US" dirty="0"/>
          </a:p>
          <a:p>
            <a:pPr lvl="1"/>
            <a:r>
              <a:rPr lang="en-US" dirty="0"/>
              <a:t>Aware of, knowledge about and accepting of LGBT people</a:t>
            </a:r>
          </a:p>
          <a:p>
            <a:r>
              <a:rPr lang="en-US" dirty="0"/>
              <a:t>LGBT-affirmative</a:t>
            </a:r>
          </a:p>
          <a:p>
            <a:pPr lvl="1"/>
            <a:r>
              <a:rPr lang="en-US" dirty="0"/>
              <a:t>Actively promote self-acceptance of an LGBT identity as a key part of recovery.</a:t>
            </a:r>
          </a:p>
        </p:txBody>
      </p:sp>
    </p:spTree>
    <p:extLst>
      <p:ext uri="{BB962C8B-B14F-4D97-AF65-F5344CB8AC3E}">
        <p14:creationId xmlns:p14="http://schemas.microsoft.com/office/powerpoint/2010/main" val="1901795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BC156A-1AEF-455B-BF78-1CB12292D2A9}"/>
              </a:ext>
            </a:extLst>
          </p:cNvPr>
          <p:cNvSpPr>
            <a:spLocks noGrp="1"/>
          </p:cNvSpPr>
          <p:nvPr>
            <p:ph type="title"/>
          </p:nvPr>
        </p:nvSpPr>
        <p:spPr/>
        <p:txBody>
          <a:bodyPr/>
          <a:lstStyle/>
          <a:p>
            <a:r>
              <a:rPr lang="en-US" dirty="0"/>
              <a:t>Special Assessment Questions to Consider</a:t>
            </a:r>
          </a:p>
        </p:txBody>
      </p:sp>
      <p:sp>
        <p:nvSpPr>
          <p:cNvPr id="3" name="Content Placeholder 2">
            <a:extLst>
              <a:ext uri="{FF2B5EF4-FFF2-40B4-BE49-F238E27FC236}">
                <a16:creationId xmlns="" xmlns:a16="http://schemas.microsoft.com/office/drawing/2014/main" id="{34A5DBEC-7F9E-4A36-B74A-7C63552B509C}"/>
              </a:ext>
            </a:extLst>
          </p:cNvPr>
          <p:cNvSpPr>
            <a:spLocks noGrp="1"/>
          </p:cNvSpPr>
          <p:nvPr>
            <p:ph idx="1"/>
          </p:nvPr>
        </p:nvSpPr>
        <p:spPr/>
        <p:txBody>
          <a:bodyPr>
            <a:normAutofit lnSpcReduction="10000"/>
          </a:bodyPr>
          <a:lstStyle/>
          <a:p>
            <a:r>
              <a:rPr lang="en-US" dirty="0"/>
              <a:t>What is the students level of comfort being a LGBT person?</a:t>
            </a:r>
          </a:p>
          <a:p>
            <a:r>
              <a:rPr lang="en-US" dirty="0"/>
              <a:t>What stage of coming out is the student in?</a:t>
            </a:r>
          </a:p>
          <a:p>
            <a:r>
              <a:rPr lang="en-US" dirty="0" smtClean="0"/>
              <a:t>Family/Supports/Social </a:t>
            </a:r>
            <a:r>
              <a:rPr lang="en-US" dirty="0"/>
              <a:t>Network?</a:t>
            </a:r>
          </a:p>
          <a:p>
            <a:r>
              <a:rPr lang="en-US" dirty="0"/>
              <a:t>Health Factors?</a:t>
            </a:r>
          </a:p>
          <a:p>
            <a:r>
              <a:rPr lang="en-US" dirty="0"/>
              <a:t>Milieu of Use?</a:t>
            </a:r>
          </a:p>
          <a:p>
            <a:r>
              <a:rPr lang="en-US" dirty="0"/>
              <a:t>Drug Use and sexual identity or sexual behavior connections?</a:t>
            </a:r>
          </a:p>
          <a:p>
            <a:r>
              <a:rPr lang="en-US" dirty="0"/>
              <a:t>Partner/ lover drug or alcohol use?</a:t>
            </a:r>
          </a:p>
          <a:p>
            <a:r>
              <a:rPr lang="en-US" dirty="0"/>
              <a:t>Same-gender domestic violence?</a:t>
            </a:r>
          </a:p>
          <a:p>
            <a:pPr marL="0" indent="0">
              <a:buNone/>
            </a:pPr>
            <a:endParaRPr lang="en-US" dirty="0"/>
          </a:p>
        </p:txBody>
      </p:sp>
    </p:spTree>
    <p:extLst>
      <p:ext uri="{BB962C8B-B14F-4D97-AF65-F5344CB8AC3E}">
        <p14:creationId xmlns:p14="http://schemas.microsoft.com/office/powerpoint/2010/main" val="4018539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7C548F-B8E0-4C75-BEF1-946BCD59978C}"/>
              </a:ext>
            </a:extLst>
          </p:cNvPr>
          <p:cNvSpPr>
            <a:spLocks noGrp="1"/>
          </p:cNvSpPr>
          <p:nvPr>
            <p:ph type="title"/>
          </p:nvPr>
        </p:nvSpPr>
        <p:spPr/>
        <p:txBody>
          <a:bodyPr/>
          <a:lstStyle/>
          <a:p>
            <a:r>
              <a:rPr lang="en-US" dirty="0"/>
              <a:t>Research based Interventions</a:t>
            </a:r>
          </a:p>
        </p:txBody>
      </p:sp>
      <p:sp>
        <p:nvSpPr>
          <p:cNvPr id="3" name="Content Placeholder 2">
            <a:extLst>
              <a:ext uri="{FF2B5EF4-FFF2-40B4-BE49-F238E27FC236}">
                <a16:creationId xmlns="" xmlns:a16="http://schemas.microsoft.com/office/drawing/2014/main" id="{81463614-EA7F-4A47-8391-6E936EBF758B}"/>
              </a:ext>
            </a:extLst>
          </p:cNvPr>
          <p:cNvSpPr>
            <a:spLocks noGrp="1"/>
          </p:cNvSpPr>
          <p:nvPr>
            <p:ph idx="1"/>
          </p:nvPr>
        </p:nvSpPr>
        <p:spPr/>
        <p:txBody>
          <a:bodyPr/>
          <a:lstStyle/>
          <a:p>
            <a:r>
              <a:rPr lang="en-US" dirty="0"/>
              <a:t>PROP(Positive Reinforcement Opportunity Project)</a:t>
            </a:r>
          </a:p>
          <a:p>
            <a:pPr lvl="1"/>
            <a:r>
              <a:rPr lang="en-US" dirty="0"/>
              <a:t>Low intensity contingency management intervention in both outpatient and community settings</a:t>
            </a:r>
          </a:p>
          <a:p>
            <a:pPr lvl="1"/>
            <a:r>
              <a:rPr lang="en-US" dirty="0"/>
              <a:t>Preliminary efficacy at reducing methamphetamine use</a:t>
            </a:r>
          </a:p>
          <a:p>
            <a:r>
              <a:rPr lang="en-US" dirty="0"/>
              <a:t>Gay Specific CBT Groups</a:t>
            </a:r>
          </a:p>
          <a:p>
            <a:pPr lvl="1"/>
            <a:r>
              <a:rPr lang="en-US" dirty="0"/>
              <a:t>Significantly reduced depressive symptoms in sample of gay and bisexual men</a:t>
            </a:r>
          </a:p>
          <a:p>
            <a:endParaRPr lang="en-US" dirty="0"/>
          </a:p>
        </p:txBody>
      </p:sp>
    </p:spTree>
    <p:extLst>
      <p:ext uri="{BB962C8B-B14F-4D97-AF65-F5344CB8AC3E}">
        <p14:creationId xmlns:p14="http://schemas.microsoft.com/office/powerpoint/2010/main" val="521988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4AA1BC-7B3C-413F-A4E9-2EEDD1AAE8B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 xmlns:a16="http://schemas.microsoft.com/office/drawing/2014/main" id="{B16FEA2C-1CEF-412C-8EBC-BB0D5EF24152}"/>
              </a:ext>
            </a:extLst>
          </p:cNvPr>
          <p:cNvSpPr>
            <a:spLocks noGrp="1"/>
          </p:cNvSpPr>
          <p:nvPr>
            <p:ph idx="1"/>
          </p:nvPr>
        </p:nvSpPr>
        <p:spPr/>
        <p:txBody>
          <a:bodyPr/>
          <a:lstStyle/>
          <a:p>
            <a:r>
              <a:rPr lang="en-US" dirty="0"/>
              <a:t>Understand the epidemiology of substance abuse among the LGBT population.</a:t>
            </a:r>
          </a:p>
          <a:p>
            <a:r>
              <a:rPr lang="en-US" dirty="0"/>
              <a:t>Understand special issues in working with LGBT students.</a:t>
            </a:r>
          </a:p>
          <a:p>
            <a:r>
              <a:rPr lang="en-US" dirty="0"/>
              <a:t>Understand how to provide quality, fair, ethical and competent to LGBT students.</a:t>
            </a:r>
          </a:p>
          <a:p>
            <a:r>
              <a:rPr lang="en-US" dirty="0"/>
              <a:t>Understand how as a counselor you can become more aware of their bias and how to manage them.</a:t>
            </a:r>
          </a:p>
          <a:p>
            <a:r>
              <a:rPr lang="en-US" dirty="0"/>
              <a:t>Be able to identify key terms with LGBT students.</a:t>
            </a:r>
          </a:p>
        </p:txBody>
      </p:sp>
    </p:spTree>
    <p:extLst>
      <p:ext uri="{BB962C8B-B14F-4D97-AF65-F5344CB8AC3E}">
        <p14:creationId xmlns:p14="http://schemas.microsoft.com/office/powerpoint/2010/main" val="4003011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DDE0C3-043A-4B0E-97D7-2DF31A6B448B}"/>
              </a:ext>
            </a:extLst>
          </p:cNvPr>
          <p:cNvSpPr>
            <a:spLocks noGrp="1"/>
          </p:cNvSpPr>
          <p:nvPr>
            <p:ph type="title"/>
          </p:nvPr>
        </p:nvSpPr>
        <p:spPr/>
        <p:txBody>
          <a:bodyPr/>
          <a:lstStyle/>
          <a:p>
            <a:r>
              <a:rPr lang="en-US" dirty="0"/>
              <a:t>Clinicians Guide to working with LGBT students in SUD Treatment</a:t>
            </a:r>
          </a:p>
        </p:txBody>
      </p:sp>
      <p:sp>
        <p:nvSpPr>
          <p:cNvPr id="3" name="Content Placeholder 2">
            <a:extLst>
              <a:ext uri="{FF2B5EF4-FFF2-40B4-BE49-F238E27FC236}">
                <a16:creationId xmlns="" xmlns:a16="http://schemas.microsoft.com/office/drawing/2014/main" id="{3D601F0A-ACCF-4B58-B5CB-AA02039EA7BE}"/>
              </a:ext>
            </a:extLst>
          </p:cNvPr>
          <p:cNvSpPr>
            <a:spLocks noGrp="1"/>
          </p:cNvSpPr>
          <p:nvPr>
            <p:ph idx="1"/>
          </p:nvPr>
        </p:nvSpPr>
        <p:spPr/>
        <p:txBody>
          <a:bodyPr/>
          <a:lstStyle/>
          <a:p>
            <a:r>
              <a:rPr lang="en-US" dirty="0"/>
              <a:t>Understand the “coming out” process and its impact</a:t>
            </a:r>
          </a:p>
          <a:p>
            <a:r>
              <a:rPr lang="en-US" dirty="0"/>
              <a:t>Understand clinical </a:t>
            </a:r>
            <a:r>
              <a:rPr lang="en-US" dirty="0" smtClean="0"/>
              <a:t>issues </a:t>
            </a:r>
            <a:r>
              <a:rPr lang="en-US" dirty="0"/>
              <a:t>and effective interventions with lesbian, gay men, bisexuals, transgender individuals, and LGBT youth</a:t>
            </a:r>
          </a:p>
          <a:p>
            <a:r>
              <a:rPr lang="en-US" dirty="0"/>
              <a:t>Have skills for working with LGBT families</a:t>
            </a:r>
          </a:p>
          <a:p>
            <a:r>
              <a:rPr lang="en-US" dirty="0"/>
              <a:t>Be able to identify and assess related health and mental health issues</a:t>
            </a:r>
          </a:p>
          <a:p>
            <a:r>
              <a:rPr lang="en-US" dirty="0"/>
              <a:t>Demonstrate skills for evaluating and improving counselor competence in treating GLBT students.</a:t>
            </a:r>
          </a:p>
        </p:txBody>
      </p:sp>
    </p:spTree>
    <p:extLst>
      <p:ext uri="{BB962C8B-B14F-4D97-AF65-F5344CB8AC3E}">
        <p14:creationId xmlns:p14="http://schemas.microsoft.com/office/powerpoint/2010/main" val="280221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871276-2CE0-4C9F-8EB7-CC07EFBD4E55}"/>
              </a:ext>
            </a:extLst>
          </p:cNvPr>
          <p:cNvSpPr>
            <a:spLocks noGrp="1"/>
          </p:cNvSpPr>
          <p:nvPr>
            <p:ph type="title"/>
          </p:nvPr>
        </p:nvSpPr>
        <p:spPr/>
        <p:txBody>
          <a:bodyPr/>
          <a:lstStyle/>
          <a:p>
            <a:r>
              <a:rPr lang="en-US" dirty="0"/>
              <a:t>Coming Out	</a:t>
            </a:r>
          </a:p>
        </p:txBody>
      </p:sp>
      <p:sp>
        <p:nvSpPr>
          <p:cNvPr id="3" name="Content Placeholder 2">
            <a:extLst>
              <a:ext uri="{FF2B5EF4-FFF2-40B4-BE49-F238E27FC236}">
                <a16:creationId xmlns="" xmlns:a16="http://schemas.microsoft.com/office/drawing/2014/main" id="{0389812B-64DB-407D-9ABE-FB8DAED06403}"/>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The term “coming out” refers to the experiences of lesbians and gay men as they work through and accept a stigmatized identity, transforming a negative self-identity into a positive one.</a:t>
            </a:r>
          </a:p>
        </p:txBody>
      </p:sp>
    </p:spTree>
    <p:extLst>
      <p:ext uri="{BB962C8B-B14F-4D97-AF65-F5344CB8AC3E}">
        <p14:creationId xmlns:p14="http://schemas.microsoft.com/office/powerpoint/2010/main" val="254223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9CC66E-9D63-4368-A5A7-9C799130C6D5}"/>
              </a:ext>
            </a:extLst>
          </p:cNvPr>
          <p:cNvSpPr>
            <a:spLocks noGrp="1"/>
          </p:cNvSpPr>
          <p:nvPr>
            <p:ph type="title"/>
          </p:nvPr>
        </p:nvSpPr>
        <p:spPr/>
        <p:txBody>
          <a:bodyPr/>
          <a:lstStyle/>
          <a:p>
            <a:r>
              <a:rPr lang="en-US" dirty="0"/>
              <a:t>The Cass Identity Model</a:t>
            </a:r>
          </a:p>
        </p:txBody>
      </p:sp>
      <p:sp>
        <p:nvSpPr>
          <p:cNvPr id="3" name="Content Placeholder 2">
            <a:extLst>
              <a:ext uri="{FF2B5EF4-FFF2-40B4-BE49-F238E27FC236}">
                <a16:creationId xmlns="" xmlns:a16="http://schemas.microsoft.com/office/drawing/2014/main" id="{0E7888E9-A62F-42D5-88DE-0AC567A0146C}"/>
              </a:ext>
            </a:extLst>
          </p:cNvPr>
          <p:cNvSpPr>
            <a:spLocks noGrp="1"/>
          </p:cNvSpPr>
          <p:nvPr>
            <p:ph idx="1"/>
          </p:nvPr>
        </p:nvSpPr>
        <p:spPr/>
        <p:txBody>
          <a:bodyPr/>
          <a:lstStyle/>
          <a:p>
            <a:r>
              <a:rPr lang="en-US" dirty="0"/>
              <a:t>A fundamental theories of gay and lesbian identity development, developed in 1979 by Vivienne Cass.  This model was one of the first to treat gay people as “normal” in a heterosexist society and in a climate of homophobia instead of treating homosexuality itself as a problem.  Cass described a process of six stages of gay and lesbian identity development.  While these stages are sequential, some people might revisit stages at different points in their lives.</a:t>
            </a:r>
          </a:p>
        </p:txBody>
      </p:sp>
    </p:spTree>
    <p:extLst>
      <p:ext uri="{BB962C8B-B14F-4D97-AF65-F5344CB8AC3E}">
        <p14:creationId xmlns:p14="http://schemas.microsoft.com/office/powerpoint/2010/main" val="1989757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AC38E7-5B77-48C9-B50C-F4DCC0C7C7B9}"/>
              </a:ext>
            </a:extLst>
          </p:cNvPr>
          <p:cNvSpPr>
            <a:spLocks noGrp="1"/>
          </p:cNvSpPr>
          <p:nvPr>
            <p:ph type="title"/>
          </p:nvPr>
        </p:nvSpPr>
        <p:spPr/>
        <p:txBody>
          <a:bodyPr/>
          <a:lstStyle/>
          <a:p>
            <a:r>
              <a:rPr lang="en-US" smtClean="0"/>
              <a:t>The CASS Model</a:t>
            </a:r>
            <a:endParaRPr lang="en-US" dirty="0"/>
          </a:p>
        </p:txBody>
      </p:sp>
      <p:sp>
        <p:nvSpPr>
          <p:cNvPr id="3" name="Content Placeholder 2">
            <a:extLst>
              <a:ext uri="{FF2B5EF4-FFF2-40B4-BE49-F238E27FC236}">
                <a16:creationId xmlns="" xmlns:a16="http://schemas.microsoft.com/office/drawing/2014/main" id="{9127D6E3-1A83-4CDE-8B4E-41CAF62CCF03}"/>
              </a:ext>
            </a:extLst>
          </p:cNvPr>
          <p:cNvSpPr>
            <a:spLocks noGrp="1"/>
          </p:cNvSpPr>
          <p:nvPr>
            <p:ph idx="1"/>
          </p:nvPr>
        </p:nvSpPr>
        <p:spPr/>
        <p:txBody>
          <a:bodyPr>
            <a:normAutofit lnSpcReduction="10000"/>
          </a:bodyPr>
          <a:lstStyle/>
          <a:p>
            <a:r>
              <a:rPr lang="en-US" dirty="0" smtClean="0"/>
              <a:t>Stage I:  Identity Confusion</a:t>
            </a:r>
          </a:p>
          <a:p>
            <a:r>
              <a:rPr lang="en-US" dirty="0" smtClean="0"/>
              <a:t>Occurs when a person begins to realize that he/she may relate to or identify as being gay or lesbian, a process of personalizing the identity.</a:t>
            </a:r>
          </a:p>
          <a:p>
            <a:endParaRPr lang="en-US" dirty="0" smtClean="0"/>
          </a:p>
          <a:p>
            <a:r>
              <a:rPr lang="en-US" dirty="0" smtClean="0"/>
              <a:t>Tasks: Exploration and increasing awareness</a:t>
            </a:r>
          </a:p>
          <a:p>
            <a:r>
              <a:rPr lang="en-US" dirty="0" smtClean="0"/>
              <a:t>Feelings: Anxiety, confusion</a:t>
            </a:r>
          </a:p>
          <a:p>
            <a:r>
              <a:rPr lang="en-US" dirty="0" smtClean="0"/>
              <a:t>Defenses:</a:t>
            </a:r>
            <a:r>
              <a:rPr lang="en-US" dirty="0"/>
              <a:t> </a:t>
            </a:r>
            <a:r>
              <a:rPr lang="en-US" dirty="0" smtClean="0"/>
              <a:t>Denial</a:t>
            </a:r>
          </a:p>
          <a:p>
            <a:r>
              <a:rPr lang="en-US" dirty="0" smtClean="0"/>
              <a:t>Recovery: Having a confidential support person</a:t>
            </a:r>
            <a:endParaRPr lang="en-US" dirty="0"/>
          </a:p>
        </p:txBody>
      </p:sp>
    </p:spTree>
    <p:extLst>
      <p:ext uri="{BB962C8B-B14F-4D97-AF65-F5344CB8AC3E}">
        <p14:creationId xmlns:p14="http://schemas.microsoft.com/office/powerpoint/2010/main" val="1657535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F129F-F7E0-42CF-B5CA-A922B067F4CD}"/>
              </a:ext>
            </a:extLst>
          </p:cNvPr>
          <p:cNvSpPr>
            <a:spLocks noGrp="1"/>
          </p:cNvSpPr>
          <p:nvPr>
            <p:ph type="title"/>
          </p:nvPr>
        </p:nvSpPr>
        <p:spPr/>
        <p:txBody>
          <a:bodyPr/>
          <a:lstStyle/>
          <a:p>
            <a:r>
              <a:rPr lang="en-US" smtClean="0"/>
              <a:t>The CASS Model</a:t>
            </a:r>
            <a:endParaRPr lang="en-US" dirty="0"/>
          </a:p>
        </p:txBody>
      </p:sp>
      <p:sp>
        <p:nvSpPr>
          <p:cNvPr id="3" name="Content Placeholder 2">
            <a:extLst>
              <a:ext uri="{FF2B5EF4-FFF2-40B4-BE49-F238E27FC236}">
                <a16:creationId xmlns="" xmlns:a16="http://schemas.microsoft.com/office/drawing/2014/main" id="{0608FF59-5DEA-41FF-A153-2542DBBD5AB5}"/>
              </a:ext>
            </a:extLst>
          </p:cNvPr>
          <p:cNvSpPr>
            <a:spLocks noGrp="1"/>
          </p:cNvSpPr>
          <p:nvPr>
            <p:ph idx="1"/>
          </p:nvPr>
        </p:nvSpPr>
        <p:spPr/>
        <p:txBody>
          <a:bodyPr>
            <a:normAutofit lnSpcReduction="10000"/>
          </a:bodyPr>
          <a:lstStyle/>
          <a:p>
            <a:r>
              <a:rPr lang="en-US" dirty="0" smtClean="0"/>
              <a:t>Stage II: Identity Comparison</a:t>
            </a:r>
          </a:p>
          <a:p>
            <a:pPr lvl="1"/>
            <a:r>
              <a:rPr lang="en-US" dirty="0" smtClean="0"/>
              <a:t>Occurs when a person accepts the possibility that he/she might be gay or lesbian.</a:t>
            </a:r>
          </a:p>
          <a:p>
            <a:pPr lvl="1"/>
            <a:endParaRPr lang="en-US" dirty="0" smtClean="0"/>
          </a:p>
          <a:p>
            <a:r>
              <a:rPr lang="en-US" dirty="0" smtClean="0"/>
              <a:t>Tasks: Exploration of implications. Encountering others like oneself</a:t>
            </a:r>
          </a:p>
          <a:p>
            <a:r>
              <a:rPr lang="en-US" dirty="0" smtClean="0"/>
              <a:t>Feelings: Anxiety, excitement</a:t>
            </a:r>
          </a:p>
          <a:p>
            <a:r>
              <a:rPr lang="en-US" dirty="0" smtClean="0"/>
              <a:t>Defenses: Bargaining and rationalizing</a:t>
            </a:r>
          </a:p>
          <a:p>
            <a:r>
              <a:rPr lang="en-US" dirty="0" smtClean="0"/>
              <a:t>Recovery: Meeting gays/lesbians/bisexuals/transgender persons in recovery</a:t>
            </a:r>
            <a:endParaRPr lang="en-US" dirty="0"/>
          </a:p>
        </p:txBody>
      </p:sp>
    </p:spTree>
    <p:extLst>
      <p:ext uri="{BB962C8B-B14F-4D97-AF65-F5344CB8AC3E}">
        <p14:creationId xmlns:p14="http://schemas.microsoft.com/office/powerpoint/2010/main" val="20333582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2FD473-EC82-486D-B480-D619AAD0B75E}"/>
              </a:ext>
            </a:extLst>
          </p:cNvPr>
          <p:cNvSpPr>
            <a:spLocks noGrp="1"/>
          </p:cNvSpPr>
          <p:nvPr>
            <p:ph type="title"/>
          </p:nvPr>
        </p:nvSpPr>
        <p:spPr/>
        <p:txBody>
          <a:bodyPr/>
          <a:lstStyle/>
          <a:p>
            <a:r>
              <a:rPr lang="en-US" smtClean="0"/>
              <a:t>The CASS Model</a:t>
            </a:r>
            <a:endParaRPr lang="en-US" dirty="0"/>
          </a:p>
        </p:txBody>
      </p:sp>
      <p:sp>
        <p:nvSpPr>
          <p:cNvPr id="3" name="Content Placeholder 2">
            <a:extLst>
              <a:ext uri="{FF2B5EF4-FFF2-40B4-BE49-F238E27FC236}">
                <a16:creationId xmlns="" xmlns:a16="http://schemas.microsoft.com/office/drawing/2014/main" id="{7F07040C-4156-46C0-9E84-F816125A6E92}"/>
              </a:ext>
            </a:extLst>
          </p:cNvPr>
          <p:cNvSpPr>
            <a:spLocks noGrp="1"/>
          </p:cNvSpPr>
          <p:nvPr>
            <p:ph idx="1"/>
          </p:nvPr>
        </p:nvSpPr>
        <p:spPr/>
        <p:txBody>
          <a:bodyPr>
            <a:normAutofit lnSpcReduction="10000"/>
          </a:bodyPr>
          <a:lstStyle/>
          <a:p>
            <a:r>
              <a:rPr lang="en-US" dirty="0" smtClean="0"/>
              <a:t>Stage III: Identity Tolerance</a:t>
            </a:r>
          </a:p>
          <a:p>
            <a:pPr lvl="1"/>
            <a:r>
              <a:rPr lang="en-US" dirty="0" smtClean="0"/>
              <a:t>Occurs when a person comes to accept the probability that he/she is an LGBT person.</a:t>
            </a:r>
          </a:p>
          <a:p>
            <a:pPr lvl="1"/>
            <a:endParaRPr lang="en-US" dirty="0" smtClean="0"/>
          </a:p>
          <a:p>
            <a:r>
              <a:rPr lang="en-US" dirty="0" smtClean="0"/>
              <a:t>Tasks: Recognizing social and emotional needs as a gay man or lesbian</a:t>
            </a:r>
          </a:p>
          <a:p>
            <a:r>
              <a:rPr lang="en-US" dirty="0" smtClean="0"/>
              <a:t>Feelings: Anger, excitement</a:t>
            </a:r>
          </a:p>
          <a:p>
            <a:r>
              <a:rPr lang="en-US" dirty="0" smtClean="0"/>
              <a:t>Defenses: Reactivity</a:t>
            </a:r>
          </a:p>
          <a:p>
            <a:r>
              <a:rPr lang="en-US" dirty="0" smtClean="0"/>
              <a:t>Recovery: How to be gay, lesbian, bisexual or transgender and stay sober</a:t>
            </a:r>
            <a:endParaRPr lang="en-US" dirty="0"/>
          </a:p>
        </p:txBody>
      </p:sp>
    </p:spTree>
    <p:extLst>
      <p:ext uri="{BB962C8B-B14F-4D97-AF65-F5344CB8AC3E}">
        <p14:creationId xmlns:p14="http://schemas.microsoft.com/office/powerpoint/2010/main" val="1287298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6F6554-1B68-4DF9-89DB-C20FB7BDAF03}"/>
              </a:ext>
            </a:extLst>
          </p:cNvPr>
          <p:cNvSpPr>
            <a:spLocks noGrp="1"/>
          </p:cNvSpPr>
          <p:nvPr>
            <p:ph type="title"/>
          </p:nvPr>
        </p:nvSpPr>
        <p:spPr/>
        <p:txBody>
          <a:bodyPr/>
          <a:lstStyle/>
          <a:p>
            <a:r>
              <a:rPr lang="en-US" smtClean="0"/>
              <a:t>The CASS Model</a:t>
            </a:r>
            <a:endParaRPr lang="en-US" dirty="0"/>
          </a:p>
        </p:txBody>
      </p:sp>
      <p:sp>
        <p:nvSpPr>
          <p:cNvPr id="3" name="Content Placeholder 2">
            <a:extLst>
              <a:ext uri="{FF2B5EF4-FFF2-40B4-BE49-F238E27FC236}">
                <a16:creationId xmlns="" xmlns:a16="http://schemas.microsoft.com/office/drawing/2014/main" id="{EC9AF535-5D5B-4362-8DA1-A17C29BE46A6}"/>
              </a:ext>
            </a:extLst>
          </p:cNvPr>
          <p:cNvSpPr>
            <a:spLocks noGrp="1"/>
          </p:cNvSpPr>
          <p:nvPr>
            <p:ph idx="1"/>
          </p:nvPr>
        </p:nvSpPr>
        <p:spPr/>
        <p:txBody>
          <a:bodyPr/>
          <a:lstStyle/>
          <a:p>
            <a:r>
              <a:rPr lang="en-US" dirty="0" smtClean="0"/>
              <a:t>Stage IV:  Identify Acceptance</a:t>
            </a:r>
          </a:p>
          <a:p>
            <a:pPr lvl="1"/>
            <a:r>
              <a:rPr lang="en-US" dirty="0" smtClean="0"/>
              <a:t>Occurs when a person fully accepts rather than tolerates himself or herself as an LGBT person.</a:t>
            </a:r>
          </a:p>
          <a:p>
            <a:pPr lvl="1"/>
            <a:endParaRPr lang="en-US" dirty="0" smtClean="0"/>
          </a:p>
          <a:p>
            <a:r>
              <a:rPr lang="en-US" dirty="0" smtClean="0"/>
              <a:t>Tasks: Development of community and acculturation</a:t>
            </a:r>
          </a:p>
          <a:p>
            <a:r>
              <a:rPr lang="en-US" dirty="0" smtClean="0"/>
              <a:t>Feelings: Rage and sadness</a:t>
            </a:r>
          </a:p>
          <a:p>
            <a:r>
              <a:rPr lang="en-US" dirty="0" smtClean="0"/>
              <a:t>Defenses: Hostility towards straight culture</a:t>
            </a:r>
          </a:p>
          <a:p>
            <a:r>
              <a:rPr lang="en-US" dirty="0" smtClean="0"/>
              <a:t>Recovery: Lesbian/gay/bisexual/transgender recovering community building</a:t>
            </a:r>
            <a:endParaRPr lang="en-US" dirty="0"/>
          </a:p>
        </p:txBody>
      </p:sp>
    </p:spTree>
    <p:extLst>
      <p:ext uri="{BB962C8B-B14F-4D97-AF65-F5344CB8AC3E}">
        <p14:creationId xmlns:p14="http://schemas.microsoft.com/office/powerpoint/2010/main" val="24512051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AF5287-2DC0-4A11-9F3F-2F2BF8FF214A}"/>
              </a:ext>
            </a:extLst>
          </p:cNvPr>
          <p:cNvSpPr>
            <a:spLocks noGrp="1"/>
          </p:cNvSpPr>
          <p:nvPr>
            <p:ph type="title"/>
          </p:nvPr>
        </p:nvSpPr>
        <p:spPr/>
        <p:txBody>
          <a:bodyPr/>
          <a:lstStyle/>
          <a:p>
            <a:r>
              <a:rPr lang="en-US" smtClean="0"/>
              <a:t>The Cass Model</a:t>
            </a:r>
            <a:endParaRPr lang="en-US" dirty="0"/>
          </a:p>
        </p:txBody>
      </p:sp>
      <p:sp>
        <p:nvSpPr>
          <p:cNvPr id="3" name="Content Placeholder 2">
            <a:extLst>
              <a:ext uri="{FF2B5EF4-FFF2-40B4-BE49-F238E27FC236}">
                <a16:creationId xmlns="" xmlns:a16="http://schemas.microsoft.com/office/drawing/2014/main" id="{AF519E26-E542-4D12-B4BE-C03AEA80B21C}"/>
              </a:ext>
            </a:extLst>
          </p:cNvPr>
          <p:cNvSpPr>
            <a:spLocks noGrp="1"/>
          </p:cNvSpPr>
          <p:nvPr>
            <p:ph idx="1"/>
          </p:nvPr>
        </p:nvSpPr>
        <p:spPr/>
        <p:txBody>
          <a:bodyPr>
            <a:normAutofit lnSpcReduction="10000"/>
          </a:bodyPr>
          <a:lstStyle/>
          <a:p>
            <a:r>
              <a:rPr lang="en-US" dirty="0" smtClean="0"/>
              <a:t>Stage V: Identity Pride</a:t>
            </a:r>
          </a:p>
          <a:p>
            <a:pPr lvl="1"/>
            <a:r>
              <a:rPr lang="en-US" dirty="0" smtClean="0"/>
              <a:t>Occurs when the person immerses himself or herself in the LGBT community and culture to live out identity totally.</a:t>
            </a:r>
          </a:p>
          <a:p>
            <a:pPr lvl="1"/>
            <a:endParaRPr lang="en-US" dirty="0" smtClean="0"/>
          </a:p>
          <a:p>
            <a:r>
              <a:rPr lang="en-US" dirty="0" smtClean="0"/>
              <a:t>Tasks: Full experience of being an LGBT person, confronting internalized homophobia</a:t>
            </a:r>
          </a:p>
          <a:p>
            <a:r>
              <a:rPr lang="en-US" dirty="0" smtClean="0"/>
              <a:t>Feelings: Excitement and focused anger</a:t>
            </a:r>
          </a:p>
          <a:p>
            <a:r>
              <a:rPr lang="en-US" dirty="0" smtClean="0"/>
              <a:t>Defenses: Arrogant pride and rejection of straight culture as the norm</a:t>
            </a:r>
          </a:p>
          <a:p>
            <a:r>
              <a:rPr lang="en-US" dirty="0" smtClean="0"/>
              <a:t>Recovery: Integrating sexuality, identity, and recovery</a:t>
            </a:r>
            <a:endParaRPr lang="en-US" dirty="0"/>
          </a:p>
        </p:txBody>
      </p:sp>
    </p:spTree>
    <p:extLst>
      <p:ext uri="{BB962C8B-B14F-4D97-AF65-F5344CB8AC3E}">
        <p14:creationId xmlns:p14="http://schemas.microsoft.com/office/powerpoint/2010/main" val="2511191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3FA312-ED0D-4419-B804-7074B0A234F9}"/>
              </a:ext>
            </a:extLst>
          </p:cNvPr>
          <p:cNvSpPr>
            <a:spLocks noGrp="1"/>
          </p:cNvSpPr>
          <p:nvPr>
            <p:ph type="title"/>
          </p:nvPr>
        </p:nvSpPr>
        <p:spPr/>
        <p:txBody>
          <a:bodyPr/>
          <a:lstStyle/>
          <a:p>
            <a:r>
              <a:rPr lang="en-US" smtClean="0"/>
              <a:t>The Cass Model</a:t>
            </a:r>
            <a:endParaRPr lang="en-US" dirty="0"/>
          </a:p>
        </p:txBody>
      </p:sp>
      <p:sp>
        <p:nvSpPr>
          <p:cNvPr id="3" name="Content Placeholder 2">
            <a:extLst>
              <a:ext uri="{FF2B5EF4-FFF2-40B4-BE49-F238E27FC236}">
                <a16:creationId xmlns="" xmlns:a16="http://schemas.microsoft.com/office/drawing/2014/main" id="{61FEB772-7804-47E3-A89F-7042CFD2C113}"/>
              </a:ext>
            </a:extLst>
          </p:cNvPr>
          <p:cNvSpPr>
            <a:spLocks noGrp="1"/>
          </p:cNvSpPr>
          <p:nvPr>
            <p:ph idx="1"/>
          </p:nvPr>
        </p:nvSpPr>
        <p:spPr/>
        <p:txBody>
          <a:bodyPr>
            <a:normAutofit fontScale="92500" lnSpcReduction="10000"/>
          </a:bodyPr>
          <a:lstStyle/>
          <a:p>
            <a:r>
              <a:rPr lang="en-US" dirty="0" smtClean="0"/>
              <a:t>Stage VI:  Identity Synthesis</a:t>
            </a:r>
          </a:p>
          <a:p>
            <a:pPr lvl="1"/>
            <a:r>
              <a:rPr lang="en-US" dirty="0" smtClean="0"/>
              <a:t>Occurs when a person develops a fully internalized and integrated LGBT identity and experience himself or herself as whole when interacting with everyone across al environments.</a:t>
            </a:r>
          </a:p>
          <a:p>
            <a:pPr lvl="1"/>
            <a:endParaRPr lang="en-US" dirty="0" smtClean="0"/>
          </a:p>
          <a:p>
            <a:r>
              <a:rPr lang="en-US" dirty="0" smtClean="0"/>
              <a:t>Tasks: Coming out as fully internalized and integrated LGBT identity and experiences himself or herself as whole when interacting with everyone across all environments.</a:t>
            </a:r>
          </a:p>
          <a:p>
            <a:r>
              <a:rPr lang="en-US" dirty="0" smtClean="0"/>
              <a:t>Feelings: Excitement and happiness</a:t>
            </a:r>
          </a:p>
          <a:p>
            <a:r>
              <a:rPr lang="en-US" dirty="0" smtClean="0"/>
              <a:t>Defenses: Minimal</a:t>
            </a:r>
          </a:p>
          <a:p>
            <a:r>
              <a:rPr lang="en-US" dirty="0" smtClean="0"/>
              <a:t>Recovery: Maintenance (end stage)</a:t>
            </a:r>
            <a:endParaRPr lang="en-US" dirty="0"/>
          </a:p>
        </p:txBody>
      </p:sp>
    </p:spTree>
    <p:extLst>
      <p:ext uri="{BB962C8B-B14F-4D97-AF65-F5344CB8AC3E}">
        <p14:creationId xmlns:p14="http://schemas.microsoft.com/office/powerpoint/2010/main" val="2308323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43BFC0-C7E6-4E8F-B1D3-1DFF5FDC8CE5}"/>
              </a:ext>
            </a:extLst>
          </p:cNvPr>
          <p:cNvSpPr>
            <a:spLocks noGrp="1"/>
          </p:cNvSpPr>
          <p:nvPr>
            <p:ph type="title"/>
          </p:nvPr>
        </p:nvSpPr>
        <p:spPr/>
        <p:txBody>
          <a:bodyPr/>
          <a:lstStyle/>
          <a:p>
            <a:r>
              <a:rPr lang="en-US" smtClean="0"/>
              <a:t>Neisen’s 3 Phase Model</a:t>
            </a:r>
            <a:br>
              <a:rPr lang="en-US" smtClean="0"/>
            </a:br>
            <a:r>
              <a:rPr lang="en-US" smtClean="0"/>
              <a:t>for Recovery From Shame Phase-1</a:t>
            </a:r>
            <a:endParaRPr lang="en-US" dirty="0"/>
          </a:p>
        </p:txBody>
      </p:sp>
      <p:sp>
        <p:nvSpPr>
          <p:cNvPr id="3" name="Content Placeholder 2">
            <a:extLst>
              <a:ext uri="{FF2B5EF4-FFF2-40B4-BE49-F238E27FC236}">
                <a16:creationId xmlns="" xmlns:a16="http://schemas.microsoft.com/office/drawing/2014/main" id="{09C3A8DA-4EBC-46FA-A7C7-EE5A5DB74259}"/>
              </a:ext>
            </a:extLst>
          </p:cNvPr>
          <p:cNvSpPr>
            <a:spLocks noGrp="1"/>
          </p:cNvSpPr>
          <p:nvPr>
            <p:ph idx="1"/>
          </p:nvPr>
        </p:nvSpPr>
        <p:spPr/>
        <p:txBody>
          <a:bodyPr>
            <a:normAutofit/>
          </a:bodyPr>
          <a:lstStyle/>
          <a:p>
            <a:r>
              <a:rPr lang="en-US" dirty="0" smtClean="0"/>
              <a:t>Breaking the Silence parallels the process of coming out.  It is important for LGBT individuals to tell their stories and to address the pain of being different in a heterosexist society.</a:t>
            </a:r>
          </a:p>
          <a:p>
            <a:r>
              <a:rPr lang="en-US" dirty="0" smtClean="0"/>
              <a:t>Counselor Tasks:</a:t>
            </a:r>
          </a:p>
          <a:p>
            <a:pPr lvl="1"/>
            <a:r>
              <a:rPr lang="en-US" dirty="0" smtClean="0"/>
              <a:t>Facilitate client discussion of hiding LGBT feelings from others</a:t>
            </a:r>
          </a:p>
          <a:p>
            <a:pPr lvl="1"/>
            <a:r>
              <a:rPr lang="en-US" dirty="0" smtClean="0"/>
              <a:t>Explore emotional costs of hiding/denying one’s sexuality</a:t>
            </a:r>
          </a:p>
          <a:p>
            <a:pPr lvl="1"/>
            <a:r>
              <a:rPr lang="en-US" dirty="0" smtClean="0"/>
              <a:t>Discuss how the client has tried to fit in and at what cost</a:t>
            </a:r>
          </a:p>
          <a:p>
            <a:pPr lvl="1"/>
            <a:r>
              <a:rPr lang="en-US" dirty="0" smtClean="0"/>
              <a:t>Examine negative feelings of self-blame, feeling bad or sick, and the effect of shaming messages on client</a:t>
            </a:r>
          </a:p>
          <a:p>
            <a:pPr lvl="1"/>
            <a:r>
              <a:rPr lang="en-US" dirty="0" smtClean="0"/>
              <a:t>Foster client’s ability to be out</a:t>
            </a:r>
            <a:endParaRPr lang="en-US" dirty="0"/>
          </a:p>
        </p:txBody>
      </p:sp>
    </p:spTree>
    <p:extLst>
      <p:ext uri="{BB962C8B-B14F-4D97-AF65-F5344CB8AC3E}">
        <p14:creationId xmlns:p14="http://schemas.microsoft.com/office/powerpoint/2010/main" val="1321425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0C001C-FD3F-4164-A94B-6F7780FFEA54}"/>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 xmlns:a16="http://schemas.microsoft.com/office/drawing/2014/main" id="{5F8CF046-6A4D-4788-8203-5F5AA809818A}"/>
              </a:ext>
            </a:extLst>
          </p:cNvPr>
          <p:cNvSpPr>
            <a:spLocks noGrp="1"/>
          </p:cNvSpPr>
          <p:nvPr>
            <p:ph idx="1"/>
          </p:nvPr>
        </p:nvSpPr>
        <p:spPr/>
        <p:txBody>
          <a:bodyPr/>
          <a:lstStyle/>
          <a:p>
            <a:r>
              <a:rPr lang="en-US" dirty="0"/>
              <a:t>Lack of reliable date</a:t>
            </a:r>
          </a:p>
          <a:p>
            <a:r>
              <a:rPr lang="en-US" dirty="0"/>
              <a:t>Reluctance to disclose</a:t>
            </a:r>
          </a:p>
          <a:p>
            <a:r>
              <a:rPr lang="en-US" dirty="0"/>
              <a:t>Use of convenience samples</a:t>
            </a:r>
          </a:p>
          <a:p>
            <a:pPr lvl="1"/>
            <a:r>
              <a:rPr lang="en-US" dirty="0"/>
              <a:t>Collecting data in gay bars</a:t>
            </a:r>
          </a:p>
          <a:p>
            <a:pPr lvl="1"/>
            <a:r>
              <a:rPr lang="en-US" dirty="0"/>
              <a:t>Collecting data at events like Pride Parades</a:t>
            </a:r>
          </a:p>
          <a:p>
            <a:pPr lvl="1"/>
            <a:r>
              <a:rPr lang="en-US" dirty="0"/>
              <a:t>Collecting data at HIV service organizations</a:t>
            </a:r>
          </a:p>
        </p:txBody>
      </p:sp>
    </p:spTree>
    <p:extLst>
      <p:ext uri="{BB962C8B-B14F-4D97-AF65-F5344CB8AC3E}">
        <p14:creationId xmlns:p14="http://schemas.microsoft.com/office/powerpoint/2010/main" val="3282935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D6EA43-E399-4E84-998E-325A122D7B79}"/>
              </a:ext>
            </a:extLst>
          </p:cNvPr>
          <p:cNvSpPr>
            <a:spLocks noGrp="1"/>
          </p:cNvSpPr>
          <p:nvPr>
            <p:ph type="title"/>
          </p:nvPr>
        </p:nvSpPr>
        <p:spPr/>
        <p:txBody>
          <a:bodyPr/>
          <a:lstStyle/>
          <a:p>
            <a:r>
              <a:rPr lang="en-US" smtClean="0"/>
              <a:t>Phase Two: Establishing Perpetrator Responsibility</a:t>
            </a:r>
            <a:endParaRPr lang="en-US" dirty="0"/>
          </a:p>
        </p:txBody>
      </p:sp>
      <p:sp>
        <p:nvSpPr>
          <p:cNvPr id="3" name="Content Placeholder 2">
            <a:extLst>
              <a:ext uri="{FF2B5EF4-FFF2-40B4-BE49-F238E27FC236}">
                <a16:creationId xmlns="" xmlns:a16="http://schemas.microsoft.com/office/drawing/2014/main" id="{2B33214D-62BE-4E19-A26A-4D717A79AE3F}"/>
              </a:ext>
            </a:extLst>
          </p:cNvPr>
          <p:cNvSpPr>
            <a:spLocks noGrp="1"/>
          </p:cNvSpPr>
          <p:nvPr>
            <p:ph idx="1"/>
          </p:nvPr>
        </p:nvSpPr>
        <p:spPr/>
        <p:txBody>
          <a:bodyPr>
            <a:normAutofit/>
          </a:bodyPr>
          <a:lstStyle/>
          <a:p>
            <a:r>
              <a:rPr lang="en-US" dirty="0" smtClean="0"/>
              <a:t>Allowed clients to understand their struggle in the context of societal discrimination and prejudice.</a:t>
            </a:r>
          </a:p>
          <a:p>
            <a:r>
              <a:rPr lang="en-US" dirty="0" smtClean="0"/>
              <a:t>Counselor Tasks</a:t>
            </a:r>
          </a:p>
          <a:p>
            <a:pPr lvl="1"/>
            <a:r>
              <a:rPr lang="en-US" dirty="0" smtClean="0"/>
              <a:t>Facilitate focusing and managing anger constructively not destructively</a:t>
            </a:r>
          </a:p>
          <a:p>
            <a:pPr lvl="1"/>
            <a:r>
              <a:rPr lang="en-US" dirty="0" smtClean="0"/>
              <a:t>Help clients understand and accept negative self-image as social cultural, not personal</a:t>
            </a:r>
          </a:p>
          <a:p>
            <a:pPr lvl="1"/>
            <a:r>
              <a:rPr lang="en-US" dirty="0" smtClean="0"/>
              <a:t>Counteract client’s experience of heterosexism and homophobia by role-modeling and by providing a treatment environment that is empowering for LGBT persons, not stigmatizing</a:t>
            </a:r>
          </a:p>
          <a:p>
            <a:endParaRPr lang="en-US" dirty="0"/>
          </a:p>
        </p:txBody>
      </p:sp>
    </p:spTree>
    <p:extLst>
      <p:ext uri="{BB962C8B-B14F-4D97-AF65-F5344CB8AC3E}">
        <p14:creationId xmlns:p14="http://schemas.microsoft.com/office/powerpoint/2010/main" val="8241321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E4BBFA-9756-4998-94F2-2383376C08DD}"/>
              </a:ext>
            </a:extLst>
          </p:cNvPr>
          <p:cNvSpPr>
            <a:spLocks noGrp="1"/>
          </p:cNvSpPr>
          <p:nvPr>
            <p:ph type="title"/>
          </p:nvPr>
        </p:nvSpPr>
        <p:spPr/>
        <p:txBody>
          <a:bodyPr/>
          <a:lstStyle/>
          <a:p>
            <a:r>
              <a:rPr lang="en-US" dirty="0" smtClean="0"/>
              <a:t>Phase Three: Reclaiming Personal Power</a:t>
            </a:r>
            <a:endParaRPr lang="en-US" dirty="0"/>
          </a:p>
        </p:txBody>
      </p:sp>
      <p:sp>
        <p:nvSpPr>
          <p:cNvPr id="3" name="Content Placeholder 2">
            <a:extLst>
              <a:ext uri="{FF2B5EF4-FFF2-40B4-BE49-F238E27FC236}">
                <a16:creationId xmlns="" xmlns:a16="http://schemas.microsoft.com/office/drawing/2014/main" id="{61123EA7-ADD3-4A91-ACDE-71F244920F64}"/>
              </a:ext>
            </a:extLst>
          </p:cNvPr>
          <p:cNvSpPr>
            <a:spLocks noGrp="1"/>
          </p:cNvSpPr>
          <p:nvPr>
            <p:ph idx="1"/>
          </p:nvPr>
        </p:nvSpPr>
        <p:spPr/>
        <p:txBody>
          <a:bodyPr>
            <a:normAutofit/>
          </a:bodyPr>
          <a:lstStyle/>
          <a:p>
            <a:r>
              <a:rPr lang="en-US" dirty="0" smtClean="0"/>
              <a:t>Involves improving self-concept, self-esteem, and self- confidence</a:t>
            </a:r>
          </a:p>
          <a:p>
            <a:endParaRPr lang="en-US" dirty="0" smtClean="0"/>
          </a:p>
          <a:p>
            <a:r>
              <a:rPr lang="en-US" dirty="0" smtClean="0"/>
              <a:t>Counselor Tasks</a:t>
            </a:r>
          </a:p>
          <a:p>
            <a:pPr lvl="1"/>
            <a:r>
              <a:rPr lang="en-US" dirty="0" smtClean="0"/>
              <a:t>Facilitate client’s self-concept and self-efficacy</a:t>
            </a:r>
          </a:p>
          <a:p>
            <a:pPr lvl="1"/>
            <a:r>
              <a:rPr lang="en-US" dirty="0" smtClean="0"/>
              <a:t>Identify and change negative messages to affirmations</a:t>
            </a:r>
          </a:p>
          <a:p>
            <a:pPr lvl="1"/>
            <a:r>
              <a:rPr lang="en-US" dirty="0" smtClean="0"/>
              <a:t>Recognize and release residual shame</a:t>
            </a:r>
          </a:p>
          <a:p>
            <a:pPr lvl="1"/>
            <a:r>
              <a:rPr lang="en-US" dirty="0" smtClean="0"/>
              <a:t>Develop a positive affirming spirituality</a:t>
            </a:r>
          </a:p>
          <a:p>
            <a:pPr lvl="1"/>
            <a:r>
              <a:rPr lang="en-US" dirty="0" smtClean="0"/>
              <a:t>Integrate public and private identities</a:t>
            </a:r>
          </a:p>
          <a:p>
            <a:pPr lvl="1"/>
            <a:r>
              <a:rPr lang="en-US" dirty="0" smtClean="0"/>
              <a:t>Build a support network, connect to community</a:t>
            </a:r>
            <a:endParaRPr lang="en-US" dirty="0"/>
          </a:p>
        </p:txBody>
      </p:sp>
    </p:spTree>
    <p:extLst>
      <p:ext uri="{BB962C8B-B14F-4D97-AF65-F5344CB8AC3E}">
        <p14:creationId xmlns:p14="http://schemas.microsoft.com/office/powerpoint/2010/main" val="30046463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76C9EC-AD0D-4860-902F-C4A224044FFF}"/>
              </a:ext>
            </a:extLst>
          </p:cNvPr>
          <p:cNvSpPr>
            <a:spLocks noGrp="1"/>
          </p:cNvSpPr>
          <p:nvPr>
            <p:ph type="title"/>
          </p:nvPr>
        </p:nvSpPr>
        <p:spPr/>
        <p:txBody>
          <a:bodyPr/>
          <a:lstStyle/>
          <a:p>
            <a:r>
              <a:rPr lang="en-US" dirty="0"/>
              <a:t>Definition of Family of Origin</a:t>
            </a:r>
          </a:p>
        </p:txBody>
      </p:sp>
      <p:sp>
        <p:nvSpPr>
          <p:cNvPr id="3" name="Content Placeholder 2">
            <a:extLst>
              <a:ext uri="{FF2B5EF4-FFF2-40B4-BE49-F238E27FC236}">
                <a16:creationId xmlns="" xmlns:a16="http://schemas.microsoft.com/office/drawing/2014/main" id="{94A6D7C7-9CC9-4693-8B0E-B9B66A22F5B8}"/>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The birth or biological family or any family system instrumental or significant in a client’s early development.</a:t>
            </a:r>
          </a:p>
        </p:txBody>
      </p:sp>
    </p:spTree>
    <p:extLst>
      <p:ext uri="{BB962C8B-B14F-4D97-AF65-F5344CB8AC3E}">
        <p14:creationId xmlns:p14="http://schemas.microsoft.com/office/powerpoint/2010/main" val="8884433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A571AB-E6DB-48BF-B851-D845170BA0CA}"/>
              </a:ext>
            </a:extLst>
          </p:cNvPr>
          <p:cNvSpPr>
            <a:spLocks noGrp="1"/>
          </p:cNvSpPr>
          <p:nvPr>
            <p:ph type="title"/>
          </p:nvPr>
        </p:nvSpPr>
        <p:spPr/>
        <p:txBody>
          <a:bodyPr/>
          <a:lstStyle/>
          <a:p>
            <a:r>
              <a:rPr lang="en-US" smtClean="0"/>
              <a:t>Definition:  Families of Choice</a:t>
            </a:r>
            <a:endParaRPr lang="en-US" dirty="0"/>
          </a:p>
        </p:txBody>
      </p:sp>
      <p:sp>
        <p:nvSpPr>
          <p:cNvPr id="3" name="Content Placeholder 2">
            <a:extLst>
              <a:ext uri="{FF2B5EF4-FFF2-40B4-BE49-F238E27FC236}">
                <a16:creationId xmlns="" xmlns:a16="http://schemas.microsoft.com/office/drawing/2014/main" id="{BC2EE1DF-B413-4B41-A4BC-254CF937DF88}"/>
              </a:ext>
            </a:extLst>
          </p:cNvPr>
          <p:cNvSpPr>
            <a:spLocks noGrp="1"/>
          </p:cNvSpPr>
          <p:nvPr>
            <p:ph idx="1"/>
          </p:nvPr>
        </p:nvSpPr>
        <p:spPr/>
        <p:txBody>
          <a:bodyPr>
            <a:normAutofit/>
          </a:bodyPr>
          <a:lstStyle/>
          <a:p>
            <a:r>
              <a:rPr lang="en-US" dirty="0" smtClean="0"/>
              <a:t>LGBT people create “replacement” family networks that are made up of individuals who are significant to them, including:</a:t>
            </a:r>
          </a:p>
          <a:p>
            <a:pPr lvl="1"/>
            <a:r>
              <a:rPr lang="en-US" dirty="0" smtClean="0"/>
              <a:t>Friends</a:t>
            </a:r>
          </a:p>
          <a:p>
            <a:pPr lvl="1"/>
            <a:r>
              <a:rPr lang="en-US" dirty="0" smtClean="0"/>
              <a:t>Partners</a:t>
            </a:r>
          </a:p>
          <a:p>
            <a:pPr lvl="1"/>
            <a:r>
              <a:rPr lang="en-US" dirty="0" smtClean="0"/>
              <a:t>Families of partners</a:t>
            </a:r>
          </a:p>
          <a:p>
            <a:pPr lvl="1"/>
            <a:r>
              <a:rPr lang="en-US" dirty="0" smtClean="0"/>
              <a:t>Ex-lovers</a:t>
            </a:r>
          </a:p>
          <a:p>
            <a:pPr lvl="1"/>
            <a:r>
              <a:rPr lang="en-US" dirty="0" smtClean="0"/>
              <a:t>Blood relatives</a:t>
            </a:r>
          </a:p>
          <a:p>
            <a:pPr lvl="1"/>
            <a:r>
              <a:rPr lang="en-US" dirty="0" smtClean="0"/>
              <a:t>Individuals who have died or are no longer an immediate part of the client’s life because of addiction, HIV/AIDS, a relationship break- up, or other life events</a:t>
            </a:r>
            <a:endParaRPr lang="en-US" dirty="0"/>
          </a:p>
        </p:txBody>
      </p:sp>
    </p:spTree>
    <p:extLst>
      <p:ext uri="{BB962C8B-B14F-4D97-AF65-F5344CB8AC3E}">
        <p14:creationId xmlns:p14="http://schemas.microsoft.com/office/powerpoint/2010/main" val="11434018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702B7B-467D-40E8-A21C-A20E75FE4B4F}"/>
              </a:ext>
            </a:extLst>
          </p:cNvPr>
          <p:cNvSpPr>
            <a:spLocks noGrp="1"/>
          </p:cNvSpPr>
          <p:nvPr>
            <p:ph type="title"/>
          </p:nvPr>
        </p:nvSpPr>
        <p:spPr/>
        <p:txBody>
          <a:bodyPr/>
          <a:lstStyle/>
          <a:p>
            <a:r>
              <a:rPr lang="en-US" dirty="0"/>
              <a:t>Guidelines for Working With LGBT Families</a:t>
            </a:r>
          </a:p>
        </p:txBody>
      </p:sp>
      <p:sp>
        <p:nvSpPr>
          <p:cNvPr id="3" name="Content Placeholder 2">
            <a:extLst>
              <a:ext uri="{FF2B5EF4-FFF2-40B4-BE49-F238E27FC236}">
                <a16:creationId xmlns="" xmlns:a16="http://schemas.microsoft.com/office/drawing/2014/main" id="{651A9162-208B-44C2-9141-2ADDDAF784F5}"/>
              </a:ext>
            </a:extLst>
          </p:cNvPr>
          <p:cNvSpPr>
            <a:spLocks noGrp="1"/>
          </p:cNvSpPr>
          <p:nvPr>
            <p:ph idx="1"/>
          </p:nvPr>
        </p:nvSpPr>
        <p:spPr/>
        <p:txBody>
          <a:bodyPr>
            <a:normAutofit lnSpcReduction="10000"/>
          </a:bodyPr>
          <a:lstStyle/>
          <a:p>
            <a:r>
              <a:rPr lang="en-US" dirty="0"/>
              <a:t>Demonstrate support and understanding for the life partners and significant others</a:t>
            </a:r>
          </a:p>
          <a:p>
            <a:r>
              <a:rPr lang="en-US" dirty="0"/>
              <a:t>Be sensitive to the individual’s self identification</a:t>
            </a:r>
          </a:p>
          <a:p>
            <a:r>
              <a:rPr lang="en-US" dirty="0"/>
              <a:t>Be sensitive to the diversity and variety of relationships in the LGBT community</a:t>
            </a:r>
          </a:p>
          <a:p>
            <a:r>
              <a:rPr lang="en-US" dirty="0"/>
              <a:t>No universal terminology regarding significant others in the LGBT community</a:t>
            </a:r>
          </a:p>
          <a:p>
            <a:r>
              <a:rPr lang="en-US" dirty="0"/>
              <a:t>Be careful of biases re: what a family should be</a:t>
            </a:r>
          </a:p>
          <a:p>
            <a:r>
              <a:rPr lang="en-US" dirty="0"/>
              <a:t>Do not assume there is no history of opposite sex relationships </a:t>
            </a:r>
          </a:p>
        </p:txBody>
      </p:sp>
    </p:spTree>
    <p:extLst>
      <p:ext uri="{BB962C8B-B14F-4D97-AF65-F5344CB8AC3E}">
        <p14:creationId xmlns:p14="http://schemas.microsoft.com/office/powerpoint/2010/main" val="38111003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EB9F14-55C3-4073-AA42-73F58DA5587E}"/>
              </a:ext>
            </a:extLst>
          </p:cNvPr>
          <p:cNvSpPr>
            <a:spLocks noGrp="1"/>
          </p:cNvSpPr>
          <p:nvPr>
            <p:ph type="title"/>
          </p:nvPr>
        </p:nvSpPr>
        <p:spPr/>
        <p:txBody>
          <a:bodyPr/>
          <a:lstStyle/>
          <a:p>
            <a:r>
              <a:rPr lang="en-US" dirty="0"/>
              <a:t>Myths and Facts about Lesbians </a:t>
            </a:r>
          </a:p>
        </p:txBody>
      </p:sp>
      <p:sp>
        <p:nvSpPr>
          <p:cNvPr id="3" name="Content Placeholder 2">
            <a:extLst>
              <a:ext uri="{FF2B5EF4-FFF2-40B4-BE49-F238E27FC236}">
                <a16:creationId xmlns="" xmlns:a16="http://schemas.microsoft.com/office/drawing/2014/main" id="{FC334112-A74F-4172-8570-ADE8651AEC29}"/>
              </a:ext>
            </a:extLst>
          </p:cNvPr>
          <p:cNvSpPr>
            <a:spLocks noGrp="1"/>
          </p:cNvSpPr>
          <p:nvPr>
            <p:ph idx="1"/>
          </p:nvPr>
        </p:nvSpPr>
        <p:spPr/>
        <p:txBody>
          <a:bodyPr/>
          <a:lstStyle/>
          <a:p>
            <a:r>
              <a:rPr lang="en-US" dirty="0"/>
              <a:t>You can tell a lesbian by the way she </a:t>
            </a:r>
            <a:r>
              <a:rPr lang="en-US" dirty="0" smtClean="0"/>
              <a:t>looks </a:t>
            </a:r>
            <a:endParaRPr lang="en-US" dirty="0"/>
          </a:p>
          <a:p>
            <a:r>
              <a:rPr lang="en-US" dirty="0"/>
              <a:t>Lesbians hate men, are afraid of men, or want to be men</a:t>
            </a:r>
          </a:p>
          <a:p>
            <a:r>
              <a:rPr lang="en-US" dirty="0"/>
              <a:t>Lesbians do not form stable relationships</a:t>
            </a:r>
          </a:p>
          <a:p>
            <a:r>
              <a:rPr lang="en-US" dirty="0"/>
              <a:t>A lesbian identity is about sex</a:t>
            </a:r>
          </a:p>
          <a:p>
            <a:r>
              <a:rPr lang="en-US" dirty="0"/>
              <a:t>Sexual abuse by men or bad relationships with men cause lesbianism</a:t>
            </a:r>
          </a:p>
          <a:p>
            <a:r>
              <a:rPr lang="en-US" dirty="0"/>
              <a:t>Lesbianism is caused by a hormonal imbalance and could be changed by taking the right hormones</a:t>
            </a:r>
          </a:p>
          <a:p>
            <a:pPr marL="0" indent="0">
              <a:buNone/>
            </a:pPr>
            <a:endParaRPr lang="en-US" dirty="0"/>
          </a:p>
        </p:txBody>
      </p:sp>
    </p:spTree>
    <p:extLst>
      <p:ext uri="{BB962C8B-B14F-4D97-AF65-F5344CB8AC3E}">
        <p14:creationId xmlns:p14="http://schemas.microsoft.com/office/powerpoint/2010/main" val="36662961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A99207-D99E-4162-AB11-4DC9D0557761}"/>
              </a:ext>
            </a:extLst>
          </p:cNvPr>
          <p:cNvSpPr>
            <a:spLocks noGrp="1"/>
          </p:cNvSpPr>
          <p:nvPr>
            <p:ph type="title"/>
          </p:nvPr>
        </p:nvSpPr>
        <p:spPr/>
        <p:txBody>
          <a:bodyPr/>
          <a:lstStyle/>
          <a:p>
            <a:r>
              <a:rPr lang="en-US" dirty="0"/>
              <a:t>Myths and Facts about Gay Men</a:t>
            </a:r>
          </a:p>
        </p:txBody>
      </p:sp>
      <p:sp>
        <p:nvSpPr>
          <p:cNvPr id="3" name="Content Placeholder 2">
            <a:extLst>
              <a:ext uri="{FF2B5EF4-FFF2-40B4-BE49-F238E27FC236}">
                <a16:creationId xmlns="" xmlns:a16="http://schemas.microsoft.com/office/drawing/2014/main" id="{0DE77514-B668-441D-B6EE-2C6BA4D30775}"/>
              </a:ext>
            </a:extLst>
          </p:cNvPr>
          <p:cNvSpPr>
            <a:spLocks noGrp="1"/>
          </p:cNvSpPr>
          <p:nvPr>
            <p:ph idx="1"/>
          </p:nvPr>
        </p:nvSpPr>
        <p:spPr/>
        <p:txBody>
          <a:bodyPr/>
          <a:lstStyle/>
          <a:p>
            <a:r>
              <a:rPr lang="en-US" dirty="0"/>
              <a:t>Gay men appear ad act more feminine</a:t>
            </a:r>
          </a:p>
          <a:p>
            <a:r>
              <a:rPr lang="en-US" dirty="0"/>
              <a:t>Same-sex sexual behaviors can often be blamed on using alcohol and drugs; once the client achieves sobriety, he will no longer desire or seek same-sex sexual relations</a:t>
            </a:r>
          </a:p>
          <a:p>
            <a:r>
              <a:rPr lang="en-US" dirty="0"/>
              <a:t>Gay men are not interested in or are unable to engage in committed relationships, only in sexual encounters</a:t>
            </a:r>
          </a:p>
          <a:p>
            <a:r>
              <a:rPr lang="en-US" dirty="0"/>
              <a:t>Most gay men are overly enmeshed with their mothers and have cold or indifferent fathers</a:t>
            </a:r>
          </a:p>
          <a:p>
            <a:endParaRPr lang="en-US" dirty="0"/>
          </a:p>
        </p:txBody>
      </p:sp>
    </p:spTree>
    <p:extLst>
      <p:ext uri="{BB962C8B-B14F-4D97-AF65-F5344CB8AC3E}">
        <p14:creationId xmlns:p14="http://schemas.microsoft.com/office/powerpoint/2010/main" val="25453225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BBE926-22E4-42FA-9933-71D4C8E8595B}"/>
              </a:ext>
            </a:extLst>
          </p:cNvPr>
          <p:cNvSpPr>
            <a:spLocks noGrp="1"/>
          </p:cNvSpPr>
          <p:nvPr>
            <p:ph type="title"/>
          </p:nvPr>
        </p:nvSpPr>
        <p:spPr/>
        <p:txBody>
          <a:bodyPr/>
          <a:lstStyle/>
          <a:p>
            <a:r>
              <a:rPr lang="en-US" dirty="0"/>
              <a:t>Transgender Review of Terms</a:t>
            </a:r>
          </a:p>
        </p:txBody>
      </p:sp>
      <p:sp>
        <p:nvSpPr>
          <p:cNvPr id="3" name="Content Placeholder 2">
            <a:extLst>
              <a:ext uri="{FF2B5EF4-FFF2-40B4-BE49-F238E27FC236}">
                <a16:creationId xmlns="" xmlns:a16="http://schemas.microsoft.com/office/drawing/2014/main" id="{9C82C868-CDEB-41DF-AD37-221535C6EC39}"/>
              </a:ext>
            </a:extLst>
          </p:cNvPr>
          <p:cNvSpPr>
            <a:spLocks noGrp="1"/>
          </p:cNvSpPr>
          <p:nvPr>
            <p:ph idx="1"/>
          </p:nvPr>
        </p:nvSpPr>
        <p:spPr/>
        <p:txBody>
          <a:bodyPr>
            <a:normAutofit fontScale="92500" lnSpcReduction="10000"/>
          </a:bodyPr>
          <a:lstStyle/>
          <a:p>
            <a:r>
              <a:rPr lang="en-US" dirty="0"/>
              <a:t>Gender</a:t>
            </a:r>
            <a:r>
              <a:rPr lang="en-US" dirty="0" smtClean="0"/>
              <a:t>: </a:t>
            </a:r>
            <a:r>
              <a:rPr lang="en-US" dirty="0"/>
              <a:t>femaleness or femininity and maleness or masculinity</a:t>
            </a:r>
          </a:p>
          <a:p>
            <a:pPr marL="0" indent="0">
              <a:buNone/>
            </a:pPr>
            <a:endParaRPr lang="en-US" dirty="0"/>
          </a:p>
          <a:p>
            <a:r>
              <a:rPr lang="en-US" dirty="0"/>
              <a:t>Gender roles: </a:t>
            </a:r>
            <a:r>
              <a:rPr lang="en-US" dirty="0" smtClean="0"/>
              <a:t>masculine </a:t>
            </a:r>
            <a:r>
              <a:rPr lang="en-US" dirty="0"/>
              <a:t>or feminine behaviors</a:t>
            </a:r>
          </a:p>
          <a:p>
            <a:endParaRPr lang="en-US" dirty="0"/>
          </a:p>
          <a:p>
            <a:r>
              <a:rPr lang="en-US" dirty="0"/>
              <a:t>Gender Identity</a:t>
            </a:r>
            <a:r>
              <a:rPr lang="en-US" dirty="0" smtClean="0"/>
              <a:t>: </a:t>
            </a:r>
            <a:r>
              <a:rPr lang="en-US" dirty="0"/>
              <a:t>inner sense of oneself, a person’s self-concept, in terms of gender</a:t>
            </a:r>
          </a:p>
          <a:p>
            <a:endParaRPr lang="en-US" dirty="0"/>
          </a:p>
          <a:p>
            <a:r>
              <a:rPr lang="en-US" dirty="0"/>
              <a:t>Sexual orientation: </a:t>
            </a:r>
            <a:r>
              <a:rPr lang="en-US" dirty="0" smtClean="0"/>
              <a:t>distinct </a:t>
            </a:r>
            <a:r>
              <a:rPr lang="en-US" dirty="0"/>
              <a:t>from gender identity, describes one’s attraction to, sexual desire for, lust for, romantic attachments to others; lesbian, gay, bisexual, heterosexual</a:t>
            </a:r>
          </a:p>
          <a:p>
            <a:endParaRPr lang="en-US" dirty="0"/>
          </a:p>
        </p:txBody>
      </p:sp>
    </p:spTree>
    <p:extLst>
      <p:ext uri="{BB962C8B-B14F-4D97-AF65-F5344CB8AC3E}">
        <p14:creationId xmlns:p14="http://schemas.microsoft.com/office/powerpoint/2010/main" val="29880633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C2D23F-5829-495E-8123-9903FD225EE2}"/>
              </a:ext>
            </a:extLst>
          </p:cNvPr>
          <p:cNvSpPr>
            <a:spLocks noGrp="1"/>
          </p:cNvSpPr>
          <p:nvPr>
            <p:ph type="title"/>
          </p:nvPr>
        </p:nvSpPr>
        <p:spPr/>
        <p:txBody>
          <a:bodyPr/>
          <a:lstStyle/>
          <a:p>
            <a:r>
              <a:rPr lang="en-US" dirty="0"/>
              <a:t>Definition of Transgender</a:t>
            </a:r>
          </a:p>
        </p:txBody>
      </p:sp>
      <p:sp>
        <p:nvSpPr>
          <p:cNvPr id="3" name="Content Placeholder 2">
            <a:extLst>
              <a:ext uri="{FF2B5EF4-FFF2-40B4-BE49-F238E27FC236}">
                <a16:creationId xmlns="" xmlns:a16="http://schemas.microsoft.com/office/drawing/2014/main" id="{8022DF64-AAEB-41E1-BFF6-9E551ABBD395}"/>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An umbrella term that came from the transgender community in the 1990’s and includes the spectrum and continuum of gender identities, expressions, and roles that challenge or expand the current dominant cultural values of what it means to be male or female.</a:t>
            </a:r>
          </a:p>
        </p:txBody>
      </p:sp>
    </p:spTree>
    <p:extLst>
      <p:ext uri="{BB962C8B-B14F-4D97-AF65-F5344CB8AC3E}">
        <p14:creationId xmlns:p14="http://schemas.microsoft.com/office/powerpoint/2010/main" val="39153553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0773E1-041B-44E1-AA41-320F3952DF92}"/>
              </a:ext>
            </a:extLst>
          </p:cNvPr>
          <p:cNvSpPr>
            <a:spLocks noGrp="1"/>
          </p:cNvSpPr>
          <p:nvPr>
            <p:ph type="title"/>
          </p:nvPr>
        </p:nvSpPr>
        <p:spPr/>
        <p:txBody>
          <a:bodyPr/>
          <a:lstStyle/>
          <a:p>
            <a:r>
              <a:rPr lang="en-US" dirty="0"/>
              <a:t>Transgender Spectrum</a:t>
            </a:r>
          </a:p>
        </p:txBody>
      </p:sp>
      <p:sp>
        <p:nvSpPr>
          <p:cNvPr id="3" name="Content Placeholder 2">
            <a:extLst>
              <a:ext uri="{FF2B5EF4-FFF2-40B4-BE49-F238E27FC236}">
                <a16:creationId xmlns="" xmlns:a16="http://schemas.microsoft.com/office/drawing/2014/main" id="{2AD24175-DFB4-4DFC-95C4-16B10821D1E9}"/>
              </a:ext>
            </a:extLst>
          </p:cNvPr>
          <p:cNvSpPr>
            <a:spLocks noGrp="1"/>
          </p:cNvSpPr>
          <p:nvPr>
            <p:ph idx="1"/>
          </p:nvPr>
        </p:nvSpPr>
        <p:spPr/>
        <p:txBody>
          <a:bodyPr/>
          <a:lstStyle/>
          <a:p>
            <a:r>
              <a:rPr lang="en-US" dirty="0"/>
              <a:t>Transsexuals</a:t>
            </a:r>
          </a:p>
          <a:p>
            <a:r>
              <a:rPr lang="en-US" dirty="0"/>
              <a:t>Cross-dressers</a:t>
            </a:r>
          </a:p>
          <a:p>
            <a:r>
              <a:rPr lang="en-US" dirty="0"/>
              <a:t>Drag Queens and Drag Kings</a:t>
            </a:r>
          </a:p>
          <a:p>
            <a:r>
              <a:rPr lang="en-US" dirty="0"/>
              <a:t>Bigender, Androgyny, Nongendered, Gender Queer</a:t>
            </a:r>
          </a:p>
        </p:txBody>
      </p:sp>
    </p:spTree>
    <p:extLst>
      <p:ext uri="{BB962C8B-B14F-4D97-AF65-F5344CB8AC3E}">
        <p14:creationId xmlns:p14="http://schemas.microsoft.com/office/powerpoint/2010/main" val="3882723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E512BC-48C0-4A22-A203-8FED700C1DEF}"/>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 xmlns:a16="http://schemas.microsoft.com/office/drawing/2014/main" id="{BB58972C-8E20-4D7D-B1BB-70C2CFAACFBE}"/>
              </a:ext>
            </a:extLst>
          </p:cNvPr>
          <p:cNvSpPr>
            <a:spLocks noGrp="1"/>
          </p:cNvSpPr>
          <p:nvPr>
            <p:ph idx="1"/>
          </p:nvPr>
        </p:nvSpPr>
        <p:spPr/>
        <p:txBody>
          <a:bodyPr/>
          <a:lstStyle/>
          <a:p>
            <a:r>
              <a:rPr lang="en-US" dirty="0"/>
              <a:t>1940s and 1950s-same sex attraction and behavior was a mental disorder.</a:t>
            </a:r>
          </a:p>
          <a:p>
            <a:r>
              <a:rPr lang="en-US" dirty="0"/>
              <a:t>1957-Dr. Evelyn Hooker’s landmark study finds gays and lesbians “normal”.</a:t>
            </a:r>
          </a:p>
          <a:p>
            <a:r>
              <a:rPr lang="en-US" dirty="0"/>
              <a:t>1973- The American Psychiatric Association removes homosexuality as psychopathology from the DSM.</a:t>
            </a:r>
          </a:p>
          <a:p>
            <a:endParaRPr lang="en-US" dirty="0"/>
          </a:p>
        </p:txBody>
      </p:sp>
    </p:spTree>
    <p:extLst>
      <p:ext uri="{BB962C8B-B14F-4D97-AF65-F5344CB8AC3E}">
        <p14:creationId xmlns:p14="http://schemas.microsoft.com/office/powerpoint/2010/main" val="8422548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A2469E-56AC-48D5-BF3E-BA9A24B1F44E}"/>
              </a:ext>
            </a:extLst>
          </p:cNvPr>
          <p:cNvSpPr>
            <a:spLocks noGrp="1"/>
          </p:cNvSpPr>
          <p:nvPr>
            <p:ph type="title"/>
          </p:nvPr>
        </p:nvSpPr>
        <p:spPr/>
        <p:txBody>
          <a:bodyPr/>
          <a:lstStyle/>
          <a:p>
            <a:r>
              <a:rPr lang="en-US" dirty="0"/>
              <a:t>Clinical Issues and Implications for Treatment</a:t>
            </a:r>
          </a:p>
        </p:txBody>
      </p:sp>
      <p:sp>
        <p:nvSpPr>
          <p:cNvPr id="3" name="Content Placeholder 2">
            <a:extLst>
              <a:ext uri="{FF2B5EF4-FFF2-40B4-BE49-F238E27FC236}">
                <a16:creationId xmlns="" xmlns:a16="http://schemas.microsoft.com/office/drawing/2014/main" id="{177617B1-54DA-4DE3-A596-2D492F469F3D}"/>
              </a:ext>
            </a:extLst>
          </p:cNvPr>
          <p:cNvSpPr>
            <a:spLocks noGrp="1"/>
          </p:cNvSpPr>
          <p:nvPr>
            <p:ph idx="1"/>
          </p:nvPr>
        </p:nvSpPr>
        <p:spPr/>
        <p:txBody>
          <a:bodyPr>
            <a:normAutofit fontScale="92500" lnSpcReduction="10000"/>
          </a:bodyPr>
          <a:lstStyle/>
          <a:p>
            <a:r>
              <a:rPr lang="en-US" dirty="0"/>
              <a:t>Issues about appearance, “passing” and body image</a:t>
            </a:r>
          </a:p>
          <a:p>
            <a:r>
              <a:rPr lang="en-US" dirty="0"/>
              <a:t>History of hiding or suppressing gender identity</a:t>
            </a:r>
          </a:p>
          <a:p>
            <a:r>
              <a:rPr lang="en-US" dirty="0"/>
              <a:t>Lack of family and social support</a:t>
            </a:r>
          </a:p>
          <a:p>
            <a:r>
              <a:rPr lang="en-US" dirty="0"/>
              <a:t>Isolation and lack of connection to positive, proactive transgender community resources</a:t>
            </a:r>
          </a:p>
          <a:p>
            <a:r>
              <a:rPr lang="en-US" dirty="0"/>
              <a:t>Hormone therapy and use or injection history</a:t>
            </a:r>
          </a:p>
          <a:p>
            <a:r>
              <a:rPr lang="en-US" dirty="0"/>
              <a:t>Stigma and discrimination</a:t>
            </a:r>
          </a:p>
          <a:p>
            <a:r>
              <a:rPr lang="en-US" dirty="0"/>
              <a:t>Employment problems</a:t>
            </a:r>
          </a:p>
          <a:p>
            <a:r>
              <a:rPr lang="en-US" dirty="0"/>
              <a:t>Relationship/child custody issues</a:t>
            </a:r>
          </a:p>
        </p:txBody>
      </p:sp>
    </p:spTree>
    <p:extLst>
      <p:ext uri="{BB962C8B-B14F-4D97-AF65-F5344CB8AC3E}">
        <p14:creationId xmlns:p14="http://schemas.microsoft.com/office/powerpoint/2010/main" val="14884796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178EAA-3335-41BE-872E-FADBD5E9BA18}"/>
              </a:ext>
            </a:extLst>
          </p:cNvPr>
          <p:cNvSpPr>
            <a:spLocks noGrp="1"/>
          </p:cNvSpPr>
          <p:nvPr>
            <p:ph type="title"/>
          </p:nvPr>
        </p:nvSpPr>
        <p:spPr/>
        <p:txBody>
          <a:bodyPr/>
          <a:lstStyle/>
          <a:p>
            <a:r>
              <a:rPr lang="en-US" dirty="0"/>
              <a:t>Treatment Do’s</a:t>
            </a:r>
          </a:p>
        </p:txBody>
      </p:sp>
      <p:sp>
        <p:nvSpPr>
          <p:cNvPr id="3" name="Content Placeholder 2">
            <a:extLst>
              <a:ext uri="{FF2B5EF4-FFF2-40B4-BE49-F238E27FC236}">
                <a16:creationId xmlns="" xmlns:a16="http://schemas.microsoft.com/office/drawing/2014/main" id="{76B48137-8851-43D6-A247-C43A3E6D7807}"/>
              </a:ext>
            </a:extLst>
          </p:cNvPr>
          <p:cNvSpPr>
            <a:spLocks noGrp="1"/>
          </p:cNvSpPr>
          <p:nvPr>
            <p:ph idx="1"/>
          </p:nvPr>
        </p:nvSpPr>
        <p:spPr/>
        <p:txBody>
          <a:bodyPr/>
          <a:lstStyle/>
          <a:p>
            <a:r>
              <a:rPr lang="en-US" dirty="0"/>
              <a:t>Use the proper pronouns based on the students self-identity when talking to/about transgender individuals</a:t>
            </a:r>
          </a:p>
          <a:p>
            <a:r>
              <a:rPr lang="en-US" dirty="0"/>
              <a:t>Get supervision if you have issues or feelings about with transgender individuals</a:t>
            </a:r>
          </a:p>
          <a:p>
            <a:r>
              <a:rPr lang="en-US" dirty="0"/>
              <a:t>Allow transgender clients to continue the use of hormones when they are prescribed.  Advocate that the transgender </a:t>
            </a:r>
            <a:r>
              <a:rPr lang="en-US" dirty="0" smtClean="0"/>
              <a:t>clients </a:t>
            </a:r>
            <a:r>
              <a:rPr lang="en-US" dirty="0"/>
              <a:t>using “street” hormones get immediate medical care and legally prescribed hormones.</a:t>
            </a:r>
          </a:p>
          <a:p>
            <a:r>
              <a:rPr lang="en-US" dirty="0" smtClean="0"/>
              <a:t>Get</a:t>
            </a:r>
            <a:r>
              <a:rPr lang="en-US" dirty="0" smtClean="0"/>
              <a:t> </a:t>
            </a:r>
            <a:r>
              <a:rPr lang="en-US" dirty="0"/>
              <a:t>training on transgender issues.</a:t>
            </a:r>
          </a:p>
        </p:txBody>
      </p:sp>
    </p:spTree>
    <p:extLst>
      <p:ext uri="{BB962C8B-B14F-4D97-AF65-F5344CB8AC3E}">
        <p14:creationId xmlns:p14="http://schemas.microsoft.com/office/powerpoint/2010/main" val="11707955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B8E4E7-7CA3-44EC-994E-13D175FC849F}"/>
              </a:ext>
            </a:extLst>
          </p:cNvPr>
          <p:cNvSpPr>
            <a:spLocks noGrp="1"/>
          </p:cNvSpPr>
          <p:nvPr>
            <p:ph type="title"/>
          </p:nvPr>
        </p:nvSpPr>
        <p:spPr/>
        <p:txBody>
          <a:bodyPr/>
          <a:lstStyle/>
          <a:p>
            <a:r>
              <a:rPr lang="en-US" dirty="0"/>
              <a:t>Treatment Do’s</a:t>
            </a:r>
          </a:p>
        </p:txBody>
      </p:sp>
      <p:sp>
        <p:nvSpPr>
          <p:cNvPr id="3" name="Content Placeholder 2">
            <a:extLst>
              <a:ext uri="{FF2B5EF4-FFF2-40B4-BE49-F238E27FC236}">
                <a16:creationId xmlns="" xmlns:a16="http://schemas.microsoft.com/office/drawing/2014/main" id="{9BEA9ED1-C075-44F1-A1A4-4C8A153D7D5C}"/>
              </a:ext>
            </a:extLst>
          </p:cNvPr>
          <p:cNvSpPr>
            <a:spLocks noGrp="1"/>
          </p:cNvSpPr>
          <p:nvPr>
            <p:ph idx="1"/>
          </p:nvPr>
        </p:nvSpPr>
        <p:spPr/>
        <p:txBody>
          <a:bodyPr/>
          <a:lstStyle/>
          <a:p>
            <a:r>
              <a:rPr lang="en-US" dirty="0"/>
              <a:t>Find out the sexual orientation of all clients</a:t>
            </a:r>
          </a:p>
          <a:p>
            <a:r>
              <a:rPr lang="en-US" dirty="0"/>
              <a:t>Allow transgender clients to </a:t>
            </a:r>
            <a:r>
              <a:rPr lang="en-US" dirty="0" smtClean="0"/>
              <a:t>use </a:t>
            </a:r>
            <a:r>
              <a:rPr lang="en-US" dirty="0"/>
              <a:t>bathrooms and showers based on their gender self-identities and gender roles</a:t>
            </a:r>
          </a:p>
          <a:p>
            <a:r>
              <a:rPr lang="en-US" dirty="0"/>
              <a:t>Require all clients and staff members to create and maintain safe environment for all transgender clients. Post a non discrimination policy in the waiting room that explicitly includes sexual orientation and gender identity.</a:t>
            </a:r>
          </a:p>
        </p:txBody>
      </p:sp>
    </p:spTree>
    <p:extLst>
      <p:ext uri="{BB962C8B-B14F-4D97-AF65-F5344CB8AC3E}">
        <p14:creationId xmlns:p14="http://schemas.microsoft.com/office/powerpoint/2010/main" val="36140837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68A644-A6AD-4063-A739-BD7E5A73AC69}"/>
              </a:ext>
            </a:extLst>
          </p:cNvPr>
          <p:cNvSpPr>
            <a:spLocks noGrp="1"/>
          </p:cNvSpPr>
          <p:nvPr>
            <p:ph type="title"/>
          </p:nvPr>
        </p:nvSpPr>
        <p:spPr/>
        <p:txBody>
          <a:bodyPr/>
          <a:lstStyle/>
          <a:p>
            <a:r>
              <a:rPr lang="en-US" dirty="0"/>
              <a:t>Treatment Don'ts</a:t>
            </a:r>
          </a:p>
        </p:txBody>
      </p:sp>
      <p:sp>
        <p:nvSpPr>
          <p:cNvPr id="3" name="Content Placeholder 2">
            <a:extLst>
              <a:ext uri="{FF2B5EF4-FFF2-40B4-BE49-F238E27FC236}">
                <a16:creationId xmlns="" xmlns:a16="http://schemas.microsoft.com/office/drawing/2014/main" id="{B63AB054-4D3F-4BBD-90BD-D5F4164128ED}"/>
              </a:ext>
            </a:extLst>
          </p:cNvPr>
          <p:cNvSpPr>
            <a:spLocks noGrp="1"/>
          </p:cNvSpPr>
          <p:nvPr>
            <p:ph idx="1"/>
          </p:nvPr>
        </p:nvSpPr>
        <p:spPr/>
        <p:txBody>
          <a:bodyPr>
            <a:normAutofit fontScale="85000" lnSpcReduction="20000"/>
          </a:bodyPr>
          <a:lstStyle/>
          <a:p>
            <a:r>
              <a:rPr lang="en-US" dirty="0"/>
              <a:t>Don’t call someone who identifies as a female “he or him” or call someone who identifies as male “she or her”</a:t>
            </a:r>
          </a:p>
          <a:p>
            <a:r>
              <a:rPr lang="en-US" dirty="0"/>
              <a:t>Don’t project transphobia onto the transgender client or share transphobic comments with other staff embers or clients</a:t>
            </a:r>
          </a:p>
          <a:p>
            <a:r>
              <a:rPr lang="en-US" dirty="0"/>
              <a:t>Never make the transgender client choose between hormones and treatment and recovery</a:t>
            </a:r>
          </a:p>
          <a:p>
            <a:r>
              <a:rPr lang="en-US" dirty="0"/>
              <a:t>Don’t make the transgender client educate the staff</a:t>
            </a:r>
          </a:p>
          <a:p>
            <a:r>
              <a:rPr lang="en-US" dirty="0"/>
              <a:t>Don’t assume transgender women or men are gay</a:t>
            </a:r>
          </a:p>
          <a:p>
            <a:r>
              <a:rPr lang="en-US" dirty="0"/>
              <a:t>Don’t make transgender individuals living as females use male facilities or transgender individuals living as males use female facilities</a:t>
            </a:r>
          </a:p>
          <a:p>
            <a:r>
              <a:rPr lang="en-US" dirty="0"/>
              <a:t>Never allow staff members or other students to make transphobic comments or put transgender clients at risk for physical or sexual abuse or </a:t>
            </a:r>
            <a:r>
              <a:rPr lang="en-US"/>
              <a:t>harrassment</a:t>
            </a:r>
            <a:endParaRPr lang="en-US" dirty="0"/>
          </a:p>
        </p:txBody>
      </p:sp>
    </p:spTree>
    <p:extLst>
      <p:ext uri="{BB962C8B-B14F-4D97-AF65-F5344CB8AC3E}">
        <p14:creationId xmlns:p14="http://schemas.microsoft.com/office/powerpoint/2010/main" val="31897068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E1ABDA-0D68-4EAF-9C5F-D8CEB025127B}"/>
              </a:ext>
            </a:extLst>
          </p:cNvPr>
          <p:cNvSpPr>
            <a:spLocks noGrp="1"/>
          </p:cNvSpPr>
          <p:nvPr>
            <p:ph type="title"/>
          </p:nvPr>
        </p:nvSpPr>
        <p:spPr/>
        <p:txBody>
          <a:bodyPr/>
          <a:lstStyle/>
          <a:p>
            <a:r>
              <a:rPr lang="en-US" dirty="0"/>
              <a:t>Mental Health Issues</a:t>
            </a:r>
          </a:p>
        </p:txBody>
      </p:sp>
      <p:sp>
        <p:nvSpPr>
          <p:cNvPr id="3" name="Content Placeholder 2">
            <a:extLst>
              <a:ext uri="{FF2B5EF4-FFF2-40B4-BE49-F238E27FC236}">
                <a16:creationId xmlns="" xmlns:a16="http://schemas.microsoft.com/office/drawing/2014/main" id="{7B970AAE-AF02-44F2-931E-CE54F089D57D}"/>
              </a:ext>
            </a:extLst>
          </p:cNvPr>
          <p:cNvSpPr>
            <a:spLocks noGrp="1"/>
          </p:cNvSpPr>
          <p:nvPr>
            <p:ph idx="1"/>
          </p:nvPr>
        </p:nvSpPr>
        <p:spPr/>
        <p:txBody>
          <a:bodyPr/>
          <a:lstStyle/>
          <a:p>
            <a:r>
              <a:rPr lang="en-US" dirty="0"/>
              <a:t>Recent research on mental health issues for LGBT persons indicates that there is a higher rate of bipolar and depressive disorders in gay men than among heterosexual men.</a:t>
            </a:r>
          </a:p>
          <a:p>
            <a:r>
              <a:rPr lang="en-US" dirty="0"/>
              <a:t>There are higher rates of lifetime depression in homosexual make compared with heterosexual men.</a:t>
            </a:r>
          </a:p>
          <a:p>
            <a:r>
              <a:rPr lang="en-US" dirty="0"/>
              <a:t>They also found significantly higher prevalence rates of depressive disorders in lesbian women compared with heterosexual females.</a:t>
            </a:r>
          </a:p>
          <a:p>
            <a:endParaRPr lang="en-US" dirty="0"/>
          </a:p>
        </p:txBody>
      </p:sp>
    </p:spTree>
    <p:extLst>
      <p:ext uri="{BB962C8B-B14F-4D97-AF65-F5344CB8AC3E}">
        <p14:creationId xmlns:p14="http://schemas.microsoft.com/office/powerpoint/2010/main" val="9478206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EE46FD-2C68-460B-938F-95D5621EC802}"/>
              </a:ext>
            </a:extLst>
          </p:cNvPr>
          <p:cNvSpPr>
            <a:spLocks noGrp="1"/>
          </p:cNvSpPr>
          <p:nvPr>
            <p:ph type="title"/>
          </p:nvPr>
        </p:nvSpPr>
        <p:spPr/>
        <p:txBody>
          <a:bodyPr/>
          <a:lstStyle/>
          <a:p>
            <a:r>
              <a:rPr lang="en-US" dirty="0"/>
              <a:t>Mental Health Issues Continued</a:t>
            </a:r>
          </a:p>
        </p:txBody>
      </p:sp>
      <p:sp>
        <p:nvSpPr>
          <p:cNvPr id="3" name="Content Placeholder 2">
            <a:extLst>
              <a:ext uri="{FF2B5EF4-FFF2-40B4-BE49-F238E27FC236}">
                <a16:creationId xmlns="" xmlns:a16="http://schemas.microsoft.com/office/drawing/2014/main" id="{4FD34365-CFDF-47E4-9F5C-751A691D0E2B}"/>
              </a:ext>
            </a:extLst>
          </p:cNvPr>
          <p:cNvSpPr>
            <a:spLocks noGrp="1"/>
          </p:cNvSpPr>
          <p:nvPr>
            <p:ph idx="1"/>
          </p:nvPr>
        </p:nvSpPr>
        <p:spPr/>
        <p:txBody>
          <a:bodyPr/>
          <a:lstStyle/>
          <a:p>
            <a:r>
              <a:rPr lang="en-US" dirty="0"/>
              <a:t>Distinct barriers to mental health service utilization have been described for sexual minorities that include</a:t>
            </a:r>
            <a:r>
              <a:rPr lang="en-US" dirty="0" smtClean="0"/>
              <a:t>:</a:t>
            </a:r>
            <a:endParaRPr lang="en-US" dirty="0" smtClean="0"/>
          </a:p>
          <a:p>
            <a:pPr lvl="1"/>
            <a:r>
              <a:rPr lang="en-US" dirty="0" smtClean="0"/>
              <a:t>A </a:t>
            </a:r>
            <a:r>
              <a:rPr lang="en-US" dirty="0"/>
              <a:t>tendency to pathologize LGBT identity</a:t>
            </a:r>
          </a:p>
          <a:p>
            <a:pPr lvl="1"/>
            <a:r>
              <a:rPr lang="en-US" dirty="0"/>
              <a:t>Lack of LGBT sensitive care</a:t>
            </a:r>
          </a:p>
          <a:p>
            <a:pPr lvl="1"/>
            <a:r>
              <a:rPr lang="en-US" dirty="0"/>
              <a:t>Discrimination and marginalization of LGBT clients</a:t>
            </a:r>
          </a:p>
          <a:p>
            <a:pPr lvl="1"/>
            <a:r>
              <a:rPr lang="en-US" dirty="0"/>
              <a:t>Unwillingness to address LGBT related issues in treatment</a:t>
            </a:r>
          </a:p>
          <a:p>
            <a:pPr lvl="1"/>
            <a:r>
              <a:rPr lang="en-US" dirty="0"/>
              <a:t>Unwillingness to work with partners and lovers of LGBT clients</a:t>
            </a:r>
          </a:p>
        </p:txBody>
      </p:sp>
    </p:spTree>
    <p:extLst>
      <p:ext uri="{BB962C8B-B14F-4D97-AF65-F5344CB8AC3E}">
        <p14:creationId xmlns:p14="http://schemas.microsoft.com/office/powerpoint/2010/main" val="38724081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341766-4D0B-41D9-8C99-2436C6490A1D}"/>
              </a:ext>
            </a:extLst>
          </p:cNvPr>
          <p:cNvSpPr>
            <a:spLocks noGrp="1"/>
          </p:cNvSpPr>
          <p:nvPr>
            <p:ph type="title"/>
          </p:nvPr>
        </p:nvSpPr>
        <p:spPr/>
        <p:txBody>
          <a:bodyPr/>
          <a:lstStyle/>
          <a:p>
            <a:r>
              <a:rPr lang="en-US" dirty="0"/>
              <a:t>Research on Interpersonal Violence in the LGBT Community</a:t>
            </a:r>
          </a:p>
        </p:txBody>
      </p:sp>
      <p:sp>
        <p:nvSpPr>
          <p:cNvPr id="3" name="Content Placeholder 2">
            <a:extLst>
              <a:ext uri="{FF2B5EF4-FFF2-40B4-BE49-F238E27FC236}">
                <a16:creationId xmlns="" xmlns:a16="http://schemas.microsoft.com/office/drawing/2014/main" id="{33D5B884-5193-4DFA-A8F1-1E87825C5ECB}"/>
              </a:ext>
            </a:extLst>
          </p:cNvPr>
          <p:cNvSpPr>
            <a:spLocks noGrp="1"/>
          </p:cNvSpPr>
          <p:nvPr>
            <p:ph idx="1"/>
          </p:nvPr>
        </p:nvSpPr>
        <p:spPr/>
        <p:txBody>
          <a:bodyPr/>
          <a:lstStyle/>
          <a:p>
            <a:r>
              <a:rPr lang="en-US" dirty="0"/>
              <a:t>Overall the same rate in same-sex relationships as in heterosexual relationships</a:t>
            </a:r>
          </a:p>
          <a:p>
            <a:r>
              <a:rPr lang="en-US" dirty="0"/>
              <a:t>8% rate of partner violence in a diverse non clinical sample of nearly 2,000 lesbians</a:t>
            </a:r>
          </a:p>
          <a:p>
            <a:r>
              <a:rPr lang="en-US" dirty="0"/>
              <a:t>17% gay men reported having been in a physically violent relationship</a:t>
            </a:r>
          </a:p>
          <a:p>
            <a:r>
              <a:rPr lang="en-US" dirty="0"/>
              <a:t>40% of 228 gay male perpetrators abused drugs</a:t>
            </a:r>
          </a:p>
          <a:p>
            <a:r>
              <a:rPr lang="en-US" dirty="0"/>
              <a:t>25-33% of same sex couples report some sort of abuse</a:t>
            </a:r>
          </a:p>
        </p:txBody>
      </p:sp>
    </p:spTree>
    <p:extLst>
      <p:ext uri="{BB962C8B-B14F-4D97-AF65-F5344CB8AC3E}">
        <p14:creationId xmlns:p14="http://schemas.microsoft.com/office/powerpoint/2010/main" val="34498284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899BD6-0C3B-401B-AC04-D17CB8B205AD}"/>
              </a:ext>
            </a:extLst>
          </p:cNvPr>
          <p:cNvSpPr>
            <a:spLocks noGrp="1"/>
          </p:cNvSpPr>
          <p:nvPr>
            <p:ph type="title"/>
          </p:nvPr>
        </p:nvSpPr>
        <p:spPr/>
        <p:txBody>
          <a:bodyPr/>
          <a:lstStyle/>
          <a:p>
            <a:r>
              <a:rPr lang="en-US" dirty="0" smtClean="0"/>
              <a:t>Questions? </a:t>
            </a:r>
            <a:endParaRPr lang="en-US" dirty="0"/>
          </a:p>
        </p:txBody>
      </p:sp>
      <p:sp>
        <p:nvSpPr>
          <p:cNvPr id="3" name="Content Placeholder 2">
            <a:extLst>
              <a:ext uri="{FF2B5EF4-FFF2-40B4-BE49-F238E27FC236}">
                <a16:creationId xmlns="" xmlns:a16="http://schemas.microsoft.com/office/drawing/2014/main" id="{25D1FEFA-C96B-43F4-B2F1-01C56ED72CE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77229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E6B899-1066-4A16-B38A-737E90668CB8}"/>
              </a:ext>
            </a:extLst>
          </p:cNvPr>
          <p:cNvSpPr>
            <a:spLocks noGrp="1"/>
          </p:cNvSpPr>
          <p:nvPr>
            <p:ph type="title"/>
          </p:nvPr>
        </p:nvSpPr>
        <p:spPr/>
        <p:txBody>
          <a:bodyPr/>
          <a:lstStyle/>
          <a:p>
            <a:r>
              <a:rPr lang="en-US" smtClean="0"/>
              <a:t>Terms</a:t>
            </a:r>
            <a:endParaRPr lang="en-US" dirty="0"/>
          </a:p>
        </p:txBody>
      </p:sp>
      <p:sp>
        <p:nvSpPr>
          <p:cNvPr id="4" name="Content Placeholder 3">
            <a:extLst>
              <a:ext uri="{FF2B5EF4-FFF2-40B4-BE49-F238E27FC236}">
                <a16:creationId xmlns="" xmlns:a16="http://schemas.microsoft.com/office/drawing/2014/main" id="{271A87A3-DA50-40C4-9888-8EBC7DAEA2C9}"/>
              </a:ext>
            </a:extLst>
          </p:cNvPr>
          <p:cNvSpPr>
            <a:spLocks noGrp="1"/>
          </p:cNvSpPr>
          <p:nvPr>
            <p:ph sz="half" idx="1"/>
          </p:nvPr>
        </p:nvSpPr>
        <p:spPr/>
        <p:txBody>
          <a:bodyPr>
            <a:normAutofit fontScale="92500" lnSpcReduction="20000"/>
          </a:bodyPr>
          <a:lstStyle/>
          <a:p>
            <a:r>
              <a:rPr lang="en-US" dirty="0" smtClean="0"/>
              <a:t>Categories</a:t>
            </a:r>
          </a:p>
          <a:p>
            <a:pPr lvl="1"/>
            <a:r>
              <a:rPr lang="en-US" dirty="0" smtClean="0"/>
              <a:t>Sex</a:t>
            </a:r>
          </a:p>
          <a:p>
            <a:pPr lvl="1"/>
            <a:r>
              <a:rPr lang="en-US" dirty="0" smtClean="0"/>
              <a:t>Gender/ Gender Role</a:t>
            </a:r>
          </a:p>
          <a:p>
            <a:pPr lvl="1"/>
            <a:r>
              <a:rPr lang="en-US" dirty="0" smtClean="0"/>
              <a:t>Sexual Orientation</a:t>
            </a:r>
          </a:p>
          <a:p>
            <a:pPr lvl="1"/>
            <a:r>
              <a:rPr lang="en-US" dirty="0" smtClean="0"/>
              <a:t>Gender Identity</a:t>
            </a:r>
          </a:p>
          <a:p>
            <a:endParaRPr lang="en-US" dirty="0"/>
          </a:p>
        </p:txBody>
      </p:sp>
      <p:sp>
        <p:nvSpPr>
          <p:cNvPr id="5" name="Content Placeholder 4">
            <a:extLst>
              <a:ext uri="{FF2B5EF4-FFF2-40B4-BE49-F238E27FC236}">
                <a16:creationId xmlns="" xmlns:a16="http://schemas.microsoft.com/office/drawing/2014/main" id="{469B8055-0FDA-4FCB-9587-0BEEEAF7BAD1}"/>
              </a:ext>
            </a:extLst>
          </p:cNvPr>
          <p:cNvSpPr>
            <a:spLocks noGrp="1"/>
          </p:cNvSpPr>
          <p:nvPr>
            <p:ph sz="half" idx="2"/>
          </p:nvPr>
        </p:nvSpPr>
        <p:spPr/>
        <p:txBody>
          <a:bodyPr>
            <a:normAutofit fontScale="92500" lnSpcReduction="20000"/>
          </a:bodyPr>
          <a:lstStyle/>
          <a:p>
            <a:r>
              <a:rPr lang="en-US" dirty="0" smtClean="0"/>
              <a:t>Descriptions</a:t>
            </a:r>
          </a:p>
          <a:p>
            <a:pPr lvl="1"/>
            <a:r>
              <a:rPr lang="en-US" dirty="0" smtClean="0"/>
              <a:t>Lesbian</a:t>
            </a:r>
          </a:p>
          <a:p>
            <a:pPr lvl="1"/>
            <a:r>
              <a:rPr lang="en-US" dirty="0" smtClean="0"/>
              <a:t>Gay</a:t>
            </a:r>
          </a:p>
          <a:p>
            <a:pPr lvl="1"/>
            <a:r>
              <a:rPr lang="en-US" dirty="0" smtClean="0"/>
              <a:t>Bisexual</a:t>
            </a:r>
          </a:p>
          <a:p>
            <a:pPr lvl="1"/>
            <a:r>
              <a:rPr lang="en-US" dirty="0" smtClean="0"/>
              <a:t>Transgender</a:t>
            </a:r>
          </a:p>
          <a:p>
            <a:pPr lvl="1"/>
            <a:r>
              <a:rPr lang="en-US" dirty="0" smtClean="0"/>
              <a:t>Transsexual</a:t>
            </a:r>
          </a:p>
          <a:p>
            <a:pPr lvl="1"/>
            <a:r>
              <a:rPr lang="en-US" dirty="0" smtClean="0"/>
              <a:t>Heterosexual</a:t>
            </a:r>
          </a:p>
          <a:p>
            <a:pPr lvl="1"/>
            <a:r>
              <a:rPr lang="en-US" dirty="0" smtClean="0"/>
              <a:t>Queer</a:t>
            </a:r>
          </a:p>
          <a:p>
            <a:pPr lvl="1"/>
            <a:r>
              <a:rPr lang="en-US" dirty="0" smtClean="0"/>
              <a:t>Masculine</a:t>
            </a:r>
          </a:p>
          <a:p>
            <a:pPr lvl="1"/>
            <a:r>
              <a:rPr lang="en-US" dirty="0" smtClean="0"/>
              <a:t>Male</a:t>
            </a:r>
          </a:p>
          <a:p>
            <a:pPr lvl="1"/>
            <a:r>
              <a:rPr lang="en-US" dirty="0" smtClean="0"/>
              <a:t>Female</a:t>
            </a:r>
          </a:p>
          <a:p>
            <a:pPr lvl="1"/>
            <a:r>
              <a:rPr lang="en-US" dirty="0" smtClean="0"/>
              <a:t>Feminine</a:t>
            </a:r>
          </a:p>
          <a:p>
            <a:pPr lvl="1"/>
            <a:r>
              <a:rPr lang="en-US" dirty="0" smtClean="0"/>
              <a:t>Intersex</a:t>
            </a:r>
            <a:endParaRPr lang="en-US" dirty="0"/>
          </a:p>
        </p:txBody>
      </p:sp>
    </p:spTree>
    <p:extLst>
      <p:ext uri="{BB962C8B-B14F-4D97-AF65-F5344CB8AC3E}">
        <p14:creationId xmlns:p14="http://schemas.microsoft.com/office/powerpoint/2010/main" val="3573444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51558B-B5A0-4FA6-8ACB-1A8429D8DB05}"/>
              </a:ext>
            </a:extLst>
          </p:cNvPr>
          <p:cNvSpPr>
            <a:spLocks noGrp="1"/>
          </p:cNvSpPr>
          <p:nvPr>
            <p:ph type="title"/>
          </p:nvPr>
        </p:nvSpPr>
        <p:spPr/>
        <p:txBody>
          <a:bodyPr/>
          <a:lstStyle/>
          <a:p>
            <a:r>
              <a:rPr lang="en-US" smtClean="0"/>
              <a:t>Terms Continued</a:t>
            </a:r>
            <a:endParaRPr lang="en-US" dirty="0"/>
          </a:p>
        </p:txBody>
      </p:sp>
      <p:sp>
        <p:nvSpPr>
          <p:cNvPr id="4" name="Content Placeholder 3">
            <a:extLst>
              <a:ext uri="{FF2B5EF4-FFF2-40B4-BE49-F238E27FC236}">
                <a16:creationId xmlns="" xmlns:a16="http://schemas.microsoft.com/office/drawing/2014/main" id="{E291A281-7F3E-446E-92A1-F412B9D6AF23}"/>
              </a:ext>
            </a:extLst>
          </p:cNvPr>
          <p:cNvSpPr>
            <a:spLocks noGrp="1"/>
          </p:cNvSpPr>
          <p:nvPr>
            <p:ph sz="half" idx="1"/>
          </p:nvPr>
        </p:nvSpPr>
        <p:spPr/>
        <p:txBody>
          <a:bodyPr>
            <a:normAutofit/>
          </a:bodyPr>
          <a:lstStyle/>
          <a:p>
            <a:r>
              <a:rPr lang="en-US" dirty="0" smtClean="0"/>
              <a:t>Categories </a:t>
            </a:r>
          </a:p>
          <a:p>
            <a:pPr lvl="1"/>
            <a:r>
              <a:rPr lang="en-US" dirty="0" smtClean="0"/>
              <a:t>Sex</a:t>
            </a:r>
            <a:endParaRPr lang="en-US" dirty="0"/>
          </a:p>
          <a:p>
            <a:pPr lvl="2"/>
            <a:r>
              <a:rPr lang="en-US" dirty="0" smtClean="0"/>
              <a:t>Male </a:t>
            </a:r>
          </a:p>
          <a:p>
            <a:pPr lvl="2"/>
            <a:r>
              <a:rPr lang="en-US" dirty="0" smtClean="0"/>
              <a:t>Female</a:t>
            </a:r>
          </a:p>
          <a:p>
            <a:pPr lvl="1"/>
            <a:r>
              <a:rPr lang="en-US" dirty="0" smtClean="0"/>
              <a:t>Gender/Gender Role</a:t>
            </a:r>
          </a:p>
          <a:p>
            <a:pPr lvl="2"/>
            <a:r>
              <a:rPr lang="en-US" dirty="0" smtClean="0"/>
              <a:t>Male</a:t>
            </a:r>
          </a:p>
          <a:p>
            <a:pPr lvl="2"/>
            <a:r>
              <a:rPr lang="en-US" dirty="0" smtClean="0"/>
              <a:t>Female </a:t>
            </a:r>
          </a:p>
          <a:p>
            <a:pPr lvl="2"/>
            <a:r>
              <a:rPr lang="en-US" dirty="0" smtClean="0"/>
              <a:t>Masculine</a:t>
            </a:r>
          </a:p>
          <a:p>
            <a:pPr lvl="2"/>
            <a:r>
              <a:rPr lang="en-US" dirty="0" smtClean="0"/>
              <a:t>Feminine </a:t>
            </a:r>
            <a:endParaRPr lang="en-US" dirty="0"/>
          </a:p>
        </p:txBody>
      </p:sp>
      <p:sp>
        <p:nvSpPr>
          <p:cNvPr id="5" name="Content Placeholder 4">
            <a:extLst>
              <a:ext uri="{FF2B5EF4-FFF2-40B4-BE49-F238E27FC236}">
                <a16:creationId xmlns="" xmlns:a16="http://schemas.microsoft.com/office/drawing/2014/main" id="{FD071B73-E5B8-4915-9F6C-3CC5643F582C}"/>
              </a:ext>
            </a:extLst>
          </p:cNvPr>
          <p:cNvSpPr>
            <a:spLocks noGrp="1"/>
          </p:cNvSpPr>
          <p:nvPr>
            <p:ph sz="half" idx="2"/>
          </p:nvPr>
        </p:nvSpPr>
        <p:spPr/>
        <p:txBody>
          <a:bodyPr>
            <a:normAutofit/>
          </a:bodyPr>
          <a:lstStyle/>
          <a:p>
            <a:r>
              <a:rPr lang="en-US" dirty="0" smtClean="0"/>
              <a:t>Descriptors</a:t>
            </a:r>
          </a:p>
          <a:p>
            <a:pPr lvl="1"/>
            <a:r>
              <a:rPr lang="en-US" dirty="0" smtClean="0"/>
              <a:t>Sexual Orientation</a:t>
            </a:r>
          </a:p>
          <a:p>
            <a:pPr lvl="2"/>
            <a:r>
              <a:rPr lang="en-US" dirty="0" smtClean="0"/>
              <a:t>Lesbian</a:t>
            </a:r>
          </a:p>
          <a:p>
            <a:pPr lvl="2"/>
            <a:r>
              <a:rPr lang="en-US" dirty="0" smtClean="0"/>
              <a:t>Gay</a:t>
            </a:r>
          </a:p>
          <a:p>
            <a:pPr lvl="2"/>
            <a:r>
              <a:rPr lang="en-US" dirty="0" smtClean="0"/>
              <a:t>Bisexual</a:t>
            </a:r>
          </a:p>
          <a:p>
            <a:pPr lvl="2"/>
            <a:r>
              <a:rPr lang="en-US" dirty="0" smtClean="0"/>
              <a:t>Heterosexual</a:t>
            </a:r>
          </a:p>
          <a:p>
            <a:pPr lvl="2"/>
            <a:r>
              <a:rPr lang="en-US" dirty="0" smtClean="0"/>
              <a:t>Queer</a:t>
            </a:r>
          </a:p>
          <a:p>
            <a:pPr lvl="2"/>
            <a:r>
              <a:rPr lang="en-US" dirty="0" smtClean="0"/>
              <a:t>Gender Identity</a:t>
            </a:r>
          </a:p>
          <a:p>
            <a:pPr lvl="2"/>
            <a:r>
              <a:rPr lang="en-US" dirty="0" smtClean="0"/>
              <a:t>Transgender</a:t>
            </a:r>
          </a:p>
          <a:p>
            <a:pPr lvl="2"/>
            <a:r>
              <a:rPr lang="en-US" dirty="0" smtClean="0"/>
              <a:t>Transsexual</a:t>
            </a:r>
            <a:endParaRPr lang="en-US" dirty="0"/>
          </a:p>
        </p:txBody>
      </p:sp>
    </p:spTree>
    <p:extLst>
      <p:ext uri="{BB962C8B-B14F-4D97-AF65-F5344CB8AC3E}">
        <p14:creationId xmlns:p14="http://schemas.microsoft.com/office/powerpoint/2010/main" val="355830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71EBAD-962D-4967-9AAB-ADB53335BF4C}"/>
              </a:ext>
            </a:extLst>
          </p:cNvPr>
          <p:cNvSpPr>
            <a:spLocks noGrp="1"/>
          </p:cNvSpPr>
          <p:nvPr>
            <p:ph type="title"/>
          </p:nvPr>
        </p:nvSpPr>
        <p:spPr/>
        <p:txBody>
          <a:bodyPr/>
          <a:lstStyle/>
          <a:p>
            <a:r>
              <a:rPr lang="en-US" dirty="0"/>
              <a:t>Core Aspects of Identity</a:t>
            </a:r>
          </a:p>
        </p:txBody>
      </p:sp>
      <p:sp>
        <p:nvSpPr>
          <p:cNvPr id="3" name="Content Placeholder 2">
            <a:extLst>
              <a:ext uri="{FF2B5EF4-FFF2-40B4-BE49-F238E27FC236}">
                <a16:creationId xmlns="" xmlns:a16="http://schemas.microsoft.com/office/drawing/2014/main" id="{1C2AE90B-93E3-4CA3-B951-B758B54E3F0A}"/>
              </a:ext>
            </a:extLst>
          </p:cNvPr>
          <p:cNvSpPr>
            <a:spLocks noGrp="1"/>
          </p:cNvSpPr>
          <p:nvPr>
            <p:ph idx="1"/>
          </p:nvPr>
        </p:nvSpPr>
        <p:spPr/>
        <p:txBody>
          <a:bodyPr>
            <a:normAutofit fontScale="77500" lnSpcReduction="20000"/>
          </a:bodyPr>
          <a:lstStyle/>
          <a:p>
            <a:r>
              <a:rPr lang="en-US" dirty="0"/>
              <a:t>Family of origin</a:t>
            </a:r>
          </a:p>
          <a:p>
            <a:r>
              <a:rPr lang="en-US" dirty="0"/>
              <a:t>Race</a:t>
            </a:r>
          </a:p>
          <a:p>
            <a:r>
              <a:rPr lang="en-US" dirty="0"/>
              <a:t>Ethnicity</a:t>
            </a:r>
          </a:p>
          <a:p>
            <a:r>
              <a:rPr lang="en-US" dirty="0"/>
              <a:t>Age </a:t>
            </a:r>
          </a:p>
          <a:p>
            <a:r>
              <a:rPr lang="en-US" dirty="0"/>
              <a:t>Class</a:t>
            </a:r>
          </a:p>
          <a:p>
            <a:r>
              <a:rPr lang="en-US" dirty="0"/>
              <a:t>Sexual orientation</a:t>
            </a:r>
          </a:p>
          <a:p>
            <a:r>
              <a:rPr lang="en-US" dirty="0"/>
              <a:t>Gender identity</a:t>
            </a:r>
          </a:p>
          <a:p>
            <a:r>
              <a:rPr lang="en-US" dirty="0"/>
              <a:t>Abilities</a:t>
            </a:r>
          </a:p>
          <a:p>
            <a:r>
              <a:rPr lang="en-US" dirty="0"/>
              <a:t>Appearance</a:t>
            </a:r>
          </a:p>
          <a:p>
            <a:r>
              <a:rPr lang="en-US" dirty="0"/>
              <a:t>Religion</a:t>
            </a:r>
          </a:p>
          <a:p>
            <a:r>
              <a:rPr lang="en-US" dirty="0"/>
              <a:t>Other</a:t>
            </a:r>
          </a:p>
          <a:p>
            <a:pPr marL="0" indent="0">
              <a:buNone/>
            </a:pPr>
            <a:endParaRPr lang="en-US" dirty="0"/>
          </a:p>
        </p:txBody>
      </p:sp>
    </p:spTree>
    <p:extLst>
      <p:ext uri="{BB962C8B-B14F-4D97-AF65-F5344CB8AC3E}">
        <p14:creationId xmlns:p14="http://schemas.microsoft.com/office/powerpoint/2010/main" val="93415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D0C466-FA73-4C7C-A9DD-B6587EDBA58C}"/>
              </a:ext>
            </a:extLst>
          </p:cNvPr>
          <p:cNvSpPr>
            <a:spLocks noGrp="1"/>
          </p:cNvSpPr>
          <p:nvPr>
            <p:ph type="title"/>
          </p:nvPr>
        </p:nvSpPr>
        <p:spPr/>
        <p:txBody>
          <a:bodyPr/>
          <a:lstStyle/>
          <a:p>
            <a:r>
              <a:rPr lang="en-US" dirty="0"/>
              <a:t>Definitions	</a:t>
            </a:r>
          </a:p>
        </p:txBody>
      </p:sp>
      <p:sp>
        <p:nvSpPr>
          <p:cNvPr id="3" name="Content Placeholder 2">
            <a:extLst>
              <a:ext uri="{FF2B5EF4-FFF2-40B4-BE49-F238E27FC236}">
                <a16:creationId xmlns="" xmlns:a16="http://schemas.microsoft.com/office/drawing/2014/main" id="{67D9C582-3910-4FFA-BBE0-65BEE5891B95}"/>
              </a:ext>
            </a:extLst>
          </p:cNvPr>
          <p:cNvSpPr>
            <a:spLocks noGrp="1"/>
          </p:cNvSpPr>
          <p:nvPr>
            <p:ph idx="1"/>
          </p:nvPr>
        </p:nvSpPr>
        <p:spPr/>
        <p:txBody>
          <a:bodyPr/>
          <a:lstStyle/>
          <a:p>
            <a:r>
              <a:rPr lang="en-US" dirty="0"/>
              <a:t>Stereotyping</a:t>
            </a:r>
          </a:p>
          <a:p>
            <a:r>
              <a:rPr lang="en-US" dirty="0"/>
              <a:t>Prejudice</a:t>
            </a:r>
          </a:p>
          <a:p>
            <a:r>
              <a:rPr lang="en-US" dirty="0"/>
              <a:t>Myths</a:t>
            </a:r>
          </a:p>
          <a:p>
            <a:r>
              <a:rPr lang="en-US" dirty="0"/>
              <a:t>Stigma</a:t>
            </a:r>
          </a:p>
          <a:p>
            <a:endParaRPr lang="en-US" dirty="0"/>
          </a:p>
        </p:txBody>
      </p:sp>
    </p:spTree>
    <p:extLst>
      <p:ext uri="{BB962C8B-B14F-4D97-AF65-F5344CB8AC3E}">
        <p14:creationId xmlns:p14="http://schemas.microsoft.com/office/powerpoint/2010/main" val="3008349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86F9A5-EEB6-486E-A5A2-6190C886427A}"/>
              </a:ext>
            </a:extLst>
          </p:cNvPr>
          <p:cNvSpPr>
            <a:spLocks noGrp="1"/>
          </p:cNvSpPr>
          <p:nvPr>
            <p:ph type="title"/>
          </p:nvPr>
        </p:nvSpPr>
        <p:spPr/>
        <p:txBody>
          <a:bodyPr/>
          <a:lstStyle/>
          <a:p>
            <a:r>
              <a:rPr lang="en-US" dirty="0"/>
              <a:t>Homophobia and Heterosexism</a:t>
            </a:r>
          </a:p>
        </p:txBody>
      </p:sp>
      <p:sp>
        <p:nvSpPr>
          <p:cNvPr id="3" name="Content Placeholder 2">
            <a:extLst>
              <a:ext uri="{FF2B5EF4-FFF2-40B4-BE49-F238E27FC236}">
                <a16:creationId xmlns="" xmlns:a16="http://schemas.microsoft.com/office/drawing/2014/main" id="{5CD9FD6F-044C-4815-AB00-25CBA9B373F2}"/>
              </a:ext>
            </a:extLst>
          </p:cNvPr>
          <p:cNvSpPr>
            <a:spLocks noGrp="1"/>
          </p:cNvSpPr>
          <p:nvPr>
            <p:ph idx="1"/>
          </p:nvPr>
        </p:nvSpPr>
        <p:spPr/>
        <p:txBody>
          <a:bodyPr/>
          <a:lstStyle/>
          <a:p>
            <a:r>
              <a:rPr lang="en-US" dirty="0"/>
              <a:t>Homophobia is an irrational fear of gay and lesbian people or fear of same-sex </a:t>
            </a:r>
            <a:r>
              <a:rPr lang="en-US" dirty="0" smtClean="0"/>
              <a:t>relationships. In </a:t>
            </a:r>
            <a:r>
              <a:rPr lang="en-US" dirty="0"/>
              <a:t>its most extreme form, homophobia </a:t>
            </a:r>
            <a:r>
              <a:rPr lang="en-US" dirty="0" smtClean="0"/>
              <a:t>is </a:t>
            </a:r>
            <a:r>
              <a:rPr lang="en-US" dirty="0"/>
              <a:t>a hatred for or violence against LGBT persons. </a:t>
            </a:r>
          </a:p>
          <a:p>
            <a:r>
              <a:rPr lang="en-US" dirty="0"/>
              <a:t>Heterosexism is an assumption of heterosexuality and the heterosexual perspective as the predominant or meaningful viewpoint.</a:t>
            </a:r>
          </a:p>
          <a:p>
            <a:r>
              <a:rPr lang="en-US" dirty="0"/>
              <a:t>Biphobia is fear of and hatred for bisexuality.</a:t>
            </a:r>
          </a:p>
          <a:p>
            <a:r>
              <a:rPr lang="en-US" dirty="0"/>
              <a:t>Transphobia is fear of and hatred for transgender persons.</a:t>
            </a:r>
          </a:p>
        </p:txBody>
      </p:sp>
    </p:spTree>
    <p:extLst>
      <p:ext uri="{BB962C8B-B14F-4D97-AF65-F5344CB8AC3E}">
        <p14:creationId xmlns:p14="http://schemas.microsoft.com/office/powerpoint/2010/main" val="341633489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1BBDD672BAB240AE25E8C18386348A" ma:contentTypeVersion="5" ma:contentTypeDescription="Create a new document." ma:contentTypeScope="" ma:versionID="edb88f5c1ceec33db4cb0b7c993a8ce5">
  <xsd:schema xmlns:xsd="http://www.w3.org/2001/XMLSchema" xmlns:xs="http://www.w3.org/2001/XMLSchema" xmlns:p="http://schemas.microsoft.com/office/2006/metadata/properties" xmlns:ns1="http://schemas.microsoft.com/sharepoint/v3" xmlns:ns2="b22f8f74-215c-4154-9939-bd29e4e8980e" targetNamespace="http://schemas.microsoft.com/office/2006/metadata/properties" ma:root="true" ma:fieldsID="5b851cb5bcdff340b09bfb219dc0c9f3" ns1:_="" ns2:_="">
    <xsd:import namespace="http://schemas.microsoft.com/sharepoint/v3"/>
    <xsd:import namespace="b22f8f74-215c-4154-9939-bd29e4e8980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b22f8f74-215c-4154-9939-bd29e4e8980e">XRUYQT3274NZ-681238054-1688</_dlc_DocId>
    <_dlc_DocIdUrl xmlns="b22f8f74-215c-4154-9939-bd29e4e8980e">
      <Url>https://supportservices.jobcorps.gov/health/_layouts/15/DocIdRedir.aspx?ID=XRUYQT3274NZ-681238054-1688</Url>
      <Description>XRUYQT3274NZ-681238054-1688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5A35FA3-28FE-4E49-9894-8D9C0DF8D036}"/>
</file>

<file path=customXml/itemProps2.xml><?xml version="1.0" encoding="utf-8"?>
<ds:datastoreItem xmlns:ds="http://schemas.openxmlformats.org/officeDocument/2006/customXml" ds:itemID="{0BBFA938-AD44-417D-AB02-2B831656FEAE}"/>
</file>

<file path=customXml/itemProps3.xml><?xml version="1.0" encoding="utf-8"?>
<ds:datastoreItem xmlns:ds="http://schemas.openxmlformats.org/officeDocument/2006/customXml" ds:itemID="{77B7EBE9-FBD8-47EA-A35E-967059805B04}"/>
</file>

<file path=customXml/itemProps4.xml><?xml version="1.0" encoding="utf-8"?>
<ds:datastoreItem xmlns:ds="http://schemas.openxmlformats.org/officeDocument/2006/customXml" ds:itemID="{EBD66673-F376-47E4-83BC-C74E28D45A5B}"/>
</file>

<file path=docProps/app.xml><?xml version="1.0" encoding="utf-8"?>
<Properties xmlns="http://schemas.openxmlformats.org/officeDocument/2006/extended-properties" xmlns:vt="http://schemas.openxmlformats.org/officeDocument/2006/docPropsVTypes">
  <Template>Berlin</Template>
  <TotalTime>1308</TotalTime>
  <Words>2342</Words>
  <Application>Microsoft Office PowerPoint</Application>
  <PresentationFormat>Widescreen</PresentationFormat>
  <Paragraphs>327</Paragraphs>
  <Slides>47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Trebuchet MS</vt:lpstr>
      <vt:lpstr>Berlin</vt:lpstr>
      <vt:lpstr>Working with LGBT Students with Substance Use Disorders at Job Corps</vt:lpstr>
      <vt:lpstr>Objectives</vt:lpstr>
      <vt:lpstr>Limitations</vt:lpstr>
      <vt:lpstr>History</vt:lpstr>
      <vt:lpstr>Terms</vt:lpstr>
      <vt:lpstr>Terms Continued</vt:lpstr>
      <vt:lpstr>Core Aspects of Identity</vt:lpstr>
      <vt:lpstr>Definitions </vt:lpstr>
      <vt:lpstr>Homophobia and Heterosexism</vt:lpstr>
      <vt:lpstr>Cultural Pain </vt:lpstr>
      <vt:lpstr>Assimilation</vt:lpstr>
      <vt:lpstr>Acculturation</vt:lpstr>
      <vt:lpstr>Culturally Immersed</vt:lpstr>
      <vt:lpstr>Core Aspects of Identity</vt:lpstr>
      <vt:lpstr>Approaches, Levels and Continuum of Care, and Access to Treatment</vt:lpstr>
      <vt:lpstr>LGBT Student Do’s and Don’t</vt:lpstr>
      <vt:lpstr>Defining LGBT Affirmative Care</vt:lpstr>
      <vt:lpstr>Special Assessment Questions to Consider</vt:lpstr>
      <vt:lpstr>Research based Interventions</vt:lpstr>
      <vt:lpstr>Clinicians Guide to working with LGBT students in SUD Treatment</vt:lpstr>
      <vt:lpstr>Coming Out </vt:lpstr>
      <vt:lpstr>The Cass Identity Model</vt:lpstr>
      <vt:lpstr>The CASS Model</vt:lpstr>
      <vt:lpstr>The CASS Model</vt:lpstr>
      <vt:lpstr>The CASS Model</vt:lpstr>
      <vt:lpstr>The CASS Model</vt:lpstr>
      <vt:lpstr>The Cass Model</vt:lpstr>
      <vt:lpstr>The Cass Model</vt:lpstr>
      <vt:lpstr>Neisen’s 3 Phase Model for Recovery From Shame Phase-1</vt:lpstr>
      <vt:lpstr>Phase Two: Establishing Perpetrator Responsibility</vt:lpstr>
      <vt:lpstr>Phase Three: Reclaiming Personal Power</vt:lpstr>
      <vt:lpstr>Definition of Family of Origin</vt:lpstr>
      <vt:lpstr>Definition:  Families of Choice</vt:lpstr>
      <vt:lpstr>Guidelines for Working With LGBT Families</vt:lpstr>
      <vt:lpstr>Myths and Facts about Lesbians </vt:lpstr>
      <vt:lpstr>Myths and Facts about Gay Men</vt:lpstr>
      <vt:lpstr>Transgender Review of Terms</vt:lpstr>
      <vt:lpstr>Definition of Transgender</vt:lpstr>
      <vt:lpstr>Transgender Spectrum</vt:lpstr>
      <vt:lpstr>Clinical Issues and Implications for Treatment</vt:lpstr>
      <vt:lpstr>Treatment Do’s</vt:lpstr>
      <vt:lpstr>Treatment Do’s</vt:lpstr>
      <vt:lpstr>Treatment Don'ts</vt:lpstr>
      <vt:lpstr>Mental Health Issues</vt:lpstr>
      <vt:lpstr>Mental Health Issues Continued</vt:lpstr>
      <vt:lpstr>Research on Interpersonal Violence in the LGBT Community</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LGBT Students with Substance Use Disorders at Job Corps</dc:title>
  <dc:creator>Christy Hicks</dc:creator>
  <cp:lastModifiedBy>Julie Luht</cp:lastModifiedBy>
  <cp:revision>17</cp:revision>
  <dcterms:created xsi:type="dcterms:W3CDTF">2018-09-21T01:09:11Z</dcterms:created>
  <dcterms:modified xsi:type="dcterms:W3CDTF">2018-10-02T14:06:16Z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0x010100321BBDD672BAB240AE25E8C18386348A</vt:lpwstr>
  </property>
  <property fmtid="{D5CDD505-2E9C-101B-9397-08002B2CF9AE}" pid="3" name="_dlc_DocIdItemGuid">
    <vt:lpwstr>422120c4-b3f0-4c56-bd22-7618d6aebad7</vt:lpwstr>
  </property>
</Properties>
</file>