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slides/slide33.xml" ContentType="application/vnd.openxmlformats-officedocument.presentationml.slide+xml"/>
  <Override PartName="/ppt/diagrams/data1.xml" ContentType="application/vnd.openxmlformats-officedocument.drawingml.diagramData+xml"/>
  <Override PartName="/ppt/slides/slide34.xml" ContentType="application/vnd.openxmlformats-officedocument.presentationml.slide+xml"/>
  <Override PartName="/ppt/presentation.xml" ContentType="application/vnd.openxmlformats-officedocument.presentationml.presentation.main+xml"/>
  <Override PartName="/ppt/slides/slide3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31.xml" ContentType="application/vnd.openxmlformats-officedocument.presentationml.slide+xml"/>
  <Override PartName="/ppt/slides/slide28.xml" ContentType="application/vnd.openxmlformats-officedocument.presentationml.slide+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1.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notesSlides/notesSlide4.xml" ContentType="application/vnd.openxmlformats-officedocument.presentationml.notesSlide+xml"/>
  <Override PartName="/ppt/diagrams/layout1.xml" ContentType="application/vnd.openxmlformats-officedocument.drawingml.diagramLayout+xml"/>
  <Override PartName="/ppt/commentAuthors.xml" ContentType="application/vnd.openxmlformats-officedocument.presentationml.commentAuthors+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comments/comment1.xml" ContentType="application/vnd.openxmlformats-officedocument.presentationml.comments+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customXml/itemProps3.xml" ContentType="application/vnd.openxmlformats-officedocument.customXml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4"/>
  </p:sldMasterIdLst>
  <p:notesMasterIdLst>
    <p:notesMasterId r:id="rId39"/>
  </p:notesMasterIdLst>
  <p:sldIdLst>
    <p:sldId id="256" r:id="rId5"/>
    <p:sldId id="268" r:id="rId6"/>
    <p:sldId id="270" r:id="rId7"/>
    <p:sldId id="269" r:id="rId8"/>
    <p:sldId id="277" r:id="rId9"/>
    <p:sldId id="272" r:id="rId10"/>
    <p:sldId id="299" r:id="rId11"/>
    <p:sldId id="300" r:id="rId12"/>
    <p:sldId id="298" r:id="rId13"/>
    <p:sldId id="292" r:id="rId14"/>
    <p:sldId id="293" r:id="rId15"/>
    <p:sldId id="273" r:id="rId16"/>
    <p:sldId id="257" r:id="rId17"/>
    <p:sldId id="266" r:id="rId18"/>
    <p:sldId id="274" r:id="rId19"/>
    <p:sldId id="295" r:id="rId20"/>
    <p:sldId id="297" r:id="rId21"/>
    <p:sldId id="296" r:id="rId22"/>
    <p:sldId id="301" r:id="rId23"/>
    <p:sldId id="279" r:id="rId24"/>
    <p:sldId id="263" r:id="rId25"/>
    <p:sldId id="265" r:id="rId26"/>
    <p:sldId id="258" r:id="rId27"/>
    <p:sldId id="282" r:id="rId28"/>
    <p:sldId id="259" r:id="rId29"/>
    <p:sldId id="262" r:id="rId30"/>
    <p:sldId id="302" r:id="rId31"/>
    <p:sldId id="303" r:id="rId32"/>
    <p:sldId id="260" r:id="rId33"/>
    <p:sldId id="284" r:id="rId34"/>
    <p:sldId id="305" r:id="rId35"/>
    <p:sldId id="306" r:id="rId36"/>
    <p:sldId id="304" r:id="rId37"/>
    <p:sldId id="288"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ter Oropeza" initials="PO" lastIdx="1" clrIdx="0">
    <p:extLst>
      <p:ext uri="{19B8F6BF-5375-455C-9EA6-DF929625EA0E}">
        <p15:presenceInfo xmlns:p15="http://schemas.microsoft.com/office/powerpoint/2012/main" userId="9f309def-d431-4a91-b5e4-90208bf48d0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28" autoAdjust="0"/>
    <p:restoredTop sz="86090" autoAdjust="0"/>
  </p:normalViewPr>
  <p:slideViewPr>
    <p:cSldViewPr snapToGrid="0">
      <p:cViewPr varScale="1">
        <p:scale>
          <a:sx n="92" d="100"/>
          <a:sy n="92" d="100"/>
        </p:scale>
        <p:origin x="498" y="8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45" Type="http://schemas.openxmlformats.org/officeDocument/2006/relationships/customXml" Target="../customXml/item4.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1-07T19:31:41.517" idx="1">
    <p:pos x="10" y="10"/>
    <p:tex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F21033-A37A-4CE7-80B6-B0FBAE6F1B6D}" type="doc">
      <dgm:prSet loTypeId="urn:microsoft.com/office/officeart/2005/8/layout/process1" loCatId="process" qsTypeId="urn:microsoft.com/office/officeart/2005/8/quickstyle/simple1" qsCatId="simple" csTypeId="urn:microsoft.com/office/officeart/2005/8/colors/accent1_2" csCatId="accent1" phldr="1"/>
      <dgm:spPr/>
    </dgm:pt>
    <dgm:pt modelId="{CA2F4D7D-9D12-4393-B015-F10FEFF52525}">
      <dgm:prSet phldrT="[Text]"/>
      <dgm:spPr/>
      <dgm:t>
        <a:bodyPr/>
        <a:lstStyle/>
        <a:p>
          <a:r>
            <a:rPr lang="en-US" dirty="0"/>
            <a:t>Know who you are and what you stand for</a:t>
          </a:r>
        </a:p>
      </dgm:t>
    </dgm:pt>
    <dgm:pt modelId="{9413D3AC-BD43-4B4E-952B-78E23A9B34EE}" type="parTrans" cxnId="{FB3D0776-EDF8-4108-9FB3-B491A868927B}">
      <dgm:prSet/>
      <dgm:spPr/>
    </dgm:pt>
    <dgm:pt modelId="{88923440-5BDB-4F10-BC47-412FEB9E62DB}" type="sibTrans" cxnId="{FB3D0776-EDF8-4108-9FB3-B491A868927B}">
      <dgm:prSet/>
      <dgm:spPr/>
      <dgm:t>
        <a:bodyPr/>
        <a:lstStyle/>
        <a:p>
          <a:endParaRPr lang="en-US"/>
        </a:p>
      </dgm:t>
    </dgm:pt>
    <dgm:pt modelId="{1088815D-F0A7-439E-97D7-FEED856E9648}">
      <dgm:prSet phldrT="[Text]"/>
      <dgm:spPr/>
      <dgm:t>
        <a:bodyPr/>
        <a:lstStyle/>
        <a:p>
          <a:r>
            <a:rPr lang="en-US" dirty="0"/>
            <a:t>Learn how to build a values-based team</a:t>
          </a:r>
        </a:p>
      </dgm:t>
    </dgm:pt>
    <dgm:pt modelId="{11A79A40-91CC-46B2-B89B-6178800D59CE}" type="parTrans" cxnId="{780D70BF-CCBB-4D39-BE0F-CB6A72B55F42}">
      <dgm:prSet/>
      <dgm:spPr/>
    </dgm:pt>
    <dgm:pt modelId="{9F8CF3EC-A54E-47D5-8428-844C16CF0222}" type="sibTrans" cxnId="{780D70BF-CCBB-4D39-BE0F-CB6A72B55F42}">
      <dgm:prSet/>
      <dgm:spPr/>
      <dgm:t>
        <a:bodyPr/>
        <a:lstStyle/>
        <a:p>
          <a:endParaRPr lang="en-US"/>
        </a:p>
      </dgm:t>
    </dgm:pt>
    <dgm:pt modelId="{7A41FBCD-B85B-4A48-8840-AB9405A40610}">
      <dgm:prSet phldrT="[Text]"/>
      <dgm:spPr/>
      <dgm:t>
        <a:bodyPr/>
        <a:lstStyle/>
        <a:p>
          <a:r>
            <a:rPr lang="en-US" dirty="0"/>
            <a:t>Lead your sphere of influence from success to significance</a:t>
          </a:r>
        </a:p>
      </dgm:t>
    </dgm:pt>
    <dgm:pt modelId="{1CFE4A41-E107-4526-95DD-FA2C3FD30472}" type="parTrans" cxnId="{F39D005A-A3E6-471B-A288-7A7377538F92}">
      <dgm:prSet/>
      <dgm:spPr/>
    </dgm:pt>
    <dgm:pt modelId="{31412B1F-0EFC-4064-87B6-CC675107FBE6}" type="sibTrans" cxnId="{F39D005A-A3E6-471B-A288-7A7377538F92}">
      <dgm:prSet/>
      <dgm:spPr/>
    </dgm:pt>
    <dgm:pt modelId="{8F86523E-5E7B-4CDE-A8F7-BF684444E0ED}" type="pres">
      <dgm:prSet presAssocID="{2AF21033-A37A-4CE7-80B6-B0FBAE6F1B6D}" presName="Name0" presStyleCnt="0">
        <dgm:presLayoutVars>
          <dgm:dir/>
          <dgm:resizeHandles val="exact"/>
        </dgm:presLayoutVars>
      </dgm:prSet>
      <dgm:spPr/>
    </dgm:pt>
    <dgm:pt modelId="{C6C099B1-9458-4711-809F-B46DDB6354C2}" type="pres">
      <dgm:prSet presAssocID="{CA2F4D7D-9D12-4393-B015-F10FEFF52525}" presName="node" presStyleLbl="node1" presStyleIdx="0" presStyleCnt="3">
        <dgm:presLayoutVars>
          <dgm:bulletEnabled val="1"/>
        </dgm:presLayoutVars>
      </dgm:prSet>
      <dgm:spPr/>
      <dgm:t>
        <a:bodyPr/>
        <a:lstStyle/>
        <a:p>
          <a:endParaRPr lang="en-US"/>
        </a:p>
      </dgm:t>
    </dgm:pt>
    <dgm:pt modelId="{463D8CBC-1EA8-41F8-9381-6DF86B85AD6B}" type="pres">
      <dgm:prSet presAssocID="{88923440-5BDB-4F10-BC47-412FEB9E62DB}" presName="sibTrans" presStyleLbl="sibTrans2D1" presStyleIdx="0" presStyleCnt="2"/>
      <dgm:spPr/>
      <dgm:t>
        <a:bodyPr/>
        <a:lstStyle/>
        <a:p>
          <a:endParaRPr lang="en-US"/>
        </a:p>
      </dgm:t>
    </dgm:pt>
    <dgm:pt modelId="{BE28CB24-73C0-4BE8-B687-EE92E87444E1}" type="pres">
      <dgm:prSet presAssocID="{88923440-5BDB-4F10-BC47-412FEB9E62DB}" presName="connectorText" presStyleLbl="sibTrans2D1" presStyleIdx="0" presStyleCnt="2"/>
      <dgm:spPr/>
      <dgm:t>
        <a:bodyPr/>
        <a:lstStyle/>
        <a:p>
          <a:endParaRPr lang="en-US"/>
        </a:p>
      </dgm:t>
    </dgm:pt>
    <dgm:pt modelId="{EF281CED-9E26-488C-B399-7665DFAF4E16}" type="pres">
      <dgm:prSet presAssocID="{1088815D-F0A7-439E-97D7-FEED856E9648}" presName="node" presStyleLbl="node1" presStyleIdx="1" presStyleCnt="3">
        <dgm:presLayoutVars>
          <dgm:bulletEnabled val="1"/>
        </dgm:presLayoutVars>
      </dgm:prSet>
      <dgm:spPr/>
      <dgm:t>
        <a:bodyPr/>
        <a:lstStyle/>
        <a:p>
          <a:endParaRPr lang="en-US"/>
        </a:p>
      </dgm:t>
    </dgm:pt>
    <dgm:pt modelId="{0750EE35-1C95-4A34-B679-BC496C706056}" type="pres">
      <dgm:prSet presAssocID="{9F8CF3EC-A54E-47D5-8428-844C16CF0222}" presName="sibTrans" presStyleLbl="sibTrans2D1" presStyleIdx="1" presStyleCnt="2"/>
      <dgm:spPr/>
      <dgm:t>
        <a:bodyPr/>
        <a:lstStyle/>
        <a:p>
          <a:endParaRPr lang="en-US"/>
        </a:p>
      </dgm:t>
    </dgm:pt>
    <dgm:pt modelId="{B3EE8323-5D82-4D69-8D80-F5ED5D4CEF34}" type="pres">
      <dgm:prSet presAssocID="{9F8CF3EC-A54E-47D5-8428-844C16CF0222}" presName="connectorText" presStyleLbl="sibTrans2D1" presStyleIdx="1" presStyleCnt="2"/>
      <dgm:spPr/>
      <dgm:t>
        <a:bodyPr/>
        <a:lstStyle/>
        <a:p>
          <a:endParaRPr lang="en-US"/>
        </a:p>
      </dgm:t>
    </dgm:pt>
    <dgm:pt modelId="{C6291153-AEB5-4B4F-968F-7594F32A0B61}" type="pres">
      <dgm:prSet presAssocID="{7A41FBCD-B85B-4A48-8840-AB9405A40610}" presName="node" presStyleLbl="node1" presStyleIdx="2" presStyleCnt="3">
        <dgm:presLayoutVars>
          <dgm:bulletEnabled val="1"/>
        </dgm:presLayoutVars>
      </dgm:prSet>
      <dgm:spPr/>
      <dgm:t>
        <a:bodyPr/>
        <a:lstStyle/>
        <a:p>
          <a:endParaRPr lang="en-US"/>
        </a:p>
      </dgm:t>
    </dgm:pt>
  </dgm:ptLst>
  <dgm:cxnLst>
    <dgm:cxn modelId="{B938F571-1F31-49AD-B6B1-8B7145F20521}" type="presOf" srcId="{9F8CF3EC-A54E-47D5-8428-844C16CF0222}" destId="{0750EE35-1C95-4A34-B679-BC496C706056}" srcOrd="0" destOrd="0" presId="urn:microsoft.com/office/officeart/2005/8/layout/process1"/>
    <dgm:cxn modelId="{D2DBA310-C42C-4064-A491-85709D23A12E}" type="presOf" srcId="{88923440-5BDB-4F10-BC47-412FEB9E62DB}" destId="{463D8CBC-1EA8-41F8-9381-6DF86B85AD6B}" srcOrd="0" destOrd="0" presId="urn:microsoft.com/office/officeart/2005/8/layout/process1"/>
    <dgm:cxn modelId="{780D70BF-CCBB-4D39-BE0F-CB6A72B55F42}" srcId="{2AF21033-A37A-4CE7-80B6-B0FBAE6F1B6D}" destId="{1088815D-F0A7-439E-97D7-FEED856E9648}" srcOrd="1" destOrd="0" parTransId="{11A79A40-91CC-46B2-B89B-6178800D59CE}" sibTransId="{9F8CF3EC-A54E-47D5-8428-844C16CF0222}"/>
    <dgm:cxn modelId="{69D344B6-F553-44EA-B314-ECB6E25FD3C6}" type="presOf" srcId="{2AF21033-A37A-4CE7-80B6-B0FBAE6F1B6D}" destId="{8F86523E-5E7B-4CDE-A8F7-BF684444E0ED}" srcOrd="0" destOrd="0" presId="urn:microsoft.com/office/officeart/2005/8/layout/process1"/>
    <dgm:cxn modelId="{F40F1917-2137-4A65-BB27-0B0454C82A2B}" type="presOf" srcId="{1088815D-F0A7-439E-97D7-FEED856E9648}" destId="{EF281CED-9E26-488C-B399-7665DFAF4E16}" srcOrd="0" destOrd="0" presId="urn:microsoft.com/office/officeart/2005/8/layout/process1"/>
    <dgm:cxn modelId="{FB3D0776-EDF8-4108-9FB3-B491A868927B}" srcId="{2AF21033-A37A-4CE7-80B6-B0FBAE6F1B6D}" destId="{CA2F4D7D-9D12-4393-B015-F10FEFF52525}" srcOrd="0" destOrd="0" parTransId="{9413D3AC-BD43-4B4E-952B-78E23A9B34EE}" sibTransId="{88923440-5BDB-4F10-BC47-412FEB9E62DB}"/>
    <dgm:cxn modelId="{1CD1089A-ADA3-482C-896F-DC81F753BE91}" type="presOf" srcId="{88923440-5BDB-4F10-BC47-412FEB9E62DB}" destId="{BE28CB24-73C0-4BE8-B687-EE92E87444E1}" srcOrd="1" destOrd="0" presId="urn:microsoft.com/office/officeart/2005/8/layout/process1"/>
    <dgm:cxn modelId="{F39D005A-A3E6-471B-A288-7A7377538F92}" srcId="{2AF21033-A37A-4CE7-80B6-B0FBAE6F1B6D}" destId="{7A41FBCD-B85B-4A48-8840-AB9405A40610}" srcOrd="2" destOrd="0" parTransId="{1CFE4A41-E107-4526-95DD-FA2C3FD30472}" sibTransId="{31412B1F-0EFC-4064-87B6-CC675107FBE6}"/>
    <dgm:cxn modelId="{ADD754C9-3E82-4573-BC51-39DB7FBF5AE2}" type="presOf" srcId="{7A41FBCD-B85B-4A48-8840-AB9405A40610}" destId="{C6291153-AEB5-4B4F-968F-7594F32A0B61}" srcOrd="0" destOrd="0" presId="urn:microsoft.com/office/officeart/2005/8/layout/process1"/>
    <dgm:cxn modelId="{EF2613EB-703A-4968-9D2A-2B5FBD27A684}" type="presOf" srcId="{CA2F4D7D-9D12-4393-B015-F10FEFF52525}" destId="{C6C099B1-9458-4711-809F-B46DDB6354C2}" srcOrd="0" destOrd="0" presId="urn:microsoft.com/office/officeart/2005/8/layout/process1"/>
    <dgm:cxn modelId="{7F47561F-A0D5-4D0D-A34A-F0D618C21C8D}" type="presOf" srcId="{9F8CF3EC-A54E-47D5-8428-844C16CF0222}" destId="{B3EE8323-5D82-4D69-8D80-F5ED5D4CEF34}" srcOrd="1" destOrd="0" presId="urn:microsoft.com/office/officeart/2005/8/layout/process1"/>
    <dgm:cxn modelId="{095A70D3-6A6B-4F70-B114-64D3047894EE}" type="presParOf" srcId="{8F86523E-5E7B-4CDE-A8F7-BF684444E0ED}" destId="{C6C099B1-9458-4711-809F-B46DDB6354C2}" srcOrd="0" destOrd="0" presId="urn:microsoft.com/office/officeart/2005/8/layout/process1"/>
    <dgm:cxn modelId="{390AB913-7444-4CF6-A2DD-5BF0B9599F89}" type="presParOf" srcId="{8F86523E-5E7B-4CDE-A8F7-BF684444E0ED}" destId="{463D8CBC-1EA8-41F8-9381-6DF86B85AD6B}" srcOrd="1" destOrd="0" presId="urn:microsoft.com/office/officeart/2005/8/layout/process1"/>
    <dgm:cxn modelId="{D0AB5836-2459-413A-965F-B3ACF28DA04C}" type="presParOf" srcId="{463D8CBC-1EA8-41F8-9381-6DF86B85AD6B}" destId="{BE28CB24-73C0-4BE8-B687-EE92E87444E1}" srcOrd="0" destOrd="0" presId="urn:microsoft.com/office/officeart/2005/8/layout/process1"/>
    <dgm:cxn modelId="{31398722-14B5-4E37-BD23-742E4E4C5E13}" type="presParOf" srcId="{8F86523E-5E7B-4CDE-A8F7-BF684444E0ED}" destId="{EF281CED-9E26-488C-B399-7665DFAF4E16}" srcOrd="2" destOrd="0" presId="urn:microsoft.com/office/officeart/2005/8/layout/process1"/>
    <dgm:cxn modelId="{9200A7ED-A86D-41E1-A8B0-17034DB9BA35}" type="presParOf" srcId="{8F86523E-5E7B-4CDE-A8F7-BF684444E0ED}" destId="{0750EE35-1C95-4A34-B679-BC496C706056}" srcOrd="3" destOrd="0" presId="urn:microsoft.com/office/officeart/2005/8/layout/process1"/>
    <dgm:cxn modelId="{03861555-250C-4759-9A7C-3EAC65848231}" type="presParOf" srcId="{0750EE35-1C95-4A34-B679-BC496C706056}" destId="{B3EE8323-5D82-4D69-8D80-F5ED5D4CEF34}" srcOrd="0" destOrd="0" presId="urn:microsoft.com/office/officeart/2005/8/layout/process1"/>
    <dgm:cxn modelId="{4C329984-9227-42E4-9649-C8899F196CBC}" type="presParOf" srcId="{8F86523E-5E7B-4CDE-A8F7-BF684444E0ED}" destId="{C6291153-AEB5-4B4F-968F-7594F32A0B61}"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C099B1-9458-4711-809F-B46DDB6354C2}">
      <dsp:nvSpPr>
        <dsp:cNvPr id="0" name=""/>
        <dsp:cNvSpPr/>
      </dsp:nvSpPr>
      <dsp:spPr>
        <a:xfrm>
          <a:off x="8840" y="1218674"/>
          <a:ext cx="2642294" cy="158537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a:t>Know who you are and what you stand for</a:t>
          </a:r>
        </a:p>
      </dsp:txBody>
      <dsp:txXfrm>
        <a:off x="55274" y="1265108"/>
        <a:ext cx="2549426" cy="1492508"/>
      </dsp:txXfrm>
    </dsp:sp>
    <dsp:sp modelId="{463D8CBC-1EA8-41F8-9381-6DF86B85AD6B}">
      <dsp:nvSpPr>
        <dsp:cNvPr id="0" name=""/>
        <dsp:cNvSpPr/>
      </dsp:nvSpPr>
      <dsp:spPr>
        <a:xfrm>
          <a:off x="2915364" y="1683717"/>
          <a:ext cx="560166" cy="65528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2915364" y="1814775"/>
        <a:ext cx="392116" cy="393173"/>
      </dsp:txXfrm>
    </dsp:sp>
    <dsp:sp modelId="{EF281CED-9E26-488C-B399-7665DFAF4E16}">
      <dsp:nvSpPr>
        <dsp:cNvPr id="0" name=""/>
        <dsp:cNvSpPr/>
      </dsp:nvSpPr>
      <dsp:spPr>
        <a:xfrm>
          <a:off x="3708052" y="1218674"/>
          <a:ext cx="2642294" cy="158537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a:t>Learn how to build a values-based team</a:t>
          </a:r>
        </a:p>
      </dsp:txBody>
      <dsp:txXfrm>
        <a:off x="3754486" y="1265108"/>
        <a:ext cx="2549426" cy="1492508"/>
      </dsp:txXfrm>
    </dsp:sp>
    <dsp:sp modelId="{0750EE35-1C95-4A34-B679-BC496C706056}">
      <dsp:nvSpPr>
        <dsp:cNvPr id="0" name=""/>
        <dsp:cNvSpPr/>
      </dsp:nvSpPr>
      <dsp:spPr>
        <a:xfrm>
          <a:off x="6614576" y="1683717"/>
          <a:ext cx="560166" cy="65528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6614576" y="1814775"/>
        <a:ext cx="392116" cy="393173"/>
      </dsp:txXfrm>
    </dsp:sp>
    <dsp:sp modelId="{C6291153-AEB5-4B4F-968F-7594F32A0B61}">
      <dsp:nvSpPr>
        <dsp:cNvPr id="0" name=""/>
        <dsp:cNvSpPr/>
      </dsp:nvSpPr>
      <dsp:spPr>
        <a:xfrm>
          <a:off x="7407265" y="1218674"/>
          <a:ext cx="2642294" cy="158537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a:t>Lead your sphere of influence from success to significance</a:t>
          </a:r>
        </a:p>
      </dsp:txBody>
      <dsp:txXfrm>
        <a:off x="7453699" y="1265108"/>
        <a:ext cx="2549426" cy="1492508"/>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4DA482-EB5B-4109-9F8B-07D246574222}" type="datetimeFigureOut">
              <a:rPr lang="en-US" smtClean="0"/>
              <a:t>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087E6D-C602-4D77-87E4-E7850CA9B1F5}" type="slidenum">
              <a:rPr lang="en-US" smtClean="0"/>
              <a:t>‹#›</a:t>
            </a:fld>
            <a:endParaRPr lang="en-US"/>
          </a:p>
        </p:txBody>
      </p:sp>
    </p:spTree>
    <p:extLst>
      <p:ext uri="{BB962C8B-B14F-4D97-AF65-F5344CB8AC3E}">
        <p14:creationId xmlns:p14="http://schemas.microsoft.com/office/powerpoint/2010/main" val="33544194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087E6D-C602-4D77-87E4-E7850CA9B1F5}" type="slidenum">
              <a:rPr lang="en-US" smtClean="0"/>
              <a:t>4</a:t>
            </a:fld>
            <a:endParaRPr lang="en-US"/>
          </a:p>
        </p:txBody>
      </p:sp>
    </p:spTree>
    <p:extLst>
      <p:ext uri="{BB962C8B-B14F-4D97-AF65-F5344CB8AC3E}">
        <p14:creationId xmlns:p14="http://schemas.microsoft.com/office/powerpoint/2010/main" val="2298030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6D087E6D-C602-4D77-87E4-E7850CA9B1F5}" type="slidenum">
              <a:rPr lang="en-US" smtClean="0"/>
              <a:t>11</a:t>
            </a:fld>
            <a:endParaRPr lang="en-US"/>
          </a:p>
        </p:txBody>
      </p:sp>
    </p:spTree>
    <p:extLst>
      <p:ext uri="{BB962C8B-B14F-4D97-AF65-F5344CB8AC3E}">
        <p14:creationId xmlns:p14="http://schemas.microsoft.com/office/powerpoint/2010/main" val="9212927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087E6D-C602-4D77-87E4-E7850CA9B1F5}" type="slidenum">
              <a:rPr lang="en-US" smtClean="0"/>
              <a:t>12</a:t>
            </a:fld>
            <a:endParaRPr lang="en-US"/>
          </a:p>
        </p:txBody>
      </p:sp>
    </p:spTree>
    <p:extLst>
      <p:ext uri="{BB962C8B-B14F-4D97-AF65-F5344CB8AC3E}">
        <p14:creationId xmlns:p14="http://schemas.microsoft.com/office/powerpoint/2010/main" val="1683210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a:t>
            </a:r>
            <a:r>
              <a:rPr lang="en-US" baseline="0" dirty="0"/>
              <a:t> I took another poll question right now and asked each of you this simple question: In modern times, say the last 50 to 100 years, is society more violent or less violent than any other time throughout history? </a:t>
            </a:r>
          </a:p>
          <a:p>
            <a:r>
              <a:rPr lang="en-US" baseline="0" dirty="0"/>
              <a:t>	1. Think about this, we have WWI, WWII, Korean War, Vietnam War, mass slaughtering's, terrorism, etc. </a:t>
            </a:r>
            <a:endParaRPr lang="en-US" dirty="0"/>
          </a:p>
        </p:txBody>
      </p:sp>
      <p:sp>
        <p:nvSpPr>
          <p:cNvPr id="4" name="Slide Number Placeholder 3"/>
          <p:cNvSpPr>
            <a:spLocks noGrp="1"/>
          </p:cNvSpPr>
          <p:nvPr>
            <p:ph type="sldNum" sz="quarter" idx="10"/>
          </p:nvPr>
        </p:nvSpPr>
        <p:spPr/>
        <p:txBody>
          <a:bodyPr/>
          <a:lstStyle/>
          <a:p>
            <a:fld id="{6D087E6D-C602-4D77-87E4-E7850CA9B1F5}" type="slidenum">
              <a:rPr lang="en-US" smtClean="0"/>
              <a:t>29</a:t>
            </a:fld>
            <a:endParaRPr lang="en-US"/>
          </a:p>
        </p:txBody>
      </p:sp>
    </p:spTree>
    <p:extLst>
      <p:ext uri="{BB962C8B-B14F-4D97-AF65-F5344CB8AC3E}">
        <p14:creationId xmlns:p14="http://schemas.microsoft.com/office/powerpoint/2010/main" val="587829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F44E4B3-AEB9-4593-A6D7-9DE2923014B0}" type="datetimeFigureOut">
              <a:rPr lang="en-US" smtClean="0"/>
              <a:t>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A7F487-7895-42C7-BA19-81A882D17711}"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7931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44E4B3-AEB9-4593-A6D7-9DE2923014B0}" type="datetimeFigureOut">
              <a:rPr lang="en-US" smtClean="0"/>
              <a:t>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A7F487-7895-42C7-BA19-81A882D17711}" type="slidenum">
              <a:rPr lang="en-US" smtClean="0"/>
              <a:t>‹#›</a:t>
            </a:fld>
            <a:endParaRPr lang="en-US"/>
          </a:p>
        </p:txBody>
      </p:sp>
    </p:spTree>
    <p:extLst>
      <p:ext uri="{BB962C8B-B14F-4D97-AF65-F5344CB8AC3E}">
        <p14:creationId xmlns:p14="http://schemas.microsoft.com/office/powerpoint/2010/main" val="77161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44E4B3-AEB9-4593-A6D7-9DE2923014B0}" type="datetimeFigureOut">
              <a:rPr lang="en-US" smtClean="0"/>
              <a:t>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A7F487-7895-42C7-BA19-81A882D17711}" type="slidenum">
              <a:rPr lang="en-US" smtClean="0"/>
              <a:t>‹#›</a:t>
            </a:fld>
            <a:endParaRPr lang="en-US"/>
          </a:p>
        </p:txBody>
      </p:sp>
    </p:spTree>
    <p:extLst>
      <p:ext uri="{BB962C8B-B14F-4D97-AF65-F5344CB8AC3E}">
        <p14:creationId xmlns:p14="http://schemas.microsoft.com/office/powerpoint/2010/main" val="1217547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91440" indent="-91440">
              <a:buFont typeface="Wingdings" panose="05000000000000000000" pitchFamily="2" charset="2"/>
              <a:buChar cha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F44E4B3-AEB9-4593-A6D7-9DE2923014B0}" type="datetimeFigureOut">
              <a:rPr lang="en-US" smtClean="0"/>
              <a:t>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A7F487-7895-42C7-BA19-81A882D17711}" type="slidenum">
              <a:rPr lang="en-US" smtClean="0"/>
              <a:t>‹#›</a:t>
            </a:fld>
            <a:endParaRPr lang="en-US"/>
          </a:p>
        </p:txBody>
      </p:sp>
    </p:spTree>
    <p:extLst>
      <p:ext uri="{BB962C8B-B14F-4D97-AF65-F5344CB8AC3E}">
        <p14:creationId xmlns:p14="http://schemas.microsoft.com/office/powerpoint/2010/main" val="3839835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44E4B3-AEB9-4593-A6D7-9DE2923014B0}" type="datetimeFigureOut">
              <a:rPr lang="en-US" smtClean="0"/>
              <a:t>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A7F487-7895-42C7-BA19-81A882D17711}"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6155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F44E4B3-AEB9-4593-A6D7-9DE2923014B0}" type="datetimeFigureOut">
              <a:rPr lang="en-US" smtClean="0"/>
              <a:t>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A7F487-7895-42C7-BA19-81A882D17711}" type="slidenum">
              <a:rPr lang="en-US" smtClean="0"/>
              <a:t>‹#›</a:t>
            </a:fld>
            <a:endParaRPr lang="en-US"/>
          </a:p>
        </p:txBody>
      </p:sp>
    </p:spTree>
    <p:extLst>
      <p:ext uri="{BB962C8B-B14F-4D97-AF65-F5344CB8AC3E}">
        <p14:creationId xmlns:p14="http://schemas.microsoft.com/office/powerpoint/2010/main" val="4079069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F44E4B3-AEB9-4593-A6D7-9DE2923014B0}" type="datetimeFigureOut">
              <a:rPr lang="en-US" smtClean="0"/>
              <a:t>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A7F487-7895-42C7-BA19-81A882D17711}" type="slidenum">
              <a:rPr lang="en-US" smtClean="0"/>
              <a:t>‹#›</a:t>
            </a:fld>
            <a:endParaRPr lang="en-US"/>
          </a:p>
        </p:txBody>
      </p:sp>
    </p:spTree>
    <p:extLst>
      <p:ext uri="{BB962C8B-B14F-4D97-AF65-F5344CB8AC3E}">
        <p14:creationId xmlns:p14="http://schemas.microsoft.com/office/powerpoint/2010/main" val="1284349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F44E4B3-AEB9-4593-A6D7-9DE2923014B0}" type="datetimeFigureOut">
              <a:rPr lang="en-US" smtClean="0"/>
              <a:t>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A7F487-7895-42C7-BA19-81A882D17711}" type="slidenum">
              <a:rPr lang="en-US" smtClean="0"/>
              <a:t>‹#›</a:t>
            </a:fld>
            <a:endParaRPr lang="en-US"/>
          </a:p>
        </p:txBody>
      </p:sp>
    </p:spTree>
    <p:extLst>
      <p:ext uri="{BB962C8B-B14F-4D97-AF65-F5344CB8AC3E}">
        <p14:creationId xmlns:p14="http://schemas.microsoft.com/office/powerpoint/2010/main" val="2040886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F44E4B3-AEB9-4593-A6D7-9DE2923014B0}" type="datetimeFigureOut">
              <a:rPr lang="en-US" smtClean="0"/>
              <a:t>1/9/2018</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EAA7F487-7895-42C7-BA19-81A882D17711}" type="slidenum">
              <a:rPr lang="en-US" smtClean="0"/>
              <a:t>‹#›</a:t>
            </a:fld>
            <a:endParaRPr lang="en-US"/>
          </a:p>
        </p:txBody>
      </p:sp>
    </p:spTree>
    <p:extLst>
      <p:ext uri="{BB962C8B-B14F-4D97-AF65-F5344CB8AC3E}">
        <p14:creationId xmlns:p14="http://schemas.microsoft.com/office/powerpoint/2010/main" val="2051674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6F44E4B3-AEB9-4593-A6D7-9DE2923014B0}" type="datetimeFigureOut">
              <a:rPr lang="en-US" smtClean="0"/>
              <a:t>1/9/2018</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AA7F487-7895-42C7-BA19-81A882D17711}" type="slidenum">
              <a:rPr lang="en-US" smtClean="0"/>
              <a:t>‹#›</a:t>
            </a:fld>
            <a:endParaRPr lang="en-US"/>
          </a:p>
        </p:txBody>
      </p:sp>
    </p:spTree>
    <p:extLst>
      <p:ext uri="{BB962C8B-B14F-4D97-AF65-F5344CB8AC3E}">
        <p14:creationId xmlns:p14="http://schemas.microsoft.com/office/powerpoint/2010/main" val="3635430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F44E4B3-AEB9-4593-A6D7-9DE2923014B0}" type="datetimeFigureOut">
              <a:rPr lang="en-US" smtClean="0"/>
              <a:t>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A7F487-7895-42C7-BA19-81A882D17711}" type="slidenum">
              <a:rPr lang="en-US" smtClean="0"/>
              <a:t>‹#›</a:t>
            </a:fld>
            <a:endParaRPr lang="en-US"/>
          </a:p>
        </p:txBody>
      </p:sp>
    </p:spTree>
    <p:extLst>
      <p:ext uri="{BB962C8B-B14F-4D97-AF65-F5344CB8AC3E}">
        <p14:creationId xmlns:p14="http://schemas.microsoft.com/office/powerpoint/2010/main" val="1514759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6F44E4B3-AEB9-4593-A6D7-9DE2923014B0}" type="datetimeFigureOut">
              <a:rPr lang="en-US" smtClean="0"/>
              <a:t>1/9/2018</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EAA7F487-7895-42C7-BA19-81A882D17711}"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9925534"/>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merriam-webster.com/dictionary/leading" TargetMode="External"/><Relationship Id="rId2" Type="http://schemas.openxmlformats.org/officeDocument/2006/relationships/hyperlink" Target="https://www.merriam-webster.com/dictionary/leader"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merriam-webster.com/dictionary/manage#h1"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www.merriam-webster.com/dictionary/enterprise" TargetMode="External"/><Relationship Id="rId4" Type="http://schemas.openxmlformats.org/officeDocument/2006/relationships/hyperlink" Target="https://www.merriam-webster.com/dictionary/judicious"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758952"/>
            <a:ext cx="8457781" cy="3566160"/>
          </a:xfrm>
        </p:spPr>
        <p:txBody>
          <a:bodyPr>
            <a:normAutofit/>
          </a:bodyPr>
          <a:lstStyle/>
          <a:p>
            <a:r>
              <a:rPr lang="en-US" sz="4800" dirty="0">
                <a:latin typeface="Calibri" panose="020F0502020204030204" pitchFamily="34" charset="0"/>
                <a:ea typeface="Calibri" panose="020F0502020204030204" pitchFamily="34" charset="0"/>
                <a:cs typeface="Arial" panose="020B0604020202020204" pitchFamily="34" charset="0"/>
              </a:rPr>
              <a:t>Managing for Success: </a:t>
            </a:r>
            <a:br>
              <a:rPr lang="en-US" sz="4800" dirty="0">
                <a:latin typeface="Calibri" panose="020F0502020204030204" pitchFamily="34" charset="0"/>
                <a:ea typeface="Calibri" panose="020F0502020204030204" pitchFamily="34" charset="0"/>
                <a:cs typeface="Arial" panose="020B0604020202020204" pitchFamily="34" charset="0"/>
              </a:rPr>
            </a:br>
            <a:r>
              <a:rPr lang="en-US" sz="3200" dirty="0">
                <a:latin typeface="Calibri" panose="020F0502020204030204" pitchFamily="34" charset="0"/>
                <a:ea typeface="Calibri" panose="020F0502020204030204" pitchFamily="34" charset="0"/>
                <a:cs typeface="Arial" panose="020B0604020202020204" pitchFamily="34" charset="0"/>
              </a:rPr>
              <a:t/>
            </a:r>
            <a:br>
              <a:rPr lang="en-US" sz="3200" dirty="0">
                <a:latin typeface="Calibri" panose="020F0502020204030204" pitchFamily="34" charset="0"/>
                <a:ea typeface="Calibri" panose="020F0502020204030204" pitchFamily="34" charset="0"/>
                <a:cs typeface="Arial" panose="020B0604020202020204" pitchFamily="34" charset="0"/>
              </a:rPr>
            </a:br>
            <a:r>
              <a:rPr lang="en-US" sz="3200" dirty="0">
                <a:latin typeface="Calibri" panose="020F0502020204030204" pitchFamily="34" charset="0"/>
                <a:ea typeface="Calibri" panose="020F0502020204030204" pitchFamily="34" charset="0"/>
                <a:cs typeface="Arial" panose="020B0604020202020204" pitchFamily="34" charset="0"/>
              </a:rPr>
              <a:t>Understanding yourself, others, your department, and the organization can produce outstanding results</a:t>
            </a:r>
            <a:r>
              <a:rPr lang="en-US" sz="1800" dirty="0">
                <a:latin typeface="Calibri" panose="020F0502020204030204" pitchFamily="34" charset="0"/>
                <a:ea typeface="Calibri" panose="020F0502020204030204" pitchFamily="34" charset="0"/>
                <a:cs typeface="Arial" panose="020B0604020202020204" pitchFamily="34" charset="0"/>
              </a:rPr>
              <a:t>.</a:t>
            </a:r>
            <a:br>
              <a:rPr lang="en-US" sz="1800" dirty="0">
                <a:latin typeface="Calibri" panose="020F0502020204030204" pitchFamily="34" charset="0"/>
                <a:ea typeface="Calibri" panose="020F0502020204030204" pitchFamily="34" charset="0"/>
                <a:cs typeface="Arial" panose="020B0604020202020204" pitchFamily="34" charset="0"/>
              </a:rPr>
            </a:br>
            <a:r>
              <a:rPr lang="en-US" sz="1800" dirty="0">
                <a:latin typeface="Calibri" panose="020F0502020204030204" pitchFamily="34" charset="0"/>
                <a:ea typeface="Calibri" panose="020F0502020204030204" pitchFamily="34" charset="0"/>
                <a:cs typeface="Arial" panose="020B0604020202020204" pitchFamily="34" charset="0"/>
              </a:rPr>
              <a:t/>
            </a:r>
            <a:br>
              <a:rPr lang="en-US" sz="1800" dirty="0">
                <a:latin typeface="Calibri" panose="020F0502020204030204" pitchFamily="34" charset="0"/>
                <a:ea typeface="Calibri" panose="020F0502020204030204" pitchFamily="34" charset="0"/>
                <a:cs typeface="Arial" panose="020B0604020202020204" pitchFamily="34" charset="0"/>
              </a:rPr>
            </a:br>
            <a:r>
              <a:rPr lang="en-US" sz="1800" dirty="0">
                <a:latin typeface="Calibri" panose="020F0502020204030204" pitchFamily="34" charset="0"/>
                <a:ea typeface="Calibri" panose="020F0502020204030204" pitchFamily="34" charset="0"/>
                <a:cs typeface="Arial" panose="020B0604020202020204" pitchFamily="34" charset="0"/>
              </a:rPr>
              <a:t/>
            </a:r>
            <a:br>
              <a:rPr lang="en-US" sz="1800" dirty="0">
                <a:latin typeface="Calibri" panose="020F0502020204030204" pitchFamily="34" charset="0"/>
                <a:ea typeface="Calibri" panose="020F0502020204030204" pitchFamily="34" charset="0"/>
                <a:cs typeface="Arial" panose="020B0604020202020204" pitchFamily="34" charset="0"/>
              </a:rPr>
            </a:br>
            <a:r>
              <a:rPr lang="en-US" sz="1800" dirty="0">
                <a:latin typeface="Calibri" panose="020F0502020204030204" pitchFamily="34" charset="0"/>
                <a:ea typeface="Calibri" panose="020F0502020204030204" pitchFamily="34" charset="0"/>
                <a:cs typeface="Arial" panose="020B0604020202020204" pitchFamily="34" charset="0"/>
              </a:rPr>
              <a:t/>
            </a:r>
            <a:br>
              <a:rPr lang="en-US" sz="1800" dirty="0">
                <a:latin typeface="Calibri" panose="020F0502020204030204" pitchFamily="34" charset="0"/>
                <a:ea typeface="Calibri" panose="020F0502020204030204" pitchFamily="34" charset="0"/>
                <a:cs typeface="Arial" panose="020B0604020202020204" pitchFamily="34" charset="0"/>
              </a:rPr>
            </a:br>
            <a:endParaRPr lang="en-US" sz="1800"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lstStyle/>
          <a:p>
            <a:r>
              <a:rPr lang="en-US" dirty="0"/>
              <a:t>Presented by Peter Oropeza, </a:t>
            </a:r>
            <a:r>
              <a:rPr lang="en-US" dirty="0" err="1"/>
              <a:t>psy.D</a:t>
            </a:r>
            <a:r>
              <a:rPr lang="en-US" dirty="0"/>
              <a:t>.</a:t>
            </a:r>
          </a:p>
        </p:txBody>
      </p:sp>
    </p:spTree>
    <p:extLst>
      <p:ext uri="{BB962C8B-B14F-4D97-AF65-F5344CB8AC3E}">
        <p14:creationId xmlns:p14="http://schemas.microsoft.com/office/powerpoint/2010/main" val="2960488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C6DD240-593E-994A-BD77-810245576943}"/>
              </a:ext>
            </a:extLst>
          </p:cNvPr>
          <p:cNvSpPr>
            <a:spLocks noGrp="1"/>
          </p:cNvSpPr>
          <p:nvPr>
            <p:ph type="title"/>
          </p:nvPr>
        </p:nvSpPr>
        <p:spPr/>
        <p:txBody>
          <a:bodyPr/>
          <a:lstStyle/>
          <a:p>
            <a:r>
              <a:rPr lang="en-US" dirty="0"/>
              <a:t>Question of the Day</a:t>
            </a:r>
          </a:p>
        </p:txBody>
      </p:sp>
      <p:sp>
        <p:nvSpPr>
          <p:cNvPr id="3" name="Content Placeholder 2">
            <a:extLst>
              <a:ext uri="{FF2B5EF4-FFF2-40B4-BE49-F238E27FC236}">
                <a16:creationId xmlns="" xmlns:a16="http://schemas.microsoft.com/office/drawing/2014/main" id="{031CB915-CA9C-1A4B-83A8-AB95A1FD4B9F}"/>
              </a:ext>
            </a:extLst>
          </p:cNvPr>
          <p:cNvSpPr>
            <a:spLocks noGrp="1"/>
          </p:cNvSpPr>
          <p:nvPr>
            <p:ph idx="1"/>
          </p:nvPr>
        </p:nvSpPr>
        <p:spPr>
          <a:xfrm>
            <a:off x="991447" y="1875972"/>
            <a:ext cx="10058400" cy="4023360"/>
          </a:xfrm>
        </p:spPr>
        <p:txBody>
          <a:bodyPr/>
          <a:lstStyle/>
          <a:p>
            <a:pPr marL="0" indent="0" algn="ctr">
              <a:buNone/>
            </a:pPr>
            <a:endParaRPr lang="en-US" sz="4000" dirty="0"/>
          </a:p>
          <a:p>
            <a:pPr marL="0" indent="0" algn="ctr">
              <a:buNone/>
            </a:pPr>
            <a:endParaRPr lang="en-US" sz="4000" dirty="0"/>
          </a:p>
          <a:p>
            <a:pPr marL="0" indent="0" algn="ctr">
              <a:buNone/>
            </a:pPr>
            <a:r>
              <a:rPr lang="en-US" sz="4000" dirty="0"/>
              <a:t>Are leaders born or developed?</a:t>
            </a:r>
          </a:p>
          <a:p>
            <a:endParaRPr lang="en-US" dirty="0"/>
          </a:p>
        </p:txBody>
      </p:sp>
    </p:spTree>
    <p:extLst>
      <p:ext uri="{BB962C8B-B14F-4D97-AF65-F5344CB8AC3E}">
        <p14:creationId xmlns:p14="http://schemas.microsoft.com/office/powerpoint/2010/main" val="3820269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AD1305D-806F-314F-8ED9-FE2EAB007D3F}"/>
              </a:ext>
            </a:extLst>
          </p:cNvPr>
          <p:cNvSpPr>
            <a:spLocks noGrp="1"/>
          </p:cNvSpPr>
          <p:nvPr>
            <p:ph type="title"/>
          </p:nvPr>
        </p:nvSpPr>
        <p:spPr/>
        <p:txBody>
          <a:bodyPr/>
          <a:lstStyle/>
          <a:p>
            <a:r>
              <a:rPr lang="en-US" dirty="0"/>
              <a:t>Know yourself	</a:t>
            </a:r>
          </a:p>
        </p:txBody>
      </p:sp>
      <p:sp>
        <p:nvSpPr>
          <p:cNvPr id="3" name="Content Placeholder 2">
            <a:extLst>
              <a:ext uri="{FF2B5EF4-FFF2-40B4-BE49-F238E27FC236}">
                <a16:creationId xmlns="" xmlns:a16="http://schemas.microsoft.com/office/drawing/2014/main" id="{BBE379DC-597D-D34B-814D-A7BD0E3A58A8}"/>
              </a:ext>
            </a:extLst>
          </p:cNvPr>
          <p:cNvSpPr>
            <a:spLocks noGrp="1"/>
          </p:cNvSpPr>
          <p:nvPr>
            <p:ph idx="1"/>
          </p:nvPr>
        </p:nvSpPr>
        <p:spPr/>
        <p:txBody>
          <a:bodyPr/>
          <a:lstStyle/>
          <a:p>
            <a:r>
              <a:rPr lang="en-US" dirty="0"/>
              <a:t>Be honest with yourself and ask these questions:</a:t>
            </a:r>
          </a:p>
          <a:p>
            <a:pPr lvl="1"/>
            <a:r>
              <a:rPr lang="en-US" dirty="0"/>
              <a:t>1. What are your strengths? What are your weaknesses?</a:t>
            </a:r>
          </a:p>
          <a:p>
            <a:pPr lvl="1"/>
            <a:r>
              <a:rPr lang="en-US" dirty="0"/>
              <a:t>2. Be specific in the following areas</a:t>
            </a:r>
          </a:p>
          <a:p>
            <a:pPr lvl="3"/>
            <a:r>
              <a:rPr lang="en-US" dirty="0"/>
              <a:t>Interpersonal skills</a:t>
            </a:r>
          </a:p>
          <a:p>
            <a:pPr lvl="3"/>
            <a:r>
              <a:rPr lang="en-US" dirty="0"/>
              <a:t>Organizational skills</a:t>
            </a:r>
          </a:p>
          <a:p>
            <a:pPr lvl="3"/>
            <a:r>
              <a:rPr lang="en-US" dirty="0"/>
              <a:t>Collaboration </a:t>
            </a:r>
          </a:p>
          <a:p>
            <a:pPr lvl="3"/>
            <a:r>
              <a:rPr lang="en-US" dirty="0"/>
              <a:t>Handing/managing conflict</a:t>
            </a:r>
          </a:p>
          <a:p>
            <a:pPr lvl="3"/>
            <a:r>
              <a:rPr lang="en-US" dirty="0"/>
              <a:t>Biases? Awareness of biases</a:t>
            </a:r>
          </a:p>
          <a:p>
            <a:pPr lvl="3"/>
            <a:r>
              <a:rPr lang="en-US" dirty="0"/>
              <a:t>Hot button triggers</a:t>
            </a:r>
          </a:p>
          <a:p>
            <a:pPr lvl="3"/>
            <a:r>
              <a:rPr lang="en-US" dirty="0"/>
              <a:t>Asking for feedback</a:t>
            </a:r>
          </a:p>
          <a:p>
            <a:pPr lvl="3"/>
            <a:r>
              <a:rPr lang="en-US" dirty="0"/>
              <a:t>Time management</a:t>
            </a:r>
          </a:p>
          <a:p>
            <a:pPr lvl="3"/>
            <a:r>
              <a:rPr lang="en-US" dirty="0"/>
              <a:t>Running meetings</a:t>
            </a:r>
          </a:p>
          <a:p>
            <a:pPr lvl="3"/>
            <a:endParaRPr lang="en-US" dirty="0"/>
          </a:p>
          <a:p>
            <a:pPr lvl="3"/>
            <a:endParaRPr lang="en-US" dirty="0"/>
          </a:p>
        </p:txBody>
      </p:sp>
    </p:spTree>
    <p:extLst>
      <p:ext uri="{BB962C8B-B14F-4D97-AF65-F5344CB8AC3E}">
        <p14:creationId xmlns:p14="http://schemas.microsoft.com/office/powerpoint/2010/main" val="557605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4147" y="853440"/>
            <a:ext cx="5930254" cy="5384800"/>
          </a:xfrm>
          <a:prstGeom prst="rect">
            <a:avLst/>
          </a:prstGeom>
        </p:spPr>
      </p:pic>
    </p:spTree>
    <p:extLst>
      <p:ext uri="{BB962C8B-B14F-4D97-AF65-F5344CB8AC3E}">
        <p14:creationId xmlns:p14="http://schemas.microsoft.com/office/powerpoint/2010/main" val="2744421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Core values	</a:t>
            </a:r>
          </a:p>
        </p:txBody>
      </p:sp>
      <p:sp>
        <p:nvSpPr>
          <p:cNvPr id="3" name="Content Placeholder 2"/>
          <p:cNvSpPr>
            <a:spLocks noGrp="1"/>
          </p:cNvSpPr>
          <p:nvPr>
            <p:ph idx="1"/>
          </p:nvPr>
        </p:nvSpPr>
        <p:spPr/>
        <p:txBody>
          <a:bodyPr/>
          <a:lstStyle/>
          <a:p>
            <a:pPr marL="0" indent="0">
              <a:buNone/>
            </a:pPr>
            <a:endParaRPr lang="en-US" dirty="0"/>
          </a:p>
          <a:p>
            <a:pPr lvl="1">
              <a:buFont typeface="Arial" panose="020B0604020202020204" pitchFamily="34" charset="0"/>
              <a:buChar char="•"/>
            </a:pPr>
            <a:r>
              <a:rPr lang="en-US" dirty="0"/>
              <a:t>Dig deep! What really drives you? </a:t>
            </a:r>
          </a:p>
          <a:p>
            <a:pPr lvl="1">
              <a:buFont typeface="Arial" panose="020B0604020202020204" pitchFamily="34" charset="0"/>
              <a:buChar char="•"/>
            </a:pPr>
            <a:endParaRPr lang="en-US" dirty="0"/>
          </a:p>
          <a:p>
            <a:pPr lvl="1">
              <a:buFont typeface="Arial" panose="020B0604020202020204" pitchFamily="34" charset="0"/>
              <a:buChar char="•"/>
            </a:pPr>
            <a:r>
              <a:rPr lang="en-US" dirty="0"/>
              <a:t>What core belief do you hold that is so strong that when you do something against this belief the feeling and reaction is palpable to you? </a:t>
            </a:r>
          </a:p>
          <a:p>
            <a:pPr lvl="1">
              <a:buFont typeface="Arial" panose="020B0604020202020204" pitchFamily="34" charset="0"/>
              <a:buChar char="•"/>
            </a:pPr>
            <a:endParaRPr lang="en-US" dirty="0"/>
          </a:p>
          <a:p>
            <a:pPr lvl="1">
              <a:buFont typeface="Arial" panose="020B0604020202020204" pitchFamily="34" charset="0"/>
              <a:buChar char="•"/>
            </a:pPr>
            <a:r>
              <a:rPr lang="en-US" dirty="0"/>
              <a:t>Your core value is an essential and enduring tenet….guiding principles. </a:t>
            </a:r>
          </a:p>
          <a:p>
            <a:pPr>
              <a:buFont typeface="Arial" panose="020B0604020202020204" pitchFamily="34" charset="0"/>
              <a:buChar char="•"/>
            </a:pPr>
            <a:endParaRPr lang="en-US" dirty="0"/>
          </a:p>
          <a:p>
            <a:pPr lvl="1">
              <a:buFont typeface="Arial" panose="020B0604020202020204" pitchFamily="34" charset="0"/>
              <a:buChar char="•"/>
            </a:pPr>
            <a:r>
              <a:rPr lang="en-US" dirty="0"/>
              <a:t>In sum, “A core longstanding, strongly held belief that influences your behavior.” </a:t>
            </a:r>
          </a:p>
          <a:p>
            <a:pPr marL="0" indent="0">
              <a:buNone/>
            </a:pPr>
            <a:endParaRPr lang="en-US" dirty="0"/>
          </a:p>
        </p:txBody>
      </p:sp>
    </p:spTree>
    <p:extLst>
      <p:ext uri="{BB962C8B-B14F-4D97-AF65-F5344CB8AC3E}">
        <p14:creationId xmlns:p14="http://schemas.microsoft.com/office/powerpoint/2010/main" val="3647482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FE1934AB-4F67-8444-AE8C-BD4190081001}"/>
              </a:ext>
            </a:extLst>
          </p:cNvPr>
          <p:cNvSpPr>
            <a:spLocks noGrp="1"/>
          </p:cNvSpPr>
          <p:nvPr>
            <p:ph type="title"/>
          </p:nvPr>
        </p:nvSpPr>
        <p:spPr/>
        <p:txBody>
          <a:bodyPr/>
          <a:lstStyle/>
          <a:p>
            <a:r>
              <a:rPr lang="en-US" dirty="0"/>
              <a:t>Types of Core Values</a:t>
            </a:r>
          </a:p>
        </p:txBody>
      </p:sp>
      <p:sp>
        <p:nvSpPr>
          <p:cNvPr id="3" name="Content Placeholder 2"/>
          <p:cNvSpPr>
            <a:spLocks noGrp="1"/>
          </p:cNvSpPr>
          <p:nvPr>
            <p:ph idx="1"/>
          </p:nvPr>
        </p:nvSpPr>
        <p:spPr/>
        <p:txBody>
          <a:bodyPr/>
          <a:lstStyle/>
          <a:p>
            <a:endParaRPr lang="en-US" dirty="0"/>
          </a:p>
          <a:p>
            <a:endParaRPr lang="en-US" dirty="0"/>
          </a:p>
        </p:txBody>
      </p:sp>
      <p:sp>
        <p:nvSpPr>
          <p:cNvPr id="12" name="TextBox 11">
            <a:extLst>
              <a:ext uri="{FF2B5EF4-FFF2-40B4-BE49-F238E27FC236}">
                <a16:creationId xmlns="" xmlns:a16="http://schemas.microsoft.com/office/drawing/2014/main" id="{5A648C29-FBE5-C348-9F1A-B098A3ED50A2}"/>
              </a:ext>
            </a:extLst>
          </p:cNvPr>
          <p:cNvSpPr txBox="1"/>
          <p:nvPr/>
        </p:nvSpPr>
        <p:spPr>
          <a:xfrm>
            <a:off x="1097280" y="1995715"/>
            <a:ext cx="9997440" cy="3416320"/>
          </a:xfrm>
          <a:prstGeom prst="rect">
            <a:avLst/>
          </a:prstGeom>
          <a:noFill/>
        </p:spPr>
        <p:txBody>
          <a:bodyPr wrap="square">
            <a:spAutoFit/>
          </a:bodyPr>
          <a:lstStyle/>
          <a:p>
            <a:r>
              <a:rPr lang="en-US" sz="1800" dirty="0"/>
              <a:t>Truth			Trust			Excellence</a:t>
            </a:r>
          </a:p>
          <a:p>
            <a:r>
              <a:rPr lang="en-US" sz="1800" dirty="0"/>
              <a:t>Persistence		Teamwork		Responsiveness	</a:t>
            </a:r>
          </a:p>
          <a:p>
            <a:r>
              <a:rPr lang="en-US" sz="1800" dirty="0"/>
              <a:t>Sincerity			Quality			Self-control</a:t>
            </a:r>
          </a:p>
          <a:p>
            <a:r>
              <a:rPr lang="en-US" dirty="0"/>
              <a:t>Power			Respect			Fairness</a:t>
            </a:r>
          </a:p>
          <a:p>
            <a:r>
              <a:rPr lang="en-US" sz="1800" dirty="0"/>
              <a:t>Control			Candor			Honesty</a:t>
            </a:r>
          </a:p>
          <a:p>
            <a:r>
              <a:rPr lang="en-US" dirty="0"/>
              <a:t>Courage 			Learning			Cooperation</a:t>
            </a:r>
          </a:p>
          <a:p>
            <a:r>
              <a:rPr lang="en-US" sz="1800" dirty="0"/>
              <a:t>Honor 			Integrity			Humor </a:t>
            </a:r>
          </a:p>
          <a:p>
            <a:r>
              <a:rPr lang="en-US" dirty="0"/>
              <a:t>Loyalty			Collaboration		Success</a:t>
            </a:r>
          </a:p>
          <a:p>
            <a:r>
              <a:rPr lang="en-US" sz="1800" dirty="0"/>
              <a:t>Security			Support			Peace</a:t>
            </a:r>
          </a:p>
          <a:p>
            <a:r>
              <a:rPr lang="en-US" dirty="0"/>
              <a:t>Relationships		Justice			Dependability</a:t>
            </a:r>
          </a:p>
          <a:p>
            <a:r>
              <a:rPr lang="en-US" sz="1800" dirty="0"/>
              <a:t>Wisdom </a:t>
            </a:r>
            <a:r>
              <a:rPr lang="en-US" dirty="0"/>
              <a:t>			</a:t>
            </a:r>
            <a:r>
              <a:rPr lang="en-US" sz="1800" dirty="0"/>
              <a:t>Commitment		Freedom</a:t>
            </a:r>
          </a:p>
          <a:p>
            <a:endParaRPr lang="en-US" sz="1800" dirty="0"/>
          </a:p>
        </p:txBody>
      </p:sp>
    </p:spTree>
    <p:extLst>
      <p:ext uri="{BB962C8B-B14F-4D97-AF65-F5344CB8AC3E}">
        <p14:creationId xmlns:p14="http://schemas.microsoft.com/office/powerpoint/2010/main" val="3293803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Importance of Core Values</a:t>
            </a:r>
            <a:endParaRPr lang="en-US" dirty="0"/>
          </a:p>
        </p:txBody>
      </p:sp>
      <p:sp>
        <p:nvSpPr>
          <p:cNvPr id="3" name="Content Placeholder 2"/>
          <p:cNvSpPr>
            <a:spLocks noGrp="1"/>
          </p:cNvSpPr>
          <p:nvPr>
            <p:ph idx="1"/>
          </p:nvPr>
        </p:nvSpPr>
        <p:spPr/>
        <p:txBody>
          <a:bodyPr/>
          <a:lstStyle/>
          <a:p>
            <a:r>
              <a:rPr lang="en-US" dirty="0" smtClean="0"/>
              <a:t>Core values are fundamental to who you are, how you act and behave, and how you relate to people</a:t>
            </a:r>
          </a:p>
          <a:p>
            <a:r>
              <a:rPr lang="en-US" dirty="0" smtClean="0"/>
              <a:t>You must, as a person in a position of influence, know your core values</a:t>
            </a:r>
          </a:p>
          <a:p>
            <a:endParaRPr lang="en-US" dirty="0"/>
          </a:p>
        </p:txBody>
      </p:sp>
    </p:spTree>
    <p:extLst>
      <p:ext uri="{BB962C8B-B14F-4D97-AF65-F5344CB8AC3E}">
        <p14:creationId xmlns:p14="http://schemas.microsoft.com/office/powerpoint/2010/main" val="3647416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471D737-94A6-E44F-ACF2-679C75F0D1AD}"/>
              </a:ext>
            </a:extLst>
          </p:cNvPr>
          <p:cNvSpPr>
            <a:spLocks noGrp="1"/>
          </p:cNvSpPr>
          <p:nvPr>
            <p:ph type="title"/>
          </p:nvPr>
        </p:nvSpPr>
        <p:spPr/>
        <p:txBody>
          <a:bodyPr/>
          <a:lstStyle/>
          <a:p>
            <a:r>
              <a:rPr lang="en-US" dirty="0"/>
              <a:t>The Power of Core Values</a:t>
            </a:r>
          </a:p>
        </p:txBody>
      </p:sp>
      <p:sp>
        <p:nvSpPr>
          <p:cNvPr id="3" name="Content Placeholder 2">
            <a:extLst>
              <a:ext uri="{FF2B5EF4-FFF2-40B4-BE49-F238E27FC236}">
                <a16:creationId xmlns="" xmlns:a16="http://schemas.microsoft.com/office/drawing/2014/main" id="{D5572152-7145-3646-A43C-4F649E6F6338}"/>
              </a:ext>
            </a:extLst>
          </p:cNvPr>
          <p:cNvSpPr>
            <a:spLocks noGrp="1"/>
          </p:cNvSpPr>
          <p:nvPr>
            <p:ph idx="1"/>
          </p:nvPr>
        </p:nvSpPr>
        <p:spPr>
          <a:xfrm>
            <a:off x="1097280" y="1845734"/>
            <a:ext cx="10058400" cy="4023360"/>
          </a:xfrm>
        </p:spPr>
        <p:txBody>
          <a:bodyPr/>
          <a:lstStyle/>
          <a:p>
            <a:endParaRPr lang="en-US" b="0" i="0" dirty="0">
              <a:solidFill>
                <a:srgbClr val="666666"/>
              </a:solidFill>
              <a:effectLst/>
              <a:latin typeface="proxima-nova"/>
            </a:endParaRPr>
          </a:p>
          <a:p>
            <a:r>
              <a:rPr lang="en-US" b="0" i="0" dirty="0">
                <a:solidFill>
                  <a:srgbClr val="666666"/>
                </a:solidFill>
                <a:effectLst/>
                <a:latin typeface="proxima-nova"/>
              </a:rPr>
              <a:t>We’ve learned that when you manage by core values, amazing things happen. You start measuring success by the quality of your relationships, your reputation for integrity, your contributions to the community, your environmental stewardship and by how much you enhance the lives of your employees, customers and communities. You begin to define success by how much you achieve and by how much you care.</a:t>
            </a:r>
          </a:p>
          <a:p>
            <a:r>
              <a:rPr lang="en-US" dirty="0"/>
              <a:t>—Holt Catepillar</a:t>
            </a:r>
          </a:p>
        </p:txBody>
      </p:sp>
    </p:spTree>
    <p:extLst>
      <p:ext uri="{BB962C8B-B14F-4D97-AF65-F5344CB8AC3E}">
        <p14:creationId xmlns:p14="http://schemas.microsoft.com/office/powerpoint/2010/main" val="3856652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23757B31-6BD4-4F47-9835-B4BC726AB4D8}"/>
              </a:ext>
            </a:extLst>
          </p:cNvPr>
          <p:cNvPicPr>
            <a:picLocks noChangeAspect="1"/>
          </p:cNvPicPr>
          <p:nvPr/>
        </p:nvPicPr>
        <p:blipFill>
          <a:blip r:embed="rId2"/>
          <a:stretch>
            <a:fillRect/>
          </a:stretch>
        </p:blipFill>
        <p:spPr>
          <a:xfrm>
            <a:off x="1066800" y="430339"/>
            <a:ext cx="10058400" cy="5997321"/>
          </a:xfrm>
          <a:prstGeom prst="rect">
            <a:avLst/>
          </a:prstGeom>
        </p:spPr>
      </p:pic>
    </p:spTree>
    <p:extLst>
      <p:ext uri="{BB962C8B-B14F-4D97-AF65-F5344CB8AC3E}">
        <p14:creationId xmlns:p14="http://schemas.microsoft.com/office/powerpoint/2010/main" val="17538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01CA106C-CF33-7947-92DA-3FE249E41ABA}"/>
              </a:ext>
            </a:extLst>
          </p:cNvPr>
          <p:cNvSpPr>
            <a:spLocks noGrp="1"/>
          </p:cNvSpPr>
          <p:nvPr>
            <p:ph type="title"/>
          </p:nvPr>
        </p:nvSpPr>
        <p:spPr/>
        <p:txBody>
          <a:bodyPr/>
          <a:lstStyle/>
          <a:p>
            <a:r>
              <a:rPr lang="en-US" dirty="0"/>
              <a:t>The Real Meaning of Success</a:t>
            </a:r>
          </a:p>
        </p:txBody>
      </p:sp>
      <p:sp>
        <p:nvSpPr>
          <p:cNvPr id="7" name="Content Placeholder 6">
            <a:extLst>
              <a:ext uri="{FF2B5EF4-FFF2-40B4-BE49-F238E27FC236}">
                <a16:creationId xmlns="" xmlns:a16="http://schemas.microsoft.com/office/drawing/2014/main" id="{1311FE3D-BF75-9840-A426-626A3274FF87}"/>
              </a:ext>
            </a:extLst>
          </p:cNvPr>
          <p:cNvSpPr>
            <a:spLocks noGrp="1"/>
          </p:cNvSpPr>
          <p:nvPr>
            <p:ph idx="1"/>
          </p:nvPr>
        </p:nvSpPr>
        <p:spPr>
          <a:xfrm>
            <a:off x="1097280" y="1845734"/>
            <a:ext cx="10058400" cy="4023360"/>
          </a:xfrm>
        </p:spPr>
        <p:txBody>
          <a:bodyPr/>
          <a:lstStyle/>
          <a:p>
            <a:pPr marL="0" indent="0">
              <a:buNone/>
            </a:pPr>
            <a:r>
              <a:rPr lang="en-US" b="0" i="0" dirty="0">
                <a:solidFill>
                  <a:srgbClr val="666666"/>
                </a:solidFill>
                <a:effectLst/>
                <a:latin typeface="proxima-nova"/>
              </a:rPr>
              <a:t>Think about it: What is the ultimate measure of success for a professional sports franchise? Is it a championship ring? How about a company? Is business success solely based on how many products you sell and how much profit you make?</a:t>
            </a:r>
          </a:p>
          <a:p>
            <a:pPr marL="0" indent="0">
              <a:buNone/>
            </a:pPr>
            <a:r>
              <a:rPr lang="en-US" b="0" i="0" dirty="0">
                <a:solidFill>
                  <a:srgbClr val="666666"/>
                </a:solidFill>
                <a:effectLst/>
                <a:latin typeface="proxima-nova"/>
              </a:rPr>
              <a:t>For many organizations, these are the only ways to quantify success. But at HOLT CAT and Sports and Entertainment, we measure success a little differently.</a:t>
            </a:r>
          </a:p>
          <a:p>
            <a:pPr marL="0" indent="0">
              <a:buNone/>
            </a:pPr>
            <a:r>
              <a:rPr lang="en-US" i="1" dirty="0">
                <a:solidFill>
                  <a:srgbClr val="444444"/>
                </a:solidFill>
                <a:effectLst/>
              </a:rPr>
              <a:t>.</a:t>
            </a:r>
            <a:endParaRPr lang="en-US" dirty="0"/>
          </a:p>
        </p:txBody>
      </p:sp>
    </p:spTree>
    <p:extLst>
      <p:ext uri="{BB962C8B-B14F-4D97-AF65-F5344CB8AC3E}">
        <p14:creationId xmlns:p14="http://schemas.microsoft.com/office/powerpoint/2010/main" val="726997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Holt Cat Measure of Success</a:t>
            </a:r>
          </a:p>
        </p:txBody>
      </p:sp>
      <p:sp>
        <p:nvSpPr>
          <p:cNvPr id="3" name="Content Placeholder 2"/>
          <p:cNvSpPr>
            <a:spLocks noGrp="1"/>
          </p:cNvSpPr>
          <p:nvPr>
            <p:ph idx="1"/>
          </p:nvPr>
        </p:nvSpPr>
        <p:spPr/>
        <p:txBody>
          <a:bodyPr/>
          <a:lstStyle/>
          <a:p>
            <a:r>
              <a:rPr lang="en-US" i="1" dirty="0">
                <a:solidFill>
                  <a:srgbClr val="444444"/>
                </a:solidFill>
              </a:rPr>
              <a:t>We measure success by how well we’re delivering on the values that are most important to us. We call this approach Values-Based Leadership (VBL) - and it’s the common bond of passion and purpose that connects HOLT CAT and the Spurs. VBL keeps us connected to our fans, our customers, and our communities</a:t>
            </a:r>
            <a:endParaRPr lang="en-US" dirty="0"/>
          </a:p>
        </p:txBody>
      </p:sp>
    </p:spTree>
    <p:extLst>
      <p:ext uri="{BB962C8B-B14F-4D97-AF65-F5344CB8AC3E}">
        <p14:creationId xmlns:p14="http://schemas.microsoft.com/office/powerpoint/2010/main" val="1015560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Learning Objectives</a:t>
            </a:r>
            <a:endParaRPr lang="en-US" dirty="0"/>
          </a:p>
        </p:txBody>
      </p:sp>
      <p:sp>
        <p:nvSpPr>
          <p:cNvPr id="3" name="Content Placeholder 2"/>
          <p:cNvSpPr>
            <a:spLocks noGrp="1"/>
          </p:cNvSpPr>
          <p:nvPr>
            <p:ph idx="1"/>
          </p:nvPr>
        </p:nvSpPr>
        <p:spPr/>
        <p:txBody>
          <a:bodyPr>
            <a:normAutofit/>
          </a:bodyPr>
          <a:lstStyle/>
          <a:p>
            <a:r>
              <a:rPr lang="en-US" sz="2400" dirty="0"/>
              <a:t>Participants will be able to:</a:t>
            </a:r>
          </a:p>
          <a:p>
            <a:pPr lvl="1"/>
            <a:r>
              <a:rPr lang="en-US" dirty="0"/>
              <a:t>Identify the difference between effective management versus effective leadership</a:t>
            </a:r>
          </a:p>
          <a:p>
            <a:pPr lvl="1"/>
            <a:endParaRPr lang="en-US" dirty="0"/>
          </a:p>
          <a:p>
            <a:pPr lvl="1"/>
            <a:r>
              <a:rPr lang="en-US" dirty="0"/>
              <a:t>Identify core values and behaviors critical to success</a:t>
            </a:r>
          </a:p>
          <a:p>
            <a:pPr lvl="1"/>
            <a:endParaRPr lang="en-US" dirty="0"/>
          </a:p>
          <a:p>
            <a:pPr lvl="1"/>
            <a:r>
              <a:rPr lang="en-US" dirty="0"/>
              <a:t>Identify ways to hold staff and students accountable </a:t>
            </a:r>
            <a:r>
              <a:rPr lang="en-US" sz="3400" dirty="0"/>
              <a:t> </a:t>
            </a:r>
          </a:p>
        </p:txBody>
      </p:sp>
    </p:spTree>
    <p:extLst>
      <p:ext uri="{BB962C8B-B14F-4D97-AF65-F5344CB8AC3E}">
        <p14:creationId xmlns:p14="http://schemas.microsoft.com/office/powerpoint/2010/main" val="3705950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3338AEA7-BDE0-BF48-B4F5-D312CFD0961E}"/>
              </a:ext>
            </a:extLst>
          </p:cNvPr>
          <p:cNvPicPr>
            <a:picLocks noChangeAspect="1"/>
          </p:cNvPicPr>
          <p:nvPr/>
        </p:nvPicPr>
        <p:blipFill>
          <a:blip r:embed="rId2"/>
          <a:stretch>
            <a:fillRect/>
          </a:stretch>
        </p:blipFill>
        <p:spPr>
          <a:xfrm>
            <a:off x="3035904" y="1065893"/>
            <a:ext cx="5249333" cy="4726214"/>
          </a:xfrm>
          <a:prstGeom prst="rect">
            <a:avLst/>
          </a:prstGeom>
        </p:spPr>
      </p:pic>
    </p:spTree>
    <p:extLst>
      <p:ext uri="{BB962C8B-B14F-4D97-AF65-F5344CB8AC3E}">
        <p14:creationId xmlns:p14="http://schemas.microsoft.com/office/powerpoint/2010/main" val="394717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FROM VALUES TO ACTION </a:t>
            </a:r>
          </a:p>
        </p:txBody>
      </p:sp>
      <p:sp>
        <p:nvSpPr>
          <p:cNvPr id="3" name="Content Placeholder 2"/>
          <p:cNvSpPr>
            <a:spLocks noGrp="1"/>
          </p:cNvSpPr>
          <p:nvPr>
            <p:ph idx="1"/>
          </p:nvPr>
        </p:nvSpPr>
        <p:spPr/>
        <p:txBody>
          <a:bodyPr/>
          <a:lstStyle/>
          <a:p>
            <a:endParaRPr lang="en-US" dirty="0"/>
          </a:p>
          <a:p>
            <a:r>
              <a:rPr lang="en-US" sz="2400" dirty="0"/>
              <a:t>Leadership is the ability and capacity to influence others. Values-based leadership is where leaders inspire and motivate others to pursue what matters most. Values-based leaders are committed to and actively engaged in trying to make the world a better place within their individual sphere of influence. </a:t>
            </a:r>
          </a:p>
          <a:p>
            <a:r>
              <a:rPr lang="en-US" sz="2400" dirty="0"/>
              <a:t>The ultimate objective of values-based leadership is to do the right thing by influencing those you interact with to make choices and decisions which are aligned with your values and those of your organization. To become a values-based leader, the journey has three phases:</a:t>
            </a:r>
          </a:p>
          <a:p>
            <a:r>
              <a:rPr lang="en-US" dirty="0"/>
              <a:t>--Harry Kraemer, professor at </a:t>
            </a:r>
            <a:r>
              <a:rPr lang="en-US" dirty="0" smtClean="0"/>
              <a:t>Northwestern</a:t>
            </a:r>
            <a:r>
              <a:rPr lang="en-US" dirty="0"/>
              <a:t>. Former CEO of Baxter International Inc.</a:t>
            </a:r>
          </a:p>
        </p:txBody>
      </p:sp>
    </p:spTree>
    <p:extLst>
      <p:ext uri="{BB962C8B-B14F-4D97-AF65-F5344CB8AC3E}">
        <p14:creationId xmlns:p14="http://schemas.microsoft.com/office/powerpoint/2010/main" val="3357483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Values Based Leadership (and Management)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1157523"/>
              </p:ext>
            </p:extLst>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29480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Phase 1. Who are you?</a:t>
            </a:r>
          </a:p>
        </p:txBody>
      </p:sp>
      <p:sp>
        <p:nvSpPr>
          <p:cNvPr id="3" name="Content Placeholder 2"/>
          <p:cNvSpPr>
            <a:spLocks noGrp="1"/>
          </p:cNvSpPr>
          <p:nvPr>
            <p:ph idx="1"/>
          </p:nvPr>
        </p:nvSpPr>
        <p:spPr/>
        <p:txBody>
          <a:bodyPr>
            <a:normAutofit/>
          </a:bodyPr>
          <a:lstStyle/>
          <a:p>
            <a:pPr marL="514350" indent="-514350">
              <a:buAutoNum type="arabicPeriod"/>
            </a:pPr>
            <a:r>
              <a:rPr lang="en-US" sz="2400" dirty="0"/>
              <a:t>Self-Reflection: You must reflect and identify what your values are and what matters most</a:t>
            </a:r>
          </a:p>
          <a:p>
            <a:pPr marL="514350" indent="-514350">
              <a:buAutoNum type="arabicPeriod"/>
            </a:pPr>
            <a:r>
              <a:rPr lang="en-US" sz="2400" dirty="0"/>
              <a:t>Balance and perspective: The ability to see situations from multiple perspectives, including different viewpoints, to gain a holistic understanding</a:t>
            </a:r>
          </a:p>
          <a:p>
            <a:pPr marL="514350" indent="-514350">
              <a:buAutoNum type="arabicPeriod"/>
            </a:pPr>
            <a:r>
              <a:rPr lang="en-US" sz="2400" dirty="0"/>
              <a:t>True Self-confidence: NOT </a:t>
            </a:r>
            <a:r>
              <a:rPr lang="en-US" sz="2400" dirty="0" err="1"/>
              <a:t>narcisstically</a:t>
            </a:r>
            <a:r>
              <a:rPr lang="en-US" sz="2400" dirty="0"/>
              <a:t>, but accepting yourself in total including your strengths and weaknesses, and importantly, focusing on continuous self-improvement</a:t>
            </a:r>
          </a:p>
          <a:p>
            <a:pPr marL="514350" indent="-514350">
              <a:buAutoNum type="arabicPeriod"/>
            </a:pPr>
            <a:r>
              <a:rPr lang="en-US" sz="2400" dirty="0"/>
              <a:t>Genuine Humility: Know your values, appreciate the value in each person in the organization, and treat everyone respectfully</a:t>
            </a:r>
          </a:p>
          <a:p>
            <a:pPr lvl="2"/>
            <a:endParaRPr lang="en-US" dirty="0"/>
          </a:p>
          <a:p>
            <a:pPr lvl="1"/>
            <a:endParaRPr lang="en-US" dirty="0"/>
          </a:p>
        </p:txBody>
      </p:sp>
    </p:spTree>
    <p:extLst>
      <p:ext uri="{BB962C8B-B14F-4D97-AF65-F5344CB8AC3E}">
        <p14:creationId xmlns:p14="http://schemas.microsoft.com/office/powerpoint/2010/main" val="3980962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Phase 2: Build a Value Based Team</a:t>
            </a:r>
          </a:p>
        </p:txBody>
      </p:sp>
      <p:sp>
        <p:nvSpPr>
          <p:cNvPr id="3" name="Content Placeholder 2"/>
          <p:cNvSpPr>
            <a:spLocks noGrp="1"/>
          </p:cNvSpPr>
          <p:nvPr>
            <p:ph idx="1"/>
          </p:nvPr>
        </p:nvSpPr>
        <p:spPr/>
        <p:txBody>
          <a:bodyPr/>
          <a:lstStyle/>
          <a:p>
            <a:pPr marL="457200" indent="-457200">
              <a:buAutoNum type="arabicPeriod"/>
            </a:pPr>
            <a:r>
              <a:rPr lang="en-US" dirty="0"/>
              <a:t>Lead with values</a:t>
            </a:r>
          </a:p>
          <a:p>
            <a:pPr marL="457200" indent="-457200">
              <a:buAutoNum type="arabicPeriod"/>
            </a:pPr>
            <a:r>
              <a:rPr lang="en-US" dirty="0"/>
              <a:t>Develop talent</a:t>
            </a:r>
          </a:p>
          <a:p>
            <a:pPr marL="457200" indent="-457200">
              <a:buAutoNum type="arabicPeriod"/>
            </a:pPr>
            <a:r>
              <a:rPr lang="en-US" dirty="0"/>
              <a:t>Set  clear direction</a:t>
            </a:r>
          </a:p>
          <a:p>
            <a:pPr marL="457200" indent="-457200">
              <a:buAutoNum type="arabicPeriod"/>
            </a:pPr>
            <a:r>
              <a:rPr lang="en-US" dirty="0"/>
              <a:t>Communicate well</a:t>
            </a:r>
          </a:p>
          <a:p>
            <a:pPr marL="457200" indent="-457200">
              <a:buAutoNum type="arabicPeriod"/>
            </a:pPr>
            <a:r>
              <a:rPr lang="en-US" dirty="0"/>
              <a:t>Build engagement </a:t>
            </a:r>
          </a:p>
          <a:p>
            <a:pPr marL="457200" indent="-457200">
              <a:buAutoNum type="arabicPeriod"/>
            </a:pPr>
            <a:r>
              <a:rPr lang="en-US" dirty="0"/>
              <a:t>Execute</a:t>
            </a:r>
          </a:p>
        </p:txBody>
      </p:sp>
    </p:spTree>
    <p:extLst>
      <p:ext uri="{BB962C8B-B14F-4D97-AF65-F5344CB8AC3E}">
        <p14:creationId xmlns:p14="http://schemas.microsoft.com/office/powerpoint/2010/main" val="2671904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Phase 3: Lead Your Sphere of Influence—From Success to Significance</a:t>
            </a:r>
          </a:p>
        </p:txBody>
      </p:sp>
      <p:sp>
        <p:nvSpPr>
          <p:cNvPr id="3" name="Content Placeholder 2"/>
          <p:cNvSpPr>
            <a:spLocks noGrp="1"/>
          </p:cNvSpPr>
          <p:nvPr>
            <p:ph idx="1"/>
          </p:nvPr>
        </p:nvSpPr>
        <p:spPr/>
        <p:txBody>
          <a:bodyPr>
            <a:normAutofit/>
          </a:bodyPr>
          <a:lstStyle/>
          <a:p>
            <a:pPr marL="544068" lvl="1" indent="-342900">
              <a:buAutoNum type="arabicPeriod"/>
            </a:pPr>
            <a:r>
              <a:rPr lang="en-US" sz="2800" dirty="0"/>
              <a:t>The courage to lead through change, controversy, and crisis</a:t>
            </a:r>
          </a:p>
          <a:p>
            <a:pPr marL="544068" lvl="1" indent="-342900">
              <a:buAutoNum type="arabicPeriod"/>
            </a:pPr>
            <a:endParaRPr lang="en-US" sz="2800" dirty="0"/>
          </a:p>
          <a:p>
            <a:pPr marL="544068" lvl="1" indent="-342900">
              <a:buAutoNum type="arabicPeriod"/>
            </a:pPr>
            <a:endParaRPr lang="en-US" sz="2800" dirty="0"/>
          </a:p>
          <a:p>
            <a:pPr marL="544068" lvl="1" indent="-342900">
              <a:buAutoNum type="arabicPeriod"/>
            </a:pPr>
            <a:r>
              <a:rPr lang="en-US" sz="2800" dirty="0"/>
              <a:t>Be socially responsible </a:t>
            </a:r>
          </a:p>
        </p:txBody>
      </p:sp>
    </p:spTree>
    <p:extLst>
      <p:ext uri="{BB962C8B-B14F-4D97-AF65-F5344CB8AC3E}">
        <p14:creationId xmlns:p14="http://schemas.microsoft.com/office/powerpoint/2010/main" val="4284990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Holding Others Accountable?</a:t>
            </a:r>
          </a:p>
        </p:txBody>
      </p:sp>
    </p:spTree>
    <p:extLst>
      <p:ext uri="{BB962C8B-B14F-4D97-AF65-F5344CB8AC3E}">
        <p14:creationId xmlns:p14="http://schemas.microsoft.com/office/powerpoint/2010/main" val="3998404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75767" y="643467"/>
            <a:ext cx="7240466" cy="5050225"/>
          </a:xfrm>
          <a:prstGeom prst="rect">
            <a:avLst/>
          </a:prstGeom>
        </p:spPr>
      </p:pic>
    </p:spTree>
    <p:extLst>
      <p:ext uri="{BB962C8B-B14F-4D97-AF65-F5344CB8AC3E}">
        <p14:creationId xmlns:p14="http://schemas.microsoft.com/office/powerpoint/2010/main" val="115845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589826" y="643467"/>
            <a:ext cx="5012348" cy="5050225"/>
          </a:xfrm>
          <a:prstGeom prst="rect">
            <a:avLst/>
          </a:prstGeom>
        </p:spPr>
      </p:pic>
    </p:spTree>
    <p:extLst>
      <p:ext uri="{BB962C8B-B14F-4D97-AF65-F5344CB8AC3E}">
        <p14:creationId xmlns:p14="http://schemas.microsoft.com/office/powerpoint/2010/main" val="1358200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Accountability </a:t>
            </a:r>
          </a:p>
        </p:txBody>
      </p:sp>
      <p:sp>
        <p:nvSpPr>
          <p:cNvPr id="3" name="Content Placeholder 2"/>
          <p:cNvSpPr>
            <a:spLocks noGrp="1"/>
          </p:cNvSpPr>
          <p:nvPr>
            <p:ph idx="1"/>
          </p:nvPr>
        </p:nvSpPr>
        <p:spPr/>
        <p:txBody>
          <a:bodyPr/>
          <a:lstStyle/>
          <a:p>
            <a:r>
              <a:rPr lang="en-US" dirty="0"/>
              <a:t>Know yourself and hold yourself accountable. </a:t>
            </a:r>
          </a:p>
          <a:p>
            <a:pPr lvl="1"/>
            <a:r>
              <a:rPr lang="en-US" dirty="0"/>
              <a:t>1</a:t>
            </a:r>
            <a:r>
              <a:rPr lang="en-US" dirty="0" smtClean="0"/>
              <a:t>. Seek </a:t>
            </a:r>
            <a:r>
              <a:rPr lang="en-US" dirty="0"/>
              <a:t>feedback from others about your behavior. </a:t>
            </a:r>
          </a:p>
          <a:p>
            <a:pPr lvl="1"/>
            <a:r>
              <a:rPr lang="en-US" dirty="0"/>
              <a:t>2. Ask about the efficiency and effectiveness of your meetings. Both individually and in a group.</a:t>
            </a:r>
          </a:p>
          <a:p>
            <a:pPr lvl="1"/>
            <a:r>
              <a:rPr lang="en-US" dirty="0"/>
              <a:t>3. What are your teams shared values?</a:t>
            </a:r>
          </a:p>
          <a:p>
            <a:pPr lvl="1"/>
            <a:r>
              <a:rPr lang="en-US" dirty="0"/>
              <a:t>4. How are these shared values defined in behavioral terms? E.g. Respect as a value? Does everyone have agreement as to what respectful behavior looks like?</a:t>
            </a:r>
          </a:p>
        </p:txBody>
      </p:sp>
    </p:spTree>
    <p:extLst>
      <p:ext uri="{BB962C8B-B14F-4D97-AF65-F5344CB8AC3E}">
        <p14:creationId xmlns:p14="http://schemas.microsoft.com/office/powerpoint/2010/main" val="2536895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Leadership defined?</a:t>
            </a:r>
          </a:p>
        </p:txBody>
      </p:sp>
      <p:sp>
        <p:nvSpPr>
          <p:cNvPr id="3" name="Content Placeholder 2"/>
          <p:cNvSpPr>
            <a:spLocks noGrp="1"/>
          </p:cNvSpPr>
          <p:nvPr>
            <p:ph idx="1"/>
          </p:nvPr>
        </p:nvSpPr>
        <p:spPr/>
        <p:txBody>
          <a:bodyPr/>
          <a:lstStyle/>
          <a:p>
            <a:r>
              <a:rPr lang="en-US" sz="2400" dirty="0"/>
              <a:t>According to Merriam-Webster</a:t>
            </a:r>
          </a:p>
          <a:p>
            <a:pPr lvl="1"/>
            <a:r>
              <a:rPr lang="en-US" sz="2000" dirty="0"/>
              <a:t>The office or position of a </a:t>
            </a:r>
            <a:r>
              <a:rPr lang="en-US" sz="2000" dirty="0">
                <a:hlinkClick r:id="rId2"/>
              </a:rPr>
              <a:t>leader</a:t>
            </a:r>
            <a:r>
              <a:rPr lang="en-US" sz="2000" dirty="0"/>
              <a:t>. Recently assumed the </a:t>
            </a:r>
            <a:r>
              <a:rPr lang="en-US" sz="2000" i="1" dirty="0"/>
              <a:t>leadership</a:t>
            </a:r>
            <a:r>
              <a:rPr lang="en-US" sz="2000" dirty="0"/>
              <a:t> of the company</a:t>
            </a:r>
          </a:p>
          <a:p>
            <a:pPr lvl="1"/>
            <a:r>
              <a:rPr lang="en-US" sz="2000" dirty="0"/>
              <a:t>Capacity to lead.  A politician who lacks </a:t>
            </a:r>
            <a:r>
              <a:rPr lang="en-US" sz="2000" i="1" dirty="0"/>
              <a:t>leadership</a:t>
            </a:r>
            <a:endParaRPr lang="en-US" sz="2000" dirty="0"/>
          </a:p>
          <a:p>
            <a:pPr lvl="1"/>
            <a:r>
              <a:rPr lang="en-US" sz="2000" dirty="0"/>
              <a:t>The act or an instance of </a:t>
            </a:r>
            <a:r>
              <a:rPr lang="en-US" sz="2000" dirty="0">
                <a:hlinkClick r:id="rId3"/>
              </a:rPr>
              <a:t>leading</a:t>
            </a:r>
            <a:r>
              <a:rPr lang="en-US" sz="2000" dirty="0"/>
              <a:t>.  </a:t>
            </a:r>
            <a:r>
              <a:rPr lang="en-US" sz="2000" i="1" dirty="0"/>
              <a:t>leadership</a:t>
            </a:r>
            <a:r>
              <a:rPr lang="en-US" sz="2000" dirty="0"/>
              <a:t> molds individuals into a team</a:t>
            </a:r>
          </a:p>
          <a:p>
            <a:endParaRPr lang="en-US" dirty="0"/>
          </a:p>
        </p:txBody>
      </p:sp>
    </p:spTree>
    <p:extLst>
      <p:ext uri="{BB962C8B-B14F-4D97-AF65-F5344CB8AC3E}">
        <p14:creationId xmlns:p14="http://schemas.microsoft.com/office/powerpoint/2010/main" val="3981391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Holding others accountable</a:t>
            </a:r>
          </a:p>
        </p:txBody>
      </p:sp>
      <p:sp>
        <p:nvSpPr>
          <p:cNvPr id="3" name="Content Placeholder 2"/>
          <p:cNvSpPr>
            <a:spLocks noGrp="1"/>
          </p:cNvSpPr>
          <p:nvPr>
            <p:ph idx="1"/>
          </p:nvPr>
        </p:nvSpPr>
        <p:spPr/>
        <p:txBody>
          <a:bodyPr/>
          <a:lstStyle/>
          <a:p>
            <a:endParaRPr lang="en-US" dirty="0"/>
          </a:p>
          <a:p>
            <a:r>
              <a:rPr lang="en-US" dirty="0"/>
              <a:t>1. How good and effective is your training?</a:t>
            </a:r>
          </a:p>
          <a:p>
            <a:r>
              <a:rPr lang="en-US" dirty="0"/>
              <a:t>2. How well do you actively coach team members?</a:t>
            </a:r>
          </a:p>
          <a:p>
            <a:r>
              <a:rPr lang="en-US" dirty="0"/>
              <a:t>3. Do team members understand the shared values of your group?</a:t>
            </a:r>
          </a:p>
          <a:p>
            <a:r>
              <a:rPr lang="en-US" dirty="0"/>
              <a:t>4. How do students view your team/department? Do they understand the values? Do they share them?</a:t>
            </a:r>
          </a:p>
        </p:txBody>
      </p:sp>
    </p:spTree>
    <p:extLst>
      <p:ext uri="{BB962C8B-B14F-4D97-AF65-F5344CB8AC3E}">
        <p14:creationId xmlns:p14="http://schemas.microsoft.com/office/powerpoint/2010/main" val="3195189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Your View of Team Members</a:t>
            </a:r>
          </a:p>
        </p:txBody>
      </p:sp>
      <p:sp>
        <p:nvSpPr>
          <p:cNvPr id="3" name="Content Placeholder 2"/>
          <p:cNvSpPr>
            <a:spLocks noGrp="1"/>
          </p:cNvSpPr>
          <p:nvPr>
            <p:ph idx="1"/>
          </p:nvPr>
        </p:nvSpPr>
        <p:spPr/>
        <p:txBody>
          <a:bodyPr/>
          <a:lstStyle/>
          <a:p>
            <a:pPr lvl="0">
              <a:buClr>
                <a:srgbClr val="FFCA08"/>
              </a:buClr>
            </a:pPr>
            <a:r>
              <a:rPr lang="en-US" sz="2800" dirty="0">
                <a:solidFill>
                  <a:prstClr val="black">
                    <a:lumMod val="75000"/>
                    <a:lumOff val="25000"/>
                  </a:prstClr>
                </a:solidFill>
              </a:rPr>
              <a:t>Do you view team members as someone who does a job? </a:t>
            </a:r>
          </a:p>
          <a:p>
            <a:pPr lvl="1">
              <a:buClr>
                <a:srgbClr val="FFCA08"/>
              </a:buClr>
            </a:pPr>
            <a:endParaRPr lang="en-US" sz="2800" dirty="0">
              <a:solidFill>
                <a:prstClr val="black">
                  <a:lumMod val="75000"/>
                  <a:lumOff val="25000"/>
                </a:prstClr>
              </a:solidFill>
            </a:endParaRPr>
          </a:p>
          <a:p>
            <a:pPr lvl="1">
              <a:buClr>
                <a:srgbClr val="FFCA08"/>
              </a:buClr>
            </a:pPr>
            <a:endParaRPr lang="en-US" sz="2800" dirty="0">
              <a:solidFill>
                <a:prstClr val="black">
                  <a:lumMod val="75000"/>
                  <a:lumOff val="25000"/>
                </a:prstClr>
              </a:solidFill>
            </a:endParaRPr>
          </a:p>
          <a:p>
            <a:pPr lvl="1">
              <a:buClr>
                <a:srgbClr val="FFCA08"/>
              </a:buClr>
            </a:pPr>
            <a:endParaRPr lang="en-US" sz="2800" dirty="0">
              <a:solidFill>
                <a:prstClr val="black">
                  <a:lumMod val="75000"/>
                  <a:lumOff val="25000"/>
                </a:prstClr>
              </a:solidFill>
            </a:endParaRPr>
          </a:p>
          <a:p>
            <a:pPr marL="201168" lvl="1" indent="0">
              <a:buClr>
                <a:srgbClr val="FFCA08"/>
              </a:buClr>
              <a:buNone/>
            </a:pPr>
            <a:r>
              <a:rPr lang="en-US" sz="2800" dirty="0">
                <a:solidFill>
                  <a:prstClr val="black">
                    <a:lumMod val="75000"/>
                    <a:lumOff val="25000"/>
                  </a:prstClr>
                </a:solidFill>
              </a:rPr>
              <a:t>Or do you view them as someone who helps change lives?</a:t>
            </a:r>
          </a:p>
          <a:p>
            <a:endParaRPr lang="en-US" dirty="0"/>
          </a:p>
        </p:txBody>
      </p:sp>
    </p:spTree>
    <p:extLst>
      <p:ext uri="{BB962C8B-B14F-4D97-AF65-F5344CB8AC3E}">
        <p14:creationId xmlns:p14="http://schemas.microsoft.com/office/powerpoint/2010/main" val="4190175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View of Students</a:t>
            </a:r>
          </a:p>
        </p:txBody>
      </p:sp>
      <p:sp>
        <p:nvSpPr>
          <p:cNvPr id="3" name="Content Placeholder 2"/>
          <p:cNvSpPr>
            <a:spLocks noGrp="1"/>
          </p:cNvSpPr>
          <p:nvPr>
            <p:ph idx="1"/>
          </p:nvPr>
        </p:nvSpPr>
        <p:spPr/>
        <p:txBody>
          <a:bodyPr/>
          <a:lstStyle/>
          <a:p>
            <a:pPr lvl="0">
              <a:buClr>
                <a:srgbClr val="FFCA08"/>
              </a:buClr>
            </a:pPr>
            <a:r>
              <a:rPr lang="en-US" sz="2400" dirty="0">
                <a:solidFill>
                  <a:prstClr val="black">
                    <a:lumMod val="75000"/>
                    <a:lumOff val="25000"/>
                  </a:prstClr>
                </a:solidFill>
              </a:rPr>
              <a:t>How do you view students? As people who should comply with your rules?</a:t>
            </a:r>
          </a:p>
          <a:p>
            <a:pPr lvl="1">
              <a:buClr>
                <a:srgbClr val="FFCA08"/>
              </a:buClr>
            </a:pPr>
            <a:endParaRPr lang="en-US" sz="2400" dirty="0">
              <a:solidFill>
                <a:prstClr val="black">
                  <a:lumMod val="75000"/>
                  <a:lumOff val="25000"/>
                </a:prstClr>
              </a:solidFill>
            </a:endParaRPr>
          </a:p>
          <a:p>
            <a:pPr lvl="1">
              <a:buClr>
                <a:srgbClr val="FFCA08"/>
              </a:buClr>
            </a:pPr>
            <a:endParaRPr lang="en-US" sz="2400" dirty="0">
              <a:solidFill>
                <a:prstClr val="black">
                  <a:lumMod val="75000"/>
                  <a:lumOff val="25000"/>
                </a:prstClr>
              </a:solidFill>
            </a:endParaRPr>
          </a:p>
          <a:p>
            <a:pPr lvl="1">
              <a:buClr>
                <a:srgbClr val="FFCA08"/>
              </a:buClr>
            </a:pPr>
            <a:endParaRPr lang="en-US" sz="2400" dirty="0">
              <a:solidFill>
                <a:prstClr val="black">
                  <a:lumMod val="75000"/>
                  <a:lumOff val="25000"/>
                </a:prstClr>
              </a:solidFill>
            </a:endParaRPr>
          </a:p>
          <a:p>
            <a:pPr lvl="1">
              <a:buClr>
                <a:srgbClr val="FFCA08"/>
              </a:buClr>
            </a:pPr>
            <a:r>
              <a:rPr lang="en-US" sz="2400" dirty="0">
                <a:solidFill>
                  <a:prstClr val="black">
                    <a:lumMod val="75000"/>
                    <a:lumOff val="25000"/>
                  </a:prstClr>
                </a:solidFill>
              </a:rPr>
              <a:t>Or as people who want to do better in life and benefit from your interactions with them?</a:t>
            </a:r>
          </a:p>
          <a:p>
            <a:endParaRPr lang="en-US" dirty="0"/>
          </a:p>
        </p:txBody>
      </p:sp>
    </p:spTree>
    <p:extLst>
      <p:ext uri="{BB962C8B-B14F-4D97-AF65-F5344CB8AC3E}">
        <p14:creationId xmlns:p14="http://schemas.microsoft.com/office/powerpoint/2010/main" val="2323375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4885" b="15890"/>
          <a:stretch/>
        </p:blipFill>
        <p:spPr>
          <a:xfrm>
            <a:off x="20" y="10"/>
            <a:ext cx="12191980" cy="6857990"/>
          </a:xfrm>
          <a:prstGeom prst="rect">
            <a:avLst/>
          </a:prstGeom>
        </p:spPr>
      </p:pic>
    </p:spTree>
    <p:extLst>
      <p:ext uri="{BB962C8B-B14F-4D97-AF65-F5344CB8AC3E}">
        <p14:creationId xmlns:p14="http://schemas.microsoft.com/office/powerpoint/2010/main" val="2629947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8C60C7D-BE6E-594B-B0C7-7BFCC1326327}"/>
              </a:ext>
            </a:extLst>
          </p:cNvPr>
          <p:cNvSpPr>
            <a:spLocks noGrp="1"/>
          </p:cNvSpPr>
          <p:nvPr>
            <p:ph type="title"/>
          </p:nvPr>
        </p:nvSpPr>
        <p:spPr/>
        <p:txBody>
          <a:bodyPr/>
          <a:lstStyle/>
          <a:p>
            <a:endParaRPr lang="en-US"/>
          </a:p>
        </p:txBody>
      </p:sp>
      <p:sp>
        <p:nvSpPr>
          <p:cNvPr id="3" name="Content Placeholder 2">
            <a:extLst>
              <a:ext uri="{FF2B5EF4-FFF2-40B4-BE49-F238E27FC236}">
                <a16:creationId xmlns="" xmlns:a16="http://schemas.microsoft.com/office/drawing/2014/main" id="{D07A860B-D105-A046-92FC-2E7480C5CBF9}"/>
              </a:ext>
            </a:extLst>
          </p:cNvPr>
          <p:cNvSpPr>
            <a:spLocks noGrp="1"/>
          </p:cNvSpPr>
          <p:nvPr>
            <p:ph idx="1"/>
          </p:nvPr>
        </p:nvSpPr>
        <p:spPr/>
        <p:txBody>
          <a:bodyPr/>
          <a:lstStyle/>
          <a:p>
            <a:endParaRPr lang="en-US" dirty="0"/>
          </a:p>
          <a:p>
            <a:endParaRPr lang="en-US" dirty="0"/>
          </a:p>
          <a:p>
            <a:endParaRPr lang="en-US" dirty="0"/>
          </a:p>
          <a:p>
            <a:pPr marL="0" indent="0" algn="ctr">
              <a:buNone/>
            </a:pPr>
            <a:r>
              <a:rPr lang="en-US" sz="8800" dirty="0"/>
              <a:t>QUESTIONS?</a:t>
            </a:r>
          </a:p>
        </p:txBody>
      </p:sp>
    </p:spTree>
    <p:extLst>
      <p:ext uri="{BB962C8B-B14F-4D97-AF65-F5344CB8AC3E}">
        <p14:creationId xmlns:p14="http://schemas.microsoft.com/office/powerpoint/2010/main" val="2955095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 what is management?</a:t>
            </a:r>
          </a:p>
        </p:txBody>
      </p:sp>
      <p:sp>
        <p:nvSpPr>
          <p:cNvPr id="5" name="Content Placeholder 4"/>
          <p:cNvSpPr>
            <a:spLocks noGrp="1"/>
          </p:cNvSpPr>
          <p:nvPr>
            <p:ph idx="1"/>
          </p:nvPr>
        </p:nvSpPr>
        <p:spPr/>
        <p:txBody>
          <a:bodyPr>
            <a:normAutofit/>
          </a:bodyPr>
          <a:lstStyle/>
          <a:p>
            <a:r>
              <a:rPr lang="en-US" sz="2800" dirty="0"/>
              <a:t>Merriam-Webster gives you this:</a:t>
            </a:r>
          </a:p>
          <a:p>
            <a:pPr lvl="1"/>
            <a:r>
              <a:rPr lang="en-US" sz="2000" dirty="0"/>
              <a:t>the act or art of </a:t>
            </a:r>
            <a:r>
              <a:rPr lang="en-US" sz="2000" u="sng" dirty="0" smtClean="0">
                <a:hlinkClick r:id="rId3"/>
              </a:rPr>
              <a:t>managing</a:t>
            </a:r>
            <a:r>
              <a:rPr lang="en-US" sz="2000" dirty="0" smtClean="0"/>
              <a:t>: </a:t>
            </a:r>
            <a:r>
              <a:rPr lang="en-US" sz="2000" dirty="0"/>
              <a:t>the conducting or supervising of something (such as a business) Business improved under the </a:t>
            </a:r>
            <a:r>
              <a:rPr lang="en-US" sz="2000" i="1" dirty="0"/>
              <a:t>management</a:t>
            </a:r>
            <a:r>
              <a:rPr lang="en-US" sz="2000" dirty="0"/>
              <a:t> of new owners.</a:t>
            </a:r>
          </a:p>
          <a:p>
            <a:pPr lvl="1"/>
            <a:r>
              <a:rPr lang="en-US" sz="2000" dirty="0">
                <a:hlinkClick r:id="rId4"/>
              </a:rPr>
              <a:t>judicious</a:t>
            </a:r>
            <a:r>
              <a:rPr lang="en-US" sz="2000" dirty="0"/>
              <a:t> use of means to accomplish an end is extremely cautious when it comes to money </a:t>
            </a:r>
            <a:r>
              <a:rPr lang="en-US" sz="2000" i="1" dirty="0"/>
              <a:t>management</a:t>
            </a:r>
            <a:endParaRPr lang="en-US" sz="2000" dirty="0"/>
          </a:p>
          <a:p>
            <a:pPr lvl="1"/>
            <a:r>
              <a:rPr lang="en-US" sz="2000" dirty="0"/>
              <a:t>the collective body of those who manage or direct an </a:t>
            </a:r>
            <a:r>
              <a:rPr lang="en-US" sz="2000" dirty="0" smtClean="0">
                <a:hlinkClick r:id="rId5"/>
              </a:rPr>
              <a:t>enterprise</a:t>
            </a:r>
            <a:r>
              <a:rPr lang="en-US" sz="2000" dirty="0" smtClean="0"/>
              <a:t>. </a:t>
            </a:r>
            <a:r>
              <a:rPr lang="en-US" sz="2000" i="1" dirty="0"/>
              <a:t>Management</a:t>
            </a:r>
            <a:r>
              <a:rPr lang="en-US" sz="2000" dirty="0"/>
              <a:t> decided to hire more workers.</a:t>
            </a:r>
          </a:p>
          <a:p>
            <a:endParaRPr lang="en-US" sz="2800" dirty="0"/>
          </a:p>
        </p:txBody>
      </p:sp>
    </p:spTree>
    <p:extLst>
      <p:ext uri="{BB962C8B-B14F-4D97-AF65-F5344CB8AC3E}">
        <p14:creationId xmlns:p14="http://schemas.microsoft.com/office/powerpoint/2010/main" val="2114002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7612" y="1624012"/>
            <a:ext cx="4676775" cy="3609975"/>
          </a:xfrm>
          <a:prstGeom prst="rect">
            <a:avLst/>
          </a:prstGeom>
        </p:spPr>
      </p:pic>
    </p:spTree>
    <p:extLst>
      <p:ext uri="{BB962C8B-B14F-4D97-AF65-F5344CB8AC3E}">
        <p14:creationId xmlns:p14="http://schemas.microsoft.com/office/powerpoint/2010/main" val="3477554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Leadership vs. Managing	</a:t>
            </a:r>
          </a:p>
        </p:txBody>
      </p:sp>
      <p:sp>
        <p:nvSpPr>
          <p:cNvPr id="3" name="Content Placeholder 2"/>
          <p:cNvSpPr>
            <a:spLocks noGrp="1"/>
          </p:cNvSpPr>
          <p:nvPr>
            <p:ph idx="1"/>
          </p:nvPr>
        </p:nvSpPr>
        <p:spPr/>
        <p:txBody>
          <a:bodyPr/>
          <a:lstStyle/>
          <a:p>
            <a:r>
              <a:rPr lang="en-US" dirty="0"/>
              <a:t>Setting Direction vs. Planning and Budgeting</a:t>
            </a:r>
          </a:p>
          <a:p>
            <a:endParaRPr lang="en-US" dirty="0"/>
          </a:p>
          <a:p>
            <a:r>
              <a:rPr lang="en-US" dirty="0"/>
              <a:t>Aligning People vs. Organizing and Staffing</a:t>
            </a:r>
          </a:p>
          <a:p>
            <a:endParaRPr lang="en-US" dirty="0"/>
          </a:p>
          <a:p>
            <a:r>
              <a:rPr lang="en-US" dirty="0"/>
              <a:t>Motivating People vs. Controlling and Problem Solving</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910712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831F7638-2F47-B248-A2C7-521A2E62F33B}"/>
              </a:ext>
            </a:extLst>
          </p:cNvPr>
          <p:cNvPicPr>
            <a:picLocks noChangeAspect="1"/>
          </p:cNvPicPr>
          <p:nvPr/>
        </p:nvPicPr>
        <p:blipFill>
          <a:blip r:embed="rId2"/>
          <a:stretch>
            <a:fillRect/>
          </a:stretch>
        </p:blipFill>
        <p:spPr>
          <a:xfrm>
            <a:off x="2313060" y="643467"/>
            <a:ext cx="7565880" cy="5050225"/>
          </a:xfrm>
          <a:prstGeom prst="rect">
            <a:avLst/>
          </a:prstGeom>
        </p:spPr>
      </p:pic>
    </p:spTree>
    <p:extLst>
      <p:ext uri="{BB962C8B-B14F-4D97-AF65-F5344CB8AC3E}">
        <p14:creationId xmlns:p14="http://schemas.microsoft.com/office/powerpoint/2010/main" val="1496976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27175" y="643467"/>
            <a:ext cx="7537650" cy="5050225"/>
          </a:xfrm>
          <a:prstGeom prst="rect">
            <a:avLst/>
          </a:prstGeom>
        </p:spPr>
      </p:pic>
    </p:spTree>
    <p:extLst>
      <p:ext uri="{BB962C8B-B14F-4D97-AF65-F5344CB8AC3E}">
        <p14:creationId xmlns:p14="http://schemas.microsoft.com/office/powerpoint/2010/main" val="363426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6958E977-0661-A94B-9AFE-88A5E7B48980}"/>
              </a:ext>
            </a:extLst>
          </p:cNvPr>
          <p:cNvPicPr>
            <a:picLocks noChangeAspect="1"/>
          </p:cNvPicPr>
          <p:nvPr/>
        </p:nvPicPr>
        <p:blipFill>
          <a:blip r:embed="rId2"/>
          <a:stretch>
            <a:fillRect/>
          </a:stretch>
        </p:blipFill>
        <p:spPr>
          <a:xfrm>
            <a:off x="3194447" y="643467"/>
            <a:ext cx="5803106" cy="5050225"/>
          </a:xfrm>
          <a:prstGeom prst="rect">
            <a:avLst/>
          </a:prstGeom>
        </p:spPr>
      </p:pic>
    </p:spTree>
    <p:extLst>
      <p:ext uri="{BB962C8B-B14F-4D97-AF65-F5344CB8AC3E}">
        <p14:creationId xmlns:p14="http://schemas.microsoft.com/office/powerpoint/2010/main" val="1808462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Retrospect">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b22f8f74-215c-4154-9939-bd29e4e8980e">XRUYQT3274NZ-681238054-1692</_dlc_DocId>
    <_dlc_DocIdUrl xmlns="b22f8f74-215c-4154-9939-bd29e4e8980e">
      <Url>https://supportservices.jobcorps.gov/health/_layouts/15/DocIdRedir.aspx?ID=XRUYQT3274NZ-681238054-1692</Url>
      <Description>XRUYQT3274NZ-681238054-1692</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21BBDD672BAB240AE25E8C18386348A" ma:contentTypeVersion="5" ma:contentTypeDescription="Create a new document." ma:contentTypeScope="" ma:versionID="edb88f5c1ceec33db4cb0b7c993a8ce5">
  <xsd:schema xmlns:xsd="http://www.w3.org/2001/XMLSchema" xmlns:xs="http://www.w3.org/2001/XMLSchema" xmlns:p="http://schemas.microsoft.com/office/2006/metadata/properties" xmlns:ns1="http://schemas.microsoft.com/sharepoint/v3" xmlns:ns2="b22f8f74-215c-4154-9939-bd29e4e8980e" targetNamespace="http://schemas.microsoft.com/office/2006/metadata/properties" ma:root="true" ma:fieldsID="5b851cb5bcdff340b09bfb219dc0c9f3" ns1:_="" ns2:_="">
    <xsd:import namespace="http://schemas.microsoft.com/sharepoint/v3"/>
    <xsd:import namespace="b22f8f74-215c-4154-9939-bd29e4e8980e"/>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 ma:internalName="PublishingStartDate">
      <xsd:simpleType>
        <xsd:restriction base="dms:Unknown"/>
      </xsd:simpleType>
    </xsd:element>
    <xsd:element name="PublishingExpirationDate" ma:index="5"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22f8f74-215c-4154-9939-bd29e4e8980e"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BDF0E7AC-8F33-4BA0-BB44-CBC3EC0D2093}"/>
</file>

<file path=customXml/itemProps2.xml><?xml version="1.0" encoding="utf-8"?>
<ds:datastoreItem xmlns:ds="http://schemas.openxmlformats.org/officeDocument/2006/customXml" ds:itemID="{276B9DA4-189E-4EA4-B1CF-7265899837FD}"/>
</file>

<file path=customXml/itemProps3.xml><?xml version="1.0" encoding="utf-8"?>
<ds:datastoreItem xmlns:ds="http://schemas.openxmlformats.org/officeDocument/2006/customXml" ds:itemID="{C71D74EC-1B8B-4FF5-83D3-49249873BF1E}"/>
</file>

<file path=customXml/itemProps4.xml><?xml version="1.0" encoding="utf-8"?>
<ds:datastoreItem xmlns:ds="http://schemas.openxmlformats.org/officeDocument/2006/customXml" ds:itemID="{7A7EF1DF-0BC2-4945-970B-C741CC2C50F1}"/>
</file>

<file path=docProps/app.xml><?xml version="1.0" encoding="utf-8"?>
<Properties xmlns="http://schemas.openxmlformats.org/officeDocument/2006/extended-properties" xmlns:vt="http://schemas.openxmlformats.org/officeDocument/2006/docPropsVTypes">
  <Template>Retrospect</Template>
  <TotalTime>34001</TotalTime>
  <Words>1123</Words>
  <Application>Microsoft Office PowerPoint</Application>
  <PresentationFormat>Widescreen</PresentationFormat>
  <Paragraphs>139</Paragraphs>
  <Slides>34</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Calibri Light</vt:lpstr>
      <vt:lpstr>proxima-nova</vt:lpstr>
      <vt:lpstr>Wingdings</vt:lpstr>
      <vt:lpstr>Retrospect</vt:lpstr>
      <vt:lpstr>Managing for Success:   Understanding yourself, others, your department, and the organization can produce outstanding results.    </vt:lpstr>
      <vt:lpstr>Learning Objectives</vt:lpstr>
      <vt:lpstr>Leadership defined?</vt:lpstr>
      <vt:lpstr>So what is management?</vt:lpstr>
      <vt:lpstr>PowerPoint Presentation</vt:lpstr>
      <vt:lpstr>Leadership vs. Managing </vt:lpstr>
      <vt:lpstr>PowerPoint Presentation</vt:lpstr>
      <vt:lpstr>PowerPoint Presentation</vt:lpstr>
      <vt:lpstr>PowerPoint Presentation</vt:lpstr>
      <vt:lpstr>Question of the Day</vt:lpstr>
      <vt:lpstr>Know yourself </vt:lpstr>
      <vt:lpstr>PowerPoint Presentation</vt:lpstr>
      <vt:lpstr>Core values </vt:lpstr>
      <vt:lpstr>Types of Core Values</vt:lpstr>
      <vt:lpstr>The Importance of Core Values</vt:lpstr>
      <vt:lpstr>The Power of Core Values</vt:lpstr>
      <vt:lpstr>PowerPoint Presentation</vt:lpstr>
      <vt:lpstr>The Real Meaning of Success</vt:lpstr>
      <vt:lpstr>Holt Cat Measure of Success</vt:lpstr>
      <vt:lpstr>PowerPoint Presentation</vt:lpstr>
      <vt:lpstr>FROM VALUES TO ACTION </vt:lpstr>
      <vt:lpstr>Values Based Leadership (and Management)</vt:lpstr>
      <vt:lpstr>Phase 1. Who are you?</vt:lpstr>
      <vt:lpstr>Phase 2: Build a Value Based Team</vt:lpstr>
      <vt:lpstr>Phase 3: Lead Your Sphere of Influence—From Success to Significance</vt:lpstr>
      <vt:lpstr>Holding Others Accountable?</vt:lpstr>
      <vt:lpstr>PowerPoint Presentation</vt:lpstr>
      <vt:lpstr>PowerPoint Presentation</vt:lpstr>
      <vt:lpstr>Accountability </vt:lpstr>
      <vt:lpstr>Holding others accountable</vt:lpstr>
      <vt:lpstr>Your View of Team Members</vt:lpstr>
      <vt:lpstr>View of Students</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Managing for Success for Health and Wellness Managers</dc:title>
  <dc:creator>Peter Oropeza</dc:creator>
  <cp:lastModifiedBy>Julie Luht</cp:lastModifiedBy>
  <cp:revision>89</cp:revision>
  <dcterms:created xsi:type="dcterms:W3CDTF">2015-02-25T22:02:22Z</dcterms:created>
  <dcterms:modified xsi:type="dcterms:W3CDTF">2018-01-09T14:17:26Z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0x010100321BBDD672BAB240AE25E8C18386348A</vt:lpwstr>
  </property>
  <property fmtid="{D5CDD505-2E9C-101B-9397-08002B2CF9AE}" pid="3" name="_dlc_DocIdItemGuid">
    <vt:lpwstr>a4b86171-78d5-4c5c-b03a-272746ee49b8</vt:lpwstr>
  </property>
</Properties>
</file>