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49" r:id="rId2"/>
  </p:sldMasterIdLst>
  <p:notesMasterIdLst>
    <p:notesMasterId r:id="rId29"/>
  </p:notesMasterIdLst>
  <p:handoutMasterIdLst>
    <p:handoutMasterId r:id="rId30"/>
  </p:handoutMasterIdLst>
  <p:sldIdLst>
    <p:sldId id="298" r:id="rId3"/>
    <p:sldId id="295" r:id="rId4"/>
    <p:sldId id="296" r:id="rId5"/>
    <p:sldId id="313" r:id="rId6"/>
    <p:sldId id="311" r:id="rId7"/>
    <p:sldId id="301" r:id="rId8"/>
    <p:sldId id="331" r:id="rId9"/>
    <p:sldId id="276" r:id="rId10"/>
    <p:sldId id="268" r:id="rId11"/>
    <p:sldId id="315" r:id="rId12"/>
    <p:sldId id="314" r:id="rId13"/>
    <p:sldId id="317" r:id="rId14"/>
    <p:sldId id="318" r:id="rId15"/>
    <p:sldId id="320" r:id="rId16"/>
    <p:sldId id="321" r:id="rId17"/>
    <p:sldId id="322" r:id="rId18"/>
    <p:sldId id="319" r:id="rId19"/>
    <p:sldId id="323" r:id="rId20"/>
    <p:sldId id="324" r:id="rId21"/>
    <p:sldId id="316" r:id="rId22"/>
    <p:sldId id="325" r:id="rId23"/>
    <p:sldId id="326" r:id="rId24"/>
    <p:sldId id="327" r:id="rId25"/>
    <p:sldId id="328" r:id="rId26"/>
    <p:sldId id="329" r:id="rId27"/>
    <p:sldId id="33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A318F8"/>
    <a:srgbClr val="AC2FF9"/>
    <a:srgbClr val="C02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716F2F-9D68-459E-A9C0-2F004425E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8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42F0CD-30A4-417C-809F-D3FEA44BF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27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FB62A-2EDB-4BA9-8373-A16C770CA62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8267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107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594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7313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1076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66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445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6601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1311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5555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FB62A-2EDB-4BA9-8373-A16C770CA62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891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0EE62-898D-427D-B028-902655AD269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542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0EE62-898D-427D-B028-902655AD269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166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0EE62-898D-427D-B028-902655AD269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289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86986-CB13-4B30-AF78-D4FBFF417C7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658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825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09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700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2F9B-AF78-4FA5-A0C9-CDA254E7C27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716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3E2BE-2A73-40E7-93D5-872192FB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AE1AB-C7D1-4DFF-84AB-F1BA2B4D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17C93-649C-4FBA-B527-B43AA149D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5"/>
            <a:ext cx="67056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508D-31AA-4F0A-B2A0-1E9D0D501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3F288-119C-4A61-BAB7-6805DB4C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4406900"/>
            <a:ext cx="6742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599" y="2906713"/>
            <a:ext cx="6742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9D01-8DD9-40FD-AFB1-0FF81B272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2A2D-75D7-4B7F-8457-6B3F6E8FC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524000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2209800"/>
            <a:ext cx="3354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9CD8-BD1D-4B36-A5F3-1EFA1DDBC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5633-158A-4E04-893D-D6633F86F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68B-9620-40F3-A4B3-F9E59E8A5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C5960-1C3F-41A3-A0EB-DB25ECC74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DED4-BD5B-4B8B-A391-750440BD9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B1C2-C15A-47EB-A02D-8FEEACE20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3400-3592-41D0-8E25-CC7A80E00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C59EF-3B80-40C9-B465-5B02E4D3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52600" y="1600200"/>
            <a:ext cx="6934200" cy="4038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CD82-4B59-4D8F-96C5-373BE1621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95945-FBFC-4F17-A9F3-DBC1BC3B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A77D-97BE-41E1-9CDC-7A5EA2995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FF9FD-69DB-429B-AB6E-8DDE1E963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21944-A08D-4E3B-AD9E-00AB13DE4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792C-D355-40F2-B19C-039A2E0C8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DD7C-1305-45D5-8622-024182393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14DFD-FC08-496E-8DDC-32E45D73C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698830-915D-447B-AEB3-0306972E5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6" r:id="rId1"/>
    <p:sldLayoutId id="2147485716" r:id="rId2"/>
    <p:sldLayoutId id="2147485637" r:id="rId3"/>
    <p:sldLayoutId id="2147485638" r:id="rId4"/>
    <p:sldLayoutId id="2147485639" r:id="rId5"/>
    <p:sldLayoutId id="2147485640" r:id="rId6"/>
    <p:sldLayoutId id="2147485641" r:id="rId7"/>
    <p:sldLayoutId id="2147485642" r:id="rId8"/>
    <p:sldLayoutId id="2147485643" r:id="rId9"/>
    <p:sldLayoutId id="2147485644" r:id="rId10"/>
    <p:sldLayoutId id="21474856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81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C49B8-DDFA-44D2-95AF-B563D6BE7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6" r:id="rId1"/>
    <p:sldLayoutId id="2147485647" r:id="rId2"/>
    <p:sldLayoutId id="2147485648" r:id="rId3"/>
    <p:sldLayoutId id="2147485649" r:id="rId4"/>
    <p:sldLayoutId id="2147485650" r:id="rId5"/>
    <p:sldLayoutId id="2147485651" r:id="rId6"/>
    <p:sldLayoutId id="2147485652" r:id="rId7"/>
    <p:sldLayoutId id="2147485653" r:id="rId8"/>
    <p:sldLayoutId id="2147485654" r:id="rId9"/>
    <p:sldLayoutId id="2147485655" r:id="rId10"/>
    <p:sldLayoutId id="2147485656" r:id="rId11"/>
    <p:sldLayoutId id="21474856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uvad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for prevention: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re-exposure prophylaxis (</a:t>
            </a:r>
            <a:r>
              <a:rPr lang="en-US" dirty="0" err="1" smtClean="0"/>
              <a:t>PrEP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Post-exposure prophylaxis (PEP)</a:t>
            </a:r>
          </a:p>
          <a:p>
            <a:r>
              <a:rPr lang="en-US" dirty="0" smtClean="0"/>
              <a:t>Treatment as Prevention (</a:t>
            </a:r>
            <a:r>
              <a:rPr lang="en-US" dirty="0" err="1" smtClean="0"/>
              <a:t>TasP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7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9144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PrEP</a:t>
            </a:r>
            <a:r>
              <a:rPr lang="en-US" sz="4000" b="1" dirty="0" smtClean="0"/>
              <a:t>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524000"/>
            <a:ext cx="6934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Pr</a:t>
            </a:r>
            <a:r>
              <a:rPr lang="en-US" dirty="0" smtClean="0"/>
              <a:t>e-</a:t>
            </a:r>
            <a:r>
              <a:rPr lang="en-US" b="1" dirty="0" smtClean="0"/>
              <a:t>E</a:t>
            </a:r>
            <a:r>
              <a:rPr lang="en-US" dirty="0" smtClean="0"/>
              <a:t>xposure </a:t>
            </a:r>
            <a:r>
              <a:rPr lang="en-US" b="1" dirty="0" smtClean="0"/>
              <a:t>P</a:t>
            </a:r>
            <a:r>
              <a:rPr lang="en-US" dirty="0" smtClean="0"/>
              <a:t>rophylaxis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Tenofovir</a:t>
            </a:r>
            <a:r>
              <a:rPr lang="en-US" dirty="0" smtClean="0"/>
              <a:t> </a:t>
            </a:r>
            <a:r>
              <a:rPr lang="en-US" dirty="0" err="1" smtClean="0"/>
              <a:t>disoproxil</a:t>
            </a:r>
            <a:r>
              <a:rPr lang="en-US" dirty="0" smtClean="0"/>
              <a:t> fumarate (TDF) 300 mg and </a:t>
            </a:r>
            <a:r>
              <a:rPr lang="en-US" dirty="0" err="1" smtClean="0"/>
              <a:t>emtricitabine</a:t>
            </a:r>
            <a:r>
              <a:rPr lang="en-US" dirty="0" smtClean="0"/>
              <a:t> (FTC) 200 mg daily pill (</a:t>
            </a:r>
            <a:r>
              <a:rPr lang="en-US" dirty="0" err="1" smtClean="0"/>
              <a:t>Truvada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once daily combination pill is the only FDA approved </a:t>
            </a:r>
            <a:r>
              <a:rPr lang="en-US" dirty="0" err="1" smtClean="0"/>
              <a:t>PrEP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https://www.cdc.gov/hiv/pdf/risk/prep/cdc-hiv-prep-guidelines-2017.pdf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9144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PrEP</a:t>
            </a:r>
            <a:r>
              <a:rPr lang="en-US" sz="4000" b="1" dirty="0" smtClean="0"/>
              <a:t>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524000"/>
            <a:ext cx="6934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If taken consistently, can reduce risk of contracting HIV from sex by more than 90%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59436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https://www.cdc.gov/hiv/pdf/risk/prep/cdc-hiv-prep-guidelines-2017.pdf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9144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PrEP</a:t>
            </a:r>
            <a:r>
              <a:rPr lang="en-US" sz="4000" b="1" dirty="0" smtClean="0"/>
              <a:t> – for whom recommended*?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524000"/>
            <a:ext cx="6934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Sexually active MSM at substantial risk of HIV acquisition (IA)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Heterosexually active men and women at substantial risk for HIV acquisition (IA)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Persons who inject drugs at substantial risk for HIV acquisition (IA)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*as one preventive option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https://www.cdc.gov/hiv/pdf/risk/prep/cdc-hiv-prep-guidelines-2017.pdf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“substantial risk”?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MSM</a:t>
            </a:r>
          </a:p>
          <a:p>
            <a:pPr lvl="1"/>
            <a:r>
              <a:rPr lang="en-US" dirty="0" smtClean="0"/>
              <a:t>HIV positive sexual partner</a:t>
            </a:r>
          </a:p>
          <a:p>
            <a:pPr lvl="1"/>
            <a:r>
              <a:rPr lang="en-US" dirty="0" smtClean="0"/>
              <a:t>Recent bacterial STI</a:t>
            </a:r>
          </a:p>
          <a:p>
            <a:pPr lvl="1"/>
            <a:r>
              <a:rPr lang="en-US" dirty="0" smtClean="0"/>
              <a:t>High number sex partners</a:t>
            </a:r>
          </a:p>
          <a:p>
            <a:pPr lvl="1"/>
            <a:r>
              <a:rPr lang="en-US" dirty="0" smtClean="0"/>
              <a:t>History of inconsistent or no condom use</a:t>
            </a:r>
          </a:p>
          <a:p>
            <a:pPr lvl="1"/>
            <a:r>
              <a:rPr lang="en-US" dirty="0" smtClean="0"/>
              <a:t>Sex worker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9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“substantial risk”?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Heterosexual men or women</a:t>
            </a:r>
          </a:p>
          <a:p>
            <a:pPr lvl="1"/>
            <a:r>
              <a:rPr lang="en-US" dirty="0" smtClean="0"/>
              <a:t>HIV positive sexual partner</a:t>
            </a:r>
          </a:p>
          <a:p>
            <a:pPr lvl="1"/>
            <a:r>
              <a:rPr lang="en-US" dirty="0" smtClean="0"/>
              <a:t>Recent bacterial STI</a:t>
            </a:r>
          </a:p>
          <a:p>
            <a:pPr lvl="1"/>
            <a:r>
              <a:rPr lang="en-US" dirty="0" smtClean="0"/>
              <a:t>High number sex partners</a:t>
            </a:r>
          </a:p>
          <a:p>
            <a:pPr lvl="1"/>
            <a:r>
              <a:rPr lang="en-US" dirty="0" smtClean="0"/>
              <a:t>History of inconsistent or no condom use</a:t>
            </a:r>
          </a:p>
          <a:p>
            <a:pPr lvl="1"/>
            <a:r>
              <a:rPr lang="en-US" dirty="0" smtClean="0"/>
              <a:t>Sex worker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In high HIV prevalence area or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“substantial risk”?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Persons who inject drugs</a:t>
            </a:r>
          </a:p>
          <a:p>
            <a:pPr lvl="1"/>
            <a:r>
              <a:rPr lang="en-US" dirty="0" smtClean="0"/>
              <a:t>HIV positive injecting partner</a:t>
            </a:r>
          </a:p>
          <a:p>
            <a:pPr lvl="1"/>
            <a:r>
              <a:rPr lang="en-US" dirty="0" smtClean="0"/>
              <a:t>Sharing injection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 – lab testing before start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Must rule out acute or chronic HIV infection HIV test</a:t>
            </a:r>
          </a:p>
          <a:p>
            <a:r>
              <a:rPr lang="en-US" smtClean="0"/>
              <a:t>No signs or symptoms of acute HIV</a:t>
            </a:r>
          </a:p>
          <a:p>
            <a:r>
              <a:rPr lang="en-US" smtClean="0"/>
              <a:t>Normal kidney function</a:t>
            </a:r>
          </a:p>
          <a:p>
            <a:r>
              <a:rPr lang="en-US" smtClean="0"/>
              <a:t>No contraindicated medications</a:t>
            </a:r>
          </a:p>
          <a:p>
            <a:r>
              <a:rPr lang="en-US" smtClean="0"/>
              <a:t>Document Hep B status or vaccination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https://www.cdc.gov/hiv/pdf/risk/prep/cdc-hiv-prep-guidelines-2017.pdf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91440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PrEP</a:t>
            </a:r>
            <a:r>
              <a:rPr lang="en-US" sz="4000" dirty="0" smtClean="0"/>
              <a:t> – follow up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524000"/>
            <a:ext cx="6934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HIV testing every 3 months to rule out new infection as 2 drug therapy inadequate for treatment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Medication adherence counseling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Risk reduction counseling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Assess renal function at 3 months then every 6 months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Bacterial </a:t>
            </a:r>
            <a:r>
              <a:rPr lang="en-US" dirty="0" smtClean="0"/>
              <a:t>STI </a:t>
            </a:r>
            <a:r>
              <a:rPr lang="en-US" dirty="0" smtClean="0"/>
              <a:t>testing every 3 months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https://www.cdc.gov/hiv/pdf/risk/prep/cdc-hiv-prep-guidelines-2017.pdf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91440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PrEP</a:t>
            </a:r>
            <a:r>
              <a:rPr lang="en-US" sz="4000" dirty="0" smtClean="0"/>
              <a:t> – financial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524000"/>
            <a:ext cx="6934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Insurance variable coverage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PrEP</a:t>
            </a:r>
            <a:r>
              <a:rPr lang="en-US" dirty="0" smtClean="0"/>
              <a:t> medication assistance programs: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://www.truvada.com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Local health department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https://www.cdc.gov/hiv/pdf/risk/prep/cdc-hiv-prep-guidelines-2017.pdf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781800" cy="9144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PrEP</a:t>
            </a:r>
            <a:r>
              <a:rPr lang="en-US" b="1" dirty="0" smtClean="0"/>
              <a:t> and PEP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6781800" cy="563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this presentation, participants will be able to:</a:t>
            </a:r>
            <a:endParaRPr lang="en-US" dirty="0"/>
          </a:p>
          <a:p>
            <a:pPr lvl="0"/>
            <a:r>
              <a:rPr lang="en-US" dirty="0"/>
              <a:t>Identify students at increased risk for HIV infection</a:t>
            </a:r>
          </a:p>
          <a:p>
            <a:pPr lvl="0"/>
            <a:r>
              <a:rPr lang="en-US" dirty="0"/>
              <a:t>Implement CDC recommendations for </a:t>
            </a:r>
            <a:r>
              <a:rPr lang="en-US" dirty="0" err="1"/>
              <a:t>PrEP</a:t>
            </a:r>
            <a:r>
              <a:rPr lang="en-US" dirty="0"/>
              <a:t> &amp; PEP (and know what the acronyms stand for!)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31173"/>
            <a:ext cx="75438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Pre-exposure prophylaxis (</a:t>
            </a:r>
            <a:r>
              <a:rPr lang="en-US" sz="4000" dirty="0" err="1" smtClean="0"/>
              <a:t>PrEP</a:t>
            </a:r>
            <a:r>
              <a:rPr lang="en-US" sz="4000" dirty="0" smtClean="0"/>
              <a:t>):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94834"/>
            <a:ext cx="7391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U.S. Public Health Service </a:t>
            </a:r>
            <a:r>
              <a:rPr lang="en-US" dirty="0" err="1" smtClean="0"/>
              <a:t>Preexposure</a:t>
            </a:r>
            <a:r>
              <a:rPr lang="en-US" dirty="0" smtClean="0"/>
              <a:t> prophylaxis for the prevention of HIV infection in the United States – 2017 Update. A clinical practice guideline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National </a:t>
            </a:r>
            <a:r>
              <a:rPr lang="en-US" dirty="0"/>
              <a:t>Clinicians Consultation Center </a:t>
            </a:r>
            <a:r>
              <a:rPr lang="en-US" dirty="0" err="1"/>
              <a:t>PrEPline</a:t>
            </a:r>
            <a:r>
              <a:rPr lang="en-US" dirty="0"/>
              <a:t> at 855-448-7737 </a:t>
            </a:r>
            <a:r>
              <a:rPr lang="en-US" dirty="0" smtClean="0"/>
              <a:t>http</a:t>
            </a:r>
            <a:r>
              <a:rPr lang="en-US" dirty="0"/>
              <a:t>://nccc.ucsf.edu/clinician-consultation/prep-pre-exposure-prophylaxis/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733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https://www.cdc.gov/hiv/pdf/risk/prep/cdc-hiv-prep-guidelines-2017.pdf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Non-occupational Post-exposure prophylaxis (</a:t>
            </a:r>
            <a:r>
              <a:rPr lang="en-US" sz="4000" dirty="0" err="1" smtClean="0"/>
              <a:t>nPEP</a:t>
            </a:r>
            <a:r>
              <a:rPr lang="en-US" sz="4000" dirty="0" smtClean="0"/>
              <a:t>):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Rapidly evaluate if student presents  &lt;72 hours after non-occupational exposure that presents substantial risk for HIV acquisition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https://www.cdc.gov/hiv/pdf/programresources/cdc-hiv-npep-guidelines.pdf</a:t>
            </a:r>
          </a:p>
        </p:txBody>
      </p:sp>
    </p:spTree>
    <p:extLst>
      <p:ext uri="{BB962C8B-B14F-4D97-AF65-F5344CB8AC3E}">
        <p14:creationId xmlns:p14="http://schemas.microsoft.com/office/powerpoint/2010/main" val="33284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Non-occupational Post-exposure prophylaxis (</a:t>
            </a:r>
            <a:r>
              <a:rPr lang="en-US" sz="4000" dirty="0" err="1" smtClean="0"/>
              <a:t>nPEP</a:t>
            </a:r>
            <a:r>
              <a:rPr lang="en-US" sz="4000" dirty="0" smtClean="0"/>
              <a:t>):</a:t>
            </a:r>
            <a:endParaRPr lang="en-US" sz="40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https://www.cdc.gov/hiv/pdf/programresources/cdc-hiv-npep-guidelines.pdf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828800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Test HIV status at baseline to ensure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nPEP</a:t>
            </a:r>
            <a:r>
              <a:rPr lang="en-US" sz="2400" dirty="0" smtClean="0"/>
              <a:t> recommended if source known to be HIV positive &amp; reported exposure presents substantial risk for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nPEP</a:t>
            </a:r>
            <a:r>
              <a:rPr lang="en-US" sz="2400" dirty="0" smtClean="0"/>
              <a:t> not recommended if reported exposure presents no substantial risk for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Case-by-case if unknown status of source and reported exposure substantial risk of positive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85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Non-occupational Post-exposure prophylaxis (</a:t>
            </a:r>
            <a:r>
              <a:rPr lang="en-US" sz="4000" dirty="0" err="1" smtClean="0"/>
              <a:t>nPEP</a:t>
            </a:r>
            <a:r>
              <a:rPr lang="en-US" sz="4000" dirty="0" smtClean="0"/>
              <a:t>):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28-day </a:t>
            </a:r>
            <a:r>
              <a:rPr lang="en-US" sz="2400" dirty="0"/>
              <a:t>course of 3 drug antiretroviral regimen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Tenofovir</a:t>
            </a:r>
            <a:r>
              <a:rPr lang="en-US" sz="2400" dirty="0"/>
              <a:t> (300 mg) and </a:t>
            </a:r>
            <a:r>
              <a:rPr lang="en-US" sz="2400" dirty="0" err="1"/>
              <a:t>emtricitabine</a:t>
            </a:r>
            <a:r>
              <a:rPr lang="en-US" sz="2400" dirty="0"/>
              <a:t> (200mg) once daily  (</a:t>
            </a:r>
            <a:r>
              <a:rPr lang="en-US" sz="2400" dirty="0" err="1"/>
              <a:t>Truvada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Plus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Raltegravir</a:t>
            </a:r>
            <a:r>
              <a:rPr lang="en-US" sz="2400" dirty="0"/>
              <a:t> (400 mg) twice daily OR </a:t>
            </a:r>
            <a:r>
              <a:rPr lang="en-US" sz="2400" dirty="0" err="1"/>
              <a:t>dolutegravir</a:t>
            </a:r>
            <a:r>
              <a:rPr lang="en-US" sz="2400" dirty="0"/>
              <a:t> (50 mg) once daily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https://www.cdc.gov/hiv/pdf/programresources/cdc-hiv-npep-guidelines.pdf</a:t>
            </a:r>
          </a:p>
        </p:txBody>
      </p:sp>
    </p:spTree>
    <p:extLst>
      <p:ext uri="{BB962C8B-B14F-4D97-AF65-F5344CB8AC3E}">
        <p14:creationId xmlns:p14="http://schemas.microsoft.com/office/powerpoint/2010/main" val="27645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Non-occupational Post-exposure prophylaxis (</a:t>
            </a:r>
            <a:r>
              <a:rPr lang="en-US" sz="4000" dirty="0" err="1" smtClean="0"/>
              <a:t>nPEP</a:t>
            </a:r>
            <a:r>
              <a:rPr lang="en-US" sz="4000" dirty="0" smtClean="0"/>
              <a:t>):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 evaluation for other health issues including STIs, pregnancy, trauma, </a:t>
            </a:r>
            <a:r>
              <a:rPr lang="en-US" sz="2400" dirty="0" err="1"/>
              <a:t>hep</a:t>
            </a:r>
            <a:r>
              <a:rPr lang="en-US" sz="2400" dirty="0"/>
              <a:t> B and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 risk reduction counseling and evaluation for </a:t>
            </a:r>
            <a:r>
              <a:rPr lang="en-US" sz="2400" dirty="0" err="1"/>
              <a:t>PrEP</a:t>
            </a:r>
            <a:r>
              <a:rPr lang="en-US" sz="2400" dirty="0"/>
              <a:t> if ongoing behavioral risk factors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https://www.cdc.gov/hiv/pdf/programresources/cdc-hiv-npep-guidelines.pdf</a:t>
            </a:r>
          </a:p>
        </p:txBody>
      </p:sp>
    </p:spTree>
    <p:extLst>
      <p:ext uri="{BB962C8B-B14F-4D97-AF65-F5344CB8AC3E}">
        <p14:creationId xmlns:p14="http://schemas.microsoft.com/office/powerpoint/2010/main" val="20940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Treatment as Prevention (</a:t>
            </a:r>
            <a:r>
              <a:rPr lang="en-US" sz="4000" dirty="0" err="1" smtClean="0"/>
              <a:t>TasP</a:t>
            </a:r>
            <a:r>
              <a:rPr lang="en-US" sz="4000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38400" y="6267450"/>
            <a:ext cx="56388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https://www.cdc.gov/actagainstaids/campaigns/starttalking/materials/posters.html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52600" y="1695450"/>
            <a:ext cx="7391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694834"/>
            <a:ext cx="6657975" cy="42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PrEP</a:t>
            </a:r>
            <a:r>
              <a:rPr lang="en-US" dirty="0" smtClean="0"/>
              <a:t> and PEP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After this presentation, participants will be able to:</a:t>
            </a:r>
            <a:endParaRPr lang="en-US" dirty="0"/>
          </a:p>
          <a:p>
            <a:pPr lvl="1"/>
            <a:r>
              <a:rPr lang="en-US" dirty="0"/>
              <a:t>Identify students at increased risk for HIV infection</a:t>
            </a:r>
          </a:p>
          <a:p>
            <a:pPr lvl="1"/>
            <a:r>
              <a:rPr lang="en-US" dirty="0"/>
              <a:t>Implement CDC recommendations for </a:t>
            </a:r>
            <a:r>
              <a:rPr lang="en-US" dirty="0" err="1"/>
              <a:t>PrEP</a:t>
            </a:r>
            <a:r>
              <a:rPr lang="en-US" dirty="0"/>
              <a:t> &amp; PEP (and know what the acronyms stand for!)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38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401762"/>
          </a:xfrm>
        </p:spPr>
        <p:txBody>
          <a:bodyPr/>
          <a:lstStyle/>
          <a:p>
            <a:pPr eaLnBrk="1" hangingPunct="1"/>
            <a:r>
              <a:rPr lang="en-US" b="1" dirty="0" smtClean="0"/>
              <a:t>Why relevant?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6781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9144000" cy="275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401762"/>
          </a:xfrm>
        </p:spPr>
        <p:txBody>
          <a:bodyPr/>
          <a:lstStyle/>
          <a:p>
            <a:pPr eaLnBrk="1" hangingPunct="1"/>
            <a:r>
              <a:rPr lang="en-US" b="1" dirty="0" smtClean="0"/>
              <a:t>Why relevant?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6781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828800"/>
            <a:ext cx="5753100" cy="40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401762"/>
          </a:xfrm>
        </p:spPr>
        <p:txBody>
          <a:bodyPr/>
          <a:lstStyle/>
          <a:p>
            <a:pPr eaLnBrk="1" hangingPunct="1"/>
            <a:r>
              <a:rPr lang="en-US" b="1" dirty="0" smtClean="0"/>
              <a:t>Why relevant?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6781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28800"/>
            <a:ext cx="5662218" cy="43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6858000" cy="960438"/>
          </a:xfrm>
        </p:spPr>
        <p:txBody>
          <a:bodyPr/>
          <a:lstStyle/>
          <a:p>
            <a:r>
              <a:rPr lang="en-US" b="1" dirty="0" smtClean="0"/>
              <a:t>Act against HIV!</a:t>
            </a:r>
            <a:endParaRPr lang="en-US" sz="32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6700"/>
            <a:ext cx="9144000" cy="226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are the indications for HIV testing in Job Corps?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 sexual behavior: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Choose less risky behaviors &amp; get tested and treated for STIs</a:t>
            </a:r>
          </a:p>
          <a:p>
            <a:endParaRPr lang="en-US" smtClean="0"/>
          </a:p>
          <a:p>
            <a:r>
              <a:rPr lang="en-US" smtClean="0"/>
              <a:t>Anal Sex</a:t>
            </a:r>
          </a:p>
          <a:p>
            <a:pPr lvl="1"/>
            <a:r>
              <a:rPr lang="en-US" smtClean="0"/>
              <a:t>Receptive partner – 13x risk</a:t>
            </a:r>
          </a:p>
          <a:p>
            <a:pPr lvl="1"/>
            <a:r>
              <a:rPr lang="en-US" smtClean="0"/>
              <a:t>Insertive partner</a:t>
            </a:r>
          </a:p>
          <a:p>
            <a:r>
              <a:rPr lang="en-US" smtClean="0"/>
              <a:t>Vaginal Sex</a:t>
            </a:r>
          </a:p>
          <a:p>
            <a:r>
              <a:rPr lang="en-US" smtClean="0"/>
              <a:t>Oral Sex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Condom use – correct and consistent: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Latex or polyurethane male condom</a:t>
            </a:r>
          </a:p>
          <a:p>
            <a:r>
              <a:rPr lang="en-US" sz="2400" dirty="0" smtClean="0"/>
              <a:t>Use with water or silicone based lubricant </a:t>
            </a:r>
          </a:p>
          <a:p>
            <a:r>
              <a:rPr lang="en-US" sz="2400" dirty="0" smtClean="0"/>
              <a:t>Reduces risk with </a:t>
            </a:r>
            <a:r>
              <a:rPr lang="en-US" sz="2400" dirty="0" err="1" smtClean="0"/>
              <a:t>insertive</a:t>
            </a:r>
            <a:r>
              <a:rPr lang="en-US" sz="2400" dirty="0" smtClean="0"/>
              <a:t> anal sex with HIV positive partner by 63%</a:t>
            </a:r>
          </a:p>
          <a:p>
            <a:r>
              <a:rPr lang="en-US" sz="2400" dirty="0" smtClean="0"/>
              <a:t>Reduces risk with receptive anal sex with HIV positive partner by 72%</a:t>
            </a:r>
          </a:p>
          <a:p>
            <a:r>
              <a:rPr lang="en-US" sz="2400" dirty="0" smtClean="0"/>
              <a:t>Heterosexual male and female- reduces risk by 80% 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https://www.cdc.gov/hiv/risk/estimates/preventionstrategies.html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 PowerPoint Template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XRUYQT3274NZ-681238054-1703</_dlc_DocId>
    <_dlc_DocIdUrl xmlns="b22f8f74-215c-4154-9939-bd29e4e8980e">
      <Url>https://supportservices.jobcorps.gov/health/_layouts/15/DocIdRedir.aspx?ID=XRUYQT3274NZ-681238054-1703</Url>
      <Description>XRUYQT3274NZ-681238054-1703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99B0290-1444-421C-ADAB-D3607BD97A9D}"/>
</file>

<file path=customXml/itemProps2.xml><?xml version="1.0" encoding="utf-8"?>
<ds:datastoreItem xmlns:ds="http://schemas.openxmlformats.org/officeDocument/2006/customXml" ds:itemID="{655844FC-3FA9-47A9-B7E9-D6C65A290026}"/>
</file>

<file path=customXml/itemProps3.xml><?xml version="1.0" encoding="utf-8"?>
<ds:datastoreItem xmlns:ds="http://schemas.openxmlformats.org/officeDocument/2006/customXml" ds:itemID="{8ABD96C3-5BFF-4D2E-9F6B-8DC6FC4BA3B5}"/>
</file>

<file path=customXml/itemProps4.xml><?xml version="1.0" encoding="utf-8"?>
<ds:datastoreItem xmlns:ds="http://schemas.openxmlformats.org/officeDocument/2006/customXml" ds:itemID="{AF9CA4E1-70FC-4DB9-B823-D7F2C9965DE9}"/>
</file>

<file path=docProps/app.xml><?xml version="1.0" encoding="utf-8"?>
<Properties xmlns="http://schemas.openxmlformats.org/officeDocument/2006/extended-properties" xmlns:vt="http://schemas.openxmlformats.org/officeDocument/2006/docPropsVTypes">
  <Template>JC PowerPoint Template</Template>
  <TotalTime>946</TotalTime>
  <Words>748</Words>
  <Application>Microsoft Office PowerPoint</Application>
  <PresentationFormat>On-screen Show (4:3)</PresentationFormat>
  <Paragraphs>142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JC PowerPoint Template</vt:lpstr>
      <vt:lpstr>Custom Design</vt:lpstr>
      <vt:lpstr>PowerPoint Presentation</vt:lpstr>
      <vt:lpstr>PrEP and PEP</vt:lpstr>
      <vt:lpstr>Why relevant?</vt:lpstr>
      <vt:lpstr>Why relevant?</vt:lpstr>
      <vt:lpstr>Why relevant?</vt:lpstr>
      <vt:lpstr>Act against HIV!</vt:lpstr>
      <vt:lpstr>Poll Question</vt:lpstr>
      <vt:lpstr>Discuss sexual behavior:</vt:lpstr>
      <vt:lpstr>Condom use – correct and consistent:</vt:lpstr>
      <vt:lpstr>Medication for prevention:</vt:lpstr>
      <vt:lpstr>PrEP:</vt:lpstr>
      <vt:lpstr>PrEP:</vt:lpstr>
      <vt:lpstr>PrEP – for whom recommended*?</vt:lpstr>
      <vt:lpstr>What is “substantial risk”?</vt:lpstr>
      <vt:lpstr>What is “substantial risk”?</vt:lpstr>
      <vt:lpstr>What is “substantial risk”?</vt:lpstr>
      <vt:lpstr>PrEP – lab testing before start</vt:lpstr>
      <vt:lpstr>PrEP – follow up</vt:lpstr>
      <vt:lpstr>PrEP – financial</vt:lpstr>
      <vt:lpstr>Pre-exposure prophylaxis (PrEP):</vt:lpstr>
      <vt:lpstr>Non-occupational Post-exposure prophylaxis (nPEP):</vt:lpstr>
      <vt:lpstr>Non-occupational Post-exposure prophylaxis (nPEP):</vt:lpstr>
      <vt:lpstr>Non-occupational Post-exposure prophylaxis (nPEP):</vt:lpstr>
      <vt:lpstr>Non-occupational Post-exposure prophylaxis (nPEP):</vt:lpstr>
      <vt:lpstr>Treatment as Prevention (TasP)</vt:lpstr>
      <vt:lpstr>PrEP and PEP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and PEP: Decreasing the Risk of HIV Infection</dc:title>
  <dc:creator>Sara Mackenzie</dc:creator>
  <cp:lastModifiedBy>Julie Luht</cp:lastModifiedBy>
  <cp:revision>20</cp:revision>
  <dcterms:created xsi:type="dcterms:W3CDTF">2018-09-10T01:53:07Z</dcterms:created>
  <dcterms:modified xsi:type="dcterms:W3CDTF">2018-09-10T17:44:31Z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2c1776ca-2a3c-40fb-a294-3c271fe4c5e0</vt:lpwstr>
  </property>
</Properties>
</file>