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1"/>
  </p:sldMasterIdLst>
  <p:notesMasterIdLst>
    <p:notesMasterId r:id="rId32"/>
  </p:notesMasterIdLst>
  <p:handoutMasterIdLst>
    <p:handoutMasterId r:id="rId33"/>
  </p:handoutMasterIdLst>
  <p:sldIdLst>
    <p:sldId id="257" r:id="rId2"/>
    <p:sldId id="411" r:id="rId3"/>
    <p:sldId id="478" r:id="rId4"/>
    <p:sldId id="479" r:id="rId5"/>
    <p:sldId id="480" r:id="rId6"/>
    <p:sldId id="508" r:id="rId7"/>
    <p:sldId id="481" r:id="rId8"/>
    <p:sldId id="505" r:id="rId9"/>
    <p:sldId id="482" r:id="rId10"/>
    <p:sldId id="483" r:id="rId11"/>
    <p:sldId id="484" r:id="rId12"/>
    <p:sldId id="506" r:id="rId13"/>
    <p:sldId id="486" r:id="rId14"/>
    <p:sldId id="513" r:id="rId15"/>
    <p:sldId id="509" r:id="rId16"/>
    <p:sldId id="488" r:id="rId17"/>
    <p:sldId id="514" r:id="rId18"/>
    <p:sldId id="489" r:id="rId19"/>
    <p:sldId id="502" r:id="rId20"/>
    <p:sldId id="510" r:id="rId21"/>
    <p:sldId id="491" r:id="rId22"/>
    <p:sldId id="515" r:id="rId23"/>
    <p:sldId id="496" r:id="rId24"/>
    <p:sldId id="512" r:id="rId25"/>
    <p:sldId id="494" r:id="rId26"/>
    <p:sldId id="516" r:id="rId27"/>
    <p:sldId id="497" r:id="rId28"/>
    <p:sldId id="501" r:id="rId29"/>
    <p:sldId id="441" r:id="rId30"/>
    <p:sldId id="39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0" clrIdx="0"/>
  <p:cmAuthor id="1" name="Helena Mackenzie" initials="HM" lastIdx="17" clrIdx="1"/>
  <p:cmAuthor id="2" name="Valerie Cherry, PhD" initials="VC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1" autoAdjust="0"/>
    <p:restoredTop sz="81327" autoAdjust="0"/>
  </p:normalViewPr>
  <p:slideViewPr>
    <p:cSldViewPr>
      <p:cViewPr>
        <p:scale>
          <a:sx n="90" d="100"/>
          <a:sy n="90" d="100"/>
        </p:scale>
        <p:origin x="21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5120" y="2304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6472"/>
    </p:cViewPr>
  </p:sorterViewPr>
  <p:notesViewPr>
    <p:cSldViewPr>
      <p:cViewPr varScale="1">
        <p:scale>
          <a:sx n="84" d="100"/>
          <a:sy n="84" d="100"/>
        </p:scale>
        <p:origin x="391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2D027-66EE-294D-83D1-E663E7266B3F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89AE-72D7-F94E-8F17-CD2B9BE70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3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81946A-044F-4FFA-A2F3-04A7438F08F2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F3774F-6F00-4871-AD4F-EF32374E7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400" b="0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9C0D81D-2A03-4B53-81E0-3FBDF9282C0C}" type="slidenum">
              <a:rPr lang="en-US" smtClean="0"/>
              <a:pPr eaLnBrk="1" hangingPunct="1"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603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4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2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4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25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0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6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76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28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86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6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65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20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40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08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28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62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94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59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58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61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9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13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5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0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3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4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7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1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6705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508D-31AA-4F0A-B2A0-1E9D0D501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3400-3592-41D0-8E25-CC7A80E0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59EF-3B80-40C9-B465-5B02E4D3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52600" y="1600200"/>
            <a:ext cx="6934200" cy="4038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CD82-4B59-4D8F-96C5-373BE162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3F288-119C-4A61-BAB7-6805DB4C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6" t="54444" r="14854" b="27778"/>
          <a:stretch/>
        </p:blipFill>
        <p:spPr>
          <a:xfrm rot="10800000">
            <a:off x="0" y="1219199"/>
            <a:ext cx="1708030" cy="1301355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7091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554"/>
            <a:ext cx="1708030" cy="1708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4406900"/>
            <a:ext cx="6742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599" y="2906713"/>
            <a:ext cx="6742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9D01-8DD9-40FD-AFB1-0FF81B272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2A2D-75D7-4B7F-8457-6B3F6E8F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52400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209800"/>
            <a:ext cx="3354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9CD8-BD1D-4B36-A5F3-1EFA1DDB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5633-158A-4E04-893D-D6633F86F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68B-9620-40F3-A4B3-F9E59E8A5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5960-1C3F-41A3-A0EB-DB25ECC74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B1C2-C15A-47EB-A02D-8FEEACE20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81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C49B8-DDFA-44D2-95AF-B563D6BE7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752600" y="1219200"/>
            <a:ext cx="6705600" cy="2971799"/>
          </a:xfrm>
        </p:spPr>
        <p:txBody>
          <a:bodyPr/>
          <a:lstStyle/>
          <a:p>
            <a:r>
              <a:rPr lang="en-US" sz="3600" b="1" dirty="0"/>
              <a:t>Measures to Support Safety in Dental Radiography in the Digital Age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29860" y="4419421"/>
            <a:ext cx="51507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Pamela Alston, DDS, MPP</a:t>
            </a:r>
          </a:p>
          <a:p>
            <a:r>
              <a:rPr lang="en-US" sz="3200" dirty="0" smtClean="0"/>
              <a:t>Lead Oral Health Specialist</a:t>
            </a:r>
            <a:endParaRPr lang="en-US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Repeated exposure damages tissue</a:t>
            </a:r>
          </a:p>
          <a:p>
            <a:endParaRPr lang="en-US" dirty="0"/>
          </a:p>
          <a:p>
            <a:r>
              <a:rPr lang="en-US" dirty="0"/>
              <a:t>Some repair occurs</a:t>
            </a:r>
          </a:p>
          <a:p>
            <a:endParaRPr lang="en-US" dirty="0"/>
          </a:p>
          <a:p>
            <a:r>
              <a:rPr lang="en-US" dirty="0"/>
              <a:t>Tissues do not return to original state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&amp; Chronic 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Acute—large dose absorbed in short time</a:t>
            </a:r>
          </a:p>
          <a:p>
            <a:endParaRPr lang="en-US" dirty="0" smtClean="0"/>
          </a:p>
          <a:p>
            <a:r>
              <a:rPr lang="en-US" dirty="0" smtClean="0"/>
              <a:t>Chronic—small doses absorbed repeatedly over long period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2514600" y="2705100"/>
            <a:ext cx="6629400" cy="3581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&amp; Somatic Effects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6002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36202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Organs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92" y="3104111"/>
            <a:ext cx="1446415" cy="1030778"/>
          </a:xfrm>
        </p:spPr>
      </p:pic>
      <p:pic>
        <p:nvPicPr>
          <p:cNvPr id="2052" name="Picture 4" descr="https://encrypted-tbn0.gstatic.com/images?q=tbn:ANd9GcQhJLQ02ElRHwQ7Hc0PcUHibZWPnlx1Xjh1HEuna5Lb7AGJqPHg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5499"/>
            <a:ext cx="6161694" cy="323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5486400"/>
            <a:ext cx="200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ARPANSA.gov.au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Selective risks from radiation sickness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" b="7547"/>
          <a:stretch/>
        </p:blipFill>
        <p:spPr>
          <a:xfrm>
            <a:off x="3429000" y="2057400"/>
            <a:ext cx="3783483" cy="4038600"/>
          </a:xfrm>
        </p:spPr>
      </p:pic>
    </p:spTree>
    <p:extLst>
      <p:ext uri="{BB962C8B-B14F-4D97-AF65-F5344CB8AC3E}">
        <p14:creationId xmlns:p14="http://schemas.microsoft.com/office/powerpoint/2010/main" val="1176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Units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Roentgen: </a:t>
            </a:r>
            <a:r>
              <a:rPr lang="en-US" dirty="0" smtClean="0"/>
              <a:t>a </a:t>
            </a:r>
            <a:r>
              <a:rPr lang="en-US" dirty="0" smtClean="0"/>
              <a:t>unit for measuring the amount of gamma or X-rays in air</a:t>
            </a:r>
          </a:p>
          <a:p>
            <a:r>
              <a:rPr lang="en-US" dirty="0" smtClean="0"/>
              <a:t>Rad: </a:t>
            </a:r>
            <a:r>
              <a:rPr lang="en-US" dirty="0" smtClean="0"/>
              <a:t>a </a:t>
            </a:r>
            <a:r>
              <a:rPr lang="en-US" dirty="0" smtClean="0"/>
              <a:t>unit for measuring absorbed energy from radiation</a:t>
            </a:r>
          </a:p>
          <a:p>
            <a:r>
              <a:rPr lang="en-US" dirty="0" smtClean="0"/>
              <a:t>Rem: </a:t>
            </a:r>
            <a:r>
              <a:rPr lang="en-US" dirty="0" smtClean="0"/>
              <a:t>a </a:t>
            </a:r>
            <a:r>
              <a:rPr lang="en-US" dirty="0" smtClean="0"/>
              <a:t>unit for measuring biological damage from 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Permissible Dose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85" y="3158143"/>
            <a:ext cx="1292629" cy="922713"/>
          </a:xfrm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267200" y="1600200"/>
            <a:ext cx="4876800" cy="4953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ehs.research.uiowa.edu/files/ehs.research.uiowa.edu/files/Annual%20Maximum%20Permissible%20Dose%20Lim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20" y="2065592"/>
            <a:ext cx="621035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78" y="4536809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 The University of Iowa Environmental Health &amp; Safety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652330" y="5315266"/>
            <a:ext cx="513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accumulated lifetime dose calculation:</a:t>
            </a:r>
          </a:p>
          <a:p>
            <a:r>
              <a:rPr lang="en-US" dirty="0"/>
              <a:t>(N-18) x 5 </a:t>
            </a:r>
            <a:r>
              <a:rPr lang="en-US" dirty="0" err="1"/>
              <a:t>rems</a:t>
            </a:r>
            <a:r>
              <a:rPr lang="en-US" dirty="0"/>
              <a:t>/year or (N-18) x 0.05 </a:t>
            </a:r>
            <a:r>
              <a:rPr lang="en-US" dirty="0" err="1"/>
              <a:t>Sv</a:t>
            </a:r>
            <a:r>
              <a:rPr lang="en-US" dirty="0"/>
              <a:t>/year</a:t>
            </a:r>
          </a:p>
          <a:p>
            <a:r>
              <a:rPr lang="en-US" dirty="0"/>
              <a:t>In this formula, </a:t>
            </a:r>
            <a:r>
              <a:rPr lang="en-US" dirty="0" smtClean="0"/>
              <a:t>N is </a:t>
            </a:r>
            <a:r>
              <a:rPr lang="en-US" dirty="0"/>
              <a:t>the operator’s 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PRH-6.10, R2(c)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9827" r="5920" b="4442"/>
          <a:stretch/>
        </p:blipFill>
        <p:spPr>
          <a:xfrm rot="10800000">
            <a:off x="2145475" y="1360714"/>
            <a:ext cx="3200401" cy="4201886"/>
          </a:xfrm>
        </p:spPr>
      </p:pic>
      <p:sp>
        <p:nvSpPr>
          <p:cNvPr id="3" name="TextBox 2"/>
          <p:cNvSpPr txBox="1"/>
          <p:nvPr/>
        </p:nvSpPr>
        <p:spPr>
          <a:xfrm>
            <a:off x="2133600" y="5562600"/>
            <a:ext cx="5942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elective oral examination, including bitewing x-rays…</a:t>
            </a:r>
          </a:p>
          <a:p>
            <a:r>
              <a:rPr lang="en-US" dirty="0" smtClean="0"/>
              <a:t>shall be completed…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58491" r="23466" b="16765"/>
          <a:stretch/>
        </p:blipFill>
        <p:spPr bwMode="auto">
          <a:xfrm>
            <a:off x="5344885" y="2580156"/>
            <a:ext cx="3263236" cy="146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2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Safety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267200" y="1600200"/>
            <a:ext cx="4876800" cy="4953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49056" r="27943" b="1888"/>
          <a:stretch/>
        </p:blipFill>
        <p:spPr bwMode="auto">
          <a:xfrm>
            <a:off x="2895600" y="1662114"/>
            <a:ext cx="2971800" cy="482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/>
          <p:nvPr/>
        </p:nvSpPr>
        <p:spPr>
          <a:xfrm>
            <a:off x="6248285" y="2095499"/>
            <a:ext cx="2190504" cy="2107184"/>
          </a:xfrm>
          <a:prstGeom prst="wedgeRectCallout">
            <a:avLst>
              <a:gd name="adj1" fmla="val -112995"/>
              <a:gd name="adj2" fmla="val -55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I’ve heard x-rays are bad for me.  Do you really have to take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“Dental manufacturers are continually striving to develop products.”</a:t>
            </a:r>
          </a:p>
          <a:p>
            <a:r>
              <a:rPr lang="en-US" dirty="0" smtClean="0"/>
              <a:t>“Digital radiography requires much less radiation than conventional radiography.”</a:t>
            </a:r>
          </a:p>
          <a:p>
            <a:r>
              <a:rPr lang="en-US" dirty="0" smtClean="0"/>
              <a:t>“With less radiation, the absorbed dose to the patient is significantly lower.”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1324" y="1600200"/>
            <a:ext cx="65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Participants will be able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 dental radiation risks</a:t>
            </a:r>
          </a:p>
          <a:p>
            <a:pPr lvl="0"/>
            <a:r>
              <a:rPr lang="en-US" dirty="0" smtClean="0"/>
              <a:t>Review the proper safety measures for dental x-ray equipment operators</a:t>
            </a:r>
          </a:p>
          <a:p>
            <a:pPr lvl="0"/>
            <a:r>
              <a:rPr lang="en-US" dirty="0" smtClean="0"/>
              <a:t>Explain the safety measures necessary for the protection of the students when dental x-rays are taken.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Radiography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2179677"/>
            <a:ext cx="6560054" cy="28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dentist has responsibilities for dental imaging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Prescribe only images that are required for dx </a:t>
            </a:r>
            <a:r>
              <a:rPr lang="en-US" sz="2400" dirty="0" smtClean="0"/>
              <a:t>purposes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radiographic equipment is </a:t>
            </a:r>
            <a:r>
              <a:rPr lang="en-US" sz="2400" dirty="0" smtClean="0"/>
              <a:t>safe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appropriate </a:t>
            </a:r>
            <a:r>
              <a:rPr lang="en-US" sz="2400" dirty="0" smtClean="0"/>
              <a:t>shielding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 that all personnel are properly trained &amp; </a:t>
            </a:r>
            <a:r>
              <a:rPr lang="en-US" sz="2400" dirty="0" smtClean="0"/>
              <a:t>supervised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Use techniques that will produce diagnostic-quality </a:t>
            </a:r>
            <a:r>
              <a:rPr lang="en-US" sz="2400" dirty="0" smtClean="0"/>
              <a:t>images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Follow the state’s radiographic licensing </a:t>
            </a:r>
            <a:r>
              <a:rPr lang="en-US" sz="2400" dirty="0" smtClean="0"/>
              <a:t>requirements</a:t>
            </a:r>
            <a:endParaRPr lang="en-US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Participate </a:t>
            </a:r>
            <a:r>
              <a:rPr lang="en-US" sz="2400" dirty="0"/>
              <a:t>in obtaining informed consent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219200"/>
          </a:xfrm>
        </p:spPr>
        <p:txBody>
          <a:bodyPr/>
          <a:lstStyle/>
          <a:p>
            <a:r>
              <a:rPr lang="en-US" sz="5400" dirty="0" smtClean="0"/>
              <a:t>ALARA Concept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9530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exposure to radiation must be kept to a minimum or “as low as reasonably achievable.”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1324" y="1600200"/>
            <a:ext cx="65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Protective Devices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Aluminum filtration</a:t>
            </a:r>
          </a:p>
          <a:p>
            <a:endParaRPr lang="en-US" dirty="0" smtClean="0"/>
          </a:p>
          <a:p>
            <a:r>
              <a:rPr lang="en-US" dirty="0" smtClean="0"/>
              <a:t>Collimator</a:t>
            </a:r>
          </a:p>
          <a:p>
            <a:endParaRPr lang="en-US" dirty="0" smtClean="0"/>
          </a:p>
          <a:p>
            <a:r>
              <a:rPr lang="en-US" dirty="0" smtClean="0"/>
              <a:t>Position indicator device</a:t>
            </a:r>
          </a:p>
          <a:p>
            <a:endParaRPr lang="en-US" dirty="0" smtClean="0"/>
          </a:p>
          <a:p>
            <a:r>
              <a:rPr lang="en-US" dirty="0" smtClean="0"/>
              <a:t>Lead apron and thyroid collar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1324" y="1600200"/>
            <a:ext cx="65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 Apron &amp; Thyroid Collar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3981450" cy="3981450"/>
          </a:xfrm>
        </p:spPr>
      </p:pic>
    </p:spTree>
    <p:extLst>
      <p:ext uri="{BB962C8B-B14F-4D97-AF65-F5344CB8AC3E}">
        <p14:creationId xmlns:p14="http://schemas.microsoft.com/office/powerpoint/2010/main" val="36127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219200"/>
          </a:xfrm>
        </p:spPr>
        <p:txBody>
          <a:bodyPr/>
          <a:lstStyle/>
          <a:p>
            <a:r>
              <a:rPr lang="en-US" sz="5400" dirty="0" smtClean="0"/>
              <a:t>Protective </a:t>
            </a:r>
            <a:r>
              <a:rPr lang="en-US" sz="5400" dirty="0" smtClean="0"/>
              <a:t>Devices-</a:t>
            </a:r>
            <a:r>
              <a:rPr lang="en-US" sz="3200" dirty="0" smtClean="0"/>
              <a:t>continued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Fast-speed film</a:t>
            </a:r>
          </a:p>
          <a:p>
            <a:endParaRPr lang="en-US" dirty="0" smtClean="0"/>
          </a:p>
          <a:p>
            <a:r>
              <a:rPr lang="en-US" dirty="0" smtClean="0"/>
              <a:t>Image receptor-holding devices</a:t>
            </a:r>
          </a:p>
          <a:p>
            <a:endParaRPr lang="en-US" dirty="0"/>
          </a:p>
          <a:p>
            <a:r>
              <a:rPr lang="en-US" dirty="0" smtClean="0"/>
              <a:t>Exposure factor</a:t>
            </a:r>
          </a:p>
          <a:p>
            <a:endParaRPr lang="en-US" dirty="0"/>
          </a:p>
          <a:p>
            <a:r>
              <a:rPr lang="en-US" dirty="0" smtClean="0"/>
              <a:t>Proper technique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1324" y="1600200"/>
            <a:ext cx="65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78" y="1742465"/>
            <a:ext cx="1478601" cy="1378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19600"/>
            <a:ext cx="1143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219200"/>
          </a:xfrm>
        </p:spPr>
        <p:txBody>
          <a:bodyPr/>
          <a:lstStyle/>
          <a:p>
            <a:r>
              <a:rPr lang="en-US" sz="5400" dirty="0" smtClean="0"/>
              <a:t>Monitoring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Operator protection &amp; monitoring</a:t>
            </a:r>
          </a:p>
          <a:p>
            <a:endParaRPr lang="en-US" dirty="0"/>
          </a:p>
          <a:p>
            <a:r>
              <a:rPr lang="en-US" dirty="0" smtClean="0"/>
              <a:t>Radiation monitoring</a:t>
            </a:r>
          </a:p>
          <a:p>
            <a:endParaRPr lang="en-US" dirty="0"/>
          </a:p>
          <a:p>
            <a:r>
              <a:rPr lang="en-US" dirty="0" smtClean="0"/>
              <a:t>Equipment monitoring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1324" y="1600200"/>
            <a:ext cx="65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219200"/>
          </a:xfrm>
        </p:spPr>
        <p:txBody>
          <a:bodyPr/>
          <a:lstStyle/>
          <a:p>
            <a:r>
              <a:rPr lang="en-US" sz="5400" dirty="0" smtClean="0"/>
              <a:t>Pregnancy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No need to alter radiographic procedures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1324" y="1600200"/>
            <a:ext cx="65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62831"/>
            <a:ext cx="1920524" cy="29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219200"/>
          </a:xfrm>
        </p:spPr>
        <p:txBody>
          <a:bodyPr/>
          <a:lstStyle/>
          <a:p>
            <a:r>
              <a:rPr lang="en-US" sz="5400" dirty="0"/>
              <a:t>I</a:t>
            </a:r>
            <a:r>
              <a:rPr lang="en-US" sz="5400" dirty="0" smtClean="0"/>
              <a:t>nfection Control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953000"/>
          </a:xfrm>
        </p:spPr>
        <p:txBody>
          <a:bodyPr/>
          <a:lstStyle/>
          <a:p>
            <a:r>
              <a:rPr lang="en-US" dirty="0" smtClean="0"/>
              <a:t>Potential </a:t>
            </a:r>
            <a:r>
              <a:rPr lang="en-US" dirty="0" smtClean="0"/>
              <a:t>for cross-contamination</a:t>
            </a:r>
          </a:p>
          <a:p>
            <a:r>
              <a:rPr lang="en-US" dirty="0" smtClean="0"/>
              <a:t>Wear personal protective equipment</a:t>
            </a:r>
          </a:p>
          <a:p>
            <a:r>
              <a:rPr lang="en-US" dirty="0" smtClean="0"/>
              <a:t>Use heat tolerant intraoral devices</a:t>
            </a:r>
          </a:p>
          <a:p>
            <a:r>
              <a:rPr lang="en-US" dirty="0" smtClean="0"/>
              <a:t>Transport and handle exposed film aseptically</a:t>
            </a:r>
          </a:p>
          <a:p>
            <a:r>
              <a:rPr lang="en-US" dirty="0" smtClean="0"/>
              <a:t>Consult manufacturer for disinfection/sterilization advice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1324" y="1600200"/>
            <a:ext cx="657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84907" r="32534" b="1885"/>
          <a:stretch/>
        </p:blipFill>
        <p:spPr>
          <a:xfrm>
            <a:off x="2061687" y="1864518"/>
            <a:ext cx="6534150" cy="3128963"/>
          </a:xfrm>
        </p:spPr>
      </p:pic>
      <p:pic>
        <p:nvPicPr>
          <p:cNvPr id="5" name="Picture 5" descr="MPj041578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5006"/>
            <a:ext cx="1719792" cy="25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5334" y="5410200"/>
            <a:ext cx="7006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References:  Bird DL, </a:t>
            </a:r>
            <a:r>
              <a:rPr lang="en-US" dirty="0" err="1" smtClean="0"/>
              <a:t>Ronbinson</a:t>
            </a:r>
            <a:r>
              <a:rPr lang="en-US" dirty="0" smtClean="0"/>
              <a:t> DS.  Modern Dental Assisting, El Sevier Saunders Publisher (2012)</a:t>
            </a:r>
          </a:p>
          <a:p>
            <a:endParaRPr lang="en-US" dirty="0"/>
          </a:p>
          <a:p>
            <a:r>
              <a:rPr lang="en-US" dirty="0" smtClean="0"/>
              <a:t>Jansen </a:t>
            </a:r>
            <a:r>
              <a:rPr lang="en-US" dirty="0" err="1" smtClean="0"/>
              <a:t>Howerton</a:t>
            </a:r>
            <a:r>
              <a:rPr lang="en-US" dirty="0" smtClean="0"/>
              <a:t>, Laura.  Dental Radiation Health, Updated 1</a:t>
            </a:r>
            <a:r>
              <a:rPr lang="en-US" baseline="30000" dirty="0" smtClean="0"/>
              <a:t>st</a:t>
            </a:r>
            <a:r>
              <a:rPr lang="en-US" dirty="0" smtClean="0"/>
              <a:t> Edition, Western Schools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Radiation Physics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Energy—ability to do </a:t>
            </a:r>
            <a:r>
              <a:rPr lang="en-US" dirty="0" smtClean="0"/>
              <a:t>work</a:t>
            </a:r>
            <a:endParaRPr lang="en-US" dirty="0"/>
          </a:p>
          <a:p>
            <a:r>
              <a:rPr lang="en-US" dirty="0"/>
              <a:t>Matter—occupies space &amp; has </a:t>
            </a:r>
            <a:r>
              <a:rPr lang="en-US" dirty="0" smtClean="0"/>
              <a:t>form</a:t>
            </a:r>
            <a:endParaRPr lang="en-US" dirty="0"/>
          </a:p>
          <a:p>
            <a:r>
              <a:rPr lang="en-US" dirty="0"/>
              <a:t>Matter—composed of </a:t>
            </a:r>
            <a:r>
              <a:rPr lang="en-US" dirty="0" smtClean="0"/>
              <a:t>atoms</a:t>
            </a:r>
            <a:endParaRPr lang="en-US" dirty="0"/>
          </a:p>
          <a:p>
            <a:r>
              <a:rPr lang="en-US" dirty="0"/>
              <a:t>Molecule—smallest particle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0"/>
            <a:ext cx="1828571" cy="18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9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6172200" cy="3382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4580" name="Picture 4" descr="http://www.couragelongisland.org/wp-content/uploads/2011/10/Q-and-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energy penetrating matter</a:t>
            </a:r>
          </a:p>
          <a:p>
            <a:endParaRPr lang="en-US" dirty="0" smtClean="0"/>
          </a:p>
          <a:p>
            <a:r>
              <a:rPr lang="en-US" dirty="0" smtClean="0"/>
              <a:t>Classified as electromagnetic radiation traveling through space with a wavelike motion</a:t>
            </a:r>
          </a:p>
          <a:p>
            <a:endParaRPr lang="en-US" dirty="0" smtClean="0"/>
          </a:p>
          <a:p>
            <a:r>
              <a:rPr lang="en-US" dirty="0" smtClean="0"/>
              <a:t>Shorter the wavelength, greater the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Radiation Effects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ionizing radiation is harmful</a:t>
            </a:r>
          </a:p>
          <a:p>
            <a:endParaRPr lang="en-US" dirty="0"/>
          </a:p>
          <a:p>
            <a:r>
              <a:rPr lang="en-US" dirty="0"/>
              <a:t>Produces biologic changes in living tissues</a:t>
            </a:r>
          </a:p>
          <a:p>
            <a:endParaRPr lang="en-US" dirty="0"/>
          </a:p>
          <a:p>
            <a:r>
              <a:rPr lang="en-US" dirty="0"/>
              <a:t>Entire x-ray area is a radiation hazard area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Radiation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99" y="1600200"/>
            <a:ext cx="6816202" cy="4038600"/>
          </a:xfrm>
        </p:spPr>
      </p:pic>
    </p:spTree>
    <p:extLst>
      <p:ext uri="{BB962C8B-B14F-4D97-AF65-F5344CB8AC3E}">
        <p14:creationId xmlns:p14="http://schemas.microsoft.com/office/powerpoint/2010/main" val="2974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Tissue Damage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Patient’s tissues absorb some X-rays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4294967295"/>
          </p:nvPr>
        </p:nvSpPr>
        <p:spPr>
          <a:xfrm>
            <a:off x="2743200" y="38862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65555" r="62225" b="8889"/>
          <a:stretch/>
        </p:blipFill>
        <p:spPr>
          <a:xfrm>
            <a:off x="3543300" y="2926444"/>
            <a:ext cx="3352800" cy="36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52599" y="838200"/>
            <a:ext cx="6934200" cy="1143000"/>
          </a:xfrm>
        </p:spPr>
        <p:txBody>
          <a:bodyPr/>
          <a:lstStyle/>
          <a:p>
            <a:r>
              <a:rPr lang="en-US" dirty="0" smtClean="0"/>
              <a:t>X-ray </a:t>
            </a:r>
            <a:r>
              <a:rPr lang="en-US" dirty="0" err="1" smtClean="0"/>
              <a:t>Tubehead</a:t>
            </a:r>
            <a:r>
              <a:rPr lang="en-US" dirty="0" smtClean="0"/>
              <a:t> can leak radiation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1" y="2895600"/>
            <a:ext cx="2847975" cy="2857500"/>
          </a:xfrm>
        </p:spPr>
      </p:pic>
    </p:spTree>
    <p:extLst>
      <p:ext uri="{BB962C8B-B14F-4D97-AF65-F5344CB8AC3E}">
        <p14:creationId xmlns:p14="http://schemas.microsoft.com/office/powerpoint/2010/main" val="868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Affects body chemicals, cells, tissues &amp; organs</a:t>
            </a:r>
          </a:p>
          <a:p>
            <a:endParaRPr lang="en-US" dirty="0"/>
          </a:p>
          <a:p>
            <a:r>
              <a:rPr lang="en-US" dirty="0"/>
              <a:t>Effects may not become evident for years</a:t>
            </a:r>
          </a:p>
          <a:p>
            <a:endParaRPr lang="en-US" dirty="0"/>
          </a:p>
          <a:p>
            <a:r>
              <a:rPr lang="en-US" dirty="0"/>
              <a:t>Time lag is called latent period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XRUYQT3274NZ-681238054-1700</_dlc_DocId>
    <_dlc_DocIdUrl xmlns="b22f8f74-215c-4154-9939-bd29e4e8980e">
      <Url>https://supportservices.jobcorps.gov/health/_layouts/15/DocIdRedir.aspx?ID=XRUYQT3274NZ-681238054-1700</Url>
      <Description>XRUYQT3274NZ-681238054-1700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6EB6E3A-53C6-406F-8C45-8B3518F851AD}"/>
</file>

<file path=customXml/itemProps2.xml><?xml version="1.0" encoding="utf-8"?>
<ds:datastoreItem xmlns:ds="http://schemas.openxmlformats.org/officeDocument/2006/customXml" ds:itemID="{282A22DD-7FFB-4753-AD22-F25757E1C9A4}"/>
</file>

<file path=customXml/itemProps3.xml><?xml version="1.0" encoding="utf-8"?>
<ds:datastoreItem xmlns:ds="http://schemas.openxmlformats.org/officeDocument/2006/customXml" ds:itemID="{417EA4F4-C345-4B03-8D8F-3F5EB03B48EE}"/>
</file>

<file path=customXml/itemProps4.xml><?xml version="1.0" encoding="utf-8"?>
<ds:datastoreItem xmlns:ds="http://schemas.openxmlformats.org/officeDocument/2006/customXml" ds:itemID="{91ABDCE7-6324-4AEF-BF4D-12821163DA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43224</TotalTime>
  <Words>565</Words>
  <Application>Microsoft Office PowerPoint</Application>
  <PresentationFormat>On-screen Show (4:3)</PresentationFormat>
  <Paragraphs>184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ＭＳ Ｐゴシック</vt:lpstr>
      <vt:lpstr>Arial</vt:lpstr>
      <vt:lpstr>Calibri</vt:lpstr>
      <vt:lpstr>Custom Design</vt:lpstr>
      <vt:lpstr>Measures to Support Safety in Dental Radiography in the Digital Age </vt:lpstr>
      <vt:lpstr>Participants will be able to:</vt:lpstr>
      <vt:lpstr>Radiation Physics</vt:lpstr>
      <vt:lpstr>X-rays</vt:lpstr>
      <vt:lpstr>Radiation Effects</vt:lpstr>
      <vt:lpstr>Electromagnetic Radiation</vt:lpstr>
      <vt:lpstr>Tissue Damage</vt:lpstr>
      <vt:lpstr>X-ray Tubehead can leak radiation</vt:lpstr>
      <vt:lpstr>Biologic Effects</vt:lpstr>
      <vt:lpstr>Cumulative Effects</vt:lpstr>
      <vt:lpstr>Acute &amp; Chronic Radiation Exposure</vt:lpstr>
      <vt:lpstr>Genetic &amp; Somatic Effects</vt:lpstr>
      <vt:lpstr>Critical Organs</vt:lpstr>
      <vt:lpstr>Selective risks from radiation sickness</vt:lpstr>
      <vt:lpstr>Radiation Units</vt:lpstr>
      <vt:lpstr>Maximum Permissible Dose</vt:lpstr>
      <vt:lpstr>PRH-6.10, R2(c)</vt:lpstr>
      <vt:lpstr>Radiation Safety</vt:lpstr>
      <vt:lpstr>Patient Education</vt:lpstr>
      <vt:lpstr>Digital Radiography</vt:lpstr>
      <vt:lpstr>The dentist has responsibilities for dental imaging</vt:lpstr>
      <vt:lpstr>ALARA Concept</vt:lpstr>
      <vt:lpstr>Protective Devices</vt:lpstr>
      <vt:lpstr>Lead Apron &amp; Thyroid Collar</vt:lpstr>
      <vt:lpstr>Protective Devices-continued</vt:lpstr>
      <vt:lpstr>Monitoring</vt:lpstr>
      <vt:lpstr>Pregnancy</vt:lpstr>
      <vt:lpstr>Infection Control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to Support Safety in Dental Radiography in the Digital Age</dc:title>
  <dc:creator>Valerie Cherry</dc:creator>
  <cp:lastModifiedBy>Julie Luht</cp:lastModifiedBy>
  <cp:revision>689</cp:revision>
  <cp:lastPrinted>2013-04-23T13:57:22Z</cp:lastPrinted>
  <dcterms:created xsi:type="dcterms:W3CDTF">2009-03-23T22:50:51Z</dcterms:created>
  <dcterms:modified xsi:type="dcterms:W3CDTF">2018-03-06T15:41:29Z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285a7994-ffc5-4ea8-afa2-cabdf79cb9ed</vt:lpwstr>
  </property>
</Properties>
</file>