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81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3"/>
    <p:restoredTop sz="94643"/>
  </p:normalViewPr>
  <p:slideViewPr>
    <p:cSldViewPr snapToGrid="0" snapToObjects="1">
      <p:cViewPr varScale="1">
        <p:scale>
          <a:sx n="59" d="100"/>
          <a:sy n="59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38A799-EBBF-1543-AC03-97797317E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1114097"/>
            <a:ext cx="8144134" cy="2992682"/>
          </a:xfrm>
        </p:spPr>
        <p:txBody>
          <a:bodyPr/>
          <a:lstStyle/>
          <a:p>
            <a:pPr algn="ctr"/>
            <a:r>
              <a:rPr lang="en-US" sz="3600" dirty="0"/>
              <a:t>TEAP Hot Topics: Marijuana, Drug Testing and Surprising Uses for Household Products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23C43E-2B25-5E42-9079-1203BC6175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Christy Hicks, </a:t>
            </a:r>
            <a:r>
              <a:rPr lang="en-US" dirty="0" smtClean="0"/>
              <a:t>CSW/LCADC</a:t>
            </a:r>
          </a:p>
          <a:p>
            <a:pPr algn="ctr"/>
            <a:r>
              <a:rPr lang="en-US" dirty="0" smtClean="0"/>
              <a:t>November </a:t>
            </a:r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091268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E42027-1467-3D49-9C0D-11BDB332E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F9A81F-4967-AB42-AEF1-A8043B80F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Marijuana is changing in terms of:</a:t>
            </a:r>
          </a:p>
          <a:p>
            <a:pPr lvl="1"/>
            <a:r>
              <a:rPr lang="en-US" dirty="0"/>
              <a:t>Our social attitudes about its use</a:t>
            </a:r>
          </a:p>
          <a:p>
            <a:pPr lvl="1"/>
            <a:r>
              <a:rPr lang="en-US" dirty="0"/>
              <a:t>Steady increases in the past five years for students testing positive on entry to Job Corps (from 23% to 29%)</a:t>
            </a:r>
          </a:p>
          <a:p>
            <a:pPr lvl="1"/>
            <a:r>
              <a:rPr lang="en-US" dirty="0"/>
              <a:t>Increased access due to legalization</a:t>
            </a:r>
          </a:p>
          <a:p>
            <a:pPr lvl="1"/>
            <a:r>
              <a:rPr lang="en-US" dirty="0"/>
              <a:t>Increased potency and contaminants</a:t>
            </a:r>
          </a:p>
          <a:p>
            <a:pPr lvl="1"/>
            <a:r>
              <a:rPr lang="en-US" dirty="0"/>
              <a:t>Increased adverse effects with increased ED visits</a:t>
            </a:r>
          </a:p>
          <a:p>
            <a:pPr lvl="1"/>
            <a:r>
              <a:rPr lang="en-US" dirty="0"/>
              <a:t>Research showing increased medical uses as well</a:t>
            </a:r>
          </a:p>
          <a:p>
            <a:pPr lvl="1"/>
            <a:r>
              <a:rPr lang="en-US" dirty="0"/>
              <a:t>But remain illegal at federal level at this time</a:t>
            </a:r>
          </a:p>
          <a:p>
            <a:pPr lvl="1"/>
            <a:r>
              <a:rPr lang="en-US" dirty="0"/>
              <a:t>Continue to educate students about marijuana as a barrier to employability</a:t>
            </a:r>
          </a:p>
        </p:txBody>
      </p:sp>
    </p:spTree>
    <p:extLst>
      <p:ext uri="{BB962C8B-B14F-4D97-AF65-F5344CB8AC3E}">
        <p14:creationId xmlns:p14="http://schemas.microsoft.com/office/powerpoint/2010/main" val="1546554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886D9-7436-154B-B413-3A3D3A827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Topic II: Expanded Urine Toxicology Screen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48E48E-1B0C-9348-B0D6-D474E2EE5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09/18/2018 – Job Corps expanded from a DOT 5 panel urine drug test (UDS) to a DOT 10 panel UDS.</a:t>
            </a:r>
          </a:p>
          <a:p>
            <a:r>
              <a:rPr lang="en-US" dirty="0"/>
              <a:t>Why did this occur?</a:t>
            </a:r>
          </a:p>
          <a:p>
            <a:pPr lvl="1"/>
            <a:r>
              <a:rPr lang="en-US" dirty="0"/>
              <a:t>Primarily due to the opioid crisis</a:t>
            </a:r>
          </a:p>
          <a:p>
            <a:pPr lvl="1"/>
            <a:r>
              <a:rPr lang="en-US" dirty="0"/>
              <a:t>Old panel (marijuana, cocaine, amphetamine, PCP and opiates) did not test for current drugs of abuse being used</a:t>
            </a:r>
          </a:p>
          <a:p>
            <a:pPr lvl="1"/>
            <a:r>
              <a:rPr lang="en-US" dirty="0"/>
              <a:t>Only tested for naturally occurring opiates like opium and morphine but did not test for synthetic or semi—synthetic opioids</a:t>
            </a:r>
          </a:p>
          <a:p>
            <a:pPr lvl="1"/>
            <a:r>
              <a:rPr lang="en-US" dirty="0"/>
              <a:t>There were other drugs being abused as well that we needed to detect and offer intervention services</a:t>
            </a:r>
          </a:p>
        </p:txBody>
      </p:sp>
    </p:spTree>
    <p:extLst>
      <p:ext uri="{BB962C8B-B14F-4D97-AF65-F5344CB8AC3E}">
        <p14:creationId xmlns:p14="http://schemas.microsoft.com/office/powerpoint/2010/main" val="127863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9C674B-8870-8041-9262-79B6F813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6506F6-6764-2942-99F2-769F16308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In addition to marijuana, cocaine, PCP, amphetamines and opiates, Job Corps now tests for:</a:t>
            </a:r>
          </a:p>
          <a:p>
            <a:pPr marL="0" lvl="0" indent="0">
              <a:buNone/>
            </a:pPr>
            <a:endParaRPr lang="en-US" dirty="0"/>
          </a:p>
          <a:p>
            <a:pPr lvl="1"/>
            <a:r>
              <a:rPr lang="en-US" dirty="0"/>
              <a:t>Barbiturates (e.g. phenobarbital) </a:t>
            </a:r>
          </a:p>
          <a:p>
            <a:pPr lvl="1"/>
            <a:r>
              <a:rPr lang="en-US" dirty="0"/>
              <a:t>Benzodiazepines (e.g. valium, Xanax)</a:t>
            </a:r>
          </a:p>
          <a:p>
            <a:pPr lvl="1"/>
            <a:r>
              <a:rPr lang="en-US" dirty="0"/>
              <a:t>Fentanyl (rarely legitimately prescribed for this population but heroin is often cut with fentanyl)</a:t>
            </a:r>
          </a:p>
          <a:p>
            <a:pPr lvl="1"/>
            <a:r>
              <a:rPr lang="en-US" dirty="0"/>
              <a:t>Hydrocodone/Hydromorphone (e.g. Vicodin)</a:t>
            </a:r>
          </a:p>
          <a:p>
            <a:pPr lvl="1"/>
            <a:r>
              <a:rPr lang="en-US" dirty="0"/>
              <a:t>Oxycodone/Oxymorphone (e.g. </a:t>
            </a:r>
            <a:r>
              <a:rPr lang="en-US" dirty="0" err="1"/>
              <a:t>Dilaudid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45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BE5167-316F-624E-A361-32ACD091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Important to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C5FA87-9934-334B-9146-F37F9EE14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Most of these drugs have legitimate medical purposes</a:t>
            </a:r>
          </a:p>
          <a:p>
            <a:r>
              <a:rPr lang="en-US" dirty="0"/>
              <a:t>Usually for pain management</a:t>
            </a:r>
          </a:p>
          <a:p>
            <a:r>
              <a:rPr lang="en-US" dirty="0"/>
              <a:t>They might be prescribed to JC students after a dental or surgical procedure</a:t>
            </a:r>
          </a:p>
          <a:p>
            <a:r>
              <a:rPr lang="en-US" dirty="0"/>
              <a:t>A student could test positive because of this type of prescription</a:t>
            </a:r>
          </a:p>
          <a:p>
            <a:r>
              <a:rPr lang="en-US" dirty="0"/>
              <a:t>If this is the case, then make a note in the SHR as to this being the reason for the positive</a:t>
            </a:r>
          </a:p>
          <a:p>
            <a:r>
              <a:rPr lang="en-US" dirty="0"/>
              <a:t>Only those testing positive because of illicit drug use are entered into the TEAP program </a:t>
            </a:r>
          </a:p>
          <a:p>
            <a:r>
              <a:rPr lang="en-US" dirty="0"/>
              <a:t>Each center must have procedures in place to ensure those students testing positive and are in TEAP because of their illicit drug use</a:t>
            </a:r>
          </a:p>
          <a:p>
            <a:r>
              <a:rPr lang="en-US" dirty="0"/>
              <a:t>We already have a system for this that should be utilized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B5D4BA-5CB7-E44B-9CB9-2BE378B2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of Custody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EE4F0D-5BC7-B747-8935-D67709013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Chain of Custody Procedures address this already</a:t>
            </a:r>
          </a:p>
          <a:p>
            <a:r>
              <a:rPr lang="en-US" dirty="0"/>
              <a:t>This has always been in place for Amphetamines (as large number of those testing positive are due to ADHD medication)</a:t>
            </a:r>
          </a:p>
          <a:p>
            <a:r>
              <a:rPr lang="en-US" dirty="0"/>
              <a:t>Procedure: </a:t>
            </a:r>
          </a:p>
          <a:p>
            <a:pPr lvl="1"/>
            <a:r>
              <a:rPr lang="en-US" dirty="0"/>
              <a:t>Ask students what drugs they are taking when collecting the UDS</a:t>
            </a:r>
          </a:p>
          <a:p>
            <a:pPr lvl="1"/>
            <a:r>
              <a:rPr lang="en-US" dirty="0"/>
              <a:t>Verify this medications by talking with prescriber, reviewing the prescription or the medication bottle</a:t>
            </a:r>
          </a:p>
          <a:p>
            <a:pPr lvl="1"/>
            <a:r>
              <a:rPr lang="en-US" dirty="0"/>
              <a:t>Consider having a chain of custody form where you can write in the student’s current </a:t>
            </a:r>
            <a:r>
              <a:rPr lang="en-US" dirty="0" err="1"/>
              <a:t>presciptions</a:t>
            </a:r>
            <a:endParaRPr lang="en-US" dirty="0"/>
          </a:p>
          <a:p>
            <a:pPr lvl="1"/>
            <a:r>
              <a:rPr lang="en-US" dirty="0"/>
              <a:t>Check the SHR for current prescriptions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15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D9686-D01E-0B46-A9BD-B2A74C24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Collection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FE6E38-8ECB-5E41-A68B-03581517F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“A reliable result begins with a good supervised collection which includes an accurately identified and clearly labeled donor sample” from the CDD </a:t>
            </a:r>
          </a:p>
          <a:p>
            <a:r>
              <a:rPr lang="en-US" b="1" dirty="0"/>
              <a:t>Supervised collection </a:t>
            </a:r>
            <a:r>
              <a:rPr lang="en-US" dirty="0"/>
              <a:t>is controlling the surroundings to ensure that the individual provides their own urine to reduce possibility of adulteration</a:t>
            </a:r>
          </a:p>
          <a:p>
            <a:r>
              <a:rPr lang="en-US" b="1" dirty="0"/>
              <a:t>Observed collection </a:t>
            </a:r>
            <a:r>
              <a:rPr lang="en-US" dirty="0"/>
              <a:t>is watching the urine stream leave the body and enter the cup</a:t>
            </a:r>
          </a:p>
          <a:p>
            <a:r>
              <a:rPr lang="en-US" dirty="0"/>
              <a:t>All collections must be, at minimum, supervised</a:t>
            </a:r>
          </a:p>
          <a:p>
            <a:r>
              <a:rPr lang="en-US" dirty="0"/>
              <a:t>Centers may decide to use observed collection procedures when a sample was provided that was adulterated or if it is their standard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79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D80E57-C2D9-3847-B534-0CF544161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Urine Collection Procedures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1A20E9-9A7B-B54A-B519-91039B174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TEAP Desk Reference Guide (DRG) offers the following guidance:</a:t>
            </a:r>
          </a:p>
          <a:p>
            <a:pPr lvl="1"/>
            <a:r>
              <a:rPr lang="en-US" dirty="0"/>
              <a:t>Remove cleaning products from the collection room</a:t>
            </a:r>
          </a:p>
          <a:p>
            <a:pPr lvl="1"/>
            <a:r>
              <a:rPr lang="en-US" dirty="0"/>
              <a:t>Turn off additional water sources</a:t>
            </a:r>
          </a:p>
          <a:p>
            <a:pPr lvl="1"/>
            <a:r>
              <a:rPr lang="en-US" dirty="0"/>
              <a:t>Place a blue chemical in the toilet tank to color the water</a:t>
            </a:r>
          </a:p>
          <a:p>
            <a:pPr lvl="1"/>
            <a:r>
              <a:rPr lang="en-US" dirty="0"/>
              <a:t>Have the student wash (with water only) hands and clean under nails</a:t>
            </a:r>
          </a:p>
          <a:p>
            <a:pPr lvl="1"/>
            <a:r>
              <a:rPr lang="en-US" dirty="0"/>
              <a:t>Have the student remove outer garments (e.g., coats, sweaters, jackets)</a:t>
            </a:r>
          </a:p>
          <a:p>
            <a:pPr lvl="1"/>
            <a:r>
              <a:rPr lang="en-US" dirty="0"/>
              <a:t>Prohibit bags, packages, or purses in the collection area</a:t>
            </a:r>
          </a:p>
          <a:p>
            <a:pPr lvl="1"/>
            <a:r>
              <a:rPr lang="en-US" dirty="0"/>
              <a:t>Have the student provide the specimen while in an examination gown (if urine collection is part of a medical exam)</a:t>
            </a:r>
          </a:p>
          <a:p>
            <a:pPr lvl="1"/>
            <a:r>
              <a:rPr lang="en-US" dirty="0"/>
              <a:t>TEAP specialist or nurse stand close to the door to be aware of unusual sounds </a:t>
            </a:r>
          </a:p>
          <a:p>
            <a:pPr lvl="1"/>
            <a:r>
              <a:rPr lang="en-US" dirty="0"/>
              <a:t>Have student hand specimen directly to staff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69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43BA46-F3CD-A34A-BDDF-48445B65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Most Importantly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D20AD3-0AEF-BA48-9262-CDA4E4003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important action to determine if the sample has been adulterated or that it is the student’s urine is: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Performing visual and temperature checks on every sample  </a:t>
            </a:r>
          </a:p>
          <a:p>
            <a:pPr lvl="1"/>
            <a:r>
              <a:rPr lang="en-US" dirty="0" smtClean="0"/>
              <a:t>The UDS temperature should fall between 90.5</a:t>
            </a:r>
            <a:r>
              <a:rPr lang="en-US" dirty="0" smtClean="0">
                <a:sym typeface="Symbol" pitchFamily="2" charset="2"/>
              </a:rPr>
              <a:t></a:t>
            </a:r>
            <a:r>
              <a:rPr lang="en-US" dirty="0" smtClean="0"/>
              <a:t>F and 99</a:t>
            </a:r>
            <a:r>
              <a:rPr lang="en-US" dirty="0" smtClean="0">
                <a:sym typeface="Symbol" pitchFamily="2" charset="2"/>
              </a:rPr>
              <a:t></a:t>
            </a:r>
            <a:r>
              <a:rPr lang="en-US" dirty="0" smtClean="0"/>
              <a:t> F</a:t>
            </a:r>
          </a:p>
          <a:p>
            <a:pPr lvl="1"/>
            <a:r>
              <a:rPr lang="en-US" dirty="0" smtClean="0"/>
              <a:t>Inspect the UDS: visually it should appear free of possible contaminants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19D478-A62C-FA49-A54F-546C03C4B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225" y="210280"/>
            <a:ext cx="3036239" cy="20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46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F55735-2E8A-484E-B5A3-4E0BB24F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Essentials: Failure to Do These May Cause Rejection of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538418-6515-1B4C-831D-89AFEDB89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Regarding the Security Tape:</a:t>
            </a:r>
          </a:p>
          <a:p>
            <a:pPr lvl="1"/>
            <a:r>
              <a:rPr lang="en-US" dirty="0"/>
              <a:t>Whoever collected the UDS must sign and date the security tape</a:t>
            </a:r>
          </a:p>
          <a:p>
            <a:pPr lvl="1"/>
            <a:r>
              <a:rPr lang="en-US" dirty="0"/>
              <a:t>Student must sign tape as well</a:t>
            </a:r>
          </a:p>
          <a:p>
            <a:pPr lvl="1"/>
            <a:r>
              <a:rPr lang="en-US" dirty="0"/>
              <a:t>Signatures must be legible</a:t>
            </a:r>
          </a:p>
          <a:p>
            <a:pPr lvl="1"/>
            <a:r>
              <a:rPr lang="en-US" dirty="0"/>
              <a:t>Secure tape over top and do not cover bar code or expiration date</a:t>
            </a:r>
          </a:p>
          <a:p>
            <a:r>
              <a:rPr lang="en-US" dirty="0"/>
              <a:t>Sample Volume: fill tube to label top</a:t>
            </a:r>
          </a:p>
          <a:p>
            <a:r>
              <a:rPr lang="en-US" dirty="0"/>
              <a:t>Barcode Label:</a:t>
            </a:r>
          </a:p>
          <a:p>
            <a:pPr lvl="1"/>
            <a:r>
              <a:rPr lang="en-US" dirty="0"/>
              <a:t>All parts of label visible</a:t>
            </a:r>
          </a:p>
          <a:p>
            <a:pPr lvl="1"/>
            <a:r>
              <a:rPr lang="en-US" dirty="0"/>
              <a:t>Correct label type: “TOX Secure Yellow V9” </a:t>
            </a:r>
          </a:p>
          <a:p>
            <a:pPr lvl="1"/>
            <a:r>
              <a:rPr lang="en-US" dirty="0"/>
              <a:t>Correct donor (student) name, date and ID</a:t>
            </a:r>
          </a:p>
          <a:p>
            <a:pPr lvl="1"/>
            <a:r>
              <a:rPr lang="en-US" dirty="0"/>
              <a:t>Label in line with tube</a:t>
            </a:r>
          </a:p>
          <a:p>
            <a:pPr lvl="1"/>
            <a:endParaRPr lang="en-US" dirty="0"/>
          </a:p>
        </p:txBody>
      </p:sp>
      <p:pic>
        <p:nvPicPr>
          <p:cNvPr id="2050" name="Picture 2" descr="page1image1823104">
            <a:extLst>
              <a:ext uri="{FF2B5EF4-FFF2-40B4-BE49-F238E27FC236}">
                <a16:creationId xmlns:a16="http://schemas.microsoft.com/office/drawing/2014/main" xmlns="" id="{1DBF84D3-6519-A046-866A-87EC44CA0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00" y="753228"/>
            <a:ext cx="16891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903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BE1B0-A557-974B-8FE1-32413ED8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50797F-5A3F-904A-AF46-AF3EBA880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UDS positive then CDD recommends calling them for questions</a:t>
            </a:r>
          </a:p>
          <a:p>
            <a:r>
              <a:rPr lang="en-US" dirty="0"/>
              <a:t>Meet with the student to discuss the results </a:t>
            </a:r>
          </a:p>
          <a:p>
            <a:r>
              <a:rPr lang="en-US" dirty="0"/>
              <a:t>Assess whether the student’s substance use will interfere with training</a:t>
            </a:r>
          </a:p>
          <a:p>
            <a:r>
              <a:rPr lang="en-US" dirty="0"/>
              <a:t>Consider need for off-center supports (such as treatment) or MSWR</a:t>
            </a:r>
          </a:p>
          <a:p>
            <a:r>
              <a:rPr lang="en-US" dirty="0"/>
              <a:t>Consider intensifying intervention services to provide additional support</a:t>
            </a:r>
          </a:p>
          <a:p>
            <a:r>
              <a:rPr lang="en-US" dirty="0"/>
              <a:t>Contact your regional TEAP health specialist (Diane or Christy) for further guidance</a:t>
            </a:r>
          </a:p>
          <a:p>
            <a:r>
              <a:rPr lang="en-US" dirty="0"/>
              <a:t>Document in the SHR your process and clinical decisions</a:t>
            </a:r>
          </a:p>
        </p:txBody>
      </p:sp>
    </p:spTree>
    <p:extLst>
      <p:ext uri="{BB962C8B-B14F-4D97-AF65-F5344CB8AC3E}">
        <p14:creationId xmlns:p14="http://schemas.microsoft.com/office/powerpoint/2010/main" val="61922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26AC4A-C7D8-DF46-A0AA-A8314B92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2A3995-0BC1-CC4F-8954-6574F47EC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Learning Objectives: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1.) Participants will be able to identify two or more ways that marijuana use has changed in the last five years.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2.) Participants will name the five new drugs in Job Corps’ expanded drug panel and the reasons for confirmatory testing.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3.) Participants will identify two or more ways that household items can be used to obtain an altered state of consciousness.</a:t>
            </a:r>
          </a:p>
        </p:txBody>
      </p:sp>
    </p:spTree>
    <p:extLst>
      <p:ext uri="{BB962C8B-B14F-4D97-AF65-F5344CB8AC3E}">
        <p14:creationId xmlns:p14="http://schemas.microsoft.com/office/powerpoint/2010/main" val="3178307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E17272-13AA-DF49-B879-094ABF46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versus Confirmatory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C53FF9-1CC6-984A-99EA-8F5D7D28B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CDD procedure for drug testing has two steps</a:t>
            </a:r>
          </a:p>
          <a:p>
            <a:pPr>
              <a:lnSpc>
                <a:spcPct val="120000"/>
              </a:lnSpc>
            </a:pPr>
            <a:r>
              <a:rPr lang="en-US" dirty="0"/>
              <a:t>First is the screening test and if that is positive then a confirmatory test is completed using GS-MS (Gas </a:t>
            </a:r>
            <a:r>
              <a:rPr lang="en-US" dirty="0" err="1"/>
              <a:t>Chromotography</a:t>
            </a:r>
            <a:r>
              <a:rPr lang="en-US" dirty="0"/>
              <a:t> – Mass </a:t>
            </a:r>
            <a:r>
              <a:rPr lang="en-US" dirty="0" err="1"/>
              <a:t>Spectromentry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smtClean="0"/>
              <a:t>Most </a:t>
            </a:r>
            <a:r>
              <a:rPr lang="en-US" dirty="0"/>
              <a:t>of the time – if a test is done at a hospital or other locations, it is only a screening test and there are too many false positives and cross reactivity (like with poppy seeds) which is why ePRH requires that CDD must be used for all drug testing</a:t>
            </a:r>
          </a:p>
          <a:p>
            <a:pPr>
              <a:lnSpc>
                <a:spcPct val="120000"/>
              </a:lnSpc>
            </a:pPr>
            <a:r>
              <a:rPr lang="en-US" dirty="0"/>
              <a:t>Results received are qualitative (either positive or negative) only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29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6A26BB-7062-0443-8F7F-3CAA1F59D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51235C-3622-2343-9985-70E2BEF05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UDS panel has expanded to include 10 drugs, including opioids as well as barbiturates and benzodiazepines</a:t>
            </a:r>
          </a:p>
          <a:p>
            <a:r>
              <a:rPr lang="en-US" dirty="0"/>
              <a:t>This is to address the drugs that students may be abusing as well as the opioid crisis</a:t>
            </a:r>
          </a:p>
          <a:p>
            <a:r>
              <a:rPr lang="en-US" dirty="0"/>
              <a:t>Ensure that proper chain of custody procedures are followed to make sure that the test result is not due to a legitimate prescription</a:t>
            </a:r>
          </a:p>
          <a:p>
            <a:r>
              <a:rPr lang="en-US" dirty="0"/>
              <a:t>Ensure a system is in place to decrease the likelihood that a sample is adulterated</a:t>
            </a:r>
          </a:p>
          <a:p>
            <a:r>
              <a:rPr lang="en-US" dirty="0"/>
              <a:t>Further assess and offer services to those students testing positive </a:t>
            </a:r>
          </a:p>
          <a:p>
            <a:r>
              <a:rPr lang="en-US" dirty="0"/>
              <a:t>Contact the CDD or the regional TEAP health specialist with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01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D86199-A49F-A647-B34A-7BD53DABA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Surprising Uses for Household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3CA296-77D7-EE44-BFA4-79CEF4AF3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Everyday items found in the kitchen, bathroom, office and garage can be used to alter mood and get “high”</a:t>
            </a:r>
          </a:p>
          <a:p>
            <a:pPr fontAlgn="base"/>
            <a:r>
              <a:rPr lang="en-US" dirty="0"/>
              <a:t>May be popular alternatives to illicit drugs due to availability and low cost</a:t>
            </a:r>
          </a:p>
          <a:p>
            <a:pPr fontAlgn="base"/>
            <a:r>
              <a:rPr lang="en-US" dirty="0"/>
              <a:t>Can cause serious health risks and even death</a:t>
            </a:r>
          </a:p>
          <a:p>
            <a:pPr fontAlgn="base"/>
            <a:r>
              <a:rPr lang="en-US" dirty="0"/>
              <a:t>Most common form of use is as an inhalant</a:t>
            </a:r>
          </a:p>
          <a:p>
            <a:pPr fontAlgn="base"/>
            <a:r>
              <a:rPr lang="en-US" dirty="0"/>
              <a:t>This age group at highest risk for using these substances in this way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78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704F00-17A9-3C45-BC81-23C6F5563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Nutmeg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C38B2B-FC3C-904A-8101-772493F36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440" y="143257"/>
            <a:ext cx="1933247" cy="193324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AA0D12C-4DA9-9E48-A6C5-0B6181C74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Common spice</a:t>
            </a:r>
          </a:p>
          <a:p>
            <a:r>
              <a:rPr lang="en-US" dirty="0"/>
              <a:t>Used in baking – most of us will be eating it this holiday season as in pumpkin pie</a:t>
            </a:r>
          </a:p>
          <a:p>
            <a:r>
              <a:rPr lang="en-US" dirty="0"/>
              <a:t>It has a darker side: Ingesting about 5 teaspoons causes hallucinogenic effects due to the ingredient </a:t>
            </a:r>
            <a:r>
              <a:rPr lang="en-US" dirty="0" err="1"/>
              <a:t>myristicin</a:t>
            </a:r>
            <a:endParaRPr lang="en-US" dirty="0"/>
          </a:p>
          <a:p>
            <a:r>
              <a:rPr lang="en-US" dirty="0"/>
              <a:t>Symptoms can last up to two days</a:t>
            </a:r>
          </a:p>
          <a:p>
            <a:r>
              <a:rPr lang="en-US" dirty="0"/>
              <a:t>Most common adverse effects are nausea, vomiting, diarrhea, and rapid heart rate</a:t>
            </a:r>
          </a:p>
          <a:p>
            <a:r>
              <a:rPr lang="en-US" dirty="0"/>
              <a:t>Using nutmeg in this fashion is extremely dangerous, and most people who do this end up hospitalized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95C40D9-2EEB-0541-A535-AB9914DC7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931" y="143257"/>
            <a:ext cx="2385192" cy="23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63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397CE4-8AED-6E43-9FF8-A5407655B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Cough Medicine (e.g</a:t>
            </a:r>
            <a:r>
              <a:rPr lang="en-US" dirty="0" smtClean="0"/>
              <a:t>., Robitussin </a:t>
            </a:r>
            <a:r>
              <a:rPr lang="en-US" dirty="0"/>
              <a:t>and Nyquil)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4E9EE-B028-FA47-8D51-EC313F685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84948"/>
          </a:xfrm>
        </p:spPr>
        <p:txBody>
          <a:bodyPr>
            <a:noAutofit/>
          </a:bodyPr>
          <a:lstStyle/>
          <a:p>
            <a:r>
              <a:rPr lang="en-US" sz="1800" dirty="0"/>
              <a:t>Contain the ingredient dextromethorphan (DXM)</a:t>
            </a:r>
          </a:p>
          <a:p>
            <a:r>
              <a:rPr lang="en-US" sz="1800" dirty="0"/>
              <a:t>Cough medicines and DXM are one of the most frequently abused household medications</a:t>
            </a:r>
          </a:p>
          <a:p>
            <a:r>
              <a:rPr lang="en-US" sz="1800" dirty="0"/>
              <a:t>Stores often require identification to purchase them</a:t>
            </a:r>
          </a:p>
          <a:p>
            <a:r>
              <a:rPr lang="en-US" sz="1800" dirty="0"/>
              <a:t>Causes euphoria and hallucinations that can last up to six hours</a:t>
            </a:r>
          </a:p>
          <a:p>
            <a:r>
              <a:rPr lang="en-US" sz="1800" dirty="0"/>
              <a:t>Can be combined with alcohol and marijuana which increases risk of negative effects</a:t>
            </a:r>
          </a:p>
          <a:p>
            <a:r>
              <a:rPr lang="en-US" sz="1800" dirty="0"/>
              <a:t>Causes chemically-induced psychosis with other side effects: sweating, nausea, vomiting, anxiety, paranoia, decreased motor skills, elevated blood pressure and sedation</a:t>
            </a:r>
          </a:p>
          <a:p>
            <a:r>
              <a:rPr lang="en-US" sz="1800" dirty="0"/>
              <a:t>These items are typically not allowed at Job Corps</a:t>
            </a:r>
          </a:p>
          <a:p>
            <a:r>
              <a:rPr lang="en-US" sz="1800" dirty="0"/>
              <a:t>Train staff to be looking for empty bottles of cough medicine as well as monitoring students if they are bringing this back onto center</a:t>
            </a:r>
          </a:p>
        </p:txBody>
      </p:sp>
    </p:spTree>
    <p:extLst>
      <p:ext uri="{BB962C8B-B14F-4D97-AF65-F5344CB8AC3E}">
        <p14:creationId xmlns:p14="http://schemas.microsoft.com/office/powerpoint/2010/main" val="1283506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518ED2-6F46-F848-A545-50B7AFC2E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Allergy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DFC6FD-4B1F-CA44-B362-8E0C4877A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/>
              <a:t>Some allergy medications contain antihistamines which are often abused for the sedative effects</a:t>
            </a:r>
          </a:p>
          <a:p>
            <a:pPr fontAlgn="base"/>
            <a:r>
              <a:rPr lang="en-US" dirty="0"/>
              <a:t>Effect is intensified greatly when mixed with other central nervous system depressants such as Xanax, Valium or alcohol</a:t>
            </a:r>
          </a:p>
          <a:p>
            <a:pPr fontAlgn="base"/>
            <a:r>
              <a:rPr lang="en-US" dirty="0"/>
              <a:t>Most common side effects are: heavy sedation, confusion, elevated heart rate, nausea, double vision, dry mouth and loss of appetite </a:t>
            </a:r>
          </a:p>
          <a:p>
            <a:pPr fontAlgn="base"/>
            <a:r>
              <a:rPr lang="en-US" dirty="0"/>
              <a:t>With repeated abuse, some long-term side effects include seizures, glaucoma and cardiovascular disease</a:t>
            </a:r>
          </a:p>
          <a:p>
            <a:r>
              <a:rPr lang="en-US" dirty="0"/>
              <a:t>Same precautions should occur at Job Corps – train staff to be checking for empty boxes or bottles</a:t>
            </a:r>
          </a:p>
          <a:p>
            <a:r>
              <a:rPr lang="en-US" dirty="0"/>
              <a:t>Most centers do not allow students to possess these without permission of HWC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20BC5E-0078-2345-8738-43480DCCC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324" y="117020"/>
            <a:ext cx="1455464" cy="27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82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6DF8CB-F061-B64B-A414-6EB58CCA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Hand Sanitizers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5E0B89-C469-204A-B79C-0C38C3691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Hand sanitizers are mainly alcohol (62%) and made from isopropyl alcohol</a:t>
            </a:r>
          </a:p>
          <a:p>
            <a:r>
              <a:rPr lang="en-US" dirty="0"/>
              <a:t>This type of alcohol is metabolized differently in the body and poses significant health risks that include vomiting, diarrhea, pain, and bleeding in the stomach and intestines if ingested</a:t>
            </a:r>
          </a:p>
          <a:p>
            <a:r>
              <a:rPr lang="en-US" dirty="0"/>
              <a:t>It can also lead to dehydration, low blood pressure, shock, and coma </a:t>
            </a:r>
          </a:p>
          <a:p>
            <a:r>
              <a:rPr lang="en-US" dirty="0"/>
              <a:t>Isopropyl alcohol can also be toxic when inhaled </a:t>
            </a:r>
          </a:p>
          <a:p>
            <a:r>
              <a:rPr lang="en-US" dirty="0"/>
              <a:t>Individuals consuming this type of alcohol will feel the effects much quicker and are at increased risk for alcohol poisoning</a:t>
            </a:r>
          </a:p>
          <a:p>
            <a:r>
              <a:rPr lang="en-US" dirty="0"/>
              <a:t>To address this issue – many centers have only foam hand sanitizer available as the </a:t>
            </a:r>
            <a:r>
              <a:rPr lang="en-US" dirty="0" err="1"/>
              <a:t>acohol</a:t>
            </a:r>
            <a:r>
              <a:rPr lang="en-US" dirty="0"/>
              <a:t> cannot be easily separated from this type of product </a:t>
            </a:r>
          </a:p>
          <a:p>
            <a:r>
              <a:rPr lang="en-US" dirty="0"/>
              <a:t>Staff should be educated about implications if students bringing large amounts back to center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624BF0-439E-4340-8B4C-9D45B5F6D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179" y="0"/>
            <a:ext cx="2336873" cy="233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13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9E5F1A-5C63-AF45-BE63-616DE1B9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Inhalants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02235B-9803-F447-B654-83577763E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n-US" sz="2600" dirty="0"/>
              <a:t>Abuse of inhalants refers to any substance that cuts off supply of oxygen to the brain</a:t>
            </a:r>
          </a:p>
          <a:p>
            <a:pPr fontAlgn="base"/>
            <a:r>
              <a:rPr lang="en-US" sz="2600" dirty="0"/>
              <a:t>Inhaling gas or vapor to get high is not new but availability makes it popular with this age group and that it does now show up on drug testing</a:t>
            </a:r>
          </a:p>
          <a:p>
            <a:pPr fontAlgn="base"/>
            <a:r>
              <a:rPr lang="en-US" sz="2600" dirty="0"/>
              <a:t>‘Huffing’ been known to cause Sudden Sniffing Death Syndrome, which refers to instantaneous death following an episode of inhalant abuse</a:t>
            </a:r>
          </a:p>
          <a:p>
            <a:pPr fontAlgn="base"/>
            <a:r>
              <a:rPr lang="en-US" sz="2600" dirty="0"/>
              <a:t>Commonly abused products: computer cleaners, mothballs, permanent markers, nail polish remover, rubber cement, hair spray, spray deodorant, spray paint, paint thinner, insecticide spray, gasoline, lighter fluid, canned whip cream, propane and helium</a:t>
            </a:r>
          </a:p>
          <a:p>
            <a:pPr fontAlgn="base"/>
            <a:r>
              <a:rPr lang="en-US" sz="2600" dirty="0"/>
              <a:t>Symptoms include headaches, muscle spasms, gastrointestinal pain, violent mood swings, nausea, hearing loss, decreased motor skills, numbness and permanent brain damage</a:t>
            </a:r>
          </a:p>
          <a:p>
            <a:pPr fontAlgn="base"/>
            <a:r>
              <a:rPr lang="en-US" sz="2600" dirty="0"/>
              <a:t>Most of these products are not allowed at Job Corps but train staff to be mindful of symptoms </a:t>
            </a:r>
          </a:p>
          <a:p>
            <a:pPr marL="0" indent="0" fontAlgn="base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7DA175-F46E-0440-811F-86D1A9D61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365" y="73573"/>
            <a:ext cx="2848303" cy="2133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0F8A3E-B1C9-BC46-B8D4-F771B73A2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916" y="5249075"/>
            <a:ext cx="2453979" cy="13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90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79DB26-B57D-6643-9840-AE140498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III: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8BEB90-9EE4-2F4F-A6EB-74D65F474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household products can be used to alter mood and “get high”</a:t>
            </a:r>
          </a:p>
          <a:p>
            <a:r>
              <a:rPr lang="en-US" dirty="0"/>
              <a:t>These include kitchen items (nutmeg), as well as cleaning solutions, gasoline, hand sanitizer, cough syrup and many others</a:t>
            </a:r>
          </a:p>
          <a:p>
            <a:r>
              <a:rPr lang="en-US" dirty="0"/>
              <a:t>TEAP specialists should provide training to staff and students about the risk associated with inhalant use and misuse of household products</a:t>
            </a:r>
          </a:p>
          <a:p>
            <a:r>
              <a:rPr lang="en-US" dirty="0"/>
              <a:t>Staff should be trained to recognize signs of this type of drug use and the suspicion screen form should list symptoms</a:t>
            </a:r>
          </a:p>
        </p:txBody>
      </p:sp>
    </p:spTree>
    <p:extLst>
      <p:ext uri="{BB962C8B-B14F-4D97-AF65-F5344CB8AC3E}">
        <p14:creationId xmlns:p14="http://schemas.microsoft.com/office/powerpoint/2010/main" val="1860232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68A139-59E6-1846-BF6E-472D0FC1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C7AD358-3DBF-E843-B762-A89F858A2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579" y="1502980"/>
            <a:ext cx="7702939" cy="38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3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A89924-3548-4C49-827A-9088EF10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Topic I: Marijuana: Evolving Product and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404BEE-F7A5-924C-8586-374A01667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005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widely used illicit drug in United States</a:t>
            </a:r>
          </a:p>
          <a:p>
            <a:r>
              <a:rPr lang="en-US" dirty="0"/>
              <a:t>New surveys show that more than 50% of adults have tried marijuana in their lifetime</a:t>
            </a:r>
          </a:p>
          <a:p>
            <a:r>
              <a:rPr lang="en-US" dirty="0"/>
              <a:t>A majority of Americans believe that using marijuana is “socially acceptable”</a:t>
            </a:r>
          </a:p>
          <a:p>
            <a:r>
              <a:rPr lang="en-US" dirty="0"/>
              <a:t>In PY 2016 (July 2016 though June 2017) </a:t>
            </a:r>
            <a:r>
              <a:rPr lang="en-US" dirty="0" smtClean="0"/>
              <a:t>29.3% </a:t>
            </a:r>
            <a:r>
              <a:rPr lang="en-US" dirty="0"/>
              <a:t>of students entering Job Corps tested positive for one of the five drugs in the DOT panel (marijuana, PCP, cocaine, amphetamines and opiates) </a:t>
            </a:r>
          </a:p>
          <a:p>
            <a:r>
              <a:rPr lang="en-US" dirty="0"/>
              <a:t>Compared to </a:t>
            </a:r>
            <a:r>
              <a:rPr lang="en-US" dirty="0" smtClean="0"/>
              <a:t>26.3% </a:t>
            </a:r>
            <a:r>
              <a:rPr lang="en-US" dirty="0"/>
              <a:t>of students testing positive on entry in PY 2012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1600" dirty="0"/>
              <a:t>See Maris Poll (http://</a:t>
            </a:r>
            <a:r>
              <a:rPr lang="en-US" sz="1600" dirty="0" err="1"/>
              <a:t>maristpoll.marist.edu</a:t>
            </a:r>
            <a:r>
              <a:rPr lang="en-US" sz="1600" dirty="0"/>
              <a:t>/yahoo-</a:t>
            </a:r>
            <a:r>
              <a:rPr lang="en-US" sz="1600" dirty="0" err="1"/>
              <a:t>newsmarist</a:t>
            </a:r>
            <a:r>
              <a:rPr lang="en-US" sz="1600" dirty="0"/>
              <a:t>-poll/#</a:t>
            </a:r>
            <a:r>
              <a:rPr lang="en-US" sz="1600" dirty="0" err="1"/>
              <a:t>sthash.ssJjHonu.dpbs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388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C6A77C-80C6-EF46-BC39-F9B38BD27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014" y="659743"/>
            <a:ext cx="8737600" cy="3898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33AB61-F51C-CC4F-B4C7-E94CABE56DC3}"/>
              </a:ext>
            </a:extLst>
          </p:cNvPr>
          <p:cNvSpPr txBox="1"/>
          <p:nvPr/>
        </p:nvSpPr>
        <p:spPr>
          <a:xfrm>
            <a:off x="462456" y="5391807"/>
            <a:ext cx="1109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you can tell from this graph – the vast majority of those testing positive are for marijuana (about 92%)</a:t>
            </a:r>
          </a:p>
        </p:txBody>
      </p:sp>
    </p:spTree>
    <p:extLst>
      <p:ext uri="{BB962C8B-B14F-4D97-AF65-F5344CB8AC3E}">
        <p14:creationId xmlns:p14="http://schemas.microsoft.com/office/powerpoint/2010/main" val="195047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A06656-1338-8D4F-9328-DF784871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Marijuana Policy has Changed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12CB4DF-560D-EC4C-A5CA-21B1C05A0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6497" y="2980418"/>
            <a:ext cx="6003309" cy="359886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877EDA-9A46-A840-BCEF-3028705EAFBE}"/>
              </a:ext>
            </a:extLst>
          </p:cNvPr>
          <p:cNvSpPr txBox="1"/>
          <p:nvPr/>
        </p:nvSpPr>
        <p:spPr>
          <a:xfrm>
            <a:off x="830317" y="2448910"/>
            <a:ext cx="906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 States and the District of Columbia have broadly legalized marijuana in some form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C7B8D9-8CEC-6F42-AD5A-8D0C07BE6F37}"/>
              </a:ext>
            </a:extLst>
          </p:cNvPr>
          <p:cNvSpPr txBox="1"/>
          <p:nvPr/>
        </p:nvSpPr>
        <p:spPr>
          <a:xfrm>
            <a:off x="8870731" y="4803228"/>
            <a:ext cx="2579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This map current as of 10/19/2018</a:t>
            </a:r>
          </a:p>
        </p:txBody>
      </p:sp>
    </p:spTree>
    <p:extLst>
      <p:ext uri="{BB962C8B-B14F-4D97-AF65-F5344CB8AC3E}">
        <p14:creationId xmlns:p14="http://schemas.microsoft.com/office/powerpoint/2010/main" val="13183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4EC4E-3ECA-A348-9D45-5AC4E65C9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is Changing but so is the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6165B2-EFE4-3A4E-A468-A9B418988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33600"/>
            <a:ext cx="9613861" cy="3802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amount of the psychoactive substance in marijuana has been substantially increasing from around 4% to now triple that at 12%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300" dirty="0"/>
          </a:p>
          <a:p>
            <a:pPr marL="0" indent="0">
              <a:buNone/>
            </a:pPr>
            <a:r>
              <a:rPr lang="en-US" sz="1300" dirty="0"/>
              <a:t>Reference: </a:t>
            </a:r>
            <a:r>
              <a:rPr lang="en-US" sz="1300" dirty="0" err="1"/>
              <a:t>ElSohly</a:t>
            </a:r>
            <a:r>
              <a:rPr lang="en-US" sz="1300" dirty="0"/>
              <a:t>, M., </a:t>
            </a:r>
            <a:r>
              <a:rPr lang="en-US" sz="1300" dirty="0" err="1"/>
              <a:t>Mehmedic</a:t>
            </a:r>
            <a:r>
              <a:rPr lang="en-US" sz="1300" dirty="0"/>
              <a:t>, Z., Foster, S., </a:t>
            </a:r>
            <a:r>
              <a:rPr lang="en-US" sz="1300" dirty="0" err="1"/>
              <a:t>Gon</a:t>
            </a:r>
            <a:r>
              <a:rPr lang="en-US" sz="1300" dirty="0"/>
              <a:t>, C., Chandra, S., &amp; Church, J. C. (2016). Changes in cannabis potency over the last 2 decades (1995–2014): analysis of current data in the United States. </a:t>
            </a:r>
            <a:r>
              <a:rPr lang="en-US" sz="1300" i="1" dirty="0"/>
              <a:t>Biological psychiatry</a:t>
            </a:r>
            <a:r>
              <a:rPr lang="en-US" sz="1300" dirty="0"/>
              <a:t>, </a:t>
            </a:r>
            <a:r>
              <a:rPr lang="en-US" sz="1300" i="1" dirty="0"/>
              <a:t>79</a:t>
            </a:r>
            <a:r>
              <a:rPr lang="en-US" sz="1300" dirty="0"/>
              <a:t>(7), 613-619.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C8B29DD4-D9A1-014B-BD63-4EE1CF09E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13" y="2731707"/>
            <a:ext cx="3525439" cy="26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1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F9A46C-F174-A642-9F7B-380482C9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Increase in Potency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A75569-4097-6C47-9758-2BC94E028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Industry is not regulated (for most part) and no transparency about contents or potency</a:t>
            </a:r>
          </a:p>
          <a:p>
            <a:r>
              <a:rPr lang="en-US" dirty="0"/>
              <a:t>Higher the THC means stronger effect on brain</a:t>
            </a:r>
          </a:p>
          <a:p>
            <a:r>
              <a:rPr lang="en-US" dirty="0"/>
              <a:t>More likely to consume excessive doses (especially with edibles)</a:t>
            </a:r>
          </a:p>
          <a:p>
            <a:r>
              <a:rPr lang="en-US" dirty="0"/>
              <a:t>Leads to more adverse clinical effects, such as psychotic reactions</a:t>
            </a:r>
          </a:p>
          <a:p>
            <a:r>
              <a:rPr lang="en-US" dirty="0"/>
              <a:t>Increase in emergency department visits (seen in Colorado especially)</a:t>
            </a:r>
          </a:p>
          <a:p>
            <a:r>
              <a:rPr lang="en-US" dirty="0"/>
              <a:t>CDD reports that despite increased potencies that the 37 to 40 day time period remains long enough for the vast majority of students to produce a negative sample if they abstain from marijuana use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0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C4DA12-F592-C14D-BAFB-ED28BC9A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Contaminants are Increasing as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88545A-AD86-6E4B-817B-FB40D8080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Biological contaminants like mold and bacteria are not surprising</a:t>
            </a:r>
          </a:p>
          <a:p>
            <a:r>
              <a:rPr lang="en-US" dirty="0"/>
              <a:t>Many other contaminants:</a:t>
            </a:r>
          </a:p>
          <a:p>
            <a:pPr lvl="1"/>
            <a:r>
              <a:rPr lang="en-US" dirty="0"/>
              <a:t>Butane (used in production)</a:t>
            </a:r>
          </a:p>
          <a:p>
            <a:pPr lvl="1"/>
            <a:r>
              <a:rPr lang="en-US" dirty="0" smtClean="0"/>
              <a:t>Heavy </a:t>
            </a:r>
            <a:r>
              <a:rPr lang="en-US" dirty="0"/>
              <a:t>metals (lead and mercury)</a:t>
            </a:r>
          </a:p>
          <a:p>
            <a:pPr lvl="1"/>
            <a:r>
              <a:rPr lang="en-US" dirty="0"/>
              <a:t>Chemical pollutants (arsenic and nitrates)</a:t>
            </a:r>
          </a:p>
          <a:p>
            <a:pPr lvl="1"/>
            <a:r>
              <a:rPr lang="en-US" dirty="0"/>
              <a:t>Pesticides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400" dirty="0"/>
              <a:t>This could contribute to adverse consequences for students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1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FEDCC9-48F4-D54C-A79E-51479A981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Marijuana and Cannabidiol – Things are Changing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4D402C-3BD3-2144-96CA-957D1AD84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As a refresher - CBD is a chemical component of the Cannabis sativa plant (marijuana) but does not cause intoxication or euphoria that comes from tetrahydrocannabinol (THC)</a:t>
            </a:r>
          </a:p>
          <a:p>
            <a:r>
              <a:rPr lang="en-US" dirty="0"/>
              <a:t>Both marijuana and cannabidiol (CBD) are classified as schedule 1 drugs</a:t>
            </a:r>
          </a:p>
          <a:p>
            <a:r>
              <a:rPr lang="en-US" dirty="0"/>
              <a:t>Definition: Schedule 1 drugs are defined by the federal government as drugs with no currently accepted medical use and a high potential for abuse. Schedule 1 drugs are the most dangerous drugs of all the drug schedules with potentially severe psychological or physical dependence</a:t>
            </a:r>
          </a:p>
          <a:p>
            <a:r>
              <a:rPr lang="en-US" dirty="0"/>
              <a:t>In June 2018 the US FDA approved the first ever CBD-based medication, </a:t>
            </a:r>
            <a:r>
              <a:rPr lang="en-US" dirty="0" err="1"/>
              <a:t>Epidiolex</a:t>
            </a:r>
            <a:r>
              <a:rPr lang="en-US" dirty="0"/>
              <a:t>, which is an oral solution for treatment of rare forms of seizures and epilepsy</a:t>
            </a:r>
          </a:p>
          <a:p>
            <a:r>
              <a:rPr lang="en-US" dirty="0"/>
              <a:t>The FDA has indicated that they may approve other specific CBD-based medications that demonstrate efficacy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6179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BBDD672BAB240AE25E8C18386348A" ma:contentTypeVersion="5" ma:contentTypeDescription="Create a new document." ma:contentTypeScope="" ma:versionID="edb88f5c1ceec33db4cb0b7c993a8ce5">
  <xsd:schema xmlns:xsd="http://www.w3.org/2001/XMLSchema" xmlns:xs="http://www.w3.org/2001/XMLSchema" xmlns:p="http://schemas.microsoft.com/office/2006/metadata/properties" xmlns:ns1="http://schemas.microsoft.com/sharepoint/v3" xmlns:ns2="b22f8f74-215c-4154-9939-bd29e4e8980e" targetNamespace="http://schemas.microsoft.com/office/2006/metadata/properties" ma:root="true" ma:fieldsID="5b851cb5bcdff340b09bfb219dc0c9f3" ns1:_="" ns2:_="">
    <xsd:import namespace="http://schemas.microsoft.com/sharepoint/v3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b22f8f74-215c-4154-9939-bd29e4e8980e">XRUYQT3274NZ-681238054-1709</_dlc_DocId>
    <_dlc_DocIdUrl xmlns="b22f8f74-215c-4154-9939-bd29e4e8980e">
      <Url>https://supportservices.jobcorps.gov/health/_layouts/15/DocIdRedir.aspx?ID=XRUYQT3274NZ-681238054-1709</Url>
      <Description>XRUYQT3274NZ-681238054-1709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D2CFD46-727B-46A8-9E98-8DE7EF445D11}"/>
</file>

<file path=customXml/itemProps2.xml><?xml version="1.0" encoding="utf-8"?>
<ds:datastoreItem xmlns:ds="http://schemas.openxmlformats.org/officeDocument/2006/customXml" ds:itemID="{C5D20DE8-E931-41FE-8528-B1443E1DE076}"/>
</file>

<file path=customXml/itemProps3.xml><?xml version="1.0" encoding="utf-8"?>
<ds:datastoreItem xmlns:ds="http://schemas.openxmlformats.org/officeDocument/2006/customXml" ds:itemID="{D253A779-26F3-449F-AC8A-3FAB7BC9235C}"/>
</file>

<file path=customXml/itemProps4.xml><?xml version="1.0" encoding="utf-8"?>
<ds:datastoreItem xmlns:ds="http://schemas.openxmlformats.org/officeDocument/2006/customXml" ds:itemID="{ABFC766C-C74B-47E2-96B8-E6E6CBF0E81C}"/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2918</TotalTime>
  <Words>2281</Words>
  <Application>Microsoft Office PowerPoint</Application>
  <PresentationFormat>Widescreen</PresentationFormat>
  <Paragraphs>194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Symbol</vt:lpstr>
      <vt:lpstr>Trebuchet MS</vt:lpstr>
      <vt:lpstr>Berlin</vt:lpstr>
      <vt:lpstr>TEAP Hot Topics: Marijuana, Drug Testing and Surprising Uses for Household Products </vt:lpstr>
      <vt:lpstr>Learning Objectives</vt:lpstr>
      <vt:lpstr>Hot Topic I: Marijuana: Evolving Product and Policy</vt:lpstr>
      <vt:lpstr>PowerPoint Presentation</vt:lpstr>
      <vt:lpstr>Marijuana Policy has Changed</vt:lpstr>
      <vt:lpstr>Policy is Changing but so is the Product</vt:lpstr>
      <vt:lpstr>What Does Increase in Potency Mean?</vt:lpstr>
      <vt:lpstr>Contaminants are Increasing as Well</vt:lpstr>
      <vt:lpstr>Marijuana and Cannabidiol – Things are Changing</vt:lpstr>
      <vt:lpstr>Summary I</vt:lpstr>
      <vt:lpstr>Hot Topic II: Expanded Urine Toxicology Screen</vt:lpstr>
      <vt:lpstr>The New Panel</vt:lpstr>
      <vt:lpstr>What is Important to Know?</vt:lpstr>
      <vt:lpstr>Chain of Custody Procedures</vt:lpstr>
      <vt:lpstr>Review of Collection Procedures</vt:lpstr>
      <vt:lpstr>Supervised Urine Collection Procedures </vt:lpstr>
      <vt:lpstr>Most Importantly </vt:lpstr>
      <vt:lpstr>Collection Essentials: Failure to Do These May Cause Rejection of Sample</vt:lpstr>
      <vt:lpstr>Next Steps </vt:lpstr>
      <vt:lpstr>Screening versus Confirmatory Testing</vt:lpstr>
      <vt:lpstr>Summary II</vt:lpstr>
      <vt:lpstr>III. Surprising Uses for Household Products</vt:lpstr>
      <vt:lpstr>Nutmeg</vt:lpstr>
      <vt:lpstr>Cough Medicine (e.g., Robitussin and Nyquil)</vt:lpstr>
      <vt:lpstr>Allergy Medications</vt:lpstr>
      <vt:lpstr>Liquid Hand Sanitizers </vt:lpstr>
      <vt:lpstr>Inhalants</vt:lpstr>
      <vt:lpstr>Summary III: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TEAP Hot Topics: Marijuana, Drug Testing and Surprising Uses for Household Products </dc:title>
  <dc:creator>Diane A. Tennies, PhD</dc:creator>
  <cp:lastModifiedBy>Julie Luht</cp:lastModifiedBy>
  <cp:revision>31</cp:revision>
  <dcterms:created xsi:type="dcterms:W3CDTF">2018-10-30T01:44:01Z</dcterms:created>
  <dcterms:modified xsi:type="dcterms:W3CDTF">2018-11-06T18:44:35Z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0x010100321BBDD672BAB240AE25E8C18386348A</vt:lpwstr>
  </property>
  <property fmtid="{D5CDD505-2E9C-101B-9397-08002B2CF9AE}" pid="3" name="_dlc_DocIdItemGuid">
    <vt:lpwstr>a811b7ff-9edf-4d7e-88a2-39cf272a49cd</vt:lpwstr>
  </property>
</Properties>
</file>