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47.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webextensions/taskpanes.xml" ContentType="application/vnd.ms-office.webextensiontaskpanes+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9"/>
  </p:notesMasterIdLst>
  <p:sldIdLst>
    <p:sldId id="257" r:id="rId2"/>
    <p:sldId id="258" r:id="rId3"/>
    <p:sldId id="293" r:id="rId4"/>
    <p:sldId id="326" r:id="rId5"/>
    <p:sldId id="288" r:id="rId6"/>
    <p:sldId id="287" r:id="rId7"/>
    <p:sldId id="289" r:id="rId8"/>
    <p:sldId id="305" r:id="rId9"/>
    <p:sldId id="307" r:id="rId10"/>
    <p:sldId id="309" r:id="rId11"/>
    <p:sldId id="298" r:id="rId12"/>
    <p:sldId id="311" r:id="rId13"/>
    <p:sldId id="300" r:id="rId14"/>
    <p:sldId id="301" r:id="rId15"/>
    <p:sldId id="294" r:id="rId16"/>
    <p:sldId id="302" r:id="rId17"/>
    <p:sldId id="303" r:id="rId18"/>
    <p:sldId id="332" r:id="rId19"/>
    <p:sldId id="306" r:id="rId20"/>
    <p:sldId id="292" r:id="rId21"/>
    <p:sldId id="291" r:id="rId22"/>
    <p:sldId id="290" r:id="rId23"/>
    <p:sldId id="296" r:id="rId24"/>
    <p:sldId id="295" r:id="rId25"/>
    <p:sldId id="327" r:id="rId26"/>
    <p:sldId id="310" r:id="rId27"/>
    <p:sldId id="314" r:id="rId28"/>
    <p:sldId id="315" r:id="rId29"/>
    <p:sldId id="316" r:id="rId30"/>
    <p:sldId id="324" r:id="rId31"/>
    <p:sldId id="331" r:id="rId32"/>
    <p:sldId id="323" r:id="rId33"/>
    <p:sldId id="325" r:id="rId34"/>
    <p:sldId id="308" r:id="rId35"/>
    <p:sldId id="328" r:id="rId36"/>
    <p:sldId id="313" r:id="rId37"/>
    <p:sldId id="317" r:id="rId38"/>
    <p:sldId id="318" r:id="rId39"/>
    <p:sldId id="320" r:id="rId40"/>
    <p:sldId id="321" r:id="rId41"/>
    <p:sldId id="322" r:id="rId42"/>
    <p:sldId id="329" r:id="rId43"/>
    <p:sldId id="299" r:id="rId44"/>
    <p:sldId id="319" r:id="rId45"/>
    <p:sldId id="304" r:id="rId46"/>
    <p:sldId id="264" r:id="rId47"/>
    <p:sldId id="2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79076" autoAdjust="0"/>
  </p:normalViewPr>
  <p:slideViewPr>
    <p:cSldViewPr snapToGrid="0" snapToObjects="1">
      <p:cViewPr varScale="1">
        <p:scale>
          <a:sx n="55" d="100"/>
          <a:sy n="55" d="100"/>
        </p:scale>
        <p:origin x="1000" y="48"/>
      </p:cViewPr>
      <p:guideLst>
        <p:guide orient="horz" pos="2160"/>
        <p:guide pos="3840"/>
      </p:guideLst>
    </p:cSldViewPr>
  </p:slideViewPr>
  <p:notesTextViewPr>
    <p:cViewPr>
      <p:scale>
        <a:sx n="3" d="2"/>
        <a:sy n="3" d="2"/>
      </p:scale>
      <p:origin x="0" y="0"/>
    </p:cViewPr>
  </p:notesTextViewPr>
  <p:sorterViewPr>
    <p:cViewPr>
      <p:scale>
        <a:sx n="100" d="100"/>
        <a:sy n="100" d="100"/>
      </p:scale>
      <p:origin x="0" y="-11576"/>
    </p:cViewPr>
  </p:sorterViewPr>
  <p:notesViewPr>
    <p:cSldViewPr snapToGrid="0" snapToObjects="1">
      <p:cViewPr varScale="1">
        <p:scale>
          <a:sx n="71" d="100"/>
          <a:sy n="71" d="100"/>
        </p:scale>
        <p:origin x="236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141E-95B2-F845-85E6-5C54624092CF}" type="datetimeFigureOut">
              <a:rPr lang="en-US" smtClean="0"/>
              <a:pPr/>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294A9-E6DB-D743-823E-1829D8B7ACDE}" type="slidenum">
              <a:rPr lang="en-US" smtClean="0"/>
              <a:pPr/>
              <a:t>‹#›</a:t>
            </a:fld>
            <a:endParaRPr lang="en-US"/>
          </a:p>
        </p:txBody>
      </p:sp>
    </p:spTree>
    <p:extLst>
      <p:ext uri="{BB962C8B-B14F-4D97-AF65-F5344CB8AC3E}">
        <p14:creationId xmlns:p14="http://schemas.microsoft.com/office/powerpoint/2010/main" val="347514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cbi.nlm.nih.gov/pmc/articles/PMC531492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xmlns="" id="{1E6BCEAC-E56A-7040-9047-A5C6AA27F8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xmlns="" id="{873DF029-4A1B-AF45-88AB-BEF3354236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Thank you Julie. OK Let’s get started. Since I don’t want this to be ”death by </a:t>
            </a:r>
            <a:r>
              <a:rPr lang="en-US" altLang="en-US" sz="1800" dirty="0" err="1"/>
              <a:t>Powerpoint</a:t>
            </a:r>
            <a:r>
              <a:rPr lang="en-US" altLang="en-US" sz="1800" dirty="0"/>
              <a:t>”, I’ll be including questions and cases. I hope this can be interactive and that we call all learn something!</a:t>
            </a:r>
          </a:p>
        </p:txBody>
      </p:sp>
      <p:sp>
        <p:nvSpPr>
          <p:cNvPr id="16387" name="Slide Number Placeholder 3">
            <a:extLst>
              <a:ext uri="{FF2B5EF4-FFF2-40B4-BE49-F238E27FC236}">
                <a16:creationId xmlns:a16="http://schemas.microsoft.com/office/drawing/2014/main" xmlns="" id="{5C63D3E3-6A73-F647-8A26-63DF488C88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D2D23EE0-36B1-6143-B8C7-35FEFA3D1A3F}"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0909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xmlns="" id="{C4BFC1C3-0F2A-BA41-B027-36226C4073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xmlns="" id="{4214E1BC-D6F9-B84D-A943-6990E341DB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what are some best practices? Individuals experiencing mental health crises may encounter an array of people who try to intervene and help: family members, peers, healthcare personnel, police, advocates, clergy, educators and others. </a:t>
            </a:r>
            <a:endParaRPr lang="en-US" altLang="en-US" sz="1400" dirty="0"/>
          </a:p>
          <a:p>
            <a:endParaRPr lang="en-US" altLang="en-US" dirty="0"/>
          </a:p>
          <a:p>
            <a:r>
              <a:rPr lang="en-US" altLang="en-US" dirty="0"/>
              <a:t>Too often, public systems respond as if a </a:t>
            </a:r>
            <a:r>
              <a:rPr lang="en-US" altLang="en-US" i="1" dirty="0"/>
              <a:t>mental health crisis </a:t>
            </a:r>
            <a:r>
              <a:rPr lang="en-US" altLang="en-US" dirty="0"/>
              <a:t>and </a:t>
            </a:r>
            <a:r>
              <a:rPr lang="en-US" altLang="en-US" i="1" dirty="0"/>
              <a:t>danger to self or others </a:t>
            </a:r>
            <a:r>
              <a:rPr lang="en-US" altLang="en-US" dirty="0"/>
              <a:t>were one and the same. A narrow focus on dangerousness is not a valid approach to addressing a mental health crisis.</a:t>
            </a:r>
          </a:p>
          <a:p>
            <a:endParaRPr lang="en-US" altLang="en-US" dirty="0"/>
          </a:p>
          <a:p>
            <a:r>
              <a:rPr lang="en-US" altLang="en-US" dirty="0"/>
              <a:t>While behaviors that represent an imminent danger certainly indicate the need for some sort of an emergency response, </a:t>
            </a:r>
            <a:r>
              <a:rPr lang="en-US" altLang="en-US" b="1" dirty="0">
                <a:solidFill>
                  <a:srgbClr val="FF0000"/>
                </a:solidFill>
              </a:rPr>
              <a:t>these behaviors may well be the culmination of a crisis episode, rather than the episode in its entirety</a:t>
            </a:r>
            <a:r>
              <a:rPr lang="en-US" altLang="en-US" dirty="0"/>
              <a:t>. Situations involving mental health crises may follow trajectories that include intense feelings of personal distress (e.g., anxiety, depression, anger, panic, hopelessness), obvious changes in functioning (e.g., neglect of personal hygiene, unusual behavior) or catastrophic life events (e.g., disruptions in personal relationships, support systems or living arrangements; loss of autonomy or parental rights; victimization or natural disasters). </a:t>
            </a:r>
          </a:p>
          <a:p>
            <a:endParaRPr lang="en-US" altLang="en-US" dirty="0"/>
          </a:p>
        </p:txBody>
      </p:sp>
      <p:sp>
        <p:nvSpPr>
          <p:cNvPr id="40963" name="Slide Number Placeholder 3">
            <a:extLst>
              <a:ext uri="{FF2B5EF4-FFF2-40B4-BE49-F238E27FC236}">
                <a16:creationId xmlns:a16="http://schemas.microsoft.com/office/drawing/2014/main" xmlns="" id="{F25DD0CC-6087-5441-9440-B7A788112C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6FB4C8EB-C622-B04E-93F4-28F6B0DAE991}"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76100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xmlns="" id="{98CF5A95-6A4A-CE42-95FD-EF90197EC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xmlns="" id="{EFDFFAD0-F472-D842-B025-FEC9B56C3A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A word about eye contact. Make eye contact but not continuous eye contact which can be unnerving.</a:t>
            </a:r>
          </a:p>
          <a:p>
            <a:endParaRPr lang="en-US" altLang="en-US" sz="1400" dirty="0"/>
          </a:p>
          <a:p>
            <a:r>
              <a:rPr lang="en-US" altLang="en-US" sz="1400" dirty="0"/>
              <a:t>And a few don’ts as well</a:t>
            </a:r>
          </a:p>
          <a:p>
            <a:endParaRPr lang="en-US" altLang="en-US" sz="1400" dirty="0"/>
          </a:p>
          <a:p>
            <a:r>
              <a:rPr lang="en-US" altLang="en-US" sz="1400" dirty="0"/>
              <a:t>✘  Don’t make judgmental comments </a:t>
            </a:r>
          </a:p>
          <a:p>
            <a:r>
              <a:rPr lang="en-US" altLang="en-US" sz="1400" dirty="0"/>
              <a:t>✘  Don’t argue or try to reason with the person</a:t>
            </a:r>
          </a:p>
          <a:p>
            <a:r>
              <a:rPr lang="en-US" altLang="en-US" sz="1400" dirty="0"/>
              <a:t>✘  Avoid a power struggle</a:t>
            </a:r>
          </a:p>
          <a:p>
            <a:endParaRPr lang="en-US" altLang="en-US" sz="1400" dirty="0"/>
          </a:p>
          <a:p>
            <a:endParaRPr lang="en-US" altLang="en-US" sz="1400" dirty="0"/>
          </a:p>
          <a:p>
            <a:r>
              <a:rPr lang="en-US" altLang="en-US" sz="1400" dirty="0"/>
              <a:t>Will this work all the time? NO! </a:t>
            </a:r>
          </a:p>
          <a:p>
            <a:endParaRPr lang="en-US" altLang="en-US" dirty="0"/>
          </a:p>
        </p:txBody>
      </p:sp>
      <p:sp>
        <p:nvSpPr>
          <p:cNvPr id="95235" name="Slide Number Placeholder 3">
            <a:extLst>
              <a:ext uri="{FF2B5EF4-FFF2-40B4-BE49-F238E27FC236}">
                <a16:creationId xmlns:a16="http://schemas.microsoft.com/office/drawing/2014/main" xmlns="" id="{4190F16B-6D70-B345-AE37-E9DAE295FA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BCD70596-866F-AF4B-BC8F-21FC80792D2A}"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41078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xmlns="" id="{7FDAC716-9BAB-F848-BB35-9420E1030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xmlns="" id="{CF971E16-8EAA-1F4B-B812-70729DE1D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fact, research has shown “feeling out of control” to be the most common reason consumers cite for being brought in for psychiatric emergency care.12 An intervention that is done </a:t>
            </a:r>
            <a:r>
              <a:rPr lang="en-US" altLang="en-US" i="1" dirty="0"/>
              <a:t>to </a:t>
            </a:r>
            <a:r>
              <a:rPr lang="en-US" altLang="en-US" dirty="0"/>
              <a:t>the individual— rather than </a:t>
            </a:r>
            <a:r>
              <a:rPr lang="en-US" altLang="en-US" i="1" dirty="0"/>
              <a:t>with </a:t>
            </a:r>
            <a:r>
              <a:rPr lang="en-US" altLang="en-US" dirty="0"/>
              <a:t>the individual—can reinforce these feelings of helplessness. </a:t>
            </a:r>
          </a:p>
          <a:p>
            <a:endParaRPr lang="en-US" altLang="en-US" dirty="0"/>
          </a:p>
          <a:p>
            <a:r>
              <a:rPr lang="en-US" altLang="en-US" dirty="0"/>
              <a:t>Bottom line: you want to help the individual regain control and that will probably take a little time.</a:t>
            </a:r>
          </a:p>
        </p:txBody>
      </p:sp>
      <p:sp>
        <p:nvSpPr>
          <p:cNvPr id="43011" name="Slide Number Placeholder 3">
            <a:extLst>
              <a:ext uri="{FF2B5EF4-FFF2-40B4-BE49-F238E27FC236}">
                <a16:creationId xmlns:a16="http://schemas.microsoft.com/office/drawing/2014/main" xmlns="" id="{07151105-2258-3843-9012-9DE9F8160D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228C4404-B1BE-614E-8E52-21D65640A45F}"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50219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xmlns="" id="{FD932A7A-0A54-D545-9AEB-C71B54887B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xmlns="" id="{E5931FC0-BC1D-0347-810E-F422E0D2F1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Verbal and nonverbal communication work together to convey a message. </a:t>
            </a:r>
          </a:p>
          <a:p>
            <a:r>
              <a:rPr lang="en-US" altLang="en-US" dirty="0"/>
              <a:t>You can improve your spoken communication by using nonverbal signals and gestures that reinforce and support what you are saying. Non-verbal techniques include: relaxed body stance, eye contact – any others you can think of?</a:t>
            </a:r>
          </a:p>
          <a:p>
            <a:endParaRPr lang="en-US" altLang="en-US" dirty="0"/>
          </a:p>
        </p:txBody>
      </p:sp>
      <p:sp>
        <p:nvSpPr>
          <p:cNvPr id="75779" name="Slide Number Placeholder 3">
            <a:extLst>
              <a:ext uri="{FF2B5EF4-FFF2-40B4-BE49-F238E27FC236}">
                <a16:creationId xmlns:a16="http://schemas.microsoft.com/office/drawing/2014/main" xmlns="" id="{E7249CDC-C805-4A4A-8880-0F0565EA8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E3348854-9BBF-C348-9AAB-31207225910D}"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89365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xmlns="" id="{DF7D2D22-D389-6B4D-8E37-E1574480F9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xmlns="" id="{D747099D-4CD1-7049-BFAC-47D6629290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err="1"/>
              <a:t>Remmber</a:t>
            </a:r>
            <a:r>
              <a:rPr lang="en-US" altLang="en-US" b="1" dirty="0"/>
              <a:t> Carl Rogers and active listening? Good time to put that to use here!</a:t>
            </a:r>
          </a:p>
          <a:p>
            <a:endParaRPr lang="en-US" altLang="en-US" b="1" dirty="0"/>
          </a:p>
          <a:p>
            <a:r>
              <a:rPr lang="en-US" altLang="en-US" b="1" dirty="0"/>
              <a:t>♦  Paraphrasing: </a:t>
            </a:r>
            <a:r>
              <a:rPr lang="en-US" altLang="en-US" dirty="0"/>
              <a:t>putting into your own words what the other person has said; do this by using fewer words and highlighting the facts </a:t>
            </a:r>
            <a:endParaRPr lang="en-US" altLang="en-US" sz="1600" dirty="0"/>
          </a:p>
          <a:p>
            <a:r>
              <a:rPr lang="en-US" altLang="en-US" b="1" dirty="0"/>
              <a:t>♦  Reflective listening</a:t>
            </a:r>
            <a:r>
              <a:rPr lang="en-US" altLang="en-US" dirty="0"/>
              <a:t>: focusing on the feeling or emotion of what has been said; state back what you hear and see, while taking note of the nonverbal and verbal communication </a:t>
            </a:r>
            <a:endParaRPr lang="en-US" altLang="en-US" sz="1600" dirty="0"/>
          </a:p>
          <a:p>
            <a:r>
              <a:rPr lang="en-US" altLang="en-US" b="1" dirty="0"/>
              <a:t>♦  Summarizing: </a:t>
            </a:r>
            <a:r>
              <a:rPr lang="en-US" altLang="en-US" dirty="0"/>
              <a:t>restate the important points the other person said; </a:t>
            </a:r>
            <a:r>
              <a:rPr lang="en-US" altLang="en-US" b="1" dirty="0"/>
              <a:t>do this after a person has spoken for a long period of time </a:t>
            </a:r>
            <a:endParaRPr lang="en-US" altLang="en-US" sz="1600" b="1" dirty="0"/>
          </a:p>
          <a:p>
            <a:r>
              <a:rPr lang="en-US" altLang="en-US" b="1" dirty="0"/>
              <a:t>♦  Questioning: </a:t>
            </a:r>
            <a:r>
              <a:rPr lang="en-US" altLang="en-US" dirty="0"/>
              <a:t>ask open-ended questions to clarify what has been said. </a:t>
            </a:r>
            <a:endParaRPr lang="en-US" altLang="en-US" sz="1600" dirty="0"/>
          </a:p>
          <a:p>
            <a:r>
              <a:rPr lang="en-US" altLang="en-US" b="1" dirty="0"/>
              <a:t>♦  Using I-Statements: </a:t>
            </a:r>
            <a:r>
              <a:rPr lang="en-US" altLang="en-US" dirty="0"/>
              <a:t>begin sentences with I-statements; doing that clarifies that you’re speaking from your point of view, conveys how you feel and are non-judgmental, you might say “I hear my loved one is...is that correct?” </a:t>
            </a:r>
            <a:endParaRPr lang="en-US" altLang="en-US" sz="1600" dirty="0"/>
          </a:p>
          <a:p>
            <a:r>
              <a:rPr lang="en-US" altLang="en-US" b="1" dirty="0"/>
              <a:t>♦  Listening: </a:t>
            </a:r>
            <a:r>
              <a:rPr lang="en-US" altLang="en-US" dirty="0"/>
              <a:t>focus on what the other person is saying without letting your own thoughts and feelings interfere; be open to what others suggest since they may have a good idea that you haven’t considered </a:t>
            </a:r>
            <a:endParaRPr lang="en-US" altLang="en-US" sz="1600" dirty="0"/>
          </a:p>
          <a:p>
            <a:endParaRPr lang="en-US" altLang="en-US" dirty="0"/>
          </a:p>
        </p:txBody>
      </p:sp>
      <p:sp>
        <p:nvSpPr>
          <p:cNvPr id="79875" name="Slide Number Placeholder 3">
            <a:extLst>
              <a:ext uri="{FF2B5EF4-FFF2-40B4-BE49-F238E27FC236}">
                <a16:creationId xmlns:a16="http://schemas.microsoft.com/office/drawing/2014/main" xmlns="" id="{3FF678F7-57D1-5241-90C2-19A6CEC694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35F8BDB8-1321-0F41-AF0A-7A513AC05E4C}"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63608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“We all have problems. A lot of people have it much worse”</a:t>
            </a:r>
          </a:p>
        </p:txBody>
      </p:sp>
      <p:sp>
        <p:nvSpPr>
          <p:cNvPr id="4" name="Slide Number Placeholder 3"/>
          <p:cNvSpPr>
            <a:spLocks noGrp="1"/>
          </p:cNvSpPr>
          <p:nvPr>
            <p:ph type="sldNum" sz="quarter" idx="5"/>
          </p:nvPr>
        </p:nvSpPr>
        <p:spPr/>
        <p:txBody>
          <a:bodyPr/>
          <a:lstStyle/>
          <a:p>
            <a:fld id="{BC7294A9-E6DB-D743-823E-1829D8B7ACDE}" type="slidenum">
              <a:rPr lang="en-US" smtClean="0"/>
              <a:pPr/>
              <a:t>15</a:t>
            </a:fld>
            <a:endParaRPr lang="en-US"/>
          </a:p>
        </p:txBody>
      </p:sp>
    </p:spTree>
    <p:extLst>
      <p:ext uri="{BB962C8B-B14F-4D97-AF65-F5344CB8AC3E}">
        <p14:creationId xmlns:p14="http://schemas.microsoft.com/office/powerpoint/2010/main" val="245827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xmlns="" id="{CD4176F8-31F0-6B42-A293-CE5BF5DA11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xmlns="" id="{6BF4A00D-3D0B-1043-ACCD-B6B9531E84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Some things to avoid doing:</a:t>
            </a:r>
          </a:p>
          <a:p>
            <a:r>
              <a:rPr lang="en-US" altLang="en-US" dirty="0"/>
              <a:t>✘ Don’t shout or raise your voice. If the individual doesn’t appear to hear or be listening</a:t>
            </a:r>
            <a:br>
              <a:rPr lang="en-US" altLang="en-US" dirty="0"/>
            </a:br>
            <a:r>
              <a:rPr lang="en-US" altLang="en-US" dirty="0"/>
              <a:t>to you, it’s not because he or she is hard of hearing. Other voices or sensory input is likely interfering or predominating. </a:t>
            </a:r>
          </a:p>
          <a:p>
            <a:r>
              <a:rPr lang="en-US" altLang="en-US" dirty="0"/>
              <a:t>✘  Don’t criticize or make fun of the person. It can’t make matters better and may make them worse. </a:t>
            </a:r>
          </a:p>
          <a:p>
            <a:r>
              <a:rPr lang="en-US" altLang="en-US" dirty="0"/>
              <a:t>✘  Don’t argue with others. This is not the time to argue over best strategies, allocate blame or prove a point. You can discuss the situation when everyone has calmed down. </a:t>
            </a:r>
          </a:p>
          <a:p>
            <a:r>
              <a:rPr lang="en-US" altLang="en-US" dirty="0"/>
              <a:t>✘  Don’t bait the person. He or she may just act on any threats made if you do. The consequences could be tragic. </a:t>
            </a:r>
          </a:p>
          <a:p>
            <a:r>
              <a:rPr lang="en-US" altLang="en-US" dirty="0"/>
              <a:t>✘  Don’t stand over the person. </a:t>
            </a:r>
            <a:r>
              <a:rPr lang="en-US" altLang="en-US" b="1" dirty="0"/>
              <a:t>If the person is sitting down, you sit down </a:t>
            </a:r>
            <a:r>
              <a:rPr lang="en-US" altLang="en-US" dirty="0"/>
              <a:t>(or stand well away from him or her). If the person is standing, keep your distance. </a:t>
            </a:r>
          </a:p>
          <a:p>
            <a:r>
              <a:rPr lang="en-US" altLang="en-US" dirty="0"/>
              <a:t>Avoid direct, continuous eye contact or touching the person. Such contact may seem threatening. </a:t>
            </a:r>
          </a:p>
          <a:p>
            <a:r>
              <a:rPr lang="en-US" altLang="en-US" dirty="0"/>
              <a:t>✘ </a:t>
            </a:r>
            <a:r>
              <a:rPr lang="en-US" altLang="en-US" b="1" dirty="0"/>
              <a:t>Don’t block the doorway or any other exit</a:t>
            </a:r>
            <a:r>
              <a:rPr lang="en-US" altLang="en-US" dirty="0"/>
              <a:t>. You don’t want to give them the feeling of being trapped. </a:t>
            </a:r>
          </a:p>
          <a:p>
            <a:endParaRPr lang="en-US" altLang="en-US" dirty="0"/>
          </a:p>
        </p:txBody>
      </p:sp>
      <p:sp>
        <p:nvSpPr>
          <p:cNvPr id="88067" name="Slide Number Placeholder 3">
            <a:extLst>
              <a:ext uri="{FF2B5EF4-FFF2-40B4-BE49-F238E27FC236}">
                <a16:creationId xmlns:a16="http://schemas.microsoft.com/office/drawing/2014/main" xmlns="" id="{D98227FF-4243-5546-8241-AB33926BE3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5A54ED88-F24B-2E48-9912-C6596696E4AC}"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54600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xmlns="" id="{E9DA9EF1-C8C4-874D-AA59-EA7845ABDA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xmlns="" id="{DCCB27BC-F646-CA45-A2EF-0F9A87EF93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Juicy Juice story…</a:t>
            </a:r>
          </a:p>
        </p:txBody>
      </p:sp>
      <p:sp>
        <p:nvSpPr>
          <p:cNvPr id="90115" name="Slide Number Placeholder 3">
            <a:extLst>
              <a:ext uri="{FF2B5EF4-FFF2-40B4-BE49-F238E27FC236}">
                <a16:creationId xmlns:a16="http://schemas.microsoft.com/office/drawing/2014/main" xmlns="" id="{F5EE64CA-367D-BE46-BCAC-016335D87B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9DB71616-4494-194A-ADFC-EBE17CFD79D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4265715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reminders about suicide risk and threats</a:t>
            </a:r>
          </a:p>
        </p:txBody>
      </p:sp>
      <p:sp>
        <p:nvSpPr>
          <p:cNvPr id="4" name="Slide Number Placeholder 3"/>
          <p:cNvSpPr>
            <a:spLocks noGrp="1"/>
          </p:cNvSpPr>
          <p:nvPr>
            <p:ph type="sldNum" sz="quarter" idx="5"/>
          </p:nvPr>
        </p:nvSpPr>
        <p:spPr/>
        <p:txBody>
          <a:bodyPr/>
          <a:lstStyle/>
          <a:p>
            <a:fld id="{BC7294A9-E6DB-D743-823E-1829D8B7ACDE}" type="slidenum">
              <a:rPr lang="en-US" smtClean="0"/>
              <a:pPr/>
              <a:t>18</a:t>
            </a:fld>
            <a:endParaRPr lang="en-US"/>
          </a:p>
        </p:txBody>
      </p:sp>
    </p:spTree>
    <p:extLst>
      <p:ext uri="{BB962C8B-B14F-4D97-AF65-F5344CB8AC3E}">
        <p14:creationId xmlns:p14="http://schemas.microsoft.com/office/powerpoint/2010/main" val="3832178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xmlns="" id="{179EA7E1-E126-3946-8687-D236C2B5B1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xmlns="" id="{6A8BCD87-7646-C84C-BDA4-8D2C65F852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First: Just a reminder. Your first responsibility is to keep the student safe</a:t>
            </a:r>
          </a:p>
          <a:p>
            <a:endParaRPr lang="en-US" altLang="en-US" dirty="0"/>
          </a:p>
        </p:txBody>
      </p:sp>
      <p:sp>
        <p:nvSpPr>
          <p:cNvPr id="28675" name="Slide Number Placeholder 3">
            <a:extLst>
              <a:ext uri="{FF2B5EF4-FFF2-40B4-BE49-F238E27FC236}">
                <a16:creationId xmlns:a16="http://schemas.microsoft.com/office/drawing/2014/main" xmlns="" id="{758DA379-7121-2047-83ED-B4F76D3847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A7650B3F-59DD-6E43-882F-29B6F1C6643B}"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48752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xmlns="" id="{B83EF370-AA26-CF49-8F8B-0C50ABD0F1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xmlns="" id="{41A7021A-5B8F-7B4D-AC4B-B59435619F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Brief review of the learning objective – we also added a 5th one for available research on this topic</a:t>
            </a:r>
          </a:p>
        </p:txBody>
      </p:sp>
      <p:sp>
        <p:nvSpPr>
          <p:cNvPr id="18435" name="Slide Number Placeholder 3">
            <a:extLst>
              <a:ext uri="{FF2B5EF4-FFF2-40B4-BE49-F238E27FC236}">
                <a16:creationId xmlns:a16="http://schemas.microsoft.com/office/drawing/2014/main" xmlns="" id="{1C4235FA-9340-774D-98CE-A314E8CC10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04ED3892-9011-8248-A2CD-C367A7F14382}"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503241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xmlns="" id="{5B7E0D76-26B8-4341-B103-5D6E225B2E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xmlns="" id="{8C27C97F-3AA5-9E4F-973C-C9755D532E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Red flags of course just increase the probability but they are NOT a certain precursor. Of everything on this list I consider hopelessness to be the biggest risk factor</a:t>
            </a:r>
          </a:p>
          <a:p>
            <a:endParaRPr lang="en-US" altLang="en-US" dirty="0"/>
          </a:p>
          <a:p>
            <a:r>
              <a:rPr lang="en-US" altLang="en-US" dirty="0"/>
              <a:t>What kind of events have you seen precede a suicide threat mental health crisis?</a:t>
            </a:r>
          </a:p>
          <a:p>
            <a:endParaRPr lang="en-US" altLang="en-US" dirty="0"/>
          </a:p>
          <a:p>
            <a:r>
              <a:rPr lang="en-US" altLang="en-US" dirty="0"/>
              <a:t>And of course sometimes there is no identifiable event.</a:t>
            </a:r>
          </a:p>
          <a:p>
            <a:endParaRPr lang="en-US" altLang="en-US" dirty="0"/>
          </a:p>
          <a:p>
            <a:endParaRPr lang="en-US" altLang="en-US" dirty="0"/>
          </a:p>
          <a:p>
            <a:endParaRPr lang="en-US" altLang="en-US" dirty="0"/>
          </a:p>
          <a:p>
            <a:endParaRPr lang="en-US" altLang="en-US" dirty="0"/>
          </a:p>
        </p:txBody>
      </p:sp>
      <p:sp>
        <p:nvSpPr>
          <p:cNvPr id="68611" name="Slide Number Placeholder 3">
            <a:extLst>
              <a:ext uri="{FF2B5EF4-FFF2-40B4-BE49-F238E27FC236}">
                <a16:creationId xmlns:a16="http://schemas.microsoft.com/office/drawing/2014/main" xmlns="" id="{483ACD2D-75AB-6F4E-A788-B1E9963228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358A6FBF-F466-FD4B-A88E-0EB8259F0FE4}"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73290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xmlns="" id="{F500C0DE-F91E-A541-A2D1-50C0BF7E2B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xmlns="" id="{137B1BF4-D7E4-A94F-BD0F-DBDAB11286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Other signs?</a:t>
            </a:r>
          </a:p>
          <a:p>
            <a:endParaRPr lang="en-US" altLang="en-US" dirty="0"/>
          </a:p>
          <a:p>
            <a:r>
              <a:rPr lang="en-US" altLang="en-US" dirty="0"/>
              <a:t>But just because someone has done some of these things doesn’t mean they are planning suicide but again it could be a warning</a:t>
            </a:r>
          </a:p>
        </p:txBody>
      </p:sp>
      <p:sp>
        <p:nvSpPr>
          <p:cNvPr id="61443" name="Slide Number Placeholder 3">
            <a:extLst>
              <a:ext uri="{FF2B5EF4-FFF2-40B4-BE49-F238E27FC236}">
                <a16:creationId xmlns:a16="http://schemas.microsoft.com/office/drawing/2014/main" xmlns="" id="{FED87A81-66A4-7449-BC69-798E04FDA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B046CCC8-1765-1445-94C1-52730B0FD2EA}"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43202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xmlns="" id="{897106B3-248E-F64F-B42F-93DE37483F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xmlns="" id="{90E6A04C-3443-714C-BC27-F86F87710D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latin typeface="Constantia" panose="02030602050306030303" pitchFamily="18" charset="0"/>
              </a:rPr>
              <a:t>Most people who attempt suicide have given some warning—but this isn’t always the case. If someone has attempted suicide before, the risk is even greater.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85000"/>
                  <a:lumOff val="15000"/>
                </a:schemeClr>
              </a:solidFill>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latin typeface="Constantia" panose="02030602050306030303" pitchFamily="18" charset="0"/>
              </a:rPr>
              <a:t>Risk of suicide is a major concern for people with mental health conditions. Encouraging someone to get help is a first step towards safety. </a:t>
            </a:r>
          </a:p>
          <a:p>
            <a:endParaRPr lang="en-US" altLang="en-US" dirty="0"/>
          </a:p>
          <a:p>
            <a:r>
              <a:rPr lang="en-US" altLang="en-US" dirty="0"/>
              <a:t>People who attempt suicide typically feel overwhelming emotional pain, frustration, loneliness, hopelessness, powerlessness, worthlessness, shame, guilt, rage and/or self- hatred. The social isolation so common in the lives of those with mental illness can reinforce the belief that no one cares if they live or die. </a:t>
            </a:r>
          </a:p>
          <a:p>
            <a:endParaRPr lang="en-US" altLang="en-US" dirty="0"/>
          </a:p>
          <a:p>
            <a:r>
              <a:rPr lang="en-US" altLang="en-US" dirty="0"/>
              <a:t>If someone is expressing thoughts of suicide, do not</a:t>
            </a:r>
            <a:r>
              <a:rPr lang="en-US" altLang="en-US" baseline="0" dirty="0"/>
              <a:t> leave them alone</a:t>
            </a:r>
            <a:endParaRPr lang="en-US" altLang="en-US" dirty="0"/>
          </a:p>
          <a:p>
            <a:endParaRPr lang="en-US" altLang="en-US" dirty="0"/>
          </a:p>
        </p:txBody>
      </p:sp>
      <p:sp>
        <p:nvSpPr>
          <p:cNvPr id="49155" name="Slide Number Placeholder 3">
            <a:extLst>
              <a:ext uri="{FF2B5EF4-FFF2-40B4-BE49-F238E27FC236}">
                <a16:creationId xmlns:a16="http://schemas.microsoft.com/office/drawing/2014/main" xmlns="" id="{7B911E55-43EC-E347-B8E8-90E6849C33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CA22416F-8A01-3848-B5D2-021A5985AB54}"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875210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xmlns="" id="{786FDB52-7F4B-C244-91E9-D98F79EBAA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xmlns="" id="{D3EA6D78-F8C9-D44D-8C9B-A1D48D1D3F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Do</a:t>
            </a:r>
            <a:r>
              <a:rPr lang="en-US" altLang="en-US" b="1" baseline="0" dirty="0"/>
              <a:t> not leave them alone!</a:t>
            </a:r>
            <a:endParaRPr lang="en-US" altLang="en-US" b="1" dirty="0"/>
          </a:p>
        </p:txBody>
      </p:sp>
      <p:sp>
        <p:nvSpPr>
          <p:cNvPr id="99331" name="Slide Number Placeholder 3">
            <a:extLst>
              <a:ext uri="{FF2B5EF4-FFF2-40B4-BE49-F238E27FC236}">
                <a16:creationId xmlns:a16="http://schemas.microsoft.com/office/drawing/2014/main" xmlns="" id="{CBC4E22A-6A77-EA4E-A550-9F2C5F4CD6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033B3BE1-A9D1-5B4A-A19F-DC4EC031A299}"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526438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xmlns="" id="{E88AD1BC-CD93-2A41-A73C-90A981BA2D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xmlns="" id="{0E8751E8-49C8-2245-AADE-B4DB824B74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Asking about suicide doesn’t encourage someone to become suicidal</a:t>
            </a:r>
          </a:p>
          <a:p>
            <a:endParaRPr lang="en-US" altLang="en-US" dirty="0"/>
          </a:p>
          <a:p>
            <a:r>
              <a:rPr lang="en-US" altLang="en-US" dirty="0"/>
              <a:t>Some additional questions if they have a plan – do they have the means available to them?</a:t>
            </a:r>
          </a:p>
        </p:txBody>
      </p:sp>
      <p:sp>
        <p:nvSpPr>
          <p:cNvPr id="71683" name="Slide Number Placeholder 3">
            <a:extLst>
              <a:ext uri="{FF2B5EF4-FFF2-40B4-BE49-F238E27FC236}">
                <a16:creationId xmlns:a16="http://schemas.microsoft.com/office/drawing/2014/main" xmlns="" id="{04A401D8-5BB8-5647-9B25-E5F97DCE87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24C638DB-C406-7140-A03E-5372B4384A85}"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3392245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xmlns="" id="{7CB98745-ED79-F842-88C8-272D675E85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xmlns="" id="{12028235-FEC3-974D-B79F-BF00C7057F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 want to present a few crisis intervention programs that are out there so that you are aware of them and you may want to check them out to see if they have material that would be helpful to your center and could be incorporated in a center wide training program</a:t>
            </a:r>
          </a:p>
        </p:txBody>
      </p:sp>
      <p:sp>
        <p:nvSpPr>
          <p:cNvPr id="36867" name="Slide Number Placeholder 3">
            <a:extLst>
              <a:ext uri="{FF2B5EF4-FFF2-40B4-BE49-F238E27FC236}">
                <a16:creationId xmlns:a16="http://schemas.microsoft.com/office/drawing/2014/main" xmlns="" id="{70438664-BB36-CA46-A741-03485105D6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087BD0FE-35CE-FE4C-B8E6-2032984DF1D0}"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2250162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xmlns="" id="{F89EA39B-ABD6-B040-A846-F72BBDC403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xmlns="" id="{A366999E-635F-3C4B-8E23-7363A2D44A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Each of these programs tend to share the same core values:</a:t>
            </a:r>
          </a:p>
          <a:p>
            <a:endParaRPr lang="en-US" altLang="en-US" b="1" dirty="0"/>
          </a:p>
          <a:p>
            <a:r>
              <a:rPr lang="en-US" altLang="en-US" b="1" dirty="0"/>
              <a:t>1. Avoiding harm</a:t>
            </a:r>
            <a:r>
              <a:rPr lang="en-US" altLang="en-US" dirty="0"/>
              <a:t>. Precipitous responses to individuals in mental health crises—often initiated with the intention of establishing physical safety—sometimes result in harm to the individual. </a:t>
            </a:r>
            <a:r>
              <a:rPr lang="en-US" altLang="en-US" i="1" dirty="0"/>
              <a:t>An appropriate response to mental health crises considers the risks and benefits attendant to interventions and whenever possible employs alternative approaches, such as controlling danger sufficiently to allow a period of “watchful waiting.”. </a:t>
            </a:r>
            <a:endParaRPr lang="en-US" altLang="en-US" dirty="0"/>
          </a:p>
          <a:p>
            <a:r>
              <a:rPr lang="en-US" altLang="en-US" b="1" dirty="0"/>
              <a:t>2. intervening in Person-centered ways.</a:t>
            </a:r>
            <a:r>
              <a:rPr lang="en-US" altLang="en-US" dirty="0"/>
              <a:t>. Nevertheless, appropriate crisis assistance avoids rote interventions based on diagnostic labels, presenting complaint or practices customary to a particular setting. </a:t>
            </a:r>
            <a:r>
              <a:rPr lang="en-US" altLang="en-US" i="1" dirty="0"/>
              <a:t>Appropriate interventions seek to understand the individual, his or her unique circumstances and how that individual’s personal preferences and goals can be maximally incorporated in the crisis response. </a:t>
            </a:r>
            <a:endParaRPr lang="en-US" altLang="en-US" dirty="0"/>
          </a:p>
          <a:p>
            <a:r>
              <a:rPr lang="en-US" altLang="en-US" b="1" dirty="0"/>
              <a:t>3. Shared responsibility. </a:t>
            </a:r>
            <a:r>
              <a:rPr lang="en-US" altLang="en-US" dirty="0"/>
              <a:t>An acute sense of losing control over events or feelings is a hallmark of mental health crises. </a:t>
            </a:r>
            <a:r>
              <a:rPr lang="en-US" altLang="en-US" i="1" dirty="0"/>
              <a:t>An appropriate crisis response seeks to assist the individual in regaining control by considering the individual an active partner in—rather than a passive recipient of—services. </a:t>
            </a:r>
            <a:endParaRPr lang="en-US" altLang="en-US" dirty="0"/>
          </a:p>
          <a:p>
            <a:r>
              <a:rPr lang="en-US" altLang="en-US" b="1" dirty="0"/>
              <a:t>4. Addressing trauma. </a:t>
            </a:r>
            <a:r>
              <a:rPr lang="en-US" altLang="en-US" dirty="0"/>
              <a:t>Crises, themselves, are intrinsically traumatic and certain crisis interventions may have the effect of imposing further trauma—both physical and emotional. In addition, people with serious mental illness have a high probability of having been victims of abuse or neglect. </a:t>
            </a:r>
            <a:r>
              <a:rPr lang="en-US" altLang="en-US" i="1" dirty="0"/>
              <a:t>It is essential that once physical safety has been established, harm resulting from the crisis or crisis response is evaluated and addressed without delay. </a:t>
            </a:r>
            <a:endParaRPr lang="en-US" altLang="en-US" dirty="0"/>
          </a:p>
          <a:p>
            <a:r>
              <a:rPr lang="en-US" altLang="en-US" b="1" dirty="0"/>
              <a:t>5. Establishing feelings of Personal safety. </a:t>
            </a:r>
            <a:r>
              <a:rPr lang="en-US" altLang="en-US" dirty="0"/>
              <a:t>An individual may experience a mental health crisis as a catastrophic event and, accordingly, may have an urgent need to feel safe. What is regarded as agitated behavior may reflect an individual’s attempts at self-protection, though perhaps to an unwarranted threat. </a:t>
            </a:r>
            <a:r>
              <a:rPr lang="en-US" altLang="en-US" i="1" dirty="0"/>
              <a:t>Assisting the individual in attaining the subjective goal of personal safety requires an understanding of what is needed for that person to experience a sense of security (perhaps contained in a crisis plan or personal safety plan previously formulated by the individual) and what interventions increase feelings of vulnerability (for instance, confinement in a room alone). </a:t>
            </a:r>
            <a:endParaRPr lang="en-US" altLang="en-US" dirty="0"/>
          </a:p>
          <a:p>
            <a:r>
              <a:rPr lang="en-US" altLang="en-US" b="1" dirty="0"/>
              <a:t>6. Based on strengths. </a:t>
            </a:r>
            <a:r>
              <a:rPr lang="en-US" altLang="en-US" dirty="0"/>
              <a:t>Sharing responsibility for crisis resolution means understanding that an individual, even while in crisis, can </a:t>
            </a:r>
            <a:r>
              <a:rPr lang="en-US" altLang="en-US" dirty="0" err="1"/>
              <a:t>marshall</a:t>
            </a:r>
            <a:r>
              <a:rPr lang="en-US" altLang="en-US" dirty="0"/>
              <a:t> personal strengths and assist in the resolution of the crisis. </a:t>
            </a:r>
            <a:r>
              <a:rPr lang="en-US" altLang="en-US" i="1" dirty="0"/>
              <a:t>An appropriate crisis response seeks to identify and reinforce the resources on which an individual can draw, not only to recover from the crisis event, but to also help protect against further occurrences. </a:t>
            </a:r>
            <a:endParaRPr lang="en-US" altLang="en-US" dirty="0"/>
          </a:p>
          <a:p>
            <a:r>
              <a:rPr lang="en-US" altLang="en-US" b="1" dirty="0"/>
              <a:t>7. Whole Person. </a:t>
            </a:r>
            <a:r>
              <a:rPr lang="en-US" altLang="en-US" dirty="0"/>
              <a:t>For individuals who have a mental illness, the psychiatric label itself may shape—even dominate—decisions about which crisis interventions are offered and how they are made available. </a:t>
            </a:r>
            <a:r>
              <a:rPr lang="en-US" altLang="en-US" i="1" dirty="0"/>
              <a:t>An individual with a serious mental illness who is in crisis is a whole person, whose established psychiatric disability may be relevant but may—or may not—be immediately paramount. </a:t>
            </a:r>
            <a:r>
              <a:rPr lang="en-US" altLang="en-US" dirty="0"/>
              <a:t>That the individual may have multiple needs and an adequate understanding of the crisis means not being limited by services that are compartmentalized according to healthcare specialty. An individual’s emergency may reflect the interplay of psychiatric issues with other health factors. And while the individual is experiencing a crisis that tends to be addressed as a clinical phenomenon, there may also be a host of seemingly mundane, real-world concerns that significantly affect an individual’s response: the whereabouts of the person’s children, the welfare of pets, whether the house is locked, absence from work, and so on. </a:t>
            </a:r>
          </a:p>
          <a:p>
            <a:r>
              <a:rPr lang="en-US" altLang="en-US" b="1" dirty="0"/>
              <a:t>8. The Person as credible source. </a:t>
            </a:r>
            <a:r>
              <a:rPr lang="en-US" altLang="en-US" dirty="0"/>
              <a:t>Assertions or complaints made by individuals who have been diagnosed with a serious mental illness tend to be viewed skeptically by others. Particularly within the charged context of mental health </a:t>
            </a:r>
            <a:r>
              <a:rPr lang="en-US" altLang="en-US" i="1" dirty="0"/>
              <a:t>For these reasons, an appro­priate response to an individual in mental health crisis is not dismissive of the person as a credible source of information—factual or emotional—that is important to understanding the person’s strengths and needs. </a:t>
            </a:r>
            <a:endParaRPr lang="en-US" altLang="en-US" dirty="0"/>
          </a:p>
          <a:p>
            <a:r>
              <a:rPr lang="en-US" altLang="en-US" b="1" dirty="0"/>
              <a:t>9. Recovery, resilience and natural supports. </a:t>
            </a:r>
            <a:r>
              <a:rPr lang="en-US" altLang="en-US" dirty="0"/>
              <a:t>It is important not to lose sight of the fact that a crisis episode may be a temporary relapse and not definitional of the person or that individual’s broader life course. </a:t>
            </a:r>
            <a:r>
              <a:rPr lang="en-US" altLang="en-US" i="1" dirty="0"/>
              <a:t>An appropriate crisis response contributes to the individual’s larger journey toward recovery and resilience and incorporates these values. Accordingly, interventions should preserve dignity, foster a sense of hope, and promote engagement with formal systems and informal resources. </a:t>
            </a:r>
            <a:endParaRPr lang="en-US" altLang="en-US" dirty="0"/>
          </a:p>
          <a:p>
            <a:r>
              <a:rPr lang="en-US" altLang="en-US" b="1" dirty="0"/>
              <a:t>10. Prevention. </a:t>
            </a:r>
            <a:r>
              <a:rPr lang="en-US" altLang="en-US" dirty="0"/>
              <a:t>An appropriate crisis response works to ensure that crises will not be recurrent by evaluating and considering factors that contributed to the current episode and that will prevent future relapse. </a:t>
            </a:r>
          </a:p>
        </p:txBody>
      </p:sp>
      <p:sp>
        <p:nvSpPr>
          <p:cNvPr id="47107" name="Slide Number Placeholder 3">
            <a:extLst>
              <a:ext uri="{FF2B5EF4-FFF2-40B4-BE49-F238E27FC236}">
                <a16:creationId xmlns:a16="http://schemas.microsoft.com/office/drawing/2014/main" xmlns="" id="{E387D3AB-6FC5-134E-AC6A-1A25D507C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4255C7F0-780B-8B42-868D-E9D68C76A638}"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1234287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xmlns="" id="{69681C51-BFA2-B647-8642-65D8845216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xmlns="" id="{3A60850A-BF32-F744-83C3-34ABF3655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a front-line strategy, PFA is not intended for delivery by mental health specialists; rather, it is designed to be administered by a multiplicity of lay providers, ranging from professional disaster responders (emergency services personnel, medical emergency teams) through to teachers, clergy, and PFA-trained disaster volunteers.</a:t>
            </a:r>
          </a:p>
          <a:p>
            <a:endParaRPr lang="en-US" altLang="en-US" dirty="0"/>
          </a:p>
          <a:p>
            <a:r>
              <a:rPr lang="en-US" altLang="en-US" dirty="0"/>
              <a:t>There is an absence of any solid evidence for PFA effectiveness.</a:t>
            </a:r>
            <a:r>
              <a:rPr lang="en-US" altLang="en-US" baseline="30000" dirty="0">
                <a:hlinkClick r:id="rId3"/>
              </a:rPr>
              <a:t>60</a:t>
            </a:r>
            <a:r>
              <a:rPr lang="en-US" altLang="en-US" dirty="0"/>
              <a:t> The reviewers were unable to find any randomized trials, nor any non-randomized or even large descriptive studies. Thus, the best available “evidence” is currently restricted to peer-reviewed consensus statements and guidelines. Based on the literature review process, the authors recommend supporting the use of PFA but note that PFA is “evidence informed but without proof of effectiveness” </a:t>
            </a:r>
          </a:p>
        </p:txBody>
      </p:sp>
      <p:sp>
        <p:nvSpPr>
          <p:cNvPr id="38915" name="Slide Number Placeholder 3">
            <a:extLst>
              <a:ext uri="{FF2B5EF4-FFF2-40B4-BE49-F238E27FC236}">
                <a16:creationId xmlns:a16="http://schemas.microsoft.com/office/drawing/2014/main" xmlns="" id="{BD55A9E3-79BF-7144-8A5B-A7B1B4DF70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C506A01E-D76D-CB42-8363-745716DBE50E}"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311974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xmlns="" id="{81FE99FB-40B5-4E4D-8918-94982E9B45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xmlns="" id="{48CE9A79-90BF-F248-9CD8-A5988BE95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TCIS is a crisis prevention and intervention program created by Cornell University designed to teach staff how to help at-risk children learn constructive ways to handle crisis</a:t>
            </a:r>
          </a:p>
        </p:txBody>
      </p:sp>
      <p:sp>
        <p:nvSpPr>
          <p:cNvPr id="63491" name="Slide Number Placeholder 3">
            <a:extLst>
              <a:ext uri="{FF2B5EF4-FFF2-40B4-BE49-F238E27FC236}">
                <a16:creationId xmlns:a16="http://schemas.microsoft.com/office/drawing/2014/main" xmlns="" id="{D8CA7857-3A88-2E4A-B77E-1774F744A3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11AF1A6F-2B88-F144-9FD4-A04D3C279DE3}"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3832646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xmlns="" id="{6B379400-5435-C24F-945E-6DAFF81919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xmlns="" id="{87ADCD1B-2A13-974B-871A-6865EFCEE4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has been widely adapted internationally – again is evidence informed not evidence based although they do focus on effectiveness in user reviews but the research seems to be anecdotal vs. quantitative</a:t>
            </a:r>
          </a:p>
        </p:txBody>
      </p:sp>
      <p:sp>
        <p:nvSpPr>
          <p:cNvPr id="65539" name="Slide Number Placeholder 3">
            <a:extLst>
              <a:ext uri="{FF2B5EF4-FFF2-40B4-BE49-F238E27FC236}">
                <a16:creationId xmlns:a16="http://schemas.microsoft.com/office/drawing/2014/main" xmlns="" id="{50B33D1A-E33D-8A45-B5BF-4C29D8F506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D03FAAB1-2090-B54D-8D65-4739AB30F4E7}"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96008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27708A31-1352-0A45-BA84-EDEED8231C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xmlns="" id="{2C0059B9-92DD-B84B-8A48-EE859BF02F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Since this platform doesn’t do polling well, just type in your position so I have an idea of the diversity of the group.</a:t>
            </a:r>
          </a:p>
          <a:p>
            <a:endParaRPr lang="en-US" altLang="en-US" dirty="0"/>
          </a:p>
          <a:p>
            <a:endParaRPr lang="en-US" altLang="en-US" dirty="0"/>
          </a:p>
        </p:txBody>
      </p:sp>
      <p:sp>
        <p:nvSpPr>
          <p:cNvPr id="20483" name="Slide Number Placeholder 3">
            <a:extLst>
              <a:ext uri="{FF2B5EF4-FFF2-40B4-BE49-F238E27FC236}">
                <a16:creationId xmlns:a16="http://schemas.microsoft.com/office/drawing/2014/main" xmlns="" id="{3292ABDC-BEB7-E84D-8008-D9A9213DEC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9415359B-B0D5-4047-A210-FE84FA4E03EB}"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12234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Endorsed by NAMI (National Alliance for the Mentally Ill)</a:t>
            </a:r>
          </a:p>
        </p:txBody>
      </p:sp>
      <p:sp>
        <p:nvSpPr>
          <p:cNvPr id="4" name="Slide Number Placeholder 3"/>
          <p:cNvSpPr>
            <a:spLocks noGrp="1"/>
          </p:cNvSpPr>
          <p:nvPr>
            <p:ph type="sldNum" sz="quarter" idx="5"/>
          </p:nvPr>
        </p:nvSpPr>
        <p:spPr/>
        <p:txBody>
          <a:bodyPr/>
          <a:lstStyle/>
          <a:p>
            <a:fld id="{BC7294A9-E6DB-D743-823E-1829D8B7ACDE}" type="slidenum">
              <a:rPr lang="en-US" smtClean="0"/>
              <a:pPr/>
              <a:t>30</a:t>
            </a:fld>
            <a:endParaRPr lang="en-US"/>
          </a:p>
        </p:txBody>
      </p:sp>
    </p:spTree>
    <p:extLst>
      <p:ext uri="{BB962C8B-B14F-4D97-AF65-F5344CB8AC3E}">
        <p14:creationId xmlns:p14="http://schemas.microsoft.com/office/powerpoint/2010/main" val="3741792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294A9-E6DB-D743-823E-1829D8B7ACDE}" type="slidenum">
              <a:rPr lang="en-US" smtClean="0"/>
              <a:pPr/>
              <a:t>31</a:t>
            </a:fld>
            <a:endParaRPr lang="en-US"/>
          </a:p>
        </p:txBody>
      </p:sp>
    </p:spTree>
    <p:extLst>
      <p:ext uri="{BB962C8B-B14F-4D97-AF65-F5344CB8AC3E}">
        <p14:creationId xmlns:p14="http://schemas.microsoft.com/office/powerpoint/2010/main" val="2082938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xmlns="" id="{AF12D459-709E-B146-A1F1-3EE776EB66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xmlns="" id="{7A53EACB-66E6-5847-A65B-C88F1943FC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Trick question.</a:t>
            </a:r>
          </a:p>
          <a:p>
            <a:r>
              <a:rPr lang="en-US" altLang="en-US" dirty="0"/>
              <a:t>At best, there are practices that are evidence informed but there is no evidence based practice in crisis intervention</a:t>
            </a:r>
          </a:p>
        </p:txBody>
      </p:sp>
      <p:sp>
        <p:nvSpPr>
          <p:cNvPr id="86019" name="Slide Number Placeholder 3">
            <a:extLst>
              <a:ext uri="{FF2B5EF4-FFF2-40B4-BE49-F238E27FC236}">
                <a16:creationId xmlns:a16="http://schemas.microsoft.com/office/drawing/2014/main" xmlns="" id="{F24DD992-7A13-644C-AA77-2DF69AE061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2611F41F-41D4-6C4C-BD58-987306FFE32D}"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506743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A95A8142-FBA4-8546-A5ED-598C1B4F59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xmlns="" id="{22CC5FC6-E867-FB42-9EED-90A5046B4F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Best practices for school based screening of behavioral health and suicide risk have not been established, but discussion in the literature has focused on the feasibility of screening, selection of an appropriate screening tool, and the accessibility of referral options for identified students, among other considerations (Katz et al., 2013; Robinson et).</a:t>
            </a:r>
          </a:p>
          <a:p>
            <a:endParaRPr lang="en-US" altLang="en-US" i="1" dirty="0"/>
          </a:p>
          <a:p>
            <a:r>
              <a:rPr lang="en-US" altLang="en-US" i="1" dirty="0"/>
              <a:t>So at minimum, the Social Intake Form serves as a basic behavioral health screening tool in Job Corps.</a:t>
            </a:r>
          </a:p>
          <a:p>
            <a:endParaRPr lang="en-US" altLang="en-US" i="1" dirty="0"/>
          </a:p>
          <a:p>
            <a:r>
              <a:rPr lang="en-US" altLang="en-US" i="1" dirty="0"/>
              <a:t>Do any centers use validated risk assessments on students presenting to health and wellness or at orientation or student health events?</a:t>
            </a:r>
          </a:p>
          <a:p>
            <a:endParaRPr lang="en-US" altLang="en-US" u="sng" dirty="0">
              <a:hlinkClick r:id="" action="ppaction://noaction"/>
            </a:endParaRPr>
          </a:p>
          <a:p>
            <a:r>
              <a:rPr lang="en-US" altLang="en-US" u="sng" dirty="0">
                <a:hlinkClick r:id="" action="ppaction://noaction"/>
              </a:rPr>
              <a:t>https://doi.org/10.1007/s12310-018-9245-8</a:t>
            </a:r>
            <a:r>
              <a:rPr lang="en-US" altLang="en-US" dirty="0"/>
              <a:t> </a:t>
            </a:r>
          </a:p>
          <a:p>
            <a:r>
              <a:rPr lang="en-US" altLang="en-US" dirty="0"/>
              <a:t>School‑Based Suicide Prevention: A Framework for Evidence‑Based</a:t>
            </a:r>
          </a:p>
          <a:p>
            <a:r>
              <a:rPr lang="en-US" altLang="en-US" dirty="0"/>
              <a:t>Practice. Jonathan B. Singer1 · Terri A. Erbacher2 · </a:t>
            </a:r>
            <a:r>
              <a:rPr lang="en-US" altLang="en-US" dirty="0" err="1"/>
              <a:t>Perri</a:t>
            </a:r>
            <a:r>
              <a:rPr lang="en-US" altLang="en-US" dirty="0"/>
              <a:t> Rosen3</a:t>
            </a:r>
          </a:p>
          <a:p>
            <a:r>
              <a:rPr lang="en-US" altLang="en-US" dirty="0"/>
              <a:t>© Springer </a:t>
            </a:r>
            <a:r>
              <a:rPr lang="en-US" altLang="en-US" dirty="0" err="1"/>
              <a:t>Science+Business</a:t>
            </a:r>
            <a:r>
              <a:rPr lang="en-US" altLang="en-US" dirty="0"/>
              <a:t> Media, LLC, part of Springer Nature 2018</a:t>
            </a:r>
          </a:p>
          <a:p>
            <a:r>
              <a:rPr lang="en-US" altLang="en-US" dirty="0"/>
              <a:t/>
            </a:r>
            <a:br>
              <a:rPr lang="en-US" altLang="en-US" dirty="0"/>
            </a:br>
            <a:r>
              <a:rPr lang="en-US" altLang="en-US" dirty="0"/>
              <a:t/>
            </a:r>
            <a:br>
              <a:rPr lang="en-US" altLang="en-US" dirty="0"/>
            </a:br>
            <a:endParaRPr lang="en-US" altLang="en-US" dirty="0"/>
          </a:p>
        </p:txBody>
      </p:sp>
      <p:sp>
        <p:nvSpPr>
          <p:cNvPr id="103427" name="Slide Number Placeholder 3">
            <a:extLst>
              <a:ext uri="{FF2B5EF4-FFF2-40B4-BE49-F238E27FC236}">
                <a16:creationId xmlns:a16="http://schemas.microsoft.com/office/drawing/2014/main" xmlns="" id="{01234565-89F6-5842-B8AB-2D08964383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5512D4CD-D35E-C544-B954-C4C471EF18C5}"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4037075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xmlns="" id="{CC739C0E-C945-104E-842A-11B489C080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a:extLst>
              <a:ext uri="{FF2B5EF4-FFF2-40B4-BE49-F238E27FC236}">
                <a16:creationId xmlns:a16="http://schemas.microsoft.com/office/drawing/2014/main" xmlns="" id="{16659DEA-6AAC-C044-B0B2-930420AB46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Crisis response is just one phase in a constantly evolving cycle in emergency management. Truly prepared campuses routinely assess their potential risks, mitigate the correctable issues and minimize foreseeable dangers, plan for imaginable crises, efficiently respond to, and recover from, actual emergencies, then reassess and re-plan for future crises based on new lessons learned. </a:t>
            </a:r>
          </a:p>
          <a:p>
            <a:endParaRPr lang="en-US" altLang="en-US" i="1" dirty="0"/>
          </a:p>
          <a:p>
            <a:r>
              <a:rPr lang="en-US" altLang="en-US" i="1" dirty="0"/>
              <a:t>Best Practices in Crisis Intervention </a:t>
            </a:r>
            <a:r>
              <a:rPr lang="en-US" altLang="en-US" i="1" dirty="0" err="1"/>
              <a:t>Tacy</a:t>
            </a:r>
            <a:r>
              <a:rPr lang="en-US" altLang="en-US" i="1" dirty="0"/>
              <a:t> Costanzo ♦ CSA 583 ♦ November 2006 </a:t>
            </a:r>
          </a:p>
          <a:p>
            <a:endParaRPr lang="en-US" altLang="en-US" dirty="0"/>
          </a:p>
        </p:txBody>
      </p:sp>
      <p:sp>
        <p:nvSpPr>
          <p:cNvPr id="107523" name="Slide Number Placeholder 3">
            <a:extLst>
              <a:ext uri="{FF2B5EF4-FFF2-40B4-BE49-F238E27FC236}">
                <a16:creationId xmlns:a16="http://schemas.microsoft.com/office/drawing/2014/main" xmlns="" id="{5435AE7B-CF90-8B43-94F8-26E17F1384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3E19CAC3-C188-7944-9B85-758F2C068209}"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3475913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xmlns="" id="{39D8396C-2E4B-FB43-8106-B5BCEF1A83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xmlns="" id="{067A9F91-82D3-B549-B492-25E898C050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fld id="{44027DF5-92D3-6047-A4FC-84045CEB8B3A}" type="slidenum">
              <a:rPr lang="en-US" altLang="en-US" smtClean="0"/>
              <a:pPr/>
              <a:t>35</a:t>
            </a:fld>
            <a:endParaRPr lang="en-US" altLang="en-US" dirty="0"/>
          </a:p>
        </p:txBody>
      </p:sp>
      <p:sp>
        <p:nvSpPr>
          <p:cNvPr id="34819" name="Slide Number Placeholder 3">
            <a:extLst>
              <a:ext uri="{FF2B5EF4-FFF2-40B4-BE49-F238E27FC236}">
                <a16:creationId xmlns:a16="http://schemas.microsoft.com/office/drawing/2014/main" xmlns="" id="{2DD06FAC-7DFC-F346-A201-CEB8EA1B83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3623E7C4-92A1-6441-824D-A4EED3718186}"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3336207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xmlns="" id="{548F9DD3-905C-2A4B-8924-F15DC4E839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xmlns="" id="{4143645A-C72B-4549-8FB3-410D248611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is your first concern?</a:t>
            </a:r>
          </a:p>
        </p:txBody>
      </p:sp>
      <p:sp>
        <p:nvSpPr>
          <p:cNvPr id="45059" name="Slide Number Placeholder 3">
            <a:extLst>
              <a:ext uri="{FF2B5EF4-FFF2-40B4-BE49-F238E27FC236}">
                <a16:creationId xmlns:a16="http://schemas.microsoft.com/office/drawing/2014/main" xmlns="" id="{D7136477-1637-3A41-8EBB-CDE628CAD2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30ADB852-CBB3-2D40-95F0-3E7B5D309EB0}"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2104837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xmlns="" id="{BC537E6F-EDE8-FD4A-85FB-A507574EE7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xmlns="" id="{9AE8C0BE-D1C5-0B4C-A483-26EBEC57A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dirty="0"/>
              <a:t>Not sleeping</a:t>
            </a:r>
          </a:p>
          <a:p>
            <a:pPr marL="228600" indent="-228600">
              <a:buFontTx/>
              <a:buAutoNum type="arabicPeriod"/>
            </a:pPr>
            <a:r>
              <a:rPr lang="en-US" altLang="en-US" dirty="0"/>
              <a:t>Agitated</a:t>
            </a:r>
          </a:p>
          <a:p>
            <a:pPr marL="228600" indent="-228600">
              <a:buFontTx/>
              <a:buAutoNum type="arabicPeriod"/>
            </a:pPr>
            <a:r>
              <a:rPr lang="en-US" altLang="en-US" dirty="0"/>
              <a:t>Relationship breakup</a:t>
            </a:r>
          </a:p>
        </p:txBody>
      </p:sp>
      <p:sp>
        <p:nvSpPr>
          <p:cNvPr id="55299" name="Slide Number Placeholder 3">
            <a:extLst>
              <a:ext uri="{FF2B5EF4-FFF2-40B4-BE49-F238E27FC236}">
                <a16:creationId xmlns:a16="http://schemas.microsoft.com/office/drawing/2014/main" xmlns="" id="{AE9FD3A8-E6A1-AA42-A2A4-63235F76E0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8CB31088-57B1-1E4B-B2C9-32D44363BA12}"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1432011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xmlns="" id="{9BE516CE-829F-8C41-960F-169028809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xmlns="" id="{FE1336AE-5353-0E4D-AB30-2CBCE1E90B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9395" name="Slide Number Placeholder 3">
            <a:extLst>
              <a:ext uri="{FF2B5EF4-FFF2-40B4-BE49-F238E27FC236}">
                <a16:creationId xmlns:a16="http://schemas.microsoft.com/office/drawing/2014/main" xmlns="" id="{32FD96DF-6BB7-AC4F-8074-9E6F66F6B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6EB0873B-3B92-2046-B5F9-DDA8820B7394}"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3794218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xmlns="" id="{08A52DF1-717C-4F45-A1D1-013E1B8DDD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xmlns="" id="{E08674AD-F063-734C-A0C7-15944FAE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Ok – Let’s go back to the learning objectives and try a few questions:</a:t>
            </a:r>
          </a:p>
        </p:txBody>
      </p:sp>
      <p:sp>
        <p:nvSpPr>
          <p:cNvPr id="77827" name="Slide Number Placeholder 3">
            <a:extLst>
              <a:ext uri="{FF2B5EF4-FFF2-40B4-BE49-F238E27FC236}">
                <a16:creationId xmlns:a16="http://schemas.microsoft.com/office/drawing/2014/main" xmlns="" id="{F58C8EA3-8470-0E41-9154-391A26BC45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B079503E-9B0A-DC44-81DB-513BB4603F19}"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137238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xmlns="" id="{68CBDB1A-F648-EB4F-939F-C433525A3F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xmlns="" id="{6BB68E72-FDDF-3D40-A389-E0B3315A10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Ok so we are going to look at Mental Health Crises. In other words, how to intervene before you have a life and death emergency.</a:t>
            </a:r>
          </a:p>
        </p:txBody>
      </p:sp>
      <p:sp>
        <p:nvSpPr>
          <p:cNvPr id="32771" name="Slide Number Placeholder 3">
            <a:extLst>
              <a:ext uri="{FF2B5EF4-FFF2-40B4-BE49-F238E27FC236}">
                <a16:creationId xmlns:a16="http://schemas.microsoft.com/office/drawing/2014/main" xmlns="" id="{79D89016-61FC-A74E-A230-8E34A3BB46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735B8E7B-BC11-B740-93A4-48DC7D13F0E0}"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108988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xmlns="" id="{BC2FBE73-30F6-6548-B8D1-3D8B862FA4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xmlns="" id="{74344BBE-4ADA-6540-9549-6206B09AF6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a:t>
            </a:r>
            <a:r>
              <a:rPr lang="en-US" altLang="en-US" baseline="0" dirty="0"/>
              <a:t> would be helpful?</a:t>
            </a:r>
            <a:endParaRPr lang="en-US" altLang="en-US" dirty="0"/>
          </a:p>
        </p:txBody>
      </p:sp>
      <p:sp>
        <p:nvSpPr>
          <p:cNvPr id="81923" name="Slide Number Placeholder 3">
            <a:extLst>
              <a:ext uri="{FF2B5EF4-FFF2-40B4-BE49-F238E27FC236}">
                <a16:creationId xmlns:a16="http://schemas.microsoft.com/office/drawing/2014/main" xmlns="" id="{13EE4344-478B-C14F-B054-1A11D58B9D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EE07F294-617C-874E-8D16-C206425495BB}"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231648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xmlns="" id="{E965113F-1995-0241-B9E0-A7EB245481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xmlns="" id="{13935635-71C0-284E-8E10-2C97C17361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endParaRPr lang="en-US" altLang="en-US"/>
          </a:p>
        </p:txBody>
      </p:sp>
      <p:sp>
        <p:nvSpPr>
          <p:cNvPr id="83971" name="Slide Number Placeholder 3">
            <a:extLst>
              <a:ext uri="{FF2B5EF4-FFF2-40B4-BE49-F238E27FC236}">
                <a16:creationId xmlns:a16="http://schemas.microsoft.com/office/drawing/2014/main" xmlns="" id="{6A24DBEF-5200-AB47-AF43-1416DADBD2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2FD935D2-E5FE-8F4D-81C6-A9AAB8B98CD9}"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3103664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xmlns="" id="{24269BC1-DFA5-204E-BA65-819EAD8AD0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xmlns="" id="{69C2F6FA-E867-0E45-85EF-C9967207DF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3" name="Slide Number Placeholder 3">
            <a:extLst>
              <a:ext uri="{FF2B5EF4-FFF2-40B4-BE49-F238E27FC236}">
                <a16:creationId xmlns:a16="http://schemas.microsoft.com/office/drawing/2014/main" xmlns="" id="{542368B0-1043-C042-854F-893B06410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52FE9E41-7095-EE46-84A9-69C46FA1B19C}"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2543265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xmlns="" id="{EB36E428-E47B-B440-918D-8D0F609E89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xmlns="" id="{A06F739A-E7E2-BD4C-BFC8-0E90580C04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 you know what your center policy is? If not, now would be a good time to review it!</a:t>
            </a:r>
          </a:p>
          <a:p>
            <a:endParaRPr lang="en-US" altLang="en-US" dirty="0"/>
          </a:p>
          <a:p>
            <a:r>
              <a:rPr lang="en-US" altLang="en-US" dirty="0"/>
              <a:t>What other resources</a:t>
            </a:r>
            <a:r>
              <a:rPr lang="en-US" altLang="en-US" baseline="0" dirty="0"/>
              <a:t> would be helpful</a:t>
            </a:r>
            <a:r>
              <a:rPr lang="en-US" altLang="en-US" baseline="0" dirty="0" smtClean="0"/>
              <a:t>? </a:t>
            </a:r>
          </a:p>
          <a:p>
            <a:r>
              <a:rPr lang="en-US" altLang="en-US" baseline="0" dirty="0" smtClean="0"/>
              <a:t>Treatment Guidelines for Suicidal Threats and Behavior and Psychosis</a:t>
            </a:r>
          </a:p>
          <a:p>
            <a:r>
              <a:rPr lang="en-US" altLang="en-US" baseline="0" dirty="0" smtClean="0"/>
              <a:t>Symptom Management Guidelines for Unusual Behavior and Suicide</a:t>
            </a:r>
          </a:p>
          <a:p>
            <a:r>
              <a:rPr lang="en-US" altLang="en-US" baseline="0" dirty="0" smtClean="0"/>
              <a:t>Critical Incident Plan</a:t>
            </a:r>
          </a:p>
          <a:p>
            <a:endParaRPr lang="en-US" altLang="en-US" dirty="0"/>
          </a:p>
        </p:txBody>
      </p:sp>
      <p:sp>
        <p:nvSpPr>
          <p:cNvPr id="97283" name="Slide Number Placeholder 3">
            <a:extLst>
              <a:ext uri="{FF2B5EF4-FFF2-40B4-BE49-F238E27FC236}">
                <a16:creationId xmlns:a16="http://schemas.microsoft.com/office/drawing/2014/main" xmlns="" id="{75EDDE1A-A109-5142-AB7C-DFD9F45F1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25850D22-438D-7945-A3BB-1D09CA452823}"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2559460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xmlns="" id="{C5983F7A-40D8-6345-8908-E7D79EE2C6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xmlns="" id="{540D97A3-371B-4444-816A-5CE10F7BB8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beauty of Job Corps is that there is a safety net built into the program. Everyone brings something different to the Wellness program regardless of title.</a:t>
            </a:r>
          </a:p>
          <a:p>
            <a:endParaRPr lang="en-US" altLang="en-US" sz="1600" dirty="0"/>
          </a:p>
          <a:p>
            <a:r>
              <a:rPr lang="en-US" altLang="en-US" sz="1600" dirty="0"/>
              <a:t>What about community resources you can pull in?</a:t>
            </a:r>
          </a:p>
        </p:txBody>
      </p:sp>
      <p:sp>
        <p:nvSpPr>
          <p:cNvPr id="57347" name="Slide Number Placeholder 3">
            <a:extLst>
              <a:ext uri="{FF2B5EF4-FFF2-40B4-BE49-F238E27FC236}">
                <a16:creationId xmlns:a16="http://schemas.microsoft.com/office/drawing/2014/main" xmlns="" id="{E2FED46E-2B84-8A49-889D-B2D9BD8E5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00012CBC-113A-6B4A-9A9E-9F19FA149F06}"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3177933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xmlns="" id="{4FBA448A-AB7C-4F49-92AD-695B9A9EFB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xmlns="" id="{D21F9A5F-6A72-FE42-AB56-85EA3636D1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Ohio State’s General Guidelines for Assisting Students in Distress -  This document explains how to observe, listen to, reach out and offer assistance to distressed students and how important it is to instill hope during crises. It urges to ‘trust your gut’, if something seems wrong, something probably is wrong. </a:t>
            </a:r>
          </a:p>
          <a:p>
            <a:endParaRPr lang="en-US" altLang="en-US" dirty="0"/>
          </a:p>
          <a:p>
            <a:endParaRPr lang="en-US" altLang="en-US" dirty="0"/>
          </a:p>
        </p:txBody>
      </p:sp>
      <p:sp>
        <p:nvSpPr>
          <p:cNvPr id="101379" name="Slide Number Placeholder 3">
            <a:extLst>
              <a:ext uri="{FF2B5EF4-FFF2-40B4-BE49-F238E27FC236}">
                <a16:creationId xmlns:a16="http://schemas.microsoft.com/office/drawing/2014/main" xmlns="" id="{F50B8527-F239-364A-ABEF-8C9BAACB4D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7ABCD536-FB85-534C-9809-302248EA5FAF}"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3834811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xmlns="" id="{7FDB75C3-4C84-FA42-ACE5-AE8BBC73D7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xmlns="" id="{7CF70B17-75C3-364C-A03E-1A376787AF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word about NAMI</a:t>
            </a:r>
          </a:p>
        </p:txBody>
      </p:sp>
      <p:sp>
        <p:nvSpPr>
          <p:cNvPr id="53251" name="Slide Number Placeholder 3">
            <a:extLst>
              <a:ext uri="{FF2B5EF4-FFF2-40B4-BE49-F238E27FC236}">
                <a16:creationId xmlns:a16="http://schemas.microsoft.com/office/drawing/2014/main" xmlns="" id="{2DEEB3EA-1E0F-F448-9790-0F930A5577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7BB53844-071E-1941-909C-3E451926EBDC}"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4001716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xmlns="" id="{C1FBFD56-FCE2-5F4A-9F9F-4DB75F814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a:extLst>
              <a:ext uri="{FF2B5EF4-FFF2-40B4-BE49-F238E27FC236}">
                <a16:creationId xmlns:a16="http://schemas.microsoft.com/office/drawing/2014/main" xmlns="" id="{44B575A3-9F35-A34C-A4A7-7C625914BC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9571" name="Slide Number Placeholder 3">
            <a:extLst>
              <a:ext uri="{FF2B5EF4-FFF2-40B4-BE49-F238E27FC236}">
                <a16:creationId xmlns:a16="http://schemas.microsoft.com/office/drawing/2014/main" xmlns="" id="{445ADB21-DC7D-DC45-81A5-0A0E86D7DB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96887FFB-1C54-E942-9434-32904B6D11C3}" type="slidenum">
              <a:rPr lang="en-US" altLang="en-US" smtClean="0">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225122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xmlns="" id="{DB1BD694-A1CF-6043-95E0-F9D3A6428E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xmlns="" id="{869368BC-EE13-4A43-9B83-90077173A5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what is a mental health crisis? A </a:t>
            </a:r>
            <a:r>
              <a:rPr lang="en-US" altLang="en-US" b="1" dirty="0"/>
              <a:t>mental health crisis</a:t>
            </a:r>
            <a:r>
              <a:rPr lang="en-US" altLang="en-US" dirty="0"/>
              <a:t> is basically  a non-life-threatening situation in which a person experiences an intensive behavioral, emotional, or psychiatric response triggered by a precipitating event. The person may be at risk of harm to self or others, disoriented or out of touch with reality, functionally compromised, or otherwise agitated and unable to be calmed. </a:t>
            </a:r>
          </a:p>
          <a:p>
            <a:endParaRPr lang="en-US" altLang="en-US" dirty="0"/>
          </a:p>
          <a:p>
            <a:r>
              <a:rPr lang="en-US" altLang="en-US" dirty="0"/>
              <a:t>If untreated a mental health crisis can easily become a mental health emergency.</a:t>
            </a:r>
          </a:p>
        </p:txBody>
      </p:sp>
      <p:sp>
        <p:nvSpPr>
          <p:cNvPr id="22531" name="Slide Number Placeholder 3">
            <a:extLst>
              <a:ext uri="{FF2B5EF4-FFF2-40B4-BE49-F238E27FC236}">
                <a16:creationId xmlns:a16="http://schemas.microsoft.com/office/drawing/2014/main" xmlns="" id="{068721B2-6815-EB4E-82CF-2F7D6544C9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F6281F8B-F431-374B-A329-57ED9E275B26}"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33624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xmlns="" id="{3EFD6378-4EA9-FC4E-BDA0-CB4E448984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4D96EDC-5AF5-324D-A50B-5D30FA5BD848}" type="slidenum">
              <a:rPr lang="en-US" altLang="en-US" smtClean="0">
                <a:solidFill>
                  <a:srgbClr val="000000"/>
                </a:solidFill>
                <a:latin typeface="Arial" panose="020B0604020202020204" pitchFamily="34" charset="0"/>
                <a:ea typeface="ヒラギノ角ゴ Pro W3" panose="020B0300000000000000" pitchFamily="34" charset="-128"/>
                <a:sym typeface="Arial" panose="020B0604020202020204" pitchFamily="34" charset="0"/>
              </a:rPr>
              <a:pPr>
                <a:spcBef>
                  <a:spcPct val="0"/>
                </a:spcBef>
              </a:pPr>
              <a:t>6</a:t>
            </a:fld>
            <a:endParaRPr lang="en-US" altLang="en-US">
              <a:solidFill>
                <a:srgbClr val="000000"/>
              </a:solidFill>
              <a:latin typeface="Arial" panose="020B0604020202020204" pitchFamily="34" charset="0"/>
              <a:ea typeface="ヒラギノ角ゴ Pro W3" panose="020B0300000000000000" pitchFamily="34" charset="-128"/>
              <a:sym typeface="Arial" panose="020B0604020202020204" pitchFamily="34" charset="0"/>
            </a:endParaRPr>
          </a:p>
        </p:txBody>
      </p:sp>
      <p:sp>
        <p:nvSpPr>
          <p:cNvPr id="24578" name="Rectangle 2">
            <a:extLst>
              <a:ext uri="{FF2B5EF4-FFF2-40B4-BE49-F238E27FC236}">
                <a16:creationId xmlns:a16="http://schemas.microsoft.com/office/drawing/2014/main" xmlns="" id="{762A59C8-DADA-0E4C-9023-87A5B72DB941}"/>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9" name="Rectangle 3">
            <a:extLst>
              <a:ext uri="{FF2B5EF4-FFF2-40B4-BE49-F238E27FC236}">
                <a16:creationId xmlns:a16="http://schemas.microsoft.com/office/drawing/2014/main" xmlns="" id="{0901277D-D1CC-564C-BB4A-5ADE782AB798}"/>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Think of the last time you were really shaken by something. How did your body respond? Did you have trouble responding? Problem Solving?</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Well that is what is going on with someone who is having a mental health crisis. Their body is setting off alarms, their sympathetic nervous system is in overdrive and they aren’t thinking clearly. It’s </a:t>
            </a:r>
            <a:r>
              <a:rPr lang="en-US" altLang="en-US" dirty="0" err="1">
                <a:latin typeface="Arial" panose="020B0604020202020204" pitchFamily="34" charset="0"/>
              </a:rPr>
              <a:t>pur</a:t>
            </a:r>
            <a:r>
              <a:rPr lang="en-US" altLang="en-US" dirty="0">
                <a:latin typeface="Arial" panose="020B0604020202020204" pitchFamily="34" charset="0"/>
              </a:rPr>
              <a:t> fight or flight.</a:t>
            </a:r>
          </a:p>
        </p:txBody>
      </p:sp>
    </p:spTree>
    <p:extLst>
      <p:ext uri="{BB962C8B-B14F-4D97-AF65-F5344CB8AC3E}">
        <p14:creationId xmlns:p14="http://schemas.microsoft.com/office/powerpoint/2010/main" val="119810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xmlns="" id="{05D9FE5E-BCCC-AD45-8CBB-75FCFB93C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xmlns="" id="{80CE4C4D-F594-4244-88EC-DCD9B812B7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But there are warning signs:</a:t>
            </a:r>
          </a:p>
          <a:p>
            <a:r>
              <a:rPr lang="en-US" altLang="en-US" b="1" dirty="0"/>
              <a:t>♦  </a:t>
            </a:r>
            <a:r>
              <a:rPr lang="en-US" altLang="en-US" dirty="0"/>
              <a:t>Rapid mood swings, increased energy level, inability to stay still, pacing; suddenly depressed, withdrawn; suddenly happy or calm after period of depression </a:t>
            </a:r>
          </a:p>
          <a:p>
            <a:r>
              <a:rPr lang="en-US" altLang="en-US" b="1" dirty="0"/>
              <a:t>♦  </a:t>
            </a:r>
            <a:r>
              <a:rPr lang="en-US" altLang="en-US" dirty="0"/>
              <a:t>Increased agitation verbal threats, violent, out- of-control behavior, destroys property </a:t>
            </a:r>
          </a:p>
          <a:p>
            <a:r>
              <a:rPr lang="en-US" altLang="en-US" b="1" dirty="0"/>
              <a:t>♦  </a:t>
            </a:r>
            <a:r>
              <a:rPr lang="en-US" altLang="en-US" dirty="0"/>
              <a:t>Abusive behavior to self and others, including substance use or self-harm (cutting) </a:t>
            </a:r>
          </a:p>
          <a:p>
            <a:r>
              <a:rPr lang="en-US" altLang="en-US" b="1" dirty="0"/>
              <a:t>♦  </a:t>
            </a:r>
            <a:r>
              <a:rPr lang="en-US" altLang="en-US" dirty="0"/>
              <a:t>Isolation from school, work, family, friends </a:t>
            </a:r>
          </a:p>
          <a:p>
            <a:r>
              <a:rPr lang="en-US" altLang="en-US" b="1" dirty="0"/>
              <a:t>♦  </a:t>
            </a:r>
            <a:r>
              <a:rPr lang="en-US" altLang="en-US" dirty="0"/>
              <a:t>Loses touch with reality (psychosis) - unable to recognize family or friends, confused, strange ideas, thinks they’re someone they’re not, doesn’t understand what people are saying, hears voices, sees things that aren’t there </a:t>
            </a:r>
          </a:p>
          <a:p>
            <a:r>
              <a:rPr lang="en-US" altLang="en-US" b="1" dirty="0"/>
              <a:t>♦  </a:t>
            </a:r>
            <a:r>
              <a:rPr lang="en-US" altLang="en-US" dirty="0"/>
              <a:t>Paranoia – fearful that others want to hurt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  </a:t>
            </a:r>
            <a:r>
              <a:rPr lang="en-US" altLang="en-US" dirty="0"/>
              <a:t>Inattention to personal hygiene – not bathing, brushing hair – particularly in someone who is usually well or adequately groomed</a:t>
            </a:r>
          </a:p>
          <a:p>
            <a:endParaRPr lang="en-US" altLang="en-US" dirty="0"/>
          </a:p>
          <a:p>
            <a:endParaRPr lang="en-US" altLang="en-US" dirty="0"/>
          </a:p>
          <a:p>
            <a:endParaRPr lang="en-US" altLang="en-US" dirty="0"/>
          </a:p>
          <a:p>
            <a:r>
              <a:rPr lang="en-US" altLang="en-US" b="1" dirty="0"/>
              <a:t>It’s important to be aware of how long the changes in personality or daily functioning have been occurring and how much difficulty they’re causing. This level of detail can be important for the health care professional to know. </a:t>
            </a:r>
          </a:p>
          <a:p>
            <a:endParaRPr lang="en-US" altLang="en-US" dirty="0"/>
          </a:p>
        </p:txBody>
      </p:sp>
      <p:sp>
        <p:nvSpPr>
          <p:cNvPr id="30723" name="Slide Number Placeholder 3">
            <a:extLst>
              <a:ext uri="{FF2B5EF4-FFF2-40B4-BE49-F238E27FC236}">
                <a16:creationId xmlns:a16="http://schemas.microsoft.com/office/drawing/2014/main" xmlns="" id="{EB1D4609-E820-4240-BDFD-CEBBA934C4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AEE18527-D5F7-AE41-B78A-B0BC7377CFAA}"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29024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xmlns="" id="{33DE8517-14A3-F546-AB34-552F6C01F7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xmlns="" id="{03B05CB7-3808-6B44-8372-62C030D58F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Students who exhibit any of these signs should be referred for further evaluation:</a:t>
            </a:r>
          </a:p>
          <a:p>
            <a:endParaRPr lang="en-US" altLang="en-US" dirty="0"/>
          </a:p>
          <a:p>
            <a:r>
              <a:rPr lang="en-US" altLang="en-US" dirty="0"/>
              <a:t>Can you think of other considerations?</a:t>
            </a:r>
          </a:p>
        </p:txBody>
      </p:sp>
      <p:sp>
        <p:nvSpPr>
          <p:cNvPr id="26627" name="Slide Number Placeholder 3">
            <a:extLst>
              <a:ext uri="{FF2B5EF4-FFF2-40B4-BE49-F238E27FC236}">
                <a16:creationId xmlns:a16="http://schemas.microsoft.com/office/drawing/2014/main" xmlns="" id="{4A5DF54D-FE2C-7047-A266-33A9A038E4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3937EEF5-E182-FD4A-A501-D16E8A5D2529}"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58853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xmlns="" id="{37ED18BE-A908-EE43-88D1-41221E9E21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xmlns="" id="{3FEF642A-C41C-0048-9BFB-2F956C51A4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09575" indent="-409575">
              <a:buNone/>
              <a:defRPr/>
            </a:pPr>
            <a:r>
              <a:rPr lang="en-US" sz="1200" b="1" dirty="0"/>
              <a:t>♦  </a:t>
            </a:r>
            <a:r>
              <a:rPr lang="en-US" sz="1200" dirty="0"/>
              <a:t>Is the person in danger of hurting themselves, others or property? </a:t>
            </a:r>
            <a:endParaRPr lang="en-US" dirty="0"/>
          </a:p>
          <a:p>
            <a:pPr marL="0" indent="0">
              <a:buNone/>
              <a:defRPr/>
            </a:pPr>
            <a:r>
              <a:rPr lang="en-US" sz="1200" b="1" dirty="0"/>
              <a:t>♦  </a:t>
            </a:r>
            <a:r>
              <a:rPr lang="en-US" sz="1200" dirty="0"/>
              <a:t>Do you need emergency assistance? </a:t>
            </a:r>
            <a:endParaRPr lang="en-US" dirty="0"/>
          </a:p>
          <a:p>
            <a:pPr marL="347663" indent="-347663">
              <a:buNone/>
              <a:defRPr/>
            </a:pPr>
            <a:r>
              <a:rPr lang="en-US" sz="1200" b="1" dirty="0"/>
              <a:t>♦  If you are a teacher of non-mental heath staff, </a:t>
            </a:r>
            <a:r>
              <a:rPr lang="en-US" sz="1200" dirty="0"/>
              <a:t>Do you have time for a phone call for </a:t>
            </a:r>
            <a:r>
              <a:rPr lang="en-US" dirty="0"/>
              <a:t> </a:t>
            </a:r>
            <a:r>
              <a:rPr lang="en-US" sz="1200" dirty="0"/>
              <a:t>guidance and support from a mental health professional? </a:t>
            </a:r>
            <a:endParaRPr lang="en-US" dirty="0"/>
          </a:p>
          <a:p>
            <a:pPr algn="ctr"/>
            <a:endParaRPr lang="en-US" altLang="en-US" dirty="0" smtClean="0"/>
          </a:p>
          <a:p>
            <a:pPr algn="l"/>
            <a:r>
              <a:rPr lang="en-US" altLang="en-US" b="1" dirty="0" smtClean="0"/>
              <a:t>Treatment Guidelines for Suicidal Threats and Behavior and Psychosis</a:t>
            </a:r>
          </a:p>
          <a:p>
            <a:pPr algn="l"/>
            <a:r>
              <a:rPr lang="en-US" altLang="en-US" b="1" dirty="0" smtClean="0"/>
              <a:t>Symptom Management Guidelines for Unusual Behavior and Suicide</a:t>
            </a:r>
          </a:p>
          <a:p>
            <a:pPr algn="l"/>
            <a:r>
              <a:rPr lang="en-US" altLang="en-US" b="1" dirty="0" smtClean="0"/>
              <a:t>Critical Incident Plan</a:t>
            </a:r>
          </a:p>
          <a:p>
            <a:pPr algn="l"/>
            <a:endParaRPr lang="en-US" altLang="en-US" b="1" dirty="0"/>
          </a:p>
        </p:txBody>
      </p:sp>
      <p:sp>
        <p:nvSpPr>
          <p:cNvPr id="105475" name="Slide Number Placeholder 3">
            <a:extLst>
              <a:ext uri="{FF2B5EF4-FFF2-40B4-BE49-F238E27FC236}">
                <a16:creationId xmlns:a16="http://schemas.microsoft.com/office/drawing/2014/main" xmlns="" id="{D54B03E1-DC8C-254F-BF7D-49E29EEED3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fld id="{6C4D86E2-1ED6-3F46-877E-963A1A5554BD}"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340849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20718329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2645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152334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275427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1072299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362883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79802-D9D8-D846-BE20-E8F2AA49E75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4468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321507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418220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D25504-481C-6148-A854-956DEE51BD12}" type="datetimeFigureOut">
              <a:rPr lang="en-US" smtClean="0"/>
              <a:pPr/>
              <a:t>10/15/2019</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233475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AAD25504-481C-6148-A854-956DEE51BD12}" type="datetimeFigureOut">
              <a:rPr lang="en-US" smtClean="0"/>
              <a:pPr/>
              <a:t>10/15/2019</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77779802-D9D8-D846-BE20-E8F2AA49E75B}" type="slidenum">
              <a:rPr lang="en-US" smtClean="0"/>
              <a:pPr/>
              <a:t>‹#›</a:t>
            </a:fld>
            <a:endParaRPr lang="en-US"/>
          </a:p>
        </p:txBody>
      </p:sp>
    </p:spTree>
    <p:extLst>
      <p:ext uri="{BB962C8B-B14F-4D97-AF65-F5344CB8AC3E}">
        <p14:creationId xmlns:p14="http://schemas.microsoft.com/office/powerpoint/2010/main" val="24640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AD25504-481C-6148-A854-956DEE51BD12}" type="datetimeFigureOut">
              <a:rPr lang="en-US" smtClean="0"/>
              <a:pPr/>
              <a:t>10/15/2019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7779802-D9D8-D846-BE20-E8F2AA49E75B}" type="slidenum">
              <a:rPr lang="en-US" smtClean="0"/>
              <a:pPr/>
              <a:t>‹#›</a:t>
            </a:fld>
            <a:endParaRPr lang="en-US"/>
          </a:p>
        </p:txBody>
      </p:sp>
    </p:spTree>
    <p:extLst>
      <p:ext uri="{BB962C8B-B14F-4D97-AF65-F5344CB8AC3E}">
        <p14:creationId xmlns:p14="http://schemas.microsoft.com/office/powerpoint/2010/main" val="3829763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store.samhsa.gov/system/files/sma09-4427.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store.samhsa.gov/system/files/sma09-4427.pdf" TargetMode="External"/><Relationship Id="rId3" Type="http://schemas.openxmlformats.org/officeDocument/2006/relationships/hyperlink" Target="https://www.nami.org/About-NAMI/Publications-Reports/Guides/Navigating-a-Mental-Health-Crisis/Navigating-A-Mental-Health-Crisis.pdf" TargetMode="External"/><Relationship Id="rId7" Type="http://schemas.openxmlformats.org/officeDocument/2006/relationships/hyperlink" Target="http://www.ed.gov/admins/lead/safety/emergencyplan/crisisplanning.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coundeling.caltech.edu/guide/crisis.html" TargetMode="External"/><Relationship Id="rId5" Type="http://schemas.openxmlformats.org/officeDocument/2006/relationships/hyperlink" Target="https://www.apa.org/practice/programs/dmhi/psychological-first-aid/training" TargetMode="External"/><Relationship Id="rId4" Type="http://schemas.openxmlformats.org/officeDocument/2006/relationships/hyperlink" Target="https://www.ohio.edu/student-affairs/dean-of-students/guide-student-distress" TargetMode="External"/><Relationship Id="rId9"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DEF3F-4B54-CE45-A87A-EE5759F7A3BC}"/>
              </a:ext>
            </a:extLst>
          </p:cNvPr>
          <p:cNvSpPr>
            <a:spLocks noGrp="1"/>
          </p:cNvSpPr>
          <p:nvPr>
            <p:ph type="ctrTitle"/>
          </p:nvPr>
        </p:nvSpPr>
        <p:spPr>
          <a:xfrm>
            <a:off x="2093914" y="563563"/>
            <a:ext cx="7851775" cy="1828800"/>
          </a:xfrm>
          <a:extLst/>
        </p:spPr>
        <p:txBody>
          <a:bodyPr/>
          <a:lstStyle/>
          <a:p>
            <a:pPr>
              <a:defRPr/>
            </a:pPr>
            <a:r>
              <a:rPr lang="en-US" sz="4400" dirty="0"/>
              <a:t>Navigating a Mental Health Crisis</a:t>
            </a:r>
          </a:p>
        </p:txBody>
      </p:sp>
      <p:sp>
        <p:nvSpPr>
          <p:cNvPr id="6147" name="Subtitle 2">
            <a:extLst>
              <a:ext uri="{FF2B5EF4-FFF2-40B4-BE49-F238E27FC236}">
                <a16:creationId xmlns:a16="http://schemas.microsoft.com/office/drawing/2014/main" xmlns="" id="{998E47DB-9DB7-A543-B4D7-D7C73581F5A3}"/>
              </a:ext>
            </a:extLst>
          </p:cNvPr>
          <p:cNvSpPr>
            <a:spLocks noGrp="1"/>
          </p:cNvSpPr>
          <p:nvPr>
            <p:ph type="subTitle" idx="1"/>
          </p:nvPr>
        </p:nvSpPr>
        <p:spPr>
          <a:xfrm>
            <a:off x="2057400" y="3581400"/>
            <a:ext cx="7854950" cy="768350"/>
          </a:xfrm>
        </p:spPr>
        <p:txBody>
          <a:bodyPr rtlCol="0"/>
          <a:lstStyle/>
          <a:p>
            <a:pPr>
              <a:lnSpc>
                <a:spcPct val="80000"/>
              </a:lnSpc>
              <a:defRPr/>
            </a:pPr>
            <a:endParaRPr lang="en-US" altLang="en-US" dirty="0">
              <a:latin typeface="+mj-lt"/>
            </a:endParaRPr>
          </a:p>
          <a:p>
            <a:pPr>
              <a:lnSpc>
                <a:spcPct val="80000"/>
              </a:lnSpc>
              <a:defRPr/>
            </a:pPr>
            <a:endParaRPr lang="en-US" altLang="en-US" dirty="0">
              <a:latin typeface="+mj-lt"/>
            </a:endParaRPr>
          </a:p>
        </p:txBody>
      </p:sp>
      <p:sp>
        <p:nvSpPr>
          <p:cNvPr id="15363" name="TextBox 4">
            <a:extLst>
              <a:ext uri="{FF2B5EF4-FFF2-40B4-BE49-F238E27FC236}">
                <a16:creationId xmlns:a16="http://schemas.microsoft.com/office/drawing/2014/main" xmlns="" id="{3B4CDEA0-1F8E-344F-9E2A-33315AA07B35}"/>
              </a:ext>
            </a:extLst>
          </p:cNvPr>
          <p:cNvSpPr txBox="1">
            <a:spLocks noChangeArrowheads="1"/>
          </p:cNvSpPr>
          <p:nvPr/>
        </p:nvSpPr>
        <p:spPr bwMode="auto">
          <a:xfrm>
            <a:off x="3200400" y="4349750"/>
            <a:ext cx="5638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algn="ctr" eaLnBrk="1" hangingPunct="1"/>
            <a:r>
              <a:rPr lang="en-US" altLang="en-US" sz="2400" dirty="0">
                <a:latin typeface="+mj-lt"/>
              </a:rPr>
              <a:t>Presenter: </a:t>
            </a:r>
          </a:p>
          <a:p>
            <a:pPr algn="ctr" eaLnBrk="1" hangingPunct="1"/>
            <a:r>
              <a:rPr lang="en-US" altLang="en-US" sz="2400" dirty="0">
                <a:latin typeface="+mj-lt"/>
              </a:rPr>
              <a:t>Suzanne G. Martin PsyD, ABPP</a:t>
            </a:r>
          </a:p>
          <a:p>
            <a:pPr algn="ctr" eaLnBrk="1" hangingPunct="1"/>
            <a:r>
              <a:rPr lang="en-US" altLang="en-US" sz="2400" dirty="0">
                <a:latin typeface="+mj-lt"/>
              </a:rPr>
              <a:t>Licensed Psychologist</a:t>
            </a:r>
          </a:p>
          <a:p>
            <a:pPr algn="ctr" eaLnBrk="1" hangingPunct="1"/>
            <a:endParaRPr lang="en-US" altLang="en-US" sz="2400" dirty="0">
              <a:latin typeface="+mj-lt"/>
            </a:endParaRPr>
          </a:p>
          <a:p>
            <a:pPr algn="ctr" eaLnBrk="1" hangingPunct="1"/>
            <a:r>
              <a:rPr lang="en-US" altLang="en-US" sz="2400" dirty="0">
                <a:latin typeface="+mj-lt"/>
              </a:rPr>
              <a:t>October 16, 2019</a:t>
            </a:r>
          </a:p>
        </p:txBody>
      </p:sp>
      <p:pic>
        <p:nvPicPr>
          <p:cNvPr id="15364" name="Picture 2">
            <a:extLst>
              <a:ext uri="{FF2B5EF4-FFF2-40B4-BE49-F238E27FC236}">
                <a16:creationId xmlns:a16="http://schemas.microsoft.com/office/drawing/2014/main" xmlns="" id="{DE2A2BF8-5944-0945-96F2-1FF91DFE8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670175"/>
            <a:ext cx="4343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54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10A65FE9-283D-0D49-9B39-2B04FA6DD8CE}"/>
              </a:ext>
            </a:extLst>
          </p:cNvPr>
          <p:cNvSpPr>
            <a:spLocks noGrp="1"/>
          </p:cNvSpPr>
          <p:nvPr>
            <p:ph type="title"/>
          </p:nvPr>
        </p:nvSpPr>
        <p:spPr>
          <a:xfrm>
            <a:off x="1267691" y="290945"/>
            <a:ext cx="9227127" cy="2232368"/>
          </a:xfrm>
        </p:spPr>
        <p:txBody>
          <a:bodyPr>
            <a:normAutofit/>
          </a:bodyPr>
          <a:lstStyle/>
          <a:p>
            <a:pPr>
              <a:defRPr/>
            </a:pPr>
            <a:r>
              <a:rPr lang="en-US" sz="3200" dirty="0"/>
              <a:t>SAMHSA Best practice guidelines for</a:t>
            </a:r>
            <a:br>
              <a:rPr lang="en-US" sz="3200" dirty="0"/>
            </a:br>
            <a:r>
              <a:rPr lang="en-US" sz="3200" dirty="0"/>
              <a:t>mental health crises</a:t>
            </a:r>
          </a:p>
        </p:txBody>
      </p:sp>
      <p:sp>
        <p:nvSpPr>
          <p:cNvPr id="14" name="Content Placeholder 13">
            <a:extLst>
              <a:ext uri="{FF2B5EF4-FFF2-40B4-BE49-F238E27FC236}">
                <a16:creationId xmlns:a16="http://schemas.microsoft.com/office/drawing/2014/main" xmlns="" id="{F6F7DF55-E4A2-464D-A53B-566EADF9ABE2}"/>
              </a:ext>
            </a:extLst>
          </p:cNvPr>
          <p:cNvSpPr>
            <a:spLocks noGrp="1"/>
          </p:cNvSpPr>
          <p:nvPr>
            <p:ph sz="half" idx="1"/>
          </p:nvPr>
        </p:nvSpPr>
        <p:spPr>
          <a:xfrm>
            <a:off x="1702191" y="2523313"/>
            <a:ext cx="5230237" cy="3579775"/>
          </a:xfrm>
        </p:spPr>
        <p:txBody>
          <a:bodyPr>
            <a:normAutofit fontScale="25000" lnSpcReduction="20000"/>
          </a:bodyPr>
          <a:lstStyle/>
          <a:p>
            <a:pPr marL="0" indent="0">
              <a:lnSpc>
                <a:spcPct val="120000"/>
              </a:lnSpc>
              <a:buNone/>
              <a:defRPr/>
            </a:pPr>
            <a:endParaRPr lang="en-US" sz="8000" dirty="0" smtClean="0"/>
          </a:p>
          <a:p>
            <a:pPr marL="0" indent="0">
              <a:lnSpc>
                <a:spcPct val="120000"/>
              </a:lnSpc>
              <a:buNone/>
              <a:defRPr/>
            </a:pPr>
            <a:r>
              <a:rPr lang="en-US" sz="8000" dirty="0" smtClean="0"/>
              <a:t>The </a:t>
            </a:r>
            <a:r>
              <a:rPr lang="en-US" sz="8000" dirty="0"/>
              <a:t>guidelines presented here define appropriate responses to mental health crises across these variables.  They were developed by a diverse expert panel (see below) that includes individuals with and without serious mental illnesses who are leaders within mental health professions and mental health advocacy. </a:t>
            </a:r>
          </a:p>
          <a:p>
            <a:pPr>
              <a:defRPr/>
            </a:pPr>
            <a:endParaRPr lang="en-US" dirty="0"/>
          </a:p>
        </p:txBody>
      </p:sp>
      <p:pic>
        <p:nvPicPr>
          <p:cNvPr id="4" name="Content Placeholder 3">
            <a:extLst>
              <a:ext uri="{FF2B5EF4-FFF2-40B4-BE49-F238E27FC236}">
                <a16:creationId xmlns:a16="http://schemas.microsoft.com/office/drawing/2014/main" xmlns="" id="{940ABF53-13AE-6549-9871-5768FD5CF840}"/>
              </a:ext>
            </a:extLst>
          </p:cNvPr>
          <p:cNvPicPr>
            <a:picLocks noGrp="1" noChangeAspect="1"/>
          </p:cNvPicPr>
          <p:nvPr>
            <p:ph sz="half" idx="2"/>
          </p:nvPr>
        </p:nvPicPr>
        <p:blipFill>
          <a:blip r:embed="rId3"/>
          <a:stretch>
            <a:fillRect/>
          </a:stretch>
        </p:blipFill>
        <p:spPr>
          <a:xfrm>
            <a:off x="6932428" y="2833411"/>
            <a:ext cx="3124200" cy="2318742"/>
          </a:xfrm>
        </p:spPr>
      </p:pic>
      <p:sp>
        <p:nvSpPr>
          <p:cNvPr id="39939" name="TextBox 14">
            <a:extLst>
              <a:ext uri="{FF2B5EF4-FFF2-40B4-BE49-F238E27FC236}">
                <a16:creationId xmlns:a16="http://schemas.microsoft.com/office/drawing/2014/main" xmlns="" id="{3C02F2D7-0BE6-1B40-8BD8-5CBE1DE4D14B}"/>
              </a:ext>
            </a:extLst>
          </p:cNvPr>
          <p:cNvSpPr txBox="1">
            <a:spLocks noChangeArrowheads="1"/>
          </p:cNvSpPr>
          <p:nvPr/>
        </p:nvSpPr>
        <p:spPr bwMode="auto">
          <a:xfrm>
            <a:off x="2030382" y="6103089"/>
            <a:ext cx="7729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algn="ctr"/>
            <a:r>
              <a:rPr lang="en-US" altLang="en-US" sz="2400" dirty="0">
                <a:solidFill>
                  <a:srgbClr val="FF0000"/>
                </a:solidFill>
                <a:hlinkClick r:id="rId4">
                  <a:extLst>
                    <a:ext uri="{A12FA001-AC4F-418D-AE19-62706E023703}">
                      <ahyp:hlinkClr xmlns:ahyp="http://schemas.microsoft.com/office/drawing/2018/hyperlinkcolor" xmlns="" val="tx"/>
                    </a:ext>
                  </a:extLst>
                </a:hlinkClick>
              </a:rPr>
              <a:t>https://store.samhsa.gov/system/files/sma09-4427.pdf</a:t>
            </a:r>
            <a:r>
              <a:rPr lang="en-US" altLang="en-US" sz="2400" dirty="0">
                <a:solidFill>
                  <a:srgbClr val="FF0000"/>
                </a:solidFill>
              </a:rPr>
              <a:t> </a:t>
            </a:r>
          </a:p>
        </p:txBody>
      </p:sp>
    </p:spTree>
    <p:extLst>
      <p:ext uri="{BB962C8B-B14F-4D97-AF65-F5344CB8AC3E}">
        <p14:creationId xmlns:p14="http://schemas.microsoft.com/office/powerpoint/2010/main" val="374669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D5ED5-6E96-654F-8752-CE4C695586A4}"/>
              </a:ext>
            </a:extLst>
          </p:cNvPr>
          <p:cNvSpPr>
            <a:spLocks noGrp="1"/>
          </p:cNvSpPr>
          <p:nvPr>
            <p:ph type="title"/>
          </p:nvPr>
        </p:nvSpPr>
        <p:spPr>
          <a:xfrm>
            <a:off x="2251918" y="923129"/>
            <a:ext cx="7729728" cy="1188720"/>
          </a:xfrm>
        </p:spPr>
        <p:txBody>
          <a:bodyPr>
            <a:normAutofit/>
          </a:bodyPr>
          <a:lstStyle/>
          <a:p>
            <a:pPr>
              <a:defRPr/>
            </a:pPr>
            <a:r>
              <a:rPr lang="en-US" sz="3600" dirty="0"/>
              <a:t>De-escalation techniques</a:t>
            </a:r>
          </a:p>
        </p:txBody>
      </p:sp>
      <p:sp>
        <p:nvSpPr>
          <p:cNvPr id="94210" name="Content Placeholder 3">
            <a:extLst>
              <a:ext uri="{FF2B5EF4-FFF2-40B4-BE49-F238E27FC236}">
                <a16:creationId xmlns:a16="http://schemas.microsoft.com/office/drawing/2014/main" xmlns="" id="{2AE6E923-2B41-8F41-9D9A-1FF63F205102}"/>
              </a:ext>
            </a:extLst>
          </p:cNvPr>
          <p:cNvSpPr>
            <a:spLocks noGrp="1" noChangeArrowheads="1"/>
          </p:cNvSpPr>
          <p:nvPr>
            <p:ph sz="half" idx="1"/>
          </p:nvPr>
        </p:nvSpPr>
        <p:spPr>
          <a:xfrm>
            <a:off x="2625725" y="2438400"/>
            <a:ext cx="3289300" cy="4191000"/>
          </a:xfrm>
        </p:spPr>
        <p:txBody>
          <a:bodyPr>
            <a:normAutofit fontScale="92500" lnSpcReduction="10000"/>
          </a:bodyPr>
          <a:lstStyle/>
          <a:p>
            <a:pPr marL="0" indent="0">
              <a:buNone/>
            </a:pPr>
            <a:r>
              <a:rPr lang="en-US" altLang="en-US" dirty="0"/>
              <a:t>✔ </a:t>
            </a:r>
            <a:r>
              <a:rPr lang="en-US" altLang="en-US" sz="2000" dirty="0"/>
              <a:t> </a:t>
            </a:r>
            <a:r>
              <a:rPr lang="en-US" altLang="en-US" sz="2200" b="1" dirty="0">
                <a:solidFill>
                  <a:srgbClr val="FF0000"/>
                </a:solidFill>
              </a:rPr>
              <a:t>Keep your voice calm </a:t>
            </a:r>
          </a:p>
          <a:p>
            <a:pPr marL="0" indent="0">
              <a:buNone/>
            </a:pPr>
            <a:r>
              <a:rPr lang="en-US" altLang="en-US" sz="2200" dirty="0"/>
              <a:t>✔  Avoid overreacting </a:t>
            </a:r>
          </a:p>
          <a:p>
            <a:pPr marL="0" indent="0">
              <a:buNone/>
            </a:pPr>
            <a:r>
              <a:rPr lang="en-US" altLang="en-US" sz="2200" dirty="0"/>
              <a:t>✔ </a:t>
            </a:r>
            <a:r>
              <a:rPr lang="en-US" altLang="en-US" sz="2200" b="1" dirty="0"/>
              <a:t> </a:t>
            </a:r>
            <a:r>
              <a:rPr lang="en-US" altLang="en-US" sz="2200" b="1" dirty="0">
                <a:solidFill>
                  <a:srgbClr val="FF0000"/>
                </a:solidFill>
              </a:rPr>
              <a:t>Listen to the person </a:t>
            </a:r>
          </a:p>
          <a:p>
            <a:pPr marL="0" indent="0">
              <a:buNone/>
            </a:pPr>
            <a:r>
              <a:rPr lang="en-US" altLang="en-US" sz="2200" dirty="0"/>
              <a:t>✔  Express support and concern </a:t>
            </a:r>
          </a:p>
          <a:p>
            <a:pPr marL="0" indent="0">
              <a:buNone/>
            </a:pPr>
            <a:r>
              <a:rPr lang="en-US" altLang="en-US" sz="2200" dirty="0"/>
              <a:t>✔  Avoid continuous eye contact </a:t>
            </a:r>
          </a:p>
          <a:p>
            <a:pPr marL="0" indent="0">
              <a:buNone/>
            </a:pPr>
            <a:r>
              <a:rPr lang="en-US" altLang="en-US" sz="2200" dirty="0"/>
              <a:t>✔  </a:t>
            </a:r>
            <a:r>
              <a:rPr lang="en-US" altLang="en-US" sz="2200" b="1" dirty="0">
                <a:solidFill>
                  <a:srgbClr val="FF0000"/>
                </a:solidFill>
              </a:rPr>
              <a:t>Ask how you can help </a:t>
            </a:r>
          </a:p>
          <a:p>
            <a:pPr marL="0" indent="0">
              <a:buNone/>
            </a:pPr>
            <a:r>
              <a:rPr lang="en-US" altLang="en-US" sz="2200" dirty="0"/>
              <a:t>✔  Keep stimulation level low</a:t>
            </a:r>
          </a:p>
          <a:p>
            <a:pPr marL="0" indent="0">
              <a:buNone/>
            </a:pPr>
            <a:r>
              <a:rPr lang="en-US" altLang="en-US" sz="2200" dirty="0"/>
              <a:t> </a:t>
            </a:r>
            <a:endParaRPr lang="en-US" altLang="en-US" sz="2000" dirty="0"/>
          </a:p>
          <a:p>
            <a:pPr marL="0" indent="0">
              <a:buNone/>
            </a:pPr>
            <a:r>
              <a:rPr lang="en-US" altLang="en-US" dirty="0"/>
              <a:t> </a:t>
            </a:r>
          </a:p>
        </p:txBody>
      </p:sp>
      <p:sp>
        <p:nvSpPr>
          <p:cNvPr id="94211" name="Content Placeholder 4">
            <a:extLst>
              <a:ext uri="{FF2B5EF4-FFF2-40B4-BE49-F238E27FC236}">
                <a16:creationId xmlns:a16="http://schemas.microsoft.com/office/drawing/2014/main" xmlns="" id="{07EC1F7B-D14F-DB4A-AF1E-08A4717B00AC}"/>
              </a:ext>
            </a:extLst>
          </p:cNvPr>
          <p:cNvSpPr>
            <a:spLocks noGrp="1" noChangeArrowheads="1"/>
          </p:cNvSpPr>
          <p:nvPr>
            <p:ph sz="half" idx="2"/>
          </p:nvPr>
        </p:nvSpPr>
        <p:spPr>
          <a:xfrm>
            <a:off x="6276975" y="2438400"/>
            <a:ext cx="3290888" cy="4191000"/>
          </a:xfrm>
        </p:spPr>
        <p:txBody>
          <a:bodyPr>
            <a:normAutofit fontScale="92500" lnSpcReduction="10000"/>
          </a:bodyPr>
          <a:lstStyle/>
          <a:p>
            <a:pPr marL="0" indent="0">
              <a:buNone/>
            </a:pPr>
            <a:r>
              <a:rPr lang="en-US" altLang="en-US" sz="2000" b="1" dirty="0"/>
              <a:t>✔ </a:t>
            </a:r>
            <a:r>
              <a:rPr lang="en-US" altLang="en-US" sz="2200" b="1" dirty="0">
                <a:solidFill>
                  <a:srgbClr val="FF0000"/>
                </a:solidFill>
              </a:rPr>
              <a:t>Offer options instead of trying to take control </a:t>
            </a:r>
          </a:p>
          <a:p>
            <a:pPr marL="0" indent="0">
              <a:buNone/>
            </a:pPr>
            <a:r>
              <a:rPr lang="en-US" altLang="en-US" sz="2200" dirty="0"/>
              <a:t>✔  Avoid touching the person unless you ask permission </a:t>
            </a:r>
          </a:p>
          <a:p>
            <a:pPr marL="0" indent="0">
              <a:buNone/>
            </a:pPr>
            <a:r>
              <a:rPr lang="en-US" altLang="en-US" sz="2200" dirty="0"/>
              <a:t>✔  Be patient </a:t>
            </a:r>
          </a:p>
          <a:p>
            <a:pPr marL="0" indent="0">
              <a:buNone/>
            </a:pPr>
            <a:r>
              <a:rPr lang="en-US" altLang="en-US" sz="2200" dirty="0"/>
              <a:t>✔  Gently announce actions before initiating them </a:t>
            </a:r>
          </a:p>
          <a:p>
            <a:pPr marL="0" indent="0">
              <a:buNone/>
            </a:pPr>
            <a:r>
              <a:rPr lang="en-US" altLang="en-US" sz="2200" dirty="0"/>
              <a:t>✔  Give them space, don’t make them feel trapped </a:t>
            </a:r>
          </a:p>
          <a:p>
            <a:pPr marL="0" indent="0">
              <a:buNone/>
            </a:pPr>
            <a:r>
              <a:rPr lang="en-US" altLang="en-US" sz="2200" dirty="0"/>
              <a:t>✔  Move slowly </a:t>
            </a:r>
          </a:p>
          <a:p>
            <a:pPr marL="0" indent="0">
              <a:buNone/>
            </a:pPr>
            <a:r>
              <a:rPr lang="en-US" altLang="en-US" sz="2000" dirty="0"/>
              <a:t>✔ </a:t>
            </a:r>
            <a:r>
              <a:rPr lang="en-US" altLang="en-US" sz="2200" dirty="0"/>
              <a:t> </a:t>
            </a:r>
            <a:r>
              <a:rPr lang="en-US" altLang="en-US" sz="2200" b="1" dirty="0">
                <a:solidFill>
                  <a:srgbClr val="FF0000"/>
                </a:solidFill>
              </a:rPr>
              <a:t>Remove spectators</a:t>
            </a:r>
            <a:endParaRPr lang="en-US" altLang="en-US" sz="2000" b="1" dirty="0">
              <a:solidFill>
                <a:srgbClr val="FF0000"/>
              </a:solidFill>
            </a:endParaRPr>
          </a:p>
          <a:p>
            <a:pPr marL="0" indent="0">
              <a:buNone/>
            </a:pPr>
            <a:endParaRPr lang="en-US" altLang="en-US" sz="1900" dirty="0"/>
          </a:p>
        </p:txBody>
      </p:sp>
    </p:spTree>
    <p:extLst>
      <p:ext uri="{BB962C8B-B14F-4D97-AF65-F5344CB8AC3E}">
        <p14:creationId xmlns:p14="http://schemas.microsoft.com/office/powerpoint/2010/main" val="217195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5E30DC9-C039-F445-A007-A1D22188A50F}"/>
              </a:ext>
            </a:extLst>
          </p:cNvPr>
          <p:cNvSpPr>
            <a:spLocks noGrp="1"/>
          </p:cNvSpPr>
          <p:nvPr>
            <p:ph type="title"/>
          </p:nvPr>
        </p:nvSpPr>
        <p:spPr>
          <a:xfrm>
            <a:off x="779568" y="1456886"/>
            <a:ext cx="4719565" cy="3457575"/>
          </a:xfrm>
        </p:spPr>
        <p:txBody>
          <a:bodyPr/>
          <a:lstStyle/>
          <a:p>
            <a:pPr>
              <a:defRPr/>
            </a:pPr>
            <a:r>
              <a:rPr lang="en-US" sz="2800" b="1" dirty="0"/>
              <a:t>help the individual  regain a sense of control</a:t>
            </a:r>
            <a:endParaRPr lang="en-US" sz="2800" dirty="0"/>
          </a:p>
        </p:txBody>
      </p:sp>
      <p:pic>
        <p:nvPicPr>
          <p:cNvPr id="6" name="Picture Placeholder 5">
            <a:extLst>
              <a:ext uri="{FF2B5EF4-FFF2-40B4-BE49-F238E27FC236}">
                <a16:creationId xmlns:a16="http://schemas.microsoft.com/office/drawing/2014/main" xmlns="" id="{4D228284-170C-C545-96B1-D32A8C2BE3F5}"/>
              </a:ext>
            </a:extLst>
          </p:cNvPr>
          <p:cNvPicPr>
            <a:picLocks noGrp="1" noChangeAspect="1"/>
          </p:cNvPicPr>
          <p:nvPr>
            <p:ph type="pic" idx="1"/>
          </p:nvPr>
        </p:nvPicPr>
        <p:blipFill>
          <a:blip r:embed="rId3"/>
          <a:srcRect l="20455" r="20455"/>
          <a:stretch>
            <a:fillRect/>
          </a:stretch>
        </p:blipFill>
        <p:spPr/>
      </p:pic>
    </p:spTree>
    <p:extLst>
      <p:ext uri="{BB962C8B-B14F-4D97-AF65-F5344CB8AC3E}">
        <p14:creationId xmlns:p14="http://schemas.microsoft.com/office/powerpoint/2010/main" val="71866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7A3E3-1BAE-3543-A41D-A36B24078CEC}"/>
              </a:ext>
            </a:extLst>
          </p:cNvPr>
          <p:cNvSpPr>
            <a:spLocks noGrp="1"/>
          </p:cNvSpPr>
          <p:nvPr>
            <p:ph type="title"/>
          </p:nvPr>
        </p:nvSpPr>
        <p:spPr/>
        <p:txBody>
          <a:bodyPr/>
          <a:lstStyle/>
          <a:p>
            <a:r>
              <a:rPr lang="en-US" smtClean="0"/>
              <a:t>Helpful Communication</a:t>
            </a:r>
            <a:endParaRPr lang="en-US" dirty="0"/>
          </a:p>
        </p:txBody>
      </p:sp>
      <p:sp>
        <p:nvSpPr>
          <p:cNvPr id="3" name="Content Placeholder 2">
            <a:extLst>
              <a:ext uri="{FF2B5EF4-FFF2-40B4-BE49-F238E27FC236}">
                <a16:creationId xmlns:a16="http://schemas.microsoft.com/office/drawing/2014/main" xmlns="" id="{7910C3C2-8645-3542-988F-F289C34D0BA7}"/>
              </a:ext>
            </a:extLst>
          </p:cNvPr>
          <p:cNvSpPr>
            <a:spLocks noGrp="1"/>
          </p:cNvSpPr>
          <p:nvPr>
            <p:ph idx="1"/>
          </p:nvPr>
        </p:nvSpPr>
        <p:spPr/>
        <p:txBody>
          <a:bodyPr/>
          <a:lstStyle/>
          <a:p>
            <a:r>
              <a:rPr lang="en-US" sz="2000" dirty="0" smtClean="0"/>
              <a:t>Use eye contact </a:t>
            </a:r>
          </a:p>
          <a:p>
            <a:r>
              <a:rPr lang="en-US" sz="2000" dirty="0" smtClean="0"/>
              <a:t>Concentrate on keeping a calm tone of voice </a:t>
            </a:r>
          </a:p>
          <a:p>
            <a:r>
              <a:rPr lang="en-US" sz="2000" dirty="0" smtClean="0"/>
              <a:t>Avoid nonverbal gestures and hand signals that can be misread </a:t>
            </a:r>
          </a:p>
          <a:p>
            <a:r>
              <a:rPr lang="en-US" sz="2000" dirty="0" smtClean="0"/>
              <a:t>Speak slowly and clearly </a:t>
            </a:r>
          </a:p>
          <a:p>
            <a:endParaRPr lang="en-US" dirty="0"/>
          </a:p>
        </p:txBody>
      </p:sp>
    </p:spTree>
    <p:extLst>
      <p:ext uri="{BB962C8B-B14F-4D97-AF65-F5344CB8AC3E}">
        <p14:creationId xmlns:p14="http://schemas.microsoft.com/office/powerpoint/2010/main" val="162954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30809-06F7-6848-B78D-5F2A176F8A67}"/>
              </a:ext>
            </a:extLst>
          </p:cNvPr>
          <p:cNvSpPr>
            <a:spLocks noGrp="1"/>
          </p:cNvSpPr>
          <p:nvPr>
            <p:ph type="title"/>
          </p:nvPr>
        </p:nvSpPr>
        <p:spPr/>
        <p:txBody>
          <a:bodyPr/>
          <a:lstStyle/>
          <a:p>
            <a:r>
              <a:rPr lang="en-US" smtClean="0"/>
              <a:t>active listening</a:t>
            </a:r>
            <a:endParaRPr lang="en-US" dirty="0"/>
          </a:p>
        </p:txBody>
      </p:sp>
      <p:sp>
        <p:nvSpPr>
          <p:cNvPr id="78850" name="Content Placeholder 2">
            <a:extLst>
              <a:ext uri="{FF2B5EF4-FFF2-40B4-BE49-F238E27FC236}">
                <a16:creationId xmlns:a16="http://schemas.microsoft.com/office/drawing/2014/main" xmlns="" id="{F983FB0C-9DAB-E44D-AC6F-F82E236FF00B}"/>
              </a:ext>
            </a:extLst>
          </p:cNvPr>
          <p:cNvSpPr>
            <a:spLocks noGrp="1" noChangeArrowheads="1"/>
          </p:cNvSpPr>
          <p:nvPr>
            <p:ph idx="1"/>
          </p:nvPr>
        </p:nvSpPr>
        <p:spPr/>
        <p:txBody>
          <a:bodyPr/>
          <a:lstStyle/>
          <a:p>
            <a:r>
              <a:rPr lang="en-US" altLang="en-US" sz="2000" dirty="0" smtClean="0"/>
              <a:t>Paraphrasing</a:t>
            </a:r>
          </a:p>
          <a:p>
            <a:r>
              <a:rPr lang="en-US" altLang="en-US" sz="2000" dirty="0" smtClean="0"/>
              <a:t>Reflective listening: </a:t>
            </a:r>
          </a:p>
          <a:p>
            <a:r>
              <a:rPr lang="en-US" altLang="en-US" sz="2000" dirty="0" smtClean="0"/>
              <a:t>Summarizing: </a:t>
            </a:r>
          </a:p>
          <a:p>
            <a:r>
              <a:rPr lang="en-US" altLang="en-US" sz="2000" dirty="0" smtClean="0"/>
              <a:t>Open-Ended Questioning:</a:t>
            </a:r>
          </a:p>
          <a:p>
            <a:r>
              <a:rPr lang="en-US" altLang="en-US" sz="2000" dirty="0" smtClean="0"/>
              <a:t>Using I-Statements:</a:t>
            </a:r>
          </a:p>
          <a:p>
            <a:r>
              <a:rPr lang="en-US" altLang="en-US" sz="2000" dirty="0" smtClean="0"/>
              <a:t>Listening:</a:t>
            </a:r>
          </a:p>
          <a:p>
            <a:endParaRPr lang="en-US" altLang="en-US" dirty="0"/>
          </a:p>
        </p:txBody>
      </p:sp>
    </p:spTree>
    <p:extLst>
      <p:ext uri="{BB962C8B-B14F-4D97-AF65-F5344CB8AC3E}">
        <p14:creationId xmlns:p14="http://schemas.microsoft.com/office/powerpoint/2010/main" val="396582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EAF6F-D14E-304C-925B-C59F7F13C3A1}"/>
              </a:ext>
            </a:extLst>
          </p:cNvPr>
          <p:cNvSpPr>
            <a:spLocks noGrp="1"/>
          </p:cNvSpPr>
          <p:nvPr>
            <p:ph type="title"/>
          </p:nvPr>
        </p:nvSpPr>
        <p:spPr/>
        <p:txBody>
          <a:bodyPr>
            <a:normAutofit/>
          </a:bodyPr>
          <a:lstStyle/>
          <a:p>
            <a:pPr eaLnBrk="1" hangingPunct="1">
              <a:defRPr/>
            </a:pPr>
            <a:r>
              <a:rPr lang="en-US" sz="3600" dirty="0"/>
              <a:t>What not to say</a:t>
            </a:r>
          </a:p>
        </p:txBody>
      </p:sp>
      <p:sp>
        <p:nvSpPr>
          <p:cNvPr id="38914" name="Content Placeholder 2">
            <a:extLst>
              <a:ext uri="{FF2B5EF4-FFF2-40B4-BE49-F238E27FC236}">
                <a16:creationId xmlns:a16="http://schemas.microsoft.com/office/drawing/2014/main" xmlns="" id="{2E2BFD89-BAE0-4343-8CC2-B0E5171CF477}"/>
              </a:ext>
            </a:extLst>
          </p:cNvPr>
          <p:cNvSpPr>
            <a:spLocks noGrp="1" noChangeArrowheads="1"/>
          </p:cNvSpPr>
          <p:nvPr>
            <p:ph idx="1"/>
          </p:nvPr>
        </p:nvSpPr>
        <p:spPr>
          <a:xfrm>
            <a:off x="2231136" y="2373549"/>
            <a:ext cx="7729728" cy="1147864"/>
          </a:xfrm>
        </p:spPr>
        <p:txBody>
          <a:bodyPr/>
          <a:lstStyle/>
          <a:p>
            <a:pPr marL="0" indent="0" algn="ctr">
              <a:buNone/>
              <a:defRPr/>
            </a:pPr>
            <a:r>
              <a:rPr lang="en-US" sz="2000" dirty="0"/>
              <a:t>✘  “We all go through tough times like these. You’ll be fine.” </a:t>
            </a:r>
          </a:p>
          <a:p>
            <a:pPr marL="0" indent="0" algn="ctr">
              <a:buNone/>
              <a:defRPr/>
            </a:pPr>
            <a:r>
              <a:rPr lang="en-US" sz="2000" dirty="0"/>
              <a:t>✘  “It’s all in your head. Just snap out of it.” </a:t>
            </a:r>
          </a:p>
          <a:p>
            <a:pPr marL="0" indent="0">
              <a:buNone/>
              <a:defRPr/>
            </a:pPr>
            <a:endParaRPr lang="en-US" dirty="0"/>
          </a:p>
          <a:p>
            <a:pPr eaLnBrk="1" hangingPunct="1">
              <a:defRPr/>
            </a:pPr>
            <a:endParaRPr lang="en-US" altLang="en-US" dirty="0"/>
          </a:p>
        </p:txBody>
      </p:sp>
      <p:pic>
        <p:nvPicPr>
          <p:cNvPr id="3" name="Picture 2">
            <a:extLst>
              <a:ext uri="{FF2B5EF4-FFF2-40B4-BE49-F238E27FC236}">
                <a16:creationId xmlns:a16="http://schemas.microsoft.com/office/drawing/2014/main" xmlns="" id="{8CBF4A7A-1865-864B-B333-58D6B8E4D69D}"/>
              </a:ext>
            </a:extLst>
          </p:cNvPr>
          <p:cNvPicPr>
            <a:picLocks noChangeAspect="1"/>
          </p:cNvPicPr>
          <p:nvPr/>
        </p:nvPicPr>
        <p:blipFill>
          <a:blip r:embed="rId3"/>
          <a:stretch>
            <a:fillRect/>
          </a:stretch>
        </p:blipFill>
        <p:spPr>
          <a:xfrm>
            <a:off x="4081720" y="3521413"/>
            <a:ext cx="4028559" cy="2969828"/>
          </a:xfrm>
          <a:prstGeom prst="rect">
            <a:avLst/>
          </a:prstGeom>
        </p:spPr>
      </p:pic>
    </p:spTree>
    <p:extLst>
      <p:ext uri="{BB962C8B-B14F-4D97-AF65-F5344CB8AC3E}">
        <p14:creationId xmlns:p14="http://schemas.microsoft.com/office/powerpoint/2010/main" val="113534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9C25A-A09F-CB4B-A675-2C223B239B8D}"/>
              </a:ext>
            </a:extLst>
          </p:cNvPr>
          <p:cNvSpPr>
            <a:spLocks noGrp="1"/>
          </p:cNvSpPr>
          <p:nvPr>
            <p:ph type="title"/>
          </p:nvPr>
        </p:nvSpPr>
        <p:spPr/>
        <p:txBody>
          <a:bodyPr>
            <a:normAutofit/>
          </a:bodyPr>
          <a:lstStyle/>
          <a:p>
            <a:pPr>
              <a:defRPr/>
            </a:pPr>
            <a:r>
              <a:rPr lang="en-US" sz="3600" dirty="0"/>
              <a:t>Things not to do</a:t>
            </a:r>
          </a:p>
        </p:txBody>
      </p:sp>
      <p:sp>
        <p:nvSpPr>
          <p:cNvPr id="87042" name="Content Placeholder 3">
            <a:extLst>
              <a:ext uri="{FF2B5EF4-FFF2-40B4-BE49-F238E27FC236}">
                <a16:creationId xmlns:a16="http://schemas.microsoft.com/office/drawing/2014/main" xmlns="" id="{DA4F5503-111E-004C-A9AC-9DB05BD61CE6}"/>
              </a:ext>
            </a:extLst>
          </p:cNvPr>
          <p:cNvSpPr>
            <a:spLocks noGrp="1" noChangeArrowheads="1"/>
          </p:cNvSpPr>
          <p:nvPr>
            <p:ph sz="half" idx="1"/>
          </p:nvPr>
        </p:nvSpPr>
        <p:spPr>
          <a:xfrm>
            <a:off x="2625725" y="2438400"/>
            <a:ext cx="3289300" cy="4038600"/>
          </a:xfrm>
        </p:spPr>
        <p:txBody>
          <a:bodyPr/>
          <a:lstStyle/>
          <a:p>
            <a:r>
              <a:rPr lang="en-US" altLang="en-US" sz="2400" dirty="0"/>
              <a:t>Don’t shout</a:t>
            </a:r>
          </a:p>
          <a:p>
            <a:r>
              <a:rPr lang="en-US" altLang="en-US" sz="2400" dirty="0"/>
              <a:t>Don’t criticize</a:t>
            </a:r>
          </a:p>
          <a:p>
            <a:r>
              <a:rPr lang="en-US" altLang="en-US" sz="2400" dirty="0"/>
              <a:t>Don’t argue</a:t>
            </a:r>
          </a:p>
          <a:p>
            <a:r>
              <a:rPr lang="en-US" altLang="en-US" sz="2400" dirty="0"/>
              <a:t>Don’t bait</a:t>
            </a:r>
          </a:p>
          <a:p>
            <a:r>
              <a:rPr lang="en-US" altLang="en-US" sz="2400" dirty="0"/>
              <a:t>Don’t stand over the person</a:t>
            </a:r>
          </a:p>
          <a:p>
            <a:r>
              <a:rPr lang="en-US" altLang="en-US" sz="2400" dirty="0"/>
              <a:t>Don’t block the doorway</a:t>
            </a:r>
          </a:p>
          <a:p>
            <a:endParaRPr lang="en-US" altLang="en-US" sz="2400" dirty="0"/>
          </a:p>
          <a:p>
            <a:endParaRPr lang="en-US" altLang="en-US" sz="2000" dirty="0"/>
          </a:p>
        </p:txBody>
      </p:sp>
      <p:sp>
        <p:nvSpPr>
          <p:cNvPr id="87043" name="Content Placeholder 4">
            <a:extLst>
              <a:ext uri="{FF2B5EF4-FFF2-40B4-BE49-F238E27FC236}">
                <a16:creationId xmlns:a16="http://schemas.microsoft.com/office/drawing/2014/main" xmlns="" id="{9E19D889-D351-5844-8600-5DD3888953CF}"/>
              </a:ext>
            </a:extLst>
          </p:cNvPr>
          <p:cNvSpPr>
            <a:spLocks noGrp="1" noChangeArrowheads="1"/>
          </p:cNvSpPr>
          <p:nvPr>
            <p:ph sz="half" idx="2"/>
          </p:nvPr>
        </p:nvSpPr>
        <p:spPr>
          <a:xfrm>
            <a:off x="6276975" y="2638426"/>
            <a:ext cx="3290888" cy="3101975"/>
          </a:xfrm>
        </p:spPr>
        <p:txBody>
          <a:bodyPr/>
          <a:lstStyle/>
          <a:p>
            <a:endParaRPr lang="en-US" altLang="en-US" sz="2400"/>
          </a:p>
        </p:txBody>
      </p:sp>
      <p:pic>
        <p:nvPicPr>
          <p:cNvPr id="87044" name="Picture 2">
            <a:extLst>
              <a:ext uri="{FF2B5EF4-FFF2-40B4-BE49-F238E27FC236}">
                <a16:creationId xmlns:a16="http://schemas.microsoft.com/office/drawing/2014/main" xmlns="" id="{D01B660B-BE2A-A84D-91FB-35817658D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6" y="2616201"/>
            <a:ext cx="30067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08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63E318E-EFA0-194A-90A6-E324DF208004}"/>
              </a:ext>
            </a:extLst>
          </p:cNvPr>
          <p:cNvSpPr>
            <a:spLocks noGrp="1"/>
          </p:cNvSpPr>
          <p:nvPr>
            <p:ph type="title"/>
          </p:nvPr>
        </p:nvSpPr>
        <p:spPr/>
        <p:txBody>
          <a:bodyPr>
            <a:normAutofit/>
          </a:bodyPr>
          <a:lstStyle/>
          <a:p>
            <a:pPr>
              <a:defRPr/>
            </a:pPr>
            <a:r>
              <a:rPr lang="en-US" sz="3600" dirty="0"/>
              <a:t>Do consider</a:t>
            </a:r>
          </a:p>
        </p:txBody>
      </p:sp>
      <p:sp>
        <p:nvSpPr>
          <p:cNvPr id="6" name="Content Placeholder 5">
            <a:extLst>
              <a:ext uri="{FF2B5EF4-FFF2-40B4-BE49-F238E27FC236}">
                <a16:creationId xmlns:a16="http://schemas.microsoft.com/office/drawing/2014/main" xmlns="" id="{9CEBD365-F206-7C44-B8D2-C58AAB09B6D2}"/>
              </a:ext>
            </a:extLst>
          </p:cNvPr>
          <p:cNvSpPr>
            <a:spLocks noGrp="1"/>
          </p:cNvSpPr>
          <p:nvPr>
            <p:ph idx="1"/>
          </p:nvPr>
        </p:nvSpPr>
        <p:spPr>
          <a:xfrm>
            <a:off x="2231136" y="2638044"/>
            <a:ext cx="7729728" cy="3638065"/>
          </a:xfrm>
        </p:spPr>
        <p:txBody>
          <a:bodyPr/>
          <a:lstStyle/>
          <a:p>
            <a:pPr marL="0" indent="0" algn="ctr">
              <a:buNone/>
              <a:defRPr/>
            </a:pPr>
            <a:r>
              <a:rPr lang="en-US" sz="2400" dirty="0">
                <a:solidFill>
                  <a:schemeClr val="tx1"/>
                </a:solidFill>
                <a:ea typeface="MS PGothic" pitchFamily="34" charset="-128"/>
              </a:rPr>
              <a:t>✔ </a:t>
            </a:r>
            <a:r>
              <a:rPr lang="en-US" sz="2400" dirty="0">
                <a:ea typeface="MS PGothic" pitchFamily="34" charset="-128"/>
              </a:rPr>
              <a:t>Complying with reasonable requests that allows the person to regain some sense of control. </a:t>
            </a:r>
            <a:endParaRPr lang="en-US" sz="2400" dirty="0"/>
          </a:p>
          <a:p>
            <a:pPr>
              <a:defRPr/>
            </a:pPr>
            <a:endParaRPr lang="en-US" dirty="0"/>
          </a:p>
        </p:txBody>
      </p:sp>
      <p:pic>
        <p:nvPicPr>
          <p:cNvPr id="89091" name="Picture 1">
            <a:extLst>
              <a:ext uri="{FF2B5EF4-FFF2-40B4-BE49-F238E27FC236}">
                <a16:creationId xmlns:a16="http://schemas.microsoft.com/office/drawing/2014/main" xmlns="" id="{470B932A-D0D8-8D40-9BD4-CE3CA7076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385" y="3948288"/>
            <a:ext cx="2379230" cy="20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53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69D0E67-FD39-C643-835A-B052E413A9DF}"/>
              </a:ext>
            </a:extLst>
          </p:cNvPr>
          <p:cNvSpPr>
            <a:spLocks noGrp="1"/>
          </p:cNvSpPr>
          <p:nvPr>
            <p:ph type="title"/>
          </p:nvPr>
        </p:nvSpPr>
        <p:spPr>
          <a:xfrm>
            <a:off x="2344119" y="836908"/>
            <a:ext cx="8132736" cy="1429562"/>
          </a:xfrm>
        </p:spPr>
        <p:txBody>
          <a:bodyPr/>
          <a:lstStyle/>
          <a:p>
            <a:r>
              <a:rPr lang="en-US" sz="3600" dirty="0"/>
              <a:t>Suicide</a:t>
            </a:r>
            <a:endParaRPr lang="en-US" dirty="0"/>
          </a:p>
        </p:txBody>
      </p:sp>
      <p:sp>
        <p:nvSpPr>
          <p:cNvPr id="8" name="Text Placeholder 7">
            <a:extLst>
              <a:ext uri="{FF2B5EF4-FFF2-40B4-BE49-F238E27FC236}">
                <a16:creationId xmlns:a16="http://schemas.microsoft.com/office/drawing/2014/main" xmlns="" id="{FDFD1B5C-808B-D448-A7D9-540D45B32685}"/>
              </a:ext>
            </a:extLst>
          </p:cNvPr>
          <p:cNvSpPr>
            <a:spLocks noGrp="1"/>
          </p:cNvSpPr>
          <p:nvPr>
            <p:ph type="body" idx="1"/>
          </p:nvPr>
        </p:nvSpPr>
        <p:spPr/>
        <p:txBody>
          <a:bodyPr/>
          <a:lstStyle/>
          <a:p>
            <a:endParaRPr lang="en-US"/>
          </a:p>
        </p:txBody>
      </p:sp>
      <p:pic>
        <p:nvPicPr>
          <p:cNvPr id="7" name="Content Placeholder 6">
            <a:extLst>
              <a:ext uri="{FF2B5EF4-FFF2-40B4-BE49-F238E27FC236}">
                <a16:creationId xmlns:a16="http://schemas.microsoft.com/office/drawing/2014/main" xmlns="" id="{30C4490B-5955-034C-9297-C925268C8328}"/>
              </a:ext>
            </a:extLst>
          </p:cNvPr>
          <p:cNvPicPr>
            <a:picLocks noGrp="1" noChangeAspect="1"/>
          </p:cNvPicPr>
          <p:nvPr>
            <p:ph idx="4294967295"/>
          </p:nvPr>
        </p:nvPicPr>
        <p:blipFill>
          <a:blip r:embed="rId3"/>
          <a:stretch>
            <a:fillRect/>
          </a:stretch>
        </p:blipFill>
        <p:spPr>
          <a:xfrm>
            <a:off x="5005953" y="2579579"/>
            <a:ext cx="2431618" cy="3037968"/>
          </a:xfrm>
        </p:spPr>
      </p:pic>
    </p:spTree>
    <p:extLst>
      <p:ext uri="{BB962C8B-B14F-4D97-AF65-F5344CB8AC3E}">
        <p14:creationId xmlns:p14="http://schemas.microsoft.com/office/powerpoint/2010/main" val="331296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BF648-E4A4-1C4F-8BC5-362496115B63}"/>
              </a:ext>
            </a:extLst>
          </p:cNvPr>
          <p:cNvSpPr>
            <a:spLocks noGrp="1"/>
          </p:cNvSpPr>
          <p:nvPr>
            <p:ph type="title"/>
          </p:nvPr>
        </p:nvSpPr>
        <p:spPr/>
        <p:txBody>
          <a:bodyPr/>
          <a:lstStyle/>
          <a:p>
            <a:r>
              <a:rPr lang="en-US" smtClean="0"/>
              <a:t>Information sharing</a:t>
            </a:r>
            <a:endParaRPr lang="en-US" dirty="0"/>
          </a:p>
        </p:txBody>
      </p:sp>
      <p:sp>
        <p:nvSpPr>
          <p:cNvPr id="27650" name="Content Placeholder 2">
            <a:extLst>
              <a:ext uri="{FF2B5EF4-FFF2-40B4-BE49-F238E27FC236}">
                <a16:creationId xmlns:a16="http://schemas.microsoft.com/office/drawing/2014/main" xmlns="" id="{E4AD9DF2-72CF-1C4D-BD32-6EDE19C083B7}"/>
              </a:ext>
            </a:extLst>
          </p:cNvPr>
          <p:cNvSpPr>
            <a:spLocks noGrp="1" noChangeArrowheads="1"/>
          </p:cNvSpPr>
          <p:nvPr>
            <p:ph idx="1"/>
          </p:nvPr>
        </p:nvSpPr>
        <p:spPr/>
        <p:txBody>
          <a:bodyPr>
            <a:normAutofit/>
          </a:bodyPr>
          <a:lstStyle/>
          <a:p>
            <a:pPr marL="0" indent="0" algn="ctr">
              <a:buNone/>
            </a:pPr>
            <a:r>
              <a:rPr lang="en-US" altLang="en-US" sz="2400" dirty="0" smtClean="0"/>
              <a:t>When there is a threat to self or others, there is a need to know.</a:t>
            </a:r>
            <a:endParaRPr lang="en-US" altLang="en-US" sz="2400" dirty="0"/>
          </a:p>
        </p:txBody>
      </p:sp>
      <p:pic>
        <p:nvPicPr>
          <p:cNvPr id="3" name="Picture 2">
            <a:extLst>
              <a:ext uri="{FF2B5EF4-FFF2-40B4-BE49-F238E27FC236}">
                <a16:creationId xmlns:a16="http://schemas.microsoft.com/office/drawing/2014/main" xmlns="" id="{F44EE4F3-303D-954B-AF1B-CF2210F11212}"/>
              </a:ext>
            </a:extLst>
          </p:cNvPr>
          <p:cNvPicPr>
            <a:picLocks noChangeAspect="1"/>
          </p:cNvPicPr>
          <p:nvPr/>
        </p:nvPicPr>
        <p:blipFill>
          <a:blip r:embed="rId3"/>
          <a:stretch>
            <a:fillRect/>
          </a:stretch>
        </p:blipFill>
        <p:spPr>
          <a:xfrm>
            <a:off x="4097170" y="3683705"/>
            <a:ext cx="3997657" cy="2248682"/>
          </a:xfrm>
          <a:prstGeom prst="rect">
            <a:avLst/>
          </a:prstGeom>
        </p:spPr>
      </p:pic>
    </p:spTree>
    <p:extLst>
      <p:ext uri="{BB962C8B-B14F-4D97-AF65-F5344CB8AC3E}">
        <p14:creationId xmlns:p14="http://schemas.microsoft.com/office/powerpoint/2010/main" val="192433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90E1E855-CF23-674A-A0B5-74AE5457089E}"/>
              </a:ext>
            </a:extLst>
          </p:cNvPr>
          <p:cNvSpPr>
            <a:spLocks noGrp="1"/>
          </p:cNvSpPr>
          <p:nvPr>
            <p:ph type="title"/>
          </p:nvPr>
        </p:nvSpPr>
        <p:spPr/>
        <p:txBody>
          <a:bodyPr/>
          <a:lstStyle/>
          <a:p>
            <a:r>
              <a:rPr lang="en-US" altLang="en-US" smtClean="0"/>
              <a:t>Learning Objectives</a:t>
            </a:r>
            <a:endParaRPr lang="en-US" altLang="en-US" dirty="0"/>
          </a:p>
        </p:txBody>
      </p:sp>
      <p:sp>
        <p:nvSpPr>
          <p:cNvPr id="3" name="Content Placeholder 2">
            <a:extLst>
              <a:ext uri="{FF2B5EF4-FFF2-40B4-BE49-F238E27FC236}">
                <a16:creationId xmlns:a16="http://schemas.microsoft.com/office/drawing/2014/main" xmlns="" id="{AD544898-1E53-DE4B-91A3-55992826BBAF}"/>
              </a:ext>
            </a:extLst>
          </p:cNvPr>
          <p:cNvSpPr>
            <a:spLocks noGrp="1"/>
          </p:cNvSpPr>
          <p:nvPr>
            <p:ph idx="1"/>
          </p:nvPr>
        </p:nvSpPr>
        <p:spPr/>
        <p:txBody>
          <a:bodyPr>
            <a:normAutofit fontScale="47500" lnSpcReduction="20000"/>
          </a:bodyPr>
          <a:lstStyle/>
          <a:p>
            <a:r>
              <a:rPr lang="en-US" sz="4000" dirty="0" smtClean="0"/>
              <a:t>During this session participants will learn:</a:t>
            </a:r>
          </a:p>
          <a:p>
            <a:endParaRPr lang="en-US" sz="4000" dirty="0" smtClean="0"/>
          </a:p>
          <a:p>
            <a:pPr lvl="1"/>
            <a:r>
              <a:rPr lang="en-US" sz="4000" dirty="0" smtClean="0"/>
              <a:t>Recognize the signs of declining mental health</a:t>
            </a:r>
          </a:p>
          <a:p>
            <a:pPr lvl="1"/>
            <a:r>
              <a:rPr lang="en-US" sz="4000" dirty="0" smtClean="0"/>
              <a:t>Learn 3 helpful ways to intervene during a mental health crisis</a:t>
            </a:r>
          </a:p>
          <a:p>
            <a:pPr lvl="1"/>
            <a:r>
              <a:rPr lang="en-US" sz="4000" dirty="0" smtClean="0"/>
              <a:t>Learn actions to avoid during a mental health crisis</a:t>
            </a:r>
          </a:p>
          <a:p>
            <a:pPr lvl="1"/>
            <a:r>
              <a:rPr lang="en-US" sz="4000" dirty="0" smtClean="0"/>
              <a:t>Identify professional, social, peer and self-help resources that can be helpful</a:t>
            </a:r>
          </a:p>
          <a:p>
            <a:pPr lvl="1"/>
            <a:r>
              <a:rPr lang="en-US" sz="4000" dirty="0" smtClean="0"/>
              <a:t>Identify research supporting best practices in the area of crisis intervention</a:t>
            </a:r>
          </a:p>
          <a:p>
            <a:pPr lvl="1"/>
            <a:endParaRPr lang="en-US" sz="2300" dirty="0" smtClean="0"/>
          </a:p>
          <a:p>
            <a:endParaRPr lang="en-US" sz="2300"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70541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E0F49-ED09-5F4F-B719-F6E80FE4AB98}"/>
              </a:ext>
            </a:extLst>
          </p:cNvPr>
          <p:cNvSpPr>
            <a:spLocks noGrp="1"/>
          </p:cNvSpPr>
          <p:nvPr>
            <p:ph type="title"/>
          </p:nvPr>
        </p:nvSpPr>
        <p:spPr/>
        <p:txBody>
          <a:bodyPr/>
          <a:lstStyle/>
          <a:p>
            <a:r>
              <a:rPr lang="en-US" smtClean="0"/>
              <a:t>Red Flags</a:t>
            </a:r>
            <a:endParaRPr lang="en-US" dirty="0"/>
          </a:p>
        </p:txBody>
      </p:sp>
      <p:sp>
        <p:nvSpPr>
          <p:cNvPr id="3" name="Content Placeholder 2">
            <a:extLst>
              <a:ext uri="{FF2B5EF4-FFF2-40B4-BE49-F238E27FC236}">
                <a16:creationId xmlns:a16="http://schemas.microsoft.com/office/drawing/2014/main" xmlns="" id="{28A0CCC6-F3B2-234E-93DD-3DBF00F808B3}"/>
              </a:ext>
            </a:extLst>
          </p:cNvPr>
          <p:cNvSpPr>
            <a:spLocks noGrp="1"/>
          </p:cNvSpPr>
          <p:nvPr>
            <p:ph idx="1"/>
          </p:nvPr>
        </p:nvSpPr>
        <p:spPr/>
        <p:txBody>
          <a:bodyPr/>
          <a:lstStyle/>
          <a:p>
            <a:r>
              <a:rPr lang="en-US" smtClean="0"/>
              <a:t>Dramatic changes in personality, mood and/or behavior </a:t>
            </a:r>
          </a:p>
          <a:p>
            <a:r>
              <a:rPr lang="en-US" smtClean="0"/>
              <a:t>Saying things like “Nothing matters anymore,” </a:t>
            </a:r>
          </a:p>
          <a:p>
            <a:r>
              <a:rPr lang="en-US" smtClean="0"/>
              <a:t>Withdrawal from friends and normal activities </a:t>
            </a:r>
          </a:p>
          <a:p>
            <a:r>
              <a:rPr lang="en-US" smtClean="0"/>
              <a:t>Failed romantic relationship </a:t>
            </a:r>
          </a:p>
          <a:p>
            <a:r>
              <a:rPr lang="en-US" smtClean="0"/>
              <a:t>Sense of utter hopelessness and helplessness </a:t>
            </a:r>
          </a:p>
          <a:p>
            <a:r>
              <a:rPr lang="en-US" smtClean="0"/>
              <a:t>History of suicide attempts or other self-harming behaviors </a:t>
            </a:r>
          </a:p>
          <a:p>
            <a:r>
              <a:rPr lang="en-US" smtClean="0"/>
              <a:t>History of family/friend suicide or attempts </a:t>
            </a:r>
          </a:p>
          <a:p>
            <a:endParaRPr lang="en-US" dirty="0"/>
          </a:p>
        </p:txBody>
      </p:sp>
      <p:pic>
        <p:nvPicPr>
          <p:cNvPr id="5" name="Picture 4">
            <a:extLst>
              <a:ext uri="{FF2B5EF4-FFF2-40B4-BE49-F238E27FC236}">
                <a16:creationId xmlns:a16="http://schemas.microsoft.com/office/drawing/2014/main" xmlns="" id="{DD392700-DE0A-1C40-B3BB-BED4726B10FE}"/>
              </a:ext>
            </a:extLst>
          </p:cNvPr>
          <p:cNvPicPr>
            <a:picLocks noChangeAspect="1"/>
          </p:cNvPicPr>
          <p:nvPr/>
        </p:nvPicPr>
        <p:blipFill>
          <a:blip r:embed="rId3"/>
          <a:stretch>
            <a:fillRect/>
          </a:stretch>
        </p:blipFill>
        <p:spPr>
          <a:xfrm>
            <a:off x="8832850" y="2025651"/>
            <a:ext cx="2899335" cy="4334170"/>
          </a:xfrm>
          <a:prstGeom prst="rect">
            <a:avLst/>
          </a:prstGeom>
        </p:spPr>
      </p:pic>
    </p:spTree>
    <p:extLst>
      <p:ext uri="{BB962C8B-B14F-4D97-AF65-F5344CB8AC3E}">
        <p14:creationId xmlns:p14="http://schemas.microsoft.com/office/powerpoint/2010/main" val="349494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C05CB-0E1F-4B4E-B4E0-EC93DC9A4115}"/>
              </a:ext>
            </a:extLst>
          </p:cNvPr>
          <p:cNvSpPr>
            <a:spLocks noGrp="1"/>
          </p:cNvSpPr>
          <p:nvPr>
            <p:ph type="title"/>
          </p:nvPr>
        </p:nvSpPr>
        <p:spPr/>
        <p:txBody>
          <a:bodyPr/>
          <a:lstStyle/>
          <a:p>
            <a:r>
              <a:rPr lang="en-US" smtClean="0"/>
              <a:t>Warning signs of suicide</a:t>
            </a:r>
            <a:endParaRPr lang="en-US" dirty="0"/>
          </a:p>
        </p:txBody>
      </p:sp>
      <p:sp>
        <p:nvSpPr>
          <p:cNvPr id="3" name="Content Placeholder 2">
            <a:extLst>
              <a:ext uri="{FF2B5EF4-FFF2-40B4-BE49-F238E27FC236}">
                <a16:creationId xmlns:a16="http://schemas.microsoft.com/office/drawing/2014/main" xmlns="" id="{4B2D9FA4-6345-8A46-94FF-F4C9FED3B2F0}"/>
              </a:ext>
            </a:extLst>
          </p:cNvPr>
          <p:cNvSpPr>
            <a:spLocks noGrp="1"/>
          </p:cNvSpPr>
          <p:nvPr>
            <p:ph sz="half" idx="1"/>
          </p:nvPr>
        </p:nvSpPr>
        <p:spPr/>
        <p:txBody>
          <a:bodyPr/>
          <a:lstStyle/>
          <a:p>
            <a:r>
              <a:rPr lang="en-US" smtClean="0"/>
              <a:t>Giving away personal possessions </a:t>
            </a:r>
          </a:p>
          <a:p>
            <a:r>
              <a:rPr lang="en-US" smtClean="0"/>
              <a:t>Talking as if they’re saying goodbye or going  away forever</a:t>
            </a:r>
          </a:p>
          <a:p>
            <a:r>
              <a:rPr lang="en-US" smtClean="0"/>
              <a:t>Taking steps to tie up loose ends, </a:t>
            </a:r>
          </a:p>
          <a:p>
            <a:r>
              <a:rPr lang="en-US" smtClean="0"/>
              <a:t>Stockpiling pills or obtaining a weapon </a:t>
            </a:r>
          </a:p>
          <a:p>
            <a:r>
              <a:rPr lang="en-US" smtClean="0"/>
              <a:t>Preoccupation with death </a:t>
            </a:r>
          </a:p>
          <a:p>
            <a:r>
              <a:rPr lang="en-US" smtClean="0"/>
              <a:t>Sudden cheerfulness or calm after a period of despondency </a:t>
            </a:r>
          </a:p>
          <a:p>
            <a:endParaRPr lang="en-US" dirty="0"/>
          </a:p>
        </p:txBody>
      </p:sp>
      <p:pic>
        <p:nvPicPr>
          <p:cNvPr id="9" name="Content Placeholder 8">
            <a:extLst>
              <a:ext uri="{FF2B5EF4-FFF2-40B4-BE49-F238E27FC236}">
                <a16:creationId xmlns:a16="http://schemas.microsoft.com/office/drawing/2014/main" xmlns="" id="{197F0FB7-ABDE-EA46-85B5-C719F46AD02C}"/>
              </a:ext>
            </a:extLst>
          </p:cNvPr>
          <p:cNvPicPr>
            <a:picLocks noGrp="1" noChangeAspect="1"/>
          </p:cNvPicPr>
          <p:nvPr>
            <p:ph sz="half" idx="2"/>
          </p:nvPr>
        </p:nvPicPr>
        <p:blipFill>
          <a:blip r:embed="rId3"/>
          <a:stretch>
            <a:fillRect/>
          </a:stretch>
        </p:blipFill>
        <p:spPr>
          <a:xfrm>
            <a:off x="6923088" y="2638425"/>
            <a:ext cx="3101975" cy="3101975"/>
          </a:xfrm>
        </p:spPr>
      </p:pic>
    </p:spTree>
    <p:extLst>
      <p:ext uri="{BB962C8B-B14F-4D97-AF65-F5344CB8AC3E}">
        <p14:creationId xmlns:p14="http://schemas.microsoft.com/office/powerpoint/2010/main" val="377630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20EEF-6505-144C-8DDC-BC10F4BD1152}"/>
              </a:ext>
            </a:extLst>
          </p:cNvPr>
          <p:cNvSpPr>
            <a:spLocks noGrp="1"/>
          </p:cNvSpPr>
          <p:nvPr>
            <p:ph type="title"/>
          </p:nvPr>
        </p:nvSpPr>
        <p:spPr/>
        <p:txBody>
          <a:bodyPr/>
          <a:lstStyle/>
          <a:p>
            <a:r>
              <a:rPr lang="en-US" smtClean="0"/>
              <a:t>Risk of suicide</a:t>
            </a:r>
            <a:endParaRPr lang="en-US" dirty="0"/>
          </a:p>
        </p:txBody>
      </p:sp>
      <p:sp>
        <p:nvSpPr>
          <p:cNvPr id="3" name="Content Placeholder 2">
            <a:extLst>
              <a:ext uri="{FF2B5EF4-FFF2-40B4-BE49-F238E27FC236}">
                <a16:creationId xmlns:a16="http://schemas.microsoft.com/office/drawing/2014/main" xmlns="" id="{4BBFDE61-6361-FD45-9069-B6069AA6A9EC}"/>
              </a:ext>
            </a:extLst>
          </p:cNvPr>
          <p:cNvSpPr>
            <a:spLocks noGrp="1"/>
          </p:cNvSpPr>
          <p:nvPr>
            <p:ph sz="half" idx="1"/>
          </p:nvPr>
        </p:nvSpPr>
        <p:spPr/>
        <p:txBody>
          <a:bodyPr/>
          <a:lstStyle/>
          <a:p>
            <a:endParaRPr lang="en-US" dirty="0" smtClean="0"/>
          </a:p>
          <a:p>
            <a:endParaRPr lang="en-US" dirty="0" smtClean="0"/>
          </a:p>
          <a:p>
            <a:pPr marL="0" indent="0">
              <a:buNone/>
            </a:pPr>
            <a:r>
              <a:rPr lang="en-US" sz="3600" dirty="0" smtClean="0">
                <a:solidFill>
                  <a:srgbClr val="FF0000"/>
                </a:solidFill>
              </a:rPr>
              <a:t>Any talk of suicide should always be taken seriously. </a:t>
            </a:r>
          </a:p>
          <a:p>
            <a:endParaRPr lang="en-US" dirty="0"/>
          </a:p>
        </p:txBody>
      </p:sp>
      <p:sp>
        <p:nvSpPr>
          <p:cNvPr id="7" name="Content Placeholder 6"/>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xmlns="" id="{AED58033-307B-1C40-9FF3-1A21BDCA544B}"/>
              </a:ext>
            </a:extLst>
          </p:cNvPr>
          <p:cNvPicPr>
            <a:picLocks noChangeAspect="1"/>
          </p:cNvPicPr>
          <p:nvPr/>
        </p:nvPicPr>
        <p:blipFill>
          <a:blip r:embed="rId3"/>
          <a:stretch>
            <a:fillRect/>
          </a:stretch>
        </p:blipFill>
        <p:spPr>
          <a:xfrm>
            <a:off x="6847650" y="2381692"/>
            <a:ext cx="3113214" cy="3912782"/>
          </a:xfrm>
          <a:prstGeom prst="rect">
            <a:avLst/>
          </a:prstGeom>
        </p:spPr>
      </p:pic>
    </p:spTree>
    <p:extLst>
      <p:ext uri="{BB962C8B-B14F-4D97-AF65-F5344CB8AC3E}">
        <p14:creationId xmlns:p14="http://schemas.microsoft.com/office/powerpoint/2010/main" val="258869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BB329E-C8DA-A543-A57E-661F08829A33}"/>
              </a:ext>
            </a:extLst>
          </p:cNvPr>
          <p:cNvSpPr>
            <a:spLocks noGrp="1"/>
          </p:cNvSpPr>
          <p:nvPr>
            <p:ph type="title"/>
          </p:nvPr>
        </p:nvSpPr>
        <p:spPr/>
        <p:txBody>
          <a:bodyPr/>
          <a:lstStyle/>
          <a:p>
            <a:r>
              <a:rPr lang="en-US" smtClean="0"/>
              <a:t>Suicide concern -</a:t>
            </a:r>
            <a:br>
              <a:rPr lang="en-US" smtClean="0"/>
            </a:br>
            <a:r>
              <a:rPr lang="en-US" smtClean="0"/>
              <a:t>what Can YOu do?</a:t>
            </a:r>
            <a:endParaRPr lang="en-US" dirty="0"/>
          </a:p>
        </p:txBody>
      </p:sp>
      <p:sp>
        <p:nvSpPr>
          <p:cNvPr id="98306" name="Content Placeholder 2">
            <a:extLst>
              <a:ext uri="{FF2B5EF4-FFF2-40B4-BE49-F238E27FC236}">
                <a16:creationId xmlns:a16="http://schemas.microsoft.com/office/drawing/2014/main" xmlns="" id="{AECF1EE3-1028-2242-AFC5-1218340CCFD3}"/>
              </a:ext>
            </a:extLst>
          </p:cNvPr>
          <p:cNvSpPr>
            <a:spLocks noGrp="1" noChangeArrowheads="1"/>
          </p:cNvSpPr>
          <p:nvPr>
            <p:ph idx="1"/>
          </p:nvPr>
        </p:nvSpPr>
        <p:spPr/>
        <p:txBody>
          <a:bodyPr/>
          <a:lstStyle/>
          <a:p>
            <a:r>
              <a:rPr lang="en-US" altLang="en-US" sz="2000" dirty="0" smtClean="0"/>
              <a:t>Don’t be afraid to talk to the student about it. </a:t>
            </a:r>
          </a:p>
          <a:p>
            <a:r>
              <a:rPr lang="en-US" altLang="en-US" sz="2000" dirty="0" smtClean="0"/>
              <a:t>Start a conversation. </a:t>
            </a:r>
          </a:p>
          <a:p>
            <a:r>
              <a:rPr lang="en-US" altLang="en-US" sz="2000" dirty="0" smtClean="0"/>
              <a:t>Open the conversation by sharing specific signs you’ve noticed: </a:t>
            </a:r>
          </a:p>
          <a:p>
            <a:pPr lvl="1"/>
            <a:r>
              <a:rPr lang="en-US" altLang="en-US" sz="1800" dirty="0" smtClean="0"/>
              <a:t>“I’ve noticed lately that you [said you haven’t been sleeping, aren’t interested in sports anymore, which you used to love, are writing a lot of sad poems, etc.] ...” </a:t>
            </a:r>
          </a:p>
          <a:p>
            <a:endParaRPr lang="en-US" altLang="en-US" dirty="0"/>
          </a:p>
        </p:txBody>
      </p:sp>
    </p:spTree>
    <p:extLst>
      <p:ext uri="{BB962C8B-B14F-4D97-AF65-F5344CB8AC3E}">
        <p14:creationId xmlns:p14="http://schemas.microsoft.com/office/powerpoint/2010/main" val="191063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A7F5C-27D7-EF46-A967-4E4725B3D20C}"/>
              </a:ext>
            </a:extLst>
          </p:cNvPr>
          <p:cNvSpPr>
            <a:spLocks noGrp="1"/>
          </p:cNvSpPr>
          <p:nvPr>
            <p:ph type="title"/>
          </p:nvPr>
        </p:nvSpPr>
        <p:spPr/>
        <p:txBody>
          <a:bodyPr/>
          <a:lstStyle/>
          <a:p>
            <a:r>
              <a:rPr lang="en-US" smtClean="0"/>
              <a:t>ASK some questions</a:t>
            </a:r>
            <a:endParaRPr lang="en-US" dirty="0"/>
          </a:p>
        </p:txBody>
      </p:sp>
      <p:sp>
        <p:nvSpPr>
          <p:cNvPr id="39938" name="Content Placeholder 2">
            <a:extLst>
              <a:ext uri="{FF2B5EF4-FFF2-40B4-BE49-F238E27FC236}">
                <a16:creationId xmlns:a16="http://schemas.microsoft.com/office/drawing/2014/main" xmlns="" id="{A235A546-A3D1-2745-8CDB-2707FCDFFD4B}"/>
              </a:ext>
            </a:extLst>
          </p:cNvPr>
          <p:cNvSpPr>
            <a:spLocks noGrp="1" noChangeArrowheads="1"/>
          </p:cNvSpPr>
          <p:nvPr>
            <p:ph idx="1"/>
          </p:nvPr>
        </p:nvSpPr>
        <p:spPr/>
        <p:txBody>
          <a:bodyPr/>
          <a:lstStyle/>
          <a:p>
            <a:endParaRPr lang="en-US" dirty="0" smtClean="0"/>
          </a:p>
          <a:p>
            <a:r>
              <a:rPr lang="en-US" dirty="0" smtClean="0"/>
              <a:t>✔   Are you thinking about suicide?” </a:t>
            </a:r>
          </a:p>
          <a:p>
            <a:r>
              <a:rPr lang="en-US" dirty="0" smtClean="0"/>
              <a:t>✔  “Do you have a plan? Do you know how you would do it?” </a:t>
            </a:r>
          </a:p>
          <a:p>
            <a:r>
              <a:rPr lang="en-US" dirty="0" smtClean="0"/>
              <a:t>✔  “When was the last time you thought about suicide?” </a:t>
            </a:r>
          </a:p>
          <a:p>
            <a:endParaRPr lang="en-US" altLang="en-US" dirty="0"/>
          </a:p>
        </p:txBody>
      </p:sp>
    </p:spTree>
    <p:extLst>
      <p:ext uri="{BB962C8B-B14F-4D97-AF65-F5344CB8AC3E}">
        <p14:creationId xmlns:p14="http://schemas.microsoft.com/office/powerpoint/2010/main" val="4018018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980B3-3F23-F14D-9E86-CF277304F82A}"/>
              </a:ext>
            </a:extLst>
          </p:cNvPr>
          <p:cNvSpPr>
            <a:spLocks noGrp="1"/>
          </p:cNvSpPr>
          <p:nvPr>
            <p:ph type="title"/>
          </p:nvPr>
        </p:nvSpPr>
        <p:spPr/>
        <p:txBody>
          <a:bodyPr/>
          <a:lstStyle/>
          <a:p>
            <a:r>
              <a:rPr lang="en-US" smtClean="0"/>
              <a:t>Popular crisis intervention programs</a:t>
            </a:r>
            <a:endParaRPr lang="en-US" dirty="0"/>
          </a:p>
        </p:txBody>
      </p:sp>
      <p:sp>
        <p:nvSpPr>
          <p:cNvPr id="5" name="Text Placeholder 4"/>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xmlns="" id="{F5D7B8B8-FF54-8D47-A137-92B2460E4F24}"/>
              </a:ext>
            </a:extLst>
          </p:cNvPr>
          <p:cNvPicPr>
            <a:picLocks noChangeAspect="1"/>
          </p:cNvPicPr>
          <p:nvPr/>
        </p:nvPicPr>
        <p:blipFill>
          <a:blip r:embed="rId3"/>
          <a:stretch>
            <a:fillRect/>
          </a:stretch>
        </p:blipFill>
        <p:spPr>
          <a:xfrm>
            <a:off x="3463019" y="4032664"/>
            <a:ext cx="5265961" cy="2636874"/>
          </a:xfrm>
          <a:prstGeom prst="rect">
            <a:avLst/>
          </a:prstGeom>
        </p:spPr>
      </p:pic>
    </p:spTree>
    <p:extLst>
      <p:ext uri="{BB962C8B-B14F-4D97-AF65-F5344CB8AC3E}">
        <p14:creationId xmlns:p14="http://schemas.microsoft.com/office/powerpoint/2010/main" val="29969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2B30F-DF79-764B-85C5-F4B2DD32EFA7}"/>
              </a:ext>
            </a:extLst>
          </p:cNvPr>
          <p:cNvSpPr>
            <a:spLocks noGrp="1"/>
          </p:cNvSpPr>
          <p:nvPr>
            <p:ph type="title"/>
          </p:nvPr>
        </p:nvSpPr>
        <p:spPr/>
        <p:txBody>
          <a:bodyPr/>
          <a:lstStyle/>
          <a:p>
            <a:r>
              <a:rPr lang="en-US" smtClean="0"/>
              <a:t>10 essential values</a:t>
            </a:r>
            <a:endParaRPr lang="en-US" dirty="0"/>
          </a:p>
        </p:txBody>
      </p:sp>
      <p:sp>
        <p:nvSpPr>
          <p:cNvPr id="46082" name="Content Placeholder 3">
            <a:extLst>
              <a:ext uri="{FF2B5EF4-FFF2-40B4-BE49-F238E27FC236}">
                <a16:creationId xmlns:a16="http://schemas.microsoft.com/office/drawing/2014/main" xmlns="" id="{02C3DABE-D07E-2642-8A69-8FF72627E1AD}"/>
              </a:ext>
            </a:extLst>
          </p:cNvPr>
          <p:cNvSpPr>
            <a:spLocks noGrp="1" noChangeArrowheads="1"/>
          </p:cNvSpPr>
          <p:nvPr>
            <p:ph sz="half" idx="1"/>
          </p:nvPr>
        </p:nvSpPr>
        <p:spPr/>
        <p:txBody>
          <a:bodyPr/>
          <a:lstStyle/>
          <a:p>
            <a:r>
              <a:rPr lang="en-US" altLang="en-US" smtClean="0"/>
              <a:t>Avoid Harm</a:t>
            </a:r>
          </a:p>
          <a:p>
            <a:r>
              <a:rPr lang="en-US" altLang="en-US" smtClean="0"/>
              <a:t>Person-centered</a:t>
            </a:r>
          </a:p>
          <a:p>
            <a:r>
              <a:rPr lang="en-US" altLang="en-US" smtClean="0"/>
              <a:t>Shared responsibility</a:t>
            </a:r>
          </a:p>
          <a:p>
            <a:r>
              <a:rPr lang="en-US" altLang="en-US" smtClean="0"/>
              <a:t>Addressing trauma</a:t>
            </a:r>
          </a:p>
          <a:p>
            <a:r>
              <a:rPr lang="en-US" altLang="en-US" smtClean="0"/>
              <a:t>Personal safety plan</a:t>
            </a:r>
          </a:p>
          <a:p>
            <a:endParaRPr lang="en-US" altLang="en-US" dirty="0"/>
          </a:p>
        </p:txBody>
      </p:sp>
      <p:sp>
        <p:nvSpPr>
          <p:cNvPr id="5" name="Content Placeholder 4">
            <a:extLst>
              <a:ext uri="{FF2B5EF4-FFF2-40B4-BE49-F238E27FC236}">
                <a16:creationId xmlns:a16="http://schemas.microsoft.com/office/drawing/2014/main" xmlns="" id="{9C9E1CE0-C51E-EB40-8D78-0BCE46831958}"/>
              </a:ext>
            </a:extLst>
          </p:cNvPr>
          <p:cNvSpPr>
            <a:spLocks noGrp="1"/>
          </p:cNvSpPr>
          <p:nvPr>
            <p:ph sz="half" idx="2"/>
          </p:nvPr>
        </p:nvSpPr>
        <p:spPr/>
        <p:txBody>
          <a:bodyPr/>
          <a:lstStyle/>
          <a:p>
            <a:r>
              <a:rPr lang="en-US" dirty="0" smtClean="0"/>
              <a:t>Strength-based</a:t>
            </a:r>
          </a:p>
          <a:p>
            <a:r>
              <a:rPr lang="en-US" dirty="0" smtClean="0"/>
              <a:t>Whole person</a:t>
            </a:r>
          </a:p>
          <a:p>
            <a:r>
              <a:rPr lang="en-US" dirty="0" smtClean="0"/>
              <a:t>Person as credible source</a:t>
            </a:r>
          </a:p>
          <a:p>
            <a:r>
              <a:rPr lang="en-US" dirty="0" smtClean="0"/>
              <a:t>Recovery, resilience and natural supports</a:t>
            </a:r>
          </a:p>
          <a:p>
            <a:r>
              <a:rPr lang="en-US" dirty="0" smtClean="0"/>
              <a:t>Prevention</a:t>
            </a:r>
          </a:p>
          <a:p>
            <a:endParaRPr lang="en-US" dirty="0" smtClean="0"/>
          </a:p>
          <a:p>
            <a:endParaRPr lang="en-US" dirty="0"/>
          </a:p>
        </p:txBody>
      </p:sp>
    </p:spTree>
    <p:extLst>
      <p:ext uri="{BB962C8B-B14F-4D97-AF65-F5344CB8AC3E}">
        <p14:creationId xmlns:p14="http://schemas.microsoft.com/office/powerpoint/2010/main" val="51637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45DDE-FA7F-9747-B7E5-72CFB6AC175C}"/>
              </a:ext>
            </a:extLst>
          </p:cNvPr>
          <p:cNvSpPr>
            <a:spLocks noGrp="1"/>
          </p:cNvSpPr>
          <p:nvPr>
            <p:ph type="title"/>
          </p:nvPr>
        </p:nvSpPr>
        <p:spPr/>
        <p:txBody>
          <a:bodyPr/>
          <a:lstStyle/>
          <a:p>
            <a:r>
              <a:rPr lang="en-US" smtClean="0"/>
              <a:t>Psychological first aid (PFA)</a:t>
            </a:r>
            <a:endParaRPr lang="en-US" dirty="0"/>
          </a:p>
        </p:txBody>
      </p:sp>
      <p:sp>
        <p:nvSpPr>
          <p:cNvPr id="37890" name="Content Placeholder 2">
            <a:extLst>
              <a:ext uri="{FF2B5EF4-FFF2-40B4-BE49-F238E27FC236}">
                <a16:creationId xmlns:a16="http://schemas.microsoft.com/office/drawing/2014/main" xmlns="" id="{D8021577-B37E-F74C-AE35-42E78AD13E64}"/>
              </a:ext>
            </a:extLst>
          </p:cNvPr>
          <p:cNvSpPr>
            <a:spLocks noGrp="1" noChangeArrowheads="1"/>
          </p:cNvSpPr>
          <p:nvPr>
            <p:ph sz="half" idx="1"/>
          </p:nvPr>
        </p:nvSpPr>
        <p:spPr/>
        <p:txBody>
          <a:bodyPr/>
          <a:lstStyle/>
          <a:p>
            <a:r>
              <a:rPr lang="en-US" altLang="en-US" smtClean="0"/>
              <a:t>Psychological first aid involves humane, supportive and practical help to fellow human beings suffering serious crisis events. </a:t>
            </a:r>
          </a:p>
          <a:p>
            <a:r>
              <a:rPr lang="en-US" altLang="en-US" smtClean="0"/>
              <a:t>It is written for people in a position to help others who have experienced an extremely distressing event. It gives a framework for supporting people in ways that respect their dignity, culture and abilities.</a:t>
            </a:r>
          </a:p>
          <a:p>
            <a:endParaRPr lang="en-US" altLang="en-US" dirty="0"/>
          </a:p>
        </p:txBody>
      </p:sp>
      <p:pic>
        <p:nvPicPr>
          <p:cNvPr id="37891" name="Content Placeholder 4">
            <a:extLst>
              <a:ext uri="{FF2B5EF4-FFF2-40B4-BE49-F238E27FC236}">
                <a16:creationId xmlns:a16="http://schemas.microsoft.com/office/drawing/2014/main" xmlns="" id="{2CC44C46-1DEC-9E41-B700-0057A3976DC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02575" y="3113087"/>
            <a:ext cx="1143000" cy="2152650"/>
          </a:xfrm>
        </p:spPr>
      </p:pic>
    </p:spTree>
    <p:extLst>
      <p:ext uri="{BB962C8B-B14F-4D97-AF65-F5344CB8AC3E}">
        <p14:creationId xmlns:p14="http://schemas.microsoft.com/office/powerpoint/2010/main" val="3357902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C99D5-27D7-7F42-8048-785BE028229C}"/>
              </a:ext>
            </a:extLst>
          </p:cNvPr>
          <p:cNvSpPr>
            <a:spLocks noGrp="1"/>
          </p:cNvSpPr>
          <p:nvPr>
            <p:ph type="title"/>
          </p:nvPr>
        </p:nvSpPr>
        <p:spPr/>
        <p:txBody>
          <a:bodyPr/>
          <a:lstStyle/>
          <a:p>
            <a:r>
              <a:rPr lang="en-US" smtClean="0"/>
              <a:t>Therapeutic Crisis Intervention in schools (TCIS)</a:t>
            </a:r>
            <a:endParaRPr lang="en-US" dirty="0"/>
          </a:p>
        </p:txBody>
      </p:sp>
      <p:sp>
        <p:nvSpPr>
          <p:cNvPr id="62466" name="Content Placeholder 2">
            <a:extLst>
              <a:ext uri="{FF2B5EF4-FFF2-40B4-BE49-F238E27FC236}">
                <a16:creationId xmlns:a16="http://schemas.microsoft.com/office/drawing/2014/main" xmlns="" id="{EDCA7ED2-77E8-7744-B2C6-5FFF37131BE3}"/>
              </a:ext>
            </a:extLst>
          </p:cNvPr>
          <p:cNvSpPr>
            <a:spLocks noGrp="1" noChangeArrowheads="1"/>
          </p:cNvSpPr>
          <p:nvPr>
            <p:ph idx="1"/>
          </p:nvPr>
        </p:nvSpPr>
        <p:spPr/>
        <p:txBody>
          <a:bodyPr/>
          <a:lstStyle/>
          <a:p>
            <a:r>
              <a:rPr lang="en-US" altLang="en-US" smtClean="0"/>
              <a:t>Goals:</a:t>
            </a:r>
          </a:p>
          <a:p>
            <a:pPr lvl="1"/>
            <a:r>
              <a:rPr lang="en-US" altLang="en-US" smtClean="0"/>
              <a:t>Create a safe, caring and supportive environment</a:t>
            </a:r>
          </a:p>
          <a:p>
            <a:pPr lvl="1"/>
            <a:r>
              <a:rPr lang="en-US" altLang="en-US" smtClean="0"/>
              <a:t>Proactively prevent crisis from occurring</a:t>
            </a:r>
          </a:p>
          <a:p>
            <a:pPr lvl="1"/>
            <a:r>
              <a:rPr lang="en-US" altLang="en-US" smtClean="0"/>
              <a:t>De-escalate students in crisis</a:t>
            </a:r>
          </a:p>
          <a:p>
            <a:pPr lvl="1"/>
            <a:r>
              <a:rPr lang="en-US" altLang="en-US" smtClean="0"/>
              <a:t>Effectively and safely managing an acute crisis</a:t>
            </a:r>
          </a:p>
          <a:p>
            <a:pPr lvl="1"/>
            <a:r>
              <a:rPr lang="en-US" altLang="en-US" smtClean="0"/>
              <a:t>Reduce the risk of harm to students and staff if physical intervention is necessary</a:t>
            </a:r>
          </a:p>
          <a:p>
            <a:pPr lvl="1"/>
            <a:r>
              <a:rPr lang="en-US" altLang="en-US" smtClean="0"/>
              <a:t>Improve students coping strategies when faced with stressful situations</a:t>
            </a:r>
            <a:endParaRPr lang="en-US" altLang="en-US" dirty="0"/>
          </a:p>
        </p:txBody>
      </p:sp>
    </p:spTree>
    <p:extLst>
      <p:ext uri="{BB962C8B-B14F-4D97-AF65-F5344CB8AC3E}">
        <p14:creationId xmlns:p14="http://schemas.microsoft.com/office/powerpoint/2010/main" val="2492586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1800D-2202-C849-97D3-A6A507BB7C9D}"/>
              </a:ext>
            </a:extLst>
          </p:cNvPr>
          <p:cNvSpPr>
            <a:spLocks noGrp="1"/>
          </p:cNvSpPr>
          <p:nvPr>
            <p:ph type="title"/>
          </p:nvPr>
        </p:nvSpPr>
        <p:spPr/>
        <p:txBody>
          <a:bodyPr/>
          <a:lstStyle/>
          <a:p>
            <a:r>
              <a:rPr lang="en-US" smtClean="0"/>
              <a:t>CRISIS Prevention institute (CPI)</a:t>
            </a:r>
            <a:endParaRPr lang="en-US" dirty="0"/>
          </a:p>
        </p:txBody>
      </p:sp>
      <p:pic>
        <p:nvPicPr>
          <p:cNvPr id="64514" name="Content Placeholder 2">
            <a:extLst>
              <a:ext uri="{FF2B5EF4-FFF2-40B4-BE49-F238E27FC236}">
                <a16:creationId xmlns:a16="http://schemas.microsoft.com/office/drawing/2014/main" xmlns="" id="{E936E572-3899-E84D-94C1-BFCEC97853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2656" y="3432175"/>
            <a:ext cx="3028950" cy="1514475"/>
          </a:xfrm>
        </p:spPr>
      </p:pic>
      <p:sp>
        <p:nvSpPr>
          <p:cNvPr id="64515" name="Content Placeholder 3">
            <a:extLst>
              <a:ext uri="{FF2B5EF4-FFF2-40B4-BE49-F238E27FC236}">
                <a16:creationId xmlns:a16="http://schemas.microsoft.com/office/drawing/2014/main" xmlns="" id="{EC28B994-E211-9A4E-927F-22B5914A943A}"/>
              </a:ext>
            </a:extLst>
          </p:cNvPr>
          <p:cNvSpPr>
            <a:spLocks noGrp="1" noChangeArrowheads="1"/>
          </p:cNvSpPr>
          <p:nvPr>
            <p:ph sz="half" idx="2"/>
          </p:nvPr>
        </p:nvSpPr>
        <p:spPr/>
        <p:txBody>
          <a:bodyPr/>
          <a:lstStyle/>
          <a:p>
            <a:r>
              <a:rPr lang="en-US" altLang="en-US" smtClean="0"/>
              <a:t>CPI offers nonviolent crisis intervention training designed to teach best practices for managing difficult situations and disruptive behaviors.</a:t>
            </a:r>
          </a:p>
          <a:p>
            <a:r>
              <a:rPr lang="en-US" altLang="en-US" smtClean="0"/>
              <a:t>Students learn how to identify at-risk individuals and use nonverbal and verbal techniques to defuse hostile or belligerent behavior.</a:t>
            </a:r>
            <a:endParaRPr lang="en-US" altLang="en-US" dirty="0"/>
          </a:p>
        </p:txBody>
      </p:sp>
    </p:spTree>
    <p:extLst>
      <p:ext uri="{BB962C8B-B14F-4D97-AF65-F5344CB8AC3E}">
        <p14:creationId xmlns:p14="http://schemas.microsoft.com/office/powerpoint/2010/main" val="286144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883E949-7F27-DB46-996C-246808ABA870}"/>
              </a:ext>
            </a:extLst>
          </p:cNvPr>
          <p:cNvSpPr>
            <a:spLocks noGrp="1"/>
          </p:cNvSpPr>
          <p:nvPr>
            <p:ph type="title"/>
          </p:nvPr>
        </p:nvSpPr>
        <p:spPr/>
        <p:txBody>
          <a:bodyPr/>
          <a:lstStyle/>
          <a:p>
            <a:r>
              <a:rPr lang="en-US" smtClean="0"/>
              <a:t>Polling question </a:t>
            </a:r>
            <a:endParaRPr lang="en-US" dirty="0"/>
          </a:p>
        </p:txBody>
      </p:sp>
      <p:sp>
        <p:nvSpPr>
          <p:cNvPr id="3" name="Content Placeholder 2">
            <a:extLst>
              <a:ext uri="{FF2B5EF4-FFF2-40B4-BE49-F238E27FC236}">
                <a16:creationId xmlns:a16="http://schemas.microsoft.com/office/drawing/2014/main" xmlns="" id="{9DA5CDE1-C338-C54E-98B9-CA23BEF0FCB4}"/>
              </a:ext>
            </a:extLst>
          </p:cNvPr>
          <p:cNvSpPr>
            <a:spLocks noGrp="1"/>
          </p:cNvSpPr>
          <p:nvPr>
            <p:ph idx="1"/>
          </p:nvPr>
        </p:nvSpPr>
        <p:spPr/>
        <p:txBody>
          <a:bodyPr>
            <a:normAutofit fontScale="85000" lnSpcReduction="20000"/>
          </a:bodyPr>
          <a:lstStyle/>
          <a:p>
            <a:r>
              <a:rPr lang="en-US" dirty="0" smtClean="0"/>
              <a:t>YOUR POSITION:</a:t>
            </a:r>
          </a:p>
          <a:p>
            <a:endParaRPr lang="en-US" dirty="0" smtClean="0"/>
          </a:p>
          <a:p>
            <a:r>
              <a:rPr lang="en-US" dirty="0" smtClean="0"/>
              <a:t>CMHC</a:t>
            </a:r>
          </a:p>
          <a:p>
            <a:r>
              <a:rPr lang="en-US" dirty="0" smtClean="0"/>
              <a:t>TEAP</a:t>
            </a:r>
          </a:p>
          <a:p>
            <a:r>
              <a:rPr lang="en-US" dirty="0" smtClean="0"/>
              <a:t>Other Health Care Provider </a:t>
            </a:r>
          </a:p>
          <a:p>
            <a:r>
              <a:rPr lang="en-US" dirty="0" smtClean="0"/>
              <a:t>Counselor</a:t>
            </a:r>
          </a:p>
          <a:p>
            <a:r>
              <a:rPr lang="en-US" dirty="0" smtClean="0"/>
              <a:t>Security</a:t>
            </a:r>
            <a:endParaRPr lang="en-US" dirty="0"/>
          </a:p>
          <a:p>
            <a:r>
              <a:rPr lang="en-US" dirty="0" smtClean="0"/>
              <a:t>Residential staff</a:t>
            </a:r>
          </a:p>
          <a:p>
            <a:r>
              <a:rPr lang="en-US" dirty="0" smtClean="0"/>
              <a:t>Administrative</a:t>
            </a:r>
          </a:p>
          <a:p>
            <a:r>
              <a:rPr lang="en-US" dirty="0" smtClean="0"/>
              <a:t>Other</a:t>
            </a:r>
            <a:endParaRPr lang="en-US" dirty="0"/>
          </a:p>
        </p:txBody>
      </p:sp>
    </p:spTree>
    <p:extLst>
      <p:ext uri="{BB962C8B-B14F-4D97-AF65-F5344CB8AC3E}">
        <p14:creationId xmlns:p14="http://schemas.microsoft.com/office/powerpoint/2010/main" val="226222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1AFCE-B6E3-6345-9DD9-E5D3915CCE2E}"/>
              </a:ext>
            </a:extLst>
          </p:cNvPr>
          <p:cNvSpPr>
            <a:spLocks noGrp="1"/>
          </p:cNvSpPr>
          <p:nvPr>
            <p:ph type="title"/>
          </p:nvPr>
        </p:nvSpPr>
        <p:spPr/>
        <p:txBody>
          <a:bodyPr/>
          <a:lstStyle/>
          <a:p>
            <a:r>
              <a:rPr lang="en-US" smtClean="0"/>
              <a:t>Crisis intervention training (CIT)</a:t>
            </a:r>
            <a:endParaRPr lang="en-US" dirty="0"/>
          </a:p>
        </p:txBody>
      </p:sp>
      <p:pic>
        <p:nvPicPr>
          <p:cNvPr id="66562" name="Content Placeholder 15">
            <a:extLst>
              <a:ext uri="{FF2B5EF4-FFF2-40B4-BE49-F238E27FC236}">
                <a16:creationId xmlns:a16="http://schemas.microsoft.com/office/drawing/2014/main" xmlns="" id="{C734A818-CC65-C243-94A5-E1191B50A2B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23282" y="2523790"/>
            <a:ext cx="2784224" cy="2722897"/>
          </a:xfrm>
        </p:spPr>
      </p:pic>
      <p:sp>
        <p:nvSpPr>
          <p:cNvPr id="66563" name="Content Placeholder 16">
            <a:extLst>
              <a:ext uri="{FF2B5EF4-FFF2-40B4-BE49-F238E27FC236}">
                <a16:creationId xmlns:a16="http://schemas.microsoft.com/office/drawing/2014/main" xmlns="" id="{ED74DB02-271C-5E49-ABDB-596A9CC43DEB}"/>
              </a:ext>
            </a:extLst>
          </p:cNvPr>
          <p:cNvSpPr>
            <a:spLocks noGrp="1" noChangeArrowheads="1"/>
          </p:cNvSpPr>
          <p:nvPr>
            <p:ph sz="half" idx="2"/>
          </p:nvPr>
        </p:nvSpPr>
        <p:spPr/>
        <p:txBody>
          <a:bodyPr/>
          <a:lstStyle/>
          <a:p>
            <a:r>
              <a:rPr lang="en-US" smtClean="0"/>
              <a:t>Crisis Intervention Training most often represents a training curriculum consisting of both verbal and physical intervention techniques to be utilized by a first “responder” in efforts to calm an individual in crisis.</a:t>
            </a:r>
            <a:endParaRPr lang="en-US" altLang="en-US" dirty="0"/>
          </a:p>
        </p:txBody>
      </p:sp>
    </p:spTree>
    <p:extLst>
      <p:ext uri="{BB962C8B-B14F-4D97-AF65-F5344CB8AC3E}">
        <p14:creationId xmlns:p14="http://schemas.microsoft.com/office/powerpoint/2010/main" val="2530679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EF4FB1-9CBE-574D-A80C-FB0E1AFFAE25}"/>
              </a:ext>
            </a:extLst>
          </p:cNvPr>
          <p:cNvSpPr>
            <a:spLocks noGrp="1"/>
          </p:cNvSpPr>
          <p:nvPr>
            <p:ph type="title"/>
          </p:nvPr>
        </p:nvSpPr>
        <p:spPr/>
        <p:txBody>
          <a:bodyPr/>
          <a:lstStyle/>
          <a:p>
            <a:r>
              <a:rPr lang="en-US" smtClean="0"/>
              <a:t>Evidence-based research</a:t>
            </a:r>
            <a:endParaRPr lang="en-US" dirty="0"/>
          </a:p>
        </p:txBody>
      </p:sp>
      <p:sp>
        <p:nvSpPr>
          <p:cNvPr id="5" name="Text Placeholder 4"/>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xmlns="" id="{9EE05B61-0B96-3B47-980B-9533797BCE07}"/>
              </a:ext>
            </a:extLst>
          </p:cNvPr>
          <p:cNvPicPr>
            <a:picLocks noChangeAspect="1"/>
          </p:cNvPicPr>
          <p:nvPr/>
        </p:nvPicPr>
        <p:blipFill>
          <a:blip r:embed="rId3"/>
          <a:stretch>
            <a:fillRect/>
          </a:stretch>
        </p:blipFill>
        <p:spPr>
          <a:xfrm>
            <a:off x="4090893" y="4032664"/>
            <a:ext cx="3691235" cy="2386739"/>
          </a:xfrm>
          <a:prstGeom prst="rect">
            <a:avLst/>
          </a:prstGeom>
        </p:spPr>
      </p:pic>
    </p:spTree>
    <p:extLst>
      <p:ext uri="{BB962C8B-B14F-4D97-AF65-F5344CB8AC3E}">
        <p14:creationId xmlns:p14="http://schemas.microsoft.com/office/powerpoint/2010/main" val="262169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6DAB3-779C-1643-8239-34B264B19E3F}"/>
              </a:ext>
            </a:extLst>
          </p:cNvPr>
          <p:cNvSpPr>
            <a:spLocks noGrp="1"/>
          </p:cNvSpPr>
          <p:nvPr>
            <p:ph type="title"/>
          </p:nvPr>
        </p:nvSpPr>
        <p:spPr/>
        <p:txBody>
          <a:bodyPr>
            <a:normAutofit fontScale="90000"/>
          </a:bodyPr>
          <a:lstStyle/>
          <a:p>
            <a:r>
              <a:rPr lang="en-US" dirty="0" smtClean="0"/>
              <a:t>What is an evidence-based practice for mental health crisis intervention?</a:t>
            </a:r>
            <a:endParaRPr lang="en-US" dirty="0"/>
          </a:p>
        </p:txBody>
      </p:sp>
      <p:pic>
        <p:nvPicPr>
          <p:cNvPr id="84994" name="Content Placeholder 3">
            <a:extLst>
              <a:ext uri="{FF2B5EF4-FFF2-40B4-BE49-F238E27FC236}">
                <a16:creationId xmlns:a16="http://schemas.microsoft.com/office/drawing/2014/main" xmlns="" id="{92045357-9325-7B42-A2B3-A7578B5592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24438" y="3117850"/>
            <a:ext cx="2143125" cy="2143125"/>
          </a:xfrm>
        </p:spPr>
      </p:pic>
    </p:spTree>
    <p:extLst>
      <p:ext uri="{BB962C8B-B14F-4D97-AF65-F5344CB8AC3E}">
        <p14:creationId xmlns:p14="http://schemas.microsoft.com/office/powerpoint/2010/main" val="1305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37A82-A86B-814A-800E-6B767C0B4EC7}"/>
              </a:ext>
            </a:extLst>
          </p:cNvPr>
          <p:cNvSpPr>
            <a:spLocks noGrp="1"/>
          </p:cNvSpPr>
          <p:nvPr>
            <p:ph type="title"/>
          </p:nvPr>
        </p:nvSpPr>
        <p:spPr/>
        <p:txBody>
          <a:bodyPr/>
          <a:lstStyle/>
          <a:p>
            <a:r>
              <a:rPr lang="en-US" smtClean="0"/>
              <a:t>Behavioral Health Screening</a:t>
            </a:r>
            <a:endParaRPr lang="en-US" dirty="0"/>
          </a:p>
        </p:txBody>
      </p:sp>
      <p:sp>
        <p:nvSpPr>
          <p:cNvPr id="102402" name="Content Placeholder 2">
            <a:extLst>
              <a:ext uri="{FF2B5EF4-FFF2-40B4-BE49-F238E27FC236}">
                <a16:creationId xmlns:a16="http://schemas.microsoft.com/office/drawing/2014/main" xmlns="" id="{5DCB41DB-E5CC-5544-90D3-69FD6BEAFEAC}"/>
              </a:ext>
            </a:extLst>
          </p:cNvPr>
          <p:cNvSpPr>
            <a:spLocks noGrp="1" noChangeArrowheads="1"/>
          </p:cNvSpPr>
          <p:nvPr>
            <p:ph idx="1"/>
          </p:nvPr>
        </p:nvSpPr>
        <p:spPr/>
        <p:txBody>
          <a:bodyPr/>
          <a:lstStyle/>
          <a:p>
            <a:r>
              <a:rPr lang="en-US" altLang="en-US" sz="2400" dirty="0" smtClean="0"/>
              <a:t>Screening for suicide and related risk factors is key approach to increase identification and referral of youth at risk of suicide, and ultimately, for youth to follow-up with recommendations for mental health treatment.</a:t>
            </a:r>
            <a:r>
              <a:rPr lang="en-US" altLang="en-US" dirty="0" smtClean="0"/>
              <a:t/>
            </a:r>
            <a:br>
              <a:rPr lang="en-US" altLang="en-US" dirty="0" smtClean="0"/>
            </a:br>
            <a:r>
              <a:rPr lang="en-US" altLang="en-US" dirty="0" smtClean="0"/>
              <a:t/>
            </a:r>
            <a:br>
              <a:rPr lang="en-US" altLang="en-US" dirty="0" smtClean="0"/>
            </a:br>
            <a:endParaRPr lang="en-US" altLang="en-US" dirty="0"/>
          </a:p>
        </p:txBody>
      </p:sp>
    </p:spTree>
    <p:extLst>
      <p:ext uri="{BB962C8B-B14F-4D97-AF65-F5344CB8AC3E}">
        <p14:creationId xmlns:p14="http://schemas.microsoft.com/office/powerpoint/2010/main" val="614347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30F0F-811B-7E4E-AE73-F1C65BAC7E38}"/>
              </a:ext>
            </a:extLst>
          </p:cNvPr>
          <p:cNvSpPr>
            <a:spLocks noGrp="1"/>
          </p:cNvSpPr>
          <p:nvPr>
            <p:ph type="title"/>
          </p:nvPr>
        </p:nvSpPr>
        <p:spPr/>
        <p:txBody>
          <a:bodyPr/>
          <a:lstStyle/>
          <a:p>
            <a:r>
              <a:rPr lang="en-US" smtClean="0"/>
              <a:t>Best practices in crisis intervention</a:t>
            </a:r>
            <a:endParaRPr lang="en-US" dirty="0"/>
          </a:p>
        </p:txBody>
      </p:sp>
      <p:pic>
        <p:nvPicPr>
          <p:cNvPr id="106498" name="Picture 1" descr="page1image156326528">
            <a:extLst>
              <a:ext uri="{FF2B5EF4-FFF2-40B4-BE49-F238E27FC236}">
                <a16:creationId xmlns:a16="http://schemas.microsoft.com/office/drawing/2014/main" xmlns="" id="{0276FA24-C955-964D-B2A4-1DB090FCAF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622877" y="2345281"/>
            <a:ext cx="4660750" cy="3568739"/>
          </a:xfrm>
        </p:spPr>
      </p:pic>
      <p:sp>
        <p:nvSpPr>
          <p:cNvPr id="106499" name="TextBox 3">
            <a:extLst>
              <a:ext uri="{FF2B5EF4-FFF2-40B4-BE49-F238E27FC236}">
                <a16:creationId xmlns:a16="http://schemas.microsoft.com/office/drawing/2014/main" xmlns="" id="{FA39B505-2412-9548-A03B-6877E0DD1BFB}"/>
              </a:ext>
            </a:extLst>
          </p:cNvPr>
          <p:cNvSpPr txBox="1">
            <a:spLocks noChangeArrowheads="1"/>
          </p:cNvSpPr>
          <p:nvPr/>
        </p:nvSpPr>
        <p:spPr bwMode="auto">
          <a:xfrm>
            <a:off x="2819400" y="6224589"/>
            <a:ext cx="693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r>
              <a:rPr lang="en-US" altLang="en-US" u="sng">
                <a:solidFill>
                  <a:srgbClr val="0070C0"/>
                </a:solidFill>
              </a:rPr>
              <a:t>www.ed.gov/admins/lead/safety/emergencyplan/crisisplanning.pdf   </a:t>
            </a:r>
          </a:p>
        </p:txBody>
      </p:sp>
    </p:spTree>
    <p:extLst>
      <p:ext uri="{BB962C8B-B14F-4D97-AF65-F5344CB8AC3E}">
        <p14:creationId xmlns:p14="http://schemas.microsoft.com/office/powerpoint/2010/main" val="762688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B353E-9BC8-B141-8056-E119D4AA59EB}"/>
              </a:ext>
            </a:extLst>
          </p:cNvPr>
          <p:cNvSpPr>
            <a:spLocks noGrp="1"/>
          </p:cNvSpPr>
          <p:nvPr>
            <p:ph type="title"/>
          </p:nvPr>
        </p:nvSpPr>
        <p:spPr/>
        <p:txBody>
          <a:bodyPr/>
          <a:lstStyle/>
          <a:p>
            <a:r>
              <a:rPr lang="en-US" smtClean="0"/>
              <a:t>Case studies</a:t>
            </a:r>
            <a:endParaRPr lang="en-US" dirty="0"/>
          </a:p>
        </p:txBody>
      </p:sp>
      <p:sp>
        <p:nvSpPr>
          <p:cNvPr id="4" name="Text Placeholder 3"/>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11F2B9D5-D110-BF45-99D6-4C774330D067}"/>
              </a:ext>
            </a:extLst>
          </p:cNvPr>
          <p:cNvPicPr>
            <a:picLocks noChangeAspect="1"/>
          </p:cNvPicPr>
          <p:nvPr/>
        </p:nvPicPr>
        <p:blipFill>
          <a:blip r:embed="rId3"/>
          <a:stretch>
            <a:fillRect/>
          </a:stretch>
        </p:blipFill>
        <p:spPr>
          <a:xfrm>
            <a:off x="3095404" y="4270329"/>
            <a:ext cx="5724797" cy="2223447"/>
          </a:xfrm>
          <a:prstGeom prst="rect">
            <a:avLst/>
          </a:prstGeom>
        </p:spPr>
      </p:pic>
    </p:spTree>
    <p:extLst>
      <p:ext uri="{BB962C8B-B14F-4D97-AF65-F5344CB8AC3E}">
        <p14:creationId xmlns:p14="http://schemas.microsoft.com/office/powerpoint/2010/main" val="225621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B621B-BB39-534A-A518-29358950D78D}"/>
              </a:ext>
            </a:extLst>
          </p:cNvPr>
          <p:cNvSpPr>
            <a:spLocks noGrp="1"/>
          </p:cNvSpPr>
          <p:nvPr>
            <p:ph type="title"/>
          </p:nvPr>
        </p:nvSpPr>
        <p:spPr/>
        <p:txBody>
          <a:bodyPr/>
          <a:lstStyle/>
          <a:p>
            <a:r>
              <a:rPr lang="en-US" smtClean="0"/>
              <a:t>Scenario #1: Kim</a:t>
            </a:r>
            <a:endParaRPr lang="en-US" dirty="0"/>
          </a:p>
        </p:txBody>
      </p:sp>
      <p:sp>
        <p:nvSpPr>
          <p:cNvPr id="44034" name="Content Placeholder 2">
            <a:extLst>
              <a:ext uri="{FF2B5EF4-FFF2-40B4-BE49-F238E27FC236}">
                <a16:creationId xmlns:a16="http://schemas.microsoft.com/office/drawing/2014/main" xmlns="" id="{369B980A-286A-6146-82A0-A46AD99A1479}"/>
              </a:ext>
            </a:extLst>
          </p:cNvPr>
          <p:cNvSpPr>
            <a:spLocks noGrp="1" noChangeArrowheads="1"/>
          </p:cNvSpPr>
          <p:nvPr>
            <p:ph sz="half" idx="1"/>
          </p:nvPr>
        </p:nvSpPr>
        <p:spPr/>
        <p:txBody>
          <a:bodyPr/>
          <a:lstStyle/>
          <a:p>
            <a:r>
              <a:rPr lang="en-US" altLang="en-US" smtClean="0"/>
              <a:t>In class today, Kim seems like she can barely stay awake. You try to talk with her after class, and she seems disoriented and wobbly.  You ask if she is OK and she says yes.</a:t>
            </a:r>
          </a:p>
          <a:p>
            <a:endParaRPr lang="en-US" altLang="en-US" smtClean="0"/>
          </a:p>
          <a:p>
            <a:r>
              <a:rPr lang="en-US" altLang="en-US" smtClean="0"/>
              <a:t>What might you do?</a:t>
            </a:r>
            <a:endParaRPr lang="en-US" altLang="en-US" dirty="0"/>
          </a:p>
        </p:txBody>
      </p:sp>
      <p:sp>
        <p:nvSpPr>
          <p:cNvPr id="7" name="Content Placeholder 6"/>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xmlns="" id="{D243A658-DDC0-9E42-87D1-D6BBF479662B}"/>
              </a:ext>
            </a:extLst>
          </p:cNvPr>
          <p:cNvPicPr>
            <a:picLocks noChangeAspect="1"/>
          </p:cNvPicPr>
          <p:nvPr/>
        </p:nvPicPr>
        <p:blipFill>
          <a:blip r:embed="rId3"/>
          <a:stretch>
            <a:fillRect/>
          </a:stretch>
        </p:blipFill>
        <p:spPr>
          <a:xfrm>
            <a:off x="6829064" y="2464423"/>
            <a:ext cx="2831758" cy="3741491"/>
          </a:xfrm>
          <a:prstGeom prst="rect">
            <a:avLst/>
          </a:prstGeom>
        </p:spPr>
      </p:pic>
    </p:spTree>
    <p:extLst>
      <p:ext uri="{BB962C8B-B14F-4D97-AF65-F5344CB8AC3E}">
        <p14:creationId xmlns:p14="http://schemas.microsoft.com/office/powerpoint/2010/main" val="249239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3997C-4D51-C148-A76E-963FEA440415}"/>
              </a:ext>
            </a:extLst>
          </p:cNvPr>
          <p:cNvSpPr>
            <a:spLocks noGrp="1"/>
          </p:cNvSpPr>
          <p:nvPr>
            <p:ph type="title"/>
          </p:nvPr>
        </p:nvSpPr>
        <p:spPr/>
        <p:txBody>
          <a:bodyPr/>
          <a:lstStyle/>
          <a:p>
            <a:r>
              <a:rPr lang="en-US" smtClean="0"/>
              <a:t>Scenario #2: Joey</a:t>
            </a:r>
            <a:endParaRPr lang="en-US" dirty="0"/>
          </a:p>
        </p:txBody>
      </p:sp>
      <p:sp>
        <p:nvSpPr>
          <p:cNvPr id="54274" name="Content Placeholder 2">
            <a:extLst>
              <a:ext uri="{FF2B5EF4-FFF2-40B4-BE49-F238E27FC236}">
                <a16:creationId xmlns:a16="http://schemas.microsoft.com/office/drawing/2014/main" xmlns="" id="{D2A45E4B-6497-0345-B531-C10F715E26B9}"/>
              </a:ext>
            </a:extLst>
          </p:cNvPr>
          <p:cNvSpPr>
            <a:spLocks noGrp="1" noChangeArrowheads="1"/>
          </p:cNvSpPr>
          <p:nvPr>
            <p:ph idx="1"/>
          </p:nvPr>
        </p:nvSpPr>
        <p:spPr/>
        <p:txBody>
          <a:bodyPr/>
          <a:lstStyle/>
          <a:p>
            <a:r>
              <a:rPr lang="en-US" altLang="en-US" smtClean="0"/>
              <a:t>You are on duty in the dorm and it is 2 a.m.  A student who you know has been upset about a relationship breakup is pacing the halls and states he hasn’t been able to sleep in 5 days. He assures you he will be fine and goes off to take a shower.</a:t>
            </a:r>
          </a:p>
          <a:p>
            <a:endParaRPr lang="en-US" altLang="en-US" smtClean="0"/>
          </a:p>
          <a:p>
            <a:r>
              <a:rPr lang="en-US" altLang="en-US" smtClean="0"/>
              <a:t>Name the red flags.</a:t>
            </a:r>
            <a:endParaRPr lang="en-US" altLang="en-US" dirty="0"/>
          </a:p>
        </p:txBody>
      </p:sp>
      <p:pic>
        <p:nvPicPr>
          <p:cNvPr id="3" name="Picture 2">
            <a:extLst>
              <a:ext uri="{FF2B5EF4-FFF2-40B4-BE49-F238E27FC236}">
                <a16:creationId xmlns:a16="http://schemas.microsoft.com/office/drawing/2014/main" xmlns="" id="{69898CB2-54D2-CD47-BEB2-B56F474C2B8D}"/>
              </a:ext>
            </a:extLst>
          </p:cNvPr>
          <p:cNvPicPr>
            <a:picLocks noChangeAspect="1"/>
          </p:cNvPicPr>
          <p:nvPr/>
        </p:nvPicPr>
        <p:blipFill>
          <a:blip r:embed="rId3"/>
          <a:stretch>
            <a:fillRect/>
          </a:stretch>
        </p:blipFill>
        <p:spPr>
          <a:xfrm>
            <a:off x="5147864" y="4051165"/>
            <a:ext cx="2211572" cy="2207867"/>
          </a:xfrm>
          <a:prstGeom prst="rect">
            <a:avLst/>
          </a:prstGeom>
        </p:spPr>
      </p:pic>
      <p:pic>
        <p:nvPicPr>
          <p:cNvPr id="5" name="Picture 4">
            <a:extLst>
              <a:ext uri="{FF2B5EF4-FFF2-40B4-BE49-F238E27FC236}">
                <a16:creationId xmlns:a16="http://schemas.microsoft.com/office/drawing/2014/main" xmlns="" id="{83CE23F6-CABC-7043-A77C-4CF7E9DC796D}"/>
              </a:ext>
            </a:extLst>
          </p:cNvPr>
          <p:cNvPicPr>
            <a:picLocks noChangeAspect="1"/>
          </p:cNvPicPr>
          <p:nvPr/>
        </p:nvPicPr>
        <p:blipFill>
          <a:blip r:embed="rId3"/>
          <a:stretch>
            <a:fillRect/>
          </a:stretch>
        </p:blipFill>
        <p:spPr>
          <a:xfrm>
            <a:off x="6448578" y="4047460"/>
            <a:ext cx="2211572" cy="2211572"/>
          </a:xfrm>
          <a:prstGeom prst="rect">
            <a:avLst/>
          </a:prstGeom>
        </p:spPr>
      </p:pic>
      <p:pic>
        <p:nvPicPr>
          <p:cNvPr id="6" name="Picture 5">
            <a:extLst>
              <a:ext uri="{FF2B5EF4-FFF2-40B4-BE49-F238E27FC236}">
                <a16:creationId xmlns:a16="http://schemas.microsoft.com/office/drawing/2014/main" xmlns="" id="{CFABB01B-4089-F447-AFEC-A127C67E59F6}"/>
              </a:ext>
            </a:extLst>
          </p:cNvPr>
          <p:cNvPicPr>
            <a:picLocks noChangeAspect="1"/>
          </p:cNvPicPr>
          <p:nvPr/>
        </p:nvPicPr>
        <p:blipFill>
          <a:blip r:embed="rId3"/>
          <a:stretch>
            <a:fillRect/>
          </a:stretch>
        </p:blipFill>
        <p:spPr>
          <a:xfrm>
            <a:off x="7777645" y="4047460"/>
            <a:ext cx="2211572" cy="2211572"/>
          </a:xfrm>
          <a:prstGeom prst="rect">
            <a:avLst/>
          </a:prstGeom>
        </p:spPr>
      </p:pic>
    </p:spTree>
    <p:extLst>
      <p:ext uri="{BB962C8B-B14F-4D97-AF65-F5344CB8AC3E}">
        <p14:creationId xmlns:p14="http://schemas.microsoft.com/office/powerpoint/2010/main" val="21904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77B54-5F46-154D-98F7-1543E7016636}"/>
              </a:ext>
            </a:extLst>
          </p:cNvPr>
          <p:cNvSpPr>
            <a:spLocks noGrp="1"/>
          </p:cNvSpPr>
          <p:nvPr>
            <p:ph type="title"/>
          </p:nvPr>
        </p:nvSpPr>
        <p:spPr/>
        <p:txBody>
          <a:bodyPr/>
          <a:lstStyle/>
          <a:p>
            <a:r>
              <a:rPr lang="en-US" smtClean="0"/>
              <a:t>Scenario #3: Jorge</a:t>
            </a:r>
            <a:endParaRPr lang="en-US" dirty="0"/>
          </a:p>
        </p:txBody>
      </p:sp>
      <p:sp>
        <p:nvSpPr>
          <p:cNvPr id="58370" name="Content Placeholder 2">
            <a:extLst>
              <a:ext uri="{FF2B5EF4-FFF2-40B4-BE49-F238E27FC236}">
                <a16:creationId xmlns:a16="http://schemas.microsoft.com/office/drawing/2014/main" xmlns="" id="{C2B1B787-6960-BA4C-8298-5FA1F0BC0CB2}"/>
              </a:ext>
            </a:extLst>
          </p:cNvPr>
          <p:cNvSpPr>
            <a:spLocks noGrp="1" noChangeArrowheads="1"/>
          </p:cNvSpPr>
          <p:nvPr>
            <p:ph sz="half" idx="1"/>
          </p:nvPr>
        </p:nvSpPr>
        <p:spPr/>
        <p:txBody>
          <a:bodyPr>
            <a:normAutofit fontScale="92500"/>
          </a:bodyPr>
          <a:lstStyle/>
          <a:p>
            <a:r>
              <a:rPr lang="en-US" altLang="en-US" smtClean="0"/>
              <a:t>You hear loud shouting outside the lunch room.  You expect to see students arguing but it is only one student yelling at nothing that you can see. The words don’t make sense and other students have gathered to watch and mock him. He is clearly afraid of something but you don’t see what it might be. He has always been very quiet and is not a trouble maker. </a:t>
            </a:r>
          </a:p>
          <a:p>
            <a:r>
              <a:rPr lang="en-US" altLang="en-US" smtClean="0"/>
              <a:t>Do you intervene and if so how might you approach him?</a:t>
            </a:r>
            <a:endParaRPr lang="en-US" altLang="en-US" dirty="0"/>
          </a:p>
        </p:txBody>
      </p:sp>
      <p:pic>
        <p:nvPicPr>
          <p:cNvPr id="4" name="Content Placeholder 3">
            <a:extLst>
              <a:ext uri="{FF2B5EF4-FFF2-40B4-BE49-F238E27FC236}">
                <a16:creationId xmlns:a16="http://schemas.microsoft.com/office/drawing/2014/main" xmlns="" id="{51ED3B90-2A46-084C-BC0E-5D68A9AF99AA}"/>
              </a:ext>
            </a:extLst>
          </p:cNvPr>
          <p:cNvPicPr>
            <a:picLocks noGrp="1" noChangeAspect="1"/>
          </p:cNvPicPr>
          <p:nvPr>
            <p:ph sz="half" idx="2"/>
          </p:nvPr>
        </p:nvPicPr>
        <p:blipFill>
          <a:blip r:embed="rId3"/>
          <a:stretch>
            <a:fillRect/>
          </a:stretch>
        </p:blipFill>
        <p:spPr>
          <a:xfrm>
            <a:off x="6338888" y="2764842"/>
            <a:ext cx="4270375" cy="2849140"/>
          </a:xfrm>
        </p:spPr>
      </p:pic>
    </p:spTree>
    <p:extLst>
      <p:ext uri="{BB962C8B-B14F-4D97-AF65-F5344CB8AC3E}">
        <p14:creationId xmlns:p14="http://schemas.microsoft.com/office/powerpoint/2010/main" val="389549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872AB-4CCE-6F44-8697-6A48C3269680}"/>
              </a:ext>
            </a:extLst>
          </p:cNvPr>
          <p:cNvSpPr>
            <a:spLocks noGrp="1"/>
          </p:cNvSpPr>
          <p:nvPr>
            <p:ph type="title"/>
          </p:nvPr>
        </p:nvSpPr>
        <p:spPr/>
        <p:txBody>
          <a:bodyPr/>
          <a:lstStyle/>
          <a:p>
            <a:r>
              <a:rPr lang="en-US" smtClean="0"/>
              <a:t>Pop quiz!</a:t>
            </a:r>
            <a:endParaRPr lang="en-US" dirty="0"/>
          </a:p>
        </p:txBody>
      </p:sp>
      <p:sp>
        <p:nvSpPr>
          <p:cNvPr id="4" name="Text Placeholder 3"/>
          <p:cNvSpPr>
            <a:spLocks noGrp="1"/>
          </p:cNvSpPr>
          <p:nvPr>
            <p:ph type="body" idx="1"/>
          </p:nvPr>
        </p:nvSpPr>
        <p:spPr/>
        <p:txBody>
          <a:bodyPr/>
          <a:lstStyle/>
          <a:p>
            <a:endParaRPr lang="en-US"/>
          </a:p>
        </p:txBody>
      </p:sp>
      <p:pic>
        <p:nvPicPr>
          <p:cNvPr id="76804" name="Picture 13">
            <a:extLst>
              <a:ext uri="{FF2B5EF4-FFF2-40B4-BE49-F238E27FC236}">
                <a16:creationId xmlns:a16="http://schemas.microsoft.com/office/drawing/2014/main" xmlns="" id="{21EEB184-ADA2-0448-8841-0ED48A274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4290808"/>
            <a:ext cx="3285113" cy="228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03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6CED91B-42F2-6046-AF3D-4421E0D8B65D}"/>
              </a:ext>
            </a:extLst>
          </p:cNvPr>
          <p:cNvSpPr>
            <a:spLocks noGrp="1"/>
          </p:cNvSpPr>
          <p:nvPr>
            <p:ph type="title"/>
          </p:nvPr>
        </p:nvSpPr>
        <p:spPr>
          <a:xfrm>
            <a:off x="2625726" y="1159887"/>
            <a:ext cx="6940550" cy="1646237"/>
          </a:xfrm>
        </p:spPr>
        <p:txBody>
          <a:bodyPr/>
          <a:lstStyle/>
          <a:p>
            <a:pPr>
              <a:defRPr/>
            </a:pPr>
            <a:r>
              <a:rPr lang="en-US" dirty="0"/>
              <a:t>Crisis vs. emergency</a:t>
            </a:r>
          </a:p>
        </p:txBody>
      </p:sp>
      <p:sp>
        <p:nvSpPr>
          <p:cNvPr id="31746" name="Text Placeholder 4">
            <a:extLst>
              <a:ext uri="{FF2B5EF4-FFF2-40B4-BE49-F238E27FC236}">
                <a16:creationId xmlns:a16="http://schemas.microsoft.com/office/drawing/2014/main" xmlns="" id="{4B39E1AD-6AED-6449-8444-615DBC868139}"/>
              </a:ext>
            </a:extLst>
          </p:cNvPr>
          <p:cNvSpPr>
            <a:spLocks noGrp="1" noChangeArrowheads="1"/>
          </p:cNvSpPr>
          <p:nvPr>
            <p:ph type="body" idx="1"/>
          </p:nvPr>
        </p:nvSpPr>
        <p:spPr>
          <a:xfrm>
            <a:off x="3544889" y="4352925"/>
            <a:ext cx="5102225" cy="1265238"/>
          </a:xfrm>
        </p:spPr>
        <p:txBody>
          <a:bodyPr/>
          <a:lstStyle/>
          <a:p>
            <a:endParaRPr lang="en-US" altLang="en-US"/>
          </a:p>
        </p:txBody>
      </p:sp>
      <p:pic>
        <p:nvPicPr>
          <p:cNvPr id="2" name="Picture 1">
            <a:extLst>
              <a:ext uri="{FF2B5EF4-FFF2-40B4-BE49-F238E27FC236}">
                <a16:creationId xmlns:a16="http://schemas.microsoft.com/office/drawing/2014/main" xmlns="" id="{187FDE88-F3BC-CF45-90A3-BA25870E09ED}"/>
              </a:ext>
            </a:extLst>
          </p:cNvPr>
          <p:cNvPicPr>
            <a:picLocks noChangeAspect="1"/>
          </p:cNvPicPr>
          <p:nvPr/>
        </p:nvPicPr>
        <p:blipFill>
          <a:blip r:embed="rId3"/>
          <a:stretch>
            <a:fillRect/>
          </a:stretch>
        </p:blipFill>
        <p:spPr>
          <a:xfrm>
            <a:off x="3249183" y="3096491"/>
            <a:ext cx="5709659" cy="3158835"/>
          </a:xfrm>
          <a:prstGeom prst="rect">
            <a:avLst/>
          </a:prstGeom>
        </p:spPr>
      </p:pic>
    </p:spTree>
    <p:extLst>
      <p:ext uri="{BB962C8B-B14F-4D97-AF65-F5344CB8AC3E}">
        <p14:creationId xmlns:p14="http://schemas.microsoft.com/office/powerpoint/2010/main" val="184989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0F78E6-5B53-8C44-B7D5-8C1BE9558B09}"/>
              </a:ext>
            </a:extLst>
          </p:cNvPr>
          <p:cNvSpPr>
            <a:spLocks noGrp="1"/>
          </p:cNvSpPr>
          <p:nvPr>
            <p:ph type="title"/>
          </p:nvPr>
        </p:nvSpPr>
        <p:spPr/>
        <p:txBody>
          <a:bodyPr/>
          <a:lstStyle/>
          <a:p>
            <a:r>
              <a:rPr lang="en-US" smtClean="0"/>
              <a:t>list 3 things you could do or say in a mental health crisis</a:t>
            </a:r>
            <a:endParaRPr lang="en-US" dirty="0"/>
          </a:p>
        </p:txBody>
      </p:sp>
      <p:pic>
        <p:nvPicPr>
          <p:cNvPr id="80898" name="Content Placeholder 3">
            <a:extLst>
              <a:ext uri="{FF2B5EF4-FFF2-40B4-BE49-F238E27FC236}">
                <a16:creationId xmlns:a16="http://schemas.microsoft.com/office/drawing/2014/main" xmlns="" id="{8E7505C1-A30A-B143-8D87-4401F66025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760176" y="2638425"/>
            <a:ext cx="4671649" cy="3101975"/>
          </a:xfrm>
        </p:spPr>
      </p:pic>
    </p:spTree>
    <p:extLst>
      <p:ext uri="{BB962C8B-B14F-4D97-AF65-F5344CB8AC3E}">
        <p14:creationId xmlns:p14="http://schemas.microsoft.com/office/powerpoint/2010/main" val="35695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71F28-A187-DF44-9AB3-C981E4516EC9}"/>
              </a:ext>
            </a:extLst>
          </p:cNvPr>
          <p:cNvSpPr>
            <a:spLocks noGrp="1"/>
          </p:cNvSpPr>
          <p:nvPr>
            <p:ph type="title"/>
          </p:nvPr>
        </p:nvSpPr>
        <p:spPr/>
        <p:txBody>
          <a:bodyPr/>
          <a:lstStyle/>
          <a:p>
            <a:r>
              <a:rPr lang="en-US" smtClean="0"/>
              <a:t>What are 3 things to avoid doing in a mental health crisis?</a:t>
            </a:r>
            <a:endParaRPr lang="en-US" dirty="0"/>
          </a:p>
        </p:txBody>
      </p:sp>
      <p:pic>
        <p:nvPicPr>
          <p:cNvPr id="82946" name="Content Placeholder 3">
            <a:extLst>
              <a:ext uri="{FF2B5EF4-FFF2-40B4-BE49-F238E27FC236}">
                <a16:creationId xmlns:a16="http://schemas.microsoft.com/office/drawing/2014/main" xmlns="" id="{0E773E35-1856-9E4E-A452-BBC4D8DF6C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667250" y="3389312"/>
            <a:ext cx="2857500" cy="1600200"/>
          </a:xfrm>
        </p:spPr>
      </p:pic>
    </p:spTree>
    <p:extLst>
      <p:ext uri="{BB962C8B-B14F-4D97-AF65-F5344CB8AC3E}">
        <p14:creationId xmlns:p14="http://schemas.microsoft.com/office/powerpoint/2010/main" val="4064490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EEDD516-86B6-DD42-8EB5-1CF5FD3A8963}"/>
              </a:ext>
            </a:extLst>
          </p:cNvPr>
          <p:cNvSpPr>
            <a:spLocks noGrp="1"/>
          </p:cNvSpPr>
          <p:nvPr>
            <p:ph type="title"/>
          </p:nvPr>
        </p:nvSpPr>
        <p:spPr/>
        <p:txBody>
          <a:bodyPr/>
          <a:lstStyle/>
          <a:p>
            <a:r>
              <a:rPr lang="en-US" smtClean="0"/>
              <a:t>References and resources</a:t>
            </a:r>
            <a:endParaRPr lang="en-US" dirty="0"/>
          </a:p>
        </p:txBody>
      </p:sp>
      <p:sp>
        <p:nvSpPr>
          <p:cNvPr id="3" name="Text Placeholder 2"/>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F2947FFB-73EC-304F-A6BD-193F6CBFCD1C}"/>
              </a:ext>
            </a:extLst>
          </p:cNvPr>
          <p:cNvPicPr>
            <a:picLocks noChangeAspect="1"/>
          </p:cNvPicPr>
          <p:nvPr/>
        </p:nvPicPr>
        <p:blipFill>
          <a:blip r:embed="rId3"/>
          <a:stretch>
            <a:fillRect/>
          </a:stretch>
        </p:blipFill>
        <p:spPr>
          <a:xfrm>
            <a:off x="4285014" y="2998474"/>
            <a:ext cx="3604344" cy="3604344"/>
          </a:xfrm>
          <a:prstGeom prst="rect">
            <a:avLst/>
          </a:prstGeom>
        </p:spPr>
      </p:pic>
    </p:spTree>
    <p:extLst>
      <p:ext uri="{BB962C8B-B14F-4D97-AF65-F5344CB8AC3E}">
        <p14:creationId xmlns:p14="http://schemas.microsoft.com/office/powerpoint/2010/main" val="2668654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358D33-1C94-EA49-9966-3AA2D70699D8}"/>
              </a:ext>
            </a:extLst>
          </p:cNvPr>
          <p:cNvSpPr>
            <a:spLocks noGrp="1"/>
          </p:cNvSpPr>
          <p:nvPr>
            <p:ph type="title"/>
          </p:nvPr>
        </p:nvSpPr>
        <p:spPr>
          <a:xfrm>
            <a:off x="1474383" y="838200"/>
            <a:ext cx="3292475" cy="4724400"/>
          </a:xfrm>
        </p:spPr>
        <p:txBody>
          <a:bodyPr/>
          <a:lstStyle/>
          <a:p>
            <a:pPr>
              <a:defRPr/>
            </a:pPr>
            <a:r>
              <a:rPr lang="en-US" sz="2400" dirty="0"/>
              <a:t>Familiarize yourself with your center sop for mental health emergencies</a:t>
            </a:r>
          </a:p>
        </p:txBody>
      </p:sp>
      <p:pic>
        <p:nvPicPr>
          <p:cNvPr id="96258" name="Picture Placeholder 10">
            <a:extLst>
              <a:ext uri="{FF2B5EF4-FFF2-40B4-BE49-F238E27FC236}">
                <a16:creationId xmlns:a16="http://schemas.microsoft.com/office/drawing/2014/main" xmlns="" id="{B4521AF0-E9B6-CB4D-8C53-1E7D2500198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3306" r="23306"/>
          <a:stretch>
            <a:fillRect/>
          </a:stretch>
        </p:blipFill>
        <p:spPr>
          <a:xfrm>
            <a:off x="6733309" y="252247"/>
            <a:ext cx="4064682" cy="4426527"/>
          </a:xfrm>
        </p:spPr>
      </p:pic>
      <p:sp>
        <p:nvSpPr>
          <p:cNvPr id="96259" name="TextBox 11">
            <a:extLst>
              <a:ext uri="{FF2B5EF4-FFF2-40B4-BE49-F238E27FC236}">
                <a16:creationId xmlns:a16="http://schemas.microsoft.com/office/drawing/2014/main" xmlns="" id="{8AD87557-FB32-4941-BEC4-E35394A3D104}"/>
              </a:ext>
            </a:extLst>
          </p:cNvPr>
          <p:cNvSpPr txBox="1">
            <a:spLocks noChangeArrowheads="1"/>
          </p:cNvSpPr>
          <p:nvPr/>
        </p:nvSpPr>
        <p:spPr bwMode="auto">
          <a:xfrm>
            <a:off x="6898750" y="5063113"/>
            <a:ext cx="37338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MS PGothic" panose="020B0600070205080204" pitchFamily="34" charset="-128"/>
              </a:defRPr>
            </a:lvl1pPr>
            <a:lvl2pPr marL="742950" indent="-285750">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algn="ctr"/>
            <a:r>
              <a:rPr lang="en-US" altLang="en-US" sz="2400" b="1" dirty="0">
                <a:latin typeface="+mj-lt"/>
              </a:rPr>
              <a:t>Your  Job Corps Center  </a:t>
            </a:r>
            <a:r>
              <a:rPr lang="en-US" altLang="en-US" sz="2400" b="1" dirty="0" smtClean="0">
                <a:latin typeface="+mj-lt"/>
              </a:rPr>
              <a:t>SOP, for Mental Health Emergencies,  Treatment Guidelines, SMGs etc.</a:t>
            </a:r>
            <a:endParaRPr lang="en-US" altLang="en-US" sz="2400" b="1" dirty="0">
              <a:latin typeface="+mj-lt"/>
            </a:endParaRPr>
          </a:p>
        </p:txBody>
      </p:sp>
    </p:spTree>
    <p:extLst>
      <p:ext uri="{BB962C8B-B14F-4D97-AF65-F5344CB8AC3E}">
        <p14:creationId xmlns:p14="http://schemas.microsoft.com/office/powerpoint/2010/main" val="3568638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013F82-D867-634B-AA81-E93030BAF7A3}"/>
              </a:ext>
            </a:extLst>
          </p:cNvPr>
          <p:cNvSpPr>
            <a:spLocks noGrp="1"/>
          </p:cNvSpPr>
          <p:nvPr>
            <p:ph type="title"/>
          </p:nvPr>
        </p:nvSpPr>
        <p:spPr/>
        <p:txBody>
          <a:bodyPr/>
          <a:lstStyle/>
          <a:p>
            <a:r>
              <a:rPr lang="en-US" smtClean="0"/>
              <a:t>Job corps wellness resources</a:t>
            </a:r>
            <a:endParaRPr lang="en-US" dirty="0"/>
          </a:p>
        </p:txBody>
      </p:sp>
      <p:sp>
        <p:nvSpPr>
          <p:cNvPr id="3" name="Content Placeholder 2">
            <a:extLst>
              <a:ext uri="{FF2B5EF4-FFF2-40B4-BE49-F238E27FC236}">
                <a16:creationId xmlns:a16="http://schemas.microsoft.com/office/drawing/2014/main" xmlns="" id="{6044E572-AFDF-6743-B32C-507732BEC173}"/>
              </a:ext>
            </a:extLst>
          </p:cNvPr>
          <p:cNvSpPr>
            <a:spLocks noGrp="1"/>
          </p:cNvSpPr>
          <p:nvPr>
            <p:ph idx="1"/>
          </p:nvPr>
        </p:nvSpPr>
        <p:spPr/>
        <p:txBody>
          <a:bodyPr/>
          <a:lstStyle/>
          <a:p>
            <a:r>
              <a:rPr lang="en-US" smtClean="0"/>
              <a:t>CMHC</a:t>
            </a:r>
          </a:p>
          <a:p>
            <a:r>
              <a:rPr lang="en-US" smtClean="0"/>
              <a:t>TEAP</a:t>
            </a:r>
          </a:p>
          <a:p>
            <a:r>
              <a:rPr lang="en-US" smtClean="0"/>
              <a:t>HEALS</a:t>
            </a:r>
          </a:p>
          <a:p>
            <a:r>
              <a:rPr lang="en-US" smtClean="0"/>
              <a:t>Student Support Groups</a:t>
            </a:r>
          </a:p>
          <a:p>
            <a:r>
              <a:rPr lang="en-US" smtClean="0"/>
              <a:t>AA/NA/Al Anon</a:t>
            </a:r>
          </a:p>
          <a:p>
            <a:r>
              <a:rPr lang="en-US" smtClean="0"/>
              <a:t>Others?</a:t>
            </a:r>
          </a:p>
          <a:p>
            <a:endParaRPr lang="en-US" dirty="0"/>
          </a:p>
        </p:txBody>
      </p:sp>
      <p:pic>
        <p:nvPicPr>
          <p:cNvPr id="4" name="Picture 3">
            <a:extLst>
              <a:ext uri="{FF2B5EF4-FFF2-40B4-BE49-F238E27FC236}">
                <a16:creationId xmlns:a16="http://schemas.microsoft.com/office/drawing/2014/main" xmlns="" id="{0383AFC6-92F4-B74B-A036-EABF0DA5E9FE}"/>
              </a:ext>
            </a:extLst>
          </p:cNvPr>
          <p:cNvPicPr>
            <a:picLocks noChangeAspect="1"/>
          </p:cNvPicPr>
          <p:nvPr/>
        </p:nvPicPr>
        <p:blipFill>
          <a:blip r:embed="rId3"/>
          <a:stretch>
            <a:fillRect/>
          </a:stretch>
        </p:blipFill>
        <p:spPr>
          <a:xfrm>
            <a:off x="6329916" y="2638044"/>
            <a:ext cx="3366977" cy="3101983"/>
          </a:xfrm>
          <a:prstGeom prst="rect">
            <a:avLst/>
          </a:prstGeom>
        </p:spPr>
      </p:pic>
    </p:spTree>
    <p:extLst>
      <p:ext uri="{BB962C8B-B14F-4D97-AF65-F5344CB8AC3E}">
        <p14:creationId xmlns:p14="http://schemas.microsoft.com/office/powerpoint/2010/main" val="1243605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6A0C8-8EFD-5C4E-A348-14CFD4857ED9}"/>
              </a:ext>
            </a:extLst>
          </p:cNvPr>
          <p:cNvSpPr>
            <a:spLocks noGrp="1"/>
          </p:cNvSpPr>
          <p:nvPr>
            <p:ph type="title"/>
          </p:nvPr>
        </p:nvSpPr>
        <p:spPr/>
        <p:txBody>
          <a:bodyPr/>
          <a:lstStyle/>
          <a:p>
            <a:r>
              <a:rPr lang="en-US" smtClean="0"/>
              <a:t>Helpful Web Resources</a:t>
            </a:r>
            <a:endParaRPr lang="en-US" dirty="0"/>
          </a:p>
        </p:txBody>
      </p:sp>
      <p:sp>
        <p:nvSpPr>
          <p:cNvPr id="100354" name="Content Placeholder 2">
            <a:extLst>
              <a:ext uri="{FF2B5EF4-FFF2-40B4-BE49-F238E27FC236}">
                <a16:creationId xmlns:a16="http://schemas.microsoft.com/office/drawing/2014/main" xmlns="" id="{0EFF8BA9-288E-B048-89A0-52FD0AEE20FB}"/>
              </a:ext>
            </a:extLst>
          </p:cNvPr>
          <p:cNvSpPr>
            <a:spLocks noGrp="1" noChangeArrowheads="1"/>
          </p:cNvSpPr>
          <p:nvPr>
            <p:ph idx="1"/>
          </p:nvPr>
        </p:nvSpPr>
        <p:spPr/>
        <p:txBody>
          <a:bodyPr>
            <a:normAutofit fontScale="77500" lnSpcReduction="20000"/>
          </a:bodyPr>
          <a:lstStyle/>
          <a:p>
            <a:r>
              <a:rPr lang="en-US" altLang="en-US" sz="1900" dirty="0" smtClean="0"/>
              <a:t>Navigating a Mental Health Crisis by NAMI : </a:t>
            </a:r>
            <a:r>
              <a:rPr lang="en-US" altLang="en-US" sz="1900" dirty="0" smtClean="0">
                <a:hlinkClick r:id="rId3">
                  <a:extLst>
                    <a:ext uri="{A12FA001-AC4F-418D-AE19-62706E023703}">
                      <ahyp:hlinkClr xmlns:ahyp="http://schemas.microsoft.com/office/drawing/2018/hyperlinkcolor" xmlns="" val="tx"/>
                    </a:ext>
                  </a:extLst>
                </a:hlinkClick>
              </a:rPr>
              <a:t>https://www.nami.org/About-NAMI/Publications-Reports/Guides/Navigating-a-Mental-Health-Crisis/Navigating-A-Mental-Health-Crisis.pdf</a:t>
            </a:r>
            <a:r>
              <a:rPr lang="en-US" altLang="en-US" sz="1900" dirty="0" smtClean="0"/>
              <a:t> </a:t>
            </a:r>
          </a:p>
          <a:p>
            <a:r>
              <a:rPr lang="en-US" altLang="en-US" sz="1900" dirty="0" smtClean="0"/>
              <a:t>Ohio State’s General Guidelines for Assisting Students in Distress : </a:t>
            </a:r>
            <a:r>
              <a:rPr lang="en-US" altLang="en-US" sz="1900" dirty="0" smtClean="0">
                <a:hlinkClick r:id="rId4">
                  <a:extLst>
                    <a:ext uri="{A12FA001-AC4F-418D-AE19-62706E023703}">
                      <ahyp:hlinkClr xmlns:ahyp="http://schemas.microsoft.com/office/drawing/2018/hyperlinkcolor" xmlns="" val="tx"/>
                    </a:ext>
                  </a:extLst>
                </a:hlinkClick>
              </a:rPr>
              <a:t>https://www.ohio.edu/student-affairs/dean-of-students/guide-student-distress</a:t>
            </a:r>
            <a:r>
              <a:rPr lang="en-US" altLang="en-US" sz="1900" dirty="0" smtClean="0"/>
              <a:t> </a:t>
            </a:r>
          </a:p>
          <a:p>
            <a:r>
              <a:rPr lang="en-US" altLang="en-US" sz="1900" dirty="0" smtClean="0"/>
              <a:t>Psychological First Aid: </a:t>
            </a:r>
            <a:r>
              <a:rPr lang="en-US" altLang="en-US" sz="1900" dirty="0" smtClean="0">
                <a:hlinkClick r:id="rId5">
                  <a:extLst>
                    <a:ext uri="{A12FA001-AC4F-418D-AE19-62706E023703}">
                      <ahyp:hlinkClr xmlns:ahyp="http://schemas.microsoft.com/office/drawing/2018/hyperlinkcolor" xmlns="" val="tx"/>
                    </a:ext>
                  </a:extLst>
                </a:hlinkClick>
              </a:rPr>
              <a:t>https://www.apa.org/practice/programs/dmhi/psychological-first-aid/training</a:t>
            </a:r>
            <a:r>
              <a:rPr lang="en-US" altLang="en-US" sz="1900" dirty="0" smtClean="0"/>
              <a:t> </a:t>
            </a:r>
          </a:p>
          <a:p>
            <a:r>
              <a:rPr lang="en-US" altLang="en-US" sz="1900" dirty="0" smtClean="0"/>
              <a:t>Detailed information on handling a student crisis at the </a:t>
            </a:r>
            <a:r>
              <a:rPr lang="en-US" altLang="en-US" sz="1900" dirty="0" err="1" smtClean="0"/>
              <a:t>CalTech</a:t>
            </a:r>
            <a:r>
              <a:rPr lang="en-US" altLang="en-US" sz="1900" dirty="0" smtClean="0"/>
              <a:t> counseling site: </a:t>
            </a:r>
            <a:r>
              <a:rPr lang="en-US" altLang="en-US" sz="1900" dirty="0" smtClean="0">
                <a:hlinkClick r:id="rId6">
                  <a:extLst>
                    <a:ext uri="{A12FA001-AC4F-418D-AE19-62706E023703}">
                      <ahyp:hlinkClr xmlns:ahyp="http://schemas.microsoft.com/office/drawing/2018/hyperlinkcolor" xmlns="" val="tx"/>
                    </a:ext>
                  </a:extLst>
                </a:hlinkClick>
              </a:rPr>
              <a:t>http://www.coundeling.caltech.edu/guide/crisis.html</a:t>
            </a:r>
            <a:r>
              <a:rPr lang="en-US" altLang="en-US" sz="1900" dirty="0" smtClean="0"/>
              <a:t>  </a:t>
            </a:r>
          </a:p>
          <a:p>
            <a:r>
              <a:rPr lang="en-US" altLang="en-US" sz="1900" dirty="0" smtClean="0"/>
              <a:t>Campus Emergency Planning Handbook: </a:t>
            </a:r>
            <a:r>
              <a:rPr lang="en-US" altLang="en-US" sz="1900" dirty="0" smtClean="0">
                <a:hlinkClick r:id="rId7">
                  <a:extLst>
                    <a:ext uri="{A12FA001-AC4F-418D-AE19-62706E023703}">
                      <ahyp:hlinkClr xmlns:ahyp="http://schemas.microsoft.com/office/drawing/2018/hyperlinkcolor" xmlns="" val="tx"/>
                    </a:ext>
                  </a:extLst>
                </a:hlinkClick>
              </a:rPr>
              <a:t>http://www.ed.gov/admins/lead/safety/emergencyplan/crisisplanning.pdf</a:t>
            </a:r>
            <a:r>
              <a:rPr lang="en-US" altLang="en-US" sz="1900" dirty="0" smtClean="0"/>
              <a:t> </a:t>
            </a:r>
          </a:p>
          <a:p>
            <a:r>
              <a:rPr lang="en-US" altLang="en-US" sz="1900" dirty="0" smtClean="0"/>
              <a:t>Practice Guidelines: Core Elements in Responding to a Mental Health Crisis. </a:t>
            </a:r>
            <a:r>
              <a:rPr lang="en-US" altLang="en-US" sz="1900" dirty="0" smtClean="0">
                <a:hlinkClick r:id="rId8">
                  <a:extLst>
                    <a:ext uri="{A12FA001-AC4F-418D-AE19-62706E023703}">
                      <ahyp:hlinkClr xmlns:ahyp="http://schemas.microsoft.com/office/drawing/2018/hyperlinkcolor" xmlns="" val="tx"/>
                    </a:ext>
                  </a:extLst>
                </a:hlinkClick>
              </a:rPr>
              <a:t>https://store.samhsa.gov/system/files/sma09-4427.pdf</a:t>
            </a:r>
            <a:r>
              <a:rPr lang="en-US" altLang="en-US" sz="1900" dirty="0" smtClean="0"/>
              <a:t> </a:t>
            </a:r>
          </a:p>
          <a:p>
            <a:endParaRPr lang="en-US" altLang="en-US" dirty="0" smtClean="0"/>
          </a:p>
          <a:p>
            <a:endParaRPr lang="en-US" altLang="en-US" dirty="0" smtClean="0"/>
          </a:p>
          <a:p>
            <a:endParaRPr lang="en-US" altLang="en-US" dirty="0" smtClean="0"/>
          </a:p>
          <a:p>
            <a:endParaRPr lang="en-US" altLang="en-US" dirty="0"/>
          </a:p>
        </p:txBody>
      </p:sp>
      <p:pic>
        <p:nvPicPr>
          <p:cNvPr id="1028" name="Picture 4" descr="page1image1148499456">
            <a:extLst>
              <a:ext uri="{FF2B5EF4-FFF2-40B4-BE49-F238E27FC236}">
                <a16:creationId xmlns:a16="http://schemas.microsoft.com/office/drawing/2014/main" xmlns="" id="{8B66EC8A-946E-8645-9857-9BA5530C64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 y="-990600"/>
            <a:ext cx="68834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43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87D7FA86-F8DF-714A-8C6D-A2BD4152C291}"/>
              </a:ext>
            </a:extLst>
          </p:cNvPr>
          <p:cNvSpPr>
            <a:spLocks noGrp="1"/>
          </p:cNvSpPr>
          <p:nvPr>
            <p:ph type="title"/>
          </p:nvPr>
        </p:nvSpPr>
        <p:spPr/>
        <p:txBody>
          <a:bodyPr/>
          <a:lstStyle/>
          <a:p>
            <a:r>
              <a:rPr lang="en-US" altLang="en-US" smtClean="0"/>
              <a:t>Other Resources…</a:t>
            </a:r>
            <a:endParaRPr lang="en-US" altLang="en-US" dirty="0"/>
          </a:p>
        </p:txBody>
      </p:sp>
      <p:sp>
        <p:nvSpPr>
          <p:cNvPr id="3" name="Content Placeholder 2">
            <a:extLst>
              <a:ext uri="{FF2B5EF4-FFF2-40B4-BE49-F238E27FC236}">
                <a16:creationId xmlns:a16="http://schemas.microsoft.com/office/drawing/2014/main" xmlns="" id="{645A3410-4C53-0A42-B785-99544771CB2B}"/>
              </a:ext>
            </a:extLst>
          </p:cNvPr>
          <p:cNvSpPr>
            <a:spLocks noGrp="1"/>
          </p:cNvSpPr>
          <p:nvPr>
            <p:ph idx="1"/>
          </p:nvPr>
        </p:nvSpPr>
        <p:spPr/>
        <p:txBody>
          <a:bodyPr/>
          <a:lstStyle/>
          <a:p>
            <a:r>
              <a:rPr lang="en-US" dirty="0" smtClean="0"/>
              <a:t>National Suicide Prevention Line:1-800-273-8255</a:t>
            </a:r>
          </a:p>
          <a:p>
            <a:endParaRPr lang="en-US" dirty="0" smtClean="0"/>
          </a:p>
          <a:p>
            <a:r>
              <a:rPr lang="en-US" dirty="0" smtClean="0"/>
              <a:t>National Alliance for the Mentally Ill (NAMI) (Check for your state and local chapters): www.nami.org</a:t>
            </a:r>
          </a:p>
          <a:p>
            <a:endParaRPr lang="en-US" dirty="0" smtClean="0"/>
          </a:p>
          <a:p>
            <a:pPr lvl="1"/>
            <a:endParaRPr lang="en-US" dirty="0"/>
          </a:p>
        </p:txBody>
      </p:sp>
    </p:spTree>
    <p:extLst>
      <p:ext uri="{BB962C8B-B14F-4D97-AF65-F5344CB8AC3E}">
        <p14:creationId xmlns:p14="http://schemas.microsoft.com/office/powerpoint/2010/main" val="3129075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0B5E362F-7377-A14A-9322-F7BB10D953F5}"/>
              </a:ext>
            </a:extLst>
          </p:cNvPr>
          <p:cNvSpPr>
            <a:spLocks noGrp="1"/>
          </p:cNvSpPr>
          <p:nvPr>
            <p:ph type="title"/>
          </p:nvPr>
        </p:nvSpPr>
        <p:spPr/>
        <p:txBody>
          <a:bodyPr/>
          <a:lstStyle/>
          <a:p>
            <a:r>
              <a:rPr lang="en-US" altLang="en-US" smtClean="0"/>
              <a:t>Questions/comments?</a:t>
            </a:r>
            <a:endParaRPr lang="en-US" altLang="en-US" dirty="0"/>
          </a:p>
        </p:txBody>
      </p:sp>
      <p:sp>
        <p:nvSpPr>
          <p:cNvPr id="3" name="Content Placeholder 2"/>
          <p:cNvSpPr>
            <a:spLocks noGrp="1"/>
          </p:cNvSpPr>
          <p:nvPr>
            <p:ph idx="1"/>
          </p:nvPr>
        </p:nvSpPr>
        <p:spPr/>
        <p:txBody>
          <a:bodyPr/>
          <a:lstStyle/>
          <a:p>
            <a:endParaRPr lang="en-US"/>
          </a:p>
        </p:txBody>
      </p:sp>
      <p:pic>
        <p:nvPicPr>
          <p:cNvPr id="108546" name="Picture 2">
            <a:extLst>
              <a:ext uri="{FF2B5EF4-FFF2-40B4-BE49-F238E27FC236}">
                <a16:creationId xmlns:a16="http://schemas.microsoft.com/office/drawing/2014/main" xmlns="" id="{D1942FBD-3553-8A4C-93C9-813531B19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38044"/>
            <a:ext cx="5638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1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235225BF-B4AD-2E44-8698-03E26983A572}"/>
              </a:ext>
            </a:extLst>
          </p:cNvPr>
          <p:cNvSpPr>
            <a:spLocks noGrp="1"/>
          </p:cNvSpPr>
          <p:nvPr>
            <p:ph type="title"/>
          </p:nvPr>
        </p:nvSpPr>
        <p:spPr>
          <a:xfrm>
            <a:off x="2166144" y="715310"/>
            <a:ext cx="7729728" cy="1570690"/>
          </a:xfrm>
        </p:spPr>
        <p:txBody>
          <a:bodyPr>
            <a:normAutofit/>
          </a:bodyPr>
          <a:lstStyle/>
          <a:p>
            <a:pPr>
              <a:defRPr/>
            </a:pPr>
            <a:r>
              <a:rPr lang="en-US" sz="3200" dirty="0">
                <a:solidFill>
                  <a:schemeClr val="tx1">
                    <a:lumMod val="85000"/>
                    <a:lumOff val="15000"/>
                  </a:schemeClr>
                </a:solidFill>
              </a:rPr>
              <a:t>What is a mental </a:t>
            </a:r>
            <a:br>
              <a:rPr lang="en-US" sz="3200" dirty="0">
                <a:solidFill>
                  <a:schemeClr val="tx1">
                    <a:lumMod val="85000"/>
                    <a:lumOff val="15000"/>
                  </a:schemeClr>
                </a:solidFill>
              </a:rPr>
            </a:br>
            <a:r>
              <a:rPr lang="en-US" sz="3200" dirty="0">
                <a:solidFill>
                  <a:schemeClr val="tx1">
                    <a:lumMod val="85000"/>
                    <a:lumOff val="15000"/>
                  </a:schemeClr>
                </a:solidFill>
              </a:rPr>
              <a:t>health crisis?</a:t>
            </a:r>
          </a:p>
        </p:txBody>
      </p:sp>
      <p:pic>
        <p:nvPicPr>
          <p:cNvPr id="21507" name="Content Placeholder 12">
            <a:extLst>
              <a:ext uri="{FF2B5EF4-FFF2-40B4-BE49-F238E27FC236}">
                <a16:creationId xmlns:a16="http://schemas.microsoft.com/office/drawing/2014/main" xmlns="" id="{19C5E783-210B-4C44-BFEB-6D082A904B4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166144" y="2638425"/>
            <a:ext cx="3101975" cy="3101975"/>
          </a:xfrm>
        </p:spPr>
      </p:pic>
      <p:sp>
        <p:nvSpPr>
          <p:cNvPr id="12" name="Content Placeholder 11">
            <a:extLst>
              <a:ext uri="{FF2B5EF4-FFF2-40B4-BE49-F238E27FC236}">
                <a16:creationId xmlns:a16="http://schemas.microsoft.com/office/drawing/2014/main" xmlns="" id="{35DCD546-55B3-5840-8D33-D0CE3B7E9734}"/>
              </a:ext>
            </a:extLst>
          </p:cNvPr>
          <p:cNvSpPr>
            <a:spLocks noGrp="1"/>
          </p:cNvSpPr>
          <p:nvPr>
            <p:ph sz="half" idx="2"/>
          </p:nvPr>
        </p:nvSpPr>
        <p:spPr>
          <a:xfrm>
            <a:off x="6324600" y="2665414"/>
            <a:ext cx="3290888" cy="3735387"/>
          </a:xfrm>
        </p:spPr>
        <p:txBody>
          <a:bodyPr rtlCol="0">
            <a:normAutofit lnSpcReduction="10000"/>
          </a:bodyPr>
          <a:lstStyle/>
          <a:p>
            <a:pPr marL="0" indent="0">
              <a:buNone/>
              <a:defRPr/>
            </a:pPr>
            <a:r>
              <a:rPr lang="en-US" sz="2400" dirty="0">
                <a:solidFill>
                  <a:schemeClr val="tx1">
                    <a:lumMod val="85000"/>
                    <a:lumOff val="15000"/>
                  </a:schemeClr>
                </a:solidFill>
              </a:rPr>
              <a:t>A mental health crisis is any situation in which</a:t>
            </a:r>
            <a:br>
              <a:rPr lang="en-US" sz="2400" dirty="0">
                <a:solidFill>
                  <a:schemeClr val="tx1">
                    <a:lumMod val="85000"/>
                    <a:lumOff val="15000"/>
                  </a:schemeClr>
                </a:solidFill>
              </a:rPr>
            </a:br>
            <a:r>
              <a:rPr lang="en-US" sz="2400" dirty="0">
                <a:solidFill>
                  <a:schemeClr val="tx1">
                    <a:lumMod val="85000"/>
                    <a:lumOff val="15000"/>
                  </a:schemeClr>
                </a:solidFill>
              </a:rPr>
              <a:t>a person’s behavior puts them at risk of hurting themselves or others and/or prevents them from being able to care for themselves or function effectively in the community. </a:t>
            </a:r>
            <a:endParaRPr lang="en-US" dirty="0">
              <a:solidFill>
                <a:schemeClr val="tx1">
                  <a:lumMod val="85000"/>
                  <a:lumOff val="15000"/>
                </a:schemeClr>
              </a:solidFill>
            </a:endParaRPr>
          </a:p>
        </p:txBody>
      </p:sp>
    </p:spTree>
    <p:extLst>
      <p:ext uri="{BB962C8B-B14F-4D97-AF65-F5344CB8AC3E}">
        <p14:creationId xmlns:p14="http://schemas.microsoft.com/office/powerpoint/2010/main" val="217108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xmlns="" id="{5C4F5CC1-27A7-5F4E-ADFA-A7C77511C44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209" y="2341578"/>
            <a:ext cx="5741582" cy="451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a:extLst>
              <a:ext uri="{FF2B5EF4-FFF2-40B4-BE49-F238E27FC236}">
                <a16:creationId xmlns:a16="http://schemas.microsoft.com/office/drawing/2014/main" xmlns="" id="{D4ED1666-1C7D-C14B-8139-C2989A61A4E7}"/>
              </a:ext>
            </a:extLst>
          </p:cNvPr>
          <p:cNvSpPr>
            <a:spLocks noGrp="1"/>
          </p:cNvSpPr>
          <p:nvPr>
            <p:ph type="title"/>
          </p:nvPr>
        </p:nvSpPr>
        <p:spPr>
          <a:xfrm>
            <a:off x="2231136" y="445147"/>
            <a:ext cx="7729728" cy="1549908"/>
          </a:xfrm>
        </p:spPr>
        <p:txBody>
          <a:bodyPr>
            <a:normAutofit/>
          </a:bodyPr>
          <a:lstStyle/>
          <a:p>
            <a:pPr>
              <a:defRPr/>
            </a:pPr>
            <a:r>
              <a:rPr lang="en-US" sz="3200" dirty="0">
                <a:solidFill>
                  <a:schemeClr val="tx1">
                    <a:lumMod val="85000"/>
                    <a:lumOff val="15000"/>
                  </a:schemeClr>
                </a:solidFill>
              </a:rPr>
              <a:t>An individual in crisis may experience…</a:t>
            </a:r>
          </a:p>
        </p:txBody>
      </p:sp>
    </p:spTree>
    <p:extLst>
      <p:ext uri="{BB962C8B-B14F-4D97-AF65-F5344CB8AC3E}">
        <p14:creationId xmlns:p14="http://schemas.microsoft.com/office/powerpoint/2010/main" val="1413104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B32A683-1213-0A4E-801C-838CC6727A36}"/>
              </a:ext>
            </a:extLst>
          </p:cNvPr>
          <p:cNvSpPr>
            <a:spLocks noGrp="1"/>
          </p:cNvSpPr>
          <p:nvPr>
            <p:ph type="title"/>
          </p:nvPr>
        </p:nvSpPr>
        <p:spPr/>
        <p:txBody>
          <a:bodyPr/>
          <a:lstStyle/>
          <a:p>
            <a:r>
              <a:rPr lang="en-US" smtClean="0"/>
              <a:t>Crisis Warning signs</a:t>
            </a:r>
            <a:endParaRPr lang="en-US" dirty="0"/>
          </a:p>
        </p:txBody>
      </p:sp>
      <p:sp>
        <p:nvSpPr>
          <p:cNvPr id="5" name="Content Placeholder 4">
            <a:extLst>
              <a:ext uri="{FF2B5EF4-FFF2-40B4-BE49-F238E27FC236}">
                <a16:creationId xmlns:a16="http://schemas.microsoft.com/office/drawing/2014/main" xmlns="" id="{CA17A70C-8E92-1F44-81B0-98C119B9382B}"/>
              </a:ext>
            </a:extLst>
          </p:cNvPr>
          <p:cNvSpPr>
            <a:spLocks noGrp="1"/>
          </p:cNvSpPr>
          <p:nvPr>
            <p:ph sz="half" idx="1"/>
          </p:nvPr>
        </p:nvSpPr>
        <p:spPr/>
        <p:txBody>
          <a:bodyPr/>
          <a:lstStyle/>
          <a:p>
            <a:r>
              <a:rPr lang="en-US" dirty="0" smtClean="0"/>
              <a:t>Rapid mood swings</a:t>
            </a:r>
          </a:p>
          <a:p>
            <a:r>
              <a:rPr lang="en-US" dirty="0" smtClean="0"/>
              <a:t>Increased agitation, destroys property </a:t>
            </a:r>
          </a:p>
          <a:p>
            <a:r>
              <a:rPr lang="en-US" dirty="0" smtClean="0"/>
              <a:t>Abusive behavior to self and others</a:t>
            </a:r>
          </a:p>
          <a:p>
            <a:r>
              <a:rPr lang="en-US" dirty="0" smtClean="0"/>
              <a:t>Isolation from school, work, family, friends </a:t>
            </a:r>
          </a:p>
          <a:p>
            <a:r>
              <a:rPr lang="en-US" dirty="0" smtClean="0"/>
              <a:t>Loses touch with reality</a:t>
            </a:r>
          </a:p>
          <a:p>
            <a:r>
              <a:rPr lang="en-US" dirty="0" smtClean="0"/>
              <a:t>Paranoia </a:t>
            </a:r>
          </a:p>
          <a:p>
            <a:r>
              <a:rPr lang="en-US" dirty="0" smtClean="0"/>
              <a:t>Inattention to hygiene</a:t>
            </a:r>
          </a:p>
          <a:p>
            <a:endParaRPr lang="en-US" dirty="0" smtClean="0"/>
          </a:p>
          <a:p>
            <a:endParaRPr lang="en-US" dirty="0" smtClean="0"/>
          </a:p>
          <a:p>
            <a:endParaRPr lang="en-US" dirty="0"/>
          </a:p>
        </p:txBody>
      </p:sp>
      <p:pic>
        <p:nvPicPr>
          <p:cNvPr id="29699" name="Content Placeholder 2">
            <a:extLst>
              <a:ext uri="{FF2B5EF4-FFF2-40B4-BE49-F238E27FC236}">
                <a16:creationId xmlns:a16="http://schemas.microsoft.com/office/drawing/2014/main" xmlns="" id="{3E30BA3D-9B2B-6148-8C28-1525F95F71C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45375" y="3160712"/>
            <a:ext cx="2057400" cy="2057400"/>
          </a:xfrm>
        </p:spPr>
      </p:pic>
    </p:spTree>
    <p:extLst>
      <p:ext uri="{BB962C8B-B14F-4D97-AF65-F5344CB8AC3E}">
        <p14:creationId xmlns:p14="http://schemas.microsoft.com/office/powerpoint/2010/main" val="364614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41F83-D0F2-FA48-BBE5-80762539A891}"/>
              </a:ext>
            </a:extLst>
          </p:cNvPr>
          <p:cNvSpPr>
            <a:spLocks noGrp="1"/>
          </p:cNvSpPr>
          <p:nvPr>
            <p:ph type="title"/>
          </p:nvPr>
        </p:nvSpPr>
        <p:spPr>
          <a:xfrm>
            <a:off x="2231136" y="436418"/>
            <a:ext cx="7729728" cy="1716994"/>
          </a:xfrm>
        </p:spPr>
        <p:txBody>
          <a:bodyPr>
            <a:normAutofit/>
          </a:bodyPr>
          <a:lstStyle/>
          <a:p>
            <a:pPr>
              <a:defRPr/>
            </a:pPr>
            <a:r>
              <a:rPr lang="en-US" sz="3200" dirty="0"/>
              <a:t>Consider for CMHC or </a:t>
            </a:r>
            <a:br>
              <a:rPr lang="en-US" sz="3200" dirty="0"/>
            </a:br>
            <a:r>
              <a:rPr lang="en-US" sz="3200" dirty="0"/>
              <a:t>TEAP referral</a:t>
            </a:r>
          </a:p>
        </p:txBody>
      </p:sp>
      <p:sp>
        <p:nvSpPr>
          <p:cNvPr id="3" name="Content Placeholder 2">
            <a:extLst>
              <a:ext uri="{FF2B5EF4-FFF2-40B4-BE49-F238E27FC236}">
                <a16:creationId xmlns:a16="http://schemas.microsoft.com/office/drawing/2014/main" xmlns="" id="{6C73B941-6254-444B-BEDA-95B2175B8EBE}"/>
              </a:ext>
            </a:extLst>
          </p:cNvPr>
          <p:cNvSpPr>
            <a:spLocks noGrp="1"/>
          </p:cNvSpPr>
          <p:nvPr>
            <p:ph idx="1"/>
          </p:nvPr>
        </p:nvSpPr>
        <p:spPr>
          <a:xfrm>
            <a:off x="3130550" y="2438400"/>
            <a:ext cx="5937250" cy="3886200"/>
          </a:xfrm>
        </p:spPr>
        <p:txBody>
          <a:bodyPr>
            <a:normAutofit lnSpcReduction="10000"/>
          </a:bodyPr>
          <a:lstStyle/>
          <a:p>
            <a:pPr marL="457200" indent="-457200">
              <a:buFont typeface="+mj-lt"/>
              <a:buAutoNum type="arabicPeriod"/>
              <a:defRPr/>
            </a:pPr>
            <a:r>
              <a:rPr lang="en-US" sz="2400" dirty="0"/>
              <a:t>excessive or inappropriate anger, </a:t>
            </a:r>
          </a:p>
          <a:p>
            <a:pPr marL="457200" indent="-457200">
              <a:buFont typeface="+mj-lt"/>
              <a:buAutoNum type="arabicPeriod"/>
              <a:defRPr/>
            </a:pPr>
            <a:r>
              <a:rPr lang="en-US" sz="2400" dirty="0"/>
              <a:t>behavioral or emotional change, </a:t>
            </a:r>
          </a:p>
          <a:p>
            <a:pPr marL="457200" indent="-457200">
              <a:buFont typeface="+mj-lt"/>
              <a:buAutoNum type="arabicPeriod"/>
              <a:defRPr/>
            </a:pPr>
            <a:r>
              <a:rPr lang="en-US" sz="2400" dirty="0"/>
              <a:t>withdrawal </a:t>
            </a:r>
          </a:p>
          <a:p>
            <a:pPr marL="457200" indent="-457200">
              <a:buFont typeface="+mj-lt"/>
              <a:buAutoNum type="arabicPeriod"/>
              <a:defRPr/>
            </a:pPr>
            <a:r>
              <a:rPr lang="en-US" sz="2400" dirty="0"/>
              <a:t>s</a:t>
            </a:r>
            <a:r>
              <a:rPr lang="en-US" sz="2400" dirty="0" smtClean="0"/>
              <a:t>leep </a:t>
            </a:r>
            <a:r>
              <a:rPr lang="en-US" sz="2400" dirty="0"/>
              <a:t>or eating disturbance</a:t>
            </a:r>
          </a:p>
          <a:p>
            <a:pPr marL="457200" indent="-457200">
              <a:buFont typeface="+mj-lt"/>
              <a:buAutoNum type="arabicPeriod"/>
              <a:defRPr/>
            </a:pPr>
            <a:r>
              <a:rPr lang="en-US" sz="2400" dirty="0"/>
              <a:t>change in hygiene or appearance, </a:t>
            </a:r>
          </a:p>
          <a:p>
            <a:pPr marL="457200" indent="-457200">
              <a:buFont typeface="+mj-lt"/>
              <a:buAutoNum type="arabicPeriod"/>
              <a:defRPr/>
            </a:pPr>
            <a:r>
              <a:rPr lang="en-US" sz="2400" dirty="0"/>
              <a:t>alcohol or drug abuse, </a:t>
            </a:r>
          </a:p>
          <a:p>
            <a:pPr marL="457200" indent="-457200">
              <a:buFont typeface="+mj-lt"/>
              <a:buAutoNum type="arabicPeriod"/>
              <a:defRPr/>
            </a:pPr>
            <a:r>
              <a:rPr lang="en-US" sz="2400" dirty="0"/>
              <a:t>expressing unusual thoughts or behaviors </a:t>
            </a:r>
          </a:p>
          <a:p>
            <a:pPr marL="457200" indent="-457200">
              <a:buFont typeface="+mj-lt"/>
              <a:buAutoNum type="arabicPeriod"/>
              <a:defRPr/>
            </a:pPr>
            <a:r>
              <a:rPr lang="en-US" sz="2400" dirty="0"/>
              <a:t>marked decline in academic performance. </a:t>
            </a:r>
          </a:p>
          <a:p>
            <a:pPr marL="0" indent="0">
              <a:buNone/>
              <a:defRPr/>
            </a:pPr>
            <a:endParaRPr lang="en-US" dirty="0"/>
          </a:p>
        </p:txBody>
      </p:sp>
    </p:spTree>
    <p:extLst>
      <p:ext uri="{BB962C8B-B14F-4D97-AF65-F5344CB8AC3E}">
        <p14:creationId xmlns:p14="http://schemas.microsoft.com/office/powerpoint/2010/main" val="374276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B7E73-D0EC-3D48-AA38-80A5DD9B86D8}"/>
              </a:ext>
            </a:extLst>
          </p:cNvPr>
          <p:cNvSpPr>
            <a:spLocks noGrp="1"/>
          </p:cNvSpPr>
          <p:nvPr>
            <p:ph type="title"/>
          </p:nvPr>
        </p:nvSpPr>
        <p:spPr/>
        <p:txBody>
          <a:bodyPr>
            <a:normAutofit/>
          </a:bodyPr>
          <a:lstStyle/>
          <a:p>
            <a:pPr>
              <a:defRPr/>
            </a:pPr>
            <a:r>
              <a:rPr lang="en-US" sz="3600" dirty="0"/>
              <a:t>Immediate Crisis</a:t>
            </a:r>
          </a:p>
        </p:txBody>
      </p:sp>
      <p:sp>
        <p:nvSpPr>
          <p:cNvPr id="3" name="Content Placeholder 2">
            <a:extLst>
              <a:ext uri="{FF2B5EF4-FFF2-40B4-BE49-F238E27FC236}">
                <a16:creationId xmlns:a16="http://schemas.microsoft.com/office/drawing/2014/main" xmlns="" id="{A7B21153-594B-3D4F-B0FB-A554C321DE10}"/>
              </a:ext>
            </a:extLst>
          </p:cNvPr>
          <p:cNvSpPr>
            <a:spLocks noGrp="1"/>
          </p:cNvSpPr>
          <p:nvPr>
            <p:ph idx="1"/>
          </p:nvPr>
        </p:nvSpPr>
        <p:spPr>
          <a:xfrm>
            <a:off x="2231136" y="2448858"/>
            <a:ext cx="7729728" cy="4015004"/>
          </a:xfrm>
        </p:spPr>
        <p:txBody>
          <a:bodyPr>
            <a:normAutofit fontScale="92500" lnSpcReduction="10000"/>
          </a:bodyPr>
          <a:lstStyle/>
          <a:p>
            <a:pPr marL="457200" indent="-457200">
              <a:lnSpc>
                <a:spcPct val="150000"/>
              </a:lnSpc>
              <a:buFont typeface="+mj-lt"/>
              <a:buAutoNum type="arabicPeriod"/>
              <a:defRPr/>
            </a:pPr>
            <a:r>
              <a:rPr lang="en-US" sz="2400" dirty="0"/>
              <a:t>Be aware of the location of the nearest telephone </a:t>
            </a:r>
          </a:p>
          <a:p>
            <a:pPr marL="457200" indent="-457200">
              <a:lnSpc>
                <a:spcPct val="150000"/>
              </a:lnSpc>
              <a:buFont typeface="+mj-lt"/>
              <a:buAutoNum type="arabicPeriod"/>
              <a:defRPr/>
            </a:pPr>
            <a:r>
              <a:rPr lang="en-US" sz="2400" dirty="0"/>
              <a:t>If you are concerned for your safety or that of others, call 911 immediately or instruct another to call 911</a:t>
            </a:r>
          </a:p>
          <a:p>
            <a:pPr marL="457200" indent="-457200">
              <a:lnSpc>
                <a:spcPct val="150000"/>
              </a:lnSpc>
              <a:buFont typeface="+mj-lt"/>
              <a:buAutoNum type="arabicPeriod"/>
              <a:defRPr/>
            </a:pPr>
            <a:r>
              <a:rPr lang="en-US" sz="2400" dirty="0" smtClean="0"/>
              <a:t>Be familiar with Job Corps resources:</a:t>
            </a:r>
          </a:p>
          <a:p>
            <a:pPr marL="685800" lvl="1" indent="-457200">
              <a:lnSpc>
                <a:spcPct val="150000"/>
              </a:lnSpc>
              <a:buFont typeface="+mj-lt"/>
              <a:buAutoNum type="alphaLcParenR"/>
              <a:defRPr/>
            </a:pPr>
            <a:r>
              <a:rPr lang="en-US" sz="2000" dirty="0" smtClean="0"/>
              <a:t>Treatment Guidelines for Suicidal Threats and Behavior and Psychosis</a:t>
            </a:r>
          </a:p>
          <a:p>
            <a:pPr marL="685800" lvl="1" indent="-457200">
              <a:lnSpc>
                <a:spcPct val="150000"/>
              </a:lnSpc>
              <a:buFont typeface="+mj-lt"/>
              <a:buAutoNum type="alphaLcParenR"/>
              <a:defRPr/>
            </a:pPr>
            <a:r>
              <a:rPr lang="en-US" sz="2000" dirty="0" smtClean="0"/>
              <a:t>Symptom Management Guidelines for Unusual Behavior and Suicide</a:t>
            </a:r>
          </a:p>
          <a:p>
            <a:pPr marL="685800" lvl="1" indent="-457200">
              <a:lnSpc>
                <a:spcPct val="150000"/>
              </a:lnSpc>
              <a:buFont typeface="+mj-lt"/>
              <a:buAutoNum type="alphaLcParenR"/>
              <a:defRPr/>
            </a:pPr>
            <a:r>
              <a:rPr lang="en-US" sz="2000" dirty="0" smtClean="0"/>
              <a:t>Critical Incident Plan</a:t>
            </a:r>
          </a:p>
          <a:p>
            <a:pPr marL="685800" lvl="1" indent="-457200">
              <a:lnSpc>
                <a:spcPct val="150000"/>
              </a:lnSpc>
              <a:buFont typeface="+mj-lt"/>
              <a:buAutoNum type="alphaLcParenR"/>
              <a:defRPr/>
            </a:pPr>
            <a:endParaRPr lang="en-US" sz="2000" dirty="0" smtClean="0"/>
          </a:p>
          <a:p>
            <a:pPr marL="685800" lvl="1" indent="-457200">
              <a:lnSpc>
                <a:spcPct val="150000"/>
              </a:lnSpc>
              <a:buFont typeface="+mj-lt"/>
              <a:buAutoNum type="alphaLcParenR"/>
              <a:defRPr/>
            </a:pPr>
            <a:endParaRPr lang="en-US" sz="2000" dirty="0" smtClean="0"/>
          </a:p>
          <a:p>
            <a:pPr marL="685800" lvl="1" indent="-457200">
              <a:lnSpc>
                <a:spcPct val="150000"/>
              </a:lnSpc>
              <a:buFont typeface="+mj-lt"/>
              <a:buAutoNum type="alphaLcParenR"/>
              <a:defRPr/>
            </a:pPr>
            <a:endParaRPr lang="en-US" sz="2200" dirty="0"/>
          </a:p>
          <a:p>
            <a:pPr>
              <a:defRPr/>
            </a:pPr>
            <a:endParaRPr lang="en-US" dirty="0"/>
          </a:p>
        </p:txBody>
      </p:sp>
    </p:spTree>
    <p:extLst>
      <p:ext uri="{BB962C8B-B14F-4D97-AF65-F5344CB8AC3E}">
        <p14:creationId xmlns:p14="http://schemas.microsoft.com/office/powerpoint/2010/main" val="2573725903"/>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D4C7762-C6FE-9F42-80BD-C07D0155A9C1}">
  <we:reference id="wa104178141" version="3.10.0.124" store="en-US" storeType="OMEX"/>
  <we:alternateReferences>
    <we:reference id="wa104178141" version="3.10.0.124"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XRUYQT3274NZ-681238054-829</_dlc_DocId>
    <_dlc_DocIdUrl xmlns="b22f8f74-215c-4154-9939-bd29e4e8980e">
      <Url>https://supportservices.jobcorps.gov/health/_layouts/15/DocIdRedir.aspx?ID=XRUYQT3274NZ-681238054-829</Url>
      <Description>XRUYQT3274NZ-681238054-829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5B1F8E-8F92-4DBD-B86C-D3C660ACDA28}"/>
</file>

<file path=customXml/itemProps2.xml><?xml version="1.0" encoding="utf-8"?>
<ds:datastoreItem xmlns:ds="http://schemas.openxmlformats.org/officeDocument/2006/customXml" ds:itemID="{CB346334-2397-4698-B14C-AA9474FE455C}"/>
</file>

<file path=customXml/itemProps3.xml><?xml version="1.0" encoding="utf-8"?>
<ds:datastoreItem xmlns:ds="http://schemas.openxmlformats.org/officeDocument/2006/customXml" ds:itemID="{8E2168FB-DE7E-41E3-ACAA-B706B410D6C2}"/>
</file>

<file path=customXml/itemProps4.xml><?xml version="1.0" encoding="utf-8"?>
<ds:datastoreItem xmlns:ds="http://schemas.openxmlformats.org/officeDocument/2006/customXml" ds:itemID="{8805F897-F0CF-4058-987E-E024B2D6D27D}"/>
</file>

<file path=docProps/app.xml><?xml version="1.0" encoding="utf-8"?>
<Properties xmlns="http://schemas.openxmlformats.org/officeDocument/2006/extended-properties" xmlns:vt="http://schemas.openxmlformats.org/officeDocument/2006/docPropsVTypes">
  <Template/>
  <TotalTime>1868</TotalTime>
  <Words>3658</Words>
  <Application>Microsoft Office PowerPoint</Application>
  <PresentationFormat>Widescreen</PresentationFormat>
  <Paragraphs>402</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MS PGothic</vt:lpstr>
      <vt:lpstr>Arial</vt:lpstr>
      <vt:lpstr>Calibri</vt:lpstr>
      <vt:lpstr>Constantia</vt:lpstr>
      <vt:lpstr>Gill Sans MT</vt:lpstr>
      <vt:lpstr>ヒラギノ角ゴ Pro W3</vt:lpstr>
      <vt:lpstr>Parcel</vt:lpstr>
      <vt:lpstr>Navigating a Mental Health Crisis</vt:lpstr>
      <vt:lpstr>Learning Objectives</vt:lpstr>
      <vt:lpstr>Polling question </vt:lpstr>
      <vt:lpstr>Crisis vs. emergency</vt:lpstr>
      <vt:lpstr>What is a mental  health crisis?</vt:lpstr>
      <vt:lpstr>An individual in crisis may experience…</vt:lpstr>
      <vt:lpstr>Crisis Warning signs</vt:lpstr>
      <vt:lpstr>Consider for CMHC or  TEAP referral</vt:lpstr>
      <vt:lpstr>Immediate Crisis</vt:lpstr>
      <vt:lpstr>SAMHSA Best practice guidelines for mental health crises</vt:lpstr>
      <vt:lpstr>De-escalation techniques</vt:lpstr>
      <vt:lpstr>help the individual  regain a sense of control</vt:lpstr>
      <vt:lpstr>Helpful Communication</vt:lpstr>
      <vt:lpstr>active listening</vt:lpstr>
      <vt:lpstr>What not to say</vt:lpstr>
      <vt:lpstr>Things not to do</vt:lpstr>
      <vt:lpstr>Do consider</vt:lpstr>
      <vt:lpstr>Suicide</vt:lpstr>
      <vt:lpstr>Information sharing</vt:lpstr>
      <vt:lpstr>Red Flags</vt:lpstr>
      <vt:lpstr>Warning signs of suicide</vt:lpstr>
      <vt:lpstr>Risk of suicide</vt:lpstr>
      <vt:lpstr>Suicide concern - what Can YOu do?</vt:lpstr>
      <vt:lpstr>ASK some questions</vt:lpstr>
      <vt:lpstr>Popular crisis intervention programs</vt:lpstr>
      <vt:lpstr>10 essential values</vt:lpstr>
      <vt:lpstr>Psychological first aid (PFA)</vt:lpstr>
      <vt:lpstr>Therapeutic Crisis Intervention in schools (TCIS)</vt:lpstr>
      <vt:lpstr>CRISIS Prevention institute (CPI)</vt:lpstr>
      <vt:lpstr>Crisis intervention training (CIT)</vt:lpstr>
      <vt:lpstr>Evidence-based research</vt:lpstr>
      <vt:lpstr>What is an evidence-based practice for mental health crisis intervention?</vt:lpstr>
      <vt:lpstr>Behavioral Health Screening</vt:lpstr>
      <vt:lpstr>Best practices in crisis intervention</vt:lpstr>
      <vt:lpstr>Case studies</vt:lpstr>
      <vt:lpstr>Scenario #1: Kim</vt:lpstr>
      <vt:lpstr>Scenario #2: Joey</vt:lpstr>
      <vt:lpstr>Scenario #3: Jorge</vt:lpstr>
      <vt:lpstr>Pop quiz!</vt:lpstr>
      <vt:lpstr>list 3 things you could do or say in a mental health crisis</vt:lpstr>
      <vt:lpstr>What are 3 things to avoid doing in a mental health crisis?</vt:lpstr>
      <vt:lpstr>References and resources</vt:lpstr>
      <vt:lpstr>Familiarize yourself with your center sop for mental health emergencies</vt:lpstr>
      <vt:lpstr>Job corps wellness resources</vt:lpstr>
      <vt:lpstr>Helpful Web Resources</vt:lpstr>
      <vt:lpstr>Other Resources…</vt:lpstr>
      <vt:lpstr>Questions/comments?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a Mental Health Crisis on Center</dc:title>
  <dc:creator>Microsoft Office User</dc:creator>
  <cp:lastModifiedBy>Julie Luht</cp:lastModifiedBy>
  <cp:revision>41</cp:revision>
  <dcterms:created xsi:type="dcterms:W3CDTF">2019-10-05T22:22:25Z</dcterms:created>
  <dcterms:modified xsi:type="dcterms:W3CDTF">2019-10-15T17:10:09Z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c93b5fb7-acfb-4ffa-8132-52f34b2ee411</vt:lpwstr>
  </property>
</Properties>
</file>