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34"/>
  </p:notesMasterIdLst>
  <p:sldIdLst>
    <p:sldId id="256" r:id="rId2"/>
    <p:sldId id="472" r:id="rId3"/>
    <p:sldId id="257" r:id="rId4"/>
    <p:sldId id="473" r:id="rId5"/>
    <p:sldId id="474" r:id="rId6"/>
    <p:sldId id="475" r:id="rId7"/>
    <p:sldId id="478" r:id="rId8"/>
    <p:sldId id="476" r:id="rId9"/>
    <p:sldId id="480" r:id="rId10"/>
    <p:sldId id="479" r:id="rId11"/>
    <p:sldId id="303" r:id="rId12"/>
    <p:sldId id="265" r:id="rId13"/>
    <p:sldId id="296" r:id="rId14"/>
    <p:sldId id="295" r:id="rId15"/>
    <p:sldId id="496" r:id="rId16"/>
    <p:sldId id="497" r:id="rId17"/>
    <p:sldId id="481" r:id="rId18"/>
    <p:sldId id="482" r:id="rId19"/>
    <p:sldId id="483" r:id="rId20"/>
    <p:sldId id="484" r:id="rId21"/>
    <p:sldId id="486" r:id="rId22"/>
    <p:sldId id="492" r:id="rId23"/>
    <p:sldId id="469" r:id="rId24"/>
    <p:sldId id="471" r:id="rId25"/>
    <p:sldId id="444" r:id="rId26"/>
    <p:sldId id="446" r:id="rId27"/>
    <p:sldId id="447" r:id="rId28"/>
    <p:sldId id="485" r:id="rId29"/>
    <p:sldId id="493" r:id="rId30"/>
    <p:sldId id="494" r:id="rId31"/>
    <p:sldId id="495" r:id="rId32"/>
    <p:sldId id="4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4" autoAdjust="0"/>
    <p:restoredTop sz="94660"/>
  </p:normalViewPr>
  <p:slideViewPr>
    <p:cSldViewPr snapToGrid="0">
      <p:cViewPr varScale="1">
        <p:scale>
          <a:sx n="118" d="100"/>
          <a:sy n="118" d="100"/>
        </p:scale>
        <p:origin x="1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40327-C8E1-A344-9861-2996320C26DA}" type="datetimeFigureOut">
              <a:rPr lang="en-US" smtClean="0"/>
              <a:t>4/25/2019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37499-6DB8-CE4B-ACD7-11BA20A166D6}" type="slidenum">
              <a:rPr lang="en-US" smtClean="0"/>
              <a:t>‹#›</a:t>
            </a:fld>
            <a:endParaRPr lang="en-US"/>
          </a:p>
        </p:txBody>
      </p:sp>
    </p:spTree>
    <p:extLst>
      <p:ext uri="{BB962C8B-B14F-4D97-AF65-F5344CB8AC3E}">
        <p14:creationId xmlns:p14="http://schemas.microsoft.com/office/powerpoint/2010/main" val="171704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123661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54D19-58F4-4EDE-8C0F-BE74EF7DE699}"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9916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379253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08193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207053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311070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2968631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671787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342059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382139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223659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554D19-58F4-4EDE-8C0F-BE74EF7DE699}"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87061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554D19-58F4-4EDE-8C0F-BE74EF7DE699}"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129482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336908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122816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8554D19-58F4-4EDE-8C0F-BE74EF7DE699}" type="datetimeFigureOut">
              <a:rPr lang="en-US" smtClean="0"/>
              <a:t>4/25/2019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191053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54D19-58F4-4EDE-8C0F-BE74EF7DE699}"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12B14-B9F2-45A2-821E-A717443087A9}" type="slidenum">
              <a:rPr lang="en-US" smtClean="0"/>
              <a:t>‹#›</a:t>
            </a:fld>
            <a:endParaRPr lang="en-US"/>
          </a:p>
        </p:txBody>
      </p:sp>
    </p:spTree>
    <p:extLst>
      <p:ext uri="{BB962C8B-B14F-4D97-AF65-F5344CB8AC3E}">
        <p14:creationId xmlns:p14="http://schemas.microsoft.com/office/powerpoint/2010/main" val="392018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554D19-58F4-4EDE-8C0F-BE74EF7DE699}" type="datetimeFigureOut">
              <a:rPr lang="en-US" smtClean="0"/>
              <a:t>4/25/2019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112B14-B9F2-45A2-821E-A717443087A9}" type="slidenum">
              <a:rPr lang="en-US" smtClean="0"/>
              <a:t>‹#›</a:t>
            </a:fld>
            <a:endParaRPr lang="en-US"/>
          </a:p>
        </p:txBody>
      </p:sp>
    </p:spTree>
    <p:extLst>
      <p:ext uri="{BB962C8B-B14F-4D97-AF65-F5344CB8AC3E}">
        <p14:creationId xmlns:p14="http://schemas.microsoft.com/office/powerpoint/2010/main" val="3776529260"/>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etnaloxonenow.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2B4DE3-A515-4DA3-A50A-D3DB8F65648F}"/>
              </a:ext>
            </a:extLst>
          </p:cNvPr>
          <p:cNvSpPr>
            <a:spLocks noGrp="1"/>
          </p:cNvSpPr>
          <p:nvPr>
            <p:ph type="ctrTitle"/>
          </p:nvPr>
        </p:nvSpPr>
        <p:spPr>
          <a:xfrm>
            <a:off x="752851" y="1234276"/>
            <a:ext cx="10572000" cy="2971051"/>
          </a:xfrm>
        </p:spPr>
        <p:txBody>
          <a:bodyPr>
            <a:normAutofit fontScale="90000"/>
          </a:bodyPr>
          <a:lstStyle/>
          <a:p>
            <a:r>
              <a:rPr lang="en-US" b="1" dirty="0"/>
              <a:t>Ways to Make the Most of the Expanded TEAP Hours</a:t>
            </a:r>
          </a:p>
        </p:txBody>
      </p:sp>
      <p:sp>
        <p:nvSpPr>
          <p:cNvPr id="3" name="Subtitle 2">
            <a:extLst>
              <a:ext uri="{FF2B5EF4-FFF2-40B4-BE49-F238E27FC236}">
                <a16:creationId xmlns:a16="http://schemas.microsoft.com/office/drawing/2014/main" xmlns="" id="{C6D3767E-CCC3-480F-A457-4E2054E8C77F}"/>
              </a:ext>
            </a:extLst>
          </p:cNvPr>
          <p:cNvSpPr>
            <a:spLocks noGrp="1"/>
          </p:cNvSpPr>
          <p:nvPr>
            <p:ph type="subTitle" idx="1"/>
          </p:nvPr>
        </p:nvSpPr>
        <p:spPr>
          <a:xfrm>
            <a:off x="10080171" y="6041571"/>
            <a:ext cx="829128" cy="1320797"/>
          </a:xfrm>
        </p:spPr>
        <p:txBody>
          <a:bodyPr>
            <a:normAutofit/>
          </a:bodyPr>
          <a:lstStyle/>
          <a:p>
            <a:endParaRPr lang="en-US" dirty="0"/>
          </a:p>
        </p:txBody>
      </p:sp>
      <p:sp>
        <p:nvSpPr>
          <p:cNvPr id="4" name="TextBox 3"/>
          <p:cNvSpPr txBox="1"/>
          <p:nvPr/>
        </p:nvSpPr>
        <p:spPr>
          <a:xfrm>
            <a:off x="4844143" y="5358199"/>
            <a:ext cx="3276599" cy="1200329"/>
          </a:xfrm>
          <a:prstGeom prst="rect">
            <a:avLst/>
          </a:prstGeom>
          <a:noFill/>
        </p:spPr>
        <p:txBody>
          <a:bodyPr wrap="square" rtlCol="0">
            <a:spAutoFit/>
          </a:bodyPr>
          <a:lstStyle/>
          <a:p>
            <a:r>
              <a:rPr lang="en-US" dirty="0"/>
              <a:t>Diane Tennies, PhD, LADC</a:t>
            </a:r>
          </a:p>
          <a:p>
            <a:r>
              <a:rPr lang="en-US" dirty="0"/>
              <a:t>Boston, Philadelphia, </a:t>
            </a:r>
          </a:p>
          <a:p>
            <a:r>
              <a:rPr lang="en-US" dirty="0"/>
              <a:t>San Francisco Regions</a:t>
            </a:r>
          </a:p>
          <a:p>
            <a:endParaRPr lang="en-US" dirty="0"/>
          </a:p>
        </p:txBody>
      </p:sp>
    </p:spTree>
    <p:extLst>
      <p:ext uri="{BB962C8B-B14F-4D97-AF65-F5344CB8AC3E}">
        <p14:creationId xmlns:p14="http://schemas.microsoft.com/office/powerpoint/2010/main" val="5353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42C00-66C7-8344-A6F3-F1D282A3A4B0}"/>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xmlns="" id="{D7B65816-33C9-C941-AC47-671A44C3B7C9}"/>
              </a:ext>
            </a:extLst>
          </p:cNvPr>
          <p:cNvSpPr>
            <a:spLocks noGrp="1"/>
          </p:cNvSpPr>
          <p:nvPr>
            <p:ph idx="1"/>
          </p:nvPr>
        </p:nvSpPr>
        <p:spPr/>
        <p:txBody>
          <a:bodyPr>
            <a:normAutofit fontScale="70000" lnSpcReduction="20000"/>
          </a:bodyPr>
          <a:lstStyle/>
          <a:p>
            <a:r>
              <a:rPr lang="en-US" dirty="0"/>
              <a:t>Notice said: “Increased and more individualized and comprehensive services”</a:t>
            </a:r>
          </a:p>
          <a:p>
            <a:r>
              <a:rPr lang="en-US" dirty="0"/>
              <a:t>Practically what does this means?</a:t>
            </a:r>
          </a:p>
          <a:p>
            <a:pPr lvl="1"/>
            <a:r>
              <a:rPr lang="en-US" dirty="0"/>
              <a:t>Increased visibility/more energy</a:t>
            </a:r>
          </a:p>
          <a:p>
            <a:pPr lvl="1"/>
            <a:r>
              <a:rPr lang="en-US" dirty="0"/>
              <a:t>More time for center-wide activities/CDP/CTP</a:t>
            </a:r>
          </a:p>
          <a:p>
            <a:pPr lvl="1"/>
            <a:r>
              <a:rPr lang="en-US" dirty="0"/>
              <a:t>Increased focus on at-risk students through assessment and involvement</a:t>
            </a:r>
          </a:p>
          <a:p>
            <a:pPr lvl="1"/>
            <a:r>
              <a:rPr lang="en-US" dirty="0"/>
              <a:t>Expanded RP program/intensify intervention services </a:t>
            </a:r>
          </a:p>
          <a:p>
            <a:pPr lvl="1"/>
            <a:r>
              <a:rPr lang="en-US" dirty="0"/>
              <a:t>Increased Collaboration</a:t>
            </a:r>
          </a:p>
          <a:p>
            <a:pPr lvl="2"/>
            <a:r>
              <a:rPr lang="en-US" dirty="0"/>
              <a:t>CMHC</a:t>
            </a:r>
          </a:p>
          <a:p>
            <a:pPr lvl="2"/>
            <a:r>
              <a:rPr lang="en-US" dirty="0"/>
              <a:t>HEALs</a:t>
            </a:r>
          </a:p>
          <a:p>
            <a:pPr lvl="2"/>
            <a:r>
              <a:rPr lang="en-US" dirty="0"/>
              <a:t>Suspicion screening process/TEAP referrals</a:t>
            </a:r>
          </a:p>
          <a:p>
            <a:pPr lvl="2"/>
            <a:r>
              <a:rPr lang="en-US" dirty="0"/>
              <a:t>Training</a:t>
            </a:r>
          </a:p>
          <a:p>
            <a:pPr lvl="1"/>
            <a:r>
              <a:rPr lang="en-US" dirty="0"/>
              <a:t>Applicant File Review</a:t>
            </a:r>
          </a:p>
          <a:p>
            <a:pPr lvl="1"/>
            <a:r>
              <a:rPr lang="en-US" dirty="0"/>
              <a:t>TUPP expansion or even just implementation</a:t>
            </a:r>
          </a:p>
          <a:p>
            <a:pPr lvl="1"/>
            <a:r>
              <a:rPr lang="en-US" dirty="0"/>
              <a:t>TEAP best practices</a:t>
            </a:r>
          </a:p>
          <a:p>
            <a:pPr lvl="1"/>
            <a:r>
              <a:rPr lang="en-US" dirty="0"/>
              <a:t>Documentation </a:t>
            </a:r>
          </a:p>
          <a:p>
            <a:endParaRPr lang="en-US" dirty="0"/>
          </a:p>
        </p:txBody>
      </p:sp>
    </p:spTree>
    <p:extLst>
      <p:ext uri="{BB962C8B-B14F-4D97-AF65-F5344CB8AC3E}">
        <p14:creationId xmlns:p14="http://schemas.microsoft.com/office/powerpoint/2010/main" val="329263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441444-8863-9A4A-8EDC-AB46995316F7}"/>
              </a:ext>
            </a:extLst>
          </p:cNvPr>
          <p:cNvPicPr>
            <a:picLocks noChangeAspect="1"/>
          </p:cNvPicPr>
          <p:nvPr/>
        </p:nvPicPr>
        <p:blipFill rotWithShape="1">
          <a:blip r:embed="rId2" cstate="print"/>
          <a:srcRect b="6410"/>
          <a:stretch/>
        </p:blipFill>
        <p:spPr>
          <a:xfrm>
            <a:off x="4785586" y="642257"/>
            <a:ext cx="5433477" cy="5562600"/>
          </a:xfrm>
          <a:prstGeom prst="rect">
            <a:avLst/>
          </a:prstGeom>
        </p:spPr>
      </p:pic>
      <p:sp>
        <p:nvSpPr>
          <p:cNvPr id="3" name="TextBox 2">
            <a:extLst>
              <a:ext uri="{FF2B5EF4-FFF2-40B4-BE49-F238E27FC236}">
                <a16:creationId xmlns:a16="http://schemas.microsoft.com/office/drawing/2014/main" xmlns="" id="{1AC02941-08CE-054E-9314-475A1EDEBF0E}"/>
              </a:ext>
            </a:extLst>
          </p:cNvPr>
          <p:cNvSpPr txBox="1"/>
          <p:nvPr/>
        </p:nvSpPr>
        <p:spPr>
          <a:xfrm>
            <a:off x="1251857" y="653143"/>
            <a:ext cx="2508251" cy="923330"/>
          </a:xfrm>
          <a:prstGeom prst="rect">
            <a:avLst/>
          </a:prstGeom>
          <a:noFill/>
        </p:spPr>
        <p:txBody>
          <a:bodyPr wrap="none" rtlCol="0">
            <a:spAutoFit/>
          </a:bodyPr>
          <a:lstStyle/>
          <a:p>
            <a:r>
              <a:rPr lang="en-US" dirty="0"/>
              <a:t>No excuse to not be very</a:t>
            </a:r>
          </a:p>
          <a:p>
            <a:r>
              <a:rPr lang="en-US" dirty="0"/>
              <a:t>familiar with these </a:t>
            </a:r>
          </a:p>
          <a:p>
            <a:r>
              <a:rPr lang="en-US" dirty="0"/>
              <a:t>resources: </a:t>
            </a:r>
          </a:p>
        </p:txBody>
      </p:sp>
    </p:spTree>
    <p:extLst>
      <p:ext uri="{BB962C8B-B14F-4D97-AF65-F5344CB8AC3E}">
        <p14:creationId xmlns:p14="http://schemas.microsoft.com/office/powerpoint/2010/main" val="412642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D89834-2E0D-40C6-A8B3-2ADF8B67E2D8}"/>
              </a:ext>
            </a:extLst>
          </p:cNvPr>
          <p:cNvPicPr>
            <a:picLocks noChangeAspect="1"/>
          </p:cNvPicPr>
          <p:nvPr/>
        </p:nvPicPr>
        <p:blipFill rotWithShape="1">
          <a:blip r:embed="rId2"/>
          <a:srcRect t="9445" b="5556"/>
          <a:stretch/>
        </p:blipFill>
        <p:spPr>
          <a:xfrm>
            <a:off x="0" y="647700"/>
            <a:ext cx="12192000" cy="5829300"/>
          </a:xfrm>
          <a:prstGeom prst="rect">
            <a:avLst/>
          </a:prstGeom>
        </p:spPr>
      </p:pic>
    </p:spTree>
    <p:extLst>
      <p:ext uri="{BB962C8B-B14F-4D97-AF65-F5344CB8AC3E}">
        <p14:creationId xmlns:p14="http://schemas.microsoft.com/office/powerpoint/2010/main" val="308012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DC81BD5-D024-4764-B3B0-2F6C6BF31033}"/>
              </a:ext>
            </a:extLst>
          </p:cNvPr>
          <p:cNvPicPr>
            <a:picLocks noChangeAspect="1"/>
          </p:cNvPicPr>
          <p:nvPr/>
        </p:nvPicPr>
        <p:blipFill rotWithShape="1">
          <a:blip r:embed="rId2"/>
          <a:srcRect l="22969" t="9721" r="24531" b="4723"/>
          <a:stretch/>
        </p:blipFill>
        <p:spPr>
          <a:xfrm>
            <a:off x="2447060" y="0"/>
            <a:ext cx="7189310" cy="6590200"/>
          </a:xfrm>
          <a:prstGeom prst="rect">
            <a:avLst/>
          </a:prstGeom>
        </p:spPr>
      </p:pic>
    </p:spTree>
    <p:extLst>
      <p:ext uri="{BB962C8B-B14F-4D97-AF65-F5344CB8AC3E}">
        <p14:creationId xmlns:p14="http://schemas.microsoft.com/office/powerpoint/2010/main" val="120172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769CDAD-4346-47C6-9E1C-11F15D3F2807}"/>
              </a:ext>
            </a:extLst>
          </p:cNvPr>
          <p:cNvPicPr>
            <a:picLocks noChangeAspect="1"/>
          </p:cNvPicPr>
          <p:nvPr/>
        </p:nvPicPr>
        <p:blipFill rotWithShape="1">
          <a:blip r:embed="rId2"/>
          <a:srcRect t="11111" b="6389"/>
          <a:stretch/>
        </p:blipFill>
        <p:spPr>
          <a:xfrm>
            <a:off x="0" y="647700"/>
            <a:ext cx="12192000" cy="5657850"/>
          </a:xfrm>
          <a:prstGeom prst="rect">
            <a:avLst/>
          </a:prstGeom>
        </p:spPr>
      </p:pic>
    </p:spTree>
    <p:extLst>
      <p:ext uri="{BB962C8B-B14F-4D97-AF65-F5344CB8AC3E}">
        <p14:creationId xmlns:p14="http://schemas.microsoft.com/office/powerpoint/2010/main" val="304323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94387C3-D69D-EA49-BD78-D9761517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762" y="0"/>
            <a:ext cx="7446475" cy="6858000"/>
          </a:xfrm>
          <a:prstGeom prst="rect">
            <a:avLst/>
          </a:prstGeom>
        </p:spPr>
      </p:pic>
    </p:spTree>
    <p:extLst>
      <p:ext uri="{BB962C8B-B14F-4D97-AF65-F5344CB8AC3E}">
        <p14:creationId xmlns:p14="http://schemas.microsoft.com/office/powerpoint/2010/main" val="302841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1AD15F2-0252-124A-9786-80F53D28D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33" y="0"/>
            <a:ext cx="10680134" cy="6858000"/>
          </a:xfrm>
          <a:prstGeom prst="rect">
            <a:avLst/>
          </a:prstGeom>
        </p:spPr>
      </p:pic>
    </p:spTree>
    <p:extLst>
      <p:ext uri="{BB962C8B-B14F-4D97-AF65-F5344CB8AC3E}">
        <p14:creationId xmlns:p14="http://schemas.microsoft.com/office/powerpoint/2010/main" val="1690182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D2539-05EE-1C45-98A8-14FA477A3FEA}"/>
              </a:ext>
            </a:extLst>
          </p:cNvPr>
          <p:cNvSpPr>
            <a:spLocks noGrp="1"/>
          </p:cNvSpPr>
          <p:nvPr>
            <p:ph type="title"/>
          </p:nvPr>
        </p:nvSpPr>
        <p:spPr/>
        <p:txBody>
          <a:bodyPr/>
          <a:lstStyle/>
          <a:p>
            <a:r>
              <a:rPr lang="en-US" dirty="0"/>
              <a:t>Increased Visibility</a:t>
            </a:r>
          </a:p>
        </p:txBody>
      </p:sp>
      <p:sp>
        <p:nvSpPr>
          <p:cNvPr id="3" name="Content Placeholder 2">
            <a:extLst>
              <a:ext uri="{FF2B5EF4-FFF2-40B4-BE49-F238E27FC236}">
                <a16:creationId xmlns:a16="http://schemas.microsoft.com/office/drawing/2014/main" xmlns="" id="{5513701D-DB1E-284E-9A75-3D0B0085CC6B}"/>
              </a:ext>
            </a:extLst>
          </p:cNvPr>
          <p:cNvSpPr>
            <a:spLocks noGrp="1"/>
          </p:cNvSpPr>
          <p:nvPr>
            <p:ph idx="1"/>
          </p:nvPr>
        </p:nvSpPr>
        <p:spPr/>
        <p:txBody>
          <a:bodyPr>
            <a:normAutofit fontScale="92500" lnSpcReduction="20000"/>
          </a:bodyPr>
          <a:lstStyle/>
          <a:p>
            <a:r>
              <a:rPr lang="en-US" dirty="0"/>
              <a:t>How to be more visible:</a:t>
            </a:r>
          </a:p>
          <a:p>
            <a:pPr lvl="1"/>
            <a:r>
              <a:rPr lang="en-US" dirty="0"/>
              <a:t>Be ”out and about”</a:t>
            </a:r>
          </a:p>
          <a:p>
            <a:pPr lvl="1"/>
            <a:r>
              <a:rPr lang="en-US" dirty="0"/>
              <a:t>If it is happening on center - be part of it</a:t>
            </a:r>
          </a:p>
          <a:p>
            <a:pPr lvl="1"/>
            <a:r>
              <a:rPr lang="en-US" dirty="0"/>
              <a:t>Welcoming new students/Involvement with OA process</a:t>
            </a:r>
          </a:p>
          <a:p>
            <a:pPr lvl="1"/>
            <a:r>
              <a:rPr lang="en-US" dirty="0"/>
              <a:t>Cafeteria/Tabling</a:t>
            </a:r>
          </a:p>
          <a:p>
            <a:pPr lvl="1"/>
            <a:r>
              <a:rPr lang="en-US" dirty="0"/>
              <a:t>Consider hours – residential?</a:t>
            </a:r>
          </a:p>
          <a:p>
            <a:pPr lvl="1"/>
            <a:r>
              <a:rPr lang="en-US" dirty="0"/>
              <a:t>Recreation – consider working out with students</a:t>
            </a:r>
          </a:p>
          <a:p>
            <a:pPr lvl="1"/>
            <a:r>
              <a:rPr lang="en-US" dirty="0"/>
              <a:t>Use of electronics to increase ‘footprint’</a:t>
            </a:r>
          </a:p>
          <a:p>
            <a:pPr lvl="2"/>
            <a:r>
              <a:rPr lang="en-US" dirty="0"/>
              <a:t>Newsletters</a:t>
            </a:r>
          </a:p>
          <a:p>
            <a:pPr lvl="2"/>
            <a:r>
              <a:rPr lang="en-US" dirty="0"/>
              <a:t>Email blasts</a:t>
            </a:r>
          </a:p>
          <a:p>
            <a:pPr lvl="2"/>
            <a:r>
              <a:rPr lang="en-US" dirty="0"/>
              <a:t>”electronic bulletin boards”</a:t>
            </a:r>
          </a:p>
          <a:p>
            <a:r>
              <a:rPr lang="en-US" dirty="0"/>
              <a:t>Other ideas?</a:t>
            </a:r>
          </a:p>
        </p:txBody>
      </p:sp>
    </p:spTree>
    <p:extLst>
      <p:ext uri="{BB962C8B-B14F-4D97-AF65-F5344CB8AC3E}">
        <p14:creationId xmlns:p14="http://schemas.microsoft.com/office/powerpoint/2010/main" val="358362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A5C3B-9C22-A14E-9CBF-6D862CD4BCAF}"/>
              </a:ext>
            </a:extLst>
          </p:cNvPr>
          <p:cNvSpPr>
            <a:spLocks noGrp="1"/>
          </p:cNvSpPr>
          <p:nvPr>
            <p:ph type="title"/>
          </p:nvPr>
        </p:nvSpPr>
        <p:spPr/>
        <p:txBody>
          <a:bodyPr/>
          <a:lstStyle/>
          <a:p>
            <a:r>
              <a:rPr lang="en-US" dirty="0"/>
              <a:t>More Time for Center-Wide Activities</a:t>
            </a:r>
          </a:p>
        </p:txBody>
      </p:sp>
      <p:sp>
        <p:nvSpPr>
          <p:cNvPr id="3" name="Content Placeholder 2">
            <a:extLst>
              <a:ext uri="{FF2B5EF4-FFF2-40B4-BE49-F238E27FC236}">
                <a16:creationId xmlns:a16="http://schemas.microsoft.com/office/drawing/2014/main" xmlns="" id="{42E66F04-73C7-1C40-B08C-78CF6BA2E44B}"/>
              </a:ext>
            </a:extLst>
          </p:cNvPr>
          <p:cNvSpPr>
            <a:spLocks noGrp="1"/>
          </p:cNvSpPr>
          <p:nvPr>
            <p:ph idx="1"/>
          </p:nvPr>
        </p:nvSpPr>
        <p:spPr/>
        <p:txBody>
          <a:bodyPr>
            <a:normAutofit fontScale="92500" lnSpcReduction="20000"/>
          </a:bodyPr>
          <a:lstStyle/>
          <a:p>
            <a:r>
              <a:rPr lang="en-US" dirty="0"/>
              <a:t>Requirement is minimum of 3 center-wide activities annually</a:t>
            </a:r>
          </a:p>
          <a:p>
            <a:pPr lvl="1"/>
            <a:r>
              <a:rPr lang="en-US" dirty="0"/>
              <a:t>Allows more time to find community speakers</a:t>
            </a:r>
          </a:p>
          <a:p>
            <a:pPr lvl="2"/>
            <a:r>
              <a:rPr lang="en-US" dirty="0"/>
              <a:t>Review materials ahead of time</a:t>
            </a:r>
          </a:p>
          <a:p>
            <a:pPr lvl="2"/>
            <a:r>
              <a:rPr lang="en-US" dirty="0"/>
              <a:t>Remember our students have history of trauma – provide support when sensitive topic</a:t>
            </a:r>
          </a:p>
          <a:p>
            <a:pPr lvl="1"/>
            <a:r>
              <a:rPr lang="en-US" dirty="0"/>
              <a:t>Collaborate with other departments</a:t>
            </a:r>
          </a:p>
          <a:p>
            <a:pPr lvl="1"/>
            <a:r>
              <a:rPr lang="en-US" dirty="0"/>
              <a:t>Best practice – monthly activities </a:t>
            </a:r>
          </a:p>
          <a:p>
            <a:pPr lvl="1"/>
            <a:r>
              <a:rPr lang="en-US" dirty="0"/>
              <a:t>Research monthly themes (we have a handout </a:t>
            </a:r>
            <a:r>
              <a:rPr lang="en-US" dirty="0">
                <a:sym typeface="Wingdings" pitchFamily="2" charset="2"/>
              </a:rPr>
              <a:t>)</a:t>
            </a:r>
            <a:endParaRPr lang="en-US" dirty="0"/>
          </a:p>
          <a:p>
            <a:pPr lvl="1"/>
            <a:endParaRPr lang="en-US" dirty="0"/>
          </a:p>
          <a:p>
            <a:r>
              <a:rPr lang="en-US" dirty="0"/>
              <a:t>CDP/CTP</a:t>
            </a:r>
          </a:p>
          <a:p>
            <a:pPr lvl="1"/>
            <a:r>
              <a:rPr lang="en-US" dirty="0"/>
              <a:t>Use templates</a:t>
            </a:r>
          </a:p>
          <a:p>
            <a:pPr lvl="1"/>
            <a:r>
              <a:rPr lang="en-US" dirty="0"/>
              <a:t>Increase frequency</a:t>
            </a:r>
          </a:p>
          <a:p>
            <a:pPr lvl="1"/>
            <a:r>
              <a:rPr lang="en-US" dirty="0"/>
              <a:t>Take pictures/notebook/handouts</a:t>
            </a:r>
          </a:p>
        </p:txBody>
      </p:sp>
    </p:spTree>
    <p:extLst>
      <p:ext uri="{BB962C8B-B14F-4D97-AF65-F5344CB8AC3E}">
        <p14:creationId xmlns:p14="http://schemas.microsoft.com/office/powerpoint/2010/main" val="159004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28998-0B0E-7143-955F-08B7FA332C16}"/>
              </a:ext>
            </a:extLst>
          </p:cNvPr>
          <p:cNvSpPr>
            <a:spLocks noGrp="1"/>
          </p:cNvSpPr>
          <p:nvPr>
            <p:ph type="title"/>
          </p:nvPr>
        </p:nvSpPr>
        <p:spPr/>
        <p:txBody>
          <a:bodyPr/>
          <a:lstStyle/>
          <a:p>
            <a:r>
              <a:rPr lang="en-US" dirty="0"/>
              <a:t>Increased Focus and Support for At-Risk Students</a:t>
            </a:r>
          </a:p>
        </p:txBody>
      </p:sp>
      <p:sp>
        <p:nvSpPr>
          <p:cNvPr id="3" name="Content Placeholder 2">
            <a:extLst>
              <a:ext uri="{FF2B5EF4-FFF2-40B4-BE49-F238E27FC236}">
                <a16:creationId xmlns:a16="http://schemas.microsoft.com/office/drawing/2014/main" xmlns="" id="{B2B43516-3B3B-EA41-A246-FECFBF2049FD}"/>
              </a:ext>
            </a:extLst>
          </p:cNvPr>
          <p:cNvSpPr>
            <a:spLocks noGrp="1"/>
          </p:cNvSpPr>
          <p:nvPr>
            <p:ph idx="1"/>
          </p:nvPr>
        </p:nvSpPr>
        <p:spPr/>
        <p:txBody>
          <a:bodyPr>
            <a:normAutofit/>
          </a:bodyPr>
          <a:lstStyle/>
          <a:p>
            <a:r>
              <a:rPr lang="en-US" dirty="0"/>
              <a:t>Review of SIF (CRAFFT) and sign within 7 days</a:t>
            </a:r>
          </a:p>
          <a:p>
            <a:r>
              <a:rPr lang="en-US" dirty="0"/>
              <a:t>Utilize “formalized assessment measures” for this population</a:t>
            </a:r>
          </a:p>
          <a:p>
            <a:r>
              <a:rPr lang="en-US" dirty="0"/>
              <a:t>Offer voluntary assistance and follow-up periodically </a:t>
            </a:r>
          </a:p>
          <a:p>
            <a:r>
              <a:rPr lang="en-US" dirty="0"/>
              <a:t>Repeat exposure pays off</a:t>
            </a:r>
          </a:p>
          <a:p>
            <a:r>
              <a:rPr lang="en-US" dirty="0"/>
              <a:t>Get trained and use Motivational Interviewing</a:t>
            </a:r>
          </a:p>
          <a:p>
            <a:r>
              <a:rPr lang="en-US" dirty="0"/>
              <a:t>MSWR process – you must be involved</a:t>
            </a:r>
          </a:p>
          <a:p>
            <a:pPr lvl="1"/>
            <a:r>
              <a:rPr lang="en-US" dirty="0"/>
              <a:t>Conduct assessment</a:t>
            </a:r>
          </a:p>
          <a:p>
            <a:pPr lvl="1"/>
            <a:r>
              <a:rPr lang="en-US" dirty="0"/>
              <a:t>Collaborate with CMHC</a:t>
            </a:r>
          </a:p>
          <a:p>
            <a:pPr lvl="1"/>
            <a:r>
              <a:rPr lang="en-US" dirty="0"/>
              <a:t>What about “super users”?</a:t>
            </a:r>
          </a:p>
        </p:txBody>
      </p:sp>
    </p:spTree>
    <p:extLst>
      <p:ext uri="{BB962C8B-B14F-4D97-AF65-F5344CB8AC3E}">
        <p14:creationId xmlns:p14="http://schemas.microsoft.com/office/powerpoint/2010/main" val="151740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331BE-CFFA-0643-9897-F316987154D4}"/>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xmlns="" id="{403EF32D-9513-454B-ABE4-0D33AF477BB1}"/>
              </a:ext>
            </a:extLst>
          </p:cNvPr>
          <p:cNvSpPr>
            <a:spLocks noGrp="1"/>
          </p:cNvSpPr>
          <p:nvPr>
            <p:ph idx="1"/>
          </p:nvPr>
        </p:nvSpPr>
        <p:spPr/>
        <p:txBody>
          <a:bodyPr>
            <a:normAutofit/>
          </a:bodyPr>
          <a:lstStyle/>
          <a:p>
            <a:pPr marL="0" indent="0">
              <a:buNone/>
            </a:pPr>
            <a:r>
              <a:rPr lang="en-US" dirty="0"/>
              <a:t>Participants will: </a:t>
            </a:r>
          </a:p>
          <a:p>
            <a:pPr marL="0" indent="0">
              <a:buNone/>
            </a:pPr>
            <a:endParaRPr lang="en-US" dirty="0"/>
          </a:p>
          <a:p>
            <a:pPr marL="0" indent="0">
              <a:buNone/>
            </a:pPr>
            <a:r>
              <a:rPr lang="en-US" dirty="0"/>
              <a:t>1) understand the history and rationale for the necessity of the expanded hours. </a:t>
            </a:r>
          </a:p>
          <a:p>
            <a:pPr marL="0" indent="0">
              <a:buNone/>
            </a:pPr>
            <a:r>
              <a:rPr lang="en-US" dirty="0"/>
              <a:t> </a:t>
            </a:r>
          </a:p>
          <a:p>
            <a:pPr marL="0" indent="0">
              <a:buNone/>
            </a:pPr>
            <a:r>
              <a:rPr lang="en-US" dirty="0"/>
              <a:t>2) be able to expand center wide educational activities to ensure </a:t>
            </a:r>
            <a:r>
              <a:rPr lang="en-US" dirty="0" err="1"/>
              <a:t>ePRH</a:t>
            </a:r>
            <a:r>
              <a:rPr lang="en-US" dirty="0"/>
              <a:t> requirements are met and even exceeded. </a:t>
            </a:r>
          </a:p>
          <a:p>
            <a:pPr marL="0" indent="0">
              <a:buNone/>
            </a:pPr>
            <a:r>
              <a:rPr lang="en-US" dirty="0"/>
              <a:t> </a:t>
            </a:r>
          </a:p>
          <a:p>
            <a:pPr marL="0" indent="0">
              <a:buNone/>
            </a:pPr>
            <a:r>
              <a:rPr lang="en-US" dirty="0"/>
              <a:t>3) identify two ways to immediately intensify TEAP intervention services. </a:t>
            </a:r>
          </a:p>
          <a:p>
            <a:pPr marL="0" indent="0">
              <a:buNone/>
            </a:pPr>
            <a:endParaRPr lang="en-US" dirty="0"/>
          </a:p>
        </p:txBody>
      </p:sp>
    </p:spTree>
    <p:extLst>
      <p:ext uri="{BB962C8B-B14F-4D97-AF65-F5344CB8AC3E}">
        <p14:creationId xmlns:p14="http://schemas.microsoft.com/office/powerpoint/2010/main" val="408489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FFCDC-DDA5-6140-8670-E4EF3158017C}"/>
              </a:ext>
            </a:extLst>
          </p:cNvPr>
          <p:cNvSpPr>
            <a:spLocks noGrp="1"/>
          </p:cNvSpPr>
          <p:nvPr>
            <p:ph type="title"/>
          </p:nvPr>
        </p:nvSpPr>
        <p:spPr/>
        <p:txBody>
          <a:bodyPr/>
          <a:lstStyle/>
          <a:p>
            <a:r>
              <a:rPr lang="en-US" dirty="0"/>
              <a:t>Expanded Relapse Prevention Services </a:t>
            </a:r>
          </a:p>
        </p:txBody>
      </p:sp>
      <p:sp>
        <p:nvSpPr>
          <p:cNvPr id="3" name="Content Placeholder 2">
            <a:extLst>
              <a:ext uri="{FF2B5EF4-FFF2-40B4-BE49-F238E27FC236}">
                <a16:creationId xmlns:a16="http://schemas.microsoft.com/office/drawing/2014/main" xmlns="" id="{FE2D5370-9920-5148-8BC4-D75433A34E06}"/>
              </a:ext>
            </a:extLst>
          </p:cNvPr>
          <p:cNvSpPr>
            <a:spLocks noGrp="1"/>
          </p:cNvSpPr>
          <p:nvPr>
            <p:ph idx="1"/>
          </p:nvPr>
        </p:nvSpPr>
        <p:spPr/>
        <p:txBody>
          <a:bodyPr>
            <a:normAutofit fontScale="92500" lnSpcReduction="20000"/>
          </a:bodyPr>
          <a:lstStyle/>
          <a:p>
            <a:r>
              <a:rPr lang="en-US" dirty="0"/>
              <a:t>Expanding services to those after first 45 days to increase retention</a:t>
            </a:r>
          </a:p>
          <a:p>
            <a:r>
              <a:rPr lang="en-US" dirty="0"/>
              <a:t>These are ways to immediately intensify the intervention services*</a:t>
            </a:r>
          </a:p>
          <a:p>
            <a:r>
              <a:rPr lang="en-US" dirty="0"/>
              <a:t>Access to self-help meetings</a:t>
            </a:r>
          </a:p>
          <a:p>
            <a:pPr lvl="1"/>
            <a:r>
              <a:rPr lang="en-US" dirty="0"/>
              <a:t>On versus off center</a:t>
            </a:r>
          </a:p>
          <a:p>
            <a:pPr lvl="1"/>
            <a:r>
              <a:rPr lang="en-US" dirty="0"/>
              <a:t>Level of supervision/support</a:t>
            </a:r>
          </a:p>
          <a:p>
            <a:pPr lvl="1"/>
            <a:r>
              <a:rPr lang="en-US" dirty="0"/>
              <a:t>Online resources</a:t>
            </a:r>
          </a:p>
          <a:p>
            <a:r>
              <a:rPr lang="en-US" dirty="0"/>
              <a:t>Integrated into Intervention groups (when was last time you updated materials and made fresh copies?)</a:t>
            </a:r>
          </a:p>
          <a:p>
            <a:r>
              <a:rPr lang="en-US" dirty="0"/>
              <a:t>Separate RP group</a:t>
            </a:r>
          </a:p>
          <a:p>
            <a:r>
              <a:rPr lang="en-US" dirty="0"/>
              <a:t>Open groups (more support focused)*</a:t>
            </a:r>
          </a:p>
          <a:p>
            <a:r>
              <a:rPr lang="en-US" dirty="0"/>
              <a:t>Google what new in RP</a:t>
            </a:r>
          </a:p>
          <a:p>
            <a:r>
              <a:rPr lang="en-US" dirty="0"/>
              <a:t>More individualized sessions with students*</a:t>
            </a:r>
          </a:p>
          <a:p>
            <a:endParaRPr lang="en-US" dirty="0"/>
          </a:p>
          <a:p>
            <a:pPr lvl="1"/>
            <a:endParaRPr lang="en-US" dirty="0"/>
          </a:p>
        </p:txBody>
      </p:sp>
    </p:spTree>
    <p:extLst>
      <p:ext uri="{BB962C8B-B14F-4D97-AF65-F5344CB8AC3E}">
        <p14:creationId xmlns:p14="http://schemas.microsoft.com/office/powerpoint/2010/main" val="2826537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2A4FF-3FB2-EB4D-BE32-5F3FE47B7FF9}"/>
              </a:ext>
            </a:extLst>
          </p:cNvPr>
          <p:cNvSpPr>
            <a:spLocks noGrp="1"/>
          </p:cNvSpPr>
          <p:nvPr>
            <p:ph type="title"/>
          </p:nvPr>
        </p:nvSpPr>
        <p:spPr/>
        <p:txBody>
          <a:bodyPr/>
          <a:lstStyle/>
          <a:p>
            <a:r>
              <a:rPr lang="en-US" dirty="0"/>
              <a:t>Increased Collaboration</a:t>
            </a:r>
          </a:p>
        </p:txBody>
      </p:sp>
      <p:sp>
        <p:nvSpPr>
          <p:cNvPr id="3" name="Content Placeholder 2">
            <a:extLst>
              <a:ext uri="{FF2B5EF4-FFF2-40B4-BE49-F238E27FC236}">
                <a16:creationId xmlns:a16="http://schemas.microsoft.com/office/drawing/2014/main" xmlns="" id="{1ABCD145-0590-804F-AA3B-C02C21653651}"/>
              </a:ext>
            </a:extLst>
          </p:cNvPr>
          <p:cNvSpPr>
            <a:spLocks noGrp="1"/>
          </p:cNvSpPr>
          <p:nvPr>
            <p:ph idx="1"/>
          </p:nvPr>
        </p:nvSpPr>
        <p:spPr/>
        <p:txBody>
          <a:bodyPr>
            <a:normAutofit fontScale="85000" lnSpcReduction="20000"/>
          </a:bodyPr>
          <a:lstStyle/>
          <a:p>
            <a:r>
              <a:rPr lang="en-US" dirty="0"/>
              <a:t>Regular meetings with CMHC</a:t>
            </a:r>
          </a:p>
          <a:p>
            <a:r>
              <a:rPr lang="en-US" dirty="0"/>
              <a:t>Attend case management conference (and document in SHR)</a:t>
            </a:r>
          </a:p>
          <a:p>
            <a:r>
              <a:rPr lang="en-US" dirty="0"/>
              <a:t>TEAP is required member for HEALs</a:t>
            </a:r>
          </a:p>
          <a:p>
            <a:r>
              <a:rPr lang="en-US" dirty="0"/>
              <a:t>Training requirements</a:t>
            </a:r>
          </a:p>
          <a:p>
            <a:pPr lvl="1"/>
            <a:r>
              <a:rPr lang="en-US" dirty="0"/>
              <a:t>Identification of “reasonable suspicion”</a:t>
            </a:r>
          </a:p>
          <a:p>
            <a:pPr lvl="1"/>
            <a:r>
              <a:rPr lang="en-US" dirty="0"/>
              <a:t>Importance of TEAP referral</a:t>
            </a:r>
          </a:p>
          <a:p>
            <a:pPr lvl="1"/>
            <a:r>
              <a:rPr lang="en-US" dirty="0"/>
              <a:t>Narcan – online training at: </a:t>
            </a:r>
            <a:r>
              <a:rPr lang="en-US" dirty="0">
                <a:hlinkClick r:id="rId2"/>
              </a:rPr>
              <a:t>https://www.getnaloxonenow.org/</a:t>
            </a:r>
            <a:r>
              <a:rPr lang="en-US" dirty="0"/>
              <a:t> </a:t>
            </a:r>
          </a:p>
          <a:p>
            <a:pPr lvl="1"/>
            <a:r>
              <a:rPr lang="en-US" dirty="0"/>
              <a:t>Health Care Guidelines (HCG) and Symptomatic Management Guidelines (SMG)</a:t>
            </a:r>
          </a:p>
          <a:p>
            <a:pPr lvl="1"/>
            <a:r>
              <a:rPr lang="en-US" dirty="0"/>
              <a:t>Treatment Guidelines for Health Staff for Acute Alcohol Intoxication, Alcohol or Drug Use Behavior and Intranasal Narcan for Suspected Opioid Overdose</a:t>
            </a:r>
          </a:p>
          <a:p>
            <a:r>
              <a:rPr lang="en-US" dirty="0"/>
              <a:t>Suspicion screen process</a:t>
            </a:r>
          </a:p>
          <a:p>
            <a:pPr lvl="1"/>
            <a:r>
              <a:rPr lang="en-US" dirty="0"/>
              <a:t>Updated form (see website)</a:t>
            </a:r>
          </a:p>
          <a:p>
            <a:pPr lvl="1"/>
            <a:r>
              <a:rPr lang="en-US" dirty="0"/>
              <a:t>Involvement of TEAP for clinical information </a:t>
            </a:r>
          </a:p>
        </p:txBody>
      </p:sp>
    </p:spTree>
    <p:extLst>
      <p:ext uri="{BB962C8B-B14F-4D97-AF65-F5344CB8AC3E}">
        <p14:creationId xmlns:p14="http://schemas.microsoft.com/office/powerpoint/2010/main" val="2404726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3A6047-8A1C-A64B-A7C1-BA9AF18DFEA5}"/>
              </a:ext>
            </a:extLst>
          </p:cNvPr>
          <p:cNvSpPr txBox="1"/>
          <p:nvPr/>
        </p:nvSpPr>
        <p:spPr>
          <a:xfrm>
            <a:off x="357167" y="521677"/>
            <a:ext cx="1600759" cy="369332"/>
          </a:xfrm>
          <a:prstGeom prst="rect">
            <a:avLst/>
          </a:prstGeom>
          <a:noFill/>
        </p:spPr>
        <p:txBody>
          <a:bodyPr wrap="none" rtlCol="0">
            <a:spAutoFit/>
          </a:bodyPr>
          <a:lstStyle/>
          <a:p>
            <a:r>
              <a:rPr lang="en-US" dirty="0"/>
              <a:t>As an Example:</a:t>
            </a:r>
          </a:p>
        </p:txBody>
      </p:sp>
      <p:pic>
        <p:nvPicPr>
          <p:cNvPr id="5" name="Picture 4">
            <a:extLst>
              <a:ext uri="{FF2B5EF4-FFF2-40B4-BE49-F238E27FC236}">
                <a16:creationId xmlns:a16="http://schemas.microsoft.com/office/drawing/2014/main" xmlns="" id="{0DD5000E-8588-A84D-BFFF-CB87C2058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045" y="108075"/>
            <a:ext cx="8490298" cy="6628489"/>
          </a:xfrm>
          <a:prstGeom prst="rect">
            <a:avLst/>
          </a:prstGeom>
        </p:spPr>
      </p:pic>
    </p:spTree>
    <p:extLst>
      <p:ext uri="{BB962C8B-B14F-4D97-AF65-F5344CB8AC3E}">
        <p14:creationId xmlns:p14="http://schemas.microsoft.com/office/powerpoint/2010/main" val="2253146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TEAP Best Practices to Consider  </a:t>
            </a:r>
          </a:p>
        </p:txBody>
      </p:sp>
      <p:sp>
        <p:nvSpPr>
          <p:cNvPr id="3" name="Content Placeholder 2"/>
          <p:cNvSpPr>
            <a:spLocks noGrp="1"/>
          </p:cNvSpPr>
          <p:nvPr>
            <p:ph idx="1"/>
          </p:nvPr>
        </p:nvSpPr>
        <p:spPr/>
        <p:txBody>
          <a:bodyPr>
            <a:normAutofit/>
          </a:bodyPr>
          <a:lstStyle/>
          <a:p>
            <a:endParaRPr lang="en-US" dirty="0"/>
          </a:p>
          <a:p>
            <a:r>
              <a:rPr lang="en-US" dirty="0"/>
              <a:t>Developing and expanding peer mentoring</a:t>
            </a:r>
          </a:p>
          <a:p>
            <a:r>
              <a:rPr lang="en-US" dirty="0"/>
              <a:t>Including more ‘completers’ in intervention groups</a:t>
            </a:r>
          </a:p>
          <a:p>
            <a:r>
              <a:rPr lang="en-US" dirty="0"/>
              <a:t>Separate mandatory versus voluntary TUPP groups</a:t>
            </a:r>
          </a:p>
          <a:p>
            <a:r>
              <a:rPr lang="en-US" dirty="0"/>
              <a:t>Expand community partners</a:t>
            </a:r>
          </a:p>
          <a:p>
            <a:r>
              <a:rPr lang="en-US" dirty="0"/>
              <a:t>Expand center alliances</a:t>
            </a:r>
          </a:p>
          <a:p>
            <a:r>
              <a:rPr lang="en-US" dirty="0"/>
              <a:t>Expand management alliances (consider being part of CD monthly meeting)</a:t>
            </a:r>
          </a:p>
          <a:p>
            <a:endParaRPr lang="en-US" sz="2400" dirty="0"/>
          </a:p>
        </p:txBody>
      </p:sp>
      <p:sp>
        <p:nvSpPr>
          <p:cNvPr id="4" name="Slide Number Placeholder 3"/>
          <p:cNvSpPr>
            <a:spLocks noGrp="1"/>
          </p:cNvSpPr>
          <p:nvPr>
            <p:ph type="sldNum" sz="quarter" idx="12"/>
          </p:nvPr>
        </p:nvSpPr>
        <p:spPr/>
        <p:txBody>
          <a:bodyPr/>
          <a:lstStyle/>
          <a:p>
            <a:fld id="{5B73F288-119C-4A61-BAB7-6805DB4CCA32}" type="slidenum">
              <a:rPr lang="en-US" smtClean="0"/>
              <a:pPr/>
              <a:t>23</a:t>
            </a:fld>
            <a:endParaRPr lang="en-US"/>
          </a:p>
        </p:txBody>
      </p:sp>
    </p:spTree>
    <p:extLst>
      <p:ext uri="{BB962C8B-B14F-4D97-AF65-F5344CB8AC3E}">
        <p14:creationId xmlns:p14="http://schemas.microsoft.com/office/powerpoint/2010/main" val="146967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DE41A-1E08-FB4A-BCFE-1641039FCE55}"/>
              </a:ext>
            </a:extLst>
          </p:cNvPr>
          <p:cNvSpPr>
            <a:spLocks noGrp="1"/>
          </p:cNvSpPr>
          <p:nvPr>
            <p:ph type="title"/>
          </p:nvPr>
        </p:nvSpPr>
        <p:spPr/>
        <p:txBody>
          <a:bodyPr/>
          <a:lstStyle/>
          <a:p>
            <a:r>
              <a:rPr lang="en-US" dirty="0"/>
              <a:t>Applicant File Review</a:t>
            </a:r>
          </a:p>
        </p:txBody>
      </p:sp>
      <p:sp>
        <p:nvSpPr>
          <p:cNvPr id="3" name="Content Placeholder 2">
            <a:extLst>
              <a:ext uri="{FF2B5EF4-FFF2-40B4-BE49-F238E27FC236}">
                <a16:creationId xmlns:a16="http://schemas.microsoft.com/office/drawing/2014/main" xmlns="" id="{C80CB1E9-4FE2-5E4F-AF90-1C993997CF5E}"/>
              </a:ext>
            </a:extLst>
          </p:cNvPr>
          <p:cNvSpPr>
            <a:spLocks noGrp="1"/>
          </p:cNvSpPr>
          <p:nvPr>
            <p:ph idx="1"/>
          </p:nvPr>
        </p:nvSpPr>
        <p:spPr/>
        <p:txBody>
          <a:bodyPr/>
          <a:lstStyle/>
          <a:p>
            <a:r>
              <a:rPr lang="en-US" dirty="0"/>
              <a:t>See the webinar on the JC Community Website called, “All you ever wanted to know about AFR and TEAP.”</a:t>
            </a:r>
          </a:p>
          <a:p>
            <a:r>
              <a:rPr lang="en-US" dirty="0"/>
              <a:t>Use only Appendix 610 – Health Care Needs Assessment.</a:t>
            </a:r>
          </a:p>
          <a:p>
            <a:r>
              <a:rPr lang="en-US" dirty="0"/>
              <a:t>If there are TEAP-related issues – then TEAP specialist MUST be involved and sign HCNA.</a:t>
            </a:r>
          </a:p>
          <a:p>
            <a:r>
              <a:rPr lang="en-US" dirty="0"/>
              <a:t>Focus on current functioning and what interferes with ability to benefit from training at JC.</a:t>
            </a:r>
          </a:p>
          <a:p>
            <a:r>
              <a:rPr lang="en-US" dirty="0"/>
              <a:t>Contact Diane or Christy as the process may seem daunting but is easily accomplished so that file is not returned to your center.</a:t>
            </a:r>
          </a:p>
        </p:txBody>
      </p:sp>
    </p:spTree>
    <p:extLst>
      <p:ext uri="{BB962C8B-B14F-4D97-AF65-F5344CB8AC3E}">
        <p14:creationId xmlns:p14="http://schemas.microsoft.com/office/powerpoint/2010/main" val="333596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Tobacco Use and Prevention Program (TUPP)</a:t>
            </a:r>
          </a:p>
        </p:txBody>
      </p:sp>
      <p:sp>
        <p:nvSpPr>
          <p:cNvPr id="3" name="Content Placeholder 2"/>
          <p:cNvSpPr>
            <a:spLocks noGrp="1"/>
          </p:cNvSpPr>
          <p:nvPr>
            <p:ph idx="1"/>
          </p:nvPr>
        </p:nvSpPr>
        <p:spPr/>
        <p:txBody>
          <a:bodyPr/>
          <a:lstStyle/>
          <a:p>
            <a:r>
              <a:rPr lang="en-US" dirty="0"/>
              <a:t>Centers must implement a program to prevent the onset of tobacco use and to promote tobacco-free environments and individuals.</a:t>
            </a:r>
          </a:p>
          <a:p>
            <a:r>
              <a:rPr lang="en-US" dirty="0"/>
              <a:t>TUPP Coordinator  may or may not be TEAP Specialist.</a:t>
            </a:r>
          </a:p>
          <a:p>
            <a:r>
              <a:rPr lang="en-US" dirty="0"/>
              <a:t>Centers must establish a smoke-free, tobacco-free environment for the majority of the center.</a:t>
            </a:r>
          </a:p>
          <a:p>
            <a:r>
              <a:rPr lang="en-US" dirty="0"/>
              <a:t>Centers are encouraged to maintain an entirely tobacco-free environment, especially during the training day.</a:t>
            </a:r>
          </a:p>
          <a:p>
            <a:endParaRPr lang="en-US" dirty="0"/>
          </a:p>
        </p:txBody>
      </p:sp>
      <p:pic>
        <p:nvPicPr>
          <p:cNvPr id="6" name="Picture 5"/>
          <p:cNvPicPr>
            <a:picLocks noChangeAspect="1"/>
          </p:cNvPicPr>
          <p:nvPr/>
        </p:nvPicPr>
        <p:blipFill>
          <a:blip r:embed="rId2"/>
          <a:stretch>
            <a:fillRect/>
          </a:stretch>
        </p:blipFill>
        <p:spPr>
          <a:xfrm>
            <a:off x="6288314" y="5003800"/>
            <a:ext cx="1854200" cy="1854200"/>
          </a:xfrm>
          <a:prstGeom prst="rect">
            <a:avLst/>
          </a:prstGeom>
        </p:spPr>
      </p:pic>
      <p:pic>
        <p:nvPicPr>
          <p:cNvPr id="7" name="Picture 6"/>
          <p:cNvPicPr>
            <a:picLocks noChangeAspect="1"/>
          </p:cNvPicPr>
          <p:nvPr/>
        </p:nvPicPr>
        <p:blipFill>
          <a:blip r:embed="rId3"/>
          <a:stretch>
            <a:fillRect/>
          </a:stretch>
        </p:blipFill>
        <p:spPr>
          <a:xfrm>
            <a:off x="9656618" y="4888513"/>
            <a:ext cx="2400300" cy="1774934"/>
          </a:xfrm>
          <a:prstGeom prst="rect">
            <a:avLst/>
          </a:prstGeom>
        </p:spPr>
      </p:pic>
    </p:spTree>
    <p:extLst>
      <p:ext uri="{BB962C8B-B14F-4D97-AF65-F5344CB8AC3E}">
        <p14:creationId xmlns:p14="http://schemas.microsoft.com/office/powerpoint/2010/main" val="148907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TUPP Ideas</a:t>
            </a:r>
            <a:endParaRPr lang="en-US" dirty="0"/>
          </a:p>
        </p:txBody>
      </p:sp>
      <p:sp>
        <p:nvSpPr>
          <p:cNvPr id="3" name="Content Placeholder 2"/>
          <p:cNvSpPr>
            <a:spLocks noGrp="1"/>
          </p:cNvSpPr>
          <p:nvPr>
            <p:ph idx="1"/>
          </p:nvPr>
        </p:nvSpPr>
        <p:spPr/>
        <p:txBody>
          <a:bodyPr>
            <a:normAutofit fontScale="85000" lnSpcReduction="10000"/>
          </a:bodyPr>
          <a:lstStyle/>
          <a:p>
            <a:endParaRPr lang="en-US"/>
          </a:p>
          <a:p>
            <a:r>
              <a:rPr lang="en-US"/>
              <a:t>Case management for tobacco cessation should be offered to all students who use tobacco products.</a:t>
            </a:r>
          </a:p>
          <a:p>
            <a:r>
              <a:rPr lang="en-US"/>
              <a:t>Staff should not use tobacco in the presence of students.</a:t>
            </a:r>
          </a:p>
          <a:p>
            <a:r>
              <a:rPr lang="en-US"/>
              <a:t>Criteria for those who may benefit from nicotine replacements therapy (NRT):</a:t>
            </a:r>
          </a:p>
          <a:p>
            <a:pPr lvl="1"/>
            <a:r>
              <a:rPr lang="en-US"/>
              <a:t>It is unclear from the research that minors benefit from NRT and they tend to keep using tobacco while using the NRT</a:t>
            </a:r>
          </a:p>
          <a:p>
            <a:pPr lvl="1"/>
            <a:r>
              <a:rPr lang="en-US"/>
              <a:t>Students on NRT should participate in the TUPP on center.</a:t>
            </a:r>
          </a:p>
          <a:p>
            <a:pPr lvl="1"/>
            <a:r>
              <a:rPr lang="en-US"/>
              <a:t>Students who desire to use NRT should be smoking more than 10 cigarettes per day (a half pack per day), to be eligible for the NRT program.</a:t>
            </a:r>
          </a:p>
          <a:p>
            <a:pPr lvl="1"/>
            <a:r>
              <a:rPr lang="en-US"/>
              <a:t>The students should be willing to set a date by which s/he intends to quit smoking and use NRT for support of cessation.</a:t>
            </a:r>
          </a:p>
          <a:p>
            <a:pPr lvl="1"/>
            <a:r>
              <a:rPr lang="en-US"/>
              <a:t>Finally, the NRT students should be followed weekly in the HWC to check-in with the staff and receive their one week supply of NRT.    </a:t>
            </a:r>
          </a:p>
          <a:p>
            <a:endParaRPr lang="en-US" dirty="0"/>
          </a:p>
        </p:txBody>
      </p:sp>
    </p:spTree>
    <p:extLst>
      <p:ext uri="{BB962C8B-B14F-4D97-AF65-F5344CB8AC3E}">
        <p14:creationId xmlns:p14="http://schemas.microsoft.com/office/powerpoint/2010/main" val="205470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TUPP Ideas</a:t>
            </a:r>
            <a:endParaRPr lang="en-US" dirty="0"/>
          </a:p>
        </p:txBody>
      </p:sp>
      <p:sp>
        <p:nvSpPr>
          <p:cNvPr id="3" name="Content Placeholder 2"/>
          <p:cNvSpPr>
            <a:spLocks noGrp="1"/>
          </p:cNvSpPr>
          <p:nvPr>
            <p:ph idx="1"/>
          </p:nvPr>
        </p:nvSpPr>
        <p:spPr/>
        <p:txBody>
          <a:bodyPr/>
          <a:lstStyle/>
          <a:p>
            <a:r>
              <a:rPr lang="en-US"/>
              <a:t>Designated tobacco-use areas should be located away from central locations to discourage non-tobacco users from congregating with tobacco users, and have proper receptacles.</a:t>
            </a:r>
          </a:p>
          <a:p>
            <a:r>
              <a:rPr lang="en-US"/>
              <a:t>Use evidence based practices for tobacco cessation groups </a:t>
            </a:r>
          </a:p>
          <a:p>
            <a:pPr lvl="1"/>
            <a:r>
              <a:rPr lang="en-US"/>
              <a:t>example: Not on Tobacco.</a:t>
            </a:r>
          </a:p>
          <a:p>
            <a:r>
              <a:rPr lang="en-US"/>
              <a:t>Have separate groups for minors and those wanting to cease tobacco use.</a:t>
            </a:r>
          </a:p>
          <a:p>
            <a:r>
              <a:rPr lang="en-US"/>
              <a:t>Have policy for tobacco products like e-cigarettes and vape pens</a:t>
            </a:r>
            <a:endParaRPr lang="en-US" dirty="0"/>
          </a:p>
        </p:txBody>
      </p:sp>
    </p:spTree>
    <p:extLst>
      <p:ext uri="{BB962C8B-B14F-4D97-AF65-F5344CB8AC3E}">
        <p14:creationId xmlns:p14="http://schemas.microsoft.com/office/powerpoint/2010/main" val="363607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989C4-BDEE-B349-B45F-F331ED85F501}"/>
              </a:ext>
            </a:extLst>
          </p:cNvPr>
          <p:cNvSpPr>
            <a:spLocks noGrp="1"/>
          </p:cNvSpPr>
          <p:nvPr>
            <p:ph type="title"/>
          </p:nvPr>
        </p:nvSpPr>
        <p:spPr/>
        <p:txBody>
          <a:bodyPr/>
          <a:lstStyle/>
          <a:p>
            <a:r>
              <a:rPr lang="en-US"/>
              <a:t>Documentation </a:t>
            </a:r>
            <a:endParaRPr lang="en-US" dirty="0"/>
          </a:p>
        </p:txBody>
      </p:sp>
      <p:sp>
        <p:nvSpPr>
          <p:cNvPr id="7" name="Content Placeholder 6">
            <a:extLst>
              <a:ext uri="{FF2B5EF4-FFF2-40B4-BE49-F238E27FC236}">
                <a16:creationId xmlns:a16="http://schemas.microsoft.com/office/drawing/2014/main" xmlns="" id="{200F6DC5-23CA-BC4E-BBF9-3DA3512687B6}"/>
              </a:ext>
            </a:extLst>
          </p:cNvPr>
          <p:cNvSpPr>
            <a:spLocks noGrp="1"/>
          </p:cNvSpPr>
          <p:nvPr>
            <p:ph idx="1"/>
          </p:nvPr>
        </p:nvSpPr>
        <p:spPr/>
        <p:txBody>
          <a:bodyPr/>
          <a:lstStyle/>
          <a:p>
            <a:r>
              <a:rPr lang="en-US"/>
              <a:t>Any time have clinical contact with student – not a suggestion</a:t>
            </a:r>
          </a:p>
          <a:p>
            <a:r>
              <a:rPr lang="en-US"/>
              <a:t>Make the SHR ‘tell the story’ – in TEAP section</a:t>
            </a:r>
          </a:p>
          <a:p>
            <a:r>
              <a:rPr lang="en-US"/>
              <a:t>Includes Assessments (signed)</a:t>
            </a:r>
          </a:p>
          <a:p>
            <a:r>
              <a:rPr lang="en-US"/>
              <a:t>Templates on website to assist</a:t>
            </a:r>
          </a:p>
          <a:p>
            <a:r>
              <a:rPr lang="en-US"/>
              <a:t>Required components: </a:t>
            </a:r>
          </a:p>
          <a:p>
            <a:pPr lvl="1"/>
            <a:r>
              <a:rPr lang="en-US"/>
              <a:t>Content</a:t>
            </a:r>
          </a:p>
          <a:p>
            <a:pPr lvl="1"/>
            <a:r>
              <a:rPr lang="en-US"/>
              <a:t>Individualized</a:t>
            </a:r>
          </a:p>
          <a:p>
            <a:pPr lvl="1"/>
            <a:r>
              <a:rPr lang="en-US"/>
              <a:t>Plan</a:t>
            </a:r>
          </a:p>
          <a:p>
            <a:pPr lvl="1"/>
            <a:r>
              <a:rPr lang="en-US"/>
              <a:t>Dated/signed</a:t>
            </a:r>
            <a:endParaRPr lang="en-US" dirty="0"/>
          </a:p>
        </p:txBody>
      </p:sp>
      <p:pic>
        <p:nvPicPr>
          <p:cNvPr id="8" name="Picture 7">
            <a:extLst>
              <a:ext uri="{FF2B5EF4-FFF2-40B4-BE49-F238E27FC236}">
                <a16:creationId xmlns:a16="http://schemas.microsoft.com/office/drawing/2014/main" xmlns="" id="{1FA05BEF-ED24-ED48-AEA3-FD0DEE29D85D}"/>
              </a:ext>
            </a:extLst>
          </p:cNvPr>
          <p:cNvPicPr>
            <a:picLocks noChangeAspect="1"/>
          </p:cNvPicPr>
          <p:nvPr/>
        </p:nvPicPr>
        <p:blipFill>
          <a:blip r:embed="rId2"/>
          <a:stretch>
            <a:fillRect/>
          </a:stretch>
        </p:blipFill>
        <p:spPr>
          <a:xfrm>
            <a:off x="6576941" y="3026229"/>
            <a:ext cx="5359245" cy="2965449"/>
          </a:xfrm>
          <a:prstGeom prst="rect">
            <a:avLst/>
          </a:prstGeom>
        </p:spPr>
      </p:pic>
    </p:spTree>
    <p:extLst>
      <p:ext uri="{BB962C8B-B14F-4D97-AF65-F5344CB8AC3E}">
        <p14:creationId xmlns:p14="http://schemas.microsoft.com/office/powerpoint/2010/main" val="3289422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DBC9D7F-2BAF-5C4F-91AE-9FF4ABCB0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155" y="0"/>
            <a:ext cx="8113690" cy="6858000"/>
          </a:xfrm>
          <a:prstGeom prst="rect">
            <a:avLst/>
          </a:prstGeom>
        </p:spPr>
      </p:pic>
    </p:spTree>
    <p:extLst>
      <p:ext uri="{BB962C8B-B14F-4D97-AF65-F5344CB8AC3E}">
        <p14:creationId xmlns:p14="http://schemas.microsoft.com/office/powerpoint/2010/main" val="16415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B6F98-853B-47FD-824E-25D7EF795028}"/>
              </a:ext>
            </a:extLst>
          </p:cNvPr>
          <p:cNvSpPr>
            <a:spLocks noGrp="1"/>
          </p:cNvSpPr>
          <p:nvPr>
            <p:ph type="title"/>
          </p:nvPr>
        </p:nvSpPr>
        <p:spPr/>
        <p:txBody>
          <a:bodyPr/>
          <a:lstStyle/>
          <a:p>
            <a:r>
              <a:rPr lang="en-US" dirty="0"/>
              <a:t>Job Corps’ Mission</a:t>
            </a:r>
          </a:p>
        </p:txBody>
      </p:sp>
      <p:sp>
        <p:nvSpPr>
          <p:cNvPr id="3" name="Content Placeholder 2">
            <a:extLst>
              <a:ext uri="{FF2B5EF4-FFF2-40B4-BE49-F238E27FC236}">
                <a16:creationId xmlns:a16="http://schemas.microsoft.com/office/drawing/2014/main" xmlns="" id="{3FA1C71F-22B6-4346-BE98-2485A185DF0C}"/>
              </a:ext>
            </a:extLst>
          </p:cNvPr>
          <p:cNvSpPr>
            <a:spLocks noGrp="1"/>
          </p:cNvSpPr>
          <p:nvPr>
            <p:ph idx="1"/>
          </p:nvPr>
        </p:nvSpPr>
        <p:spPr/>
        <p:txBody>
          <a:bodyPr/>
          <a:lstStyle/>
          <a:p>
            <a:pPr marL="0" indent="0" algn="ctr">
              <a:buNone/>
            </a:pPr>
            <a:r>
              <a:rPr lang="en-US" dirty="0"/>
              <a:t>As a national primarily residential training program.  Job Corps’ mission is to attract eligible young adults, teach them the skills they need to become employable and independent, and place them in meaningful jobs, higher education, or the military. </a:t>
            </a:r>
          </a:p>
          <a:p>
            <a:pPr marL="0" indent="0" algn="ctr">
              <a:buNone/>
            </a:pPr>
            <a:endParaRPr lang="en-US" dirty="0"/>
          </a:p>
          <a:p>
            <a:pPr marL="0" indent="0" algn="ctr">
              <a:buNone/>
            </a:pPr>
            <a:endParaRPr lang="en-US" dirty="0"/>
          </a:p>
          <a:p>
            <a:pPr marL="0" indent="0" algn="ctr">
              <a:buNone/>
            </a:pPr>
            <a:endParaRPr lang="en-US" dirty="0"/>
          </a:p>
        </p:txBody>
      </p:sp>
      <p:pic>
        <p:nvPicPr>
          <p:cNvPr id="4" name="Picture 3">
            <a:extLst>
              <a:ext uri="{FF2B5EF4-FFF2-40B4-BE49-F238E27FC236}">
                <a16:creationId xmlns:a16="http://schemas.microsoft.com/office/drawing/2014/main" xmlns="" id="{7A29B0D2-A065-2A4A-A161-8F066888E0BC}"/>
              </a:ext>
            </a:extLst>
          </p:cNvPr>
          <p:cNvPicPr>
            <a:picLocks noChangeAspect="1"/>
          </p:cNvPicPr>
          <p:nvPr/>
        </p:nvPicPr>
        <p:blipFill>
          <a:blip r:embed="rId2"/>
          <a:stretch>
            <a:fillRect/>
          </a:stretch>
        </p:blipFill>
        <p:spPr>
          <a:xfrm>
            <a:off x="4732658" y="4001294"/>
            <a:ext cx="2057400" cy="2031683"/>
          </a:xfrm>
          <a:prstGeom prst="rect">
            <a:avLst/>
          </a:prstGeom>
        </p:spPr>
      </p:pic>
    </p:spTree>
    <p:extLst>
      <p:ext uri="{BB962C8B-B14F-4D97-AF65-F5344CB8AC3E}">
        <p14:creationId xmlns:p14="http://schemas.microsoft.com/office/powerpoint/2010/main" val="2026664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839324-DA50-0E4D-974B-5EC0BDA6B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482" y="0"/>
            <a:ext cx="9875035" cy="6858000"/>
          </a:xfrm>
          <a:prstGeom prst="rect">
            <a:avLst/>
          </a:prstGeom>
        </p:spPr>
      </p:pic>
    </p:spTree>
    <p:extLst>
      <p:ext uri="{BB962C8B-B14F-4D97-AF65-F5344CB8AC3E}">
        <p14:creationId xmlns:p14="http://schemas.microsoft.com/office/powerpoint/2010/main" val="286548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E6B0921-8675-754E-A065-2E9AC8F56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50" y="514350"/>
            <a:ext cx="10071100" cy="5829300"/>
          </a:xfrm>
          <a:prstGeom prst="rect">
            <a:avLst/>
          </a:prstGeom>
        </p:spPr>
      </p:pic>
    </p:spTree>
    <p:extLst>
      <p:ext uri="{BB962C8B-B14F-4D97-AF65-F5344CB8AC3E}">
        <p14:creationId xmlns:p14="http://schemas.microsoft.com/office/powerpoint/2010/main" val="324564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1211" y="1059298"/>
            <a:ext cx="5306786" cy="2971800"/>
          </a:xfrm>
          <a:prstGeom prst="rect">
            <a:avLst/>
          </a:prstGeom>
        </p:spPr>
      </p:pic>
      <p:pic>
        <p:nvPicPr>
          <p:cNvPr id="3" name="Picture 2"/>
          <p:cNvPicPr>
            <a:picLocks noChangeAspect="1"/>
          </p:cNvPicPr>
          <p:nvPr/>
        </p:nvPicPr>
        <p:blipFill>
          <a:blip r:embed="rId3"/>
          <a:stretch>
            <a:fillRect/>
          </a:stretch>
        </p:blipFill>
        <p:spPr>
          <a:xfrm>
            <a:off x="1676400" y="4191000"/>
            <a:ext cx="3289300" cy="2463800"/>
          </a:xfrm>
          <a:prstGeom prst="rect">
            <a:avLst/>
          </a:prstGeom>
        </p:spPr>
      </p:pic>
      <p:pic>
        <p:nvPicPr>
          <p:cNvPr id="4" name="Picture 3"/>
          <p:cNvPicPr>
            <a:picLocks noChangeAspect="1"/>
          </p:cNvPicPr>
          <p:nvPr/>
        </p:nvPicPr>
        <p:blipFill>
          <a:blip r:embed="rId4"/>
          <a:stretch>
            <a:fillRect/>
          </a:stretch>
        </p:blipFill>
        <p:spPr>
          <a:xfrm>
            <a:off x="7848600" y="457200"/>
            <a:ext cx="2400300" cy="3390900"/>
          </a:xfrm>
          <a:prstGeom prst="rect">
            <a:avLst/>
          </a:prstGeom>
        </p:spPr>
      </p:pic>
      <p:pic>
        <p:nvPicPr>
          <p:cNvPr id="5" name="Picture 4"/>
          <p:cNvPicPr>
            <a:picLocks noChangeAspect="1"/>
          </p:cNvPicPr>
          <p:nvPr/>
        </p:nvPicPr>
        <p:blipFill>
          <a:blip r:embed="rId5"/>
          <a:stretch>
            <a:fillRect/>
          </a:stretch>
        </p:blipFill>
        <p:spPr>
          <a:xfrm>
            <a:off x="5791200" y="4267200"/>
            <a:ext cx="3517900" cy="2311400"/>
          </a:xfrm>
          <a:prstGeom prst="rect">
            <a:avLst/>
          </a:prstGeom>
        </p:spPr>
      </p:pic>
      <p:sp>
        <p:nvSpPr>
          <p:cNvPr id="6" name="Slide Number Placeholder 5"/>
          <p:cNvSpPr>
            <a:spLocks noGrp="1"/>
          </p:cNvSpPr>
          <p:nvPr>
            <p:ph type="sldNum" sz="quarter" idx="12"/>
          </p:nvPr>
        </p:nvSpPr>
        <p:spPr/>
        <p:txBody>
          <a:bodyPr/>
          <a:lstStyle/>
          <a:p>
            <a:pPr>
              <a:defRPr/>
            </a:pPr>
            <a:fld id="{8757868B-9620-40F3-A4B3-F9E59E8A5822}" type="slidenum">
              <a:rPr lang="en-US" smtClean="0"/>
              <a:pPr>
                <a:defRPr/>
              </a:pPr>
              <a:t>32</a:t>
            </a:fld>
            <a:endParaRPr lang="en-US"/>
          </a:p>
        </p:txBody>
      </p:sp>
      <p:sp>
        <p:nvSpPr>
          <p:cNvPr id="7" name="TextBox 6">
            <a:extLst>
              <a:ext uri="{FF2B5EF4-FFF2-40B4-BE49-F238E27FC236}">
                <a16:creationId xmlns:a16="http://schemas.microsoft.com/office/drawing/2014/main" xmlns="" id="{B7C7EB6D-2DDC-A74E-A89B-B5C99F62FE83}"/>
              </a:ext>
            </a:extLst>
          </p:cNvPr>
          <p:cNvSpPr txBox="1"/>
          <p:nvPr/>
        </p:nvSpPr>
        <p:spPr>
          <a:xfrm>
            <a:off x="817418" y="332509"/>
            <a:ext cx="2791486" cy="461665"/>
          </a:xfrm>
          <a:prstGeom prst="rect">
            <a:avLst/>
          </a:prstGeom>
          <a:noFill/>
        </p:spPr>
        <p:txBody>
          <a:bodyPr wrap="square" rtlCol="0">
            <a:spAutoFit/>
          </a:bodyPr>
          <a:lstStyle/>
          <a:p>
            <a:r>
              <a:rPr lang="en-US" sz="2400" dirty="0"/>
              <a:t>QUESTIONS?</a:t>
            </a:r>
          </a:p>
        </p:txBody>
      </p:sp>
    </p:spTree>
    <p:extLst>
      <p:ext uri="{BB962C8B-B14F-4D97-AF65-F5344CB8AC3E}">
        <p14:creationId xmlns:p14="http://schemas.microsoft.com/office/powerpoint/2010/main" val="358538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E3CA7-D60A-C748-A949-D297DBC9BB4B}"/>
              </a:ext>
            </a:extLst>
          </p:cNvPr>
          <p:cNvSpPr>
            <a:spLocks noGrp="1"/>
          </p:cNvSpPr>
          <p:nvPr>
            <p:ph type="title"/>
          </p:nvPr>
        </p:nvSpPr>
        <p:spPr/>
        <p:txBody>
          <a:bodyPr/>
          <a:lstStyle/>
          <a:p>
            <a:r>
              <a:rPr lang="en-US" dirty="0"/>
              <a:t>History of the Evolution to TEAP</a:t>
            </a:r>
          </a:p>
        </p:txBody>
      </p:sp>
      <p:sp>
        <p:nvSpPr>
          <p:cNvPr id="3" name="Content Placeholder 2">
            <a:extLst>
              <a:ext uri="{FF2B5EF4-FFF2-40B4-BE49-F238E27FC236}">
                <a16:creationId xmlns:a16="http://schemas.microsoft.com/office/drawing/2014/main" xmlns="" id="{EEF69F69-EF2F-5B4E-94DF-577673B4E18A}"/>
              </a:ext>
            </a:extLst>
          </p:cNvPr>
          <p:cNvSpPr>
            <a:spLocks noGrp="1"/>
          </p:cNvSpPr>
          <p:nvPr>
            <p:ph idx="1"/>
          </p:nvPr>
        </p:nvSpPr>
        <p:spPr/>
        <p:txBody>
          <a:bodyPr>
            <a:normAutofit fontScale="92500" lnSpcReduction="10000"/>
          </a:bodyPr>
          <a:lstStyle/>
          <a:p>
            <a:r>
              <a:rPr lang="en-US" dirty="0"/>
              <a:t>Job Corps started in 1964 with LBJ and around late 1980s saw increasing aware of need for substance-related services</a:t>
            </a:r>
          </a:p>
          <a:p>
            <a:r>
              <a:rPr lang="en-US" dirty="0"/>
              <a:t>Different Names:</a:t>
            </a:r>
          </a:p>
          <a:p>
            <a:pPr lvl="1"/>
            <a:r>
              <a:rPr lang="en-US" dirty="0"/>
              <a:t>Substance Use and Abuse Program (SUAP)</a:t>
            </a:r>
          </a:p>
          <a:p>
            <a:pPr lvl="1"/>
            <a:r>
              <a:rPr lang="en-US" dirty="0"/>
              <a:t>Alcohol and Other Drugs of Abuse (AODA)</a:t>
            </a:r>
          </a:p>
          <a:p>
            <a:pPr lvl="1"/>
            <a:r>
              <a:rPr lang="en-US" dirty="0"/>
              <a:t>Trainee Employee Assistance Program (TEAP)</a:t>
            </a:r>
          </a:p>
          <a:p>
            <a:r>
              <a:rPr lang="en-US" dirty="0"/>
              <a:t>Through January 2013 all centers had at least 1 full-time TEAP (with centers of 500 or more students having additional time) </a:t>
            </a:r>
          </a:p>
          <a:p>
            <a:r>
              <a:rPr lang="en-US" dirty="0"/>
              <a:t>Then went to a formulary of 6 hours of TEAP per 100 students so a center of 300 students went from 40 hours to 18 hours of TEAP services (PRH Change Notice 12-10) </a:t>
            </a:r>
          </a:p>
          <a:p>
            <a:r>
              <a:rPr lang="en-US" dirty="0"/>
              <a:t>Also increased requirements for prevention/education services</a:t>
            </a:r>
          </a:p>
        </p:txBody>
      </p:sp>
    </p:spTree>
    <p:extLst>
      <p:ext uri="{BB962C8B-B14F-4D97-AF65-F5344CB8AC3E}">
        <p14:creationId xmlns:p14="http://schemas.microsoft.com/office/powerpoint/2010/main" val="215156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22278-43DA-1947-9CE0-FD56DB082F0C}"/>
              </a:ext>
            </a:extLst>
          </p:cNvPr>
          <p:cNvSpPr>
            <a:spLocks noGrp="1"/>
          </p:cNvSpPr>
          <p:nvPr>
            <p:ph type="title"/>
          </p:nvPr>
        </p:nvSpPr>
        <p:spPr/>
        <p:txBody>
          <a:bodyPr/>
          <a:lstStyle/>
          <a:p>
            <a:r>
              <a:rPr lang="en-US" dirty="0"/>
              <a:t>What Changed?</a:t>
            </a:r>
          </a:p>
        </p:txBody>
      </p:sp>
      <p:sp>
        <p:nvSpPr>
          <p:cNvPr id="3" name="Content Placeholder 2">
            <a:extLst>
              <a:ext uri="{FF2B5EF4-FFF2-40B4-BE49-F238E27FC236}">
                <a16:creationId xmlns:a16="http://schemas.microsoft.com/office/drawing/2014/main" xmlns="" id="{C0190C37-B41B-1441-8428-6E6C88B35B03}"/>
              </a:ext>
            </a:extLst>
          </p:cNvPr>
          <p:cNvSpPr>
            <a:spLocks noGrp="1"/>
          </p:cNvSpPr>
          <p:nvPr>
            <p:ph idx="1"/>
          </p:nvPr>
        </p:nvSpPr>
        <p:spPr/>
        <p:txBody>
          <a:bodyPr>
            <a:normAutofit fontScale="92500" lnSpcReduction="20000"/>
          </a:bodyPr>
          <a:lstStyle/>
          <a:p>
            <a:r>
              <a:rPr lang="en-US" dirty="0"/>
              <a:t>Lost more than 80% of TEAP specialists</a:t>
            </a:r>
          </a:p>
          <a:p>
            <a:r>
              <a:rPr lang="en-US" dirty="0"/>
              <a:t>Lost the ‘institutional’ memory</a:t>
            </a:r>
          </a:p>
          <a:p>
            <a:r>
              <a:rPr lang="en-US" dirty="0"/>
              <a:t>Decreased visibility of the program</a:t>
            </a:r>
          </a:p>
          <a:p>
            <a:r>
              <a:rPr lang="en-US" dirty="0"/>
              <a:t>Increased focus on drug-testing component only</a:t>
            </a:r>
          </a:p>
          <a:p>
            <a:r>
              <a:rPr lang="en-US" dirty="0"/>
              <a:t>Less individual sessions</a:t>
            </a:r>
          </a:p>
          <a:p>
            <a:r>
              <a:rPr lang="en-US" dirty="0"/>
              <a:t>Nurses or other collecting UDSs</a:t>
            </a:r>
          </a:p>
          <a:p>
            <a:r>
              <a:rPr lang="en-US" dirty="0"/>
              <a:t>On the PCAs consistently saw concerns for:</a:t>
            </a:r>
          </a:p>
          <a:p>
            <a:pPr lvl="1"/>
            <a:r>
              <a:rPr lang="en-US" dirty="0"/>
              <a:t>Limited center-wide education</a:t>
            </a:r>
          </a:p>
          <a:p>
            <a:pPr lvl="1"/>
            <a:r>
              <a:rPr lang="en-US" dirty="0"/>
              <a:t>No CDP and CTP</a:t>
            </a:r>
          </a:p>
          <a:p>
            <a:pPr lvl="1"/>
            <a:r>
              <a:rPr lang="en-US" dirty="0"/>
              <a:t>Limited assessment of high risk students</a:t>
            </a:r>
          </a:p>
          <a:p>
            <a:pPr lvl="1"/>
            <a:r>
              <a:rPr lang="en-US" dirty="0"/>
              <a:t>Limited Relapse Prevention  </a:t>
            </a:r>
          </a:p>
          <a:p>
            <a:pPr lvl="1"/>
            <a:r>
              <a:rPr lang="en-US" dirty="0"/>
              <a:t>Poor documentation </a:t>
            </a:r>
          </a:p>
          <a:p>
            <a:pPr lvl="1"/>
            <a:endParaRPr lang="en-US" dirty="0"/>
          </a:p>
        </p:txBody>
      </p:sp>
    </p:spTree>
    <p:extLst>
      <p:ext uri="{BB962C8B-B14F-4D97-AF65-F5344CB8AC3E}">
        <p14:creationId xmlns:p14="http://schemas.microsoft.com/office/powerpoint/2010/main" val="277319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13C38D-1663-8140-A93A-0EC88FF70FAC}"/>
              </a:ext>
            </a:extLst>
          </p:cNvPr>
          <p:cNvSpPr>
            <a:spLocks noGrp="1"/>
          </p:cNvSpPr>
          <p:nvPr>
            <p:ph type="title"/>
          </p:nvPr>
        </p:nvSpPr>
        <p:spPr/>
        <p:txBody>
          <a:bodyPr/>
          <a:lstStyle/>
          <a:p>
            <a:r>
              <a:rPr lang="en-US" dirty="0"/>
              <a:t>All at at time when….</a:t>
            </a:r>
          </a:p>
        </p:txBody>
      </p:sp>
      <p:pic>
        <p:nvPicPr>
          <p:cNvPr id="4" name="Content Placeholder 3">
            <a:extLst>
              <a:ext uri="{FF2B5EF4-FFF2-40B4-BE49-F238E27FC236}">
                <a16:creationId xmlns:a16="http://schemas.microsoft.com/office/drawing/2014/main" xmlns="" id="{2165C0A4-07E3-5844-929B-EC70E4463CED}"/>
              </a:ext>
            </a:extLst>
          </p:cNvPr>
          <p:cNvPicPr>
            <a:picLocks noGrp="1" noChangeAspect="1"/>
          </p:cNvPicPr>
          <p:nvPr>
            <p:ph idx="1"/>
          </p:nvPr>
        </p:nvPicPr>
        <p:blipFill>
          <a:blip r:embed="rId2"/>
          <a:stretch>
            <a:fillRect/>
          </a:stretch>
        </p:blipFill>
        <p:spPr>
          <a:xfrm>
            <a:off x="3478827" y="2137208"/>
            <a:ext cx="4619733" cy="3074222"/>
          </a:xfrm>
          <a:prstGeom prst="rect">
            <a:avLst/>
          </a:prstGeom>
        </p:spPr>
      </p:pic>
    </p:spTree>
    <p:extLst>
      <p:ext uri="{BB962C8B-B14F-4D97-AF65-F5344CB8AC3E}">
        <p14:creationId xmlns:p14="http://schemas.microsoft.com/office/powerpoint/2010/main" val="102006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348C82-8405-D547-816E-86443EC3CB31}"/>
              </a:ext>
            </a:extLst>
          </p:cNvPr>
          <p:cNvPicPr>
            <a:picLocks noChangeAspect="1"/>
          </p:cNvPicPr>
          <p:nvPr/>
        </p:nvPicPr>
        <p:blipFill>
          <a:blip r:embed="rId2"/>
          <a:stretch>
            <a:fillRect/>
          </a:stretch>
        </p:blipFill>
        <p:spPr>
          <a:xfrm>
            <a:off x="7577364" y="510721"/>
            <a:ext cx="3524868" cy="2341336"/>
          </a:xfrm>
          <a:prstGeom prst="rect">
            <a:avLst/>
          </a:prstGeom>
        </p:spPr>
      </p:pic>
      <p:pic>
        <p:nvPicPr>
          <p:cNvPr id="3" name="Picture 2">
            <a:extLst>
              <a:ext uri="{FF2B5EF4-FFF2-40B4-BE49-F238E27FC236}">
                <a16:creationId xmlns:a16="http://schemas.microsoft.com/office/drawing/2014/main" xmlns="" id="{8EAABF82-EFCA-7742-8EBF-3FB0F4879226}"/>
              </a:ext>
            </a:extLst>
          </p:cNvPr>
          <p:cNvPicPr>
            <a:picLocks noChangeAspect="1"/>
          </p:cNvPicPr>
          <p:nvPr/>
        </p:nvPicPr>
        <p:blipFill>
          <a:blip r:embed="rId3"/>
          <a:stretch>
            <a:fillRect/>
          </a:stretch>
        </p:blipFill>
        <p:spPr>
          <a:xfrm>
            <a:off x="1309914" y="901700"/>
            <a:ext cx="3300963" cy="2527300"/>
          </a:xfrm>
          <a:prstGeom prst="rect">
            <a:avLst/>
          </a:prstGeom>
        </p:spPr>
      </p:pic>
      <p:pic>
        <p:nvPicPr>
          <p:cNvPr id="4" name="Picture 3">
            <a:extLst>
              <a:ext uri="{FF2B5EF4-FFF2-40B4-BE49-F238E27FC236}">
                <a16:creationId xmlns:a16="http://schemas.microsoft.com/office/drawing/2014/main" xmlns="" id="{810C763A-0F04-CA46-A236-9F1EE373D18D}"/>
              </a:ext>
            </a:extLst>
          </p:cNvPr>
          <p:cNvPicPr>
            <a:picLocks noChangeAspect="1"/>
          </p:cNvPicPr>
          <p:nvPr/>
        </p:nvPicPr>
        <p:blipFill>
          <a:blip r:embed="rId4"/>
          <a:stretch>
            <a:fillRect/>
          </a:stretch>
        </p:blipFill>
        <p:spPr>
          <a:xfrm>
            <a:off x="4847001" y="2987221"/>
            <a:ext cx="2494238" cy="2901950"/>
          </a:xfrm>
          <a:prstGeom prst="rect">
            <a:avLst/>
          </a:prstGeom>
        </p:spPr>
      </p:pic>
      <p:pic>
        <p:nvPicPr>
          <p:cNvPr id="5" name="Picture 4">
            <a:extLst>
              <a:ext uri="{FF2B5EF4-FFF2-40B4-BE49-F238E27FC236}">
                <a16:creationId xmlns:a16="http://schemas.microsoft.com/office/drawing/2014/main" xmlns="" id="{6C5436C4-D274-7F41-A865-B758C7129B6E}"/>
              </a:ext>
            </a:extLst>
          </p:cNvPr>
          <p:cNvPicPr>
            <a:picLocks noChangeAspect="1"/>
          </p:cNvPicPr>
          <p:nvPr/>
        </p:nvPicPr>
        <p:blipFill>
          <a:blip r:embed="rId5"/>
          <a:stretch>
            <a:fillRect/>
          </a:stretch>
        </p:blipFill>
        <p:spPr>
          <a:xfrm>
            <a:off x="8603342" y="3428999"/>
            <a:ext cx="3213285" cy="2460171"/>
          </a:xfrm>
          <a:prstGeom prst="rect">
            <a:avLst/>
          </a:prstGeom>
        </p:spPr>
      </p:pic>
    </p:spTree>
    <p:extLst>
      <p:ext uri="{BB962C8B-B14F-4D97-AF65-F5344CB8AC3E}">
        <p14:creationId xmlns:p14="http://schemas.microsoft.com/office/powerpoint/2010/main" val="165706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2345E-0141-EF49-AFC6-7CBBF5AF8CE8}"/>
              </a:ext>
            </a:extLst>
          </p:cNvPr>
          <p:cNvSpPr>
            <a:spLocks noGrp="1"/>
          </p:cNvSpPr>
          <p:nvPr>
            <p:ph type="title"/>
          </p:nvPr>
        </p:nvSpPr>
        <p:spPr/>
        <p:txBody>
          <a:bodyPr/>
          <a:lstStyle/>
          <a:p>
            <a:r>
              <a:rPr lang="en-US" dirty="0" err="1"/>
              <a:t>ePRH</a:t>
            </a:r>
            <a:r>
              <a:rPr lang="en-US" dirty="0"/>
              <a:t> Change Notice 18-07</a:t>
            </a:r>
          </a:p>
        </p:txBody>
      </p:sp>
      <p:sp>
        <p:nvSpPr>
          <p:cNvPr id="3" name="Content Placeholder 2">
            <a:extLst>
              <a:ext uri="{FF2B5EF4-FFF2-40B4-BE49-F238E27FC236}">
                <a16:creationId xmlns:a16="http://schemas.microsoft.com/office/drawing/2014/main" xmlns="" id="{DFFCC3FD-A2CF-4B45-88FC-18E98DE0F6E2}"/>
              </a:ext>
            </a:extLst>
          </p:cNvPr>
          <p:cNvSpPr>
            <a:spLocks noGrp="1"/>
          </p:cNvSpPr>
          <p:nvPr>
            <p:ph idx="1"/>
          </p:nvPr>
        </p:nvSpPr>
        <p:spPr/>
        <p:txBody>
          <a:bodyPr>
            <a:normAutofit lnSpcReduction="10000"/>
          </a:bodyPr>
          <a:lstStyle/>
          <a:p>
            <a:r>
              <a:rPr lang="en-US" dirty="0"/>
              <a:t>Released in 12/2018</a:t>
            </a:r>
          </a:p>
          <a:p>
            <a:r>
              <a:rPr lang="en-US" dirty="0"/>
              <a:t>Noted that from PY2011 through PY2017:</a:t>
            </a:r>
          </a:p>
          <a:p>
            <a:pPr lvl="1"/>
            <a:r>
              <a:rPr lang="en-US" dirty="0"/>
              <a:t>Saw increase in entry positives from 23.3 to 30.3 percent </a:t>
            </a:r>
          </a:p>
          <a:p>
            <a:pPr lvl="1"/>
            <a:r>
              <a:rPr lang="en-US" dirty="0"/>
              <a:t>Safety/security concern given relationship to interpersonal violence and other high-risk behaviors</a:t>
            </a:r>
          </a:p>
          <a:p>
            <a:r>
              <a:rPr lang="en-US" dirty="0"/>
              <a:t>TEAP specialist hours increased to 15 hours per 100 students per week</a:t>
            </a:r>
          </a:p>
          <a:p>
            <a:r>
              <a:rPr lang="en-US" dirty="0"/>
              <a:t>An expansion in hours: “Will allow for all students exhibiting risk for substance use, not just those testing positive on entrance, to receive increased and more individualized and comprehensive services related to substance use thereby increasing their probability of success and optimizing safety/security on center.”</a:t>
            </a:r>
          </a:p>
        </p:txBody>
      </p:sp>
    </p:spTree>
    <p:extLst>
      <p:ext uri="{BB962C8B-B14F-4D97-AF65-F5344CB8AC3E}">
        <p14:creationId xmlns:p14="http://schemas.microsoft.com/office/powerpoint/2010/main" val="376036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6587FD3-6486-484C-8BBD-26164C596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438150"/>
            <a:ext cx="10007600" cy="5981700"/>
          </a:xfrm>
          <a:prstGeom prst="rect">
            <a:avLst/>
          </a:prstGeom>
        </p:spPr>
      </p:pic>
      <p:sp>
        <p:nvSpPr>
          <p:cNvPr id="5" name="TextBox 4">
            <a:extLst>
              <a:ext uri="{FF2B5EF4-FFF2-40B4-BE49-F238E27FC236}">
                <a16:creationId xmlns:a16="http://schemas.microsoft.com/office/drawing/2014/main" xmlns="" id="{824B7D4C-FF82-7B4C-980F-7DBC4DA07695}"/>
              </a:ext>
            </a:extLst>
          </p:cNvPr>
          <p:cNvSpPr txBox="1"/>
          <p:nvPr/>
        </p:nvSpPr>
        <p:spPr>
          <a:xfrm>
            <a:off x="446314" y="250371"/>
            <a:ext cx="2735172" cy="369332"/>
          </a:xfrm>
          <a:prstGeom prst="rect">
            <a:avLst/>
          </a:prstGeom>
          <a:noFill/>
        </p:spPr>
        <p:txBody>
          <a:bodyPr wrap="none" rtlCol="0">
            <a:spAutoFit/>
          </a:bodyPr>
          <a:lstStyle/>
          <a:p>
            <a:r>
              <a:rPr lang="en-US" dirty="0"/>
              <a:t>&gt;266 students means a FTE</a:t>
            </a:r>
          </a:p>
        </p:txBody>
      </p:sp>
    </p:spTree>
    <p:extLst>
      <p:ext uri="{BB962C8B-B14F-4D97-AF65-F5344CB8AC3E}">
        <p14:creationId xmlns:p14="http://schemas.microsoft.com/office/powerpoint/2010/main" val="4120647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XRUYQT3274NZ-681238054-1786</_dlc_DocId>
    <_dlc_DocIdUrl xmlns="b22f8f74-215c-4154-9939-bd29e4e8980e">
      <Url>https://supportservices.jobcorps.gov/health/_layouts/15/DocIdRedir.aspx?ID=XRUYQT3274NZ-681238054-1786</Url>
      <Description>XRUYQT3274NZ-681238054-1786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CF3AA64-779B-4297-9A3D-9AB336D4E7EB}"/>
</file>

<file path=customXml/itemProps2.xml><?xml version="1.0" encoding="utf-8"?>
<ds:datastoreItem xmlns:ds="http://schemas.openxmlformats.org/officeDocument/2006/customXml" ds:itemID="{9493109A-8970-4CA2-A69F-D36AC4EAE95F}"/>
</file>

<file path=customXml/itemProps3.xml><?xml version="1.0" encoding="utf-8"?>
<ds:datastoreItem xmlns:ds="http://schemas.openxmlformats.org/officeDocument/2006/customXml" ds:itemID="{1CBBDC7B-2625-4F86-A8B1-6DC8795EB15E}"/>
</file>

<file path=customXml/itemProps4.xml><?xml version="1.0" encoding="utf-8"?>
<ds:datastoreItem xmlns:ds="http://schemas.openxmlformats.org/officeDocument/2006/customXml" ds:itemID="{0D777DFD-2CCF-45E3-887F-B46A5C73784F}"/>
</file>

<file path=docProps/app.xml><?xml version="1.0" encoding="utf-8"?>
<Properties xmlns="http://schemas.openxmlformats.org/officeDocument/2006/extended-properties" xmlns:vt="http://schemas.openxmlformats.org/officeDocument/2006/docPropsVTypes">
  <Template>Ion</Template>
  <TotalTime>482</TotalTime>
  <Words>1272</Words>
  <Application>Microsoft Office PowerPoint</Application>
  <PresentationFormat>Widescreen</PresentationFormat>
  <Paragraphs>175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Wingdings</vt:lpstr>
      <vt:lpstr>Wingdings 3</vt:lpstr>
      <vt:lpstr>Ion</vt:lpstr>
      <vt:lpstr>Ways to Make the Most of the Expanded TEAP Hours</vt:lpstr>
      <vt:lpstr>Learning Objectives </vt:lpstr>
      <vt:lpstr>Job Corps’ Mission</vt:lpstr>
      <vt:lpstr>History of the Evolution to TEAP</vt:lpstr>
      <vt:lpstr>What Changed?</vt:lpstr>
      <vt:lpstr>All at at time when….</vt:lpstr>
      <vt:lpstr>PowerPoint Presentation</vt:lpstr>
      <vt:lpstr>ePRH Change Notice 18-07</vt:lpstr>
      <vt:lpstr>PowerPoint Presentation</vt:lpstr>
      <vt:lpstr>What Does This Mean?</vt:lpstr>
      <vt:lpstr>PowerPoint Presentation</vt:lpstr>
      <vt:lpstr>PowerPoint Presentation</vt:lpstr>
      <vt:lpstr>PowerPoint Presentation</vt:lpstr>
      <vt:lpstr>PowerPoint Presentation</vt:lpstr>
      <vt:lpstr>PowerPoint Presentation</vt:lpstr>
      <vt:lpstr>PowerPoint Presentation</vt:lpstr>
      <vt:lpstr>Increased Visibility</vt:lpstr>
      <vt:lpstr>More Time for Center-Wide Activities</vt:lpstr>
      <vt:lpstr>Increased Focus and Support for At-Risk Students</vt:lpstr>
      <vt:lpstr>Expanded Relapse Prevention Services </vt:lpstr>
      <vt:lpstr>Increased Collaboration</vt:lpstr>
      <vt:lpstr>PowerPoint Presentation</vt:lpstr>
      <vt:lpstr>Other TEAP Best Practices to Consider  </vt:lpstr>
      <vt:lpstr>Applicant File Review</vt:lpstr>
      <vt:lpstr>Tobacco Use and Prevention Program (TUPP)</vt:lpstr>
      <vt:lpstr>TUPP Ideas</vt:lpstr>
      <vt:lpstr>More TUPP Ideas</vt:lpstr>
      <vt:lpstr>Documentation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to Make the Most of the Expanded TEAP Hours</dc:title>
  <dc:creator>Christy Hicks</dc:creator>
  <cp:lastModifiedBy>Julie Luht</cp:lastModifiedBy>
  <cp:revision>45</cp:revision>
  <dcterms:created xsi:type="dcterms:W3CDTF">2019-01-21T23:40:33Z</dcterms:created>
  <dcterms:modified xsi:type="dcterms:W3CDTF">2019-04-25T17:02:48Z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a6533021-e503-4cd6-a84d-1e64fc1e5527</vt:lpwstr>
  </property>
</Properties>
</file>