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8" r:id="rId4"/>
    <p:sldId id="302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7" r:id="rId13"/>
    <p:sldId id="295" r:id="rId14"/>
    <p:sldId id="300" r:id="rId15"/>
    <p:sldId id="259" r:id="rId16"/>
    <p:sldId id="296" r:id="rId17"/>
    <p:sldId id="283" r:id="rId18"/>
    <p:sldId id="257" r:id="rId19"/>
    <p:sldId id="266" r:id="rId20"/>
    <p:sldId id="258" r:id="rId21"/>
    <p:sldId id="286" r:id="rId22"/>
    <p:sldId id="285" r:id="rId23"/>
    <p:sldId id="265" r:id="rId24"/>
    <p:sldId id="268" r:id="rId25"/>
    <p:sldId id="301" r:id="rId26"/>
    <p:sldId id="303" r:id="rId27"/>
    <p:sldId id="299" r:id="rId28"/>
    <p:sldId id="281" r:id="rId29"/>
    <p:sldId id="282" r:id="rId30"/>
    <p:sldId id="264" r:id="rId31"/>
    <p:sldId id="261" r:id="rId32"/>
    <p:sldId id="262" r:id="rId33"/>
    <p:sldId id="304" r:id="rId34"/>
    <p:sldId id="305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1EC50D-C317-4214-A09D-27322AC58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CD70D9-15A4-4563-9DF8-C36AA82D6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439266-DB3F-4F0F-ACE1-141E1DBA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C86615-1E7A-4049-A309-725065B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2A9F08-70C2-4AEE-9314-CADEDEE5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3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A8DC0B-5C91-4D1D-B7FA-89B7B65C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C154AF-77CF-4389-8584-C8E4D46FD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597A5E-FB10-4370-9A40-F6ABE90F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C71C-B1D2-4059-8849-C1A0B165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A40BF7-5391-477F-ABFF-08D7F28D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9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76100C-4CA6-4053-B1E1-5BBE93616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CD427F-629E-4935-9185-264D2D7C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66B56E-A6B9-44A2-8813-3B0DB5B4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8501BC-13C7-4320-AEFB-E335C862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208A8-C8BF-4732-A136-59920363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FEF047-FF8A-4519-9A3C-44C1DEDB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0878F7-9DC6-4887-AFF2-E1C714982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1549B9-806A-4D62-A044-2EA961EE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747AD-850F-4373-B35E-EFDB02FB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585014-7340-42EA-A6EF-83C2FB91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5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951752-7C24-4716-BE31-A0859EAD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394D29-3F70-4C16-B425-862181926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B7964A-627E-46EF-A42A-248A4BF1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8DECEA-0261-4CBC-9AFF-C75DAA0A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2DCB2E-8D0F-48FF-A3A8-155EDCEA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F4876-564E-4F31-8B73-3D93D61B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887AD7-8914-41D0-BFBC-AA9509E18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203B2A-AA55-4553-8849-0D02C4FAE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2A87F0-7083-4050-B2AB-B2735E86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C95858-1288-439D-82C2-75B52C63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A44CB3-9F21-481E-9506-3BBCC4CF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7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CB564-59B5-495F-98AD-4A8BEF8D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99340F-62FE-4E81-ABFF-B3BFFE177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79CA0D-B8ED-46BF-B2B8-3D96251F4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5E6F30-2E49-41B8-B2F3-8C1BD7B21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184BEC-A4A3-4EA0-98B3-D0570E261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2C4882-0081-44C6-B793-71E3057C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453D75-BD9F-455F-9A08-1271DE0E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721637-EB21-496D-9311-16B3B62E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9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C537E8-8C79-46CC-A2E0-9272CD9C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71B2AB9-B02B-4D52-A2AA-945C85BC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0BE98F-449C-45A6-8B7E-594B8BCA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6CA2A2-412B-4D9D-970B-CDDF1E37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DC49C8D-CF01-404F-8899-973E3357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2A2D19-1352-4A19-8392-50BAEE6A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745C6B-4AE5-494C-A64A-854212BB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2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411D6-C50A-4FCB-84B1-1C412389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32579-4321-485F-A829-2D08D404C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A7AE6F-24C6-4A1F-A44E-746BA0807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E77F00-8CAB-46DA-AD1F-42E171BA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307885-0F15-4A28-A337-AC281E93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20ABFD-5D93-4535-A780-F0869AFA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D6B96-6072-418D-ACBA-6D45C029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A6578D-223A-4440-AA18-5C30B37C4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B67972-6859-44A9-A6A4-41159D5F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686057-F487-450C-82B2-979F3006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DAAD60-98DA-4BCA-A9C0-46ED85A0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DBB7D0-C942-4377-A7A1-8F1773EF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8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24A1C2-E139-4DAE-930D-A42F631D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F8AE6-1E5C-4566-B36C-B1E42985F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B319F-D1BC-4B24-9B4E-32844FDD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62E3F-6C96-433D-92E7-BC1B05E90F6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B0490E-BB90-43E9-8783-C7B35E6BD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C491F7-8055-4F65-88F4-50AABDDE8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27407-855C-4C7E-A19E-BB4A3665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798"/>
            <a:ext cx="6191250" cy="2984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B4207-39A7-4539-8EB5-B6856ED7E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3297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Vaping and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eCigarettes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D7FF96-1CA8-42C1-969E-8D36E5552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5514" y="2669948"/>
            <a:ext cx="9144000" cy="2061104"/>
          </a:xfrm>
        </p:spPr>
        <p:txBody>
          <a:bodyPr>
            <a:noAutofit/>
          </a:bodyPr>
          <a:lstStyle/>
          <a:p>
            <a:r>
              <a:rPr lang="en-US" sz="2800" b="1" dirty="0"/>
              <a:t>Diane Tennies PhD, LADC, Lead TEAP Specialist</a:t>
            </a:r>
          </a:p>
          <a:p>
            <a:r>
              <a:rPr lang="en-US" sz="2800" b="1" dirty="0"/>
              <a:t>John </a:t>
            </a:r>
            <a:r>
              <a:rPr lang="en-US" sz="2800" b="1" dirty="0" err="1"/>
              <a:t>Kulig</a:t>
            </a:r>
            <a:r>
              <a:rPr lang="en-US" sz="2800" b="1" dirty="0"/>
              <a:t> MD, MPH, Lead Medical Specialist</a:t>
            </a:r>
          </a:p>
          <a:p>
            <a:r>
              <a:rPr lang="en-US" sz="2800" b="1" dirty="0"/>
              <a:t>Office of Job Corps</a:t>
            </a:r>
          </a:p>
          <a:p>
            <a:r>
              <a:rPr lang="en-US" sz="2800" b="1" dirty="0"/>
              <a:t>November 4</a:t>
            </a:r>
            <a:r>
              <a:rPr lang="en-US" sz="2800" b="1" baseline="30000" dirty="0"/>
              <a:t>th</a:t>
            </a:r>
            <a:r>
              <a:rPr lang="en-US" sz="2800" b="1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32568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5A4E5-D333-F248-A33E-892A5BC5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Into the United States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B59366-3775-E748-8EF3-3446BA524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N’Joy</a:t>
            </a:r>
            <a:r>
              <a:rPr lang="en-US" dirty="0"/>
              <a:t> was an early manufacturer and introduced the product in the United States.</a:t>
            </a:r>
          </a:p>
          <a:p>
            <a:r>
              <a:rPr lang="en-US" dirty="0"/>
              <a:t>They went bankrupt in 2016 as they struggled to find a strong consumer base as adult smokers were not interested.</a:t>
            </a:r>
          </a:p>
          <a:p>
            <a:r>
              <a:rPr lang="en-US" dirty="0"/>
              <a:t>Early e-cigarettes were cost-prohibitive for most.</a:t>
            </a:r>
          </a:p>
          <a:p>
            <a:r>
              <a:rPr lang="en-US" dirty="0"/>
              <a:t>But then…what about youth??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E212B-ED3C-D747-BB80-68A8316C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636" y="4057778"/>
            <a:ext cx="3784260" cy="21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7C3DCA-E24B-0C45-909A-F09999A7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98" y="307167"/>
            <a:ext cx="5574702" cy="3121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23103E-FB74-9B48-BEE5-3DDA0B9EF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812" y="577999"/>
            <a:ext cx="4319698" cy="285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4928BF-F220-4A45-9926-E62CE926D1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34" y="3516555"/>
            <a:ext cx="5588000" cy="279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5D173F-3A82-1244-BC9E-389602F86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433" y="3685988"/>
            <a:ext cx="2624567" cy="2624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89A849-5EBF-9D42-8284-F3858177E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498" y="3961119"/>
            <a:ext cx="2318882" cy="23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DA0BDD-8AAB-5D43-9D23-2863AC6E7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428750"/>
            <a:ext cx="762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76335D-B454-FF4C-949E-AC31F2FD23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20" y="768125"/>
            <a:ext cx="10721960" cy="56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0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1AC8AE-EA8B-0C45-BC0B-5BF99E6D2A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517" y="835025"/>
            <a:ext cx="8090955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3374275-7D30-42B6-88ED-C57666D2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199" y="14590"/>
            <a:ext cx="8247184" cy="684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4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9DED30-1798-0548-B38A-121DCD0996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2" y="395343"/>
            <a:ext cx="8623628" cy="6067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7C8F1-418D-484D-8F38-4B26C3765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48" y="2509369"/>
            <a:ext cx="3377613" cy="27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8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EC614B-DB6C-4F90-B219-16F03B0D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Flavorings</a:t>
            </a:r>
          </a:p>
        </p:txBody>
      </p:sp>
      <p:pic>
        <p:nvPicPr>
          <p:cNvPr id="1026" name="Picture 2" descr="Image result for flavored vaping products">
            <a:extLst>
              <a:ext uri="{FF2B5EF4-FFF2-40B4-BE49-F238E27FC236}">
                <a16:creationId xmlns:a16="http://schemas.microsoft.com/office/drawing/2014/main" xmlns="" id="{7EDEE891-331C-4C7E-8398-9CB848A6D5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" y="1470497"/>
            <a:ext cx="3759200" cy="28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xmlns="" id="{9134E917-A4A7-46F7-A523-CEB4E836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832" y="1409388"/>
            <a:ext cx="3837433" cy="28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lavored vaping products">
            <a:extLst>
              <a:ext uri="{FF2B5EF4-FFF2-40B4-BE49-F238E27FC236}">
                <a16:creationId xmlns:a16="http://schemas.microsoft.com/office/drawing/2014/main" xmlns="" id="{BC16BF63-3FF9-43D0-9471-3699E166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" y="4284845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 cig juices">
            <a:extLst>
              <a:ext uri="{FF2B5EF4-FFF2-40B4-BE49-F238E27FC236}">
                <a16:creationId xmlns:a16="http://schemas.microsoft.com/office/drawing/2014/main" xmlns="" id="{7185ACF9-0B8B-44AC-9384-5D55B4EB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081" y="4246152"/>
            <a:ext cx="4276727" cy="24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7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bacco Product Use Among High School Students – 2018: In percentages: Any tobacco product: 27.1; E-cigarettes: 20.8; Cigarettes: 8.1; Cigars: 7.6; Smokeless Tobacco: 5.9; Hookah: 4.1; Pipe tobacco: 1.1">
            <a:hlinkClick r:id="rId2" tooltip="Link to PDF file; link opens in new window"/>
            <a:extLst>
              <a:ext uri="{FF2B5EF4-FFF2-40B4-BE49-F238E27FC236}">
                <a16:creationId xmlns:a16="http://schemas.microsoft.com/office/drawing/2014/main" xmlns="" id="{93B0267E-67C4-472E-BCE9-436925E8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98" y="871156"/>
            <a:ext cx="11149969" cy="57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62B006-8F9F-4D3C-A27F-A05BEC834490}"/>
              </a:ext>
            </a:extLst>
          </p:cNvPr>
          <p:cNvSpPr txBox="1"/>
          <p:nvPr/>
        </p:nvSpPr>
        <p:spPr>
          <a:xfrm>
            <a:off x="1227667" y="304800"/>
            <a:ext cx="971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Tobacco Product Use Among High School Students – 2018</a:t>
            </a:r>
          </a:p>
        </p:txBody>
      </p:sp>
    </p:spTree>
    <p:extLst>
      <p:ext uri="{BB962C8B-B14F-4D97-AF65-F5344CB8AC3E}">
        <p14:creationId xmlns:p14="http://schemas.microsoft.com/office/powerpoint/2010/main" val="305900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7EC59-BC00-48F6-A263-3AD72F4F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89" y="367073"/>
            <a:ext cx="11795049" cy="62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8D36C-E7BC-2343-9613-F5503A58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C8D14-89A4-9F42-BDF7-83DE5F856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sz="3500" dirty="0"/>
              <a:t>Describe the epidemiology of vaping among youth </a:t>
            </a:r>
          </a:p>
          <a:p>
            <a:pPr lvl="0"/>
            <a:r>
              <a:rPr lang="en-US" sz="3500" dirty="0"/>
              <a:t>Describe e-cigarette and vaping associated lung illness (EVALI) including demographics, clinical features, and etiology</a:t>
            </a:r>
          </a:p>
          <a:p>
            <a:pPr lvl="0"/>
            <a:r>
              <a:rPr lang="en-US" sz="3500" dirty="0"/>
              <a:t>Explain current CDC advice on vaping and EVALI prevention</a:t>
            </a:r>
          </a:p>
          <a:p>
            <a:pPr lvl="0"/>
            <a:r>
              <a:rPr lang="en-US" sz="3500" dirty="0"/>
              <a:t>List recommendations on what Job Corps Center can do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01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vaping by type and grade">
            <a:extLst>
              <a:ext uri="{FF2B5EF4-FFF2-40B4-BE49-F238E27FC236}">
                <a16:creationId xmlns:a16="http://schemas.microsoft.com/office/drawing/2014/main" xmlns="" id="{24F4868E-A127-4A7F-9690-DBD7BBDB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277" y="-8792"/>
            <a:ext cx="9161585" cy="687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8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33A31F-AE34-F246-A3A4-A2B64F2DA4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903" y="0"/>
            <a:ext cx="6156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35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youth and flavored tobacco">
            <a:extLst>
              <a:ext uri="{FF2B5EF4-FFF2-40B4-BE49-F238E27FC236}">
                <a16:creationId xmlns:a16="http://schemas.microsoft.com/office/drawing/2014/main" xmlns="" id="{860518C0-1A9F-4A90-91FA-A8131E23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067" y="56414"/>
            <a:ext cx="8107191" cy="669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98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3B2EF3-C891-4510-B1DB-B0A142D16D28}"/>
              </a:ext>
            </a:extLst>
          </p:cNvPr>
          <p:cNvSpPr/>
          <p:nvPr/>
        </p:nvSpPr>
        <p:spPr>
          <a:xfrm>
            <a:off x="169332" y="967262"/>
            <a:ext cx="11878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</a:rPr>
              <a:t>Tobacco-Smoking Habits of Adolescent Users and Nonusers of E-Cigarettes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E5CC8B-FA71-483F-A157-CBCA07ADA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865" y="1699868"/>
            <a:ext cx="7552267" cy="39814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D3EE9C-0F30-4490-B816-09B2E085A26F}"/>
              </a:ext>
            </a:extLst>
          </p:cNvPr>
          <p:cNvSpPr/>
          <p:nvPr/>
        </p:nvSpPr>
        <p:spPr>
          <a:xfrm>
            <a:off x="508000" y="6013847"/>
            <a:ext cx="1130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Verdana" panose="020B0604030504040204" pitchFamily="34" charset="0"/>
              </a:rPr>
              <a:t>Chaffee, B.W., Watkins, S.L., and Glantz, S.A. </a:t>
            </a:r>
            <a:r>
              <a:rPr lang="en-US" sz="1400" dirty="0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Electronic cigarette use and progression from experimentation to established smoking</a:t>
            </a:r>
            <a:r>
              <a:rPr lang="en-US" sz="1400" dirty="0">
                <a:latin typeface="Verdana" panose="020B0604030504040204" pitchFamily="34" charset="0"/>
              </a:rPr>
              <a:t>. </a:t>
            </a:r>
            <a:r>
              <a:rPr lang="en-US" sz="1400" i="1" dirty="0">
                <a:latin typeface="Verdana" panose="020B0604030504040204" pitchFamily="34" charset="0"/>
              </a:rPr>
              <a:t>Pediatrics</a:t>
            </a:r>
            <a:r>
              <a:rPr lang="en-US" sz="1400" dirty="0">
                <a:latin typeface="Verdana" panose="020B0604030504040204" pitchFamily="34" charset="0"/>
              </a:rPr>
              <a:t> 141(4):e20173594,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5718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699CD-2C6B-427C-BE23-D74907BF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Harm Reduction?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73D93C-E6D0-4721-9FDA-95A41923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"E-cigarettes may serve to re-normalize the use of combustible cigarettes, decreasing the motivation to quit.”</a:t>
            </a:r>
          </a:p>
          <a:p>
            <a:pPr lvl="2" fontAlgn="base">
              <a:buFont typeface="Wingdings" panose="05000000000000000000" pitchFamily="2" charset="2"/>
              <a:buChar char="Ø"/>
            </a:pPr>
            <a:r>
              <a:rPr lang="en-US" sz="2200" dirty="0"/>
              <a:t> Dr. Heather Kimmel - NIDA’s Epidemiology Research Branch</a:t>
            </a:r>
          </a:p>
          <a:p>
            <a:pPr fontAlgn="base"/>
            <a:r>
              <a:rPr lang="en-US" dirty="0"/>
              <a:t>"The evidence clearly shows that e-cigarettes do not help smokers cease tobacco use and are expanding the tobacco epidemic by attracting low-risk youth, many of whom advance to conventional cigarettes. Harm reduction, the fundamental assumption used to justify e-cigarettes, is wrong."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Kulik, M.C., Lisha, N.E., and Glantz, S.A. </a:t>
            </a:r>
            <a:r>
              <a:rPr lang="en-US" sz="22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E-cigarettes associated with depressed smoking cessation: A cross-sectional study of 28 European Union countries</a:t>
            </a:r>
            <a:r>
              <a:rPr lang="en-US" sz="2200" dirty="0"/>
              <a:t>. </a:t>
            </a:r>
            <a:r>
              <a:rPr lang="en-US" sz="2200" i="1" dirty="0"/>
              <a:t>American Journal of Preventive Medicine</a:t>
            </a:r>
            <a:r>
              <a:rPr lang="en-US" sz="2200" dirty="0"/>
              <a:t> 54(4):603-609, 2018.</a:t>
            </a:r>
          </a:p>
        </p:txBody>
      </p:sp>
    </p:spTree>
    <p:extLst>
      <p:ext uri="{BB962C8B-B14F-4D97-AF65-F5344CB8AC3E}">
        <p14:creationId xmlns:p14="http://schemas.microsoft.com/office/powerpoint/2010/main" val="2100987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36FD4-DEBD-EB49-851A-EFCA2415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Marketed as 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A4B3CB-36A0-864F-9441-8C323BBCF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Vaping is less harmful than smoking BUT still not safe.</a:t>
            </a:r>
          </a:p>
          <a:p>
            <a:r>
              <a:rPr lang="en-US" dirty="0"/>
              <a:t>E-cigarettes are just as addictive as regular cigarettes.</a:t>
            </a:r>
          </a:p>
          <a:p>
            <a:pPr fontAlgn="base"/>
            <a:r>
              <a:rPr lang="en-US" dirty="0"/>
              <a:t>While marketed to help quit smoking, e-cigarettes are not Food and Drug Administration (FDA) approved as smoking cessation devices. </a:t>
            </a:r>
          </a:p>
          <a:p>
            <a:pPr fontAlgn="base"/>
            <a:r>
              <a:rPr lang="en-US" dirty="0"/>
              <a:t>A recent study found that most people who intended to use e-cigarettes to kick the nicotine habit ended up continuing to smoke both traditional and e-cigarettes.</a:t>
            </a:r>
          </a:p>
          <a:p>
            <a:pPr fontAlgn="base"/>
            <a:r>
              <a:rPr lang="en-US" dirty="0"/>
              <a:t>In the light of the EVALI outbreak, the CDC advises adults who use e-cigarettes for smoking cessation to weigh the risks and benefits and consider use of other FDA approved options.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BDE053-B656-2E4B-B259-D48BC027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Most Current Conclusion on Vaping for Tobacco Cessation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86D2DD-0692-2C47-B98D-AB083263B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2019 article in New England Journal of Medicine found that while E-cigarettes are commonly used in attempts to stop smoking, evidence is limited regarding their effectiveness as compared with that of nicotine products approved as smoking-cessation treatments.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Hajek, P., Phillips-Waller, A., </a:t>
            </a:r>
            <a:r>
              <a:rPr lang="en-US" sz="2000" dirty="0" err="1"/>
              <a:t>Przulj</a:t>
            </a:r>
            <a:r>
              <a:rPr lang="en-US" sz="2000" dirty="0"/>
              <a:t>, D., Pesola, F., Myers Smith, K., </a:t>
            </a:r>
            <a:r>
              <a:rPr lang="en-US" sz="2000" dirty="0" err="1"/>
              <a:t>Bisal</a:t>
            </a:r>
            <a:r>
              <a:rPr lang="en-US" sz="2000" dirty="0"/>
              <a:t>, N., </a:t>
            </a:r>
          </a:p>
          <a:p>
            <a:pPr marL="0" indent="0">
              <a:buNone/>
            </a:pPr>
            <a:r>
              <a:rPr lang="en-US" sz="2000" dirty="0"/>
              <a:t>... &amp; Ross, L. (2019). A randomized trial of e-cigarettes versus nicotine-</a:t>
            </a:r>
          </a:p>
          <a:p>
            <a:pPr marL="0" indent="0">
              <a:buNone/>
            </a:pPr>
            <a:r>
              <a:rPr lang="en-US" sz="2000" dirty="0"/>
              <a:t>replacement therapy. </a:t>
            </a:r>
            <a:r>
              <a:rPr lang="en-US" sz="2000" i="1" dirty="0"/>
              <a:t>New England Journal of Medicine</a:t>
            </a:r>
            <a:r>
              <a:rPr lang="en-US" sz="2000" dirty="0"/>
              <a:t>, 380(7), 629-637.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42F813-B4BF-9D40-947E-F938E0B56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996" y="3090056"/>
            <a:ext cx="2252737" cy="34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54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38E258-06AE-B74B-B59F-EA2666DC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42" y="1808976"/>
            <a:ext cx="6064468" cy="4364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D82567-1971-064B-91A5-D3BED51A56B4}"/>
              </a:ext>
            </a:extLst>
          </p:cNvPr>
          <p:cNvSpPr txBox="1"/>
          <p:nvPr/>
        </p:nvSpPr>
        <p:spPr>
          <a:xfrm>
            <a:off x="4668819" y="763793"/>
            <a:ext cx="1374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EVALI</a:t>
            </a:r>
          </a:p>
        </p:txBody>
      </p:sp>
    </p:spTree>
    <p:extLst>
      <p:ext uri="{BB962C8B-B14F-4D97-AF65-F5344CB8AC3E}">
        <p14:creationId xmlns:p14="http://schemas.microsoft.com/office/powerpoint/2010/main" val="2435279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CB47A-A4BE-4E9E-8B18-B9532E55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349223"/>
            <a:ext cx="1160584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+mn-lt"/>
              </a:rPr>
              <a:t>New Onset of Vaping-Associated Severe Lung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8FDAC-79EB-4A45-AC60-A7FAFB9B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Initial cases and hospitalizations first noted in summer 2019.</a:t>
            </a:r>
          </a:p>
          <a:p>
            <a:r>
              <a:rPr lang="en-US" dirty="0"/>
              <a:t>More than half of those with lung injuries (55%) are in the age range of Job Corps students.</a:t>
            </a:r>
          </a:p>
          <a:p>
            <a:r>
              <a:rPr lang="en-US" dirty="0"/>
              <a:t>Lung damage reportedly resembles chemical burns, such as occur in toxic chemical spills or mustard gas used as a chemical weapon in World War I. </a:t>
            </a:r>
          </a:p>
          <a:p>
            <a:r>
              <a:rPr lang="en-US" dirty="0"/>
              <a:t>As of November 20, 2019, 2,290 lung injury cases associated with the use of e-cigarette or vaping products have been reported to CDC.</a:t>
            </a:r>
          </a:p>
          <a:p>
            <a:r>
              <a:rPr lang="en-US" dirty="0"/>
              <a:t>Forty-seven (47) deaths have been confirmed.  </a:t>
            </a:r>
          </a:p>
          <a:p>
            <a:r>
              <a:rPr lang="en-US" dirty="0"/>
              <a:t>One patient required a double lung transplant.</a:t>
            </a:r>
          </a:p>
          <a:p>
            <a:endParaRPr lang="en-US" sz="24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89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A9074C-FF40-4077-A42A-6434C501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81" y="1930400"/>
            <a:ext cx="10057825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8717BE-BBFD-8F47-A295-F8140ED6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243" y="513079"/>
            <a:ext cx="3532393" cy="3532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657127-E03E-664B-A1B3-64BE316D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2" y="447936"/>
            <a:ext cx="3662680" cy="3662680"/>
          </a:xfrm>
          <a:prstGeom prst="rect">
            <a:avLst/>
          </a:prstGeom>
        </p:spPr>
      </p:pic>
      <p:pic>
        <p:nvPicPr>
          <p:cNvPr id="5" name="Picture 2" descr="Image result for teen vaping by race and sex">
            <a:extLst>
              <a:ext uri="{FF2B5EF4-FFF2-40B4-BE49-F238E27FC236}">
                <a16:creationId xmlns:a16="http://schemas.microsoft.com/office/drawing/2014/main" xmlns="" id="{37A629DA-802D-264B-B2E7-B25E5ADA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993" y="3429000"/>
            <a:ext cx="4307506" cy="28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7D39CE-3296-1945-9D36-FAF1A5A73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699" y="871667"/>
            <a:ext cx="3422723" cy="19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390D4-0B2C-461A-89E3-8B24B4B1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E-cigarette or vaping associated lung injury (EVALI)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3C662-9BAB-48F5-931C-0360E295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4043363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All EVALI patients report a history of using e-cigarette or vaping products. </a:t>
            </a:r>
          </a:p>
          <a:p>
            <a:pPr lvl="1"/>
            <a:r>
              <a:rPr lang="en-US" sz="2800" dirty="0"/>
              <a:t>THC is present in most of the samples tested by FDA to date, and most patients report a history of using THC-containing e-cigarette or vaping products.</a:t>
            </a:r>
          </a:p>
          <a:p>
            <a:pPr lvl="1"/>
            <a:r>
              <a:rPr lang="en-US" sz="2800" dirty="0"/>
              <a:t>The latest national and state findings suggest THC-containing e-cigarette or vaping products, particularly from informal sources like friends, or family, or in-person or online dealers, are linked to most of the cases and play a major role in the outbreak.</a:t>
            </a:r>
          </a:p>
        </p:txBody>
      </p:sp>
    </p:spTree>
    <p:extLst>
      <p:ext uri="{BB962C8B-B14F-4D97-AF65-F5344CB8AC3E}">
        <p14:creationId xmlns:p14="http://schemas.microsoft.com/office/powerpoint/2010/main" val="1195341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10561-1981-4113-A2C7-2558546F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Possible Etiology of EVALI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E827BC-D06D-41A4-939A-08C37EE3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825625"/>
            <a:ext cx="11148646" cy="4667250"/>
          </a:xfrm>
        </p:spPr>
        <p:txBody>
          <a:bodyPr>
            <a:noAutofit/>
          </a:bodyPr>
          <a:lstStyle/>
          <a:p>
            <a:r>
              <a:rPr lang="en-US" sz="3200" dirty="0"/>
              <a:t>CDC has identified vitamin E acetate as a chemical of concern among people with e-cigarette or vaping product use associated lung injury (EVALI). </a:t>
            </a:r>
          </a:p>
          <a:p>
            <a:r>
              <a:rPr lang="en-US" sz="3200" dirty="0"/>
              <a:t>Recent CDC laboratory testing of bronchoalveolar lavage (BAL) fluid samples (fluid samples collected from the lungs) from 29 patients with EVALI submitted to CDC from 10 states found vitamin E acetate in all of the samples. </a:t>
            </a:r>
          </a:p>
          <a:p>
            <a:r>
              <a:rPr lang="en-US" sz="3200" dirty="0"/>
              <a:t>Vitamin E acetate is used as an additive, most notably as a honey-like thickening agent in THC-containing e-cigarette or vaping products.</a:t>
            </a:r>
          </a:p>
        </p:txBody>
      </p:sp>
    </p:spTree>
    <p:extLst>
      <p:ext uri="{BB962C8B-B14F-4D97-AF65-F5344CB8AC3E}">
        <p14:creationId xmlns:p14="http://schemas.microsoft.com/office/powerpoint/2010/main" val="2518027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390D4-0B2C-461A-89E3-8B24B4B1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CDC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53C662-9BAB-48F5-931C-0360E2950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CDC recommends that people should not use THC-containing e-cigarette or vaping products, particularly from informal sources like friends, or family, or in-person or online dealers. </a:t>
            </a:r>
          </a:p>
          <a:p>
            <a:r>
              <a:rPr lang="en-US" sz="3200" dirty="0"/>
              <a:t>Vitamin E acetate should not be added to e-cigarette or vaping products.</a:t>
            </a:r>
          </a:p>
          <a:p>
            <a:r>
              <a:rPr lang="en-US" sz="3200" dirty="0"/>
              <a:t>People should not add any substances to e-cigarette or vaping products that are not intended by the manufacturer, including products purchased through retail establishments.</a:t>
            </a:r>
          </a:p>
        </p:txBody>
      </p:sp>
    </p:spTree>
    <p:extLst>
      <p:ext uri="{BB962C8B-B14F-4D97-AF65-F5344CB8AC3E}">
        <p14:creationId xmlns:p14="http://schemas.microsoft.com/office/powerpoint/2010/main" val="2919111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196E6-4A72-5246-B856-90455B6F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What Job Corps can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D084E-D1DF-CF4B-8C76-42C8A958A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Wellness staff provide education on vaping and its dangers during encounters with students.</a:t>
            </a:r>
          </a:p>
          <a:p>
            <a:r>
              <a:rPr lang="en-US" dirty="0"/>
              <a:t>TEAP specialists include this material in the CPP presentation as well as other classes. </a:t>
            </a:r>
          </a:p>
          <a:p>
            <a:r>
              <a:rPr lang="en-US" dirty="0"/>
              <a:t>Ban e-cigarettes/vaping items on Job Corps Centers as contraband not allowed on center.</a:t>
            </a:r>
          </a:p>
          <a:p>
            <a:r>
              <a:rPr lang="en-US" dirty="0"/>
              <a:t>Train security staff to recognize vaping products, especially JUULs.</a:t>
            </a:r>
          </a:p>
          <a:p>
            <a:r>
              <a:rPr lang="en-US" dirty="0"/>
              <a:t>Ensure that students found in possession of vaping items or who report use are referred to the TUPP for intervention.</a:t>
            </a:r>
          </a:p>
        </p:txBody>
      </p:sp>
    </p:spTree>
    <p:extLst>
      <p:ext uri="{BB962C8B-B14F-4D97-AF65-F5344CB8AC3E}">
        <p14:creationId xmlns:p14="http://schemas.microsoft.com/office/powerpoint/2010/main" val="4212835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FA79B6-FE24-D84B-B244-9244605E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91" y="543152"/>
            <a:ext cx="6828065" cy="1147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DE1DD-E9A5-2944-82D0-9DDEF718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C8DE34-01FA-1244-9E61-8A5B2F369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available local and federal materials  for education efforts.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930555-8778-9241-9CB2-E874BD8AB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87171"/>
            <a:ext cx="42672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8F96B8-AFD7-3B47-AC24-9433E5BC5D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600" y="2809649"/>
            <a:ext cx="1574800" cy="317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03594D-1919-A64D-BF8F-D5A26AE47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961" y="2963018"/>
            <a:ext cx="4621678" cy="22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&amp;A">
            <a:extLst>
              <a:ext uri="{FF2B5EF4-FFF2-40B4-BE49-F238E27FC236}">
                <a16:creationId xmlns:a16="http://schemas.microsoft.com/office/drawing/2014/main" xmlns="" id="{1A579A21-F416-4C2E-8CA6-81565D21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3" y="738188"/>
            <a:ext cx="9359430" cy="52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74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EF13C6-83C3-6442-BB01-743E4A37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5" y="621595"/>
            <a:ext cx="5552664" cy="2901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574FA4-E744-264C-A0B0-78900262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245"/>
            <a:ext cx="6017111" cy="3342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5F3C7D-38D6-AC46-A54F-B9F3A3A0CB11}"/>
              </a:ext>
            </a:extLst>
          </p:cNvPr>
          <p:cNvSpPr txBox="1"/>
          <p:nvPr/>
        </p:nvSpPr>
        <p:spPr>
          <a:xfrm>
            <a:off x="344246" y="4744122"/>
            <a:ext cx="863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Junaid Khan, a heart and lung surgeon in California says in the Summer 2019 he completed his first surgery related to teen vaping injury on young healthy 18-year-old male.  Patient had a collapsed lung related to blisters which had formed and ruptured.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CE736A-C235-0247-8B0F-C5428ECB782B}"/>
              </a:ext>
            </a:extLst>
          </p:cNvPr>
          <p:cNvSpPr txBox="1"/>
          <p:nvPr/>
        </p:nvSpPr>
        <p:spPr>
          <a:xfrm>
            <a:off x="8229953" y="5527840"/>
            <a:ext cx="3699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Teenager later revealed he had </a:t>
            </a:r>
          </a:p>
          <a:p>
            <a:r>
              <a:rPr lang="en-US" dirty="0"/>
              <a:t>purchased a marijuana vape pen </a:t>
            </a:r>
          </a:p>
          <a:p>
            <a:r>
              <a:rPr lang="en-US" dirty="0"/>
              <a:t>from a pop up shop at a rock concert.</a:t>
            </a:r>
          </a:p>
        </p:txBody>
      </p:sp>
    </p:spTree>
    <p:extLst>
      <p:ext uri="{BB962C8B-B14F-4D97-AF65-F5344CB8AC3E}">
        <p14:creationId xmlns:p14="http://schemas.microsoft.com/office/powerpoint/2010/main" val="229862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7882F-D34B-3647-9A23-DE5691FD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365125"/>
            <a:ext cx="11006667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Brief Intro to Tobacco and Nicotine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A65F3D-77F5-E145-8E6E-DECC16BA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thousands of years, people have enjoyed the effects that smoking tobacco leaves (ingesting nicotine) provides.</a:t>
            </a:r>
          </a:p>
          <a:p>
            <a:r>
              <a:rPr lang="en-US" dirty="0"/>
              <a:t>In 1798 - Dr. Benjamin Rush was one of the first to label tobacco smoking "offensive" and correctly pointed out it caused “incurable diseases" and cancers.</a:t>
            </a:r>
          </a:p>
          <a:p>
            <a:r>
              <a:rPr lang="en-US" dirty="0"/>
              <a:t>1800s – lip cancer cases reported</a:t>
            </a:r>
          </a:p>
          <a:p>
            <a:r>
              <a:rPr lang="en-US" dirty="0"/>
              <a:t>Photograph from 1865</a:t>
            </a:r>
          </a:p>
          <a:p>
            <a:r>
              <a:rPr lang="en-US" dirty="0"/>
              <a:t>1950s saw increase in health concerns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F80ACC-E7AF-0F43-8AD2-AFB337A3D4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129" y="3819525"/>
            <a:ext cx="3323167" cy="2492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A6E8CC-EE13-0947-B964-C563A771F3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731" y="170655"/>
            <a:ext cx="2237199" cy="15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CC259-83F2-B741-B774-5C3D81A4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Earliest Vaping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D38FAA-5A8A-3F4A-AC28-251A5493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827"/>
            <a:ext cx="10515600" cy="4660135"/>
          </a:xfrm>
        </p:spPr>
        <p:txBody>
          <a:bodyPr/>
          <a:lstStyle/>
          <a:p>
            <a:r>
              <a:rPr lang="en-US" dirty="0"/>
              <a:t>James Robinson obtained a patent on “electronic vaporizer” in 1927.</a:t>
            </a:r>
          </a:p>
          <a:p>
            <a:r>
              <a:rPr lang="en-US" dirty="0"/>
              <a:t>He </a:t>
            </a:r>
            <a:r>
              <a:rPr lang="en-US"/>
              <a:t>asserted that the </a:t>
            </a:r>
            <a:r>
              <a:rPr lang="en-US" dirty="0"/>
              <a:t>device made it easier to inhale vapors "without any possibility of being burned.”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1E9D5F-597F-CC49-B933-80375DA0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832" y="3555413"/>
            <a:ext cx="2187688" cy="275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DBD328-DA5F-3B48-ACC3-090D9C4C5C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547" y="2481838"/>
            <a:ext cx="3600225" cy="437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05D2A-374A-304E-86BD-C8514209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  <a:latin typeface="+mn-lt"/>
              </a:rPr>
              <a:t>Vaping: Another Attempt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408311-09EA-464C-951E-CD76AD97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Herbert Gilbert proposed the “smokeless non-tobacco cigarette” – filed for a patent in April 1963.</a:t>
            </a:r>
          </a:p>
          <a:p>
            <a:r>
              <a:rPr lang="en-US" smtClean="0"/>
              <a:t>But he could not find any manufacturers interested.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42ACF-E7F7-C84D-93FB-BC75627B6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03" y="3275629"/>
            <a:ext cx="4406520" cy="33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A8B68-BBFD-E64D-AFCE-EBAAE66D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007" y="500062"/>
            <a:ext cx="9277574" cy="1325563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  <a:latin typeface="+mn-lt"/>
              </a:rPr>
              <a:t>Modern Vaping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1F58C2-69DD-C64A-912F-BD9AA530E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2003 Chinese smoker and pharmacist Hon Lik introduced the modern e-cigarette and is credited with being the “inventor.”</a:t>
            </a:r>
          </a:p>
          <a:p>
            <a:r>
              <a:rPr lang="en-US" smtClean="0"/>
              <a:t>He smoked three packs per day and said he was motivated to find a “safer” alternative to cigarettes after his father died of lung cancer.</a:t>
            </a:r>
          </a:p>
          <a:p>
            <a:r>
              <a:rPr lang="en-US" smtClean="0"/>
              <a:t>He had the idea to use a high frequency ultrasound-emitting element to vaporize a forced stream of liquid containing nicotine into a vapor.</a:t>
            </a:r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CCF5EB-75C8-D947-B338-F5D666C52B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030" y="4451201"/>
            <a:ext cx="3512969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2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E9FC4-9113-694C-8FCE-6E32784A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Modern Vaping Evolution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6DA0A-C932-394A-8B28-E71960E3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Around 2006, vaping was introduced in Europe and quickly spread to United States.</a:t>
            </a:r>
          </a:p>
          <a:p>
            <a:r>
              <a:rPr lang="en-US" sz="3200" dirty="0"/>
              <a:t>In 2008 the World Health Organization (WHO) asserted: “As far as WHO is aware, no rigorous, peer-reviewed studies have been conducted showing that the electronic cigarette is a safe and effective nicotine replacement therapy."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b22f8f74-215c-4154-9939-bd29e4e8980e">XRUYQT3274NZ-681238054-1787</_dlc_DocId>
    <_dlc_DocIdUrl xmlns="b22f8f74-215c-4154-9939-bd29e4e8980e">
      <Url>https://supportservices.jobcorps.gov/health/_layouts/15/DocIdRedir.aspx?ID=XRUYQT3274NZ-681238054-1787</Url>
      <Description>XRUYQT3274NZ-681238054-1787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BBDD672BAB240AE25E8C18386348A" ma:contentTypeVersion="5" ma:contentTypeDescription="Create a new document." ma:contentTypeScope="" ma:versionID="edb88f5c1ceec33db4cb0b7c993a8ce5">
  <xsd:schema xmlns:xsd="http://www.w3.org/2001/XMLSchema" xmlns:xs="http://www.w3.org/2001/XMLSchema" xmlns:p="http://schemas.microsoft.com/office/2006/metadata/properties" xmlns:ns1="http://schemas.microsoft.com/sharepoint/v3" xmlns:ns2="b22f8f74-215c-4154-9939-bd29e4e8980e" targetNamespace="http://schemas.microsoft.com/office/2006/metadata/properties" ma:root="true" ma:fieldsID="5b851cb5bcdff340b09bfb219dc0c9f3" ns1:_="" ns2:_="">
    <xsd:import namespace="http://schemas.microsoft.com/sharepoint/v3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25EBF8F-A2C4-45D6-98A3-17727CEAC340}"/>
</file>

<file path=customXml/itemProps2.xml><?xml version="1.0" encoding="utf-8"?>
<ds:datastoreItem xmlns:ds="http://schemas.openxmlformats.org/officeDocument/2006/customXml" ds:itemID="{6CA13DE9-4BA0-4BA5-B394-358AA8423D8A}"/>
</file>

<file path=customXml/itemProps3.xml><?xml version="1.0" encoding="utf-8"?>
<ds:datastoreItem xmlns:ds="http://schemas.openxmlformats.org/officeDocument/2006/customXml" ds:itemID="{A5A3F036-F93D-4779-883F-9F3A3588F1D8}"/>
</file>

<file path=customXml/itemProps4.xml><?xml version="1.0" encoding="utf-8"?>
<ds:datastoreItem xmlns:ds="http://schemas.openxmlformats.org/officeDocument/2006/customXml" ds:itemID="{ABE3D0F4-B487-43F5-B11F-08DEDC966CD2}"/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1098</Words>
  <Application>Microsoft Office PowerPoint</Application>
  <PresentationFormat>Widescreen</PresentationFormat>
  <Paragraphs>89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Verdana</vt:lpstr>
      <vt:lpstr>Wingdings</vt:lpstr>
      <vt:lpstr>Office Theme</vt:lpstr>
      <vt:lpstr>Vaping and eCigarettes</vt:lpstr>
      <vt:lpstr>Learning Objectives</vt:lpstr>
      <vt:lpstr>PowerPoint Presentation</vt:lpstr>
      <vt:lpstr>PowerPoint Presentation</vt:lpstr>
      <vt:lpstr>Brief Intro to Tobacco and Nicotine Use</vt:lpstr>
      <vt:lpstr>Earliest Vaping</vt:lpstr>
      <vt:lpstr>Vaping: Another Attempt</vt:lpstr>
      <vt:lpstr>Modern Vaping</vt:lpstr>
      <vt:lpstr>Modern Vaping Evolution </vt:lpstr>
      <vt:lpstr>Into the United States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Flavorings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Harm Reduction?</vt:lpstr>
      <vt:lpstr>Marketed as Harm Reduction</vt:lpstr>
      <vt:lpstr>Most Current Conclusion on Vaping for Tobacco Cessation  </vt:lpstr>
      <vt:lpstr>PowerPoint Presentation</vt:lpstr>
      <vt:lpstr>New Onset of Vaping-Associated Severe Lung Disease</vt:lpstr>
      <vt:lpstr>PowerPoint Presentation</vt:lpstr>
      <vt:lpstr>E-cigarette or vaping associated lung injury (EVALI)</vt:lpstr>
      <vt:lpstr>Possible Etiology of EVALI</vt:lpstr>
      <vt:lpstr>CDC Recommendations</vt:lpstr>
      <vt:lpstr>What Job Corps can do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Vaping and eCigarettes</dc:title>
  <dc:subject/>
  <dc:creator>John Kulig Diane Tennies</dc:creator>
  <cp:keywords/>
  <dc:description/>
  <cp:lastModifiedBy>Julie Luht</cp:lastModifiedBy>
  <cp:revision>53</cp:revision>
  <dcterms:created xsi:type="dcterms:W3CDTF">2019-11-24T17:46:48Z</dcterms:created>
  <dcterms:modified xsi:type="dcterms:W3CDTF">2019-12-02T17:21:44Z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0x010100321BBDD672BAB240AE25E8C18386348A</vt:lpwstr>
  </property>
  <property fmtid="{D5CDD505-2E9C-101B-9397-08002B2CF9AE}" pid="3" name="_dlc_DocIdItemGuid">
    <vt:lpwstr>11998df1-b2f2-4305-955a-24dc43288223</vt:lpwstr>
  </property>
</Properties>
</file>