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33.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80" r:id="rId3"/>
    <p:sldId id="281" r:id="rId4"/>
    <p:sldId id="283" r:id="rId5"/>
    <p:sldId id="282" r:id="rId6"/>
    <p:sldId id="284" r:id="rId7"/>
    <p:sldId id="285" r:id="rId8"/>
    <p:sldId id="286" r:id="rId9"/>
    <p:sldId id="263" r:id="rId10"/>
    <p:sldId id="266" r:id="rId11"/>
    <p:sldId id="265" r:id="rId12"/>
    <p:sldId id="269" r:id="rId13"/>
    <p:sldId id="287" r:id="rId14"/>
    <p:sldId id="272" r:id="rId15"/>
    <p:sldId id="270" r:id="rId16"/>
    <p:sldId id="271" r:id="rId17"/>
    <p:sldId id="273" r:id="rId18"/>
    <p:sldId id="288" r:id="rId19"/>
    <p:sldId id="289" r:id="rId20"/>
    <p:sldId id="274" r:id="rId21"/>
    <p:sldId id="290" r:id="rId22"/>
    <p:sldId id="291" r:id="rId23"/>
    <p:sldId id="292" r:id="rId24"/>
    <p:sldId id="278" r:id="rId25"/>
    <p:sldId id="293" r:id="rId26"/>
    <p:sldId id="294" r:id="rId27"/>
    <p:sldId id="295" r:id="rId28"/>
    <p:sldId id="296" r:id="rId29"/>
    <p:sldId id="297" r:id="rId30"/>
    <p:sldId id="298" r:id="rId31"/>
    <p:sldId id="299" r:id="rId32"/>
    <p:sldId id="300" r:id="rId33"/>
    <p:sldId id="303" r:id="rId34"/>
    <p:sldId id="305" r:id="rId35"/>
    <p:sldId id="301" r:id="rId36"/>
    <p:sldId id="259" r:id="rId37"/>
    <p:sldId id="260" r:id="rId38"/>
    <p:sldId id="302" r:id="rId39"/>
    <p:sldId id="262" r:id="rId40"/>
    <p:sldId id="264" r:id="rId41"/>
    <p:sldId id="30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D44CB0"/>
    <a:srgbClr val="F4F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69718" autoAdjust="0"/>
  </p:normalViewPr>
  <p:slideViewPr>
    <p:cSldViewPr>
      <p:cViewPr>
        <p:scale>
          <a:sx n="60" d="100"/>
          <a:sy n="60" d="100"/>
        </p:scale>
        <p:origin x="1470" y="-45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308FF-7C67-4755-806B-C4403D6137CA}"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en-US"/>
        </a:p>
      </dgm:t>
    </dgm:pt>
    <dgm:pt modelId="{2F5CEA17-71AF-4803-AA7F-B88E9C7A0297}">
      <dgm:prSet/>
      <dgm:spPr/>
      <dgm:t>
        <a:bodyPr/>
        <a:lstStyle/>
        <a:p>
          <a:pPr rtl="0"/>
          <a:r>
            <a:rPr lang="en-US" dirty="0" smtClean="0"/>
            <a:t>Anaerobic, acid-producing bacteria in plaque biofilm produce and increase amount of acid due to fermentation, causing the pH of the biofilm to lower and demineralization to occur.</a:t>
          </a:r>
          <a:endParaRPr lang="en-US" dirty="0"/>
        </a:p>
      </dgm:t>
    </dgm:pt>
    <dgm:pt modelId="{9DD0644F-F414-4C20-9D3F-8B48BCBCCF50}" type="parTrans" cxnId="{951AF811-AAA1-4B82-8DB3-3186DDA5FB6E}">
      <dgm:prSet/>
      <dgm:spPr/>
      <dgm:t>
        <a:bodyPr/>
        <a:lstStyle/>
        <a:p>
          <a:endParaRPr lang="en-US"/>
        </a:p>
      </dgm:t>
    </dgm:pt>
    <dgm:pt modelId="{BFEC0349-8D7B-4C4A-A77F-4EF51026A6BF}" type="sibTrans" cxnId="{951AF811-AAA1-4B82-8DB3-3186DDA5FB6E}">
      <dgm:prSet/>
      <dgm:spPr/>
      <dgm:t>
        <a:bodyPr/>
        <a:lstStyle/>
        <a:p>
          <a:endParaRPr lang="en-US"/>
        </a:p>
      </dgm:t>
    </dgm:pt>
    <dgm:pt modelId="{CD0C3213-2D64-4B35-B2F4-9A510505836F}">
      <dgm:prSet/>
      <dgm:spPr/>
      <dgm:t>
        <a:bodyPr/>
        <a:lstStyle/>
        <a:p>
          <a:pPr rtl="0"/>
          <a:r>
            <a:rPr lang="en-US" dirty="0" smtClean="0"/>
            <a:t>Once demineralization occurs, hydroxy and fluorapatite become unstable in the tooth and are leached out.  Bacteria enter the tooth and a cavity is born.</a:t>
          </a:r>
          <a:endParaRPr lang="en-US" dirty="0"/>
        </a:p>
      </dgm:t>
    </dgm:pt>
    <dgm:pt modelId="{1896694A-1194-4AAF-AB5C-FBAD2B59482F}" type="parTrans" cxnId="{5DD7DDF6-8D0A-4506-861A-EBE48F2282A6}">
      <dgm:prSet/>
      <dgm:spPr/>
      <dgm:t>
        <a:bodyPr/>
        <a:lstStyle/>
        <a:p>
          <a:endParaRPr lang="en-US"/>
        </a:p>
      </dgm:t>
    </dgm:pt>
    <dgm:pt modelId="{FEA81C04-F5BC-449F-A1C1-8346A711DE2C}" type="sibTrans" cxnId="{5DD7DDF6-8D0A-4506-861A-EBE48F2282A6}">
      <dgm:prSet/>
      <dgm:spPr/>
      <dgm:t>
        <a:bodyPr/>
        <a:lstStyle/>
        <a:p>
          <a:endParaRPr lang="en-US"/>
        </a:p>
      </dgm:t>
    </dgm:pt>
    <dgm:pt modelId="{CA6A56AB-E265-4682-BFC1-82C53BA9DF1C}" type="pres">
      <dgm:prSet presAssocID="{E2E308FF-7C67-4755-806B-C4403D6137CA}" presName="compositeShape" presStyleCnt="0">
        <dgm:presLayoutVars>
          <dgm:chMax val="7"/>
          <dgm:dir/>
          <dgm:resizeHandles val="exact"/>
        </dgm:presLayoutVars>
      </dgm:prSet>
      <dgm:spPr/>
      <dgm:t>
        <a:bodyPr/>
        <a:lstStyle/>
        <a:p>
          <a:endParaRPr lang="en-US"/>
        </a:p>
      </dgm:t>
    </dgm:pt>
    <dgm:pt modelId="{05F94AEE-D77C-4DE6-82BF-83D95A7F5C9E}" type="pres">
      <dgm:prSet presAssocID="{2F5CEA17-71AF-4803-AA7F-B88E9C7A0297}" presName="circ1" presStyleLbl="vennNode1" presStyleIdx="0" presStyleCnt="2"/>
      <dgm:spPr/>
      <dgm:t>
        <a:bodyPr/>
        <a:lstStyle/>
        <a:p>
          <a:endParaRPr lang="en-US"/>
        </a:p>
      </dgm:t>
    </dgm:pt>
    <dgm:pt modelId="{3040BA5B-A156-469A-B1FF-5CBC4C798A24}" type="pres">
      <dgm:prSet presAssocID="{2F5CEA17-71AF-4803-AA7F-B88E9C7A0297}" presName="circ1Tx" presStyleLbl="revTx" presStyleIdx="0" presStyleCnt="0">
        <dgm:presLayoutVars>
          <dgm:chMax val="0"/>
          <dgm:chPref val="0"/>
          <dgm:bulletEnabled val="1"/>
        </dgm:presLayoutVars>
      </dgm:prSet>
      <dgm:spPr/>
      <dgm:t>
        <a:bodyPr/>
        <a:lstStyle/>
        <a:p>
          <a:endParaRPr lang="en-US"/>
        </a:p>
      </dgm:t>
    </dgm:pt>
    <dgm:pt modelId="{2CF04018-ACA1-4694-B736-F58B987BC278}" type="pres">
      <dgm:prSet presAssocID="{CD0C3213-2D64-4B35-B2F4-9A510505836F}" presName="circ2" presStyleLbl="vennNode1" presStyleIdx="1" presStyleCnt="2" custLinFactNeighborX="5622" custLinFactNeighborY="-1552"/>
      <dgm:spPr/>
      <dgm:t>
        <a:bodyPr/>
        <a:lstStyle/>
        <a:p>
          <a:endParaRPr lang="en-US"/>
        </a:p>
      </dgm:t>
    </dgm:pt>
    <dgm:pt modelId="{654421FF-8D59-4BDC-874A-681624ACBBBC}" type="pres">
      <dgm:prSet presAssocID="{CD0C3213-2D64-4B35-B2F4-9A510505836F}" presName="circ2Tx" presStyleLbl="revTx" presStyleIdx="0" presStyleCnt="0">
        <dgm:presLayoutVars>
          <dgm:chMax val="0"/>
          <dgm:chPref val="0"/>
          <dgm:bulletEnabled val="1"/>
        </dgm:presLayoutVars>
      </dgm:prSet>
      <dgm:spPr/>
      <dgm:t>
        <a:bodyPr/>
        <a:lstStyle/>
        <a:p>
          <a:endParaRPr lang="en-US"/>
        </a:p>
      </dgm:t>
    </dgm:pt>
  </dgm:ptLst>
  <dgm:cxnLst>
    <dgm:cxn modelId="{951AF811-AAA1-4B82-8DB3-3186DDA5FB6E}" srcId="{E2E308FF-7C67-4755-806B-C4403D6137CA}" destId="{2F5CEA17-71AF-4803-AA7F-B88E9C7A0297}" srcOrd="0" destOrd="0" parTransId="{9DD0644F-F414-4C20-9D3F-8B48BCBCCF50}" sibTransId="{BFEC0349-8D7B-4C4A-A77F-4EF51026A6BF}"/>
    <dgm:cxn modelId="{D9B16B46-B214-40CB-8F1D-B119877366E0}" type="presOf" srcId="{E2E308FF-7C67-4755-806B-C4403D6137CA}" destId="{CA6A56AB-E265-4682-BFC1-82C53BA9DF1C}" srcOrd="0" destOrd="0" presId="urn:microsoft.com/office/officeart/2005/8/layout/venn1"/>
    <dgm:cxn modelId="{84474590-C6E4-4564-9AF4-FEFA03C965B4}" type="presOf" srcId="{CD0C3213-2D64-4B35-B2F4-9A510505836F}" destId="{2CF04018-ACA1-4694-B736-F58B987BC278}" srcOrd="0" destOrd="0" presId="urn:microsoft.com/office/officeart/2005/8/layout/venn1"/>
    <dgm:cxn modelId="{8AB3DEF4-FB33-49B2-AE4E-872F39DA1160}" type="presOf" srcId="{2F5CEA17-71AF-4803-AA7F-B88E9C7A0297}" destId="{3040BA5B-A156-469A-B1FF-5CBC4C798A24}" srcOrd="1" destOrd="0" presId="urn:microsoft.com/office/officeart/2005/8/layout/venn1"/>
    <dgm:cxn modelId="{07D6D5AF-8786-4413-8E50-569F39C918ED}" type="presOf" srcId="{2F5CEA17-71AF-4803-AA7F-B88E9C7A0297}" destId="{05F94AEE-D77C-4DE6-82BF-83D95A7F5C9E}" srcOrd="0" destOrd="0" presId="urn:microsoft.com/office/officeart/2005/8/layout/venn1"/>
    <dgm:cxn modelId="{D490A722-BD8B-436E-B8A7-69093DC73193}" type="presOf" srcId="{CD0C3213-2D64-4B35-B2F4-9A510505836F}" destId="{654421FF-8D59-4BDC-874A-681624ACBBBC}" srcOrd="1" destOrd="0" presId="urn:microsoft.com/office/officeart/2005/8/layout/venn1"/>
    <dgm:cxn modelId="{5DD7DDF6-8D0A-4506-861A-EBE48F2282A6}" srcId="{E2E308FF-7C67-4755-806B-C4403D6137CA}" destId="{CD0C3213-2D64-4B35-B2F4-9A510505836F}" srcOrd="1" destOrd="0" parTransId="{1896694A-1194-4AAF-AB5C-FBAD2B59482F}" sibTransId="{FEA81C04-F5BC-449F-A1C1-8346A711DE2C}"/>
    <dgm:cxn modelId="{BEE4DE91-ED54-4B63-9D54-1A87BF6068E7}" type="presParOf" srcId="{CA6A56AB-E265-4682-BFC1-82C53BA9DF1C}" destId="{05F94AEE-D77C-4DE6-82BF-83D95A7F5C9E}" srcOrd="0" destOrd="0" presId="urn:microsoft.com/office/officeart/2005/8/layout/venn1"/>
    <dgm:cxn modelId="{FA6674C1-A1FC-405A-A73F-F065992721C4}" type="presParOf" srcId="{CA6A56AB-E265-4682-BFC1-82C53BA9DF1C}" destId="{3040BA5B-A156-469A-B1FF-5CBC4C798A24}" srcOrd="1" destOrd="0" presId="urn:microsoft.com/office/officeart/2005/8/layout/venn1"/>
    <dgm:cxn modelId="{BD2C73DD-CEE8-4B12-B880-B9ACB2013BF0}" type="presParOf" srcId="{CA6A56AB-E265-4682-BFC1-82C53BA9DF1C}" destId="{2CF04018-ACA1-4694-B736-F58B987BC278}" srcOrd="2" destOrd="0" presId="urn:microsoft.com/office/officeart/2005/8/layout/venn1"/>
    <dgm:cxn modelId="{79F7D963-394D-4CC0-9FFC-52BB5A9F03B8}" type="presParOf" srcId="{CA6A56AB-E265-4682-BFC1-82C53BA9DF1C}" destId="{654421FF-8D59-4BDC-874A-681624ACBBB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8315E-9054-4F0C-87CB-E08763F1EFF5}" type="doc">
      <dgm:prSet loTypeId="urn:microsoft.com/office/officeart/2005/8/layout/balance1" loCatId="relationship" qsTypeId="urn:microsoft.com/office/officeart/2005/8/quickstyle/simple1" qsCatId="simple" csTypeId="urn:microsoft.com/office/officeart/2005/8/colors/colorful1#1" csCatId="colorful" phldr="1"/>
      <dgm:spPr/>
      <dgm:t>
        <a:bodyPr/>
        <a:lstStyle/>
        <a:p>
          <a:endParaRPr lang="en-US"/>
        </a:p>
      </dgm:t>
    </dgm:pt>
    <dgm:pt modelId="{4B7A1582-5F70-4916-81A8-3762A03AFFF5}">
      <dgm:prSet phldrT="[Text]"/>
      <dgm:spPr/>
      <dgm:t>
        <a:bodyPr/>
        <a:lstStyle/>
        <a:p>
          <a:r>
            <a:rPr lang="en-US" dirty="0" smtClean="0">
              <a:solidFill>
                <a:schemeClr val="bg1"/>
              </a:solidFill>
            </a:rPr>
            <a:t>DIET</a:t>
          </a:r>
          <a:endParaRPr lang="en-US" dirty="0">
            <a:solidFill>
              <a:schemeClr val="bg1"/>
            </a:solidFill>
          </a:endParaRPr>
        </a:p>
      </dgm:t>
    </dgm:pt>
    <dgm:pt modelId="{49AAB4F9-21B7-4975-B6D6-8096941B82B7}" type="parTrans" cxnId="{8657990A-DE13-4A18-A29C-1E584351CD3A}">
      <dgm:prSet/>
      <dgm:spPr/>
      <dgm:t>
        <a:bodyPr/>
        <a:lstStyle/>
        <a:p>
          <a:endParaRPr lang="en-US">
            <a:solidFill>
              <a:schemeClr val="bg1"/>
            </a:solidFill>
          </a:endParaRPr>
        </a:p>
      </dgm:t>
    </dgm:pt>
    <dgm:pt modelId="{4F035BA3-5D5E-4FD4-A3DC-D76A0E4A6EE5}" type="sibTrans" cxnId="{8657990A-DE13-4A18-A29C-1E584351CD3A}">
      <dgm:prSet/>
      <dgm:spPr/>
      <dgm:t>
        <a:bodyPr/>
        <a:lstStyle/>
        <a:p>
          <a:endParaRPr lang="en-US">
            <a:solidFill>
              <a:schemeClr val="bg1"/>
            </a:solidFill>
          </a:endParaRPr>
        </a:p>
      </dgm:t>
    </dgm:pt>
    <dgm:pt modelId="{935DF840-BE70-4936-BDA9-A754FD9C2C2C}">
      <dgm:prSet phldrT="[Text]"/>
      <dgm:spPr/>
      <dgm:t>
        <a:bodyPr/>
        <a:lstStyle/>
        <a:p>
          <a:r>
            <a:rPr lang="en-US" dirty="0" smtClean="0">
              <a:solidFill>
                <a:schemeClr val="bg1"/>
              </a:solidFill>
            </a:rPr>
            <a:t>CARIES </a:t>
          </a:r>
          <a:endParaRPr lang="en-US" dirty="0">
            <a:solidFill>
              <a:schemeClr val="bg1"/>
            </a:solidFill>
          </a:endParaRPr>
        </a:p>
      </dgm:t>
    </dgm:pt>
    <dgm:pt modelId="{2EF025EF-B019-4D4D-BF52-4AFF9B9D4067}" type="parTrans" cxnId="{D2E2CD4A-EC90-459B-A55B-51D4DA6DA28B}">
      <dgm:prSet/>
      <dgm:spPr/>
      <dgm:t>
        <a:bodyPr/>
        <a:lstStyle/>
        <a:p>
          <a:endParaRPr lang="en-US">
            <a:solidFill>
              <a:schemeClr val="bg1"/>
            </a:solidFill>
          </a:endParaRPr>
        </a:p>
      </dgm:t>
    </dgm:pt>
    <dgm:pt modelId="{8E1E4961-287C-4E81-9E67-877A53A7F755}" type="sibTrans" cxnId="{D2E2CD4A-EC90-459B-A55B-51D4DA6DA28B}">
      <dgm:prSet/>
      <dgm:spPr/>
      <dgm:t>
        <a:bodyPr/>
        <a:lstStyle/>
        <a:p>
          <a:endParaRPr lang="en-US">
            <a:solidFill>
              <a:schemeClr val="bg1"/>
            </a:solidFill>
          </a:endParaRPr>
        </a:p>
      </dgm:t>
    </dgm:pt>
    <dgm:pt modelId="{029EDFF3-EBB9-4176-AC3E-B054B1F65EF5}">
      <dgm:prSet phldrT="[Text]"/>
      <dgm:spPr/>
      <dgm:t>
        <a:bodyPr/>
        <a:lstStyle/>
        <a:p>
          <a:r>
            <a:rPr lang="en-US" dirty="0" smtClean="0">
              <a:solidFill>
                <a:schemeClr val="bg1"/>
              </a:solidFill>
            </a:rPr>
            <a:t>POOR DIET/FERMENTABLE CARBOHYDRATES</a:t>
          </a:r>
          <a:endParaRPr lang="en-US" dirty="0">
            <a:solidFill>
              <a:schemeClr val="bg1"/>
            </a:solidFill>
          </a:endParaRPr>
        </a:p>
      </dgm:t>
    </dgm:pt>
    <dgm:pt modelId="{A2E764C1-FE5E-4FB5-A23A-1C2301D4E36D}" type="parTrans" cxnId="{EDB2DD79-33CC-47E6-9128-BC06E1C1111F}">
      <dgm:prSet/>
      <dgm:spPr/>
      <dgm:t>
        <a:bodyPr/>
        <a:lstStyle/>
        <a:p>
          <a:endParaRPr lang="en-US">
            <a:solidFill>
              <a:schemeClr val="bg1"/>
            </a:solidFill>
          </a:endParaRPr>
        </a:p>
      </dgm:t>
    </dgm:pt>
    <dgm:pt modelId="{7C9A3123-F985-4E11-AA80-A4658056EAD2}" type="sibTrans" cxnId="{EDB2DD79-33CC-47E6-9128-BC06E1C1111F}">
      <dgm:prSet/>
      <dgm:spPr/>
      <dgm:t>
        <a:bodyPr/>
        <a:lstStyle/>
        <a:p>
          <a:endParaRPr lang="en-US">
            <a:solidFill>
              <a:schemeClr val="bg1"/>
            </a:solidFill>
          </a:endParaRPr>
        </a:p>
      </dgm:t>
    </dgm:pt>
    <dgm:pt modelId="{A6A69E58-DCA8-40BC-8149-E12389E46AF4}">
      <dgm:prSet phldrT="[Text]"/>
      <dgm:spPr/>
      <dgm:t>
        <a:bodyPr/>
        <a:lstStyle/>
        <a:p>
          <a:r>
            <a:rPr lang="en-US" dirty="0" smtClean="0">
              <a:solidFill>
                <a:schemeClr val="bg1"/>
              </a:solidFill>
            </a:rPr>
            <a:t>COMPROMISED  SALIVA FLOW</a:t>
          </a:r>
          <a:endParaRPr lang="en-US" dirty="0">
            <a:solidFill>
              <a:schemeClr val="bg1"/>
            </a:solidFill>
          </a:endParaRPr>
        </a:p>
      </dgm:t>
    </dgm:pt>
    <dgm:pt modelId="{202C55DA-CD40-4FBC-B7CD-B9092B5C1431}" type="parTrans" cxnId="{E25A4669-4813-4429-B8EA-2CE971540FDA}">
      <dgm:prSet/>
      <dgm:spPr/>
      <dgm:t>
        <a:bodyPr/>
        <a:lstStyle/>
        <a:p>
          <a:endParaRPr lang="en-US">
            <a:solidFill>
              <a:schemeClr val="bg1"/>
            </a:solidFill>
          </a:endParaRPr>
        </a:p>
      </dgm:t>
    </dgm:pt>
    <dgm:pt modelId="{7494D9E4-BEFB-46AD-B27B-2F761BB7CFDB}" type="sibTrans" cxnId="{E25A4669-4813-4429-B8EA-2CE971540FDA}">
      <dgm:prSet/>
      <dgm:spPr/>
      <dgm:t>
        <a:bodyPr/>
        <a:lstStyle/>
        <a:p>
          <a:endParaRPr lang="en-US">
            <a:solidFill>
              <a:schemeClr val="bg1"/>
            </a:solidFill>
          </a:endParaRPr>
        </a:p>
      </dgm:t>
    </dgm:pt>
    <dgm:pt modelId="{DEB49802-0401-4719-8730-FFA61CEB3948}">
      <dgm:prSet phldrT="[Text]"/>
      <dgm:spPr/>
      <dgm:t>
        <a:bodyPr/>
        <a:lstStyle/>
        <a:p>
          <a:r>
            <a:rPr lang="en-US" dirty="0" smtClean="0">
              <a:solidFill>
                <a:schemeClr val="bg1"/>
              </a:solidFill>
            </a:rPr>
            <a:t>FLUORIDE, CALCIUM, &amp; PHOSPHATE</a:t>
          </a:r>
          <a:endParaRPr lang="en-US" dirty="0">
            <a:solidFill>
              <a:schemeClr val="bg1"/>
            </a:solidFill>
          </a:endParaRPr>
        </a:p>
      </dgm:t>
    </dgm:pt>
    <dgm:pt modelId="{8ABE65A4-4AA6-4A20-96F5-93280FCA6FD4}" type="sibTrans" cxnId="{36D46A2C-6D76-44B3-B68E-80ED2B6C6121}">
      <dgm:prSet/>
      <dgm:spPr/>
      <dgm:t>
        <a:bodyPr/>
        <a:lstStyle/>
        <a:p>
          <a:endParaRPr lang="en-US">
            <a:solidFill>
              <a:schemeClr val="bg1"/>
            </a:solidFill>
          </a:endParaRPr>
        </a:p>
      </dgm:t>
    </dgm:pt>
    <dgm:pt modelId="{C45190FA-5425-45E0-891E-3B83741C6D15}" type="parTrans" cxnId="{36D46A2C-6D76-44B3-B68E-80ED2B6C6121}">
      <dgm:prSet/>
      <dgm:spPr/>
      <dgm:t>
        <a:bodyPr/>
        <a:lstStyle/>
        <a:p>
          <a:endParaRPr lang="en-US">
            <a:solidFill>
              <a:schemeClr val="bg1"/>
            </a:solidFill>
          </a:endParaRPr>
        </a:p>
      </dgm:t>
    </dgm:pt>
    <dgm:pt modelId="{ADCF2585-4012-4A36-9032-0F1D468C3710}">
      <dgm:prSet phldrT="[Text]"/>
      <dgm:spPr/>
      <dgm:t>
        <a:bodyPr/>
        <a:lstStyle/>
        <a:p>
          <a:r>
            <a:rPr lang="en-US" dirty="0" smtClean="0">
              <a:solidFill>
                <a:schemeClr val="bg1"/>
              </a:solidFill>
            </a:rPr>
            <a:t>NO CARIES</a:t>
          </a:r>
          <a:endParaRPr lang="en-US" dirty="0">
            <a:solidFill>
              <a:schemeClr val="bg1"/>
            </a:solidFill>
          </a:endParaRPr>
        </a:p>
      </dgm:t>
    </dgm:pt>
    <dgm:pt modelId="{9082AC6D-CD8C-4AF7-A896-6009141E1588}" type="sibTrans" cxnId="{390B9F27-9A91-4A4E-A75E-3B2DC98012DD}">
      <dgm:prSet/>
      <dgm:spPr/>
      <dgm:t>
        <a:bodyPr/>
        <a:lstStyle/>
        <a:p>
          <a:endParaRPr lang="en-US">
            <a:solidFill>
              <a:schemeClr val="bg1"/>
            </a:solidFill>
          </a:endParaRPr>
        </a:p>
      </dgm:t>
    </dgm:pt>
    <dgm:pt modelId="{0E50CCAD-EC53-47A1-80DF-7545327B4A46}" type="parTrans" cxnId="{390B9F27-9A91-4A4E-A75E-3B2DC98012DD}">
      <dgm:prSet/>
      <dgm:spPr/>
      <dgm:t>
        <a:bodyPr/>
        <a:lstStyle/>
        <a:p>
          <a:endParaRPr lang="en-US">
            <a:solidFill>
              <a:schemeClr val="bg1"/>
            </a:solidFill>
          </a:endParaRPr>
        </a:p>
      </dgm:t>
    </dgm:pt>
    <dgm:pt modelId="{DFC92202-0F21-4ED5-8C80-FE4E17198B37}">
      <dgm:prSet phldrT="[Text]"/>
      <dgm:spPr/>
      <dgm:t>
        <a:bodyPr/>
        <a:lstStyle/>
        <a:p>
          <a:r>
            <a:rPr lang="en-US" dirty="0" smtClean="0">
              <a:solidFill>
                <a:schemeClr val="bg1"/>
              </a:solidFill>
            </a:rPr>
            <a:t>HEALTHY  SALIVA FLOW</a:t>
          </a:r>
          <a:endParaRPr lang="en-US" dirty="0">
            <a:solidFill>
              <a:schemeClr val="bg1"/>
            </a:solidFill>
          </a:endParaRPr>
        </a:p>
      </dgm:t>
    </dgm:pt>
    <dgm:pt modelId="{E28256C3-0803-4E45-91DF-F703D7E7D601}" type="parTrans" cxnId="{9BC42968-466A-483F-B9CC-C5A86B7FC8C0}">
      <dgm:prSet/>
      <dgm:spPr/>
      <dgm:t>
        <a:bodyPr/>
        <a:lstStyle/>
        <a:p>
          <a:endParaRPr lang="en-US">
            <a:solidFill>
              <a:schemeClr val="bg1"/>
            </a:solidFill>
          </a:endParaRPr>
        </a:p>
      </dgm:t>
    </dgm:pt>
    <dgm:pt modelId="{50B846FB-365E-4C9D-8710-D31954C02095}" type="sibTrans" cxnId="{9BC42968-466A-483F-B9CC-C5A86B7FC8C0}">
      <dgm:prSet/>
      <dgm:spPr/>
      <dgm:t>
        <a:bodyPr/>
        <a:lstStyle/>
        <a:p>
          <a:endParaRPr lang="en-US">
            <a:solidFill>
              <a:schemeClr val="bg1"/>
            </a:solidFill>
          </a:endParaRPr>
        </a:p>
      </dgm:t>
    </dgm:pt>
    <dgm:pt modelId="{1B66E560-558F-4A71-AA0A-F18EC1C82B81}">
      <dgm:prSet phldrT="[Text]"/>
      <dgm:spPr/>
      <dgm:t>
        <a:bodyPr/>
        <a:lstStyle/>
        <a:p>
          <a:r>
            <a:rPr lang="en-US" dirty="0" smtClean="0">
              <a:solidFill>
                <a:schemeClr val="bg1"/>
              </a:solidFill>
            </a:rPr>
            <a:t>ANTIMICROBIALS</a:t>
          </a:r>
          <a:endParaRPr lang="en-US" dirty="0">
            <a:solidFill>
              <a:schemeClr val="bg1"/>
            </a:solidFill>
          </a:endParaRPr>
        </a:p>
      </dgm:t>
    </dgm:pt>
    <dgm:pt modelId="{CD595C8D-2961-46C5-A375-BA01EAD2A1A2}" type="parTrans" cxnId="{9979C2D9-4B8C-4456-A793-BD915077234B}">
      <dgm:prSet/>
      <dgm:spPr/>
      <dgm:t>
        <a:bodyPr/>
        <a:lstStyle/>
        <a:p>
          <a:endParaRPr lang="en-US">
            <a:solidFill>
              <a:schemeClr val="bg1"/>
            </a:solidFill>
          </a:endParaRPr>
        </a:p>
      </dgm:t>
    </dgm:pt>
    <dgm:pt modelId="{1368CCEC-ACF1-4791-8E7C-6ACF4CA9F0DA}" type="sibTrans" cxnId="{9979C2D9-4B8C-4456-A793-BD915077234B}">
      <dgm:prSet/>
      <dgm:spPr/>
      <dgm:t>
        <a:bodyPr/>
        <a:lstStyle/>
        <a:p>
          <a:endParaRPr lang="en-US">
            <a:solidFill>
              <a:schemeClr val="bg1"/>
            </a:solidFill>
          </a:endParaRPr>
        </a:p>
      </dgm:t>
    </dgm:pt>
    <dgm:pt modelId="{474AC282-2E8C-4E3C-A1CA-7BC62D996B8B}">
      <dgm:prSet phldrT="[Text]"/>
      <dgm:spPr/>
      <dgm:t>
        <a:bodyPr/>
        <a:lstStyle/>
        <a:p>
          <a:r>
            <a:rPr lang="en-US" dirty="0" smtClean="0">
              <a:solidFill>
                <a:schemeClr val="bg1"/>
              </a:solidFill>
            </a:rPr>
            <a:t>BACTERIAL  INFECTION</a:t>
          </a:r>
          <a:endParaRPr lang="en-US" dirty="0">
            <a:solidFill>
              <a:schemeClr val="bg1"/>
            </a:solidFill>
          </a:endParaRPr>
        </a:p>
      </dgm:t>
    </dgm:pt>
    <dgm:pt modelId="{BD85B8EB-A6AB-49E5-A912-6263E22ECE3F}" type="parTrans" cxnId="{2BDADA5C-807D-4AA4-8FDF-9CD75BF171F8}">
      <dgm:prSet/>
      <dgm:spPr/>
      <dgm:t>
        <a:bodyPr/>
        <a:lstStyle/>
        <a:p>
          <a:endParaRPr lang="en-US">
            <a:solidFill>
              <a:schemeClr val="bg1"/>
            </a:solidFill>
          </a:endParaRPr>
        </a:p>
      </dgm:t>
    </dgm:pt>
    <dgm:pt modelId="{17A31256-8203-4363-AA9C-35077703D1E7}" type="sibTrans" cxnId="{2BDADA5C-807D-4AA4-8FDF-9CD75BF171F8}">
      <dgm:prSet/>
      <dgm:spPr/>
      <dgm:t>
        <a:bodyPr/>
        <a:lstStyle/>
        <a:p>
          <a:endParaRPr lang="en-US">
            <a:solidFill>
              <a:schemeClr val="bg1"/>
            </a:solidFill>
          </a:endParaRPr>
        </a:p>
      </dgm:t>
    </dgm:pt>
    <dgm:pt modelId="{E70C2BCD-118B-45A5-95A5-9A259E2BD1AB}" type="pres">
      <dgm:prSet presAssocID="{91E8315E-9054-4F0C-87CB-E08763F1EFF5}" presName="outerComposite" presStyleCnt="0">
        <dgm:presLayoutVars>
          <dgm:chMax val="2"/>
          <dgm:animLvl val="lvl"/>
          <dgm:resizeHandles val="exact"/>
        </dgm:presLayoutVars>
      </dgm:prSet>
      <dgm:spPr/>
      <dgm:t>
        <a:bodyPr/>
        <a:lstStyle/>
        <a:p>
          <a:endParaRPr lang="en-US"/>
        </a:p>
      </dgm:t>
    </dgm:pt>
    <dgm:pt modelId="{DE83242A-E888-41EC-9976-E37B67BEE33E}" type="pres">
      <dgm:prSet presAssocID="{91E8315E-9054-4F0C-87CB-E08763F1EFF5}" presName="dummyMaxCanvas" presStyleCnt="0"/>
      <dgm:spPr/>
    </dgm:pt>
    <dgm:pt modelId="{9FF37292-1BB8-4BE9-8419-123997B63AA4}" type="pres">
      <dgm:prSet presAssocID="{91E8315E-9054-4F0C-87CB-E08763F1EFF5}" presName="parentComposite" presStyleCnt="0"/>
      <dgm:spPr/>
    </dgm:pt>
    <dgm:pt modelId="{EFB7682D-38D8-4914-9072-8B1B95D850E1}" type="pres">
      <dgm:prSet presAssocID="{91E8315E-9054-4F0C-87CB-E08763F1EFF5}" presName="parent1" presStyleLbl="alignAccFollowNode1" presStyleIdx="0" presStyleCnt="4">
        <dgm:presLayoutVars>
          <dgm:chMax val="4"/>
        </dgm:presLayoutVars>
      </dgm:prSet>
      <dgm:spPr/>
      <dgm:t>
        <a:bodyPr/>
        <a:lstStyle/>
        <a:p>
          <a:endParaRPr lang="en-US"/>
        </a:p>
      </dgm:t>
    </dgm:pt>
    <dgm:pt modelId="{E1D6D6E7-EB8B-4F7A-A4F4-BF354E5A3DC4}" type="pres">
      <dgm:prSet presAssocID="{91E8315E-9054-4F0C-87CB-E08763F1EFF5}" presName="parent2" presStyleLbl="alignAccFollowNode1" presStyleIdx="1" presStyleCnt="4">
        <dgm:presLayoutVars>
          <dgm:chMax val="4"/>
        </dgm:presLayoutVars>
      </dgm:prSet>
      <dgm:spPr/>
      <dgm:t>
        <a:bodyPr/>
        <a:lstStyle/>
        <a:p>
          <a:endParaRPr lang="en-US"/>
        </a:p>
      </dgm:t>
    </dgm:pt>
    <dgm:pt modelId="{BD3B575B-E3EF-4259-8FA7-3A0982DFAC6D}" type="pres">
      <dgm:prSet presAssocID="{91E8315E-9054-4F0C-87CB-E08763F1EFF5}" presName="childrenComposite" presStyleCnt="0"/>
      <dgm:spPr/>
    </dgm:pt>
    <dgm:pt modelId="{AA5CDAE4-ED0E-427E-A10C-B318C31CB2C7}" type="pres">
      <dgm:prSet presAssocID="{91E8315E-9054-4F0C-87CB-E08763F1EFF5}" presName="dummyMaxCanvas_ChildArea" presStyleCnt="0"/>
      <dgm:spPr/>
    </dgm:pt>
    <dgm:pt modelId="{3BF4F0C3-5A0C-462E-925B-3BB50CF4BF4A}" type="pres">
      <dgm:prSet presAssocID="{91E8315E-9054-4F0C-87CB-E08763F1EFF5}" presName="fulcrum" presStyleLbl="alignAccFollowNode1" presStyleIdx="2" presStyleCnt="4"/>
      <dgm:spPr/>
    </dgm:pt>
    <dgm:pt modelId="{A648AC4E-6068-4BDD-976A-3F335546801D}" type="pres">
      <dgm:prSet presAssocID="{91E8315E-9054-4F0C-87CB-E08763F1EFF5}" presName="balance_43" presStyleLbl="alignAccFollowNode1" presStyleIdx="3" presStyleCnt="4">
        <dgm:presLayoutVars>
          <dgm:bulletEnabled val="1"/>
        </dgm:presLayoutVars>
      </dgm:prSet>
      <dgm:spPr/>
    </dgm:pt>
    <dgm:pt modelId="{3C7FD734-3DAA-4DCC-8333-928CD8CF4D15}" type="pres">
      <dgm:prSet presAssocID="{91E8315E-9054-4F0C-87CB-E08763F1EFF5}" presName="left_43_1" presStyleLbl="node1" presStyleIdx="0" presStyleCnt="7">
        <dgm:presLayoutVars>
          <dgm:bulletEnabled val="1"/>
        </dgm:presLayoutVars>
      </dgm:prSet>
      <dgm:spPr/>
      <dgm:t>
        <a:bodyPr/>
        <a:lstStyle/>
        <a:p>
          <a:endParaRPr lang="en-US"/>
        </a:p>
      </dgm:t>
    </dgm:pt>
    <dgm:pt modelId="{5C7C8A50-67AB-4113-B522-27F14F4203FE}" type="pres">
      <dgm:prSet presAssocID="{91E8315E-9054-4F0C-87CB-E08763F1EFF5}" presName="left_43_2" presStyleLbl="node1" presStyleIdx="1" presStyleCnt="7">
        <dgm:presLayoutVars>
          <dgm:bulletEnabled val="1"/>
        </dgm:presLayoutVars>
      </dgm:prSet>
      <dgm:spPr/>
      <dgm:t>
        <a:bodyPr/>
        <a:lstStyle/>
        <a:p>
          <a:endParaRPr lang="en-US"/>
        </a:p>
      </dgm:t>
    </dgm:pt>
    <dgm:pt modelId="{173E67C7-1DE4-4A53-91A0-DEA885AA6F4B}" type="pres">
      <dgm:prSet presAssocID="{91E8315E-9054-4F0C-87CB-E08763F1EFF5}" presName="left_43_3" presStyleLbl="node1" presStyleIdx="2" presStyleCnt="7">
        <dgm:presLayoutVars>
          <dgm:bulletEnabled val="1"/>
        </dgm:presLayoutVars>
      </dgm:prSet>
      <dgm:spPr/>
      <dgm:t>
        <a:bodyPr/>
        <a:lstStyle/>
        <a:p>
          <a:endParaRPr lang="en-US"/>
        </a:p>
      </dgm:t>
    </dgm:pt>
    <dgm:pt modelId="{6A9383B8-CF3A-4ABA-A1DD-C35F033C8A10}" type="pres">
      <dgm:prSet presAssocID="{91E8315E-9054-4F0C-87CB-E08763F1EFF5}" presName="left_43_4" presStyleLbl="node1" presStyleIdx="3" presStyleCnt="7" custLinFactNeighborX="375" custLinFactNeighborY="-2421">
        <dgm:presLayoutVars>
          <dgm:bulletEnabled val="1"/>
        </dgm:presLayoutVars>
      </dgm:prSet>
      <dgm:spPr/>
      <dgm:t>
        <a:bodyPr/>
        <a:lstStyle/>
        <a:p>
          <a:endParaRPr lang="en-US"/>
        </a:p>
      </dgm:t>
    </dgm:pt>
    <dgm:pt modelId="{AEE82E68-FDD1-4063-86AE-C06A2D4DF383}" type="pres">
      <dgm:prSet presAssocID="{91E8315E-9054-4F0C-87CB-E08763F1EFF5}" presName="right_43_1" presStyleLbl="node1" presStyleIdx="4" presStyleCnt="7">
        <dgm:presLayoutVars>
          <dgm:bulletEnabled val="1"/>
        </dgm:presLayoutVars>
      </dgm:prSet>
      <dgm:spPr/>
      <dgm:t>
        <a:bodyPr/>
        <a:lstStyle/>
        <a:p>
          <a:endParaRPr lang="en-US"/>
        </a:p>
      </dgm:t>
    </dgm:pt>
    <dgm:pt modelId="{0B7EB8D8-2AC9-4B17-9D96-FFCEAC294FA8}" type="pres">
      <dgm:prSet presAssocID="{91E8315E-9054-4F0C-87CB-E08763F1EFF5}" presName="right_43_2" presStyleLbl="node1" presStyleIdx="5" presStyleCnt="7">
        <dgm:presLayoutVars>
          <dgm:bulletEnabled val="1"/>
        </dgm:presLayoutVars>
      </dgm:prSet>
      <dgm:spPr/>
      <dgm:t>
        <a:bodyPr/>
        <a:lstStyle/>
        <a:p>
          <a:endParaRPr lang="en-US"/>
        </a:p>
      </dgm:t>
    </dgm:pt>
    <dgm:pt modelId="{3DC4BD3B-0ED3-4103-8C03-B421CAB558FC}" type="pres">
      <dgm:prSet presAssocID="{91E8315E-9054-4F0C-87CB-E08763F1EFF5}" presName="right_43_3" presStyleLbl="node1" presStyleIdx="6" presStyleCnt="7">
        <dgm:presLayoutVars>
          <dgm:bulletEnabled val="1"/>
        </dgm:presLayoutVars>
      </dgm:prSet>
      <dgm:spPr/>
      <dgm:t>
        <a:bodyPr/>
        <a:lstStyle/>
        <a:p>
          <a:endParaRPr lang="en-US"/>
        </a:p>
      </dgm:t>
    </dgm:pt>
  </dgm:ptLst>
  <dgm:cxnLst>
    <dgm:cxn modelId="{EDB2DD79-33CC-47E6-9128-BC06E1C1111F}" srcId="{935DF840-BE70-4936-BDA9-A754FD9C2C2C}" destId="{029EDFF3-EBB9-4176-AC3E-B054B1F65EF5}" srcOrd="0" destOrd="0" parTransId="{A2E764C1-FE5E-4FB5-A23A-1C2301D4E36D}" sibTransId="{7C9A3123-F985-4E11-AA80-A4658056EAD2}"/>
    <dgm:cxn modelId="{D2E2CD4A-EC90-459B-A55B-51D4DA6DA28B}" srcId="{91E8315E-9054-4F0C-87CB-E08763F1EFF5}" destId="{935DF840-BE70-4936-BDA9-A754FD9C2C2C}" srcOrd="1" destOrd="0" parTransId="{2EF025EF-B019-4D4D-BF52-4AFF9B9D4067}" sibTransId="{8E1E4961-287C-4E81-9E67-877A53A7F755}"/>
    <dgm:cxn modelId="{54F47EAC-CD8F-45D5-A29A-5CDD44D124A5}" type="presOf" srcId="{ADCF2585-4012-4A36-9032-0F1D468C3710}" destId="{EFB7682D-38D8-4914-9072-8B1B95D850E1}" srcOrd="0" destOrd="0" presId="urn:microsoft.com/office/officeart/2005/8/layout/balance1"/>
    <dgm:cxn modelId="{347BF6A9-D7DD-4064-A787-42EB24795B06}" type="presOf" srcId="{4B7A1582-5F70-4916-81A8-3762A03AFFF5}" destId="{173E67C7-1DE4-4A53-91A0-DEA885AA6F4B}" srcOrd="0" destOrd="0" presId="urn:microsoft.com/office/officeart/2005/8/layout/balance1"/>
    <dgm:cxn modelId="{2BDADA5C-807D-4AA4-8FDF-9CD75BF171F8}" srcId="{935DF840-BE70-4936-BDA9-A754FD9C2C2C}" destId="{474AC282-2E8C-4E3C-A1CA-7BC62D996B8B}" srcOrd="1" destOrd="0" parTransId="{BD85B8EB-A6AB-49E5-A912-6263E22ECE3F}" sibTransId="{17A31256-8203-4363-AA9C-35077703D1E7}"/>
    <dgm:cxn modelId="{8657990A-DE13-4A18-A29C-1E584351CD3A}" srcId="{ADCF2585-4012-4A36-9032-0F1D468C3710}" destId="{4B7A1582-5F70-4916-81A8-3762A03AFFF5}" srcOrd="2" destOrd="0" parTransId="{49AAB4F9-21B7-4975-B6D6-8096941B82B7}" sibTransId="{4F035BA3-5D5E-4FD4-A3DC-D76A0E4A6EE5}"/>
    <dgm:cxn modelId="{247AA8C7-BA29-4A8F-93DC-CAC6F5D913DE}" type="presOf" srcId="{DEB49802-0401-4719-8730-FFA61CEB3948}" destId="{3C7FD734-3DAA-4DCC-8333-928CD8CF4D15}" srcOrd="0" destOrd="0" presId="urn:microsoft.com/office/officeart/2005/8/layout/balance1"/>
    <dgm:cxn modelId="{E25A4669-4813-4429-B8EA-2CE971540FDA}" srcId="{935DF840-BE70-4936-BDA9-A754FD9C2C2C}" destId="{A6A69E58-DCA8-40BC-8149-E12389E46AF4}" srcOrd="2" destOrd="0" parTransId="{202C55DA-CD40-4FBC-B7CD-B9092B5C1431}" sibTransId="{7494D9E4-BEFB-46AD-B27B-2F761BB7CFDB}"/>
    <dgm:cxn modelId="{00E61281-E510-47DE-B4C4-7C88E3F8BFE5}" type="presOf" srcId="{935DF840-BE70-4936-BDA9-A754FD9C2C2C}" destId="{E1D6D6E7-EB8B-4F7A-A4F4-BF354E5A3DC4}" srcOrd="0" destOrd="0" presId="urn:microsoft.com/office/officeart/2005/8/layout/balance1"/>
    <dgm:cxn modelId="{B6E2DC48-4E6E-4DFE-9A6F-EABA773F442C}" type="presOf" srcId="{029EDFF3-EBB9-4176-AC3E-B054B1F65EF5}" destId="{AEE82E68-FDD1-4063-86AE-C06A2D4DF383}" srcOrd="0" destOrd="0" presId="urn:microsoft.com/office/officeart/2005/8/layout/balance1"/>
    <dgm:cxn modelId="{96727060-1981-4FFB-97A3-847E9DCA48C5}" type="presOf" srcId="{1B66E560-558F-4A71-AA0A-F18EC1C82B81}" destId="{6A9383B8-CF3A-4ABA-A1DD-C35F033C8A10}" srcOrd="0" destOrd="0" presId="urn:microsoft.com/office/officeart/2005/8/layout/balance1"/>
    <dgm:cxn modelId="{36D46A2C-6D76-44B3-B68E-80ED2B6C6121}" srcId="{ADCF2585-4012-4A36-9032-0F1D468C3710}" destId="{DEB49802-0401-4719-8730-FFA61CEB3948}" srcOrd="0" destOrd="0" parTransId="{C45190FA-5425-45E0-891E-3B83741C6D15}" sibTransId="{8ABE65A4-4AA6-4A20-96F5-93280FCA6FD4}"/>
    <dgm:cxn modelId="{9979C2D9-4B8C-4456-A793-BD915077234B}" srcId="{ADCF2585-4012-4A36-9032-0F1D468C3710}" destId="{1B66E560-558F-4A71-AA0A-F18EC1C82B81}" srcOrd="3" destOrd="0" parTransId="{CD595C8D-2961-46C5-A375-BA01EAD2A1A2}" sibTransId="{1368CCEC-ACF1-4791-8E7C-6ACF4CA9F0DA}"/>
    <dgm:cxn modelId="{85EBC149-66CF-4F8C-8BB8-7D3D812EE0C4}" type="presOf" srcId="{DFC92202-0F21-4ED5-8C80-FE4E17198B37}" destId="{5C7C8A50-67AB-4113-B522-27F14F4203FE}" srcOrd="0" destOrd="0" presId="urn:microsoft.com/office/officeart/2005/8/layout/balance1"/>
    <dgm:cxn modelId="{574F699B-179B-48D9-B4B3-BED257278E58}" type="presOf" srcId="{A6A69E58-DCA8-40BC-8149-E12389E46AF4}" destId="{3DC4BD3B-0ED3-4103-8C03-B421CAB558FC}" srcOrd="0" destOrd="0" presId="urn:microsoft.com/office/officeart/2005/8/layout/balance1"/>
    <dgm:cxn modelId="{9BC42968-466A-483F-B9CC-C5A86B7FC8C0}" srcId="{ADCF2585-4012-4A36-9032-0F1D468C3710}" destId="{DFC92202-0F21-4ED5-8C80-FE4E17198B37}" srcOrd="1" destOrd="0" parTransId="{E28256C3-0803-4E45-91DF-F703D7E7D601}" sibTransId="{50B846FB-365E-4C9D-8710-D31954C02095}"/>
    <dgm:cxn modelId="{381795DD-30A0-4C6A-B76A-B7D559C65736}" type="presOf" srcId="{474AC282-2E8C-4E3C-A1CA-7BC62D996B8B}" destId="{0B7EB8D8-2AC9-4B17-9D96-FFCEAC294FA8}" srcOrd="0" destOrd="0" presId="urn:microsoft.com/office/officeart/2005/8/layout/balance1"/>
    <dgm:cxn modelId="{390B9F27-9A91-4A4E-A75E-3B2DC98012DD}" srcId="{91E8315E-9054-4F0C-87CB-E08763F1EFF5}" destId="{ADCF2585-4012-4A36-9032-0F1D468C3710}" srcOrd="0" destOrd="0" parTransId="{0E50CCAD-EC53-47A1-80DF-7545327B4A46}" sibTransId="{9082AC6D-CD8C-4AF7-A896-6009141E1588}"/>
    <dgm:cxn modelId="{6630943A-7CD4-4031-99F3-F79CA101D989}" type="presOf" srcId="{91E8315E-9054-4F0C-87CB-E08763F1EFF5}" destId="{E70C2BCD-118B-45A5-95A5-9A259E2BD1AB}" srcOrd="0" destOrd="0" presId="urn:microsoft.com/office/officeart/2005/8/layout/balance1"/>
    <dgm:cxn modelId="{C90E788F-B565-4BC1-8FC2-DD1FBEDE8271}" type="presParOf" srcId="{E70C2BCD-118B-45A5-95A5-9A259E2BD1AB}" destId="{DE83242A-E888-41EC-9976-E37B67BEE33E}" srcOrd="0" destOrd="0" presId="urn:microsoft.com/office/officeart/2005/8/layout/balance1"/>
    <dgm:cxn modelId="{05533C73-46C9-4625-B0EC-CC0446736294}" type="presParOf" srcId="{E70C2BCD-118B-45A5-95A5-9A259E2BD1AB}" destId="{9FF37292-1BB8-4BE9-8419-123997B63AA4}" srcOrd="1" destOrd="0" presId="urn:microsoft.com/office/officeart/2005/8/layout/balance1"/>
    <dgm:cxn modelId="{02B539F0-428D-4F2F-8936-12A8412273F6}" type="presParOf" srcId="{9FF37292-1BB8-4BE9-8419-123997B63AA4}" destId="{EFB7682D-38D8-4914-9072-8B1B95D850E1}" srcOrd="0" destOrd="0" presId="urn:microsoft.com/office/officeart/2005/8/layout/balance1"/>
    <dgm:cxn modelId="{5BE5B4DF-1537-4F37-8365-DF07F646FFFA}" type="presParOf" srcId="{9FF37292-1BB8-4BE9-8419-123997B63AA4}" destId="{E1D6D6E7-EB8B-4F7A-A4F4-BF354E5A3DC4}" srcOrd="1" destOrd="0" presId="urn:microsoft.com/office/officeart/2005/8/layout/balance1"/>
    <dgm:cxn modelId="{3A6609CC-713F-460F-9CA4-16BCF51A4438}" type="presParOf" srcId="{E70C2BCD-118B-45A5-95A5-9A259E2BD1AB}" destId="{BD3B575B-E3EF-4259-8FA7-3A0982DFAC6D}" srcOrd="2" destOrd="0" presId="urn:microsoft.com/office/officeart/2005/8/layout/balance1"/>
    <dgm:cxn modelId="{E1F16944-64FD-4E76-930E-88FACA567EB0}" type="presParOf" srcId="{BD3B575B-E3EF-4259-8FA7-3A0982DFAC6D}" destId="{AA5CDAE4-ED0E-427E-A10C-B318C31CB2C7}" srcOrd="0" destOrd="0" presId="urn:microsoft.com/office/officeart/2005/8/layout/balance1"/>
    <dgm:cxn modelId="{C129FC76-B43E-49CA-8639-3CAB3AE629F0}" type="presParOf" srcId="{BD3B575B-E3EF-4259-8FA7-3A0982DFAC6D}" destId="{3BF4F0C3-5A0C-462E-925B-3BB50CF4BF4A}" srcOrd="1" destOrd="0" presId="urn:microsoft.com/office/officeart/2005/8/layout/balance1"/>
    <dgm:cxn modelId="{CF56323B-1298-4768-AA49-EF0C9F88D9DE}" type="presParOf" srcId="{BD3B575B-E3EF-4259-8FA7-3A0982DFAC6D}" destId="{A648AC4E-6068-4BDD-976A-3F335546801D}" srcOrd="2" destOrd="0" presId="urn:microsoft.com/office/officeart/2005/8/layout/balance1"/>
    <dgm:cxn modelId="{752EABB1-FA8C-4EA7-AAB1-68EA616818DA}" type="presParOf" srcId="{BD3B575B-E3EF-4259-8FA7-3A0982DFAC6D}" destId="{3C7FD734-3DAA-4DCC-8333-928CD8CF4D15}" srcOrd="3" destOrd="0" presId="urn:microsoft.com/office/officeart/2005/8/layout/balance1"/>
    <dgm:cxn modelId="{88D6EDA5-066F-4A91-BAE8-F04CE6B9E59A}" type="presParOf" srcId="{BD3B575B-E3EF-4259-8FA7-3A0982DFAC6D}" destId="{5C7C8A50-67AB-4113-B522-27F14F4203FE}" srcOrd="4" destOrd="0" presId="urn:microsoft.com/office/officeart/2005/8/layout/balance1"/>
    <dgm:cxn modelId="{A3F93733-E99F-4375-B226-15759BF651DA}" type="presParOf" srcId="{BD3B575B-E3EF-4259-8FA7-3A0982DFAC6D}" destId="{173E67C7-1DE4-4A53-91A0-DEA885AA6F4B}" srcOrd="5" destOrd="0" presId="urn:microsoft.com/office/officeart/2005/8/layout/balance1"/>
    <dgm:cxn modelId="{43E5D8D2-BCB0-4CDF-929D-1ECEF8413E3B}" type="presParOf" srcId="{BD3B575B-E3EF-4259-8FA7-3A0982DFAC6D}" destId="{6A9383B8-CF3A-4ABA-A1DD-C35F033C8A10}" srcOrd="6" destOrd="0" presId="urn:microsoft.com/office/officeart/2005/8/layout/balance1"/>
    <dgm:cxn modelId="{D072D850-1B92-4A52-961F-BF00657CC87C}" type="presParOf" srcId="{BD3B575B-E3EF-4259-8FA7-3A0982DFAC6D}" destId="{AEE82E68-FDD1-4063-86AE-C06A2D4DF383}" srcOrd="7" destOrd="0" presId="urn:microsoft.com/office/officeart/2005/8/layout/balance1"/>
    <dgm:cxn modelId="{DC26F0CC-17D0-459E-872C-3D8370F3FF57}" type="presParOf" srcId="{BD3B575B-E3EF-4259-8FA7-3A0982DFAC6D}" destId="{0B7EB8D8-2AC9-4B17-9D96-FFCEAC294FA8}" srcOrd="8" destOrd="0" presId="urn:microsoft.com/office/officeart/2005/8/layout/balance1"/>
    <dgm:cxn modelId="{778DC1A2-242C-45C8-A1DF-AE0313938C1D}" type="presParOf" srcId="{BD3B575B-E3EF-4259-8FA7-3A0982DFAC6D}" destId="{3DC4BD3B-0ED3-4103-8C03-B421CAB558FC}"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94AEE-D77C-4DE6-82BF-83D95A7F5C9E}">
      <dsp:nvSpPr>
        <dsp:cNvPr id="0" name=""/>
        <dsp:cNvSpPr/>
      </dsp:nvSpPr>
      <dsp:spPr>
        <a:xfrm>
          <a:off x="386472" y="9542"/>
          <a:ext cx="3489289" cy="348928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Anaerobic, acid-producing bacteria in plaque biofilm produce and increase amount of acid due to fermentation, causing the pH of the biofilm to lower and demineralization to occur.</a:t>
          </a:r>
          <a:endParaRPr lang="en-US" sz="1500" kern="1200" dirty="0"/>
        </a:p>
      </dsp:txBody>
      <dsp:txXfrm>
        <a:off x="873715" y="421005"/>
        <a:ext cx="2011842" cy="2666365"/>
      </dsp:txXfrm>
    </dsp:sp>
    <dsp:sp modelId="{2CF04018-ACA1-4694-B736-F58B987BC278}">
      <dsp:nvSpPr>
        <dsp:cNvPr id="0" name=""/>
        <dsp:cNvSpPr/>
      </dsp:nvSpPr>
      <dsp:spPr>
        <a:xfrm>
          <a:off x="3097443" y="0"/>
          <a:ext cx="3489289" cy="348928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n-US" sz="1500" kern="1200" dirty="0" smtClean="0"/>
            <a:t>Once demineralization occurs, hydroxy and fluorapatite become unstable in the tooth and are leached out.  Bacteria enter the tooth and a cavity is born.</a:t>
          </a:r>
          <a:endParaRPr lang="en-US" sz="1500" kern="1200" dirty="0"/>
        </a:p>
      </dsp:txBody>
      <dsp:txXfrm>
        <a:off x="4087646" y="411462"/>
        <a:ext cx="2011842" cy="26663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7682D-38D8-4914-9072-8B1B95D850E1}">
      <dsp:nvSpPr>
        <dsp:cNvPr id="0" name=""/>
        <dsp:cNvSpPr/>
      </dsp:nvSpPr>
      <dsp:spPr>
        <a:xfrm>
          <a:off x="1844833" y="0"/>
          <a:ext cx="1263015" cy="701675"/>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NO CARIES</a:t>
          </a:r>
          <a:endParaRPr lang="en-US" sz="1800" kern="1200" dirty="0">
            <a:solidFill>
              <a:schemeClr val="bg1"/>
            </a:solidFill>
          </a:endParaRPr>
        </a:p>
      </dsp:txBody>
      <dsp:txXfrm>
        <a:off x="1865384" y="20551"/>
        <a:ext cx="1221913" cy="660573"/>
      </dsp:txXfrm>
    </dsp:sp>
    <dsp:sp modelId="{E1D6D6E7-EB8B-4F7A-A4F4-BF354E5A3DC4}">
      <dsp:nvSpPr>
        <dsp:cNvPr id="0" name=""/>
        <dsp:cNvSpPr/>
      </dsp:nvSpPr>
      <dsp:spPr>
        <a:xfrm>
          <a:off x="3669189" y="0"/>
          <a:ext cx="1263015" cy="701675"/>
        </a:xfrm>
        <a:prstGeom prst="roundRect">
          <a:avLst>
            <a:gd name="adj" fmla="val 1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CARIES </a:t>
          </a:r>
          <a:endParaRPr lang="en-US" sz="1800" kern="1200" dirty="0">
            <a:solidFill>
              <a:schemeClr val="bg1"/>
            </a:solidFill>
          </a:endParaRPr>
        </a:p>
      </dsp:txBody>
      <dsp:txXfrm>
        <a:off x="3689740" y="20551"/>
        <a:ext cx="1221913" cy="660573"/>
      </dsp:txXfrm>
    </dsp:sp>
    <dsp:sp modelId="{3BF4F0C3-5A0C-462E-925B-3BB50CF4BF4A}">
      <dsp:nvSpPr>
        <dsp:cNvPr id="0" name=""/>
        <dsp:cNvSpPr/>
      </dsp:nvSpPr>
      <dsp:spPr>
        <a:xfrm>
          <a:off x="3125390" y="2982118"/>
          <a:ext cx="526256" cy="526256"/>
        </a:xfrm>
        <a:prstGeom prst="triangle">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8AC4E-6068-4BDD-976A-3F335546801D}">
      <dsp:nvSpPr>
        <dsp:cNvPr id="0" name=""/>
        <dsp:cNvSpPr/>
      </dsp:nvSpPr>
      <dsp:spPr>
        <a:xfrm rot="21360000">
          <a:off x="1809268" y="2756612"/>
          <a:ext cx="3158501" cy="22086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FD734-3DAA-4DCC-8333-928CD8CF4D15}">
      <dsp:nvSpPr>
        <dsp:cNvPr id="0" name=""/>
        <dsp:cNvSpPr/>
      </dsp:nvSpPr>
      <dsp:spPr>
        <a:xfrm rot="21360000">
          <a:off x="1814550" y="2358717"/>
          <a:ext cx="1253415" cy="4328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FLUORIDE, CALCIUM, &amp; PHOSPHATE</a:t>
          </a:r>
          <a:endParaRPr lang="en-US" sz="700" kern="1200" dirty="0">
            <a:solidFill>
              <a:schemeClr val="bg1"/>
            </a:solidFill>
          </a:endParaRPr>
        </a:p>
      </dsp:txBody>
      <dsp:txXfrm>
        <a:off x="1835680" y="2379847"/>
        <a:ext cx="1211155" cy="390600"/>
      </dsp:txXfrm>
    </dsp:sp>
    <dsp:sp modelId="{5C7C8A50-67AB-4113-B522-27F14F4203FE}">
      <dsp:nvSpPr>
        <dsp:cNvPr id="0" name=""/>
        <dsp:cNvSpPr/>
      </dsp:nvSpPr>
      <dsp:spPr>
        <a:xfrm rot="21360000">
          <a:off x="1779466" y="1895611"/>
          <a:ext cx="1253415" cy="4328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HEALTHY  SALIVA FLOW</a:t>
          </a:r>
          <a:endParaRPr lang="en-US" sz="700" kern="1200" dirty="0">
            <a:solidFill>
              <a:schemeClr val="bg1"/>
            </a:solidFill>
          </a:endParaRPr>
        </a:p>
      </dsp:txBody>
      <dsp:txXfrm>
        <a:off x="1800596" y="1916741"/>
        <a:ext cx="1211155" cy="390600"/>
      </dsp:txXfrm>
    </dsp:sp>
    <dsp:sp modelId="{173E67C7-1DE4-4A53-91A0-DEA885AA6F4B}">
      <dsp:nvSpPr>
        <dsp:cNvPr id="0" name=""/>
        <dsp:cNvSpPr/>
      </dsp:nvSpPr>
      <dsp:spPr>
        <a:xfrm rot="21360000">
          <a:off x="1744382" y="1432506"/>
          <a:ext cx="1253415" cy="4328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DIET</a:t>
          </a:r>
          <a:endParaRPr lang="en-US" sz="700" kern="1200" dirty="0">
            <a:solidFill>
              <a:schemeClr val="bg1"/>
            </a:solidFill>
          </a:endParaRPr>
        </a:p>
      </dsp:txBody>
      <dsp:txXfrm>
        <a:off x="1765512" y="1453636"/>
        <a:ext cx="1211155" cy="390600"/>
      </dsp:txXfrm>
    </dsp:sp>
    <dsp:sp modelId="{6A9383B8-CF3A-4ABA-A1DD-C35F033C8A10}">
      <dsp:nvSpPr>
        <dsp:cNvPr id="0" name=""/>
        <dsp:cNvSpPr/>
      </dsp:nvSpPr>
      <dsp:spPr>
        <a:xfrm rot="21360000">
          <a:off x="1714100" y="956829"/>
          <a:ext cx="1253415" cy="4328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ANTIMICROBIALS</a:t>
          </a:r>
          <a:endParaRPr lang="en-US" sz="700" kern="1200" dirty="0">
            <a:solidFill>
              <a:schemeClr val="bg1"/>
            </a:solidFill>
          </a:endParaRPr>
        </a:p>
      </dsp:txBody>
      <dsp:txXfrm>
        <a:off x="1735230" y="977959"/>
        <a:ext cx="1211155" cy="390600"/>
      </dsp:txXfrm>
    </dsp:sp>
    <dsp:sp modelId="{AEE82E68-FDD1-4063-86AE-C06A2D4DF383}">
      <dsp:nvSpPr>
        <dsp:cNvPr id="0" name=""/>
        <dsp:cNvSpPr/>
      </dsp:nvSpPr>
      <dsp:spPr>
        <a:xfrm rot="21360000">
          <a:off x="3638905" y="2232415"/>
          <a:ext cx="1253415" cy="43286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POOR DIET/FERMENTABLE CARBOHYDRATES</a:t>
          </a:r>
          <a:endParaRPr lang="en-US" sz="700" kern="1200" dirty="0">
            <a:solidFill>
              <a:schemeClr val="bg1"/>
            </a:solidFill>
          </a:endParaRPr>
        </a:p>
      </dsp:txBody>
      <dsp:txXfrm>
        <a:off x="3660035" y="2253545"/>
        <a:ext cx="1211155" cy="390600"/>
      </dsp:txXfrm>
    </dsp:sp>
    <dsp:sp modelId="{0B7EB8D8-2AC9-4B17-9D96-FFCEAC294FA8}">
      <dsp:nvSpPr>
        <dsp:cNvPr id="0" name=""/>
        <dsp:cNvSpPr/>
      </dsp:nvSpPr>
      <dsp:spPr>
        <a:xfrm rot="21360000">
          <a:off x="3603821" y="1769310"/>
          <a:ext cx="1253415" cy="4328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BACTERIAL  INFECTION</a:t>
          </a:r>
          <a:endParaRPr lang="en-US" sz="700" kern="1200" dirty="0">
            <a:solidFill>
              <a:schemeClr val="bg1"/>
            </a:solidFill>
          </a:endParaRPr>
        </a:p>
      </dsp:txBody>
      <dsp:txXfrm>
        <a:off x="3624951" y="1790440"/>
        <a:ext cx="1211155" cy="390600"/>
      </dsp:txXfrm>
    </dsp:sp>
    <dsp:sp modelId="{3DC4BD3B-0ED3-4103-8C03-B421CAB558FC}">
      <dsp:nvSpPr>
        <dsp:cNvPr id="0" name=""/>
        <dsp:cNvSpPr/>
      </dsp:nvSpPr>
      <dsp:spPr>
        <a:xfrm rot="21360000">
          <a:off x="3568737" y="1306204"/>
          <a:ext cx="1253415" cy="4328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solidFill>
                <a:schemeClr val="bg1"/>
              </a:solidFill>
            </a:rPr>
            <a:t>COMPROMISED  SALIVA FLOW</a:t>
          </a:r>
          <a:endParaRPr lang="en-US" sz="700" kern="1200" dirty="0">
            <a:solidFill>
              <a:schemeClr val="bg1"/>
            </a:solidFill>
          </a:endParaRPr>
        </a:p>
      </dsp:txBody>
      <dsp:txXfrm>
        <a:off x="3589867" y="1327334"/>
        <a:ext cx="1211155" cy="390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30FFC-71C9-4BC9-90E8-8F6EECCEBDB8}"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6162C-3198-4245-8AD5-0125ED85FECF}" type="slidenum">
              <a:rPr lang="en-US" smtClean="0"/>
              <a:pPr/>
              <a:t>‹#›</a:t>
            </a:fld>
            <a:endParaRPr lang="en-US"/>
          </a:p>
        </p:txBody>
      </p:sp>
    </p:spTree>
    <p:extLst>
      <p:ext uri="{BB962C8B-B14F-4D97-AF65-F5344CB8AC3E}">
        <p14:creationId xmlns:p14="http://schemas.microsoft.com/office/powerpoint/2010/main" val="417625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a:t>
            </a:r>
            <a:r>
              <a:rPr lang="en-US" baseline="0" dirty="0" smtClean="0"/>
              <a:t> or good afternoon everyone.  I hope you are looking forward to some new idea’s or for some of you a refresher coarse on what you may already know. </a:t>
            </a:r>
            <a:r>
              <a:rPr lang="en-US" dirty="0" smtClean="0"/>
              <a:t>I am always amazed</a:t>
            </a:r>
            <a:r>
              <a:rPr lang="en-US" baseline="0" dirty="0" smtClean="0"/>
              <a:t> in my practice when I meet patients from other practices in town or other states even. How little </a:t>
            </a:r>
            <a:r>
              <a:rPr lang="en-US" baseline="0" dirty="0" err="1" smtClean="0"/>
              <a:t>Cari’s</a:t>
            </a:r>
            <a:r>
              <a:rPr lang="en-US" baseline="0" dirty="0" smtClean="0"/>
              <a:t> risk assessment is done. So with that said I thought it would be fitting to start us off with a statement of…</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a:t>
            </a:fld>
            <a:endParaRPr lang="en-US"/>
          </a:p>
        </p:txBody>
      </p:sp>
    </p:spTree>
    <p:extLst>
      <p:ext uri="{BB962C8B-B14F-4D97-AF65-F5344CB8AC3E}">
        <p14:creationId xmlns:p14="http://schemas.microsoft.com/office/powerpoint/2010/main" val="1302558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11</a:t>
            </a:fld>
            <a:endParaRPr lang="en-US"/>
          </a:p>
        </p:txBody>
      </p:sp>
    </p:spTree>
    <p:extLst>
      <p:ext uri="{BB962C8B-B14F-4D97-AF65-F5344CB8AC3E}">
        <p14:creationId xmlns:p14="http://schemas.microsoft.com/office/powerpoint/2010/main" val="144633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They LOVE ACID!</a:t>
            </a:r>
            <a:r>
              <a:rPr lang="en-US" sz="1000" baseline="0" dirty="0" smtClean="0"/>
              <a:t> </a:t>
            </a:r>
            <a:r>
              <a:rPr lang="en-US" sz="1000" dirty="0" smtClean="0"/>
              <a:t>Biofilms</a:t>
            </a:r>
            <a:r>
              <a:rPr lang="en-US" sz="1000" baseline="0" dirty="0" smtClean="0"/>
              <a:t> Studies have shown that good bacteria when taken over long enough by Acid producing bacteria will too become acid producers. Leading to demineralization…leading to decay. Side note. If you will look at this picture it doesn’t really show any decay.  </a:t>
            </a:r>
            <a:r>
              <a:rPr lang="en-US" sz="1000" baseline="0" dirty="0" err="1" smtClean="0"/>
              <a:t>Perio</a:t>
            </a:r>
            <a:r>
              <a:rPr lang="en-US" sz="1000" baseline="0" dirty="0" smtClean="0"/>
              <a:t>, yes. The pH+ of this mouth and its Biofilm type would be interesting to know.</a:t>
            </a:r>
            <a:endParaRPr lang="en-US" sz="1000"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12</a:t>
            </a:fld>
            <a:endParaRPr lang="en-US"/>
          </a:p>
        </p:txBody>
      </p:sp>
    </p:spTree>
    <p:extLst>
      <p:ext uri="{BB962C8B-B14F-4D97-AF65-F5344CB8AC3E}">
        <p14:creationId xmlns:p14="http://schemas.microsoft.com/office/powerpoint/2010/main" val="87797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largest</a:t>
            </a:r>
            <a:r>
              <a:rPr lang="en-US" baseline="0" dirty="0" smtClean="0"/>
              <a:t> monster in the room.  If this is controlled all the other problems go away!</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13</a:t>
            </a:fld>
            <a:endParaRPr lang="en-US"/>
          </a:p>
        </p:txBody>
      </p:sp>
    </p:spTree>
    <p:extLst>
      <p:ext uri="{BB962C8B-B14F-4D97-AF65-F5344CB8AC3E}">
        <p14:creationId xmlns:p14="http://schemas.microsoft.com/office/powerpoint/2010/main" val="152087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pH</a:t>
            </a:r>
            <a:r>
              <a:rPr lang="en-US" baseline="0" dirty="0" smtClean="0"/>
              <a:t> or lower this can happen [ Ca+ Phosphate and Fluoride, come together to form </a:t>
            </a:r>
            <a:r>
              <a:rPr lang="en-US" baseline="0" dirty="0" err="1" smtClean="0"/>
              <a:t>Hydroxy</a:t>
            </a:r>
            <a:r>
              <a:rPr lang="en-US" baseline="0" dirty="0" smtClean="0"/>
              <a:t> </a:t>
            </a:r>
            <a:r>
              <a:rPr lang="en-US" baseline="0" dirty="0" err="1" smtClean="0"/>
              <a:t>Apaptite</a:t>
            </a:r>
            <a:r>
              <a:rPr lang="en-US" baseline="0" dirty="0" smtClean="0"/>
              <a:t>{Ca+PO3- is in your Saliva, fluoride is in your diet}  Something to note if someone is low in Ca+PO3- you can through all the fluoride at them you want and it wont help the teeth. That is why I am a large fan of </a:t>
            </a:r>
            <a:r>
              <a:rPr lang="en-US" baseline="0" dirty="0" err="1" smtClean="0"/>
              <a:t>Clinpro</a:t>
            </a:r>
            <a:r>
              <a:rPr lang="en-US" baseline="0" dirty="0" smtClean="0"/>
              <a:t> 5000….(go over)</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14</a:t>
            </a:fld>
            <a:endParaRPr lang="en-US" dirty="0"/>
          </a:p>
        </p:txBody>
      </p:sp>
    </p:spTree>
    <p:extLst>
      <p:ext uri="{BB962C8B-B14F-4D97-AF65-F5344CB8AC3E}">
        <p14:creationId xmlns:p14="http://schemas.microsoft.com/office/powerpoint/2010/main" val="160873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5.5 the </a:t>
            </a:r>
            <a:r>
              <a:rPr lang="en-US" dirty="0" err="1" smtClean="0"/>
              <a:t>Hydrox</a:t>
            </a:r>
            <a:r>
              <a:rPr lang="en-US" baseline="0" dirty="0" smtClean="0"/>
              <a:t> </a:t>
            </a:r>
            <a:r>
              <a:rPr lang="en-US" baseline="0" dirty="0" err="1" smtClean="0"/>
              <a:t>Fluora</a:t>
            </a:r>
            <a:r>
              <a:rPr lang="en-US" baseline="0" dirty="0" smtClean="0"/>
              <a:t> </a:t>
            </a:r>
            <a:r>
              <a:rPr lang="en-US" dirty="0" smtClean="0"/>
              <a:t>apatite</a:t>
            </a:r>
            <a:r>
              <a:rPr lang="en-US" baseline="0" dirty="0" smtClean="0"/>
              <a:t> becomes unstable and 4.8 demineralization starts to occur. Here’s a question for everyone… How long does a mouth take to recover from and acid state?  (20 min average some study’s say 15 min)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15</a:t>
            </a:fld>
            <a:endParaRPr lang="en-US"/>
          </a:p>
        </p:txBody>
      </p:sp>
    </p:spTree>
    <p:extLst>
      <p:ext uri="{BB962C8B-B14F-4D97-AF65-F5344CB8AC3E}">
        <p14:creationId xmlns:p14="http://schemas.microsoft.com/office/powerpoint/2010/main" val="109617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What tips the balance? This can be different for everybody. Mine was coffee ( go over this). So when speaking to a pt. really check with their diet...this should be one of the largest parts of your </a:t>
            </a:r>
            <a:r>
              <a:rPr lang="en-US" baseline="0" dirty="0" err="1" smtClean="0"/>
              <a:t>Cari’s</a:t>
            </a:r>
            <a:r>
              <a:rPr lang="en-US" baseline="0" dirty="0" smtClean="0"/>
              <a:t> Assessment….Diet and Habits. The simplest things or thing can add up to larger issues.  One Soda a day…how long do you take to drink it?</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16</a:t>
            </a:fld>
            <a:endParaRPr lang="en-US"/>
          </a:p>
        </p:txBody>
      </p:sp>
    </p:spTree>
    <p:extLst>
      <p:ext uri="{BB962C8B-B14F-4D97-AF65-F5344CB8AC3E}">
        <p14:creationId xmlns:p14="http://schemas.microsoft.com/office/powerpoint/2010/main" val="1534312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even more evident in other mammals. Dogs feed on a raw diet have less decay and </a:t>
            </a:r>
            <a:r>
              <a:rPr lang="en-US" baseline="0" dirty="0" err="1" smtClean="0"/>
              <a:t>perio</a:t>
            </a:r>
            <a:r>
              <a:rPr lang="en-US" baseline="0" dirty="0" smtClean="0"/>
              <a:t> than when fed on Kibble.  Refined processed foods help no one.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18</a:t>
            </a:fld>
            <a:endParaRPr lang="en-US"/>
          </a:p>
        </p:txBody>
      </p:sp>
    </p:spTree>
    <p:extLst>
      <p:ext uri="{BB962C8B-B14F-4D97-AF65-F5344CB8AC3E}">
        <p14:creationId xmlns:p14="http://schemas.microsoft.com/office/powerpoint/2010/main" val="307048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Refined</a:t>
            </a:r>
            <a:r>
              <a:rPr lang="en-US" baseline="0" dirty="0" smtClean="0"/>
              <a:t> carbs vs. Complex carbs.  Biofilms like to feed on simple carbs and starch.  At our clinic we have whole fruit’s out for students to take. They love them! Simplify the understanding so they can make better choices.  A mom thinks apple juice is a serving of fruits…NO!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19</a:t>
            </a:fld>
            <a:endParaRPr lang="en-US"/>
          </a:p>
        </p:txBody>
      </p:sp>
    </p:spTree>
    <p:extLst>
      <p:ext uri="{BB962C8B-B14F-4D97-AF65-F5344CB8AC3E}">
        <p14:creationId xmlns:p14="http://schemas.microsoft.com/office/powerpoint/2010/main" val="3383151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is reflects diet like pH and it importance. W/O a good diet we compromise Saliva, increase the wrong bacteria.</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20</a:t>
            </a:fld>
            <a:endParaRPr lang="en-US"/>
          </a:p>
        </p:txBody>
      </p:sp>
    </p:spTree>
    <p:extLst>
      <p:ext uri="{BB962C8B-B14F-4D97-AF65-F5344CB8AC3E}">
        <p14:creationId xmlns:p14="http://schemas.microsoft.com/office/powerpoint/2010/main" val="3468103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popular</a:t>
            </a:r>
            <a:r>
              <a:rPr lang="en-US" baseline="0" dirty="0" smtClean="0"/>
              <a:t> thing to do these days. 21 &amp; me, NV has a genetic data base they are collecting called “Healthy </a:t>
            </a:r>
            <a:r>
              <a:rPr lang="en-US" baseline="0" dirty="0" err="1" smtClean="0"/>
              <a:t>NV”..So</a:t>
            </a:r>
            <a:r>
              <a:rPr lang="en-US" baseline="0" dirty="0" smtClean="0"/>
              <a:t> what does this mean to you and me? Can we determine our children's future with Gene mapping?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21</a:t>
            </a:fld>
            <a:endParaRPr lang="en-US"/>
          </a:p>
        </p:txBody>
      </p:sp>
    </p:spTree>
    <p:extLst>
      <p:ext uri="{BB962C8B-B14F-4D97-AF65-F5344CB8AC3E}">
        <p14:creationId xmlns:p14="http://schemas.microsoft.com/office/powerpoint/2010/main" val="363068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this question and your answer to yourself. Moving forward remember the answer I will give and what you thought, how are you treating your patient with the answer I will give you vs. the answer you gave yourself. There is no right or wrong answer. This is just how we approach our patients care. </a:t>
            </a:r>
            <a:endParaRPr lang="en-US" dirty="0" smtClean="0"/>
          </a:p>
          <a:p>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a:t>
            </a:fld>
            <a:endParaRPr lang="en-US" dirty="0"/>
          </a:p>
        </p:txBody>
      </p:sp>
    </p:spTree>
    <p:extLst>
      <p:ext uri="{BB962C8B-B14F-4D97-AF65-F5344CB8AC3E}">
        <p14:creationId xmlns:p14="http://schemas.microsoft.com/office/powerpoint/2010/main" val="2393708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seems to say yes. Taste may be a hereditary factor relating to the genotype TAS2R38. Here sweet/sucrose seem to be preferred in children found with this rather than say water or milk. In a nutshell they object to bitter taste of many green vegetables. LZL2 a gene for defensive </a:t>
            </a:r>
            <a:r>
              <a:rPr lang="en-US" baseline="0" dirty="0" err="1" smtClean="0"/>
              <a:t>bacterolytic</a:t>
            </a:r>
            <a:r>
              <a:rPr lang="en-US" baseline="0" dirty="0" smtClean="0"/>
              <a:t> enzymes…children with this genetic deficiency will only express decay </a:t>
            </a:r>
            <a:r>
              <a:rPr lang="en-US" b="1" u="sng" baseline="0" dirty="0" smtClean="0"/>
              <a:t>only</a:t>
            </a:r>
            <a:r>
              <a:rPr lang="en-US" baseline="0" dirty="0" smtClean="0"/>
              <a:t> in the mandibular canines. Vitamin D receptor genes noted in some cultures it was linked to decay while in other only gingivitis.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22</a:t>
            </a:fld>
            <a:endParaRPr lang="en-US"/>
          </a:p>
        </p:txBody>
      </p:sp>
    </p:spTree>
    <p:extLst>
      <p:ext uri="{BB962C8B-B14F-4D97-AF65-F5344CB8AC3E}">
        <p14:creationId xmlns:p14="http://schemas.microsoft.com/office/powerpoint/2010/main" val="1793368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whole</a:t>
            </a:r>
            <a:r>
              <a:rPr lang="en-US" baseline="0" dirty="0" smtClean="0"/>
              <a:t> lot at this point and time.  Genetics is a growing field with new discoveries each day.  We can’t change our gene’s we can only live with them. Knowing what genetic markers we have can help treat possible health issues. However, we are still faced with environmental factors that may or may not cause the gene to express in different ways.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23</a:t>
            </a:fld>
            <a:endParaRPr lang="en-US"/>
          </a:p>
        </p:txBody>
      </p:sp>
    </p:spTree>
    <p:extLst>
      <p:ext uri="{BB962C8B-B14F-4D97-AF65-F5344CB8AC3E}">
        <p14:creationId xmlns:p14="http://schemas.microsoft.com/office/powerpoint/2010/main" val="334075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Dental products</a:t>
            </a:r>
            <a:r>
              <a:rPr lang="en-US" baseline="0" dirty="0" smtClean="0"/>
              <a:t> are created equally.</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24</a:t>
            </a:fld>
            <a:endParaRPr lang="en-US"/>
          </a:p>
        </p:txBody>
      </p:sp>
    </p:spTree>
    <p:extLst>
      <p:ext uri="{BB962C8B-B14F-4D97-AF65-F5344CB8AC3E}">
        <p14:creationId xmlns:p14="http://schemas.microsoft.com/office/powerpoint/2010/main" val="1066179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my go to guys</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25</a:t>
            </a:fld>
            <a:endParaRPr lang="en-US"/>
          </a:p>
        </p:txBody>
      </p:sp>
    </p:spTree>
    <p:extLst>
      <p:ext uri="{BB962C8B-B14F-4D97-AF65-F5344CB8AC3E}">
        <p14:creationId xmlns:p14="http://schemas.microsoft.com/office/powerpoint/2010/main" val="125242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Remember we want</a:t>
            </a:r>
            <a:r>
              <a:rPr lang="en-US" baseline="0" dirty="0" smtClean="0"/>
              <a:t> to keep the mouth above 5.5 pH+ 2. is the foaming agent found in all products that foam, it is cancer causing 3. I equate this to polishing a car with a soft wash cloth vs. coarse sandpaper when I speak with my students.  Toothpaste regulates abrasive 0 to 250. All whitening, Tarter control toothpaste are 200 or higher. Crest Pro Health, Colgate Total, and Crest 3D Whitening toothpaste are your 3 most aggressive toothpaste on the market.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26</a:t>
            </a:fld>
            <a:endParaRPr lang="en-US"/>
          </a:p>
        </p:txBody>
      </p:sp>
    </p:spTree>
    <p:extLst>
      <p:ext uri="{BB962C8B-B14F-4D97-AF65-F5344CB8AC3E}">
        <p14:creationId xmlns:p14="http://schemas.microsoft.com/office/powerpoint/2010/main" val="864354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Abrasive</a:t>
            </a:r>
            <a:r>
              <a:rPr lang="en-US" baseline="0" dirty="0" smtClean="0"/>
              <a:t> around 20 I believe. 2. </a:t>
            </a:r>
            <a:r>
              <a:rPr lang="en-US" dirty="0" smtClean="0"/>
              <a:t>We</a:t>
            </a:r>
            <a:r>
              <a:rPr lang="en-US" baseline="0" dirty="0" smtClean="0"/>
              <a:t> want to stay away from Gel’s the are chemical bombs that lower toothpaste pH+.   This product does have Sodium Lauryl Sulfate</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27</a:t>
            </a:fld>
            <a:endParaRPr lang="en-US"/>
          </a:p>
        </p:txBody>
      </p:sp>
    </p:spTree>
    <p:extLst>
      <p:ext uri="{BB962C8B-B14F-4D97-AF65-F5344CB8AC3E}">
        <p14:creationId xmlns:p14="http://schemas.microsoft.com/office/powerpoint/2010/main" val="3449343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Oral balance</a:t>
            </a:r>
            <a:r>
              <a:rPr lang="en-US" baseline="0" dirty="0" smtClean="0"/>
              <a:t> </a:t>
            </a:r>
            <a:r>
              <a:rPr lang="en-US" baseline="0" dirty="0" smtClean="0"/>
              <a:t>is a good product for your mouth breathers. It’s constancy is like egg whites. I have patients rub their tissues with this before bedtime.</a:t>
            </a:r>
          </a:p>
          <a:p>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28</a:t>
            </a:fld>
            <a:endParaRPr lang="en-US"/>
          </a:p>
        </p:txBody>
      </p:sp>
    </p:spTree>
    <p:extLst>
      <p:ext uri="{BB962C8B-B14F-4D97-AF65-F5344CB8AC3E}">
        <p14:creationId xmlns:p14="http://schemas.microsoft.com/office/powerpoint/2010/main" val="2782539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3M</a:t>
            </a:r>
            <a:r>
              <a:rPr lang="en-US" baseline="0" dirty="0" smtClean="0"/>
              <a:t> products are excellent products to use. Very well thought out. Not easy to Rx as they aren’t in all </a:t>
            </a:r>
            <a:r>
              <a:rPr lang="en-US" baseline="0" dirty="0" smtClean="0"/>
              <a:t>pharmacies. </a:t>
            </a:r>
            <a:r>
              <a:rPr lang="en-US" baseline="0" dirty="0" smtClean="0"/>
              <a:t>Costco carries them out here. </a:t>
            </a:r>
            <a:r>
              <a:rPr lang="en-US" dirty="0" smtClean="0"/>
              <a:t>Why</a:t>
            </a:r>
            <a:r>
              <a:rPr lang="en-US" baseline="0" dirty="0" smtClean="0"/>
              <a:t> is Ca3(PO4)2 with Fluoride important? We can through all the fluoride at a patient we want but, without the right amount of CA3(PO4)2 in our Saliva we can not get uptake into the tooth. Ca3(PO4)2 forms with Fluoride to produce the </a:t>
            </a:r>
            <a:r>
              <a:rPr lang="en-US" baseline="0" dirty="0" err="1" smtClean="0"/>
              <a:t>Hydroxi</a:t>
            </a:r>
            <a:r>
              <a:rPr lang="en-US" baseline="0" dirty="0" smtClean="0"/>
              <a:t> Apatite crystals.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29</a:t>
            </a:fld>
            <a:endParaRPr lang="en-US"/>
          </a:p>
        </p:txBody>
      </p:sp>
    </p:spTree>
    <p:extLst>
      <p:ext uri="{BB962C8B-B14F-4D97-AF65-F5344CB8AC3E}">
        <p14:creationId xmlns:p14="http://schemas.microsoft.com/office/powerpoint/2010/main" val="676718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Xylitol</a:t>
            </a:r>
            <a:r>
              <a:rPr lang="en-US" baseline="0" dirty="0" smtClean="0"/>
              <a:t> is a natural sweetener found in cornhusk, beats, and Birch Tree’s. It does not feed bacteria or raise blood sugar. Study’s have worked back and forth on how affect in decay prevention Xylitol actually is.  On average 4 pieces of gum or 0.72 mg daily can reduce </a:t>
            </a:r>
            <a:r>
              <a:rPr lang="en-US" baseline="0" dirty="0" err="1" smtClean="0"/>
              <a:t>carie’s</a:t>
            </a:r>
            <a:r>
              <a:rPr lang="en-US" baseline="0" dirty="0" smtClean="0"/>
              <a:t> risk by half. Researchers have found that mothers chewing Xylitol gum 3 months after deliver until children were 2 years old, had a 70% reduction in decay. Even better if using Xylitol wipes on breast before nursing. </a:t>
            </a:r>
          </a:p>
        </p:txBody>
      </p:sp>
      <p:sp>
        <p:nvSpPr>
          <p:cNvPr id="4" name="Slide Number Placeholder 3"/>
          <p:cNvSpPr>
            <a:spLocks noGrp="1"/>
          </p:cNvSpPr>
          <p:nvPr>
            <p:ph type="sldNum" sz="quarter" idx="10"/>
          </p:nvPr>
        </p:nvSpPr>
        <p:spPr/>
        <p:txBody>
          <a:bodyPr/>
          <a:lstStyle/>
          <a:p>
            <a:fld id="{9ED6162C-3198-4245-8AD5-0125ED85FECF}" type="slidenum">
              <a:rPr lang="en-US" smtClean="0"/>
              <a:pPr/>
              <a:t>30</a:t>
            </a:fld>
            <a:endParaRPr lang="en-US"/>
          </a:p>
        </p:txBody>
      </p:sp>
    </p:spTree>
    <p:extLst>
      <p:ext uri="{BB962C8B-B14F-4D97-AF65-F5344CB8AC3E}">
        <p14:creationId xmlns:p14="http://schemas.microsoft.com/office/powerpoint/2010/main" val="2614041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Important note Xylitol has to be the number one ingredient! Gum’s like Trident claim Xylitol however, it is too low in the ingredient list to matter. Gum’s to recommend are Ice Cubes, Mentos Gum, Tick Tac.  Any product that the 1</a:t>
            </a:r>
            <a:r>
              <a:rPr lang="en-US" baseline="30000" dirty="0" smtClean="0"/>
              <a:t>st</a:t>
            </a:r>
            <a:r>
              <a:rPr lang="en-US" baseline="0" dirty="0" smtClean="0"/>
              <a:t> ingredient is Xylitol.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31</a:t>
            </a:fld>
            <a:endParaRPr lang="en-US"/>
          </a:p>
        </p:txBody>
      </p:sp>
    </p:spTree>
    <p:extLst>
      <p:ext uri="{BB962C8B-B14F-4D97-AF65-F5344CB8AC3E}">
        <p14:creationId xmlns:p14="http://schemas.microsoft.com/office/powerpoint/2010/main" val="193599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Cambra</a:t>
            </a:r>
            <a:r>
              <a:rPr lang="en-US" baseline="0" dirty="0" smtClean="0"/>
              <a:t> became to me a name that meant looking at dentistry differently. Although I think it wasn’t used much because it was too complicated. It is and can be very simple.</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a:t>
            </a:fld>
            <a:endParaRPr lang="en-US" dirty="0"/>
          </a:p>
        </p:txBody>
      </p:sp>
    </p:spTree>
    <p:extLst>
      <p:ext uri="{BB962C8B-B14F-4D97-AF65-F5344CB8AC3E}">
        <p14:creationId xmlns:p14="http://schemas.microsoft.com/office/powerpoint/2010/main" val="3765419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hot off</a:t>
            </a:r>
            <a:r>
              <a:rPr lang="en-US" baseline="0" dirty="0" smtClean="0"/>
              <a:t> the press! Only out about or just under a year. I have not used it with a patient yet. Draw back, one Pharmacy produces it and will send to Job </a:t>
            </a:r>
            <a:r>
              <a:rPr lang="en-US" baseline="0" dirty="0" smtClean="0"/>
              <a:t>Corps </a:t>
            </a:r>
            <a:r>
              <a:rPr lang="en-US" baseline="0" dirty="0" smtClean="0"/>
              <a:t>or directly to patient. Insurance coverage said to be good.  Cost around $35 w/o insurance for 2 canisters. Last u to 4 hours. It is a lipid based spray. Call your 3M rep and inquire about it.</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32</a:t>
            </a:fld>
            <a:endParaRPr lang="en-US"/>
          </a:p>
        </p:txBody>
      </p:sp>
    </p:spTree>
    <p:extLst>
      <p:ext uri="{BB962C8B-B14F-4D97-AF65-F5344CB8AC3E}">
        <p14:creationId xmlns:p14="http://schemas.microsoft.com/office/powerpoint/2010/main" val="3103824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Doxycycline</a:t>
            </a:r>
            <a:r>
              <a:rPr lang="en-US" baseline="0" dirty="0" smtClean="0"/>
              <a:t> less than 50 mg a day acts as an Enzyme inhibitor and not an “antibiotic”.  Collagenase is an enzyme produced when bacteria </a:t>
            </a:r>
            <a:r>
              <a:rPr lang="en-US" baseline="0" dirty="0" smtClean="0"/>
              <a:t>invade </a:t>
            </a:r>
            <a:r>
              <a:rPr lang="en-US" baseline="0" dirty="0" smtClean="0"/>
              <a:t>the </a:t>
            </a:r>
            <a:r>
              <a:rPr lang="en-US" baseline="0" dirty="0" smtClean="0"/>
              <a:t>tissue producing </a:t>
            </a:r>
            <a:r>
              <a:rPr lang="en-US" baseline="0" dirty="0" smtClean="0"/>
              <a:t>inflammation (C reactive protein).  Collagenase is directly responsible for tissue destruction.  Placing your patient on Doxycycline 20mg suppress Enzymes thus reducing inflammation.  It does not create antibiotic resistance and is tolerated well. A patient can be on this from 30 days to 9 months, with a 4 month residual affect after 9 months as Doxy binds to the bone. Draw back with Job </a:t>
            </a:r>
            <a:r>
              <a:rPr lang="en-US" baseline="0" dirty="0" smtClean="0"/>
              <a:t>Corps </a:t>
            </a:r>
            <a:r>
              <a:rPr lang="en-US" baseline="0" dirty="0" smtClean="0"/>
              <a:t>students is compliance for long periods. Doxy for Acne is a different story they can see themselves…the mouth is forgotten. Doxy 100 mg acts differently and is where the mouth improvements were first noted with Acne patients. It will help to solve the boggy mess of tissues and bleeding for patient and reduce your anesthetic use. I did case study’s with the drug then called </a:t>
            </a:r>
            <a:r>
              <a:rPr lang="en-US" baseline="0" dirty="0" err="1" smtClean="0"/>
              <a:t>PerioStat</a:t>
            </a:r>
            <a:r>
              <a:rPr lang="en-US" baseline="0" dirty="0" smtClean="0"/>
              <a:t> and can tell you this can do miracle with </a:t>
            </a:r>
            <a:r>
              <a:rPr lang="en-US" baseline="0" dirty="0" err="1" smtClean="0"/>
              <a:t>perio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33</a:t>
            </a:fld>
            <a:endParaRPr lang="en-US"/>
          </a:p>
        </p:txBody>
      </p:sp>
    </p:spTree>
    <p:extLst>
      <p:ext uri="{BB962C8B-B14F-4D97-AF65-F5344CB8AC3E}">
        <p14:creationId xmlns:p14="http://schemas.microsoft.com/office/powerpoint/2010/main" val="1604991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a:t>
            </a:r>
            <a:r>
              <a:rPr lang="en-US" baseline="0" dirty="0" smtClean="0"/>
              <a:t> and very nicely done check out the gov. site. Or ADA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34</a:t>
            </a:fld>
            <a:endParaRPr lang="en-US"/>
          </a:p>
        </p:txBody>
      </p:sp>
    </p:spTree>
    <p:extLst>
      <p:ext uri="{BB962C8B-B14F-4D97-AF65-F5344CB8AC3E}">
        <p14:creationId xmlns:p14="http://schemas.microsoft.com/office/powerpoint/2010/main" val="1122930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your done being a super hero remember these 4 points for your patients at Job Corps.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35</a:t>
            </a:fld>
            <a:endParaRPr lang="en-US"/>
          </a:p>
        </p:txBody>
      </p:sp>
    </p:spTree>
    <p:extLst>
      <p:ext uri="{BB962C8B-B14F-4D97-AF65-F5344CB8AC3E}">
        <p14:creationId xmlns:p14="http://schemas.microsoft.com/office/powerpoint/2010/main" val="2409073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Time</a:t>
            </a:r>
            <a:r>
              <a:rPr lang="en-US" baseline="0" dirty="0" smtClean="0"/>
              <a:t> and time again I see this.  I had a student that had a bombed out mouth. He wouldn’t let us pull his root tips for denture. So we had to continually treat abscesses one tooth at a time because he viewed dentures as a complete failure.  Another student horizontally fractured the root of #7.  He continually delayed treatment because he expressed that loosing a tooth and replacement with a flipper, bridge or even implant to him was going as low as he could go.  He said he came to job corp. to better his life not to go any lower.</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36</a:t>
            </a:fld>
            <a:endParaRPr lang="en-US"/>
          </a:p>
        </p:txBody>
      </p:sp>
    </p:spTree>
    <p:extLst>
      <p:ext uri="{BB962C8B-B14F-4D97-AF65-F5344CB8AC3E}">
        <p14:creationId xmlns:p14="http://schemas.microsoft.com/office/powerpoint/2010/main" val="2289829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majority of our population has either had a bad experience or been told it will the worst experience of their life!</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38</a:t>
            </a:fld>
            <a:endParaRPr lang="en-US"/>
          </a:p>
        </p:txBody>
      </p:sp>
    </p:spTree>
    <p:extLst>
      <p:ext uri="{BB962C8B-B14F-4D97-AF65-F5344CB8AC3E}">
        <p14:creationId xmlns:p14="http://schemas.microsoft.com/office/powerpoint/2010/main" val="36520976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Stem wall</a:t>
            </a:r>
            <a:r>
              <a:rPr lang="en-US" baseline="0" dirty="0" smtClean="0"/>
              <a:t> for plumbing student with fractured root of #7.  </a:t>
            </a:r>
          </a:p>
          <a:p>
            <a:r>
              <a:rPr lang="en-US" dirty="0" smtClean="0"/>
              <a:t> I understand</a:t>
            </a:r>
            <a:r>
              <a:rPr lang="en-US" baseline="0" dirty="0" smtClean="0"/>
              <a:t> we are on limited budgets, but many communities have programs willing to sponsor youth programs.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39</a:t>
            </a:fld>
            <a:endParaRPr lang="en-US"/>
          </a:p>
        </p:txBody>
      </p:sp>
    </p:spTree>
    <p:extLst>
      <p:ext uri="{BB962C8B-B14F-4D97-AF65-F5344CB8AC3E}">
        <p14:creationId xmlns:p14="http://schemas.microsoft.com/office/powerpoint/2010/main" val="36305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Kutsch</a:t>
            </a:r>
            <a:r>
              <a:rPr lang="en-US" baseline="0" dirty="0" smtClean="0"/>
              <a:t> changed the way dental professionals and patients look at Caries.  He took this disease and whipped everyone's glasses clean so we may see a newer, proven way of treating the Oral cavity. Why treat the cause if we can’t solve the problem was his question. Much of todays information came from him, his research and ingenuity. I strongly encourage you to go onto Carifree.com and watch his free video’s, read study’s and research. He give a wealth of information away for free that can help you better your patients care.</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4</a:t>
            </a:fld>
            <a:endParaRPr lang="en-US" dirty="0"/>
          </a:p>
        </p:txBody>
      </p:sp>
    </p:spTree>
    <p:extLst>
      <p:ext uri="{BB962C8B-B14F-4D97-AF65-F5344CB8AC3E}">
        <p14:creationId xmlns:p14="http://schemas.microsoft.com/office/powerpoint/2010/main" val="159688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we have learned about decay is that it has patterns. These 5 characters have the leading role in what causes decay.</a:t>
            </a:r>
          </a:p>
        </p:txBody>
      </p:sp>
      <p:sp>
        <p:nvSpPr>
          <p:cNvPr id="4" name="Slide Number Placeholder 3"/>
          <p:cNvSpPr>
            <a:spLocks noGrp="1"/>
          </p:cNvSpPr>
          <p:nvPr>
            <p:ph type="sldNum" sz="quarter" idx="10"/>
          </p:nvPr>
        </p:nvSpPr>
        <p:spPr/>
        <p:txBody>
          <a:bodyPr/>
          <a:lstStyle/>
          <a:p>
            <a:fld id="{9ED6162C-3198-4245-8AD5-0125ED85FECF}" type="slidenum">
              <a:rPr lang="en-US" smtClean="0"/>
              <a:pPr/>
              <a:t>5</a:t>
            </a:fld>
            <a:endParaRPr lang="en-US" dirty="0"/>
          </a:p>
        </p:txBody>
      </p:sp>
    </p:spTree>
    <p:extLst>
      <p:ext uri="{BB962C8B-B14F-4D97-AF65-F5344CB8AC3E}">
        <p14:creationId xmlns:p14="http://schemas.microsoft.com/office/powerpoint/2010/main" val="152239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Saliva</a:t>
            </a:r>
            <a:r>
              <a:rPr lang="en-US" baseline="0" dirty="0" smtClean="0"/>
              <a:t> p</a:t>
            </a:r>
            <a:r>
              <a:rPr lang="en-US" dirty="0" smtClean="0"/>
              <a:t>lays</a:t>
            </a:r>
            <a:r>
              <a:rPr lang="en-US" baseline="0" dirty="0" smtClean="0"/>
              <a:t> many important roles in the mouth. Its calcium &amp; phosphate help to maintain mineral content of teeth. It has protective proteins, antibodies, enzymes for digestion, lubrication for chewing, and electrolytes for buffering </a:t>
            </a:r>
            <a:r>
              <a:rPr lang="en-US" baseline="0" dirty="0" err="1" smtClean="0"/>
              <a:t>pH.</a:t>
            </a:r>
            <a:r>
              <a:rPr lang="en-US" baseline="0" dirty="0" smtClean="0"/>
              <a:t> Often more times than not we are lacking in saliva for various reasons….</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6</a:t>
            </a:fld>
            <a:endParaRPr lang="en-US"/>
          </a:p>
        </p:txBody>
      </p:sp>
    </p:spTree>
    <p:extLst>
      <p:ext uri="{BB962C8B-B14F-4D97-AF65-F5344CB8AC3E}">
        <p14:creationId xmlns:p14="http://schemas.microsoft.com/office/powerpoint/2010/main" val="383915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Sjogren’s</a:t>
            </a:r>
            <a:r>
              <a:rPr lang="en-US" dirty="0" smtClean="0"/>
              <a:t> </a:t>
            </a:r>
            <a:r>
              <a:rPr lang="en-US" dirty="0" err="1" smtClean="0"/>
              <a:t>Sydrome</a:t>
            </a:r>
            <a:r>
              <a:rPr lang="en-US" dirty="0" smtClean="0"/>
              <a:t>=disease, medication=many</a:t>
            </a:r>
            <a:r>
              <a:rPr lang="en-US" baseline="0" dirty="0" smtClean="0"/>
              <a:t>, not forgetting herbal supplements </a:t>
            </a:r>
            <a:r>
              <a:rPr lang="en-US" dirty="0" smtClean="0"/>
              <a:t>,</a:t>
            </a:r>
            <a:r>
              <a:rPr lang="en-US" baseline="0" dirty="0" smtClean="0"/>
              <a:t> Pot isn’t so innocent=substance abuse, diet=higher fiber shown better saliva flow. Childhood obesity has been linked to low saliva flow, hydration=water vs gator aid, buffering=what saliva does. Lack of it we see a direct correlation to decay. Genetics- we tie into next.</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7</a:t>
            </a:fld>
            <a:endParaRPr lang="en-US"/>
          </a:p>
        </p:txBody>
      </p:sp>
    </p:spTree>
    <p:extLst>
      <p:ext uri="{BB962C8B-B14F-4D97-AF65-F5344CB8AC3E}">
        <p14:creationId xmlns:p14="http://schemas.microsoft.com/office/powerpoint/2010/main" val="3533295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now everyone</a:t>
            </a:r>
            <a:r>
              <a:rPr lang="en-US" baseline="0" dirty="0" smtClean="0"/>
              <a:t> has heard of these. Plaque is for the most part the bi-product of biofilms </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9</a:t>
            </a:fld>
            <a:endParaRPr lang="en-US"/>
          </a:p>
        </p:txBody>
      </p:sp>
    </p:spTree>
    <p:extLst>
      <p:ext uri="{BB962C8B-B14F-4D97-AF65-F5344CB8AC3E}">
        <p14:creationId xmlns:p14="http://schemas.microsoft.com/office/powerpoint/2010/main" val="209271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They are everywhere! We see them on kitchen surfaces, bathrooms, fish tanks, coffee mugs, and in our mouth. </a:t>
            </a:r>
            <a:r>
              <a:rPr lang="en-US" dirty="0" smtClean="0"/>
              <a:t>Biofilm</a:t>
            </a:r>
            <a:r>
              <a:rPr lang="en-US" baseline="0" dirty="0" smtClean="0"/>
              <a:t> </a:t>
            </a:r>
            <a:r>
              <a:rPr lang="en-US" baseline="0" dirty="0" smtClean="0"/>
              <a:t>diseases to date don’t have cures. For example HIV</a:t>
            </a:r>
            <a:endParaRPr lang="en-US" dirty="0"/>
          </a:p>
        </p:txBody>
      </p:sp>
      <p:sp>
        <p:nvSpPr>
          <p:cNvPr id="4" name="Slide Number Placeholder 3"/>
          <p:cNvSpPr>
            <a:spLocks noGrp="1"/>
          </p:cNvSpPr>
          <p:nvPr>
            <p:ph type="sldNum" sz="quarter" idx="10"/>
          </p:nvPr>
        </p:nvSpPr>
        <p:spPr/>
        <p:txBody>
          <a:bodyPr/>
          <a:lstStyle/>
          <a:p>
            <a:fld id="{9ED6162C-3198-4245-8AD5-0125ED85FECF}" type="slidenum">
              <a:rPr lang="en-US" smtClean="0"/>
              <a:pPr/>
              <a:t>10</a:t>
            </a:fld>
            <a:endParaRPr lang="en-US" dirty="0"/>
          </a:p>
        </p:txBody>
      </p:sp>
    </p:spTree>
    <p:extLst>
      <p:ext uri="{BB962C8B-B14F-4D97-AF65-F5344CB8AC3E}">
        <p14:creationId xmlns:p14="http://schemas.microsoft.com/office/powerpoint/2010/main" val="219465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7FD2F90-A2B3-4F68-8DD3-07AD47A6CE67}" type="datetimeFigureOut">
              <a:rPr lang="en-US" smtClean="0"/>
              <a:pPr/>
              <a:t>1/22/2019</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A2A09A0-A56C-4443-AA37-7116A2ADE0D9}"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D2F90-A2B3-4F68-8DD3-07AD47A6CE6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D2F90-A2B3-4F68-8DD3-07AD47A6CE6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FD2F90-A2B3-4F68-8DD3-07AD47A6CE6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D2F90-A2B3-4F68-8DD3-07AD47A6CE67}"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FD2F90-A2B3-4F68-8DD3-07AD47A6CE67}"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2A09A0-A56C-4443-AA37-7116A2ADE0D9}"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FD2F90-A2B3-4F68-8DD3-07AD47A6CE67}"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D2F90-A2B3-4F68-8DD3-07AD47A6CE67}"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D2F90-A2B3-4F68-8DD3-07AD47A6CE67}"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7FD2F90-A2B3-4F68-8DD3-07AD47A6CE67}" type="datetimeFigureOut">
              <a:rPr lang="en-US" smtClean="0"/>
              <a:pPr/>
              <a:t>1/22/2019</a:t>
            </a:fld>
            <a:endParaRPr lang="en-US"/>
          </a:p>
        </p:txBody>
      </p:sp>
      <p:sp>
        <p:nvSpPr>
          <p:cNvPr id="7" name="Slide Number Placeholder 6"/>
          <p:cNvSpPr>
            <a:spLocks noGrp="1"/>
          </p:cNvSpPr>
          <p:nvPr>
            <p:ph type="sldNum" sz="quarter" idx="12"/>
          </p:nvPr>
        </p:nvSpPr>
        <p:spPr/>
        <p:txBody>
          <a:bodyPr/>
          <a:lstStyle/>
          <a:p>
            <a:fld id="{5A2A09A0-A56C-4443-AA37-7116A2ADE0D9}"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D2F90-A2B3-4F68-8DD3-07AD47A6CE67}" type="datetimeFigureOut">
              <a:rPr lang="en-US" smtClean="0"/>
              <a:pPr/>
              <a:t>1/22/2019</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A2A09A0-A56C-4443-AA37-7116A2ADE0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7FD2F90-A2B3-4F68-8DD3-07AD47A6CE67}" type="datetimeFigureOut">
              <a:rPr lang="en-US" smtClean="0"/>
              <a:pPr/>
              <a:t>1/22/2019</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A2A09A0-A56C-4443-AA37-7116A2ADE0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5.gif"/><Relationship Id="rId5" Type="http://schemas.openxmlformats.org/officeDocument/2006/relationships/image" Target="../media/image24.jp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www.microbewiki.kenyon.edu/index.php/Dental_Plaque_Biofilms.com" TargetMode="External"/><Relationship Id="rId2" Type="http://schemas.openxmlformats.org/officeDocument/2006/relationships/hyperlink" Target="http://www.dentalcarestamford.com/" TargetMode="External"/><Relationship Id="rId1" Type="http://schemas.openxmlformats.org/officeDocument/2006/relationships/slideLayout" Target="../slideLayouts/slideLayout2.xml"/><Relationship Id="rId4" Type="http://schemas.openxmlformats.org/officeDocument/2006/relationships/hyperlink" Target="http://carifree.com/dentists/onlin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0" y="3962400"/>
            <a:ext cx="3962400" cy="2209800"/>
          </a:xfrm>
          <a:effectLst>
            <a:outerShdw blurRad="50800" dist="38100" dir="13500000" algn="br" rotWithShape="0">
              <a:prstClr val="black">
                <a:alpha val="40000"/>
              </a:prstClr>
            </a:outerShdw>
          </a:effectLst>
        </p:spPr>
        <p:txBody>
          <a:bodyPr>
            <a:noAutofit/>
          </a:bodyPr>
          <a:lstStyle/>
          <a:p>
            <a:r>
              <a:rPr lang="en-US" sz="4000" dirty="0" smtClean="0">
                <a:solidFill>
                  <a:schemeClr val="tx2"/>
                </a:solidFill>
                <a:latin typeface="Arial Black" pitchFamily="34" charset="0"/>
              </a:rPr>
              <a:t>A NEW </a:t>
            </a:r>
            <a:r>
              <a:rPr lang="en-US" sz="4000" dirty="0">
                <a:solidFill>
                  <a:schemeClr val="tx2"/>
                </a:solidFill>
                <a:latin typeface="Arial Black" pitchFamily="34" charset="0"/>
              </a:rPr>
              <a:t>DIRECTION: </a:t>
            </a:r>
            <a:r>
              <a:rPr lang="en-US" sz="4000" dirty="0" smtClean="0">
                <a:solidFill>
                  <a:schemeClr val="tx2"/>
                </a:solidFill>
                <a:latin typeface="Arial Black" pitchFamily="34" charset="0"/>
              </a:rPr>
              <a:t>CHANGING THE MOUTH’S pH BALANCE</a:t>
            </a:r>
            <a:endParaRPr lang="en-US" sz="4000" dirty="0">
              <a:solidFill>
                <a:schemeClr val="tx2"/>
              </a:solidFill>
              <a:latin typeface="Arial Black" pitchFamily="34" charset="0"/>
            </a:endParaRPr>
          </a:p>
        </p:txBody>
      </p:sp>
      <p:pic>
        <p:nvPicPr>
          <p:cNvPr id="7" name="Picture 6" descr="jclogo.JPG"/>
          <p:cNvPicPr>
            <a:picLocks noChangeAspect="1"/>
          </p:cNvPicPr>
          <p:nvPr/>
        </p:nvPicPr>
        <p:blipFill>
          <a:blip r:embed="rId3" cstate="print"/>
          <a:stretch>
            <a:fillRect/>
          </a:stretch>
        </p:blipFill>
        <p:spPr>
          <a:xfrm>
            <a:off x="2819400" y="4744261"/>
            <a:ext cx="1461274" cy="1619250"/>
          </a:xfrm>
          <a:prstGeom prst="rect">
            <a:avLst/>
          </a:prstGeom>
          <a:scene3d>
            <a:camera prst="orthographicFront"/>
            <a:lightRig rig="threePt" dir="t"/>
          </a:scene3d>
          <a:sp3d>
            <a:bevelT prst="angle"/>
          </a:sp3d>
        </p:spPr>
      </p:pic>
      <p:pic>
        <p:nvPicPr>
          <p:cNvPr id="8" name="Picture 7" descr="SNJCC Logo.JPG"/>
          <p:cNvPicPr>
            <a:picLocks noChangeAspect="1"/>
          </p:cNvPicPr>
          <p:nvPr/>
        </p:nvPicPr>
        <p:blipFill>
          <a:blip r:embed="rId4" cstate="print"/>
          <a:stretch>
            <a:fillRect/>
          </a:stretch>
        </p:blipFill>
        <p:spPr>
          <a:xfrm>
            <a:off x="533400" y="4744261"/>
            <a:ext cx="1600200" cy="1600200"/>
          </a:xfrm>
          <a:prstGeom prst="rect">
            <a:avLst/>
          </a:prstGeom>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648736"/>
          </a:xfrm>
        </p:spPr>
        <p:txBody>
          <a:bodyPr>
            <a:normAutofit fontScale="90000"/>
          </a:bodyPr>
          <a:lstStyle/>
          <a:p>
            <a:r>
              <a:rPr lang="en-US" dirty="0" smtClean="0">
                <a:solidFill>
                  <a:schemeClr val="tx1"/>
                </a:solidFill>
              </a:rPr>
              <a:t>    </a:t>
            </a:r>
            <a:r>
              <a:rPr lang="en-US" dirty="0" smtClean="0">
                <a:solidFill>
                  <a:srgbClr val="00B0F0"/>
                </a:solidFill>
              </a:rPr>
              <a:t>Where do we see </a:t>
            </a:r>
            <a:r>
              <a:rPr lang="en-US" dirty="0" smtClean="0">
                <a:solidFill>
                  <a:srgbClr val="00B0F0"/>
                </a:solidFill>
              </a:rPr>
              <a:t>biofilms?</a:t>
            </a:r>
            <a:endParaRPr lang="en-US" dirty="0">
              <a:solidFill>
                <a:srgbClr val="00B0F0"/>
              </a:solidFill>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752600"/>
            <a:ext cx="6096000" cy="4648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490" y="1027664"/>
            <a:ext cx="7024744" cy="801136"/>
          </a:xfrm>
        </p:spPr>
        <p:txBody>
          <a:bodyPr>
            <a:normAutofit/>
          </a:bodyPr>
          <a:lstStyle/>
          <a:p>
            <a:r>
              <a:rPr lang="en-US" sz="3200" dirty="0" smtClean="0">
                <a:solidFill>
                  <a:schemeClr val="tx1"/>
                </a:solidFill>
                <a:latin typeface="Arial Black" pitchFamily="34" charset="0"/>
              </a:rPr>
              <a:t>      WHAT ARE </a:t>
            </a:r>
            <a:r>
              <a:rPr lang="en-US" sz="3200" dirty="0" smtClean="0">
                <a:solidFill>
                  <a:schemeClr val="tx1"/>
                </a:solidFill>
                <a:latin typeface="Arial Black" pitchFamily="34" charset="0"/>
              </a:rPr>
              <a:t>BIOFLIMS?</a:t>
            </a:r>
            <a:endParaRPr lang="en-US" sz="3200" dirty="0">
              <a:solidFill>
                <a:schemeClr val="tx1"/>
              </a:solidFill>
              <a:latin typeface="Arial Black" pitchFamily="34" charset="0"/>
            </a:endParaRPr>
          </a:p>
        </p:txBody>
      </p:sp>
      <p:sp>
        <p:nvSpPr>
          <p:cNvPr id="7" name="Content Placeholder 6"/>
          <p:cNvSpPr>
            <a:spLocks noGrp="1"/>
          </p:cNvSpPr>
          <p:nvPr>
            <p:ph idx="1"/>
          </p:nvPr>
        </p:nvSpPr>
        <p:spPr>
          <a:xfrm>
            <a:off x="609600" y="2057400"/>
            <a:ext cx="8077200" cy="4191000"/>
          </a:xfrm>
        </p:spPr>
        <p:txBody>
          <a:bodyPr>
            <a:normAutofit/>
          </a:bodyPr>
          <a:lstStyle/>
          <a:p>
            <a:pPr>
              <a:buFont typeface="Wingdings" pitchFamily="2" charset="2"/>
              <a:buChar char="§"/>
            </a:pPr>
            <a:r>
              <a:rPr lang="en-US" dirty="0" smtClean="0"/>
              <a:t>“Communities of micro-organisms encased within an extra cellular polymeric slime (Eps) matrix living on surfaces.”(1)</a:t>
            </a:r>
          </a:p>
          <a:p>
            <a:pPr>
              <a:buFont typeface="Wingdings" pitchFamily="2" charset="2"/>
              <a:buChar char="§"/>
            </a:pPr>
            <a:r>
              <a:rPr lang="en-US" dirty="0" smtClean="0"/>
              <a:t>The slime layer is its defense system.</a:t>
            </a:r>
          </a:p>
          <a:p>
            <a:pPr>
              <a:buFont typeface="Wingdings" pitchFamily="2" charset="2"/>
              <a:buChar char="§"/>
            </a:pPr>
            <a:r>
              <a:rPr lang="en-US" dirty="0" smtClean="0"/>
              <a:t>Forms when bacteria are exposed to a wet surface.</a:t>
            </a:r>
          </a:p>
          <a:p>
            <a:pPr>
              <a:buFont typeface="Wingdings" pitchFamily="2" charset="2"/>
              <a:buChar char="§"/>
            </a:pPr>
            <a:r>
              <a:rPr lang="en-US" dirty="0" smtClean="0"/>
              <a:t>Cannot </a:t>
            </a:r>
            <a:r>
              <a:rPr lang="en-US" dirty="0" smtClean="0"/>
              <a:t>be washed off with water or saliva.</a:t>
            </a:r>
          </a:p>
          <a:p>
            <a:pPr>
              <a:buFont typeface="Wingdings" pitchFamily="2" charset="2"/>
              <a:buChar char="§"/>
            </a:pPr>
            <a:r>
              <a:rPr lang="en-US" dirty="0" smtClean="0"/>
              <a:t>Feeds off the same foods as we do.</a:t>
            </a:r>
          </a:p>
          <a:p>
            <a:pPr marL="68580" indent="0">
              <a:buNone/>
            </a:pPr>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t/>
            </a:r>
            <a:br>
              <a:rPr lang="en-US" dirty="0"/>
            </a:br>
            <a:r>
              <a:rPr lang="en-US" sz="3600" dirty="0"/>
              <a:t/>
            </a:r>
            <a:br>
              <a:rPr lang="en-US" sz="3600" dirty="0"/>
            </a:br>
            <a:r>
              <a:rPr lang="en-US" sz="3100" dirty="0">
                <a:solidFill>
                  <a:schemeClr val="accent3"/>
                </a:solidFill>
              </a:rPr>
              <a:t>How </a:t>
            </a:r>
            <a:r>
              <a:rPr lang="en-US" sz="3100" dirty="0" smtClean="0">
                <a:solidFill>
                  <a:schemeClr val="accent3"/>
                </a:solidFill>
              </a:rPr>
              <a:t>Do Biofilms Lead To Cavitation</a:t>
            </a:r>
            <a:r>
              <a:rPr lang="en-US" sz="3600" dirty="0">
                <a:solidFill>
                  <a:schemeClr val="accent3"/>
                </a:solidFill>
              </a:rPr>
              <a: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057400"/>
            <a:ext cx="7162800" cy="4191000"/>
          </a:xfrm>
          <a:ln>
            <a:solidFill>
              <a:schemeClr val="bg2">
                <a:lumMod val="50000"/>
              </a:schemeClr>
            </a:solid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0256" y="2378075"/>
            <a:ext cx="4762500" cy="3400425"/>
          </a:xfrm>
          <a:scene3d>
            <a:camera prst="perspectiveLeft"/>
            <a:lightRig rig="threePt" dir="t"/>
          </a:scene3d>
        </p:spPr>
        <p:style>
          <a:lnRef idx="1">
            <a:schemeClr val="accent3"/>
          </a:lnRef>
          <a:fillRef idx="2">
            <a:schemeClr val="accent3"/>
          </a:fillRef>
          <a:effectRef idx="1">
            <a:schemeClr val="accent3"/>
          </a:effectRef>
          <a:fontRef idx="minor">
            <a:schemeClr val="dk1"/>
          </a:fontRef>
        </p:style>
      </p:pic>
      <p:sp>
        <p:nvSpPr>
          <p:cNvPr id="6" name="Explosion 2 5"/>
          <p:cNvSpPr/>
          <p:nvPr/>
        </p:nvSpPr>
        <p:spPr>
          <a:xfrm>
            <a:off x="1504950" y="800100"/>
            <a:ext cx="4114800" cy="2514600"/>
          </a:xfrm>
          <a:prstGeom prst="irregularSeal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t>PH</a:t>
            </a:r>
            <a:endParaRPr lang="en-US" sz="8800" b="1" dirty="0"/>
          </a:p>
        </p:txBody>
      </p:sp>
    </p:spTree>
    <p:extLst>
      <p:ext uri="{BB962C8B-B14F-4D97-AF65-F5344CB8AC3E}">
        <p14:creationId xmlns:p14="http://schemas.microsoft.com/office/powerpoint/2010/main" val="36563250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DEMINERALIZATION</a:t>
            </a:r>
            <a:endParaRPr lang="en-US" dirty="0">
              <a:solidFill>
                <a:schemeClr val="tx1"/>
              </a:solidFill>
            </a:endParaRPr>
          </a:p>
        </p:txBody>
      </p:sp>
      <p:graphicFrame>
        <p:nvGraphicFramePr>
          <p:cNvPr id="5" name="Content Placeholder 4"/>
          <p:cNvGraphicFramePr>
            <a:graphicFrameLocks noGrp="1"/>
          </p:cNvGraphicFramePr>
          <p:nvPr>
            <p:ph idx="1"/>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LOW pH</a:t>
            </a:r>
            <a:endParaRPr lang="en-US" dirty="0">
              <a:solidFill>
                <a:schemeClr val="tx1"/>
              </a:solidFill>
            </a:endParaRPr>
          </a:p>
        </p:txBody>
      </p:sp>
      <p:sp>
        <p:nvSpPr>
          <p:cNvPr id="3" name="Content Placeholder 2"/>
          <p:cNvSpPr>
            <a:spLocks noGrp="1"/>
          </p:cNvSpPr>
          <p:nvPr>
            <p:ph idx="1"/>
          </p:nvPr>
        </p:nvSpPr>
        <p:spPr/>
        <p:txBody>
          <a:bodyPr/>
          <a:lstStyle/>
          <a:p>
            <a:pPr>
              <a:buFont typeface="Wingdings" pitchFamily="2" charset="2"/>
              <a:buChar char="v"/>
            </a:pPr>
            <a:endParaRPr lang="en-US" dirty="0" smtClean="0"/>
          </a:p>
          <a:p>
            <a:pPr>
              <a:buFont typeface="Wingdings" pitchFamily="2" charset="2"/>
              <a:buChar char="v"/>
            </a:pPr>
            <a:r>
              <a:rPr lang="en-US" dirty="0" smtClean="0"/>
              <a:t>This is the most important fact to understand.  Without </a:t>
            </a:r>
            <a:r>
              <a:rPr lang="en-US" dirty="0" smtClean="0"/>
              <a:t>an </a:t>
            </a:r>
            <a:r>
              <a:rPr lang="en-US" dirty="0" smtClean="0"/>
              <a:t>acidic environment (pH of 4.8 and lower) there would be no demineralization and cavitation.</a:t>
            </a:r>
          </a:p>
          <a:p>
            <a:pPr>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WHAT CREATES A LOWER pH</a:t>
            </a:r>
            <a:endParaRPr lang="en-US" dirty="0">
              <a:solidFill>
                <a:schemeClr val="tx1"/>
              </a:solidFill>
            </a:endParaRPr>
          </a:p>
        </p:txBody>
      </p:sp>
      <p:sp>
        <p:nvSpPr>
          <p:cNvPr id="3" name="Content Placeholder 2"/>
          <p:cNvSpPr>
            <a:spLocks noGrp="1"/>
          </p:cNvSpPr>
          <p:nvPr>
            <p:ph idx="1"/>
          </p:nvPr>
        </p:nvSpPr>
        <p:spPr/>
        <p:txBody>
          <a:bodyPr/>
          <a:lstStyle/>
          <a:p>
            <a:pPr indent="0">
              <a:buNone/>
            </a:pPr>
            <a:r>
              <a:rPr lang="en-US" dirty="0" smtClean="0"/>
              <a:t>Initial changes in environment due to any one factor:  saliva flow decreases, poor diet, or poor homecare, can lead to an acidic pH in the mouth.</a:t>
            </a:r>
            <a:endParaRPr lang="en-US" dirty="0"/>
          </a:p>
        </p:txBody>
      </p:sp>
      <p:pic>
        <p:nvPicPr>
          <p:cNvPr id="4" name="Picture 3" descr="eaaff58bb28fea44[1].jpg"/>
          <p:cNvPicPr>
            <a:picLocks noChangeAspect="1"/>
          </p:cNvPicPr>
          <p:nvPr/>
        </p:nvPicPr>
        <p:blipFill>
          <a:blip r:embed="rId3" cstate="print"/>
          <a:stretch>
            <a:fillRect/>
          </a:stretch>
        </p:blipFill>
        <p:spPr>
          <a:xfrm>
            <a:off x="3276600" y="4038600"/>
            <a:ext cx="2688962" cy="241317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p:txBody>
          <a:bodyPr>
            <a:normAutofit fontScale="92500" lnSpcReduction="10000"/>
          </a:bodyPr>
          <a:lstStyle/>
          <a:p>
            <a:pPr>
              <a:buFont typeface="Wingdings" pitchFamily="2" charset="2"/>
              <a:buChar char="ü"/>
            </a:pPr>
            <a:endParaRPr lang="en-US" dirty="0" smtClean="0"/>
          </a:p>
          <a:p>
            <a:pPr>
              <a:buFont typeface="Wingdings" pitchFamily="2" charset="2"/>
              <a:buChar char="ü"/>
            </a:pPr>
            <a:r>
              <a:rPr lang="en-US" dirty="0" smtClean="0"/>
              <a:t>No one particular bacteria species causes carious lesions.</a:t>
            </a:r>
          </a:p>
          <a:p>
            <a:pPr>
              <a:buFont typeface="Wingdings" pitchFamily="2" charset="2"/>
              <a:buChar char="ü"/>
            </a:pPr>
            <a:r>
              <a:rPr lang="en-US" dirty="0" smtClean="0"/>
              <a:t>“good biofilm bacteria” have been found to adapt and produce acid once the pH drops as well.</a:t>
            </a:r>
            <a:endParaRPr lang="en-US" dirty="0"/>
          </a:p>
        </p:txBody>
      </p:sp>
      <p:pic>
        <p:nvPicPr>
          <p:cNvPr id="12" name="Content Placeholder 11" descr="5cb2e29fc46079c0[1].jpg"/>
          <p:cNvPicPr>
            <a:picLocks noGrp="1" noChangeAspect="1"/>
          </p:cNvPicPr>
          <p:nvPr>
            <p:ph sz="quarter" idx="14"/>
          </p:nvPr>
        </p:nvPicPr>
        <p:blipFill>
          <a:blip r:embed="rId2" cstate="print">
            <a:lum bright="-10000" contrast="20000"/>
          </a:blip>
          <a:stretch>
            <a:fillRect/>
          </a:stretch>
        </p:blipFill>
        <p:spPr>
          <a:xfrm>
            <a:off x="4815682" y="1996282"/>
            <a:ext cx="3642518" cy="364251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48200" y="2667000"/>
            <a:ext cx="3505200" cy="1463040"/>
          </a:xfrm>
          <a:blipFill>
            <a:blip r:embed="rId3"/>
            <a:tile tx="0" ty="0" sx="100000" sy="100000" flip="none" algn="tl"/>
          </a:blipFill>
          <a:ln w="76200">
            <a:solidFill>
              <a:schemeClr val="bg1">
                <a:lumMod val="50000"/>
              </a:schemeClr>
            </a:solidFill>
          </a:ln>
        </p:spPr>
        <p:txBody>
          <a:bodyPr>
            <a:noAutofit/>
          </a:bodyPr>
          <a:lstStyle/>
          <a:p>
            <a:pPr algn="ctr"/>
            <a:r>
              <a:rPr lang="en-US" sz="9600" dirty="0" smtClean="0">
                <a:solidFill>
                  <a:srgbClr val="002060"/>
                </a:solidFill>
                <a:latin typeface="Segoe Print" panose="02000600000000000000" pitchFamily="2" charset="0"/>
              </a:rPr>
              <a:t>DIET</a:t>
            </a:r>
            <a:endParaRPr lang="en-US" sz="9600" dirty="0">
              <a:solidFill>
                <a:srgbClr val="002060"/>
              </a:solidFill>
              <a:latin typeface="Segoe Print" panose="02000600000000000000" pitchFamily="2" charset="0"/>
            </a:endParaRPr>
          </a:p>
        </p:txBody>
      </p:sp>
      <p:sp>
        <p:nvSpPr>
          <p:cNvPr id="7" name="Text Placeholder 6"/>
          <p:cNvSpPr>
            <a:spLocks noGrp="1"/>
          </p:cNvSpPr>
          <p:nvPr>
            <p:ph type="body" sz="half" idx="2"/>
          </p:nvPr>
        </p:nvSpPr>
        <p:spPr/>
        <p:txBody>
          <a:bodyPr>
            <a:noAutofit/>
          </a:bodyPr>
          <a:lstStyle/>
          <a:p>
            <a:pPr algn="ctr"/>
            <a:r>
              <a:rPr lang="en-US" sz="3200" dirty="0" smtClean="0"/>
              <a:t>What we eat is what we BECOME!</a:t>
            </a:r>
            <a:endParaRPr lang="en-US" sz="3200" dirty="0"/>
          </a:p>
        </p:txBody>
      </p:sp>
      <p:pic>
        <p:nvPicPr>
          <p:cNvPr id="8"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l="9052" r="9052"/>
          <a:stretch>
            <a:fillRect/>
          </a:stretch>
        </p:blipFill>
        <p:spPr/>
      </p:pic>
    </p:spTree>
    <p:extLst>
      <p:ext uri="{BB962C8B-B14F-4D97-AF65-F5344CB8AC3E}">
        <p14:creationId xmlns:p14="http://schemas.microsoft.com/office/powerpoint/2010/main" val="726659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685800" y="1447800"/>
            <a:ext cx="3657600" cy="4358640"/>
          </a:xfrm>
          <a:solidFill>
            <a:srgbClr val="FFFF99"/>
          </a:solidFill>
        </p:spPr>
        <p:style>
          <a:lnRef idx="1">
            <a:schemeClr val="accent1"/>
          </a:lnRef>
          <a:fillRef idx="2">
            <a:schemeClr val="accent1"/>
          </a:fillRef>
          <a:effectRef idx="1">
            <a:schemeClr val="accent1"/>
          </a:effectRef>
          <a:fontRef idx="minor">
            <a:schemeClr val="dk1"/>
          </a:fontRef>
        </p:style>
        <p:txBody>
          <a:bodyPr>
            <a:noAutofit/>
          </a:bodyPr>
          <a:lstStyle/>
          <a:p>
            <a:pPr marL="68580" indent="0" algn="ctr">
              <a:buNone/>
            </a:pPr>
            <a:r>
              <a:rPr lang="en-US" sz="6000" dirty="0" smtClean="0"/>
              <a:t>Eat Closer to the </a:t>
            </a:r>
          </a:p>
          <a:p>
            <a:pPr marL="68580" indent="0" algn="ctr">
              <a:buNone/>
            </a:pPr>
            <a:r>
              <a:rPr lang="en-US" sz="6000" dirty="0" smtClean="0"/>
              <a:t>SOURCE</a:t>
            </a:r>
            <a:endParaRPr lang="en-US" sz="6000" dirty="0"/>
          </a:p>
        </p:txBody>
      </p:sp>
      <p:pic>
        <p:nvPicPr>
          <p:cNvPr id="11" name="Content Placeholder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495801" y="1371600"/>
            <a:ext cx="4114800" cy="4495799"/>
          </a:xfrm>
        </p:spPr>
      </p:pic>
    </p:spTree>
    <p:extLst>
      <p:ext uri="{BB962C8B-B14F-4D97-AF65-F5344CB8AC3E}">
        <p14:creationId xmlns:p14="http://schemas.microsoft.com/office/powerpoint/2010/main" val="2256648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r>
              <a:rPr lang="en-US" sz="3200" dirty="0" smtClean="0"/>
              <a:t>  Are Caries a whole body disease </a:t>
            </a:r>
          </a:p>
          <a:p>
            <a:pPr marL="68580" indent="0" algn="ctr">
              <a:buNone/>
            </a:pPr>
            <a:r>
              <a:rPr lang="en-US" sz="3200" b="1" dirty="0" smtClean="0"/>
              <a:t>OR</a:t>
            </a:r>
          </a:p>
          <a:p>
            <a:pPr algn="ctr"/>
            <a:r>
              <a:rPr lang="en-US" sz="3200" dirty="0" smtClean="0"/>
              <a:t>  A disease of the tooth surface</a:t>
            </a:r>
          </a:p>
          <a:p>
            <a:pPr marL="68580" indent="0" algn="ctr">
              <a:buNone/>
            </a:pPr>
            <a:r>
              <a:rPr lang="en-US" sz="8800" b="1" dirty="0" smtClean="0"/>
              <a:t>?</a:t>
            </a:r>
          </a:p>
          <a:p>
            <a:pPr algn="ctr"/>
            <a:endParaRPr lang="en-US" sz="3200" dirty="0"/>
          </a:p>
        </p:txBody>
      </p:sp>
      <p:sp>
        <p:nvSpPr>
          <p:cNvPr id="2" name="Title 1"/>
          <p:cNvSpPr>
            <a:spLocks noGrp="1"/>
          </p:cNvSpPr>
          <p:nvPr>
            <p:ph type="title"/>
          </p:nvPr>
        </p:nvSpPr>
        <p:spPr/>
        <p:txBody>
          <a:bodyPr>
            <a:noAutofit/>
          </a:bodyPr>
          <a:lstStyle/>
          <a:p>
            <a:pPr algn="ctr"/>
            <a:r>
              <a:rPr lang="en-US" sz="4000" dirty="0" smtClean="0">
                <a:solidFill>
                  <a:schemeClr val="tx1">
                    <a:lumMod val="95000"/>
                  </a:schemeClr>
                </a:solidFill>
                <a:latin typeface="Arial Black" panose="020B0A04020102020204" pitchFamily="34" charset="0"/>
              </a:rPr>
              <a:t>Rethinking</a:t>
            </a:r>
            <a:r>
              <a:rPr lang="en-US" sz="4000" dirty="0" smtClean="0">
                <a:solidFill>
                  <a:schemeClr val="tx1">
                    <a:lumMod val="95000"/>
                  </a:schemeClr>
                </a:solidFill>
              </a:rPr>
              <a:t> </a:t>
            </a:r>
            <a:r>
              <a:rPr lang="en-US" sz="4000" b="1" dirty="0" smtClean="0">
                <a:solidFill>
                  <a:schemeClr val="tx1">
                    <a:lumMod val="95000"/>
                  </a:schemeClr>
                </a:solidFill>
              </a:rPr>
              <a:t>Our Approach</a:t>
            </a:r>
            <a:r>
              <a:rPr lang="en-US" sz="4000" b="1" dirty="0" smtClean="0"/>
              <a:t> </a:t>
            </a:r>
            <a:endParaRPr lang="en-US" sz="4000" b="1" dirty="0"/>
          </a:p>
        </p:txBody>
      </p:sp>
    </p:spTree>
    <p:extLst>
      <p:ext uri="{BB962C8B-B14F-4D97-AF65-F5344CB8AC3E}">
        <p14:creationId xmlns:p14="http://schemas.microsoft.com/office/powerpoint/2010/main" val="840360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CARIES BALANCE</a:t>
            </a:r>
            <a:endParaRPr lang="en-US" dirty="0">
              <a:solidFill>
                <a:schemeClr val="tx1"/>
              </a:solidFill>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55161944"/>
              </p:ext>
            </p:extLst>
          </p:nvPr>
        </p:nvGraphicFramePr>
        <p:xfrm>
          <a:off x="1066800" y="2362200"/>
          <a:ext cx="6777038"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6175" y="896082"/>
            <a:ext cx="3090863" cy="5072185"/>
          </a:xfrm>
        </p:spPr>
      </p:pic>
      <p:sp>
        <p:nvSpPr>
          <p:cNvPr id="3" name="Title 2"/>
          <p:cNvSpPr>
            <a:spLocks noGrp="1"/>
          </p:cNvSpPr>
          <p:nvPr>
            <p:ph type="title"/>
          </p:nvPr>
        </p:nvSpPr>
        <p:spPr/>
        <p:txBody>
          <a:bodyPr>
            <a:normAutofit/>
          </a:bodyPr>
          <a:lstStyle/>
          <a:p>
            <a:r>
              <a:rPr lang="en-US" sz="4400" dirty="0" smtClean="0"/>
              <a:t>GENETICS</a:t>
            </a:r>
            <a:endParaRPr lang="en-US" sz="4400" dirty="0"/>
          </a:p>
        </p:txBody>
      </p:sp>
      <p:sp>
        <p:nvSpPr>
          <p:cNvPr id="5" name="Text Placeholder 4"/>
          <p:cNvSpPr>
            <a:spLocks noGrp="1"/>
          </p:cNvSpPr>
          <p:nvPr>
            <p:ph type="body" sz="half" idx="2"/>
          </p:nvPr>
        </p:nvSpPr>
        <p:spPr/>
        <p:txBody>
          <a:bodyPr/>
          <a:lstStyle/>
          <a:p>
            <a:r>
              <a:rPr lang="en-US" dirty="0" smtClean="0"/>
              <a:t>WHO’S GENE’S AM I WEARING?</a:t>
            </a:r>
            <a:endParaRPr lang="en-US" dirty="0"/>
          </a:p>
        </p:txBody>
      </p:sp>
    </p:spTree>
    <p:extLst>
      <p:ext uri="{BB962C8B-B14F-4D97-AF65-F5344CB8AC3E}">
        <p14:creationId xmlns:p14="http://schemas.microsoft.com/office/powerpoint/2010/main" val="1298327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027664"/>
            <a:ext cx="7848600" cy="1182136"/>
          </a:xfrm>
        </p:spPr>
        <p:txBody>
          <a:bodyPr>
            <a:normAutofit fontScale="90000"/>
          </a:bodyPr>
          <a:lstStyle/>
          <a:p>
            <a:r>
              <a:rPr lang="en-US" dirty="0" smtClean="0"/>
              <a:t> </a:t>
            </a:r>
            <a:r>
              <a:rPr lang="en-US" dirty="0" smtClean="0"/>
              <a:t>Does </a:t>
            </a:r>
            <a:r>
              <a:rPr lang="en-US" dirty="0" smtClean="0"/>
              <a:t>the Sweet </a:t>
            </a:r>
            <a:r>
              <a:rPr lang="en-US" dirty="0" smtClean="0"/>
              <a:t>Tooth </a:t>
            </a:r>
            <a:r>
              <a:rPr lang="en-US" dirty="0" smtClean="0"/>
              <a:t>Gene Exist? </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743200"/>
            <a:ext cx="7924800" cy="3657599"/>
          </a:xfrm>
        </p:spPr>
      </p:pic>
    </p:spTree>
    <p:extLst>
      <p:ext uri="{BB962C8B-B14F-4D97-AF65-F5344CB8AC3E}">
        <p14:creationId xmlns:p14="http://schemas.microsoft.com/office/powerpoint/2010/main" val="4151145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6175" y="1139785"/>
            <a:ext cx="3090863" cy="4584780"/>
          </a:xfrm>
        </p:spPr>
      </p:pic>
      <p:sp>
        <p:nvSpPr>
          <p:cNvPr id="6" name="Title 5"/>
          <p:cNvSpPr>
            <a:spLocks noGrp="1"/>
          </p:cNvSpPr>
          <p:nvPr>
            <p:ph type="title"/>
          </p:nvPr>
        </p:nvSpPr>
        <p:spPr>
          <a:xfrm>
            <a:off x="4739833" y="838200"/>
            <a:ext cx="3304572" cy="3352799"/>
          </a:xfrm>
        </p:spPr>
        <p:txBody>
          <a:bodyPr>
            <a:normAutofit/>
          </a:bodyPr>
          <a:lstStyle/>
          <a:p>
            <a:pPr algn="ctr"/>
            <a:r>
              <a:rPr lang="en-US" sz="4400" b="1" dirty="0" smtClean="0">
                <a:solidFill>
                  <a:schemeClr val="accent3"/>
                </a:solidFill>
              </a:rPr>
              <a:t>So what does all this mean? </a:t>
            </a:r>
            <a:endParaRPr lang="en-US" sz="4400" b="1" dirty="0">
              <a:solidFill>
                <a:schemeClr val="accent3"/>
              </a:solidFill>
            </a:endParaRPr>
          </a:p>
        </p:txBody>
      </p:sp>
    </p:spTree>
    <p:extLst>
      <p:ext uri="{BB962C8B-B14F-4D97-AF65-F5344CB8AC3E}">
        <p14:creationId xmlns:p14="http://schemas.microsoft.com/office/powerpoint/2010/main" val="611041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733365" y="2708476"/>
            <a:ext cx="3313355" cy="2549324"/>
          </a:xfrm>
        </p:spPr>
        <p:txBody>
          <a:bodyPr>
            <a:noAutofit/>
          </a:bodyPr>
          <a:lstStyle/>
          <a:p>
            <a:pPr algn="ctr"/>
            <a:r>
              <a:rPr lang="en-US" b="1" dirty="0" smtClean="0">
                <a:solidFill>
                  <a:schemeClr val="accent3"/>
                </a:solidFill>
              </a:rPr>
              <a:t>Role of Therapeutics</a:t>
            </a:r>
            <a:r>
              <a:rPr lang="en-US" dirty="0" smtClean="0"/>
              <a:t/>
            </a:r>
            <a:br>
              <a:rPr lang="en-US" dirty="0" smtClean="0"/>
            </a:b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1500" y="1333500"/>
            <a:ext cx="5791200" cy="3733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19200" y="2438400"/>
            <a:ext cx="2743200" cy="2276475"/>
          </a:xfrm>
        </p:spPr>
      </p:pic>
      <p:pic>
        <p:nvPicPr>
          <p:cNvPr id="12" name="Content Placeholder 11"/>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838200" y="254872"/>
            <a:ext cx="3419475" cy="2107328"/>
          </a:xfr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590800"/>
            <a:ext cx="2857500" cy="16002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7800" y="4267200"/>
            <a:ext cx="3429000" cy="21336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0600" y="457199"/>
            <a:ext cx="2800350" cy="213360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000" y="4876800"/>
            <a:ext cx="3200400" cy="1543050"/>
          </a:xfrm>
          <a:prstGeom prst="rect">
            <a:avLst/>
          </a:prstGeom>
        </p:spPr>
      </p:pic>
    </p:spTree>
    <p:extLst>
      <p:ext uri="{BB962C8B-B14F-4D97-AF65-F5344CB8AC3E}">
        <p14:creationId xmlns:p14="http://schemas.microsoft.com/office/powerpoint/2010/main" val="31211463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3490" y="1027664"/>
            <a:ext cx="7024744" cy="1182136"/>
          </a:xfrm>
        </p:spPr>
        <p:txBody>
          <a:bodyPr>
            <a:normAutofit/>
          </a:bodyPr>
          <a:lstStyle/>
          <a:p>
            <a:r>
              <a:rPr lang="en-US" sz="2000" dirty="0" smtClean="0">
                <a:solidFill>
                  <a:srgbClr val="0070C0"/>
                </a:solidFill>
              </a:rPr>
              <a:t>1.  pH+ of 6.8</a:t>
            </a:r>
            <a:br>
              <a:rPr lang="en-US" sz="2000" dirty="0" smtClean="0">
                <a:solidFill>
                  <a:srgbClr val="0070C0"/>
                </a:solidFill>
              </a:rPr>
            </a:br>
            <a:r>
              <a:rPr lang="en-US" sz="2000" dirty="0" smtClean="0">
                <a:solidFill>
                  <a:srgbClr val="0070C0"/>
                </a:solidFill>
              </a:rPr>
              <a:t>2.  </a:t>
            </a:r>
            <a:r>
              <a:rPr lang="en-US" sz="2000" b="1" i="1" dirty="0" smtClean="0">
                <a:solidFill>
                  <a:srgbClr val="0070C0"/>
                </a:solidFill>
              </a:rPr>
              <a:t>NO </a:t>
            </a:r>
            <a:r>
              <a:rPr lang="en-US" sz="2000" dirty="0" smtClean="0">
                <a:solidFill>
                  <a:srgbClr val="0070C0"/>
                </a:solidFill>
              </a:rPr>
              <a:t>Sodium Lauryl Sulfate</a:t>
            </a:r>
            <a:br>
              <a:rPr lang="en-US" sz="2000" dirty="0" smtClean="0">
                <a:solidFill>
                  <a:srgbClr val="0070C0"/>
                </a:solidFill>
              </a:rPr>
            </a:br>
            <a:r>
              <a:rPr lang="en-US" sz="2000" dirty="0" smtClean="0">
                <a:solidFill>
                  <a:srgbClr val="0070C0"/>
                </a:solidFill>
              </a:rPr>
              <a:t>3.  Low abrasive of 11</a:t>
            </a:r>
            <a:endParaRPr lang="en-US" sz="2000" b="1" dirty="0">
              <a:solidFill>
                <a:srgbClr val="0070C0"/>
              </a:solidFill>
            </a:endParaRPr>
          </a:p>
        </p:txBody>
      </p:sp>
      <p:pic>
        <p:nvPicPr>
          <p:cNvPr id="8" name="Picture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0256" y="3149600"/>
            <a:ext cx="4762500" cy="1857375"/>
          </a:xfrm>
        </p:spPr>
      </p:pic>
    </p:spTree>
    <p:extLst>
      <p:ext uri="{BB962C8B-B14F-4D97-AF65-F5344CB8AC3E}">
        <p14:creationId xmlns:p14="http://schemas.microsoft.com/office/powerpoint/2010/main" val="24202616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rgbClr val="FF0000"/>
                </a:solidFill>
              </a:rPr>
              <a:t>1.  Low abrasive </a:t>
            </a:r>
            <a:br>
              <a:rPr lang="en-US" sz="2000" dirty="0" smtClean="0">
                <a:solidFill>
                  <a:srgbClr val="FF0000"/>
                </a:solidFill>
              </a:rPr>
            </a:br>
            <a:r>
              <a:rPr lang="en-US" sz="2000" dirty="0" smtClean="0">
                <a:solidFill>
                  <a:srgbClr val="FF0000"/>
                </a:solidFill>
              </a:rPr>
              <a:t>2.  pH+ 6.8</a:t>
            </a:r>
            <a:br>
              <a:rPr lang="en-US" sz="2000" dirty="0" smtClean="0">
                <a:solidFill>
                  <a:srgbClr val="FF0000"/>
                </a:solidFill>
              </a:rPr>
            </a:br>
            <a:endParaRPr lang="en-US" sz="2000"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2743200"/>
            <a:ext cx="6096000" cy="2743200"/>
          </a:xfrm>
        </p:spPr>
      </p:pic>
    </p:spTree>
    <p:extLst>
      <p:ext uri="{BB962C8B-B14F-4D97-AF65-F5344CB8AC3E}">
        <p14:creationId xmlns:p14="http://schemas.microsoft.com/office/powerpoint/2010/main" val="16537550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rgbClr val="0070C0"/>
                </a:solidFill>
              </a:rPr>
              <a:t>1.  Designed to combat Xerostomia</a:t>
            </a:r>
            <a:br>
              <a:rPr lang="en-US" sz="2000" dirty="0" smtClean="0">
                <a:solidFill>
                  <a:srgbClr val="0070C0"/>
                </a:solidFill>
              </a:rPr>
            </a:br>
            <a:r>
              <a:rPr lang="en-US" sz="2000" dirty="0" smtClean="0">
                <a:solidFill>
                  <a:srgbClr val="0070C0"/>
                </a:solidFill>
              </a:rPr>
              <a:t>2.  Mouth wash is pH+ balanced with no alcohol</a:t>
            </a:r>
            <a:br>
              <a:rPr lang="en-US" sz="2000" dirty="0" smtClean="0">
                <a:solidFill>
                  <a:srgbClr val="0070C0"/>
                </a:solidFill>
              </a:rPr>
            </a:br>
            <a:r>
              <a:rPr lang="en-US" sz="2000" dirty="0" smtClean="0">
                <a:solidFill>
                  <a:srgbClr val="0070C0"/>
                </a:solidFill>
              </a:rPr>
              <a:t>3.  Toothpaste is pH+ of 6.0 &amp; abrasive of 11</a:t>
            </a:r>
            <a:endParaRPr lang="en-US" sz="2000" dirty="0">
              <a:solidFill>
                <a:srgbClr val="0070C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9200" y="2324100"/>
            <a:ext cx="6858000" cy="4229100"/>
          </a:xfrm>
        </p:spPr>
      </p:pic>
    </p:spTree>
    <p:extLst>
      <p:ext uri="{BB962C8B-B14F-4D97-AF65-F5344CB8AC3E}">
        <p14:creationId xmlns:p14="http://schemas.microsoft.com/office/powerpoint/2010/main" val="1377379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solidFill>
                  <a:srgbClr val="00B050"/>
                </a:solidFill>
              </a:rPr>
              <a:t>1. This is a Rx- Patterson and Schein stock it</a:t>
            </a:r>
            <a:br>
              <a:rPr lang="en-US" sz="2000" dirty="0" smtClean="0">
                <a:solidFill>
                  <a:srgbClr val="00B050"/>
                </a:solidFill>
              </a:rPr>
            </a:br>
            <a:r>
              <a:rPr lang="en-US" sz="2000" dirty="0" smtClean="0">
                <a:solidFill>
                  <a:srgbClr val="00B050"/>
                </a:solidFill>
              </a:rPr>
              <a:t>2.  pH+ balanced</a:t>
            </a:r>
            <a:br>
              <a:rPr lang="en-US" sz="2000" dirty="0" smtClean="0">
                <a:solidFill>
                  <a:srgbClr val="00B050"/>
                </a:solidFill>
              </a:rPr>
            </a:br>
            <a:r>
              <a:rPr lang="en-US" sz="2000" dirty="0" smtClean="0">
                <a:solidFill>
                  <a:srgbClr val="00B050"/>
                </a:solidFill>
              </a:rPr>
              <a:t>3.  Calcium Phosphate and Fluoride in one</a:t>
            </a:r>
            <a:br>
              <a:rPr lang="en-US" sz="2000" dirty="0" smtClean="0">
                <a:solidFill>
                  <a:srgbClr val="00B050"/>
                </a:solidFill>
              </a:rPr>
            </a:br>
            <a:r>
              <a:rPr lang="en-US" sz="2000" dirty="0" smtClean="0">
                <a:solidFill>
                  <a:srgbClr val="00B050"/>
                </a:solidFill>
              </a:rPr>
              <a:t>4. </a:t>
            </a:r>
            <a:r>
              <a:rPr lang="en-US" sz="2000" dirty="0">
                <a:solidFill>
                  <a:srgbClr val="00B050"/>
                </a:solidFill>
              </a:rPr>
              <a:t> </a:t>
            </a:r>
            <a:r>
              <a:rPr lang="en-US" sz="2000" dirty="0" smtClean="0">
                <a:solidFill>
                  <a:srgbClr val="00B050"/>
                </a:solidFill>
              </a:rPr>
              <a:t>Low abrasive</a:t>
            </a:r>
            <a:endParaRPr lang="en-US" sz="2000" dirty="0">
              <a:solidFill>
                <a:srgbClr val="00B05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1" y="2324100"/>
            <a:ext cx="5943600" cy="3924300"/>
          </a:xfrm>
        </p:spPr>
      </p:pic>
    </p:spTree>
    <p:extLst>
      <p:ext uri="{BB962C8B-B14F-4D97-AF65-F5344CB8AC3E}">
        <p14:creationId xmlns:p14="http://schemas.microsoft.com/office/powerpoint/2010/main" val="181691121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58645" y="1447800"/>
            <a:ext cx="6637468" cy="1524001"/>
          </a:xfrm>
        </p:spPr>
        <p:txBody>
          <a:bodyPr>
            <a:normAutofit fontScale="90000"/>
          </a:bodyPr>
          <a:lstStyle/>
          <a:p>
            <a:r>
              <a:rPr lang="en-US" b="1" u="sng" dirty="0" smtClean="0"/>
              <a:t>CAMBRA</a:t>
            </a:r>
            <a:r>
              <a:rPr lang="en-US" dirty="0" smtClean="0"/>
              <a:t>, Caries Management by </a:t>
            </a:r>
            <a:r>
              <a:rPr lang="en-US" smtClean="0"/>
              <a:t>Risk </a:t>
            </a:r>
            <a:r>
              <a:rPr lang="en-US" smtClean="0"/>
              <a:t>Assessment</a:t>
            </a:r>
            <a:endParaRPr lang="en-US" dirty="0"/>
          </a:p>
        </p:txBody>
      </p:sp>
      <p:sp>
        <p:nvSpPr>
          <p:cNvPr id="9" name="Text Placeholder 8"/>
          <p:cNvSpPr>
            <a:spLocks noGrp="1"/>
          </p:cNvSpPr>
          <p:nvPr>
            <p:ph type="body" idx="1"/>
          </p:nvPr>
        </p:nvSpPr>
        <p:spPr>
          <a:xfrm>
            <a:off x="762000" y="3352800"/>
            <a:ext cx="7467599" cy="2971800"/>
          </a:xfrm>
        </p:spPr>
        <p:txBody>
          <a:bodyPr>
            <a:normAutofit/>
          </a:bodyPr>
          <a:lstStyle/>
          <a:p>
            <a:pPr marL="342900" indent="-342900" algn="just">
              <a:buFont typeface="Wingdings" panose="05000000000000000000" pitchFamily="2" charset="2"/>
              <a:buChar char="q"/>
            </a:pPr>
            <a:r>
              <a:rPr lang="en-US" sz="2800" dirty="0" smtClean="0">
                <a:solidFill>
                  <a:schemeClr val="tx2">
                    <a:lumMod val="75000"/>
                  </a:schemeClr>
                </a:solidFill>
              </a:rPr>
              <a:t>Allows us to broaden our approach on a centuries old disease. Revamping the way we look at decay.</a:t>
            </a:r>
          </a:p>
          <a:p>
            <a:pPr marL="342900" indent="-342900" algn="just">
              <a:buFont typeface="Wingdings" panose="05000000000000000000" pitchFamily="2" charset="2"/>
              <a:buChar char="q"/>
            </a:pPr>
            <a:endParaRPr lang="en-US" sz="2800" dirty="0" smtClean="0">
              <a:solidFill>
                <a:schemeClr val="tx2">
                  <a:lumMod val="75000"/>
                </a:schemeClr>
              </a:solidFill>
            </a:endParaRPr>
          </a:p>
          <a:p>
            <a:pPr marL="342900" indent="-342900" algn="just">
              <a:buFont typeface="Wingdings" panose="05000000000000000000" pitchFamily="2" charset="2"/>
              <a:buChar char="q"/>
            </a:pPr>
            <a:r>
              <a:rPr lang="en-US" sz="2800" dirty="0" smtClean="0">
                <a:solidFill>
                  <a:schemeClr val="tx2">
                    <a:lumMod val="75000"/>
                  </a:schemeClr>
                </a:solidFill>
              </a:rPr>
              <a:t>Treating </a:t>
            </a:r>
            <a:r>
              <a:rPr lang="en-US" sz="2800" dirty="0">
                <a:solidFill>
                  <a:schemeClr val="tx2">
                    <a:lumMod val="75000"/>
                  </a:schemeClr>
                </a:solidFill>
              </a:rPr>
              <a:t>“Caries” not as a tooth surface disease but, as a whole body disease</a:t>
            </a:r>
            <a:r>
              <a:rPr lang="en-US" sz="2800" dirty="0"/>
              <a:t>. </a:t>
            </a:r>
          </a:p>
          <a:p>
            <a:pPr algn="just"/>
            <a:endParaRPr lang="en-US" dirty="0" smtClean="0">
              <a:solidFill>
                <a:schemeClr val="tx2">
                  <a:lumMod val="75000"/>
                </a:schemeClr>
              </a:solidFill>
            </a:endParaRPr>
          </a:p>
        </p:txBody>
      </p:sp>
    </p:spTree>
    <p:extLst>
      <p:ext uri="{BB962C8B-B14F-4D97-AF65-F5344CB8AC3E}">
        <p14:creationId xmlns:p14="http://schemas.microsoft.com/office/powerpoint/2010/main" val="3371757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solidFill>
                  <a:schemeClr val="accent6"/>
                </a:solidFill>
              </a:rPr>
              <a:t>1. 100% Xylitol!</a:t>
            </a:r>
            <a:br>
              <a:rPr lang="en-US" sz="2000" dirty="0" smtClean="0">
                <a:solidFill>
                  <a:schemeClr val="accent6"/>
                </a:solidFill>
              </a:rPr>
            </a:br>
            <a:r>
              <a:rPr lang="en-US" sz="2000" dirty="0" smtClean="0">
                <a:solidFill>
                  <a:schemeClr val="accent6"/>
                </a:solidFill>
              </a:rPr>
              <a:t>2.  Natural sweetener that </a:t>
            </a:r>
            <a:r>
              <a:rPr lang="en-US" sz="2000" u="sng" dirty="0" smtClean="0">
                <a:solidFill>
                  <a:schemeClr val="accent6"/>
                </a:solidFill>
              </a:rPr>
              <a:t>DOES NOT </a:t>
            </a:r>
            <a:r>
              <a:rPr lang="en-US" sz="2000" dirty="0" smtClean="0">
                <a:solidFill>
                  <a:schemeClr val="accent6"/>
                </a:solidFill>
              </a:rPr>
              <a:t>feed bacteria</a:t>
            </a:r>
            <a:br>
              <a:rPr lang="en-US" sz="2000" dirty="0" smtClean="0">
                <a:solidFill>
                  <a:schemeClr val="accent6"/>
                </a:solidFill>
              </a:rPr>
            </a:br>
            <a:r>
              <a:rPr lang="en-US" sz="2000" dirty="0" smtClean="0">
                <a:solidFill>
                  <a:schemeClr val="accent6"/>
                </a:solidFill>
              </a:rPr>
              <a:t>3.  Excellent price point for 520 breath mints.</a:t>
            </a:r>
            <a:endParaRPr lang="en-US" sz="2000" dirty="0">
              <a:solidFill>
                <a:schemeClr val="accent6"/>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2324100"/>
            <a:ext cx="6400800" cy="3924300"/>
          </a:xfrm>
        </p:spPr>
      </p:pic>
    </p:spTree>
    <p:extLst>
      <p:ext uri="{BB962C8B-B14F-4D97-AF65-F5344CB8AC3E}">
        <p14:creationId xmlns:p14="http://schemas.microsoft.com/office/powerpoint/2010/main" val="357319872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3124200"/>
            <a:ext cx="2971800" cy="2971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219200"/>
            <a:ext cx="2243137" cy="26860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3276600"/>
            <a:ext cx="2971800" cy="2971800"/>
          </a:xfrm>
          <a:prstGeom prst="rect">
            <a:avLst/>
          </a:prstGeom>
        </p:spPr>
      </p:pic>
    </p:spTree>
    <p:extLst>
      <p:ext uri="{BB962C8B-B14F-4D97-AF65-F5344CB8AC3E}">
        <p14:creationId xmlns:p14="http://schemas.microsoft.com/office/powerpoint/2010/main" val="571024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solidFill>
                  <a:srgbClr val="7030A0"/>
                </a:solidFill>
              </a:rPr>
              <a:t>1.  Brand New on the market for Dry Mouth!</a:t>
            </a:r>
            <a:br>
              <a:rPr lang="en-US" sz="2000" dirty="0" smtClean="0">
                <a:solidFill>
                  <a:srgbClr val="7030A0"/>
                </a:solidFill>
              </a:rPr>
            </a:br>
            <a:r>
              <a:rPr lang="en-US" sz="2000" dirty="0" smtClean="0">
                <a:solidFill>
                  <a:srgbClr val="7030A0"/>
                </a:solidFill>
              </a:rPr>
              <a:t>2.  Clinical studies show 92% of patients saw improvement.</a:t>
            </a:r>
            <a:br>
              <a:rPr lang="en-US" sz="2000" dirty="0" smtClean="0">
                <a:solidFill>
                  <a:srgbClr val="7030A0"/>
                </a:solidFill>
              </a:rPr>
            </a:br>
            <a:r>
              <a:rPr lang="en-US" sz="2000" dirty="0" smtClean="0">
                <a:solidFill>
                  <a:srgbClr val="7030A0"/>
                </a:solidFill>
              </a:rPr>
              <a:t>3.   A Rx</a:t>
            </a:r>
            <a:endParaRPr lang="en-US" sz="2000" dirty="0">
              <a:solidFill>
                <a:srgbClr val="7030A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7085" y="2324100"/>
            <a:ext cx="5908842" cy="3508375"/>
          </a:xfrm>
        </p:spPr>
      </p:pic>
    </p:spTree>
    <p:extLst>
      <p:ext uri="{BB962C8B-B14F-4D97-AF65-F5344CB8AC3E}">
        <p14:creationId xmlns:p14="http://schemas.microsoft.com/office/powerpoint/2010/main" val="3921365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486936"/>
          </a:xfrm>
        </p:spPr>
        <p:txBody>
          <a:bodyPr numCol="2">
            <a:normAutofit/>
          </a:bodyPr>
          <a:lstStyle/>
          <a:p>
            <a:r>
              <a:rPr lang="en-US" sz="2000" dirty="0" smtClean="0">
                <a:solidFill>
                  <a:srgbClr val="C00000"/>
                </a:solidFill>
              </a:rPr>
              <a:t>Doxycycline 20mg </a:t>
            </a:r>
            <a:r>
              <a:rPr lang="en-US" sz="2000" dirty="0">
                <a:solidFill>
                  <a:srgbClr val="C00000"/>
                </a:solidFill>
              </a:rPr>
              <a:t/>
            </a:r>
            <a:br>
              <a:rPr lang="en-US" sz="2000" dirty="0">
                <a:solidFill>
                  <a:srgbClr val="C00000"/>
                </a:solidFill>
              </a:rPr>
            </a:br>
            <a:r>
              <a:rPr lang="en-US" sz="2000" dirty="0" smtClean="0">
                <a:solidFill>
                  <a:srgbClr val="C00000"/>
                </a:solidFill>
              </a:rPr>
              <a:t>Sig: i BID</a:t>
            </a:r>
            <a:br>
              <a:rPr lang="en-US" sz="2000" dirty="0" smtClean="0">
                <a:solidFill>
                  <a:srgbClr val="C00000"/>
                </a:solidFill>
              </a:rPr>
            </a:br>
            <a:r>
              <a:rPr lang="en-US" sz="2000" dirty="0" smtClean="0">
                <a:solidFill>
                  <a:srgbClr val="C00000"/>
                </a:solidFill>
              </a:rPr>
              <a:t>Disp: 60</a:t>
            </a:r>
            <a:br>
              <a:rPr lang="en-US" sz="2000" dirty="0" smtClean="0">
                <a:solidFill>
                  <a:srgbClr val="C00000"/>
                </a:solidFill>
              </a:rPr>
            </a:br>
            <a:r>
              <a:rPr lang="en-US" sz="2000" dirty="0" smtClean="0">
                <a:solidFill>
                  <a:srgbClr val="C00000"/>
                </a:solidFill>
              </a:rPr>
              <a:t>Refills: 2</a:t>
            </a:r>
            <a:br>
              <a:rPr lang="en-US" sz="2000" dirty="0" smtClean="0">
                <a:solidFill>
                  <a:srgbClr val="C00000"/>
                </a:solidFill>
              </a:rPr>
            </a:br>
            <a:r>
              <a:rPr lang="en-US" sz="2000" dirty="0" smtClean="0">
                <a:solidFill>
                  <a:srgbClr val="C00000"/>
                </a:solidFill>
              </a:rPr>
              <a:t>Doxycycline 100mg</a:t>
            </a:r>
            <a:br>
              <a:rPr lang="en-US" sz="2000" dirty="0" smtClean="0">
                <a:solidFill>
                  <a:srgbClr val="C00000"/>
                </a:solidFill>
              </a:rPr>
            </a:br>
            <a:r>
              <a:rPr lang="en-US" sz="2000" dirty="0" smtClean="0">
                <a:solidFill>
                  <a:srgbClr val="C00000"/>
                </a:solidFill>
              </a:rPr>
              <a:t>Sig: i BID</a:t>
            </a:r>
            <a:br>
              <a:rPr lang="en-US" sz="2000" dirty="0" smtClean="0">
                <a:solidFill>
                  <a:srgbClr val="C00000"/>
                </a:solidFill>
              </a:rPr>
            </a:br>
            <a:r>
              <a:rPr lang="en-US" sz="2000" dirty="0" smtClean="0">
                <a:solidFill>
                  <a:srgbClr val="C00000"/>
                </a:solidFill>
              </a:rPr>
              <a:t>Disp: 28</a:t>
            </a:r>
            <a:br>
              <a:rPr lang="en-US" sz="2000" dirty="0" smtClean="0">
                <a:solidFill>
                  <a:srgbClr val="C00000"/>
                </a:solidFill>
              </a:rPr>
            </a:br>
            <a:r>
              <a:rPr lang="en-US" sz="2000" dirty="0" smtClean="0">
                <a:solidFill>
                  <a:srgbClr val="C00000"/>
                </a:solidFill>
              </a:rPr>
              <a:t>Refills: 0</a:t>
            </a:r>
            <a:endParaRPr lang="en-US" sz="2000" dirty="0">
              <a:solidFill>
                <a:srgbClr val="C0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2667000"/>
            <a:ext cx="4561681" cy="3733800"/>
          </a:xfrm>
        </p:spPr>
      </p:pic>
    </p:spTree>
    <p:extLst>
      <p:ext uri="{BB962C8B-B14F-4D97-AF65-F5344CB8AC3E}">
        <p14:creationId xmlns:p14="http://schemas.microsoft.com/office/powerpoint/2010/main" val="32809969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Brochures</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38201" y="2312988"/>
            <a:ext cx="3581400" cy="3494087"/>
          </a:xfrm>
        </p:spPr>
      </p:pic>
      <p:pic>
        <p:nvPicPr>
          <p:cNvPr id="8" name="Content Placeholder 7"/>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362200"/>
            <a:ext cx="3419475" cy="3429000"/>
          </a:xfrm>
        </p:spPr>
      </p:pic>
    </p:spTree>
    <p:extLst>
      <p:ext uri="{BB962C8B-B14F-4D97-AF65-F5344CB8AC3E}">
        <p14:creationId xmlns:p14="http://schemas.microsoft.com/office/powerpoint/2010/main" val="618207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4400" y="990600"/>
            <a:ext cx="3300984" cy="609600"/>
          </a:xfrm>
        </p:spPr>
        <p:txBody>
          <a:bodyPr>
            <a:normAutofit fontScale="90000"/>
          </a:bodyPr>
          <a:lstStyle/>
          <a:p>
            <a:r>
              <a:rPr lang="en-US" sz="2400" u="sng" dirty="0" smtClean="0">
                <a:solidFill>
                  <a:srgbClr val="0070C0"/>
                </a:solidFill>
              </a:rPr>
              <a:t>At The End of The Day</a:t>
            </a:r>
            <a:endParaRPr lang="en-US" sz="2400" u="sng" dirty="0">
              <a:solidFill>
                <a:srgbClr val="0070C0"/>
              </a:solidFill>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9289" r="19289"/>
          <a:stretch>
            <a:fillRect/>
          </a:stretch>
        </p:blipFill>
        <p:spPr/>
      </p:pic>
      <p:sp>
        <p:nvSpPr>
          <p:cNvPr id="6" name="Text Placeholder 5"/>
          <p:cNvSpPr>
            <a:spLocks noGrp="1"/>
          </p:cNvSpPr>
          <p:nvPr>
            <p:ph type="body" sz="half" idx="2"/>
          </p:nvPr>
        </p:nvSpPr>
        <p:spPr>
          <a:xfrm>
            <a:off x="4734630" y="1905000"/>
            <a:ext cx="3300573" cy="4038600"/>
          </a:xfrm>
        </p:spPr>
        <p:txBody>
          <a:bodyPr>
            <a:normAutofit fontScale="92500" lnSpcReduction="20000"/>
          </a:bodyPr>
          <a:lstStyle/>
          <a:p>
            <a:pPr marL="800100" lvl="1" indent="-342900">
              <a:buFont typeface="Wingdings" panose="05000000000000000000" pitchFamily="2" charset="2"/>
              <a:buChar char="Ø"/>
            </a:pPr>
            <a:r>
              <a:rPr lang="en-US" sz="2200" dirty="0" smtClean="0"/>
              <a:t>Understand Patients </a:t>
            </a:r>
            <a:r>
              <a:rPr lang="en-US" sz="2200" dirty="0"/>
              <a:t>sense of “</a:t>
            </a:r>
            <a:r>
              <a:rPr lang="en-US" sz="2200" dirty="0" smtClean="0"/>
              <a:t>self”</a:t>
            </a:r>
          </a:p>
          <a:p>
            <a:pPr lvl="1"/>
            <a:endParaRPr lang="en-US" sz="2200" dirty="0" smtClean="0"/>
          </a:p>
          <a:p>
            <a:pPr marL="800100" lvl="1" indent="-342900">
              <a:buFont typeface="Wingdings" panose="05000000000000000000" pitchFamily="2" charset="2"/>
              <a:buChar char="Ø"/>
            </a:pPr>
            <a:r>
              <a:rPr lang="en-US" sz="2200" dirty="0" smtClean="0"/>
              <a:t>What </a:t>
            </a:r>
            <a:r>
              <a:rPr lang="en-US" sz="2200" dirty="0"/>
              <a:t>is their dental </a:t>
            </a:r>
            <a:r>
              <a:rPr lang="en-US" sz="2200" dirty="0" smtClean="0"/>
              <a:t>I.Q.</a:t>
            </a:r>
          </a:p>
          <a:p>
            <a:pPr lvl="1"/>
            <a:endParaRPr lang="en-US" sz="2200" dirty="0" smtClean="0"/>
          </a:p>
          <a:p>
            <a:pPr marL="800100" lvl="1" indent="-342900">
              <a:buFont typeface="Wingdings" panose="05000000000000000000" pitchFamily="2" charset="2"/>
              <a:buChar char="Ø"/>
            </a:pPr>
            <a:r>
              <a:rPr lang="en-US" sz="2200" dirty="0" smtClean="0"/>
              <a:t>How </a:t>
            </a:r>
            <a:r>
              <a:rPr lang="en-US" sz="2200" dirty="0"/>
              <a:t>do they view the dental </a:t>
            </a:r>
            <a:r>
              <a:rPr lang="en-US" sz="2200" dirty="0" smtClean="0"/>
              <a:t>profession</a:t>
            </a:r>
          </a:p>
          <a:p>
            <a:pPr lvl="1"/>
            <a:endParaRPr lang="en-US" sz="2200" dirty="0" smtClean="0"/>
          </a:p>
          <a:p>
            <a:pPr marL="800100" lvl="1" indent="-342900">
              <a:buFont typeface="Wingdings" panose="05000000000000000000" pitchFamily="2" charset="2"/>
              <a:buChar char="Ø"/>
            </a:pPr>
            <a:r>
              <a:rPr lang="en-US" sz="2200" dirty="0" smtClean="0"/>
              <a:t>Be </a:t>
            </a:r>
            <a:r>
              <a:rPr lang="en-US" sz="2200" dirty="0"/>
              <a:t>an active participant on campus</a:t>
            </a:r>
          </a:p>
          <a:p>
            <a:endParaRPr lang="en-US" dirty="0"/>
          </a:p>
        </p:txBody>
      </p:sp>
    </p:spTree>
    <p:extLst>
      <p:ext uri="{BB962C8B-B14F-4D97-AF65-F5344CB8AC3E}">
        <p14:creationId xmlns:p14="http://schemas.microsoft.com/office/powerpoint/2010/main" val="3887120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effectLst/>
              </a:rPr>
              <a:t>Understanding their sense of “self”</a:t>
            </a:r>
            <a:endParaRPr lang="en-US" sz="3200" dirty="0">
              <a:solidFill>
                <a:schemeClr val="tx1"/>
              </a:solidFill>
              <a:effectLst/>
            </a:endParaRPr>
          </a:p>
        </p:txBody>
      </p:sp>
      <p:sp>
        <p:nvSpPr>
          <p:cNvPr id="3" name="Content Placeholder 2"/>
          <p:cNvSpPr>
            <a:spLocks noGrp="1"/>
          </p:cNvSpPr>
          <p:nvPr>
            <p:ph idx="1"/>
          </p:nvPr>
        </p:nvSpPr>
        <p:spPr/>
        <p:txBody>
          <a:bodyPr anchor="ctr"/>
          <a:lstStyle/>
          <a:p>
            <a:pPr indent="0">
              <a:buNone/>
            </a:pPr>
            <a:r>
              <a:rPr lang="en-US" dirty="0" smtClean="0"/>
              <a:t>These students are acutely aware of what they don’t have. Loss of teeth and replacement with bridge work, flippers, dentures, or even implants is seen not only as physically diminishing, but as placing them at the very bottom of the socio-economic totem pole. </a:t>
            </a:r>
            <a:endParaRPr lang="en-US" dirty="0"/>
          </a:p>
        </p:txBody>
      </p:sp>
    </p:spTree>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1"/>
                </a:solidFill>
              </a:rPr>
              <a:t>     What is their Dental I.Q.</a:t>
            </a:r>
            <a:endParaRPr lang="en-US" sz="4400" dirty="0">
              <a:solidFill>
                <a:schemeClr val="tx1"/>
              </a:solidFill>
            </a:endParaRPr>
          </a:p>
        </p:txBody>
      </p:sp>
      <p:sp>
        <p:nvSpPr>
          <p:cNvPr id="4" name="Text Placeholder 3"/>
          <p:cNvSpPr>
            <a:spLocks noGrp="1"/>
          </p:cNvSpPr>
          <p:nvPr>
            <p:ph type="body" idx="1"/>
          </p:nvPr>
        </p:nvSpPr>
        <p:spPr/>
        <p:txBody>
          <a:bodyPr>
            <a:normAutofit fontScale="92500" lnSpcReduction="20000"/>
          </a:bodyPr>
          <a:lstStyle/>
          <a:p>
            <a:r>
              <a:rPr lang="en-US" b="1" dirty="0">
                <a:solidFill>
                  <a:schemeClr val="accent3"/>
                </a:solidFill>
              </a:rPr>
              <a:t>Be careful of dental jargon.</a:t>
            </a:r>
          </a:p>
        </p:txBody>
      </p:sp>
      <p:sp>
        <p:nvSpPr>
          <p:cNvPr id="5" name="Text Placeholder 4"/>
          <p:cNvSpPr>
            <a:spLocks noGrp="1"/>
          </p:cNvSpPr>
          <p:nvPr>
            <p:ph type="body" sz="quarter" idx="3"/>
          </p:nvPr>
        </p:nvSpPr>
        <p:spPr/>
        <p:txBody>
          <a:bodyPr>
            <a:normAutofit fontScale="92500" lnSpcReduction="20000"/>
          </a:bodyPr>
          <a:lstStyle/>
          <a:p>
            <a:r>
              <a:rPr lang="en-US" b="1" dirty="0">
                <a:solidFill>
                  <a:schemeClr val="accent3"/>
                </a:solidFill>
              </a:rPr>
              <a:t>Do they understand basic oral hygiene?</a:t>
            </a:r>
          </a:p>
        </p:txBody>
      </p:sp>
      <p:sp>
        <p:nvSpPr>
          <p:cNvPr id="6" name="Content Placeholder 5"/>
          <p:cNvSpPr>
            <a:spLocks noGrp="1"/>
          </p:cNvSpPr>
          <p:nvPr>
            <p:ph sz="quarter" idx="4"/>
          </p:nvPr>
        </p:nvSpPr>
        <p:spPr/>
        <p:txBody>
          <a:bodyPr>
            <a:normAutofit fontScale="77500" lnSpcReduction="20000"/>
          </a:bodyPr>
          <a:lstStyle/>
          <a:p>
            <a:r>
              <a:rPr lang="en-US" dirty="0"/>
              <a:t>Have them demonstrate their homecare skills.  Understanding the environment </a:t>
            </a:r>
            <a:r>
              <a:rPr lang="en-US" dirty="0" smtClean="0"/>
              <a:t>from </a:t>
            </a:r>
            <a:r>
              <a:rPr lang="en-US" dirty="0"/>
              <a:t>which they came.  If they moved a lot, lived on the streets, or had a history of substance abuse, oral hygiene was most likely not a taught skill or priority.</a:t>
            </a:r>
          </a:p>
        </p:txBody>
      </p:sp>
      <p:sp>
        <p:nvSpPr>
          <p:cNvPr id="7" name="Rectangle 6"/>
          <p:cNvSpPr/>
          <p:nvPr/>
        </p:nvSpPr>
        <p:spPr>
          <a:xfrm>
            <a:off x="7086600" y="4267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2"/>
          <p:cNvSpPr>
            <a:spLocks noGrp="1"/>
          </p:cNvSpPr>
          <p:nvPr>
            <p:ph sz="half" idx="2"/>
          </p:nvPr>
        </p:nvSpPr>
        <p:spPr>
          <a:ln>
            <a:solidFill>
              <a:schemeClr val="accent1"/>
            </a:solidFill>
          </a:ln>
        </p:spPr>
        <p:txBody>
          <a:bodyPr>
            <a:normAutofit/>
          </a:bodyPr>
          <a:lstStyle/>
          <a:p>
            <a:pPr marL="68580" indent="0">
              <a:buNone/>
            </a:pPr>
            <a:endParaRPr lang="en-US" sz="2000" dirty="0" smtClean="0"/>
          </a:p>
          <a:p>
            <a:pPr marL="68580" indent="0">
              <a:buNone/>
            </a:pPr>
            <a:r>
              <a:rPr lang="en-US" sz="2000" dirty="0" smtClean="0"/>
              <a:t>Words </a:t>
            </a:r>
            <a:r>
              <a:rPr lang="en-US" sz="2000" dirty="0"/>
              <a:t>like plaque, tarter, calculus, periodontal disease, or root canal, are all foreign to the majority of Job </a:t>
            </a:r>
            <a:r>
              <a:rPr lang="en-US" sz="2000" dirty="0" smtClean="0"/>
              <a:t>Corps </a:t>
            </a:r>
            <a:r>
              <a:rPr lang="en-US" sz="2000" dirty="0"/>
              <a:t>population. </a:t>
            </a:r>
            <a:endParaRPr lang="en-US" sz="2000" b="1" u="sng" dirty="0"/>
          </a:p>
          <a:p>
            <a:pPr algn="ctr">
              <a:buNone/>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200" dirty="0" smtClean="0">
                <a:solidFill>
                  <a:srgbClr val="00B0F0"/>
                </a:solidFill>
              </a:rPr>
              <a:t>How Patients View Dentistry</a:t>
            </a:r>
            <a:endParaRPr lang="en-US" sz="3200" dirty="0">
              <a:solidFill>
                <a:srgbClr val="00B0F0"/>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600" y="2749550"/>
            <a:ext cx="3962400" cy="3270250"/>
          </a:xfrm>
        </p:spPr>
      </p:pic>
    </p:spTree>
    <p:extLst>
      <p:ext uri="{BB962C8B-B14F-4D97-AF65-F5344CB8AC3E}">
        <p14:creationId xmlns:p14="http://schemas.microsoft.com/office/powerpoint/2010/main" val="33944240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3200" dirty="0" smtClean="0">
                <a:solidFill>
                  <a:schemeClr val="accent3"/>
                </a:solidFill>
              </a:rPr>
              <a:t>      Be </a:t>
            </a:r>
            <a:r>
              <a:rPr lang="en-US" sz="3200" dirty="0">
                <a:solidFill>
                  <a:schemeClr val="accent3"/>
                </a:solidFill>
              </a:rPr>
              <a:t>A</a:t>
            </a:r>
            <a:r>
              <a:rPr lang="en-US" sz="3200" dirty="0" smtClean="0">
                <a:solidFill>
                  <a:schemeClr val="accent3"/>
                </a:solidFill>
              </a:rPr>
              <a:t>n Active </a:t>
            </a:r>
            <a:r>
              <a:rPr lang="en-US" sz="3200" dirty="0">
                <a:solidFill>
                  <a:schemeClr val="accent3"/>
                </a:solidFill>
              </a:rPr>
              <a:t>P</a:t>
            </a:r>
            <a:r>
              <a:rPr lang="en-US" sz="3200" dirty="0" smtClean="0">
                <a:solidFill>
                  <a:schemeClr val="accent3"/>
                </a:solidFill>
              </a:rPr>
              <a:t>articipant On Campus</a:t>
            </a:r>
            <a:endParaRPr lang="en-US" sz="3200" dirty="0">
              <a:solidFill>
                <a:schemeClr val="accent3"/>
              </a:solidFill>
            </a:endParaRPr>
          </a:p>
        </p:txBody>
      </p:sp>
      <p:sp>
        <p:nvSpPr>
          <p:cNvPr id="3" name="Content Placeholder 2"/>
          <p:cNvSpPr>
            <a:spLocks noGrp="1"/>
          </p:cNvSpPr>
          <p:nvPr>
            <p:ph idx="1"/>
          </p:nvPr>
        </p:nvSpPr>
        <p:spPr>
          <a:xfrm>
            <a:off x="457200" y="1447800"/>
            <a:ext cx="8229600" cy="5029200"/>
          </a:xfrm>
        </p:spPr>
        <p:txBody>
          <a:bodyPr>
            <a:normAutofit lnSpcReduction="10000"/>
          </a:bodyPr>
          <a:lstStyle/>
          <a:p>
            <a:pPr>
              <a:buFont typeface="Wingdings" pitchFamily="2" charset="2"/>
              <a:buChar char="§"/>
            </a:pPr>
            <a:r>
              <a:rPr lang="en-US" b="1" u="sng" dirty="0" smtClean="0"/>
              <a:t>Classrooms</a:t>
            </a:r>
            <a:r>
              <a:rPr lang="en-US" dirty="0" smtClean="0"/>
              <a:t>.  </a:t>
            </a:r>
          </a:p>
          <a:p>
            <a:pPr>
              <a:buNone/>
            </a:pPr>
            <a:r>
              <a:rPr lang="en-US" dirty="0" smtClean="0"/>
              <a:t>    </a:t>
            </a:r>
            <a:r>
              <a:rPr lang="en-US" sz="2000" dirty="0" smtClean="0"/>
              <a:t>Keep information simple, understandable, and impactful.</a:t>
            </a:r>
          </a:p>
          <a:p>
            <a:pPr>
              <a:buFont typeface="Wingdings" pitchFamily="2" charset="2"/>
              <a:buChar char="§"/>
            </a:pPr>
            <a:r>
              <a:rPr lang="en-US" b="1" u="sng" dirty="0" smtClean="0"/>
              <a:t>Walk the campus grounds</a:t>
            </a:r>
            <a:r>
              <a:rPr lang="en-US" dirty="0" smtClean="0"/>
              <a:t>.</a:t>
            </a:r>
          </a:p>
          <a:p>
            <a:pPr>
              <a:buNone/>
            </a:pPr>
            <a:r>
              <a:rPr lang="en-US" dirty="0" smtClean="0"/>
              <a:t>   </a:t>
            </a:r>
            <a:r>
              <a:rPr lang="en-US" sz="2000" dirty="0" smtClean="0"/>
              <a:t>This allows students to see you outside the clinic,  and ask questions in a non-clinical setting. Wear street clothes!</a:t>
            </a:r>
          </a:p>
          <a:p>
            <a:pPr>
              <a:buFont typeface="Wingdings" pitchFamily="2" charset="2"/>
              <a:buChar char="§"/>
            </a:pPr>
            <a:r>
              <a:rPr lang="en-US" b="1" u="sng" dirty="0" smtClean="0"/>
              <a:t>Participate in other campus programs</a:t>
            </a:r>
            <a:r>
              <a:rPr lang="en-US" sz="3200" b="1" dirty="0" smtClean="0"/>
              <a:t>.</a:t>
            </a:r>
          </a:p>
          <a:p>
            <a:pPr>
              <a:buNone/>
            </a:pPr>
            <a:r>
              <a:rPr lang="en-US" sz="2400" dirty="0" smtClean="0"/>
              <a:t>   </a:t>
            </a:r>
            <a:r>
              <a:rPr lang="en-US" sz="2000" dirty="0" smtClean="0"/>
              <a:t>At my center I lecture in weight management class, diabetes clinics, </a:t>
            </a:r>
            <a:r>
              <a:rPr lang="en-US" sz="2000" dirty="0"/>
              <a:t>t</a:t>
            </a:r>
            <a:r>
              <a:rPr lang="en-US" sz="2000" dirty="0" smtClean="0"/>
              <a:t>obacco </a:t>
            </a:r>
            <a:r>
              <a:rPr lang="en-US" sz="2000" dirty="0" smtClean="0"/>
              <a:t>cessation programs, etc.  Always relating dentistry to the field I am participating in.</a:t>
            </a:r>
          </a:p>
          <a:p>
            <a:pPr>
              <a:buFont typeface="Wingdings" pitchFamily="2" charset="2"/>
              <a:buChar char="§"/>
            </a:pPr>
            <a:r>
              <a:rPr lang="en-US" b="1" u="sng" dirty="0" smtClean="0"/>
              <a:t>Host motivational speakers</a:t>
            </a:r>
            <a:r>
              <a:rPr lang="en-US" b="1" dirty="0" smtClean="0"/>
              <a:t>.</a:t>
            </a:r>
            <a:endParaRPr lang="en-US" b="1" u="sng" dirty="0" smtClean="0"/>
          </a:p>
          <a:p>
            <a:pPr>
              <a:buNone/>
            </a:pPr>
            <a:r>
              <a:rPr lang="en-US" sz="2000" dirty="0" smtClean="0"/>
              <a:t>    Gruen Von Behrens with the help of local sponsors recently visited our campus and spoke about the effects of tobacco use. </a:t>
            </a:r>
          </a:p>
          <a:p>
            <a:pPr>
              <a:buFont typeface="Wingdings" pitchFamily="2" charset="2"/>
              <a:buChar char="§"/>
            </a:pPr>
            <a:endParaRPr lang="en-US" sz="2000" dirty="0" smtClean="0"/>
          </a:p>
          <a:p>
            <a:pPr>
              <a:buNone/>
            </a:pPr>
            <a:endParaRPr lang="en-US" sz="3200" u="sng"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300" b="1" dirty="0" smtClean="0"/>
              <a:t/>
            </a:r>
            <a:br>
              <a:rPr lang="en-US" sz="5300" b="1" dirty="0" smtClean="0"/>
            </a:br>
            <a:r>
              <a:rPr lang="en-US" sz="5300" b="1" dirty="0"/>
              <a:t/>
            </a:r>
            <a:br>
              <a:rPr lang="en-US" sz="5300" b="1" dirty="0"/>
            </a:br>
            <a:r>
              <a:rPr lang="en-US" sz="3200" dirty="0" smtClean="0"/>
              <a:t/>
            </a:r>
            <a:br>
              <a:rPr lang="en-US" sz="3200" dirty="0" smtClean="0"/>
            </a:br>
            <a:r>
              <a:rPr lang="en-US" sz="5300" b="1" dirty="0" smtClean="0"/>
              <a:t>CARIFREE</a:t>
            </a:r>
            <a:br>
              <a:rPr lang="en-US" sz="5300" b="1" dirty="0" smtClean="0"/>
            </a:br>
            <a:r>
              <a:rPr lang="en-US" sz="3200" dirty="0" smtClean="0"/>
              <a:t/>
            </a:r>
            <a:br>
              <a:rPr lang="en-US" sz="3200" dirty="0" smtClean="0"/>
            </a:br>
            <a:r>
              <a:rPr lang="en-US" sz="3200" dirty="0" smtClean="0"/>
              <a:t>             </a:t>
            </a:r>
            <a:r>
              <a:rPr lang="en-US" sz="4800" dirty="0" smtClean="0">
                <a:solidFill>
                  <a:schemeClr val="tx1"/>
                </a:solidFill>
              </a:rPr>
              <a:t>&amp;</a:t>
            </a:r>
            <a:endParaRPr lang="en-US" sz="4800" dirty="0">
              <a:solidFill>
                <a:schemeClr val="tx1"/>
              </a:solidFill>
            </a:endParaRP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0126" r="10126"/>
          <a:stretch>
            <a:fillRect/>
          </a:stretch>
        </p:blipFill>
        <p:spPr/>
      </p:pic>
      <p:sp>
        <p:nvSpPr>
          <p:cNvPr id="5" name="Subtitle 4"/>
          <p:cNvSpPr>
            <a:spLocks noGrp="1"/>
          </p:cNvSpPr>
          <p:nvPr>
            <p:ph type="body" sz="half" idx="2"/>
          </p:nvPr>
        </p:nvSpPr>
        <p:spPr/>
        <p:txBody>
          <a:bodyPr>
            <a:normAutofit/>
          </a:bodyPr>
          <a:lstStyle/>
          <a:p>
            <a:endParaRPr lang="en-US" sz="2800" dirty="0" smtClean="0">
              <a:solidFill>
                <a:schemeClr val="accent3"/>
              </a:solidFill>
            </a:endParaRPr>
          </a:p>
          <a:p>
            <a:r>
              <a:rPr lang="en-US" sz="2800" b="1" dirty="0" smtClean="0">
                <a:solidFill>
                  <a:schemeClr val="accent3"/>
                </a:solidFill>
              </a:rPr>
              <a:t>DR. KIM KUTSCH</a:t>
            </a:r>
            <a:endParaRPr lang="en-US" sz="2800" b="1" dirty="0">
              <a:solidFill>
                <a:schemeClr val="accent3"/>
              </a:solidFill>
            </a:endParaRPr>
          </a:p>
        </p:txBody>
      </p:sp>
      <p:sp>
        <p:nvSpPr>
          <p:cNvPr id="2" name="Flowchart: Process 1"/>
          <p:cNvSpPr/>
          <p:nvPr/>
        </p:nvSpPr>
        <p:spPr>
          <a:xfrm>
            <a:off x="1524000" y="6141662"/>
            <a:ext cx="2895600" cy="176213"/>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800" dirty="0" smtClean="0"/>
              <a:t>Photo –Kutsch &amp; Renyer Family Cosmetic  Dentistry</a:t>
            </a:r>
            <a:endParaRPr lang="en-US" sz="800" dirty="0"/>
          </a:p>
        </p:txBody>
      </p:sp>
    </p:spTree>
    <p:extLst>
      <p:ext uri="{BB962C8B-B14F-4D97-AF65-F5344CB8AC3E}">
        <p14:creationId xmlns:p14="http://schemas.microsoft.com/office/powerpoint/2010/main" val="20048994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609600"/>
          </a:xfrm>
        </p:spPr>
        <p:txBody>
          <a:bodyPr>
            <a:normAutofit fontScale="90000"/>
          </a:bodyPr>
          <a:lstStyle/>
          <a:p>
            <a:r>
              <a:rPr lang="en-US" sz="4400" dirty="0" smtClean="0">
                <a:solidFill>
                  <a:schemeClr val="tx1"/>
                </a:solidFill>
              </a:rPr>
              <a:t>References</a:t>
            </a:r>
            <a:endParaRPr lang="en-US" sz="4400" dirty="0">
              <a:solidFill>
                <a:schemeClr val="tx1"/>
              </a:solidFill>
            </a:endParaRPr>
          </a:p>
        </p:txBody>
      </p:sp>
      <p:sp>
        <p:nvSpPr>
          <p:cNvPr id="8" name="Content Placeholder 7"/>
          <p:cNvSpPr>
            <a:spLocks noGrp="1"/>
          </p:cNvSpPr>
          <p:nvPr>
            <p:ph idx="1"/>
          </p:nvPr>
        </p:nvSpPr>
        <p:spPr>
          <a:xfrm>
            <a:off x="457200" y="1066800"/>
            <a:ext cx="8229600" cy="5791200"/>
          </a:xfrm>
        </p:spPr>
        <p:txBody>
          <a:bodyPr>
            <a:normAutofit fontScale="92500" lnSpcReduction="20000"/>
          </a:bodyPr>
          <a:lstStyle/>
          <a:p>
            <a:pPr marL="651510" indent="-514350">
              <a:buAutoNum type="arabicPeriod"/>
            </a:pPr>
            <a:r>
              <a:rPr lang="en-US" sz="1800" dirty="0" smtClean="0"/>
              <a:t>Center for Genomic Sciences, West Penn </a:t>
            </a:r>
            <a:r>
              <a:rPr lang="en-US" sz="1800" dirty="0" err="1" smtClean="0"/>
              <a:t>Allagheny</a:t>
            </a:r>
            <a:r>
              <a:rPr lang="en-US" sz="1800" dirty="0" smtClean="0"/>
              <a:t> Health Systems.  </a:t>
            </a:r>
            <a:r>
              <a:rPr lang="en-US" sz="1800" dirty="0" smtClean="0">
                <a:solidFill>
                  <a:schemeClr val="bg2">
                    <a:lumMod val="75000"/>
                  </a:schemeClr>
                </a:solidFill>
              </a:rPr>
              <a:t>http://www.centerforgenomicsciences.org/research/biofilm.html</a:t>
            </a:r>
            <a:r>
              <a:rPr lang="en-US" sz="1800" dirty="0" smtClean="0"/>
              <a:t>.</a:t>
            </a:r>
          </a:p>
          <a:p>
            <a:pPr marL="651510" indent="-514350">
              <a:buAutoNum type="arabicPeriod"/>
            </a:pPr>
            <a:r>
              <a:rPr lang="en-US" sz="1800" dirty="0" smtClean="0"/>
              <a:t>Marsh, P.D.  “Dental Plaque as a Biofilm and a Microbial Community- Implications for Health and Disease.”  BMC Oral Health. 2006. 6(</a:t>
            </a:r>
            <a:r>
              <a:rPr lang="en-US" sz="1800" dirty="0" err="1" smtClean="0"/>
              <a:t>Suppl</a:t>
            </a:r>
            <a:r>
              <a:rPr lang="en-US" sz="1800" dirty="0" smtClean="0"/>
              <a:t> 1) : 514.</a:t>
            </a:r>
          </a:p>
          <a:p>
            <a:pPr marL="651510" indent="-514350">
              <a:buAutoNum type="arabicPeriod"/>
            </a:pPr>
            <a:r>
              <a:rPr lang="en-US" sz="1800" dirty="0" smtClean="0"/>
              <a:t>Marquis, M.E.  “Oxygen Metabolism, Oxidative Stress and  Acid-Base Physiology of Dental Plaque Biofilms.”  Journal of Industrial Microbiology. </a:t>
            </a:r>
            <a:r>
              <a:rPr lang="en-US" sz="1800" dirty="0" err="1" smtClean="0"/>
              <a:t>Vol</a:t>
            </a:r>
            <a:r>
              <a:rPr lang="en-US" sz="1800" dirty="0" smtClean="0"/>
              <a:t> 15. p. 198-207.</a:t>
            </a:r>
          </a:p>
          <a:p>
            <a:pPr marL="651510" indent="-514350">
              <a:buAutoNum type="arabicPeriod"/>
            </a:pPr>
            <a:r>
              <a:rPr lang="en-US" sz="1800" dirty="0" smtClean="0"/>
              <a:t>Young, Douglas A., et al.  “Curing the Silent Epidemic:  Caries Management in the 21</a:t>
            </a:r>
            <a:r>
              <a:rPr lang="en-US" sz="1800" baseline="30000" dirty="0" smtClean="0"/>
              <a:t>st</a:t>
            </a:r>
            <a:r>
              <a:rPr lang="en-US" sz="1800" dirty="0" smtClean="0"/>
              <a:t>  Century and Beyond.”  CDA. </a:t>
            </a:r>
            <a:r>
              <a:rPr lang="en-US" sz="1800" dirty="0" err="1" smtClean="0"/>
              <a:t>Vol</a:t>
            </a:r>
            <a:r>
              <a:rPr lang="en-US" sz="1800" dirty="0" smtClean="0"/>
              <a:t> 35, 10. p. 681-85.</a:t>
            </a:r>
          </a:p>
          <a:p>
            <a:pPr marL="651510" indent="-514350">
              <a:buAutoNum type="arabicPeriod"/>
            </a:pPr>
            <a:r>
              <a:rPr lang="en-US" sz="1800" dirty="0" err="1" smtClean="0"/>
              <a:t>Nield</a:t>
            </a:r>
            <a:r>
              <a:rPr lang="en-US" sz="1800" dirty="0" smtClean="0"/>
              <a:t>-Gehrig, Jill S.  “Dental Plaque Biofilms.”  </a:t>
            </a:r>
            <a:r>
              <a:rPr lang="en-US" sz="1800" dirty="0" smtClean="0">
                <a:solidFill>
                  <a:schemeClr val="bg2">
                    <a:lumMod val="75000"/>
                  </a:schemeClr>
                </a:solidFill>
                <a:hlinkClick r:id="rId2"/>
              </a:rPr>
              <a:t>http://www.dentalcarestamford.com</a:t>
            </a:r>
            <a:endParaRPr lang="en-US" sz="1800" dirty="0" smtClean="0">
              <a:solidFill>
                <a:schemeClr val="bg2">
                  <a:lumMod val="75000"/>
                </a:schemeClr>
              </a:solidFill>
            </a:endParaRPr>
          </a:p>
          <a:p>
            <a:pPr marL="651510" indent="-514350">
              <a:buFont typeface="Wingdings 2"/>
              <a:buAutoNum type="arabicPeriod"/>
            </a:pPr>
            <a:r>
              <a:rPr lang="en-US" sz="1800" dirty="0" err="1" smtClean="0"/>
              <a:t>Frutiger</a:t>
            </a:r>
            <a:r>
              <a:rPr lang="en-US" sz="1800" dirty="0" smtClean="0"/>
              <a:t>, Anna.  “Dental Plaque Biofilms.” </a:t>
            </a:r>
            <a:r>
              <a:rPr lang="en-US" sz="1800" dirty="0" smtClean="0">
                <a:hlinkClick r:id="rId3"/>
              </a:rPr>
              <a:t>http://www.microbewiki.Kenyon.edu/index.php/Dental_Plaque_Biofilms.com</a:t>
            </a:r>
            <a:endParaRPr lang="en-US" sz="1800" dirty="0" smtClean="0"/>
          </a:p>
          <a:p>
            <a:pPr marL="651510" indent="-514350">
              <a:buFont typeface="Wingdings 2"/>
              <a:buAutoNum type="arabicPeriod"/>
            </a:pPr>
            <a:r>
              <a:rPr lang="en-US" sz="1800" dirty="0" smtClean="0"/>
              <a:t>Garcia-Godoy, Franklin and Hicks, John M. “Maintaining the Integrity of the Enamel Surface:  The Role of Dental Biofilm, Saliva and Preventive Agents in Enamel Demineralization and </a:t>
            </a:r>
            <a:r>
              <a:rPr lang="en-US" sz="1800" dirty="0" err="1" smtClean="0"/>
              <a:t>Remineralization</a:t>
            </a:r>
            <a:r>
              <a:rPr lang="en-US" sz="1800" dirty="0" smtClean="0"/>
              <a:t>.” JADA. 2008;  139;2S-34S</a:t>
            </a:r>
          </a:p>
          <a:p>
            <a:pPr marL="651510" indent="-514350">
              <a:buFont typeface="Wingdings 2"/>
              <a:buAutoNum type="arabicPeriod"/>
            </a:pPr>
            <a:r>
              <a:rPr lang="en-US" sz="1800" dirty="0" smtClean="0"/>
              <a:t>Kutsch, V. Kim, and </a:t>
            </a:r>
            <a:r>
              <a:rPr lang="en-US" sz="1800" dirty="0" err="1" smtClean="0"/>
              <a:t>Milicich</a:t>
            </a:r>
            <a:r>
              <a:rPr lang="en-US" sz="1800" dirty="0" smtClean="0"/>
              <a:t>, Graeme.  “Understanding the Biofilm Battle.”  </a:t>
            </a:r>
            <a:r>
              <a:rPr lang="en-US" sz="1800" dirty="0" smtClean="0">
                <a:hlinkClick r:id="rId4"/>
              </a:rPr>
              <a:t>http://carifree.com/dentists/online</a:t>
            </a:r>
            <a:r>
              <a:rPr lang="en-US" sz="1800" dirty="0" smtClean="0"/>
              <a:t> downloads.   html.  Recorded June 2, 2009.</a:t>
            </a:r>
          </a:p>
          <a:p>
            <a:pPr marL="651510" indent="-514350">
              <a:buFont typeface="Wingdings 2"/>
              <a:buAutoNum type="arabicPeriod"/>
            </a:pPr>
            <a:endParaRPr lang="en-US" sz="1800" dirty="0" smtClean="0"/>
          </a:p>
          <a:p>
            <a:pPr marL="651510" indent="-514350">
              <a:buAutoNum type="arabicPeriod"/>
            </a:pPr>
            <a:endParaRPr lang="en-US" sz="1800" dirty="0" smtClean="0"/>
          </a:p>
          <a:p>
            <a:pPr marL="651510" indent="-514350">
              <a:buAutoNum type="arabicPeriod"/>
            </a:pPr>
            <a:endParaRPr lang="en-US" sz="1800" dirty="0" smtClean="0"/>
          </a:p>
          <a:p>
            <a:pPr marL="651510" indent="-514350">
              <a:buAutoNum type="arabicPeriod"/>
            </a:pPr>
            <a:endParaRPr lang="en-US" sz="1800" dirty="0" smtClean="0"/>
          </a:p>
          <a:p>
            <a:pPr marL="651510" indent="-514350">
              <a:buAutoNum type="arabicPeriod"/>
            </a:pP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76800"/>
          </a:xfrm>
        </p:spPr>
        <p:txBody>
          <a:bodyPr>
            <a:normAutofit fontScale="90000"/>
          </a:bodyPr>
          <a:lstStyle/>
          <a:p>
            <a:r>
              <a:rPr lang="en-US" sz="1800" dirty="0" smtClean="0"/>
              <a:t>9.   </a:t>
            </a:r>
            <a:r>
              <a:rPr lang="en-US" sz="1800" dirty="0" smtClean="0">
                <a:solidFill>
                  <a:schemeClr val="tx1"/>
                </a:solidFill>
              </a:rPr>
              <a:t>Kutsch</a:t>
            </a:r>
            <a:r>
              <a:rPr lang="en-US" sz="1800" dirty="0">
                <a:solidFill>
                  <a:schemeClr val="tx1"/>
                </a:solidFill>
              </a:rPr>
              <a:t>, K., DR. (2018, September 25). The Usual Suspects. Retrieved </a:t>
            </a:r>
            <a:r>
              <a:rPr lang="en-US" sz="1800" dirty="0" smtClean="0">
                <a:solidFill>
                  <a:schemeClr val="tx1"/>
                </a:solidFill>
              </a:rPr>
              <a:t>from</a:t>
            </a:r>
            <a:br>
              <a:rPr lang="en-US" sz="1800" dirty="0" smtClean="0">
                <a:solidFill>
                  <a:schemeClr val="tx1"/>
                </a:solidFill>
              </a:rPr>
            </a:br>
            <a:r>
              <a:rPr lang="en-US" sz="1800" dirty="0">
                <a:solidFill>
                  <a:schemeClr val="tx1"/>
                </a:solidFill>
              </a:rPr>
              <a:t> </a:t>
            </a:r>
            <a:r>
              <a:rPr lang="en-US" sz="1800" dirty="0" smtClean="0">
                <a:solidFill>
                  <a:schemeClr val="tx1"/>
                </a:solidFill>
              </a:rPr>
              <a:t>     </a:t>
            </a:r>
            <a:r>
              <a:rPr lang="en-US" sz="1800" dirty="0" smtClean="0">
                <a:solidFill>
                  <a:schemeClr val="accent3"/>
                </a:solidFill>
              </a:rPr>
              <a:t>carifree.com</a:t>
            </a:r>
            <a:r>
              <a:rPr lang="en-US" sz="1800" dirty="0" smtClean="0">
                <a:solidFill>
                  <a:schemeClr val="tx1"/>
                </a:solidFill>
              </a:rPr>
              <a:t/>
            </a:r>
            <a:br>
              <a:rPr lang="en-US" sz="1800" dirty="0" smtClean="0">
                <a:solidFill>
                  <a:schemeClr val="tx1"/>
                </a:solidFill>
              </a:rPr>
            </a:br>
            <a:r>
              <a:rPr lang="en-US" sz="1800" dirty="0" smtClean="0"/>
              <a:t>10. </a:t>
            </a:r>
            <a:r>
              <a:rPr lang="en-US" sz="1800" dirty="0" err="1">
                <a:solidFill>
                  <a:schemeClr val="tx1"/>
                </a:solidFill>
              </a:rPr>
              <a:t>Mennella</a:t>
            </a:r>
            <a:r>
              <a:rPr lang="en-US" sz="1800" dirty="0">
                <a:solidFill>
                  <a:schemeClr val="tx1"/>
                </a:solidFill>
              </a:rPr>
              <a:t>, J. A., PHD, </a:t>
            </a:r>
            <a:r>
              <a:rPr lang="en-US" sz="1800" dirty="0" err="1">
                <a:solidFill>
                  <a:schemeClr val="tx1"/>
                </a:solidFill>
              </a:rPr>
              <a:t>Pepino</a:t>
            </a:r>
            <a:r>
              <a:rPr lang="en-US" sz="1800" dirty="0">
                <a:solidFill>
                  <a:schemeClr val="tx1"/>
                </a:solidFill>
              </a:rPr>
              <a:t>, Y., PHD, &amp; Reed, D., PHD. (2005, February</a:t>
            </a:r>
            <a:r>
              <a:rPr lang="en-US" sz="1800" dirty="0" smtClean="0">
                <a:solidFill>
                  <a:schemeClr val="tx1"/>
                </a:solidFill>
              </a:rPr>
              <a:t>).</a:t>
            </a:r>
            <a:br>
              <a:rPr lang="en-US" sz="1800" dirty="0" smtClean="0">
                <a:solidFill>
                  <a:schemeClr val="tx1"/>
                </a:solidFill>
              </a:rPr>
            </a:br>
            <a:r>
              <a:rPr lang="en-US" sz="1800" dirty="0">
                <a:solidFill>
                  <a:schemeClr val="tx1"/>
                </a:solidFill>
              </a:rPr>
              <a:t> </a:t>
            </a:r>
            <a:r>
              <a:rPr lang="en-US" sz="1800" dirty="0" smtClean="0">
                <a:solidFill>
                  <a:schemeClr val="tx1"/>
                </a:solidFill>
              </a:rPr>
              <a:t>     Genetic </a:t>
            </a:r>
            <a:r>
              <a:rPr lang="en-US" sz="1800" dirty="0">
                <a:solidFill>
                  <a:schemeClr val="tx1"/>
                </a:solidFill>
              </a:rPr>
              <a:t>and Environmental Determinants of Bitter Perception and Sweet </a:t>
            </a:r>
            <a:r>
              <a:rPr lang="en-US" sz="1800" dirty="0" smtClean="0">
                <a:solidFill>
                  <a:schemeClr val="tx1"/>
                </a:solidFill>
              </a:rPr>
              <a:t/>
            </a:r>
            <a:br>
              <a:rPr lang="en-US" sz="1800" dirty="0" smtClean="0">
                <a:solidFill>
                  <a:schemeClr val="tx1"/>
                </a:solidFill>
              </a:rPr>
            </a:br>
            <a:r>
              <a:rPr lang="en-US" sz="1800" dirty="0">
                <a:solidFill>
                  <a:schemeClr val="tx1"/>
                </a:solidFill>
              </a:rPr>
              <a:t> </a:t>
            </a:r>
            <a:r>
              <a:rPr lang="en-US" sz="1800" dirty="0" smtClean="0">
                <a:solidFill>
                  <a:schemeClr val="tx1"/>
                </a:solidFill>
              </a:rPr>
              <a:t>     Preferences</a:t>
            </a:r>
            <a:r>
              <a:rPr lang="en-US" sz="1800" dirty="0">
                <a:solidFill>
                  <a:schemeClr val="tx1"/>
                </a:solidFill>
              </a:rPr>
              <a:t>. Retrieved </a:t>
            </a:r>
            <a:r>
              <a:rPr lang="en-US" sz="1800" dirty="0" smtClean="0">
                <a:solidFill>
                  <a:schemeClr val="tx1"/>
                </a:solidFill>
              </a:rPr>
              <a:t>from </a:t>
            </a:r>
            <a:r>
              <a:rPr lang="en-US" sz="1800" dirty="0" smtClean="0"/>
              <a:t/>
            </a:r>
            <a:br>
              <a:rPr lang="en-US" sz="1800" dirty="0" smtClean="0"/>
            </a:br>
            <a:r>
              <a:rPr lang="en-US" sz="1800" dirty="0"/>
              <a:t> </a:t>
            </a:r>
            <a:r>
              <a:rPr lang="en-US" sz="1800" dirty="0" smtClean="0"/>
              <a:t>     </a:t>
            </a:r>
            <a:r>
              <a:rPr lang="en-US" sz="1800" dirty="0" smtClean="0">
                <a:solidFill>
                  <a:schemeClr val="accent3"/>
                </a:solidFill>
              </a:rPr>
              <a:t>https</a:t>
            </a:r>
            <a:r>
              <a:rPr lang="en-US" sz="1800" dirty="0">
                <a:solidFill>
                  <a:schemeClr val="accent3"/>
                </a:solidFill>
              </a:rPr>
              <a:t>://www.ncbi.nlm.nih.gov/pmc/articles/PMC1397914</a:t>
            </a:r>
            <a:r>
              <a:rPr lang="en-US" sz="1800" dirty="0" smtClean="0">
                <a:solidFill>
                  <a:schemeClr val="accent3"/>
                </a:solidFill>
              </a:rPr>
              <a:t>/</a:t>
            </a:r>
            <a:br>
              <a:rPr lang="en-US" sz="1800" dirty="0" smtClean="0">
                <a:solidFill>
                  <a:schemeClr val="accent3"/>
                </a:solidFill>
              </a:rPr>
            </a:br>
            <a:r>
              <a:rPr lang="en-US" sz="1800" dirty="0" smtClean="0"/>
              <a:t>11. </a:t>
            </a:r>
            <a:r>
              <a:rPr lang="en-US" sz="1800" dirty="0">
                <a:solidFill>
                  <a:schemeClr val="tx1"/>
                </a:solidFill>
              </a:rPr>
              <a:t>Rethinking Our Approach to Caries Disease. (2018, September 27</a:t>
            </a:r>
            <a:r>
              <a:rPr lang="en-US" sz="1800" dirty="0" smtClean="0">
                <a:solidFill>
                  <a:schemeClr val="tx1"/>
                </a:solidFill>
              </a:rPr>
              <a:t>).</a:t>
            </a:r>
            <a:br>
              <a:rPr lang="en-US" sz="1800" dirty="0" smtClean="0">
                <a:solidFill>
                  <a:schemeClr val="tx1"/>
                </a:solidFill>
              </a:rPr>
            </a:br>
            <a:r>
              <a:rPr lang="en-US" sz="1800" dirty="0">
                <a:solidFill>
                  <a:schemeClr val="tx1"/>
                </a:solidFill>
              </a:rPr>
              <a:t> </a:t>
            </a:r>
            <a:r>
              <a:rPr lang="en-US" sz="1800" dirty="0" smtClean="0">
                <a:solidFill>
                  <a:schemeClr val="tx1"/>
                </a:solidFill>
              </a:rPr>
              <a:t>     Retrieved </a:t>
            </a:r>
            <a:r>
              <a:rPr lang="en-US" sz="1800" dirty="0">
                <a:solidFill>
                  <a:schemeClr val="tx1"/>
                </a:solidFill>
              </a:rPr>
              <a:t>from </a:t>
            </a:r>
            <a:r>
              <a:rPr lang="en-US" sz="1800" dirty="0" smtClean="0">
                <a:solidFill>
                  <a:schemeClr val="tx1"/>
                </a:solidFill>
              </a:rPr>
              <a:t/>
            </a:r>
            <a:br>
              <a:rPr lang="en-US" sz="1800" dirty="0" smtClean="0">
                <a:solidFill>
                  <a:schemeClr val="tx1"/>
                </a:solidFill>
              </a:rPr>
            </a:br>
            <a:r>
              <a:rPr lang="en-US" sz="1800" dirty="0" smtClean="0">
                <a:solidFill>
                  <a:schemeClr val="tx1"/>
                </a:solidFill>
              </a:rPr>
              <a:t>      </a:t>
            </a:r>
            <a:r>
              <a:rPr lang="en-US" sz="1800" dirty="0" smtClean="0">
                <a:solidFill>
                  <a:schemeClr val="accent3"/>
                </a:solidFill>
              </a:rPr>
              <a:t>https</a:t>
            </a:r>
            <a:r>
              <a:rPr lang="en-US" sz="1800" dirty="0">
                <a:solidFill>
                  <a:schemeClr val="accent3"/>
                </a:solidFill>
              </a:rPr>
              <a:t>://</a:t>
            </a:r>
            <a:r>
              <a:rPr lang="en-US" sz="1800" dirty="0" smtClean="0">
                <a:solidFill>
                  <a:schemeClr val="accent3"/>
                </a:solidFill>
              </a:rPr>
              <a:t>carifree.com/2018/09/27/a-different-way-to-treat-caries-disease/</a:t>
            </a:r>
            <a:br>
              <a:rPr lang="en-US" sz="1800" dirty="0" smtClean="0">
                <a:solidFill>
                  <a:schemeClr val="accent3"/>
                </a:solidFill>
              </a:rPr>
            </a:br>
            <a:r>
              <a:rPr lang="en-US" sz="1800" dirty="0" smtClean="0"/>
              <a:t>12. </a:t>
            </a:r>
            <a:r>
              <a:rPr lang="en-US" sz="1800" dirty="0">
                <a:solidFill>
                  <a:schemeClr val="tx1"/>
                </a:solidFill>
              </a:rPr>
              <a:t>Kutsch, K., DDMD, &amp; Young, D., DDS. (2011, October). New Directions </a:t>
            </a:r>
            <a:r>
              <a:rPr lang="en-US" sz="1800" dirty="0" smtClean="0">
                <a:solidFill>
                  <a:schemeClr val="tx1"/>
                </a:solidFill>
              </a:rPr>
              <a:t>in</a:t>
            </a:r>
            <a:br>
              <a:rPr lang="en-US" sz="1800" dirty="0" smtClean="0">
                <a:solidFill>
                  <a:schemeClr val="tx1"/>
                </a:solidFill>
              </a:rPr>
            </a:br>
            <a:r>
              <a:rPr lang="en-US" sz="1800" dirty="0">
                <a:solidFill>
                  <a:schemeClr val="tx1"/>
                </a:solidFill>
              </a:rPr>
              <a:t> </a:t>
            </a:r>
            <a:r>
              <a:rPr lang="en-US" sz="1800" dirty="0" smtClean="0">
                <a:solidFill>
                  <a:schemeClr val="tx1"/>
                </a:solidFill>
              </a:rPr>
              <a:t>     </a:t>
            </a:r>
            <a:r>
              <a:rPr lang="en-US" sz="1800" dirty="0">
                <a:solidFill>
                  <a:schemeClr val="tx1"/>
                </a:solidFill>
              </a:rPr>
              <a:t>the Etiology of Dental Caries Disease. </a:t>
            </a:r>
            <a:r>
              <a:rPr lang="en-US" sz="1800" i="1" dirty="0">
                <a:solidFill>
                  <a:schemeClr val="tx1"/>
                </a:solidFill>
              </a:rPr>
              <a:t>Journal of the California Dental </a:t>
            </a:r>
            <a:r>
              <a:rPr lang="en-US" sz="1800" i="1" dirty="0" smtClean="0">
                <a:solidFill>
                  <a:schemeClr val="tx1"/>
                </a:solidFill>
              </a:rPr>
              <a:t/>
            </a:r>
            <a:br>
              <a:rPr lang="en-US" sz="1800" i="1" dirty="0" smtClean="0">
                <a:solidFill>
                  <a:schemeClr val="tx1"/>
                </a:solidFill>
              </a:rPr>
            </a:br>
            <a:r>
              <a:rPr lang="en-US" sz="1800" i="1" dirty="0">
                <a:solidFill>
                  <a:schemeClr val="tx1"/>
                </a:solidFill>
              </a:rPr>
              <a:t> </a:t>
            </a:r>
            <a:r>
              <a:rPr lang="en-US" sz="1800" i="1" dirty="0" smtClean="0">
                <a:solidFill>
                  <a:schemeClr val="tx1"/>
                </a:solidFill>
              </a:rPr>
              <a:t>     Association</a:t>
            </a:r>
            <a:r>
              <a:rPr lang="en-US" sz="1800" dirty="0">
                <a:solidFill>
                  <a:schemeClr val="tx1"/>
                </a:solidFill>
              </a:rPr>
              <a:t>, 716-721.</a:t>
            </a:r>
            <a:r>
              <a:rPr lang="en-US" sz="1800" dirty="0" smtClean="0">
                <a:solidFill>
                  <a:schemeClr val="tx1"/>
                </a:solidFill>
              </a:rPr>
              <a:t/>
            </a:r>
            <a:br>
              <a:rPr lang="en-US" sz="1800" dirty="0" smtClean="0">
                <a:solidFill>
                  <a:schemeClr val="tx1"/>
                </a:solidFill>
              </a:rPr>
            </a:br>
            <a:r>
              <a:rPr lang="en-US" sz="1800" dirty="0" smtClean="0"/>
              <a:t>13. </a:t>
            </a:r>
            <a:r>
              <a:rPr lang="en-US" sz="1800" dirty="0" smtClean="0">
                <a:solidFill>
                  <a:schemeClr val="tx1"/>
                </a:solidFill>
              </a:rPr>
              <a:t>3M </a:t>
            </a:r>
            <a:r>
              <a:rPr lang="en-US" sz="1800" dirty="0">
                <a:solidFill>
                  <a:schemeClr val="tx1"/>
                </a:solidFill>
              </a:rPr>
              <a:t>Oral Care. (2018). </a:t>
            </a:r>
            <a:r>
              <a:rPr lang="en-US" sz="1800" i="1" dirty="0">
                <a:solidFill>
                  <a:schemeClr val="tx1"/>
                </a:solidFill>
              </a:rPr>
              <a:t>3M Science. Applied to Life</a:t>
            </a:r>
            <a:r>
              <a:rPr lang="en-US" sz="1800" dirty="0">
                <a:solidFill>
                  <a:schemeClr val="tx1"/>
                </a:solidFill>
              </a:rPr>
              <a:t>[Brochure].</a:t>
            </a:r>
            <a:r>
              <a:rPr lang="en-US" sz="1800" dirty="0"/>
              <a:t> </a:t>
            </a:r>
            <a:r>
              <a:rPr lang="en-US" sz="1800" dirty="0" smtClean="0"/>
              <a:t/>
            </a:r>
            <a:br>
              <a:rPr lang="en-US" sz="1800" dirty="0" smtClean="0"/>
            </a:br>
            <a:r>
              <a:rPr lang="en-US" sz="1800" dirty="0" smtClean="0"/>
              <a:t>14. </a:t>
            </a:r>
            <a:r>
              <a:rPr lang="en-US" sz="1800" dirty="0" err="1" smtClean="0">
                <a:solidFill>
                  <a:schemeClr val="tx1"/>
                </a:solidFill>
              </a:rPr>
              <a:t>CollaGenex</a:t>
            </a:r>
            <a:r>
              <a:rPr lang="en-US" sz="1800" dirty="0">
                <a:solidFill>
                  <a:schemeClr val="tx1"/>
                </a:solidFill>
              </a:rPr>
              <a:t>. (2001). </a:t>
            </a:r>
            <a:r>
              <a:rPr lang="en-US" sz="1800" i="1" dirty="0">
                <a:solidFill>
                  <a:schemeClr val="tx1"/>
                </a:solidFill>
              </a:rPr>
              <a:t>Treating Adult Periodontal Disease</a:t>
            </a:r>
            <a:r>
              <a:rPr lang="en-US" sz="1800" dirty="0">
                <a:solidFill>
                  <a:schemeClr val="tx1"/>
                </a:solidFill>
              </a:rPr>
              <a:t>[Brochure</a:t>
            </a:r>
            <a:r>
              <a:rPr lang="en-US" sz="1800" dirty="0" smtClean="0">
                <a:solidFill>
                  <a:schemeClr val="tx1"/>
                </a:solidFill>
              </a:rPr>
              <a:t>].</a:t>
            </a:r>
            <a:r>
              <a:rPr lang="en-US" sz="1800" dirty="0" smtClean="0"/>
              <a:t> </a:t>
            </a:r>
            <a:r>
              <a:rPr lang="en-US" sz="1800" dirty="0"/>
              <a:t/>
            </a:r>
            <a:br>
              <a:rPr lang="en-US" sz="1800" dirty="0"/>
            </a:br>
            <a:endParaRPr lang="en-US" sz="1800" dirty="0"/>
          </a:p>
        </p:txBody>
      </p:sp>
    </p:spTree>
    <p:extLst>
      <p:ext uri="{BB962C8B-B14F-4D97-AF65-F5344CB8AC3E}">
        <p14:creationId xmlns:p14="http://schemas.microsoft.com/office/powerpoint/2010/main" val="2029939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5" y="762001"/>
            <a:ext cx="6637468" cy="838200"/>
          </a:xfrm>
        </p:spPr>
        <p:txBody>
          <a:bodyPr>
            <a:noAutofit/>
          </a:bodyPr>
          <a:lstStyle/>
          <a:p>
            <a:r>
              <a:rPr lang="en-US" sz="5400" dirty="0" smtClean="0"/>
              <a:t>   </a:t>
            </a:r>
            <a:r>
              <a:rPr lang="en-US" sz="3600" b="1" dirty="0" smtClean="0"/>
              <a:t>THE USUAL SUSPECTS</a:t>
            </a:r>
            <a:endParaRPr lang="en-US" sz="3600" b="1" dirty="0"/>
          </a:p>
        </p:txBody>
      </p:sp>
      <p:sp>
        <p:nvSpPr>
          <p:cNvPr id="3" name="Text Placeholder 2"/>
          <p:cNvSpPr>
            <a:spLocks noGrp="1"/>
          </p:cNvSpPr>
          <p:nvPr>
            <p:ph type="body" idx="1"/>
          </p:nvPr>
        </p:nvSpPr>
        <p:spPr>
          <a:xfrm>
            <a:off x="838200" y="1676400"/>
            <a:ext cx="7467599" cy="4111213"/>
          </a:xfrm>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owchart: Process 3"/>
          <p:cNvSpPr/>
          <p:nvPr/>
        </p:nvSpPr>
        <p:spPr>
          <a:xfrm>
            <a:off x="5867400" y="6553200"/>
            <a:ext cx="2819400" cy="228600"/>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t>Photo Compliments of Carifree.com-The Usual -Suspect</a:t>
            </a:r>
            <a:endParaRPr lang="en-US" sz="800" dirty="0"/>
          </a:p>
        </p:txBody>
      </p:sp>
    </p:spTree>
    <p:extLst>
      <p:ext uri="{BB962C8B-B14F-4D97-AF65-F5344CB8AC3E}">
        <p14:creationId xmlns:p14="http://schemas.microsoft.com/office/powerpoint/2010/main" val="7877006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pPr algn="ctr"/>
            <a:r>
              <a:rPr lang="en-US" sz="9600" dirty="0" smtClean="0"/>
              <a:t>SALIVA</a:t>
            </a:r>
            <a:endParaRPr lang="en-US" sz="9600"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2951" y="2324100"/>
            <a:ext cx="6237111" cy="3508375"/>
          </a:xfrm>
        </p:spPr>
      </p:pic>
    </p:spTree>
    <p:extLst>
      <p:ext uri="{BB962C8B-B14F-4D97-AF65-F5344CB8AC3E}">
        <p14:creationId xmlns:p14="http://schemas.microsoft.com/office/powerpoint/2010/main" val="132198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0"/>
            <a:ext cx="7620000" cy="5638800"/>
          </a:xfrm>
        </p:spPr>
        <p:txBody>
          <a:bodyPr>
            <a:normAutofit/>
          </a:bodyPr>
          <a:lstStyle/>
          <a:p>
            <a:r>
              <a:rPr lang="en-US" sz="3600" dirty="0" smtClean="0"/>
              <a:t/>
            </a:r>
            <a:br>
              <a:rPr lang="en-US" sz="3600" dirty="0" smtClean="0"/>
            </a:br>
            <a:r>
              <a:rPr lang="en-US" sz="3600" dirty="0" smtClean="0"/>
              <a:t/>
            </a:r>
            <a:br>
              <a:rPr lang="en-US" sz="36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7" name="Right Arrow 6"/>
          <p:cNvSpPr/>
          <p:nvPr/>
        </p:nvSpPr>
        <p:spPr>
          <a:xfrm>
            <a:off x="838200" y="1143000"/>
            <a:ext cx="2578608" cy="1703832"/>
          </a:xfrm>
          <a:prstGeom prst="rightArrow">
            <a:avLst/>
          </a:prstGeom>
          <a:scene3d>
            <a:camera prst="perspectiveHeroicExtremeLeftFacing"/>
            <a:lightRig rig="threePt" dir="t"/>
          </a:scene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dirty="0" smtClean="0"/>
              <a:t>GENETIC’S</a:t>
            </a:r>
            <a:endParaRPr lang="en-US" dirty="0"/>
          </a:p>
        </p:txBody>
      </p:sp>
      <p:sp>
        <p:nvSpPr>
          <p:cNvPr id="13" name="Diamond 12"/>
          <p:cNvSpPr/>
          <p:nvPr/>
        </p:nvSpPr>
        <p:spPr>
          <a:xfrm>
            <a:off x="5105400" y="1143000"/>
            <a:ext cx="2819400" cy="2667000"/>
          </a:xfrm>
          <a:prstGeom prst="diamond">
            <a:avLst/>
          </a:prstGeom>
          <a:solidFill>
            <a:srgbClr val="D44CB0"/>
          </a:solidFill>
          <a:effectLst>
            <a:innerShdw blurRad="114300">
              <a:prstClr val="black"/>
            </a:innerShdw>
          </a:effectLst>
          <a:scene3d>
            <a:camera prst="perspectiveRelaxedModerately"/>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SUBSTANCE</a:t>
            </a:r>
          </a:p>
          <a:p>
            <a:pPr algn="ctr"/>
            <a:r>
              <a:rPr lang="en-US" sz="1600" dirty="0" smtClean="0"/>
              <a:t>ABUSE</a:t>
            </a:r>
            <a:endParaRPr lang="en-US" sz="1600" dirty="0"/>
          </a:p>
        </p:txBody>
      </p:sp>
      <p:sp>
        <p:nvSpPr>
          <p:cNvPr id="6" name="Rectangle 5"/>
          <p:cNvSpPr/>
          <p:nvPr/>
        </p:nvSpPr>
        <p:spPr>
          <a:xfrm>
            <a:off x="3048000" y="2667000"/>
            <a:ext cx="2514600" cy="2057400"/>
          </a:xfrm>
          <a:prstGeom prst="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US" dirty="0" smtClean="0"/>
              <a:t>MEDICATION</a:t>
            </a:r>
            <a:endParaRPr lang="en-US" dirty="0"/>
          </a:p>
        </p:txBody>
      </p:sp>
      <p:sp>
        <p:nvSpPr>
          <p:cNvPr id="8" name="Oval 7"/>
          <p:cNvSpPr/>
          <p:nvPr/>
        </p:nvSpPr>
        <p:spPr>
          <a:xfrm>
            <a:off x="4834647" y="4424464"/>
            <a:ext cx="2895600" cy="1828800"/>
          </a:xfrm>
          <a:prstGeom prst="ellipse">
            <a:avLst/>
          </a:prstGeom>
          <a:blipFill>
            <a:blip r:embed="rId3"/>
            <a:tile tx="0" ty="0" sx="100000" sy="100000" flip="none" algn="tl"/>
          </a:blipFill>
          <a:scene3d>
            <a:camera prst="perspectiveHeroicExtremeRightFacing"/>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BUFFERING</a:t>
            </a:r>
          </a:p>
          <a:p>
            <a:pPr algn="ctr"/>
            <a:r>
              <a:rPr lang="en-US" dirty="0" smtClean="0"/>
              <a:t>COMPACITY</a:t>
            </a:r>
            <a:endParaRPr lang="en-US" dirty="0"/>
          </a:p>
        </p:txBody>
      </p:sp>
      <p:sp>
        <p:nvSpPr>
          <p:cNvPr id="9" name="Explosion 2 8"/>
          <p:cNvSpPr/>
          <p:nvPr/>
        </p:nvSpPr>
        <p:spPr>
          <a:xfrm>
            <a:off x="685800" y="3810000"/>
            <a:ext cx="3429000" cy="2495145"/>
          </a:xfrm>
          <a:prstGeom prst="irregularSeal2">
            <a:avLst/>
          </a:prstGeom>
          <a:effectLst>
            <a:glow rad="139700">
              <a:schemeClr val="accent2">
                <a:satMod val="175000"/>
                <a:alpha val="40000"/>
              </a:schemeClr>
            </a:glow>
          </a:effectLst>
          <a:scene3d>
            <a:camera prst="obliqueTopLeft"/>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DISEASE</a:t>
            </a:r>
            <a:endParaRPr lang="en-US" dirty="0"/>
          </a:p>
        </p:txBody>
      </p:sp>
      <p:sp>
        <p:nvSpPr>
          <p:cNvPr id="15" name="Down Arrow Callout 14"/>
          <p:cNvSpPr/>
          <p:nvPr/>
        </p:nvSpPr>
        <p:spPr>
          <a:xfrm>
            <a:off x="6629400" y="3124200"/>
            <a:ext cx="1447800" cy="1485900"/>
          </a:xfrm>
          <a:prstGeom prst="downArrowCallout">
            <a:avLst/>
          </a:prstGeom>
          <a:ln>
            <a:solidFill>
              <a:srgbClr val="FFFF00"/>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en-US" dirty="0" smtClean="0"/>
              <a:t>DIET</a:t>
            </a:r>
            <a:endParaRPr lang="en-US" dirty="0"/>
          </a:p>
        </p:txBody>
      </p:sp>
      <p:sp>
        <p:nvSpPr>
          <p:cNvPr id="17" name="Cloud 16"/>
          <p:cNvSpPr/>
          <p:nvPr/>
        </p:nvSpPr>
        <p:spPr>
          <a:xfrm>
            <a:off x="3276600" y="762000"/>
            <a:ext cx="2133600" cy="1676400"/>
          </a:xfrm>
          <a:prstGeom prst="cloud">
            <a:avLst/>
          </a:prstGeom>
          <a:blipFill>
            <a:blip r:embed="rId4"/>
            <a:tile tx="0" ty="0" sx="100000" sy="100000" flip="none" algn="tl"/>
          </a:blipFill>
          <a:effectLst>
            <a:glow rad="228600">
              <a:schemeClr val="accent5">
                <a:satMod val="175000"/>
                <a:alpha val="40000"/>
              </a:schemeClr>
            </a:glo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HYDRATION</a:t>
            </a:r>
            <a:endParaRPr lang="en-US" sz="1600" dirty="0"/>
          </a:p>
        </p:txBody>
      </p:sp>
      <p:sp>
        <p:nvSpPr>
          <p:cNvPr id="19" name="5-Point Star 18"/>
          <p:cNvSpPr/>
          <p:nvPr/>
        </p:nvSpPr>
        <p:spPr>
          <a:xfrm>
            <a:off x="1143000" y="2667000"/>
            <a:ext cx="1600200" cy="1371600"/>
          </a:xfrm>
          <a:prstGeom prst="star5">
            <a:avLst>
              <a:gd name="adj" fmla="val 37701"/>
              <a:gd name="hf" fmla="val 105146"/>
              <a:gd name="vf" fmla="val 110557"/>
            </a:avLst>
          </a:prstGeom>
          <a:scene3d>
            <a:camera prst="isometricLeftDown"/>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chemeClr val="bg1"/>
                </a:solidFill>
              </a:rPr>
              <a:t>pH+</a:t>
            </a:r>
            <a:endParaRPr lang="en-US" dirty="0">
              <a:solidFill>
                <a:schemeClr val="bg1"/>
              </a:solidFill>
            </a:endParaRPr>
          </a:p>
        </p:txBody>
      </p:sp>
    </p:spTree>
    <p:extLst>
      <p:ext uri="{BB962C8B-B14F-4D97-AF65-F5344CB8AC3E}">
        <p14:creationId xmlns:p14="http://schemas.microsoft.com/office/powerpoint/2010/main" val="32524258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2800" dirty="0"/>
              <a:t>Saliva is used to transport nutrition, bacterial waste, &amp; </a:t>
            </a:r>
            <a:r>
              <a:rPr lang="en-US" sz="2800" dirty="0" smtClean="0"/>
              <a:t>recolonize?????</a:t>
            </a:r>
            <a:r>
              <a:rPr lang="en-US" sz="1800" dirty="0"/>
              <a:t/>
            </a:r>
            <a:br>
              <a:rPr lang="en-US" sz="1800" dirty="0"/>
            </a:br>
            <a:endParaRPr lang="en-US" sz="1800" dirty="0"/>
          </a:p>
        </p:txBody>
      </p:sp>
      <p:sp>
        <p:nvSpPr>
          <p:cNvPr id="4" name="Subtitle 3"/>
          <p:cNvSpPr>
            <a:spLocks noGrp="1"/>
          </p:cNvSpPr>
          <p:nvPr>
            <p:ph type="subTitle" idx="1"/>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800" dirty="0" smtClean="0"/>
              <a:t>BIOFILMS</a:t>
            </a:r>
            <a:endParaRPr lang="en-US" sz="4800" dirty="0"/>
          </a:p>
        </p:txBody>
      </p:sp>
    </p:spTree>
    <p:extLst>
      <p:ext uri="{BB962C8B-B14F-4D97-AF65-F5344CB8AC3E}">
        <p14:creationId xmlns:p14="http://schemas.microsoft.com/office/powerpoint/2010/main" val="2945439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5963" y="2660904"/>
            <a:ext cx="3703637" cy="996696"/>
          </a:xfrm>
        </p:spPr>
        <p:txBody>
          <a:bodyPr>
            <a:noAutofit/>
          </a:bodyPr>
          <a:lstStyle/>
          <a:p>
            <a:r>
              <a:rPr lang="en-US" sz="1400" dirty="0" smtClean="0">
                <a:solidFill>
                  <a:schemeClr val="tx1"/>
                </a:solidFill>
                <a:latin typeface="Arial Black" pitchFamily="34" charset="0"/>
              </a:rPr>
              <a:t/>
            </a:r>
            <a:br>
              <a:rPr lang="en-US" sz="1400" dirty="0" smtClean="0">
                <a:solidFill>
                  <a:schemeClr val="tx1"/>
                </a:solidFill>
                <a:latin typeface="Arial Black" pitchFamily="34" charset="0"/>
              </a:rPr>
            </a:br>
            <a:r>
              <a:rPr lang="en-US" sz="4800" dirty="0" smtClean="0">
                <a:solidFill>
                  <a:schemeClr val="tx1"/>
                </a:solidFill>
                <a:latin typeface="Arial Black" pitchFamily="34" charset="0"/>
              </a:rPr>
              <a:t>BIOFILM</a:t>
            </a:r>
            <a:endParaRPr lang="en-US" sz="4800" dirty="0">
              <a:solidFill>
                <a:schemeClr val="tx1"/>
              </a:solidFill>
              <a:latin typeface="Arial Black" pitchFamily="34" charset="0"/>
            </a:endParaRPr>
          </a:p>
        </p:txBody>
      </p:sp>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t="763" b="763"/>
          <a:stretch>
            <a:fillRect/>
          </a:stretch>
        </p:blipFill>
        <p:spPr>
          <a:xfrm>
            <a:off x="914401" y="914400"/>
            <a:ext cx="3505199" cy="5181600"/>
          </a:xfrm>
        </p:spPr>
      </p:pic>
      <p:sp>
        <p:nvSpPr>
          <p:cNvPr id="7" name="Subtitle 6"/>
          <p:cNvSpPr>
            <a:spLocks noGrp="1"/>
          </p:cNvSpPr>
          <p:nvPr>
            <p:ph type="body" sz="half" idx="2"/>
          </p:nvPr>
        </p:nvSpPr>
        <p:spPr/>
        <p:txBody>
          <a:bodyPr>
            <a:normAutofit/>
          </a:bodyPr>
          <a:lstStyle/>
          <a:p>
            <a:r>
              <a:rPr lang="en-US" sz="1800" dirty="0" smtClean="0"/>
              <a:t>                                                                   Dental plaque</a:t>
            </a:r>
            <a:endParaRPr lang="en-US" sz="1800" dirty="0"/>
          </a:p>
        </p:txBody>
      </p:sp>
      <p:sp>
        <p:nvSpPr>
          <p:cNvPr id="6" name="Rectangle 5"/>
          <p:cNvSpPr/>
          <p:nvPr/>
        </p:nvSpPr>
        <p:spPr>
          <a:xfrm>
            <a:off x="3382963" y="1245181"/>
            <a:ext cx="2286000" cy="1292662"/>
          </a:xfrm>
          <a:prstGeom prst="rect">
            <a:avLst/>
          </a:prstGeom>
        </p:spPr>
        <p:txBody>
          <a:bodyPr>
            <a:spAutoFit/>
          </a:bodyPr>
          <a:lstStyle/>
          <a:p>
            <a:r>
              <a:rPr lang="en-US" sz="6000" b="1" dirty="0">
                <a:ln w="6350">
                  <a:noFill/>
                </a:ln>
                <a:solidFill>
                  <a:srgbClr val="C0504D">
                    <a:lumMod val="40000"/>
                    <a:lumOff val="60000"/>
                  </a:srgbClr>
                </a:solidFill>
                <a:effectLst>
                  <a:outerShdw blurRad="114300" dist="101600" dir="2700000" algn="tl" rotWithShape="0">
                    <a:srgbClr val="000000">
                      <a:alpha val="40000"/>
                    </a:srgbClr>
                  </a:outerShdw>
                </a:effectLst>
                <a:latin typeface="Lucida Sans"/>
                <a:ea typeface="+mj-ea"/>
                <a:cs typeface="+mj-cs"/>
              </a:rPr>
              <a:t/>
            </a:r>
            <a:br>
              <a:rPr lang="en-US" sz="6000" b="1" dirty="0">
                <a:ln w="6350">
                  <a:noFill/>
                </a:ln>
                <a:solidFill>
                  <a:srgbClr val="C0504D">
                    <a:lumMod val="40000"/>
                    <a:lumOff val="60000"/>
                  </a:srgbClr>
                </a:solidFill>
                <a:effectLst>
                  <a:outerShdw blurRad="114300" dist="101600" dir="2700000" algn="tl" rotWithShape="0">
                    <a:srgbClr val="000000">
                      <a:alpha val="40000"/>
                    </a:srgbClr>
                  </a:outerShdw>
                </a:effectLst>
                <a:latin typeface="Lucida Sans"/>
                <a:ea typeface="+mj-ea"/>
                <a:cs typeface="+mj-cs"/>
              </a:rPr>
            </a:b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XRUYQT3274NZ-681238054-1782</_dlc_DocId>
    <_dlc_DocIdUrl xmlns="b22f8f74-215c-4154-9939-bd29e4e8980e">
      <Url>https://supportservices.jobcorps.gov/health/_layouts/15/DocIdRedir.aspx?ID=XRUYQT3274NZ-681238054-1782</Url>
      <Description>XRUYQT3274NZ-681238054-1782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D9F874F-E7AA-4D9C-B61F-0774719115B8}"/>
</file>

<file path=customXml/itemProps2.xml><?xml version="1.0" encoding="utf-8"?>
<ds:datastoreItem xmlns:ds="http://schemas.openxmlformats.org/officeDocument/2006/customXml" ds:itemID="{5BEB69BA-C350-4069-B7D2-FE237DDAA840}"/>
</file>

<file path=customXml/itemProps3.xml><?xml version="1.0" encoding="utf-8"?>
<ds:datastoreItem xmlns:ds="http://schemas.openxmlformats.org/officeDocument/2006/customXml" ds:itemID="{93E4C123-33C6-4B07-8C6F-8FA1F7C7CE4C}"/>
</file>

<file path=customXml/itemProps4.xml><?xml version="1.0" encoding="utf-8"?>
<ds:datastoreItem xmlns:ds="http://schemas.openxmlformats.org/officeDocument/2006/customXml" ds:itemID="{991ED6D7-F4FC-4C25-825C-D0DCDB7DFC8B}"/>
</file>

<file path=docProps/app.xml><?xml version="1.0" encoding="utf-8"?>
<Properties xmlns="http://schemas.openxmlformats.org/officeDocument/2006/extended-properties" xmlns:vt="http://schemas.openxmlformats.org/officeDocument/2006/docPropsVTypes">
  <Template>Austin</Template>
  <TotalTime>5954</TotalTime>
  <Words>2943</Words>
  <Application>Microsoft Office PowerPoint</Application>
  <PresentationFormat>On-screen Show (4:3)</PresentationFormat>
  <Paragraphs>191</Paragraphs>
  <Slides>41</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 Black</vt:lpstr>
      <vt:lpstr>Calibri</vt:lpstr>
      <vt:lpstr>Century Gothic</vt:lpstr>
      <vt:lpstr>Lucida Sans</vt:lpstr>
      <vt:lpstr>Segoe Print</vt:lpstr>
      <vt:lpstr>Wingdings</vt:lpstr>
      <vt:lpstr>Wingdings 2</vt:lpstr>
      <vt:lpstr>Austin</vt:lpstr>
      <vt:lpstr>A NEW DIRECTION: CHANGING THE MOUTH’S pH BALANCE</vt:lpstr>
      <vt:lpstr>Rethinking Our Approach </vt:lpstr>
      <vt:lpstr>CAMBRA, Caries Management by Risk Assessment</vt:lpstr>
      <vt:lpstr>   CARIFREE               &amp;</vt:lpstr>
      <vt:lpstr>   THE USUAL SUSPECTS</vt:lpstr>
      <vt:lpstr>SALIVA</vt:lpstr>
      <vt:lpstr>    </vt:lpstr>
      <vt:lpstr>Saliva is used to transport nutrition, bacterial waste, &amp; recolonize????? </vt:lpstr>
      <vt:lpstr> BIOFILM</vt:lpstr>
      <vt:lpstr>    Where do we see biofilms?</vt:lpstr>
      <vt:lpstr>      WHAT ARE BIOFLIMS?</vt:lpstr>
      <vt:lpstr>  How Do Biofilms Lead To Cavitation?</vt:lpstr>
      <vt:lpstr>PowerPoint Presentation</vt:lpstr>
      <vt:lpstr>DEMINERALIZATION</vt:lpstr>
      <vt:lpstr> LOW pH</vt:lpstr>
      <vt:lpstr>WHAT CREATES A LOWER pH</vt:lpstr>
      <vt:lpstr>PowerPoint Presentation</vt:lpstr>
      <vt:lpstr>DIET</vt:lpstr>
      <vt:lpstr>PowerPoint Presentation</vt:lpstr>
      <vt:lpstr>THE CARIES BALANCE</vt:lpstr>
      <vt:lpstr>GENETICS</vt:lpstr>
      <vt:lpstr> Does the Sweet Tooth Gene Exist? </vt:lpstr>
      <vt:lpstr>So what does all this mean? </vt:lpstr>
      <vt:lpstr>Role of Therapeutics </vt:lpstr>
      <vt:lpstr>PowerPoint Presentation</vt:lpstr>
      <vt:lpstr>1.  pH+ of 6.8 2.  NO Sodium Lauryl Sulfate 3.  Low abrasive of 11</vt:lpstr>
      <vt:lpstr>1.  Low abrasive  2.  pH+ 6.8 </vt:lpstr>
      <vt:lpstr>1.  Designed to combat Xerostomia 2.  Mouth wash is pH+ balanced with no alcohol 3.  Toothpaste is pH+ of 6.0 &amp; abrasive of 11</vt:lpstr>
      <vt:lpstr>1. This is a Rx- Patterson and Schein stock it 2.  pH+ balanced 3.  Calcium Phosphate and Fluoride in one 4.  Low abrasive</vt:lpstr>
      <vt:lpstr>1. 100% Xylitol! 2.  Natural sweetener that DOES NOT feed bacteria 3.  Excellent price point for 520 breath mints.</vt:lpstr>
      <vt:lpstr>PowerPoint Presentation</vt:lpstr>
      <vt:lpstr>1.  Brand New on the market for Dry Mouth! 2.  Clinical studies show 92% of patients saw improvement. 3.   A Rx</vt:lpstr>
      <vt:lpstr>Doxycycline 20mg  Sig: i BID Disp: 60 Refills: 2 Doxycycline 100mg Sig: i BID Disp: 28 Refills: 0</vt:lpstr>
      <vt:lpstr>Brochures</vt:lpstr>
      <vt:lpstr>At The End of The Day</vt:lpstr>
      <vt:lpstr>Understanding their sense of “self”</vt:lpstr>
      <vt:lpstr>     What is their Dental I.Q.</vt:lpstr>
      <vt:lpstr>How Patients View Dentistry</vt:lpstr>
      <vt:lpstr>      Be An Active Participant On Campus</vt:lpstr>
      <vt:lpstr>References</vt:lpstr>
      <vt:lpstr>9.   Kutsch, K., DR. (2018, September 25). The Usual Suspects. Retrieved from       carifree.com 10. Mennella, J. A., PHD, Pepino, Y., PHD, &amp; Reed, D., PHD. (2005, February).       Genetic and Environmental Determinants of Bitter Perception and Sweet        Preferences. Retrieved from        https://www.ncbi.nlm.nih.gov/pmc/articles/PMC1397914/ 11. Rethinking Our Approach to Caries Disease. (2018, September 27).       Retrieved from        https://carifree.com/2018/09/27/a-different-way-to-treat-caries-disease/ 12. Kutsch, K., DDMD, &amp; Young, D., DDS. (2011, October). New Directions in       the Etiology of Dental Caries Disease. Journal of the California Dental        Association, 716-721. 13. 3M Oral Care. (2018). 3M Science. Applied to Life[Brochure].  14. CollaGenex. (2001). Treating Adult Periodontal Disease[Brochure].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the Mouth's pH+ Balance</dc:title>
  <dc:creator>Keri</dc:creator>
  <cp:lastModifiedBy>Julie Luht</cp:lastModifiedBy>
  <cp:revision>198</cp:revision>
  <dcterms:created xsi:type="dcterms:W3CDTF">2010-06-13T19:20:41Z</dcterms:created>
  <dcterms:modified xsi:type="dcterms:W3CDTF">2019-01-23T14:41:24Z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8f0176fb-a5d5-4950-bc66-574a8ff65a35</vt:lpwstr>
  </property>
</Properties>
</file>