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diagrams/layout3.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drawing2.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17" r:id="rId3"/>
    <p:sldId id="258" r:id="rId4"/>
    <p:sldId id="315" r:id="rId5"/>
    <p:sldId id="316" r:id="rId6"/>
    <p:sldId id="301" r:id="rId7"/>
    <p:sldId id="340" r:id="rId8"/>
    <p:sldId id="339" r:id="rId9"/>
    <p:sldId id="319" r:id="rId10"/>
    <p:sldId id="320" r:id="rId11"/>
    <p:sldId id="322" r:id="rId12"/>
    <p:sldId id="288" r:id="rId13"/>
    <p:sldId id="325" r:id="rId14"/>
    <p:sldId id="323" r:id="rId15"/>
    <p:sldId id="284" r:id="rId16"/>
    <p:sldId id="326" r:id="rId17"/>
    <p:sldId id="304" r:id="rId18"/>
    <p:sldId id="328" r:id="rId19"/>
    <p:sldId id="298" r:id="rId20"/>
    <p:sldId id="310" r:id="rId21"/>
    <p:sldId id="330" r:id="rId22"/>
    <p:sldId id="331" r:id="rId23"/>
    <p:sldId id="333" r:id="rId24"/>
    <p:sldId id="335" r:id="rId25"/>
    <p:sldId id="334" r:id="rId26"/>
    <p:sldId id="336" r:id="rId27"/>
    <p:sldId id="299" r:id="rId28"/>
    <p:sldId id="338" r:id="rId29"/>
    <p:sldId id="262" r:id="rId30"/>
    <p:sldId id="269" r:id="rId31"/>
    <p:sldId id="33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32E"/>
    <a:srgbClr val="BB6554"/>
    <a:srgbClr val="B0F7F0"/>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34A77-110B-4B1F-806B-D6E3EB657E10}" v="9" dt="2020-06-15T05:37:27.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notesViewPr>
    <p:cSldViewPr>
      <p:cViewPr varScale="1">
        <p:scale>
          <a:sx n="44" d="100"/>
          <a:sy n="44" d="100"/>
        </p:scale>
        <p:origin x="259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Alston" userId="144b47d7298eda6c" providerId="LiveId" clId="{3F734A77-110B-4B1F-806B-D6E3EB657E10}"/>
    <pc:docChg chg="undo custSel addSld delSld modSld">
      <pc:chgData name="Pamela Alston" userId="144b47d7298eda6c" providerId="LiveId" clId="{3F734A77-110B-4B1F-806B-D6E3EB657E10}" dt="2020-06-15T05:38:30.981" v="436" actId="20577"/>
      <pc:docMkLst>
        <pc:docMk/>
      </pc:docMkLst>
      <pc:sldChg chg="modNotes">
        <pc:chgData name="Pamela Alston" userId="144b47d7298eda6c" providerId="LiveId" clId="{3F734A77-110B-4B1F-806B-D6E3EB657E10}" dt="2020-06-15T02:08:27.342" v="18" actId="1036"/>
        <pc:sldMkLst>
          <pc:docMk/>
          <pc:sldMk cId="0" sldId="256"/>
        </pc:sldMkLst>
      </pc:sldChg>
      <pc:sldChg chg="modNotes">
        <pc:chgData name="Pamela Alston" userId="144b47d7298eda6c" providerId="LiveId" clId="{3F734A77-110B-4B1F-806B-D6E3EB657E10}" dt="2020-06-13T07:37:38.812" v="8" actId="6549"/>
        <pc:sldMkLst>
          <pc:docMk/>
          <pc:sldMk cId="4065298057" sldId="262"/>
        </pc:sldMkLst>
      </pc:sldChg>
      <pc:sldChg chg="modNotes">
        <pc:chgData name="Pamela Alston" userId="144b47d7298eda6c" providerId="LiveId" clId="{3F734A77-110B-4B1F-806B-D6E3EB657E10}" dt="2020-06-13T07:38:19.661" v="11" actId="6549"/>
        <pc:sldMkLst>
          <pc:docMk/>
          <pc:sldMk cId="1084369432" sldId="284"/>
        </pc:sldMkLst>
      </pc:sldChg>
      <pc:sldChg chg="modNotes">
        <pc:chgData name="Pamela Alston" userId="144b47d7298eda6c" providerId="LiveId" clId="{3F734A77-110B-4B1F-806B-D6E3EB657E10}" dt="2020-06-13T07:36:19.811" v="0" actId="6549"/>
        <pc:sldMkLst>
          <pc:docMk/>
          <pc:sldMk cId="2828336313" sldId="298"/>
        </pc:sldMkLst>
      </pc:sldChg>
      <pc:sldChg chg="modNotes">
        <pc:chgData name="Pamela Alston" userId="144b47d7298eda6c" providerId="LiveId" clId="{3F734A77-110B-4B1F-806B-D6E3EB657E10}" dt="2020-06-13T07:37:28.406" v="7" actId="6549"/>
        <pc:sldMkLst>
          <pc:docMk/>
          <pc:sldMk cId="3400356883" sldId="299"/>
        </pc:sldMkLst>
      </pc:sldChg>
      <pc:sldChg chg="modNotes">
        <pc:chgData name="Pamela Alston" userId="144b47d7298eda6c" providerId="LiveId" clId="{3F734A77-110B-4B1F-806B-D6E3EB657E10}" dt="2020-06-13T07:36:29.329" v="1" actId="6549"/>
        <pc:sldMkLst>
          <pc:docMk/>
          <pc:sldMk cId="3768324247" sldId="310"/>
        </pc:sldMkLst>
      </pc:sldChg>
      <pc:sldChg chg="modSp del mod">
        <pc:chgData name="Pamela Alston" userId="144b47d7298eda6c" providerId="LiveId" clId="{3F734A77-110B-4B1F-806B-D6E3EB657E10}" dt="2020-06-15T05:23:33.669" v="334" actId="2696"/>
        <pc:sldMkLst>
          <pc:docMk/>
          <pc:sldMk cId="2314141869" sldId="318"/>
        </pc:sldMkLst>
        <pc:spChg chg="mod">
          <ac:chgData name="Pamela Alston" userId="144b47d7298eda6c" providerId="LiveId" clId="{3F734A77-110B-4B1F-806B-D6E3EB657E10}" dt="2020-06-15T05:18:37.210" v="272" actId="6549"/>
          <ac:spMkLst>
            <pc:docMk/>
            <pc:sldMk cId="2314141869" sldId="318"/>
            <ac:spMk id="11" creationId="{F018E0E1-D2D5-4DB0-8BF4-844DCD5C0EB3}"/>
          </ac:spMkLst>
        </pc:spChg>
      </pc:sldChg>
      <pc:sldChg chg="modNotes">
        <pc:chgData name="Pamela Alston" userId="144b47d7298eda6c" providerId="LiveId" clId="{3F734A77-110B-4B1F-806B-D6E3EB657E10}" dt="2020-06-13T07:39:03.032" v="15" actId="6549"/>
        <pc:sldMkLst>
          <pc:docMk/>
          <pc:sldMk cId="1855487218" sldId="319"/>
        </pc:sldMkLst>
      </pc:sldChg>
      <pc:sldChg chg="modNotes">
        <pc:chgData name="Pamela Alston" userId="144b47d7298eda6c" providerId="LiveId" clId="{3F734A77-110B-4B1F-806B-D6E3EB657E10}" dt="2020-06-13T07:38:53.657" v="14" actId="6549"/>
        <pc:sldMkLst>
          <pc:docMk/>
          <pc:sldMk cId="1231409628" sldId="322"/>
        </pc:sldMkLst>
      </pc:sldChg>
      <pc:sldChg chg="modNotes">
        <pc:chgData name="Pamela Alston" userId="144b47d7298eda6c" providerId="LiveId" clId="{3F734A77-110B-4B1F-806B-D6E3EB657E10}" dt="2020-06-13T07:38:27.654" v="12" actId="6549"/>
        <pc:sldMkLst>
          <pc:docMk/>
          <pc:sldMk cId="586394250" sldId="323"/>
        </pc:sldMkLst>
      </pc:sldChg>
      <pc:sldChg chg="modNotes">
        <pc:chgData name="Pamela Alston" userId="144b47d7298eda6c" providerId="LiveId" clId="{3F734A77-110B-4B1F-806B-D6E3EB657E10}" dt="2020-06-13T07:38:43.890" v="13" actId="6549"/>
        <pc:sldMkLst>
          <pc:docMk/>
          <pc:sldMk cId="2115631737" sldId="325"/>
        </pc:sldMkLst>
      </pc:sldChg>
      <pc:sldChg chg="modSp mod modNotes">
        <pc:chgData name="Pamela Alston" userId="144b47d7298eda6c" providerId="LiveId" clId="{3F734A77-110B-4B1F-806B-D6E3EB657E10}" dt="2020-06-15T05:33:32.379" v="367" actId="6549"/>
        <pc:sldMkLst>
          <pc:docMk/>
          <pc:sldMk cId="696190050" sldId="326"/>
        </pc:sldMkLst>
        <pc:spChg chg="mod">
          <ac:chgData name="Pamela Alston" userId="144b47d7298eda6c" providerId="LiveId" clId="{3F734A77-110B-4B1F-806B-D6E3EB657E10}" dt="2020-06-15T05:33:32.379" v="367" actId="6549"/>
          <ac:spMkLst>
            <pc:docMk/>
            <pc:sldMk cId="696190050" sldId="326"/>
            <ac:spMk id="4" creationId="{A34AE468-EEB3-4E1D-BD2E-59418929D70A}"/>
          </ac:spMkLst>
        </pc:spChg>
      </pc:sldChg>
      <pc:sldChg chg="modNotes">
        <pc:chgData name="Pamela Alston" userId="144b47d7298eda6c" providerId="LiveId" clId="{3F734A77-110B-4B1F-806B-D6E3EB657E10}" dt="2020-06-13T07:38:01.380" v="9" actId="6549"/>
        <pc:sldMkLst>
          <pc:docMk/>
          <pc:sldMk cId="2285047369" sldId="328"/>
        </pc:sldMkLst>
      </pc:sldChg>
      <pc:sldChg chg="modNotes">
        <pc:chgData name="Pamela Alston" userId="144b47d7298eda6c" providerId="LiveId" clId="{3F734A77-110B-4B1F-806B-D6E3EB657E10}" dt="2020-06-13T07:36:43.307" v="2" actId="6549"/>
        <pc:sldMkLst>
          <pc:docMk/>
          <pc:sldMk cId="3512648286" sldId="330"/>
        </pc:sldMkLst>
      </pc:sldChg>
      <pc:sldChg chg="modNotes">
        <pc:chgData name="Pamela Alston" userId="144b47d7298eda6c" providerId="LiveId" clId="{3F734A77-110B-4B1F-806B-D6E3EB657E10}" dt="2020-06-13T07:36:51.746" v="3" actId="6549"/>
        <pc:sldMkLst>
          <pc:docMk/>
          <pc:sldMk cId="2368472054" sldId="331"/>
        </pc:sldMkLst>
      </pc:sldChg>
      <pc:sldChg chg="modNotes">
        <pc:chgData name="Pamela Alston" userId="144b47d7298eda6c" providerId="LiveId" clId="{3F734A77-110B-4B1F-806B-D6E3EB657E10}" dt="2020-06-13T07:37:01.054" v="4" actId="6549"/>
        <pc:sldMkLst>
          <pc:docMk/>
          <pc:sldMk cId="1217410679" sldId="333"/>
        </pc:sldMkLst>
      </pc:sldChg>
      <pc:sldChg chg="modSp mod modNotes">
        <pc:chgData name="Pamela Alston" userId="144b47d7298eda6c" providerId="LiveId" clId="{3F734A77-110B-4B1F-806B-D6E3EB657E10}" dt="2020-06-15T05:35:09.526" v="397" actId="20577"/>
        <pc:sldMkLst>
          <pc:docMk/>
          <pc:sldMk cId="3115893793" sldId="334"/>
        </pc:sldMkLst>
        <pc:spChg chg="mod">
          <ac:chgData name="Pamela Alston" userId="144b47d7298eda6c" providerId="LiveId" clId="{3F734A77-110B-4B1F-806B-D6E3EB657E10}" dt="2020-06-15T05:35:09.526" v="397" actId="20577"/>
          <ac:spMkLst>
            <pc:docMk/>
            <pc:sldMk cId="3115893793" sldId="334"/>
            <ac:spMk id="3" creationId="{0DD3FE3E-5540-40E3-91D7-1D8AE0A3EC52}"/>
          </ac:spMkLst>
        </pc:spChg>
      </pc:sldChg>
      <pc:sldChg chg="modSp mod modNotes">
        <pc:chgData name="Pamela Alston" userId="144b47d7298eda6c" providerId="LiveId" clId="{3F734A77-110B-4B1F-806B-D6E3EB657E10}" dt="2020-06-15T05:38:30.981" v="436" actId="20577"/>
        <pc:sldMkLst>
          <pc:docMk/>
          <pc:sldMk cId="2703645030" sldId="336"/>
        </pc:sldMkLst>
        <pc:spChg chg="mod">
          <ac:chgData name="Pamela Alston" userId="144b47d7298eda6c" providerId="LiveId" clId="{3F734A77-110B-4B1F-806B-D6E3EB657E10}" dt="2020-06-15T05:38:30.981" v="436" actId="20577"/>
          <ac:spMkLst>
            <pc:docMk/>
            <pc:sldMk cId="2703645030" sldId="336"/>
            <ac:spMk id="3" creationId="{9D4FED6F-0438-4E8F-8EFD-F9E5449BC5D0}"/>
          </ac:spMkLst>
        </pc:spChg>
      </pc:sldChg>
      <pc:sldChg chg="addSp delSp modSp add mod">
        <pc:chgData name="Pamela Alston" userId="144b47d7298eda6c" providerId="LiveId" clId="{3F734A77-110B-4B1F-806B-D6E3EB657E10}" dt="2020-06-15T05:23:26.569" v="333" actId="27636"/>
        <pc:sldMkLst>
          <pc:docMk/>
          <pc:sldMk cId="2449906254" sldId="339"/>
        </pc:sldMkLst>
        <pc:spChg chg="add del mod">
          <ac:chgData name="Pamela Alston" userId="144b47d7298eda6c" providerId="LiveId" clId="{3F734A77-110B-4B1F-806B-D6E3EB657E10}" dt="2020-06-15T05:23:26.328" v="332"/>
          <ac:spMkLst>
            <pc:docMk/>
            <pc:sldMk cId="2449906254" sldId="339"/>
            <ac:spMk id="3" creationId="{CAC2BCA4-0BCF-4D6B-A3AB-BD4E6DCDE283}"/>
          </ac:spMkLst>
        </pc:spChg>
        <pc:spChg chg="mod">
          <ac:chgData name="Pamela Alston" userId="144b47d7298eda6c" providerId="LiveId" clId="{3F734A77-110B-4B1F-806B-D6E3EB657E10}" dt="2020-06-15T05:23:26.328" v="332"/>
          <ac:spMkLst>
            <pc:docMk/>
            <pc:sldMk cId="2449906254" sldId="339"/>
            <ac:spMk id="6" creationId="{193D378B-B2E6-472F-8E5F-847493EB6137}"/>
          </ac:spMkLst>
        </pc:spChg>
        <pc:spChg chg="mod">
          <ac:chgData name="Pamela Alston" userId="144b47d7298eda6c" providerId="LiveId" clId="{3F734A77-110B-4B1F-806B-D6E3EB657E10}" dt="2020-06-15T05:23:26.569" v="333" actId="27636"/>
          <ac:spMkLst>
            <pc:docMk/>
            <pc:sldMk cId="2449906254" sldId="339"/>
            <ac:spMk id="11" creationId="{F018E0E1-D2D5-4DB0-8BF4-844DCD5C0EB3}"/>
          </ac:spMkLst>
        </pc:spChg>
        <pc:picChg chg="del">
          <ac:chgData name="Pamela Alston" userId="144b47d7298eda6c" providerId="LiveId" clId="{3F734A77-110B-4B1F-806B-D6E3EB657E10}" dt="2020-06-15T05:23:21.477" v="331" actId="478"/>
          <ac:picMkLst>
            <pc:docMk/>
            <pc:sldMk cId="2449906254" sldId="339"/>
            <ac:picMk id="5" creationId="{16F8A1C0-D988-4006-BBDC-A127D913605C}"/>
          </ac:picMkLst>
        </pc:picChg>
      </pc:sldChg>
      <pc:sldChg chg="addSp modSp add mod">
        <pc:chgData name="Pamela Alston" userId="144b47d7298eda6c" providerId="LiveId" clId="{3F734A77-110B-4B1F-806B-D6E3EB657E10}" dt="2020-06-15T05:23:00.884" v="330" actId="20577"/>
        <pc:sldMkLst>
          <pc:docMk/>
          <pc:sldMk cId="1726160470" sldId="340"/>
        </pc:sldMkLst>
        <pc:spChg chg="add mod">
          <ac:chgData name="Pamela Alston" userId="144b47d7298eda6c" providerId="LiveId" clId="{3F734A77-110B-4B1F-806B-D6E3EB657E10}" dt="2020-06-15T05:23:00.884" v="330" actId="20577"/>
          <ac:spMkLst>
            <pc:docMk/>
            <pc:sldMk cId="1726160470" sldId="340"/>
            <ac:spMk id="2" creationId="{2158C115-972D-4844-B441-AF06638921B2}"/>
          </ac:spMkLst>
        </pc:spChg>
        <pc:spChg chg="mod">
          <ac:chgData name="Pamela Alston" userId="144b47d7298eda6c" providerId="LiveId" clId="{3F734A77-110B-4B1F-806B-D6E3EB657E10}" dt="2020-06-15T05:19:40.540" v="278" actId="255"/>
          <ac:spMkLst>
            <pc:docMk/>
            <pc:sldMk cId="1726160470" sldId="340"/>
            <ac:spMk id="6" creationId="{193D378B-B2E6-472F-8E5F-847493EB6137}"/>
          </ac:spMkLst>
        </pc:spChg>
        <pc:spChg chg="mod">
          <ac:chgData name="Pamela Alston" userId="144b47d7298eda6c" providerId="LiveId" clId="{3F734A77-110B-4B1F-806B-D6E3EB657E10}" dt="2020-06-15T05:21:08.524" v="309" actId="113"/>
          <ac:spMkLst>
            <pc:docMk/>
            <pc:sldMk cId="1726160470" sldId="340"/>
            <ac:spMk id="11" creationId="{F018E0E1-D2D5-4DB0-8BF4-844DCD5C0EB3}"/>
          </ac:spMkLst>
        </pc:spChg>
        <pc:picChg chg="mod">
          <ac:chgData name="Pamela Alston" userId="144b47d7298eda6c" providerId="LiveId" clId="{3F734A77-110B-4B1F-806B-D6E3EB657E10}" dt="2020-06-15T05:22:50.690" v="328" actId="1076"/>
          <ac:picMkLst>
            <pc:docMk/>
            <pc:sldMk cId="1726160470" sldId="340"/>
            <ac:picMk id="5" creationId="{16F8A1C0-D988-4006-BBDC-A127D913605C}"/>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9.png"/><Relationship Id="rId6" Type="http://schemas.openxmlformats.org/officeDocument/2006/relationships/image" Target="../media/image15.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68152-7FA6-421E-9908-ECEA19F03390}"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ACA92D6B-825A-4090-B012-C8D7E3BE7DB4}">
      <dgm:prSet/>
      <dgm:spPr/>
      <dgm:t>
        <a:bodyPr/>
        <a:lstStyle/>
        <a:p>
          <a:r>
            <a:rPr lang="en-US" dirty="0"/>
            <a:t>1)   To learn CDC recommendations for provision of oral health care to patients with COVID-19 and to patients without COVID-19</a:t>
          </a:r>
        </a:p>
      </dgm:t>
    </dgm:pt>
    <dgm:pt modelId="{DD17A1E4-6CCD-4D87-802F-9D550887BBEA}" type="parTrans" cxnId="{C44E7109-D80B-42DF-B438-AC2C7745AA65}">
      <dgm:prSet/>
      <dgm:spPr/>
      <dgm:t>
        <a:bodyPr/>
        <a:lstStyle/>
        <a:p>
          <a:endParaRPr lang="en-US"/>
        </a:p>
      </dgm:t>
    </dgm:pt>
    <dgm:pt modelId="{B4AE5F69-4409-455F-8FC8-B6365BFE6FB3}" type="sibTrans" cxnId="{C44E7109-D80B-42DF-B438-AC2C7745AA65}">
      <dgm:prSet/>
      <dgm:spPr/>
      <dgm:t>
        <a:bodyPr/>
        <a:lstStyle/>
        <a:p>
          <a:endParaRPr lang="en-US"/>
        </a:p>
      </dgm:t>
    </dgm:pt>
    <dgm:pt modelId="{28FBEC29-3CD3-40D3-A900-FAFD598CDB4D}">
      <dgm:prSet/>
      <dgm:spPr/>
      <dgm:t>
        <a:bodyPr/>
        <a:lstStyle/>
        <a:p>
          <a:r>
            <a:rPr lang="en-US" dirty="0"/>
            <a:t>2) </a:t>
          </a:r>
          <a:r>
            <a:rPr lang="en-US" dirty="0" smtClean="0"/>
            <a:t> To </a:t>
          </a:r>
          <a:r>
            <a:rPr lang="en-US" dirty="0"/>
            <a:t>learn CDC guidelines for providing care in a way that minimizes harm to patients</a:t>
          </a:r>
        </a:p>
      </dgm:t>
    </dgm:pt>
    <dgm:pt modelId="{41C5D1EF-8DFD-4568-AD77-8E34BE058896}" type="parTrans" cxnId="{79481004-D5D6-438D-96A4-C33C9F5E380D}">
      <dgm:prSet/>
      <dgm:spPr/>
      <dgm:t>
        <a:bodyPr/>
        <a:lstStyle/>
        <a:p>
          <a:endParaRPr lang="en-US"/>
        </a:p>
      </dgm:t>
    </dgm:pt>
    <dgm:pt modelId="{7EA960AE-BD1F-46A1-810E-B178299E809F}" type="sibTrans" cxnId="{79481004-D5D6-438D-96A4-C33C9F5E380D}">
      <dgm:prSet/>
      <dgm:spPr/>
      <dgm:t>
        <a:bodyPr/>
        <a:lstStyle/>
        <a:p>
          <a:endParaRPr lang="en-US"/>
        </a:p>
      </dgm:t>
    </dgm:pt>
    <dgm:pt modelId="{49672DF6-ED53-4CCA-916F-3A5DA60813C7}">
      <dgm:prSet/>
      <dgm:spPr/>
      <dgm:t>
        <a:bodyPr/>
        <a:lstStyle/>
        <a:p>
          <a:r>
            <a:rPr lang="en-US" dirty="0"/>
            <a:t>3)   </a:t>
          </a:r>
          <a:r>
            <a:rPr lang="en-US" dirty="0" smtClean="0"/>
            <a:t>To </a:t>
          </a:r>
          <a:r>
            <a:rPr lang="en-US" dirty="0"/>
            <a:t>learn CDC guidelines for protecting personnel from potential exposure to COVID-19</a:t>
          </a:r>
        </a:p>
      </dgm:t>
    </dgm:pt>
    <dgm:pt modelId="{AD3D707B-9939-460B-91EB-10C551C361C5}" type="parTrans" cxnId="{EB32A744-FF32-4837-9A3E-B0F01029894B}">
      <dgm:prSet/>
      <dgm:spPr/>
      <dgm:t>
        <a:bodyPr/>
        <a:lstStyle/>
        <a:p>
          <a:endParaRPr lang="en-US"/>
        </a:p>
      </dgm:t>
    </dgm:pt>
    <dgm:pt modelId="{9EC9FCF7-EAC2-41E2-89C5-4AD85D14C3A1}" type="sibTrans" cxnId="{EB32A744-FF32-4837-9A3E-B0F01029894B}">
      <dgm:prSet/>
      <dgm:spPr/>
      <dgm:t>
        <a:bodyPr/>
        <a:lstStyle/>
        <a:p>
          <a:endParaRPr lang="en-US"/>
        </a:p>
      </dgm:t>
    </dgm:pt>
    <dgm:pt modelId="{8A4E9C72-59A8-41AD-BD86-10D9880272A0}" type="pres">
      <dgm:prSet presAssocID="{22568152-7FA6-421E-9908-ECEA19F03390}" presName="Name0" presStyleCnt="0">
        <dgm:presLayoutVars>
          <dgm:dir/>
          <dgm:animLvl val="lvl"/>
          <dgm:resizeHandles val="exact"/>
        </dgm:presLayoutVars>
      </dgm:prSet>
      <dgm:spPr/>
      <dgm:t>
        <a:bodyPr/>
        <a:lstStyle/>
        <a:p>
          <a:endParaRPr lang="en-US"/>
        </a:p>
      </dgm:t>
    </dgm:pt>
    <dgm:pt modelId="{85CA72FE-9D1A-4FF8-84E1-2289A37F39C9}" type="pres">
      <dgm:prSet presAssocID="{49672DF6-ED53-4CCA-916F-3A5DA60813C7}" presName="boxAndChildren" presStyleCnt="0"/>
      <dgm:spPr/>
    </dgm:pt>
    <dgm:pt modelId="{62F7F382-0CCA-4204-918D-52CBA0E883A3}" type="pres">
      <dgm:prSet presAssocID="{49672DF6-ED53-4CCA-916F-3A5DA60813C7}" presName="parentTextBox" presStyleLbl="node1" presStyleIdx="0" presStyleCnt="3" custScaleX="87037"/>
      <dgm:spPr/>
      <dgm:t>
        <a:bodyPr/>
        <a:lstStyle/>
        <a:p>
          <a:endParaRPr lang="en-US"/>
        </a:p>
      </dgm:t>
    </dgm:pt>
    <dgm:pt modelId="{C11EE599-FECF-490B-9F6A-0B4DCB0460DB}" type="pres">
      <dgm:prSet presAssocID="{7EA960AE-BD1F-46A1-810E-B178299E809F}" presName="sp" presStyleCnt="0"/>
      <dgm:spPr/>
    </dgm:pt>
    <dgm:pt modelId="{D2BB0BE6-63E4-4EC8-B173-DD6D67A6DD28}" type="pres">
      <dgm:prSet presAssocID="{28FBEC29-3CD3-40D3-A900-FAFD598CDB4D}" presName="arrowAndChildren" presStyleCnt="0"/>
      <dgm:spPr/>
    </dgm:pt>
    <dgm:pt modelId="{D0FD9C7F-6591-414C-844B-C0A889EDC21D}" type="pres">
      <dgm:prSet presAssocID="{28FBEC29-3CD3-40D3-A900-FAFD598CDB4D}" presName="parentTextArrow" presStyleLbl="node1" presStyleIdx="1" presStyleCnt="3"/>
      <dgm:spPr/>
      <dgm:t>
        <a:bodyPr/>
        <a:lstStyle/>
        <a:p>
          <a:endParaRPr lang="en-US"/>
        </a:p>
      </dgm:t>
    </dgm:pt>
    <dgm:pt modelId="{BD36C64D-BCB1-482A-98AE-CF6EB5B8C742}" type="pres">
      <dgm:prSet presAssocID="{B4AE5F69-4409-455F-8FC8-B6365BFE6FB3}" presName="sp" presStyleCnt="0"/>
      <dgm:spPr/>
    </dgm:pt>
    <dgm:pt modelId="{3EADFC41-E536-4BC1-9D62-2FCCB1692151}" type="pres">
      <dgm:prSet presAssocID="{ACA92D6B-825A-4090-B012-C8D7E3BE7DB4}" presName="arrowAndChildren" presStyleCnt="0"/>
      <dgm:spPr/>
    </dgm:pt>
    <dgm:pt modelId="{837F9F8A-DDDA-4816-9965-D412DEDEEF66}" type="pres">
      <dgm:prSet presAssocID="{ACA92D6B-825A-4090-B012-C8D7E3BE7DB4}" presName="parentTextArrow" presStyleLbl="node1" presStyleIdx="2" presStyleCnt="3"/>
      <dgm:spPr/>
      <dgm:t>
        <a:bodyPr/>
        <a:lstStyle/>
        <a:p>
          <a:endParaRPr lang="en-US"/>
        </a:p>
      </dgm:t>
    </dgm:pt>
  </dgm:ptLst>
  <dgm:cxnLst>
    <dgm:cxn modelId="{11D768C7-5AAB-4281-AB96-A4C3B8EC2FB0}" type="presOf" srcId="{49672DF6-ED53-4CCA-916F-3A5DA60813C7}" destId="{62F7F382-0CCA-4204-918D-52CBA0E883A3}" srcOrd="0" destOrd="0" presId="urn:microsoft.com/office/officeart/2005/8/layout/process4"/>
    <dgm:cxn modelId="{8D0F30D4-686A-4424-98C6-C0C01141F3AB}" type="presOf" srcId="{28FBEC29-3CD3-40D3-A900-FAFD598CDB4D}" destId="{D0FD9C7F-6591-414C-844B-C0A889EDC21D}" srcOrd="0" destOrd="0" presId="urn:microsoft.com/office/officeart/2005/8/layout/process4"/>
    <dgm:cxn modelId="{C44E7109-D80B-42DF-B438-AC2C7745AA65}" srcId="{22568152-7FA6-421E-9908-ECEA19F03390}" destId="{ACA92D6B-825A-4090-B012-C8D7E3BE7DB4}" srcOrd="0" destOrd="0" parTransId="{DD17A1E4-6CCD-4D87-802F-9D550887BBEA}" sibTransId="{B4AE5F69-4409-455F-8FC8-B6365BFE6FB3}"/>
    <dgm:cxn modelId="{17406D07-41E3-4F6C-AA22-ECED9C83B154}" type="presOf" srcId="{ACA92D6B-825A-4090-B012-C8D7E3BE7DB4}" destId="{837F9F8A-DDDA-4816-9965-D412DEDEEF66}" srcOrd="0" destOrd="0" presId="urn:microsoft.com/office/officeart/2005/8/layout/process4"/>
    <dgm:cxn modelId="{92132536-90C1-4E37-92BE-79FF7DB78FED}" type="presOf" srcId="{22568152-7FA6-421E-9908-ECEA19F03390}" destId="{8A4E9C72-59A8-41AD-BD86-10D9880272A0}" srcOrd="0" destOrd="0" presId="urn:microsoft.com/office/officeart/2005/8/layout/process4"/>
    <dgm:cxn modelId="{EB32A744-FF32-4837-9A3E-B0F01029894B}" srcId="{22568152-7FA6-421E-9908-ECEA19F03390}" destId="{49672DF6-ED53-4CCA-916F-3A5DA60813C7}" srcOrd="2" destOrd="0" parTransId="{AD3D707B-9939-460B-91EB-10C551C361C5}" sibTransId="{9EC9FCF7-EAC2-41E2-89C5-4AD85D14C3A1}"/>
    <dgm:cxn modelId="{79481004-D5D6-438D-96A4-C33C9F5E380D}" srcId="{22568152-7FA6-421E-9908-ECEA19F03390}" destId="{28FBEC29-3CD3-40D3-A900-FAFD598CDB4D}" srcOrd="1" destOrd="0" parTransId="{41C5D1EF-8DFD-4568-AD77-8E34BE058896}" sibTransId="{7EA960AE-BD1F-46A1-810E-B178299E809F}"/>
    <dgm:cxn modelId="{406AA774-FA17-44A3-A252-91620E205386}" type="presParOf" srcId="{8A4E9C72-59A8-41AD-BD86-10D9880272A0}" destId="{85CA72FE-9D1A-4FF8-84E1-2289A37F39C9}" srcOrd="0" destOrd="0" presId="urn:microsoft.com/office/officeart/2005/8/layout/process4"/>
    <dgm:cxn modelId="{270A0F81-6501-496A-9045-7E41F88BCABE}" type="presParOf" srcId="{85CA72FE-9D1A-4FF8-84E1-2289A37F39C9}" destId="{62F7F382-0CCA-4204-918D-52CBA0E883A3}" srcOrd="0" destOrd="0" presId="urn:microsoft.com/office/officeart/2005/8/layout/process4"/>
    <dgm:cxn modelId="{409719D7-0896-4A8A-BBDF-4D282440B201}" type="presParOf" srcId="{8A4E9C72-59A8-41AD-BD86-10D9880272A0}" destId="{C11EE599-FECF-490B-9F6A-0B4DCB0460DB}" srcOrd="1" destOrd="0" presId="urn:microsoft.com/office/officeart/2005/8/layout/process4"/>
    <dgm:cxn modelId="{AD4C0638-4CEB-4459-AA53-ED2FBFB6BD81}" type="presParOf" srcId="{8A4E9C72-59A8-41AD-BD86-10D9880272A0}" destId="{D2BB0BE6-63E4-4EC8-B173-DD6D67A6DD28}" srcOrd="2" destOrd="0" presId="urn:microsoft.com/office/officeart/2005/8/layout/process4"/>
    <dgm:cxn modelId="{B5084750-3718-4498-BC2F-95CA9053A64C}" type="presParOf" srcId="{D2BB0BE6-63E4-4EC8-B173-DD6D67A6DD28}" destId="{D0FD9C7F-6591-414C-844B-C0A889EDC21D}" srcOrd="0" destOrd="0" presId="urn:microsoft.com/office/officeart/2005/8/layout/process4"/>
    <dgm:cxn modelId="{6DB0CF1F-F0C1-4692-94F5-DB64E3A1E870}" type="presParOf" srcId="{8A4E9C72-59A8-41AD-BD86-10D9880272A0}" destId="{BD36C64D-BCB1-482A-98AE-CF6EB5B8C742}" srcOrd="3" destOrd="0" presId="urn:microsoft.com/office/officeart/2005/8/layout/process4"/>
    <dgm:cxn modelId="{F0308FFF-710A-4BF0-ABE6-620310BD01D6}" type="presParOf" srcId="{8A4E9C72-59A8-41AD-BD86-10D9880272A0}" destId="{3EADFC41-E536-4BC1-9D62-2FCCB1692151}" srcOrd="4" destOrd="0" presId="urn:microsoft.com/office/officeart/2005/8/layout/process4"/>
    <dgm:cxn modelId="{D550CA7D-5DC6-4374-98AE-2B43BAC23C4E}" type="presParOf" srcId="{3EADFC41-E536-4BC1-9D62-2FCCB1692151}" destId="{837F9F8A-DDDA-4816-9965-D412DEDEEF6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F2766-CBE9-4708-8AB0-3681B79E46A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8A03DB07-656C-47AC-95A2-2279D9CB89E7}">
      <dgm:prSet/>
      <dgm:spPr/>
      <dgm:t>
        <a:bodyPr/>
        <a:lstStyle/>
        <a:p>
          <a:r>
            <a:rPr lang="en-US" dirty="0"/>
            <a:t>Take inventory to decide on supply of PPE and supplies</a:t>
          </a:r>
        </a:p>
        <a:p>
          <a:r>
            <a:rPr lang="en-US" dirty="0"/>
            <a:t>(2 weeks of PPE in clinic)</a:t>
          </a:r>
        </a:p>
      </dgm:t>
    </dgm:pt>
    <dgm:pt modelId="{26BE47D9-A62F-4E8A-9F2C-8C96D6315F67}" type="parTrans" cxnId="{9DB7311F-D7B9-4FAB-AD81-ADCF530A01DD}">
      <dgm:prSet/>
      <dgm:spPr/>
      <dgm:t>
        <a:bodyPr/>
        <a:lstStyle/>
        <a:p>
          <a:endParaRPr lang="en-US"/>
        </a:p>
      </dgm:t>
    </dgm:pt>
    <dgm:pt modelId="{5755C328-7C8B-4CCC-8446-4DDE280B9616}" type="sibTrans" cxnId="{9DB7311F-D7B9-4FAB-AD81-ADCF530A01DD}">
      <dgm:prSet/>
      <dgm:spPr/>
      <dgm:t>
        <a:bodyPr/>
        <a:lstStyle/>
        <a:p>
          <a:endParaRPr lang="en-US"/>
        </a:p>
      </dgm:t>
    </dgm:pt>
    <dgm:pt modelId="{4AE6EEC7-6EBE-48F9-A9CE-3E796EB2909A}">
      <dgm:prSet/>
      <dgm:spPr/>
      <dgm:t>
        <a:bodyPr/>
        <a:lstStyle/>
        <a:p>
          <a:r>
            <a:rPr lang="en-US" dirty="0"/>
            <a:t>Learn about facility screening practice for COVID-19  </a:t>
          </a:r>
        </a:p>
      </dgm:t>
    </dgm:pt>
    <dgm:pt modelId="{8E81FEF8-B347-4AD9-B375-D9BE1E40B0AD}" type="parTrans" cxnId="{12348F9A-BACB-4612-BC7A-5CAE7802F044}">
      <dgm:prSet/>
      <dgm:spPr/>
      <dgm:t>
        <a:bodyPr/>
        <a:lstStyle/>
        <a:p>
          <a:endParaRPr lang="en-US"/>
        </a:p>
      </dgm:t>
    </dgm:pt>
    <dgm:pt modelId="{BB2E8044-834C-4F64-BB17-03FDB8D5F0CD}" type="sibTrans" cxnId="{12348F9A-BACB-4612-BC7A-5CAE7802F044}">
      <dgm:prSet/>
      <dgm:spPr/>
      <dgm:t>
        <a:bodyPr/>
        <a:lstStyle/>
        <a:p>
          <a:endParaRPr lang="en-US"/>
        </a:p>
      </dgm:t>
    </dgm:pt>
    <dgm:pt modelId="{3D78A40C-5AFB-4856-A36F-69D038D9B503}">
      <dgm:prSet/>
      <dgm:spPr/>
      <dgm:t>
        <a:bodyPr/>
        <a:lstStyle/>
        <a:p>
          <a:r>
            <a:rPr lang="en-US" dirty="0"/>
            <a:t>Know what methods will be in place to reduce/eliminate aerosol production   </a:t>
          </a:r>
        </a:p>
      </dgm:t>
    </dgm:pt>
    <dgm:pt modelId="{7F204862-9234-482B-82D4-822725F44A34}" type="parTrans" cxnId="{93335FDC-FAA8-43B2-B5EC-70F8E0AA61BC}">
      <dgm:prSet/>
      <dgm:spPr/>
      <dgm:t>
        <a:bodyPr/>
        <a:lstStyle/>
        <a:p>
          <a:endParaRPr lang="en-US"/>
        </a:p>
      </dgm:t>
    </dgm:pt>
    <dgm:pt modelId="{8343B908-1249-4F57-89E5-6167AAF312EE}" type="sibTrans" cxnId="{93335FDC-FAA8-43B2-B5EC-70F8E0AA61BC}">
      <dgm:prSet/>
      <dgm:spPr/>
      <dgm:t>
        <a:bodyPr/>
        <a:lstStyle/>
        <a:p>
          <a:endParaRPr lang="en-US"/>
        </a:p>
      </dgm:t>
    </dgm:pt>
    <dgm:pt modelId="{9F1387A4-962B-45FE-B23E-85D02E6E51B4}">
      <dgm:prSet/>
      <dgm:spPr/>
      <dgm:t>
        <a:bodyPr/>
        <a:lstStyle/>
        <a:p>
          <a:r>
            <a:rPr lang="en-US" dirty="0"/>
            <a:t>Decide the logistics for</a:t>
          </a:r>
        </a:p>
        <a:p>
          <a:r>
            <a:rPr lang="en-US" dirty="0"/>
            <a:t>social distancing among patients and the dental team </a:t>
          </a:r>
        </a:p>
      </dgm:t>
    </dgm:pt>
    <dgm:pt modelId="{81C45FE2-42C3-4FFB-A400-FFC0CF4A8DEA}" type="parTrans" cxnId="{4BEA05CE-C024-42D5-95DE-CE8DA9368E38}">
      <dgm:prSet/>
      <dgm:spPr/>
      <dgm:t>
        <a:bodyPr/>
        <a:lstStyle/>
        <a:p>
          <a:endParaRPr lang="en-US"/>
        </a:p>
      </dgm:t>
    </dgm:pt>
    <dgm:pt modelId="{56B9D93D-2E65-4F1B-94C9-59C4A5E43B8B}" type="sibTrans" cxnId="{4BEA05CE-C024-42D5-95DE-CE8DA9368E38}">
      <dgm:prSet/>
      <dgm:spPr/>
      <dgm:t>
        <a:bodyPr/>
        <a:lstStyle/>
        <a:p>
          <a:endParaRPr lang="en-US"/>
        </a:p>
      </dgm:t>
    </dgm:pt>
    <dgm:pt modelId="{CEAECC03-6DD6-44B2-9F7C-18BF43241F5E}" type="pres">
      <dgm:prSet presAssocID="{2C2F2766-CBE9-4708-8AB0-3681B79E46AB}" presName="diagram" presStyleCnt="0">
        <dgm:presLayoutVars>
          <dgm:dir/>
          <dgm:resizeHandles val="exact"/>
        </dgm:presLayoutVars>
      </dgm:prSet>
      <dgm:spPr/>
      <dgm:t>
        <a:bodyPr/>
        <a:lstStyle/>
        <a:p>
          <a:endParaRPr lang="en-US"/>
        </a:p>
      </dgm:t>
    </dgm:pt>
    <dgm:pt modelId="{27871FC8-4E83-40DF-A052-2224BCFF6931}" type="pres">
      <dgm:prSet presAssocID="{8A03DB07-656C-47AC-95A2-2279D9CB89E7}" presName="node" presStyleLbl="node1" presStyleIdx="0" presStyleCnt="4">
        <dgm:presLayoutVars>
          <dgm:bulletEnabled val="1"/>
        </dgm:presLayoutVars>
      </dgm:prSet>
      <dgm:spPr/>
      <dgm:t>
        <a:bodyPr/>
        <a:lstStyle/>
        <a:p>
          <a:endParaRPr lang="en-US"/>
        </a:p>
      </dgm:t>
    </dgm:pt>
    <dgm:pt modelId="{5A500CDC-0AC6-408B-A557-BD92E9F561B6}" type="pres">
      <dgm:prSet presAssocID="{5755C328-7C8B-4CCC-8446-4DDE280B9616}" presName="sibTrans" presStyleCnt="0"/>
      <dgm:spPr/>
    </dgm:pt>
    <dgm:pt modelId="{CAC7DFF2-0ACD-408F-9AC5-CF548948874C}" type="pres">
      <dgm:prSet presAssocID="{4AE6EEC7-6EBE-48F9-A9CE-3E796EB2909A}" presName="node" presStyleLbl="node1" presStyleIdx="1" presStyleCnt="4">
        <dgm:presLayoutVars>
          <dgm:bulletEnabled val="1"/>
        </dgm:presLayoutVars>
      </dgm:prSet>
      <dgm:spPr/>
      <dgm:t>
        <a:bodyPr/>
        <a:lstStyle/>
        <a:p>
          <a:endParaRPr lang="en-US"/>
        </a:p>
      </dgm:t>
    </dgm:pt>
    <dgm:pt modelId="{7488F5EC-66A2-4259-ACE7-5D67FCFC2F68}" type="pres">
      <dgm:prSet presAssocID="{BB2E8044-834C-4F64-BB17-03FDB8D5F0CD}" presName="sibTrans" presStyleCnt="0"/>
      <dgm:spPr/>
    </dgm:pt>
    <dgm:pt modelId="{0A7798B6-D85B-419A-A2D0-015557313689}" type="pres">
      <dgm:prSet presAssocID="{3D78A40C-5AFB-4856-A36F-69D038D9B503}" presName="node" presStyleLbl="node1" presStyleIdx="2" presStyleCnt="4" custScaleX="76712" custScaleY="60411">
        <dgm:presLayoutVars>
          <dgm:bulletEnabled val="1"/>
        </dgm:presLayoutVars>
      </dgm:prSet>
      <dgm:spPr/>
      <dgm:t>
        <a:bodyPr/>
        <a:lstStyle/>
        <a:p>
          <a:endParaRPr lang="en-US"/>
        </a:p>
      </dgm:t>
    </dgm:pt>
    <dgm:pt modelId="{38D01F1E-C174-47FA-AB91-C2B3FB2AD794}" type="pres">
      <dgm:prSet presAssocID="{8343B908-1249-4F57-89E5-6167AAF312EE}" presName="sibTrans" presStyleCnt="0"/>
      <dgm:spPr/>
    </dgm:pt>
    <dgm:pt modelId="{415B60B3-80DF-4113-9E8C-D3482565409B}" type="pres">
      <dgm:prSet presAssocID="{9F1387A4-962B-45FE-B23E-85D02E6E51B4}" presName="node" presStyleLbl="node1" presStyleIdx="3" presStyleCnt="4" custScaleY="74177">
        <dgm:presLayoutVars>
          <dgm:bulletEnabled val="1"/>
        </dgm:presLayoutVars>
      </dgm:prSet>
      <dgm:spPr/>
      <dgm:t>
        <a:bodyPr/>
        <a:lstStyle/>
        <a:p>
          <a:endParaRPr lang="en-US"/>
        </a:p>
      </dgm:t>
    </dgm:pt>
  </dgm:ptLst>
  <dgm:cxnLst>
    <dgm:cxn modelId="{531DB12A-ECC5-4CD5-B779-1BA45EF1C299}" type="presOf" srcId="{4AE6EEC7-6EBE-48F9-A9CE-3E796EB2909A}" destId="{CAC7DFF2-0ACD-408F-9AC5-CF548948874C}" srcOrd="0" destOrd="0" presId="urn:microsoft.com/office/officeart/2005/8/layout/default"/>
    <dgm:cxn modelId="{93335FDC-FAA8-43B2-B5EC-70F8E0AA61BC}" srcId="{2C2F2766-CBE9-4708-8AB0-3681B79E46AB}" destId="{3D78A40C-5AFB-4856-A36F-69D038D9B503}" srcOrd="2" destOrd="0" parTransId="{7F204862-9234-482B-82D4-822725F44A34}" sibTransId="{8343B908-1249-4F57-89E5-6167AAF312EE}"/>
    <dgm:cxn modelId="{9DB7311F-D7B9-4FAB-AD81-ADCF530A01DD}" srcId="{2C2F2766-CBE9-4708-8AB0-3681B79E46AB}" destId="{8A03DB07-656C-47AC-95A2-2279D9CB89E7}" srcOrd="0" destOrd="0" parTransId="{26BE47D9-A62F-4E8A-9F2C-8C96D6315F67}" sibTransId="{5755C328-7C8B-4CCC-8446-4DDE280B9616}"/>
    <dgm:cxn modelId="{1EFC2534-6BE3-4675-B962-D94B88908E09}" type="presOf" srcId="{2C2F2766-CBE9-4708-8AB0-3681B79E46AB}" destId="{CEAECC03-6DD6-44B2-9F7C-18BF43241F5E}" srcOrd="0" destOrd="0" presId="urn:microsoft.com/office/officeart/2005/8/layout/default"/>
    <dgm:cxn modelId="{4BEA05CE-C024-42D5-95DE-CE8DA9368E38}" srcId="{2C2F2766-CBE9-4708-8AB0-3681B79E46AB}" destId="{9F1387A4-962B-45FE-B23E-85D02E6E51B4}" srcOrd="3" destOrd="0" parTransId="{81C45FE2-42C3-4FFB-A400-FFC0CF4A8DEA}" sibTransId="{56B9D93D-2E65-4F1B-94C9-59C4A5E43B8B}"/>
    <dgm:cxn modelId="{12348F9A-BACB-4612-BC7A-5CAE7802F044}" srcId="{2C2F2766-CBE9-4708-8AB0-3681B79E46AB}" destId="{4AE6EEC7-6EBE-48F9-A9CE-3E796EB2909A}" srcOrd="1" destOrd="0" parTransId="{8E81FEF8-B347-4AD9-B375-D9BE1E40B0AD}" sibTransId="{BB2E8044-834C-4F64-BB17-03FDB8D5F0CD}"/>
    <dgm:cxn modelId="{E9B81093-4E9B-4010-8483-5102AF16F17E}" type="presOf" srcId="{9F1387A4-962B-45FE-B23E-85D02E6E51B4}" destId="{415B60B3-80DF-4113-9E8C-D3482565409B}" srcOrd="0" destOrd="0" presId="urn:microsoft.com/office/officeart/2005/8/layout/default"/>
    <dgm:cxn modelId="{07E8FDB7-DD0E-4899-A21B-DB3A039575E1}" type="presOf" srcId="{8A03DB07-656C-47AC-95A2-2279D9CB89E7}" destId="{27871FC8-4E83-40DF-A052-2224BCFF6931}" srcOrd="0" destOrd="0" presId="urn:microsoft.com/office/officeart/2005/8/layout/default"/>
    <dgm:cxn modelId="{543CE6C3-87C4-4FC2-A232-4D7537BFC557}" type="presOf" srcId="{3D78A40C-5AFB-4856-A36F-69D038D9B503}" destId="{0A7798B6-D85B-419A-A2D0-015557313689}" srcOrd="0" destOrd="0" presId="urn:microsoft.com/office/officeart/2005/8/layout/default"/>
    <dgm:cxn modelId="{0D533A3A-F9E9-47D7-802E-6308A6EE0B4C}" type="presParOf" srcId="{CEAECC03-6DD6-44B2-9F7C-18BF43241F5E}" destId="{27871FC8-4E83-40DF-A052-2224BCFF6931}" srcOrd="0" destOrd="0" presId="urn:microsoft.com/office/officeart/2005/8/layout/default"/>
    <dgm:cxn modelId="{A2CA42C6-D36F-447B-BD42-133838E85CD7}" type="presParOf" srcId="{CEAECC03-6DD6-44B2-9F7C-18BF43241F5E}" destId="{5A500CDC-0AC6-408B-A557-BD92E9F561B6}" srcOrd="1" destOrd="0" presId="urn:microsoft.com/office/officeart/2005/8/layout/default"/>
    <dgm:cxn modelId="{2F6B38B7-A886-4F76-80DF-69C362400556}" type="presParOf" srcId="{CEAECC03-6DD6-44B2-9F7C-18BF43241F5E}" destId="{CAC7DFF2-0ACD-408F-9AC5-CF548948874C}" srcOrd="2" destOrd="0" presId="urn:microsoft.com/office/officeart/2005/8/layout/default"/>
    <dgm:cxn modelId="{28A081C8-A1E3-4D8B-A97D-89BB9A628181}" type="presParOf" srcId="{CEAECC03-6DD6-44B2-9F7C-18BF43241F5E}" destId="{7488F5EC-66A2-4259-ACE7-5D67FCFC2F68}" srcOrd="3" destOrd="0" presId="urn:microsoft.com/office/officeart/2005/8/layout/default"/>
    <dgm:cxn modelId="{B42347BC-A957-4C60-8BB3-48471A748D6B}" type="presParOf" srcId="{CEAECC03-6DD6-44B2-9F7C-18BF43241F5E}" destId="{0A7798B6-D85B-419A-A2D0-015557313689}" srcOrd="4" destOrd="0" presId="urn:microsoft.com/office/officeart/2005/8/layout/default"/>
    <dgm:cxn modelId="{DD3DF0A8-C9BE-43A6-8DA8-976E64994AD4}" type="presParOf" srcId="{CEAECC03-6DD6-44B2-9F7C-18BF43241F5E}" destId="{38D01F1E-C174-47FA-AB91-C2B3FB2AD794}" srcOrd="5" destOrd="0" presId="urn:microsoft.com/office/officeart/2005/8/layout/default"/>
    <dgm:cxn modelId="{C823BD64-574D-43DB-B1B5-1D49C7955CDE}" type="presParOf" srcId="{CEAECC03-6DD6-44B2-9F7C-18BF43241F5E}" destId="{415B60B3-80DF-4113-9E8C-D3482565409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5DD0B-05EF-4A1A-9D76-9C4B481A559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52F1EB8-350D-4AF0-A96D-E66D18C06ED1}">
      <dgm:prSet/>
      <dgm:spPr/>
      <dgm:t>
        <a:bodyPr/>
        <a:lstStyle/>
        <a:p>
          <a:r>
            <a:rPr lang="en-US"/>
            <a:t>Wait 15 minutes after completion of clinical care and exit of each patient to begin to clean and disinfect room surfaces.</a:t>
          </a:r>
        </a:p>
      </dgm:t>
    </dgm:pt>
    <dgm:pt modelId="{955265E4-66A0-4F46-B92B-2D22898D1601}" type="parTrans" cxnId="{CD00AA37-A783-42C6-AF54-1238C0BCD171}">
      <dgm:prSet/>
      <dgm:spPr/>
      <dgm:t>
        <a:bodyPr/>
        <a:lstStyle/>
        <a:p>
          <a:endParaRPr lang="en-US"/>
        </a:p>
      </dgm:t>
    </dgm:pt>
    <dgm:pt modelId="{FE27160D-B7CE-49EF-B768-DF04A239D44E}" type="sibTrans" cxnId="{CD00AA37-A783-42C6-AF54-1238C0BCD171}">
      <dgm:prSet/>
      <dgm:spPr/>
      <dgm:t>
        <a:bodyPr/>
        <a:lstStyle/>
        <a:p>
          <a:endParaRPr lang="en-US"/>
        </a:p>
      </dgm:t>
    </dgm:pt>
    <dgm:pt modelId="{BC87642D-68F0-4F2B-989E-CDA15E43CD6D}">
      <dgm:prSet/>
      <dgm:spPr/>
      <dgm:t>
        <a:bodyPr/>
        <a:lstStyle/>
        <a:p>
          <a:r>
            <a:rPr lang="en-US"/>
            <a:t>Appropriate PPE should be worn for all activities involving potential exposure to patient body fluids, contaminated surfaces and equipment, and hazardous chemicals (e.g. disinfectants). </a:t>
          </a:r>
        </a:p>
      </dgm:t>
    </dgm:pt>
    <dgm:pt modelId="{92433047-2E3B-4945-8B23-8AAA3C30BB43}" type="parTrans" cxnId="{FFA3EE0C-2A49-49D8-9F8C-F3F05ABA46D1}">
      <dgm:prSet/>
      <dgm:spPr/>
      <dgm:t>
        <a:bodyPr/>
        <a:lstStyle/>
        <a:p>
          <a:endParaRPr lang="en-US"/>
        </a:p>
      </dgm:t>
    </dgm:pt>
    <dgm:pt modelId="{8811349F-DA44-40DA-9B3B-38A3F7FE9C6E}" type="sibTrans" cxnId="{FFA3EE0C-2A49-49D8-9F8C-F3F05ABA46D1}">
      <dgm:prSet/>
      <dgm:spPr/>
      <dgm:t>
        <a:bodyPr/>
        <a:lstStyle/>
        <a:p>
          <a:endParaRPr lang="en-US"/>
        </a:p>
      </dgm:t>
    </dgm:pt>
    <dgm:pt modelId="{7145DCA0-67F0-4891-AF99-B3B6E94872A9}">
      <dgm:prSet/>
      <dgm:spPr/>
      <dgm:t>
        <a:bodyPr/>
        <a:lstStyle/>
        <a:p>
          <a:r>
            <a:rPr lang="en-US"/>
            <a:t>Puncture resistant/utility gloves, masks, eye protection and gowns should be worn while handling contaminated instruments. </a:t>
          </a:r>
        </a:p>
      </dgm:t>
    </dgm:pt>
    <dgm:pt modelId="{B532680E-1DEA-4196-99F5-D547967A05D1}" type="parTrans" cxnId="{FAB24AA6-4946-48EB-B802-F933E573EB4D}">
      <dgm:prSet/>
      <dgm:spPr/>
      <dgm:t>
        <a:bodyPr/>
        <a:lstStyle/>
        <a:p>
          <a:endParaRPr lang="en-US"/>
        </a:p>
      </dgm:t>
    </dgm:pt>
    <dgm:pt modelId="{E1320679-B268-4120-9320-1761BABB85A5}" type="sibTrans" cxnId="{FAB24AA6-4946-48EB-B802-F933E573EB4D}">
      <dgm:prSet/>
      <dgm:spPr/>
      <dgm:t>
        <a:bodyPr/>
        <a:lstStyle/>
        <a:p>
          <a:endParaRPr lang="en-US"/>
        </a:p>
      </dgm:t>
    </dgm:pt>
    <dgm:pt modelId="{1339454B-52EB-4E39-A137-C783F0272DE9}">
      <dgm:prSet/>
      <dgm:spPr/>
      <dgm:t>
        <a:bodyPr/>
        <a:lstStyle/>
        <a:p>
          <a:r>
            <a:rPr lang="en-US" dirty="0"/>
            <a:t>Patients should be scheduled in a manner that allows for complete disinfection of operatories. It is recommended to increase patient appointment time</a:t>
          </a:r>
        </a:p>
      </dgm:t>
    </dgm:pt>
    <dgm:pt modelId="{59468B57-AAC0-4169-A120-4934769ED5FB}" type="parTrans" cxnId="{AAACFA99-0809-411C-9093-FF2D4EA59EFA}">
      <dgm:prSet/>
      <dgm:spPr/>
      <dgm:t>
        <a:bodyPr/>
        <a:lstStyle/>
        <a:p>
          <a:endParaRPr lang="en-US"/>
        </a:p>
      </dgm:t>
    </dgm:pt>
    <dgm:pt modelId="{9275DA7E-F76C-46C6-BBE9-2094CB913C2E}" type="sibTrans" cxnId="{AAACFA99-0809-411C-9093-FF2D4EA59EFA}">
      <dgm:prSet/>
      <dgm:spPr/>
      <dgm:t>
        <a:bodyPr/>
        <a:lstStyle/>
        <a:p>
          <a:endParaRPr lang="en-US"/>
        </a:p>
      </dgm:t>
    </dgm:pt>
    <dgm:pt modelId="{FE05A932-CC7B-4C59-A2CC-E9747CD49796}">
      <dgm:prSet/>
      <dgm:spPr/>
      <dgm:t>
        <a:bodyPr/>
        <a:lstStyle/>
        <a:p>
          <a:r>
            <a:rPr lang="en-US"/>
            <a:t>Do not double-book appointments. </a:t>
          </a:r>
        </a:p>
      </dgm:t>
    </dgm:pt>
    <dgm:pt modelId="{88D673D5-E8FC-487C-9AE5-FB88C2431E7E}" type="parTrans" cxnId="{E6281F48-838C-4DC1-A6E9-EC28D4A4E107}">
      <dgm:prSet/>
      <dgm:spPr/>
      <dgm:t>
        <a:bodyPr/>
        <a:lstStyle/>
        <a:p>
          <a:endParaRPr lang="en-US"/>
        </a:p>
      </dgm:t>
    </dgm:pt>
    <dgm:pt modelId="{8A958C5B-5EB1-4E66-B280-603FB78FB9F8}" type="sibTrans" cxnId="{E6281F48-838C-4DC1-A6E9-EC28D4A4E107}">
      <dgm:prSet/>
      <dgm:spPr/>
      <dgm:t>
        <a:bodyPr/>
        <a:lstStyle/>
        <a:p>
          <a:endParaRPr lang="en-US"/>
        </a:p>
      </dgm:t>
    </dgm:pt>
    <dgm:pt modelId="{30F9F74E-8648-458D-B711-55EB2F9FA043}">
      <dgm:prSet/>
      <dgm:spPr/>
      <dgm:t>
        <a:bodyPr/>
        <a:lstStyle/>
        <a:p>
          <a:r>
            <a:rPr lang="en-US"/>
            <a:t>Barriers should be used when possible, especially for hard-to-clean surfaces (e.g. light switches, computer, mouse, dental unit) and changed between patients.</a:t>
          </a:r>
        </a:p>
      </dgm:t>
    </dgm:pt>
    <dgm:pt modelId="{149116DB-5A57-47A8-AD1E-A7CD7D1280C6}" type="parTrans" cxnId="{8A527FCB-18C4-495F-844D-3E62E8887038}">
      <dgm:prSet/>
      <dgm:spPr/>
      <dgm:t>
        <a:bodyPr/>
        <a:lstStyle/>
        <a:p>
          <a:endParaRPr lang="en-US"/>
        </a:p>
      </dgm:t>
    </dgm:pt>
    <dgm:pt modelId="{69B51A4D-923C-4E4B-BE94-6863437E42A4}" type="sibTrans" cxnId="{8A527FCB-18C4-495F-844D-3E62E8887038}">
      <dgm:prSet/>
      <dgm:spPr/>
      <dgm:t>
        <a:bodyPr/>
        <a:lstStyle/>
        <a:p>
          <a:endParaRPr lang="en-US"/>
        </a:p>
      </dgm:t>
    </dgm:pt>
    <dgm:pt modelId="{FFD00328-E41F-49E4-BF07-251D62A4F56A}" type="pres">
      <dgm:prSet presAssocID="{3345DD0B-05EF-4A1A-9D76-9C4B481A5591}" presName="root" presStyleCnt="0">
        <dgm:presLayoutVars>
          <dgm:dir/>
          <dgm:resizeHandles val="exact"/>
        </dgm:presLayoutVars>
      </dgm:prSet>
      <dgm:spPr/>
      <dgm:t>
        <a:bodyPr/>
        <a:lstStyle/>
        <a:p>
          <a:endParaRPr lang="en-US"/>
        </a:p>
      </dgm:t>
    </dgm:pt>
    <dgm:pt modelId="{FAD9158A-66F9-4A40-A194-4D4D09268327}" type="pres">
      <dgm:prSet presAssocID="{052F1EB8-350D-4AF0-A96D-E66D18C06ED1}" presName="compNode" presStyleCnt="0"/>
      <dgm:spPr/>
    </dgm:pt>
    <dgm:pt modelId="{510A5111-5024-4A56-8100-8A4EF6E0E464}" type="pres">
      <dgm:prSet presAssocID="{052F1EB8-350D-4AF0-A96D-E66D18C06ED1}" presName="bgRect" presStyleLbl="bgShp" presStyleIdx="0" presStyleCnt="6"/>
      <dgm:spPr/>
    </dgm:pt>
    <dgm:pt modelId="{348D22CC-48AA-4A87-8773-7585AE6C6392}" type="pres">
      <dgm:prSet presAssocID="{052F1EB8-350D-4AF0-A96D-E66D18C06ED1}"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ink"/>
        </a:ext>
      </dgm:extLst>
    </dgm:pt>
    <dgm:pt modelId="{13940E49-43B2-414E-AC0B-2B1A1DB9DE7F}" type="pres">
      <dgm:prSet presAssocID="{052F1EB8-350D-4AF0-A96D-E66D18C06ED1}" presName="spaceRect" presStyleCnt="0"/>
      <dgm:spPr/>
    </dgm:pt>
    <dgm:pt modelId="{24BE4241-D3CE-4510-ADC5-1A1CC47CFBB1}" type="pres">
      <dgm:prSet presAssocID="{052F1EB8-350D-4AF0-A96D-E66D18C06ED1}" presName="parTx" presStyleLbl="revTx" presStyleIdx="0" presStyleCnt="6">
        <dgm:presLayoutVars>
          <dgm:chMax val="0"/>
          <dgm:chPref val="0"/>
        </dgm:presLayoutVars>
      </dgm:prSet>
      <dgm:spPr/>
      <dgm:t>
        <a:bodyPr/>
        <a:lstStyle/>
        <a:p>
          <a:endParaRPr lang="en-US"/>
        </a:p>
      </dgm:t>
    </dgm:pt>
    <dgm:pt modelId="{76004AD0-409C-4074-B50A-B8FC65932EA9}" type="pres">
      <dgm:prSet presAssocID="{FE27160D-B7CE-49EF-B768-DF04A239D44E}" presName="sibTrans" presStyleCnt="0"/>
      <dgm:spPr/>
    </dgm:pt>
    <dgm:pt modelId="{23659050-C0A8-4C7B-9221-385670275A4D}" type="pres">
      <dgm:prSet presAssocID="{BC87642D-68F0-4F2B-989E-CDA15E43CD6D}" presName="compNode" presStyleCnt="0"/>
      <dgm:spPr/>
    </dgm:pt>
    <dgm:pt modelId="{63293538-B92E-4FB9-8173-553F14B4E030}" type="pres">
      <dgm:prSet presAssocID="{BC87642D-68F0-4F2B-989E-CDA15E43CD6D}" presName="bgRect" presStyleLbl="bgShp" presStyleIdx="1" presStyleCnt="6"/>
      <dgm:spPr/>
    </dgm:pt>
    <dgm:pt modelId="{57430A13-D5FE-403F-8D0C-FA4744931F7C}" type="pres">
      <dgm:prSet presAssocID="{BC87642D-68F0-4F2B-989E-CDA15E43CD6D}"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io-Hazard"/>
        </a:ext>
      </dgm:extLst>
    </dgm:pt>
    <dgm:pt modelId="{C78EEAA0-C605-4C11-A57B-58CBF3B2BBBC}" type="pres">
      <dgm:prSet presAssocID="{BC87642D-68F0-4F2B-989E-CDA15E43CD6D}" presName="spaceRect" presStyleCnt="0"/>
      <dgm:spPr/>
    </dgm:pt>
    <dgm:pt modelId="{902BC862-5A9C-4880-BEE7-9BE224622960}" type="pres">
      <dgm:prSet presAssocID="{BC87642D-68F0-4F2B-989E-CDA15E43CD6D}" presName="parTx" presStyleLbl="revTx" presStyleIdx="1" presStyleCnt="6">
        <dgm:presLayoutVars>
          <dgm:chMax val="0"/>
          <dgm:chPref val="0"/>
        </dgm:presLayoutVars>
      </dgm:prSet>
      <dgm:spPr/>
      <dgm:t>
        <a:bodyPr/>
        <a:lstStyle/>
        <a:p>
          <a:endParaRPr lang="en-US"/>
        </a:p>
      </dgm:t>
    </dgm:pt>
    <dgm:pt modelId="{7A952D15-273C-489F-B1D5-566731DACD37}" type="pres">
      <dgm:prSet presAssocID="{8811349F-DA44-40DA-9B3B-38A3F7FE9C6E}" presName="sibTrans" presStyleCnt="0"/>
      <dgm:spPr/>
    </dgm:pt>
    <dgm:pt modelId="{92E9717B-2FDB-426A-AF9D-CC415B60BCE9}" type="pres">
      <dgm:prSet presAssocID="{7145DCA0-67F0-4891-AF99-B3B6E94872A9}" presName="compNode" presStyleCnt="0"/>
      <dgm:spPr/>
    </dgm:pt>
    <dgm:pt modelId="{D4C27EA7-2582-495E-BD95-3AFCD6A0F041}" type="pres">
      <dgm:prSet presAssocID="{7145DCA0-67F0-4891-AF99-B3B6E94872A9}" presName="bgRect" presStyleLbl="bgShp" presStyleIdx="2" presStyleCnt="6"/>
      <dgm:spPr/>
    </dgm:pt>
    <dgm:pt modelId="{00E87A49-5F2A-42A9-BF95-9007EF00CAB0}" type="pres">
      <dgm:prSet presAssocID="{7145DCA0-67F0-4891-AF99-B3B6E94872A9}"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ittens"/>
        </a:ext>
      </dgm:extLst>
    </dgm:pt>
    <dgm:pt modelId="{01DEC405-119A-4AF5-8BD4-295E9717B041}" type="pres">
      <dgm:prSet presAssocID="{7145DCA0-67F0-4891-AF99-B3B6E94872A9}" presName="spaceRect" presStyleCnt="0"/>
      <dgm:spPr/>
    </dgm:pt>
    <dgm:pt modelId="{2F200F7F-CC2B-4740-B52D-69A8D15BAE11}" type="pres">
      <dgm:prSet presAssocID="{7145DCA0-67F0-4891-AF99-B3B6E94872A9}" presName="parTx" presStyleLbl="revTx" presStyleIdx="2" presStyleCnt="6">
        <dgm:presLayoutVars>
          <dgm:chMax val="0"/>
          <dgm:chPref val="0"/>
        </dgm:presLayoutVars>
      </dgm:prSet>
      <dgm:spPr/>
      <dgm:t>
        <a:bodyPr/>
        <a:lstStyle/>
        <a:p>
          <a:endParaRPr lang="en-US"/>
        </a:p>
      </dgm:t>
    </dgm:pt>
    <dgm:pt modelId="{36E10EB0-AE3D-4141-A0EA-B17DCC7F9195}" type="pres">
      <dgm:prSet presAssocID="{E1320679-B268-4120-9320-1761BABB85A5}" presName="sibTrans" presStyleCnt="0"/>
      <dgm:spPr/>
    </dgm:pt>
    <dgm:pt modelId="{FB2201BD-5FAC-4E00-8BA8-0D3213B71930}" type="pres">
      <dgm:prSet presAssocID="{1339454B-52EB-4E39-A137-C783F0272DE9}" presName="compNode" presStyleCnt="0"/>
      <dgm:spPr/>
    </dgm:pt>
    <dgm:pt modelId="{5F3DB693-0C8C-44C2-8AFC-6BE3F92EF335}" type="pres">
      <dgm:prSet presAssocID="{1339454B-52EB-4E39-A137-C783F0272DE9}" presName="bgRect" presStyleLbl="bgShp" presStyleIdx="3" presStyleCnt="6"/>
      <dgm:spPr/>
    </dgm:pt>
    <dgm:pt modelId="{C3DC6146-C8AA-43E1-9472-E7CC13B912EF}" type="pres">
      <dgm:prSet presAssocID="{1339454B-52EB-4E39-A137-C783F0272DE9}"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0999F3A6-34B1-4213-824B-95AC9D6F4C7F}" type="pres">
      <dgm:prSet presAssocID="{1339454B-52EB-4E39-A137-C783F0272DE9}" presName="spaceRect" presStyleCnt="0"/>
      <dgm:spPr/>
    </dgm:pt>
    <dgm:pt modelId="{24E14A9A-3EA5-4839-BE12-76A6273BEAAF}" type="pres">
      <dgm:prSet presAssocID="{1339454B-52EB-4E39-A137-C783F0272DE9}" presName="parTx" presStyleLbl="revTx" presStyleIdx="3" presStyleCnt="6">
        <dgm:presLayoutVars>
          <dgm:chMax val="0"/>
          <dgm:chPref val="0"/>
        </dgm:presLayoutVars>
      </dgm:prSet>
      <dgm:spPr/>
      <dgm:t>
        <a:bodyPr/>
        <a:lstStyle/>
        <a:p>
          <a:endParaRPr lang="en-US"/>
        </a:p>
      </dgm:t>
    </dgm:pt>
    <dgm:pt modelId="{AFDC489C-6FC4-4FB6-AF96-F36B95748E55}" type="pres">
      <dgm:prSet presAssocID="{9275DA7E-F76C-46C6-BBE9-2094CB913C2E}" presName="sibTrans" presStyleCnt="0"/>
      <dgm:spPr/>
    </dgm:pt>
    <dgm:pt modelId="{2E491AEB-66F9-40BA-BDC6-60D63778778A}" type="pres">
      <dgm:prSet presAssocID="{FE05A932-CC7B-4C59-A2CC-E9747CD49796}" presName="compNode" presStyleCnt="0"/>
      <dgm:spPr/>
    </dgm:pt>
    <dgm:pt modelId="{6862A6C9-00B9-473B-8148-C75F195AEACB}" type="pres">
      <dgm:prSet presAssocID="{FE05A932-CC7B-4C59-A2CC-E9747CD49796}" presName="bgRect" presStyleLbl="bgShp" presStyleIdx="4" presStyleCnt="6"/>
      <dgm:spPr/>
    </dgm:pt>
    <dgm:pt modelId="{27C1B5E9-6077-4CC5-98CF-B8BE2F7913C0}" type="pres">
      <dgm:prSet presAssocID="{FE05A932-CC7B-4C59-A2CC-E9747CD49796}"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Graduation Cap"/>
        </a:ext>
      </dgm:extLst>
    </dgm:pt>
    <dgm:pt modelId="{88C78ABF-7513-4DD8-B696-2B99C332791E}" type="pres">
      <dgm:prSet presAssocID="{FE05A932-CC7B-4C59-A2CC-E9747CD49796}" presName="spaceRect" presStyleCnt="0"/>
      <dgm:spPr/>
    </dgm:pt>
    <dgm:pt modelId="{5C5094E4-18E3-48E1-99A2-D089A43AA289}" type="pres">
      <dgm:prSet presAssocID="{FE05A932-CC7B-4C59-A2CC-E9747CD49796}" presName="parTx" presStyleLbl="revTx" presStyleIdx="4" presStyleCnt="6">
        <dgm:presLayoutVars>
          <dgm:chMax val="0"/>
          <dgm:chPref val="0"/>
        </dgm:presLayoutVars>
      </dgm:prSet>
      <dgm:spPr/>
      <dgm:t>
        <a:bodyPr/>
        <a:lstStyle/>
        <a:p>
          <a:endParaRPr lang="en-US"/>
        </a:p>
      </dgm:t>
    </dgm:pt>
    <dgm:pt modelId="{3586C268-7F56-4134-9596-306648210A9C}" type="pres">
      <dgm:prSet presAssocID="{8A958C5B-5EB1-4E66-B280-603FB78FB9F8}" presName="sibTrans" presStyleCnt="0"/>
      <dgm:spPr/>
    </dgm:pt>
    <dgm:pt modelId="{D733284B-C5BC-4C3E-8878-B8393CDFAD1A}" type="pres">
      <dgm:prSet presAssocID="{30F9F74E-8648-458D-B711-55EB2F9FA043}" presName="compNode" presStyleCnt="0"/>
      <dgm:spPr/>
    </dgm:pt>
    <dgm:pt modelId="{2AC41B49-D939-493C-90FA-FB42F71CF96A}" type="pres">
      <dgm:prSet presAssocID="{30F9F74E-8648-458D-B711-55EB2F9FA043}" presName="bgRect" presStyleLbl="bgShp" presStyleIdx="5" presStyleCnt="6"/>
      <dgm:spPr/>
    </dgm:pt>
    <dgm:pt modelId="{68B28338-1A1D-40F2-80EE-119943601809}" type="pres">
      <dgm:prSet presAssocID="{30F9F74E-8648-458D-B711-55EB2F9FA043}"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Electrician"/>
        </a:ext>
      </dgm:extLst>
    </dgm:pt>
    <dgm:pt modelId="{5D2FBD33-6636-4D38-AAC4-CCA45E911528}" type="pres">
      <dgm:prSet presAssocID="{30F9F74E-8648-458D-B711-55EB2F9FA043}" presName="spaceRect" presStyleCnt="0"/>
      <dgm:spPr/>
    </dgm:pt>
    <dgm:pt modelId="{9F8E6426-07F5-49C2-9172-C4616C2D27F8}" type="pres">
      <dgm:prSet presAssocID="{30F9F74E-8648-458D-B711-55EB2F9FA043}" presName="parTx" presStyleLbl="revTx" presStyleIdx="5" presStyleCnt="6">
        <dgm:presLayoutVars>
          <dgm:chMax val="0"/>
          <dgm:chPref val="0"/>
        </dgm:presLayoutVars>
      </dgm:prSet>
      <dgm:spPr/>
      <dgm:t>
        <a:bodyPr/>
        <a:lstStyle/>
        <a:p>
          <a:endParaRPr lang="en-US"/>
        </a:p>
      </dgm:t>
    </dgm:pt>
  </dgm:ptLst>
  <dgm:cxnLst>
    <dgm:cxn modelId="{999F5307-A924-408D-8ABF-7BDDB93BA06A}" type="presOf" srcId="{7145DCA0-67F0-4891-AF99-B3B6E94872A9}" destId="{2F200F7F-CC2B-4740-B52D-69A8D15BAE11}" srcOrd="0" destOrd="0" presId="urn:microsoft.com/office/officeart/2018/2/layout/IconVerticalSolidList"/>
    <dgm:cxn modelId="{CD00AA37-A783-42C6-AF54-1238C0BCD171}" srcId="{3345DD0B-05EF-4A1A-9D76-9C4B481A5591}" destId="{052F1EB8-350D-4AF0-A96D-E66D18C06ED1}" srcOrd="0" destOrd="0" parTransId="{955265E4-66A0-4F46-B92B-2D22898D1601}" sibTransId="{FE27160D-B7CE-49EF-B768-DF04A239D44E}"/>
    <dgm:cxn modelId="{1E949366-7C05-4811-9050-DEAA96D6F71E}" type="presOf" srcId="{1339454B-52EB-4E39-A137-C783F0272DE9}" destId="{24E14A9A-3EA5-4839-BE12-76A6273BEAAF}" srcOrd="0" destOrd="0" presId="urn:microsoft.com/office/officeart/2018/2/layout/IconVerticalSolidList"/>
    <dgm:cxn modelId="{E6281F48-838C-4DC1-A6E9-EC28D4A4E107}" srcId="{3345DD0B-05EF-4A1A-9D76-9C4B481A5591}" destId="{FE05A932-CC7B-4C59-A2CC-E9747CD49796}" srcOrd="4" destOrd="0" parTransId="{88D673D5-E8FC-487C-9AE5-FB88C2431E7E}" sibTransId="{8A958C5B-5EB1-4E66-B280-603FB78FB9F8}"/>
    <dgm:cxn modelId="{6CC3C8CA-7A0F-4AB9-A9FE-49484E094C57}" type="presOf" srcId="{30F9F74E-8648-458D-B711-55EB2F9FA043}" destId="{9F8E6426-07F5-49C2-9172-C4616C2D27F8}" srcOrd="0" destOrd="0" presId="urn:microsoft.com/office/officeart/2018/2/layout/IconVerticalSolidList"/>
    <dgm:cxn modelId="{3EFE1942-DE7B-48F8-9EF0-80F757D72712}" type="presOf" srcId="{FE05A932-CC7B-4C59-A2CC-E9747CD49796}" destId="{5C5094E4-18E3-48E1-99A2-D089A43AA289}" srcOrd="0" destOrd="0" presId="urn:microsoft.com/office/officeart/2018/2/layout/IconVerticalSolidList"/>
    <dgm:cxn modelId="{FFA3EE0C-2A49-49D8-9F8C-F3F05ABA46D1}" srcId="{3345DD0B-05EF-4A1A-9D76-9C4B481A5591}" destId="{BC87642D-68F0-4F2B-989E-CDA15E43CD6D}" srcOrd="1" destOrd="0" parTransId="{92433047-2E3B-4945-8B23-8AAA3C30BB43}" sibTransId="{8811349F-DA44-40DA-9B3B-38A3F7FE9C6E}"/>
    <dgm:cxn modelId="{C21FB979-1C26-4B61-9A9C-4686CA700481}" type="presOf" srcId="{052F1EB8-350D-4AF0-A96D-E66D18C06ED1}" destId="{24BE4241-D3CE-4510-ADC5-1A1CC47CFBB1}" srcOrd="0" destOrd="0" presId="urn:microsoft.com/office/officeart/2018/2/layout/IconVerticalSolidList"/>
    <dgm:cxn modelId="{AAACFA99-0809-411C-9093-FF2D4EA59EFA}" srcId="{3345DD0B-05EF-4A1A-9D76-9C4B481A5591}" destId="{1339454B-52EB-4E39-A137-C783F0272DE9}" srcOrd="3" destOrd="0" parTransId="{59468B57-AAC0-4169-A120-4934769ED5FB}" sibTransId="{9275DA7E-F76C-46C6-BBE9-2094CB913C2E}"/>
    <dgm:cxn modelId="{6BD7E264-A117-4B8F-B450-03CE71AB9AD6}" type="presOf" srcId="{BC87642D-68F0-4F2B-989E-CDA15E43CD6D}" destId="{902BC862-5A9C-4880-BEE7-9BE224622960}" srcOrd="0" destOrd="0" presId="urn:microsoft.com/office/officeart/2018/2/layout/IconVerticalSolidList"/>
    <dgm:cxn modelId="{98FFF0B6-F658-473F-90F5-BF4DCEFC33C0}" type="presOf" srcId="{3345DD0B-05EF-4A1A-9D76-9C4B481A5591}" destId="{FFD00328-E41F-49E4-BF07-251D62A4F56A}" srcOrd="0" destOrd="0" presId="urn:microsoft.com/office/officeart/2018/2/layout/IconVerticalSolidList"/>
    <dgm:cxn modelId="{FAB24AA6-4946-48EB-B802-F933E573EB4D}" srcId="{3345DD0B-05EF-4A1A-9D76-9C4B481A5591}" destId="{7145DCA0-67F0-4891-AF99-B3B6E94872A9}" srcOrd="2" destOrd="0" parTransId="{B532680E-1DEA-4196-99F5-D547967A05D1}" sibTransId="{E1320679-B268-4120-9320-1761BABB85A5}"/>
    <dgm:cxn modelId="{8A527FCB-18C4-495F-844D-3E62E8887038}" srcId="{3345DD0B-05EF-4A1A-9D76-9C4B481A5591}" destId="{30F9F74E-8648-458D-B711-55EB2F9FA043}" srcOrd="5" destOrd="0" parTransId="{149116DB-5A57-47A8-AD1E-A7CD7D1280C6}" sibTransId="{69B51A4D-923C-4E4B-BE94-6863437E42A4}"/>
    <dgm:cxn modelId="{30667BBE-3D69-4019-B224-F82207D9424E}" type="presParOf" srcId="{FFD00328-E41F-49E4-BF07-251D62A4F56A}" destId="{FAD9158A-66F9-4A40-A194-4D4D09268327}" srcOrd="0" destOrd="0" presId="urn:microsoft.com/office/officeart/2018/2/layout/IconVerticalSolidList"/>
    <dgm:cxn modelId="{D9C2934F-F932-48E3-8F67-E66CE93AF482}" type="presParOf" srcId="{FAD9158A-66F9-4A40-A194-4D4D09268327}" destId="{510A5111-5024-4A56-8100-8A4EF6E0E464}" srcOrd="0" destOrd="0" presId="urn:microsoft.com/office/officeart/2018/2/layout/IconVerticalSolidList"/>
    <dgm:cxn modelId="{CBD8EB85-02C4-4CA8-A918-5F096EA8ADC2}" type="presParOf" srcId="{FAD9158A-66F9-4A40-A194-4D4D09268327}" destId="{348D22CC-48AA-4A87-8773-7585AE6C6392}" srcOrd="1" destOrd="0" presId="urn:microsoft.com/office/officeart/2018/2/layout/IconVerticalSolidList"/>
    <dgm:cxn modelId="{5F789157-1A86-4119-AA2B-42C508931781}" type="presParOf" srcId="{FAD9158A-66F9-4A40-A194-4D4D09268327}" destId="{13940E49-43B2-414E-AC0B-2B1A1DB9DE7F}" srcOrd="2" destOrd="0" presId="urn:microsoft.com/office/officeart/2018/2/layout/IconVerticalSolidList"/>
    <dgm:cxn modelId="{EC0E3E30-036B-48CB-AEE8-046579AD70CE}" type="presParOf" srcId="{FAD9158A-66F9-4A40-A194-4D4D09268327}" destId="{24BE4241-D3CE-4510-ADC5-1A1CC47CFBB1}" srcOrd="3" destOrd="0" presId="urn:microsoft.com/office/officeart/2018/2/layout/IconVerticalSolidList"/>
    <dgm:cxn modelId="{3879150B-5934-44D0-A255-42F4913562E5}" type="presParOf" srcId="{FFD00328-E41F-49E4-BF07-251D62A4F56A}" destId="{76004AD0-409C-4074-B50A-B8FC65932EA9}" srcOrd="1" destOrd="0" presId="urn:microsoft.com/office/officeart/2018/2/layout/IconVerticalSolidList"/>
    <dgm:cxn modelId="{7388A804-2EC1-4E0F-B518-31E02F18FC0C}" type="presParOf" srcId="{FFD00328-E41F-49E4-BF07-251D62A4F56A}" destId="{23659050-C0A8-4C7B-9221-385670275A4D}" srcOrd="2" destOrd="0" presId="urn:microsoft.com/office/officeart/2018/2/layout/IconVerticalSolidList"/>
    <dgm:cxn modelId="{5C7B8FBD-0017-49F5-9145-5A64CD39B253}" type="presParOf" srcId="{23659050-C0A8-4C7B-9221-385670275A4D}" destId="{63293538-B92E-4FB9-8173-553F14B4E030}" srcOrd="0" destOrd="0" presId="urn:microsoft.com/office/officeart/2018/2/layout/IconVerticalSolidList"/>
    <dgm:cxn modelId="{57B447AD-F4E0-4878-BFF5-B55769C19694}" type="presParOf" srcId="{23659050-C0A8-4C7B-9221-385670275A4D}" destId="{57430A13-D5FE-403F-8D0C-FA4744931F7C}" srcOrd="1" destOrd="0" presId="urn:microsoft.com/office/officeart/2018/2/layout/IconVerticalSolidList"/>
    <dgm:cxn modelId="{82A96118-B3C7-4D76-8013-8038228066CB}" type="presParOf" srcId="{23659050-C0A8-4C7B-9221-385670275A4D}" destId="{C78EEAA0-C605-4C11-A57B-58CBF3B2BBBC}" srcOrd="2" destOrd="0" presId="urn:microsoft.com/office/officeart/2018/2/layout/IconVerticalSolidList"/>
    <dgm:cxn modelId="{2AB393E0-7916-4853-AB5E-4C6BCA5EA674}" type="presParOf" srcId="{23659050-C0A8-4C7B-9221-385670275A4D}" destId="{902BC862-5A9C-4880-BEE7-9BE224622960}" srcOrd="3" destOrd="0" presId="urn:microsoft.com/office/officeart/2018/2/layout/IconVerticalSolidList"/>
    <dgm:cxn modelId="{ABE8B3A8-DFD7-4629-9216-EFF23CEF8CD9}" type="presParOf" srcId="{FFD00328-E41F-49E4-BF07-251D62A4F56A}" destId="{7A952D15-273C-489F-B1D5-566731DACD37}" srcOrd="3" destOrd="0" presId="urn:microsoft.com/office/officeart/2018/2/layout/IconVerticalSolidList"/>
    <dgm:cxn modelId="{66995DE0-7C44-45DE-B5D3-976F0FAEA1E2}" type="presParOf" srcId="{FFD00328-E41F-49E4-BF07-251D62A4F56A}" destId="{92E9717B-2FDB-426A-AF9D-CC415B60BCE9}" srcOrd="4" destOrd="0" presId="urn:microsoft.com/office/officeart/2018/2/layout/IconVerticalSolidList"/>
    <dgm:cxn modelId="{174F9662-F211-49B1-8016-491482258C6C}" type="presParOf" srcId="{92E9717B-2FDB-426A-AF9D-CC415B60BCE9}" destId="{D4C27EA7-2582-495E-BD95-3AFCD6A0F041}" srcOrd="0" destOrd="0" presId="urn:microsoft.com/office/officeart/2018/2/layout/IconVerticalSolidList"/>
    <dgm:cxn modelId="{E8B1A51C-4E48-446C-9019-121A9F7B7751}" type="presParOf" srcId="{92E9717B-2FDB-426A-AF9D-CC415B60BCE9}" destId="{00E87A49-5F2A-42A9-BF95-9007EF00CAB0}" srcOrd="1" destOrd="0" presId="urn:microsoft.com/office/officeart/2018/2/layout/IconVerticalSolidList"/>
    <dgm:cxn modelId="{3288D60C-3BBC-4019-99BA-EAA11A4B77DE}" type="presParOf" srcId="{92E9717B-2FDB-426A-AF9D-CC415B60BCE9}" destId="{01DEC405-119A-4AF5-8BD4-295E9717B041}" srcOrd="2" destOrd="0" presId="urn:microsoft.com/office/officeart/2018/2/layout/IconVerticalSolidList"/>
    <dgm:cxn modelId="{0D23B748-A0C1-4E4D-B75D-032BF3870EC3}" type="presParOf" srcId="{92E9717B-2FDB-426A-AF9D-CC415B60BCE9}" destId="{2F200F7F-CC2B-4740-B52D-69A8D15BAE11}" srcOrd="3" destOrd="0" presId="urn:microsoft.com/office/officeart/2018/2/layout/IconVerticalSolidList"/>
    <dgm:cxn modelId="{735FC65D-BFA0-460E-AAB8-A75C0384B665}" type="presParOf" srcId="{FFD00328-E41F-49E4-BF07-251D62A4F56A}" destId="{36E10EB0-AE3D-4141-A0EA-B17DCC7F9195}" srcOrd="5" destOrd="0" presId="urn:microsoft.com/office/officeart/2018/2/layout/IconVerticalSolidList"/>
    <dgm:cxn modelId="{6F12B395-54DE-42B0-B2A5-691719E40968}" type="presParOf" srcId="{FFD00328-E41F-49E4-BF07-251D62A4F56A}" destId="{FB2201BD-5FAC-4E00-8BA8-0D3213B71930}" srcOrd="6" destOrd="0" presId="urn:microsoft.com/office/officeart/2018/2/layout/IconVerticalSolidList"/>
    <dgm:cxn modelId="{24E71CA0-E88C-4633-821A-9C5A1082E578}" type="presParOf" srcId="{FB2201BD-5FAC-4E00-8BA8-0D3213B71930}" destId="{5F3DB693-0C8C-44C2-8AFC-6BE3F92EF335}" srcOrd="0" destOrd="0" presId="urn:microsoft.com/office/officeart/2018/2/layout/IconVerticalSolidList"/>
    <dgm:cxn modelId="{957A5C5B-E85F-428A-BE81-CB563494BAFD}" type="presParOf" srcId="{FB2201BD-5FAC-4E00-8BA8-0D3213B71930}" destId="{C3DC6146-C8AA-43E1-9472-E7CC13B912EF}" srcOrd="1" destOrd="0" presId="urn:microsoft.com/office/officeart/2018/2/layout/IconVerticalSolidList"/>
    <dgm:cxn modelId="{CB4A2EAD-2BE9-437B-8D75-46CC6C8E7DEC}" type="presParOf" srcId="{FB2201BD-5FAC-4E00-8BA8-0D3213B71930}" destId="{0999F3A6-34B1-4213-824B-95AC9D6F4C7F}" srcOrd="2" destOrd="0" presId="urn:microsoft.com/office/officeart/2018/2/layout/IconVerticalSolidList"/>
    <dgm:cxn modelId="{933764F3-35E5-4FD6-BBFF-65563F121743}" type="presParOf" srcId="{FB2201BD-5FAC-4E00-8BA8-0D3213B71930}" destId="{24E14A9A-3EA5-4839-BE12-76A6273BEAAF}" srcOrd="3" destOrd="0" presId="urn:microsoft.com/office/officeart/2018/2/layout/IconVerticalSolidList"/>
    <dgm:cxn modelId="{A1FF2390-D921-4E11-B435-923FA2F5F794}" type="presParOf" srcId="{FFD00328-E41F-49E4-BF07-251D62A4F56A}" destId="{AFDC489C-6FC4-4FB6-AF96-F36B95748E55}" srcOrd="7" destOrd="0" presId="urn:microsoft.com/office/officeart/2018/2/layout/IconVerticalSolidList"/>
    <dgm:cxn modelId="{B017AE40-0795-4075-AA57-A0F3674E6CB3}" type="presParOf" srcId="{FFD00328-E41F-49E4-BF07-251D62A4F56A}" destId="{2E491AEB-66F9-40BA-BDC6-60D63778778A}" srcOrd="8" destOrd="0" presId="urn:microsoft.com/office/officeart/2018/2/layout/IconVerticalSolidList"/>
    <dgm:cxn modelId="{6FFD8A4C-1F02-489E-BBDA-35CF3457D418}" type="presParOf" srcId="{2E491AEB-66F9-40BA-BDC6-60D63778778A}" destId="{6862A6C9-00B9-473B-8148-C75F195AEACB}" srcOrd="0" destOrd="0" presId="urn:microsoft.com/office/officeart/2018/2/layout/IconVerticalSolidList"/>
    <dgm:cxn modelId="{F52A4CEF-DA1B-4EE8-9901-DB9E3D07289D}" type="presParOf" srcId="{2E491AEB-66F9-40BA-BDC6-60D63778778A}" destId="{27C1B5E9-6077-4CC5-98CF-B8BE2F7913C0}" srcOrd="1" destOrd="0" presId="urn:microsoft.com/office/officeart/2018/2/layout/IconVerticalSolidList"/>
    <dgm:cxn modelId="{DFEF6D4E-1BEF-4279-BA0D-EAFCB58D5935}" type="presParOf" srcId="{2E491AEB-66F9-40BA-BDC6-60D63778778A}" destId="{88C78ABF-7513-4DD8-B696-2B99C332791E}" srcOrd="2" destOrd="0" presId="urn:microsoft.com/office/officeart/2018/2/layout/IconVerticalSolidList"/>
    <dgm:cxn modelId="{ADB269BD-6AF5-429F-BF5A-312D46FF79E0}" type="presParOf" srcId="{2E491AEB-66F9-40BA-BDC6-60D63778778A}" destId="{5C5094E4-18E3-48E1-99A2-D089A43AA289}" srcOrd="3" destOrd="0" presId="urn:microsoft.com/office/officeart/2018/2/layout/IconVerticalSolidList"/>
    <dgm:cxn modelId="{D3DC8682-BA3A-4AA8-BD97-456D3356CC47}" type="presParOf" srcId="{FFD00328-E41F-49E4-BF07-251D62A4F56A}" destId="{3586C268-7F56-4134-9596-306648210A9C}" srcOrd="9" destOrd="0" presId="urn:microsoft.com/office/officeart/2018/2/layout/IconVerticalSolidList"/>
    <dgm:cxn modelId="{FDF26043-993A-4D90-A702-334771C8F0AE}" type="presParOf" srcId="{FFD00328-E41F-49E4-BF07-251D62A4F56A}" destId="{D733284B-C5BC-4C3E-8878-B8393CDFAD1A}" srcOrd="10" destOrd="0" presId="urn:microsoft.com/office/officeart/2018/2/layout/IconVerticalSolidList"/>
    <dgm:cxn modelId="{DDA10561-5C85-42C9-A091-27D57C733AA8}" type="presParOf" srcId="{D733284B-C5BC-4C3E-8878-B8393CDFAD1A}" destId="{2AC41B49-D939-493C-90FA-FB42F71CF96A}" srcOrd="0" destOrd="0" presId="urn:microsoft.com/office/officeart/2018/2/layout/IconVerticalSolidList"/>
    <dgm:cxn modelId="{B50ADBEF-68C9-490B-9B45-DD3E7EF16268}" type="presParOf" srcId="{D733284B-C5BC-4C3E-8878-B8393CDFAD1A}" destId="{68B28338-1A1D-40F2-80EE-119943601809}" srcOrd="1" destOrd="0" presId="urn:microsoft.com/office/officeart/2018/2/layout/IconVerticalSolidList"/>
    <dgm:cxn modelId="{912867BC-6D2E-417D-8F8A-2C6DD7EE2029}" type="presParOf" srcId="{D733284B-C5BC-4C3E-8878-B8393CDFAD1A}" destId="{5D2FBD33-6636-4D38-AAC4-CCA45E911528}" srcOrd="2" destOrd="0" presId="urn:microsoft.com/office/officeart/2018/2/layout/IconVerticalSolidList"/>
    <dgm:cxn modelId="{87656FBC-1FB7-4187-A0C6-F51936FC90B7}" type="presParOf" srcId="{D733284B-C5BC-4C3E-8878-B8393CDFAD1A}" destId="{9F8E6426-07F5-49C2-9172-C4616C2D27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666C3-271A-4A4C-93C1-EC2FDF4D1E73}" type="datetimeFigureOut">
              <a:rPr lang="en-US" smtClean="0"/>
              <a:t>6/15/2020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BC074-FD96-416D-9735-2FAEAFCBDA33}" type="slidenum">
              <a:rPr lang="en-US" smtClean="0"/>
              <a:t>‹#›</a:t>
            </a:fld>
            <a:endParaRPr lang="en-US"/>
          </a:p>
        </p:txBody>
      </p:sp>
    </p:spTree>
    <p:extLst>
      <p:ext uri="{BB962C8B-B14F-4D97-AF65-F5344CB8AC3E}">
        <p14:creationId xmlns:p14="http://schemas.microsoft.com/office/powerpoint/2010/main" val="62573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811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1</a:t>
            </a:fld>
            <a:endParaRPr lang="en-US"/>
          </a:p>
        </p:txBody>
      </p:sp>
    </p:spTree>
    <p:extLst>
      <p:ext uri="{BB962C8B-B14F-4D97-AF65-F5344CB8AC3E}">
        <p14:creationId xmlns:p14="http://schemas.microsoft.com/office/powerpoint/2010/main" val="370549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10</a:t>
            </a:fld>
            <a:endParaRPr lang="en-US"/>
          </a:p>
        </p:txBody>
      </p:sp>
    </p:spTree>
    <p:extLst>
      <p:ext uri="{BB962C8B-B14F-4D97-AF65-F5344CB8AC3E}">
        <p14:creationId xmlns:p14="http://schemas.microsoft.com/office/powerpoint/2010/main" val="228562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11</a:t>
            </a:fld>
            <a:endParaRPr lang="en-US"/>
          </a:p>
        </p:txBody>
      </p:sp>
    </p:spTree>
    <p:extLst>
      <p:ext uri="{BB962C8B-B14F-4D97-AF65-F5344CB8AC3E}">
        <p14:creationId xmlns:p14="http://schemas.microsoft.com/office/powerpoint/2010/main" val="425473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12</a:t>
            </a:fld>
            <a:endParaRPr lang="en-US"/>
          </a:p>
        </p:txBody>
      </p:sp>
    </p:spTree>
    <p:extLst>
      <p:ext uri="{BB962C8B-B14F-4D97-AF65-F5344CB8AC3E}">
        <p14:creationId xmlns:p14="http://schemas.microsoft.com/office/powerpoint/2010/main" val="54911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13</a:t>
            </a:fld>
            <a:endParaRPr lang="en-US"/>
          </a:p>
        </p:txBody>
      </p:sp>
    </p:spTree>
    <p:extLst>
      <p:ext uri="{BB962C8B-B14F-4D97-AF65-F5344CB8AC3E}">
        <p14:creationId xmlns:p14="http://schemas.microsoft.com/office/powerpoint/2010/main" val="357510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14</a:t>
            </a:fld>
            <a:endParaRPr lang="en-US"/>
          </a:p>
        </p:txBody>
      </p:sp>
    </p:spTree>
    <p:extLst>
      <p:ext uri="{BB962C8B-B14F-4D97-AF65-F5344CB8AC3E}">
        <p14:creationId xmlns:p14="http://schemas.microsoft.com/office/powerpoint/2010/main" val="223197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15</a:t>
            </a:fld>
            <a:endParaRPr lang="en-US"/>
          </a:p>
        </p:txBody>
      </p:sp>
    </p:spTree>
    <p:extLst>
      <p:ext uri="{BB962C8B-B14F-4D97-AF65-F5344CB8AC3E}">
        <p14:creationId xmlns:p14="http://schemas.microsoft.com/office/powerpoint/2010/main" val="210340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16</a:t>
            </a:fld>
            <a:endParaRPr lang="en-US"/>
          </a:p>
        </p:txBody>
      </p:sp>
    </p:spTree>
    <p:extLst>
      <p:ext uri="{BB962C8B-B14F-4D97-AF65-F5344CB8AC3E}">
        <p14:creationId xmlns:p14="http://schemas.microsoft.com/office/powerpoint/2010/main" val="118015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17</a:t>
            </a:fld>
            <a:endParaRPr lang="en-US"/>
          </a:p>
        </p:txBody>
      </p:sp>
    </p:spTree>
    <p:extLst>
      <p:ext uri="{BB962C8B-B14F-4D97-AF65-F5344CB8AC3E}">
        <p14:creationId xmlns:p14="http://schemas.microsoft.com/office/powerpoint/2010/main" val="119487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18</a:t>
            </a:fld>
            <a:endParaRPr lang="en-US"/>
          </a:p>
        </p:txBody>
      </p:sp>
    </p:spTree>
    <p:extLst>
      <p:ext uri="{BB962C8B-B14F-4D97-AF65-F5344CB8AC3E}">
        <p14:creationId xmlns:p14="http://schemas.microsoft.com/office/powerpoint/2010/main" val="4168262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19</a:t>
            </a:fld>
            <a:endParaRPr lang="en-US"/>
          </a:p>
        </p:txBody>
      </p:sp>
    </p:spTree>
    <p:extLst>
      <p:ext uri="{BB962C8B-B14F-4D97-AF65-F5344CB8AC3E}">
        <p14:creationId xmlns:p14="http://schemas.microsoft.com/office/powerpoint/2010/main" val="330564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5851B7-137B-4E2C-A7E4-8D44FEB5E4F4}" type="slidenum">
              <a:rPr lang="en-US" smtClean="0"/>
              <a:t>2</a:t>
            </a:fld>
            <a:endParaRPr lang="en-US"/>
          </a:p>
        </p:txBody>
      </p:sp>
    </p:spTree>
    <p:extLst>
      <p:ext uri="{BB962C8B-B14F-4D97-AF65-F5344CB8AC3E}">
        <p14:creationId xmlns:p14="http://schemas.microsoft.com/office/powerpoint/2010/main" val="417795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20</a:t>
            </a:fld>
            <a:endParaRPr lang="en-US"/>
          </a:p>
        </p:txBody>
      </p:sp>
    </p:spTree>
    <p:extLst>
      <p:ext uri="{BB962C8B-B14F-4D97-AF65-F5344CB8AC3E}">
        <p14:creationId xmlns:p14="http://schemas.microsoft.com/office/powerpoint/2010/main" val="128367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21</a:t>
            </a:fld>
            <a:endParaRPr lang="en-US"/>
          </a:p>
        </p:txBody>
      </p:sp>
    </p:spTree>
    <p:extLst>
      <p:ext uri="{BB962C8B-B14F-4D97-AF65-F5344CB8AC3E}">
        <p14:creationId xmlns:p14="http://schemas.microsoft.com/office/powerpoint/2010/main" val="264875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22</a:t>
            </a:fld>
            <a:endParaRPr lang="en-US"/>
          </a:p>
        </p:txBody>
      </p:sp>
    </p:spTree>
    <p:extLst>
      <p:ext uri="{BB962C8B-B14F-4D97-AF65-F5344CB8AC3E}">
        <p14:creationId xmlns:p14="http://schemas.microsoft.com/office/powerpoint/2010/main" val="1923117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23</a:t>
            </a:fld>
            <a:endParaRPr lang="en-US"/>
          </a:p>
        </p:txBody>
      </p:sp>
    </p:spTree>
    <p:extLst>
      <p:ext uri="{BB962C8B-B14F-4D97-AF65-F5344CB8AC3E}">
        <p14:creationId xmlns:p14="http://schemas.microsoft.com/office/powerpoint/2010/main" val="228841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24</a:t>
            </a:fld>
            <a:endParaRPr lang="en-US"/>
          </a:p>
        </p:txBody>
      </p:sp>
    </p:spTree>
    <p:extLst>
      <p:ext uri="{BB962C8B-B14F-4D97-AF65-F5344CB8AC3E}">
        <p14:creationId xmlns:p14="http://schemas.microsoft.com/office/powerpoint/2010/main" val="3770143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25</a:t>
            </a:fld>
            <a:endParaRPr lang="en-US"/>
          </a:p>
        </p:txBody>
      </p:sp>
    </p:spTree>
    <p:extLst>
      <p:ext uri="{BB962C8B-B14F-4D97-AF65-F5344CB8AC3E}">
        <p14:creationId xmlns:p14="http://schemas.microsoft.com/office/powerpoint/2010/main" val="110302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26</a:t>
            </a:fld>
            <a:endParaRPr lang="en-US"/>
          </a:p>
        </p:txBody>
      </p:sp>
    </p:spTree>
    <p:extLst>
      <p:ext uri="{BB962C8B-B14F-4D97-AF65-F5344CB8AC3E}">
        <p14:creationId xmlns:p14="http://schemas.microsoft.com/office/powerpoint/2010/main" val="549610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27</a:t>
            </a:fld>
            <a:endParaRPr lang="en-US"/>
          </a:p>
        </p:txBody>
      </p:sp>
    </p:spTree>
    <p:extLst>
      <p:ext uri="{BB962C8B-B14F-4D97-AF65-F5344CB8AC3E}">
        <p14:creationId xmlns:p14="http://schemas.microsoft.com/office/powerpoint/2010/main" val="1091240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28</a:t>
            </a:fld>
            <a:endParaRPr lang="en-US"/>
          </a:p>
        </p:txBody>
      </p:sp>
    </p:spTree>
    <p:extLst>
      <p:ext uri="{BB962C8B-B14F-4D97-AF65-F5344CB8AC3E}">
        <p14:creationId xmlns:p14="http://schemas.microsoft.com/office/powerpoint/2010/main" val="1990490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29</a:t>
            </a:fld>
            <a:endParaRPr lang="en-US"/>
          </a:p>
        </p:txBody>
      </p:sp>
    </p:spTree>
    <p:extLst>
      <p:ext uri="{BB962C8B-B14F-4D97-AF65-F5344CB8AC3E}">
        <p14:creationId xmlns:p14="http://schemas.microsoft.com/office/powerpoint/2010/main" val="2018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3</a:t>
            </a:fld>
            <a:endParaRPr lang="en-US"/>
          </a:p>
        </p:txBody>
      </p:sp>
    </p:spTree>
    <p:extLst>
      <p:ext uri="{BB962C8B-B14F-4D97-AF65-F5344CB8AC3E}">
        <p14:creationId xmlns:p14="http://schemas.microsoft.com/office/powerpoint/2010/main" val="2030953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30</a:t>
            </a:fld>
            <a:endParaRPr lang="en-US"/>
          </a:p>
        </p:txBody>
      </p:sp>
    </p:spTree>
    <p:extLst>
      <p:ext uri="{BB962C8B-B14F-4D97-AF65-F5344CB8AC3E}">
        <p14:creationId xmlns:p14="http://schemas.microsoft.com/office/powerpoint/2010/main" val="11700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31</a:t>
            </a:fld>
            <a:endParaRPr lang="en-US"/>
          </a:p>
        </p:txBody>
      </p:sp>
    </p:spTree>
    <p:extLst>
      <p:ext uri="{BB962C8B-B14F-4D97-AF65-F5344CB8AC3E}">
        <p14:creationId xmlns:p14="http://schemas.microsoft.com/office/powerpoint/2010/main" val="209820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4</a:t>
            </a:fld>
            <a:endParaRPr lang="en-US"/>
          </a:p>
        </p:txBody>
      </p:sp>
    </p:spTree>
    <p:extLst>
      <p:ext uri="{BB962C8B-B14F-4D97-AF65-F5344CB8AC3E}">
        <p14:creationId xmlns:p14="http://schemas.microsoft.com/office/powerpoint/2010/main" val="248214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5</a:t>
            </a:fld>
            <a:endParaRPr lang="en-US"/>
          </a:p>
        </p:txBody>
      </p:sp>
    </p:spTree>
    <p:extLst>
      <p:ext uri="{BB962C8B-B14F-4D97-AF65-F5344CB8AC3E}">
        <p14:creationId xmlns:p14="http://schemas.microsoft.com/office/powerpoint/2010/main" val="31638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6</a:t>
            </a:fld>
            <a:endParaRPr lang="en-US"/>
          </a:p>
        </p:txBody>
      </p:sp>
    </p:spTree>
    <p:extLst>
      <p:ext uri="{BB962C8B-B14F-4D97-AF65-F5344CB8AC3E}">
        <p14:creationId xmlns:p14="http://schemas.microsoft.com/office/powerpoint/2010/main" val="295004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7</a:t>
            </a:fld>
            <a:endParaRPr lang="en-US"/>
          </a:p>
        </p:txBody>
      </p:sp>
    </p:spTree>
    <p:extLst>
      <p:ext uri="{BB962C8B-B14F-4D97-AF65-F5344CB8AC3E}">
        <p14:creationId xmlns:p14="http://schemas.microsoft.com/office/powerpoint/2010/main" val="81715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8</a:t>
            </a:fld>
            <a:endParaRPr lang="en-US"/>
          </a:p>
        </p:txBody>
      </p:sp>
    </p:spTree>
    <p:extLst>
      <p:ext uri="{BB962C8B-B14F-4D97-AF65-F5344CB8AC3E}">
        <p14:creationId xmlns:p14="http://schemas.microsoft.com/office/powerpoint/2010/main" val="47049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9</a:t>
            </a:fld>
            <a:endParaRPr lang="en-US"/>
          </a:p>
        </p:txBody>
      </p:sp>
    </p:spTree>
    <p:extLst>
      <p:ext uri="{BB962C8B-B14F-4D97-AF65-F5344CB8AC3E}">
        <p14:creationId xmlns:p14="http://schemas.microsoft.com/office/powerpoint/2010/main" val="177659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5F65429-E146-4E51-9706-6D060AA8D84A}" type="datetimeFigureOut">
              <a:rPr lang="en-US"/>
              <a:pPr>
                <a:defRPr/>
              </a:pPr>
              <a:t>6/15/2020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907569-E0CD-4D71-A802-B43D4AB2469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0BC14991-CB07-4FF9-92B5-FDABDAAF10BB}" type="datetimeFigureOut">
              <a:rPr lang="en-US"/>
              <a:pPr>
                <a:defRPr/>
              </a:pPr>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93C54-0978-4551-981B-D34CD3629D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E70EC723-45F7-469F-922F-DD764127DA02}" type="datetimeFigureOut">
              <a:rPr lang="en-US"/>
              <a:pPr>
                <a:defRPr/>
              </a:pPr>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366B4-0A8A-4940-B08C-360FEDD3E3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1B010FC-FEC8-457C-BDA5-F00C6AEC0555}" type="datetimeFigureOut">
              <a:rPr lang="en-US"/>
              <a:pPr>
                <a:defRPr/>
              </a:pPr>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73DD9-42B3-4D2D-8851-117742F568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6B073A4B-7889-4C61-9350-D1B9016A1CEE}" type="datetimeFigureOut">
              <a:rPr lang="en-US"/>
              <a:pPr>
                <a:defRPr/>
              </a:pPr>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D474FD-1867-4B97-A8B2-996435C9ED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86142D6-D8A7-47AE-9FF2-30EFC1EE6FAB}" type="datetimeFigureOut">
              <a:rPr lang="en-US"/>
              <a:pPr>
                <a:defRPr/>
              </a:pPr>
              <a:t>6/15/2020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F8DE2D-F8F1-48EB-AD7E-C9FCEA3C81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8D093CE8-3026-49A6-AB4E-D6D2CAF686EE}" type="datetimeFigureOut">
              <a:rPr lang="en-US"/>
              <a:pPr>
                <a:defRPr/>
              </a:pPr>
              <a:t>6/15/2020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0DBD32-81CC-4A26-AACD-9A932B304C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535D882E-497C-4CD7-91AB-51589316309F}" type="datetimeFigureOut">
              <a:rPr lang="en-US"/>
              <a:pPr>
                <a:defRPr/>
              </a:pPr>
              <a:t>6/15/2020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F02E4E7-71BB-412A-A59C-BC735B4CAE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F9A1629-396F-45CD-AF03-295E31642C22}" type="datetimeFigureOut">
              <a:rPr lang="en-US"/>
              <a:pPr>
                <a:defRPr/>
              </a:pPr>
              <a:t>6/15/2020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FBD9235-D0E9-4AF9-A470-9799B823D3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7C1DD09-190F-4895-919F-502BCB396A0B}" type="datetimeFigureOut">
              <a:rPr lang="en-US"/>
              <a:pPr>
                <a:defRPr/>
              </a:pPr>
              <a:t>6/15/2020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0664CF-2A82-43CF-8342-AEC6B09632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48E6259-840D-44F1-A49E-73381FCCEEDD}" type="datetimeFigureOut">
              <a:rPr lang="en-US"/>
              <a:pPr>
                <a:defRPr/>
              </a:pPr>
              <a:t>6/15/2020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9A8E17-7F03-4EEF-8DE4-0C19BB9E06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94BDF2-F9F9-4EC1-B229-76D11CFE47D5}" type="slidenum">
              <a:rPr lang="en-US"/>
              <a:pPr>
                <a:defRPr/>
              </a:pPr>
              <a:t>‹#›</a:t>
            </a:fld>
            <a:endParaRPr lang="en-US"/>
          </a:p>
        </p:txBody>
      </p:sp>
      <p:cxnSp>
        <p:nvCxnSpPr>
          <p:cNvPr id="19" name="Straight Connector 18"/>
          <p:cNvCxnSpPr/>
          <p:nvPr userDrawn="1"/>
        </p:nvCxnSpPr>
        <p:spPr>
          <a:xfrm>
            <a:off x="1143000" y="6507163"/>
            <a:ext cx="7589520" cy="1587"/>
          </a:xfrm>
          <a:prstGeom prst="line">
            <a:avLst/>
          </a:prstGeom>
          <a:ln>
            <a:solidFill>
              <a:srgbClr val="BB655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333" t="2770" r="13333" b="2787"/>
          <a:stretch/>
        </p:blipFill>
        <p:spPr>
          <a:xfrm>
            <a:off x="76200" y="5410200"/>
            <a:ext cx="1065008" cy="137160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rgbClr val="87332E"/>
          </a:solidFill>
          <a:latin typeface="+mj-lt"/>
          <a:ea typeface="+mj-ea"/>
          <a:cs typeface="+mj-cs"/>
        </a:defRPr>
      </a:lvl1pPr>
      <a:lvl2pPr algn="ctr" rtl="0" fontAlgn="base">
        <a:spcBef>
          <a:spcPct val="0"/>
        </a:spcBef>
        <a:spcAft>
          <a:spcPct val="0"/>
        </a:spcAft>
        <a:defRPr sz="4400">
          <a:solidFill>
            <a:srgbClr val="0081C6"/>
          </a:solidFill>
          <a:latin typeface="Times New Roman" pitchFamily="18" charset="0"/>
        </a:defRPr>
      </a:lvl2pPr>
      <a:lvl3pPr algn="ctr" rtl="0" fontAlgn="base">
        <a:spcBef>
          <a:spcPct val="0"/>
        </a:spcBef>
        <a:spcAft>
          <a:spcPct val="0"/>
        </a:spcAft>
        <a:defRPr sz="4400">
          <a:solidFill>
            <a:srgbClr val="0081C6"/>
          </a:solidFill>
          <a:latin typeface="Times New Roman" pitchFamily="18" charset="0"/>
        </a:defRPr>
      </a:lvl3pPr>
      <a:lvl4pPr algn="ctr" rtl="0" fontAlgn="base">
        <a:spcBef>
          <a:spcPct val="0"/>
        </a:spcBef>
        <a:spcAft>
          <a:spcPct val="0"/>
        </a:spcAft>
        <a:defRPr sz="4400">
          <a:solidFill>
            <a:srgbClr val="0081C6"/>
          </a:solidFill>
          <a:latin typeface="Times New Roman" pitchFamily="18" charset="0"/>
        </a:defRPr>
      </a:lvl4pPr>
      <a:lvl5pPr algn="ctr" rtl="0" fontAlgn="base">
        <a:spcBef>
          <a:spcPct val="0"/>
        </a:spcBef>
        <a:spcAft>
          <a:spcPct val="0"/>
        </a:spcAft>
        <a:defRPr sz="4400">
          <a:solidFill>
            <a:srgbClr val="0081C6"/>
          </a:solidFill>
          <a:latin typeface="Times New Roman" pitchFamily="18" charset="0"/>
        </a:defRPr>
      </a:lvl5pPr>
      <a:lvl6pPr marL="457200" algn="ctr" rtl="0" fontAlgn="base">
        <a:spcBef>
          <a:spcPct val="0"/>
        </a:spcBef>
        <a:spcAft>
          <a:spcPct val="0"/>
        </a:spcAft>
        <a:defRPr sz="4400">
          <a:solidFill>
            <a:srgbClr val="0081C6"/>
          </a:solidFill>
          <a:latin typeface="Times New Roman" pitchFamily="18" charset="0"/>
        </a:defRPr>
      </a:lvl6pPr>
      <a:lvl7pPr marL="914400" algn="ctr" rtl="0" fontAlgn="base">
        <a:spcBef>
          <a:spcPct val="0"/>
        </a:spcBef>
        <a:spcAft>
          <a:spcPct val="0"/>
        </a:spcAft>
        <a:defRPr sz="4400">
          <a:solidFill>
            <a:srgbClr val="0081C6"/>
          </a:solidFill>
          <a:latin typeface="Times New Roman" pitchFamily="18" charset="0"/>
        </a:defRPr>
      </a:lvl7pPr>
      <a:lvl8pPr marL="1371600" algn="ctr" rtl="0" fontAlgn="base">
        <a:spcBef>
          <a:spcPct val="0"/>
        </a:spcBef>
        <a:spcAft>
          <a:spcPct val="0"/>
        </a:spcAft>
        <a:defRPr sz="4400">
          <a:solidFill>
            <a:srgbClr val="0081C6"/>
          </a:solidFill>
          <a:latin typeface="Times New Roman" pitchFamily="18" charset="0"/>
        </a:defRPr>
      </a:lvl8pPr>
      <a:lvl9pPr marL="1828800" algn="ctr" rtl="0" fontAlgn="base">
        <a:spcBef>
          <a:spcPct val="0"/>
        </a:spcBef>
        <a:spcAft>
          <a:spcPct val="0"/>
        </a:spcAft>
        <a:defRPr sz="4400">
          <a:solidFill>
            <a:srgbClr val="0081C6"/>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1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hcp/infection-control-faq.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covid-1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kff.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Tornadoes_of_1996"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osha.gov/laws-regs/regulations/standardnumber/1910/1910.103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10/1910.134" TargetMode="External"/><Relationship Id="rId4" Type="http://schemas.openxmlformats.org/officeDocument/2006/relationships/hyperlink" Target="https://www.osha.gov/laws-regs/regulations/standardnumber/1910/1910.13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dha.org/adha-interim-guidance-on-returning-to-wor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dc.gov/coronavirus/2019-ncov/hcp/dental-settings.html" TargetMode="External"/><Relationship Id="rId5" Type="http://schemas.openxmlformats.org/officeDocument/2006/relationships/hyperlink" Target="https://www.cdc.gov/mmwr/preview/mmwrhtml/rr5217a1.htm" TargetMode="External"/><Relationship Id="rId4" Type="http://schemas.openxmlformats.org/officeDocument/2006/relationships/hyperlink" Target="https://www.cdc.gov/coronavirus/2019-ncov/hcp/infection-control-recommendation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dc.gov/mmwr/PDF/rr/rr5217.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6F8CCAA2-E7DE-436B-A391-F14AFEF0A26F}"/>
              </a:ext>
            </a:extLst>
          </p:cNvPr>
          <p:cNvSpPr>
            <a:spLocks noGrp="1"/>
          </p:cNvSpPr>
          <p:nvPr>
            <p:ph type="title"/>
          </p:nvPr>
        </p:nvSpPr>
        <p:spPr>
          <a:xfrm>
            <a:off x="457200" y="274638"/>
            <a:ext cx="8229600" cy="1143000"/>
          </a:xfrm>
        </p:spPr>
        <p:txBody>
          <a:bodyPr/>
          <a:lstStyle/>
          <a:p>
            <a:r>
              <a:rPr lang="en-US" sz="3200" b="1" dirty="0"/>
              <a:t>Updated CDC Guidance for Dental Settings During COVID-19  </a:t>
            </a:r>
            <a:r>
              <a:rPr lang="en-US" sz="1600" b="1" dirty="0"/>
              <a:t>Pamela Alston, DDS, Lead Oral Health Specialist</a:t>
            </a:r>
            <a:endParaRPr lang="en-US" sz="1600" dirty="0"/>
          </a:p>
        </p:txBody>
      </p:sp>
      <p:pic>
        <p:nvPicPr>
          <p:cNvPr id="4" name="Picture 3" descr="A person wearing a hat&#10;&#10;Description automatically generated">
            <a:extLst>
              <a:ext uri="{FF2B5EF4-FFF2-40B4-BE49-F238E27FC236}">
                <a16:creationId xmlns="" xmlns:a16="http://schemas.microsoft.com/office/drawing/2014/main" id="{8B7F1CDB-5637-440A-969D-ADF3991EBB48}"/>
              </a:ext>
            </a:extLst>
          </p:cNvPr>
          <p:cNvPicPr>
            <a:picLocks noChangeAspect="1"/>
          </p:cNvPicPr>
          <p:nvPr/>
        </p:nvPicPr>
        <p:blipFill rotWithShape="1">
          <a:blip r:embed="rId3">
            <a:extLst>
              <a:ext uri="{28A0092B-C50C-407E-A947-70E740481C1C}">
                <a14:useLocalDpi xmlns:a14="http://schemas.microsoft.com/office/drawing/2010/main" val="0"/>
              </a:ext>
            </a:extLst>
          </a:blip>
          <a:srcRect l="9259" t="841" b="29121"/>
          <a:stretch/>
        </p:blipFill>
        <p:spPr>
          <a:xfrm>
            <a:off x="1219200" y="1600201"/>
            <a:ext cx="7467600" cy="4495800"/>
          </a:xfrm>
          <a:prstGeom prst="rect">
            <a:avLst/>
          </a:prstGeom>
          <a:noFill/>
        </p:spPr>
      </p:pic>
      <p:pic>
        <p:nvPicPr>
          <p:cNvPr id="6" name="Graphic 5">
            <a:extLst>
              <a:ext uri="{FF2B5EF4-FFF2-40B4-BE49-F238E27FC236}">
                <a16:creationId xmlns="" xmlns:a16="http://schemas.microsoft.com/office/drawing/2014/main" id="{C3E4C5CB-45CA-42FC-98F4-7A5937828E8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352800" y="6096001"/>
            <a:ext cx="4476750" cy="447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BCEC3C-4FEC-43BF-8BA1-236E1DE64499}"/>
              </a:ext>
            </a:extLst>
          </p:cNvPr>
          <p:cNvSpPr>
            <a:spLocks noGrp="1"/>
          </p:cNvSpPr>
          <p:nvPr>
            <p:ph type="title"/>
          </p:nvPr>
        </p:nvSpPr>
        <p:spPr/>
        <p:txBody>
          <a:bodyPr/>
          <a:lstStyle/>
          <a:p>
            <a:pPr algn="ctr"/>
            <a:r>
              <a:rPr lang="en-US" sz="4000" b="1" dirty="0" smtClean="0"/>
              <a:t>Health Care System Caveats for Providing Elective Services</a:t>
            </a:r>
            <a:endParaRPr lang="en-US" sz="4000" b="1" dirty="0"/>
          </a:p>
        </p:txBody>
      </p:sp>
      <p:sp>
        <p:nvSpPr>
          <p:cNvPr id="3" name="Content Placeholder 2">
            <a:extLst>
              <a:ext uri="{FF2B5EF4-FFF2-40B4-BE49-F238E27FC236}">
                <a16:creationId xmlns="" xmlns:a16="http://schemas.microsoft.com/office/drawing/2014/main" id="{7FE38BF8-DF43-4855-88E4-86E40D5DF4C6}"/>
              </a:ext>
            </a:extLst>
          </p:cNvPr>
          <p:cNvSpPr>
            <a:spLocks noGrp="1"/>
          </p:cNvSpPr>
          <p:nvPr>
            <p:ph idx="1"/>
          </p:nvPr>
        </p:nvSpPr>
        <p:spPr/>
        <p:txBody>
          <a:bodyPr/>
          <a:lstStyle/>
          <a:p>
            <a:pPr>
              <a:spcBef>
                <a:spcPts val="600"/>
              </a:spcBef>
              <a:spcAft>
                <a:spcPts val="600"/>
              </a:spcAft>
            </a:pPr>
            <a:r>
              <a:rPr lang="en-US" dirty="0" smtClean="0"/>
              <a:t>Must operate without crisis standards</a:t>
            </a:r>
          </a:p>
          <a:p>
            <a:pPr lvl="0">
              <a:spcBef>
                <a:spcPts val="600"/>
              </a:spcBef>
              <a:spcAft>
                <a:spcPts val="600"/>
              </a:spcAft>
            </a:pPr>
            <a:r>
              <a:rPr lang="en-US" dirty="0" smtClean="0"/>
              <a:t>Ensure adequate staffing</a:t>
            </a:r>
          </a:p>
          <a:p>
            <a:pPr>
              <a:spcBef>
                <a:spcPts val="600"/>
              </a:spcBef>
              <a:spcAft>
                <a:spcPts val="600"/>
              </a:spcAft>
            </a:pPr>
            <a:r>
              <a:rPr lang="en-US" dirty="0" smtClean="0"/>
              <a:t>Must have PPE and other supplies available</a:t>
            </a:r>
          </a:p>
          <a:p>
            <a:pPr lvl="0">
              <a:spcBef>
                <a:spcPts val="600"/>
              </a:spcBef>
              <a:spcAft>
                <a:spcPts val="600"/>
              </a:spcAft>
            </a:pPr>
            <a:r>
              <a:rPr lang="en-US" dirty="0" smtClean="0"/>
              <a:t>Must have a plan in the case of a community surge in transmissions</a:t>
            </a:r>
          </a:p>
          <a:p>
            <a:pPr>
              <a:spcBef>
                <a:spcPts val="600"/>
              </a:spcBef>
              <a:spcAft>
                <a:spcPts val="600"/>
              </a:spcAft>
            </a:pPr>
            <a:endParaRPr lang="en-US" dirty="0"/>
          </a:p>
        </p:txBody>
      </p:sp>
    </p:spTree>
    <p:extLst>
      <p:ext uri="{BB962C8B-B14F-4D97-AF65-F5344CB8AC3E}">
        <p14:creationId xmlns:p14="http://schemas.microsoft.com/office/powerpoint/2010/main" val="314656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person, room, woman, looking&#10;&#10;Description automatically generated">
            <a:extLst>
              <a:ext uri="{FF2B5EF4-FFF2-40B4-BE49-F238E27FC236}">
                <a16:creationId xmlns="" xmlns:a16="http://schemas.microsoft.com/office/drawing/2014/main" id="{A856614E-C367-47EF-B739-70688A5559CD}"/>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52" t="1414" r="29845" b="-1"/>
          <a:stretch/>
        </p:blipFill>
        <p:spPr>
          <a:xfrm>
            <a:off x="2641600" y="1028700"/>
            <a:ext cx="6502400" cy="5143500"/>
          </a:xfrm>
          <a:prstGeom prst="rect">
            <a:avLst/>
          </a:prstGeom>
        </p:spPr>
      </p:pic>
      <p:sp>
        <p:nvSpPr>
          <p:cNvPr id="6" name="Title 5">
            <a:extLst>
              <a:ext uri="{FF2B5EF4-FFF2-40B4-BE49-F238E27FC236}">
                <a16:creationId xmlns="" xmlns:a16="http://schemas.microsoft.com/office/drawing/2014/main" id="{2F830ED8-AE46-41CA-8EFE-85567C432F6A}"/>
              </a:ext>
            </a:extLst>
          </p:cNvPr>
          <p:cNvSpPr>
            <a:spLocks noGrp="1"/>
          </p:cNvSpPr>
          <p:nvPr>
            <p:ph type="title" idx="4294967295"/>
          </p:nvPr>
        </p:nvSpPr>
        <p:spPr>
          <a:xfrm>
            <a:off x="457200" y="114300"/>
            <a:ext cx="8256588" cy="914400"/>
          </a:xfrm>
        </p:spPr>
        <p:txBody>
          <a:bodyPr vert="horz" wrap="square" lIns="68580" tIns="34290" rIns="68580" bIns="34290" numCol="1" rtlCol="0" anchor="ctr" anchorCtr="0" compatLnSpc="1">
            <a:prstTxWarp prst="textNoShape">
              <a:avLst/>
            </a:prstTxWarp>
            <a:normAutofit/>
          </a:bodyPr>
          <a:lstStyle/>
          <a:p>
            <a:r>
              <a:rPr lang="en-US" b="1" dirty="0"/>
              <a:t>CDC’s Guiding Principle</a:t>
            </a:r>
          </a:p>
        </p:txBody>
      </p:sp>
      <p:sp>
        <p:nvSpPr>
          <p:cNvPr id="5" name="Rectangle 4">
            <a:extLst>
              <a:ext uri="{FF2B5EF4-FFF2-40B4-BE49-F238E27FC236}">
                <a16:creationId xmlns="" xmlns:a16="http://schemas.microsoft.com/office/drawing/2014/main" id="{7B138806-F4AF-4093-A9AA-88777D9F20C6}"/>
              </a:ext>
            </a:extLst>
          </p:cNvPr>
          <p:cNvSpPr/>
          <p:nvPr/>
        </p:nvSpPr>
        <p:spPr>
          <a:xfrm>
            <a:off x="150812" y="1028700"/>
            <a:ext cx="2363531" cy="4381500"/>
          </a:xfrm>
          <a:prstGeom prst="rect">
            <a:avLst/>
          </a:prstGeom>
        </p:spPr>
        <p:txBody>
          <a:bodyPr vert="horz" lIns="68580" tIns="34290" rIns="68580" bIns="34290" rtlCol="0" anchor="ctr">
            <a:noAutofit/>
          </a:bodyPr>
          <a:lstStyle/>
          <a:p>
            <a:pPr algn="ctr">
              <a:lnSpc>
                <a:spcPct val="90000"/>
              </a:lnSpc>
              <a:spcAft>
                <a:spcPts val="600"/>
              </a:spcAft>
            </a:pPr>
            <a:r>
              <a:rPr lang="en-US" sz="2100" dirty="0"/>
              <a:t>CDC’s guiding principle is that dental settings should balance the need to provide necessary services with the need to  minimize risk to patients and oral health personnel.</a:t>
            </a:r>
          </a:p>
        </p:txBody>
      </p:sp>
    </p:spTree>
    <p:extLst>
      <p:ext uri="{BB962C8B-B14F-4D97-AF65-F5344CB8AC3E}">
        <p14:creationId xmlns:p14="http://schemas.microsoft.com/office/powerpoint/2010/main" val="123140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4F1BA7-6C86-4014-9BE7-BC59A3B73050}"/>
              </a:ext>
            </a:extLst>
          </p:cNvPr>
          <p:cNvSpPr>
            <a:spLocks noGrp="1"/>
          </p:cNvSpPr>
          <p:nvPr>
            <p:ph type="title"/>
          </p:nvPr>
        </p:nvSpPr>
        <p:spPr>
          <a:xfrm>
            <a:off x="457200" y="274638"/>
            <a:ext cx="8229600" cy="1143000"/>
          </a:xfrm>
        </p:spPr>
        <p:txBody>
          <a:bodyPr wrap="square" anchor="ctr">
            <a:normAutofit/>
          </a:bodyPr>
          <a:lstStyle/>
          <a:p>
            <a:r>
              <a:rPr lang="en-US" b="1" dirty="0"/>
              <a:t>Getting Ready to Reopen</a:t>
            </a:r>
          </a:p>
        </p:txBody>
      </p:sp>
      <p:graphicFrame>
        <p:nvGraphicFramePr>
          <p:cNvPr id="5" name="Content Placeholder 2">
            <a:extLst>
              <a:ext uri="{FF2B5EF4-FFF2-40B4-BE49-F238E27FC236}">
                <a16:creationId xmlns="" xmlns:a16="http://schemas.microsoft.com/office/drawing/2014/main" id="{0757B1DC-96CD-4B18-83F1-474ADCB74288}"/>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78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DC11F-8930-445E-8F72-C474D84E75D8}"/>
              </a:ext>
            </a:extLst>
          </p:cNvPr>
          <p:cNvSpPr>
            <a:spLocks noGrp="1"/>
          </p:cNvSpPr>
          <p:nvPr>
            <p:ph type="title"/>
          </p:nvPr>
        </p:nvSpPr>
        <p:spPr/>
        <p:txBody>
          <a:bodyPr/>
          <a:lstStyle/>
          <a:p>
            <a:pPr algn="ctr"/>
            <a:r>
              <a:rPr lang="en-US" b="1" dirty="0"/>
              <a:t>Getting the dental facility ready</a:t>
            </a:r>
          </a:p>
        </p:txBody>
      </p:sp>
      <p:sp>
        <p:nvSpPr>
          <p:cNvPr id="3" name="Content Placeholder 2">
            <a:extLst>
              <a:ext uri="{FF2B5EF4-FFF2-40B4-BE49-F238E27FC236}">
                <a16:creationId xmlns="" xmlns:a16="http://schemas.microsoft.com/office/drawing/2014/main" id="{BE3D3F10-27C0-4E72-97BB-7015C1E73406}"/>
              </a:ext>
            </a:extLst>
          </p:cNvPr>
          <p:cNvSpPr>
            <a:spLocks noGrp="1"/>
          </p:cNvSpPr>
          <p:nvPr>
            <p:ph idx="1"/>
          </p:nvPr>
        </p:nvSpPr>
        <p:spPr/>
        <p:txBody>
          <a:bodyPr>
            <a:normAutofit/>
          </a:bodyPr>
          <a:lstStyle/>
          <a:p>
            <a:pPr lvl="1">
              <a:spcBef>
                <a:spcPts val="1200"/>
              </a:spcBef>
              <a:spcAft>
                <a:spcPts val="1200"/>
              </a:spcAft>
              <a:buFont typeface="Wingdings" panose="05000000000000000000" pitchFamily="2" charset="2"/>
              <a:buChar char="ü"/>
            </a:pPr>
            <a:r>
              <a:rPr lang="en-US" sz="2400" dirty="0"/>
              <a:t>Dental unit waterlines (DUWL</a:t>
            </a:r>
            <a:r>
              <a:rPr lang="en-US" sz="2400" dirty="0" smtClean="0"/>
              <a:t>)</a:t>
            </a:r>
            <a:endParaRPr lang="en-US" sz="2400" dirty="0"/>
          </a:p>
          <a:p>
            <a:pPr lvl="1">
              <a:spcBef>
                <a:spcPts val="1200"/>
              </a:spcBef>
              <a:spcAft>
                <a:spcPts val="1200"/>
              </a:spcAft>
              <a:buFont typeface="Wingdings" panose="05000000000000000000" pitchFamily="2" charset="2"/>
              <a:buChar char="ü"/>
            </a:pPr>
            <a:r>
              <a:rPr lang="en-US" sz="2400" dirty="0"/>
              <a:t>Autoclaves and instrument cleaning </a:t>
            </a:r>
            <a:r>
              <a:rPr lang="en-US" sz="2400" dirty="0" smtClean="0"/>
              <a:t>equipment</a:t>
            </a:r>
            <a:endParaRPr lang="en-US" sz="2400" dirty="0"/>
          </a:p>
          <a:p>
            <a:pPr lvl="1">
              <a:spcBef>
                <a:spcPts val="1200"/>
              </a:spcBef>
              <a:spcAft>
                <a:spcPts val="1200"/>
              </a:spcAft>
              <a:buFont typeface="Wingdings" panose="05000000000000000000" pitchFamily="2" charset="2"/>
              <a:buChar char="ü"/>
            </a:pPr>
            <a:r>
              <a:rPr lang="en-US" sz="2400" dirty="0"/>
              <a:t>Air compressor, vacuum and suction lines, radiography equipment, high-tech equipment, amalgam separators, and other dental equipment: Follow protocol for recommended maintenance per manufacturer IFU.</a:t>
            </a:r>
          </a:p>
          <a:p>
            <a:pPr lvl="1">
              <a:spcBef>
                <a:spcPts val="1200"/>
              </a:spcBef>
              <a:spcAft>
                <a:spcPts val="1200"/>
              </a:spcAft>
              <a:buFont typeface="Wingdings" panose="05000000000000000000" pitchFamily="2" charset="2"/>
              <a:buChar char="ü"/>
            </a:pPr>
            <a:r>
              <a:rPr lang="en-US" sz="2400" dirty="0"/>
              <a:t>Get the ventilation system </a:t>
            </a:r>
            <a:r>
              <a:rPr lang="en-US" sz="2400" dirty="0" smtClean="0"/>
              <a:t>checked</a:t>
            </a:r>
            <a:endParaRPr lang="en-US" sz="2400" dirty="0"/>
          </a:p>
          <a:p>
            <a:endParaRPr lang="en-US" dirty="0"/>
          </a:p>
        </p:txBody>
      </p:sp>
    </p:spTree>
    <p:extLst>
      <p:ext uri="{BB962C8B-B14F-4D97-AF65-F5344CB8AC3E}">
        <p14:creationId xmlns:p14="http://schemas.microsoft.com/office/powerpoint/2010/main" val="211563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EA19B-9B15-44ED-919E-2BEEAFDAC697}"/>
              </a:ext>
            </a:extLst>
          </p:cNvPr>
          <p:cNvSpPr>
            <a:spLocks noGrp="1"/>
          </p:cNvSpPr>
          <p:nvPr>
            <p:ph type="title"/>
          </p:nvPr>
        </p:nvSpPr>
        <p:spPr/>
        <p:txBody>
          <a:bodyPr/>
          <a:lstStyle/>
          <a:p>
            <a:pPr algn="ctr"/>
            <a:r>
              <a:rPr lang="en-US" b="1" dirty="0"/>
              <a:t>When Oral Health Personnel Return</a:t>
            </a:r>
          </a:p>
        </p:txBody>
      </p:sp>
      <p:sp>
        <p:nvSpPr>
          <p:cNvPr id="3" name="Content Placeholder 2">
            <a:extLst>
              <a:ext uri="{FF2B5EF4-FFF2-40B4-BE49-F238E27FC236}">
                <a16:creationId xmlns="" xmlns:a16="http://schemas.microsoft.com/office/drawing/2014/main" id="{61AB327B-97C7-4594-B068-AA56E7734864}"/>
              </a:ext>
            </a:extLst>
          </p:cNvPr>
          <p:cNvSpPr>
            <a:spLocks noGrp="1"/>
          </p:cNvSpPr>
          <p:nvPr>
            <p:ph idx="1"/>
          </p:nvPr>
        </p:nvSpPr>
        <p:spPr/>
        <p:txBody>
          <a:bodyPr/>
          <a:lstStyle/>
          <a:p>
            <a:pPr lvl="0">
              <a:spcBef>
                <a:spcPts val="1200"/>
              </a:spcBef>
              <a:spcAft>
                <a:spcPts val="1200"/>
              </a:spcAft>
            </a:pPr>
            <a:r>
              <a:rPr lang="en-US" sz="2600" dirty="0"/>
              <a:t>As part of routine practice, monitor selves for fever and symptoms consistent with COVID-19</a:t>
            </a:r>
            <a:r>
              <a:rPr lang="en-US" sz="2600" dirty="0" smtClean="0"/>
              <a:t>.</a:t>
            </a:r>
            <a:endParaRPr lang="en-US" sz="2600" dirty="0"/>
          </a:p>
          <a:p>
            <a:pPr lvl="0">
              <a:spcBef>
                <a:spcPts val="1200"/>
              </a:spcBef>
              <a:spcAft>
                <a:spcPts val="1200"/>
              </a:spcAft>
            </a:pPr>
            <a:r>
              <a:rPr lang="en-US" sz="2600" dirty="0"/>
              <a:t>Provide for oral health personnel to stay home when ill or under quarantine without jeopardizing job security</a:t>
            </a:r>
            <a:r>
              <a:rPr lang="en-US" sz="2600" dirty="0" smtClean="0"/>
              <a:t>.</a:t>
            </a:r>
            <a:endParaRPr lang="en-US" sz="2600" dirty="0"/>
          </a:p>
          <a:p>
            <a:pPr lvl="0">
              <a:spcBef>
                <a:spcPts val="1200"/>
              </a:spcBef>
              <a:spcAft>
                <a:spcPts val="1200"/>
              </a:spcAft>
            </a:pPr>
            <a:r>
              <a:rPr lang="en-US" sz="2600" dirty="0"/>
              <a:t>If fever (T≥100.0˚F) or symptoms consistent with </a:t>
            </a:r>
            <a:r>
              <a:rPr lang="en-US" sz="2600" dirty="0" smtClean="0"/>
              <a:t/>
            </a:r>
            <a:br>
              <a:rPr lang="en-US" sz="2600" dirty="0" smtClean="0"/>
            </a:br>
            <a:r>
              <a:rPr lang="en-US" sz="2600" dirty="0" smtClean="0"/>
              <a:t>COVID-19 </a:t>
            </a:r>
            <a:r>
              <a:rPr lang="en-US" sz="2600" dirty="0"/>
              <a:t>develop while at work, keep cloth face covering or facemask on, inform supervisor, and leave the workplace.</a:t>
            </a:r>
          </a:p>
          <a:p>
            <a:endParaRPr lang="en-US" sz="2600" dirty="0"/>
          </a:p>
        </p:txBody>
      </p:sp>
    </p:spTree>
    <p:extLst>
      <p:ext uri="{BB962C8B-B14F-4D97-AF65-F5344CB8AC3E}">
        <p14:creationId xmlns:p14="http://schemas.microsoft.com/office/powerpoint/2010/main" val="58639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3770AE-D780-4C29-A69C-26F540CEC7EA}"/>
              </a:ext>
            </a:extLst>
          </p:cNvPr>
          <p:cNvSpPr>
            <a:spLocks noGrp="1"/>
          </p:cNvSpPr>
          <p:nvPr>
            <p:ph type="title"/>
          </p:nvPr>
        </p:nvSpPr>
        <p:spPr/>
        <p:txBody>
          <a:bodyPr/>
          <a:lstStyle/>
          <a:p>
            <a:r>
              <a:rPr lang="en-US" b="1" dirty="0"/>
              <a:t>When Oral Health Personnel Return</a:t>
            </a:r>
          </a:p>
        </p:txBody>
      </p:sp>
      <p:sp>
        <p:nvSpPr>
          <p:cNvPr id="3" name="Content Placeholder 2">
            <a:extLst>
              <a:ext uri="{FF2B5EF4-FFF2-40B4-BE49-F238E27FC236}">
                <a16:creationId xmlns="" xmlns:a16="http://schemas.microsoft.com/office/drawing/2014/main" id="{69B13EF7-F00C-40C7-9FB4-02329E7F6893}"/>
              </a:ext>
            </a:extLst>
          </p:cNvPr>
          <p:cNvSpPr>
            <a:spLocks noGrp="1"/>
          </p:cNvSpPr>
          <p:nvPr>
            <p:ph idx="1"/>
          </p:nvPr>
        </p:nvSpPr>
        <p:spPr/>
        <p:txBody>
          <a:bodyPr/>
          <a:lstStyle/>
          <a:p>
            <a:pPr>
              <a:spcBef>
                <a:spcPts val="600"/>
              </a:spcBef>
              <a:spcAft>
                <a:spcPts val="600"/>
              </a:spcAft>
            </a:pPr>
            <a:r>
              <a:rPr lang="en-US" sz="2400" dirty="0"/>
              <a:t>Evaluate the necessity of the dental care based on urgency</a:t>
            </a:r>
          </a:p>
          <a:p>
            <a:pPr>
              <a:spcBef>
                <a:spcPts val="600"/>
              </a:spcBef>
              <a:spcAft>
                <a:spcPts val="600"/>
              </a:spcAft>
            </a:pPr>
            <a:r>
              <a:rPr lang="en-US" sz="2400" dirty="0"/>
              <a:t>Prioritize care that was previously postponed </a:t>
            </a:r>
          </a:p>
          <a:p>
            <a:pPr>
              <a:spcBef>
                <a:spcPts val="600"/>
              </a:spcBef>
              <a:spcAft>
                <a:spcPts val="600"/>
              </a:spcAft>
            </a:pPr>
            <a:r>
              <a:rPr lang="en-US" sz="2400" dirty="0"/>
              <a:t>Prioritize dental conditions likely to lead to dental emergencies if treatment is not provided in a timely manner. </a:t>
            </a:r>
          </a:p>
          <a:p>
            <a:pPr>
              <a:spcBef>
                <a:spcPts val="600"/>
              </a:spcBef>
              <a:spcAft>
                <a:spcPts val="600"/>
              </a:spcAft>
            </a:pPr>
            <a:r>
              <a:rPr lang="en-US" sz="2400" dirty="0"/>
              <a:t>Provide essential preventive care taking measures to minimize aerosol generation. </a:t>
            </a:r>
          </a:p>
          <a:p>
            <a:pPr>
              <a:spcBef>
                <a:spcPts val="600"/>
              </a:spcBef>
              <a:spcAft>
                <a:spcPts val="600"/>
              </a:spcAft>
            </a:pPr>
            <a:r>
              <a:rPr lang="en-US" sz="2400" dirty="0"/>
              <a:t>Consider minimally invasive restorative techniques</a:t>
            </a:r>
          </a:p>
        </p:txBody>
      </p:sp>
    </p:spTree>
    <p:extLst>
      <p:ext uri="{BB962C8B-B14F-4D97-AF65-F5344CB8AC3E}">
        <p14:creationId xmlns:p14="http://schemas.microsoft.com/office/powerpoint/2010/main" val="108436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3ADEA6-B3BB-496C-AC0A-E75F081B3CD3}"/>
              </a:ext>
            </a:extLst>
          </p:cNvPr>
          <p:cNvSpPr>
            <a:spLocks noGrp="1"/>
          </p:cNvSpPr>
          <p:nvPr>
            <p:ph type="title"/>
          </p:nvPr>
        </p:nvSpPr>
        <p:spPr/>
        <p:txBody>
          <a:bodyPr/>
          <a:lstStyle/>
          <a:p>
            <a:pPr algn="ctr"/>
            <a:r>
              <a:rPr lang="en-US" b="1" dirty="0"/>
              <a:t>Aggressive Source Control* Measures</a:t>
            </a:r>
          </a:p>
        </p:txBody>
      </p:sp>
      <p:sp>
        <p:nvSpPr>
          <p:cNvPr id="3" name="Content Placeholder 2">
            <a:extLst>
              <a:ext uri="{FF2B5EF4-FFF2-40B4-BE49-F238E27FC236}">
                <a16:creationId xmlns="" xmlns:a16="http://schemas.microsoft.com/office/drawing/2014/main" id="{B397601B-F73D-4A75-A573-FCC596A241ED}"/>
              </a:ext>
            </a:extLst>
          </p:cNvPr>
          <p:cNvSpPr>
            <a:spLocks noGrp="1"/>
          </p:cNvSpPr>
          <p:nvPr>
            <p:ph idx="1"/>
          </p:nvPr>
        </p:nvSpPr>
        <p:spPr/>
        <p:txBody>
          <a:bodyPr>
            <a:normAutofit/>
          </a:bodyPr>
          <a:lstStyle/>
          <a:p>
            <a:pPr>
              <a:spcBef>
                <a:spcPts val="600"/>
              </a:spcBef>
              <a:spcAft>
                <a:spcPts val="600"/>
              </a:spcAft>
            </a:pPr>
            <a:r>
              <a:rPr lang="en-US" sz="2600" dirty="0"/>
              <a:t>Perform fever and symptom tracking. </a:t>
            </a:r>
          </a:p>
          <a:p>
            <a:pPr>
              <a:spcBef>
                <a:spcPts val="600"/>
              </a:spcBef>
              <a:spcAft>
                <a:spcPts val="600"/>
              </a:spcAft>
            </a:pPr>
            <a:r>
              <a:rPr lang="en-US" sz="2600" dirty="0"/>
              <a:t>Require everyone to wear a cloth face covering while in the dental facility, regardless of symptoms. </a:t>
            </a:r>
          </a:p>
          <a:p>
            <a:pPr>
              <a:spcBef>
                <a:spcPts val="600"/>
              </a:spcBef>
              <a:spcAft>
                <a:spcPts val="600"/>
              </a:spcAft>
            </a:pPr>
            <a:r>
              <a:rPr lang="en-US" sz="2600" dirty="0"/>
              <a:t>Instruct patients to perform hand hygiene before and after they touch or adjust their cloth face covering </a:t>
            </a:r>
          </a:p>
          <a:p>
            <a:pPr>
              <a:spcBef>
                <a:spcPts val="600"/>
              </a:spcBef>
              <a:spcAft>
                <a:spcPts val="600"/>
              </a:spcAft>
            </a:pPr>
            <a:r>
              <a:rPr lang="en-US" sz="2600" dirty="0"/>
              <a:t>Have appropriate triage, evaluation, and isolation of individuals who report symptoms should still occur.</a:t>
            </a:r>
          </a:p>
          <a:p>
            <a:pPr marL="0" indent="0">
              <a:spcBef>
                <a:spcPts val="600"/>
              </a:spcBef>
              <a:spcAft>
                <a:spcPts val="600"/>
              </a:spcAft>
              <a:buNone/>
            </a:pPr>
            <a:endParaRPr lang="en-US" dirty="0"/>
          </a:p>
        </p:txBody>
      </p:sp>
      <p:sp>
        <p:nvSpPr>
          <p:cNvPr id="4" name="TextBox 3">
            <a:extLst>
              <a:ext uri="{FF2B5EF4-FFF2-40B4-BE49-F238E27FC236}">
                <a16:creationId xmlns="" xmlns:a16="http://schemas.microsoft.com/office/drawing/2014/main" id="{A34AE468-EEB3-4E1D-BD2E-59418929D70A}"/>
              </a:ext>
            </a:extLst>
          </p:cNvPr>
          <p:cNvSpPr txBox="1"/>
          <p:nvPr/>
        </p:nvSpPr>
        <p:spPr>
          <a:xfrm>
            <a:off x="1676400" y="5602943"/>
            <a:ext cx="6553200" cy="523220"/>
          </a:xfrm>
          <a:prstGeom prst="rect">
            <a:avLst/>
          </a:prstGeom>
          <a:noFill/>
        </p:spPr>
        <p:txBody>
          <a:bodyPr wrap="square" rtlCol="0">
            <a:spAutoFit/>
          </a:bodyPr>
          <a:lstStyle/>
          <a:p>
            <a:r>
              <a:rPr lang="en-US" sz="1400" dirty="0"/>
              <a:t>*Source control presumes everyone is </a:t>
            </a:r>
            <a:r>
              <a:rPr lang="en-US" sz="1400" b="1" dirty="0"/>
              <a:t>infected</a:t>
            </a:r>
            <a:r>
              <a:rPr lang="en-US" sz="1400" dirty="0"/>
              <a:t> and sets forth measures that might help reduce the risk of transmission of SARS CoV-2.</a:t>
            </a:r>
          </a:p>
        </p:txBody>
      </p:sp>
    </p:spTree>
    <p:extLst>
      <p:ext uri="{BB962C8B-B14F-4D97-AF65-F5344CB8AC3E}">
        <p14:creationId xmlns:p14="http://schemas.microsoft.com/office/powerpoint/2010/main" val="69619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8B6B6CC-B1A8-4573-8CCC-B1B44400EBB0}"/>
              </a:ext>
            </a:extLst>
          </p:cNvPr>
          <p:cNvSpPr>
            <a:spLocks noGrp="1"/>
          </p:cNvSpPr>
          <p:nvPr>
            <p:ph type="title"/>
          </p:nvPr>
        </p:nvSpPr>
        <p:spPr/>
        <p:txBody>
          <a:bodyPr>
            <a:normAutofit/>
          </a:bodyPr>
          <a:lstStyle/>
          <a:p>
            <a:pPr algn="ctr"/>
            <a:r>
              <a:rPr lang="en-US" b="1" dirty="0"/>
              <a:t>Personal Protective Equipment</a:t>
            </a:r>
          </a:p>
        </p:txBody>
      </p:sp>
      <p:sp>
        <p:nvSpPr>
          <p:cNvPr id="8" name="Content Placeholder 7">
            <a:extLst>
              <a:ext uri="{FF2B5EF4-FFF2-40B4-BE49-F238E27FC236}">
                <a16:creationId xmlns="" xmlns:a16="http://schemas.microsoft.com/office/drawing/2014/main" id="{F8977932-7B86-4AD5-83C9-F70FF04CCF93}"/>
              </a:ext>
            </a:extLst>
          </p:cNvPr>
          <p:cNvSpPr>
            <a:spLocks noGrp="1"/>
          </p:cNvSpPr>
          <p:nvPr>
            <p:ph sz="half" idx="1"/>
          </p:nvPr>
        </p:nvSpPr>
        <p:spPr/>
        <p:txBody>
          <a:bodyPr/>
          <a:lstStyle/>
          <a:p>
            <a:pPr marL="0" indent="0">
              <a:buNone/>
            </a:pPr>
            <a:r>
              <a:rPr lang="en-US" sz="2100" i="1" dirty="0"/>
              <a:t>Dental procedures not involving aerosol-generating procedures</a:t>
            </a:r>
            <a:endParaRPr lang="en-US" sz="2100" dirty="0"/>
          </a:p>
          <a:p>
            <a:endParaRPr lang="en-US" sz="2100" dirty="0" smtClean="0"/>
          </a:p>
          <a:p>
            <a:r>
              <a:rPr lang="en-US" sz="2100" dirty="0" smtClean="0"/>
              <a:t>Work </a:t>
            </a:r>
            <a:r>
              <a:rPr lang="en-US" sz="2100" dirty="0"/>
              <a:t>clothing, such as scrubs, lab coat, and/or smock, or a gown</a:t>
            </a:r>
          </a:p>
          <a:p>
            <a:r>
              <a:rPr lang="en-US" sz="2100" dirty="0"/>
              <a:t>Gloves</a:t>
            </a:r>
          </a:p>
          <a:p>
            <a:r>
              <a:rPr lang="en-US" sz="2100" dirty="0"/>
              <a:t>Eye protection (e.g., goggles, face shield)</a:t>
            </a:r>
          </a:p>
          <a:p>
            <a:r>
              <a:rPr lang="en-US" sz="2100" dirty="0"/>
              <a:t>Face mask (e.g., surgical mask)</a:t>
            </a:r>
          </a:p>
          <a:p>
            <a:endParaRPr lang="en-US" sz="2100" dirty="0"/>
          </a:p>
        </p:txBody>
      </p:sp>
      <p:sp>
        <p:nvSpPr>
          <p:cNvPr id="10" name="Content Placeholder 9">
            <a:extLst>
              <a:ext uri="{FF2B5EF4-FFF2-40B4-BE49-F238E27FC236}">
                <a16:creationId xmlns="" xmlns:a16="http://schemas.microsoft.com/office/drawing/2014/main" id="{8B028FBB-04B8-48B5-9D9D-D3485C8478FC}"/>
              </a:ext>
            </a:extLst>
          </p:cNvPr>
          <p:cNvSpPr>
            <a:spLocks noGrp="1"/>
          </p:cNvSpPr>
          <p:nvPr>
            <p:ph sz="half" idx="2"/>
          </p:nvPr>
        </p:nvSpPr>
        <p:spPr/>
        <p:txBody>
          <a:bodyPr/>
          <a:lstStyle/>
          <a:p>
            <a:pPr marL="0" indent="0">
              <a:buNone/>
            </a:pPr>
            <a:r>
              <a:rPr lang="en-US" sz="2100" i="1" dirty="0"/>
              <a:t>Dental procedures that may or are known to generate aerosols</a:t>
            </a:r>
            <a:endParaRPr lang="en-US" sz="2100" dirty="0"/>
          </a:p>
          <a:p>
            <a:endParaRPr lang="en-US" sz="2100" dirty="0" smtClean="0"/>
          </a:p>
          <a:p>
            <a:r>
              <a:rPr lang="en-US" sz="2100" dirty="0" smtClean="0"/>
              <a:t>Gloves</a:t>
            </a:r>
            <a:endParaRPr lang="en-US" sz="2100" dirty="0"/>
          </a:p>
          <a:p>
            <a:r>
              <a:rPr lang="en-US" sz="2100" dirty="0"/>
              <a:t>Gown</a:t>
            </a:r>
          </a:p>
          <a:p>
            <a:r>
              <a:rPr lang="en-US" sz="2100" dirty="0"/>
              <a:t>Eye protection (e.g., goggles, face shield)</a:t>
            </a:r>
          </a:p>
          <a:p>
            <a:r>
              <a:rPr lang="en-US" sz="2100" dirty="0"/>
              <a:t>NIOSH-certified, disposable N95 filtering facepiece respirator or better*</a:t>
            </a:r>
          </a:p>
          <a:p>
            <a:endParaRPr lang="en-US" sz="2100" dirty="0"/>
          </a:p>
        </p:txBody>
      </p:sp>
    </p:spTree>
    <p:extLst>
      <p:ext uri="{BB962C8B-B14F-4D97-AF65-F5344CB8AC3E}">
        <p14:creationId xmlns:p14="http://schemas.microsoft.com/office/powerpoint/2010/main" val="197286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588029-9962-499F-B5A7-8C77E0F0B046}"/>
              </a:ext>
            </a:extLst>
          </p:cNvPr>
          <p:cNvSpPr>
            <a:spLocks noGrp="1"/>
          </p:cNvSpPr>
          <p:nvPr>
            <p:ph type="title"/>
          </p:nvPr>
        </p:nvSpPr>
        <p:spPr/>
        <p:txBody>
          <a:bodyPr/>
          <a:lstStyle/>
          <a:p>
            <a:pPr algn="ctr"/>
            <a:r>
              <a:rPr lang="en-US" b="1" dirty="0"/>
              <a:t>Respirators</a:t>
            </a:r>
          </a:p>
        </p:txBody>
      </p:sp>
      <p:sp>
        <p:nvSpPr>
          <p:cNvPr id="3" name="Content Placeholder 2">
            <a:extLst>
              <a:ext uri="{FF2B5EF4-FFF2-40B4-BE49-F238E27FC236}">
                <a16:creationId xmlns="" xmlns:a16="http://schemas.microsoft.com/office/drawing/2014/main" id="{2471B7B8-C89C-4060-A17F-0CBDC7B8694B}"/>
              </a:ext>
            </a:extLst>
          </p:cNvPr>
          <p:cNvSpPr>
            <a:spLocks noGrp="1"/>
          </p:cNvSpPr>
          <p:nvPr>
            <p:ph idx="1"/>
          </p:nvPr>
        </p:nvSpPr>
        <p:spPr/>
        <p:txBody>
          <a:bodyPr>
            <a:noAutofit/>
          </a:bodyPr>
          <a:lstStyle/>
          <a:p>
            <a:r>
              <a:rPr lang="en-US" sz="2300" dirty="0"/>
              <a:t>Recommended for oral health personnel during the COVID-19</a:t>
            </a:r>
          </a:p>
          <a:p>
            <a:r>
              <a:rPr lang="en-US" sz="2300" dirty="0"/>
              <a:t>N95 respirators or respirators that offer a higher level of protection should be used instead of a facemask when performing or present for an aerosol generating procedure </a:t>
            </a:r>
          </a:p>
          <a:p>
            <a:r>
              <a:rPr lang="en-US" sz="2300" dirty="0"/>
              <a:t>Must be in the context of a complete respiratory protection program in accordance with OSHA Respiratory Protection standard (</a:t>
            </a:r>
            <a:r>
              <a:rPr lang="en-US" sz="2300" u="sng" dirty="0">
                <a:hlinkClick r:id="rId3">
                  <a:extLst>
                    <a:ext uri="{A12FA001-AC4F-418D-AE19-62706E023703}">
                      <ahyp:hlinkClr xmlns="" xmlns:ahyp="http://schemas.microsoft.com/office/drawing/2018/hyperlinkcolor" val="tx"/>
                    </a:ext>
                  </a:extLst>
                </a:hlinkClick>
              </a:rPr>
              <a:t>29 CFR 1910.134</a:t>
            </a:r>
            <a:r>
              <a:rPr lang="en-US" sz="2300" dirty="0"/>
              <a:t>)</a:t>
            </a:r>
          </a:p>
          <a:p>
            <a:r>
              <a:rPr lang="en-US" sz="2300" dirty="0"/>
              <a:t>OSHA has issued temporary enforcement guidance regarding discretion, e.g., enforcement discretion for required annual fit testing</a:t>
            </a:r>
          </a:p>
          <a:p>
            <a:endParaRPr lang="en-US" sz="2300" dirty="0"/>
          </a:p>
          <a:p>
            <a:endParaRPr lang="en-US" sz="2300" dirty="0"/>
          </a:p>
        </p:txBody>
      </p:sp>
    </p:spTree>
    <p:extLst>
      <p:ext uri="{BB962C8B-B14F-4D97-AF65-F5344CB8AC3E}">
        <p14:creationId xmlns:p14="http://schemas.microsoft.com/office/powerpoint/2010/main" val="228504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80B52F-00C3-40A5-B9DF-B2240A099346}"/>
              </a:ext>
            </a:extLst>
          </p:cNvPr>
          <p:cNvSpPr>
            <a:spLocks noGrp="1"/>
          </p:cNvSpPr>
          <p:nvPr>
            <p:ph type="title"/>
          </p:nvPr>
        </p:nvSpPr>
        <p:spPr/>
        <p:txBody>
          <a:bodyPr/>
          <a:lstStyle/>
          <a:p>
            <a:r>
              <a:rPr lang="en-US" b="1" dirty="0"/>
              <a:t>Extended Use of Facemasks </a:t>
            </a:r>
            <a:r>
              <a:rPr lang="en-US" b="1" dirty="0" smtClean="0"/>
              <a:t/>
            </a:r>
            <a:br>
              <a:rPr lang="en-US" b="1" dirty="0" smtClean="0"/>
            </a:br>
            <a:r>
              <a:rPr lang="en-US" b="1" dirty="0" smtClean="0"/>
              <a:t>and </a:t>
            </a:r>
            <a:r>
              <a:rPr lang="en-US" b="1" dirty="0"/>
              <a:t>Respirators</a:t>
            </a:r>
          </a:p>
        </p:txBody>
      </p:sp>
      <p:sp>
        <p:nvSpPr>
          <p:cNvPr id="3" name="Content Placeholder 2">
            <a:extLst>
              <a:ext uri="{FF2B5EF4-FFF2-40B4-BE49-F238E27FC236}">
                <a16:creationId xmlns="" xmlns:a16="http://schemas.microsoft.com/office/drawing/2014/main" id="{3E001372-FD0C-40EB-91B6-95DC387CEC6D}"/>
              </a:ext>
            </a:extLst>
          </p:cNvPr>
          <p:cNvSpPr>
            <a:spLocks noGrp="1"/>
          </p:cNvSpPr>
          <p:nvPr>
            <p:ph idx="1"/>
          </p:nvPr>
        </p:nvSpPr>
        <p:spPr>
          <a:xfrm>
            <a:off x="762000" y="1600200"/>
            <a:ext cx="7924800" cy="4525963"/>
          </a:xfrm>
        </p:spPr>
        <p:txBody>
          <a:bodyPr>
            <a:normAutofit fontScale="62500" lnSpcReduction="20000"/>
          </a:bodyPr>
          <a:lstStyle/>
          <a:p>
            <a:pPr>
              <a:lnSpc>
                <a:spcPct val="120000"/>
              </a:lnSpc>
              <a:spcBef>
                <a:spcPts val="600"/>
              </a:spcBef>
              <a:spcAft>
                <a:spcPts val="600"/>
              </a:spcAft>
            </a:pPr>
            <a:r>
              <a:rPr lang="en-US" dirty="0"/>
              <a:t>Should only be undertaken when the facility is at contingency or crisis capacity and has reasonably implemented all applicable administrative and engineering controls</a:t>
            </a:r>
            <a:r>
              <a:rPr lang="en-US" dirty="0" smtClean="0"/>
              <a:t>.</a:t>
            </a:r>
            <a:endParaRPr lang="en-US" dirty="0"/>
          </a:p>
          <a:p>
            <a:pPr>
              <a:lnSpc>
                <a:spcPct val="120000"/>
              </a:lnSpc>
              <a:spcBef>
                <a:spcPts val="600"/>
              </a:spcBef>
              <a:spcAft>
                <a:spcPts val="600"/>
              </a:spcAft>
            </a:pPr>
            <a:r>
              <a:rPr lang="en-US" dirty="0"/>
              <a:t>Such controls include selectively canceling elective and non-urgent procedures and appointments for which PPE is typically used by DHCP </a:t>
            </a:r>
          </a:p>
          <a:p>
            <a:pPr>
              <a:lnSpc>
                <a:spcPct val="120000"/>
              </a:lnSpc>
              <a:spcBef>
                <a:spcPts val="600"/>
              </a:spcBef>
              <a:spcAft>
                <a:spcPts val="600"/>
              </a:spcAft>
            </a:pPr>
            <a:r>
              <a:rPr lang="en-US" dirty="0"/>
              <a:t>Extended use of PPE is not intended to encourage dental facilities to practice at a normal patient volume during a PPE shortage, but only to be implemented in the short term when other controls have been exhausted. </a:t>
            </a:r>
          </a:p>
          <a:p>
            <a:pPr>
              <a:lnSpc>
                <a:spcPct val="120000"/>
              </a:lnSpc>
              <a:spcBef>
                <a:spcPts val="600"/>
              </a:spcBef>
              <a:spcAft>
                <a:spcPts val="600"/>
              </a:spcAft>
            </a:pPr>
            <a:r>
              <a:rPr lang="en-US" dirty="0"/>
              <a:t>Once the supply of PPE has increased, facilities should return to standard procedures.</a:t>
            </a:r>
          </a:p>
        </p:txBody>
      </p:sp>
    </p:spTree>
    <p:extLst>
      <p:ext uri="{BB962C8B-B14F-4D97-AF65-F5344CB8AC3E}">
        <p14:creationId xmlns:p14="http://schemas.microsoft.com/office/powerpoint/2010/main" val="282833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B08E69-BA82-4C0A-B5CA-A7A8ED21D457}"/>
              </a:ext>
            </a:extLst>
          </p:cNvPr>
          <p:cNvSpPr>
            <a:spLocks noGrp="1"/>
          </p:cNvSpPr>
          <p:nvPr>
            <p:ph type="title"/>
          </p:nvPr>
        </p:nvSpPr>
        <p:spPr>
          <a:xfrm>
            <a:off x="457200" y="274638"/>
            <a:ext cx="8229600" cy="1143000"/>
          </a:xfrm>
        </p:spPr>
        <p:txBody>
          <a:bodyPr wrap="square" anchor="ctr">
            <a:normAutofit/>
          </a:bodyPr>
          <a:lstStyle/>
          <a:p>
            <a:r>
              <a:rPr lang="en-US" b="1" dirty="0"/>
              <a:t>Webinar Objectives</a:t>
            </a:r>
          </a:p>
        </p:txBody>
      </p:sp>
      <p:graphicFrame>
        <p:nvGraphicFramePr>
          <p:cNvPr id="5" name="Content Placeholder 2">
            <a:extLst>
              <a:ext uri="{FF2B5EF4-FFF2-40B4-BE49-F238E27FC236}">
                <a16:creationId xmlns="" xmlns:a16="http://schemas.microsoft.com/office/drawing/2014/main" id="{69A2925B-3D70-4D16-B6BB-F8B73E80F087}"/>
              </a:ext>
            </a:extLst>
          </p:cNvPr>
          <p:cNvGraphicFramePr>
            <a:graphicFrameLocks noGrp="1"/>
          </p:cNvGraphicFramePr>
          <p:nvPr>
            <p:ph idx="1"/>
            <p:extLst>
              <p:ext uri="{D42A27DB-BD31-4B8C-83A1-F6EECF244321}">
                <p14:modId xmlns:p14="http://schemas.microsoft.com/office/powerpoint/2010/main" val="29075776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42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mple of a generic filtering facepiece respirator with appropriate markings.">
            <a:extLst>
              <a:ext uri="{FF2B5EF4-FFF2-40B4-BE49-F238E27FC236}">
                <a16:creationId xmlns="" xmlns:a16="http://schemas.microsoft.com/office/drawing/2014/main" id="{F1E99AB2-5278-4775-B5B0-E72BD0B47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27756"/>
            <a:ext cx="8049704" cy="52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2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4AD8ED-E645-4A35-80CC-19088BA765A4}"/>
              </a:ext>
            </a:extLst>
          </p:cNvPr>
          <p:cNvSpPr>
            <a:spLocks noGrp="1"/>
          </p:cNvSpPr>
          <p:nvPr>
            <p:ph type="title"/>
          </p:nvPr>
        </p:nvSpPr>
        <p:spPr/>
        <p:txBody>
          <a:bodyPr/>
          <a:lstStyle/>
          <a:p>
            <a:r>
              <a:rPr lang="en-US" b="1" dirty="0" smtClean="0"/>
              <a:t>Eye Protection</a:t>
            </a:r>
            <a:endParaRPr lang="en-US" b="1" dirty="0"/>
          </a:p>
        </p:txBody>
      </p:sp>
      <p:sp>
        <p:nvSpPr>
          <p:cNvPr id="3" name="Content Placeholder 2">
            <a:extLst>
              <a:ext uri="{FF2B5EF4-FFF2-40B4-BE49-F238E27FC236}">
                <a16:creationId xmlns="" xmlns:a16="http://schemas.microsoft.com/office/drawing/2014/main" id="{C9565E02-1E66-45D7-A196-2324396BD9DF}"/>
              </a:ext>
            </a:extLst>
          </p:cNvPr>
          <p:cNvSpPr>
            <a:spLocks noGrp="1"/>
          </p:cNvSpPr>
          <p:nvPr>
            <p:ph idx="1"/>
          </p:nvPr>
        </p:nvSpPr>
        <p:spPr/>
        <p:txBody>
          <a:bodyPr/>
          <a:lstStyle/>
          <a:p>
            <a:pPr>
              <a:spcBef>
                <a:spcPts val="600"/>
              </a:spcBef>
              <a:spcAft>
                <a:spcPts val="600"/>
              </a:spcAft>
              <a:buFont typeface="Arial" panose="020B0604020202020204" pitchFamily="34" charset="0"/>
              <a:buChar char="•"/>
            </a:pPr>
            <a:r>
              <a:rPr lang="en-US" sz="2400" dirty="0" smtClean="0"/>
              <a:t>Put on eye protection (i.e., goggles or a disposable face shield that covers the front and sides of the face) upon entry to the patient room or care area, if not already wearing as part of extended use or reuse strategies to optimize to optimize PPE supply.</a:t>
            </a:r>
          </a:p>
          <a:p>
            <a:pPr>
              <a:spcBef>
                <a:spcPts val="600"/>
              </a:spcBef>
              <a:spcAft>
                <a:spcPts val="600"/>
              </a:spcAft>
              <a:buFont typeface="Arial" panose="020B0604020202020204" pitchFamily="34" charset="0"/>
              <a:buChar char="•"/>
            </a:pPr>
            <a:r>
              <a:rPr lang="en-US" sz="2400" dirty="0" smtClean="0"/>
              <a:t>Personal eyeglasses and contact lenses are NOT considered adequate eye protection.</a:t>
            </a:r>
          </a:p>
          <a:p>
            <a:pPr>
              <a:spcBef>
                <a:spcPts val="600"/>
              </a:spcBef>
              <a:spcAft>
                <a:spcPts val="600"/>
              </a:spcAft>
              <a:buFont typeface="Arial" panose="020B0604020202020204" pitchFamily="34" charset="0"/>
              <a:buChar char="•"/>
            </a:pPr>
            <a:r>
              <a:rPr lang="en-US" sz="2400" dirty="0" smtClean="0"/>
              <a:t>Reusable eye protection (e.g., goggles or loupes) must be cleaned and disinfected according to manufacturer’s reprocessing instructions prior to re-use. </a:t>
            </a:r>
            <a:endParaRPr lang="en-US" sz="2400" dirty="0"/>
          </a:p>
        </p:txBody>
      </p:sp>
    </p:spTree>
    <p:extLst>
      <p:ext uri="{BB962C8B-B14F-4D97-AF65-F5344CB8AC3E}">
        <p14:creationId xmlns:p14="http://schemas.microsoft.com/office/powerpoint/2010/main" val="3512648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52CC03-D5EC-4092-9A25-D0722610601D}"/>
              </a:ext>
            </a:extLst>
          </p:cNvPr>
          <p:cNvSpPr>
            <a:spLocks noGrp="1"/>
          </p:cNvSpPr>
          <p:nvPr>
            <p:ph type="title"/>
          </p:nvPr>
        </p:nvSpPr>
        <p:spPr/>
        <p:txBody>
          <a:bodyPr/>
          <a:lstStyle/>
          <a:p>
            <a:r>
              <a:rPr lang="en-US" b="1" dirty="0" smtClean="0"/>
              <a:t>Gloves</a:t>
            </a:r>
            <a:endParaRPr lang="en-US" b="1" dirty="0"/>
          </a:p>
        </p:txBody>
      </p:sp>
      <p:sp>
        <p:nvSpPr>
          <p:cNvPr id="3" name="Content Placeholder 2">
            <a:extLst>
              <a:ext uri="{FF2B5EF4-FFF2-40B4-BE49-F238E27FC236}">
                <a16:creationId xmlns="" xmlns:a16="http://schemas.microsoft.com/office/drawing/2014/main" id="{42804DB8-9671-4D19-AE30-F3DE828F3EBD}"/>
              </a:ext>
            </a:extLst>
          </p:cNvPr>
          <p:cNvSpPr>
            <a:spLocks noGrp="1"/>
          </p:cNvSpPr>
          <p:nvPr>
            <p:ph idx="1"/>
          </p:nvPr>
        </p:nvSpPr>
        <p:spPr/>
        <p:txBody>
          <a:bodyPr/>
          <a:lstStyle/>
          <a:p>
            <a:pPr>
              <a:buFont typeface="Arial" panose="020B0604020202020204" pitchFamily="34" charset="0"/>
              <a:buChar char="•"/>
            </a:pPr>
            <a:r>
              <a:rPr lang="en-US" dirty="0" smtClean="0"/>
              <a:t>Put on clean, non-sterile gloves upon entry into the patient room or care area.</a:t>
            </a:r>
          </a:p>
          <a:p>
            <a:pPr>
              <a:buFont typeface="Arial" panose="020B0604020202020204" pitchFamily="34" charset="0"/>
              <a:buChar char="•"/>
            </a:pPr>
            <a:r>
              <a:rPr lang="en-US" dirty="0" smtClean="0"/>
              <a:t>Change gloves if they become torn or heavily contaminated during the patient visit.</a:t>
            </a:r>
          </a:p>
          <a:p>
            <a:pPr>
              <a:buFont typeface="Arial" panose="020B0604020202020204" pitchFamily="34" charset="0"/>
              <a:buChar char="•"/>
            </a:pPr>
            <a:r>
              <a:rPr lang="en-US" dirty="0" smtClean="0"/>
              <a:t>Remove and discard gloves when leaving the patient room or care area and immediately perform hand hygiene.</a:t>
            </a:r>
            <a:endParaRPr lang="en-US" dirty="0"/>
          </a:p>
        </p:txBody>
      </p:sp>
    </p:spTree>
    <p:extLst>
      <p:ext uri="{BB962C8B-B14F-4D97-AF65-F5344CB8AC3E}">
        <p14:creationId xmlns:p14="http://schemas.microsoft.com/office/powerpoint/2010/main" val="236847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B66787-EE21-416D-A4D7-A600E0126A14}"/>
              </a:ext>
            </a:extLst>
          </p:cNvPr>
          <p:cNvSpPr>
            <a:spLocks noGrp="1"/>
          </p:cNvSpPr>
          <p:nvPr>
            <p:ph type="title"/>
          </p:nvPr>
        </p:nvSpPr>
        <p:spPr/>
        <p:txBody>
          <a:bodyPr/>
          <a:lstStyle/>
          <a:p>
            <a:r>
              <a:rPr lang="en-US" b="1" dirty="0" smtClean="0"/>
              <a:t>Gowns</a:t>
            </a:r>
            <a:endParaRPr lang="en-US" b="1" dirty="0"/>
          </a:p>
        </p:txBody>
      </p:sp>
      <p:sp>
        <p:nvSpPr>
          <p:cNvPr id="3" name="Content Placeholder 2">
            <a:extLst>
              <a:ext uri="{FF2B5EF4-FFF2-40B4-BE49-F238E27FC236}">
                <a16:creationId xmlns="" xmlns:a16="http://schemas.microsoft.com/office/drawing/2014/main" id="{A5908383-5A73-4F73-A92D-3E7ADF8C881C}"/>
              </a:ext>
            </a:extLst>
          </p:cNvPr>
          <p:cNvSpPr>
            <a:spLocks noGrp="1"/>
          </p:cNvSpPr>
          <p:nvPr>
            <p:ph idx="1"/>
          </p:nvPr>
        </p:nvSpPr>
        <p:spPr/>
        <p:txBody>
          <a:bodyPr>
            <a:normAutofit lnSpcReduction="10000"/>
          </a:bodyPr>
          <a:lstStyle/>
          <a:p>
            <a:pPr>
              <a:buFont typeface="Arial" panose="020B0604020202020204" pitchFamily="34" charset="0"/>
              <a:buChar char="•"/>
            </a:pPr>
            <a:r>
              <a:rPr lang="en-US" dirty="0" smtClean="0"/>
              <a:t>Put </a:t>
            </a:r>
            <a:r>
              <a:rPr lang="en-US" dirty="0"/>
              <a:t>on a clean isolation gown upon entry into the patient room or area</a:t>
            </a:r>
            <a:r>
              <a:rPr lang="en-US" dirty="0" smtClean="0"/>
              <a:t>.</a:t>
            </a:r>
            <a:endParaRPr lang="en-US" dirty="0"/>
          </a:p>
          <a:p>
            <a:pPr>
              <a:buFont typeface="Arial" panose="020B0604020202020204" pitchFamily="34" charset="0"/>
              <a:buChar char="•"/>
            </a:pPr>
            <a:r>
              <a:rPr lang="en-US" dirty="0"/>
              <a:t> Change the gown if it becomes soiled and after aerosol generating </a:t>
            </a:r>
            <a:r>
              <a:rPr lang="en-US" dirty="0" smtClean="0"/>
              <a:t>procedures</a:t>
            </a:r>
            <a:endParaRPr lang="en-US" dirty="0"/>
          </a:p>
          <a:p>
            <a:pPr>
              <a:buFont typeface="Arial" panose="020B0604020202020204" pitchFamily="34" charset="0"/>
              <a:buChar char="•"/>
            </a:pPr>
            <a:r>
              <a:rPr lang="en-US" dirty="0"/>
              <a:t>If there are shortages of gowns, they should be prioritized for:</a:t>
            </a:r>
          </a:p>
          <a:p>
            <a:pPr marL="1250950" lvl="2" indent="-336550">
              <a:buFont typeface="Courier New" panose="02070309020205020404" pitchFamily="49" charset="0"/>
              <a:buChar char="o"/>
            </a:pPr>
            <a:r>
              <a:rPr lang="en-US" sz="2800" dirty="0"/>
              <a:t>aerosol generating procedures</a:t>
            </a:r>
          </a:p>
          <a:p>
            <a:pPr marL="1250950" lvl="2" indent="-336550">
              <a:buFont typeface="Courier New" panose="02070309020205020404" pitchFamily="49" charset="0"/>
              <a:buChar char="o"/>
            </a:pPr>
            <a:r>
              <a:rPr lang="en-US" sz="2800" dirty="0"/>
              <a:t>care activities where splashes and sprays are anticipated</a:t>
            </a:r>
          </a:p>
        </p:txBody>
      </p:sp>
    </p:spTree>
    <p:extLst>
      <p:ext uri="{BB962C8B-B14F-4D97-AF65-F5344CB8AC3E}">
        <p14:creationId xmlns:p14="http://schemas.microsoft.com/office/powerpoint/2010/main" val="1217410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9B1575-2D3F-4B29-8AE7-FBBE0EDAD34D}"/>
              </a:ext>
            </a:extLst>
          </p:cNvPr>
          <p:cNvSpPr>
            <a:spLocks noGrp="1"/>
          </p:cNvSpPr>
          <p:nvPr>
            <p:ph type="title"/>
          </p:nvPr>
        </p:nvSpPr>
        <p:spPr/>
        <p:txBody>
          <a:bodyPr/>
          <a:lstStyle/>
          <a:p>
            <a:r>
              <a:rPr lang="en-US" b="1" smtClean="0"/>
              <a:t>Head covers and shoe covers</a:t>
            </a:r>
            <a:endParaRPr lang="en-US" b="1" dirty="0"/>
          </a:p>
        </p:txBody>
      </p:sp>
      <p:sp>
        <p:nvSpPr>
          <p:cNvPr id="3" name="Content Placeholder 2">
            <a:extLst>
              <a:ext uri="{FF2B5EF4-FFF2-40B4-BE49-F238E27FC236}">
                <a16:creationId xmlns="" xmlns:a16="http://schemas.microsoft.com/office/drawing/2014/main" id="{0374DD49-72BE-4014-A5F3-52D26795EA62}"/>
              </a:ext>
            </a:extLst>
          </p:cNvPr>
          <p:cNvSpPr>
            <a:spLocks noGrp="1"/>
          </p:cNvSpPr>
          <p:nvPr>
            <p:ph idx="1"/>
          </p:nvPr>
        </p:nvSpPr>
        <p:spPr/>
        <p:txBody>
          <a:bodyPr/>
          <a:lstStyle/>
          <a:p>
            <a:r>
              <a:rPr lang="en-US" dirty="0" smtClean="0"/>
              <a:t>Not considered PPE</a:t>
            </a:r>
          </a:p>
          <a:p>
            <a:r>
              <a:rPr lang="en-US" dirty="0" smtClean="0"/>
              <a:t>Heads are close enough for droplets and aerosols to land on</a:t>
            </a:r>
          </a:p>
          <a:p>
            <a:r>
              <a:rPr lang="en-US" dirty="0" smtClean="0"/>
              <a:t>Shoes touch floors where droplets land</a:t>
            </a:r>
            <a:endParaRPr lang="en-US" dirty="0"/>
          </a:p>
        </p:txBody>
      </p:sp>
    </p:spTree>
    <p:extLst>
      <p:ext uri="{BB962C8B-B14F-4D97-AF65-F5344CB8AC3E}">
        <p14:creationId xmlns:p14="http://schemas.microsoft.com/office/powerpoint/2010/main" val="234465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4ACB7B-553B-4331-A6DD-6235CE894511}"/>
              </a:ext>
            </a:extLst>
          </p:cNvPr>
          <p:cNvSpPr>
            <a:spLocks noGrp="1"/>
          </p:cNvSpPr>
          <p:nvPr>
            <p:ph type="title"/>
          </p:nvPr>
        </p:nvSpPr>
        <p:spPr/>
        <p:txBody>
          <a:bodyPr/>
          <a:lstStyle/>
          <a:p>
            <a:pPr algn="ctr"/>
            <a:r>
              <a:rPr lang="en-US" sz="3600" b="1" dirty="0"/>
              <a:t>Precautions When Performing </a:t>
            </a:r>
            <a:br>
              <a:rPr lang="en-US" sz="3600" b="1" dirty="0"/>
            </a:br>
            <a:r>
              <a:rPr lang="en-US" sz="3600" b="1" u="sng" dirty="0">
                <a:hlinkClick r:id="rId3"/>
              </a:rPr>
              <a:t>Aerosol Generating Procedures (AGPs)</a:t>
            </a:r>
            <a:endParaRPr lang="en-US" sz="3600" dirty="0"/>
          </a:p>
        </p:txBody>
      </p:sp>
      <p:sp>
        <p:nvSpPr>
          <p:cNvPr id="3" name="Content Placeholder 2">
            <a:extLst>
              <a:ext uri="{FF2B5EF4-FFF2-40B4-BE49-F238E27FC236}">
                <a16:creationId xmlns="" xmlns:a16="http://schemas.microsoft.com/office/drawing/2014/main" id="{0DD3FE3E-5540-40E3-91D7-1D8AE0A3EC52}"/>
              </a:ext>
            </a:extLst>
          </p:cNvPr>
          <p:cNvSpPr>
            <a:spLocks noGrp="1"/>
          </p:cNvSpPr>
          <p:nvPr>
            <p:ph idx="1"/>
          </p:nvPr>
        </p:nvSpPr>
        <p:spPr/>
        <p:txBody>
          <a:bodyPr>
            <a:normAutofit fontScale="92500" lnSpcReduction="10000"/>
          </a:bodyPr>
          <a:lstStyle/>
          <a:p>
            <a:pPr lvl="0"/>
            <a:r>
              <a:rPr lang="en-US" sz="2600" dirty="0"/>
              <a:t>Perform AGP cautiously and avoid if </a:t>
            </a:r>
            <a:r>
              <a:rPr lang="en-US" sz="2600" dirty="0" smtClean="0"/>
              <a:t>possible</a:t>
            </a:r>
            <a:endParaRPr lang="en-US" sz="2600" dirty="0"/>
          </a:p>
          <a:p>
            <a:pPr lvl="0"/>
            <a:r>
              <a:rPr lang="en-US" sz="2600" dirty="0"/>
              <a:t>If performed, the following should occur:</a:t>
            </a:r>
          </a:p>
          <a:p>
            <a:pPr lvl="1"/>
            <a:r>
              <a:rPr lang="en-US" sz="2600" dirty="0"/>
              <a:t>wear an N95 mask, eye protection, gloves, and a </a:t>
            </a:r>
            <a:r>
              <a:rPr lang="en-US" sz="2600" dirty="0" smtClean="0"/>
              <a:t>gown</a:t>
            </a:r>
            <a:endParaRPr lang="en-US" sz="2600" dirty="0"/>
          </a:p>
          <a:p>
            <a:pPr lvl="1"/>
            <a:r>
              <a:rPr lang="en-US" sz="2600" dirty="0"/>
              <a:t>AGPs should ideally take place in an Airborne Infection Isolation </a:t>
            </a:r>
            <a:r>
              <a:rPr lang="en-US" sz="2600" dirty="0" smtClean="0"/>
              <a:t>Room</a:t>
            </a:r>
            <a:endParaRPr lang="en-US" sz="2600" dirty="0"/>
          </a:p>
          <a:p>
            <a:r>
              <a:rPr lang="en-US" sz="2600" dirty="0"/>
              <a:t>Use high volume intraoral suction</a:t>
            </a:r>
          </a:p>
          <a:p>
            <a:r>
              <a:rPr lang="en-US" sz="2600" dirty="0"/>
              <a:t>Use extraoral vacuum unit between patient’s mouth and provider’s face</a:t>
            </a:r>
          </a:p>
          <a:p>
            <a:r>
              <a:rPr lang="en-US" sz="2600" dirty="0"/>
              <a:t>An air purification filtration/UV germicidal irradiation </a:t>
            </a:r>
            <a:r>
              <a:rPr lang="en-US" sz="2600" dirty="0" smtClean="0"/>
              <a:t>system</a:t>
            </a:r>
            <a:endParaRPr lang="en-US" sz="2600" dirty="0"/>
          </a:p>
          <a:p>
            <a:endParaRPr lang="en-US" dirty="0"/>
          </a:p>
        </p:txBody>
      </p:sp>
    </p:spTree>
    <p:extLst>
      <p:ext uri="{BB962C8B-B14F-4D97-AF65-F5344CB8AC3E}">
        <p14:creationId xmlns:p14="http://schemas.microsoft.com/office/powerpoint/2010/main" val="3115893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01C830-50D8-40D9-B5FE-70441F6B341A}"/>
              </a:ext>
            </a:extLst>
          </p:cNvPr>
          <p:cNvSpPr>
            <a:spLocks noGrp="1"/>
          </p:cNvSpPr>
          <p:nvPr>
            <p:ph type="title"/>
          </p:nvPr>
        </p:nvSpPr>
        <p:spPr/>
        <p:txBody>
          <a:bodyPr>
            <a:normAutofit fontScale="90000"/>
          </a:bodyPr>
          <a:lstStyle/>
          <a:p>
            <a:pPr algn="ctr"/>
            <a:r>
              <a:rPr lang="en-US" b="1" dirty="0"/>
              <a:t/>
            </a:r>
            <a:br>
              <a:rPr lang="en-US" b="1" dirty="0"/>
            </a:br>
            <a:r>
              <a:rPr lang="en-US" b="1" dirty="0"/>
              <a:t>Environmental Infection Control</a:t>
            </a:r>
            <a:br>
              <a:rPr lang="en-US" b="1" dirty="0"/>
            </a:br>
            <a:endParaRPr lang="en-US" dirty="0"/>
          </a:p>
        </p:txBody>
      </p:sp>
      <p:sp>
        <p:nvSpPr>
          <p:cNvPr id="3" name="Content Placeholder 2">
            <a:extLst>
              <a:ext uri="{FF2B5EF4-FFF2-40B4-BE49-F238E27FC236}">
                <a16:creationId xmlns="" xmlns:a16="http://schemas.microsoft.com/office/drawing/2014/main" id="{9D4FED6F-0438-4E8F-8EFD-F9E5449BC5D0}"/>
              </a:ext>
            </a:extLst>
          </p:cNvPr>
          <p:cNvSpPr>
            <a:spLocks noGrp="1"/>
          </p:cNvSpPr>
          <p:nvPr>
            <p:ph idx="1"/>
          </p:nvPr>
        </p:nvSpPr>
        <p:spPr/>
        <p:txBody>
          <a:bodyPr/>
          <a:lstStyle/>
          <a:p>
            <a:pPr lvl="0"/>
            <a:r>
              <a:rPr lang="en-US" sz="2400" dirty="0"/>
              <a:t>Ensure that environmental cleaning and disinfection procedures are followed consistently and correctly.</a:t>
            </a:r>
          </a:p>
          <a:p>
            <a:r>
              <a:rPr lang="en-US" sz="2400" dirty="0"/>
              <a:t>Routine cleaning and disinfection procedures (e.g., using cleaners and water to pre-clean surfaces prior to applying an EPA-registered, disinfectant </a:t>
            </a:r>
          </a:p>
          <a:p>
            <a:r>
              <a:rPr lang="en-US" sz="2400"/>
              <a:t>Consult List </a:t>
            </a:r>
            <a:r>
              <a:rPr lang="en-US" sz="2400" dirty="0"/>
              <a:t>N: Disinfectants for Use Against SARS-CoV-2 (COVID-19)  Go to:  </a:t>
            </a:r>
            <a:r>
              <a:rPr lang="en-US" sz="2400" dirty="0">
                <a:hlinkClick r:id="rId3"/>
              </a:rPr>
              <a:t>https://www.epa.gov/pesticide-registration/list-n-disinfectants-use-against-sars-cov-2-covid-19</a:t>
            </a:r>
            <a:endParaRPr lang="en-US" sz="2400" dirty="0"/>
          </a:p>
          <a:p>
            <a:endParaRPr lang="en-US" dirty="0"/>
          </a:p>
        </p:txBody>
      </p:sp>
    </p:spTree>
    <p:extLst>
      <p:ext uri="{BB962C8B-B14F-4D97-AF65-F5344CB8AC3E}">
        <p14:creationId xmlns:p14="http://schemas.microsoft.com/office/powerpoint/2010/main" val="2703645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C8E87-E71D-4A04-8DD7-C3559D4A9F53}"/>
              </a:ext>
            </a:extLst>
          </p:cNvPr>
          <p:cNvSpPr>
            <a:spLocks noGrp="1"/>
          </p:cNvSpPr>
          <p:nvPr>
            <p:ph type="title"/>
          </p:nvPr>
        </p:nvSpPr>
        <p:spPr>
          <a:xfrm>
            <a:off x="457200" y="274638"/>
            <a:ext cx="8229600" cy="1143000"/>
          </a:xfrm>
        </p:spPr>
        <p:txBody>
          <a:bodyPr wrap="square" anchor="ctr">
            <a:normAutofit/>
          </a:bodyPr>
          <a:lstStyle/>
          <a:p>
            <a:r>
              <a:rPr lang="en-US" dirty="0"/>
              <a:t>Disinfection</a:t>
            </a:r>
          </a:p>
        </p:txBody>
      </p:sp>
      <p:graphicFrame>
        <p:nvGraphicFramePr>
          <p:cNvPr id="5" name="Content Placeholder 2">
            <a:extLst>
              <a:ext uri="{FF2B5EF4-FFF2-40B4-BE49-F238E27FC236}">
                <a16:creationId xmlns="" xmlns:a16="http://schemas.microsoft.com/office/drawing/2014/main" id="{A143DEEB-AC9E-417E-A666-657B6A0B8369}"/>
              </a:ext>
            </a:extLst>
          </p:cNvPr>
          <p:cNvGraphicFramePr>
            <a:graphicFrameLocks noGrp="1"/>
          </p:cNvGraphicFramePr>
          <p:nvPr>
            <p:ph idx="1"/>
            <p:extLst>
              <p:ext uri="{D42A27DB-BD31-4B8C-83A1-F6EECF244321}">
                <p14:modId xmlns:p14="http://schemas.microsoft.com/office/powerpoint/2010/main" val="2628623406"/>
              </p:ext>
            </p:extLst>
          </p:nvPr>
        </p:nvGraphicFramePr>
        <p:xfrm>
          <a:off x="685800" y="12954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35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32077A3-201E-4CC0-887B-71D47AAB63C6}"/>
              </a:ext>
            </a:extLst>
          </p:cNvPr>
          <p:cNvSpPr>
            <a:spLocks noGrp="1"/>
          </p:cNvSpPr>
          <p:nvPr>
            <p:ph type="title"/>
          </p:nvPr>
        </p:nvSpPr>
        <p:spPr>
          <a:xfrm>
            <a:off x="457200" y="685800"/>
            <a:ext cx="8229600" cy="4419600"/>
          </a:xfrm>
        </p:spPr>
        <p:txBody>
          <a:bodyPr/>
          <a:lstStyle/>
          <a:p>
            <a:r>
              <a:rPr lang="en-US" sz="3200" dirty="0">
                <a:latin typeface="Calibri" panose="020F0502020204030204" pitchFamily="34" charset="0"/>
              </a:rPr>
              <a:t/>
            </a:r>
            <a:br>
              <a:rPr lang="en-US" sz="3200" dirty="0">
                <a:latin typeface="Calibri" panose="020F0502020204030204" pitchFamily="34" charset="0"/>
              </a:rPr>
            </a:br>
            <a:r>
              <a:rPr lang="en-US" sz="3200" dirty="0">
                <a:latin typeface="Calibri" panose="020F0502020204030204" pitchFamily="34" charset="0"/>
              </a:rPr>
              <a:t>“During the reopening process,</a:t>
            </a:r>
            <a:r>
              <a:rPr lang="en-US" sz="3200" b="1" dirty="0">
                <a:latin typeface="Calibri" panose="020F0502020204030204" pitchFamily="34" charset="0"/>
              </a:rPr>
              <a:t> </a:t>
            </a:r>
            <a:r>
              <a:rPr lang="en-US" sz="3200" dirty="0">
                <a:latin typeface="Calibri" panose="020F0502020204030204" pitchFamily="34" charset="0"/>
              </a:rPr>
              <a:t>centers must abide by federal, state, and local regulations regarding physical distancing, size of group gatherings, and wearing face masks by following whichever regulations are the </a:t>
            </a:r>
            <a:r>
              <a:rPr lang="en-US" sz="3200" b="1" dirty="0">
                <a:latin typeface="Calibri" panose="020F0502020204030204" pitchFamily="34" charset="0"/>
              </a:rPr>
              <a:t>most</a:t>
            </a:r>
            <a:r>
              <a:rPr lang="en-US" sz="3200" dirty="0">
                <a:latin typeface="Calibri" panose="020F0502020204030204" pitchFamily="34" charset="0"/>
              </a:rPr>
              <a:t> restrictive. In some cases, PRH requirements may not be able to be met because they are in conflict with regulations.”</a:t>
            </a:r>
            <a:r>
              <a:rPr lang="en-US" sz="3200" dirty="0"/>
              <a:t/>
            </a:r>
            <a:br>
              <a:rPr lang="en-US" sz="3200" dirty="0"/>
            </a:br>
            <a:endParaRPr lang="en-US" sz="3200" dirty="0"/>
          </a:p>
        </p:txBody>
      </p:sp>
    </p:spTree>
    <p:extLst>
      <p:ext uri="{BB962C8B-B14F-4D97-AF65-F5344CB8AC3E}">
        <p14:creationId xmlns:p14="http://schemas.microsoft.com/office/powerpoint/2010/main" val="240243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 xmlns:a16="http://schemas.microsoft.com/office/drawing/2014/main" id="{639477A2-081F-4ADF-8704-F6213376A135}"/>
              </a:ext>
            </a:extLst>
          </p:cNvPr>
          <p:cNvPicPr>
            <a:picLocks noChangeAspect="1"/>
          </p:cNvPicPr>
          <p:nvPr/>
        </p:nvPicPr>
        <p:blipFill rotWithShape="1">
          <a:blip r:embed="rId3">
            <a:extLst>
              <a:ext uri="{28A0092B-C50C-407E-A947-70E740481C1C}">
                <a14:useLocalDpi xmlns:a14="http://schemas.microsoft.com/office/drawing/2010/main" val="0"/>
              </a:ext>
            </a:extLst>
          </a:blip>
          <a:srcRect t="23704" b="17037"/>
          <a:stretch/>
        </p:blipFill>
        <p:spPr>
          <a:xfrm>
            <a:off x="0" y="2076450"/>
            <a:ext cx="9144000" cy="3048000"/>
          </a:xfrm>
          <a:prstGeom prst="rect">
            <a:avLst/>
          </a:prstGeom>
        </p:spPr>
      </p:pic>
      <p:sp>
        <p:nvSpPr>
          <p:cNvPr id="6" name="Title 5">
            <a:extLst>
              <a:ext uri="{FF2B5EF4-FFF2-40B4-BE49-F238E27FC236}">
                <a16:creationId xmlns="" xmlns:a16="http://schemas.microsoft.com/office/drawing/2014/main" id="{E677B069-CE5F-433C-A513-9BD5759765A3}"/>
              </a:ext>
            </a:extLst>
          </p:cNvPr>
          <p:cNvSpPr>
            <a:spLocks noGrp="1"/>
          </p:cNvSpPr>
          <p:nvPr>
            <p:ph type="title" idx="4294967295"/>
          </p:nvPr>
        </p:nvSpPr>
        <p:spPr>
          <a:xfrm>
            <a:off x="624640" y="533400"/>
            <a:ext cx="7886700" cy="1276350"/>
          </a:xfrm>
        </p:spPr>
        <p:txBody>
          <a:bodyPr/>
          <a:lstStyle/>
          <a:p>
            <a:pPr algn="ctr"/>
            <a:r>
              <a:rPr lang="en-US" b="1" dirty="0"/>
              <a:t>State Actions and Policy Actions to Address the Corona Virus</a:t>
            </a:r>
          </a:p>
        </p:txBody>
      </p:sp>
      <p:sp>
        <p:nvSpPr>
          <p:cNvPr id="8" name="TextBox 7">
            <a:extLst>
              <a:ext uri="{FF2B5EF4-FFF2-40B4-BE49-F238E27FC236}">
                <a16:creationId xmlns="" xmlns:a16="http://schemas.microsoft.com/office/drawing/2014/main" id="{1C8D1A47-DFEF-40FF-A807-6CC97F29A14D}"/>
              </a:ext>
            </a:extLst>
          </p:cNvPr>
          <p:cNvSpPr txBox="1"/>
          <p:nvPr/>
        </p:nvSpPr>
        <p:spPr>
          <a:xfrm>
            <a:off x="887329" y="5391150"/>
            <a:ext cx="2969531" cy="400110"/>
          </a:xfrm>
          <a:prstGeom prst="rect">
            <a:avLst/>
          </a:prstGeom>
          <a:noFill/>
        </p:spPr>
        <p:txBody>
          <a:bodyPr wrap="none" rtlCol="0">
            <a:spAutoFit/>
          </a:bodyPr>
          <a:lstStyle/>
          <a:p>
            <a:r>
              <a:rPr lang="en-US" sz="2000" dirty="0"/>
              <a:t>Reference:  </a:t>
            </a:r>
            <a:r>
              <a:rPr lang="en-US" sz="2000" dirty="0" smtClean="0">
                <a:hlinkClick r:id="rId4"/>
              </a:rPr>
              <a:t>www.kff.org</a:t>
            </a:r>
            <a:r>
              <a:rPr lang="en-US" sz="2000" dirty="0" smtClean="0"/>
              <a:t> </a:t>
            </a:r>
            <a:endParaRPr lang="en-US" sz="2000" dirty="0"/>
          </a:p>
        </p:txBody>
      </p:sp>
    </p:spTree>
    <p:extLst>
      <p:ext uri="{BB962C8B-B14F-4D97-AF65-F5344CB8AC3E}">
        <p14:creationId xmlns:p14="http://schemas.microsoft.com/office/powerpoint/2010/main" val="406529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B1F98040-E723-4E57-AC37-7715A39DDC25}"/>
              </a:ext>
            </a:extLst>
          </p:cNvPr>
          <p:cNvSpPr>
            <a:spLocks noGrp="1"/>
          </p:cNvSpPr>
          <p:nvPr>
            <p:ph type="title" idx="4294967295"/>
          </p:nvPr>
        </p:nvSpPr>
        <p:spPr>
          <a:xfrm>
            <a:off x="491924" y="321404"/>
            <a:ext cx="8229600" cy="1143000"/>
          </a:xfrm>
        </p:spPr>
        <p:txBody>
          <a:bodyPr/>
          <a:lstStyle/>
          <a:p>
            <a:r>
              <a:rPr lang="en-US" b="1" dirty="0"/>
              <a:t>Tracking COVID-19 is a lot like tracking a Tornado</a:t>
            </a:r>
          </a:p>
        </p:txBody>
      </p:sp>
      <p:pic>
        <p:nvPicPr>
          <p:cNvPr id="5" name="Content Placeholder 6" descr="A view of the side of a road&#10;&#10;Description automatically generated">
            <a:extLst>
              <a:ext uri="{FF2B5EF4-FFF2-40B4-BE49-F238E27FC236}">
                <a16:creationId xmlns="" xmlns:a16="http://schemas.microsoft.com/office/drawing/2014/main" id="{AAF41EDF-12F1-47C0-BD0B-F0389E0EC10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11291" r="29592" b="-1"/>
          <a:stretch/>
        </p:blipFill>
        <p:spPr bwMode="auto">
          <a:xfrm>
            <a:off x="990600" y="1600200"/>
            <a:ext cx="3505200" cy="4525963"/>
          </a:xfrm>
          <a:prstGeom prst="rect">
            <a:avLst/>
          </a:prstGeom>
          <a:noFill/>
          <a:ln w="9525">
            <a:noFill/>
            <a:miter lim="800000"/>
            <a:headEnd/>
            <a:tailEnd/>
          </a:ln>
        </p:spPr>
      </p:pic>
      <p:sp>
        <p:nvSpPr>
          <p:cNvPr id="6" name="TextBox 5">
            <a:extLst>
              <a:ext uri="{FF2B5EF4-FFF2-40B4-BE49-F238E27FC236}">
                <a16:creationId xmlns="" xmlns:a16="http://schemas.microsoft.com/office/drawing/2014/main" id="{DB9912BB-39E2-4DFA-A04E-CAE4EE853EF3}"/>
              </a:ext>
            </a:extLst>
          </p:cNvPr>
          <p:cNvSpPr txBox="1"/>
          <p:nvPr/>
        </p:nvSpPr>
        <p:spPr>
          <a:xfrm>
            <a:off x="2267714" y="5926108"/>
            <a:ext cx="2228086" cy="307777"/>
          </a:xfrm>
          <a:prstGeom prst="rect">
            <a:avLst/>
          </a:prstGeom>
          <a:solidFill>
            <a:srgbClr val="000000"/>
          </a:solidFill>
        </p:spPr>
        <p:txBody>
          <a:bodyPr wrap="square" rtlCol="0">
            <a:spAutoFit/>
          </a:bodyPr>
          <a:lstStyle/>
          <a:p>
            <a:pPr algn="r">
              <a:spcAft>
                <a:spcPts val="600"/>
              </a:spcAft>
            </a:pPr>
            <a:r>
              <a:rPr lang="en-US" sz="700">
                <a:solidFill>
                  <a:srgbClr val="FFFFFF"/>
                </a:solidFill>
                <a:latin typeface="+mn-lt"/>
                <a:hlinkClick r:id="rId4" tooltip="https://en.wikipedia.org/wiki/Tornadoes_of_1996">
                  <a:extLst>
                    <a:ext uri="{A12FA001-AC4F-418D-AE19-62706E023703}">
                      <ahyp:hlinkClr xmlns=""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latin typeface="+mn-lt"/>
            </a:endParaRPr>
          </a:p>
        </p:txBody>
      </p:sp>
      <p:pic>
        <p:nvPicPr>
          <p:cNvPr id="23" name="Content Placeholder 4" descr="A picture containing animal, coral, flower, brush&#10;&#10;Description automatically generated">
            <a:extLst>
              <a:ext uri="{FF2B5EF4-FFF2-40B4-BE49-F238E27FC236}">
                <a16:creationId xmlns="" xmlns:a16="http://schemas.microsoft.com/office/drawing/2014/main" id="{E0963E41-7944-41BB-B618-F401E173958D}"/>
              </a:ext>
            </a:extLst>
          </p:cNvPr>
          <p:cNvPicPr>
            <a:picLocks noChangeAspect="1"/>
          </p:cNvPicPr>
          <p:nvPr/>
        </p:nvPicPr>
        <p:blipFill rotWithShape="1">
          <a:blip r:embed="rId6">
            <a:extLst>
              <a:ext uri="{28A0092B-C50C-407E-A947-70E740481C1C}">
                <a14:useLocalDpi xmlns:a14="http://schemas.microsoft.com/office/drawing/2010/main" val="0"/>
              </a:ext>
            </a:extLst>
          </a:blip>
          <a:srcRect l="24753" r="25277" b="-1"/>
          <a:stretch/>
        </p:blipFill>
        <p:spPr bwMode="auto">
          <a:xfrm>
            <a:off x="4682924" y="1600200"/>
            <a:ext cx="4038600"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552ED-0A32-41AD-8791-E962920F6E1D}"/>
              </a:ext>
            </a:extLst>
          </p:cNvPr>
          <p:cNvSpPr>
            <a:spLocks noGrp="1"/>
          </p:cNvSpPr>
          <p:nvPr>
            <p:ph type="title"/>
          </p:nvPr>
        </p:nvSpPr>
        <p:spPr/>
        <p:txBody>
          <a:bodyPr/>
          <a:lstStyle/>
          <a:p>
            <a:r>
              <a:rPr lang="en-US" sz="3600" dirty="0"/>
              <a:t>“Until more is known about how COVID-19 spreads, OSHA recommends—”</a:t>
            </a:r>
          </a:p>
        </p:txBody>
      </p:sp>
      <p:sp>
        <p:nvSpPr>
          <p:cNvPr id="3" name="Content Placeholder 2">
            <a:extLst>
              <a:ext uri="{FF2B5EF4-FFF2-40B4-BE49-F238E27FC236}">
                <a16:creationId xmlns="" xmlns:a16="http://schemas.microsoft.com/office/drawing/2014/main" id="{EC059B07-EEC9-4E5C-98CD-B754761F4552}"/>
              </a:ext>
            </a:extLst>
          </p:cNvPr>
          <p:cNvSpPr>
            <a:spLocks noGrp="1"/>
          </p:cNvSpPr>
          <p:nvPr>
            <p:ph idx="1"/>
          </p:nvPr>
        </p:nvSpPr>
        <p:spPr>
          <a:xfrm>
            <a:off x="609600" y="1600200"/>
            <a:ext cx="8077200" cy="4525963"/>
          </a:xfrm>
        </p:spPr>
        <p:txBody>
          <a:bodyPr/>
          <a:lstStyle/>
          <a:p>
            <a:pPr>
              <a:spcBef>
                <a:spcPts val="600"/>
              </a:spcBef>
              <a:spcAft>
                <a:spcPts val="600"/>
              </a:spcAft>
            </a:pPr>
            <a:r>
              <a:rPr lang="en-US" sz="2200" dirty="0" smtClean="0"/>
              <a:t>Using </a:t>
            </a:r>
            <a:r>
              <a:rPr lang="en-US" sz="2200" dirty="0"/>
              <a:t>a combination of standard precautions, contact precautions, and contact precautions.</a:t>
            </a:r>
          </a:p>
          <a:p>
            <a:pPr>
              <a:spcBef>
                <a:spcPts val="600"/>
              </a:spcBef>
              <a:spcAft>
                <a:spcPts val="600"/>
              </a:spcAft>
            </a:pPr>
            <a:r>
              <a:rPr lang="en-US" sz="2200" dirty="0"/>
              <a:t>P</a:t>
            </a:r>
            <a:r>
              <a:rPr lang="en-US" sz="2200" dirty="0" smtClean="0"/>
              <a:t>erforming </a:t>
            </a:r>
            <a:r>
              <a:rPr lang="en-US" sz="2200" dirty="0"/>
              <a:t>patient care that does not involve aerosol-generating procedures on individuals without suspected or confirmed COVID-19</a:t>
            </a:r>
          </a:p>
          <a:p>
            <a:pPr>
              <a:spcBef>
                <a:spcPts val="600"/>
              </a:spcBef>
              <a:spcAft>
                <a:spcPts val="600"/>
              </a:spcAft>
            </a:pPr>
            <a:r>
              <a:rPr lang="en-US" sz="2200" dirty="0"/>
              <a:t>Follow OSHA's Bloodborne Pathogens (</a:t>
            </a:r>
            <a:r>
              <a:rPr lang="en-US" sz="2200" dirty="0">
                <a:hlinkClick r:id="rId3" tooltip="29 CFR 1910.1030"/>
              </a:rPr>
              <a:t>29 CFR 1910.1030</a:t>
            </a:r>
            <a:r>
              <a:rPr lang="en-US" sz="2200" dirty="0"/>
              <a:t>) standard</a:t>
            </a:r>
          </a:p>
          <a:p>
            <a:pPr>
              <a:spcBef>
                <a:spcPts val="600"/>
              </a:spcBef>
              <a:spcAft>
                <a:spcPts val="600"/>
              </a:spcAft>
            </a:pPr>
            <a:r>
              <a:rPr lang="en-US" sz="2200" dirty="0"/>
              <a:t>Follow Personal Protective Equipment (</a:t>
            </a:r>
            <a:r>
              <a:rPr lang="en-US" sz="2200" dirty="0">
                <a:hlinkClick r:id="rId4" tooltip="29 CFR 1910.132"/>
              </a:rPr>
              <a:t>29 CFR 1910.132</a:t>
            </a:r>
            <a:r>
              <a:rPr lang="en-US" sz="2200" dirty="0"/>
              <a:t>) standard</a:t>
            </a:r>
          </a:p>
          <a:p>
            <a:pPr>
              <a:spcBef>
                <a:spcPts val="600"/>
              </a:spcBef>
              <a:spcAft>
                <a:spcPts val="600"/>
              </a:spcAft>
            </a:pPr>
            <a:r>
              <a:rPr lang="en-US" sz="2200" dirty="0"/>
              <a:t>Follow OSHA’s Respiratory Protection (</a:t>
            </a:r>
            <a:r>
              <a:rPr lang="en-US" sz="2200" dirty="0">
                <a:hlinkClick r:id="rId5" tooltip="29 CFR 1910.134"/>
              </a:rPr>
              <a:t>29 CFR 1910.134</a:t>
            </a:r>
            <a:r>
              <a:rPr lang="en-US" sz="2200" dirty="0"/>
              <a:t>) standard</a:t>
            </a:r>
          </a:p>
          <a:p>
            <a:pPr>
              <a:spcBef>
                <a:spcPts val="600"/>
              </a:spcBef>
              <a:spcAft>
                <a:spcPts val="600"/>
              </a:spcAft>
            </a:pPr>
            <a:endParaRPr lang="en-US" sz="2200" dirty="0"/>
          </a:p>
        </p:txBody>
      </p:sp>
    </p:spTree>
    <p:extLst>
      <p:ext uri="{BB962C8B-B14F-4D97-AF65-F5344CB8AC3E}">
        <p14:creationId xmlns:p14="http://schemas.microsoft.com/office/powerpoint/2010/main" val="282112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BC5B6-0C5B-46DC-BC7A-86644A35D599}"/>
              </a:ext>
            </a:extLst>
          </p:cNvPr>
          <p:cNvSpPr>
            <a:spLocks noGrp="1"/>
          </p:cNvSpPr>
          <p:nvPr>
            <p:ph type="title"/>
          </p:nvPr>
        </p:nvSpPr>
        <p:spPr/>
        <p:txBody>
          <a:bodyPr/>
          <a:lstStyle/>
          <a:p>
            <a:r>
              <a:rPr lang="en-US" b="1" dirty="0" smtClean="0"/>
              <a:t>References</a:t>
            </a:r>
            <a:endParaRPr lang="en-US" b="1" dirty="0"/>
          </a:p>
        </p:txBody>
      </p:sp>
      <p:sp>
        <p:nvSpPr>
          <p:cNvPr id="3" name="Content Placeholder 2">
            <a:extLst>
              <a:ext uri="{FF2B5EF4-FFF2-40B4-BE49-F238E27FC236}">
                <a16:creationId xmlns="" xmlns:a16="http://schemas.microsoft.com/office/drawing/2014/main" id="{ED14B2D6-6EEC-47CD-93C7-7159C1584B3B}"/>
              </a:ext>
            </a:extLst>
          </p:cNvPr>
          <p:cNvSpPr>
            <a:spLocks noGrp="1"/>
          </p:cNvSpPr>
          <p:nvPr>
            <p:ph idx="1"/>
          </p:nvPr>
        </p:nvSpPr>
        <p:spPr/>
        <p:txBody>
          <a:bodyPr/>
          <a:lstStyle/>
          <a:p>
            <a:pPr>
              <a:spcBef>
                <a:spcPts val="600"/>
              </a:spcBef>
              <a:spcAft>
                <a:spcPts val="600"/>
              </a:spcAft>
            </a:pPr>
            <a:r>
              <a:rPr lang="en-US" sz="2200" dirty="0" smtClean="0">
                <a:hlinkClick r:id="rId3"/>
              </a:rPr>
              <a:t>ADHA Interim Guidance on Returning to Work </a:t>
            </a:r>
            <a:endParaRPr lang="en-US" sz="2200" dirty="0" smtClean="0"/>
          </a:p>
          <a:p>
            <a:pPr>
              <a:spcBef>
                <a:spcPts val="600"/>
              </a:spcBef>
              <a:spcAft>
                <a:spcPts val="600"/>
              </a:spcAft>
            </a:pPr>
            <a:r>
              <a:rPr lang="en-US" sz="2200" dirty="0" smtClean="0"/>
              <a:t>CDC’s </a:t>
            </a:r>
            <a:r>
              <a:rPr lang="en-US" sz="2200" dirty="0" smtClean="0">
                <a:hlinkClick r:id="rId4"/>
              </a:rPr>
              <a:t>Interim Infection Prevention and Control Recommendations for Patients with Suspected or Confirmed Coronavirus Disease 2019 (COVID-19) in Healthcare Settings</a:t>
            </a:r>
            <a:endParaRPr lang="en-US" sz="2200" dirty="0" smtClean="0"/>
          </a:p>
          <a:p>
            <a:pPr>
              <a:spcBef>
                <a:spcPts val="600"/>
              </a:spcBef>
              <a:spcAft>
                <a:spcPts val="600"/>
              </a:spcAft>
            </a:pPr>
            <a:r>
              <a:rPr lang="en-US" sz="2200" dirty="0" smtClean="0">
                <a:hlinkClick r:id="rId5"/>
              </a:rPr>
              <a:t>CDC’s Guidelines for Infection Control in Dental Health Care Settings – 2003</a:t>
            </a:r>
            <a:endParaRPr lang="en-US" sz="2200" dirty="0" smtClean="0"/>
          </a:p>
          <a:p>
            <a:pPr>
              <a:spcBef>
                <a:spcPts val="600"/>
              </a:spcBef>
              <a:spcAft>
                <a:spcPts val="600"/>
              </a:spcAft>
            </a:pPr>
            <a:r>
              <a:rPr lang="en-US" sz="2200" dirty="0" smtClean="0">
                <a:hlinkClick r:id="rId6"/>
              </a:rPr>
              <a:t>CDC’s Interim Infection Prevention and Control Guidance for Dental Settings During the COVID-19 Response </a:t>
            </a:r>
            <a:r>
              <a:rPr lang="en-US" sz="2200" dirty="0" smtClean="0"/>
              <a:t>(May 19, 2020)</a:t>
            </a:r>
          </a:p>
          <a:p>
            <a:pPr>
              <a:spcBef>
                <a:spcPts val="600"/>
              </a:spcBef>
              <a:spcAft>
                <a:spcPts val="600"/>
              </a:spcAft>
            </a:pPr>
            <a:endParaRPr lang="en-US" sz="2200" dirty="0" smtClean="0"/>
          </a:p>
          <a:p>
            <a:pPr>
              <a:spcBef>
                <a:spcPts val="600"/>
              </a:spcBef>
              <a:spcAft>
                <a:spcPts val="600"/>
              </a:spcAft>
            </a:pPr>
            <a:endParaRPr lang="en-US" sz="2200" dirty="0"/>
          </a:p>
        </p:txBody>
      </p:sp>
    </p:spTree>
    <p:extLst>
      <p:ext uri="{BB962C8B-B14F-4D97-AF65-F5344CB8AC3E}">
        <p14:creationId xmlns:p14="http://schemas.microsoft.com/office/powerpoint/2010/main" val="422005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F070D-161D-464E-BC7C-AA1F49B92926}"/>
              </a:ext>
            </a:extLst>
          </p:cNvPr>
          <p:cNvSpPr>
            <a:spLocks noGrp="1"/>
          </p:cNvSpPr>
          <p:nvPr>
            <p:ph type="title"/>
          </p:nvPr>
        </p:nvSpPr>
        <p:spPr/>
        <p:txBody>
          <a:bodyPr/>
          <a:lstStyle/>
          <a:p>
            <a:pPr algn="ctr"/>
            <a:r>
              <a:rPr lang="en-US" b="1" dirty="0"/>
              <a:t>What is known about the </a:t>
            </a:r>
            <a:r>
              <a:rPr lang="en-US" b="1" dirty="0" smtClean="0"/>
              <a:t/>
            </a:r>
            <a:br>
              <a:rPr lang="en-US" b="1" dirty="0" smtClean="0"/>
            </a:br>
            <a:r>
              <a:rPr lang="en-US" b="1" dirty="0" smtClean="0"/>
              <a:t>Corona </a:t>
            </a:r>
            <a:r>
              <a:rPr lang="en-US" b="1" dirty="0"/>
              <a:t>Virus</a:t>
            </a:r>
          </a:p>
        </p:txBody>
      </p:sp>
      <p:sp>
        <p:nvSpPr>
          <p:cNvPr id="3" name="Content Placeholder 2">
            <a:extLst>
              <a:ext uri="{FF2B5EF4-FFF2-40B4-BE49-F238E27FC236}">
                <a16:creationId xmlns="" xmlns:a16="http://schemas.microsoft.com/office/drawing/2014/main" id="{17DC65A0-E9C8-463E-852A-79A15C8FF4D7}"/>
              </a:ext>
            </a:extLst>
          </p:cNvPr>
          <p:cNvSpPr>
            <a:spLocks noGrp="1"/>
          </p:cNvSpPr>
          <p:nvPr>
            <p:ph idx="1"/>
          </p:nvPr>
        </p:nvSpPr>
        <p:spPr>
          <a:xfrm>
            <a:off x="762000" y="1600200"/>
            <a:ext cx="7924800" cy="4525963"/>
          </a:xfrm>
        </p:spPr>
        <p:txBody>
          <a:bodyPr>
            <a:normAutofit/>
          </a:bodyPr>
          <a:lstStyle/>
          <a:p>
            <a:r>
              <a:rPr lang="en-US" dirty="0"/>
              <a:t>Person to person transmission during close </a:t>
            </a:r>
            <a:r>
              <a:rPr lang="en-US" dirty="0" smtClean="0"/>
              <a:t>exposure</a:t>
            </a:r>
            <a:endParaRPr lang="en-US" dirty="0"/>
          </a:p>
          <a:p>
            <a:r>
              <a:rPr lang="en-US" dirty="0"/>
              <a:t>T</a:t>
            </a:r>
            <a:r>
              <a:rPr lang="en-US" dirty="0" smtClean="0"/>
              <a:t>ransmitted </a:t>
            </a:r>
            <a:r>
              <a:rPr lang="en-US" dirty="0"/>
              <a:t>through respiratory </a:t>
            </a:r>
            <a:r>
              <a:rPr lang="en-US" dirty="0" smtClean="0"/>
              <a:t>droplets</a:t>
            </a:r>
            <a:endParaRPr lang="en-US" dirty="0"/>
          </a:p>
          <a:p>
            <a:r>
              <a:rPr lang="en-US" dirty="0"/>
              <a:t>Transmission through contact </a:t>
            </a:r>
            <a:r>
              <a:rPr lang="en-US" dirty="0" smtClean="0"/>
              <a:t>surfaces</a:t>
            </a:r>
            <a:endParaRPr lang="en-US" dirty="0"/>
          </a:p>
          <a:p>
            <a:r>
              <a:rPr lang="en-US" dirty="0"/>
              <a:t>Transmission through respirable </a:t>
            </a:r>
            <a:r>
              <a:rPr lang="en-US" dirty="0" smtClean="0"/>
              <a:t>particles</a:t>
            </a:r>
            <a:endParaRPr lang="en-US" dirty="0"/>
          </a:p>
          <a:p>
            <a:r>
              <a:rPr lang="en-US" dirty="0"/>
              <a:t>Can persist in aerosols for hours</a:t>
            </a:r>
          </a:p>
          <a:p>
            <a:pPr marL="0" indent="0">
              <a:buNone/>
            </a:pPr>
            <a:endParaRPr lang="en-US" dirty="0"/>
          </a:p>
        </p:txBody>
      </p:sp>
    </p:spTree>
    <p:extLst>
      <p:ext uri="{BB962C8B-B14F-4D97-AF65-F5344CB8AC3E}">
        <p14:creationId xmlns:p14="http://schemas.microsoft.com/office/powerpoint/2010/main" val="363067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B71A50-C864-4BCD-81D5-7D2551937A8B}"/>
              </a:ext>
            </a:extLst>
          </p:cNvPr>
          <p:cNvSpPr>
            <a:spLocks noGrp="1"/>
          </p:cNvSpPr>
          <p:nvPr>
            <p:ph type="title"/>
          </p:nvPr>
        </p:nvSpPr>
        <p:spPr/>
        <p:txBody>
          <a:bodyPr/>
          <a:lstStyle/>
          <a:p>
            <a:pPr algn="ctr"/>
            <a:r>
              <a:rPr lang="en-US" b="1" dirty="0"/>
              <a:t>Oral Health Personnel</a:t>
            </a:r>
          </a:p>
        </p:txBody>
      </p:sp>
      <p:sp>
        <p:nvSpPr>
          <p:cNvPr id="3" name="Content Placeholder 2">
            <a:extLst>
              <a:ext uri="{FF2B5EF4-FFF2-40B4-BE49-F238E27FC236}">
                <a16:creationId xmlns="" xmlns:a16="http://schemas.microsoft.com/office/drawing/2014/main" id="{4122304D-B024-4F97-9EE8-0D18E4D21267}"/>
              </a:ext>
            </a:extLst>
          </p:cNvPr>
          <p:cNvSpPr>
            <a:spLocks noGrp="1"/>
          </p:cNvSpPr>
          <p:nvPr>
            <p:ph idx="1"/>
          </p:nvPr>
        </p:nvSpPr>
        <p:spPr>
          <a:xfrm>
            <a:off x="457200" y="1417638"/>
            <a:ext cx="8229600" cy="4708525"/>
          </a:xfrm>
        </p:spPr>
        <p:txBody>
          <a:bodyPr>
            <a:normAutofit fontScale="62500" lnSpcReduction="20000"/>
          </a:bodyPr>
          <a:lstStyle/>
          <a:p>
            <a:pPr>
              <a:lnSpc>
                <a:spcPct val="120000"/>
              </a:lnSpc>
              <a:spcBef>
                <a:spcPts val="0"/>
              </a:spcBef>
              <a:spcAft>
                <a:spcPts val="0"/>
              </a:spcAft>
            </a:pPr>
            <a:r>
              <a:rPr lang="en-US" sz="3500" dirty="0"/>
              <a:t>OSHA categorizes oral health personnel as very high risk when performing aerosol generating procedures</a:t>
            </a:r>
          </a:p>
          <a:p>
            <a:pPr>
              <a:lnSpc>
                <a:spcPct val="120000"/>
              </a:lnSpc>
              <a:spcBef>
                <a:spcPts val="0"/>
              </a:spcBef>
              <a:spcAft>
                <a:spcPts val="0"/>
              </a:spcAft>
            </a:pPr>
            <a:r>
              <a:rPr lang="en-US" sz="3500" dirty="0"/>
              <a:t>Rotary dental instruments create a visible spray</a:t>
            </a:r>
          </a:p>
          <a:p>
            <a:pPr>
              <a:lnSpc>
                <a:spcPct val="120000"/>
              </a:lnSpc>
              <a:spcBef>
                <a:spcPts val="0"/>
              </a:spcBef>
              <a:spcAft>
                <a:spcPts val="0"/>
              </a:spcAft>
            </a:pPr>
            <a:r>
              <a:rPr lang="en-US" sz="3500" dirty="0"/>
              <a:t>The spray contains particle droplets </a:t>
            </a:r>
          </a:p>
          <a:p>
            <a:pPr>
              <a:lnSpc>
                <a:spcPct val="120000"/>
              </a:lnSpc>
              <a:spcBef>
                <a:spcPts val="0"/>
              </a:spcBef>
              <a:spcAft>
                <a:spcPts val="0"/>
              </a:spcAft>
            </a:pPr>
            <a:r>
              <a:rPr lang="en-US" sz="3500" dirty="0"/>
              <a:t>No confirmed cases of COVID-19 transmitted in a dental setting</a:t>
            </a:r>
          </a:p>
          <a:p>
            <a:pPr>
              <a:lnSpc>
                <a:spcPct val="120000"/>
              </a:lnSpc>
              <a:spcBef>
                <a:spcPts val="0"/>
              </a:spcBef>
              <a:spcAft>
                <a:spcPts val="0"/>
              </a:spcAft>
            </a:pPr>
            <a:r>
              <a:rPr lang="en-US" sz="3500" dirty="0"/>
              <a:t>OHP have the potential for direct or indirect exposure to patients or infectious materials including:  </a:t>
            </a:r>
          </a:p>
          <a:p>
            <a:pPr lvl="1">
              <a:lnSpc>
                <a:spcPct val="120000"/>
              </a:lnSpc>
              <a:spcAft>
                <a:spcPts val="600"/>
              </a:spcAft>
              <a:buFont typeface="Courier New" panose="02070309020205020404" pitchFamily="49" charset="0"/>
              <a:buChar char="o"/>
            </a:pPr>
            <a:r>
              <a:rPr lang="en-US" dirty="0"/>
              <a:t>body substances</a:t>
            </a:r>
          </a:p>
          <a:p>
            <a:pPr lvl="1">
              <a:lnSpc>
                <a:spcPct val="120000"/>
              </a:lnSpc>
              <a:spcAft>
                <a:spcPts val="600"/>
              </a:spcAft>
              <a:buFont typeface="Courier New" panose="02070309020205020404" pitchFamily="49" charset="0"/>
              <a:buChar char="o"/>
            </a:pPr>
            <a:r>
              <a:rPr lang="en-US" dirty="0"/>
              <a:t>contaminated medical supplies, devices, and equipment</a:t>
            </a:r>
          </a:p>
          <a:p>
            <a:pPr lvl="1">
              <a:lnSpc>
                <a:spcPct val="120000"/>
              </a:lnSpc>
              <a:spcAft>
                <a:spcPts val="600"/>
              </a:spcAft>
              <a:buFont typeface="Courier New" panose="02070309020205020404" pitchFamily="49" charset="0"/>
              <a:buChar char="o"/>
            </a:pPr>
            <a:r>
              <a:rPr lang="en-US" dirty="0"/>
              <a:t>contaminated environmental surfaces</a:t>
            </a:r>
          </a:p>
          <a:p>
            <a:pPr lvl="1">
              <a:lnSpc>
                <a:spcPct val="120000"/>
              </a:lnSpc>
              <a:spcAft>
                <a:spcPts val="600"/>
              </a:spcAft>
              <a:buFont typeface="Courier New" panose="02070309020205020404" pitchFamily="49" charset="0"/>
              <a:buChar char="o"/>
            </a:pPr>
            <a:r>
              <a:rPr lang="en-US" dirty="0"/>
              <a:t>contaminated air</a:t>
            </a:r>
          </a:p>
          <a:p>
            <a:pPr>
              <a:lnSpc>
                <a:spcPct val="120000"/>
              </a:lnSpc>
              <a:spcAft>
                <a:spcPts val="600"/>
              </a:spcAft>
            </a:pPr>
            <a:endParaRPr lang="en-US" dirty="0"/>
          </a:p>
        </p:txBody>
      </p:sp>
    </p:spTree>
    <p:extLst>
      <p:ext uri="{BB962C8B-B14F-4D97-AF65-F5344CB8AC3E}">
        <p14:creationId xmlns:p14="http://schemas.microsoft.com/office/powerpoint/2010/main" val="227251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CB48CA-9984-4045-B88B-0D89363C13CD}"/>
              </a:ext>
            </a:extLst>
          </p:cNvPr>
          <p:cNvSpPr>
            <a:spLocks noGrp="1"/>
          </p:cNvSpPr>
          <p:nvPr>
            <p:ph type="title"/>
          </p:nvPr>
        </p:nvSpPr>
        <p:spPr/>
        <p:txBody>
          <a:bodyPr>
            <a:normAutofit fontScale="90000"/>
          </a:bodyPr>
          <a:lstStyle/>
          <a:p>
            <a:r>
              <a:rPr lang="en-US" b="1" dirty="0"/>
              <a:t/>
            </a:r>
            <a:br>
              <a:rPr lang="en-US" b="1" dirty="0"/>
            </a:br>
            <a:r>
              <a:rPr lang="en-US" b="1" dirty="0"/>
              <a:t>Dentistry work tasks associated with exposure medium &amp; high risk levels</a:t>
            </a:r>
            <a:r>
              <a:rPr lang="en-US" dirty="0"/>
              <a:t/>
            </a:r>
            <a:br>
              <a:rPr lang="en-US" dirty="0"/>
            </a:br>
            <a:endParaRPr lang="en-US" dirty="0"/>
          </a:p>
        </p:txBody>
      </p:sp>
      <p:sp>
        <p:nvSpPr>
          <p:cNvPr id="4" name="Text Placeholder 3">
            <a:extLst>
              <a:ext uri="{FF2B5EF4-FFF2-40B4-BE49-F238E27FC236}">
                <a16:creationId xmlns="" xmlns:a16="http://schemas.microsoft.com/office/drawing/2014/main" id="{C3DE3768-7E6B-48D1-8B0A-6F4EE3C3D5AB}"/>
              </a:ext>
            </a:extLst>
          </p:cNvPr>
          <p:cNvSpPr>
            <a:spLocks noGrp="1"/>
          </p:cNvSpPr>
          <p:nvPr>
            <p:ph type="body" idx="1"/>
          </p:nvPr>
        </p:nvSpPr>
        <p:spPr/>
        <p:txBody>
          <a:bodyPr/>
          <a:lstStyle/>
          <a:p>
            <a:pPr algn="ctr"/>
            <a:r>
              <a:rPr lang="en-US" dirty="0"/>
              <a:t>Medium Risk</a:t>
            </a:r>
          </a:p>
        </p:txBody>
      </p:sp>
      <p:sp>
        <p:nvSpPr>
          <p:cNvPr id="5" name="Content Placeholder 4">
            <a:extLst>
              <a:ext uri="{FF2B5EF4-FFF2-40B4-BE49-F238E27FC236}">
                <a16:creationId xmlns="" xmlns:a16="http://schemas.microsoft.com/office/drawing/2014/main" id="{A5CB5C03-A484-44FE-8733-556E8F51F4C9}"/>
              </a:ext>
            </a:extLst>
          </p:cNvPr>
          <p:cNvSpPr>
            <a:spLocks noGrp="1"/>
          </p:cNvSpPr>
          <p:nvPr>
            <p:ph sz="half" idx="2"/>
          </p:nvPr>
        </p:nvSpPr>
        <p:spPr/>
        <p:txBody>
          <a:bodyPr/>
          <a:lstStyle/>
          <a:p>
            <a:r>
              <a:rPr lang="en-US" dirty="0"/>
              <a:t>Urgent or emergency dental care, not involving aerosol-generating procedures to well patients (i.e., to members of the general public who are not known or suspected COVID-19 patients).</a:t>
            </a:r>
          </a:p>
        </p:txBody>
      </p:sp>
      <p:sp>
        <p:nvSpPr>
          <p:cNvPr id="6" name="Text Placeholder 5">
            <a:extLst>
              <a:ext uri="{FF2B5EF4-FFF2-40B4-BE49-F238E27FC236}">
                <a16:creationId xmlns="" xmlns:a16="http://schemas.microsoft.com/office/drawing/2014/main" id="{8BBD589D-C8EF-43B1-ACCE-DE1EA42DB3F1}"/>
              </a:ext>
            </a:extLst>
          </p:cNvPr>
          <p:cNvSpPr>
            <a:spLocks noGrp="1"/>
          </p:cNvSpPr>
          <p:nvPr>
            <p:ph type="body" sz="quarter" idx="3"/>
          </p:nvPr>
        </p:nvSpPr>
        <p:spPr/>
        <p:txBody>
          <a:bodyPr/>
          <a:lstStyle/>
          <a:p>
            <a:endParaRPr lang="en-US" b="0" dirty="0"/>
          </a:p>
          <a:p>
            <a:pPr algn="ctr"/>
            <a:endParaRPr lang="en-US" b="0" dirty="0"/>
          </a:p>
          <a:p>
            <a:pPr algn="ctr"/>
            <a:endParaRPr lang="en-US" b="0" dirty="0"/>
          </a:p>
          <a:p>
            <a:pPr algn="ctr"/>
            <a:endParaRPr lang="en-US" b="0" dirty="0"/>
          </a:p>
          <a:p>
            <a:pPr algn="ctr"/>
            <a:endParaRPr lang="en-US" b="0" dirty="0"/>
          </a:p>
          <a:p>
            <a:pPr algn="ctr"/>
            <a:endParaRPr lang="en-US" b="0" dirty="0"/>
          </a:p>
          <a:p>
            <a:pPr algn="ctr"/>
            <a:r>
              <a:rPr lang="en-US" dirty="0"/>
              <a:t>High Risk</a:t>
            </a:r>
          </a:p>
        </p:txBody>
      </p:sp>
      <p:sp>
        <p:nvSpPr>
          <p:cNvPr id="7" name="Content Placeholder 6">
            <a:extLst>
              <a:ext uri="{FF2B5EF4-FFF2-40B4-BE49-F238E27FC236}">
                <a16:creationId xmlns="" xmlns:a16="http://schemas.microsoft.com/office/drawing/2014/main" id="{3AA3C8D1-B425-4E33-95E5-163E148170B7}"/>
              </a:ext>
            </a:extLst>
          </p:cNvPr>
          <p:cNvSpPr>
            <a:spLocks noGrp="1"/>
          </p:cNvSpPr>
          <p:nvPr>
            <p:ph sz="quarter" idx="4"/>
          </p:nvPr>
        </p:nvSpPr>
        <p:spPr/>
        <p:txBody>
          <a:bodyPr/>
          <a:lstStyle/>
          <a:p>
            <a:r>
              <a:rPr lang="en-US" dirty="0"/>
              <a:t>Providing emergency dental care not involving aerosol-generating procedures to a known or suspected COVID-19 patient.</a:t>
            </a:r>
          </a:p>
          <a:p>
            <a:r>
              <a:rPr lang="en-US" dirty="0"/>
              <a:t>Performing aerosol-generating procedures on well patients.</a:t>
            </a:r>
          </a:p>
          <a:p>
            <a:endParaRPr lang="en-US" dirty="0"/>
          </a:p>
        </p:txBody>
      </p:sp>
    </p:spTree>
    <p:extLst>
      <p:ext uri="{BB962C8B-B14F-4D97-AF65-F5344CB8AC3E}">
        <p14:creationId xmlns:p14="http://schemas.microsoft.com/office/powerpoint/2010/main" val="378686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93D378B-B2E6-472F-8E5F-847493EB6137}"/>
              </a:ext>
            </a:extLst>
          </p:cNvPr>
          <p:cNvSpPr>
            <a:spLocks noGrp="1"/>
          </p:cNvSpPr>
          <p:nvPr>
            <p:ph type="title"/>
          </p:nvPr>
        </p:nvSpPr>
        <p:spPr/>
        <p:txBody>
          <a:bodyPr/>
          <a:lstStyle/>
          <a:p>
            <a:r>
              <a:rPr lang="en-US" sz="3600" b="1" dirty="0"/>
              <a:t>CDC’s Guidelines for Infection Control in Dental Health Care Settings—2003 </a:t>
            </a:r>
          </a:p>
        </p:txBody>
      </p:sp>
      <p:pic>
        <p:nvPicPr>
          <p:cNvPr id="5" name="Content Placeholder 4" descr="A screenshot of a cell phone&#10;&#10;Description automatically generated">
            <a:extLst>
              <a:ext uri="{FF2B5EF4-FFF2-40B4-BE49-F238E27FC236}">
                <a16:creationId xmlns="" xmlns:a16="http://schemas.microsoft.com/office/drawing/2014/main" id="{16F8A1C0-D988-4006-BBDC-A127D913605C}"/>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4632" t="9450" r="27349" b="8027"/>
          <a:stretch/>
        </p:blipFill>
        <p:spPr>
          <a:xfrm>
            <a:off x="697339" y="1621197"/>
            <a:ext cx="2743199" cy="2651760"/>
          </a:xfrm>
        </p:spPr>
      </p:pic>
      <p:sp>
        <p:nvSpPr>
          <p:cNvPr id="11" name="Content Placeholder 10">
            <a:extLst>
              <a:ext uri="{FF2B5EF4-FFF2-40B4-BE49-F238E27FC236}">
                <a16:creationId xmlns="" xmlns:a16="http://schemas.microsoft.com/office/drawing/2014/main" id="{F018E0E1-D2D5-4DB0-8BF4-844DCD5C0EB3}"/>
              </a:ext>
            </a:extLst>
          </p:cNvPr>
          <p:cNvSpPr>
            <a:spLocks noGrp="1"/>
          </p:cNvSpPr>
          <p:nvPr>
            <p:ph sz="half" idx="2"/>
          </p:nvPr>
        </p:nvSpPr>
        <p:spPr>
          <a:xfrm>
            <a:off x="3729037" y="1752600"/>
            <a:ext cx="4786313" cy="3737373"/>
          </a:xfrm>
        </p:spPr>
        <p:txBody>
          <a:bodyPr>
            <a:noAutofit/>
          </a:bodyPr>
          <a:lstStyle/>
          <a:p>
            <a:pPr>
              <a:spcBef>
                <a:spcPts val="600"/>
              </a:spcBef>
              <a:spcAft>
                <a:spcPts val="600"/>
              </a:spcAft>
            </a:pPr>
            <a:r>
              <a:rPr lang="en-US" sz="2200" dirty="0" smtClean="0"/>
              <a:t>Non-regulatory </a:t>
            </a:r>
            <a:endParaRPr lang="en-US" sz="2200" dirty="0"/>
          </a:p>
          <a:p>
            <a:pPr>
              <a:spcBef>
                <a:spcPts val="600"/>
              </a:spcBef>
              <a:spcAft>
                <a:spcPts val="600"/>
              </a:spcAft>
            </a:pPr>
            <a:r>
              <a:rPr lang="en-US" sz="2200" dirty="0" smtClean="0"/>
              <a:t>Provide </a:t>
            </a:r>
            <a:r>
              <a:rPr lang="en-US" sz="2200" dirty="0"/>
              <a:t>overall guidance on infection prevention practices for dental health care personnel. </a:t>
            </a:r>
          </a:p>
          <a:p>
            <a:pPr>
              <a:spcBef>
                <a:spcPts val="600"/>
              </a:spcBef>
              <a:spcAft>
                <a:spcPts val="600"/>
              </a:spcAft>
            </a:pPr>
            <a:r>
              <a:rPr lang="en-US" sz="2200" dirty="0" smtClean="0"/>
              <a:t>Represent </a:t>
            </a:r>
            <a:r>
              <a:rPr lang="en-US" sz="2200" dirty="0"/>
              <a:t>the minimum standard of practice recommended for safe care in all dental settings </a:t>
            </a:r>
          </a:p>
          <a:p>
            <a:pPr>
              <a:spcBef>
                <a:spcPts val="600"/>
              </a:spcBef>
              <a:spcAft>
                <a:spcPts val="600"/>
              </a:spcAft>
            </a:pPr>
            <a:r>
              <a:rPr lang="en-US" sz="2200" dirty="0" smtClean="0"/>
              <a:t>Designed </a:t>
            </a:r>
            <a:r>
              <a:rPr lang="en-US" sz="2200" dirty="0"/>
              <a:t>to prevent transmission of infectious agents among patients and dental health care personnel in dental settings.</a:t>
            </a:r>
          </a:p>
        </p:txBody>
      </p:sp>
      <p:sp>
        <p:nvSpPr>
          <p:cNvPr id="2" name="TextBox 1">
            <a:extLst>
              <a:ext uri="{FF2B5EF4-FFF2-40B4-BE49-F238E27FC236}">
                <a16:creationId xmlns="" xmlns:a16="http://schemas.microsoft.com/office/drawing/2014/main" id="{2158C115-972D-4844-B441-AF06638921B2}"/>
              </a:ext>
            </a:extLst>
          </p:cNvPr>
          <p:cNvSpPr txBox="1"/>
          <p:nvPr/>
        </p:nvSpPr>
        <p:spPr>
          <a:xfrm>
            <a:off x="443552" y="4419600"/>
            <a:ext cx="3244350" cy="461665"/>
          </a:xfrm>
          <a:prstGeom prst="rect">
            <a:avLst/>
          </a:prstGeom>
          <a:noFill/>
        </p:spPr>
        <p:txBody>
          <a:bodyPr wrap="none" rtlCol="0">
            <a:spAutoFit/>
          </a:bodyPr>
          <a:lstStyle/>
          <a:p>
            <a:r>
              <a:rPr lang="en-US" sz="1200" dirty="0"/>
              <a:t>Accessed at:  </a:t>
            </a:r>
          </a:p>
          <a:p>
            <a:r>
              <a:rPr lang="en-US" sz="1200" dirty="0">
                <a:hlinkClick r:id="rId4"/>
              </a:rPr>
              <a:t>https://www.cdc.gov/mmwr/PDF/rr/rr5217.pdf</a:t>
            </a:r>
            <a:endParaRPr lang="en-US" sz="1200" dirty="0"/>
          </a:p>
        </p:txBody>
      </p:sp>
    </p:spTree>
    <p:extLst>
      <p:ext uri="{BB962C8B-B14F-4D97-AF65-F5344CB8AC3E}">
        <p14:creationId xmlns:p14="http://schemas.microsoft.com/office/powerpoint/2010/main" val="172616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93D378B-B2E6-472F-8E5F-847493EB6137}"/>
              </a:ext>
            </a:extLst>
          </p:cNvPr>
          <p:cNvSpPr>
            <a:spLocks noGrp="1"/>
          </p:cNvSpPr>
          <p:nvPr>
            <p:ph type="title"/>
          </p:nvPr>
        </p:nvSpPr>
        <p:spPr/>
        <p:txBody>
          <a:bodyPr/>
          <a:lstStyle/>
          <a:p>
            <a:pPr algn="ctr"/>
            <a:r>
              <a:rPr lang="en-US" sz="3600" b="1" dirty="0"/>
              <a:t>CDC’s Interim Infection Prevention and Control Guidance for Dental Settings </a:t>
            </a:r>
          </a:p>
        </p:txBody>
      </p:sp>
      <p:sp>
        <p:nvSpPr>
          <p:cNvPr id="11" name="Content Placeholder 10">
            <a:extLst>
              <a:ext uri="{FF2B5EF4-FFF2-40B4-BE49-F238E27FC236}">
                <a16:creationId xmlns="" xmlns:a16="http://schemas.microsoft.com/office/drawing/2014/main" id="{F018E0E1-D2D5-4DB0-8BF4-844DCD5C0EB3}"/>
              </a:ext>
            </a:extLst>
          </p:cNvPr>
          <p:cNvSpPr>
            <a:spLocks noGrp="1"/>
          </p:cNvSpPr>
          <p:nvPr>
            <p:ph idx="1"/>
          </p:nvPr>
        </p:nvSpPr>
        <p:spPr/>
        <p:txBody>
          <a:bodyPr>
            <a:normAutofit/>
          </a:bodyPr>
          <a:lstStyle/>
          <a:p>
            <a:r>
              <a:rPr lang="en-US" sz="3000" dirty="0"/>
              <a:t>CDC’s Interim Guidance supplements the 2003 </a:t>
            </a:r>
            <a:r>
              <a:rPr lang="en-US" sz="3000" dirty="0" smtClean="0"/>
              <a:t>Guidance</a:t>
            </a:r>
          </a:p>
          <a:p>
            <a:r>
              <a:rPr lang="en-US" sz="3000" dirty="0" smtClean="0"/>
              <a:t>“Interim” indicates that the guidelines were developed using less thorough processes</a:t>
            </a:r>
            <a:endParaRPr lang="en-US" sz="3000" dirty="0"/>
          </a:p>
          <a:p>
            <a:r>
              <a:rPr lang="en-US" sz="3000" dirty="0"/>
              <a:t>CDC issued CDC's Interim Guidance in 2020 for Dental Settings in March, April, May and </a:t>
            </a:r>
            <a:r>
              <a:rPr lang="en-US" sz="3000" dirty="0" smtClean="0"/>
              <a:t>June</a:t>
            </a:r>
            <a:endParaRPr lang="en-US" sz="3000" dirty="0"/>
          </a:p>
          <a:p>
            <a:r>
              <a:rPr lang="en-US" sz="3000" dirty="0"/>
              <a:t>The latest guidance was issued June </a:t>
            </a:r>
            <a:r>
              <a:rPr lang="en-US" sz="3000" dirty="0" smtClean="0"/>
              <a:t>3</a:t>
            </a:r>
            <a:r>
              <a:rPr lang="en-US" sz="3000" baseline="30000" dirty="0" smtClean="0"/>
              <a:t>rd</a:t>
            </a:r>
            <a:endParaRPr lang="en-US" sz="3000" dirty="0"/>
          </a:p>
        </p:txBody>
      </p:sp>
    </p:spTree>
    <p:extLst>
      <p:ext uri="{BB962C8B-B14F-4D97-AF65-F5344CB8AC3E}">
        <p14:creationId xmlns:p14="http://schemas.microsoft.com/office/powerpoint/2010/main" val="244990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FE8C864-4A92-465A-A53C-1D7020AE0D8C}"/>
              </a:ext>
            </a:extLst>
          </p:cNvPr>
          <p:cNvSpPr>
            <a:spLocks noGrp="1"/>
          </p:cNvSpPr>
          <p:nvPr>
            <p:ph type="title"/>
          </p:nvPr>
        </p:nvSpPr>
        <p:spPr/>
        <p:txBody>
          <a:bodyPr/>
          <a:lstStyle/>
          <a:p>
            <a:pPr algn="ctr"/>
            <a:r>
              <a:rPr lang="en-US" sz="3600" b="1" dirty="0"/>
              <a:t>CDC Interim Infection Prevention and Control Guidance for Dental Settings</a:t>
            </a:r>
          </a:p>
        </p:txBody>
      </p:sp>
      <p:sp>
        <p:nvSpPr>
          <p:cNvPr id="6" name="Content Placeholder 5">
            <a:extLst>
              <a:ext uri="{FF2B5EF4-FFF2-40B4-BE49-F238E27FC236}">
                <a16:creationId xmlns="" xmlns:a16="http://schemas.microsoft.com/office/drawing/2014/main" id="{D86AA086-6991-4A5E-AA03-BD2924549BE1}"/>
              </a:ext>
            </a:extLst>
          </p:cNvPr>
          <p:cNvSpPr>
            <a:spLocks noGrp="1"/>
          </p:cNvSpPr>
          <p:nvPr>
            <p:ph idx="1"/>
          </p:nvPr>
        </p:nvSpPr>
        <p:spPr/>
        <p:txBody>
          <a:bodyPr>
            <a:normAutofit/>
          </a:bodyPr>
          <a:lstStyle/>
          <a:p>
            <a:r>
              <a:rPr lang="en-US" sz="2400" dirty="0"/>
              <a:t>Initially recommended that only dentists only perform emergency evaluations and urgent </a:t>
            </a:r>
            <a:r>
              <a:rPr lang="en-US" sz="2400" dirty="0" smtClean="0"/>
              <a:t>care</a:t>
            </a:r>
            <a:endParaRPr lang="en-US" sz="2400" dirty="0"/>
          </a:p>
          <a:p>
            <a:r>
              <a:rPr lang="en-US" sz="2400" dirty="0"/>
              <a:t>Used the American Dental Association’s definitions for emergency &amp; urgent </a:t>
            </a:r>
            <a:r>
              <a:rPr lang="en-US" sz="2400" dirty="0" smtClean="0"/>
              <a:t>conditions</a:t>
            </a:r>
          </a:p>
          <a:p>
            <a:r>
              <a:rPr lang="en-US" sz="2400" dirty="0" smtClean="0"/>
              <a:t>2 </a:t>
            </a:r>
            <a:r>
              <a:rPr lang="en-US" sz="2400" dirty="0"/>
              <a:t>reasons for delaying elective visits and procedures--to protect oral health personnel and to preserve PPE </a:t>
            </a:r>
          </a:p>
          <a:p>
            <a:r>
              <a:rPr lang="en-US" sz="2400" dirty="0"/>
              <a:t>Removed recommendation that all elective procedures be postponed on May 18, 2020</a:t>
            </a:r>
          </a:p>
        </p:txBody>
      </p:sp>
    </p:spTree>
    <p:extLst>
      <p:ext uri="{BB962C8B-B14F-4D97-AF65-F5344CB8AC3E}">
        <p14:creationId xmlns:p14="http://schemas.microsoft.com/office/powerpoint/2010/main" val="1855487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XRUYQT3274NZ-681238054-1738</_dlc_DocId>
    <_dlc_DocIdUrl xmlns="b22f8f74-215c-4154-9939-bd29e4e8980e">
      <Url>https://supportservices.jobcorps.gov/health/_layouts/15/DocIdRedir.aspx?ID=XRUYQT3274NZ-681238054-1738</Url>
      <Description>XRUYQT3274NZ-681238054-1738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8EEEED5-D84D-492E-8EE3-5F4AE31C156C}"/>
</file>

<file path=customXml/itemProps2.xml><?xml version="1.0" encoding="utf-8"?>
<ds:datastoreItem xmlns:ds="http://schemas.openxmlformats.org/officeDocument/2006/customXml" ds:itemID="{F4616F2F-27E7-4028-A819-DE390CEA3680}"/>
</file>

<file path=customXml/itemProps3.xml><?xml version="1.0" encoding="utf-8"?>
<ds:datastoreItem xmlns:ds="http://schemas.openxmlformats.org/officeDocument/2006/customXml" ds:itemID="{E71E5E77-DDA2-47E6-9670-1612A248EC85}"/>
</file>

<file path=customXml/itemProps4.xml><?xml version="1.0" encoding="utf-8"?>
<ds:datastoreItem xmlns:ds="http://schemas.openxmlformats.org/officeDocument/2006/customXml" ds:itemID="{2B503DCC-26D6-4831-9106-129BE4983BBA}"/>
</file>

<file path=docProps/app.xml><?xml version="1.0" encoding="utf-8"?>
<Properties xmlns="http://schemas.openxmlformats.org/officeDocument/2006/extended-properties" xmlns:vt="http://schemas.openxmlformats.org/officeDocument/2006/docPropsVTypes">
  <TotalTime>302</TotalTime>
  <Words>1522</Words>
  <Application>Microsoft Office PowerPoint</Application>
  <PresentationFormat>On-screen Show (4:3)</PresentationFormat>
  <Paragraphs>193</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Times New Roman</vt:lpstr>
      <vt:lpstr>Wingdings</vt:lpstr>
      <vt:lpstr>Office Theme</vt:lpstr>
      <vt:lpstr>Updated CDC Guidance for Dental Settings During COVID-19  Pamela Alston, DDS, Lead Oral Health Specialist</vt:lpstr>
      <vt:lpstr>Webinar Objectives</vt:lpstr>
      <vt:lpstr>Tracking COVID-19 is a lot like tracking a Tornado</vt:lpstr>
      <vt:lpstr>What is known about the  Corona Virus</vt:lpstr>
      <vt:lpstr>Oral Health Personnel</vt:lpstr>
      <vt:lpstr> Dentistry work tasks associated with exposure medium &amp; high risk levels </vt:lpstr>
      <vt:lpstr>CDC’s Guidelines for Infection Control in Dental Health Care Settings—2003 </vt:lpstr>
      <vt:lpstr>CDC’s Interim Infection Prevention and Control Guidance for Dental Settings </vt:lpstr>
      <vt:lpstr>CDC Interim Infection Prevention and Control Guidance for Dental Settings</vt:lpstr>
      <vt:lpstr>Health Care System Caveats for Providing Elective Services</vt:lpstr>
      <vt:lpstr>CDC’s Guiding Principle</vt:lpstr>
      <vt:lpstr>Getting Ready to Reopen</vt:lpstr>
      <vt:lpstr>Getting the dental facility ready</vt:lpstr>
      <vt:lpstr>When Oral Health Personnel Return</vt:lpstr>
      <vt:lpstr>When Oral Health Personnel Return</vt:lpstr>
      <vt:lpstr>Aggressive Source Control* Measures</vt:lpstr>
      <vt:lpstr>Personal Protective Equipment</vt:lpstr>
      <vt:lpstr>Respirators</vt:lpstr>
      <vt:lpstr>Extended Use of Facemasks  and Respirators</vt:lpstr>
      <vt:lpstr>PowerPoint Presentation</vt:lpstr>
      <vt:lpstr>Eye Protection</vt:lpstr>
      <vt:lpstr>Gloves</vt:lpstr>
      <vt:lpstr>Gowns</vt:lpstr>
      <vt:lpstr>Head covers and shoe covers</vt:lpstr>
      <vt:lpstr>Precautions When Performing  Aerosol Generating Procedures (AGPs)</vt:lpstr>
      <vt:lpstr> Environmental Infection Control </vt:lpstr>
      <vt:lpstr>Disinfection</vt:lpstr>
      <vt:lpstr> “During the reopening process, centers must abide by federal, state, and local regulations regarding physical distancing, size of group gatherings, and wearing face masks by following whichever regulations are the most restrictive. In some cases, PRH requirements may not be able to be met because they are in conflict with regulations.” </vt:lpstr>
      <vt:lpstr>State Actions and Policy Actions to Address the Corona Virus</vt:lpstr>
      <vt:lpstr>“Until more is known about how COVID-19 spreads, OSHA recommends—”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CDC Guidance for Dental Settings During COVID-19</dc:title>
  <dc:creator>Pamela Alston</dc:creator>
  <cp:lastModifiedBy>Carolina Valdenegro</cp:lastModifiedBy>
  <cp:revision>6</cp:revision>
  <dcterms:created xsi:type="dcterms:W3CDTF">2020-06-13T06:40:43Z</dcterms:created>
  <dcterms:modified xsi:type="dcterms:W3CDTF">2020-06-15T14:51:57Z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3aa9ff90-f106-4b8c-bad6-96fe37fe68ba</vt:lpwstr>
  </property>
</Properties>
</file>