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9.xml" ContentType="application/vnd.openxmlformats-officedocument.presentationml.notes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16.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70"/>
  </p:notesMasterIdLst>
  <p:sldIdLst>
    <p:sldId id="499" r:id="rId3"/>
    <p:sldId id="500" r:id="rId4"/>
    <p:sldId id="501" r:id="rId5"/>
    <p:sldId id="448" r:id="rId6"/>
    <p:sldId id="449" r:id="rId7"/>
    <p:sldId id="450" r:id="rId8"/>
    <p:sldId id="451" r:id="rId9"/>
    <p:sldId id="452" r:id="rId10"/>
    <p:sldId id="453" r:id="rId11"/>
    <p:sldId id="454" r:id="rId12"/>
    <p:sldId id="455" r:id="rId13"/>
    <p:sldId id="456" r:id="rId14"/>
    <p:sldId id="457" r:id="rId15"/>
    <p:sldId id="458" r:id="rId16"/>
    <p:sldId id="459" r:id="rId17"/>
    <p:sldId id="460" r:id="rId18"/>
    <p:sldId id="461" r:id="rId19"/>
    <p:sldId id="465" r:id="rId20"/>
    <p:sldId id="462" r:id="rId21"/>
    <p:sldId id="463" r:id="rId22"/>
    <p:sldId id="464" r:id="rId23"/>
    <p:sldId id="466" r:id="rId24"/>
    <p:sldId id="467" r:id="rId25"/>
    <p:sldId id="511" r:id="rId26"/>
    <p:sldId id="468" r:id="rId27"/>
    <p:sldId id="512" r:id="rId28"/>
    <p:sldId id="513" r:id="rId29"/>
    <p:sldId id="471" r:id="rId30"/>
    <p:sldId id="516" r:id="rId31"/>
    <p:sldId id="470" r:id="rId32"/>
    <p:sldId id="469" r:id="rId33"/>
    <p:sldId id="503" r:id="rId34"/>
    <p:sldId id="504" r:id="rId35"/>
    <p:sldId id="472" r:id="rId36"/>
    <p:sldId id="473" r:id="rId37"/>
    <p:sldId id="474" r:id="rId38"/>
    <p:sldId id="476" r:id="rId39"/>
    <p:sldId id="508" r:id="rId40"/>
    <p:sldId id="475" r:id="rId41"/>
    <p:sldId id="477" r:id="rId42"/>
    <p:sldId id="514" r:id="rId43"/>
    <p:sldId id="478" r:id="rId44"/>
    <p:sldId id="479" r:id="rId45"/>
    <p:sldId id="480" r:id="rId46"/>
    <p:sldId id="481" r:id="rId47"/>
    <p:sldId id="482" r:id="rId48"/>
    <p:sldId id="483" r:id="rId49"/>
    <p:sldId id="484" r:id="rId50"/>
    <p:sldId id="485" r:id="rId51"/>
    <p:sldId id="486" r:id="rId52"/>
    <p:sldId id="487" r:id="rId53"/>
    <p:sldId id="488" r:id="rId54"/>
    <p:sldId id="515" r:id="rId55"/>
    <p:sldId id="490" r:id="rId56"/>
    <p:sldId id="505" r:id="rId57"/>
    <p:sldId id="489" r:id="rId58"/>
    <p:sldId id="506" r:id="rId59"/>
    <p:sldId id="507" r:id="rId60"/>
    <p:sldId id="491" r:id="rId61"/>
    <p:sldId id="492" r:id="rId62"/>
    <p:sldId id="493" r:id="rId63"/>
    <p:sldId id="494" r:id="rId64"/>
    <p:sldId id="495" r:id="rId65"/>
    <p:sldId id="496" r:id="rId66"/>
    <p:sldId id="502" r:id="rId67"/>
    <p:sldId id="497" r:id="rId68"/>
    <p:sldId id="498"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15" d="100"/>
          <a:sy n="115" d="100"/>
        </p:scale>
        <p:origin x="114" y="330"/>
      </p:cViewPr>
      <p:guideLst>
        <p:guide orient="horz" pos="2160"/>
        <p:guide pos="3840"/>
      </p:guideLst>
    </p:cSldViewPr>
  </p:slideViewPr>
  <p:notesTextViewPr>
    <p:cViewPr>
      <p:scale>
        <a:sx n="3" d="2"/>
        <a:sy n="3" d="2"/>
      </p:scale>
      <p:origin x="0" y="0"/>
    </p:cViewPr>
  </p:notesTextViewPr>
  <p:sorterViewPr>
    <p:cViewPr>
      <p:scale>
        <a:sx n="66" d="100"/>
        <a:sy n="66" d="100"/>
      </p:scale>
      <p:origin x="0" y="-451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78" Type="http://schemas.openxmlformats.org/officeDocument/2006/relationships/customXml" Target="../customXml/item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customXml" Target="../customXml/item2.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52E002-9244-4AAA-A06A-FB0C1379525B}" type="datetimeFigureOut">
              <a:rPr lang="en-US" smtClean="0"/>
              <a:pPr/>
              <a:t>5/17/2022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F07D2F-4F2C-4C3B-8536-86FC6AC13B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6EC0F4-C644-492C-9833-7F6EAC2C680B}" type="slidenum">
              <a:rPr lang="en-US" smtClean="0"/>
              <a:pPr fontAlgn="base">
                <a:spcBef>
                  <a:spcPct val="0"/>
                </a:spcBef>
                <a:spcAft>
                  <a:spcPct val="0"/>
                </a:spcAft>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8AECBC1E-0C8A-494F-9392-6E7F928FA936}" type="slidenum">
              <a:rPr lang="en-US" smtClean="0"/>
              <a:pPr>
                <a:defRPr/>
              </a:pPr>
              <a:t>37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3A23845-FBB5-4991-BFD5-53EB14862348}" type="slidenum">
              <a:rPr lang="en-US" smtClean="0"/>
              <a:pPr>
                <a:defRPr/>
              </a:pPr>
              <a:t>39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F3875B6B-E6ED-42B8-A154-EC40642027C8}" type="slidenum">
              <a:rPr lang="en-US" smtClean="0"/>
              <a:pPr>
                <a:defRPr/>
              </a:pPr>
              <a:t>40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97F479CC-A244-4DBA-85D5-225C8A8DBCD4}" type="slidenum">
              <a:rPr lang="en-US" smtClean="0"/>
              <a:pPr>
                <a:defRPr/>
              </a:pPr>
              <a:t>42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15513627-58DB-4E4D-9C9C-704678D17EA8}" type="slidenum">
              <a:rPr lang="en-US" smtClean="0"/>
              <a:pPr>
                <a:defRPr/>
              </a:pPr>
              <a:t>43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5EB6D6F7-62F5-432F-A69E-FCFBBF5D0253}" type="slidenum">
              <a:rPr lang="en-US" smtClean="0"/>
              <a:pPr>
                <a:defRPr/>
              </a:pPr>
              <a:t>44</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F8283DE5-230E-48EC-ABCA-95EABD8D874A}" type="slidenum">
              <a:rPr lang="en-US" smtClean="0"/>
              <a:pPr>
                <a:defRPr/>
              </a:pPr>
              <a:t>45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5465716-1B5A-4164-AADF-1FEE5C23A91E}" type="slidenum">
              <a:rPr lang="en-US" smtClean="0"/>
              <a:pPr>
                <a:defRPr/>
              </a:pPr>
              <a:t>46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E31ABF80-8374-4006-9838-F3221A9EC03D}" type="slidenum">
              <a:rPr lang="en-US" smtClean="0"/>
              <a:pPr>
                <a:defRPr/>
              </a:pPr>
              <a:t>47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7872F605-EA81-452A-9E36-DA81550EEEF8}" type="slidenum">
              <a:rPr lang="en-US" smtClean="0"/>
              <a:pPr>
                <a:defRPr/>
              </a:pPr>
              <a:t>48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21ED8502-DA68-4761-B0B4-553A260239D6}"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740780B9-7DC3-4A6D-884C-41E2CCCB939E}" type="slidenum">
              <a:rPr lang="en-US" smtClean="0"/>
              <a:pPr>
                <a:defRPr/>
              </a:pPr>
              <a:t>49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FA988CBD-F013-4AAA-883F-8B8E56C6D296}" type="slidenum">
              <a:rPr lang="en-US" smtClean="0"/>
              <a:pPr>
                <a:defRPr/>
              </a:pPr>
              <a:t>50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95F7EE63-4072-4F71-B67E-C6341F151BD4}" type="slidenum">
              <a:rPr lang="en-US" smtClean="0"/>
              <a:pPr>
                <a:defRPr/>
              </a:pPr>
              <a:t>51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1437B8A4-F301-40CE-8C7A-CF19810C4B83}" type="slidenum">
              <a:rPr lang="en-US" smtClean="0"/>
              <a:pPr>
                <a:defRPr/>
              </a:pPr>
              <a:t>52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1437B8A4-F301-40CE-8C7A-CF19810C4B83}" type="slidenum">
              <a:rPr lang="en-US" smtClean="0"/>
              <a:pPr>
                <a:defRPr/>
              </a:pPr>
              <a:t>53</a:t>
            </a:fld>
            <a:endParaRPr lang="en-US" dirty="0"/>
          </a:p>
        </p:txBody>
      </p:sp>
    </p:spTree>
    <p:extLst>
      <p:ext uri="{BB962C8B-B14F-4D97-AF65-F5344CB8AC3E}">
        <p14:creationId xmlns:p14="http://schemas.microsoft.com/office/powerpoint/2010/main" val="281721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BDF901E5-C8EA-4AF6-A7D8-F08BD35424D0}" type="slidenum">
              <a:rPr lang="en-US" smtClean="0"/>
              <a:pPr>
                <a:defRPr/>
              </a:pPr>
              <a:t>54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C1E274A8-0116-49C4-B337-2AF66E61989C}" type="slidenum">
              <a:rPr lang="en-US" smtClean="0"/>
              <a:pPr>
                <a:defRPr/>
              </a:pPr>
              <a:t>56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4984A53-F02E-4D59-AA5F-FDDB96AB4A18}" type="slidenum">
              <a:rPr lang="en-US" smtClean="0"/>
              <a:pPr>
                <a:defRPr/>
              </a:pPr>
              <a:t>59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F10124DB-E5E5-4070-B5A0-FC5421E9EB5F}" type="slidenum">
              <a:rPr lang="en-US" smtClean="0"/>
              <a:pPr>
                <a:defRPr/>
              </a:pPr>
              <a:t>60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B5BEE7FC-9AEA-4712-9512-C83F0428B9F4}" type="slidenum">
              <a:rPr lang="en-US" smtClean="0"/>
              <a:pPr>
                <a:defRPr/>
              </a:pPr>
              <a:t>61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74930141-1A59-454D-A31F-B53C74C42319}"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3B11CBAE-72CD-4968-8A54-F1EAF30B14AB}" type="slidenum">
              <a:rPr lang="en-US" smtClean="0"/>
              <a:pPr>
                <a:defRPr/>
              </a:pPr>
              <a:t>62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6DA71CDD-53CE-435D-AA10-F0557A9E3627}" type="slidenum">
              <a:rPr lang="en-US" smtClean="0"/>
              <a:pPr>
                <a:defRPr/>
              </a:pPr>
              <a:t>63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B6D4CF7A-E886-452F-B923-D9FC4BCFC901}" type="slidenum">
              <a:rPr lang="en-US" smtClean="0"/>
              <a:pPr>
                <a:defRPr/>
              </a:pPr>
              <a:t>64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7623AF37-4C32-433C-8E01-54798530B1BF}" type="slidenum">
              <a:rPr lang="en-US" smtClean="0"/>
              <a:pPr>
                <a:defRPr/>
              </a:pPr>
              <a:t>66</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A33C7D-19A6-4E9F-B7C6-B49654745811}" type="slidenum">
              <a:rPr lang="en-US" smtClean="0"/>
              <a:pPr fontAlgn="base">
                <a:spcBef>
                  <a:spcPct val="0"/>
                </a:spcBef>
                <a:spcAft>
                  <a:spcPct val="0"/>
                </a:spcAft>
                <a:defRPr/>
              </a:pPr>
              <a:t>67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A1124699-48D9-4B9D-9F53-0A4FE1A0890D}" type="slidenum">
              <a:rPr lang="en-US" smtClean="0"/>
              <a:pPr>
                <a:defRPr/>
              </a:pPr>
              <a:t>30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F9EE2D75-905C-4826-96B1-953809198CCF}" type="slidenum">
              <a:rPr lang="en-US" smtClean="0"/>
              <a:pPr>
                <a:defRPr/>
              </a:pPr>
              <a:t>31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F9EE2D75-905C-4826-96B1-953809198CCF}" type="slidenum">
              <a:rPr lang="en-US" smtClean="0"/>
              <a:pPr>
                <a:defRPr/>
              </a:pPr>
              <a:t>32</a:t>
            </a:fld>
            <a:endParaRPr lang="en-US" dirty="0"/>
          </a:p>
        </p:txBody>
      </p:sp>
    </p:spTree>
    <p:extLst>
      <p:ext uri="{BB962C8B-B14F-4D97-AF65-F5344CB8AC3E}">
        <p14:creationId xmlns:p14="http://schemas.microsoft.com/office/powerpoint/2010/main" val="3121797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31ED46A4-9FAB-4CC4-8C97-D896BAF72EBD}" type="slidenum">
              <a:rPr lang="en-US" smtClean="0"/>
              <a:pPr>
                <a:defRPr/>
              </a:pPr>
              <a:t>34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80B426E4-2353-4B5D-985C-D6B50032B3C9}" type="slidenum">
              <a:rPr lang="en-US" smtClean="0"/>
              <a:pPr>
                <a:defRPr/>
              </a:pPr>
              <a:t>35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D6E0B68B-56A9-4B5F-8DDB-D14E7013ECCB}" type="slidenum">
              <a:rPr lang="en-US" smtClean="0"/>
              <a:pPr>
                <a:defRPr/>
              </a:pPr>
              <a:t>36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06978F-DD20-2344-B372-8264B4B81A2D}" type="datetimeFigureOut">
              <a:rPr lang="en-US" smtClean="0"/>
              <a:pPr/>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FFDCD-880D-1D44-9564-B92228FFA6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06978F-DD20-2344-B372-8264B4B81A2D}" type="datetimeFigureOut">
              <a:rPr lang="en-US" smtClean="0"/>
              <a:pPr/>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FFDCD-880D-1D44-9564-B92228FFA6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06978F-DD20-2344-B372-8264B4B81A2D}" type="datetimeFigureOut">
              <a:rPr lang="en-US" smtClean="0"/>
              <a:pPr/>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FFDCD-880D-1D44-9564-B92228FFA6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E98D-3AB0-C53C-6E98-DB63A0BFD3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F6FC85-5082-07DE-30FE-5F0A8994F3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6DCFB5-DC5F-367E-1B44-710CC82A1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72BA41-EC5B-4197-BCC8-0FD2E523CD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C6EBB95-DA23-C779-71F9-E1B10895C9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D3205A5-ED8F-71F5-B368-705661B8DF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15108C-154A-4A5A-9C05-91A49A422BA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52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06978F-DD20-2344-B372-8264B4B81A2D}" type="datetimeFigureOut">
              <a:rPr lang="en-US" smtClean="0"/>
              <a:pPr/>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FFDCD-880D-1D44-9564-B92228FFA6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06978F-DD20-2344-B372-8264B4B81A2D}" type="datetimeFigureOut">
              <a:rPr lang="en-US" smtClean="0"/>
              <a:pPr/>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FFDCD-880D-1D44-9564-B92228FFA6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06978F-DD20-2344-B372-8264B4B81A2D}" type="datetimeFigureOut">
              <a:rPr lang="en-US" smtClean="0"/>
              <a:pPr/>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FFDCD-880D-1D44-9564-B92228FFA6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06978F-DD20-2344-B372-8264B4B81A2D}" type="datetimeFigureOut">
              <a:rPr lang="en-US" smtClean="0"/>
              <a:pPr/>
              <a:t>5/17/2022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5FFDCD-880D-1D44-9564-B92228FFA6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06978F-DD20-2344-B372-8264B4B81A2D}" type="datetimeFigureOut">
              <a:rPr lang="en-US" smtClean="0"/>
              <a:pPr/>
              <a:t>5/17/2022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5FFDCD-880D-1D44-9564-B92228FFA6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6978F-DD20-2344-B372-8264B4B81A2D}" type="datetimeFigureOut">
              <a:rPr lang="en-US" smtClean="0"/>
              <a:pPr/>
              <a:t>5/17/2022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5FFDCD-880D-1D44-9564-B92228FFA6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06978F-DD20-2344-B372-8264B4B81A2D}" type="datetimeFigureOut">
              <a:rPr lang="en-US" smtClean="0"/>
              <a:pPr/>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FFDCD-880D-1D44-9564-B92228FFA6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06978F-DD20-2344-B372-8264B4B81A2D}" type="datetimeFigureOut">
              <a:rPr lang="en-US" smtClean="0"/>
              <a:pPr/>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FFDCD-880D-1D44-9564-B92228FFA6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06978F-DD20-2344-B372-8264B4B81A2D}" type="datetimeFigureOut">
              <a:rPr lang="en-US" smtClean="0"/>
              <a:pPr/>
              <a:t>5/17/2022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5FFDCD-880D-1D44-9564-B92228FFA6D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9C146A-A3ED-5B16-4466-59E85C8536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39544A-7B22-03AF-32AB-2325A04282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970F3-A3D1-BA73-915D-056C2C1473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2BA41-EC5B-4197-BCC8-0FD2E523CD7A}" type="datetimeFigureOut">
              <a:rPr lang="en-US" smtClean="0"/>
              <a:pPr/>
              <a:t>5/17/2022</a:t>
            </a:fld>
            <a:endParaRPr lang="en-US" dirty="0"/>
          </a:p>
        </p:txBody>
      </p:sp>
      <p:sp>
        <p:nvSpPr>
          <p:cNvPr id="5" name="Footer Placeholder 4">
            <a:extLst>
              <a:ext uri="{FF2B5EF4-FFF2-40B4-BE49-F238E27FC236}">
                <a16:creationId xmlns:a16="http://schemas.microsoft.com/office/drawing/2014/main" id="{7432EB4F-98D7-C191-4709-871AF30730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BCF30FD-292D-3066-FE70-EAA0E6EBF0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0078151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seer.cancer.gov/statfacts/html/melan.html?ftag=YHF4eb9d17"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cdc.gov/cancer/skin/basic_info/prevention.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www.skincancer.org/" TargetMode="External"/><Relationship Id="rId7" Type="http://schemas.openxmlformats.org/officeDocument/2006/relationships/hyperlink" Target="http://www.fda.gov/ForConsumers/ConsumerUpdates/ucm049090.ht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cdc.gov/cancer/skin/call_to_action/index.htm" TargetMode="External"/><Relationship Id="rId5" Type="http://schemas.openxmlformats.org/officeDocument/2006/relationships/hyperlink" Target="http://www.cdc.gov/cancer/skin/basic_info/sun-safety.htm" TargetMode="External"/><Relationship Id="rId4" Type="http://schemas.openxmlformats.org/officeDocument/2006/relationships/hyperlink" Target="http://www.skincheck.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pPr eaLnBrk="1" hangingPunct="1"/>
            <a:r>
              <a:rPr lang="en-US" b="1" dirty="0">
                <a:solidFill>
                  <a:schemeClr val="tx1"/>
                </a:solidFill>
                <a:ea typeface="ＭＳ Ｐゴシック" pitchFamily="34" charset="-128"/>
              </a:rPr>
              <a:t>Sun Exposure and Skin Cancer:</a:t>
            </a:r>
            <a:br>
              <a:rPr lang="en-US" b="1" dirty="0">
                <a:solidFill>
                  <a:schemeClr val="tx1"/>
                </a:solidFill>
                <a:ea typeface="ＭＳ Ｐゴシック" pitchFamily="34" charset="-128"/>
              </a:rPr>
            </a:br>
            <a:r>
              <a:rPr lang="en-US" b="1" dirty="0">
                <a:solidFill>
                  <a:schemeClr val="tx1"/>
                </a:solidFill>
                <a:ea typeface="ＭＳ Ｐゴシック" pitchFamily="34" charset="-128"/>
              </a:rPr>
              <a:t>Know Your ABCDEs</a:t>
            </a:r>
            <a:endParaRPr lang="en-US" dirty="0">
              <a:solidFill>
                <a:schemeClr val="tx1"/>
              </a:solidFill>
              <a:ea typeface="ＭＳ Ｐゴシック" pitchFamily="34" charset="-128"/>
            </a:endParaRPr>
          </a:p>
        </p:txBody>
      </p:sp>
      <p:sp>
        <p:nvSpPr>
          <p:cNvPr id="3" name="Subtitle 2"/>
          <p:cNvSpPr>
            <a:spLocks noGrp="1"/>
          </p:cNvSpPr>
          <p:nvPr>
            <p:ph type="subTitle" idx="1"/>
          </p:nvPr>
        </p:nvSpPr>
        <p:spPr/>
        <p:txBody>
          <a:bodyPr>
            <a:normAutofit fontScale="62500" lnSpcReduction="20000"/>
          </a:bodyPr>
          <a:lstStyle/>
          <a:p>
            <a:pPr eaLnBrk="1" hangingPunct="1">
              <a:defRPr/>
            </a:pPr>
            <a:r>
              <a:rPr lang="en-US" b="1" dirty="0"/>
              <a:t>Presenters:</a:t>
            </a:r>
          </a:p>
          <a:p>
            <a:pPr eaLnBrk="1" hangingPunct="1">
              <a:defRPr/>
            </a:pPr>
            <a:endParaRPr lang="en-US" sz="1500" b="1" dirty="0"/>
          </a:p>
          <a:p>
            <a:pPr eaLnBrk="1" hangingPunct="1">
              <a:defRPr/>
            </a:pPr>
            <a:r>
              <a:rPr lang="en-US" b="1" dirty="0"/>
              <a:t>Chris Kuhn, Center Director, Oneonta Job Corps Center</a:t>
            </a:r>
            <a:endParaRPr lang="en-US" dirty="0"/>
          </a:p>
          <a:p>
            <a:pPr eaLnBrk="1" hangingPunct="1">
              <a:defRPr/>
            </a:pPr>
            <a:r>
              <a:rPr lang="en-US" b="1" dirty="0"/>
              <a:t>John Kulig, MD, MPH, Lead Medical Specialist, Humanitas</a:t>
            </a:r>
          </a:p>
          <a:p>
            <a:pPr eaLnBrk="1" hangingPunct="1">
              <a:defRPr/>
            </a:pPr>
            <a:endParaRPr lang="en-US" b="1" dirty="0"/>
          </a:p>
          <a:p>
            <a:pPr eaLnBrk="1" hangingPunct="1">
              <a:defRPr/>
            </a:pPr>
            <a:r>
              <a:rPr lang="en-US" b="1" dirty="0"/>
              <a:t>May 19, 2022</a:t>
            </a:r>
          </a:p>
          <a:p>
            <a:pPr eaLnBrk="1" hangingPunct="1">
              <a:defRPr/>
            </a:pP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FB9CA0AB-40BD-016C-6BE0-EC7D3F09C5B5}"/>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1402339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ADCEEC-1530-BEBD-4049-BA225219AB01}"/>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440261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appliance, furniture, cluttered&#10;&#10;Description automatically generated">
            <a:extLst>
              <a:ext uri="{FF2B5EF4-FFF2-40B4-BE49-F238E27FC236}">
                <a16:creationId xmlns:a16="http://schemas.microsoft.com/office/drawing/2014/main" id="{C943AD95-A389-73FD-FD47-624F33FE7BD8}"/>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255686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4EA54D4A-43A6-083B-4C8E-5DCA0BC84F2F}"/>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687586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313C561F-3E54-2287-20D1-98C31544ECE6}"/>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672942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DB70D8AB-9D0E-BFBE-9ED0-CA0B26E05C5E}"/>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2005588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 person, preparing&#10;&#10;Description automatically generated">
            <a:extLst>
              <a:ext uri="{FF2B5EF4-FFF2-40B4-BE49-F238E27FC236}">
                <a16:creationId xmlns:a16="http://schemas.microsoft.com/office/drawing/2014/main" id="{EA0A7766-054E-AF8C-5E86-018F41760548}"/>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3297303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group, posing&#10;&#10;Description automatically generated">
            <a:extLst>
              <a:ext uri="{FF2B5EF4-FFF2-40B4-BE49-F238E27FC236}">
                <a16:creationId xmlns:a16="http://schemas.microsoft.com/office/drawing/2014/main" id="{46DAAB2D-DB9A-4A26-A42A-84E88F6D9B3A}"/>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2405066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4460CE66-3B0D-C5D0-69AE-2E80671F0FEB}"/>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241316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33B3642-3E5D-4B8F-6CA6-834EF79A626D}"/>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450388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t>Overview</a:t>
            </a:r>
          </a:p>
        </p:txBody>
      </p:sp>
      <p:sp>
        <p:nvSpPr>
          <p:cNvPr id="5123" name="Content Placeholder 2"/>
          <p:cNvSpPr>
            <a:spLocks noGrp="1"/>
          </p:cNvSpPr>
          <p:nvPr>
            <p:ph idx="1"/>
          </p:nvPr>
        </p:nvSpPr>
        <p:spPr/>
        <p:txBody>
          <a:bodyPr/>
          <a:lstStyle/>
          <a:p>
            <a:r>
              <a:rPr lang="en-US" dirty="0"/>
              <a:t>This webinar will provide a review of the different types of skin cancer, recognition of skin cancer and educational resources for skin cancer prevention. </a:t>
            </a:r>
          </a:p>
          <a:p>
            <a:r>
              <a:rPr lang="en-US" dirty="0"/>
              <a:t>A melanoma survivor will discuss his case and offer suggestions for skin cancer prevention in Job Corps.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ord&#10;&#10;Description automatically generated">
            <a:extLst>
              <a:ext uri="{FF2B5EF4-FFF2-40B4-BE49-F238E27FC236}">
                <a16:creationId xmlns:a16="http://schemas.microsoft.com/office/drawing/2014/main" id="{7B70DDA4-50A2-9700-F907-53A2E5287A9C}"/>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3696816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rass, person, indoor&#10;&#10;Description automatically generated">
            <a:extLst>
              <a:ext uri="{FF2B5EF4-FFF2-40B4-BE49-F238E27FC236}">
                <a16:creationId xmlns:a16="http://schemas.microsoft.com/office/drawing/2014/main" id="{447135B9-A0A3-4D3F-F244-E8613FA74A0A}"/>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2165218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people&#10;&#10;Description automatically generated with low confidence">
            <a:extLst>
              <a:ext uri="{FF2B5EF4-FFF2-40B4-BE49-F238E27FC236}">
                <a16:creationId xmlns:a16="http://schemas.microsoft.com/office/drawing/2014/main" id="{BBC8BEDE-921D-D5D4-FF13-D2306514CDA7}"/>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68113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grass, person, person&#10;&#10;Description automatically generated">
            <a:extLst>
              <a:ext uri="{FF2B5EF4-FFF2-40B4-BE49-F238E27FC236}">
                <a16:creationId xmlns:a16="http://schemas.microsoft.com/office/drawing/2014/main" id="{7AFF0C50-5266-013B-F720-E03FEB2D5091}"/>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3950516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10;&#10;Description automatically generated">
            <a:extLst>
              <a:ext uri="{FF2B5EF4-FFF2-40B4-BE49-F238E27FC236}">
                <a16:creationId xmlns:a16="http://schemas.microsoft.com/office/drawing/2014/main" id="{62DBE720-1D46-F0A1-CD22-E129A95E2C22}"/>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870049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earing graduation gowns and caps&#10;&#10;Description automatically generated with low confidence">
            <a:extLst>
              <a:ext uri="{FF2B5EF4-FFF2-40B4-BE49-F238E27FC236}">
                <a16:creationId xmlns:a16="http://schemas.microsoft.com/office/drawing/2014/main" id="{1AFA219B-BECE-A043-8643-546E9527DA57}"/>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828684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people&#10;&#10;Description automatically generated with medium confidence">
            <a:extLst>
              <a:ext uri="{FF2B5EF4-FFF2-40B4-BE49-F238E27FC236}">
                <a16:creationId xmlns:a16="http://schemas.microsoft.com/office/drawing/2014/main" id="{9E83AC5A-5E93-CB55-B62B-BE81C7A17BE3}"/>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369617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17CB2D4C-1523-BA7A-D59F-C25EE2FE8D66}"/>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3644761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Teams&#10;&#10;Description automatically generated">
            <a:extLst>
              <a:ext uri="{FF2B5EF4-FFF2-40B4-BE49-F238E27FC236}">
                <a16:creationId xmlns:a16="http://schemas.microsoft.com/office/drawing/2014/main" id="{938F1B47-18C9-BE2E-4222-B4C866A07F88}"/>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2783672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30" name="Picture 6" descr="Rainbows always appear opposite the sun">
            <a:extLst>
              <a:ext uri="{FF2B5EF4-FFF2-40B4-BE49-F238E27FC236}">
                <a16:creationId xmlns:a16="http://schemas.microsoft.com/office/drawing/2014/main" id="{08B71374-DDFF-42E5-7C40-8E49483DA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03" y="0"/>
            <a:ext cx="10661884" cy="685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889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81200" y="259398"/>
            <a:ext cx="8229600" cy="1143000"/>
          </a:xfrm>
        </p:spPr>
        <p:txBody>
          <a:bodyPr/>
          <a:lstStyle/>
          <a:p>
            <a:r>
              <a:rPr lang="en-US" dirty="0"/>
              <a:t>Learning Objectives</a:t>
            </a:r>
          </a:p>
        </p:txBody>
      </p:sp>
      <p:sp>
        <p:nvSpPr>
          <p:cNvPr id="6147" name="Content Placeholder 2"/>
          <p:cNvSpPr>
            <a:spLocks noGrp="1"/>
          </p:cNvSpPr>
          <p:nvPr>
            <p:ph idx="1"/>
          </p:nvPr>
        </p:nvSpPr>
        <p:spPr/>
        <p:txBody>
          <a:bodyPr>
            <a:normAutofit fontScale="92500" lnSpcReduction="10000"/>
          </a:bodyPr>
          <a:lstStyle/>
          <a:p>
            <a:pPr marL="0" indent="0">
              <a:buNone/>
            </a:pPr>
            <a:r>
              <a:rPr lang="en-US" b="0" i="0" dirty="0">
                <a:effectLst/>
                <a:latin typeface="Calibri" panose="020F0502020204030204" pitchFamily="34" charset="0"/>
              </a:rPr>
              <a:t>Participants will be able to:</a:t>
            </a:r>
            <a:endParaRPr lang="en-US" b="0" i="0" dirty="0">
              <a:effectLst/>
              <a:latin typeface="Arial" panose="020B0604020202020204" pitchFamily="34" charset="0"/>
            </a:endParaRPr>
          </a:p>
          <a:p>
            <a:pPr marL="397764" indent="0">
              <a:spcBef>
                <a:spcPts val="672"/>
              </a:spcBef>
              <a:buNone/>
            </a:pPr>
            <a:r>
              <a:rPr lang="en-US" b="0" i="0" dirty="0">
                <a:effectLst/>
                <a:latin typeface="Calibri" panose="020F0502020204030204" pitchFamily="34" charset="0"/>
              </a:rPr>
              <a:t>1. Recognize the relationship between rising rates of skin cancer and sun exposure.</a:t>
            </a:r>
            <a:endParaRPr lang="en-US" b="0" i="0" dirty="0">
              <a:effectLst/>
              <a:latin typeface="Arial" panose="020B0604020202020204" pitchFamily="34" charset="0"/>
            </a:endParaRPr>
          </a:p>
          <a:p>
            <a:pPr marL="397764" indent="0">
              <a:spcBef>
                <a:spcPts val="672"/>
              </a:spcBef>
              <a:buNone/>
            </a:pPr>
            <a:r>
              <a:rPr lang="en-US" b="0" i="0" dirty="0">
                <a:effectLst/>
                <a:latin typeface="Calibri" panose="020F0502020204030204" pitchFamily="34" charset="0"/>
              </a:rPr>
              <a:t>2. Explain the signs and symptoms of skin cancer and the meaning of the acronym "ABCDE."</a:t>
            </a:r>
            <a:endParaRPr lang="en-US" b="0" i="0" dirty="0">
              <a:effectLst/>
              <a:latin typeface="Arial" panose="020B0604020202020204" pitchFamily="34" charset="0"/>
            </a:endParaRPr>
          </a:p>
          <a:p>
            <a:pPr marL="397764" indent="0">
              <a:spcBef>
                <a:spcPts val="672"/>
              </a:spcBef>
              <a:buNone/>
            </a:pPr>
            <a:r>
              <a:rPr lang="en-US" b="0" i="0" dirty="0">
                <a:effectLst/>
                <a:latin typeface="Calibri" panose="020F0502020204030204" pitchFamily="34" charset="0"/>
              </a:rPr>
              <a:t>3. Describe educational resources and strategies to communicate skin cancer prevention information for Job Corps students.</a:t>
            </a:r>
            <a:endParaRPr lang="en-US" b="0" i="0" dirty="0">
              <a:effectLst/>
              <a:latin typeface="Arial" panose="020B0604020202020204" pitchFamily="34" charset="0"/>
            </a:endParaRPr>
          </a:p>
          <a:p>
            <a:pPr marL="0" indent="0">
              <a:buNone/>
            </a:pPr>
            <a:br>
              <a:rPr lang="en-US" b="0" i="0" dirty="0">
                <a:effectLst/>
                <a:latin typeface="Arial" panose="020B0604020202020204" pitchFamily="34" charset="0"/>
              </a:rPr>
            </a:br>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dirty="0"/>
              <a:t>Factors influencing production of </a:t>
            </a:r>
            <a:br>
              <a:rPr lang="en-US" dirty="0"/>
            </a:br>
            <a:r>
              <a:rPr lang="en-US" dirty="0"/>
              <a:t>vitamin D in skin</a:t>
            </a:r>
          </a:p>
        </p:txBody>
      </p:sp>
      <p:sp>
        <p:nvSpPr>
          <p:cNvPr id="8195" name="Content Placeholder 2"/>
          <p:cNvSpPr>
            <a:spLocks noGrp="1"/>
          </p:cNvSpPr>
          <p:nvPr>
            <p:ph idx="1"/>
          </p:nvPr>
        </p:nvSpPr>
        <p:spPr/>
        <p:txBody>
          <a:bodyPr>
            <a:normAutofit fontScale="85000" lnSpcReduction="20000"/>
          </a:bodyPr>
          <a:lstStyle/>
          <a:p>
            <a:r>
              <a:rPr lang="en-US"/>
              <a:t>Skin color and current tan level </a:t>
            </a:r>
          </a:p>
          <a:p>
            <a:r>
              <a:rPr lang="en-US"/>
              <a:t>Amount of time spent in the sun </a:t>
            </a:r>
          </a:p>
          <a:p>
            <a:r>
              <a:rPr lang="en-US"/>
              <a:t>Weather conditions: cloud cover and pollution, ozone layer, surface reflection </a:t>
            </a:r>
          </a:p>
          <a:p>
            <a:r>
              <a:rPr lang="en-US"/>
              <a:t>Latitude and elevation</a:t>
            </a:r>
          </a:p>
          <a:p>
            <a:r>
              <a:rPr lang="en-US"/>
              <a:t>Season </a:t>
            </a:r>
          </a:p>
          <a:p>
            <a:r>
              <a:rPr lang="en-US"/>
              <a:t>Time of day </a:t>
            </a:r>
          </a:p>
          <a:p>
            <a:r>
              <a:rPr lang="en-US"/>
              <a:t>Use of sunscreen </a:t>
            </a:r>
          </a:p>
          <a:p>
            <a:r>
              <a:rPr lang="en-US"/>
              <a:t>Clothing, hats</a:t>
            </a:r>
          </a:p>
          <a:p>
            <a:r>
              <a:rPr lang="en-US"/>
              <a:t>Adequate vitamin D can be obtained safely through food and dietary supplements </a:t>
            </a:r>
          </a:p>
        </p:txBody>
      </p:sp>
      <p:pic>
        <p:nvPicPr>
          <p:cNvPr id="8196" name="Picture 5" descr="Vit_D-Sun.png"/>
          <p:cNvPicPr>
            <a:picLocks noChangeAspect="1"/>
          </p:cNvPicPr>
          <p:nvPr/>
        </p:nvPicPr>
        <p:blipFill>
          <a:blip r:embed="rId3"/>
          <a:srcRect/>
          <a:stretch>
            <a:fillRect/>
          </a:stretch>
        </p:blipFill>
        <p:spPr bwMode="auto">
          <a:xfrm>
            <a:off x="7592291" y="2960254"/>
            <a:ext cx="2048164" cy="2048164"/>
          </a:xfrm>
          <a:prstGeom prst="rect">
            <a:avLst/>
          </a:prstGeom>
          <a:noFill/>
          <a:ln w="9525">
            <a:noFill/>
            <a:miter lim="800000"/>
            <a:headEnd/>
            <a:tailEnd/>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Harmful effects of sun exposure</a:t>
            </a:r>
          </a:p>
        </p:txBody>
      </p:sp>
      <p:sp>
        <p:nvSpPr>
          <p:cNvPr id="7171" name="Content Placeholder 2"/>
          <p:cNvSpPr>
            <a:spLocks noGrp="1"/>
          </p:cNvSpPr>
          <p:nvPr>
            <p:ph idx="1"/>
          </p:nvPr>
        </p:nvSpPr>
        <p:spPr/>
        <p:txBody>
          <a:bodyPr>
            <a:normAutofit lnSpcReduction="10000"/>
          </a:bodyPr>
          <a:lstStyle/>
          <a:p>
            <a:r>
              <a:rPr lang="en-US" dirty="0"/>
              <a:t>Tanning is the body’s response to skin damage from ultraviolet (UV) radiation from the sun</a:t>
            </a:r>
          </a:p>
          <a:p>
            <a:r>
              <a:rPr lang="en-US" dirty="0"/>
              <a:t>Sunburn – 1</a:t>
            </a:r>
            <a:r>
              <a:rPr lang="en-US" baseline="30000" dirty="0"/>
              <a:t>st </a:t>
            </a:r>
            <a:r>
              <a:rPr lang="en-US" dirty="0"/>
              <a:t>(redness) and</a:t>
            </a:r>
            <a:r>
              <a:rPr lang="en-US" baseline="30000" dirty="0"/>
              <a:t> </a:t>
            </a:r>
            <a:r>
              <a:rPr lang="en-US" dirty="0"/>
              <a:t>2</a:t>
            </a:r>
            <a:r>
              <a:rPr lang="en-US" baseline="30000" dirty="0"/>
              <a:t>nd</a:t>
            </a:r>
            <a:r>
              <a:rPr lang="en-US" dirty="0"/>
              <a:t> degree (blisters)</a:t>
            </a:r>
          </a:p>
          <a:p>
            <a:r>
              <a:rPr lang="en-US" dirty="0"/>
              <a:t>Dehydration/heat injury/heat stroke</a:t>
            </a:r>
          </a:p>
          <a:p>
            <a:r>
              <a:rPr lang="en-US" dirty="0"/>
              <a:t>Corneal damage to the eyes</a:t>
            </a:r>
          </a:p>
          <a:p>
            <a:r>
              <a:rPr lang="en-US" dirty="0"/>
              <a:t>Drug sensitivity reactions</a:t>
            </a:r>
          </a:p>
          <a:p>
            <a:r>
              <a:rPr lang="en-US" dirty="0"/>
              <a:t>Premature skin aging/wrinkles/age spots</a:t>
            </a:r>
          </a:p>
          <a:p>
            <a:r>
              <a:rPr lang="en-US" dirty="0"/>
              <a:t>Solar urticaria (hives) - rare</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Harmful effects of sun exposure</a:t>
            </a:r>
          </a:p>
        </p:txBody>
      </p:sp>
      <p:sp>
        <p:nvSpPr>
          <p:cNvPr id="7171" name="Content Placeholder 2"/>
          <p:cNvSpPr>
            <a:spLocks noGrp="1"/>
          </p:cNvSpPr>
          <p:nvPr>
            <p:ph idx="1"/>
          </p:nvPr>
        </p:nvSpPr>
        <p:spPr>
          <a:xfrm>
            <a:off x="1752600" y="1600201"/>
            <a:ext cx="8807824" cy="4525963"/>
          </a:xfrm>
        </p:spPr>
        <p:txBody>
          <a:bodyPr>
            <a:normAutofit/>
          </a:bodyPr>
          <a:lstStyle/>
          <a:p>
            <a:r>
              <a:rPr lang="en-US" dirty="0"/>
              <a:t>Sunburn can occur in less than 15 minutes, but may not appear for another 2 to 4 hours</a:t>
            </a:r>
          </a:p>
          <a:p>
            <a:r>
              <a:rPr lang="en-US" dirty="0"/>
              <a:t>Skin cancer – most common of all cancers – 90% caused by sun exposure</a:t>
            </a:r>
          </a:p>
          <a:p>
            <a:r>
              <a:rPr lang="en-US" dirty="0"/>
              <a:t>“Sustaining 5 or more sunburns in youth increases lifetime melanoma risk by 80%.”  [Skin Cancer Foundation]</a:t>
            </a:r>
          </a:p>
        </p:txBody>
      </p:sp>
    </p:spTree>
    <p:extLst>
      <p:ext uri="{BB962C8B-B14F-4D97-AF65-F5344CB8AC3E}">
        <p14:creationId xmlns:p14="http://schemas.microsoft.com/office/powerpoint/2010/main" val="102290465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0148E0-8E1A-EF16-915F-089D8252E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055"/>
            <a:ext cx="9144000" cy="687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662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Types of skin cancer</a:t>
            </a:r>
          </a:p>
        </p:txBody>
      </p:sp>
      <p:sp>
        <p:nvSpPr>
          <p:cNvPr id="10243" name="Content Placeholder 2"/>
          <p:cNvSpPr>
            <a:spLocks noGrp="1"/>
          </p:cNvSpPr>
          <p:nvPr>
            <p:ph idx="1"/>
          </p:nvPr>
        </p:nvSpPr>
        <p:spPr/>
        <p:txBody>
          <a:bodyPr>
            <a:normAutofit fontScale="77500" lnSpcReduction="20000"/>
          </a:bodyPr>
          <a:lstStyle/>
          <a:p>
            <a:r>
              <a:rPr lang="en-US" dirty="0"/>
              <a:t>Basal Cell Carcinoma</a:t>
            </a:r>
          </a:p>
          <a:p>
            <a:pPr lvl="1">
              <a:buFont typeface="Wingdings" panose="05000000000000000000" pitchFamily="2" charset="2"/>
              <a:buChar char="Ø"/>
            </a:pPr>
            <a:r>
              <a:rPr lang="en-US" dirty="0"/>
              <a:t> about 8 out of 10 of all skin cancers</a:t>
            </a:r>
          </a:p>
          <a:p>
            <a:pPr lvl="1">
              <a:buFont typeface="Wingdings" panose="05000000000000000000" pitchFamily="2" charset="2"/>
              <a:buChar char="Ø"/>
            </a:pPr>
            <a:r>
              <a:rPr lang="en-US" dirty="0"/>
              <a:t> usually develop on areas exposed to the sun, especially the head and neck</a:t>
            </a:r>
          </a:p>
          <a:p>
            <a:r>
              <a:rPr lang="en-US" dirty="0" err="1"/>
              <a:t>Squamous</a:t>
            </a:r>
            <a:r>
              <a:rPr lang="en-US" dirty="0"/>
              <a:t> Cell Carcinoma</a:t>
            </a:r>
          </a:p>
          <a:p>
            <a:pPr lvl="1">
              <a:buFont typeface="Wingdings" panose="05000000000000000000" pitchFamily="2" charset="2"/>
              <a:buChar char="Ø"/>
            </a:pPr>
            <a:r>
              <a:rPr lang="en-US" dirty="0"/>
              <a:t> tend to grow slowly  </a:t>
            </a:r>
          </a:p>
          <a:p>
            <a:pPr lvl="1">
              <a:buFont typeface="Wingdings" panose="05000000000000000000" pitchFamily="2" charset="2"/>
              <a:buChar char="Ø"/>
            </a:pPr>
            <a:r>
              <a:rPr lang="en-US" dirty="0"/>
              <a:t> usually occur on sun-exposed areas of the body, such as the face, ears, neck,</a:t>
            </a:r>
          </a:p>
          <a:p>
            <a:pPr marL="457200" lvl="1" indent="0">
              <a:buNone/>
            </a:pPr>
            <a:r>
              <a:rPr lang="en-US" dirty="0"/>
              <a:t>      lips, and backs of the hands</a:t>
            </a:r>
          </a:p>
          <a:p>
            <a:r>
              <a:rPr lang="en-US" dirty="0"/>
              <a:t>Melanoma</a:t>
            </a:r>
          </a:p>
          <a:p>
            <a:pPr lvl="1">
              <a:buFont typeface="Wingdings" panose="05000000000000000000" pitchFamily="2" charset="2"/>
              <a:buChar char="Ø"/>
            </a:pPr>
            <a:r>
              <a:rPr lang="en-US" dirty="0"/>
              <a:t> much less common than basal cell and squamous cell skin cancers, but far more</a:t>
            </a:r>
          </a:p>
          <a:p>
            <a:pPr marL="457200" lvl="1" indent="0">
              <a:buNone/>
            </a:pPr>
            <a:r>
              <a:rPr lang="en-US" dirty="0"/>
              <a:t>      dangerous</a:t>
            </a:r>
          </a:p>
          <a:p>
            <a:pPr lvl="1">
              <a:buFont typeface="Wingdings" panose="05000000000000000000" pitchFamily="2" charset="2"/>
              <a:buChar char="Ø"/>
            </a:pPr>
            <a:r>
              <a:rPr lang="en-US" dirty="0"/>
              <a:t> trunk (chest and back) is the most common site in men; legs are the most</a:t>
            </a:r>
          </a:p>
          <a:p>
            <a:pPr marL="457200" lvl="1" indent="0">
              <a:buNone/>
            </a:pPr>
            <a:r>
              <a:rPr lang="en-US" dirty="0"/>
              <a:t>      common site in women; neck and face are other common sites</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ea typeface="ＭＳ Ｐゴシック" pitchFamily="34" charset="-128"/>
              </a:rPr>
              <a:t>Basal Cell Carcinoma</a:t>
            </a:r>
          </a:p>
        </p:txBody>
      </p:sp>
      <p:pic>
        <p:nvPicPr>
          <p:cNvPr id="11267" name="Picture 4" descr="C:\Users\John\Desktop\Basal-Cell-Carcinoma-Skin-Cancer-Looks-Like.jpg"/>
          <p:cNvPicPr>
            <a:picLocks noGrp="1" noChangeAspect="1" noChangeArrowheads="1"/>
          </p:cNvPicPr>
          <p:nvPr>
            <p:ph idx="1"/>
          </p:nvPr>
        </p:nvPicPr>
        <p:blipFill>
          <a:blip r:embed="rId3"/>
          <a:srcRect/>
          <a:stretch>
            <a:fillRect/>
          </a:stretch>
        </p:blipFill>
        <p:spPr>
          <a:xfrm>
            <a:off x="3429000" y="1524000"/>
            <a:ext cx="4191000" cy="5181600"/>
          </a:xfrm>
          <a:noFill/>
        </p:spPr>
      </p:pic>
      <p:pic>
        <p:nvPicPr>
          <p:cNvPr id="11268" name="Picture 7" descr="C:\Users\John\Desktop\basal_cell_carcinomax.png"/>
          <p:cNvPicPr>
            <a:picLocks noChangeAspect="1" noChangeArrowheads="1"/>
          </p:cNvPicPr>
          <p:nvPr/>
        </p:nvPicPr>
        <p:blipFill>
          <a:blip r:embed="rId4"/>
          <a:srcRect/>
          <a:stretch>
            <a:fillRect/>
          </a:stretch>
        </p:blipFill>
        <p:spPr bwMode="auto">
          <a:xfrm>
            <a:off x="8305800" y="3276600"/>
            <a:ext cx="1347788" cy="1347788"/>
          </a:xfrm>
          <a:prstGeom prst="rect">
            <a:avLst/>
          </a:prstGeom>
          <a:noFill/>
          <a:ln w="9525">
            <a:noFill/>
            <a:miter lim="800000"/>
            <a:headEnd/>
            <a:tailEnd/>
          </a:ln>
        </p:spPr>
      </p:pic>
      <p:pic>
        <p:nvPicPr>
          <p:cNvPr id="11269" name="Picture 8" descr="C:\Users\John\Desktop\a407b53f-f354-4ba9-a2fa-cb47faef8080.jpg"/>
          <p:cNvPicPr>
            <a:picLocks noChangeAspect="1" noChangeArrowheads="1"/>
          </p:cNvPicPr>
          <p:nvPr/>
        </p:nvPicPr>
        <p:blipFill>
          <a:blip r:embed="rId5"/>
          <a:srcRect/>
          <a:stretch>
            <a:fillRect/>
          </a:stretch>
        </p:blipFill>
        <p:spPr bwMode="auto">
          <a:xfrm>
            <a:off x="8305800" y="1676400"/>
            <a:ext cx="1295400" cy="1447800"/>
          </a:xfrm>
          <a:prstGeom prst="rect">
            <a:avLst/>
          </a:prstGeom>
          <a:noFill/>
          <a:ln w="9525">
            <a:noFill/>
            <a:miter lim="800000"/>
            <a:headEnd/>
            <a:tailEnd/>
          </a:ln>
        </p:spPr>
      </p:pic>
      <p:pic>
        <p:nvPicPr>
          <p:cNvPr id="11270" name="Picture 9" descr="C:\Users\John\Desktop\images.jpg"/>
          <p:cNvPicPr>
            <a:picLocks noChangeAspect="1" noChangeArrowheads="1"/>
          </p:cNvPicPr>
          <p:nvPr/>
        </p:nvPicPr>
        <p:blipFill>
          <a:blip r:embed="rId6"/>
          <a:srcRect/>
          <a:stretch>
            <a:fillRect/>
          </a:stretch>
        </p:blipFill>
        <p:spPr bwMode="auto">
          <a:xfrm>
            <a:off x="8305800" y="4800601"/>
            <a:ext cx="1371600" cy="1389063"/>
          </a:xfrm>
          <a:prstGeom prst="rect">
            <a:avLst/>
          </a:prstGeom>
          <a:noFill/>
          <a:ln w="9525">
            <a:no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ea typeface="ＭＳ Ｐゴシック" pitchFamily="34" charset="-128"/>
              </a:rPr>
              <a:t>Squamous Cell Carcinoma</a:t>
            </a:r>
          </a:p>
        </p:txBody>
      </p:sp>
      <p:pic>
        <p:nvPicPr>
          <p:cNvPr id="12291" name="Picture 4" descr="C:\Users\John\Desktop\Squamous-Cell-Carcinoma-Skin-Cancer-Looks-Like.jpg"/>
          <p:cNvPicPr>
            <a:picLocks noGrp="1" noChangeAspect="1" noChangeArrowheads="1"/>
          </p:cNvPicPr>
          <p:nvPr>
            <p:ph idx="1"/>
          </p:nvPr>
        </p:nvPicPr>
        <p:blipFill>
          <a:blip r:embed="rId3"/>
          <a:srcRect/>
          <a:stretch>
            <a:fillRect/>
          </a:stretch>
        </p:blipFill>
        <p:spPr>
          <a:xfrm>
            <a:off x="3352801" y="1600200"/>
            <a:ext cx="5326063" cy="5105400"/>
          </a:xfrm>
          <a:noFill/>
        </p:spPr>
      </p:pic>
      <p:sp>
        <p:nvSpPr>
          <p:cNvPr id="8" name="Rectangle 7"/>
          <p:cNvSpPr/>
          <p:nvPr/>
        </p:nvSpPr>
        <p:spPr>
          <a:xfrm>
            <a:off x="3352800" y="2209800"/>
            <a:ext cx="152400" cy="434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293" name="Picture 6" descr="C:\Users\John\Desktop\images.jpg"/>
          <p:cNvPicPr>
            <a:picLocks noChangeAspect="1" noChangeArrowheads="1"/>
          </p:cNvPicPr>
          <p:nvPr/>
        </p:nvPicPr>
        <p:blipFill>
          <a:blip r:embed="rId4"/>
          <a:srcRect/>
          <a:stretch>
            <a:fillRect/>
          </a:stretch>
        </p:blipFill>
        <p:spPr bwMode="auto">
          <a:xfrm>
            <a:off x="8305800" y="3581400"/>
            <a:ext cx="1295400" cy="1231900"/>
          </a:xfrm>
          <a:prstGeom prst="rect">
            <a:avLst/>
          </a:prstGeom>
          <a:noFill/>
          <a:ln w="9525">
            <a:noFill/>
            <a:miter lim="800000"/>
            <a:headEnd/>
            <a:tailEnd/>
          </a:ln>
        </p:spPr>
      </p:pic>
      <p:pic>
        <p:nvPicPr>
          <p:cNvPr id="12294" name="Picture 7" descr="C:\Users\John\Desktop\squamousCellCarcinomaSCC_6759_lg.jpg"/>
          <p:cNvPicPr>
            <a:picLocks noChangeAspect="1" noChangeArrowheads="1"/>
          </p:cNvPicPr>
          <p:nvPr/>
        </p:nvPicPr>
        <p:blipFill>
          <a:blip r:embed="rId5"/>
          <a:srcRect/>
          <a:stretch>
            <a:fillRect/>
          </a:stretch>
        </p:blipFill>
        <p:spPr bwMode="auto">
          <a:xfrm>
            <a:off x="8305800" y="2181225"/>
            <a:ext cx="1295400" cy="1295400"/>
          </a:xfrm>
          <a:prstGeom prst="rect">
            <a:avLst/>
          </a:prstGeom>
          <a:noFill/>
          <a:ln w="9525">
            <a:noFill/>
            <a:miter lim="800000"/>
            <a:headEnd/>
            <a:tailEnd/>
          </a:ln>
        </p:spPr>
      </p:pic>
      <p:pic>
        <p:nvPicPr>
          <p:cNvPr id="12295" name="Picture 8" descr="C:\Users\John\Desktop\images2.jpg"/>
          <p:cNvPicPr>
            <a:picLocks noChangeAspect="1" noChangeArrowheads="1"/>
          </p:cNvPicPr>
          <p:nvPr/>
        </p:nvPicPr>
        <p:blipFill>
          <a:blip r:embed="rId6"/>
          <a:srcRect/>
          <a:stretch>
            <a:fillRect/>
          </a:stretch>
        </p:blipFill>
        <p:spPr bwMode="auto">
          <a:xfrm>
            <a:off x="8305800" y="4953000"/>
            <a:ext cx="1271588" cy="1295400"/>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4339" name="TextBox 2"/>
          <p:cNvSpPr txBox="1">
            <a:spLocks noChangeArrowheads="1"/>
          </p:cNvSpPr>
          <p:nvPr/>
        </p:nvSpPr>
        <p:spPr bwMode="auto">
          <a:xfrm>
            <a:off x="8915400" y="1219200"/>
            <a:ext cx="1447800" cy="369888"/>
          </a:xfrm>
          <a:prstGeom prst="rect">
            <a:avLst/>
          </a:prstGeom>
          <a:solidFill>
            <a:schemeClr val="bg1"/>
          </a:solidFill>
          <a:ln w="9525">
            <a:noFill/>
            <a:miter lim="800000"/>
            <a:headEnd/>
            <a:tailEnd/>
          </a:ln>
        </p:spPr>
        <p:txBody>
          <a:bodyPr>
            <a:spAutoFit/>
          </a:bodyPr>
          <a:lstStyle/>
          <a:p>
            <a:endParaRPr lang="en-US"/>
          </a:p>
        </p:txBody>
      </p:sp>
      <p:pic>
        <p:nvPicPr>
          <p:cNvPr id="3" name="Picture 2">
            <a:extLst>
              <a:ext uri="{FF2B5EF4-FFF2-40B4-BE49-F238E27FC236}">
                <a16:creationId xmlns:a16="http://schemas.microsoft.com/office/drawing/2014/main" id="{E6942EBF-F9EF-FCA8-4643-14FB496A9409}"/>
              </a:ext>
            </a:extLst>
          </p:cNvPr>
          <p:cNvPicPr>
            <a:picLocks noChangeAspect="1"/>
          </p:cNvPicPr>
          <p:nvPr/>
        </p:nvPicPr>
        <p:blipFill>
          <a:blip r:embed="rId3"/>
          <a:stretch>
            <a:fillRect/>
          </a:stretch>
        </p:blipFill>
        <p:spPr>
          <a:xfrm>
            <a:off x="446109" y="174568"/>
            <a:ext cx="11314253" cy="6500552"/>
          </a:xfrm>
          <a:prstGeom prst="rect">
            <a:avLst/>
          </a:prstGeom>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ADE11-8DEE-9382-D49A-69B0CF4FD3E5}"/>
              </a:ext>
            </a:extLst>
          </p:cNvPr>
          <p:cNvSpPr>
            <a:spLocks noGrp="1"/>
          </p:cNvSpPr>
          <p:nvPr>
            <p:ph type="title"/>
          </p:nvPr>
        </p:nvSpPr>
        <p:spPr/>
        <p:txBody>
          <a:bodyPr/>
          <a:lstStyle/>
          <a:p>
            <a:r>
              <a:rPr lang="en-US" dirty="0">
                <a:latin typeface="Georgia" panose="02040502050405020303" pitchFamily="18" charset="0"/>
              </a:rPr>
              <a:t>How common is skin cancer?</a:t>
            </a:r>
          </a:p>
        </p:txBody>
      </p:sp>
      <p:sp>
        <p:nvSpPr>
          <p:cNvPr id="3" name="Content Placeholder 2">
            <a:extLst>
              <a:ext uri="{FF2B5EF4-FFF2-40B4-BE49-F238E27FC236}">
                <a16:creationId xmlns:a16="http://schemas.microsoft.com/office/drawing/2014/main" id="{202800C9-1ECE-904A-235F-882F18CC74FF}"/>
              </a:ext>
            </a:extLst>
          </p:cNvPr>
          <p:cNvSpPr>
            <a:spLocks noGrp="1"/>
          </p:cNvSpPr>
          <p:nvPr>
            <p:ph idx="1"/>
          </p:nvPr>
        </p:nvSpPr>
        <p:spPr>
          <a:xfrm>
            <a:off x="609600" y="1600202"/>
            <a:ext cx="10972800" cy="4351712"/>
          </a:xfrm>
        </p:spPr>
        <p:txBody>
          <a:bodyPr>
            <a:normAutofit fontScale="92500" lnSpcReduction="10000"/>
          </a:bodyPr>
          <a:lstStyle/>
          <a:p>
            <a:r>
              <a:rPr lang="en-US" b="0" i="0" dirty="0">
                <a:effectLst/>
                <a:latin typeface="Georgia" panose="02040502050405020303" pitchFamily="18" charset="0"/>
              </a:rPr>
              <a:t>The </a:t>
            </a:r>
            <a:r>
              <a:rPr lang="en-US" b="0" i="0" dirty="0">
                <a:effectLst/>
                <a:latin typeface="Georgia" panose="02040502050405020303" pitchFamily="18" charset="0"/>
                <a:hlinkClick r:id="rId2">
                  <a:extLst>
                    <a:ext uri="{A12FA001-AC4F-418D-AE19-62706E023703}">
                      <ahyp:hlinkClr xmlns:ahyp="http://schemas.microsoft.com/office/drawing/2018/hyperlinkcolor" val="tx"/>
                    </a:ext>
                  </a:extLst>
                </a:hlinkClick>
              </a:rPr>
              <a:t>National Cancer Institute SEER Program</a:t>
            </a:r>
            <a:r>
              <a:rPr lang="en-US" b="0" i="0" dirty="0">
                <a:effectLst/>
                <a:latin typeface="Georgia" panose="02040502050405020303" pitchFamily="18" charset="0"/>
              </a:rPr>
              <a:t> projects there will be 106,110 new cases of skin melanomas and 7,180 deaths in 2021.</a:t>
            </a:r>
          </a:p>
          <a:p>
            <a:r>
              <a:rPr lang="en-US" b="0" i="0" dirty="0">
                <a:effectLst/>
                <a:latin typeface="Georgia" panose="02040502050405020303" pitchFamily="18" charset="0"/>
              </a:rPr>
              <a:t>In 2018, there were an estimated 1.3 million people living with melanoma of the skin in the U.S. </a:t>
            </a:r>
          </a:p>
          <a:p>
            <a:r>
              <a:rPr lang="en-US" b="0" i="0" dirty="0">
                <a:effectLst/>
                <a:latin typeface="Georgia" panose="02040502050405020303" pitchFamily="18" charset="0"/>
              </a:rPr>
              <a:t>About 4.3 million people are treated for basal cell cancer and squamous cell skin cancer in the U.S. every year, according to a report from the Office of the Surgeon General.</a:t>
            </a:r>
          </a:p>
          <a:p>
            <a:pPr marL="3657600" lvl="8" indent="0">
              <a:buNone/>
            </a:pPr>
            <a:r>
              <a:rPr lang="en-US" dirty="0"/>
              <a:t>                                                                                                        </a:t>
            </a:r>
            <a:r>
              <a:rPr lang="en-US" sz="3000" dirty="0">
                <a:latin typeface="Georgia" panose="02040502050405020303" pitchFamily="18" charset="0"/>
              </a:rPr>
              <a:t>FDA</a:t>
            </a:r>
          </a:p>
        </p:txBody>
      </p:sp>
    </p:spTree>
    <p:extLst>
      <p:ext uri="{BB962C8B-B14F-4D97-AF65-F5344CB8AC3E}">
        <p14:creationId xmlns:p14="http://schemas.microsoft.com/office/powerpoint/2010/main" val="3978567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a:latin typeface="Georgia" panose="02040502050405020303" pitchFamily="18" charset="0"/>
              </a:rPr>
              <a:t>Melanoma rates</a:t>
            </a:r>
          </a:p>
        </p:txBody>
      </p:sp>
      <p:sp>
        <p:nvSpPr>
          <p:cNvPr id="13315" name="Content Placeholder 2"/>
          <p:cNvSpPr>
            <a:spLocks noGrp="1"/>
          </p:cNvSpPr>
          <p:nvPr>
            <p:ph idx="1"/>
          </p:nvPr>
        </p:nvSpPr>
        <p:spPr/>
        <p:txBody>
          <a:bodyPr/>
          <a:lstStyle/>
          <a:p>
            <a:r>
              <a:rPr lang="en-US" dirty="0">
                <a:latin typeface="Georgia" panose="02040502050405020303" pitchFamily="18" charset="0"/>
              </a:rPr>
              <a:t>Incidence of melanoma in the U.S. has grown over 320% since 1975</a:t>
            </a:r>
          </a:p>
          <a:p>
            <a:r>
              <a:rPr lang="en-US" dirty="0">
                <a:latin typeface="Georgia" panose="02040502050405020303" pitchFamily="18" charset="0"/>
              </a:rPr>
              <a:t>Five year survival 99% with stage I disease, but only 30% with stage IV disease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CBC01971-A868-8907-ADCD-B75E20E81BC3}"/>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563201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latin typeface="Georgia" panose="02040502050405020303" pitchFamily="18" charset="0"/>
              </a:rPr>
              <a:t>Skin Cancer in African Americans</a:t>
            </a:r>
          </a:p>
        </p:txBody>
      </p:sp>
      <p:sp>
        <p:nvSpPr>
          <p:cNvPr id="15363" name="Content Placeholder 2"/>
          <p:cNvSpPr>
            <a:spLocks noGrp="1"/>
          </p:cNvSpPr>
          <p:nvPr>
            <p:ph idx="1"/>
          </p:nvPr>
        </p:nvSpPr>
        <p:spPr/>
        <p:txBody>
          <a:bodyPr>
            <a:normAutofit fontScale="92500"/>
          </a:bodyPr>
          <a:lstStyle/>
          <a:p>
            <a:r>
              <a:rPr lang="en-US" dirty="0">
                <a:latin typeface="Georgia" panose="02040502050405020303" pitchFamily="18" charset="0"/>
              </a:rPr>
              <a:t>African Americans are less likely than members of other racial and ethnic groups in the United States to develop skin cancer</a:t>
            </a:r>
          </a:p>
          <a:p>
            <a:r>
              <a:rPr lang="en-US" dirty="0">
                <a:latin typeface="Georgia" panose="02040502050405020303" pitchFamily="18" charset="0"/>
              </a:rPr>
              <a:t>Melanomas occur mainly on body sites that are not pigmented, such as the palms of the hands, the soles of the feet, and the skin beneath the nails as well as the mucous membranes of the mouth, nasal passages, and genitals</a:t>
            </a:r>
          </a:p>
          <a:p>
            <a:r>
              <a:rPr lang="en-US" dirty="0">
                <a:latin typeface="Georgia" panose="02040502050405020303" pitchFamily="18" charset="0"/>
              </a:rPr>
              <a:t>Outcome of skin cancer is often poorer in African Americans because the disease is often diagnosed at a more advanced stage</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quot;Sun Smart&quot; Guidelines for sun exposure according to skin type [20]. Copyright permission">
            <a:extLst>
              <a:ext uri="{FF2B5EF4-FFF2-40B4-BE49-F238E27FC236}">
                <a16:creationId xmlns:a16="http://schemas.microsoft.com/office/drawing/2014/main" id="{172425FF-AB68-6097-FB74-5A2A5573F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905" y="99754"/>
            <a:ext cx="9946760" cy="667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846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latin typeface="Georgia" panose="02040502050405020303" pitchFamily="18" charset="0"/>
              </a:rPr>
              <a:t>Question</a:t>
            </a:r>
          </a:p>
        </p:txBody>
      </p:sp>
      <p:sp>
        <p:nvSpPr>
          <p:cNvPr id="16387" name="Content Placeholder 2"/>
          <p:cNvSpPr>
            <a:spLocks noGrp="1"/>
          </p:cNvSpPr>
          <p:nvPr>
            <p:ph idx="1"/>
          </p:nvPr>
        </p:nvSpPr>
        <p:spPr/>
        <p:txBody>
          <a:bodyPr/>
          <a:lstStyle/>
          <a:p>
            <a:r>
              <a:rPr lang="en-US" dirty="0">
                <a:latin typeface="Georgia" panose="02040502050405020303" pitchFamily="18" charset="0"/>
              </a:rPr>
              <a:t>Which internationally famous singer, songwriter and musician died at age 36 of malignant melanoma that presented under the nail of a toe?</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410" name="Picture 2" descr="http://k45.kn3.net/89C838705.jpg"/>
          <p:cNvPicPr>
            <a:picLocks noChangeAspect="1" noChangeArrowheads="1"/>
          </p:cNvPicPr>
          <p:nvPr/>
        </p:nvPicPr>
        <p:blipFill>
          <a:blip r:embed="rId3"/>
          <a:srcRect/>
          <a:stretch>
            <a:fillRect/>
          </a:stretch>
        </p:blipFill>
        <p:spPr bwMode="auto">
          <a:xfrm>
            <a:off x="2335696" y="1"/>
            <a:ext cx="7758479" cy="6850496"/>
          </a:xfrm>
          <a:prstGeom prst="rect">
            <a:avLst/>
          </a:prstGeom>
          <a:noFill/>
          <a:ln w="9525">
            <a:noFill/>
            <a:miter lim="800000"/>
            <a:headEnd/>
            <a:tailEnd/>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a:ea typeface="ＭＳ Ｐゴシック" pitchFamily="34" charset="-128"/>
              </a:rPr>
              <a:t>ABCDE for Melanoma</a:t>
            </a:r>
          </a:p>
        </p:txBody>
      </p:sp>
      <p:pic>
        <p:nvPicPr>
          <p:cNvPr id="18435" name="Picture 5" descr="C:\Users\John\Desktop\Desktop\detecting-melanoma.png"/>
          <p:cNvPicPr>
            <a:picLocks noGrp="1" noChangeAspect="1" noChangeArrowheads="1"/>
          </p:cNvPicPr>
          <p:nvPr>
            <p:ph idx="1"/>
          </p:nvPr>
        </p:nvPicPr>
        <p:blipFill>
          <a:blip r:embed="rId3"/>
          <a:srcRect/>
          <a:stretch>
            <a:fillRect/>
          </a:stretch>
        </p:blipFill>
        <p:spPr>
          <a:xfrm>
            <a:off x="1646238" y="1219200"/>
            <a:ext cx="9021762" cy="5638800"/>
          </a:xfrm>
          <a:noFill/>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What about E?</a:t>
            </a:r>
          </a:p>
        </p:txBody>
      </p:sp>
      <p:sp>
        <p:nvSpPr>
          <p:cNvPr id="19459" name="Content Placeholder 2"/>
          <p:cNvSpPr>
            <a:spLocks noGrp="1"/>
          </p:cNvSpPr>
          <p:nvPr>
            <p:ph idx="1"/>
          </p:nvPr>
        </p:nvSpPr>
        <p:spPr/>
        <p:txBody>
          <a:bodyPr/>
          <a:lstStyle/>
          <a:p>
            <a:r>
              <a:rPr lang="en-US" dirty="0"/>
              <a:t>Evolution (or Change)</a:t>
            </a:r>
          </a:p>
          <a:p>
            <a:pPr lvl="1">
              <a:buFont typeface="Wingdings" panose="05000000000000000000" pitchFamily="2" charset="2"/>
              <a:buChar char="Ø"/>
            </a:pPr>
            <a:r>
              <a:rPr lang="en-US" dirty="0"/>
              <a:t> evolution of a nevus has become the most important factor to</a:t>
            </a:r>
          </a:p>
          <a:p>
            <a:pPr marL="457200" lvl="1" indent="0">
              <a:buNone/>
            </a:pPr>
            <a:r>
              <a:rPr lang="en-US" dirty="0"/>
              <a:t>     consider when it comes to diagnosing a melanoma</a:t>
            </a:r>
          </a:p>
          <a:p>
            <a:r>
              <a:rPr lang="en-US" dirty="0"/>
              <a:t>Elevation</a:t>
            </a:r>
          </a:p>
          <a:p>
            <a:pPr lvl="1">
              <a:buFont typeface="Wingdings" panose="05000000000000000000" pitchFamily="2" charset="2"/>
              <a:buChar char="Ø"/>
            </a:pPr>
            <a:r>
              <a:rPr lang="en-US" dirty="0"/>
              <a:t> elevation changes are critical because, when the thickness of a</a:t>
            </a:r>
          </a:p>
          <a:p>
            <a:pPr marL="457200" lvl="1" indent="0">
              <a:buNone/>
            </a:pPr>
            <a:r>
              <a:rPr lang="en-US" dirty="0"/>
              <a:t>     melanoma exceeds 1 mm, the chance of internal spread increases </a:t>
            </a:r>
          </a:p>
          <a:p>
            <a:endParaRPr lang="en-US"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And now F and G!</a:t>
            </a:r>
          </a:p>
        </p:txBody>
      </p:sp>
      <p:sp>
        <p:nvSpPr>
          <p:cNvPr id="20483" name="Content Placeholder 2"/>
          <p:cNvSpPr>
            <a:spLocks noGrp="1"/>
          </p:cNvSpPr>
          <p:nvPr>
            <p:ph idx="1"/>
          </p:nvPr>
        </p:nvSpPr>
        <p:spPr/>
        <p:txBody>
          <a:bodyPr>
            <a:normAutofit/>
          </a:bodyPr>
          <a:lstStyle/>
          <a:p>
            <a:r>
              <a:rPr lang="en-US" dirty="0"/>
              <a:t>Properties of nodular melanomas</a:t>
            </a:r>
          </a:p>
          <a:p>
            <a:pPr marL="457200" lvl="1" indent="0">
              <a:buNone/>
            </a:pPr>
            <a:r>
              <a:rPr lang="en-US" dirty="0"/>
              <a:t>E = ELEVATED</a:t>
            </a:r>
          </a:p>
          <a:p>
            <a:pPr lvl="2">
              <a:buFont typeface="Wingdings" panose="05000000000000000000" pitchFamily="2" charset="2"/>
              <a:buChar char="Ø"/>
            </a:pPr>
            <a:r>
              <a:rPr lang="en-US" dirty="0"/>
              <a:t> Early elevation above the skin surface</a:t>
            </a:r>
          </a:p>
          <a:p>
            <a:pPr marL="457200" lvl="1" indent="0">
              <a:buNone/>
            </a:pPr>
            <a:r>
              <a:rPr lang="en-US" dirty="0"/>
              <a:t>F = FIRM</a:t>
            </a:r>
          </a:p>
          <a:p>
            <a:pPr lvl="2">
              <a:buFont typeface="Wingdings" panose="05000000000000000000" pitchFamily="2" charset="2"/>
              <a:buChar char="Ø"/>
            </a:pPr>
            <a:r>
              <a:rPr lang="en-US" dirty="0"/>
              <a:t> Firm to the touch, not flabby</a:t>
            </a:r>
          </a:p>
          <a:p>
            <a:pPr marL="457200" lvl="1" indent="0">
              <a:buNone/>
            </a:pPr>
            <a:r>
              <a:rPr lang="en-US" dirty="0"/>
              <a:t>G = GROWING</a:t>
            </a:r>
          </a:p>
          <a:p>
            <a:pPr lvl="2">
              <a:buFont typeface="Wingdings" panose="05000000000000000000" pitchFamily="2" charset="2"/>
              <a:buChar char="Ø"/>
            </a:pPr>
            <a:r>
              <a:rPr lang="en-US" dirty="0"/>
              <a:t> Continues growing more than two to three weeks</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Nodular Melanomas</a:t>
            </a:r>
          </a:p>
        </p:txBody>
      </p:sp>
      <p:sp>
        <p:nvSpPr>
          <p:cNvPr id="21507" name="Content Placeholder 2"/>
          <p:cNvSpPr>
            <a:spLocks noGrp="1"/>
          </p:cNvSpPr>
          <p:nvPr>
            <p:ph idx="1"/>
          </p:nvPr>
        </p:nvSpPr>
        <p:spPr/>
        <p:txBody>
          <a:bodyPr/>
          <a:lstStyle/>
          <a:p>
            <a:r>
              <a:rPr lang="en-US" dirty="0"/>
              <a:t>Nodular melanomas are typically dome-shaped and lacking in the ABCD properties, making visual diagnosis more difficult</a:t>
            </a:r>
          </a:p>
        </p:txBody>
      </p:sp>
      <p:pic>
        <p:nvPicPr>
          <p:cNvPr id="21508" name="Picture 2" descr="C:\Users\John\Desktop\melsNodular.jpg"/>
          <p:cNvPicPr>
            <a:picLocks noChangeAspect="1" noChangeArrowheads="1"/>
          </p:cNvPicPr>
          <p:nvPr/>
        </p:nvPicPr>
        <p:blipFill>
          <a:blip r:embed="rId3"/>
          <a:srcRect/>
          <a:stretch>
            <a:fillRect/>
          </a:stretch>
        </p:blipFill>
        <p:spPr bwMode="auto">
          <a:xfrm>
            <a:off x="3352800" y="3733801"/>
            <a:ext cx="6553200" cy="1274763"/>
          </a:xfrm>
          <a:prstGeom prst="rect">
            <a:avLst/>
          </a:prstGeom>
          <a:noFill/>
          <a:ln w="9525">
            <a:noFill/>
            <a:miter lim="800000"/>
            <a:headEnd/>
            <a:tailEnd/>
          </a:ln>
        </p:spPr>
      </p:pic>
      <p:sp>
        <p:nvSpPr>
          <p:cNvPr id="21509" name="TextBox 4"/>
          <p:cNvSpPr txBox="1">
            <a:spLocks noChangeArrowheads="1"/>
          </p:cNvSpPr>
          <p:nvPr/>
        </p:nvSpPr>
        <p:spPr bwMode="auto">
          <a:xfrm>
            <a:off x="7010400" y="6019801"/>
            <a:ext cx="3048000" cy="646113"/>
          </a:xfrm>
          <a:prstGeom prst="rect">
            <a:avLst/>
          </a:prstGeom>
          <a:noFill/>
          <a:ln w="9525">
            <a:noFill/>
            <a:miter lim="800000"/>
            <a:headEnd/>
            <a:tailEnd/>
          </a:ln>
        </p:spPr>
        <p:txBody>
          <a:bodyPr>
            <a:spAutoFit/>
          </a:bodyPr>
          <a:lstStyle/>
          <a:p>
            <a:r>
              <a:rPr lang="en-US">
                <a:ea typeface="ＭＳ Ｐゴシック" pitchFamily="34" charset="-128"/>
              </a:rPr>
              <a:t>http://www.skincheck.org/</a:t>
            </a:r>
          </a:p>
          <a:p>
            <a:endParaRPr 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ea typeface="ＭＳ Ｐゴシック" pitchFamily="34" charset="-128"/>
              </a:rPr>
              <a:t>The “Ugly Duckling” Sign</a:t>
            </a:r>
          </a:p>
        </p:txBody>
      </p:sp>
      <p:sp>
        <p:nvSpPr>
          <p:cNvPr id="22531" name="Content Placeholder 3"/>
          <p:cNvSpPr>
            <a:spLocks noGrp="1"/>
          </p:cNvSpPr>
          <p:nvPr>
            <p:ph idx="1"/>
          </p:nvPr>
        </p:nvSpPr>
        <p:spPr>
          <a:xfrm>
            <a:off x="1981200" y="1600200"/>
            <a:ext cx="8229600" cy="4114800"/>
          </a:xfrm>
        </p:spPr>
        <p:txBody>
          <a:bodyPr/>
          <a:lstStyle/>
          <a:p>
            <a:pPr>
              <a:buFontTx/>
              <a:buNone/>
            </a:pPr>
            <a:endParaRPr lang="en-US">
              <a:ea typeface="ＭＳ Ｐゴシック" pitchFamily="34" charset="-128"/>
            </a:endParaRPr>
          </a:p>
        </p:txBody>
      </p:sp>
      <p:pic>
        <p:nvPicPr>
          <p:cNvPr id="22532" name="Picture 2" descr="C:\Users\John\Desktop\3uglyducklings.jpg"/>
          <p:cNvPicPr>
            <a:picLocks noChangeAspect="1" noChangeArrowheads="1"/>
          </p:cNvPicPr>
          <p:nvPr/>
        </p:nvPicPr>
        <p:blipFill>
          <a:blip r:embed="rId3"/>
          <a:srcRect/>
          <a:stretch>
            <a:fillRect/>
          </a:stretch>
        </p:blipFill>
        <p:spPr bwMode="auto">
          <a:xfrm>
            <a:off x="1876425" y="1625600"/>
            <a:ext cx="8605838" cy="3937000"/>
          </a:xfrm>
          <a:prstGeom prst="rect">
            <a:avLst/>
          </a:prstGeom>
          <a:noFill/>
          <a:ln w="9525">
            <a:noFill/>
            <a:miter lim="800000"/>
            <a:headEnd/>
            <a:tailEnd/>
          </a:ln>
        </p:spPr>
      </p:pic>
      <p:sp>
        <p:nvSpPr>
          <p:cNvPr id="22533" name="TextBox 4"/>
          <p:cNvSpPr txBox="1">
            <a:spLocks noChangeArrowheads="1"/>
          </p:cNvSpPr>
          <p:nvPr/>
        </p:nvSpPr>
        <p:spPr bwMode="auto">
          <a:xfrm>
            <a:off x="1981200" y="5791201"/>
            <a:ext cx="8382000" cy="646331"/>
          </a:xfrm>
          <a:prstGeom prst="rect">
            <a:avLst/>
          </a:prstGeom>
          <a:noFill/>
          <a:ln w="9525">
            <a:noFill/>
            <a:miter lim="800000"/>
            <a:headEnd/>
            <a:tailEnd/>
          </a:ln>
        </p:spPr>
        <p:txBody>
          <a:bodyPr>
            <a:spAutoFit/>
          </a:bodyPr>
          <a:lstStyle/>
          <a:p>
            <a:r>
              <a:rPr lang="en-US"/>
              <a:t>Based upon the observation that nevi in the same individual tend to resemble one another and that malignant melanoma often deviates from this nevus pattern.</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t>Prevention</a:t>
            </a:r>
          </a:p>
        </p:txBody>
      </p:sp>
      <p:sp>
        <p:nvSpPr>
          <p:cNvPr id="23555" name="Content Placeholder 2"/>
          <p:cNvSpPr>
            <a:spLocks noGrp="1"/>
          </p:cNvSpPr>
          <p:nvPr>
            <p:ph idx="1"/>
          </p:nvPr>
        </p:nvSpPr>
        <p:spPr/>
        <p:txBody>
          <a:bodyPr/>
          <a:lstStyle/>
          <a:p>
            <a:endParaRPr lang="en-US" dirty="0"/>
          </a:p>
          <a:p>
            <a:r>
              <a:rPr lang="en-US" dirty="0"/>
              <a:t>Melanoma can be prevented by reducing ultraviolet radiation exposure from sunbathing and indoor tanning and increasing the use of sun protection. </a:t>
            </a:r>
          </a:p>
          <a:p>
            <a:pPr>
              <a:buNone/>
            </a:pPr>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rowd of people at a beach&#10;&#10;Description automatically generated with medium confidence">
            <a:extLst>
              <a:ext uri="{FF2B5EF4-FFF2-40B4-BE49-F238E27FC236}">
                <a16:creationId xmlns:a16="http://schemas.microsoft.com/office/drawing/2014/main" id="{2E329990-8C66-D1B9-5931-301A2E3BDC07}"/>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1169743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sz="3600" dirty="0">
                <a:ea typeface="ＭＳ Ｐゴシック" pitchFamily="34" charset="-128"/>
              </a:rPr>
              <a:t>Summary </a:t>
            </a:r>
            <a:r>
              <a:rPr lang="en-US" sz="3600">
                <a:ea typeface="ＭＳ Ｐゴシック" pitchFamily="34" charset="-128"/>
              </a:rPr>
              <a:t>of USPSTF </a:t>
            </a:r>
            <a:r>
              <a:rPr lang="en-US" sz="3600" dirty="0">
                <a:ea typeface="ＭＳ Ｐゴシック" pitchFamily="34" charset="-128"/>
              </a:rPr>
              <a:t>Recommendations and Evidence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5973299"/>
              </p:ext>
            </p:extLst>
          </p:nvPr>
        </p:nvGraphicFramePr>
        <p:xfrm>
          <a:off x="1858617" y="1636712"/>
          <a:ext cx="8070573" cy="5221287"/>
        </p:xfrm>
        <a:graphic>
          <a:graphicData uri="http://schemas.openxmlformats.org/drawingml/2006/table">
            <a:tbl>
              <a:tblPr firstRow="1" bandRow="1">
                <a:tableStyleId>{5C22544A-7EE6-4342-B048-85BDC9FD1C3A}</a:tableStyleId>
              </a:tblPr>
              <a:tblGrid>
                <a:gridCol w="2690191">
                  <a:extLst>
                    <a:ext uri="{9D8B030D-6E8A-4147-A177-3AD203B41FA5}">
                      <a16:colId xmlns:a16="http://schemas.microsoft.com/office/drawing/2014/main" val="20000"/>
                    </a:ext>
                  </a:extLst>
                </a:gridCol>
                <a:gridCol w="2690191">
                  <a:extLst>
                    <a:ext uri="{9D8B030D-6E8A-4147-A177-3AD203B41FA5}">
                      <a16:colId xmlns:a16="http://schemas.microsoft.com/office/drawing/2014/main" val="20001"/>
                    </a:ext>
                  </a:extLst>
                </a:gridCol>
                <a:gridCol w="2690191">
                  <a:extLst>
                    <a:ext uri="{9D8B030D-6E8A-4147-A177-3AD203B41FA5}">
                      <a16:colId xmlns:a16="http://schemas.microsoft.com/office/drawing/2014/main" val="20002"/>
                    </a:ext>
                  </a:extLst>
                </a:gridCol>
              </a:tblGrid>
              <a:tr h="623703">
                <a:tc>
                  <a:txBody>
                    <a:bodyPr/>
                    <a:lstStyle/>
                    <a:p>
                      <a:pPr lvl="0" algn="ctr" hangingPunct="0"/>
                      <a:r>
                        <a:rPr lang="en-US" sz="1800" b="1" kern="1200" dirty="0">
                          <a:solidFill>
                            <a:schemeClr val="tx1"/>
                          </a:solidFill>
                          <a:latin typeface="+mn-lt"/>
                          <a:ea typeface="+mn-ea"/>
                          <a:cs typeface="+mn-cs"/>
                        </a:rPr>
                        <a:t>Population </a:t>
                      </a:r>
                    </a:p>
                  </a:txBody>
                  <a:tcPr/>
                </a:tc>
                <a:tc>
                  <a:txBody>
                    <a:bodyPr/>
                    <a:lstStyle/>
                    <a:p>
                      <a:pPr lvl="0" algn="ctr" hangingPunct="0"/>
                      <a:r>
                        <a:rPr lang="en-US" sz="1800" b="1" kern="1200" dirty="0">
                          <a:solidFill>
                            <a:schemeClr val="tx1"/>
                          </a:solidFill>
                          <a:latin typeface="+mn-lt"/>
                          <a:ea typeface="+mn-ea"/>
                          <a:cs typeface="+mn-cs"/>
                        </a:rPr>
                        <a:t>Recommendation </a:t>
                      </a:r>
                    </a:p>
                  </a:txBody>
                  <a:tcPr/>
                </a:tc>
                <a:tc>
                  <a:txBody>
                    <a:bodyPr/>
                    <a:lstStyle/>
                    <a:p>
                      <a:pPr lvl="0" algn="ctr" hangingPunct="0"/>
                      <a:r>
                        <a:rPr lang="en-US" sz="1800" b="1" kern="1200" dirty="0">
                          <a:solidFill>
                            <a:schemeClr val="tx1"/>
                          </a:solidFill>
                          <a:latin typeface="+mn-lt"/>
                          <a:ea typeface="+mn-ea"/>
                          <a:cs typeface="+mn-cs"/>
                        </a:rPr>
                        <a:t>Grade B </a:t>
                      </a:r>
                    </a:p>
                  </a:txBody>
                  <a:tcPr/>
                </a:tc>
                <a:extLst>
                  <a:ext uri="{0D108BD9-81ED-4DB2-BD59-A6C34878D82A}">
                    <a16:rowId xmlns:a16="http://schemas.microsoft.com/office/drawing/2014/main" val="10000"/>
                  </a:ext>
                </a:extLst>
              </a:tr>
              <a:tr h="4597584">
                <a:tc>
                  <a:txBody>
                    <a:bodyPr/>
                    <a:lstStyle/>
                    <a:p>
                      <a:pPr lvl="0" hangingPunct="0"/>
                      <a:r>
                        <a:rPr lang="en-US" sz="1800" kern="1200" dirty="0">
                          <a:solidFill>
                            <a:schemeClr val="dk1"/>
                          </a:solidFill>
                          <a:latin typeface="+mn-lt"/>
                          <a:ea typeface="+mn-ea"/>
                          <a:cs typeface="+mn-cs"/>
                        </a:rPr>
                        <a:t>Children, Adolescents, and Young Adults aged 10 to 24, Fair Skinned</a:t>
                      </a:r>
                    </a:p>
                  </a:txBody>
                  <a:tcPr/>
                </a:tc>
                <a:tc>
                  <a:txBody>
                    <a:bodyPr/>
                    <a:lstStyle/>
                    <a:p>
                      <a:pPr lvl="0" hangingPunct="0"/>
                      <a:r>
                        <a:rPr lang="en-US" sz="1800" kern="1200" dirty="0">
                          <a:solidFill>
                            <a:schemeClr val="dk1"/>
                          </a:solidFill>
                          <a:latin typeface="+mn-lt"/>
                          <a:ea typeface="+mn-ea"/>
                          <a:cs typeface="+mn-cs"/>
                        </a:rPr>
                        <a:t>The U.S. Preventive Services Task Force (USPSTF) recommends counseling children, adolescents, and young adults aged 10 to 24 years who have fair skin about minimizing their exposure to ultraviolet radiation to reduce risk for skin cancer.</a:t>
                      </a:r>
                    </a:p>
                  </a:txBody>
                  <a:tcPr/>
                </a:tc>
                <a:tc>
                  <a:txBody>
                    <a:bodyPr/>
                    <a:lstStyle/>
                    <a:p>
                      <a:pPr lvl="0" hangingPunct="0"/>
                      <a:r>
                        <a:rPr lang="en-US" sz="1800" u="none" kern="1200" baseline="0" dirty="0">
                          <a:solidFill>
                            <a:schemeClr val="bg1"/>
                          </a:solidFill>
                          <a:uFill>
                            <a:solidFill>
                              <a:schemeClr val="bg1"/>
                            </a:solidFill>
                          </a:uFill>
                          <a:latin typeface="+mn-lt"/>
                          <a:ea typeface="+mn-ea"/>
                          <a:cs typeface="+mn-cs"/>
                        </a:rPr>
                        <a:t>The USPSTF recommends the service.  There is high certainty that the net benefit is moderate or there is moderate certainty that the net benefit is moderate to substantial.</a:t>
                      </a:r>
                    </a:p>
                  </a:txBody>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t>CDC Recommendations</a:t>
            </a:r>
          </a:p>
        </p:txBody>
      </p:sp>
      <p:sp>
        <p:nvSpPr>
          <p:cNvPr id="25603" name="Content Placeholder 2"/>
          <p:cNvSpPr>
            <a:spLocks noGrp="1"/>
          </p:cNvSpPr>
          <p:nvPr>
            <p:ph idx="1"/>
          </p:nvPr>
        </p:nvSpPr>
        <p:spPr/>
        <p:txBody>
          <a:bodyPr>
            <a:normAutofit fontScale="85000" lnSpcReduction="10000"/>
          </a:bodyPr>
          <a:lstStyle/>
          <a:p>
            <a:r>
              <a:rPr lang="en-US" dirty="0"/>
              <a:t>Stay in the shade, especially during midday hours from 10 am to 4 pm DST.</a:t>
            </a:r>
          </a:p>
          <a:p>
            <a:r>
              <a:rPr lang="en-US" dirty="0"/>
              <a:t>Wear clothing that covers your arms and legs. </a:t>
            </a:r>
          </a:p>
          <a:p>
            <a:r>
              <a:rPr lang="en-US" dirty="0"/>
              <a:t>Wear a hat with a wide brim to shade your face, head, ears, and neck.</a:t>
            </a:r>
          </a:p>
          <a:p>
            <a:r>
              <a:rPr lang="en-US" dirty="0"/>
              <a:t>Wear sunglasses that wrap around and block both UVA and UVB rays.</a:t>
            </a:r>
          </a:p>
          <a:p>
            <a:r>
              <a:rPr lang="en-US" dirty="0"/>
              <a:t>Use broad-spectrum sunscreen with sun protection factor (SPF) 15 or higher, and both UVA and UVB protection.</a:t>
            </a:r>
          </a:p>
          <a:p>
            <a:r>
              <a:rPr lang="en-US" dirty="0"/>
              <a:t>Avoid indoor tanning.</a:t>
            </a:r>
          </a:p>
          <a:p>
            <a:pPr marL="0" indent="0" algn="r">
              <a:buNone/>
            </a:pPr>
            <a:r>
              <a:rPr lang="en-US" dirty="0">
                <a:solidFill>
                  <a:srgbClr val="FFFF00"/>
                </a:solidFill>
                <a:hlinkClick r:id="rId3">
                  <a:extLst>
                    <a:ext uri="{A12FA001-AC4F-418D-AE19-62706E023703}">
                      <ahyp:hlinkClr xmlns:ahyp="http://schemas.microsoft.com/office/drawing/2018/hyperlinkcolor" val="tx"/>
                    </a:ext>
                  </a:extLst>
                </a:hlinkClick>
              </a:rPr>
              <a:t>http://www.cdc.gov/cancer/skin/basic_info/prevention.htm</a:t>
            </a:r>
            <a:endParaRPr lang="en-US" dirty="0">
              <a:solidFill>
                <a:srgbClr val="FFFF00"/>
              </a:solidFill>
            </a:endParaRPr>
          </a:p>
          <a:p>
            <a:endParaRPr lang="en-US"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UV Index (and Why You Should Care About It) | Animas Surgical Hospital">
            <a:extLst>
              <a:ext uri="{FF2B5EF4-FFF2-40B4-BE49-F238E27FC236}">
                <a16:creationId xmlns:a16="http://schemas.microsoft.com/office/drawing/2014/main" id="{F22212AB-943D-8084-68DE-EA3A62B69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12161838"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ltraviolet Radiation Measurements: UVA, UVB, UVC">
            <a:extLst>
              <a:ext uri="{FF2B5EF4-FFF2-40B4-BE49-F238E27FC236}">
                <a16:creationId xmlns:a16="http://schemas.microsoft.com/office/drawing/2014/main" id="{2F6E2399-3643-3E86-4BF0-9DD8FA34B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7" y="993610"/>
            <a:ext cx="12325227" cy="479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73031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a:latin typeface="Georgia" panose="02040502050405020303" pitchFamily="18" charset="0"/>
              </a:rPr>
              <a:t>Sunscreens</a:t>
            </a:r>
          </a:p>
        </p:txBody>
      </p:sp>
      <p:sp>
        <p:nvSpPr>
          <p:cNvPr id="28675" name="Content Placeholder 2"/>
          <p:cNvSpPr>
            <a:spLocks noGrp="1"/>
          </p:cNvSpPr>
          <p:nvPr>
            <p:ph idx="1"/>
          </p:nvPr>
        </p:nvSpPr>
        <p:spPr>
          <a:xfrm>
            <a:off x="609600" y="1928553"/>
            <a:ext cx="10972800" cy="4197611"/>
          </a:xfrm>
        </p:spPr>
        <p:txBody>
          <a:bodyPr/>
          <a:lstStyle/>
          <a:p>
            <a:pPr marL="0" indent="0">
              <a:buNone/>
            </a:pPr>
            <a:r>
              <a:rPr lang="en-US" dirty="0">
                <a:latin typeface="Georgia" panose="02040502050405020303" pitchFamily="18" charset="0"/>
              </a:rPr>
              <a:t>Sun protection factor (SPF)</a:t>
            </a:r>
          </a:p>
          <a:p>
            <a:pPr lvl="1">
              <a:buFont typeface="Arial" panose="020B0604020202020204" pitchFamily="34" charset="0"/>
              <a:buChar char="•"/>
            </a:pPr>
            <a:r>
              <a:rPr lang="en-US" dirty="0">
                <a:latin typeface="Georgia" panose="02040502050405020303" pitchFamily="18" charset="0"/>
              </a:rPr>
              <a:t>degree of protection against the ultraviolet B (UVB) rays that cause sunburn</a:t>
            </a:r>
          </a:p>
          <a:p>
            <a:pPr lvl="1">
              <a:buFont typeface="Arial" panose="020B0604020202020204" pitchFamily="34" charset="0"/>
              <a:buChar char="•"/>
            </a:pPr>
            <a:r>
              <a:rPr lang="en-US" dirty="0">
                <a:latin typeface="Georgia" panose="02040502050405020303" pitchFamily="18" charset="0"/>
              </a:rPr>
              <a:t>SPF 15 filters out 94% of the sun’s UVB rays. SPF 30 protects the skin from 97% of the UVB rays – no need for SPF &gt; 30 </a:t>
            </a:r>
          </a:p>
          <a:p>
            <a:pPr lvl="1">
              <a:buFont typeface="Arial" panose="020B0604020202020204" pitchFamily="34" charset="0"/>
              <a:buChar char="•"/>
            </a:pPr>
            <a:r>
              <a:rPr lang="en-US" dirty="0">
                <a:latin typeface="Georgia" panose="02040502050405020303" pitchFamily="18" charset="0"/>
              </a:rPr>
              <a:t>must apply at least every 2-3 hours</a:t>
            </a:r>
          </a:p>
          <a:p>
            <a:endParaRPr lang="en-US"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ADE11-8DEE-9382-D49A-69B0CF4FD3E5}"/>
              </a:ext>
            </a:extLst>
          </p:cNvPr>
          <p:cNvSpPr>
            <a:spLocks noGrp="1"/>
          </p:cNvSpPr>
          <p:nvPr>
            <p:ph type="title"/>
          </p:nvPr>
        </p:nvSpPr>
        <p:spPr/>
        <p:txBody>
          <a:bodyPr>
            <a:normAutofit/>
          </a:bodyPr>
          <a:lstStyle/>
          <a:p>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Simple rules to prevent sunburns</a:t>
            </a:r>
            <a:endParaRPr lang="en-US" dirty="0"/>
          </a:p>
        </p:txBody>
      </p:sp>
      <p:sp>
        <p:nvSpPr>
          <p:cNvPr id="3" name="Content Placeholder 2">
            <a:extLst>
              <a:ext uri="{FF2B5EF4-FFF2-40B4-BE49-F238E27FC236}">
                <a16:creationId xmlns:a16="http://schemas.microsoft.com/office/drawing/2014/main" id="{202800C9-1ECE-904A-235F-882F18CC74FF}"/>
              </a:ext>
            </a:extLst>
          </p:cNvPr>
          <p:cNvSpPr>
            <a:spLocks noGrp="1"/>
          </p:cNvSpPr>
          <p:nvPr>
            <p:ph idx="1"/>
          </p:nvPr>
        </p:nvSpPr>
        <p:spPr>
          <a:xfrm>
            <a:off x="706582" y="1417638"/>
            <a:ext cx="10582102" cy="4942822"/>
          </a:xfrm>
        </p:spPr>
        <p:txBody>
          <a:bodyPr>
            <a:normAutofit fontScale="85000" lnSpcReduction="20000"/>
          </a:bodyPr>
          <a:lstStyle/>
          <a:p>
            <a:pPr>
              <a:lnSpc>
                <a:spcPts val="1465"/>
              </a:lnSpc>
              <a:spcBef>
                <a:spcPts val="0"/>
              </a:spcBef>
              <a:spcAft>
                <a:spcPts val="1125"/>
              </a:spcAft>
              <a:buSzPts val="1000"/>
              <a:buFont typeface="Wingdings" panose="05000000000000000000" pitchFamily="2" charset="2"/>
              <a:buChar char="v"/>
              <a:tabLst>
                <a:tab pos="457200" algn="l"/>
              </a:tabLs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465"/>
              </a:lnSpc>
              <a:spcBef>
                <a:spcPts val="0"/>
              </a:spcBef>
              <a:spcAft>
                <a:spcPts val="1125"/>
              </a:spcAft>
              <a:buSzPts val="1000"/>
              <a:buFont typeface="Wingdings" panose="05000000000000000000" pitchFamily="2" charset="2"/>
              <a:buChar char="v"/>
              <a:tabLst>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When possible, dress in cool, comfortable clothing that covers the body, such as</a:t>
            </a:r>
          </a:p>
          <a:p>
            <a:pPr marL="0" indent="0">
              <a:lnSpc>
                <a:spcPts val="1465"/>
              </a:lnSpc>
              <a:spcBef>
                <a:spcPts val="0"/>
              </a:spcBef>
              <a:spcAft>
                <a:spcPts val="1125"/>
              </a:spcAft>
              <a:buSzPts val="1000"/>
              <a:buNone/>
              <a:tabLst>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lightweight cotton pants, long-sleeved shirts, and hats.</a:t>
            </a:r>
          </a:p>
          <a:p>
            <a:pPr>
              <a:spcBef>
                <a:spcPts val="0"/>
              </a:spcBef>
              <a:spcAft>
                <a:spcPts val="1125"/>
              </a:spcAft>
              <a:buSzPts val="1000"/>
              <a:buFont typeface="Wingdings" panose="05000000000000000000" pitchFamily="2" charset="2"/>
              <a:buChar char="v"/>
              <a:tabLst>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Select clothes made with a tight weave; they protect better than clothes with a looser weave. If you're not sure how tight a fabric's weave is, hold it up to see how much light shines through. The less light, the better. Or you can look for protective clothing labeled with an Ultraviolet Protection Factor (UPF).</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spcAft>
                <a:spcPts val="1125"/>
              </a:spcAft>
              <a:buSzPts val="1000"/>
              <a:buFont typeface="Wingdings" panose="05000000000000000000" pitchFamily="2" charset="2"/>
              <a:buChar char="v"/>
              <a:tabLst>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Wear a hat with an all-around 3-inch brim to shield the face, ears, and back of the neck.</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spcAft>
                <a:spcPts val="1125"/>
              </a:spcAft>
              <a:buSzPts val="1000"/>
              <a:buFont typeface="Wingdings" panose="05000000000000000000" pitchFamily="2" charset="2"/>
              <a:buChar char="v"/>
              <a:tabLst>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Limit your sun exposure between 10:00 am and 4:00 pm when UV rays are strongest.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spcAft>
                <a:spcPts val="1125"/>
              </a:spcAft>
              <a:buSzPts val="1000"/>
              <a:buFont typeface="Wingdings" panose="05000000000000000000" pitchFamily="2" charset="2"/>
              <a:buChar char="v"/>
              <a:tabLst>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Wear sunglasses with at least 99% UV protection.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spcAft>
                <a:spcPts val="1125"/>
              </a:spcAft>
              <a:buSzPts val="1000"/>
              <a:buFont typeface="Wingdings" panose="05000000000000000000" pitchFamily="2" charset="2"/>
              <a:buChar char="v"/>
              <a:tabLst>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Use sunscreen.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954168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ea typeface="ＭＳ Ｐゴシック" pitchFamily="34" charset="-128"/>
              </a:rPr>
              <a:t>Sunscreens</a:t>
            </a:r>
          </a:p>
        </p:txBody>
      </p:sp>
      <p:pic>
        <p:nvPicPr>
          <p:cNvPr id="27651" name="Picture 2" descr="C:\Users\John\Desktop\LP_Sunscreen3.jpg"/>
          <p:cNvPicPr>
            <a:picLocks noGrp="1" noChangeAspect="1" noChangeArrowheads="1"/>
          </p:cNvPicPr>
          <p:nvPr>
            <p:ph idx="1"/>
          </p:nvPr>
        </p:nvPicPr>
        <p:blipFill>
          <a:blip r:embed="rId3"/>
          <a:srcRect/>
          <a:stretch>
            <a:fillRect/>
          </a:stretch>
        </p:blipFill>
        <p:spPr>
          <a:xfrm>
            <a:off x="3648363" y="1417638"/>
            <a:ext cx="4876800" cy="5384800"/>
          </a:xfrm>
          <a:noFill/>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ADE11-8DEE-9382-D49A-69B0CF4FD3E5}"/>
              </a:ext>
            </a:extLst>
          </p:cNvPr>
          <p:cNvSpPr>
            <a:spLocks noGrp="1"/>
          </p:cNvSpPr>
          <p:nvPr>
            <p:ph type="title"/>
          </p:nvPr>
        </p:nvSpPr>
        <p:spPr/>
        <p:txBody>
          <a:bodyPr>
            <a:norm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How to choose a sunscreen</a:t>
            </a:r>
            <a:endParaRPr lang="en-US" dirty="0"/>
          </a:p>
        </p:txBody>
      </p:sp>
      <p:sp>
        <p:nvSpPr>
          <p:cNvPr id="3" name="Content Placeholder 2">
            <a:extLst>
              <a:ext uri="{FF2B5EF4-FFF2-40B4-BE49-F238E27FC236}">
                <a16:creationId xmlns:a16="http://schemas.microsoft.com/office/drawing/2014/main" id="{202800C9-1ECE-904A-235F-882F18CC74FF}"/>
              </a:ext>
            </a:extLst>
          </p:cNvPr>
          <p:cNvSpPr>
            <a:spLocks noGrp="1"/>
          </p:cNvSpPr>
          <p:nvPr>
            <p:ph idx="1"/>
          </p:nvPr>
        </p:nvSpPr>
        <p:spPr>
          <a:xfrm>
            <a:off x="440574" y="1653989"/>
            <a:ext cx="11080866" cy="4863189"/>
          </a:xfrm>
        </p:spPr>
        <p:txBody>
          <a:bodyPr>
            <a:normAutofit fontScale="92500"/>
          </a:bodyPr>
          <a:lstStyle/>
          <a:p>
            <a:pPr marL="0">
              <a:lnSpc>
                <a:spcPct val="110000"/>
              </a:lnSpc>
              <a:spcBef>
                <a:spcPts val="0"/>
              </a:spcBef>
              <a:spcAft>
                <a:spcPts val="1125"/>
              </a:spcAft>
            </a:pPr>
            <a:r>
              <a:rPr lang="en-US" sz="2000" dirty="0">
                <a:latin typeface="Georgia" panose="02040502050405020303" pitchFamily="18" charset="0"/>
                <a:ea typeface="Times New Roman" panose="02020603050405020304" pitchFamily="18" charset="0"/>
                <a:cs typeface="Times New Roman" panose="02020603050405020304" pitchFamily="18" charset="0"/>
              </a:rPr>
              <a:t>Sunscreen can help protect the skin from sunburn and some skin cancers but only if used correctly.</a:t>
            </a:r>
          </a:p>
          <a:p>
            <a:pPr marL="0">
              <a:lnSpc>
                <a:spcPct val="110000"/>
              </a:lnSpc>
              <a:spcBef>
                <a:spcPts val="0"/>
              </a:spcBef>
              <a:spcAft>
                <a:spcPts val="1125"/>
              </a:spcAft>
            </a:pPr>
            <a:r>
              <a:rPr lang="en-US" sz="2000" dirty="0">
                <a:latin typeface="Georgia" panose="02040502050405020303" pitchFamily="18" charset="0"/>
                <a:ea typeface="Times New Roman" panose="02020603050405020304" pitchFamily="18" charset="0"/>
                <a:cs typeface="Times New Roman" panose="02020603050405020304" pitchFamily="18" charset="0"/>
              </a:rPr>
              <a:t>Keep in mind that sunscreen should be used for sun protection, not as a reason to stay in the sun   	longer.</a:t>
            </a:r>
            <a:endParaRPr lang="en-US" sz="2000" dirty="0">
              <a:latin typeface="Georgia" panose="02040502050405020303" pitchFamily="18" charset="0"/>
              <a:ea typeface="Calibri" panose="020F0502020204030204" pitchFamily="34" charset="0"/>
              <a:cs typeface="Times New Roman" panose="02020603050405020304" pitchFamily="18" charset="0"/>
            </a:endParaRPr>
          </a:p>
          <a:p>
            <a:pPr>
              <a:spcBef>
                <a:spcPts val="0"/>
              </a:spcBef>
              <a:spcAft>
                <a:spcPts val="1125"/>
              </a:spcAft>
              <a:buSzPts val="1000"/>
              <a:buFont typeface="Symbol" panose="05050102010706020507" pitchFamily="18" charset="2"/>
              <a:buChar char=""/>
              <a:tabLst>
                <a:tab pos="457200" algn="l"/>
              </a:tabLst>
            </a:pPr>
            <a:r>
              <a:rPr lang="en-US" sz="2000" dirty="0">
                <a:latin typeface="Georgia" panose="02040502050405020303" pitchFamily="18" charset="0"/>
                <a:ea typeface="Times New Roman" panose="02020603050405020304" pitchFamily="18" charset="0"/>
                <a:cs typeface="Times New Roman" panose="02020603050405020304" pitchFamily="18" charset="0"/>
              </a:rPr>
              <a:t>Use a sunscreen that says "broad-spectrum" on the label; that means it will screen out both UVB and UVA rays.</a:t>
            </a:r>
            <a:endParaRPr lang="en-US" sz="2000" dirty="0">
              <a:latin typeface="Georgia" panose="02040502050405020303" pitchFamily="18" charset="0"/>
              <a:ea typeface="Calibri" panose="020F0502020204030204" pitchFamily="34" charset="0"/>
              <a:cs typeface="Times New Roman" panose="02020603050405020304" pitchFamily="18" charset="0"/>
            </a:endParaRPr>
          </a:p>
          <a:p>
            <a:pPr>
              <a:spcBef>
                <a:spcPts val="0"/>
              </a:spcBef>
              <a:spcAft>
                <a:spcPts val="1125"/>
              </a:spcAft>
              <a:buSzPts val="1000"/>
              <a:buFont typeface="Symbol" panose="05050102010706020507" pitchFamily="18" charset="2"/>
              <a:buChar char=""/>
              <a:tabLst>
                <a:tab pos="457200" algn="l"/>
              </a:tabLst>
            </a:pPr>
            <a:r>
              <a:rPr lang="en-US" sz="2000" dirty="0">
                <a:latin typeface="Georgia" panose="02040502050405020303" pitchFamily="18" charset="0"/>
                <a:ea typeface="Times New Roman" panose="02020603050405020304" pitchFamily="18" charset="0"/>
                <a:cs typeface="Times New Roman" panose="02020603050405020304" pitchFamily="18" charset="0"/>
              </a:rPr>
              <a:t>Use a broad-spectrum sunscreen with a sun protection factor (SPF) of at least 15 (up to SPF 50). An SPF of 15-30 should be fine for most people. </a:t>
            </a:r>
            <a:endParaRPr lang="en-US" sz="2000" dirty="0">
              <a:latin typeface="Georgia" panose="02040502050405020303" pitchFamily="18" charset="0"/>
              <a:ea typeface="Calibri" panose="020F0502020204030204" pitchFamily="34" charset="0"/>
              <a:cs typeface="Times New Roman" panose="02020603050405020304" pitchFamily="18" charset="0"/>
            </a:endParaRPr>
          </a:p>
          <a:p>
            <a:pPr>
              <a:spcBef>
                <a:spcPts val="0"/>
              </a:spcBef>
              <a:spcAft>
                <a:spcPts val="1125"/>
              </a:spcAft>
              <a:buSzPts val="1000"/>
              <a:buFont typeface="Symbol" panose="05050102010706020507" pitchFamily="18" charset="2"/>
              <a:buChar char=""/>
              <a:tabLst>
                <a:tab pos="457200" algn="l"/>
              </a:tabLst>
            </a:pPr>
            <a:r>
              <a:rPr lang="en-US" sz="2000" dirty="0">
                <a:latin typeface="Georgia" panose="02040502050405020303" pitchFamily="18" charset="0"/>
                <a:ea typeface="Times New Roman" panose="02020603050405020304" pitchFamily="18" charset="0"/>
                <a:cs typeface="Times New Roman" panose="02020603050405020304" pitchFamily="18" charset="0"/>
              </a:rPr>
              <a:t>If possible, avoid the sunscreen ingredient oxybenzone because of concerns about mild hormonal properties. Remember, though, that it's important to take steps to prevent sunburn, so using any sunscreen is better than not using sunscreen at all.</a:t>
            </a:r>
            <a:endParaRPr lang="en-US" sz="2000" dirty="0">
              <a:latin typeface="Georgia" panose="02040502050405020303" pitchFamily="18" charset="0"/>
              <a:ea typeface="Calibri" panose="020F0502020204030204" pitchFamily="34" charset="0"/>
              <a:cs typeface="Times New Roman" panose="02020603050405020304" pitchFamily="18" charset="0"/>
            </a:endParaRPr>
          </a:p>
          <a:p>
            <a:pPr>
              <a:spcBef>
                <a:spcPts val="0"/>
              </a:spcBef>
              <a:spcAft>
                <a:spcPts val="1125"/>
              </a:spcAft>
              <a:buSzPts val="1000"/>
              <a:buFont typeface="Symbol" panose="05050102010706020507" pitchFamily="18" charset="2"/>
              <a:buChar char=""/>
              <a:tabLst>
                <a:tab pos="457200" algn="l"/>
              </a:tabLst>
            </a:pPr>
            <a:r>
              <a:rPr lang="en-US" sz="2000" dirty="0">
                <a:latin typeface="Georgia" panose="02040502050405020303" pitchFamily="18" charset="0"/>
                <a:ea typeface="Times New Roman" panose="02020603050405020304" pitchFamily="18" charset="0"/>
                <a:cs typeface="Times New Roman" panose="02020603050405020304" pitchFamily="18" charset="0"/>
              </a:rPr>
              <a:t>For sensitive areas of the body, such as the nose, cheeks, tops of the ears, and shoulders, choose a sunscreen with zinc oxide or titanium dioxide. These products may stay visible on the skin even after you rub them in, and some come in colors.</a:t>
            </a:r>
            <a:endParaRPr lang="en-US" sz="2000" dirty="0">
              <a:latin typeface="Georgia" panose="02040502050405020303"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52618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ADE11-8DEE-9382-D49A-69B0CF4FD3E5}"/>
              </a:ext>
            </a:extLst>
          </p:cNvPr>
          <p:cNvSpPr>
            <a:spLocks noGrp="1"/>
          </p:cNvSpPr>
          <p:nvPr>
            <p:ph type="title"/>
          </p:nvPr>
        </p:nvSpPr>
        <p:spPr/>
        <p:txBody>
          <a:bodyPr>
            <a:normAutofit/>
          </a:bodyPr>
          <a:lstStyle/>
          <a:p>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How to apply sunscreen</a:t>
            </a:r>
            <a:endParaRPr lang="en-US" dirty="0"/>
          </a:p>
        </p:txBody>
      </p:sp>
      <p:sp>
        <p:nvSpPr>
          <p:cNvPr id="3" name="Content Placeholder 2">
            <a:extLst>
              <a:ext uri="{FF2B5EF4-FFF2-40B4-BE49-F238E27FC236}">
                <a16:creationId xmlns:a16="http://schemas.microsoft.com/office/drawing/2014/main" id="{202800C9-1ECE-904A-235F-882F18CC74FF}"/>
              </a:ext>
            </a:extLst>
          </p:cNvPr>
          <p:cNvSpPr>
            <a:spLocks noGrp="1"/>
          </p:cNvSpPr>
          <p:nvPr>
            <p:ph idx="1"/>
          </p:nvPr>
        </p:nvSpPr>
        <p:spPr/>
        <p:txBody>
          <a:bodyPr>
            <a:normAutofit fontScale="40000" lnSpcReduction="20000"/>
          </a:bodyPr>
          <a:lstStyle/>
          <a:p>
            <a:pPr>
              <a:lnSpc>
                <a:spcPct val="110000"/>
              </a:lnSpc>
              <a:spcBef>
                <a:spcPts val="0"/>
              </a:spcBef>
              <a:spcAft>
                <a:spcPts val="1125"/>
              </a:spcAft>
              <a:buSzPts val="1000"/>
              <a:buFont typeface="Symbol" panose="05050102010706020507" pitchFamily="18" charset="2"/>
              <a:buChar char=""/>
              <a:tabLst>
                <a:tab pos="457200" algn="l"/>
              </a:tabLst>
            </a:pPr>
            <a:r>
              <a:rPr lang="en-US" sz="5900" dirty="0">
                <a:latin typeface="Times New Roman" panose="02020603050405020304" pitchFamily="18" charset="0"/>
                <a:ea typeface="Times New Roman" panose="02020603050405020304" pitchFamily="18" charset="0"/>
                <a:cs typeface="Times New Roman" panose="02020603050405020304" pitchFamily="18" charset="0"/>
              </a:rPr>
              <a:t>Use enough sunscreen to cover all exposed areas, especially the face, nose, ears, feet, hands, and even backs of the knees. Rub it in well.</a:t>
            </a:r>
            <a:endParaRPr lang="en-US" sz="59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spcAft>
                <a:spcPts val="1125"/>
              </a:spcAft>
              <a:buSzPts val="1000"/>
              <a:buFont typeface="Symbol" panose="05050102010706020507" pitchFamily="18" charset="2"/>
              <a:buChar char=""/>
              <a:tabLst>
                <a:tab pos="457200" algn="l"/>
              </a:tabLst>
            </a:pPr>
            <a:r>
              <a:rPr lang="en-US" sz="5900" dirty="0">
                <a:latin typeface="Times New Roman" panose="02020603050405020304" pitchFamily="18" charset="0"/>
                <a:ea typeface="Times New Roman" panose="02020603050405020304" pitchFamily="18" charset="0"/>
                <a:cs typeface="Times New Roman" panose="02020603050405020304" pitchFamily="18" charset="0"/>
              </a:rPr>
              <a:t>Put sunscreen on 15 to 30 minutes before going outdoors. It needs time to absorb into the skin.</a:t>
            </a:r>
            <a:endParaRPr lang="en-US" sz="59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spcAft>
                <a:spcPts val="1125"/>
              </a:spcAft>
              <a:buSzPts val="1000"/>
              <a:buFont typeface="Symbol" panose="05050102010706020507" pitchFamily="18" charset="2"/>
              <a:buChar char=""/>
              <a:tabLst>
                <a:tab pos="457200" algn="l"/>
              </a:tabLst>
            </a:pPr>
            <a:r>
              <a:rPr lang="en-US" sz="5900" dirty="0">
                <a:latin typeface="Times New Roman" panose="02020603050405020304" pitchFamily="18" charset="0"/>
                <a:ea typeface="Times New Roman" panose="02020603050405020304" pitchFamily="18" charset="0"/>
                <a:cs typeface="Times New Roman" panose="02020603050405020304" pitchFamily="18" charset="0"/>
              </a:rPr>
              <a:t>Use sunscreen any time you spend time outdoors. Remember that you can get sunburn even on cloudy days because up to 80% of the sun's UV rays can get through the clouds. Also, UV rays can bounce back from water, sand, snow, and concrete, so make sure you're protected.</a:t>
            </a:r>
            <a:endParaRPr lang="en-US" sz="59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spcAft>
                <a:spcPts val="1125"/>
              </a:spcAft>
              <a:buSzPts val="1000"/>
              <a:buFont typeface="Symbol" panose="05050102010706020507" pitchFamily="18" charset="2"/>
              <a:buChar char=""/>
              <a:tabLst>
                <a:tab pos="457200" algn="l"/>
              </a:tabLst>
            </a:pPr>
            <a:r>
              <a:rPr lang="en-US" sz="5900" dirty="0">
                <a:latin typeface="Times New Roman" panose="02020603050405020304" pitchFamily="18" charset="0"/>
                <a:ea typeface="Times New Roman" panose="02020603050405020304" pitchFamily="18" charset="0"/>
                <a:cs typeface="Times New Roman" panose="02020603050405020304" pitchFamily="18" charset="0"/>
              </a:rPr>
              <a:t>Reapply sunscreen every 2 hours and after swimming, sweating, or drying off with a towel. Because most people use too little sunscreen, make sure to apply a generous amount.</a:t>
            </a:r>
            <a:endParaRPr lang="en-US" sz="5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122098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latin typeface="Georgia" panose="02040502050405020303" pitchFamily="18" charset="0"/>
              </a:rPr>
              <a:t>Slip! Slop! Slap! Wrap!</a:t>
            </a:r>
          </a:p>
        </p:txBody>
      </p:sp>
      <p:sp>
        <p:nvSpPr>
          <p:cNvPr id="29699" name="Content Placeholder 2"/>
          <p:cNvSpPr>
            <a:spLocks noGrp="1"/>
          </p:cNvSpPr>
          <p:nvPr>
            <p:ph idx="1"/>
          </p:nvPr>
        </p:nvSpPr>
        <p:spPr/>
        <p:txBody>
          <a:bodyPr/>
          <a:lstStyle/>
          <a:p>
            <a:endParaRPr lang="en-US" dirty="0"/>
          </a:p>
          <a:p>
            <a:endParaRPr lang="en-US" dirty="0"/>
          </a:p>
          <a:p>
            <a:endParaRPr lang="en-US" dirty="0"/>
          </a:p>
          <a:p>
            <a:r>
              <a:rPr lang="en-US" b="1" dirty="0">
                <a:latin typeface="Georgia" panose="02040502050405020303" pitchFamily="18" charset="0"/>
              </a:rPr>
              <a:t>Slip </a:t>
            </a:r>
            <a:r>
              <a:rPr lang="en-US" dirty="0">
                <a:latin typeface="Georgia" panose="02040502050405020303" pitchFamily="18" charset="0"/>
              </a:rPr>
              <a:t>on a shirt</a:t>
            </a:r>
          </a:p>
          <a:p>
            <a:r>
              <a:rPr lang="en-US" b="1" dirty="0">
                <a:latin typeface="Georgia" panose="02040502050405020303" pitchFamily="18" charset="0"/>
              </a:rPr>
              <a:t>Slop</a:t>
            </a:r>
            <a:r>
              <a:rPr lang="en-US" dirty="0">
                <a:latin typeface="Georgia" panose="02040502050405020303" pitchFamily="18" charset="0"/>
              </a:rPr>
              <a:t> on sunscreen with SPF 15 or higher</a:t>
            </a:r>
          </a:p>
          <a:p>
            <a:r>
              <a:rPr lang="en-US" b="1" dirty="0">
                <a:latin typeface="Georgia" panose="02040502050405020303" pitchFamily="18" charset="0"/>
              </a:rPr>
              <a:t>Slap</a:t>
            </a:r>
            <a:r>
              <a:rPr lang="en-US" dirty="0">
                <a:latin typeface="Georgia" panose="02040502050405020303" pitchFamily="18" charset="0"/>
              </a:rPr>
              <a:t> on a wide-brimmed hat</a:t>
            </a:r>
          </a:p>
          <a:p>
            <a:r>
              <a:rPr lang="en-US" b="1" dirty="0">
                <a:latin typeface="Georgia" panose="02040502050405020303" pitchFamily="18" charset="0"/>
              </a:rPr>
              <a:t>Wrap</a:t>
            </a:r>
            <a:r>
              <a:rPr lang="en-US" dirty="0">
                <a:latin typeface="Georgia" panose="02040502050405020303" pitchFamily="18" charset="0"/>
              </a:rPr>
              <a:t> on sunglasses</a:t>
            </a:r>
          </a:p>
        </p:txBody>
      </p:sp>
      <p:pic>
        <p:nvPicPr>
          <p:cNvPr id="29700" name="Picture 4" descr="C:\Users\John\Desktop\index.png"/>
          <p:cNvPicPr>
            <a:picLocks noChangeAspect="1" noChangeArrowheads="1"/>
          </p:cNvPicPr>
          <p:nvPr/>
        </p:nvPicPr>
        <p:blipFill>
          <a:blip r:embed="rId3"/>
          <a:srcRect/>
          <a:stretch>
            <a:fillRect/>
          </a:stretch>
        </p:blipFill>
        <p:spPr bwMode="auto">
          <a:xfrm>
            <a:off x="4648201" y="1371601"/>
            <a:ext cx="3578225" cy="1757363"/>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ying on a beach&#10;&#10;Description automatically generated with medium confidence">
            <a:extLst>
              <a:ext uri="{FF2B5EF4-FFF2-40B4-BE49-F238E27FC236}">
                <a16:creationId xmlns:a16="http://schemas.microsoft.com/office/drawing/2014/main" id="{1CF78F88-FDFF-207B-4F3A-16234C066910}"/>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19924965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a:ea typeface="ＭＳ Ｐゴシック" pitchFamily="34" charset="-128"/>
              </a:rPr>
              <a:t>Tanning Beds</a:t>
            </a:r>
          </a:p>
        </p:txBody>
      </p:sp>
      <p:pic>
        <p:nvPicPr>
          <p:cNvPr id="30723" name="Picture 2" descr="C:\Users\John\Desktop\tanning-info.jpg"/>
          <p:cNvPicPr>
            <a:picLocks noChangeAspect="1" noChangeArrowheads="1"/>
          </p:cNvPicPr>
          <p:nvPr/>
        </p:nvPicPr>
        <p:blipFill>
          <a:blip r:embed="rId3"/>
          <a:srcRect/>
          <a:stretch>
            <a:fillRect/>
          </a:stretch>
        </p:blipFill>
        <p:spPr bwMode="auto">
          <a:xfrm>
            <a:off x="3666836" y="3886200"/>
            <a:ext cx="4953000" cy="2820988"/>
          </a:xfrm>
          <a:prstGeom prst="rect">
            <a:avLst/>
          </a:prstGeom>
          <a:noFill/>
          <a:ln w="9525">
            <a:noFill/>
            <a:miter lim="800000"/>
            <a:headEnd/>
            <a:tailEnd/>
          </a:ln>
        </p:spPr>
      </p:pic>
      <p:pic>
        <p:nvPicPr>
          <p:cNvPr id="30724" name="Picture 5" descr="C:\Users\John\Desktop\color-tan-bed-cancer-web.jpg"/>
          <p:cNvPicPr>
            <a:picLocks noGrp="1" noChangeAspect="1" noChangeArrowheads="1"/>
          </p:cNvPicPr>
          <p:nvPr>
            <p:ph idx="1"/>
          </p:nvPr>
        </p:nvPicPr>
        <p:blipFill>
          <a:blip r:embed="rId4"/>
          <a:srcRect/>
          <a:stretch>
            <a:fillRect/>
          </a:stretch>
        </p:blipFill>
        <p:spPr>
          <a:xfrm>
            <a:off x="4267200" y="1371600"/>
            <a:ext cx="3244850" cy="2514600"/>
          </a:xfrm>
          <a:noFill/>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t>Risks of Indoor Tanning</a:t>
            </a:r>
          </a:p>
        </p:txBody>
      </p:sp>
      <p:sp>
        <p:nvSpPr>
          <p:cNvPr id="31747" name="Content Placeholder 2"/>
          <p:cNvSpPr>
            <a:spLocks noGrp="1"/>
          </p:cNvSpPr>
          <p:nvPr>
            <p:ph idx="1"/>
          </p:nvPr>
        </p:nvSpPr>
        <p:spPr/>
        <p:txBody>
          <a:bodyPr>
            <a:normAutofit/>
          </a:bodyPr>
          <a:lstStyle/>
          <a:p>
            <a:r>
              <a:rPr lang="en-US"/>
              <a:t>Classified as a Class I human carcinogen by WHO in 2009</a:t>
            </a:r>
          </a:p>
          <a:p>
            <a:r>
              <a:rPr lang="en-US"/>
              <a:t>400,000 cases of skin cancer may be related to indoor tanning in the United States each year: 245,000 basal cell carcinomas, 168,000 squamous cell carcinomas, and 6,000 melanomas (2014)</a:t>
            </a:r>
          </a:p>
          <a:p>
            <a:r>
              <a:rPr lang="en-US"/>
              <a:t>Tanning at younger ages appears to be more strongly related to lifetime skin cancer risk</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t>Early Detection</a:t>
            </a:r>
          </a:p>
        </p:txBody>
      </p:sp>
      <p:sp>
        <p:nvSpPr>
          <p:cNvPr id="32771" name="Content Placeholder 2"/>
          <p:cNvSpPr>
            <a:spLocks noGrp="1"/>
          </p:cNvSpPr>
          <p:nvPr>
            <p:ph idx="1"/>
          </p:nvPr>
        </p:nvSpPr>
        <p:spPr/>
        <p:txBody>
          <a:bodyPr>
            <a:normAutofit lnSpcReduction="10000"/>
          </a:bodyPr>
          <a:lstStyle/>
          <a:p>
            <a:r>
              <a:rPr lang="en-US" dirty="0"/>
              <a:t>Self-examination once a month</a:t>
            </a:r>
          </a:p>
          <a:p>
            <a:r>
              <a:rPr lang="en-US" dirty="0"/>
              <a:t>Annual dermatology visit if high risk:</a:t>
            </a:r>
          </a:p>
          <a:p>
            <a:pPr lvl="1">
              <a:buFont typeface="Wingdings" panose="05000000000000000000" pitchFamily="2" charset="2"/>
              <a:buChar char="Ø"/>
            </a:pPr>
            <a:r>
              <a:rPr lang="en-US" dirty="0"/>
              <a:t> Fair skin, freckling, red or blonde hair</a:t>
            </a:r>
          </a:p>
          <a:p>
            <a:pPr lvl="1">
              <a:buFont typeface="Wingdings" panose="05000000000000000000" pitchFamily="2" charset="2"/>
              <a:buChar char="Ø"/>
            </a:pPr>
            <a:r>
              <a:rPr lang="en-US" dirty="0"/>
              <a:t> Family history of melanoma</a:t>
            </a:r>
          </a:p>
          <a:p>
            <a:pPr lvl="1">
              <a:buFont typeface="Wingdings" panose="05000000000000000000" pitchFamily="2" charset="2"/>
              <a:buChar char="Ø"/>
            </a:pPr>
            <a:r>
              <a:rPr lang="en-US" dirty="0"/>
              <a:t> Atypical moles/dysplastic nevi</a:t>
            </a:r>
          </a:p>
          <a:p>
            <a:pPr lvl="1">
              <a:buFont typeface="Wingdings" panose="05000000000000000000" pitchFamily="2" charset="2"/>
              <a:buChar char="Ø"/>
            </a:pPr>
            <a:r>
              <a:rPr lang="en-US" dirty="0"/>
              <a:t> Frequent sunburns/indoor tanning</a:t>
            </a:r>
          </a:p>
          <a:p>
            <a:pPr lvl="1">
              <a:buFont typeface="Wingdings" panose="05000000000000000000" pitchFamily="2" charset="2"/>
              <a:buChar char="Ø"/>
            </a:pPr>
            <a:r>
              <a:rPr lang="en-US" dirty="0"/>
              <a:t> Weakened immune system</a:t>
            </a:r>
          </a:p>
          <a:p>
            <a:pPr lvl="1">
              <a:buFont typeface="Wingdings" panose="05000000000000000000" pitchFamily="2" charset="2"/>
              <a:buChar char="Ø"/>
            </a:pPr>
            <a:r>
              <a:rPr lang="en-US" dirty="0"/>
              <a:t> Greater risk in women &lt; age 45 years</a:t>
            </a:r>
          </a:p>
          <a:p>
            <a:pPr lvl="1">
              <a:buFont typeface="Wingdings" panose="05000000000000000000" pitchFamily="2" charset="2"/>
              <a:buChar char="Ø"/>
            </a:pPr>
            <a:r>
              <a:rPr lang="en-US" dirty="0"/>
              <a:t> Greater risk in men &gt; age 45 years</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srcRect/>
          <a:stretch>
            <a:fillRect/>
          </a:stretch>
        </p:blipFill>
        <p:spPr bwMode="auto">
          <a:xfrm>
            <a:off x="3581400" y="1588"/>
            <a:ext cx="5295900" cy="6856412"/>
          </a:xfrm>
          <a:prstGeom prst="rect">
            <a:avLst/>
          </a:prstGeom>
          <a:noFill/>
          <a:ln w="9525">
            <a:noFill/>
            <a:miter lim="800000"/>
            <a:headEnd/>
            <a:tailEnd/>
          </a:ln>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srcRect/>
          <a:stretch>
            <a:fillRect/>
          </a:stretch>
        </p:blipFill>
        <p:spPr bwMode="auto">
          <a:xfrm>
            <a:off x="2057400" y="0"/>
            <a:ext cx="8096250" cy="6858000"/>
          </a:xfrm>
          <a:prstGeom prst="rect">
            <a:avLst/>
          </a:prstGeom>
          <a:noFill/>
          <a:ln w="9525">
            <a:noFill/>
            <a:miter lim="800000"/>
            <a:headEnd/>
            <a:tailEnd/>
          </a:ln>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5CFA-CFC9-3BE5-55E5-F1AD46DC6BEE}"/>
              </a:ext>
            </a:extLst>
          </p:cNvPr>
          <p:cNvSpPr>
            <a:spLocks noGrp="1"/>
          </p:cNvSpPr>
          <p:nvPr>
            <p:ph type="title"/>
          </p:nvPr>
        </p:nvSpPr>
        <p:spPr/>
        <p:txBody>
          <a:bodyPr>
            <a:normAutofit/>
          </a:bodyPr>
          <a:lstStyle/>
          <a:p>
            <a:r>
              <a:rPr lang="en-US" sz="4000" dirty="0"/>
              <a:t>Prevention on Job </a:t>
            </a:r>
            <a:r>
              <a:rPr lang="en-US" sz="4000"/>
              <a:t>Corps Centers</a:t>
            </a:r>
            <a:endParaRPr lang="en-US" sz="4000" dirty="0"/>
          </a:p>
        </p:txBody>
      </p:sp>
      <p:sp>
        <p:nvSpPr>
          <p:cNvPr id="3" name="Content Placeholder 2">
            <a:extLst>
              <a:ext uri="{FF2B5EF4-FFF2-40B4-BE49-F238E27FC236}">
                <a16:creationId xmlns:a16="http://schemas.microsoft.com/office/drawing/2014/main" id="{E40BB685-3BF0-1942-425B-F32A78E5CF85}"/>
              </a:ext>
            </a:extLst>
          </p:cNvPr>
          <p:cNvSpPr>
            <a:spLocks noGrp="1"/>
          </p:cNvSpPr>
          <p:nvPr>
            <p:ph idx="1"/>
          </p:nvPr>
        </p:nvSpPr>
        <p:spPr>
          <a:xfrm>
            <a:off x="1965960" y="1600201"/>
            <a:ext cx="8244840" cy="4525963"/>
          </a:xfrm>
        </p:spPr>
        <p:txBody>
          <a:bodyPr/>
          <a:lstStyle/>
          <a:p>
            <a:r>
              <a:rPr lang="en-US" b="0" i="0" dirty="0">
                <a:effectLst/>
                <a:latin typeface="europa"/>
              </a:rPr>
              <a:t>May Is Skin Cancer Awareness Month</a:t>
            </a:r>
          </a:p>
          <a:p>
            <a:r>
              <a:rPr lang="en-US" dirty="0">
                <a:latin typeface="europa"/>
              </a:rPr>
              <a:t>Educational presentations, pamphlets, posters</a:t>
            </a:r>
          </a:p>
          <a:p>
            <a:r>
              <a:rPr lang="en-US" b="0" i="0" dirty="0">
                <a:effectLst/>
                <a:latin typeface="europa"/>
              </a:rPr>
              <a:t>Sunscreen with SPF 30 available at no cost from the Wellness Center</a:t>
            </a:r>
          </a:p>
          <a:p>
            <a:r>
              <a:rPr lang="en-US" dirty="0">
                <a:latin typeface="europa"/>
              </a:rPr>
              <a:t>Schedule outdoor vocational and recreational activities to minimize direct sun exposure</a:t>
            </a:r>
          </a:p>
          <a:p>
            <a:r>
              <a:rPr lang="en-US" b="0" i="0" dirty="0">
                <a:effectLst/>
                <a:latin typeface="europa"/>
              </a:rPr>
              <a:t>Hydration to prevent heat injury</a:t>
            </a:r>
          </a:p>
          <a:p>
            <a:endParaRPr lang="en-US" dirty="0"/>
          </a:p>
        </p:txBody>
      </p:sp>
    </p:spTree>
    <p:extLst>
      <p:ext uri="{BB962C8B-B14F-4D97-AF65-F5344CB8AC3E}">
        <p14:creationId xmlns:p14="http://schemas.microsoft.com/office/powerpoint/2010/main" val="11878572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5842" name="Picture 4" descr="http://p21decision.com/wp-content/uploads/2012/09/qa-560x300.jpg"/>
          <p:cNvPicPr>
            <a:picLocks noChangeAspect="1" noChangeArrowheads="1"/>
          </p:cNvPicPr>
          <p:nvPr/>
        </p:nvPicPr>
        <p:blipFill>
          <a:blip r:embed="rId3"/>
          <a:srcRect/>
          <a:stretch>
            <a:fillRect/>
          </a:stretch>
        </p:blipFill>
        <p:spPr bwMode="auto">
          <a:xfrm>
            <a:off x="768626" y="325189"/>
            <a:ext cx="10654748" cy="6207622"/>
          </a:xfrm>
          <a:prstGeom prst="rect">
            <a:avLst/>
          </a:prstGeom>
          <a:noFill/>
          <a:ln w="9525">
            <a:noFill/>
            <a:miter lim="800000"/>
            <a:headEnd/>
            <a:tailEnd/>
          </a:ln>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Resources</a:t>
            </a:r>
          </a:p>
        </p:txBody>
      </p:sp>
      <p:sp>
        <p:nvSpPr>
          <p:cNvPr id="36867" name="Rectangle 3"/>
          <p:cNvSpPr>
            <a:spLocks noGrp="1" noChangeArrowheads="1"/>
          </p:cNvSpPr>
          <p:nvPr>
            <p:ph idx="1"/>
          </p:nvPr>
        </p:nvSpPr>
        <p:spPr/>
        <p:txBody>
          <a:bodyPr/>
          <a:lstStyle/>
          <a:p>
            <a:r>
              <a:rPr lang="en-US" dirty="0">
                <a:solidFill>
                  <a:srgbClr val="FFFF00"/>
                </a:solidFill>
                <a:hlinkClick r:id="rId3">
                  <a:extLst>
                    <a:ext uri="{A12FA001-AC4F-418D-AE19-62706E023703}">
                      <ahyp:hlinkClr xmlns:ahyp="http://schemas.microsoft.com/office/drawing/2018/hyperlinkcolor" val="tx"/>
                    </a:ext>
                  </a:extLst>
                </a:hlinkClick>
              </a:rPr>
              <a:t>http://www.skincancer.org/</a:t>
            </a:r>
            <a:endParaRPr lang="en-US" dirty="0">
              <a:solidFill>
                <a:srgbClr val="FFFF00"/>
              </a:solidFill>
            </a:endParaRPr>
          </a:p>
          <a:p>
            <a:r>
              <a:rPr lang="en-US" dirty="0">
                <a:solidFill>
                  <a:srgbClr val="FFFF00"/>
                </a:solidFill>
                <a:hlinkClick r:id="rId4">
                  <a:extLst>
                    <a:ext uri="{A12FA001-AC4F-418D-AE19-62706E023703}">
                      <ahyp:hlinkClr xmlns:ahyp="http://schemas.microsoft.com/office/drawing/2018/hyperlinkcolor" val="tx"/>
                    </a:ext>
                  </a:extLst>
                </a:hlinkClick>
              </a:rPr>
              <a:t>http://www.skincheck.org/</a:t>
            </a:r>
            <a:endParaRPr lang="en-US" dirty="0">
              <a:solidFill>
                <a:srgbClr val="FFFF00"/>
              </a:solidFill>
            </a:endParaRPr>
          </a:p>
          <a:p>
            <a:r>
              <a:rPr lang="en-US" dirty="0">
                <a:solidFill>
                  <a:srgbClr val="FFFF00"/>
                </a:solidFill>
                <a:hlinkClick r:id="rId5">
                  <a:extLst>
                    <a:ext uri="{A12FA001-AC4F-418D-AE19-62706E023703}">
                      <ahyp:hlinkClr xmlns:ahyp="http://schemas.microsoft.com/office/drawing/2018/hyperlinkcolor" val="tx"/>
                    </a:ext>
                  </a:extLst>
                </a:hlinkClick>
              </a:rPr>
              <a:t>http://www.cdc.gov/cancer/skin/basic_info/sun-safety.htm</a:t>
            </a:r>
            <a:endParaRPr lang="en-US" dirty="0">
              <a:solidFill>
                <a:srgbClr val="FFFF00"/>
              </a:solidFill>
            </a:endParaRPr>
          </a:p>
          <a:p>
            <a:r>
              <a:rPr lang="en-US" dirty="0">
                <a:solidFill>
                  <a:srgbClr val="FFFF00"/>
                </a:solidFill>
                <a:hlinkClick r:id="rId6">
                  <a:extLst>
                    <a:ext uri="{A12FA001-AC4F-418D-AE19-62706E023703}">
                      <ahyp:hlinkClr xmlns:ahyp="http://schemas.microsoft.com/office/drawing/2018/hyperlinkcolor" val="tx"/>
                    </a:ext>
                  </a:extLst>
                </a:hlinkClick>
              </a:rPr>
              <a:t>http://www.cdc.gov/cancer/skin/call_to_action/index.htm</a:t>
            </a:r>
            <a:endParaRPr lang="en-US" dirty="0">
              <a:solidFill>
                <a:srgbClr val="FFFF00"/>
              </a:solidFill>
            </a:endParaRPr>
          </a:p>
          <a:p>
            <a:r>
              <a:rPr lang="en-US" dirty="0">
                <a:solidFill>
                  <a:srgbClr val="FFFF00"/>
                </a:solidFill>
                <a:hlinkClick r:id="rId7">
                  <a:extLst>
                    <a:ext uri="{A12FA001-AC4F-418D-AE19-62706E023703}">
                      <ahyp:hlinkClr xmlns:ahyp="http://schemas.microsoft.com/office/drawing/2018/hyperlinkcolor" val="tx"/>
                    </a:ext>
                  </a:extLst>
                </a:hlinkClick>
              </a:rPr>
              <a:t>http://www.fda.gov/ForConsumers/ConsumerUpdates/ucm049090.htm#Slop</a:t>
            </a:r>
            <a:endParaRPr lang="en-US" dirty="0">
              <a:solidFill>
                <a:srgbClr val="FFFF00"/>
              </a:solidFill>
            </a:endParaRPr>
          </a:p>
          <a:p>
            <a:endParaRPr lang="en-US" dirty="0"/>
          </a:p>
          <a:p>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icture&#10;&#10;Description automatically generated with medium confidence">
            <a:extLst>
              <a:ext uri="{FF2B5EF4-FFF2-40B4-BE49-F238E27FC236}">
                <a16:creationId xmlns:a16="http://schemas.microsoft.com/office/drawing/2014/main" id="{087ACCD8-DA84-5BB6-D81B-CE41E49EBEAE}"/>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2917661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on a beach&#10;&#10;Description automatically generated with low confidence">
            <a:extLst>
              <a:ext uri="{FF2B5EF4-FFF2-40B4-BE49-F238E27FC236}">
                <a16:creationId xmlns:a16="http://schemas.microsoft.com/office/drawing/2014/main" id="{19AF23BD-C1C0-C400-D84A-41EC92F3EA89}"/>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2349570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with medium confidence">
            <a:extLst>
              <a:ext uri="{FF2B5EF4-FFF2-40B4-BE49-F238E27FC236}">
                <a16:creationId xmlns:a16="http://schemas.microsoft.com/office/drawing/2014/main" id="{BB321722-4DDB-B902-CBB7-F2A1B92B4FC8}"/>
              </a:ext>
            </a:extLst>
          </p:cNvPr>
          <p:cNvPicPr>
            <a:picLocks noChangeAspect="1"/>
          </p:cNvPicPr>
          <p:nvPr/>
        </p:nvPicPr>
        <p:blipFill>
          <a:blip r:embed="rId2"/>
          <a:stretch>
            <a:fillRect/>
          </a:stretch>
        </p:blipFill>
        <p:spPr>
          <a:xfrm>
            <a:off x="0" y="4352"/>
            <a:ext cx="12192000" cy="6849296"/>
          </a:xfrm>
          <a:prstGeom prst="rect">
            <a:avLst/>
          </a:prstGeom>
        </p:spPr>
      </p:pic>
    </p:spTree>
    <p:extLst>
      <p:ext uri="{BB962C8B-B14F-4D97-AF65-F5344CB8AC3E}">
        <p14:creationId xmlns:p14="http://schemas.microsoft.com/office/powerpoint/2010/main" val="2949684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XRUYQT3274NZ-681238054-1817</_dlc_DocId>
    <_dlc_DocIdUrl xmlns="b22f8f74-215c-4154-9939-bd29e4e8980e">
      <Url>https://supportservices.jobcorps.gov/health/_layouts/15/DocIdRedir.aspx?ID=XRUYQT3274NZ-681238054-1817</Url>
      <Description>XRUYQT3274NZ-681238054-1817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1BD138C-EE97-4A88-9A41-C96F1892E89E}"/>
</file>

<file path=customXml/itemProps2.xml><?xml version="1.0" encoding="utf-8"?>
<ds:datastoreItem xmlns:ds="http://schemas.openxmlformats.org/officeDocument/2006/customXml" ds:itemID="{A898630D-6935-4AFE-8DFF-397FDAA73FC2}"/>
</file>

<file path=customXml/itemProps3.xml><?xml version="1.0" encoding="utf-8"?>
<ds:datastoreItem xmlns:ds="http://schemas.openxmlformats.org/officeDocument/2006/customXml" ds:itemID="{E8426B2A-2806-4ADF-8943-9A21062044DD}"/>
</file>

<file path=customXml/itemProps4.xml><?xml version="1.0" encoding="utf-8"?>
<ds:datastoreItem xmlns:ds="http://schemas.openxmlformats.org/officeDocument/2006/customXml" ds:itemID="{5CC1E4C0-6191-4197-8674-E4DDAC626E19}"/>
</file>

<file path=docProps/app.xml><?xml version="1.0" encoding="utf-8"?>
<Properties xmlns="http://schemas.openxmlformats.org/officeDocument/2006/extended-properties" xmlns:vt="http://schemas.openxmlformats.org/officeDocument/2006/docPropsVTypes">
  <TotalTime>5430</TotalTime>
  <Words>1941</Words>
  <Application>Microsoft Office PowerPoint</Application>
  <PresentationFormat>Widescreen</PresentationFormat>
  <Paragraphs>202</Paragraphs>
  <Slides>67</Slides>
  <Notes>34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67</vt:i4>
      </vt:variant>
    </vt:vector>
  </HeadingPairs>
  <TitlesOfParts>
    <vt:vector size="77" baseType="lpstr">
      <vt:lpstr>Arial</vt:lpstr>
      <vt:lpstr>Calibri</vt:lpstr>
      <vt:lpstr>Calibri Light</vt:lpstr>
      <vt:lpstr>europa</vt:lpstr>
      <vt:lpstr>Georgia</vt:lpstr>
      <vt:lpstr>Symbol</vt:lpstr>
      <vt:lpstr>Times New Roman</vt:lpstr>
      <vt:lpstr>Wingdings</vt:lpstr>
      <vt:lpstr>Office Theme</vt:lpstr>
      <vt:lpstr>1_Office Theme</vt:lpstr>
      <vt:lpstr>Sun Exposure and Skin Cancer: Know Your ABCDEs</vt:lpstr>
      <vt:lpstr>Overview</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Factors influencing production of  vitamin D in skin</vt:lpstr>
      <vt:lpstr>Harmful effects of sun exposure</vt:lpstr>
      <vt:lpstr>Harmful effects of sun exposure</vt:lpstr>
      <vt:lpstr>PowerPoint Presentation</vt:lpstr>
      <vt:lpstr>Types of skin cancer</vt:lpstr>
      <vt:lpstr>Basal Cell Carcinoma</vt:lpstr>
      <vt:lpstr>Squamous Cell Carcinoma</vt:lpstr>
      <vt:lpstr>PowerPoint Presentation</vt:lpstr>
      <vt:lpstr>How common is skin cancer?</vt:lpstr>
      <vt:lpstr>Melanoma rates</vt:lpstr>
      <vt:lpstr>Skin Cancer in African Americans</vt:lpstr>
      <vt:lpstr>PowerPoint Presentation</vt:lpstr>
      <vt:lpstr>Question</vt:lpstr>
      <vt:lpstr>PowerPoint Presentation</vt:lpstr>
      <vt:lpstr>ABCDE for Melanoma</vt:lpstr>
      <vt:lpstr>What about E?</vt:lpstr>
      <vt:lpstr>And now F and G!</vt:lpstr>
      <vt:lpstr>Nodular Melanomas</vt:lpstr>
      <vt:lpstr>The “Ugly Duckling” Sign</vt:lpstr>
      <vt:lpstr>Prevention</vt:lpstr>
      <vt:lpstr>Summary of USPSTF Recommendations and Evidence</vt:lpstr>
      <vt:lpstr>CDC Recommendations</vt:lpstr>
      <vt:lpstr>PowerPoint Presentation</vt:lpstr>
      <vt:lpstr>PowerPoint Presentation</vt:lpstr>
      <vt:lpstr>Sunscreens</vt:lpstr>
      <vt:lpstr>Simple rules to prevent sunburns</vt:lpstr>
      <vt:lpstr>Sunscreens</vt:lpstr>
      <vt:lpstr>How to choose a sunscreen</vt:lpstr>
      <vt:lpstr>How to apply sunscreen</vt:lpstr>
      <vt:lpstr>Slip! Slop! Slap! Wrap!</vt:lpstr>
      <vt:lpstr>Tanning Beds</vt:lpstr>
      <vt:lpstr>Risks of Indoor Tanning</vt:lpstr>
      <vt:lpstr>Early Detection</vt:lpstr>
      <vt:lpstr>PowerPoint Presentation</vt:lpstr>
      <vt:lpstr>PowerPoint Presentation</vt:lpstr>
      <vt:lpstr>Prevention on Job Corps Centers</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ABCDEs of Sun Exposure and Skin Cancer</dc:title>
  <dc:creator>Christopher Kuhn</dc:creator>
  <cp:lastModifiedBy>John Kulig</cp:lastModifiedBy>
  <cp:revision>65</cp:revision>
  <dcterms:created xsi:type="dcterms:W3CDTF">2015-06-22T09:57:13Z</dcterms:created>
  <dcterms:modified xsi:type="dcterms:W3CDTF">2022-05-17T15:41:49Z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5f9c13a2-befa-40a5-bea3-75f0a917b28a</vt:lpwstr>
  </property>
</Properties>
</file>