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diagrams/data8.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9.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drawing9.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5.xml" ContentType="application/vnd.ms-office.drawingml.diagramDrawing+xml"/>
  <Override PartName="/ppt/diagrams/colors5.xml" ContentType="application/vnd.openxmlformats-officedocument.drawingml.diagramColors+xml"/>
  <Override PartName="/ppt/diagrams/layout6.xml" ContentType="application/vnd.openxmlformats-officedocument.drawingml.diagramLayout+xml"/>
  <Override PartName="/ppt/diagrams/quickStyle5.xml" ContentType="application/vnd.openxmlformats-officedocument.drawingml.diagramStyle+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4"/>
  </p:notesMasterIdLst>
  <p:sldIdLst>
    <p:sldId id="285" r:id="rId2"/>
    <p:sldId id="281" r:id="rId3"/>
    <p:sldId id="282" r:id="rId4"/>
    <p:sldId id="274" r:id="rId5"/>
    <p:sldId id="275" r:id="rId6"/>
    <p:sldId id="276" r:id="rId7"/>
    <p:sldId id="287" r:id="rId8"/>
    <p:sldId id="277" r:id="rId9"/>
    <p:sldId id="284" r:id="rId10"/>
    <p:sldId id="278" r:id="rId11"/>
    <p:sldId id="288" r:id="rId12"/>
    <p:sldId id="279" r:id="rId13"/>
    <p:sldId id="283" r:id="rId14"/>
    <p:sldId id="289" r:id="rId15"/>
    <p:sldId id="280" r:id="rId16"/>
    <p:sldId id="256" r:id="rId17"/>
    <p:sldId id="266" r:id="rId18"/>
    <p:sldId id="267" r:id="rId19"/>
    <p:sldId id="268" r:id="rId20"/>
    <p:sldId id="272" r:id="rId21"/>
    <p:sldId id="273" r:id="rId22"/>
    <p:sldId id="271" r:id="rId23"/>
    <p:sldId id="262" r:id="rId24"/>
    <p:sldId id="257" r:id="rId25"/>
    <p:sldId id="258" r:id="rId26"/>
    <p:sldId id="259" r:id="rId27"/>
    <p:sldId id="263" r:id="rId28"/>
    <p:sldId id="265" r:id="rId29"/>
    <p:sldId id="260" r:id="rId30"/>
    <p:sldId id="261" r:id="rId31"/>
    <p:sldId id="264" r:id="rId32"/>
    <p:sldId id="28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Slovik" initials="NS" lastIdx="2" clrIdx="0">
    <p:extLst>
      <p:ext uri="{19B8F6BF-5375-455C-9EA6-DF929625EA0E}">
        <p15:presenceInfo xmlns:p15="http://schemas.microsoft.com/office/powerpoint/2012/main" userId="S-1-5-21-3427626829-1067219548-1070015979-235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4E580-3606-4CF7-AB66-6FD7866DB682}" v="192" dt="2022-09-07T13:11:27.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5" autoAdjust="0"/>
    <p:restoredTop sz="94660"/>
  </p:normalViewPr>
  <p:slideViewPr>
    <p:cSldViewPr snapToGrid="0">
      <p:cViewPr varScale="1">
        <p:scale>
          <a:sx n="76" d="100"/>
          <a:sy n="76" d="100"/>
        </p:scale>
        <p:origin x="816" y="91"/>
      </p:cViewPr>
      <p:guideLst/>
    </p:cSldViewPr>
  </p:slideViewPr>
  <p:notesTextViewPr>
    <p:cViewPr>
      <p:scale>
        <a:sx n="1" d="1"/>
        <a:sy n="1" d="1"/>
      </p:scale>
      <p:origin x="0" y="0"/>
    </p:cViewPr>
  </p:notesTextViewPr>
  <p:notesViewPr>
    <p:cSldViewPr snapToGrid="0">
      <p:cViewPr varScale="1">
        <p:scale>
          <a:sx n="57" d="100"/>
          <a:sy n="57" d="100"/>
        </p:scale>
        <p:origin x="326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0AFBD-B1BE-4E6C-AB7F-9A8371C2A1C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D32DEE-15AC-4112-AD7A-E2A9ACFF58F2}">
      <dgm:prSet custT="1"/>
      <dgm:spPr/>
      <dgm:t>
        <a:bodyPr/>
        <a:lstStyle/>
        <a:p>
          <a:pPr>
            <a:lnSpc>
              <a:spcPct val="100000"/>
            </a:lnSpc>
          </a:pPr>
          <a:r>
            <a:rPr lang="en-US" sz="1800" dirty="0"/>
            <a:t>Group leaders establish and maintain the emotional climate of the group, help the group set behavioral norms </a:t>
          </a:r>
        </a:p>
      </dgm:t>
    </dgm:pt>
    <dgm:pt modelId="{9DC7E125-3250-424F-95D6-B91C2420094E}" type="parTrans" cxnId="{09AE70D1-2165-4DD8-B90E-674EEECF104E}">
      <dgm:prSet/>
      <dgm:spPr/>
      <dgm:t>
        <a:bodyPr/>
        <a:lstStyle/>
        <a:p>
          <a:endParaRPr lang="en-US"/>
        </a:p>
      </dgm:t>
    </dgm:pt>
    <dgm:pt modelId="{1911F9CE-E326-4714-BB3F-839F60017B50}" type="sibTrans" cxnId="{09AE70D1-2165-4DD8-B90E-674EEECF104E}">
      <dgm:prSet/>
      <dgm:spPr/>
      <dgm:t>
        <a:bodyPr/>
        <a:lstStyle/>
        <a:p>
          <a:endParaRPr lang="en-US"/>
        </a:p>
      </dgm:t>
    </dgm:pt>
    <dgm:pt modelId="{E57B2DD3-53F4-45A4-BCA2-17FCD1F0E24D}">
      <dgm:prSet custT="1"/>
      <dgm:spPr/>
      <dgm:t>
        <a:bodyPr/>
        <a:lstStyle/>
        <a:p>
          <a:pPr>
            <a:lnSpc>
              <a:spcPct val="100000"/>
            </a:lnSpc>
          </a:pPr>
          <a:r>
            <a:rPr lang="en-US" sz="1800" dirty="0"/>
            <a:t>They model ways to give compassionate responses, manage tough questions and comments, and deal with conflict in an immediate but emotionally centered way</a:t>
          </a:r>
        </a:p>
      </dgm:t>
    </dgm:pt>
    <dgm:pt modelId="{9F00C852-F193-49D3-A629-EACD289C608E}" type="parTrans" cxnId="{5F870FE8-4287-4866-9FE7-16C62007D82A}">
      <dgm:prSet/>
      <dgm:spPr/>
      <dgm:t>
        <a:bodyPr/>
        <a:lstStyle/>
        <a:p>
          <a:endParaRPr lang="en-US"/>
        </a:p>
      </dgm:t>
    </dgm:pt>
    <dgm:pt modelId="{8B7B3444-F1D2-438E-B2CA-D52CDE6C3370}" type="sibTrans" cxnId="{5F870FE8-4287-4866-9FE7-16C62007D82A}">
      <dgm:prSet/>
      <dgm:spPr/>
      <dgm:t>
        <a:bodyPr/>
        <a:lstStyle/>
        <a:p>
          <a:endParaRPr lang="en-US"/>
        </a:p>
      </dgm:t>
    </dgm:pt>
    <dgm:pt modelId="{856BFCDE-4EBF-40AA-A488-5D6924CB44A0}">
      <dgm:prSet custT="1"/>
      <dgm:spPr/>
      <dgm:t>
        <a:bodyPr/>
        <a:lstStyle/>
        <a:p>
          <a:pPr>
            <a:lnSpc>
              <a:spcPct val="100000"/>
            </a:lnSpc>
          </a:pPr>
          <a:r>
            <a:rPr lang="en-US" sz="1800" dirty="0"/>
            <a:t>Group leaders encourage members to interact with each other, help create safety in giving and receiving feedback</a:t>
          </a:r>
        </a:p>
      </dgm:t>
    </dgm:pt>
    <dgm:pt modelId="{33CCDB91-95F1-449A-9A50-A5ADDA084746}" type="parTrans" cxnId="{AFD7271D-2E5B-4B2A-A263-B54BA25BE86B}">
      <dgm:prSet/>
      <dgm:spPr/>
      <dgm:t>
        <a:bodyPr/>
        <a:lstStyle/>
        <a:p>
          <a:endParaRPr lang="en-US"/>
        </a:p>
      </dgm:t>
    </dgm:pt>
    <dgm:pt modelId="{303DE3F2-B32F-43F7-9ECA-E438BBF12635}" type="sibTrans" cxnId="{AFD7271D-2E5B-4B2A-A263-B54BA25BE86B}">
      <dgm:prSet/>
      <dgm:spPr/>
      <dgm:t>
        <a:bodyPr/>
        <a:lstStyle/>
        <a:p>
          <a:endParaRPr lang="en-US"/>
        </a:p>
      </dgm:t>
    </dgm:pt>
    <dgm:pt modelId="{073D9814-C24B-44AE-970B-29D971C9C09D}">
      <dgm:prSet custT="1"/>
      <dgm:spPr/>
      <dgm:t>
        <a:bodyPr/>
        <a:lstStyle/>
        <a:p>
          <a:pPr>
            <a:lnSpc>
              <a:spcPct val="100000"/>
            </a:lnSpc>
          </a:pPr>
          <a:r>
            <a:rPr lang="en-US" sz="1800" dirty="0"/>
            <a:t>Group leaders pay attention to 1. the action in the group as a whole,  2.  interpersonal action between people and 3. individual’s reaction and emotions </a:t>
          </a:r>
        </a:p>
      </dgm:t>
    </dgm:pt>
    <dgm:pt modelId="{0D7CBAB1-0438-42B8-B859-813B1EBA7ED3}" type="parTrans" cxnId="{8F6FAEEA-C1BA-4D02-A056-7183C4F15688}">
      <dgm:prSet/>
      <dgm:spPr/>
      <dgm:t>
        <a:bodyPr/>
        <a:lstStyle/>
        <a:p>
          <a:endParaRPr lang="en-US"/>
        </a:p>
      </dgm:t>
    </dgm:pt>
    <dgm:pt modelId="{2AD8E66A-6D39-4353-B193-BDF49A3A9165}" type="sibTrans" cxnId="{8F6FAEEA-C1BA-4D02-A056-7183C4F15688}">
      <dgm:prSet/>
      <dgm:spPr/>
      <dgm:t>
        <a:bodyPr/>
        <a:lstStyle/>
        <a:p>
          <a:endParaRPr lang="en-US"/>
        </a:p>
      </dgm:t>
    </dgm:pt>
    <dgm:pt modelId="{6B0952D3-0B48-4AD0-B424-F11410A486FE}" type="pres">
      <dgm:prSet presAssocID="{16F0AFBD-B1BE-4E6C-AB7F-9A8371C2A1CB}" presName="root" presStyleCnt="0">
        <dgm:presLayoutVars>
          <dgm:dir/>
          <dgm:resizeHandles val="exact"/>
        </dgm:presLayoutVars>
      </dgm:prSet>
      <dgm:spPr/>
    </dgm:pt>
    <dgm:pt modelId="{E53B2EFD-BF1C-4C28-AA4A-554A64D746A3}" type="pres">
      <dgm:prSet presAssocID="{8AD32DEE-15AC-4112-AD7A-E2A9ACFF58F2}" presName="compNode" presStyleCnt="0"/>
      <dgm:spPr/>
    </dgm:pt>
    <dgm:pt modelId="{57DF7D8A-F94F-4BDD-8913-293F16889B19}" type="pres">
      <dgm:prSet presAssocID="{8AD32DEE-15AC-4112-AD7A-E2A9ACFF58F2}" presName="bgRect" presStyleLbl="bgShp" presStyleIdx="0" presStyleCnt="4"/>
      <dgm:spPr/>
    </dgm:pt>
    <dgm:pt modelId="{E5830DAA-39C4-4F61-828C-0AA04645B196}" type="pres">
      <dgm:prSet presAssocID="{8AD32DEE-15AC-4112-AD7A-E2A9ACFF58F2}"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43AF82C4-DC70-4BB9-ABC3-14FB1523103F}" type="pres">
      <dgm:prSet presAssocID="{8AD32DEE-15AC-4112-AD7A-E2A9ACFF58F2}" presName="spaceRect" presStyleCnt="0"/>
      <dgm:spPr/>
    </dgm:pt>
    <dgm:pt modelId="{6F642E9A-81D7-4BC2-BAF6-D1F453DC75F5}" type="pres">
      <dgm:prSet presAssocID="{8AD32DEE-15AC-4112-AD7A-E2A9ACFF58F2}" presName="parTx" presStyleLbl="revTx" presStyleIdx="0" presStyleCnt="4">
        <dgm:presLayoutVars>
          <dgm:chMax val="0"/>
          <dgm:chPref val="0"/>
        </dgm:presLayoutVars>
      </dgm:prSet>
      <dgm:spPr/>
    </dgm:pt>
    <dgm:pt modelId="{D657B5E0-C5F2-41A8-BA14-2FCF3DE3604B}" type="pres">
      <dgm:prSet presAssocID="{1911F9CE-E326-4714-BB3F-839F60017B50}" presName="sibTrans" presStyleCnt="0"/>
      <dgm:spPr/>
    </dgm:pt>
    <dgm:pt modelId="{5B4A893F-8CF5-4DD1-AE6C-3BC5D41EEA64}" type="pres">
      <dgm:prSet presAssocID="{E57B2DD3-53F4-45A4-BCA2-17FCD1F0E24D}" presName="compNode" presStyleCnt="0"/>
      <dgm:spPr/>
    </dgm:pt>
    <dgm:pt modelId="{D3E52FFD-5C0E-4233-8C63-17AE8BEB14BB}" type="pres">
      <dgm:prSet presAssocID="{E57B2DD3-53F4-45A4-BCA2-17FCD1F0E24D}" presName="bgRect" presStyleLbl="bgShp" presStyleIdx="1" presStyleCnt="4"/>
      <dgm:spPr/>
    </dgm:pt>
    <dgm:pt modelId="{2A89FCDB-2AF1-40FD-B82F-3D20B73E29CD}" type="pres">
      <dgm:prSet presAssocID="{E57B2DD3-53F4-45A4-BCA2-17FCD1F0E24D}"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gry Face with No Fill"/>
        </a:ext>
      </dgm:extLst>
    </dgm:pt>
    <dgm:pt modelId="{5B19BFEF-DEF5-4DE6-8711-A1066B6843A7}" type="pres">
      <dgm:prSet presAssocID="{E57B2DD3-53F4-45A4-BCA2-17FCD1F0E24D}" presName="spaceRect" presStyleCnt="0"/>
      <dgm:spPr/>
    </dgm:pt>
    <dgm:pt modelId="{007861CB-040A-4531-ADB5-A08B4E25F754}" type="pres">
      <dgm:prSet presAssocID="{E57B2DD3-53F4-45A4-BCA2-17FCD1F0E24D}" presName="parTx" presStyleLbl="revTx" presStyleIdx="1" presStyleCnt="4">
        <dgm:presLayoutVars>
          <dgm:chMax val="0"/>
          <dgm:chPref val="0"/>
        </dgm:presLayoutVars>
      </dgm:prSet>
      <dgm:spPr/>
    </dgm:pt>
    <dgm:pt modelId="{A0B2C149-18F1-4F30-9A77-FEB3497CA72E}" type="pres">
      <dgm:prSet presAssocID="{8B7B3444-F1D2-438E-B2CA-D52CDE6C3370}" presName="sibTrans" presStyleCnt="0"/>
      <dgm:spPr/>
    </dgm:pt>
    <dgm:pt modelId="{BBE56E1A-6DF0-4380-99A0-D6D260C92E1B}" type="pres">
      <dgm:prSet presAssocID="{856BFCDE-4EBF-40AA-A488-5D6924CB44A0}" presName="compNode" presStyleCnt="0"/>
      <dgm:spPr/>
    </dgm:pt>
    <dgm:pt modelId="{FD8B925E-0027-4500-84FF-92EE0CA6D124}" type="pres">
      <dgm:prSet presAssocID="{856BFCDE-4EBF-40AA-A488-5D6924CB44A0}" presName="bgRect" presStyleLbl="bgShp" presStyleIdx="2" presStyleCnt="4"/>
      <dgm:spPr/>
    </dgm:pt>
    <dgm:pt modelId="{DB8602CE-741F-4C72-8CAF-A3DE8637E30E}" type="pres">
      <dgm:prSet presAssocID="{856BFCDE-4EBF-40AA-A488-5D6924CB44A0}"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C8B6C2E7-9644-44D0-9D72-7A67572A5F2A}" type="pres">
      <dgm:prSet presAssocID="{856BFCDE-4EBF-40AA-A488-5D6924CB44A0}" presName="spaceRect" presStyleCnt="0"/>
      <dgm:spPr/>
    </dgm:pt>
    <dgm:pt modelId="{AAC0935F-AE34-42E7-A157-091C70B901D2}" type="pres">
      <dgm:prSet presAssocID="{856BFCDE-4EBF-40AA-A488-5D6924CB44A0}" presName="parTx" presStyleLbl="revTx" presStyleIdx="2" presStyleCnt="4">
        <dgm:presLayoutVars>
          <dgm:chMax val="0"/>
          <dgm:chPref val="0"/>
        </dgm:presLayoutVars>
      </dgm:prSet>
      <dgm:spPr/>
    </dgm:pt>
    <dgm:pt modelId="{B1B1C92F-794A-4D6D-AEF4-ECC1C460BC7F}" type="pres">
      <dgm:prSet presAssocID="{303DE3F2-B32F-43F7-9ECA-E438BBF12635}" presName="sibTrans" presStyleCnt="0"/>
      <dgm:spPr/>
    </dgm:pt>
    <dgm:pt modelId="{0E927AB5-7DE7-4FDD-93E7-33F16FD0BC28}" type="pres">
      <dgm:prSet presAssocID="{073D9814-C24B-44AE-970B-29D971C9C09D}" presName="compNode" presStyleCnt="0"/>
      <dgm:spPr/>
    </dgm:pt>
    <dgm:pt modelId="{C3370D26-A148-4101-814B-4AE2964F746A}" type="pres">
      <dgm:prSet presAssocID="{073D9814-C24B-44AE-970B-29D971C9C09D}" presName="bgRect" presStyleLbl="bgShp" presStyleIdx="3" presStyleCnt="4" custLinFactNeighborX="184"/>
      <dgm:spPr/>
    </dgm:pt>
    <dgm:pt modelId="{2A5250B2-0E86-40FB-BA7A-34CFD7E2E034}" type="pres">
      <dgm:prSet presAssocID="{073D9814-C24B-44AE-970B-29D971C9C09D}"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32A3BD1E-6FA5-4192-AE9F-472616E51D82}" type="pres">
      <dgm:prSet presAssocID="{073D9814-C24B-44AE-970B-29D971C9C09D}" presName="spaceRect" presStyleCnt="0"/>
      <dgm:spPr/>
    </dgm:pt>
    <dgm:pt modelId="{A949FEC6-E963-429F-A533-4A9D603B7596}" type="pres">
      <dgm:prSet presAssocID="{073D9814-C24B-44AE-970B-29D971C9C09D}" presName="parTx" presStyleLbl="revTx" presStyleIdx="3" presStyleCnt="4">
        <dgm:presLayoutVars>
          <dgm:chMax val="0"/>
          <dgm:chPref val="0"/>
        </dgm:presLayoutVars>
      </dgm:prSet>
      <dgm:spPr/>
    </dgm:pt>
  </dgm:ptLst>
  <dgm:cxnLst>
    <dgm:cxn modelId="{C005D30C-6168-47ED-AB1F-7FBB7093E93B}" type="presOf" srcId="{073D9814-C24B-44AE-970B-29D971C9C09D}" destId="{A949FEC6-E963-429F-A533-4A9D603B7596}" srcOrd="0" destOrd="0" presId="urn:microsoft.com/office/officeart/2018/2/layout/IconVerticalSolidList"/>
    <dgm:cxn modelId="{AFD7271D-2E5B-4B2A-A263-B54BA25BE86B}" srcId="{16F0AFBD-B1BE-4E6C-AB7F-9A8371C2A1CB}" destId="{856BFCDE-4EBF-40AA-A488-5D6924CB44A0}" srcOrd="2" destOrd="0" parTransId="{33CCDB91-95F1-449A-9A50-A5ADDA084746}" sibTransId="{303DE3F2-B32F-43F7-9ECA-E438BBF12635}"/>
    <dgm:cxn modelId="{46286281-4075-4254-8E9B-FFB939C371FE}" type="presOf" srcId="{856BFCDE-4EBF-40AA-A488-5D6924CB44A0}" destId="{AAC0935F-AE34-42E7-A157-091C70B901D2}" srcOrd="0" destOrd="0" presId="urn:microsoft.com/office/officeart/2018/2/layout/IconVerticalSolidList"/>
    <dgm:cxn modelId="{021D0A98-7B43-4E8E-9DAD-E9D20E13CC4E}" type="presOf" srcId="{E57B2DD3-53F4-45A4-BCA2-17FCD1F0E24D}" destId="{007861CB-040A-4531-ADB5-A08B4E25F754}" srcOrd="0" destOrd="0" presId="urn:microsoft.com/office/officeart/2018/2/layout/IconVerticalSolidList"/>
    <dgm:cxn modelId="{2D0C7998-A25B-49EC-B71A-D5A630EC0155}" type="presOf" srcId="{8AD32DEE-15AC-4112-AD7A-E2A9ACFF58F2}" destId="{6F642E9A-81D7-4BC2-BAF6-D1F453DC75F5}" srcOrd="0" destOrd="0" presId="urn:microsoft.com/office/officeart/2018/2/layout/IconVerticalSolidList"/>
    <dgm:cxn modelId="{FC5A31A9-ABD7-41CD-8560-75B718A57BC4}" type="presOf" srcId="{16F0AFBD-B1BE-4E6C-AB7F-9A8371C2A1CB}" destId="{6B0952D3-0B48-4AD0-B424-F11410A486FE}" srcOrd="0" destOrd="0" presId="urn:microsoft.com/office/officeart/2018/2/layout/IconVerticalSolidList"/>
    <dgm:cxn modelId="{09AE70D1-2165-4DD8-B90E-674EEECF104E}" srcId="{16F0AFBD-B1BE-4E6C-AB7F-9A8371C2A1CB}" destId="{8AD32DEE-15AC-4112-AD7A-E2A9ACFF58F2}" srcOrd="0" destOrd="0" parTransId="{9DC7E125-3250-424F-95D6-B91C2420094E}" sibTransId="{1911F9CE-E326-4714-BB3F-839F60017B50}"/>
    <dgm:cxn modelId="{5F870FE8-4287-4866-9FE7-16C62007D82A}" srcId="{16F0AFBD-B1BE-4E6C-AB7F-9A8371C2A1CB}" destId="{E57B2DD3-53F4-45A4-BCA2-17FCD1F0E24D}" srcOrd="1" destOrd="0" parTransId="{9F00C852-F193-49D3-A629-EACD289C608E}" sibTransId="{8B7B3444-F1D2-438E-B2CA-D52CDE6C3370}"/>
    <dgm:cxn modelId="{8F6FAEEA-C1BA-4D02-A056-7183C4F15688}" srcId="{16F0AFBD-B1BE-4E6C-AB7F-9A8371C2A1CB}" destId="{073D9814-C24B-44AE-970B-29D971C9C09D}" srcOrd="3" destOrd="0" parTransId="{0D7CBAB1-0438-42B8-B859-813B1EBA7ED3}" sibTransId="{2AD8E66A-6D39-4353-B193-BDF49A3A9165}"/>
    <dgm:cxn modelId="{CECF9AB9-A0E7-46C8-975F-BB5A83484EC2}" type="presParOf" srcId="{6B0952D3-0B48-4AD0-B424-F11410A486FE}" destId="{E53B2EFD-BF1C-4C28-AA4A-554A64D746A3}" srcOrd="0" destOrd="0" presId="urn:microsoft.com/office/officeart/2018/2/layout/IconVerticalSolidList"/>
    <dgm:cxn modelId="{AB62C7B0-6D73-49F4-A84F-4AAC130E10B0}" type="presParOf" srcId="{E53B2EFD-BF1C-4C28-AA4A-554A64D746A3}" destId="{57DF7D8A-F94F-4BDD-8913-293F16889B19}" srcOrd="0" destOrd="0" presId="urn:microsoft.com/office/officeart/2018/2/layout/IconVerticalSolidList"/>
    <dgm:cxn modelId="{4B47F94C-05FD-419D-AB2B-88BF4AADA3AF}" type="presParOf" srcId="{E53B2EFD-BF1C-4C28-AA4A-554A64D746A3}" destId="{E5830DAA-39C4-4F61-828C-0AA04645B196}" srcOrd="1" destOrd="0" presId="urn:microsoft.com/office/officeart/2018/2/layout/IconVerticalSolidList"/>
    <dgm:cxn modelId="{562FD390-95A4-4046-A693-78B0E949BE95}" type="presParOf" srcId="{E53B2EFD-BF1C-4C28-AA4A-554A64D746A3}" destId="{43AF82C4-DC70-4BB9-ABC3-14FB1523103F}" srcOrd="2" destOrd="0" presId="urn:microsoft.com/office/officeart/2018/2/layout/IconVerticalSolidList"/>
    <dgm:cxn modelId="{AC733EEF-54AF-4A83-9A3A-37134D44DEAF}" type="presParOf" srcId="{E53B2EFD-BF1C-4C28-AA4A-554A64D746A3}" destId="{6F642E9A-81D7-4BC2-BAF6-D1F453DC75F5}" srcOrd="3" destOrd="0" presId="urn:microsoft.com/office/officeart/2018/2/layout/IconVerticalSolidList"/>
    <dgm:cxn modelId="{6D85D02D-F571-40FB-A87B-1A31EB98836F}" type="presParOf" srcId="{6B0952D3-0B48-4AD0-B424-F11410A486FE}" destId="{D657B5E0-C5F2-41A8-BA14-2FCF3DE3604B}" srcOrd="1" destOrd="0" presId="urn:microsoft.com/office/officeart/2018/2/layout/IconVerticalSolidList"/>
    <dgm:cxn modelId="{AEEFC027-2B4F-48B9-9636-0535A024BD79}" type="presParOf" srcId="{6B0952D3-0B48-4AD0-B424-F11410A486FE}" destId="{5B4A893F-8CF5-4DD1-AE6C-3BC5D41EEA64}" srcOrd="2" destOrd="0" presId="urn:microsoft.com/office/officeart/2018/2/layout/IconVerticalSolidList"/>
    <dgm:cxn modelId="{B432FE5A-4C95-4BFF-8B4D-9979890D3F8E}" type="presParOf" srcId="{5B4A893F-8CF5-4DD1-AE6C-3BC5D41EEA64}" destId="{D3E52FFD-5C0E-4233-8C63-17AE8BEB14BB}" srcOrd="0" destOrd="0" presId="urn:microsoft.com/office/officeart/2018/2/layout/IconVerticalSolidList"/>
    <dgm:cxn modelId="{085B642D-1CC3-4C32-88D2-FEADEFCAF8E7}" type="presParOf" srcId="{5B4A893F-8CF5-4DD1-AE6C-3BC5D41EEA64}" destId="{2A89FCDB-2AF1-40FD-B82F-3D20B73E29CD}" srcOrd="1" destOrd="0" presId="urn:microsoft.com/office/officeart/2018/2/layout/IconVerticalSolidList"/>
    <dgm:cxn modelId="{FD2AED0F-81C0-43A0-8986-853899D1D758}" type="presParOf" srcId="{5B4A893F-8CF5-4DD1-AE6C-3BC5D41EEA64}" destId="{5B19BFEF-DEF5-4DE6-8711-A1066B6843A7}" srcOrd="2" destOrd="0" presId="urn:microsoft.com/office/officeart/2018/2/layout/IconVerticalSolidList"/>
    <dgm:cxn modelId="{E581B875-2A57-442B-BE18-407D95C08CA9}" type="presParOf" srcId="{5B4A893F-8CF5-4DD1-AE6C-3BC5D41EEA64}" destId="{007861CB-040A-4531-ADB5-A08B4E25F754}" srcOrd="3" destOrd="0" presId="urn:microsoft.com/office/officeart/2018/2/layout/IconVerticalSolidList"/>
    <dgm:cxn modelId="{7E2F40F3-1EDB-4F6B-A121-D2E8A940AC8C}" type="presParOf" srcId="{6B0952D3-0B48-4AD0-B424-F11410A486FE}" destId="{A0B2C149-18F1-4F30-9A77-FEB3497CA72E}" srcOrd="3" destOrd="0" presId="urn:microsoft.com/office/officeart/2018/2/layout/IconVerticalSolidList"/>
    <dgm:cxn modelId="{1C68EA28-8652-4F30-BD01-7D3ECC1347F3}" type="presParOf" srcId="{6B0952D3-0B48-4AD0-B424-F11410A486FE}" destId="{BBE56E1A-6DF0-4380-99A0-D6D260C92E1B}" srcOrd="4" destOrd="0" presId="urn:microsoft.com/office/officeart/2018/2/layout/IconVerticalSolidList"/>
    <dgm:cxn modelId="{356D83FB-DF19-4E0A-A80B-0602B4DAD791}" type="presParOf" srcId="{BBE56E1A-6DF0-4380-99A0-D6D260C92E1B}" destId="{FD8B925E-0027-4500-84FF-92EE0CA6D124}" srcOrd="0" destOrd="0" presId="urn:microsoft.com/office/officeart/2018/2/layout/IconVerticalSolidList"/>
    <dgm:cxn modelId="{EC2A6FA8-9326-4B65-A936-F95F930FBC12}" type="presParOf" srcId="{BBE56E1A-6DF0-4380-99A0-D6D260C92E1B}" destId="{DB8602CE-741F-4C72-8CAF-A3DE8637E30E}" srcOrd="1" destOrd="0" presId="urn:microsoft.com/office/officeart/2018/2/layout/IconVerticalSolidList"/>
    <dgm:cxn modelId="{D6BF9EF4-BDE9-4225-ACAE-5024CD75244A}" type="presParOf" srcId="{BBE56E1A-6DF0-4380-99A0-D6D260C92E1B}" destId="{C8B6C2E7-9644-44D0-9D72-7A67572A5F2A}" srcOrd="2" destOrd="0" presId="urn:microsoft.com/office/officeart/2018/2/layout/IconVerticalSolidList"/>
    <dgm:cxn modelId="{85D58064-097B-4B60-8541-563FAB10976F}" type="presParOf" srcId="{BBE56E1A-6DF0-4380-99A0-D6D260C92E1B}" destId="{AAC0935F-AE34-42E7-A157-091C70B901D2}" srcOrd="3" destOrd="0" presId="urn:microsoft.com/office/officeart/2018/2/layout/IconVerticalSolidList"/>
    <dgm:cxn modelId="{8327030A-9FD3-43EE-A66A-23A73B17112D}" type="presParOf" srcId="{6B0952D3-0B48-4AD0-B424-F11410A486FE}" destId="{B1B1C92F-794A-4D6D-AEF4-ECC1C460BC7F}" srcOrd="5" destOrd="0" presId="urn:microsoft.com/office/officeart/2018/2/layout/IconVerticalSolidList"/>
    <dgm:cxn modelId="{18A75C61-63B8-4C44-B5CA-46629C09EB63}" type="presParOf" srcId="{6B0952D3-0B48-4AD0-B424-F11410A486FE}" destId="{0E927AB5-7DE7-4FDD-93E7-33F16FD0BC28}" srcOrd="6" destOrd="0" presId="urn:microsoft.com/office/officeart/2018/2/layout/IconVerticalSolidList"/>
    <dgm:cxn modelId="{B5A02479-200B-457B-A16E-80F18A1E8B50}" type="presParOf" srcId="{0E927AB5-7DE7-4FDD-93E7-33F16FD0BC28}" destId="{C3370D26-A148-4101-814B-4AE2964F746A}" srcOrd="0" destOrd="0" presId="urn:microsoft.com/office/officeart/2018/2/layout/IconVerticalSolidList"/>
    <dgm:cxn modelId="{34FC5741-627A-4CC4-A354-789D0D01A6C9}" type="presParOf" srcId="{0E927AB5-7DE7-4FDD-93E7-33F16FD0BC28}" destId="{2A5250B2-0E86-40FB-BA7A-34CFD7E2E034}" srcOrd="1" destOrd="0" presId="urn:microsoft.com/office/officeart/2018/2/layout/IconVerticalSolidList"/>
    <dgm:cxn modelId="{142C4998-C847-4BA3-AA53-E01C11DA3DC3}" type="presParOf" srcId="{0E927AB5-7DE7-4FDD-93E7-33F16FD0BC28}" destId="{32A3BD1E-6FA5-4192-AE9F-472616E51D82}" srcOrd="2" destOrd="0" presId="urn:microsoft.com/office/officeart/2018/2/layout/IconVerticalSolidList"/>
    <dgm:cxn modelId="{9C6E9073-A6DE-4A42-B3FF-CB6F5B70D664}" type="presParOf" srcId="{0E927AB5-7DE7-4FDD-93E7-33F16FD0BC28}" destId="{A949FEC6-E963-429F-A533-4A9D603B75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6A15C-5B67-4672-9DF7-ED5AD841CE7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C120E317-FB0C-495D-8B82-D87E1585A790}">
      <dgm:prSet/>
      <dgm:spPr/>
      <dgm:t>
        <a:bodyPr/>
        <a:lstStyle/>
        <a:p>
          <a:r>
            <a:rPr lang="en-US" dirty="0"/>
            <a:t>Selection of group members needs to match the group being offered. </a:t>
          </a:r>
        </a:p>
      </dgm:t>
    </dgm:pt>
    <dgm:pt modelId="{BBF6BB4C-EB1D-4831-8737-D978FC4FE27B}" type="parTrans" cxnId="{182D8ABC-1380-4F56-9989-D8157D9C007A}">
      <dgm:prSet/>
      <dgm:spPr/>
      <dgm:t>
        <a:bodyPr/>
        <a:lstStyle/>
        <a:p>
          <a:endParaRPr lang="en-US"/>
        </a:p>
      </dgm:t>
    </dgm:pt>
    <dgm:pt modelId="{F59DAB94-69A1-4772-A1AF-ECE943B6484C}" type="sibTrans" cxnId="{182D8ABC-1380-4F56-9989-D8157D9C007A}">
      <dgm:prSet/>
      <dgm:spPr/>
      <dgm:t>
        <a:bodyPr/>
        <a:lstStyle/>
        <a:p>
          <a:endParaRPr lang="en-US"/>
        </a:p>
      </dgm:t>
    </dgm:pt>
    <dgm:pt modelId="{42E8D25D-2A3B-4562-81D7-9FBF11A3941A}">
      <dgm:prSet/>
      <dgm:spPr/>
      <dgm:t>
        <a:bodyPr/>
        <a:lstStyle/>
        <a:p>
          <a:r>
            <a:rPr lang="en-US" dirty="0"/>
            <a:t>Is it open, are there flyers to announce the group starting, do referrals come from the guidance counselors, does each group member have a short individual session first explaining the group? Can students sign themselves up?</a:t>
          </a:r>
        </a:p>
      </dgm:t>
    </dgm:pt>
    <dgm:pt modelId="{5100A36E-7EF8-4917-A943-9E1E17B9D5C4}" type="parTrans" cxnId="{03FABA58-A4BF-4058-8FCF-120C742FDAE7}">
      <dgm:prSet/>
      <dgm:spPr/>
      <dgm:t>
        <a:bodyPr/>
        <a:lstStyle/>
        <a:p>
          <a:endParaRPr lang="en-US"/>
        </a:p>
      </dgm:t>
    </dgm:pt>
    <dgm:pt modelId="{ED516C5F-CE01-49CE-A1F6-B2E6ACD0D52A}" type="sibTrans" cxnId="{03FABA58-A4BF-4058-8FCF-120C742FDAE7}">
      <dgm:prSet/>
      <dgm:spPr/>
      <dgm:t>
        <a:bodyPr/>
        <a:lstStyle/>
        <a:p>
          <a:endParaRPr lang="en-US"/>
        </a:p>
      </dgm:t>
    </dgm:pt>
    <dgm:pt modelId="{720504BD-6063-435D-AB84-12AEBA3971BD}">
      <dgm:prSet/>
      <dgm:spPr/>
      <dgm:t>
        <a:bodyPr/>
        <a:lstStyle/>
        <a:p>
          <a:r>
            <a:rPr lang="en-US" dirty="0"/>
            <a:t>A group in a closed community has unique challenges different from groups in which members only see each other in group.  </a:t>
          </a:r>
        </a:p>
      </dgm:t>
    </dgm:pt>
    <dgm:pt modelId="{AA0A438E-DBD6-41E2-9421-E4BCDF9DA2E3}" type="parTrans" cxnId="{7C1115C4-E542-4FC3-A893-2CEA12D163A8}">
      <dgm:prSet/>
      <dgm:spPr/>
      <dgm:t>
        <a:bodyPr/>
        <a:lstStyle/>
        <a:p>
          <a:endParaRPr lang="en-US"/>
        </a:p>
      </dgm:t>
    </dgm:pt>
    <dgm:pt modelId="{70BBA6F3-AEE5-4638-9CA6-DE097A51D808}" type="sibTrans" cxnId="{7C1115C4-E542-4FC3-A893-2CEA12D163A8}">
      <dgm:prSet/>
      <dgm:spPr/>
      <dgm:t>
        <a:bodyPr/>
        <a:lstStyle/>
        <a:p>
          <a:endParaRPr lang="en-US"/>
        </a:p>
      </dgm:t>
    </dgm:pt>
    <dgm:pt modelId="{B2D2AB98-6B56-4E89-A2DD-82C376122736}">
      <dgm:prSet/>
      <dgm:spPr/>
      <dgm:t>
        <a:bodyPr/>
        <a:lstStyle/>
        <a:p>
          <a:r>
            <a:rPr lang="en-US" dirty="0"/>
            <a:t>We aren’t a treatment center where we can plan for conflicts in group to be addressed in the next group session: tensions can erupt in the dorm that night. What is your action plan for this?</a:t>
          </a:r>
        </a:p>
      </dgm:t>
    </dgm:pt>
    <dgm:pt modelId="{F05176DD-7ADD-4A85-8DCE-62B85E81F6BD}" type="parTrans" cxnId="{90D72B0D-24B9-42FB-80EB-40459A7A1F8A}">
      <dgm:prSet/>
      <dgm:spPr/>
      <dgm:t>
        <a:bodyPr/>
        <a:lstStyle/>
        <a:p>
          <a:endParaRPr lang="en-US"/>
        </a:p>
      </dgm:t>
    </dgm:pt>
    <dgm:pt modelId="{BCC9EFED-1B0A-4C13-8ED0-1B100DEF51F1}" type="sibTrans" cxnId="{90D72B0D-24B9-42FB-80EB-40459A7A1F8A}">
      <dgm:prSet/>
      <dgm:spPr/>
      <dgm:t>
        <a:bodyPr/>
        <a:lstStyle/>
        <a:p>
          <a:endParaRPr lang="en-US"/>
        </a:p>
      </dgm:t>
    </dgm:pt>
    <dgm:pt modelId="{39E64B93-EB91-473D-8076-B97DDD1B0C25}" type="pres">
      <dgm:prSet presAssocID="{6806A15C-5B67-4672-9DF7-ED5AD841CE7E}" presName="linear" presStyleCnt="0">
        <dgm:presLayoutVars>
          <dgm:dir/>
          <dgm:animLvl val="lvl"/>
          <dgm:resizeHandles val="exact"/>
        </dgm:presLayoutVars>
      </dgm:prSet>
      <dgm:spPr/>
    </dgm:pt>
    <dgm:pt modelId="{1DA5BC6F-346E-4BAF-B086-D45D02D80928}" type="pres">
      <dgm:prSet presAssocID="{C120E317-FB0C-495D-8B82-D87E1585A790}" presName="parentLin" presStyleCnt="0"/>
      <dgm:spPr/>
    </dgm:pt>
    <dgm:pt modelId="{2F7AC391-6058-4145-A779-E88572F3C93C}" type="pres">
      <dgm:prSet presAssocID="{C120E317-FB0C-495D-8B82-D87E1585A790}" presName="parentLeftMargin" presStyleLbl="node1" presStyleIdx="0" presStyleCnt="2"/>
      <dgm:spPr/>
    </dgm:pt>
    <dgm:pt modelId="{E609D19E-65EF-4209-926B-1CF010012BA9}" type="pres">
      <dgm:prSet presAssocID="{C120E317-FB0C-495D-8B82-D87E1585A790}" presName="parentText" presStyleLbl="node1" presStyleIdx="0" presStyleCnt="2">
        <dgm:presLayoutVars>
          <dgm:chMax val="0"/>
          <dgm:bulletEnabled val="1"/>
        </dgm:presLayoutVars>
      </dgm:prSet>
      <dgm:spPr/>
    </dgm:pt>
    <dgm:pt modelId="{8EC16CC3-680B-4904-8014-C5FC789D5DC1}" type="pres">
      <dgm:prSet presAssocID="{C120E317-FB0C-495D-8B82-D87E1585A790}" presName="negativeSpace" presStyleCnt="0"/>
      <dgm:spPr/>
    </dgm:pt>
    <dgm:pt modelId="{4163B103-3453-46FC-B9BE-CC64882FD63C}" type="pres">
      <dgm:prSet presAssocID="{C120E317-FB0C-495D-8B82-D87E1585A790}" presName="childText" presStyleLbl="conFgAcc1" presStyleIdx="0" presStyleCnt="2" custLinFactNeighborY="-3915">
        <dgm:presLayoutVars>
          <dgm:bulletEnabled val="1"/>
        </dgm:presLayoutVars>
      </dgm:prSet>
      <dgm:spPr/>
    </dgm:pt>
    <dgm:pt modelId="{B361CD32-D980-46A7-A3D4-76834F89264A}" type="pres">
      <dgm:prSet presAssocID="{F59DAB94-69A1-4772-A1AF-ECE943B6484C}" presName="spaceBetweenRectangles" presStyleCnt="0"/>
      <dgm:spPr/>
    </dgm:pt>
    <dgm:pt modelId="{F740DEAB-C843-4E01-9957-E644BAF78627}" type="pres">
      <dgm:prSet presAssocID="{720504BD-6063-435D-AB84-12AEBA3971BD}" presName="parentLin" presStyleCnt="0"/>
      <dgm:spPr/>
    </dgm:pt>
    <dgm:pt modelId="{5DAAA15E-874A-417C-8236-50B660C3B64E}" type="pres">
      <dgm:prSet presAssocID="{720504BD-6063-435D-AB84-12AEBA3971BD}" presName="parentLeftMargin" presStyleLbl="node1" presStyleIdx="0" presStyleCnt="2"/>
      <dgm:spPr/>
    </dgm:pt>
    <dgm:pt modelId="{90BA694F-7475-4FAA-A70C-12096EA3AA3B}" type="pres">
      <dgm:prSet presAssocID="{720504BD-6063-435D-AB84-12AEBA3971BD}" presName="parentText" presStyleLbl="node1" presStyleIdx="1" presStyleCnt="2">
        <dgm:presLayoutVars>
          <dgm:chMax val="0"/>
          <dgm:bulletEnabled val="1"/>
        </dgm:presLayoutVars>
      </dgm:prSet>
      <dgm:spPr/>
    </dgm:pt>
    <dgm:pt modelId="{43DBFC1B-EA62-4559-970F-8D56CACDA3E1}" type="pres">
      <dgm:prSet presAssocID="{720504BD-6063-435D-AB84-12AEBA3971BD}" presName="negativeSpace" presStyleCnt="0"/>
      <dgm:spPr/>
    </dgm:pt>
    <dgm:pt modelId="{22100B1D-C2B7-4EDB-9EF9-B6B1486DD3C0}" type="pres">
      <dgm:prSet presAssocID="{720504BD-6063-435D-AB84-12AEBA3971BD}" presName="childText" presStyleLbl="conFgAcc1" presStyleIdx="1" presStyleCnt="2">
        <dgm:presLayoutVars>
          <dgm:bulletEnabled val="1"/>
        </dgm:presLayoutVars>
      </dgm:prSet>
      <dgm:spPr/>
    </dgm:pt>
  </dgm:ptLst>
  <dgm:cxnLst>
    <dgm:cxn modelId="{F139140A-C67D-4B3F-92E6-0341D87A315F}" type="presOf" srcId="{42E8D25D-2A3B-4562-81D7-9FBF11A3941A}" destId="{4163B103-3453-46FC-B9BE-CC64882FD63C}" srcOrd="0" destOrd="0" presId="urn:microsoft.com/office/officeart/2005/8/layout/list1"/>
    <dgm:cxn modelId="{90D72B0D-24B9-42FB-80EB-40459A7A1F8A}" srcId="{720504BD-6063-435D-AB84-12AEBA3971BD}" destId="{B2D2AB98-6B56-4E89-A2DD-82C376122736}" srcOrd="0" destOrd="0" parTransId="{F05176DD-7ADD-4A85-8DCE-62B85E81F6BD}" sibTransId="{BCC9EFED-1B0A-4C13-8ED0-1B100DEF51F1}"/>
    <dgm:cxn modelId="{92D03616-D437-45FC-90D3-3482060CCC18}" type="presOf" srcId="{C120E317-FB0C-495D-8B82-D87E1585A790}" destId="{2F7AC391-6058-4145-A779-E88572F3C93C}" srcOrd="0" destOrd="0" presId="urn:microsoft.com/office/officeart/2005/8/layout/list1"/>
    <dgm:cxn modelId="{E52A101A-6725-4050-91FB-DFD97B421494}" type="presOf" srcId="{6806A15C-5B67-4672-9DF7-ED5AD841CE7E}" destId="{39E64B93-EB91-473D-8076-B97DDD1B0C25}" srcOrd="0" destOrd="0" presId="urn:microsoft.com/office/officeart/2005/8/layout/list1"/>
    <dgm:cxn modelId="{1BC0902E-3628-4BC9-99FD-C341DB98AE62}" type="presOf" srcId="{720504BD-6063-435D-AB84-12AEBA3971BD}" destId="{5DAAA15E-874A-417C-8236-50B660C3B64E}" srcOrd="0" destOrd="0" presId="urn:microsoft.com/office/officeart/2005/8/layout/list1"/>
    <dgm:cxn modelId="{9B52F947-9F46-4670-85AC-539B167AD259}" type="presOf" srcId="{720504BD-6063-435D-AB84-12AEBA3971BD}" destId="{90BA694F-7475-4FAA-A70C-12096EA3AA3B}" srcOrd="1" destOrd="0" presId="urn:microsoft.com/office/officeart/2005/8/layout/list1"/>
    <dgm:cxn modelId="{680F9549-6732-47BA-956C-7A783553B1E6}" type="presOf" srcId="{B2D2AB98-6B56-4E89-A2DD-82C376122736}" destId="{22100B1D-C2B7-4EDB-9EF9-B6B1486DD3C0}" srcOrd="0" destOrd="0" presId="urn:microsoft.com/office/officeart/2005/8/layout/list1"/>
    <dgm:cxn modelId="{03FABA58-A4BF-4058-8FCF-120C742FDAE7}" srcId="{C120E317-FB0C-495D-8B82-D87E1585A790}" destId="{42E8D25D-2A3B-4562-81D7-9FBF11A3941A}" srcOrd="0" destOrd="0" parTransId="{5100A36E-7EF8-4917-A943-9E1E17B9D5C4}" sibTransId="{ED516C5F-CE01-49CE-A1F6-B2E6ACD0D52A}"/>
    <dgm:cxn modelId="{7311F999-896F-4568-8B83-FD225D71B6AF}" type="presOf" srcId="{C120E317-FB0C-495D-8B82-D87E1585A790}" destId="{E609D19E-65EF-4209-926B-1CF010012BA9}" srcOrd="1" destOrd="0" presId="urn:microsoft.com/office/officeart/2005/8/layout/list1"/>
    <dgm:cxn modelId="{182D8ABC-1380-4F56-9989-D8157D9C007A}" srcId="{6806A15C-5B67-4672-9DF7-ED5AD841CE7E}" destId="{C120E317-FB0C-495D-8B82-D87E1585A790}" srcOrd="0" destOrd="0" parTransId="{BBF6BB4C-EB1D-4831-8737-D978FC4FE27B}" sibTransId="{F59DAB94-69A1-4772-A1AF-ECE943B6484C}"/>
    <dgm:cxn modelId="{7C1115C4-E542-4FC3-A893-2CEA12D163A8}" srcId="{6806A15C-5B67-4672-9DF7-ED5AD841CE7E}" destId="{720504BD-6063-435D-AB84-12AEBA3971BD}" srcOrd="1" destOrd="0" parTransId="{AA0A438E-DBD6-41E2-9421-E4BCDF9DA2E3}" sibTransId="{70BBA6F3-AEE5-4638-9CA6-DE097A51D808}"/>
    <dgm:cxn modelId="{BA6D2DA8-4896-4BC7-9013-1C2C9433C826}" type="presParOf" srcId="{39E64B93-EB91-473D-8076-B97DDD1B0C25}" destId="{1DA5BC6F-346E-4BAF-B086-D45D02D80928}" srcOrd="0" destOrd="0" presId="urn:microsoft.com/office/officeart/2005/8/layout/list1"/>
    <dgm:cxn modelId="{0DD8B1B1-F894-449C-BBDD-991EC9CDE475}" type="presParOf" srcId="{1DA5BC6F-346E-4BAF-B086-D45D02D80928}" destId="{2F7AC391-6058-4145-A779-E88572F3C93C}" srcOrd="0" destOrd="0" presId="urn:microsoft.com/office/officeart/2005/8/layout/list1"/>
    <dgm:cxn modelId="{9D492748-2D2E-427D-A387-EEE68F59ADD3}" type="presParOf" srcId="{1DA5BC6F-346E-4BAF-B086-D45D02D80928}" destId="{E609D19E-65EF-4209-926B-1CF010012BA9}" srcOrd="1" destOrd="0" presId="urn:microsoft.com/office/officeart/2005/8/layout/list1"/>
    <dgm:cxn modelId="{95DB297B-05C4-42CA-B642-2BA73D806DFF}" type="presParOf" srcId="{39E64B93-EB91-473D-8076-B97DDD1B0C25}" destId="{8EC16CC3-680B-4904-8014-C5FC789D5DC1}" srcOrd="1" destOrd="0" presId="urn:microsoft.com/office/officeart/2005/8/layout/list1"/>
    <dgm:cxn modelId="{1FBBC725-369A-4BC2-AD9C-00F077E06943}" type="presParOf" srcId="{39E64B93-EB91-473D-8076-B97DDD1B0C25}" destId="{4163B103-3453-46FC-B9BE-CC64882FD63C}" srcOrd="2" destOrd="0" presId="urn:microsoft.com/office/officeart/2005/8/layout/list1"/>
    <dgm:cxn modelId="{4E12407F-017D-490C-9D6F-B4C88C41B0C4}" type="presParOf" srcId="{39E64B93-EB91-473D-8076-B97DDD1B0C25}" destId="{B361CD32-D980-46A7-A3D4-76834F89264A}" srcOrd="3" destOrd="0" presId="urn:microsoft.com/office/officeart/2005/8/layout/list1"/>
    <dgm:cxn modelId="{9F7C8DE2-53BB-4C46-85B3-979B06A79912}" type="presParOf" srcId="{39E64B93-EB91-473D-8076-B97DDD1B0C25}" destId="{F740DEAB-C843-4E01-9957-E644BAF78627}" srcOrd="4" destOrd="0" presId="urn:microsoft.com/office/officeart/2005/8/layout/list1"/>
    <dgm:cxn modelId="{44BB1A83-87E1-4562-91F5-A7822E92E507}" type="presParOf" srcId="{F740DEAB-C843-4E01-9957-E644BAF78627}" destId="{5DAAA15E-874A-417C-8236-50B660C3B64E}" srcOrd="0" destOrd="0" presId="urn:microsoft.com/office/officeart/2005/8/layout/list1"/>
    <dgm:cxn modelId="{644CB476-BBEC-4034-A14A-1145DF70B02D}" type="presParOf" srcId="{F740DEAB-C843-4E01-9957-E644BAF78627}" destId="{90BA694F-7475-4FAA-A70C-12096EA3AA3B}" srcOrd="1" destOrd="0" presId="urn:microsoft.com/office/officeart/2005/8/layout/list1"/>
    <dgm:cxn modelId="{82A96DC1-4739-4FC0-876C-67C013A0B47F}" type="presParOf" srcId="{39E64B93-EB91-473D-8076-B97DDD1B0C25}" destId="{43DBFC1B-EA62-4559-970F-8D56CACDA3E1}" srcOrd="5" destOrd="0" presId="urn:microsoft.com/office/officeart/2005/8/layout/list1"/>
    <dgm:cxn modelId="{A416B3E5-7BE2-46A9-A21F-CEE053DD1AFF}" type="presParOf" srcId="{39E64B93-EB91-473D-8076-B97DDD1B0C25}" destId="{22100B1D-C2B7-4EDB-9EF9-B6B1486DD3C0}"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A6BFF-F900-478E-BBFC-8841E1C6F4CE}"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C1B533CD-4F9B-41F8-B4AC-79831FE06E25}">
      <dgm:prSet/>
      <dgm:spPr/>
      <dgm:t>
        <a:bodyPr/>
        <a:lstStyle/>
        <a:p>
          <a:r>
            <a:rPr lang="en-US" dirty="0"/>
            <a:t>Purpose is to provide group support and social development opportunities for trainees who are shy, socially anxious or on the spectrum in a slow moving, organized and safe way; for students that need a quieter, no drama setting. </a:t>
          </a:r>
        </a:p>
      </dgm:t>
    </dgm:pt>
    <dgm:pt modelId="{1F476FD0-2480-412A-858E-75ADE33B834B}" type="parTrans" cxnId="{99E7EA71-43F7-4809-B4D9-7632B0AD7C15}">
      <dgm:prSet/>
      <dgm:spPr/>
      <dgm:t>
        <a:bodyPr/>
        <a:lstStyle/>
        <a:p>
          <a:endParaRPr lang="en-US"/>
        </a:p>
      </dgm:t>
    </dgm:pt>
    <dgm:pt modelId="{1478051C-EF90-4D8A-B358-D76B0B65BE54}" type="sibTrans" cxnId="{99E7EA71-43F7-4809-B4D9-7632B0AD7C15}">
      <dgm:prSet/>
      <dgm:spPr/>
      <dgm:t>
        <a:bodyPr/>
        <a:lstStyle/>
        <a:p>
          <a:endParaRPr lang="en-US"/>
        </a:p>
      </dgm:t>
    </dgm:pt>
    <dgm:pt modelId="{E96A72DA-376E-46F1-892F-BEC23FBCC316}">
      <dgm:prSet/>
      <dgm:spPr/>
      <dgm:t>
        <a:bodyPr/>
        <a:lstStyle/>
        <a:p>
          <a:r>
            <a:rPr lang="en-US" dirty="0"/>
            <a:t>Group member selection is key.  Students have to be referred. Students are individually oriented to the group before the group starts. Students can join mid-way but are carefully introduced after prior discussion with standing group members since some members on the spectrum might be sensitive to change.</a:t>
          </a:r>
        </a:p>
      </dgm:t>
    </dgm:pt>
    <dgm:pt modelId="{F31495FC-10AC-4279-A3F3-4EEA4E89898D}" type="parTrans" cxnId="{54E5D620-5739-4880-8E8B-3BE4C2923B54}">
      <dgm:prSet/>
      <dgm:spPr/>
      <dgm:t>
        <a:bodyPr/>
        <a:lstStyle/>
        <a:p>
          <a:endParaRPr lang="en-US"/>
        </a:p>
      </dgm:t>
    </dgm:pt>
    <dgm:pt modelId="{E3FCCF50-6B1B-419A-A82B-2A9E74C4EA68}" type="sibTrans" cxnId="{54E5D620-5739-4880-8E8B-3BE4C2923B54}">
      <dgm:prSet/>
      <dgm:spPr/>
      <dgm:t>
        <a:bodyPr/>
        <a:lstStyle/>
        <a:p>
          <a:endParaRPr lang="en-US"/>
        </a:p>
      </dgm:t>
    </dgm:pt>
    <dgm:pt modelId="{D8E4378F-AF75-4FE2-A9C7-E74A2CE306C3}">
      <dgm:prSet/>
      <dgm:spPr/>
      <dgm:t>
        <a:bodyPr/>
        <a:lstStyle/>
        <a:p>
          <a:r>
            <a:rPr lang="en-US" dirty="0"/>
            <a:t>Therapeutic action of the group is primarily through process. We don’t offer specific social skills in lesson plans but aim for students to increase social comfort and new skills by participating in structured activities with their peers. We start with easy activities first, challenging activities come later, such as paring off in twos for a discussion.</a:t>
          </a:r>
        </a:p>
      </dgm:t>
    </dgm:pt>
    <dgm:pt modelId="{412534C0-4DD5-41EB-8F74-7D48980D8E74}" type="parTrans" cxnId="{E5A6043D-7114-4077-A7CF-B442268ADE0F}">
      <dgm:prSet/>
      <dgm:spPr/>
      <dgm:t>
        <a:bodyPr/>
        <a:lstStyle/>
        <a:p>
          <a:endParaRPr lang="en-US"/>
        </a:p>
      </dgm:t>
    </dgm:pt>
    <dgm:pt modelId="{BBF7BAEF-E4EA-4F0B-8A38-3A9CCE1CD296}" type="sibTrans" cxnId="{E5A6043D-7114-4077-A7CF-B442268ADE0F}">
      <dgm:prSet/>
      <dgm:spPr/>
      <dgm:t>
        <a:bodyPr/>
        <a:lstStyle/>
        <a:p>
          <a:endParaRPr lang="en-US"/>
        </a:p>
      </dgm:t>
    </dgm:pt>
    <dgm:pt modelId="{03BF9853-D9EA-489C-AAE2-9BBB0F799FA8}" type="pres">
      <dgm:prSet presAssocID="{F5FA6BFF-F900-478E-BBFC-8841E1C6F4CE}" presName="vert0" presStyleCnt="0">
        <dgm:presLayoutVars>
          <dgm:dir/>
          <dgm:animOne val="branch"/>
          <dgm:animLvl val="lvl"/>
        </dgm:presLayoutVars>
      </dgm:prSet>
      <dgm:spPr/>
    </dgm:pt>
    <dgm:pt modelId="{F4813CD9-D1BB-4D00-8308-BFAB3D2AA71B}" type="pres">
      <dgm:prSet presAssocID="{C1B533CD-4F9B-41F8-B4AC-79831FE06E25}" presName="thickLine" presStyleLbl="alignNode1" presStyleIdx="0" presStyleCnt="3"/>
      <dgm:spPr/>
    </dgm:pt>
    <dgm:pt modelId="{10F58B54-BF10-48E7-94D4-1A0E5F7B63BB}" type="pres">
      <dgm:prSet presAssocID="{C1B533CD-4F9B-41F8-B4AC-79831FE06E25}" presName="horz1" presStyleCnt="0"/>
      <dgm:spPr/>
    </dgm:pt>
    <dgm:pt modelId="{E923201A-3A9C-41E8-A319-2D18122ACA23}" type="pres">
      <dgm:prSet presAssocID="{C1B533CD-4F9B-41F8-B4AC-79831FE06E25}" presName="tx1" presStyleLbl="revTx" presStyleIdx="0" presStyleCnt="3"/>
      <dgm:spPr/>
    </dgm:pt>
    <dgm:pt modelId="{60175FF0-0357-49D2-B12D-2F4B2AAB51CA}" type="pres">
      <dgm:prSet presAssocID="{C1B533CD-4F9B-41F8-B4AC-79831FE06E25}" presName="vert1" presStyleCnt="0"/>
      <dgm:spPr/>
    </dgm:pt>
    <dgm:pt modelId="{3E8C73A7-F04F-4F19-A74E-E1051B014D6A}" type="pres">
      <dgm:prSet presAssocID="{E96A72DA-376E-46F1-892F-BEC23FBCC316}" presName="thickLine" presStyleLbl="alignNode1" presStyleIdx="1" presStyleCnt="3"/>
      <dgm:spPr/>
    </dgm:pt>
    <dgm:pt modelId="{26F715CC-A907-4F0C-85A3-0F0A3C34DF05}" type="pres">
      <dgm:prSet presAssocID="{E96A72DA-376E-46F1-892F-BEC23FBCC316}" presName="horz1" presStyleCnt="0"/>
      <dgm:spPr/>
    </dgm:pt>
    <dgm:pt modelId="{EE040043-13E5-4BF8-82B0-2A135E69128A}" type="pres">
      <dgm:prSet presAssocID="{E96A72DA-376E-46F1-892F-BEC23FBCC316}" presName="tx1" presStyleLbl="revTx" presStyleIdx="1" presStyleCnt="3"/>
      <dgm:spPr/>
    </dgm:pt>
    <dgm:pt modelId="{FD46A78D-4E05-445B-BB4F-BFC8DC08D164}" type="pres">
      <dgm:prSet presAssocID="{E96A72DA-376E-46F1-892F-BEC23FBCC316}" presName="vert1" presStyleCnt="0"/>
      <dgm:spPr/>
    </dgm:pt>
    <dgm:pt modelId="{6A362600-6A3D-4A38-97D8-B60B00D8E88B}" type="pres">
      <dgm:prSet presAssocID="{D8E4378F-AF75-4FE2-A9C7-E74A2CE306C3}" presName="thickLine" presStyleLbl="alignNode1" presStyleIdx="2" presStyleCnt="3"/>
      <dgm:spPr/>
    </dgm:pt>
    <dgm:pt modelId="{0D207BD3-BC67-46AF-A489-4CDD90E79CE9}" type="pres">
      <dgm:prSet presAssocID="{D8E4378F-AF75-4FE2-A9C7-E74A2CE306C3}" presName="horz1" presStyleCnt="0"/>
      <dgm:spPr/>
    </dgm:pt>
    <dgm:pt modelId="{88CBA977-2668-4DF5-B5C5-C8A59AA431BF}" type="pres">
      <dgm:prSet presAssocID="{D8E4378F-AF75-4FE2-A9C7-E74A2CE306C3}" presName="tx1" presStyleLbl="revTx" presStyleIdx="2" presStyleCnt="3"/>
      <dgm:spPr/>
    </dgm:pt>
    <dgm:pt modelId="{7EA89A40-C089-40DB-A44A-B3BBF0681500}" type="pres">
      <dgm:prSet presAssocID="{D8E4378F-AF75-4FE2-A9C7-E74A2CE306C3}" presName="vert1" presStyleCnt="0"/>
      <dgm:spPr/>
    </dgm:pt>
  </dgm:ptLst>
  <dgm:cxnLst>
    <dgm:cxn modelId="{5A95AA10-3AE9-4218-8FCA-FAB445C045BE}" type="presOf" srcId="{D8E4378F-AF75-4FE2-A9C7-E74A2CE306C3}" destId="{88CBA977-2668-4DF5-B5C5-C8A59AA431BF}" srcOrd="0" destOrd="0" presId="urn:microsoft.com/office/officeart/2008/layout/LinedList"/>
    <dgm:cxn modelId="{54E5D620-5739-4880-8E8B-3BE4C2923B54}" srcId="{F5FA6BFF-F900-478E-BBFC-8841E1C6F4CE}" destId="{E96A72DA-376E-46F1-892F-BEC23FBCC316}" srcOrd="1" destOrd="0" parTransId="{F31495FC-10AC-4279-A3F3-4EEA4E89898D}" sibTransId="{E3FCCF50-6B1B-419A-A82B-2A9E74C4EA68}"/>
    <dgm:cxn modelId="{E5A6043D-7114-4077-A7CF-B442268ADE0F}" srcId="{F5FA6BFF-F900-478E-BBFC-8841E1C6F4CE}" destId="{D8E4378F-AF75-4FE2-A9C7-E74A2CE306C3}" srcOrd="2" destOrd="0" parTransId="{412534C0-4DD5-41EB-8F74-7D48980D8E74}" sibTransId="{BBF7BAEF-E4EA-4F0B-8A38-3A9CCE1CD296}"/>
    <dgm:cxn modelId="{99E7EA71-43F7-4809-B4D9-7632B0AD7C15}" srcId="{F5FA6BFF-F900-478E-BBFC-8841E1C6F4CE}" destId="{C1B533CD-4F9B-41F8-B4AC-79831FE06E25}" srcOrd="0" destOrd="0" parTransId="{1F476FD0-2480-412A-858E-75ADE33B834B}" sibTransId="{1478051C-EF90-4D8A-B358-D76B0B65BE54}"/>
    <dgm:cxn modelId="{719A867B-ED25-4F26-93CC-240AB0565D32}" type="presOf" srcId="{C1B533CD-4F9B-41F8-B4AC-79831FE06E25}" destId="{E923201A-3A9C-41E8-A319-2D18122ACA23}" srcOrd="0" destOrd="0" presId="urn:microsoft.com/office/officeart/2008/layout/LinedList"/>
    <dgm:cxn modelId="{F4A3D2AE-65E6-4091-A004-A7F6DB655C9E}" type="presOf" srcId="{F5FA6BFF-F900-478E-BBFC-8841E1C6F4CE}" destId="{03BF9853-D9EA-489C-AAE2-9BBB0F799FA8}" srcOrd="0" destOrd="0" presId="urn:microsoft.com/office/officeart/2008/layout/LinedList"/>
    <dgm:cxn modelId="{9623D7B3-B8CF-460F-8403-72DE48ABE7A3}" type="presOf" srcId="{E96A72DA-376E-46F1-892F-BEC23FBCC316}" destId="{EE040043-13E5-4BF8-82B0-2A135E69128A}" srcOrd="0" destOrd="0" presId="urn:microsoft.com/office/officeart/2008/layout/LinedList"/>
    <dgm:cxn modelId="{50E2DD4E-C8A6-4A71-A9DA-DA8F4CD09557}" type="presParOf" srcId="{03BF9853-D9EA-489C-AAE2-9BBB0F799FA8}" destId="{F4813CD9-D1BB-4D00-8308-BFAB3D2AA71B}" srcOrd="0" destOrd="0" presId="urn:microsoft.com/office/officeart/2008/layout/LinedList"/>
    <dgm:cxn modelId="{09DD026B-B676-4301-9688-D3901915F3FB}" type="presParOf" srcId="{03BF9853-D9EA-489C-AAE2-9BBB0F799FA8}" destId="{10F58B54-BF10-48E7-94D4-1A0E5F7B63BB}" srcOrd="1" destOrd="0" presId="urn:microsoft.com/office/officeart/2008/layout/LinedList"/>
    <dgm:cxn modelId="{7CA007BD-1B41-419E-8428-151DEC714BF8}" type="presParOf" srcId="{10F58B54-BF10-48E7-94D4-1A0E5F7B63BB}" destId="{E923201A-3A9C-41E8-A319-2D18122ACA23}" srcOrd="0" destOrd="0" presId="urn:microsoft.com/office/officeart/2008/layout/LinedList"/>
    <dgm:cxn modelId="{E7C0AB32-8793-4AE2-AC89-D701CD18C810}" type="presParOf" srcId="{10F58B54-BF10-48E7-94D4-1A0E5F7B63BB}" destId="{60175FF0-0357-49D2-B12D-2F4B2AAB51CA}" srcOrd="1" destOrd="0" presId="urn:microsoft.com/office/officeart/2008/layout/LinedList"/>
    <dgm:cxn modelId="{A87B652C-E73B-480A-8756-77BCC9E0E208}" type="presParOf" srcId="{03BF9853-D9EA-489C-AAE2-9BBB0F799FA8}" destId="{3E8C73A7-F04F-4F19-A74E-E1051B014D6A}" srcOrd="2" destOrd="0" presId="urn:microsoft.com/office/officeart/2008/layout/LinedList"/>
    <dgm:cxn modelId="{874E09BB-34B2-4C3B-B072-93763E313600}" type="presParOf" srcId="{03BF9853-D9EA-489C-AAE2-9BBB0F799FA8}" destId="{26F715CC-A907-4F0C-85A3-0F0A3C34DF05}" srcOrd="3" destOrd="0" presId="urn:microsoft.com/office/officeart/2008/layout/LinedList"/>
    <dgm:cxn modelId="{A79B6211-8923-4BDF-B7A5-750B3B0745F5}" type="presParOf" srcId="{26F715CC-A907-4F0C-85A3-0F0A3C34DF05}" destId="{EE040043-13E5-4BF8-82B0-2A135E69128A}" srcOrd="0" destOrd="0" presId="urn:microsoft.com/office/officeart/2008/layout/LinedList"/>
    <dgm:cxn modelId="{46FACAB2-6442-491E-A157-9BBA6A639BEC}" type="presParOf" srcId="{26F715CC-A907-4F0C-85A3-0F0A3C34DF05}" destId="{FD46A78D-4E05-445B-BB4F-BFC8DC08D164}" srcOrd="1" destOrd="0" presId="urn:microsoft.com/office/officeart/2008/layout/LinedList"/>
    <dgm:cxn modelId="{7A842D15-D1C5-4F11-BD4C-E7441EB3CD92}" type="presParOf" srcId="{03BF9853-D9EA-489C-AAE2-9BBB0F799FA8}" destId="{6A362600-6A3D-4A38-97D8-B60B00D8E88B}" srcOrd="4" destOrd="0" presId="urn:microsoft.com/office/officeart/2008/layout/LinedList"/>
    <dgm:cxn modelId="{AB8BC626-39F5-4609-B53B-FC545750B904}" type="presParOf" srcId="{03BF9853-D9EA-489C-AAE2-9BBB0F799FA8}" destId="{0D207BD3-BC67-46AF-A489-4CDD90E79CE9}" srcOrd="5" destOrd="0" presId="urn:microsoft.com/office/officeart/2008/layout/LinedList"/>
    <dgm:cxn modelId="{E8B591FB-4C16-46D9-BB41-BBA4709E74BD}" type="presParOf" srcId="{0D207BD3-BC67-46AF-A489-4CDD90E79CE9}" destId="{88CBA977-2668-4DF5-B5C5-C8A59AA431BF}" srcOrd="0" destOrd="0" presId="urn:microsoft.com/office/officeart/2008/layout/LinedList"/>
    <dgm:cxn modelId="{45DDDE7A-2283-4ABC-9B8C-454A8E32C189}" type="presParOf" srcId="{0D207BD3-BC67-46AF-A489-4CDD90E79CE9}" destId="{7EA89A40-C089-40DB-A44A-B3BBF0681500}"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02BC5F-D1B7-4ECF-A64D-C65C6F9B00FD}"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8AEEC305-DF8F-41FD-9680-2C688D8E4D11}">
      <dgm:prSet/>
      <dgm:spPr/>
      <dgm:t>
        <a:bodyPr/>
        <a:lstStyle/>
        <a:p>
          <a:r>
            <a:rPr lang="en-US" dirty="0"/>
            <a:t>We let the group members come up with their own group “rules” at the start of group and ask for volunteers to repeat them in subsequent sessions as the group develops. We always include the rule that no one has to talk if they don’t want to.</a:t>
          </a:r>
        </a:p>
      </dgm:t>
    </dgm:pt>
    <dgm:pt modelId="{D4C48473-9EEC-4A91-A143-54699DD25A21}" type="parTrans" cxnId="{A7928972-9A79-4B22-81AB-A05F9C56B752}">
      <dgm:prSet/>
      <dgm:spPr/>
      <dgm:t>
        <a:bodyPr/>
        <a:lstStyle/>
        <a:p>
          <a:endParaRPr lang="en-US"/>
        </a:p>
      </dgm:t>
    </dgm:pt>
    <dgm:pt modelId="{ED97F117-5CFA-4837-B079-7D45818CDE53}" type="sibTrans" cxnId="{A7928972-9A79-4B22-81AB-A05F9C56B752}">
      <dgm:prSet/>
      <dgm:spPr/>
      <dgm:t>
        <a:bodyPr/>
        <a:lstStyle/>
        <a:p>
          <a:endParaRPr lang="en-US"/>
        </a:p>
      </dgm:t>
    </dgm:pt>
    <dgm:pt modelId="{767C9332-E5E4-4422-A1E6-4A71ADCE6E96}">
      <dgm:prSet/>
      <dgm:spPr/>
      <dgm:t>
        <a:bodyPr/>
        <a:lstStyle/>
        <a:p>
          <a:r>
            <a:rPr lang="en-US" dirty="0"/>
            <a:t>Group lasts longer than others (sometimes more than six months) so process can develop slowly.</a:t>
          </a:r>
        </a:p>
      </dgm:t>
    </dgm:pt>
    <dgm:pt modelId="{E332CA58-51AB-491D-9401-4A74F778BAAD}" type="parTrans" cxnId="{8BD721C2-6B22-4F19-A37D-68EE9F0E73D8}">
      <dgm:prSet/>
      <dgm:spPr/>
      <dgm:t>
        <a:bodyPr/>
        <a:lstStyle/>
        <a:p>
          <a:endParaRPr lang="en-US"/>
        </a:p>
      </dgm:t>
    </dgm:pt>
    <dgm:pt modelId="{B2A6667C-A46B-4E23-A562-EB6E6C0D41C1}" type="sibTrans" cxnId="{8BD721C2-6B22-4F19-A37D-68EE9F0E73D8}">
      <dgm:prSet/>
      <dgm:spPr/>
      <dgm:t>
        <a:bodyPr/>
        <a:lstStyle/>
        <a:p>
          <a:endParaRPr lang="en-US"/>
        </a:p>
      </dgm:t>
    </dgm:pt>
    <dgm:pt modelId="{4380BA44-65F2-4CEB-8DEC-CDD910E2BBB1}" type="pres">
      <dgm:prSet presAssocID="{E202BC5F-D1B7-4ECF-A64D-C65C6F9B00FD}" presName="linear" presStyleCnt="0">
        <dgm:presLayoutVars>
          <dgm:animLvl val="lvl"/>
          <dgm:resizeHandles val="exact"/>
        </dgm:presLayoutVars>
      </dgm:prSet>
      <dgm:spPr/>
    </dgm:pt>
    <dgm:pt modelId="{417B701B-7532-46FB-91FB-7BDF5442C77D}" type="pres">
      <dgm:prSet presAssocID="{8AEEC305-DF8F-41FD-9680-2C688D8E4D11}" presName="parentText" presStyleLbl="node1" presStyleIdx="0" presStyleCnt="2">
        <dgm:presLayoutVars>
          <dgm:chMax val="0"/>
          <dgm:bulletEnabled val="1"/>
        </dgm:presLayoutVars>
      </dgm:prSet>
      <dgm:spPr/>
    </dgm:pt>
    <dgm:pt modelId="{2921F45B-8E8B-4CB6-962E-B5EA0FDBE270}" type="pres">
      <dgm:prSet presAssocID="{ED97F117-5CFA-4837-B079-7D45818CDE53}" presName="spacer" presStyleCnt="0"/>
      <dgm:spPr/>
    </dgm:pt>
    <dgm:pt modelId="{4FFA86A5-5A4A-47AB-8FC7-52FD532809D0}" type="pres">
      <dgm:prSet presAssocID="{767C9332-E5E4-4422-A1E6-4A71ADCE6E96}" presName="parentText" presStyleLbl="node1" presStyleIdx="1" presStyleCnt="2">
        <dgm:presLayoutVars>
          <dgm:chMax val="0"/>
          <dgm:bulletEnabled val="1"/>
        </dgm:presLayoutVars>
      </dgm:prSet>
      <dgm:spPr/>
    </dgm:pt>
  </dgm:ptLst>
  <dgm:cxnLst>
    <dgm:cxn modelId="{9FCCC40B-5C3B-410F-8D2D-11010464AEAA}" type="presOf" srcId="{767C9332-E5E4-4422-A1E6-4A71ADCE6E96}" destId="{4FFA86A5-5A4A-47AB-8FC7-52FD532809D0}" srcOrd="0" destOrd="0" presId="urn:microsoft.com/office/officeart/2005/8/layout/vList2"/>
    <dgm:cxn modelId="{A7928972-9A79-4B22-81AB-A05F9C56B752}" srcId="{E202BC5F-D1B7-4ECF-A64D-C65C6F9B00FD}" destId="{8AEEC305-DF8F-41FD-9680-2C688D8E4D11}" srcOrd="0" destOrd="0" parTransId="{D4C48473-9EEC-4A91-A143-54699DD25A21}" sibTransId="{ED97F117-5CFA-4837-B079-7D45818CDE53}"/>
    <dgm:cxn modelId="{E6B5FC83-017E-4314-BCDB-FF312C7D06FF}" type="presOf" srcId="{8AEEC305-DF8F-41FD-9680-2C688D8E4D11}" destId="{417B701B-7532-46FB-91FB-7BDF5442C77D}" srcOrd="0" destOrd="0" presId="urn:microsoft.com/office/officeart/2005/8/layout/vList2"/>
    <dgm:cxn modelId="{8BD721C2-6B22-4F19-A37D-68EE9F0E73D8}" srcId="{E202BC5F-D1B7-4ECF-A64D-C65C6F9B00FD}" destId="{767C9332-E5E4-4422-A1E6-4A71ADCE6E96}" srcOrd="1" destOrd="0" parTransId="{E332CA58-51AB-491D-9401-4A74F778BAAD}" sibTransId="{B2A6667C-A46B-4E23-A562-EB6E6C0D41C1}"/>
    <dgm:cxn modelId="{F1E017ED-E511-42AC-9AD8-74B5B503BFA3}" type="presOf" srcId="{E202BC5F-D1B7-4ECF-A64D-C65C6F9B00FD}" destId="{4380BA44-65F2-4CEB-8DEC-CDD910E2BBB1}" srcOrd="0" destOrd="0" presId="urn:microsoft.com/office/officeart/2005/8/layout/vList2"/>
    <dgm:cxn modelId="{D260CC4F-8B76-4AC3-9197-A8D8597ED3D4}" type="presParOf" srcId="{4380BA44-65F2-4CEB-8DEC-CDD910E2BBB1}" destId="{417B701B-7532-46FB-91FB-7BDF5442C77D}" srcOrd="0" destOrd="0" presId="urn:microsoft.com/office/officeart/2005/8/layout/vList2"/>
    <dgm:cxn modelId="{3EF33D2A-7F59-465F-A7EE-703871AFE42E}" type="presParOf" srcId="{4380BA44-65F2-4CEB-8DEC-CDD910E2BBB1}" destId="{2921F45B-8E8B-4CB6-962E-B5EA0FDBE270}" srcOrd="1" destOrd="0" presId="urn:microsoft.com/office/officeart/2005/8/layout/vList2"/>
    <dgm:cxn modelId="{700CA52D-CBE4-4BF0-9CB3-F3AB119AA712}" type="presParOf" srcId="{4380BA44-65F2-4CEB-8DEC-CDD910E2BBB1}" destId="{4FFA86A5-5A4A-47AB-8FC7-52FD532809D0}"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A59913-0DB5-4790-B266-8872D39F104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700778A-83F1-4EF9-ADC3-1679A27BC26A}">
      <dgm:prSet/>
      <dgm:spPr/>
      <dgm:t>
        <a:bodyPr/>
        <a:lstStyle/>
        <a:p>
          <a:pPr>
            <a:lnSpc>
              <a:spcPct val="100000"/>
            </a:lnSpc>
          </a:pPr>
          <a:r>
            <a:rPr lang="en-US" dirty="0"/>
            <a:t>Each student will attend a minimum of 6 encounters to address each of the primary objectives (M.I.N.O.R.S!).</a:t>
          </a:r>
        </a:p>
      </dgm:t>
    </dgm:pt>
    <dgm:pt modelId="{D55B8BF2-0B49-473D-A3B1-C1D8AD5BFC82}" type="parTrans" cxnId="{4A5A2E90-5C84-430D-BFD6-D25668A5A65A}">
      <dgm:prSet/>
      <dgm:spPr/>
      <dgm:t>
        <a:bodyPr/>
        <a:lstStyle/>
        <a:p>
          <a:endParaRPr lang="en-US"/>
        </a:p>
      </dgm:t>
    </dgm:pt>
    <dgm:pt modelId="{314C0588-B2EB-473E-8BB1-F39A418ADF94}" type="sibTrans" cxnId="{4A5A2E90-5C84-430D-BFD6-D25668A5A65A}">
      <dgm:prSet/>
      <dgm:spPr/>
      <dgm:t>
        <a:bodyPr/>
        <a:lstStyle/>
        <a:p>
          <a:pPr>
            <a:lnSpc>
              <a:spcPct val="100000"/>
            </a:lnSpc>
          </a:pPr>
          <a:endParaRPr lang="en-US"/>
        </a:p>
      </dgm:t>
    </dgm:pt>
    <dgm:pt modelId="{F13A9FB5-C769-4E1C-AB8F-F8D723D20297}">
      <dgm:prSet/>
      <dgm:spPr/>
      <dgm:t>
        <a:bodyPr/>
        <a:lstStyle/>
        <a:p>
          <a:pPr>
            <a:lnSpc>
              <a:spcPct val="100000"/>
            </a:lnSpc>
          </a:pPr>
          <a:r>
            <a:rPr lang="en-US" dirty="0"/>
            <a:t>Each student will actively participate in discussion and sharing of personal experiences, suggestions and ideas.</a:t>
          </a:r>
        </a:p>
      </dgm:t>
    </dgm:pt>
    <dgm:pt modelId="{9512C46C-A8BC-4368-AED3-2C00EC155020}" type="parTrans" cxnId="{B157AF11-8297-45F2-A4C9-C62AD1B85887}">
      <dgm:prSet/>
      <dgm:spPr/>
      <dgm:t>
        <a:bodyPr/>
        <a:lstStyle/>
        <a:p>
          <a:endParaRPr lang="en-US"/>
        </a:p>
      </dgm:t>
    </dgm:pt>
    <dgm:pt modelId="{203E1CF9-7FEA-4791-AC27-4FB22BB434EB}" type="sibTrans" cxnId="{B157AF11-8297-45F2-A4C9-C62AD1B85887}">
      <dgm:prSet/>
      <dgm:spPr/>
      <dgm:t>
        <a:bodyPr/>
        <a:lstStyle/>
        <a:p>
          <a:pPr>
            <a:lnSpc>
              <a:spcPct val="100000"/>
            </a:lnSpc>
          </a:pPr>
          <a:endParaRPr lang="en-US"/>
        </a:p>
      </dgm:t>
    </dgm:pt>
    <dgm:pt modelId="{D5B76B62-8318-41C5-A468-13E1322DFB5E}">
      <dgm:prSet/>
      <dgm:spPr/>
      <dgm:t>
        <a:bodyPr/>
        <a:lstStyle/>
        <a:p>
          <a:pPr>
            <a:lnSpc>
              <a:spcPct val="100000"/>
            </a:lnSpc>
          </a:pPr>
          <a:r>
            <a:rPr lang="en-US" dirty="0"/>
            <a:t>Each student will get to know at least one new person.</a:t>
          </a:r>
        </a:p>
      </dgm:t>
    </dgm:pt>
    <dgm:pt modelId="{30C89C58-E3B9-43C6-8798-6197704ED56C}" type="parTrans" cxnId="{6E01C1F6-20EE-4E2C-B945-0B828414D3AD}">
      <dgm:prSet/>
      <dgm:spPr/>
      <dgm:t>
        <a:bodyPr/>
        <a:lstStyle/>
        <a:p>
          <a:endParaRPr lang="en-US"/>
        </a:p>
      </dgm:t>
    </dgm:pt>
    <dgm:pt modelId="{C85CBB51-AAE3-4B61-A11C-4BCC94D4D923}" type="sibTrans" cxnId="{6E01C1F6-20EE-4E2C-B945-0B828414D3AD}">
      <dgm:prSet/>
      <dgm:spPr/>
      <dgm:t>
        <a:bodyPr/>
        <a:lstStyle/>
        <a:p>
          <a:pPr>
            <a:lnSpc>
              <a:spcPct val="100000"/>
            </a:lnSpc>
          </a:pPr>
          <a:endParaRPr lang="en-US"/>
        </a:p>
      </dgm:t>
    </dgm:pt>
    <dgm:pt modelId="{347320CD-A6B9-4A96-9F48-FB7352E04921}">
      <dgm:prSet/>
      <dgm:spPr/>
      <dgm:t>
        <a:bodyPr/>
        <a:lstStyle/>
        <a:p>
          <a:pPr>
            <a:lnSpc>
              <a:spcPct val="100000"/>
            </a:lnSpc>
          </a:pPr>
          <a:r>
            <a:rPr lang="en-US" dirty="0"/>
            <a:t>Each student will be prepared to “mentor” another new minor by the time s/he has completed the 6 sessions (fulfillment is optional)</a:t>
          </a:r>
        </a:p>
      </dgm:t>
    </dgm:pt>
    <dgm:pt modelId="{8A7EBAF0-FE3B-4225-B02C-6F3D5BEB2BF5}" type="parTrans" cxnId="{AD89FA15-BF6E-46A9-AEE9-5819D4AC40C0}">
      <dgm:prSet/>
      <dgm:spPr/>
      <dgm:t>
        <a:bodyPr/>
        <a:lstStyle/>
        <a:p>
          <a:endParaRPr lang="en-US"/>
        </a:p>
      </dgm:t>
    </dgm:pt>
    <dgm:pt modelId="{E0E535E9-5672-407D-A1D4-3BC0DF793F07}" type="sibTrans" cxnId="{AD89FA15-BF6E-46A9-AEE9-5819D4AC40C0}">
      <dgm:prSet/>
      <dgm:spPr/>
      <dgm:t>
        <a:bodyPr/>
        <a:lstStyle/>
        <a:p>
          <a:endParaRPr lang="en-US"/>
        </a:p>
      </dgm:t>
    </dgm:pt>
    <dgm:pt modelId="{ECFAEF67-7B82-4205-AB8F-170B7B8E9D4D}" type="pres">
      <dgm:prSet presAssocID="{93A59913-0DB5-4790-B266-8872D39F1042}" presName="root" presStyleCnt="0">
        <dgm:presLayoutVars>
          <dgm:dir/>
          <dgm:resizeHandles val="exact"/>
        </dgm:presLayoutVars>
      </dgm:prSet>
      <dgm:spPr/>
    </dgm:pt>
    <dgm:pt modelId="{3AAA6129-49DA-461C-B1AB-62953E663564}" type="pres">
      <dgm:prSet presAssocID="{93A59913-0DB5-4790-B266-8872D39F1042}" presName="container" presStyleCnt="0">
        <dgm:presLayoutVars>
          <dgm:dir/>
          <dgm:resizeHandles val="exact"/>
        </dgm:presLayoutVars>
      </dgm:prSet>
      <dgm:spPr/>
    </dgm:pt>
    <dgm:pt modelId="{0932377D-251C-4B36-9D27-56D7A7142662}" type="pres">
      <dgm:prSet presAssocID="{E700778A-83F1-4EF9-ADC3-1679A27BC26A}" presName="compNode" presStyleCnt="0"/>
      <dgm:spPr/>
    </dgm:pt>
    <dgm:pt modelId="{09BC9B7B-262C-4D1B-8365-94DD327AE5B2}" type="pres">
      <dgm:prSet presAssocID="{E700778A-83F1-4EF9-ADC3-1679A27BC26A}" presName="iconBgRect" presStyleLbl="bgShp" presStyleIdx="0" presStyleCnt="4"/>
      <dgm:spPr/>
    </dgm:pt>
    <dgm:pt modelId="{E48BE291-69D9-451A-8F26-4B7772EBA545}" type="pres">
      <dgm:prSet presAssocID="{E700778A-83F1-4EF9-ADC3-1679A27BC26A}"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BE23167-5B3D-4D89-B5A4-B085E04D96A8}" type="pres">
      <dgm:prSet presAssocID="{E700778A-83F1-4EF9-ADC3-1679A27BC26A}" presName="spaceRect" presStyleCnt="0"/>
      <dgm:spPr/>
    </dgm:pt>
    <dgm:pt modelId="{0E099CE2-424A-40DF-8A0C-D906CFF633BA}" type="pres">
      <dgm:prSet presAssocID="{E700778A-83F1-4EF9-ADC3-1679A27BC26A}" presName="textRect" presStyleLbl="revTx" presStyleIdx="0" presStyleCnt="4">
        <dgm:presLayoutVars>
          <dgm:chMax val="1"/>
          <dgm:chPref val="1"/>
        </dgm:presLayoutVars>
      </dgm:prSet>
      <dgm:spPr/>
    </dgm:pt>
    <dgm:pt modelId="{2216B31B-7A92-4ABC-BC2B-EFEE58A912A5}" type="pres">
      <dgm:prSet presAssocID="{314C0588-B2EB-473E-8BB1-F39A418ADF94}" presName="sibTrans" presStyleLbl="sibTrans2D1" presStyleIdx="0" presStyleCnt="0"/>
      <dgm:spPr/>
    </dgm:pt>
    <dgm:pt modelId="{A146996A-CD53-41FF-AD8C-7CCE95C527A7}" type="pres">
      <dgm:prSet presAssocID="{F13A9FB5-C769-4E1C-AB8F-F8D723D20297}" presName="compNode" presStyleCnt="0"/>
      <dgm:spPr/>
    </dgm:pt>
    <dgm:pt modelId="{4970C2CB-A33F-4893-BA4A-29F2AFD3D38A}" type="pres">
      <dgm:prSet presAssocID="{F13A9FB5-C769-4E1C-AB8F-F8D723D20297}" presName="iconBgRect" presStyleLbl="bgShp" presStyleIdx="1" presStyleCnt="4"/>
      <dgm:spPr/>
    </dgm:pt>
    <dgm:pt modelId="{3EB4D9D7-EDA2-489D-83C5-3BE9827FEB89}" type="pres">
      <dgm:prSet presAssocID="{F13A9FB5-C769-4E1C-AB8F-F8D723D20297}"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Brainstorm"/>
        </a:ext>
      </dgm:extLst>
    </dgm:pt>
    <dgm:pt modelId="{9D33B13E-6BFF-4457-938C-A763DD18DB18}" type="pres">
      <dgm:prSet presAssocID="{F13A9FB5-C769-4E1C-AB8F-F8D723D20297}" presName="spaceRect" presStyleCnt="0"/>
      <dgm:spPr/>
    </dgm:pt>
    <dgm:pt modelId="{7EB734EB-3554-4520-A547-C6DAC324F143}" type="pres">
      <dgm:prSet presAssocID="{F13A9FB5-C769-4E1C-AB8F-F8D723D20297}" presName="textRect" presStyleLbl="revTx" presStyleIdx="1" presStyleCnt="4">
        <dgm:presLayoutVars>
          <dgm:chMax val="1"/>
          <dgm:chPref val="1"/>
        </dgm:presLayoutVars>
      </dgm:prSet>
      <dgm:spPr/>
    </dgm:pt>
    <dgm:pt modelId="{E5B641E0-4E58-4650-B554-1FC0C901ED88}" type="pres">
      <dgm:prSet presAssocID="{203E1CF9-7FEA-4791-AC27-4FB22BB434EB}" presName="sibTrans" presStyleLbl="sibTrans2D1" presStyleIdx="0" presStyleCnt="0"/>
      <dgm:spPr/>
    </dgm:pt>
    <dgm:pt modelId="{63BB67DF-E15C-426A-8400-E248179CE757}" type="pres">
      <dgm:prSet presAssocID="{D5B76B62-8318-41C5-A468-13E1322DFB5E}" presName="compNode" presStyleCnt="0"/>
      <dgm:spPr/>
    </dgm:pt>
    <dgm:pt modelId="{871D51CB-9765-4FB7-9F4B-C7F8BA7C6B06}" type="pres">
      <dgm:prSet presAssocID="{D5B76B62-8318-41C5-A468-13E1322DFB5E}" presName="iconBgRect" presStyleLbl="bgShp" presStyleIdx="2" presStyleCnt="4"/>
      <dgm:spPr/>
    </dgm:pt>
    <dgm:pt modelId="{3F38A7B2-623B-4EB9-A85A-82C46446B2A5}" type="pres">
      <dgm:prSet presAssocID="{D5B76B62-8318-41C5-A468-13E1322DFB5E}"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26584E20-FF40-4CE4-81EF-58AD16361A56}" type="pres">
      <dgm:prSet presAssocID="{D5B76B62-8318-41C5-A468-13E1322DFB5E}" presName="spaceRect" presStyleCnt="0"/>
      <dgm:spPr/>
    </dgm:pt>
    <dgm:pt modelId="{03034F70-14DB-4ED9-9062-7A22B9580FD0}" type="pres">
      <dgm:prSet presAssocID="{D5B76B62-8318-41C5-A468-13E1322DFB5E}" presName="textRect" presStyleLbl="revTx" presStyleIdx="2" presStyleCnt="4">
        <dgm:presLayoutVars>
          <dgm:chMax val="1"/>
          <dgm:chPref val="1"/>
        </dgm:presLayoutVars>
      </dgm:prSet>
      <dgm:spPr/>
    </dgm:pt>
    <dgm:pt modelId="{901CD08C-832C-4FFD-8AC5-8EB835A87C6E}" type="pres">
      <dgm:prSet presAssocID="{C85CBB51-AAE3-4B61-A11C-4BCC94D4D923}" presName="sibTrans" presStyleLbl="sibTrans2D1" presStyleIdx="0" presStyleCnt="0"/>
      <dgm:spPr/>
    </dgm:pt>
    <dgm:pt modelId="{46A81489-989D-46B3-ADD5-F68E76225F19}" type="pres">
      <dgm:prSet presAssocID="{347320CD-A6B9-4A96-9F48-FB7352E04921}" presName="compNode" presStyleCnt="0"/>
      <dgm:spPr/>
    </dgm:pt>
    <dgm:pt modelId="{BF9E6DD5-5B51-4CD0-82E9-2F7777C94F3D}" type="pres">
      <dgm:prSet presAssocID="{347320CD-A6B9-4A96-9F48-FB7352E04921}" presName="iconBgRect" presStyleLbl="bgShp" presStyleIdx="3" presStyleCnt="4"/>
      <dgm:spPr/>
    </dgm:pt>
    <dgm:pt modelId="{0C0CC442-6F67-40C2-9F5B-C9A37CB5995F}" type="pres">
      <dgm:prSet presAssocID="{347320CD-A6B9-4A96-9F48-FB7352E04921}"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B0FA871E-88FE-4AE9-ADD6-35001BFF3530}" type="pres">
      <dgm:prSet presAssocID="{347320CD-A6B9-4A96-9F48-FB7352E04921}" presName="spaceRect" presStyleCnt="0"/>
      <dgm:spPr/>
    </dgm:pt>
    <dgm:pt modelId="{80E5A2CB-D907-4203-9838-306F43755472}" type="pres">
      <dgm:prSet presAssocID="{347320CD-A6B9-4A96-9F48-FB7352E04921}" presName="textRect" presStyleLbl="revTx" presStyleIdx="3" presStyleCnt="4">
        <dgm:presLayoutVars>
          <dgm:chMax val="1"/>
          <dgm:chPref val="1"/>
        </dgm:presLayoutVars>
      </dgm:prSet>
      <dgm:spPr/>
    </dgm:pt>
  </dgm:ptLst>
  <dgm:cxnLst>
    <dgm:cxn modelId="{AE04AC0B-A2CE-4892-ADD2-73769FC8874A}" type="presOf" srcId="{314C0588-B2EB-473E-8BB1-F39A418ADF94}" destId="{2216B31B-7A92-4ABC-BC2B-EFEE58A912A5}" srcOrd="0" destOrd="0" presId="urn:microsoft.com/office/officeart/2018/2/layout/IconCircleList"/>
    <dgm:cxn modelId="{B157AF11-8297-45F2-A4C9-C62AD1B85887}" srcId="{93A59913-0DB5-4790-B266-8872D39F1042}" destId="{F13A9FB5-C769-4E1C-AB8F-F8D723D20297}" srcOrd="1" destOrd="0" parTransId="{9512C46C-A8BC-4368-AED3-2C00EC155020}" sibTransId="{203E1CF9-7FEA-4791-AC27-4FB22BB434EB}"/>
    <dgm:cxn modelId="{AD89FA15-BF6E-46A9-AEE9-5819D4AC40C0}" srcId="{93A59913-0DB5-4790-B266-8872D39F1042}" destId="{347320CD-A6B9-4A96-9F48-FB7352E04921}" srcOrd="3" destOrd="0" parTransId="{8A7EBAF0-FE3B-4225-B02C-6F3D5BEB2BF5}" sibTransId="{E0E535E9-5672-407D-A1D4-3BC0DF793F07}"/>
    <dgm:cxn modelId="{2BFBAC32-A700-44D7-A385-7E5B641A7430}" type="presOf" srcId="{D5B76B62-8318-41C5-A468-13E1322DFB5E}" destId="{03034F70-14DB-4ED9-9062-7A22B9580FD0}" srcOrd="0" destOrd="0" presId="urn:microsoft.com/office/officeart/2018/2/layout/IconCircleList"/>
    <dgm:cxn modelId="{B25D7B69-A167-47DE-AD6D-EB028FDA008B}" type="presOf" srcId="{E700778A-83F1-4EF9-ADC3-1679A27BC26A}" destId="{0E099CE2-424A-40DF-8A0C-D906CFF633BA}" srcOrd="0" destOrd="0" presId="urn:microsoft.com/office/officeart/2018/2/layout/IconCircleList"/>
    <dgm:cxn modelId="{3BE18F7E-F43F-4E6C-8200-0360A5A349A0}" type="presOf" srcId="{F13A9FB5-C769-4E1C-AB8F-F8D723D20297}" destId="{7EB734EB-3554-4520-A547-C6DAC324F143}" srcOrd="0" destOrd="0" presId="urn:microsoft.com/office/officeart/2018/2/layout/IconCircleList"/>
    <dgm:cxn modelId="{4A5A2E90-5C84-430D-BFD6-D25668A5A65A}" srcId="{93A59913-0DB5-4790-B266-8872D39F1042}" destId="{E700778A-83F1-4EF9-ADC3-1679A27BC26A}" srcOrd="0" destOrd="0" parTransId="{D55B8BF2-0B49-473D-A3B1-C1D8AD5BFC82}" sibTransId="{314C0588-B2EB-473E-8BB1-F39A418ADF94}"/>
    <dgm:cxn modelId="{1799D5AE-8389-4219-B646-8ABAA47166FE}" type="presOf" srcId="{93A59913-0DB5-4790-B266-8872D39F1042}" destId="{ECFAEF67-7B82-4205-AB8F-170B7B8E9D4D}" srcOrd="0" destOrd="0" presId="urn:microsoft.com/office/officeart/2018/2/layout/IconCircleList"/>
    <dgm:cxn modelId="{AD2839BC-B680-4B01-ACDD-999242ED3FF8}" type="presOf" srcId="{203E1CF9-7FEA-4791-AC27-4FB22BB434EB}" destId="{E5B641E0-4E58-4650-B554-1FC0C901ED88}" srcOrd="0" destOrd="0" presId="urn:microsoft.com/office/officeart/2018/2/layout/IconCircleList"/>
    <dgm:cxn modelId="{D8F236CB-8B10-45DE-B11A-E90CC9959F88}" type="presOf" srcId="{C85CBB51-AAE3-4B61-A11C-4BCC94D4D923}" destId="{901CD08C-832C-4FFD-8AC5-8EB835A87C6E}" srcOrd="0" destOrd="0" presId="urn:microsoft.com/office/officeart/2018/2/layout/IconCircleList"/>
    <dgm:cxn modelId="{4C9953E1-8577-4177-9C42-BBB6602CD5C4}" type="presOf" srcId="{347320CD-A6B9-4A96-9F48-FB7352E04921}" destId="{80E5A2CB-D907-4203-9838-306F43755472}" srcOrd="0" destOrd="0" presId="urn:microsoft.com/office/officeart/2018/2/layout/IconCircleList"/>
    <dgm:cxn modelId="{6E01C1F6-20EE-4E2C-B945-0B828414D3AD}" srcId="{93A59913-0DB5-4790-B266-8872D39F1042}" destId="{D5B76B62-8318-41C5-A468-13E1322DFB5E}" srcOrd="2" destOrd="0" parTransId="{30C89C58-E3B9-43C6-8798-6197704ED56C}" sibTransId="{C85CBB51-AAE3-4B61-A11C-4BCC94D4D923}"/>
    <dgm:cxn modelId="{E4D66605-3E0F-420D-94C1-171F9A5FF1CC}" type="presParOf" srcId="{ECFAEF67-7B82-4205-AB8F-170B7B8E9D4D}" destId="{3AAA6129-49DA-461C-B1AB-62953E663564}" srcOrd="0" destOrd="0" presId="urn:microsoft.com/office/officeart/2018/2/layout/IconCircleList"/>
    <dgm:cxn modelId="{57D7E0CD-6265-4B37-8982-339DEB5D424E}" type="presParOf" srcId="{3AAA6129-49DA-461C-B1AB-62953E663564}" destId="{0932377D-251C-4B36-9D27-56D7A7142662}" srcOrd="0" destOrd="0" presId="urn:microsoft.com/office/officeart/2018/2/layout/IconCircleList"/>
    <dgm:cxn modelId="{F857BC6D-249D-4821-B2A1-65061E85CC2D}" type="presParOf" srcId="{0932377D-251C-4B36-9D27-56D7A7142662}" destId="{09BC9B7B-262C-4D1B-8365-94DD327AE5B2}" srcOrd="0" destOrd="0" presId="urn:microsoft.com/office/officeart/2018/2/layout/IconCircleList"/>
    <dgm:cxn modelId="{1C88EC99-0DAB-4D7E-A91E-8C8996C5B041}" type="presParOf" srcId="{0932377D-251C-4B36-9D27-56D7A7142662}" destId="{E48BE291-69D9-451A-8F26-4B7772EBA545}" srcOrd="1" destOrd="0" presId="urn:microsoft.com/office/officeart/2018/2/layout/IconCircleList"/>
    <dgm:cxn modelId="{4E71F648-5812-4343-979D-696050B2EADC}" type="presParOf" srcId="{0932377D-251C-4B36-9D27-56D7A7142662}" destId="{ABE23167-5B3D-4D89-B5A4-B085E04D96A8}" srcOrd="2" destOrd="0" presId="urn:microsoft.com/office/officeart/2018/2/layout/IconCircleList"/>
    <dgm:cxn modelId="{E324028D-0E81-43B4-A2DE-892158D12D91}" type="presParOf" srcId="{0932377D-251C-4B36-9D27-56D7A7142662}" destId="{0E099CE2-424A-40DF-8A0C-D906CFF633BA}" srcOrd="3" destOrd="0" presId="urn:microsoft.com/office/officeart/2018/2/layout/IconCircleList"/>
    <dgm:cxn modelId="{022D6014-EC50-48D7-9E55-015D2640C058}" type="presParOf" srcId="{3AAA6129-49DA-461C-B1AB-62953E663564}" destId="{2216B31B-7A92-4ABC-BC2B-EFEE58A912A5}" srcOrd="1" destOrd="0" presId="urn:microsoft.com/office/officeart/2018/2/layout/IconCircleList"/>
    <dgm:cxn modelId="{EFE6B792-EB8C-47F1-887B-99E19325B15D}" type="presParOf" srcId="{3AAA6129-49DA-461C-B1AB-62953E663564}" destId="{A146996A-CD53-41FF-AD8C-7CCE95C527A7}" srcOrd="2" destOrd="0" presId="urn:microsoft.com/office/officeart/2018/2/layout/IconCircleList"/>
    <dgm:cxn modelId="{D614FD1C-3992-4C69-8CFC-06EA18F1FAC7}" type="presParOf" srcId="{A146996A-CD53-41FF-AD8C-7CCE95C527A7}" destId="{4970C2CB-A33F-4893-BA4A-29F2AFD3D38A}" srcOrd="0" destOrd="0" presId="urn:microsoft.com/office/officeart/2018/2/layout/IconCircleList"/>
    <dgm:cxn modelId="{BA567FF7-3141-4F22-B9B0-C5894EB04795}" type="presParOf" srcId="{A146996A-CD53-41FF-AD8C-7CCE95C527A7}" destId="{3EB4D9D7-EDA2-489D-83C5-3BE9827FEB89}" srcOrd="1" destOrd="0" presId="urn:microsoft.com/office/officeart/2018/2/layout/IconCircleList"/>
    <dgm:cxn modelId="{83E62F79-EA06-422E-AF6F-C7DAA02D18F2}" type="presParOf" srcId="{A146996A-CD53-41FF-AD8C-7CCE95C527A7}" destId="{9D33B13E-6BFF-4457-938C-A763DD18DB18}" srcOrd="2" destOrd="0" presId="urn:microsoft.com/office/officeart/2018/2/layout/IconCircleList"/>
    <dgm:cxn modelId="{904FD48E-E296-4F6D-A1CC-5DB28BDCECCD}" type="presParOf" srcId="{A146996A-CD53-41FF-AD8C-7CCE95C527A7}" destId="{7EB734EB-3554-4520-A547-C6DAC324F143}" srcOrd="3" destOrd="0" presId="urn:microsoft.com/office/officeart/2018/2/layout/IconCircleList"/>
    <dgm:cxn modelId="{98C906E1-4D26-4A72-B02E-3EE1F2DF06DA}" type="presParOf" srcId="{3AAA6129-49DA-461C-B1AB-62953E663564}" destId="{E5B641E0-4E58-4650-B554-1FC0C901ED88}" srcOrd="3" destOrd="0" presId="urn:microsoft.com/office/officeart/2018/2/layout/IconCircleList"/>
    <dgm:cxn modelId="{80480348-37EF-490A-9EFA-060560B5B571}" type="presParOf" srcId="{3AAA6129-49DA-461C-B1AB-62953E663564}" destId="{63BB67DF-E15C-426A-8400-E248179CE757}" srcOrd="4" destOrd="0" presId="urn:microsoft.com/office/officeart/2018/2/layout/IconCircleList"/>
    <dgm:cxn modelId="{B6C14310-3320-4DC8-834D-C53D53A1D46F}" type="presParOf" srcId="{63BB67DF-E15C-426A-8400-E248179CE757}" destId="{871D51CB-9765-4FB7-9F4B-C7F8BA7C6B06}" srcOrd="0" destOrd="0" presId="urn:microsoft.com/office/officeart/2018/2/layout/IconCircleList"/>
    <dgm:cxn modelId="{D2B0D7CA-2195-4C65-AE97-8FC7DFDA5E25}" type="presParOf" srcId="{63BB67DF-E15C-426A-8400-E248179CE757}" destId="{3F38A7B2-623B-4EB9-A85A-82C46446B2A5}" srcOrd="1" destOrd="0" presId="urn:microsoft.com/office/officeart/2018/2/layout/IconCircleList"/>
    <dgm:cxn modelId="{F3158A06-7D7E-4F4E-A53B-9C291B160081}" type="presParOf" srcId="{63BB67DF-E15C-426A-8400-E248179CE757}" destId="{26584E20-FF40-4CE4-81EF-58AD16361A56}" srcOrd="2" destOrd="0" presId="urn:microsoft.com/office/officeart/2018/2/layout/IconCircleList"/>
    <dgm:cxn modelId="{0B924384-0240-454E-88B7-6133CA011C1A}" type="presParOf" srcId="{63BB67DF-E15C-426A-8400-E248179CE757}" destId="{03034F70-14DB-4ED9-9062-7A22B9580FD0}" srcOrd="3" destOrd="0" presId="urn:microsoft.com/office/officeart/2018/2/layout/IconCircleList"/>
    <dgm:cxn modelId="{89204938-D549-41FC-B3C5-623DF8F245B3}" type="presParOf" srcId="{3AAA6129-49DA-461C-B1AB-62953E663564}" destId="{901CD08C-832C-4FFD-8AC5-8EB835A87C6E}" srcOrd="5" destOrd="0" presId="urn:microsoft.com/office/officeart/2018/2/layout/IconCircleList"/>
    <dgm:cxn modelId="{E8BD1C74-E6C1-4FBA-853F-133AF2FB4599}" type="presParOf" srcId="{3AAA6129-49DA-461C-B1AB-62953E663564}" destId="{46A81489-989D-46B3-ADD5-F68E76225F19}" srcOrd="6" destOrd="0" presId="urn:microsoft.com/office/officeart/2018/2/layout/IconCircleList"/>
    <dgm:cxn modelId="{A33A7819-098F-4EF0-83A6-5351B805BD69}" type="presParOf" srcId="{46A81489-989D-46B3-ADD5-F68E76225F19}" destId="{BF9E6DD5-5B51-4CD0-82E9-2F7777C94F3D}" srcOrd="0" destOrd="0" presId="urn:microsoft.com/office/officeart/2018/2/layout/IconCircleList"/>
    <dgm:cxn modelId="{522AD21B-6698-4154-ACB5-984A373F70F3}" type="presParOf" srcId="{46A81489-989D-46B3-ADD5-F68E76225F19}" destId="{0C0CC442-6F67-40C2-9F5B-C9A37CB5995F}" srcOrd="1" destOrd="0" presId="urn:microsoft.com/office/officeart/2018/2/layout/IconCircleList"/>
    <dgm:cxn modelId="{27C0442A-4520-4739-85DD-033BD16DA37A}" type="presParOf" srcId="{46A81489-989D-46B3-ADD5-F68E76225F19}" destId="{B0FA871E-88FE-4AE9-ADD6-35001BFF3530}" srcOrd="2" destOrd="0" presId="urn:microsoft.com/office/officeart/2018/2/layout/IconCircleList"/>
    <dgm:cxn modelId="{77FC22B8-24E3-4D9A-A583-77A376BB6BC0}" type="presParOf" srcId="{46A81489-989D-46B3-ADD5-F68E76225F19}" destId="{80E5A2CB-D907-4203-9838-306F4375547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D56D00-1ED3-4E37-8FE8-7F92C2DFC327}"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A683C65A-2D91-47C4-9E51-33BB90C6AB39}">
      <dgm:prSet/>
      <dgm:spPr/>
      <dgm:t>
        <a:bodyPr/>
        <a:lstStyle/>
        <a:p>
          <a:r>
            <a:rPr lang="en-US" dirty="0"/>
            <a:t>Mentoring/Modeling – week 1</a:t>
          </a:r>
        </a:p>
      </dgm:t>
    </dgm:pt>
    <dgm:pt modelId="{3C8CFFF8-7C26-4DFE-9428-8A56114C625B}" type="parTrans" cxnId="{5F581014-247A-4E4B-A8D2-023D2244D763}">
      <dgm:prSet/>
      <dgm:spPr/>
      <dgm:t>
        <a:bodyPr/>
        <a:lstStyle/>
        <a:p>
          <a:endParaRPr lang="en-US"/>
        </a:p>
      </dgm:t>
    </dgm:pt>
    <dgm:pt modelId="{CEAF89CA-3793-425B-8ED8-622BD35CCB39}" type="sibTrans" cxnId="{5F581014-247A-4E4B-A8D2-023D2244D763}">
      <dgm:prSet/>
      <dgm:spPr/>
      <dgm:t>
        <a:bodyPr/>
        <a:lstStyle/>
        <a:p>
          <a:endParaRPr lang="en-US"/>
        </a:p>
      </dgm:t>
    </dgm:pt>
    <dgm:pt modelId="{E09EFD8E-C4BF-4A72-90C0-6513648A0CA1}">
      <dgm:prSet/>
      <dgm:spPr/>
      <dgm:t>
        <a:bodyPr/>
        <a:lstStyle/>
        <a:p>
          <a:r>
            <a:rPr lang="en-US" dirty="0"/>
            <a:t>Each student is encouraged to identify a suitable mentor on center and to model appropriate (i.e., employable) behavior.</a:t>
          </a:r>
        </a:p>
      </dgm:t>
    </dgm:pt>
    <dgm:pt modelId="{CF8325A8-E719-45BF-8BD4-3F444578E4A8}" type="parTrans" cxnId="{3D24EBF6-CD69-4165-9FCA-1F8AA8F32B90}">
      <dgm:prSet/>
      <dgm:spPr/>
      <dgm:t>
        <a:bodyPr/>
        <a:lstStyle/>
        <a:p>
          <a:endParaRPr lang="en-US"/>
        </a:p>
      </dgm:t>
    </dgm:pt>
    <dgm:pt modelId="{0BC6A674-0B40-4D21-A9F9-5E543048B88D}" type="sibTrans" cxnId="{3D24EBF6-CD69-4165-9FCA-1F8AA8F32B90}">
      <dgm:prSet/>
      <dgm:spPr/>
      <dgm:t>
        <a:bodyPr/>
        <a:lstStyle/>
        <a:p>
          <a:endParaRPr lang="en-US"/>
        </a:p>
      </dgm:t>
    </dgm:pt>
    <dgm:pt modelId="{8C9F23F6-4389-4DBB-B3C6-F747717B7BAF}">
      <dgm:prSet/>
      <dgm:spPr/>
      <dgm:t>
        <a:bodyPr/>
        <a:lstStyle/>
        <a:p>
          <a:r>
            <a:rPr lang="en-US" dirty="0"/>
            <a:t>Independent Living Skills – week 2</a:t>
          </a:r>
        </a:p>
      </dgm:t>
    </dgm:pt>
    <dgm:pt modelId="{6038F856-10C6-446A-9E54-96E7BB790359}" type="parTrans" cxnId="{C875A593-406E-40E3-9985-AF1AB8D3FE64}">
      <dgm:prSet/>
      <dgm:spPr/>
      <dgm:t>
        <a:bodyPr/>
        <a:lstStyle/>
        <a:p>
          <a:endParaRPr lang="en-US"/>
        </a:p>
      </dgm:t>
    </dgm:pt>
    <dgm:pt modelId="{E5BFA272-F279-46D9-B142-3750958205A5}" type="sibTrans" cxnId="{C875A593-406E-40E3-9985-AF1AB8D3FE64}">
      <dgm:prSet/>
      <dgm:spPr/>
      <dgm:t>
        <a:bodyPr/>
        <a:lstStyle/>
        <a:p>
          <a:endParaRPr lang="en-US"/>
        </a:p>
      </dgm:t>
    </dgm:pt>
    <dgm:pt modelId="{9EB98EF2-E046-4319-AE4E-00057B0A44DF}">
      <dgm:prSet/>
      <dgm:spPr/>
      <dgm:t>
        <a:bodyPr/>
        <a:lstStyle/>
        <a:p>
          <a:r>
            <a:rPr lang="en-US" dirty="0"/>
            <a:t>We discuss what it means to be “independent” and practical steps they can take now in preparation for life after Job Corps (i.e., budgeting, laundry, open savings acct, PT job or WBL)</a:t>
          </a:r>
        </a:p>
      </dgm:t>
    </dgm:pt>
    <dgm:pt modelId="{A4DE75B4-B149-49DA-BC9C-81090D13966A}" type="parTrans" cxnId="{40CFCD34-64AB-4325-9272-1972F97BBEB2}">
      <dgm:prSet/>
      <dgm:spPr/>
      <dgm:t>
        <a:bodyPr/>
        <a:lstStyle/>
        <a:p>
          <a:endParaRPr lang="en-US"/>
        </a:p>
      </dgm:t>
    </dgm:pt>
    <dgm:pt modelId="{5A7ABEF2-7E5B-4DDF-9E9B-A3689837DE73}" type="sibTrans" cxnId="{40CFCD34-64AB-4325-9272-1972F97BBEB2}">
      <dgm:prSet/>
      <dgm:spPr/>
      <dgm:t>
        <a:bodyPr/>
        <a:lstStyle/>
        <a:p>
          <a:endParaRPr lang="en-US"/>
        </a:p>
      </dgm:t>
    </dgm:pt>
    <dgm:pt modelId="{5F266B5D-B22F-48B9-B0CF-8B036E9A80A0}" type="pres">
      <dgm:prSet presAssocID="{0BD56D00-1ED3-4E37-8FE8-7F92C2DFC327}" presName="linear" presStyleCnt="0">
        <dgm:presLayoutVars>
          <dgm:dir/>
          <dgm:animLvl val="lvl"/>
          <dgm:resizeHandles val="exact"/>
        </dgm:presLayoutVars>
      </dgm:prSet>
      <dgm:spPr/>
    </dgm:pt>
    <dgm:pt modelId="{57C33C9B-7655-4CD4-85EE-8B854A2AB269}" type="pres">
      <dgm:prSet presAssocID="{A683C65A-2D91-47C4-9E51-33BB90C6AB39}" presName="parentLin" presStyleCnt="0"/>
      <dgm:spPr/>
    </dgm:pt>
    <dgm:pt modelId="{F611C521-10AE-4747-BDA3-966B9A9DA982}" type="pres">
      <dgm:prSet presAssocID="{A683C65A-2D91-47C4-9E51-33BB90C6AB39}" presName="parentLeftMargin" presStyleLbl="node1" presStyleIdx="0" presStyleCnt="2"/>
      <dgm:spPr/>
    </dgm:pt>
    <dgm:pt modelId="{FBEE77B1-F22D-4EB0-ABA2-FC2FB7305184}" type="pres">
      <dgm:prSet presAssocID="{A683C65A-2D91-47C4-9E51-33BB90C6AB39}" presName="parentText" presStyleLbl="node1" presStyleIdx="0" presStyleCnt="2">
        <dgm:presLayoutVars>
          <dgm:chMax val="0"/>
          <dgm:bulletEnabled val="1"/>
        </dgm:presLayoutVars>
      </dgm:prSet>
      <dgm:spPr/>
    </dgm:pt>
    <dgm:pt modelId="{89C70C35-7B1B-48B3-B310-3AFC76327D19}" type="pres">
      <dgm:prSet presAssocID="{A683C65A-2D91-47C4-9E51-33BB90C6AB39}" presName="negativeSpace" presStyleCnt="0"/>
      <dgm:spPr/>
    </dgm:pt>
    <dgm:pt modelId="{FE8593DC-1270-41EE-BF33-FEF695A4224B}" type="pres">
      <dgm:prSet presAssocID="{A683C65A-2D91-47C4-9E51-33BB90C6AB39}" presName="childText" presStyleLbl="conFgAcc1" presStyleIdx="0" presStyleCnt="2">
        <dgm:presLayoutVars>
          <dgm:bulletEnabled val="1"/>
        </dgm:presLayoutVars>
      </dgm:prSet>
      <dgm:spPr/>
    </dgm:pt>
    <dgm:pt modelId="{5DE859DC-F905-4594-B55D-1151BE53742F}" type="pres">
      <dgm:prSet presAssocID="{CEAF89CA-3793-425B-8ED8-622BD35CCB39}" presName="spaceBetweenRectangles" presStyleCnt="0"/>
      <dgm:spPr/>
    </dgm:pt>
    <dgm:pt modelId="{565E179B-ED31-4CD8-897F-DC96B100CC9A}" type="pres">
      <dgm:prSet presAssocID="{8C9F23F6-4389-4DBB-B3C6-F747717B7BAF}" presName="parentLin" presStyleCnt="0"/>
      <dgm:spPr/>
    </dgm:pt>
    <dgm:pt modelId="{0E9DA83A-AA17-4B24-8DC9-F7F1D80B429F}" type="pres">
      <dgm:prSet presAssocID="{8C9F23F6-4389-4DBB-B3C6-F747717B7BAF}" presName="parentLeftMargin" presStyleLbl="node1" presStyleIdx="0" presStyleCnt="2"/>
      <dgm:spPr/>
    </dgm:pt>
    <dgm:pt modelId="{25CB6405-238F-4FB7-8A26-19EA02D9416A}" type="pres">
      <dgm:prSet presAssocID="{8C9F23F6-4389-4DBB-B3C6-F747717B7BAF}" presName="parentText" presStyleLbl="node1" presStyleIdx="1" presStyleCnt="2">
        <dgm:presLayoutVars>
          <dgm:chMax val="0"/>
          <dgm:bulletEnabled val="1"/>
        </dgm:presLayoutVars>
      </dgm:prSet>
      <dgm:spPr/>
    </dgm:pt>
    <dgm:pt modelId="{F6308837-95BE-45D3-B917-141B099033AE}" type="pres">
      <dgm:prSet presAssocID="{8C9F23F6-4389-4DBB-B3C6-F747717B7BAF}" presName="negativeSpace" presStyleCnt="0"/>
      <dgm:spPr/>
    </dgm:pt>
    <dgm:pt modelId="{B5F47EB0-8AD9-4891-B60E-DC1CE5FB1A35}" type="pres">
      <dgm:prSet presAssocID="{8C9F23F6-4389-4DBB-B3C6-F747717B7BAF}" presName="childText" presStyleLbl="conFgAcc1" presStyleIdx="1" presStyleCnt="2">
        <dgm:presLayoutVars>
          <dgm:bulletEnabled val="1"/>
        </dgm:presLayoutVars>
      </dgm:prSet>
      <dgm:spPr/>
    </dgm:pt>
  </dgm:ptLst>
  <dgm:cxnLst>
    <dgm:cxn modelId="{5F581014-247A-4E4B-A8D2-023D2244D763}" srcId="{0BD56D00-1ED3-4E37-8FE8-7F92C2DFC327}" destId="{A683C65A-2D91-47C4-9E51-33BB90C6AB39}" srcOrd="0" destOrd="0" parTransId="{3C8CFFF8-7C26-4DFE-9428-8A56114C625B}" sibTransId="{CEAF89CA-3793-425B-8ED8-622BD35CCB39}"/>
    <dgm:cxn modelId="{40CFCD34-64AB-4325-9272-1972F97BBEB2}" srcId="{8C9F23F6-4389-4DBB-B3C6-F747717B7BAF}" destId="{9EB98EF2-E046-4319-AE4E-00057B0A44DF}" srcOrd="0" destOrd="0" parTransId="{A4DE75B4-B149-49DA-BC9C-81090D13966A}" sibTransId="{5A7ABEF2-7E5B-4DDF-9E9B-A3689837DE73}"/>
    <dgm:cxn modelId="{5F16725E-B75C-4EBC-8861-83E31B62A4BD}" type="presOf" srcId="{9EB98EF2-E046-4319-AE4E-00057B0A44DF}" destId="{B5F47EB0-8AD9-4891-B60E-DC1CE5FB1A35}" srcOrd="0" destOrd="0" presId="urn:microsoft.com/office/officeart/2005/8/layout/list1"/>
    <dgm:cxn modelId="{D128F173-F482-49A1-A4CA-47E8254F98F2}" type="presOf" srcId="{A683C65A-2D91-47C4-9E51-33BB90C6AB39}" destId="{FBEE77B1-F22D-4EB0-ABA2-FC2FB7305184}" srcOrd="1" destOrd="0" presId="urn:microsoft.com/office/officeart/2005/8/layout/list1"/>
    <dgm:cxn modelId="{30029B7B-EE11-40B1-A804-404AFB580C3B}" type="presOf" srcId="{0BD56D00-1ED3-4E37-8FE8-7F92C2DFC327}" destId="{5F266B5D-B22F-48B9-B0CF-8B036E9A80A0}" srcOrd="0" destOrd="0" presId="urn:microsoft.com/office/officeart/2005/8/layout/list1"/>
    <dgm:cxn modelId="{C875A593-406E-40E3-9985-AF1AB8D3FE64}" srcId="{0BD56D00-1ED3-4E37-8FE8-7F92C2DFC327}" destId="{8C9F23F6-4389-4DBB-B3C6-F747717B7BAF}" srcOrd="1" destOrd="0" parTransId="{6038F856-10C6-446A-9E54-96E7BB790359}" sibTransId="{E5BFA272-F279-46D9-B142-3750958205A5}"/>
    <dgm:cxn modelId="{99A60CAE-0276-4249-93F0-1BA1BDA5D9B4}" type="presOf" srcId="{8C9F23F6-4389-4DBB-B3C6-F747717B7BAF}" destId="{0E9DA83A-AA17-4B24-8DC9-F7F1D80B429F}" srcOrd="0" destOrd="0" presId="urn:microsoft.com/office/officeart/2005/8/layout/list1"/>
    <dgm:cxn modelId="{40A981AF-01B4-4F22-A3C3-55898774A94B}" type="presOf" srcId="{E09EFD8E-C4BF-4A72-90C0-6513648A0CA1}" destId="{FE8593DC-1270-41EE-BF33-FEF695A4224B}" srcOrd="0" destOrd="0" presId="urn:microsoft.com/office/officeart/2005/8/layout/list1"/>
    <dgm:cxn modelId="{E67682CE-EA66-4DF3-B819-8874F08B3003}" type="presOf" srcId="{A683C65A-2D91-47C4-9E51-33BB90C6AB39}" destId="{F611C521-10AE-4747-BDA3-966B9A9DA982}" srcOrd="0" destOrd="0" presId="urn:microsoft.com/office/officeart/2005/8/layout/list1"/>
    <dgm:cxn modelId="{4B8D9DE4-722C-48F7-B7CE-24ED57579FEF}" type="presOf" srcId="{8C9F23F6-4389-4DBB-B3C6-F747717B7BAF}" destId="{25CB6405-238F-4FB7-8A26-19EA02D9416A}" srcOrd="1" destOrd="0" presId="urn:microsoft.com/office/officeart/2005/8/layout/list1"/>
    <dgm:cxn modelId="{3D24EBF6-CD69-4165-9FCA-1F8AA8F32B90}" srcId="{A683C65A-2D91-47C4-9E51-33BB90C6AB39}" destId="{E09EFD8E-C4BF-4A72-90C0-6513648A0CA1}" srcOrd="0" destOrd="0" parTransId="{CF8325A8-E719-45BF-8BD4-3F444578E4A8}" sibTransId="{0BC6A674-0B40-4D21-A9F9-5E543048B88D}"/>
    <dgm:cxn modelId="{3C363AB4-4858-49C2-9E31-EF2AE6808FD3}" type="presParOf" srcId="{5F266B5D-B22F-48B9-B0CF-8B036E9A80A0}" destId="{57C33C9B-7655-4CD4-85EE-8B854A2AB269}" srcOrd="0" destOrd="0" presId="urn:microsoft.com/office/officeart/2005/8/layout/list1"/>
    <dgm:cxn modelId="{0CC0D5F8-FA32-42A2-AF10-2E378CC7202A}" type="presParOf" srcId="{57C33C9B-7655-4CD4-85EE-8B854A2AB269}" destId="{F611C521-10AE-4747-BDA3-966B9A9DA982}" srcOrd="0" destOrd="0" presId="urn:microsoft.com/office/officeart/2005/8/layout/list1"/>
    <dgm:cxn modelId="{6860E89F-F9F0-4FB4-8EEE-151580C27781}" type="presParOf" srcId="{57C33C9B-7655-4CD4-85EE-8B854A2AB269}" destId="{FBEE77B1-F22D-4EB0-ABA2-FC2FB7305184}" srcOrd="1" destOrd="0" presId="urn:microsoft.com/office/officeart/2005/8/layout/list1"/>
    <dgm:cxn modelId="{005E8769-F0B6-4C4D-898A-46E2851CD723}" type="presParOf" srcId="{5F266B5D-B22F-48B9-B0CF-8B036E9A80A0}" destId="{89C70C35-7B1B-48B3-B310-3AFC76327D19}" srcOrd="1" destOrd="0" presId="urn:microsoft.com/office/officeart/2005/8/layout/list1"/>
    <dgm:cxn modelId="{F76F6D7E-9D9B-4E42-8926-E7932FA38546}" type="presParOf" srcId="{5F266B5D-B22F-48B9-B0CF-8B036E9A80A0}" destId="{FE8593DC-1270-41EE-BF33-FEF695A4224B}" srcOrd="2" destOrd="0" presId="urn:microsoft.com/office/officeart/2005/8/layout/list1"/>
    <dgm:cxn modelId="{B0D2BC3F-13E9-46F8-A2A8-DE6F6554395A}" type="presParOf" srcId="{5F266B5D-B22F-48B9-B0CF-8B036E9A80A0}" destId="{5DE859DC-F905-4594-B55D-1151BE53742F}" srcOrd="3" destOrd="0" presId="urn:microsoft.com/office/officeart/2005/8/layout/list1"/>
    <dgm:cxn modelId="{EE31E931-131B-41C9-AB86-7628676A286F}" type="presParOf" srcId="{5F266B5D-B22F-48B9-B0CF-8B036E9A80A0}" destId="{565E179B-ED31-4CD8-897F-DC96B100CC9A}" srcOrd="4" destOrd="0" presId="urn:microsoft.com/office/officeart/2005/8/layout/list1"/>
    <dgm:cxn modelId="{920820D0-E329-4D2B-8924-97DF88F3D1E4}" type="presParOf" srcId="{565E179B-ED31-4CD8-897F-DC96B100CC9A}" destId="{0E9DA83A-AA17-4B24-8DC9-F7F1D80B429F}" srcOrd="0" destOrd="0" presId="urn:microsoft.com/office/officeart/2005/8/layout/list1"/>
    <dgm:cxn modelId="{A57ED7CC-77A4-4D4B-90D2-9BE1D1CA08F6}" type="presParOf" srcId="{565E179B-ED31-4CD8-897F-DC96B100CC9A}" destId="{25CB6405-238F-4FB7-8A26-19EA02D9416A}" srcOrd="1" destOrd="0" presId="urn:microsoft.com/office/officeart/2005/8/layout/list1"/>
    <dgm:cxn modelId="{9363A47D-538A-40D4-A26E-86A58F2D5DA1}" type="presParOf" srcId="{5F266B5D-B22F-48B9-B0CF-8B036E9A80A0}" destId="{F6308837-95BE-45D3-B917-141B099033AE}" srcOrd="5" destOrd="0" presId="urn:microsoft.com/office/officeart/2005/8/layout/list1"/>
    <dgm:cxn modelId="{75CFB975-8DF8-4D84-9A33-D05A99070D15}" type="presParOf" srcId="{5F266B5D-B22F-48B9-B0CF-8B036E9A80A0}" destId="{B5F47EB0-8AD9-4891-B60E-DC1CE5FB1A3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D56D00-1ED3-4E37-8FE8-7F92C2DFC32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09EFD8E-C4BF-4A72-90C0-6513648A0CA1}">
      <dgm:prSet/>
      <dgm:spPr/>
      <dgm:t>
        <a:bodyPr/>
        <a:lstStyle/>
        <a:p>
          <a:r>
            <a:rPr lang="en-US" dirty="0"/>
            <a:t>Students are encouraged to take pride in themselves, set goals and rewards. The goal is for each student to readily identify 3 healthy coping skill and/or self-care practices. </a:t>
          </a:r>
        </a:p>
      </dgm:t>
    </dgm:pt>
    <dgm:pt modelId="{CF8325A8-E719-45BF-8BD4-3F444578E4A8}" type="parTrans" cxnId="{3D24EBF6-CD69-4165-9FCA-1F8AA8F32B90}">
      <dgm:prSet/>
      <dgm:spPr/>
      <dgm:t>
        <a:bodyPr/>
        <a:lstStyle/>
        <a:p>
          <a:endParaRPr lang="en-US"/>
        </a:p>
      </dgm:t>
    </dgm:pt>
    <dgm:pt modelId="{0BC6A674-0B40-4D21-A9F9-5E543048B88D}" type="sibTrans" cxnId="{3D24EBF6-CD69-4165-9FCA-1F8AA8F32B90}">
      <dgm:prSet/>
      <dgm:spPr/>
      <dgm:t>
        <a:bodyPr/>
        <a:lstStyle/>
        <a:p>
          <a:endParaRPr lang="en-US"/>
        </a:p>
      </dgm:t>
    </dgm:pt>
    <dgm:pt modelId="{8C9F23F6-4389-4DBB-B3C6-F747717B7BAF}">
      <dgm:prSet/>
      <dgm:spPr/>
      <dgm:t>
        <a:bodyPr/>
        <a:lstStyle/>
        <a:p>
          <a:endParaRPr lang="en-US" dirty="0"/>
        </a:p>
      </dgm:t>
    </dgm:pt>
    <dgm:pt modelId="{6038F856-10C6-446A-9E54-96E7BB790359}" type="parTrans" cxnId="{C875A593-406E-40E3-9985-AF1AB8D3FE64}">
      <dgm:prSet/>
      <dgm:spPr/>
      <dgm:t>
        <a:bodyPr/>
        <a:lstStyle/>
        <a:p>
          <a:endParaRPr lang="en-US"/>
        </a:p>
      </dgm:t>
    </dgm:pt>
    <dgm:pt modelId="{E5BFA272-F279-46D9-B142-3750958205A5}" type="sibTrans" cxnId="{C875A593-406E-40E3-9985-AF1AB8D3FE64}">
      <dgm:prSet/>
      <dgm:spPr/>
      <dgm:t>
        <a:bodyPr/>
        <a:lstStyle/>
        <a:p>
          <a:endParaRPr lang="en-US"/>
        </a:p>
      </dgm:t>
    </dgm:pt>
    <dgm:pt modelId="{9EB98EF2-E046-4319-AE4E-00057B0A44DF}">
      <dgm:prSet/>
      <dgm:spPr/>
      <dgm:t>
        <a:bodyPr/>
        <a:lstStyle/>
        <a:p>
          <a:r>
            <a:rPr lang="en-US" dirty="0"/>
            <a:t>Discover what opportunities await you at JC. Make a point to pursue at least 3 during your tenure (i.e., joining a club, drivers ed., volunteer service)</a:t>
          </a:r>
        </a:p>
      </dgm:t>
    </dgm:pt>
    <dgm:pt modelId="{A4DE75B4-B149-49DA-BC9C-81090D13966A}" type="parTrans" cxnId="{40CFCD34-64AB-4325-9272-1972F97BBEB2}">
      <dgm:prSet/>
      <dgm:spPr/>
      <dgm:t>
        <a:bodyPr/>
        <a:lstStyle/>
        <a:p>
          <a:endParaRPr lang="en-US"/>
        </a:p>
      </dgm:t>
    </dgm:pt>
    <dgm:pt modelId="{5A7ABEF2-7E5B-4DDF-9E9B-A3689837DE73}" type="sibTrans" cxnId="{40CFCD34-64AB-4325-9272-1972F97BBEB2}">
      <dgm:prSet/>
      <dgm:spPr/>
      <dgm:t>
        <a:bodyPr/>
        <a:lstStyle/>
        <a:p>
          <a:endParaRPr lang="en-US"/>
        </a:p>
      </dgm:t>
    </dgm:pt>
    <dgm:pt modelId="{A683C65A-2D91-47C4-9E51-33BB90C6AB39}">
      <dgm:prSet/>
      <dgm:spPr/>
      <dgm:t>
        <a:bodyPr/>
        <a:lstStyle/>
        <a:p>
          <a:endParaRPr lang="en-US" dirty="0"/>
        </a:p>
      </dgm:t>
    </dgm:pt>
    <dgm:pt modelId="{CEAF89CA-3793-425B-8ED8-622BD35CCB39}" type="sibTrans" cxnId="{5F581014-247A-4E4B-A8D2-023D2244D763}">
      <dgm:prSet/>
      <dgm:spPr/>
      <dgm:t>
        <a:bodyPr/>
        <a:lstStyle/>
        <a:p>
          <a:endParaRPr lang="en-US"/>
        </a:p>
      </dgm:t>
    </dgm:pt>
    <dgm:pt modelId="{3C8CFFF8-7C26-4DFE-9428-8A56114C625B}" type="parTrans" cxnId="{5F581014-247A-4E4B-A8D2-023D2244D763}">
      <dgm:prSet/>
      <dgm:spPr/>
      <dgm:t>
        <a:bodyPr/>
        <a:lstStyle/>
        <a:p>
          <a:endParaRPr lang="en-US"/>
        </a:p>
      </dgm:t>
    </dgm:pt>
    <dgm:pt modelId="{C00D2DB6-8B54-4A08-BB7C-8D07E619F395}" type="pres">
      <dgm:prSet presAssocID="{0BD56D00-1ED3-4E37-8FE8-7F92C2DFC327}" presName="linear" presStyleCnt="0">
        <dgm:presLayoutVars>
          <dgm:dir/>
          <dgm:animLvl val="lvl"/>
          <dgm:resizeHandles val="exact"/>
        </dgm:presLayoutVars>
      </dgm:prSet>
      <dgm:spPr/>
    </dgm:pt>
    <dgm:pt modelId="{8E8D6CDF-39AA-4209-8D8C-D5F68B2AEB27}" type="pres">
      <dgm:prSet presAssocID="{A683C65A-2D91-47C4-9E51-33BB90C6AB39}" presName="parentLin" presStyleCnt="0"/>
      <dgm:spPr/>
    </dgm:pt>
    <dgm:pt modelId="{96DC0CAC-54BB-4641-9A4B-9F7D513CBDF8}" type="pres">
      <dgm:prSet presAssocID="{A683C65A-2D91-47C4-9E51-33BB90C6AB39}" presName="parentLeftMargin" presStyleLbl="node1" presStyleIdx="0" presStyleCnt="2"/>
      <dgm:spPr/>
    </dgm:pt>
    <dgm:pt modelId="{8A171BEC-17C7-45B8-BDFD-20015B50F818}" type="pres">
      <dgm:prSet presAssocID="{A683C65A-2D91-47C4-9E51-33BB90C6AB39}" presName="parentText" presStyleLbl="node1" presStyleIdx="0" presStyleCnt="2" custLinFactNeighborX="6650" custLinFactNeighborY="-25708">
        <dgm:presLayoutVars>
          <dgm:chMax val="0"/>
          <dgm:bulletEnabled val="1"/>
        </dgm:presLayoutVars>
      </dgm:prSet>
      <dgm:spPr/>
    </dgm:pt>
    <dgm:pt modelId="{38E5F759-1024-4B43-AC97-70706B56EB50}" type="pres">
      <dgm:prSet presAssocID="{A683C65A-2D91-47C4-9E51-33BB90C6AB39}" presName="negativeSpace" presStyleCnt="0"/>
      <dgm:spPr/>
    </dgm:pt>
    <dgm:pt modelId="{26DA9BEC-25E7-49DD-8688-EE60B3187992}" type="pres">
      <dgm:prSet presAssocID="{A683C65A-2D91-47C4-9E51-33BB90C6AB39}" presName="childText" presStyleLbl="conFgAcc1" presStyleIdx="0" presStyleCnt="2">
        <dgm:presLayoutVars>
          <dgm:bulletEnabled val="1"/>
        </dgm:presLayoutVars>
      </dgm:prSet>
      <dgm:spPr/>
    </dgm:pt>
    <dgm:pt modelId="{574CD67D-F081-46DC-B963-8082D53A0936}" type="pres">
      <dgm:prSet presAssocID="{CEAF89CA-3793-425B-8ED8-622BD35CCB39}" presName="spaceBetweenRectangles" presStyleCnt="0"/>
      <dgm:spPr/>
    </dgm:pt>
    <dgm:pt modelId="{E0A6138D-E0EA-4222-9D8F-46BA2A0563DC}" type="pres">
      <dgm:prSet presAssocID="{8C9F23F6-4389-4DBB-B3C6-F747717B7BAF}" presName="parentLin" presStyleCnt="0"/>
      <dgm:spPr/>
    </dgm:pt>
    <dgm:pt modelId="{6E1520F6-789D-46EA-93B1-81015FE07828}" type="pres">
      <dgm:prSet presAssocID="{8C9F23F6-4389-4DBB-B3C6-F747717B7BAF}" presName="parentLeftMargin" presStyleLbl="node1" presStyleIdx="0" presStyleCnt="2"/>
      <dgm:spPr/>
    </dgm:pt>
    <dgm:pt modelId="{825C9AC6-9CB1-4BEA-8C22-A826FC411C8F}" type="pres">
      <dgm:prSet presAssocID="{8C9F23F6-4389-4DBB-B3C6-F747717B7BAF}" presName="parentText" presStyleLbl="node1" presStyleIdx="1" presStyleCnt="2">
        <dgm:presLayoutVars>
          <dgm:chMax val="0"/>
          <dgm:bulletEnabled val="1"/>
        </dgm:presLayoutVars>
      </dgm:prSet>
      <dgm:spPr/>
    </dgm:pt>
    <dgm:pt modelId="{4AE78E49-6763-4DE7-81EC-6ACD6207F7B0}" type="pres">
      <dgm:prSet presAssocID="{8C9F23F6-4389-4DBB-B3C6-F747717B7BAF}" presName="negativeSpace" presStyleCnt="0"/>
      <dgm:spPr/>
    </dgm:pt>
    <dgm:pt modelId="{A00F05BC-6670-4E5D-89A1-E0D80E1B5B54}" type="pres">
      <dgm:prSet presAssocID="{8C9F23F6-4389-4DBB-B3C6-F747717B7BAF}" presName="childText" presStyleLbl="conFgAcc1" presStyleIdx="1" presStyleCnt="2" custLinFactNeighborY="-10041">
        <dgm:presLayoutVars>
          <dgm:bulletEnabled val="1"/>
        </dgm:presLayoutVars>
      </dgm:prSet>
      <dgm:spPr/>
    </dgm:pt>
  </dgm:ptLst>
  <dgm:cxnLst>
    <dgm:cxn modelId="{4E130C00-4CB5-446E-9F18-D992F8B80FB4}" type="presOf" srcId="{A683C65A-2D91-47C4-9E51-33BB90C6AB39}" destId="{96DC0CAC-54BB-4641-9A4B-9F7D513CBDF8}" srcOrd="0" destOrd="0" presId="urn:microsoft.com/office/officeart/2005/8/layout/list1"/>
    <dgm:cxn modelId="{5F581014-247A-4E4B-A8D2-023D2244D763}" srcId="{0BD56D00-1ED3-4E37-8FE8-7F92C2DFC327}" destId="{A683C65A-2D91-47C4-9E51-33BB90C6AB39}" srcOrd="0" destOrd="0" parTransId="{3C8CFFF8-7C26-4DFE-9428-8A56114C625B}" sibTransId="{CEAF89CA-3793-425B-8ED8-622BD35CCB39}"/>
    <dgm:cxn modelId="{40CFCD34-64AB-4325-9272-1972F97BBEB2}" srcId="{8C9F23F6-4389-4DBB-B3C6-F747717B7BAF}" destId="{9EB98EF2-E046-4319-AE4E-00057B0A44DF}" srcOrd="0" destOrd="0" parTransId="{A4DE75B4-B149-49DA-BC9C-81090D13966A}" sibTransId="{5A7ABEF2-7E5B-4DDF-9E9B-A3689837DE73}"/>
    <dgm:cxn modelId="{B075025D-7C9D-4063-971E-2FF908F0CA17}" type="presOf" srcId="{9EB98EF2-E046-4319-AE4E-00057B0A44DF}" destId="{A00F05BC-6670-4E5D-89A1-E0D80E1B5B54}" srcOrd="0" destOrd="0" presId="urn:microsoft.com/office/officeart/2005/8/layout/list1"/>
    <dgm:cxn modelId="{0D64F155-0846-479E-908E-03020C2FC2A5}" type="presOf" srcId="{E09EFD8E-C4BF-4A72-90C0-6513648A0CA1}" destId="{26DA9BEC-25E7-49DD-8688-EE60B3187992}" srcOrd="0" destOrd="0" presId="urn:microsoft.com/office/officeart/2005/8/layout/list1"/>
    <dgm:cxn modelId="{F688EB7E-38F3-4438-99F3-74A3AB614884}" type="presOf" srcId="{8C9F23F6-4389-4DBB-B3C6-F747717B7BAF}" destId="{6E1520F6-789D-46EA-93B1-81015FE07828}" srcOrd="0" destOrd="0" presId="urn:microsoft.com/office/officeart/2005/8/layout/list1"/>
    <dgm:cxn modelId="{67E8CC92-D4D8-41E0-9086-91C5E2BCC854}" type="presOf" srcId="{A683C65A-2D91-47C4-9E51-33BB90C6AB39}" destId="{8A171BEC-17C7-45B8-BDFD-20015B50F818}" srcOrd="1" destOrd="0" presId="urn:microsoft.com/office/officeart/2005/8/layout/list1"/>
    <dgm:cxn modelId="{C875A593-406E-40E3-9985-AF1AB8D3FE64}" srcId="{0BD56D00-1ED3-4E37-8FE8-7F92C2DFC327}" destId="{8C9F23F6-4389-4DBB-B3C6-F747717B7BAF}" srcOrd="1" destOrd="0" parTransId="{6038F856-10C6-446A-9E54-96E7BB790359}" sibTransId="{E5BFA272-F279-46D9-B142-3750958205A5}"/>
    <dgm:cxn modelId="{85FA819C-8A3F-48B8-B420-3DE9DABC947A}" type="presOf" srcId="{0BD56D00-1ED3-4E37-8FE8-7F92C2DFC327}" destId="{C00D2DB6-8B54-4A08-BB7C-8D07E619F395}" srcOrd="0" destOrd="0" presId="urn:microsoft.com/office/officeart/2005/8/layout/list1"/>
    <dgm:cxn modelId="{07DF4AC5-2B85-46BA-BAA5-6B56A2EC5C3A}" type="presOf" srcId="{8C9F23F6-4389-4DBB-B3C6-F747717B7BAF}" destId="{825C9AC6-9CB1-4BEA-8C22-A826FC411C8F}" srcOrd="1" destOrd="0" presId="urn:microsoft.com/office/officeart/2005/8/layout/list1"/>
    <dgm:cxn modelId="{3D24EBF6-CD69-4165-9FCA-1F8AA8F32B90}" srcId="{A683C65A-2D91-47C4-9E51-33BB90C6AB39}" destId="{E09EFD8E-C4BF-4A72-90C0-6513648A0CA1}" srcOrd="0" destOrd="0" parTransId="{CF8325A8-E719-45BF-8BD4-3F444578E4A8}" sibTransId="{0BC6A674-0B40-4D21-A9F9-5E543048B88D}"/>
    <dgm:cxn modelId="{EE861204-0F8C-4D9A-A141-4283458C9E7B}" type="presParOf" srcId="{C00D2DB6-8B54-4A08-BB7C-8D07E619F395}" destId="{8E8D6CDF-39AA-4209-8D8C-D5F68B2AEB27}" srcOrd="0" destOrd="0" presId="urn:microsoft.com/office/officeart/2005/8/layout/list1"/>
    <dgm:cxn modelId="{8187A156-5DD6-4739-BA98-E5723122723A}" type="presParOf" srcId="{8E8D6CDF-39AA-4209-8D8C-D5F68B2AEB27}" destId="{96DC0CAC-54BB-4641-9A4B-9F7D513CBDF8}" srcOrd="0" destOrd="0" presId="urn:microsoft.com/office/officeart/2005/8/layout/list1"/>
    <dgm:cxn modelId="{D542C085-3CBC-4D8E-9223-213C1961CB8B}" type="presParOf" srcId="{8E8D6CDF-39AA-4209-8D8C-D5F68B2AEB27}" destId="{8A171BEC-17C7-45B8-BDFD-20015B50F818}" srcOrd="1" destOrd="0" presId="urn:microsoft.com/office/officeart/2005/8/layout/list1"/>
    <dgm:cxn modelId="{10A082EA-4C47-40DB-96C9-0DB2E085E1E8}" type="presParOf" srcId="{C00D2DB6-8B54-4A08-BB7C-8D07E619F395}" destId="{38E5F759-1024-4B43-AC97-70706B56EB50}" srcOrd="1" destOrd="0" presId="urn:microsoft.com/office/officeart/2005/8/layout/list1"/>
    <dgm:cxn modelId="{2A3BC57A-8ADA-465F-A767-10B86317DD30}" type="presParOf" srcId="{C00D2DB6-8B54-4A08-BB7C-8D07E619F395}" destId="{26DA9BEC-25E7-49DD-8688-EE60B3187992}" srcOrd="2" destOrd="0" presId="urn:microsoft.com/office/officeart/2005/8/layout/list1"/>
    <dgm:cxn modelId="{19DCC40F-489D-48A4-92F6-E739C16A010F}" type="presParOf" srcId="{C00D2DB6-8B54-4A08-BB7C-8D07E619F395}" destId="{574CD67D-F081-46DC-B963-8082D53A0936}" srcOrd="3" destOrd="0" presId="urn:microsoft.com/office/officeart/2005/8/layout/list1"/>
    <dgm:cxn modelId="{D433F679-7AEB-4980-8CD6-770C57BE6A43}" type="presParOf" srcId="{C00D2DB6-8B54-4A08-BB7C-8D07E619F395}" destId="{E0A6138D-E0EA-4222-9D8F-46BA2A0563DC}" srcOrd="4" destOrd="0" presId="urn:microsoft.com/office/officeart/2005/8/layout/list1"/>
    <dgm:cxn modelId="{91DFE61C-09FF-4B34-888F-46183BB3A0F9}" type="presParOf" srcId="{E0A6138D-E0EA-4222-9D8F-46BA2A0563DC}" destId="{6E1520F6-789D-46EA-93B1-81015FE07828}" srcOrd="0" destOrd="0" presId="urn:microsoft.com/office/officeart/2005/8/layout/list1"/>
    <dgm:cxn modelId="{236E98B2-ED41-4CA5-98A0-B3E230ADA248}" type="presParOf" srcId="{E0A6138D-E0EA-4222-9D8F-46BA2A0563DC}" destId="{825C9AC6-9CB1-4BEA-8C22-A826FC411C8F}" srcOrd="1" destOrd="0" presId="urn:microsoft.com/office/officeart/2005/8/layout/list1"/>
    <dgm:cxn modelId="{D9E0809B-6B85-473C-BDBE-9FE9BFF60A4B}" type="presParOf" srcId="{C00D2DB6-8B54-4A08-BB7C-8D07E619F395}" destId="{4AE78E49-6763-4DE7-81EC-6ACD6207F7B0}" srcOrd="5" destOrd="0" presId="urn:microsoft.com/office/officeart/2005/8/layout/list1"/>
    <dgm:cxn modelId="{E88D2324-460B-468E-AEAC-16584C3A017B}" type="presParOf" srcId="{C00D2DB6-8B54-4A08-BB7C-8D07E619F395}" destId="{A00F05BC-6670-4E5D-89A1-E0D80E1B5B5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D56D00-1ED3-4E37-8FE8-7F92C2DFC32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683C65A-2D91-47C4-9E51-33BB90C6AB39}">
      <dgm:prSet/>
      <dgm:spPr/>
      <dgm:t>
        <a:bodyPr/>
        <a:lstStyle/>
        <a:p>
          <a:r>
            <a:rPr lang="en-US" dirty="0"/>
            <a:t>Respect/Responsibility – week 5</a:t>
          </a:r>
        </a:p>
      </dgm:t>
    </dgm:pt>
    <dgm:pt modelId="{3C8CFFF8-7C26-4DFE-9428-8A56114C625B}" type="parTrans" cxnId="{5F581014-247A-4E4B-A8D2-023D2244D763}">
      <dgm:prSet/>
      <dgm:spPr/>
      <dgm:t>
        <a:bodyPr/>
        <a:lstStyle/>
        <a:p>
          <a:endParaRPr lang="en-US"/>
        </a:p>
      </dgm:t>
    </dgm:pt>
    <dgm:pt modelId="{CEAF89CA-3793-425B-8ED8-622BD35CCB39}" type="sibTrans" cxnId="{5F581014-247A-4E4B-A8D2-023D2244D763}">
      <dgm:prSet/>
      <dgm:spPr/>
      <dgm:t>
        <a:bodyPr/>
        <a:lstStyle/>
        <a:p>
          <a:endParaRPr lang="en-US"/>
        </a:p>
      </dgm:t>
    </dgm:pt>
    <dgm:pt modelId="{E09EFD8E-C4BF-4A72-90C0-6513648A0CA1}">
      <dgm:prSet/>
      <dgm:spPr/>
      <dgm:t>
        <a:bodyPr/>
        <a:lstStyle/>
        <a:p>
          <a:r>
            <a:rPr lang="en-US" dirty="0"/>
            <a:t>Webster defines respect as the special esteem or consideration in which one holds another person or thing, the state or quality of being esteemed, to feel or show consideration to. </a:t>
          </a:r>
        </a:p>
      </dgm:t>
    </dgm:pt>
    <dgm:pt modelId="{CF8325A8-E719-45BF-8BD4-3F444578E4A8}" type="parTrans" cxnId="{3D24EBF6-CD69-4165-9FCA-1F8AA8F32B90}">
      <dgm:prSet/>
      <dgm:spPr/>
      <dgm:t>
        <a:bodyPr/>
        <a:lstStyle/>
        <a:p>
          <a:endParaRPr lang="en-US"/>
        </a:p>
      </dgm:t>
    </dgm:pt>
    <dgm:pt modelId="{0BC6A674-0B40-4D21-A9F9-5E543048B88D}" type="sibTrans" cxnId="{3D24EBF6-CD69-4165-9FCA-1F8AA8F32B90}">
      <dgm:prSet/>
      <dgm:spPr/>
      <dgm:t>
        <a:bodyPr/>
        <a:lstStyle/>
        <a:p>
          <a:endParaRPr lang="en-US"/>
        </a:p>
      </dgm:t>
    </dgm:pt>
    <dgm:pt modelId="{8C9F23F6-4389-4DBB-B3C6-F747717B7BAF}">
      <dgm:prSet/>
      <dgm:spPr/>
      <dgm:t>
        <a:bodyPr/>
        <a:lstStyle/>
        <a:p>
          <a:r>
            <a:rPr lang="en-US" dirty="0"/>
            <a:t>Success – week 6</a:t>
          </a:r>
        </a:p>
      </dgm:t>
    </dgm:pt>
    <dgm:pt modelId="{6038F856-10C6-446A-9E54-96E7BB790359}" type="parTrans" cxnId="{C875A593-406E-40E3-9985-AF1AB8D3FE64}">
      <dgm:prSet/>
      <dgm:spPr/>
      <dgm:t>
        <a:bodyPr/>
        <a:lstStyle/>
        <a:p>
          <a:endParaRPr lang="en-US"/>
        </a:p>
      </dgm:t>
    </dgm:pt>
    <dgm:pt modelId="{E5BFA272-F279-46D9-B142-3750958205A5}" type="sibTrans" cxnId="{C875A593-406E-40E3-9985-AF1AB8D3FE64}">
      <dgm:prSet/>
      <dgm:spPr/>
      <dgm:t>
        <a:bodyPr/>
        <a:lstStyle/>
        <a:p>
          <a:endParaRPr lang="en-US"/>
        </a:p>
      </dgm:t>
    </dgm:pt>
    <dgm:pt modelId="{9EB98EF2-E046-4319-AE4E-00057B0A44DF}">
      <dgm:prSet/>
      <dgm:spPr/>
      <dgm:t>
        <a:bodyPr/>
        <a:lstStyle/>
        <a:p>
          <a:r>
            <a:rPr lang="en-US" dirty="0"/>
            <a:t>Students define what it means to be successful – at JC and in life.  Students leave with a broader, more inclusive definition of success.</a:t>
          </a:r>
        </a:p>
      </dgm:t>
    </dgm:pt>
    <dgm:pt modelId="{A4DE75B4-B149-49DA-BC9C-81090D13966A}" type="parTrans" cxnId="{40CFCD34-64AB-4325-9272-1972F97BBEB2}">
      <dgm:prSet/>
      <dgm:spPr/>
      <dgm:t>
        <a:bodyPr/>
        <a:lstStyle/>
        <a:p>
          <a:endParaRPr lang="en-US"/>
        </a:p>
      </dgm:t>
    </dgm:pt>
    <dgm:pt modelId="{5A7ABEF2-7E5B-4DDF-9E9B-A3689837DE73}" type="sibTrans" cxnId="{40CFCD34-64AB-4325-9272-1972F97BBEB2}">
      <dgm:prSet/>
      <dgm:spPr/>
      <dgm:t>
        <a:bodyPr/>
        <a:lstStyle/>
        <a:p>
          <a:endParaRPr lang="en-US"/>
        </a:p>
      </dgm:t>
    </dgm:pt>
    <dgm:pt modelId="{C00D2DB6-8B54-4A08-BB7C-8D07E619F395}" type="pres">
      <dgm:prSet presAssocID="{0BD56D00-1ED3-4E37-8FE8-7F92C2DFC327}" presName="linear" presStyleCnt="0">
        <dgm:presLayoutVars>
          <dgm:dir/>
          <dgm:animLvl val="lvl"/>
          <dgm:resizeHandles val="exact"/>
        </dgm:presLayoutVars>
      </dgm:prSet>
      <dgm:spPr/>
    </dgm:pt>
    <dgm:pt modelId="{8E8D6CDF-39AA-4209-8D8C-D5F68B2AEB27}" type="pres">
      <dgm:prSet presAssocID="{A683C65A-2D91-47C4-9E51-33BB90C6AB39}" presName="parentLin" presStyleCnt="0"/>
      <dgm:spPr/>
    </dgm:pt>
    <dgm:pt modelId="{96DC0CAC-54BB-4641-9A4B-9F7D513CBDF8}" type="pres">
      <dgm:prSet presAssocID="{A683C65A-2D91-47C4-9E51-33BB90C6AB39}" presName="parentLeftMargin" presStyleLbl="node1" presStyleIdx="0" presStyleCnt="2"/>
      <dgm:spPr/>
    </dgm:pt>
    <dgm:pt modelId="{8A171BEC-17C7-45B8-BDFD-20015B50F818}" type="pres">
      <dgm:prSet presAssocID="{A683C65A-2D91-47C4-9E51-33BB90C6AB39}" presName="parentText" presStyleLbl="node1" presStyleIdx="0" presStyleCnt="2" custScaleX="111175">
        <dgm:presLayoutVars>
          <dgm:chMax val="0"/>
          <dgm:bulletEnabled val="1"/>
        </dgm:presLayoutVars>
      </dgm:prSet>
      <dgm:spPr/>
    </dgm:pt>
    <dgm:pt modelId="{38E5F759-1024-4B43-AC97-70706B56EB50}" type="pres">
      <dgm:prSet presAssocID="{A683C65A-2D91-47C4-9E51-33BB90C6AB39}" presName="negativeSpace" presStyleCnt="0"/>
      <dgm:spPr/>
    </dgm:pt>
    <dgm:pt modelId="{26DA9BEC-25E7-49DD-8688-EE60B3187992}" type="pres">
      <dgm:prSet presAssocID="{A683C65A-2D91-47C4-9E51-33BB90C6AB39}" presName="childText" presStyleLbl="conFgAcc1" presStyleIdx="0" presStyleCnt="2">
        <dgm:presLayoutVars>
          <dgm:bulletEnabled val="1"/>
        </dgm:presLayoutVars>
      </dgm:prSet>
      <dgm:spPr/>
    </dgm:pt>
    <dgm:pt modelId="{574CD67D-F081-46DC-B963-8082D53A0936}" type="pres">
      <dgm:prSet presAssocID="{CEAF89CA-3793-425B-8ED8-622BD35CCB39}" presName="spaceBetweenRectangles" presStyleCnt="0"/>
      <dgm:spPr/>
    </dgm:pt>
    <dgm:pt modelId="{E0A6138D-E0EA-4222-9D8F-46BA2A0563DC}" type="pres">
      <dgm:prSet presAssocID="{8C9F23F6-4389-4DBB-B3C6-F747717B7BAF}" presName="parentLin" presStyleCnt="0"/>
      <dgm:spPr/>
    </dgm:pt>
    <dgm:pt modelId="{6E1520F6-789D-46EA-93B1-81015FE07828}" type="pres">
      <dgm:prSet presAssocID="{8C9F23F6-4389-4DBB-B3C6-F747717B7BAF}" presName="parentLeftMargin" presStyleLbl="node1" presStyleIdx="0" presStyleCnt="2"/>
      <dgm:spPr/>
    </dgm:pt>
    <dgm:pt modelId="{825C9AC6-9CB1-4BEA-8C22-A826FC411C8F}" type="pres">
      <dgm:prSet presAssocID="{8C9F23F6-4389-4DBB-B3C6-F747717B7BAF}" presName="parentText" presStyleLbl="node1" presStyleIdx="1" presStyleCnt="2">
        <dgm:presLayoutVars>
          <dgm:chMax val="0"/>
          <dgm:bulletEnabled val="1"/>
        </dgm:presLayoutVars>
      </dgm:prSet>
      <dgm:spPr/>
    </dgm:pt>
    <dgm:pt modelId="{4AE78E49-6763-4DE7-81EC-6ACD6207F7B0}" type="pres">
      <dgm:prSet presAssocID="{8C9F23F6-4389-4DBB-B3C6-F747717B7BAF}" presName="negativeSpace" presStyleCnt="0"/>
      <dgm:spPr/>
    </dgm:pt>
    <dgm:pt modelId="{A00F05BC-6670-4E5D-89A1-E0D80E1B5B54}" type="pres">
      <dgm:prSet presAssocID="{8C9F23F6-4389-4DBB-B3C6-F747717B7BAF}" presName="childText" presStyleLbl="conFgAcc1" presStyleIdx="1" presStyleCnt="2">
        <dgm:presLayoutVars>
          <dgm:bulletEnabled val="1"/>
        </dgm:presLayoutVars>
      </dgm:prSet>
      <dgm:spPr/>
    </dgm:pt>
  </dgm:ptLst>
  <dgm:cxnLst>
    <dgm:cxn modelId="{4E130C00-4CB5-446E-9F18-D992F8B80FB4}" type="presOf" srcId="{A683C65A-2D91-47C4-9E51-33BB90C6AB39}" destId="{96DC0CAC-54BB-4641-9A4B-9F7D513CBDF8}" srcOrd="0" destOrd="0" presId="urn:microsoft.com/office/officeart/2005/8/layout/list1"/>
    <dgm:cxn modelId="{5F581014-247A-4E4B-A8D2-023D2244D763}" srcId="{0BD56D00-1ED3-4E37-8FE8-7F92C2DFC327}" destId="{A683C65A-2D91-47C4-9E51-33BB90C6AB39}" srcOrd="0" destOrd="0" parTransId="{3C8CFFF8-7C26-4DFE-9428-8A56114C625B}" sibTransId="{CEAF89CA-3793-425B-8ED8-622BD35CCB39}"/>
    <dgm:cxn modelId="{40CFCD34-64AB-4325-9272-1972F97BBEB2}" srcId="{8C9F23F6-4389-4DBB-B3C6-F747717B7BAF}" destId="{9EB98EF2-E046-4319-AE4E-00057B0A44DF}" srcOrd="0" destOrd="0" parTransId="{A4DE75B4-B149-49DA-BC9C-81090D13966A}" sibTransId="{5A7ABEF2-7E5B-4DDF-9E9B-A3689837DE73}"/>
    <dgm:cxn modelId="{B075025D-7C9D-4063-971E-2FF908F0CA17}" type="presOf" srcId="{9EB98EF2-E046-4319-AE4E-00057B0A44DF}" destId="{A00F05BC-6670-4E5D-89A1-E0D80E1B5B54}" srcOrd="0" destOrd="0" presId="urn:microsoft.com/office/officeart/2005/8/layout/list1"/>
    <dgm:cxn modelId="{0D64F155-0846-479E-908E-03020C2FC2A5}" type="presOf" srcId="{E09EFD8E-C4BF-4A72-90C0-6513648A0CA1}" destId="{26DA9BEC-25E7-49DD-8688-EE60B3187992}" srcOrd="0" destOrd="0" presId="urn:microsoft.com/office/officeart/2005/8/layout/list1"/>
    <dgm:cxn modelId="{F688EB7E-38F3-4438-99F3-74A3AB614884}" type="presOf" srcId="{8C9F23F6-4389-4DBB-B3C6-F747717B7BAF}" destId="{6E1520F6-789D-46EA-93B1-81015FE07828}" srcOrd="0" destOrd="0" presId="urn:microsoft.com/office/officeart/2005/8/layout/list1"/>
    <dgm:cxn modelId="{67E8CC92-D4D8-41E0-9086-91C5E2BCC854}" type="presOf" srcId="{A683C65A-2D91-47C4-9E51-33BB90C6AB39}" destId="{8A171BEC-17C7-45B8-BDFD-20015B50F818}" srcOrd="1" destOrd="0" presId="urn:microsoft.com/office/officeart/2005/8/layout/list1"/>
    <dgm:cxn modelId="{C875A593-406E-40E3-9985-AF1AB8D3FE64}" srcId="{0BD56D00-1ED3-4E37-8FE8-7F92C2DFC327}" destId="{8C9F23F6-4389-4DBB-B3C6-F747717B7BAF}" srcOrd="1" destOrd="0" parTransId="{6038F856-10C6-446A-9E54-96E7BB790359}" sibTransId="{E5BFA272-F279-46D9-B142-3750958205A5}"/>
    <dgm:cxn modelId="{85FA819C-8A3F-48B8-B420-3DE9DABC947A}" type="presOf" srcId="{0BD56D00-1ED3-4E37-8FE8-7F92C2DFC327}" destId="{C00D2DB6-8B54-4A08-BB7C-8D07E619F395}" srcOrd="0" destOrd="0" presId="urn:microsoft.com/office/officeart/2005/8/layout/list1"/>
    <dgm:cxn modelId="{07DF4AC5-2B85-46BA-BAA5-6B56A2EC5C3A}" type="presOf" srcId="{8C9F23F6-4389-4DBB-B3C6-F747717B7BAF}" destId="{825C9AC6-9CB1-4BEA-8C22-A826FC411C8F}" srcOrd="1" destOrd="0" presId="urn:microsoft.com/office/officeart/2005/8/layout/list1"/>
    <dgm:cxn modelId="{3D24EBF6-CD69-4165-9FCA-1F8AA8F32B90}" srcId="{A683C65A-2D91-47C4-9E51-33BB90C6AB39}" destId="{E09EFD8E-C4BF-4A72-90C0-6513648A0CA1}" srcOrd="0" destOrd="0" parTransId="{CF8325A8-E719-45BF-8BD4-3F444578E4A8}" sibTransId="{0BC6A674-0B40-4D21-A9F9-5E543048B88D}"/>
    <dgm:cxn modelId="{EE861204-0F8C-4D9A-A141-4283458C9E7B}" type="presParOf" srcId="{C00D2DB6-8B54-4A08-BB7C-8D07E619F395}" destId="{8E8D6CDF-39AA-4209-8D8C-D5F68B2AEB27}" srcOrd="0" destOrd="0" presId="urn:microsoft.com/office/officeart/2005/8/layout/list1"/>
    <dgm:cxn modelId="{8187A156-5DD6-4739-BA98-E5723122723A}" type="presParOf" srcId="{8E8D6CDF-39AA-4209-8D8C-D5F68B2AEB27}" destId="{96DC0CAC-54BB-4641-9A4B-9F7D513CBDF8}" srcOrd="0" destOrd="0" presId="urn:microsoft.com/office/officeart/2005/8/layout/list1"/>
    <dgm:cxn modelId="{D542C085-3CBC-4D8E-9223-213C1961CB8B}" type="presParOf" srcId="{8E8D6CDF-39AA-4209-8D8C-D5F68B2AEB27}" destId="{8A171BEC-17C7-45B8-BDFD-20015B50F818}" srcOrd="1" destOrd="0" presId="urn:microsoft.com/office/officeart/2005/8/layout/list1"/>
    <dgm:cxn modelId="{10A082EA-4C47-40DB-96C9-0DB2E085E1E8}" type="presParOf" srcId="{C00D2DB6-8B54-4A08-BB7C-8D07E619F395}" destId="{38E5F759-1024-4B43-AC97-70706B56EB50}" srcOrd="1" destOrd="0" presId="urn:microsoft.com/office/officeart/2005/8/layout/list1"/>
    <dgm:cxn modelId="{2A3BC57A-8ADA-465F-A767-10B86317DD30}" type="presParOf" srcId="{C00D2DB6-8B54-4A08-BB7C-8D07E619F395}" destId="{26DA9BEC-25E7-49DD-8688-EE60B3187992}" srcOrd="2" destOrd="0" presId="urn:microsoft.com/office/officeart/2005/8/layout/list1"/>
    <dgm:cxn modelId="{19DCC40F-489D-48A4-92F6-E739C16A010F}" type="presParOf" srcId="{C00D2DB6-8B54-4A08-BB7C-8D07E619F395}" destId="{574CD67D-F081-46DC-B963-8082D53A0936}" srcOrd="3" destOrd="0" presId="urn:microsoft.com/office/officeart/2005/8/layout/list1"/>
    <dgm:cxn modelId="{D433F679-7AEB-4980-8CD6-770C57BE6A43}" type="presParOf" srcId="{C00D2DB6-8B54-4A08-BB7C-8D07E619F395}" destId="{E0A6138D-E0EA-4222-9D8F-46BA2A0563DC}" srcOrd="4" destOrd="0" presId="urn:microsoft.com/office/officeart/2005/8/layout/list1"/>
    <dgm:cxn modelId="{91DFE61C-09FF-4B34-888F-46183BB3A0F9}" type="presParOf" srcId="{E0A6138D-E0EA-4222-9D8F-46BA2A0563DC}" destId="{6E1520F6-789D-46EA-93B1-81015FE07828}" srcOrd="0" destOrd="0" presId="urn:microsoft.com/office/officeart/2005/8/layout/list1"/>
    <dgm:cxn modelId="{236E98B2-ED41-4CA5-98A0-B3E230ADA248}" type="presParOf" srcId="{E0A6138D-E0EA-4222-9D8F-46BA2A0563DC}" destId="{825C9AC6-9CB1-4BEA-8C22-A826FC411C8F}" srcOrd="1" destOrd="0" presId="urn:microsoft.com/office/officeart/2005/8/layout/list1"/>
    <dgm:cxn modelId="{D9E0809B-6B85-473C-BDBE-9FE9BFF60A4B}" type="presParOf" srcId="{C00D2DB6-8B54-4A08-BB7C-8D07E619F395}" destId="{4AE78E49-6763-4DE7-81EC-6ACD6207F7B0}" srcOrd="5" destOrd="0" presId="urn:microsoft.com/office/officeart/2005/8/layout/list1"/>
    <dgm:cxn modelId="{E88D2324-460B-468E-AEAC-16584C3A017B}" type="presParOf" srcId="{C00D2DB6-8B54-4A08-BB7C-8D07E619F395}" destId="{A00F05BC-6670-4E5D-89A1-E0D80E1B5B5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91457F-B474-41E3-BA4C-E75E6AAC405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9B8A3B8-1693-42E5-89F6-59136F8E2251}">
      <dgm:prSet/>
      <dgm:spPr/>
      <dgm:t>
        <a:bodyPr/>
        <a:lstStyle/>
        <a:p>
          <a:r>
            <a:rPr lang="en-US" dirty="0"/>
            <a:t>After each student has completed the 6 components, they receive a Certificate of Completion.</a:t>
          </a:r>
        </a:p>
      </dgm:t>
    </dgm:pt>
    <dgm:pt modelId="{50894290-4A36-4A4B-8FAE-6B32E17AE07C}" type="parTrans" cxnId="{0ECAF5D7-BCDA-445B-B60F-059D3171FF4F}">
      <dgm:prSet/>
      <dgm:spPr/>
      <dgm:t>
        <a:bodyPr/>
        <a:lstStyle/>
        <a:p>
          <a:endParaRPr lang="en-US"/>
        </a:p>
      </dgm:t>
    </dgm:pt>
    <dgm:pt modelId="{14EC5F75-F68C-4ECF-8B69-BE1F9B51AE88}" type="sibTrans" cxnId="{0ECAF5D7-BCDA-445B-B60F-059D3171FF4F}">
      <dgm:prSet/>
      <dgm:spPr/>
      <dgm:t>
        <a:bodyPr/>
        <a:lstStyle/>
        <a:p>
          <a:endParaRPr lang="en-US"/>
        </a:p>
      </dgm:t>
    </dgm:pt>
    <dgm:pt modelId="{F7D39F2C-CCC2-411B-9B93-84AE3417A338}">
      <dgm:prSet/>
      <dgm:spPr/>
      <dgm:t>
        <a:bodyPr/>
        <a:lstStyle/>
        <a:p>
          <a:r>
            <a:rPr lang="en-US" dirty="0"/>
            <a:t>Some students are recommended as “student mentors” or “buddies”.</a:t>
          </a:r>
        </a:p>
      </dgm:t>
    </dgm:pt>
    <dgm:pt modelId="{7930337B-6D0B-4E88-8A92-0659224D4EF1}" type="parTrans" cxnId="{D925801D-7AD6-44EF-A67E-24445613D026}">
      <dgm:prSet/>
      <dgm:spPr/>
      <dgm:t>
        <a:bodyPr/>
        <a:lstStyle/>
        <a:p>
          <a:endParaRPr lang="en-US"/>
        </a:p>
      </dgm:t>
    </dgm:pt>
    <dgm:pt modelId="{CE8B7AF4-1566-418D-9D3A-8BC899A343E3}" type="sibTrans" cxnId="{D925801D-7AD6-44EF-A67E-24445613D026}">
      <dgm:prSet/>
      <dgm:spPr/>
      <dgm:t>
        <a:bodyPr/>
        <a:lstStyle/>
        <a:p>
          <a:endParaRPr lang="en-US"/>
        </a:p>
      </dgm:t>
    </dgm:pt>
    <dgm:pt modelId="{2D3EF85B-CE1D-4504-B2D8-CCB956F5E5F8}">
      <dgm:prSet/>
      <dgm:spPr/>
      <dgm:t>
        <a:bodyPr/>
        <a:lstStyle/>
        <a:p>
          <a:r>
            <a:rPr lang="en-US" dirty="0"/>
            <a:t>Some students are recommended for monthly student awards.</a:t>
          </a:r>
        </a:p>
      </dgm:t>
    </dgm:pt>
    <dgm:pt modelId="{87BFC83C-8D7A-4F62-A952-9060CC42F03C}" type="parTrans" cxnId="{C60C4F96-4557-4D62-953D-ED2A17C6E934}">
      <dgm:prSet/>
      <dgm:spPr/>
      <dgm:t>
        <a:bodyPr/>
        <a:lstStyle/>
        <a:p>
          <a:endParaRPr lang="en-US"/>
        </a:p>
      </dgm:t>
    </dgm:pt>
    <dgm:pt modelId="{36BA2854-088B-43A3-B7CF-961137DD23D1}" type="sibTrans" cxnId="{C60C4F96-4557-4D62-953D-ED2A17C6E934}">
      <dgm:prSet/>
      <dgm:spPr/>
      <dgm:t>
        <a:bodyPr/>
        <a:lstStyle/>
        <a:p>
          <a:endParaRPr lang="en-US"/>
        </a:p>
      </dgm:t>
    </dgm:pt>
    <dgm:pt modelId="{FECD5C35-1638-4CFA-98DE-8AC72D05EC36}">
      <dgm:prSet/>
      <dgm:spPr/>
      <dgm:t>
        <a:bodyPr/>
        <a:lstStyle/>
        <a:p>
          <a:r>
            <a:rPr lang="en-US" dirty="0"/>
            <a:t>Students needing additional support and/or not suited for group may meet 1:1 with CMHC.</a:t>
          </a:r>
        </a:p>
      </dgm:t>
    </dgm:pt>
    <dgm:pt modelId="{A6A6EB13-1243-44F1-A4CD-63DB114E0170}" type="parTrans" cxnId="{47A11DD4-E406-4F94-9BE4-5201C78A0720}">
      <dgm:prSet/>
      <dgm:spPr/>
      <dgm:t>
        <a:bodyPr/>
        <a:lstStyle/>
        <a:p>
          <a:endParaRPr lang="en-US"/>
        </a:p>
      </dgm:t>
    </dgm:pt>
    <dgm:pt modelId="{7BCB9875-4BE8-4412-807B-B67597EB8515}" type="sibTrans" cxnId="{47A11DD4-E406-4F94-9BE4-5201C78A0720}">
      <dgm:prSet/>
      <dgm:spPr/>
      <dgm:t>
        <a:bodyPr/>
        <a:lstStyle/>
        <a:p>
          <a:endParaRPr lang="en-US"/>
        </a:p>
      </dgm:t>
    </dgm:pt>
    <dgm:pt modelId="{0E655E63-B362-471C-A0E4-1B5A06FD832D}" type="pres">
      <dgm:prSet presAssocID="{6F91457F-B474-41E3-BA4C-E75E6AAC4054}" presName="linear" presStyleCnt="0">
        <dgm:presLayoutVars>
          <dgm:animLvl val="lvl"/>
          <dgm:resizeHandles val="exact"/>
        </dgm:presLayoutVars>
      </dgm:prSet>
      <dgm:spPr/>
    </dgm:pt>
    <dgm:pt modelId="{25A39545-072C-4D3F-98E6-2E33FF2B38F1}" type="pres">
      <dgm:prSet presAssocID="{69B8A3B8-1693-42E5-89F6-59136F8E2251}" presName="parentText" presStyleLbl="node1" presStyleIdx="0" presStyleCnt="4">
        <dgm:presLayoutVars>
          <dgm:chMax val="0"/>
          <dgm:bulletEnabled val="1"/>
        </dgm:presLayoutVars>
      </dgm:prSet>
      <dgm:spPr/>
    </dgm:pt>
    <dgm:pt modelId="{2A80B9B0-67B0-4FA1-9E6F-C1D8759AC251}" type="pres">
      <dgm:prSet presAssocID="{14EC5F75-F68C-4ECF-8B69-BE1F9B51AE88}" presName="spacer" presStyleCnt="0"/>
      <dgm:spPr/>
    </dgm:pt>
    <dgm:pt modelId="{A9685D7F-FC66-4379-978C-BD8E34FBCD25}" type="pres">
      <dgm:prSet presAssocID="{F7D39F2C-CCC2-411B-9B93-84AE3417A338}" presName="parentText" presStyleLbl="node1" presStyleIdx="1" presStyleCnt="4">
        <dgm:presLayoutVars>
          <dgm:chMax val="0"/>
          <dgm:bulletEnabled val="1"/>
        </dgm:presLayoutVars>
      </dgm:prSet>
      <dgm:spPr/>
    </dgm:pt>
    <dgm:pt modelId="{85C07CF3-02F3-44E0-A921-249F304D9678}" type="pres">
      <dgm:prSet presAssocID="{CE8B7AF4-1566-418D-9D3A-8BC899A343E3}" presName="spacer" presStyleCnt="0"/>
      <dgm:spPr/>
    </dgm:pt>
    <dgm:pt modelId="{603FAB77-F131-44A0-82D9-80674A771A68}" type="pres">
      <dgm:prSet presAssocID="{2D3EF85B-CE1D-4504-B2D8-CCB956F5E5F8}" presName="parentText" presStyleLbl="node1" presStyleIdx="2" presStyleCnt="4">
        <dgm:presLayoutVars>
          <dgm:chMax val="0"/>
          <dgm:bulletEnabled val="1"/>
        </dgm:presLayoutVars>
      </dgm:prSet>
      <dgm:spPr/>
    </dgm:pt>
    <dgm:pt modelId="{78C3C5AB-C9A9-42CC-AB76-6EC1566AFF5A}" type="pres">
      <dgm:prSet presAssocID="{36BA2854-088B-43A3-B7CF-961137DD23D1}" presName="spacer" presStyleCnt="0"/>
      <dgm:spPr/>
    </dgm:pt>
    <dgm:pt modelId="{58EC03E3-E2E3-4F5C-81EE-D1501C1D89FA}" type="pres">
      <dgm:prSet presAssocID="{FECD5C35-1638-4CFA-98DE-8AC72D05EC36}" presName="parentText" presStyleLbl="node1" presStyleIdx="3" presStyleCnt="4">
        <dgm:presLayoutVars>
          <dgm:chMax val="0"/>
          <dgm:bulletEnabled val="1"/>
        </dgm:presLayoutVars>
      </dgm:prSet>
      <dgm:spPr/>
    </dgm:pt>
  </dgm:ptLst>
  <dgm:cxnLst>
    <dgm:cxn modelId="{D925801D-7AD6-44EF-A67E-24445613D026}" srcId="{6F91457F-B474-41E3-BA4C-E75E6AAC4054}" destId="{F7D39F2C-CCC2-411B-9B93-84AE3417A338}" srcOrd="1" destOrd="0" parTransId="{7930337B-6D0B-4E88-8A92-0659224D4EF1}" sibTransId="{CE8B7AF4-1566-418D-9D3A-8BC899A343E3}"/>
    <dgm:cxn modelId="{2AEB3B67-0F91-4198-97E4-FEE5B899987E}" type="presOf" srcId="{FECD5C35-1638-4CFA-98DE-8AC72D05EC36}" destId="{58EC03E3-E2E3-4F5C-81EE-D1501C1D89FA}" srcOrd="0" destOrd="0" presId="urn:microsoft.com/office/officeart/2005/8/layout/vList2"/>
    <dgm:cxn modelId="{8B529D6D-B011-4714-9B9E-ADA290384C2C}" type="presOf" srcId="{69B8A3B8-1693-42E5-89F6-59136F8E2251}" destId="{25A39545-072C-4D3F-98E6-2E33FF2B38F1}" srcOrd="0" destOrd="0" presId="urn:microsoft.com/office/officeart/2005/8/layout/vList2"/>
    <dgm:cxn modelId="{17C0ED77-7E72-4288-9466-98A43BB60715}" type="presOf" srcId="{F7D39F2C-CCC2-411B-9B93-84AE3417A338}" destId="{A9685D7F-FC66-4379-978C-BD8E34FBCD25}" srcOrd="0" destOrd="0" presId="urn:microsoft.com/office/officeart/2005/8/layout/vList2"/>
    <dgm:cxn modelId="{FA94A65A-7E64-4C55-A479-A6495CDC56B5}" type="presOf" srcId="{2D3EF85B-CE1D-4504-B2D8-CCB956F5E5F8}" destId="{603FAB77-F131-44A0-82D9-80674A771A68}" srcOrd="0" destOrd="0" presId="urn:microsoft.com/office/officeart/2005/8/layout/vList2"/>
    <dgm:cxn modelId="{C60C4F96-4557-4D62-953D-ED2A17C6E934}" srcId="{6F91457F-B474-41E3-BA4C-E75E6AAC4054}" destId="{2D3EF85B-CE1D-4504-B2D8-CCB956F5E5F8}" srcOrd="2" destOrd="0" parTransId="{87BFC83C-8D7A-4F62-A952-9060CC42F03C}" sibTransId="{36BA2854-088B-43A3-B7CF-961137DD23D1}"/>
    <dgm:cxn modelId="{47A11DD4-E406-4F94-9BE4-5201C78A0720}" srcId="{6F91457F-B474-41E3-BA4C-E75E6AAC4054}" destId="{FECD5C35-1638-4CFA-98DE-8AC72D05EC36}" srcOrd="3" destOrd="0" parTransId="{A6A6EB13-1243-44F1-A4CD-63DB114E0170}" sibTransId="{7BCB9875-4BE8-4412-807B-B67597EB8515}"/>
    <dgm:cxn modelId="{0ECAF5D7-BCDA-445B-B60F-059D3171FF4F}" srcId="{6F91457F-B474-41E3-BA4C-E75E6AAC4054}" destId="{69B8A3B8-1693-42E5-89F6-59136F8E2251}" srcOrd="0" destOrd="0" parTransId="{50894290-4A36-4A4B-8FAE-6B32E17AE07C}" sibTransId="{14EC5F75-F68C-4ECF-8B69-BE1F9B51AE88}"/>
    <dgm:cxn modelId="{FFF38EEE-BA0D-48A9-B9D5-D3E500C618D1}" type="presOf" srcId="{6F91457F-B474-41E3-BA4C-E75E6AAC4054}" destId="{0E655E63-B362-471C-A0E4-1B5A06FD832D}" srcOrd="0" destOrd="0" presId="urn:microsoft.com/office/officeart/2005/8/layout/vList2"/>
    <dgm:cxn modelId="{6BF0894D-56F4-421B-8AED-4A4AC1D9DFCA}" type="presParOf" srcId="{0E655E63-B362-471C-A0E4-1B5A06FD832D}" destId="{25A39545-072C-4D3F-98E6-2E33FF2B38F1}" srcOrd="0" destOrd="0" presId="urn:microsoft.com/office/officeart/2005/8/layout/vList2"/>
    <dgm:cxn modelId="{414EEA07-063F-4444-A6EC-2AFB6BA238C3}" type="presParOf" srcId="{0E655E63-B362-471C-A0E4-1B5A06FD832D}" destId="{2A80B9B0-67B0-4FA1-9E6F-C1D8759AC251}" srcOrd="1" destOrd="0" presId="urn:microsoft.com/office/officeart/2005/8/layout/vList2"/>
    <dgm:cxn modelId="{5B539AB6-70BF-4FEB-A5C4-1C25A844E6CD}" type="presParOf" srcId="{0E655E63-B362-471C-A0E4-1B5A06FD832D}" destId="{A9685D7F-FC66-4379-978C-BD8E34FBCD25}" srcOrd="2" destOrd="0" presId="urn:microsoft.com/office/officeart/2005/8/layout/vList2"/>
    <dgm:cxn modelId="{4BAF87F0-FEEE-4CCE-935F-157B590CB4CF}" type="presParOf" srcId="{0E655E63-B362-471C-A0E4-1B5A06FD832D}" destId="{85C07CF3-02F3-44E0-A921-249F304D9678}" srcOrd="3" destOrd="0" presId="urn:microsoft.com/office/officeart/2005/8/layout/vList2"/>
    <dgm:cxn modelId="{29336D96-859E-444D-A3F3-5F3AE69A6805}" type="presParOf" srcId="{0E655E63-B362-471C-A0E4-1B5A06FD832D}" destId="{603FAB77-F131-44A0-82D9-80674A771A68}" srcOrd="4" destOrd="0" presId="urn:microsoft.com/office/officeart/2005/8/layout/vList2"/>
    <dgm:cxn modelId="{BCBF79DE-7997-433B-98C9-B6A1CD05BEDA}" type="presParOf" srcId="{0E655E63-B362-471C-A0E4-1B5A06FD832D}" destId="{78C3C5AB-C9A9-42CC-AB76-6EC1566AFF5A}" srcOrd="5" destOrd="0" presId="urn:microsoft.com/office/officeart/2005/8/layout/vList2"/>
    <dgm:cxn modelId="{19BCDBF8-9728-42C0-8B10-68157FE00717}" type="presParOf" srcId="{0E655E63-B362-471C-A0E4-1B5A06FD832D}" destId="{58EC03E3-E2E3-4F5C-81EE-D1501C1D89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7D8A-F94F-4BDD-8913-293F16889B19}">
      <dsp:nvSpPr>
        <dsp:cNvPr id="0" name=""/>
        <dsp:cNvSpPr/>
      </dsp:nvSpPr>
      <dsp:spPr>
        <a:xfrm>
          <a:off x="0" y="2986"/>
          <a:ext cx="5469466" cy="10463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30DAA-39C4-4F61-828C-0AA04645B196}">
      <dsp:nvSpPr>
        <dsp:cNvPr id="0" name=""/>
        <dsp:cNvSpPr/>
      </dsp:nvSpPr>
      <dsp:spPr>
        <a:xfrm>
          <a:off x="316522" y="238416"/>
          <a:ext cx="576057" cy="57549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42E9A-81D7-4BC2-BAF6-D1F453DC75F5}">
      <dsp:nvSpPr>
        <dsp:cNvPr id="0" name=""/>
        <dsp:cNvSpPr/>
      </dsp:nvSpPr>
      <dsp:spPr>
        <a:xfrm>
          <a:off x="1209102" y="2986"/>
          <a:ext cx="3926783" cy="104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47" tIns="110847" rIns="110847" bIns="110847" numCol="1" spcCol="1270" anchor="ctr" anchorCtr="0">
          <a:noAutofit/>
        </a:bodyPr>
        <a:lstStyle/>
        <a:p>
          <a:pPr marL="0" lvl="0" indent="0" algn="l" defTabSz="800100">
            <a:lnSpc>
              <a:spcPct val="100000"/>
            </a:lnSpc>
            <a:spcBef>
              <a:spcPct val="0"/>
            </a:spcBef>
            <a:spcAft>
              <a:spcPct val="35000"/>
            </a:spcAft>
            <a:buNone/>
          </a:pPr>
          <a:r>
            <a:rPr lang="en-US" sz="1800" kern="1200" dirty="0"/>
            <a:t>Group leaders establish and maintain the emotional climate of the group, help the group set behavioral norms </a:t>
          </a:r>
        </a:p>
      </dsp:txBody>
      <dsp:txXfrm>
        <a:off x="1209102" y="2986"/>
        <a:ext cx="3926783" cy="1047377"/>
      </dsp:txXfrm>
    </dsp:sp>
    <dsp:sp modelId="{D3E52FFD-5C0E-4233-8C63-17AE8BEB14BB}">
      <dsp:nvSpPr>
        <dsp:cNvPr id="0" name=""/>
        <dsp:cNvSpPr/>
      </dsp:nvSpPr>
      <dsp:spPr>
        <a:xfrm>
          <a:off x="0" y="1283114"/>
          <a:ext cx="5469466" cy="10463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9FCDB-2AF1-40FD-B82F-3D20B73E29CD}">
      <dsp:nvSpPr>
        <dsp:cNvPr id="0" name=""/>
        <dsp:cNvSpPr/>
      </dsp:nvSpPr>
      <dsp:spPr>
        <a:xfrm>
          <a:off x="316522" y="1518544"/>
          <a:ext cx="576057" cy="57549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861CB-040A-4531-ADB5-A08B4E25F754}">
      <dsp:nvSpPr>
        <dsp:cNvPr id="0" name=""/>
        <dsp:cNvSpPr/>
      </dsp:nvSpPr>
      <dsp:spPr>
        <a:xfrm>
          <a:off x="1209102" y="1283114"/>
          <a:ext cx="3926783" cy="104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47" tIns="110847" rIns="110847" bIns="110847" numCol="1" spcCol="1270" anchor="ctr" anchorCtr="0">
          <a:noAutofit/>
        </a:bodyPr>
        <a:lstStyle/>
        <a:p>
          <a:pPr marL="0" lvl="0" indent="0" algn="l" defTabSz="800100">
            <a:lnSpc>
              <a:spcPct val="100000"/>
            </a:lnSpc>
            <a:spcBef>
              <a:spcPct val="0"/>
            </a:spcBef>
            <a:spcAft>
              <a:spcPct val="35000"/>
            </a:spcAft>
            <a:buNone/>
          </a:pPr>
          <a:r>
            <a:rPr lang="en-US" sz="1800" kern="1200" dirty="0"/>
            <a:t>They model ways to give compassionate responses, manage tough questions and comments, and deal with conflict in an immediate but emotionally centered way</a:t>
          </a:r>
        </a:p>
      </dsp:txBody>
      <dsp:txXfrm>
        <a:off x="1209102" y="1283114"/>
        <a:ext cx="3926783" cy="1047377"/>
      </dsp:txXfrm>
    </dsp:sp>
    <dsp:sp modelId="{FD8B925E-0027-4500-84FF-92EE0CA6D124}">
      <dsp:nvSpPr>
        <dsp:cNvPr id="0" name=""/>
        <dsp:cNvSpPr/>
      </dsp:nvSpPr>
      <dsp:spPr>
        <a:xfrm>
          <a:off x="0" y="2563242"/>
          <a:ext cx="5469466" cy="10463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602CE-741F-4C72-8CAF-A3DE8637E30E}">
      <dsp:nvSpPr>
        <dsp:cNvPr id="0" name=""/>
        <dsp:cNvSpPr/>
      </dsp:nvSpPr>
      <dsp:spPr>
        <a:xfrm>
          <a:off x="316522" y="2798672"/>
          <a:ext cx="576057" cy="57549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0935F-AE34-42E7-A157-091C70B901D2}">
      <dsp:nvSpPr>
        <dsp:cNvPr id="0" name=""/>
        <dsp:cNvSpPr/>
      </dsp:nvSpPr>
      <dsp:spPr>
        <a:xfrm>
          <a:off x="1209102" y="2563242"/>
          <a:ext cx="3926783" cy="104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47" tIns="110847" rIns="110847" bIns="110847" numCol="1" spcCol="1270" anchor="ctr" anchorCtr="0">
          <a:noAutofit/>
        </a:bodyPr>
        <a:lstStyle/>
        <a:p>
          <a:pPr marL="0" lvl="0" indent="0" algn="l" defTabSz="800100">
            <a:lnSpc>
              <a:spcPct val="100000"/>
            </a:lnSpc>
            <a:spcBef>
              <a:spcPct val="0"/>
            </a:spcBef>
            <a:spcAft>
              <a:spcPct val="35000"/>
            </a:spcAft>
            <a:buNone/>
          </a:pPr>
          <a:r>
            <a:rPr lang="en-US" sz="1800" kern="1200" dirty="0"/>
            <a:t>Group leaders encourage members to interact with each other, help create safety in giving and receiving feedback</a:t>
          </a:r>
        </a:p>
      </dsp:txBody>
      <dsp:txXfrm>
        <a:off x="1209102" y="2563242"/>
        <a:ext cx="3926783" cy="1047377"/>
      </dsp:txXfrm>
    </dsp:sp>
    <dsp:sp modelId="{C3370D26-A148-4101-814B-4AE2964F746A}">
      <dsp:nvSpPr>
        <dsp:cNvPr id="0" name=""/>
        <dsp:cNvSpPr/>
      </dsp:nvSpPr>
      <dsp:spPr>
        <a:xfrm>
          <a:off x="0" y="3843371"/>
          <a:ext cx="5469466" cy="10463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250B2-0E86-40FB-BA7A-34CFD7E2E034}">
      <dsp:nvSpPr>
        <dsp:cNvPr id="0" name=""/>
        <dsp:cNvSpPr/>
      </dsp:nvSpPr>
      <dsp:spPr>
        <a:xfrm>
          <a:off x="316522" y="4078800"/>
          <a:ext cx="576057" cy="57549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9FEC6-E963-429F-A533-4A9D603B7596}">
      <dsp:nvSpPr>
        <dsp:cNvPr id="0" name=""/>
        <dsp:cNvSpPr/>
      </dsp:nvSpPr>
      <dsp:spPr>
        <a:xfrm>
          <a:off x="1209102" y="3843371"/>
          <a:ext cx="3926783" cy="1047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47" tIns="110847" rIns="110847" bIns="110847" numCol="1" spcCol="1270" anchor="ctr" anchorCtr="0">
          <a:noAutofit/>
        </a:bodyPr>
        <a:lstStyle/>
        <a:p>
          <a:pPr marL="0" lvl="0" indent="0" algn="l" defTabSz="800100">
            <a:lnSpc>
              <a:spcPct val="100000"/>
            </a:lnSpc>
            <a:spcBef>
              <a:spcPct val="0"/>
            </a:spcBef>
            <a:spcAft>
              <a:spcPct val="35000"/>
            </a:spcAft>
            <a:buNone/>
          </a:pPr>
          <a:r>
            <a:rPr lang="en-US" sz="1800" kern="1200" dirty="0"/>
            <a:t>Group leaders pay attention to 1. the action in the group as a whole,  2.  interpersonal action between people and 3. individual’s reaction and emotions </a:t>
          </a:r>
        </a:p>
      </dsp:txBody>
      <dsp:txXfrm>
        <a:off x="1209102" y="3843371"/>
        <a:ext cx="3926783" cy="1047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3B103-3453-46FC-B9BE-CC64882FD63C}">
      <dsp:nvSpPr>
        <dsp:cNvPr id="0" name=""/>
        <dsp:cNvSpPr/>
      </dsp:nvSpPr>
      <dsp:spPr>
        <a:xfrm>
          <a:off x="0" y="1002521"/>
          <a:ext cx="10305961" cy="1422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9857" tIns="437388" rIns="79985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Is it open, are there flyers to announce the group starting, do referrals come from the guidance counselors, does each group member have a short individual session first explaining the group? Can students sign themselves up?</a:t>
          </a:r>
        </a:p>
      </dsp:txBody>
      <dsp:txXfrm>
        <a:off x="0" y="1002521"/>
        <a:ext cx="10305961" cy="1422225"/>
      </dsp:txXfrm>
    </dsp:sp>
    <dsp:sp modelId="{E609D19E-65EF-4209-926B-1CF010012BA9}">
      <dsp:nvSpPr>
        <dsp:cNvPr id="0" name=""/>
        <dsp:cNvSpPr/>
      </dsp:nvSpPr>
      <dsp:spPr>
        <a:xfrm>
          <a:off x="515298" y="697001"/>
          <a:ext cx="7214172"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79" tIns="0" rIns="272679" bIns="0" numCol="1" spcCol="1270" anchor="ctr" anchorCtr="0">
          <a:noAutofit/>
        </a:bodyPr>
        <a:lstStyle/>
        <a:p>
          <a:pPr marL="0" lvl="0" indent="0" algn="l" defTabSz="933450">
            <a:lnSpc>
              <a:spcPct val="90000"/>
            </a:lnSpc>
            <a:spcBef>
              <a:spcPct val="0"/>
            </a:spcBef>
            <a:spcAft>
              <a:spcPct val="35000"/>
            </a:spcAft>
            <a:buNone/>
          </a:pPr>
          <a:r>
            <a:rPr lang="en-US" sz="2100" kern="1200" dirty="0"/>
            <a:t>Selection of group members needs to match the group being offered. </a:t>
          </a:r>
        </a:p>
      </dsp:txBody>
      <dsp:txXfrm>
        <a:off x="545560" y="727263"/>
        <a:ext cx="7153648" cy="559396"/>
      </dsp:txXfrm>
    </dsp:sp>
    <dsp:sp modelId="{22100B1D-C2B7-4EDB-9EF9-B6B1486DD3C0}">
      <dsp:nvSpPr>
        <dsp:cNvPr id="0" name=""/>
        <dsp:cNvSpPr/>
      </dsp:nvSpPr>
      <dsp:spPr>
        <a:xfrm>
          <a:off x="0" y="2852546"/>
          <a:ext cx="10305961" cy="1422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9857" tIns="437388" rIns="79985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We aren’t a treatment center where we can plan for conflicts in group to be addressed in the next group session: tensions can erupt in the dorm that night. What is your action plan for this?</a:t>
          </a:r>
        </a:p>
      </dsp:txBody>
      <dsp:txXfrm>
        <a:off x="0" y="2852546"/>
        <a:ext cx="10305961" cy="1422225"/>
      </dsp:txXfrm>
    </dsp:sp>
    <dsp:sp modelId="{90BA694F-7475-4FAA-A70C-12096EA3AA3B}">
      <dsp:nvSpPr>
        <dsp:cNvPr id="0" name=""/>
        <dsp:cNvSpPr/>
      </dsp:nvSpPr>
      <dsp:spPr>
        <a:xfrm>
          <a:off x="515298" y="2542586"/>
          <a:ext cx="7214172"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679" tIns="0" rIns="272679" bIns="0" numCol="1" spcCol="1270" anchor="ctr" anchorCtr="0">
          <a:noAutofit/>
        </a:bodyPr>
        <a:lstStyle/>
        <a:p>
          <a:pPr marL="0" lvl="0" indent="0" algn="l" defTabSz="933450">
            <a:lnSpc>
              <a:spcPct val="90000"/>
            </a:lnSpc>
            <a:spcBef>
              <a:spcPct val="0"/>
            </a:spcBef>
            <a:spcAft>
              <a:spcPct val="35000"/>
            </a:spcAft>
            <a:buNone/>
          </a:pPr>
          <a:r>
            <a:rPr lang="en-US" sz="2100" kern="1200" dirty="0"/>
            <a:t>A group in a closed community has unique challenges different from groups in which members only see each other in group.  </a:t>
          </a:r>
        </a:p>
      </dsp:txBody>
      <dsp:txXfrm>
        <a:off x="545560" y="2572848"/>
        <a:ext cx="715364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13CD9-D1BB-4D00-8308-BFAB3D2AA71B}">
      <dsp:nvSpPr>
        <dsp:cNvPr id="0" name=""/>
        <dsp:cNvSpPr/>
      </dsp:nvSpPr>
      <dsp:spPr>
        <a:xfrm>
          <a:off x="0" y="2645"/>
          <a:ext cx="519400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923201A-3A9C-41E8-A319-2D18122ACA23}">
      <dsp:nvSpPr>
        <dsp:cNvPr id="0" name=""/>
        <dsp:cNvSpPr/>
      </dsp:nvSpPr>
      <dsp:spPr>
        <a:xfrm>
          <a:off x="0" y="2645"/>
          <a:ext cx="5194005" cy="180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Purpose is to provide group support and social development opportunities for trainees who are shy, socially anxious or on the spectrum in a slow moving, organized and safe way; for students that need a quieter, no drama setting. </a:t>
          </a:r>
        </a:p>
      </dsp:txBody>
      <dsp:txXfrm>
        <a:off x="0" y="2645"/>
        <a:ext cx="5194005" cy="1804538"/>
      </dsp:txXfrm>
    </dsp:sp>
    <dsp:sp modelId="{3E8C73A7-F04F-4F19-A74E-E1051B014D6A}">
      <dsp:nvSpPr>
        <dsp:cNvPr id="0" name=""/>
        <dsp:cNvSpPr/>
      </dsp:nvSpPr>
      <dsp:spPr>
        <a:xfrm>
          <a:off x="0" y="1807184"/>
          <a:ext cx="519400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E040043-13E5-4BF8-82B0-2A135E69128A}">
      <dsp:nvSpPr>
        <dsp:cNvPr id="0" name=""/>
        <dsp:cNvSpPr/>
      </dsp:nvSpPr>
      <dsp:spPr>
        <a:xfrm>
          <a:off x="0" y="1807184"/>
          <a:ext cx="5194005" cy="180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Group member selection is key.  Students have to be referred. Students are individually oriented to the group before the group starts. Students can join mid-way but are carefully introduced after prior discussion with standing group members since some members on the spectrum might be sensitive to change.</a:t>
          </a:r>
        </a:p>
      </dsp:txBody>
      <dsp:txXfrm>
        <a:off x="0" y="1807184"/>
        <a:ext cx="5194005" cy="1804538"/>
      </dsp:txXfrm>
    </dsp:sp>
    <dsp:sp modelId="{6A362600-6A3D-4A38-97D8-B60B00D8E88B}">
      <dsp:nvSpPr>
        <dsp:cNvPr id="0" name=""/>
        <dsp:cNvSpPr/>
      </dsp:nvSpPr>
      <dsp:spPr>
        <a:xfrm>
          <a:off x="0" y="3611722"/>
          <a:ext cx="519400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8CBA977-2668-4DF5-B5C5-C8A59AA431BF}">
      <dsp:nvSpPr>
        <dsp:cNvPr id="0" name=""/>
        <dsp:cNvSpPr/>
      </dsp:nvSpPr>
      <dsp:spPr>
        <a:xfrm>
          <a:off x="0" y="3611722"/>
          <a:ext cx="5194005" cy="180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Therapeutic action of the group is primarily through process. We don’t offer specific social skills in lesson plans but aim for students to increase social comfort and new skills by participating in structured activities with their peers. We start with easy activities first, challenging activities come later, such as paring off in twos for a discussion.</a:t>
          </a:r>
        </a:p>
      </dsp:txBody>
      <dsp:txXfrm>
        <a:off x="0" y="3611722"/>
        <a:ext cx="5194005" cy="1804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B701B-7532-46FB-91FB-7BDF5442C77D}">
      <dsp:nvSpPr>
        <dsp:cNvPr id="0" name=""/>
        <dsp:cNvSpPr/>
      </dsp:nvSpPr>
      <dsp:spPr>
        <a:xfrm>
          <a:off x="0" y="37920"/>
          <a:ext cx="5079588" cy="25295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 let the group members come up with their own group “rules” at the start of group and ask for volunteers to repeat them in subsequent sessions as the group develops. We always include the rule that no one has to talk if they don’t want to.</a:t>
          </a:r>
        </a:p>
      </dsp:txBody>
      <dsp:txXfrm>
        <a:off x="123482" y="161402"/>
        <a:ext cx="4832624" cy="2282576"/>
      </dsp:txXfrm>
    </dsp:sp>
    <dsp:sp modelId="{4FFA86A5-5A4A-47AB-8FC7-52FD532809D0}">
      <dsp:nvSpPr>
        <dsp:cNvPr id="0" name=""/>
        <dsp:cNvSpPr/>
      </dsp:nvSpPr>
      <dsp:spPr>
        <a:xfrm>
          <a:off x="0" y="2633700"/>
          <a:ext cx="5079588" cy="25295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Group lasts longer than others (sometimes more than six months) so process can develop slowly.</a:t>
          </a:r>
        </a:p>
      </dsp:txBody>
      <dsp:txXfrm>
        <a:off x="123482" y="2757182"/>
        <a:ext cx="4832624" cy="2282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C9B7B-262C-4D1B-8365-94DD327AE5B2}">
      <dsp:nvSpPr>
        <dsp:cNvPr id="0" name=""/>
        <dsp:cNvSpPr/>
      </dsp:nvSpPr>
      <dsp:spPr>
        <a:xfrm>
          <a:off x="57315" y="121013"/>
          <a:ext cx="1255904" cy="1255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BE291-69D9-451A-8F26-4B7772EBA545}">
      <dsp:nvSpPr>
        <dsp:cNvPr id="0" name=""/>
        <dsp:cNvSpPr/>
      </dsp:nvSpPr>
      <dsp:spPr>
        <a:xfrm>
          <a:off x="321055" y="384753"/>
          <a:ext cx="728424" cy="72842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99CE2-424A-40DF-8A0C-D906CFF633BA}">
      <dsp:nvSpPr>
        <dsp:cNvPr id="0" name=""/>
        <dsp:cNvSpPr/>
      </dsp:nvSpPr>
      <dsp:spPr>
        <a:xfrm>
          <a:off x="1582343" y="121013"/>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Each student will attend a minimum of 6 encounters to address each of the primary objectives (M.I.N.O.R.S!).</a:t>
          </a:r>
        </a:p>
      </dsp:txBody>
      <dsp:txXfrm>
        <a:off x="1582343" y="121013"/>
        <a:ext cx="2960347" cy="1255904"/>
      </dsp:txXfrm>
    </dsp:sp>
    <dsp:sp modelId="{4970C2CB-A33F-4893-BA4A-29F2AFD3D38A}">
      <dsp:nvSpPr>
        <dsp:cNvPr id="0" name=""/>
        <dsp:cNvSpPr/>
      </dsp:nvSpPr>
      <dsp:spPr>
        <a:xfrm>
          <a:off x="5058509" y="121013"/>
          <a:ext cx="1255904" cy="1255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4D9D7-EDA2-489D-83C5-3BE9827FEB89}">
      <dsp:nvSpPr>
        <dsp:cNvPr id="0" name=""/>
        <dsp:cNvSpPr/>
      </dsp:nvSpPr>
      <dsp:spPr>
        <a:xfrm>
          <a:off x="5322249" y="384753"/>
          <a:ext cx="728424" cy="72842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734EB-3554-4520-A547-C6DAC324F143}">
      <dsp:nvSpPr>
        <dsp:cNvPr id="0" name=""/>
        <dsp:cNvSpPr/>
      </dsp:nvSpPr>
      <dsp:spPr>
        <a:xfrm>
          <a:off x="6583536" y="121013"/>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Each student will actively participate in discussion and sharing of personal experiences, suggestions and ideas.</a:t>
          </a:r>
        </a:p>
      </dsp:txBody>
      <dsp:txXfrm>
        <a:off x="6583536" y="121013"/>
        <a:ext cx="2960347" cy="1255904"/>
      </dsp:txXfrm>
    </dsp:sp>
    <dsp:sp modelId="{871D51CB-9765-4FB7-9F4B-C7F8BA7C6B06}">
      <dsp:nvSpPr>
        <dsp:cNvPr id="0" name=""/>
        <dsp:cNvSpPr/>
      </dsp:nvSpPr>
      <dsp:spPr>
        <a:xfrm>
          <a:off x="57315" y="1940956"/>
          <a:ext cx="1255904" cy="1255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8A7B2-623B-4EB9-A85A-82C46446B2A5}">
      <dsp:nvSpPr>
        <dsp:cNvPr id="0" name=""/>
        <dsp:cNvSpPr/>
      </dsp:nvSpPr>
      <dsp:spPr>
        <a:xfrm>
          <a:off x="321055" y="2204696"/>
          <a:ext cx="728424" cy="72842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034F70-14DB-4ED9-9062-7A22B9580FD0}">
      <dsp:nvSpPr>
        <dsp:cNvPr id="0" name=""/>
        <dsp:cNvSpPr/>
      </dsp:nvSpPr>
      <dsp:spPr>
        <a:xfrm>
          <a:off x="1582343" y="1940956"/>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Each student will get to know at least one new person.</a:t>
          </a:r>
        </a:p>
      </dsp:txBody>
      <dsp:txXfrm>
        <a:off x="1582343" y="1940956"/>
        <a:ext cx="2960347" cy="1255904"/>
      </dsp:txXfrm>
    </dsp:sp>
    <dsp:sp modelId="{BF9E6DD5-5B51-4CD0-82E9-2F7777C94F3D}">
      <dsp:nvSpPr>
        <dsp:cNvPr id="0" name=""/>
        <dsp:cNvSpPr/>
      </dsp:nvSpPr>
      <dsp:spPr>
        <a:xfrm>
          <a:off x="5058509" y="1940956"/>
          <a:ext cx="1255904" cy="12559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CC442-6F67-40C2-9F5B-C9A37CB5995F}">
      <dsp:nvSpPr>
        <dsp:cNvPr id="0" name=""/>
        <dsp:cNvSpPr/>
      </dsp:nvSpPr>
      <dsp:spPr>
        <a:xfrm>
          <a:off x="5322249" y="2204696"/>
          <a:ext cx="728424" cy="72842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E5A2CB-D907-4203-9838-306F43755472}">
      <dsp:nvSpPr>
        <dsp:cNvPr id="0" name=""/>
        <dsp:cNvSpPr/>
      </dsp:nvSpPr>
      <dsp:spPr>
        <a:xfrm>
          <a:off x="6583536" y="1940956"/>
          <a:ext cx="2960347" cy="125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Each student will be prepared to “mentor” another new minor by the time s/he has completed the 6 sessions (fulfillment is optional)</a:t>
          </a:r>
        </a:p>
      </dsp:txBody>
      <dsp:txXfrm>
        <a:off x="6583536" y="1940956"/>
        <a:ext cx="2960347" cy="1255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593DC-1270-41EE-BF33-FEF695A4224B}">
      <dsp:nvSpPr>
        <dsp:cNvPr id="0" name=""/>
        <dsp:cNvSpPr/>
      </dsp:nvSpPr>
      <dsp:spPr>
        <a:xfrm>
          <a:off x="0" y="278417"/>
          <a:ext cx="6256865" cy="12190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85602" tIns="374904" rIns="48560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Each student is encouraged to identify a suitable mentor on center and to model appropriate (i.e., employable) behavior.</a:t>
          </a:r>
        </a:p>
      </dsp:txBody>
      <dsp:txXfrm>
        <a:off x="0" y="278417"/>
        <a:ext cx="6256865" cy="1219050"/>
      </dsp:txXfrm>
    </dsp:sp>
    <dsp:sp modelId="{FBEE77B1-F22D-4EB0-ABA2-FC2FB7305184}">
      <dsp:nvSpPr>
        <dsp:cNvPr id="0" name=""/>
        <dsp:cNvSpPr/>
      </dsp:nvSpPr>
      <dsp:spPr>
        <a:xfrm>
          <a:off x="312843" y="12737"/>
          <a:ext cx="4379806" cy="53136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546" tIns="0" rIns="165546" bIns="0" numCol="1" spcCol="1270" anchor="ctr" anchorCtr="0">
          <a:noAutofit/>
        </a:bodyPr>
        <a:lstStyle/>
        <a:p>
          <a:pPr marL="0" lvl="0" indent="0" algn="l" defTabSz="800100">
            <a:lnSpc>
              <a:spcPct val="90000"/>
            </a:lnSpc>
            <a:spcBef>
              <a:spcPct val="0"/>
            </a:spcBef>
            <a:spcAft>
              <a:spcPct val="35000"/>
            </a:spcAft>
            <a:buNone/>
          </a:pPr>
          <a:r>
            <a:rPr lang="en-US" sz="1800" kern="1200" dirty="0"/>
            <a:t>Mentoring/Modeling – week 1</a:t>
          </a:r>
        </a:p>
      </dsp:txBody>
      <dsp:txXfrm>
        <a:off x="338782" y="38676"/>
        <a:ext cx="4327928" cy="479482"/>
      </dsp:txXfrm>
    </dsp:sp>
    <dsp:sp modelId="{B5F47EB0-8AD9-4891-B60E-DC1CE5FB1A35}">
      <dsp:nvSpPr>
        <dsp:cNvPr id="0" name=""/>
        <dsp:cNvSpPr/>
      </dsp:nvSpPr>
      <dsp:spPr>
        <a:xfrm>
          <a:off x="0" y="1860348"/>
          <a:ext cx="6256865" cy="14458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85602" tIns="374904" rIns="48560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We discuss what it means to be “independent” and practical steps they can take now in preparation for life after Job Corps (i.e., budgeting, laundry, open savings acct, PT job or WBL)</a:t>
          </a:r>
        </a:p>
      </dsp:txBody>
      <dsp:txXfrm>
        <a:off x="0" y="1860348"/>
        <a:ext cx="6256865" cy="1445850"/>
      </dsp:txXfrm>
    </dsp:sp>
    <dsp:sp modelId="{25CB6405-238F-4FB7-8A26-19EA02D9416A}">
      <dsp:nvSpPr>
        <dsp:cNvPr id="0" name=""/>
        <dsp:cNvSpPr/>
      </dsp:nvSpPr>
      <dsp:spPr>
        <a:xfrm>
          <a:off x="312843" y="1594668"/>
          <a:ext cx="4379806" cy="53136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546" tIns="0" rIns="165546" bIns="0" numCol="1" spcCol="1270" anchor="ctr" anchorCtr="0">
          <a:noAutofit/>
        </a:bodyPr>
        <a:lstStyle/>
        <a:p>
          <a:pPr marL="0" lvl="0" indent="0" algn="l" defTabSz="800100">
            <a:lnSpc>
              <a:spcPct val="90000"/>
            </a:lnSpc>
            <a:spcBef>
              <a:spcPct val="0"/>
            </a:spcBef>
            <a:spcAft>
              <a:spcPct val="35000"/>
            </a:spcAft>
            <a:buNone/>
          </a:pPr>
          <a:r>
            <a:rPr lang="en-US" sz="1800" kern="1200" dirty="0"/>
            <a:t>Independent Living Skills – week 2</a:t>
          </a:r>
        </a:p>
      </dsp:txBody>
      <dsp:txXfrm>
        <a:off x="338782" y="1620607"/>
        <a:ext cx="4327928"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A9BEC-25E7-49DD-8688-EE60B3187992}">
      <dsp:nvSpPr>
        <dsp:cNvPr id="0" name=""/>
        <dsp:cNvSpPr/>
      </dsp:nvSpPr>
      <dsp:spPr>
        <a:xfrm>
          <a:off x="0" y="391203"/>
          <a:ext cx="5914209" cy="23231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520700" rIns="4590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Students are encouraged to take pride in themselves, set goals and rewards. The goal is for each student to readily identify 3 healthy coping skill and/or self-care practices. </a:t>
          </a:r>
        </a:p>
      </dsp:txBody>
      <dsp:txXfrm>
        <a:off x="0" y="391203"/>
        <a:ext cx="5914209" cy="2323125"/>
      </dsp:txXfrm>
    </dsp:sp>
    <dsp:sp modelId="{8A171BEC-17C7-45B8-BDFD-20015B50F818}">
      <dsp:nvSpPr>
        <dsp:cNvPr id="0" name=""/>
        <dsp:cNvSpPr/>
      </dsp:nvSpPr>
      <dsp:spPr>
        <a:xfrm>
          <a:off x="315375" y="0"/>
          <a:ext cx="4139946" cy="7380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351401" y="36026"/>
        <a:ext cx="4067894" cy="665948"/>
      </dsp:txXfrm>
    </dsp:sp>
    <dsp:sp modelId="{A00F05BC-6670-4E5D-89A1-E0D80E1B5B54}">
      <dsp:nvSpPr>
        <dsp:cNvPr id="0" name=""/>
        <dsp:cNvSpPr/>
      </dsp:nvSpPr>
      <dsp:spPr>
        <a:xfrm>
          <a:off x="0" y="3181277"/>
          <a:ext cx="5914209" cy="2008125"/>
        </a:xfrm>
        <a:prstGeom prst="rect">
          <a:avLst/>
        </a:prstGeom>
        <a:solidFill>
          <a:schemeClr val="lt1">
            <a:alpha val="90000"/>
            <a:hueOff val="0"/>
            <a:satOff val="0"/>
            <a:lumOff val="0"/>
            <a:alphaOff val="0"/>
          </a:schemeClr>
        </a:solidFill>
        <a:ln w="9525" cap="flat" cmpd="sng" algn="ctr">
          <a:solidFill>
            <a:schemeClr val="accent2">
              <a:hueOff val="2250410"/>
              <a:satOff val="-39578"/>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520700" rIns="4590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Discover what opportunities await you at JC. Make a point to pursue at least 3 during your tenure (i.e., joining a club, drivers ed., volunteer service)</a:t>
          </a:r>
        </a:p>
      </dsp:txBody>
      <dsp:txXfrm>
        <a:off x="0" y="3181277"/>
        <a:ext cx="5914209" cy="2008125"/>
      </dsp:txXfrm>
    </dsp:sp>
    <dsp:sp modelId="{825C9AC6-9CB1-4BEA-8C22-A826FC411C8F}">
      <dsp:nvSpPr>
        <dsp:cNvPr id="0" name=""/>
        <dsp:cNvSpPr/>
      </dsp:nvSpPr>
      <dsp:spPr>
        <a:xfrm>
          <a:off x="295710" y="2849328"/>
          <a:ext cx="4139946" cy="738000"/>
        </a:xfrm>
        <a:prstGeom prst="roundRect">
          <a:avLst/>
        </a:prstGeom>
        <a:blipFill>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331736" y="2885354"/>
        <a:ext cx="4067894"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A9BEC-25E7-49DD-8688-EE60B3187992}">
      <dsp:nvSpPr>
        <dsp:cNvPr id="0" name=""/>
        <dsp:cNvSpPr/>
      </dsp:nvSpPr>
      <dsp:spPr>
        <a:xfrm>
          <a:off x="0" y="391203"/>
          <a:ext cx="5914209" cy="23231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520700" rIns="4590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Webster defines respect as the special esteem or consideration in which one holds another person or thing, the state or quality of being esteemed, to feel or show consideration to. </a:t>
          </a:r>
        </a:p>
      </dsp:txBody>
      <dsp:txXfrm>
        <a:off x="0" y="391203"/>
        <a:ext cx="5914209" cy="2323125"/>
      </dsp:txXfrm>
    </dsp:sp>
    <dsp:sp modelId="{8A171BEC-17C7-45B8-BDFD-20015B50F818}">
      <dsp:nvSpPr>
        <dsp:cNvPr id="0" name=""/>
        <dsp:cNvSpPr/>
      </dsp:nvSpPr>
      <dsp:spPr>
        <a:xfrm>
          <a:off x="295710" y="22203"/>
          <a:ext cx="4602585" cy="7380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111250">
            <a:lnSpc>
              <a:spcPct val="90000"/>
            </a:lnSpc>
            <a:spcBef>
              <a:spcPct val="0"/>
            </a:spcBef>
            <a:spcAft>
              <a:spcPct val="35000"/>
            </a:spcAft>
            <a:buNone/>
          </a:pPr>
          <a:r>
            <a:rPr lang="en-US" sz="2500" kern="1200" dirty="0"/>
            <a:t>Respect/Responsibility – week 5</a:t>
          </a:r>
        </a:p>
      </dsp:txBody>
      <dsp:txXfrm>
        <a:off x="331736" y="58229"/>
        <a:ext cx="4530533" cy="665948"/>
      </dsp:txXfrm>
    </dsp:sp>
    <dsp:sp modelId="{A00F05BC-6670-4E5D-89A1-E0D80E1B5B54}">
      <dsp:nvSpPr>
        <dsp:cNvPr id="0" name=""/>
        <dsp:cNvSpPr/>
      </dsp:nvSpPr>
      <dsp:spPr>
        <a:xfrm>
          <a:off x="0" y="3218328"/>
          <a:ext cx="5914209" cy="2008125"/>
        </a:xfrm>
        <a:prstGeom prst="rect">
          <a:avLst/>
        </a:prstGeom>
        <a:solidFill>
          <a:schemeClr val="lt1">
            <a:alpha val="90000"/>
            <a:hueOff val="0"/>
            <a:satOff val="0"/>
            <a:lumOff val="0"/>
            <a:alphaOff val="0"/>
          </a:schemeClr>
        </a:solidFill>
        <a:ln w="9525" cap="flat" cmpd="sng" algn="ctr">
          <a:solidFill>
            <a:schemeClr val="accent2">
              <a:hueOff val="2250410"/>
              <a:satOff val="-39578"/>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520700" rIns="4590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Students define what it means to be successful – at JC and in life.  Students leave with a broader, more inclusive definition of success.</a:t>
          </a:r>
        </a:p>
      </dsp:txBody>
      <dsp:txXfrm>
        <a:off x="0" y="3218328"/>
        <a:ext cx="5914209" cy="2008125"/>
      </dsp:txXfrm>
    </dsp:sp>
    <dsp:sp modelId="{825C9AC6-9CB1-4BEA-8C22-A826FC411C8F}">
      <dsp:nvSpPr>
        <dsp:cNvPr id="0" name=""/>
        <dsp:cNvSpPr/>
      </dsp:nvSpPr>
      <dsp:spPr>
        <a:xfrm>
          <a:off x="295710" y="2849328"/>
          <a:ext cx="4139946" cy="738000"/>
        </a:xfrm>
        <a:prstGeom prst="roundRect">
          <a:avLst/>
        </a:prstGeom>
        <a:blipFill>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111250">
            <a:lnSpc>
              <a:spcPct val="90000"/>
            </a:lnSpc>
            <a:spcBef>
              <a:spcPct val="0"/>
            </a:spcBef>
            <a:spcAft>
              <a:spcPct val="35000"/>
            </a:spcAft>
            <a:buNone/>
          </a:pPr>
          <a:r>
            <a:rPr lang="en-US" sz="2500" kern="1200" dirty="0"/>
            <a:t>Success – week 6</a:t>
          </a:r>
        </a:p>
      </dsp:txBody>
      <dsp:txXfrm>
        <a:off x="331736" y="2885354"/>
        <a:ext cx="4067894"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39545-072C-4D3F-98E6-2E33FF2B38F1}">
      <dsp:nvSpPr>
        <dsp:cNvPr id="0" name=""/>
        <dsp:cNvSpPr/>
      </dsp:nvSpPr>
      <dsp:spPr>
        <a:xfrm>
          <a:off x="0" y="49608"/>
          <a:ext cx="5914209" cy="1235519"/>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After each student has completed the 6 components, they receive a Certificate of Completion.</a:t>
          </a:r>
        </a:p>
      </dsp:txBody>
      <dsp:txXfrm>
        <a:off x="60313" y="109921"/>
        <a:ext cx="5793583" cy="1114893"/>
      </dsp:txXfrm>
    </dsp:sp>
    <dsp:sp modelId="{A9685D7F-FC66-4379-978C-BD8E34FBCD25}">
      <dsp:nvSpPr>
        <dsp:cNvPr id="0" name=""/>
        <dsp:cNvSpPr/>
      </dsp:nvSpPr>
      <dsp:spPr>
        <a:xfrm>
          <a:off x="0" y="1354248"/>
          <a:ext cx="5914209" cy="1235519"/>
        </a:xfrm>
        <a:prstGeom prst="roundRect">
          <a:avLst/>
        </a:prstGeom>
        <a:blipFill>
          <a:blip xmlns:r="http://schemas.openxmlformats.org/officeDocument/2006/relationships" r:embed="rId1">
            <a:duotone>
              <a:schemeClr val="accent2">
                <a:hueOff val="750137"/>
                <a:satOff val="-13193"/>
                <a:lumOff val="523"/>
                <a:alphaOff val="0"/>
                <a:shade val="74000"/>
                <a:satMod val="130000"/>
                <a:lumMod val="90000"/>
              </a:schemeClr>
              <a:schemeClr val="accent2">
                <a:hueOff val="750137"/>
                <a:satOff val="-13193"/>
                <a:lumOff val="5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Some students are recommended as “student mentors” or “buddies”.</a:t>
          </a:r>
        </a:p>
      </dsp:txBody>
      <dsp:txXfrm>
        <a:off x="60313" y="1414561"/>
        <a:ext cx="5793583" cy="1114893"/>
      </dsp:txXfrm>
    </dsp:sp>
    <dsp:sp modelId="{603FAB77-F131-44A0-82D9-80674A771A68}">
      <dsp:nvSpPr>
        <dsp:cNvPr id="0" name=""/>
        <dsp:cNvSpPr/>
      </dsp:nvSpPr>
      <dsp:spPr>
        <a:xfrm>
          <a:off x="0" y="2658888"/>
          <a:ext cx="5914209" cy="1235519"/>
        </a:xfrm>
        <a:prstGeom prst="roundRect">
          <a:avLst/>
        </a:prstGeom>
        <a:blipFill>
          <a:blip xmlns:r="http://schemas.openxmlformats.org/officeDocument/2006/relationships" r:embed="rId1">
            <a:duotone>
              <a:schemeClr val="accent2">
                <a:hueOff val="1500273"/>
                <a:satOff val="-26385"/>
                <a:lumOff val="1046"/>
                <a:alphaOff val="0"/>
                <a:shade val="74000"/>
                <a:satMod val="130000"/>
                <a:lumMod val="90000"/>
              </a:schemeClr>
              <a:schemeClr val="accent2">
                <a:hueOff val="1500273"/>
                <a:satOff val="-26385"/>
                <a:lumOff val="104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Some students are recommended for monthly student awards.</a:t>
          </a:r>
        </a:p>
      </dsp:txBody>
      <dsp:txXfrm>
        <a:off x="60313" y="2719201"/>
        <a:ext cx="5793583" cy="1114893"/>
      </dsp:txXfrm>
    </dsp:sp>
    <dsp:sp modelId="{58EC03E3-E2E3-4F5C-81EE-D1501C1D89FA}">
      <dsp:nvSpPr>
        <dsp:cNvPr id="0" name=""/>
        <dsp:cNvSpPr/>
      </dsp:nvSpPr>
      <dsp:spPr>
        <a:xfrm>
          <a:off x="0" y="3963528"/>
          <a:ext cx="5914209" cy="1235519"/>
        </a:xfrm>
        <a:prstGeom prst="roundRect">
          <a:avLst/>
        </a:prstGeom>
        <a:blipFill>
          <a:blip xmlns:r="http://schemas.openxmlformats.org/officeDocument/2006/relationships" r:embed="rId1">
            <a:duotone>
              <a:schemeClr val="accent2">
                <a:hueOff val="2250410"/>
                <a:satOff val="-39578"/>
                <a:lumOff val="1569"/>
                <a:alphaOff val="0"/>
                <a:shade val="74000"/>
                <a:satMod val="130000"/>
                <a:lumMod val="90000"/>
              </a:schemeClr>
              <a:schemeClr val="accent2">
                <a:hueOff val="2250410"/>
                <a:satOff val="-39578"/>
                <a:lumOff val="156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Students needing additional support and/or not suited for group may meet 1:1 with CMHC.</a:t>
          </a:r>
        </a:p>
      </dsp:txBody>
      <dsp:txXfrm>
        <a:off x="60313" y="4023841"/>
        <a:ext cx="5793583" cy="11148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605799F-84DD-4F57-B8A8-F7D98C535192}" type="datetimeFigureOut">
              <a:rPr lang="en-US" smtClean="0"/>
              <a:t>9/7/2022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13DA3E1-BD29-4B27-BE25-3BC6723F498E}" type="slidenum">
              <a:rPr lang="en-US" smtClean="0"/>
              <a:t>‹#›</a:t>
            </a:fld>
            <a:endParaRPr lang="en-US" dirty="0"/>
          </a:p>
        </p:txBody>
      </p:sp>
    </p:spTree>
    <p:extLst>
      <p:ext uri="{BB962C8B-B14F-4D97-AF65-F5344CB8AC3E}">
        <p14:creationId xmlns:p14="http://schemas.microsoft.com/office/powerpoint/2010/main" val="109834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Anger Management, both student sign up and referrals; Healthy Relationships, public sign ups; LGBTQ, start with social activity,  private sign ups</a:t>
            </a:r>
          </a:p>
        </p:txBody>
      </p:sp>
      <p:sp>
        <p:nvSpPr>
          <p:cNvPr id="4" name="Slide Number Placeholder 3"/>
          <p:cNvSpPr>
            <a:spLocks noGrp="1"/>
          </p:cNvSpPr>
          <p:nvPr>
            <p:ph type="sldNum" sz="quarter" idx="5"/>
          </p:nvPr>
        </p:nvSpPr>
        <p:spPr/>
        <p:txBody>
          <a:bodyPr/>
          <a:lstStyle/>
          <a:p>
            <a:fld id="{6D0183A9-4738-A147-AE4F-B17B0A4A6331}" type="slidenum">
              <a:rPr lang="en-US" smtClean="0"/>
              <a:t>6</a:t>
            </a:fld>
            <a:endParaRPr lang="en-US" dirty="0"/>
          </a:p>
        </p:txBody>
      </p:sp>
    </p:spTree>
    <p:extLst>
      <p:ext uri="{BB962C8B-B14F-4D97-AF65-F5344CB8AC3E}">
        <p14:creationId xmlns:p14="http://schemas.microsoft.com/office/powerpoint/2010/main" val="381834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Anger Management, both student sign up and referrals; Healthy Relationships, public sign ups; LGBTQ, start with social activity,  private sign ups</a:t>
            </a:r>
          </a:p>
        </p:txBody>
      </p:sp>
      <p:sp>
        <p:nvSpPr>
          <p:cNvPr id="4" name="Slide Number Placeholder 3"/>
          <p:cNvSpPr>
            <a:spLocks noGrp="1"/>
          </p:cNvSpPr>
          <p:nvPr>
            <p:ph type="sldNum" sz="quarter" idx="5"/>
          </p:nvPr>
        </p:nvSpPr>
        <p:spPr/>
        <p:txBody>
          <a:bodyPr/>
          <a:lstStyle/>
          <a:p>
            <a:fld id="{6D0183A9-4738-A147-AE4F-B17B0A4A6331}" type="slidenum">
              <a:rPr lang="en-US" smtClean="0"/>
              <a:t>7</a:t>
            </a:fld>
            <a:endParaRPr lang="en-US" dirty="0"/>
          </a:p>
        </p:txBody>
      </p:sp>
    </p:spTree>
    <p:extLst>
      <p:ext uri="{BB962C8B-B14F-4D97-AF65-F5344CB8AC3E}">
        <p14:creationId xmlns:p14="http://schemas.microsoft.com/office/powerpoint/2010/main" val="267465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social shyness vs social anxiety vs introverts; unique characteristics of those on the spectrum; how the group addresses all these concerns</a:t>
            </a:r>
          </a:p>
        </p:txBody>
      </p:sp>
      <p:sp>
        <p:nvSpPr>
          <p:cNvPr id="4" name="Slide Number Placeholder 3"/>
          <p:cNvSpPr>
            <a:spLocks noGrp="1"/>
          </p:cNvSpPr>
          <p:nvPr>
            <p:ph type="sldNum" sz="quarter" idx="5"/>
          </p:nvPr>
        </p:nvSpPr>
        <p:spPr/>
        <p:txBody>
          <a:bodyPr/>
          <a:lstStyle/>
          <a:p>
            <a:fld id="{6D0183A9-4738-A147-AE4F-B17B0A4A6331}" type="slidenum">
              <a:rPr lang="en-US" smtClean="0"/>
              <a:t>8</a:t>
            </a:fld>
            <a:endParaRPr lang="en-US" dirty="0"/>
          </a:p>
        </p:txBody>
      </p:sp>
    </p:spTree>
    <p:extLst>
      <p:ext uri="{BB962C8B-B14F-4D97-AF65-F5344CB8AC3E}">
        <p14:creationId xmlns:p14="http://schemas.microsoft.com/office/powerpoint/2010/main" val="39353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social shyness vs social anxiety vs introverts; unique characteristics of those on the spectrum; how the group addresses all these concerns</a:t>
            </a:r>
          </a:p>
        </p:txBody>
      </p:sp>
      <p:sp>
        <p:nvSpPr>
          <p:cNvPr id="4" name="Slide Number Placeholder 3"/>
          <p:cNvSpPr>
            <a:spLocks noGrp="1"/>
          </p:cNvSpPr>
          <p:nvPr>
            <p:ph type="sldNum" sz="quarter" idx="5"/>
          </p:nvPr>
        </p:nvSpPr>
        <p:spPr/>
        <p:txBody>
          <a:bodyPr/>
          <a:lstStyle/>
          <a:p>
            <a:fld id="{6D0183A9-4738-A147-AE4F-B17B0A4A6331}" type="slidenum">
              <a:rPr lang="en-US" smtClean="0"/>
              <a:t>9</a:t>
            </a:fld>
            <a:endParaRPr lang="en-US" dirty="0"/>
          </a:p>
        </p:txBody>
      </p:sp>
    </p:spTree>
    <p:extLst>
      <p:ext uri="{BB962C8B-B14F-4D97-AF65-F5344CB8AC3E}">
        <p14:creationId xmlns:p14="http://schemas.microsoft.com/office/powerpoint/2010/main" val="409081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meetings include two planned activities, including one mindfulness experience. (food and taste; diaphragmatic breathing; 5 senses, breathing and listening to music, mindful outdoor walking) There is also one planned activity that requires some cooperation and/or sharing.</a:t>
            </a:r>
          </a:p>
          <a:p>
            <a:endParaRPr lang="en-US" dirty="0"/>
          </a:p>
        </p:txBody>
      </p:sp>
      <p:sp>
        <p:nvSpPr>
          <p:cNvPr id="4" name="Slide Number Placeholder 3"/>
          <p:cNvSpPr>
            <a:spLocks noGrp="1"/>
          </p:cNvSpPr>
          <p:nvPr>
            <p:ph type="sldNum" sz="quarter" idx="5"/>
          </p:nvPr>
        </p:nvSpPr>
        <p:spPr/>
        <p:txBody>
          <a:bodyPr/>
          <a:lstStyle/>
          <a:p>
            <a:fld id="{C13DA3E1-BD29-4B27-BE25-3BC6723F498E}" type="slidenum">
              <a:rPr lang="en-US" smtClean="0"/>
              <a:t>12</a:t>
            </a:fld>
            <a:endParaRPr lang="en-US" dirty="0"/>
          </a:p>
        </p:txBody>
      </p:sp>
    </p:spTree>
    <p:extLst>
      <p:ext uri="{BB962C8B-B14F-4D97-AF65-F5344CB8AC3E}">
        <p14:creationId xmlns:p14="http://schemas.microsoft.com/office/powerpoint/2010/main" val="78727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never knew I could have friends”; “I am going to run for SGA office now”; “At least someone understands me”</a:t>
            </a:r>
          </a:p>
        </p:txBody>
      </p:sp>
      <p:sp>
        <p:nvSpPr>
          <p:cNvPr id="4" name="Slide Number Placeholder 3"/>
          <p:cNvSpPr>
            <a:spLocks noGrp="1"/>
          </p:cNvSpPr>
          <p:nvPr>
            <p:ph type="sldNum" sz="quarter" idx="5"/>
          </p:nvPr>
        </p:nvSpPr>
        <p:spPr/>
        <p:txBody>
          <a:bodyPr/>
          <a:lstStyle/>
          <a:p>
            <a:fld id="{6D0183A9-4738-A147-AE4F-B17B0A4A6331}" type="slidenum">
              <a:rPr lang="en-US" smtClean="0"/>
              <a:t>14</a:t>
            </a:fld>
            <a:endParaRPr lang="en-US" dirty="0"/>
          </a:p>
        </p:txBody>
      </p:sp>
    </p:spTree>
    <p:extLst>
      <p:ext uri="{BB962C8B-B14F-4D97-AF65-F5344CB8AC3E}">
        <p14:creationId xmlns:p14="http://schemas.microsoft.com/office/powerpoint/2010/main" val="268993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never knew I could have friends”; “I am going to run for SGA office now”; “At least someone understands me”</a:t>
            </a:r>
          </a:p>
        </p:txBody>
      </p:sp>
      <p:sp>
        <p:nvSpPr>
          <p:cNvPr id="4" name="Slide Number Placeholder 3"/>
          <p:cNvSpPr>
            <a:spLocks noGrp="1"/>
          </p:cNvSpPr>
          <p:nvPr>
            <p:ph type="sldNum" sz="quarter" idx="5"/>
          </p:nvPr>
        </p:nvSpPr>
        <p:spPr/>
        <p:txBody>
          <a:bodyPr/>
          <a:lstStyle/>
          <a:p>
            <a:fld id="{6D0183A9-4738-A147-AE4F-B17B0A4A6331}" type="slidenum">
              <a:rPr lang="en-US" smtClean="0"/>
              <a:t>15</a:t>
            </a:fld>
            <a:endParaRPr lang="en-US" dirty="0"/>
          </a:p>
        </p:txBody>
      </p:sp>
    </p:spTree>
    <p:extLst>
      <p:ext uri="{BB962C8B-B14F-4D97-AF65-F5344CB8AC3E}">
        <p14:creationId xmlns:p14="http://schemas.microsoft.com/office/powerpoint/2010/main" val="66712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A23EEF79-8636-4B38-B6B6-879210D84410}"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29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EEF79-8636-4B38-B6B6-879210D84410}" type="slidenum">
              <a:rPr lang="en-US" smtClean="0"/>
              <a:t>‹#›</a:t>
            </a:fld>
            <a:endParaRPr lang="en-US" dirty="0"/>
          </a:p>
        </p:txBody>
      </p:sp>
    </p:spTree>
    <p:extLst>
      <p:ext uri="{BB962C8B-B14F-4D97-AF65-F5344CB8AC3E}">
        <p14:creationId xmlns:p14="http://schemas.microsoft.com/office/powerpoint/2010/main" val="396235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33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24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spTree>
    <p:extLst>
      <p:ext uri="{BB962C8B-B14F-4D97-AF65-F5344CB8AC3E}">
        <p14:creationId xmlns:p14="http://schemas.microsoft.com/office/powerpoint/2010/main" val="8374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7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01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155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51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spTree>
    <p:extLst>
      <p:ext uri="{BB962C8B-B14F-4D97-AF65-F5344CB8AC3E}">
        <p14:creationId xmlns:p14="http://schemas.microsoft.com/office/powerpoint/2010/main" val="262043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EEF79-8636-4B38-B6B6-879210D84410}"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93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EEF79-8636-4B38-B6B6-879210D84410}"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5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3EEF79-8636-4B38-B6B6-879210D84410}"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14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3EEF79-8636-4B38-B6B6-879210D8441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5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3EEF79-8636-4B38-B6B6-879210D84410}" type="slidenum">
              <a:rPr lang="en-US" smtClean="0"/>
              <a:t>‹#›</a:t>
            </a:fld>
            <a:endParaRPr lang="en-US" dirty="0"/>
          </a:p>
        </p:txBody>
      </p:sp>
    </p:spTree>
    <p:extLst>
      <p:ext uri="{BB962C8B-B14F-4D97-AF65-F5344CB8AC3E}">
        <p14:creationId xmlns:p14="http://schemas.microsoft.com/office/powerpoint/2010/main" val="3606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EEF79-8636-4B38-B6B6-879210D84410}"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68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729FEE-971E-4981-B96F-4A1C31997F25}" type="datetimeFigureOut">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EEF79-8636-4B38-B6B6-879210D84410}" type="slidenum">
              <a:rPr lang="en-US" smtClean="0"/>
              <a:t>‹#›</a:t>
            </a:fld>
            <a:endParaRPr lang="en-US" dirty="0"/>
          </a:p>
        </p:txBody>
      </p:sp>
    </p:spTree>
    <p:extLst>
      <p:ext uri="{BB962C8B-B14F-4D97-AF65-F5344CB8AC3E}">
        <p14:creationId xmlns:p14="http://schemas.microsoft.com/office/powerpoint/2010/main" val="225043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729FEE-971E-4981-B96F-4A1C31997F25}" type="datetimeFigureOut">
              <a:rPr lang="en-US" smtClean="0"/>
              <a:t>9/7/2022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3EEF79-8636-4B38-B6B6-879210D84410}" type="slidenum">
              <a:rPr lang="en-US" smtClean="0"/>
              <a:t>‹#›</a:t>
            </a:fld>
            <a:endParaRPr lang="en-US" dirty="0"/>
          </a:p>
        </p:txBody>
      </p:sp>
    </p:spTree>
    <p:extLst>
      <p:ext uri="{BB962C8B-B14F-4D97-AF65-F5344CB8AC3E}">
        <p14:creationId xmlns:p14="http://schemas.microsoft.com/office/powerpoint/2010/main" val="6531956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imcom/28431215587/"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9.jpeg"/><Relationship Id="rId7" Type="http://schemas.openxmlformats.org/officeDocument/2006/relationships/diagramColors" Target="../diagrams/colors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pursuit.unimelb.edu.au/articles/how-social-and-emotional-learning-can-help-our-school-kids-cope" TargetMode="External"/><Relationship Id="rId5" Type="http://schemas.openxmlformats.org/officeDocument/2006/relationships/image" Target="../media/image10.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www.flickr.com/photos/juggernautco/831336841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pixabay.com/illustrations/idea-symbol-innovation-logo-338376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www.rupertwegerif.name/blog/previous/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www.transcend.org/tms/2019/10/world-population-growth/"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www.goodfreephotos.com/rocks-and-fossils/hope-diamond.jpg.ph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hyperlink" Target="https://www.kittlingbooks.com/2018/04/i-love-pots.html" TargetMode="External"/><Relationship Id="rId5" Type="http://schemas.openxmlformats.org/officeDocument/2006/relationships/image" Target="../media/image51.jpeg"/><Relationship Id="rId4" Type="http://schemas.openxmlformats.org/officeDocument/2006/relationships/hyperlink" Target="https://pxhere.com/en/photo/10279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pixabay.com/illustrations/feedback-report-back-balloons-474681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8" Type="http://schemas.openxmlformats.org/officeDocument/2006/relationships/hyperlink" Target="https://pixabay.com/en/question-board-chalk-school-1262378/" TargetMode="External"/><Relationship Id="rId3" Type="http://schemas.openxmlformats.org/officeDocument/2006/relationships/image" Target="../media/image5.png"/><Relationship Id="rId7" Type="http://schemas.openxmlformats.org/officeDocument/2006/relationships/image" Target="../media/image56.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9.jpeg"/><Relationship Id="rId7" Type="http://schemas.openxmlformats.org/officeDocument/2006/relationships/image" Target="../media/image22.png"/><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diagramColors" Target="../diagrams/colors3.xml"/><Relationship Id="rId5" Type="http://schemas.openxmlformats.org/officeDocument/2006/relationships/image" Target="../media/image4.png"/><Relationship Id="rId10" Type="http://schemas.openxmlformats.org/officeDocument/2006/relationships/diagramQuickStyle" Target="../diagrams/quickStyle3.xml"/><Relationship Id="rId4" Type="http://schemas.openxmlformats.org/officeDocument/2006/relationships/image" Target="../media/image3.png"/><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9.jpeg"/><Relationship Id="rId7" Type="http://schemas.openxmlformats.org/officeDocument/2006/relationships/image" Target="../media/image23.jpeg"/><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diagramColors" Target="../diagrams/colors4.xml"/><Relationship Id="rId5" Type="http://schemas.openxmlformats.org/officeDocument/2006/relationships/image" Target="../media/image4.png"/><Relationship Id="rId10" Type="http://schemas.openxmlformats.org/officeDocument/2006/relationships/diagramQuickStyle" Target="../diagrams/quickStyle4.xml"/><Relationship Id="rId4" Type="http://schemas.openxmlformats.org/officeDocument/2006/relationships/image" Target="../media/image3.png"/><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D1A6905-E2A3-484F-B455-9590E3290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2">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380DB908-51C0-4E3F-86A8-3467E4071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4CD89A-5183-6178-B459-F26367424366}"/>
              </a:ext>
            </a:extLst>
          </p:cNvPr>
          <p:cNvSpPr>
            <a:spLocks noGrp="1"/>
          </p:cNvSpPr>
          <p:nvPr>
            <p:ph type="title"/>
          </p:nvPr>
        </p:nvSpPr>
        <p:spPr>
          <a:xfrm>
            <a:off x="1295402" y="982132"/>
            <a:ext cx="9601196" cy="1303867"/>
          </a:xfrm>
        </p:spPr>
        <p:txBody>
          <a:bodyPr>
            <a:normAutofit/>
          </a:bodyPr>
          <a:lstStyle/>
          <a:p>
            <a:pPr>
              <a:lnSpc>
                <a:spcPct val="90000"/>
              </a:lnSpc>
            </a:pPr>
            <a:r>
              <a:rPr lang="en-US" sz="3700"/>
              <a:t>Facilitator:  Dr. Eugia Meminger</a:t>
            </a:r>
            <a:br>
              <a:rPr lang="en-US" sz="3700"/>
            </a:br>
            <a:r>
              <a:rPr lang="en-US" sz="3700"/>
              <a:t>Regions 1 and 3 Regional Mental Health Specialist</a:t>
            </a:r>
          </a:p>
        </p:txBody>
      </p:sp>
      <p:cxnSp>
        <p:nvCxnSpPr>
          <p:cNvPr id="8" name="Straight Connector 12">
            <a:extLst>
              <a:ext uri="{FF2B5EF4-FFF2-40B4-BE49-F238E27FC236}">
                <a16:creationId xmlns:a16="http://schemas.microsoft.com/office/drawing/2014/main" id="{1472F4D6-70C3-41D0-AFDF-921004940B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706F978-8A23-01E0-6FB0-42972E470094}"/>
              </a:ext>
            </a:extLst>
          </p:cNvPr>
          <p:cNvSpPr>
            <a:spLocks noGrp="1"/>
          </p:cNvSpPr>
          <p:nvPr>
            <p:ph idx="1"/>
          </p:nvPr>
        </p:nvSpPr>
        <p:spPr>
          <a:xfrm>
            <a:off x="1295401" y="2556932"/>
            <a:ext cx="9601196" cy="3318936"/>
          </a:xfrm>
        </p:spPr>
        <p:txBody>
          <a:bodyPr>
            <a:normAutofit/>
          </a:bodyPr>
          <a:lstStyle/>
          <a:p>
            <a:r>
              <a:rPr lang="en-US" sz="4000" dirty="0"/>
              <a:t>Why this topic?</a:t>
            </a:r>
          </a:p>
          <a:p>
            <a:r>
              <a:rPr lang="en-US" sz="4000" dirty="0"/>
              <a:t>Type in the chat what type of groups you are doing at your centers?</a:t>
            </a:r>
          </a:p>
        </p:txBody>
      </p:sp>
      <p:grpSp>
        <p:nvGrpSpPr>
          <p:cNvPr id="10" name="Group 14">
            <a:extLst>
              <a:ext uri="{FF2B5EF4-FFF2-40B4-BE49-F238E27FC236}">
                <a16:creationId xmlns:a16="http://schemas.microsoft.com/office/drawing/2014/main" id="{C8844E6C-FFE6-4937-A7DC-0AD58882F0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16" name="Rounded Rectangle 19">
              <a:extLst>
                <a:ext uri="{FF2B5EF4-FFF2-40B4-BE49-F238E27FC236}">
                  <a16:creationId xmlns:a16="http://schemas.microsoft.com/office/drawing/2014/main" id="{F7D598A8-2CE2-45BE-BB8E-1D623A7C5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6">
              <a:extLst>
                <a:ext uri="{FF2B5EF4-FFF2-40B4-BE49-F238E27FC236}">
                  <a16:creationId xmlns:a16="http://schemas.microsoft.com/office/drawing/2014/main" id="{B523A783-93C9-4929-95AF-E41A53CF21A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18" name="Rounded Rectangle 26">
              <a:extLst>
                <a:ext uri="{FF2B5EF4-FFF2-40B4-BE49-F238E27FC236}">
                  <a16:creationId xmlns:a16="http://schemas.microsoft.com/office/drawing/2014/main" id="{CE6DC554-371A-4C76-A412-A527AAFDE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C143FF3-29AC-4E9A-AB31-FBD1F4E804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Tree>
    <p:extLst>
      <p:ext uri="{BB962C8B-B14F-4D97-AF65-F5344CB8AC3E}">
        <p14:creationId xmlns:p14="http://schemas.microsoft.com/office/powerpoint/2010/main" val="6071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098D-11EF-CE82-2ECB-9140387FC42F}"/>
              </a:ext>
            </a:extLst>
          </p:cNvPr>
          <p:cNvSpPr>
            <a:spLocks noGrp="1"/>
          </p:cNvSpPr>
          <p:nvPr>
            <p:ph type="title"/>
          </p:nvPr>
        </p:nvSpPr>
        <p:spPr/>
        <p:txBody>
          <a:bodyPr/>
          <a:lstStyle/>
          <a:p>
            <a:r>
              <a:rPr lang="en-US" dirty="0"/>
              <a:t>Structure That Has Worked Well</a:t>
            </a:r>
          </a:p>
        </p:txBody>
      </p:sp>
      <p:sp>
        <p:nvSpPr>
          <p:cNvPr id="3" name="Content Placeholder 2">
            <a:extLst>
              <a:ext uri="{FF2B5EF4-FFF2-40B4-BE49-F238E27FC236}">
                <a16:creationId xmlns:a16="http://schemas.microsoft.com/office/drawing/2014/main" id="{B6ACD1AF-FABB-5B19-937D-4D2E48EE622E}"/>
              </a:ext>
            </a:extLst>
          </p:cNvPr>
          <p:cNvSpPr>
            <a:spLocks noGrp="1"/>
          </p:cNvSpPr>
          <p:nvPr>
            <p:ph sz="half" idx="1"/>
          </p:nvPr>
        </p:nvSpPr>
        <p:spPr/>
        <p:txBody>
          <a:bodyPr>
            <a:normAutofit fontScale="85000" lnSpcReduction="20000"/>
          </a:bodyPr>
          <a:lstStyle/>
          <a:p>
            <a:r>
              <a:rPr lang="en-US" dirty="0"/>
              <a:t>Start all sessions with a check in.  Stick with one format for at least six weeks before changing it up. </a:t>
            </a:r>
          </a:p>
          <a:p>
            <a:r>
              <a:rPr lang="en-US" dirty="0"/>
              <a:t>Favorite:  Rose, Thorn and Bud check in: rose, a highlight, success, small win, or something positive that happened; thorn, a challenge you experienced or something you can use more support with and bud, a new idea that has blossomed or something you are looking forward to knowing more about or experiencing. One can always PASS.</a:t>
            </a:r>
          </a:p>
          <a:p>
            <a:endParaRPr lang="en-US" dirty="0"/>
          </a:p>
        </p:txBody>
      </p:sp>
      <p:sp>
        <p:nvSpPr>
          <p:cNvPr id="4" name="Content Placeholder 3">
            <a:extLst>
              <a:ext uri="{FF2B5EF4-FFF2-40B4-BE49-F238E27FC236}">
                <a16:creationId xmlns:a16="http://schemas.microsoft.com/office/drawing/2014/main" id="{F2FAAAA3-1BA6-BDB4-8DD0-97EE325B76BA}"/>
              </a:ext>
            </a:extLst>
          </p:cNvPr>
          <p:cNvSpPr>
            <a:spLocks noGrp="1"/>
          </p:cNvSpPr>
          <p:nvPr>
            <p:ph sz="half" idx="2"/>
          </p:nvPr>
        </p:nvSpPr>
        <p:spPr/>
        <p:txBody>
          <a:bodyPr>
            <a:normAutofit fontScale="85000" lnSpcReduction="20000"/>
          </a:bodyPr>
          <a:lstStyle/>
          <a:p>
            <a:endParaRPr lang="en-US" dirty="0"/>
          </a:p>
        </p:txBody>
      </p:sp>
      <p:pic>
        <p:nvPicPr>
          <p:cNvPr id="6" name="Picture 5" descr="Wood construction skeleton">
            <a:extLst>
              <a:ext uri="{FF2B5EF4-FFF2-40B4-BE49-F238E27FC236}">
                <a16:creationId xmlns:a16="http://schemas.microsoft.com/office/drawing/2014/main" id="{F5DD56DA-54A5-4DD1-1E07-2EFBA63B3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3172" y="2560320"/>
            <a:ext cx="4630380" cy="3086920"/>
          </a:xfrm>
          <a:prstGeom prst="rect">
            <a:avLst/>
          </a:prstGeom>
        </p:spPr>
      </p:pic>
    </p:spTree>
    <p:extLst>
      <p:ext uri="{BB962C8B-B14F-4D97-AF65-F5344CB8AC3E}">
        <p14:creationId xmlns:p14="http://schemas.microsoft.com/office/powerpoint/2010/main" val="182015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098D-11EF-CE82-2ECB-9140387FC42F}"/>
              </a:ext>
            </a:extLst>
          </p:cNvPr>
          <p:cNvSpPr>
            <a:spLocks noGrp="1"/>
          </p:cNvSpPr>
          <p:nvPr>
            <p:ph type="title"/>
          </p:nvPr>
        </p:nvSpPr>
        <p:spPr/>
        <p:txBody>
          <a:bodyPr/>
          <a:lstStyle/>
          <a:p>
            <a:r>
              <a:rPr lang="en-US" dirty="0"/>
              <a:t>Structure That Has Worked Well</a:t>
            </a:r>
          </a:p>
        </p:txBody>
      </p:sp>
      <p:sp>
        <p:nvSpPr>
          <p:cNvPr id="3" name="Content Placeholder 2">
            <a:extLst>
              <a:ext uri="{FF2B5EF4-FFF2-40B4-BE49-F238E27FC236}">
                <a16:creationId xmlns:a16="http://schemas.microsoft.com/office/drawing/2014/main" id="{B6ACD1AF-FABB-5B19-937D-4D2E48EE622E}"/>
              </a:ext>
            </a:extLst>
          </p:cNvPr>
          <p:cNvSpPr>
            <a:spLocks noGrp="1"/>
          </p:cNvSpPr>
          <p:nvPr>
            <p:ph sz="half" idx="1"/>
          </p:nvPr>
        </p:nvSpPr>
        <p:spPr/>
        <p:txBody>
          <a:bodyPr>
            <a:normAutofit fontScale="85000" lnSpcReduction="20000"/>
          </a:bodyPr>
          <a:lstStyle/>
          <a:p>
            <a:endParaRPr lang="en-US" dirty="0"/>
          </a:p>
        </p:txBody>
      </p:sp>
      <p:sp>
        <p:nvSpPr>
          <p:cNvPr id="4" name="Content Placeholder 3">
            <a:extLst>
              <a:ext uri="{FF2B5EF4-FFF2-40B4-BE49-F238E27FC236}">
                <a16:creationId xmlns:a16="http://schemas.microsoft.com/office/drawing/2014/main" id="{F2FAAAA3-1BA6-BDB4-8DD0-97EE325B76BA}"/>
              </a:ext>
            </a:extLst>
          </p:cNvPr>
          <p:cNvSpPr>
            <a:spLocks noGrp="1"/>
          </p:cNvSpPr>
          <p:nvPr>
            <p:ph sz="half" idx="2"/>
          </p:nvPr>
        </p:nvSpPr>
        <p:spPr/>
        <p:txBody>
          <a:bodyPr>
            <a:normAutofit fontScale="85000" lnSpcReduction="20000"/>
          </a:bodyPr>
          <a:lstStyle/>
          <a:p>
            <a:r>
              <a:rPr lang="en-US" dirty="0"/>
              <a:t>Favorite endings of group:</a:t>
            </a:r>
          </a:p>
          <a:p>
            <a:r>
              <a:rPr lang="en-US" dirty="0"/>
              <a:t>How was group for you today: session rating scale (thumbs up if you liked it, thumb to the side if it was fine, and thumbs down if it wasn’t your favorite). Totally nonverbal feedback.</a:t>
            </a:r>
          </a:p>
          <a:p>
            <a:r>
              <a:rPr lang="en-US" dirty="0"/>
              <a:t>Ring a bell or gong and listen to it until the sound completely fades to nothing.</a:t>
            </a:r>
          </a:p>
          <a:p>
            <a:r>
              <a:rPr lang="en-US" dirty="0"/>
              <a:t>Later on: ”Share one thing you’d prefer to leave here and one thing you’d like to take with you.”</a:t>
            </a:r>
          </a:p>
          <a:p>
            <a:endParaRPr lang="en-US" dirty="0"/>
          </a:p>
        </p:txBody>
      </p:sp>
      <p:pic>
        <p:nvPicPr>
          <p:cNvPr id="6" name="Picture 5" descr="Wood construction skeleton">
            <a:extLst>
              <a:ext uri="{FF2B5EF4-FFF2-40B4-BE49-F238E27FC236}">
                <a16:creationId xmlns:a16="http://schemas.microsoft.com/office/drawing/2014/main" id="{F5DD56DA-54A5-4DD1-1E07-2EFBA63B3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0303" y="2560320"/>
            <a:ext cx="4464484" cy="2976322"/>
          </a:xfrm>
          <a:prstGeom prst="rect">
            <a:avLst/>
          </a:prstGeom>
        </p:spPr>
      </p:pic>
    </p:spTree>
    <p:extLst>
      <p:ext uri="{BB962C8B-B14F-4D97-AF65-F5344CB8AC3E}">
        <p14:creationId xmlns:p14="http://schemas.microsoft.com/office/powerpoint/2010/main" val="113824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 name="Picture 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13" name="Picture 1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cxnSp>
        <p:nvCxnSpPr>
          <p:cNvPr id="15" name="Straight Connector 1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52DD509F-D719-C42D-28F1-5EF9C93AAC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5122" b="28628"/>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6D1A6905-E2A3-484F-B455-9590E3290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7">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0DB908-51C0-4E3F-86A8-3467E4071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CF96D9-730E-5805-CF2A-3F6AA0095BA6}"/>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dirty="0"/>
              <a:t>Activities/Content That Has Worked Well</a:t>
            </a:r>
          </a:p>
        </p:txBody>
      </p:sp>
      <p:cxnSp>
        <p:nvCxnSpPr>
          <p:cNvPr id="21" name="Straight Connector 20">
            <a:extLst>
              <a:ext uri="{FF2B5EF4-FFF2-40B4-BE49-F238E27FC236}">
                <a16:creationId xmlns:a16="http://schemas.microsoft.com/office/drawing/2014/main" id="{1472F4D6-70C3-41D0-AFDF-921004940B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BAFE474-A768-79B5-E8B4-FD57A4361F8F}"/>
              </a:ext>
            </a:extLst>
          </p:cNvPr>
          <p:cNvSpPr>
            <a:spLocks noGrp="1"/>
          </p:cNvSpPr>
          <p:nvPr>
            <p:ph sz="half" idx="1"/>
          </p:nvPr>
        </p:nvSpPr>
        <p:spPr>
          <a:xfrm>
            <a:off x="1295401" y="2556932"/>
            <a:ext cx="9601196" cy="3318936"/>
          </a:xfrm>
        </p:spPr>
        <p:txBody>
          <a:bodyPr vert="horz" lIns="91440" tIns="45720" rIns="91440" bIns="45720" rtlCol="0" anchor="t">
            <a:normAutofit/>
          </a:bodyPr>
          <a:lstStyle/>
          <a:p>
            <a:r>
              <a:rPr lang="en-US" b="1" dirty="0"/>
              <a:t>Art:  </a:t>
            </a:r>
            <a:r>
              <a:rPr lang="en-US" dirty="0"/>
              <a:t>leaving anonymous sidewalk chalk images on campus, drawn together</a:t>
            </a:r>
          </a:p>
          <a:p>
            <a:pPr lvl="1"/>
            <a:r>
              <a:rPr lang="en-US" dirty="0"/>
              <a:t>Collage boxes: images of what is public on the outside, what is private on the inside; share as it comfortable</a:t>
            </a:r>
          </a:p>
          <a:p>
            <a:pPr lvl="1"/>
            <a:r>
              <a:rPr lang="en-US" dirty="0"/>
              <a:t>Draw picture of what inspires you; share if comfortable</a:t>
            </a:r>
          </a:p>
          <a:p>
            <a:r>
              <a:rPr lang="en-US" b="1" dirty="0"/>
              <a:t>Game: </a:t>
            </a:r>
            <a:r>
              <a:rPr lang="en-US" dirty="0"/>
              <a:t>two truths and a lie; charades of favorite movies; blindfold walk outside with group instructions</a:t>
            </a:r>
          </a:p>
          <a:p>
            <a:r>
              <a:rPr lang="en-US" b="1" dirty="0"/>
              <a:t>Values Card Sort</a:t>
            </a:r>
            <a:r>
              <a:rPr lang="en-US" dirty="0"/>
              <a:t>: share the one value you are most comfortable sharing </a:t>
            </a:r>
          </a:p>
          <a:p>
            <a:pPr marL="0" indent="0"/>
            <a:endParaRPr lang="en-US" dirty="0"/>
          </a:p>
        </p:txBody>
      </p:sp>
      <p:grpSp>
        <p:nvGrpSpPr>
          <p:cNvPr id="23" name="Group 22">
            <a:extLst>
              <a:ext uri="{FF2B5EF4-FFF2-40B4-BE49-F238E27FC236}">
                <a16:creationId xmlns:a16="http://schemas.microsoft.com/office/drawing/2014/main" id="{C8844E6C-FFE6-4937-A7DC-0AD58882F0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24" name="Rounded Rectangle 19">
              <a:extLst>
                <a:ext uri="{FF2B5EF4-FFF2-40B4-BE49-F238E27FC236}">
                  <a16:creationId xmlns:a16="http://schemas.microsoft.com/office/drawing/2014/main" id="{F7D598A8-2CE2-45BE-BB8E-1D623A7C5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523A783-93C9-4929-95AF-E41A53CF21A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sp useBgFill="1">
          <p:nvSpPr>
            <p:cNvPr id="26" name="Rounded Rectangle 26">
              <a:extLst>
                <a:ext uri="{FF2B5EF4-FFF2-40B4-BE49-F238E27FC236}">
                  <a16:creationId xmlns:a16="http://schemas.microsoft.com/office/drawing/2014/main" id="{CE6DC554-371A-4C76-A412-A527AAFDE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9C143FF3-29AC-4E9A-AB31-FBD1F4E804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spTree>
    <p:extLst>
      <p:ext uri="{BB962C8B-B14F-4D97-AF65-F5344CB8AC3E}">
        <p14:creationId xmlns:p14="http://schemas.microsoft.com/office/powerpoint/2010/main" val="176595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 name="Picture 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13" name="Picture 1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cxnSp>
        <p:nvCxnSpPr>
          <p:cNvPr id="15" name="Straight Connector 1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C28E7AB6-0BE9-8FDB-F366-A5B8E9FCA1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122" b="28628"/>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6D1A6905-E2A3-484F-B455-9590E3290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6">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0DB908-51C0-4E3F-86A8-3467E4071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BCF96D9-730E-5805-CF2A-3F6AA0095BA6}"/>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dirty="0"/>
              <a:t>Activities/Content That Has Worked Well</a:t>
            </a:r>
          </a:p>
        </p:txBody>
      </p:sp>
      <p:cxnSp>
        <p:nvCxnSpPr>
          <p:cNvPr id="21" name="Straight Connector 20">
            <a:extLst>
              <a:ext uri="{FF2B5EF4-FFF2-40B4-BE49-F238E27FC236}">
                <a16:creationId xmlns:a16="http://schemas.microsoft.com/office/drawing/2014/main" id="{1472F4D6-70C3-41D0-AFDF-921004940B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AD4E76E1-1313-66C7-6E1A-4B278476F7ED}"/>
              </a:ext>
            </a:extLst>
          </p:cNvPr>
          <p:cNvSpPr>
            <a:spLocks noGrp="1"/>
          </p:cNvSpPr>
          <p:nvPr>
            <p:ph sz="half" idx="2"/>
          </p:nvPr>
        </p:nvSpPr>
        <p:spPr>
          <a:xfrm>
            <a:off x="1295401" y="2556932"/>
            <a:ext cx="9601196" cy="3318936"/>
          </a:xfrm>
        </p:spPr>
        <p:txBody>
          <a:bodyPr vert="horz" lIns="91440" tIns="45720" rIns="91440" bIns="45720" rtlCol="0" anchor="t">
            <a:normAutofit/>
          </a:bodyPr>
          <a:lstStyle/>
          <a:p>
            <a:pPr>
              <a:lnSpc>
                <a:spcPct val="90000"/>
              </a:lnSpc>
            </a:pPr>
            <a:r>
              <a:rPr lang="en-US" sz="1700" b="1" dirty="0"/>
              <a:t>Discussion/talking ideas: (can ask directly or put the questions in a hat and randomly draw on them) </a:t>
            </a:r>
          </a:p>
          <a:p>
            <a:pPr lvl="1">
              <a:lnSpc>
                <a:spcPct val="90000"/>
              </a:lnSpc>
            </a:pPr>
            <a:r>
              <a:rPr lang="en-US" sz="1700" dirty="0"/>
              <a:t>If you were an animal, what would you be? What superpower do you wish you could have? Would you rather be a boss or an employee? If you could make one rule that everyone in the world would follow, what would it be? What’s a hobby or skill that you would like to learn? If you lost everything but could keep three things, what would they be?</a:t>
            </a:r>
          </a:p>
          <a:p>
            <a:pPr>
              <a:lnSpc>
                <a:spcPct val="90000"/>
              </a:lnSpc>
            </a:pPr>
            <a:r>
              <a:rPr lang="en-US" sz="1700" b="1" dirty="0"/>
              <a:t>Later on: </a:t>
            </a:r>
          </a:p>
          <a:p>
            <a:pPr lvl="1">
              <a:lnSpc>
                <a:spcPct val="90000"/>
              </a:lnSpc>
            </a:pPr>
            <a:r>
              <a:rPr lang="en-US" sz="1700" dirty="0"/>
              <a:t>Pick a year in your life and tell us everything you remember? What is one thing you are good at and one thing that is a challenge? What question would you like to ask everyone in the room? (better to put this one anonymously in the hat)</a:t>
            </a:r>
            <a:endParaRPr lang="en-US" sz="1700" b="1" dirty="0"/>
          </a:p>
        </p:txBody>
      </p:sp>
      <p:grpSp>
        <p:nvGrpSpPr>
          <p:cNvPr id="23" name="Group 22">
            <a:extLst>
              <a:ext uri="{FF2B5EF4-FFF2-40B4-BE49-F238E27FC236}">
                <a16:creationId xmlns:a16="http://schemas.microsoft.com/office/drawing/2014/main" id="{C8844E6C-FFE6-4937-A7DC-0AD58882F0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24" name="Rounded Rectangle 19">
              <a:extLst>
                <a:ext uri="{FF2B5EF4-FFF2-40B4-BE49-F238E27FC236}">
                  <a16:creationId xmlns:a16="http://schemas.microsoft.com/office/drawing/2014/main" id="{F7D598A8-2CE2-45BE-BB8E-1D623A7C5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523A783-93C9-4929-95AF-E41A53CF21A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sp useBgFill="1">
          <p:nvSpPr>
            <p:cNvPr id="26" name="Rounded Rectangle 26">
              <a:extLst>
                <a:ext uri="{FF2B5EF4-FFF2-40B4-BE49-F238E27FC236}">
                  <a16:creationId xmlns:a16="http://schemas.microsoft.com/office/drawing/2014/main" id="{CE6DC554-371A-4C76-A412-A527AAFDE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9C143FF3-29AC-4E9A-AB31-FBD1F4E804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spTree>
    <p:extLst>
      <p:ext uri="{BB962C8B-B14F-4D97-AF65-F5344CB8AC3E}">
        <p14:creationId xmlns:p14="http://schemas.microsoft.com/office/powerpoint/2010/main" val="267848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0F10-EADE-31F6-DBB7-177595D8076B}"/>
              </a:ext>
            </a:extLst>
          </p:cNvPr>
          <p:cNvSpPr>
            <a:spLocks noGrp="1"/>
          </p:cNvSpPr>
          <p:nvPr>
            <p:ph type="title"/>
          </p:nvPr>
        </p:nvSpPr>
        <p:spPr>
          <a:xfrm>
            <a:off x="953730" y="844480"/>
            <a:ext cx="10510684" cy="1303867"/>
          </a:xfrm>
        </p:spPr>
        <p:txBody>
          <a:bodyPr>
            <a:normAutofit fontScale="90000"/>
          </a:bodyPr>
          <a:lstStyle/>
          <a:p>
            <a:r>
              <a:rPr lang="en-US" dirty="0"/>
              <a:t>Top 11 questions/comments to help group process increasing levels of interpersonal challenge</a:t>
            </a:r>
          </a:p>
        </p:txBody>
      </p:sp>
      <p:sp>
        <p:nvSpPr>
          <p:cNvPr id="3" name="Content Placeholder 2">
            <a:extLst>
              <a:ext uri="{FF2B5EF4-FFF2-40B4-BE49-F238E27FC236}">
                <a16:creationId xmlns:a16="http://schemas.microsoft.com/office/drawing/2014/main" id="{87229B6F-6158-EE5F-67B0-38CEEE9FC102}"/>
              </a:ext>
            </a:extLst>
          </p:cNvPr>
          <p:cNvSpPr>
            <a:spLocks noGrp="1"/>
          </p:cNvSpPr>
          <p:nvPr>
            <p:ph sz="half" idx="1"/>
          </p:nvPr>
        </p:nvSpPr>
        <p:spPr/>
        <p:txBody>
          <a:bodyPr>
            <a:normAutofit fontScale="77500" lnSpcReduction="20000"/>
          </a:bodyPr>
          <a:lstStyle/>
          <a:p>
            <a:pPr marL="457200" indent="-457200">
              <a:buFont typeface="+mj-lt"/>
              <a:buAutoNum type="arabicPeriod"/>
            </a:pPr>
            <a:r>
              <a:rPr lang="en-US" sz="2600" dirty="0"/>
              <a:t>How was this activity/discussion/event for you?  Did you like it? Not like it?</a:t>
            </a:r>
          </a:p>
          <a:p>
            <a:pPr marL="457200" indent="-457200">
              <a:buFont typeface="+mj-lt"/>
              <a:buAutoNum type="arabicPeriod"/>
            </a:pPr>
            <a:r>
              <a:rPr lang="en-US" sz="2600" dirty="0"/>
              <a:t>Does anyone feel/think the same?</a:t>
            </a:r>
          </a:p>
          <a:p>
            <a:pPr marL="457200" indent="-457200">
              <a:buFont typeface="+mj-lt"/>
              <a:buAutoNum type="arabicPeriod"/>
            </a:pPr>
            <a:r>
              <a:rPr lang="en-US" sz="2600" dirty="0"/>
              <a:t>Has anyone had a different experience?</a:t>
            </a:r>
          </a:p>
          <a:p>
            <a:pPr marL="457200" indent="-457200">
              <a:buFont typeface="+mj-lt"/>
              <a:buAutoNum type="arabicPeriod"/>
            </a:pPr>
            <a:r>
              <a:rPr lang="en-US" sz="2600" dirty="0"/>
              <a:t>Are you willing to hear from someone else who has the same challenge and found something that helped them out?</a:t>
            </a:r>
          </a:p>
          <a:p>
            <a:pPr marL="457200" indent="-457200">
              <a:buFont typeface="+mj-lt"/>
              <a:buAutoNum type="arabicPeriod"/>
            </a:pPr>
            <a:r>
              <a:rPr lang="en-US" sz="2600" dirty="0"/>
              <a:t>What do you appreciate about (other person in the group)?</a:t>
            </a:r>
          </a:p>
          <a:p>
            <a:pPr marL="457200" indent="-457200">
              <a:buFont typeface="+mj-lt"/>
              <a:buAutoNum type="arabicPeriod"/>
            </a:pPr>
            <a:r>
              <a:rPr lang="en-US" sz="2600" dirty="0"/>
              <a:t>What can the group do to help you?</a:t>
            </a:r>
          </a:p>
          <a:p>
            <a:endParaRPr lang="en-US" dirty="0"/>
          </a:p>
        </p:txBody>
      </p:sp>
      <p:pic>
        <p:nvPicPr>
          <p:cNvPr id="6" name="Content Placeholder 5" descr="Wooden blocks with question marks">
            <a:extLst>
              <a:ext uri="{FF2B5EF4-FFF2-40B4-BE49-F238E27FC236}">
                <a16:creationId xmlns:a16="http://schemas.microsoft.com/office/drawing/2014/main" id="{1D6E29F5-A5D7-BB00-5E77-B0E13954C23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81725" y="2642923"/>
            <a:ext cx="4718050" cy="3145366"/>
          </a:xfrm>
        </p:spPr>
      </p:pic>
    </p:spTree>
    <p:extLst>
      <p:ext uri="{BB962C8B-B14F-4D97-AF65-F5344CB8AC3E}">
        <p14:creationId xmlns:p14="http://schemas.microsoft.com/office/powerpoint/2010/main" val="125917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0F10-EADE-31F6-DBB7-177595D8076B}"/>
              </a:ext>
            </a:extLst>
          </p:cNvPr>
          <p:cNvSpPr>
            <a:spLocks noGrp="1"/>
          </p:cNvSpPr>
          <p:nvPr>
            <p:ph type="title"/>
          </p:nvPr>
        </p:nvSpPr>
        <p:spPr>
          <a:xfrm>
            <a:off x="953730" y="844480"/>
            <a:ext cx="10510684" cy="1303867"/>
          </a:xfrm>
        </p:spPr>
        <p:txBody>
          <a:bodyPr>
            <a:normAutofit fontScale="90000"/>
          </a:bodyPr>
          <a:lstStyle/>
          <a:p>
            <a:r>
              <a:rPr lang="en-US" dirty="0"/>
              <a:t>Top 11 questions/comments to help group process increasing levels of interpersonal challenge</a:t>
            </a:r>
          </a:p>
        </p:txBody>
      </p:sp>
      <p:pic>
        <p:nvPicPr>
          <p:cNvPr id="6" name="Content Placeholder 5">
            <a:extLst>
              <a:ext uri="{FF2B5EF4-FFF2-40B4-BE49-F238E27FC236}">
                <a16:creationId xmlns:a16="http://schemas.microsoft.com/office/drawing/2014/main" id="{3CD464AE-060C-6CD3-1018-AFA13F6441F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98575" y="2642923"/>
            <a:ext cx="4718050" cy="3145366"/>
          </a:xfrm>
          <a:prstGeom prst="rect">
            <a:avLst/>
          </a:prstGeom>
        </p:spPr>
      </p:pic>
      <p:sp>
        <p:nvSpPr>
          <p:cNvPr id="4" name="Content Placeholder 3">
            <a:extLst>
              <a:ext uri="{FF2B5EF4-FFF2-40B4-BE49-F238E27FC236}">
                <a16:creationId xmlns:a16="http://schemas.microsoft.com/office/drawing/2014/main" id="{3843CDC7-226B-A792-3469-0FD694AD2A8A}"/>
              </a:ext>
            </a:extLst>
          </p:cNvPr>
          <p:cNvSpPr>
            <a:spLocks noGrp="1"/>
          </p:cNvSpPr>
          <p:nvPr>
            <p:ph sz="half" idx="2"/>
          </p:nvPr>
        </p:nvSpPr>
        <p:spPr/>
        <p:txBody>
          <a:bodyPr>
            <a:normAutofit fontScale="70000" lnSpcReduction="20000"/>
          </a:bodyPr>
          <a:lstStyle/>
          <a:p>
            <a:pPr marL="457200" indent="-457200">
              <a:buFont typeface="+mj-lt"/>
              <a:buAutoNum type="arabicPeriod" startAt="7"/>
            </a:pPr>
            <a:r>
              <a:rPr lang="en-US" sz="2600" dirty="0"/>
              <a:t>That discussion/question seemed to move you: what are you thinking/feeling?</a:t>
            </a:r>
          </a:p>
          <a:p>
            <a:pPr marL="457200" indent="-457200">
              <a:buFont typeface="+mj-lt"/>
              <a:buAutoNum type="arabicPeriod" startAt="7"/>
            </a:pPr>
            <a:r>
              <a:rPr lang="en-US" sz="2600" dirty="0"/>
              <a:t>What do you need from the group right now?</a:t>
            </a:r>
          </a:p>
          <a:p>
            <a:pPr marL="457200" indent="-457200">
              <a:buFont typeface="+mj-lt"/>
              <a:buAutoNum type="arabicPeriod" startAt="7"/>
            </a:pPr>
            <a:r>
              <a:rPr lang="en-US" sz="2600" dirty="0"/>
              <a:t>What’s it like for the group when X talks about that?</a:t>
            </a:r>
          </a:p>
          <a:p>
            <a:pPr marL="457200" indent="-457200">
              <a:buFont typeface="+mj-lt"/>
              <a:buAutoNum type="arabicPeriod" startAt="7"/>
            </a:pPr>
            <a:r>
              <a:rPr lang="en-US" sz="2600" dirty="0"/>
              <a:t>What do you wish the group would notice about you? About what you are feeling or thinking right now? What do you wish they would say to you?  Ask you?</a:t>
            </a:r>
          </a:p>
          <a:p>
            <a:pPr marL="457200" indent="-457200">
              <a:buFont typeface="+mj-lt"/>
              <a:buAutoNum type="arabicPeriod" startAt="7"/>
            </a:pPr>
            <a:r>
              <a:rPr lang="en-US" sz="2600" dirty="0"/>
              <a:t>I’m noticing that the group got quiet?  What do you think is going on?</a:t>
            </a:r>
          </a:p>
          <a:p>
            <a:endParaRPr lang="en-US" dirty="0"/>
          </a:p>
        </p:txBody>
      </p:sp>
    </p:spTree>
    <p:extLst>
      <p:ext uri="{BB962C8B-B14F-4D97-AF65-F5344CB8AC3E}">
        <p14:creationId xmlns:p14="http://schemas.microsoft.com/office/powerpoint/2010/main" val="314524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94B0565-9882-33DB-1F15-E344673508DC}"/>
              </a:ext>
            </a:extLst>
          </p:cNvPr>
          <p:cNvSpPr>
            <a:spLocks noGrp="1" noChangeArrowheads="1"/>
          </p:cNvSpPr>
          <p:nvPr>
            <p:ph type="ctrTitle"/>
          </p:nvPr>
        </p:nvSpPr>
        <p:spPr>
          <a:xfrm>
            <a:off x="5217340" y="1083736"/>
            <a:ext cx="4538526" cy="2345264"/>
          </a:xfrm>
        </p:spPr>
        <p:txBody>
          <a:bodyPr vert="horz" lIns="91440" tIns="45720" rIns="91440" bIns="45720" rtlCol="0" anchor="b">
            <a:normAutofit/>
          </a:bodyPr>
          <a:lstStyle/>
          <a:p>
            <a:r>
              <a:rPr lang="en-US" altLang="en-US" dirty="0"/>
              <a:t>M.I.N.O.R.S!</a:t>
            </a:r>
          </a:p>
        </p:txBody>
      </p:sp>
      <p:sp>
        <p:nvSpPr>
          <p:cNvPr id="15363" name="Subtitle 2">
            <a:extLst>
              <a:ext uri="{FF2B5EF4-FFF2-40B4-BE49-F238E27FC236}">
                <a16:creationId xmlns:a16="http://schemas.microsoft.com/office/drawing/2014/main" id="{5C8BAC99-425E-23DB-0CF7-50FC1245E29F}"/>
              </a:ext>
            </a:extLst>
          </p:cNvPr>
          <p:cNvSpPr>
            <a:spLocks noGrp="1" noChangeArrowheads="1"/>
          </p:cNvSpPr>
          <p:nvPr>
            <p:ph type="subTitle" idx="1"/>
          </p:nvPr>
        </p:nvSpPr>
        <p:spPr>
          <a:xfrm>
            <a:off x="4992836" y="3542461"/>
            <a:ext cx="4513252" cy="1933463"/>
          </a:xfrm>
        </p:spPr>
        <p:txBody>
          <a:bodyPr vert="horz" lIns="91440" tIns="45720" rIns="91440" bIns="45720" rtlCol="0" anchor="t">
            <a:normAutofit/>
          </a:bodyPr>
          <a:lstStyle/>
          <a:p>
            <a:r>
              <a:rPr lang="en-US" altLang="en-US" sz="2400" dirty="0"/>
              <a:t>A 6-week skills-building process group for minors</a:t>
            </a:r>
          </a:p>
        </p:txBody>
      </p:sp>
      <p:pic>
        <p:nvPicPr>
          <p:cNvPr id="3" name="Picture 2" descr="A person smiling for the camera&#10;&#10;Description automatically generated with medium confidence">
            <a:extLst>
              <a:ext uri="{FF2B5EF4-FFF2-40B4-BE49-F238E27FC236}">
                <a16:creationId xmlns:a16="http://schemas.microsoft.com/office/drawing/2014/main" id="{7584E1AF-E5F3-EE4D-9B6C-5617058829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1750" y="1410208"/>
            <a:ext cx="2710790" cy="3858780"/>
          </a:xfrm>
          <a:prstGeom prst="rect">
            <a:avLst/>
          </a:prstGeom>
        </p:spPr>
      </p:pic>
      <p:sp>
        <p:nvSpPr>
          <p:cNvPr id="15364" name="TextBox 1">
            <a:extLst>
              <a:ext uri="{FF2B5EF4-FFF2-40B4-BE49-F238E27FC236}">
                <a16:creationId xmlns:a16="http://schemas.microsoft.com/office/drawing/2014/main" id="{9FFC5CBB-1B03-8381-455B-3712A939FBB8}"/>
              </a:ext>
            </a:extLst>
          </p:cNvPr>
          <p:cNvSpPr txBox="1">
            <a:spLocks noChangeArrowheads="1"/>
          </p:cNvSpPr>
          <p:nvPr/>
        </p:nvSpPr>
        <p:spPr bwMode="auto">
          <a:xfrm>
            <a:off x="5101854" y="4361047"/>
            <a:ext cx="5253059"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spcAft>
                <a:spcPts val="600"/>
              </a:spcAft>
            </a:pPr>
            <a:r>
              <a:rPr lang="en-US" altLang="en-US" sz="2400" dirty="0">
                <a:latin typeface="Century Gothic" panose="020B0502020202020204" pitchFamily="34" charset="0"/>
              </a:rPr>
              <a:t>Dr. Karyn Felder Moore, CMHC</a:t>
            </a:r>
          </a:p>
          <a:p>
            <a:pPr eaLnBrk="1" hangingPunct="1">
              <a:spcAft>
                <a:spcPts val="600"/>
              </a:spcAft>
            </a:pPr>
            <a:r>
              <a:rPr lang="en-US" altLang="en-US" sz="2400" dirty="0">
                <a:latin typeface="Century Gothic" panose="020B0502020202020204" pitchFamily="34" charset="0"/>
              </a:rPr>
              <a:t>Woodstock Job Corps Center</a:t>
            </a:r>
          </a:p>
        </p:txBody>
      </p:sp>
    </p:spTree>
    <p:extLst>
      <p:ext uri="{BB962C8B-B14F-4D97-AF65-F5344CB8AC3E}">
        <p14:creationId xmlns:p14="http://schemas.microsoft.com/office/powerpoint/2010/main" val="317323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FF34F53-D92D-B120-3473-054B93B066F4}"/>
              </a:ext>
            </a:extLst>
          </p:cNvPr>
          <p:cNvSpPr>
            <a:spLocks noGrp="1" noChangeArrowheads="1"/>
          </p:cNvSpPr>
          <p:nvPr>
            <p:ph type="title"/>
          </p:nvPr>
        </p:nvSpPr>
        <p:spPr/>
        <p:txBody>
          <a:bodyPr>
            <a:normAutofit/>
          </a:bodyPr>
          <a:lstStyle/>
          <a:p>
            <a:r>
              <a:rPr lang="en-US" altLang="en-US" dirty="0">
                <a:ln>
                  <a:noFill/>
                </a:ln>
                <a:solidFill>
                  <a:srgbClr val="262626"/>
                </a:solidFill>
              </a:rPr>
              <a:t>M.I.N.O.R.S. Support Group</a:t>
            </a:r>
          </a:p>
        </p:txBody>
      </p:sp>
      <p:sp>
        <p:nvSpPr>
          <p:cNvPr id="16387" name="Content Placeholder 2">
            <a:extLst>
              <a:ext uri="{FF2B5EF4-FFF2-40B4-BE49-F238E27FC236}">
                <a16:creationId xmlns:a16="http://schemas.microsoft.com/office/drawing/2014/main" id="{0AD9FC4E-94B9-CBF9-5E8D-22ED2C3745AE}"/>
              </a:ext>
            </a:extLst>
          </p:cNvPr>
          <p:cNvSpPr>
            <a:spLocks noGrp="1" noChangeArrowheads="1"/>
          </p:cNvSpPr>
          <p:nvPr>
            <p:ph idx="1"/>
          </p:nvPr>
        </p:nvSpPr>
        <p:spPr>
          <a:xfrm>
            <a:off x="1295402" y="2556932"/>
            <a:ext cx="6256866" cy="3318936"/>
          </a:xfrm>
        </p:spPr>
        <p:txBody>
          <a:bodyPr>
            <a:normAutofit/>
          </a:bodyPr>
          <a:lstStyle/>
          <a:p>
            <a:r>
              <a:rPr lang="en-US" altLang="en-US" b="1" dirty="0">
                <a:solidFill>
                  <a:srgbClr val="262626"/>
                </a:solidFill>
              </a:rPr>
              <a:t>Participants</a:t>
            </a:r>
            <a:r>
              <a:rPr lang="en-US" altLang="en-US" dirty="0">
                <a:solidFill>
                  <a:srgbClr val="262626"/>
                </a:solidFill>
              </a:rPr>
              <a:t>: All Woodstock Job Corp young adult minors (ages 16 &amp; 17).</a:t>
            </a:r>
          </a:p>
          <a:p>
            <a:r>
              <a:rPr lang="en-US" altLang="en-US" b="1" dirty="0">
                <a:solidFill>
                  <a:srgbClr val="262626"/>
                </a:solidFill>
              </a:rPr>
              <a:t>Purpose</a:t>
            </a:r>
            <a:r>
              <a:rPr lang="en-US" altLang="en-US" dirty="0">
                <a:solidFill>
                  <a:srgbClr val="262626"/>
                </a:solidFill>
              </a:rPr>
              <a:t>: To create a safe, supportive environment for self expression and development of essential social and life skills; namely: </a:t>
            </a:r>
            <a:r>
              <a:rPr lang="en-US" altLang="en-US" b="1" dirty="0">
                <a:solidFill>
                  <a:srgbClr val="262626"/>
                </a:solidFill>
              </a:rPr>
              <a:t>M</a:t>
            </a:r>
            <a:r>
              <a:rPr lang="en-US" altLang="en-US" dirty="0">
                <a:solidFill>
                  <a:srgbClr val="262626"/>
                </a:solidFill>
              </a:rPr>
              <a:t>entoring/</a:t>
            </a:r>
            <a:r>
              <a:rPr lang="en-US" altLang="en-US" b="1" dirty="0">
                <a:solidFill>
                  <a:srgbClr val="262626"/>
                </a:solidFill>
              </a:rPr>
              <a:t>M</a:t>
            </a:r>
            <a:r>
              <a:rPr lang="en-US" altLang="en-US" dirty="0">
                <a:solidFill>
                  <a:srgbClr val="262626"/>
                </a:solidFill>
              </a:rPr>
              <a:t>odeling, </a:t>
            </a:r>
            <a:r>
              <a:rPr lang="en-US" altLang="en-US" b="1" dirty="0">
                <a:solidFill>
                  <a:srgbClr val="262626"/>
                </a:solidFill>
              </a:rPr>
              <a:t>I</a:t>
            </a:r>
            <a:r>
              <a:rPr lang="en-US" altLang="en-US" dirty="0">
                <a:solidFill>
                  <a:srgbClr val="262626"/>
                </a:solidFill>
              </a:rPr>
              <a:t>ndependent living skills, </a:t>
            </a:r>
            <a:r>
              <a:rPr lang="en-US" altLang="en-US" b="1" dirty="0">
                <a:solidFill>
                  <a:srgbClr val="262626"/>
                </a:solidFill>
              </a:rPr>
              <a:t>N</a:t>
            </a:r>
            <a:r>
              <a:rPr lang="en-US" altLang="en-US" dirty="0">
                <a:solidFill>
                  <a:srgbClr val="262626"/>
                </a:solidFill>
              </a:rPr>
              <a:t>urturing self, </a:t>
            </a:r>
            <a:r>
              <a:rPr lang="en-US" altLang="en-US" b="1" dirty="0">
                <a:solidFill>
                  <a:srgbClr val="262626"/>
                </a:solidFill>
              </a:rPr>
              <a:t>O</a:t>
            </a:r>
            <a:r>
              <a:rPr lang="en-US" altLang="en-US" dirty="0">
                <a:solidFill>
                  <a:srgbClr val="262626"/>
                </a:solidFill>
              </a:rPr>
              <a:t>pportunities, </a:t>
            </a:r>
            <a:r>
              <a:rPr lang="en-US" altLang="en-US" b="1" dirty="0">
                <a:solidFill>
                  <a:srgbClr val="262626"/>
                </a:solidFill>
              </a:rPr>
              <a:t>R</a:t>
            </a:r>
            <a:r>
              <a:rPr lang="en-US" altLang="en-US" dirty="0">
                <a:solidFill>
                  <a:srgbClr val="262626"/>
                </a:solidFill>
              </a:rPr>
              <a:t>espect/</a:t>
            </a:r>
            <a:r>
              <a:rPr lang="en-US" altLang="en-US" b="1" dirty="0">
                <a:solidFill>
                  <a:srgbClr val="262626"/>
                </a:solidFill>
              </a:rPr>
              <a:t>R</a:t>
            </a:r>
            <a:r>
              <a:rPr lang="en-US" altLang="en-US" dirty="0">
                <a:solidFill>
                  <a:srgbClr val="262626"/>
                </a:solidFill>
              </a:rPr>
              <a:t>esponsibility, and </a:t>
            </a:r>
            <a:r>
              <a:rPr lang="en-US" altLang="en-US" b="1" dirty="0">
                <a:solidFill>
                  <a:srgbClr val="262626"/>
                </a:solidFill>
              </a:rPr>
              <a:t>S</a:t>
            </a:r>
            <a:r>
              <a:rPr lang="en-US" altLang="en-US" dirty="0">
                <a:solidFill>
                  <a:srgbClr val="262626"/>
                </a:solidFill>
              </a:rPr>
              <a:t>uccess!</a:t>
            </a:r>
          </a:p>
        </p:txBody>
      </p:sp>
      <p:pic>
        <p:nvPicPr>
          <p:cNvPr id="3" name="Picture 2" descr="A group of people posing for a photo&#10;&#10;Description automatically generated">
            <a:extLst>
              <a:ext uri="{FF2B5EF4-FFF2-40B4-BE49-F238E27FC236}">
                <a16:creationId xmlns:a16="http://schemas.microsoft.com/office/drawing/2014/main" id="{991CD01B-6B82-E6BA-99AF-A954CBD2CD3A}"/>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552268" y="3081078"/>
            <a:ext cx="3423969" cy="2576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6061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DB76063-3300-3E81-070C-677C63718D3D}"/>
              </a:ext>
            </a:extLst>
          </p:cNvPr>
          <p:cNvSpPr>
            <a:spLocks noGrp="1" noChangeArrowheads="1"/>
          </p:cNvSpPr>
          <p:nvPr>
            <p:ph type="title"/>
          </p:nvPr>
        </p:nvSpPr>
        <p:spPr/>
        <p:txBody>
          <a:bodyPr>
            <a:normAutofit/>
          </a:bodyPr>
          <a:lstStyle/>
          <a:p>
            <a:r>
              <a:rPr lang="en-US" altLang="en-US" dirty="0">
                <a:ln>
                  <a:noFill/>
                </a:ln>
              </a:rPr>
              <a:t>Group Guidelines</a:t>
            </a:r>
          </a:p>
        </p:txBody>
      </p:sp>
      <p:graphicFrame>
        <p:nvGraphicFramePr>
          <p:cNvPr id="17425" name="Content Placeholder 2">
            <a:extLst>
              <a:ext uri="{FF2B5EF4-FFF2-40B4-BE49-F238E27FC236}">
                <a16:creationId xmlns:a16="http://schemas.microsoft.com/office/drawing/2014/main" id="{75F93482-895E-2D5A-3A21-52C9ABC7B294}"/>
              </a:ext>
            </a:extLst>
          </p:cNvPr>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66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71E857E-A0FA-B2D5-5F7C-C54689246DFF}"/>
              </a:ext>
            </a:extLst>
          </p:cNvPr>
          <p:cNvSpPr>
            <a:spLocks noGrp="1" noChangeArrowheads="1"/>
          </p:cNvSpPr>
          <p:nvPr>
            <p:ph type="title"/>
          </p:nvPr>
        </p:nvSpPr>
        <p:spPr>
          <a:xfrm>
            <a:off x="1295402" y="982132"/>
            <a:ext cx="9601196" cy="1303867"/>
          </a:xfrm>
        </p:spPr>
        <p:txBody>
          <a:bodyPr>
            <a:normAutofit/>
          </a:bodyPr>
          <a:lstStyle/>
          <a:p>
            <a:r>
              <a:rPr lang="en-US" altLang="en-US" dirty="0">
                <a:ln>
                  <a:noFill/>
                </a:ln>
              </a:rPr>
              <a:t>M.I.N.O.R.S.</a:t>
            </a:r>
          </a:p>
        </p:txBody>
      </p:sp>
      <p:pic>
        <p:nvPicPr>
          <p:cNvPr id="2" name="Picture 1">
            <a:extLst>
              <a:ext uri="{FF2B5EF4-FFF2-40B4-BE49-F238E27FC236}">
                <a16:creationId xmlns:a16="http://schemas.microsoft.com/office/drawing/2014/main" id="{E52D097D-14AD-D175-2155-F71644B77E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398" r="20775" b="-4"/>
          <a:stretch/>
        </p:blipFill>
        <p:spPr>
          <a:xfrm>
            <a:off x="8085026" y="2701180"/>
            <a:ext cx="2739728" cy="2852640"/>
          </a:xfrm>
          <a:prstGeom prst="rect">
            <a:avLst/>
          </a:prstGeom>
          <a:ln w="57150" cmpd="thickThin">
            <a:solidFill>
              <a:schemeClr val="tx1">
                <a:lumMod val="50000"/>
                <a:lumOff val="50000"/>
              </a:schemeClr>
            </a:solidFill>
            <a:miter lim="800000"/>
          </a:ln>
        </p:spPr>
      </p:pic>
      <p:graphicFrame>
        <p:nvGraphicFramePr>
          <p:cNvPr id="18437" name="Content Placeholder 2">
            <a:extLst>
              <a:ext uri="{FF2B5EF4-FFF2-40B4-BE49-F238E27FC236}">
                <a16:creationId xmlns:a16="http://schemas.microsoft.com/office/drawing/2014/main" id="{F33D7B79-DB2C-2E3B-816A-A681E294DED9}"/>
              </a:ext>
            </a:extLst>
          </p:cNvPr>
          <p:cNvGraphicFramePr>
            <a:graphicFrameLocks noGrp="1"/>
          </p:cNvGraphicFramePr>
          <p:nvPr>
            <p:ph idx="1"/>
            <p:extLst>
              <p:ext uri="{D42A27DB-BD31-4B8C-83A1-F6EECF244321}">
                <p14:modId xmlns:p14="http://schemas.microsoft.com/office/powerpoint/2010/main" val="1541984940"/>
              </p:ext>
            </p:extLst>
          </p:nvPr>
        </p:nvGraphicFramePr>
        <p:xfrm>
          <a:off x="1295402" y="2556932"/>
          <a:ext cx="6256866"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131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B9A024A3-1C22-4ECE-9940-39AA528523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6" name="Rectangle 45">
              <a:extLst>
                <a:ext uri="{FF2B5EF4-FFF2-40B4-BE49-F238E27FC236}">
                  <a16:creationId xmlns:a16="http://schemas.microsoft.com/office/drawing/2014/main" id="{810B5B84-2981-4BAE-930E-26E49E4FA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1C6085A8-F07A-4D3B-90E2-2CFDA84389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8" name="Picture 47">
                <a:extLst>
                  <a:ext uri="{FF2B5EF4-FFF2-40B4-BE49-F238E27FC236}">
                    <a16:creationId xmlns:a16="http://schemas.microsoft.com/office/drawing/2014/main" id="{AB6D5E93-D00D-411E-8E34-619620A9CC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9" name="Rectangle 48">
                <a:extLst>
                  <a:ext uri="{FF2B5EF4-FFF2-40B4-BE49-F238E27FC236}">
                    <a16:creationId xmlns:a16="http://schemas.microsoft.com/office/drawing/2014/main" id="{696CE5CC-9673-442A-B737-1F339217A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0" name="Picture 49">
                <a:extLst>
                  <a:ext uri="{FF2B5EF4-FFF2-40B4-BE49-F238E27FC236}">
                    <a16:creationId xmlns:a16="http://schemas.microsoft.com/office/drawing/2014/main" id="{44967AA9-CD2C-4A63-B823-5B56765FAA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51" name="Picture 50">
                <a:extLst>
                  <a:ext uri="{FF2B5EF4-FFF2-40B4-BE49-F238E27FC236}">
                    <a16:creationId xmlns:a16="http://schemas.microsoft.com/office/drawing/2014/main" id="{E82FCE16-A312-4F38-8605-028781151C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1C51B97-F306-D817-1214-930F661E5341}"/>
              </a:ext>
            </a:extLst>
          </p:cNvPr>
          <p:cNvSpPr>
            <a:spLocks noGrp="1"/>
          </p:cNvSpPr>
          <p:nvPr>
            <p:ph type="ctrTitle"/>
          </p:nvPr>
        </p:nvSpPr>
        <p:spPr>
          <a:xfrm>
            <a:off x="6122864" y="1041401"/>
            <a:ext cx="5407400" cy="2345264"/>
          </a:xfrm>
        </p:spPr>
        <p:txBody>
          <a:bodyPr>
            <a:noAutofit/>
          </a:bodyPr>
          <a:lstStyle/>
          <a:p>
            <a:pPr>
              <a:lnSpc>
                <a:spcPct val="90000"/>
              </a:lnSpc>
            </a:pPr>
            <a:r>
              <a:rPr lang="en-US" sz="4400" b="1" dirty="0"/>
              <a:t>Making Groups Work</a:t>
            </a:r>
            <a:br>
              <a:rPr lang="en-US" sz="4400" b="1" dirty="0"/>
            </a:br>
            <a:r>
              <a:rPr lang="en-US" sz="4400" b="1" dirty="0"/>
              <a:t> in </a:t>
            </a:r>
            <a:br>
              <a:rPr lang="en-US" sz="4400" b="1" dirty="0"/>
            </a:br>
            <a:r>
              <a:rPr lang="en-US" sz="4400" b="1" dirty="0"/>
              <a:t>Job Corps</a:t>
            </a:r>
          </a:p>
        </p:txBody>
      </p:sp>
      <p:sp>
        <p:nvSpPr>
          <p:cNvPr id="3" name="Subtitle 2">
            <a:extLst>
              <a:ext uri="{FF2B5EF4-FFF2-40B4-BE49-F238E27FC236}">
                <a16:creationId xmlns:a16="http://schemas.microsoft.com/office/drawing/2014/main" id="{550F2D23-2214-88FD-BDBC-2DE6AC31C507}"/>
              </a:ext>
            </a:extLst>
          </p:cNvPr>
          <p:cNvSpPr>
            <a:spLocks noGrp="1"/>
          </p:cNvSpPr>
          <p:nvPr>
            <p:ph type="subTitle" idx="1"/>
          </p:nvPr>
        </p:nvSpPr>
        <p:spPr>
          <a:xfrm>
            <a:off x="6389159" y="3783067"/>
            <a:ext cx="5170874" cy="1933463"/>
          </a:xfrm>
        </p:spPr>
        <p:txBody>
          <a:bodyPr>
            <a:normAutofit/>
          </a:bodyPr>
          <a:lstStyle/>
          <a:p>
            <a:r>
              <a:rPr lang="en-US" sz="2400" dirty="0"/>
              <a:t>Dr. Janet Negley, San Jose JCC</a:t>
            </a:r>
          </a:p>
          <a:p>
            <a:r>
              <a:rPr lang="en-US" sz="2400" dirty="0"/>
              <a:t>Dr. Karyn Felder Moore, Woodstock JCC</a:t>
            </a:r>
          </a:p>
          <a:p>
            <a:r>
              <a:rPr lang="en-US" sz="2400" dirty="0"/>
              <a:t>Mr. Arnold Cox, Westover JCC</a:t>
            </a:r>
          </a:p>
        </p:txBody>
      </p:sp>
      <p:sp>
        <p:nvSpPr>
          <p:cNvPr id="53" name="Rectangle 52">
            <a:extLst>
              <a:ext uri="{FF2B5EF4-FFF2-40B4-BE49-F238E27FC236}">
                <a16:creationId xmlns:a16="http://schemas.microsoft.com/office/drawing/2014/main" id="{4CB3EA36-32FA-45B8-9C8E-B9F3520EE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group of children sitting in chairs in a classroom">
            <a:extLst>
              <a:ext uri="{FF2B5EF4-FFF2-40B4-BE49-F238E27FC236}">
                <a16:creationId xmlns:a16="http://schemas.microsoft.com/office/drawing/2014/main" id="{E60D6CED-9AC8-D386-D7F6-3C776C44F223}"/>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l="5490" r="19564" b="2"/>
          <a:stretch/>
        </p:blipFill>
        <p:spPr>
          <a:xfrm>
            <a:off x="1412683" y="1410208"/>
            <a:ext cx="4348925" cy="3858780"/>
          </a:xfrm>
          <a:prstGeom prst="rect">
            <a:avLst/>
          </a:prstGeom>
        </p:spPr>
      </p:pic>
      <p:cxnSp>
        <p:nvCxnSpPr>
          <p:cNvPr id="55" name="Straight Connector 54">
            <a:extLst>
              <a:ext uri="{FF2B5EF4-FFF2-40B4-BE49-F238E27FC236}">
                <a16:creationId xmlns:a16="http://schemas.microsoft.com/office/drawing/2014/main" id="{62DC478F-1B0E-4A8A-B3B9-460AB0A0F1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01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71E857E-A0FA-B2D5-5F7C-C54689246DFF}"/>
              </a:ext>
            </a:extLst>
          </p:cNvPr>
          <p:cNvSpPr>
            <a:spLocks noGrp="1" noChangeArrowheads="1"/>
          </p:cNvSpPr>
          <p:nvPr>
            <p:ph type="title"/>
          </p:nvPr>
        </p:nvSpPr>
        <p:spPr>
          <a:xfrm>
            <a:off x="1421655" y="-361741"/>
            <a:ext cx="2532909" cy="4794578"/>
          </a:xfrm>
        </p:spPr>
        <p:txBody>
          <a:bodyPr>
            <a:normAutofit/>
          </a:bodyPr>
          <a:lstStyle/>
          <a:p>
            <a:r>
              <a:rPr lang="en-US" altLang="en-US" sz="3700" dirty="0">
                <a:ln>
                  <a:noFill/>
                </a:ln>
                <a:solidFill>
                  <a:srgbClr val="262626"/>
                </a:solidFill>
              </a:rPr>
              <a:t>M.I.N.O.R.S.</a:t>
            </a:r>
          </a:p>
        </p:txBody>
      </p:sp>
      <p:graphicFrame>
        <p:nvGraphicFramePr>
          <p:cNvPr id="18437" name="Content Placeholder 2">
            <a:extLst>
              <a:ext uri="{FF2B5EF4-FFF2-40B4-BE49-F238E27FC236}">
                <a16:creationId xmlns:a16="http://schemas.microsoft.com/office/drawing/2014/main" id="{F33D7B79-DB2C-2E3B-816A-A681E294DED9}"/>
              </a:ext>
            </a:extLst>
          </p:cNvPr>
          <p:cNvGraphicFramePr>
            <a:graphicFrameLocks noGrp="1"/>
          </p:cNvGraphicFramePr>
          <p:nvPr>
            <p:ph idx="1"/>
            <p:extLst>
              <p:ext uri="{D42A27DB-BD31-4B8C-83A1-F6EECF244321}">
                <p14:modId xmlns:p14="http://schemas.microsoft.com/office/powerpoint/2010/main" val="98451994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AAC7A51E-EF05-69EA-435C-1966EC7D8A61}"/>
              </a:ext>
            </a:extLst>
          </p:cNvPr>
          <p:cNvSpPr txBox="1"/>
          <p:nvPr/>
        </p:nvSpPr>
        <p:spPr>
          <a:xfrm>
            <a:off x="5968180" y="924234"/>
            <a:ext cx="3480620" cy="461665"/>
          </a:xfrm>
          <a:prstGeom prst="rect">
            <a:avLst/>
          </a:prstGeom>
          <a:noFill/>
        </p:spPr>
        <p:txBody>
          <a:bodyPr wrap="square" rtlCol="0">
            <a:spAutoFit/>
          </a:bodyPr>
          <a:lstStyle/>
          <a:p>
            <a:r>
              <a:rPr lang="en-US" sz="2400" dirty="0">
                <a:solidFill>
                  <a:schemeClr val="bg1"/>
                </a:solidFill>
              </a:rPr>
              <a:t>Nurturing Self – week 3</a:t>
            </a:r>
          </a:p>
        </p:txBody>
      </p:sp>
      <p:sp>
        <p:nvSpPr>
          <p:cNvPr id="3" name="TextBox 2">
            <a:extLst>
              <a:ext uri="{FF2B5EF4-FFF2-40B4-BE49-F238E27FC236}">
                <a16:creationId xmlns:a16="http://schemas.microsoft.com/office/drawing/2014/main" id="{B625F43D-7DBF-78BE-A09C-D3044CED4E13}"/>
              </a:ext>
            </a:extLst>
          </p:cNvPr>
          <p:cNvSpPr txBox="1"/>
          <p:nvPr/>
        </p:nvSpPr>
        <p:spPr>
          <a:xfrm>
            <a:off x="5968180" y="3628103"/>
            <a:ext cx="3755923" cy="461665"/>
          </a:xfrm>
          <a:prstGeom prst="rect">
            <a:avLst/>
          </a:prstGeom>
          <a:noFill/>
        </p:spPr>
        <p:txBody>
          <a:bodyPr wrap="square" rtlCol="0">
            <a:spAutoFit/>
          </a:bodyPr>
          <a:lstStyle/>
          <a:p>
            <a:r>
              <a:rPr lang="en-US" sz="2400" dirty="0">
                <a:solidFill>
                  <a:schemeClr val="bg1"/>
                </a:solidFill>
              </a:rPr>
              <a:t>Opportunity – week 4</a:t>
            </a:r>
          </a:p>
        </p:txBody>
      </p:sp>
      <p:pic>
        <p:nvPicPr>
          <p:cNvPr id="4" name="Picture 3">
            <a:extLst>
              <a:ext uri="{FF2B5EF4-FFF2-40B4-BE49-F238E27FC236}">
                <a16:creationId xmlns:a16="http://schemas.microsoft.com/office/drawing/2014/main" id="{7139D759-1679-005D-865E-D93399771B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8399" y="2894382"/>
            <a:ext cx="4302619" cy="26359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989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71E857E-A0FA-B2D5-5F7C-C54689246DFF}"/>
              </a:ext>
            </a:extLst>
          </p:cNvPr>
          <p:cNvSpPr>
            <a:spLocks noGrp="1" noChangeArrowheads="1"/>
          </p:cNvSpPr>
          <p:nvPr>
            <p:ph type="title"/>
          </p:nvPr>
        </p:nvSpPr>
        <p:spPr>
          <a:xfrm>
            <a:off x="1547969" y="-622997"/>
            <a:ext cx="2532909" cy="4794578"/>
          </a:xfrm>
        </p:spPr>
        <p:txBody>
          <a:bodyPr>
            <a:normAutofit/>
          </a:bodyPr>
          <a:lstStyle/>
          <a:p>
            <a:r>
              <a:rPr lang="en-US" altLang="en-US" sz="3700" dirty="0">
                <a:ln>
                  <a:noFill/>
                </a:ln>
                <a:solidFill>
                  <a:srgbClr val="262626"/>
                </a:solidFill>
              </a:rPr>
              <a:t>M.I.N.O.R.S.</a:t>
            </a:r>
          </a:p>
        </p:txBody>
      </p:sp>
      <p:graphicFrame>
        <p:nvGraphicFramePr>
          <p:cNvPr id="18437" name="Content Placeholder 2">
            <a:extLst>
              <a:ext uri="{FF2B5EF4-FFF2-40B4-BE49-F238E27FC236}">
                <a16:creationId xmlns:a16="http://schemas.microsoft.com/office/drawing/2014/main" id="{F33D7B79-DB2C-2E3B-816A-A681E294DED9}"/>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909ACA49-2105-203A-2C45-1C2C533819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719" y="2780458"/>
            <a:ext cx="4541480" cy="2782245"/>
          </a:xfrm>
          <a:prstGeom prst="rect">
            <a:avLst/>
          </a:prstGeom>
        </p:spPr>
      </p:pic>
    </p:spTree>
    <p:extLst>
      <p:ext uri="{BB962C8B-B14F-4D97-AF65-F5344CB8AC3E}">
        <p14:creationId xmlns:p14="http://schemas.microsoft.com/office/powerpoint/2010/main" val="237018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FBD57E3-4568-97EC-8D23-7BADAF32B52A}"/>
              </a:ext>
            </a:extLst>
          </p:cNvPr>
          <p:cNvSpPr>
            <a:spLocks noGrp="1" noChangeArrowheads="1"/>
          </p:cNvSpPr>
          <p:nvPr>
            <p:ph type="title"/>
          </p:nvPr>
        </p:nvSpPr>
        <p:spPr>
          <a:xfrm>
            <a:off x="1336953" y="492368"/>
            <a:ext cx="2722581" cy="2441749"/>
          </a:xfrm>
        </p:spPr>
        <p:txBody>
          <a:bodyPr>
            <a:normAutofit/>
          </a:bodyPr>
          <a:lstStyle/>
          <a:p>
            <a:r>
              <a:rPr lang="en-US" altLang="en-US" dirty="0">
                <a:ln>
                  <a:noFill/>
                </a:ln>
                <a:solidFill>
                  <a:srgbClr val="262626"/>
                </a:solidFill>
              </a:rPr>
              <a:t>Certificate</a:t>
            </a:r>
          </a:p>
        </p:txBody>
      </p:sp>
      <p:graphicFrame>
        <p:nvGraphicFramePr>
          <p:cNvPr id="21509" name="Content Placeholder 2">
            <a:extLst>
              <a:ext uri="{FF2B5EF4-FFF2-40B4-BE49-F238E27FC236}">
                <a16:creationId xmlns:a16="http://schemas.microsoft.com/office/drawing/2014/main" id="{BE994592-58FE-ED94-17C9-583A94913FD9}"/>
              </a:ext>
            </a:extLst>
          </p:cNvPr>
          <p:cNvGraphicFramePr>
            <a:graphicFrameLocks noGrp="1"/>
          </p:cNvGraphicFramePr>
          <p:nvPr>
            <p:ph idx="1"/>
            <p:extLst>
              <p:ext uri="{D42A27DB-BD31-4B8C-83A1-F6EECF244321}">
                <p14:modId xmlns:p14="http://schemas.microsoft.com/office/powerpoint/2010/main" val="299020365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7F4047D-401B-3240-C1D8-4BF532648420}"/>
              </a:ext>
            </a:extLst>
          </p:cNvPr>
          <p:cNvPicPr>
            <a:picLocks noChangeAspect="1"/>
          </p:cNvPicPr>
          <p:nvPr/>
        </p:nvPicPr>
        <p:blipFill>
          <a:blip r:embed="rId7"/>
          <a:stretch>
            <a:fillRect/>
          </a:stretch>
        </p:blipFill>
        <p:spPr>
          <a:xfrm>
            <a:off x="1236470" y="2914022"/>
            <a:ext cx="3948409" cy="2627487"/>
          </a:xfrm>
          <a:prstGeom prst="rect">
            <a:avLst/>
          </a:prstGeom>
        </p:spPr>
      </p:pic>
    </p:spTree>
    <p:extLst>
      <p:ext uri="{BB962C8B-B14F-4D97-AF65-F5344CB8AC3E}">
        <p14:creationId xmlns:p14="http://schemas.microsoft.com/office/powerpoint/2010/main" val="291282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C6ACE3-6F9A-4917-AE2A-177F7DCE4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34494E22-E7A8-40D0-8975-D53574642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3184661-811A-4B16-9F4D-0CD4CC287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B2D55463-8137-46CA-B362-56347D62C9A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2F16858C-45E5-4837-87EB-F34A521C6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0AE4D1D-A266-4D29-AEE6-BA760E7590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6EBC6603-F4BF-41E9-A775-2EA35F2CA7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4DDE08CF-7C36-4DAA-8C02-D7A50E3F7812}"/>
              </a:ext>
            </a:extLst>
          </p:cNvPr>
          <p:cNvSpPr>
            <a:spLocks noGrp="1"/>
          </p:cNvSpPr>
          <p:nvPr>
            <p:ph type="ctrTitle"/>
          </p:nvPr>
        </p:nvSpPr>
        <p:spPr>
          <a:xfrm>
            <a:off x="4636481" y="1041401"/>
            <a:ext cx="6455815" cy="2345264"/>
          </a:xfrm>
        </p:spPr>
        <p:txBody>
          <a:bodyPr>
            <a:normAutofit/>
          </a:bodyPr>
          <a:lstStyle/>
          <a:p>
            <a:pPr>
              <a:lnSpc>
                <a:spcPct val="90000"/>
              </a:lnSpc>
            </a:pPr>
            <a:r>
              <a:rPr lang="en-US" sz="3800" b="1" dirty="0"/>
              <a:t>MENS GRIT SUPPORT GROUP</a:t>
            </a:r>
            <a:br>
              <a:rPr lang="en-US" sz="3800" b="1" dirty="0"/>
            </a:br>
            <a:r>
              <a:rPr lang="en-US" sz="3800" b="1" i="1" dirty="0"/>
              <a:t>What Does It Mean To Have GRIT ? </a:t>
            </a:r>
          </a:p>
        </p:txBody>
      </p:sp>
      <p:sp>
        <p:nvSpPr>
          <p:cNvPr id="3" name="Subtitle 2">
            <a:extLst>
              <a:ext uri="{FF2B5EF4-FFF2-40B4-BE49-F238E27FC236}">
                <a16:creationId xmlns:a16="http://schemas.microsoft.com/office/drawing/2014/main" id="{7195DEC3-3108-477B-955E-2AADF88D3178}"/>
              </a:ext>
            </a:extLst>
          </p:cNvPr>
          <p:cNvSpPr>
            <a:spLocks noGrp="1"/>
          </p:cNvSpPr>
          <p:nvPr>
            <p:ph type="subTitle" idx="1"/>
          </p:nvPr>
        </p:nvSpPr>
        <p:spPr>
          <a:xfrm>
            <a:off x="4636481" y="3657596"/>
            <a:ext cx="6455816" cy="1949707"/>
          </a:xfrm>
        </p:spPr>
        <p:txBody>
          <a:bodyPr>
            <a:normAutofit/>
          </a:bodyPr>
          <a:lstStyle/>
          <a:p>
            <a:r>
              <a:rPr lang="en-US" dirty="0"/>
              <a:t>Presented by:</a:t>
            </a:r>
          </a:p>
          <a:p>
            <a:r>
              <a:rPr lang="en-US" dirty="0"/>
              <a:t>Arnold D. Cox, CMHC</a:t>
            </a:r>
          </a:p>
          <a:p>
            <a:r>
              <a:rPr lang="en-US" dirty="0"/>
              <a:t>Westover Job Corps Center</a:t>
            </a:r>
          </a:p>
        </p:txBody>
      </p:sp>
      <p:sp>
        <p:nvSpPr>
          <p:cNvPr id="17" name="Rectangle 16">
            <a:extLst>
              <a:ext uri="{FF2B5EF4-FFF2-40B4-BE49-F238E27FC236}">
                <a16:creationId xmlns:a16="http://schemas.microsoft.com/office/drawing/2014/main" id="{01D74287-F315-4FF2-B600-9623C134F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010B5F0-211E-8EB1-4175-C1EA1BDA6C8B}"/>
              </a:ext>
            </a:extLst>
          </p:cNvPr>
          <p:cNvPicPr>
            <a:picLocks noChangeAspect="1"/>
          </p:cNvPicPr>
          <p:nvPr/>
        </p:nvPicPr>
        <p:blipFill rotWithShape="1">
          <a:blip r:embed="rId5"/>
          <a:srcRect b="18691"/>
          <a:stretch/>
        </p:blipFill>
        <p:spPr>
          <a:xfrm>
            <a:off x="1412683" y="1818477"/>
            <a:ext cx="2433793" cy="2473605"/>
          </a:xfrm>
          <a:prstGeom prst="rect">
            <a:avLst/>
          </a:prstGeom>
        </p:spPr>
      </p:pic>
      <p:cxnSp>
        <p:nvCxnSpPr>
          <p:cNvPr id="19" name="Straight Connector 18">
            <a:extLst>
              <a:ext uri="{FF2B5EF4-FFF2-40B4-BE49-F238E27FC236}">
                <a16:creationId xmlns:a16="http://schemas.microsoft.com/office/drawing/2014/main" id="{1BCA112A-FFD8-4829-BAD7-F01D26758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1" y="3522131"/>
            <a:ext cx="64379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98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5FD1-158B-4630-A692-9FD97B39EE2E}"/>
              </a:ext>
            </a:extLst>
          </p:cNvPr>
          <p:cNvSpPr>
            <a:spLocks noGrp="1"/>
          </p:cNvSpPr>
          <p:nvPr>
            <p:ph type="title"/>
          </p:nvPr>
        </p:nvSpPr>
        <p:spPr/>
        <p:txBody>
          <a:bodyPr>
            <a:normAutofit/>
          </a:bodyPr>
          <a:lstStyle/>
          <a:p>
            <a:r>
              <a:rPr lang="en-US" b="1" u="sng" dirty="0">
                <a:solidFill>
                  <a:srgbClr val="262626"/>
                </a:solidFill>
              </a:rPr>
              <a:t>How it Started:</a:t>
            </a:r>
          </a:p>
        </p:txBody>
      </p:sp>
      <p:sp>
        <p:nvSpPr>
          <p:cNvPr id="3" name="Content Placeholder 2">
            <a:extLst>
              <a:ext uri="{FF2B5EF4-FFF2-40B4-BE49-F238E27FC236}">
                <a16:creationId xmlns:a16="http://schemas.microsoft.com/office/drawing/2014/main" id="{F818F519-971F-4F9E-A826-C560636BE50A}"/>
              </a:ext>
            </a:extLst>
          </p:cNvPr>
          <p:cNvSpPr>
            <a:spLocks noGrp="1"/>
          </p:cNvSpPr>
          <p:nvPr>
            <p:ph idx="1"/>
          </p:nvPr>
        </p:nvSpPr>
        <p:spPr>
          <a:xfrm>
            <a:off x="1295402" y="2556932"/>
            <a:ext cx="6256866" cy="3318936"/>
          </a:xfrm>
        </p:spPr>
        <p:txBody>
          <a:bodyPr>
            <a:normAutofit/>
          </a:bodyPr>
          <a:lstStyle/>
          <a:p>
            <a:pPr>
              <a:lnSpc>
                <a:spcPct val="90000"/>
              </a:lnSpc>
            </a:pPr>
            <a:r>
              <a:rPr lang="en-US" sz="2000" dirty="0">
                <a:solidFill>
                  <a:srgbClr val="262626"/>
                </a:solidFill>
              </a:rPr>
              <a:t>My background</a:t>
            </a:r>
          </a:p>
          <a:p>
            <a:pPr>
              <a:lnSpc>
                <a:spcPct val="90000"/>
              </a:lnSpc>
            </a:pPr>
            <a:r>
              <a:rPr lang="en-US" sz="2000" dirty="0">
                <a:solidFill>
                  <a:srgbClr val="262626"/>
                </a:solidFill>
              </a:rPr>
              <a:t>The definition of </a:t>
            </a:r>
            <a:r>
              <a:rPr lang="en-US" sz="2000" b="1" dirty="0">
                <a:solidFill>
                  <a:srgbClr val="262626"/>
                </a:solidFill>
              </a:rPr>
              <a:t>GRIT:</a:t>
            </a:r>
          </a:p>
          <a:p>
            <a:pPr marL="0" indent="0">
              <a:lnSpc>
                <a:spcPct val="90000"/>
              </a:lnSpc>
              <a:buNone/>
            </a:pPr>
            <a:r>
              <a:rPr lang="en-US" sz="2000" dirty="0">
                <a:solidFill>
                  <a:srgbClr val="262626"/>
                </a:solidFill>
              </a:rPr>
              <a:t>	- Growth: </a:t>
            </a:r>
            <a:r>
              <a:rPr lang="en-US" sz="2000" b="1" u="sng" dirty="0">
                <a:solidFill>
                  <a:srgbClr val="262626"/>
                </a:solidFill>
              </a:rPr>
              <a:t>Exploring Time Lines</a:t>
            </a:r>
          </a:p>
          <a:p>
            <a:pPr marL="0" indent="0">
              <a:lnSpc>
                <a:spcPct val="90000"/>
              </a:lnSpc>
              <a:buNone/>
            </a:pPr>
            <a:r>
              <a:rPr lang="en-US" sz="2000" dirty="0">
                <a:solidFill>
                  <a:srgbClr val="262626"/>
                </a:solidFill>
              </a:rPr>
              <a:t>	- Resilience: </a:t>
            </a:r>
            <a:r>
              <a:rPr lang="en-US" sz="2000" b="1" u="sng" dirty="0">
                <a:solidFill>
                  <a:srgbClr val="262626"/>
                </a:solidFill>
              </a:rPr>
              <a:t>How to Stay Committed</a:t>
            </a:r>
          </a:p>
          <a:p>
            <a:pPr marL="0" indent="0">
              <a:lnSpc>
                <a:spcPct val="90000"/>
              </a:lnSpc>
              <a:buNone/>
            </a:pPr>
            <a:r>
              <a:rPr lang="en-US" sz="2000" dirty="0">
                <a:solidFill>
                  <a:srgbClr val="262626"/>
                </a:solidFill>
              </a:rPr>
              <a:t>	- Integrity: </a:t>
            </a:r>
            <a:r>
              <a:rPr lang="en-US" sz="2000" b="1" u="sng" dirty="0">
                <a:solidFill>
                  <a:srgbClr val="262626"/>
                </a:solidFill>
              </a:rPr>
              <a:t>This is a Reflection of You</a:t>
            </a:r>
          </a:p>
          <a:p>
            <a:pPr marL="0" indent="0">
              <a:lnSpc>
                <a:spcPct val="90000"/>
              </a:lnSpc>
              <a:buNone/>
            </a:pPr>
            <a:r>
              <a:rPr lang="en-US" sz="2000" dirty="0">
                <a:solidFill>
                  <a:srgbClr val="262626"/>
                </a:solidFill>
              </a:rPr>
              <a:t>	- Tenacity: </a:t>
            </a:r>
            <a:r>
              <a:rPr lang="en-US" sz="2000" b="1" u="sng" dirty="0">
                <a:solidFill>
                  <a:srgbClr val="262626"/>
                </a:solidFill>
              </a:rPr>
              <a:t>Learn What It Takes to Succeed !!!!</a:t>
            </a:r>
          </a:p>
          <a:p>
            <a:pPr marL="0" indent="0">
              <a:lnSpc>
                <a:spcPct val="90000"/>
              </a:lnSpc>
              <a:buNone/>
            </a:pPr>
            <a:r>
              <a:rPr lang="en-US" sz="2000" b="1" i="1" u="sng" dirty="0">
                <a:solidFill>
                  <a:srgbClr val="262626"/>
                </a:solidFill>
              </a:rPr>
              <a:t>Making the positive connection between GRIT and successful program completion!</a:t>
            </a:r>
          </a:p>
        </p:txBody>
      </p:sp>
      <p:pic>
        <p:nvPicPr>
          <p:cNvPr id="5" name="Picture 4">
            <a:extLst>
              <a:ext uri="{FF2B5EF4-FFF2-40B4-BE49-F238E27FC236}">
                <a16:creationId xmlns:a16="http://schemas.microsoft.com/office/drawing/2014/main" id="{CE06FA25-BEBB-4035-A257-51D67894C7D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339778" y="2873828"/>
            <a:ext cx="3972919" cy="2652764"/>
          </a:xfrm>
          <a:prstGeom prst="rect">
            <a:avLst/>
          </a:prstGeom>
          <a:ln w="57150" cmpd="thickThin">
            <a:solidFill>
              <a:srgbClr val="7F7F7F"/>
            </a:solidFill>
            <a:miter lim="800000"/>
          </a:ln>
        </p:spPr>
      </p:pic>
    </p:spTree>
    <p:extLst>
      <p:ext uri="{BB962C8B-B14F-4D97-AF65-F5344CB8AC3E}">
        <p14:creationId xmlns:p14="http://schemas.microsoft.com/office/powerpoint/2010/main" val="126325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9DA1-ED4B-4F7B-94CD-B81C10F81A65}"/>
              </a:ext>
            </a:extLst>
          </p:cNvPr>
          <p:cNvSpPr>
            <a:spLocks noGrp="1"/>
          </p:cNvSpPr>
          <p:nvPr>
            <p:ph type="title"/>
          </p:nvPr>
        </p:nvSpPr>
        <p:spPr/>
        <p:txBody>
          <a:bodyPr>
            <a:normAutofit/>
          </a:bodyPr>
          <a:lstStyle/>
          <a:p>
            <a:r>
              <a:rPr lang="en-US" b="1" u="sng" dirty="0"/>
              <a:t>Evolution of an Idea:</a:t>
            </a:r>
          </a:p>
        </p:txBody>
      </p:sp>
      <p:sp>
        <p:nvSpPr>
          <p:cNvPr id="3" name="Content Placeholder 2">
            <a:extLst>
              <a:ext uri="{FF2B5EF4-FFF2-40B4-BE49-F238E27FC236}">
                <a16:creationId xmlns:a16="http://schemas.microsoft.com/office/drawing/2014/main" id="{43330F2D-0D3E-4720-BC6D-8EDCAA02DF73}"/>
              </a:ext>
            </a:extLst>
          </p:cNvPr>
          <p:cNvSpPr>
            <a:spLocks noGrp="1"/>
          </p:cNvSpPr>
          <p:nvPr>
            <p:ph idx="1"/>
          </p:nvPr>
        </p:nvSpPr>
        <p:spPr>
          <a:xfrm>
            <a:off x="1295402" y="2556932"/>
            <a:ext cx="6256866" cy="3318936"/>
          </a:xfrm>
        </p:spPr>
        <p:txBody>
          <a:bodyPr>
            <a:normAutofit/>
          </a:bodyPr>
          <a:lstStyle/>
          <a:p>
            <a:r>
              <a:rPr lang="en-US" sz="2200" dirty="0"/>
              <a:t>Developing a group that focuses on:</a:t>
            </a:r>
          </a:p>
          <a:p>
            <a:pPr marL="0" indent="0">
              <a:buNone/>
            </a:pPr>
            <a:r>
              <a:rPr lang="en-US" sz="2200" dirty="0"/>
              <a:t>	- engaging in self-care and compassion</a:t>
            </a:r>
          </a:p>
          <a:p>
            <a:pPr marL="0" indent="0">
              <a:buNone/>
            </a:pPr>
            <a:r>
              <a:rPr lang="en-US" sz="2200" dirty="0"/>
              <a:t>	- improving coping skills/persisting after setbacks</a:t>
            </a:r>
          </a:p>
          <a:p>
            <a:pPr marL="0" indent="0">
              <a:buNone/>
            </a:pPr>
            <a:r>
              <a:rPr lang="en-US" sz="2200" dirty="0"/>
              <a:t>	- avoiding destructive anger/distinguishing between     aggression and healthy expressions of anger</a:t>
            </a:r>
          </a:p>
          <a:p>
            <a:pPr marL="0" indent="0">
              <a:buNone/>
            </a:pPr>
            <a:r>
              <a:rPr lang="en-US" sz="2200" dirty="0"/>
              <a:t>	- addressing and combatting toxic masculinity </a:t>
            </a:r>
          </a:p>
          <a:p>
            <a:pPr marL="0" indent="0">
              <a:buNone/>
            </a:pPr>
            <a:r>
              <a:rPr lang="en-US" sz="2200" dirty="0"/>
              <a:t>	- successful completion of the program</a:t>
            </a:r>
          </a:p>
        </p:txBody>
      </p:sp>
      <p:pic>
        <p:nvPicPr>
          <p:cNvPr id="5" name="Picture 4">
            <a:extLst>
              <a:ext uri="{FF2B5EF4-FFF2-40B4-BE49-F238E27FC236}">
                <a16:creationId xmlns:a16="http://schemas.microsoft.com/office/drawing/2014/main" id="{9F1C3106-F9CC-4591-9EB0-9853B46070FD}"/>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22991" r="22983"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28617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A35E-567D-439F-82CB-866E70EFDEB1}"/>
              </a:ext>
            </a:extLst>
          </p:cNvPr>
          <p:cNvSpPr>
            <a:spLocks noGrp="1"/>
          </p:cNvSpPr>
          <p:nvPr>
            <p:ph type="title"/>
          </p:nvPr>
        </p:nvSpPr>
        <p:spPr>
          <a:xfrm>
            <a:off x="3764604" y="1011271"/>
            <a:ext cx="4517067" cy="1254868"/>
          </a:xfrm>
        </p:spPr>
        <p:txBody>
          <a:bodyPr anchor="b">
            <a:noAutofit/>
          </a:bodyPr>
          <a:lstStyle/>
          <a:p>
            <a:r>
              <a:rPr lang="en-US" sz="4000" b="1" u="sng" dirty="0">
                <a:solidFill>
                  <a:srgbClr val="262626"/>
                </a:solidFill>
              </a:rPr>
              <a:t>Ground Rules</a:t>
            </a:r>
          </a:p>
        </p:txBody>
      </p:sp>
      <p:sp>
        <p:nvSpPr>
          <p:cNvPr id="3" name="Content Placeholder 2">
            <a:extLst>
              <a:ext uri="{FF2B5EF4-FFF2-40B4-BE49-F238E27FC236}">
                <a16:creationId xmlns:a16="http://schemas.microsoft.com/office/drawing/2014/main" id="{B6219D9F-8A66-4715-A210-4D3A27DD3D7F}"/>
              </a:ext>
            </a:extLst>
          </p:cNvPr>
          <p:cNvSpPr>
            <a:spLocks noGrp="1"/>
          </p:cNvSpPr>
          <p:nvPr>
            <p:ph idx="1"/>
          </p:nvPr>
        </p:nvSpPr>
        <p:spPr>
          <a:xfrm>
            <a:off x="929141" y="2430471"/>
            <a:ext cx="2835464" cy="3552039"/>
          </a:xfrm>
        </p:spPr>
        <p:txBody>
          <a:bodyPr>
            <a:normAutofit/>
          </a:bodyPr>
          <a:lstStyle/>
          <a:p>
            <a:pPr>
              <a:lnSpc>
                <a:spcPct val="90000"/>
              </a:lnSpc>
            </a:pPr>
            <a:r>
              <a:rPr lang="en-US" sz="1800" dirty="0">
                <a:solidFill>
                  <a:srgbClr val="262626"/>
                </a:solidFill>
              </a:rPr>
              <a:t>Confidentiality</a:t>
            </a:r>
          </a:p>
          <a:p>
            <a:pPr>
              <a:lnSpc>
                <a:spcPct val="90000"/>
              </a:lnSpc>
            </a:pPr>
            <a:r>
              <a:rPr lang="en-US" sz="1800" dirty="0">
                <a:solidFill>
                  <a:srgbClr val="262626"/>
                </a:solidFill>
              </a:rPr>
              <a:t>Respect</a:t>
            </a:r>
          </a:p>
          <a:p>
            <a:pPr>
              <a:lnSpc>
                <a:spcPct val="90000"/>
              </a:lnSpc>
            </a:pPr>
            <a:r>
              <a:rPr lang="en-US" sz="1800" dirty="0">
                <a:solidFill>
                  <a:srgbClr val="262626"/>
                </a:solidFill>
              </a:rPr>
              <a:t>Participation</a:t>
            </a:r>
          </a:p>
          <a:p>
            <a:pPr>
              <a:lnSpc>
                <a:spcPct val="90000"/>
              </a:lnSpc>
            </a:pPr>
            <a:r>
              <a:rPr lang="en-US" sz="1800" dirty="0">
                <a:solidFill>
                  <a:srgbClr val="262626"/>
                </a:solidFill>
              </a:rPr>
              <a:t>Taking risks by expressing feelings/thoughts/ideas</a:t>
            </a:r>
          </a:p>
          <a:p>
            <a:pPr>
              <a:lnSpc>
                <a:spcPct val="90000"/>
              </a:lnSpc>
            </a:pPr>
            <a:r>
              <a:rPr lang="en-US" sz="1800" dirty="0">
                <a:solidFill>
                  <a:srgbClr val="262626"/>
                </a:solidFill>
              </a:rPr>
              <a:t>Giving support and getting feedback</a:t>
            </a:r>
          </a:p>
          <a:p>
            <a:pPr>
              <a:lnSpc>
                <a:spcPct val="90000"/>
              </a:lnSpc>
            </a:pPr>
            <a:r>
              <a:rPr lang="en-US" sz="1800" dirty="0">
                <a:solidFill>
                  <a:srgbClr val="262626"/>
                </a:solidFill>
              </a:rPr>
              <a:t>Time Management</a:t>
            </a:r>
          </a:p>
          <a:p>
            <a:pPr>
              <a:lnSpc>
                <a:spcPct val="90000"/>
              </a:lnSpc>
            </a:pPr>
            <a:r>
              <a:rPr lang="en-US" sz="1800" dirty="0">
                <a:solidFill>
                  <a:srgbClr val="262626"/>
                </a:solidFill>
              </a:rPr>
              <a:t>Absolutely No Cell Phones !!! PLEASE !!!!</a:t>
            </a:r>
          </a:p>
        </p:txBody>
      </p:sp>
      <p:pic>
        <p:nvPicPr>
          <p:cNvPr id="5" name="Picture 4">
            <a:extLst>
              <a:ext uri="{FF2B5EF4-FFF2-40B4-BE49-F238E27FC236}">
                <a16:creationId xmlns:a16="http://schemas.microsoft.com/office/drawing/2014/main" id="{0080748F-A427-472D-AAF4-874EDA1A3A76}"/>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764604" y="2759135"/>
            <a:ext cx="7719228" cy="2894710"/>
          </a:xfrm>
          <a:prstGeom prst="rect">
            <a:avLst/>
          </a:prstGeom>
        </p:spPr>
      </p:pic>
    </p:spTree>
    <p:extLst>
      <p:ext uri="{BB962C8B-B14F-4D97-AF65-F5344CB8AC3E}">
        <p14:creationId xmlns:p14="http://schemas.microsoft.com/office/powerpoint/2010/main" val="3420200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934E-B972-492F-B901-1DF4B13C76D9}"/>
              </a:ext>
            </a:extLst>
          </p:cNvPr>
          <p:cNvSpPr>
            <a:spLocks noGrp="1"/>
          </p:cNvSpPr>
          <p:nvPr>
            <p:ph type="title"/>
          </p:nvPr>
        </p:nvSpPr>
        <p:spPr/>
        <p:txBody>
          <a:bodyPr>
            <a:normAutofit/>
          </a:bodyPr>
          <a:lstStyle/>
          <a:p>
            <a:r>
              <a:rPr lang="en-US" b="1" u="sng" dirty="0"/>
              <a:t>Group Topics</a:t>
            </a:r>
          </a:p>
        </p:txBody>
      </p:sp>
      <p:sp>
        <p:nvSpPr>
          <p:cNvPr id="3" name="Content Placeholder 2">
            <a:extLst>
              <a:ext uri="{FF2B5EF4-FFF2-40B4-BE49-F238E27FC236}">
                <a16:creationId xmlns:a16="http://schemas.microsoft.com/office/drawing/2014/main" id="{649ECC9C-3739-430E-AC0D-2F043E9FF0DD}"/>
              </a:ext>
            </a:extLst>
          </p:cNvPr>
          <p:cNvSpPr>
            <a:spLocks noGrp="1"/>
          </p:cNvSpPr>
          <p:nvPr>
            <p:ph idx="1"/>
          </p:nvPr>
        </p:nvSpPr>
        <p:spPr>
          <a:xfrm>
            <a:off x="1295402" y="2556932"/>
            <a:ext cx="6431780" cy="3492176"/>
          </a:xfrm>
        </p:spPr>
        <p:txBody>
          <a:bodyPr>
            <a:normAutofit/>
          </a:bodyPr>
          <a:lstStyle/>
          <a:p>
            <a:pPr>
              <a:lnSpc>
                <a:spcPct val="90000"/>
              </a:lnSpc>
            </a:pPr>
            <a:r>
              <a:rPr lang="en-US" sz="1800" dirty="0"/>
              <a:t>Concepts in Action (5 Different Sets of Skills):</a:t>
            </a:r>
          </a:p>
          <a:p>
            <a:pPr marL="0" indent="0">
              <a:lnSpc>
                <a:spcPct val="90000"/>
              </a:lnSpc>
              <a:buNone/>
            </a:pPr>
            <a:r>
              <a:rPr lang="en-US" sz="1800" b="1" u="sng" dirty="0"/>
              <a:t>Thinking Skills, Research Skills, Communication Skills, Social Skills, Self-Management Skills</a:t>
            </a:r>
          </a:p>
          <a:p>
            <a:pPr marL="0" indent="0">
              <a:lnSpc>
                <a:spcPct val="90000"/>
              </a:lnSpc>
              <a:buNone/>
            </a:pPr>
            <a:r>
              <a:rPr lang="en-US" sz="1800" dirty="0"/>
              <a:t>	</a:t>
            </a:r>
          </a:p>
          <a:p>
            <a:pPr>
              <a:lnSpc>
                <a:spcPct val="90000"/>
              </a:lnSpc>
            </a:pPr>
            <a:r>
              <a:rPr lang="en-US" sz="1800" dirty="0"/>
              <a:t>Responding to Opportunities</a:t>
            </a:r>
          </a:p>
          <a:p>
            <a:pPr>
              <a:lnSpc>
                <a:spcPct val="90000"/>
              </a:lnSpc>
            </a:pPr>
            <a:r>
              <a:rPr lang="en-US" sz="1800" dirty="0"/>
              <a:t>Time Lines</a:t>
            </a:r>
          </a:p>
          <a:p>
            <a:pPr>
              <a:lnSpc>
                <a:spcPct val="90000"/>
              </a:lnSpc>
            </a:pPr>
            <a:r>
              <a:rPr lang="en-US" sz="1800" dirty="0"/>
              <a:t>Choices vs. Chances </a:t>
            </a:r>
          </a:p>
          <a:p>
            <a:pPr>
              <a:lnSpc>
                <a:spcPct val="90000"/>
              </a:lnSpc>
            </a:pPr>
            <a:r>
              <a:rPr lang="en-US" sz="1800" dirty="0"/>
              <a:t>In Order To Be Better, Where Going To Have To Do Better</a:t>
            </a:r>
          </a:p>
          <a:p>
            <a:pPr>
              <a:lnSpc>
                <a:spcPct val="90000"/>
              </a:lnSpc>
            </a:pPr>
            <a:r>
              <a:rPr lang="en-US" sz="1800" dirty="0"/>
              <a:t>Courage, Resilience, Commitment to Change, Being Successful</a:t>
            </a:r>
          </a:p>
          <a:p>
            <a:pPr marL="0" indent="0">
              <a:lnSpc>
                <a:spcPct val="90000"/>
              </a:lnSpc>
              <a:buNone/>
            </a:pPr>
            <a:endParaRPr lang="en-US" sz="1700" dirty="0"/>
          </a:p>
        </p:txBody>
      </p:sp>
      <p:pic>
        <p:nvPicPr>
          <p:cNvPr id="5" name="Picture 4">
            <a:extLst>
              <a:ext uri="{FF2B5EF4-FFF2-40B4-BE49-F238E27FC236}">
                <a16:creationId xmlns:a16="http://schemas.microsoft.com/office/drawing/2014/main" id="{1603B4C7-2433-4A61-88F5-D0C445E9E1EC}"/>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3930" r="33" b="6"/>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82074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095D-E7B8-4153-95E0-A1E9F2B19EDA}"/>
              </a:ext>
            </a:extLst>
          </p:cNvPr>
          <p:cNvSpPr>
            <a:spLocks noGrp="1"/>
          </p:cNvSpPr>
          <p:nvPr>
            <p:ph type="title"/>
          </p:nvPr>
        </p:nvSpPr>
        <p:spPr/>
        <p:txBody>
          <a:bodyPr>
            <a:normAutofit fontScale="90000"/>
          </a:bodyPr>
          <a:lstStyle/>
          <a:p>
            <a:pPr>
              <a:lnSpc>
                <a:spcPct val="90000"/>
              </a:lnSpc>
            </a:pPr>
            <a:r>
              <a:rPr lang="en-US" sz="4000" b="1" u="sng" dirty="0"/>
              <a:t>Group Topics – cont.</a:t>
            </a:r>
            <a:br>
              <a:rPr lang="en-US" sz="4000" b="1" u="sng" dirty="0"/>
            </a:br>
            <a:r>
              <a:rPr lang="en-US" sz="2800" b="1" i="1" dirty="0"/>
              <a:t>Everyday we’re given choices and chances</a:t>
            </a:r>
            <a:br>
              <a:rPr lang="en-US" sz="2800" b="1" i="1" dirty="0"/>
            </a:br>
            <a:r>
              <a:rPr lang="en-US" sz="2800" b="1" i="1" dirty="0"/>
              <a:t>Make the right choices and we don’t need to ask for chances</a:t>
            </a:r>
            <a:endParaRPr lang="en-US" sz="2800" b="1" dirty="0"/>
          </a:p>
        </p:txBody>
      </p:sp>
      <p:sp>
        <p:nvSpPr>
          <p:cNvPr id="3" name="Content Placeholder 2">
            <a:extLst>
              <a:ext uri="{FF2B5EF4-FFF2-40B4-BE49-F238E27FC236}">
                <a16:creationId xmlns:a16="http://schemas.microsoft.com/office/drawing/2014/main" id="{28F2960B-F75D-4AD7-8F9F-B53B325CC5BB}"/>
              </a:ext>
            </a:extLst>
          </p:cNvPr>
          <p:cNvSpPr>
            <a:spLocks noGrp="1"/>
          </p:cNvSpPr>
          <p:nvPr>
            <p:ph idx="1"/>
          </p:nvPr>
        </p:nvSpPr>
        <p:spPr>
          <a:xfrm>
            <a:off x="1295402" y="2556932"/>
            <a:ext cx="6256866" cy="3318936"/>
          </a:xfrm>
        </p:spPr>
        <p:txBody>
          <a:bodyPr>
            <a:normAutofit/>
          </a:bodyPr>
          <a:lstStyle/>
          <a:p>
            <a:pPr>
              <a:lnSpc>
                <a:spcPct val="90000"/>
              </a:lnSpc>
            </a:pPr>
            <a:r>
              <a:rPr lang="en-US" b="1" dirty="0"/>
              <a:t>7 levels of financial freedom (growth):</a:t>
            </a:r>
          </a:p>
          <a:p>
            <a:pPr marL="0" indent="0">
              <a:lnSpc>
                <a:spcPct val="90000"/>
              </a:lnSpc>
              <a:buNone/>
            </a:pPr>
            <a:r>
              <a:rPr lang="en-US" sz="2000" dirty="0"/>
              <a:t>	- clarity</a:t>
            </a:r>
          </a:p>
          <a:p>
            <a:pPr marL="0" indent="0">
              <a:lnSpc>
                <a:spcPct val="90000"/>
              </a:lnSpc>
              <a:buNone/>
            </a:pPr>
            <a:r>
              <a:rPr lang="en-US" sz="2000" dirty="0"/>
              <a:t>	- self-sufficiency</a:t>
            </a:r>
          </a:p>
          <a:p>
            <a:pPr marL="0" indent="0">
              <a:lnSpc>
                <a:spcPct val="90000"/>
              </a:lnSpc>
              <a:buNone/>
            </a:pPr>
            <a:r>
              <a:rPr lang="en-US" sz="2000" dirty="0"/>
              <a:t>	- breathing room</a:t>
            </a:r>
          </a:p>
          <a:p>
            <a:pPr marL="0" indent="0">
              <a:lnSpc>
                <a:spcPct val="90000"/>
              </a:lnSpc>
              <a:buNone/>
            </a:pPr>
            <a:r>
              <a:rPr lang="en-US" sz="2000" dirty="0"/>
              <a:t>	- stability</a:t>
            </a:r>
          </a:p>
          <a:p>
            <a:pPr marL="0" indent="0">
              <a:lnSpc>
                <a:spcPct val="90000"/>
              </a:lnSpc>
              <a:buNone/>
            </a:pPr>
            <a:r>
              <a:rPr lang="en-US" sz="2000" dirty="0"/>
              <a:t>	- living expenses</a:t>
            </a:r>
          </a:p>
          <a:p>
            <a:pPr marL="0" indent="0">
              <a:lnSpc>
                <a:spcPct val="90000"/>
              </a:lnSpc>
              <a:buNone/>
            </a:pPr>
            <a:r>
              <a:rPr lang="en-US" sz="2000" dirty="0"/>
              <a:t>	-financial independence</a:t>
            </a:r>
          </a:p>
          <a:p>
            <a:pPr marL="0" indent="0">
              <a:lnSpc>
                <a:spcPct val="90000"/>
              </a:lnSpc>
              <a:buNone/>
            </a:pPr>
            <a:r>
              <a:rPr lang="en-US" sz="2000" dirty="0"/>
              <a:t>	- abundant wealth</a:t>
            </a:r>
          </a:p>
        </p:txBody>
      </p:sp>
      <p:pic>
        <p:nvPicPr>
          <p:cNvPr id="9" name="Picture 8">
            <a:extLst>
              <a:ext uri="{FF2B5EF4-FFF2-40B4-BE49-F238E27FC236}">
                <a16:creationId xmlns:a16="http://schemas.microsoft.com/office/drawing/2014/main" id="{0F2A93E7-737E-44EE-95BE-F6C397C4443B}"/>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38660" r="7315" b="-3"/>
          <a:stretch/>
        </p:blipFill>
        <p:spPr>
          <a:xfrm>
            <a:off x="7552268" y="27900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308579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CA7D-1A7F-4D07-9B0F-3A7E9CC1EAAF}"/>
              </a:ext>
            </a:extLst>
          </p:cNvPr>
          <p:cNvSpPr>
            <a:spLocks noGrp="1"/>
          </p:cNvSpPr>
          <p:nvPr>
            <p:ph type="title"/>
          </p:nvPr>
        </p:nvSpPr>
        <p:spPr>
          <a:xfrm>
            <a:off x="1391226" y="987552"/>
            <a:ext cx="9601196" cy="1303867"/>
          </a:xfrm>
        </p:spPr>
        <p:txBody>
          <a:bodyPr>
            <a:normAutofit/>
          </a:bodyPr>
          <a:lstStyle/>
          <a:p>
            <a:pPr>
              <a:lnSpc>
                <a:spcPct val="90000"/>
              </a:lnSpc>
            </a:pPr>
            <a:r>
              <a:rPr lang="en-US" sz="4100" b="1" u="sng" dirty="0"/>
              <a:t>Group Growth Building Activities</a:t>
            </a:r>
          </a:p>
        </p:txBody>
      </p:sp>
      <p:sp>
        <p:nvSpPr>
          <p:cNvPr id="3" name="Content Placeholder 2">
            <a:extLst>
              <a:ext uri="{FF2B5EF4-FFF2-40B4-BE49-F238E27FC236}">
                <a16:creationId xmlns:a16="http://schemas.microsoft.com/office/drawing/2014/main" id="{B729F518-41C6-4389-8C9C-E76C17C2EDBC}"/>
              </a:ext>
            </a:extLst>
          </p:cNvPr>
          <p:cNvSpPr>
            <a:spLocks noGrp="1"/>
          </p:cNvSpPr>
          <p:nvPr>
            <p:ph sz="half" idx="1"/>
          </p:nvPr>
        </p:nvSpPr>
        <p:spPr/>
        <p:txBody>
          <a:bodyPr>
            <a:noAutofit/>
          </a:bodyPr>
          <a:lstStyle/>
          <a:p>
            <a:pPr>
              <a:lnSpc>
                <a:spcPct val="90000"/>
              </a:lnSpc>
            </a:pPr>
            <a:r>
              <a:rPr lang="en-US" dirty="0"/>
              <a:t>Group dinner with focus on:</a:t>
            </a:r>
          </a:p>
          <a:p>
            <a:pPr marL="0" indent="0">
              <a:lnSpc>
                <a:spcPct val="90000"/>
              </a:lnSpc>
              <a:buNone/>
            </a:pPr>
            <a:r>
              <a:rPr lang="en-US" dirty="0"/>
              <a:t>	- wearing a suit/tie for dinner out</a:t>
            </a:r>
          </a:p>
          <a:p>
            <a:pPr marL="0" indent="0">
              <a:lnSpc>
                <a:spcPct val="90000"/>
              </a:lnSpc>
              <a:buNone/>
            </a:pPr>
            <a:r>
              <a:rPr lang="en-US" dirty="0"/>
              <a:t>	- responses from the community</a:t>
            </a:r>
          </a:p>
          <a:p>
            <a:pPr marL="0" indent="0">
              <a:lnSpc>
                <a:spcPct val="90000"/>
              </a:lnSpc>
              <a:buNone/>
            </a:pPr>
            <a:r>
              <a:rPr lang="en-US" dirty="0"/>
              <a:t>	- improving self-image</a:t>
            </a:r>
          </a:p>
          <a:p>
            <a:pPr marL="0" indent="0">
              <a:lnSpc>
                <a:spcPct val="90000"/>
              </a:lnSpc>
              <a:buNone/>
            </a:pPr>
            <a:r>
              <a:rPr lang="en-US" dirty="0"/>
              <a:t>	- role modeling</a:t>
            </a:r>
          </a:p>
          <a:p>
            <a:pPr>
              <a:lnSpc>
                <a:spcPct val="90000"/>
              </a:lnSpc>
            </a:pPr>
            <a:r>
              <a:rPr lang="en-US" dirty="0"/>
              <a:t>Community Gardening Project</a:t>
            </a:r>
          </a:p>
        </p:txBody>
      </p:sp>
      <p:sp>
        <p:nvSpPr>
          <p:cNvPr id="4" name="Content Placeholder 3">
            <a:extLst>
              <a:ext uri="{FF2B5EF4-FFF2-40B4-BE49-F238E27FC236}">
                <a16:creationId xmlns:a16="http://schemas.microsoft.com/office/drawing/2014/main" id="{EF0E3527-8D52-BE98-2350-01D5E51558C1}"/>
              </a:ext>
            </a:extLst>
          </p:cNvPr>
          <p:cNvSpPr>
            <a:spLocks noGrp="1"/>
          </p:cNvSpPr>
          <p:nvPr>
            <p:ph sz="half" idx="2"/>
          </p:nvPr>
        </p:nvSpPr>
        <p:spPr/>
        <p:txBody>
          <a:bodyPr>
            <a:normAutofit fontScale="92500" lnSpcReduction="20000"/>
          </a:bodyPr>
          <a:lstStyle/>
          <a:p>
            <a:r>
              <a:rPr lang="en-US" dirty="0"/>
              <a:t>Team building events at Pine Brook Camp/Conference Center</a:t>
            </a:r>
          </a:p>
          <a:p>
            <a:r>
              <a:rPr lang="en-US" dirty="0"/>
              <a:t>State Police, Local Police, FBI and first African American U.S. Marshal(John Gibbons) Panel Discussion (Black Boys Matter Summit) adcprevention.net</a:t>
            </a:r>
          </a:p>
          <a:p>
            <a:r>
              <a:rPr lang="en-US" dirty="0"/>
              <a:t>John Gibbons was appointed by President Barack Obama as the first black U.S. Marshal of Massachusetts </a:t>
            </a:r>
          </a:p>
        </p:txBody>
      </p:sp>
      <p:pic>
        <p:nvPicPr>
          <p:cNvPr id="13" name="Picture 12">
            <a:extLst>
              <a:ext uri="{FF2B5EF4-FFF2-40B4-BE49-F238E27FC236}">
                <a16:creationId xmlns:a16="http://schemas.microsoft.com/office/drawing/2014/main" id="{EC03C7B0-3882-4EEE-84D7-593E9B80FFE6}"/>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20183" r="33473" b="-1"/>
          <a:stretch/>
        </p:blipFill>
        <p:spPr>
          <a:xfrm>
            <a:off x="572714" y="506715"/>
            <a:ext cx="1881696" cy="1522612"/>
          </a:xfrm>
          <a:prstGeom prst="rect">
            <a:avLst/>
          </a:prstGeom>
        </p:spPr>
      </p:pic>
      <p:pic>
        <p:nvPicPr>
          <p:cNvPr id="5" name="Picture 4">
            <a:extLst>
              <a:ext uri="{FF2B5EF4-FFF2-40B4-BE49-F238E27FC236}">
                <a16:creationId xmlns:a16="http://schemas.microsoft.com/office/drawing/2014/main" id="{FF235482-2EE6-4CD0-B07E-4D73ABEEBCF4}"/>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t="2059" b="1299"/>
          <a:stretch/>
        </p:blipFill>
        <p:spPr>
          <a:xfrm>
            <a:off x="9899791" y="465513"/>
            <a:ext cx="1800596" cy="1305098"/>
          </a:xfrm>
          <a:prstGeom prst="rect">
            <a:avLst/>
          </a:prstGeom>
        </p:spPr>
      </p:pic>
    </p:spTree>
    <p:extLst>
      <p:ext uri="{BB962C8B-B14F-4D97-AF65-F5344CB8AC3E}">
        <p14:creationId xmlns:p14="http://schemas.microsoft.com/office/powerpoint/2010/main" val="111525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C6ACE3-6F9A-4917-AE2A-177F7DCE4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5" name="Rectangle 24">
              <a:extLst>
                <a:ext uri="{FF2B5EF4-FFF2-40B4-BE49-F238E27FC236}">
                  <a16:creationId xmlns:a16="http://schemas.microsoft.com/office/drawing/2014/main" id="{34494E22-E7A8-40D0-8975-D53574642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73184661-811A-4B16-9F4D-0CD4CC287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7" name="Picture 26">
                <a:extLst>
                  <a:ext uri="{FF2B5EF4-FFF2-40B4-BE49-F238E27FC236}">
                    <a16:creationId xmlns:a16="http://schemas.microsoft.com/office/drawing/2014/main" id="{B2D55463-8137-46CA-B362-56347D62C9A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2F16858C-45E5-4837-87EB-F34A521C6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90AE4D1D-A266-4D29-AEE6-BA760E7590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30" name="Picture 29">
                <a:extLst>
                  <a:ext uri="{FF2B5EF4-FFF2-40B4-BE49-F238E27FC236}">
                    <a16:creationId xmlns:a16="http://schemas.microsoft.com/office/drawing/2014/main" id="{6EBC6603-F4BF-41E9-A775-2EA35F2CA7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4DDE08CF-7C36-4DAA-8C02-D7A50E3F7812}"/>
              </a:ext>
            </a:extLst>
          </p:cNvPr>
          <p:cNvSpPr>
            <a:spLocks noGrp="1"/>
          </p:cNvSpPr>
          <p:nvPr>
            <p:ph type="ctrTitle"/>
          </p:nvPr>
        </p:nvSpPr>
        <p:spPr>
          <a:xfrm>
            <a:off x="4636481" y="1041401"/>
            <a:ext cx="6455815" cy="2345264"/>
          </a:xfrm>
        </p:spPr>
        <p:txBody>
          <a:bodyPr>
            <a:normAutofit/>
          </a:bodyPr>
          <a:lstStyle/>
          <a:p>
            <a:pPr>
              <a:lnSpc>
                <a:spcPct val="90000"/>
              </a:lnSpc>
            </a:pPr>
            <a:r>
              <a:rPr lang="en-US" sz="4400" b="1" dirty="0"/>
              <a:t>“Chill and Chat”</a:t>
            </a:r>
            <a:br>
              <a:rPr lang="en-US" sz="4400" b="1" dirty="0"/>
            </a:br>
            <a:r>
              <a:rPr lang="en-US" sz="2800" b="1" dirty="0"/>
              <a:t>A group for students that are socially shy/on the spectrum/have no friends</a:t>
            </a:r>
            <a:endParaRPr lang="en-US" sz="2800" b="1" i="1" dirty="0"/>
          </a:p>
        </p:txBody>
      </p:sp>
      <p:sp>
        <p:nvSpPr>
          <p:cNvPr id="3" name="Subtitle 2">
            <a:extLst>
              <a:ext uri="{FF2B5EF4-FFF2-40B4-BE49-F238E27FC236}">
                <a16:creationId xmlns:a16="http://schemas.microsoft.com/office/drawing/2014/main" id="{7195DEC3-3108-477B-955E-2AADF88D3178}"/>
              </a:ext>
            </a:extLst>
          </p:cNvPr>
          <p:cNvSpPr>
            <a:spLocks noGrp="1"/>
          </p:cNvSpPr>
          <p:nvPr>
            <p:ph type="subTitle" idx="1"/>
          </p:nvPr>
        </p:nvSpPr>
        <p:spPr>
          <a:xfrm>
            <a:off x="4636481" y="3657596"/>
            <a:ext cx="6455816" cy="1949707"/>
          </a:xfrm>
        </p:spPr>
        <p:txBody>
          <a:bodyPr>
            <a:normAutofit/>
          </a:bodyPr>
          <a:lstStyle/>
          <a:p>
            <a:r>
              <a:rPr lang="en-US" sz="2800" dirty="0"/>
              <a:t>Dr. Janet Negley,  CMHC</a:t>
            </a:r>
          </a:p>
          <a:p>
            <a:r>
              <a:rPr lang="en-US" sz="2800" dirty="0"/>
              <a:t>San Jose Job Corps Center</a:t>
            </a:r>
          </a:p>
        </p:txBody>
      </p:sp>
      <p:sp>
        <p:nvSpPr>
          <p:cNvPr id="32" name="Rectangle 31">
            <a:extLst>
              <a:ext uri="{FF2B5EF4-FFF2-40B4-BE49-F238E27FC236}">
                <a16:creationId xmlns:a16="http://schemas.microsoft.com/office/drawing/2014/main" id="{01D74287-F315-4FF2-B600-9623C134F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A5DE778-7CC2-A21C-591E-9C5B89BDE4A9}"/>
              </a:ext>
            </a:extLst>
          </p:cNvPr>
          <p:cNvPicPr>
            <a:picLocks noChangeAspect="1"/>
          </p:cNvPicPr>
          <p:nvPr/>
        </p:nvPicPr>
        <p:blipFill>
          <a:blip r:embed="rId5"/>
          <a:stretch>
            <a:fillRect/>
          </a:stretch>
        </p:blipFill>
        <p:spPr>
          <a:xfrm>
            <a:off x="1412683" y="2110533"/>
            <a:ext cx="2433793" cy="2458130"/>
          </a:xfrm>
          <a:prstGeom prst="rect">
            <a:avLst/>
          </a:prstGeom>
        </p:spPr>
      </p:pic>
      <p:cxnSp>
        <p:nvCxnSpPr>
          <p:cNvPr id="34" name="Straight Connector 33">
            <a:extLst>
              <a:ext uri="{FF2B5EF4-FFF2-40B4-BE49-F238E27FC236}">
                <a16:creationId xmlns:a16="http://schemas.microsoft.com/office/drawing/2014/main" id="{1BCA112A-FFD8-4829-BAD7-F01D26758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1" y="3522131"/>
            <a:ext cx="64379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15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025A-B3C3-4CF2-8588-EA10B1DA90D8}"/>
              </a:ext>
            </a:extLst>
          </p:cNvPr>
          <p:cNvSpPr>
            <a:spLocks noGrp="1"/>
          </p:cNvSpPr>
          <p:nvPr>
            <p:ph type="title"/>
          </p:nvPr>
        </p:nvSpPr>
        <p:spPr/>
        <p:txBody>
          <a:bodyPr>
            <a:normAutofit/>
          </a:bodyPr>
          <a:lstStyle/>
          <a:p>
            <a:r>
              <a:rPr lang="en-US" b="1" u="sng" dirty="0">
                <a:solidFill>
                  <a:srgbClr val="262626"/>
                </a:solidFill>
              </a:rPr>
              <a:t>Group Feedback</a:t>
            </a:r>
          </a:p>
        </p:txBody>
      </p:sp>
      <p:sp>
        <p:nvSpPr>
          <p:cNvPr id="3" name="Content Placeholder 2">
            <a:extLst>
              <a:ext uri="{FF2B5EF4-FFF2-40B4-BE49-F238E27FC236}">
                <a16:creationId xmlns:a16="http://schemas.microsoft.com/office/drawing/2014/main" id="{8181DFB4-034B-4E7B-834B-E956F481EE45}"/>
              </a:ext>
            </a:extLst>
          </p:cNvPr>
          <p:cNvSpPr>
            <a:spLocks noGrp="1"/>
          </p:cNvSpPr>
          <p:nvPr>
            <p:ph idx="1"/>
          </p:nvPr>
        </p:nvSpPr>
        <p:spPr>
          <a:xfrm>
            <a:off x="1295402" y="2556932"/>
            <a:ext cx="6256866" cy="3676720"/>
          </a:xfrm>
        </p:spPr>
        <p:txBody>
          <a:bodyPr>
            <a:normAutofit/>
          </a:bodyPr>
          <a:lstStyle/>
          <a:p>
            <a:pPr>
              <a:lnSpc>
                <a:spcPct val="90000"/>
              </a:lnSpc>
            </a:pPr>
            <a:r>
              <a:rPr lang="en-US" sz="2000" i="1" dirty="0">
                <a:solidFill>
                  <a:srgbClr val="262626"/>
                </a:solidFill>
              </a:rPr>
              <a:t>“Our group has been about overcoming adversity and struggles to gain success. We all have things in our past that we’ve had to endure, but by making the right choices, anyone can attain success.” </a:t>
            </a:r>
            <a:endParaRPr lang="en-US" sz="2000" dirty="0">
              <a:solidFill>
                <a:srgbClr val="262626"/>
              </a:solidFill>
            </a:endParaRPr>
          </a:p>
          <a:p>
            <a:pPr>
              <a:lnSpc>
                <a:spcPct val="90000"/>
              </a:lnSpc>
            </a:pPr>
            <a:r>
              <a:rPr lang="en-US" sz="2000" i="1" dirty="0">
                <a:solidFill>
                  <a:srgbClr val="262626"/>
                </a:solidFill>
              </a:rPr>
              <a:t>“My biggest takeout from this group is that struggle is mutual…your future is determined by how you face obstacles.”</a:t>
            </a:r>
          </a:p>
          <a:p>
            <a:pPr>
              <a:lnSpc>
                <a:spcPct val="90000"/>
              </a:lnSpc>
            </a:pPr>
            <a:r>
              <a:rPr lang="en-US" sz="2000" i="1" dirty="0">
                <a:solidFill>
                  <a:srgbClr val="262626"/>
                </a:solidFill>
              </a:rPr>
              <a:t>“Men’s feelings and emotions are not always properly acknowledged and a lot of us go through the same things and we should be there for each other in our time of need.” </a:t>
            </a:r>
          </a:p>
          <a:p>
            <a:pPr>
              <a:lnSpc>
                <a:spcPct val="90000"/>
              </a:lnSpc>
            </a:pPr>
            <a:r>
              <a:rPr lang="en-US" sz="2000" i="1" dirty="0">
                <a:solidFill>
                  <a:srgbClr val="262626"/>
                </a:solidFill>
              </a:rPr>
              <a:t>“One thing that really touched me was that everyone has their own goals and are heavy about getting to that successful point in their lives.”</a:t>
            </a:r>
          </a:p>
          <a:p>
            <a:pPr>
              <a:lnSpc>
                <a:spcPct val="90000"/>
              </a:lnSpc>
            </a:pPr>
            <a:endParaRPr lang="en-US" sz="1900" i="1" dirty="0">
              <a:solidFill>
                <a:srgbClr val="262626"/>
              </a:solidFill>
            </a:endParaRPr>
          </a:p>
        </p:txBody>
      </p:sp>
      <p:pic>
        <p:nvPicPr>
          <p:cNvPr id="5" name="Picture 4">
            <a:extLst>
              <a:ext uri="{FF2B5EF4-FFF2-40B4-BE49-F238E27FC236}">
                <a16:creationId xmlns:a16="http://schemas.microsoft.com/office/drawing/2014/main" id="{C67FF637-020B-42DC-9315-E5CFAAEBDB30}"/>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085025" y="3213116"/>
            <a:ext cx="3330401" cy="2223042"/>
          </a:xfrm>
          <a:prstGeom prst="rect">
            <a:avLst/>
          </a:prstGeom>
          <a:ln w="57150" cmpd="thickThin">
            <a:solidFill>
              <a:srgbClr val="7F7F7F"/>
            </a:solidFill>
            <a:miter lim="800000"/>
          </a:ln>
        </p:spPr>
      </p:pic>
    </p:spTree>
    <p:extLst>
      <p:ext uri="{BB962C8B-B14F-4D97-AF65-F5344CB8AC3E}">
        <p14:creationId xmlns:p14="http://schemas.microsoft.com/office/powerpoint/2010/main" val="112789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1287-842E-4415-981E-CBD25BD85DAE}"/>
              </a:ext>
            </a:extLst>
          </p:cNvPr>
          <p:cNvSpPr>
            <a:spLocks noGrp="1"/>
          </p:cNvSpPr>
          <p:nvPr>
            <p:ph type="title"/>
          </p:nvPr>
        </p:nvSpPr>
        <p:spPr>
          <a:xfrm>
            <a:off x="1295401" y="982132"/>
            <a:ext cx="10049187" cy="1303867"/>
          </a:xfrm>
        </p:spPr>
        <p:txBody>
          <a:bodyPr>
            <a:normAutofit fontScale="90000"/>
          </a:bodyPr>
          <a:lstStyle/>
          <a:p>
            <a:r>
              <a:rPr lang="en-US" b="1" dirty="0"/>
              <a:t>GROUP GROWTH BUILDING ACTIVIES</a:t>
            </a:r>
            <a:br>
              <a:rPr lang="en-US" dirty="0"/>
            </a:br>
            <a:r>
              <a:rPr lang="en-US" sz="2700" b="1" i="1" u="sng" dirty="0"/>
              <a:t> Pinebrook Camp &amp; Conference Center</a:t>
            </a:r>
          </a:p>
        </p:txBody>
      </p:sp>
      <p:pic>
        <p:nvPicPr>
          <p:cNvPr id="1026" name="Picture 2" descr="f5f79203-711b-45c8-a9d9-ec54c9254048@jobcorps">
            <a:extLst>
              <a:ext uri="{FF2B5EF4-FFF2-40B4-BE49-F238E27FC236}">
                <a16:creationId xmlns:a16="http://schemas.microsoft.com/office/drawing/2014/main" id="{87E7AA0F-2737-4DE7-A46F-215129D6A3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00000">
            <a:off x="4288822" y="2975902"/>
            <a:ext cx="3614355" cy="27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0566aaf6-79c1-4ab4-9f81-614b597f10ff@jobcorps">
            <a:extLst>
              <a:ext uri="{FF2B5EF4-FFF2-40B4-BE49-F238E27FC236}">
                <a16:creationId xmlns:a16="http://schemas.microsoft.com/office/drawing/2014/main" id="{273EC69E-2125-475D-9C6D-1E71188D64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2560" y="2528131"/>
            <a:ext cx="1789613" cy="329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e33658c2-df9c-4794-bd02-e9546380f3aa@jobcorps">
            <a:extLst>
              <a:ext uri="{FF2B5EF4-FFF2-40B4-BE49-F238E27FC236}">
                <a16:creationId xmlns:a16="http://schemas.microsoft.com/office/drawing/2014/main" id="{E9D418FB-E6BA-452A-8906-F8B3FFA2527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29726" y="2492820"/>
            <a:ext cx="1926514" cy="33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24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r="48819"/>
            <a:stretch/>
          </p:blipFill>
          <p:spPr>
            <a:xfrm rot="5400000">
              <a:off x="5263556" y="5747514"/>
              <a:ext cx="1636776" cy="612648"/>
            </a:xfrm>
            <a:prstGeom prst="rect">
              <a:avLst/>
            </a:prstGeom>
          </p:spPr>
        </p:pic>
      </p:grpSp>
      <p:cxnSp>
        <p:nvCxnSpPr>
          <p:cNvPr id="16" name="Straight Connector 15">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4A8983F0-7B3A-4418-8701-68E9CA2AE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9" name="Rectangle 18">
              <a:extLst>
                <a:ext uri="{FF2B5EF4-FFF2-40B4-BE49-F238E27FC236}">
                  <a16:creationId xmlns:a16="http://schemas.microsoft.com/office/drawing/2014/main" id="{0EC70F26-6C2F-4FF4-9892-FBDABF45F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F5A270E-3F18-4580-A3AD-796F2FFAA02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1" name="Picture 20">
                <a:extLst>
                  <a:ext uri="{FF2B5EF4-FFF2-40B4-BE49-F238E27FC236}">
                    <a16:creationId xmlns:a16="http://schemas.microsoft.com/office/drawing/2014/main" id="{E8D29381-D504-4491-8AF8-F62883DE31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B5BD9536-8B76-4DF0-B8F7-0549CC111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BDECCCDF-9FB2-40A1-9379-BD2C2245D8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24" name="Picture 23">
                <a:extLst>
                  <a:ext uri="{FF2B5EF4-FFF2-40B4-BE49-F238E27FC236}">
                    <a16:creationId xmlns:a16="http://schemas.microsoft.com/office/drawing/2014/main" id="{5339C017-9A98-4397-9A19-7C32104D6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284C840-3736-9700-9658-2A88C2A60B74}"/>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000" dirty="0"/>
              <a:t>THANK YOU FOR ATTENDING!</a:t>
            </a:r>
          </a:p>
        </p:txBody>
      </p:sp>
      <p:sp>
        <p:nvSpPr>
          <p:cNvPr id="26" name="Rectangle 25">
            <a:extLst>
              <a:ext uri="{FF2B5EF4-FFF2-40B4-BE49-F238E27FC236}">
                <a16:creationId xmlns:a16="http://schemas.microsoft.com/office/drawing/2014/main" id="{2E2C404C-D4AE-4C1C-A675-EF7605842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board with writing on it&#10;&#10;Description automatically generated with low confidence">
            <a:extLst>
              <a:ext uri="{FF2B5EF4-FFF2-40B4-BE49-F238E27FC236}">
                <a16:creationId xmlns:a16="http://schemas.microsoft.com/office/drawing/2014/main" id="{16157A0E-B5FE-B627-C64A-C87DED98F1EC}"/>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4252659" y="1410207"/>
            <a:ext cx="3693045" cy="2455875"/>
          </a:xfrm>
          <a:prstGeom prst="rect">
            <a:avLst/>
          </a:prstGeom>
        </p:spPr>
      </p:pic>
      <p:cxnSp>
        <p:nvCxnSpPr>
          <p:cNvPr id="28" name="Straight Connector 27">
            <a:extLst>
              <a:ext uri="{FF2B5EF4-FFF2-40B4-BE49-F238E27FC236}">
                <a16:creationId xmlns:a16="http://schemas.microsoft.com/office/drawing/2014/main" id="{A3B8160F-915C-485D-B2FB-ACDDE0E8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62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117477F-4AD0-B394-41E2-DDFE7558457A}"/>
              </a:ext>
            </a:extLst>
          </p:cNvPr>
          <p:cNvSpPr>
            <a:spLocks noGrp="1"/>
          </p:cNvSpPr>
          <p:nvPr>
            <p:ph type="title"/>
          </p:nvPr>
        </p:nvSpPr>
        <p:spPr>
          <a:xfrm>
            <a:off x="1147919" y="609600"/>
            <a:ext cx="9601196" cy="1303867"/>
          </a:xfrm>
        </p:spPr>
        <p:txBody>
          <a:bodyPr>
            <a:normAutofit/>
          </a:bodyPr>
          <a:lstStyle/>
          <a:p>
            <a:r>
              <a:rPr lang="en-US" dirty="0"/>
              <a:t>Brief Overview of Group Basics</a:t>
            </a:r>
          </a:p>
        </p:txBody>
      </p:sp>
      <p:sp>
        <p:nvSpPr>
          <p:cNvPr id="3" name="Content Placeholder 2">
            <a:extLst>
              <a:ext uri="{FF2B5EF4-FFF2-40B4-BE49-F238E27FC236}">
                <a16:creationId xmlns:a16="http://schemas.microsoft.com/office/drawing/2014/main" id="{E10A562E-F814-D610-B7D5-900564CE670E}"/>
              </a:ext>
            </a:extLst>
          </p:cNvPr>
          <p:cNvSpPr>
            <a:spLocks noGrp="1"/>
          </p:cNvSpPr>
          <p:nvPr>
            <p:ph idx="1"/>
          </p:nvPr>
        </p:nvSpPr>
        <p:spPr>
          <a:xfrm>
            <a:off x="1295401" y="1789471"/>
            <a:ext cx="9601196" cy="4847303"/>
          </a:xfrm>
        </p:spPr>
        <p:txBody>
          <a:bodyPr>
            <a:normAutofit/>
          </a:bodyPr>
          <a:lstStyle/>
          <a:p>
            <a:pPr>
              <a:lnSpc>
                <a:spcPct val="90000"/>
              </a:lnSpc>
            </a:pPr>
            <a:r>
              <a:rPr lang="en-US" sz="2000" dirty="0"/>
              <a:t>Groups can be an effective way to deliver MH services at Job Corps.</a:t>
            </a:r>
          </a:p>
          <a:p>
            <a:pPr>
              <a:lnSpc>
                <a:spcPct val="90000"/>
              </a:lnSpc>
            </a:pPr>
            <a:r>
              <a:rPr lang="en-US" sz="2000" dirty="0"/>
              <a:t>Groups can be informational or skill building groups OR they can be process oriented.  Most research finds a combination of both has the best outcomes.</a:t>
            </a:r>
          </a:p>
          <a:p>
            <a:pPr>
              <a:lnSpc>
                <a:spcPct val="90000"/>
              </a:lnSpc>
            </a:pPr>
            <a:r>
              <a:rPr lang="en-US" sz="2000" dirty="0"/>
              <a:t>Therapeutic action in groups can happen in many ways:</a:t>
            </a:r>
          </a:p>
          <a:p>
            <a:pPr lvl="1">
              <a:lnSpc>
                <a:spcPct val="90000"/>
              </a:lnSpc>
            </a:pPr>
            <a:r>
              <a:rPr lang="en-US" sz="1800" dirty="0"/>
              <a:t> from the leader imparting information</a:t>
            </a:r>
          </a:p>
          <a:p>
            <a:pPr lvl="1">
              <a:lnSpc>
                <a:spcPct val="90000"/>
              </a:lnSpc>
            </a:pPr>
            <a:r>
              <a:rPr lang="en-US" sz="1800" dirty="0"/>
              <a:t>members getting to see others having similar experiences </a:t>
            </a:r>
          </a:p>
          <a:p>
            <a:pPr lvl="1">
              <a:lnSpc>
                <a:spcPct val="90000"/>
              </a:lnSpc>
            </a:pPr>
            <a:r>
              <a:rPr lang="en-US" sz="1800" dirty="0"/>
              <a:t>members growing from hearing/watching others struggle and finding solutions</a:t>
            </a:r>
          </a:p>
          <a:p>
            <a:pPr lvl="1">
              <a:lnSpc>
                <a:spcPct val="90000"/>
              </a:lnSpc>
            </a:pPr>
            <a:r>
              <a:rPr lang="en-US" sz="1800" dirty="0"/>
              <a:t>members developing a sense of themselves as helpers and increasing their sense of interpersonal worth</a:t>
            </a:r>
          </a:p>
          <a:p>
            <a:pPr lvl="1">
              <a:lnSpc>
                <a:spcPct val="90000"/>
              </a:lnSpc>
            </a:pPr>
            <a:r>
              <a:rPr lang="en-US" sz="1800" dirty="0"/>
              <a:t>members experiencing a sense of belonging and safety in a social setting </a:t>
            </a:r>
          </a:p>
          <a:p>
            <a:pPr lvl="1">
              <a:lnSpc>
                <a:spcPct val="90000"/>
              </a:lnSpc>
            </a:pPr>
            <a:r>
              <a:rPr lang="en-US" sz="1800" dirty="0"/>
              <a:t>members learning new interpersonal skills in a learn-by-doing way </a:t>
            </a:r>
          </a:p>
          <a:p>
            <a:pPr lvl="1">
              <a:lnSpc>
                <a:spcPct val="90000"/>
              </a:lnSpc>
            </a:pPr>
            <a:r>
              <a:rPr lang="en-US" sz="1800" dirty="0"/>
              <a:t>members developing trust in others so they can share feelings and be heard </a:t>
            </a:r>
          </a:p>
        </p:txBody>
      </p:sp>
    </p:spTree>
    <p:extLst>
      <p:ext uri="{BB962C8B-B14F-4D97-AF65-F5344CB8AC3E}">
        <p14:creationId xmlns:p14="http://schemas.microsoft.com/office/powerpoint/2010/main" val="2715067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DF4DD-0407-DEAC-D1C1-F4F43B000C68}"/>
              </a:ext>
            </a:extLst>
          </p:cNvPr>
          <p:cNvSpPr>
            <a:spLocks noGrp="1"/>
          </p:cNvSpPr>
          <p:nvPr>
            <p:ph type="title"/>
          </p:nvPr>
        </p:nvSpPr>
        <p:spPr>
          <a:xfrm>
            <a:off x="733803" y="1584081"/>
            <a:ext cx="4245350" cy="1371600"/>
          </a:xfrm>
        </p:spPr>
        <p:txBody>
          <a:bodyPr>
            <a:noAutofit/>
          </a:bodyPr>
          <a:lstStyle/>
          <a:p>
            <a:r>
              <a:rPr lang="en-US" sz="4400" dirty="0"/>
              <a:t>What Does the Group Leader Do?</a:t>
            </a:r>
          </a:p>
        </p:txBody>
      </p:sp>
      <p:graphicFrame>
        <p:nvGraphicFramePr>
          <p:cNvPr id="15" name="Content Placeholder 2">
            <a:extLst>
              <a:ext uri="{FF2B5EF4-FFF2-40B4-BE49-F238E27FC236}">
                <a16:creationId xmlns:a16="http://schemas.microsoft.com/office/drawing/2014/main" id="{4974C2BB-A659-07E3-1DBE-557C9793A635}"/>
              </a:ext>
            </a:extLst>
          </p:cNvPr>
          <p:cNvGraphicFramePr>
            <a:graphicFrameLocks noGrp="1"/>
          </p:cNvGraphicFramePr>
          <p:nvPr>
            <p:ph idx="1"/>
            <p:extLst>
              <p:ext uri="{D42A27DB-BD31-4B8C-83A1-F6EECF244321}">
                <p14:modId xmlns:p14="http://schemas.microsoft.com/office/powerpoint/2010/main" val="4094455416"/>
              </p:ext>
            </p:extLst>
          </p:nvPr>
        </p:nvGraphicFramePr>
        <p:xfrm>
          <a:off x="5418668" y="982131"/>
          <a:ext cx="5469466" cy="489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222D8A5F-2D55-2BAB-DDC4-1079D212B360}"/>
              </a:ext>
            </a:extLst>
          </p:cNvPr>
          <p:cNvPicPr>
            <a:picLocks noChangeAspect="1"/>
          </p:cNvPicPr>
          <p:nvPr/>
        </p:nvPicPr>
        <p:blipFill>
          <a:blip r:embed="rId7"/>
          <a:stretch>
            <a:fillRect/>
          </a:stretch>
        </p:blipFill>
        <p:spPr>
          <a:xfrm>
            <a:off x="1184394" y="3205788"/>
            <a:ext cx="3794759" cy="2194035"/>
          </a:xfrm>
          <a:prstGeom prst="rect">
            <a:avLst/>
          </a:prstGeom>
        </p:spPr>
      </p:pic>
    </p:spTree>
    <p:extLst>
      <p:ext uri="{BB962C8B-B14F-4D97-AF65-F5344CB8AC3E}">
        <p14:creationId xmlns:p14="http://schemas.microsoft.com/office/powerpoint/2010/main" val="216419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FD64C3-03B6-BEDB-EA7F-F3CB7A220069}"/>
              </a:ext>
            </a:extLst>
          </p:cNvPr>
          <p:cNvSpPr>
            <a:spLocks noGrp="1"/>
          </p:cNvSpPr>
          <p:nvPr>
            <p:ph type="title"/>
          </p:nvPr>
        </p:nvSpPr>
        <p:spPr>
          <a:xfrm>
            <a:off x="1295402" y="982133"/>
            <a:ext cx="9601196" cy="543915"/>
          </a:xfrm>
        </p:spPr>
        <p:txBody>
          <a:bodyPr>
            <a:normAutofit fontScale="90000"/>
          </a:bodyPr>
          <a:lstStyle/>
          <a:p>
            <a:r>
              <a:rPr lang="en-US" dirty="0"/>
              <a:t>Special Issues with Groups at Job Corps</a:t>
            </a:r>
          </a:p>
        </p:txBody>
      </p:sp>
      <p:graphicFrame>
        <p:nvGraphicFramePr>
          <p:cNvPr id="41" name="Content Placeholder 2">
            <a:extLst>
              <a:ext uri="{FF2B5EF4-FFF2-40B4-BE49-F238E27FC236}">
                <a16:creationId xmlns:a16="http://schemas.microsoft.com/office/drawing/2014/main" id="{73BC1D11-6547-3B5D-634B-B9AEE34F89BA}"/>
              </a:ext>
            </a:extLst>
          </p:cNvPr>
          <p:cNvGraphicFramePr>
            <a:graphicFrameLocks noGrp="1"/>
          </p:cNvGraphicFramePr>
          <p:nvPr>
            <p:ph idx="1"/>
            <p:extLst>
              <p:ext uri="{D42A27DB-BD31-4B8C-83A1-F6EECF244321}">
                <p14:modId xmlns:p14="http://schemas.microsoft.com/office/powerpoint/2010/main" val="3214077212"/>
              </p:ext>
            </p:extLst>
          </p:nvPr>
        </p:nvGraphicFramePr>
        <p:xfrm>
          <a:off x="817564" y="1346479"/>
          <a:ext cx="10305961" cy="4971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88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FD64C3-03B6-BEDB-EA7F-F3CB7A220069}"/>
              </a:ext>
            </a:extLst>
          </p:cNvPr>
          <p:cNvSpPr>
            <a:spLocks noGrp="1"/>
          </p:cNvSpPr>
          <p:nvPr>
            <p:ph type="title"/>
          </p:nvPr>
        </p:nvSpPr>
        <p:spPr>
          <a:xfrm>
            <a:off x="1295402" y="982133"/>
            <a:ext cx="9601196" cy="543915"/>
          </a:xfrm>
        </p:spPr>
        <p:txBody>
          <a:bodyPr>
            <a:normAutofit fontScale="90000"/>
          </a:bodyPr>
          <a:lstStyle/>
          <a:p>
            <a:r>
              <a:rPr lang="en-US" dirty="0"/>
              <a:t>Special Issues with Groups at Job Corps</a:t>
            </a:r>
          </a:p>
        </p:txBody>
      </p:sp>
      <p:sp>
        <p:nvSpPr>
          <p:cNvPr id="3" name="Content Placeholder 2">
            <a:extLst>
              <a:ext uri="{FF2B5EF4-FFF2-40B4-BE49-F238E27FC236}">
                <a16:creationId xmlns:a16="http://schemas.microsoft.com/office/drawing/2014/main" id="{F5D9A760-D14A-8558-085B-A38173F17F58}"/>
              </a:ext>
            </a:extLst>
          </p:cNvPr>
          <p:cNvSpPr>
            <a:spLocks noGrp="1"/>
          </p:cNvSpPr>
          <p:nvPr>
            <p:ph idx="1"/>
          </p:nvPr>
        </p:nvSpPr>
        <p:spPr>
          <a:xfrm>
            <a:off x="1165995" y="1995948"/>
            <a:ext cx="9601196" cy="4322302"/>
          </a:xfrm>
        </p:spPr>
        <p:txBody>
          <a:bodyPr>
            <a:noAutofit/>
          </a:bodyPr>
          <a:lstStyle/>
          <a:p>
            <a:pPr>
              <a:lnSpc>
                <a:spcPct val="90000"/>
              </a:lnSpc>
            </a:pPr>
            <a:r>
              <a:rPr lang="en-US" dirty="0"/>
              <a:t>The classic confidentiality standard of “keeping all disclosures within the group” may not be reasonable; might be better to have the standard, “don’t share anything you don’t want to be repeated”.</a:t>
            </a:r>
          </a:p>
          <a:p>
            <a:pPr lvl="1">
              <a:lnSpc>
                <a:spcPct val="90000"/>
              </a:lnSpc>
            </a:pPr>
            <a:r>
              <a:rPr lang="en-US" dirty="0"/>
              <a:t>When can groups be held?  During class time, after class, after dinner?  Do your students come to the Health and Wellness center for other appointments?  </a:t>
            </a:r>
          </a:p>
          <a:p>
            <a:pPr lvl="1">
              <a:lnSpc>
                <a:spcPct val="90000"/>
              </a:lnSpc>
            </a:pPr>
            <a:r>
              <a:rPr lang="en-US" dirty="0"/>
              <a:t>Can you get buy in from the CD, the Academic manager, the counseling manager that group time is essential for the student’s future employment?</a:t>
            </a:r>
          </a:p>
          <a:p>
            <a:pPr>
              <a:lnSpc>
                <a:spcPct val="90000"/>
              </a:lnSpc>
            </a:pPr>
            <a:r>
              <a:rPr lang="en-US" dirty="0"/>
              <a:t>Groups at JC are safest with two group leaders:  who will be your co-therapist? Can you co-lead with guidance counselors or interns?  Can the interns co-lead?</a:t>
            </a:r>
          </a:p>
        </p:txBody>
      </p:sp>
    </p:spTree>
    <p:extLst>
      <p:ext uri="{BB962C8B-B14F-4D97-AF65-F5344CB8AC3E}">
        <p14:creationId xmlns:p14="http://schemas.microsoft.com/office/powerpoint/2010/main" val="128610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A0FD21B8-15CD-4E95-815B-28757D24E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24">
            <a:extLst>
              <a:ext uri="{FF2B5EF4-FFF2-40B4-BE49-F238E27FC236}">
                <a16:creationId xmlns:a16="http://schemas.microsoft.com/office/drawing/2014/main" id="{D3AD5231-3431-47B0-BD59-2155B4FA38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6" name="Rectangle 25">
              <a:extLst>
                <a:ext uri="{FF2B5EF4-FFF2-40B4-BE49-F238E27FC236}">
                  <a16:creationId xmlns:a16="http://schemas.microsoft.com/office/drawing/2014/main" id="{553A435B-C9BF-453D-B10D-BACDD0F2E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4481F9A7-5F03-415D-A29C-12BEC7A74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8" name="Picture 27">
                <a:extLst>
                  <a:ext uri="{FF2B5EF4-FFF2-40B4-BE49-F238E27FC236}">
                    <a16:creationId xmlns:a16="http://schemas.microsoft.com/office/drawing/2014/main" id="{EC0C003F-6786-4841-8C0A-CC67ABEE2F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A00B7FC9-CA68-4DC7-8AF2-8D7D851A3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7B0068EF-BAC7-47F8-B5FC-C37F024B52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35" name="Picture 30">
                <a:extLst>
                  <a:ext uri="{FF2B5EF4-FFF2-40B4-BE49-F238E27FC236}">
                    <a16:creationId xmlns:a16="http://schemas.microsoft.com/office/drawing/2014/main" id="{4B2E0C84-E3B5-41CC-B1D7-6DCAB9833C5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931B2EC-FB6A-29F5-50CC-4DD99F906F19}"/>
              </a:ext>
            </a:extLst>
          </p:cNvPr>
          <p:cNvSpPr>
            <a:spLocks noGrp="1"/>
          </p:cNvSpPr>
          <p:nvPr>
            <p:ph type="title"/>
          </p:nvPr>
        </p:nvSpPr>
        <p:spPr>
          <a:xfrm>
            <a:off x="1256858" y="982132"/>
            <a:ext cx="4842190" cy="1774814"/>
          </a:xfrm>
        </p:spPr>
        <p:txBody>
          <a:bodyPr>
            <a:normAutofit/>
          </a:bodyPr>
          <a:lstStyle/>
          <a:p>
            <a:r>
              <a:rPr lang="en-US" dirty="0"/>
              <a:t> </a:t>
            </a:r>
          </a:p>
        </p:txBody>
      </p:sp>
      <p:cxnSp>
        <p:nvCxnSpPr>
          <p:cNvPr id="36" name="Straight Connector 32">
            <a:extLst>
              <a:ext uri="{FF2B5EF4-FFF2-40B4-BE49-F238E27FC236}">
                <a16:creationId xmlns:a16="http://schemas.microsoft.com/office/drawing/2014/main" id="{70428BAA-6E0C-4E00-B5CE-ECEFC59BA7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C30A0C9-2B8E-85A2-E50C-B20A08D563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6133" r="25753" b="4"/>
          <a:stretch/>
        </p:blipFill>
        <p:spPr>
          <a:xfrm>
            <a:off x="1295401" y="3153522"/>
            <a:ext cx="2216907" cy="2418902"/>
          </a:xfrm>
          <a:prstGeom prst="rect">
            <a:avLst/>
          </a:prstGeom>
          <a:ln w="57150" cmpd="thickThin">
            <a:solidFill>
              <a:schemeClr val="tx1">
                <a:lumMod val="50000"/>
                <a:lumOff val="50000"/>
              </a:schemeClr>
            </a:solidFill>
            <a:miter lim="800000"/>
          </a:ln>
        </p:spPr>
      </p:pic>
      <p:pic>
        <p:nvPicPr>
          <p:cNvPr id="4" name="Picture 3">
            <a:extLst>
              <a:ext uri="{FF2B5EF4-FFF2-40B4-BE49-F238E27FC236}">
                <a16:creationId xmlns:a16="http://schemas.microsoft.com/office/drawing/2014/main" id="{6F3E85F8-FCA9-C121-7DAD-1825DB9A9F0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7341" r="18144" b="1"/>
          <a:stretch/>
        </p:blipFill>
        <p:spPr>
          <a:xfrm>
            <a:off x="3837973" y="3153522"/>
            <a:ext cx="2229372" cy="2418902"/>
          </a:xfrm>
          <a:prstGeom prst="rect">
            <a:avLst/>
          </a:prstGeom>
          <a:ln w="57150" cmpd="thickThin">
            <a:solidFill>
              <a:schemeClr val="tx1">
                <a:lumMod val="50000"/>
                <a:lumOff val="50000"/>
              </a:schemeClr>
            </a:solidFill>
            <a:miter lim="800000"/>
          </a:ln>
        </p:spPr>
      </p:pic>
      <p:graphicFrame>
        <p:nvGraphicFramePr>
          <p:cNvPr id="18" name="Content Placeholder 2">
            <a:extLst>
              <a:ext uri="{FF2B5EF4-FFF2-40B4-BE49-F238E27FC236}">
                <a16:creationId xmlns:a16="http://schemas.microsoft.com/office/drawing/2014/main" id="{8D6014E1-849D-E18F-D995-6744388E288C}"/>
              </a:ext>
            </a:extLst>
          </p:cNvPr>
          <p:cNvGraphicFramePr>
            <a:graphicFrameLocks noGrp="1"/>
          </p:cNvGraphicFramePr>
          <p:nvPr>
            <p:ph idx="1"/>
            <p:extLst>
              <p:ext uri="{D42A27DB-BD31-4B8C-83A1-F6EECF244321}">
                <p14:modId xmlns:p14="http://schemas.microsoft.com/office/powerpoint/2010/main" val="3631206950"/>
              </p:ext>
            </p:extLst>
          </p:nvPr>
        </p:nvGraphicFramePr>
        <p:xfrm>
          <a:off x="6291261" y="676565"/>
          <a:ext cx="5194005" cy="5418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19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40" name="Rectangle 19">
            <a:extLst>
              <a:ext uri="{FF2B5EF4-FFF2-40B4-BE49-F238E27FC236}">
                <a16:creationId xmlns:a16="http://schemas.microsoft.com/office/drawing/2014/main" id="{A0FD21B8-15CD-4E95-815B-28757D24E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21">
            <a:extLst>
              <a:ext uri="{FF2B5EF4-FFF2-40B4-BE49-F238E27FC236}">
                <a16:creationId xmlns:a16="http://schemas.microsoft.com/office/drawing/2014/main" id="{D3AD5231-3431-47B0-BD59-2155B4FA38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3" name="Rectangle 22">
              <a:extLst>
                <a:ext uri="{FF2B5EF4-FFF2-40B4-BE49-F238E27FC236}">
                  <a16:creationId xmlns:a16="http://schemas.microsoft.com/office/drawing/2014/main" id="{553A435B-C9BF-453D-B10D-BACDD0F2E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4481F9A7-5F03-415D-A29C-12BEC7A74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5" name="Picture 24">
                <a:extLst>
                  <a:ext uri="{FF2B5EF4-FFF2-40B4-BE49-F238E27FC236}">
                    <a16:creationId xmlns:a16="http://schemas.microsoft.com/office/drawing/2014/main" id="{EC0C003F-6786-4841-8C0A-CC67ABEE2F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A00B7FC9-CA68-4DC7-8AF2-8D7D851A3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7B0068EF-BAC7-47F8-B5FC-C37F024B52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1" y="76265"/>
                <a:ext cx="758952" cy="606425"/>
              </a:xfrm>
              <a:prstGeom prst="rect">
                <a:avLst/>
              </a:prstGeom>
            </p:spPr>
          </p:pic>
          <p:pic>
            <p:nvPicPr>
              <p:cNvPr id="28" name="Picture 27">
                <a:extLst>
                  <a:ext uri="{FF2B5EF4-FFF2-40B4-BE49-F238E27FC236}">
                    <a16:creationId xmlns:a16="http://schemas.microsoft.com/office/drawing/2014/main" id="{4B2E0C84-E3B5-41CC-B1D7-6DCAB9833C5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5093"/>
              <a:stretch/>
            </p:blipFill>
            <p:spPr>
              <a:xfrm rot="5400000">
                <a:off x="5706470" y="6173526"/>
                <a:ext cx="758952" cy="606425"/>
              </a:xfrm>
              <a:prstGeom prst="rect">
                <a:avLst/>
              </a:prstGeom>
            </p:spPr>
          </p:pic>
        </p:grpSp>
      </p:grpSp>
      <p:cxnSp>
        <p:nvCxnSpPr>
          <p:cNvPr id="42" name="Straight Connector 29">
            <a:extLst>
              <a:ext uri="{FF2B5EF4-FFF2-40B4-BE49-F238E27FC236}">
                <a16:creationId xmlns:a16="http://schemas.microsoft.com/office/drawing/2014/main" id="{70428BAA-6E0C-4E00-B5CE-ECEFC59BA7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E370318-ADBD-01AE-0E1D-9B64B1DC19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6133" r="25753" b="4"/>
          <a:stretch/>
        </p:blipFill>
        <p:spPr>
          <a:xfrm>
            <a:off x="1295401" y="3153522"/>
            <a:ext cx="2216907" cy="2418902"/>
          </a:xfrm>
          <a:prstGeom prst="rect">
            <a:avLst/>
          </a:prstGeom>
          <a:ln w="57150" cmpd="thickThin">
            <a:solidFill>
              <a:schemeClr val="tx1">
                <a:lumMod val="50000"/>
                <a:lumOff val="50000"/>
              </a:schemeClr>
            </a:solidFill>
            <a:miter lim="800000"/>
          </a:ln>
        </p:spPr>
      </p:pic>
      <p:pic>
        <p:nvPicPr>
          <p:cNvPr id="4" name="Picture 3" descr="Text, whiteboard&#10;&#10;Description automatically generated">
            <a:extLst>
              <a:ext uri="{FF2B5EF4-FFF2-40B4-BE49-F238E27FC236}">
                <a16:creationId xmlns:a16="http://schemas.microsoft.com/office/drawing/2014/main" id="{1D3A7C15-ECE3-E78F-E7F2-77569791904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7091" r="18394" b="1"/>
          <a:stretch/>
        </p:blipFill>
        <p:spPr>
          <a:xfrm>
            <a:off x="3837973" y="3153522"/>
            <a:ext cx="2229372" cy="2418902"/>
          </a:xfrm>
          <a:prstGeom prst="rect">
            <a:avLst/>
          </a:prstGeom>
          <a:ln w="57150" cmpd="thickThin">
            <a:solidFill>
              <a:schemeClr val="tx1">
                <a:lumMod val="50000"/>
                <a:lumOff val="50000"/>
              </a:schemeClr>
            </a:solidFill>
            <a:miter lim="800000"/>
          </a:ln>
        </p:spPr>
      </p:pic>
      <p:graphicFrame>
        <p:nvGraphicFramePr>
          <p:cNvPr id="5" name="Content Placeholder 2">
            <a:extLst>
              <a:ext uri="{FF2B5EF4-FFF2-40B4-BE49-F238E27FC236}">
                <a16:creationId xmlns:a16="http://schemas.microsoft.com/office/drawing/2014/main" id="{9C84295F-7194-868B-3C8A-0AF9A1A822E1}"/>
              </a:ext>
            </a:extLst>
          </p:cNvPr>
          <p:cNvGraphicFramePr>
            <a:graphicFrameLocks noGrp="1"/>
          </p:cNvGraphicFramePr>
          <p:nvPr>
            <p:ph idx="1"/>
            <p:extLst>
              <p:ext uri="{D42A27DB-BD31-4B8C-83A1-F6EECF244321}">
                <p14:modId xmlns:p14="http://schemas.microsoft.com/office/powerpoint/2010/main" val="1158621155"/>
              </p:ext>
            </p:extLst>
          </p:nvPr>
        </p:nvGraphicFramePr>
        <p:xfrm>
          <a:off x="6335339" y="894306"/>
          <a:ext cx="5079588" cy="52011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899403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XRUYQT3274NZ-681238054-1862</_dlc_DocId>
    <_dlc_DocIdUrl xmlns="b22f8f74-215c-4154-9939-bd29e4e8980e">
      <Url>https://supportservices.jobcorps.gov/health/_layouts/15/DocIdRedir.aspx?ID=XRUYQT3274NZ-681238054-1862</Url>
      <Description>XRUYQT3274NZ-681238054-1862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9F098C-0A30-49CB-AD51-BACF912C3362}"/>
</file>

<file path=customXml/itemProps2.xml><?xml version="1.0" encoding="utf-8"?>
<ds:datastoreItem xmlns:ds="http://schemas.openxmlformats.org/officeDocument/2006/customXml" ds:itemID="{27E0DF20-B8A6-4B49-851D-551200D1C1BA}"/>
</file>

<file path=customXml/itemProps3.xml><?xml version="1.0" encoding="utf-8"?>
<ds:datastoreItem xmlns:ds="http://schemas.openxmlformats.org/officeDocument/2006/customXml" ds:itemID="{48841E61-6A43-4ABE-A67B-8B933D544300}"/>
</file>

<file path=customXml/itemProps4.xml><?xml version="1.0" encoding="utf-8"?>
<ds:datastoreItem xmlns:ds="http://schemas.openxmlformats.org/officeDocument/2006/customXml" ds:itemID="{B8A1D6BC-0794-4064-9603-464D21B5C656}"/>
</file>

<file path=docProps/app.xml><?xml version="1.0" encoding="utf-8"?>
<Properties xmlns="http://schemas.openxmlformats.org/officeDocument/2006/extended-properties" xmlns:vt="http://schemas.openxmlformats.org/officeDocument/2006/docPropsVTypes">
  <Template>Organic</Template>
  <TotalTime>1101</TotalTime>
  <Words>2665</Words>
  <Application>Microsoft Office PowerPoint</Application>
  <PresentationFormat>Widescreen</PresentationFormat>
  <Paragraphs>182</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Garamond</vt:lpstr>
      <vt:lpstr>Organic</vt:lpstr>
      <vt:lpstr>Facilitator:  Dr. Eugia Meminger Regions 1 and 3 Regional Mental Health Specialist</vt:lpstr>
      <vt:lpstr>Making Groups Work  in  Job Corps</vt:lpstr>
      <vt:lpstr>“Chill and Chat” A group for students that are socially shy/on the spectrum/have no friends</vt:lpstr>
      <vt:lpstr>Brief Overview of Group Basics</vt:lpstr>
      <vt:lpstr>What Does the Group Leader Do?</vt:lpstr>
      <vt:lpstr>Special Issues with Groups at Job Corps</vt:lpstr>
      <vt:lpstr>Special Issues with Groups at Job Corps</vt:lpstr>
      <vt:lpstr> </vt:lpstr>
      <vt:lpstr>PowerPoint Presentation</vt:lpstr>
      <vt:lpstr>Structure That Has Worked Well</vt:lpstr>
      <vt:lpstr>Structure That Has Worked Well</vt:lpstr>
      <vt:lpstr>Activities/Content That Has Worked Well</vt:lpstr>
      <vt:lpstr>Activities/Content That Has Worked Well</vt:lpstr>
      <vt:lpstr>Top 11 questions/comments to help group process increasing levels of interpersonal challenge</vt:lpstr>
      <vt:lpstr>Top 11 questions/comments to help group process increasing levels of interpersonal challenge</vt:lpstr>
      <vt:lpstr>M.I.N.O.R.S!</vt:lpstr>
      <vt:lpstr>M.I.N.O.R.S. Support Group</vt:lpstr>
      <vt:lpstr>Group Guidelines</vt:lpstr>
      <vt:lpstr>M.I.N.O.R.S.</vt:lpstr>
      <vt:lpstr>M.I.N.O.R.S.</vt:lpstr>
      <vt:lpstr>M.I.N.O.R.S.</vt:lpstr>
      <vt:lpstr>Certificate</vt:lpstr>
      <vt:lpstr>MENS GRIT SUPPORT GROUP What Does It Mean To Have GRIT ? </vt:lpstr>
      <vt:lpstr>How it Started:</vt:lpstr>
      <vt:lpstr>Evolution of an Idea:</vt:lpstr>
      <vt:lpstr>Ground Rules</vt:lpstr>
      <vt:lpstr>Group Topics</vt:lpstr>
      <vt:lpstr>Group Topics – cont. Everyday we’re given choices and chances Make the right choices and we don’t need to ask for chances</vt:lpstr>
      <vt:lpstr>Group Growth Building Activities</vt:lpstr>
      <vt:lpstr>Group Feedback</vt:lpstr>
      <vt:lpstr>GROUP GROWTH BUILDING ACTIVIES  Pinebrook Camp &amp; Conference Center</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STARTING  a GRIT GROUP:</dc:title>
  <dc:creator>Nina Slovik</dc:creator>
  <cp:lastModifiedBy>Valerie Cherry</cp:lastModifiedBy>
  <cp:revision>27</cp:revision>
  <cp:lastPrinted>2022-08-04T12:10:55Z</cp:lastPrinted>
  <dcterms:created xsi:type="dcterms:W3CDTF">2022-08-04T11:22:33Z</dcterms:created>
  <dcterms:modified xsi:type="dcterms:W3CDTF">2022-09-07T13:12:07Z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75c0792f-57d3-4a1e-854e-84f45fa87ac1</vt:lpwstr>
  </property>
</Properties>
</file>