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0.xml" ContentType="application/vnd.openxmlformats-officedocument.presentationml.slide+xml"/>
  <Override PartName="/ppt/slides/slide11.xml" ContentType="application/vnd.openxmlformats-officedocument.presentationml.slide+xml"/>
  <Override PartName="/ppt/presentation.xml" ContentType="application/vnd.openxmlformats-officedocument.presentationml.presentation.main+xml"/>
  <Override PartName="/ppt/slides/slide9.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Layouts/slideLayout1.xml" ContentType="application/vnd.openxmlformats-officedocument.presentationml.slideLayout+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Slides/notesSlide9.xml" ContentType="application/vnd.openxmlformats-officedocument.presentationml.notesSlide+xml"/>
  <Override PartName="/ppt/notesSlides/notesSlide1.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1.xml" ContentType="application/vnd.openxmlformats-officedocument.customXmlProperties+xml"/>
  <Override PartName="/ppt/revisionInfo.xml" ContentType="application/vnd.ms-powerpoint.revisioninfo+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6"/>
  </p:notesMasterIdLst>
  <p:handoutMasterIdLst>
    <p:handoutMasterId r:id="rId17"/>
  </p:handoutMasterIdLst>
  <p:sldIdLst>
    <p:sldId id="256" r:id="rId5"/>
    <p:sldId id="265" r:id="rId6"/>
    <p:sldId id="268" r:id="rId7"/>
    <p:sldId id="269" r:id="rId8"/>
    <p:sldId id="257" r:id="rId9"/>
    <p:sldId id="262" r:id="rId10"/>
    <p:sldId id="270" r:id="rId11"/>
    <p:sldId id="263" r:id="rId12"/>
    <p:sldId id="260" r:id="rId13"/>
    <p:sldId id="272" r:id="rId14"/>
    <p:sldId id="271" r:id="rId15"/>
  </p:sldIdLst>
  <p:sldSz cx="12192000" cy="6858000"/>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BEE904-3C09-2421-9B20-1916A03E4338}" v="98" dt="2022-09-19T18:01:51.039"/>
    <p1510:client id="{2D5A8FAE-0B65-98B4-8219-2D99E3F4C9B4}" v="168" dt="2022-09-22T17:49:22.849"/>
    <p1510:client id="{34AA12AB-20C9-C263-0841-B64D8DA80A54}" v="8" dt="2022-09-25T23:56:39.852"/>
    <p1510:client id="{38E73A3D-AB83-DE9F-0050-43C80A351CA4}" v="35" dt="2022-09-16T17:50:28.871"/>
    <p1510:client id="{43466D3C-CE97-4638-963F-2A7F3C5461AF}" v="111" dt="2022-09-15T15:41:28.005"/>
    <p1510:client id="{4E435D21-C410-7040-2E61-DC09982DCF2B}" v="16" dt="2022-09-22T17:24:46.272"/>
    <p1510:client id="{6B3E0199-1CD7-4CC8-B9A7-191D3504F244}" v="1072" dt="2022-09-22T16:16:17.843"/>
    <p1510:client id="{787B511C-9F9E-C63D-EAD1-928AA14E2AD9}" v="5" dt="2022-09-25T16:51:33.058"/>
    <p1510:client id="{85C6FE3B-2784-85EF-ECD3-72E3BD2F25FE}" v="58" dt="2022-09-22T18:39:48.021"/>
    <p1510:client id="{8E05F185-BAC4-4557-EB64-0295F63A6417}" v="4" dt="2022-09-22T18:14:07.513"/>
    <p1510:client id="{B2C35B75-9BD5-3A28-7947-2D3939AF8DC8}" v="1" dt="2022-09-23T19:03:24.152"/>
    <p1510:client id="{DB85CB10-5869-A643-81DE-7C2C3D9F4B9F}" v="142" dt="2022-09-19T14:35:50.3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6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ustomXml" Target="../customXml/item4.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sz="quarter" idx="1"/>
          </p:nvPr>
        </p:nvSpPr>
        <p:spPr>
          <a:xfrm>
            <a:off x="3939466" y="0"/>
            <a:ext cx="3013763" cy="467072"/>
          </a:xfrm>
          <a:prstGeom prst="rect">
            <a:avLst/>
          </a:prstGeom>
        </p:spPr>
        <p:txBody>
          <a:bodyPr vert="horz" lIns="92930" tIns="46465" rIns="92930" bIns="46465" rtlCol="0"/>
          <a:lstStyle>
            <a:lvl1pPr algn="r">
              <a:defRPr sz="1200"/>
            </a:lvl1pPr>
          </a:lstStyle>
          <a:p>
            <a:fld id="{89AE52B3-CCD0-4222-8813-B134FE98E471}" type="datetimeFigureOut">
              <a:rPr lang="en-US" smtClean="0"/>
              <a:t>9/26/2022</a:t>
            </a:fld>
            <a:endParaRPr lang="en-US"/>
          </a:p>
        </p:txBody>
      </p:sp>
      <p:sp>
        <p:nvSpPr>
          <p:cNvPr id="4" name="Footer Placeholder 3"/>
          <p:cNvSpPr>
            <a:spLocks noGrp="1"/>
          </p:cNvSpPr>
          <p:nvPr>
            <p:ph type="ftr" sz="quarter" idx="2"/>
          </p:nvPr>
        </p:nvSpPr>
        <p:spPr>
          <a:xfrm>
            <a:off x="0" y="8842030"/>
            <a:ext cx="3013763" cy="467071"/>
          </a:xfrm>
          <a:prstGeom prst="rect">
            <a:avLst/>
          </a:prstGeom>
        </p:spPr>
        <p:txBody>
          <a:bodyPr vert="horz" lIns="92930" tIns="46465" rIns="92930" bIns="46465" rtlCol="0" anchor="b"/>
          <a:lstStyle>
            <a:lvl1pPr algn="l">
              <a:defRPr sz="1200"/>
            </a:lvl1pPr>
          </a:lstStyle>
          <a:p>
            <a:endParaRPr lang="en-US"/>
          </a:p>
        </p:txBody>
      </p:sp>
      <p:sp>
        <p:nvSpPr>
          <p:cNvPr id="5" name="Slide Number Placeholder 4"/>
          <p:cNvSpPr>
            <a:spLocks noGrp="1"/>
          </p:cNvSpPr>
          <p:nvPr>
            <p:ph type="sldNum" sz="quarter" idx="3"/>
          </p:nvPr>
        </p:nvSpPr>
        <p:spPr>
          <a:xfrm>
            <a:off x="3939466" y="8842030"/>
            <a:ext cx="3013763" cy="467071"/>
          </a:xfrm>
          <a:prstGeom prst="rect">
            <a:avLst/>
          </a:prstGeom>
        </p:spPr>
        <p:txBody>
          <a:bodyPr vert="horz" lIns="92930" tIns="46465" rIns="92930" bIns="46465" rtlCol="0" anchor="b"/>
          <a:lstStyle>
            <a:lvl1pPr algn="r">
              <a:defRPr sz="1200"/>
            </a:lvl1pPr>
          </a:lstStyle>
          <a:p>
            <a:fld id="{4B980893-28B3-454A-A2DB-47212DA7483B}" type="slidenum">
              <a:rPr lang="en-US" smtClean="0"/>
              <a:t>‹#›</a:t>
            </a:fld>
            <a:endParaRPr lang="en-US"/>
          </a:p>
        </p:txBody>
      </p:sp>
    </p:spTree>
    <p:extLst>
      <p:ext uri="{BB962C8B-B14F-4D97-AF65-F5344CB8AC3E}">
        <p14:creationId xmlns:p14="http://schemas.microsoft.com/office/powerpoint/2010/main" val="20209109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6" y="0"/>
            <a:ext cx="3013763" cy="467072"/>
          </a:xfrm>
          <a:prstGeom prst="rect">
            <a:avLst/>
          </a:prstGeom>
        </p:spPr>
        <p:txBody>
          <a:bodyPr vert="horz" lIns="92930" tIns="46465" rIns="92930" bIns="46465" rtlCol="0"/>
          <a:lstStyle>
            <a:lvl1pPr algn="r">
              <a:defRPr sz="1200"/>
            </a:lvl1pPr>
          </a:lstStyle>
          <a:p>
            <a:fld id="{7D847083-C600-40E3-BEE8-335AB35516D4}" type="datetimeFigureOut">
              <a:t>9/26/2022</a:t>
            </a:fld>
            <a:endParaRPr lang="en-US"/>
          </a:p>
        </p:txBody>
      </p:sp>
      <p:sp>
        <p:nvSpPr>
          <p:cNvPr id="4" name="Slide Image Placeholder 3"/>
          <p:cNvSpPr>
            <a:spLocks noGrp="1" noRot="1" noChangeAspect="1"/>
          </p:cNvSpPr>
          <p:nvPr>
            <p:ph type="sldImg" idx="2"/>
          </p:nvPr>
        </p:nvSpPr>
        <p:spPr>
          <a:xfrm>
            <a:off x="685800" y="1163638"/>
            <a:ext cx="5583238" cy="3141662"/>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80004"/>
            <a:ext cx="5563870" cy="3665458"/>
          </a:xfrm>
          <a:prstGeom prst="rect">
            <a:avLst/>
          </a:prstGeom>
        </p:spPr>
        <p:txBody>
          <a:bodyPr vert="horz" lIns="92930" tIns="46465" rIns="92930" bIns="4646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13763" cy="467071"/>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30"/>
            <a:ext cx="3013763" cy="467071"/>
          </a:xfrm>
          <a:prstGeom prst="rect">
            <a:avLst/>
          </a:prstGeom>
        </p:spPr>
        <p:txBody>
          <a:bodyPr vert="horz" lIns="92930" tIns="46465" rIns="92930" bIns="46465" rtlCol="0" anchor="b"/>
          <a:lstStyle>
            <a:lvl1pPr algn="r">
              <a:defRPr sz="1200"/>
            </a:lvl1pPr>
          </a:lstStyle>
          <a:p>
            <a:fld id="{AFCE8221-66A0-4639-84FA-3B2C56B925C1}" type="slidenum">
              <a:t>‹#›</a:t>
            </a:fld>
            <a:endParaRPr lang="en-US"/>
          </a:p>
        </p:txBody>
      </p:sp>
    </p:spTree>
    <p:extLst>
      <p:ext uri="{BB962C8B-B14F-4D97-AF65-F5344CB8AC3E}">
        <p14:creationId xmlns:p14="http://schemas.microsoft.com/office/powerpoint/2010/main" val="3642304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youtu.be/_XFd0RLKQWA"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Hello Everyone!  Thank you for being here.  </a:t>
            </a:r>
          </a:p>
          <a:p>
            <a:endParaRPr lang="en-US">
              <a:cs typeface="Calibri"/>
            </a:endParaRPr>
          </a:p>
          <a:p>
            <a:r>
              <a:rPr lang="en-US">
                <a:cs typeface="Calibri"/>
              </a:rPr>
              <a:t>My name is Saima Hussain.  I am one of 3 of Mental Health consultants at NTXJC.  I work alongside Dr. Kevin Steede who has been here for almost 30 years and Michelle Buckner, LPSC who has been a wonderful addition and brought a wealth of knowledge to our program.  </a:t>
            </a:r>
          </a:p>
          <a:p>
            <a:endParaRPr lang="en-US">
              <a:cs typeface="Calibri"/>
            </a:endParaRPr>
          </a:p>
          <a:p>
            <a:r>
              <a:rPr lang="en-US">
                <a:cs typeface="Calibri"/>
              </a:rPr>
              <a:t>Our normal center census is 560 students.  However, like many of you, we are still slowly rebuilding that number.  We currently have about 130 students on center.   </a:t>
            </a:r>
          </a:p>
          <a:p>
            <a:endParaRPr lang="en-US">
              <a:cs typeface="Calibri"/>
            </a:endParaRPr>
          </a:p>
          <a:p>
            <a:r>
              <a:rPr lang="en-US">
                <a:cs typeface="Calibri"/>
              </a:rPr>
              <a:t>We have experimented a little bit with social media with our students.  We have slowed down a bit but we do still feel this is a great tool to use with the students.  </a:t>
            </a:r>
          </a:p>
          <a:p>
            <a:endParaRPr lang="en-US">
              <a:cs typeface="Calibri"/>
            </a:endParaRPr>
          </a:p>
          <a:p>
            <a:r>
              <a:rPr lang="en-US">
                <a:cs typeface="Calibri"/>
              </a:rPr>
              <a:t>Just a gentle reminder as we </a:t>
            </a:r>
            <a:r>
              <a:rPr lang="en-US" err="1">
                <a:cs typeface="Calibri"/>
              </a:rPr>
              <a:t>gett</a:t>
            </a:r>
            <a:r>
              <a:rPr lang="en-US">
                <a:cs typeface="Calibri"/>
              </a:rPr>
              <a:t> into this training, I am not an expert on this topic but I do have some guidance and data to guide you in the this direction.    </a:t>
            </a:r>
          </a:p>
          <a:p>
            <a:endParaRPr lang="en-US"/>
          </a:p>
        </p:txBody>
      </p:sp>
      <p:sp>
        <p:nvSpPr>
          <p:cNvPr id="4" name="Slide Number Placeholder 3"/>
          <p:cNvSpPr>
            <a:spLocks noGrp="1"/>
          </p:cNvSpPr>
          <p:nvPr>
            <p:ph type="sldNum" sz="quarter" idx="5"/>
          </p:nvPr>
        </p:nvSpPr>
        <p:spPr/>
        <p:txBody>
          <a:bodyPr/>
          <a:lstStyle/>
          <a:p>
            <a:fld id="{AFCE8221-66A0-4639-84FA-3B2C56B925C1}" type="slidenum">
              <a:t>1</a:t>
            </a:fld>
            <a:endParaRPr lang="en-US"/>
          </a:p>
        </p:txBody>
      </p:sp>
    </p:spTree>
    <p:extLst>
      <p:ext uri="{BB962C8B-B14F-4D97-AF65-F5344CB8AC3E}">
        <p14:creationId xmlns:p14="http://schemas.microsoft.com/office/powerpoint/2010/main" val="1862997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CE8221-66A0-4639-84FA-3B2C56B925C1}" type="slidenum">
              <a:rPr lang="en-US" smtClean="0"/>
              <a:t>10</a:t>
            </a:fld>
            <a:endParaRPr lang="en-US"/>
          </a:p>
        </p:txBody>
      </p:sp>
    </p:spTree>
    <p:extLst>
      <p:ext uri="{BB962C8B-B14F-4D97-AF65-F5344CB8AC3E}">
        <p14:creationId xmlns:p14="http://schemas.microsoft.com/office/powerpoint/2010/main" val="2340162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CE8221-66A0-4639-84FA-3B2C56B925C1}" type="slidenum">
              <a:rPr lang="en-US" smtClean="0"/>
              <a:t>11</a:t>
            </a:fld>
            <a:endParaRPr lang="en-US"/>
          </a:p>
        </p:txBody>
      </p:sp>
    </p:spTree>
    <p:extLst>
      <p:ext uri="{BB962C8B-B14F-4D97-AF65-F5344CB8AC3E}">
        <p14:creationId xmlns:p14="http://schemas.microsoft.com/office/powerpoint/2010/main" val="2743997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wanted to start by talking through some of the advantages and benefits to introducing technology or social media with your students   </a:t>
            </a:r>
          </a:p>
          <a:p>
            <a:endParaRPr lang="en-US"/>
          </a:p>
          <a:p>
            <a:r>
              <a:rPr lang="en-US" dirty="0"/>
              <a:t>You can approach it as a tool to enhance or supplement what you are already doing.  It is not meant to replace anything or be a stand alone product.  </a:t>
            </a:r>
            <a:endParaRPr lang="en-US" dirty="0">
              <a:ea typeface="Calibri"/>
              <a:cs typeface="Calibri"/>
            </a:endParaRPr>
          </a:p>
          <a:p>
            <a:endParaRPr lang="en-US">
              <a:cs typeface="Calibri" panose="020F0502020204030204"/>
            </a:endParaRPr>
          </a:p>
          <a:p>
            <a:r>
              <a:rPr lang="en-US" dirty="0"/>
              <a:t>You can have a great session with a student where you discuss breath work and then you can share with them a link to a breathing video.   </a:t>
            </a:r>
            <a:endParaRPr lang="en-US" dirty="0">
              <a:ea typeface="Calibri"/>
              <a:cs typeface="Calibri"/>
            </a:endParaRPr>
          </a:p>
          <a:p>
            <a:endParaRPr lang="en-US"/>
          </a:p>
          <a:p>
            <a:r>
              <a:rPr lang="en-US" dirty="0"/>
              <a:t>For students,  who think they are alone in the process you can share a video by a popular influencer or celebrity which discusses something similar they are going through.   </a:t>
            </a:r>
            <a:endParaRPr lang="en-US" dirty="0">
              <a:cs typeface="Calibri"/>
            </a:endParaRPr>
          </a:p>
          <a:p>
            <a:endParaRPr lang="en-US"/>
          </a:p>
          <a:p>
            <a:r>
              <a:rPr lang="en-US" dirty="0"/>
              <a:t>The tools can be visual cues and reminders.</a:t>
            </a:r>
            <a:endParaRPr lang="en-US" dirty="0">
              <a:ea typeface="Calibri"/>
              <a:cs typeface="Calibri"/>
            </a:endParaRPr>
          </a:p>
          <a:p>
            <a:endParaRPr lang="en-US">
              <a:cs typeface="Calibri" panose="020F0502020204030204"/>
            </a:endParaRPr>
          </a:p>
          <a:p>
            <a:r>
              <a:rPr lang="en-US" dirty="0">
                <a:cs typeface="Calibri" panose="020F0502020204030204"/>
              </a:rPr>
              <a:t>When borrowing content, you can pull from big national level mental health organizations – we have utilized pre created content from RAINN and MHA</a:t>
            </a:r>
          </a:p>
          <a:p>
            <a:endParaRPr lang="en-US" dirty="0">
              <a:cs typeface="Calibri" panose="020F0502020204030204"/>
            </a:endParaRPr>
          </a:p>
          <a:p>
            <a:r>
              <a:rPr lang="en-US" dirty="0" err="1">
                <a:cs typeface="Calibri" panose="020F0502020204030204"/>
              </a:rPr>
              <a:t>mh</a:t>
            </a:r>
            <a:r>
              <a:rPr lang="en-US" dirty="0">
                <a:cs typeface="Calibri" panose="020F0502020204030204"/>
              </a:rPr>
              <a:t> providers with good content </a:t>
            </a:r>
            <a:endParaRPr lang="en-US">
              <a:cs typeface="Calibri" panose="020F0502020204030204"/>
            </a:endParaRPr>
          </a:p>
          <a:p>
            <a:endParaRPr lang="en-US" dirty="0">
              <a:cs typeface="Calibri" panose="020F0502020204030204"/>
            </a:endParaRPr>
          </a:p>
          <a:p>
            <a:r>
              <a:rPr lang="en-US" dirty="0">
                <a:cs typeface="Calibri" panose="020F0502020204030204"/>
              </a:rPr>
              <a:t>Some celebrities talking about everyday mental health</a:t>
            </a:r>
            <a:endParaRPr lang="en-US" dirty="0">
              <a:ea typeface="Calibri"/>
              <a:cs typeface="Calibri" panose="020F0502020204030204"/>
            </a:endParaRPr>
          </a:p>
          <a:p>
            <a:endParaRPr lang="en-US"/>
          </a:p>
          <a:p>
            <a:r>
              <a:rPr lang="en-US" dirty="0"/>
              <a:t>If you choose to create custom content, you can really make it authentic to your treatment modality and approach.  </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AFCE8221-66A0-4639-84FA-3B2C56B925C1}" type="slidenum">
              <a:rPr lang="en-US"/>
              <a:t>2</a:t>
            </a:fld>
            <a:endParaRPr lang="en-US"/>
          </a:p>
        </p:txBody>
      </p:sp>
    </p:spTree>
    <p:extLst>
      <p:ext uri="{BB962C8B-B14F-4D97-AF65-F5344CB8AC3E}">
        <p14:creationId xmlns:p14="http://schemas.microsoft.com/office/powerpoint/2010/main" val="1169409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Now  - when are talking about promoting mental health we can use two different types of technology.  </a:t>
            </a:r>
            <a:endParaRPr lang="en-US" dirty="0"/>
          </a:p>
          <a:p>
            <a:endParaRPr lang="en-US">
              <a:cs typeface="Calibri"/>
            </a:endParaRPr>
          </a:p>
          <a:p>
            <a:r>
              <a:rPr lang="en-US" dirty="0">
                <a:cs typeface="Calibri"/>
              </a:rPr>
              <a:t>Social Media </a:t>
            </a:r>
          </a:p>
          <a:p>
            <a:r>
              <a:rPr lang="en-US" dirty="0">
                <a:cs typeface="Calibri"/>
              </a:rPr>
              <a:t>Phone Apps </a:t>
            </a:r>
            <a:endParaRPr lang="en-US" dirty="0">
              <a:ea typeface="Calibri"/>
              <a:cs typeface="Calibri"/>
            </a:endParaRPr>
          </a:p>
          <a:p>
            <a:endParaRPr lang="en-US">
              <a:cs typeface="Calibri"/>
            </a:endParaRPr>
          </a:p>
          <a:p>
            <a:r>
              <a:rPr lang="en-US" dirty="0">
                <a:cs typeface="Calibri"/>
              </a:rPr>
              <a:t>Social media consists of those products that are utilized as social networking tool.   Facebook, twitter, Instagram, tik </a:t>
            </a:r>
            <a:r>
              <a:rPr lang="en-US" dirty="0" err="1">
                <a:cs typeface="Calibri"/>
              </a:rPr>
              <a:t>tok</a:t>
            </a:r>
            <a:r>
              <a:rPr lang="en-US" dirty="0">
                <a:cs typeface="Calibri"/>
              </a:rPr>
              <a:t> and you tube are the main products utilized by our students.  They are interactive, two way communication driven products.  They are all a little bit different and have different variations of user friendliness.  </a:t>
            </a:r>
            <a:endParaRPr lang="en-US" dirty="0">
              <a:ea typeface="Calibri"/>
              <a:cs typeface="Calibri"/>
            </a:endParaRPr>
          </a:p>
          <a:p>
            <a:endParaRPr lang="en-US" dirty="0">
              <a:ea typeface="Calibri"/>
              <a:cs typeface="Calibri"/>
            </a:endParaRPr>
          </a:p>
          <a:p>
            <a:endParaRPr lang="en-US" dirty="0"/>
          </a:p>
          <a:p>
            <a:pPr marL="173990" indent="-173990">
              <a:buFont typeface="Arial,Sans-Serif"/>
              <a:buChar char="•"/>
            </a:pPr>
            <a:r>
              <a:rPr lang="en-US" b="1" dirty="0"/>
              <a:t>Facebook:</a:t>
            </a:r>
            <a:r>
              <a:rPr lang="en-US" dirty="0"/>
              <a:t> The world’s largest social network, with more than 1.55 billion monthly active users (as of the third quarter of 2015). Users create a personal profile, add other users as friends, and exchange messages, including status updates. Brands create pages and Facebook users can “like” brands’ pages.</a:t>
            </a:r>
          </a:p>
          <a:p>
            <a:pPr marL="173990" indent="-173990">
              <a:buFont typeface="Arial,Sans-Serif"/>
              <a:buChar char="•"/>
            </a:pPr>
            <a:endParaRPr lang="en-US" dirty="0"/>
          </a:p>
          <a:p>
            <a:pPr marL="173990" indent="-173990">
              <a:buFont typeface="Arial,Sans-Serif"/>
              <a:buChar char="•"/>
            </a:pPr>
            <a:r>
              <a:rPr lang="en-US" b="1" dirty="0"/>
              <a:t>Instagram/TIKTOK: </a:t>
            </a:r>
            <a:r>
              <a:rPr lang="en-US" dirty="0"/>
              <a:t>A free photo and video sharing app that allows users to apply digital filters, frames and special effects to their photos and then share them on a variety of social networking sites.  these two are working very hard to differentiate from each other but they are very similar. </a:t>
            </a:r>
            <a:endParaRPr lang="en-US" dirty="0">
              <a:ea typeface="Calibri"/>
              <a:cs typeface="Calibri"/>
            </a:endParaRPr>
          </a:p>
          <a:p>
            <a:pPr marL="173990" indent="-173990">
              <a:buFont typeface="Arial,Sans-Serif"/>
              <a:buChar char="•"/>
            </a:pPr>
            <a:endParaRPr lang="en-US" dirty="0"/>
          </a:p>
          <a:p>
            <a:pPr marL="173990" indent="-173990">
              <a:buFont typeface="Arial,Sans-Serif"/>
              <a:buChar char="•"/>
            </a:pPr>
            <a:endParaRPr lang="en-US" dirty="0"/>
          </a:p>
          <a:p>
            <a:pPr marL="173990" indent="-173990">
              <a:buFont typeface="Arial,Sans-Serif"/>
              <a:buChar char="•"/>
            </a:pPr>
            <a:r>
              <a:rPr lang="en-US" b="1" dirty="0"/>
              <a:t>YouTube/Netflix  </a:t>
            </a:r>
            <a:r>
              <a:rPr lang="en-US" dirty="0"/>
              <a:t>Video hosting and watching websites.  we utilized this for our wellness program the most</a:t>
            </a:r>
          </a:p>
          <a:p>
            <a:endParaRPr lang="en-US" dirty="0">
              <a:ea typeface="Calibri"/>
              <a:cs typeface="Calibri"/>
            </a:endParaRPr>
          </a:p>
          <a:p>
            <a:endParaRPr lang="en-US">
              <a:cs typeface="Calibri"/>
            </a:endParaRPr>
          </a:p>
          <a:p>
            <a:r>
              <a:rPr lang="en-US" dirty="0">
                <a:cs typeface="Calibri"/>
              </a:rPr>
              <a:t>PHONE APPS are going be tools that can be downloaded by a user/phone.  They have a variety of tools built into them.  </a:t>
            </a:r>
            <a:r>
              <a:rPr lang="en-US" dirty="0" err="1">
                <a:cs typeface="Calibri"/>
              </a:rPr>
              <a:t>Ive</a:t>
            </a:r>
            <a:r>
              <a:rPr lang="en-US" dirty="0">
                <a:cs typeface="Calibri"/>
              </a:rPr>
              <a:t> listed some popular ones.  However, there are so many more and many in development.  </a:t>
            </a:r>
            <a:endParaRPr lang="en-US" dirty="0">
              <a:ea typeface="Calibri"/>
              <a:cs typeface="Calibri"/>
            </a:endParaRPr>
          </a:p>
          <a:p>
            <a:endParaRPr lang="en-US" dirty="0">
              <a:ea typeface="Calibri"/>
              <a:cs typeface="Calibri"/>
            </a:endParaRPr>
          </a:p>
          <a:p>
            <a:endParaRPr lang="en-US" dirty="0">
              <a:ea typeface="Calibri"/>
              <a:cs typeface="Calibri"/>
            </a:endParaRPr>
          </a:p>
          <a:p>
            <a:r>
              <a:rPr lang="en-US" dirty="0"/>
              <a:t>Now, for our center we introduced technology in the early days of the covid pandemic,  it started off with the Google classroom,  and we would post from various links into the classroom.  Those links included tube videos, tik </a:t>
            </a:r>
            <a:r>
              <a:rPr lang="en-US" dirty="0" err="1"/>
              <a:t>tok</a:t>
            </a:r>
            <a:r>
              <a:rPr lang="en-US" dirty="0"/>
              <a:t> videos and links to Instagram posts.   During the google classroom days, We would add a quiz within the assignment to see if they were really listening.  Because the classroom was interactive we were able to see what kind of take always they had and how they responded to the content.  </a:t>
            </a:r>
          </a:p>
          <a:p>
            <a:endParaRPr lang="en-US" dirty="0"/>
          </a:p>
          <a:p>
            <a:r>
              <a:rPr lang="en-US" dirty="0"/>
              <a:t>We kind of tuned into the themes or types of videos that had the greatest response.   and we tried to offer more of that.    From that experience, we learned that what we think as a provider might be incredibly </a:t>
            </a:r>
            <a:r>
              <a:rPr lang="en-US" dirty="0" err="1"/>
              <a:t>usefule</a:t>
            </a:r>
            <a:r>
              <a:rPr lang="en-US" dirty="0"/>
              <a:t> – like a video with lots of actionable tools, is not what always received the most feedback.   we did see really good engagement with videos that had a pop culture icon, influencer or celebrity talking.  </a:t>
            </a:r>
            <a:r>
              <a:rPr lang="en-US" dirty="0" err="1"/>
              <a:t>Im</a:t>
            </a:r>
            <a:r>
              <a:rPr lang="en-US" dirty="0"/>
              <a:t> sharing this video with you because I think it was interesting to see, this video has almost 3 million views and she doesn’t really offer that much clarity.  yet, it started a </a:t>
            </a:r>
            <a:r>
              <a:rPr lang="en-US" dirty="0" err="1"/>
              <a:t>healhty</a:t>
            </a:r>
            <a:r>
              <a:rPr lang="en-US" dirty="0"/>
              <a:t> conversation for the students because of who she is.  </a:t>
            </a:r>
          </a:p>
          <a:p>
            <a:endParaRPr lang="en-US">
              <a:ea typeface="Calibri" panose="020F0502020204030204"/>
              <a:cs typeface="Calibri"/>
            </a:endParaRPr>
          </a:p>
          <a:p>
            <a:pPr marL="173990" indent="-173990">
              <a:buFont typeface="Arial,Sans-Serif"/>
              <a:buChar char="•"/>
            </a:pPr>
            <a:endParaRPr lang="en-US">
              <a:ea typeface="Calibri" panose="020F0502020204030204"/>
              <a:cs typeface="Calibri"/>
            </a:endParaRPr>
          </a:p>
          <a:p>
            <a:pPr marL="173990" indent="-173990">
              <a:buFont typeface="Arial,Sans-Serif"/>
              <a:buChar char="•"/>
            </a:pPr>
            <a:endParaRPr lang="en-US">
              <a:ea typeface="Calibri" panose="020F0502020204030204"/>
              <a:cs typeface="Calibri"/>
            </a:endParaRPr>
          </a:p>
          <a:p>
            <a:endParaRPr lang="en-US">
              <a:ea typeface="Calibri" panose="020F0502020204030204"/>
              <a:cs typeface="Calibri"/>
            </a:endParaRPr>
          </a:p>
          <a:p>
            <a:endParaRPr lang="en-US">
              <a:ea typeface="Calibri" panose="020F0502020204030204"/>
              <a:cs typeface="Calibri"/>
            </a:endParaRPr>
          </a:p>
        </p:txBody>
      </p:sp>
      <p:sp>
        <p:nvSpPr>
          <p:cNvPr id="4" name="Slide Number Placeholder 3"/>
          <p:cNvSpPr>
            <a:spLocks noGrp="1"/>
          </p:cNvSpPr>
          <p:nvPr>
            <p:ph type="sldNum" sz="quarter" idx="5"/>
          </p:nvPr>
        </p:nvSpPr>
        <p:spPr/>
        <p:txBody>
          <a:bodyPr/>
          <a:lstStyle/>
          <a:p>
            <a:fld id="{AFCE8221-66A0-4639-84FA-3B2C56B925C1}" type="slidenum">
              <a:rPr lang="en-US"/>
              <a:t>3</a:t>
            </a:fld>
            <a:endParaRPr lang="en-US"/>
          </a:p>
        </p:txBody>
      </p:sp>
    </p:spTree>
    <p:extLst>
      <p:ext uri="{BB962C8B-B14F-4D97-AF65-F5344CB8AC3E}">
        <p14:creationId xmlns:p14="http://schemas.microsoft.com/office/powerpoint/2010/main" val="3727462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a:p>
            <a:r>
              <a:rPr lang="en-US" dirty="0">
                <a:hlinkClick r:id="rId3"/>
              </a:rPr>
              <a:t>https://youtu.be/_XFd0RLKQWA</a:t>
            </a:r>
            <a:endParaRPr lang="en-US" dirty="0"/>
          </a:p>
          <a:p>
            <a:endParaRPr lang="en-US"/>
          </a:p>
          <a:p>
            <a:r>
              <a:rPr lang="en-US" dirty="0"/>
              <a:t> </a:t>
            </a:r>
            <a:endParaRPr lang="en-US" dirty="0">
              <a:ea typeface="Calibri"/>
              <a:cs typeface="Calibri"/>
            </a:endParaRPr>
          </a:p>
          <a:p>
            <a:endParaRPr lang="en-US">
              <a:cs typeface="Calibri"/>
            </a:endParaRPr>
          </a:p>
          <a:p>
            <a:r>
              <a:rPr lang="en-US" dirty="0">
                <a:cs typeface="Calibri"/>
              </a:rPr>
              <a:t>Link Video to </a:t>
            </a:r>
            <a:r>
              <a:rPr lang="en-US" dirty="0" err="1">
                <a:cs typeface="Calibri"/>
              </a:rPr>
              <a:t>billie</a:t>
            </a:r>
            <a:r>
              <a:rPr lang="en-US" dirty="0">
                <a:cs typeface="Calibri"/>
              </a:rPr>
              <a:t> </a:t>
            </a:r>
            <a:r>
              <a:rPr lang="en-US" dirty="0" err="1">
                <a:cs typeface="Calibri"/>
              </a:rPr>
              <a:t>eilish</a:t>
            </a:r>
            <a:r>
              <a:rPr lang="en-US" dirty="0">
                <a:cs typeface="Calibri"/>
              </a:rPr>
              <a:t>.   No I chose to share this video with you because,  I personally don’t thing the content is very actionable or strong.  However, our students really engaged with this video because of who she is and I think even because of the way she is still not very clear about her message but that she is </a:t>
            </a:r>
            <a:r>
              <a:rPr lang="en-US" dirty="0" err="1">
                <a:cs typeface="Calibri"/>
              </a:rPr>
              <a:t>kinda</a:t>
            </a:r>
            <a:r>
              <a:rPr lang="en-US" dirty="0">
                <a:cs typeface="Calibri"/>
              </a:rPr>
              <a:t> figuring it out.  </a:t>
            </a:r>
            <a:endParaRPr lang="en-US" dirty="0">
              <a:ea typeface="Calibri"/>
              <a:cs typeface="Calibri"/>
            </a:endParaRPr>
          </a:p>
          <a:p>
            <a:endParaRPr lang="en-US" dirty="0">
              <a:ea typeface="Calibri"/>
              <a:cs typeface="Calibri"/>
            </a:endParaRPr>
          </a:p>
          <a:p>
            <a:r>
              <a:rPr lang="en-US" dirty="0">
                <a:ea typeface="Calibri"/>
                <a:cs typeface="Calibri"/>
              </a:rPr>
              <a:t>When you are ready to develop your own content, you can really gear it to what works for you.  I think Karon does a great job of </a:t>
            </a:r>
            <a:r>
              <a:rPr lang="en-US" dirty="0" err="1">
                <a:ea typeface="Calibri" panose="020F0502020204030204"/>
                <a:cs typeface="Calibri"/>
              </a:rPr>
              <a:t>explaingin</a:t>
            </a:r>
            <a:r>
              <a:rPr lang="en-US" dirty="0">
                <a:ea typeface="Calibri" panose="020F0502020204030204"/>
                <a:cs typeface="Calibri"/>
              </a:rPr>
              <a:t> that </a:t>
            </a:r>
          </a:p>
          <a:p>
            <a:endParaRPr lang="en-US"/>
          </a:p>
          <a:p>
            <a:r>
              <a:rPr lang="en-US" dirty="0">
                <a:ea typeface="Calibri" panose="020F0502020204030204"/>
                <a:cs typeface="Calibri"/>
              </a:rPr>
              <a:t>Show second video of Syndey here....</a:t>
            </a:r>
            <a:endParaRPr lang="en-US" dirty="0">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r>
              <a:rPr lang="en-US" dirty="0">
                <a:ea typeface="Calibri"/>
                <a:cs typeface="Calibri"/>
              </a:rPr>
              <a:t>Demonstrating the difference in styles but similar messaging.  </a:t>
            </a:r>
          </a:p>
          <a:p>
            <a:endParaRPr lang="en-US">
              <a:ea typeface="Calibri" panose="020F0502020204030204"/>
              <a:cs typeface="Calibri"/>
            </a:endParaRPr>
          </a:p>
          <a:p>
            <a:endParaRPr lang="en-US">
              <a:ea typeface="Calibri" panose="020F0502020204030204"/>
              <a:cs typeface="Calibri"/>
            </a:endParaRPr>
          </a:p>
        </p:txBody>
      </p:sp>
      <p:sp>
        <p:nvSpPr>
          <p:cNvPr id="4" name="Slide Number Placeholder 3"/>
          <p:cNvSpPr>
            <a:spLocks noGrp="1"/>
          </p:cNvSpPr>
          <p:nvPr>
            <p:ph type="sldNum" sz="quarter" idx="5"/>
          </p:nvPr>
        </p:nvSpPr>
        <p:spPr/>
        <p:txBody>
          <a:bodyPr/>
          <a:lstStyle/>
          <a:p>
            <a:fld id="{AFCE8221-66A0-4639-84FA-3B2C56B925C1}" type="slidenum">
              <a:rPr lang="en-US"/>
              <a:t>4</a:t>
            </a:fld>
            <a:endParaRPr lang="en-US"/>
          </a:p>
        </p:txBody>
      </p:sp>
    </p:spTree>
    <p:extLst>
      <p:ext uri="{BB962C8B-B14F-4D97-AF65-F5344CB8AC3E}">
        <p14:creationId xmlns:p14="http://schemas.microsoft.com/office/powerpoint/2010/main" val="615916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Lets look at what the data says about GEN Z usage of social media apps and video streaming apps.  To clarify, </a:t>
            </a:r>
            <a:r>
              <a:rPr lang="en-US" dirty="0"/>
              <a:t>Generation Z, is the generational cohort following millennials, born between the late 1990s and early 2010s.  They are about 12 –22 years of age in 2022.</a:t>
            </a:r>
            <a:endParaRPr lang="en-US" dirty="0">
              <a:cs typeface="Calibri"/>
            </a:endParaRPr>
          </a:p>
          <a:p>
            <a:r>
              <a:rPr lang="en-US" dirty="0">
                <a:cs typeface="Calibri"/>
              </a:rPr>
              <a:t>They are considered digital natives.  </a:t>
            </a:r>
            <a:endParaRPr lang="en-US" dirty="0"/>
          </a:p>
          <a:p>
            <a:r>
              <a:rPr lang="en-US" dirty="0">
                <a:cs typeface="Calibri"/>
              </a:rPr>
              <a:t>They are very informed on varying causes.  They like to feel part of multiples communities and really pride themselves on connection.  Social networking is the norm for them.  After graduation from school, they </a:t>
            </a:r>
            <a:r>
              <a:rPr lang="en-US" dirty="0" err="1">
                <a:cs typeface="Calibri"/>
              </a:rPr>
              <a:t>arent</a:t>
            </a:r>
            <a:r>
              <a:rPr lang="en-US" dirty="0">
                <a:cs typeface="Calibri"/>
              </a:rPr>
              <a:t> chasing people down to sign their yearbooks.  They might just find them on </a:t>
            </a:r>
            <a:r>
              <a:rPr lang="en-US" dirty="0" err="1">
                <a:cs typeface="Calibri"/>
              </a:rPr>
              <a:t>instagram</a:t>
            </a:r>
            <a:r>
              <a:rPr lang="en-US" dirty="0">
                <a:cs typeface="Calibri"/>
              </a:rPr>
              <a:t> or tik </a:t>
            </a:r>
            <a:r>
              <a:rPr lang="en-US" dirty="0" err="1">
                <a:cs typeface="Calibri"/>
              </a:rPr>
              <a:t>tok</a:t>
            </a:r>
            <a:r>
              <a:rPr lang="en-US" dirty="0">
                <a:cs typeface="Calibri"/>
              </a:rPr>
              <a:t> and hit follow.  </a:t>
            </a:r>
            <a:endParaRPr lang="en-US" dirty="0">
              <a:ea typeface="Calibri"/>
              <a:cs typeface="Calibri"/>
            </a:endParaRPr>
          </a:p>
          <a:p>
            <a:endParaRPr lang="en-US" dirty="0">
              <a:ea typeface="Calibri"/>
              <a:cs typeface="Calibri"/>
            </a:endParaRPr>
          </a:p>
          <a:p>
            <a:r>
              <a:rPr lang="en-US" dirty="0"/>
              <a:t>It is a very relevant tool for students on or off center, in your care, who most likely are already spending up to 3 hours per day on social media and or usings apps.   </a:t>
            </a:r>
            <a:endParaRPr lang="en-US" dirty="0">
              <a:ea typeface="Calibri" panose="020F0502020204030204"/>
              <a:cs typeface="Calibri"/>
            </a:endParaRPr>
          </a:p>
          <a:p>
            <a:endParaRPr lang="en-US" dirty="0"/>
          </a:p>
          <a:p>
            <a:endParaRPr lang="en-US" dirty="0"/>
          </a:p>
          <a:p>
            <a:r>
              <a:rPr lang="en-US" dirty="0" err="1"/>
              <a:t>IFor</a:t>
            </a:r>
            <a:r>
              <a:rPr lang="en-US" dirty="0"/>
              <a:t> Generation Z, as we have seen, the main spur to consumption is the search for truth, in both a personal and a communal form (Exhibit 2). This generation feels comfortable not having only one way to be itself. Its search for authenticity generates greater freedom of expression and greater openness to understanding different kinds of people.</a:t>
            </a:r>
            <a:endParaRPr lang="en-US">
              <a:ea typeface="Calibri"/>
              <a:cs typeface="Calibri"/>
            </a:endParaRPr>
          </a:p>
          <a:p>
            <a:endParaRPr lang="en-US" dirty="0">
              <a:ea typeface="Calibri"/>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AFCE8221-66A0-4639-84FA-3B2C56B925C1}" type="slidenum">
              <a:t>5</a:t>
            </a:fld>
            <a:endParaRPr lang="en-US"/>
          </a:p>
        </p:txBody>
      </p:sp>
    </p:spTree>
    <p:extLst>
      <p:ext uri="{BB962C8B-B14F-4D97-AF65-F5344CB8AC3E}">
        <p14:creationId xmlns:p14="http://schemas.microsoft.com/office/powerpoint/2010/main" val="2638403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This slide shows that </a:t>
            </a:r>
            <a:r>
              <a:rPr lang="en-US" dirty="0" err="1">
                <a:ea typeface="Calibri"/>
                <a:cs typeface="Calibri"/>
              </a:rPr>
              <a:t>Instragram</a:t>
            </a:r>
            <a:r>
              <a:rPr lang="en-US" dirty="0">
                <a:ea typeface="Calibri"/>
                <a:cs typeface="Calibri"/>
              </a:rPr>
              <a:t> is checked daily by 65% of gen z.  </a:t>
            </a:r>
          </a:p>
          <a:p>
            <a:r>
              <a:rPr lang="en-US" dirty="0">
                <a:ea typeface="Calibri"/>
                <a:cs typeface="Calibri"/>
              </a:rPr>
              <a:t>And </a:t>
            </a:r>
            <a:r>
              <a:rPr lang="en-US" dirty="0" err="1">
                <a:ea typeface="Calibri"/>
                <a:cs typeface="Calibri"/>
              </a:rPr>
              <a:t>similary</a:t>
            </a:r>
            <a:r>
              <a:rPr lang="en-US" dirty="0">
                <a:ea typeface="Calibri"/>
                <a:cs typeface="Calibri"/>
              </a:rPr>
              <a:t> You tube is 62% </a:t>
            </a:r>
          </a:p>
          <a:p>
            <a:endParaRPr lang="en-US" dirty="0">
              <a:ea typeface="Calibri"/>
              <a:cs typeface="Calibri"/>
            </a:endParaRPr>
          </a:p>
          <a:p>
            <a:r>
              <a:rPr lang="en-US" dirty="0">
                <a:ea typeface="Calibri"/>
                <a:cs typeface="Calibri"/>
              </a:rPr>
              <a:t>Which means there is a really good chance you can grab their attention if you give it a try.  they like being connected to various groups / </a:t>
            </a:r>
            <a:r>
              <a:rPr lang="en-US" dirty="0" err="1">
                <a:ea typeface="Calibri"/>
                <a:cs typeface="Calibri"/>
              </a:rPr>
              <a:t>organizatinos</a:t>
            </a:r>
            <a:r>
              <a:rPr lang="en-US" dirty="0">
                <a:ea typeface="Calibri"/>
                <a:cs typeface="Calibri"/>
              </a:rPr>
              <a:t>.  </a:t>
            </a:r>
          </a:p>
        </p:txBody>
      </p:sp>
      <p:sp>
        <p:nvSpPr>
          <p:cNvPr id="4" name="Slide Number Placeholder 3"/>
          <p:cNvSpPr>
            <a:spLocks noGrp="1"/>
          </p:cNvSpPr>
          <p:nvPr>
            <p:ph type="sldNum" sz="quarter" idx="5"/>
          </p:nvPr>
        </p:nvSpPr>
        <p:spPr/>
        <p:txBody>
          <a:bodyPr/>
          <a:lstStyle/>
          <a:p>
            <a:fld id="{AFCE8221-66A0-4639-84FA-3B2C56B925C1}" type="slidenum">
              <a:t>6</a:t>
            </a:fld>
            <a:endParaRPr lang="en-US"/>
          </a:p>
        </p:txBody>
      </p:sp>
    </p:spTree>
    <p:extLst>
      <p:ext uri="{BB962C8B-B14F-4D97-AF65-F5344CB8AC3E}">
        <p14:creationId xmlns:p14="http://schemas.microsoft.com/office/powerpoint/2010/main" val="3949846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kind of helps you take a look at the major differences between the most commonly used apps.  </a:t>
            </a:r>
          </a:p>
        </p:txBody>
      </p:sp>
      <p:sp>
        <p:nvSpPr>
          <p:cNvPr id="4" name="Slide Number Placeholder 3"/>
          <p:cNvSpPr>
            <a:spLocks noGrp="1"/>
          </p:cNvSpPr>
          <p:nvPr>
            <p:ph type="sldNum" sz="quarter" idx="10"/>
          </p:nvPr>
        </p:nvSpPr>
        <p:spPr/>
        <p:txBody>
          <a:bodyPr/>
          <a:lstStyle/>
          <a:p>
            <a:fld id="{AFCE8221-66A0-4639-84FA-3B2C56B925C1}" type="slidenum">
              <a:rPr lang="en-US" smtClean="0"/>
              <a:t>7</a:t>
            </a:fld>
            <a:endParaRPr lang="en-US"/>
          </a:p>
        </p:txBody>
      </p:sp>
    </p:spTree>
    <p:extLst>
      <p:ext uri="{BB962C8B-B14F-4D97-AF65-F5344CB8AC3E}">
        <p14:creationId xmlns:p14="http://schemas.microsoft.com/office/powerpoint/2010/main" val="3113881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Share</a:t>
            </a:r>
            <a:r>
              <a:rPr lang="en-US" baseline="0"/>
              <a:t> Sydney’s video here.  </a:t>
            </a:r>
            <a:endParaRPr lang="en-US"/>
          </a:p>
        </p:txBody>
      </p:sp>
      <p:sp>
        <p:nvSpPr>
          <p:cNvPr id="4" name="Slide Number Placeholder 3"/>
          <p:cNvSpPr>
            <a:spLocks noGrp="1"/>
          </p:cNvSpPr>
          <p:nvPr>
            <p:ph type="sldNum" sz="quarter" idx="10"/>
          </p:nvPr>
        </p:nvSpPr>
        <p:spPr/>
        <p:txBody>
          <a:bodyPr/>
          <a:lstStyle/>
          <a:p>
            <a:fld id="{AFCE8221-66A0-4639-84FA-3B2C56B925C1}" type="slidenum">
              <a:rPr lang="en-US" smtClean="0"/>
              <a:t>8</a:t>
            </a:fld>
            <a:endParaRPr lang="en-US"/>
          </a:p>
        </p:txBody>
      </p:sp>
    </p:spTree>
    <p:extLst>
      <p:ext uri="{BB962C8B-B14F-4D97-AF65-F5344CB8AC3E}">
        <p14:creationId xmlns:p14="http://schemas.microsoft.com/office/powerpoint/2010/main" val="1843642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Do I want to be in the video?</a:t>
            </a:r>
          </a:p>
          <a:p>
            <a:r>
              <a:rPr lang="en-US">
                <a:cs typeface="Calibri"/>
              </a:rPr>
              <a:t>Do I want to talk about a theme that I have been seeing recently?</a:t>
            </a:r>
          </a:p>
          <a:p>
            <a:endParaRPr lang="en-US">
              <a:cs typeface="Calibri"/>
            </a:endParaRPr>
          </a:p>
          <a:p>
            <a:r>
              <a:rPr lang="en-US">
                <a:cs typeface="Calibri"/>
              </a:rPr>
              <a:t>Do I want to focus on relationship management, conflict </a:t>
            </a:r>
            <a:r>
              <a:rPr lang="en-US" err="1">
                <a:cs typeface="Calibri"/>
              </a:rPr>
              <a:t>resoltuion</a:t>
            </a:r>
            <a:r>
              <a:rPr lang="en-US">
                <a:cs typeface="Calibri"/>
              </a:rPr>
              <a:t> or coping skills</a:t>
            </a:r>
          </a:p>
          <a:p>
            <a:endParaRPr lang="en-US">
              <a:cs typeface="Calibri"/>
            </a:endParaRPr>
          </a:p>
          <a:p>
            <a:endParaRPr lang="en-US">
              <a:cs typeface="Calibri"/>
            </a:endParaRPr>
          </a:p>
        </p:txBody>
      </p:sp>
      <p:sp>
        <p:nvSpPr>
          <p:cNvPr id="4" name="Slide Number Placeholder 3"/>
          <p:cNvSpPr>
            <a:spLocks noGrp="1"/>
          </p:cNvSpPr>
          <p:nvPr>
            <p:ph type="sldNum" sz="quarter" idx="10"/>
          </p:nvPr>
        </p:nvSpPr>
        <p:spPr/>
        <p:txBody>
          <a:bodyPr/>
          <a:lstStyle/>
          <a:p>
            <a:fld id="{AFCE8221-66A0-4639-84FA-3B2C56B925C1}" type="slidenum">
              <a:rPr lang="en-US" smtClean="0"/>
              <a:t>9</a:t>
            </a:fld>
            <a:endParaRPr lang="en-US"/>
          </a:p>
        </p:txBody>
      </p:sp>
    </p:spTree>
    <p:extLst>
      <p:ext uri="{BB962C8B-B14F-4D97-AF65-F5344CB8AC3E}">
        <p14:creationId xmlns:p14="http://schemas.microsoft.com/office/powerpoint/2010/main" val="273596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9/26/2022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9/26/2022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9/26/2022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9/26/2022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9/26/2022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9/26/2022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934F1179-B481-4F9E-BCA3-AFB972070F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Triangle 32">
            <a:extLst>
              <a:ext uri="{FF2B5EF4-FFF2-40B4-BE49-F238E27FC236}">
                <a16:creationId xmlns:a16="http://schemas.microsoft.com/office/drawing/2014/main" id="{827DC2C4-B485-428A-BF4A-472D2967F4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EE04B5EB-F158-4507-90DD-BD23620C7C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285241" y="1008993"/>
            <a:ext cx="9231410" cy="3542045"/>
          </a:xfrm>
        </p:spPr>
        <p:txBody>
          <a:bodyPr anchor="b">
            <a:normAutofit/>
          </a:bodyPr>
          <a:lstStyle/>
          <a:p>
            <a:pPr algn="l"/>
            <a:r>
              <a:rPr lang="en-US" sz="7200">
                <a:cs typeface="Calibri Light"/>
              </a:rPr>
              <a:t>Using technology to connect with your students</a:t>
            </a:r>
          </a:p>
        </p:txBody>
      </p:sp>
      <p:sp>
        <p:nvSpPr>
          <p:cNvPr id="3" name="Subtitle 2"/>
          <p:cNvSpPr>
            <a:spLocks noGrp="1"/>
          </p:cNvSpPr>
          <p:nvPr>
            <p:ph type="subTitle" idx="1"/>
          </p:nvPr>
        </p:nvSpPr>
        <p:spPr>
          <a:xfrm>
            <a:off x="1285241" y="4582814"/>
            <a:ext cx="7132335" cy="1312657"/>
          </a:xfrm>
        </p:spPr>
        <p:txBody>
          <a:bodyPr vert="horz" lIns="91440" tIns="45720" rIns="91440" bIns="45720" rtlCol="0" anchor="t">
            <a:normAutofit/>
          </a:bodyPr>
          <a:lstStyle/>
          <a:p>
            <a:pPr algn="l"/>
            <a:r>
              <a:rPr lang="en-US">
                <a:cs typeface="Calibri"/>
              </a:rPr>
              <a:t>Saima Hussain, LCSW</a:t>
            </a:r>
            <a:endParaRPr lang="en-US"/>
          </a:p>
        </p:txBody>
      </p:sp>
    </p:spTree>
    <p:extLst>
      <p:ext uri="{BB962C8B-B14F-4D97-AF65-F5344CB8AC3E}">
        <p14:creationId xmlns:p14="http://schemas.microsoft.com/office/powerpoint/2010/main" val="1098572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6B80271-AB52-4E69-AC06-92D993A02F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72560" y="323519"/>
            <a:ext cx="6096001" cy="6212748"/>
          </a:xfrm>
          <a:custGeom>
            <a:avLst/>
            <a:gdLst>
              <a:gd name="connsiteX0" fmla="*/ 0 w 6096001"/>
              <a:gd name="connsiteY0" fmla="*/ 0 h 6212748"/>
              <a:gd name="connsiteX1" fmla="*/ 1772102 w 6096001"/>
              <a:gd name="connsiteY1" fmla="*/ 0 h 6212748"/>
              <a:gd name="connsiteX2" fmla="*/ 2514601 w 6096001"/>
              <a:gd name="connsiteY2" fmla="*/ 0 h 6212748"/>
              <a:gd name="connsiteX3" fmla="*/ 2514603 w 6096001"/>
              <a:gd name="connsiteY3" fmla="*/ 0 h 6212748"/>
              <a:gd name="connsiteX4" fmla="*/ 6096001 w 6096001"/>
              <a:gd name="connsiteY4" fmla="*/ 0 h 6212748"/>
              <a:gd name="connsiteX5" fmla="*/ 6096001 w 6096001"/>
              <a:gd name="connsiteY5" fmla="*/ 2864954 h 6212748"/>
              <a:gd name="connsiteX6" fmla="*/ 2652556 w 6096001"/>
              <a:gd name="connsiteY6" fmla="*/ 6212748 h 6212748"/>
              <a:gd name="connsiteX7" fmla="*/ 1772102 w 6096001"/>
              <a:gd name="connsiteY7" fmla="*/ 6212748 h 6212748"/>
              <a:gd name="connsiteX8" fmla="*/ 1772102 w 6096001"/>
              <a:gd name="connsiteY8" fmla="*/ 6210962 h 6212748"/>
              <a:gd name="connsiteX9" fmla="*/ 0 w 6096001"/>
              <a:gd name="connsiteY9" fmla="*/ 6210962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6001" h="6212748">
                <a:moveTo>
                  <a:pt x="0" y="0"/>
                </a:moveTo>
                <a:lnTo>
                  <a:pt x="1772102" y="0"/>
                </a:lnTo>
                <a:lnTo>
                  <a:pt x="2514601" y="0"/>
                </a:lnTo>
                <a:lnTo>
                  <a:pt x="2514603" y="0"/>
                </a:lnTo>
                <a:lnTo>
                  <a:pt x="6096001" y="0"/>
                </a:lnTo>
                <a:lnTo>
                  <a:pt x="6096001" y="2864954"/>
                </a:lnTo>
                <a:lnTo>
                  <a:pt x="2652556" y="6212748"/>
                </a:lnTo>
                <a:lnTo>
                  <a:pt x="1772102" y="6212748"/>
                </a:lnTo>
                <a:lnTo>
                  <a:pt x="1772102" y="6210962"/>
                </a:lnTo>
                <a:lnTo>
                  <a:pt x="0" y="6210962"/>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D233ACE-F3A1-4543-B9F4-425DDA57933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DCCA4A-DED2-3E86-00E4-C82C3E6AB3A8}"/>
              </a:ext>
            </a:extLst>
          </p:cNvPr>
          <p:cNvSpPr>
            <a:spLocks noGrp="1"/>
          </p:cNvSpPr>
          <p:nvPr>
            <p:ph type="title"/>
          </p:nvPr>
        </p:nvSpPr>
        <p:spPr>
          <a:xfrm>
            <a:off x="1006899" y="1188637"/>
            <a:ext cx="4281029" cy="4480726"/>
          </a:xfrm>
        </p:spPr>
        <p:txBody>
          <a:bodyPr>
            <a:normAutofit fontScale="90000"/>
          </a:bodyPr>
          <a:lstStyle/>
          <a:p>
            <a:pPr algn="r"/>
            <a:r>
              <a:rPr lang="en-US" sz="6600">
                <a:cs typeface="Calibri Light"/>
              </a:rPr>
              <a:t>How to get the center director and staff involved?</a:t>
            </a:r>
            <a:endParaRPr lang="en-US" sz="6600"/>
          </a:p>
        </p:txBody>
      </p:sp>
      <p:sp>
        <p:nvSpPr>
          <p:cNvPr id="3" name="Content Placeholder 2">
            <a:extLst>
              <a:ext uri="{FF2B5EF4-FFF2-40B4-BE49-F238E27FC236}">
                <a16:creationId xmlns:a16="http://schemas.microsoft.com/office/drawing/2014/main" id="{2DB5BBB3-CB69-9965-5E14-B1E95931C6AD}"/>
              </a:ext>
            </a:extLst>
          </p:cNvPr>
          <p:cNvSpPr>
            <a:spLocks noGrp="1"/>
          </p:cNvSpPr>
          <p:nvPr>
            <p:ph idx="1"/>
          </p:nvPr>
        </p:nvSpPr>
        <p:spPr>
          <a:xfrm>
            <a:off x="6253480" y="1855347"/>
            <a:ext cx="4404009" cy="3147306"/>
          </a:xfrm>
        </p:spPr>
        <p:txBody>
          <a:bodyPr vert="horz" lIns="91440" tIns="45720" rIns="91440" bIns="45720" rtlCol="0" anchor="ctr">
            <a:normAutofit/>
          </a:bodyPr>
          <a:lstStyle/>
          <a:p>
            <a:r>
              <a:rPr lang="en-US" sz="1700">
                <a:cs typeface="Calibri" panose="020F0502020204030204"/>
              </a:rPr>
              <a:t>Talk to them about your goals </a:t>
            </a:r>
          </a:p>
          <a:p>
            <a:r>
              <a:rPr lang="en-US" sz="1700">
                <a:cs typeface="Calibri" panose="020F0502020204030204"/>
              </a:rPr>
              <a:t>Show them the feedback from students</a:t>
            </a:r>
          </a:p>
          <a:p>
            <a:r>
              <a:rPr lang="en-US" sz="1700">
                <a:cs typeface="Calibri" panose="020F0502020204030204"/>
              </a:rPr>
              <a:t>Ask for their participation</a:t>
            </a:r>
          </a:p>
          <a:p>
            <a:r>
              <a:rPr lang="en-US" sz="1700">
                <a:cs typeface="Calibri" panose="020F0502020204030204"/>
              </a:rPr>
              <a:t>Use your platforms to talk about other things happening on campus</a:t>
            </a:r>
          </a:p>
          <a:p>
            <a:r>
              <a:rPr lang="en-US" sz="1700">
                <a:cs typeface="Calibri" panose="020F0502020204030204"/>
              </a:rPr>
              <a:t>Create content that can serve your community</a:t>
            </a:r>
          </a:p>
          <a:p>
            <a:endParaRPr lang="en-US" sz="2100">
              <a:cs typeface="Calibri" panose="020F0502020204030204"/>
            </a:endParaRPr>
          </a:p>
        </p:txBody>
      </p:sp>
    </p:spTree>
    <p:extLst>
      <p:ext uri="{BB962C8B-B14F-4D97-AF65-F5344CB8AC3E}">
        <p14:creationId xmlns:p14="http://schemas.microsoft.com/office/powerpoint/2010/main" val="2122573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79EECFE-814E-4B68-96A7-86A795BD22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AF180F00-B4B2-4196-BB1C-ECD21B03F0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E04B5EB-F158-4507-90DD-BD23620C7C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62B7C7-EDDE-69C3-3B57-9FC43E4A22C3}"/>
              </a:ext>
            </a:extLst>
          </p:cNvPr>
          <p:cNvSpPr>
            <a:spLocks noGrp="1"/>
          </p:cNvSpPr>
          <p:nvPr>
            <p:ph type="title"/>
          </p:nvPr>
        </p:nvSpPr>
        <p:spPr>
          <a:xfrm>
            <a:off x="965200" y="1383527"/>
            <a:ext cx="6117158" cy="4175166"/>
          </a:xfrm>
        </p:spPr>
        <p:txBody>
          <a:bodyPr vert="horz" lIns="91440" tIns="45720" rIns="91440" bIns="45720" rtlCol="0" anchor="ctr">
            <a:normAutofit/>
          </a:bodyPr>
          <a:lstStyle/>
          <a:p>
            <a:pPr algn="r"/>
            <a:r>
              <a:rPr lang="en-US" sz="9600" kern="1200">
                <a:solidFill>
                  <a:schemeClr val="tx1"/>
                </a:solidFill>
                <a:latin typeface="+mj-lt"/>
                <a:ea typeface="+mj-ea"/>
                <a:cs typeface="+mj-cs"/>
              </a:rPr>
              <a:t>Questions </a:t>
            </a:r>
          </a:p>
        </p:txBody>
      </p:sp>
      <p:cxnSp>
        <p:nvCxnSpPr>
          <p:cNvPr id="13" name="Straight Connector 12">
            <a:extLst>
              <a:ext uri="{FF2B5EF4-FFF2-40B4-BE49-F238E27FC236}">
                <a16:creationId xmlns:a16="http://schemas.microsoft.com/office/drawing/2014/main" id="{BDF0D3DE-EC74-4C9F-AFA1-DC5CE5236B1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4386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Triangle 22">
            <a:extLst>
              <a:ext uri="{FF2B5EF4-FFF2-40B4-BE49-F238E27FC236}">
                <a16:creationId xmlns:a16="http://schemas.microsoft.com/office/drawing/2014/main"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13B5E2-A4AC-094C-36E3-DC339DFB0812}"/>
              </a:ext>
            </a:extLst>
          </p:cNvPr>
          <p:cNvSpPr>
            <a:spLocks noGrp="1"/>
          </p:cNvSpPr>
          <p:nvPr>
            <p:ph type="title"/>
          </p:nvPr>
        </p:nvSpPr>
        <p:spPr>
          <a:xfrm>
            <a:off x="1075767" y="1188637"/>
            <a:ext cx="2988234" cy="4480726"/>
          </a:xfrm>
        </p:spPr>
        <p:txBody>
          <a:bodyPr>
            <a:normAutofit fontScale="90000"/>
          </a:bodyPr>
          <a:lstStyle/>
          <a:p>
            <a:pPr algn="r"/>
            <a:r>
              <a:rPr lang="en-US" sz="4600">
                <a:cs typeface="Calibri Light"/>
              </a:rPr>
              <a:t>Advantages of utilizing social media and mental health applications</a:t>
            </a:r>
          </a:p>
        </p:txBody>
      </p:sp>
      <p:cxnSp>
        <p:nvCxnSpPr>
          <p:cNvPr id="27" name="Straight Connector 26">
            <a:extLst>
              <a:ext uri="{FF2B5EF4-FFF2-40B4-BE49-F238E27FC236}">
                <a16:creationId xmlns:a16="http://schemas.microsoft.com/office/drawing/2014/main" id="{23AAC9B5-8015-485C-ACF9-A750390E9A5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AE8069E-87EE-54C4-7495-948E0FCDA7B3}"/>
              </a:ext>
            </a:extLst>
          </p:cNvPr>
          <p:cNvSpPr>
            <a:spLocks noGrp="1"/>
          </p:cNvSpPr>
          <p:nvPr>
            <p:ph idx="1"/>
          </p:nvPr>
        </p:nvSpPr>
        <p:spPr>
          <a:xfrm>
            <a:off x="5255260" y="1648870"/>
            <a:ext cx="4702848" cy="3560260"/>
          </a:xfrm>
        </p:spPr>
        <p:txBody>
          <a:bodyPr vert="horz" lIns="91440" tIns="45720" rIns="91440" bIns="45720" rtlCol="0" anchor="ctr">
            <a:normAutofit/>
          </a:bodyPr>
          <a:lstStyle/>
          <a:p>
            <a:pPr marL="0" indent="0">
              <a:buNone/>
            </a:pPr>
            <a:r>
              <a:rPr lang="en-US" sz="1900">
                <a:cs typeface="Calibri"/>
              </a:rPr>
              <a:t>Teach students to utilize mental health tools on their devices</a:t>
            </a:r>
          </a:p>
          <a:p>
            <a:pPr marL="0" indent="0">
              <a:buNone/>
            </a:pPr>
            <a:r>
              <a:rPr lang="en-US" sz="1900">
                <a:cs typeface="Calibri"/>
              </a:rPr>
              <a:t>Supplemental program/applications that can walk students through meditation, grounding and breathwork</a:t>
            </a:r>
          </a:p>
          <a:p>
            <a:pPr marL="0" indent="0">
              <a:buNone/>
            </a:pPr>
            <a:r>
              <a:rPr lang="en-US" sz="1900">
                <a:cs typeface="Calibri"/>
              </a:rPr>
              <a:t>You can borrow content from other providers</a:t>
            </a:r>
          </a:p>
          <a:p>
            <a:pPr marL="0" indent="0">
              <a:buNone/>
            </a:pPr>
            <a:r>
              <a:rPr lang="en-US" sz="1900">
                <a:cs typeface="Calibri"/>
              </a:rPr>
              <a:t>Access to different voices, perspectives and personalities </a:t>
            </a:r>
          </a:p>
          <a:p>
            <a:pPr marL="0" indent="0">
              <a:buNone/>
            </a:pPr>
            <a:r>
              <a:rPr lang="en-US" sz="1900">
                <a:cs typeface="Calibri"/>
              </a:rPr>
              <a:t>Visual tools to help students absorb mental health lingo, practices and methods</a:t>
            </a:r>
          </a:p>
        </p:txBody>
      </p:sp>
    </p:spTree>
    <p:extLst>
      <p:ext uri="{BB962C8B-B14F-4D97-AF65-F5344CB8AC3E}">
        <p14:creationId xmlns:p14="http://schemas.microsoft.com/office/powerpoint/2010/main" val="13553887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C07AB-DC54-903E-326D-C14936AF675F}"/>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sz="4400"/>
              <a:t>Types of Technology</a:t>
            </a:r>
          </a:p>
        </p:txBody>
      </p:sp>
      <p:sp>
        <p:nvSpPr>
          <p:cNvPr id="5" name="Text Placeholder 4">
            <a:extLst>
              <a:ext uri="{FF2B5EF4-FFF2-40B4-BE49-F238E27FC236}">
                <a16:creationId xmlns:a16="http://schemas.microsoft.com/office/drawing/2014/main" id="{7AD7ED10-DD70-7CDB-424C-A2DDB219009C}"/>
              </a:ext>
            </a:extLst>
          </p:cNvPr>
          <p:cNvSpPr>
            <a:spLocks noGrp="1"/>
          </p:cNvSpPr>
          <p:nvPr>
            <p:ph type="body" sz="half" idx="2"/>
          </p:nvPr>
        </p:nvSpPr>
        <p:spPr>
          <a:xfrm>
            <a:off x="4965431" y="2438400"/>
            <a:ext cx="6586489" cy="3785419"/>
          </a:xfrm>
        </p:spPr>
        <p:txBody>
          <a:bodyPr vert="horz" lIns="91440" tIns="45720" rIns="91440" bIns="45720" rtlCol="0" anchor="t">
            <a:normAutofit lnSpcReduction="10000"/>
          </a:bodyPr>
          <a:lstStyle/>
          <a:p>
            <a:r>
              <a:rPr lang="en-US" sz="1800"/>
              <a:t>Social Media</a:t>
            </a:r>
            <a:r>
              <a:rPr lang="en-US" sz="1400"/>
              <a:t> </a:t>
            </a:r>
            <a:endParaRPr lang="en-US"/>
          </a:p>
          <a:p>
            <a:pPr marL="57150"/>
            <a:r>
              <a:rPr lang="en-US" sz="1400"/>
              <a:t>Web based applications which allow someone to create a user profile that is customizable to their preference.  It can be used for personal or business use.  </a:t>
            </a:r>
            <a:endParaRPr lang="en-US" sz="1400">
              <a:cs typeface="Calibri"/>
            </a:endParaRPr>
          </a:p>
          <a:p>
            <a:pPr marL="285750" indent="-228600">
              <a:buFont typeface="Arial" panose="020B0604020202020204" pitchFamily="34" charset="0"/>
              <a:buChar char="•"/>
            </a:pPr>
            <a:r>
              <a:rPr lang="en-US" sz="1400"/>
              <a:t>Includes </a:t>
            </a:r>
            <a:endParaRPr lang="en-US" sz="1400">
              <a:cs typeface="Calibri"/>
            </a:endParaRPr>
          </a:p>
          <a:p>
            <a:pPr marL="742950" lvl="1" indent="-228600">
              <a:buFont typeface="Arial" panose="020B0604020202020204" pitchFamily="34" charset="0"/>
              <a:buChar char="•"/>
            </a:pPr>
            <a:r>
              <a:rPr lang="en-US"/>
              <a:t>Facebook</a:t>
            </a:r>
            <a:endParaRPr lang="en-US">
              <a:cs typeface="Calibri"/>
            </a:endParaRPr>
          </a:p>
          <a:p>
            <a:pPr marL="742950" lvl="1" indent="-228600">
              <a:buFont typeface="Arial" panose="020B0604020202020204" pitchFamily="34" charset="0"/>
              <a:buChar char="•"/>
            </a:pPr>
            <a:r>
              <a:rPr lang="en-US"/>
              <a:t>Twitter</a:t>
            </a:r>
            <a:endParaRPr lang="en-US">
              <a:cs typeface="Calibri"/>
            </a:endParaRPr>
          </a:p>
          <a:p>
            <a:pPr marL="742950" lvl="1" indent="-228600">
              <a:buFont typeface="Arial" panose="020B0604020202020204" pitchFamily="34" charset="0"/>
              <a:buChar char="•"/>
            </a:pPr>
            <a:r>
              <a:rPr lang="en-US"/>
              <a:t>Instagram</a:t>
            </a:r>
            <a:endParaRPr lang="en-US">
              <a:cs typeface="Calibri"/>
            </a:endParaRPr>
          </a:p>
          <a:p>
            <a:pPr marL="742950" lvl="1" indent="-228600">
              <a:buFont typeface="Arial" panose="020B0604020202020204" pitchFamily="34" charset="0"/>
              <a:buChar char="•"/>
            </a:pPr>
            <a:r>
              <a:rPr lang="en-US"/>
              <a:t>Tik TOK</a:t>
            </a:r>
            <a:endParaRPr lang="en-US">
              <a:cs typeface="Calibri"/>
            </a:endParaRPr>
          </a:p>
          <a:p>
            <a:pPr marL="742950" lvl="1" indent="-228600">
              <a:buFont typeface="Arial" panose="020B0604020202020204" pitchFamily="34" charset="0"/>
              <a:buChar char="•"/>
            </a:pPr>
            <a:r>
              <a:rPr lang="en-US"/>
              <a:t>You tube</a:t>
            </a:r>
          </a:p>
          <a:p>
            <a:pPr marL="57150"/>
            <a:r>
              <a:rPr lang="en-US" sz="2000"/>
              <a:t>Phone apps </a:t>
            </a:r>
          </a:p>
          <a:p>
            <a:pPr marL="57150"/>
            <a:r>
              <a:rPr lang="en-US">
                <a:cs typeface="Calibri"/>
              </a:rPr>
              <a:t>Applications which can be downloaded to a device.    </a:t>
            </a:r>
          </a:p>
          <a:p>
            <a:pPr marL="742950" lvl="1" indent="-228600">
              <a:buFont typeface="Arial" panose="020B0604020202020204" pitchFamily="34" charset="0"/>
              <a:buChar char="•"/>
            </a:pPr>
            <a:r>
              <a:rPr lang="en-US"/>
              <a:t>Calm </a:t>
            </a:r>
            <a:endParaRPr lang="en-US">
              <a:cs typeface="Calibri"/>
            </a:endParaRPr>
          </a:p>
          <a:p>
            <a:pPr marL="742950" lvl="1" indent="-228600">
              <a:buFont typeface="Arial" panose="020B0604020202020204" pitchFamily="34" charset="0"/>
              <a:buChar char="•"/>
            </a:pPr>
            <a:r>
              <a:rPr lang="en-US"/>
              <a:t>Headspace</a:t>
            </a:r>
            <a:endParaRPr lang="en-US">
              <a:cs typeface="Calibri"/>
            </a:endParaRPr>
          </a:p>
          <a:p>
            <a:pPr marL="742950" lvl="1" indent="-228600">
              <a:buFont typeface="Arial" panose="020B0604020202020204" pitchFamily="34" charset="0"/>
              <a:buChar char="•"/>
            </a:pPr>
            <a:r>
              <a:rPr lang="en-US" err="1"/>
              <a:t>Meditopia</a:t>
            </a:r>
            <a:r>
              <a:rPr lang="en-US"/>
              <a:t> </a:t>
            </a:r>
            <a:endParaRPr lang="en-US">
              <a:cs typeface="Calibri"/>
            </a:endParaRPr>
          </a:p>
        </p:txBody>
      </p:sp>
      <p:pic>
        <p:nvPicPr>
          <p:cNvPr id="4" name="Picture 6" descr="Hashtag and @ notification icons">
            <a:extLst>
              <a:ext uri="{FF2B5EF4-FFF2-40B4-BE49-F238E27FC236}">
                <a16:creationId xmlns:a16="http://schemas.microsoft.com/office/drawing/2014/main" id="{1139B620-F988-6F19-995B-87B7052D66D2}"/>
              </a:ext>
            </a:extLst>
          </p:cNvPr>
          <p:cNvPicPr>
            <a:picLocks noGrp="1" noChangeAspect="1"/>
          </p:cNvPicPr>
          <p:nvPr>
            <p:ph type="pic" idx="1"/>
          </p:nvPr>
        </p:nvPicPr>
        <p:blipFill rotWithShape="1">
          <a:blip r:embed="rId3"/>
          <a:srcRect l="18766" r="36115" b="-1"/>
          <a:stretch/>
        </p:blipFill>
        <p:spPr>
          <a:xfrm>
            <a:off x="20" y="10"/>
            <a:ext cx="4635571"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A9D08"/>
            </a:solidFill>
          </a:ln>
        </p:spPr>
        <p:style>
          <a:lnRef idx="1">
            <a:schemeClr val="accent1"/>
          </a:lnRef>
          <a:fillRef idx="0">
            <a:schemeClr val="accent1"/>
          </a:fillRef>
          <a:effectRef idx="0">
            <a:schemeClr val="accent1"/>
          </a:effectRef>
          <a:fontRef idx="minor">
            <a:schemeClr val="tx1"/>
          </a:fontRef>
        </p:style>
      </p:cxnSp>
      <p:sp>
        <p:nvSpPr>
          <p:cNvPr id="6" name="Content Placeholder 3">
            <a:extLst>
              <a:ext uri="{FF2B5EF4-FFF2-40B4-BE49-F238E27FC236}">
                <a16:creationId xmlns:a16="http://schemas.microsoft.com/office/drawing/2014/main" id="{96FAD751-DB79-D7E9-5EAF-7882BAC37426}"/>
              </a:ext>
            </a:extLst>
          </p:cNvPr>
          <p:cNvSpPr txBox="1">
            <a:spLocks/>
          </p:cNvSpPr>
          <p:nvPr/>
        </p:nvSpPr>
        <p:spPr>
          <a:xfrm>
            <a:off x="6172200" y="1825625"/>
            <a:ext cx="5181600" cy="435133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endParaRPr lang="en-US">
              <a:cs typeface="Calibri"/>
            </a:endParaRPr>
          </a:p>
          <a:p>
            <a:endParaRPr lang="en-US">
              <a:cs typeface="Calibri"/>
            </a:endParaRPr>
          </a:p>
          <a:p>
            <a:endParaRPr lang="en-US">
              <a:cs typeface="Calibri"/>
            </a:endParaRPr>
          </a:p>
        </p:txBody>
      </p:sp>
    </p:spTree>
    <p:extLst>
      <p:ext uri="{BB962C8B-B14F-4D97-AF65-F5344CB8AC3E}">
        <p14:creationId xmlns:p14="http://schemas.microsoft.com/office/powerpoint/2010/main" val="36462539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DAD86CA-8235-409B-982B-5E7A033E239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F234FBA-3501-47B4-AE0C-AA4AFBC8F6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5EF893B-0491-416E-9D33-BADE960079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7">
            <a:extLst>
              <a:ext uri="{FF2B5EF4-FFF2-40B4-BE49-F238E27FC236}">
                <a16:creationId xmlns:a16="http://schemas.microsoft.com/office/drawing/2014/main" id="{A2B47BAA-924E-2294-8C05-9A1A947CF815}"/>
              </a:ext>
            </a:extLst>
          </p:cNvPr>
          <p:cNvPicPr>
            <a:picLocks noGrp="1" noChangeAspect="1"/>
          </p:cNvPicPr>
          <p:nvPr>
            <p:ph idx="1"/>
          </p:nvPr>
        </p:nvPicPr>
        <p:blipFill rotWithShape="1">
          <a:blip r:embed="rId3"/>
          <a:srcRect t="9248" b="6296"/>
          <a:stretch/>
        </p:blipFill>
        <p:spPr>
          <a:xfrm>
            <a:off x="838200" y="754148"/>
            <a:ext cx="10515600" cy="4995575"/>
          </a:xfrm>
          <a:prstGeom prst="rect">
            <a:avLst/>
          </a:prstGeom>
        </p:spPr>
      </p:pic>
      <p:cxnSp>
        <p:nvCxnSpPr>
          <p:cNvPr id="18" name="Straight Connector 17">
            <a:extLst>
              <a:ext uri="{FF2B5EF4-FFF2-40B4-BE49-F238E27FC236}">
                <a16:creationId xmlns:a16="http://schemas.microsoft.com/office/drawing/2014/main" id="{469F4FF8-F8B0-4630-BA1B-0D8B324CD5F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82639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41">
            <a:extLst>
              <a:ext uri="{FF2B5EF4-FFF2-40B4-BE49-F238E27FC236}">
                <a16:creationId xmlns:a16="http://schemas.microsoft.com/office/drawing/2014/main" id="{A8908DB7-C3A6-4FCB-9820-CEE02B398C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7683F8-4AC7-644C-BD59-D3C5383D4E6D}"/>
              </a:ext>
            </a:extLst>
          </p:cNvPr>
          <p:cNvSpPr>
            <a:spLocks noGrp="1"/>
          </p:cNvSpPr>
          <p:nvPr>
            <p:ph type="title"/>
          </p:nvPr>
        </p:nvSpPr>
        <p:spPr>
          <a:xfrm>
            <a:off x="630936" y="640823"/>
            <a:ext cx="3419856" cy="5583148"/>
          </a:xfrm>
        </p:spPr>
        <p:txBody>
          <a:bodyPr vert="horz" lIns="91440" tIns="45720" rIns="91440" bIns="45720" rtlCol="0" anchor="ctr">
            <a:normAutofit/>
          </a:bodyPr>
          <a:lstStyle/>
          <a:p>
            <a:r>
              <a:rPr lang="en-US" sz="5000" kern="1200">
                <a:solidFill>
                  <a:schemeClr val="tx1"/>
                </a:solidFill>
                <a:latin typeface="+mj-lt"/>
                <a:ea typeface="+mj-ea"/>
                <a:cs typeface="+mj-cs"/>
              </a:rPr>
              <a:t>Generation Z Usage trends for social media applications</a:t>
            </a:r>
          </a:p>
        </p:txBody>
      </p:sp>
      <p:sp>
        <p:nvSpPr>
          <p:cNvPr id="45"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11" descr="Chart, funnel chart&#10;&#10;Description automatically generated">
            <a:extLst>
              <a:ext uri="{FF2B5EF4-FFF2-40B4-BE49-F238E27FC236}">
                <a16:creationId xmlns:a16="http://schemas.microsoft.com/office/drawing/2014/main" id="{C0E6D6A4-222F-CCC4-58EC-E88A1D50FBC3}"/>
              </a:ext>
            </a:extLst>
          </p:cNvPr>
          <p:cNvPicPr>
            <a:picLocks noGrp="1" noChangeAspect="1"/>
          </p:cNvPicPr>
          <p:nvPr>
            <p:ph sz="half" idx="2"/>
          </p:nvPr>
        </p:nvPicPr>
        <p:blipFill>
          <a:blip r:embed="rId3"/>
          <a:stretch>
            <a:fillRect/>
          </a:stretch>
        </p:blipFill>
        <p:spPr>
          <a:xfrm>
            <a:off x="4654296" y="640832"/>
            <a:ext cx="6960503" cy="5279294"/>
          </a:xfrm>
          <a:prstGeom prst="rect">
            <a:avLst/>
          </a:prstGeom>
        </p:spPr>
      </p:pic>
      <p:sp>
        <p:nvSpPr>
          <p:cNvPr id="3" name="Content Placeholder 2">
            <a:extLst>
              <a:ext uri="{FF2B5EF4-FFF2-40B4-BE49-F238E27FC236}">
                <a16:creationId xmlns:a16="http://schemas.microsoft.com/office/drawing/2014/main" id="{EE5419F6-A10A-C7D9-1D19-84333BA7196D}"/>
              </a:ext>
            </a:extLst>
          </p:cNvPr>
          <p:cNvSpPr>
            <a:spLocks noGrp="1"/>
          </p:cNvSpPr>
          <p:nvPr>
            <p:ph sz="half" idx="1"/>
          </p:nvPr>
        </p:nvSpPr>
        <p:spPr>
          <a:xfrm>
            <a:off x="4654296" y="4798577"/>
            <a:ext cx="6894576" cy="1428487"/>
          </a:xfrm>
        </p:spPr>
        <p:txBody>
          <a:bodyPr vert="horz" lIns="91440" tIns="45720" rIns="91440" bIns="45720" rtlCol="0" anchor="t">
            <a:normAutofit/>
          </a:bodyPr>
          <a:lstStyle/>
          <a:p>
            <a:pPr marL="0"/>
            <a:endParaRPr lang="en-US" sz="2200"/>
          </a:p>
          <a:p>
            <a:endParaRPr lang="en-US" sz="2200"/>
          </a:p>
        </p:txBody>
      </p:sp>
    </p:spTree>
    <p:extLst>
      <p:ext uri="{BB962C8B-B14F-4D97-AF65-F5344CB8AC3E}">
        <p14:creationId xmlns:p14="http://schemas.microsoft.com/office/powerpoint/2010/main" val="27493575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A8908DB7-C3A6-4FCB-9820-CEE02B398C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7683F8-4AC7-644C-BD59-D3C5383D4E6D}"/>
              </a:ext>
            </a:extLst>
          </p:cNvPr>
          <p:cNvSpPr>
            <a:spLocks noGrp="1"/>
          </p:cNvSpPr>
          <p:nvPr>
            <p:ph type="title"/>
          </p:nvPr>
        </p:nvSpPr>
        <p:spPr>
          <a:xfrm>
            <a:off x="630936" y="640823"/>
            <a:ext cx="3419856" cy="5583148"/>
          </a:xfrm>
        </p:spPr>
        <p:txBody>
          <a:bodyPr vert="horz" lIns="91440" tIns="45720" rIns="91440" bIns="45720" rtlCol="0" anchor="ctr">
            <a:normAutofit/>
          </a:bodyPr>
          <a:lstStyle/>
          <a:p>
            <a:r>
              <a:rPr lang="en-US" sz="5400" kern="1200">
                <a:solidFill>
                  <a:schemeClr val="tx1"/>
                </a:solidFill>
                <a:latin typeface="+mj-lt"/>
                <a:ea typeface="+mj-ea"/>
                <a:cs typeface="+mj-cs"/>
              </a:rPr>
              <a:t>Generation Z Usage trends </a:t>
            </a:r>
          </a:p>
        </p:txBody>
      </p:sp>
      <p:sp>
        <p:nvSpPr>
          <p:cNvPr id="44"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descr="Chart, bar chart&#10;&#10;Description automatically generated">
            <a:extLst>
              <a:ext uri="{FF2B5EF4-FFF2-40B4-BE49-F238E27FC236}">
                <a16:creationId xmlns:a16="http://schemas.microsoft.com/office/drawing/2014/main" id="{10501945-8A7C-D86F-57A5-98DF89983AE8}"/>
              </a:ext>
            </a:extLst>
          </p:cNvPr>
          <p:cNvPicPr>
            <a:picLocks noGrp="1" noChangeAspect="1"/>
          </p:cNvPicPr>
          <p:nvPr>
            <p:ph sz="half" idx="2"/>
          </p:nvPr>
        </p:nvPicPr>
        <p:blipFill>
          <a:blip r:embed="rId3"/>
          <a:stretch>
            <a:fillRect/>
          </a:stretch>
        </p:blipFill>
        <p:spPr>
          <a:xfrm>
            <a:off x="4654296" y="640832"/>
            <a:ext cx="7246877" cy="5417839"/>
          </a:xfrm>
          <a:prstGeom prst="rect">
            <a:avLst/>
          </a:prstGeom>
        </p:spPr>
      </p:pic>
      <p:sp>
        <p:nvSpPr>
          <p:cNvPr id="3" name="Content Placeholder 2">
            <a:extLst>
              <a:ext uri="{FF2B5EF4-FFF2-40B4-BE49-F238E27FC236}">
                <a16:creationId xmlns:a16="http://schemas.microsoft.com/office/drawing/2014/main" id="{EE5419F6-A10A-C7D9-1D19-84333BA7196D}"/>
              </a:ext>
            </a:extLst>
          </p:cNvPr>
          <p:cNvSpPr>
            <a:spLocks noGrp="1"/>
          </p:cNvSpPr>
          <p:nvPr>
            <p:ph sz="half" idx="1"/>
          </p:nvPr>
        </p:nvSpPr>
        <p:spPr>
          <a:xfrm>
            <a:off x="4654296" y="4798577"/>
            <a:ext cx="6894576" cy="1428487"/>
          </a:xfrm>
        </p:spPr>
        <p:txBody>
          <a:bodyPr vert="horz" lIns="91440" tIns="45720" rIns="91440" bIns="45720" rtlCol="0" anchor="t">
            <a:normAutofit/>
          </a:bodyPr>
          <a:lstStyle/>
          <a:p>
            <a:pPr marL="0"/>
            <a:endParaRPr lang="en-US" sz="2200"/>
          </a:p>
          <a:p>
            <a:endParaRPr lang="en-US" sz="2200"/>
          </a:p>
        </p:txBody>
      </p:sp>
    </p:spTree>
    <p:extLst>
      <p:ext uri="{BB962C8B-B14F-4D97-AF65-F5344CB8AC3E}">
        <p14:creationId xmlns:p14="http://schemas.microsoft.com/office/powerpoint/2010/main" val="40640621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9D25F302-27C5-414F-97F8-6EA0A6C028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0D64AB56-DB5E-16DE-1F04-79F934C93B29}"/>
              </a:ext>
            </a:extLst>
          </p:cNvPr>
          <p:cNvPicPr>
            <a:picLocks noChangeAspect="1"/>
          </p:cNvPicPr>
          <p:nvPr/>
        </p:nvPicPr>
        <p:blipFill>
          <a:blip r:embed="rId3"/>
          <a:stretch>
            <a:fillRect/>
          </a:stretch>
        </p:blipFill>
        <p:spPr>
          <a:xfrm>
            <a:off x="758182" y="633435"/>
            <a:ext cx="7599069" cy="5902522"/>
          </a:xfrm>
          <a:prstGeom prst="rect">
            <a:avLst/>
          </a:prstGeom>
        </p:spPr>
      </p:pic>
      <p:sp>
        <p:nvSpPr>
          <p:cNvPr id="28" name="Right Triangle 27">
            <a:extLst>
              <a:ext uri="{FF2B5EF4-FFF2-40B4-BE49-F238E27FC236}">
                <a16:creationId xmlns:a16="http://schemas.microsoft.com/office/drawing/2014/main" id="{830A36F8-48C2-4842-A87B-8CE8DF4E7F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86A5A31-B10A-4793-84D4-D785959AE5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5201" y="623275"/>
            <a:ext cx="5141626"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80BF9C-F535-818A-D43D-105B5AE1A611}"/>
              </a:ext>
            </a:extLst>
          </p:cNvPr>
          <p:cNvSpPr>
            <a:spLocks noGrp="1"/>
          </p:cNvSpPr>
          <p:nvPr>
            <p:ph type="title"/>
          </p:nvPr>
        </p:nvSpPr>
        <p:spPr>
          <a:xfrm>
            <a:off x="8251273" y="629837"/>
            <a:ext cx="2856698" cy="2156028"/>
          </a:xfrm>
        </p:spPr>
        <p:txBody>
          <a:bodyPr vert="horz" lIns="91440" tIns="45720" rIns="91440" bIns="45720" rtlCol="0">
            <a:normAutofit/>
          </a:bodyPr>
          <a:lstStyle/>
          <a:p>
            <a:r>
              <a:rPr lang="en-US" sz="3400" kern="1200">
                <a:latin typeface="+mj-lt"/>
                <a:ea typeface="+mj-ea"/>
                <a:cs typeface="+mj-cs"/>
              </a:rPr>
              <a:t>Choosing your platform</a:t>
            </a:r>
            <a:br>
              <a:rPr lang="en-US" sz="3400" kern="1200">
                <a:latin typeface="+mj-lt"/>
                <a:ea typeface="+mj-ea"/>
                <a:cs typeface="+mj-cs"/>
              </a:rPr>
            </a:br>
            <a:endParaRPr lang="en-US" sz="3400" kern="1200">
              <a:latin typeface="+mj-lt"/>
              <a:ea typeface="+mj-ea"/>
              <a:cs typeface="+mj-cs"/>
            </a:endParaRPr>
          </a:p>
        </p:txBody>
      </p:sp>
    </p:spTree>
    <p:extLst>
      <p:ext uri="{BB962C8B-B14F-4D97-AF65-F5344CB8AC3E}">
        <p14:creationId xmlns:p14="http://schemas.microsoft.com/office/powerpoint/2010/main" val="3062672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80BF9C-F535-818A-D43D-105B5AE1A611}"/>
              </a:ext>
            </a:extLst>
          </p:cNvPr>
          <p:cNvSpPr>
            <a:spLocks noGrp="1"/>
          </p:cNvSpPr>
          <p:nvPr>
            <p:ph type="title"/>
          </p:nvPr>
        </p:nvSpPr>
        <p:spPr>
          <a:xfrm>
            <a:off x="1075767" y="1188637"/>
            <a:ext cx="2988234" cy="4480726"/>
          </a:xfrm>
        </p:spPr>
        <p:txBody>
          <a:bodyPr>
            <a:normAutofit/>
          </a:bodyPr>
          <a:lstStyle/>
          <a:p>
            <a:pPr algn="r"/>
            <a:r>
              <a:rPr lang="en-US" sz="6600">
                <a:cs typeface="Calibri Light"/>
              </a:rPr>
              <a:t>How to create a profile </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341A85A-F3B2-BF19-2C26-4B023D5C6395}"/>
              </a:ext>
            </a:extLst>
          </p:cNvPr>
          <p:cNvSpPr>
            <a:spLocks noGrp="1"/>
          </p:cNvSpPr>
          <p:nvPr>
            <p:ph idx="1"/>
          </p:nvPr>
        </p:nvSpPr>
        <p:spPr>
          <a:xfrm>
            <a:off x="5255260" y="1648870"/>
            <a:ext cx="4702848" cy="3560260"/>
          </a:xfrm>
        </p:spPr>
        <p:txBody>
          <a:bodyPr vert="horz" lIns="91440" tIns="45720" rIns="91440" bIns="45720" rtlCol="0" anchor="ctr">
            <a:normAutofit/>
          </a:bodyPr>
          <a:lstStyle/>
          <a:p>
            <a:r>
              <a:rPr lang="en-US" sz="2400">
                <a:cs typeface="Calibri"/>
              </a:rPr>
              <a:t>User name </a:t>
            </a:r>
          </a:p>
          <a:p>
            <a:r>
              <a:rPr lang="en-US" sz="2400">
                <a:cs typeface="Calibri"/>
              </a:rPr>
              <a:t>Email </a:t>
            </a:r>
          </a:p>
          <a:p>
            <a:r>
              <a:rPr lang="en-US" sz="2400">
                <a:cs typeface="Calibri"/>
              </a:rPr>
              <a:t>Password </a:t>
            </a:r>
          </a:p>
          <a:p>
            <a:r>
              <a:rPr lang="en-US" sz="2400">
                <a:cs typeface="Calibri"/>
              </a:rPr>
              <a:t>Use a phone from which you can create content.  </a:t>
            </a:r>
          </a:p>
        </p:txBody>
      </p:sp>
    </p:spTree>
    <p:extLst>
      <p:ext uri="{BB962C8B-B14F-4D97-AF65-F5344CB8AC3E}">
        <p14:creationId xmlns:p14="http://schemas.microsoft.com/office/powerpoint/2010/main" val="2552259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6B80271-AB52-4E69-AC06-92D993A02F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72560" y="323519"/>
            <a:ext cx="6096001" cy="6212748"/>
          </a:xfrm>
          <a:custGeom>
            <a:avLst/>
            <a:gdLst>
              <a:gd name="connsiteX0" fmla="*/ 0 w 6096001"/>
              <a:gd name="connsiteY0" fmla="*/ 0 h 6212748"/>
              <a:gd name="connsiteX1" fmla="*/ 1772102 w 6096001"/>
              <a:gd name="connsiteY1" fmla="*/ 0 h 6212748"/>
              <a:gd name="connsiteX2" fmla="*/ 2514601 w 6096001"/>
              <a:gd name="connsiteY2" fmla="*/ 0 h 6212748"/>
              <a:gd name="connsiteX3" fmla="*/ 2514603 w 6096001"/>
              <a:gd name="connsiteY3" fmla="*/ 0 h 6212748"/>
              <a:gd name="connsiteX4" fmla="*/ 6096001 w 6096001"/>
              <a:gd name="connsiteY4" fmla="*/ 0 h 6212748"/>
              <a:gd name="connsiteX5" fmla="*/ 6096001 w 6096001"/>
              <a:gd name="connsiteY5" fmla="*/ 2864954 h 6212748"/>
              <a:gd name="connsiteX6" fmla="*/ 2652556 w 6096001"/>
              <a:gd name="connsiteY6" fmla="*/ 6212748 h 6212748"/>
              <a:gd name="connsiteX7" fmla="*/ 1772102 w 6096001"/>
              <a:gd name="connsiteY7" fmla="*/ 6212748 h 6212748"/>
              <a:gd name="connsiteX8" fmla="*/ 1772102 w 6096001"/>
              <a:gd name="connsiteY8" fmla="*/ 6210962 h 6212748"/>
              <a:gd name="connsiteX9" fmla="*/ 0 w 6096001"/>
              <a:gd name="connsiteY9" fmla="*/ 6210962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6001" h="6212748">
                <a:moveTo>
                  <a:pt x="0" y="0"/>
                </a:moveTo>
                <a:lnTo>
                  <a:pt x="1772102" y="0"/>
                </a:lnTo>
                <a:lnTo>
                  <a:pt x="2514601" y="0"/>
                </a:lnTo>
                <a:lnTo>
                  <a:pt x="2514603" y="0"/>
                </a:lnTo>
                <a:lnTo>
                  <a:pt x="6096001" y="0"/>
                </a:lnTo>
                <a:lnTo>
                  <a:pt x="6096001" y="2864954"/>
                </a:lnTo>
                <a:lnTo>
                  <a:pt x="2652556" y="6212748"/>
                </a:lnTo>
                <a:lnTo>
                  <a:pt x="1772102" y="6212748"/>
                </a:lnTo>
                <a:lnTo>
                  <a:pt x="1772102" y="6210962"/>
                </a:lnTo>
                <a:lnTo>
                  <a:pt x="0" y="6210962"/>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D233ACE-F3A1-4543-B9F4-425DDA57933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DCCA4A-DED2-3E86-00E4-C82C3E6AB3A8}"/>
              </a:ext>
            </a:extLst>
          </p:cNvPr>
          <p:cNvSpPr>
            <a:spLocks noGrp="1"/>
          </p:cNvSpPr>
          <p:nvPr>
            <p:ph type="title"/>
          </p:nvPr>
        </p:nvSpPr>
        <p:spPr>
          <a:xfrm>
            <a:off x="1006899" y="1188637"/>
            <a:ext cx="4281029" cy="4480726"/>
          </a:xfrm>
        </p:spPr>
        <p:txBody>
          <a:bodyPr>
            <a:normAutofit/>
          </a:bodyPr>
          <a:lstStyle/>
          <a:p>
            <a:pPr algn="r"/>
            <a:r>
              <a:rPr lang="en-US" sz="6600">
                <a:cs typeface="Calibri Light"/>
              </a:rPr>
              <a:t>Things to consider for your profile</a:t>
            </a:r>
            <a:endParaRPr lang="en-US" sz="6600"/>
          </a:p>
        </p:txBody>
      </p:sp>
      <p:sp>
        <p:nvSpPr>
          <p:cNvPr id="3" name="Content Placeholder 2">
            <a:extLst>
              <a:ext uri="{FF2B5EF4-FFF2-40B4-BE49-F238E27FC236}">
                <a16:creationId xmlns:a16="http://schemas.microsoft.com/office/drawing/2014/main" id="{2DB5BBB3-CB69-9965-5E14-B1E95931C6AD}"/>
              </a:ext>
            </a:extLst>
          </p:cNvPr>
          <p:cNvSpPr>
            <a:spLocks noGrp="1"/>
          </p:cNvSpPr>
          <p:nvPr>
            <p:ph idx="1"/>
          </p:nvPr>
        </p:nvSpPr>
        <p:spPr>
          <a:xfrm>
            <a:off x="6253480" y="1855347"/>
            <a:ext cx="4404009" cy="3147306"/>
          </a:xfrm>
        </p:spPr>
        <p:txBody>
          <a:bodyPr vert="horz" lIns="91440" tIns="45720" rIns="91440" bIns="45720" rtlCol="0" anchor="ctr">
            <a:normAutofit/>
          </a:bodyPr>
          <a:lstStyle/>
          <a:p>
            <a:r>
              <a:rPr lang="en-US" sz="1700">
                <a:cs typeface="Calibri" panose="020F0502020204030204"/>
              </a:rPr>
              <a:t>Personal or for JC only</a:t>
            </a:r>
          </a:p>
          <a:p>
            <a:r>
              <a:rPr lang="en-US" sz="1700">
                <a:cs typeface="Calibri" panose="020F0502020204030204"/>
              </a:rPr>
              <a:t>How do I maintain licensure ethics and code</a:t>
            </a:r>
          </a:p>
          <a:p>
            <a:r>
              <a:rPr lang="en-US" sz="1700">
                <a:cs typeface="Calibri" panose="020F0502020204030204"/>
              </a:rPr>
              <a:t>What kind of content do I want to share?</a:t>
            </a:r>
          </a:p>
          <a:p>
            <a:pPr lvl="1"/>
            <a:r>
              <a:rPr lang="en-US" sz="1700">
                <a:cs typeface="Calibri" panose="020F0502020204030204"/>
              </a:rPr>
              <a:t>Notifications</a:t>
            </a:r>
          </a:p>
          <a:p>
            <a:pPr lvl="1"/>
            <a:r>
              <a:rPr lang="en-US" sz="1700">
                <a:cs typeface="Calibri" panose="020F0502020204030204"/>
              </a:rPr>
              <a:t>News feed</a:t>
            </a:r>
          </a:p>
          <a:p>
            <a:pPr lvl="1"/>
            <a:r>
              <a:rPr lang="en-US" sz="1700">
                <a:cs typeface="Calibri" panose="020F0502020204030204"/>
              </a:rPr>
              <a:t>Wellness content</a:t>
            </a:r>
          </a:p>
          <a:p>
            <a:pPr lvl="1"/>
            <a:r>
              <a:rPr lang="en-US" sz="1700">
                <a:cs typeface="Calibri" panose="020F0502020204030204"/>
              </a:rPr>
              <a:t>How </a:t>
            </a:r>
            <a:r>
              <a:rPr lang="en-US" sz="1700" err="1">
                <a:cs typeface="Calibri" panose="020F0502020204030204"/>
              </a:rPr>
              <a:t>tos</a:t>
            </a:r>
            <a:r>
              <a:rPr lang="en-US" sz="1700">
                <a:cs typeface="Calibri" panose="020F0502020204030204"/>
              </a:rPr>
              <a:t> </a:t>
            </a:r>
          </a:p>
          <a:p>
            <a:r>
              <a:rPr lang="en-US" sz="2100">
                <a:cs typeface="Calibri" panose="020F0502020204030204"/>
              </a:rPr>
              <a:t>Have fun with it!  </a:t>
            </a:r>
          </a:p>
        </p:txBody>
      </p:sp>
    </p:spTree>
    <p:extLst>
      <p:ext uri="{BB962C8B-B14F-4D97-AF65-F5344CB8AC3E}">
        <p14:creationId xmlns:p14="http://schemas.microsoft.com/office/powerpoint/2010/main" val="176931590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1BBDD672BAB240AE25E8C18386348A" ma:contentTypeVersion="5" ma:contentTypeDescription="Create a new document." ma:contentTypeScope="" ma:versionID="edb88f5c1ceec33db4cb0b7c993a8ce5">
  <xsd:schema xmlns:xsd="http://www.w3.org/2001/XMLSchema" xmlns:xs="http://www.w3.org/2001/XMLSchema" xmlns:p="http://schemas.microsoft.com/office/2006/metadata/properties" xmlns:ns1="http://schemas.microsoft.com/sharepoint/v3" xmlns:ns2="b22f8f74-215c-4154-9939-bd29e4e8980e" targetNamespace="http://schemas.microsoft.com/office/2006/metadata/properties" ma:root="true" ma:fieldsID="5b851cb5bcdff340b09bfb219dc0c9f3" ns1:_="" ns2:_="">
    <xsd:import namespace="http://schemas.microsoft.com/sharepoint/v3"/>
    <xsd:import namespace="b22f8f74-215c-4154-9939-bd29e4e8980e"/>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b22f8f74-215c-4154-9939-bd29e4e8980e">XRUYQT3274NZ-681238054-1867</_dlc_DocId>
    <_dlc_DocIdUrl xmlns="b22f8f74-215c-4154-9939-bd29e4e8980e">
      <Url>https://supportservices.jobcorps.gov/health/_layouts/15/DocIdRedir.aspx?ID=XRUYQT3274NZ-681238054-1867</Url>
      <Description>XRUYQT3274NZ-681238054-1867</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595B5416-E4A7-4AD2-A4A2-BDB10BD7522C}"/>
</file>

<file path=customXml/itemProps2.xml><?xml version="1.0" encoding="utf-8"?>
<ds:datastoreItem xmlns:ds="http://schemas.openxmlformats.org/officeDocument/2006/customXml" ds:itemID="{7DCE5739-7054-4E49-9531-80ECCC59F0AF}"/>
</file>

<file path=customXml/itemProps3.xml><?xml version="1.0" encoding="utf-8"?>
<ds:datastoreItem xmlns:ds="http://schemas.openxmlformats.org/officeDocument/2006/customXml" ds:itemID="{540BC240-7BE6-4194-9762-C280B815A54B}"/>
</file>

<file path=customXml/itemProps4.xml><?xml version="1.0" encoding="utf-8"?>
<ds:datastoreItem xmlns:ds="http://schemas.openxmlformats.org/officeDocument/2006/customXml" ds:itemID="{ECCFEC7B-0BB6-48FB-9C18-C78F3406F9EF}"/>
</file>

<file path=docProps/app.xml><?xml version="1.0" encoding="utf-8"?>
<Properties xmlns="http://schemas.openxmlformats.org/officeDocument/2006/extended-properties" xmlns:vt="http://schemas.openxmlformats.org/officeDocument/2006/docPropsVTypes">
  <Template>office theme</Template>
  <TotalTime>17</TotalTime>
  <Words>1705</Words>
  <Application>Microsoft Office PowerPoint</Application>
  <PresentationFormat>Widescreen</PresentationFormat>
  <Paragraphs>141</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Arial,Sans-Serif</vt:lpstr>
      <vt:lpstr>Calibri</vt:lpstr>
      <vt:lpstr>Calibri Light</vt:lpstr>
      <vt:lpstr>office theme</vt:lpstr>
      <vt:lpstr>Using technology to connect with your students</vt:lpstr>
      <vt:lpstr>Advantages of utilizing social media and mental health applications</vt:lpstr>
      <vt:lpstr>Types of Technology</vt:lpstr>
      <vt:lpstr>PowerPoint Presentation</vt:lpstr>
      <vt:lpstr>Generation Z Usage trends for social media applications</vt:lpstr>
      <vt:lpstr>Generation Z Usage trends </vt:lpstr>
      <vt:lpstr>Choosing your platform </vt:lpstr>
      <vt:lpstr>How to create a profile </vt:lpstr>
      <vt:lpstr>Things to consider for your profile</vt:lpstr>
      <vt:lpstr>How to get the center director and staff involved?</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Saima Hussain</dc:creator>
  <cp:lastModifiedBy>Imran Issa</cp:lastModifiedBy>
  <cp:revision>118</cp:revision>
  <cp:lastPrinted>2022-09-23T17:34:44Z</cp:lastPrinted>
  <dcterms:created xsi:type="dcterms:W3CDTF">2022-09-15T15:31:24Z</dcterms:created>
  <dcterms:modified xsi:type="dcterms:W3CDTF">2022-09-26T14:35:10Z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0x010100321BBDD672BAB240AE25E8C18386348A</vt:lpwstr>
  </property>
  <property fmtid="{D5CDD505-2E9C-101B-9397-08002B2CF9AE}" pid="3" name="_dlc_DocIdItemGuid">
    <vt:lpwstr>cf6ada6e-8bbf-4cb3-b30e-27fbe1647fb7</vt:lpwstr>
  </property>
</Properties>
</file>