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layout5.xml" ContentType="application/vnd.openxmlformats-officedocument.drawingml.diagramLayout+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quickStyle5.xml" ContentType="application/vnd.openxmlformats-officedocument.drawingml.diagramStyle+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colors5.xml" ContentType="application/vnd.openxmlformats-officedocument.drawingml.diagramColors+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diagrams/layout8.xml" ContentType="application/vnd.openxmlformats-officedocument.drawingml.diagramLayout+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9" r:id="rId3"/>
    <p:sldId id="1361" r:id="rId4"/>
    <p:sldId id="1365" r:id="rId5"/>
    <p:sldId id="260" r:id="rId6"/>
    <p:sldId id="1374" r:id="rId7"/>
    <p:sldId id="1375" r:id="rId8"/>
    <p:sldId id="1366" r:id="rId9"/>
    <p:sldId id="257" r:id="rId10"/>
    <p:sldId id="258" r:id="rId11"/>
    <p:sldId id="1368" r:id="rId12"/>
    <p:sldId id="1367" r:id="rId13"/>
    <p:sldId id="261" r:id="rId14"/>
    <p:sldId id="1371" r:id="rId15"/>
    <p:sldId id="1356" r:id="rId16"/>
    <p:sldId id="1357" r:id="rId17"/>
    <p:sldId id="1353" r:id="rId18"/>
    <p:sldId id="1359" r:id="rId19"/>
    <p:sldId id="1378" r:id="rId20"/>
    <p:sldId id="1372" r:id="rId21"/>
    <p:sldId id="1376" r:id="rId22"/>
    <p:sldId id="1363" r:id="rId23"/>
    <p:sldId id="1369" r:id="rId24"/>
    <p:sldId id="1370" r:id="rId25"/>
    <p:sldId id="1362" r:id="rId26"/>
    <p:sldId id="135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71BA93-7DEC-1978-7D41-1E887C3FC146}" v="71" dt="2023-04-10T17:01:56.2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8"/>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37"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s>
</file>

<file path=ppt/diagrams/_rels/data8.xml.rels><?xml version="1.0" encoding="UTF-8" standalone="yes"?>
<Relationships xmlns="http://schemas.openxmlformats.org/package/2006/relationships"><Relationship Id="rId3" Type="http://schemas.openxmlformats.org/officeDocument/2006/relationships/hyperlink" Target="https://nida.nih.gov/nidamed-medical-health-professionals/screening-tools-resources/chart-screening-tools" TargetMode="External"/><Relationship Id="rId2" Type="http://schemas.openxmlformats.org/officeDocument/2006/relationships/hyperlink" Target="https://nida.nih.gov/nidamed-medical-health-professionals/screening-tools-resources/screening-tools-adolescent-substance-use" TargetMode="External"/><Relationship Id="rId1" Type="http://schemas.openxmlformats.org/officeDocument/2006/relationships/hyperlink" Target="https://www.samhsa.gov/resource/ebp/tip-31-screening-assessing-adolescents-substance-use-disorders" TargetMode="External"/><Relationship Id="rId4" Type="http://schemas.openxmlformats.org/officeDocument/2006/relationships/hyperlink" Target="https://youth.gov/youth-topics/screening-and-assessment" TargetMode="External"/></Relationships>
</file>

<file path=ppt/diagrams/_rels/drawing8.xml.rels><?xml version="1.0" encoding="UTF-8" standalone="yes"?>
<Relationships xmlns="http://schemas.openxmlformats.org/package/2006/relationships"><Relationship Id="rId3" Type="http://schemas.openxmlformats.org/officeDocument/2006/relationships/hyperlink" Target="https://nida.nih.gov/nidamed-medical-health-professionals/screening-tools-resources/chart-screening-tools" TargetMode="External"/><Relationship Id="rId2" Type="http://schemas.openxmlformats.org/officeDocument/2006/relationships/hyperlink" Target="https://nida.nih.gov/nidamed-medical-health-professionals/screening-tools-resources/screening-tools-adolescent-substance-use" TargetMode="External"/><Relationship Id="rId1" Type="http://schemas.openxmlformats.org/officeDocument/2006/relationships/hyperlink" Target="https://www.samhsa.gov/resource/ebp/tip-31-screening-assessing-adolescents-substance-use-disorders" TargetMode="External"/><Relationship Id="rId4" Type="http://schemas.openxmlformats.org/officeDocument/2006/relationships/hyperlink" Target="https://youth.gov/youth-topics/screening-and-assessment"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76E769-24AA-4F64-BE18-15A27EC6752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439B935-50B0-4835-B00E-8BC77BD30F6B}">
      <dgm:prSet/>
      <dgm:spPr/>
      <dgm:t>
        <a:bodyPr/>
        <a:lstStyle/>
        <a:p>
          <a:pPr rtl="0"/>
          <a:r>
            <a:rPr lang="en-US" dirty="0"/>
            <a:t>Participants will:</a:t>
          </a:r>
          <a:r>
            <a:rPr lang="en-US" dirty="0">
              <a:latin typeface="Calibri Light" panose="020F0302020204030204"/>
            </a:rPr>
            <a:t> </a:t>
          </a:r>
          <a:endParaRPr lang="en-US" dirty="0"/>
        </a:p>
      </dgm:t>
    </dgm:pt>
    <dgm:pt modelId="{75ED98A3-9A96-4AE4-A1AC-51CDFC1491C5}" type="parTrans" cxnId="{FBF3040F-9714-45A1-8CEC-8DD212A11DB4}">
      <dgm:prSet/>
      <dgm:spPr/>
      <dgm:t>
        <a:bodyPr/>
        <a:lstStyle/>
        <a:p>
          <a:endParaRPr lang="en-US"/>
        </a:p>
      </dgm:t>
    </dgm:pt>
    <dgm:pt modelId="{EDDA3122-643A-432A-B29F-DD5A8A8B458E}" type="sibTrans" cxnId="{FBF3040F-9714-45A1-8CEC-8DD212A11DB4}">
      <dgm:prSet/>
      <dgm:spPr/>
      <dgm:t>
        <a:bodyPr/>
        <a:lstStyle/>
        <a:p>
          <a:endParaRPr lang="en-US"/>
        </a:p>
      </dgm:t>
    </dgm:pt>
    <dgm:pt modelId="{ABE55729-B42A-42B6-9FD0-8D0E0960AC45}">
      <dgm:prSet/>
      <dgm:spPr/>
      <dgm:t>
        <a:bodyPr/>
        <a:lstStyle/>
        <a:p>
          <a:r>
            <a:rPr lang="en-US" dirty="0"/>
            <a:t>1.) Understand the elements that are required for a student to be placed on a Medical Separation with Reinstatements Rights (MSWR).</a:t>
          </a:r>
        </a:p>
      </dgm:t>
    </dgm:pt>
    <dgm:pt modelId="{3263FEB7-BCBC-4D25-90A2-78B5DDF42AF1}" type="parTrans" cxnId="{DC42CFBF-3F7A-41CC-8767-0D825A69FC64}">
      <dgm:prSet/>
      <dgm:spPr/>
      <dgm:t>
        <a:bodyPr/>
        <a:lstStyle/>
        <a:p>
          <a:endParaRPr lang="en-US"/>
        </a:p>
      </dgm:t>
    </dgm:pt>
    <dgm:pt modelId="{A417A542-2B62-45C7-9895-561FE6BA205E}" type="sibTrans" cxnId="{DC42CFBF-3F7A-41CC-8767-0D825A69FC64}">
      <dgm:prSet/>
      <dgm:spPr/>
      <dgm:t>
        <a:bodyPr/>
        <a:lstStyle/>
        <a:p>
          <a:endParaRPr lang="en-US"/>
        </a:p>
      </dgm:t>
    </dgm:pt>
    <dgm:pt modelId="{D212EE1A-57AF-4012-A2A5-25D09FFA814D}">
      <dgm:prSet/>
      <dgm:spPr/>
      <dgm:t>
        <a:bodyPr/>
        <a:lstStyle/>
        <a:p>
          <a:pPr rtl="0"/>
          <a:r>
            <a:rPr lang="en-US" dirty="0"/>
            <a:t>2.) Identify the process associated with consultation with other Wellness staff which is a required element of MSWR process.</a:t>
          </a:r>
          <a:r>
            <a:rPr lang="en-US" dirty="0">
              <a:latin typeface="Calibri Light" panose="020F0302020204030204"/>
            </a:rPr>
            <a:t> </a:t>
          </a:r>
          <a:endParaRPr lang="en-US" dirty="0"/>
        </a:p>
      </dgm:t>
    </dgm:pt>
    <dgm:pt modelId="{F64ED114-CBF2-42CE-8C35-EEECB4EF7B92}" type="parTrans" cxnId="{E5568295-ECCE-4FD1-8C87-9F061A8E0F34}">
      <dgm:prSet/>
      <dgm:spPr/>
      <dgm:t>
        <a:bodyPr/>
        <a:lstStyle/>
        <a:p>
          <a:endParaRPr lang="en-US"/>
        </a:p>
      </dgm:t>
    </dgm:pt>
    <dgm:pt modelId="{E4AB67D0-65AD-4364-B63E-4727A27A94FE}" type="sibTrans" cxnId="{E5568295-ECCE-4FD1-8C87-9F061A8E0F34}">
      <dgm:prSet/>
      <dgm:spPr/>
      <dgm:t>
        <a:bodyPr/>
        <a:lstStyle/>
        <a:p>
          <a:endParaRPr lang="en-US"/>
        </a:p>
      </dgm:t>
    </dgm:pt>
    <dgm:pt modelId="{23B714F0-A156-4EEB-A4FC-79EADF5936E6}">
      <dgm:prSet/>
      <dgm:spPr/>
      <dgm:t>
        <a:bodyPr/>
        <a:lstStyle/>
        <a:p>
          <a:r>
            <a:rPr lang="en-US" dirty="0"/>
            <a:t>3.) Articulate recent policy changes regarding assessment, consent, referrals and transportation.</a:t>
          </a:r>
        </a:p>
      </dgm:t>
    </dgm:pt>
    <dgm:pt modelId="{7CCF9DE4-8D25-4F05-A0D5-4E0DC0F71554}" type="parTrans" cxnId="{08465DE2-D36E-4FC6-8772-C9D867258839}">
      <dgm:prSet/>
      <dgm:spPr/>
      <dgm:t>
        <a:bodyPr/>
        <a:lstStyle/>
        <a:p>
          <a:endParaRPr lang="en-US"/>
        </a:p>
      </dgm:t>
    </dgm:pt>
    <dgm:pt modelId="{2B461207-57D8-48F4-A428-C94CDB98D12E}" type="sibTrans" cxnId="{08465DE2-D36E-4FC6-8772-C9D867258839}">
      <dgm:prSet/>
      <dgm:spPr/>
      <dgm:t>
        <a:bodyPr/>
        <a:lstStyle/>
        <a:p>
          <a:endParaRPr lang="en-US"/>
        </a:p>
      </dgm:t>
    </dgm:pt>
    <dgm:pt modelId="{2C8D57B6-8A0F-3B4A-B9A0-636D9ECDF073}" type="pres">
      <dgm:prSet presAssocID="{E576E769-24AA-4F64-BE18-15A27EC67520}" presName="linear" presStyleCnt="0">
        <dgm:presLayoutVars>
          <dgm:animLvl val="lvl"/>
          <dgm:resizeHandles val="exact"/>
        </dgm:presLayoutVars>
      </dgm:prSet>
      <dgm:spPr/>
    </dgm:pt>
    <dgm:pt modelId="{63A0ACA7-010D-B54F-AC05-D09B19712A2F}" type="pres">
      <dgm:prSet presAssocID="{3439B935-50B0-4835-B00E-8BC77BD30F6B}" presName="parentText" presStyleLbl="node1" presStyleIdx="0" presStyleCnt="4">
        <dgm:presLayoutVars>
          <dgm:chMax val="0"/>
          <dgm:bulletEnabled val="1"/>
        </dgm:presLayoutVars>
      </dgm:prSet>
      <dgm:spPr/>
    </dgm:pt>
    <dgm:pt modelId="{14DCE7E8-D2C1-CE42-9C77-6127AC45DC24}" type="pres">
      <dgm:prSet presAssocID="{EDDA3122-643A-432A-B29F-DD5A8A8B458E}" presName="spacer" presStyleCnt="0"/>
      <dgm:spPr/>
    </dgm:pt>
    <dgm:pt modelId="{532FDEF6-C5FA-4E44-928F-2B2828C5FF73}" type="pres">
      <dgm:prSet presAssocID="{ABE55729-B42A-42B6-9FD0-8D0E0960AC45}" presName="parentText" presStyleLbl="node1" presStyleIdx="1" presStyleCnt="4">
        <dgm:presLayoutVars>
          <dgm:chMax val="0"/>
          <dgm:bulletEnabled val="1"/>
        </dgm:presLayoutVars>
      </dgm:prSet>
      <dgm:spPr/>
    </dgm:pt>
    <dgm:pt modelId="{26970AD3-C9FB-E24A-ACAE-44D8C11482AD}" type="pres">
      <dgm:prSet presAssocID="{A417A542-2B62-45C7-9895-561FE6BA205E}" presName="spacer" presStyleCnt="0"/>
      <dgm:spPr/>
    </dgm:pt>
    <dgm:pt modelId="{FF506B7B-7CA3-8C4F-9E1D-8420E9D5A4EF}" type="pres">
      <dgm:prSet presAssocID="{D212EE1A-57AF-4012-A2A5-25D09FFA814D}" presName="parentText" presStyleLbl="node1" presStyleIdx="2" presStyleCnt="4">
        <dgm:presLayoutVars>
          <dgm:chMax val="0"/>
          <dgm:bulletEnabled val="1"/>
        </dgm:presLayoutVars>
      </dgm:prSet>
      <dgm:spPr/>
    </dgm:pt>
    <dgm:pt modelId="{69E7EA5A-BED2-FD43-8033-2533B542DB47}" type="pres">
      <dgm:prSet presAssocID="{E4AB67D0-65AD-4364-B63E-4727A27A94FE}" presName="spacer" presStyleCnt="0"/>
      <dgm:spPr/>
    </dgm:pt>
    <dgm:pt modelId="{EE81EDAA-22EE-FA49-B933-E0F93A06693F}" type="pres">
      <dgm:prSet presAssocID="{23B714F0-A156-4EEB-A4FC-79EADF5936E6}" presName="parentText" presStyleLbl="node1" presStyleIdx="3" presStyleCnt="4">
        <dgm:presLayoutVars>
          <dgm:chMax val="0"/>
          <dgm:bulletEnabled val="1"/>
        </dgm:presLayoutVars>
      </dgm:prSet>
      <dgm:spPr/>
    </dgm:pt>
  </dgm:ptLst>
  <dgm:cxnLst>
    <dgm:cxn modelId="{B7853502-9C6C-914A-B9A3-4A02F170843C}" type="presOf" srcId="{E576E769-24AA-4F64-BE18-15A27EC67520}" destId="{2C8D57B6-8A0F-3B4A-B9A0-636D9ECDF073}" srcOrd="0" destOrd="0" presId="urn:microsoft.com/office/officeart/2005/8/layout/vList2"/>
    <dgm:cxn modelId="{FBF3040F-9714-45A1-8CEC-8DD212A11DB4}" srcId="{E576E769-24AA-4F64-BE18-15A27EC67520}" destId="{3439B935-50B0-4835-B00E-8BC77BD30F6B}" srcOrd="0" destOrd="0" parTransId="{75ED98A3-9A96-4AE4-A1AC-51CDFC1491C5}" sibTransId="{EDDA3122-643A-432A-B29F-DD5A8A8B458E}"/>
    <dgm:cxn modelId="{FC5E0F13-9E69-494C-9810-74311F8D5189}" type="presOf" srcId="{D212EE1A-57AF-4012-A2A5-25D09FFA814D}" destId="{FF506B7B-7CA3-8C4F-9E1D-8420E9D5A4EF}" srcOrd="0" destOrd="0" presId="urn:microsoft.com/office/officeart/2005/8/layout/vList2"/>
    <dgm:cxn modelId="{0DCB964D-2239-B049-83AF-2D1A401FE551}" type="presOf" srcId="{ABE55729-B42A-42B6-9FD0-8D0E0960AC45}" destId="{532FDEF6-C5FA-4E44-928F-2B2828C5FF73}" srcOrd="0" destOrd="0" presId="urn:microsoft.com/office/officeart/2005/8/layout/vList2"/>
    <dgm:cxn modelId="{E5568295-ECCE-4FD1-8C87-9F061A8E0F34}" srcId="{E576E769-24AA-4F64-BE18-15A27EC67520}" destId="{D212EE1A-57AF-4012-A2A5-25D09FFA814D}" srcOrd="2" destOrd="0" parTransId="{F64ED114-CBF2-42CE-8C35-EEECB4EF7B92}" sibTransId="{E4AB67D0-65AD-4364-B63E-4727A27A94FE}"/>
    <dgm:cxn modelId="{DC42CFBF-3F7A-41CC-8767-0D825A69FC64}" srcId="{E576E769-24AA-4F64-BE18-15A27EC67520}" destId="{ABE55729-B42A-42B6-9FD0-8D0E0960AC45}" srcOrd="1" destOrd="0" parTransId="{3263FEB7-BCBC-4D25-90A2-78B5DDF42AF1}" sibTransId="{A417A542-2B62-45C7-9895-561FE6BA205E}"/>
    <dgm:cxn modelId="{08465DE2-D36E-4FC6-8772-C9D867258839}" srcId="{E576E769-24AA-4F64-BE18-15A27EC67520}" destId="{23B714F0-A156-4EEB-A4FC-79EADF5936E6}" srcOrd="3" destOrd="0" parTransId="{7CCF9DE4-8D25-4F05-A0D5-4E0DC0F71554}" sibTransId="{2B461207-57D8-48F4-A428-C94CDB98D12E}"/>
    <dgm:cxn modelId="{EB17BDE2-9351-6043-A68F-473CE1777AED}" type="presOf" srcId="{23B714F0-A156-4EEB-A4FC-79EADF5936E6}" destId="{EE81EDAA-22EE-FA49-B933-E0F93A06693F}" srcOrd="0" destOrd="0" presId="urn:microsoft.com/office/officeart/2005/8/layout/vList2"/>
    <dgm:cxn modelId="{68F62EF9-EDC3-6A4F-A8C2-91580CA31800}" type="presOf" srcId="{3439B935-50B0-4835-B00E-8BC77BD30F6B}" destId="{63A0ACA7-010D-B54F-AC05-D09B19712A2F}" srcOrd="0" destOrd="0" presId="urn:microsoft.com/office/officeart/2005/8/layout/vList2"/>
    <dgm:cxn modelId="{1A704261-2DFA-C940-8312-2B413A3BB783}" type="presParOf" srcId="{2C8D57B6-8A0F-3B4A-B9A0-636D9ECDF073}" destId="{63A0ACA7-010D-B54F-AC05-D09B19712A2F}" srcOrd="0" destOrd="0" presId="urn:microsoft.com/office/officeart/2005/8/layout/vList2"/>
    <dgm:cxn modelId="{470B080A-0CB6-1A44-A34F-B7C3ABE976F2}" type="presParOf" srcId="{2C8D57B6-8A0F-3B4A-B9A0-636D9ECDF073}" destId="{14DCE7E8-D2C1-CE42-9C77-6127AC45DC24}" srcOrd="1" destOrd="0" presId="urn:microsoft.com/office/officeart/2005/8/layout/vList2"/>
    <dgm:cxn modelId="{B8847532-7BFC-F649-98CB-E7218A09CA99}" type="presParOf" srcId="{2C8D57B6-8A0F-3B4A-B9A0-636D9ECDF073}" destId="{532FDEF6-C5FA-4E44-928F-2B2828C5FF73}" srcOrd="2" destOrd="0" presId="urn:microsoft.com/office/officeart/2005/8/layout/vList2"/>
    <dgm:cxn modelId="{B51D26BF-FEBB-674C-9082-CA1D73425F68}" type="presParOf" srcId="{2C8D57B6-8A0F-3B4A-B9A0-636D9ECDF073}" destId="{26970AD3-C9FB-E24A-ACAE-44D8C11482AD}" srcOrd="3" destOrd="0" presId="urn:microsoft.com/office/officeart/2005/8/layout/vList2"/>
    <dgm:cxn modelId="{B18F4DBA-AF18-9845-9982-343BEF15417E}" type="presParOf" srcId="{2C8D57B6-8A0F-3B4A-B9A0-636D9ECDF073}" destId="{FF506B7B-7CA3-8C4F-9E1D-8420E9D5A4EF}" srcOrd="4" destOrd="0" presId="urn:microsoft.com/office/officeart/2005/8/layout/vList2"/>
    <dgm:cxn modelId="{73679284-ECC7-C749-84EA-F66100A6C92E}" type="presParOf" srcId="{2C8D57B6-8A0F-3B4A-B9A0-636D9ECDF073}" destId="{69E7EA5A-BED2-FD43-8033-2533B542DB47}" srcOrd="5" destOrd="0" presId="urn:microsoft.com/office/officeart/2005/8/layout/vList2"/>
    <dgm:cxn modelId="{E58D75DE-7E3C-584C-8E09-5344515108CC}" type="presParOf" srcId="{2C8D57B6-8A0F-3B4A-B9A0-636D9ECDF073}" destId="{EE81EDAA-22EE-FA49-B933-E0F93A06693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BAFDE1-EC44-4EEC-9F2B-3BF9B3BC7F5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2EDC249-727D-46FC-B4FC-ABAAFD0CDE5C}">
      <dgm:prSet/>
      <dgm:spPr/>
      <dgm:t>
        <a:bodyPr/>
        <a:lstStyle/>
        <a:p>
          <a:r>
            <a:rPr lang="en-US" dirty="0"/>
            <a:t>The HWD will refer the student to the TEAP if there is a reasonable belief, based on objective evidence, that the student has a substance use condition that presents a significant barrier to continued participation.</a:t>
          </a:r>
        </a:p>
      </dgm:t>
    </dgm:pt>
    <dgm:pt modelId="{541A72A5-1A63-4916-A59E-747B6E08C059}" type="parTrans" cxnId="{9EDF0BB6-ED1A-43B1-BDAD-A2EA77AF64FF}">
      <dgm:prSet/>
      <dgm:spPr/>
      <dgm:t>
        <a:bodyPr/>
        <a:lstStyle/>
        <a:p>
          <a:endParaRPr lang="en-US"/>
        </a:p>
      </dgm:t>
    </dgm:pt>
    <dgm:pt modelId="{39EF6AC4-07AE-449E-9F96-6AB1425C5348}" type="sibTrans" cxnId="{9EDF0BB6-ED1A-43B1-BDAD-A2EA77AF64FF}">
      <dgm:prSet/>
      <dgm:spPr/>
      <dgm:t>
        <a:bodyPr/>
        <a:lstStyle/>
        <a:p>
          <a:endParaRPr lang="en-US"/>
        </a:p>
      </dgm:t>
    </dgm:pt>
    <dgm:pt modelId="{341F4233-3619-46E5-9CEC-D47C89378E96}">
      <dgm:prSet/>
      <dgm:spPr/>
      <dgm:t>
        <a:bodyPr/>
        <a:lstStyle/>
        <a:p>
          <a:r>
            <a:rPr lang="en-US"/>
            <a:t>A medical separation occurs when a student is </a:t>
          </a:r>
          <a:r>
            <a:rPr lang="en-US" u="sng"/>
            <a:t>no longer able to participate </a:t>
          </a:r>
          <a:r>
            <a:rPr lang="en-US"/>
            <a:t>in Job Corps because of this condition.</a:t>
          </a:r>
        </a:p>
      </dgm:t>
    </dgm:pt>
    <dgm:pt modelId="{2271AA75-4F44-48E6-88F9-7B1373F9A539}" type="parTrans" cxnId="{1B41666F-CAC6-415F-8CA0-88361B196175}">
      <dgm:prSet/>
      <dgm:spPr/>
      <dgm:t>
        <a:bodyPr/>
        <a:lstStyle/>
        <a:p>
          <a:endParaRPr lang="en-US"/>
        </a:p>
      </dgm:t>
    </dgm:pt>
    <dgm:pt modelId="{005C1839-6C77-42BB-89AF-D0E384C33502}" type="sibTrans" cxnId="{1B41666F-CAC6-415F-8CA0-88361B196175}">
      <dgm:prSet/>
      <dgm:spPr/>
      <dgm:t>
        <a:bodyPr/>
        <a:lstStyle/>
        <a:p>
          <a:endParaRPr lang="en-US"/>
        </a:p>
      </dgm:t>
    </dgm:pt>
    <dgm:pt modelId="{6838C164-F8D5-47ED-B8B4-085531E26B6D}">
      <dgm:prSet/>
      <dgm:spPr/>
      <dgm:t>
        <a:bodyPr/>
        <a:lstStyle/>
        <a:p>
          <a:r>
            <a:rPr lang="en-US"/>
            <a:t>Medical separations must not be used in lieu of providing reasonable accommodation, reasonable modification in policies, practices, or procedures, and auxiliary aids and services (RA/RM/AAS) to include equally effective communications for individuals with disabilities. </a:t>
          </a:r>
        </a:p>
      </dgm:t>
    </dgm:pt>
    <dgm:pt modelId="{60E9BAAF-1CE5-47B2-AA89-FA50704ECD3A}" type="parTrans" cxnId="{EF744C24-2F14-417B-A799-F05DEA1B0347}">
      <dgm:prSet/>
      <dgm:spPr/>
      <dgm:t>
        <a:bodyPr/>
        <a:lstStyle/>
        <a:p>
          <a:endParaRPr lang="en-US"/>
        </a:p>
      </dgm:t>
    </dgm:pt>
    <dgm:pt modelId="{EB57B76C-D6D8-48A9-9189-51D21642F81D}" type="sibTrans" cxnId="{EF744C24-2F14-417B-A799-F05DEA1B0347}">
      <dgm:prSet/>
      <dgm:spPr/>
      <dgm:t>
        <a:bodyPr/>
        <a:lstStyle/>
        <a:p>
          <a:endParaRPr lang="en-US"/>
        </a:p>
      </dgm:t>
    </dgm:pt>
    <dgm:pt modelId="{861C1255-E3E0-4F36-85F0-2D5C77BF6D47}">
      <dgm:prSet/>
      <dgm:spPr/>
      <dgm:t>
        <a:bodyPr/>
        <a:lstStyle/>
        <a:p>
          <a:r>
            <a:rPr lang="en-US"/>
            <a:t>RA/RM/AAS must be tried or considered with the goal of allowing the student to participate in the Job Corps program to the maximum extent possible.</a:t>
          </a:r>
        </a:p>
      </dgm:t>
    </dgm:pt>
    <dgm:pt modelId="{9E23EEDF-ECF7-4366-997A-AE2F8CB1E792}" type="parTrans" cxnId="{96EA8F25-D8E7-4A95-AFA7-E3C62E8A3F8E}">
      <dgm:prSet/>
      <dgm:spPr/>
      <dgm:t>
        <a:bodyPr/>
        <a:lstStyle/>
        <a:p>
          <a:endParaRPr lang="en-US"/>
        </a:p>
      </dgm:t>
    </dgm:pt>
    <dgm:pt modelId="{FE515E0F-B511-4A85-943F-7B759311F57C}" type="sibTrans" cxnId="{96EA8F25-D8E7-4A95-AFA7-E3C62E8A3F8E}">
      <dgm:prSet/>
      <dgm:spPr/>
      <dgm:t>
        <a:bodyPr/>
        <a:lstStyle/>
        <a:p>
          <a:endParaRPr lang="en-US"/>
        </a:p>
      </dgm:t>
    </dgm:pt>
    <dgm:pt modelId="{F28AC3E4-7E5B-F741-974C-24A9BDD1C402}">
      <dgm:prSet/>
      <dgm:spPr/>
      <dgm:t>
        <a:bodyPr/>
        <a:lstStyle/>
        <a:p>
          <a:r>
            <a:rPr lang="en-US" dirty="0"/>
            <a:t>TEAP is the subject matter expert and must be involved in the MSWR (and this involvement documented).</a:t>
          </a:r>
        </a:p>
      </dgm:t>
    </dgm:pt>
    <dgm:pt modelId="{377E50E4-B73F-B44F-8B52-327B3EC1BA46}" type="parTrans" cxnId="{ACAFDC68-B96D-FB49-989C-2C7C6DE75DD2}">
      <dgm:prSet/>
      <dgm:spPr/>
    </dgm:pt>
    <dgm:pt modelId="{3449034D-523B-DA4D-854A-C8416ADA72CF}" type="sibTrans" cxnId="{ACAFDC68-B96D-FB49-989C-2C7C6DE75DD2}">
      <dgm:prSet/>
      <dgm:spPr/>
    </dgm:pt>
    <dgm:pt modelId="{DDF20398-E4A4-EB45-8286-DBCD507ECD7B}" type="pres">
      <dgm:prSet presAssocID="{8FBAFDE1-EC44-4EEC-9F2B-3BF9B3BC7F57}" presName="vert0" presStyleCnt="0">
        <dgm:presLayoutVars>
          <dgm:dir/>
          <dgm:animOne val="branch"/>
          <dgm:animLvl val="lvl"/>
        </dgm:presLayoutVars>
      </dgm:prSet>
      <dgm:spPr/>
    </dgm:pt>
    <dgm:pt modelId="{7C6EF18A-CFB0-4B45-BF34-386B6040F266}" type="pres">
      <dgm:prSet presAssocID="{B2EDC249-727D-46FC-B4FC-ABAAFD0CDE5C}" presName="thickLine" presStyleLbl="alignNode1" presStyleIdx="0" presStyleCnt="5"/>
      <dgm:spPr/>
    </dgm:pt>
    <dgm:pt modelId="{28B5599D-CDBF-DF47-9E4D-844CC39F4BEA}" type="pres">
      <dgm:prSet presAssocID="{B2EDC249-727D-46FC-B4FC-ABAAFD0CDE5C}" presName="horz1" presStyleCnt="0"/>
      <dgm:spPr/>
    </dgm:pt>
    <dgm:pt modelId="{1C7BE172-1CD7-E04C-9C56-B4736C8AA9E4}" type="pres">
      <dgm:prSet presAssocID="{B2EDC249-727D-46FC-B4FC-ABAAFD0CDE5C}" presName="tx1" presStyleLbl="revTx" presStyleIdx="0" presStyleCnt="5"/>
      <dgm:spPr/>
    </dgm:pt>
    <dgm:pt modelId="{5A51E04E-6028-6C46-803F-0D3DFFF9B0AD}" type="pres">
      <dgm:prSet presAssocID="{B2EDC249-727D-46FC-B4FC-ABAAFD0CDE5C}" presName="vert1" presStyleCnt="0"/>
      <dgm:spPr/>
    </dgm:pt>
    <dgm:pt modelId="{745AABA8-F86B-0F4B-9A03-4F5D5AD4308F}" type="pres">
      <dgm:prSet presAssocID="{F28AC3E4-7E5B-F741-974C-24A9BDD1C402}" presName="thickLine" presStyleLbl="alignNode1" presStyleIdx="1" presStyleCnt="5"/>
      <dgm:spPr/>
    </dgm:pt>
    <dgm:pt modelId="{968E8316-8C38-694B-AE14-318B77FC5CC8}" type="pres">
      <dgm:prSet presAssocID="{F28AC3E4-7E5B-F741-974C-24A9BDD1C402}" presName="horz1" presStyleCnt="0"/>
      <dgm:spPr/>
    </dgm:pt>
    <dgm:pt modelId="{3B5E1091-5F1B-874D-99AD-3BBE1714649A}" type="pres">
      <dgm:prSet presAssocID="{F28AC3E4-7E5B-F741-974C-24A9BDD1C402}" presName="tx1" presStyleLbl="revTx" presStyleIdx="1" presStyleCnt="5"/>
      <dgm:spPr/>
    </dgm:pt>
    <dgm:pt modelId="{5EB47850-B46D-B74E-8CD6-78F8ECF1B8F5}" type="pres">
      <dgm:prSet presAssocID="{F28AC3E4-7E5B-F741-974C-24A9BDD1C402}" presName="vert1" presStyleCnt="0"/>
      <dgm:spPr/>
    </dgm:pt>
    <dgm:pt modelId="{1DBEE4C0-3662-1D45-B257-5B01FF24CA66}" type="pres">
      <dgm:prSet presAssocID="{341F4233-3619-46E5-9CEC-D47C89378E96}" presName="thickLine" presStyleLbl="alignNode1" presStyleIdx="2" presStyleCnt="5"/>
      <dgm:spPr/>
    </dgm:pt>
    <dgm:pt modelId="{262B6805-4701-1E4A-B251-56FA13E82909}" type="pres">
      <dgm:prSet presAssocID="{341F4233-3619-46E5-9CEC-D47C89378E96}" presName="horz1" presStyleCnt="0"/>
      <dgm:spPr/>
    </dgm:pt>
    <dgm:pt modelId="{D96114DE-7D56-B340-815F-662B2389A983}" type="pres">
      <dgm:prSet presAssocID="{341F4233-3619-46E5-9CEC-D47C89378E96}" presName="tx1" presStyleLbl="revTx" presStyleIdx="2" presStyleCnt="5"/>
      <dgm:spPr/>
    </dgm:pt>
    <dgm:pt modelId="{D41223C0-0214-C94C-B243-EEF3968E7035}" type="pres">
      <dgm:prSet presAssocID="{341F4233-3619-46E5-9CEC-D47C89378E96}" presName="vert1" presStyleCnt="0"/>
      <dgm:spPr/>
    </dgm:pt>
    <dgm:pt modelId="{7F64AD33-5686-1F46-AA3D-8525E7352C79}" type="pres">
      <dgm:prSet presAssocID="{6838C164-F8D5-47ED-B8B4-085531E26B6D}" presName="thickLine" presStyleLbl="alignNode1" presStyleIdx="3" presStyleCnt="5"/>
      <dgm:spPr/>
    </dgm:pt>
    <dgm:pt modelId="{A68DCF35-8EC8-A046-B3AD-9F718D3DABFA}" type="pres">
      <dgm:prSet presAssocID="{6838C164-F8D5-47ED-B8B4-085531E26B6D}" presName="horz1" presStyleCnt="0"/>
      <dgm:spPr/>
    </dgm:pt>
    <dgm:pt modelId="{E54B1C1D-1D1F-F34C-86CC-1930D16C1E13}" type="pres">
      <dgm:prSet presAssocID="{6838C164-F8D5-47ED-B8B4-085531E26B6D}" presName="tx1" presStyleLbl="revTx" presStyleIdx="3" presStyleCnt="5"/>
      <dgm:spPr/>
    </dgm:pt>
    <dgm:pt modelId="{508A74F0-23EF-4D45-B7B8-5F79AD6E169D}" type="pres">
      <dgm:prSet presAssocID="{6838C164-F8D5-47ED-B8B4-085531E26B6D}" presName="vert1" presStyleCnt="0"/>
      <dgm:spPr/>
    </dgm:pt>
    <dgm:pt modelId="{60686B26-67F2-BC49-9048-123FED428544}" type="pres">
      <dgm:prSet presAssocID="{861C1255-E3E0-4F36-85F0-2D5C77BF6D47}" presName="thickLine" presStyleLbl="alignNode1" presStyleIdx="4" presStyleCnt="5"/>
      <dgm:spPr/>
    </dgm:pt>
    <dgm:pt modelId="{23BF8268-8F45-764E-8991-BDC6A65B8CFC}" type="pres">
      <dgm:prSet presAssocID="{861C1255-E3E0-4F36-85F0-2D5C77BF6D47}" presName="horz1" presStyleCnt="0"/>
      <dgm:spPr/>
    </dgm:pt>
    <dgm:pt modelId="{9C056634-CE96-5C43-AE59-3E5722878618}" type="pres">
      <dgm:prSet presAssocID="{861C1255-E3E0-4F36-85F0-2D5C77BF6D47}" presName="tx1" presStyleLbl="revTx" presStyleIdx="4" presStyleCnt="5"/>
      <dgm:spPr/>
    </dgm:pt>
    <dgm:pt modelId="{CF47088D-E15E-2D4B-ABFC-84AACD23482A}" type="pres">
      <dgm:prSet presAssocID="{861C1255-E3E0-4F36-85F0-2D5C77BF6D47}" presName="vert1" presStyleCnt="0"/>
      <dgm:spPr/>
    </dgm:pt>
  </dgm:ptLst>
  <dgm:cxnLst>
    <dgm:cxn modelId="{0D521F1D-C9F3-9845-A72E-EBFDA31F6470}" type="presOf" srcId="{8FBAFDE1-EC44-4EEC-9F2B-3BF9B3BC7F57}" destId="{DDF20398-E4A4-EB45-8286-DBCD507ECD7B}" srcOrd="0" destOrd="0" presId="urn:microsoft.com/office/officeart/2008/layout/LinedList"/>
    <dgm:cxn modelId="{EF744C24-2F14-417B-A799-F05DEA1B0347}" srcId="{8FBAFDE1-EC44-4EEC-9F2B-3BF9B3BC7F57}" destId="{6838C164-F8D5-47ED-B8B4-085531E26B6D}" srcOrd="3" destOrd="0" parTransId="{60E9BAAF-1CE5-47B2-AA89-FA50704ECD3A}" sibTransId="{EB57B76C-D6D8-48A9-9189-51D21642F81D}"/>
    <dgm:cxn modelId="{96EA8F25-D8E7-4A95-AFA7-E3C62E8A3F8E}" srcId="{8FBAFDE1-EC44-4EEC-9F2B-3BF9B3BC7F57}" destId="{861C1255-E3E0-4F36-85F0-2D5C77BF6D47}" srcOrd="4" destOrd="0" parTransId="{9E23EEDF-ECF7-4366-997A-AE2F8CB1E792}" sibTransId="{FE515E0F-B511-4A85-943F-7B759311F57C}"/>
    <dgm:cxn modelId="{ACAFDC68-B96D-FB49-989C-2C7C6DE75DD2}" srcId="{8FBAFDE1-EC44-4EEC-9F2B-3BF9B3BC7F57}" destId="{F28AC3E4-7E5B-F741-974C-24A9BDD1C402}" srcOrd="1" destOrd="0" parTransId="{377E50E4-B73F-B44F-8B52-327B3EC1BA46}" sibTransId="{3449034D-523B-DA4D-854A-C8416ADA72CF}"/>
    <dgm:cxn modelId="{83E29B6D-7FCA-BB4F-B9B8-52B6AF9E635F}" type="presOf" srcId="{B2EDC249-727D-46FC-B4FC-ABAAFD0CDE5C}" destId="{1C7BE172-1CD7-E04C-9C56-B4736C8AA9E4}" srcOrd="0" destOrd="0" presId="urn:microsoft.com/office/officeart/2008/layout/LinedList"/>
    <dgm:cxn modelId="{1B41666F-CAC6-415F-8CA0-88361B196175}" srcId="{8FBAFDE1-EC44-4EEC-9F2B-3BF9B3BC7F57}" destId="{341F4233-3619-46E5-9CEC-D47C89378E96}" srcOrd="2" destOrd="0" parTransId="{2271AA75-4F44-48E6-88F9-7B1373F9A539}" sibTransId="{005C1839-6C77-42BB-89AF-D0E384C33502}"/>
    <dgm:cxn modelId="{8D6D858B-C6D7-D847-A472-ED257A2A0433}" type="presOf" srcId="{341F4233-3619-46E5-9CEC-D47C89378E96}" destId="{D96114DE-7D56-B340-815F-662B2389A983}" srcOrd="0" destOrd="0" presId="urn:microsoft.com/office/officeart/2008/layout/LinedList"/>
    <dgm:cxn modelId="{64B20E9F-38D3-654C-9E89-FF0515B23B5B}" type="presOf" srcId="{861C1255-E3E0-4F36-85F0-2D5C77BF6D47}" destId="{9C056634-CE96-5C43-AE59-3E5722878618}" srcOrd="0" destOrd="0" presId="urn:microsoft.com/office/officeart/2008/layout/LinedList"/>
    <dgm:cxn modelId="{9EDF0BB6-ED1A-43B1-BDAD-A2EA77AF64FF}" srcId="{8FBAFDE1-EC44-4EEC-9F2B-3BF9B3BC7F57}" destId="{B2EDC249-727D-46FC-B4FC-ABAAFD0CDE5C}" srcOrd="0" destOrd="0" parTransId="{541A72A5-1A63-4916-A59E-747B6E08C059}" sibTransId="{39EF6AC4-07AE-449E-9F96-6AB1425C5348}"/>
    <dgm:cxn modelId="{4817E5D9-551E-DA46-A77F-BDC3229AB459}" type="presOf" srcId="{F28AC3E4-7E5B-F741-974C-24A9BDD1C402}" destId="{3B5E1091-5F1B-874D-99AD-3BBE1714649A}" srcOrd="0" destOrd="0" presId="urn:microsoft.com/office/officeart/2008/layout/LinedList"/>
    <dgm:cxn modelId="{C121A4F2-481B-D844-8B71-BA28B0BF19B2}" type="presOf" srcId="{6838C164-F8D5-47ED-B8B4-085531E26B6D}" destId="{E54B1C1D-1D1F-F34C-86CC-1930D16C1E13}" srcOrd="0" destOrd="0" presId="urn:microsoft.com/office/officeart/2008/layout/LinedList"/>
    <dgm:cxn modelId="{A7D318D0-CABA-124A-9698-5BC94AAB89EC}" type="presParOf" srcId="{DDF20398-E4A4-EB45-8286-DBCD507ECD7B}" destId="{7C6EF18A-CFB0-4B45-BF34-386B6040F266}" srcOrd="0" destOrd="0" presId="urn:microsoft.com/office/officeart/2008/layout/LinedList"/>
    <dgm:cxn modelId="{42072FAD-2619-C349-94E7-4DFD4EC5AEEF}" type="presParOf" srcId="{DDF20398-E4A4-EB45-8286-DBCD507ECD7B}" destId="{28B5599D-CDBF-DF47-9E4D-844CC39F4BEA}" srcOrd="1" destOrd="0" presId="urn:microsoft.com/office/officeart/2008/layout/LinedList"/>
    <dgm:cxn modelId="{95634CA9-D4D2-3848-BAE3-DDE0E160379A}" type="presParOf" srcId="{28B5599D-CDBF-DF47-9E4D-844CC39F4BEA}" destId="{1C7BE172-1CD7-E04C-9C56-B4736C8AA9E4}" srcOrd="0" destOrd="0" presId="urn:microsoft.com/office/officeart/2008/layout/LinedList"/>
    <dgm:cxn modelId="{88909BA4-2F8C-5643-AB5D-FECEDBD1BE38}" type="presParOf" srcId="{28B5599D-CDBF-DF47-9E4D-844CC39F4BEA}" destId="{5A51E04E-6028-6C46-803F-0D3DFFF9B0AD}" srcOrd="1" destOrd="0" presId="urn:microsoft.com/office/officeart/2008/layout/LinedList"/>
    <dgm:cxn modelId="{997EC903-996A-BD45-914B-E6FCFE3B75F0}" type="presParOf" srcId="{DDF20398-E4A4-EB45-8286-DBCD507ECD7B}" destId="{745AABA8-F86B-0F4B-9A03-4F5D5AD4308F}" srcOrd="2" destOrd="0" presId="urn:microsoft.com/office/officeart/2008/layout/LinedList"/>
    <dgm:cxn modelId="{385BEB14-6983-8B4E-9958-F4569D978540}" type="presParOf" srcId="{DDF20398-E4A4-EB45-8286-DBCD507ECD7B}" destId="{968E8316-8C38-694B-AE14-318B77FC5CC8}" srcOrd="3" destOrd="0" presId="urn:microsoft.com/office/officeart/2008/layout/LinedList"/>
    <dgm:cxn modelId="{5F383D03-379F-1D47-A1A1-C3E7474CA282}" type="presParOf" srcId="{968E8316-8C38-694B-AE14-318B77FC5CC8}" destId="{3B5E1091-5F1B-874D-99AD-3BBE1714649A}" srcOrd="0" destOrd="0" presId="urn:microsoft.com/office/officeart/2008/layout/LinedList"/>
    <dgm:cxn modelId="{9B019DDE-9501-254E-842A-FE318EF5E368}" type="presParOf" srcId="{968E8316-8C38-694B-AE14-318B77FC5CC8}" destId="{5EB47850-B46D-B74E-8CD6-78F8ECF1B8F5}" srcOrd="1" destOrd="0" presId="urn:microsoft.com/office/officeart/2008/layout/LinedList"/>
    <dgm:cxn modelId="{5179A061-79F8-834F-80E9-D610173CA220}" type="presParOf" srcId="{DDF20398-E4A4-EB45-8286-DBCD507ECD7B}" destId="{1DBEE4C0-3662-1D45-B257-5B01FF24CA66}" srcOrd="4" destOrd="0" presId="urn:microsoft.com/office/officeart/2008/layout/LinedList"/>
    <dgm:cxn modelId="{33C2ADB4-8945-104E-A459-C1A48128BC83}" type="presParOf" srcId="{DDF20398-E4A4-EB45-8286-DBCD507ECD7B}" destId="{262B6805-4701-1E4A-B251-56FA13E82909}" srcOrd="5" destOrd="0" presId="urn:microsoft.com/office/officeart/2008/layout/LinedList"/>
    <dgm:cxn modelId="{092675DF-312A-3148-B095-5E033057CCC1}" type="presParOf" srcId="{262B6805-4701-1E4A-B251-56FA13E82909}" destId="{D96114DE-7D56-B340-815F-662B2389A983}" srcOrd="0" destOrd="0" presId="urn:microsoft.com/office/officeart/2008/layout/LinedList"/>
    <dgm:cxn modelId="{89F88381-35F6-1A4D-881C-3144DDD934F5}" type="presParOf" srcId="{262B6805-4701-1E4A-B251-56FA13E82909}" destId="{D41223C0-0214-C94C-B243-EEF3968E7035}" srcOrd="1" destOrd="0" presId="urn:microsoft.com/office/officeart/2008/layout/LinedList"/>
    <dgm:cxn modelId="{7F0B31CD-EF49-4B43-A53F-5E141542D086}" type="presParOf" srcId="{DDF20398-E4A4-EB45-8286-DBCD507ECD7B}" destId="{7F64AD33-5686-1F46-AA3D-8525E7352C79}" srcOrd="6" destOrd="0" presId="urn:microsoft.com/office/officeart/2008/layout/LinedList"/>
    <dgm:cxn modelId="{DC46C6D0-FA0E-8743-9933-38D49FD51378}" type="presParOf" srcId="{DDF20398-E4A4-EB45-8286-DBCD507ECD7B}" destId="{A68DCF35-8EC8-A046-B3AD-9F718D3DABFA}" srcOrd="7" destOrd="0" presId="urn:microsoft.com/office/officeart/2008/layout/LinedList"/>
    <dgm:cxn modelId="{137BF021-077E-5F40-897C-FCF49A1ECAB1}" type="presParOf" srcId="{A68DCF35-8EC8-A046-B3AD-9F718D3DABFA}" destId="{E54B1C1D-1D1F-F34C-86CC-1930D16C1E13}" srcOrd="0" destOrd="0" presId="urn:microsoft.com/office/officeart/2008/layout/LinedList"/>
    <dgm:cxn modelId="{BBB6A883-32A1-BE46-B8AF-51EFF035EAE5}" type="presParOf" srcId="{A68DCF35-8EC8-A046-B3AD-9F718D3DABFA}" destId="{508A74F0-23EF-4D45-B7B8-5F79AD6E169D}" srcOrd="1" destOrd="0" presId="urn:microsoft.com/office/officeart/2008/layout/LinedList"/>
    <dgm:cxn modelId="{48D30341-8FBB-AC44-B0D6-D7816C46A54C}" type="presParOf" srcId="{DDF20398-E4A4-EB45-8286-DBCD507ECD7B}" destId="{60686B26-67F2-BC49-9048-123FED428544}" srcOrd="8" destOrd="0" presId="urn:microsoft.com/office/officeart/2008/layout/LinedList"/>
    <dgm:cxn modelId="{1205D86A-1DBA-ED47-8578-50EFFCF7F162}" type="presParOf" srcId="{DDF20398-E4A4-EB45-8286-DBCD507ECD7B}" destId="{23BF8268-8F45-764E-8991-BDC6A65B8CFC}" srcOrd="9" destOrd="0" presId="urn:microsoft.com/office/officeart/2008/layout/LinedList"/>
    <dgm:cxn modelId="{B4F6A9A8-5D5A-E143-B0C9-51D893D9AD53}" type="presParOf" srcId="{23BF8268-8F45-764E-8991-BDC6A65B8CFC}" destId="{9C056634-CE96-5C43-AE59-3E5722878618}" srcOrd="0" destOrd="0" presId="urn:microsoft.com/office/officeart/2008/layout/LinedList"/>
    <dgm:cxn modelId="{CE894708-A047-0F4D-97D7-F7D7F70B6D88}" type="presParOf" srcId="{23BF8268-8F45-764E-8991-BDC6A65B8CFC}" destId="{CF47088D-E15E-2D4B-ABFC-84AACD23482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F1F108-EB2F-44F7-A82C-5A24D958BA4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F72893E-C042-499B-94FB-EAA4B0E56B8A}">
      <dgm:prSet/>
      <dgm:spPr/>
      <dgm:t>
        <a:bodyPr/>
        <a:lstStyle/>
        <a:p>
          <a:r>
            <a:rPr lang="en-US" dirty="0"/>
            <a:t>Collect available data</a:t>
          </a:r>
        </a:p>
      </dgm:t>
    </dgm:pt>
    <dgm:pt modelId="{D4477CB0-7AB2-4320-AA41-29F31A5E5ABF}" type="parTrans" cxnId="{0859F6BB-6DEB-408C-AD07-53B3F1903CA2}">
      <dgm:prSet/>
      <dgm:spPr/>
      <dgm:t>
        <a:bodyPr/>
        <a:lstStyle/>
        <a:p>
          <a:endParaRPr lang="en-US"/>
        </a:p>
      </dgm:t>
    </dgm:pt>
    <dgm:pt modelId="{8A89EB31-067A-4E5F-97D7-373AA2C0FB08}" type="sibTrans" cxnId="{0859F6BB-6DEB-408C-AD07-53B3F1903CA2}">
      <dgm:prSet/>
      <dgm:spPr/>
      <dgm:t>
        <a:bodyPr/>
        <a:lstStyle/>
        <a:p>
          <a:endParaRPr lang="en-US"/>
        </a:p>
      </dgm:t>
    </dgm:pt>
    <dgm:pt modelId="{760FE4B5-AD3F-4F45-8D8A-B64FDA41E8D4}">
      <dgm:prSet/>
      <dgm:spPr/>
      <dgm:t>
        <a:bodyPr/>
        <a:lstStyle/>
        <a:p>
          <a:r>
            <a:rPr lang="en-US" dirty="0"/>
            <a:t>Clinical interview student with assessment to determine if has a SUD and is unable to participate at JC</a:t>
          </a:r>
        </a:p>
      </dgm:t>
    </dgm:pt>
    <dgm:pt modelId="{1BD217EF-4C80-4BD4-A026-532837BB5621}" type="parTrans" cxnId="{5E6169F1-3599-467D-B193-6757CF238F86}">
      <dgm:prSet/>
      <dgm:spPr/>
      <dgm:t>
        <a:bodyPr/>
        <a:lstStyle/>
        <a:p>
          <a:endParaRPr lang="en-US"/>
        </a:p>
      </dgm:t>
    </dgm:pt>
    <dgm:pt modelId="{D393F9F1-E6FF-4AB4-9441-428A7971D981}" type="sibTrans" cxnId="{5E6169F1-3599-467D-B193-6757CF238F86}">
      <dgm:prSet/>
      <dgm:spPr/>
      <dgm:t>
        <a:bodyPr/>
        <a:lstStyle/>
        <a:p>
          <a:endParaRPr lang="en-US"/>
        </a:p>
      </dgm:t>
    </dgm:pt>
    <dgm:pt modelId="{6B207387-34EC-498E-9D88-FC22ABE25FFC}">
      <dgm:prSet/>
      <dgm:spPr/>
      <dgm:t>
        <a:bodyPr/>
        <a:lstStyle/>
        <a:p>
          <a:r>
            <a:rPr lang="en-US" dirty="0"/>
            <a:t>Document assessment with recommendations</a:t>
          </a:r>
        </a:p>
      </dgm:t>
    </dgm:pt>
    <dgm:pt modelId="{D059967C-9BE6-414B-BD94-FBCF78616729}" type="parTrans" cxnId="{549369AB-4473-4C00-8233-6648C666822C}">
      <dgm:prSet/>
      <dgm:spPr/>
      <dgm:t>
        <a:bodyPr/>
        <a:lstStyle/>
        <a:p>
          <a:endParaRPr lang="en-US"/>
        </a:p>
      </dgm:t>
    </dgm:pt>
    <dgm:pt modelId="{6C6C5951-37A6-46C8-B7E0-9054BECA42D1}" type="sibTrans" cxnId="{549369AB-4473-4C00-8233-6648C666822C}">
      <dgm:prSet/>
      <dgm:spPr/>
      <dgm:t>
        <a:bodyPr/>
        <a:lstStyle/>
        <a:p>
          <a:endParaRPr lang="en-US"/>
        </a:p>
      </dgm:t>
    </dgm:pt>
    <dgm:pt modelId="{90EF474C-1D0F-4DBD-AEE5-AC1D67720E87}">
      <dgm:prSet/>
      <dgm:spPr/>
      <dgm:t>
        <a:bodyPr/>
        <a:lstStyle/>
        <a:p>
          <a:r>
            <a:rPr lang="en-US" dirty="0"/>
            <a:t>Complete Student Health Plan Form</a:t>
          </a:r>
        </a:p>
      </dgm:t>
    </dgm:pt>
    <dgm:pt modelId="{45249112-524E-4974-BA72-9287D5F812D0}" type="parTrans" cxnId="{DE72C751-9B4F-4FA6-9A50-99160B6386CE}">
      <dgm:prSet/>
      <dgm:spPr/>
      <dgm:t>
        <a:bodyPr/>
        <a:lstStyle/>
        <a:p>
          <a:endParaRPr lang="en-US"/>
        </a:p>
      </dgm:t>
    </dgm:pt>
    <dgm:pt modelId="{20991648-766E-4CFB-B5AF-E989EBBF59F0}" type="sibTrans" cxnId="{DE72C751-9B4F-4FA6-9A50-99160B6386CE}">
      <dgm:prSet/>
      <dgm:spPr/>
      <dgm:t>
        <a:bodyPr/>
        <a:lstStyle/>
        <a:p>
          <a:endParaRPr lang="en-US"/>
        </a:p>
      </dgm:t>
    </dgm:pt>
    <dgm:pt modelId="{A4FCD2E3-749B-47C6-9D4B-F8A7746CA125}">
      <dgm:prSet/>
      <dgm:spPr/>
      <dgm:t>
        <a:bodyPr/>
        <a:lstStyle/>
        <a:p>
          <a:pPr rtl="0"/>
          <a:r>
            <a:rPr lang="en-US" dirty="0"/>
            <a:t>Follow your chain of authority/command and then discuss with </a:t>
          </a:r>
          <a:r>
            <a:rPr lang="en-US" dirty="0">
              <a:latin typeface="Calibri Light" panose="020F0302020204030204"/>
            </a:rPr>
            <a:t>Center Director</a:t>
          </a:r>
          <a:endParaRPr lang="en-US" dirty="0"/>
        </a:p>
      </dgm:t>
    </dgm:pt>
    <dgm:pt modelId="{606354B7-14EB-4856-99D0-B0A1DED120F2}" type="parTrans" cxnId="{17F3A99E-AA06-44B5-AE61-CECE734B841D}">
      <dgm:prSet/>
      <dgm:spPr/>
      <dgm:t>
        <a:bodyPr/>
        <a:lstStyle/>
        <a:p>
          <a:endParaRPr lang="en-US"/>
        </a:p>
      </dgm:t>
    </dgm:pt>
    <dgm:pt modelId="{77B1F4EA-F7EF-4976-A22A-CA7FBCD54531}" type="sibTrans" cxnId="{17F3A99E-AA06-44B5-AE61-CECE734B841D}">
      <dgm:prSet/>
      <dgm:spPr/>
      <dgm:t>
        <a:bodyPr/>
        <a:lstStyle/>
        <a:p>
          <a:endParaRPr lang="en-US"/>
        </a:p>
      </dgm:t>
    </dgm:pt>
    <dgm:pt modelId="{43AC024B-E38B-3646-8492-7D2BF0DF8BFB}" type="pres">
      <dgm:prSet presAssocID="{E3F1F108-EB2F-44F7-A82C-5A24D958BA45}" presName="linear" presStyleCnt="0">
        <dgm:presLayoutVars>
          <dgm:animLvl val="lvl"/>
          <dgm:resizeHandles val="exact"/>
        </dgm:presLayoutVars>
      </dgm:prSet>
      <dgm:spPr/>
    </dgm:pt>
    <dgm:pt modelId="{73C2E2BC-A1D9-8C40-AABA-5339D0AC99CF}" type="pres">
      <dgm:prSet presAssocID="{8F72893E-C042-499B-94FB-EAA4B0E56B8A}" presName="parentText" presStyleLbl="node1" presStyleIdx="0" presStyleCnt="5">
        <dgm:presLayoutVars>
          <dgm:chMax val="0"/>
          <dgm:bulletEnabled val="1"/>
        </dgm:presLayoutVars>
      </dgm:prSet>
      <dgm:spPr/>
    </dgm:pt>
    <dgm:pt modelId="{705EDCA8-5AF1-6D4B-B6C2-8D51B3C144EA}" type="pres">
      <dgm:prSet presAssocID="{8A89EB31-067A-4E5F-97D7-373AA2C0FB08}" presName="spacer" presStyleCnt="0"/>
      <dgm:spPr/>
    </dgm:pt>
    <dgm:pt modelId="{66A9D37D-29E4-5846-81FF-C3D0E446FF6C}" type="pres">
      <dgm:prSet presAssocID="{760FE4B5-AD3F-4F45-8D8A-B64FDA41E8D4}" presName="parentText" presStyleLbl="node1" presStyleIdx="1" presStyleCnt="5">
        <dgm:presLayoutVars>
          <dgm:chMax val="0"/>
          <dgm:bulletEnabled val="1"/>
        </dgm:presLayoutVars>
      </dgm:prSet>
      <dgm:spPr/>
    </dgm:pt>
    <dgm:pt modelId="{9C8635BC-333F-F149-A1B4-4DE667E23E48}" type="pres">
      <dgm:prSet presAssocID="{D393F9F1-E6FF-4AB4-9441-428A7971D981}" presName="spacer" presStyleCnt="0"/>
      <dgm:spPr/>
    </dgm:pt>
    <dgm:pt modelId="{4CE67635-CEB6-B748-A6E3-5E4AD682B2AC}" type="pres">
      <dgm:prSet presAssocID="{6B207387-34EC-498E-9D88-FC22ABE25FFC}" presName="parentText" presStyleLbl="node1" presStyleIdx="2" presStyleCnt="5">
        <dgm:presLayoutVars>
          <dgm:chMax val="0"/>
          <dgm:bulletEnabled val="1"/>
        </dgm:presLayoutVars>
      </dgm:prSet>
      <dgm:spPr/>
    </dgm:pt>
    <dgm:pt modelId="{675B2369-1656-9648-82D5-1130BF39296A}" type="pres">
      <dgm:prSet presAssocID="{6C6C5951-37A6-46C8-B7E0-9054BECA42D1}" presName="spacer" presStyleCnt="0"/>
      <dgm:spPr/>
    </dgm:pt>
    <dgm:pt modelId="{2F23EF42-17D3-1547-B695-703512824CA6}" type="pres">
      <dgm:prSet presAssocID="{90EF474C-1D0F-4DBD-AEE5-AC1D67720E87}" presName="parentText" presStyleLbl="node1" presStyleIdx="3" presStyleCnt="5">
        <dgm:presLayoutVars>
          <dgm:chMax val="0"/>
          <dgm:bulletEnabled val="1"/>
        </dgm:presLayoutVars>
      </dgm:prSet>
      <dgm:spPr/>
    </dgm:pt>
    <dgm:pt modelId="{1755B81E-C4DD-DF42-817D-0CEA2933C840}" type="pres">
      <dgm:prSet presAssocID="{20991648-766E-4CFB-B5AF-E989EBBF59F0}" presName="spacer" presStyleCnt="0"/>
      <dgm:spPr/>
    </dgm:pt>
    <dgm:pt modelId="{45BC6ABA-0569-B840-ABE1-6A25DF416BCA}" type="pres">
      <dgm:prSet presAssocID="{A4FCD2E3-749B-47C6-9D4B-F8A7746CA125}" presName="parentText" presStyleLbl="node1" presStyleIdx="4" presStyleCnt="5">
        <dgm:presLayoutVars>
          <dgm:chMax val="0"/>
          <dgm:bulletEnabled val="1"/>
        </dgm:presLayoutVars>
      </dgm:prSet>
      <dgm:spPr/>
    </dgm:pt>
  </dgm:ptLst>
  <dgm:cxnLst>
    <dgm:cxn modelId="{6853B030-490C-414F-AEC5-CABDECA29C0D}" type="presOf" srcId="{E3F1F108-EB2F-44F7-A82C-5A24D958BA45}" destId="{43AC024B-E38B-3646-8492-7D2BF0DF8BFB}" srcOrd="0" destOrd="0" presId="urn:microsoft.com/office/officeart/2005/8/layout/vList2"/>
    <dgm:cxn modelId="{DE72C751-9B4F-4FA6-9A50-99160B6386CE}" srcId="{E3F1F108-EB2F-44F7-A82C-5A24D958BA45}" destId="{90EF474C-1D0F-4DBD-AEE5-AC1D67720E87}" srcOrd="3" destOrd="0" parTransId="{45249112-524E-4974-BA72-9287D5F812D0}" sibTransId="{20991648-766E-4CFB-B5AF-E989EBBF59F0}"/>
    <dgm:cxn modelId="{BA7B1D9A-4387-994D-8642-2A5E656C1AA4}" type="presOf" srcId="{A4FCD2E3-749B-47C6-9D4B-F8A7746CA125}" destId="{45BC6ABA-0569-B840-ABE1-6A25DF416BCA}" srcOrd="0" destOrd="0" presId="urn:microsoft.com/office/officeart/2005/8/layout/vList2"/>
    <dgm:cxn modelId="{17F3A99E-AA06-44B5-AE61-CECE734B841D}" srcId="{E3F1F108-EB2F-44F7-A82C-5A24D958BA45}" destId="{A4FCD2E3-749B-47C6-9D4B-F8A7746CA125}" srcOrd="4" destOrd="0" parTransId="{606354B7-14EB-4856-99D0-B0A1DED120F2}" sibTransId="{77B1F4EA-F7EF-4976-A22A-CA7FBCD54531}"/>
    <dgm:cxn modelId="{57DECFA7-464F-0B45-AC16-80FA69D85229}" type="presOf" srcId="{8F72893E-C042-499B-94FB-EAA4B0E56B8A}" destId="{73C2E2BC-A1D9-8C40-AABA-5339D0AC99CF}" srcOrd="0" destOrd="0" presId="urn:microsoft.com/office/officeart/2005/8/layout/vList2"/>
    <dgm:cxn modelId="{549369AB-4473-4C00-8233-6648C666822C}" srcId="{E3F1F108-EB2F-44F7-A82C-5A24D958BA45}" destId="{6B207387-34EC-498E-9D88-FC22ABE25FFC}" srcOrd="2" destOrd="0" parTransId="{D059967C-9BE6-414B-BD94-FBCF78616729}" sibTransId="{6C6C5951-37A6-46C8-B7E0-9054BECA42D1}"/>
    <dgm:cxn modelId="{0859F6BB-6DEB-408C-AD07-53B3F1903CA2}" srcId="{E3F1F108-EB2F-44F7-A82C-5A24D958BA45}" destId="{8F72893E-C042-499B-94FB-EAA4B0E56B8A}" srcOrd="0" destOrd="0" parTransId="{D4477CB0-7AB2-4320-AA41-29F31A5E5ABF}" sibTransId="{8A89EB31-067A-4E5F-97D7-373AA2C0FB08}"/>
    <dgm:cxn modelId="{7094F5EB-A06A-864C-BE56-2753B3021990}" type="presOf" srcId="{760FE4B5-AD3F-4F45-8D8A-B64FDA41E8D4}" destId="{66A9D37D-29E4-5846-81FF-C3D0E446FF6C}" srcOrd="0" destOrd="0" presId="urn:microsoft.com/office/officeart/2005/8/layout/vList2"/>
    <dgm:cxn modelId="{2C48F2EC-5739-2D42-98CA-319DCBB6F571}" type="presOf" srcId="{6B207387-34EC-498E-9D88-FC22ABE25FFC}" destId="{4CE67635-CEB6-B748-A6E3-5E4AD682B2AC}" srcOrd="0" destOrd="0" presId="urn:microsoft.com/office/officeart/2005/8/layout/vList2"/>
    <dgm:cxn modelId="{069EF3EC-BE64-9344-9F40-C5266FF77DF1}" type="presOf" srcId="{90EF474C-1D0F-4DBD-AEE5-AC1D67720E87}" destId="{2F23EF42-17D3-1547-B695-703512824CA6}" srcOrd="0" destOrd="0" presId="urn:microsoft.com/office/officeart/2005/8/layout/vList2"/>
    <dgm:cxn modelId="{5E6169F1-3599-467D-B193-6757CF238F86}" srcId="{E3F1F108-EB2F-44F7-A82C-5A24D958BA45}" destId="{760FE4B5-AD3F-4F45-8D8A-B64FDA41E8D4}" srcOrd="1" destOrd="0" parTransId="{1BD217EF-4C80-4BD4-A026-532837BB5621}" sibTransId="{D393F9F1-E6FF-4AB4-9441-428A7971D981}"/>
    <dgm:cxn modelId="{66DCABB4-D9E5-264C-83DB-CDC13A46CEC8}" type="presParOf" srcId="{43AC024B-E38B-3646-8492-7D2BF0DF8BFB}" destId="{73C2E2BC-A1D9-8C40-AABA-5339D0AC99CF}" srcOrd="0" destOrd="0" presId="urn:microsoft.com/office/officeart/2005/8/layout/vList2"/>
    <dgm:cxn modelId="{D87F12DD-36C9-2A44-BCBD-EFFB7CCEA6F8}" type="presParOf" srcId="{43AC024B-E38B-3646-8492-7D2BF0DF8BFB}" destId="{705EDCA8-5AF1-6D4B-B6C2-8D51B3C144EA}" srcOrd="1" destOrd="0" presId="urn:microsoft.com/office/officeart/2005/8/layout/vList2"/>
    <dgm:cxn modelId="{28DA5023-E7BD-9C4C-90EE-C6BB24023FD1}" type="presParOf" srcId="{43AC024B-E38B-3646-8492-7D2BF0DF8BFB}" destId="{66A9D37D-29E4-5846-81FF-C3D0E446FF6C}" srcOrd="2" destOrd="0" presId="urn:microsoft.com/office/officeart/2005/8/layout/vList2"/>
    <dgm:cxn modelId="{4244FB9E-00A4-8E47-8969-4401CA5C324A}" type="presParOf" srcId="{43AC024B-E38B-3646-8492-7D2BF0DF8BFB}" destId="{9C8635BC-333F-F149-A1B4-4DE667E23E48}" srcOrd="3" destOrd="0" presId="urn:microsoft.com/office/officeart/2005/8/layout/vList2"/>
    <dgm:cxn modelId="{01DD8CE1-7D73-2548-9052-64955406C5D6}" type="presParOf" srcId="{43AC024B-E38B-3646-8492-7D2BF0DF8BFB}" destId="{4CE67635-CEB6-B748-A6E3-5E4AD682B2AC}" srcOrd="4" destOrd="0" presId="urn:microsoft.com/office/officeart/2005/8/layout/vList2"/>
    <dgm:cxn modelId="{53C40D58-DCF5-2940-B3DA-12E89F6284C7}" type="presParOf" srcId="{43AC024B-E38B-3646-8492-7D2BF0DF8BFB}" destId="{675B2369-1656-9648-82D5-1130BF39296A}" srcOrd="5" destOrd="0" presId="urn:microsoft.com/office/officeart/2005/8/layout/vList2"/>
    <dgm:cxn modelId="{118B8AE5-6429-CB4E-A034-C5CDD604DBC2}" type="presParOf" srcId="{43AC024B-E38B-3646-8492-7D2BF0DF8BFB}" destId="{2F23EF42-17D3-1547-B695-703512824CA6}" srcOrd="6" destOrd="0" presId="urn:microsoft.com/office/officeart/2005/8/layout/vList2"/>
    <dgm:cxn modelId="{39D48A70-A817-BE48-A52B-14A7FCE65EE0}" type="presParOf" srcId="{43AC024B-E38B-3646-8492-7D2BF0DF8BFB}" destId="{1755B81E-C4DD-DF42-817D-0CEA2933C840}" srcOrd="7" destOrd="0" presId="urn:microsoft.com/office/officeart/2005/8/layout/vList2"/>
    <dgm:cxn modelId="{F2C52F49-0290-4642-A8A0-0B1E9A0602C7}" type="presParOf" srcId="{43AC024B-E38B-3646-8492-7D2BF0DF8BFB}" destId="{45BC6ABA-0569-B840-ABE1-6A25DF416BC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341C67-222B-47C0-884B-F7B5DD4AD38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3638FFB-61B5-44F6-8BDD-FDC99BECF94F}">
      <dgm:prSet/>
      <dgm:spPr/>
      <dgm:t>
        <a:bodyPr/>
        <a:lstStyle/>
        <a:p>
          <a:pPr rtl="0"/>
          <a:r>
            <a:rPr lang="en-US" dirty="0"/>
            <a:t>Clinical interview </a:t>
          </a:r>
          <a:r>
            <a:rPr lang="en-US" dirty="0">
              <a:latin typeface="Calibri Light" panose="020F0302020204030204"/>
            </a:rPr>
            <a:t>components </a:t>
          </a:r>
          <a:r>
            <a:rPr lang="en-US" dirty="0"/>
            <a:t>could include:</a:t>
          </a:r>
        </a:p>
      </dgm:t>
    </dgm:pt>
    <dgm:pt modelId="{5962FA19-7E6A-4C83-B607-85F6D69360EF}" type="parTrans" cxnId="{94A2B06C-B8F6-45A3-B075-7E12F46D6CE5}">
      <dgm:prSet/>
      <dgm:spPr/>
      <dgm:t>
        <a:bodyPr/>
        <a:lstStyle/>
        <a:p>
          <a:endParaRPr lang="en-US"/>
        </a:p>
      </dgm:t>
    </dgm:pt>
    <dgm:pt modelId="{773CDA33-38C1-469C-923D-5752BB68E445}" type="sibTrans" cxnId="{94A2B06C-B8F6-45A3-B075-7E12F46D6CE5}">
      <dgm:prSet/>
      <dgm:spPr/>
      <dgm:t>
        <a:bodyPr/>
        <a:lstStyle/>
        <a:p>
          <a:endParaRPr lang="en-US"/>
        </a:p>
      </dgm:t>
    </dgm:pt>
    <dgm:pt modelId="{C484CA48-928F-426E-86FC-F2E5EC7D710E}">
      <dgm:prSet/>
      <dgm:spPr/>
      <dgm:t>
        <a:bodyPr/>
        <a:lstStyle/>
        <a:p>
          <a:r>
            <a:rPr lang="en-US" dirty="0"/>
            <a:t>Review of process and reason for interview</a:t>
          </a:r>
        </a:p>
      </dgm:t>
    </dgm:pt>
    <dgm:pt modelId="{31B70878-3D80-4172-9958-364701AAAA13}" type="parTrans" cxnId="{D606403A-8912-4A41-ACD2-B0C01198A107}">
      <dgm:prSet/>
      <dgm:spPr/>
      <dgm:t>
        <a:bodyPr/>
        <a:lstStyle/>
        <a:p>
          <a:endParaRPr lang="en-US"/>
        </a:p>
      </dgm:t>
    </dgm:pt>
    <dgm:pt modelId="{6A1F7C63-E83D-412E-B2C0-5F3964A4D2A3}" type="sibTrans" cxnId="{D606403A-8912-4A41-ACD2-B0C01198A107}">
      <dgm:prSet/>
      <dgm:spPr/>
      <dgm:t>
        <a:bodyPr/>
        <a:lstStyle/>
        <a:p>
          <a:endParaRPr lang="en-US"/>
        </a:p>
      </dgm:t>
    </dgm:pt>
    <dgm:pt modelId="{2030CF49-AC2E-49BC-A674-D3374C94455A}">
      <dgm:prSet/>
      <dgm:spPr/>
      <dgm:t>
        <a:bodyPr/>
        <a:lstStyle/>
        <a:p>
          <a:pPr rtl="0"/>
          <a:r>
            <a:rPr lang="en-US" dirty="0"/>
            <a:t>Why </a:t>
          </a:r>
          <a:r>
            <a:rPr lang="en-US" dirty="0">
              <a:latin typeface="Calibri Light" panose="020F0302020204030204"/>
            </a:rPr>
            <a:t>there</a:t>
          </a:r>
          <a:r>
            <a:rPr lang="en-US" dirty="0"/>
            <a:t> </a:t>
          </a:r>
          <a:r>
            <a:rPr lang="en-US" dirty="0">
              <a:latin typeface="Calibri Light" panose="020F0302020204030204"/>
            </a:rPr>
            <a:t>is a concern</a:t>
          </a:r>
          <a:r>
            <a:rPr lang="en-US" dirty="0"/>
            <a:t> about the student</a:t>
          </a:r>
        </a:p>
      </dgm:t>
    </dgm:pt>
    <dgm:pt modelId="{CC741520-3BAE-4C59-9428-AC3C63F348FC}" type="parTrans" cxnId="{1E4F0C3B-52B4-4D7D-A18F-A5966461907B}">
      <dgm:prSet/>
      <dgm:spPr/>
      <dgm:t>
        <a:bodyPr/>
        <a:lstStyle/>
        <a:p>
          <a:endParaRPr lang="en-US"/>
        </a:p>
      </dgm:t>
    </dgm:pt>
    <dgm:pt modelId="{E085D52A-0088-4F7F-A062-196263D9D857}" type="sibTrans" cxnId="{1E4F0C3B-52B4-4D7D-A18F-A5966461907B}">
      <dgm:prSet/>
      <dgm:spPr/>
      <dgm:t>
        <a:bodyPr/>
        <a:lstStyle/>
        <a:p>
          <a:endParaRPr lang="en-US"/>
        </a:p>
      </dgm:t>
    </dgm:pt>
    <dgm:pt modelId="{A1CAFE03-5C4C-495E-B85C-73C5036648B3}">
      <dgm:prSet/>
      <dgm:spPr/>
      <dgm:t>
        <a:bodyPr/>
        <a:lstStyle/>
        <a:p>
          <a:pPr rtl="0"/>
          <a:r>
            <a:rPr lang="en-US" dirty="0"/>
            <a:t>Relevant psychosocial history</a:t>
          </a:r>
          <a:r>
            <a:rPr lang="en-US" dirty="0">
              <a:latin typeface="Calibri Light" panose="020F0302020204030204"/>
            </a:rPr>
            <a:t> </a:t>
          </a:r>
          <a:endParaRPr lang="en-US" dirty="0"/>
        </a:p>
      </dgm:t>
    </dgm:pt>
    <dgm:pt modelId="{0542A6DE-0A4C-432B-B7A6-A7B36AB53C39}" type="parTrans" cxnId="{FD231D8E-4096-49EE-8ED4-A3D59F38BC8B}">
      <dgm:prSet/>
      <dgm:spPr/>
      <dgm:t>
        <a:bodyPr/>
        <a:lstStyle/>
        <a:p>
          <a:endParaRPr lang="en-US"/>
        </a:p>
      </dgm:t>
    </dgm:pt>
    <dgm:pt modelId="{B9F50EFB-B1CB-4237-953F-E681EA22EACD}" type="sibTrans" cxnId="{FD231D8E-4096-49EE-8ED4-A3D59F38BC8B}">
      <dgm:prSet/>
      <dgm:spPr/>
      <dgm:t>
        <a:bodyPr/>
        <a:lstStyle/>
        <a:p>
          <a:endParaRPr lang="en-US"/>
        </a:p>
      </dgm:t>
    </dgm:pt>
    <dgm:pt modelId="{EF09541E-E565-4E4E-9EEA-D1047869AB1A}">
      <dgm:prSet/>
      <dgm:spPr/>
      <dgm:t>
        <a:bodyPr/>
        <a:lstStyle/>
        <a:p>
          <a:r>
            <a:rPr lang="en-US" dirty="0"/>
            <a:t>Prior substance use history/treatment/frequency of use</a:t>
          </a:r>
        </a:p>
      </dgm:t>
    </dgm:pt>
    <dgm:pt modelId="{529378CF-491F-4C51-8A75-43120137304E}" type="parTrans" cxnId="{C2956839-FB3A-4A09-AB55-64191D38C915}">
      <dgm:prSet/>
      <dgm:spPr/>
      <dgm:t>
        <a:bodyPr/>
        <a:lstStyle/>
        <a:p>
          <a:endParaRPr lang="en-US"/>
        </a:p>
      </dgm:t>
    </dgm:pt>
    <dgm:pt modelId="{8C1F7F1D-3DE4-4A8D-8BF5-3B38DEDD1A5F}" type="sibTrans" cxnId="{C2956839-FB3A-4A09-AB55-64191D38C915}">
      <dgm:prSet/>
      <dgm:spPr/>
      <dgm:t>
        <a:bodyPr/>
        <a:lstStyle/>
        <a:p>
          <a:endParaRPr lang="en-US"/>
        </a:p>
      </dgm:t>
    </dgm:pt>
    <dgm:pt modelId="{888622FD-F941-40BC-8D68-448B4C0206C1}">
      <dgm:prSet/>
      <dgm:spPr/>
      <dgm:t>
        <a:bodyPr/>
        <a:lstStyle/>
        <a:p>
          <a:r>
            <a:rPr lang="en-US" dirty="0"/>
            <a:t>Prior mental health history (to determine if possible co-occurring disorders)</a:t>
          </a:r>
        </a:p>
      </dgm:t>
    </dgm:pt>
    <dgm:pt modelId="{159AC77F-41FE-4977-99BD-14DBF4BBA24E}" type="parTrans" cxnId="{4DD87E4C-7481-487D-B9CB-569A1F7160C0}">
      <dgm:prSet/>
      <dgm:spPr/>
      <dgm:t>
        <a:bodyPr/>
        <a:lstStyle/>
        <a:p>
          <a:endParaRPr lang="en-US"/>
        </a:p>
      </dgm:t>
    </dgm:pt>
    <dgm:pt modelId="{CE6346CB-776A-4B8C-B61B-C69BA7BFA426}" type="sibTrans" cxnId="{4DD87E4C-7481-487D-B9CB-569A1F7160C0}">
      <dgm:prSet/>
      <dgm:spPr/>
      <dgm:t>
        <a:bodyPr/>
        <a:lstStyle/>
        <a:p>
          <a:endParaRPr lang="en-US"/>
        </a:p>
      </dgm:t>
    </dgm:pt>
    <dgm:pt modelId="{76E4BD9B-FCE5-4EF9-BDE6-3D62D415D4A6}">
      <dgm:prSet/>
      <dgm:spPr/>
      <dgm:t>
        <a:bodyPr/>
        <a:lstStyle/>
        <a:p>
          <a:pPr rtl="0"/>
          <a:r>
            <a:rPr lang="en-US" dirty="0"/>
            <a:t>Current functioning</a:t>
          </a:r>
          <a:r>
            <a:rPr lang="en-US" dirty="0">
              <a:latin typeface="Calibri Light" panose="020F0302020204030204"/>
            </a:rPr>
            <a:t> </a:t>
          </a:r>
          <a:endParaRPr lang="en-US" dirty="0"/>
        </a:p>
      </dgm:t>
    </dgm:pt>
    <dgm:pt modelId="{E5395447-22F2-4883-8FBB-09CEC1BFBD67}" type="parTrans" cxnId="{84536B6B-B903-4523-B9FE-34896F4E1FAB}">
      <dgm:prSet/>
      <dgm:spPr/>
      <dgm:t>
        <a:bodyPr/>
        <a:lstStyle/>
        <a:p>
          <a:endParaRPr lang="en-US"/>
        </a:p>
      </dgm:t>
    </dgm:pt>
    <dgm:pt modelId="{B3E461CF-C959-45AE-A990-0AED9AC1218C}" type="sibTrans" cxnId="{84536B6B-B903-4523-B9FE-34896F4E1FAB}">
      <dgm:prSet/>
      <dgm:spPr/>
      <dgm:t>
        <a:bodyPr/>
        <a:lstStyle/>
        <a:p>
          <a:endParaRPr lang="en-US"/>
        </a:p>
      </dgm:t>
    </dgm:pt>
    <dgm:pt modelId="{9D9D5662-492E-42B5-A574-F3C290A643B5}">
      <dgm:prSet/>
      <dgm:spPr/>
      <dgm:t>
        <a:bodyPr/>
        <a:lstStyle/>
        <a:p>
          <a:r>
            <a:rPr lang="en-US" dirty="0"/>
            <a:t>Strengths/resources to remain on center with support</a:t>
          </a:r>
        </a:p>
      </dgm:t>
    </dgm:pt>
    <dgm:pt modelId="{665D61FC-D932-45DE-BFD1-07D127050DF5}" type="parTrans" cxnId="{EDD22B41-2797-4F04-AE7D-9F796EE924E7}">
      <dgm:prSet/>
      <dgm:spPr/>
      <dgm:t>
        <a:bodyPr/>
        <a:lstStyle/>
        <a:p>
          <a:endParaRPr lang="en-US"/>
        </a:p>
      </dgm:t>
    </dgm:pt>
    <dgm:pt modelId="{96377286-047E-4519-98F5-9ED295C66A0F}" type="sibTrans" cxnId="{EDD22B41-2797-4F04-AE7D-9F796EE924E7}">
      <dgm:prSet/>
      <dgm:spPr/>
      <dgm:t>
        <a:bodyPr/>
        <a:lstStyle/>
        <a:p>
          <a:endParaRPr lang="en-US"/>
        </a:p>
      </dgm:t>
    </dgm:pt>
    <dgm:pt modelId="{CA2149CA-AFDC-4103-B6AD-9E06312775C4}">
      <dgm:prSet/>
      <dgm:spPr/>
      <dgm:t>
        <a:bodyPr/>
        <a:lstStyle/>
        <a:p>
          <a:r>
            <a:rPr lang="en-US" dirty="0"/>
            <a:t>Conclusions Address:</a:t>
          </a:r>
        </a:p>
      </dgm:t>
    </dgm:pt>
    <dgm:pt modelId="{A12506EF-4CC4-4B99-BAE5-D3183A270661}" type="parTrans" cxnId="{492B769A-0C48-479F-9A9D-FE5865D315FC}">
      <dgm:prSet/>
      <dgm:spPr/>
      <dgm:t>
        <a:bodyPr/>
        <a:lstStyle/>
        <a:p>
          <a:endParaRPr lang="en-US"/>
        </a:p>
      </dgm:t>
    </dgm:pt>
    <dgm:pt modelId="{DB888DFC-4BBD-4C67-8AB8-4FFD961CFB62}" type="sibTrans" cxnId="{492B769A-0C48-479F-9A9D-FE5865D315FC}">
      <dgm:prSet/>
      <dgm:spPr/>
      <dgm:t>
        <a:bodyPr/>
        <a:lstStyle/>
        <a:p>
          <a:endParaRPr lang="en-US"/>
        </a:p>
      </dgm:t>
    </dgm:pt>
    <dgm:pt modelId="{FBEBF406-DA57-42EC-B19D-7FE988F83C7F}">
      <dgm:prSet/>
      <dgm:spPr/>
      <dgm:t>
        <a:bodyPr/>
        <a:lstStyle/>
        <a:p>
          <a:pPr rtl="0"/>
          <a:r>
            <a:rPr lang="en-US" dirty="0"/>
            <a:t>Meets criteria for </a:t>
          </a:r>
          <a:r>
            <a:rPr lang="en-US" dirty="0">
              <a:latin typeface="Calibri Light" panose="020F0302020204030204"/>
            </a:rPr>
            <a:t>SUD, including</a:t>
          </a:r>
          <a:r>
            <a:rPr lang="en-US" dirty="0"/>
            <a:t> current symptoms/behaviors and functional impairments</a:t>
          </a:r>
        </a:p>
      </dgm:t>
    </dgm:pt>
    <dgm:pt modelId="{DA94FF8B-AF60-4703-A957-948111A42965}" type="parTrans" cxnId="{DB428FD3-F31F-455B-ADC2-88A06E96AFCB}">
      <dgm:prSet/>
      <dgm:spPr/>
      <dgm:t>
        <a:bodyPr/>
        <a:lstStyle/>
        <a:p>
          <a:endParaRPr lang="en-US"/>
        </a:p>
      </dgm:t>
    </dgm:pt>
    <dgm:pt modelId="{A428E230-F8AD-4E4E-8208-34FE0CC97800}" type="sibTrans" cxnId="{DB428FD3-F31F-455B-ADC2-88A06E96AFCB}">
      <dgm:prSet/>
      <dgm:spPr/>
      <dgm:t>
        <a:bodyPr/>
        <a:lstStyle/>
        <a:p>
          <a:endParaRPr lang="en-US"/>
        </a:p>
      </dgm:t>
    </dgm:pt>
    <dgm:pt modelId="{7D3198E8-364B-4898-B684-FF3BB61DEBED}">
      <dgm:prSet/>
      <dgm:spPr/>
      <dgm:t>
        <a:bodyPr/>
        <a:lstStyle/>
        <a:p>
          <a:r>
            <a:rPr lang="en-US" dirty="0"/>
            <a:t>Applicable SPAMIS Code (DSM-5/ICD 10)</a:t>
          </a:r>
        </a:p>
      </dgm:t>
    </dgm:pt>
    <dgm:pt modelId="{53F76325-6001-4E37-85C4-A9E54B48C30A}" type="parTrans" cxnId="{8D2CB29C-1868-477E-B03F-163F38F5609B}">
      <dgm:prSet/>
      <dgm:spPr/>
      <dgm:t>
        <a:bodyPr/>
        <a:lstStyle/>
        <a:p>
          <a:endParaRPr lang="en-US"/>
        </a:p>
      </dgm:t>
    </dgm:pt>
    <dgm:pt modelId="{BC11BC32-1829-4ED7-8D33-86C6A147C0CF}" type="sibTrans" cxnId="{8D2CB29C-1868-477E-B03F-163F38F5609B}">
      <dgm:prSet/>
      <dgm:spPr/>
      <dgm:t>
        <a:bodyPr/>
        <a:lstStyle/>
        <a:p>
          <a:endParaRPr lang="en-US"/>
        </a:p>
      </dgm:t>
    </dgm:pt>
    <dgm:pt modelId="{BD5E535A-D6ED-49CD-96F3-C29ECD187B96}">
      <dgm:prSet/>
      <dgm:spPr/>
      <dgm:t>
        <a:bodyPr/>
        <a:lstStyle/>
        <a:p>
          <a:r>
            <a:rPr lang="en-US" u="sng" dirty="0"/>
            <a:t>Specific and individualized</a:t>
          </a:r>
          <a:r>
            <a:rPr lang="en-US" dirty="0"/>
            <a:t> treatment needs and requirements to return</a:t>
          </a:r>
        </a:p>
      </dgm:t>
    </dgm:pt>
    <dgm:pt modelId="{F4A5762D-964D-4901-9248-3F4732A77449}" type="parTrans" cxnId="{3DC09AAC-BD1D-4FC6-AE86-8557D7194FA1}">
      <dgm:prSet/>
      <dgm:spPr/>
      <dgm:t>
        <a:bodyPr/>
        <a:lstStyle/>
        <a:p>
          <a:endParaRPr lang="en-US"/>
        </a:p>
      </dgm:t>
    </dgm:pt>
    <dgm:pt modelId="{17F8C62B-0296-4DA7-8B5A-32492677BB9A}" type="sibTrans" cxnId="{3DC09AAC-BD1D-4FC6-AE86-8557D7194FA1}">
      <dgm:prSet/>
      <dgm:spPr/>
      <dgm:t>
        <a:bodyPr/>
        <a:lstStyle/>
        <a:p>
          <a:endParaRPr lang="en-US"/>
        </a:p>
      </dgm:t>
    </dgm:pt>
    <dgm:pt modelId="{2A6CC982-6F47-4148-BF87-9D5170C23FDF}">
      <dgm:prSet/>
      <dgm:spPr/>
      <dgm:t>
        <a:bodyPr/>
        <a:lstStyle/>
        <a:p>
          <a:r>
            <a:rPr lang="en-US" dirty="0"/>
            <a:t>Individualized referral(s)</a:t>
          </a:r>
        </a:p>
      </dgm:t>
    </dgm:pt>
    <dgm:pt modelId="{29AEEA24-5361-4D46-B5B2-570D191FD2D2}" type="parTrans" cxnId="{F07FAF73-8C6F-4DBA-ACDB-D01DFE4352B9}">
      <dgm:prSet/>
      <dgm:spPr/>
      <dgm:t>
        <a:bodyPr/>
        <a:lstStyle/>
        <a:p>
          <a:endParaRPr lang="en-US"/>
        </a:p>
      </dgm:t>
    </dgm:pt>
    <dgm:pt modelId="{36DD0BD3-B90A-4439-9DD0-1E988602C2F5}" type="sibTrans" cxnId="{F07FAF73-8C6F-4DBA-ACDB-D01DFE4352B9}">
      <dgm:prSet/>
      <dgm:spPr/>
      <dgm:t>
        <a:bodyPr/>
        <a:lstStyle/>
        <a:p>
          <a:endParaRPr lang="en-US"/>
        </a:p>
      </dgm:t>
    </dgm:pt>
    <dgm:pt modelId="{B30CE2FD-9AA9-4367-85B2-7EBBCCE79C85}">
      <dgm:prSet/>
      <dgm:spPr/>
      <dgm:t>
        <a:bodyPr/>
        <a:lstStyle/>
        <a:p>
          <a:r>
            <a:rPr lang="en-US" dirty="0"/>
            <a:t>Transport requirements</a:t>
          </a:r>
        </a:p>
      </dgm:t>
    </dgm:pt>
    <dgm:pt modelId="{6B86F933-3EE7-4F3D-98D2-ABC83BA6E9BE}" type="parTrans" cxnId="{9216C773-B4A4-4559-B197-6F0508E8FF4B}">
      <dgm:prSet/>
      <dgm:spPr/>
      <dgm:t>
        <a:bodyPr/>
        <a:lstStyle/>
        <a:p>
          <a:endParaRPr lang="en-US"/>
        </a:p>
      </dgm:t>
    </dgm:pt>
    <dgm:pt modelId="{184C392E-62A0-4891-87B7-4B6330BB4382}" type="sibTrans" cxnId="{9216C773-B4A4-4559-B197-6F0508E8FF4B}">
      <dgm:prSet/>
      <dgm:spPr/>
      <dgm:t>
        <a:bodyPr/>
        <a:lstStyle/>
        <a:p>
          <a:endParaRPr lang="en-US"/>
        </a:p>
      </dgm:t>
    </dgm:pt>
    <dgm:pt modelId="{618FF6C0-C96D-4EF6-AB64-4D630CCD2952}">
      <dgm:prSet/>
      <dgm:spPr/>
      <dgm:t>
        <a:bodyPr/>
        <a:lstStyle/>
        <a:p>
          <a:r>
            <a:rPr lang="en-US" dirty="0"/>
            <a:t>Student consent </a:t>
          </a:r>
        </a:p>
      </dgm:t>
    </dgm:pt>
    <dgm:pt modelId="{9928F6BA-36B4-4EFA-BDFA-AB2F2B6DC71C}" type="parTrans" cxnId="{30820687-F027-473C-A868-AD51BD61D9F7}">
      <dgm:prSet/>
      <dgm:spPr/>
      <dgm:t>
        <a:bodyPr/>
        <a:lstStyle/>
        <a:p>
          <a:endParaRPr lang="en-US"/>
        </a:p>
      </dgm:t>
    </dgm:pt>
    <dgm:pt modelId="{9FCD4927-361E-40A9-90C6-717DD128162B}" type="sibTrans" cxnId="{30820687-F027-473C-A868-AD51BD61D9F7}">
      <dgm:prSet/>
      <dgm:spPr/>
      <dgm:t>
        <a:bodyPr/>
        <a:lstStyle/>
        <a:p>
          <a:endParaRPr lang="en-US"/>
        </a:p>
      </dgm:t>
    </dgm:pt>
    <dgm:pt modelId="{E42C2C0F-58A7-9C49-9245-CEF59DC8E725}" type="pres">
      <dgm:prSet presAssocID="{D9341C67-222B-47C0-884B-F7B5DD4AD381}" presName="Name0" presStyleCnt="0">
        <dgm:presLayoutVars>
          <dgm:dir/>
          <dgm:animLvl val="lvl"/>
          <dgm:resizeHandles val="exact"/>
        </dgm:presLayoutVars>
      </dgm:prSet>
      <dgm:spPr/>
    </dgm:pt>
    <dgm:pt modelId="{5D2E3530-3038-DE4D-AB1B-06F9AB0B00D8}" type="pres">
      <dgm:prSet presAssocID="{53638FFB-61B5-44F6-8BDD-FDC99BECF94F}" presName="composite" presStyleCnt="0"/>
      <dgm:spPr/>
    </dgm:pt>
    <dgm:pt modelId="{01A539E9-D303-3846-8375-3AC5FD74BCB1}" type="pres">
      <dgm:prSet presAssocID="{53638FFB-61B5-44F6-8BDD-FDC99BECF94F}" presName="parTx" presStyleLbl="alignNode1" presStyleIdx="0" presStyleCnt="2">
        <dgm:presLayoutVars>
          <dgm:chMax val="0"/>
          <dgm:chPref val="0"/>
          <dgm:bulletEnabled val="1"/>
        </dgm:presLayoutVars>
      </dgm:prSet>
      <dgm:spPr/>
    </dgm:pt>
    <dgm:pt modelId="{39447D0C-8CCE-5743-949A-73F5913F08E1}" type="pres">
      <dgm:prSet presAssocID="{53638FFB-61B5-44F6-8BDD-FDC99BECF94F}" presName="desTx" presStyleLbl="alignAccFollowNode1" presStyleIdx="0" presStyleCnt="2">
        <dgm:presLayoutVars>
          <dgm:bulletEnabled val="1"/>
        </dgm:presLayoutVars>
      </dgm:prSet>
      <dgm:spPr/>
    </dgm:pt>
    <dgm:pt modelId="{F98C745B-BEDC-6144-8C58-BB7089CA0769}" type="pres">
      <dgm:prSet presAssocID="{773CDA33-38C1-469C-923D-5752BB68E445}" presName="space" presStyleCnt="0"/>
      <dgm:spPr/>
    </dgm:pt>
    <dgm:pt modelId="{6B017919-686E-9846-900A-92EF4ECC6FD9}" type="pres">
      <dgm:prSet presAssocID="{CA2149CA-AFDC-4103-B6AD-9E06312775C4}" presName="composite" presStyleCnt="0"/>
      <dgm:spPr/>
    </dgm:pt>
    <dgm:pt modelId="{EE944DFB-BA0D-D64A-9861-084AEA65E383}" type="pres">
      <dgm:prSet presAssocID="{CA2149CA-AFDC-4103-B6AD-9E06312775C4}" presName="parTx" presStyleLbl="alignNode1" presStyleIdx="1" presStyleCnt="2">
        <dgm:presLayoutVars>
          <dgm:chMax val="0"/>
          <dgm:chPref val="0"/>
          <dgm:bulletEnabled val="1"/>
        </dgm:presLayoutVars>
      </dgm:prSet>
      <dgm:spPr/>
    </dgm:pt>
    <dgm:pt modelId="{B51230E2-FFD7-C249-BD7C-2431F4774A52}" type="pres">
      <dgm:prSet presAssocID="{CA2149CA-AFDC-4103-B6AD-9E06312775C4}" presName="desTx" presStyleLbl="alignAccFollowNode1" presStyleIdx="1" presStyleCnt="2">
        <dgm:presLayoutVars>
          <dgm:bulletEnabled val="1"/>
        </dgm:presLayoutVars>
      </dgm:prSet>
      <dgm:spPr/>
    </dgm:pt>
  </dgm:ptLst>
  <dgm:cxnLst>
    <dgm:cxn modelId="{7C04420A-F7C2-3646-93C5-41E543FBB3BD}" type="presOf" srcId="{C484CA48-928F-426E-86FC-F2E5EC7D710E}" destId="{39447D0C-8CCE-5743-949A-73F5913F08E1}" srcOrd="0" destOrd="0" presId="urn:microsoft.com/office/officeart/2005/8/layout/hList1"/>
    <dgm:cxn modelId="{94F43D19-EB05-1A40-974F-BBAB810BD92E}" type="presOf" srcId="{D9341C67-222B-47C0-884B-F7B5DD4AD381}" destId="{E42C2C0F-58A7-9C49-9245-CEF59DC8E725}" srcOrd="0" destOrd="0" presId="urn:microsoft.com/office/officeart/2005/8/layout/hList1"/>
    <dgm:cxn modelId="{9FDBF533-ECF0-5046-8D1F-FCBAF854F894}" type="presOf" srcId="{BD5E535A-D6ED-49CD-96F3-C29ECD187B96}" destId="{B51230E2-FFD7-C249-BD7C-2431F4774A52}" srcOrd="0" destOrd="2" presId="urn:microsoft.com/office/officeart/2005/8/layout/hList1"/>
    <dgm:cxn modelId="{52238B37-6B05-5242-86F7-8B5491CE1EF0}" type="presOf" srcId="{2A6CC982-6F47-4148-BF87-9D5170C23FDF}" destId="{B51230E2-FFD7-C249-BD7C-2431F4774A52}" srcOrd="0" destOrd="3" presId="urn:microsoft.com/office/officeart/2005/8/layout/hList1"/>
    <dgm:cxn modelId="{C2956839-FB3A-4A09-AB55-64191D38C915}" srcId="{53638FFB-61B5-44F6-8BDD-FDC99BECF94F}" destId="{EF09541E-E565-4E4E-9EEA-D1047869AB1A}" srcOrd="3" destOrd="0" parTransId="{529378CF-491F-4C51-8A75-43120137304E}" sibTransId="{8C1F7F1D-3DE4-4A8D-8BF5-3B38DEDD1A5F}"/>
    <dgm:cxn modelId="{D606403A-8912-4A41-ACD2-B0C01198A107}" srcId="{53638FFB-61B5-44F6-8BDD-FDC99BECF94F}" destId="{C484CA48-928F-426E-86FC-F2E5EC7D710E}" srcOrd="0" destOrd="0" parTransId="{31B70878-3D80-4172-9958-364701AAAA13}" sibTransId="{6A1F7C63-E83D-412E-B2C0-5F3964A4D2A3}"/>
    <dgm:cxn modelId="{1E4F0C3B-52B4-4D7D-A18F-A5966461907B}" srcId="{53638FFB-61B5-44F6-8BDD-FDC99BECF94F}" destId="{2030CF49-AC2E-49BC-A674-D3374C94455A}" srcOrd="1" destOrd="0" parTransId="{CC741520-3BAE-4C59-9428-AC3C63F348FC}" sibTransId="{E085D52A-0088-4F7F-A062-196263D9D857}"/>
    <dgm:cxn modelId="{161BE35C-BC83-AD4F-A7FF-EBEAE01D99A8}" type="presOf" srcId="{76E4BD9B-FCE5-4EF9-BDE6-3D62D415D4A6}" destId="{39447D0C-8CCE-5743-949A-73F5913F08E1}" srcOrd="0" destOrd="5" presId="urn:microsoft.com/office/officeart/2005/8/layout/hList1"/>
    <dgm:cxn modelId="{EDD22B41-2797-4F04-AE7D-9F796EE924E7}" srcId="{53638FFB-61B5-44F6-8BDD-FDC99BECF94F}" destId="{9D9D5662-492E-42B5-A574-F3C290A643B5}" srcOrd="6" destOrd="0" parTransId="{665D61FC-D932-45DE-BFD1-07D127050DF5}" sibTransId="{96377286-047E-4519-98F5-9ED295C66A0F}"/>
    <dgm:cxn modelId="{84536B6B-B903-4523-B9FE-34896F4E1FAB}" srcId="{53638FFB-61B5-44F6-8BDD-FDC99BECF94F}" destId="{76E4BD9B-FCE5-4EF9-BDE6-3D62D415D4A6}" srcOrd="5" destOrd="0" parTransId="{E5395447-22F2-4883-8FBB-09CEC1BFBD67}" sibTransId="{B3E461CF-C959-45AE-A990-0AED9AC1218C}"/>
    <dgm:cxn modelId="{4DD87E4C-7481-487D-B9CB-569A1F7160C0}" srcId="{53638FFB-61B5-44F6-8BDD-FDC99BECF94F}" destId="{888622FD-F941-40BC-8D68-448B4C0206C1}" srcOrd="4" destOrd="0" parTransId="{159AC77F-41FE-4977-99BD-14DBF4BBA24E}" sibTransId="{CE6346CB-776A-4B8C-B61B-C69BA7BFA426}"/>
    <dgm:cxn modelId="{94A2B06C-B8F6-45A3-B075-7E12F46D6CE5}" srcId="{D9341C67-222B-47C0-884B-F7B5DD4AD381}" destId="{53638FFB-61B5-44F6-8BDD-FDC99BECF94F}" srcOrd="0" destOrd="0" parTransId="{5962FA19-7E6A-4C83-B607-85F6D69360EF}" sibTransId="{773CDA33-38C1-469C-923D-5752BB68E445}"/>
    <dgm:cxn modelId="{68918652-8E75-B444-80DB-C5CC1460D29E}" type="presOf" srcId="{618FF6C0-C96D-4EF6-AB64-4D630CCD2952}" destId="{B51230E2-FFD7-C249-BD7C-2431F4774A52}" srcOrd="0" destOrd="5" presId="urn:microsoft.com/office/officeart/2005/8/layout/hList1"/>
    <dgm:cxn modelId="{F07FAF73-8C6F-4DBA-ACDB-D01DFE4352B9}" srcId="{CA2149CA-AFDC-4103-B6AD-9E06312775C4}" destId="{2A6CC982-6F47-4148-BF87-9D5170C23FDF}" srcOrd="3" destOrd="0" parTransId="{29AEEA24-5361-4D46-B5B2-570D191FD2D2}" sibTransId="{36DD0BD3-B90A-4439-9DD0-1E988602C2F5}"/>
    <dgm:cxn modelId="{9216C773-B4A4-4559-B197-6F0508E8FF4B}" srcId="{CA2149CA-AFDC-4103-B6AD-9E06312775C4}" destId="{B30CE2FD-9AA9-4367-85B2-7EBBCCE79C85}" srcOrd="4" destOrd="0" parTransId="{6B86F933-3EE7-4F3D-98D2-ABC83BA6E9BE}" sibTransId="{184C392E-62A0-4891-87B7-4B6330BB4382}"/>
    <dgm:cxn modelId="{A394F576-DB1C-0448-B455-8CC46DE1422F}" type="presOf" srcId="{CA2149CA-AFDC-4103-B6AD-9E06312775C4}" destId="{EE944DFB-BA0D-D64A-9861-084AEA65E383}" srcOrd="0" destOrd="0" presId="urn:microsoft.com/office/officeart/2005/8/layout/hList1"/>
    <dgm:cxn modelId="{E40DA87B-397F-7644-9F44-B1AC831428EA}" type="presOf" srcId="{888622FD-F941-40BC-8D68-448B4C0206C1}" destId="{39447D0C-8CCE-5743-949A-73F5913F08E1}" srcOrd="0" destOrd="4" presId="urn:microsoft.com/office/officeart/2005/8/layout/hList1"/>
    <dgm:cxn modelId="{30820687-F027-473C-A868-AD51BD61D9F7}" srcId="{CA2149CA-AFDC-4103-B6AD-9E06312775C4}" destId="{618FF6C0-C96D-4EF6-AB64-4D630CCD2952}" srcOrd="5" destOrd="0" parTransId="{9928F6BA-36B4-4EFA-BDFA-AB2F2B6DC71C}" sibTransId="{9FCD4927-361E-40A9-90C6-717DD128162B}"/>
    <dgm:cxn modelId="{FD231D8E-4096-49EE-8ED4-A3D59F38BC8B}" srcId="{53638FFB-61B5-44F6-8BDD-FDC99BECF94F}" destId="{A1CAFE03-5C4C-495E-B85C-73C5036648B3}" srcOrd="2" destOrd="0" parTransId="{0542A6DE-0A4C-432B-B7A6-A7B36AB53C39}" sibTransId="{B9F50EFB-B1CB-4237-953F-E681EA22EACD}"/>
    <dgm:cxn modelId="{05562E93-46C3-9C45-8D4A-BED2943809C4}" type="presOf" srcId="{EF09541E-E565-4E4E-9EEA-D1047869AB1A}" destId="{39447D0C-8CCE-5743-949A-73F5913F08E1}" srcOrd="0" destOrd="3" presId="urn:microsoft.com/office/officeart/2005/8/layout/hList1"/>
    <dgm:cxn modelId="{492B769A-0C48-479F-9A9D-FE5865D315FC}" srcId="{D9341C67-222B-47C0-884B-F7B5DD4AD381}" destId="{CA2149CA-AFDC-4103-B6AD-9E06312775C4}" srcOrd="1" destOrd="0" parTransId="{A12506EF-4CC4-4B99-BAE5-D3183A270661}" sibTransId="{DB888DFC-4BBD-4C67-8AB8-4FFD961CFB62}"/>
    <dgm:cxn modelId="{8D2CB29C-1868-477E-B03F-163F38F5609B}" srcId="{CA2149CA-AFDC-4103-B6AD-9E06312775C4}" destId="{7D3198E8-364B-4898-B684-FF3BB61DEBED}" srcOrd="1" destOrd="0" parTransId="{53F76325-6001-4E37-85C4-A9E54B48C30A}" sibTransId="{BC11BC32-1829-4ED7-8D33-86C6A147C0CF}"/>
    <dgm:cxn modelId="{3DC09AAC-BD1D-4FC6-AE86-8557D7194FA1}" srcId="{CA2149CA-AFDC-4103-B6AD-9E06312775C4}" destId="{BD5E535A-D6ED-49CD-96F3-C29ECD187B96}" srcOrd="2" destOrd="0" parTransId="{F4A5762D-964D-4901-9248-3F4732A77449}" sibTransId="{17F8C62B-0296-4DA7-8B5A-32492677BB9A}"/>
    <dgm:cxn modelId="{3422ACAC-B912-F048-8D1D-A43BDE18DF76}" type="presOf" srcId="{9D9D5662-492E-42B5-A574-F3C290A643B5}" destId="{39447D0C-8CCE-5743-949A-73F5913F08E1}" srcOrd="0" destOrd="6" presId="urn:microsoft.com/office/officeart/2005/8/layout/hList1"/>
    <dgm:cxn modelId="{B4A5EEC7-C14C-7340-9CAE-BFB302AA12CE}" type="presOf" srcId="{A1CAFE03-5C4C-495E-B85C-73C5036648B3}" destId="{39447D0C-8CCE-5743-949A-73F5913F08E1}" srcOrd="0" destOrd="2" presId="urn:microsoft.com/office/officeart/2005/8/layout/hList1"/>
    <dgm:cxn modelId="{DB428FD3-F31F-455B-ADC2-88A06E96AFCB}" srcId="{CA2149CA-AFDC-4103-B6AD-9E06312775C4}" destId="{FBEBF406-DA57-42EC-B19D-7FE988F83C7F}" srcOrd="0" destOrd="0" parTransId="{DA94FF8B-AF60-4703-A957-948111A42965}" sibTransId="{A428E230-F8AD-4E4E-8208-34FE0CC97800}"/>
    <dgm:cxn modelId="{47E782D6-FC4D-5144-A86E-A948A9B87E5B}" type="presOf" srcId="{7D3198E8-364B-4898-B684-FF3BB61DEBED}" destId="{B51230E2-FFD7-C249-BD7C-2431F4774A52}" srcOrd="0" destOrd="1" presId="urn:microsoft.com/office/officeart/2005/8/layout/hList1"/>
    <dgm:cxn modelId="{1AE14AE6-7C1C-804C-B846-CB8FB3053FEA}" type="presOf" srcId="{53638FFB-61B5-44F6-8BDD-FDC99BECF94F}" destId="{01A539E9-D303-3846-8375-3AC5FD74BCB1}" srcOrd="0" destOrd="0" presId="urn:microsoft.com/office/officeart/2005/8/layout/hList1"/>
    <dgm:cxn modelId="{366270EA-226D-EC45-B251-E21C9A94935E}" type="presOf" srcId="{2030CF49-AC2E-49BC-A674-D3374C94455A}" destId="{39447D0C-8CCE-5743-949A-73F5913F08E1}" srcOrd="0" destOrd="1" presId="urn:microsoft.com/office/officeart/2005/8/layout/hList1"/>
    <dgm:cxn modelId="{FE4F66F0-4DA2-3244-ABE2-874C23434EC1}" type="presOf" srcId="{FBEBF406-DA57-42EC-B19D-7FE988F83C7F}" destId="{B51230E2-FFD7-C249-BD7C-2431F4774A52}" srcOrd="0" destOrd="0" presId="urn:microsoft.com/office/officeart/2005/8/layout/hList1"/>
    <dgm:cxn modelId="{403231F3-FF1A-2C4B-83DE-B0CFF54FB52A}" type="presOf" srcId="{B30CE2FD-9AA9-4367-85B2-7EBBCCE79C85}" destId="{B51230E2-FFD7-C249-BD7C-2431F4774A52}" srcOrd="0" destOrd="4" presId="urn:microsoft.com/office/officeart/2005/8/layout/hList1"/>
    <dgm:cxn modelId="{CF23026F-A3BB-C94E-B069-8A008485BC45}" type="presParOf" srcId="{E42C2C0F-58A7-9C49-9245-CEF59DC8E725}" destId="{5D2E3530-3038-DE4D-AB1B-06F9AB0B00D8}" srcOrd="0" destOrd="0" presId="urn:microsoft.com/office/officeart/2005/8/layout/hList1"/>
    <dgm:cxn modelId="{C9E1436F-2EB5-8A45-9FEC-EFCCDD407F21}" type="presParOf" srcId="{5D2E3530-3038-DE4D-AB1B-06F9AB0B00D8}" destId="{01A539E9-D303-3846-8375-3AC5FD74BCB1}" srcOrd="0" destOrd="0" presId="urn:microsoft.com/office/officeart/2005/8/layout/hList1"/>
    <dgm:cxn modelId="{DCCDF558-B0AA-2441-A0F6-3B0392209593}" type="presParOf" srcId="{5D2E3530-3038-DE4D-AB1B-06F9AB0B00D8}" destId="{39447D0C-8CCE-5743-949A-73F5913F08E1}" srcOrd="1" destOrd="0" presId="urn:microsoft.com/office/officeart/2005/8/layout/hList1"/>
    <dgm:cxn modelId="{4A6364E9-A27F-8C4E-ABB7-98948360F9B2}" type="presParOf" srcId="{E42C2C0F-58A7-9C49-9245-CEF59DC8E725}" destId="{F98C745B-BEDC-6144-8C58-BB7089CA0769}" srcOrd="1" destOrd="0" presId="urn:microsoft.com/office/officeart/2005/8/layout/hList1"/>
    <dgm:cxn modelId="{B03A62B3-C884-C642-8119-FA20BBEFDEB6}" type="presParOf" srcId="{E42C2C0F-58A7-9C49-9245-CEF59DC8E725}" destId="{6B017919-686E-9846-900A-92EF4ECC6FD9}" srcOrd="2" destOrd="0" presId="urn:microsoft.com/office/officeart/2005/8/layout/hList1"/>
    <dgm:cxn modelId="{B182C50F-EEFA-4F42-BCB2-3AFD86D41C96}" type="presParOf" srcId="{6B017919-686E-9846-900A-92EF4ECC6FD9}" destId="{EE944DFB-BA0D-D64A-9861-084AEA65E383}" srcOrd="0" destOrd="0" presId="urn:microsoft.com/office/officeart/2005/8/layout/hList1"/>
    <dgm:cxn modelId="{AE5C3EF1-7811-CD49-95C4-B672D0CC7F12}" type="presParOf" srcId="{6B017919-686E-9846-900A-92EF4ECC6FD9}" destId="{B51230E2-FFD7-C249-BD7C-2431F4774A5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EF8961-6C65-466C-B0F4-564509AF339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D11AA0D-A04E-440D-B20E-DA3938AE8BC5}">
      <dgm:prSet/>
      <dgm:spPr/>
      <dgm:t>
        <a:bodyPr/>
        <a:lstStyle/>
        <a:p>
          <a:r>
            <a:rPr lang="en-US"/>
            <a:t>F10.10	   	Alcohol use disorder (includes all issues related to ETOH)</a:t>
          </a:r>
          <a:endParaRPr lang="en-US" dirty="0"/>
        </a:p>
      </dgm:t>
    </dgm:pt>
    <dgm:pt modelId="{4220007D-2315-4A03-AD43-EC65AC3D7EC9}" type="parTrans" cxnId="{419C9BB0-3B43-4B51-A729-7E8CD14A5953}">
      <dgm:prSet/>
      <dgm:spPr/>
      <dgm:t>
        <a:bodyPr/>
        <a:lstStyle/>
        <a:p>
          <a:endParaRPr lang="en-US"/>
        </a:p>
      </dgm:t>
    </dgm:pt>
    <dgm:pt modelId="{2536DC3B-22DA-4CE5-8388-ACF2BFEE6FB0}" type="sibTrans" cxnId="{419C9BB0-3B43-4B51-A729-7E8CD14A5953}">
      <dgm:prSet/>
      <dgm:spPr/>
      <dgm:t>
        <a:bodyPr/>
        <a:lstStyle/>
        <a:p>
          <a:endParaRPr lang="en-US"/>
        </a:p>
      </dgm:t>
    </dgm:pt>
    <dgm:pt modelId="{3F86CF7D-EF42-42FC-8FFF-BC1A080365F1}">
      <dgm:prSet/>
      <dgm:spPr/>
      <dgm:t>
        <a:bodyPr/>
        <a:lstStyle/>
        <a:p>
          <a:r>
            <a:rPr lang="en-US"/>
            <a:t>F11.10		Opioid use disorder (includes all issues related to opioids)</a:t>
          </a:r>
        </a:p>
      </dgm:t>
    </dgm:pt>
    <dgm:pt modelId="{95E44E58-F730-41FC-A10C-7657BD305C66}" type="parTrans" cxnId="{9D5946B8-3175-4117-9893-F7E23D8F1403}">
      <dgm:prSet/>
      <dgm:spPr/>
      <dgm:t>
        <a:bodyPr/>
        <a:lstStyle/>
        <a:p>
          <a:endParaRPr lang="en-US"/>
        </a:p>
      </dgm:t>
    </dgm:pt>
    <dgm:pt modelId="{98411B6A-1AF3-4B0E-B257-971C22A6962E}" type="sibTrans" cxnId="{9D5946B8-3175-4117-9893-F7E23D8F1403}">
      <dgm:prSet/>
      <dgm:spPr/>
      <dgm:t>
        <a:bodyPr/>
        <a:lstStyle/>
        <a:p>
          <a:endParaRPr lang="en-US"/>
        </a:p>
      </dgm:t>
    </dgm:pt>
    <dgm:pt modelId="{13B024B7-A27A-4ADB-B1CE-5BC7EA85B8BD}">
      <dgm:prSet/>
      <dgm:spPr/>
      <dgm:t>
        <a:bodyPr/>
        <a:lstStyle/>
        <a:p>
          <a:r>
            <a:rPr lang="en-US"/>
            <a:t>F12.10 		Cannabis use disorder and all related issues</a:t>
          </a:r>
        </a:p>
      </dgm:t>
    </dgm:pt>
    <dgm:pt modelId="{29D1DCAF-2681-48E2-AC6C-86F5C59E9CF8}" type="parTrans" cxnId="{692C8E50-ED7B-4C3B-A0B6-18AF5F01A89F}">
      <dgm:prSet/>
      <dgm:spPr/>
      <dgm:t>
        <a:bodyPr/>
        <a:lstStyle/>
        <a:p>
          <a:endParaRPr lang="en-US"/>
        </a:p>
      </dgm:t>
    </dgm:pt>
    <dgm:pt modelId="{6F0095E7-BCED-453E-8D86-6DF09ADC0E92}" type="sibTrans" cxnId="{692C8E50-ED7B-4C3B-A0B6-18AF5F01A89F}">
      <dgm:prSet/>
      <dgm:spPr/>
      <dgm:t>
        <a:bodyPr/>
        <a:lstStyle/>
        <a:p>
          <a:endParaRPr lang="en-US"/>
        </a:p>
      </dgm:t>
    </dgm:pt>
    <dgm:pt modelId="{D8EA4704-195B-4340-B4DC-A4ADCBABE6EC}">
      <dgm:prSet/>
      <dgm:spPr/>
      <dgm:t>
        <a:bodyPr/>
        <a:lstStyle/>
        <a:p>
          <a:r>
            <a:rPr lang="en-US"/>
            <a:t>F13.10		Sedative, hypnotic, anxiolytic, or related use disorder</a:t>
          </a:r>
        </a:p>
      </dgm:t>
    </dgm:pt>
    <dgm:pt modelId="{7CF2D5FA-F386-467D-85AF-ACD5B7EC9A03}" type="parTrans" cxnId="{EB13F143-CDA8-4A35-874B-8CD7A645DC21}">
      <dgm:prSet/>
      <dgm:spPr/>
      <dgm:t>
        <a:bodyPr/>
        <a:lstStyle/>
        <a:p>
          <a:endParaRPr lang="en-US"/>
        </a:p>
      </dgm:t>
    </dgm:pt>
    <dgm:pt modelId="{DB325531-E500-4673-8CB9-A0DF3DDBB259}" type="sibTrans" cxnId="{EB13F143-CDA8-4A35-874B-8CD7A645DC21}">
      <dgm:prSet/>
      <dgm:spPr/>
      <dgm:t>
        <a:bodyPr/>
        <a:lstStyle/>
        <a:p>
          <a:endParaRPr lang="en-US"/>
        </a:p>
      </dgm:t>
    </dgm:pt>
    <dgm:pt modelId="{38FF3C2B-B332-4657-BA53-BB52342F2048}">
      <dgm:prSet/>
      <dgm:spPr/>
      <dgm:t>
        <a:bodyPr/>
        <a:lstStyle/>
        <a:p>
          <a:r>
            <a:rPr lang="en-US"/>
            <a:t>F14.10		Cocaine use disorder and all related issues</a:t>
          </a:r>
        </a:p>
      </dgm:t>
    </dgm:pt>
    <dgm:pt modelId="{88CAB7D2-B413-4BFE-9153-85C510A7F306}" type="parTrans" cxnId="{C492CE00-E9EA-4146-A771-BC02DA2D7635}">
      <dgm:prSet/>
      <dgm:spPr/>
      <dgm:t>
        <a:bodyPr/>
        <a:lstStyle/>
        <a:p>
          <a:endParaRPr lang="en-US"/>
        </a:p>
      </dgm:t>
    </dgm:pt>
    <dgm:pt modelId="{B14F7B99-7A0D-4971-9292-DEF2F7E15278}" type="sibTrans" cxnId="{C492CE00-E9EA-4146-A771-BC02DA2D7635}">
      <dgm:prSet/>
      <dgm:spPr/>
      <dgm:t>
        <a:bodyPr/>
        <a:lstStyle/>
        <a:p>
          <a:endParaRPr lang="en-US"/>
        </a:p>
      </dgm:t>
    </dgm:pt>
    <dgm:pt modelId="{C447CC55-22BE-47FE-8620-80AA2F184F02}">
      <dgm:prSet/>
      <dgm:spPr/>
      <dgm:t>
        <a:bodyPr/>
        <a:lstStyle/>
        <a:p>
          <a:r>
            <a:rPr lang="en-US"/>
            <a:t>F15.10		Stimulant use disorder and all related issues</a:t>
          </a:r>
        </a:p>
      </dgm:t>
    </dgm:pt>
    <dgm:pt modelId="{025ACFC3-CDBC-44E8-9C23-F81E3E915A9F}" type="parTrans" cxnId="{453DA8B0-0F0E-4878-B04D-115E5A01066F}">
      <dgm:prSet/>
      <dgm:spPr/>
      <dgm:t>
        <a:bodyPr/>
        <a:lstStyle/>
        <a:p>
          <a:endParaRPr lang="en-US"/>
        </a:p>
      </dgm:t>
    </dgm:pt>
    <dgm:pt modelId="{EA576747-BA97-4229-AFD8-E1C093C75F85}" type="sibTrans" cxnId="{453DA8B0-0F0E-4878-B04D-115E5A01066F}">
      <dgm:prSet/>
      <dgm:spPr/>
      <dgm:t>
        <a:bodyPr/>
        <a:lstStyle/>
        <a:p>
          <a:endParaRPr lang="en-US"/>
        </a:p>
      </dgm:t>
    </dgm:pt>
    <dgm:pt modelId="{848E8B93-0930-4D81-AF62-0E9BF04BC506}">
      <dgm:prSet/>
      <dgm:spPr/>
      <dgm:t>
        <a:bodyPr/>
        <a:lstStyle/>
        <a:p>
          <a:r>
            <a:rPr lang="en-US"/>
            <a:t>F15.90	    	Caffeine use disorder and all related issues </a:t>
          </a:r>
        </a:p>
      </dgm:t>
    </dgm:pt>
    <dgm:pt modelId="{92B8E0E1-3408-4B6A-BE7D-BF3F98156CF9}" type="parTrans" cxnId="{375D71E7-A09B-4662-BED7-D893E1DA9FB8}">
      <dgm:prSet/>
      <dgm:spPr/>
      <dgm:t>
        <a:bodyPr/>
        <a:lstStyle/>
        <a:p>
          <a:endParaRPr lang="en-US"/>
        </a:p>
      </dgm:t>
    </dgm:pt>
    <dgm:pt modelId="{6622F690-A716-4F13-AB0C-59CA84B92C86}" type="sibTrans" cxnId="{375D71E7-A09B-4662-BED7-D893E1DA9FB8}">
      <dgm:prSet/>
      <dgm:spPr/>
      <dgm:t>
        <a:bodyPr/>
        <a:lstStyle/>
        <a:p>
          <a:endParaRPr lang="en-US"/>
        </a:p>
      </dgm:t>
    </dgm:pt>
    <dgm:pt modelId="{6ECC8888-16EE-4948-A440-B5ABBA365F8D}">
      <dgm:prSet/>
      <dgm:spPr/>
      <dgm:t>
        <a:bodyPr/>
        <a:lstStyle/>
        <a:p>
          <a:r>
            <a:rPr lang="en-US"/>
            <a:t>F16.10		Hallucinogen use disorder and all related issues</a:t>
          </a:r>
        </a:p>
      </dgm:t>
    </dgm:pt>
    <dgm:pt modelId="{999B4278-3C8E-4DB2-9123-58E76C4EBF91}" type="parTrans" cxnId="{5F1B948F-7133-4EC1-B6A2-94D693E7FB15}">
      <dgm:prSet/>
      <dgm:spPr/>
      <dgm:t>
        <a:bodyPr/>
        <a:lstStyle/>
        <a:p>
          <a:endParaRPr lang="en-US"/>
        </a:p>
      </dgm:t>
    </dgm:pt>
    <dgm:pt modelId="{B8D77D60-EFAC-45BF-B614-6CED38C991B5}" type="sibTrans" cxnId="{5F1B948F-7133-4EC1-B6A2-94D693E7FB15}">
      <dgm:prSet/>
      <dgm:spPr/>
      <dgm:t>
        <a:bodyPr/>
        <a:lstStyle/>
        <a:p>
          <a:endParaRPr lang="en-US"/>
        </a:p>
      </dgm:t>
    </dgm:pt>
    <dgm:pt modelId="{4FDF937F-D8F2-4A34-8B77-4DD3AB377389}">
      <dgm:prSet/>
      <dgm:spPr/>
      <dgm:t>
        <a:bodyPr/>
        <a:lstStyle/>
        <a:p>
          <a:r>
            <a:rPr lang="en-US" dirty="0"/>
            <a:t>F17.200		Nicotine use disorder (includes all related issues)</a:t>
          </a:r>
        </a:p>
      </dgm:t>
    </dgm:pt>
    <dgm:pt modelId="{6D00C389-0BC9-4779-AF09-EB61916CBD29}" type="parTrans" cxnId="{58FCD70C-5A7A-433B-9D22-7F8E4739ADF1}">
      <dgm:prSet/>
      <dgm:spPr/>
      <dgm:t>
        <a:bodyPr/>
        <a:lstStyle/>
        <a:p>
          <a:endParaRPr lang="en-US"/>
        </a:p>
      </dgm:t>
    </dgm:pt>
    <dgm:pt modelId="{02BC618C-1523-478B-946F-42F1CB791683}" type="sibTrans" cxnId="{58FCD70C-5A7A-433B-9D22-7F8E4739ADF1}">
      <dgm:prSet/>
      <dgm:spPr/>
      <dgm:t>
        <a:bodyPr/>
        <a:lstStyle/>
        <a:p>
          <a:endParaRPr lang="en-US"/>
        </a:p>
      </dgm:t>
    </dgm:pt>
    <dgm:pt modelId="{38927A56-7672-4009-BA17-0520F31B87B9}">
      <dgm:prSet/>
      <dgm:spPr/>
      <dgm:t>
        <a:bodyPr/>
        <a:lstStyle/>
        <a:p>
          <a:r>
            <a:rPr lang="en-US"/>
            <a:t>F18.10		Inhalant use disorder and all related issues</a:t>
          </a:r>
        </a:p>
      </dgm:t>
    </dgm:pt>
    <dgm:pt modelId="{D3DA1B64-DBF5-4D52-B690-02A90950F914}" type="parTrans" cxnId="{97FD4C23-9422-4B6C-BD21-1A147FDFE502}">
      <dgm:prSet/>
      <dgm:spPr/>
      <dgm:t>
        <a:bodyPr/>
        <a:lstStyle/>
        <a:p>
          <a:endParaRPr lang="en-US"/>
        </a:p>
      </dgm:t>
    </dgm:pt>
    <dgm:pt modelId="{41BBAF26-431C-4678-98F7-36455B8054AC}" type="sibTrans" cxnId="{97FD4C23-9422-4B6C-BD21-1A147FDFE502}">
      <dgm:prSet/>
      <dgm:spPr/>
      <dgm:t>
        <a:bodyPr/>
        <a:lstStyle/>
        <a:p>
          <a:endParaRPr lang="en-US"/>
        </a:p>
      </dgm:t>
    </dgm:pt>
    <dgm:pt modelId="{0546390F-F330-4F35-86A8-0BE07D104C59}">
      <dgm:prSet/>
      <dgm:spPr/>
      <dgm:t>
        <a:bodyPr/>
        <a:lstStyle/>
        <a:p>
          <a:r>
            <a:rPr lang="en-US"/>
            <a:t>F19.10		Other unknown substance use disorder</a:t>
          </a:r>
        </a:p>
      </dgm:t>
    </dgm:pt>
    <dgm:pt modelId="{1B775EB3-B6F6-4CED-9315-B6A73F986D14}" type="parTrans" cxnId="{A60202D9-4A3B-44E6-8D20-5F1809C343CB}">
      <dgm:prSet/>
      <dgm:spPr/>
      <dgm:t>
        <a:bodyPr/>
        <a:lstStyle/>
        <a:p>
          <a:endParaRPr lang="en-US"/>
        </a:p>
      </dgm:t>
    </dgm:pt>
    <dgm:pt modelId="{2497BAAE-0958-462A-A295-23064D6DECC0}" type="sibTrans" cxnId="{A60202D9-4A3B-44E6-8D20-5F1809C343CB}">
      <dgm:prSet/>
      <dgm:spPr/>
      <dgm:t>
        <a:bodyPr/>
        <a:lstStyle/>
        <a:p>
          <a:endParaRPr lang="en-US"/>
        </a:p>
      </dgm:t>
    </dgm:pt>
    <dgm:pt modelId="{10C250A5-778A-4733-BD68-F02810BD93D7}">
      <dgm:prSet/>
      <dgm:spPr/>
      <dgm:t>
        <a:bodyPr/>
        <a:lstStyle/>
        <a:p>
          <a:r>
            <a:rPr lang="en-US"/>
            <a:t>F19.99	   	Other specified drug induced mental disorders</a:t>
          </a:r>
        </a:p>
      </dgm:t>
    </dgm:pt>
    <dgm:pt modelId="{E73D2FDF-AD1F-4D4A-BB34-EB77E0070EB4}" type="parTrans" cxnId="{DAE44743-25DA-4CB7-9853-28D0D92331A9}">
      <dgm:prSet/>
      <dgm:spPr/>
      <dgm:t>
        <a:bodyPr/>
        <a:lstStyle/>
        <a:p>
          <a:endParaRPr lang="en-US"/>
        </a:p>
      </dgm:t>
    </dgm:pt>
    <dgm:pt modelId="{0D111643-61B2-4804-8157-3C54879B4007}" type="sibTrans" cxnId="{DAE44743-25DA-4CB7-9853-28D0D92331A9}">
      <dgm:prSet/>
      <dgm:spPr/>
      <dgm:t>
        <a:bodyPr/>
        <a:lstStyle/>
        <a:p>
          <a:endParaRPr lang="en-US"/>
        </a:p>
      </dgm:t>
    </dgm:pt>
    <dgm:pt modelId="{A384E271-51BC-4FF8-88B0-5E1E4E339900}">
      <dgm:prSet/>
      <dgm:spPr/>
      <dgm:t>
        <a:bodyPr/>
        <a:lstStyle/>
        <a:p>
          <a:pPr algn="ctr"/>
          <a:r>
            <a:rPr lang="en-US" dirty="0"/>
            <a:t>Located at: </a:t>
          </a:r>
          <a:r>
            <a:rPr lang="en-US" b="0" i="0" dirty="0"/>
            <a:t>https://</a:t>
          </a:r>
          <a:r>
            <a:rPr lang="en-US" b="0" i="0" dirty="0" err="1"/>
            <a:t>supportservices.jobcorps.gov</a:t>
          </a:r>
          <a:r>
            <a:rPr lang="en-US" b="0" i="0" dirty="0"/>
            <a:t>/health/Documents/</a:t>
          </a:r>
          <a:r>
            <a:rPr lang="en-US" b="0" i="0" dirty="0" err="1"/>
            <a:t>JCDCNotices</a:t>
          </a:r>
          <a:r>
            <a:rPr lang="en-US" b="0" i="0" dirty="0"/>
            <a:t>/</a:t>
          </a:r>
          <a:r>
            <a:rPr lang="en-US" b="0" i="0" dirty="0" err="1"/>
            <a:t>SPAMIS_MedicalSeparation_Codes.docx</a:t>
          </a:r>
          <a:endParaRPr lang="en-US" dirty="0"/>
        </a:p>
      </dgm:t>
    </dgm:pt>
    <dgm:pt modelId="{240C35DF-D424-49F8-8D21-906FAAC01DBA}" type="parTrans" cxnId="{3248DB5F-8757-4D10-B95F-B13F3F84FF09}">
      <dgm:prSet/>
      <dgm:spPr/>
      <dgm:t>
        <a:bodyPr/>
        <a:lstStyle/>
        <a:p>
          <a:endParaRPr lang="en-US"/>
        </a:p>
      </dgm:t>
    </dgm:pt>
    <dgm:pt modelId="{5146CB33-5517-45E6-9567-B38A5F804A76}" type="sibTrans" cxnId="{3248DB5F-8757-4D10-B95F-B13F3F84FF09}">
      <dgm:prSet/>
      <dgm:spPr/>
      <dgm:t>
        <a:bodyPr/>
        <a:lstStyle/>
        <a:p>
          <a:endParaRPr lang="en-US"/>
        </a:p>
      </dgm:t>
    </dgm:pt>
    <dgm:pt modelId="{F3066368-851B-9D48-A308-5B5A925B7425}" type="pres">
      <dgm:prSet presAssocID="{CDEF8961-6C65-466C-B0F4-564509AF3390}" presName="vert0" presStyleCnt="0">
        <dgm:presLayoutVars>
          <dgm:dir/>
          <dgm:animOne val="branch"/>
          <dgm:animLvl val="lvl"/>
        </dgm:presLayoutVars>
      </dgm:prSet>
      <dgm:spPr/>
    </dgm:pt>
    <dgm:pt modelId="{3B19A5B5-1745-324B-82F5-BBC2B7592641}" type="pres">
      <dgm:prSet presAssocID="{6D11AA0D-A04E-440D-B20E-DA3938AE8BC5}" presName="thickLine" presStyleLbl="alignNode1" presStyleIdx="0" presStyleCnt="13"/>
      <dgm:spPr/>
    </dgm:pt>
    <dgm:pt modelId="{70D8C49A-C208-6E4A-A4FA-19D263641636}" type="pres">
      <dgm:prSet presAssocID="{6D11AA0D-A04E-440D-B20E-DA3938AE8BC5}" presName="horz1" presStyleCnt="0"/>
      <dgm:spPr/>
    </dgm:pt>
    <dgm:pt modelId="{41A9F355-368F-DC47-ABF8-97EAC246D8EE}" type="pres">
      <dgm:prSet presAssocID="{6D11AA0D-A04E-440D-B20E-DA3938AE8BC5}" presName="tx1" presStyleLbl="revTx" presStyleIdx="0" presStyleCnt="13"/>
      <dgm:spPr/>
    </dgm:pt>
    <dgm:pt modelId="{86805514-E112-8F4F-AE8F-177F0833EE24}" type="pres">
      <dgm:prSet presAssocID="{6D11AA0D-A04E-440D-B20E-DA3938AE8BC5}" presName="vert1" presStyleCnt="0"/>
      <dgm:spPr/>
    </dgm:pt>
    <dgm:pt modelId="{CB8E7E94-6D6E-F548-A42D-AF2AABBC08F1}" type="pres">
      <dgm:prSet presAssocID="{3F86CF7D-EF42-42FC-8FFF-BC1A080365F1}" presName="thickLine" presStyleLbl="alignNode1" presStyleIdx="1" presStyleCnt="13"/>
      <dgm:spPr/>
    </dgm:pt>
    <dgm:pt modelId="{5B9FACEF-F728-2B46-B2A7-A57A46EE337F}" type="pres">
      <dgm:prSet presAssocID="{3F86CF7D-EF42-42FC-8FFF-BC1A080365F1}" presName="horz1" presStyleCnt="0"/>
      <dgm:spPr/>
    </dgm:pt>
    <dgm:pt modelId="{AC70A9AC-2265-A042-B470-6F8B7B685A86}" type="pres">
      <dgm:prSet presAssocID="{3F86CF7D-EF42-42FC-8FFF-BC1A080365F1}" presName="tx1" presStyleLbl="revTx" presStyleIdx="1" presStyleCnt="13"/>
      <dgm:spPr/>
    </dgm:pt>
    <dgm:pt modelId="{B9FA8B7D-1649-F540-953D-52342FFABB11}" type="pres">
      <dgm:prSet presAssocID="{3F86CF7D-EF42-42FC-8FFF-BC1A080365F1}" presName="vert1" presStyleCnt="0"/>
      <dgm:spPr/>
    </dgm:pt>
    <dgm:pt modelId="{D595FF42-BD58-3B49-B183-4FFB0639CC04}" type="pres">
      <dgm:prSet presAssocID="{13B024B7-A27A-4ADB-B1CE-5BC7EA85B8BD}" presName="thickLine" presStyleLbl="alignNode1" presStyleIdx="2" presStyleCnt="13"/>
      <dgm:spPr/>
    </dgm:pt>
    <dgm:pt modelId="{78069694-21E0-3A48-8C30-06152F94CCDA}" type="pres">
      <dgm:prSet presAssocID="{13B024B7-A27A-4ADB-B1CE-5BC7EA85B8BD}" presName="horz1" presStyleCnt="0"/>
      <dgm:spPr/>
    </dgm:pt>
    <dgm:pt modelId="{F6818A45-1885-194C-A864-69AD84AB91C2}" type="pres">
      <dgm:prSet presAssocID="{13B024B7-A27A-4ADB-B1CE-5BC7EA85B8BD}" presName="tx1" presStyleLbl="revTx" presStyleIdx="2" presStyleCnt="13"/>
      <dgm:spPr/>
    </dgm:pt>
    <dgm:pt modelId="{B701E7E2-77B5-6549-8B4F-5E66A7DE5CA9}" type="pres">
      <dgm:prSet presAssocID="{13B024B7-A27A-4ADB-B1CE-5BC7EA85B8BD}" presName="vert1" presStyleCnt="0"/>
      <dgm:spPr/>
    </dgm:pt>
    <dgm:pt modelId="{54C98718-E66B-B140-A5C5-C1E1F21381C6}" type="pres">
      <dgm:prSet presAssocID="{D8EA4704-195B-4340-B4DC-A4ADCBABE6EC}" presName="thickLine" presStyleLbl="alignNode1" presStyleIdx="3" presStyleCnt="13"/>
      <dgm:spPr/>
    </dgm:pt>
    <dgm:pt modelId="{0B5FF4D8-17F3-3A4A-BCD7-E7C097033367}" type="pres">
      <dgm:prSet presAssocID="{D8EA4704-195B-4340-B4DC-A4ADCBABE6EC}" presName="horz1" presStyleCnt="0"/>
      <dgm:spPr/>
    </dgm:pt>
    <dgm:pt modelId="{E1D8BA73-2574-334E-817A-D1DC8F601DDD}" type="pres">
      <dgm:prSet presAssocID="{D8EA4704-195B-4340-B4DC-A4ADCBABE6EC}" presName="tx1" presStyleLbl="revTx" presStyleIdx="3" presStyleCnt="13"/>
      <dgm:spPr/>
    </dgm:pt>
    <dgm:pt modelId="{119EDAFC-81F5-6B4B-B177-928F30AEB37D}" type="pres">
      <dgm:prSet presAssocID="{D8EA4704-195B-4340-B4DC-A4ADCBABE6EC}" presName="vert1" presStyleCnt="0"/>
      <dgm:spPr/>
    </dgm:pt>
    <dgm:pt modelId="{8B9A6E13-9C53-BF4F-AB18-B37B495C5FC2}" type="pres">
      <dgm:prSet presAssocID="{38FF3C2B-B332-4657-BA53-BB52342F2048}" presName="thickLine" presStyleLbl="alignNode1" presStyleIdx="4" presStyleCnt="13"/>
      <dgm:spPr/>
    </dgm:pt>
    <dgm:pt modelId="{C260A507-937C-4048-AEC8-A8BD88A86B17}" type="pres">
      <dgm:prSet presAssocID="{38FF3C2B-B332-4657-BA53-BB52342F2048}" presName="horz1" presStyleCnt="0"/>
      <dgm:spPr/>
    </dgm:pt>
    <dgm:pt modelId="{B749D85E-3721-694C-A026-BEDA97D630ED}" type="pres">
      <dgm:prSet presAssocID="{38FF3C2B-B332-4657-BA53-BB52342F2048}" presName="tx1" presStyleLbl="revTx" presStyleIdx="4" presStyleCnt="13"/>
      <dgm:spPr/>
    </dgm:pt>
    <dgm:pt modelId="{AA5A43E6-7524-044E-898B-3C2042D15E56}" type="pres">
      <dgm:prSet presAssocID="{38FF3C2B-B332-4657-BA53-BB52342F2048}" presName="vert1" presStyleCnt="0"/>
      <dgm:spPr/>
    </dgm:pt>
    <dgm:pt modelId="{CEE7ED05-CD40-B14B-A70F-5EE12F19E0AE}" type="pres">
      <dgm:prSet presAssocID="{C447CC55-22BE-47FE-8620-80AA2F184F02}" presName="thickLine" presStyleLbl="alignNode1" presStyleIdx="5" presStyleCnt="13"/>
      <dgm:spPr/>
    </dgm:pt>
    <dgm:pt modelId="{35F8E654-74CD-784C-A33D-AB1835271408}" type="pres">
      <dgm:prSet presAssocID="{C447CC55-22BE-47FE-8620-80AA2F184F02}" presName="horz1" presStyleCnt="0"/>
      <dgm:spPr/>
    </dgm:pt>
    <dgm:pt modelId="{84251952-9AAD-4542-9E7C-D87C2B67E7CC}" type="pres">
      <dgm:prSet presAssocID="{C447CC55-22BE-47FE-8620-80AA2F184F02}" presName="tx1" presStyleLbl="revTx" presStyleIdx="5" presStyleCnt="13"/>
      <dgm:spPr/>
    </dgm:pt>
    <dgm:pt modelId="{707D1257-DF16-464B-A050-8C943D75781F}" type="pres">
      <dgm:prSet presAssocID="{C447CC55-22BE-47FE-8620-80AA2F184F02}" presName="vert1" presStyleCnt="0"/>
      <dgm:spPr/>
    </dgm:pt>
    <dgm:pt modelId="{E201C838-A74A-BD4C-9B51-C987BC9C5677}" type="pres">
      <dgm:prSet presAssocID="{848E8B93-0930-4D81-AF62-0E9BF04BC506}" presName="thickLine" presStyleLbl="alignNode1" presStyleIdx="6" presStyleCnt="13"/>
      <dgm:spPr/>
    </dgm:pt>
    <dgm:pt modelId="{641A3F27-33FE-E540-B762-C2FE3229A2C5}" type="pres">
      <dgm:prSet presAssocID="{848E8B93-0930-4D81-AF62-0E9BF04BC506}" presName="horz1" presStyleCnt="0"/>
      <dgm:spPr/>
    </dgm:pt>
    <dgm:pt modelId="{873EB715-AB5D-5C4A-83C6-09463EBAF1A9}" type="pres">
      <dgm:prSet presAssocID="{848E8B93-0930-4D81-AF62-0E9BF04BC506}" presName="tx1" presStyleLbl="revTx" presStyleIdx="6" presStyleCnt="13"/>
      <dgm:spPr/>
    </dgm:pt>
    <dgm:pt modelId="{4677B139-1707-EE4D-9B6D-064D1032754B}" type="pres">
      <dgm:prSet presAssocID="{848E8B93-0930-4D81-AF62-0E9BF04BC506}" presName="vert1" presStyleCnt="0"/>
      <dgm:spPr/>
    </dgm:pt>
    <dgm:pt modelId="{5F6AC1DE-76EA-814F-8A2E-1305A8BFFABB}" type="pres">
      <dgm:prSet presAssocID="{6ECC8888-16EE-4948-A440-B5ABBA365F8D}" presName="thickLine" presStyleLbl="alignNode1" presStyleIdx="7" presStyleCnt="13"/>
      <dgm:spPr/>
    </dgm:pt>
    <dgm:pt modelId="{8994C4A9-4D82-074C-8C94-E130409172ED}" type="pres">
      <dgm:prSet presAssocID="{6ECC8888-16EE-4948-A440-B5ABBA365F8D}" presName="horz1" presStyleCnt="0"/>
      <dgm:spPr/>
    </dgm:pt>
    <dgm:pt modelId="{A8459389-FFC8-FA42-BC4C-E3F7111B35FC}" type="pres">
      <dgm:prSet presAssocID="{6ECC8888-16EE-4948-A440-B5ABBA365F8D}" presName="tx1" presStyleLbl="revTx" presStyleIdx="7" presStyleCnt="13"/>
      <dgm:spPr/>
    </dgm:pt>
    <dgm:pt modelId="{2A4565E5-AB0E-BE4B-9306-19CC593E472B}" type="pres">
      <dgm:prSet presAssocID="{6ECC8888-16EE-4948-A440-B5ABBA365F8D}" presName="vert1" presStyleCnt="0"/>
      <dgm:spPr/>
    </dgm:pt>
    <dgm:pt modelId="{1F9A0C45-5CBB-BB4A-A9FE-268EEC0E7BAE}" type="pres">
      <dgm:prSet presAssocID="{4FDF937F-D8F2-4A34-8B77-4DD3AB377389}" presName="thickLine" presStyleLbl="alignNode1" presStyleIdx="8" presStyleCnt="13"/>
      <dgm:spPr/>
    </dgm:pt>
    <dgm:pt modelId="{833E0867-F273-F14E-A96E-FFCEEBF70688}" type="pres">
      <dgm:prSet presAssocID="{4FDF937F-D8F2-4A34-8B77-4DD3AB377389}" presName="horz1" presStyleCnt="0"/>
      <dgm:spPr/>
    </dgm:pt>
    <dgm:pt modelId="{E321676B-61BF-874C-8803-BAD7EA0B2F39}" type="pres">
      <dgm:prSet presAssocID="{4FDF937F-D8F2-4A34-8B77-4DD3AB377389}" presName="tx1" presStyleLbl="revTx" presStyleIdx="8" presStyleCnt="13"/>
      <dgm:spPr/>
    </dgm:pt>
    <dgm:pt modelId="{7884082F-9F5F-6546-8FA8-1D59F96F7606}" type="pres">
      <dgm:prSet presAssocID="{4FDF937F-D8F2-4A34-8B77-4DD3AB377389}" presName="vert1" presStyleCnt="0"/>
      <dgm:spPr/>
    </dgm:pt>
    <dgm:pt modelId="{4DB53052-8624-B14B-83C0-D956CB46512A}" type="pres">
      <dgm:prSet presAssocID="{38927A56-7672-4009-BA17-0520F31B87B9}" presName="thickLine" presStyleLbl="alignNode1" presStyleIdx="9" presStyleCnt="13"/>
      <dgm:spPr/>
    </dgm:pt>
    <dgm:pt modelId="{1CD92B47-EF70-8C4C-BA72-ACD952292018}" type="pres">
      <dgm:prSet presAssocID="{38927A56-7672-4009-BA17-0520F31B87B9}" presName="horz1" presStyleCnt="0"/>
      <dgm:spPr/>
    </dgm:pt>
    <dgm:pt modelId="{1C74B39B-AD69-874B-BE2B-38D491EDE123}" type="pres">
      <dgm:prSet presAssocID="{38927A56-7672-4009-BA17-0520F31B87B9}" presName="tx1" presStyleLbl="revTx" presStyleIdx="9" presStyleCnt="13"/>
      <dgm:spPr/>
    </dgm:pt>
    <dgm:pt modelId="{81D17EA0-B23C-8049-9F66-9F768AFB5D55}" type="pres">
      <dgm:prSet presAssocID="{38927A56-7672-4009-BA17-0520F31B87B9}" presName="vert1" presStyleCnt="0"/>
      <dgm:spPr/>
    </dgm:pt>
    <dgm:pt modelId="{1786456E-D037-F146-8EC8-B1C77B646493}" type="pres">
      <dgm:prSet presAssocID="{0546390F-F330-4F35-86A8-0BE07D104C59}" presName="thickLine" presStyleLbl="alignNode1" presStyleIdx="10" presStyleCnt="13"/>
      <dgm:spPr/>
    </dgm:pt>
    <dgm:pt modelId="{FC13A870-B743-6848-9742-D246E84EAF55}" type="pres">
      <dgm:prSet presAssocID="{0546390F-F330-4F35-86A8-0BE07D104C59}" presName="horz1" presStyleCnt="0"/>
      <dgm:spPr/>
    </dgm:pt>
    <dgm:pt modelId="{17D0AECB-F818-8A44-A6CF-43D2DCB4A1A3}" type="pres">
      <dgm:prSet presAssocID="{0546390F-F330-4F35-86A8-0BE07D104C59}" presName="tx1" presStyleLbl="revTx" presStyleIdx="10" presStyleCnt="13"/>
      <dgm:spPr/>
    </dgm:pt>
    <dgm:pt modelId="{613E284B-07B1-F640-9FD9-083DAB63C68C}" type="pres">
      <dgm:prSet presAssocID="{0546390F-F330-4F35-86A8-0BE07D104C59}" presName="vert1" presStyleCnt="0"/>
      <dgm:spPr/>
    </dgm:pt>
    <dgm:pt modelId="{9C394A4D-F52F-024E-BEF0-46B1140257E7}" type="pres">
      <dgm:prSet presAssocID="{10C250A5-778A-4733-BD68-F02810BD93D7}" presName="thickLine" presStyleLbl="alignNode1" presStyleIdx="11" presStyleCnt="13"/>
      <dgm:spPr/>
    </dgm:pt>
    <dgm:pt modelId="{26181C90-D241-5D42-BA30-E3842337C659}" type="pres">
      <dgm:prSet presAssocID="{10C250A5-778A-4733-BD68-F02810BD93D7}" presName="horz1" presStyleCnt="0"/>
      <dgm:spPr/>
    </dgm:pt>
    <dgm:pt modelId="{D2EE4D9B-57EF-5F42-9677-E36D039FE048}" type="pres">
      <dgm:prSet presAssocID="{10C250A5-778A-4733-BD68-F02810BD93D7}" presName="tx1" presStyleLbl="revTx" presStyleIdx="11" presStyleCnt="13"/>
      <dgm:spPr/>
    </dgm:pt>
    <dgm:pt modelId="{06406CB5-35BB-8343-B60B-ED49C65E4F31}" type="pres">
      <dgm:prSet presAssocID="{10C250A5-778A-4733-BD68-F02810BD93D7}" presName="vert1" presStyleCnt="0"/>
      <dgm:spPr/>
    </dgm:pt>
    <dgm:pt modelId="{833EC56E-2D07-D34C-965E-CC940BAD610A}" type="pres">
      <dgm:prSet presAssocID="{A384E271-51BC-4FF8-88B0-5E1E4E339900}" presName="thickLine" presStyleLbl="alignNode1" presStyleIdx="12" presStyleCnt="13"/>
      <dgm:spPr/>
    </dgm:pt>
    <dgm:pt modelId="{1EA5374A-AC87-ED49-8697-76B55EB1189B}" type="pres">
      <dgm:prSet presAssocID="{A384E271-51BC-4FF8-88B0-5E1E4E339900}" presName="horz1" presStyleCnt="0"/>
      <dgm:spPr/>
    </dgm:pt>
    <dgm:pt modelId="{BF0D6CA9-C7C5-1E4B-907F-97CE0AE7C493}" type="pres">
      <dgm:prSet presAssocID="{A384E271-51BC-4FF8-88B0-5E1E4E339900}" presName="tx1" presStyleLbl="revTx" presStyleIdx="12" presStyleCnt="13"/>
      <dgm:spPr/>
    </dgm:pt>
    <dgm:pt modelId="{60387995-8817-6C4B-9CEF-C577A3812D98}" type="pres">
      <dgm:prSet presAssocID="{A384E271-51BC-4FF8-88B0-5E1E4E339900}" presName="vert1" presStyleCnt="0"/>
      <dgm:spPr/>
    </dgm:pt>
  </dgm:ptLst>
  <dgm:cxnLst>
    <dgm:cxn modelId="{C115C600-B930-8F42-BF16-8E29773FB185}" type="presOf" srcId="{C447CC55-22BE-47FE-8620-80AA2F184F02}" destId="{84251952-9AAD-4542-9E7C-D87C2B67E7CC}" srcOrd="0" destOrd="0" presId="urn:microsoft.com/office/officeart/2008/layout/LinedList"/>
    <dgm:cxn modelId="{C492CE00-E9EA-4146-A771-BC02DA2D7635}" srcId="{CDEF8961-6C65-466C-B0F4-564509AF3390}" destId="{38FF3C2B-B332-4657-BA53-BB52342F2048}" srcOrd="4" destOrd="0" parTransId="{88CAB7D2-B413-4BFE-9153-85C510A7F306}" sibTransId="{B14F7B99-7A0D-4971-9292-DEF2F7E15278}"/>
    <dgm:cxn modelId="{D359F90A-1D83-354C-AF20-A71F7C60AB13}" type="presOf" srcId="{6ECC8888-16EE-4948-A440-B5ABBA365F8D}" destId="{A8459389-FFC8-FA42-BC4C-E3F7111B35FC}" srcOrd="0" destOrd="0" presId="urn:microsoft.com/office/officeart/2008/layout/LinedList"/>
    <dgm:cxn modelId="{58FCD70C-5A7A-433B-9D22-7F8E4739ADF1}" srcId="{CDEF8961-6C65-466C-B0F4-564509AF3390}" destId="{4FDF937F-D8F2-4A34-8B77-4DD3AB377389}" srcOrd="8" destOrd="0" parTransId="{6D00C389-0BC9-4779-AF09-EB61916CBD29}" sibTransId="{02BC618C-1523-478B-946F-42F1CB791683}"/>
    <dgm:cxn modelId="{97FD4C23-9422-4B6C-BD21-1A147FDFE502}" srcId="{CDEF8961-6C65-466C-B0F4-564509AF3390}" destId="{38927A56-7672-4009-BA17-0520F31B87B9}" srcOrd="9" destOrd="0" parTransId="{D3DA1B64-DBF5-4D52-B690-02A90950F914}" sibTransId="{41BBAF26-431C-4678-98F7-36455B8054AC}"/>
    <dgm:cxn modelId="{F01D6126-F189-D049-827D-F0BEED3DDD1E}" type="presOf" srcId="{38927A56-7672-4009-BA17-0520F31B87B9}" destId="{1C74B39B-AD69-874B-BE2B-38D491EDE123}" srcOrd="0" destOrd="0" presId="urn:microsoft.com/office/officeart/2008/layout/LinedList"/>
    <dgm:cxn modelId="{6D3E4C29-DF3A-E44E-83F8-52D7C267C5E1}" type="presOf" srcId="{848E8B93-0930-4D81-AF62-0E9BF04BC506}" destId="{873EB715-AB5D-5C4A-83C6-09463EBAF1A9}" srcOrd="0" destOrd="0" presId="urn:microsoft.com/office/officeart/2008/layout/LinedList"/>
    <dgm:cxn modelId="{3248DB5F-8757-4D10-B95F-B13F3F84FF09}" srcId="{CDEF8961-6C65-466C-B0F4-564509AF3390}" destId="{A384E271-51BC-4FF8-88B0-5E1E4E339900}" srcOrd="12" destOrd="0" parTransId="{240C35DF-D424-49F8-8D21-906FAAC01DBA}" sibTransId="{5146CB33-5517-45E6-9567-B38A5F804A76}"/>
    <dgm:cxn modelId="{DAE44743-25DA-4CB7-9853-28D0D92331A9}" srcId="{CDEF8961-6C65-466C-B0F4-564509AF3390}" destId="{10C250A5-778A-4733-BD68-F02810BD93D7}" srcOrd="11" destOrd="0" parTransId="{E73D2FDF-AD1F-4D4A-BB34-EB77E0070EB4}" sibTransId="{0D111643-61B2-4804-8157-3C54879B4007}"/>
    <dgm:cxn modelId="{EB13F143-CDA8-4A35-874B-8CD7A645DC21}" srcId="{CDEF8961-6C65-466C-B0F4-564509AF3390}" destId="{D8EA4704-195B-4340-B4DC-A4ADCBABE6EC}" srcOrd="3" destOrd="0" parTransId="{7CF2D5FA-F386-467D-85AF-ACD5B7EC9A03}" sibTransId="{DB325531-E500-4673-8CB9-A0DF3DDBB259}"/>
    <dgm:cxn modelId="{0C24B16B-707C-9E44-A9AE-F9D63A80F5AD}" type="presOf" srcId="{38FF3C2B-B332-4657-BA53-BB52342F2048}" destId="{B749D85E-3721-694C-A026-BEDA97D630ED}" srcOrd="0" destOrd="0" presId="urn:microsoft.com/office/officeart/2008/layout/LinedList"/>
    <dgm:cxn modelId="{54532C70-2C49-DE4A-AC50-62333950F274}" type="presOf" srcId="{CDEF8961-6C65-466C-B0F4-564509AF3390}" destId="{F3066368-851B-9D48-A308-5B5A925B7425}" srcOrd="0" destOrd="0" presId="urn:microsoft.com/office/officeart/2008/layout/LinedList"/>
    <dgm:cxn modelId="{692C8E50-ED7B-4C3B-A0B6-18AF5F01A89F}" srcId="{CDEF8961-6C65-466C-B0F4-564509AF3390}" destId="{13B024B7-A27A-4ADB-B1CE-5BC7EA85B8BD}" srcOrd="2" destOrd="0" parTransId="{29D1DCAF-2681-48E2-AC6C-86F5C59E9CF8}" sibTransId="{6F0095E7-BCED-453E-8D86-6DF09ADC0E92}"/>
    <dgm:cxn modelId="{B2B73C74-97FF-8942-9309-AAF8BA0921B3}" type="presOf" srcId="{6D11AA0D-A04E-440D-B20E-DA3938AE8BC5}" destId="{41A9F355-368F-DC47-ABF8-97EAC246D8EE}" srcOrd="0" destOrd="0" presId="urn:microsoft.com/office/officeart/2008/layout/LinedList"/>
    <dgm:cxn modelId="{5F1B948F-7133-4EC1-B6A2-94D693E7FB15}" srcId="{CDEF8961-6C65-466C-B0F4-564509AF3390}" destId="{6ECC8888-16EE-4948-A440-B5ABBA365F8D}" srcOrd="7" destOrd="0" parTransId="{999B4278-3C8E-4DB2-9123-58E76C4EBF91}" sibTransId="{B8D77D60-EFAC-45BF-B614-6CED38C991B5}"/>
    <dgm:cxn modelId="{36C285AE-EFF6-854E-BC51-633CFD33987D}" type="presOf" srcId="{3F86CF7D-EF42-42FC-8FFF-BC1A080365F1}" destId="{AC70A9AC-2265-A042-B470-6F8B7B685A86}" srcOrd="0" destOrd="0" presId="urn:microsoft.com/office/officeart/2008/layout/LinedList"/>
    <dgm:cxn modelId="{419C9BB0-3B43-4B51-A729-7E8CD14A5953}" srcId="{CDEF8961-6C65-466C-B0F4-564509AF3390}" destId="{6D11AA0D-A04E-440D-B20E-DA3938AE8BC5}" srcOrd="0" destOrd="0" parTransId="{4220007D-2315-4A03-AD43-EC65AC3D7EC9}" sibTransId="{2536DC3B-22DA-4CE5-8388-ACF2BFEE6FB0}"/>
    <dgm:cxn modelId="{453DA8B0-0F0E-4878-B04D-115E5A01066F}" srcId="{CDEF8961-6C65-466C-B0F4-564509AF3390}" destId="{C447CC55-22BE-47FE-8620-80AA2F184F02}" srcOrd="5" destOrd="0" parTransId="{025ACFC3-CDBC-44E8-9C23-F81E3E915A9F}" sibTransId="{EA576747-BA97-4229-AFD8-E1C093C75F85}"/>
    <dgm:cxn modelId="{9D5946B8-3175-4117-9893-F7E23D8F1403}" srcId="{CDEF8961-6C65-466C-B0F4-564509AF3390}" destId="{3F86CF7D-EF42-42FC-8FFF-BC1A080365F1}" srcOrd="1" destOrd="0" parTransId="{95E44E58-F730-41FC-A10C-7657BD305C66}" sibTransId="{98411B6A-1AF3-4B0E-B257-971C22A6962E}"/>
    <dgm:cxn modelId="{C2B655BC-3A2C-A347-BF5C-64B2AA87125E}" type="presOf" srcId="{4FDF937F-D8F2-4A34-8B77-4DD3AB377389}" destId="{E321676B-61BF-874C-8803-BAD7EA0B2F39}" srcOrd="0" destOrd="0" presId="urn:microsoft.com/office/officeart/2008/layout/LinedList"/>
    <dgm:cxn modelId="{0FE2FAC6-167E-B64D-A78B-AB75E55C25A3}" type="presOf" srcId="{0546390F-F330-4F35-86A8-0BE07D104C59}" destId="{17D0AECB-F818-8A44-A6CF-43D2DCB4A1A3}" srcOrd="0" destOrd="0" presId="urn:microsoft.com/office/officeart/2008/layout/LinedList"/>
    <dgm:cxn modelId="{45CA92D3-9B7F-014D-9974-4B9B645E16B4}" type="presOf" srcId="{D8EA4704-195B-4340-B4DC-A4ADCBABE6EC}" destId="{E1D8BA73-2574-334E-817A-D1DC8F601DDD}" srcOrd="0" destOrd="0" presId="urn:microsoft.com/office/officeart/2008/layout/LinedList"/>
    <dgm:cxn modelId="{A60202D9-4A3B-44E6-8D20-5F1809C343CB}" srcId="{CDEF8961-6C65-466C-B0F4-564509AF3390}" destId="{0546390F-F330-4F35-86A8-0BE07D104C59}" srcOrd="10" destOrd="0" parTransId="{1B775EB3-B6F6-4CED-9315-B6A73F986D14}" sibTransId="{2497BAAE-0958-462A-A295-23064D6DECC0}"/>
    <dgm:cxn modelId="{D07A9BDC-913A-534D-9359-4F7C98C3DD10}" type="presOf" srcId="{10C250A5-778A-4733-BD68-F02810BD93D7}" destId="{D2EE4D9B-57EF-5F42-9677-E36D039FE048}" srcOrd="0" destOrd="0" presId="urn:microsoft.com/office/officeart/2008/layout/LinedList"/>
    <dgm:cxn modelId="{375D71E7-A09B-4662-BED7-D893E1DA9FB8}" srcId="{CDEF8961-6C65-466C-B0F4-564509AF3390}" destId="{848E8B93-0930-4D81-AF62-0E9BF04BC506}" srcOrd="6" destOrd="0" parTransId="{92B8E0E1-3408-4B6A-BE7D-BF3F98156CF9}" sibTransId="{6622F690-A716-4F13-AB0C-59CA84B92C86}"/>
    <dgm:cxn modelId="{BFF372F0-3D2C-DB4F-BD77-157B4586D519}" type="presOf" srcId="{13B024B7-A27A-4ADB-B1CE-5BC7EA85B8BD}" destId="{F6818A45-1885-194C-A864-69AD84AB91C2}" srcOrd="0" destOrd="0" presId="urn:microsoft.com/office/officeart/2008/layout/LinedList"/>
    <dgm:cxn modelId="{A57C9CFF-6C0B-FE49-87D2-EDB7BA13E519}" type="presOf" srcId="{A384E271-51BC-4FF8-88B0-5E1E4E339900}" destId="{BF0D6CA9-C7C5-1E4B-907F-97CE0AE7C493}" srcOrd="0" destOrd="0" presId="urn:microsoft.com/office/officeart/2008/layout/LinedList"/>
    <dgm:cxn modelId="{A43442F5-244E-1B49-BD52-1052CA3A043D}" type="presParOf" srcId="{F3066368-851B-9D48-A308-5B5A925B7425}" destId="{3B19A5B5-1745-324B-82F5-BBC2B7592641}" srcOrd="0" destOrd="0" presId="urn:microsoft.com/office/officeart/2008/layout/LinedList"/>
    <dgm:cxn modelId="{DA0D9907-B3F5-FA4C-817A-B6760B05840C}" type="presParOf" srcId="{F3066368-851B-9D48-A308-5B5A925B7425}" destId="{70D8C49A-C208-6E4A-A4FA-19D263641636}" srcOrd="1" destOrd="0" presId="urn:microsoft.com/office/officeart/2008/layout/LinedList"/>
    <dgm:cxn modelId="{70A7916F-77CF-C144-81A4-11AEAA4599D2}" type="presParOf" srcId="{70D8C49A-C208-6E4A-A4FA-19D263641636}" destId="{41A9F355-368F-DC47-ABF8-97EAC246D8EE}" srcOrd="0" destOrd="0" presId="urn:microsoft.com/office/officeart/2008/layout/LinedList"/>
    <dgm:cxn modelId="{365B1A37-378E-A441-8299-839EAC547560}" type="presParOf" srcId="{70D8C49A-C208-6E4A-A4FA-19D263641636}" destId="{86805514-E112-8F4F-AE8F-177F0833EE24}" srcOrd="1" destOrd="0" presId="urn:microsoft.com/office/officeart/2008/layout/LinedList"/>
    <dgm:cxn modelId="{71F88E83-3177-9C42-AFA8-218F6A170C99}" type="presParOf" srcId="{F3066368-851B-9D48-A308-5B5A925B7425}" destId="{CB8E7E94-6D6E-F548-A42D-AF2AABBC08F1}" srcOrd="2" destOrd="0" presId="urn:microsoft.com/office/officeart/2008/layout/LinedList"/>
    <dgm:cxn modelId="{FFD902E7-95DB-2E41-AC06-836776802729}" type="presParOf" srcId="{F3066368-851B-9D48-A308-5B5A925B7425}" destId="{5B9FACEF-F728-2B46-B2A7-A57A46EE337F}" srcOrd="3" destOrd="0" presId="urn:microsoft.com/office/officeart/2008/layout/LinedList"/>
    <dgm:cxn modelId="{396ED09C-0338-2149-AC83-B8B8523725B7}" type="presParOf" srcId="{5B9FACEF-F728-2B46-B2A7-A57A46EE337F}" destId="{AC70A9AC-2265-A042-B470-6F8B7B685A86}" srcOrd="0" destOrd="0" presId="urn:microsoft.com/office/officeart/2008/layout/LinedList"/>
    <dgm:cxn modelId="{0671DB64-F1A5-F346-9110-D3B919939E55}" type="presParOf" srcId="{5B9FACEF-F728-2B46-B2A7-A57A46EE337F}" destId="{B9FA8B7D-1649-F540-953D-52342FFABB11}" srcOrd="1" destOrd="0" presId="urn:microsoft.com/office/officeart/2008/layout/LinedList"/>
    <dgm:cxn modelId="{A06B3115-C989-7540-A594-0D0D409AFE3D}" type="presParOf" srcId="{F3066368-851B-9D48-A308-5B5A925B7425}" destId="{D595FF42-BD58-3B49-B183-4FFB0639CC04}" srcOrd="4" destOrd="0" presId="urn:microsoft.com/office/officeart/2008/layout/LinedList"/>
    <dgm:cxn modelId="{ABC25407-144F-5C4F-958E-30B068105BFE}" type="presParOf" srcId="{F3066368-851B-9D48-A308-5B5A925B7425}" destId="{78069694-21E0-3A48-8C30-06152F94CCDA}" srcOrd="5" destOrd="0" presId="urn:microsoft.com/office/officeart/2008/layout/LinedList"/>
    <dgm:cxn modelId="{4766985B-A67A-4A48-9A11-55B37418BA12}" type="presParOf" srcId="{78069694-21E0-3A48-8C30-06152F94CCDA}" destId="{F6818A45-1885-194C-A864-69AD84AB91C2}" srcOrd="0" destOrd="0" presId="urn:microsoft.com/office/officeart/2008/layout/LinedList"/>
    <dgm:cxn modelId="{209B0EE9-2635-4045-8168-7AC00C0BC375}" type="presParOf" srcId="{78069694-21E0-3A48-8C30-06152F94CCDA}" destId="{B701E7E2-77B5-6549-8B4F-5E66A7DE5CA9}" srcOrd="1" destOrd="0" presId="urn:microsoft.com/office/officeart/2008/layout/LinedList"/>
    <dgm:cxn modelId="{E4A7D10D-C498-2046-AE46-23960C622CBA}" type="presParOf" srcId="{F3066368-851B-9D48-A308-5B5A925B7425}" destId="{54C98718-E66B-B140-A5C5-C1E1F21381C6}" srcOrd="6" destOrd="0" presId="urn:microsoft.com/office/officeart/2008/layout/LinedList"/>
    <dgm:cxn modelId="{2CF7E19F-3DA6-1E41-887C-0BA2F23D2530}" type="presParOf" srcId="{F3066368-851B-9D48-A308-5B5A925B7425}" destId="{0B5FF4D8-17F3-3A4A-BCD7-E7C097033367}" srcOrd="7" destOrd="0" presId="urn:microsoft.com/office/officeart/2008/layout/LinedList"/>
    <dgm:cxn modelId="{65689895-862C-C043-AD5C-9CFFC7F5A190}" type="presParOf" srcId="{0B5FF4D8-17F3-3A4A-BCD7-E7C097033367}" destId="{E1D8BA73-2574-334E-817A-D1DC8F601DDD}" srcOrd="0" destOrd="0" presId="urn:microsoft.com/office/officeart/2008/layout/LinedList"/>
    <dgm:cxn modelId="{83164829-E86F-FB44-80C8-CB4C7D2583BA}" type="presParOf" srcId="{0B5FF4D8-17F3-3A4A-BCD7-E7C097033367}" destId="{119EDAFC-81F5-6B4B-B177-928F30AEB37D}" srcOrd="1" destOrd="0" presId="urn:microsoft.com/office/officeart/2008/layout/LinedList"/>
    <dgm:cxn modelId="{EC40600C-94DB-C749-B176-CC4B93F2AFD2}" type="presParOf" srcId="{F3066368-851B-9D48-A308-5B5A925B7425}" destId="{8B9A6E13-9C53-BF4F-AB18-B37B495C5FC2}" srcOrd="8" destOrd="0" presId="urn:microsoft.com/office/officeart/2008/layout/LinedList"/>
    <dgm:cxn modelId="{81EA132F-6C96-4045-B1B6-6E7F16D899AA}" type="presParOf" srcId="{F3066368-851B-9D48-A308-5B5A925B7425}" destId="{C260A507-937C-4048-AEC8-A8BD88A86B17}" srcOrd="9" destOrd="0" presId="urn:microsoft.com/office/officeart/2008/layout/LinedList"/>
    <dgm:cxn modelId="{5EBBE63A-2546-3943-A6BE-2BAE35910808}" type="presParOf" srcId="{C260A507-937C-4048-AEC8-A8BD88A86B17}" destId="{B749D85E-3721-694C-A026-BEDA97D630ED}" srcOrd="0" destOrd="0" presId="urn:microsoft.com/office/officeart/2008/layout/LinedList"/>
    <dgm:cxn modelId="{1BA38A13-E5CC-124A-9665-604CBCC7B58B}" type="presParOf" srcId="{C260A507-937C-4048-AEC8-A8BD88A86B17}" destId="{AA5A43E6-7524-044E-898B-3C2042D15E56}" srcOrd="1" destOrd="0" presId="urn:microsoft.com/office/officeart/2008/layout/LinedList"/>
    <dgm:cxn modelId="{9119655D-F456-7E42-ABB0-7D18FA6B3B6E}" type="presParOf" srcId="{F3066368-851B-9D48-A308-5B5A925B7425}" destId="{CEE7ED05-CD40-B14B-A70F-5EE12F19E0AE}" srcOrd="10" destOrd="0" presId="urn:microsoft.com/office/officeart/2008/layout/LinedList"/>
    <dgm:cxn modelId="{5DF41F78-E211-DF4F-A7D9-FE7FE7644A8F}" type="presParOf" srcId="{F3066368-851B-9D48-A308-5B5A925B7425}" destId="{35F8E654-74CD-784C-A33D-AB1835271408}" srcOrd="11" destOrd="0" presId="urn:microsoft.com/office/officeart/2008/layout/LinedList"/>
    <dgm:cxn modelId="{6139AB3E-54DF-E545-A5AE-AE9CD4A3B978}" type="presParOf" srcId="{35F8E654-74CD-784C-A33D-AB1835271408}" destId="{84251952-9AAD-4542-9E7C-D87C2B67E7CC}" srcOrd="0" destOrd="0" presId="urn:microsoft.com/office/officeart/2008/layout/LinedList"/>
    <dgm:cxn modelId="{1E1E26C0-AC8C-9B42-9453-4020E0621764}" type="presParOf" srcId="{35F8E654-74CD-784C-A33D-AB1835271408}" destId="{707D1257-DF16-464B-A050-8C943D75781F}" srcOrd="1" destOrd="0" presId="urn:microsoft.com/office/officeart/2008/layout/LinedList"/>
    <dgm:cxn modelId="{E05861E0-B517-9F43-9B1E-C4439610299E}" type="presParOf" srcId="{F3066368-851B-9D48-A308-5B5A925B7425}" destId="{E201C838-A74A-BD4C-9B51-C987BC9C5677}" srcOrd="12" destOrd="0" presId="urn:microsoft.com/office/officeart/2008/layout/LinedList"/>
    <dgm:cxn modelId="{7CE1869D-80AD-9446-B73F-57C7DE6F884E}" type="presParOf" srcId="{F3066368-851B-9D48-A308-5B5A925B7425}" destId="{641A3F27-33FE-E540-B762-C2FE3229A2C5}" srcOrd="13" destOrd="0" presId="urn:microsoft.com/office/officeart/2008/layout/LinedList"/>
    <dgm:cxn modelId="{92923342-6994-514E-B781-97AB1C37C104}" type="presParOf" srcId="{641A3F27-33FE-E540-B762-C2FE3229A2C5}" destId="{873EB715-AB5D-5C4A-83C6-09463EBAF1A9}" srcOrd="0" destOrd="0" presId="urn:microsoft.com/office/officeart/2008/layout/LinedList"/>
    <dgm:cxn modelId="{5B6A0547-9E94-9A43-ACEA-55346101AE39}" type="presParOf" srcId="{641A3F27-33FE-E540-B762-C2FE3229A2C5}" destId="{4677B139-1707-EE4D-9B6D-064D1032754B}" srcOrd="1" destOrd="0" presId="urn:microsoft.com/office/officeart/2008/layout/LinedList"/>
    <dgm:cxn modelId="{0261BCF1-B84F-8843-854C-EB66A61FEFDB}" type="presParOf" srcId="{F3066368-851B-9D48-A308-5B5A925B7425}" destId="{5F6AC1DE-76EA-814F-8A2E-1305A8BFFABB}" srcOrd="14" destOrd="0" presId="urn:microsoft.com/office/officeart/2008/layout/LinedList"/>
    <dgm:cxn modelId="{44C93868-CA84-5C46-B3DC-BEE4BC071F7B}" type="presParOf" srcId="{F3066368-851B-9D48-A308-5B5A925B7425}" destId="{8994C4A9-4D82-074C-8C94-E130409172ED}" srcOrd="15" destOrd="0" presId="urn:microsoft.com/office/officeart/2008/layout/LinedList"/>
    <dgm:cxn modelId="{E1613733-BEF5-8B41-BF59-9E9AB043346B}" type="presParOf" srcId="{8994C4A9-4D82-074C-8C94-E130409172ED}" destId="{A8459389-FFC8-FA42-BC4C-E3F7111B35FC}" srcOrd="0" destOrd="0" presId="urn:microsoft.com/office/officeart/2008/layout/LinedList"/>
    <dgm:cxn modelId="{118C23D0-B060-994F-B608-0A1F6AAD0E2F}" type="presParOf" srcId="{8994C4A9-4D82-074C-8C94-E130409172ED}" destId="{2A4565E5-AB0E-BE4B-9306-19CC593E472B}" srcOrd="1" destOrd="0" presId="urn:microsoft.com/office/officeart/2008/layout/LinedList"/>
    <dgm:cxn modelId="{7E6C8106-23C2-0840-A67E-35FCDE30E594}" type="presParOf" srcId="{F3066368-851B-9D48-A308-5B5A925B7425}" destId="{1F9A0C45-5CBB-BB4A-A9FE-268EEC0E7BAE}" srcOrd="16" destOrd="0" presId="urn:microsoft.com/office/officeart/2008/layout/LinedList"/>
    <dgm:cxn modelId="{242117C2-6DB1-F14F-BF4E-9D35CB21B46B}" type="presParOf" srcId="{F3066368-851B-9D48-A308-5B5A925B7425}" destId="{833E0867-F273-F14E-A96E-FFCEEBF70688}" srcOrd="17" destOrd="0" presId="urn:microsoft.com/office/officeart/2008/layout/LinedList"/>
    <dgm:cxn modelId="{6A25E8F6-D51E-9A41-83AD-0BEFFF743E98}" type="presParOf" srcId="{833E0867-F273-F14E-A96E-FFCEEBF70688}" destId="{E321676B-61BF-874C-8803-BAD7EA0B2F39}" srcOrd="0" destOrd="0" presId="urn:microsoft.com/office/officeart/2008/layout/LinedList"/>
    <dgm:cxn modelId="{CD7390A4-E18E-3744-A188-039FBA96681E}" type="presParOf" srcId="{833E0867-F273-F14E-A96E-FFCEEBF70688}" destId="{7884082F-9F5F-6546-8FA8-1D59F96F7606}" srcOrd="1" destOrd="0" presId="urn:microsoft.com/office/officeart/2008/layout/LinedList"/>
    <dgm:cxn modelId="{4F14F84D-BF91-044C-8A71-8A8C61CFF732}" type="presParOf" srcId="{F3066368-851B-9D48-A308-5B5A925B7425}" destId="{4DB53052-8624-B14B-83C0-D956CB46512A}" srcOrd="18" destOrd="0" presId="urn:microsoft.com/office/officeart/2008/layout/LinedList"/>
    <dgm:cxn modelId="{5C31C27E-865C-4E4A-B40A-79A721C59316}" type="presParOf" srcId="{F3066368-851B-9D48-A308-5B5A925B7425}" destId="{1CD92B47-EF70-8C4C-BA72-ACD952292018}" srcOrd="19" destOrd="0" presId="urn:microsoft.com/office/officeart/2008/layout/LinedList"/>
    <dgm:cxn modelId="{C1141B83-C53A-9947-82CA-5E26D6470161}" type="presParOf" srcId="{1CD92B47-EF70-8C4C-BA72-ACD952292018}" destId="{1C74B39B-AD69-874B-BE2B-38D491EDE123}" srcOrd="0" destOrd="0" presId="urn:microsoft.com/office/officeart/2008/layout/LinedList"/>
    <dgm:cxn modelId="{CA4AC5E5-8CC8-8B43-83E2-E7504D125E1A}" type="presParOf" srcId="{1CD92B47-EF70-8C4C-BA72-ACD952292018}" destId="{81D17EA0-B23C-8049-9F66-9F768AFB5D55}" srcOrd="1" destOrd="0" presId="urn:microsoft.com/office/officeart/2008/layout/LinedList"/>
    <dgm:cxn modelId="{BD6D6074-9479-944C-AB7D-1673B981F1E7}" type="presParOf" srcId="{F3066368-851B-9D48-A308-5B5A925B7425}" destId="{1786456E-D037-F146-8EC8-B1C77B646493}" srcOrd="20" destOrd="0" presId="urn:microsoft.com/office/officeart/2008/layout/LinedList"/>
    <dgm:cxn modelId="{BD03F47E-3D16-7E43-8B30-1B99531AE355}" type="presParOf" srcId="{F3066368-851B-9D48-A308-5B5A925B7425}" destId="{FC13A870-B743-6848-9742-D246E84EAF55}" srcOrd="21" destOrd="0" presId="urn:microsoft.com/office/officeart/2008/layout/LinedList"/>
    <dgm:cxn modelId="{3BB4EFCC-8334-8C4C-9005-185B1A31A1EC}" type="presParOf" srcId="{FC13A870-B743-6848-9742-D246E84EAF55}" destId="{17D0AECB-F818-8A44-A6CF-43D2DCB4A1A3}" srcOrd="0" destOrd="0" presId="urn:microsoft.com/office/officeart/2008/layout/LinedList"/>
    <dgm:cxn modelId="{7BAE7549-5C22-454F-89E2-4384283566DE}" type="presParOf" srcId="{FC13A870-B743-6848-9742-D246E84EAF55}" destId="{613E284B-07B1-F640-9FD9-083DAB63C68C}" srcOrd="1" destOrd="0" presId="urn:microsoft.com/office/officeart/2008/layout/LinedList"/>
    <dgm:cxn modelId="{0B523E6F-A34F-574D-8BD1-A8283BCD6C88}" type="presParOf" srcId="{F3066368-851B-9D48-A308-5B5A925B7425}" destId="{9C394A4D-F52F-024E-BEF0-46B1140257E7}" srcOrd="22" destOrd="0" presId="urn:microsoft.com/office/officeart/2008/layout/LinedList"/>
    <dgm:cxn modelId="{D1B83EE2-7E70-074B-B30A-A4A2673B6C07}" type="presParOf" srcId="{F3066368-851B-9D48-A308-5B5A925B7425}" destId="{26181C90-D241-5D42-BA30-E3842337C659}" srcOrd="23" destOrd="0" presId="urn:microsoft.com/office/officeart/2008/layout/LinedList"/>
    <dgm:cxn modelId="{F6CE4159-1744-A442-A865-066A3D82B85B}" type="presParOf" srcId="{26181C90-D241-5D42-BA30-E3842337C659}" destId="{D2EE4D9B-57EF-5F42-9677-E36D039FE048}" srcOrd="0" destOrd="0" presId="urn:microsoft.com/office/officeart/2008/layout/LinedList"/>
    <dgm:cxn modelId="{70607C40-0DDA-9B46-BE62-58F1DB8ADB3F}" type="presParOf" srcId="{26181C90-D241-5D42-BA30-E3842337C659}" destId="{06406CB5-35BB-8343-B60B-ED49C65E4F31}" srcOrd="1" destOrd="0" presId="urn:microsoft.com/office/officeart/2008/layout/LinedList"/>
    <dgm:cxn modelId="{78CCE337-115E-644F-A263-D643ECB531FB}" type="presParOf" srcId="{F3066368-851B-9D48-A308-5B5A925B7425}" destId="{833EC56E-2D07-D34C-965E-CC940BAD610A}" srcOrd="24" destOrd="0" presId="urn:microsoft.com/office/officeart/2008/layout/LinedList"/>
    <dgm:cxn modelId="{12C8D1BA-97E1-9145-8B49-E2744696C7EC}" type="presParOf" srcId="{F3066368-851B-9D48-A308-5B5A925B7425}" destId="{1EA5374A-AC87-ED49-8697-76B55EB1189B}" srcOrd="25" destOrd="0" presId="urn:microsoft.com/office/officeart/2008/layout/LinedList"/>
    <dgm:cxn modelId="{871B6E46-DD12-0E42-A039-FA9562549D34}" type="presParOf" srcId="{1EA5374A-AC87-ED49-8697-76B55EB1189B}" destId="{BF0D6CA9-C7C5-1E4B-907F-97CE0AE7C493}" srcOrd="0" destOrd="0" presId="urn:microsoft.com/office/officeart/2008/layout/LinedList"/>
    <dgm:cxn modelId="{9FC546BD-309B-D34F-9D7B-A9B85E095E49}" type="presParOf" srcId="{1EA5374A-AC87-ED49-8697-76B55EB1189B}" destId="{60387995-8817-6C4B-9CEF-C577A3812D9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872452-FCA8-450F-A64E-F2A330EA4D49}"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0EBD86ED-9B8C-4AC2-8E08-456B2C6F29C6}">
      <dgm:prSet/>
      <dgm:spPr/>
      <dgm:t>
        <a:bodyPr/>
        <a:lstStyle/>
        <a:p>
          <a:r>
            <a:rPr lang="en-US"/>
            <a:t>Monthly contacts with Wellness for updates and progress reports.</a:t>
          </a:r>
        </a:p>
      </dgm:t>
    </dgm:pt>
    <dgm:pt modelId="{5106FC0F-17DE-4825-B57C-5A69DD96313B}" type="parTrans" cxnId="{6F1146ED-4B0C-4987-9D80-8489862387EE}">
      <dgm:prSet/>
      <dgm:spPr/>
      <dgm:t>
        <a:bodyPr/>
        <a:lstStyle/>
        <a:p>
          <a:endParaRPr lang="en-US"/>
        </a:p>
      </dgm:t>
    </dgm:pt>
    <dgm:pt modelId="{E56D27ED-9EEE-4FB2-BF3F-17E0CF95377A}" type="sibTrans" cxnId="{6F1146ED-4B0C-4987-9D80-8489862387EE}">
      <dgm:prSet/>
      <dgm:spPr/>
      <dgm:t>
        <a:bodyPr/>
        <a:lstStyle/>
        <a:p>
          <a:endParaRPr lang="en-US"/>
        </a:p>
      </dgm:t>
    </dgm:pt>
    <dgm:pt modelId="{691E942D-0EE1-49F2-A184-0516FE35A0B4}">
      <dgm:prSet/>
      <dgm:spPr/>
      <dgm:t>
        <a:bodyPr/>
        <a:lstStyle/>
        <a:p>
          <a:r>
            <a:rPr lang="en-US"/>
            <a:t>Must have documented evidence of completion of the individualized treatment goals established when placed on MSWR.</a:t>
          </a:r>
        </a:p>
      </dgm:t>
    </dgm:pt>
    <dgm:pt modelId="{BD4C1A6C-5693-433E-97DB-475C8654E2CC}" type="parTrans" cxnId="{B11B3C52-AF2E-4BEC-9F8F-2BDE1BEB6219}">
      <dgm:prSet/>
      <dgm:spPr/>
      <dgm:t>
        <a:bodyPr/>
        <a:lstStyle/>
        <a:p>
          <a:endParaRPr lang="en-US"/>
        </a:p>
      </dgm:t>
    </dgm:pt>
    <dgm:pt modelId="{CBA175A8-DBBD-4331-A6B2-876EECAE4D56}" type="sibTrans" cxnId="{B11B3C52-AF2E-4BEC-9F8F-2BDE1BEB6219}">
      <dgm:prSet/>
      <dgm:spPr/>
      <dgm:t>
        <a:bodyPr/>
        <a:lstStyle/>
        <a:p>
          <a:endParaRPr lang="en-US"/>
        </a:p>
      </dgm:t>
    </dgm:pt>
    <dgm:pt modelId="{A8C52E3D-8245-42D0-AC33-E90A1CC1504E}">
      <dgm:prSet/>
      <dgm:spPr/>
      <dgm:t>
        <a:bodyPr/>
        <a:lstStyle/>
        <a:p>
          <a:r>
            <a:rPr lang="en-US" dirty="0"/>
            <a:t>Once the student returns, meet with them to develop relapse prevention plan. </a:t>
          </a:r>
        </a:p>
      </dgm:t>
    </dgm:pt>
    <dgm:pt modelId="{72FE226F-BD2C-4E70-8EEB-719A47555A39}" type="parTrans" cxnId="{51853F49-79E9-43E9-8A68-037CCC0CEB32}">
      <dgm:prSet/>
      <dgm:spPr/>
      <dgm:t>
        <a:bodyPr/>
        <a:lstStyle/>
        <a:p>
          <a:endParaRPr lang="en-US"/>
        </a:p>
      </dgm:t>
    </dgm:pt>
    <dgm:pt modelId="{70CC7414-1727-435C-A8F2-5E9AD702FD0F}" type="sibTrans" cxnId="{51853F49-79E9-43E9-8A68-037CCC0CEB32}">
      <dgm:prSet/>
      <dgm:spPr/>
      <dgm:t>
        <a:bodyPr/>
        <a:lstStyle/>
        <a:p>
          <a:endParaRPr lang="en-US"/>
        </a:p>
      </dgm:t>
    </dgm:pt>
    <dgm:pt modelId="{539913A1-C455-734A-9623-D261D063118B}">
      <dgm:prSet/>
      <dgm:spPr/>
      <dgm:t>
        <a:bodyPr/>
        <a:lstStyle/>
        <a:p>
          <a:r>
            <a:rPr lang="en-US" dirty="0"/>
            <a:t>Restart the intervention count (if applicable)</a:t>
          </a:r>
        </a:p>
      </dgm:t>
    </dgm:pt>
    <dgm:pt modelId="{C42C89AB-198E-C54D-8864-FCC81C755B32}" type="parTrans" cxnId="{956B40B7-9CFF-E04B-B4C6-CA1BABA3AC73}">
      <dgm:prSet/>
      <dgm:spPr/>
    </dgm:pt>
    <dgm:pt modelId="{75BAA8D0-5623-3F4C-9DE4-C84F663C826F}" type="sibTrans" cxnId="{956B40B7-9CFF-E04B-B4C6-CA1BABA3AC73}">
      <dgm:prSet/>
      <dgm:spPr/>
    </dgm:pt>
    <dgm:pt modelId="{1D7EBB36-5416-2246-9CB4-596B81698E02}" type="pres">
      <dgm:prSet presAssocID="{1A872452-FCA8-450F-A64E-F2A330EA4D49}" presName="outerComposite" presStyleCnt="0">
        <dgm:presLayoutVars>
          <dgm:chMax val="5"/>
          <dgm:dir/>
          <dgm:resizeHandles val="exact"/>
        </dgm:presLayoutVars>
      </dgm:prSet>
      <dgm:spPr/>
    </dgm:pt>
    <dgm:pt modelId="{55E6D2EE-6AEE-FB43-937C-A2C3B9B7C18B}" type="pres">
      <dgm:prSet presAssocID="{1A872452-FCA8-450F-A64E-F2A330EA4D49}" presName="dummyMaxCanvas" presStyleCnt="0">
        <dgm:presLayoutVars/>
      </dgm:prSet>
      <dgm:spPr/>
    </dgm:pt>
    <dgm:pt modelId="{756CC555-B169-DE4F-8171-867EF5A0F48E}" type="pres">
      <dgm:prSet presAssocID="{1A872452-FCA8-450F-A64E-F2A330EA4D49}" presName="FourNodes_1" presStyleLbl="node1" presStyleIdx="0" presStyleCnt="4">
        <dgm:presLayoutVars>
          <dgm:bulletEnabled val="1"/>
        </dgm:presLayoutVars>
      </dgm:prSet>
      <dgm:spPr/>
    </dgm:pt>
    <dgm:pt modelId="{341A4401-E518-F94D-B5D2-39CDBE16469B}" type="pres">
      <dgm:prSet presAssocID="{1A872452-FCA8-450F-A64E-F2A330EA4D49}" presName="FourNodes_2" presStyleLbl="node1" presStyleIdx="1" presStyleCnt="4">
        <dgm:presLayoutVars>
          <dgm:bulletEnabled val="1"/>
        </dgm:presLayoutVars>
      </dgm:prSet>
      <dgm:spPr/>
    </dgm:pt>
    <dgm:pt modelId="{C7E6386A-0DAA-8344-BAAC-AC4EB7BA38EF}" type="pres">
      <dgm:prSet presAssocID="{1A872452-FCA8-450F-A64E-F2A330EA4D49}" presName="FourNodes_3" presStyleLbl="node1" presStyleIdx="2" presStyleCnt="4">
        <dgm:presLayoutVars>
          <dgm:bulletEnabled val="1"/>
        </dgm:presLayoutVars>
      </dgm:prSet>
      <dgm:spPr/>
    </dgm:pt>
    <dgm:pt modelId="{BD47F65E-71FA-0649-81A8-C556E2918A4E}" type="pres">
      <dgm:prSet presAssocID="{1A872452-FCA8-450F-A64E-F2A330EA4D49}" presName="FourNodes_4" presStyleLbl="node1" presStyleIdx="3" presStyleCnt="4">
        <dgm:presLayoutVars>
          <dgm:bulletEnabled val="1"/>
        </dgm:presLayoutVars>
      </dgm:prSet>
      <dgm:spPr/>
    </dgm:pt>
    <dgm:pt modelId="{7A9D2EEC-56CE-1540-9131-AD25C956A3DD}" type="pres">
      <dgm:prSet presAssocID="{1A872452-FCA8-450F-A64E-F2A330EA4D49}" presName="FourConn_1-2" presStyleLbl="fgAccFollowNode1" presStyleIdx="0" presStyleCnt="3">
        <dgm:presLayoutVars>
          <dgm:bulletEnabled val="1"/>
        </dgm:presLayoutVars>
      </dgm:prSet>
      <dgm:spPr/>
    </dgm:pt>
    <dgm:pt modelId="{5B56228F-B8BA-1F42-A719-D10BF474B633}" type="pres">
      <dgm:prSet presAssocID="{1A872452-FCA8-450F-A64E-F2A330EA4D49}" presName="FourConn_2-3" presStyleLbl="fgAccFollowNode1" presStyleIdx="1" presStyleCnt="3">
        <dgm:presLayoutVars>
          <dgm:bulletEnabled val="1"/>
        </dgm:presLayoutVars>
      </dgm:prSet>
      <dgm:spPr/>
    </dgm:pt>
    <dgm:pt modelId="{61696425-01E5-2148-B19F-0995EE173F4C}" type="pres">
      <dgm:prSet presAssocID="{1A872452-FCA8-450F-A64E-F2A330EA4D49}" presName="FourConn_3-4" presStyleLbl="fgAccFollowNode1" presStyleIdx="2" presStyleCnt="3">
        <dgm:presLayoutVars>
          <dgm:bulletEnabled val="1"/>
        </dgm:presLayoutVars>
      </dgm:prSet>
      <dgm:spPr/>
    </dgm:pt>
    <dgm:pt modelId="{1D4EF40E-F727-A142-97C3-26E3CE062467}" type="pres">
      <dgm:prSet presAssocID="{1A872452-FCA8-450F-A64E-F2A330EA4D49}" presName="FourNodes_1_text" presStyleLbl="node1" presStyleIdx="3" presStyleCnt="4">
        <dgm:presLayoutVars>
          <dgm:bulletEnabled val="1"/>
        </dgm:presLayoutVars>
      </dgm:prSet>
      <dgm:spPr/>
    </dgm:pt>
    <dgm:pt modelId="{0E17A358-DF52-7649-8429-FF0291CA7782}" type="pres">
      <dgm:prSet presAssocID="{1A872452-FCA8-450F-A64E-F2A330EA4D49}" presName="FourNodes_2_text" presStyleLbl="node1" presStyleIdx="3" presStyleCnt="4">
        <dgm:presLayoutVars>
          <dgm:bulletEnabled val="1"/>
        </dgm:presLayoutVars>
      </dgm:prSet>
      <dgm:spPr/>
    </dgm:pt>
    <dgm:pt modelId="{370EFC93-1C20-0547-AC09-ED08D726D0BB}" type="pres">
      <dgm:prSet presAssocID="{1A872452-FCA8-450F-A64E-F2A330EA4D49}" presName="FourNodes_3_text" presStyleLbl="node1" presStyleIdx="3" presStyleCnt="4">
        <dgm:presLayoutVars>
          <dgm:bulletEnabled val="1"/>
        </dgm:presLayoutVars>
      </dgm:prSet>
      <dgm:spPr/>
    </dgm:pt>
    <dgm:pt modelId="{65EE7C14-60D4-D34F-AA61-0782E882B326}" type="pres">
      <dgm:prSet presAssocID="{1A872452-FCA8-450F-A64E-F2A330EA4D49}" presName="FourNodes_4_text" presStyleLbl="node1" presStyleIdx="3" presStyleCnt="4">
        <dgm:presLayoutVars>
          <dgm:bulletEnabled val="1"/>
        </dgm:presLayoutVars>
      </dgm:prSet>
      <dgm:spPr/>
    </dgm:pt>
  </dgm:ptLst>
  <dgm:cxnLst>
    <dgm:cxn modelId="{875DC215-3256-B247-9B52-244CCC6AB0E2}" type="presOf" srcId="{539913A1-C455-734A-9623-D261D063118B}" destId="{BD47F65E-71FA-0649-81A8-C556E2918A4E}" srcOrd="0" destOrd="0" presId="urn:microsoft.com/office/officeart/2005/8/layout/vProcess5"/>
    <dgm:cxn modelId="{1E135B1B-E2FF-6041-B3E4-C387A606CFA8}" type="presOf" srcId="{CBA175A8-DBBD-4331-A6B2-876EECAE4D56}" destId="{5B56228F-B8BA-1F42-A719-D10BF474B633}" srcOrd="0" destOrd="0" presId="urn:microsoft.com/office/officeart/2005/8/layout/vProcess5"/>
    <dgm:cxn modelId="{51853F49-79E9-43E9-8A68-037CCC0CEB32}" srcId="{1A872452-FCA8-450F-A64E-F2A330EA4D49}" destId="{A8C52E3D-8245-42D0-AC33-E90A1CC1504E}" srcOrd="2" destOrd="0" parTransId="{72FE226F-BD2C-4E70-8EEB-719A47555A39}" sibTransId="{70CC7414-1727-435C-A8F2-5E9AD702FD0F}"/>
    <dgm:cxn modelId="{B17EDF4A-A200-5E4E-A970-B8CF73CB5E58}" type="presOf" srcId="{691E942D-0EE1-49F2-A184-0516FE35A0B4}" destId="{0E17A358-DF52-7649-8429-FF0291CA7782}" srcOrd="1" destOrd="0" presId="urn:microsoft.com/office/officeart/2005/8/layout/vProcess5"/>
    <dgm:cxn modelId="{B11B3C52-AF2E-4BEC-9F8F-2BDE1BEB6219}" srcId="{1A872452-FCA8-450F-A64E-F2A330EA4D49}" destId="{691E942D-0EE1-49F2-A184-0516FE35A0B4}" srcOrd="1" destOrd="0" parTransId="{BD4C1A6C-5693-433E-97DB-475C8654E2CC}" sibTransId="{CBA175A8-DBBD-4331-A6B2-876EECAE4D56}"/>
    <dgm:cxn modelId="{50B4AF9A-B70A-1B4A-A0C9-10FC8239A9EB}" type="presOf" srcId="{691E942D-0EE1-49F2-A184-0516FE35A0B4}" destId="{341A4401-E518-F94D-B5D2-39CDBE16469B}" srcOrd="0" destOrd="0" presId="urn:microsoft.com/office/officeart/2005/8/layout/vProcess5"/>
    <dgm:cxn modelId="{F01E80AE-6E62-B348-9375-B490709241CF}" type="presOf" srcId="{A8C52E3D-8245-42D0-AC33-E90A1CC1504E}" destId="{370EFC93-1C20-0547-AC09-ED08D726D0BB}" srcOrd="1" destOrd="0" presId="urn:microsoft.com/office/officeart/2005/8/layout/vProcess5"/>
    <dgm:cxn modelId="{11A4F1B5-A41D-7644-B777-F2CC4A1C2B35}" type="presOf" srcId="{0EBD86ED-9B8C-4AC2-8E08-456B2C6F29C6}" destId="{756CC555-B169-DE4F-8171-867EF5A0F48E}" srcOrd="0" destOrd="0" presId="urn:microsoft.com/office/officeart/2005/8/layout/vProcess5"/>
    <dgm:cxn modelId="{956B40B7-9CFF-E04B-B4C6-CA1BABA3AC73}" srcId="{1A872452-FCA8-450F-A64E-F2A330EA4D49}" destId="{539913A1-C455-734A-9623-D261D063118B}" srcOrd="3" destOrd="0" parTransId="{C42C89AB-198E-C54D-8864-FCC81C755B32}" sibTransId="{75BAA8D0-5623-3F4C-9DE4-C84F663C826F}"/>
    <dgm:cxn modelId="{C5D38CC0-E878-6945-9B44-718D4281A4E4}" type="presOf" srcId="{A8C52E3D-8245-42D0-AC33-E90A1CC1504E}" destId="{C7E6386A-0DAA-8344-BAAC-AC4EB7BA38EF}" srcOrd="0" destOrd="0" presId="urn:microsoft.com/office/officeart/2005/8/layout/vProcess5"/>
    <dgm:cxn modelId="{C7B7AFC9-7BD8-C24A-A95E-00AC899635AC}" type="presOf" srcId="{E56D27ED-9EEE-4FB2-BF3F-17E0CF95377A}" destId="{7A9D2EEC-56CE-1540-9131-AD25C956A3DD}" srcOrd="0" destOrd="0" presId="urn:microsoft.com/office/officeart/2005/8/layout/vProcess5"/>
    <dgm:cxn modelId="{2F2B8BCB-FE34-B24D-A8B6-00CE2C3501D2}" type="presOf" srcId="{0EBD86ED-9B8C-4AC2-8E08-456B2C6F29C6}" destId="{1D4EF40E-F727-A142-97C3-26E3CE062467}" srcOrd="1" destOrd="0" presId="urn:microsoft.com/office/officeart/2005/8/layout/vProcess5"/>
    <dgm:cxn modelId="{032B55E6-8C60-D647-802A-DC661D6C6F46}" type="presOf" srcId="{70CC7414-1727-435C-A8F2-5E9AD702FD0F}" destId="{61696425-01E5-2148-B19F-0995EE173F4C}" srcOrd="0" destOrd="0" presId="urn:microsoft.com/office/officeart/2005/8/layout/vProcess5"/>
    <dgm:cxn modelId="{6F1146ED-4B0C-4987-9D80-8489862387EE}" srcId="{1A872452-FCA8-450F-A64E-F2A330EA4D49}" destId="{0EBD86ED-9B8C-4AC2-8E08-456B2C6F29C6}" srcOrd="0" destOrd="0" parTransId="{5106FC0F-17DE-4825-B57C-5A69DD96313B}" sibTransId="{E56D27ED-9EEE-4FB2-BF3F-17E0CF95377A}"/>
    <dgm:cxn modelId="{ABE4FAF9-7D9C-8744-BA0C-DAC19980F48F}" type="presOf" srcId="{1A872452-FCA8-450F-A64E-F2A330EA4D49}" destId="{1D7EBB36-5416-2246-9CB4-596B81698E02}" srcOrd="0" destOrd="0" presId="urn:microsoft.com/office/officeart/2005/8/layout/vProcess5"/>
    <dgm:cxn modelId="{6B0022FC-E853-6F4F-BD02-BB4A43C6959B}" type="presOf" srcId="{539913A1-C455-734A-9623-D261D063118B}" destId="{65EE7C14-60D4-D34F-AA61-0782E882B326}" srcOrd="1" destOrd="0" presId="urn:microsoft.com/office/officeart/2005/8/layout/vProcess5"/>
    <dgm:cxn modelId="{83CA3D35-089B-D049-9E79-FAAD87E302CC}" type="presParOf" srcId="{1D7EBB36-5416-2246-9CB4-596B81698E02}" destId="{55E6D2EE-6AEE-FB43-937C-A2C3B9B7C18B}" srcOrd="0" destOrd="0" presId="urn:microsoft.com/office/officeart/2005/8/layout/vProcess5"/>
    <dgm:cxn modelId="{D602D7B1-C92E-5F44-A60F-F33D0984A3CE}" type="presParOf" srcId="{1D7EBB36-5416-2246-9CB4-596B81698E02}" destId="{756CC555-B169-DE4F-8171-867EF5A0F48E}" srcOrd="1" destOrd="0" presId="urn:microsoft.com/office/officeart/2005/8/layout/vProcess5"/>
    <dgm:cxn modelId="{E47D3738-ECF3-B04C-90D3-5EA4AFC37276}" type="presParOf" srcId="{1D7EBB36-5416-2246-9CB4-596B81698E02}" destId="{341A4401-E518-F94D-B5D2-39CDBE16469B}" srcOrd="2" destOrd="0" presId="urn:microsoft.com/office/officeart/2005/8/layout/vProcess5"/>
    <dgm:cxn modelId="{907BE955-CBCB-434F-83D2-EA82CBFFE404}" type="presParOf" srcId="{1D7EBB36-5416-2246-9CB4-596B81698E02}" destId="{C7E6386A-0DAA-8344-BAAC-AC4EB7BA38EF}" srcOrd="3" destOrd="0" presId="urn:microsoft.com/office/officeart/2005/8/layout/vProcess5"/>
    <dgm:cxn modelId="{927CD7D6-2C5C-8C46-ABEC-A6521E216B55}" type="presParOf" srcId="{1D7EBB36-5416-2246-9CB4-596B81698E02}" destId="{BD47F65E-71FA-0649-81A8-C556E2918A4E}" srcOrd="4" destOrd="0" presId="urn:microsoft.com/office/officeart/2005/8/layout/vProcess5"/>
    <dgm:cxn modelId="{59C9E95E-39AA-F849-89C3-2A7BE2D5BE67}" type="presParOf" srcId="{1D7EBB36-5416-2246-9CB4-596B81698E02}" destId="{7A9D2EEC-56CE-1540-9131-AD25C956A3DD}" srcOrd="5" destOrd="0" presId="urn:microsoft.com/office/officeart/2005/8/layout/vProcess5"/>
    <dgm:cxn modelId="{2212E4DB-A2DA-0346-86D1-CB2FC21237C4}" type="presParOf" srcId="{1D7EBB36-5416-2246-9CB4-596B81698E02}" destId="{5B56228F-B8BA-1F42-A719-D10BF474B633}" srcOrd="6" destOrd="0" presId="urn:microsoft.com/office/officeart/2005/8/layout/vProcess5"/>
    <dgm:cxn modelId="{DC05E7C4-0F38-474D-9F48-82186DAB1D37}" type="presParOf" srcId="{1D7EBB36-5416-2246-9CB4-596B81698E02}" destId="{61696425-01E5-2148-B19F-0995EE173F4C}" srcOrd="7" destOrd="0" presId="urn:microsoft.com/office/officeart/2005/8/layout/vProcess5"/>
    <dgm:cxn modelId="{B961C410-580E-4F48-992C-D3F9791791EE}" type="presParOf" srcId="{1D7EBB36-5416-2246-9CB4-596B81698E02}" destId="{1D4EF40E-F727-A142-97C3-26E3CE062467}" srcOrd="8" destOrd="0" presId="urn:microsoft.com/office/officeart/2005/8/layout/vProcess5"/>
    <dgm:cxn modelId="{1BD746F4-CC4B-3C4A-A366-1B1AA7564CDD}" type="presParOf" srcId="{1D7EBB36-5416-2246-9CB4-596B81698E02}" destId="{0E17A358-DF52-7649-8429-FF0291CA7782}" srcOrd="9" destOrd="0" presId="urn:microsoft.com/office/officeart/2005/8/layout/vProcess5"/>
    <dgm:cxn modelId="{F4BD0C2D-7FD9-2144-A7C9-241C974A94DC}" type="presParOf" srcId="{1D7EBB36-5416-2246-9CB4-596B81698E02}" destId="{370EFC93-1C20-0547-AC09-ED08D726D0BB}" srcOrd="10" destOrd="0" presId="urn:microsoft.com/office/officeart/2005/8/layout/vProcess5"/>
    <dgm:cxn modelId="{D169268C-15A1-1F4F-A5E3-42FF63053204}" type="presParOf" srcId="{1D7EBB36-5416-2246-9CB4-596B81698E02}" destId="{65EE7C14-60D4-D34F-AA61-0782E882B32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418543F-6EEC-494B-A9EF-CA7E1C30BA1F}"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31CF087D-B941-4DD2-A833-7AD5DAE5A846}">
      <dgm:prSet/>
      <dgm:spPr/>
      <dgm:t>
        <a:bodyPr/>
        <a:lstStyle/>
        <a:p>
          <a:r>
            <a:rPr lang="en-US"/>
            <a:t>Center staff must submit a request to the Regional Office to extend a MSWR beyond 180 days for extenuating circumstances.</a:t>
          </a:r>
        </a:p>
      </dgm:t>
    </dgm:pt>
    <dgm:pt modelId="{5707DEB9-9C70-4D4D-8F27-B4DCF6B30AC5}" type="parTrans" cxnId="{DE3B47FE-0AE4-479C-9240-845F0D162010}">
      <dgm:prSet/>
      <dgm:spPr/>
      <dgm:t>
        <a:bodyPr/>
        <a:lstStyle/>
        <a:p>
          <a:endParaRPr lang="en-US"/>
        </a:p>
      </dgm:t>
    </dgm:pt>
    <dgm:pt modelId="{79B89DAF-6089-476D-A024-18056A6E4A90}" type="sibTrans" cxnId="{DE3B47FE-0AE4-479C-9240-845F0D162010}">
      <dgm:prSet/>
      <dgm:spPr/>
      <dgm:t>
        <a:bodyPr/>
        <a:lstStyle/>
        <a:p>
          <a:endParaRPr lang="en-US"/>
        </a:p>
      </dgm:t>
    </dgm:pt>
    <dgm:pt modelId="{206F037D-47BE-4165-8414-68CD53B4D055}">
      <dgm:prSet/>
      <dgm:spPr/>
      <dgm:t>
        <a:bodyPr/>
        <a:lstStyle/>
        <a:p>
          <a:r>
            <a:rPr lang="en-US"/>
            <a:t>The request should be accompanied by </a:t>
          </a:r>
          <a:r>
            <a:rPr lang="en-US" b="1"/>
            <a:t>supporting documentation </a:t>
          </a:r>
          <a:r>
            <a:rPr lang="en-US"/>
            <a:t>from the student’s health-care provider </a:t>
          </a:r>
          <a:r>
            <a:rPr lang="en-US" b="1"/>
            <a:t>verifying</a:t>
          </a:r>
          <a:r>
            <a:rPr lang="en-US"/>
            <a:t> that extension of leave is medically necessary. </a:t>
          </a:r>
        </a:p>
      </dgm:t>
    </dgm:pt>
    <dgm:pt modelId="{07BA5FFC-06E3-4E28-B868-93E8709D741B}" type="parTrans" cxnId="{0AB532C5-D4C9-411D-980D-827E8C0C04B8}">
      <dgm:prSet/>
      <dgm:spPr/>
      <dgm:t>
        <a:bodyPr/>
        <a:lstStyle/>
        <a:p>
          <a:endParaRPr lang="en-US"/>
        </a:p>
      </dgm:t>
    </dgm:pt>
    <dgm:pt modelId="{05AC1F57-2205-4675-8EC9-F99F3E480A9B}" type="sibTrans" cxnId="{0AB532C5-D4C9-411D-980D-827E8C0C04B8}">
      <dgm:prSet/>
      <dgm:spPr/>
      <dgm:t>
        <a:bodyPr/>
        <a:lstStyle/>
        <a:p>
          <a:endParaRPr lang="en-US"/>
        </a:p>
      </dgm:t>
    </dgm:pt>
    <dgm:pt modelId="{A5AF4A61-B2CB-46A5-967D-24025CF77544}">
      <dgm:prSet/>
      <dgm:spPr/>
      <dgm:t>
        <a:bodyPr/>
        <a:lstStyle/>
        <a:p>
          <a:r>
            <a:rPr lang="en-US"/>
            <a:t>Requests will be reviewed on a </a:t>
          </a:r>
          <a:r>
            <a:rPr lang="en-US" b="1"/>
            <a:t>case-by-case </a:t>
          </a:r>
          <a:r>
            <a:rPr lang="en-US"/>
            <a:t>basis. </a:t>
          </a:r>
        </a:p>
      </dgm:t>
    </dgm:pt>
    <dgm:pt modelId="{3A23BD2A-3507-4993-A9F5-62617AF1A549}" type="parTrans" cxnId="{200D5ADB-84B3-431F-9B39-E0D5A99747B5}">
      <dgm:prSet/>
      <dgm:spPr/>
      <dgm:t>
        <a:bodyPr/>
        <a:lstStyle/>
        <a:p>
          <a:endParaRPr lang="en-US"/>
        </a:p>
      </dgm:t>
    </dgm:pt>
    <dgm:pt modelId="{93DEBD51-E712-44BD-8E3B-46131EEAB7E4}" type="sibTrans" cxnId="{200D5ADB-84B3-431F-9B39-E0D5A99747B5}">
      <dgm:prSet/>
      <dgm:spPr/>
      <dgm:t>
        <a:bodyPr/>
        <a:lstStyle/>
        <a:p>
          <a:endParaRPr lang="en-US"/>
        </a:p>
      </dgm:t>
    </dgm:pt>
    <dgm:pt modelId="{410C806F-B5BA-CF49-AAD3-5138AAF7CEEF}" type="pres">
      <dgm:prSet presAssocID="{E418543F-6EEC-494B-A9EF-CA7E1C30BA1F}" presName="linear" presStyleCnt="0">
        <dgm:presLayoutVars>
          <dgm:animLvl val="lvl"/>
          <dgm:resizeHandles val="exact"/>
        </dgm:presLayoutVars>
      </dgm:prSet>
      <dgm:spPr/>
    </dgm:pt>
    <dgm:pt modelId="{96EE003C-8CCD-4345-B162-CA6F9ABDA57A}" type="pres">
      <dgm:prSet presAssocID="{31CF087D-B941-4DD2-A833-7AD5DAE5A846}" presName="parentText" presStyleLbl="node1" presStyleIdx="0" presStyleCnt="3">
        <dgm:presLayoutVars>
          <dgm:chMax val="0"/>
          <dgm:bulletEnabled val="1"/>
        </dgm:presLayoutVars>
      </dgm:prSet>
      <dgm:spPr/>
    </dgm:pt>
    <dgm:pt modelId="{F73C8587-D5B5-C74A-BAF5-84DF89A4D66C}" type="pres">
      <dgm:prSet presAssocID="{79B89DAF-6089-476D-A024-18056A6E4A90}" presName="spacer" presStyleCnt="0"/>
      <dgm:spPr/>
    </dgm:pt>
    <dgm:pt modelId="{B8ED4568-6D85-0F40-A647-A0718D74A72D}" type="pres">
      <dgm:prSet presAssocID="{206F037D-47BE-4165-8414-68CD53B4D055}" presName="parentText" presStyleLbl="node1" presStyleIdx="1" presStyleCnt="3">
        <dgm:presLayoutVars>
          <dgm:chMax val="0"/>
          <dgm:bulletEnabled val="1"/>
        </dgm:presLayoutVars>
      </dgm:prSet>
      <dgm:spPr/>
    </dgm:pt>
    <dgm:pt modelId="{B5009331-CC3B-5F4A-8B05-BC43B6C50279}" type="pres">
      <dgm:prSet presAssocID="{05AC1F57-2205-4675-8EC9-F99F3E480A9B}" presName="spacer" presStyleCnt="0"/>
      <dgm:spPr/>
    </dgm:pt>
    <dgm:pt modelId="{517C0373-2738-9941-9197-F147DC3E808E}" type="pres">
      <dgm:prSet presAssocID="{A5AF4A61-B2CB-46A5-967D-24025CF77544}" presName="parentText" presStyleLbl="node1" presStyleIdx="2" presStyleCnt="3">
        <dgm:presLayoutVars>
          <dgm:chMax val="0"/>
          <dgm:bulletEnabled val="1"/>
        </dgm:presLayoutVars>
      </dgm:prSet>
      <dgm:spPr/>
    </dgm:pt>
  </dgm:ptLst>
  <dgm:cxnLst>
    <dgm:cxn modelId="{65079D03-39D0-3C4E-96C7-97ED20006636}" type="presOf" srcId="{206F037D-47BE-4165-8414-68CD53B4D055}" destId="{B8ED4568-6D85-0F40-A647-A0718D74A72D}" srcOrd="0" destOrd="0" presId="urn:microsoft.com/office/officeart/2005/8/layout/vList2"/>
    <dgm:cxn modelId="{990AB681-039D-1348-BE91-5D7E56D9277B}" type="presOf" srcId="{E418543F-6EEC-494B-A9EF-CA7E1C30BA1F}" destId="{410C806F-B5BA-CF49-AAD3-5138AAF7CEEF}" srcOrd="0" destOrd="0" presId="urn:microsoft.com/office/officeart/2005/8/layout/vList2"/>
    <dgm:cxn modelId="{CA477FA9-E4F2-9641-B3FA-9A00A41C6C96}" type="presOf" srcId="{31CF087D-B941-4DD2-A833-7AD5DAE5A846}" destId="{96EE003C-8CCD-4345-B162-CA6F9ABDA57A}" srcOrd="0" destOrd="0" presId="urn:microsoft.com/office/officeart/2005/8/layout/vList2"/>
    <dgm:cxn modelId="{0AB532C5-D4C9-411D-980D-827E8C0C04B8}" srcId="{E418543F-6EEC-494B-A9EF-CA7E1C30BA1F}" destId="{206F037D-47BE-4165-8414-68CD53B4D055}" srcOrd="1" destOrd="0" parTransId="{07BA5FFC-06E3-4E28-B868-93E8709D741B}" sibTransId="{05AC1F57-2205-4675-8EC9-F99F3E480A9B}"/>
    <dgm:cxn modelId="{DF8EB7D9-6DDF-264B-BAFA-9BC2F429EA85}" type="presOf" srcId="{A5AF4A61-B2CB-46A5-967D-24025CF77544}" destId="{517C0373-2738-9941-9197-F147DC3E808E}" srcOrd="0" destOrd="0" presId="urn:microsoft.com/office/officeart/2005/8/layout/vList2"/>
    <dgm:cxn modelId="{200D5ADB-84B3-431F-9B39-E0D5A99747B5}" srcId="{E418543F-6EEC-494B-A9EF-CA7E1C30BA1F}" destId="{A5AF4A61-B2CB-46A5-967D-24025CF77544}" srcOrd="2" destOrd="0" parTransId="{3A23BD2A-3507-4993-A9F5-62617AF1A549}" sibTransId="{93DEBD51-E712-44BD-8E3B-46131EEAB7E4}"/>
    <dgm:cxn modelId="{DE3B47FE-0AE4-479C-9240-845F0D162010}" srcId="{E418543F-6EEC-494B-A9EF-CA7E1C30BA1F}" destId="{31CF087D-B941-4DD2-A833-7AD5DAE5A846}" srcOrd="0" destOrd="0" parTransId="{5707DEB9-9C70-4D4D-8F27-B4DCF6B30AC5}" sibTransId="{79B89DAF-6089-476D-A024-18056A6E4A90}"/>
    <dgm:cxn modelId="{B8FFFD7D-4271-D04B-8DB7-AE10F62E1048}" type="presParOf" srcId="{410C806F-B5BA-CF49-AAD3-5138AAF7CEEF}" destId="{96EE003C-8CCD-4345-B162-CA6F9ABDA57A}" srcOrd="0" destOrd="0" presId="urn:microsoft.com/office/officeart/2005/8/layout/vList2"/>
    <dgm:cxn modelId="{7FB85E0C-45DF-6F4A-A6B8-11756AB3A891}" type="presParOf" srcId="{410C806F-B5BA-CF49-AAD3-5138AAF7CEEF}" destId="{F73C8587-D5B5-C74A-BAF5-84DF89A4D66C}" srcOrd="1" destOrd="0" presId="urn:microsoft.com/office/officeart/2005/8/layout/vList2"/>
    <dgm:cxn modelId="{756FB146-EC39-764E-A012-D4F872A02342}" type="presParOf" srcId="{410C806F-B5BA-CF49-AAD3-5138AAF7CEEF}" destId="{B8ED4568-6D85-0F40-A647-A0718D74A72D}" srcOrd="2" destOrd="0" presId="urn:microsoft.com/office/officeart/2005/8/layout/vList2"/>
    <dgm:cxn modelId="{8099037C-5596-8F48-9601-03412CB9B021}" type="presParOf" srcId="{410C806F-B5BA-CF49-AAD3-5138AAF7CEEF}" destId="{B5009331-CC3B-5F4A-8B05-BC43B6C50279}" srcOrd="3" destOrd="0" presId="urn:microsoft.com/office/officeart/2005/8/layout/vList2"/>
    <dgm:cxn modelId="{78B0B236-0988-E745-9224-AC381DC6429B}" type="presParOf" srcId="{410C806F-B5BA-CF49-AAD3-5138AAF7CEEF}" destId="{517C0373-2738-9941-9197-F147DC3E808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9BB785D-FA1E-4043-AEB2-3D32886A4612}" type="doc">
      <dgm:prSet loTypeId="urn:microsoft.com/office/officeart/2008/layout/LinedList" loCatId="list" qsTypeId="urn:microsoft.com/office/officeart/2005/8/quickstyle/simple5" qsCatId="simple" csTypeId="urn:microsoft.com/office/officeart/2005/8/colors/colorful5" csCatId="colorful"/>
      <dgm:spPr/>
      <dgm:t>
        <a:bodyPr/>
        <a:lstStyle/>
        <a:p>
          <a:endParaRPr lang="en-US"/>
        </a:p>
      </dgm:t>
    </dgm:pt>
    <dgm:pt modelId="{2E174E10-5B1E-4C6A-AF75-543783C1AF78}">
      <dgm:prSet/>
      <dgm:spPr/>
      <dgm:t>
        <a:bodyPr/>
        <a:lstStyle/>
        <a:p>
          <a:pPr rtl="0"/>
          <a:r>
            <a:rPr lang="en-US" dirty="0">
              <a:latin typeface="Calibri Light" panose="020F0302020204030204"/>
              <a:hlinkClick xmlns:r="http://schemas.openxmlformats.org/officeDocument/2006/relationships" r:id="rId1"/>
            </a:rPr>
            <a:t>TIP 31: Screening and Assessing Adolescents for Substance Use Disorders</a:t>
          </a:r>
          <a:endParaRPr lang="en-US" dirty="0"/>
        </a:p>
      </dgm:t>
    </dgm:pt>
    <dgm:pt modelId="{5F2F7950-B803-477F-91D8-496A0E85BE3C}" type="parTrans" cxnId="{01F9002F-FA01-4F1F-94F2-A944B5F9E603}">
      <dgm:prSet/>
      <dgm:spPr/>
      <dgm:t>
        <a:bodyPr/>
        <a:lstStyle/>
        <a:p>
          <a:endParaRPr lang="en-US"/>
        </a:p>
      </dgm:t>
    </dgm:pt>
    <dgm:pt modelId="{F2AEA872-C014-48C6-880E-25F0C7D32696}" type="sibTrans" cxnId="{01F9002F-FA01-4F1F-94F2-A944B5F9E603}">
      <dgm:prSet/>
      <dgm:spPr/>
      <dgm:t>
        <a:bodyPr/>
        <a:lstStyle/>
        <a:p>
          <a:endParaRPr lang="en-US"/>
        </a:p>
      </dgm:t>
    </dgm:pt>
    <dgm:pt modelId="{226A2A97-C43B-44CC-A7D6-9AB4C0D69C04}">
      <dgm:prSet/>
      <dgm:spPr/>
      <dgm:t>
        <a:bodyPr/>
        <a:lstStyle/>
        <a:p>
          <a:pPr rtl="0"/>
          <a:r>
            <a:rPr lang="en-US" dirty="0">
              <a:latin typeface="Calibri Light" panose="020F0302020204030204"/>
              <a:hlinkClick xmlns:r="http://schemas.openxmlformats.org/officeDocument/2006/relationships" r:id="rId2"/>
            </a:rPr>
            <a:t>NIDA Screening Tools for Adolescent Substance Use</a:t>
          </a:r>
          <a:endParaRPr lang="en-US" dirty="0"/>
        </a:p>
      </dgm:t>
    </dgm:pt>
    <dgm:pt modelId="{7F5925E7-A341-43D1-8B9C-38F736DB731C}" type="parTrans" cxnId="{63F58F7E-958C-46EF-8ABC-6E4582DDCEC3}">
      <dgm:prSet/>
      <dgm:spPr/>
      <dgm:t>
        <a:bodyPr/>
        <a:lstStyle/>
        <a:p>
          <a:endParaRPr lang="en-US"/>
        </a:p>
      </dgm:t>
    </dgm:pt>
    <dgm:pt modelId="{807AB084-6575-4A09-B4AD-DB4AA2D57598}" type="sibTrans" cxnId="{63F58F7E-958C-46EF-8ABC-6E4582DDCEC3}">
      <dgm:prSet/>
      <dgm:spPr/>
      <dgm:t>
        <a:bodyPr/>
        <a:lstStyle/>
        <a:p>
          <a:endParaRPr lang="en-US"/>
        </a:p>
      </dgm:t>
    </dgm:pt>
    <dgm:pt modelId="{F663A8F3-D3CB-4CB9-854D-6A1BA7157CA6}">
      <dgm:prSet/>
      <dgm:spPr/>
      <dgm:t>
        <a:bodyPr/>
        <a:lstStyle/>
        <a:p>
          <a:pPr rtl="0"/>
          <a:r>
            <a:rPr lang="en-US" dirty="0">
              <a:latin typeface="Calibri Light" panose="020F0302020204030204"/>
              <a:hlinkClick xmlns:r="http://schemas.openxmlformats.org/officeDocument/2006/relationships" r:id="rId3"/>
            </a:rPr>
            <a:t>Screening and Assessment Tools Chart</a:t>
          </a:r>
          <a:endParaRPr lang="en-US" dirty="0">
            <a:hlinkClick xmlns:r="http://schemas.openxmlformats.org/officeDocument/2006/relationships" r:id="rId3"/>
          </a:endParaRPr>
        </a:p>
      </dgm:t>
    </dgm:pt>
    <dgm:pt modelId="{7819FC7F-3C54-4674-AC7C-7A1EB1C1D6FC}" type="parTrans" cxnId="{5B6322E2-0FF8-4A2F-958D-4260938F3D83}">
      <dgm:prSet/>
      <dgm:spPr/>
      <dgm:t>
        <a:bodyPr/>
        <a:lstStyle/>
        <a:p>
          <a:endParaRPr lang="en-US"/>
        </a:p>
      </dgm:t>
    </dgm:pt>
    <dgm:pt modelId="{D78CE3AA-9EB6-40B0-9011-7F6073505FCC}" type="sibTrans" cxnId="{5B6322E2-0FF8-4A2F-958D-4260938F3D83}">
      <dgm:prSet/>
      <dgm:spPr/>
      <dgm:t>
        <a:bodyPr/>
        <a:lstStyle/>
        <a:p>
          <a:endParaRPr lang="en-US"/>
        </a:p>
      </dgm:t>
    </dgm:pt>
    <dgm:pt modelId="{61EF1440-551A-4489-AD5F-8EE745060523}">
      <dgm:prSet/>
      <dgm:spPr/>
      <dgm:t>
        <a:bodyPr/>
        <a:lstStyle/>
        <a:p>
          <a:pPr rtl="0"/>
          <a:r>
            <a:rPr lang="en-US" dirty="0">
              <a:latin typeface="Calibri Light" panose="020F0302020204030204"/>
              <a:hlinkClick xmlns:r="http://schemas.openxmlformats.org/officeDocument/2006/relationships" r:id="rId4"/>
            </a:rPr>
            <a:t>Youth</a:t>
          </a:r>
          <a:r>
            <a:rPr lang="en-US" dirty="0">
              <a:hlinkClick xmlns:r="http://schemas.openxmlformats.org/officeDocument/2006/relationships" r:id="rId4"/>
            </a:rPr>
            <a:t>.gov</a:t>
          </a:r>
          <a:r>
            <a:rPr lang="en-US" dirty="0">
              <a:latin typeface="Calibri Light" panose="020F0302020204030204"/>
              <a:hlinkClick xmlns:r="http://schemas.openxmlformats.org/officeDocument/2006/relationships" r:id="rId4"/>
            </a:rPr>
            <a:t> Screening and Assessment</a:t>
          </a:r>
          <a:endParaRPr lang="en-US" dirty="0">
            <a:hlinkClick xmlns:r="http://schemas.openxmlformats.org/officeDocument/2006/relationships" r:id="rId4"/>
          </a:endParaRPr>
        </a:p>
      </dgm:t>
    </dgm:pt>
    <dgm:pt modelId="{53840FDA-0C14-424D-BFEF-26C47ACA61E6}" type="parTrans" cxnId="{4A4429A6-6842-48A1-A1C3-0A5A0EDAAB04}">
      <dgm:prSet/>
      <dgm:spPr/>
      <dgm:t>
        <a:bodyPr/>
        <a:lstStyle/>
        <a:p>
          <a:endParaRPr lang="en-US"/>
        </a:p>
      </dgm:t>
    </dgm:pt>
    <dgm:pt modelId="{9EBDBD01-3246-4817-AA8B-87E6440553B2}" type="sibTrans" cxnId="{4A4429A6-6842-48A1-A1C3-0A5A0EDAAB04}">
      <dgm:prSet/>
      <dgm:spPr/>
      <dgm:t>
        <a:bodyPr/>
        <a:lstStyle/>
        <a:p>
          <a:endParaRPr lang="en-US"/>
        </a:p>
      </dgm:t>
    </dgm:pt>
    <dgm:pt modelId="{E4387683-9D25-409D-8476-3A762B9280C0}" type="pres">
      <dgm:prSet presAssocID="{79BB785D-FA1E-4043-AEB2-3D32886A4612}" presName="vert0" presStyleCnt="0">
        <dgm:presLayoutVars>
          <dgm:dir/>
          <dgm:animOne val="branch"/>
          <dgm:animLvl val="lvl"/>
        </dgm:presLayoutVars>
      </dgm:prSet>
      <dgm:spPr/>
    </dgm:pt>
    <dgm:pt modelId="{69B19D24-6BD5-47DD-9F74-94BAE6E0CC42}" type="pres">
      <dgm:prSet presAssocID="{2E174E10-5B1E-4C6A-AF75-543783C1AF78}" presName="thickLine" presStyleLbl="alignNode1" presStyleIdx="0" presStyleCnt="4"/>
      <dgm:spPr/>
    </dgm:pt>
    <dgm:pt modelId="{EFEC25E6-3B32-4869-B47F-FD6EA58A90E8}" type="pres">
      <dgm:prSet presAssocID="{2E174E10-5B1E-4C6A-AF75-543783C1AF78}" presName="horz1" presStyleCnt="0"/>
      <dgm:spPr/>
    </dgm:pt>
    <dgm:pt modelId="{753F6011-78FF-4BDF-A290-D8378C782E16}" type="pres">
      <dgm:prSet presAssocID="{2E174E10-5B1E-4C6A-AF75-543783C1AF78}" presName="tx1" presStyleLbl="revTx" presStyleIdx="0" presStyleCnt="4"/>
      <dgm:spPr/>
    </dgm:pt>
    <dgm:pt modelId="{34419F5A-E5CD-4F9D-AE9C-31CB49979D3D}" type="pres">
      <dgm:prSet presAssocID="{2E174E10-5B1E-4C6A-AF75-543783C1AF78}" presName="vert1" presStyleCnt="0"/>
      <dgm:spPr/>
    </dgm:pt>
    <dgm:pt modelId="{993F8E29-BB01-4E8D-9FBA-DB63BD050AFB}" type="pres">
      <dgm:prSet presAssocID="{226A2A97-C43B-44CC-A7D6-9AB4C0D69C04}" presName="thickLine" presStyleLbl="alignNode1" presStyleIdx="1" presStyleCnt="4"/>
      <dgm:spPr/>
    </dgm:pt>
    <dgm:pt modelId="{1D196C69-A44B-42FF-BA1F-589DBFE291AD}" type="pres">
      <dgm:prSet presAssocID="{226A2A97-C43B-44CC-A7D6-9AB4C0D69C04}" presName="horz1" presStyleCnt="0"/>
      <dgm:spPr/>
    </dgm:pt>
    <dgm:pt modelId="{284BD1F8-3278-4E07-8388-5395D58DA96B}" type="pres">
      <dgm:prSet presAssocID="{226A2A97-C43B-44CC-A7D6-9AB4C0D69C04}" presName="tx1" presStyleLbl="revTx" presStyleIdx="1" presStyleCnt="4"/>
      <dgm:spPr/>
    </dgm:pt>
    <dgm:pt modelId="{D933885B-8FD6-4BEE-B3EE-2B2B74E88A25}" type="pres">
      <dgm:prSet presAssocID="{226A2A97-C43B-44CC-A7D6-9AB4C0D69C04}" presName="vert1" presStyleCnt="0"/>
      <dgm:spPr/>
    </dgm:pt>
    <dgm:pt modelId="{74FFE371-A788-45B5-A585-2EA32E0A0BB3}" type="pres">
      <dgm:prSet presAssocID="{F663A8F3-D3CB-4CB9-854D-6A1BA7157CA6}" presName="thickLine" presStyleLbl="alignNode1" presStyleIdx="2" presStyleCnt="4"/>
      <dgm:spPr/>
    </dgm:pt>
    <dgm:pt modelId="{563D3F18-A942-4068-84C4-407D35FC3C3E}" type="pres">
      <dgm:prSet presAssocID="{F663A8F3-D3CB-4CB9-854D-6A1BA7157CA6}" presName="horz1" presStyleCnt="0"/>
      <dgm:spPr/>
    </dgm:pt>
    <dgm:pt modelId="{0FC60FF6-BC38-405C-9783-ADB88591D7BC}" type="pres">
      <dgm:prSet presAssocID="{F663A8F3-D3CB-4CB9-854D-6A1BA7157CA6}" presName="tx1" presStyleLbl="revTx" presStyleIdx="2" presStyleCnt="4"/>
      <dgm:spPr/>
    </dgm:pt>
    <dgm:pt modelId="{AC0FF336-81CD-4628-B75D-344C7C244239}" type="pres">
      <dgm:prSet presAssocID="{F663A8F3-D3CB-4CB9-854D-6A1BA7157CA6}" presName="vert1" presStyleCnt="0"/>
      <dgm:spPr/>
    </dgm:pt>
    <dgm:pt modelId="{A824757A-AE94-42EF-846C-F24C836D90EC}" type="pres">
      <dgm:prSet presAssocID="{61EF1440-551A-4489-AD5F-8EE745060523}" presName="thickLine" presStyleLbl="alignNode1" presStyleIdx="3" presStyleCnt="4"/>
      <dgm:spPr/>
    </dgm:pt>
    <dgm:pt modelId="{40908B9F-D2FB-4D04-A3F4-2A502305E10C}" type="pres">
      <dgm:prSet presAssocID="{61EF1440-551A-4489-AD5F-8EE745060523}" presName="horz1" presStyleCnt="0"/>
      <dgm:spPr/>
    </dgm:pt>
    <dgm:pt modelId="{63A2C8BD-36D1-4267-8080-59FCB884E2D6}" type="pres">
      <dgm:prSet presAssocID="{61EF1440-551A-4489-AD5F-8EE745060523}" presName="tx1" presStyleLbl="revTx" presStyleIdx="3" presStyleCnt="4"/>
      <dgm:spPr/>
    </dgm:pt>
    <dgm:pt modelId="{D7C32601-F278-4A99-99FF-5AF0F27651FB}" type="pres">
      <dgm:prSet presAssocID="{61EF1440-551A-4489-AD5F-8EE745060523}" presName="vert1" presStyleCnt="0"/>
      <dgm:spPr/>
    </dgm:pt>
  </dgm:ptLst>
  <dgm:cxnLst>
    <dgm:cxn modelId="{01F9002F-FA01-4F1F-94F2-A944B5F9E603}" srcId="{79BB785D-FA1E-4043-AEB2-3D32886A4612}" destId="{2E174E10-5B1E-4C6A-AF75-543783C1AF78}" srcOrd="0" destOrd="0" parTransId="{5F2F7950-B803-477F-91D8-496A0E85BE3C}" sibTransId="{F2AEA872-C014-48C6-880E-25F0C7D32696}"/>
    <dgm:cxn modelId="{8EFFAA4F-D4EE-4460-B2F5-E28D9DADA301}" type="presOf" srcId="{79BB785D-FA1E-4043-AEB2-3D32886A4612}" destId="{E4387683-9D25-409D-8476-3A762B9280C0}" srcOrd="0" destOrd="0" presId="urn:microsoft.com/office/officeart/2008/layout/LinedList"/>
    <dgm:cxn modelId="{3139BB74-CD5E-4B9D-9022-DAF5B06638D0}" type="presOf" srcId="{2E174E10-5B1E-4C6A-AF75-543783C1AF78}" destId="{753F6011-78FF-4BDF-A290-D8378C782E16}" srcOrd="0" destOrd="0" presId="urn:microsoft.com/office/officeart/2008/layout/LinedList"/>
    <dgm:cxn modelId="{63F58F7E-958C-46EF-8ABC-6E4582DDCEC3}" srcId="{79BB785D-FA1E-4043-AEB2-3D32886A4612}" destId="{226A2A97-C43B-44CC-A7D6-9AB4C0D69C04}" srcOrd="1" destOrd="0" parTransId="{7F5925E7-A341-43D1-8B9C-38F736DB731C}" sibTransId="{807AB084-6575-4A09-B4AD-DB4AA2D57598}"/>
    <dgm:cxn modelId="{4BEC5E84-5E1E-4421-A971-3D0BA7B7F5F0}" type="presOf" srcId="{F663A8F3-D3CB-4CB9-854D-6A1BA7157CA6}" destId="{0FC60FF6-BC38-405C-9783-ADB88591D7BC}" srcOrd="0" destOrd="0" presId="urn:microsoft.com/office/officeart/2008/layout/LinedList"/>
    <dgm:cxn modelId="{4A4429A6-6842-48A1-A1C3-0A5A0EDAAB04}" srcId="{79BB785D-FA1E-4043-AEB2-3D32886A4612}" destId="{61EF1440-551A-4489-AD5F-8EE745060523}" srcOrd="3" destOrd="0" parTransId="{53840FDA-0C14-424D-BFEF-26C47ACA61E6}" sibTransId="{9EBDBD01-3246-4817-AA8B-87E6440553B2}"/>
    <dgm:cxn modelId="{6CFC6BC4-F9A5-4D4B-AE74-B5964861DCA4}" type="presOf" srcId="{226A2A97-C43B-44CC-A7D6-9AB4C0D69C04}" destId="{284BD1F8-3278-4E07-8388-5395D58DA96B}" srcOrd="0" destOrd="0" presId="urn:microsoft.com/office/officeart/2008/layout/LinedList"/>
    <dgm:cxn modelId="{E9B5B5D4-372C-4DF7-BF69-CDE7F5F54FF4}" type="presOf" srcId="{61EF1440-551A-4489-AD5F-8EE745060523}" destId="{63A2C8BD-36D1-4267-8080-59FCB884E2D6}" srcOrd="0" destOrd="0" presId="urn:microsoft.com/office/officeart/2008/layout/LinedList"/>
    <dgm:cxn modelId="{5B6322E2-0FF8-4A2F-958D-4260938F3D83}" srcId="{79BB785D-FA1E-4043-AEB2-3D32886A4612}" destId="{F663A8F3-D3CB-4CB9-854D-6A1BA7157CA6}" srcOrd="2" destOrd="0" parTransId="{7819FC7F-3C54-4674-AC7C-7A1EB1C1D6FC}" sibTransId="{D78CE3AA-9EB6-40B0-9011-7F6073505FCC}"/>
    <dgm:cxn modelId="{52251BD7-BC0B-4BF4-ACD6-1C20E81311F3}" type="presParOf" srcId="{E4387683-9D25-409D-8476-3A762B9280C0}" destId="{69B19D24-6BD5-47DD-9F74-94BAE6E0CC42}" srcOrd="0" destOrd="0" presId="urn:microsoft.com/office/officeart/2008/layout/LinedList"/>
    <dgm:cxn modelId="{9D2214C5-E864-460E-B47A-A450B1FCA287}" type="presParOf" srcId="{E4387683-9D25-409D-8476-3A762B9280C0}" destId="{EFEC25E6-3B32-4869-B47F-FD6EA58A90E8}" srcOrd="1" destOrd="0" presId="urn:microsoft.com/office/officeart/2008/layout/LinedList"/>
    <dgm:cxn modelId="{E22F5515-538E-46E1-9F1D-CECEE5C2F331}" type="presParOf" srcId="{EFEC25E6-3B32-4869-B47F-FD6EA58A90E8}" destId="{753F6011-78FF-4BDF-A290-D8378C782E16}" srcOrd="0" destOrd="0" presId="urn:microsoft.com/office/officeart/2008/layout/LinedList"/>
    <dgm:cxn modelId="{3A8F31EB-9BB8-4101-958F-1920B9E03A40}" type="presParOf" srcId="{EFEC25E6-3B32-4869-B47F-FD6EA58A90E8}" destId="{34419F5A-E5CD-4F9D-AE9C-31CB49979D3D}" srcOrd="1" destOrd="0" presId="urn:microsoft.com/office/officeart/2008/layout/LinedList"/>
    <dgm:cxn modelId="{1E4A5E31-80C2-4EAF-B7A3-931225842175}" type="presParOf" srcId="{E4387683-9D25-409D-8476-3A762B9280C0}" destId="{993F8E29-BB01-4E8D-9FBA-DB63BD050AFB}" srcOrd="2" destOrd="0" presId="urn:microsoft.com/office/officeart/2008/layout/LinedList"/>
    <dgm:cxn modelId="{3DB96020-7C24-4330-9708-E02D65407095}" type="presParOf" srcId="{E4387683-9D25-409D-8476-3A762B9280C0}" destId="{1D196C69-A44B-42FF-BA1F-589DBFE291AD}" srcOrd="3" destOrd="0" presId="urn:microsoft.com/office/officeart/2008/layout/LinedList"/>
    <dgm:cxn modelId="{BAD261E1-FCA2-40C2-B660-D8549C1A3111}" type="presParOf" srcId="{1D196C69-A44B-42FF-BA1F-589DBFE291AD}" destId="{284BD1F8-3278-4E07-8388-5395D58DA96B}" srcOrd="0" destOrd="0" presId="urn:microsoft.com/office/officeart/2008/layout/LinedList"/>
    <dgm:cxn modelId="{8E9422A8-925D-45E8-BE6A-764BEBA72209}" type="presParOf" srcId="{1D196C69-A44B-42FF-BA1F-589DBFE291AD}" destId="{D933885B-8FD6-4BEE-B3EE-2B2B74E88A25}" srcOrd="1" destOrd="0" presId="urn:microsoft.com/office/officeart/2008/layout/LinedList"/>
    <dgm:cxn modelId="{3DB82492-67CB-4FDD-8083-6F6C95680670}" type="presParOf" srcId="{E4387683-9D25-409D-8476-3A762B9280C0}" destId="{74FFE371-A788-45B5-A585-2EA32E0A0BB3}" srcOrd="4" destOrd="0" presId="urn:microsoft.com/office/officeart/2008/layout/LinedList"/>
    <dgm:cxn modelId="{33A7A146-EAD1-4084-A656-96EEBFC9289D}" type="presParOf" srcId="{E4387683-9D25-409D-8476-3A762B9280C0}" destId="{563D3F18-A942-4068-84C4-407D35FC3C3E}" srcOrd="5" destOrd="0" presId="urn:microsoft.com/office/officeart/2008/layout/LinedList"/>
    <dgm:cxn modelId="{9F553466-092E-484A-9443-8A2E7A71B679}" type="presParOf" srcId="{563D3F18-A942-4068-84C4-407D35FC3C3E}" destId="{0FC60FF6-BC38-405C-9783-ADB88591D7BC}" srcOrd="0" destOrd="0" presId="urn:microsoft.com/office/officeart/2008/layout/LinedList"/>
    <dgm:cxn modelId="{15977E76-928F-45DB-83CC-FA9AE2042FD2}" type="presParOf" srcId="{563D3F18-A942-4068-84C4-407D35FC3C3E}" destId="{AC0FF336-81CD-4628-B75D-344C7C244239}" srcOrd="1" destOrd="0" presId="urn:microsoft.com/office/officeart/2008/layout/LinedList"/>
    <dgm:cxn modelId="{B724E679-9EA1-49EB-9B6C-C2367DDA87AF}" type="presParOf" srcId="{E4387683-9D25-409D-8476-3A762B9280C0}" destId="{A824757A-AE94-42EF-846C-F24C836D90EC}" srcOrd="6" destOrd="0" presId="urn:microsoft.com/office/officeart/2008/layout/LinedList"/>
    <dgm:cxn modelId="{E1B6F881-9469-4D04-A136-07836F3D8C5A}" type="presParOf" srcId="{E4387683-9D25-409D-8476-3A762B9280C0}" destId="{40908B9F-D2FB-4D04-A3F4-2A502305E10C}" srcOrd="7" destOrd="0" presId="urn:microsoft.com/office/officeart/2008/layout/LinedList"/>
    <dgm:cxn modelId="{BC3F3BD9-5591-4323-A00B-B55AD93E9A8B}" type="presParOf" srcId="{40908B9F-D2FB-4D04-A3F4-2A502305E10C}" destId="{63A2C8BD-36D1-4267-8080-59FCB884E2D6}" srcOrd="0" destOrd="0" presId="urn:microsoft.com/office/officeart/2008/layout/LinedList"/>
    <dgm:cxn modelId="{0FB5C3CC-70B5-486A-B414-978696335188}" type="presParOf" srcId="{40908B9F-D2FB-4D04-A3F4-2A502305E10C}" destId="{D7C32601-F278-4A99-99FF-5AF0F27651F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0ACA7-010D-B54F-AC05-D09B19712A2F}">
      <dsp:nvSpPr>
        <dsp:cNvPr id="0" name=""/>
        <dsp:cNvSpPr/>
      </dsp:nvSpPr>
      <dsp:spPr>
        <a:xfrm>
          <a:off x="0" y="81411"/>
          <a:ext cx="10515600" cy="9931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t>Participants will:</a:t>
          </a:r>
          <a:r>
            <a:rPr lang="en-US" sz="2500" kern="1200" dirty="0">
              <a:latin typeface="Calibri Light" panose="020F0302020204030204"/>
            </a:rPr>
            <a:t> </a:t>
          </a:r>
          <a:endParaRPr lang="en-US" sz="2500" kern="1200" dirty="0"/>
        </a:p>
      </dsp:txBody>
      <dsp:txXfrm>
        <a:off x="48481" y="129892"/>
        <a:ext cx="10418638" cy="896166"/>
      </dsp:txXfrm>
    </dsp:sp>
    <dsp:sp modelId="{532FDEF6-C5FA-4E44-928F-2B2828C5FF73}">
      <dsp:nvSpPr>
        <dsp:cNvPr id="0" name=""/>
        <dsp:cNvSpPr/>
      </dsp:nvSpPr>
      <dsp:spPr>
        <a:xfrm>
          <a:off x="0" y="1146540"/>
          <a:ext cx="10515600" cy="993128"/>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1.) Understand the elements that are required for a student to be placed on a Medical Separation with Reinstatements Rights (MSWR).</a:t>
          </a:r>
        </a:p>
      </dsp:txBody>
      <dsp:txXfrm>
        <a:off x="48481" y="1195021"/>
        <a:ext cx="10418638" cy="896166"/>
      </dsp:txXfrm>
    </dsp:sp>
    <dsp:sp modelId="{FF506B7B-7CA3-8C4F-9E1D-8420E9D5A4EF}">
      <dsp:nvSpPr>
        <dsp:cNvPr id="0" name=""/>
        <dsp:cNvSpPr/>
      </dsp:nvSpPr>
      <dsp:spPr>
        <a:xfrm>
          <a:off x="0" y="2211669"/>
          <a:ext cx="10515600" cy="993128"/>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t>2.) Identify the process associated with consultation with other Wellness staff which is a required element of MSWR process.</a:t>
          </a:r>
          <a:r>
            <a:rPr lang="en-US" sz="2500" kern="1200" dirty="0">
              <a:latin typeface="Calibri Light" panose="020F0302020204030204"/>
            </a:rPr>
            <a:t> </a:t>
          </a:r>
          <a:endParaRPr lang="en-US" sz="2500" kern="1200" dirty="0"/>
        </a:p>
      </dsp:txBody>
      <dsp:txXfrm>
        <a:off x="48481" y="2260150"/>
        <a:ext cx="10418638" cy="896166"/>
      </dsp:txXfrm>
    </dsp:sp>
    <dsp:sp modelId="{EE81EDAA-22EE-FA49-B933-E0F93A06693F}">
      <dsp:nvSpPr>
        <dsp:cNvPr id="0" name=""/>
        <dsp:cNvSpPr/>
      </dsp:nvSpPr>
      <dsp:spPr>
        <a:xfrm>
          <a:off x="0" y="3276797"/>
          <a:ext cx="10515600" cy="99312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3.) Articulate recent policy changes regarding assessment, consent, referrals and transportation.</a:t>
          </a:r>
        </a:p>
      </dsp:txBody>
      <dsp:txXfrm>
        <a:off x="48481" y="3325278"/>
        <a:ext cx="10418638" cy="8961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EF18A-CFB0-4B45-BF34-386B6040F266}">
      <dsp:nvSpPr>
        <dsp:cNvPr id="0" name=""/>
        <dsp:cNvSpPr/>
      </dsp:nvSpPr>
      <dsp:spPr>
        <a:xfrm>
          <a:off x="0" y="478"/>
          <a:ext cx="53244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7BE172-1CD7-E04C-9C56-B4736C8AA9E4}">
      <dsp:nvSpPr>
        <dsp:cNvPr id="0" name=""/>
        <dsp:cNvSpPr/>
      </dsp:nvSpPr>
      <dsp:spPr>
        <a:xfrm>
          <a:off x="0" y="478"/>
          <a:ext cx="5324475" cy="783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The HWD will refer the student to the TEAP if there is a reasonable belief, based on objective evidence, that the student has a substance use condition that presents a significant barrier to continued participation.</a:t>
          </a:r>
        </a:p>
      </dsp:txBody>
      <dsp:txXfrm>
        <a:off x="0" y="478"/>
        <a:ext cx="5324475" cy="783716"/>
      </dsp:txXfrm>
    </dsp:sp>
    <dsp:sp modelId="{745AABA8-F86B-0F4B-9A03-4F5D5AD4308F}">
      <dsp:nvSpPr>
        <dsp:cNvPr id="0" name=""/>
        <dsp:cNvSpPr/>
      </dsp:nvSpPr>
      <dsp:spPr>
        <a:xfrm>
          <a:off x="0" y="784194"/>
          <a:ext cx="5324475"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5E1091-5F1B-874D-99AD-3BBE1714649A}">
      <dsp:nvSpPr>
        <dsp:cNvPr id="0" name=""/>
        <dsp:cNvSpPr/>
      </dsp:nvSpPr>
      <dsp:spPr>
        <a:xfrm>
          <a:off x="0" y="784194"/>
          <a:ext cx="5324475" cy="783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TEAP is the subject matter expert and must be involved in the MSWR (and this involvement documented).</a:t>
          </a:r>
        </a:p>
      </dsp:txBody>
      <dsp:txXfrm>
        <a:off x="0" y="784194"/>
        <a:ext cx="5324475" cy="783716"/>
      </dsp:txXfrm>
    </dsp:sp>
    <dsp:sp modelId="{1DBEE4C0-3662-1D45-B257-5B01FF24CA66}">
      <dsp:nvSpPr>
        <dsp:cNvPr id="0" name=""/>
        <dsp:cNvSpPr/>
      </dsp:nvSpPr>
      <dsp:spPr>
        <a:xfrm>
          <a:off x="0" y="1567910"/>
          <a:ext cx="53244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6114DE-7D56-B340-815F-662B2389A983}">
      <dsp:nvSpPr>
        <dsp:cNvPr id="0" name=""/>
        <dsp:cNvSpPr/>
      </dsp:nvSpPr>
      <dsp:spPr>
        <a:xfrm>
          <a:off x="0" y="1567910"/>
          <a:ext cx="5324475" cy="783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A medical separation occurs when a student is </a:t>
          </a:r>
          <a:r>
            <a:rPr lang="en-US" sz="1200" u="sng" kern="1200"/>
            <a:t>no longer able to participate </a:t>
          </a:r>
          <a:r>
            <a:rPr lang="en-US" sz="1200" kern="1200"/>
            <a:t>in Job Corps because of this condition.</a:t>
          </a:r>
        </a:p>
      </dsp:txBody>
      <dsp:txXfrm>
        <a:off x="0" y="1567910"/>
        <a:ext cx="5324475" cy="783716"/>
      </dsp:txXfrm>
    </dsp:sp>
    <dsp:sp modelId="{7F64AD33-5686-1F46-AA3D-8525E7352C79}">
      <dsp:nvSpPr>
        <dsp:cNvPr id="0" name=""/>
        <dsp:cNvSpPr/>
      </dsp:nvSpPr>
      <dsp:spPr>
        <a:xfrm>
          <a:off x="0" y="2351627"/>
          <a:ext cx="5324475"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4B1C1D-1D1F-F34C-86CC-1930D16C1E13}">
      <dsp:nvSpPr>
        <dsp:cNvPr id="0" name=""/>
        <dsp:cNvSpPr/>
      </dsp:nvSpPr>
      <dsp:spPr>
        <a:xfrm>
          <a:off x="0" y="2351627"/>
          <a:ext cx="5324475" cy="783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Medical separations must not be used in lieu of providing reasonable accommodation, reasonable modification in policies, practices, or procedures, and auxiliary aids and services (RA/RM/AAS) to include equally effective communications for individuals with disabilities. </a:t>
          </a:r>
        </a:p>
      </dsp:txBody>
      <dsp:txXfrm>
        <a:off x="0" y="2351627"/>
        <a:ext cx="5324475" cy="783716"/>
      </dsp:txXfrm>
    </dsp:sp>
    <dsp:sp modelId="{60686B26-67F2-BC49-9048-123FED428544}">
      <dsp:nvSpPr>
        <dsp:cNvPr id="0" name=""/>
        <dsp:cNvSpPr/>
      </dsp:nvSpPr>
      <dsp:spPr>
        <a:xfrm>
          <a:off x="0" y="3135343"/>
          <a:ext cx="53244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056634-CE96-5C43-AE59-3E5722878618}">
      <dsp:nvSpPr>
        <dsp:cNvPr id="0" name=""/>
        <dsp:cNvSpPr/>
      </dsp:nvSpPr>
      <dsp:spPr>
        <a:xfrm>
          <a:off x="0" y="3135343"/>
          <a:ext cx="5324475" cy="783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RA/RM/AAS must be tried or considered with the goal of allowing the student to participate in the Job Corps program to the maximum extent possible.</a:t>
          </a:r>
        </a:p>
      </dsp:txBody>
      <dsp:txXfrm>
        <a:off x="0" y="3135343"/>
        <a:ext cx="5324475" cy="7837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2E2BC-A1D9-8C40-AABA-5339D0AC99CF}">
      <dsp:nvSpPr>
        <dsp:cNvPr id="0" name=""/>
        <dsp:cNvSpPr/>
      </dsp:nvSpPr>
      <dsp:spPr>
        <a:xfrm>
          <a:off x="0" y="415356"/>
          <a:ext cx="6666833" cy="87395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Collect available data</a:t>
          </a:r>
        </a:p>
      </dsp:txBody>
      <dsp:txXfrm>
        <a:off x="42663" y="458019"/>
        <a:ext cx="6581507" cy="788627"/>
      </dsp:txXfrm>
    </dsp:sp>
    <dsp:sp modelId="{66A9D37D-29E4-5846-81FF-C3D0E446FF6C}">
      <dsp:nvSpPr>
        <dsp:cNvPr id="0" name=""/>
        <dsp:cNvSpPr/>
      </dsp:nvSpPr>
      <dsp:spPr>
        <a:xfrm>
          <a:off x="0" y="1352669"/>
          <a:ext cx="6666833" cy="873953"/>
        </a:xfrm>
        <a:prstGeom prst="round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Clinical interview student with assessment to determine if has a SUD and is unable to participate at JC</a:t>
          </a:r>
        </a:p>
      </dsp:txBody>
      <dsp:txXfrm>
        <a:off x="42663" y="1395332"/>
        <a:ext cx="6581507" cy="788627"/>
      </dsp:txXfrm>
    </dsp:sp>
    <dsp:sp modelId="{4CE67635-CEB6-B748-A6E3-5E4AD682B2AC}">
      <dsp:nvSpPr>
        <dsp:cNvPr id="0" name=""/>
        <dsp:cNvSpPr/>
      </dsp:nvSpPr>
      <dsp:spPr>
        <a:xfrm>
          <a:off x="0" y="2289983"/>
          <a:ext cx="6666833" cy="873953"/>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Document assessment with recommendations</a:t>
          </a:r>
        </a:p>
      </dsp:txBody>
      <dsp:txXfrm>
        <a:off x="42663" y="2332646"/>
        <a:ext cx="6581507" cy="788627"/>
      </dsp:txXfrm>
    </dsp:sp>
    <dsp:sp modelId="{2F23EF42-17D3-1547-B695-703512824CA6}">
      <dsp:nvSpPr>
        <dsp:cNvPr id="0" name=""/>
        <dsp:cNvSpPr/>
      </dsp:nvSpPr>
      <dsp:spPr>
        <a:xfrm>
          <a:off x="0" y="3227296"/>
          <a:ext cx="6666833" cy="873953"/>
        </a:xfrm>
        <a:prstGeom prst="round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Complete Student Health Plan Form</a:t>
          </a:r>
        </a:p>
      </dsp:txBody>
      <dsp:txXfrm>
        <a:off x="42663" y="3269959"/>
        <a:ext cx="6581507" cy="788627"/>
      </dsp:txXfrm>
    </dsp:sp>
    <dsp:sp modelId="{45BC6ABA-0569-B840-ABE1-6A25DF416BCA}">
      <dsp:nvSpPr>
        <dsp:cNvPr id="0" name=""/>
        <dsp:cNvSpPr/>
      </dsp:nvSpPr>
      <dsp:spPr>
        <a:xfrm>
          <a:off x="0" y="4164610"/>
          <a:ext cx="6666833" cy="873953"/>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Follow your chain of authority/command and then discuss with </a:t>
          </a:r>
          <a:r>
            <a:rPr lang="en-US" sz="2200" kern="1200" dirty="0">
              <a:latin typeface="Calibri Light" panose="020F0302020204030204"/>
            </a:rPr>
            <a:t>Center Director</a:t>
          </a:r>
          <a:endParaRPr lang="en-US" sz="2200" kern="1200" dirty="0"/>
        </a:p>
      </dsp:txBody>
      <dsp:txXfrm>
        <a:off x="42663" y="4207273"/>
        <a:ext cx="6581507" cy="7886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539E9-D303-3846-8375-3AC5FD74BCB1}">
      <dsp:nvSpPr>
        <dsp:cNvPr id="0" name=""/>
        <dsp:cNvSpPr/>
      </dsp:nvSpPr>
      <dsp:spPr>
        <a:xfrm>
          <a:off x="51" y="213219"/>
          <a:ext cx="4913783" cy="576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kern="1200" dirty="0"/>
            <a:t>Clinical interview </a:t>
          </a:r>
          <a:r>
            <a:rPr lang="en-US" sz="2000" kern="1200" dirty="0">
              <a:latin typeface="Calibri Light" panose="020F0302020204030204"/>
            </a:rPr>
            <a:t>components </a:t>
          </a:r>
          <a:r>
            <a:rPr lang="en-US" sz="2000" kern="1200" dirty="0"/>
            <a:t>could include:</a:t>
          </a:r>
        </a:p>
      </dsp:txBody>
      <dsp:txXfrm>
        <a:off x="51" y="213219"/>
        <a:ext cx="4913783" cy="576000"/>
      </dsp:txXfrm>
    </dsp:sp>
    <dsp:sp modelId="{39447D0C-8CCE-5743-949A-73F5913F08E1}">
      <dsp:nvSpPr>
        <dsp:cNvPr id="0" name=""/>
        <dsp:cNvSpPr/>
      </dsp:nvSpPr>
      <dsp:spPr>
        <a:xfrm>
          <a:off x="51" y="789219"/>
          <a:ext cx="4913783" cy="33488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Review of process and reason for interview</a:t>
          </a:r>
        </a:p>
        <a:p>
          <a:pPr marL="228600" lvl="1" indent="-228600" algn="l" defTabSz="889000" rtl="0">
            <a:lnSpc>
              <a:spcPct val="90000"/>
            </a:lnSpc>
            <a:spcBef>
              <a:spcPct val="0"/>
            </a:spcBef>
            <a:spcAft>
              <a:spcPct val="15000"/>
            </a:spcAft>
            <a:buChar char="•"/>
          </a:pPr>
          <a:r>
            <a:rPr lang="en-US" sz="2000" kern="1200" dirty="0"/>
            <a:t>Why </a:t>
          </a:r>
          <a:r>
            <a:rPr lang="en-US" sz="2000" kern="1200" dirty="0">
              <a:latin typeface="Calibri Light" panose="020F0302020204030204"/>
            </a:rPr>
            <a:t>there</a:t>
          </a:r>
          <a:r>
            <a:rPr lang="en-US" sz="2000" kern="1200" dirty="0"/>
            <a:t> </a:t>
          </a:r>
          <a:r>
            <a:rPr lang="en-US" sz="2000" kern="1200" dirty="0">
              <a:latin typeface="Calibri Light" panose="020F0302020204030204"/>
            </a:rPr>
            <a:t>is a concern</a:t>
          </a:r>
          <a:r>
            <a:rPr lang="en-US" sz="2000" kern="1200" dirty="0"/>
            <a:t> about the student</a:t>
          </a:r>
        </a:p>
        <a:p>
          <a:pPr marL="228600" lvl="1" indent="-228600" algn="l" defTabSz="889000" rtl="0">
            <a:lnSpc>
              <a:spcPct val="90000"/>
            </a:lnSpc>
            <a:spcBef>
              <a:spcPct val="0"/>
            </a:spcBef>
            <a:spcAft>
              <a:spcPct val="15000"/>
            </a:spcAft>
            <a:buChar char="•"/>
          </a:pPr>
          <a:r>
            <a:rPr lang="en-US" sz="2000" kern="1200" dirty="0"/>
            <a:t>Relevant psychosocial history</a:t>
          </a:r>
          <a:r>
            <a:rPr lang="en-US" sz="2000" kern="1200" dirty="0">
              <a:latin typeface="Calibri Light" panose="020F0302020204030204"/>
            </a:rPr>
            <a:t> </a:t>
          </a:r>
          <a:endParaRPr lang="en-US" sz="2000" kern="1200" dirty="0"/>
        </a:p>
        <a:p>
          <a:pPr marL="228600" lvl="1" indent="-228600" algn="l" defTabSz="889000">
            <a:lnSpc>
              <a:spcPct val="90000"/>
            </a:lnSpc>
            <a:spcBef>
              <a:spcPct val="0"/>
            </a:spcBef>
            <a:spcAft>
              <a:spcPct val="15000"/>
            </a:spcAft>
            <a:buChar char="•"/>
          </a:pPr>
          <a:r>
            <a:rPr lang="en-US" sz="2000" kern="1200" dirty="0"/>
            <a:t>Prior substance use history/treatment/frequency of use</a:t>
          </a:r>
        </a:p>
        <a:p>
          <a:pPr marL="228600" lvl="1" indent="-228600" algn="l" defTabSz="889000">
            <a:lnSpc>
              <a:spcPct val="90000"/>
            </a:lnSpc>
            <a:spcBef>
              <a:spcPct val="0"/>
            </a:spcBef>
            <a:spcAft>
              <a:spcPct val="15000"/>
            </a:spcAft>
            <a:buChar char="•"/>
          </a:pPr>
          <a:r>
            <a:rPr lang="en-US" sz="2000" kern="1200" dirty="0"/>
            <a:t>Prior mental health history (to determine if possible co-occurring disorders)</a:t>
          </a:r>
        </a:p>
        <a:p>
          <a:pPr marL="228600" lvl="1" indent="-228600" algn="l" defTabSz="889000" rtl="0">
            <a:lnSpc>
              <a:spcPct val="90000"/>
            </a:lnSpc>
            <a:spcBef>
              <a:spcPct val="0"/>
            </a:spcBef>
            <a:spcAft>
              <a:spcPct val="15000"/>
            </a:spcAft>
            <a:buChar char="•"/>
          </a:pPr>
          <a:r>
            <a:rPr lang="en-US" sz="2000" kern="1200" dirty="0"/>
            <a:t>Current functioning</a:t>
          </a:r>
          <a:r>
            <a:rPr lang="en-US" sz="2000" kern="1200" dirty="0">
              <a:latin typeface="Calibri Light" panose="020F0302020204030204"/>
            </a:rPr>
            <a:t> </a:t>
          </a:r>
          <a:endParaRPr lang="en-US" sz="2000" kern="1200" dirty="0"/>
        </a:p>
        <a:p>
          <a:pPr marL="228600" lvl="1" indent="-228600" algn="l" defTabSz="889000">
            <a:lnSpc>
              <a:spcPct val="90000"/>
            </a:lnSpc>
            <a:spcBef>
              <a:spcPct val="0"/>
            </a:spcBef>
            <a:spcAft>
              <a:spcPct val="15000"/>
            </a:spcAft>
            <a:buChar char="•"/>
          </a:pPr>
          <a:r>
            <a:rPr lang="en-US" sz="2000" kern="1200" dirty="0"/>
            <a:t>Strengths/resources to remain on center with support</a:t>
          </a:r>
        </a:p>
      </dsp:txBody>
      <dsp:txXfrm>
        <a:off x="51" y="789219"/>
        <a:ext cx="4913783" cy="3348899"/>
      </dsp:txXfrm>
    </dsp:sp>
    <dsp:sp modelId="{EE944DFB-BA0D-D64A-9861-084AEA65E383}">
      <dsp:nvSpPr>
        <dsp:cNvPr id="0" name=""/>
        <dsp:cNvSpPr/>
      </dsp:nvSpPr>
      <dsp:spPr>
        <a:xfrm>
          <a:off x="5601764" y="213219"/>
          <a:ext cx="4913783" cy="576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Conclusions Address:</a:t>
          </a:r>
        </a:p>
      </dsp:txBody>
      <dsp:txXfrm>
        <a:off x="5601764" y="213219"/>
        <a:ext cx="4913783" cy="576000"/>
      </dsp:txXfrm>
    </dsp:sp>
    <dsp:sp modelId="{B51230E2-FFD7-C249-BD7C-2431F4774A52}">
      <dsp:nvSpPr>
        <dsp:cNvPr id="0" name=""/>
        <dsp:cNvSpPr/>
      </dsp:nvSpPr>
      <dsp:spPr>
        <a:xfrm>
          <a:off x="5601764" y="789219"/>
          <a:ext cx="4913783" cy="33488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t>Meets criteria for </a:t>
          </a:r>
          <a:r>
            <a:rPr lang="en-US" sz="2000" kern="1200" dirty="0">
              <a:latin typeface="Calibri Light" panose="020F0302020204030204"/>
            </a:rPr>
            <a:t>SUD, including</a:t>
          </a:r>
          <a:r>
            <a:rPr lang="en-US" sz="2000" kern="1200" dirty="0"/>
            <a:t> current symptoms/behaviors and functional impairments</a:t>
          </a:r>
        </a:p>
        <a:p>
          <a:pPr marL="228600" lvl="1" indent="-228600" algn="l" defTabSz="889000">
            <a:lnSpc>
              <a:spcPct val="90000"/>
            </a:lnSpc>
            <a:spcBef>
              <a:spcPct val="0"/>
            </a:spcBef>
            <a:spcAft>
              <a:spcPct val="15000"/>
            </a:spcAft>
            <a:buChar char="•"/>
          </a:pPr>
          <a:r>
            <a:rPr lang="en-US" sz="2000" kern="1200" dirty="0"/>
            <a:t>Applicable SPAMIS Code (DSM-5/ICD 10)</a:t>
          </a:r>
        </a:p>
        <a:p>
          <a:pPr marL="228600" lvl="1" indent="-228600" algn="l" defTabSz="889000">
            <a:lnSpc>
              <a:spcPct val="90000"/>
            </a:lnSpc>
            <a:spcBef>
              <a:spcPct val="0"/>
            </a:spcBef>
            <a:spcAft>
              <a:spcPct val="15000"/>
            </a:spcAft>
            <a:buChar char="•"/>
          </a:pPr>
          <a:r>
            <a:rPr lang="en-US" sz="2000" u="sng" kern="1200" dirty="0"/>
            <a:t>Specific and individualized</a:t>
          </a:r>
          <a:r>
            <a:rPr lang="en-US" sz="2000" kern="1200" dirty="0"/>
            <a:t> treatment needs and requirements to return</a:t>
          </a:r>
        </a:p>
        <a:p>
          <a:pPr marL="228600" lvl="1" indent="-228600" algn="l" defTabSz="889000">
            <a:lnSpc>
              <a:spcPct val="90000"/>
            </a:lnSpc>
            <a:spcBef>
              <a:spcPct val="0"/>
            </a:spcBef>
            <a:spcAft>
              <a:spcPct val="15000"/>
            </a:spcAft>
            <a:buChar char="•"/>
          </a:pPr>
          <a:r>
            <a:rPr lang="en-US" sz="2000" kern="1200" dirty="0"/>
            <a:t>Individualized referral(s)</a:t>
          </a:r>
        </a:p>
        <a:p>
          <a:pPr marL="228600" lvl="1" indent="-228600" algn="l" defTabSz="889000">
            <a:lnSpc>
              <a:spcPct val="90000"/>
            </a:lnSpc>
            <a:spcBef>
              <a:spcPct val="0"/>
            </a:spcBef>
            <a:spcAft>
              <a:spcPct val="15000"/>
            </a:spcAft>
            <a:buChar char="•"/>
          </a:pPr>
          <a:r>
            <a:rPr lang="en-US" sz="2000" kern="1200" dirty="0"/>
            <a:t>Transport requirements</a:t>
          </a:r>
        </a:p>
        <a:p>
          <a:pPr marL="228600" lvl="1" indent="-228600" algn="l" defTabSz="889000">
            <a:lnSpc>
              <a:spcPct val="90000"/>
            </a:lnSpc>
            <a:spcBef>
              <a:spcPct val="0"/>
            </a:spcBef>
            <a:spcAft>
              <a:spcPct val="15000"/>
            </a:spcAft>
            <a:buChar char="•"/>
          </a:pPr>
          <a:r>
            <a:rPr lang="en-US" sz="2000" kern="1200" dirty="0"/>
            <a:t>Student consent </a:t>
          </a:r>
        </a:p>
      </dsp:txBody>
      <dsp:txXfrm>
        <a:off x="5601764" y="789219"/>
        <a:ext cx="4913783" cy="33488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9A5B5-1745-324B-82F5-BBC2B7592641}">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A9F355-368F-DC47-ABF8-97EAC246D8EE}">
      <dsp:nvSpPr>
        <dsp:cNvPr id="0" name=""/>
        <dsp:cNvSpPr/>
      </dsp:nvSpPr>
      <dsp:spPr>
        <a:xfrm>
          <a:off x="0" y="531"/>
          <a:ext cx="10515600" cy="334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F10.10	   	Alcohol use disorder (includes all issues related to ETOH)</a:t>
          </a:r>
          <a:endParaRPr lang="en-US" sz="1500" kern="1200" dirty="0"/>
        </a:p>
      </dsp:txBody>
      <dsp:txXfrm>
        <a:off x="0" y="531"/>
        <a:ext cx="10515600" cy="334636"/>
      </dsp:txXfrm>
    </dsp:sp>
    <dsp:sp modelId="{CB8E7E94-6D6E-F548-A42D-AF2AABBC08F1}">
      <dsp:nvSpPr>
        <dsp:cNvPr id="0" name=""/>
        <dsp:cNvSpPr/>
      </dsp:nvSpPr>
      <dsp:spPr>
        <a:xfrm>
          <a:off x="0" y="33516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70A9AC-2265-A042-B470-6F8B7B685A86}">
      <dsp:nvSpPr>
        <dsp:cNvPr id="0" name=""/>
        <dsp:cNvSpPr/>
      </dsp:nvSpPr>
      <dsp:spPr>
        <a:xfrm>
          <a:off x="0" y="335167"/>
          <a:ext cx="10515600" cy="334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F11.10		Opioid use disorder (includes all issues related to opioids)</a:t>
          </a:r>
        </a:p>
      </dsp:txBody>
      <dsp:txXfrm>
        <a:off x="0" y="335167"/>
        <a:ext cx="10515600" cy="334636"/>
      </dsp:txXfrm>
    </dsp:sp>
    <dsp:sp modelId="{D595FF42-BD58-3B49-B183-4FFB0639CC04}">
      <dsp:nvSpPr>
        <dsp:cNvPr id="0" name=""/>
        <dsp:cNvSpPr/>
      </dsp:nvSpPr>
      <dsp:spPr>
        <a:xfrm>
          <a:off x="0" y="66980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818A45-1885-194C-A864-69AD84AB91C2}">
      <dsp:nvSpPr>
        <dsp:cNvPr id="0" name=""/>
        <dsp:cNvSpPr/>
      </dsp:nvSpPr>
      <dsp:spPr>
        <a:xfrm>
          <a:off x="0" y="669804"/>
          <a:ext cx="10515600" cy="334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F12.10 		Cannabis use disorder and all related issues</a:t>
          </a:r>
        </a:p>
      </dsp:txBody>
      <dsp:txXfrm>
        <a:off x="0" y="669804"/>
        <a:ext cx="10515600" cy="334636"/>
      </dsp:txXfrm>
    </dsp:sp>
    <dsp:sp modelId="{54C98718-E66B-B140-A5C5-C1E1F21381C6}">
      <dsp:nvSpPr>
        <dsp:cNvPr id="0" name=""/>
        <dsp:cNvSpPr/>
      </dsp:nvSpPr>
      <dsp:spPr>
        <a:xfrm>
          <a:off x="0" y="100444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D8BA73-2574-334E-817A-D1DC8F601DDD}">
      <dsp:nvSpPr>
        <dsp:cNvPr id="0" name=""/>
        <dsp:cNvSpPr/>
      </dsp:nvSpPr>
      <dsp:spPr>
        <a:xfrm>
          <a:off x="0" y="1004440"/>
          <a:ext cx="10515600" cy="334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F13.10		Sedative, hypnotic, anxiolytic, or related use disorder</a:t>
          </a:r>
        </a:p>
      </dsp:txBody>
      <dsp:txXfrm>
        <a:off x="0" y="1004440"/>
        <a:ext cx="10515600" cy="334636"/>
      </dsp:txXfrm>
    </dsp:sp>
    <dsp:sp modelId="{8B9A6E13-9C53-BF4F-AB18-B37B495C5FC2}">
      <dsp:nvSpPr>
        <dsp:cNvPr id="0" name=""/>
        <dsp:cNvSpPr/>
      </dsp:nvSpPr>
      <dsp:spPr>
        <a:xfrm>
          <a:off x="0" y="133907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49D85E-3721-694C-A026-BEDA97D630ED}">
      <dsp:nvSpPr>
        <dsp:cNvPr id="0" name=""/>
        <dsp:cNvSpPr/>
      </dsp:nvSpPr>
      <dsp:spPr>
        <a:xfrm>
          <a:off x="0" y="1339077"/>
          <a:ext cx="10515600" cy="334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F14.10		Cocaine use disorder and all related issues</a:t>
          </a:r>
        </a:p>
      </dsp:txBody>
      <dsp:txXfrm>
        <a:off x="0" y="1339077"/>
        <a:ext cx="10515600" cy="334636"/>
      </dsp:txXfrm>
    </dsp:sp>
    <dsp:sp modelId="{CEE7ED05-CD40-B14B-A70F-5EE12F19E0AE}">
      <dsp:nvSpPr>
        <dsp:cNvPr id="0" name=""/>
        <dsp:cNvSpPr/>
      </dsp:nvSpPr>
      <dsp:spPr>
        <a:xfrm>
          <a:off x="0" y="167371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251952-9AAD-4542-9E7C-D87C2B67E7CC}">
      <dsp:nvSpPr>
        <dsp:cNvPr id="0" name=""/>
        <dsp:cNvSpPr/>
      </dsp:nvSpPr>
      <dsp:spPr>
        <a:xfrm>
          <a:off x="0" y="1673714"/>
          <a:ext cx="10515600" cy="334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F15.10		Stimulant use disorder and all related issues</a:t>
          </a:r>
        </a:p>
      </dsp:txBody>
      <dsp:txXfrm>
        <a:off x="0" y="1673714"/>
        <a:ext cx="10515600" cy="334636"/>
      </dsp:txXfrm>
    </dsp:sp>
    <dsp:sp modelId="{E201C838-A74A-BD4C-9B51-C987BC9C5677}">
      <dsp:nvSpPr>
        <dsp:cNvPr id="0" name=""/>
        <dsp:cNvSpPr/>
      </dsp:nvSpPr>
      <dsp:spPr>
        <a:xfrm>
          <a:off x="0" y="200835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3EB715-AB5D-5C4A-83C6-09463EBAF1A9}">
      <dsp:nvSpPr>
        <dsp:cNvPr id="0" name=""/>
        <dsp:cNvSpPr/>
      </dsp:nvSpPr>
      <dsp:spPr>
        <a:xfrm>
          <a:off x="0" y="2008350"/>
          <a:ext cx="10515600" cy="334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F15.90	    	Caffeine use disorder and all related issues </a:t>
          </a:r>
        </a:p>
      </dsp:txBody>
      <dsp:txXfrm>
        <a:off x="0" y="2008350"/>
        <a:ext cx="10515600" cy="334636"/>
      </dsp:txXfrm>
    </dsp:sp>
    <dsp:sp modelId="{5F6AC1DE-76EA-814F-8A2E-1305A8BFFABB}">
      <dsp:nvSpPr>
        <dsp:cNvPr id="0" name=""/>
        <dsp:cNvSpPr/>
      </dsp:nvSpPr>
      <dsp:spPr>
        <a:xfrm>
          <a:off x="0" y="234298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459389-FFC8-FA42-BC4C-E3F7111B35FC}">
      <dsp:nvSpPr>
        <dsp:cNvPr id="0" name=""/>
        <dsp:cNvSpPr/>
      </dsp:nvSpPr>
      <dsp:spPr>
        <a:xfrm>
          <a:off x="0" y="2342987"/>
          <a:ext cx="10515600" cy="334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F16.10		Hallucinogen use disorder and all related issues</a:t>
          </a:r>
        </a:p>
      </dsp:txBody>
      <dsp:txXfrm>
        <a:off x="0" y="2342987"/>
        <a:ext cx="10515600" cy="334636"/>
      </dsp:txXfrm>
    </dsp:sp>
    <dsp:sp modelId="{1F9A0C45-5CBB-BB4A-A9FE-268EEC0E7BAE}">
      <dsp:nvSpPr>
        <dsp:cNvPr id="0" name=""/>
        <dsp:cNvSpPr/>
      </dsp:nvSpPr>
      <dsp:spPr>
        <a:xfrm>
          <a:off x="0" y="267762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21676B-61BF-874C-8803-BAD7EA0B2F39}">
      <dsp:nvSpPr>
        <dsp:cNvPr id="0" name=""/>
        <dsp:cNvSpPr/>
      </dsp:nvSpPr>
      <dsp:spPr>
        <a:xfrm>
          <a:off x="0" y="2677623"/>
          <a:ext cx="10515600" cy="334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F17.200		Nicotine use disorder (includes all related issues)</a:t>
          </a:r>
        </a:p>
      </dsp:txBody>
      <dsp:txXfrm>
        <a:off x="0" y="2677623"/>
        <a:ext cx="10515600" cy="334636"/>
      </dsp:txXfrm>
    </dsp:sp>
    <dsp:sp modelId="{4DB53052-8624-B14B-83C0-D956CB46512A}">
      <dsp:nvSpPr>
        <dsp:cNvPr id="0" name=""/>
        <dsp:cNvSpPr/>
      </dsp:nvSpPr>
      <dsp:spPr>
        <a:xfrm>
          <a:off x="0" y="301226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74B39B-AD69-874B-BE2B-38D491EDE123}">
      <dsp:nvSpPr>
        <dsp:cNvPr id="0" name=""/>
        <dsp:cNvSpPr/>
      </dsp:nvSpPr>
      <dsp:spPr>
        <a:xfrm>
          <a:off x="0" y="3012260"/>
          <a:ext cx="10515600" cy="334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F18.10		Inhalant use disorder and all related issues</a:t>
          </a:r>
        </a:p>
      </dsp:txBody>
      <dsp:txXfrm>
        <a:off x="0" y="3012260"/>
        <a:ext cx="10515600" cy="334636"/>
      </dsp:txXfrm>
    </dsp:sp>
    <dsp:sp modelId="{1786456E-D037-F146-8EC8-B1C77B646493}">
      <dsp:nvSpPr>
        <dsp:cNvPr id="0" name=""/>
        <dsp:cNvSpPr/>
      </dsp:nvSpPr>
      <dsp:spPr>
        <a:xfrm>
          <a:off x="0" y="334689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D0AECB-F818-8A44-A6CF-43D2DCB4A1A3}">
      <dsp:nvSpPr>
        <dsp:cNvPr id="0" name=""/>
        <dsp:cNvSpPr/>
      </dsp:nvSpPr>
      <dsp:spPr>
        <a:xfrm>
          <a:off x="0" y="3346897"/>
          <a:ext cx="10515600" cy="334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F19.10		Other unknown substance use disorder</a:t>
          </a:r>
        </a:p>
      </dsp:txBody>
      <dsp:txXfrm>
        <a:off x="0" y="3346897"/>
        <a:ext cx="10515600" cy="334636"/>
      </dsp:txXfrm>
    </dsp:sp>
    <dsp:sp modelId="{9C394A4D-F52F-024E-BEF0-46B1140257E7}">
      <dsp:nvSpPr>
        <dsp:cNvPr id="0" name=""/>
        <dsp:cNvSpPr/>
      </dsp:nvSpPr>
      <dsp:spPr>
        <a:xfrm>
          <a:off x="0" y="368153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EE4D9B-57EF-5F42-9677-E36D039FE048}">
      <dsp:nvSpPr>
        <dsp:cNvPr id="0" name=""/>
        <dsp:cNvSpPr/>
      </dsp:nvSpPr>
      <dsp:spPr>
        <a:xfrm>
          <a:off x="0" y="3681533"/>
          <a:ext cx="10515600" cy="334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F19.99	   	Other specified drug induced mental disorders</a:t>
          </a:r>
        </a:p>
      </dsp:txBody>
      <dsp:txXfrm>
        <a:off x="0" y="3681533"/>
        <a:ext cx="10515600" cy="334636"/>
      </dsp:txXfrm>
    </dsp:sp>
    <dsp:sp modelId="{833EC56E-2D07-D34C-965E-CC940BAD610A}">
      <dsp:nvSpPr>
        <dsp:cNvPr id="0" name=""/>
        <dsp:cNvSpPr/>
      </dsp:nvSpPr>
      <dsp:spPr>
        <a:xfrm>
          <a:off x="0" y="401617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0D6CA9-C7C5-1E4B-907F-97CE0AE7C493}">
      <dsp:nvSpPr>
        <dsp:cNvPr id="0" name=""/>
        <dsp:cNvSpPr/>
      </dsp:nvSpPr>
      <dsp:spPr>
        <a:xfrm>
          <a:off x="0" y="4016170"/>
          <a:ext cx="10515600" cy="334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en-US" sz="1500" kern="1200" dirty="0"/>
            <a:t>Located at: </a:t>
          </a:r>
          <a:r>
            <a:rPr lang="en-US" sz="1500" b="0" i="0" kern="1200" dirty="0"/>
            <a:t>https://</a:t>
          </a:r>
          <a:r>
            <a:rPr lang="en-US" sz="1500" b="0" i="0" kern="1200" dirty="0" err="1"/>
            <a:t>supportservices.jobcorps.gov</a:t>
          </a:r>
          <a:r>
            <a:rPr lang="en-US" sz="1500" b="0" i="0" kern="1200" dirty="0"/>
            <a:t>/health/Documents/</a:t>
          </a:r>
          <a:r>
            <a:rPr lang="en-US" sz="1500" b="0" i="0" kern="1200" dirty="0" err="1"/>
            <a:t>JCDCNotices</a:t>
          </a:r>
          <a:r>
            <a:rPr lang="en-US" sz="1500" b="0" i="0" kern="1200" dirty="0"/>
            <a:t>/</a:t>
          </a:r>
          <a:r>
            <a:rPr lang="en-US" sz="1500" b="0" i="0" kern="1200" dirty="0" err="1"/>
            <a:t>SPAMIS_MedicalSeparation_Codes.docx</a:t>
          </a:r>
          <a:endParaRPr lang="en-US" sz="1500" kern="1200" dirty="0"/>
        </a:p>
      </dsp:txBody>
      <dsp:txXfrm>
        <a:off x="0" y="4016170"/>
        <a:ext cx="10515600" cy="3346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CC555-B169-DE4F-8171-867EF5A0F48E}">
      <dsp:nvSpPr>
        <dsp:cNvPr id="0" name=""/>
        <dsp:cNvSpPr/>
      </dsp:nvSpPr>
      <dsp:spPr>
        <a:xfrm>
          <a:off x="0" y="0"/>
          <a:ext cx="8412480" cy="9572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Monthly contacts with Wellness for updates and progress reports.</a:t>
          </a:r>
        </a:p>
      </dsp:txBody>
      <dsp:txXfrm>
        <a:off x="28038" y="28038"/>
        <a:ext cx="7298593" cy="901218"/>
      </dsp:txXfrm>
    </dsp:sp>
    <dsp:sp modelId="{341A4401-E518-F94D-B5D2-39CDBE16469B}">
      <dsp:nvSpPr>
        <dsp:cNvPr id="0" name=""/>
        <dsp:cNvSpPr/>
      </dsp:nvSpPr>
      <dsp:spPr>
        <a:xfrm>
          <a:off x="704545" y="1131347"/>
          <a:ext cx="8412480" cy="957294"/>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Must have documented evidence of completion of the individualized treatment goals established when placed on MSWR.</a:t>
          </a:r>
        </a:p>
      </dsp:txBody>
      <dsp:txXfrm>
        <a:off x="732583" y="1159385"/>
        <a:ext cx="7029617" cy="901218"/>
      </dsp:txXfrm>
    </dsp:sp>
    <dsp:sp modelId="{C7E6386A-0DAA-8344-BAAC-AC4EB7BA38EF}">
      <dsp:nvSpPr>
        <dsp:cNvPr id="0" name=""/>
        <dsp:cNvSpPr/>
      </dsp:nvSpPr>
      <dsp:spPr>
        <a:xfrm>
          <a:off x="1398574" y="2262695"/>
          <a:ext cx="8412480" cy="957294"/>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Once the student returns, meet with them to develop relapse prevention plan. </a:t>
          </a:r>
        </a:p>
      </dsp:txBody>
      <dsp:txXfrm>
        <a:off x="1426612" y="2290733"/>
        <a:ext cx="7040133" cy="901218"/>
      </dsp:txXfrm>
    </dsp:sp>
    <dsp:sp modelId="{BD47F65E-71FA-0649-81A8-C556E2918A4E}">
      <dsp:nvSpPr>
        <dsp:cNvPr id="0" name=""/>
        <dsp:cNvSpPr/>
      </dsp:nvSpPr>
      <dsp:spPr>
        <a:xfrm>
          <a:off x="2103119" y="3394043"/>
          <a:ext cx="8412480" cy="957294"/>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Restart the intervention count (if applicable)</a:t>
          </a:r>
        </a:p>
      </dsp:txBody>
      <dsp:txXfrm>
        <a:off x="2131157" y="3422081"/>
        <a:ext cx="7029617" cy="901218"/>
      </dsp:txXfrm>
    </dsp:sp>
    <dsp:sp modelId="{7A9D2EEC-56CE-1540-9131-AD25C956A3DD}">
      <dsp:nvSpPr>
        <dsp:cNvPr id="0" name=""/>
        <dsp:cNvSpPr/>
      </dsp:nvSpPr>
      <dsp:spPr>
        <a:xfrm>
          <a:off x="7790238" y="733200"/>
          <a:ext cx="622241" cy="62224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930242" y="733200"/>
        <a:ext cx="342233" cy="468236"/>
      </dsp:txXfrm>
    </dsp:sp>
    <dsp:sp modelId="{5B56228F-B8BA-1F42-A719-D10BF474B633}">
      <dsp:nvSpPr>
        <dsp:cNvPr id="0" name=""/>
        <dsp:cNvSpPr/>
      </dsp:nvSpPr>
      <dsp:spPr>
        <a:xfrm>
          <a:off x="8494783" y="1864548"/>
          <a:ext cx="622241" cy="622241"/>
        </a:xfrm>
        <a:prstGeom prst="downArrow">
          <a:avLst>
            <a:gd name="adj1" fmla="val 55000"/>
            <a:gd name="adj2" fmla="val 45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634787" y="1864548"/>
        <a:ext cx="342233" cy="468236"/>
      </dsp:txXfrm>
    </dsp:sp>
    <dsp:sp modelId="{61696425-01E5-2148-B19F-0995EE173F4C}">
      <dsp:nvSpPr>
        <dsp:cNvPr id="0" name=""/>
        <dsp:cNvSpPr/>
      </dsp:nvSpPr>
      <dsp:spPr>
        <a:xfrm>
          <a:off x="9188813" y="2995896"/>
          <a:ext cx="622241" cy="622241"/>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328817" y="2995896"/>
        <a:ext cx="342233" cy="4682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E003C-8CCD-4345-B162-CA6F9ABDA57A}">
      <dsp:nvSpPr>
        <dsp:cNvPr id="0" name=""/>
        <dsp:cNvSpPr/>
      </dsp:nvSpPr>
      <dsp:spPr>
        <a:xfrm>
          <a:off x="0" y="12862"/>
          <a:ext cx="6666833" cy="176139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Center staff must submit a request to the Regional Office to extend a MSWR beyond 180 days for extenuating circumstances.</a:t>
          </a:r>
        </a:p>
      </dsp:txBody>
      <dsp:txXfrm>
        <a:off x="85984" y="98846"/>
        <a:ext cx="6494865" cy="1589430"/>
      </dsp:txXfrm>
    </dsp:sp>
    <dsp:sp modelId="{B8ED4568-6D85-0F40-A647-A0718D74A72D}">
      <dsp:nvSpPr>
        <dsp:cNvPr id="0" name=""/>
        <dsp:cNvSpPr/>
      </dsp:nvSpPr>
      <dsp:spPr>
        <a:xfrm>
          <a:off x="0" y="1846260"/>
          <a:ext cx="6666833" cy="1761398"/>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The request should be accompanied by </a:t>
          </a:r>
          <a:r>
            <a:rPr lang="en-US" sz="2500" b="1" kern="1200"/>
            <a:t>supporting documentation </a:t>
          </a:r>
          <a:r>
            <a:rPr lang="en-US" sz="2500" kern="1200"/>
            <a:t>from the student’s health-care provider </a:t>
          </a:r>
          <a:r>
            <a:rPr lang="en-US" sz="2500" b="1" kern="1200"/>
            <a:t>verifying</a:t>
          </a:r>
          <a:r>
            <a:rPr lang="en-US" sz="2500" kern="1200"/>
            <a:t> that extension of leave is medically necessary. </a:t>
          </a:r>
        </a:p>
      </dsp:txBody>
      <dsp:txXfrm>
        <a:off x="85984" y="1932244"/>
        <a:ext cx="6494865" cy="1589430"/>
      </dsp:txXfrm>
    </dsp:sp>
    <dsp:sp modelId="{517C0373-2738-9941-9197-F147DC3E808E}">
      <dsp:nvSpPr>
        <dsp:cNvPr id="0" name=""/>
        <dsp:cNvSpPr/>
      </dsp:nvSpPr>
      <dsp:spPr>
        <a:xfrm>
          <a:off x="0" y="3679659"/>
          <a:ext cx="6666833" cy="1761398"/>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Requests will be reviewed on a </a:t>
          </a:r>
          <a:r>
            <a:rPr lang="en-US" sz="2500" b="1" kern="1200"/>
            <a:t>case-by-case </a:t>
          </a:r>
          <a:r>
            <a:rPr lang="en-US" sz="2500" kern="1200"/>
            <a:t>basis. </a:t>
          </a:r>
        </a:p>
      </dsp:txBody>
      <dsp:txXfrm>
        <a:off x="85984" y="3765643"/>
        <a:ext cx="6494865" cy="15894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B19D24-6BD5-47DD-9F74-94BAE6E0CC42}">
      <dsp:nvSpPr>
        <dsp:cNvPr id="0" name=""/>
        <dsp:cNvSpPr/>
      </dsp:nvSpPr>
      <dsp:spPr>
        <a:xfrm>
          <a:off x="0" y="0"/>
          <a:ext cx="6713552"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53F6011-78FF-4BDF-A290-D8378C782E16}">
      <dsp:nvSpPr>
        <dsp:cNvPr id="0" name=""/>
        <dsp:cNvSpPr/>
      </dsp:nvSpPr>
      <dsp:spPr>
        <a:xfrm>
          <a:off x="0" y="0"/>
          <a:ext cx="6713552" cy="102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dirty="0">
              <a:latin typeface="Calibri Light" panose="020F0302020204030204"/>
              <a:hlinkClick xmlns:r="http://schemas.openxmlformats.org/officeDocument/2006/relationships" r:id="rId1"/>
            </a:rPr>
            <a:t>TIP 31: Screening and Assessing Adolescents for Substance Use Disorders</a:t>
          </a:r>
          <a:endParaRPr lang="en-US" sz="2800" kern="1200" dirty="0"/>
        </a:p>
      </dsp:txBody>
      <dsp:txXfrm>
        <a:off x="0" y="0"/>
        <a:ext cx="6713552" cy="1029793"/>
      </dsp:txXfrm>
    </dsp:sp>
    <dsp:sp modelId="{993F8E29-BB01-4E8D-9FBA-DB63BD050AFB}">
      <dsp:nvSpPr>
        <dsp:cNvPr id="0" name=""/>
        <dsp:cNvSpPr/>
      </dsp:nvSpPr>
      <dsp:spPr>
        <a:xfrm>
          <a:off x="0" y="1029792"/>
          <a:ext cx="6713552" cy="0"/>
        </a:xfrm>
        <a:prstGeom prst="line">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w="6350" cap="flat" cmpd="sng" algn="ctr">
          <a:solidFill>
            <a:schemeClr val="accent5">
              <a:hueOff val="-2252848"/>
              <a:satOff val="-5806"/>
              <a:lumOff val="-392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84BD1F8-3278-4E07-8388-5395D58DA96B}">
      <dsp:nvSpPr>
        <dsp:cNvPr id="0" name=""/>
        <dsp:cNvSpPr/>
      </dsp:nvSpPr>
      <dsp:spPr>
        <a:xfrm>
          <a:off x="0" y="1029793"/>
          <a:ext cx="6713552" cy="102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dirty="0">
              <a:latin typeface="Calibri Light" panose="020F0302020204030204"/>
              <a:hlinkClick xmlns:r="http://schemas.openxmlformats.org/officeDocument/2006/relationships" r:id="rId2"/>
            </a:rPr>
            <a:t>NIDA Screening Tools for Adolescent Substance Use</a:t>
          </a:r>
          <a:endParaRPr lang="en-US" sz="2800" kern="1200" dirty="0"/>
        </a:p>
      </dsp:txBody>
      <dsp:txXfrm>
        <a:off x="0" y="1029793"/>
        <a:ext cx="6713552" cy="1029793"/>
      </dsp:txXfrm>
    </dsp:sp>
    <dsp:sp modelId="{74FFE371-A788-45B5-A585-2EA32E0A0BB3}">
      <dsp:nvSpPr>
        <dsp:cNvPr id="0" name=""/>
        <dsp:cNvSpPr/>
      </dsp:nvSpPr>
      <dsp:spPr>
        <a:xfrm>
          <a:off x="0" y="2059585"/>
          <a:ext cx="6713552" cy="0"/>
        </a:xfrm>
        <a:prstGeom prst="line">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w="6350" cap="flat" cmpd="sng" algn="ctr">
          <a:solidFill>
            <a:schemeClr val="accent5">
              <a:hueOff val="-4505695"/>
              <a:satOff val="-11613"/>
              <a:lumOff val="-784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FC60FF6-BC38-405C-9783-ADB88591D7BC}">
      <dsp:nvSpPr>
        <dsp:cNvPr id="0" name=""/>
        <dsp:cNvSpPr/>
      </dsp:nvSpPr>
      <dsp:spPr>
        <a:xfrm>
          <a:off x="0" y="2059586"/>
          <a:ext cx="6713552" cy="102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dirty="0">
              <a:latin typeface="Calibri Light" panose="020F0302020204030204"/>
              <a:hlinkClick xmlns:r="http://schemas.openxmlformats.org/officeDocument/2006/relationships" r:id="rId3"/>
            </a:rPr>
            <a:t>Screening and Assessment Tools Chart</a:t>
          </a:r>
          <a:endParaRPr lang="en-US" sz="2800" kern="1200" dirty="0">
            <a:hlinkClick xmlns:r="http://schemas.openxmlformats.org/officeDocument/2006/relationships" r:id="rId3"/>
          </a:endParaRPr>
        </a:p>
      </dsp:txBody>
      <dsp:txXfrm>
        <a:off x="0" y="2059586"/>
        <a:ext cx="6713552" cy="1029793"/>
      </dsp:txXfrm>
    </dsp:sp>
    <dsp:sp modelId="{A824757A-AE94-42EF-846C-F24C836D90EC}">
      <dsp:nvSpPr>
        <dsp:cNvPr id="0" name=""/>
        <dsp:cNvSpPr/>
      </dsp:nvSpPr>
      <dsp:spPr>
        <a:xfrm>
          <a:off x="0" y="3089378"/>
          <a:ext cx="6713552" cy="0"/>
        </a:xfrm>
        <a:prstGeom prst="lin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3A2C8BD-36D1-4267-8080-59FCB884E2D6}">
      <dsp:nvSpPr>
        <dsp:cNvPr id="0" name=""/>
        <dsp:cNvSpPr/>
      </dsp:nvSpPr>
      <dsp:spPr>
        <a:xfrm>
          <a:off x="0" y="3089379"/>
          <a:ext cx="6713552" cy="102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dirty="0">
              <a:latin typeface="Calibri Light" panose="020F0302020204030204"/>
              <a:hlinkClick xmlns:r="http://schemas.openxmlformats.org/officeDocument/2006/relationships" r:id="rId4"/>
            </a:rPr>
            <a:t>Youth</a:t>
          </a:r>
          <a:r>
            <a:rPr lang="en-US" sz="2800" kern="1200" dirty="0">
              <a:hlinkClick xmlns:r="http://schemas.openxmlformats.org/officeDocument/2006/relationships" r:id="rId4"/>
            </a:rPr>
            <a:t>.gov</a:t>
          </a:r>
          <a:r>
            <a:rPr lang="en-US" sz="2800" kern="1200" dirty="0">
              <a:latin typeface="Calibri Light" panose="020F0302020204030204"/>
              <a:hlinkClick xmlns:r="http://schemas.openxmlformats.org/officeDocument/2006/relationships" r:id="rId4"/>
            </a:rPr>
            <a:t> Screening and Assessment</a:t>
          </a:r>
          <a:endParaRPr lang="en-US" sz="2800" kern="1200" dirty="0">
            <a:hlinkClick xmlns:r="http://schemas.openxmlformats.org/officeDocument/2006/relationships" r:id="rId4"/>
          </a:endParaRPr>
        </a:p>
      </dsp:txBody>
      <dsp:txXfrm>
        <a:off x="0" y="3089379"/>
        <a:ext cx="6713552" cy="102979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2019FF-98D8-A04F-BD22-E71B89811EB1}" type="datetimeFigureOut">
              <a:rPr lang="en-US" smtClean="0"/>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3010EE-8E7A-F541-B4B4-67609EC0F1A7}" type="slidenum">
              <a:rPr lang="en-US" smtClean="0"/>
              <a:t>‹#›</a:t>
            </a:fld>
            <a:endParaRPr lang="en-US"/>
          </a:p>
        </p:txBody>
      </p:sp>
    </p:spTree>
    <p:extLst>
      <p:ext uri="{BB962C8B-B14F-4D97-AF65-F5344CB8AC3E}">
        <p14:creationId xmlns:p14="http://schemas.microsoft.com/office/powerpoint/2010/main" val="3933371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901AE-563E-F9D3-DFC7-A0724FFC0E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3E6629-3088-3FE3-8D3F-146EC77F4C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0115A8-D9E6-C92A-1F1E-13B990F2A43B}"/>
              </a:ext>
            </a:extLst>
          </p:cNvPr>
          <p:cNvSpPr>
            <a:spLocks noGrp="1"/>
          </p:cNvSpPr>
          <p:nvPr>
            <p:ph type="dt" sz="half" idx="10"/>
          </p:nvPr>
        </p:nvSpPr>
        <p:spPr/>
        <p:txBody>
          <a:bodyPr/>
          <a:lstStyle/>
          <a:p>
            <a:fld id="{AFE0911F-941D-594C-909C-718E8C55C35A}" type="datetimeFigureOut">
              <a:rPr lang="en-US" smtClean="0"/>
              <a:t>4/13/2023</a:t>
            </a:fld>
            <a:endParaRPr lang="en-US"/>
          </a:p>
        </p:txBody>
      </p:sp>
      <p:sp>
        <p:nvSpPr>
          <p:cNvPr id="5" name="Footer Placeholder 4">
            <a:extLst>
              <a:ext uri="{FF2B5EF4-FFF2-40B4-BE49-F238E27FC236}">
                <a16:creationId xmlns:a16="http://schemas.microsoft.com/office/drawing/2014/main" id="{90A1FF91-3846-CE69-80C8-1531B1B92C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5088BF-664B-F5D6-5A13-267C2C48E615}"/>
              </a:ext>
            </a:extLst>
          </p:cNvPr>
          <p:cNvSpPr>
            <a:spLocks noGrp="1"/>
          </p:cNvSpPr>
          <p:nvPr>
            <p:ph type="sldNum" sz="quarter" idx="12"/>
          </p:nvPr>
        </p:nvSpPr>
        <p:spPr/>
        <p:txBody>
          <a:bodyPr/>
          <a:lstStyle/>
          <a:p>
            <a:fld id="{3F7BAC25-02D9-494C-867B-647D8FA1233C}" type="slidenum">
              <a:rPr lang="en-US" smtClean="0"/>
              <a:t>‹#›</a:t>
            </a:fld>
            <a:endParaRPr lang="en-US"/>
          </a:p>
        </p:txBody>
      </p:sp>
    </p:spTree>
    <p:extLst>
      <p:ext uri="{BB962C8B-B14F-4D97-AF65-F5344CB8AC3E}">
        <p14:creationId xmlns:p14="http://schemas.microsoft.com/office/powerpoint/2010/main" val="707567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A9FBE-B35A-F33A-B8CB-82AF4F5A47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9B45DA-E5BA-1D36-99B6-AC82A2B895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B075A6-6C51-99D6-7306-1E81DF4F2215}"/>
              </a:ext>
            </a:extLst>
          </p:cNvPr>
          <p:cNvSpPr>
            <a:spLocks noGrp="1"/>
          </p:cNvSpPr>
          <p:nvPr>
            <p:ph type="dt" sz="half" idx="10"/>
          </p:nvPr>
        </p:nvSpPr>
        <p:spPr/>
        <p:txBody>
          <a:bodyPr/>
          <a:lstStyle/>
          <a:p>
            <a:fld id="{AFE0911F-941D-594C-909C-718E8C55C35A}" type="datetimeFigureOut">
              <a:rPr lang="en-US" smtClean="0"/>
              <a:t>4/13/2023</a:t>
            </a:fld>
            <a:endParaRPr lang="en-US"/>
          </a:p>
        </p:txBody>
      </p:sp>
      <p:sp>
        <p:nvSpPr>
          <p:cNvPr id="5" name="Footer Placeholder 4">
            <a:extLst>
              <a:ext uri="{FF2B5EF4-FFF2-40B4-BE49-F238E27FC236}">
                <a16:creationId xmlns:a16="http://schemas.microsoft.com/office/drawing/2014/main" id="{C382D6C2-063B-49E6-2968-5D488D798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7B4E58-110F-3D1B-EB70-231A036D7AA1}"/>
              </a:ext>
            </a:extLst>
          </p:cNvPr>
          <p:cNvSpPr>
            <a:spLocks noGrp="1"/>
          </p:cNvSpPr>
          <p:nvPr>
            <p:ph type="sldNum" sz="quarter" idx="12"/>
          </p:nvPr>
        </p:nvSpPr>
        <p:spPr/>
        <p:txBody>
          <a:bodyPr/>
          <a:lstStyle/>
          <a:p>
            <a:fld id="{3F7BAC25-02D9-494C-867B-647D8FA1233C}" type="slidenum">
              <a:rPr lang="en-US" smtClean="0"/>
              <a:t>‹#›</a:t>
            </a:fld>
            <a:endParaRPr lang="en-US"/>
          </a:p>
        </p:txBody>
      </p:sp>
    </p:spTree>
    <p:extLst>
      <p:ext uri="{BB962C8B-B14F-4D97-AF65-F5344CB8AC3E}">
        <p14:creationId xmlns:p14="http://schemas.microsoft.com/office/powerpoint/2010/main" val="1502718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A2B032-0467-49AF-6CF6-92139CB6F6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869A25-6786-BD25-0B5B-D712A74DFF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B4FCF-9E03-17E2-D50A-2E2C1793B5DC}"/>
              </a:ext>
            </a:extLst>
          </p:cNvPr>
          <p:cNvSpPr>
            <a:spLocks noGrp="1"/>
          </p:cNvSpPr>
          <p:nvPr>
            <p:ph type="dt" sz="half" idx="10"/>
          </p:nvPr>
        </p:nvSpPr>
        <p:spPr/>
        <p:txBody>
          <a:bodyPr/>
          <a:lstStyle/>
          <a:p>
            <a:fld id="{AFE0911F-941D-594C-909C-718E8C55C35A}" type="datetimeFigureOut">
              <a:rPr lang="en-US" smtClean="0"/>
              <a:t>4/13/2023</a:t>
            </a:fld>
            <a:endParaRPr lang="en-US"/>
          </a:p>
        </p:txBody>
      </p:sp>
      <p:sp>
        <p:nvSpPr>
          <p:cNvPr id="5" name="Footer Placeholder 4">
            <a:extLst>
              <a:ext uri="{FF2B5EF4-FFF2-40B4-BE49-F238E27FC236}">
                <a16:creationId xmlns:a16="http://schemas.microsoft.com/office/drawing/2014/main" id="{029C771B-AAF9-6E94-0385-435713DD10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C73D8C-8A66-ECF5-5402-A4713A405CDB}"/>
              </a:ext>
            </a:extLst>
          </p:cNvPr>
          <p:cNvSpPr>
            <a:spLocks noGrp="1"/>
          </p:cNvSpPr>
          <p:nvPr>
            <p:ph type="sldNum" sz="quarter" idx="12"/>
          </p:nvPr>
        </p:nvSpPr>
        <p:spPr/>
        <p:txBody>
          <a:bodyPr/>
          <a:lstStyle/>
          <a:p>
            <a:fld id="{3F7BAC25-02D9-494C-867B-647D8FA1233C}" type="slidenum">
              <a:rPr lang="en-US" smtClean="0"/>
              <a:t>‹#›</a:t>
            </a:fld>
            <a:endParaRPr lang="en-US"/>
          </a:p>
        </p:txBody>
      </p:sp>
    </p:spTree>
    <p:extLst>
      <p:ext uri="{BB962C8B-B14F-4D97-AF65-F5344CB8AC3E}">
        <p14:creationId xmlns:p14="http://schemas.microsoft.com/office/powerpoint/2010/main" val="3095533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60D80-C5B4-06A3-D928-E5FCC5F7B6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46E42D-A6DB-C1DC-4A45-C2599E966D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7562D7-E186-3BCB-51CE-D79F57395A89}"/>
              </a:ext>
            </a:extLst>
          </p:cNvPr>
          <p:cNvSpPr>
            <a:spLocks noGrp="1"/>
          </p:cNvSpPr>
          <p:nvPr>
            <p:ph type="dt" sz="half" idx="10"/>
          </p:nvPr>
        </p:nvSpPr>
        <p:spPr/>
        <p:txBody>
          <a:bodyPr/>
          <a:lstStyle/>
          <a:p>
            <a:fld id="{AFE0911F-941D-594C-909C-718E8C55C35A}" type="datetimeFigureOut">
              <a:rPr lang="en-US" smtClean="0"/>
              <a:t>4/13/2023</a:t>
            </a:fld>
            <a:endParaRPr lang="en-US"/>
          </a:p>
        </p:txBody>
      </p:sp>
      <p:sp>
        <p:nvSpPr>
          <p:cNvPr id="5" name="Footer Placeholder 4">
            <a:extLst>
              <a:ext uri="{FF2B5EF4-FFF2-40B4-BE49-F238E27FC236}">
                <a16:creationId xmlns:a16="http://schemas.microsoft.com/office/drawing/2014/main" id="{759DB849-9E40-70B9-433E-2B94B39536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8E9DFA-D30D-A1AB-58A6-20735930FBA1}"/>
              </a:ext>
            </a:extLst>
          </p:cNvPr>
          <p:cNvSpPr>
            <a:spLocks noGrp="1"/>
          </p:cNvSpPr>
          <p:nvPr>
            <p:ph type="sldNum" sz="quarter" idx="12"/>
          </p:nvPr>
        </p:nvSpPr>
        <p:spPr/>
        <p:txBody>
          <a:bodyPr/>
          <a:lstStyle/>
          <a:p>
            <a:fld id="{3F7BAC25-02D9-494C-867B-647D8FA1233C}" type="slidenum">
              <a:rPr lang="en-US" smtClean="0"/>
              <a:t>‹#›</a:t>
            </a:fld>
            <a:endParaRPr lang="en-US"/>
          </a:p>
        </p:txBody>
      </p:sp>
    </p:spTree>
    <p:extLst>
      <p:ext uri="{BB962C8B-B14F-4D97-AF65-F5344CB8AC3E}">
        <p14:creationId xmlns:p14="http://schemas.microsoft.com/office/powerpoint/2010/main" val="2003679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9ABC5-5EF0-2088-4D27-3E9060CEE8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8B2181-B605-31E1-251E-01A47C31C6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BD1EE2-6D8D-9EF9-812D-54728C58D50B}"/>
              </a:ext>
            </a:extLst>
          </p:cNvPr>
          <p:cNvSpPr>
            <a:spLocks noGrp="1"/>
          </p:cNvSpPr>
          <p:nvPr>
            <p:ph type="dt" sz="half" idx="10"/>
          </p:nvPr>
        </p:nvSpPr>
        <p:spPr/>
        <p:txBody>
          <a:bodyPr/>
          <a:lstStyle/>
          <a:p>
            <a:fld id="{AFE0911F-941D-594C-909C-718E8C55C35A}" type="datetimeFigureOut">
              <a:rPr lang="en-US" smtClean="0"/>
              <a:t>4/13/2023</a:t>
            </a:fld>
            <a:endParaRPr lang="en-US"/>
          </a:p>
        </p:txBody>
      </p:sp>
      <p:sp>
        <p:nvSpPr>
          <p:cNvPr id="5" name="Footer Placeholder 4">
            <a:extLst>
              <a:ext uri="{FF2B5EF4-FFF2-40B4-BE49-F238E27FC236}">
                <a16:creationId xmlns:a16="http://schemas.microsoft.com/office/drawing/2014/main" id="{51E78282-A261-2F7E-91D5-9396431168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133BFC-AC6F-2502-AF1F-6A22D7ECCB35}"/>
              </a:ext>
            </a:extLst>
          </p:cNvPr>
          <p:cNvSpPr>
            <a:spLocks noGrp="1"/>
          </p:cNvSpPr>
          <p:nvPr>
            <p:ph type="sldNum" sz="quarter" idx="12"/>
          </p:nvPr>
        </p:nvSpPr>
        <p:spPr/>
        <p:txBody>
          <a:bodyPr/>
          <a:lstStyle/>
          <a:p>
            <a:fld id="{3F7BAC25-02D9-494C-867B-647D8FA1233C}" type="slidenum">
              <a:rPr lang="en-US" smtClean="0"/>
              <a:t>‹#›</a:t>
            </a:fld>
            <a:endParaRPr lang="en-US"/>
          </a:p>
        </p:txBody>
      </p:sp>
    </p:spTree>
    <p:extLst>
      <p:ext uri="{BB962C8B-B14F-4D97-AF65-F5344CB8AC3E}">
        <p14:creationId xmlns:p14="http://schemas.microsoft.com/office/powerpoint/2010/main" val="287802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15B55-4DCB-129B-4E45-FD5A700B87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AC6738-7F82-3576-6CF1-B30D199AC7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60B2C6-7930-375A-82DA-B663108EE7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DC088B-D8D6-C1E4-748A-4260C07D3D98}"/>
              </a:ext>
            </a:extLst>
          </p:cNvPr>
          <p:cNvSpPr>
            <a:spLocks noGrp="1"/>
          </p:cNvSpPr>
          <p:nvPr>
            <p:ph type="dt" sz="half" idx="10"/>
          </p:nvPr>
        </p:nvSpPr>
        <p:spPr/>
        <p:txBody>
          <a:bodyPr/>
          <a:lstStyle/>
          <a:p>
            <a:fld id="{AFE0911F-941D-594C-909C-718E8C55C35A}" type="datetimeFigureOut">
              <a:rPr lang="en-US" smtClean="0"/>
              <a:t>4/13/2023</a:t>
            </a:fld>
            <a:endParaRPr lang="en-US"/>
          </a:p>
        </p:txBody>
      </p:sp>
      <p:sp>
        <p:nvSpPr>
          <p:cNvPr id="6" name="Footer Placeholder 5">
            <a:extLst>
              <a:ext uri="{FF2B5EF4-FFF2-40B4-BE49-F238E27FC236}">
                <a16:creationId xmlns:a16="http://schemas.microsoft.com/office/drawing/2014/main" id="{4052D6CA-EE5C-D32B-304C-C259AFA000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9A93C1-A5F1-20B4-D847-C2DEE75839B0}"/>
              </a:ext>
            </a:extLst>
          </p:cNvPr>
          <p:cNvSpPr>
            <a:spLocks noGrp="1"/>
          </p:cNvSpPr>
          <p:nvPr>
            <p:ph type="sldNum" sz="quarter" idx="12"/>
          </p:nvPr>
        </p:nvSpPr>
        <p:spPr/>
        <p:txBody>
          <a:bodyPr/>
          <a:lstStyle/>
          <a:p>
            <a:fld id="{3F7BAC25-02D9-494C-867B-647D8FA1233C}" type="slidenum">
              <a:rPr lang="en-US" smtClean="0"/>
              <a:t>‹#›</a:t>
            </a:fld>
            <a:endParaRPr lang="en-US"/>
          </a:p>
        </p:txBody>
      </p:sp>
    </p:spTree>
    <p:extLst>
      <p:ext uri="{BB962C8B-B14F-4D97-AF65-F5344CB8AC3E}">
        <p14:creationId xmlns:p14="http://schemas.microsoft.com/office/powerpoint/2010/main" val="3091218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78203-7A56-B7EF-2FBC-29BB8F16B3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11F86D-5D68-CD0D-58B9-8408ED4470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F28E0F-8340-16CE-41EA-387D8066B1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0D893C-74CC-C244-3D30-CED4375DB3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ABDF69-BECA-7CDC-EF36-2F59F04FF0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39B45B-9F0E-80E7-80C9-3C313ED08E17}"/>
              </a:ext>
            </a:extLst>
          </p:cNvPr>
          <p:cNvSpPr>
            <a:spLocks noGrp="1"/>
          </p:cNvSpPr>
          <p:nvPr>
            <p:ph type="dt" sz="half" idx="10"/>
          </p:nvPr>
        </p:nvSpPr>
        <p:spPr/>
        <p:txBody>
          <a:bodyPr/>
          <a:lstStyle/>
          <a:p>
            <a:fld id="{AFE0911F-941D-594C-909C-718E8C55C35A}" type="datetimeFigureOut">
              <a:rPr lang="en-US" smtClean="0"/>
              <a:t>4/13/2023</a:t>
            </a:fld>
            <a:endParaRPr lang="en-US"/>
          </a:p>
        </p:txBody>
      </p:sp>
      <p:sp>
        <p:nvSpPr>
          <p:cNvPr id="8" name="Footer Placeholder 7">
            <a:extLst>
              <a:ext uri="{FF2B5EF4-FFF2-40B4-BE49-F238E27FC236}">
                <a16:creationId xmlns:a16="http://schemas.microsoft.com/office/drawing/2014/main" id="{F239A19D-3D39-CCA5-9FF9-EEA6236DAE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F37872-6649-3F02-936A-CA1C7572AB11}"/>
              </a:ext>
            </a:extLst>
          </p:cNvPr>
          <p:cNvSpPr>
            <a:spLocks noGrp="1"/>
          </p:cNvSpPr>
          <p:nvPr>
            <p:ph type="sldNum" sz="quarter" idx="12"/>
          </p:nvPr>
        </p:nvSpPr>
        <p:spPr/>
        <p:txBody>
          <a:bodyPr/>
          <a:lstStyle/>
          <a:p>
            <a:fld id="{3F7BAC25-02D9-494C-867B-647D8FA1233C}" type="slidenum">
              <a:rPr lang="en-US" smtClean="0"/>
              <a:t>‹#›</a:t>
            </a:fld>
            <a:endParaRPr lang="en-US"/>
          </a:p>
        </p:txBody>
      </p:sp>
    </p:spTree>
    <p:extLst>
      <p:ext uri="{BB962C8B-B14F-4D97-AF65-F5344CB8AC3E}">
        <p14:creationId xmlns:p14="http://schemas.microsoft.com/office/powerpoint/2010/main" val="3235910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22835-29F6-5554-FC6D-8DE020E582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5752D3-C0D9-2819-DCA1-DAE339B33C04}"/>
              </a:ext>
            </a:extLst>
          </p:cNvPr>
          <p:cNvSpPr>
            <a:spLocks noGrp="1"/>
          </p:cNvSpPr>
          <p:nvPr>
            <p:ph type="dt" sz="half" idx="10"/>
          </p:nvPr>
        </p:nvSpPr>
        <p:spPr/>
        <p:txBody>
          <a:bodyPr/>
          <a:lstStyle/>
          <a:p>
            <a:fld id="{AFE0911F-941D-594C-909C-718E8C55C35A}" type="datetimeFigureOut">
              <a:rPr lang="en-US" smtClean="0"/>
              <a:t>4/13/2023</a:t>
            </a:fld>
            <a:endParaRPr lang="en-US"/>
          </a:p>
        </p:txBody>
      </p:sp>
      <p:sp>
        <p:nvSpPr>
          <p:cNvPr id="4" name="Footer Placeholder 3">
            <a:extLst>
              <a:ext uri="{FF2B5EF4-FFF2-40B4-BE49-F238E27FC236}">
                <a16:creationId xmlns:a16="http://schemas.microsoft.com/office/drawing/2014/main" id="{06162CD3-9FE5-DFFF-D991-12F943CFD1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90D38B-C015-FECC-D16D-7036160F07B9}"/>
              </a:ext>
            </a:extLst>
          </p:cNvPr>
          <p:cNvSpPr>
            <a:spLocks noGrp="1"/>
          </p:cNvSpPr>
          <p:nvPr>
            <p:ph type="sldNum" sz="quarter" idx="12"/>
          </p:nvPr>
        </p:nvSpPr>
        <p:spPr/>
        <p:txBody>
          <a:bodyPr/>
          <a:lstStyle/>
          <a:p>
            <a:fld id="{3F7BAC25-02D9-494C-867B-647D8FA1233C}" type="slidenum">
              <a:rPr lang="en-US" smtClean="0"/>
              <a:t>‹#›</a:t>
            </a:fld>
            <a:endParaRPr lang="en-US"/>
          </a:p>
        </p:txBody>
      </p:sp>
    </p:spTree>
    <p:extLst>
      <p:ext uri="{BB962C8B-B14F-4D97-AF65-F5344CB8AC3E}">
        <p14:creationId xmlns:p14="http://schemas.microsoft.com/office/powerpoint/2010/main" val="192654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C02E9F-CFC2-7220-ED9A-C2C05B0361F0}"/>
              </a:ext>
            </a:extLst>
          </p:cNvPr>
          <p:cNvSpPr>
            <a:spLocks noGrp="1"/>
          </p:cNvSpPr>
          <p:nvPr>
            <p:ph type="dt" sz="half" idx="10"/>
          </p:nvPr>
        </p:nvSpPr>
        <p:spPr/>
        <p:txBody>
          <a:bodyPr/>
          <a:lstStyle/>
          <a:p>
            <a:fld id="{AFE0911F-941D-594C-909C-718E8C55C35A}" type="datetimeFigureOut">
              <a:rPr lang="en-US" smtClean="0"/>
              <a:t>4/13/2023</a:t>
            </a:fld>
            <a:endParaRPr lang="en-US"/>
          </a:p>
        </p:txBody>
      </p:sp>
      <p:sp>
        <p:nvSpPr>
          <p:cNvPr id="3" name="Footer Placeholder 2">
            <a:extLst>
              <a:ext uri="{FF2B5EF4-FFF2-40B4-BE49-F238E27FC236}">
                <a16:creationId xmlns:a16="http://schemas.microsoft.com/office/drawing/2014/main" id="{788ACAB7-6F8C-81E3-9045-029E5A5E97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C9406A-36D2-1B76-3247-EC96068B2E8B}"/>
              </a:ext>
            </a:extLst>
          </p:cNvPr>
          <p:cNvSpPr>
            <a:spLocks noGrp="1"/>
          </p:cNvSpPr>
          <p:nvPr>
            <p:ph type="sldNum" sz="quarter" idx="12"/>
          </p:nvPr>
        </p:nvSpPr>
        <p:spPr/>
        <p:txBody>
          <a:bodyPr/>
          <a:lstStyle/>
          <a:p>
            <a:fld id="{3F7BAC25-02D9-494C-867B-647D8FA1233C}" type="slidenum">
              <a:rPr lang="en-US" smtClean="0"/>
              <a:t>‹#›</a:t>
            </a:fld>
            <a:endParaRPr lang="en-US"/>
          </a:p>
        </p:txBody>
      </p:sp>
    </p:spTree>
    <p:extLst>
      <p:ext uri="{BB962C8B-B14F-4D97-AF65-F5344CB8AC3E}">
        <p14:creationId xmlns:p14="http://schemas.microsoft.com/office/powerpoint/2010/main" val="1498102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A7543-5B2A-DA86-D7F1-09040EFDD9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8559D5-E438-08DC-69D9-162055CC65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F4604A-662F-5385-0E64-B7111CCFC0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8E4C49-3B7F-F51F-2E60-FCFDF4562D52}"/>
              </a:ext>
            </a:extLst>
          </p:cNvPr>
          <p:cNvSpPr>
            <a:spLocks noGrp="1"/>
          </p:cNvSpPr>
          <p:nvPr>
            <p:ph type="dt" sz="half" idx="10"/>
          </p:nvPr>
        </p:nvSpPr>
        <p:spPr/>
        <p:txBody>
          <a:bodyPr/>
          <a:lstStyle/>
          <a:p>
            <a:fld id="{AFE0911F-941D-594C-909C-718E8C55C35A}" type="datetimeFigureOut">
              <a:rPr lang="en-US" smtClean="0"/>
              <a:t>4/13/2023</a:t>
            </a:fld>
            <a:endParaRPr lang="en-US"/>
          </a:p>
        </p:txBody>
      </p:sp>
      <p:sp>
        <p:nvSpPr>
          <p:cNvPr id="6" name="Footer Placeholder 5">
            <a:extLst>
              <a:ext uri="{FF2B5EF4-FFF2-40B4-BE49-F238E27FC236}">
                <a16:creationId xmlns:a16="http://schemas.microsoft.com/office/drawing/2014/main" id="{CDC82D62-57A2-1DE0-2A7A-87667C086F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51464C-ABD5-8221-DCA6-1A56E07791CD}"/>
              </a:ext>
            </a:extLst>
          </p:cNvPr>
          <p:cNvSpPr>
            <a:spLocks noGrp="1"/>
          </p:cNvSpPr>
          <p:nvPr>
            <p:ph type="sldNum" sz="quarter" idx="12"/>
          </p:nvPr>
        </p:nvSpPr>
        <p:spPr/>
        <p:txBody>
          <a:bodyPr/>
          <a:lstStyle/>
          <a:p>
            <a:fld id="{3F7BAC25-02D9-494C-867B-647D8FA1233C}" type="slidenum">
              <a:rPr lang="en-US" smtClean="0"/>
              <a:t>‹#›</a:t>
            </a:fld>
            <a:endParaRPr lang="en-US"/>
          </a:p>
        </p:txBody>
      </p:sp>
    </p:spTree>
    <p:extLst>
      <p:ext uri="{BB962C8B-B14F-4D97-AF65-F5344CB8AC3E}">
        <p14:creationId xmlns:p14="http://schemas.microsoft.com/office/powerpoint/2010/main" val="3456788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D29B-E4E8-A283-0429-EC61B89254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5FA342-C6E6-5E0F-BBC5-89EF767786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65665A-EEF1-1519-4DBF-ECC49CFF1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9A1243-38F2-E396-8CCD-DA708A9CD7D0}"/>
              </a:ext>
            </a:extLst>
          </p:cNvPr>
          <p:cNvSpPr>
            <a:spLocks noGrp="1"/>
          </p:cNvSpPr>
          <p:nvPr>
            <p:ph type="dt" sz="half" idx="10"/>
          </p:nvPr>
        </p:nvSpPr>
        <p:spPr/>
        <p:txBody>
          <a:bodyPr/>
          <a:lstStyle/>
          <a:p>
            <a:fld id="{AFE0911F-941D-594C-909C-718E8C55C35A}" type="datetimeFigureOut">
              <a:rPr lang="en-US" smtClean="0"/>
              <a:t>4/13/2023</a:t>
            </a:fld>
            <a:endParaRPr lang="en-US"/>
          </a:p>
        </p:txBody>
      </p:sp>
      <p:sp>
        <p:nvSpPr>
          <p:cNvPr id="6" name="Footer Placeholder 5">
            <a:extLst>
              <a:ext uri="{FF2B5EF4-FFF2-40B4-BE49-F238E27FC236}">
                <a16:creationId xmlns:a16="http://schemas.microsoft.com/office/drawing/2014/main" id="{489DE4BE-856A-F60E-31DC-0BCC766F56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980312-4985-9B80-694B-43247958C932}"/>
              </a:ext>
            </a:extLst>
          </p:cNvPr>
          <p:cNvSpPr>
            <a:spLocks noGrp="1"/>
          </p:cNvSpPr>
          <p:nvPr>
            <p:ph type="sldNum" sz="quarter" idx="12"/>
          </p:nvPr>
        </p:nvSpPr>
        <p:spPr/>
        <p:txBody>
          <a:bodyPr/>
          <a:lstStyle/>
          <a:p>
            <a:fld id="{3F7BAC25-02D9-494C-867B-647D8FA1233C}" type="slidenum">
              <a:rPr lang="en-US" smtClean="0"/>
              <a:t>‹#›</a:t>
            </a:fld>
            <a:endParaRPr lang="en-US"/>
          </a:p>
        </p:txBody>
      </p:sp>
    </p:spTree>
    <p:extLst>
      <p:ext uri="{BB962C8B-B14F-4D97-AF65-F5344CB8AC3E}">
        <p14:creationId xmlns:p14="http://schemas.microsoft.com/office/powerpoint/2010/main" val="1514623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F22BD8-71A9-8E0D-0D22-BBB896CFCE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435EE9-8A0A-B55A-F0F9-8CBBA31D91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83F01-86C5-4E19-05CC-B2B013C76E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0911F-941D-594C-909C-718E8C55C35A}" type="datetimeFigureOut">
              <a:rPr lang="en-US" smtClean="0"/>
              <a:t>4/13/2023</a:t>
            </a:fld>
            <a:endParaRPr lang="en-US"/>
          </a:p>
        </p:txBody>
      </p:sp>
      <p:sp>
        <p:nvSpPr>
          <p:cNvPr id="5" name="Footer Placeholder 4">
            <a:extLst>
              <a:ext uri="{FF2B5EF4-FFF2-40B4-BE49-F238E27FC236}">
                <a16:creationId xmlns:a16="http://schemas.microsoft.com/office/drawing/2014/main" id="{7A9BAD03-3E94-6C4F-86ED-A852DE4EB7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8347D5-A8AE-8111-CEE4-5220CB302F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BAC25-02D9-494C-867B-647D8FA1233C}" type="slidenum">
              <a:rPr lang="en-US" smtClean="0"/>
              <a:t>‹#›</a:t>
            </a:fld>
            <a:endParaRPr lang="en-US"/>
          </a:p>
        </p:txBody>
      </p:sp>
    </p:spTree>
    <p:extLst>
      <p:ext uri="{BB962C8B-B14F-4D97-AF65-F5344CB8AC3E}">
        <p14:creationId xmlns:p14="http://schemas.microsoft.com/office/powerpoint/2010/main" val="145548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hyperlink" Target="https://supportservices.jobcorps.gov/health/Pages/Documents.aspx"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supportservices.jobcorps.gov/health/Pages/NeedsAssessmentDirectThreat.aspx" TargetMode="Externa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EF2B87B5-E279-7526-B45D-E10DF9E3C38D}"/>
              </a:ext>
            </a:extLst>
          </p:cNvPr>
          <p:cNvPicPr>
            <a:picLocks noChangeAspect="1"/>
          </p:cNvPicPr>
          <p:nvPr/>
        </p:nvPicPr>
        <p:blipFill rotWithShape="1">
          <a:blip r:embed="rId2"/>
          <a:srcRect t="11098" r="-1" b="13883"/>
          <a:stretch/>
        </p:blipFill>
        <p:spPr>
          <a:xfrm>
            <a:off x="1524" y="10"/>
            <a:ext cx="12188952" cy="6857990"/>
          </a:xfrm>
          <a:prstGeom prst="rect">
            <a:avLst/>
          </a:prstGeom>
        </p:spPr>
      </p:pic>
      <p:sp>
        <p:nvSpPr>
          <p:cNvPr id="23" name="Freeform: Shape 22">
            <a:extLst>
              <a:ext uri="{FF2B5EF4-FFF2-40B4-BE49-F238E27FC236}">
                <a16:creationId xmlns:a16="http://schemas.microsoft.com/office/drawing/2014/main" id="{F6DD4703-FD80-4610-ACE9-01DCD86D8C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7853" y="0"/>
            <a:ext cx="10256294"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9CEFCBC2-6F82-4011-8D8D-90F43DCB1D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08571" y="0"/>
            <a:ext cx="9958950"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2E9DED9E-DE30-402A-B9D1-AC3C24025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8673" y="-35602"/>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9" name="Freeform: Shape 28">
            <a:extLst>
              <a:ext uri="{FF2B5EF4-FFF2-40B4-BE49-F238E27FC236}">
                <a16:creationId xmlns:a16="http://schemas.microsoft.com/office/drawing/2014/main" id="{5CCB7C65-BA06-49C5-8D3C-51F97B409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75235" y="-35602"/>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95B1CAD5-2534-2E3E-1670-0987E4C1146A}"/>
              </a:ext>
            </a:extLst>
          </p:cNvPr>
          <p:cNvSpPr>
            <a:spLocks noGrp="1"/>
          </p:cNvSpPr>
          <p:nvPr>
            <p:ph type="ctrTitle"/>
          </p:nvPr>
        </p:nvSpPr>
        <p:spPr>
          <a:xfrm>
            <a:off x="2190750" y="1346268"/>
            <a:ext cx="7810500" cy="2661189"/>
          </a:xfrm>
        </p:spPr>
        <p:txBody>
          <a:bodyPr anchor="b">
            <a:normAutofit/>
          </a:bodyPr>
          <a:lstStyle/>
          <a:p>
            <a:r>
              <a:rPr lang="en-US"/>
              <a:t>MSWR and TEAP</a:t>
            </a:r>
          </a:p>
        </p:txBody>
      </p:sp>
      <p:sp>
        <p:nvSpPr>
          <p:cNvPr id="3" name="Subtitle 2">
            <a:extLst>
              <a:ext uri="{FF2B5EF4-FFF2-40B4-BE49-F238E27FC236}">
                <a16:creationId xmlns:a16="http://schemas.microsoft.com/office/drawing/2014/main" id="{2B76800B-EE91-9796-CFBA-D442375FB604}"/>
              </a:ext>
            </a:extLst>
          </p:cNvPr>
          <p:cNvSpPr>
            <a:spLocks noGrp="1"/>
          </p:cNvSpPr>
          <p:nvPr>
            <p:ph type="subTitle" idx="1"/>
          </p:nvPr>
        </p:nvSpPr>
        <p:spPr>
          <a:xfrm>
            <a:off x="2619375" y="4214191"/>
            <a:ext cx="6953250" cy="1360919"/>
          </a:xfrm>
        </p:spPr>
        <p:txBody>
          <a:bodyPr anchor="t">
            <a:normAutofit/>
          </a:bodyPr>
          <a:lstStyle/>
          <a:p>
            <a:r>
              <a:rPr lang="en-US"/>
              <a:t>Diane A. Tennies, PhD, LADC</a:t>
            </a:r>
          </a:p>
          <a:p>
            <a:r>
              <a:rPr lang="en-US"/>
              <a:t>April 2023</a:t>
            </a:r>
          </a:p>
        </p:txBody>
      </p:sp>
    </p:spTree>
    <p:extLst>
      <p:ext uri="{BB962C8B-B14F-4D97-AF65-F5344CB8AC3E}">
        <p14:creationId xmlns:p14="http://schemas.microsoft.com/office/powerpoint/2010/main" val="3515843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AB058F-663F-B977-1DDD-AE569C4305C2}"/>
              </a:ext>
            </a:extLst>
          </p:cNvPr>
          <p:cNvSpPr>
            <a:spLocks noGrp="1"/>
          </p:cNvSpPr>
          <p:nvPr>
            <p:ph type="title"/>
          </p:nvPr>
        </p:nvSpPr>
        <p:spPr>
          <a:xfrm>
            <a:off x="466722" y="586855"/>
            <a:ext cx="3201366" cy="3387497"/>
          </a:xfrm>
        </p:spPr>
        <p:txBody>
          <a:bodyPr anchor="b">
            <a:normAutofit/>
          </a:bodyPr>
          <a:lstStyle/>
          <a:p>
            <a:pPr algn="r"/>
            <a:r>
              <a:rPr lang="en-US" sz="2800">
                <a:solidFill>
                  <a:srgbClr val="FFFFFF"/>
                </a:solidFill>
              </a:rPr>
              <a:t>PRH 2.3 R5: c. [Entrance] Assessment for identification of students at risk for substance use problems to include: </a:t>
            </a:r>
          </a:p>
        </p:txBody>
      </p:sp>
      <p:sp>
        <p:nvSpPr>
          <p:cNvPr id="3" name="Content Placeholder 2">
            <a:extLst>
              <a:ext uri="{FF2B5EF4-FFF2-40B4-BE49-F238E27FC236}">
                <a16:creationId xmlns:a16="http://schemas.microsoft.com/office/drawing/2014/main" id="{065CBA26-2AF6-A242-278A-7E90ECAFC937}"/>
              </a:ext>
            </a:extLst>
          </p:cNvPr>
          <p:cNvSpPr>
            <a:spLocks noGrp="1"/>
          </p:cNvSpPr>
          <p:nvPr>
            <p:ph idx="1"/>
          </p:nvPr>
        </p:nvSpPr>
        <p:spPr>
          <a:xfrm>
            <a:off x="4810259" y="649480"/>
            <a:ext cx="6555347" cy="5546047"/>
          </a:xfrm>
        </p:spPr>
        <p:txBody>
          <a:bodyPr anchor="ctr">
            <a:normAutofit/>
          </a:bodyPr>
          <a:lstStyle/>
          <a:p>
            <a:pPr marL="0" indent="0">
              <a:spcBef>
                <a:spcPts val="0"/>
              </a:spcBef>
              <a:spcAft>
                <a:spcPts val="600"/>
              </a:spcAft>
              <a:buNone/>
            </a:pPr>
            <a:r>
              <a:rPr lang="en-US" sz="2000" dirty="0"/>
              <a:t>1.) Review of Social Intake Form (SIF) or intake assessment of all students performed by counseling staff within one week of arrival.</a:t>
            </a:r>
          </a:p>
          <a:p>
            <a:pPr marL="0" indent="0">
              <a:spcBef>
                <a:spcPts val="0"/>
              </a:spcBef>
              <a:spcAft>
                <a:spcPts val="600"/>
              </a:spcAft>
              <a:buNone/>
            </a:pPr>
            <a:endParaRPr lang="en-US" sz="2000"/>
          </a:p>
          <a:p>
            <a:pPr marL="0" indent="0">
              <a:spcBef>
                <a:spcPts val="0"/>
              </a:spcBef>
              <a:spcAft>
                <a:spcPts val="600"/>
              </a:spcAft>
              <a:buNone/>
            </a:pPr>
            <a:r>
              <a:rPr lang="en-US" sz="2000" dirty="0"/>
              <a:t>2.) Formalized assessment measures (e.g., SASSI3 or SASSIA2), and clinical judgment to determine students’ level of risk for substance use.</a:t>
            </a:r>
            <a:endParaRPr lang="en-US" sz="2000" dirty="0">
              <a:cs typeface="Calibri"/>
            </a:endParaRPr>
          </a:p>
          <a:p>
            <a:pPr marL="0" indent="0">
              <a:spcBef>
                <a:spcPts val="0"/>
              </a:spcBef>
              <a:spcAft>
                <a:spcPts val="600"/>
              </a:spcAft>
              <a:buNone/>
            </a:pPr>
            <a:endParaRPr lang="en-US" sz="2000"/>
          </a:p>
          <a:p>
            <a:pPr marL="0" indent="0">
              <a:spcBef>
                <a:spcPts val="0"/>
              </a:spcBef>
              <a:spcAft>
                <a:spcPts val="600"/>
              </a:spcAft>
              <a:buNone/>
            </a:pPr>
            <a:r>
              <a:rPr lang="en-US" sz="2000" dirty="0"/>
              <a:t>3.) Collaboration with the Center Mental-Health Consultant to determine when a MSWR or medical separation is appropriate and should be recommended for a student with substance use conditions (see Chapter 2, Section 2.3, R5, e.5)</a:t>
            </a:r>
            <a:endParaRPr lang="en-US" sz="2000" dirty="0">
              <a:cs typeface="Calibri"/>
            </a:endParaRPr>
          </a:p>
        </p:txBody>
      </p:sp>
    </p:spTree>
    <p:extLst>
      <p:ext uri="{BB962C8B-B14F-4D97-AF65-F5344CB8AC3E}">
        <p14:creationId xmlns:p14="http://schemas.microsoft.com/office/powerpoint/2010/main" val="3481778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C02062-CF44-7730-BF6F-EBFD1AA691FE}"/>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Overview of MSWR Process</a:t>
            </a:r>
          </a:p>
        </p:txBody>
      </p:sp>
      <p:graphicFrame>
        <p:nvGraphicFramePr>
          <p:cNvPr id="5" name="Content Placeholder 2">
            <a:extLst>
              <a:ext uri="{FF2B5EF4-FFF2-40B4-BE49-F238E27FC236}">
                <a16:creationId xmlns:a16="http://schemas.microsoft.com/office/drawing/2014/main" id="{43EBD7E1-C213-DE22-778C-8513B631305F}"/>
              </a:ext>
            </a:extLst>
          </p:cNvPr>
          <p:cNvGraphicFramePr>
            <a:graphicFrameLocks noGrp="1"/>
          </p:cNvGraphicFramePr>
          <p:nvPr>
            <p:ph idx="1"/>
            <p:extLst>
              <p:ext uri="{D42A27DB-BD31-4B8C-83A1-F6EECF244321}">
                <p14:modId xmlns:p14="http://schemas.microsoft.com/office/powerpoint/2010/main" val="392142166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5889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DBEBC5-515A-C375-22BC-F623B6FB50AA}"/>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Steps when Students Need Assessment </a:t>
            </a:r>
          </a:p>
        </p:txBody>
      </p:sp>
      <p:sp>
        <p:nvSpPr>
          <p:cNvPr id="3" name="Content Placeholder 2">
            <a:extLst>
              <a:ext uri="{FF2B5EF4-FFF2-40B4-BE49-F238E27FC236}">
                <a16:creationId xmlns:a16="http://schemas.microsoft.com/office/drawing/2014/main" id="{390A1663-B7D2-08C1-A567-910966F9FBF4}"/>
              </a:ext>
            </a:extLst>
          </p:cNvPr>
          <p:cNvSpPr>
            <a:spLocks noGrp="1"/>
          </p:cNvSpPr>
          <p:nvPr>
            <p:ph idx="1"/>
          </p:nvPr>
        </p:nvSpPr>
        <p:spPr>
          <a:xfrm>
            <a:off x="4810259" y="649480"/>
            <a:ext cx="6555347" cy="5546047"/>
          </a:xfrm>
        </p:spPr>
        <p:txBody>
          <a:bodyPr anchor="ctr">
            <a:normAutofit/>
          </a:bodyPr>
          <a:lstStyle/>
          <a:p>
            <a:r>
              <a:rPr lang="en-US" sz="2000" dirty="0"/>
              <a:t>PRH 2, R5 is silent about the specifics of the assessment process.</a:t>
            </a:r>
          </a:p>
          <a:p>
            <a:r>
              <a:rPr lang="en-US" sz="2000" dirty="0"/>
              <a:t>Data available to rely upon:</a:t>
            </a:r>
          </a:p>
          <a:p>
            <a:pPr lvl="1"/>
            <a:r>
              <a:rPr lang="en-US" sz="2000" dirty="0"/>
              <a:t>SHR (653 and Health History Form, especially alert questions)</a:t>
            </a:r>
          </a:p>
          <a:p>
            <a:pPr lvl="1"/>
            <a:r>
              <a:rPr lang="en-US" sz="2000" dirty="0"/>
              <a:t>SIF (score the CRAFFT and document results)</a:t>
            </a:r>
          </a:p>
          <a:p>
            <a:pPr lvl="1"/>
            <a:r>
              <a:rPr lang="en-US" sz="2000" dirty="0"/>
              <a:t>Results of formalized assessment measures administered to those with 2 or more on CRAFFT (questions 4-9)</a:t>
            </a:r>
          </a:p>
          <a:p>
            <a:pPr lvl="1"/>
            <a:r>
              <a:rPr lang="en-US" sz="2000" dirty="0"/>
              <a:t>Initial UDS results</a:t>
            </a:r>
          </a:p>
          <a:p>
            <a:pPr lvl="1"/>
            <a:r>
              <a:rPr lang="en-US" sz="2000" dirty="0"/>
              <a:t>Feedback from other staff (counselor/trade instructor/reaction/residential)</a:t>
            </a:r>
          </a:p>
          <a:p>
            <a:pPr lvl="1"/>
            <a:r>
              <a:rPr lang="en-US" sz="2000" dirty="0"/>
              <a:t>Clinical Interview of Student </a:t>
            </a:r>
          </a:p>
          <a:p>
            <a:pPr marL="0" indent="0">
              <a:buNone/>
            </a:pPr>
            <a:r>
              <a:rPr lang="en-US" sz="2000" dirty="0"/>
              <a:t>(Center must have an assessment process for students that allows confidence that students who need additional support to be successful at Job Corps are identified and services </a:t>
            </a:r>
            <a:r>
              <a:rPr lang="en-US" sz="2000"/>
              <a:t>provided (based on results of the assessment)).</a:t>
            </a:r>
            <a:endParaRPr lang="en-US" sz="2000">
              <a:cs typeface="Calibri"/>
            </a:endParaRPr>
          </a:p>
          <a:p>
            <a:endParaRPr lang="en-US" sz="2000" dirty="0"/>
          </a:p>
        </p:txBody>
      </p:sp>
    </p:spTree>
    <p:extLst>
      <p:ext uri="{BB962C8B-B14F-4D97-AF65-F5344CB8AC3E}">
        <p14:creationId xmlns:p14="http://schemas.microsoft.com/office/powerpoint/2010/main" val="3645084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DE4D6F-1174-0150-98CC-2ACB66AE8C3C}"/>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Four Critical Elements of the Assessment Conclusions </a:t>
            </a:r>
          </a:p>
        </p:txBody>
      </p:sp>
      <p:sp>
        <p:nvSpPr>
          <p:cNvPr id="3" name="Content Placeholder 2">
            <a:extLst>
              <a:ext uri="{FF2B5EF4-FFF2-40B4-BE49-F238E27FC236}">
                <a16:creationId xmlns:a16="http://schemas.microsoft.com/office/drawing/2014/main" id="{763D1BD6-4B2E-78D4-398F-180406F808C9}"/>
              </a:ext>
            </a:extLst>
          </p:cNvPr>
          <p:cNvSpPr>
            <a:spLocks noGrp="1"/>
          </p:cNvSpPr>
          <p:nvPr>
            <p:ph idx="1"/>
          </p:nvPr>
        </p:nvSpPr>
        <p:spPr>
          <a:xfrm>
            <a:off x="4810259" y="649480"/>
            <a:ext cx="6555347" cy="5546047"/>
          </a:xfrm>
        </p:spPr>
        <p:txBody>
          <a:bodyPr anchor="ctr">
            <a:normAutofit lnSpcReduction="10000"/>
          </a:bodyPr>
          <a:lstStyle/>
          <a:p>
            <a:pPr marL="0" indent="0">
              <a:buNone/>
            </a:pPr>
            <a:r>
              <a:rPr lang="en-US" sz="1700" dirty="0">
                <a:effectLst/>
              </a:rPr>
              <a:t>The Center Director must approve all medical separations. </a:t>
            </a:r>
          </a:p>
          <a:p>
            <a:pPr marL="0" indent="0">
              <a:buNone/>
            </a:pPr>
            <a:r>
              <a:rPr lang="en-US" sz="1700" dirty="0">
                <a:effectLst/>
              </a:rPr>
              <a:t>The TEAP Specialist should document the following information with the Center Director’s formal medical separation notification: </a:t>
            </a:r>
          </a:p>
          <a:p>
            <a:pPr marL="0" indent="0">
              <a:buNone/>
            </a:pPr>
            <a:r>
              <a:rPr lang="en-US" sz="1700" dirty="0">
                <a:effectLst/>
                <a:latin typeface="Wingdings" pitchFamily="2" charset="2"/>
              </a:rPr>
              <a:t> </a:t>
            </a:r>
            <a:r>
              <a:rPr lang="en-US" sz="1700" dirty="0">
                <a:effectLst/>
                <a:highlight>
                  <a:srgbClr val="FFFF00"/>
                </a:highlight>
              </a:rPr>
              <a:t>Diagnosis</a:t>
            </a:r>
            <a:r>
              <a:rPr lang="en-US" sz="1700" dirty="0">
                <a:effectLst/>
              </a:rPr>
              <a:t>—A narrative statement of the student's condition according to the most recent DSM diagnostic categories, including all relevant clinical information. A SPAMIS code must also be provided based on the International Classification of Diseases – Edition 10. </a:t>
            </a:r>
          </a:p>
          <a:p>
            <a:pPr marL="0" indent="0">
              <a:buNone/>
            </a:pPr>
            <a:r>
              <a:rPr lang="en-US" sz="1700" dirty="0">
                <a:effectLst/>
                <a:latin typeface="Wingdings" pitchFamily="2" charset="2"/>
              </a:rPr>
              <a:t> </a:t>
            </a:r>
            <a:r>
              <a:rPr lang="en-US" sz="1700" dirty="0">
                <a:effectLst/>
                <a:highlight>
                  <a:srgbClr val="FFFF00"/>
                </a:highlight>
              </a:rPr>
              <a:t>Functional Statement</a:t>
            </a:r>
            <a:r>
              <a:rPr lang="en-US" sz="1700" dirty="0">
                <a:effectLst/>
              </a:rPr>
              <a:t>—A clinical statement that includes a summary of clinical evidence and information about the student's functional ability and how they are not able to benefit from the training program at this time. </a:t>
            </a:r>
          </a:p>
          <a:p>
            <a:pPr marL="0" indent="0">
              <a:buNone/>
            </a:pPr>
            <a:r>
              <a:rPr lang="en-US" sz="1700" dirty="0">
                <a:effectLst/>
                <a:latin typeface="Wingdings" pitchFamily="2" charset="2"/>
              </a:rPr>
              <a:t> </a:t>
            </a:r>
            <a:r>
              <a:rPr lang="en-US" sz="1700" dirty="0">
                <a:effectLst/>
                <a:highlight>
                  <a:srgbClr val="FFFF00"/>
                </a:highlight>
              </a:rPr>
              <a:t>Escort</a:t>
            </a:r>
            <a:r>
              <a:rPr lang="en-US" sz="1700" dirty="0">
                <a:effectLst/>
              </a:rPr>
              <a:t>—A specific statement regarding the need for an escort to ensure that the student arrives safely at his/her destination. </a:t>
            </a:r>
          </a:p>
          <a:p>
            <a:pPr marL="0" indent="0">
              <a:buNone/>
            </a:pPr>
            <a:r>
              <a:rPr lang="en-US" sz="1700" dirty="0">
                <a:effectLst/>
                <a:latin typeface="Wingdings" pitchFamily="2" charset="2"/>
              </a:rPr>
              <a:t> </a:t>
            </a:r>
            <a:r>
              <a:rPr lang="en-US" sz="1700" dirty="0">
                <a:effectLst/>
                <a:highlight>
                  <a:srgbClr val="FFFF00"/>
                </a:highlight>
              </a:rPr>
              <a:t>Referral</a:t>
            </a:r>
            <a:r>
              <a:rPr lang="en-US" sz="1700" dirty="0">
                <a:effectLst/>
              </a:rPr>
              <a:t>—The substance abuse agency or services identified, and the actual referral arrangements made to assist the student. Before leaving the center, the student should sign a release of information form so that the TEAP Specialist can provide the agency with a referral summary and receive treatment information. </a:t>
            </a:r>
          </a:p>
          <a:p>
            <a:pPr marL="0" indent="0">
              <a:buNone/>
            </a:pPr>
            <a:endParaRPr lang="en-US" sz="1700" dirty="0">
              <a:effectLst/>
            </a:endParaRPr>
          </a:p>
          <a:p>
            <a:pPr marL="0" indent="0">
              <a:buNone/>
            </a:pPr>
            <a:r>
              <a:rPr lang="en-US" sz="1700" dirty="0"/>
              <a:t>(From the TEAP Desk Reference Guide)</a:t>
            </a:r>
            <a:endParaRPr lang="en-US" sz="1700" dirty="0">
              <a:effectLst/>
            </a:endParaRPr>
          </a:p>
        </p:txBody>
      </p:sp>
    </p:spTree>
    <p:extLst>
      <p:ext uri="{BB962C8B-B14F-4D97-AF65-F5344CB8AC3E}">
        <p14:creationId xmlns:p14="http://schemas.microsoft.com/office/powerpoint/2010/main" val="1207142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0E265-75B6-9F3B-F83A-E9D61CDD58D3}"/>
              </a:ext>
            </a:extLst>
          </p:cNvPr>
          <p:cNvSpPr>
            <a:spLocks noGrp="1"/>
          </p:cNvSpPr>
          <p:nvPr>
            <p:ph type="title"/>
          </p:nvPr>
        </p:nvSpPr>
        <p:spPr/>
        <p:txBody>
          <a:bodyPr/>
          <a:lstStyle/>
          <a:p>
            <a:r>
              <a:rPr lang="en-US" dirty="0"/>
              <a:t>Assessment Process and Documentation</a:t>
            </a:r>
          </a:p>
        </p:txBody>
      </p:sp>
      <p:graphicFrame>
        <p:nvGraphicFramePr>
          <p:cNvPr id="5" name="Content Placeholder 2">
            <a:extLst>
              <a:ext uri="{FF2B5EF4-FFF2-40B4-BE49-F238E27FC236}">
                <a16:creationId xmlns:a16="http://schemas.microsoft.com/office/drawing/2014/main" id="{C40E2F89-EBE6-F344-FFA8-6866327B5020}"/>
              </a:ext>
            </a:extLst>
          </p:cNvPr>
          <p:cNvGraphicFramePr>
            <a:graphicFrameLocks noGrp="1"/>
          </p:cNvGraphicFramePr>
          <p:nvPr>
            <p:ph idx="1"/>
            <p:extLst>
              <p:ext uri="{D42A27DB-BD31-4B8C-83A1-F6EECF244321}">
                <p14:modId xmlns:p14="http://schemas.microsoft.com/office/powerpoint/2010/main" val="238594400"/>
              </p:ext>
            </p:extLst>
          </p:nvPr>
        </p:nvGraphicFramePr>
        <p:xfrm>
          <a:off x="838200" y="18764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8278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DD3750-1AFE-9BFF-ABAD-05CA7FDA13AF}"/>
              </a:ext>
            </a:extLst>
          </p:cNvPr>
          <p:cNvSpPr>
            <a:spLocks noGrp="1"/>
          </p:cNvSpPr>
          <p:nvPr>
            <p:ph type="title"/>
          </p:nvPr>
        </p:nvSpPr>
        <p:spPr>
          <a:xfrm>
            <a:off x="572493" y="238539"/>
            <a:ext cx="11018520" cy="1434415"/>
          </a:xfrm>
        </p:spPr>
        <p:txBody>
          <a:bodyPr anchor="b">
            <a:normAutofit/>
          </a:bodyPr>
          <a:lstStyle/>
          <a:p>
            <a:r>
              <a:rPr lang="en-US" sz="5000"/>
              <a:t>DSM-5 Criteria for Substance Use Disorder</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F1D37D-D6A8-2984-AE2B-A7D8BD197227}"/>
              </a:ext>
            </a:extLst>
          </p:cNvPr>
          <p:cNvSpPr>
            <a:spLocks noGrp="1"/>
          </p:cNvSpPr>
          <p:nvPr>
            <p:ph idx="1"/>
          </p:nvPr>
        </p:nvSpPr>
        <p:spPr>
          <a:xfrm>
            <a:off x="572493" y="2071316"/>
            <a:ext cx="6713552" cy="4119172"/>
          </a:xfrm>
        </p:spPr>
        <p:txBody>
          <a:bodyPr anchor="t">
            <a:normAutofit/>
          </a:bodyPr>
          <a:lstStyle/>
          <a:p>
            <a:pPr marL="0" indent="0">
              <a:buNone/>
            </a:pPr>
            <a:endParaRPr lang="en-US" sz="1000">
              <a:latin typeface="Arial" panose="020B0604020202020204" pitchFamily="34" charset="0"/>
              <a:cs typeface="Arial" panose="020B0604020202020204" pitchFamily="34" charset="0"/>
            </a:endParaRPr>
          </a:p>
          <a:p>
            <a:r>
              <a:rPr lang="en-US" sz="1000" dirty="0">
                <a:latin typeface="Arial"/>
                <a:cs typeface="Arial"/>
              </a:rPr>
              <a:t>Taking the substance in larger amounts or for longer periods than was intended. </a:t>
            </a:r>
            <a:endParaRPr lang="en-US" sz="1000" dirty="0">
              <a:latin typeface="Arial" panose="020B0604020202020204" pitchFamily="34" charset="0"/>
              <a:cs typeface="Arial" panose="020B0604020202020204" pitchFamily="34" charset="0"/>
            </a:endParaRPr>
          </a:p>
          <a:p>
            <a:r>
              <a:rPr lang="en-US" sz="1000" dirty="0">
                <a:effectLst/>
                <a:latin typeface="Arial"/>
                <a:ea typeface="Times New Roman" panose="02020603050405020304" pitchFamily="18" charset="0"/>
                <a:cs typeface="Arial"/>
              </a:rPr>
              <a:t>There is a persistent desire or unsuccessful efforts to cut down or control use.</a:t>
            </a:r>
          </a:p>
          <a:p>
            <a:r>
              <a:rPr lang="en-US" sz="1000" dirty="0">
                <a:effectLst/>
                <a:latin typeface="Arial"/>
                <a:ea typeface="Times New Roman" panose="02020603050405020304" pitchFamily="18" charset="0"/>
                <a:cs typeface="Arial"/>
              </a:rPr>
              <a:t>A great deal of time is spent in activities necessary to obtain the substance, </a:t>
            </a:r>
            <a:r>
              <a:rPr lang="en-US" sz="1000" dirty="0">
                <a:latin typeface="Arial"/>
                <a:ea typeface="Times New Roman" panose="02020603050405020304" pitchFamily="18" charset="0"/>
                <a:cs typeface="Arial"/>
              </a:rPr>
              <a:t>use</a:t>
            </a:r>
            <a:r>
              <a:rPr lang="en-US" sz="1000" dirty="0">
                <a:effectLst/>
                <a:latin typeface="Arial"/>
                <a:ea typeface="Times New Roman" panose="02020603050405020304" pitchFamily="18" charset="0"/>
                <a:cs typeface="Arial"/>
              </a:rPr>
              <a:t> </a:t>
            </a:r>
            <a:r>
              <a:rPr lang="en-US" sz="1000" dirty="0">
                <a:latin typeface="Arial"/>
                <a:ea typeface="Times New Roman" panose="02020603050405020304" pitchFamily="18" charset="0"/>
                <a:cs typeface="Arial"/>
              </a:rPr>
              <a:t>substances,</a:t>
            </a:r>
            <a:r>
              <a:rPr lang="en-US" sz="1000" dirty="0">
                <a:effectLst/>
                <a:latin typeface="Arial"/>
                <a:ea typeface="Times New Roman" panose="02020603050405020304" pitchFamily="18" charset="0"/>
                <a:cs typeface="Arial"/>
              </a:rPr>
              <a:t> or recover from its effects.</a:t>
            </a:r>
          </a:p>
          <a:p>
            <a:r>
              <a:rPr lang="en-US" sz="1000" dirty="0">
                <a:effectLst/>
                <a:latin typeface="Arial"/>
                <a:ea typeface="Times New Roman" panose="02020603050405020304" pitchFamily="18" charset="0"/>
                <a:cs typeface="Arial"/>
              </a:rPr>
              <a:t>Craving, or strong desire to use substance.</a:t>
            </a:r>
          </a:p>
          <a:p>
            <a:r>
              <a:rPr lang="en-US" sz="1000" dirty="0">
                <a:effectLst/>
                <a:latin typeface="Arial"/>
                <a:ea typeface="Times New Roman" panose="02020603050405020304" pitchFamily="18" charset="0"/>
                <a:cs typeface="Arial"/>
              </a:rPr>
              <a:t>Recurrent substance use resulting in a failure to fulfill major role obligations at work, school or home.</a:t>
            </a:r>
          </a:p>
          <a:p>
            <a:r>
              <a:rPr lang="en-US" sz="1000" dirty="0">
                <a:effectLst/>
                <a:latin typeface="Arial"/>
                <a:ea typeface="Times New Roman" panose="02020603050405020304" pitchFamily="18" charset="0"/>
                <a:cs typeface="Arial"/>
              </a:rPr>
              <a:t>Continued substance use despite having persistent or recurrent social or interpersonal problems caused or exacerbated by the effects of substance.</a:t>
            </a:r>
          </a:p>
          <a:p>
            <a:r>
              <a:rPr lang="en-US" sz="1000" dirty="0">
                <a:effectLst/>
                <a:latin typeface="Arial"/>
                <a:ea typeface="Times New Roman" panose="02020603050405020304" pitchFamily="18" charset="0"/>
                <a:cs typeface="Arial"/>
              </a:rPr>
              <a:t>Important social, occupational or recreational activities are given up or reduced because of substance use.</a:t>
            </a:r>
          </a:p>
          <a:p>
            <a:r>
              <a:rPr lang="en-US" sz="1000" dirty="0">
                <a:effectLst/>
                <a:latin typeface="Arial"/>
                <a:ea typeface="Times New Roman" panose="02020603050405020304" pitchFamily="18" charset="0"/>
                <a:cs typeface="Arial"/>
              </a:rPr>
              <a:t>Recurrent substance use in situations in which it is physically hazardous.</a:t>
            </a:r>
          </a:p>
          <a:p>
            <a:r>
              <a:rPr lang="en-US" sz="1000" dirty="0">
                <a:effectLst/>
                <a:latin typeface="Arial"/>
                <a:ea typeface="Times New Roman" panose="02020603050405020304" pitchFamily="18" charset="0"/>
                <a:cs typeface="Arial"/>
              </a:rPr>
              <a:t>Substance use is continued despite knowledge of having a persistent or recurrent physical or psychological problem that is likely to have </a:t>
            </a:r>
            <a:r>
              <a:rPr lang="en-US" sz="1000" dirty="0">
                <a:latin typeface="Arial"/>
                <a:ea typeface="Times New Roman" panose="02020603050405020304" pitchFamily="18" charset="0"/>
                <a:cs typeface="Arial"/>
              </a:rPr>
              <a:t>been caused</a:t>
            </a:r>
            <a:r>
              <a:rPr lang="en-US" sz="1000" dirty="0">
                <a:effectLst/>
                <a:latin typeface="Arial"/>
                <a:ea typeface="Times New Roman" panose="02020603050405020304" pitchFamily="18" charset="0"/>
                <a:cs typeface="Arial"/>
              </a:rPr>
              <a:t> or exacerbated by the substance.</a:t>
            </a:r>
          </a:p>
          <a:p>
            <a:r>
              <a:rPr lang="en-US" sz="1000" dirty="0">
                <a:effectLst/>
                <a:latin typeface="Arial"/>
                <a:ea typeface="Times New Roman" panose="02020603050405020304" pitchFamily="18" charset="0"/>
                <a:cs typeface="Arial"/>
              </a:rPr>
              <a:t>Tolerance, either markedly increased amounts of substance to achieve intoxication or desired effect or diminished effect with continued use of the same amount of substance.</a:t>
            </a:r>
            <a:endParaRPr lang="en-US" sz="1000" dirty="0">
              <a:latin typeface="Arial"/>
              <a:ea typeface="Times New Roman" panose="02020603050405020304" pitchFamily="18" charset="0"/>
              <a:cs typeface="Arial"/>
            </a:endParaRPr>
          </a:p>
          <a:p>
            <a:r>
              <a:rPr lang="en-US" sz="1000" dirty="0">
                <a:latin typeface="Arial"/>
                <a:ea typeface="Times New Roman" panose="02020603050405020304" pitchFamily="18" charset="0"/>
                <a:cs typeface="Arial"/>
              </a:rPr>
              <a:t>Withdrawal (symptoms or taking a</a:t>
            </a:r>
            <a:r>
              <a:rPr lang="en-US" sz="1000" dirty="0">
                <a:effectLst/>
                <a:latin typeface="Arial"/>
                <a:ea typeface="Times New Roman" panose="02020603050405020304" pitchFamily="18" charset="0"/>
                <a:cs typeface="Arial"/>
              </a:rPr>
              <a:t>nother substance is taken to relieve/avoid withdrawal symptoms. </a:t>
            </a:r>
            <a:endParaRPr lang="en-US" dirty="0"/>
          </a:p>
        </p:txBody>
      </p:sp>
      <p:pic>
        <p:nvPicPr>
          <p:cNvPr id="5" name="Picture 4" descr="Close-up unopened pill packets">
            <a:extLst>
              <a:ext uri="{FF2B5EF4-FFF2-40B4-BE49-F238E27FC236}">
                <a16:creationId xmlns:a16="http://schemas.microsoft.com/office/drawing/2014/main" id="{9CFB3DCC-BA58-1B94-80D4-4038B1F1A739}"/>
              </a:ext>
            </a:extLst>
          </p:cNvPr>
          <p:cNvPicPr>
            <a:picLocks noChangeAspect="1"/>
          </p:cNvPicPr>
          <p:nvPr/>
        </p:nvPicPr>
        <p:blipFill rotWithShape="1">
          <a:blip r:embed="rId2"/>
          <a:srcRect l="22185" r="14560" b="-1"/>
          <a:stretch/>
        </p:blipFill>
        <p:spPr>
          <a:xfrm>
            <a:off x="7675658" y="2093976"/>
            <a:ext cx="3941064" cy="4096512"/>
          </a:xfrm>
          <a:prstGeom prst="rect">
            <a:avLst/>
          </a:prstGeom>
        </p:spPr>
      </p:pic>
    </p:spTree>
    <p:extLst>
      <p:ext uri="{BB962C8B-B14F-4D97-AF65-F5344CB8AC3E}">
        <p14:creationId xmlns:p14="http://schemas.microsoft.com/office/powerpoint/2010/main" val="2969840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1EAB2A-7367-3A96-E615-B541FC8B3229}"/>
              </a:ext>
            </a:extLst>
          </p:cNvPr>
          <p:cNvSpPr>
            <a:spLocks noGrp="1"/>
          </p:cNvSpPr>
          <p:nvPr>
            <p:ph type="title"/>
          </p:nvPr>
        </p:nvSpPr>
        <p:spPr>
          <a:xfrm>
            <a:off x="572493" y="238539"/>
            <a:ext cx="11018520" cy="1434415"/>
          </a:xfrm>
        </p:spPr>
        <p:txBody>
          <a:bodyPr anchor="b">
            <a:normAutofit/>
          </a:bodyPr>
          <a:lstStyle/>
          <a:p>
            <a:r>
              <a:rPr lang="en-US" sz="5000"/>
              <a:t>Severity of the Substance Use Disorders </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AA65A8-CD11-2396-EAB2-6E68451FA992}"/>
              </a:ext>
            </a:extLst>
          </p:cNvPr>
          <p:cNvSpPr>
            <a:spLocks noGrp="1"/>
          </p:cNvSpPr>
          <p:nvPr>
            <p:ph idx="1"/>
          </p:nvPr>
        </p:nvSpPr>
        <p:spPr>
          <a:xfrm>
            <a:off x="572493" y="2071316"/>
            <a:ext cx="6713552" cy="4119172"/>
          </a:xfrm>
        </p:spPr>
        <p:txBody>
          <a:bodyPr anchor="t">
            <a:normAutofit/>
          </a:bodyPr>
          <a:lstStyle/>
          <a:p>
            <a:pPr marL="0" indent="0">
              <a:buNone/>
            </a:pPr>
            <a:r>
              <a:rPr lang="en-US" sz="2000"/>
              <a:t>Severity depends on how problematic the substance use disorder is (e.g., how many symptoms are identified)</a:t>
            </a:r>
          </a:p>
          <a:p>
            <a:r>
              <a:rPr lang="en-US" sz="2000"/>
              <a:t>Two or three symptoms indicate a mild substance use disorder</a:t>
            </a:r>
          </a:p>
          <a:p>
            <a:r>
              <a:rPr lang="en-US" sz="2000"/>
              <a:t>Four or five symptoms indicate a moderate substance use disorder</a:t>
            </a:r>
          </a:p>
          <a:p>
            <a:r>
              <a:rPr lang="en-US" sz="2000"/>
              <a:t>Six or more symptoms indicate a severe substance use disorder.</a:t>
            </a:r>
          </a:p>
          <a:p>
            <a:pPr marL="0" indent="0">
              <a:buNone/>
            </a:pPr>
            <a:r>
              <a:rPr lang="en-US" sz="2000"/>
              <a:t>Qualifiers: in early remission, in sustained remission, on maintenance therapy, and in a controlled environment.</a:t>
            </a:r>
          </a:p>
          <a:p>
            <a:pPr marL="0" indent="0">
              <a:buNone/>
            </a:pPr>
            <a:r>
              <a:rPr lang="en-US" sz="2000"/>
              <a:t>This information assists in determining treatment requirements. </a:t>
            </a:r>
          </a:p>
        </p:txBody>
      </p:sp>
      <p:pic>
        <p:nvPicPr>
          <p:cNvPr id="14" name="Picture 4" descr="Yellow dots on blue">
            <a:extLst>
              <a:ext uri="{FF2B5EF4-FFF2-40B4-BE49-F238E27FC236}">
                <a16:creationId xmlns:a16="http://schemas.microsoft.com/office/drawing/2014/main" id="{EB6226BF-9D97-B055-713F-F8478DEF664C}"/>
              </a:ext>
            </a:extLst>
          </p:cNvPr>
          <p:cNvPicPr>
            <a:picLocks noChangeAspect="1"/>
          </p:cNvPicPr>
          <p:nvPr/>
        </p:nvPicPr>
        <p:blipFill rotWithShape="1">
          <a:blip r:embed="rId2"/>
          <a:srcRect l="18352" r="17914" b="3"/>
          <a:stretch/>
        </p:blipFill>
        <p:spPr>
          <a:xfrm>
            <a:off x="7675658" y="2093976"/>
            <a:ext cx="3941064" cy="4096512"/>
          </a:xfrm>
          <a:prstGeom prst="rect">
            <a:avLst/>
          </a:prstGeom>
        </p:spPr>
      </p:pic>
    </p:spTree>
    <p:extLst>
      <p:ext uri="{BB962C8B-B14F-4D97-AF65-F5344CB8AC3E}">
        <p14:creationId xmlns:p14="http://schemas.microsoft.com/office/powerpoint/2010/main" val="1853445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9E486-8B02-A6CC-E3F1-C6573BA24D01}"/>
              </a:ext>
            </a:extLst>
          </p:cNvPr>
          <p:cNvSpPr>
            <a:spLocks noGrp="1"/>
          </p:cNvSpPr>
          <p:nvPr>
            <p:ph type="title"/>
          </p:nvPr>
        </p:nvSpPr>
        <p:spPr/>
        <p:txBody>
          <a:bodyPr>
            <a:normAutofit/>
          </a:bodyPr>
          <a:lstStyle/>
          <a:p>
            <a:r>
              <a:rPr lang="en-US" sz="4000" dirty="0"/>
              <a:t>SPAMIS CODES: Substance-Related Disorders</a:t>
            </a:r>
          </a:p>
        </p:txBody>
      </p:sp>
      <p:graphicFrame>
        <p:nvGraphicFramePr>
          <p:cNvPr id="5" name="Content Placeholder 2">
            <a:extLst>
              <a:ext uri="{FF2B5EF4-FFF2-40B4-BE49-F238E27FC236}">
                <a16:creationId xmlns:a16="http://schemas.microsoft.com/office/drawing/2014/main" id="{8115963B-E39B-B76C-7A66-11118CD90C1D}"/>
              </a:ext>
            </a:extLst>
          </p:cNvPr>
          <p:cNvGraphicFramePr>
            <a:graphicFrameLocks noGrp="1"/>
          </p:cNvGraphicFramePr>
          <p:nvPr>
            <p:ph idx="1"/>
            <p:extLst>
              <p:ext uri="{D42A27DB-BD31-4B8C-83A1-F6EECF244321}">
                <p14:modId xmlns:p14="http://schemas.microsoft.com/office/powerpoint/2010/main" val="41372649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020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48062-D586-6FDB-C920-B5D34C217324}"/>
              </a:ext>
            </a:extLst>
          </p:cNvPr>
          <p:cNvSpPr>
            <a:spLocks noGrp="1"/>
          </p:cNvSpPr>
          <p:nvPr>
            <p:ph type="title"/>
          </p:nvPr>
        </p:nvSpPr>
        <p:spPr/>
        <p:txBody>
          <a:bodyPr/>
          <a:lstStyle/>
          <a:p>
            <a:r>
              <a:rPr lang="en-US" dirty="0"/>
              <a:t>Example of Documenting Substance Use Assessment</a:t>
            </a:r>
          </a:p>
        </p:txBody>
      </p:sp>
      <p:sp>
        <p:nvSpPr>
          <p:cNvPr id="3" name="Content Placeholder 2">
            <a:extLst>
              <a:ext uri="{FF2B5EF4-FFF2-40B4-BE49-F238E27FC236}">
                <a16:creationId xmlns:a16="http://schemas.microsoft.com/office/drawing/2014/main" id="{B720A3B8-0988-88BC-6DCC-264B87A3BF52}"/>
              </a:ext>
            </a:extLst>
          </p:cNvPr>
          <p:cNvSpPr>
            <a:spLocks noGrp="1"/>
          </p:cNvSpPr>
          <p:nvPr>
            <p:ph idx="1"/>
          </p:nvPr>
        </p:nvSpPr>
        <p:spPr/>
        <p:txBody>
          <a:bodyPr>
            <a:normAutofit fontScale="77500" lnSpcReduction="20000"/>
          </a:bodyPr>
          <a:lstStyle/>
          <a:p>
            <a:pPr marL="0" indent="0">
              <a:lnSpc>
                <a:spcPct val="120000"/>
              </a:lnSpc>
              <a:buNone/>
            </a:pPr>
            <a:r>
              <a:rPr lang="en-US" sz="1800" dirty="0">
                <a:effectLst/>
                <a:latin typeface="Arial" panose="020B0604020202020204" pitchFamily="34" charset="0"/>
                <a:ea typeface="Times New Roman" panose="02020603050405020304" pitchFamily="18" charset="0"/>
              </a:rPr>
              <a:t>04/07/2023</a:t>
            </a:r>
            <a:endParaRPr lang="en-US" dirty="0"/>
          </a:p>
          <a:p>
            <a:pPr marL="0" marR="0" indent="0">
              <a:lnSpc>
                <a:spcPct val="120000"/>
              </a:lnSpc>
              <a:spcBef>
                <a:spcPts val="0"/>
              </a:spcBef>
              <a:spcAft>
                <a:spcPts val="0"/>
              </a:spcAft>
              <a:buNone/>
            </a:pPr>
            <a:r>
              <a:rPr lang="en-US" sz="1800" dirty="0">
                <a:effectLst/>
                <a:latin typeface="Arial" panose="020B0604020202020204" pitchFamily="34" charset="0"/>
                <a:ea typeface="Times New Roman" panose="02020603050405020304" pitchFamily="18" charset="0"/>
              </a:rPr>
              <a:t>Student was assessed as to whether she was able to participate in JC at this time because of a substance use disorder. Student scored a 4 on the CRAFFT on entry which is above the clinical cut-off and suggests she may be at high risk for not completing JC. She was then administered other formalized assessment measures (DAST and CUDIT-R). She obtained scores above the clinical cut-off on both these measures. </a:t>
            </a:r>
            <a:endParaRPr lang="en-US" sz="1800" dirty="0">
              <a:effectLst/>
              <a:latin typeface="Times New Roman" panose="02020603050405020304" pitchFamily="18" charset="0"/>
              <a:ea typeface="Times New Roman" panose="02020603050405020304" pitchFamily="18" charset="0"/>
            </a:endParaRPr>
          </a:p>
          <a:p>
            <a:pPr marL="0" marR="0" indent="0">
              <a:lnSpc>
                <a:spcPct val="120000"/>
              </a:lnSpc>
              <a:spcBef>
                <a:spcPts val="0"/>
              </a:spcBef>
              <a:spcAft>
                <a:spcPts val="0"/>
              </a:spcAft>
              <a:buNone/>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lnSpc>
                <a:spcPct val="120000"/>
              </a:lnSpc>
              <a:spcBef>
                <a:spcPts val="0"/>
              </a:spcBef>
              <a:spcAft>
                <a:spcPts val="0"/>
              </a:spcAft>
              <a:buNone/>
            </a:pPr>
            <a:r>
              <a:rPr lang="en-US" sz="1800" dirty="0">
                <a:effectLst/>
                <a:latin typeface="Arial" panose="020B0604020202020204" pitchFamily="34" charset="0"/>
                <a:ea typeface="Times New Roman" panose="02020603050405020304" pitchFamily="18" charset="0"/>
              </a:rPr>
              <a:t>In interviewing the student, she reported that despite that she has been unable to ceasing using cannabis even though she wants to remain at JC and knows this is against policy. She described cravings and urges to use that are interfering with her concentration and is struggling to complete her work in the CPP. She is having difficulty sleeping and has limited appetite. Prior to arrival at JC, she was using cannabis several times a day and had driven repeatedly while impaired. </a:t>
            </a:r>
            <a:endParaRPr lang="en-US" sz="1800" dirty="0">
              <a:effectLst/>
              <a:latin typeface="Times New Roman" panose="02020603050405020304" pitchFamily="18" charset="0"/>
              <a:ea typeface="Times New Roman" panose="02020603050405020304" pitchFamily="18" charset="0"/>
            </a:endParaRPr>
          </a:p>
          <a:p>
            <a:pPr marL="0" marR="0" indent="0">
              <a:lnSpc>
                <a:spcPct val="120000"/>
              </a:lnSpc>
              <a:spcBef>
                <a:spcPts val="0"/>
              </a:spcBef>
              <a:spcAft>
                <a:spcPts val="0"/>
              </a:spcAft>
              <a:buNone/>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lnSpc>
                <a:spcPct val="120000"/>
              </a:lnSpc>
              <a:spcBef>
                <a:spcPts val="0"/>
              </a:spcBef>
              <a:buNone/>
            </a:pPr>
            <a:r>
              <a:rPr lang="en-US" sz="1800" dirty="0">
                <a:effectLst/>
                <a:latin typeface="Arial" panose="020B0604020202020204" pitchFamily="34" charset="0"/>
                <a:ea typeface="Times New Roman" panose="02020603050405020304" pitchFamily="18" charset="0"/>
              </a:rPr>
              <a:t>Student meets criteria for a cannabis use disorder (F12.10 – SPAMIS), moderate severity and requiring intensive outpatient programming to learn coping and relapse prevention skills before she will benefit from JC training. </a:t>
            </a:r>
          </a:p>
          <a:p>
            <a:pPr marL="0" marR="0" indent="0">
              <a:lnSpc>
                <a:spcPct val="120000"/>
              </a:lnSpc>
              <a:spcBef>
                <a:spcPts val="0"/>
              </a:spcBef>
              <a:buNone/>
            </a:pPr>
            <a:endParaRPr lang="en-US" sz="1800" dirty="0">
              <a:effectLst/>
              <a:latin typeface="Times New Roman" panose="02020603050405020304" pitchFamily="18" charset="0"/>
              <a:ea typeface="Times New Roman" panose="02020603050405020304" pitchFamily="18" charset="0"/>
            </a:endParaRPr>
          </a:p>
          <a:p>
            <a:pPr marL="0" marR="0" indent="0">
              <a:lnSpc>
                <a:spcPct val="120000"/>
              </a:lnSpc>
              <a:spcBef>
                <a:spcPts val="0"/>
              </a:spcBef>
              <a:buNone/>
            </a:pPr>
            <a:r>
              <a:rPr lang="en-US" sz="1800" dirty="0">
                <a:effectLst/>
                <a:latin typeface="Arial" panose="020B0604020202020204" pitchFamily="34" charset="0"/>
                <a:ea typeface="Times New Roman" panose="02020603050405020304" pitchFamily="18" charset="0"/>
              </a:rPr>
              <a:t> </a:t>
            </a:r>
          </a:p>
          <a:p>
            <a:pPr marL="0" marR="0" indent="0">
              <a:lnSpc>
                <a:spcPct val="120000"/>
              </a:lnSpc>
              <a:spcBef>
                <a:spcPts val="0"/>
              </a:spcBef>
              <a:buNone/>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20000"/>
              </a:lnSpc>
              <a:spcBef>
                <a:spcPts val="0"/>
              </a:spcBef>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Diane A. Tennies, PhD, LADC</a:t>
            </a:r>
          </a:p>
          <a:p>
            <a:pPr marL="0" marR="0" indent="0">
              <a:lnSpc>
                <a:spcPct val="120000"/>
              </a:lnSpc>
              <a:spcBef>
                <a:spcPts val="0"/>
              </a:spcBef>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TEAP Specialist </a:t>
            </a:r>
          </a:p>
          <a:p>
            <a:pPr marL="0" marR="0" indent="0">
              <a:lnSpc>
                <a:spcPct val="120000"/>
              </a:lnSpc>
              <a:spcBef>
                <a:spcPts val="0"/>
              </a:spcBef>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dirty="0"/>
          </a:p>
        </p:txBody>
      </p:sp>
      <p:pic>
        <p:nvPicPr>
          <p:cNvPr id="10" name="Picture 9" descr="A picture containing letter&#10;&#10;Description automatically generated">
            <a:extLst>
              <a:ext uri="{FF2B5EF4-FFF2-40B4-BE49-F238E27FC236}">
                <a16:creationId xmlns:a16="http://schemas.microsoft.com/office/drawing/2014/main" id="{3FEBEB52-6DEB-0D9F-25DB-D630131406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974589"/>
            <a:ext cx="2057400" cy="309245"/>
          </a:xfrm>
          <a:prstGeom prst="rect">
            <a:avLst/>
          </a:prstGeom>
          <a:noFill/>
          <a:ln>
            <a:noFill/>
          </a:ln>
        </p:spPr>
      </p:pic>
    </p:spTree>
    <p:extLst>
      <p:ext uri="{BB962C8B-B14F-4D97-AF65-F5344CB8AC3E}">
        <p14:creationId xmlns:p14="http://schemas.microsoft.com/office/powerpoint/2010/main" val="3008882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AF300-BE81-86A8-A806-C4168900EA2E}"/>
              </a:ext>
            </a:extLst>
          </p:cNvPr>
          <p:cNvSpPr>
            <a:spLocks noGrp="1"/>
          </p:cNvSpPr>
          <p:nvPr>
            <p:ph type="title"/>
          </p:nvPr>
        </p:nvSpPr>
        <p:spPr/>
        <p:txBody>
          <a:bodyPr/>
          <a:lstStyle/>
          <a:p>
            <a:r>
              <a:rPr lang="en-US" dirty="0"/>
              <a:t>Next Step</a:t>
            </a:r>
          </a:p>
        </p:txBody>
      </p:sp>
      <p:sp>
        <p:nvSpPr>
          <p:cNvPr id="3" name="Content Placeholder 2">
            <a:extLst>
              <a:ext uri="{FF2B5EF4-FFF2-40B4-BE49-F238E27FC236}">
                <a16:creationId xmlns:a16="http://schemas.microsoft.com/office/drawing/2014/main" id="{F2A45EBA-C10C-0817-CBC2-0F9ACFA0E5A2}"/>
              </a:ext>
            </a:extLst>
          </p:cNvPr>
          <p:cNvSpPr>
            <a:spLocks noGrp="1"/>
          </p:cNvSpPr>
          <p:nvPr>
            <p:ph idx="1"/>
          </p:nvPr>
        </p:nvSpPr>
        <p:spPr/>
        <p:txBody>
          <a:bodyPr/>
          <a:lstStyle/>
          <a:p>
            <a:pPr marL="0" indent="0">
              <a:buNone/>
            </a:pPr>
            <a:r>
              <a:rPr lang="en-US" dirty="0"/>
              <a:t>Completing Student Health Plan</a:t>
            </a:r>
          </a:p>
          <a:p>
            <a:pPr marL="0" indent="0">
              <a:buNone/>
            </a:pPr>
            <a:endParaRPr lang="en-US" dirty="0"/>
          </a:p>
        </p:txBody>
      </p:sp>
      <p:pic>
        <p:nvPicPr>
          <p:cNvPr id="4" name="Picture 3" descr="Text&#10;&#10;Description automatically generated">
            <a:extLst>
              <a:ext uri="{FF2B5EF4-FFF2-40B4-BE49-F238E27FC236}">
                <a16:creationId xmlns:a16="http://schemas.microsoft.com/office/drawing/2014/main" id="{83D7C10C-07D2-9153-2AA0-E9B757CFE6DE}"/>
              </a:ext>
            </a:extLst>
          </p:cNvPr>
          <p:cNvPicPr>
            <a:picLocks noChangeAspect="1"/>
          </p:cNvPicPr>
          <p:nvPr/>
        </p:nvPicPr>
        <p:blipFill>
          <a:blip r:embed="rId2"/>
          <a:stretch>
            <a:fillRect/>
          </a:stretch>
        </p:blipFill>
        <p:spPr>
          <a:xfrm>
            <a:off x="134485" y="3069773"/>
            <a:ext cx="11923030" cy="2309812"/>
          </a:xfrm>
          <a:prstGeom prst="rect">
            <a:avLst/>
          </a:prstGeom>
        </p:spPr>
      </p:pic>
    </p:spTree>
    <p:extLst>
      <p:ext uri="{BB962C8B-B14F-4D97-AF65-F5344CB8AC3E}">
        <p14:creationId xmlns:p14="http://schemas.microsoft.com/office/powerpoint/2010/main" val="3474487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puzzle with one red piece">
            <a:extLst>
              <a:ext uri="{FF2B5EF4-FFF2-40B4-BE49-F238E27FC236}">
                <a16:creationId xmlns:a16="http://schemas.microsoft.com/office/drawing/2014/main" id="{370BC9BC-081B-BB03-F499-79A1D00FEB53}"/>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B5DAD3E3-A88B-282A-F17C-28755C945565}"/>
              </a:ext>
            </a:extLst>
          </p:cNvPr>
          <p:cNvSpPr>
            <a:spLocks noGrp="1"/>
          </p:cNvSpPr>
          <p:nvPr>
            <p:ph type="title"/>
          </p:nvPr>
        </p:nvSpPr>
        <p:spPr>
          <a:xfrm>
            <a:off x="838200" y="365125"/>
            <a:ext cx="10515600" cy="1325563"/>
          </a:xfrm>
        </p:spPr>
        <p:txBody>
          <a:bodyPr>
            <a:normAutofit/>
          </a:bodyPr>
          <a:lstStyle/>
          <a:p>
            <a:r>
              <a:rPr lang="en-US">
                <a:solidFill>
                  <a:srgbClr val="FFFFFF"/>
                </a:solidFill>
              </a:rPr>
              <a:t>Learning Objectives</a:t>
            </a:r>
          </a:p>
        </p:txBody>
      </p:sp>
      <p:graphicFrame>
        <p:nvGraphicFramePr>
          <p:cNvPr id="16" name="Content Placeholder 2">
            <a:extLst>
              <a:ext uri="{FF2B5EF4-FFF2-40B4-BE49-F238E27FC236}">
                <a16:creationId xmlns:a16="http://schemas.microsoft.com/office/drawing/2014/main" id="{E3367C60-0FBC-B41E-0532-049151B6B513}"/>
              </a:ext>
            </a:extLst>
          </p:cNvPr>
          <p:cNvGraphicFramePr>
            <a:graphicFrameLocks noGrp="1"/>
          </p:cNvGraphicFramePr>
          <p:nvPr>
            <p:ph idx="1"/>
            <p:extLst>
              <p:ext uri="{D42A27DB-BD31-4B8C-83A1-F6EECF244321}">
                <p14:modId xmlns:p14="http://schemas.microsoft.com/office/powerpoint/2010/main" val="307201619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758068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table&#10;&#10;Description automatically generated">
            <a:extLst>
              <a:ext uri="{FF2B5EF4-FFF2-40B4-BE49-F238E27FC236}">
                <a16:creationId xmlns:a16="http://schemas.microsoft.com/office/drawing/2014/main" id="{54AF91C8-F1C9-95B9-386D-77D00CB06157}"/>
              </a:ext>
            </a:extLst>
          </p:cNvPr>
          <p:cNvPicPr>
            <a:picLocks noChangeAspect="1"/>
          </p:cNvPicPr>
          <p:nvPr/>
        </p:nvPicPr>
        <p:blipFill>
          <a:blip r:embed="rId2"/>
          <a:stretch>
            <a:fillRect/>
          </a:stretch>
        </p:blipFill>
        <p:spPr>
          <a:xfrm>
            <a:off x="2499111" y="0"/>
            <a:ext cx="7193777" cy="6858000"/>
          </a:xfrm>
          <a:prstGeom prst="rect">
            <a:avLst/>
          </a:prstGeom>
        </p:spPr>
      </p:pic>
    </p:spTree>
    <p:extLst>
      <p:ext uri="{BB962C8B-B14F-4D97-AF65-F5344CB8AC3E}">
        <p14:creationId xmlns:p14="http://schemas.microsoft.com/office/powerpoint/2010/main" val="3796157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EDDA9BB7-5A2E-4D49-E463-24567B2704F0}"/>
              </a:ext>
            </a:extLst>
          </p:cNvPr>
          <p:cNvPicPr>
            <a:picLocks noChangeAspect="1"/>
          </p:cNvPicPr>
          <p:nvPr/>
        </p:nvPicPr>
        <p:blipFill>
          <a:blip r:embed="rId2"/>
          <a:stretch>
            <a:fillRect/>
          </a:stretch>
        </p:blipFill>
        <p:spPr>
          <a:xfrm>
            <a:off x="2796962" y="0"/>
            <a:ext cx="6598076" cy="6858000"/>
          </a:xfrm>
          <a:prstGeom prst="rect">
            <a:avLst/>
          </a:prstGeom>
        </p:spPr>
      </p:pic>
    </p:spTree>
    <p:extLst>
      <p:ext uri="{BB962C8B-B14F-4D97-AF65-F5344CB8AC3E}">
        <p14:creationId xmlns:p14="http://schemas.microsoft.com/office/powerpoint/2010/main" val="2528917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FF98F-318C-FC00-1CAC-E17DCE71DD84}"/>
              </a:ext>
            </a:extLst>
          </p:cNvPr>
          <p:cNvSpPr>
            <a:spLocks noGrp="1"/>
          </p:cNvSpPr>
          <p:nvPr>
            <p:ph type="title"/>
          </p:nvPr>
        </p:nvSpPr>
        <p:spPr/>
        <p:txBody>
          <a:bodyPr/>
          <a:lstStyle/>
          <a:p>
            <a:r>
              <a:rPr lang="en-US" dirty="0"/>
              <a:t>Consent</a:t>
            </a:r>
          </a:p>
        </p:txBody>
      </p:sp>
      <p:pic>
        <p:nvPicPr>
          <p:cNvPr id="8" name="Content Placeholder 7" descr="Graphical user interface, text, application, email&#10;&#10;Description automatically generated">
            <a:extLst>
              <a:ext uri="{FF2B5EF4-FFF2-40B4-BE49-F238E27FC236}">
                <a16:creationId xmlns:a16="http://schemas.microsoft.com/office/drawing/2014/main" id="{3E0EBA07-95D8-49B4-B923-900EE85028E2}"/>
              </a:ext>
            </a:extLst>
          </p:cNvPr>
          <p:cNvPicPr>
            <a:picLocks noGrp="1" noChangeAspect="1"/>
          </p:cNvPicPr>
          <p:nvPr>
            <p:ph idx="1"/>
          </p:nvPr>
        </p:nvPicPr>
        <p:blipFill>
          <a:blip r:embed="rId2"/>
          <a:stretch>
            <a:fillRect/>
          </a:stretch>
        </p:blipFill>
        <p:spPr>
          <a:xfrm>
            <a:off x="1860550" y="2458244"/>
            <a:ext cx="8470900" cy="3086100"/>
          </a:xfrm>
        </p:spPr>
      </p:pic>
    </p:spTree>
    <p:extLst>
      <p:ext uri="{BB962C8B-B14F-4D97-AF65-F5344CB8AC3E}">
        <p14:creationId xmlns:p14="http://schemas.microsoft.com/office/powerpoint/2010/main" val="1389466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05BD29-C298-E011-45E2-14F19863C0E3}"/>
              </a:ext>
            </a:extLst>
          </p:cNvPr>
          <p:cNvPicPr>
            <a:picLocks noChangeAspect="1"/>
          </p:cNvPicPr>
          <p:nvPr/>
        </p:nvPicPr>
        <p:blipFill rotWithShape="1">
          <a:blip r:embed="rId2">
            <a:duotone>
              <a:schemeClr val="bg2">
                <a:shade val="45000"/>
                <a:satMod val="135000"/>
              </a:schemeClr>
              <a:prstClr val="white"/>
            </a:duotone>
          </a:blip>
          <a:srcRect b="1573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8C9165-3A9E-E974-30CC-5C4C0AE33F2C}"/>
              </a:ext>
            </a:extLst>
          </p:cNvPr>
          <p:cNvSpPr>
            <a:spLocks noGrp="1"/>
          </p:cNvSpPr>
          <p:nvPr>
            <p:ph type="title"/>
          </p:nvPr>
        </p:nvSpPr>
        <p:spPr>
          <a:xfrm>
            <a:off x="838200" y="365125"/>
            <a:ext cx="10515600" cy="1325563"/>
          </a:xfrm>
        </p:spPr>
        <p:txBody>
          <a:bodyPr>
            <a:normAutofit/>
          </a:bodyPr>
          <a:lstStyle/>
          <a:p>
            <a:r>
              <a:rPr lang="en-US" dirty="0"/>
              <a:t>During and After MSWR</a:t>
            </a:r>
          </a:p>
        </p:txBody>
      </p:sp>
      <p:graphicFrame>
        <p:nvGraphicFramePr>
          <p:cNvPr id="5" name="Content Placeholder 2">
            <a:extLst>
              <a:ext uri="{FF2B5EF4-FFF2-40B4-BE49-F238E27FC236}">
                <a16:creationId xmlns:a16="http://schemas.microsoft.com/office/drawing/2014/main" id="{5629D8D6-DA3D-48D6-BF11-8B0D135D9882}"/>
              </a:ext>
            </a:extLst>
          </p:cNvPr>
          <p:cNvGraphicFramePr>
            <a:graphicFrameLocks noGrp="1"/>
          </p:cNvGraphicFramePr>
          <p:nvPr>
            <p:ph idx="1"/>
            <p:extLst>
              <p:ext uri="{D42A27DB-BD31-4B8C-83A1-F6EECF244321}">
                <p14:modId xmlns:p14="http://schemas.microsoft.com/office/powerpoint/2010/main" val="3987470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6854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9F7B0E-134D-BD16-4E14-228293CA0053}"/>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What if they need more time?</a:t>
            </a:r>
          </a:p>
        </p:txBody>
      </p:sp>
      <p:graphicFrame>
        <p:nvGraphicFramePr>
          <p:cNvPr id="5" name="Content Placeholder 2">
            <a:extLst>
              <a:ext uri="{FF2B5EF4-FFF2-40B4-BE49-F238E27FC236}">
                <a16:creationId xmlns:a16="http://schemas.microsoft.com/office/drawing/2014/main" id="{9C29F8BA-19A1-FF65-7BA3-A8AF89EA537A}"/>
              </a:ext>
            </a:extLst>
          </p:cNvPr>
          <p:cNvGraphicFramePr>
            <a:graphicFrameLocks noGrp="1"/>
          </p:cNvGraphicFramePr>
          <p:nvPr>
            <p:ph idx="1"/>
            <p:extLst>
              <p:ext uri="{D42A27DB-BD31-4B8C-83A1-F6EECF244321}">
                <p14:modId xmlns:p14="http://schemas.microsoft.com/office/powerpoint/2010/main" val="194944864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3003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A455-1CF5-6B8F-98AC-15CEE064B75D}"/>
              </a:ext>
            </a:extLst>
          </p:cNvPr>
          <p:cNvSpPr>
            <a:spLocks noGrp="1"/>
          </p:cNvSpPr>
          <p:nvPr>
            <p:ph type="title"/>
          </p:nvPr>
        </p:nvSpPr>
        <p:spPr>
          <a:xfrm>
            <a:off x="481013" y="3752849"/>
            <a:ext cx="3290887" cy="2452687"/>
          </a:xfrm>
        </p:spPr>
        <p:txBody>
          <a:bodyPr anchor="ctr">
            <a:normAutofit/>
          </a:bodyPr>
          <a:lstStyle/>
          <a:p>
            <a:r>
              <a:rPr lang="en-US" sz="3600" dirty="0"/>
              <a:t>Documents</a:t>
            </a:r>
            <a:br>
              <a:rPr lang="en-US" sz="3600" dirty="0"/>
            </a:br>
            <a:r>
              <a:rPr lang="en-US" sz="3600" dirty="0"/>
              <a:t>JC HW Website</a:t>
            </a:r>
          </a:p>
        </p:txBody>
      </p:sp>
      <p:pic>
        <p:nvPicPr>
          <p:cNvPr id="6" name="Picture 5" descr="Graphical user interface, text, application, email&#10;&#10;Description automatically generated">
            <a:extLst>
              <a:ext uri="{FF2B5EF4-FFF2-40B4-BE49-F238E27FC236}">
                <a16:creationId xmlns:a16="http://schemas.microsoft.com/office/drawing/2014/main" id="{3D8DF053-CD40-6096-3C06-3B03BAF4CE09}"/>
              </a:ext>
            </a:extLst>
          </p:cNvPr>
          <p:cNvPicPr>
            <a:picLocks noChangeAspect="1"/>
          </p:cNvPicPr>
          <p:nvPr/>
        </p:nvPicPr>
        <p:blipFill rotWithShape="1">
          <a:blip r:embed="rId2"/>
          <a:srcRect t="3547" b="1891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8F683042-7821-F65F-F6DA-46E117C50CE6}"/>
              </a:ext>
            </a:extLst>
          </p:cNvPr>
          <p:cNvSpPr>
            <a:spLocks noGrp="1"/>
          </p:cNvSpPr>
          <p:nvPr>
            <p:ph idx="1"/>
          </p:nvPr>
        </p:nvSpPr>
        <p:spPr>
          <a:xfrm>
            <a:off x="4223982" y="3752850"/>
            <a:ext cx="7485413" cy="2452687"/>
          </a:xfrm>
        </p:spPr>
        <p:txBody>
          <a:bodyPr anchor="ctr">
            <a:normAutofit/>
          </a:bodyPr>
          <a:lstStyle/>
          <a:p>
            <a:r>
              <a:rPr lang="en-US" sz="2000" dirty="0">
                <a:hlinkClick r:id="rId3"/>
              </a:rPr>
              <a:t>https://supportservices.jobcorps.gov/health/Pages/Documents.aspx</a:t>
            </a:r>
            <a:endParaRPr lang="en-US" sz="2000" dirty="0"/>
          </a:p>
          <a:p>
            <a:pPr marL="0" indent="0">
              <a:buNone/>
            </a:pPr>
            <a:r>
              <a:rPr lang="en-US" sz="2000" dirty="0"/>
              <a:t>    (Under administrative forms)</a:t>
            </a:r>
          </a:p>
          <a:p>
            <a:r>
              <a:rPr lang="en-US" sz="2000" dirty="0">
                <a:hlinkClick r:id="rId4"/>
              </a:rPr>
              <a:t>https://supportservices.jobcorps.gov/health/Pages/NeedsAssessmentDirectThreat.aspx</a:t>
            </a:r>
            <a:r>
              <a:rPr lang="en-US" sz="2000" dirty="0"/>
              <a:t> </a:t>
            </a:r>
          </a:p>
        </p:txBody>
      </p:sp>
    </p:spTree>
    <p:extLst>
      <p:ext uri="{BB962C8B-B14F-4D97-AF65-F5344CB8AC3E}">
        <p14:creationId xmlns:p14="http://schemas.microsoft.com/office/powerpoint/2010/main" val="3873537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2E4B14-B906-9339-9E57-036747A70399}"/>
              </a:ext>
            </a:extLst>
          </p:cNvPr>
          <p:cNvSpPr>
            <a:spLocks noGrp="1"/>
          </p:cNvSpPr>
          <p:nvPr>
            <p:ph type="title"/>
          </p:nvPr>
        </p:nvSpPr>
        <p:spPr>
          <a:xfrm>
            <a:off x="572493" y="238539"/>
            <a:ext cx="11018520" cy="1434415"/>
          </a:xfrm>
        </p:spPr>
        <p:txBody>
          <a:bodyPr anchor="b">
            <a:normAutofit/>
          </a:bodyPr>
          <a:lstStyle/>
          <a:p>
            <a:r>
              <a:rPr lang="en-US" sz="5400"/>
              <a:t>Assessment Resources</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ackground pattern&#10;&#10;Description automatically generated">
            <a:extLst>
              <a:ext uri="{FF2B5EF4-FFF2-40B4-BE49-F238E27FC236}">
                <a16:creationId xmlns:a16="http://schemas.microsoft.com/office/drawing/2014/main" id="{9F3C1F16-368D-1B95-924A-B2D7A8020B1B}"/>
              </a:ext>
            </a:extLst>
          </p:cNvPr>
          <p:cNvPicPr>
            <a:picLocks noChangeAspect="1"/>
          </p:cNvPicPr>
          <p:nvPr/>
        </p:nvPicPr>
        <p:blipFill rotWithShape="1">
          <a:blip r:embed="rId2"/>
          <a:srcRect l="30531" r="5253" b="2"/>
          <a:stretch/>
        </p:blipFill>
        <p:spPr>
          <a:xfrm>
            <a:off x="7675658" y="2093976"/>
            <a:ext cx="3941064" cy="4096512"/>
          </a:xfrm>
          <a:prstGeom prst="rect">
            <a:avLst/>
          </a:prstGeom>
        </p:spPr>
      </p:pic>
      <p:graphicFrame>
        <p:nvGraphicFramePr>
          <p:cNvPr id="5" name="Content Placeholder 2">
            <a:extLst>
              <a:ext uri="{FF2B5EF4-FFF2-40B4-BE49-F238E27FC236}">
                <a16:creationId xmlns:a16="http://schemas.microsoft.com/office/drawing/2014/main" id="{BA67A1EC-71BD-51C2-7D75-9EE20C015455}"/>
              </a:ext>
            </a:extLst>
          </p:cNvPr>
          <p:cNvGraphicFramePr>
            <a:graphicFrameLocks noGrp="1"/>
          </p:cNvGraphicFramePr>
          <p:nvPr>
            <p:ph idx="1"/>
            <p:extLst>
              <p:ext uri="{D42A27DB-BD31-4B8C-83A1-F6EECF244321}">
                <p14:modId xmlns:p14="http://schemas.microsoft.com/office/powerpoint/2010/main" val="1965978883"/>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5847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EB30-9722-E14E-CA75-F105B56B1E0B}"/>
              </a:ext>
            </a:extLst>
          </p:cNvPr>
          <p:cNvSpPr>
            <a:spLocks noGrp="1"/>
          </p:cNvSpPr>
          <p:nvPr>
            <p:ph type="title"/>
          </p:nvPr>
        </p:nvSpPr>
        <p:spPr>
          <a:xfrm>
            <a:off x="6417733" y="490537"/>
            <a:ext cx="5291663" cy="1628775"/>
          </a:xfrm>
        </p:spPr>
        <p:txBody>
          <a:bodyPr anchor="b">
            <a:normAutofit/>
          </a:bodyPr>
          <a:lstStyle/>
          <a:p>
            <a:r>
              <a:rPr lang="en-US" sz="4000"/>
              <a:t>Scenarios Where MSWR is Possibly Needed</a:t>
            </a:r>
          </a:p>
        </p:txBody>
      </p:sp>
      <p:pic>
        <p:nvPicPr>
          <p:cNvPr id="5" name="Picture 4" descr="Glasses on top of a book">
            <a:extLst>
              <a:ext uri="{FF2B5EF4-FFF2-40B4-BE49-F238E27FC236}">
                <a16:creationId xmlns:a16="http://schemas.microsoft.com/office/drawing/2014/main" id="{F39947F2-7032-95B2-1700-8AAE1241E5F1}"/>
              </a:ext>
            </a:extLst>
          </p:cNvPr>
          <p:cNvPicPr>
            <a:picLocks noChangeAspect="1"/>
          </p:cNvPicPr>
          <p:nvPr/>
        </p:nvPicPr>
        <p:blipFill rotWithShape="1">
          <a:blip r:embed="rId2"/>
          <a:srcRect l="8393" r="32704" b="-1"/>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6E252B1A-70CF-4A84-FF2C-E62A6C87D7B5}"/>
              </a:ext>
            </a:extLst>
          </p:cNvPr>
          <p:cNvSpPr>
            <a:spLocks noGrp="1"/>
          </p:cNvSpPr>
          <p:nvPr>
            <p:ph idx="1"/>
          </p:nvPr>
        </p:nvSpPr>
        <p:spPr>
          <a:xfrm>
            <a:off x="6417734" y="2614612"/>
            <a:ext cx="5291663" cy="3752849"/>
          </a:xfrm>
        </p:spPr>
        <p:txBody>
          <a:bodyPr vert="horz" lIns="91440" tIns="45720" rIns="91440" bIns="45720" rtlCol="0" anchor="t">
            <a:normAutofit/>
          </a:bodyPr>
          <a:lstStyle/>
          <a:p>
            <a:r>
              <a:rPr lang="en-US" sz="1800" dirty="0"/>
              <a:t>Upon entry with a student who is experiencing substance withdrawal.</a:t>
            </a:r>
          </a:p>
          <a:p>
            <a:r>
              <a:rPr lang="en-US" sz="1800" dirty="0"/>
              <a:t>During the intervention period when a student’s addiction (and related behaviors) are interfering with functioning, and they report being unable to remain abstinent.</a:t>
            </a:r>
          </a:p>
          <a:p>
            <a:r>
              <a:rPr lang="en-US" sz="1800" dirty="0"/>
              <a:t>After the intervention period, the student experiences a significant and extended relapse (possibly during a break away from center).</a:t>
            </a:r>
          </a:p>
          <a:p>
            <a:r>
              <a:rPr lang="en-US" sz="1800" dirty="0"/>
              <a:t>Student receives an ETOH–related SIR and assessment evidences a SUD.</a:t>
            </a:r>
          </a:p>
          <a:p>
            <a:endParaRPr lang="en-US" sz="1800" dirty="0"/>
          </a:p>
          <a:p>
            <a:endParaRPr lang="en-US" sz="1800" dirty="0"/>
          </a:p>
        </p:txBody>
      </p:sp>
    </p:spTree>
    <p:extLst>
      <p:ext uri="{BB962C8B-B14F-4D97-AF65-F5344CB8AC3E}">
        <p14:creationId xmlns:p14="http://schemas.microsoft.com/office/powerpoint/2010/main" val="3685765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D6E6BD-392D-12C2-E70A-9CE4BA332CE6}"/>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r>
              <a:rPr lang="en-US" sz="3600" dirty="0">
                <a:solidFill>
                  <a:schemeClr val="tx1">
                    <a:lumMod val="85000"/>
                    <a:lumOff val="15000"/>
                  </a:schemeClr>
                </a:solidFill>
              </a:rPr>
              <a:t>Other Possible Scenarios</a:t>
            </a:r>
          </a:p>
        </p:txBody>
      </p:sp>
      <p:sp>
        <p:nvSpPr>
          <p:cNvPr id="3" name="Text Placeholder 2">
            <a:extLst>
              <a:ext uri="{FF2B5EF4-FFF2-40B4-BE49-F238E27FC236}">
                <a16:creationId xmlns:a16="http://schemas.microsoft.com/office/drawing/2014/main" id="{CCE42391-10BA-385B-136F-20B7F72003B1}"/>
              </a:ext>
            </a:extLst>
          </p:cNvPr>
          <p:cNvSpPr>
            <a:spLocks noGrp="1"/>
          </p:cNvSpPr>
          <p:nvPr>
            <p:ph type="body" idx="1"/>
          </p:nvPr>
        </p:nvSpPr>
        <p:spPr>
          <a:xfrm>
            <a:off x="2426447" y="6019391"/>
            <a:ext cx="7315199" cy="365125"/>
          </a:xfrm>
        </p:spPr>
        <p:txBody>
          <a:bodyPr vert="horz" lIns="91440" tIns="45720" rIns="91440" bIns="45720" rtlCol="0" anchor="t">
            <a:normAutofit/>
          </a:bodyPr>
          <a:lstStyle/>
          <a:p>
            <a:pPr algn="ctr"/>
            <a:r>
              <a:rPr lang="en-US" sz="1600" dirty="0">
                <a:solidFill>
                  <a:schemeClr val="tx1">
                    <a:lumMod val="85000"/>
                    <a:lumOff val="15000"/>
                  </a:schemeClr>
                </a:solidFill>
              </a:rPr>
              <a:t>What have you encountered?</a:t>
            </a:r>
          </a:p>
        </p:txBody>
      </p:sp>
      <p:pic>
        <p:nvPicPr>
          <p:cNvPr id="5" name="Picture 4">
            <a:extLst>
              <a:ext uri="{FF2B5EF4-FFF2-40B4-BE49-F238E27FC236}">
                <a16:creationId xmlns:a16="http://schemas.microsoft.com/office/drawing/2014/main" id="{E109D8ED-452E-8B42-EFB7-233FFAFAE7FC}"/>
              </a:ext>
            </a:extLst>
          </p:cNvPr>
          <p:cNvPicPr>
            <a:picLocks noChangeAspect="1"/>
          </p:cNvPicPr>
          <p:nvPr/>
        </p:nvPicPr>
        <p:blipFill rotWithShape="1">
          <a:blip r:embed="rId2"/>
          <a:srcRect t="14165"/>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3544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1"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 name="Group 11">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5"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a:extLst>
              <a:ext uri="{FF2B5EF4-FFF2-40B4-BE49-F238E27FC236}">
                <a16:creationId xmlns:a16="http://schemas.microsoft.com/office/drawing/2014/main" id="{DB1568CD-69CB-61C1-265A-27393BEA3D15}"/>
              </a:ext>
            </a:extLst>
          </p:cNvPr>
          <p:cNvSpPr>
            <a:spLocks noGrp="1"/>
          </p:cNvSpPr>
          <p:nvPr>
            <p:ph type="title"/>
          </p:nvPr>
        </p:nvSpPr>
        <p:spPr>
          <a:xfrm>
            <a:off x="827088" y="1641752"/>
            <a:ext cx="2655887" cy="3213277"/>
          </a:xfrm>
        </p:spPr>
        <p:txBody>
          <a:bodyPr anchor="t">
            <a:normAutofit/>
          </a:bodyPr>
          <a:lstStyle/>
          <a:p>
            <a:r>
              <a:rPr lang="en-US" sz="3700"/>
              <a:t>Job Corps PHR Change Notice Number 22-02</a:t>
            </a:r>
          </a:p>
        </p:txBody>
      </p:sp>
      <p:sp>
        <p:nvSpPr>
          <p:cNvPr id="3" name="Content Placeholder 2">
            <a:extLst>
              <a:ext uri="{FF2B5EF4-FFF2-40B4-BE49-F238E27FC236}">
                <a16:creationId xmlns:a16="http://schemas.microsoft.com/office/drawing/2014/main" id="{256D6830-442F-1A03-22C2-67BF455A5173}"/>
              </a:ext>
            </a:extLst>
          </p:cNvPr>
          <p:cNvSpPr>
            <a:spLocks noGrp="1"/>
          </p:cNvSpPr>
          <p:nvPr>
            <p:ph idx="1"/>
          </p:nvPr>
        </p:nvSpPr>
        <p:spPr>
          <a:xfrm>
            <a:off x="5232401" y="1721579"/>
            <a:ext cx="6140449" cy="3952648"/>
          </a:xfrm>
        </p:spPr>
        <p:txBody>
          <a:bodyPr vert="horz" lIns="91440" tIns="45720" rIns="91440" bIns="45720" rtlCol="0" anchor="t">
            <a:normAutofit/>
          </a:bodyPr>
          <a:lstStyle/>
          <a:p>
            <a:pPr marL="0" indent="0">
              <a:buNone/>
            </a:pPr>
            <a:r>
              <a:rPr lang="en-US" sz="2400" dirty="0">
                <a:solidFill>
                  <a:schemeClr val="bg1">
                    <a:alpha val="80000"/>
                  </a:schemeClr>
                </a:solidFill>
              </a:rPr>
              <a:t>Released 11/30/2022</a:t>
            </a:r>
          </a:p>
          <a:p>
            <a:pPr marL="0" indent="0">
              <a:buNone/>
            </a:pPr>
            <a:endParaRPr lang="en-US" sz="2400" dirty="0">
              <a:solidFill>
                <a:schemeClr val="bg1">
                  <a:alpha val="80000"/>
                </a:schemeClr>
              </a:solidFill>
            </a:endParaRPr>
          </a:p>
          <a:p>
            <a:pPr marL="0" indent="0">
              <a:buNone/>
            </a:pPr>
            <a:r>
              <a:rPr lang="en-US" sz="2400" dirty="0">
                <a:solidFill>
                  <a:schemeClr val="bg1">
                    <a:alpha val="80000"/>
                  </a:schemeClr>
                </a:solidFill>
              </a:rPr>
              <a:t>SUBJECT: Revisions to the Policy and Requirements Handbook (PRH) Applicant File Review, Reasonable Accommodation, Confidentiality and Transmission and Storage of Protected Health and Disability Information, </a:t>
            </a:r>
            <a:r>
              <a:rPr lang="en-US" sz="2400" u="sng" dirty="0">
                <a:solidFill>
                  <a:schemeClr val="bg1">
                    <a:alpha val="80000"/>
                  </a:schemeClr>
                </a:solidFill>
              </a:rPr>
              <a:t>Medical Separation</a:t>
            </a:r>
            <a:r>
              <a:rPr lang="en-US" sz="2400" dirty="0">
                <a:solidFill>
                  <a:schemeClr val="bg1">
                    <a:alpha val="80000"/>
                  </a:schemeClr>
                </a:solidFill>
              </a:rPr>
              <a:t>, Direct Threat, and Health Care Needs Processes</a:t>
            </a:r>
            <a:endParaRPr lang="en-US" sz="2400" dirty="0">
              <a:solidFill>
                <a:schemeClr val="bg1">
                  <a:alpha val="80000"/>
                </a:schemeClr>
              </a:solidFill>
              <a:cs typeface="Calibri"/>
            </a:endParaRPr>
          </a:p>
        </p:txBody>
      </p:sp>
    </p:spTree>
    <p:extLst>
      <p:ext uri="{BB962C8B-B14F-4D97-AF65-F5344CB8AC3E}">
        <p14:creationId xmlns:p14="http://schemas.microsoft.com/office/powerpoint/2010/main" val="170693993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5A652-5F2F-FF40-EEB9-9D3F5EA7836F}"/>
              </a:ext>
            </a:extLst>
          </p:cNvPr>
          <p:cNvSpPr>
            <a:spLocks noGrp="1"/>
          </p:cNvSpPr>
          <p:nvPr>
            <p:ph type="title"/>
          </p:nvPr>
        </p:nvSpPr>
        <p:spPr>
          <a:xfrm>
            <a:off x="481011" y="327025"/>
            <a:ext cx="5324477" cy="1630363"/>
          </a:xfrm>
        </p:spPr>
        <p:txBody>
          <a:bodyPr anchor="b">
            <a:normAutofit/>
          </a:bodyPr>
          <a:lstStyle/>
          <a:p>
            <a:r>
              <a:rPr lang="en-US" sz="3600"/>
              <a:t>When Do Medical Separations Occur?</a:t>
            </a:r>
          </a:p>
        </p:txBody>
      </p:sp>
      <p:pic>
        <p:nvPicPr>
          <p:cNvPr id="15" name="Picture 14">
            <a:extLst>
              <a:ext uri="{FF2B5EF4-FFF2-40B4-BE49-F238E27FC236}">
                <a16:creationId xmlns:a16="http://schemas.microsoft.com/office/drawing/2014/main" id="{EA28CC10-9981-90B5-0E55-9EFDA1F50022}"/>
              </a:ext>
            </a:extLst>
          </p:cNvPr>
          <p:cNvPicPr>
            <a:picLocks noChangeAspect="1"/>
          </p:cNvPicPr>
          <p:nvPr/>
        </p:nvPicPr>
        <p:blipFill rotWithShape="1">
          <a:blip r:embed="rId2"/>
          <a:srcRect l="9104" r="30286" b="-2"/>
          <a:stretch/>
        </p:blipFill>
        <p:spPr>
          <a:xfrm>
            <a:off x="5966355" y="1"/>
            <a:ext cx="6225645"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graphicFrame>
        <p:nvGraphicFramePr>
          <p:cNvPr id="14" name="Content Placeholder 2">
            <a:extLst>
              <a:ext uri="{FF2B5EF4-FFF2-40B4-BE49-F238E27FC236}">
                <a16:creationId xmlns:a16="http://schemas.microsoft.com/office/drawing/2014/main" id="{0DFEE986-4929-A4CE-D539-03EE9EEEED5F}"/>
              </a:ext>
            </a:extLst>
          </p:cNvPr>
          <p:cNvGraphicFramePr>
            <a:graphicFrameLocks noGrp="1"/>
          </p:cNvGraphicFramePr>
          <p:nvPr>
            <p:ph idx="1"/>
            <p:extLst>
              <p:ext uri="{D42A27DB-BD31-4B8C-83A1-F6EECF244321}">
                <p14:modId xmlns:p14="http://schemas.microsoft.com/office/powerpoint/2010/main" val="1271744617"/>
              </p:ext>
            </p:extLst>
          </p:nvPr>
        </p:nvGraphicFramePr>
        <p:xfrm>
          <a:off x="481013" y="2286001"/>
          <a:ext cx="5324475" cy="3919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9832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3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0" name="Rectangle 4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77EB1E-A736-3AC2-BF97-8232AE01B768}"/>
              </a:ext>
            </a:extLst>
          </p:cNvPr>
          <p:cNvSpPr>
            <a:spLocks noGrp="1"/>
          </p:cNvSpPr>
          <p:nvPr>
            <p:ph type="title"/>
          </p:nvPr>
        </p:nvSpPr>
        <p:spPr>
          <a:xfrm>
            <a:off x="466722" y="586855"/>
            <a:ext cx="3201366" cy="3387497"/>
          </a:xfrm>
        </p:spPr>
        <p:txBody>
          <a:bodyPr anchor="b">
            <a:normAutofit/>
          </a:bodyPr>
          <a:lstStyle/>
          <a:p>
            <a:pPr algn="r"/>
            <a:r>
              <a:rPr lang="en-US" sz="3700">
                <a:solidFill>
                  <a:srgbClr val="FFFFFF"/>
                </a:solidFill>
              </a:rPr>
              <a:t>Medical Separation Considerations</a:t>
            </a:r>
          </a:p>
        </p:txBody>
      </p:sp>
      <p:sp>
        <p:nvSpPr>
          <p:cNvPr id="3" name="Content Placeholder 2">
            <a:extLst>
              <a:ext uri="{FF2B5EF4-FFF2-40B4-BE49-F238E27FC236}">
                <a16:creationId xmlns:a16="http://schemas.microsoft.com/office/drawing/2014/main" id="{7B24C7E0-DA52-F362-DC70-36379FDCDA49}"/>
              </a:ext>
            </a:extLst>
          </p:cNvPr>
          <p:cNvSpPr>
            <a:spLocks noGrp="1"/>
          </p:cNvSpPr>
          <p:nvPr>
            <p:ph idx="1"/>
          </p:nvPr>
        </p:nvSpPr>
        <p:spPr>
          <a:xfrm>
            <a:off x="4810259" y="649480"/>
            <a:ext cx="6555347" cy="5546047"/>
          </a:xfrm>
        </p:spPr>
        <p:txBody>
          <a:bodyPr anchor="ctr">
            <a:normAutofit/>
          </a:bodyPr>
          <a:lstStyle/>
          <a:p>
            <a:r>
              <a:rPr lang="en-US" altLang="ko-KR" sz="2000" dirty="0">
                <a:ea typeface="맑은 고딕"/>
              </a:rPr>
              <a:t>A medical separation may be considered when the appropriate qualified health professional (TEAP) has determined the student has a preexisting or acquired health condition that requires treatment beyond the basic health services provided by Job Corps; </a:t>
            </a:r>
            <a:r>
              <a:rPr lang="en-US" altLang="ko-KR" sz="2000" u="sng" dirty="0">
                <a:ea typeface="맑은 고딕"/>
              </a:rPr>
              <a:t>AND</a:t>
            </a:r>
          </a:p>
          <a:p>
            <a:r>
              <a:rPr lang="en-US" altLang="ko-KR" sz="2000" dirty="0">
                <a:ea typeface="맑은 고딕"/>
              </a:rPr>
              <a:t>The necessary treatment is unavailable or will be unusually costly to Job Corps; </a:t>
            </a:r>
            <a:r>
              <a:rPr lang="en-US" altLang="ko-KR" sz="2000" u="sng" dirty="0">
                <a:ea typeface="맑은 고딕"/>
              </a:rPr>
              <a:t>AND</a:t>
            </a:r>
            <a:endParaRPr lang="en-US" altLang="ko-KR" sz="2000" u="sng" dirty="0">
              <a:ea typeface="맑은 고딕"/>
              <a:cs typeface="Calibri"/>
            </a:endParaRPr>
          </a:p>
          <a:p>
            <a:r>
              <a:rPr lang="en-US" altLang="ko-KR" sz="2000" dirty="0">
                <a:ea typeface="맑은 고딕"/>
              </a:rPr>
              <a:t>Administrative Leave with Pay, Personal Leave with Pay, other types of leave, and other methods of addressing relevant medical concerns without resorting to separation have been tried or considered in each individual case and determined to be insufficient.</a:t>
            </a:r>
            <a:endParaRPr lang="en-US" altLang="ko-KR" sz="2000" dirty="0">
              <a:ea typeface="맑은 고딕"/>
              <a:cs typeface="Calibri"/>
            </a:endParaRPr>
          </a:p>
          <a:p>
            <a:endParaRPr lang="en-US" altLang="ko-KR" sz="2000" b="1" u="sng">
              <a:cs typeface="Calibri"/>
            </a:endParaRPr>
          </a:p>
          <a:p>
            <a:endParaRPr lang="en-US" altLang="ko-KR" sz="2000"/>
          </a:p>
          <a:p>
            <a:endParaRPr lang="en-US" sz="2000"/>
          </a:p>
        </p:txBody>
      </p:sp>
    </p:spTree>
    <p:extLst>
      <p:ext uri="{BB962C8B-B14F-4D97-AF65-F5344CB8AC3E}">
        <p14:creationId xmlns:p14="http://schemas.microsoft.com/office/powerpoint/2010/main" val="2844213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12" name="Freeform: Shape 11">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descr="A picture containing diagram&#10;&#10;Description automatically generated">
            <a:extLst>
              <a:ext uri="{FF2B5EF4-FFF2-40B4-BE49-F238E27FC236}">
                <a16:creationId xmlns:a16="http://schemas.microsoft.com/office/drawing/2014/main" id="{035CE6FD-2D39-4E2D-E395-C6BA7CC957FC}"/>
              </a:ext>
            </a:extLst>
          </p:cNvPr>
          <p:cNvPicPr>
            <a:picLocks noChangeAspect="1"/>
          </p:cNvPicPr>
          <p:nvPr/>
        </p:nvPicPr>
        <p:blipFill>
          <a:blip r:embed="rId2"/>
          <a:stretch>
            <a:fillRect/>
          </a:stretch>
        </p:blipFill>
        <p:spPr>
          <a:xfrm>
            <a:off x="6095998" y="743798"/>
            <a:ext cx="5576890" cy="5362640"/>
          </a:xfrm>
          <a:prstGeom prst="rect">
            <a:avLst/>
          </a:prstGeom>
          <a:ln w="9525">
            <a:noFill/>
          </a:ln>
        </p:spPr>
      </p:pic>
    </p:spTree>
    <p:extLst>
      <p:ext uri="{BB962C8B-B14F-4D97-AF65-F5344CB8AC3E}">
        <p14:creationId xmlns:p14="http://schemas.microsoft.com/office/powerpoint/2010/main" val="1678617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CC00EC-B051-0A34-6B4A-D70DDDC51C72}"/>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PRH 2.3 R5 MSWRs</a:t>
            </a:r>
          </a:p>
        </p:txBody>
      </p:sp>
      <p:sp>
        <p:nvSpPr>
          <p:cNvPr id="3" name="Content Placeholder 2">
            <a:extLst>
              <a:ext uri="{FF2B5EF4-FFF2-40B4-BE49-F238E27FC236}">
                <a16:creationId xmlns:a16="http://schemas.microsoft.com/office/drawing/2014/main" id="{88DD2637-C781-EBBF-6F0D-CE74CCF9BB9E}"/>
              </a:ext>
            </a:extLst>
          </p:cNvPr>
          <p:cNvSpPr>
            <a:spLocks noGrp="1"/>
          </p:cNvSpPr>
          <p:nvPr>
            <p:ph idx="1"/>
          </p:nvPr>
        </p:nvSpPr>
        <p:spPr>
          <a:xfrm>
            <a:off x="4810259" y="649480"/>
            <a:ext cx="6555347" cy="5546047"/>
          </a:xfrm>
        </p:spPr>
        <p:txBody>
          <a:bodyPr anchor="ctr">
            <a:normAutofit/>
          </a:bodyPr>
          <a:lstStyle/>
          <a:p>
            <a:pPr marL="0" indent="0">
              <a:buNone/>
            </a:pPr>
            <a:r>
              <a:rPr lang="en-US" sz="1700" dirty="0"/>
              <a:t>5. Medical Separations with Reinstatement Rights (MSWR) for substance use conditions: </a:t>
            </a:r>
            <a:endParaRPr lang="en-US" sz="1700"/>
          </a:p>
          <a:p>
            <a:pPr marL="0" indent="0">
              <a:buNone/>
            </a:pPr>
            <a:r>
              <a:rPr lang="en-US" sz="1700" dirty="0"/>
              <a:t>(a) Students may be given a MSWR for a </a:t>
            </a:r>
            <a:r>
              <a:rPr lang="en-US" sz="1700" u="sng" dirty="0"/>
              <a:t>diagnosed substance use condition</a:t>
            </a:r>
            <a:r>
              <a:rPr lang="en-US" sz="1700" dirty="0"/>
              <a:t>, allowing the student to return to Job Corps to complete his or her training within 180 days. To return to Job Corps, </a:t>
            </a:r>
            <a:r>
              <a:rPr lang="en-US" sz="1700" u="sng" dirty="0"/>
              <a:t>proof of treatment completion</a:t>
            </a:r>
            <a:r>
              <a:rPr lang="en-US" sz="1700" dirty="0"/>
              <a:t> from a qualified provider must be received. </a:t>
            </a:r>
            <a:endParaRPr lang="en-US" sz="1700" dirty="0">
              <a:cs typeface="Calibri"/>
            </a:endParaRPr>
          </a:p>
          <a:p>
            <a:pPr marL="0" indent="0">
              <a:buNone/>
            </a:pPr>
            <a:r>
              <a:rPr lang="en-US" sz="1700" dirty="0"/>
              <a:t>(b) A MSWR for substance use conditions can only be given if the following conditions are met: </a:t>
            </a:r>
            <a:endParaRPr lang="en-US" sz="1700" dirty="0">
              <a:cs typeface="Calibri" panose="020F0502020204030204"/>
            </a:endParaRPr>
          </a:p>
          <a:p>
            <a:pPr marL="457200" lvl="1" indent="0">
              <a:buNone/>
            </a:pPr>
            <a:r>
              <a:rPr lang="en-US" sz="1700" dirty="0"/>
              <a:t>(1) The TEAP specialist and Center Director agree that the student has a diagnosed substance use condition. </a:t>
            </a:r>
            <a:endParaRPr lang="en-US" sz="1700" dirty="0">
              <a:cs typeface="Calibri" panose="020F0502020204030204"/>
            </a:endParaRPr>
          </a:p>
          <a:p>
            <a:pPr marL="457200" lvl="1" indent="0">
              <a:buNone/>
            </a:pPr>
            <a:r>
              <a:rPr lang="en-US" sz="1700" dirty="0"/>
              <a:t>(2) There is a </a:t>
            </a:r>
            <a:r>
              <a:rPr lang="en-US" sz="1700" u="sng" dirty="0"/>
              <a:t>documented assessment</a:t>
            </a:r>
            <a:r>
              <a:rPr lang="en-US" sz="1700" dirty="0"/>
              <a:t> of the student’s diagnosed substance use condition by the TEAP specialist in collaboration with the center mental health consultant. </a:t>
            </a:r>
            <a:endParaRPr lang="en-US" sz="1700" dirty="0">
              <a:cs typeface="Calibri"/>
            </a:endParaRPr>
          </a:p>
          <a:p>
            <a:pPr marL="0" indent="0">
              <a:buNone/>
            </a:pPr>
            <a:r>
              <a:rPr lang="en-US" sz="1700" dirty="0"/>
              <a:t>(c) A MSWR cannot be granted in lieu of ZT separation when a positive follow-up test is reported during the intervention period. [This means up to the point the second drug test is collected.]</a:t>
            </a:r>
            <a:endParaRPr lang="en-US" sz="1700" dirty="0">
              <a:cs typeface="Calibri"/>
            </a:endParaRPr>
          </a:p>
          <a:p>
            <a:pPr marL="0" indent="0">
              <a:buNone/>
            </a:pPr>
            <a:r>
              <a:rPr lang="en-US" sz="1700" dirty="0"/>
              <a:t>(d) If a student is placed on a MSWR during the intervention period, </a:t>
            </a:r>
            <a:r>
              <a:rPr lang="en-US" sz="1700" u="sng" dirty="0"/>
              <a:t>the intervention period is suspended</a:t>
            </a:r>
            <a:r>
              <a:rPr lang="en-US" sz="1700" dirty="0"/>
              <a:t> and resumes the day the student is scheduled to return to the center.</a:t>
            </a:r>
            <a:endParaRPr lang="en-US" sz="1700" dirty="0">
              <a:cs typeface="Calibri"/>
            </a:endParaRPr>
          </a:p>
        </p:txBody>
      </p:sp>
    </p:spTree>
    <p:extLst>
      <p:ext uri="{BB962C8B-B14F-4D97-AF65-F5344CB8AC3E}">
        <p14:creationId xmlns:p14="http://schemas.microsoft.com/office/powerpoint/2010/main" val="2306560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XRUYQT3274NZ-681238054-1964</_dlc_DocId>
    <_dlc_DocIdUrl xmlns="b22f8f74-215c-4154-9939-bd29e4e8980e">
      <Url>https://supportservices.jobcorps.gov/health/_layouts/15/DocIdRedir.aspx?ID=XRUYQT3274NZ-681238054-1964</Url>
      <Description>XRUYQT3274NZ-681238054-1964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81F9F64-7D19-4AB7-AC83-39DAC782BBA1}"/>
</file>

<file path=customXml/itemProps2.xml><?xml version="1.0" encoding="utf-8"?>
<ds:datastoreItem xmlns:ds="http://schemas.openxmlformats.org/officeDocument/2006/customXml" ds:itemID="{653E072F-B095-4BC5-98BD-A9AC9D03FE7C}"/>
</file>

<file path=customXml/itemProps3.xml><?xml version="1.0" encoding="utf-8"?>
<ds:datastoreItem xmlns:ds="http://schemas.openxmlformats.org/officeDocument/2006/customXml" ds:itemID="{4D46671D-BC3E-4D7D-9C7E-839129B2CB0D}"/>
</file>

<file path=customXml/itemProps4.xml><?xml version="1.0" encoding="utf-8"?>
<ds:datastoreItem xmlns:ds="http://schemas.openxmlformats.org/officeDocument/2006/customXml" ds:itemID="{56B22FAD-06B3-44EF-AACD-CC8C069574AD}"/>
</file>

<file path=docProps/app.xml><?xml version="1.0" encoding="utf-8"?>
<Properties xmlns="http://schemas.openxmlformats.org/officeDocument/2006/extended-properties" xmlns:vt="http://schemas.openxmlformats.org/officeDocument/2006/docPropsVTypes">
  <TotalTime>986</TotalTime>
  <Words>2149</Words>
  <Application>Microsoft Office PowerPoint</Application>
  <PresentationFormat>Widescreen</PresentationFormat>
  <Paragraphs>153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MSWR and TEAP</vt:lpstr>
      <vt:lpstr>Learning Objectives</vt:lpstr>
      <vt:lpstr>Scenarios Where MSWR is Possibly Needed</vt:lpstr>
      <vt:lpstr>Other Possible Scenarios</vt:lpstr>
      <vt:lpstr>Job Corps PHR Change Notice Number 22-02</vt:lpstr>
      <vt:lpstr>When Do Medical Separations Occur?</vt:lpstr>
      <vt:lpstr>Medical Separation Considerations</vt:lpstr>
      <vt:lpstr>PowerPoint Presentation</vt:lpstr>
      <vt:lpstr>PRH 2.3 R5 MSWRs</vt:lpstr>
      <vt:lpstr>PRH 2.3 R5: c. [Entrance] Assessment for identification of students at risk for substance use problems to include: </vt:lpstr>
      <vt:lpstr>Overview of MSWR Process</vt:lpstr>
      <vt:lpstr>Steps when Students Need Assessment </vt:lpstr>
      <vt:lpstr>Four Critical Elements of the Assessment Conclusions </vt:lpstr>
      <vt:lpstr>Assessment Process and Documentation</vt:lpstr>
      <vt:lpstr>DSM-5 Criteria for Substance Use Disorder</vt:lpstr>
      <vt:lpstr>Severity of the Substance Use Disorders </vt:lpstr>
      <vt:lpstr>SPAMIS CODES: Substance-Related Disorders</vt:lpstr>
      <vt:lpstr>Example of Documenting Substance Use Assessment</vt:lpstr>
      <vt:lpstr>Next Step</vt:lpstr>
      <vt:lpstr>PowerPoint Presentation</vt:lpstr>
      <vt:lpstr>PowerPoint Presentation</vt:lpstr>
      <vt:lpstr>Consent</vt:lpstr>
      <vt:lpstr>During and After MSWR</vt:lpstr>
      <vt:lpstr>What if they need more time?</vt:lpstr>
      <vt:lpstr>Documents JC HW Website</vt:lpstr>
      <vt:lpstr>Assessment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MSWR and TEAP</dc:title>
  <dc:creator>Diane Tennies</dc:creator>
  <cp:lastModifiedBy>Julie Luht</cp:lastModifiedBy>
  <cp:revision>78</cp:revision>
  <dcterms:created xsi:type="dcterms:W3CDTF">2023-04-08T02:21:54Z</dcterms:created>
  <dcterms:modified xsi:type="dcterms:W3CDTF">2023-04-13T17:20:54Z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66337d62-fec0-472d-9f4e-322cbae67c01</vt:lpwstr>
  </property>
</Properties>
</file>