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wmf" ContentType="image/x-wmf"/>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Layouts/slideLayout9.xml" ContentType="application/vnd.openxmlformats-officedocument.presentationml.slideLayou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2.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quickStyle2.xml" ContentType="application/vnd.openxmlformats-officedocument.drawingml.diagramStyle+xml"/>
  <Override PartName="/ppt/diagrams/colors2.xml" ContentType="application/vnd.openxmlformats-officedocument.drawingml.diagramCol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2.xml" ContentType="application/vnd.ms-office.drawingml.diagramDrawing+xml"/>
  <Override PartName="/ppt/diagrams/layout2.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9" r:id="rId4"/>
  </p:sldMasterIdLst>
  <p:notesMasterIdLst>
    <p:notesMasterId r:id="rId53"/>
  </p:notesMasterIdLst>
  <p:sldIdLst>
    <p:sldId id="256" r:id="rId5"/>
    <p:sldId id="281" r:id="rId6"/>
    <p:sldId id="270" r:id="rId7"/>
    <p:sldId id="271" r:id="rId8"/>
    <p:sldId id="297" r:id="rId9"/>
    <p:sldId id="264" r:id="rId10"/>
    <p:sldId id="298" r:id="rId11"/>
    <p:sldId id="290" r:id="rId12"/>
    <p:sldId id="299" r:id="rId13"/>
    <p:sldId id="291" r:id="rId14"/>
    <p:sldId id="303" r:id="rId15"/>
    <p:sldId id="304" r:id="rId16"/>
    <p:sldId id="269" r:id="rId17"/>
    <p:sldId id="278" r:id="rId18"/>
    <p:sldId id="307" r:id="rId19"/>
    <p:sldId id="267" r:id="rId20"/>
    <p:sldId id="266" r:id="rId21"/>
    <p:sldId id="310" r:id="rId22"/>
    <p:sldId id="308" r:id="rId23"/>
    <p:sldId id="309" r:id="rId24"/>
    <p:sldId id="306" r:id="rId25"/>
    <p:sldId id="330" r:id="rId26"/>
    <p:sldId id="293" r:id="rId27"/>
    <p:sldId id="292" r:id="rId28"/>
    <p:sldId id="295" r:id="rId29"/>
    <p:sldId id="312" r:id="rId30"/>
    <p:sldId id="313" r:id="rId31"/>
    <p:sldId id="314" r:id="rId32"/>
    <p:sldId id="301" r:id="rId33"/>
    <p:sldId id="302" r:id="rId34"/>
    <p:sldId id="294" r:id="rId35"/>
    <p:sldId id="280" r:id="rId36"/>
    <p:sldId id="315" r:id="rId37"/>
    <p:sldId id="268" r:id="rId38"/>
    <p:sldId id="316" r:id="rId39"/>
    <p:sldId id="274" r:id="rId40"/>
    <p:sldId id="318" r:id="rId41"/>
    <p:sldId id="275" r:id="rId42"/>
    <p:sldId id="320" r:id="rId43"/>
    <p:sldId id="276" r:id="rId44"/>
    <p:sldId id="322" r:id="rId45"/>
    <p:sldId id="277" r:id="rId46"/>
    <p:sldId id="324" r:id="rId47"/>
    <p:sldId id="287" r:id="rId48"/>
    <p:sldId id="328" r:id="rId49"/>
    <p:sldId id="331" r:id="rId50"/>
    <p:sldId id="272" r:id="rId51"/>
    <p:sldId id="300" r:id="rId5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50B85-8B9F-C2CD-F7CB-CE116113AAF0}" v="115" dt="2023-09-19T14:11:28.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02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ustomXml" Target="../customXml/item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D6F4C-E1CC-4D81-BA2A-BFA7555C406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00CD74F-C32B-4442-B19B-CFCB906E0D4E}">
      <dgm:prSet/>
      <dgm:spPr/>
      <dgm:t>
        <a:bodyPr/>
        <a:lstStyle/>
        <a:p>
          <a:r>
            <a:rPr lang="en-US"/>
            <a:t>Preparation </a:t>
          </a:r>
        </a:p>
      </dgm:t>
    </dgm:pt>
    <dgm:pt modelId="{CAFBD609-A218-4855-B58D-41622AF6EE82}" type="parTrans" cxnId="{2162F37C-A950-4A11-86B9-DD004D3DDB4E}">
      <dgm:prSet/>
      <dgm:spPr/>
      <dgm:t>
        <a:bodyPr/>
        <a:lstStyle/>
        <a:p>
          <a:endParaRPr lang="en-US"/>
        </a:p>
      </dgm:t>
    </dgm:pt>
    <dgm:pt modelId="{1BA071F2-1660-4F38-8B0F-D680AA1E4536}" type="sibTrans" cxnId="{2162F37C-A950-4A11-86B9-DD004D3DDB4E}">
      <dgm:prSet/>
      <dgm:spPr/>
      <dgm:t>
        <a:bodyPr/>
        <a:lstStyle/>
        <a:p>
          <a:endParaRPr lang="en-US"/>
        </a:p>
      </dgm:t>
    </dgm:pt>
    <dgm:pt modelId="{46D03254-B801-4B23-851A-DC1FB4F03252}">
      <dgm:prSet/>
      <dgm:spPr/>
      <dgm:t>
        <a:bodyPr/>
        <a:lstStyle/>
        <a:p>
          <a:r>
            <a:rPr lang="en-US"/>
            <a:t>Create a quiet environment to discuss the problem</a:t>
          </a:r>
        </a:p>
      </dgm:t>
    </dgm:pt>
    <dgm:pt modelId="{DFDF773D-D5E6-4A96-9ED8-7037BEC98A34}" type="parTrans" cxnId="{250B2093-09BD-4498-9C5F-2763BDE09348}">
      <dgm:prSet/>
      <dgm:spPr/>
      <dgm:t>
        <a:bodyPr/>
        <a:lstStyle/>
        <a:p>
          <a:endParaRPr lang="en-US"/>
        </a:p>
      </dgm:t>
    </dgm:pt>
    <dgm:pt modelId="{5F6AC70F-CDA6-4A0D-A075-6FCB7036FDC4}" type="sibTrans" cxnId="{250B2093-09BD-4498-9C5F-2763BDE09348}">
      <dgm:prSet/>
      <dgm:spPr/>
      <dgm:t>
        <a:bodyPr/>
        <a:lstStyle/>
        <a:p>
          <a:endParaRPr lang="en-US"/>
        </a:p>
      </dgm:t>
    </dgm:pt>
    <dgm:pt modelId="{C8200D1D-B44B-41CA-94B1-CCC2D6A6A8D5}">
      <dgm:prSet/>
      <dgm:spPr/>
      <dgm:t>
        <a:bodyPr/>
        <a:lstStyle/>
        <a:p>
          <a:r>
            <a:rPr lang="en-US"/>
            <a:t>Beware of your personal prejudices and be honest</a:t>
          </a:r>
        </a:p>
      </dgm:t>
    </dgm:pt>
    <dgm:pt modelId="{041D9757-6A7B-4792-ADA8-891B0F367A89}" type="parTrans" cxnId="{12F163E0-D787-47F6-9EDE-F1DC873F06F8}">
      <dgm:prSet/>
      <dgm:spPr/>
      <dgm:t>
        <a:bodyPr/>
        <a:lstStyle/>
        <a:p>
          <a:endParaRPr lang="en-US"/>
        </a:p>
      </dgm:t>
    </dgm:pt>
    <dgm:pt modelId="{E5D8E3C5-7FEA-45F4-B996-1D81CB7FB104}" type="sibTrans" cxnId="{12F163E0-D787-47F6-9EDE-F1DC873F06F8}">
      <dgm:prSet/>
      <dgm:spPr/>
      <dgm:t>
        <a:bodyPr/>
        <a:lstStyle/>
        <a:p>
          <a:endParaRPr lang="en-US"/>
        </a:p>
      </dgm:t>
    </dgm:pt>
    <dgm:pt modelId="{659CEE6C-6BDE-4F18-9146-D2A46299D470}">
      <dgm:prSet/>
      <dgm:spPr/>
      <dgm:t>
        <a:bodyPr/>
        <a:lstStyle/>
        <a:p>
          <a:r>
            <a:rPr lang="en-US"/>
            <a:t>Know the medical facts </a:t>
          </a:r>
        </a:p>
      </dgm:t>
    </dgm:pt>
    <dgm:pt modelId="{5AD0751E-DB9F-4D45-82B8-8EA7C74C0EAF}" type="parTrans" cxnId="{4E46885E-0CB3-407A-98A0-2ADB52F8C184}">
      <dgm:prSet/>
      <dgm:spPr/>
      <dgm:t>
        <a:bodyPr/>
        <a:lstStyle/>
        <a:p>
          <a:endParaRPr lang="en-US"/>
        </a:p>
      </dgm:t>
    </dgm:pt>
    <dgm:pt modelId="{0AF593CA-1398-4909-AA1A-29777B1B1A51}" type="sibTrans" cxnId="{4E46885E-0CB3-407A-98A0-2ADB52F8C184}">
      <dgm:prSet/>
      <dgm:spPr/>
      <dgm:t>
        <a:bodyPr/>
        <a:lstStyle/>
        <a:p>
          <a:endParaRPr lang="en-US"/>
        </a:p>
      </dgm:t>
    </dgm:pt>
    <dgm:pt modelId="{B8966959-93AE-45CA-B7ED-111B2AD34686}">
      <dgm:prSet/>
      <dgm:spPr/>
      <dgm:t>
        <a:bodyPr/>
        <a:lstStyle/>
        <a:p>
          <a:r>
            <a:rPr lang="en-US"/>
            <a:t>Patient or student preferences</a:t>
          </a:r>
        </a:p>
      </dgm:t>
    </dgm:pt>
    <dgm:pt modelId="{28A41F3C-FA46-41DB-B551-0DAB9A1A0773}" type="parTrans" cxnId="{93653C8E-2508-4876-BC91-F8BDEDD3A575}">
      <dgm:prSet/>
      <dgm:spPr/>
      <dgm:t>
        <a:bodyPr/>
        <a:lstStyle/>
        <a:p>
          <a:endParaRPr lang="en-US"/>
        </a:p>
      </dgm:t>
    </dgm:pt>
    <dgm:pt modelId="{ACA5BA54-C9C6-4A86-A7F1-AEFBD9568501}" type="sibTrans" cxnId="{93653C8E-2508-4876-BC91-F8BDEDD3A575}">
      <dgm:prSet/>
      <dgm:spPr/>
      <dgm:t>
        <a:bodyPr/>
        <a:lstStyle/>
        <a:p>
          <a:endParaRPr lang="en-US"/>
        </a:p>
      </dgm:t>
    </dgm:pt>
    <dgm:pt modelId="{6D5497EE-FF06-4895-B546-E91623DD4EC5}">
      <dgm:prSet/>
      <dgm:spPr/>
      <dgm:t>
        <a:bodyPr/>
        <a:lstStyle/>
        <a:p>
          <a:r>
            <a:rPr lang="en-US"/>
            <a:t>Views of the family </a:t>
          </a:r>
        </a:p>
      </dgm:t>
    </dgm:pt>
    <dgm:pt modelId="{24E08E24-A55F-428E-A862-49A5D5201C4B}" type="parTrans" cxnId="{69C38B4F-434C-4D18-B74F-1CB390ABEB86}">
      <dgm:prSet/>
      <dgm:spPr/>
      <dgm:t>
        <a:bodyPr/>
        <a:lstStyle/>
        <a:p>
          <a:endParaRPr lang="en-US"/>
        </a:p>
      </dgm:t>
    </dgm:pt>
    <dgm:pt modelId="{12C9F783-EEC2-4D42-AE7E-90D53F76A25E}" type="sibTrans" cxnId="{69C38B4F-434C-4D18-B74F-1CB390ABEB86}">
      <dgm:prSet/>
      <dgm:spPr/>
      <dgm:t>
        <a:bodyPr/>
        <a:lstStyle/>
        <a:p>
          <a:endParaRPr lang="en-US"/>
        </a:p>
      </dgm:t>
    </dgm:pt>
    <dgm:pt modelId="{ACEDA299-18A1-483F-8EF8-FEEB2E86A828}">
      <dgm:prSet/>
      <dgm:spPr/>
      <dgm:t>
        <a:bodyPr/>
        <a:lstStyle/>
        <a:p>
          <a:r>
            <a:rPr lang="en-US"/>
            <a:t>Legal, Administrative, External factors</a:t>
          </a:r>
        </a:p>
      </dgm:t>
    </dgm:pt>
    <dgm:pt modelId="{D82FD61E-74A5-44F8-81A4-C60B711A9AAD}" type="parTrans" cxnId="{313C972F-32C1-4F70-B229-FEAF38C52118}">
      <dgm:prSet/>
      <dgm:spPr/>
      <dgm:t>
        <a:bodyPr/>
        <a:lstStyle/>
        <a:p>
          <a:endParaRPr lang="en-US"/>
        </a:p>
      </dgm:t>
    </dgm:pt>
    <dgm:pt modelId="{81209AF3-C8DA-4FB2-9461-A262A78963E4}" type="sibTrans" cxnId="{313C972F-32C1-4F70-B229-FEAF38C52118}">
      <dgm:prSet/>
      <dgm:spPr/>
      <dgm:t>
        <a:bodyPr/>
        <a:lstStyle/>
        <a:p>
          <a:endParaRPr lang="en-US"/>
        </a:p>
      </dgm:t>
    </dgm:pt>
    <dgm:pt modelId="{289C96DD-22AC-4C3F-9F39-B901F7B0D1BC}">
      <dgm:prSet/>
      <dgm:spPr/>
      <dgm:t>
        <a:bodyPr/>
        <a:lstStyle/>
        <a:p>
          <a:r>
            <a:rPr lang="en-US"/>
            <a:t>State or Federal laws or Civil Rights</a:t>
          </a:r>
        </a:p>
      </dgm:t>
    </dgm:pt>
    <dgm:pt modelId="{1416D22A-20BC-4928-8590-9AECE9E94520}" type="parTrans" cxnId="{BFCF55B8-8E58-4E62-812E-90A762B526E0}">
      <dgm:prSet/>
      <dgm:spPr/>
      <dgm:t>
        <a:bodyPr/>
        <a:lstStyle/>
        <a:p>
          <a:endParaRPr lang="en-US"/>
        </a:p>
      </dgm:t>
    </dgm:pt>
    <dgm:pt modelId="{EF76367C-4FD5-45FA-BFB0-FF7D32229348}" type="sibTrans" cxnId="{BFCF55B8-8E58-4E62-812E-90A762B526E0}">
      <dgm:prSet/>
      <dgm:spPr/>
      <dgm:t>
        <a:bodyPr/>
        <a:lstStyle/>
        <a:p>
          <a:endParaRPr lang="en-US"/>
        </a:p>
      </dgm:t>
    </dgm:pt>
    <dgm:pt modelId="{CD5CB19E-C65E-4D85-84CF-EAAAF97B49E0}">
      <dgm:prSet/>
      <dgm:spPr/>
      <dgm:t>
        <a:bodyPr/>
        <a:lstStyle/>
        <a:p>
          <a:r>
            <a:rPr lang="en-US"/>
            <a:t>Practice Acts</a:t>
          </a:r>
        </a:p>
      </dgm:t>
    </dgm:pt>
    <dgm:pt modelId="{1A03EE9D-8E28-4E2F-9ED8-21754B681D07}" type="parTrans" cxnId="{3E93E3C8-296D-4343-A40B-3C109F38CECB}">
      <dgm:prSet/>
      <dgm:spPr/>
      <dgm:t>
        <a:bodyPr/>
        <a:lstStyle/>
        <a:p>
          <a:endParaRPr lang="en-US"/>
        </a:p>
      </dgm:t>
    </dgm:pt>
    <dgm:pt modelId="{D7478673-4C14-4B3A-8AC3-251323E2D57C}" type="sibTrans" cxnId="{3E93E3C8-296D-4343-A40B-3C109F38CECB}">
      <dgm:prSet/>
      <dgm:spPr/>
      <dgm:t>
        <a:bodyPr/>
        <a:lstStyle/>
        <a:p>
          <a:endParaRPr lang="en-US"/>
        </a:p>
      </dgm:t>
    </dgm:pt>
    <dgm:pt modelId="{1DF6FD2C-B568-40FC-9158-6D7F460E01A4}">
      <dgm:prSet/>
      <dgm:spPr/>
      <dgm:t>
        <a:bodyPr/>
        <a:lstStyle/>
        <a:p>
          <a:r>
            <a:rPr lang="en-US"/>
            <a:t>Job Corps Policy</a:t>
          </a:r>
        </a:p>
      </dgm:t>
    </dgm:pt>
    <dgm:pt modelId="{726F8AA6-F4E9-4E97-975F-D768D06C6A78}" type="parTrans" cxnId="{B60372B1-29E5-43F8-B60B-07D83DC5A548}">
      <dgm:prSet/>
      <dgm:spPr/>
      <dgm:t>
        <a:bodyPr/>
        <a:lstStyle/>
        <a:p>
          <a:endParaRPr lang="en-US"/>
        </a:p>
      </dgm:t>
    </dgm:pt>
    <dgm:pt modelId="{D9C51AFF-81C6-44F4-81F7-4F44B4691950}" type="sibTrans" cxnId="{B60372B1-29E5-43F8-B60B-07D83DC5A548}">
      <dgm:prSet/>
      <dgm:spPr/>
      <dgm:t>
        <a:bodyPr/>
        <a:lstStyle/>
        <a:p>
          <a:endParaRPr lang="en-US"/>
        </a:p>
      </dgm:t>
    </dgm:pt>
    <dgm:pt modelId="{96304DDF-7E80-493F-968F-BDC635D6DD8E}" type="pres">
      <dgm:prSet presAssocID="{CF1D6F4C-E1CC-4D81-BA2A-BFA7555C4060}" presName="linear" presStyleCnt="0">
        <dgm:presLayoutVars>
          <dgm:animLvl val="lvl"/>
          <dgm:resizeHandles val="exact"/>
        </dgm:presLayoutVars>
      </dgm:prSet>
      <dgm:spPr/>
    </dgm:pt>
    <dgm:pt modelId="{75A12468-75DA-4F6E-AF91-E868007EF877}" type="pres">
      <dgm:prSet presAssocID="{100CD74F-C32B-4442-B19B-CFCB906E0D4E}" presName="parentText" presStyleLbl="node1" presStyleIdx="0" presStyleCnt="5">
        <dgm:presLayoutVars>
          <dgm:chMax val="0"/>
          <dgm:bulletEnabled val="1"/>
        </dgm:presLayoutVars>
      </dgm:prSet>
      <dgm:spPr/>
    </dgm:pt>
    <dgm:pt modelId="{630B2C36-C368-4CF7-AC45-B22DD2ED15E6}" type="pres">
      <dgm:prSet presAssocID="{100CD74F-C32B-4442-B19B-CFCB906E0D4E}" presName="childText" presStyleLbl="revTx" presStyleIdx="0" presStyleCnt="2">
        <dgm:presLayoutVars>
          <dgm:bulletEnabled val="1"/>
        </dgm:presLayoutVars>
      </dgm:prSet>
      <dgm:spPr/>
    </dgm:pt>
    <dgm:pt modelId="{322DD6EB-0B11-42A9-AF24-1A8068E192B2}" type="pres">
      <dgm:prSet presAssocID="{659CEE6C-6BDE-4F18-9146-D2A46299D470}" presName="parentText" presStyleLbl="node1" presStyleIdx="1" presStyleCnt="5">
        <dgm:presLayoutVars>
          <dgm:chMax val="0"/>
          <dgm:bulletEnabled val="1"/>
        </dgm:presLayoutVars>
      </dgm:prSet>
      <dgm:spPr/>
    </dgm:pt>
    <dgm:pt modelId="{26300053-D404-4ECF-BCC3-A61603A35DA8}" type="pres">
      <dgm:prSet presAssocID="{0AF593CA-1398-4909-AA1A-29777B1B1A51}" presName="spacer" presStyleCnt="0"/>
      <dgm:spPr/>
    </dgm:pt>
    <dgm:pt modelId="{3894B53E-8F3D-4153-90BA-C2329982BE33}" type="pres">
      <dgm:prSet presAssocID="{B8966959-93AE-45CA-B7ED-111B2AD34686}" presName="parentText" presStyleLbl="node1" presStyleIdx="2" presStyleCnt="5">
        <dgm:presLayoutVars>
          <dgm:chMax val="0"/>
          <dgm:bulletEnabled val="1"/>
        </dgm:presLayoutVars>
      </dgm:prSet>
      <dgm:spPr/>
    </dgm:pt>
    <dgm:pt modelId="{E7C875ED-8A7B-4A74-9E56-DC4F580AF9C0}" type="pres">
      <dgm:prSet presAssocID="{ACA5BA54-C9C6-4A86-A7F1-AEFBD9568501}" presName="spacer" presStyleCnt="0"/>
      <dgm:spPr/>
    </dgm:pt>
    <dgm:pt modelId="{5E95713C-F117-4E27-A69E-1BF64164AD08}" type="pres">
      <dgm:prSet presAssocID="{6D5497EE-FF06-4895-B546-E91623DD4EC5}" presName="parentText" presStyleLbl="node1" presStyleIdx="3" presStyleCnt="5">
        <dgm:presLayoutVars>
          <dgm:chMax val="0"/>
          <dgm:bulletEnabled val="1"/>
        </dgm:presLayoutVars>
      </dgm:prSet>
      <dgm:spPr/>
    </dgm:pt>
    <dgm:pt modelId="{DA75D164-BF96-4CE6-856C-6F0B2E6EB58F}" type="pres">
      <dgm:prSet presAssocID="{12C9F783-EEC2-4D42-AE7E-90D53F76A25E}" presName="spacer" presStyleCnt="0"/>
      <dgm:spPr/>
    </dgm:pt>
    <dgm:pt modelId="{DDA5A734-FCE3-4C5B-9DA1-4386E713E741}" type="pres">
      <dgm:prSet presAssocID="{ACEDA299-18A1-483F-8EF8-FEEB2E86A828}" presName="parentText" presStyleLbl="node1" presStyleIdx="4" presStyleCnt="5">
        <dgm:presLayoutVars>
          <dgm:chMax val="0"/>
          <dgm:bulletEnabled val="1"/>
        </dgm:presLayoutVars>
      </dgm:prSet>
      <dgm:spPr/>
    </dgm:pt>
    <dgm:pt modelId="{3D9976E3-FB7F-4445-AE71-A3110D38E222}" type="pres">
      <dgm:prSet presAssocID="{ACEDA299-18A1-483F-8EF8-FEEB2E86A828}" presName="childText" presStyleLbl="revTx" presStyleIdx="1" presStyleCnt="2">
        <dgm:presLayoutVars>
          <dgm:bulletEnabled val="1"/>
        </dgm:presLayoutVars>
      </dgm:prSet>
      <dgm:spPr/>
    </dgm:pt>
  </dgm:ptLst>
  <dgm:cxnLst>
    <dgm:cxn modelId="{DFEAA105-4774-4F66-B5C8-33B8BF0C5513}" type="presOf" srcId="{C8200D1D-B44B-41CA-94B1-CCC2D6A6A8D5}" destId="{630B2C36-C368-4CF7-AC45-B22DD2ED15E6}" srcOrd="0" destOrd="1" presId="urn:microsoft.com/office/officeart/2005/8/layout/vList2"/>
    <dgm:cxn modelId="{926AC60A-7D3C-48BF-98E1-E5CA06648227}" type="presOf" srcId="{46D03254-B801-4B23-851A-DC1FB4F03252}" destId="{630B2C36-C368-4CF7-AC45-B22DD2ED15E6}" srcOrd="0" destOrd="0" presId="urn:microsoft.com/office/officeart/2005/8/layout/vList2"/>
    <dgm:cxn modelId="{4367EA12-098E-498D-A628-818AEA812158}" type="presOf" srcId="{659CEE6C-6BDE-4F18-9146-D2A46299D470}" destId="{322DD6EB-0B11-42A9-AF24-1A8068E192B2}" srcOrd="0" destOrd="0" presId="urn:microsoft.com/office/officeart/2005/8/layout/vList2"/>
    <dgm:cxn modelId="{313C972F-32C1-4F70-B229-FEAF38C52118}" srcId="{CF1D6F4C-E1CC-4D81-BA2A-BFA7555C4060}" destId="{ACEDA299-18A1-483F-8EF8-FEEB2E86A828}" srcOrd="4" destOrd="0" parTransId="{D82FD61E-74A5-44F8-81A4-C60B711A9AAD}" sibTransId="{81209AF3-C8DA-4FB2-9461-A262A78963E4}"/>
    <dgm:cxn modelId="{8DD2A035-9D72-4359-AA14-2E82E716DB80}" type="presOf" srcId="{ACEDA299-18A1-483F-8EF8-FEEB2E86A828}" destId="{DDA5A734-FCE3-4C5B-9DA1-4386E713E741}" srcOrd="0" destOrd="0" presId="urn:microsoft.com/office/officeart/2005/8/layout/vList2"/>
    <dgm:cxn modelId="{4E46885E-0CB3-407A-98A0-2ADB52F8C184}" srcId="{CF1D6F4C-E1CC-4D81-BA2A-BFA7555C4060}" destId="{659CEE6C-6BDE-4F18-9146-D2A46299D470}" srcOrd="1" destOrd="0" parTransId="{5AD0751E-DB9F-4D45-82B8-8EA7C74C0EAF}" sibTransId="{0AF593CA-1398-4909-AA1A-29777B1B1A51}"/>
    <dgm:cxn modelId="{62F7E75F-BA30-47E2-BB73-71DCE43D76F2}" type="presOf" srcId="{289C96DD-22AC-4C3F-9F39-B901F7B0D1BC}" destId="{3D9976E3-FB7F-4445-AE71-A3110D38E222}" srcOrd="0" destOrd="0" presId="urn:microsoft.com/office/officeart/2005/8/layout/vList2"/>
    <dgm:cxn modelId="{4B70E14E-08AC-4CF8-B5D7-2B8F5915EF75}" type="presOf" srcId="{CF1D6F4C-E1CC-4D81-BA2A-BFA7555C4060}" destId="{96304DDF-7E80-493F-968F-BDC635D6DD8E}" srcOrd="0" destOrd="0" presId="urn:microsoft.com/office/officeart/2005/8/layout/vList2"/>
    <dgm:cxn modelId="{69C38B4F-434C-4D18-B74F-1CB390ABEB86}" srcId="{CF1D6F4C-E1CC-4D81-BA2A-BFA7555C4060}" destId="{6D5497EE-FF06-4895-B546-E91623DD4EC5}" srcOrd="3" destOrd="0" parTransId="{24E08E24-A55F-428E-A862-49A5D5201C4B}" sibTransId="{12C9F783-EEC2-4D42-AE7E-90D53F76A25E}"/>
    <dgm:cxn modelId="{2162F37C-A950-4A11-86B9-DD004D3DDB4E}" srcId="{CF1D6F4C-E1CC-4D81-BA2A-BFA7555C4060}" destId="{100CD74F-C32B-4442-B19B-CFCB906E0D4E}" srcOrd="0" destOrd="0" parTransId="{CAFBD609-A218-4855-B58D-41622AF6EE82}" sibTransId="{1BA071F2-1660-4F38-8B0F-D680AA1E4536}"/>
    <dgm:cxn modelId="{3CA13F7D-1CAA-47C8-8526-CF3B011813C0}" type="presOf" srcId="{6D5497EE-FF06-4895-B546-E91623DD4EC5}" destId="{5E95713C-F117-4E27-A69E-1BF64164AD08}" srcOrd="0" destOrd="0" presId="urn:microsoft.com/office/officeart/2005/8/layout/vList2"/>
    <dgm:cxn modelId="{DC276E7E-A0F0-4A83-806C-E9E97346DEBD}" type="presOf" srcId="{100CD74F-C32B-4442-B19B-CFCB906E0D4E}" destId="{75A12468-75DA-4F6E-AF91-E868007EF877}" srcOrd="0" destOrd="0" presId="urn:microsoft.com/office/officeart/2005/8/layout/vList2"/>
    <dgm:cxn modelId="{93653C8E-2508-4876-BC91-F8BDEDD3A575}" srcId="{CF1D6F4C-E1CC-4D81-BA2A-BFA7555C4060}" destId="{B8966959-93AE-45CA-B7ED-111B2AD34686}" srcOrd="2" destOrd="0" parTransId="{28A41F3C-FA46-41DB-B551-0DAB9A1A0773}" sibTransId="{ACA5BA54-C9C6-4A86-A7F1-AEFBD9568501}"/>
    <dgm:cxn modelId="{250B2093-09BD-4498-9C5F-2763BDE09348}" srcId="{100CD74F-C32B-4442-B19B-CFCB906E0D4E}" destId="{46D03254-B801-4B23-851A-DC1FB4F03252}" srcOrd="0" destOrd="0" parTransId="{DFDF773D-D5E6-4A96-9ED8-7037BEC98A34}" sibTransId="{5F6AC70F-CDA6-4A0D-A075-6FCB7036FDC4}"/>
    <dgm:cxn modelId="{05D0D89F-7D36-4554-B1E4-627706A4899E}" type="presOf" srcId="{1DF6FD2C-B568-40FC-9158-6D7F460E01A4}" destId="{3D9976E3-FB7F-4445-AE71-A3110D38E222}" srcOrd="0" destOrd="2" presId="urn:microsoft.com/office/officeart/2005/8/layout/vList2"/>
    <dgm:cxn modelId="{B60372B1-29E5-43F8-B60B-07D83DC5A548}" srcId="{ACEDA299-18A1-483F-8EF8-FEEB2E86A828}" destId="{1DF6FD2C-B568-40FC-9158-6D7F460E01A4}" srcOrd="2" destOrd="0" parTransId="{726F8AA6-F4E9-4E97-975F-D768D06C6A78}" sibTransId="{D9C51AFF-81C6-44F4-81F7-4F44B4691950}"/>
    <dgm:cxn modelId="{BFCF55B8-8E58-4E62-812E-90A762B526E0}" srcId="{ACEDA299-18A1-483F-8EF8-FEEB2E86A828}" destId="{289C96DD-22AC-4C3F-9F39-B901F7B0D1BC}" srcOrd="0" destOrd="0" parTransId="{1416D22A-20BC-4928-8590-9AECE9E94520}" sibTransId="{EF76367C-4FD5-45FA-BFB0-FF7D32229348}"/>
    <dgm:cxn modelId="{45DE0AC8-D9B5-40D6-AB0D-B1CE0FE9DFD4}" type="presOf" srcId="{CD5CB19E-C65E-4D85-84CF-EAAAF97B49E0}" destId="{3D9976E3-FB7F-4445-AE71-A3110D38E222}" srcOrd="0" destOrd="1" presId="urn:microsoft.com/office/officeart/2005/8/layout/vList2"/>
    <dgm:cxn modelId="{3E93E3C8-296D-4343-A40B-3C109F38CECB}" srcId="{ACEDA299-18A1-483F-8EF8-FEEB2E86A828}" destId="{CD5CB19E-C65E-4D85-84CF-EAAAF97B49E0}" srcOrd="1" destOrd="0" parTransId="{1A03EE9D-8E28-4E2F-9ED8-21754B681D07}" sibTransId="{D7478673-4C14-4B3A-8AC3-251323E2D57C}"/>
    <dgm:cxn modelId="{12F163E0-D787-47F6-9EDE-F1DC873F06F8}" srcId="{100CD74F-C32B-4442-B19B-CFCB906E0D4E}" destId="{C8200D1D-B44B-41CA-94B1-CCC2D6A6A8D5}" srcOrd="1" destOrd="0" parTransId="{041D9757-6A7B-4792-ADA8-891B0F367A89}" sibTransId="{E5D8E3C5-7FEA-45F4-B996-1D81CB7FB104}"/>
    <dgm:cxn modelId="{120B69F4-A372-4C2C-84E6-AFA3A85EFC83}" type="presOf" srcId="{B8966959-93AE-45CA-B7ED-111B2AD34686}" destId="{3894B53E-8F3D-4153-90BA-C2329982BE33}" srcOrd="0" destOrd="0" presId="urn:microsoft.com/office/officeart/2005/8/layout/vList2"/>
    <dgm:cxn modelId="{AF0F95AB-CF44-4F1D-85E4-6BF7884D7521}" type="presParOf" srcId="{96304DDF-7E80-493F-968F-BDC635D6DD8E}" destId="{75A12468-75DA-4F6E-AF91-E868007EF877}" srcOrd="0" destOrd="0" presId="urn:microsoft.com/office/officeart/2005/8/layout/vList2"/>
    <dgm:cxn modelId="{5ABFF7DA-36D5-41A2-BEC9-36AB2ADCFEB2}" type="presParOf" srcId="{96304DDF-7E80-493F-968F-BDC635D6DD8E}" destId="{630B2C36-C368-4CF7-AC45-B22DD2ED15E6}" srcOrd="1" destOrd="0" presId="urn:microsoft.com/office/officeart/2005/8/layout/vList2"/>
    <dgm:cxn modelId="{498A8EAC-4F02-4DBB-B815-623197A581B9}" type="presParOf" srcId="{96304DDF-7E80-493F-968F-BDC635D6DD8E}" destId="{322DD6EB-0B11-42A9-AF24-1A8068E192B2}" srcOrd="2" destOrd="0" presId="urn:microsoft.com/office/officeart/2005/8/layout/vList2"/>
    <dgm:cxn modelId="{1FD6A14A-959E-4205-9D54-B6FC51A9B358}" type="presParOf" srcId="{96304DDF-7E80-493F-968F-BDC635D6DD8E}" destId="{26300053-D404-4ECF-BCC3-A61603A35DA8}" srcOrd="3" destOrd="0" presId="urn:microsoft.com/office/officeart/2005/8/layout/vList2"/>
    <dgm:cxn modelId="{15E0D161-7C82-4FED-92F8-BF95ECA63D93}" type="presParOf" srcId="{96304DDF-7E80-493F-968F-BDC635D6DD8E}" destId="{3894B53E-8F3D-4153-90BA-C2329982BE33}" srcOrd="4" destOrd="0" presId="urn:microsoft.com/office/officeart/2005/8/layout/vList2"/>
    <dgm:cxn modelId="{3E7B893F-8774-4FB6-894D-B470E5F51E1F}" type="presParOf" srcId="{96304DDF-7E80-493F-968F-BDC635D6DD8E}" destId="{E7C875ED-8A7B-4A74-9E56-DC4F580AF9C0}" srcOrd="5" destOrd="0" presId="urn:microsoft.com/office/officeart/2005/8/layout/vList2"/>
    <dgm:cxn modelId="{2DEA99EC-9495-4650-A632-86A1782E413A}" type="presParOf" srcId="{96304DDF-7E80-493F-968F-BDC635D6DD8E}" destId="{5E95713C-F117-4E27-A69E-1BF64164AD08}" srcOrd="6" destOrd="0" presId="urn:microsoft.com/office/officeart/2005/8/layout/vList2"/>
    <dgm:cxn modelId="{F6C3DFF8-C141-489F-BE74-679989A5754D}" type="presParOf" srcId="{96304DDF-7E80-493F-968F-BDC635D6DD8E}" destId="{DA75D164-BF96-4CE6-856C-6F0B2E6EB58F}" srcOrd="7" destOrd="0" presId="urn:microsoft.com/office/officeart/2005/8/layout/vList2"/>
    <dgm:cxn modelId="{92995E13-0046-4114-8FD4-86DA573C7326}" type="presParOf" srcId="{96304DDF-7E80-493F-968F-BDC635D6DD8E}" destId="{DDA5A734-FCE3-4C5B-9DA1-4386E713E741}" srcOrd="8" destOrd="0" presId="urn:microsoft.com/office/officeart/2005/8/layout/vList2"/>
    <dgm:cxn modelId="{05A3AD9F-8379-41F8-BA92-DC0E6716D7B4}" type="presParOf" srcId="{96304DDF-7E80-493F-968F-BDC635D6DD8E}" destId="{3D9976E3-FB7F-4445-AE71-A3110D38E222}" srcOrd="9"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A353E1-E2E1-4C58-83F3-5C86FFA7550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FBFDAD9-815E-47CC-9ACE-04B84D68F0D2}">
      <dgm:prSet/>
      <dgm:spPr/>
      <dgm:t>
        <a:bodyPr/>
        <a:lstStyle/>
        <a:p>
          <a:pPr>
            <a:defRPr b="1"/>
          </a:pPr>
          <a:r>
            <a:rPr lang="en-US"/>
            <a:t>Your corporate office asks you to go to their sister center in another state to be acting HWD for 2 weeks while the current HWDis on leave.</a:t>
          </a:r>
        </a:p>
      </dgm:t>
    </dgm:pt>
    <dgm:pt modelId="{6E12AF77-BD49-4C63-A708-C310F2CE29C2}" type="parTrans" cxnId="{968BE0D9-0E70-4F4D-BEE2-E16E6A8E7D04}">
      <dgm:prSet/>
      <dgm:spPr/>
      <dgm:t>
        <a:bodyPr/>
        <a:lstStyle/>
        <a:p>
          <a:endParaRPr lang="en-US"/>
        </a:p>
      </dgm:t>
    </dgm:pt>
    <dgm:pt modelId="{02FCA3FE-80D6-417C-8854-187040B4EB8E}" type="sibTrans" cxnId="{968BE0D9-0E70-4F4D-BEE2-E16E6A8E7D04}">
      <dgm:prSet/>
      <dgm:spPr/>
      <dgm:t>
        <a:bodyPr/>
        <a:lstStyle/>
        <a:p>
          <a:endParaRPr lang="en-US"/>
        </a:p>
      </dgm:t>
    </dgm:pt>
    <dgm:pt modelId="{BE8D09D2-E6E2-45A1-ABFE-6BB100480E3F}">
      <dgm:prSet/>
      <dgm:spPr/>
      <dgm:t>
        <a:bodyPr/>
        <a:lstStyle/>
        <a:p>
          <a:pPr>
            <a:defRPr b="1"/>
          </a:pPr>
          <a:r>
            <a:rPr lang="en-US"/>
            <a:t>Your nursing license is a single-state license. </a:t>
          </a:r>
        </a:p>
      </dgm:t>
    </dgm:pt>
    <dgm:pt modelId="{97E36F43-5633-47E6-8A09-9836C7E9E4D0}" type="parTrans" cxnId="{DADE80A9-8EF4-4624-9149-3EF988C51D92}">
      <dgm:prSet/>
      <dgm:spPr/>
      <dgm:t>
        <a:bodyPr/>
        <a:lstStyle/>
        <a:p>
          <a:endParaRPr lang="en-US"/>
        </a:p>
      </dgm:t>
    </dgm:pt>
    <dgm:pt modelId="{F5003CC1-35E4-4E1B-8A5D-BE21DCFF1548}" type="sibTrans" cxnId="{DADE80A9-8EF4-4624-9149-3EF988C51D92}">
      <dgm:prSet/>
      <dgm:spPr/>
      <dgm:t>
        <a:bodyPr/>
        <a:lstStyle/>
        <a:p>
          <a:endParaRPr lang="en-US"/>
        </a:p>
      </dgm:t>
    </dgm:pt>
    <dgm:pt modelId="{7EF60A92-628E-4A83-9E57-7682C1980ABB}">
      <dgm:prSet/>
      <dgm:spPr/>
      <dgm:t>
        <a:bodyPr/>
        <a:lstStyle/>
        <a:p>
          <a:endParaRPr lang="en-US"/>
        </a:p>
      </dgm:t>
    </dgm:pt>
    <dgm:pt modelId="{AD3DF7A5-2F38-4063-90AD-2B1C0BEE6416}" type="parTrans" cxnId="{4C67332F-8D8F-466C-9DA5-5E6AA15CAD91}">
      <dgm:prSet/>
      <dgm:spPr/>
      <dgm:t>
        <a:bodyPr/>
        <a:lstStyle/>
        <a:p>
          <a:endParaRPr lang="en-US"/>
        </a:p>
      </dgm:t>
    </dgm:pt>
    <dgm:pt modelId="{B889C8E9-B1F6-4401-93B7-A3709C734675}" type="sibTrans" cxnId="{4C67332F-8D8F-466C-9DA5-5E6AA15CAD91}">
      <dgm:prSet/>
      <dgm:spPr/>
      <dgm:t>
        <a:bodyPr/>
        <a:lstStyle/>
        <a:p>
          <a:endParaRPr lang="en-US"/>
        </a:p>
      </dgm:t>
    </dgm:pt>
    <dgm:pt modelId="{11ED0474-E75C-4052-B146-120A6F2EDDCD}" type="pres">
      <dgm:prSet presAssocID="{7EA353E1-E2E1-4C58-83F3-5C86FFA7550E}" presName="linear" presStyleCnt="0">
        <dgm:presLayoutVars>
          <dgm:animLvl val="lvl"/>
          <dgm:resizeHandles val="exact"/>
        </dgm:presLayoutVars>
      </dgm:prSet>
      <dgm:spPr/>
    </dgm:pt>
    <dgm:pt modelId="{96EAF192-0ABD-420E-902F-5C098087A158}" type="pres">
      <dgm:prSet presAssocID="{BFBFDAD9-815E-47CC-9ACE-04B84D68F0D2}" presName="parentText" presStyleLbl="node1" presStyleIdx="0" presStyleCnt="2">
        <dgm:presLayoutVars>
          <dgm:chMax val="0"/>
          <dgm:bulletEnabled val="1"/>
        </dgm:presLayoutVars>
      </dgm:prSet>
      <dgm:spPr/>
    </dgm:pt>
    <dgm:pt modelId="{B9BD542A-D8B7-49B2-A974-09C120E958B2}" type="pres">
      <dgm:prSet presAssocID="{02FCA3FE-80D6-417C-8854-187040B4EB8E}" presName="spacer" presStyleCnt="0"/>
      <dgm:spPr/>
    </dgm:pt>
    <dgm:pt modelId="{5ACBBF5A-90C5-40A8-AD74-94B215C72873}" type="pres">
      <dgm:prSet presAssocID="{BE8D09D2-E6E2-45A1-ABFE-6BB100480E3F}" presName="parentText" presStyleLbl="node1" presStyleIdx="1" presStyleCnt="2">
        <dgm:presLayoutVars>
          <dgm:chMax val="0"/>
          <dgm:bulletEnabled val="1"/>
        </dgm:presLayoutVars>
      </dgm:prSet>
      <dgm:spPr/>
    </dgm:pt>
    <dgm:pt modelId="{AA8201A4-BB78-4FD9-99EE-CFBDFA78C981}" type="pres">
      <dgm:prSet presAssocID="{BE8D09D2-E6E2-45A1-ABFE-6BB100480E3F}" presName="childText" presStyleLbl="revTx" presStyleIdx="0" presStyleCnt="1">
        <dgm:presLayoutVars>
          <dgm:bulletEnabled val="1"/>
        </dgm:presLayoutVars>
      </dgm:prSet>
      <dgm:spPr/>
    </dgm:pt>
  </dgm:ptLst>
  <dgm:cxnLst>
    <dgm:cxn modelId="{9CBBE517-4626-43C3-A00F-3FA64242DBB2}" type="presOf" srcId="{7EF60A92-628E-4A83-9E57-7682C1980ABB}" destId="{AA8201A4-BB78-4FD9-99EE-CFBDFA78C981}" srcOrd="0" destOrd="0" presId="urn:microsoft.com/office/officeart/2005/8/layout/vList2"/>
    <dgm:cxn modelId="{4C67332F-8D8F-466C-9DA5-5E6AA15CAD91}" srcId="{BE8D09D2-E6E2-45A1-ABFE-6BB100480E3F}" destId="{7EF60A92-628E-4A83-9E57-7682C1980ABB}" srcOrd="0" destOrd="0" parTransId="{AD3DF7A5-2F38-4063-90AD-2B1C0BEE6416}" sibTransId="{B889C8E9-B1F6-4401-93B7-A3709C734675}"/>
    <dgm:cxn modelId="{1144A843-53FD-4625-9675-4E97ED7E5A51}" type="presOf" srcId="{7EA353E1-E2E1-4C58-83F3-5C86FFA7550E}" destId="{11ED0474-E75C-4052-B146-120A6F2EDDCD}" srcOrd="0" destOrd="0" presId="urn:microsoft.com/office/officeart/2005/8/layout/vList2"/>
    <dgm:cxn modelId="{8948576B-2A6E-4778-9EB5-73705FB784F8}" type="presOf" srcId="{BFBFDAD9-815E-47CC-9ACE-04B84D68F0D2}" destId="{96EAF192-0ABD-420E-902F-5C098087A158}" srcOrd="0" destOrd="0" presId="urn:microsoft.com/office/officeart/2005/8/layout/vList2"/>
    <dgm:cxn modelId="{74272083-B610-41C2-8712-9E7BE4158325}" type="presOf" srcId="{BE8D09D2-E6E2-45A1-ABFE-6BB100480E3F}" destId="{5ACBBF5A-90C5-40A8-AD74-94B215C72873}" srcOrd="0" destOrd="0" presId="urn:microsoft.com/office/officeart/2005/8/layout/vList2"/>
    <dgm:cxn modelId="{DADE80A9-8EF4-4624-9149-3EF988C51D92}" srcId="{7EA353E1-E2E1-4C58-83F3-5C86FFA7550E}" destId="{BE8D09D2-E6E2-45A1-ABFE-6BB100480E3F}" srcOrd="1" destOrd="0" parTransId="{97E36F43-5633-47E6-8A09-9836C7E9E4D0}" sibTransId="{F5003CC1-35E4-4E1B-8A5D-BE21DCFF1548}"/>
    <dgm:cxn modelId="{968BE0D9-0E70-4F4D-BEE2-E16E6A8E7D04}" srcId="{7EA353E1-E2E1-4C58-83F3-5C86FFA7550E}" destId="{BFBFDAD9-815E-47CC-9ACE-04B84D68F0D2}" srcOrd="0" destOrd="0" parTransId="{6E12AF77-BD49-4C63-A708-C310F2CE29C2}" sibTransId="{02FCA3FE-80D6-417C-8854-187040B4EB8E}"/>
    <dgm:cxn modelId="{CA08AD1E-1560-4B19-BE1A-B373009F25EC}" type="presParOf" srcId="{11ED0474-E75C-4052-B146-120A6F2EDDCD}" destId="{96EAF192-0ABD-420E-902F-5C098087A158}" srcOrd="0" destOrd="0" presId="urn:microsoft.com/office/officeart/2005/8/layout/vList2"/>
    <dgm:cxn modelId="{B19D1126-F250-4C9F-8A07-7350EE6C9B9F}" type="presParOf" srcId="{11ED0474-E75C-4052-B146-120A6F2EDDCD}" destId="{B9BD542A-D8B7-49B2-A974-09C120E958B2}" srcOrd="1" destOrd="0" presId="urn:microsoft.com/office/officeart/2005/8/layout/vList2"/>
    <dgm:cxn modelId="{4617177D-1645-4FAD-B764-3910F61D4A65}" type="presParOf" srcId="{11ED0474-E75C-4052-B146-120A6F2EDDCD}" destId="{5ACBBF5A-90C5-40A8-AD74-94B215C72873}" srcOrd="2" destOrd="0" presId="urn:microsoft.com/office/officeart/2005/8/layout/vList2"/>
    <dgm:cxn modelId="{D6572CB3-5851-4CF0-A99D-06DF29805CB5}" type="presParOf" srcId="{11ED0474-E75C-4052-B146-120A6F2EDDCD}" destId="{AA8201A4-BB78-4FD9-99EE-CFBDFA78C981}"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12468-75DA-4F6E-AF91-E868007EF877}">
      <dsp:nvSpPr>
        <dsp:cNvPr id="0" name=""/>
        <dsp:cNvSpPr/>
      </dsp:nvSpPr>
      <dsp:spPr>
        <a:xfrm>
          <a:off x="0" y="387902"/>
          <a:ext cx="5141912" cy="514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Preparation </a:t>
          </a:r>
        </a:p>
      </dsp:txBody>
      <dsp:txXfrm>
        <a:off x="25130" y="413032"/>
        <a:ext cx="5091652" cy="464540"/>
      </dsp:txXfrm>
    </dsp:sp>
    <dsp:sp modelId="{630B2C36-C368-4CF7-AC45-B22DD2ED15E6}">
      <dsp:nvSpPr>
        <dsp:cNvPr id="0" name=""/>
        <dsp:cNvSpPr/>
      </dsp:nvSpPr>
      <dsp:spPr>
        <a:xfrm>
          <a:off x="0" y="902702"/>
          <a:ext cx="5141912"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5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Create a quiet environment to discuss the problem</a:t>
          </a:r>
        </a:p>
        <a:p>
          <a:pPr marL="171450" lvl="1" indent="-171450" algn="l" defTabSz="755650">
            <a:lnSpc>
              <a:spcPct val="90000"/>
            </a:lnSpc>
            <a:spcBef>
              <a:spcPct val="0"/>
            </a:spcBef>
            <a:spcAft>
              <a:spcPct val="20000"/>
            </a:spcAft>
            <a:buChar char="•"/>
          </a:pPr>
          <a:r>
            <a:rPr lang="en-US" sz="1700" kern="1200"/>
            <a:t>Beware of your personal prejudices and be honest</a:t>
          </a:r>
        </a:p>
      </dsp:txBody>
      <dsp:txXfrm>
        <a:off x="0" y="902702"/>
        <a:ext cx="5141912" cy="1024650"/>
      </dsp:txXfrm>
    </dsp:sp>
    <dsp:sp modelId="{322DD6EB-0B11-42A9-AF24-1A8068E192B2}">
      <dsp:nvSpPr>
        <dsp:cNvPr id="0" name=""/>
        <dsp:cNvSpPr/>
      </dsp:nvSpPr>
      <dsp:spPr>
        <a:xfrm>
          <a:off x="0" y="1927352"/>
          <a:ext cx="5141912" cy="514800"/>
        </a:xfrm>
        <a:prstGeom prst="roundRect">
          <a:avLst/>
        </a:prstGeom>
        <a:solidFill>
          <a:schemeClr val="accent2">
            <a:hueOff val="-220674"/>
            <a:satOff val="1055"/>
            <a:lumOff val="1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Know the medical facts </a:t>
          </a:r>
        </a:p>
      </dsp:txBody>
      <dsp:txXfrm>
        <a:off x="25130" y="1952482"/>
        <a:ext cx="5091652" cy="464540"/>
      </dsp:txXfrm>
    </dsp:sp>
    <dsp:sp modelId="{3894B53E-8F3D-4153-90BA-C2329982BE33}">
      <dsp:nvSpPr>
        <dsp:cNvPr id="0" name=""/>
        <dsp:cNvSpPr/>
      </dsp:nvSpPr>
      <dsp:spPr>
        <a:xfrm>
          <a:off x="0" y="2505512"/>
          <a:ext cx="5141912" cy="514800"/>
        </a:xfrm>
        <a:prstGeom prst="roundRect">
          <a:avLst/>
        </a:prstGeom>
        <a:solidFill>
          <a:schemeClr val="accent2">
            <a:hueOff val="-441348"/>
            <a:satOff val="2109"/>
            <a:lumOff val="29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Patient or student preferences</a:t>
          </a:r>
        </a:p>
      </dsp:txBody>
      <dsp:txXfrm>
        <a:off x="25130" y="2530642"/>
        <a:ext cx="5091652" cy="464540"/>
      </dsp:txXfrm>
    </dsp:sp>
    <dsp:sp modelId="{5E95713C-F117-4E27-A69E-1BF64164AD08}">
      <dsp:nvSpPr>
        <dsp:cNvPr id="0" name=""/>
        <dsp:cNvSpPr/>
      </dsp:nvSpPr>
      <dsp:spPr>
        <a:xfrm>
          <a:off x="0" y="3083672"/>
          <a:ext cx="5141912" cy="514800"/>
        </a:xfrm>
        <a:prstGeom prst="roundRect">
          <a:avLst/>
        </a:prstGeom>
        <a:solidFill>
          <a:schemeClr val="accent2">
            <a:hueOff val="-662022"/>
            <a:satOff val="3164"/>
            <a:lumOff val="4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Views of the family </a:t>
          </a:r>
        </a:p>
      </dsp:txBody>
      <dsp:txXfrm>
        <a:off x="25130" y="3108802"/>
        <a:ext cx="5091652" cy="464540"/>
      </dsp:txXfrm>
    </dsp:sp>
    <dsp:sp modelId="{DDA5A734-FCE3-4C5B-9DA1-4386E713E741}">
      <dsp:nvSpPr>
        <dsp:cNvPr id="0" name=""/>
        <dsp:cNvSpPr/>
      </dsp:nvSpPr>
      <dsp:spPr>
        <a:xfrm>
          <a:off x="0" y="3661832"/>
          <a:ext cx="5141912" cy="514800"/>
        </a:xfrm>
        <a:prstGeom prst="roundRect">
          <a:avLst/>
        </a:prstGeom>
        <a:solidFill>
          <a:schemeClr val="accent2">
            <a:hueOff val="-882696"/>
            <a:satOff val="4218"/>
            <a:lumOff val="58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Legal, Administrative, External factors</a:t>
          </a:r>
        </a:p>
      </dsp:txBody>
      <dsp:txXfrm>
        <a:off x="25130" y="3686962"/>
        <a:ext cx="5091652" cy="464540"/>
      </dsp:txXfrm>
    </dsp:sp>
    <dsp:sp modelId="{3D9976E3-FB7F-4445-AE71-A3110D38E222}">
      <dsp:nvSpPr>
        <dsp:cNvPr id="0" name=""/>
        <dsp:cNvSpPr/>
      </dsp:nvSpPr>
      <dsp:spPr>
        <a:xfrm>
          <a:off x="0" y="4176632"/>
          <a:ext cx="5141912"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5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State or Federal laws or Civil Rights</a:t>
          </a:r>
        </a:p>
        <a:p>
          <a:pPr marL="171450" lvl="1" indent="-171450" algn="l" defTabSz="755650">
            <a:lnSpc>
              <a:spcPct val="90000"/>
            </a:lnSpc>
            <a:spcBef>
              <a:spcPct val="0"/>
            </a:spcBef>
            <a:spcAft>
              <a:spcPct val="20000"/>
            </a:spcAft>
            <a:buChar char="•"/>
          </a:pPr>
          <a:r>
            <a:rPr lang="en-US" sz="1700" kern="1200"/>
            <a:t>Practice Acts</a:t>
          </a:r>
        </a:p>
        <a:p>
          <a:pPr marL="171450" lvl="1" indent="-171450" algn="l" defTabSz="755650">
            <a:lnSpc>
              <a:spcPct val="90000"/>
            </a:lnSpc>
            <a:spcBef>
              <a:spcPct val="0"/>
            </a:spcBef>
            <a:spcAft>
              <a:spcPct val="20000"/>
            </a:spcAft>
            <a:buChar char="•"/>
          </a:pPr>
          <a:r>
            <a:rPr lang="en-US" sz="1700" kern="1200"/>
            <a:t>Job Corps Policy</a:t>
          </a:r>
        </a:p>
      </dsp:txBody>
      <dsp:txXfrm>
        <a:off x="0" y="4176632"/>
        <a:ext cx="5141912" cy="842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AF192-0ABD-420E-902F-5C098087A158}">
      <dsp:nvSpPr>
        <dsp:cNvPr id="0" name=""/>
        <dsp:cNvSpPr/>
      </dsp:nvSpPr>
      <dsp:spPr>
        <a:xfrm>
          <a:off x="0" y="354512"/>
          <a:ext cx="5141912" cy="2106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b="1"/>
          </a:pPr>
          <a:r>
            <a:rPr lang="en-US" sz="2500" kern="1200"/>
            <a:t>Your corporate office asks you to go to their sister center in another state to be acting HWD for 2 weeks while the current HWDis on leave.</a:t>
          </a:r>
        </a:p>
      </dsp:txBody>
      <dsp:txXfrm>
        <a:off x="102806" y="457318"/>
        <a:ext cx="4936300" cy="1900388"/>
      </dsp:txXfrm>
    </dsp:sp>
    <dsp:sp modelId="{5ACBBF5A-90C5-40A8-AD74-94B215C72873}">
      <dsp:nvSpPr>
        <dsp:cNvPr id="0" name=""/>
        <dsp:cNvSpPr/>
      </dsp:nvSpPr>
      <dsp:spPr>
        <a:xfrm>
          <a:off x="0" y="2532512"/>
          <a:ext cx="5141912" cy="2106000"/>
        </a:xfrm>
        <a:prstGeom prst="roundRect">
          <a:avLst/>
        </a:prstGeom>
        <a:solidFill>
          <a:schemeClr val="accent2">
            <a:hueOff val="-882696"/>
            <a:satOff val="4218"/>
            <a:lumOff val="58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b="1"/>
          </a:pPr>
          <a:r>
            <a:rPr lang="en-US" sz="2500" kern="1200"/>
            <a:t>Your nursing license is a single-state license. </a:t>
          </a:r>
        </a:p>
      </dsp:txBody>
      <dsp:txXfrm>
        <a:off x="102806" y="2635318"/>
        <a:ext cx="4936300" cy="1900388"/>
      </dsp:txXfrm>
    </dsp:sp>
    <dsp:sp modelId="{AA8201A4-BB78-4FD9-99EE-CFBDFA78C981}">
      <dsp:nvSpPr>
        <dsp:cNvPr id="0" name=""/>
        <dsp:cNvSpPr/>
      </dsp:nvSpPr>
      <dsp:spPr>
        <a:xfrm>
          <a:off x="0" y="4638512"/>
          <a:ext cx="5141912"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56" tIns="31750" rIns="177800" bIns="31750" numCol="1" spcCol="1270" anchor="t" anchorCtr="0">
          <a:noAutofit/>
        </a:bodyPr>
        <a:lstStyle/>
        <a:p>
          <a:pPr marL="228600" lvl="1" indent="-228600" algn="l" defTabSz="889000">
            <a:lnSpc>
              <a:spcPct val="90000"/>
            </a:lnSpc>
            <a:spcBef>
              <a:spcPct val="0"/>
            </a:spcBef>
            <a:spcAft>
              <a:spcPct val="20000"/>
            </a:spcAft>
            <a:buChar char="•"/>
          </a:pPr>
          <a:endParaRPr lang="en-US" sz="2000" kern="1200"/>
        </a:p>
      </dsp:txBody>
      <dsp:txXfrm>
        <a:off x="0" y="4638512"/>
        <a:ext cx="5141912" cy="414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4CA7C66-1DE8-FB46-BE24-9E74CB7F23AC}" type="datetimeFigureOut">
              <a:rPr lang="en-US" smtClean="0"/>
              <a:pPr/>
              <a:t>9/25/2023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3560848-98A0-1A44-A32D-F8AB92F80ADA}" type="slidenum">
              <a:rPr lang="en-US" smtClean="0"/>
              <a:pPr/>
              <a:t>‹#›</a:t>
            </a:fld>
            <a:endParaRPr lang="en-US"/>
          </a:p>
        </p:txBody>
      </p:sp>
    </p:spTree>
    <p:extLst>
      <p:ext uri="{BB962C8B-B14F-4D97-AF65-F5344CB8AC3E}">
        <p14:creationId xmlns:p14="http://schemas.microsoft.com/office/powerpoint/2010/main" val="350962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560848-98A0-1A44-A32D-F8AB92F80ADA}" type="slidenum">
              <a:rPr lang="en-US" smtClean="0"/>
              <a:pPr/>
              <a:t>1</a:t>
            </a:fld>
            <a:endParaRPr lang="en-US"/>
          </a:p>
        </p:txBody>
      </p:sp>
    </p:spTree>
    <p:extLst>
      <p:ext uri="{BB962C8B-B14F-4D97-AF65-F5344CB8AC3E}">
        <p14:creationId xmlns:p14="http://schemas.microsoft.com/office/powerpoint/2010/main" val="1270482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Corey G, Corey MS, Corey C, Callanan P. Issues and Ethics in the Helping Professions. 9th ed. Stanford, CT: Cengage Learning; 2015. as cited in Nichols, M Ethical Decision Making Page 11</a:t>
            </a:r>
          </a:p>
          <a:p>
            <a:r>
              <a:rPr lang="en-US"/>
              <a:t>ethics are the standards of conduct an individual uses to make decisions. </a:t>
            </a:r>
          </a:p>
          <a:p>
            <a:endParaRPr lang="en-US"/>
          </a:p>
          <a:p>
            <a:endParaRPr lang="en-US"/>
          </a:p>
          <a:p>
            <a:r>
              <a:rPr lang="en-US"/>
              <a:t>Some resources for nurses: </a:t>
            </a:r>
          </a:p>
          <a:p>
            <a:pPr defTabSz="942289">
              <a:defRPr/>
            </a:pPr>
            <a:r>
              <a:rPr lang="en-US"/>
              <a:t>The American Nurses Association (ANA) </a:t>
            </a:r>
            <a:r>
              <a:rPr lang="en-US" i="1"/>
              <a:t>Code of Ethics for Nurses with Interpretive Statements - </a:t>
            </a:r>
            <a:r>
              <a:rPr lang="en-US"/>
              <a:t>guides nurses in making ethical decisions</a:t>
            </a:r>
          </a:p>
          <a:p>
            <a:endParaRPr lang="en-US"/>
          </a:p>
          <a:p>
            <a:pPr defTabSz="942289">
              <a:defRPr/>
            </a:pPr>
            <a:r>
              <a:rPr lang="en-US"/>
              <a:t>ANA Code of Ethics helps and guides nurses in making ethical decisions</a:t>
            </a:r>
          </a:p>
          <a:p>
            <a:endParaRPr lang="en-US"/>
          </a:p>
        </p:txBody>
      </p:sp>
      <p:sp>
        <p:nvSpPr>
          <p:cNvPr id="4" name="Slide Number Placeholder 3"/>
          <p:cNvSpPr>
            <a:spLocks noGrp="1"/>
          </p:cNvSpPr>
          <p:nvPr>
            <p:ph type="sldNum" sz="quarter" idx="10"/>
          </p:nvPr>
        </p:nvSpPr>
        <p:spPr/>
        <p:txBody>
          <a:bodyPr/>
          <a:lstStyle/>
          <a:p>
            <a:fld id="{13560848-98A0-1A44-A32D-F8AB92F80ADA}" type="slidenum">
              <a:rPr lang="en-US" smtClean="0"/>
              <a:pPr/>
              <a:t>10</a:t>
            </a:fld>
            <a:endParaRPr lang="en-US"/>
          </a:p>
        </p:txBody>
      </p:sp>
    </p:spTree>
    <p:extLst>
      <p:ext uri="{BB962C8B-B14F-4D97-AF65-F5344CB8AC3E}">
        <p14:creationId xmlns:p14="http://schemas.microsoft.com/office/powerpoint/2010/main" val="264164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eight ethical principles and these principles can be applied to each ethical issue that may arise on center.</a:t>
            </a:r>
          </a:p>
        </p:txBody>
      </p:sp>
      <p:sp>
        <p:nvSpPr>
          <p:cNvPr id="4" name="Slide Number Placeholder 3"/>
          <p:cNvSpPr>
            <a:spLocks noGrp="1"/>
          </p:cNvSpPr>
          <p:nvPr>
            <p:ph type="sldNum" sz="quarter" idx="5"/>
          </p:nvPr>
        </p:nvSpPr>
        <p:spPr/>
        <p:txBody>
          <a:bodyPr/>
          <a:lstStyle/>
          <a:p>
            <a:fld id="{13560848-98A0-1A44-A32D-F8AB92F80ADA}" type="slidenum">
              <a:rPr lang="en-US" smtClean="0"/>
              <a:pPr/>
              <a:t>12</a:t>
            </a:fld>
            <a:endParaRPr lang="en-US"/>
          </a:p>
        </p:txBody>
      </p:sp>
    </p:spTree>
    <p:extLst>
      <p:ext uri="{BB962C8B-B14F-4D97-AF65-F5344CB8AC3E}">
        <p14:creationId xmlns:p14="http://schemas.microsoft.com/office/powerpoint/2010/main" val="146423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a:t>The ethical principles that nurses must adhere to are the principles of justice, beneficence, nonmaleficence, accountability, fidelity, autonomy, and veracity.</a:t>
            </a:r>
          </a:p>
          <a:p>
            <a:endParaRPr lang="en-US"/>
          </a:p>
        </p:txBody>
      </p:sp>
      <p:sp>
        <p:nvSpPr>
          <p:cNvPr id="4" name="Slide Number Placeholder 3"/>
          <p:cNvSpPr>
            <a:spLocks noGrp="1"/>
          </p:cNvSpPr>
          <p:nvPr>
            <p:ph type="sldNum" sz="quarter" idx="10"/>
          </p:nvPr>
        </p:nvSpPr>
        <p:spPr/>
        <p:txBody>
          <a:bodyPr/>
          <a:lstStyle/>
          <a:p>
            <a:fld id="{13560848-98A0-1A44-A32D-F8AB92F80ADA}" type="slidenum">
              <a:rPr lang="en-US" smtClean="0"/>
              <a:pPr/>
              <a:t>13</a:t>
            </a:fld>
            <a:endParaRPr lang="en-US"/>
          </a:p>
        </p:txBody>
      </p:sp>
    </p:spTree>
    <p:extLst>
      <p:ext uri="{BB962C8B-B14F-4D97-AF65-F5344CB8AC3E}">
        <p14:creationId xmlns:p14="http://schemas.microsoft.com/office/powerpoint/2010/main" val="3267981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560848-98A0-1A44-A32D-F8AB92F80ADA}" type="slidenum">
              <a:rPr lang="en-US" smtClean="0"/>
              <a:pPr/>
              <a:t>14</a:t>
            </a:fld>
            <a:endParaRPr lang="en-US"/>
          </a:p>
        </p:txBody>
      </p:sp>
    </p:spTree>
    <p:extLst>
      <p:ext uri="{BB962C8B-B14F-4D97-AF65-F5344CB8AC3E}">
        <p14:creationId xmlns:p14="http://schemas.microsoft.com/office/powerpoint/2010/main" val="3886446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This ethical principle is the foundation of the nurse-patient relationship. Fidelity comes into play when we uphold our commitment to provide adequate pain control, when we provide quality of care, comfort and support when needed, when we represent the interests of our clients and we tell the truth.</a:t>
            </a:r>
          </a:p>
          <a:p>
            <a:endParaRPr lang="en-US"/>
          </a:p>
        </p:txBody>
      </p:sp>
      <p:sp>
        <p:nvSpPr>
          <p:cNvPr id="4" name="Slide Number Placeholder 3"/>
          <p:cNvSpPr>
            <a:spLocks noGrp="1"/>
          </p:cNvSpPr>
          <p:nvPr>
            <p:ph type="sldNum" sz="quarter" idx="10"/>
          </p:nvPr>
        </p:nvSpPr>
        <p:spPr/>
        <p:txBody>
          <a:bodyPr/>
          <a:lstStyle/>
          <a:p>
            <a:fld id="{ECFDCC1D-1028-4BDB-B0B1-36BB23159CD3}" type="slidenum">
              <a:rPr lang="en-US" smtClean="0"/>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a:t>5</a:t>
            </a:r>
            <a:r>
              <a:rPr lang="en-US"/>
              <a:t>Kenyon P. </a:t>
            </a:r>
            <a:r>
              <a:rPr lang="en-US" i="1"/>
              <a:t>What Would You Do? An Ethical Case Workbook for Human Service Professionals</a:t>
            </a:r>
            <a:r>
              <a:rPr lang="en-US"/>
              <a:t>. Pacific Grove, CA: Brooks/Cole Publishing Company; 1999. </a:t>
            </a:r>
          </a:p>
          <a:p>
            <a:r>
              <a:rPr lang="en-US"/>
              <a:t>Congress EP. </a:t>
            </a:r>
            <a:r>
              <a:rPr lang="en-US" i="1"/>
              <a:t>Social Work Values and Ethics: Identifying and Resolving Professional Dilemmas</a:t>
            </a:r>
            <a:r>
              <a:rPr lang="en-US"/>
              <a:t>. Belmont, CA: Cengage Learning; 1999: 31-33. as cited in Ethical Decision Making, </a:t>
            </a:r>
            <a:r>
              <a:rPr lang="en-US" err="1"/>
              <a:t>NetCe.com</a:t>
            </a:r>
            <a:r>
              <a:rPr lang="en-US"/>
              <a:t> Dec 2017 </a:t>
            </a:r>
          </a:p>
          <a:p>
            <a:endParaRPr lang="en-US" baseline="30000"/>
          </a:p>
        </p:txBody>
      </p:sp>
      <p:sp>
        <p:nvSpPr>
          <p:cNvPr id="4" name="Slide Number Placeholder 3"/>
          <p:cNvSpPr>
            <a:spLocks noGrp="1"/>
          </p:cNvSpPr>
          <p:nvPr>
            <p:ph type="sldNum" sz="quarter" idx="10"/>
          </p:nvPr>
        </p:nvSpPr>
        <p:spPr/>
        <p:txBody>
          <a:bodyPr/>
          <a:lstStyle/>
          <a:p>
            <a:fld id="{13560848-98A0-1A44-A32D-F8AB92F80ADA}" type="slidenum">
              <a:rPr lang="en-US" smtClean="0"/>
              <a:pPr/>
              <a:t>23</a:t>
            </a:fld>
            <a:endParaRPr lang="en-US"/>
          </a:p>
        </p:txBody>
      </p:sp>
    </p:spTree>
    <p:extLst>
      <p:ext uri="{BB962C8B-B14F-4D97-AF65-F5344CB8AC3E}">
        <p14:creationId xmlns:p14="http://schemas.microsoft.com/office/powerpoint/2010/main" val="4110261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Nichols, M Ethical Decision Making, </a:t>
            </a:r>
            <a:r>
              <a:rPr lang="en-US" err="1"/>
              <a:t>NetCE</a:t>
            </a:r>
            <a:r>
              <a:rPr lang="en-US"/>
              <a:t> 2017</a:t>
            </a:r>
          </a:p>
        </p:txBody>
      </p:sp>
      <p:sp>
        <p:nvSpPr>
          <p:cNvPr id="4" name="Slide Number Placeholder 3"/>
          <p:cNvSpPr>
            <a:spLocks noGrp="1"/>
          </p:cNvSpPr>
          <p:nvPr>
            <p:ph type="sldNum" sz="quarter" idx="5"/>
          </p:nvPr>
        </p:nvSpPr>
        <p:spPr/>
        <p:txBody>
          <a:bodyPr/>
          <a:lstStyle/>
          <a:p>
            <a:fld id="{13560848-98A0-1A44-A32D-F8AB92F80ADA}" type="slidenum">
              <a:rPr lang="en-US" smtClean="0"/>
              <a:pPr/>
              <a:t>24</a:t>
            </a:fld>
            <a:endParaRPr lang="en-US"/>
          </a:p>
        </p:txBody>
      </p:sp>
    </p:spTree>
    <p:extLst>
      <p:ext uri="{BB962C8B-B14F-4D97-AF65-F5344CB8AC3E}">
        <p14:creationId xmlns:p14="http://schemas.microsoft.com/office/powerpoint/2010/main" val="2090117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examples of dilemmas </a:t>
            </a:r>
          </a:p>
          <a:p>
            <a:pPr marL="647824" lvl="1" indent="-176679">
              <a:buFont typeface="Arial" panose="020B0604020202020204" pitchFamily="34" charset="0"/>
              <a:buChar char="•"/>
            </a:pPr>
            <a:r>
              <a:rPr lang="en-US"/>
              <a:t>Informed consent – did the patient understand what was explained by the doctor/dentist</a:t>
            </a:r>
          </a:p>
          <a:p>
            <a:pPr marL="647824" lvl="1" indent="-176679">
              <a:buFont typeface="Arial" panose="020B0604020202020204" pitchFamily="34" charset="0"/>
              <a:buChar char="•"/>
            </a:pPr>
            <a:r>
              <a:rPr lang="en-US"/>
              <a:t>Disclosing medical conditions or information – student does not want the parent to know</a:t>
            </a:r>
          </a:p>
          <a:p>
            <a:endParaRPr lang="en-US"/>
          </a:p>
        </p:txBody>
      </p:sp>
      <p:sp>
        <p:nvSpPr>
          <p:cNvPr id="4" name="Slide Number Placeholder 3"/>
          <p:cNvSpPr>
            <a:spLocks noGrp="1"/>
          </p:cNvSpPr>
          <p:nvPr>
            <p:ph type="sldNum" sz="quarter" idx="10"/>
          </p:nvPr>
        </p:nvSpPr>
        <p:spPr/>
        <p:txBody>
          <a:bodyPr/>
          <a:lstStyle/>
          <a:p>
            <a:fld id="{13560848-98A0-1A44-A32D-F8AB92F80ADA}" type="slidenum">
              <a:rPr lang="en-US" smtClean="0"/>
              <a:pPr/>
              <a:t>25</a:t>
            </a:fld>
            <a:endParaRPr lang="en-US"/>
          </a:p>
        </p:txBody>
      </p:sp>
    </p:spTree>
    <p:extLst>
      <p:ext uri="{BB962C8B-B14F-4D97-AF65-F5344CB8AC3E}">
        <p14:creationId xmlns:p14="http://schemas.microsoft.com/office/powerpoint/2010/main" val="3445701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560848-98A0-1A44-A32D-F8AB92F80ADA}" type="slidenum">
              <a:rPr lang="en-US" smtClean="0"/>
              <a:pPr/>
              <a:t>29</a:t>
            </a:fld>
            <a:endParaRPr lang="en-US"/>
          </a:p>
        </p:txBody>
      </p:sp>
    </p:spTree>
    <p:extLst>
      <p:ext uri="{BB962C8B-B14F-4D97-AF65-F5344CB8AC3E}">
        <p14:creationId xmlns:p14="http://schemas.microsoft.com/office/powerpoint/2010/main" val="3484738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Provision 1 – The nurse practices with compassion and respect for the inherent dignity, worth and unique attributes of every person</a:t>
            </a:r>
          </a:p>
          <a:p>
            <a:endParaRPr lang="en-US"/>
          </a:p>
          <a:p>
            <a:r>
              <a:rPr lang="en-US"/>
              <a:t>Provision 2 – The nurse’s primary commitment is to the patient, whether an individual, family , group, community, or population</a:t>
            </a:r>
          </a:p>
          <a:p>
            <a:r>
              <a:rPr lang="en-US"/>
              <a:t> </a:t>
            </a:r>
          </a:p>
          <a:p>
            <a:r>
              <a:rPr lang="en-US"/>
              <a:t>Provision 3 – The nurse promotes, advocates for, and protects the rights, health, and safety of the patient</a:t>
            </a:r>
          </a:p>
          <a:p>
            <a:endParaRPr lang="en-US"/>
          </a:p>
          <a:p>
            <a:r>
              <a:rPr lang="en-US"/>
              <a:t>Provision 4 – The nurse has authority, accountability, and responsibility for nursing practice; makes decisions; and takes action consistent with the obligation to promote health and to provide optimal care</a:t>
            </a:r>
          </a:p>
          <a:p>
            <a:endParaRPr lang="en-US"/>
          </a:p>
          <a:p>
            <a:r>
              <a:rPr lang="en-US"/>
              <a:t>Provision 5 – The nurse owes the same duties to self as to others, including the responsibility to promote health and safety, preserve wholeness of character and integrity, maintain competence, and continue personal and professional growth</a:t>
            </a:r>
          </a:p>
          <a:p>
            <a:endParaRPr lang="en-US"/>
          </a:p>
          <a:p>
            <a:r>
              <a:rPr lang="en-US"/>
              <a:t>Provision 6 – The nurse, through individual and collective effort, establishes, maintains and improves the ethical environment of the work setting and conditions of employment that are conducive to safe, quality health care. </a:t>
            </a:r>
          </a:p>
          <a:p>
            <a:endParaRPr lang="en-US"/>
          </a:p>
          <a:p>
            <a:r>
              <a:rPr lang="en-US"/>
              <a:t>Provision 7 – The nurse, in all roles and settings, advances the profession through research and scholarly inquiry, professional standards development, and the generation of both nursing and health policy.</a:t>
            </a:r>
          </a:p>
          <a:p>
            <a:endParaRPr lang="en-US"/>
          </a:p>
          <a:p>
            <a:r>
              <a:rPr lang="en-US"/>
              <a:t>Provision 8 – The nurse collaborates with other health professionals and the public to protect human rights, promote health diplomacy, and reduce health disparities. </a:t>
            </a:r>
          </a:p>
          <a:p>
            <a:endParaRPr lang="en-US"/>
          </a:p>
          <a:p>
            <a:r>
              <a:rPr lang="en-US"/>
              <a:t>Provision 9 – The profession of nursing, collectively through its professional organizations, must articulate nursing values, maintain the integrity of the profession, and integrate principles of social justice into nursing and health policy.</a:t>
            </a:r>
          </a:p>
        </p:txBody>
      </p:sp>
      <p:sp>
        <p:nvSpPr>
          <p:cNvPr id="4" name="Slide Number Placeholder 3"/>
          <p:cNvSpPr>
            <a:spLocks noGrp="1"/>
          </p:cNvSpPr>
          <p:nvPr>
            <p:ph type="sldNum" sz="quarter" idx="5"/>
          </p:nvPr>
        </p:nvSpPr>
        <p:spPr/>
        <p:txBody>
          <a:bodyPr/>
          <a:lstStyle/>
          <a:p>
            <a:fld id="{13560848-98A0-1A44-A32D-F8AB92F80ADA}" type="slidenum">
              <a:rPr lang="en-US" smtClean="0"/>
              <a:pPr/>
              <a:t>30</a:t>
            </a:fld>
            <a:endParaRPr lang="en-US"/>
          </a:p>
        </p:txBody>
      </p:sp>
    </p:spTree>
    <p:extLst>
      <p:ext uri="{BB962C8B-B14F-4D97-AF65-F5344CB8AC3E}">
        <p14:creationId xmlns:p14="http://schemas.microsoft.com/office/powerpoint/2010/main" val="202292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560848-98A0-1A44-A32D-F8AB92F80ADA}" type="slidenum">
              <a:rPr lang="en-US" smtClean="0"/>
              <a:pPr/>
              <a:t>2</a:t>
            </a:fld>
            <a:endParaRPr lang="en-US"/>
          </a:p>
        </p:txBody>
      </p:sp>
    </p:spTree>
    <p:extLst>
      <p:ext uri="{BB962C8B-B14F-4D97-AF65-F5344CB8AC3E}">
        <p14:creationId xmlns:p14="http://schemas.microsoft.com/office/powerpoint/2010/main" val="2167855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560848-98A0-1A44-A32D-F8AB92F80ADA}" type="slidenum">
              <a:rPr lang="en-US" smtClean="0"/>
              <a:pPr/>
              <a:t>31</a:t>
            </a:fld>
            <a:endParaRPr lang="en-US"/>
          </a:p>
        </p:txBody>
      </p:sp>
    </p:spTree>
    <p:extLst>
      <p:ext uri="{BB962C8B-B14F-4D97-AF65-F5344CB8AC3E}">
        <p14:creationId xmlns:p14="http://schemas.microsoft.com/office/powerpoint/2010/main" val="534227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13560848-98A0-1A44-A32D-F8AB92F80ADA}" type="slidenum">
              <a:rPr lang="en-US" smtClean="0"/>
              <a:pPr/>
              <a:t>32</a:t>
            </a:fld>
            <a:endParaRPr lang="en-US"/>
          </a:p>
        </p:txBody>
      </p:sp>
    </p:spTree>
    <p:extLst>
      <p:ext uri="{BB962C8B-B14F-4D97-AF65-F5344CB8AC3E}">
        <p14:creationId xmlns:p14="http://schemas.microsoft.com/office/powerpoint/2010/main" val="3995584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the ethical principle of </a:t>
            </a:r>
            <a:r>
              <a:rPr lang="en-US" b="1"/>
              <a:t>Justice – </a:t>
            </a:r>
            <a:r>
              <a:rPr lang="en-US"/>
              <a:t>fairness – remember nurses must be fair when distributing care</a:t>
            </a:r>
          </a:p>
          <a:p>
            <a:endParaRPr lang="en-US"/>
          </a:p>
          <a:p>
            <a:r>
              <a:rPr lang="en-US"/>
              <a:t>The first 4 provisions of the Code of Ethics apply: 1. Respect for others, 2. commitment to the patient, 3. advocacy of the patient and 4. accountability and responsibility for practice </a:t>
            </a:r>
          </a:p>
          <a:p>
            <a:endParaRPr lang="en-US"/>
          </a:p>
        </p:txBody>
      </p:sp>
      <p:sp>
        <p:nvSpPr>
          <p:cNvPr id="4" name="Slide Number Placeholder 3"/>
          <p:cNvSpPr>
            <a:spLocks noGrp="1"/>
          </p:cNvSpPr>
          <p:nvPr>
            <p:ph type="sldNum" sz="quarter" idx="5"/>
          </p:nvPr>
        </p:nvSpPr>
        <p:spPr/>
        <p:txBody>
          <a:bodyPr/>
          <a:lstStyle/>
          <a:p>
            <a:fld id="{13560848-98A0-1A44-A32D-F8AB92F80ADA}" type="slidenum">
              <a:rPr lang="en-US" smtClean="0"/>
              <a:pPr/>
              <a:t>33</a:t>
            </a:fld>
            <a:endParaRPr lang="en-US"/>
          </a:p>
        </p:txBody>
      </p:sp>
    </p:spTree>
    <p:extLst>
      <p:ext uri="{BB962C8B-B14F-4D97-AF65-F5344CB8AC3E}">
        <p14:creationId xmlns:p14="http://schemas.microsoft.com/office/powerpoint/2010/main" val="2729633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D82DCF-9C0F-D041-A060-D75E985F0294}" type="slidenum">
              <a:rPr lang="en-US" smtClean="0"/>
              <a:pPr/>
              <a:t>34</a:t>
            </a:fld>
            <a:endParaRPr lang="en-US"/>
          </a:p>
        </p:txBody>
      </p:sp>
    </p:spTree>
    <p:extLst>
      <p:ext uri="{BB962C8B-B14F-4D97-AF65-F5344CB8AC3E}">
        <p14:creationId xmlns:p14="http://schemas.microsoft.com/office/powerpoint/2010/main" val="1017444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Ethical principle </a:t>
            </a:r>
            <a:r>
              <a:rPr lang="en-US" b="1"/>
              <a:t>Accountability – </a:t>
            </a:r>
            <a:r>
              <a:rPr lang="en-US"/>
              <a:t>accepting responsibility  for one’s own actions</a:t>
            </a:r>
          </a:p>
          <a:p>
            <a:endParaRPr lang="en-US"/>
          </a:p>
          <a:p>
            <a:r>
              <a:rPr lang="en-US"/>
              <a:t>This practice is not an acceptable standard of care in any setting, and bypasses the checks and balances provided by the pharmacy. </a:t>
            </a:r>
          </a:p>
          <a:p>
            <a:br>
              <a:rPr lang="en-US"/>
            </a:br>
            <a:r>
              <a:rPr lang="en-US"/>
              <a:t>Use for another patient constitutes fraud. An article reviewed mentioned a nurse was fired from her job because of sharing medications. </a:t>
            </a:r>
          </a:p>
          <a:p>
            <a:endParaRPr lang="en-US"/>
          </a:p>
          <a:p>
            <a:r>
              <a:rPr lang="en-US"/>
              <a:t>Code of Ethics – Provision 6 – Contributing to Healthcare Environments through individual and group effort establishes, maintains and improves the ethical environment of the work setting and conditions of employment to proved safe and quality care.</a:t>
            </a:r>
          </a:p>
          <a:p>
            <a:endParaRPr lang="en-US"/>
          </a:p>
        </p:txBody>
      </p:sp>
      <p:sp>
        <p:nvSpPr>
          <p:cNvPr id="4" name="Slide Number Placeholder 3"/>
          <p:cNvSpPr>
            <a:spLocks noGrp="1"/>
          </p:cNvSpPr>
          <p:nvPr>
            <p:ph type="sldNum" sz="quarter" idx="5"/>
          </p:nvPr>
        </p:nvSpPr>
        <p:spPr/>
        <p:txBody>
          <a:bodyPr/>
          <a:lstStyle/>
          <a:p>
            <a:fld id="{13560848-98A0-1A44-A32D-F8AB92F80ADA}" type="slidenum">
              <a:rPr lang="en-US" smtClean="0"/>
              <a:pPr/>
              <a:t>35</a:t>
            </a:fld>
            <a:endParaRPr lang="en-US"/>
          </a:p>
        </p:txBody>
      </p:sp>
    </p:spTree>
    <p:extLst>
      <p:ext uri="{BB962C8B-B14F-4D97-AF65-F5344CB8AC3E}">
        <p14:creationId xmlns:p14="http://schemas.microsoft.com/office/powerpoint/2010/main" val="933680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560848-98A0-1A44-A32D-F8AB92F80ADA}" type="slidenum">
              <a:rPr lang="en-US" smtClean="0"/>
              <a:pPr/>
              <a:t>36</a:t>
            </a:fld>
            <a:endParaRPr lang="en-US"/>
          </a:p>
        </p:txBody>
      </p:sp>
    </p:spTree>
    <p:extLst>
      <p:ext uri="{BB962C8B-B14F-4D97-AF65-F5344CB8AC3E}">
        <p14:creationId xmlns:p14="http://schemas.microsoft.com/office/powerpoint/2010/main" val="473205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t>PRH 6.11 R5 – student would be tested due to reasonable suspicion of student exposure to HIV.</a:t>
            </a:r>
          </a:p>
          <a:p>
            <a:pPr defTabSz="942289">
              <a:defRPr/>
            </a:pPr>
            <a:endParaRPr lang="en-US"/>
          </a:p>
          <a:p>
            <a:pPr defTabSz="942289">
              <a:defRPr/>
            </a:pPr>
            <a:r>
              <a:rPr lang="en-US"/>
              <a:t>This scenario would encompass 4 of 7 of the ethical principles:</a:t>
            </a:r>
          </a:p>
          <a:p>
            <a:pPr defTabSz="942289">
              <a:defRPr/>
            </a:pPr>
            <a:r>
              <a:rPr lang="en-US" b="1"/>
              <a:t>Justice </a:t>
            </a:r>
            <a:r>
              <a:rPr lang="en-US"/>
              <a:t>– fairness – care must be fairly, justly and equally provided among patients or clients you are serving </a:t>
            </a:r>
          </a:p>
          <a:p>
            <a:pPr defTabSz="942289">
              <a:defRPr/>
            </a:pPr>
            <a:endParaRPr lang="en-US"/>
          </a:p>
          <a:p>
            <a:pPr defTabSz="942289">
              <a:defRPr/>
            </a:pPr>
            <a:r>
              <a:rPr lang="en-US" b="1"/>
              <a:t>Ben </a:t>
            </a:r>
            <a:r>
              <a:rPr lang="en-US" b="1" err="1"/>
              <a:t>efi</a:t>
            </a:r>
            <a:r>
              <a:rPr lang="en-US" b="1"/>
              <a:t> </a:t>
            </a:r>
            <a:r>
              <a:rPr lang="en-US" b="1" err="1"/>
              <a:t>cence</a:t>
            </a:r>
            <a:r>
              <a:rPr lang="en-US" b="1"/>
              <a:t> </a:t>
            </a:r>
            <a:r>
              <a:rPr lang="en-US"/>
              <a:t>– doing the right thing</a:t>
            </a:r>
          </a:p>
          <a:p>
            <a:pPr defTabSz="942289">
              <a:defRPr/>
            </a:pPr>
            <a:endParaRPr lang="en-US"/>
          </a:p>
          <a:p>
            <a:pPr defTabSz="942289">
              <a:defRPr/>
            </a:pPr>
            <a:r>
              <a:rPr lang="en-US" b="1"/>
              <a:t>Non mal </a:t>
            </a:r>
            <a:r>
              <a:rPr lang="en-US" b="1" err="1"/>
              <a:t>efi</a:t>
            </a:r>
            <a:r>
              <a:rPr lang="en-US" b="1"/>
              <a:t> </a:t>
            </a:r>
            <a:r>
              <a:rPr lang="en-US" b="1" err="1"/>
              <a:t>cence</a:t>
            </a:r>
            <a:r>
              <a:rPr lang="en-US" b="1"/>
              <a:t> </a:t>
            </a:r>
            <a:r>
              <a:rPr lang="en-US"/>
              <a:t>– do no harm - intentionally or unintentionally</a:t>
            </a:r>
          </a:p>
          <a:p>
            <a:pPr defTabSz="942289">
              <a:defRPr/>
            </a:pPr>
            <a:endParaRPr lang="en-US"/>
          </a:p>
          <a:p>
            <a:pPr defTabSz="942289">
              <a:defRPr/>
            </a:pPr>
            <a:r>
              <a:rPr lang="en-US" b="1"/>
              <a:t>Accountability</a:t>
            </a:r>
            <a:r>
              <a:rPr lang="en-US"/>
              <a:t> – you as a nurse are accountable for the nursing care you give and must accept all professional and personal consequences that can occur due to your actions.  “It your license”</a:t>
            </a:r>
          </a:p>
          <a:p>
            <a:pPr defTabSz="942289">
              <a:defRPr/>
            </a:pPr>
            <a:endParaRPr lang="en-US"/>
          </a:p>
          <a:p>
            <a:pPr defTabSz="942289">
              <a:defRPr/>
            </a:pPr>
            <a:r>
              <a:rPr lang="en-US" b="1"/>
              <a:t>Veracity</a:t>
            </a:r>
            <a:r>
              <a:rPr lang="en-US"/>
              <a:t> – being completely truthful with patients; nurses must not withhold the whole truth from clients even when it may lead to patient distress.</a:t>
            </a:r>
          </a:p>
          <a:p>
            <a:pPr defTabSz="942289">
              <a:defRPr/>
            </a:pPr>
            <a:endParaRPr lang="en-US"/>
          </a:p>
          <a:p>
            <a:pPr defTabSz="942289">
              <a:defRPr/>
            </a:pPr>
            <a:r>
              <a:rPr lang="en-US"/>
              <a:t>Best way to handle this situation is to refer to your approved Bloodborne Pathogens Plan on testing for bloodborne pathogen exposure – take care of the victim  </a:t>
            </a:r>
          </a:p>
          <a:p>
            <a:endParaRPr lang="en-US"/>
          </a:p>
          <a:p>
            <a:r>
              <a:rPr lang="en-US"/>
              <a:t>In the investigation the findings concluded the student had been knowingly having sex on center and in the community. </a:t>
            </a:r>
          </a:p>
          <a:p>
            <a:r>
              <a:rPr lang="en-US"/>
              <a:t>The student who exposed Gretchen was sent home and Gretchen remains on center. </a:t>
            </a:r>
          </a:p>
          <a:p>
            <a:endParaRPr lang="en-US"/>
          </a:p>
        </p:txBody>
      </p:sp>
      <p:sp>
        <p:nvSpPr>
          <p:cNvPr id="4" name="Slide Number Placeholder 3"/>
          <p:cNvSpPr>
            <a:spLocks noGrp="1"/>
          </p:cNvSpPr>
          <p:nvPr>
            <p:ph type="sldNum" sz="quarter" idx="5"/>
          </p:nvPr>
        </p:nvSpPr>
        <p:spPr/>
        <p:txBody>
          <a:bodyPr/>
          <a:lstStyle/>
          <a:p>
            <a:fld id="{13560848-98A0-1A44-A32D-F8AB92F80ADA}" type="slidenum">
              <a:rPr lang="en-US" smtClean="0"/>
              <a:pPr/>
              <a:t>37</a:t>
            </a:fld>
            <a:endParaRPr lang="en-US"/>
          </a:p>
        </p:txBody>
      </p:sp>
    </p:spTree>
    <p:extLst>
      <p:ext uri="{BB962C8B-B14F-4D97-AF65-F5344CB8AC3E}">
        <p14:creationId xmlns:p14="http://schemas.microsoft.com/office/powerpoint/2010/main" val="1093108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560848-98A0-1A44-A32D-F8AB92F80ADA}" type="slidenum">
              <a:rPr lang="en-US" smtClean="0"/>
              <a:pPr/>
              <a:t>38</a:t>
            </a:fld>
            <a:endParaRPr lang="en-US"/>
          </a:p>
        </p:txBody>
      </p:sp>
    </p:spTree>
    <p:extLst>
      <p:ext uri="{BB962C8B-B14F-4D97-AF65-F5344CB8AC3E}">
        <p14:creationId xmlns:p14="http://schemas.microsoft.com/office/powerpoint/2010/main" val="2030138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Autonomy</a:t>
            </a:r>
            <a:r>
              <a:rPr lang="en-US"/>
              <a:t> – the patient has the right to accept or reject treatment. The nurses role is to encourage the patient to make their own decisions without any judgments or coercion from the nurse </a:t>
            </a:r>
          </a:p>
          <a:p>
            <a:endParaRPr lang="en-US"/>
          </a:p>
          <a:p>
            <a:r>
              <a:rPr lang="en-US" b="1"/>
              <a:t>Fidelity – </a:t>
            </a:r>
            <a:r>
              <a:rPr lang="en-US"/>
              <a:t>keeping true to self.  As a nurse you have made professional promises and have the responsibility to provide high quality, safe care in a competent manor.</a:t>
            </a:r>
            <a:endParaRPr lang="en-US" b="0"/>
          </a:p>
          <a:p>
            <a:endParaRPr lang="en-US" b="0"/>
          </a:p>
          <a:p>
            <a:r>
              <a:rPr lang="en-US"/>
              <a:t>Know what your state informing laws are</a:t>
            </a:r>
          </a:p>
          <a:p>
            <a:endParaRPr lang="en-US"/>
          </a:p>
          <a:p>
            <a:r>
              <a:rPr lang="en-US"/>
              <a:t>(consider Pole question about informing parents yes or no)</a:t>
            </a:r>
          </a:p>
          <a:p>
            <a:endParaRPr lang="en-US"/>
          </a:p>
        </p:txBody>
      </p:sp>
      <p:sp>
        <p:nvSpPr>
          <p:cNvPr id="4" name="Slide Number Placeholder 3"/>
          <p:cNvSpPr>
            <a:spLocks noGrp="1"/>
          </p:cNvSpPr>
          <p:nvPr>
            <p:ph type="sldNum" sz="quarter" idx="5"/>
          </p:nvPr>
        </p:nvSpPr>
        <p:spPr/>
        <p:txBody>
          <a:bodyPr/>
          <a:lstStyle/>
          <a:p>
            <a:fld id="{13560848-98A0-1A44-A32D-F8AB92F80ADA}" type="slidenum">
              <a:rPr lang="en-US" smtClean="0"/>
              <a:pPr/>
              <a:t>39</a:t>
            </a:fld>
            <a:endParaRPr lang="en-US"/>
          </a:p>
        </p:txBody>
      </p:sp>
    </p:spTree>
    <p:extLst>
      <p:ext uri="{BB962C8B-B14F-4D97-AF65-F5344CB8AC3E}">
        <p14:creationId xmlns:p14="http://schemas.microsoft.com/office/powerpoint/2010/main" val="3881945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560848-98A0-1A44-A32D-F8AB92F80ADA}" type="slidenum">
              <a:rPr lang="en-US" smtClean="0"/>
              <a:pPr/>
              <a:t>40</a:t>
            </a:fld>
            <a:endParaRPr lang="en-US"/>
          </a:p>
        </p:txBody>
      </p:sp>
    </p:spTree>
    <p:extLst>
      <p:ext uri="{BB962C8B-B14F-4D97-AF65-F5344CB8AC3E}">
        <p14:creationId xmlns:p14="http://schemas.microsoft.com/office/powerpoint/2010/main" val="214541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560848-98A0-1A44-A32D-F8AB92F80ADA}" type="slidenum">
              <a:rPr lang="en-US" smtClean="0"/>
              <a:pPr/>
              <a:t>3</a:t>
            </a:fld>
            <a:endParaRPr lang="en-US"/>
          </a:p>
        </p:txBody>
      </p:sp>
    </p:spTree>
    <p:extLst>
      <p:ext uri="{BB962C8B-B14F-4D97-AF65-F5344CB8AC3E}">
        <p14:creationId xmlns:p14="http://schemas.microsoft.com/office/powerpoint/2010/main" val="2130335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Ethical Principles: </a:t>
            </a:r>
          </a:p>
          <a:p>
            <a:endParaRPr lang="en-US"/>
          </a:p>
          <a:p>
            <a:r>
              <a:rPr lang="en-US" b="1"/>
              <a:t>Beneficence – </a:t>
            </a:r>
            <a:r>
              <a:rPr lang="en-US"/>
              <a:t>doing the right thing </a:t>
            </a:r>
          </a:p>
          <a:p>
            <a:endParaRPr lang="en-US" b="1"/>
          </a:p>
          <a:p>
            <a:r>
              <a:rPr lang="en-US" b="1"/>
              <a:t>Non mal </a:t>
            </a:r>
            <a:r>
              <a:rPr lang="en-US" b="1" err="1"/>
              <a:t>efi</a:t>
            </a:r>
            <a:r>
              <a:rPr lang="en-US" b="1"/>
              <a:t> </a:t>
            </a:r>
            <a:r>
              <a:rPr lang="en-US" b="1" err="1"/>
              <a:t>cence</a:t>
            </a:r>
            <a:r>
              <a:rPr lang="en-US" b="1"/>
              <a:t> </a:t>
            </a:r>
            <a:r>
              <a:rPr lang="en-US"/>
              <a:t>– do no harm</a:t>
            </a:r>
          </a:p>
          <a:p>
            <a:endParaRPr lang="en-US"/>
          </a:p>
          <a:p>
            <a:r>
              <a:rPr lang="en-US"/>
              <a:t>How should you handle this situation? </a:t>
            </a:r>
          </a:p>
          <a:p>
            <a:r>
              <a:rPr lang="en-US"/>
              <a:t>- Contact his provider </a:t>
            </a:r>
          </a:p>
          <a:p>
            <a:r>
              <a:rPr lang="en-US"/>
              <a:t>- Send the student to local clinic to be assessed for mental health status</a:t>
            </a:r>
          </a:p>
          <a:p>
            <a:r>
              <a:rPr lang="en-US"/>
              <a:t>- Review emergency after hours</a:t>
            </a:r>
          </a:p>
          <a:p>
            <a:r>
              <a:rPr lang="en-US"/>
              <a:t>- Crisis stabilization unit or where ever can get assessment</a:t>
            </a:r>
          </a:p>
          <a:p>
            <a:r>
              <a:rPr lang="en-US"/>
              <a:t>- Verify insurance </a:t>
            </a:r>
          </a:p>
          <a:p>
            <a:pPr marL="176679" indent="-176679">
              <a:buFontTx/>
              <a:buChar char="-"/>
            </a:pPr>
            <a:r>
              <a:rPr lang="en-US"/>
              <a:t>Purchase this medication until you can further investigate -&gt; Needymeds.org, PPARx.org, contact pharmaceutical company, local pharmacy for low cost medications </a:t>
            </a:r>
          </a:p>
          <a:p>
            <a:pPr marL="176679" indent="-176679">
              <a:buFontTx/>
              <a:buChar char="-"/>
            </a:pPr>
            <a:endParaRPr lang="en-US"/>
          </a:p>
          <a:p>
            <a:pPr marL="176679" indent="-176679">
              <a:buFontTx/>
              <a:buChar char="-"/>
            </a:pPr>
            <a:r>
              <a:rPr lang="en-US"/>
              <a:t>Code of Ethics – Promotion of Community and World Health – Nurse collaborates with other health professionals and the public to protect human rights, promote health diplomacy and reduce health disparities.</a:t>
            </a:r>
          </a:p>
          <a:p>
            <a:endParaRPr lang="en-US"/>
          </a:p>
        </p:txBody>
      </p:sp>
      <p:sp>
        <p:nvSpPr>
          <p:cNvPr id="4" name="Slide Number Placeholder 3"/>
          <p:cNvSpPr>
            <a:spLocks noGrp="1"/>
          </p:cNvSpPr>
          <p:nvPr>
            <p:ph type="sldNum" sz="quarter" idx="5"/>
          </p:nvPr>
        </p:nvSpPr>
        <p:spPr/>
        <p:txBody>
          <a:bodyPr/>
          <a:lstStyle/>
          <a:p>
            <a:fld id="{13560848-98A0-1A44-A32D-F8AB92F80ADA}" type="slidenum">
              <a:rPr lang="en-US" smtClean="0"/>
              <a:pPr/>
              <a:t>41</a:t>
            </a:fld>
            <a:endParaRPr lang="en-US"/>
          </a:p>
        </p:txBody>
      </p:sp>
    </p:spTree>
    <p:extLst>
      <p:ext uri="{BB962C8B-B14F-4D97-AF65-F5344CB8AC3E}">
        <p14:creationId xmlns:p14="http://schemas.microsoft.com/office/powerpoint/2010/main" val="3812868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fld id="{13560848-98A0-1A44-A32D-F8AB92F80ADA}" type="slidenum">
              <a:rPr lang="en-US" smtClean="0"/>
              <a:pPr/>
              <a:t>42</a:t>
            </a:fld>
            <a:endParaRPr lang="en-US"/>
          </a:p>
        </p:txBody>
      </p:sp>
    </p:spTree>
    <p:extLst>
      <p:ext uri="{BB962C8B-B14F-4D97-AF65-F5344CB8AC3E}">
        <p14:creationId xmlns:p14="http://schemas.microsoft.com/office/powerpoint/2010/main" val="1432878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Ethical Principle: </a:t>
            </a:r>
          </a:p>
          <a:p>
            <a:pPr lvl="0"/>
            <a:endParaRPr lang="en-US"/>
          </a:p>
          <a:p>
            <a:pPr lvl="0"/>
            <a:r>
              <a:rPr lang="en-US" b="1"/>
              <a:t>Accountability – </a:t>
            </a:r>
            <a:r>
              <a:rPr lang="en-US"/>
              <a:t>accepting responsibility for one’s own actions</a:t>
            </a:r>
            <a:endParaRPr lang="en-US" i="1"/>
          </a:p>
          <a:p>
            <a:pPr lvl="0"/>
            <a:endParaRPr lang="en-US" i="1"/>
          </a:p>
          <a:p>
            <a:pPr lvl="0"/>
            <a:r>
              <a:rPr lang="en-US" i="1"/>
              <a:t>What should have happened? </a:t>
            </a:r>
            <a:r>
              <a:rPr lang="en-US"/>
              <a:t>The nurse should have counted with another person if not another nurse could be another trusted individual</a:t>
            </a:r>
          </a:p>
          <a:p>
            <a:pPr defTabSz="942289">
              <a:defRPr/>
            </a:pPr>
            <a:endParaRPr lang="en-US" i="1"/>
          </a:p>
          <a:p>
            <a:pPr defTabSz="942289">
              <a:defRPr/>
            </a:pPr>
            <a:r>
              <a:rPr lang="en-US" i="1"/>
              <a:t>What are you going to do now? </a:t>
            </a:r>
            <a:r>
              <a:rPr lang="en-US">
                <a:effectLst/>
              </a:rPr>
              <a:t>Report immediately and have someone verify the count. Verify there are only 2 sets of keys – make sure there is not a master key, verify with maintenance about number of keys and location of the master key. </a:t>
            </a:r>
          </a:p>
          <a:p>
            <a:endParaRPr lang="en-US" i="1"/>
          </a:p>
          <a:p>
            <a:r>
              <a:rPr lang="en-US" i="1"/>
              <a:t>What could happen to you</a:t>
            </a:r>
            <a:r>
              <a:rPr lang="en-US">
                <a:effectLst/>
              </a:rPr>
              <a:t>? Investigation, </a:t>
            </a:r>
          </a:p>
          <a:p>
            <a:endParaRPr lang="en-US">
              <a:effectLst/>
            </a:endParaRPr>
          </a:p>
          <a:p>
            <a:r>
              <a:rPr lang="en-US">
                <a:effectLst/>
              </a:rPr>
              <a:t>Reminder regardless of error (miscount or medication error should be immediately reported to the CD, RO and Nurse Specialist, and complete an SIR </a:t>
            </a:r>
          </a:p>
          <a:p>
            <a:endParaRPr lang="en-US">
              <a:effectLst/>
            </a:endParaRPr>
          </a:p>
          <a:p>
            <a:r>
              <a:rPr lang="en-US">
                <a:effectLst/>
              </a:rPr>
              <a:t> </a:t>
            </a:r>
            <a:endParaRPr lang="en-US"/>
          </a:p>
          <a:p>
            <a:endParaRPr lang="en-US"/>
          </a:p>
        </p:txBody>
      </p:sp>
      <p:sp>
        <p:nvSpPr>
          <p:cNvPr id="4" name="Slide Number Placeholder 3"/>
          <p:cNvSpPr>
            <a:spLocks noGrp="1"/>
          </p:cNvSpPr>
          <p:nvPr>
            <p:ph type="sldNum" sz="quarter" idx="5"/>
          </p:nvPr>
        </p:nvSpPr>
        <p:spPr/>
        <p:txBody>
          <a:bodyPr/>
          <a:lstStyle/>
          <a:p>
            <a:fld id="{13560848-98A0-1A44-A32D-F8AB92F80ADA}" type="slidenum">
              <a:rPr lang="en-US" smtClean="0"/>
              <a:pPr/>
              <a:t>43</a:t>
            </a:fld>
            <a:endParaRPr lang="en-US"/>
          </a:p>
        </p:txBody>
      </p:sp>
    </p:spTree>
    <p:extLst>
      <p:ext uri="{BB962C8B-B14F-4D97-AF65-F5344CB8AC3E}">
        <p14:creationId xmlns:p14="http://schemas.microsoft.com/office/powerpoint/2010/main" val="1498423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p>
        </p:txBody>
      </p:sp>
      <p:sp>
        <p:nvSpPr>
          <p:cNvPr id="4" name="Slide Number Placeholder 3"/>
          <p:cNvSpPr>
            <a:spLocks noGrp="1"/>
          </p:cNvSpPr>
          <p:nvPr>
            <p:ph type="sldNum" sz="quarter" idx="10"/>
          </p:nvPr>
        </p:nvSpPr>
        <p:spPr/>
        <p:txBody>
          <a:bodyPr/>
          <a:lstStyle/>
          <a:p>
            <a:fld id="{13560848-98A0-1A44-A32D-F8AB92F80ADA}" type="slidenum">
              <a:rPr lang="en-US" smtClean="0"/>
              <a:pPr/>
              <a:t>44</a:t>
            </a:fld>
            <a:endParaRPr lang="en-US"/>
          </a:p>
        </p:txBody>
      </p:sp>
    </p:spTree>
    <p:extLst>
      <p:ext uri="{BB962C8B-B14F-4D97-AF65-F5344CB8AC3E}">
        <p14:creationId xmlns:p14="http://schemas.microsoft.com/office/powerpoint/2010/main" val="1766241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Accountability – </a:t>
            </a:r>
            <a:r>
              <a:rPr lang="en-US"/>
              <a:t>accepting accountability – protecting you license</a:t>
            </a:r>
          </a:p>
          <a:p>
            <a:endParaRPr lang="en-US" b="1"/>
          </a:p>
          <a:p>
            <a:r>
              <a:rPr lang="en-US" b="1"/>
              <a:t>Code of Ethics – </a:t>
            </a:r>
            <a:r>
              <a:rPr lang="en-US"/>
              <a:t>Accountability and responsibility for practice </a:t>
            </a:r>
            <a:endParaRPr lang="en-US" b="0"/>
          </a:p>
          <a:p>
            <a:endParaRPr lang="en-US"/>
          </a:p>
          <a:p>
            <a:r>
              <a:rPr lang="en-US"/>
              <a:t>Let your corporate office know you cannot supervise the nurses, or provide direct patient care because your license is not recognized in that state. </a:t>
            </a:r>
          </a:p>
          <a:p>
            <a:r>
              <a:rPr lang="en-US" b="1" u="sng"/>
              <a:t>Advocate for your self</a:t>
            </a:r>
          </a:p>
          <a:p>
            <a:endParaRPr lang="en-US"/>
          </a:p>
        </p:txBody>
      </p:sp>
      <p:sp>
        <p:nvSpPr>
          <p:cNvPr id="4" name="Slide Number Placeholder 3"/>
          <p:cNvSpPr>
            <a:spLocks noGrp="1"/>
          </p:cNvSpPr>
          <p:nvPr>
            <p:ph type="sldNum" sz="quarter" idx="5"/>
          </p:nvPr>
        </p:nvSpPr>
        <p:spPr/>
        <p:txBody>
          <a:bodyPr/>
          <a:lstStyle/>
          <a:p>
            <a:fld id="{13560848-98A0-1A44-A32D-F8AB92F80ADA}" type="slidenum">
              <a:rPr lang="en-US" smtClean="0"/>
              <a:pPr/>
              <a:t>45</a:t>
            </a:fld>
            <a:endParaRPr lang="en-US"/>
          </a:p>
        </p:txBody>
      </p:sp>
    </p:spTree>
    <p:extLst>
      <p:ext uri="{BB962C8B-B14F-4D97-AF65-F5344CB8AC3E}">
        <p14:creationId xmlns:p14="http://schemas.microsoft.com/office/powerpoint/2010/main" val="4062184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100"/>
          </a:p>
        </p:txBody>
      </p:sp>
      <p:sp>
        <p:nvSpPr>
          <p:cNvPr id="4" name="Slide Number Placeholder 3"/>
          <p:cNvSpPr>
            <a:spLocks noGrp="1"/>
          </p:cNvSpPr>
          <p:nvPr>
            <p:ph type="sldNum" sz="quarter" idx="10"/>
          </p:nvPr>
        </p:nvSpPr>
        <p:spPr/>
        <p:txBody>
          <a:bodyPr/>
          <a:lstStyle/>
          <a:p>
            <a:fld id="{13560848-98A0-1A44-A32D-F8AB92F80ADA}" type="slidenum">
              <a:rPr lang="en-US" smtClean="0"/>
              <a:pPr/>
              <a:t>47</a:t>
            </a:fld>
            <a:endParaRPr lang="en-US"/>
          </a:p>
        </p:txBody>
      </p:sp>
    </p:spTree>
    <p:extLst>
      <p:ext uri="{BB962C8B-B14F-4D97-AF65-F5344CB8AC3E}">
        <p14:creationId xmlns:p14="http://schemas.microsoft.com/office/powerpoint/2010/main" val="1409937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560848-98A0-1A44-A32D-F8AB92F80ADA}" type="slidenum">
              <a:rPr lang="en-US" smtClean="0"/>
              <a:pPr/>
              <a:t>48</a:t>
            </a:fld>
            <a:endParaRPr lang="en-US"/>
          </a:p>
        </p:txBody>
      </p:sp>
    </p:spTree>
    <p:extLst>
      <p:ext uri="{BB962C8B-B14F-4D97-AF65-F5344CB8AC3E}">
        <p14:creationId xmlns:p14="http://schemas.microsoft.com/office/powerpoint/2010/main" val="3182654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Tx/>
              <a:buChar char="-"/>
            </a:pPr>
            <a:r>
              <a:rPr lang="en-US"/>
              <a:t>We will briefly go over the Model of Nursing Practice, Model of Nursing Administrative Rules and State practice Acts and their importance in making decisions</a:t>
            </a:r>
          </a:p>
          <a:p>
            <a:pPr marL="176679" indent="-176679">
              <a:buFontTx/>
              <a:buChar char="-"/>
            </a:pPr>
            <a:endParaRPr lang="en-US"/>
          </a:p>
          <a:p>
            <a:pPr marL="176679" indent="-176679">
              <a:buFontTx/>
              <a:buChar char="-"/>
            </a:pPr>
            <a:r>
              <a:rPr lang="en-US"/>
              <a:t>We’ll explore the definitions of ethics</a:t>
            </a:r>
          </a:p>
          <a:p>
            <a:pPr marL="176679" indent="-176679">
              <a:buFontTx/>
              <a:buChar char="-"/>
            </a:pPr>
            <a:endParaRPr lang="en-US"/>
          </a:p>
          <a:p>
            <a:pPr marL="176679" indent="-176679">
              <a:buFontTx/>
              <a:buChar char="-"/>
            </a:pPr>
            <a:r>
              <a:rPr lang="en-US"/>
              <a:t>Discuss ethical dilemmas</a:t>
            </a:r>
          </a:p>
          <a:p>
            <a:pPr marL="176679" indent="-176679">
              <a:buFontTx/>
              <a:buChar char="-"/>
            </a:pPr>
            <a:endParaRPr lang="en-US"/>
          </a:p>
          <a:p>
            <a:pPr marL="176679" indent="-176679">
              <a:buFontTx/>
              <a:buChar char="-"/>
            </a:pPr>
            <a:r>
              <a:rPr lang="en-US"/>
              <a:t>Review the 7 principles of Nursing Ethics</a:t>
            </a:r>
          </a:p>
          <a:p>
            <a:pPr marL="176679" indent="-176679">
              <a:buFontTx/>
              <a:buChar char="-"/>
            </a:pPr>
            <a:endParaRPr lang="en-US"/>
          </a:p>
          <a:p>
            <a:pPr marL="176679" indent="-176679">
              <a:buFontTx/>
              <a:buChar char="-"/>
            </a:pPr>
            <a:r>
              <a:rPr lang="en-US"/>
              <a:t>We will also briefly  review the 9 provisions of the Code of Ethics for Nurses as set out by the ANA </a:t>
            </a:r>
          </a:p>
          <a:p>
            <a:pPr marL="176679" indent="-176679">
              <a:buFontTx/>
              <a:buChar char="-"/>
            </a:pPr>
            <a:endParaRPr lang="en-US"/>
          </a:p>
          <a:p>
            <a:pPr marL="176679" indent="-176679">
              <a:buFontTx/>
              <a:buChar char="-"/>
            </a:pPr>
            <a:r>
              <a:rPr lang="en-US"/>
              <a:t>And then at the conclusion we will work through several scenarios that you will be able to relate to as you work with students at Job Corps.</a:t>
            </a:r>
          </a:p>
          <a:p>
            <a:pPr marL="176679" indent="-176679">
              <a:buFontTx/>
              <a:buChar char="-"/>
            </a:pPr>
            <a:endParaRPr lang="en-US"/>
          </a:p>
          <a:p>
            <a:pPr marL="176679" indent="-176679">
              <a:buFontTx/>
              <a:buChar char="-"/>
            </a:pPr>
            <a:endParaRPr lang="en-US"/>
          </a:p>
          <a:p>
            <a:endParaRPr lang="en-US"/>
          </a:p>
        </p:txBody>
      </p:sp>
      <p:sp>
        <p:nvSpPr>
          <p:cNvPr id="4" name="Slide Number Placeholder 3"/>
          <p:cNvSpPr>
            <a:spLocks noGrp="1"/>
          </p:cNvSpPr>
          <p:nvPr>
            <p:ph type="sldNum" sz="quarter" idx="10"/>
          </p:nvPr>
        </p:nvSpPr>
        <p:spPr/>
        <p:txBody>
          <a:bodyPr/>
          <a:lstStyle/>
          <a:p>
            <a:fld id="{13560848-98A0-1A44-A32D-F8AB92F80ADA}" type="slidenum">
              <a:rPr lang="en-US" smtClean="0"/>
              <a:pPr/>
              <a:t>4</a:t>
            </a:fld>
            <a:endParaRPr lang="en-US"/>
          </a:p>
        </p:txBody>
      </p:sp>
    </p:spTree>
    <p:extLst>
      <p:ext uri="{BB962C8B-B14F-4D97-AF65-F5344CB8AC3E}">
        <p14:creationId xmlns:p14="http://schemas.microsoft.com/office/powerpoint/2010/main" val="2469508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National Council State Board of Nursing made changes to the titles - Model Nursing Practice Act -&gt; Model Act (2012)</a:t>
            </a:r>
          </a:p>
          <a:p>
            <a:endParaRPr lang="en-US"/>
          </a:p>
          <a:p>
            <a:r>
              <a:rPr lang="en-US"/>
              <a:t>Model Nursing Administrative Rules -&gt; Model Rules (2017)</a:t>
            </a:r>
          </a:p>
        </p:txBody>
      </p:sp>
      <p:sp>
        <p:nvSpPr>
          <p:cNvPr id="4" name="Slide Number Placeholder 3"/>
          <p:cNvSpPr>
            <a:spLocks noGrp="1"/>
          </p:cNvSpPr>
          <p:nvPr>
            <p:ph type="sldNum" sz="quarter" idx="5"/>
          </p:nvPr>
        </p:nvSpPr>
        <p:spPr/>
        <p:txBody>
          <a:bodyPr/>
          <a:lstStyle/>
          <a:p>
            <a:fld id="{13560848-98A0-1A44-A32D-F8AB92F80ADA}" type="slidenum">
              <a:rPr lang="en-US" smtClean="0"/>
              <a:pPr/>
              <a:t>5</a:t>
            </a:fld>
            <a:endParaRPr lang="en-US"/>
          </a:p>
        </p:txBody>
      </p:sp>
    </p:spTree>
    <p:extLst>
      <p:ext uri="{BB962C8B-B14F-4D97-AF65-F5344CB8AC3E}">
        <p14:creationId xmlns:p14="http://schemas.microsoft.com/office/powerpoint/2010/main" val="137064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6679" indent="-176679" defTabSz="942289">
              <a:buFontTx/>
              <a:buChar char="-"/>
              <a:defRPr/>
            </a:pPr>
            <a:r>
              <a:rPr lang="en-US"/>
              <a:t>The </a:t>
            </a:r>
            <a:r>
              <a:rPr lang="en-US" baseline="0"/>
              <a:t>Model Act has 13 Articles </a:t>
            </a:r>
          </a:p>
          <a:p>
            <a:pPr marL="176679" indent="-176679" defTabSz="942289">
              <a:buFontTx/>
              <a:buChar char="-"/>
              <a:defRPr/>
            </a:pPr>
            <a:endParaRPr lang="en-US" baseline="0"/>
          </a:p>
          <a:p>
            <a:pPr marL="176679" indent="-176679" defTabSz="942289">
              <a:buFontTx/>
              <a:buChar char="-"/>
              <a:defRPr/>
            </a:pPr>
            <a:r>
              <a:rPr lang="en-US" baseline="0"/>
              <a:t>and Model Rules has 13 Chapters </a:t>
            </a:r>
          </a:p>
          <a:p>
            <a:pPr marL="176679" indent="-176679" defTabSz="942289">
              <a:buFontTx/>
              <a:buChar char="-"/>
              <a:defRPr/>
            </a:pPr>
            <a:endParaRPr lang="en-US" baseline="0"/>
          </a:p>
          <a:p>
            <a:pPr marL="176679" indent="-176679" defTabSz="942289">
              <a:buFontTx/>
              <a:buChar char="-"/>
              <a:defRPr/>
            </a:pPr>
            <a:r>
              <a:rPr lang="en-US" baseline="0"/>
              <a:t>Article 3 of the Model Act addresses the scope of practice for the RN and LPN/VN where Chapter 3 addresses the rules of practice for the RN and LPN/VN </a:t>
            </a:r>
          </a:p>
          <a:p>
            <a:endParaRPr lang="en-US"/>
          </a:p>
          <a:p>
            <a:r>
              <a:rPr lang="en-US" b="1"/>
              <a:t>I can’t stress enough how important it is for you to know your State Practice Act. Following your State Practice Act will help you in making ethical decisions. </a:t>
            </a:r>
          </a:p>
        </p:txBody>
      </p:sp>
      <p:sp>
        <p:nvSpPr>
          <p:cNvPr id="4" name="Slide Number Placeholder 3"/>
          <p:cNvSpPr>
            <a:spLocks noGrp="1"/>
          </p:cNvSpPr>
          <p:nvPr>
            <p:ph type="sldNum" sz="quarter" idx="10"/>
          </p:nvPr>
        </p:nvSpPr>
        <p:spPr/>
        <p:txBody>
          <a:bodyPr/>
          <a:lstStyle/>
          <a:p>
            <a:fld id="{09D82DCF-9C0F-D041-A060-D75E985F0294}" type="slidenum">
              <a:rPr lang="en-US" smtClean="0"/>
              <a:pPr/>
              <a:t>6</a:t>
            </a:fld>
            <a:endParaRPr lang="en-US"/>
          </a:p>
        </p:txBody>
      </p:sp>
    </p:spTree>
    <p:extLst>
      <p:ext uri="{BB962C8B-B14F-4D97-AF65-F5344CB8AC3E}">
        <p14:creationId xmlns:p14="http://schemas.microsoft.com/office/powerpoint/2010/main" val="886920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are looking at the scope of RN practice - some reminders and important information to consider when making decisions</a:t>
            </a:r>
          </a:p>
          <a:p>
            <a:endParaRPr lang="en-US"/>
          </a:p>
          <a:p>
            <a:r>
              <a:rPr lang="en-US"/>
              <a:t>Model </a:t>
            </a:r>
            <a:r>
              <a:rPr lang="en-US" b="1"/>
              <a:t>Nursing Practice </a:t>
            </a:r>
            <a:r>
              <a:rPr lang="en-US"/>
              <a:t>Act and Model </a:t>
            </a:r>
            <a:r>
              <a:rPr lang="en-US" b="1"/>
              <a:t>Nursing Administrative </a:t>
            </a:r>
            <a:r>
              <a:rPr lang="en-US"/>
              <a:t>Rules</a:t>
            </a:r>
          </a:p>
          <a:p>
            <a:r>
              <a:rPr lang="en-US"/>
              <a:t>So when we are constructing our staffing SOP each center needs to make sure they’re SOP addresses state practice acts and that the procedures lined out are compliant with their requirements.</a:t>
            </a:r>
          </a:p>
        </p:txBody>
      </p:sp>
      <p:sp>
        <p:nvSpPr>
          <p:cNvPr id="4" name="Slide Number Placeholder 3"/>
          <p:cNvSpPr>
            <a:spLocks noGrp="1"/>
          </p:cNvSpPr>
          <p:nvPr>
            <p:ph type="sldNum" sz="quarter" idx="10"/>
          </p:nvPr>
        </p:nvSpPr>
        <p:spPr/>
        <p:txBody>
          <a:bodyPr/>
          <a:lstStyle/>
          <a:p>
            <a:fld id="{09D82DCF-9C0F-D041-A060-D75E985F0294}" type="slidenum">
              <a:rPr lang="en-US" smtClean="0"/>
              <a:pPr/>
              <a:t>7</a:t>
            </a:fld>
            <a:endParaRPr lang="en-US"/>
          </a:p>
        </p:txBody>
      </p:sp>
    </p:spTree>
    <p:extLst>
      <p:ext uri="{BB962C8B-B14F-4D97-AF65-F5344CB8AC3E}">
        <p14:creationId xmlns:p14="http://schemas.microsoft.com/office/powerpoint/2010/main" val="1400461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a:t>The practice of nursing is a right granted by a state to protect those who need nursing care. The guidelines of the NPA and its rules provide safe parameters within which to work, as well as protect patients from unprofessional and unsafe nursing practice. The act is a dynamic document that evolves and is updated or amended as changes in scope of practice occur. </a:t>
            </a:r>
          </a:p>
          <a:p>
            <a:endParaRPr lang="en-US"/>
          </a:p>
          <a:p>
            <a:endParaRPr lang="en-US"/>
          </a:p>
        </p:txBody>
      </p:sp>
      <p:sp>
        <p:nvSpPr>
          <p:cNvPr id="4" name="Slide Number Placeholder 3"/>
          <p:cNvSpPr>
            <a:spLocks noGrp="1"/>
          </p:cNvSpPr>
          <p:nvPr>
            <p:ph type="sldNum" sz="quarter" idx="10"/>
          </p:nvPr>
        </p:nvSpPr>
        <p:spPr/>
        <p:txBody>
          <a:bodyPr/>
          <a:lstStyle/>
          <a:p>
            <a:fld id="{09D82DCF-9C0F-D041-A060-D75E985F0294}" type="slidenum">
              <a:rPr lang="en-US" smtClean="0"/>
              <a:pPr/>
              <a:t>8</a:t>
            </a:fld>
            <a:endParaRPr lang="en-US"/>
          </a:p>
        </p:txBody>
      </p:sp>
    </p:spTree>
    <p:extLst>
      <p:ext uri="{BB962C8B-B14F-4D97-AF65-F5344CB8AC3E}">
        <p14:creationId xmlns:p14="http://schemas.microsoft.com/office/powerpoint/2010/main" val="799841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t>This is a brief overview of nursing ethics. For a more in depth understanding of ethics a good resource is the American Nurses Association (ANA) </a:t>
            </a:r>
            <a:r>
              <a:rPr lang="en-US" i="1"/>
              <a:t>Code of Ethics for Nurses with Interpretive Statements </a:t>
            </a:r>
            <a:r>
              <a:rPr lang="en-US" i="0"/>
              <a:t>and </a:t>
            </a:r>
            <a:r>
              <a:rPr lang="en-US"/>
              <a:t>ANA’s Position Statements; the </a:t>
            </a:r>
            <a:r>
              <a:rPr lang="en-US" i="1"/>
              <a:t>Risk and Responsibility in Providing Nursing Care </a:t>
            </a:r>
            <a:endParaRPr lang="en-US"/>
          </a:p>
          <a:p>
            <a:pPr defTabSz="942289">
              <a:defRPr/>
            </a:pPr>
            <a:endParaRPr lang="en-US" i="1"/>
          </a:p>
          <a:p>
            <a:endParaRPr lang="en-US"/>
          </a:p>
        </p:txBody>
      </p:sp>
      <p:sp>
        <p:nvSpPr>
          <p:cNvPr id="4" name="Slide Number Placeholder 3"/>
          <p:cNvSpPr>
            <a:spLocks noGrp="1"/>
          </p:cNvSpPr>
          <p:nvPr>
            <p:ph type="sldNum" sz="quarter" idx="10"/>
          </p:nvPr>
        </p:nvSpPr>
        <p:spPr/>
        <p:txBody>
          <a:bodyPr/>
          <a:lstStyle/>
          <a:p>
            <a:fld id="{13560848-98A0-1A44-A32D-F8AB92F80ADA}" type="slidenum">
              <a:rPr lang="en-US" smtClean="0"/>
              <a:pPr/>
              <a:t>9</a:t>
            </a:fld>
            <a:endParaRPr lang="en-US"/>
          </a:p>
        </p:txBody>
      </p:sp>
    </p:spTree>
    <p:extLst>
      <p:ext uri="{BB962C8B-B14F-4D97-AF65-F5344CB8AC3E}">
        <p14:creationId xmlns:p14="http://schemas.microsoft.com/office/powerpoint/2010/main" val="62462155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23C8FFC9-2C7C-EE49-9AED-5BB979E9DD84}"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F033C42-B11F-4D44-929C-E20CFFFF9B23}" type="slidenum">
              <a:rPr lang="en-US" smtClean="0"/>
              <a:pPr/>
              <a:t>‹#›</a:t>
            </a:fld>
            <a:endParaRPr lang="en-US"/>
          </a:p>
        </p:txBody>
      </p:sp>
    </p:spTree>
    <p:extLst>
      <p:ext uri="{BB962C8B-B14F-4D97-AF65-F5344CB8AC3E}">
        <p14:creationId xmlns:p14="http://schemas.microsoft.com/office/powerpoint/2010/main" val="1719163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C8FFC9-2C7C-EE49-9AED-5BB979E9DD84}"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33C42-B11F-4D44-929C-E20CFFFF9B23}" type="slidenum">
              <a:rPr lang="en-US" smtClean="0"/>
              <a:pPr/>
              <a:t>‹#›</a:t>
            </a:fld>
            <a:endParaRPr lang="en-US"/>
          </a:p>
        </p:txBody>
      </p:sp>
    </p:spTree>
    <p:extLst>
      <p:ext uri="{BB962C8B-B14F-4D97-AF65-F5344CB8AC3E}">
        <p14:creationId xmlns:p14="http://schemas.microsoft.com/office/powerpoint/2010/main" val="112782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C8FFC9-2C7C-EE49-9AED-5BB979E9DD84}"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33C42-B11F-4D44-929C-E20CFFFF9B23}" type="slidenum">
              <a:rPr lang="en-US" smtClean="0"/>
              <a:pPr/>
              <a:t>‹#›</a:t>
            </a:fld>
            <a:endParaRPr lang="en-US"/>
          </a:p>
        </p:txBody>
      </p:sp>
    </p:spTree>
    <p:extLst>
      <p:ext uri="{BB962C8B-B14F-4D97-AF65-F5344CB8AC3E}">
        <p14:creationId xmlns:p14="http://schemas.microsoft.com/office/powerpoint/2010/main" val="1275695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1371600"/>
            <a:ext cx="11176000" cy="838200"/>
          </a:xfrm>
        </p:spPr>
        <p:txBody>
          <a:bodyPr/>
          <a:lstStyle/>
          <a:p>
            <a:r>
              <a:rPr lang="en-US"/>
              <a:t>Click to edit Master title style</a:t>
            </a:r>
          </a:p>
        </p:txBody>
      </p:sp>
      <p:sp>
        <p:nvSpPr>
          <p:cNvPr id="3" name="SmartArt Placeholder 2"/>
          <p:cNvSpPr>
            <a:spLocks noGrp="1"/>
          </p:cNvSpPr>
          <p:nvPr>
            <p:ph type="dgm" idx="1"/>
          </p:nvPr>
        </p:nvSpPr>
        <p:spPr>
          <a:xfrm>
            <a:off x="508000" y="2211388"/>
            <a:ext cx="11176000" cy="4341812"/>
          </a:xfrm>
        </p:spPr>
        <p:txBody>
          <a:bodyPr/>
          <a:lstStyle/>
          <a:p>
            <a:pPr lvl="0"/>
            <a:endParaRPr lang="en-US" noProof="0"/>
          </a:p>
        </p:txBody>
      </p:sp>
    </p:spTree>
    <p:extLst>
      <p:ext uri="{BB962C8B-B14F-4D97-AF65-F5344CB8AC3E}">
        <p14:creationId xmlns:p14="http://schemas.microsoft.com/office/powerpoint/2010/main" val="296443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C8FFC9-2C7C-EE49-9AED-5BB979E9DD84}"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33C42-B11F-4D44-929C-E20CFFFF9B23}" type="slidenum">
              <a:rPr lang="en-US" smtClean="0"/>
              <a:pPr/>
              <a:t>‹#›</a:t>
            </a:fld>
            <a:endParaRPr lang="en-US"/>
          </a:p>
        </p:txBody>
      </p:sp>
    </p:spTree>
    <p:extLst>
      <p:ext uri="{BB962C8B-B14F-4D97-AF65-F5344CB8AC3E}">
        <p14:creationId xmlns:p14="http://schemas.microsoft.com/office/powerpoint/2010/main" val="94231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23C8FFC9-2C7C-EE49-9AED-5BB979E9DD84}" type="datetimeFigureOut">
              <a:rPr lang="en-US" smtClean="0"/>
              <a:pPr/>
              <a:t>9/25/2023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F033C42-B11F-4D44-929C-E20CFFFF9B23}" type="slidenum">
              <a:rPr lang="en-US" smtClean="0"/>
              <a:pPr/>
              <a:t>‹#›</a:t>
            </a:fld>
            <a:endParaRPr lang="en-US"/>
          </a:p>
        </p:txBody>
      </p:sp>
    </p:spTree>
    <p:extLst>
      <p:ext uri="{BB962C8B-B14F-4D97-AF65-F5344CB8AC3E}">
        <p14:creationId xmlns:p14="http://schemas.microsoft.com/office/powerpoint/2010/main" val="131865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C8FFC9-2C7C-EE49-9AED-5BB979E9DD84}"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33C42-B11F-4D44-929C-E20CFFFF9B23}" type="slidenum">
              <a:rPr lang="en-US" smtClean="0"/>
              <a:pPr/>
              <a:t>‹#›</a:t>
            </a:fld>
            <a:endParaRPr lang="en-US"/>
          </a:p>
        </p:txBody>
      </p:sp>
    </p:spTree>
    <p:extLst>
      <p:ext uri="{BB962C8B-B14F-4D97-AF65-F5344CB8AC3E}">
        <p14:creationId xmlns:p14="http://schemas.microsoft.com/office/powerpoint/2010/main" val="9843943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C8FFC9-2C7C-EE49-9AED-5BB979E9DD84}" type="datetimeFigureOut">
              <a:rPr lang="en-US" smtClean="0"/>
              <a:pPr/>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33C42-B11F-4D44-929C-E20CFFFF9B23}" type="slidenum">
              <a:rPr lang="en-US" smtClean="0"/>
              <a:pPr/>
              <a:t>‹#›</a:t>
            </a:fld>
            <a:endParaRPr lang="en-US"/>
          </a:p>
        </p:txBody>
      </p:sp>
    </p:spTree>
    <p:extLst>
      <p:ext uri="{BB962C8B-B14F-4D97-AF65-F5344CB8AC3E}">
        <p14:creationId xmlns:p14="http://schemas.microsoft.com/office/powerpoint/2010/main" val="69952736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C8FFC9-2C7C-EE49-9AED-5BB979E9DD84}" type="datetimeFigureOut">
              <a:rPr lang="en-US" smtClean="0"/>
              <a:pPr/>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33C42-B11F-4D44-929C-E20CFFFF9B23}" type="slidenum">
              <a:rPr lang="en-US" smtClean="0"/>
              <a:pPr/>
              <a:t>‹#›</a:t>
            </a:fld>
            <a:endParaRPr lang="en-US"/>
          </a:p>
        </p:txBody>
      </p:sp>
    </p:spTree>
    <p:extLst>
      <p:ext uri="{BB962C8B-B14F-4D97-AF65-F5344CB8AC3E}">
        <p14:creationId xmlns:p14="http://schemas.microsoft.com/office/powerpoint/2010/main" val="190881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8FFC9-2C7C-EE49-9AED-5BB979E9DD84}" type="datetimeFigureOut">
              <a:rPr lang="en-US" smtClean="0"/>
              <a:pPr/>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33C42-B11F-4D44-929C-E20CFFFF9B23}" type="slidenum">
              <a:rPr lang="en-US" smtClean="0"/>
              <a:pPr/>
              <a:t>‹#›</a:t>
            </a:fld>
            <a:endParaRPr lang="en-US"/>
          </a:p>
        </p:txBody>
      </p:sp>
    </p:spTree>
    <p:extLst>
      <p:ext uri="{BB962C8B-B14F-4D97-AF65-F5344CB8AC3E}">
        <p14:creationId xmlns:p14="http://schemas.microsoft.com/office/powerpoint/2010/main" val="1692904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C8FFC9-2C7C-EE49-9AED-5BB979E9DD84}"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F033C42-B11F-4D44-929C-E20CFFFF9B23}" type="slidenum">
              <a:rPr lang="en-US" smtClean="0"/>
              <a:pPr/>
              <a:t>‹#›</a:t>
            </a:fld>
            <a:endParaRPr lang="en-US"/>
          </a:p>
        </p:txBody>
      </p:sp>
    </p:spTree>
    <p:extLst>
      <p:ext uri="{BB962C8B-B14F-4D97-AF65-F5344CB8AC3E}">
        <p14:creationId xmlns:p14="http://schemas.microsoft.com/office/powerpoint/2010/main" val="38863989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C8FFC9-2C7C-EE49-9AED-5BB979E9DD84}" type="datetimeFigureOut">
              <a:rPr lang="en-US" smtClean="0"/>
              <a:pPr/>
              <a:t>9/25/2023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F033C42-B11F-4D44-929C-E20CFFFF9B23}" type="slidenum">
              <a:rPr lang="en-US" smtClean="0"/>
              <a:pPr/>
              <a:t>‹#›</a:t>
            </a:fld>
            <a:endParaRPr lang="en-US"/>
          </a:p>
        </p:txBody>
      </p:sp>
    </p:spTree>
    <p:extLst>
      <p:ext uri="{BB962C8B-B14F-4D97-AF65-F5344CB8AC3E}">
        <p14:creationId xmlns:p14="http://schemas.microsoft.com/office/powerpoint/2010/main" val="697751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3C8FFC9-2C7C-EE49-9AED-5BB979E9DD84}" type="datetimeFigureOut">
              <a:rPr lang="en-US" smtClean="0"/>
              <a:pPr/>
              <a:t>9/25/2023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F033C42-B11F-4D44-929C-E20CFFFF9B23}" type="slidenum">
              <a:rPr lang="en-US" smtClean="0"/>
              <a:pPr/>
              <a:t>‹#›</a:t>
            </a:fld>
            <a:endParaRPr lang="en-US"/>
          </a:p>
        </p:txBody>
      </p:sp>
    </p:spTree>
    <p:extLst>
      <p:ext uri="{BB962C8B-B14F-4D97-AF65-F5344CB8AC3E}">
        <p14:creationId xmlns:p14="http://schemas.microsoft.com/office/powerpoint/2010/main" val="2095256739"/>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merriam-webster.com/dictionary/ethic" TargetMode="Externa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6.wmf"/><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jpe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wmf"/><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wmf"/><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8.png"/><Relationship Id="rId7" Type="http://schemas.openxmlformats.org/officeDocument/2006/relationships/diagramData" Target="../diagrams/data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microsoft.com/office/2007/relationships/hdphoto" Target="../media/hdphoto3.wdp"/><Relationship Id="rId9"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8.jpe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jpe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4.wmf"/><Relationship Id="rId5" Type="http://schemas.microsoft.com/office/2007/relationships/hdphoto" Target="../media/hdphoto1.wdp"/><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jpeg"/><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8.png"/><Relationship Id="rId7" Type="http://schemas.openxmlformats.org/officeDocument/2006/relationships/diagramData" Target="../diagrams/data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2.xml"/><Relationship Id="rId5" Type="http://schemas.openxmlformats.org/officeDocument/2006/relationships/image" Target="../media/image4.png"/><Relationship Id="rId10" Type="http://schemas.openxmlformats.org/officeDocument/2006/relationships/diagramColors" Target="../diagrams/colors2.xml"/><Relationship Id="rId4" Type="http://schemas.microsoft.com/office/2007/relationships/hdphoto" Target="../media/hdphoto3.wdp"/><Relationship Id="rId9"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7.sv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8" Type="http://schemas.openxmlformats.org/officeDocument/2006/relationships/hyperlink" Target="https://supportservices.jobcorps.gov/health/Documents/Webinars/2018webinars/webinar_PracticeDrift_feb15.pptx" TargetMode="External"/><Relationship Id="rId3" Type="http://schemas.openxmlformats.org/officeDocument/2006/relationships/image" Target="../media/image4.png"/><Relationship Id="rId7" Type="http://schemas.openxmlformats.org/officeDocument/2006/relationships/hyperlink" Target="https://supportservices.jobcorps.gov/health/Documents/Webinars/2016webinars/webinar_NursePracticeAct.ppt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merriam-webster.com/dictionary/ethic" TargetMode="External"/><Relationship Id="rId5" Type="http://schemas.openxmlformats.org/officeDocument/2006/relationships/hyperlink" Target="https://www.registerednursing.org/nclex/ethical-practice/" TargetMode="External"/><Relationship Id="rId10" Type="http://schemas.openxmlformats.org/officeDocument/2006/relationships/image" Target="../media/image2.png"/><Relationship Id="rId4" Type="http://schemas.microsoft.com/office/2007/relationships/hdphoto" Target="../media/hdphoto2.wdp"/><Relationship Id="rId9" Type="http://schemas.openxmlformats.org/officeDocument/2006/relationships/image" Target="../media/image38.jpeg"/></Relationships>
</file>

<file path=ppt/slides/_rels/slide4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png"/><Relationship Id="rId7"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E6EE-380F-0249-8272-042A037A3B94}"/>
              </a:ext>
            </a:extLst>
          </p:cNvPr>
          <p:cNvSpPr>
            <a:spLocks noGrp="1"/>
          </p:cNvSpPr>
          <p:nvPr>
            <p:ph type="ctrTitle"/>
          </p:nvPr>
        </p:nvSpPr>
        <p:spPr>
          <a:xfrm>
            <a:off x="644849" y="954923"/>
            <a:ext cx="5875694" cy="4504620"/>
          </a:xfrm>
        </p:spPr>
        <p:txBody>
          <a:bodyPr>
            <a:normAutofit/>
          </a:bodyPr>
          <a:lstStyle/>
          <a:p>
            <a:r>
              <a:rPr lang="en-US" sz="9600"/>
              <a:t>Nursing Ethics</a:t>
            </a:r>
          </a:p>
        </p:txBody>
      </p:sp>
      <p:sp>
        <p:nvSpPr>
          <p:cNvPr id="3" name="Subtitle 2">
            <a:extLst>
              <a:ext uri="{FF2B5EF4-FFF2-40B4-BE49-F238E27FC236}">
                <a16:creationId xmlns:a16="http://schemas.microsoft.com/office/drawing/2014/main" id="{337E389F-67C8-264A-B6ED-CD34459F3FCE}"/>
              </a:ext>
            </a:extLst>
          </p:cNvPr>
          <p:cNvSpPr>
            <a:spLocks noGrp="1"/>
          </p:cNvSpPr>
          <p:nvPr>
            <p:ph type="subTitle" idx="1"/>
          </p:nvPr>
        </p:nvSpPr>
        <p:spPr>
          <a:xfrm>
            <a:off x="643157" y="5572664"/>
            <a:ext cx="5877385" cy="841803"/>
          </a:xfrm>
        </p:spPr>
        <p:txBody>
          <a:bodyPr>
            <a:normAutofit/>
          </a:bodyPr>
          <a:lstStyle/>
          <a:p>
            <a:pPr>
              <a:lnSpc>
                <a:spcPct val="90000"/>
              </a:lnSpc>
            </a:pPr>
            <a:r>
              <a:rPr lang="en-US" sz="1400">
                <a:solidFill>
                  <a:schemeClr val="bg2"/>
                </a:solidFill>
              </a:rPr>
              <a:t>Jason Young RN, Nurse Specialist/Assessor  </a:t>
            </a:r>
          </a:p>
        </p:txBody>
      </p:sp>
      <p:pic>
        <p:nvPicPr>
          <p:cNvPr id="5" name="Picture 4" descr="Two people holding each other's hands">
            <a:extLst>
              <a:ext uri="{FF2B5EF4-FFF2-40B4-BE49-F238E27FC236}">
                <a16:creationId xmlns:a16="http://schemas.microsoft.com/office/drawing/2014/main" id="{42F355FC-20A5-FF60-AFDF-3A618A3307E0}"/>
              </a:ext>
            </a:extLst>
          </p:cNvPr>
          <p:cNvPicPr>
            <a:picLocks noChangeAspect="1"/>
          </p:cNvPicPr>
          <p:nvPr/>
        </p:nvPicPr>
        <p:blipFill rotWithShape="1">
          <a:blip r:embed="rId3"/>
          <a:srcRect l="21238" r="27345" b="-1"/>
          <a:stretch/>
        </p:blipFill>
        <p:spPr>
          <a:xfrm>
            <a:off x="6909481" y="10"/>
            <a:ext cx="5282519"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314209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A5FE-5C37-BA45-9590-A42D0677CA37}"/>
              </a:ext>
            </a:extLst>
          </p:cNvPr>
          <p:cNvSpPr>
            <a:spLocks noGrp="1"/>
          </p:cNvSpPr>
          <p:nvPr>
            <p:ph type="title"/>
          </p:nvPr>
        </p:nvSpPr>
        <p:spPr>
          <a:xfrm>
            <a:off x="1069848" y="484632"/>
            <a:ext cx="10058400" cy="1609344"/>
          </a:xfrm>
        </p:spPr>
        <p:txBody>
          <a:bodyPr>
            <a:normAutofit/>
          </a:bodyPr>
          <a:lstStyle/>
          <a:p>
            <a:r>
              <a:rPr lang="en-US"/>
              <a:t>Definition of Ethics</a:t>
            </a:r>
          </a:p>
        </p:txBody>
      </p:sp>
      <p:sp>
        <p:nvSpPr>
          <p:cNvPr id="18"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9C4505-279E-6949-91DE-296F8316AA55}"/>
              </a:ext>
            </a:extLst>
          </p:cNvPr>
          <p:cNvSpPr>
            <a:spLocks noGrp="1"/>
          </p:cNvSpPr>
          <p:nvPr>
            <p:ph idx="1"/>
          </p:nvPr>
        </p:nvSpPr>
        <p:spPr>
          <a:xfrm>
            <a:off x="2066762" y="2385390"/>
            <a:ext cx="7763908" cy="3054401"/>
          </a:xfrm>
        </p:spPr>
        <p:txBody>
          <a:bodyPr>
            <a:normAutofit/>
          </a:bodyPr>
          <a:lstStyle/>
          <a:p>
            <a:pPr marL="138989" indent="-138989" defTabSz="694944">
              <a:lnSpc>
                <a:spcPct val="100000"/>
              </a:lnSpc>
              <a:spcBef>
                <a:spcPts val="912"/>
              </a:spcBef>
            </a:pPr>
            <a:r>
              <a:rPr lang="en-US" sz="1824" kern="1200">
                <a:solidFill>
                  <a:schemeClr val="tx1"/>
                </a:solidFill>
                <a:latin typeface="+mn-lt"/>
                <a:ea typeface="+mn-ea"/>
                <a:cs typeface="+mn-cs"/>
              </a:rPr>
              <a:t>Ethics are the beliefs an individual or group maintains about what constitutes correct or proper behavior</a:t>
            </a:r>
          </a:p>
          <a:p>
            <a:pPr marL="138989" indent="-138989" defTabSz="694944">
              <a:lnSpc>
                <a:spcPct val="100000"/>
              </a:lnSpc>
              <a:spcBef>
                <a:spcPts val="912"/>
              </a:spcBef>
            </a:pPr>
            <a:r>
              <a:rPr lang="en-US" sz="1824" kern="1200">
                <a:solidFill>
                  <a:schemeClr val="tx1"/>
                </a:solidFill>
                <a:latin typeface="+mn-lt"/>
                <a:ea typeface="+mn-ea"/>
                <a:cs typeface="+mn-cs"/>
              </a:rPr>
              <a:t>The discipline dealing with what is good or bad and with moral duty and obligation.</a:t>
            </a:r>
          </a:p>
          <a:p>
            <a:pPr marL="138989" indent="-138989" defTabSz="694944">
              <a:lnSpc>
                <a:spcPct val="150000"/>
              </a:lnSpc>
              <a:spcBef>
                <a:spcPts val="912"/>
              </a:spcBef>
            </a:pPr>
            <a:r>
              <a:rPr lang="en-US" sz="1824" kern="1200">
                <a:solidFill>
                  <a:schemeClr val="tx1"/>
                </a:solidFill>
                <a:latin typeface="+mn-lt"/>
                <a:ea typeface="+mn-ea"/>
                <a:cs typeface="+mn-cs"/>
              </a:rPr>
              <a:t>A guided philosophy</a:t>
            </a:r>
          </a:p>
          <a:p>
            <a:pPr marL="138989" indent="-138989" defTabSz="694944">
              <a:lnSpc>
                <a:spcPct val="150000"/>
              </a:lnSpc>
              <a:spcBef>
                <a:spcPts val="912"/>
              </a:spcBef>
            </a:pPr>
            <a:r>
              <a:rPr lang="en-US" sz="1824" kern="1200">
                <a:solidFill>
                  <a:schemeClr val="tx1"/>
                </a:solidFill>
                <a:latin typeface="+mn-lt"/>
                <a:ea typeface="+mn-ea"/>
                <a:cs typeface="+mn-cs"/>
              </a:rPr>
              <a:t>A consciousness of moral importance</a:t>
            </a:r>
            <a:endParaRPr lang="en-US" sz="2400"/>
          </a:p>
        </p:txBody>
      </p:sp>
      <p:sp>
        <p:nvSpPr>
          <p:cNvPr id="4" name="TextBox 3">
            <a:extLst>
              <a:ext uri="{FF2B5EF4-FFF2-40B4-BE49-F238E27FC236}">
                <a16:creationId xmlns:a16="http://schemas.microsoft.com/office/drawing/2014/main" id="{54872476-E809-8546-95EE-9C66BD1689FF}"/>
              </a:ext>
            </a:extLst>
          </p:cNvPr>
          <p:cNvSpPr txBox="1"/>
          <p:nvPr/>
        </p:nvSpPr>
        <p:spPr>
          <a:xfrm>
            <a:off x="1990656" y="5439791"/>
            <a:ext cx="8217037" cy="824328"/>
          </a:xfrm>
          <a:prstGeom prst="rect">
            <a:avLst/>
          </a:prstGeom>
          <a:noFill/>
        </p:spPr>
        <p:txBody>
          <a:bodyPr wrap="square" rtlCol="0">
            <a:spAutoFit/>
          </a:bodyPr>
          <a:lstStyle/>
          <a:p>
            <a:pPr defTabSz="347472">
              <a:spcAft>
                <a:spcPts val="600"/>
              </a:spcAft>
            </a:pPr>
            <a:r>
              <a:rPr lang="en-US" sz="1064" kern="1200">
                <a:solidFill>
                  <a:schemeClr val="tx1"/>
                </a:solidFill>
                <a:latin typeface="+mn-lt"/>
                <a:ea typeface="+mn-ea"/>
                <a:cs typeface="+mn-cs"/>
              </a:rPr>
              <a:t>Corey G, Corey MS, Corey C, Callanan P. Issues and Ethics in the Helping Professions. 9th ed. Stanford, CT: Cengage Learning; 2015. as cited in Nichols, M Ethical Decision Making, NetCE.com 2017 </a:t>
            </a:r>
          </a:p>
          <a:p>
            <a:pPr defTabSz="347472">
              <a:spcAft>
                <a:spcPts val="600"/>
              </a:spcAft>
            </a:pPr>
            <a:r>
              <a:rPr lang="en-US" sz="1064" kern="1200">
                <a:solidFill>
                  <a:schemeClr val="tx1"/>
                </a:solidFill>
                <a:latin typeface="+mn-lt"/>
                <a:ea typeface="+mn-ea"/>
                <a:cs typeface="+mn-cs"/>
              </a:rPr>
              <a:t>“Ethic.” </a:t>
            </a:r>
            <a:r>
              <a:rPr lang="en-US" sz="1064" i="1" kern="1200">
                <a:solidFill>
                  <a:schemeClr val="tx1"/>
                </a:solidFill>
                <a:latin typeface="+mn-lt"/>
                <a:ea typeface="+mn-ea"/>
                <a:cs typeface="+mn-cs"/>
              </a:rPr>
              <a:t>The Merriam-Webster.com Dictionary</a:t>
            </a:r>
            <a:r>
              <a:rPr lang="en-US" sz="1064" kern="1200">
                <a:solidFill>
                  <a:schemeClr val="tx1"/>
                </a:solidFill>
                <a:latin typeface="+mn-lt"/>
                <a:ea typeface="+mn-ea"/>
                <a:cs typeface="+mn-cs"/>
              </a:rPr>
              <a:t>, Merriam-Webster Inc., </a:t>
            </a:r>
            <a:r>
              <a:rPr lang="en-US" sz="1064" kern="1200">
                <a:solidFill>
                  <a:schemeClr val="tx1"/>
                </a:solidFill>
                <a:latin typeface="+mn-lt"/>
                <a:ea typeface="+mn-ea"/>
                <a:cs typeface="+mn-cs"/>
                <a:hlinkClick r:id="rId5"/>
              </a:rPr>
              <a:t>https://www.Merriam-Webster.com/dictionary/ethic</a:t>
            </a:r>
            <a:r>
              <a:rPr lang="en-US" sz="1064" kern="1200">
                <a:solidFill>
                  <a:schemeClr val="tx1"/>
                </a:solidFill>
                <a:latin typeface="+mn-lt"/>
                <a:ea typeface="+mn-ea"/>
                <a:cs typeface="+mn-cs"/>
              </a:rPr>
              <a:t>.  Accessed 7 January 2020</a:t>
            </a:r>
            <a:endParaRPr lang="en-US" sz="1400"/>
          </a:p>
        </p:txBody>
      </p:sp>
    </p:spTree>
    <p:extLst>
      <p:ext uri="{BB962C8B-B14F-4D97-AF65-F5344CB8AC3E}">
        <p14:creationId xmlns:p14="http://schemas.microsoft.com/office/powerpoint/2010/main" val="110739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useBgFill="1">
        <p:nvSpPr>
          <p:cNvPr id="14" name="Rectangle 13">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0BB1C-3EFF-AFD6-7CA5-7B042B5A0FCF}"/>
              </a:ext>
            </a:extLst>
          </p:cNvPr>
          <p:cNvSpPr>
            <a:spLocks noGrp="1"/>
          </p:cNvSpPr>
          <p:nvPr>
            <p:ph type="title"/>
          </p:nvPr>
        </p:nvSpPr>
        <p:spPr>
          <a:xfrm>
            <a:off x="6587544" y="1382165"/>
            <a:ext cx="4869179" cy="1517984"/>
          </a:xfrm>
        </p:spPr>
        <p:txBody>
          <a:bodyPr vert="horz" lIns="91440" tIns="45720" rIns="91440" bIns="45720" rtlCol="0" anchor="ctr">
            <a:normAutofit/>
          </a:bodyPr>
          <a:lstStyle/>
          <a:p>
            <a:r>
              <a:rPr lang="en-US" sz="4800" b="1">
                <a:solidFill>
                  <a:schemeClr val="tx1"/>
                </a:solidFill>
              </a:rPr>
              <a:t>Ethics</a:t>
            </a:r>
            <a:endParaRPr lang="en-US" sz="4800">
              <a:solidFill>
                <a:schemeClr val="tx1"/>
              </a:solidFill>
            </a:endParaRPr>
          </a:p>
        </p:txBody>
      </p:sp>
      <p:sp>
        <p:nvSpPr>
          <p:cNvPr id="16" name="Freeform: Shape 15">
            <a:extLst>
              <a:ext uri="{FF2B5EF4-FFF2-40B4-BE49-F238E27FC236}">
                <a16:creationId xmlns:a16="http://schemas.microsoft.com/office/drawing/2014/main" id="{7EC0D68F-F813-4414-800D-F8D4F0AB8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3">
            <a:extLst>
              <a:ext uri="{FF2B5EF4-FFF2-40B4-BE49-F238E27FC236}">
                <a16:creationId xmlns:a16="http://schemas.microsoft.com/office/drawing/2014/main" id="{C855A597-E8AA-7D1B-EC8E-58A0AFB28E3B}"/>
              </a:ext>
            </a:extLst>
          </p:cNvPr>
          <p:cNvPicPr>
            <a:picLocks noGrp="1" noChangeAspect="1" noChangeArrowheads="1"/>
          </p:cNvPicPr>
          <p:nvPr>
            <p:ph sz="half" idx="2"/>
          </p:nvPr>
        </p:nvPicPr>
        <p:blipFill rotWithShape="1">
          <a:blip r:embed="rId4" cstate="print"/>
          <a:stretch/>
        </p:blipFill>
        <p:spPr>
          <a:xfrm>
            <a:off x="735275" y="2661650"/>
            <a:ext cx="3542527" cy="2729829"/>
          </a:xfrm>
          <a:prstGeom prst="rect">
            <a:avLst/>
          </a:prstGeom>
          <a:noFill/>
        </p:spPr>
      </p:pic>
      <p:sp>
        <p:nvSpPr>
          <p:cNvPr id="3" name="Content Placeholder 2">
            <a:extLst>
              <a:ext uri="{FF2B5EF4-FFF2-40B4-BE49-F238E27FC236}">
                <a16:creationId xmlns:a16="http://schemas.microsoft.com/office/drawing/2014/main" id="{74C935C5-E5B9-82A9-EF3C-FA321F8A988D}"/>
              </a:ext>
            </a:extLst>
          </p:cNvPr>
          <p:cNvSpPr>
            <a:spLocks noGrp="1"/>
          </p:cNvSpPr>
          <p:nvPr>
            <p:ph sz="half" idx="1"/>
          </p:nvPr>
        </p:nvSpPr>
        <p:spPr>
          <a:xfrm>
            <a:off x="6587545" y="3007389"/>
            <a:ext cx="4869179" cy="3065865"/>
          </a:xfrm>
        </p:spPr>
        <p:txBody>
          <a:bodyPr vert="horz" lIns="91440" tIns="45720" rIns="91440" bIns="45720" rtlCol="0" anchor="t">
            <a:normAutofit/>
          </a:bodyPr>
          <a:lstStyle/>
          <a:p>
            <a:r>
              <a:rPr lang="en-US" sz="1800"/>
              <a:t>Ethics deals with the “rightness” or “wrongness” of human behavior</a:t>
            </a:r>
          </a:p>
          <a:p>
            <a:r>
              <a:rPr lang="en-US" sz="1800"/>
              <a:t>Concerned with the motivation behind the behavior</a:t>
            </a:r>
          </a:p>
          <a:p>
            <a:r>
              <a:rPr lang="en-US" sz="1800"/>
              <a:t>Bioethics is the application of these principles to life-and-death issues</a:t>
            </a:r>
          </a:p>
          <a:p>
            <a:endParaRPr lang="en-US" sz="1800"/>
          </a:p>
        </p:txBody>
      </p:sp>
      <p:grpSp>
        <p:nvGrpSpPr>
          <p:cNvPr id="18" name="Group 17">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0" name="Oval 19">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372338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useBgFill="1">
        <p:nvSpPr>
          <p:cNvPr id="15" name="Rectangle 1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EC2128-0871-36D4-7FF0-DC50446AD974}"/>
              </a:ext>
            </a:extLst>
          </p:cNvPr>
          <p:cNvSpPr>
            <a:spLocks noGrp="1"/>
          </p:cNvSpPr>
          <p:nvPr>
            <p:ph type="title"/>
          </p:nvPr>
        </p:nvSpPr>
        <p:spPr>
          <a:xfrm>
            <a:off x="6386284" y="484632"/>
            <a:ext cx="4741963" cy="1971964"/>
          </a:xfrm>
        </p:spPr>
        <p:txBody>
          <a:bodyPr vert="horz" lIns="91440" tIns="45720" rIns="91440" bIns="45720" rtlCol="0" anchor="ctr">
            <a:normAutofit/>
          </a:bodyPr>
          <a:lstStyle/>
          <a:p>
            <a:r>
              <a:rPr lang="en-US" sz="4800" b="1">
                <a:solidFill>
                  <a:schemeClr val="tx1"/>
                </a:solidFill>
              </a:rPr>
              <a:t>Ethical Principles</a:t>
            </a:r>
            <a:endParaRPr lang="en-US" sz="4800">
              <a:solidFill>
                <a:schemeClr val="tx1"/>
              </a:solidFill>
            </a:endParaRPr>
          </a:p>
        </p:txBody>
      </p:sp>
      <p:sp>
        <p:nvSpPr>
          <p:cNvPr id="17" name="Freeform: Shape 16">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4" descr="C:\Documents and Settings\maggiep.AD\Local Settings\Temp\Temporary Internet Files\Content.IE5\QP0A67NH\MC900053308[1].wmf">
            <a:extLst>
              <a:ext uri="{FF2B5EF4-FFF2-40B4-BE49-F238E27FC236}">
                <a16:creationId xmlns:a16="http://schemas.microsoft.com/office/drawing/2014/main" id="{E6A69F85-4D5A-8CFD-34E9-7169935357D5}"/>
              </a:ext>
            </a:extLst>
          </p:cNvPr>
          <p:cNvPicPr>
            <a:picLocks noGrp="1" noChangeAspect="1" noChangeArrowheads="1"/>
          </p:cNvPicPr>
          <p:nvPr>
            <p:ph sz="half" idx="1"/>
          </p:nvPr>
        </p:nvPicPr>
        <p:blipFill>
          <a:blip r:embed="rId6" cstate="print"/>
          <a:stretch>
            <a:fillRect/>
          </a:stretch>
        </p:blipFill>
        <p:spPr bwMode="auto">
          <a:xfrm>
            <a:off x="900290" y="1287596"/>
            <a:ext cx="3419886" cy="4373733"/>
          </a:xfrm>
          <a:prstGeom prst="rect">
            <a:avLst/>
          </a:prstGeom>
          <a:noFill/>
        </p:spPr>
      </p:pic>
      <p:sp>
        <p:nvSpPr>
          <p:cNvPr id="5" name="Content Placeholder 4">
            <a:extLst>
              <a:ext uri="{FF2B5EF4-FFF2-40B4-BE49-F238E27FC236}">
                <a16:creationId xmlns:a16="http://schemas.microsoft.com/office/drawing/2014/main" id="{F993467E-1198-1233-9652-34832D103058}"/>
              </a:ext>
            </a:extLst>
          </p:cNvPr>
          <p:cNvSpPr>
            <a:spLocks noGrp="1"/>
          </p:cNvSpPr>
          <p:nvPr>
            <p:ph sz="half" idx="2"/>
          </p:nvPr>
        </p:nvSpPr>
        <p:spPr>
          <a:xfrm>
            <a:off x="6386286" y="2456596"/>
            <a:ext cx="4741962" cy="3715603"/>
          </a:xfrm>
        </p:spPr>
        <p:txBody>
          <a:bodyPr vert="horz" lIns="91440" tIns="45720" rIns="91440" bIns="45720" rtlCol="0">
            <a:normAutofit/>
          </a:bodyPr>
          <a:lstStyle/>
          <a:p>
            <a:r>
              <a:rPr lang="en-US"/>
              <a:t>Justice</a:t>
            </a:r>
          </a:p>
          <a:p>
            <a:r>
              <a:rPr lang="en-US"/>
              <a:t>Beneficence</a:t>
            </a:r>
          </a:p>
          <a:p>
            <a:r>
              <a:rPr lang="en-US"/>
              <a:t>Nonmaleficence</a:t>
            </a:r>
          </a:p>
          <a:p>
            <a:r>
              <a:rPr lang="en-US"/>
              <a:t>Accountability</a:t>
            </a:r>
          </a:p>
          <a:p>
            <a:r>
              <a:rPr lang="en-US"/>
              <a:t>Fidelity</a:t>
            </a:r>
          </a:p>
          <a:p>
            <a:r>
              <a:rPr lang="en-US"/>
              <a:t>Confidentiality</a:t>
            </a:r>
          </a:p>
          <a:p>
            <a:r>
              <a:rPr lang="en-US"/>
              <a:t>Autonomy</a:t>
            </a:r>
          </a:p>
          <a:p>
            <a:r>
              <a:rPr lang="en-US"/>
              <a:t>Veracity</a:t>
            </a:r>
          </a:p>
          <a:p>
            <a:endParaRPr lang="en-US"/>
          </a:p>
        </p:txBody>
      </p:sp>
      <p:grpSp>
        <p:nvGrpSpPr>
          <p:cNvPr id="19" name="Group 18">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1" name="Oval 20">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359096835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2F31FC-1C8F-1040-A959-D5BB28C4FF68}"/>
              </a:ext>
            </a:extLst>
          </p:cNvPr>
          <p:cNvSpPr>
            <a:spLocks noGrp="1"/>
          </p:cNvSpPr>
          <p:nvPr>
            <p:ph type="title"/>
          </p:nvPr>
        </p:nvSpPr>
        <p:spPr>
          <a:xfrm>
            <a:off x="4970109" y="484632"/>
            <a:ext cx="6730277" cy="1609344"/>
          </a:xfrm>
          <a:ln>
            <a:noFill/>
          </a:ln>
        </p:spPr>
        <p:txBody>
          <a:bodyPr>
            <a:normAutofit/>
          </a:bodyPr>
          <a:lstStyle/>
          <a:p>
            <a:r>
              <a:rPr lang="en-US" sz="4800"/>
              <a:t>Ethical Principles for Nurses</a:t>
            </a:r>
          </a:p>
        </p:txBody>
      </p:sp>
      <p:pic>
        <p:nvPicPr>
          <p:cNvPr id="5" name="Picture 4" descr="Open doors">
            <a:extLst>
              <a:ext uri="{FF2B5EF4-FFF2-40B4-BE49-F238E27FC236}">
                <a16:creationId xmlns:a16="http://schemas.microsoft.com/office/drawing/2014/main" id="{6DF6E6A7-1140-BA69-8F96-9B967575F486}"/>
              </a:ext>
            </a:extLst>
          </p:cNvPr>
          <p:cNvPicPr>
            <a:picLocks noChangeAspect="1"/>
          </p:cNvPicPr>
          <p:nvPr/>
        </p:nvPicPr>
        <p:blipFill rotWithShape="1">
          <a:blip r:embed="rId5"/>
          <a:srcRect l="41085" r="13687" b="-1"/>
          <a:stretch/>
        </p:blipFill>
        <p:spPr>
          <a:xfrm>
            <a:off x="3344" y="10"/>
            <a:ext cx="4646726" cy="6857990"/>
          </a:xfrm>
          <a:prstGeom prst="rect">
            <a:avLst/>
          </a:prstGeom>
        </p:spPr>
      </p:pic>
      <p:sp>
        <p:nvSpPr>
          <p:cNvPr id="3" name="Content Placeholder 2">
            <a:extLst>
              <a:ext uri="{FF2B5EF4-FFF2-40B4-BE49-F238E27FC236}">
                <a16:creationId xmlns:a16="http://schemas.microsoft.com/office/drawing/2014/main" id="{F1BCFE96-6B61-F84B-893D-C9A11F489FD8}"/>
              </a:ext>
            </a:extLst>
          </p:cNvPr>
          <p:cNvSpPr>
            <a:spLocks noGrp="1"/>
          </p:cNvSpPr>
          <p:nvPr>
            <p:ph idx="1"/>
          </p:nvPr>
        </p:nvSpPr>
        <p:spPr>
          <a:xfrm>
            <a:off x="4970109" y="2121407"/>
            <a:ext cx="6730276" cy="4565473"/>
          </a:xfrm>
        </p:spPr>
        <p:txBody>
          <a:bodyPr>
            <a:normAutofit lnSpcReduction="10000"/>
          </a:bodyPr>
          <a:lstStyle/>
          <a:p>
            <a:pPr marL="0" indent="0">
              <a:spcBef>
                <a:spcPts val="0"/>
              </a:spcBef>
              <a:spcAft>
                <a:spcPts val="600"/>
              </a:spcAft>
              <a:buNone/>
            </a:pPr>
            <a:endParaRPr lang="en-US" sz="1400" b="1"/>
          </a:p>
          <a:p>
            <a:pPr lvl="1">
              <a:spcBef>
                <a:spcPts val="0"/>
              </a:spcBef>
              <a:spcAft>
                <a:spcPts val="600"/>
              </a:spcAft>
            </a:pPr>
            <a:r>
              <a:rPr lang="en-US" sz="1400" b="1"/>
              <a:t>Justice </a:t>
            </a:r>
            <a:r>
              <a:rPr lang="en-US" sz="1400"/>
              <a:t>is fairness. Nurses must be fair when they distribute care, for example, among the patients in the group of patients that they are taking care of. Care must be fairly, justly, and equitably distributed among a group of patients.</a:t>
            </a:r>
          </a:p>
          <a:p>
            <a:pPr lvl="1">
              <a:spcBef>
                <a:spcPts val="0"/>
              </a:spcBef>
              <a:spcAft>
                <a:spcPts val="600"/>
              </a:spcAft>
            </a:pPr>
            <a:endParaRPr lang="en-US" sz="1400"/>
          </a:p>
          <a:p>
            <a:pPr lvl="1">
              <a:spcBef>
                <a:spcPts val="0"/>
              </a:spcBef>
              <a:spcAft>
                <a:spcPts val="600"/>
              </a:spcAft>
            </a:pPr>
            <a:r>
              <a:rPr lang="en-US" sz="1400" b="1"/>
              <a:t>Beneficence</a:t>
            </a:r>
            <a:r>
              <a:rPr lang="en-US" sz="1400"/>
              <a:t> is doing good and the right thing for the patient.</a:t>
            </a:r>
          </a:p>
          <a:p>
            <a:pPr lvl="1">
              <a:spcBef>
                <a:spcPts val="0"/>
              </a:spcBef>
              <a:spcAft>
                <a:spcPts val="600"/>
              </a:spcAft>
            </a:pPr>
            <a:endParaRPr lang="en-US" sz="1400"/>
          </a:p>
          <a:p>
            <a:pPr lvl="1">
              <a:spcBef>
                <a:spcPts val="0"/>
              </a:spcBef>
              <a:spcAft>
                <a:spcPts val="600"/>
              </a:spcAft>
            </a:pPr>
            <a:r>
              <a:rPr lang="en-US" sz="1400" b="1"/>
              <a:t>Nonmaleficence </a:t>
            </a:r>
            <a:r>
              <a:rPr lang="en-US" sz="1400"/>
              <a:t>is doing no harm, as stated in the historical Hippocratic Oath. Harm can be intentional or unintentional.</a:t>
            </a:r>
          </a:p>
          <a:p>
            <a:pPr lvl="1">
              <a:spcBef>
                <a:spcPts val="0"/>
              </a:spcBef>
              <a:spcAft>
                <a:spcPts val="600"/>
              </a:spcAft>
            </a:pPr>
            <a:endParaRPr lang="en-US" sz="1400"/>
          </a:p>
          <a:p>
            <a:pPr lvl="1">
              <a:spcBef>
                <a:spcPts val="0"/>
              </a:spcBef>
              <a:spcAft>
                <a:spcPts val="600"/>
              </a:spcAft>
            </a:pPr>
            <a:r>
              <a:rPr lang="en-US" sz="1400" b="1"/>
              <a:t>Accountability</a:t>
            </a:r>
            <a:r>
              <a:rPr lang="en-US" sz="1400"/>
              <a:t> is accepting responsibility for one's own actions. Nurses are accountable for their nursing care and other actions. They must accept all of the professional and personal consequences that can occur as the result of their actions.</a:t>
            </a:r>
          </a:p>
          <a:p>
            <a:pPr marL="0" indent="0">
              <a:spcBef>
                <a:spcPts val="0"/>
              </a:spcBef>
              <a:spcAft>
                <a:spcPts val="600"/>
              </a:spcAft>
              <a:buNone/>
            </a:pPr>
            <a:endParaRPr lang="en-US" sz="1400"/>
          </a:p>
          <a:p>
            <a:pPr marL="0" indent="0">
              <a:spcBef>
                <a:spcPts val="0"/>
              </a:spcBef>
              <a:spcAft>
                <a:spcPts val="600"/>
              </a:spcAft>
              <a:buNone/>
            </a:pPr>
            <a:endParaRPr lang="en-US" sz="1400"/>
          </a:p>
          <a:p>
            <a:pPr marL="0" indent="0">
              <a:spcBef>
                <a:spcPts val="0"/>
              </a:spcBef>
              <a:spcAft>
                <a:spcPts val="600"/>
              </a:spcAft>
              <a:buNone/>
            </a:pPr>
            <a:endParaRPr lang="en-US" sz="1400"/>
          </a:p>
          <a:p>
            <a:pPr marL="0" indent="0">
              <a:spcBef>
                <a:spcPts val="0"/>
              </a:spcBef>
              <a:spcAft>
                <a:spcPts val="600"/>
              </a:spcAft>
              <a:buNone/>
            </a:pPr>
            <a:r>
              <a:rPr lang="en-US" sz="1400"/>
              <a:t>https://www.registerednursing.org/nclex/ethical-practice/</a:t>
            </a:r>
          </a:p>
          <a:p>
            <a:pPr>
              <a:spcBef>
                <a:spcPts val="0"/>
              </a:spcBef>
              <a:spcAft>
                <a:spcPts val="600"/>
              </a:spcAft>
            </a:pPr>
            <a:endParaRPr lang="en-US" sz="1100"/>
          </a:p>
        </p:txBody>
      </p:sp>
      <p:grpSp>
        <p:nvGrpSpPr>
          <p:cNvPr id="11" name="Group 10">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119680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A3E54417-DCEE-3A4E-8F56-2AF99748CB58}"/>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Ethical Principles for Nurses (continued)</a:t>
            </a:r>
          </a:p>
        </p:txBody>
      </p:sp>
      <p:sp>
        <p:nvSpPr>
          <p:cNvPr id="3" name="Content Placeholder 2">
            <a:extLst>
              <a:ext uri="{FF2B5EF4-FFF2-40B4-BE49-F238E27FC236}">
                <a16:creationId xmlns:a16="http://schemas.microsoft.com/office/drawing/2014/main" id="{4A0E6645-52A8-A642-9E51-A6E057073AAB}"/>
              </a:ext>
            </a:extLst>
          </p:cNvPr>
          <p:cNvSpPr>
            <a:spLocks noGrp="1"/>
          </p:cNvSpPr>
          <p:nvPr>
            <p:ph idx="1"/>
          </p:nvPr>
        </p:nvSpPr>
        <p:spPr>
          <a:xfrm>
            <a:off x="5053780" y="599768"/>
            <a:ext cx="6074467" cy="5572432"/>
          </a:xfrm>
        </p:spPr>
        <p:txBody>
          <a:bodyPr anchor="ctr">
            <a:normAutofit/>
          </a:bodyPr>
          <a:lstStyle/>
          <a:p>
            <a:pPr>
              <a:spcBef>
                <a:spcPts val="0"/>
              </a:spcBef>
              <a:buFont typeface="Gill Sans MT" panose="020B0502020104020203" pitchFamily="34" charset="0"/>
              <a:buChar char="–"/>
            </a:pPr>
            <a:r>
              <a:rPr lang="en-US" sz="1600" b="1"/>
              <a:t>Fidelity</a:t>
            </a:r>
            <a:r>
              <a:rPr lang="en-US" sz="1600"/>
              <a:t> is keeping one's promises. The nurse must be faithful and true to their professional promises and responsibilities by providing high-quality, safe care in a competent manner.</a:t>
            </a:r>
          </a:p>
          <a:p>
            <a:pPr>
              <a:spcBef>
                <a:spcPts val="0"/>
              </a:spcBef>
              <a:buFont typeface="Gill Sans MT" panose="020B0502020104020203" pitchFamily="34" charset="0"/>
              <a:buChar char="–"/>
            </a:pPr>
            <a:endParaRPr lang="en-US" sz="1600"/>
          </a:p>
          <a:p>
            <a:pPr>
              <a:spcBef>
                <a:spcPts val="0"/>
              </a:spcBef>
              <a:buFont typeface="Gill Sans MT" panose="020B0502020104020203" pitchFamily="34" charset="0"/>
              <a:buChar char="–"/>
            </a:pPr>
            <a:r>
              <a:rPr lang="en-US" sz="1600" b="1"/>
              <a:t>Confidentiality</a:t>
            </a:r>
            <a:r>
              <a:rPr lang="en-US" sz="1600"/>
              <a:t> is the principle of keeping secure and secret from others, the information given by or about an individual in the course of a professional relationship.</a:t>
            </a:r>
          </a:p>
          <a:p>
            <a:pPr>
              <a:spcBef>
                <a:spcPts val="0"/>
              </a:spcBef>
            </a:pPr>
            <a:endParaRPr lang="en-US" sz="1600"/>
          </a:p>
          <a:p>
            <a:pPr>
              <a:spcBef>
                <a:spcPts val="0"/>
              </a:spcBef>
              <a:buFont typeface="Gill Sans MT" panose="020B0502020104020203" pitchFamily="34" charset="0"/>
              <a:buChar char="–"/>
            </a:pPr>
            <a:r>
              <a:rPr lang="en-US" sz="1600" b="1"/>
              <a:t>Autonomy</a:t>
            </a:r>
            <a:r>
              <a:rPr lang="en-US" sz="1600"/>
              <a:t> and patient self-determination are upheld when the nurse accepts the client as a unique person who has the innate right to have their own opinions, perspectives, values, and beliefs. Nurses encourage patients to make their own decisions without any judgments or coercion from the nurse. The patient has the right to reject or accept all treatments.</a:t>
            </a:r>
          </a:p>
          <a:p>
            <a:pPr>
              <a:spcBef>
                <a:spcPts val="0"/>
              </a:spcBef>
            </a:pPr>
            <a:endParaRPr lang="en-US" sz="1600"/>
          </a:p>
          <a:p>
            <a:pPr>
              <a:spcBef>
                <a:spcPts val="0"/>
              </a:spcBef>
              <a:buFont typeface="Gill Sans MT" panose="020B0502020104020203" pitchFamily="34" charset="0"/>
              <a:buChar char="–"/>
            </a:pPr>
            <a:r>
              <a:rPr lang="en-US" sz="1600" b="1"/>
              <a:t>Veracity</a:t>
            </a:r>
            <a:r>
              <a:rPr lang="en-US" sz="1600"/>
              <a:t> is being completely truthful with patients; nurses must not withhold the whole truth from clients even when it may lead to patient distress.</a:t>
            </a:r>
          </a:p>
          <a:p>
            <a:pPr marL="0" indent="0">
              <a:spcBef>
                <a:spcPts val="0"/>
              </a:spcBef>
              <a:buNone/>
            </a:pPr>
            <a:endParaRPr lang="en-US" sz="1600"/>
          </a:p>
          <a:p>
            <a:pPr>
              <a:spcBef>
                <a:spcPts val="0"/>
              </a:spcBef>
            </a:pPr>
            <a:endParaRPr lang="en-US" sz="1600"/>
          </a:p>
          <a:p>
            <a:pPr>
              <a:spcBef>
                <a:spcPts val="0"/>
              </a:spcBef>
            </a:pPr>
            <a:endParaRPr lang="en-US" sz="1600"/>
          </a:p>
          <a:p>
            <a:pPr marL="0" indent="0">
              <a:spcBef>
                <a:spcPts val="0"/>
              </a:spcBef>
              <a:buNone/>
            </a:pPr>
            <a:r>
              <a:rPr lang="en-US" sz="1600"/>
              <a:t>https://www.registerednursing.org/nclex/ethical-practice/</a:t>
            </a:r>
          </a:p>
          <a:p>
            <a:pPr marL="0" indent="0">
              <a:spcBef>
                <a:spcPts val="0"/>
              </a:spcBef>
              <a:buNone/>
            </a:pPr>
            <a:endParaRPr lang="en-US" sz="1600"/>
          </a:p>
          <a:p>
            <a:pPr>
              <a:spcBef>
                <a:spcPts val="0"/>
              </a:spcBef>
            </a:pPr>
            <a:endParaRPr lang="en-US" sz="1600"/>
          </a:p>
          <a:p>
            <a:pPr>
              <a:spcBef>
                <a:spcPts val="0"/>
              </a:spcBef>
            </a:pPr>
            <a:endParaRPr lang="en-US" sz="1600"/>
          </a:p>
          <a:p>
            <a:endParaRPr lang="en-US" sz="1600"/>
          </a:p>
        </p:txBody>
      </p:sp>
      <p:sp>
        <p:nvSpPr>
          <p:cNvPr id="23" name="Oval 22">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29070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74" name="Rectangle 23573">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p:cNvSpPr>
            <a:spLocks noGrp="1" noChangeArrowheads="1"/>
          </p:cNvSpPr>
          <p:nvPr>
            <p:ph type="title"/>
          </p:nvPr>
        </p:nvSpPr>
        <p:spPr>
          <a:xfrm>
            <a:off x="6587544" y="1382165"/>
            <a:ext cx="4869179" cy="1517984"/>
          </a:xfrm>
        </p:spPr>
        <p:style>
          <a:lnRef idx="0">
            <a:scrgbClr r="0" g="0" b="0"/>
          </a:lnRef>
          <a:fillRef idx="1003">
            <a:schemeClr val="lt2"/>
          </a:fillRef>
          <a:effectRef idx="0">
            <a:scrgbClr r="0" g="0" b="0"/>
          </a:effectRef>
          <a:fontRef idx="major"/>
        </p:style>
        <p:txBody>
          <a:bodyPr>
            <a:normAutofit/>
          </a:bodyPr>
          <a:lstStyle/>
          <a:p>
            <a:pPr eaLnBrk="1" hangingPunct="1"/>
            <a:r>
              <a:rPr lang="en-US" sz="4800" b="1">
                <a:solidFill>
                  <a:schemeClr val="tx1"/>
                </a:solidFill>
                <a:latin typeface="Times New Roman" pitchFamily="18" charset="0"/>
                <a:cs typeface="Times New Roman" pitchFamily="18" charset="0"/>
              </a:rPr>
              <a:t>Justice</a:t>
            </a:r>
          </a:p>
        </p:txBody>
      </p:sp>
      <p:sp>
        <p:nvSpPr>
          <p:cNvPr id="23576" name="Freeform: Shape 23575">
            <a:extLst>
              <a:ext uri="{FF2B5EF4-FFF2-40B4-BE49-F238E27FC236}">
                <a16:creationId xmlns:a16="http://schemas.microsoft.com/office/drawing/2014/main" id="{7EC0D68F-F813-4414-800D-F8D4F0AB8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noChangeArrowheads="1"/>
          </p:cNvPicPr>
          <p:nvPr/>
        </p:nvPicPr>
        <p:blipFill>
          <a:blip r:embed="rId2" cstate="print"/>
          <a:stretch>
            <a:fillRect/>
          </a:stretch>
        </p:blipFill>
        <p:spPr bwMode="auto">
          <a:xfrm>
            <a:off x="735275" y="2362188"/>
            <a:ext cx="3542527" cy="3328753"/>
          </a:xfrm>
          <a:prstGeom prst="rect">
            <a:avLst/>
          </a:prstGeom>
          <a:noFill/>
        </p:spPr>
      </p:pic>
      <p:sp>
        <p:nvSpPr>
          <p:cNvPr id="23555" name="Rectangle 3"/>
          <p:cNvSpPr>
            <a:spLocks noGrp="1" noChangeArrowheads="1"/>
          </p:cNvSpPr>
          <p:nvPr>
            <p:ph idx="1"/>
          </p:nvPr>
        </p:nvSpPr>
        <p:spPr>
          <a:xfrm>
            <a:off x="6587545" y="3007389"/>
            <a:ext cx="4869179" cy="3065865"/>
          </a:xfrm>
        </p:spPr>
        <p:txBody>
          <a:bodyPr anchor="t">
            <a:normAutofit/>
          </a:bodyPr>
          <a:lstStyle/>
          <a:p>
            <a:pPr eaLnBrk="1" hangingPunct="1"/>
            <a:r>
              <a:rPr lang="en-US" sz="1800">
                <a:latin typeface="Times New Roman" pitchFamily="18" charset="0"/>
                <a:cs typeface="Times New Roman" pitchFamily="18" charset="0"/>
              </a:rPr>
              <a:t>Every individual must be treated equally</a:t>
            </a:r>
          </a:p>
          <a:p>
            <a:pPr eaLnBrk="1" hangingPunct="1"/>
            <a:r>
              <a:rPr lang="en-US" sz="1800">
                <a:latin typeface="Times New Roman" pitchFamily="18" charset="0"/>
                <a:cs typeface="Times New Roman" pitchFamily="18" charset="0"/>
              </a:rPr>
              <a:t>This requires nurses to be nonjudgmental</a:t>
            </a:r>
          </a:p>
        </p:txBody>
      </p:sp>
      <p:grpSp>
        <p:nvGrpSpPr>
          <p:cNvPr id="23578" name="Group 23577">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3579" name="Oval 23578">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3580" name="Oval 23579">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6" name="Rectangle 22535">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p:cNvSpPr>
            <a:spLocks noGrp="1" noChangeArrowheads="1"/>
          </p:cNvSpPr>
          <p:nvPr>
            <p:ph type="title"/>
          </p:nvPr>
        </p:nvSpPr>
        <p:spPr>
          <a:xfrm>
            <a:off x="8156350" y="484632"/>
            <a:ext cx="3544035" cy="1609344"/>
          </a:xfrm>
          <a:ln>
            <a:noFill/>
          </a:ln>
        </p:spPr>
        <p:style>
          <a:lnRef idx="0">
            <a:scrgbClr r="0" g="0" b="0"/>
          </a:lnRef>
          <a:fillRef idx="1003">
            <a:schemeClr val="lt2"/>
          </a:fillRef>
          <a:effectRef idx="0">
            <a:scrgbClr r="0" g="0" b="0"/>
          </a:effectRef>
          <a:fontRef idx="major"/>
        </p:style>
        <p:txBody>
          <a:bodyPr>
            <a:normAutofit/>
          </a:bodyPr>
          <a:lstStyle/>
          <a:p>
            <a:pPr eaLnBrk="1" hangingPunct="1"/>
            <a:r>
              <a:rPr lang="en-US" sz="3200" b="1">
                <a:latin typeface="Times New Roman" pitchFamily="18" charset="0"/>
                <a:cs typeface="Times New Roman" pitchFamily="18" charset="0"/>
              </a:rPr>
              <a:t>Beneficence</a:t>
            </a:r>
          </a:p>
        </p:txBody>
      </p:sp>
      <p:pic>
        <p:nvPicPr>
          <p:cNvPr id="4" name="Picture 1" descr="C:\Documents and Settings\maggiep.AD\Local Settings\Temp\Temporary Internet Files\Content.IE5\F8VS1D6M\MC900055665[1].wmf"/>
          <p:cNvPicPr>
            <a:picLocks noChangeAspect="1" noChangeArrowheads="1"/>
          </p:cNvPicPr>
          <p:nvPr/>
        </p:nvPicPr>
        <p:blipFill>
          <a:blip r:embed="rId4" cstate="print"/>
          <a:stretch>
            <a:fillRect/>
          </a:stretch>
        </p:blipFill>
        <p:spPr bwMode="auto">
          <a:xfrm>
            <a:off x="633999" y="1073269"/>
            <a:ext cx="6882269" cy="4721723"/>
          </a:xfrm>
          <a:prstGeom prst="rect">
            <a:avLst/>
          </a:prstGeom>
          <a:noFill/>
        </p:spPr>
      </p:pic>
      <p:sp>
        <p:nvSpPr>
          <p:cNvPr id="22531" name="Rectangle 3"/>
          <p:cNvSpPr>
            <a:spLocks noGrp="1" noChangeArrowheads="1"/>
          </p:cNvSpPr>
          <p:nvPr>
            <p:ph idx="1"/>
          </p:nvPr>
        </p:nvSpPr>
        <p:spPr>
          <a:xfrm>
            <a:off x="8156351" y="2121408"/>
            <a:ext cx="3544034" cy="4050792"/>
          </a:xfrm>
        </p:spPr>
        <p:txBody>
          <a:bodyPr>
            <a:normAutofit/>
          </a:bodyPr>
          <a:lstStyle/>
          <a:p>
            <a:pPr eaLnBrk="1" hangingPunct="1"/>
            <a:r>
              <a:rPr lang="en-US" sz="1600">
                <a:latin typeface="Times New Roman" pitchFamily="18" charset="0"/>
                <a:cs typeface="Times New Roman" pitchFamily="18" charset="0"/>
              </a:rPr>
              <a:t>This principle means “doing good” for others</a:t>
            </a:r>
          </a:p>
          <a:p>
            <a:pPr eaLnBrk="1" hangingPunct="1"/>
            <a:r>
              <a:rPr lang="en-US" sz="1600">
                <a:latin typeface="Times New Roman" pitchFamily="18" charset="0"/>
                <a:cs typeface="Times New Roman" pitchFamily="18" charset="0"/>
              </a:rPr>
              <a:t>Nurses need to assist clients in meeting all their needs</a:t>
            </a:r>
          </a:p>
          <a:p>
            <a:pPr lvl="1" eaLnBrk="1" hangingPunct="1"/>
            <a:r>
              <a:rPr lang="en-US" sz="1600">
                <a:latin typeface="Times New Roman" pitchFamily="18" charset="0"/>
                <a:cs typeface="Times New Roman" pitchFamily="18" charset="0"/>
              </a:rPr>
              <a:t>Biological</a:t>
            </a:r>
          </a:p>
          <a:p>
            <a:pPr lvl="1" eaLnBrk="1" hangingPunct="1"/>
            <a:r>
              <a:rPr lang="en-US" sz="1600">
                <a:latin typeface="Times New Roman" pitchFamily="18" charset="0"/>
                <a:cs typeface="Times New Roman" pitchFamily="18" charset="0"/>
              </a:rPr>
              <a:t>Psychological</a:t>
            </a:r>
          </a:p>
          <a:p>
            <a:pPr lvl="1" eaLnBrk="1" hangingPunct="1"/>
            <a:r>
              <a:rPr lang="en-US" sz="1600">
                <a:latin typeface="Times New Roman" pitchFamily="18" charset="0"/>
                <a:cs typeface="Times New Roman" pitchFamily="18" charset="0"/>
              </a:rPr>
              <a:t>Social</a:t>
            </a:r>
          </a:p>
        </p:txBody>
      </p:sp>
      <p:grpSp>
        <p:nvGrpSpPr>
          <p:cNvPr id="22538" name="Group 22537">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2539" name="Oval 22538">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2540" name="Oval 22539">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23" name="Rectangle 21522">
            <a:extLst>
              <a:ext uri="{FF2B5EF4-FFF2-40B4-BE49-F238E27FC236}">
                <a16:creationId xmlns:a16="http://schemas.microsoft.com/office/drawing/2014/main" id="{5B057BAA-CAD8-42D7-8DDF-E2075435D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p:cNvSpPr>
            <a:spLocks noGrp="1" noChangeArrowheads="1"/>
          </p:cNvSpPr>
          <p:nvPr>
            <p:ph type="title"/>
          </p:nvPr>
        </p:nvSpPr>
        <p:spPr>
          <a:xfrm>
            <a:off x="6400800" y="484632"/>
            <a:ext cx="5299586" cy="1609344"/>
          </a:xfrm>
          <a:ln>
            <a:noFill/>
          </a:ln>
        </p:spPr>
        <p:style>
          <a:lnRef idx="0">
            <a:scrgbClr r="0" g="0" b="0"/>
          </a:lnRef>
          <a:fillRef idx="1003">
            <a:schemeClr val="lt2"/>
          </a:fillRef>
          <a:effectRef idx="0">
            <a:scrgbClr r="0" g="0" b="0"/>
          </a:effectRef>
          <a:fontRef idx="major"/>
        </p:style>
        <p:txBody>
          <a:bodyPr>
            <a:normAutofit/>
          </a:bodyPr>
          <a:lstStyle/>
          <a:p>
            <a:pPr eaLnBrk="1" hangingPunct="1"/>
            <a:r>
              <a:rPr lang="en-US" sz="4000" b="1">
                <a:latin typeface="Times New Roman" pitchFamily="18" charset="0"/>
                <a:cs typeface="Times New Roman" pitchFamily="18" charset="0"/>
              </a:rPr>
              <a:t>Nonmaleficence</a:t>
            </a:r>
          </a:p>
        </p:txBody>
      </p:sp>
      <p:pic>
        <p:nvPicPr>
          <p:cNvPr id="21518" name="Picture 21517" descr="Exclamation mark on a yellow background">
            <a:extLst>
              <a:ext uri="{FF2B5EF4-FFF2-40B4-BE49-F238E27FC236}">
                <a16:creationId xmlns:a16="http://schemas.microsoft.com/office/drawing/2014/main" id="{D4F78FD6-C24F-359A-A7C7-6513320C2C40}"/>
              </a:ext>
            </a:extLst>
          </p:cNvPr>
          <p:cNvPicPr>
            <a:picLocks noChangeAspect="1"/>
          </p:cNvPicPr>
          <p:nvPr/>
        </p:nvPicPr>
        <p:blipFill rotWithShape="1">
          <a:blip r:embed="rId3"/>
          <a:srcRect l="23900" r="11756"/>
          <a:stretch/>
        </p:blipFill>
        <p:spPr>
          <a:xfrm>
            <a:off x="633999" y="640080"/>
            <a:ext cx="4794199" cy="5588101"/>
          </a:xfrm>
          <a:prstGeom prst="rect">
            <a:avLst/>
          </a:prstGeom>
        </p:spPr>
      </p:pic>
      <p:sp>
        <p:nvSpPr>
          <p:cNvPr id="21507" name="Rectangle 3"/>
          <p:cNvSpPr>
            <a:spLocks noGrp="1" noChangeArrowheads="1"/>
          </p:cNvSpPr>
          <p:nvPr>
            <p:ph idx="1"/>
          </p:nvPr>
        </p:nvSpPr>
        <p:spPr>
          <a:xfrm>
            <a:off x="6400799" y="2121408"/>
            <a:ext cx="5299585" cy="4050792"/>
          </a:xfrm>
        </p:spPr>
        <p:txBody>
          <a:bodyPr>
            <a:normAutofit/>
          </a:bodyPr>
          <a:lstStyle/>
          <a:p>
            <a:pPr marL="176594" indent="-176594" defTabSz="706374">
              <a:spcBef>
                <a:spcPts val="541"/>
              </a:spcBef>
            </a:pPr>
            <a:r>
              <a:rPr lang="en-US" sz="1800" kern="1200">
                <a:latin typeface="Times New Roman" pitchFamily="18" charset="0"/>
                <a:ea typeface="+mn-ea"/>
                <a:cs typeface="Times New Roman" pitchFamily="18" charset="0"/>
              </a:rPr>
              <a:t>Requires that no harm be caused to an individual, either unintentionally or deliberately</a:t>
            </a:r>
          </a:p>
          <a:p>
            <a:pPr marL="176594" indent="-176594" defTabSz="706374">
              <a:spcBef>
                <a:spcPts val="541"/>
              </a:spcBef>
            </a:pPr>
            <a:r>
              <a:rPr lang="en-US" sz="1800" kern="1200">
                <a:latin typeface="Times New Roman" pitchFamily="18" charset="0"/>
                <a:ea typeface="+mn-ea"/>
                <a:cs typeface="Times New Roman" pitchFamily="18" charset="0"/>
              </a:rPr>
              <a:t>This principle requires nurses to protect individuals who are unable to protect themselves</a:t>
            </a:r>
            <a:endParaRPr lang="en-US" sz="1800">
              <a:latin typeface="Times New Roman" pitchFamily="18" charset="0"/>
              <a:cs typeface="Times New Roman" pitchFamily="18" charset="0"/>
            </a:endParaRPr>
          </a:p>
        </p:txBody>
      </p:sp>
      <p:grpSp>
        <p:nvGrpSpPr>
          <p:cNvPr id="21525" name="Group 21524">
            <a:extLst>
              <a:ext uri="{FF2B5EF4-FFF2-40B4-BE49-F238E27FC236}">
                <a16:creationId xmlns:a16="http://schemas.microsoft.com/office/drawing/2014/main" id="{ECBD3C71-5915-4215-B435-9334BCE4B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526" name="Oval 21525">
              <a:extLst>
                <a:ext uri="{FF2B5EF4-FFF2-40B4-BE49-F238E27FC236}">
                  <a16:creationId xmlns:a16="http://schemas.microsoft.com/office/drawing/2014/main" id="{118961C7-3F52-4908-BA1D-EE6B50734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1527" name="Oval 21526">
              <a:extLst>
                <a:ext uri="{FF2B5EF4-FFF2-40B4-BE49-F238E27FC236}">
                  <a16:creationId xmlns:a16="http://schemas.microsoft.com/office/drawing/2014/main" id="{C640DAE0-FDB1-4C88-B414-A361A75E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6" name="Rectangle 27655">
            <a:extLst>
              <a:ext uri="{FF2B5EF4-FFF2-40B4-BE49-F238E27FC236}">
                <a16:creationId xmlns:a16="http://schemas.microsoft.com/office/drawing/2014/main" id="{D2F9B8D9-2A0F-48A2-AD9F-81D8C4970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2"/>
          <p:cNvSpPr>
            <a:spLocks noGrp="1" noChangeArrowheads="1"/>
          </p:cNvSpPr>
          <p:nvPr>
            <p:ph type="title"/>
          </p:nvPr>
        </p:nvSpPr>
        <p:spPr>
          <a:xfrm>
            <a:off x="4970109" y="484632"/>
            <a:ext cx="6730277" cy="1609344"/>
          </a:xfrm>
          <a:ln>
            <a:noFill/>
          </a:ln>
        </p:spPr>
        <p:style>
          <a:lnRef idx="0">
            <a:scrgbClr r="0" g="0" b="0"/>
          </a:lnRef>
          <a:fillRef idx="1003">
            <a:schemeClr val="lt2"/>
          </a:fillRef>
          <a:effectRef idx="0">
            <a:scrgbClr r="0" g="0" b="0"/>
          </a:effectRef>
          <a:fontRef idx="major"/>
        </p:style>
        <p:txBody>
          <a:bodyPr>
            <a:normAutofit/>
          </a:bodyPr>
          <a:lstStyle/>
          <a:p>
            <a:pPr eaLnBrk="1" hangingPunct="1"/>
            <a:r>
              <a:rPr lang="en-US" sz="4400" b="1">
                <a:latin typeface="Times New Roman" pitchFamily="18" charset="0"/>
                <a:cs typeface="Times New Roman" pitchFamily="18" charset="0"/>
              </a:rPr>
              <a:t>Accountability</a:t>
            </a:r>
          </a:p>
        </p:txBody>
      </p:sp>
      <p:pic>
        <p:nvPicPr>
          <p:cNvPr id="4098" name="Picture 2" descr="C:\Documents and Settings\maggiep.AD\Local Settings\Temporary Internet Files\Content.IE5\YCPCSEDU\MP900448461[1].jpg"/>
          <p:cNvPicPr>
            <a:picLocks noChangeAspect="1" noChangeArrowheads="1"/>
          </p:cNvPicPr>
          <p:nvPr/>
        </p:nvPicPr>
        <p:blipFill rotWithShape="1">
          <a:blip r:embed="rId4" cstate="print"/>
          <a:srcRect l="9365" r="2525" b="1"/>
          <a:stretch/>
        </p:blipFill>
        <p:spPr bwMode="auto">
          <a:xfrm>
            <a:off x="814828" y="640080"/>
            <a:ext cx="3360442" cy="5588101"/>
          </a:xfrm>
          <a:prstGeom prst="rect">
            <a:avLst/>
          </a:prstGeom>
          <a:noFill/>
        </p:spPr>
      </p:pic>
      <p:sp>
        <p:nvSpPr>
          <p:cNvPr id="27651" name="Rectangle 3"/>
          <p:cNvSpPr>
            <a:spLocks noGrp="1" noChangeArrowheads="1"/>
          </p:cNvSpPr>
          <p:nvPr>
            <p:ph idx="1"/>
          </p:nvPr>
        </p:nvSpPr>
        <p:spPr>
          <a:xfrm>
            <a:off x="4970109" y="2121408"/>
            <a:ext cx="6730276" cy="4050792"/>
          </a:xfrm>
        </p:spPr>
        <p:txBody>
          <a:bodyPr>
            <a:normAutofit/>
          </a:bodyPr>
          <a:lstStyle/>
          <a:p>
            <a:pPr eaLnBrk="1" hangingPunct="1"/>
            <a:r>
              <a:rPr lang="en-US">
                <a:latin typeface="Times New Roman" pitchFamily="18" charset="0"/>
                <a:cs typeface="Times New Roman" pitchFamily="18" charset="0"/>
              </a:rPr>
              <a:t>Individuals need to be responsible for their own actions</a:t>
            </a:r>
          </a:p>
          <a:p>
            <a:pPr eaLnBrk="1" hangingPunct="1"/>
            <a:r>
              <a:rPr lang="en-US">
                <a:latin typeface="Times New Roman" pitchFamily="18" charset="0"/>
                <a:cs typeface="Times New Roman" pitchFamily="18" charset="0"/>
              </a:rPr>
              <a:t>Nurses are accountable to themselves and to their colleagues</a:t>
            </a:r>
          </a:p>
        </p:txBody>
      </p:sp>
      <p:grpSp>
        <p:nvGrpSpPr>
          <p:cNvPr id="27658" name="Group 27657">
            <a:extLst>
              <a:ext uri="{FF2B5EF4-FFF2-40B4-BE49-F238E27FC236}">
                <a16:creationId xmlns:a16="http://schemas.microsoft.com/office/drawing/2014/main" id="{0F7E20FF-7DA6-46B7-AB0E-E6CBFDD072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7659" name="Oval 27658">
              <a:extLst>
                <a:ext uri="{FF2B5EF4-FFF2-40B4-BE49-F238E27FC236}">
                  <a16:creationId xmlns:a16="http://schemas.microsoft.com/office/drawing/2014/main" id="{6BE624B6-B9F4-4C3F-9F6E-2182D90EC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7660" name="Oval 27659">
              <a:extLst>
                <a:ext uri="{FF2B5EF4-FFF2-40B4-BE49-F238E27FC236}">
                  <a16:creationId xmlns:a16="http://schemas.microsoft.com/office/drawing/2014/main" id="{8710C23B-B5E1-45A6-80F6-55643AC6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4" name="Rectangle 24583">
            <a:extLst>
              <a:ext uri="{FF2B5EF4-FFF2-40B4-BE49-F238E27FC236}">
                <a16:creationId xmlns:a16="http://schemas.microsoft.com/office/drawing/2014/main" id="{5B057BAA-CAD8-42D7-8DDF-E2075435D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p:cNvSpPr>
            <a:spLocks noGrp="1" noChangeArrowheads="1"/>
          </p:cNvSpPr>
          <p:nvPr>
            <p:ph type="title"/>
          </p:nvPr>
        </p:nvSpPr>
        <p:spPr>
          <a:xfrm>
            <a:off x="6400800" y="484632"/>
            <a:ext cx="5299586" cy="1609344"/>
          </a:xfrm>
          <a:ln>
            <a:noFill/>
          </a:ln>
        </p:spPr>
        <p:style>
          <a:lnRef idx="0">
            <a:scrgbClr r="0" g="0" b="0"/>
          </a:lnRef>
          <a:fillRef idx="1003">
            <a:schemeClr val="lt2"/>
          </a:fillRef>
          <a:effectRef idx="0">
            <a:scrgbClr r="0" g="0" b="0"/>
          </a:effectRef>
          <a:fontRef idx="major"/>
        </p:style>
        <p:txBody>
          <a:bodyPr>
            <a:normAutofit/>
          </a:bodyPr>
          <a:lstStyle/>
          <a:p>
            <a:pPr eaLnBrk="1" hangingPunct="1"/>
            <a:r>
              <a:rPr lang="en-US" sz="4000" b="1">
                <a:latin typeface="Times New Roman" pitchFamily="18" charset="0"/>
                <a:cs typeface="Times New Roman" pitchFamily="18" charset="0"/>
              </a:rPr>
              <a:t>Fidelity</a:t>
            </a:r>
          </a:p>
        </p:txBody>
      </p:sp>
      <p:pic>
        <p:nvPicPr>
          <p:cNvPr id="4" name="Picture 3" descr="j0422773.jpg"/>
          <p:cNvPicPr>
            <a:picLocks noChangeAspect="1"/>
          </p:cNvPicPr>
          <p:nvPr/>
        </p:nvPicPr>
        <p:blipFill rotWithShape="1">
          <a:blip r:embed="rId4" cstate="print"/>
          <a:srcRect l="5030" r="9176" b="-2"/>
          <a:stretch/>
        </p:blipFill>
        <p:spPr bwMode="auto">
          <a:xfrm>
            <a:off x="633999" y="640080"/>
            <a:ext cx="4794199" cy="5588101"/>
          </a:xfrm>
          <a:prstGeom prst="rect">
            <a:avLst/>
          </a:prstGeom>
          <a:noFill/>
          <a:scene3d>
            <a:camera prst="orthographicFront"/>
            <a:lightRig rig="twoPt" dir="t">
              <a:rot lat="0" lon="0" rev="7200000"/>
            </a:lightRig>
          </a:scene3d>
          <a:sp3d>
            <a:bevelT w="25400" h="19050"/>
          </a:sp3d>
        </p:spPr>
      </p:pic>
      <p:sp>
        <p:nvSpPr>
          <p:cNvPr id="24579" name="Rectangle 3"/>
          <p:cNvSpPr>
            <a:spLocks noGrp="1" noChangeArrowheads="1"/>
          </p:cNvSpPr>
          <p:nvPr>
            <p:ph idx="1"/>
          </p:nvPr>
        </p:nvSpPr>
        <p:spPr>
          <a:xfrm>
            <a:off x="6400799" y="2121408"/>
            <a:ext cx="5299585" cy="4050792"/>
          </a:xfrm>
        </p:spPr>
        <p:txBody>
          <a:bodyPr vert="horz" lIns="91440" tIns="45720" rIns="91440" bIns="45720" rtlCol="0" anchor="t">
            <a:normAutofit/>
          </a:bodyPr>
          <a:lstStyle/>
          <a:p>
            <a:pPr eaLnBrk="1" hangingPunct="1"/>
            <a:r>
              <a:rPr lang="en-US" sz="1800">
                <a:latin typeface="Times New Roman"/>
                <a:cs typeface="Times New Roman"/>
              </a:rPr>
              <a:t>Loyalty</a:t>
            </a:r>
          </a:p>
          <a:p>
            <a:r>
              <a:rPr lang="en-US" sz="1800">
                <a:latin typeface="Times New Roman"/>
                <a:cs typeface="Times New Roman"/>
              </a:rPr>
              <a:t>The promise to fulfill all commitments </a:t>
            </a:r>
            <a:endParaRPr lang="en-US" sz="1800">
              <a:latin typeface="Times New Roman" pitchFamily="18" charset="0"/>
              <a:cs typeface="Times New Roman" pitchFamily="18" charset="0"/>
            </a:endParaRPr>
          </a:p>
          <a:p>
            <a:pPr eaLnBrk="1" hangingPunct="1"/>
            <a:r>
              <a:rPr lang="en-US" sz="1800">
                <a:latin typeface="Times New Roman"/>
                <a:cs typeface="Times New Roman"/>
              </a:rPr>
              <a:t>The basis of accountability</a:t>
            </a:r>
          </a:p>
          <a:p>
            <a:r>
              <a:rPr lang="en-US" sz="1800">
                <a:latin typeface="Times New Roman"/>
                <a:cs typeface="Times New Roman"/>
              </a:rPr>
              <a:t>Includes the professionals' faithfulness or loyalty to agreements &amp; responsibilities accepted as part of the practice of the profession</a:t>
            </a:r>
          </a:p>
          <a:p>
            <a:pPr eaLnBrk="1" hangingPunct="1"/>
            <a:endParaRPr lang="en-US" sz="1800"/>
          </a:p>
        </p:txBody>
      </p:sp>
      <p:grpSp>
        <p:nvGrpSpPr>
          <p:cNvPr id="24586" name="Group 24585">
            <a:extLst>
              <a:ext uri="{FF2B5EF4-FFF2-40B4-BE49-F238E27FC236}">
                <a16:creationId xmlns:a16="http://schemas.microsoft.com/office/drawing/2014/main" id="{ECBD3C71-5915-4215-B435-9334BCE4B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4587" name="Oval 24586">
              <a:extLst>
                <a:ext uri="{FF2B5EF4-FFF2-40B4-BE49-F238E27FC236}">
                  <a16:creationId xmlns:a16="http://schemas.microsoft.com/office/drawing/2014/main" id="{118961C7-3F52-4908-BA1D-EE6B50734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4588" name="Oval 24587">
              <a:extLst>
                <a:ext uri="{FF2B5EF4-FFF2-40B4-BE49-F238E27FC236}">
                  <a16:creationId xmlns:a16="http://schemas.microsoft.com/office/drawing/2014/main" id="{C640DAE0-FDB1-4C88-B414-A361A75E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0109" y="484632"/>
            <a:ext cx="6730277" cy="1609344"/>
          </a:xfrm>
          <a:ln>
            <a:noFill/>
          </a:ln>
        </p:spPr>
        <p:txBody>
          <a:bodyPr>
            <a:normAutofit/>
          </a:bodyPr>
          <a:lstStyle/>
          <a:p>
            <a:r>
              <a:rPr lang="en-US" sz="4800"/>
              <a:t>Objectives</a:t>
            </a:r>
          </a:p>
        </p:txBody>
      </p:sp>
      <p:pic>
        <p:nvPicPr>
          <p:cNvPr id="5" name="Picture 4" descr="Desk with stethoscope and computer keyboard">
            <a:extLst>
              <a:ext uri="{FF2B5EF4-FFF2-40B4-BE49-F238E27FC236}">
                <a16:creationId xmlns:a16="http://schemas.microsoft.com/office/drawing/2014/main" id="{F1E45FCE-3621-F2C3-2AF6-79288C54BB4B}"/>
              </a:ext>
            </a:extLst>
          </p:cNvPr>
          <p:cNvPicPr>
            <a:picLocks noChangeAspect="1"/>
          </p:cNvPicPr>
          <p:nvPr/>
        </p:nvPicPr>
        <p:blipFill rotWithShape="1">
          <a:blip r:embed="rId5"/>
          <a:srcRect l="54722" r="50" b="-1"/>
          <a:stretch/>
        </p:blipFill>
        <p:spPr>
          <a:xfrm>
            <a:off x="3344" y="10"/>
            <a:ext cx="4646726" cy="6857990"/>
          </a:xfrm>
          <a:prstGeom prst="rect">
            <a:avLst/>
          </a:prstGeom>
        </p:spPr>
      </p:pic>
      <p:sp>
        <p:nvSpPr>
          <p:cNvPr id="3" name="Content Placeholder 2"/>
          <p:cNvSpPr>
            <a:spLocks noGrp="1"/>
          </p:cNvSpPr>
          <p:nvPr>
            <p:ph idx="1"/>
          </p:nvPr>
        </p:nvSpPr>
        <p:spPr>
          <a:xfrm>
            <a:off x="4970109" y="2121408"/>
            <a:ext cx="6730276" cy="4050792"/>
          </a:xfrm>
        </p:spPr>
        <p:txBody>
          <a:bodyPr>
            <a:normAutofit/>
          </a:bodyPr>
          <a:lstStyle/>
          <a:p>
            <a:r>
              <a:rPr lang="en-US" sz="1800" b="1"/>
              <a:t>After this presentation, participants will be able to:</a:t>
            </a:r>
            <a:endParaRPr lang="en-US" sz="1800"/>
          </a:p>
          <a:p>
            <a:pPr lvl="1"/>
            <a:r>
              <a:rPr lang="en-US"/>
              <a:t>Define ethics as used in the nursing profession </a:t>
            </a:r>
          </a:p>
          <a:p>
            <a:pPr lvl="1"/>
            <a:r>
              <a:rPr lang="en-US"/>
              <a:t>Name three of the seven Ethical Principles for Nurses</a:t>
            </a:r>
          </a:p>
          <a:p>
            <a:pPr lvl="1"/>
            <a:r>
              <a:rPr lang="en-US"/>
              <a:t>List two of the five fundamental components in ethical decision making </a:t>
            </a:r>
          </a:p>
          <a:p>
            <a:pPr lvl="1"/>
            <a:r>
              <a:rPr lang="en-US"/>
              <a:t>Identify the nine provisions of the Code of Ethics for Nurses as set out by the American Nurses Association (ANA)</a:t>
            </a:r>
          </a:p>
        </p:txBody>
      </p:sp>
      <p:grpSp>
        <p:nvGrpSpPr>
          <p:cNvPr id="12" name="Group 11">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22" name="Rectangle 2562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2"/>
          <p:cNvSpPr>
            <a:spLocks noGrp="1" noChangeArrowheads="1"/>
          </p:cNvSpPr>
          <p:nvPr>
            <p:ph type="title"/>
          </p:nvPr>
        </p:nvSpPr>
        <p:spPr>
          <a:xfrm>
            <a:off x="6386284" y="484632"/>
            <a:ext cx="4741963" cy="1971964"/>
          </a:xfrm>
        </p:spPr>
        <p:style>
          <a:lnRef idx="0">
            <a:scrgbClr r="0" g="0" b="0"/>
          </a:lnRef>
          <a:fillRef idx="1003">
            <a:schemeClr val="lt2"/>
          </a:fillRef>
          <a:effectRef idx="0">
            <a:scrgbClr r="0" g="0" b="0"/>
          </a:effectRef>
          <a:fontRef idx="major"/>
        </p:style>
        <p:txBody>
          <a:bodyPr>
            <a:normAutofit/>
          </a:bodyPr>
          <a:lstStyle/>
          <a:p>
            <a:pPr eaLnBrk="1" hangingPunct="1"/>
            <a:r>
              <a:rPr lang="en-US" sz="3700" b="1">
                <a:latin typeface="Times New Roman" pitchFamily="18" charset="0"/>
                <a:cs typeface="Times New Roman" pitchFamily="18" charset="0"/>
              </a:rPr>
              <a:t>Confidentiality</a:t>
            </a:r>
          </a:p>
        </p:txBody>
      </p:sp>
      <p:sp>
        <p:nvSpPr>
          <p:cNvPr id="25624" name="Freeform: Shape 25623">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C:\Documents and Settings\maggiep.AD\Local Settings\Temp\Temporary Internet Files\Content.IE5\6U1SO0Q4\MC900282916[1].wmf"/>
          <p:cNvPicPr>
            <a:picLocks noChangeAspect="1" noChangeArrowheads="1"/>
          </p:cNvPicPr>
          <p:nvPr/>
        </p:nvPicPr>
        <p:blipFill>
          <a:blip r:embed="rId2" cstate="print"/>
          <a:stretch>
            <a:fillRect/>
          </a:stretch>
        </p:blipFill>
        <p:spPr bwMode="auto">
          <a:xfrm>
            <a:off x="823396" y="1634127"/>
            <a:ext cx="3573675" cy="3680671"/>
          </a:xfrm>
          <a:prstGeom prst="rect">
            <a:avLst/>
          </a:prstGeom>
          <a:noFill/>
        </p:spPr>
      </p:pic>
      <p:sp>
        <p:nvSpPr>
          <p:cNvPr id="25603" name="Rectangle 3"/>
          <p:cNvSpPr>
            <a:spLocks noGrp="1" noChangeArrowheads="1"/>
          </p:cNvSpPr>
          <p:nvPr>
            <p:ph idx="1"/>
          </p:nvPr>
        </p:nvSpPr>
        <p:spPr>
          <a:xfrm>
            <a:off x="6386286" y="2456596"/>
            <a:ext cx="4741962" cy="3715603"/>
          </a:xfrm>
        </p:spPr>
        <p:txBody>
          <a:bodyPr>
            <a:normAutofit/>
          </a:bodyPr>
          <a:lstStyle/>
          <a:p>
            <a:pPr eaLnBrk="1" hangingPunct="1"/>
            <a:r>
              <a:rPr lang="en-US">
                <a:latin typeface="Times New Roman" pitchFamily="18" charset="0"/>
                <a:cs typeface="Times New Roman" pitchFamily="18" charset="0"/>
              </a:rPr>
              <a:t>Anything stated to nurses or health-care providers by patients must remain confidential</a:t>
            </a:r>
          </a:p>
          <a:p>
            <a:pPr eaLnBrk="1" hangingPunct="1"/>
            <a:r>
              <a:rPr lang="en-US">
                <a:latin typeface="Times New Roman" pitchFamily="18" charset="0"/>
                <a:cs typeface="Times New Roman" pitchFamily="18" charset="0"/>
              </a:rPr>
              <a:t>The only times this principle may be violated are:</a:t>
            </a:r>
          </a:p>
          <a:p>
            <a:pPr lvl="1" eaLnBrk="1" hangingPunct="1"/>
            <a:r>
              <a:rPr lang="en-US">
                <a:latin typeface="Times New Roman" pitchFamily="18" charset="0"/>
                <a:cs typeface="Times New Roman" pitchFamily="18" charset="0"/>
              </a:rPr>
              <a:t>If patients may indicate harm to themselves or others</a:t>
            </a:r>
          </a:p>
          <a:p>
            <a:pPr lvl="1" eaLnBrk="1" hangingPunct="1"/>
            <a:r>
              <a:rPr lang="en-US">
                <a:latin typeface="Times New Roman" pitchFamily="18" charset="0"/>
                <a:cs typeface="Times New Roman" pitchFamily="18" charset="0"/>
              </a:rPr>
              <a:t>If the patient gives permission for the information to be shared </a:t>
            </a:r>
          </a:p>
        </p:txBody>
      </p:sp>
      <p:grpSp>
        <p:nvGrpSpPr>
          <p:cNvPr id="25626" name="Group 25625">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5627" name="Oval 25626">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5628" name="Oval 25627">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26" name="Rectangle 17425">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87544" y="1382165"/>
            <a:ext cx="4869179" cy="1517984"/>
          </a:xfrm>
        </p:spPr>
        <p:style>
          <a:lnRef idx="0">
            <a:scrgbClr r="0" g="0" b="0"/>
          </a:lnRef>
          <a:fillRef idx="1003">
            <a:schemeClr val="lt2"/>
          </a:fillRef>
          <a:effectRef idx="0">
            <a:scrgbClr r="0" g="0" b="0"/>
          </a:effectRef>
          <a:fontRef idx="major"/>
        </p:style>
        <p:txBody>
          <a:bodyPr>
            <a:normAutofit/>
          </a:bodyPr>
          <a:lstStyle/>
          <a:p>
            <a:pPr>
              <a:defRPr/>
            </a:pPr>
            <a:r>
              <a:rPr lang="en-US" sz="4800" b="1">
                <a:solidFill>
                  <a:schemeClr val="tx1"/>
                </a:solidFill>
                <a:latin typeface="Times New Roman" pitchFamily="18" charset="0"/>
                <a:cs typeface="Times New Roman" pitchFamily="18" charset="0"/>
              </a:rPr>
              <a:t>Autonomy</a:t>
            </a:r>
          </a:p>
        </p:txBody>
      </p:sp>
      <p:sp>
        <p:nvSpPr>
          <p:cNvPr id="17428" name="Freeform: Shape 17427">
            <a:extLst>
              <a:ext uri="{FF2B5EF4-FFF2-40B4-BE49-F238E27FC236}">
                <a16:creationId xmlns:a16="http://schemas.microsoft.com/office/drawing/2014/main" id="{7EC0D68F-F813-4414-800D-F8D4F0AB8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410" name="Picture 3" descr="C:\Documents and Settings\maggiep.AD\Local Settings\Temp\Temporary Internet Files\Content.IE5\XVN58XBE\MC900153728[1].wmf"/>
          <p:cNvPicPr>
            <a:picLocks noChangeAspect="1" noChangeArrowheads="1"/>
          </p:cNvPicPr>
          <p:nvPr/>
        </p:nvPicPr>
        <p:blipFill>
          <a:blip r:embed="rId2" cstate="print"/>
          <a:stretch>
            <a:fillRect/>
          </a:stretch>
        </p:blipFill>
        <p:spPr bwMode="auto">
          <a:xfrm>
            <a:off x="735275" y="2618876"/>
            <a:ext cx="3542527" cy="2815376"/>
          </a:xfrm>
          <a:prstGeom prst="rect">
            <a:avLst/>
          </a:prstGeom>
          <a:noFill/>
        </p:spPr>
      </p:pic>
      <p:sp>
        <p:nvSpPr>
          <p:cNvPr id="17412" name="Content Placeholder 2"/>
          <p:cNvSpPr>
            <a:spLocks noGrp="1"/>
          </p:cNvSpPr>
          <p:nvPr>
            <p:ph idx="1"/>
          </p:nvPr>
        </p:nvSpPr>
        <p:spPr>
          <a:xfrm>
            <a:off x="6587545" y="3007389"/>
            <a:ext cx="4869179" cy="3065865"/>
          </a:xfrm>
        </p:spPr>
        <p:txBody>
          <a:bodyPr anchor="t">
            <a:normAutofit/>
          </a:bodyPr>
          <a:lstStyle/>
          <a:p>
            <a:pPr eaLnBrk="1" hangingPunct="1"/>
            <a:r>
              <a:rPr lang="en-US" sz="1800">
                <a:latin typeface="Times New Roman" pitchFamily="18" charset="0"/>
                <a:cs typeface="Times New Roman" pitchFamily="18" charset="0"/>
              </a:rPr>
              <a:t>The freedom to make decisions about oneself</a:t>
            </a:r>
          </a:p>
          <a:p>
            <a:pPr eaLnBrk="1" hangingPunct="1"/>
            <a:r>
              <a:rPr lang="en-US" sz="1800">
                <a:latin typeface="Times New Roman" pitchFamily="18" charset="0"/>
                <a:cs typeface="Times New Roman" pitchFamily="18" charset="0"/>
              </a:rPr>
              <a:t>The right to self-determination</a:t>
            </a:r>
          </a:p>
          <a:p>
            <a:pPr eaLnBrk="1" hangingPunct="1"/>
            <a:r>
              <a:rPr lang="en-US" sz="1800">
                <a:latin typeface="Times New Roman" pitchFamily="18" charset="0"/>
                <a:cs typeface="Times New Roman" pitchFamily="18" charset="0"/>
              </a:rPr>
              <a:t>Healthcare providers need to respect patient’s rights to make choices about healthcare, even if the healthcare providers do not agree with the patient’s decision.</a:t>
            </a:r>
          </a:p>
        </p:txBody>
      </p:sp>
      <p:grpSp>
        <p:nvGrpSpPr>
          <p:cNvPr id="17430" name="Group 17429">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431" name="Oval 17430">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7432" name="Oval 17431">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D14AE-60CF-B458-7B68-CBD8DD55BC60}"/>
              </a:ext>
            </a:extLst>
          </p:cNvPr>
          <p:cNvSpPr>
            <a:spLocks noGrp="1"/>
          </p:cNvSpPr>
          <p:nvPr>
            <p:ph type="title"/>
          </p:nvPr>
        </p:nvSpPr>
        <p:spPr>
          <a:xfrm>
            <a:off x="6386284" y="484632"/>
            <a:ext cx="4741963" cy="1971964"/>
          </a:xfrm>
        </p:spPr>
        <p:txBody>
          <a:bodyPr>
            <a:normAutofit/>
          </a:bodyPr>
          <a:lstStyle/>
          <a:p>
            <a:r>
              <a:rPr lang="en-US" sz="4800"/>
              <a:t>Veracity</a:t>
            </a:r>
          </a:p>
        </p:txBody>
      </p:sp>
      <p:sp>
        <p:nvSpPr>
          <p:cNvPr id="21" name="Freeform: Shape 20">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Onboarding">
            <a:extLst>
              <a:ext uri="{FF2B5EF4-FFF2-40B4-BE49-F238E27FC236}">
                <a16:creationId xmlns:a16="http://schemas.microsoft.com/office/drawing/2014/main" id="{CE046815-23B6-D821-32B5-BE6C70B8E0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396" y="1687625"/>
            <a:ext cx="3573675" cy="3573675"/>
          </a:xfrm>
          <a:prstGeom prst="rect">
            <a:avLst/>
          </a:prstGeom>
        </p:spPr>
      </p:pic>
      <p:sp>
        <p:nvSpPr>
          <p:cNvPr id="3" name="Content Placeholder 2">
            <a:extLst>
              <a:ext uri="{FF2B5EF4-FFF2-40B4-BE49-F238E27FC236}">
                <a16:creationId xmlns:a16="http://schemas.microsoft.com/office/drawing/2014/main" id="{9BC7DDD3-B32F-87F1-1452-3EF31BAD6388}"/>
              </a:ext>
            </a:extLst>
          </p:cNvPr>
          <p:cNvSpPr>
            <a:spLocks noGrp="1"/>
          </p:cNvSpPr>
          <p:nvPr>
            <p:ph idx="1"/>
          </p:nvPr>
        </p:nvSpPr>
        <p:spPr>
          <a:xfrm>
            <a:off x="6386286" y="2456596"/>
            <a:ext cx="4741962" cy="3715603"/>
          </a:xfrm>
        </p:spPr>
        <p:txBody>
          <a:bodyPr>
            <a:normAutofit/>
          </a:bodyPr>
          <a:lstStyle/>
          <a:p>
            <a:r>
              <a:rPr lang="en-US"/>
              <a:t>The principle of telling the truth and is related to the principle of autonomy.</a:t>
            </a:r>
          </a:p>
          <a:p>
            <a:r>
              <a:rPr lang="en-US"/>
              <a:t>Veracity is the basis of trust in the “doctor-patient” relationship.</a:t>
            </a:r>
          </a:p>
          <a:p>
            <a:r>
              <a:rPr lang="en-US"/>
              <a:t>Veracity enables meaningful treatment goals and expectations.</a:t>
            </a:r>
          </a:p>
        </p:txBody>
      </p:sp>
      <p:grpSp>
        <p:nvGrpSpPr>
          <p:cNvPr id="23" name="Group 22">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4" name="Oval 23">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5" name="Oval 24">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2475410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Many question marks on black background">
            <a:extLst>
              <a:ext uri="{FF2B5EF4-FFF2-40B4-BE49-F238E27FC236}">
                <a16:creationId xmlns:a16="http://schemas.microsoft.com/office/drawing/2014/main" id="{095ED306-B872-5D3A-15C8-BF9C2E6325E6}"/>
              </a:ext>
            </a:extLst>
          </p:cNvPr>
          <p:cNvPicPr>
            <a:picLocks noChangeAspect="1"/>
          </p:cNvPicPr>
          <p:nvPr/>
        </p:nvPicPr>
        <p:blipFill rotWithShape="1">
          <a:blip r:embed="rId3"/>
          <a:srcRect t="7787"/>
          <a:stretch/>
        </p:blipFill>
        <p:spPr>
          <a:xfrm>
            <a:off x="20" y="10"/>
            <a:ext cx="12191980" cy="6857989"/>
          </a:xfrm>
          <a:prstGeom prst="rect">
            <a:avLst/>
          </a:prstGeom>
        </p:spPr>
      </p:pic>
      <p:sp>
        <p:nvSpPr>
          <p:cNvPr id="35" name="Rectangle 34">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549994-74A8-A540-B1E0-0B76237E5D11}"/>
              </a:ext>
            </a:extLst>
          </p:cNvPr>
          <p:cNvSpPr>
            <a:spLocks noGrp="1"/>
          </p:cNvSpPr>
          <p:nvPr>
            <p:ph type="title"/>
          </p:nvPr>
        </p:nvSpPr>
        <p:spPr>
          <a:xfrm>
            <a:off x="1069848" y="484632"/>
            <a:ext cx="10058400" cy="1609344"/>
          </a:xfrm>
        </p:spPr>
        <p:txBody>
          <a:bodyPr anchor="ctr">
            <a:normAutofit/>
          </a:bodyPr>
          <a:lstStyle/>
          <a:p>
            <a:pPr defTabSz="850392"/>
            <a:r>
              <a:rPr lang="en-US" kern="1200" cap="all" baseline="0">
                <a:solidFill>
                  <a:schemeClr val="tx1"/>
                </a:solidFill>
                <a:latin typeface="+mj-lt"/>
                <a:ea typeface="+mj-ea"/>
                <a:cs typeface="+mj-cs"/>
              </a:rPr>
              <a:t>Ethical Decision Making Model</a:t>
            </a:r>
            <a:endParaRPr lang="en-US">
              <a:solidFill>
                <a:schemeClr val="tx1"/>
              </a:solidFill>
            </a:endParaRPr>
          </a:p>
        </p:txBody>
      </p:sp>
      <p:sp>
        <p:nvSpPr>
          <p:cNvPr id="3" name="Content Placeholder 2">
            <a:extLst>
              <a:ext uri="{FF2B5EF4-FFF2-40B4-BE49-F238E27FC236}">
                <a16:creationId xmlns:a16="http://schemas.microsoft.com/office/drawing/2014/main" id="{689DB08E-D69D-0E4D-8D06-55CA25925DDC}"/>
              </a:ext>
            </a:extLst>
          </p:cNvPr>
          <p:cNvSpPr>
            <a:spLocks noGrp="1"/>
          </p:cNvSpPr>
          <p:nvPr>
            <p:ph idx="1"/>
          </p:nvPr>
        </p:nvSpPr>
        <p:spPr>
          <a:xfrm>
            <a:off x="1069848" y="2121408"/>
            <a:ext cx="10058400" cy="4050792"/>
          </a:xfrm>
        </p:spPr>
        <p:txBody>
          <a:bodyPr vert="horz" lIns="91440" tIns="45720" rIns="91440" bIns="45720" rtlCol="0" anchor="t">
            <a:normAutofit/>
          </a:bodyPr>
          <a:lstStyle/>
          <a:p>
            <a:pPr marL="113665" indent="-113665" defTabSz="457170">
              <a:spcBef>
                <a:spcPts val="350"/>
              </a:spcBef>
            </a:pPr>
            <a:r>
              <a:rPr lang="en-US" sz="2800" kern="1200">
                <a:effectLst>
                  <a:outerShdw blurRad="50800" dist="38100" dir="2700000" algn="tl" rotWithShape="0">
                    <a:srgbClr val="000000">
                      <a:alpha val="48000"/>
                    </a:srgbClr>
                  </a:outerShdw>
                </a:effectLst>
                <a:latin typeface="+mn-lt"/>
                <a:ea typeface="+mn-ea"/>
                <a:cs typeface="+mn-cs"/>
              </a:rPr>
              <a:t>There are five fundamental components to the cognitive decision-making process as identified by ethicists Kenyon and Congress. </a:t>
            </a:r>
            <a:endParaRPr lang="en-US" sz="2800" kern="1200">
              <a:effectLst>
                <a:outerShdw blurRad="50800" dist="38100" dir="2700000" algn="tl" rotWithShape="0">
                  <a:srgbClr val="000000">
                    <a:alpha val="48000"/>
                  </a:srgbClr>
                </a:outerShdw>
              </a:effectLst>
              <a:latin typeface="+mn-lt"/>
            </a:endParaRPr>
          </a:p>
          <a:p>
            <a:pPr marL="342265" lvl="1" indent="-113665" defTabSz="457170">
              <a:spcBef>
                <a:spcPts val="350"/>
              </a:spcBef>
              <a:spcAft>
                <a:spcPts val="186"/>
              </a:spcAft>
            </a:pPr>
            <a:r>
              <a:rPr lang="en-US" sz="2400" kern="1200">
                <a:effectLst>
                  <a:outerShdw blurRad="50800" dist="38100" dir="2700000" algn="tl" rotWithShape="0">
                    <a:srgbClr val="000000">
                      <a:alpha val="48000"/>
                    </a:srgbClr>
                  </a:outerShdw>
                </a:effectLst>
                <a:latin typeface="+mn-lt"/>
                <a:ea typeface="+mn-ea"/>
                <a:cs typeface="+mn-cs"/>
              </a:rPr>
              <a:t>Name the problem</a:t>
            </a:r>
            <a:r>
              <a:rPr lang="en-US" sz="2400">
                <a:effectLst>
                  <a:outerShdw blurRad="50800" dist="38100" dir="2700000" algn="tl" rotWithShape="0">
                    <a:srgbClr val="000000">
                      <a:alpha val="48000"/>
                    </a:srgbClr>
                  </a:outerShdw>
                </a:effectLst>
              </a:rPr>
              <a:t> </a:t>
            </a:r>
            <a:endParaRPr lang="en-US" sz="2400" kern="1200">
              <a:effectLst>
                <a:outerShdw blurRad="50800" dist="38100" dir="2700000" algn="tl" rotWithShape="0">
                  <a:srgbClr val="000000">
                    <a:alpha val="48000"/>
                  </a:srgbClr>
                </a:outerShdw>
              </a:effectLst>
              <a:latin typeface="+mn-lt"/>
            </a:endParaRPr>
          </a:p>
          <a:p>
            <a:pPr marL="342265" lvl="1" indent="-113665" defTabSz="457170">
              <a:spcBef>
                <a:spcPts val="350"/>
              </a:spcBef>
              <a:spcAft>
                <a:spcPts val="186"/>
              </a:spcAft>
            </a:pPr>
            <a:r>
              <a:rPr lang="en-US" sz="2400" kern="1200">
                <a:effectLst>
                  <a:outerShdw blurRad="50800" dist="38100" dir="2700000" algn="tl" rotWithShape="0">
                    <a:srgbClr val="000000">
                      <a:alpha val="48000"/>
                    </a:srgbClr>
                  </a:outerShdw>
                </a:effectLst>
                <a:latin typeface="+mn-lt"/>
                <a:ea typeface="+mn-ea"/>
                <a:cs typeface="+mn-cs"/>
              </a:rPr>
              <a:t>Sort the issues</a:t>
            </a:r>
            <a:endParaRPr lang="en-US" sz="2400" kern="1200">
              <a:effectLst>
                <a:outerShdw blurRad="50800" dist="38100" dir="2700000" algn="tl" rotWithShape="0">
                  <a:srgbClr val="000000">
                    <a:alpha val="48000"/>
                  </a:srgbClr>
                </a:outerShdw>
              </a:effectLst>
              <a:latin typeface="+mn-lt"/>
            </a:endParaRPr>
          </a:p>
          <a:p>
            <a:pPr marL="342265" lvl="1" indent="-113665" defTabSz="457170">
              <a:spcBef>
                <a:spcPts val="350"/>
              </a:spcBef>
              <a:spcAft>
                <a:spcPts val="186"/>
              </a:spcAft>
            </a:pPr>
            <a:r>
              <a:rPr lang="en-US" sz="2400" kern="1200">
                <a:effectLst>
                  <a:outerShdw blurRad="50800" dist="38100" dir="2700000" algn="tl" rotWithShape="0">
                    <a:srgbClr val="000000">
                      <a:alpha val="48000"/>
                    </a:srgbClr>
                  </a:outerShdw>
                </a:effectLst>
                <a:latin typeface="+mn-lt"/>
                <a:ea typeface="+mn-ea"/>
                <a:cs typeface="+mn-cs"/>
              </a:rPr>
              <a:t>Solve the problem by gathering solutions</a:t>
            </a:r>
            <a:endParaRPr lang="en-US" sz="2400" kern="1200">
              <a:effectLst>
                <a:outerShdw blurRad="50800" dist="38100" dir="2700000" algn="tl" rotWithShape="0">
                  <a:srgbClr val="000000">
                    <a:alpha val="48000"/>
                  </a:srgbClr>
                </a:outerShdw>
              </a:effectLst>
              <a:latin typeface="+mn-lt"/>
            </a:endParaRPr>
          </a:p>
          <a:p>
            <a:pPr marL="342265" lvl="1" indent="-113665" defTabSz="457170">
              <a:spcBef>
                <a:spcPts val="350"/>
              </a:spcBef>
              <a:spcAft>
                <a:spcPts val="186"/>
              </a:spcAft>
            </a:pPr>
            <a:r>
              <a:rPr lang="en-US" sz="2400" kern="1200">
                <a:effectLst>
                  <a:outerShdw blurRad="50800" dist="38100" dir="2700000" algn="tl" rotWithShape="0">
                    <a:srgbClr val="000000">
                      <a:alpha val="48000"/>
                    </a:srgbClr>
                  </a:outerShdw>
                </a:effectLst>
                <a:latin typeface="+mn-lt"/>
                <a:ea typeface="+mn-ea"/>
                <a:cs typeface="+mn-cs"/>
              </a:rPr>
              <a:t>Act on the best solution</a:t>
            </a:r>
            <a:endParaRPr lang="en-US" sz="2400" kern="1200">
              <a:effectLst>
                <a:outerShdw blurRad="50800" dist="38100" dir="2700000" algn="tl" rotWithShape="0">
                  <a:srgbClr val="000000">
                    <a:alpha val="48000"/>
                  </a:srgbClr>
                </a:outerShdw>
              </a:effectLst>
              <a:latin typeface="+mn-lt"/>
            </a:endParaRPr>
          </a:p>
          <a:p>
            <a:pPr marL="342265" lvl="1" indent="-113665" defTabSz="457170">
              <a:spcBef>
                <a:spcPts val="350"/>
              </a:spcBef>
              <a:spcAft>
                <a:spcPts val="186"/>
              </a:spcAft>
            </a:pPr>
            <a:r>
              <a:rPr lang="en-US" sz="2400" kern="1200">
                <a:effectLst>
                  <a:outerShdw blurRad="50800" dist="38100" dir="2700000" algn="tl" rotWithShape="0">
                    <a:srgbClr val="000000">
                      <a:alpha val="48000"/>
                    </a:srgbClr>
                  </a:outerShdw>
                </a:effectLst>
                <a:latin typeface="+mn-lt"/>
                <a:ea typeface="+mn-ea"/>
                <a:cs typeface="+mn-cs"/>
              </a:rPr>
              <a:t>Evaluate and reflect on the solution</a:t>
            </a:r>
            <a:r>
              <a:rPr lang="en-US" sz="2400">
                <a:effectLst>
                  <a:outerShdw blurRad="50800" dist="38100" dir="2700000" algn="tl" rotWithShape="0">
                    <a:srgbClr val="000000">
                      <a:alpha val="48000"/>
                    </a:srgbClr>
                  </a:outerShdw>
                </a:effectLst>
              </a:rPr>
              <a:t> </a:t>
            </a:r>
            <a:endParaRPr lang="en-US" sz="2400"/>
          </a:p>
          <a:p>
            <a:pPr marL="342265" lvl="1" indent="-113665" defTabSz="457170">
              <a:spcBef>
                <a:spcPts val="350"/>
              </a:spcBef>
              <a:spcAft>
                <a:spcPts val="186"/>
              </a:spcAft>
              <a:buClr>
                <a:srgbClr val="3F772B"/>
              </a:buClr>
            </a:pPr>
            <a:endParaRPr lang="en-US" sz="1000">
              <a:effectLst>
                <a:outerShdw blurRad="50800" dist="38100" dir="2700000" algn="tl" rotWithShape="0">
                  <a:srgbClr val="000000">
                    <a:alpha val="48000"/>
                  </a:srgbClr>
                </a:outerShdw>
              </a:effectLst>
            </a:endParaRPr>
          </a:p>
          <a:p>
            <a:pPr marL="274320" indent="0" defTabSz="457170">
              <a:spcBef>
                <a:spcPts val="0"/>
              </a:spcBef>
              <a:spcAft>
                <a:spcPts val="469"/>
              </a:spcAft>
              <a:buClr>
                <a:srgbClr val="3F772B"/>
              </a:buClr>
              <a:buNone/>
            </a:pPr>
            <a:r>
              <a:rPr lang="en-US" sz="1000">
                <a:effectLst>
                  <a:outerShdw blurRad="50800" dist="38100" dir="2700000" algn="tl" rotWithShape="0">
                    <a:srgbClr val="000000">
                      <a:alpha val="48000"/>
                    </a:srgbClr>
                  </a:outerShdw>
                </a:effectLst>
              </a:rPr>
              <a:t>Kenyon P. </a:t>
            </a:r>
            <a:r>
              <a:rPr lang="en-US" sz="1000" i="1">
                <a:effectLst>
                  <a:outerShdw blurRad="50800" dist="38100" dir="2700000" algn="tl" rotWithShape="0">
                    <a:srgbClr val="000000">
                      <a:alpha val="48000"/>
                    </a:srgbClr>
                  </a:outerShdw>
                </a:effectLst>
              </a:rPr>
              <a:t>What Would You Do? An Ethical Case Workbook for Human Service Professionals</a:t>
            </a:r>
            <a:r>
              <a:rPr lang="en-US" sz="1000">
                <a:effectLst>
                  <a:outerShdw blurRad="50800" dist="38100" dir="2700000" algn="tl" rotWithShape="0">
                    <a:srgbClr val="000000">
                      <a:alpha val="48000"/>
                    </a:srgbClr>
                  </a:outerShdw>
                </a:effectLst>
              </a:rPr>
              <a:t>. Pacific Grove, CA: Brooks/Cole Publishing Company; 1999. </a:t>
            </a:r>
          </a:p>
          <a:p>
            <a:pPr marL="274320" indent="0" defTabSz="457170">
              <a:spcBef>
                <a:spcPts val="0"/>
              </a:spcBef>
              <a:spcAft>
                <a:spcPts val="469"/>
              </a:spcAft>
              <a:buClr>
                <a:srgbClr val="3F772B"/>
              </a:buClr>
              <a:buNone/>
            </a:pPr>
            <a:r>
              <a:rPr lang="en-US" sz="1000">
                <a:effectLst>
                  <a:outerShdw blurRad="50800" dist="38100" dir="2700000" algn="tl" rotWithShape="0">
                    <a:srgbClr val="000000">
                      <a:alpha val="48000"/>
                    </a:srgbClr>
                  </a:outerShdw>
                </a:effectLst>
              </a:rPr>
              <a:t>Congress EP. </a:t>
            </a:r>
            <a:r>
              <a:rPr lang="en-US" sz="1000" i="1">
                <a:effectLst>
                  <a:outerShdw blurRad="50800" dist="38100" dir="2700000" algn="tl" rotWithShape="0">
                    <a:srgbClr val="000000">
                      <a:alpha val="48000"/>
                    </a:srgbClr>
                  </a:outerShdw>
                </a:effectLst>
              </a:rPr>
              <a:t>Social Work Values and Ethics: Identifying and Resolving Professional Dilemmas</a:t>
            </a:r>
            <a:r>
              <a:rPr lang="en-US" sz="1000">
                <a:effectLst>
                  <a:outerShdw blurRad="50800" dist="38100" dir="2700000" algn="tl" rotWithShape="0">
                    <a:srgbClr val="000000">
                      <a:alpha val="48000"/>
                    </a:srgbClr>
                  </a:outerShdw>
                </a:effectLst>
              </a:rPr>
              <a:t>. Belmont, CA: Cengage Learning; 1999: 31-33. as cited in Ethical Decision Making, NetCE.com 2017 </a:t>
            </a:r>
            <a:endParaRPr lang="en-US" sz="1000"/>
          </a:p>
        </p:txBody>
      </p:sp>
      <p:grpSp>
        <p:nvGrpSpPr>
          <p:cNvPr id="39" name="Group 38">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0" name="Oval 39">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42221813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8A8966D-4BAD-A04A-86F2-23CC4956B809}"/>
              </a:ext>
            </a:extLst>
          </p:cNvPr>
          <p:cNvSpPr>
            <a:spLocks noGrp="1"/>
          </p:cNvSpPr>
          <p:nvPr>
            <p:ph type="title"/>
          </p:nvPr>
        </p:nvSpPr>
        <p:spPr>
          <a:xfrm>
            <a:off x="1490145" y="2376862"/>
            <a:ext cx="2640646" cy="2104273"/>
          </a:xfrm>
          <a:noFill/>
        </p:spPr>
        <p:txBody>
          <a:bodyPr>
            <a:normAutofit/>
          </a:bodyPr>
          <a:lstStyle/>
          <a:p>
            <a:pPr algn="ctr" defTabSz="877824"/>
            <a:r>
              <a:rPr lang="en-US" sz="3000" kern="1200" cap="all" baseline="0">
                <a:solidFill>
                  <a:srgbClr val="FFFFFF"/>
                </a:solidFill>
                <a:latin typeface="+mj-lt"/>
                <a:ea typeface="+mj-ea"/>
                <a:cs typeface="+mj-cs"/>
              </a:rPr>
              <a:t>Ethical Decision Making</a:t>
            </a:r>
            <a:endParaRPr lang="en-US" sz="3000">
              <a:solidFill>
                <a:srgbClr val="FFFFFF"/>
              </a:solidFill>
            </a:endParaRPr>
          </a:p>
        </p:txBody>
      </p:sp>
      <p:sp>
        <p:nvSpPr>
          <p:cNvPr id="25" name="Rectangle 2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777AB4A0-DF1C-2A4F-9AEF-3455B66452B1}"/>
              </a:ext>
            </a:extLst>
          </p:cNvPr>
          <p:cNvSpPr txBox="1"/>
          <p:nvPr/>
        </p:nvSpPr>
        <p:spPr>
          <a:xfrm>
            <a:off x="1042073" y="4661518"/>
            <a:ext cx="5636095" cy="298184"/>
          </a:xfrm>
          <a:prstGeom prst="rect">
            <a:avLst/>
          </a:prstGeom>
          <a:noFill/>
        </p:spPr>
        <p:txBody>
          <a:bodyPr wrap="square" lIns="91440" tIns="45720" rIns="91440" bIns="45720" rtlCol="0" anchor="t">
            <a:spAutoFit/>
          </a:bodyPr>
          <a:lstStyle/>
          <a:p>
            <a:pPr defTabSz="245791">
              <a:spcAft>
                <a:spcPts val="576"/>
              </a:spcAft>
            </a:pPr>
            <a:endParaRPr lang="en-US" sz="1300"/>
          </a:p>
        </p:txBody>
      </p:sp>
      <p:graphicFrame>
        <p:nvGraphicFramePr>
          <p:cNvPr id="6" name="Content Placeholder 2">
            <a:extLst>
              <a:ext uri="{FF2B5EF4-FFF2-40B4-BE49-F238E27FC236}">
                <a16:creationId xmlns:a16="http://schemas.microsoft.com/office/drawing/2014/main" id="{10A67BF2-8F36-ABBA-2527-04B2F603A73C}"/>
              </a:ext>
            </a:extLst>
          </p:cNvPr>
          <p:cNvGraphicFramePr>
            <a:graphicFrameLocks noGrp="1"/>
          </p:cNvGraphicFramePr>
          <p:nvPr>
            <p:ph idx="1"/>
            <p:extLst>
              <p:ext uri="{D42A27DB-BD31-4B8C-83A1-F6EECF244321}">
                <p14:modId xmlns:p14="http://schemas.microsoft.com/office/powerpoint/2010/main" val="537029524"/>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85595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531E3-A15E-2641-AEAC-FDA73B913238}"/>
              </a:ext>
            </a:extLst>
          </p:cNvPr>
          <p:cNvSpPr>
            <a:spLocks noGrp="1"/>
          </p:cNvSpPr>
          <p:nvPr>
            <p:ph type="title"/>
          </p:nvPr>
        </p:nvSpPr>
        <p:spPr>
          <a:xfrm>
            <a:off x="382280" y="484632"/>
            <a:ext cx="6743844" cy="1609344"/>
          </a:xfrm>
        </p:spPr>
        <p:txBody>
          <a:bodyPr>
            <a:normAutofit/>
          </a:bodyPr>
          <a:lstStyle/>
          <a:p>
            <a:r>
              <a:rPr lang="en-US" sz="4800"/>
              <a:t>Ethical Dilemmas</a:t>
            </a:r>
          </a:p>
        </p:txBody>
      </p:sp>
      <p:sp>
        <p:nvSpPr>
          <p:cNvPr id="12" name="Content Placeholder 2">
            <a:extLst>
              <a:ext uri="{FF2B5EF4-FFF2-40B4-BE49-F238E27FC236}">
                <a16:creationId xmlns:a16="http://schemas.microsoft.com/office/drawing/2014/main" id="{5C42C1C3-607A-8248-8AF7-FA4FB0C4178C}"/>
              </a:ext>
            </a:extLst>
          </p:cNvPr>
          <p:cNvSpPr>
            <a:spLocks noGrp="1"/>
          </p:cNvSpPr>
          <p:nvPr>
            <p:ph idx="1"/>
          </p:nvPr>
        </p:nvSpPr>
        <p:spPr>
          <a:xfrm>
            <a:off x="382279" y="2121408"/>
            <a:ext cx="6743845" cy="4050792"/>
          </a:xfrm>
        </p:spPr>
        <p:txBody>
          <a:bodyPr vert="horz" lIns="91440" tIns="45720" rIns="91440" bIns="45720" rtlCol="0" anchor="t">
            <a:normAutofit/>
          </a:bodyPr>
          <a:lstStyle/>
          <a:p>
            <a:pPr marL="134620" indent="-134620" defTabSz="539496">
              <a:spcBef>
                <a:spcPts val="413"/>
              </a:spcBef>
            </a:pPr>
            <a:r>
              <a:rPr lang="en-US" sz="1800" kern="1200">
                <a:latin typeface="+mn-lt"/>
                <a:ea typeface="+mn-ea"/>
                <a:cs typeface="+mn-cs"/>
              </a:rPr>
              <a:t>An ethical dilemma is defined as a complex situation in which there is a mental conflict between choosing two different courses of action. The conflict is ethical in nature and involves having to compromise either your personal or professional ethics in favor of one course of action.</a:t>
            </a:r>
            <a:r>
              <a:rPr lang="en-US" sz="1800"/>
              <a:t>  </a:t>
            </a:r>
            <a:endParaRPr lang="en-US" sz="1800">
              <a:ea typeface="+mn-ea"/>
              <a:cs typeface="+mn-cs"/>
            </a:endParaRPr>
          </a:p>
          <a:p>
            <a:pPr marL="134620" indent="-134620" defTabSz="539496">
              <a:spcBef>
                <a:spcPts val="413"/>
              </a:spcBef>
            </a:pPr>
            <a:r>
              <a:rPr lang="en-US" sz="1800"/>
              <a:t>The</a:t>
            </a:r>
            <a:r>
              <a:rPr lang="en-US" sz="1800" kern="1200">
                <a:latin typeface="+mn-lt"/>
                <a:ea typeface="+mn-ea"/>
                <a:cs typeface="+mn-cs"/>
              </a:rPr>
              <a:t> following elements need to be present in order for an ethical dilemma to exist:</a:t>
            </a:r>
            <a:endParaRPr lang="en-US" sz="1800" kern="1200">
              <a:latin typeface="+mn-lt"/>
            </a:endParaRPr>
          </a:p>
          <a:p>
            <a:pPr marL="404495" lvl="1" indent="-134620" defTabSz="539496">
              <a:spcBef>
                <a:spcPts val="413"/>
              </a:spcBef>
            </a:pPr>
            <a:r>
              <a:rPr lang="en-US" kern="1200">
                <a:latin typeface="+mn-lt"/>
                <a:ea typeface="+mn-ea"/>
                <a:cs typeface="+mn-cs"/>
              </a:rPr>
              <a:t>A decision </a:t>
            </a:r>
            <a:r>
              <a:rPr lang="en-US"/>
              <a:t>must be</a:t>
            </a:r>
            <a:r>
              <a:rPr lang="en-US" kern="1200">
                <a:latin typeface="+mn-lt"/>
                <a:ea typeface="+mn-ea"/>
                <a:cs typeface="+mn-cs"/>
              </a:rPr>
              <a:t> made about which course of action is ‘best’</a:t>
            </a:r>
            <a:endParaRPr lang="en-US" kern="1200">
              <a:latin typeface="+mn-lt"/>
            </a:endParaRPr>
          </a:p>
          <a:p>
            <a:pPr marL="404495" lvl="1" indent="-134620" defTabSz="539496">
              <a:spcBef>
                <a:spcPts val="413"/>
              </a:spcBef>
            </a:pPr>
            <a:r>
              <a:rPr lang="en-US" kern="1200">
                <a:latin typeface="+mn-lt"/>
                <a:ea typeface="+mn-ea"/>
                <a:cs typeface="+mn-cs"/>
              </a:rPr>
              <a:t>There must be different courses of action to choose from in the decision</a:t>
            </a:r>
            <a:endParaRPr lang="en-US" kern="1200">
              <a:latin typeface="+mn-lt"/>
            </a:endParaRPr>
          </a:p>
          <a:p>
            <a:pPr marL="404495" lvl="1" indent="-134620" defTabSz="539496">
              <a:spcBef>
                <a:spcPts val="413"/>
              </a:spcBef>
            </a:pPr>
            <a:r>
              <a:rPr lang="en-US" kern="1200">
                <a:latin typeface="+mn-lt"/>
                <a:ea typeface="+mn-ea"/>
                <a:cs typeface="+mn-cs"/>
              </a:rPr>
              <a:t>Irrespective of which course of action is taken, an ethical principle is compromised. In other words, there will be no ‘right’ or ‘perfect’ solution.</a:t>
            </a:r>
            <a:endParaRPr lang="en-US" kern="1200">
              <a:latin typeface="+mn-lt"/>
            </a:endParaRPr>
          </a:p>
          <a:p>
            <a:pPr marL="404495" lvl="1" indent="-134620" defTabSz="539496">
              <a:spcBef>
                <a:spcPts val="413"/>
              </a:spcBef>
            </a:pPr>
            <a:endParaRPr lang="en-US" kern="1200">
              <a:latin typeface="+mn-lt"/>
            </a:endParaRPr>
          </a:p>
          <a:p>
            <a:pPr marL="404495" lvl="1" indent="-134620" defTabSz="539496">
              <a:spcBef>
                <a:spcPts val="413"/>
              </a:spcBef>
            </a:pPr>
            <a:endParaRPr lang="en-US" kern="1200">
              <a:latin typeface="+mn-lt"/>
            </a:endParaRPr>
          </a:p>
          <a:p>
            <a:pPr marL="404495" lvl="1" indent="-134620" defTabSz="539496">
              <a:spcBef>
                <a:spcPts val="413"/>
              </a:spcBef>
            </a:pPr>
            <a:endParaRPr lang="en-US" kern="1200">
              <a:latin typeface="+mn-lt"/>
            </a:endParaRPr>
          </a:p>
          <a:p>
            <a:pPr marL="404495" lvl="1" indent="-134620" defTabSz="539496">
              <a:spcBef>
                <a:spcPts val="413"/>
              </a:spcBef>
            </a:pPr>
            <a:endParaRPr lang="en-US" kern="1200">
              <a:latin typeface="+mn-lt"/>
            </a:endParaRPr>
          </a:p>
          <a:p>
            <a:pPr marL="404495" lvl="1" indent="-134620" defTabSz="539496">
              <a:spcBef>
                <a:spcPts val="413"/>
              </a:spcBef>
            </a:pPr>
            <a:endParaRPr lang="en-US" kern="1200">
              <a:latin typeface="+mn-lt"/>
            </a:endParaRPr>
          </a:p>
          <a:p>
            <a:pPr marL="404495" lvl="1" indent="-134620" defTabSz="539496">
              <a:spcBef>
                <a:spcPts val="413"/>
              </a:spcBef>
            </a:pPr>
            <a:endParaRPr lang="en-US" kern="1200">
              <a:latin typeface="+mn-lt"/>
            </a:endParaRPr>
          </a:p>
          <a:p>
            <a:pPr marL="404495" lvl="1" indent="-134620" defTabSz="539496">
              <a:spcBef>
                <a:spcPts val="413"/>
              </a:spcBef>
            </a:pPr>
            <a:endParaRPr lang="en-US" kern="1200">
              <a:latin typeface="+mn-lt"/>
            </a:endParaRPr>
          </a:p>
          <a:p>
            <a:pPr marL="404495" lvl="1" indent="-134620" defTabSz="539496">
              <a:spcBef>
                <a:spcPts val="413"/>
              </a:spcBef>
            </a:pPr>
            <a:endParaRPr lang="en-US" kern="1200">
              <a:latin typeface="+mn-lt"/>
            </a:endParaRPr>
          </a:p>
          <a:p>
            <a:pPr marL="404495" lvl="1" indent="-134620" defTabSz="539496">
              <a:spcBef>
                <a:spcPts val="413"/>
              </a:spcBef>
            </a:pPr>
            <a:endParaRPr lang="en-US" kern="1200">
              <a:latin typeface="+mn-lt"/>
            </a:endParaRPr>
          </a:p>
          <a:p>
            <a:pPr marL="404495" lvl="1" indent="-134620" defTabSz="539496">
              <a:spcBef>
                <a:spcPts val="413"/>
              </a:spcBef>
            </a:pPr>
            <a:endParaRPr lang="en-US" kern="1200">
              <a:latin typeface="+mn-lt"/>
            </a:endParaRPr>
          </a:p>
          <a:p>
            <a:pPr marL="404495" lvl="1" indent="-134620" defTabSz="539496">
              <a:spcBef>
                <a:spcPts val="413"/>
              </a:spcBef>
            </a:pPr>
            <a:endParaRPr lang="en-US" kern="1200">
              <a:latin typeface="+mn-lt"/>
            </a:endParaRPr>
          </a:p>
          <a:p>
            <a:pPr marL="404495" lvl="1" indent="-134620" defTabSz="539496">
              <a:spcBef>
                <a:spcPts val="413"/>
              </a:spcBef>
            </a:pPr>
            <a:endParaRPr lang="en-US" kern="1200">
              <a:latin typeface="+mn-lt"/>
            </a:endParaRPr>
          </a:p>
          <a:p>
            <a:pPr marL="404495" lvl="1" indent="-134620" defTabSz="539496">
              <a:spcBef>
                <a:spcPts val="413"/>
              </a:spcBef>
            </a:pPr>
            <a:endParaRPr lang="en-US" kern="1200">
              <a:latin typeface="+mn-lt"/>
            </a:endParaRPr>
          </a:p>
          <a:p>
            <a:pPr marL="404495" lvl="1" indent="-134620" defTabSz="539496">
              <a:spcBef>
                <a:spcPts val="413"/>
              </a:spcBef>
            </a:pPr>
            <a:endParaRPr lang="en-US" kern="1200">
              <a:latin typeface="+mn-lt"/>
            </a:endParaRPr>
          </a:p>
          <a:p>
            <a:pPr lvl="1"/>
            <a:endParaRPr lang="en-US"/>
          </a:p>
        </p:txBody>
      </p:sp>
      <p:pic>
        <p:nvPicPr>
          <p:cNvPr id="14" name="Picture 13" descr="A hand touching a small plant">
            <a:extLst>
              <a:ext uri="{FF2B5EF4-FFF2-40B4-BE49-F238E27FC236}">
                <a16:creationId xmlns:a16="http://schemas.microsoft.com/office/drawing/2014/main" id="{57503F1C-94C0-FCEA-73B6-9E21A271E43D}"/>
              </a:ext>
            </a:extLst>
          </p:cNvPr>
          <p:cNvPicPr>
            <a:picLocks noChangeAspect="1"/>
          </p:cNvPicPr>
          <p:nvPr/>
        </p:nvPicPr>
        <p:blipFill rotWithShape="1">
          <a:blip r:embed="rId5"/>
          <a:srcRect l="54773" r="-1" b="-1"/>
          <a:stretch/>
        </p:blipFill>
        <p:spPr>
          <a:xfrm>
            <a:off x="7545274" y="10"/>
            <a:ext cx="4646726" cy="6857990"/>
          </a:xfrm>
          <a:prstGeom prst="rect">
            <a:avLst/>
          </a:prstGeom>
        </p:spPr>
      </p:pic>
      <p:grpSp>
        <p:nvGrpSpPr>
          <p:cNvPr id="30" name="Group 29">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1" name="Oval 30">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2" name="Oval 31">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78939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31" name="Rectangle 38930">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2280" y="484632"/>
            <a:ext cx="6743844" cy="1609344"/>
          </a:xfrm>
        </p:spPr>
        <p:style>
          <a:lnRef idx="0">
            <a:scrgbClr r="0" g="0" b="0"/>
          </a:lnRef>
          <a:fillRef idx="1003">
            <a:schemeClr val="lt2"/>
          </a:fillRef>
          <a:effectRef idx="0">
            <a:scrgbClr r="0" g="0" b="0"/>
          </a:effectRef>
          <a:fontRef idx="major"/>
        </p:style>
        <p:txBody>
          <a:bodyPr>
            <a:normAutofit/>
          </a:bodyPr>
          <a:lstStyle/>
          <a:p>
            <a:pPr eaLnBrk="1" hangingPunct="1">
              <a:defRPr/>
            </a:pPr>
            <a:r>
              <a:rPr lang="en-US" sz="4800" b="1">
                <a:latin typeface="Times New Roman" pitchFamily="18" charset="0"/>
                <a:cs typeface="Times New Roman" pitchFamily="18" charset="0"/>
              </a:rPr>
              <a:t>Why call an Ethics Consult?</a:t>
            </a:r>
          </a:p>
        </p:txBody>
      </p:sp>
      <p:sp>
        <p:nvSpPr>
          <p:cNvPr id="38915" name="Content Placeholder 2"/>
          <p:cNvSpPr>
            <a:spLocks noGrp="1"/>
          </p:cNvSpPr>
          <p:nvPr>
            <p:ph idx="1"/>
          </p:nvPr>
        </p:nvSpPr>
        <p:spPr>
          <a:xfrm>
            <a:off x="382279" y="2121408"/>
            <a:ext cx="6743845" cy="4050792"/>
          </a:xfrm>
        </p:spPr>
        <p:txBody>
          <a:bodyPr vert="horz" lIns="91440" tIns="45720" rIns="91440" bIns="45720" rtlCol="0" anchor="t">
            <a:normAutofit/>
          </a:bodyPr>
          <a:lstStyle/>
          <a:p>
            <a:pPr eaLnBrk="1" hangingPunct="1"/>
            <a:r>
              <a:rPr lang="en-US" sz="2400">
                <a:latin typeface="Times New Roman"/>
                <a:cs typeface="Times New Roman"/>
              </a:rPr>
              <a:t>Ethics Consult can help:</a:t>
            </a:r>
          </a:p>
          <a:p>
            <a:pPr lvl="1" eaLnBrk="1" hangingPunct="1"/>
            <a:r>
              <a:rPr lang="en-US" sz="2400">
                <a:latin typeface="Times New Roman"/>
                <a:cs typeface="Times New Roman"/>
              </a:rPr>
              <a:t>Discover and understand the issues</a:t>
            </a:r>
          </a:p>
          <a:p>
            <a:pPr lvl="1" eaLnBrk="1" hangingPunct="1"/>
            <a:r>
              <a:rPr lang="en-US" sz="2400">
                <a:latin typeface="Times New Roman"/>
                <a:cs typeface="Times New Roman"/>
              </a:rPr>
              <a:t>Serves as a forum for sharing of concerns and questions</a:t>
            </a:r>
          </a:p>
          <a:p>
            <a:pPr lvl="1" eaLnBrk="1" hangingPunct="1"/>
            <a:r>
              <a:rPr lang="en-US" sz="2400">
                <a:latin typeface="Times New Roman"/>
                <a:cs typeface="Times New Roman"/>
              </a:rPr>
              <a:t>Identifies possible treatment alternatives</a:t>
            </a:r>
          </a:p>
          <a:p>
            <a:pPr lvl="1" eaLnBrk="1" hangingPunct="1"/>
            <a:r>
              <a:rPr lang="en-US" sz="2400">
                <a:latin typeface="Times New Roman"/>
                <a:cs typeface="Times New Roman"/>
              </a:rPr>
              <a:t>Provides guidance to the staff, patient, and family members</a:t>
            </a:r>
          </a:p>
          <a:p>
            <a:pPr lvl="1" eaLnBrk="1" hangingPunct="1"/>
            <a:r>
              <a:rPr lang="en-US" sz="2400">
                <a:latin typeface="Times New Roman"/>
                <a:cs typeface="Times New Roman"/>
              </a:rPr>
              <a:t>Resolves conflicts</a:t>
            </a:r>
          </a:p>
        </p:txBody>
      </p:sp>
      <p:pic>
        <p:nvPicPr>
          <p:cNvPr id="38917" name="Picture 38916" descr="Puzzle pieces">
            <a:extLst>
              <a:ext uri="{FF2B5EF4-FFF2-40B4-BE49-F238E27FC236}">
                <a16:creationId xmlns:a16="http://schemas.microsoft.com/office/drawing/2014/main" id="{83C1A199-26C9-751D-7AD2-76A2C6D98E3C}"/>
              </a:ext>
            </a:extLst>
          </p:cNvPr>
          <p:cNvPicPr>
            <a:picLocks noChangeAspect="1"/>
          </p:cNvPicPr>
          <p:nvPr/>
        </p:nvPicPr>
        <p:blipFill rotWithShape="1">
          <a:blip r:embed="rId4"/>
          <a:srcRect l="31323" r="23619"/>
          <a:stretch/>
        </p:blipFill>
        <p:spPr>
          <a:xfrm>
            <a:off x="7545274" y="10"/>
            <a:ext cx="4646726" cy="6857990"/>
          </a:xfrm>
          <a:prstGeom prst="rect">
            <a:avLst/>
          </a:prstGeom>
        </p:spPr>
      </p:pic>
      <p:grpSp>
        <p:nvGrpSpPr>
          <p:cNvPr id="38933" name="Group 38932">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8934" name="Oval 38933">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8935" name="Oval 38934">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08" name="Rectangle 33799">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Rectangle 2"/>
          <p:cNvSpPr>
            <a:spLocks noGrp="1" noChangeArrowheads="1"/>
          </p:cNvSpPr>
          <p:nvPr>
            <p:ph type="title"/>
          </p:nvPr>
        </p:nvSpPr>
        <p:spPr>
          <a:xfrm>
            <a:off x="382280" y="484632"/>
            <a:ext cx="6743844" cy="1609344"/>
          </a:xfrm>
        </p:spPr>
        <p:style>
          <a:lnRef idx="0">
            <a:scrgbClr r="0" g="0" b="0"/>
          </a:lnRef>
          <a:fillRef idx="1003">
            <a:schemeClr val="lt2"/>
          </a:fillRef>
          <a:effectRef idx="0">
            <a:scrgbClr r="0" g="0" b="0"/>
          </a:effectRef>
          <a:fontRef idx="major"/>
        </p:style>
        <p:txBody>
          <a:bodyPr>
            <a:normAutofit/>
          </a:bodyPr>
          <a:lstStyle/>
          <a:p>
            <a:pPr eaLnBrk="1" hangingPunct="1"/>
            <a:r>
              <a:rPr lang="en-US" sz="4800" b="1">
                <a:latin typeface="Times New Roman" pitchFamily="18" charset="0"/>
                <a:cs typeface="Times New Roman" pitchFamily="18" charset="0"/>
              </a:rPr>
              <a:t>Using the Nursing Process</a:t>
            </a:r>
          </a:p>
        </p:txBody>
      </p:sp>
      <p:sp>
        <p:nvSpPr>
          <p:cNvPr id="33795" name="Rectangle 3"/>
          <p:cNvSpPr>
            <a:spLocks noGrp="1" noChangeArrowheads="1"/>
          </p:cNvSpPr>
          <p:nvPr>
            <p:ph idx="1"/>
          </p:nvPr>
        </p:nvSpPr>
        <p:spPr>
          <a:xfrm>
            <a:off x="382279" y="2121408"/>
            <a:ext cx="6743845" cy="4050792"/>
          </a:xfrm>
        </p:spPr>
        <p:txBody>
          <a:bodyPr vert="horz" lIns="91440" tIns="45720" rIns="91440" bIns="45720" rtlCol="0" anchor="t">
            <a:normAutofit/>
          </a:bodyPr>
          <a:lstStyle/>
          <a:p>
            <a:pPr eaLnBrk="1" hangingPunct="1"/>
            <a:r>
              <a:rPr lang="en-US" sz="2800"/>
              <a:t>Assessment</a:t>
            </a:r>
          </a:p>
          <a:p>
            <a:pPr eaLnBrk="1" hangingPunct="1"/>
            <a:r>
              <a:rPr lang="en-US" sz="2800"/>
              <a:t>Planning</a:t>
            </a:r>
          </a:p>
          <a:p>
            <a:pPr eaLnBrk="1" hangingPunct="1"/>
            <a:r>
              <a:rPr lang="en-US" sz="2800"/>
              <a:t>Implementation</a:t>
            </a:r>
          </a:p>
          <a:p>
            <a:pPr eaLnBrk="1" hangingPunct="1"/>
            <a:r>
              <a:rPr lang="en-US" sz="2800"/>
              <a:t>Evaluation</a:t>
            </a:r>
          </a:p>
        </p:txBody>
      </p:sp>
      <p:pic>
        <p:nvPicPr>
          <p:cNvPr id="6146" name="Picture 2" descr="C:\Documents and Settings\maggiep.AD\Local Settings\Temporary Internet Files\Content.IE5\YD30CJNE\MC900446070[1].wmf"/>
          <p:cNvPicPr>
            <a:picLocks noChangeAspect="1" noChangeArrowheads="1"/>
          </p:cNvPicPr>
          <p:nvPr/>
        </p:nvPicPr>
        <p:blipFill>
          <a:blip r:embed="rId4" cstate="print"/>
          <a:stretch>
            <a:fillRect/>
          </a:stretch>
        </p:blipFill>
        <p:spPr bwMode="auto">
          <a:xfrm>
            <a:off x="8494591" y="640080"/>
            <a:ext cx="2786915" cy="5280471"/>
          </a:xfrm>
          <a:prstGeom prst="rect">
            <a:avLst/>
          </a:prstGeom>
          <a:noFill/>
        </p:spPr>
      </p:pic>
      <p:grpSp>
        <p:nvGrpSpPr>
          <p:cNvPr id="33809" name="Group 33801">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3803" name="Oval 33802">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3810" name="Oval 33803">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590800" y="228600"/>
            <a:ext cx="7696200" cy="838200"/>
          </a:xfrm>
        </p:spPr>
        <p:style>
          <a:lnRef idx="0">
            <a:scrgbClr r="0" g="0" b="0"/>
          </a:lnRef>
          <a:fillRef idx="1003">
            <a:schemeClr val="lt2"/>
          </a:fillRef>
          <a:effectRef idx="0">
            <a:scrgbClr r="0" g="0" b="0"/>
          </a:effectRef>
          <a:fontRef idx="major"/>
        </p:style>
        <p:txBody>
          <a:bodyPr>
            <a:noAutofit/>
          </a:bodyPr>
          <a:lstStyle/>
          <a:p>
            <a:pPr algn="ctr" eaLnBrk="1" hangingPunct="1"/>
            <a:r>
              <a:rPr lang="en-US" sz="3200" b="1">
                <a:latin typeface="Times New Roman" pitchFamily="18" charset="0"/>
                <a:cs typeface="Times New Roman" pitchFamily="18" charset="0"/>
              </a:rPr>
              <a:t>Approach to Ethical Dilemma</a:t>
            </a:r>
          </a:p>
        </p:txBody>
      </p:sp>
      <p:graphicFrame>
        <p:nvGraphicFramePr>
          <p:cNvPr id="1026" name="Object 0"/>
          <p:cNvGraphicFramePr>
            <a:graphicFrameLocks noGrp="1" noChangeAspect="1"/>
          </p:cNvGraphicFramePr>
          <p:nvPr>
            <p:ph type="dgm" idx="1"/>
          </p:nvPr>
        </p:nvGraphicFramePr>
        <p:xfrm>
          <a:off x="2590800" y="1447801"/>
          <a:ext cx="7848600" cy="4876799"/>
        </p:xfrm>
        <a:graphic>
          <a:graphicData uri="http://schemas.openxmlformats.org/presentationml/2006/ole">
            <mc:AlternateContent xmlns:mc="http://schemas.openxmlformats.org/markup-compatibility/2006">
              <mc:Choice xmlns:v="urn:schemas-microsoft-com:vml" Requires="v">
                <p:oleObj name="Organization Chart" r:id="rId2" imgW="6400800" imgH="2705040" progId="OrgPlusWOPX.4">
                  <p:embed followColorScheme="full"/>
                </p:oleObj>
              </mc:Choice>
              <mc:Fallback>
                <p:oleObj name="Organization Chart" r:id="rId2" imgW="6400800" imgH="2705040" progId="OrgPlusWOPX.4">
                  <p:embed followColorScheme="full"/>
                  <p:pic>
                    <p:nvPicPr>
                      <p:cNvPr id="1026" name="Object 0"/>
                      <p:cNvPicPr>
                        <a:picLocks noChangeAspect="1" noChangeArrowheads="1"/>
                      </p:cNvPicPr>
                      <p:nvPr/>
                    </p:nvPicPr>
                    <p:blipFill>
                      <a:blip r:embed="rId3"/>
                      <a:srcRect/>
                      <a:stretch>
                        <a:fillRect/>
                      </a:stretch>
                    </p:blipFill>
                    <p:spPr bwMode="auto">
                      <a:xfrm>
                        <a:off x="2590800" y="1447801"/>
                        <a:ext cx="7848600" cy="4876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6" name="Group 15">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8" name="Oval 17">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20" name="Rectangle 19">
            <a:extLst>
              <a:ext uri="{FF2B5EF4-FFF2-40B4-BE49-F238E27FC236}">
                <a16:creationId xmlns:a16="http://schemas.microsoft.com/office/drawing/2014/main" id="{5AAA0D94-BFF0-44AF-9E04-13800A619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4E0242FF-80FA-4D90-877A-E17E42240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DFDF839-27BF-4E9E-0F2B-AB7FB6AC7E7B}"/>
              </a:ext>
            </a:extLst>
          </p:cNvPr>
          <p:cNvPicPr>
            <a:picLocks noChangeAspect="1"/>
          </p:cNvPicPr>
          <p:nvPr/>
        </p:nvPicPr>
        <p:blipFill rotWithShape="1">
          <a:blip r:embed="rId7"/>
          <a:srcRect l="23254" r="19816" b="-2"/>
          <a:stretch/>
        </p:blipFill>
        <p:spPr>
          <a:xfrm>
            <a:off x="918124" y="1111504"/>
            <a:ext cx="3723212" cy="4578096"/>
          </a:xfrm>
          <a:prstGeom prst="rect">
            <a:avLst/>
          </a:prstGeom>
        </p:spPr>
      </p:pic>
      <p:sp>
        <p:nvSpPr>
          <p:cNvPr id="24" name="Rectangle 23">
            <a:extLst>
              <a:ext uri="{FF2B5EF4-FFF2-40B4-BE49-F238E27FC236}">
                <a16:creationId xmlns:a16="http://schemas.microsoft.com/office/drawing/2014/main" id="{1B92E287-CC3E-48F7-B435-D232FB900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7E2144-B021-0449-94E3-AEF83992F3CE}"/>
              </a:ext>
            </a:extLst>
          </p:cNvPr>
          <p:cNvSpPr>
            <a:spLocks noGrp="1"/>
          </p:cNvSpPr>
          <p:nvPr>
            <p:ph type="title"/>
          </p:nvPr>
        </p:nvSpPr>
        <p:spPr>
          <a:xfrm>
            <a:off x="4961376" y="1432223"/>
            <a:ext cx="6057144" cy="3357976"/>
          </a:xfrm>
        </p:spPr>
        <p:txBody>
          <a:bodyPr vert="horz" lIns="91440" tIns="45720" rIns="91440" bIns="45720" rtlCol="0" anchor="ctr">
            <a:normAutofit/>
          </a:bodyPr>
          <a:lstStyle/>
          <a:p>
            <a:r>
              <a:rPr lang="en-US">
                <a:blipFill dpi="0" rotWithShape="1">
                  <a:blip r:embed="rId5"/>
                  <a:srcRect/>
                  <a:tile tx="6350" ty="-127000" sx="65000" sy="64000" flip="none" algn="tl"/>
                </a:blipFill>
              </a:rPr>
              <a:t>Code of Ethics for Nurses</a:t>
            </a:r>
          </a:p>
        </p:txBody>
      </p:sp>
      <p:sp>
        <p:nvSpPr>
          <p:cNvPr id="26" name="Rectangle 25">
            <a:extLst>
              <a:ext uri="{FF2B5EF4-FFF2-40B4-BE49-F238E27FC236}">
                <a16:creationId xmlns:a16="http://schemas.microsoft.com/office/drawing/2014/main" id="{B354BB7A-6D45-494D-90A8-2F497C01F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12E4495-24BE-4FFE-91E5-5BA7727EF1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9" name="Oval 28">
              <a:extLst>
                <a:ext uri="{FF2B5EF4-FFF2-40B4-BE49-F238E27FC236}">
                  <a16:creationId xmlns:a16="http://schemas.microsoft.com/office/drawing/2014/main" id="{C71644A3-12B1-4F51-BB08-FDD391EF5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1A6658C1-CF92-4E90-A775-D0D64A3D3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83318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379CAC-13CA-2140-97F9-46C17CBD369A}"/>
              </a:ext>
            </a:extLst>
          </p:cNvPr>
          <p:cNvSpPr>
            <a:spLocks noGrp="1"/>
          </p:cNvSpPr>
          <p:nvPr>
            <p:ph type="title"/>
          </p:nvPr>
        </p:nvSpPr>
        <p:spPr>
          <a:xfrm>
            <a:off x="7883612" y="484632"/>
            <a:ext cx="3816774" cy="1609344"/>
          </a:xfrm>
          <a:ln>
            <a:noFill/>
          </a:ln>
        </p:spPr>
        <p:txBody>
          <a:bodyPr>
            <a:normAutofit/>
          </a:bodyPr>
          <a:lstStyle/>
          <a:p>
            <a:r>
              <a:rPr lang="en-US" sz="3200"/>
              <a:t>Nursing Ethical questions</a:t>
            </a:r>
          </a:p>
        </p:txBody>
      </p:sp>
      <p:pic>
        <p:nvPicPr>
          <p:cNvPr id="5" name="Picture 4" descr="White paper ships being led by a yellow ship">
            <a:extLst>
              <a:ext uri="{FF2B5EF4-FFF2-40B4-BE49-F238E27FC236}">
                <a16:creationId xmlns:a16="http://schemas.microsoft.com/office/drawing/2014/main" id="{960971E5-7872-7EF6-C564-FD5562ECD435}"/>
              </a:ext>
            </a:extLst>
          </p:cNvPr>
          <p:cNvPicPr>
            <a:picLocks noChangeAspect="1"/>
          </p:cNvPicPr>
          <p:nvPr/>
        </p:nvPicPr>
        <p:blipFill rotWithShape="1">
          <a:blip r:embed="rId5"/>
          <a:srcRect l="26525" r="-1" b="-1"/>
          <a:stretch/>
        </p:blipFill>
        <p:spPr>
          <a:xfrm>
            <a:off x="3343" y="10"/>
            <a:ext cx="7548923" cy="6857990"/>
          </a:xfrm>
          <a:prstGeom prst="rect">
            <a:avLst/>
          </a:prstGeom>
        </p:spPr>
      </p:pic>
      <p:sp>
        <p:nvSpPr>
          <p:cNvPr id="3" name="Content Placeholder 2">
            <a:extLst>
              <a:ext uri="{FF2B5EF4-FFF2-40B4-BE49-F238E27FC236}">
                <a16:creationId xmlns:a16="http://schemas.microsoft.com/office/drawing/2014/main" id="{E75C2093-7869-F34F-BC9A-9368B50BBC96}"/>
              </a:ext>
            </a:extLst>
          </p:cNvPr>
          <p:cNvSpPr>
            <a:spLocks noGrp="1"/>
          </p:cNvSpPr>
          <p:nvPr>
            <p:ph idx="1"/>
          </p:nvPr>
        </p:nvSpPr>
        <p:spPr>
          <a:xfrm>
            <a:off x="7883611" y="2121408"/>
            <a:ext cx="3816774" cy="4050792"/>
          </a:xfrm>
        </p:spPr>
        <p:txBody>
          <a:bodyPr>
            <a:normAutofit/>
          </a:bodyPr>
          <a:lstStyle/>
          <a:p>
            <a:pPr>
              <a:buFont typeface="Gill Sans MT" panose="020B0502020104020203" pitchFamily="34" charset="0"/>
              <a:buChar char="–"/>
            </a:pPr>
            <a:r>
              <a:rPr lang="en-US" sz="1600"/>
              <a:t>What comes to mind when you hear Nursing Ethics?</a:t>
            </a:r>
          </a:p>
          <a:p>
            <a:pPr>
              <a:buFont typeface="Gill Sans MT" panose="020B0502020104020203" pitchFamily="34" charset="0"/>
              <a:buChar char="–"/>
            </a:pPr>
            <a:r>
              <a:rPr lang="en-US" sz="1600"/>
              <a:t>Do you even consider ethics when making decisions? In your personal life? At work?</a:t>
            </a:r>
          </a:p>
          <a:p>
            <a:pPr>
              <a:buFont typeface="Gill Sans MT" panose="020B0502020104020203" pitchFamily="34" charset="0"/>
              <a:buChar char="–"/>
            </a:pPr>
            <a:r>
              <a:rPr lang="en-US" sz="1600"/>
              <a:t>Do ethics only effect major decisions such as end of life or research trials?</a:t>
            </a:r>
          </a:p>
          <a:p>
            <a:pPr>
              <a:buFont typeface="Gill Sans MT" panose="020B0502020104020203" pitchFamily="34" charset="0"/>
              <a:buChar char="–"/>
            </a:pPr>
            <a:r>
              <a:rPr lang="en-US" sz="1600"/>
              <a:t>How can ethical decisions effect your job performance? </a:t>
            </a:r>
          </a:p>
          <a:p>
            <a:pPr>
              <a:buFont typeface="Gill Sans MT" panose="020B0502020104020203" pitchFamily="34" charset="0"/>
              <a:buChar char="—"/>
            </a:pPr>
            <a:endParaRPr lang="en-US" sz="1600"/>
          </a:p>
          <a:p>
            <a:endParaRPr lang="en-US" sz="1600"/>
          </a:p>
          <a:p>
            <a:endParaRPr lang="en-US" sz="1600"/>
          </a:p>
        </p:txBody>
      </p:sp>
      <p:grpSp>
        <p:nvGrpSpPr>
          <p:cNvPr id="19" name="Group 18">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25960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6B379CAC-13CA-2140-97F9-46C17CBD369A}"/>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Know the Code</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75C2093-7869-F34F-BC9A-9368B50BBC96}"/>
              </a:ext>
            </a:extLst>
          </p:cNvPr>
          <p:cNvSpPr>
            <a:spLocks noGrp="1"/>
          </p:cNvSpPr>
          <p:nvPr>
            <p:ph idx="1"/>
          </p:nvPr>
        </p:nvSpPr>
        <p:spPr>
          <a:xfrm>
            <a:off x="6081089" y="725394"/>
            <a:ext cx="5142658" cy="5407212"/>
          </a:xfrm>
        </p:spPr>
        <p:txBody>
          <a:bodyPr anchor="ctr">
            <a:normAutofit/>
          </a:bodyPr>
          <a:lstStyle/>
          <a:p>
            <a:pPr>
              <a:buFont typeface="Gill Sans MT" panose="020B0502020104020203" pitchFamily="34" charset="0"/>
              <a:buChar char="–"/>
            </a:pPr>
            <a:r>
              <a:rPr lang="en-US" sz="1400"/>
              <a:t>Provision 1: Respect for Others</a:t>
            </a:r>
          </a:p>
          <a:p>
            <a:pPr>
              <a:buFont typeface="Gill Sans MT" panose="020B0502020104020203" pitchFamily="34" charset="0"/>
              <a:buChar char="–"/>
            </a:pPr>
            <a:r>
              <a:rPr lang="en-US" sz="1400"/>
              <a:t>Provision 2: Commitment to the Patient</a:t>
            </a:r>
          </a:p>
          <a:p>
            <a:pPr>
              <a:buFont typeface="Gill Sans MT" panose="020B0502020104020203" pitchFamily="34" charset="0"/>
              <a:buChar char="–"/>
            </a:pPr>
            <a:r>
              <a:rPr lang="en-US" sz="1400"/>
              <a:t>Provision 3: Advocacy for the Patient </a:t>
            </a:r>
          </a:p>
          <a:p>
            <a:pPr>
              <a:buFont typeface="Gill Sans MT" panose="020B0502020104020203" pitchFamily="34" charset="0"/>
              <a:buChar char="–"/>
            </a:pPr>
            <a:r>
              <a:rPr lang="en-US" sz="1400"/>
              <a:t>Provision 4: Accountability and Responsibility for the Patient</a:t>
            </a:r>
          </a:p>
          <a:p>
            <a:pPr>
              <a:buFont typeface="Gill Sans MT" panose="020B0502020104020203" pitchFamily="34" charset="0"/>
              <a:buChar char="–"/>
            </a:pPr>
            <a:r>
              <a:rPr lang="en-US" sz="1400"/>
              <a:t>Provision 5: Duty to Self and Duty to Others</a:t>
            </a:r>
          </a:p>
          <a:p>
            <a:pPr>
              <a:buFont typeface="Gill Sans MT" panose="020B0502020104020203" pitchFamily="34" charset="0"/>
              <a:buChar char="–"/>
            </a:pPr>
            <a:r>
              <a:rPr lang="en-US" sz="1400"/>
              <a:t>Provision 6: Contribution to  Healthcare Environment</a:t>
            </a:r>
          </a:p>
          <a:p>
            <a:pPr>
              <a:buFont typeface="Gill Sans MT" panose="020B0502020104020203" pitchFamily="34" charset="0"/>
              <a:buChar char="–"/>
            </a:pPr>
            <a:r>
              <a:rPr lang="en-US" sz="1400"/>
              <a:t>Provision 7: Advancement of the Nursing Profession</a:t>
            </a:r>
          </a:p>
          <a:p>
            <a:pPr>
              <a:buFont typeface="Gill Sans MT" panose="020B0502020104020203" pitchFamily="34" charset="0"/>
              <a:buChar char="–"/>
            </a:pPr>
            <a:r>
              <a:rPr lang="en-US" sz="1400"/>
              <a:t>Provision 8: Promotion of Community and world Health </a:t>
            </a:r>
          </a:p>
          <a:p>
            <a:pPr>
              <a:buFont typeface="Gill Sans MT" panose="020B0502020104020203" pitchFamily="34" charset="0"/>
              <a:buChar char="–"/>
            </a:pPr>
            <a:r>
              <a:rPr lang="en-US" sz="1400"/>
              <a:t>Provision 9: Promotion of the Nursing Profession </a:t>
            </a:r>
          </a:p>
          <a:p>
            <a:pPr>
              <a:buFont typeface="Gill Sans MT" panose="020B0502020104020203" pitchFamily="34" charset="0"/>
              <a:buChar char="—"/>
            </a:pPr>
            <a:endParaRPr lang="en-US" sz="1400"/>
          </a:p>
          <a:p>
            <a:pPr marL="0" indent="0">
              <a:buNone/>
            </a:pPr>
            <a:endParaRPr lang="en-US" sz="1400"/>
          </a:p>
          <a:p>
            <a:pPr marL="0" indent="0">
              <a:buNone/>
            </a:pPr>
            <a:r>
              <a:rPr lang="en-US" sz="1400"/>
              <a:t>American Nurses Association, </a:t>
            </a:r>
            <a:r>
              <a:rPr lang="en-US" sz="1400" i="1"/>
              <a:t>Code of Ethics for Nurses with Interpretive Statements </a:t>
            </a:r>
            <a:r>
              <a:rPr lang="en-US" sz="1400"/>
              <a:t>(Silver Spring, MD: ANA, 2015)</a:t>
            </a:r>
          </a:p>
        </p:txBody>
      </p:sp>
    </p:spTree>
    <p:extLst>
      <p:ext uri="{BB962C8B-B14F-4D97-AF65-F5344CB8AC3E}">
        <p14:creationId xmlns:p14="http://schemas.microsoft.com/office/powerpoint/2010/main" val="229022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useBgFill="1">
        <p:nvSpPr>
          <p:cNvPr id="20" name="Rectangle 19">
            <a:extLst>
              <a:ext uri="{FF2B5EF4-FFF2-40B4-BE49-F238E27FC236}">
                <a16:creationId xmlns:a16="http://schemas.microsoft.com/office/drawing/2014/main" id="{F4664CB4-B2D2-4732-AB2C-939321E99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D03168EC-D910-4109-8158-A433124BB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2EB50A5-ED88-4DB9-A0A0-1370FEEE6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7E2144-B021-0449-94E3-AEF83992F3CE}"/>
              </a:ext>
            </a:extLst>
          </p:cNvPr>
          <p:cNvSpPr>
            <a:spLocks noGrp="1"/>
          </p:cNvSpPr>
          <p:nvPr>
            <p:ph type="title"/>
          </p:nvPr>
        </p:nvSpPr>
        <p:spPr>
          <a:xfrm>
            <a:off x="1248156" y="1432223"/>
            <a:ext cx="5965470" cy="3357976"/>
          </a:xfrm>
        </p:spPr>
        <p:txBody>
          <a:bodyPr vert="horz" lIns="91440" tIns="45720" rIns="91440" bIns="45720" rtlCol="0" anchor="ctr">
            <a:normAutofit/>
          </a:bodyPr>
          <a:lstStyle/>
          <a:p>
            <a:r>
              <a:rPr lang="en-US">
                <a:blipFill dpi="0" rotWithShape="1">
                  <a:blip r:embed="rId5"/>
                  <a:srcRect/>
                  <a:tile tx="6350" ty="-127000" sx="65000" sy="64000" flip="none" algn="tl"/>
                </a:blipFill>
              </a:rPr>
              <a:t>Scenarios</a:t>
            </a:r>
          </a:p>
        </p:txBody>
      </p:sp>
      <p:pic>
        <p:nvPicPr>
          <p:cNvPr id="5" name="Picture 4">
            <a:extLst>
              <a:ext uri="{FF2B5EF4-FFF2-40B4-BE49-F238E27FC236}">
                <a16:creationId xmlns:a16="http://schemas.microsoft.com/office/drawing/2014/main" id="{96F9D162-9AEE-8BAE-AEB1-959B1B05ED2B}"/>
              </a:ext>
            </a:extLst>
          </p:cNvPr>
          <p:cNvPicPr>
            <a:picLocks noChangeAspect="1"/>
          </p:cNvPicPr>
          <p:nvPr/>
        </p:nvPicPr>
        <p:blipFill rotWithShape="1">
          <a:blip r:embed="rId7"/>
          <a:srcRect t="4833" b="4833"/>
          <a:stretch/>
        </p:blipFill>
        <p:spPr>
          <a:xfrm>
            <a:off x="7855117" y="2449733"/>
            <a:ext cx="3416725" cy="1921324"/>
          </a:xfrm>
          <a:prstGeom prst="rect">
            <a:avLst/>
          </a:prstGeom>
        </p:spPr>
      </p:pic>
      <p:sp>
        <p:nvSpPr>
          <p:cNvPr id="26" name="Rectangle 25">
            <a:extLst>
              <a:ext uri="{FF2B5EF4-FFF2-40B4-BE49-F238E27FC236}">
                <a16:creationId xmlns:a16="http://schemas.microsoft.com/office/drawing/2014/main" id="{0AA47C27-8894-42A7-8D01-C902DA9B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B4BD81D-EAC7-4C48-A5FD-A1156EC849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9" name="Oval 28">
              <a:extLst>
                <a:ext uri="{FF2B5EF4-FFF2-40B4-BE49-F238E27FC236}">
                  <a16:creationId xmlns:a16="http://schemas.microsoft.com/office/drawing/2014/main" id="{9CAF43F4-8892-4C5D-A8ED-C423F5175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2D028E2F-5F35-49A4-86F5-81814931E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257857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40E3A34C-A87E-CF4A-B68E-DA59812919B1}"/>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Scenario #1</a:t>
            </a:r>
          </a:p>
        </p:txBody>
      </p:sp>
      <p:sp>
        <p:nvSpPr>
          <p:cNvPr id="3" name="Content Placeholder 2">
            <a:extLst>
              <a:ext uri="{FF2B5EF4-FFF2-40B4-BE49-F238E27FC236}">
                <a16:creationId xmlns:a16="http://schemas.microsoft.com/office/drawing/2014/main" id="{312977A9-9F1E-3246-933C-3130A3F7E783}"/>
              </a:ext>
            </a:extLst>
          </p:cNvPr>
          <p:cNvSpPr>
            <a:spLocks noGrp="1"/>
          </p:cNvSpPr>
          <p:nvPr>
            <p:ph idx="1"/>
          </p:nvPr>
        </p:nvSpPr>
        <p:spPr>
          <a:xfrm>
            <a:off x="5053780" y="599768"/>
            <a:ext cx="6074467" cy="5572432"/>
          </a:xfrm>
        </p:spPr>
        <p:txBody>
          <a:bodyPr anchor="ctr">
            <a:normAutofit/>
          </a:bodyPr>
          <a:lstStyle/>
          <a:p>
            <a:r>
              <a:rPr lang="en-US" sz="1500"/>
              <a:t>Two of the new students who entered the program this week are on medications which requires them to come to wellness daily for morning medications. </a:t>
            </a:r>
          </a:p>
          <a:p>
            <a:r>
              <a:rPr lang="en-US" sz="1500"/>
              <a:t>Cheryl, a gregarious, fun, up-beat student takes a BP medication.</a:t>
            </a:r>
          </a:p>
          <a:p>
            <a:r>
              <a:rPr lang="en-US" sz="1500"/>
              <a:t>Susan, an abrasive, moody student, is on two psychotropic medications and she has been told she has to come and get her medication before the start of the training day. </a:t>
            </a:r>
          </a:p>
          <a:p>
            <a:r>
              <a:rPr lang="en-US" sz="1500"/>
              <a:t>Susan was late leaving the dorm, due to a meeting with her RA.  She came to wellness to get her morning medications. She was told that she would have to wait until the next open call to get her medications because the training day had already started. The nurses did not give her a chance to explain why she was late. </a:t>
            </a:r>
          </a:p>
          <a:p>
            <a:r>
              <a:rPr lang="en-US" sz="1500"/>
              <a:t>At the same time Cheryl came in and the nurses told her to have a seat and they would get her blood pressure and get her medications ready.  </a:t>
            </a:r>
          </a:p>
          <a:p>
            <a:pPr lvl="1"/>
            <a:r>
              <a:rPr lang="en-US" sz="1500"/>
              <a:t>Based on the above information were the students treated fairly? </a:t>
            </a:r>
          </a:p>
          <a:p>
            <a:pPr lvl="1"/>
            <a:r>
              <a:rPr lang="en-US" sz="1500"/>
              <a:t>What should have been done differently? </a:t>
            </a:r>
          </a:p>
          <a:p>
            <a:endParaRPr lang="en-US" sz="150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322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56" name="Oval 2055">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57" name="Oval 2056">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059" name="Rectangle 2058">
            <a:extLst>
              <a:ext uri="{FF2B5EF4-FFF2-40B4-BE49-F238E27FC236}">
                <a16:creationId xmlns:a16="http://schemas.microsoft.com/office/drawing/2014/main" id="{D2F9B8D9-2A0F-48A2-AD9F-81D8C4970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70109" y="484632"/>
            <a:ext cx="6730277" cy="1609344"/>
          </a:xfrm>
          <a:prstGeom prst="rect">
            <a:avLst/>
          </a:prstGeom>
          <a:ln>
            <a:noFill/>
          </a:ln>
        </p:spPr>
        <p:style>
          <a:lnRef idx="0">
            <a:scrgbClr r="0" g="0" b="0"/>
          </a:lnRef>
          <a:fillRef idx="1003">
            <a:schemeClr val="lt2"/>
          </a:fillRef>
          <a:effectRef idx="0">
            <a:scrgbClr r="0" g="0" b="0"/>
          </a:effectRef>
          <a:fontRef idx="major"/>
        </p:style>
        <p:txBody>
          <a:bodyPr vert="horz" lIns="91440" tIns="45720" rIns="91440" bIns="45720" rtlCol="0" anchor="ctr">
            <a:normAutofit/>
          </a:bodyPr>
          <a:lstStyle/>
          <a:p>
            <a:pPr defTabSz="914400">
              <a:lnSpc>
                <a:spcPct val="90000"/>
              </a:lnSpc>
              <a:spcBef>
                <a:spcPct val="0"/>
              </a:spcBef>
              <a:spcAft>
                <a:spcPts val="600"/>
              </a:spcAft>
            </a:pPr>
            <a:r>
              <a:rPr lang="en-US" sz="4400" b="1" cap="all" spc="200">
                <a:blipFill>
                  <a:blip r:embed="rId7">
                    <a:extLst>
                      <a:ext uri="{28A0092B-C50C-407E-A947-70E740481C1C}">
                        <a14:useLocalDpi xmlns:a14="http://schemas.microsoft.com/office/drawing/2010/main" val="0"/>
                      </a:ext>
                    </a:extLst>
                  </a:blip>
                  <a:tile tx="6350" ty="-127000" sx="65000" sy="64000" flip="none" algn="tl"/>
                </a:blipFill>
                <a:effectLst>
                  <a:outerShdw blurRad="50800" dist="63500" dir="2700000" algn="tl" rotWithShape="0">
                    <a:srgbClr val="000000">
                      <a:alpha val="48000"/>
                    </a:srgbClr>
                  </a:outerShdw>
                </a:effectLst>
              </a:rPr>
              <a:t>Is there an Ethical dilemma?</a:t>
            </a:r>
          </a:p>
        </p:txBody>
      </p:sp>
      <p:pic>
        <p:nvPicPr>
          <p:cNvPr id="2050" name="Picture 2" descr="C:\Documents and Settings\maggiep.AD\Local Settings\Temporary Internet Files\Content.IE5\0L45MPC5\MC900078711[1].wmf"/>
          <p:cNvPicPr>
            <a:picLocks noChangeAspect="1" noChangeArrowheads="1"/>
          </p:cNvPicPr>
          <p:nvPr/>
        </p:nvPicPr>
        <p:blipFill>
          <a:blip r:embed="rId8" cstate="print"/>
          <a:stretch>
            <a:fillRect/>
          </a:stretch>
        </p:blipFill>
        <p:spPr bwMode="auto">
          <a:xfrm>
            <a:off x="1344956" y="640080"/>
            <a:ext cx="2300186" cy="5588101"/>
          </a:xfrm>
          <a:prstGeom prst="rect">
            <a:avLst/>
          </a:prstGeom>
          <a:noFill/>
        </p:spPr>
      </p:pic>
      <p:sp>
        <p:nvSpPr>
          <p:cNvPr id="5" name="TextBox 4"/>
          <p:cNvSpPr txBox="1"/>
          <p:nvPr/>
        </p:nvSpPr>
        <p:spPr>
          <a:xfrm>
            <a:off x="4970109" y="2121408"/>
            <a:ext cx="6730276" cy="4050792"/>
          </a:xfrm>
          <a:prstGeom prst="rect">
            <a:avLst/>
          </a:prstGeom>
        </p:spPr>
        <p:txBody>
          <a:bodyPr vert="horz" lIns="91440" tIns="45720" rIns="91440" bIns="45720" rtlCol="0">
            <a:normAutofit/>
          </a:bodyPr>
          <a:lstStyle/>
          <a:p>
            <a:pPr marL="514350" indent="-182880" defTabSz="914400">
              <a:lnSpc>
                <a:spcPct val="90000"/>
              </a:lnSpc>
              <a:spcBef>
                <a:spcPts val="700"/>
              </a:spcBef>
              <a:buClr>
                <a:schemeClr val="accent1">
                  <a:lumMod val="75000"/>
                </a:schemeClr>
              </a:buClr>
              <a:buSzPct val="85000"/>
              <a:buFont typeface="Wingdings" pitchFamily="2" charset="2"/>
              <a:buChar char="§"/>
            </a:pPr>
            <a:r>
              <a:rPr lang="en-US">
                <a:effectLst>
                  <a:outerShdw blurRad="50800" dist="38100" dir="2700000" algn="tl" rotWithShape="0">
                    <a:srgbClr val="000000">
                      <a:alpha val="48000"/>
                    </a:srgbClr>
                  </a:outerShdw>
                </a:effectLst>
              </a:rPr>
              <a:t>Autonomy?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effectLst>
                  <a:outerShdw blurRad="50800" dist="38100" dir="2700000" algn="tl" rotWithShape="0">
                    <a:srgbClr val="000000">
                      <a:alpha val="48000"/>
                    </a:srgbClr>
                  </a:outerShdw>
                </a:effectLst>
              </a:rPr>
              <a:t>Nonmaleficence?</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effectLst>
                  <a:outerShdw blurRad="50800" dist="38100" dir="2700000" algn="tl" rotWithShape="0">
                    <a:srgbClr val="000000">
                      <a:alpha val="48000"/>
                    </a:srgbClr>
                  </a:outerShdw>
                </a:effectLst>
              </a:rPr>
              <a:t>Beneficence?</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effectLst>
                  <a:outerShdw blurRad="50800" dist="38100" dir="2700000" algn="tl" rotWithShape="0">
                    <a:srgbClr val="000000">
                      <a:alpha val="48000"/>
                    </a:srgbClr>
                  </a:outerShdw>
                </a:effectLst>
              </a:rPr>
              <a:t>Justice?</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effectLst>
                  <a:outerShdw blurRad="50800" dist="38100" dir="2700000" algn="tl" rotWithShape="0">
                    <a:srgbClr val="000000">
                      <a:alpha val="48000"/>
                    </a:srgbClr>
                  </a:outerShdw>
                </a:effectLst>
              </a:rPr>
              <a:t>Fidelity?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effectLst>
                  <a:outerShdw blurRad="50800" dist="38100" dir="2700000" algn="tl" rotWithShape="0">
                    <a:srgbClr val="000000">
                      <a:alpha val="48000"/>
                    </a:srgbClr>
                  </a:outerShdw>
                </a:effectLst>
              </a:rPr>
              <a:t>Confidentiality?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effectLst>
                  <a:outerShdw blurRad="50800" dist="38100" dir="2700000" algn="tl" rotWithShape="0">
                    <a:srgbClr val="000000">
                      <a:alpha val="48000"/>
                    </a:srgbClr>
                  </a:outerShdw>
                </a:effectLst>
              </a:rPr>
              <a:t>Veracity?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effectLst>
                  <a:outerShdw blurRad="50800" dist="38100" dir="2700000" algn="tl" rotWithShape="0">
                    <a:srgbClr val="000000">
                      <a:alpha val="48000"/>
                    </a:srgbClr>
                  </a:outerShdw>
                </a:effectLst>
              </a:rPr>
              <a:t>Accountability?</a:t>
            </a:r>
          </a:p>
          <a:p>
            <a:pPr marL="514350" indent="-182880" defTabSz="914400">
              <a:lnSpc>
                <a:spcPct val="90000"/>
              </a:lnSpc>
              <a:spcBef>
                <a:spcPts val="700"/>
              </a:spcBef>
              <a:buClr>
                <a:schemeClr val="accent1">
                  <a:lumMod val="75000"/>
                </a:schemeClr>
              </a:buClr>
              <a:buSzPct val="85000"/>
              <a:buFont typeface="Wingdings" pitchFamily="2" charset="2"/>
              <a:buChar char="§"/>
            </a:pPr>
            <a:endParaRPr lang="en-US">
              <a:effectLst>
                <a:outerShdw blurRad="50800" dist="38100" dir="2700000" algn="tl" rotWithShape="0">
                  <a:srgbClr val="000000">
                    <a:alpha val="48000"/>
                  </a:srgbClr>
                </a:outerShdw>
              </a:effectLst>
            </a:endParaRPr>
          </a:p>
          <a:p>
            <a:pPr marL="514350" indent="-182880" defTabSz="914400">
              <a:lnSpc>
                <a:spcPct val="90000"/>
              </a:lnSpc>
              <a:spcBef>
                <a:spcPts val="700"/>
              </a:spcBef>
              <a:buClr>
                <a:schemeClr val="accent1">
                  <a:lumMod val="75000"/>
                </a:schemeClr>
              </a:buClr>
              <a:buSzPct val="85000"/>
              <a:buFont typeface="Wingdings" pitchFamily="2" charset="2"/>
              <a:buChar char="§"/>
            </a:pPr>
            <a:endParaRPr lang="en-US">
              <a:effectLst>
                <a:outerShdw blurRad="50800" dist="38100" dir="2700000" algn="tl" rotWithShape="0">
                  <a:srgbClr val="000000">
                    <a:alpha val="48000"/>
                  </a:srgbClr>
                </a:outerShdw>
              </a:effectLst>
            </a:endParaRPr>
          </a:p>
          <a:p>
            <a:pPr marL="331470" defTabSz="914400">
              <a:lnSpc>
                <a:spcPct val="90000"/>
              </a:lnSpc>
              <a:spcBef>
                <a:spcPts val="700"/>
              </a:spcBef>
              <a:buClr>
                <a:schemeClr val="accent1">
                  <a:lumMod val="75000"/>
                </a:schemeClr>
              </a:buClr>
              <a:buSzPct val="85000"/>
            </a:pPr>
            <a:r>
              <a:rPr lang="en-US">
                <a:effectLst>
                  <a:outerShdw blurRad="50800" dist="38100" dir="2700000" algn="tl" rotWithShape="0">
                    <a:srgbClr val="000000">
                      <a:alpha val="48000"/>
                    </a:srgbClr>
                  </a:outerShdw>
                </a:effectLst>
              </a:rPr>
              <a:t>What would you do?</a:t>
            </a:r>
          </a:p>
        </p:txBody>
      </p:sp>
      <p:grpSp>
        <p:nvGrpSpPr>
          <p:cNvPr id="2061" name="Group 2060">
            <a:extLst>
              <a:ext uri="{FF2B5EF4-FFF2-40B4-BE49-F238E27FC236}">
                <a16:creationId xmlns:a16="http://schemas.microsoft.com/office/drawing/2014/main" id="{0F7E20FF-7DA6-46B7-AB0E-E6CBFDD072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62" name="Oval 2061">
              <a:extLst>
                <a:ext uri="{FF2B5EF4-FFF2-40B4-BE49-F238E27FC236}">
                  <a16:creationId xmlns:a16="http://schemas.microsoft.com/office/drawing/2014/main" id="{6BE624B6-B9F4-4C3F-9F6E-2182D90EC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63" name="Oval 2062">
              <a:extLst>
                <a:ext uri="{FF2B5EF4-FFF2-40B4-BE49-F238E27FC236}">
                  <a16:creationId xmlns:a16="http://schemas.microsoft.com/office/drawing/2014/main" id="{8710C23B-B5E1-45A6-80F6-55643AC6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63AD45-F025-4500-8898-7DE237E4C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2280" y="484632"/>
            <a:ext cx="6743844" cy="1609344"/>
          </a:xfrm>
        </p:spPr>
        <p:txBody>
          <a:bodyPr>
            <a:normAutofit/>
          </a:bodyPr>
          <a:lstStyle/>
          <a:p>
            <a:r>
              <a:rPr lang="en-US" sz="4800"/>
              <a:t>Scenario #2</a:t>
            </a:r>
          </a:p>
        </p:txBody>
      </p:sp>
      <p:sp>
        <p:nvSpPr>
          <p:cNvPr id="3" name="Content Placeholder 2"/>
          <p:cNvSpPr>
            <a:spLocks noGrp="1"/>
          </p:cNvSpPr>
          <p:nvPr>
            <p:ph idx="1"/>
          </p:nvPr>
        </p:nvSpPr>
        <p:spPr>
          <a:xfrm>
            <a:off x="382279" y="2121408"/>
            <a:ext cx="6743845" cy="4050792"/>
          </a:xfrm>
        </p:spPr>
        <p:txBody>
          <a:bodyPr vert="horz" lIns="91440" tIns="45720" rIns="91440" bIns="45720" rtlCol="0" anchor="t">
            <a:normAutofit/>
          </a:bodyPr>
          <a:lstStyle/>
          <a:p>
            <a:r>
              <a:rPr lang="en-US" sz="1800"/>
              <a:t>It is Friday afternoon. A new student named Laurel who arrived on Wednesday is out of her Adderall 20 mg.  You know Stacy was on Adderall, but it was recently discontinued and she is no longer on center.  You think it will be ok just this one time to take enough medications to cover Laurel for the weekend, until you can get her Rx filled. </a:t>
            </a:r>
          </a:p>
          <a:p>
            <a:pPr lvl="1"/>
            <a:r>
              <a:rPr lang="en-US"/>
              <a:t>What is the ethical dilemma? </a:t>
            </a:r>
          </a:p>
          <a:p>
            <a:pPr lvl="1"/>
            <a:r>
              <a:rPr lang="en-US"/>
              <a:t>Do you consider this fraud? </a:t>
            </a:r>
          </a:p>
          <a:p>
            <a:pPr lvl="1"/>
            <a:r>
              <a:rPr lang="en-US"/>
              <a:t>What would you do if you knew this was happening on you center? </a:t>
            </a:r>
          </a:p>
          <a:p>
            <a:endParaRPr lang="en-US" sz="1800"/>
          </a:p>
        </p:txBody>
      </p:sp>
      <p:pic>
        <p:nvPicPr>
          <p:cNvPr id="5" name="Picture 4" descr="Calendar on table">
            <a:extLst>
              <a:ext uri="{FF2B5EF4-FFF2-40B4-BE49-F238E27FC236}">
                <a16:creationId xmlns:a16="http://schemas.microsoft.com/office/drawing/2014/main" id="{74C05656-9899-591B-C5A7-2649C96933B9}"/>
              </a:ext>
            </a:extLst>
          </p:cNvPr>
          <p:cNvPicPr>
            <a:picLocks noChangeAspect="1"/>
          </p:cNvPicPr>
          <p:nvPr/>
        </p:nvPicPr>
        <p:blipFill rotWithShape="1">
          <a:blip r:embed="rId4"/>
          <a:srcRect l="9870" r="47541"/>
          <a:stretch/>
        </p:blipFill>
        <p:spPr>
          <a:xfrm>
            <a:off x="8203460" y="640080"/>
            <a:ext cx="3369177" cy="5280471"/>
          </a:xfrm>
          <a:prstGeom prst="rect">
            <a:avLst/>
          </a:prstGeom>
        </p:spPr>
      </p:pic>
      <p:grpSp>
        <p:nvGrpSpPr>
          <p:cNvPr id="12" name="Group 11">
            <a:extLst>
              <a:ext uri="{FF2B5EF4-FFF2-40B4-BE49-F238E27FC236}">
                <a16:creationId xmlns:a16="http://schemas.microsoft.com/office/drawing/2014/main" id="{639A5BF8-72C2-43E2-A19E-D54875260B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892693D9-6EE8-42C4-B9CB-C347A34A5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EB50024-24B3-46AB-9E69-716EE1883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5225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56" name="Oval 2055">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57" name="Oval 2056">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useBgFill="1">
        <p:nvSpPr>
          <p:cNvPr id="2059" name="Rectangle 205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86284" y="484632"/>
            <a:ext cx="4741963" cy="1971964"/>
          </a:xfrm>
          <a:prstGeom prst="rect">
            <a:avLst/>
          </a:prstGeom>
        </p:spPr>
        <p:style>
          <a:lnRef idx="0">
            <a:scrgbClr r="0" g="0" b="0"/>
          </a:lnRef>
          <a:fillRef idx="1003">
            <a:schemeClr val="lt2"/>
          </a:fillRef>
          <a:effectRef idx="0">
            <a:scrgbClr r="0" g="0" b="0"/>
          </a:effectRef>
          <a:fontRef idx="major"/>
        </p:style>
        <p:txBody>
          <a:bodyPr vert="horz" lIns="91440" tIns="45720" rIns="91440" bIns="45720" rtlCol="0" anchor="ctr">
            <a:normAutofit/>
          </a:bodyPr>
          <a:lstStyle/>
          <a:p>
            <a:pPr defTabSz="914400">
              <a:lnSpc>
                <a:spcPct val="90000"/>
              </a:lnSpc>
              <a:spcBef>
                <a:spcPct val="0"/>
              </a:spcBef>
              <a:spcAft>
                <a:spcPts val="600"/>
              </a:spcAft>
            </a:pPr>
            <a:r>
              <a:rPr lang="en-US" sz="4400" b="1" cap="all" spc="200">
                <a:effectLst>
                  <a:outerShdw blurRad="50800" dist="63500" dir="2700000" algn="tl" rotWithShape="0">
                    <a:srgbClr val="000000">
                      <a:alpha val="48000"/>
                    </a:srgbClr>
                  </a:outerShdw>
                </a:effectLst>
              </a:rPr>
              <a:t>Is there an Ethical dilemma?</a:t>
            </a:r>
          </a:p>
        </p:txBody>
      </p:sp>
      <p:sp>
        <p:nvSpPr>
          <p:cNvPr id="2061" name="Freeform: Shape 2060">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C:\Documents and Settings\maggiep.AD\Local Settings\Temporary Internet Files\Content.IE5\0L45MPC5\MC900078711[1].wmf"/>
          <p:cNvPicPr>
            <a:picLocks noChangeAspect="1" noChangeArrowheads="1"/>
          </p:cNvPicPr>
          <p:nvPr/>
        </p:nvPicPr>
        <p:blipFill>
          <a:blip r:embed="rId6" cstate="print"/>
          <a:stretch>
            <a:fillRect/>
          </a:stretch>
        </p:blipFill>
        <p:spPr bwMode="auto">
          <a:xfrm>
            <a:off x="1710071" y="1287596"/>
            <a:ext cx="1800325" cy="4373733"/>
          </a:xfrm>
          <a:prstGeom prst="rect">
            <a:avLst/>
          </a:prstGeom>
          <a:noFill/>
        </p:spPr>
      </p:pic>
      <p:sp>
        <p:nvSpPr>
          <p:cNvPr id="5" name="TextBox 4"/>
          <p:cNvSpPr txBox="1"/>
          <p:nvPr/>
        </p:nvSpPr>
        <p:spPr>
          <a:xfrm>
            <a:off x="6386286" y="2456596"/>
            <a:ext cx="4741962" cy="3715603"/>
          </a:xfrm>
          <a:prstGeom prst="rect">
            <a:avLst/>
          </a:prstGeom>
        </p:spPr>
        <p:txBody>
          <a:bodyPr vert="horz" lIns="91440" tIns="45720" rIns="91440" bIns="45720" rtlCol="0">
            <a:normAutofit/>
          </a:bodyPr>
          <a:lstStyle/>
          <a:p>
            <a:pPr marL="514350" indent="-182880" defTabSz="914400">
              <a:lnSpc>
                <a:spcPct val="90000"/>
              </a:lnSpc>
              <a:spcBef>
                <a:spcPts val="700"/>
              </a:spcBef>
              <a:buClr>
                <a:schemeClr val="accent1">
                  <a:lumMod val="75000"/>
                </a:schemeClr>
              </a:buClr>
              <a:buSzPct val="85000"/>
              <a:buFont typeface="Wingdings" pitchFamily="2" charset="2"/>
              <a:buChar char="§"/>
            </a:pPr>
            <a:r>
              <a:rPr lang="en-US">
                <a:effectLst>
                  <a:outerShdw blurRad="50800" dist="38100" dir="2700000" algn="tl" rotWithShape="0">
                    <a:srgbClr val="000000">
                      <a:alpha val="48000"/>
                    </a:srgbClr>
                  </a:outerShdw>
                </a:effectLst>
              </a:rPr>
              <a:t>Autonomy?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effectLst>
                  <a:outerShdw blurRad="50800" dist="38100" dir="2700000" algn="tl" rotWithShape="0">
                    <a:srgbClr val="000000">
                      <a:alpha val="48000"/>
                    </a:srgbClr>
                  </a:outerShdw>
                </a:effectLst>
              </a:rPr>
              <a:t>Nonmaleficence?</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effectLst>
                  <a:outerShdw blurRad="50800" dist="38100" dir="2700000" algn="tl" rotWithShape="0">
                    <a:srgbClr val="000000">
                      <a:alpha val="48000"/>
                    </a:srgbClr>
                  </a:outerShdw>
                </a:effectLst>
              </a:rPr>
              <a:t>Beneficence?</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effectLst>
                  <a:outerShdw blurRad="50800" dist="38100" dir="2700000" algn="tl" rotWithShape="0">
                    <a:srgbClr val="000000">
                      <a:alpha val="48000"/>
                    </a:srgbClr>
                  </a:outerShdw>
                </a:effectLst>
              </a:rPr>
              <a:t>Justice?</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effectLst>
                  <a:outerShdw blurRad="50800" dist="38100" dir="2700000" algn="tl" rotWithShape="0">
                    <a:srgbClr val="000000">
                      <a:alpha val="48000"/>
                    </a:srgbClr>
                  </a:outerShdw>
                </a:effectLst>
              </a:rPr>
              <a:t>Fidelity?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effectLst>
                  <a:outerShdw blurRad="50800" dist="38100" dir="2700000" algn="tl" rotWithShape="0">
                    <a:srgbClr val="000000">
                      <a:alpha val="48000"/>
                    </a:srgbClr>
                  </a:outerShdw>
                </a:effectLst>
              </a:rPr>
              <a:t>Confidentiality?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effectLst>
                  <a:outerShdw blurRad="50800" dist="38100" dir="2700000" algn="tl" rotWithShape="0">
                    <a:srgbClr val="000000">
                      <a:alpha val="48000"/>
                    </a:srgbClr>
                  </a:outerShdw>
                </a:effectLst>
              </a:rPr>
              <a:t>Veracity?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effectLst>
                  <a:outerShdw blurRad="50800" dist="38100" dir="2700000" algn="tl" rotWithShape="0">
                    <a:srgbClr val="000000">
                      <a:alpha val="48000"/>
                    </a:srgbClr>
                  </a:outerShdw>
                </a:effectLst>
              </a:rPr>
              <a:t>Accountability?</a:t>
            </a:r>
          </a:p>
          <a:p>
            <a:pPr marL="514350" indent="-182880" defTabSz="914400">
              <a:lnSpc>
                <a:spcPct val="90000"/>
              </a:lnSpc>
              <a:spcBef>
                <a:spcPts val="700"/>
              </a:spcBef>
              <a:buClr>
                <a:schemeClr val="accent1">
                  <a:lumMod val="75000"/>
                </a:schemeClr>
              </a:buClr>
              <a:buSzPct val="85000"/>
              <a:buFont typeface="Wingdings" pitchFamily="2" charset="2"/>
              <a:buChar char="§"/>
            </a:pPr>
            <a:endParaRPr lang="en-US">
              <a:effectLst>
                <a:outerShdw blurRad="50800" dist="38100" dir="2700000" algn="tl" rotWithShape="0">
                  <a:srgbClr val="000000">
                    <a:alpha val="48000"/>
                  </a:srgbClr>
                </a:outerShdw>
              </a:effectLst>
            </a:endParaRPr>
          </a:p>
          <a:p>
            <a:pPr marL="514350" indent="-182880" defTabSz="914400">
              <a:lnSpc>
                <a:spcPct val="90000"/>
              </a:lnSpc>
              <a:spcBef>
                <a:spcPts val="700"/>
              </a:spcBef>
              <a:buClr>
                <a:schemeClr val="accent1">
                  <a:lumMod val="75000"/>
                </a:schemeClr>
              </a:buClr>
              <a:buSzPct val="85000"/>
              <a:buFont typeface="Wingdings" pitchFamily="2" charset="2"/>
              <a:buChar char="§"/>
            </a:pPr>
            <a:endParaRPr lang="en-US">
              <a:effectLst>
                <a:outerShdw blurRad="50800" dist="38100" dir="2700000" algn="tl" rotWithShape="0">
                  <a:srgbClr val="000000">
                    <a:alpha val="48000"/>
                  </a:srgbClr>
                </a:outerShdw>
              </a:effectLst>
            </a:endParaRPr>
          </a:p>
          <a:p>
            <a:pPr marL="331470" defTabSz="914400">
              <a:lnSpc>
                <a:spcPct val="90000"/>
              </a:lnSpc>
              <a:spcBef>
                <a:spcPts val="700"/>
              </a:spcBef>
              <a:buClr>
                <a:schemeClr val="accent1">
                  <a:lumMod val="75000"/>
                </a:schemeClr>
              </a:buClr>
              <a:buSzPct val="85000"/>
            </a:pPr>
            <a:r>
              <a:rPr lang="en-US">
                <a:effectLst>
                  <a:outerShdw blurRad="50800" dist="38100" dir="2700000" algn="tl" rotWithShape="0">
                    <a:srgbClr val="000000">
                      <a:alpha val="48000"/>
                    </a:srgbClr>
                  </a:outerShdw>
                </a:effectLst>
              </a:rPr>
              <a:t>What would you do as a HWD?</a:t>
            </a:r>
          </a:p>
        </p:txBody>
      </p:sp>
      <p:grpSp>
        <p:nvGrpSpPr>
          <p:cNvPr id="2063" name="Group 2062">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64" name="Oval 2063">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065" name="Oval 2064">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3270649694"/>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C2670169-73B7-E349-88CF-6E2C4BC07DDF}"/>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Scenario #3</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410385D-D6B6-DC41-A4E8-2A58E52F8823}"/>
              </a:ext>
            </a:extLst>
          </p:cNvPr>
          <p:cNvSpPr>
            <a:spLocks noGrp="1"/>
          </p:cNvSpPr>
          <p:nvPr>
            <p:ph idx="1"/>
          </p:nvPr>
        </p:nvSpPr>
        <p:spPr>
          <a:xfrm>
            <a:off x="6081089" y="725394"/>
            <a:ext cx="5142658" cy="5407212"/>
          </a:xfrm>
        </p:spPr>
        <p:txBody>
          <a:bodyPr anchor="ctr">
            <a:normAutofit/>
          </a:bodyPr>
          <a:lstStyle/>
          <a:p>
            <a:pPr marL="131216" indent="-131216" defTabSz="524866">
              <a:spcBef>
                <a:spcPts val="402"/>
              </a:spcBef>
            </a:pPr>
            <a:r>
              <a:rPr lang="en-US" kern="1200">
                <a:effectLst>
                  <a:outerShdw blurRad="50800" dist="38100" dir="2700000" algn="tl" rotWithShape="0">
                    <a:srgbClr val="000000">
                      <a:alpha val="48000"/>
                    </a:srgbClr>
                  </a:outerShdw>
                </a:effectLst>
                <a:latin typeface="+mn-lt"/>
                <a:ea typeface="+mn-ea"/>
                <a:cs typeface="+mn-cs"/>
              </a:rPr>
              <a:t>Gretchen comes to you and tells you she has been in a compromising situation last weekend and may have been exposed to HIV. Gretchen tells you who she was with and you know the status of that student. </a:t>
            </a:r>
          </a:p>
          <a:p>
            <a:pPr marL="393649" lvl="1" indent="-131216" defTabSz="524866">
              <a:spcBef>
                <a:spcPts val="402"/>
              </a:spcBef>
            </a:pPr>
            <a:r>
              <a:rPr lang="en-US" kern="1200">
                <a:effectLst>
                  <a:outerShdw blurRad="50800" dist="38100" dir="2700000" algn="tl" rotWithShape="0">
                    <a:srgbClr val="000000">
                      <a:alpha val="48000"/>
                    </a:srgbClr>
                  </a:outerShdw>
                </a:effectLst>
                <a:latin typeface="+mn-lt"/>
                <a:ea typeface="+mn-ea"/>
                <a:cs typeface="+mn-cs"/>
              </a:rPr>
              <a:t>Are you violating the other students right to privacy (HIPAA) if you tell the students’ status to Gretchen? </a:t>
            </a:r>
          </a:p>
          <a:p>
            <a:pPr marL="393649" lvl="1" indent="-131216" defTabSz="524866">
              <a:spcBef>
                <a:spcPts val="402"/>
              </a:spcBef>
            </a:pPr>
            <a:r>
              <a:rPr lang="en-US" kern="1200">
                <a:effectLst>
                  <a:outerShdw blurRad="50800" dist="38100" dir="2700000" algn="tl" rotWithShape="0">
                    <a:srgbClr val="000000">
                      <a:alpha val="48000"/>
                    </a:srgbClr>
                  </a:outerShdw>
                </a:effectLst>
                <a:latin typeface="+mn-lt"/>
                <a:ea typeface="+mn-ea"/>
                <a:cs typeface="+mn-cs"/>
              </a:rPr>
              <a:t>Does Gretchen have a right to know the status? </a:t>
            </a:r>
          </a:p>
          <a:p>
            <a:pPr marL="393649" lvl="1" indent="-131216" defTabSz="524866">
              <a:spcBef>
                <a:spcPts val="402"/>
              </a:spcBef>
            </a:pPr>
            <a:r>
              <a:rPr lang="en-US" kern="1200">
                <a:effectLst>
                  <a:outerShdw blurRad="50800" dist="38100" dir="2700000" algn="tl" rotWithShape="0">
                    <a:srgbClr val="000000">
                      <a:alpha val="48000"/>
                    </a:srgbClr>
                  </a:outerShdw>
                </a:effectLst>
                <a:latin typeface="+mn-lt"/>
                <a:ea typeface="+mn-ea"/>
                <a:cs typeface="+mn-cs"/>
              </a:rPr>
              <a:t>What is the best way to handle this situation? </a:t>
            </a:r>
          </a:p>
          <a:p>
            <a:pPr marL="393649" lvl="1" indent="-131216" defTabSz="524866">
              <a:spcBef>
                <a:spcPts val="402"/>
              </a:spcBef>
            </a:pPr>
            <a:r>
              <a:rPr lang="en-US" kern="1200">
                <a:effectLst>
                  <a:outerShdw blurRad="50800" dist="38100" dir="2700000" algn="tl" rotWithShape="0">
                    <a:srgbClr val="000000">
                      <a:alpha val="48000"/>
                    </a:srgbClr>
                  </a:outerShdw>
                </a:effectLst>
                <a:latin typeface="+mn-lt"/>
                <a:ea typeface="+mn-ea"/>
                <a:cs typeface="+mn-cs"/>
              </a:rPr>
              <a:t>Do you know your state law regarding sharing HIV status?</a:t>
            </a:r>
          </a:p>
          <a:p>
            <a:pPr marL="393649" lvl="1" indent="-131216" defTabSz="524866">
              <a:spcBef>
                <a:spcPts val="402"/>
              </a:spcBef>
            </a:pPr>
            <a:r>
              <a:rPr lang="en-US" kern="1200">
                <a:effectLst>
                  <a:outerShdw blurRad="50800" dist="38100" dir="2700000" algn="tl" rotWithShape="0">
                    <a:srgbClr val="000000">
                      <a:alpha val="48000"/>
                    </a:srgbClr>
                  </a:outerShdw>
                </a:effectLst>
                <a:latin typeface="+mn-lt"/>
                <a:ea typeface="+mn-ea"/>
                <a:cs typeface="+mn-cs"/>
              </a:rPr>
              <a:t>How do you balance Gretchen's right to know whether she’s been exposed to HIV with the other student’s right to privacy?</a:t>
            </a:r>
          </a:p>
          <a:p>
            <a:pPr lvl="1"/>
            <a:endParaRPr lang="en-US"/>
          </a:p>
        </p:txBody>
      </p:sp>
    </p:spTree>
    <p:extLst>
      <p:ext uri="{BB962C8B-B14F-4D97-AF65-F5344CB8AC3E}">
        <p14:creationId xmlns:p14="http://schemas.microsoft.com/office/powerpoint/2010/main" val="1707344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56" name="Oval 2055">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57" name="Oval 2056">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059" name="Rectangle 2058">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00800" y="484632"/>
            <a:ext cx="5299586" cy="1609344"/>
          </a:xfrm>
          <a:prstGeom prst="rect">
            <a:avLst/>
          </a:prstGeom>
          <a:ln>
            <a:noFill/>
          </a:ln>
        </p:spPr>
        <p:style>
          <a:lnRef idx="0">
            <a:scrgbClr r="0" g="0" b="0"/>
          </a:lnRef>
          <a:fillRef idx="1003">
            <a:schemeClr val="lt2"/>
          </a:fillRef>
          <a:effectRef idx="0">
            <a:scrgbClr r="0" g="0" b="0"/>
          </a:effectRef>
          <a:fontRef idx="major"/>
        </p:style>
        <p:txBody>
          <a:bodyPr vert="horz" lIns="91440" tIns="45720" rIns="91440" bIns="45720" rtlCol="0" anchor="ctr">
            <a:normAutofit/>
          </a:bodyPr>
          <a:lstStyle/>
          <a:p>
            <a:pPr defTabSz="914400">
              <a:lnSpc>
                <a:spcPct val="90000"/>
              </a:lnSpc>
              <a:spcBef>
                <a:spcPct val="0"/>
              </a:spcBef>
              <a:spcAft>
                <a:spcPts val="600"/>
              </a:spcAft>
            </a:pPr>
            <a:r>
              <a:rPr lang="en-US" sz="3400" b="1" cap="all" spc="200">
                <a:blipFill>
                  <a:blip r:embed="rId7">
                    <a:extLst>
                      <a:ext uri="{28A0092B-C50C-407E-A947-70E740481C1C}">
                        <a14:useLocalDpi xmlns:a14="http://schemas.microsoft.com/office/drawing/2010/main" val="0"/>
                      </a:ext>
                    </a:extLst>
                  </a:blip>
                  <a:tile tx="6350" ty="-127000" sx="65000" sy="64000" flip="none" algn="tl"/>
                </a:blipFill>
              </a:rPr>
              <a:t>Which ethical principles are involved??</a:t>
            </a:r>
          </a:p>
        </p:txBody>
      </p:sp>
      <p:pic>
        <p:nvPicPr>
          <p:cNvPr id="2050" name="Picture 2" descr="C:\Documents and Settings\maggiep.AD\Local Settings\Temporary Internet Files\Content.IE5\0L45MPC5\MC900078711[1].wmf"/>
          <p:cNvPicPr>
            <a:picLocks noChangeAspect="1" noChangeArrowheads="1"/>
          </p:cNvPicPr>
          <p:nvPr/>
        </p:nvPicPr>
        <p:blipFill>
          <a:blip r:embed="rId8" cstate="print"/>
          <a:stretch>
            <a:fillRect/>
          </a:stretch>
        </p:blipFill>
        <p:spPr bwMode="auto">
          <a:xfrm>
            <a:off x="2040136" y="640080"/>
            <a:ext cx="2300186" cy="5588101"/>
          </a:xfrm>
          <a:prstGeom prst="rect">
            <a:avLst/>
          </a:prstGeom>
          <a:noFill/>
        </p:spPr>
      </p:pic>
      <p:sp>
        <p:nvSpPr>
          <p:cNvPr id="5" name="TextBox 4"/>
          <p:cNvSpPr txBox="1"/>
          <p:nvPr/>
        </p:nvSpPr>
        <p:spPr>
          <a:xfrm>
            <a:off x="6400799" y="2121408"/>
            <a:ext cx="5299585" cy="4050792"/>
          </a:xfrm>
          <a:prstGeom prst="rect">
            <a:avLst/>
          </a:prstGeom>
        </p:spPr>
        <p:txBody>
          <a:bodyPr vert="horz" lIns="91440" tIns="45720" rIns="91440" bIns="45720" rtlCol="0">
            <a:normAutofit/>
          </a:bodyPr>
          <a:lstStyle/>
          <a:p>
            <a:pPr marL="514350" indent="-182880" defTabSz="914400">
              <a:lnSpc>
                <a:spcPct val="90000"/>
              </a:lnSpc>
              <a:spcBef>
                <a:spcPts val="700"/>
              </a:spcBef>
              <a:buClr>
                <a:schemeClr val="accent1">
                  <a:lumMod val="75000"/>
                </a:schemeClr>
              </a:buClr>
              <a:buSzPct val="85000"/>
              <a:buFont typeface="Wingdings" pitchFamily="2" charset="2"/>
              <a:buChar char="§"/>
            </a:pPr>
            <a:r>
              <a:rPr lang="en-US"/>
              <a:t>Autonomy?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t>Nonmaleficence?</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t>Beneficence?</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t>Justice?</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t>Fidelity?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t>Confidentiality?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t>Veracity?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t>Accountability?</a:t>
            </a:r>
          </a:p>
          <a:p>
            <a:pPr marL="514350" indent="-182880" defTabSz="914400">
              <a:lnSpc>
                <a:spcPct val="90000"/>
              </a:lnSpc>
              <a:spcBef>
                <a:spcPts val="700"/>
              </a:spcBef>
              <a:buClr>
                <a:schemeClr val="accent1">
                  <a:lumMod val="75000"/>
                </a:schemeClr>
              </a:buClr>
              <a:buSzPct val="85000"/>
              <a:buFont typeface="Wingdings" pitchFamily="2" charset="2"/>
              <a:buChar char="§"/>
            </a:pPr>
            <a:endParaRPr lang="en-US"/>
          </a:p>
          <a:p>
            <a:pPr marL="331470" defTabSz="914400">
              <a:lnSpc>
                <a:spcPct val="90000"/>
              </a:lnSpc>
              <a:spcBef>
                <a:spcPts val="700"/>
              </a:spcBef>
              <a:buClr>
                <a:schemeClr val="accent1">
                  <a:lumMod val="75000"/>
                </a:schemeClr>
              </a:buClr>
              <a:buSzPct val="85000"/>
            </a:pPr>
            <a:r>
              <a:rPr lang="en-US"/>
              <a:t>What would you do?</a:t>
            </a:r>
          </a:p>
        </p:txBody>
      </p:sp>
      <p:grpSp>
        <p:nvGrpSpPr>
          <p:cNvPr id="2061" name="Group 2060">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62" name="Oval 2061">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63" name="Oval 2062">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668615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alendar on table">
            <a:extLst>
              <a:ext uri="{FF2B5EF4-FFF2-40B4-BE49-F238E27FC236}">
                <a16:creationId xmlns:a16="http://schemas.microsoft.com/office/drawing/2014/main" id="{E5F8FE28-1CF5-A99F-D45B-702E5798138C}"/>
              </a:ext>
            </a:extLst>
          </p:cNvPr>
          <p:cNvPicPr>
            <a:picLocks noChangeAspect="1"/>
          </p:cNvPicPr>
          <p:nvPr/>
        </p:nvPicPr>
        <p:blipFill rotWithShape="1">
          <a:blip r:embed="rId3"/>
          <a:srcRect b="15730"/>
          <a:stretch/>
        </p:blipFill>
        <p:spPr>
          <a:xfrm>
            <a:off x="20" y="10"/>
            <a:ext cx="12191980" cy="6857989"/>
          </a:xfrm>
          <a:prstGeom prst="rect">
            <a:avLst/>
          </a:prstGeom>
        </p:spPr>
      </p:pic>
      <p:sp>
        <p:nvSpPr>
          <p:cNvPr id="9" name="Rectangle 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AF4E1-D8AF-314A-A6EA-801B39145088}"/>
              </a:ext>
            </a:extLst>
          </p:cNvPr>
          <p:cNvSpPr>
            <a:spLocks noGrp="1"/>
          </p:cNvSpPr>
          <p:nvPr>
            <p:ph type="title"/>
          </p:nvPr>
        </p:nvSpPr>
        <p:spPr>
          <a:xfrm>
            <a:off x="1069848" y="484632"/>
            <a:ext cx="10058400" cy="1609344"/>
          </a:xfrm>
        </p:spPr>
        <p:txBody>
          <a:bodyPr anchor="ctr">
            <a:normAutofit/>
          </a:bodyPr>
          <a:lstStyle/>
          <a:p>
            <a:r>
              <a:rPr lang="en-US">
                <a:solidFill>
                  <a:schemeClr val="tx1"/>
                </a:solidFill>
              </a:rPr>
              <a:t>Scenario #4</a:t>
            </a:r>
          </a:p>
        </p:txBody>
      </p:sp>
      <p:sp>
        <p:nvSpPr>
          <p:cNvPr id="3" name="Content Placeholder 2">
            <a:extLst>
              <a:ext uri="{FF2B5EF4-FFF2-40B4-BE49-F238E27FC236}">
                <a16:creationId xmlns:a16="http://schemas.microsoft.com/office/drawing/2014/main" id="{9E29F9E6-BAB3-6849-8B04-7B15D64DF2AC}"/>
              </a:ext>
            </a:extLst>
          </p:cNvPr>
          <p:cNvSpPr>
            <a:spLocks noGrp="1"/>
          </p:cNvSpPr>
          <p:nvPr>
            <p:ph idx="1"/>
          </p:nvPr>
        </p:nvSpPr>
        <p:spPr>
          <a:xfrm>
            <a:off x="1069848" y="2121408"/>
            <a:ext cx="10058400" cy="4050792"/>
          </a:xfrm>
        </p:spPr>
        <p:txBody>
          <a:bodyPr>
            <a:normAutofit/>
          </a:bodyPr>
          <a:lstStyle/>
          <a:p>
            <a:r>
              <a:rPr lang="en-US"/>
              <a:t>Sharon, a 16-year-old student, comes to you and tells you she has missed her period and she requests a urine pregnancy test. The results come back positive. Sharon is distraught with the results and becomes hysterical. She is afraid to tell her family. Sharon is not sure she wants to keep the pregnancy and wants to know her options. </a:t>
            </a:r>
          </a:p>
          <a:p>
            <a:endParaRPr lang="en-US"/>
          </a:p>
          <a:p>
            <a:r>
              <a:rPr lang="en-US"/>
              <a:t>Due to your personal beliefs, you do not feel comfortable giving Sharon information about terminating her pregnancy. </a:t>
            </a:r>
          </a:p>
          <a:p>
            <a:pPr lvl="1"/>
            <a:r>
              <a:rPr lang="en-US"/>
              <a:t>Are you ethically required to make sure she is informed on all options?</a:t>
            </a:r>
          </a:p>
          <a:p>
            <a:pPr lvl="1"/>
            <a:r>
              <a:rPr lang="en-US"/>
              <a:t>Should you contact Sharon’s family and inform them of the pregnancy? </a:t>
            </a:r>
          </a:p>
          <a:p>
            <a:pPr lvl="1"/>
            <a:r>
              <a:rPr lang="en-US"/>
              <a:t>Who should be involved in making the decision about termination?</a:t>
            </a:r>
          </a:p>
          <a:p>
            <a:endParaRPr lang="en-US"/>
          </a:p>
          <a:p>
            <a:endParaRPr lang="en-US"/>
          </a:p>
        </p:txBody>
      </p:sp>
      <p:grpSp>
        <p:nvGrpSpPr>
          <p:cNvPr id="13" name="Group 1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858093161"/>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56" name="Oval 2055">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57" name="Oval 2056">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059" name="Rectangle 2058">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2280" y="484632"/>
            <a:ext cx="6743844" cy="1609344"/>
          </a:xfrm>
          <a:prstGeom prst="rect">
            <a:avLst/>
          </a:prstGeom>
        </p:spPr>
        <p:style>
          <a:lnRef idx="0">
            <a:scrgbClr r="0" g="0" b="0"/>
          </a:lnRef>
          <a:fillRef idx="1003">
            <a:schemeClr val="lt2"/>
          </a:fillRef>
          <a:effectRef idx="0">
            <a:scrgbClr r="0" g="0" b="0"/>
          </a:effectRef>
          <a:fontRef idx="major"/>
        </p:style>
        <p:txBody>
          <a:bodyPr vert="horz" lIns="91440" tIns="45720" rIns="91440" bIns="45720" rtlCol="0" anchor="ctr">
            <a:normAutofit/>
          </a:bodyPr>
          <a:lstStyle/>
          <a:p>
            <a:pPr defTabSz="914400">
              <a:lnSpc>
                <a:spcPct val="90000"/>
              </a:lnSpc>
              <a:spcBef>
                <a:spcPct val="0"/>
              </a:spcBef>
              <a:spcAft>
                <a:spcPts val="600"/>
              </a:spcAft>
            </a:pPr>
            <a:r>
              <a:rPr lang="en-US" sz="3700" b="1" cap="all" spc="200">
                <a:blipFill>
                  <a:blip r:embed="rId7">
                    <a:extLst>
                      <a:ext uri="{28A0092B-C50C-407E-A947-70E740481C1C}">
                        <a14:useLocalDpi xmlns:a14="http://schemas.microsoft.com/office/drawing/2010/main" val="0"/>
                      </a:ext>
                    </a:extLst>
                  </a:blip>
                  <a:tile tx="6350" ty="-127000" sx="65000" sy="64000" flip="none" algn="tl"/>
                </a:blipFill>
              </a:rPr>
              <a:t>Which ethical principles are involved??</a:t>
            </a:r>
          </a:p>
        </p:txBody>
      </p:sp>
      <p:sp>
        <p:nvSpPr>
          <p:cNvPr id="5" name="TextBox 4"/>
          <p:cNvSpPr txBox="1"/>
          <p:nvPr/>
        </p:nvSpPr>
        <p:spPr>
          <a:xfrm>
            <a:off x="382279" y="2121408"/>
            <a:ext cx="6743845" cy="4050792"/>
          </a:xfrm>
          <a:prstGeom prst="rect">
            <a:avLst/>
          </a:prstGeom>
        </p:spPr>
        <p:txBody>
          <a:bodyPr vert="horz" lIns="91440" tIns="45720" rIns="91440" bIns="45720" rtlCol="0">
            <a:normAutofit/>
          </a:bodyPr>
          <a:lstStyle/>
          <a:p>
            <a:pPr marL="514350" indent="-182880" defTabSz="914400">
              <a:lnSpc>
                <a:spcPct val="90000"/>
              </a:lnSpc>
              <a:spcBef>
                <a:spcPts val="700"/>
              </a:spcBef>
              <a:buClr>
                <a:schemeClr val="accent1">
                  <a:lumMod val="75000"/>
                </a:schemeClr>
              </a:buClr>
              <a:buSzPct val="85000"/>
              <a:buFont typeface="Wingdings" pitchFamily="2" charset="2"/>
              <a:buChar char="§"/>
            </a:pPr>
            <a:r>
              <a:rPr lang="en-US"/>
              <a:t>Autonomy?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t>Nonmaleficence?</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t>Beneficence?</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t>Justice?</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t>Fidelity?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t>Confidentiality?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t>Veracity?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a:t>Accountability?</a:t>
            </a:r>
          </a:p>
          <a:p>
            <a:pPr marL="514350" indent="-182880" defTabSz="914400">
              <a:lnSpc>
                <a:spcPct val="90000"/>
              </a:lnSpc>
              <a:spcBef>
                <a:spcPts val="700"/>
              </a:spcBef>
              <a:buClr>
                <a:schemeClr val="accent1">
                  <a:lumMod val="75000"/>
                </a:schemeClr>
              </a:buClr>
              <a:buSzPct val="85000"/>
              <a:buFont typeface="Wingdings" pitchFamily="2" charset="2"/>
              <a:buChar char="§"/>
            </a:pPr>
            <a:endParaRPr lang="en-US"/>
          </a:p>
          <a:p>
            <a:pPr marL="514350" indent="-182880" defTabSz="914400">
              <a:lnSpc>
                <a:spcPct val="90000"/>
              </a:lnSpc>
              <a:spcBef>
                <a:spcPts val="700"/>
              </a:spcBef>
              <a:buClr>
                <a:schemeClr val="accent1">
                  <a:lumMod val="75000"/>
                </a:schemeClr>
              </a:buClr>
              <a:buSzPct val="85000"/>
              <a:buFont typeface="Wingdings" pitchFamily="2" charset="2"/>
              <a:buChar char="§"/>
            </a:pPr>
            <a:endParaRPr lang="en-US"/>
          </a:p>
          <a:p>
            <a:pPr marL="331470" defTabSz="914400">
              <a:lnSpc>
                <a:spcPct val="90000"/>
              </a:lnSpc>
              <a:spcBef>
                <a:spcPts val="700"/>
              </a:spcBef>
              <a:buClr>
                <a:schemeClr val="accent1">
                  <a:lumMod val="75000"/>
                </a:schemeClr>
              </a:buClr>
              <a:buSzPct val="85000"/>
            </a:pPr>
            <a:r>
              <a:rPr lang="en-US"/>
              <a:t>What would you do?</a:t>
            </a:r>
          </a:p>
        </p:txBody>
      </p:sp>
      <p:pic>
        <p:nvPicPr>
          <p:cNvPr id="2050" name="Picture 2" descr="C:\Documents and Settings\maggiep.AD\Local Settings\Temporary Internet Files\Content.IE5\0L45MPC5\MC900078711[1].wmf"/>
          <p:cNvPicPr>
            <a:picLocks noChangeAspect="1" noChangeArrowheads="1"/>
          </p:cNvPicPr>
          <p:nvPr/>
        </p:nvPicPr>
        <p:blipFill>
          <a:blip r:embed="rId8" cstate="print"/>
          <a:stretch>
            <a:fillRect/>
          </a:stretch>
        </p:blipFill>
        <p:spPr bwMode="auto">
          <a:xfrm>
            <a:off x="8801269" y="640080"/>
            <a:ext cx="2173559" cy="5280471"/>
          </a:xfrm>
          <a:prstGeom prst="rect">
            <a:avLst/>
          </a:prstGeom>
          <a:noFill/>
        </p:spPr>
      </p:pic>
      <p:grpSp>
        <p:nvGrpSpPr>
          <p:cNvPr id="2061" name="Group 2060">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62" name="Oval 2061">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63" name="Oval 2062">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34804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0386071E-7F64-B744-BE3E-D312233C1B5F}"/>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Overview</a:t>
            </a:r>
          </a:p>
        </p:txBody>
      </p:sp>
      <p:sp>
        <p:nvSpPr>
          <p:cNvPr id="3" name="Content Placeholder 2">
            <a:extLst>
              <a:ext uri="{FF2B5EF4-FFF2-40B4-BE49-F238E27FC236}">
                <a16:creationId xmlns:a16="http://schemas.microsoft.com/office/drawing/2014/main" id="{6898B28D-C29D-0F44-8F67-628854FBD157}"/>
              </a:ext>
            </a:extLst>
          </p:cNvPr>
          <p:cNvSpPr>
            <a:spLocks noGrp="1"/>
          </p:cNvSpPr>
          <p:nvPr>
            <p:ph idx="1"/>
          </p:nvPr>
        </p:nvSpPr>
        <p:spPr>
          <a:xfrm>
            <a:off x="5053780" y="599768"/>
            <a:ext cx="6074467" cy="5572432"/>
          </a:xfrm>
        </p:spPr>
        <p:txBody>
          <a:bodyPr anchor="ctr">
            <a:normAutofit/>
          </a:bodyPr>
          <a:lstStyle/>
          <a:p>
            <a:r>
              <a:rPr lang="en-US"/>
              <a:t>Let’s think about the answers to the previous questions</a:t>
            </a:r>
          </a:p>
          <a:p>
            <a:pPr lvl="1"/>
            <a:r>
              <a:rPr lang="en-US"/>
              <a:t>Model of Nursing Practice, State Practice Acts and their importance in making decisions </a:t>
            </a:r>
          </a:p>
          <a:p>
            <a:pPr lvl="1"/>
            <a:r>
              <a:rPr lang="en-US"/>
              <a:t>Ethics</a:t>
            </a:r>
          </a:p>
          <a:p>
            <a:pPr lvl="1"/>
            <a:r>
              <a:rPr lang="en-US"/>
              <a:t>Ethical dilemmas</a:t>
            </a:r>
          </a:p>
          <a:p>
            <a:pPr lvl="1"/>
            <a:r>
              <a:rPr lang="en-US"/>
              <a:t>7 principles of Nursing Ethics</a:t>
            </a:r>
          </a:p>
          <a:p>
            <a:pPr lvl="1"/>
            <a:r>
              <a:rPr lang="en-US"/>
              <a:t>5 fundamental components to cognitive decision making</a:t>
            </a:r>
          </a:p>
          <a:p>
            <a:pPr lvl="1"/>
            <a:r>
              <a:rPr lang="en-US"/>
              <a:t>Code of Ethics for Nurses</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57295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E045B-5A75-7647-B281-1DFF41E3DBBD}"/>
              </a:ext>
            </a:extLst>
          </p:cNvPr>
          <p:cNvSpPr>
            <a:spLocks noGrp="1"/>
          </p:cNvSpPr>
          <p:nvPr>
            <p:ph type="title"/>
          </p:nvPr>
        </p:nvSpPr>
        <p:spPr>
          <a:xfrm>
            <a:off x="382280" y="484632"/>
            <a:ext cx="6743844" cy="1609344"/>
          </a:xfrm>
        </p:spPr>
        <p:txBody>
          <a:bodyPr>
            <a:normAutofit/>
          </a:bodyPr>
          <a:lstStyle/>
          <a:p>
            <a:r>
              <a:rPr lang="en-US" sz="4800"/>
              <a:t>Scenario #5</a:t>
            </a:r>
          </a:p>
        </p:txBody>
      </p:sp>
      <p:sp>
        <p:nvSpPr>
          <p:cNvPr id="3" name="Content Placeholder 2">
            <a:extLst>
              <a:ext uri="{FF2B5EF4-FFF2-40B4-BE49-F238E27FC236}">
                <a16:creationId xmlns:a16="http://schemas.microsoft.com/office/drawing/2014/main" id="{0B89562B-FFC0-BB4C-ABD2-3A1CEA6CF0ED}"/>
              </a:ext>
            </a:extLst>
          </p:cNvPr>
          <p:cNvSpPr>
            <a:spLocks noGrp="1"/>
          </p:cNvSpPr>
          <p:nvPr>
            <p:ph idx="1"/>
          </p:nvPr>
        </p:nvSpPr>
        <p:spPr>
          <a:xfrm>
            <a:off x="382279" y="2121408"/>
            <a:ext cx="6743845" cy="4050792"/>
          </a:xfrm>
        </p:spPr>
        <p:txBody>
          <a:bodyPr>
            <a:normAutofit/>
          </a:bodyPr>
          <a:lstStyle/>
          <a:p>
            <a:r>
              <a:rPr lang="en-US" sz="1800"/>
              <a:t>Anthony, a 22-year-old new student, requests to speak with you during his orientation to wellness. He tells you he ran out of his medication and is feeling like he is losing control. Anthony did not disclose his mental health history prior to enrollment; your CMHC will not be in until next week and can’t be contacted and your center physician will not order psychotropic medications without a mental health evaluation. </a:t>
            </a:r>
          </a:p>
          <a:p>
            <a:endParaRPr lang="en-US" sz="1800"/>
          </a:p>
          <a:p>
            <a:r>
              <a:rPr lang="en-US" sz="1800"/>
              <a:t>To further complicate the situation Anthony does not have insurance and you are over your budget for the month. </a:t>
            </a:r>
          </a:p>
          <a:p>
            <a:pPr lvl="1"/>
            <a:r>
              <a:rPr lang="en-US"/>
              <a:t>Who should you contact immediately?</a:t>
            </a:r>
          </a:p>
          <a:p>
            <a:pPr lvl="1"/>
            <a:r>
              <a:rPr lang="en-US"/>
              <a:t>What should the center do regarding paying for the medication?</a:t>
            </a:r>
          </a:p>
          <a:p>
            <a:endParaRPr lang="en-US" sz="1800"/>
          </a:p>
        </p:txBody>
      </p:sp>
      <p:pic>
        <p:nvPicPr>
          <p:cNvPr id="5" name="Picture 4" descr="Exclamation mark on a yellow background">
            <a:extLst>
              <a:ext uri="{FF2B5EF4-FFF2-40B4-BE49-F238E27FC236}">
                <a16:creationId xmlns:a16="http://schemas.microsoft.com/office/drawing/2014/main" id="{E10ED85D-21C4-9318-48E0-E880A420C1F8}"/>
              </a:ext>
            </a:extLst>
          </p:cNvPr>
          <p:cNvPicPr>
            <a:picLocks noChangeAspect="1"/>
          </p:cNvPicPr>
          <p:nvPr/>
        </p:nvPicPr>
        <p:blipFill rotWithShape="1">
          <a:blip r:embed="rId5"/>
          <a:srcRect l="30663" r="18519"/>
          <a:stretch/>
        </p:blipFill>
        <p:spPr>
          <a:xfrm>
            <a:off x="7545274" y="10"/>
            <a:ext cx="4646726" cy="6857990"/>
          </a:xfrm>
          <a:prstGeom prst="rect">
            <a:avLst/>
          </a:prstGeom>
        </p:spPr>
      </p:pic>
      <p:grpSp>
        <p:nvGrpSpPr>
          <p:cNvPr id="23" name="Group 22">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4" name="Oval 23">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991342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p:cNvSpPr txBox="1"/>
          <p:nvPr/>
        </p:nvSpPr>
        <p:spPr>
          <a:xfrm>
            <a:off x="1251678" y="382385"/>
            <a:ext cx="10178322" cy="1492132"/>
          </a:xfrm>
          <a:prstGeom prst="rect">
            <a:avLst/>
          </a:prstGeom>
        </p:spPr>
        <p:style>
          <a:lnRef idx="0">
            <a:scrgbClr r="0" g="0" b="0"/>
          </a:lnRef>
          <a:fillRef idx="1003">
            <a:schemeClr val="lt2"/>
          </a:fillRef>
          <a:effectRef idx="0">
            <a:scrgbClr r="0" g="0" b="0"/>
          </a:effectRef>
          <a:fontRef idx="major"/>
        </p:style>
        <p:txBody>
          <a:bodyPr vert="horz" lIns="91440" tIns="45720" rIns="91440" bIns="45720" rtlCol="0" anchor="t">
            <a:normAutofit/>
          </a:bodyPr>
          <a:lstStyle/>
          <a:p>
            <a:pPr>
              <a:lnSpc>
                <a:spcPct val="90000"/>
              </a:lnSpc>
              <a:spcBef>
                <a:spcPct val="0"/>
              </a:spcBef>
              <a:spcAft>
                <a:spcPts val="600"/>
              </a:spcAft>
            </a:pPr>
            <a:r>
              <a:rPr lang="en-US" sz="5100" b="1" cap="all" spc="200">
                <a:solidFill>
                  <a:schemeClr val="tx2"/>
                </a:solidFill>
              </a:rPr>
              <a:t>Which ethical principles are involved??</a:t>
            </a:r>
          </a:p>
        </p:txBody>
      </p:sp>
      <p:sp>
        <p:nvSpPr>
          <p:cNvPr id="5" name="TextBox 4"/>
          <p:cNvSpPr txBox="1"/>
          <p:nvPr/>
        </p:nvSpPr>
        <p:spPr>
          <a:xfrm>
            <a:off x="1251678" y="2286001"/>
            <a:ext cx="5984274" cy="3593591"/>
          </a:xfrm>
          <a:prstGeom prst="rect">
            <a:avLst/>
          </a:prstGeom>
        </p:spPr>
        <p:txBody>
          <a:bodyPr vert="horz" lIns="91440" tIns="45720" rIns="91440" bIns="45720" rtlCol="0">
            <a:normAutofit fontScale="92500" lnSpcReduction="20000"/>
          </a:bodyPr>
          <a:lstStyle/>
          <a:p>
            <a:pPr marL="514350" indent="-228600">
              <a:lnSpc>
                <a:spcPct val="110000"/>
              </a:lnSpc>
              <a:spcBef>
                <a:spcPts val="700"/>
              </a:spcBef>
              <a:buClr>
                <a:schemeClr val="tx2"/>
              </a:buClr>
              <a:buFont typeface="Arial" pitchFamily="34" charset="0"/>
              <a:buChar char="•"/>
            </a:pPr>
            <a:r>
              <a:rPr lang="en-US"/>
              <a:t>Autonomy?</a:t>
            </a:r>
          </a:p>
          <a:p>
            <a:pPr marL="514350" indent="-228600">
              <a:lnSpc>
                <a:spcPct val="110000"/>
              </a:lnSpc>
              <a:spcBef>
                <a:spcPts val="700"/>
              </a:spcBef>
              <a:buClr>
                <a:schemeClr val="tx2"/>
              </a:buClr>
              <a:buFont typeface="Arial" pitchFamily="34" charset="0"/>
              <a:buChar char="•"/>
            </a:pPr>
            <a:r>
              <a:rPr lang="en-US"/>
              <a:t>Nonmaleficence?</a:t>
            </a:r>
          </a:p>
          <a:p>
            <a:pPr marL="514350" indent="-228600">
              <a:lnSpc>
                <a:spcPct val="110000"/>
              </a:lnSpc>
              <a:spcBef>
                <a:spcPts val="700"/>
              </a:spcBef>
              <a:buClr>
                <a:schemeClr val="tx2"/>
              </a:buClr>
              <a:buFont typeface="Arial" pitchFamily="34" charset="0"/>
              <a:buChar char="•"/>
            </a:pPr>
            <a:r>
              <a:rPr lang="en-US"/>
              <a:t>Beneficence?</a:t>
            </a:r>
          </a:p>
          <a:p>
            <a:pPr marL="514350" indent="-228600">
              <a:lnSpc>
                <a:spcPct val="110000"/>
              </a:lnSpc>
              <a:spcBef>
                <a:spcPts val="700"/>
              </a:spcBef>
              <a:buClr>
                <a:schemeClr val="tx2"/>
              </a:buClr>
              <a:buFont typeface="Arial" pitchFamily="34" charset="0"/>
              <a:buChar char="•"/>
            </a:pPr>
            <a:r>
              <a:rPr lang="en-US"/>
              <a:t>Justice?</a:t>
            </a:r>
          </a:p>
          <a:p>
            <a:pPr marL="514350" indent="-228600">
              <a:lnSpc>
                <a:spcPct val="110000"/>
              </a:lnSpc>
              <a:spcBef>
                <a:spcPts val="700"/>
              </a:spcBef>
              <a:buClr>
                <a:schemeClr val="tx2"/>
              </a:buClr>
              <a:buFont typeface="Arial" pitchFamily="34" charset="0"/>
              <a:buChar char="•"/>
            </a:pPr>
            <a:r>
              <a:rPr lang="en-US"/>
              <a:t>Fidelity?</a:t>
            </a:r>
          </a:p>
          <a:p>
            <a:pPr marL="514350" indent="-228600">
              <a:lnSpc>
                <a:spcPct val="110000"/>
              </a:lnSpc>
              <a:spcBef>
                <a:spcPts val="700"/>
              </a:spcBef>
              <a:buClr>
                <a:schemeClr val="tx2"/>
              </a:buClr>
              <a:buFont typeface="Arial" pitchFamily="34" charset="0"/>
              <a:buChar char="•"/>
            </a:pPr>
            <a:r>
              <a:rPr lang="en-US"/>
              <a:t>Confidentiality?</a:t>
            </a:r>
          </a:p>
          <a:p>
            <a:pPr marL="514350" indent="-228600">
              <a:lnSpc>
                <a:spcPct val="110000"/>
              </a:lnSpc>
              <a:spcBef>
                <a:spcPts val="700"/>
              </a:spcBef>
              <a:buClr>
                <a:schemeClr val="tx2"/>
              </a:buClr>
              <a:buFont typeface="Arial" pitchFamily="34" charset="0"/>
              <a:buChar char="•"/>
            </a:pPr>
            <a:r>
              <a:rPr lang="en-US"/>
              <a:t>Veracity?</a:t>
            </a:r>
          </a:p>
          <a:p>
            <a:pPr marL="514350" indent="-228600">
              <a:lnSpc>
                <a:spcPct val="110000"/>
              </a:lnSpc>
              <a:spcBef>
                <a:spcPts val="700"/>
              </a:spcBef>
              <a:buClr>
                <a:schemeClr val="tx2"/>
              </a:buClr>
              <a:buFont typeface="Arial" pitchFamily="34" charset="0"/>
              <a:buChar char="•"/>
            </a:pPr>
            <a:r>
              <a:rPr lang="en-US"/>
              <a:t>Accountability?</a:t>
            </a:r>
          </a:p>
          <a:p>
            <a:pPr marL="514350" indent="-228600">
              <a:lnSpc>
                <a:spcPct val="110000"/>
              </a:lnSpc>
              <a:spcBef>
                <a:spcPts val="700"/>
              </a:spcBef>
              <a:buClr>
                <a:schemeClr val="tx2"/>
              </a:buClr>
              <a:buFont typeface="Arial" pitchFamily="34" charset="0"/>
              <a:buChar char="•"/>
            </a:pPr>
            <a:endParaRPr lang="en-US"/>
          </a:p>
          <a:p>
            <a:pPr marL="514350" indent="-228600">
              <a:lnSpc>
                <a:spcPct val="110000"/>
              </a:lnSpc>
              <a:spcBef>
                <a:spcPts val="700"/>
              </a:spcBef>
              <a:buClr>
                <a:schemeClr val="tx2"/>
              </a:buClr>
              <a:buFont typeface="Arial" pitchFamily="34" charset="0"/>
              <a:buChar char="•"/>
            </a:pPr>
            <a:endParaRPr lang="en-US"/>
          </a:p>
          <a:p>
            <a:pPr marL="285750">
              <a:lnSpc>
                <a:spcPct val="110000"/>
              </a:lnSpc>
              <a:spcBef>
                <a:spcPts val="700"/>
              </a:spcBef>
              <a:buClr>
                <a:schemeClr val="tx2"/>
              </a:buClr>
            </a:pPr>
            <a:r>
              <a:rPr lang="en-US"/>
              <a:t>What’s next??</a:t>
            </a:r>
          </a:p>
        </p:txBody>
      </p:sp>
      <p:pic>
        <p:nvPicPr>
          <p:cNvPr id="2050" name="Picture 2" descr="C:\Documents and Settings\maggiep.AD\Local Settings\Temporary Internet Files\Content.IE5\0L45MPC5\MC900078711[1].wmf"/>
          <p:cNvPicPr>
            <a:picLocks noChangeAspect="1" noChangeArrowheads="1"/>
          </p:cNvPicPr>
          <p:nvPr/>
        </p:nvPicPr>
        <p:blipFill>
          <a:blip r:embed="rId3" cstate="print"/>
          <a:stretch>
            <a:fillRect/>
          </a:stretch>
        </p:blipFill>
        <p:spPr bwMode="auto">
          <a:xfrm>
            <a:off x="8762350" y="2286001"/>
            <a:ext cx="1489866" cy="3619499"/>
          </a:xfrm>
          <a:prstGeom prst="rect">
            <a:avLst/>
          </a:prstGeom>
          <a:noFill/>
        </p:spPr>
      </p:pic>
    </p:spTree>
    <p:extLst>
      <p:ext uri="{BB962C8B-B14F-4D97-AF65-F5344CB8AC3E}">
        <p14:creationId xmlns:p14="http://schemas.microsoft.com/office/powerpoint/2010/main" val="2354552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05FADC3-F96A-5340-86D6-CD620BA2590A}"/>
              </a:ext>
            </a:extLst>
          </p:cNvPr>
          <p:cNvSpPr>
            <a:spLocks noGrp="1"/>
          </p:cNvSpPr>
          <p:nvPr>
            <p:ph type="title"/>
          </p:nvPr>
        </p:nvSpPr>
        <p:spPr>
          <a:xfrm>
            <a:off x="1069848" y="484632"/>
            <a:ext cx="10058400" cy="1609344"/>
          </a:xfrm>
        </p:spPr>
        <p:txBody>
          <a:bodyPr>
            <a:normAutofit/>
          </a:bodyPr>
          <a:lstStyle/>
          <a:p>
            <a:r>
              <a:rPr lang="en-US"/>
              <a:t>Scenario #6</a:t>
            </a:r>
          </a:p>
        </p:txBody>
      </p:sp>
      <p:sp>
        <p:nvSpPr>
          <p:cNvPr id="3" name="Content Placeholder 2">
            <a:extLst>
              <a:ext uri="{FF2B5EF4-FFF2-40B4-BE49-F238E27FC236}">
                <a16:creationId xmlns:a16="http://schemas.microsoft.com/office/drawing/2014/main" id="{49A2230B-7CED-DF4C-9556-40EF3814DC81}"/>
              </a:ext>
            </a:extLst>
          </p:cNvPr>
          <p:cNvSpPr>
            <a:spLocks noGrp="1"/>
          </p:cNvSpPr>
          <p:nvPr>
            <p:ph idx="1"/>
          </p:nvPr>
        </p:nvSpPr>
        <p:spPr>
          <a:xfrm>
            <a:off x="1069848" y="2320412"/>
            <a:ext cx="10058400" cy="3851787"/>
          </a:xfrm>
        </p:spPr>
        <p:txBody>
          <a:bodyPr vert="horz" lIns="91440" tIns="45720" rIns="91440" bIns="45720" rtlCol="0" anchor="t">
            <a:normAutofit/>
          </a:bodyPr>
          <a:lstStyle/>
          <a:p>
            <a:r>
              <a:rPr lang="en-US" sz="1400"/>
              <a:t>You work with only one other nurse at your center.  He comes to you and reports that he has completed the controlled medications count for the week.  You know that two people are supposed to count, but you are busy and let it go.  This goes on for several weeks.  You know that you should do the count with the other nurse, but he has been working with you for a long time, you trust him completely, and you are very busy with other duties. </a:t>
            </a:r>
          </a:p>
          <a:p>
            <a:r>
              <a:rPr lang="en-US" sz="1400"/>
              <a:t>Your colleague calls in sick one day, which leaves you to do open hours.  You open the controlled medication cabinet to get out medication for a student and find the count is incorrect.  After open hours you go back and realize there is a large quantity of controlled medication missing.  There are only two keys to the controlled medication cabinet and you know that you have not taken any of the medications.  </a:t>
            </a:r>
          </a:p>
          <a:p>
            <a:r>
              <a:rPr lang="en-US" sz="1400"/>
              <a:t>You know that if you report it, you will be in trouble since you did not follow PRH requirements of counting and reconciling weekly.  You decide to wait and talk to the other nurse in the morning when he returns.  He denies taking the medication and accuses you because you were the last one in the controlled medication cabinet.   </a:t>
            </a:r>
          </a:p>
          <a:p>
            <a:pPr lvl="1"/>
            <a:r>
              <a:rPr lang="en-US" sz="1400"/>
              <a:t>What are you going to do now? </a:t>
            </a:r>
          </a:p>
          <a:p>
            <a:pPr lvl="1"/>
            <a:r>
              <a:rPr lang="en-US" sz="1400"/>
              <a:t>What could happen to you?</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63124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56" name="Oval 2055">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57" name="Oval 2056">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059" name="Rectangle 2058">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156350" y="484632"/>
            <a:ext cx="3544035" cy="1609344"/>
          </a:xfrm>
          <a:prstGeom prst="rect">
            <a:avLst/>
          </a:prstGeom>
          <a:ln>
            <a:noFill/>
          </a:ln>
        </p:spPr>
        <p:style>
          <a:lnRef idx="0">
            <a:scrgbClr r="0" g="0" b="0"/>
          </a:lnRef>
          <a:fillRef idx="1003">
            <a:schemeClr val="lt2"/>
          </a:fillRef>
          <a:effectRef idx="0">
            <a:scrgbClr r="0" g="0" b="0"/>
          </a:effectRef>
          <a:fontRef idx="major"/>
        </p:style>
        <p:txBody>
          <a:bodyPr vert="horz" lIns="91440" tIns="45720" rIns="91440" bIns="45720" rtlCol="0" anchor="ctr">
            <a:normAutofit/>
          </a:bodyPr>
          <a:lstStyle/>
          <a:p>
            <a:pPr defTabSz="914400">
              <a:lnSpc>
                <a:spcPct val="90000"/>
              </a:lnSpc>
              <a:spcBef>
                <a:spcPct val="0"/>
              </a:spcBef>
              <a:spcAft>
                <a:spcPts val="600"/>
              </a:spcAft>
            </a:pPr>
            <a:r>
              <a:rPr lang="en-US" sz="3200" b="1" cap="all" spc="200">
                <a:blipFill>
                  <a:blip r:embed="rId7">
                    <a:extLst>
                      <a:ext uri="{28A0092B-C50C-407E-A947-70E740481C1C}">
                        <a14:useLocalDpi xmlns:a14="http://schemas.microsoft.com/office/drawing/2010/main" val="0"/>
                      </a:ext>
                    </a:extLst>
                  </a:blip>
                  <a:tile tx="6350" ty="-127000" sx="65000" sy="64000" flip="none" algn="tl"/>
                </a:blipFill>
              </a:rPr>
              <a:t>Which ethical principles are involved??</a:t>
            </a:r>
          </a:p>
        </p:txBody>
      </p:sp>
      <p:pic>
        <p:nvPicPr>
          <p:cNvPr id="2050" name="Picture 2" descr="C:\Documents and Settings\maggiep.AD\Local Settings\Temporary Internet Files\Content.IE5\0L45MPC5\MC900078711[1].wmf"/>
          <p:cNvPicPr>
            <a:picLocks noChangeAspect="1" noChangeArrowheads="1"/>
          </p:cNvPicPr>
          <p:nvPr/>
        </p:nvPicPr>
        <p:blipFill>
          <a:blip r:embed="rId8" cstate="print"/>
          <a:stretch>
            <a:fillRect/>
          </a:stretch>
        </p:blipFill>
        <p:spPr bwMode="auto">
          <a:xfrm>
            <a:off x="2925040" y="640080"/>
            <a:ext cx="2300186" cy="5588101"/>
          </a:xfrm>
          <a:prstGeom prst="rect">
            <a:avLst/>
          </a:prstGeom>
          <a:noFill/>
        </p:spPr>
      </p:pic>
      <p:sp>
        <p:nvSpPr>
          <p:cNvPr id="5" name="TextBox 4"/>
          <p:cNvSpPr txBox="1"/>
          <p:nvPr/>
        </p:nvSpPr>
        <p:spPr>
          <a:xfrm>
            <a:off x="8156351" y="2121408"/>
            <a:ext cx="3544034" cy="4050792"/>
          </a:xfrm>
          <a:prstGeom prst="rect">
            <a:avLst/>
          </a:prstGeom>
        </p:spPr>
        <p:txBody>
          <a:bodyPr vert="horz" lIns="91440" tIns="45720" rIns="91440" bIns="45720" rtlCol="0">
            <a:normAutofit/>
          </a:bodyPr>
          <a:lstStyle/>
          <a:p>
            <a:pPr marL="514350" indent="-182880" defTabSz="914400">
              <a:lnSpc>
                <a:spcPct val="90000"/>
              </a:lnSpc>
              <a:spcBef>
                <a:spcPts val="700"/>
              </a:spcBef>
              <a:buClr>
                <a:schemeClr val="accent1">
                  <a:lumMod val="75000"/>
                </a:schemeClr>
              </a:buClr>
              <a:buSzPct val="85000"/>
              <a:buFont typeface="Wingdings" pitchFamily="2" charset="2"/>
              <a:buChar char="§"/>
            </a:pPr>
            <a:r>
              <a:rPr lang="en-US" sz="1600"/>
              <a:t>Autonomy?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sz="1600"/>
              <a:t>Nonmaleficence?</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sz="1600"/>
              <a:t>Beneficence?</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sz="1600"/>
              <a:t>Justice?</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sz="1600"/>
              <a:t>Fidelity?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sz="1600"/>
              <a:t>Confidentiality?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sz="1600"/>
              <a:t>Veracity?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sz="1600"/>
              <a:t>Accountability?</a:t>
            </a:r>
          </a:p>
          <a:p>
            <a:pPr marL="514350" indent="-182880" defTabSz="914400">
              <a:lnSpc>
                <a:spcPct val="90000"/>
              </a:lnSpc>
              <a:spcBef>
                <a:spcPts val="700"/>
              </a:spcBef>
              <a:buClr>
                <a:schemeClr val="accent1">
                  <a:lumMod val="75000"/>
                </a:schemeClr>
              </a:buClr>
              <a:buSzPct val="85000"/>
              <a:buFont typeface="Wingdings" pitchFamily="2" charset="2"/>
              <a:buChar char="§"/>
            </a:pPr>
            <a:endParaRPr lang="en-US" sz="1600"/>
          </a:p>
          <a:p>
            <a:pPr marL="514350" indent="-182880" defTabSz="914400">
              <a:lnSpc>
                <a:spcPct val="90000"/>
              </a:lnSpc>
              <a:spcBef>
                <a:spcPts val="700"/>
              </a:spcBef>
              <a:buClr>
                <a:schemeClr val="accent1">
                  <a:lumMod val="75000"/>
                </a:schemeClr>
              </a:buClr>
              <a:buSzPct val="85000"/>
              <a:buFont typeface="Wingdings" pitchFamily="2" charset="2"/>
              <a:buChar char="§"/>
            </a:pPr>
            <a:endParaRPr lang="en-US" sz="1600"/>
          </a:p>
          <a:p>
            <a:pPr marL="331470" defTabSz="914400">
              <a:lnSpc>
                <a:spcPct val="90000"/>
              </a:lnSpc>
              <a:spcBef>
                <a:spcPts val="700"/>
              </a:spcBef>
              <a:buClr>
                <a:schemeClr val="accent1">
                  <a:lumMod val="75000"/>
                </a:schemeClr>
              </a:buClr>
              <a:buSzPct val="85000"/>
            </a:pPr>
            <a:r>
              <a:rPr lang="en-US" sz="1600"/>
              <a:t>What should be done??</a:t>
            </a:r>
          </a:p>
        </p:txBody>
      </p:sp>
      <p:grpSp>
        <p:nvGrpSpPr>
          <p:cNvPr id="2061" name="Group 2060">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62" name="Oval 2061">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63" name="Oval 2062">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09026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Scenario #7</a:t>
            </a:r>
          </a:p>
        </p:txBody>
      </p:sp>
      <p:sp>
        <p:nvSpPr>
          <p:cNvPr id="20" name="Rectangle 1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623B78ED-A984-A8E7-C8B4-2E70DA165406}"/>
              </a:ext>
            </a:extLst>
          </p:cNvPr>
          <p:cNvGraphicFramePr>
            <a:graphicFrameLocks noGrp="1"/>
          </p:cNvGraphicFramePr>
          <p:nvPr>
            <p:ph idx="1"/>
            <p:extLst>
              <p:ext uri="{D42A27DB-BD31-4B8C-83A1-F6EECF244321}">
                <p14:modId xmlns:p14="http://schemas.microsoft.com/office/powerpoint/2010/main" val="2074699444"/>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56" name="Oval 2055">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57" name="Oval 2056">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059" name="Rectangle 2058">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156350" y="484632"/>
            <a:ext cx="3544035" cy="1609344"/>
          </a:xfrm>
          <a:prstGeom prst="rect">
            <a:avLst/>
          </a:prstGeom>
          <a:ln>
            <a:noFill/>
          </a:ln>
        </p:spPr>
        <p:style>
          <a:lnRef idx="0">
            <a:scrgbClr r="0" g="0" b="0"/>
          </a:lnRef>
          <a:fillRef idx="1003">
            <a:schemeClr val="lt2"/>
          </a:fillRef>
          <a:effectRef idx="0">
            <a:scrgbClr r="0" g="0" b="0"/>
          </a:effectRef>
          <a:fontRef idx="major"/>
        </p:style>
        <p:txBody>
          <a:bodyPr vert="horz" lIns="91440" tIns="45720" rIns="91440" bIns="45720" rtlCol="0" anchor="ctr">
            <a:normAutofit/>
          </a:bodyPr>
          <a:lstStyle/>
          <a:p>
            <a:pPr defTabSz="914400">
              <a:lnSpc>
                <a:spcPct val="90000"/>
              </a:lnSpc>
              <a:spcBef>
                <a:spcPct val="0"/>
              </a:spcBef>
              <a:spcAft>
                <a:spcPts val="600"/>
              </a:spcAft>
            </a:pPr>
            <a:r>
              <a:rPr lang="en-US" sz="3200" b="1" cap="all" spc="200">
                <a:blipFill>
                  <a:blip r:embed="rId7">
                    <a:extLst>
                      <a:ext uri="{28A0092B-C50C-407E-A947-70E740481C1C}">
                        <a14:useLocalDpi xmlns:a14="http://schemas.microsoft.com/office/drawing/2010/main" val="0"/>
                      </a:ext>
                    </a:extLst>
                  </a:blip>
                  <a:tile tx="6350" ty="-127000" sx="65000" sy="64000" flip="none" algn="tl"/>
                </a:blipFill>
                <a:effectLst>
                  <a:outerShdw blurRad="50800" dist="63500" dir="2700000" algn="tl" rotWithShape="0">
                    <a:srgbClr val="000000">
                      <a:alpha val="48000"/>
                    </a:srgbClr>
                  </a:outerShdw>
                </a:effectLst>
              </a:rPr>
              <a:t>Which ethical principles are involved??</a:t>
            </a:r>
          </a:p>
        </p:txBody>
      </p:sp>
      <p:pic>
        <p:nvPicPr>
          <p:cNvPr id="2050" name="Picture 2" descr="C:\Documents and Settings\maggiep.AD\Local Settings\Temporary Internet Files\Content.IE5\0L45MPC5\MC900078711[1].wmf"/>
          <p:cNvPicPr>
            <a:picLocks noChangeAspect="1" noChangeArrowheads="1"/>
          </p:cNvPicPr>
          <p:nvPr/>
        </p:nvPicPr>
        <p:blipFill>
          <a:blip r:embed="rId8" cstate="print"/>
          <a:stretch>
            <a:fillRect/>
          </a:stretch>
        </p:blipFill>
        <p:spPr bwMode="auto">
          <a:xfrm>
            <a:off x="2925040" y="640080"/>
            <a:ext cx="2300186" cy="5588101"/>
          </a:xfrm>
          <a:prstGeom prst="rect">
            <a:avLst/>
          </a:prstGeom>
          <a:noFill/>
        </p:spPr>
      </p:pic>
      <p:sp>
        <p:nvSpPr>
          <p:cNvPr id="5" name="TextBox 4"/>
          <p:cNvSpPr txBox="1"/>
          <p:nvPr/>
        </p:nvSpPr>
        <p:spPr>
          <a:xfrm>
            <a:off x="8156351" y="2121408"/>
            <a:ext cx="3544034" cy="4050792"/>
          </a:xfrm>
          <a:prstGeom prst="rect">
            <a:avLst/>
          </a:prstGeom>
        </p:spPr>
        <p:txBody>
          <a:bodyPr vert="horz" lIns="91440" tIns="45720" rIns="91440" bIns="45720" rtlCol="0">
            <a:normAutofit/>
          </a:bodyPr>
          <a:lstStyle/>
          <a:p>
            <a:pPr marL="514350" indent="-182880" defTabSz="914400">
              <a:lnSpc>
                <a:spcPct val="90000"/>
              </a:lnSpc>
              <a:spcBef>
                <a:spcPts val="700"/>
              </a:spcBef>
              <a:buClr>
                <a:schemeClr val="accent1">
                  <a:lumMod val="75000"/>
                </a:schemeClr>
              </a:buClr>
              <a:buSzPct val="85000"/>
              <a:buFont typeface="Wingdings" pitchFamily="2" charset="2"/>
              <a:buChar char="§"/>
            </a:pPr>
            <a:r>
              <a:rPr lang="en-US" sz="1600">
                <a:effectLst>
                  <a:outerShdw blurRad="50800" dist="38100" dir="2700000" algn="tl" rotWithShape="0">
                    <a:srgbClr val="000000">
                      <a:alpha val="48000"/>
                    </a:srgbClr>
                  </a:outerShdw>
                </a:effectLst>
              </a:rPr>
              <a:t>Autonomy?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sz="1600">
                <a:effectLst>
                  <a:outerShdw blurRad="50800" dist="38100" dir="2700000" algn="tl" rotWithShape="0">
                    <a:srgbClr val="000000">
                      <a:alpha val="48000"/>
                    </a:srgbClr>
                  </a:outerShdw>
                </a:effectLst>
              </a:rPr>
              <a:t>Nonmaleficence?</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sz="1600">
                <a:effectLst>
                  <a:outerShdw blurRad="50800" dist="38100" dir="2700000" algn="tl" rotWithShape="0">
                    <a:srgbClr val="000000">
                      <a:alpha val="48000"/>
                    </a:srgbClr>
                  </a:outerShdw>
                </a:effectLst>
              </a:rPr>
              <a:t>Beneficence?</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sz="1600">
                <a:effectLst>
                  <a:outerShdw blurRad="50800" dist="38100" dir="2700000" algn="tl" rotWithShape="0">
                    <a:srgbClr val="000000">
                      <a:alpha val="48000"/>
                    </a:srgbClr>
                  </a:outerShdw>
                </a:effectLst>
              </a:rPr>
              <a:t>Justice?</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sz="1600">
                <a:effectLst>
                  <a:outerShdw blurRad="50800" dist="38100" dir="2700000" algn="tl" rotWithShape="0">
                    <a:srgbClr val="000000">
                      <a:alpha val="48000"/>
                    </a:srgbClr>
                  </a:outerShdw>
                </a:effectLst>
              </a:rPr>
              <a:t>Fidelity?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sz="1600">
                <a:effectLst>
                  <a:outerShdw blurRad="50800" dist="38100" dir="2700000" algn="tl" rotWithShape="0">
                    <a:srgbClr val="000000">
                      <a:alpha val="48000"/>
                    </a:srgbClr>
                  </a:outerShdw>
                </a:effectLst>
              </a:rPr>
              <a:t>Confidentiality?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sz="1600">
                <a:effectLst>
                  <a:outerShdw blurRad="50800" dist="38100" dir="2700000" algn="tl" rotWithShape="0">
                    <a:srgbClr val="000000">
                      <a:alpha val="48000"/>
                    </a:srgbClr>
                  </a:outerShdw>
                </a:effectLst>
              </a:rPr>
              <a:t>Veracity?</a:t>
            </a:r>
          </a:p>
          <a:p>
            <a:pPr marL="514350" indent="-182880" defTabSz="914400">
              <a:lnSpc>
                <a:spcPct val="90000"/>
              </a:lnSpc>
              <a:spcBef>
                <a:spcPts val="700"/>
              </a:spcBef>
              <a:buClr>
                <a:schemeClr val="accent1">
                  <a:lumMod val="75000"/>
                </a:schemeClr>
              </a:buClr>
              <a:buSzPct val="85000"/>
              <a:buFont typeface="Wingdings" pitchFamily="2" charset="2"/>
              <a:buChar char="§"/>
            </a:pPr>
            <a:r>
              <a:rPr lang="en-US" sz="1600">
                <a:effectLst>
                  <a:outerShdw blurRad="50800" dist="38100" dir="2700000" algn="tl" rotWithShape="0">
                    <a:srgbClr val="000000">
                      <a:alpha val="48000"/>
                    </a:srgbClr>
                  </a:outerShdw>
                </a:effectLst>
              </a:rPr>
              <a:t>Accountability?</a:t>
            </a:r>
          </a:p>
          <a:p>
            <a:pPr marL="514350" indent="-182880" defTabSz="914400">
              <a:lnSpc>
                <a:spcPct val="90000"/>
              </a:lnSpc>
              <a:spcBef>
                <a:spcPts val="700"/>
              </a:spcBef>
              <a:buClr>
                <a:schemeClr val="accent1">
                  <a:lumMod val="75000"/>
                </a:schemeClr>
              </a:buClr>
              <a:buSzPct val="85000"/>
              <a:buFont typeface="Wingdings" pitchFamily="2" charset="2"/>
              <a:buChar char="§"/>
            </a:pPr>
            <a:endParaRPr lang="en-US" sz="1600">
              <a:effectLst>
                <a:outerShdw blurRad="50800" dist="38100" dir="2700000" algn="tl" rotWithShape="0">
                  <a:srgbClr val="000000">
                    <a:alpha val="48000"/>
                  </a:srgbClr>
                </a:outerShdw>
              </a:effectLst>
            </a:endParaRPr>
          </a:p>
          <a:p>
            <a:pPr marL="514350" indent="-182880" defTabSz="914400">
              <a:lnSpc>
                <a:spcPct val="90000"/>
              </a:lnSpc>
              <a:spcBef>
                <a:spcPts val="700"/>
              </a:spcBef>
              <a:buClr>
                <a:schemeClr val="accent1">
                  <a:lumMod val="75000"/>
                </a:schemeClr>
              </a:buClr>
              <a:buSzPct val="85000"/>
              <a:buFont typeface="Wingdings" pitchFamily="2" charset="2"/>
              <a:buChar char="§"/>
            </a:pPr>
            <a:endParaRPr lang="en-US" sz="1600">
              <a:effectLst>
                <a:outerShdw blurRad="50800" dist="38100" dir="2700000" algn="tl" rotWithShape="0">
                  <a:srgbClr val="000000">
                    <a:alpha val="48000"/>
                  </a:srgbClr>
                </a:outerShdw>
              </a:effectLst>
            </a:endParaRPr>
          </a:p>
          <a:p>
            <a:pPr marL="331470" defTabSz="914400">
              <a:lnSpc>
                <a:spcPct val="90000"/>
              </a:lnSpc>
              <a:spcBef>
                <a:spcPts val="700"/>
              </a:spcBef>
              <a:buClr>
                <a:schemeClr val="accent1">
                  <a:lumMod val="75000"/>
                </a:schemeClr>
              </a:buClr>
              <a:buSzPct val="85000"/>
            </a:pPr>
            <a:r>
              <a:rPr lang="en-US" sz="1600">
                <a:effectLst>
                  <a:outerShdw blurRad="50800" dist="38100" dir="2700000" algn="tl" rotWithShape="0">
                    <a:srgbClr val="000000">
                      <a:alpha val="48000"/>
                    </a:srgbClr>
                  </a:outerShdw>
                </a:effectLst>
              </a:rPr>
              <a:t>What would you do???</a:t>
            </a:r>
          </a:p>
        </p:txBody>
      </p:sp>
      <p:grpSp>
        <p:nvGrpSpPr>
          <p:cNvPr id="2061" name="Group 2060">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62" name="Oval 2061">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63" name="Oval 2062">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96540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F0B53-7035-FD1C-4832-7B6DA0BE4CA3}"/>
              </a:ext>
            </a:extLst>
          </p:cNvPr>
          <p:cNvSpPr>
            <a:spLocks noGrp="1"/>
          </p:cNvSpPr>
          <p:nvPr>
            <p:ph type="title"/>
          </p:nvPr>
        </p:nvSpPr>
        <p:spPr>
          <a:xfrm>
            <a:off x="382280" y="484632"/>
            <a:ext cx="6743844" cy="1609344"/>
          </a:xfrm>
        </p:spPr>
        <p:txBody>
          <a:bodyPr>
            <a:normAutofit/>
          </a:bodyPr>
          <a:lstStyle/>
          <a:p>
            <a:r>
              <a:rPr lang="en-US" sz="4800"/>
              <a:t>We are here for you!</a:t>
            </a:r>
          </a:p>
        </p:txBody>
      </p:sp>
      <p:sp>
        <p:nvSpPr>
          <p:cNvPr id="3" name="Content Placeholder 2">
            <a:extLst>
              <a:ext uri="{FF2B5EF4-FFF2-40B4-BE49-F238E27FC236}">
                <a16:creationId xmlns:a16="http://schemas.microsoft.com/office/drawing/2014/main" id="{61DC323D-C073-D511-3954-0E2F7AD44C7A}"/>
              </a:ext>
            </a:extLst>
          </p:cNvPr>
          <p:cNvSpPr>
            <a:spLocks noGrp="1"/>
          </p:cNvSpPr>
          <p:nvPr>
            <p:ph idx="1"/>
          </p:nvPr>
        </p:nvSpPr>
        <p:spPr>
          <a:xfrm>
            <a:off x="382279" y="2121408"/>
            <a:ext cx="6743845" cy="4050792"/>
          </a:xfrm>
        </p:spPr>
        <p:txBody>
          <a:bodyPr>
            <a:normAutofit/>
          </a:bodyPr>
          <a:lstStyle/>
          <a:p>
            <a:r>
              <a:rPr lang="en-US" sz="1800" b="0" i="0">
                <a:effectLst/>
                <a:latin typeface="Tahoma" panose="020B0604030504040204" pitchFamily="34" charset="0"/>
              </a:rPr>
              <a:t>Just a reminder that HUMANITAS has the National Office Health Support contract, and the health specialists provide ongoing technical assistance, consultation, and guidance on a variety of health topics and PRH requirements via phone calls, emails, and webinars to center staff, Regional Office staff and the National office.</a:t>
            </a:r>
            <a:endParaRPr lang="en-US" sz="1800" b="0" i="0">
              <a:effectLst/>
              <a:latin typeface="Arial" panose="020B0604020202020204" pitchFamily="34" charset="0"/>
            </a:endParaRPr>
          </a:p>
          <a:p>
            <a:r>
              <a:rPr lang="en-US" sz="1800" b="0" i="0">
                <a:effectLst/>
                <a:latin typeface="Tahoma" panose="020B0604030504040204" pitchFamily="34" charset="0"/>
              </a:rPr>
              <a:t>Please feel free to reach out to any of us that cover your Region.</a:t>
            </a:r>
            <a:endParaRPr lang="en-US" sz="1800" b="0" i="0">
              <a:effectLst/>
              <a:latin typeface="Arial" panose="020B0604020202020204" pitchFamily="34" charset="0"/>
            </a:endParaRPr>
          </a:p>
          <a:p>
            <a:pPr marL="0" indent="0">
              <a:buNone/>
            </a:pPr>
            <a:endParaRPr lang="en-US" sz="1800"/>
          </a:p>
        </p:txBody>
      </p:sp>
      <p:pic>
        <p:nvPicPr>
          <p:cNvPr id="7" name="Graphic 6" descr="Laptop Secure">
            <a:extLst>
              <a:ext uri="{FF2B5EF4-FFF2-40B4-BE49-F238E27FC236}">
                <a16:creationId xmlns:a16="http://schemas.microsoft.com/office/drawing/2014/main" id="{4E49D9F6-639C-DBDB-0F45-A4421AA51E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3460" y="1595727"/>
            <a:ext cx="3369177" cy="3369177"/>
          </a:xfrm>
          <a:prstGeom prst="rect">
            <a:avLst/>
          </a:prstGeom>
        </p:spPr>
      </p:pic>
      <p:grpSp>
        <p:nvGrpSpPr>
          <p:cNvPr id="12" name="Group 11">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44926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217FA3-42FB-8349-BBB2-2806729C91D7}"/>
              </a:ext>
            </a:extLst>
          </p:cNvPr>
          <p:cNvSpPr>
            <a:spLocks noGrp="1"/>
          </p:cNvSpPr>
          <p:nvPr>
            <p:ph type="title"/>
          </p:nvPr>
        </p:nvSpPr>
        <p:spPr>
          <a:xfrm>
            <a:off x="382280" y="-1"/>
            <a:ext cx="6743844" cy="851339"/>
          </a:xfrm>
        </p:spPr>
        <p:txBody>
          <a:bodyPr>
            <a:normAutofit/>
          </a:bodyPr>
          <a:lstStyle/>
          <a:p>
            <a:r>
              <a:rPr lang="en-US" sz="4800"/>
              <a:t>Resources</a:t>
            </a:r>
          </a:p>
        </p:txBody>
      </p:sp>
      <p:sp>
        <p:nvSpPr>
          <p:cNvPr id="3" name="Content Placeholder 2">
            <a:extLst>
              <a:ext uri="{FF2B5EF4-FFF2-40B4-BE49-F238E27FC236}">
                <a16:creationId xmlns:a16="http://schemas.microsoft.com/office/drawing/2014/main" id="{CCB15E0E-77CC-0946-AA78-3719BD2B671A}"/>
              </a:ext>
            </a:extLst>
          </p:cNvPr>
          <p:cNvSpPr>
            <a:spLocks noGrp="1"/>
          </p:cNvSpPr>
          <p:nvPr>
            <p:ph idx="1"/>
          </p:nvPr>
        </p:nvSpPr>
        <p:spPr>
          <a:xfrm>
            <a:off x="382279" y="851338"/>
            <a:ext cx="6743845" cy="6006662"/>
          </a:xfrm>
        </p:spPr>
        <p:txBody>
          <a:bodyPr>
            <a:noAutofit/>
          </a:bodyPr>
          <a:lstStyle/>
          <a:p>
            <a:r>
              <a:rPr lang="en-US" sz="1400"/>
              <a:t>American Nurses Association, </a:t>
            </a:r>
            <a:r>
              <a:rPr lang="en-US" sz="1400" i="1"/>
              <a:t>Code of Ethics for Nurses with Interpretive Statements </a:t>
            </a:r>
            <a:r>
              <a:rPr lang="en-US" sz="1400"/>
              <a:t>(Silver Spring, MD: ANA, 2015)</a:t>
            </a:r>
          </a:p>
          <a:p>
            <a:r>
              <a:rPr lang="en-US" sz="1400"/>
              <a:t>Congress EP. </a:t>
            </a:r>
            <a:r>
              <a:rPr lang="en-US" sz="1400" i="1"/>
              <a:t>Social Work Values and Ethics: Identifying and Resolving Professional Dilemmas</a:t>
            </a:r>
            <a:r>
              <a:rPr lang="en-US" sz="1400"/>
              <a:t>. Belmont, CA: Cengage Learning; 1999: 31-33. as cited in Ethical Decision Making </a:t>
            </a:r>
            <a:endParaRPr lang="en-US" sz="1400">
              <a:hlinkClick r:id="rId5"/>
            </a:endParaRPr>
          </a:p>
          <a:p>
            <a:r>
              <a:rPr lang="en-US" sz="1400"/>
              <a:t>Corey G, Corey MS, Corey C, Callanan P. Issues and Ethics in the Helping Professions. 9th ed. Stanford, CT: Cengage Learning; 2015. as cited in Nichols, M Ethical Decision Making Page 11</a:t>
            </a:r>
          </a:p>
          <a:p>
            <a:r>
              <a:rPr lang="en-US" sz="1400"/>
              <a:t>“Ethic.” </a:t>
            </a:r>
            <a:r>
              <a:rPr lang="en-US" sz="1400" i="1"/>
              <a:t>The Merriam-Webster.com Dictionary</a:t>
            </a:r>
            <a:r>
              <a:rPr lang="en-US" sz="1400"/>
              <a:t>, Merriam-Webster Inc; </a:t>
            </a:r>
            <a:r>
              <a:rPr lang="en-US" sz="1400">
                <a:hlinkClick r:id="rId6"/>
              </a:rPr>
              <a:t>https://www.Merriam-Webster.com/dictionary/ethic</a:t>
            </a:r>
            <a:r>
              <a:rPr lang="en-US" sz="1400"/>
              <a:t>.  Accessed 7 January 2020</a:t>
            </a:r>
          </a:p>
          <a:p>
            <a:r>
              <a:rPr lang="en-US" sz="1400"/>
              <a:t>Kenyon P. </a:t>
            </a:r>
            <a:r>
              <a:rPr lang="en-US" sz="1400" i="1"/>
              <a:t>What Would You Do? An Ethical Case Workbook for Human Service Professionals</a:t>
            </a:r>
            <a:r>
              <a:rPr lang="en-US" sz="1400"/>
              <a:t>. Pacific Grove, CA: Brooks/Cole Publishing Company; 1999. as cited in Ethical Decision Making</a:t>
            </a:r>
          </a:p>
          <a:p>
            <a:r>
              <a:rPr lang="en-US" sz="1400"/>
              <a:t>Nichols, M Ethical Decision Making, </a:t>
            </a:r>
            <a:r>
              <a:rPr lang="en-US" sz="1400" err="1"/>
              <a:t>NetCE</a:t>
            </a:r>
            <a:r>
              <a:rPr lang="en-US" sz="1400"/>
              <a:t> 2017</a:t>
            </a:r>
          </a:p>
          <a:p>
            <a:r>
              <a:rPr lang="en-US" sz="1400" u="sng">
                <a:hlinkClick r:id="rId7"/>
              </a:rPr>
              <a:t>Practicing Within Your Scope: State Practice Acts for Nursing and Medical Professionals</a:t>
            </a:r>
            <a:endParaRPr lang="en-US" sz="1400"/>
          </a:p>
          <a:p>
            <a:r>
              <a:rPr lang="en-US" sz="1400" u="sng">
                <a:hlinkClick r:id="rId8"/>
              </a:rPr>
              <a:t>Staying In Your Lane: “Practice Drift” Are You at Risk?</a:t>
            </a:r>
            <a:endParaRPr lang="en-US" sz="1400" u="sng"/>
          </a:p>
          <a:p>
            <a:r>
              <a:rPr lang="en-US" sz="1400"/>
              <a:t>The National Council of State Boards of Nursing (NCSBN®). 2017. NCSBN® Model Rules (2017). Retrieved from http://www.ncsbn.org/17_Model_Rules_0917.pdf </a:t>
            </a:r>
          </a:p>
          <a:p>
            <a:r>
              <a:rPr lang="en-US" sz="1400"/>
              <a:t>http://www.excite.com/education/blog/major-ethical-dilemmas-in-nursing</a:t>
            </a:r>
          </a:p>
          <a:p>
            <a:r>
              <a:rPr lang="en-US" sz="1400">
                <a:hlinkClick r:id="rId5"/>
              </a:rPr>
              <a:t>https://www.registerednursing.org/nclex/ethical-practice/</a:t>
            </a:r>
            <a:endParaRPr lang="en-US" sz="1400"/>
          </a:p>
        </p:txBody>
      </p:sp>
      <p:pic>
        <p:nvPicPr>
          <p:cNvPr id="5" name="Picture 4" descr="Abstract blurred public library with bookshelves">
            <a:extLst>
              <a:ext uri="{FF2B5EF4-FFF2-40B4-BE49-F238E27FC236}">
                <a16:creationId xmlns:a16="http://schemas.microsoft.com/office/drawing/2014/main" id="{6D8F3076-7DA2-FC9D-9823-27E23955336D}"/>
              </a:ext>
            </a:extLst>
          </p:cNvPr>
          <p:cNvPicPr>
            <a:picLocks noChangeAspect="1"/>
          </p:cNvPicPr>
          <p:nvPr/>
        </p:nvPicPr>
        <p:blipFill rotWithShape="1">
          <a:blip r:embed="rId9"/>
          <a:srcRect l="16220" r="38552" b="-1"/>
          <a:stretch/>
        </p:blipFill>
        <p:spPr>
          <a:xfrm>
            <a:off x="7545274" y="10"/>
            <a:ext cx="4646726" cy="6857990"/>
          </a:xfrm>
          <a:prstGeom prst="rect">
            <a:avLst/>
          </a:prstGeom>
        </p:spPr>
      </p:pic>
      <p:grpSp>
        <p:nvGrpSpPr>
          <p:cNvPr id="37" name="Group 36">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8" name="Oval 37">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10">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9" name="Oval 38">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127624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6" name="Group 15">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8" name="Oval 17">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20" name="Rectangle 19">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s in a line and one question mark is lit">
            <a:extLst>
              <a:ext uri="{FF2B5EF4-FFF2-40B4-BE49-F238E27FC236}">
                <a16:creationId xmlns:a16="http://schemas.microsoft.com/office/drawing/2014/main" id="{F95D54D3-A525-1F13-BB0C-D128B978F18B}"/>
              </a:ext>
            </a:extLst>
          </p:cNvPr>
          <p:cNvPicPr>
            <a:picLocks noChangeAspect="1"/>
          </p:cNvPicPr>
          <p:nvPr/>
        </p:nvPicPr>
        <p:blipFill rotWithShape="1">
          <a:blip r:embed="rId7"/>
          <a:srcRect t="17577" r="9091" b="5814"/>
          <a:stretch/>
        </p:blipFill>
        <p:spPr>
          <a:xfrm>
            <a:off x="20" y="10"/>
            <a:ext cx="12191980" cy="6857989"/>
          </a:xfrm>
          <a:prstGeom prst="rect">
            <a:avLst/>
          </a:prstGeom>
        </p:spPr>
      </p:pic>
      <p:sp>
        <p:nvSpPr>
          <p:cNvPr id="22" name="Rectangle 21">
            <a:extLst>
              <a:ext uri="{FF2B5EF4-FFF2-40B4-BE49-F238E27FC236}">
                <a16:creationId xmlns:a16="http://schemas.microsoft.com/office/drawing/2014/main" id="{55BE2824-A619-43D4-8CEE-814E76EAC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blipFill dpi="0" rotWithShape="1">
            <a:blip r:embed="rId8">
              <a:alphaModFix amt="17000"/>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tile tx="0" ty="-254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757314-8028-429F-A691-15514DF11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2531684"/>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CFB0F09-9A6D-4393-94DE-D19BB32FF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2669517"/>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1A8FF86-3729-44D9-9029-E0816A7E2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484434"/>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A924F705-30C0-4ED8-9364-62609FAD44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5253661"/>
            <a:ext cx="1080904" cy="1080902"/>
            <a:chOff x="9685338" y="4460675"/>
            <a:chExt cx="1080904" cy="1080902"/>
          </a:xfrm>
        </p:grpSpPr>
        <p:sp>
          <p:nvSpPr>
            <p:cNvPr id="31" name="Oval 30">
              <a:extLst>
                <a:ext uri="{FF2B5EF4-FFF2-40B4-BE49-F238E27FC236}">
                  <a16:creationId xmlns:a16="http://schemas.microsoft.com/office/drawing/2014/main" id="{2011EC6B-5921-4E83-802A-C8EDBFF94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2" name="Oval 31">
              <a:extLst>
                <a:ext uri="{FF2B5EF4-FFF2-40B4-BE49-F238E27FC236}">
                  <a16:creationId xmlns:a16="http://schemas.microsoft.com/office/drawing/2014/main" id="{A6591F3A-6CC6-475E-B681-19B2E17DC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F44F56C9-EF3B-C245-901D-61D50AA703DC}"/>
              </a:ext>
            </a:extLst>
          </p:cNvPr>
          <p:cNvSpPr>
            <a:spLocks noGrp="1"/>
          </p:cNvSpPr>
          <p:nvPr>
            <p:ph type="title"/>
          </p:nvPr>
        </p:nvSpPr>
        <p:spPr>
          <a:xfrm>
            <a:off x="1051560" y="2612367"/>
            <a:ext cx="9966960" cy="3017156"/>
          </a:xfrm>
        </p:spPr>
        <p:txBody>
          <a:bodyPr vert="horz" lIns="91440" tIns="45720" rIns="91440" bIns="45720" rtlCol="0" anchor="ctr">
            <a:normAutofit/>
          </a:bodyPr>
          <a:lstStyle/>
          <a:p>
            <a:pPr>
              <a:lnSpc>
                <a:spcPct val="80000"/>
              </a:lnSpc>
            </a:pPr>
            <a:r>
              <a:rPr lang="en-US" sz="9600">
                <a:blipFill dpi="0" rotWithShape="1">
                  <a:blip r:embed="rId5"/>
                  <a:srcRect/>
                  <a:tile tx="6350" ty="-127000" sx="65000" sy="64000" flip="none" algn="tl"/>
                </a:blipFill>
              </a:rPr>
              <a:t>Questions??</a:t>
            </a:r>
          </a:p>
        </p:txBody>
      </p:sp>
    </p:spTree>
    <p:extLst>
      <p:ext uri="{BB962C8B-B14F-4D97-AF65-F5344CB8AC3E}">
        <p14:creationId xmlns:p14="http://schemas.microsoft.com/office/powerpoint/2010/main" val="2824145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9" name="Oval 18">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2" name="Rectangle 21">
            <a:extLst>
              <a:ext uri="{FF2B5EF4-FFF2-40B4-BE49-F238E27FC236}">
                <a16:creationId xmlns:a16="http://schemas.microsoft.com/office/drawing/2014/main" id="{EB384DB2-5DBE-4000-BBD8-68F4A6F3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a:extLst>
              <a:ext uri="{FF2B5EF4-FFF2-40B4-BE49-F238E27FC236}">
                <a16:creationId xmlns:a16="http://schemas.microsoft.com/office/drawing/2014/main" id="{F8497EEB-0DDE-4044-AAB7-899504057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72078"/>
            <a:ext cx="12192000" cy="309575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91D5588-0A43-44F8-8BF9-4BD0CB0731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218262"/>
            <a:ext cx="1080904" cy="1080902"/>
            <a:chOff x="9685338" y="4460675"/>
            <a:chExt cx="1080904" cy="1080902"/>
          </a:xfrm>
        </p:grpSpPr>
        <p:sp>
          <p:nvSpPr>
            <p:cNvPr id="27" name="Oval 26">
              <a:extLst>
                <a:ext uri="{FF2B5EF4-FFF2-40B4-BE49-F238E27FC236}">
                  <a16:creationId xmlns:a16="http://schemas.microsoft.com/office/drawing/2014/main" id="{C96F04B2-EA02-4F51-91CB-9399DBE72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524F9A86-344F-4139-A831-9D8F3E0EE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D67288F2-5A7E-414E-BD1A-059F0FD63738}"/>
              </a:ext>
            </a:extLst>
          </p:cNvPr>
          <p:cNvSpPr>
            <a:spLocks noGrp="1"/>
          </p:cNvSpPr>
          <p:nvPr>
            <p:ph type="title"/>
          </p:nvPr>
        </p:nvSpPr>
        <p:spPr>
          <a:xfrm>
            <a:off x="619432" y="3803009"/>
            <a:ext cx="10953136" cy="1604733"/>
          </a:xfrm>
        </p:spPr>
        <p:txBody>
          <a:bodyPr vert="horz" lIns="91440" tIns="45720" rIns="91440" bIns="45720" rtlCol="0" anchor="b">
            <a:normAutofit/>
          </a:bodyPr>
          <a:lstStyle/>
          <a:p>
            <a:pPr algn="ctr"/>
            <a:r>
              <a:rPr lang="en-US" sz="4000">
                <a:blipFill dpi="0" rotWithShape="1">
                  <a:blip r:embed="rId5"/>
                  <a:srcRect/>
                  <a:tile tx="6350" ty="-127000" sx="65000" sy="64000" flip="none" algn="tl"/>
                </a:blipFill>
              </a:rPr>
              <a:t>National Council </a:t>
            </a:r>
            <a:br>
              <a:rPr lang="en-US" sz="4000">
                <a:blipFill dpi="0" rotWithShape="1">
                  <a:blip r:embed="rId5"/>
                  <a:srcRect/>
                  <a:tile tx="6350" ty="-127000" sx="65000" sy="64000" flip="none" algn="tl"/>
                </a:blipFill>
              </a:rPr>
            </a:br>
            <a:r>
              <a:rPr lang="en-US" sz="4000">
                <a:blipFill dpi="0" rotWithShape="1">
                  <a:blip r:embed="rId5"/>
                  <a:srcRect/>
                  <a:tile tx="6350" ty="-127000" sx="65000" sy="64000" flip="none" algn="tl"/>
                </a:blipFill>
              </a:rPr>
              <a:t>State Board of Nursing (NCSBN®)</a:t>
            </a:r>
            <a:br>
              <a:rPr lang="en-US" sz="4000">
                <a:blipFill dpi="0" rotWithShape="1">
                  <a:blip r:embed="rId5"/>
                  <a:srcRect/>
                  <a:tile tx="6350" ty="-127000" sx="65000" sy="64000" flip="none" algn="tl"/>
                </a:blipFill>
              </a:rPr>
            </a:br>
            <a:r>
              <a:rPr lang="en-US" sz="4000">
                <a:blipFill dpi="0" rotWithShape="1">
                  <a:blip r:embed="rId5"/>
                  <a:srcRect/>
                  <a:tile tx="6350" ty="-127000" sx="65000" sy="64000" flip="none" algn="tl"/>
                </a:blipFill>
              </a:rPr>
              <a:t>Model Act and Model Rules</a:t>
            </a:r>
          </a:p>
        </p:txBody>
      </p:sp>
      <p:pic>
        <p:nvPicPr>
          <p:cNvPr id="7" name="Graphic 6" descr="Hospital">
            <a:extLst>
              <a:ext uri="{FF2B5EF4-FFF2-40B4-BE49-F238E27FC236}">
                <a16:creationId xmlns:a16="http://schemas.microsoft.com/office/drawing/2014/main" id="{8C5DD0F4-08DE-D60A-DCF8-D42AD69658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8470" y="643468"/>
            <a:ext cx="2795060" cy="2795060"/>
          </a:xfrm>
          <a:prstGeom prst="rect">
            <a:avLst/>
          </a:prstGeom>
        </p:spPr>
      </p:pic>
    </p:spTree>
    <p:extLst>
      <p:ext uri="{BB962C8B-B14F-4D97-AF65-F5344CB8AC3E}">
        <p14:creationId xmlns:p14="http://schemas.microsoft.com/office/powerpoint/2010/main" val="119378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p:spPr>
        <p:txBody>
          <a:bodyPr>
            <a:normAutofit/>
          </a:bodyPr>
          <a:lstStyle/>
          <a:p>
            <a:r>
              <a:rPr lang="en-US"/>
              <a:t>National Council State Board of Nursing (NCSBN®)</a:t>
            </a:r>
          </a:p>
        </p:txBody>
      </p:sp>
      <p:sp>
        <p:nvSpPr>
          <p:cNvPr id="7"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607494" y="2385390"/>
            <a:ext cx="8983362" cy="3617845"/>
          </a:xfrm>
        </p:spPr>
        <p:txBody>
          <a:bodyPr>
            <a:normAutofit/>
          </a:bodyPr>
          <a:lstStyle/>
          <a:p>
            <a:pPr marL="162763" indent="-162763" defTabSz="813816">
              <a:spcBef>
                <a:spcPts val="1068"/>
              </a:spcBef>
            </a:pPr>
            <a:r>
              <a:rPr lang="en-US" sz="1780" kern="1200">
                <a:solidFill>
                  <a:schemeClr val="tx1"/>
                </a:solidFill>
                <a:latin typeface="+mn-lt"/>
                <a:ea typeface="+mn-ea"/>
                <a:cs typeface="+mn-cs"/>
              </a:rPr>
              <a:t>The NCSBN Model Act and Model Rules are the framework for all state practice acts.  Each state board of nursing (BON) uses this model to provide notice, expectations regarding practice, changes in practice, and violations in the practice act which may result in unsafe or unprofessional practice. </a:t>
            </a:r>
          </a:p>
          <a:p>
            <a:pPr marL="162763" indent="-162763" defTabSz="813816">
              <a:spcBef>
                <a:spcPts val="1068"/>
              </a:spcBef>
            </a:pPr>
            <a:endParaRPr lang="en-US" sz="1780" kern="1200">
              <a:solidFill>
                <a:schemeClr val="tx1"/>
              </a:solidFill>
              <a:latin typeface="+mn-lt"/>
              <a:ea typeface="+mn-ea"/>
              <a:cs typeface="+mn-cs"/>
            </a:endParaRPr>
          </a:p>
          <a:p>
            <a:pPr marL="162763" indent="-162763" defTabSz="813816">
              <a:spcBef>
                <a:spcPts val="1068"/>
              </a:spcBef>
            </a:pPr>
            <a:r>
              <a:rPr lang="en-US" sz="1780" kern="1200">
                <a:solidFill>
                  <a:schemeClr val="tx1"/>
                </a:solidFill>
                <a:latin typeface="+mn-lt"/>
                <a:ea typeface="+mn-ea"/>
                <a:cs typeface="+mn-cs"/>
              </a:rPr>
              <a:t>BONs provide a broad framework for nursing practice and provide notice to nurses as to BON expectations regarding practice, changes in accepted practice, and violations of such standards which may result in unsafe or unprofessional practice.</a:t>
            </a:r>
            <a:endParaRPr lang="en-US"/>
          </a:p>
        </p:txBody>
      </p:sp>
      <p:sp>
        <p:nvSpPr>
          <p:cNvPr id="4" name="TextBox 3">
            <a:extLst>
              <a:ext uri="{FF2B5EF4-FFF2-40B4-BE49-F238E27FC236}">
                <a16:creationId xmlns:a16="http://schemas.microsoft.com/office/drawing/2014/main" id="{41385602-ABFB-8640-B23F-2F20EFF36835}"/>
              </a:ext>
            </a:extLst>
          </p:cNvPr>
          <p:cNvSpPr txBox="1"/>
          <p:nvPr/>
        </p:nvSpPr>
        <p:spPr>
          <a:xfrm>
            <a:off x="1601144" y="5689559"/>
            <a:ext cx="5262927" cy="600164"/>
          </a:xfrm>
          <a:prstGeom prst="rect">
            <a:avLst/>
          </a:prstGeom>
          <a:noFill/>
        </p:spPr>
        <p:txBody>
          <a:bodyPr wrap="square" rtlCol="0">
            <a:spAutoFit/>
          </a:bodyPr>
          <a:lstStyle/>
          <a:p>
            <a:pPr defTabSz="469735">
              <a:spcAft>
                <a:spcPts val="395"/>
              </a:spcAft>
            </a:pPr>
            <a:r>
              <a:rPr lang="en-US" sz="1100" kern="1200">
                <a:solidFill>
                  <a:schemeClr val="tx1"/>
                </a:solidFill>
                <a:latin typeface="+mn-lt"/>
                <a:ea typeface="+mn-ea"/>
                <a:cs typeface="+mn-cs"/>
              </a:rPr>
              <a:t>National Council of State Boards of Nursing (NCSBN®), NCSBN Model Acts (2012), NCSBN Model Rules (2017). Portions copyrighted by the National Council of State Board of Nursing, Inc. All rights reserved.</a:t>
            </a:r>
            <a:endParaRPr lang="en-US" sz="1100"/>
          </a:p>
        </p:txBody>
      </p:sp>
    </p:spTree>
    <p:extLst>
      <p:ext uri="{BB962C8B-B14F-4D97-AF65-F5344CB8AC3E}">
        <p14:creationId xmlns:p14="http://schemas.microsoft.com/office/powerpoint/2010/main" val="242037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p:spPr>
        <p:txBody>
          <a:bodyPr>
            <a:normAutofit/>
          </a:bodyPr>
          <a:lstStyle/>
          <a:p>
            <a:r>
              <a:rPr lang="en-US"/>
              <a:t>Scope of RN and LPN/VN Practice</a:t>
            </a:r>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102040" y="2385390"/>
            <a:ext cx="7994270" cy="3188527"/>
          </a:xfrm>
        </p:spPr>
        <p:txBody>
          <a:bodyPr>
            <a:noAutofit/>
          </a:bodyPr>
          <a:lstStyle/>
          <a:p>
            <a:pPr marL="126524" indent="-126524" defTabSz="506095">
              <a:spcBef>
                <a:spcPts val="387"/>
              </a:spcBef>
            </a:pPr>
            <a:r>
              <a:rPr lang="en-US" sz="1316" kern="1200">
                <a:solidFill>
                  <a:schemeClr val="tx1">
                    <a:lumMod val="65000"/>
                    <a:lumOff val="35000"/>
                  </a:schemeClr>
                </a:solidFill>
                <a:latin typeface="+mn-lt"/>
                <a:ea typeface="+mn-ea"/>
                <a:cs typeface="+mn-cs"/>
              </a:rPr>
              <a:t>Chapter 3 - NCSBN® Model Rules</a:t>
            </a:r>
          </a:p>
          <a:p>
            <a:pPr marL="126524" indent="-126524" defTabSz="506095">
              <a:spcBef>
                <a:spcPts val="387"/>
              </a:spcBef>
            </a:pPr>
            <a:r>
              <a:rPr lang="en-US" sz="1316" kern="1200">
                <a:solidFill>
                  <a:schemeClr val="tx1">
                    <a:lumMod val="65000"/>
                    <a:lumOff val="35000"/>
                  </a:schemeClr>
                </a:solidFill>
                <a:latin typeface="+mn-lt"/>
                <a:ea typeface="+mn-ea"/>
                <a:cs typeface="+mn-cs"/>
              </a:rPr>
              <a:t>3.2.1 Standards Related to Registered Nurse (RN) Professional Accountability The RN: </a:t>
            </a:r>
          </a:p>
          <a:p>
            <a:pPr marL="379571" lvl="1" indent="-126524" defTabSz="506095">
              <a:spcBef>
                <a:spcPts val="387"/>
              </a:spcBef>
            </a:pPr>
            <a:r>
              <a:rPr lang="en-US" sz="1316" kern="1200">
                <a:solidFill>
                  <a:schemeClr val="tx1">
                    <a:lumMod val="65000"/>
                    <a:lumOff val="35000"/>
                  </a:schemeClr>
                </a:solidFill>
                <a:latin typeface="+mn-lt"/>
                <a:ea typeface="+mn-ea"/>
                <a:cs typeface="+mn-cs"/>
              </a:rPr>
              <a:t>Practices within the legal boundaries for nursing through the scope of practice authorized in the Nurse Practice Act (NPA) and rules governing nursing. </a:t>
            </a:r>
          </a:p>
          <a:p>
            <a:pPr marL="379571" lvl="1" indent="-126524" defTabSz="506095">
              <a:spcBef>
                <a:spcPts val="387"/>
              </a:spcBef>
            </a:pPr>
            <a:r>
              <a:rPr lang="en-US" sz="1316" kern="1200">
                <a:solidFill>
                  <a:schemeClr val="tx1">
                    <a:lumMod val="65000"/>
                    <a:lumOff val="35000"/>
                  </a:schemeClr>
                </a:solidFill>
                <a:latin typeface="+mn-lt"/>
                <a:ea typeface="+mn-ea"/>
                <a:cs typeface="+mn-cs"/>
              </a:rPr>
              <a:t>Bases professional decisions on nursing knowledge and skills, the needs of clients and the expectations delineated in professional standards.</a:t>
            </a:r>
          </a:p>
          <a:p>
            <a:pPr marL="379571" lvl="1" indent="-126524" defTabSz="506095">
              <a:spcBef>
                <a:spcPts val="387"/>
              </a:spcBef>
            </a:pPr>
            <a:r>
              <a:rPr lang="en-US" sz="1316" kern="1200">
                <a:solidFill>
                  <a:schemeClr val="tx1">
                    <a:lumMod val="65000"/>
                    <a:lumOff val="35000"/>
                  </a:schemeClr>
                </a:solidFill>
                <a:latin typeface="+mn-lt"/>
                <a:ea typeface="+mn-ea"/>
                <a:cs typeface="+mn-cs"/>
              </a:rPr>
              <a:t>Accepts responsibility for judgments, individual nursing actions, competence, decisions and behavior in the course of nursing practice. </a:t>
            </a:r>
          </a:p>
          <a:p>
            <a:pPr marL="126524" indent="-126524" defTabSz="506095">
              <a:spcBef>
                <a:spcPts val="387"/>
              </a:spcBef>
            </a:pPr>
            <a:r>
              <a:rPr lang="en-US" sz="1316" kern="1200">
                <a:solidFill>
                  <a:schemeClr val="tx1">
                    <a:lumMod val="65000"/>
                    <a:lumOff val="35000"/>
                  </a:schemeClr>
                </a:solidFill>
                <a:latin typeface="+mn-lt"/>
                <a:ea typeface="+mn-ea"/>
                <a:cs typeface="+mn-cs"/>
              </a:rPr>
              <a:t>Article III, Section 2. Registered Nurse – NCSBN® Model Act</a:t>
            </a:r>
          </a:p>
          <a:p>
            <a:pPr marL="379571" lvl="1" indent="-126524" defTabSz="506095">
              <a:spcBef>
                <a:spcPts val="387"/>
              </a:spcBef>
            </a:pPr>
            <a:r>
              <a:rPr lang="en-US" sz="1316" kern="1200">
                <a:solidFill>
                  <a:schemeClr val="tx1">
                    <a:lumMod val="65000"/>
                    <a:lumOff val="35000"/>
                  </a:schemeClr>
                </a:solidFill>
                <a:latin typeface="+mn-lt"/>
                <a:ea typeface="+mn-ea"/>
                <a:cs typeface="+mn-cs"/>
              </a:rPr>
              <a:t>Providing comprehensive nursing assessment of the health status of patients</a:t>
            </a:r>
          </a:p>
          <a:p>
            <a:pPr marL="379571" lvl="1" indent="-126524" defTabSz="506095">
              <a:spcBef>
                <a:spcPts val="387"/>
              </a:spcBef>
            </a:pPr>
            <a:r>
              <a:rPr lang="en-US" sz="1316" kern="1200">
                <a:solidFill>
                  <a:schemeClr val="tx1">
                    <a:lumMod val="65000"/>
                    <a:lumOff val="35000"/>
                  </a:schemeClr>
                </a:solidFill>
                <a:latin typeface="+mn-lt"/>
                <a:ea typeface="+mn-ea"/>
                <a:cs typeface="+mn-cs"/>
              </a:rPr>
              <a:t>Evaluating responses to interventions and the effectiveness of the plan of care</a:t>
            </a:r>
          </a:p>
          <a:p>
            <a:pPr marL="379571" lvl="1" indent="-126524" defTabSz="506095">
              <a:spcBef>
                <a:spcPts val="387"/>
              </a:spcBef>
            </a:pPr>
            <a:r>
              <a:rPr lang="en-US" sz="1316" kern="1200">
                <a:solidFill>
                  <a:schemeClr val="tx1">
                    <a:lumMod val="65000"/>
                    <a:lumOff val="35000"/>
                  </a:schemeClr>
                </a:solidFill>
                <a:latin typeface="+mn-lt"/>
                <a:ea typeface="+mn-ea"/>
                <a:cs typeface="+mn-cs"/>
              </a:rPr>
              <a:t>Delegating and assigning nursing interventions to implement the plan of care</a:t>
            </a:r>
            <a:endParaRPr lang="en-US" sz="1400"/>
          </a:p>
        </p:txBody>
      </p:sp>
      <p:sp>
        <p:nvSpPr>
          <p:cNvPr id="4" name="TextBox 3">
            <a:extLst>
              <a:ext uri="{FF2B5EF4-FFF2-40B4-BE49-F238E27FC236}">
                <a16:creationId xmlns:a16="http://schemas.microsoft.com/office/drawing/2014/main" id="{48FB5E18-A01D-D948-8A1C-0816F4FD0EE0}"/>
              </a:ext>
            </a:extLst>
          </p:cNvPr>
          <p:cNvSpPr txBox="1"/>
          <p:nvPr/>
        </p:nvSpPr>
        <p:spPr>
          <a:xfrm>
            <a:off x="3324480" y="5671014"/>
            <a:ext cx="5742252" cy="332221"/>
          </a:xfrm>
          <a:prstGeom prst="rect">
            <a:avLst/>
          </a:prstGeom>
          <a:noFill/>
        </p:spPr>
        <p:txBody>
          <a:bodyPr wrap="square" rtlCol="0">
            <a:spAutoFit/>
          </a:bodyPr>
          <a:lstStyle/>
          <a:p>
            <a:pPr defTabSz="506095">
              <a:spcAft>
                <a:spcPts val="519"/>
              </a:spcAft>
            </a:pPr>
            <a:r>
              <a:rPr lang="en-US" sz="775" kern="1200">
                <a:solidFill>
                  <a:schemeClr val="tx1"/>
                </a:solidFill>
                <a:latin typeface="+mn-lt"/>
                <a:ea typeface="+mn-ea"/>
                <a:cs typeface="+mn-cs"/>
              </a:rPr>
              <a:t>National Council of State Boards of Nursing (NCSBN®), NCSBN® Model Acts (2012), NCSBN® Model Rules (2017). Portions copyrighted by the National Council of State Board of Nursing, Inc. All rights reserved.</a:t>
            </a:r>
            <a:endParaRPr lang="en-US" sz="1400"/>
          </a:p>
        </p:txBody>
      </p:sp>
    </p:spTree>
    <p:extLst>
      <p:ext uri="{BB962C8B-B14F-4D97-AF65-F5344CB8AC3E}">
        <p14:creationId xmlns:p14="http://schemas.microsoft.com/office/powerpoint/2010/main" val="82332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6284" y="484632"/>
            <a:ext cx="4741963" cy="1971964"/>
          </a:xfrm>
        </p:spPr>
        <p:txBody>
          <a:bodyPr>
            <a:normAutofit/>
          </a:bodyPr>
          <a:lstStyle/>
          <a:p>
            <a:r>
              <a:rPr lang="en-US" sz="4800"/>
              <a:t>State Practice Acts</a:t>
            </a:r>
          </a:p>
        </p:txBody>
      </p:sp>
      <p:pic>
        <p:nvPicPr>
          <p:cNvPr id="5" name="Picture 4" descr="Close up of basketball court lines">
            <a:extLst>
              <a:ext uri="{FF2B5EF4-FFF2-40B4-BE49-F238E27FC236}">
                <a16:creationId xmlns:a16="http://schemas.microsoft.com/office/drawing/2014/main" id="{3EDA8787-AD3A-8CA1-D041-6EB4EFE14123}"/>
              </a:ext>
            </a:extLst>
          </p:cNvPr>
          <p:cNvPicPr>
            <a:picLocks noChangeAspect="1"/>
          </p:cNvPicPr>
          <p:nvPr/>
        </p:nvPicPr>
        <p:blipFill rotWithShape="1">
          <a:blip r:embed="rId3"/>
          <a:srcRect l="22229" r="18439" b="-1"/>
          <a:stretch/>
        </p:blipFill>
        <p:spPr>
          <a:xfrm>
            <a:off x="1" y="10"/>
            <a:ext cx="6066502" cy="6857989"/>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21" name="Freeform: Shape 20">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3" name="Content Placeholder 2"/>
          <p:cNvSpPr>
            <a:spLocks noGrp="1"/>
          </p:cNvSpPr>
          <p:nvPr>
            <p:ph idx="1"/>
          </p:nvPr>
        </p:nvSpPr>
        <p:spPr>
          <a:xfrm>
            <a:off x="6386286" y="2456596"/>
            <a:ext cx="4741962" cy="3715603"/>
          </a:xfrm>
        </p:spPr>
        <p:txBody>
          <a:bodyPr>
            <a:normAutofit/>
          </a:bodyPr>
          <a:lstStyle/>
          <a:p>
            <a:pPr lvl="0"/>
            <a:r>
              <a:rPr lang="en-US" b="1"/>
              <a:t>“Nurse practice act” </a:t>
            </a:r>
            <a:r>
              <a:rPr lang="en-US"/>
              <a:t>is a state law enacted by an individual state’s legislature that outlines scopes and standards of practice to guarantee the safe practice of nursing. Each state’s board of nursing uses its respective nurse practice act (NPA) to create administrative rules and regulations that define and clarify scopes and standards of practice. </a:t>
            </a:r>
          </a:p>
          <a:p>
            <a:endParaRPr lang="en-US"/>
          </a:p>
        </p:txBody>
      </p:sp>
      <p:grpSp>
        <p:nvGrpSpPr>
          <p:cNvPr id="23" name="Group 22">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4" name="Oval 23">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5" name="Oval 24">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2945715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0" name="Oval 39">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useBgFill="1">
        <p:nvSpPr>
          <p:cNvPr id="43" name="Rectangle 42">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9AC18E-2A95-914C-93D2-65844E88F463}"/>
              </a:ext>
            </a:extLst>
          </p:cNvPr>
          <p:cNvSpPr>
            <a:spLocks noGrp="1"/>
          </p:cNvSpPr>
          <p:nvPr>
            <p:ph type="title"/>
          </p:nvPr>
        </p:nvSpPr>
        <p:spPr>
          <a:xfrm>
            <a:off x="6556100" y="1360493"/>
            <a:ext cx="4972511" cy="3106732"/>
          </a:xfrm>
        </p:spPr>
        <p:txBody>
          <a:bodyPr vert="horz" lIns="91440" tIns="45720" rIns="91440" bIns="45720" rtlCol="0" anchor="b">
            <a:normAutofit/>
          </a:bodyPr>
          <a:lstStyle/>
          <a:p>
            <a:r>
              <a:rPr lang="en-US" sz="7200">
                <a:blipFill dpi="0" rotWithShape="1">
                  <a:blip r:embed="rId5"/>
                  <a:srcRect/>
                  <a:tile tx="6350" ty="-127000" sx="65000" sy="64000" flip="none" algn="tl"/>
                </a:blipFill>
              </a:rPr>
              <a:t>Nursing Ethics </a:t>
            </a:r>
          </a:p>
        </p:txBody>
      </p:sp>
      <p:sp>
        <p:nvSpPr>
          <p:cNvPr id="45" name="Freeform: Shape 44">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tethoscope">
            <a:extLst>
              <a:ext uri="{FF2B5EF4-FFF2-40B4-BE49-F238E27FC236}">
                <a16:creationId xmlns:a16="http://schemas.microsoft.com/office/drawing/2014/main" id="{DC8F3DA5-17E8-F362-1280-8411669965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3388" y="1554207"/>
            <a:ext cx="3749586" cy="3749586"/>
          </a:xfrm>
          <a:prstGeom prst="rect">
            <a:avLst/>
          </a:prstGeom>
        </p:spPr>
      </p:pic>
    </p:spTree>
    <p:extLst>
      <p:ext uri="{BB962C8B-B14F-4D97-AF65-F5344CB8AC3E}">
        <p14:creationId xmlns:p14="http://schemas.microsoft.com/office/powerpoint/2010/main" val="3150690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XRUYQT3274NZ-681238054-2062</_dlc_DocId>
    <_dlc_DocIdUrl xmlns="b22f8f74-215c-4154-9939-bd29e4e8980e">
      <Url>https://supportservices.jobcorps.gov/health/_layouts/15/DocIdRedir.aspx?ID=XRUYQT3274NZ-681238054-2062</Url>
      <Description>XRUYQT3274NZ-681238054-2062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B5EFAB2-F64F-4019-8E93-C3D47F73CF3F}">
  <ds:schemaRefs>
    <ds:schemaRef ds:uri="http://schemas.microsoft.com/sharepoint/v3/contenttype/forms"/>
  </ds:schemaRefs>
</ds:datastoreItem>
</file>

<file path=customXml/itemProps2.xml><?xml version="1.0" encoding="utf-8"?>
<ds:datastoreItem xmlns:ds="http://schemas.openxmlformats.org/officeDocument/2006/customXml" ds:itemID="{28BB6B94-549F-4F27-A231-B36C6A7CE043}"/>
</file>

<file path=customXml/itemProps3.xml><?xml version="1.0" encoding="utf-8"?>
<ds:datastoreItem xmlns:ds="http://schemas.openxmlformats.org/officeDocument/2006/customXml" ds:itemID="{454429B7-2C8A-440D-87C2-2D2106E28171}">
  <ds:schemaRef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http://www.w3.org/XML/1998/namespace"/>
    <ds:schemaRef ds:uri="http://purl.org/dc/terms/"/>
    <ds:schemaRef ds:uri="http://schemas.microsoft.com/sharepoint/v3"/>
  </ds:schemaRefs>
</ds:datastoreItem>
</file>

<file path=customXml/itemProps4.xml><?xml version="1.0" encoding="utf-8"?>
<ds:datastoreItem xmlns:ds="http://schemas.openxmlformats.org/officeDocument/2006/customXml" ds:itemID="{B94234A7-0B6C-4E55-822F-FD5BFE9A7631}"/>
</file>

<file path=docProps/app.xml><?xml version="1.0" encoding="utf-8"?>
<Properties xmlns="http://schemas.openxmlformats.org/officeDocument/2006/extended-properties" xmlns:vt="http://schemas.openxmlformats.org/officeDocument/2006/docPropsVTypes">
  <Template>TM03090434[[fn=Wood Type]]</Template>
  <TotalTime>0</TotalTime>
  <Words>4897</Words>
  <Application>Microsoft Office PowerPoint</Application>
  <PresentationFormat>Widescreen</PresentationFormat>
  <Paragraphs>496</Paragraphs>
  <Slides>48</Slides>
  <Notes>36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9" baseType="lpstr">
      <vt:lpstr>Arial</vt:lpstr>
      <vt:lpstr>Calibri</vt:lpstr>
      <vt:lpstr>Gill Sans MT</vt:lpstr>
      <vt:lpstr>Rockwell</vt:lpstr>
      <vt:lpstr>Rockwell Condensed</vt:lpstr>
      <vt:lpstr>Rockwell Extra Bold</vt:lpstr>
      <vt:lpstr>Tahoma</vt:lpstr>
      <vt:lpstr>Times New Roman</vt:lpstr>
      <vt:lpstr>Wingdings</vt:lpstr>
      <vt:lpstr>Wood Type</vt:lpstr>
      <vt:lpstr>Organization Chart</vt:lpstr>
      <vt:lpstr>Nursing Ethics</vt:lpstr>
      <vt:lpstr>Objectives</vt:lpstr>
      <vt:lpstr>Nursing Ethical questions</vt:lpstr>
      <vt:lpstr>Overview</vt:lpstr>
      <vt:lpstr>National Council  State Board of Nursing (NCSBN®) Model Act and Model Rules</vt:lpstr>
      <vt:lpstr>National Council State Board of Nursing (NCSBN®)</vt:lpstr>
      <vt:lpstr>Scope of RN and LPN/VN Practice</vt:lpstr>
      <vt:lpstr>State Practice Acts</vt:lpstr>
      <vt:lpstr>Nursing Ethics </vt:lpstr>
      <vt:lpstr>Definition of Ethics</vt:lpstr>
      <vt:lpstr>Ethics</vt:lpstr>
      <vt:lpstr>Ethical Principles</vt:lpstr>
      <vt:lpstr>Ethical Principles for Nurses</vt:lpstr>
      <vt:lpstr>Ethical Principles for Nurses (continued)</vt:lpstr>
      <vt:lpstr>Justice</vt:lpstr>
      <vt:lpstr>Beneficence</vt:lpstr>
      <vt:lpstr>Nonmaleficence</vt:lpstr>
      <vt:lpstr>Accountability</vt:lpstr>
      <vt:lpstr>Fidelity</vt:lpstr>
      <vt:lpstr>Confidentiality</vt:lpstr>
      <vt:lpstr>Autonomy</vt:lpstr>
      <vt:lpstr>Veracity</vt:lpstr>
      <vt:lpstr>Ethical Decision Making Model</vt:lpstr>
      <vt:lpstr>Ethical Decision Making</vt:lpstr>
      <vt:lpstr>Ethical Dilemmas</vt:lpstr>
      <vt:lpstr>Why call an Ethics Consult?</vt:lpstr>
      <vt:lpstr>Using the Nursing Process</vt:lpstr>
      <vt:lpstr>Approach to Ethical Dilemma</vt:lpstr>
      <vt:lpstr>Code of Ethics for Nurses</vt:lpstr>
      <vt:lpstr>Know the Code</vt:lpstr>
      <vt:lpstr>Scenarios</vt:lpstr>
      <vt:lpstr>Scenario #1</vt:lpstr>
      <vt:lpstr>PowerPoint Presentation</vt:lpstr>
      <vt:lpstr>Scenario #2</vt:lpstr>
      <vt:lpstr>PowerPoint Presentation</vt:lpstr>
      <vt:lpstr>Scenario #3</vt:lpstr>
      <vt:lpstr>PowerPoint Presentation</vt:lpstr>
      <vt:lpstr>Scenario #4</vt:lpstr>
      <vt:lpstr>PowerPoint Presentation</vt:lpstr>
      <vt:lpstr>Scenario #5</vt:lpstr>
      <vt:lpstr>PowerPoint Presentation</vt:lpstr>
      <vt:lpstr>Scenario #6</vt:lpstr>
      <vt:lpstr>PowerPoint Presentation</vt:lpstr>
      <vt:lpstr>Scenario #7</vt:lpstr>
      <vt:lpstr>PowerPoint Presentation</vt:lpstr>
      <vt:lpstr>We are here for you!</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Ethics</dc:title>
  <dc:creator>Melissa Cusey</dc:creator>
  <cp:lastModifiedBy>Carolina Valdenegro</cp:lastModifiedBy>
  <cp:revision>2</cp:revision>
  <cp:lastPrinted>2020-01-08T06:26:58Z</cp:lastPrinted>
  <dcterms:created xsi:type="dcterms:W3CDTF">2018-05-24T14:12:05Z</dcterms:created>
  <dcterms:modified xsi:type="dcterms:W3CDTF">2023-09-25T17:27:09Z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e1c5e9d3-96cd-4a29-a745-a97fb5fa8066</vt:lpwstr>
  </property>
</Properties>
</file>