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2.xml" ContentType="application/vnd.openxmlformats-officedocument.drawingml.diagramData+xml"/>
  <Override PartName="/ppt/diagrams/data10.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9.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47.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30.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8.xml" ContentType="application/vnd.openxmlformats-officedocument.presentationml.notesSlide+xml"/>
  <Override PartName="/ppt/notesSlides/notesSlide2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Masters/notesMaster1.xml" ContentType="application/vnd.openxmlformats-officedocument.presentationml.notesMaster+xml"/>
  <Override PartName="/ppt/diagrams/layout13.xml" ContentType="application/vnd.openxmlformats-officedocument.drawingml.diagramLayout+xml"/>
  <Override PartName="/ppt/theme/theme1.xml" ContentType="application/vnd.openxmlformats-officedocument.theme+xml"/>
  <Override PartName="/ppt/diagrams/quickStyle13.xml" ContentType="application/vnd.openxmlformats-officedocument.drawingml.diagramStyl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colors13.xml" ContentType="application/vnd.openxmlformats-officedocument.drawingml.diagramColors+xml"/>
  <Override PartName="/ppt/diagrams/drawing13.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quickStyle7.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57"/>
  </p:notesMasterIdLst>
  <p:sldIdLst>
    <p:sldId id="256" r:id="rId4"/>
    <p:sldId id="257" r:id="rId5"/>
    <p:sldId id="312" r:id="rId6"/>
    <p:sldId id="274" r:id="rId7"/>
    <p:sldId id="275" r:id="rId8"/>
    <p:sldId id="280" r:id="rId9"/>
    <p:sldId id="281" r:id="rId10"/>
    <p:sldId id="311" r:id="rId11"/>
    <p:sldId id="313" r:id="rId12"/>
    <p:sldId id="317" r:id="rId13"/>
    <p:sldId id="288" r:id="rId14"/>
    <p:sldId id="277" r:id="rId15"/>
    <p:sldId id="278" r:id="rId16"/>
    <p:sldId id="289" r:id="rId17"/>
    <p:sldId id="290" r:id="rId18"/>
    <p:sldId id="282" r:id="rId19"/>
    <p:sldId id="283" r:id="rId20"/>
    <p:sldId id="266" r:id="rId21"/>
    <p:sldId id="268" r:id="rId22"/>
    <p:sldId id="271" r:id="rId23"/>
    <p:sldId id="272" r:id="rId24"/>
    <p:sldId id="287" r:id="rId25"/>
    <p:sldId id="284" r:id="rId26"/>
    <p:sldId id="318" r:id="rId27"/>
    <p:sldId id="296" r:id="rId28"/>
    <p:sldId id="286" r:id="rId29"/>
    <p:sldId id="291" r:id="rId30"/>
    <p:sldId id="315" r:id="rId31"/>
    <p:sldId id="292" r:id="rId32"/>
    <p:sldId id="316" r:id="rId33"/>
    <p:sldId id="314" r:id="rId34"/>
    <p:sldId id="294" r:id="rId35"/>
    <p:sldId id="295" r:id="rId36"/>
    <p:sldId id="319" r:id="rId37"/>
    <p:sldId id="320" r:id="rId38"/>
    <p:sldId id="323" r:id="rId39"/>
    <p:sldId id="324" r:id="rId40"/>
    <p:sldId id="325" r:id="rId41"/>
    <p:sldId id="327" r:id="rId42"/>
    <p:sldId id="328" r:id="rId43"/>
    <p:sldId id="267" r:id="rId44"/>
    <p:sldId id="321" r:id="rId45"/>
    <p:sldId id="260" r:id="rId46"/>
    <p:sldId id="331" r:id="rId47"/>
    <p:sldId id="261" r:id="rId48"/>
    <p:sldId id="262" r:id="rId49"/>
    <p:sldId id="263" r:id="rId50"/>
    <p:sldId id="265" r:id="rId51"/>
    <p:sldId id="264" r:id="rId52"/>
    <p:sldId id="279" r:id="rId53"/>
    <p:sldId id="322" r:id="rId54"/>
    <p:sldId id="329" r:id="rId55"/>
    <p:sldId id="33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1BA74-562C-EEF0-6CF2-BCC716E17590}" v="44" dt="2024-03-28T00:28:09.797"/>
    <p1510:client id="{4620AB9E-9642-29C0-503A-A211A89CEC4A}" v="150" dt="2024-03-27T22:37:20.748"/>
    <p1510:client id="{6839FDE7-3452-EC65-0ECC-029DA90C5152}" v="476" dt="2024-03-27T22:07:27.812"/>
    <p1510:client id="{828AC4F8-38A5-FA14-2758-B75DD3D2CAF8}" v="58" dt="2024-03-28T14:26:24.969"/>
    <p1510:client id="{8B17CD50-545B-B074-5237-60EB17A038E7}" v="2" dt="2024-03-27T19:03:36.208"/>
    <p1510:client id="{BA6F9586-1A2C-3F72-AC97-0FCFE13DBF31}" v="188" dt="2024-03-28T02:08:39.468"/>
    <p1510:client id="{BCA2110C-4224-42D0-FB26-B2C4719F7A86}" v="101" dt="2024-03-28T02:33:42.992"/>
    <p1510:client id="{C9832EA1-E749-48DA-BDC0-D34A44DCAF27}" v="211" dt="2024-03-28T14:52:14.3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632" y="6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66" Type="http://schemas.openxmlformats.org/officeDocument/2006/relationships/customXml" Target="../customXml/item4.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customXml" Target="../customXml/item2.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65"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2521E7-DAD2-4D92-80A2-BE5CD47497C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1EFA131-25AD-4B6C-ADA5-14EE6FED0EDC}">
      <dgm:prSet/>
      <dgm:spPr/>
      <dgm:t>
        <a:bodyPr/>
        <a:lstStyle/>
        <a:p>
          <a:r>
            <a:rPr lang="en-US" b="1"/>
            <a:t>Type 1:</a:t>
          </a:r>
          <a:r>
            <a:rPr lang="en-US"/>
            <a:t> formerly known as insulin-dependent diabetes mellitus (IDDM) or juvenile onset diabetes</a:t>
          </a:r>
        </a:p>
      </dgm:t>
    </dgm:pt>
    <dgm:pt modelId="{2E2A746E-3157-4142-991D-B710703A97AC}" type="parTrans" cxnId="{6558DA74-80F5-483A-9F49-E609A41956DA}">
      <dgm:prSet/>
      <dgm:spPr/>
      <dgm:t>
        <a:bodyPr/>
        <a:lstStyle/>
        <a:p>
          <a:endParaRPr lang="en-US"/>
        </a:p>
      </dgm:t>
    </dgm:pt>
    <dgm:pt modelId="{96079B42-67E5-4A53-A3CA-DDF63657EB13}" type="sibTrans" cxnId="{6558DA74-80F5-483A-9F49-E609A41956DA}">
      <dgm:prSet/>
      <dgm:spPr/>
      <dgm:t>
        <a:bodyPr/>
        <a:lstStyle/>
        <a:p>
          <a:endParaRPr lang="en-US"/>
        </a:p>
      </dgm:t>
    </dgm:pt>
    <dgm:pt modelId="{C8B04282-1A9D-49B5-8F84-B689E0E3E95F}">
      <dgm:prSet/>
      <dgm:spPr/>
      <dgm:t>
        <a:bodyPr/>
        <a:lstStyle/>
        <a:p>
          <a:r>
            <a:rPr lang="en-US" b="1"/>
            <a:t>Type 2:</a:t>
          </a:r>
          <a:r>
            <a:rPr lang="en-US"/>
            <a:t> formerly known as non-insulin-dependent diabetes mellitus (NIDDM) or adult onset diabetes</a:t>
          </a:r>
        </a:p>
      </dgm:t>
    </dgm:pt>
    <dgm:pt modelId="{959C6B11-1022-48C2-8B36-E0710A72CA7A}" type="parTrans" cxnId="{2D67E1AB-EA58-493C-B019-A2463835994F}">
      <dgm:prSet/>
      <dgm:spPr/>
      <dgm:t>
        <a:bodyPr/>
        <a:lstStyle/>
        <a:p>
          <a:endParaRPr lang="en-US"/>
        </a:p>
      </dgm:t>
    </dgm:pt>
    <dgm:pt modelId="{2AAB6A7B-D3C5-4341-A71B-F469469BFF2B}" type="sibTrans" cxnId="{2D67E1AB-EA58-493C-B019-A2463835994F}">
      <dgm:prSet/>
      <dgm:spPr/>
      <dgm:t>
        <a:bodyPr/>
        <a:lstStyle/>
        <a:p>
          <a:endParaRPr lang="en-US"/>
        </a:p>
      </dgm:t>
    </dgm:pt>
    <dgm:pt modelId="{CB8BDDEB-E77A-4FC1-99D9-36135FA3DA8E}" type="pres">
      <dgm:prSet presAssocID="{912521E7-DAD2-4D92-80A2-BE5CD47497CF}" presName="root" presStyleCnt="0">
        <dgm:presLayoutVars>
          <dgm:dir/>
          <dgm:resizeHandles val="exact"/>
        </dgm:presLayoutVars>
      </dgm:prSet>
      <dgm:spPr/>
    </dgm:pt>
    <dgm:pt modelId="{0808C21B-AA94-4008-A2D9-36ECC9AC0C67}" type="pres">
      <dgm:prSet presAssocID="{C1EFA131-25AD-4B6C-ADA5-14EE6FED0EDC}" presName="compNode" presStyleCnt="0"/>
      <dgm:spPr/>
    </dgm:pt>
    <dgm:pt modelId="{72B5D6CC-0ADB-42CB-9F99-A59E8F4C8732}" type="pres">
      <dgm:prSet presAssocID="{C1EFA131-25AD-4B6C-ADA5-14EE6FED0EDC}" presName="bgRect" presStyleLbl="bgShp" presStyleIdx="0" presStyleCnt="2"/>
      <dgm:spPr/>
    </dgm:pt>
    <dgm:pt modelId="{E350C207-FBE2-447A-9FF8-E6CF16946D00}" type="pres">
      <dgm:prSet presAssocID="{C1EFA131-25AD-4B6C-ADA5-14EE6FED0EDC}"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by with solid fill"/>
        </a:ext>
      </dgm:extLst>
    </dgm:pt>
    <dgm:pt modelId="{9CE3A3EC-0E51-4F0E-80FB-9D01BBEF4774}" type="pres">
      <dgm:prSet presAssocID="{C1EFA131-25AD-4B6C-ADA5-14EE6FED0EDC}" presName="spaceRect" presStyleCnt="0"/>
      <dgm:spPr/>
    </dgm:pt>
    <dgm:pt modelId="{47737BCA-8D76-490D-8326-7E01EC7063F6}" type="pres">
      <dgm:prSet presAssocID="{C1EFA131-25AD-4B6C-ADA5-14EE6FED0EDC}" presName="parTx" presStyleLbl="revTx" presStyleIdx="0" presStyleCnt="2">
        <dgm:presLayoutVars>
          <dgm:chMax val="0"/>
          <dgm:chPref val="0"/>
        </dgm:presLayoutVars>
      </dgm:prSet>
      <dgm:spPr/>
    </dgm:pt>
    <dgm:pt modelId="{1C89AC0A-0F1F-4C95-9742-D482B190D425}" type="pres">
      <dgm:prSet presAssocID="{96079B42-67E5-4A53-A3CA-DDF63657EB13}" presName="sibTrans" presStyleCnt="0"/>
      <dgm:spPr/>
    </dgm:pt>
    <dgm:pt modelId="{058AF8F0-7EE0-448E-BFC5-D98068D85B88}" type="pres">
      <dgm:prSet presAssocID="{C8B04282-1A9D-49B5-8F84-B689E0E3E95F}" presName="compNode" presStyleCnt="0"/>
      <dgm:spPr/>
    </dgm:pt>
    <dgm:pt modelId="{7CBD31D4-F3A7-4CA5-B936-6219798E4EC8}" type="pres">
      <dgm:prSet presAssocID="{C8B04282-1A9D-49B5-8F84-B689E0E3E95F}" presName="bgRect" presStyleLbl="bgShp" presStyleIdx="1" presStyleCnt="2"/>
      <dgm:spPr/>
    </dgm:pt>
    <dgm:pt modelId="{5CB443D0-DCE3-43F3-BB15-C882AD433CF1}" type="pres">
      <dgm:prSet presAssocID="{C8B04282-1A9D-49B5-8F84-B689E0E3E95F}"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Office worker male with solid fill"/>
        </a:ext>
      </dgm:extLst>
    </dgm:pt>
    <dgm:pt modelId="{5911B7D4-5C65-469D-BCFA-2A000817DEC1}" type="pres">
      <dgm:prSet presAssocID="{C8B04282-1A9D-49B5-8F84-B689E0E3E95F}" presName="spaceRect" presStyleCnt="0"/>
      <dgm:spPr/>
    </dgm:pt>
    <dgm:pt modelId="{C2676432-0639-443C-A01F-226A839A44CB}" type="pres">
      <dgm:prSet presAssocID="{C8B04282-1A9D-49B5-8F84-B689E0E3E95F}" presName="parTx" presStyleLbl="revTx" presStyleIdx="1" presStyleCnt="2">
        <dgm:presLayoutVars>
          <dgm:chMax val="0"/>
          <dgm:chPref val="0"/>
        </dgm:presLayoutVars>
      </dgm:prSet>
      <dgm:spPr/>
    </dgm:pt>
  </dgm:ptLst>
  <dgm:cxnLst>
    <dgm:cxn modelId="{6558DA74-80F5-483A-9F49-E609A41956DA}" srcId="{912521E7-DAD2-4D92-80A2-BE5CD47497CF}" destId="{C1EFA131-25AD-4B6C-ADA5-14EE6FED0EDC}" srcOrd="0" destOrd="0" parTransId="{2E2A746E-3157-4142-991D-B710703A97AC}" sibTransId="{96079B42-67E5-4A53-A3CA-DDF63657EB13}"/>
    <dgm:cxn modelId="{51CEE955-6894-4026-8CA4-A543D4405857}" type="presOf" srcId="{C8B04282-1A9D-49B5-8F84-B689E0E3E95F}" destId="{C2676432-0639-443C-A01F-226A839A44CB}" srcOrd="0" destOrd="0" presId="urn:microsoft.com/office/officeart/2018/2/layout/IconVerticalSolidList"/>
    <dgm:cxn modelId="{1C68B390-FC37-4C74-B2A5-175034FC27BD}" type="presOf" srcId="{912521E7-DAD2-4D92-80A2-BE5CD47497CF}" destId="{CB8BDDEB-E77A-4FC1-99D9-36135FA3DA8E}" srcOrd="0" destOrd="0" presId="urn:microsoft.com/office/officeart/2018/2/layout/IconVerticalSolidList"/>
    <dgm:cxn modelId="{2D67E1AB-EA58-493C-B019-A2463835994F}" srcId="{912521E7-DAD2-4D92-80A2-BE5CD47497CF}" destId="{C8B04282-1A9D-49B5-8F84-B689E0E3E95F}" srcOrd="1" destOrd="0" parTransId="{959C6B11-1022-48C2-8B36-E0710A72CA7A}" sibTransId="{2AAB6A7B-D3C5-4341-A71B-F469469BFF2B}"/>
    <dgm:cxn modelId="{226B93CB-3E3E-482E-9A4E-918A95564923}" type="presOf" srcId="{C1EFA131-25AD-4B6C-ADA5-14EE6FED0EDC}" destId="{47737BCA-8D76-490D-8326-7E01EC7063F6}" srcOrd="0" destOrd="0" presId="urn:microsoft.com/office/officeart/2018/2/layout/IconVerticalSolidList"/>
    <dgm:cxn modelId="{05DC308F-7A9A-4098-93F9-A0007BCAA244}" type="presParOf" srcId="{CB8BDDEB-E77A-4FC1-99D9-36135FA3DA8E}" destId="{0808C21B-AA94-4008-A2D9-36ECC9AC0C67}" srcOrd="0" destOrd="0" presId="urn:microsoft.com/office/officeart/2018/2/layout/IconVerticalSolidList"/>
    <dgm:cxn modelId="{883281AB-A801-4193-B769-A6976B9E62FE}" type="presParOf" srcId="{0808C21B-AA94-4008-A2D9-36ECC9AC0C67}" destId="{72B5D6CC-0ADB-42CB-9F99-A59E8F4C8732}" srcOrd="0" destOrd="0" presId="urn:microsoft.com/office/officeart/2018/2/layout/IconVerticalSolidList"/>
    <dgm:cxn modelId="{94B40399-48F1-4D8C-BC78-4BADE90A73C3}" type="presParOf" srcId="{0808C21B-AA94-4008-A2D9-36ECC9AC0C67}" destId="{E350C207-FBE2-447A-9FF8-E6CF16946D00}" srcOrd="1" destOrd="0" presId="urn:microsoft.com/office/officeart/2018/2/layout/IconVerticalSolidList"/>
    <dgm:cxn modelId="{116A5386-B419-42C2-A29C-1ED5F2ED7BBA}" type="presParOf" srcId="{0808C21B-AA94-4008-A2D9-36ECC9AC0C67}" destId="{9CE3A3EC-0E51-4F0E-80FB-9D01BBEF4774}" srcOrd="2" destOrd="0" presId="urn:microsoft.com/office/officeart/2018/2/layout/IconVerticalSolidList"/>
    <dgm:cxn modelId="{883F445C-394F-407A-9129-AE0B7DA96D72}" type="presParOf" srcId="{0808C21B-AA94-4008-A2D9-36ECC9AC0C67}" destId="{47737BCA-8D76-490D-8326-7E01EC7063F6}" srcOrd="3" destOrd="0" presId="urn:microsoft.com/office/officeart/2018/2/layout/IconVerticalSolidList"/>
    <dgm:cxn modelId="{45904260-952C-44B3-B52B-3142123D85E6}" type="presParOf" srcId="{CB8BDDEB-E77A-4FC1-99D9-36135FA3DA8E}" destId="{1C89AC0A-0F1F-4C95-9742-D482B190D425}" srcOrd="1" destOrd="0" presId="urn:microsoft.com/office/officeart/2018/2/layout/IconVerticalSolidList"/>
    <dgm:cxn modelId="{04230056-BB9A-4DCD-BFDA-34F0E67D3533}" type="presParOf" srcId="{CB8BDDEB-E77A-4FC1-99D9-36135FA3DA8E}" destId="{058AF8F0-7EE0-448E-BFC5-D98068D85B88}" srcOrd="2" destOrd="0" presId="urn:microsoft.com/office/officeart/2018/2/layout/IconVerticalSolidList"/>
    <dgm:cxn modelId="{D7CE793B-76BE-40EE-B460-7ECE076B424D}" type="presParOf" srcId="{058AF8F0-7EE0-448E-BFC5-D98068D85B88}" destId="{7CBD31D4-F3A7-4CA5-B936-6219798E4EC8}" srcOrd="0" destOrd="0" presId="urn:microsoft.com/office/officeart/2018/2/layout/IconVerticalSolidList"/>
    <dgm:cxn modelId="{558DB0A6-366D-4411-9437-4676C741C17E}" type="presParOf" srcId="{058AF8F0-7EE0-448E-BFC5-D98068D85B88}" destId="{5CB443D0-DCE3-43F3-BB15-C882AD433CF1}" srcOrd="1" destOrd="0" presId="urn:microsoft.com/office/officeart/2018/2/layout/IconVerticalSolidList"/>
    <dgm:cxn modelId="{D1014291-58EB-4526-996D-441AE4C62798}" type="presParOf" srcId="{058AF8F0-7EE0-448E-BFC5-D98068D85B88}" destId="{5911B7D4-5C65-469D-BCFA-2A000817DEC1}" srcOrd="2" destOrd="0" presId="urn:microsoft.com/office/officeart/2018/2/layout/IconVerticalSolidList"/>
    <dgm:cxn modelId="{105C162D-B8D5-46D4-8CBC-E323E61C236D}" type="presParOf" srcId="{058AF8F0-7EE0-448E-BFC5-D98068D85B88}" destId="{C2676432-0639-443C-A01F-226A839A44C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8CA9467-8F23-41AC-8B8A-E58C5943AE9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90F1FD4-1E28-4151-B6EB-1470C75AF38C}">
      <dgm:prSet/>
      <dgm:spPr/>
      <dgm:t>
        <a:bodyPr/>
        <a:lstStyle/>
        <a:p>
          <a:r>
            <a:rPr lang="en-US"/>
            <a:t>Pre-mixed insulin twice daily </a:t>
          </a:r>
        </a:p>
        <a:p>
          <a:r>
            <a:rPr lang="en-US" b="1"/>
            <a:t>(2 shots daily)</a:t>
          </a:r>
        </a:p>
      </dgm:t>
    </dgm:pt>
    <dgm:pt modelId="{7EBE9FE4-A42E-485B-A99F-9FC4A53811AA}" type="parTrans" cxnId="{B63F8C39-BD75-4CF3-9128-E66FE7E0677B}">
      <dgm:prSet/>
      <dgm:spPr/>
      <dgm:t>
        <a:bodyPr/>
        <a:lstStyle/>
        <a:p>
          <a:endParaRPr lang="en-US"/>
        </a:p>
      </dgm:t>
    </dgm:pt>
    <dgm:pt modelId="{776E1919-EC18-466B-9A37-CABF7E89E4E7}" type="sibTrans" cxnId="{B63F8C39-BD75-4CF3-9128-E66FE7E0677B}">
      <dgm:prSet/>
      <dgm:spPr/>
      <dgm:t>
        <a:bodyPr/>
        <a:lstStyle/>
        <a:p>
          <a:endParaRPr lang="en-US"/>
        </a:p>
      </dgm:t>
    </dgm:pt>
    <dgm:pt modelId="{453866BD-29D6-4EB7-BB5D-A8E8AEB6EE4C}">
      <dgm:prSet/>
      <dgm:spPr/>
      <dgm:t>
        <a:bodyPr/>
        <a:lstStyle/>
        <a:p>
          <a:r>
            <a:rPr lang="en-US"/>
            <a:t>Basal-bolus regimen with rapid-acting insulin at the three meals and long-acting insulin at bedtime </a:t>
          </a:r>
          <a:r>
            <a:rPr lang="en-US" b="1"/>
            <a:t>(4 shots daily)</a:t>
          </a:r>
        </a:p>
      </dgm:t>
    </dgm:pt>
    <dgm:pt modelId="{F93FC01A-C80A-4621-A40C-C4E62CC97337}" type="parTrans" cxnId="{06376767-2254-4450-83E5-FEDACE93CDFB}">
      <dgm:prSet/>
      <dgm:spPr/>
      <dgm:t>
        <a:bodyPr/>
        <a:lstStyle/>
        <a:p>
          <a:endParaRPr lang="en-US"/>
        </a:p>
      </dgm:t>
    </dgm:pt>
    <dgm:pt modelId="{3DC5FB8B-1239-41A1-B85C-D14528DC92ED}" type="sibTrans" cxnId="{06376767-2254-4450-83E5-FEDACE93CDFB}">
      <dgm:prSet/>
      <dgm:spPr/>
      <dgm:t>
        <a:bodyPr/>
        <a:lstStyle/>
        <a:p>
          <a:endParaRPr lang="en-US"/>
        </a:p>
      </dgm:t>
    </dgm:pt>
    <dgm:pt modelId="{5E709D23-6613-49C0-8F3C-B1CDC627AB46}">
      <dgm:prSet/>
      <dgm:spPr/>
      <dgm:t>
        <a:bodyPr/>
        <a:lstStyle/>
        <a:p>
          <a:r>
            <a:rPr lang="en-US"/>
            <a:t>Continuous subcutaneous insulin infusion (CSII) or insulin pumps </a:t>
          </a:r>
        </a:p>
        <a:p>
          <a:r>
            <a:rPr lang="en-US" b="1"/>
            <a:t>(1 needle insertion every 3 days)</a:t>
          </a:r>
        </a:p>
      </dgm:t>
    </dgm:pt>
    <dgm:pt modelId="{FA3796B7-0134-4901-8EB5-DD8E5AD8799B}" type="parTrans" cxnId="{FD9E3BE8-5944-47F9-9BD3-16E9FA00D5EE}">
      <dgm:prSet/>
      <dgm:spPr/>
      <dgm:t>
        <a:bodyPr/>
        <a:lstStyle/>
        <a:p>
          <a:endParaRPr lang="en-US"/>
        </a:p>
      </dgm:t>
    </dgm:pt>
    <dgm:pt modelId="{ED222420-40B6-4874-A24C-C1BFDAD32EE5}" type="sibTrans" cxnId="{FD9E3BE8-5944-47F9-9BD3-16E9FA00D5EE}">
      <dgm:prSet/>
      <dgm:spPr/>
      <dgm:t>
        <a:bodyPr/>
        <a:lstStyle/>
        <a:p>
          <a:endParaRPr lang="en-US"/>
        </a:p>
      </dgm:t>
    </dgm:pt>
    <dgm:pt modelId="{CFFC2CE5-05FD-4351-A86B-F8EE371E0349}" type="pres">
      <dgm:prSet presAssocID="{28CA9467-8F23-41AC-8B8A-E58C5943AE94}" presName="linear" presStyleCnt="0">
        <dgm:presLayoutVars>
          <dgm:animLvl val="lvl"/>
          <dgm:resizeHandles val="exact"/>
        </dgm:presLayoutVars>
      </dgm:prSet>
      <dgm:spPr/>
    </dgm:pt>
    <dgm:pt modelId="{D139058C-E8DB-42E2-814E-C2E633229304}" type="pres">
      <dgm:prSet presAssocID="{E90F1FD4-1E28-4151-B6EB-1470C75AF38C}" presName="parentText" presStyleLbl="node1" presStyleIdx="0" presStyleCnt="3">
        <dgm:presLayoutVars>
          <dgm:chMax val="0"/>
          <dgm:bulletEnabled val="1"/>
        </dgm:presLayoutVars>
      </dgm:prSet>
      <dgm:spPr/>
    </dgm:pt>
    <dgm:pt modelId="{BCCC466C-D066-4A41-8F85-2C976EED360A}" type="pres">
      <dgm:prSet presAssocID="{776E1919-EC18-466B-9A37-CABF7E89E4E7}" presName="spacer" presStyleCnt="0"/>
      <dgm:spPr/>
    </dgm:pt>
    <dgm:pt modelId="{6A4F0B21-BE18-49B8-B256-F6135C2D1EC7}" type="pres">
      <dgm:prSet presAssocID="{453866BD-29D6-4EB7-BB5D-A8E8AEB6EE4C}" presName="parentText" presStyleLbl="node1" presStyleIdx="1" presStyleCnt="3">
        <dgm:presLayoutVars>
          <dgm:chMax val="0"/>
          <dgm:bulletEnabled val="1"/>
        </dgm:presLayoutVars>
      </dgm:prSet>
      <dgm:spPr/>
    </dgm:pt>
    <dgm:pt modelId="{5C9B2F7C-B245-43E3-8333-6EBB10BD36CB}" type="pres">
      <dgm:prSet presAssocID="{3DC5FB8B-1239-41A1-B85C-D14528DC92ED}" presName="spacer" presStyleCnt="0"/>
      <dgm:spPr/>
    </dgm:pt>
    <dgm:pt modelId="{ED8ED493-A650-42C5-B99A-DCFCFBA6F577}" type="pres">
      <dgm:prSet presAssocID="{5E709D23-6613-49C0-8F3C-B1CDC627AB46}" presName="parentText" presStyleLbl="node1" presStyleIdx="2" presStyleCnt="3">
        <dgm:presLayoutVars>
          <dgm:chMax val="0"/>
          <dgm:bulletEnabled val="1"/>
        </dgm:presLayoutVars>
      </dgm:prSet>
      <dgm:spPr/>
    </dgm:pt>
  </dgm:ptLst>
  <dgm:cxnLst>
    <dgm:cxn modelId="{026C180B-4948-4C79-B6D3-A281CBAB4A5A}" type="presOf" srcId="{28CA9467-8F23-41AC-8B8A-E58C5943AE94}" destId="{CFFC2CE5-05FD-4351-A86B-F8EE371E0349}" srcOrd="0" destOrd="0" presId="urn:microsoft.com/office/officeart/2005/8/layout/vList2"/>
    <dgm:cxn modelId="{B63F8C39-BD75-4CF3-9128-E66FE7E0677B}" srcId="{28CA9467-8F23-41AC-8B8A-E58C5943AE94}" destId="{E90F1FD4-1E28-4151-B6EB-1470C75AF38C}" srcOrd="0" destOrd="0" parTransId="{7EBE9FE4-A42E-485B-A99F-9FC4A53811AA}" sibTransId="{776E1919-EC18-466B-9A37-CABF7E89E4E7}"/>
    <dgm:cxn modelId="{641E573D-3197-400C-B5D6-7FA62F274851}" type="presOf" srcId="{5E709D23-6613-49C0-8F3C-B1CDC627AB46}" destId="{ED8ED493-A650-42C5-B99A-DCFCFBA6F577}" srcOrd="0" destOrd="0" presId="urn:microsoft.com/office/officeart/2005/8/layout/vList2"/>
    <dgm:cxn modelId="{6280243F-B27E-4371-B467-A34DF4C1927E}" type="presOf" srcId="{E90F1FD4-1E28-4151-B6EB-1470C75AF38C}" destId="{D139058C-E8DB-42E2-814E-C2E633229304}" srcOrd="0" destOrd="0" presId="urn:microsoft.com/office/officeart/2005/8/layout/vList2"/>
    <dgm:cxn modelId="{06376767-2254-4450-83E5-FEDACE93CDFB}" srcId="{28CA9467-8F23-41AC-8B8A-E58C5943AE94}" destId="{453866BD-29D6-4EB7-BB5D-A8E8AEB6EE4C}" srcOrd="1" destOrd="0" parTransId="{F93FC01A-C80A-4621-A40C-C4E62CC97337}" sibTransId="{3DC5FB8B-1239-41A1-B85C-D14528DC92ED}"/>
    <dgm:cxn modelId="{33B02C89-4D29-416D-990A-6154A7DF2B7E}" type="presOf" srcId="{453866BD-29D6-4EB7-BB5D-A8E8AEB6EE4C}" destId="{6A4F0B21-BE18-49B8-B256-F6135C2D1EC7}" srcOrd="0" destOrd="0" presId="urn:microsoft.com/office/officeart/2005/8/layout/vList2"/>
    <dgm:cxn modelId="{FD9E3BE8-5944-47F9-9BD3-16E9FA00D5EE}" srcId="{28CA9467-8F23-41AC-8B8A-E58C5943AE94}" destId="{5E709D23-6613-49C0-8F3C-B1CDC627AB46}" srcOrd="2" destOrd="0" parTransId="{FA3796B7-0134-4901-8EB5-DD8E5AD8799B}" sibTransId="{ED222420-40B6-4874-A24C-C1BFDAD32EE5}"/>
    <dgm:cxn modelId="{AAB07A3C-0FFA-4774-9AB1-9B64178E39A2}" type="presParOf" srcId="{CFFC2CE5-05FD-4351-A86B-F8EE371E0349}" destId="{D139058C-E8DB-42E2-814E-C2E633229304}" srcOrd="0" destOrd="0" presId="urn:microsoft.com/office/officeart/2005/8/layout/vList2"/>
    <dgm:cxn modelId="{DE9B6CB2-DC4D-4455-96FD-B47385692301}" type="presParOf" srcId="{CFFC2CE5-05FD-4351-A86B-F8EE371E0349}" destId="{BCCC466C-D066-4A41-8F85-2C976EED360A}" srcOrd="1" destOrd="0" presId="urn:microsoft.com/office/officeart/2005/8/layout/vList2"/>
    <dgm:cxn modelId="{FD17ADAC-E4F0-4CEF-B12B-8D49408C7910}" type="presParOf" srcId="{CFFC2CE5-05FD-4351-A86B-F8EE371E0349}" destId="{6A4F0B21-BE18-49B8-B256-F6135C2D1EC7}" srcOrd="2" destOrd="0" presId="urn:microsoft.com/office/officeart/2005/8/layout/vList2"/>
    <dgm:cxn modelId="{D1139769-DD17-49D0-AF17-5308DB175134}" type="presParOf" srcId="{CFFC2CE5-05FD-4351-A86B-F8EE371E0349}" destId="{5C9B2F7C-B245-43E3-8333-6EBB10BD36CB}" srcOrd="3" destOrd="0" presId="urn:microsoft.com/office/officeart/2005/8/layout/vList2"/>
    <dgm:cxn modelId="{305DCFBF-9030-4121-A4FA-80206C805FDB}" type="presParOf" srcId="{CFFC2CE5-05FD-4351-A86B-F8EE371E0349}" destId="{ED8ED493-A650-42C5-B99A-DCFCFBA6F57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D1DC7C-1A85-48A3-B97D-C3B2BFBD607F}" type="doc">
      <dgm:prSet loTypeId="urn:microsoft.com/office/officeart/2005/8/layout/vList2" loCatId="list" qsTypeId="urn:microsoft.com/office/officeart/2005/8/quickstyle/simple5" qsCatId="simple" csTypeId="urn:microsoft.com/office/officeart/2005/8/colors/colorful1" csCatId="colorful"/>
      <dgm:spPr/>
      <dgm:t>
        <a:bodyPr/>
        <a:lstStyle/>
        <a:p>
          <a:endParaRPr lang="en-US"/>
        </a:p>
      </dgm:t>
    </dgm:pt>
    <dgm:pt modelId="{4BC63AAD-9BB3-4CDD-948D-335200D0AA85}">
      <dgm:prSet/>
      <dgm:spPr/>
      <dgm:t>
        <a:bodyPr/>
        <a:lstStyle/>
        <a:p>
          <a:r>
            <a:rPr lang="en-US"/>
            <a:t>98 Million US residents are PREDIABETIC.</a:t>
          </a:r>
        </a:p>
      </dgm:t>
    </dgm:pt>
    <dgm:pt modelId="{F8475662-B471-483C-85BD-8265490BFFE2}" type="parTrans" cxnId="{80828A13-D36E-4F10-8E73-A0ADC7D503EC}">
      <dgm:prSet/>
      <dgm:spPr/>
      <dgm:t>
        <a:bodyPr/>
        <a:lstStyle/>
        <a:p>
          <a:endParaRPr lang="en-US"/>
        </a:p>
      </dgm:t>
    </dgm:pt>
    <dgm:pt modelId="{B522C871-FD6B-4F2E-A526-7CB35AD1466C}" type="sibTrans" cxnId="{80828A13-D36E-4F10-8E73-A0ADC7D503EC}">
      <dgm:prSet/>
      <dgm:spPr/>
      <dgm:t>
        <a:bodyPr/>
        <a:lstStyle/>
        <a:p>
          <a:endParaRPr lang="en-US"/>
        </a:p>
      </dgm:t>
    </dgm:pt>
    <dgm:pt modelId="{0F696A0F-4276-4A36-84C4-FBDDC5BF9E7A}">
      <dgm:prSet/>
      <dgm:spPr/>
      <dgm:t>
        <a:bodyPr/>
        <a:lstStyle/>
        <a:p>
          <a:r>
            <a:rPr lang="en-US"/>
            <a:t>33% of those with PREDIABETES are unaware.</a:t>
          </a:r>
        </a:p>
      </dgm:t>
    </dgm:pt>
    <dgm:pt modelId="{591CD7D6-0454-4B8D-BC0E-C54A76571E68}" type="parTrans" cxnId="{3CAE62ED-C9AB-463D-B80A-BF7F5635E36E}">
      <dgm:prSet/>
      <dgm:spPr/>
      <dgm:t>
        <a:bodyPr/>
        <a:lstStyle/>
        <a:p>
          <a:endParaRPr lang="en-US"/>
        </a:p>
      </dgm:t>
    </dgm:pt>
    <dgm:pt modelId="{40A6A6E4-C9D7-4168-8F51-D68259B10B4D}" type="sibTrans" cxnId="{3CAE62ED-C9AB-463D-B80A-BF7F5635E36E}">
      <dgm:prSet/>
      <dgm:spPr/>
      <dgm:t>
        <a:bodyPr/>
        <a:lstStyle/>
        <a:p>
          <a:endParaRPr lang="en-US"/>
        </a:p>
      </dgm:t>
    </dgm:pt>
    <dgm:pt modelId="{DBD33BD0-6DDD-453F-AC13-1F60E97F2DFA}">
      <dgm:prSet/>
      <dgm:spPr/>
      <dgm:t>
        <a:bodyPr/>
        <a:lstStyle/>
        <a:p>
          <a:r>
            <a:rPr lang="en-US"/>
            <a:t>$413 billion are spent annually on DIABETES care.  </a:t>
          </a:r>
        </a:p>
      </dgm:t>
    </dgm:pt>
    <dgm:pt modelId="{D8D192BF-A366-4C0D-BC47-A13CDCF5426C}" type="parTrans" cxnId="{ED3A528C-91A1-4D7B-B122-8C53F31A0B20}">
      <dgm:prSet/>
      <dgm:spPr/>
      <dgm:t>
        <a:bodyPr/>
        <a:lstStyle/>
        <a:p>
          <a:endParaRPr lang="en-US"/>
        </a:p>
      </dgm:t>
    </dgm:pt>
    <dgm:pt modelId="{0C10458C-984F-4664-8A15-6E404CC31D70}" type="sibTrans" cxnId="{ED3A528C-91A1-4D7B-B122-8C53F31A0B20}">
      <dgm:prSet/>
      <dgm:spPr/>
      <dgm:t>
        <a:bodyPr/>
        <a:lstStyle/>
        <a:p>
          <a:endParaRPr lang="en-US"/>
        </a:p>
      </dgm:t>
    </dgm:pt>
    <dgm:pt modelId="{72B9A328-CB88-4775-AB16-A46F79F71643}">
      <dgm:prSet/>
      <dgm:spPr/>
      <dgm:t>
        <a:bodyPr/>
        <a:lstStyle/>
        <a:p>
          <a:r>
            <a:rPr lang="en-US"/>
            <a:t>Optimal Lifestyle (LS) and Wellness (Well) remits Prediabetes.</a:t>
          </a:r>
        </a:p>
      </dgm:t>
    </dgm:pt>
    <dgm:pt modelId="{AAB338F5-4D27-4D1E-9DC8-C379D64F7285}" type="parTrans" cxnId="{B47CB58D-5F3E-4C2C-B49D-356FB9937F1B}">
      <dgm:prSet/>
      <dgm:spPr/>
      <dgm:t>
        <a:bodyPr/>
        <a:lstStyle/>
        <a:p>
          <a:endParaRPr lang="en-US"/>
        </a:p>
      </dgm:t>
    </dgm:pt>
    <dgm:pt modelId="{BED45081-9324-42D9-9623-DDE9605745B7}" type="sibTrans" cxnId="{B47CB58D-5F3E-4C2C-B49D-356FB9937F1B}">
      <dgm:prSet/>
      <dgm:spPr/>
      <dgm:t>
        <a:bodyPr/>
        <a:lstStyle/>
        <a:p>
          <a:endParaRPr lang="en-US"/>
        </a:p>
      </dgm:t>
    </dgm:pt>
    <dgm:pt modelId="{07A378F1-933C-47DA-96C4-687842345988}">
      <dgm:prSet/>
      <dgm:spPr/>
      <dgm:t>
        <a:bodyPr/>
        <a:lstStyle/>
        <a:p>
          <a:r>
            <a:rPr lang="en-US"/>
            <a:t>As Lifestyle and Wellness measures fail DM management begins.</a:t>
          </a:r>
        </a:p>
      </dgm:t>
    </dgm:pt>
    <dgm:pt modelId="{68BAB8F0-CC19-42B6-AB41-E50222705CB4}" type="parTrans" cxnId="{F6EB31D5-DF44-4FB0-B0B7-369B5AD5C43E}">
      <dgm:prSet/>
      <dgm:spPr/>
      <dgm:t>
        <a:bodyPr/>
        <a:lstStyle/>
        <a:p>
          <a:endParaRPr lang="en-US"/>
        </a:p>
      </dgm:t>
    </dgm:pt>
    <dgm:pt modelId="{742810AE-6E0A-404A-B9C3-649E5D751565}" type="sibTrans" cxnId="{F6EB31D5-DF44-4FB0-B0B7-369B5AD5C43E}">
      <dgm:prSet/>
      <dgm:spPr/>
      <dgm:t>
        <a:bodyPr/>
        <a:lstStyle/>
        <a:p>
          <a:endParaRPr lang="en-US"/>
        </a:p>
      </dgm:t>
    </dgm:pt>
    <dgm:pt modelId="{03E440CC-E433-4032-B9C3-52ADAD38101B}" type="pres">
      <dgm:prSet presAssocID="{7CD1DC7C-1A85-48A3-B97D-C3B2BFBD607F}" presName="linear" presStyleCnt="0">
        <dgm:presLayoutVars>
          <dgm:animLvl val="lvl"/>
          <dgm:resizeHandles val="exact"/>
        </dgm:presLayoutVars>
      </dgm:prSet>
      <dgm:spPr/>
    </dgm:pt>
    <dgm:pt modelId="{9B756DAE-33DE-4153-8ECA-70369A48009D}" type="pres">
      <dgm:prSet presAssocID="{4BC63AAD-9BB3-4CDD-948D-335200D0AA85}" presName="parentText" presStyleLbl="node1" presStyleIdx="0" presStyleCnt="5">
        <dgm:presLayoutVars>
          <dgm:chMax val="0"/>
          <dgm:bulletEnabled val="1"/>
        </dgm:presLayoutVars>
      </dgm:prSet>
      <dgm:spPr/>
    </dgm:pt>
    <dgm:pt modelId="{C5555FC4-82DE-4F87-8DCF-B4673C23B4EE}" type="pres">
      <dgm:prSet presAssocID="{B522C871-FD6B-4F2E-A526-7CB35AD1466C}" presName="spacer" presStyleCnt="0"/>
      <dgm:spPr/>
    </dgm:pt>
    <dgm:pt modelId="{7F786AB6-1708-4681-B8F8-544506FC2BD3}" type="pres">
      <dgm:prSet presAssocID="{0F696A0F-4276-4A36-84C4-FBDDC5BF9E7A}" presName="parentText" presStyleLbl="node1" presStyleIdx="1" presStyleCnt="5">
        <dgm:presLayoutVars>
          <dgm:chMax val="0"/>
          <dgm:bulletEnabled val="1"/>
        </dgm:presLayoutVars>
      </dgm:prSet>
      <dgm:spPr/>
    </dgm:pt>
    <dgm:pt modelId="{15C56552-DD5E-4C9F-BE28-91DAA8D040E6}" type="pres">
      <dgm:prSet presAssocID="{40A6A6E4-C9D7-4168-8F51-D68259B10B4D}" presName="spacer" presStyleCnt="0"/>
      <dgm:spPr/>
    </dgm:pt>
    <dgm:pt modelId="{04A0796C-E5A2-47C7-854D-26FA6D93F095}" type="pres">
      <dgm:prSet presAssocID="{DBD33BD0-6DDD-453F-AC13-1F60E97F2DFA}" presName="parentText" presStyleLbl="node1" presStyleIdx="2" presStyleCnt="5">
        <dgm:presLayoutVars>
          <dgm:chMax val="0"/>
          <dgm:bulletEnabled val="1"/>
        </dgm:presLayoutVars>
      </dgm:prSet>
      <dgm:spPr/>
    </dgm:pt>
    <dgm:pt modelId="{973177D7-3B00-4196-B62B-BDC5F1AE1AC3}" type="pres">
      <dgm:prSet presAssocID="{0C10458C-984F-4664-8A15-6E404CC31D70}" presName="spacer" presStyleCnt="0"/>
      <dgm:spPr/>
    </dgm:pt>
    <dgm:pt modelId="{040AFEE3-FC7E-47E9-8020-144E0C0E3102}" type="pres">
      <dgm:prSet presAssocID="{72B9A328-CB88-4775-AB16-A46F79F71643}" presName="parentText" presStyleLbl="node1" presStyleIdx="3" presStyleCnt="5">
        <dgm:presLayoutVars>
          <dgm:chMax val="0"/>
          <dgm:bulletEnabled val="1"/>
        </dgm:presLayoutVars>
      </dgm:prSet>
      <dgm:spPr/>
    </dgm:pt>
    <dgm:pt modelId="{1616EF98-1D75-4B88-BDB5-570CB551E193}" type="pres">
      <dgm:prSet presAssocID="{BED45081-9324-42D9-9623-DDE9605745B7}" presName="spacer" presStyleCnt="0"/>
      <dgm:spPr/>
    </dgm:pt>
    <dgm:pt modelId="{E40C2D56-E5CE-45AF-9C77-C0A9F1C90AF7}" type="pres">
      <dgm:prSet presAssocID="{07A378F1-933C-47DA-96C4-687842345988}" presName="parentText" presStyleLbl="node1" presStyleIdx="4" presStyleCnt="5">
        <dgm:presLayoutVars>
          <dgm:chMax val="0"/>
          <dgm:bulletEnabled val="1"/>
        </dgm:presLayoutVars>
      </dgm:prSet>
      <dgm:spPr/>
    </dgm:pt>
  </dgm:ptLst>
  <dgm:cxnLst>
    <dgm:cxn modelId="{80828A13-D36E-4F10-8E73-A0ADC7D503EC}" srcId="{7CD1DC7C-1A85-48A3-B97D-C3B2BFBD607F}" destId="{4BC63AAD-9BB3-4CDD-948D-335200D0AA85}" srcOrd="0" destOrd="0" parTransId="{F8475662-B471-483C-85BD-8265490BFFE2}" sibTransId="{B522C871-FD6B-4F2E-A526-7CB35AD1466C}"/>
    <dgm:cxn modelId="{237EB033-66E7-4BC8-B7AF-D5ADF52CD179}" type="presOf" srcId="{4BC63AAD-9BB3-4CDD-948D-335200D0AA85}" destId="{9B756DAE-33DE-4153-8ECA-70369A48009D}" srcOrd="0" destOrd="0" presId="urn:microsoft.com/office/officeart/2005/8/layout/vList2"/>
    <dgm:cxn modelId="{F1D1E033-54D7-4B02-93EF-825AA040908B}" type="presOf" srcId="{7CD1DC7C-1A85-48A3-B97D-C3B2BFBD607F}" destId="{03E440CC-E433-4032-B9C3-52ADAD38101B}" srcOrd="0" destOrd="0" presId="urn:microsoft.com/office/officeart/2005/8/layout/vList2"/>
    <dgm:cxn modelId="{9F2C933F-C316-4BA0-8060-25625856E62E}" type="presOf" srcId="{0F696A0F-4276-4A36-84C4-FBDDC5BF9E7A}" destId="{7F786AB6-1708-4681-B8F8-544506FC2BD3}" srcOrd="0" destOrd="0" presId="urn:microsoft.com/office/officeart/2005/8/layout/vList2"/>
    <dgm:cxn modelId="{ED3A528C-91A1-4D7B-B122-8C53F31A0B20}" srcId="{7CD1DC7C-1A85-48A3-B97D-C3B2BFBD607F}" destId="{DBD33BD0-6DDD-453F-AC13-1F60E97F2DFA}" srcOrd="2" destOrd="0" parTransId="{D8D192BF-A366-4C0D-BC47-A13CDCF5426C}" sibTransId="{0C10458C-984F-4664-8A15-6E404CC31D70}"/>
    <dgm:cxn modelId="{B47CB58D-5F3E-4C2C-B49D-356FB9937F1B}" srcId="{7CD1DC7C-1A85-48A3-B97D-C3B2BFBD607F}" destId="{72B9A328-CB88-4775-AB16-A46F79F71643}" srcOrd="3" destOrd="0" parTransId="{AAB338F5-4D27-4D1E-9DC8-C379D64F7285}" sibTransId="{BED45081-9324-42D9-9623-DDE9605745B7}"/>
    <dgm:cxn modelId="{208445A6-D6B2-490A-A7A4-B182A45E8999}" type="presOf" srcId="{07A378F1-933C-47DA-96C4-687842345988}" destId="{E40C2D56-E5CE-45AF-9C77-C0A9F1C90AF7}" srcOrd="0" destOrd="0" presId="urn:microsoft.com/office/officeart/2005/8/layout/vList2"/>
    <dgm:cxn modelId="{8BE897B0-93FF-4946-89E3-EB5585A10871}" type="presOf" srcId="{DBD33BD0-6DDD-453F-AC13-1F60E97F2DFA}" destId="{04A0796C-E5A2-47C7-854D-26FA6D93F095}" srcOrd="0" destOrd="0" presId="urn:microsoft.com/office/officeart/2005/8/layout/vList2"/>
    <dgm:cxn modelId="{F6EB31D5-DF44-4FB0-B0B7-369B5AD5C43E}" srcId="{7CD1DC7C-1A85-48A3-B97D-C3B2BFBD607F}" destId="{07A378F1-933C-47DA-96C4-687842345988}" srcOrd="4" destOrd="0" parTransId="{68BAB8F0-CC19-42B6-AB41-E50222705CB4}" sibTransId="{742810AE-6E0A-404A-B9C3-649E5D751565}"/>
    <dgm:cxn modelId="{805255DA-F995-4C8D-B581-C567672BBB7F}" type="presOf" srcId="{72B9A328-CB88-4775-AB16-A46F79F71643}" destId="{040AFEE3-FC7E-47E9-8020-144E0C0E3102}" srcOrd="0" destOrd="0" presId="urn:microsoft.com/office/officeart/2005/8/layout/vList2"/>
    <dgm:cxn modelId="{3CAE62ED-C9AB-463D-B80A-BF7F5635E36E}" srcId="{7CD1DC7C-1A85-48A3-B97D-C3B2BFBD607F}" destId="{0F696A0F-4276-4A36-84C4-FBDDC5BF9E7A}" srcOrd="1" destOrd="0" parTransId="{591CD7D6-0454-4B8D-BC0E-C54A76571E68}" sibTransId="{40A6A6E4-C9D7-4168-8F51-D68259B10B4D}"/>
    <dgm:cxn modelId="{0B17FCA4-4A6A-41C5-95CF-547F73A39BB3}" type="presParOf" srcId="{03E440CC-E433-4032-B9C3-52ADAD38101B}" destId="{9B756DAE-33DE-4153-8ECA-70369A48009D}" srcOrd="0" destOrd="0" presId="urn:microsoft.com/office/officeart/2005/8/layout/vList2"/>
    <dgm:cxn modelId="{9BCCDDE7-43B0-40CA-8FE7-3AD1B5BAC835}" type="presParOf" srcId="{03E440CC-E433-4032-B9C3-52ADAD38101B}" destId="{C5555FC4-82DE-4F87-8DCF-B4673C23B4EE}" srcOrd="1" destOrd="0" presId="urn:microsoft.com/office/officeart/2005/8/layout/vList2"/>
    <dgm:cxn modelId="{AA41101B-EBFC-4417-B396-C81BE9EE6D3C}" type="presParOf" srcId="{03E440CC-E433-4032-B9C3-52ADAD38101B}" destId="{7F786AB6-1708-4681-B8F8-544506FC2BD3}" srcOrd="2" destOrd="0" presId="urn:microsoft.com/office/officeart/2005/8/layout/vList2"/>
    <dgm:cxn modelId="{20441FA9-816F-4219-B484-BA71F5B13925}" type="presParOf" srcId="{03E440CC-E433-4032-B9C3-52ADAD38101B}" destId="{15C56552-DD5E-4C9F-BE28-91DAA8D040E6}" srcOrd="3" destOrd="0" presId="urn:microsoft.com/office/officeart/2005/8/layout/vList2"/>
    <dgm:cxn modelId="{66758FE0-C1C5-4051-98DF-8DC412CDE459}" type="presParOf" srcId="{03E440CC-E433-4032-B9C3-52ADAD38101B}" destId="{04A0796C-E5A2-47C7-854D-26FA6D93F095}" srcOrd="4" destOrd="0" presId="urn:microsoft.com/office/officeart/2005/8/layout/vList2"/>
    <dgm:cxn modelId="{B20BBC59-3D2E-4E8B-8DC2-CF4C94BC314E}" type="presParOf" srcId="{03E440CC-E433-4032-B9C3-52ADAD38101B}" destId="{973177D7-3B00-4196-B62B-BDC5F1AE1AC3}" srcOrd="5" destOrd="0" presId="urn:microsoft.com/office/officeart/2005/8/layout/vList2"/>
    <dgm:cxn modelId="{3EAD8A1E-9A48-4E84-8FB9-D25994EFA81B}" type="presParOf" srcId="{03E440CC-E433-4032-B9C3-52ADAD38101B}" destId="{040AFEE3-FC7E-47E9-8020-144E0C0E3102}" srcOrd="6" destOrd="0" presId="urn:microsoft.com/office/officeart/2005/8/layout/vList2"/>
    <dgm:cxn modelId="{DBA0AC3E-427B-49F1-928A-5FEAEEB1FEF1}" type="presParOf" srcId="{03E440CC-E433-4032-B9C3-52ADAD38101B}" destId="{1616EF98-1D75-4B88-BDB5-570CB551E193}" srcOrd="7" destOrd="0" presId="urn:microsoft.com/office/officeart/2005/8/layout/vList2"/>
    <dgm:cxn modelId="{49151096-B5C7-48EF-B491-3FD7AFEBACF0}" type="presParOf" srcId="{03E440CC-E433-4032-B9C3-52ADAD38101B}" destId="{E40C2D56-E5CE-45AF-9C77-C0A9F1C90AF7}"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F85665E-14E0-40FB-8718-C131BF1E51A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55E5CD5-DBC9-4E5A-BCA4-740237F0F62C}">
      <dgm:prSet/>
      <dgm:spPr/>
      <dgm:t>
        <a:bodyPr/>
        <a:lstStyle/>
        <a:p>
          <a:r>
            <a:rPr lang="en-US"/>
            <a:t>Initially prediabetes is asymptomatic, requiring index of suspicion.</a:t>
          </a:r>
        </a:p>
      </dgm:t>
    </dgm:pt>
    <dgm:pt modelId="{7E566623-07D3-4E84-8A5A-F38CDD245473}" type="parTrans" cxnId="{524F31BF-48B9-46D0-B63E-6276DD653F3A}">
      <dgm:prSet/>
      <dgm:spPr/>
      <dgm:t>
        <a:bodyPr/>
        <a:lstStyle/>
        <a:p>
          <a:endParaRPr lang="en-US"/>
        </a:p>
      </dgm:t>
    </dgm:pt>
    <dgm:pt modelId="{270848BA-4038-45AB-828B-5B30ED5CB243}" type="sibTrans" cxnId="{524F31BF-48B9-46D0-B63E-6276DD653F3A}">
      <dgm:prSet/>
      <dgm:spPr/>
      <dgm:t>
        <a:bodyPr/>
        <a:lstStyle/>
        <a:p>
          <a:endParaRPr lang="en-US"/>
        </a:p>
      </dgm:t>
    </dgm:pt>
    <dgm:pt modelId="{D365051A-69F0-46C5-AA62-C26A9829329F}">
      <dgm:prSet/>
      <dgm:spPr/>
      <dgm:t>
        <a:bodyPr/>
        <a:lstStyle/>
        <a:p>
          <a:r>
            <a:rPr lang="en-US"/>
            <a:t>It is defined as borderline elevation of serum glucose.</a:t>
          </a:r>
        </a:p>
      </dgm:t>
    </dgm:pt>
    <dgm:pt modelId="{F76EC15E-871D-4A70-A320-E60F33C8A831}" type="parTrans" cxnId="{D1567E52-90F7-4B48-8193-FA7CFD94E4B0}">
      <dgm:prSet/>
      <dgm:spPr/>
      <dgm:t>
        <a:bodyPr/>
        <a:lstStyle/>
        <a:p>
          <a:endParaRPr lang="en-US"/>
        </a:p>
      </dgm:t>
    </dgm:pt>
    <dgm:pt modelId="{E7AC82ED-B6CE-400E-BAB6-01866FE3DDA2}" type="sibTrans" cxnId="{D1567E52-90F7-4B48-8193-FA7CFD94E4B0}">
      <dgm:prSet/>
      <dgm:spPr/>
      <dgm:t>
        <a:bodyPr/>
        <a:lstStyle/>
        <a:p>
          <a:endParaRPr lang="en-US"/>
        </a:p>
      </dgm:t>
    </dgm:pt>
    <dgm:pt modelId="{E996FDC4-3596-40D2-B0FE-956A80BC90BD}">
      <dgm:prSet/>
      <dgm:spPr/>
      <dgm:t>
        <a:bodyPr/>
        <a:lstStyle/>
        <a:p>
          <a:r>
            <a:rPr lang="en-US"/>
            <a:t>Lifestyle Risks include stress, poor sleep/diet, lack of exercise.</a:t>
          </a:r>
        </a:p>
      </dgm:t>
    </dgm:pt>
    <dgm:pt modelId="{B9F3790C-1FBD-4D88-9061-5302F10A548C}" type="parTrans" cxnId="{41F28FBA-E62A-4D50-B9B0-E4DA3652F6DE}">
      <dgm:prSet/>
      <dgm:spPr/>
      <dgm:t>
        <a:bodyPr/>
        <a:lstStyle/>
        <a:p>
          <a:endParaRPr lang="en-US"/>
        </a:p>
      </dgm:t>
    </dgm:pt>
    <dgm:pt modelId="{34C54F92-54E1-4C31-A78A-BC53848465F3}" type="sibTrans" cxnId="{41F28FBA-E62A-4D50-B9B0-E4DA3652F6DE}">
      <dgm:prSet/>
      <dgm:spPr/>
      <dgm:t>
        <a:bodyPr/>
        <a:lstStyle/>
        <a:p>
          <a:endParaRPr lang="en-US"/>
        </a:p>
      </dgm:t>
    </dgm:pt>
    <dgm:pt modelId="{07579094-C18C-4797-A267-ECA0D94F3105}">
      <dgm:prSet/>
      <dgm:spPr/>
      <dgm:t>
        <a:bodyPr/>
        <a:lstStyle/>
        <a:p>
          <a:r>
            <a:rPr lang="en-US"/>
            <a:t>Symptoms may include: fatigue, altered appetite, neuro, visual.</a:t>
          </a:r>
        </a:p>
      </dgm:t>
    </dgm:pt>
    <dgm:pt modelId="{C03F85B4-AB18-4A0C-95B1-91C4E1B5349E}" type="parTrans" cxnId="{F95FAA0D-3D82-4265-9589-46DC58D0893A}">
      <dgm:prSet/>
      <dgm:spPr/>
      <dgm:t>
        <a:bodyPr/>
        <a:lstStyle/>
        <a:p>
          <a:endParaRPr lang="en-US"/>
        </a:p>
      </dgm:t>
    </dgm:pt>
    <dgm:pt modelId="{DBB352BC-ADF6-4482-A4DA-4C894E84AFA4}" type="sibTrans" cxnId="{F95FAA0D-3D82-4265-9589-46DC58D0893A}">
      <dgm:prSet/>
      <dgm:spPr/>
      <dgm:t>
        <a:bodyPr/>
        <a:lstStyle/>
        <a:p>
          <a:endParaRPr lang="en-US"/>
        </a:p>
      </dgm:t>
    </dgm:pt>
    <dgm:pt modelId="{7E86EEC6-E391-431F-ACD9-3881AA19B1DD}">
      <dgm:prSet/>
      <dgm:spPr/>
      <dgm:t>
        <a:bodyPr/>
        <a:lstStyle/>
        <a:p>
          <a:r>
            <a:rPr lang="en-US"/>
            <a:t>Findings may include: inconsistent glucosuria and blood glucose.</a:t>
          </a:r>
        </a:p>
      </dgm:t>
    </dgm:pt>
    <dgm:pt modelId="{882B9963-AFEF-4642-B0E5-0EF16D7355A1}" type="parTrans" cxnId="{D92ADD54-65D1-4F77-8327-690719358BB0}">
      <dgm:prSet/>
      <dgm:spPr/>
      <dgm:t>
        <a:bodyPr/>
        <a:lstStyle/>
        <a:p>
          <a:endParaRPr lang="en-US"/>
        </a:p>
      </dgm:t>
    </dgm:pt>
    <dgm:pt modelId="{237FEDB9-1A2C-4157-B636-6A0B66455234}" type="sibTrans" cxnId="{D92ADD54-65D1-4F77-8327-690719358BB0}">
      <dgm:prSet/>
      <dgm:spPr/>
      <dgm:t>
        <a:bodyPr/>
        <a:lstStyle/>
        <a:p>
          <a:endParaRPr lang="en-US"/>
        </a:p>
      </dgm:t>
    </dgm:pt>
    <dgm:pt modelId="{D08613F1-FE35-4642-A6B8-0FA6A3C33E6B}">
      <dgm:prSet/>
      <dgm:spPr/>
      <dgm:t>
        <a:bodyPr/>
        <a:lstStyle/>
        <a:p>
          <a:r>
            <a:rPr lang="en-US"/>
            <a:t>Acanthosis Nigricans:  increased pigmentation of neck /skin folds.</a:t>
          </a:r>
        </a:p>
      </dgm:t>
    </dgm:pt>
    <dgm:pt modelId="{89C84621-226F-4748-AA2F-AEE26BFD2AA6}" type="parTrans" cxnId="{CCE35374-5877-4ECC-AD5C-DAE725447537}">
      <dgm:prSet/>
      <dgm:spPr/>
      <dgm:t>
        <a:bodyPr/>
        <a:lstStyle/>
        <a:p>
          <a:endParaRPr lang="en-US"/>
        </a:p>
      </dgm:t>
    </dgm:pt>
    <dgm:pt modelId="{8C05449B-ACF4-4E9C-8A8F-B4086FB50836}" type="sibTrans" cxnId="{CCE35374-5877-4ECC-AD5C-DAE725447537}">
      <dgm:prSet/>
      <dgm:spPr/>
      <dgm:t>
        <a:bodyPr/>
        <a:lstStyle/>
        <a:p>
          <a:endParaRPr lang="en-US"/>
        </a:p>
      </dgm:t>
    </dgm:pt>
    <dgm:pt modelId="{52247E32-B9BE-463F-A2E3-D734D04FDC10}" type="pres">
      <dgm:prSet presAssocID="{0F85665E-14E0-40FB-8718-C131BF1E51A7}" presName="linear" presStyleCnt="0">
        <dgm:presLayoutVars>
          <dgm:animLvl val="lvl"/>
          <dgm:resizeHandles val="exact"/>
        </dgm:presLayoutVars>
      </dgm:prSet>
      <dgm:spPr/>
    </dgm:pt>
    <dgm:pt modelId="{FA30D3F5-A2D5-4439-ACFC-FD372CACFFBC}" type="pres">
      <dgm:prSet presAssocID="{B55E5CD5-DBC9-4E5A-BCA4-740237F0F62C}" presName="parentText" presStyleLbl="node1" presStyleIdx="0" presStyleCnt="6">
        <dgm:presLayoutVars>
          <dgm:chMax val="0"/>
          <dgm:bulletEnabled val="1"/>
        </dgm:presLayoutVars>
      </dgm:prSet>
      <dgm:spPr/>
    </dgm:pt>
    <dgm:pt modelId="{3E24CE13-3369-41A3-9B07-5D748F201F14}" type="pres">
      <dgm:prSet presAssocID="{270848BA-4038-45AB-828B-5B30ED5CB243}" presName="spacer" presStyleCnt="0"/>
      <dgm:spPr/>
    </dgm:pt>
    <dgm:pt modelId="{A8EEB18F-DBA8-4161-B5E1-A2D0270A2A27}" type="pres">
      <dgm:prSet presAssocID="{D365051A-69F0-46C5-AA62-C26A9829329F}" presName="parentText" presStyleLbl="node1" presStyleIdx="1" presStyleCnt="6">
        <dgm:presLayoutVars>
          <dgm:chMax val="0"/>
          <dgm:bulletEnabled val="1"/>
        </dgm:presLayoutVars>
      </dgm:prSet>
      <dgm:spPr/>
    </dgm:pt>
    <dgm:pt modelId="{7F73099E-2312-4707-B6DC-93D8ADB00222}" type="pres">
      <dgm:prSet presAssocID="{E7AC82ED-B6CE-400E-BAB6-01866FE3DDA2}" presName="spacer" presStyleCnt="0"/>
      <dgm:spPr/>
    </dgm:pt>
    <dgm:pt modelId="{8F48D29D-3F5A-482B-A6D3-1F9C094EDF5C}" type="pres">
      <dgm:prSet presAssocID="{E996FDC4-3596-40D2-B0FE-956A80BC90BD}" presName="parentText" presStyleLbl="node1" presStyleIdx="2" presStyleCnt="6">
        <dgm:presLayoutVars>
          <dgm:chMax val="0"/>
          <dgm:bulletEnabled val="1"/>
        </dgm:presLayoutVars>
      </dgm:prSet>
      <dgm:spPr/>
    </dgm:pt>
    <dgm:pt modelId="{DC629F4C-E9C3-4C74-A04C-90B69CB5E4E8}" type="pres">
      <dgm:prSet presAssocID="{34C54F92-54E1-4C31-A78A-BC53848465F3}" presName="spacer" presStyleCnt="0"/>
      <dgm:spPr/>
    </dgm:pt>
    <dgm:pt modelId="{294682C9-D31F-446C-A58C-78D92E83B2C6}" type="pres">
      <dgm:prSet presAssocID="{07579094-C18C-4797-A267-ECA0D94F3105}" presName="parentText" presStyleLbl="node1" presStyleIdx="3" presStyleCnt="6">
        <dgm:presLayoutVars>
          <dgm:chMax val="0"/>
          <dgm:bulletEnabled val="1"/>
        </dgm:presLayoutVars>
      </dgm:prSet>
      <dgm:spPr/>
    </dgm:pt>
    <dgm:pt modelId="{C1E1C8C5-2DC2-4703-97D6-BE7DB3B0005C}" type="pres">
      <dgm:prSet presAssocID="{DBB352BC-ADF6-4482-A4DA-4C894E84AFA4}" presName="spacer" presStyleCnt="0"/>
      <dgm:spPr/>
    </dgm:pt>
    <dgm:pt modelId="{D492D375-1F10-4EF1-A0F4-180DA301A0B7}" type="pres">
      <dgm:prSet presAssocID="{7E86EEC6-E391-431F-ACD9-3881AA19B1DD}" presName="parentText" presStyleLbl="node1" presStyleIdx="4" presStyleCnt="6">
        <dgm:presLayoutVars>
          <dgm:chMax val="0"/>
          <dgm:bulletEnabled val="1"/>
        </dgm:presLayoutVars>
      </dgm:prSet>
      <dgm:spPr/>
    </dgm:pt>
    <dgm:pt modelId="{32FF8B66-B917-430A-A61E-F8D66A896ADD}" type="pres">
      <dgm:prSet presAssocID="{237FEDB9-1A2C-4157-B636-6A0B66455234}" presName="spacer" presStyleCnt="0"/>
      <dgm:spPr/>
    </dgm:pt>
    <dgm:pt modelId="{D893B0E3-2B67-4FA7-BEF5-22C0F49030DE}" type="pres">
      <dgm:prSet presAssocID="{D08613F1-FE35-4642-A6B8-0FA6A3C33E6B}" presName="parentText" presStyleLbl="node1" presStyleIdx="5" presStyleCnt="6">
        <dgm:presLayoutVars>
          <dgm:chMax val="0"/>
          <dgm:bulletEnabled val="1"/>
        </dgm:presLayoutVars>
      </dgm:prSet>
      <dgm:spPr/>
    </dgm:pt>
  </dgm:ptLst>
  <dgm:cxnLst>
    <dgm:cxn modelId="{66BDDD0C-B675-40DB-9086-0873DCE48CE8}" type="presOf" srcId="{B55E5CD5-DBC9-4E5A-BCA4-740237F0F62C}" destId="{FA30D3F5-A2D5-4439-ACFC-FD372CACFFBC}" srcOrd="0" destOrd="0" presId="urn:microsoft.com/office/officeart/2005/8/layout/vList2"/>
    <dgm:cxn modelId="{F95FAA0D-3D82-4265-9589-46DC58D0893A}" srcId="{0F85665E-14E0-40FB-8718-C131BF1E51A7}" destId="{07579094-C18C-4797-A267-ECA0D94F3105}" srcOrd="3" destOrd="0" parTransId="{C03F85B4-AB18-4A0C-95B1-91C4E1B5349E}" sibTransId="{DBB352BC-ADF6-4482-A4DA-4C894E84AFA4}"/>
    <dgm:cxn modelId="{6A884639-D32C-458D-9117-0B584F5B256A}" type="presOf" srcId="{D365051A-69F0-46C5-AA62-C26A9829329F}" destId="{A8EEB18F-DBA8-4161-B5E1-A2D0270A2A27}" srcOrd="0" destOrd="0" presId="urn:microsoft.com/office/officeart/2005/8/layout/vList2"/>
    <dgm:cxn modelId="{D1567E52-90F7-4B48-8193-FA7CFD94E4B0}" srcId="{0F85665E-14E0-40FB-8718-C131BF1E51A7}" destId="{D365051A-69F0-46C5-AA62-C26A9829329F}" srcOrd="1" destOrd="0" parTransId="{F76EC15E-871D-4A70-A320-E60F33C8A831}" sibTransId="{E7AC82ED-B6CE-400E-BAB6-01866FE3DDA2}"/>
    <dgm:cxn modelId="{CCE35374-5877-4ECC-AD5C-DAE725447537}" srcId="{0F85665E-14E0-40FB-8718-C131BF1E51A7}" destId="{D08613F1-FE35-4642-A6B8-0FA6A3C33E6B}" srcOrd="5" destOrd="0" parTransId="{89C84621-226F-4748-AA2F-AEE26BFD2AA6}" sibTransId="{8C05449B-ACF4-4E9C-8A8F-B4086FB50836}"/>
    <dgm:cxn modelId="{D92ADD54-65D1-4F77-8327-690719358BB0}" srcId="{0F85665E-14E0-40FB-8718-C131BF1E51A7}" destId="{7E86EEC6-E391-431F-ACD9-3881AA19B1DD}" srcOrd="4" destOrd="0" parTransId="{882B9963-AFEF-4642-B0E5-0EF16D7355A1}" sibTransId="{237FEDB9-1A2C-4157-B636-6A0B66455234}"/>
    <dgm:cxn modelId="{08632876-E58C-4DEC-AD93-8231CD097488}" type="presOf" srcId="{07579094-C18C-4797-A267-ECA0D94F3105}" destId="{294682C9-D31F-446C-A58C-78D92E83B2C6}" srcOrd="0" destOrd="0" presId="urn:microsoft.com/office/officeart/2005/8/layout/vList2"/>
    <dgm:cxn modelId="{41F28FBA-E62A-4D50-B9B0-E4DA3652F6DE}" srcId="{0F85665E-14E0-40FB-8718-C131BF1E51A7}" destId="{E996FDC4-3596-40D2-B0FE-956A80BC90BD}" srcOrd="2" destOrd="0" parTransId="{B9F3790C-1FBD-4D88-9061-5302F10A548C}" sibTransId="{34C54F92-54E1-4C31-A78A-BC53848465F3}"/>
    <dgm:cxn modelId="{524F31BF-48B9-46D0-B63E-6276DD653F3A}" srcId="{0F85665E-14E0-40FB-8718-C131BF1E51A7}" destId="{B55E5CD5-DBC9-4E5A-BCA4-740237F0F62C}" srcOrd="0" destOrd="0" parTransId="{7E566623-07D3-4E84-8A5A-F38CDD245473}" sibTransId="{270848BA-4038-45AB-828B-5B30ED5CB243}"/>
    <dgm:cxn modelId="{5558F8C0-05AE-4FB7-9C28-8160B7A50E38}" type="presOf" srcId="{7E86EEC6-E391-431F-ACD9-3881AA19B1DD}" destId="{D492D375-1F10-4EF1-A0F4-180DA301A0B7}" srcOrd="0" destOrd="0" presId="urn:microsoft.com/office/officeart/2005/8/layout/vList2"/>
    <dgm:cxn modelId="{6CE146E0-3B5F-4E85-9386-9572FA9D6374}" type="presOf" srcId="{D08613F1-FE35-4642-A6B8-0FA6A3C33E6B}" destId="{D893B0E3-2B67-4FA7-BEF5-22C0F49030DE}" srcOrd="0" destOrd="0" presId="urn:microsoft.com/office/officeart/2005/8/layout/vList2"/>
    <dgm:cxn modelId="{99E736E2-AD42-4579-BD46-65A4E8108CBF}" type="presOf" srcId="{0F85665E-14E0-40FB-8718-C131BF1E51A7}" destId="{52247E32-B9BE-463F-A2E3-D734D04FDC10}" srcOrd="0" destOrd="0" presId="urn:microsoft.com/office/officeart/2005/8/layout/vList2"/>
    <dgm:cxn modelId="{181778E4-DAA0-4B95-A7E1-4C407D7C31D7}" type="presOf" srcId="{E996FDC4-3596-40D2-B0FE-956A80BC90BD}" destId="{8F48D29D-3F5A-482B-A6D3-1F9C094EDF5C}" srcOrd="0" destOrd="0" presId="urn:microsoft.com/office/officeart/2005/8/layout/vList2"/>
    <dgm:cxn modelId="{461CC4B6-EAC1-4184-B997-EE800A06DF84}" type="presParOf" srcId="{52247E32-B9BE-463F-A2E3-D734D04FDC10}" destId="{FA30D3F5-A2D5-4439-ACFC-FD372CACFFBC}" srcOrd="0" destOrd="0" presId="urn:microsoft.com/office/officeart/2005/8/layout/vList2"/>
    <dgm:cxn modelId="{B0338091-9DC6-4058-B681-F5F92D39A70F}" type="presParOf" srcId="{52247E32-B9BE-463F-A2E3-D734D04FDC10}" destId="{3E24CE13-3369-41A3-9B07-5D748F201F14}" srcOrd="1" destOrd="0" presId="urn:microsoft.com/office/officeart/2005/8/layout/vList2"/>
    <dgm:cxn modelId="{48068833-E939-462C-BFA6-805C173FD499}" type="presParOf" srcId="{52247E32-B9BE-463F-A2E3-D734D04FDC10}" destId="{A8EEB18F-DBA8-4161-B5E1-A2D0270A2A27}" srcOrd="2" destOrd="0" presId="urn:microsoft.com/office/officeart/2005/8/layout/vList2"/>
    <dgm:cxn modelId="{D84DB518-A502-4909-9604-E3E64A42427E}" type="presParOf" srcId="{52247E32-B9BE-463F-A2E3-D734D04FDC10}" destId="{7F73099E-2312-4707-B6DC-93D8ADB00222}" srcOrd="3" destOrd="0" presId="urn:microsoft.com/office/officeart/2005/8/layout/vList2"/>
    <dgm:cxn modelId="{6D8BA263-60FF-41B7-A599-A64288D992F7}" type="presParOf" srcId="{52247E32-B9BE-463F-A2E3-D734D04FDC10}" destId="{8F48D29D-3F5A-482B-A6D3-1F9C094EDF5C}" srcOrd="4" destOrd="0" presId="urn:microsoft.com/office/officeart/2005/8/layout/vList2"/>
    <dgm:cxn modelId="{56C2A141-9954-480C-A968-BE5F3CEFE161}" type="presParOf" srcId="{52247E32-B9BE-463F-A2E3-D734D04FDC10}" destId="{DC629F4C-E9C3-4C74-A04C-90B69CB5E4E8}" srcOrd="5" destOrd="0" presId="urn:microsoft.com/office/officeart/2005/8/layout/vList2"/>
    <dgm:cxn modelId="{C18BC0CC-CCCC-4B2C-A23D-836AEB2ECA09}" type="presParOf" srcId="{52247E32-B9BE-463F-A2E3-D734D04FDC10}" destId="{294682C9-D31F-446C-A58C-78D92E83B2C6}" srcOrd="6" destOrd="0" presId="urn:microsoft.com/office/officeart/2005/8/layout/vList2"/>
    <dgm:cxn modelId="{D60D6670-97E4-497E-9DF7-BCCE186900C7}" type="presParOf" srcId="{52247E32-B9BE-463F-A2E3-D734D04FDC10}" destId="{C1E1C8C5-2DC2-4703-97D6-BE7DB3B0005C}" srcOrd="7" destOrd="0" presId="urn:microsoft.com/office/officeart/2005/8/layout/vList2"/>
    <dgm:cxn modelId="{E002F1D1-4FA3-45F7-AE3A-B4EBA390A9B6}" type="presParOf" srcId="{52247E32-B9BE-463F-A2E3-D734D04FDC10}" destId="{D492D375-1F10-4EF1-A0F4-180DA301A0B7}" srcOrd="8" destOrd="0" presId="urn:microsoft.com/office/officeart/2005/8/layout/vList2"/>
    <dgm:cxn modelId="{F64FEB88-F6DC-4275-98FE-6EB44B6294FA}" type="presParOf" srcId="{52247E32-B9BE-463F-A2E3-D734D04FDC10}" destId="{32FF8B66-B917-430A-A61E-F8D66A896ADD}" srcOrd="9" destOrd="0" presId="urn:microsoft.com/office/officeart/2005/8/layout/vList2"/>
    <dgm:cxn modelId="{51E1E6E6-AB67-4E40-B0E1-FC7127D99B73}" type="presParOf" srcId="{52247E32-B9BE-463F-A2E3-D734D04FDC10}" destId="{D893B0E3-2B67-4FA7-BEF5-22C0F49030DE}"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4099975-3748-4AA1-8161-ED6FE7B00FA2}"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A6E1BE0C-1D82-4718-B46F-97EF2DF04F3B}">
      <dgm:prSet/>
      <dgm:spPr/>
      <dgm:t>
        <a:bodyPr/>
        <a:lstStyle/>
        <a:p>
          <a:r>
            <a:rPr lang="en-US"/>
            <a:t>Actively involve a clinical team as you direct the RX plan.</a:t>
          </a:r>
        </a:p>
      </dgm:t>
    </dgm:pt>
    <dgm:pt modelId="{C0967C27-C282-4100-AF61-7AB50597253B}" type="parTrans" cxnId="{BE68F541-DB8B-44AE-B2AA-1AB7400A81F4}">
      <dgm:prSet/>
      <dgm:spPr/>
      <dgm:t>
        <a:bodyPr/>
        <a:lstStyle/>
        <a:p>
          <a:endParaRPr lang="en-US"/>
        </a:p>
      </dgm:t>
    </dgm:pt>
    <dgm:pt modelId="{8E568F25-34C8-4363-BCD2-2E7FCE1A346E}" type="sibTrans" cxnId="{BE68F541-DB8B-44AE-B2AA-1AB7400A81F4}">
      <dgm:prSet/>
      <dgm:spPr/>
      <dgm:t>
        <a:bodyPr/>
        <a:lstStyle/>
        <a:p>
          <a:endParaRPr lang="en-US"/>
        </a:p>
      </dgm:t>
    </dgm:pt>
    <dgm:pt modelId="{1FEBF538-8B39-4981-B231-946FE0F2781A}">
      <dgm:prSet/>
      <dgm:spPr/>
      <dgm:t>
        <a:bodyPr/>
        <a:lstStyle/>
        <a:p>
          <a:r>
            <a:rPr lang="en-US"/>
            <a:t>Clinicians monitor screen, prescribe and oversee patient care.  </a:t>
          </a:r>
        </a:p>
      </dgm:t>
    </dgm:pt>
    <dgm:pt modelId="{50E94E88-779D-4A03-9DFD-2A8291D8C27D}" type="parTrans" cxnId="{F84AC920-AD80-4667-9217-460B0A042624}">
      <dgm:prSet/>
      <dgm:spPr/>
      <dgm:t>
        <a:bodyPr/>
        <a:lstStyle/>
        <a:p>
          <a:endParaRPr lang="en-US"/>
        </a:p>
      </dgm:t>
    </dgm:pt>
    <dgm:pt modelId="{4970EB08-ED51-4B61-A93B-3C864DD1F69C}" type="sibTrans" cxnId="{F84AC920-AD80-4667-9217-460B0A042624}">
      <dgm:prSet/>
      <dgm:spPr/>
      <dgm:t>
        <a:bodyPr/>
        <a:lstStyle/>
        <a:p>
          <a:endParaRPr lang="en-US"/>
        </a:p>
      </dgm:t>
    </dgm:pt>
    <dgm:pt modelId="{47DD80E9-809E-4410-BE66-6DAD1D64639A}">
      <dgm:prSet/>
      <dgm:spPr/>
      <dgm:t>
        <a:bodyPr/>
        <a:lstStyle/>
        <a:p>
          <a:r>
            <a:rPr lang="en-US"/>
            <a:t>Involve community specialists and resources as indicated.</a:t>
          </a:r>
        </a:p>
      </dgm:t>
    </dgm:pt>
    <dgm:pt modelId="{6B85E662-0555-45C5-8586-039B9B978505}" type="parTrans" cxnId="{EC90DCFA-B993-4AC7-8D5F-408DD2AD0F43}">
      <dgm:prSet/>
      <dgm:spPr/>
      <dgm:t>
        <a:bodyPr/>
        <a:lstStyle/>
        <a:p>
          <a:endParaRPr lang="en-US"/>
        </a:p>
      </dgm:t>
    </dgm:pt>
    <dgm:pt modelId="{DE88B83B-8AEF-448E-BE44-E435D4737ED7}" type="sibTrans" cxnId="{EC90DCFA-B993-4AC7-8D5F-408DD2AD0F43}">
      <dgm:prSet/>
      <dgm:spPr/>
      <dgm:t>
        <a:bodyPr/>
        <a:lstStyle/>
        <a:p>
          <a:endParaRPr lang="en-US"/>
        </a:p>
      </dgm:t>
    </dgm:pt>
    <dgm:pt modelId="{59D0F793-1A7B-44B6-85A4-E80395B6BC7A}">
      <dgm:prSet/>
      <dgm:spPr/>
      <dgm:t>
        <a:bodyPr/>
        <a:lstStyle/>
        <a:p>
          <a:r>
            <a:rPr lang="en-US"/>
            <a:t>Wellness Staff monitor, screen, assess RX and alert as needed.</a:t>
          </a:r>
        </a:p>
      </dgm:t>
    </dgm:pt>
    <dgm:pt modelId="{C64FF884-0266-4472-8CFD-E7A2E757BE80}" type="parTrans" cxnId="{8A000E4D-848C-4223-BFA7-45CE92055834}">
      <dgm:prSet/>
      <dgm:spPr/>
      <dgm:t>
        <a:bodyPr/>
        <a:lstStyle/>
        <a:p>
          <a:endParaRPr lang="en-US"/>
        </a:p>
      </dgm:t>
    </dgm:pt>
    <dgm:pt modelId="{E554EEFF-ABA8-4BED-8762-7DE5F9FA9F62}" type="sibTrans" cxnId="{8A000E4D-848C-4223-BFA7-45CE92055834}">
      <dgm:prSet/>
      <dgm:spPr/>
      <dgm:t>
        <a:bodyPr/>
        <a:lstStyle/>
        <a:p>
          <a:endParaRPr lang="en-US"/>
        </a:p>
      </dgm:t>
    </dgm:pt>
    <dgm:pt modelId="{051DAFE8-07D5-48F5-8B1B-E30A91089132}">
      <dgm:prSet/>
      <dgm:spPr/>
      <dgm:t>
        <a:bodyPr/>
        <a:lstStyle/>
        <a:p>
          <a:r>
            <a:rPr lang="en-US"/>
            <a:t>HEALS for LS/Well:  Nutrition.  Athletics.  Dorm Life. Home Life.</a:t>
          </a:r>
        </a:p>
      </dgm:t>
    </dgm:pt>
    <dgm:pt modelId="{40705FAF-F7ED-453E-973D-B5D7AE04DF34}" type="parTrans" cxnId="{0B0BD877-2F90-4DA6-9F8E-FED62E401F6A}">
      <dgm:prSet/>
      <dgm:spPr/>
      <dgm:t>
        <a:bodyPr/>
        <a:lstStyle/>
        <a:p>
          <a:endParaRPr lang="en-US"/>
        </a:p>
      </dgm:t>
    </dgm:pt>
    <dgm:pt modelId="{EEB52323-AD84-4237-B68E-07304650DA2F}" type="sibTrans" cxnId="{0B0BD877-2F90-4DA6-9F8E-FED62E401F6A}">
      <dgm:prSet/>
      <dgm:spPr/>
      <dgm:t>
        <a:bodyPr/>
        <a:lstStyle/>
        <a:p>
          <a:endParaRPr lang="en-US"/>
        </a:p>
      </dgm:t>
    </dgm:pt>
    <dgm:pt modelId="{0D1114D0-6876-40C9-99A6-1E2FE881291E}">
      <dgm:prSet/>
      <dgm:spPr/>
      <dgm:t>
        <a:bodyPr/>
        <a:lstStyle/>
        <a:p>
          <a:r>
            <a:rPr lang="en-US"/>
            <a:t>Consider MH to enhance global behavioral change.</a:t>
          </a:r>
        </a:p>
      </dgm:t>
    </dgm:pt>
    <dgm:pt modelId="{8FE74AA7-4AC7-4CC9-A173-6AB8E515DEFD}" type="parTrans" cxnId="{0A6E9037-94F8-441B-81A9-76481DFE9FF5}">
      <dgm:prSet/>
      <dgm:spPr/>
      <dgm:t>
        <a:bodyPr/>
        <a:lstStyle/>
        <a:p>
          <a:endParaRPr lang="en-US"/>
        </a:p>
      </dgm:t>
    </dgm:pt>
    <dgm:pt modelId="{CD162889-ABCA-4EED-8103-64976FF0B90D}" type="sibTrans" cxnId="{0A6E9037-94F8-441B-81A9-76481DFE9FF5}">
      <dgm:prSet/>
      <dgm:spPr/>
      <dgm:t>
        <a:bodyPr/>
        <a:lstStyle/>
        <a:p>
          <a:endParaRPr lang="en-US"/>
        </a:p>
      </dgm:t>
    </dgm:pt>
    <dgm:pt modelId="{CF6F0601-ECEE-4293-9169-339D43506427}">
      <dgm:prSet/>
      <dgm:spPr/>
      <dgm:t>
        <a:bodyPr/>
        <a:lstStyle/>
        <a:p>
          <a:r>
            <a:rPr lang="en-US"/>
            <a:t>Consider Dental Staff for comorbid conditions and LS support.</a:t>
          </a:r>
        </a:p>
      </dgm:t>
    </dgm:pt>
    <dgm:pt modelId="{9F724096-C1D3-4463-B4DD-836E80E36768}" type="parTrans" cxnId="{CA845DB8-259A-464B-8014-FC8022784B6A}">
      <dgm:prSet/>
      <dgm:spPr/>
      <dgm:t>
        <a:bodyPr/>
        <a:lstStyle/>
        <a:p>
          <a:endParaRPr lang="en-US"/>
        </a:p>
      </dgm:t>
    </dgm:pt>
    <dgm:pt modelId="{EF29B018-D126-4D00-BDEC-9B898CD3A86D}" type="sibTrans" cxnId="{CA845DB8-259A-464B-8014-FC8022784B6A}">
      <dgm:prSet/>
      <dgm:spPr/>
      <dgm:t>
        <a:bodyPr/>
        <a:lstStyle/>
        <a:p>
          <a:endParaRPr lang="en-US"/>
        </a:p>
      </dgm:t>
    </dgm:pt>
    <dgm:pt modelId="{7DF5B022-3603-4CE3-8DED-2F74D5BC37BC}">
      <dgm:prSet/>
      <dgm:spPr/>
      <dgm:t>
        <a:bodyPr/>
        <a:lstStyle/>
        <a:p>
          <a:r>
            <a:rPr lang="en-US"/>
            <a:t>Educate and advise students regarding  support systems after JC.</a:t>
          </a:r>
        </a:p>
      </dgm:t>
    </dgm:pt>
    <dgm:pt modelId="{223D627D-ACDE-4623-969B-2A152EB77002}" type="parTrans" cxnId="{D1F927A2-344F-4499-A571-0BCB3A9016A6}">
      <dgm:prSet/>
      <dgm:spPr/>
      <dgm:t>
        <a:bodyPr/>
        <a:lstStyle/>
        <a:p>
          <a:endParaRPr lang="en-US"/>
        </a:p>
      </dgm:t>
    </dgm:pt>
    <dgm:pt modelId="{93A42B0F-2D4A-4FC2-A9F3-14614FD442F9}" type="sibTrans" cxnId="{D1F927A2-344F-4499-A571-0BCB3A9016A6}">
      <dgm:prSet/>
      <dgm:spPr/>
      <dgm:t>
        <a:bodyPr/>
        <a:lstStyle/>
        <a:p>
          <a:endParaRPr lang="en-US"/>
        </a:p>
      </dgm:t>
    </dgm:pt>
    <dgm:pt modelId="{8854A75C-EF17-4FA1-95CB-B38908E41AAD}">
      <dgm:prSet/>
      <dgm:spPr/>
      <dgm:t>
        <a:bodyPr/>
        <a:lstStyle/>
        <a:p>
          <a:r>
            <a:rPr lang="en-US"/>
            <a:t>Keep Wellbeing and Employability as priorities.</a:t>
          </a:r>
        </a:p>
      </dgm:t>
    </dgm:pt>
    <dgm:pt modelId="{C207D4AC-D223-46D5-B88C-67293FEB8E98}" type="parTrans" cxnId="{9F8675E1-69F4-47BA-97E6-C862C5B2B334}">
      <dgm:prSet/>
      <dgm:spPr/>
      <dgm:t>
        <a:bodyPr/>
        <a:lstStyle/>
        <a:p>
          <a:endParaRPr lang="en-US"/>
        </a:p>
      </dgm:t>
    </dgm:pt>
    <dgm:pt modelId="{3F995411-6D4F-4126-B50B-576F2572178B}" type="sibTrans" cxnId="{9F8675E1-69F4-47BA-97E6-C862C5B2B334}">
      <dgm:prSet/>
      <dgm:spPr/>
      <dgm:t>
        <a:bodyPr/>
        <a:lstStyle/>
        <a:p>
          <a:endParaRPr lang="en-US"/>
        </a:p>
      </dgm:t>
    </dgm:pt>
    <dgm:pt modelId="{F44F677C-4A0C-4B90-A041-E9D4AB596AB3}" type="pres">
      <dgm:prSet presAssocID="{74099975-3748-4AA1-8161-ED6FE7B00FA2}" presName="Name0" presStyleCnt="0">
        <dgm:presLayoutVars>
          <dgm:dir/>
          <dgm:resizeHandles val="exact"/>
        </dgm:presLayoutVars>
      </dgm:prSet>
      <dgm:spPr/>
    </dgm:pt>
    <dgm:pt modelId="{25EDB196-C365-4BF0-A40E-4A8D02887A63}" type="pres">
      <dgm:prSet presAssocID="{A6E1BE0C-1D82-4718-B46F-97EF2DF04F3B}" presName="node" presStyleLbl="node1" presStyleIdx="0" presStyleCnt="9">
        <dgm:presLayoutVars>
          <dgm:bulletEnabled val="1"/>
        </dgm:presLayoutVars>
      </dgm:prSet>
      <dgm:spPr/>
    </dgm:pt>
    <dgm:pt modelId="{62A15C65-023A-48B6-93AC-69CF573607C4}" type="pres">
      <dgm:prSet presAssocID="{8E568F25-34C8-4363-BCD2-2E7FCE1A346E}" presName="sibTrans" presStyleLbl="sibTrans1D1" presStyleIdx="0" presStyleCnt="8"/>
      <dgm:spPr/>
    </dgm:pt>
    <dgm:pt modelId="{EAE9F18C-CA5D-4215-AF0E-8B0B6E970997}" type="pres">
      <dgm:prSet presAssocID="{8E568F25-34C8-4363-BCD2-2E7FCE1A346E}" presName="connectorText" presStyleLbl="sibTrans1D1" presStyleIdx="0" presStyleCnt="8"/>
      <dgm:spPr/>
    </dgm:pt>
    <dgm:pt modelId="{295F8B47-09FB-4D9E-8F2B-81DF1F4D20D7}" type="pres">
      <dgm:prSet presAssocID="{1FEBF538-8B39-4981-B231-946FE0F2781A}" presName="node" presStyleLbl="node1" presStyleIdx="1" presStyleCnt="9">
        <dgm:presLayoutVars>
          <dgm:bulletEnabled val="1"/>
        </dgm:presLayoutVars>
      </dgm:prSet>
      <dgm:spPr/>
    </dgm:pt>
    <dgm:pt modelId="{5AE3C1F9-AA1E-458C-A4E8-C1AD95231693}" type="pres">
      <dgm:prSet presAssocID="{4970EB08-ED51-4B61-A93B-3C864DD1F69C}" presName="sibTrans" presStyleLbl="sibTrans1D1" presStyleIdx="1" presStyleCnt="8"/>
      <dgm:spPr/>
    </dgm:pt>
    <dgm:pt modelId="{E2BCED20-AB80-4AB7-9B7B-D0FB0F21594F}" type="pres">
      <dgm:prSet presAssocID="{4970EB08-ED51-4B61-A93B-3C864DD1F69C}" presName="connectorText" presStyleLbl="sibTrans1D1" presStyleIdx="1" presStyleCnt="8"/>
      <dgm:spPr/>
    </dgm:pt>
    <dgm:pt modelId="{6FF1CE3E-EFC5-4A0E-A1BF-889CB8E1F42C}" type="pres">
      <dgm:prSet presAssocID="{47DD80E9-809E-4410-BE66-6DAD1D64639A}" presName="node" presStyleLbl="node1" presStyleIdx="2" presStyleCnt="9">
        <dgm:presLayoutVars>
          <dgm:bulletEnabled val="1"/>
        </dgm:presLayoutVars>
      </dgm:prSet>
      <dgm:spPr/>
    </dgm:pt>
    <dgm:pt modelId="{FFD1CD7C-5AF2-4C5D-9665-2AEDC9CF9B9A}" type="pres">
      <dgm:prSet presAssocID="{DE88B83B-8AEF-448E-BE44-E435D4737ED7}" presName="sibTrans" presStyleLbl="sibTrans1D1" presStyleIdx="2" presStyleCnt="8"/>
      <dgm:spPr/>
    </dgm:pt>
    <dgm:pt modelId="{5BC8D7F4-64C2-42D7-8B90-6B5196E62D37}" type="pres">
      <dgm:prSet presAssocID="{DE88B83B-8AEF-448E-BE44-E435D4737ED7}" presName="connectorText" presStyleLbl="sibTrans1D1" presStyleIdx="2" presStyleCnt="8"/>
      <dgm:spPr/>
    </dgm:pt>
    <dgm:pt modelId="{AA19B532-9741-4512-9543-1A0F31489FDD}" type="pres">
      <dgm:prSet presAssocID="{59D0F793-1A7B-44B6-85A4-E80395B6BC7A}" presName="node" presStyleLbl="node1" presStyleIdx="3" presStyleCnt="9">
        <dgm:presLayoutVars>
          <dgm:bulletEnabled val="1"/>
        </dgm:presLayoutVars>
      </dgm:prSet>
      <dgm:spPr/>
    </dgm:pt>
    <dgm:pt modelId="{4867AFF7-A655-45D5-8D5E-5F1FB8869154}" type="pres">
      <dgm:prSet presAssocID="{E554EEFF-ABA8-4BED-8762-7DE5F9FA9F62}" presName="sibTrans" presStyleLbl="sibTrans1D1" presStyleIdx="3" presStyleCnt="8"/>
      <dgm:spPr/>
    </dgm:pt>
    <dgm:pt modelId="{9983CC2C-4518-4E8F-AFEA-B15066A5CBD7}" type="pres">
      <dgm:prSet presAssocID="{E554EEFF-ABA8-4BED-8762-7DE5F9FA9F62}" presName="connectorText" presStyleLbl="sibTrans1D1" presStyleIdx="3" presStyleCnt="8"/>
      <dgm:spPr/>
    </dgm:pt>
    <dgm:pt modelId="{C8D9DE6D-EE0D-4C7C-83E8-AC28F3FC81A7}" type="pres">
      <dgm:prSet presAssocID="{051DAFE8-07D5-48F5-8B1B-E30A91089132}" presName="node" presStyleLbl="node1" presStyleIdx="4" presStyleCnt="9">
        <dgm:presLayoutVars>
          <dgm:bulletEnabled val="1"/>
        </dgm:presLayoutVars>
      </dgm:prSet>
      <dgm:spPr/>
    </dgm:pt>
    <dgm:pt modelId="{04A7338D-BD0C-453A-B61F-31EC96DB91F7}" type="pres">
      <dgm:prSet presAssocID="{EEB52323-AD84-4237-B68E-07304650DA2F}" presName="sibTrans" presStyleLbl="sibTrans1D1" presStyleIdx="4" presStyleCnt="8"/>
      <dgm:spPr/>
    </dgm:pt>
    <dgm:pt modelId="{6B15DCA5-70E4-4F51-81E9-2F479E62A07D}" type="pres">
      <dgm:prSet presAssocID="{EEB52323-AD84-4237-B68E-07304650DA2F}" presName="connectorText" presStyleLbl="sibTrans1D1" presStyleIdx="4" presStyleCnt="8"/>
      <dgm:spPr/>
    </dgm:pt>
    <dgm:pt modelId="{CBC8D83D-9088-49CD-B288-78D53BC7FD89}" type="pres">
      <dgm:prSet presAssocID="{0D1114D0-6876-40C9-99A6-1E2FE881291E}" presName="node" presStyleLbl="node1" presStyleIdx="5" presStyleCnt="9">
        <dgm:presLayoutVars>
          <dgm:bulletEnabled val="1"/>
        </dgm:presLayoutVars>
      </dgm:prSet>
      <dgm:spPr/>
    </dgm:pt>
    <dgm:pt modelId="{D41AB0A7-0227-4030-AF54-0ED468BC9EC5}" type="pres">
      <dgm:prSet presAssocID="{CD162889-ABCA-4EED-8103-64976FF0B90D}" presName="sibTrans" presStyleLbl="sibTrans1D1" presStyleIdx="5" presStyleCnt="8"/>
      <dgm:spPr/>
    </dgm:pt>
    <dgm:pt modelId="{2E4DA635-A29E-4208-AC17-F01B542A36EB}" type="pres">
      <dgm:prSet presAssocID="{CD162889-ABCA-4EED-8103-64976FF0B90D}" presName="connectorText" presStyleLbl="sibTrans1D1" presStyleIdx="5" presStyleCnt="8"/>
      <dgm:spPr/>
    </dgm:pt>
    <dgm:pt modelId="{46AFFBCC-3FD3-4F08-A392-F82B82BC6626}" type="pres">
      <dgm:prSet presAssocID="{CF6F0601-ECEE-4293-9169-339D43506427}" presName="node" presStyleLbl="node1" presStyleIdx="6" presStyleCnt="9">
        <dgm:presLayoutVars>
          <dgm:bulletEnabled val="1"/>
        </dgm:presLayoutVars>
      </dgm:prSet>
      <dgm:spPr/>
    </dgm:pt>
    <dgm:pt modelId="{94965E4F-0C59-4453-9213-67A7CFD089E1}" type="pres">
      <dgm:prSet presAssocID="{EF29B018-D126-4D00-BDEC-9B898CD3A86D}" presName="sibTrans" presStyleLbl="sibTrans1D1" presStyleIdx="6" presStyleCnt="8"/>
      <dgm:spPr/>
    </dgm:pt>
    <dgm:pt modelId="{A93C269B-E3E0-4CAA-8071-BCAAAF771A76}" type="pres">
      <dgm:prSet presAssocID="{EF29B018-D126-4D00-BDEC-9B898CD3A86D}" presName="connectorText" presStyleLbl="sibTrans1D1" presStyleIdx="6" presStyleCnt="8"/>
      <dgm:spPr/>
    </dgm:pt>
    <dgm:pt modelId="{FFDB24DB-C950-471C-B665-CDBB09157019}" type="pres">
      <dgm:prSet presAssocID="{7DF5B022-3603-4CE3-8DED-2F74D5BC37BC}" presName="node" presStyleLbl="node1" presStyleIdx="7" presStyleCnt="9">
        <dgm:presLayoutVars>
          <dgm:bulletEnabled val="1"/>
        </dgm:presLayoutVars>
      </dgm:prSet>
      <dgm:spPr/>
    </dgm:pt>
    <dgm:pt modelId="{4620EF15-D1AE-4E1F-B9FA-B3EF86BC5E3C}" type="pres">
      <dgm:prSet presAssocID="{93A42B0F-2D4A-4FC2-A9F3-14614FD442F9}" presName="sibTrans" presStyleLbl="sibTrans1D1" presStyleIdx="7" presStyleCnt="8"/>
      <dgm:spPr/>
    </dgm:pt>
    <dgm:pt modelId="{4A57F99F-F65B-4DAA-8CB9-DBD8EC8A83FB}" type="pres">
      <dgm:prSet presAssocID="{93A42B0F-2D4A-4FC2-A9F3-14614FD442F9}" presName="connectorText" presStyleLbl="sibTrans1D1" presStyleIdx="7" presStyleCnt="8"/>
      <dgm:spPr/>
    </dgm:pt>
    <dgm:pt modelId="{DDA23CFD-AD36-4A88-AFCC-E6C7ABB6A5E9}" type="pres">
      <dgm:prSet presAssocID="{8854A75C-EF17-4FA1-95CB-B38908E41AAD}" presName="node" presStyleLbl="node1" presStyleIdx="8" presStyleCnt="9">
        <dgm:presLayoutVars>
          <dgm:bulletEnabled val="1"/>
        </dgm:presLayoutVars>
      </dgm:prSet>
      <dgm:spPr/>
    </dgm:pt>
  </dgm:ptLst>
  <dgm:cxnLst>
    <dgm:cxn modelId="{D994F301-51A7-48DA-900E-5C322B5E9B44}" type="presOf" srcId="{CD162889-ABCA-4EED-8103-64976FF0B90D}" destId="{D41AB0A7-0227-4030-AF54-0ED468BC9EC5}" srcOrd="0" destOrd="0" presId="urn:microsoft.com/office/officeart/2016/7/layout/RepeatingBendingProcessNew"/>
    <dgm:cxn modelId="{B6D32304-4B7F-4203-956F-3C8D97830427}" type="presOf" srcId="{74099975-3748-4AA1-8161-ED6FE7B00FA2}" destId="{F44F677C-4A0C-4B90-A041-E9D4AB596AB3}" srcOrd="0" destOrd="0" presId="urn:microsoft.com/office/officeart/2016/7/layout/RepeatingBendingProcessNew"/>
    <dgm:cxn modelId="{C8978911-32A2-417B-8B66-C681DA12031D}" type="presOf" srcId="{4970EB08-ED51-4B61-A93B-3C864DD1F69C}" destId="{5AE3C1F9-AA1E-458C-A4E8-C1AD95231693}" srcOrd="0" destOrd="0" presId="urn:microsoft.com/office/officeart/2016/7/layout/RepeatingBendingProcessNew"/>
    <dgm:cxn modelId="{66799212-05E6-4C87-B703-8483FEA42F72}" type="presOf" srcId="{A6E1BE0C-1D82-4718-B46F-97EF2DF04F3B}" destId="{25EDB196-C365-4BF0-A40E-4A8D02887A63}" srcOrd="0" destOrd="0" presId="urn:microsoft.com/office/officeart/2016/7/layout/RepeatingBendingProcessNew"/>
    <dgm:cxn modelId="{F84AC920-AD80-4667-9217-460B0A042624}" srcId="{74099975-3748-4AA1-8161-ED6FE7B00FA2}" destId="{1FEBF538-8B39-4981-B231-946FE0F2781A}" srcOrd="1" destOrd="0" parTransId="{50E94E88-779D-4A03-9DFD-2A8291D8C27D}" sibTransId="{4970EB08-ED51-4B61-A93B-3C864DD1F69C}"/>
    <dgm:cxn modelId="{8C223922-2335-48EC-959B-87CDA4BC9340}" type="presOf" srcId="{E554EEFF-ABA8-4BED-8762-7DE5F9FA9F62}" destId="{9983CC2C-4518-4E8F-AFEA-B15066A5CBD7}" srcOrd="1" destOrd="0" presId="urn:microsoft.com/office/officeart/2016/7/layout/RepeatingBendingProcessNew"/>
    <dgm:cxn modelId="{47ECE424-FFD5-48D3-94FC-F88FB1CEF840}" type="presOf" srcId="{93A42B0F-2D4A-4FC2-A9F3-14614FD442F9}" destId="{4620EF15-D1AE-4E1F-B9FA-B3EF86BC5E3C}" srcOrd="0" destOrd="0" presId="urn:microsoft.com/office/officeart/2016/7/layout/RepeatingBendingProcessNew"/>
    <dgm:cxn modelId="{C7989433-9ED1-4381-BF09-18F9753FA09A}" type="presOf" srcId="{DE88B83B-8AEF-448E-BE44-E435D4737ED7}" destId="{FFD1CD7C-5AF2-4C5D-9665-2AEDC9CF9B9A}" srcOrd="0" destOrd="0" presId="urn:microsoft.com/office/officeart/2016/7/layout/RepeatingBendingProcessNew"/>
    <dgm:cxn modelId="{0A6E9037-94F8-441B-81A9-76481DFE9FF5}" srcId="{74099975-3748-4AA1-8161-ED6FE7B00FA2}" destId="{0D1114D0-6876-40C9-99A6-1E2FE881291E}" srcOrd="5" destOrd="0" parTransId="{8FE74AA7-4AC7-4CC9-A173-6AB8E515DEFD}" sibTransId="{CD162889-ABCA-4EED-8103-64976FF0B90D}"/>
    <dgm:cxn modelId="{BE68F541-DB8B-44AE-B2AA-1AB7400A81F4}" srcId="{74099975-3748-4AA1-8161-ED6FE7B00FA2}" destId="{A6E1BE0C-1D82-4718-B46F-97EF2DF04F3B}" srcOrd="0" destOrd="0" parTransId="{C0967C27-C282-4100-AF61-7AB50597253B}" sibTransId="{8E568F25-34C8-4363-BCD2-2E7FCE1A346E}"/>
    <dgm:cxn modelId="{7A3D1062-5062-4539-BEBD-AA003FC4CCC4}" type="presOf" srcId="{93A42B0F-2D4A-4FC2-A9F3-14614FD442F9}" destId="{4A57F99F-F65B-4DAA-8CB9-DBD8EC8A83FB}" srcOrd="1" destOrd="0" presId="urn:microsoft.com/office/officeart/2016/7/layout/RepeatingBendingProcessNew"/>
    <dgm:cxn modelId="{FED47C45-CFEC-4BE4-B87E-931103551D06}" type="presOf" srcId="{59D0F793-1A7B-44B6-85A4-E80395B6BC7A}" destId="{AA19B532-9741-4512-9543-1A0F31489FDD}" srcOrd="0" destOrd="0" presId="urn:microsoft.com/office/officeart/2016/7/layout/RepeatingBendingProcessNew"/>
    <dgm:cxn modelId="{8C539B65-8496-43B7-A8ED-B404A96D18C2}" type="presOf" srcId="{8E568F25-34C8-4363-BCD2-2E7FCE1A346E}" destId="{EAE9F18C-CA5D-4215-AF0E-8B0B6E970997}" srcOrd="1" destOrd="0" presId="urn:microsoft.com/office/officeart/2016/7/layout/RepeatingBendingProcessNew"/>
    <dgm:cxn modelId="{8A000E4D-848C-4223-BFA7-45CE92055834}" srcId="{74099975-3748-4AA1-8161-ED6FE7B00FA2}" destId="{59D0F793-1A7B-44B6-85A4-E80395B6BC7A}" srcOrd="3" destOrd="0" parTransId="{C64FF884-0266-4472-8CFD-E7A2E757BE80}" sibTransId="{E554EEFF-ABA8-4BED-8762-7DE5F9FA9F62}"/>
    <dgm:cxn modelId="{BDCB684F-22A7-43B7-8DF1-42EC01E25923}" type="presOf" srcId="{EEB52323-AD84-4237-B68E-07304650DA2F}" destId="{04A7338D-BD0C-453A-B61F-31EC96DB91F7}" srcOrd="0" destOrd="0" presId="urn:microsoft.com/office/officeart/2016/7/layout/RepeatingBendingProcessNew"/>
    <dgm:cxn modelId="{0B0BD877-2F90-4DA6-9F8E-FED62E401F6A}" srcId="{74099975-3748-4AA1-8161-ED6FE7B00FA2}" destId="{051DAFE8-07D5-48F5-8B1B-E30A91089132}" srcOrd="4" destOrd="0" parTransId="{40705FAF-F7ED-453E-973D-B5D7AE04DF34}" sibTransId="{EEB52323-AD84-4237-B68E-07304650DA2F}"/>
    <dgm:cxn modelId="{B182F979-F8C6-46D3-87F7-A5ED67AE5F8F}" type="presOf" srcId="{051DAFE8-07D5-48F5-8B1B-E30A91089132}" destId="{C8D9DE6D-EE0D-4C7C-83E8-AC28F3FC81A7}" srcOrd="0" destOrd="0" presId="urn:microsoft.com/office/officeart/2016/7/layout/RepeatingBendingProcessNew"/>
    <dgm:cxn modelId="{60171E5A-C8E5-4B09-857F-AF088E6AD4B6}" type="presOf" srcId="{8854A75C-EF17-4FA1-95CB-B38908E41AAD}" destId="{DDA23CFD-AD36-4A88-AFCC-E6C7ABB6A5E9}" srcOrd="0" destOrd="0" presId="urn:microsoft.com/office/officeart/2016/7/layout/RepeatingBendingProcessNew"/>
    <dgm:cxn modelId="{AEC1D986-C180-41E2-8506-B3C2E2EFA7D7}" type="presOf" srcId="{8E568F25-34C8-4363-BCD2-2E7FCE1A346E}" destId="{62A15C65-023A-48B6-93AC-69CF573607C4}" srcOrd="0" destOrd="0" presId="urn:microsoft.com/office/officeart/2016/7/layout/RepeatingBendingProcessNew"/>
    <dgm:cxn modelId="{A21A9C98-9BD6-413C-AA4C-D3B88C6BF7A4}" type="presOf" srcId="{EEB52323-AD84-4237-B68E-07304650DA2F}" destId="{6B15DCA5-70E4-4F51-81E9-2F479E62A07D}" srcOrd="1" destOrd="0" presId="urn:microsoft.com/office/officeart/2016/7/layout/RepeatingBendingProcessNew"/>
    <dgm:cxn modelId="{0CEA9B99-66DE-4E4F-A90E-85ACCA75F788}" type="presOf" srcId="{EF29B018-D126-4D00-BDEC-9B898CD3A86D}" destId="{A93C269B-E3E0-4CAA-8071-BCAAAF771A76}" srcOrd="1" destOrd="0" presId="urn:microsoft.com/office/officeart/2016/7/layout/RepeatingBendingProcessNew"/>
    <dgm:cxn modelId="{2F64919C-2EBA-4626-B11B-DBFAB1317A97}" type="presOf" srcId="{EF29B018-D126-4D00-BDEC-9B898CD3A86D}" destId="{94965E4F-0C59-4453-9213-67A7CFD089E1}" srcOrd="0" destOrd="0" presId="urn:microsoft.com/office/officeart/2016/7/layout/RepeatingBendingProcessNew"/>
    <dgm:cxn modelId="{6B30FAA0-296C-41A5-866D-AC5F460E9136}" type="presOf" srcId="{CD162889-ABCA-4EED-8103-64976FF0B90D}" destId="{2E4DA635-A29E-4208-AC17-F01B542A36EB}" srcOrd="1" destOrd="0" presId="urn:microsoft.com/office/officeart/2016/7/layout/RepeatingBendingProcessNew"/>
    <dgm:cxn modelId="{D1F927A2-344F-4499-A571-0BCB3A9016A6}" srcId="{74099975-3748-4AA1-8161-ED6FE7B00FA2}" destId="{7DF5B022-3603-4CE3-8DED-2F74D5BC37BC}" srcOrd="7" destOrd="0" parTransId="{223D627D-ACDE-4623-969B-2A152EB77002}" sibTransId="{93A42B0F-2D4A-4FC2-A9F3-14614FD442F9}"/>
    <dgm:cxn modelId="{868859A3-A367-4491-9C44-ED82C90BFCF3}" type="presOf" srcId="{7DF5B022-3603-4CE3-8DED-2F74D5BC37BC}" destId="{FFDB24DB-C950-471C-B665-CDBB09157019}" srcOrd="0" destOrd="0" presId="urn:microsoft.com/office/officeart/2016/7/layout/RepeatingBendingProcessNew"/>
    <dgm:cxn modelId="{0241D1A6-CC27-4785-86B3-05627D7C342C}" type="presOf" srcId="{47DD80E9-809E-4410-BE66-6DAD1D64639A}" destId="{6FF1CE3E-EFC5-4A0E-A1BF-889CB8E1F42C}" srcOrd="0" destOrd="0" presId="urn:microsoft.com/office/officeart/2016/7/layout/RepeatingBendingProcessNew"/>
    <dgm:cxn modelId="{DA495CA9-3B37-4E54-B271-60FA429468F6}" type="presOf" srcId="{1FEBF538-8B39-4981-B231-946FE0F2781A}" destId="{295F8B47-09FB-4D9E-8F2B-81DF1F4D20D7}" srcOrd="0" destOrd="0" presId="urn:microsoft.com/office/officeart/2016/7/layout/RepeatingBendingProcessNew"/>
    <dgm:cxn modelId="{CA845DB8-259A-464B-8014-FC8022784B6A}" srcId="{74099975-3748-4AA1-8161-ED6FE7B00FA2}" destId="{CF6F0601-ECEE-4293-9169-339D43506427}" srcOrd="6" destOrd="0" parTransId="{9F724096-C1D3-4463-B4DD-836E80E36768}" sibTransId="{EF29B018-D126-4D00-BDEC-9B898CD3A86D}"/>
    <dgm:cxn modelId="{BBD39ECB-4E9D-4953-891C-C04B03B93A01}" type="presOf" srcId="{DE88B83B-8AEF-448E-BE44-E435D4737ED7}" destId="{5BC8D7F4-64C2-42D7-8B90-6B5196E62D37}" srcOrd="1" destOrd="0" presId="urn:microsoft.com/office/officeart/2016/7/layout/RepeatingBendingProcessNew"/>
    <dgm:cxn modelId="{DAF8AAD1-9CA0-4CDB-A4A3-0BF821ACA6AF}" type="presOf" srcId="{CF6F0601-ECEE-4293-9169-339D43506427}" destId="{46AFFBCC-3FD3-4F08-A392-F82B82BC6626}" srcOrd="0" destOrd="0" presId="urn:microsoft.com/office/officeart/2016/7/layout/RepeatingBendingProcessNew"/>
    <dgm:cxn modelId="{9F8675E1-69F4-47BA-97E6-C862C5B2B334}" srcId="{74099975-3748-4AA1-8161-ED6FE7B00FA2}" destId="{8854A75C-EF17-4FA1-95CB-B38908E41AAD}" srcOrd="8" destOrd="0" parTransId="{C207D4AC-D223-46D5-B88C-67293FEB8E98}" sibTransId="{3F995411-6D4F-4126-B50B-576F2572178B}"/>
    <dgm:cxn modelId="{AAD3A3ED-F60D-4EBB-9DF7-028D4D4042C1}" type="presOf" srcId="{E554EEFF-ABA8-4BED-8762-7DE5F9FA9F62}" destId="{4867AFF7-A655-45D5-8D5E-5F1FB8869154}" srcOrd="0" destOrd="0" presId="urn:microsoft.com/office/officeart/2016/7/layout/RepeatingBendingProcessNew"/>
    <dgm:cxn modelId="{CDDA1BF8-3CB1-4BCA-BA02-C773AB0A789B}" type="presOf" srcId="{0D1114D0-6876-40C9-99A6-1E2FE881291E}" destId="{CBC8D83D-9088-49CD-B288-78D53BC7FD89}" srcOrd="0" destOrd="0" presId="urn:microsoft.com/office/officeart/2016/7/layout/RepeatingBendingProcessNew"/>
    <dgm:cxn modelId="{609F2FFA-55B0-4E72-8D5B-5571256D591D}" type="presOf" srcId="{4970EB08-ED51-4B61-A93B-3C864DD1F69C}" destId="{E2BCED20-AB80-4AB7-9B7B-D0FB0F21594F}" srcOrd="1" destOrd="0" presId="urn:microsoft.com/office/officeart/2016/7/layout/RepeatingBendingProcessNew"/>
    <dgm:cxn modelId="{EC90DCFA-B993-4AC7-8D5F-408DD2AD0F43}" srcId="{74099975-3748-4AA1-8161-ED6FE7B00FA2}" destId="{47DD80E9-809E-4410-BE66-6DAD1D64639A}" srcOrd="2" destOrd="0" parTransId="{6B85E662-0555-45C5-8586-039B9B978505}" sibTransId="{DE88B83B-8AEF-448E-BE44-E435D4737ED7}"/>
    <dgm:cxn modelId="{291A36E2-3925-4A08-8370-0FB6C9260C65}" type="presParOf" srcId="{F44F677C-4A0C-4B90-A041-E9D4AB596AB3}" destId="{25EDB196-C365-4BF0-A40E-4A8D02887A63}" srcOrd="0" destOrd="0" presId="urn:microsoft.com/office/officeart/2016/7/layout/RepeatingBendingProcessNew"/>
    <dgm:cxn modelId="{CB20DDAE-290F-41BB-8BDF-0837C4F9A521}" type="presParOf" srcId="{F44F677C-4A0C-4B90-A041-E9D4AB596AB3}" destId="{62A15C65-023A-48B6-93AC-69CF573607C4}" srcOrd="1" destOrd="0" presId="urn:microsoft.com/office/officeart/2016/7/layout/RepeatingBendingProcessNew"/>
    <dgm:cxn modelId="{F5C9A580-85FD-47B1-9954-678F56112351}" type="presParOf" srcId="{62A15C65-023A-48B6-93AC-69CF573607C4}" destId="{EAE9F18C-CA5D-4215-AF0E-8B0B6E970997}" srcOrd="0" destOrd="0" presId="urn:microsoft.com/office/officeart/2016/7/layout/RepeatingBendingProcessNew"/>
    <dgm:cxn modelId="{65588366-80E2-46E3-A1B8-110B550F71DA}" type="presParOf" srcId="{F44F677C-4A0C-4B90-A041-E9D4AB596AB3}" destId="{295F8B47-09FB-4D9E-8F2B-81DF1F4D20D7}" srcOrd="2" destOrd="0" presId="urn:microsoft.com/office/officeart/2016/7/layout/RepeatingBendingProcessNew"/>
    <dgm:cxn modelId="{26248640-520A-4144-9291-389136C84608}" type="presParOf" srcId="{F44F677C-4A0C-4B90-A041-E9D4AB596AB3}" destId="{5AE3C1F9-AA1E-458C-A4E8-C1AD95231693}" srcOrd="3" destOrd="0" presId="urn:microsoft.com/office/officeart/2016/7/layout/RepeatingBendingProcessNew"/>
    <dgm:cxn modelId="{95670DEB-B0B8-4B35-A28D-24DBC2B94744}" type="presParOf" srcId="{5AE3C1F9-AA1E-458C-A4E8-C1AD95231693}" destId="{E2BCED20-AB80-4AB7-9B7B-D0FB0F21594F}" srcOrd="0" destOrd="0" presId="urn:microsoft.com/office/officeart/2016/7/layout/RepeatingBendingProcessNew"/>
    <dgm:cxn modelId="{01211C2A-B369-41B3-ADFB-9C49A3D06096}" type="presParOf" srcId="{F44F677C-4A0C-4B90-A041-E9D4AB596AB3}" destId="{6FF1CE3E-EFC5-4A0E-A1BF-889CB8E1F42C}" srcOrd="4" destOrd="0" presId="urn:microsoft.com/office/officeart/2016/7/layout/RepeatingBendingProcessNew"/>
    <dgm:cxn modelId="{E8BAA3FF-450A-4590-BD96-D7349C7C279E}" type="presParOf" srcId="{F44F677C-4A0C-4B90-A041-E9D4AB596AB3}" destId="{FFD1CD7C-5AF2-4C5D-9665-2AEDC9CF9B9A}" srcOrd="5" destOrd="0" presId="urn:microsoft.com/office/officeart/2016/7/layout/RepeatingBendingProcessNew"/>
    <dgm:cxn modelId="{A4422414-3FE3-427F-8F0F-582CE9F698B0}" type="presParOf" srcId="{FFD1CD7C-5AF2-4C5D-9665-2AEDC9CF9B9A}" destId="{5BC8D7F4-64C2-42D7-8B90-6B5196E62D37}" srcOrd="0" destOrd="0" presId="urn:microsoft.com/office/officeart/2016/7/layout/RepeatingBendingProcessNew"/>
    <dgm:cxn modelId="{712FC11D-978B-46AD-A9AB-7D5638812FA0}" type="presParOf" srcId="{F44F677C-4A0C-4B90-A041-E9D4AB596AB3}" destId="{AA19B532-9741-4512-9543-1A0F31489FDD}" srcOrd="6" destOrd="0" presId="urn:microsoft.com/office/officeart/2016/7/layout/RepeatingBendingProcessNew"/>
    <dgm:cxn modelId="{107A91B5-EC17-46E0-8CC4-185169D52DB3}" type="presParOf" srcId="{F44F677C-4A0C-4B90-A041-E9D4AB596AB3}" destId="{4867AFF7-A655-45D5-8D5E-5F1FB8869154}" srcOrd="7" destOrd="0" presId="urn:microsoft.com/office/officeart/2016/7/layout/RepeatingBendingProcessNew"/>
    <dgm:cxn modelId="{77D40F9E-BE80-4A0A-AC91-F4AC42C0D8D6}" type="presParOf" srcId="{4867AFF7-A655-45D5-8D5E-5F1FB8869154}" destId="{9983CC2C-4518-4E8F-AFEA-B15066A5CBD7}" srcOrd="0" destOrd="0" presId="urn:microsoft.com/office/officeart/2016/7/layout/RepeatingBendingProcessNew"/>
    <dgm:cxn modelId="{82C53530-8901-4107-817E-81A562D23E3C}" type="presParOf" srcId="{F44F677C-4A0C-4B90-A041-E9D4AB596AB3}" destId="{C8D9DE6D-EE0D-4C7C-83E8-AC28F3FC81A7}" srcOrd="8" destOrd="0" presId="urn:microsoft.com/office/officeart/2016/7/layout/RepeatingBendingProcessNew"/>
    <dgm:cxn modelId="{1669FB89-2D21-448C-A26A-5844B3CEE8B1}" type="presParOf" srcId="{F44F677C-4A0C-4B90-A041-E9D4AB596AB3}" destId="{04A7338D-BD0C-453A-B61F-31EC96DB91F7}" srcOrd="9" destOrd="0" presId="urn:microsoft.com/office/officeart/2016/7/layout/RepeatingBendingProcessNew"/>
    <dgm:cxn modelId="{6B06CFAC-D8CF-4A44-A189-DDAE1B653B6C}" type="presParOf" srcId="{04A7338D-BD0C-453A-B61F-31EC96DB91F7}" destId="{6B15DCA5-70E4-4F51-81E9-2F479E62A07D}" srcOrd="0" destOrd="0" presId="urn:microsoft.com/office/officeart/2016/7/layout/RepeatingBendingProcessNew"/>
    <dgm:cxn modelId="{36A22490-ACFF-48CD-92B7-4CEF670831E1}" type="presParOf" srcId="{F44F677C-4A0C-4B90-A041-E9D4AB596AB3}" destId="{CBC8D83D-9088-49CD-B288-78D53BC7FD89}" srcOrd="10" destOrd="0" presId="urn:microsoft.com/office/officeart/2016/7/layout/RepeatingBendingProcessNew"/>
    <dgm:cxn modelId="{B39CBEDF-3509-4B0E-8BF7-04C1C6ACAFC6}" type="presParOf" srcId="{F44F677C-4A0C-4B90-A041-E9D4AB596AB3}" destId="{D41AB0A7-0227-4030-AF54-0ED468BC9EC5}" srcOrd="11" destOrd="0" presId="urn:microsoft.com/office/officeart/2016/7/layout/RepeatingBendingProcessNew"/>
    <dgm:cxn modelId="{A6FBAA47-F797-42DF-9484-3A9E46F96D21}" type="presParOf" srcId="{D41AB0A7-0227-4030-AF54-0ED468BC9EC5}" destId="{2E4DA635-A29E-4208-AC17-F01B542A36EB}" srcOrd="0" destOrd="0" presId="urn:microsoft.com/office/officeart/2016/7/layout/RepeatingBendingProcessNew"/>
    <dgm:cxn modelId="{5B2E5CFF-445E-48E6-8606-5554681EE70D}" type="presParOf" srcId="{F44F677C-4A0C-4B90-A041-E9D4AB596AB3}" destId="{46AFFBCC-3FD3-4F08-A392-F82B82BC6626}" srcOrd="12" destOrd="0" presId="urn:microsoft.com/office/officeart/2016/7/layout/RepeatingBendingProcessNew"/>
    <dgm:cxn modelId="{4DC51554-0698-4F0C-A6EB-33E8AD2B6011}" type="presParOf" srcId="{F44F677C-4A0C-4B90-A041-E9D4AB596AB3}" destId="{94965E4F-0C59-4453-9213-67A7CFD089E1}" srcOrd="13" destOrd="0" presId="urn:microsoft.com/office/officeart/2016/7/layout/RepeatingBendingProcessNew"/>
    <dgm:cxn modelId="{96D01BCA-092E-40B7-9CBF-62B1AB6B9B8B}" type="presParOf" srcId="{94965E4F-0C59-4453-9213-67A7CFD089E1}" destId="{A93C269B-E3E0-4CAA-8071-BCAAAF771A76}" srcOrd="0" destOrd="0" presId="urn:microsoft.com/office/officeart/2016/7/layout/RepeatingBendingProcessNew"/>
    <dgm:cxn modelId="{0BDEE41E-FEA2-4C86-A4A5-D6E28157C15E}" type="presParOf" srcId="{F44F677C-4A0C-4B90-A041-E9D4AB596AB3}" destId="{FFDB24DB-C950-471C-B665-CDBB09157019}" srcOrd="14" destOrd="0" presId="urn:microsoft.com/office/officeart/2016/7/layout/RepeatingBendingProcessNew"/>
    <dgm:cxn modelId="{4F90FFCE-B4C4-4B3E-B8CC-5002BF31240B}" type="presParOf" srcId="{F44F677C-4A0C-4B90-A041-E9D4AB596AB3}" destId="{4620EF15-D1AE-4E1F-B9FA-B3EF86BC5E3C}" srcOrd="15" destOrd="0" presId="urn:microsoft.com/office/officeart/2016/7/layout/RepeatingBendingProcessNew"/>
    <dgm:cxn modelId="{4BC73C08-134C-4C64-8FC8-0EF83DF8EE7D}" type="presParOf" srcId="{4620EF15-D1AE-4E1F-B9FA-B3EF86BC5E3C}" destId="{4A57F99F-F65B-4DAA-8CB9-DBD8EC8A83FB}" srcOrd="0" destOrd="0" presId="urn:microsoft.com/office/officeart/2016/7/layout/RepeatingBendingProcessNew"/>
    <dgm:cxn modelId="{78AD6476-439E-404F-AACA-9433838AA0F3}" type="presParOf" srcId="{F44F677C-4A0C-4B90-A041-E9D4AB596AB3}" destId="{DDA23CFD-AD36-4A88-AFCC-E6C7ABB6A5E9}" srcOrd="16"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55CD8B-9F5A-48D2-B8A4-82FB7A738010}" type="doc">
      <dgm:prSet loTypeId="urn:microsoft.com/office/officeart/2005/8/layout/cycle2" loCatId="cycle" qsTypeId="urn:microsoft.com/office/officeart/2005/8/quickstyle/simple4" qsCatId="simple" csTypeId="urn:microsoft.com/office/officeart/2005/8/colors/colorful5" csCatId="colorful" phldr="1"/>
      <dgm:spPr/>
      <dgm:t>
        <a:bodyPr/>
        <a:lstStyle/>
        <a:p>
          <a:endParaRPr lang="en-US"/>
        </a:p>
      </dgm:t>
    </dgm:pt>
    <dgm:pt modelId="{4F60DB01-C912-456A-A11F-0B91D7637A73}">
      <dgm:prSet/>
      <dgm:spPr/>
      <dgm:t>
        <a:bodyPr/>
        <a:lstStyle/>
        <a:p>
          <a:r>
            <a:rPr lang="en-US" b="1"/>
            <a:t>HbA1C</a:t>
          </a:r>
        </a:p>
      </dgm:t>
    </dgm:pt>
    <dgm:pt modelId="{8BF68185-0EB7-4AC5-B79C-3BB1E4A16F26}" type="parTrans" cxnId="{E3235985-B450-4A0D-AC3D-EF01FFB8B881}">
      <dgm:prSet/>
      <dgm:spPr/>
      <dgm:t>
        <a:bodyPr/>
        <a:lstStyle/>
        <a:p>
          <a:endParaRPr lang="en-US"/>
        </a:p>
      </dgm:t>
    </dgm:pt>
    <dgm:pt modelId="{999454BF-AFDE-43CB-82AC-42C5E7C45557}" type="sibTrans" cxnId="{E3235985-B450-4A0D-AC3D-EF01FFB8B881}">
      <dgm:prSet/>
      <dgm:spPr/>
      <dgm:t>
        <a:bodyPr/>
        <a:lstStyle/>
        <a:p>
          <a:endParaRPr lang="en-US"/>
        </a:p>
      </dgm:t>
    </dgm:pt>
    <dgm:pt modelId="{D72F9FE8-D860-48D8-BCD5-9BCD6BBCF128}">
      <dgm:prSet/>
      <dgm:spPr/>
      <dgm:t>
        <a:bodyPr/>
        <a:lstStyle/>
        <a:p>
          <a:r>
            <a:rPr lang="en-US" b="1"/>
            <a:t>Hemoglobin</a:t>
          </a:r>
          <a:r>
            <a:rPr lang="en-US"/>
            <a:t> </a:t>
          </a:r>
          <a:r>
            <a:rPr lang="en-US" b="1"/>
            <a:t>A1C</a:t>
          </a:r>
        </a:p>
      </dgm:t>
    </dgm:pt>
    <dgm:pt modelId="{C5AA80C8-7521-4BF2-9C04-78AA3E73FC70}" type="parTrans" cxnId="{4B967790-9160-43D5-A078-B1A44473A430}">
      <dgm:prSet/>
      <dgm:spPr/>
      <dgm:t>
        <a:bodyPr/>
        <a:lstStyle/>
        <a:p>
          <a:endParaRPr lang="en-US"/>
        </a:p>
      </dgm:t>
    </dgm:pt>
    <dgm:pt modelId="{646F6888-1FB8-4B2A-BAD1-1D4EE5FEFCF8}" type="sibTrans" cxnId="{4B967790-9160-43D5-A078-B1A44473A430}">
      <dgm:prSet/>
      <dgm:spPr/>
      <dgm:t>
        <a:bodyPr/>
        <a:lstStyle/>
        <a:p>
          <a:endParaRPr lang="en-US"/>
        </a:p>
      </dgm:t>
    </dgm:pt>
    <dgm:pt modelId="{B5103A8B-F9CA-4B50-B6DD-2D54D3B22D67}">
      <dgm:prSet/>
      <dgm:spPr/>
      <dgm:t>
        <a:bodyPr/>
        <a:lstStyle/>
        <a:p>
          <a:r>
            <a:rPr lang="en-US" b="1"/>
            <a:t>Glucohemoglobin</a:t>
          </a:r>
        </a:p>
      </dgm:t>
    </dgm:pt>
    <dgm:pt modelId="{6E97EA07-E867-4557-814A-95C5E5965931}" type="parTrans" cxnId="{3E991521-E80A-472A-9473-E81C747E2CD4}">
      <dgm:prSet/>
      <dgm:spPr/>
      <dgm:t>
        <a:bodyPr/>
        <a:lstStyle/>
        <a:p>
          <a:endParaRPr lang="en-US"/>
        </a:p>
      </dgm:t>
    </dgm:pt>
    <dgm:pt modelId="{07BF3669-A9D7-4EA8-948F-2BB8515756DE}" type="sibTrans" cxnId="{3E991521-E80A-472A-9473-E81C747E2CD4}">
      <dgm:prSet/>
      <dgm:spPr/>
      <dgm:t>
        <a:bodyPr/>
        <a:lstStyle/>
        <a:p>
          <a:endParaRPr lang="en-US"/>
        </a:p>
      </dgm:t>
    </dgm:pt>
    <dgm:pt modelId="{264B32C8-F590-4022-A77A-E1AFD24CF854}">
      <dgm:prSet/>
      <dgm:spPr/>
      <dgm:t>
        <a:bodyPr/>
        <a:lstStyle/>
        <a:p>
          <a:r>
            <a:rPr lang="en-US" b="1"/>
            <a:t>Glycohemoglobin</a:t>
          </a:r>
        </a:p>
      </dgm:t>
    </dgm:pt>
    <dgm:pt modelId="{B9240333-1BDA-4211-A1E0-BADB70327BEB}" type="parTrans" cxnId="{05563AD0-1E63-417E-91A4-27B716DE0446}">
      <dgm:prSet/>
      <dgm:spPr/>
      <dgm:t>
        <a:bodyPr/>
        <a:lstStyle/>
        <a:p>
          <a:endParaRPr lang="en-US"/>
        </a:p>
      </dgm:t>
    </dgm:pt>
    <dgm:pt modelId="{738C19E8-8BA8-48C2-A9A5-CF0099538B42}" type="sibTrans" cxnId="{05563AD0-1E63-417E-91A4-27B716DE0446}">
      <dgm:prSet/>
      <dgm:spPr/>
      <dgm:t>
        <a:bodyPr/>
        <a:lstStyle/>
        <a:p>
          <a:endParaRPr lang="en-US"/>
        </a:p>
      </dgm:t>
    </dgm:pt>
    <dgm:pt modelId="{38D011F5-3066-43B3-B306-8D49A5DA45EE}">
      <dgm:prSet/>
      <dgm:spPr/>
      <dgm:t>
        <a:bodyPr/>
        <a:lstStyle/>
        <a:p>
          <a:r>
            <a:rPr lang="en-US" b="1"/>
            <a:t>Glycosylated</a:t>
          </a:r>
          <a:r>
            <a:rPr lang="en-US"/>
            <a:t> </a:t>
          </a:r>
          <a:r>
            <a:rPr lang="en-US" b="1"/>
            <a:t>Hemoglobin</a:t>
          </a:r>
        </a:p>
      </dgm:t>
    </dgm:pt>
    <dgm:pt modelId="{E5018217-0835-442A-9202-AC5DF8A3ED51}" type="parTrans" cxnId="{6B3DA9DC-0CDC-4212-A6C7-593D043A9383}">
      <dgm:prSet/>
      <dgm:spPr/>
      <dgm:t>
        <a:bodyPr/>
        <a:lstStyle/>
        <a:p>
          <a:endParaRPr lang="en-US"/>
        </a:p>
      </dgm:t>
    </dgm:pt>
    <dgm:pt modelId="{CD741B7A-91DA-4FC7-A638-F8A09B4B7B9D}" type="sibTrans" cxnId="{6B3DA9DC-0CDC-4212-A6C7-593D043A9383}">
      <dgm:prSet/>
      <dgm:spPr/>
      <dgm:t>
        <a:bodyPr/>
        <a:lstStyle/>
        <a:p>
          <a:endParaRPr lang="en-US"/>
        </a:p>
      </dgm:t>
    </dgm:pt>
    <dgm:pt modelId="{A553C6BF-1C56-44FA-BC7F-951453D58742}" type="pres">
      <dgm:prSet presAssocID="{EE55CD8B-9F5A-48D2-B8A4-82FB7A738010}" presName="cycle" presStyleCnt="0">
        <dgm:presLayoutVars>
          <dgm:dir/>
          <dgm:resizeHandles val="exact"/>
        </dgm:presLayoutVars>
      </dgm:prSet>
      <dgm:spPr/>
    </dgm:pt>
    <dgm:pt modelId="{95DEBED8-4661-4402-BF46-1098D9F0678C}" type="pres">
      <dgm:prSet presAssocID="{4F60DB01-C912-456A-A11F-0B91D7637A73}" presName="node" presStyleLbl="node1" presStyleIdx="0" presStyleCnt="5">
        <dgm:presLayoutVars>
          <dgm:bulletEnabled val="1"/>
        </dgm:presLayoutVars>
      </dgm:prSet>
      <dgm:spPr/>
    </dgm:pt>
    <dgm:pt modelId="{B5F42E52-AC06-4E10-B328-973234A180D7}" type="pres">
      <dgm:prSet presAssocID="{999454BF-AFDE-43CB-82AC-42C5E7C45557}" presName="sibTrans" presStyleLbl="sibTrans2D1" presStyleIdx="0" presStyleCnt="5"/>
      <dgm:spPr/>
    </dgm:pt>
    <dgm:pt modelId="{B2F9C973-63BA-423E-8A52-31780906A93F}" type="pres">
      <dgm:prSet presAssocID="{999454BF-AFDE-43CB-82AC-42C5E7C45557}" presName="connectorText" presStyleLbl="sibTrans2D1" presStyleIdx="0" presStyleCnt="5"/>
      <dgm:spPr/>
    </dgm:pt>
    <dgm:pt modelId="{2D312975-4E1D-4E10-A4B6-5CE8256567FA}" type="pres">
      <dgm:prSet presAssocID="{D72F9FE8-D860-48D8-BCD5-9BCD6BBCF128}" presName="node" presStyleLbl="node1" presStyleIdx="1" presStyleCnt="5">
        <dgm:presLayoutVars>
          <dgm:bulletEnabled val="1"/>
        </dgm:presLayoutVars>
      </dgm:prSet>
      <dgm:spPr/>
    </dgm:pt>
    <dgm:pt modelId="{F422C1FB-EBA2-406E-9FBC-12E5341ED786}" type="pres">
      <dgm:prSet presAssocID="{646F6888-1FB8-4B2A-BAD1-1D4EE5FEFCF8}" presName="sibTrans" presStyleLbl="sibTrans2D1" presStyleIdx="1" presStyleCnt="5"/>
      <dgm:spPr/>
    </dgm:pt>
    <dgm:pt modelId="{0065964B-7910-4DDB-844D-FEDA5F229BBA}" type="pres">
      <dgm:prSet presAssocID="{646F6888-1FB8-4B2A-BAD1-1D4EE5FEFCF8}" presName="connectorText" presStyleLbl="sibTrans2D1" presStyleIdx="1" presStyleCnt="5"/>
      <dgm:spPr/>
    </dgm:pt>
    <dgm:pt modelId="{F923B118-CD39-42C5-B42A-12B76BBC5C5A}" type="pres">
      <dgm:prSet presAssocID="{B5103A8B-F9CA-4B50-B6DD-2D54D3B22D67}" presName="node" presStyleLbl="node1" presStyleIdx="2" presStyleCnt="5">
        <dgm:presLayoutVars>
          <dgm:bulletEnabled val="1"/>
        </dgm:presLayoutVars>
      </dgm:prSet>
      <dgm:spPr/>
    </dgm:pt>
    <dgm:pt modelId="{0D405ECC-73C8-4928-ABCB-E27B4826B52F}" type="pres">
      <dgm:prSet presAssocID="{07BF3669-A9D7-4EA8-948F-2BB8515756DE}" presName="sibTrans" presStyleLbl="sibTrans2D1" presStyleIdx="2" presStyleCnt="5"/>
      <dgm:spPr/>
    </dgm:pt>
    <dgm:pt modelId="{307B7FBF-9D51-45BC-9071-237850B6E9D1}" type="pres">
      <dgm:prSet presAssocID="{07BF3669-A9D7-4EA8-948F-2BB8515756DE}" presName="connectorText" presStyleLbl="sibTrans2D1" presStyleIdx="2" presStyleCnt="5"/>
      <dgm:spPr/>
    </dgm:pt>
    <dgm:pt modelId="{E2D18EFE-7028-49BD-B503-8F40A767C8DD}" type="pres">
      <dgm:prSet presAssocID="{264B32C8-F590-4022-A77A-E1AFD24CF854}" presName="node" presStyleLbl="node1" presStyleIdx="3" presStyleCnt="5">
        <dgm:presLayoutVars>
          <dgm:bulletEnabled val="1"/>
        </dgm:presLayoutVars>
      </dgm:prSet>
      <dgm:spPr/>
    </dgm:pt>
    <dgm:pt modelId="{E2AAF2ED-FCF2-4C2D-9E1E-C52BDF4253F3}" type="pres">
      <dgm:prSet presAssocID="{738C19E8-8BA8-48C2-A9A5-CF0099538B42}" presName="sibTrans" presStyleLbl="sibTrans2D1" presStyleIdx="3" presStyleCnt="5"/>
      <dgm:spPr/>
    </dgm:pt>
    <dgm:pt modelId="{E6FF46FC-955E-48F9-B716-55291C40E2E0}" type="pres">
      <dgm:prSet presAssocID="{738C19E8-8BA8-48C2-A9A5-CF0099538B42}" presName="connectorText" presStyleLbl="sibTrans2D1" presStyleIdx="3" presStyleCnt="5"/>
      <dgm:spPr/>
    </dgm:pt>
    <dgm:pt modelId="{3D9AE43D-BC53-42BC-B70B-57792959A2FD}" type="pres">
      <dgm:prSet presAssocID="{38D011F5-3066-43B3-B306-8D49A5DA45EE}" presName="node" presStyleLbl="node1" presStyleIdx="4" presStyleCnt="5">
        <dgm:presLayoutVars>
          <dgm:bulletEnabled val="1"/>
        </dgm:presLayoutVars>
      </dgm:prSet>
      <dgm:spPr/>
    </dgm:pt>
    <dgm:pt modelId="{79AEC3AA-5A63-4B7B-B621-5A1B27F60C28}" type="pres">
      <dgm:prSet presAssocID="{CD741B7A-91DA-4FC7-A638-F8A09B4B7B9D}" presName="sibTrans" presStyleLbl="sibTrans2D1" presStyleIdx="4" presStyleCnt="5"/>
      <dgm:spPr/>
    </dgm:pt>
    <dgm:pt modelId="{67C0F181-EA76-41AD-826A-164D15697C16}" type="pres">
      <dgm:prSet presAssocID="{CD741B7A-91DA-4FC7-A638-F8A09B4B7B9D}" presName="connectorText" presStyleLbl="sibTrans2D1" presStyleIdx="4" presStyleCnt="5"/>
      <dgm:spPr/>
    </dgm:pt>
  </dgm:ptLst>
  <dgm:cxnLst>
    <dgm:cxn modelId="{498A740F-2B6E-412D-869D-5539B6D0EC03}" type="presOf" srcId="{264B32C8-F590-4022-A77A-E1AFD24CF854}" destId="{E2D18EFE-7028-49BD-B503-8F40A767C8DD}" srcOrd="0" destOrd="0" presId="urn:microsoft.com/office/officeart/2005/8/layout/cycle2"/>
    <dgm:cxn modelId="{0C6F0317-B7A5-47FA-BADF-992E5BC2A173}" type="presOf" srcId="{07BF3669-A9D7-4EA8-948F-2BB8515756DE}" destId="{0D405ECC-73C8-4928-ABCB-E27B4826B52F}" srcOrd="0" destOrd="0" presId="urn:microsoft.com/office/officeart/2005/8/layout/cycle2"/>
    <dgm:cxn modelId="{3E991521-E80A-472A-9473-E81C747E2CD4}" srcId="{EE55CD8B-9F5A-48D2-B8A4-82FB7A738010}" destId="{B5103A8B-F9CA-4B50-B6DD-2D54D3B22D67}" srcOrd="2" destOrd="0" parTransId="{6E97EA07-E867-4557-814A-95C5E5965931}" sibTransId="{07BF3669-A9D7-4EA8-948F-2BB8515756DE}"/>
    <dgm:cxn modelId="{2FABC826-4242-4A7D-A1C0-EAD6BDED4D88}" type="presOf" srcId="{D72F9FE8-D860-48D8-BCD5-9BCD6BBCF128}" destId="{2D312975-4E1D-4E10-A4B6-5CE8256567FA}" srcOrd="0" destOrd="0" presId="urn:microsoft.com/office/officeart/2005/8/layout/cycle2"/>
    <dgm:cxn modelId="{2F576A27-2293-470A-94BB-55A296F52726}" type="presOf" srcId="{EE55CD8B-9F5A-48D2-B8A4-82FB7A738010}" destId="{A553C6BF-1C56-44FA-BC7F-951453D58742}" srcOrd="0" destOrd="0" presId="urn:microsoft.com/office/officeart/2005/8/layout/cycle2"/>
    <dgm:cxn modelId="{ECEBAA3D-9184-4016-BBDD-E1A4244375A9}" type="presOf" srcId="{4F60DB01-C912-456A-A11F-0B91D7637A73}" destId="{95DEBED8-4661-4402-BF46-1098D9F0678C}" srcOrd="0" destOrd="0" presId="urn:microsoft.com/office/officeart/2005/8/layout/cycle2"/>
    <dgm:cxn modelId="{6639EF4C-328F-4D5E-9C92-670F52FC5B49}" type="presOf" srcId="{B5103A8B-F9CA-4B50-B6DD-2D54D3B22D67}" destId="{F923B118-CD39-42C5-B42A-12B76BBC5C5A}" srcOrd="0" destOrd="0" presId="urn:microsoft.com/office/officeart/2005/8/layout/cycle2"/>
    <dgm:cxn modelId="{120DF875-49FB-4B9D-BCA8-91C2CA42A8E9}" type="presOf" srcId="{646F6888-1FB8-4B2A-BAD1-1D4EE5FEFCF8}" destId="{0065964B-7910-4DDB-844D-FEDA5F229BBA}" srcOrd="1" destOrd="0" presId="urn:microsoft.com/office/officeart/2005/8/layout/cycle2"/>
    <dgm:cxn modelId="{E3235985-B450-4A0D-AC3D-EF01FFB8B881}" srcId="{EE55CD8B-9F5A-48D2-B8A4-82FB7A738010}" destId="{4F60DB01-C912-456A-A11F-0B91D7637A73}" srcOrd="0" destOrd="0" parTransId="{8BF68185-0EB7-4AC5-B79C-3BB1E4A16F26}" sibTransId="{999454BF-AFDE-43CB-82AC-42C5E7C45557}"/>
    <dgm:cxn modelId="{ABB9CC86-C0FF-4265-9B23-16CC5850A428}" type="presOf" srcId="{646F6888-1FB8-4B2A-BAD1-1D4EE5FEFCF8}" destId="{F422C1FB-EBA2-406E-9FBC-12E5341ED786}" srcOrd="0" destOrd="0" presId="urn:microsoft.com/office/officeart/2005/8/layout/cycle2"/>
    <dgm:cxn modelId="{4B967790-9160-43D5-A078-B1A44473A430}" srcId="{EE55CD8B-9F5A-48D2-B8A4-82FB7A738010}" destId="{D72F9FE8-D860-48D8-BCD5-9BCD6BBCF128}" srcOrd="1" destOrd="0" parTransId="{C5AA80C8-7521-4BF2-9C04-78AA3E73FC70}" sibTransId="{646F6888-1FB8-4B2A-BAD1-1D4EE5FEFCF8}"/>
    <dgm:cxn modelId="{532A9791-0047-4802-AA99-CC730C9494AC}" type="presOf" srcId="{CD741B7A-91DA-4FC7-A638-F8A09B4B7B9D}" destId="{67C0F181-EA76-41AD-826A-164D15697C16}" srcOrd="1" destOrd="0" presId="urn:microsoft.com/office/officeart/2005/8/layout/cycle2"/>
    <dgm:cxn modelId="{E4E15897-94E1-45DC-B154-FEE2390E5D7D}" type="presOf" srcId="{999454BF-AFDE-43CB-82AC-42C5E7C45557}" destId="{B2F9C973-63BA-423E-8A52-31780906A93F}" srcOrd="1" destOrd="0" presId="urn:microsoft.com/office/officeart/2005/8/layout/cycle2"/>
    <dgm:cxn modelId="{1BA5C19E-B63E-488D-9D5B-9803AD736D1A}" type="presOf" srcId="{738C19E8-8BA8-48C2-A9A5-CF0099538B42}" destId="{E6FF46FC-955E-48F9-B716-55291C40E2E0}" srcOrd="1" destOrd="0" presId="urn:microsoft.com/office/officeart/2005/8/layout/cycle2"/>
    <dgm:cxn modelId="{99436CB2-4686-4B8B-A2A9-17FB7292382B}" type="presOf" srcId="{07BF3669-A9D7-4EA8-948F-2BB8515756DE}" destId="{307B7FBF-9D51-45BC-9071-237850B6E9D1}" srcOrd="1" destOrd="0" presId="urn:microsoft.com/office/officeart/2005/8/layout/cycle2"/>
    <dgm:cxn modelId="{D4D83FC2-5EA3-4ED7-9AEF-3A5B887787AE}" type="presOf" srcId="{999454BF-AFDE-43CB-82AC-42C5E7C45557}" destId="{B5F42E52-AC06-4E10-B328-973234A180D7}" srcOrd="0" destOrd="0" presId="urn:microsoft.com/office/officeart/2005/8/layout/cycle2"/>
    <dgm:cxn modelId="{05563AD0-1E63-417E-91A4-27B716DE0446}" srcId="{EE55CD8B-9F5A-48D2-B8A4-82FB7A738010}" destId="{264B32C8-F590-4022-A77A-E1AFD24CF854}" srcOrd="3" destOrd="0" parTransId="{B9240333-1BDA-4211-A1E0-BADB70327BEB}" sibTransId="{738C19E8-8BA8-48C2-A9A5-CF0099538B42}"/>
    <dgm:cxn modelId="{717B3DD8-E733-45B8-B3BB-1E207449CA94}" type="presOf" srcId="{CD741B7A-91DA-4FC7-A638-F8A09B4B7B9D}" destId="{79AEC3AA-5A63-4B7B-B621-5A1B27F60C28}" srcOrd="0" destOrd="0" presId="urn:microsoft.com/office/officeart/2005/8/layout/cycle2"/>
    <dgm:cxn modelId="{6B3DA9DC-0CDC-4212-A6C7-593D043A9383}" srcId="{EE55CD8B-9F5A-48D2-B8A4-82FB7A738010}" destId="{38D011F5-3066-43B3-B306-8D49A5DA45EE}" srcOrd="4" destOrd="0" parTransId="{E5018217-0835-442A-9202-AC5DF8A3ED51}" sibTransId="{CD741B7A-91DA-4FC7-A638-F8A09B4B7B9D}"/>
    <dgm:cxn modelId="{D3B676E5-BEE3-4BB0-B6F8-C7197E7AE649}" type="presOf" srcId="{38D011F5-3066-43B3-B306-8D49A5DA45EE}" destId="{3D9AE43D-BC53-42BC-B70B-57792959A2FD}" srcOrd="0" destOrd="0" presId="urn:microsoft.com/office/officeart/2005/8/layout/cycle2"/>
    <dgm:cxn modelId="{F32218FC-86B6-48CF-847A-FB3D2371B528}" type="presOf" srcId="{738C19E8-8BA8-48C2-A9A5-CF0099538B42}" destId="{E2AAF2ED-FCF2-4C2D-9E1E-C52BDF4253F3}" srcOrd="0" destOrd="0" presId="urn:microsoft.com/office/officeart/2005/8/layout/cycle2"/>
    <dgm:cxn modelId="{59BEACC8-AE33-4B96-84B3-96B37EAC768C}" type="presParOf" srcId="{A553C6BF-1C56-44FA-BC7F-951453D58742}" destId="{95DEBED8-4661-4402-BF46-1098D9F0678C}" srcOrd="0" destOrd="0" presId="urn:microsoft.com/office/officeart/2005/8/layout/cycle2"/>
    <dgm:cxn modelId="{A1C644EE-63AE-4160-B540-6D879DC787DF}" type="presParOf" srcId="{A553C6BF-1C56-44FA-BC7F-951453D58742}" destId="{B5F42E52-AC06-4E10-B328-973234A180D7}" srcOrd="1" destOrd="0" presId="urn:microsoft.com/office/officeart/2005/8/layout/cycle2"/>
    <dgm:cxn modelId="{D1DA412C-B34F-4F09-A192-1FABDEDB0736}" type="presParOf" srcId="{B5F42E52-AC06-4E10-B328-973234A180D7}" destId="{B2F9C973-63BA-423E-8A52-31780906A93F}" srcOrd="0" destOrd="0" presId="urn:microsoft.com/office/officeart/2005/8/layout/cycle2"/>
    <dgm:cxn modelId="{4C4FA6F1-2945-4BB5-967A-E6893AD88139}" type="presParOf" srcId="{A553C6BF-1C56-44FA-BC7F-951453D58742}" destId="{2D312975-4E1D-4E10-A4B6-5CE8256567FA}" srcOrd="2" destOrd="0" presId="urn:microsoft.com/office/officeart/2005/8/layout/cycle2"/>
    <dgm:cxn modelId="{B89BAA7B-7252-49B3-9FD9-B6583A811448}" type="presParOf" srcId="{A553C6BF-1C56-44FA-BC7F-951453D58742}" destId="{F422C1FB-EBA2-406E-9FBC-12E5341ED786}" srcOrd="3" destOrd="0" presId="urn:microsoft.com/office/officeart/2005/8/layout/cycle2"/>
    <dgm:cxn modelId="{AA203EBE-77C7-44AC-AE78-B1D604E92176}" type="presParOf" srcId="{F422C1FB-EBA2-406E-9FBC-12E5341ED786}" destId="{0065964B-7910-4DDB-844D-FEDA5F229BBA}" srcOrd="0" destOrd="0" presId="urn:microsoft.com/office/officeart/2005/8/layout/cycle2"/>
    <dgm:cxn modelId="{C9E22F8F-2F71-48BD-AABE-DF3054D54809}" type="presParOf" srcId="{A553C6BF-1C56-44FA-BC7F-951453D58742}" destId="{F923B118-CD39-42C5-B42A-12B76BBC5C5A}" srcOrd="4" destOrd="0" presId="urn:microsoft.com/office/officeart/2005/8/layout/cycle2"/>
    <dgm:cxn modelId="{14998F97-6E99-428B-AFF2-31F3D2456212}" type="presParOf" srcId="{A553C6BF-1C56-44FA-BC7F-951453D58742}" destId="{0D405ECC-73C8-4928-ABCB-E27B4826B52F}" srcOrd="5" destOrd="0" presId="urn:microsoft.com/office/officeart/2005/8/layout/cycle2"/>
    <dgm:cxn modelId="{E3BE3C85-4013-4C4A-AB50-2D931AD23C69}" type="presParOf" srcId="{0D405ECC-73C8-4928-ABCB-E27B4826B52F}" destId="{307B7FBF-9D51-45BC-9071-237850B6E9D1}" srcOrd="0" destOrd="0" presId="urn:microsoft.com/office/officeart/2005/8/layout/cycle2"/>
    <dgm:cxn modelId="{6BF8B8B0-BE37-415A-A2F8-C547709BBC36}" type="presParOf" srcId="{A553C6BF-1C56-44FA-BC7F-951453D58742}" destId="{E2D18EFE-7028-49BD-B503-8F40A767C8DD}" srcOrd="6" destOrd="0" presId="urn:microsoft.com/office/officeart/2005/8/layout/cycle2"/>
    <dgm:cxn modelId="{A0290FFD-700B-465D-A15E-60ADE0779A03}" type="presParOf" srcId="{A553C6BF-1C56-44FA-BC7F-951453D58742}" destId="{E2AAF2ED-FCF2-4C2D-9E1E-C52BDF4253F3}" srcOrd="7" destOrd="0" presId="urn:microsoft.com/office/officeart/2005/8/layout/cycle2"/>
    <dgm:cxn modelId="{DA35C432-4A22-4B53-952E-540D8CB74DB4}" type="presParOf" srcId="{E2AAF2ED-FCF2-4C2D-9E1E-C52BDF4253F3}" destId="{E6FF46FC-955E-48F9-B716-55291C40E2E0}" srcOrd="0" destOrd="0" presId="urn:microsoft.com/office/officeart/2005/8/layout/cycle2"/>
    <dgm:cxn modelId="{2CF687C6-0C3E-4EDD-AA16-7D35B5685C68}" type="presParOf" srcId="{A553C6BF-1C56-44FA-BC7F-951453D58742}" destId="{3D9AE43D-BC53-42BC-B70B-57792959A2FD}" srcOrd="8" destOrd="0" presId="urn:microsoft.com/office/officeart/2005/8/layout/cycle2"/>
    <dgm:cxn modelId="{BB800959-F1B5-44FA-BAFB-C443C11679FD}" type="presParOf" srcId="{A553C6BF-1C56-44FA-BC7F-951453D58742}" destId="{79AEC3AA-5A63-4B7B-B621-5A1B27F60C28}" srcOrd="9" destOrd="0" presId="urn:microsoft.com/office/officeart/2005/8/layout/cycle2"/>
    <dgm:cxn modelId="{14BA7FE3-5C07-4627-A7AC-12195A7C9CF6}" type="presParOf" srcId="{79AEC3AA-5A63-4B7B-B621-5A1B27F60C28}" destId="{67C0F181-EA76-41AD-826A-164D15697C1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53BFDF-8524-4477-9836-6276CB6DAE4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C87A677-7D65-43FE-8096-87F7F22C2BA8}">
      <dgm:prSet/>
      <dgm:spPr/>
      <dgm:t>
        <a:bodyPr/>
        <a:lstStyle/>
        <a:p>
          <a:r>
            <a:rPr lang="en-US"/>
            <a:t>Glucose becomes attached to hemoglobin in a non-enzymatic fashion, dependent on the average </a:t>
          </a:r>
          <a:r>
            <a:rPr lang="en-US" u="sng"/>
            <a:t>blood glucose concentration</a:t>
          </a:r>
          <a:r>
            <a:rPr lang="en-US"/>
            <a:t>.</a:t>
          </a:r>
        </a:p>
      </dgm:t>
    </dgm:pt>
    <dgm:pt modelId="{AEC210F3-6367-4FEE-B05A-F9DF1BF4CFE4}" type="parTrans" cxnId="{836865AF-9BF1-4BE8-81A8-B28E082DC77F}">
      <dgm:prSet/>
      <dgm:spPr/>
      <dgm:t>
        <a:bodyPr/>
        <a:lstStyle/>
        <a:p>
          <a:endParaRPr lang="en-US"/>
        </a:p>
      </dgm:t>
    </dgm:pt>
    <dgm:pt modelId="{1E0C1A39-0AB2-4912-BBB8-189A54B7932B}" type="sibTrans" cxnId="{836865AF-9BF1-4BE8-81A8-B28E082DC77F}">
      <dgm:prSet/>
      <dgm:spPr/>
      <dgm:t>
        <a:bodyPr/>
        <a:lstStyle/>
        <a:p>
          <a:endParaRPr lang="en-US"/>
        </a:p>
      </dgm:t>
    </dgm:pt>
    <dgm:pt modelId="{B55083CC-BAAC-430A-9106-3C66EA26616B}">
      <dgm:prSet/>
      <dgm:spPr/>
      <dgm:t>
        <a:bodyPr/>
        <a:lstStyle/>
        <a:p>
          <a:r>
            <a:rPr lang="en-US"/>
            <a:t>HbA1C is a measure of integrated glucose control over the preceding 2-3 months, reflecting the average </a:t>
          </a:r>
          <a:r>
            <a:rPr lang="en-US" u="sng"/>
            <a:t>life of a red blood cell (RBC)</a:t>
          </a:r>
          <a:r>
            <a:rPr lang="en-US"/>
            <a:t>.</a:t>
          </a:r>
        </a:p>
      </dgm:t>
    </dgm:pt>
    <dgm:pt modelId="{BC6C8A2C-505E-4686-B8AC-8C9E89412280}" type="parTrans" cxnId="{67CCD3CF-7D45-410B-957A-82FE852EE715}">
      <dgm:prSet/>
      <dgm:spPr/>
      <dgm:t>
        <a:bodyPr/>
        <a:lstStyle/>
        <a:p>
          <a:endParaRPr lang="en-US"/>
        </a:p>
      </dgm:t>
    </dgm:pt>
    <dgm:pt modelId="{A7FD0531-AA3C-4131-BDC5-FA4DFB68174F}" type="sibTrans" cxnId="{67CCD3CF-7D45-410B-957A-82FE852EE715}">
      <dgm:prSet/>
      <dgm:spPr/>
      <dgm:t>
        <a:bodyPr/>
        <a:lstStyle/>
        <a:p>
          <a:endParaRPr lang="en-US"/>
        </a:p>
      </dgm:t>
    </dgm:pt>
    <dgm:pt modelId="{3436834D-F143-4259-9763-82D8FB08C5D1}" type="pres">
      <dgm:prSet presAssocID="{1453BFDF-8524-4477-9836-6276CB6DAE41}" presName="linear" presStyleCnt="0">
        <dgm:presLayoutVars>
          <dgm:animLvl val="lvl"/>
          <dgm:resizeHandles val="exact"/>
        </dgm:presLayoutVars>
      </dgm:prSet>
      <dgm:spPr/>
    </dgm:pt>
    <dgm:pt modelId="{03968A5C-1E57-4FDA-8A24-41B3CC1B2340}" type="pres">
      <dgm:prSet presAssocID="{4C87A677-7D65-43FE-8096-87F7F22C2BA8}" presName="parentText" presStyleLbl="node1" presStyleIdx="0" presStyleCnt="2">
        <dgm:presLayoutVars>
          <dgm:chMax val="0"/>
          <dgm:bulletEnabled val="1"/>
        </dgm:presLayoutVars>
      </dgm:prSet>
      <dgm:spPr/>
    </dgm:pt>
    <dgm:pt modelId="{ABEAC8F2-ACE1-4F4A-8A9F-79A181AD9067}" type="pres">
      <dgm:prSet presAssocID="{1E0C1A39-0AB2-4912-BBB8-189A54B7932B}" presName="spacer" presStyleCnt="0"/>
      <dgm:spPr/>
    </dgm:pt>
    <dgm:pt modelId="{AEB74183-3817-449A-B84D-FC95FC10E81E}" type="pres">
      <dgm:prSet presAssocID="{B55083CC-BAAC-430A-9106-3C66EA26616B}" presName="parentText" presStyleLbl="node1" presStyleIdx="1" presStyleCnt="2">
        <dgm:presLayoutVars>
          <dgm:chMax val="0"/>
          <dgm:bulletEnabled val="1"/>
        </dgm:presLayoutVars>
      </dgm:prSet>
      <dgm:spPr/>
    </dgm:pt>
  </dgm:ptLst>
  <dgm:cxnLst>
    <dgm:cxn modelId="{C05CD106-40B1-424E-85F1-F45202BE9C41}" type="presOf" srcId="{B55083CC-BAAC-430A-9106-3C66EA26616B}" destId="{AEB74183-3817-449A-B84D-FC95FC10E81E}" srcOrd="0" destOrd="0" presId="urn:microsoft.com/office/officeart/2005/8/layout/vList2"/>
    <dgm:cxn modelId="{E3E31839-3B0D-4AC2-B0A0-27AE69B4FC05}" type="presOf" srcId="{4C87A677-7D65-43FE-8096-87F7F22C2BA8}" destId="{03968A5C-1E57-4FDA-8A24-41B3CC1B2340}" srcOrd="0" destOrd="0" presId="urn:microsoft.com/office/officeart/2005/8/layout/vList2"/>
    <dgm:cxn modelId="{AC43799D-7043-4F73-A92C-EE016B03FAEB}" type="presOf" srcId="{1453BFDF-8524-4477-9836-6276CB6DAE41}" destId="{3436834D-F143-4259-9763-82D8FB08C5D1}" srcOrd="0" destOrd="0" presId="urn:microsoft.com/office/officeart/2005/8/layout/vList2"/>
    <dgm:cxn modelId="{836865AF-9BF1-4BE8-81A8-B28E082DC77F}" srcId="{1453BFDF-8524-4477-9836-6276CB6DAE41}" destId="{4C87A677-7D65-43FE-8096-87F7F22C2BA8}" srcOrd="0" destOrd="0" parTransId="{AEC210F3-6367-4FEE-B05A-F9DF1BF4CFE4}" sibTransId="{1E0C1A39-0AB2-4912-BBB8-189A54B7932B}"/>
    <dgm:cxn modelId="{67CCD3CF-7D45-410B-957A-82FE852EE715}" srcId="{1453BFDF-8524-4477-9836-6276CB6DAE41}" destId="{B55083CC-BAAC-430A-9106-3C66EA26616B}" srcOrd="1" destOrd="0" parTransId="{BC6C8A2C-505E-4686-B8AC-8C9E89412280}" sibTransId="{A7FD0531-AA3C-4131-BDC5-FA4DFB68174F}"/>
    <dgm:cxn modelId="{932BA22D-4091-4FFD-AC75-DC4ADC04BC28}" type="presParOf" srcId="{3436834D-F143-4259-9763-82D8FB08C5D1}" destId="{03968A5C-1E57-4FDA-8A24-41B3CC1B2340}" srcOrd="0" destOrd="0" presId="urn:microsoft.com/office/officeart/2005/8/layout/vList2"/>
    <dgm:cxn modelId="{D53147F2-275D-40FE-B2B8-317DB92766EB}" type="presParOf" srcId="{3436834D-F143-4259-9763-82D8FB08C5D1}" destId="{ABEAC8F2-ACE1-4F4A-8A9F-79A181AD9067}" srcOrd="1" destOrd="0" presId="urn:microsoft.com/office/officeart/2005/8/layout/vList2"/>
    <dgm:cxn modelId="{398D72ED-F866-4913-A7D9-94B3E3E458D4}" type="presParOf" srcId="{3436834D-F143-4259-9763-82D8FB08C5D1}" destId="{AEB74183-3817-449A-B84D-FC95FC10E81E}"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BFE55A-52AC-449C-A42A-46C7F04A30B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A20387B-40FC-41E1-9EE5-908E11307A20}">
      <dgm:prSet/>
      <dgm:spPr/>
      <dgm:t>
        <a:bodyPr/>
        <a:lstStyle/>
        <a:p>
          <a:r>
            <a:rPr lang="en-US"/>
            <a:t>Consists of hyperglycemia, ketosis and acidosis.</a:t>
          </a:r>
        </a:p>
      </dgm:t>
    </dgm:pt>
    <dgm:pt modelId="{2FFCF955-E624-44DD-81A7-72D1E2644117}" type="parTrans" cxnId="{94056218-49A4-4E22-B45A-2DF960749491}">
      <dgm:prSet/>
      <dgm:spPr/>
      <dgm:t>
        <a:bodyPr/>
        <a:lstStyle/>
        <a:p>
          <a:endParaRPr lang="en-US"/>
        </a:p>
      </dgm:t>
    </dgm:pt>
    <dgm:pt modelId="{9027B99A-F08F-40C1-BFCA-FF8A760A15FF}" type="sibTrans" cxnId="{94056218-49A4-4E22-B45A-2DF960749491}">
      <dgm:prSet/>
      <dgm:spPr/>
      <dgm:t>
        <a:bodyPr/>
        <a:lstStyle/>
        <a:p>
          <a:endParaRPr lang="en-US"/>
        </a:p>
      </dgm:t>
    </dgm:pt>
    <dgm:pt modelId="{4247B97E-D71A-4EFA-B12E-CFB287946C64}">
      <dgm:prSet/>
      <dgm:spPr/>
      <dgm:t>
        <a:bodyPr/>
        <a:lstStyle/>
        <a:p>
          <a:r>
            <a:rPr lang="en-US"/>
            <a:t>10-25% of episodes of DKA are seen in new patients presenting for the first time</a:t>
          </a:r>
        </a:p>
      </dgm:t>
    </dgm:pt>
    <dgm:pt modelId="{851E1EBF-C5CC-4C0E-A0E0-45BC56E3A61A}" type="parTrans" cxnId="{106690DA-1F1F-4AC7-BAC5-FAF51EE3992F}">
      <dgm:prSet/>
      <dgm:spPr/>
      <dgm:t>
        <a:bodyPr/>
        <a:lstStyle/>
        <a:p>
          <a:endParaRPr lang="en-US"/>
        </a:p>
      </dgm:t>
    </dgm:pt>
    <dgm:pt modelId="{25AD16F6-B56C-45F4-B196-83F94049C1B8}" type="sibTrans" cxnId="{106690DA-1F1F-4AC7-BAC5-FAF51EE3992F}">
      <dgm:prSet/>
      <dgm:spPr/>
      <dgm:t>
        <a:bodyPr/>
        <a:lstStyle/>
        <a:p>
          <a:endParaRPr lang="en-US"/>
        </a:p>
      </dgm:t>
    </dgm:pt>
    <dgm:pt modelId="{8E5F1E1A-B925-40B9-AA64-D97D7B7635DA}">
      <dgm:prSet/>
      <dgm:spPr/>
      <dgm:t>
        <a:bodyPr/>
        <a:lstStyle/>
        <a:p>
          <a:r>
            <a:rPr lang="en-US"/>
            <a:t>30-40% of episodes are from infections</a:t>
          </a:r>
        </a:p>
      </dgm:t>
    </dgm:pt>
    <dgm:pt modelId="{A94F476A-C60D-4937-BE26-613C6D191019}" type="parTrans" cxnId="{CB7528CA-6DE2-4E15-B002-C581969E6556}">
      <dgm:prSet/>
      <dgm:spPr/>
      <dgm:t>
        <a:bodyPr/>
        <a:lstStyle/>
        <a:p>
          <a:endParaRPr lang="en-US"/>
        </a:p>
      </dgm:t>
    </dgm:pt>
    <dgm:pt modelId="{EADAC66C-D6D3-4CB4-8264-B378BE9E3428}" type="sibTrans" cxnId="{CB7528CA-6DE2-4E15-B002-C581969E6556}">
      <dgm:prSet/>
      <dgm:spPr/>
      <dgm:t>
        <a:bodyPr/>
        <a:lstStyle/>
        <a:p>
          <a:endParaRPr lang="en-US"/>
        </a:p>
      </dgm:t>
    </dgm:pt>
    <dgm:pt modelId="{9A91BC45-0227-45BD-ADED-393DE1693808}">
      <dgm:prSet/>
      <dgm:spPr/>
      <dgm:t>
        <a:bodyPr/>
        <a:lstStyle/>
        <a:p>
          <a:r>
            <a:rPr lang="en-US"/>
            <a:t>The rest are from stopping insulin</a:t>
          </a:r>
        </a:p>
      </dgm:t>
    </dgm:pt>
    <dgm:pt modelId="{D89CADB2-5DE3-49E3-8962-3BB8AC7FFB10}" type="parTrans" cxnId="{EB9D899B-504E-4078-A671-4987E476C7D1}">
      <dgm:prSet/>
      <dgm:spPr/>
      <dgm:t>
        <a:bodyPr/>
        <a:lstStyle/>
        <a:p>
          <a:endParaRPr lang="en-US"/>
        </a:p>
      </dgm:t>
    </dgm:pt>
    <dgm:pt modelId="{58DEA3FA-F18F-4BA3-A3DC-8CCC20B71AC2}" type="sibTrans" cxnId="{EB9D899B-504E-4078-A671-4987E476C7D1}">
      <dgm:prSet/>
      <dgm:spPr/>
      <dgm:t>
        <a:bodyPr/>
        <a:lstStyle/>
        <a:p>
          <a:endParaRPr lang="en-US"/>
        </a:p>
      </dgm:t>
    </dgm:pt>
    <dgm:pt modelId="{EAF46EDA-B509-4C07-AFC7-E93BE1A99C04}">
      <dgm:prSet/>
      <dgm:spPr/>
      <dgm:t>
        <a:bodyPr/>
        <a:lstStyle/>
        <a:p>
          <a:r>
            <a:rPr lang="en-US"/>
            <a:t>1-2% mortality during each DKA episode!</a:t>
          </a:r>
        </a:p>
      </dgm:t>
    </dgm:pt>
    <dgm:pt modelId="{08A77564-F041-41B1-A091-C3A849D91A07}" type="parTrans" cxnId="{8EA818D9-F53F-4D94-8DA0-9F8AC665DC26}">
      <dgm:prSet/>
      <dgm:spPr/>
      <dgm:t>
        <a:bodyPr/>
        <a:lstStyle/>
        <a:p>
          <a:endParaRPr lang="en-US"/>
        </a:p>
      </dgm:t>
    </dgm:pt>
    <dgm:pt modelId="{121D4C43-B10A-461E-ADED-E2E3F5AE9AF2}" type="sibTrans" cxnId="{8EA818D9-F53F-4D94-8DA0-9F8AC665DC26}">
      <dgm:prSet/>
      <dgm:spPr/>
      <dgm:t>
        <a:bodyPr/>
        <a:lstStyle/>
        <a:p>
          <a:endParaRPr lang="en-US"/>
        </a:p>
      </dgm:t>
    </dgm:pt>
    <dgm:pt modelId="{241AE174-BAEA-46E9-B9D9-6981D9E365DE}" type="pres">
      <dgm:prSet presAssocID="{BEBFE55A-52AC-449C-A42A-46C7F04A30B2}" presName="root" presStyleCnt="0">
        <dgm:presLayoutVars>
          <dgm:dir/>
          <dgm:resizeHandles val="exact"/>
        </dgm:presLayoutVars>
      </dgm:prSet>
      <dgm:spPr/>
    </dgm:pt>
    <dgm:pt modelId="{73EDE94A-5705-4578-BAB7-30830D3A0C54}" type="pres">
      <dgm:prSet presAssocID="{4A20387B-40FC-41E1-9EE5-908E11307A20}" presName="compNode" presStyleCnt="0"/>
      <dgm:spPr/>
    </dgm:pt>
    <dgm:pt modelId="{BD0A73F5-7561-477C-8925-21D64824E083}" type="pres">
      <dgm:prSet presAssocID="{4A20387B-40FC-41E1-9EE5-908E11307A20}" presName="bgRect" presStyleLbl="bgShp" presStyleIdx="0" presStyleCnt="5"/>
      <dgm:spPr/>
    </dgm:pt>
    <dgm:pt modelId="{73782F8A-FBC1-42F8-9336-A17049C4F4C4}" type="pres">
      <dgm:prSet presAssocID="{4A20387B-40FC-41E1-9EE5-908E11307A20}"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ctor female with solid fill"/>
        </a:ext>
      </dgm:extLst>
    </dgm:pt>
    <dgm:pt modelId="{C525B79B-CB86-4D48-8817-1788CAC4823E}" type="pres">
      <dgm:prSet presAssocID="{4A20387B-40FC-41E1-9EE5-908E11307A20}" presName="spaceRect" presStyleCnt="0"/>
      <dgm:spPr/>
    </dgm:pt>
    <dgm:pt modelId="{5B77CA2F-A54A-4714-B182-88193F2D8E7D}" type="pres">
      <dgm:prSet presAssocID="{4A20387B-40FC-41E1-9EE5-908E11307A20}" presName="parTx" presStyleLbl="revTx" presStyleIdx="0" presStyleCnt="5">
        <dgm:presLayoutVars>
          <dgm:chMax val="0"/>
          <dgm:chPref val="0"/>
        </dgm:presLayoutVars>
      </dgm:prSet>
      <dgm:spPr/>
    </dgm:pt>
    <dgm:pt modelId="{D4E757F2-4C8D-464C-9F2C-1DC0897E9943}" type="pres">
      <dgm:prSet presAssocID="{9027B99A-F08F-40C1-BFCA-FF8A760A15FF}" presName="sibTrans" presStyleCnt="0"/>
      <dgm:spPr/>
    </dgm:pt>
    <dgm:pt modelId="{EC3AFE63-BC69-4249-8C4F-32A3AFB74526}" type="pres">
      <dgm:prSet presAssocID="{4247B97E-D71A-4EFA-B12E-CFB287946C64}" presName="compNode" presStyleCnt="0"/>
      <dgm:spPr/>
    </dgm:pt>
    <dgm:pt modelId="{5F29A8A5-C3B3-4607-9F1D-1D1B86947137}" type="pres">
      <dgm:prSet presAssocID="{4247B97E-D71A-4EFA-B12E-CFB287946C64}" presName="bgRect" presStyleLbl="bgShp" presStyleIdx="1" presStyleCnt="5"/>
      <dgm:spPr/>
    </dgm:pt>
    <dgm:pt modelId="{4C1ADD3D-81A0-4B16-843D-41B4AB2E0979}" type="pres">
      <dgm:prSet presAssocID="{4247B97E-D71A-4EFA-B12E-CFB287946C64}"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Users outline"/>
        </a:ext>
      </dgm:extLst>
    </dgm:pt>
    <dgm:pt modelId="{C38CCAB2-F80F-4217-8F72-23A3BFC585CD}" type="pres">
      <dgm:prSet presAssocID="{4247B97E-D71A-4EFA-B12E-CFB287946C64}" presName="spaceRect" presStyleCnt="0"/>
      <dgm:spPr/>
    </dgm:pt>
    <dgm:pt modelId="{E8A095B1-8E75-4494-9323-1C050D765014}" type="pres">
      <dgm:prSet presAssocID="{4247B97E-D71A-4EFA-B12E-CFB287946C64}" presName="parTx" presStyleLbl="revTx" presStyleIdx="1" presStyleCnt="5">
        <dgm:presLayoutVars>
          <dgm:chMax val="0"/>
          <dgm:chPref val="0"/>
        </dgm:presLayoutVars>
      </dgm:prSet>
      <dgm:spPr/>
    </dgm:pt>
    <dgm:pt modelId="{2C44D8BC-6195-4FA4-8C5C-065A5BF6AF0C}" type="pres">
      <dgm:prSet presAssocID="{25AD16F6-B56C-45F4-B196-83F94049C1B8}" presName="sibTrans" presStyleCnt="0"/>
      <dgm:spPr/>
    </dgm:pt>
    <dgm:pt modelId="{F1ABA3F4-BE4A-447E-A129-73C9FD107306}" type="pres">
      <dgm:prSet presAssocID="{8E5F1E1A-B925-40B9-AA64-D97D7B7635DA}" presName="compNode" presStyleCnt="0"/>
      <dgm:spPr/>
    </dgm:pt>
    <dgm:pt modelId="{FF4A74CE-D085-4FE0-B4EF-8E82FB7C2362}" type="pres">
      <dgm:prSet presAssocID="{8E5F1E1A-B925-40B9-AA64-D97D7B7635DA}" presName="bgRect" presStyleLbl="bgShp" presStyleIdx="2" presStyleCnt="5"/>
      <dgm:spPr/>
    </dgm:pt>
    <dgm:pt modelId="{8A17E1CB-6C52-40C7-A44D-F8115231137F}" type="pres">
      <dgm:prSet presAssocID="{8E5F1E1A-B925-40B9-AA64-D97D7B7635DA}"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erm outline"/>
        </a:ext>
      </dgm:extLst>
    </dgm:pt>
    <dgm:pt modelId="{FB04537B-4310-4E77-BD56-E17EE265731D}" type="pres">
      <dgm:prSet presAssocID="{8E5F1E1A-B925-40B9-AA64-D97D7B7635DA}" presName="spaceRect" presStyleCnt="0"/>
      <dgm:spPr/>
    </dgm:pt>
    <dgm:pt modelId="{D353396B-68A3-431B-998E-71EE8CE0B644}" type="pres">
      <dgm:prSet presAssocID="{8E5F1E1A-B925-40B9-AA64-D97D7B7635DA}" presName="parTx" presStyleLbl="revTx" presStyleIdx="2" presStyleCnt="5">
        <dgm:presLayoutVars>
          <dgm:chMax val="0"/>
          <dgm:chPref val="0"/>
        </dgm:presLayoutVars>
      </dgm:prSet>
      <dgm:spPr/>
    </dgm:pt>
    <dgm:pt modelId="{7D72FDE7-C7B2-4210-BBFF-FDDAF28FE06F}" type="pres">
      <dgm:prSet presAssocID="{EADAC66C-D6D3-4CB4-8264-B378BE9E3428}" presName="sibTrans" presStyleCnt="0"/>
      <dgm:spPr/>
    </dgm:pt>
    <dgm:pt modelId="{D8A11B95-C0AD-4072-9CC3-BEFFA92CB63E}" type="pres">
      <dgm:prSet presAssocID="{9A91BC45-0227-45BD-ADED-393DE1693808}" presName="compNode" presStyleCnt="0"/>
      <dgm:spPr/>
    </dgm:pt>
    <dgm:pt modelId="{FA4B5009-DD52-4DA0-9FB6-279291DDEA0F}" type="pres">
      <dgm:prSet presAssocID="{9A91BC45-0227-45BD-ADED-393DE1693808}" presName="bgRect" presStyleLbl="bgShp" presStyleIdx="3" presStyleCnt="5"/>
      <dgm:spPr/>
    </dgm:pt>
    <dgm:pt modelId="{789631F4-F1A5-43EF-A632-5AD6466AFCAA}" type="pres">
      <dgm:prSet presAssocID="{9A91BC45-0227-45BD-ADED-393DE169380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Needle with solid fill"/>
        </a:ext>
      </dgm:extLst>
    </dgm:pt>
    <dgm:pt modelId="{815562F0-55B7-447F-BFF3-8365197E9E87}" type="pres">
      <dgm:prSet presAssocID="{9A91BC45-0227-45BD-ADED-393DE1693808}" presName="spaceRect" presStyleCnt="0"/>
      <dgm:spPr/>
    </dgm:pt>
    <dgm:pt modelId="{4751901A-2682-4D67-AF06-2CD118F11FB1}" type="pres">
      <dgm:prSet presAssocID="{9A91BC45-0227-45BD-ADED-393DE1693808}" presName="parTx" presStyleLbl="revTx" presStyleIdx="3" presStyleCnt="5">
        <dgm:presLayoutVars>
          <dgm:chMax val="0"/>
          <dgm:chPref val="0"/>
        </dgm:presLayoutVars>
      </dgm:prSet>
      <dgm:spPr/>
    </dgm:pt>
    <dgm:pt modelId="{14A2151D-FC78-4916-AFD4-BC56505FE271}" type="pres">
      <dgm:prSet presAssocID="{58DEA3FA-F18F-4BA3-A3DC-8CCC20B71AC2}" presName="sibTrans" presStyleCnt="0"/>
      <dgm:spPr/>
    </dgm:pt>
    <dgm:pt modelId="{A1F20981-7B71-4939-9BD0-F585F643E697}" type="pres">
      <dgm:prSet presAssocID="{EAF46EDA-B509-4C07-AFC7-E93BE1A99C04}" presName="compNode" presStyleCnt="0"/>
      <dgm:spPr/>
    </dgm:pt>
    <dgm:pt modelId="{97FA5CF5-7AE6-4294-96A6-B55DBFDD67AA}" type="pres">
      <dgm:prSet presAssocID="{EAF46EDA-B509-4C07-AFC7-E93BE1A99C04}" presName="bgRect" presStyleLbl="bgShp" presStyleIdx="4" presStyleCnt="5"/>
      <dgm:spPr/>
    </dgm:pt>
    <dgm:pt modelId="{9A8954DD-9753-474A-8028-B6DE29F4074D}" type="pres">
      <dgm:prSet presAssocID="{EAF46EDA-B509-4C07-AFC7-E93BE1A99C04}"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Skull with solid fill"/>
        </a:ext>
      </dgm:extLst>
    </dgm:pt>
    <dgm:pt modelId="{176DE3EC-6F61-42D2-AD26-DD6512A18804}" type="pres">
      <dgm:prSet presAssocID="{EAF46EDA-B509-4C07-AFC7-E93BE1A99C04}" presName="spaceRect" presStyleCnt="0"/>
      <dgm:spPr/>
    </dgm:pt>
    <dgm:pt modelId="{F88B52BD-B75D-4C30-9192-EED433F17C76}" type="pres">
      <dgm:prSet presAssocID="{EAF46EDA-B509-4C07-AFC7-E93BE1A99C04}" presName="parTx" presStyleLbl="revTx" presStyleIdx="4" presStyleCnt="5">
        <dgm:presLayoutVars>
          <dgm:chMax val="0"/>
          <dgm:chPref val="0"/>
        </dgm:presLayoutVars>
      </dgm:prSet>
      <dgm:spPr/>
    </dgm:pt>
  </dgm:ptLst>
  <dgm:cxnLst>
    <dgm:cxn modelId="{94056218-49A4-4E22-B45A-2DF960749491}" srcId="{BEBFE55A-52AC-449C-A42A-46C7F04A30B2}" destId="{4A20387B-40FC-41E1-9EE5-908E11307A20}" srcOrd="0" destOrd="0" parTransId="{2FFCF955-E624-44DD-81A7-72D1E2644117}" sibTransId="{9027B99A-F08F-40C1-BFCA-FF8A760A15FF}"/>
    <dgm:cxn modelId="{2197E32A-06FC-444A-A85F-173461F1775B}" type="presOf" srcId="{EAF46EDA-B509-4C07-AFC7-E93BE1A99C04}" destId="{F88B52BD-B75D-4C30-9192-EED433F17C76}" srcOrd="0" destOrd="0" presId="urn:microsoft.com/office/officeart/2018/2/layout/IconVerticalSolidList"/>
    <dgm:cxn modelId="{2C8F8C7B-0DFB-4184-B084-63FA1E933B65}" type="presOf" srcId="{9A91BC45-0227-45BD-ADED-393DE1693808}" destId="{4751901A-2682-4D67-AF06-2CD118F11FB1}" srcOrd="0" destOrd="0" presId="urn:microsoft.com/office/officeart/2018/2/layout/IconVerticalSolidList"/>
    <dgm:cxn modelId="{EB9D899B-504E-4078-A671-4987E476C7D1}" srcId="{BEBFE55A-52AC-449C-A42A-46C7F04A30B2}" destId="{9A91BC45-0227-45BD-ADED-393DE1693808}" srcOrd="3" destOrd="0" parTransId="{D89CADB2-5DE3-49E3-8962-3BB8AC7FFB10}" sibTransId="{58DEA3FA-F18F-4BA3-A3DC-8CCC20B71AC2}"/>
    <dgm:cxn modelId="{7F9A3AAA-1345-4663-849D-B507D611A7F1}" type="presOf" srcId="{BEBFE55A-52AC-449C-A42A-46C7F04A30B2}" destId="{241AE174-BAEA-46E9-B9D9-6981D9E365DE}" srcOrd="0" destOrd="0" presId="urn:microsoft.com/office/officeart/2018/2/layout/IconVerticalSolidList"/>
    <dgm:cxn modelId="{D3BC7EAB-7B4B-4F4A-B14E-3C65CEDC2186}" type="presOf" srcId="{4247B97E-D71A-4EFA-B12E-CFB287946C64}" destId="{E8A095B1-8E75-4494-9323-1C050D765014}" srcOrd="0" destOrd="0" presId="urn:microsoft.com/office/officeart/2018/2/layout/IconVerticalSolidList"/>
    <dgm:cxn modelId="{CB7528CA-6DE2-4E15-B002-C581969E6556}" srcId="{BEBFE55A-52AC-449C-A42A-46C7F04A30B2}" destId="{8E5F1E1A-B925-40B9-AA64-D97D7B7635DA}" srcOrd="2" destOrd="0" parTransId="{A94F476A-C60D-4937-BE26-613C6D191019}" sibTransId="{EADAC66C-D6D3-4CB4-8264-B378BE9E3428}"/>
    <dgm:cxn modelId="{8EA818D9-F53F-4D94-8DA0-9F8AC665DC26}" srcId="{BEBFE55A-52AC-449C-A42A-46C7F04A30B2}" destId="{EAF46EDA-B509-4C07-AFC7-E93BE1A99C04}" srcOrd="4" destOrd="0" parTransId="{08A77564-F041-41B1-A091-C3A849D91A07}" sibTransId="{121D4C43-B10A-461E-ADED-E2E3F5AE9AF2}"/>
    <dgm:cxn modelId="{106690DA-1F1F-4AC7-BAC5-FAF51EE3992F}" srcId="{BEBFE55A-52AC-449C-A42A-46C7F04A30B2}" destId="{4247B97E-D71A-4EFA-B12E-CFB287946C64}" srcOrd="1" destOrd="0" parTransId="{851E1EBF-C5CC-4C0E-A0E0-45BC56E3A61A}" sibTransId="{25AD16F6-B56C-45F4-B196-83F94049C1B8}"/>
    <dgm:cxn modelId="{478A14EC-9EBA-4615-AC5A-C8F38FAD5C6B}" type="presOf" srcId="{8E5F1E1A-B925-40B9-AA64-D97D7B7635DA}" destId="{D353396B-68A3-431B-998E-71EE8CE0B644}" srcOrd="0" destOrd="0" presId="urn:microsoft.com/office/officeart/2018/2/layout/IconVerticalSolidList"/>
    <dgm:cxn modelId="{236DE7F2-B6EB-49B8-97BA-907C0756CDAE}" type="presOf" srcId="{4A20387B-40FC-41E1-9EE5-908E11307A20}" destId="{5B77CA2F-A54A-4714-B182-88193F2D8E7D}" srcOrd="0" destOrd="0" presId="urn:microsoft.com/office/officeart/2018/2/layout/IconVerticalSolidList"/>
    <dgm:cxn modelId="{9BAB2259-9D79-46E3-A31E-8EA8F478771C}" type="presParOf" srcId="{241AE174-BAEA-46E9-B9D9-6981D9E365DE}" destId="{73EDE94A-5705-4578-BAB7-30830D3A0C54}" srcOrd="0" destOrd="0" presId="urn:microsoft.com/office/officeart/2018/2/layout/IconVerticalSolidList"/>
    <dgm:cxn modelId="{3CB11097-B0CA-43B1-91C3-DB5F06AA9738}" type="presParOf" srcId="{73EDE94A-5705-4578-BAB7-30830D3A0C54}" destId="{BD0A73F5-7561-477C-8925-21D64824E083}" srcOrd="0" destOrd="0" presId="urn:microsoft.com/office/officeart/2018/2/layout/IconVerticalSolidList"/>
    <dgm:cxn modelId="{2BA7F2F0-5B87-4A37-AD28-C536DCBF5B52}" type="presParOf" srcId="{73EDE94A-5705-4578-BAB7-30830D3A0C54}" destId="{73782F8A-FBC1-42F8-9336-A17049C4F4C4}" srcOrd="1" destOrd="0" presId="urn:microsoft.com/office/officeart/2018/2/layout/IconVerticalSolidList"/>
    <dgm:cxn modelId="{33D5B792-C707-4917-96D4-E64D3DA95671}" type="presParOf" srcId="{73EDE94A-5705-4578-BAB7-30830D3A0C54}" destId="{C525B79B-CB86-4D48-8817-1788CAC4823E}" srcOrd="2" destOrd="0" presId="urn:microsoft.com/office/officeart/2018/2/layout/IconVerticalSolidList"/>
    <dgm:cxn modelId="{5E39C62E-9EAC-494E-A83D-0AF31852B060}" type="presParOf" srcId="{73EDE94A-5705-4578-BAB7-30830D3A0C54}" destId="{5B77CA2F-A54A-4714-B182-88193F2D8E7D}" srcOrd="3" destOrd="0" presId="urn:microsoft.com/office/officeart/2018/2/layout/IconVerticalSolidList"/>
    <dgm:cxn modelId="{51823383-7275-4394-9119-4E64E8ACCD07}" type="presParOf" srcId="{241AE174-BAEA-46E9-B9D9-6981D9E365DE}" destId="{D4E757F2-4C8D-464C-9F2C-1DC0897E9943}" srcOrd="1" destOrd="0" presId="urn:microsoft.com/office/officeart/2018/2/layout/IconVerticalSolidList"/>
    <dgm:cxn modelId="{F7778794-5259-4B47-9D25-74DF9B34B20B}" type="presParOf" srcId="{241AE174-BAEA-46E9-B9D9-6981D9E365DE}" destId="{EC3AFE63-BC69-4249-8C4F-32A3AFB74526}" srcOrd="2" destOrd="0" presId="urn:microsoft.com/office/officeart/2018/2/layout/IconVerticalSolidList"/>
    <dgm:cxn modelId="{5F9919E8-96AD-4765-9623-56CC6823D0C8}" type="presParOf" srcId="{EC3AFE63-BC69-4249-8C4F-32A3AFB74526}" destId="{5F29A8A5-C3B3-4607-9F1D-1D1B86947137}" srcOrd="0" destOrd="0" presId="urn:microsoft.com/office/officeart/2018/2/layout/IconVerticalSolidList"/>
    <dgm:cxn modelId="{ADB97730-E51B-4B5F-A960-02B982115717}" type="presParOf" srcId="{EC3AFE63-BC69-4249-8C4F-32A3AFB74526}" destId="{4C1ADD3D-81A0-4B16-843D-41B4AB2E0979}" srcOrd="1" destOrd="0" presId="urn:microsoft.com/office/officeart/2018/2/layout/IconVerticalSolidList"/>
    <dgm:cxn modelId="{4EB8EEF3-AD40-4896-9B5B-B35375E3E9DC}" type="presParOf" srcId="{EC3AFE63-BC69-4249-8C4F-32A3AFB74526}" destId="{C38CCAB2-F80F-4217-8F72-23A3BFC585CD}" srcOrd="2" destOrd="0" presId="urn:microsoft.com/office/officeart/2018/2/layout/IconVerticalSolidList"/>
    <dgm:cxn modelId="{F348E724-6BCB-4CB4-8BE5-6AFF0AE94AFA}" type="presParOf" srcId="{EC3AFE63-BC69-4249-8C4F-32A3AFB74526}" destId="{E8A095B1-8E75-4494-9323-1C050D765014}" srcOrd="3" destOrd="0" presId="urn:microsoft.com/office/officeart/2018/2/layout/IconVerticalSolidList"/>
    <dgm:cxn modelId="{84405F3D-AB12-47F6-86F3-99BA1D683269}" type="presParOf" srcId="{241AE174-BAEA-46E9-B9D9-6981D9E365DE}" destId="{2C44D8BC-6195-4FA4-8C5C-065A5BF6AF0C}" srcOrd="3" destOrd="0" presId="urn:microsoft.com/office/officeart/2018/2/layout/IconVerticalSolidList"/>
    <dgm:cxn modelId="{94DB8608-9249-42DB-9BB8-6A902C5D264D}" type="presParOf" srcId="{241AE174-BAEA-46E9-B9D9-6981D9E365DE}" destId="{F1ABA3F4-BE4A-447E-A129-73C9FD107306}" srcOrd="4" destOrd="0" presId="urn:microsoft.com/office/officeart/2018/2/layout/IconVerticalSolidList"/>
    <dgm:cxn modelId="{2E06AE7B-04B1-4CBD-B4B4-A6FF4D78CCCE}" type="presParOf" srcId="{F1ABA3F4-BE4A-447E-A129-73C9FD107306}" destId="{FF4A74CE-D085-4FE0-B4EF-8E82FB7C2362}" srcOrd="0" destOrd="0" presId="urn:microsoft.com/office/officeart/2018/2/layout/IconVerticalSolidList"/>
    <dgm:cxn modelId="{0FD0AEC7-D2E9-45CE-8D37-4777D08F15A8}" type="presParOf" srcId="{F1ABA3F4-BE4A-447E-A129-73C9FD107306}" destId="{8A17E1CB-6C52-40C7-A44D-F8115231137F}" srcOrd="1" destOrd="0" presId="urn:microsoft.com/office/officeart/2018/2/layout/IconVerticalSolidList"/>
    <dgm:cxn modelId="{6233C71A-E1DE-4BD5-9CA2-532C45C79D2D}" type="presParOf" srcId="{F1ABA3F4-BE4A-447E-A129-73C9FD107306}" destId="{FB04537B-4310-4E77-BD56-E17EE265731D}" srcOrd="2" destOrd="0" presId="urn:microsoft.com/office/officeart/2018/2/layout/IconVerticalSolidList"/>
    <dgm:cxn modelId="{AA58B6E5-B716-443E-978E-9CEB06CFF8E6}" type="presParOf" srcId="{F1ABA3F4-BE4A-447E-A129-73C9FD107306}" destId="{D353396B-68A3-431B-998E-71EE8CE0B644}" srcOrd="3" destOrd="0" presId="urn:microsoft.com/office/officeart/2018/2/layout/IconVerticalSolidList"/>
    <dgm:cxn modelId="{35B9615B-80D5-4CED-B45C-DEF026C66B44}" type="presParOf" srcId="{241AE174-BAEA-46E9-B9D9-6981D9E365DE}" destId="{7D72FDE7-C7B2-4210-BBFF-FDDAF28FE06F}" srcOrd="5" destOrd="0" presId="urn:microsoft.com/office/officeart/2018/2/layout/IconVerticalSolidList"/>
    <dgm:cxn modelId="{6BD36B01-B49C-41D8-AD8D-0B1D0E1DF640}" type="presParOf" srcId="{241AE174-BAEA-46E9-B9D9-6981D9E365DE}" destId="{D8A11B95-C0AD-4072-9CC3-BEFFA92CB63E}" srcOrd="6" destOrd="0" presId="urn:microsoft.com/office/officeart/2018/2/layout/IconVerticalSolidList"/>
    <dgm:cxn modelId="{5DA98C6E-F51E-44EC-BBD0-329C5803EC7C}" type="presParOf" srcId="{D8A11B95-C0AD-4072-9CC3-BEFFA92CB63E}" destId="{FA4B5009-DD52-4DA0-9FB6-279291DDEA0F}" srcOrd="0" destOrd="0" presId="urn:microsoft.com/office/officeart/2018/2/layout/IconVerticalSolidList"/>
    <dgm:cxn modelId="{034A7500-2FFB-4760-8599-7CD94722C216}" type="presParOf" srcId="{D8A11B95-C0AD-4072-9CC3-BEFFA92CB63E}" destId="{789631F4-F1A5-43EF-A632-5AD6466AFCAA}" srcOrd="1" destOrd="0" presId="urn:microsoft.com/office/officeart/2018/2/layout/IconVerticalSolidList"/>
    <dgm:cxn modelId="{122FC006-AC1C-4230-A894-F66199A7711E}" type="presParOf" srcId="{D8A11B95-C0AD-4072-9CC3-BEFFA92CB63E}" destId="{815562F0-55B7-447F-BFF3-8365197E9E87}" srcOrd="2" destOrd="0" presId="urn:microsoft.com/office/officeart/2018/2/layout/IconVerticalSolidList"/>
    <dgm:cxn modelId="{1D86798F-93BE-4C0A-AEAC-5629BD956FD9}" type="presParOf" srcId="{D8A11B95-C0AD-4072-9CC3-BEFFA92CB63E}" destId="{4751901A-2682-4D67-AF06-2CD118F11FB1}" srcOrd="3" destOrd="0" presId="urn:microsoft.com/office/officeart/2018/2/layout/IconVerticalSolidList"/>
    <dgm:cxn modelId="{6350047C-567C-42D3-941C-12DB29054AA6}" type="presParOf" srcId="{241AE174-BAEA-46E9-B9D9-6981D9E365DE}" destId="{14A2151D-FC78-4916-AFD4-BC56505FE271}" srcOrd="7" destOrd="0" presId="urn:microsoft.com/office/officeart/2018/2/layout/IconVerticalSolidList"/>
    <dgm:cxn modelId="{C89E498E-0298-4158-ABAC-00853D4B43B0}" type="presParOf" srcId="{241AE174-BAEA-46E9-B9D9-6981D9E365DE}" destId="{A1F20981-7B71-4939-9BD0-F585F643E697}" srcOrd="8" destOrd="0" presId="urn:microsoft.com/office/officeart/2018/2/layout/IconVerticalSolidList"/>
    <dgm:cxn modelId="{470DE5BC-0E6D-4775-96C5-BD8C53FF22F2}" type="presParOf" srcId="{A1F20981-7B71-4939-9BD0-F585F643E697}" destId="{97FA5CF5-7AE6-4294-96A6-B55DBFDD67AA}" srcOrd="0" destOrd="0" presId="urn:microsoft.com/office/officeart/2018/2/layout/IconVerticalSolidList"/>
    <dgm:cxn modelId="{6FF76D82-52B5-4D6A-BFE9-E8937B5A8F60}" type="presParOf" srcId="{A1F20981-7B71-4939-9BD0-F585F643E697}" destId="{9A8954DD-9753-474A-8028-B6DE29F4074D}" srcOrd="1" destOrd="0" presId="urn:microsoft.com/office/officeart/2018/2/layout/IconVerticalSolidList"/>
    <dgm:cxn modelId="{36490334-6414-4154-84E3-0B7CEEB07FE9}" type="presParOf" srcId="{A1F20981-7B71-4939-9BD0-F585F643E697}" destId="{176DE3EC-6F61-42D2-AD26-DD6512A18804}" srcOrd="2" destOrd="0" presId="urn:microsoft.com/office/officeart/2018/2/layout/IconVerticalSolidList"/>
    <dgm:cxn modelId="{14E79E5E-5191-40F0-A142-3867073C31E5}" type="presParOf" srcId="{A1F20981-7B71-4939-9BD0-F585F643E697}" destId="{F88B52BD-B75D-4C30-9192-EED433F17C7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856672-786E-4973-9AE0-CFDC87420DC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DCD9266-02CB-4CFD-BCD3-5F6DC7EB9F3B}">
      <dgm:prSet/>
      <dgm:spPr/>
      <dgm:t>
        <a:bodyPr/>
        <a:lstStyle/>
        <a:p>
          <a:r>
            <a:rPr lang="en-US"/>
            <a:t>Prior to 1921 the development of Type 1 diabetes meant an almost certain death shortly after diagnosis.</a:t>
          </a:r>
        </a:p>
      </dgm:t>
    </dgm:pt>
    <dgm:pt modelId="{D669A04E-93B9-4255-9F68-C05ED3415C9D}" type="parTrans" cxnId="{BC74FED4-BF1A-48DB-A03F-10A2E2D059BE}">
      <dgm:prSet/>
      <dgm:spPr/>
      <dgm:t>
        <a:bodyPr/>
        <a:lstStyle/>
        <a:p>
          <a:endParaRPr lang="en-US"/>
        </a:p>
      </dgm:t>
    </dgm:pt>
    <dgm:pt modelId="{032F43B2-14D4-40C9-B619-D1C9028AFC6E}" type="sibTrans" cxnId="{BC74FED4-BF1A-48DB-A03F-10A2E2D059BE}">
      <dgm:prSet/>
      <dgm:spPr/>
      <dgm:t>
        <a:bodyPr/>
        <a:lstStyle/>
        <a:p>
          <a:endParaRPr lang="en-US"/>
        </a:p>
      </dgm:t>
    </dgm:pt>
    <dgm:pt modelId="{AA6F8E7C-3EBC-4C1C-8066-44A0384C75DE}">
      <dgm:prSet/>
      <dgm:spPr/>
      <dgm:t>
        <a:bodyPr/>
        <a:lstStyle/>
        <a:p>
          <a:r>
            <a:rPr lang="en-US"/>
            <a:t>A significant proportion of deaths in young diabetics are attributable to DKA.</a:t>
          </a:r>
        </a:p>
      </dgm:t>
    </dgm:pt>
    <dgm:pt modelId="{FE0FC627-0743-47E5-8B41-28B6C0511C95}" type="parTrans" cxnId="{1AAADA2E-0DE7-42EF-81D2-4905FE917999}">
      <dgm:prSet/>
      <dgm:spPr/>
      <dgm:t>
        <a:bodyPr/>
        <a:lstStyle/>
        <a:p>
          <a:endParaRPr lang="en-US"/>
        </a:p>
      </dgm:t>
    </dgm:pt>
    <dgm:pt modelId="{55ECC886-CA90-4852-944B-A24251BE5C1F}" type="sibTrans" cxnId="{1AAADA2E-0DE7-42EF-81D2-4905FE917999}">
      <dgm:prSet/>
      <dgm:spPr/>
      <dgm:t>
        <a:bodyPr/>
        <a:lstStyle/>
        <a:p>
          <a:endParaRPr lang="en-US"/>
        </a:p>
      </dgm:t>
    </dgm:pt>
    <dgm:pt modelId="{C262E08B-8973-4589-BDF0-EEF1C020B02C}">
      <dgm:prSet/>
      <dgm:spPr/>
      <dgm:t>
        <a:bodyPr/>
        <a:lstStyle/>
        <a:p>
          <a:r>
            <a:rPr lang="en-US"/>
            <a:t>Later deaths from diabetes are more commonly associated with long-term cardiovascular and renal disease.</a:t>
          </a:r>
        </a:p>
      </dgm:t>
    </dgm:pt>
    <dgm:pt modelId="{7918ACE3-8A93-444B-8EBE-C10B519B6C8F}" type="parTrans" cxnId="{2ABC2D8F-F4FA-4707-AB16-5B46270F7279}">
      <dgm:prSet/>
      <dgm:spPr/>
      <dgm:t>
        <a:bodyPr/>
        <a:lstStyle/>
        <a:p>
          <a:endParaRPr lang="en-US"/>
        </a:p>
      </dgm:t>
    </dgm:pt>
    <dgm:pt modelId="{72404243-6D5E-4E4B-8773-274510D6B708}" type="sibTrans" cxnId="{2ABC2D8F-F4FA-4707-AB16-5B46270F7279}">
      <dgm:prSet/>
      <dgm:spPr/>
      <dgm:t>
        <a:bodyPr/>
        <a:lstStyle/>
        <a:p>
          <a:endParaRPr lang="en-US"/>
        </a:p>
      </dgm:t>
    </dgm:pt>
    <dgm:pt modelId="{592AA7B7-8527-412D-A67A-5CEDC2774C8D}" type="pres">
      <dgm:prSet presAssocID="{44856672-786E-4973-9AE0-CFDC87420DC8}" presName="linear" presStyleCnt="0">
        <dgm:presLayoutVars>
          <dgm:animLvl val="lvl"/>
          <dgm:resizeHandles val="exact"/>
        </dgm:presLayoutVars>
      </dgm:prSet>
      <dgm:spPr/>
    </dgm:pt>
    <dgm:pt modelId="{48A6DA9A-4338-4592-8FA0-6B4A4078A056}" type="pres">
      <dgm:prSet presAssocID="{DDCD9266-02CB-4CFD-BCD3-5F6DC7EB9F3B}" presName="parentText" presStyleLbl="node1" presStyleIdx="0" presStyleCnt="3">
        <dgm:presLayoutVars>
          <dgm:chMax val="0"/>
          <dgm:bulletEnabled val="1"/>
        </dgm:presLayoutVars>
      </dgm:prSet>
      <dgm:spPr/>
    </dgm:pt>
    <dgm:pt modelId="{C695562F-CFD9-42BA-9B3B-32661226CDB7}" type="pres">
      <dgm:prSet presAssocID="{032F43B2-14D4-40C9-B619-D1C9028AFC6E}" presName="spacer" presStyleCnt="0"/>
      <dgm:spPr/>
    </dgm:pt>
    <dgm:pt modelId="{1A992D73-167A-4A8D-9923-33FD8F207A79}" type="pres">
      <dgm:prSet presAssocID="{AA6F8E7C-3EBC-4C1C-8066-44A0384C75DE}" presName="parentText" presStyleLbl="node1" presStyleIdx="1" presStyleCnt="3">
        <dgm:presLayoutVars>
          <dgm:chMax val="0"/>
          <dgm:bulletEnabled val="1"/>
        </dgm:presLayoutVars>
      </dgm:prSet>
      <dgm:spPr/>
    </dgm:pt>
    <dgm:pt modelId="{9384A268-C8AF-4E5B-AF0E-02FC6FD915EB}" type="pres">
      <dgm:prSet presAssocID="{55ECC886-CA90-4852-944B-A24251BE5C1F}" presName="spacer" presStyleCnt="0"/>
      <dgm:spPr/>
    </dgm:pt>
    <dgm:pt modelId="{E8EA42F2-FDD9-494B-ADD1-239382ECAA36}" type="pres">
      <dgm:prSet presAssocID="{C262E08B-8973-4589-BDF0-EEF1C020B02C}" presName="parentText" presStyleLbl="node1" presStyleIdx="2" presStyleCnt="3">
        <dgm:presLayoutVars>
          <dgm:chMax val="0"/>
          <dgm:bulletEnabled val="1"/>
        </dgm:presLayoutVars>
      </dgm:prSet>
      <dgm:spPr/>
    </dgm:pt>
  </dgm:ptLst>
  <dgm:cxnLst>
    <dgm:cxn modelId="{5A6DDB20-A128-44EC-8DD7-5820889B6765}" type="presOf" srcId="{DDCD9266-02CB-4CFD-BCD3-5F6DC7EB9F3B}" destId="{48A6DA9A-4338-4592-8FA0-6B4A4078A056}" srcOrd="0" destOrd="0" presId="urn:microsoft.com/office/officeart/2005/8/layout/vList2"/>
    <dgm:cxn modelId="{1AAADA2E-0DE7-42EF-81D2-4905FE917999}" srcId="{44856672-786E-4973-9AE0-CFDC87420DC8}" destId="{AA6F8E7C-3EBC-4C1C-8066-44A0384C75DE}" srcOrd="1" destOrd="0" parTransId="{FE0FC627-0743-47E5-8B41-28B6C0511C95}" sibTransId="{55ECC886-CA90-4852-944B-A24251BE5C1F}"/>
    <dgm:cxn modelId="{6D13A871-7545-4F55-AFED-FA04B20477D0}" type="presOf" srcId="{44856672-786E-4973-9AE0-CFDC87420DC8}" destId="{592AA7B7-8527-412D-A67A-5CEDC2774C8D}" srcOrd="0" destOrd="0" presId="urn:microsoft.com/office/officeart/2005/8/layout/vList2"/>
    <dgm:cxn modelId="{448A947B-3800-449D-9CBD-CD4ACE252475}" type="presOf" srcId="{C262E08B-8973-4589-BDF0-EEF1C020B02C}" destId="{E8EA42F2-FDD9-494B-ADD1-239382ECAA36}" srcOrd="0" destOrd="0" presId="urn:microsoft.com/office/officeart/2005/8/layout/vList2"/>
    <dgm:cxn modelId="{2ABC2D8F-F4FA-4707-AB16-5B46270F7279}" srcId="{44856672-786E-4973-9AE0-CFDC87420DC8}" destId="{C262E08B-8973-4589-BDF0-EEF1C020B02C}" srcOrd="2" destOrd="0" parTransId="{7918ACE3-8A93-444B-8EBE-C10B519B6C8F}" sibTransId="{72404243-6D5E-4E4B-8773-274510D6B708}"/>
    <dgm:cxn modelId="{671DE3B3-7CFA-4053-A9F6-7F83F903AC41}" type="presOf" srcId="{AA6F8E7C-3EBC-4C1C-8066-44A0384C75DE}" destId="{1A992D73-167A-4A8D-9923-33FD8F207A79}" srcOrd="0" destOrd="0" presId="urn:microsoft.com/office/officeart/2005/8/layout/vList2"/>
    <dgm:cxn modelId="{BC74FED4-BF1A-48DB-A03F-10A2E2D059BE}" srcId="{44856672-786E-4973-9AE0-CFDC87420DC8}" destId="{DDCD9266-02CB-4CFD-BCD3-5F6DC7EB9F3B}" srcOrd="0" destOrd="0" parTransId="{D669A04E-93B9-4255-9F68-C05ED3415C9D}" sibTransId="{032F43B2-14D4-40C9-B619-D1C9028AFC6E}"/>
    <dgm:cxn modelId="{6480A989-30C3-40AA-B0E6-6B155A688616}" type="presParOf" srcId="{592AA7B7-8527-412D-A67A-5CEDC2774C8D}" destId="{48A6DA9A-4338-4592-8FA0-6B4A4078A056}" srcOrd="0" destOrd="0" presId="urn:microsoft.com/office/officeart/2005/8/layout/vList2"/>
    <dgm:cxn modelId="{74A27DA6-F158-4984-A722-A418D8B2FF7C}" type="presParOf" srcId="{592AA7B7-8527-412D-A67A-5CEDC2774C8D}" destId="{C695562F-CFD9-42BA-9B3B-32661226CDB7}" srcOrd="1" destOrd="0" presId="urn:microsoft.com/office/officeart/2005/8/layout/vList2"/>
    <dgm:cxn modelId="{4DAEF6FC-E2E2-4E55-B4AC-BB1EF62F6998}" type="presParOf" srcId="{592AA7B7-8527-412D-A67A-5CEDC2774C8D}" destId="{1A992D73-167A-4A8D-9923-33FD8F207A79}" srcOrd="2" destOrd="0" presId="urn:microsoft.com/office/officeart/2005/8/layout/vList2"/>
    <dgm:cxn modelId="{52B83339-F226-41EA-924C-540515706159}" type="presParOf" srcId="{592AA7B7-8527-412D-A67A-5CEDC2774C8D}" destId="{9384A268-C8AF-4E5B-AF0E-02FC6FD915EB}" srcOrd="3" destOrd="0" presId="urn:microsoft.com/office/officeart/2005/8/layout/vList2"/>
    <dgm:cxn modelId="{595D5ABF-D1BC-4926-B020-193978D687AC}" type="presParOf" srcId="{592AA7B7-8527-412D-A67A-5CEDC2774C8D}" destId="{E8EA42F2-FDD9-494B-ADD1-239382ECAA3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A25737-0356-4A98-B0B4-F872D0C3709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647E029-45E0-4F3D-8222-97681B19443B}">
      <dgm:prSet/>
      <dgm:spPr/>
      <dgm:t>
        <a:bodyPr/>
        <a:lstStyle/>
        <a:p>
          <a:r>
            <a:rPr lang="en-US" u="sng"/>
            <a:t>Retinopathy</a:t>
          </a:r>
          <a:r>
            <a:rPr lang="en-US"/>
            <a:t>: most common cause of blindness in people of working age</a:t>
          </a:r>
        </a:p>
      </dgm:t>
    </dgm:pt>
    <dgm:pt modelId="{4D2B1181-C7D6-4956-9310-33C39E820173}" type="parTrans" cxnId="{A63206A0-D522-4F20-BE7A-7DD22886AB0A}">
      <dgm:prSet/>
      <dgm:spPr/>
      <dgm:t>
        <a:bodyPr/>
        <a:lstStyle/>
        <a:p>
          <a:endParaRPr lang="en-US"/>
        </a:p>
      </dgm:t>
    </dgm:pt>
    <dgm:pt modelId="{4CE3E20A-77D3-4D0F-8B77-BE116B595C95}" type="sibTrans" cxnId="{A63206A0-D522-4F20-BE7A-7DD22886AB0A}">
      <dgm:prSet/>
      <dgm:spPr/>
      <dgm:t>
        <a:bodyPr/>
        <a:lstStyle/>
        <a:p>
          <a:endParaRPr lang="en-US"/>
        </a:p>
      </dgm:t>
    </dgm:pt>
    <dgm:pt modelId="{AB844D93-7C13-4776-BC3D-31AF9A2A085C}">
      <dgm:prSet/>
      <dgm:spPr/>
      <dgm:t>
        <a:bodyPr/>
        <a:lstStyle/>
        <a:p>
          <a:r>
            <a:rPr lang="en-US" u="sng"/>
            <a:t>Nephropathy</a:t>
          </a:r>
          <a:r>
            <a:rPr lang="en-US"/>
            <a:t>: 20-44% of all new patients needing renal replacement therapy have diabetes</a:t>
          </a:r>
        </a:p>
      </dgm:t>
    </dgm:pt>
    <dgm:pt modelId="{4920A5DD-7124-4F69-9C5D-95AF79646B8F}" type="parTrans" cxnId="{32930ECF-D57F-4A3F-B832-448AC2E5AE17}">
      <dgm:prSet/>
      <dgm:spPr/>
      <dgm:t>
        <a:bodyPr/>
        <a:lstStyle/>
        <a:p>
          <a:endParaRPr lang="en-US"/>
        </a:p>
      </dgm:t>
    </dgm:pt>
    <dgm:pt modelId="{5209169F-7625-4882-808E-E38122D6D5D1}" type="sibTrans" cxnId="{32930ECF-D57F-4A3F-B832-448AC2E5AE17}">
      <dgm:prSet/>
      <dgm:spPr/>
      <dgm:t>
        <a:bodyPr/>
        <a:lstStyle/>
        <a:p>
          <a:endParaRPr lang="en-US"/>
        </a:p>
      </dgm:t>
    </dgm:pt>
    <dgm:pt modelId="{748A577A-89CD-4107-8E60-7E978E14C657}">
      <dgm:prSet/>
      <dgm:spPr/>
      <dgm:t>
        <a:bodyPr/>
        <a:lstStyle/>
        <a:p>
          <a:r>
            <a:rPr lang="en-US" u="sng"/>
            <a:t>Erectile Dysfunction</a:t>
          </a:r>
          <a:r>
            <a:rPr lang="en-US"/>
            <a:t>: may affect up to 50% of men with long-standing diabetes</a:t>
          </a:r>
        </a:p>
      </dgm:t>
    </dgm:pt>
    <dgm:pt modelId="{FD6FECFB-B0DC-452A-B401-75768246F394}" type="parTrans" cxnId="{92F60D0B-0E36-4022-B3F9-A0FB124A15CA}">
      <dgm:prSet/>
      <dgm:spPr/>
      <dgm:t>
        <a:bodyPr/>
        <a:lstStyle/>
        <a:p>
          <a:endParaRPr lang="en-US"/>
        </a:p>
      </dgm:t>
    </dgm:pt>
    <dgm:pt modelId="{8A6DDDE5-8572-4A00-B362-9D4F81C165D4}" type="sibTrans" cxnId="{92F60D0B-0E36-4022-B3F9-A0FB124A15CA}">
      <dgm:prSet/>
      <dgm:spPr/>
      <dgm:t>
        <a:bodyPr/>
        <a:lstStyle/>
        <a:p>
          <a:endParaRPr lang="en-US"/>
        </a:p>
      </dgm:t>
    </dgm:pt>
    <dgm:pt modelId="{EEC0135C-8126-4495-9F69-9B1BE5848ECA}">
      <dgm:prSet/>
      <dgm:spPr/>
      <dgm:t>
        <a:bodyPr/>
        <a:lstStyle/>
        <a:p>
          <a:r>
            <a:rPr lang="en-US" u="sng"/>
            <a:t>Macrovascular Disease</a:t>
          </a:r>
          <a:r>
            <a:rPr lang="en-US"/>
            <a:t>: 2- to 3-fold increased risk of coronary heart disease and stroke</a:t>
          </a:r>
        </a:p>
      </dgm:t>
    </dgm:pt>
    <dgm:pt modelId="{97D0C246-78F2-42EB-A9D8-ECCF37EF0477}" type="parTrans" cxnId="{F857451B-7C58-4D90-ACE9-FA419D654AD5}">
      <dgm:prSet/>
      <dgm:spPr/>
      <dgm:t>
        <a:bodyPr/>
        <a:lstStyle/>
        <a:p>
          <a:endParaRPr lang="en-US"/>
        </a:p>
      </dgm:t>
    </dgm:pt>
    <dgm:pt modelId="{55DF0C23-4F47-4D6E-A0B7-5084CFC1D59B}" type="sibTrans" cxnId="{F857451B-7C58-4D90-ACE9-FA419D654AD5}">
      <dgm:prSet/>
      <dgm:spPr/>
      <dgm:t>
        <a:bodyPr/>
        <a:lstStyle/>
        <a:p>
          <a:endParaRPr lang="en-US"/>
        </a:p>
      </dgm:t>
    </dgm:pt>
    <dgm:pt modelId="{4682B4E6-EBEF-4202-931B-F09159F5CCBE}">
      <dgm:prSet/>
      <dgm:spPr/>
      <dgm:t>
        <a:bodyPr/>
        <a:lstStyle/>
        <a:p>
          <a:r>
            <a:rPr lang="en-US" u="sng"/>
            <a:t>Foot Problems</a:t>
          </a:r>
          <a:r>
            <a:rPr lang="en-US"/>
            <a:t>: 15% of people with diabetes develop foot ulcers; 5-15% of people with diabetic foot ulcers need amputations</a:t>
          </a:r>
        </a:p>
      </dgm:t>
    </dgm:pt>
    <dgm:pt modelId="{4FFC1593-017E-4561-91CD-A54909037CC7}" type="parTrans" cxnId="{D98669F9-581B-4E53-BD2D-0F99409D090A}">
      <dgm:prSet/>
      <dgm:spPr/>
      <dgm:t>
        <a:bodyPr/>
        <a:lstStyle/>
        <a:p>
          <a:endParaRPr lang="en-US"/>
        </a:p>
      </dgm:t>
    </dgm:pt>
    <dgm:pt modelId="{FED6A761-3D94-49E7-AE21-5736B1B9E4F3}" type="sibTrans" cxnId="{D98669F9-581B-4E53-BD2D-0F99409D090A}">
      <dgm:prSet/>
      <dgm:spPr/>
      <dgm:t>
        <a:bodyPr/>
        <a:lstStyle/>
        <a:p>
          <a:endParaRPr lang="en-US"/>
        </a:p>
      </dgm:t>
    </dgm:pt>
    <dgm:pt modelId="{7FFDE24A-5F14-481B-82F9-00EA54379FE8}" type="pres">
      <dgm:prSet presAssocID="{7FA25737-0356-4A98-B0B4-F872D0C37094}" presName="linear" presStyleCnt="0">
        <dgm:presLayoutVars>
          <dgm:animLvl val="lvl"/>
          <dgm:resizeHandles val="exact"/>
        </dgm:presLayoutVars>
      </dgm:prSet>
      <dgm:spPr/>
    </dgm:pt>
    <dgm:pt modelId="{4331F38A-45D1-40CB-9FD4-57639EB893C5}" type="pres">
      <dgm:prSet presAssocID="{4647E029-45E0-4F3D-8222-97681B19443B}" presName="parentText" presStyleLbl="node1" presStyleIdx="0" presStyleCnt="5">
        <dgm:presLayoutVars>
          <dgm:chMax val="0"/>
          <dgm:bulletEnabled val="1"/>
        </dgm:presLayoutVars>
      </dgm:prSet>
      <dgm:spPr/>
    </dgm:pt>
    <dgm:pt modelId="{5EAA6A73-450F-47A5-9A2E-2721AE7F57CF}" type="pres">
      <dgm:prSet presAssocID="{4CE3E20A-77D3-4D0F-8B77-BE116B595C95}" presName="spacer" presStyleCnt="0"/>
      <dgm:spPr/>
    </dgm:pt>
    <dgm:pt modelId="{B12393F4-83E8-4139-8BCD-A4544887ED23}" type="pres">
      <dgm:prSet presAssocID="{AB844D93-7C13-4776-BC3D-31AF9A2A085C}" presName="parentText" presStyleLbl="node1" presStyleIdx="1" presStyleCnt="5">
        <dgm:presLayoutVars>
          <dgm:chMax val="0"/>
          <dgm:bulletEnabled val="1"/>
        </dgm:presLayoutVars>
      </dgm:prSet>
      <dgm:spPr/>
    </dgm:pt>
    <dgm:pt modelId="{0D897EB4-400E-4783-8E3B-0C7726E2103B}" type="pres">
      <dgm:prSet presAssocID="{5209169F-7625-4882-808E-E38122D6D5D1}" presName="spacer" presStyleCnt="0"/>
      <dgm:spPr/>
    </dgm:pt>
    <dgm:pt modelId="{87742D64-3EA9-4B79-B168-541B5D234A77}" type="pres">
      <dgm:prSet presAssocID="{748A577A-89CD-4107-8E60-7E978E14C657}" presName="parentText" presStyleLbl="node1" presStyleIdx="2" presStyleCnt="5">
        <dgm:presLayoutVars>
          <dgm:chMax val="0"/>
          <dgm:bulletEnabled val="1"/>
        </dgm:presLayoutVars>
      </dgm:prSet>
      <dgm:spPr/>
    </dgm:pt>
    <dgm:pt modelId="{0556D548-77F9-405B-A607-BF9A3838626B}" type="pres">
      <dgm:prSet presAssocID="{8A6DDDE5-8572-4A00-B362-9D4F81C165D4}" presName="spacer" presStyleCnt="0"/>
      <dgm:spPr/>
    </dgm:pt>
    <dgm:pt modelId="{75B00B9C-B7F9-4B0E-AD45-5D9448C3807A}" type="pres">
      <dgm:prSet presAssocID="{EEC0135C-8126-4495-9F69-9B1BE5848ECA}" presName="parentText" presStyleLbl="node1" presStyleIdx="3" presStyleCnt="5">
        <dgm:presLayoutVars>
          <dgm:chMax val="0"/>
          <dgm:bulletEnabled val="1"/>
        </dgm:presLayoutVars>
      </dgm:prSet>
      <dgm:spPr/>
    </dgm:pt>
    <dgm:pt modelId="{78D3BEAA-BD44-4120-A44D-E58493043793}" type="pres">
      <dgm:prSet presAssocID="{55DF0C23-4F47-4D6E-A0B7-5084CFC1D59B}" presName="spacer" presStyleCnt="0"/>
      <dgm:spPr/>
    </dgm:pt>
    <dgm:pt modelId="{FF9798B0-B471-482E-8C67-279B08BE42DF}" type="pres">
      <dgm:prSet presAssocID="{4682B4E6-EBEF-4202-931B-F09159F5CCBE}" presName="parentText" presStyleLbl="node1" presStyleIdx="4" presStyleCnt="5">
        <dgm:presLayoutVars>
          <dgm:chMax val="0"/>
          <dgm:bulletEnabled val="1"/>
        </dgm:presLayoutVars>
      </dgm:prSet>
      <dgm:spPr/>
    </dgm:pt>
  </dgm:ptLst>
  <dgm:cxnLst>
    <dgm:cxn modelId="{92F60D0B-0E36-4022-B3F9-A0FB124A15CA}" srcId="{7FA25737-0356-4A98-B0B4-F872D0C37094}" destId="{748A577A-89CD-4107-8E60-7E978E14C657}" srcOrd="2" destOrd="0" parTransId="{FD6FECFB-B0DC-452A-B401-75768246F394}" sibTransId="{8A6DDDE5-8572-4A00-B362-9D4F81C165D4}"/>
    <dgm:cxn modelId="{F857451B-7C58-4D90-ACE9-FA419D654AD5}" srcId="{7FA25737-0356-4A98-B0B4-F872D0C37094}" destId="{EEC0135C-8126-4495-9F69-9B1BE5848ECA}" srcOrd="3" destOrd="0" parTransId="{97D0C246-78F2-42EB-A9D8-ECCF37EF0477}" sibTransId="{55DF0C23-4F47-4D6E-A0B7-5084CFC1D59B}"/>
    <dgm:cxn modelId="{AFD9BB29-DAD8-4013-832D-42CC4C32ABEC}" type="presOf" srcId="{748A577A-89CD-4107-8E60-7E978E14C657}" destId="{87742D64-3EA9-4B79-B168-541B5D234A77}" srcOrd="0" destOrd="0" presId="urn:microsoft.com/office/officeart/2005/8/layout/vList2"/>
    <dgm:cxn modelId="{471C8F3F-183E-4214-A6D0-F23CFE596E57}" type="presOf" srcId="{4682B4E6-EBEF-4202-931B-F09159F5CCBE}" destId="{FF9798B0-B471-482E-8C67-279B08BE42DF}" srcOrd="0" destOrd="0" presId="urn:microsoft.com/office/officeart/2005/8/layout/vList2"/>
    <dgm:cxn modelId="{7317039E-35D9-42CC-B0CB-8EB76F9EFC0B}" type="presOf" srcId="{7FA25737-0356-4A98-B0B4-F872D0C37094}" destId="{7FFDE24A-5F14-481B-82F9-00EA54379FE8}" srcOrd="0" destOrd="0" presId="urn:microsoft.com/office/officeart/2005/8/layout/vList2"/>
    <dgm:cxn modelId="{A63206A0-D522-4F20-BE7A-7DD22886AB0A}" srcId="{7FA25737-0356-4A98-B0B4-F872D0C37094}" destId="{4647E029-45E0-4F3D-8222-97681B19443B}" srcOrd="0" destOrd="0" parTransId="{4D2B1181-C7D6-4956-9310-33C39E820173}" sibTransId="{4CE3E20A-77D3-4D0F-8B77-BE116B595C95}"/>
    <dgm:cxn modelId="{9BEF3BA2-6AA1-47B4-9E3A-EE6CFD0178EA}" type="presOf" srcId="{EEC0135C-8126-4495-9F69-9B1BE5848ECA}" destId="{75B00B9C-B7F9-4B0E-AD45-5D9448C3807A}" srcOrd="0" destOrd="0" presId="urn:microsoft.com/office/officeart/2005/8/layout/vList2"/>
    <dgm:cxn modelId="{D6C709C8-FA33-4855-AE8B-EA12202B009C}" type="presOf" srcId="{AB844D93-7C13-4776-BC3D-31AF9A2A085C}" destId="{B12393F4-83E8-4139-8BCD-A4544887ED23}" srcOrd="0" destOrd="0" presId="urn:microsoft.com/office/officeart/2005/8/layout/vList2"/>
    <dgm:cxn modelId="{32930ECF-D57F-4A3F-B832-448AC2E5AE17}" srcId="{7FA25737-0356-4A98-B0B4-F872D0C37094}" destId="{AB844D93-7C13-4776-BC3D-31AF9A2A085C}" srcOrd="1" destOrd="0" parTransId="{4920A5DD-7124-4F69-9C5D-95AF79646B8F}" sibTransId="{5209169F-7625-4882-808E-E38122D6D5D1}"/>
    <dgm:cxn modelId="{D98669F9-581B-4E53-BD2D-0F99409D090A}" srcId="{7FA25737-0356-4A98-B0B4-F872D0C37094}" destId="{4682B4E6-EBEF-4202-931B-F09159F5CCBE}" srcOrd="4" destOrd="0" parTransId="{4FFC1593-017E-4561-91CD-A54909037CC7}" sibTransId="{FED6A761-3D94-49E7-AE21-5736B1B9E4F3}"/>
    <dgm:cxn modelId="{E2C0B7FF-8599-4276-8385-93D5F2692A6E}" type="presOf" srcId="{4647E029-45E0-4F3D-8222-97681B19443B}" destId="{4331F38A-45D1-40CB-9FD4-57639EB893C5}" srcOrd="0" destOrd="0" presId="urn:microsoft.com/office/officeart/2005/8/layout/vList2"/>
    <dgm:cxn modelId="{D1E47ABF-FBCE-49D6-9AE2-11B86CE2AE7C}" type="presParOf" srcId="{7FFDE24A-5F14-481B-82F9-00EA54379FE8}" destId="{4331F38A-45D1-40CB-9FD4-57639EB893C5}" srcOrd="0" destOrd="0" presId="urn:microsoft.com/office/officeart/2005/8/layout/vList2"/>
    <dgm:cxn modelId="{5C1AD087-551F-4185-A012-54710CFAE79C}" type="presParOf" srcId="{7FFDE24A-5F14-481B-82F9-00EA54379FE8}" destId="{5EAA6A73-450F-47A5-9A2E-2721AE7F57CF}" srcOrd="1" destOrd="0" presId="urn:microsoft.com/office/officeart/2005/8/layout/vList2"/>
    <dgm:cxn modelId="{CC27554C-74D3-4A22-BC17-363B6E5BFAAF}" type="presParOf" srcId="{7FFDE24A-5F14-481B-82F9-00EA54379FE8}" destId="{B12393F4-83E8-4139-8BCD-A4544887ED23}" srcOrd="2" destOrd="0" presId="urn:microsoft.com/office/officeart/2005/8/layout/vList2"/>
    <dgm:cxn modelId="{E9DB2007-2900-4C79-B59A-B5F4BA6AB3F6}" type="presParOf" srcId="{7FFDE24A-5F14-481B-82F9-00EA54379FE8}" destId="{0D897EB4-400E-4783-8E3B-0C7726E2103B}" srcOrd="3" destOrd="0" presId="urn:microsoft.com/office/officeart/2005/8/layout/vList2"/>
    <dgm:cxn modelId="{B6752D44-2FD1-4074-9505-F7E9DEDFC51A}" type="presParOf" srcId="{7FFDE24A-5F14-481B-82F9-00EA54379FE8}" destId="{87742D64-3EA9-4B79-B168-541B5D234A77}" srcOrd="4" destOrd="0" presId="urn:microsoft.com/office/officeart/2005/8/layout/vList2"/>
    <dgm:cxn modelId="{ABFD2267-2F4D-4414-BFDF-8E1DBFBA0832}" type="presParOf" srcId="{7FFDE24A-5F14-481B-82F9-00EA54379FE8}" destId="{0556D548-77F9-405B-A607-BF9A3838626B}" srcOrd="5" destOrd="0" presId="urn:microsoft.com/office/officeart/2005/8/layout/vList2"/>
    <dgm:cxn modelId="{1A25C5CE-AE05-46F8-8161-852C1D262B45}" type="presParOf" srcId="{7FFDE24A-5F14-481B-82F9-00EA54379FE8}" destId="{75B00B9C-B7F9-4B0E-AD45-5D9448C3807A}" srcOrd="6" destOrd="0" presId="urn:microsoft.com/office/officeart/2005/8/layout/vList2"/>
    <dgm:cxn modelId="{9B34F4C8-77B1-47A8-8703-694E20446D13}" type="presParOf" srcId="{7FFDE24A-5F14-481B-82F9-00EA54379FE8}" destId="{78D3BEAA-BD44-4120-A44D-E58493043793}" srcOrd="7" destOrd="0" presId="urn:microsoft.com/office/officeart/2005/8/layout/vList2"/>
    <dgm:cxn modelId="{4C36B642-440F-4018-8B20-0665A2AB8D09}" type="presParOf" srcId="{7FFDE24A-5F14-481B-82F9-00EA54379FE8}" destId="{FF9798B0-B471-482E-8C67-279B08BE42D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3E6986-4523-4417-A143-E8D2322371C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31D4754-E449-4089-8FC4-D0AE8458087A}">
      <dgm:prSet/>
      <dgm:spPr/>
      <dgm:t>
        <a:bodyPr/>
        <a:lstStyle/>
        <a:p>
          <a:r>
            <a:rPr lang="en-US"/>
            <a:t>Insulin </a:t>
          </a:r>
        </a:p>
      </dgm:t>
    </dgm:pt>
    <dgm:pt modelId="{E55C0139-37D9-45E4-A8A4-1AE6FDF3A7CC}" type="parTrans" cxnId="{81D0D3D0-F709-498C-9E98-9FFF0E23EEF0}">
      <dgm:prSet/>
      <dgm:spPr/>
      <dgm:t>
        <a:bodyPr/>
        <a:lstStyle/>
        <a:p>
          <a:endParaRPr lang="en-US"/>
        </a:p>
      </dgm:t>
    </dgm:pt>
    <dgm:pt modelId="{753E072A-2255-425B-9FC1-54E8EF00A33B}" type="sibTrans" cxnId="{81D0D3D0-F709-498C-9E98-9FFF0E23EEF0}">
      <dgm:prSet/>
      <dgm:spPr/>
      <dgm:t>
        <a:bodyPr/>
        <a:lstStyle/>
        <a:p>
          <a:endParaRPr lang="en-US"/>
        </a:p>
      </dgm:t>
    </dgm:pt>
    <dgm:pt modelId="{7587EC20-79DE-4C54-AA9B-66C546928BDE}">
      <dgm:prSet/>
      <dgm:spPr/>
      <dgm:t>
        <a:bodyPr/>
        <a:lstStyle/>
        <a:p>
          <a:r>
            <a:rPr lang="en-US"/>
            <a:t>Management of CHO intake</a:t>
          </a:r>
        </a:p>
      </dgm:t>
    </dgm:pt>
    <dgm:pt modelId="{594917B5-45C1-4780-897E-CF1F53DF3740}" type="parTrans" cxnId="{59B9B56B-7B08-4A8B-909A-0E27A296F4F6}">
      <dgm:prSet/>
      <dgm:spPr/>
      <dgm:t>
        <a:bodyPr/>
        <a:lstStyle/>
        <a:p>
          <a:endParaRPr lang="en-US"/>
        </a:p>
      </dgm:t>
    </dgm:pt>
    <dgm:pt modelId="{C1F51E0B-BA52-4F57-9173-18CE77DDDA3F}" type="sibTrans" cxnId="{59B9B56B-7B08-4A8B-909A-0E27A296F4F6}">
      <dgm:prSet/>
      <dgm:spPr/>
      <dgm:t>
        <a:bodyPr/>
        <a:lstStyle/>
        <a:p>
          <a:endParaRPr lang="en-US"/>
        </a:p>
      </dgm:t>
    </dgm:pt>
    <dgm:pt modelId="{C6F9EC28-BA50-43D9-99B5-FC33F70C0C6F}">
      <dgm:prSet/>
      <dgm:spPr/>
      <dgm:t>
        <a:bodyPr/>
        <a:lstStyle/>
        <a:p>
          <a:r>
            <a:rPr lang="en-US"/>
            <a:t>Exercise </a:t>
          </a:r>
        </a:p>
      </dgm:t>
    </dgm:pt>
    <dgm:pt modelId="{F4AC89C8-FAE9-4078-AF0D-E88554343691}" type="parTrans" cxnId="{50497470-BC1B-4B33-BBE3-3594235B065E}">
      <dgm:prSet/>
      <dgm:spPr/>
      <dgm:t>
        <a:bodyPr/>
        <a:lstStyle/>
        <a:p>
          <a:endParaRPr lang="en-US"/>
        </a:p>
      </dgm:t>
    </dgm:pt>
    <dgm:pt modelId="{3997064D-A166-4C80-AA2E-158EDABBF870}" type="sibTrans" cxnId="{50497470-BC1B-4B33-BBE3-3594235B065E}">
      <dgm:prSet/>
      <dgm:spPr/>
      <dgm:t>
        <a:bodyPr/>
        <a:lstStyle/>
        <a:p>
          <a:endParaRPr lang="en-US"/>
        </a:p>
      </dgm:t>
    </dgm:pt>
    <dgm:pt modelId="{7C9759BD-FEB1-49C6-ACB9-D7F1815D389A}" type="pres">
      <dgm:prSet presAssocID="{B13E6986-4523-4417-A143-E8D2322371CC}" presName="linear" presStyleCnt="0">
        <dgm:presLayoutVars>
          <dgm:animLvl val="lvl"/>
          <dgm:resizeHandles val="exact"/>
        </dgm:presLayoutVars>
      </dgm:prSet>
      <dgm:spPr/>
    </dgm:pt>
    <dgm:pt modelId="{8F70D70A-577A-4EE6-881C-DA4B417F54B2}" type="pres">
      <dgm:prSet presAssocID="{131D4754-E449-4089-8FC4-D0AE8458087A}" presName="parentText" presStyleLbl="node1" presStyleIdx="0" presStyleCnt="3">
        <dgm:presLayoutVars>
          <dgm:chMax val="0"/>
          <dgm:bulletEnabled val="1"/>
        </dgm:presLayoutVars>
      </dgm:prSet>
      <dgm:spPr/>
    </dgm:pt>
    <dgm:pt modelId="{6ECDD64E-547E-425A-9E04-86A1F4D48EFA}" type="pres">
      <dgm:prSet presAssocID="{753E072A-2255-425B-9FC1-54E8EF00A33B}" presName="spacer" presStyleCnt="0"/>
      <dgm:spPr/>
    </dgm:pt>
    <dgm:pt modelId="{83975CD7-D2DA-4E9D-972C-F32B406AA607}" type="pres">
      <dgm:prSet presAssocID="{7587EC20-79DE-4C54-AA9B-66C546928BDE}" presName="parentText" presStyleLbl="node1" presStyleIdx="1" presStyleCnt="3">
        <dgm:presLayoutVars>
          <dgm:chMax val="0"/>
          <dgm:bulletEnabled val="1"/>
        </dgm:presLayoutVars>
      </dgm:prSet>
      <dgm:spPr/>
    </dgm:pt>
    <dgm:pt modelId="{16B28130-B5DE-46FA-8865-C5DA27E61019}" type="pres">
      <dgm:prSet presAssocID="{C1F51E0B-BA52-4F57-9173-18CE77DDDA3F}" presName="spacer" presStyleCnt="0"/>
      <dgm:spPr/>
    </dgm:pt>
    <dgm:pt modelId="{526DA42A-6DDD-4655-9C74-8B78E8587C9E}" type="pres">
      <dgm:prSet presAssocID="{C6F9EC28-BA50-43D9-99B5-FC33F70C0C6F}" presName="parentText" presStyleLbl="node1" presStyleIdx="2" presStyleCnt="3">
        <dgm:presLayoutVars>
          <dgm:chMax val="0"/>
          <dgm:bulletEnabled val="1"/>
        </dgm:presLayoutVars>
      </dgm:prSet>
      <dgm:spPr/>
    </dgm:pt>
  </dgm:ptLst>
  <dgm:cxnLst>
    <dgm:cxn modelId="{105D972D-3606-404E-B965-19E061F450C0}" type="presOf" srcId="{B13E6986-4523-4417-A143-E8D2322371CC}" destId="{7C9759BD-FEB1-49C6-ACB9-D7F1815D389A}" srcOrd="0" destOrd="0" presId="urn:microsoft.com/office/officeart/2005/8/layout/vList2"/>
    <dgm:cxn modelId="{59B9B56B-7B08-4A8B-909A-0E27A296F4F6}" srcId="{B13E6986-4523-4417-A143-E8D2322371CC}" destId="{7587EC20-79DE-4C54-AA9B-66C546928BDE}" srcOrd="1" destOrd="0" parTransId="{594917B5-45C1-4780-897E-CF1F53DF3740}" sibTransId="{C1F51E0B-BA52-4F57-9173-18CE77DDDA3F}"/>
    <dgm:cxn modelId="{50497470-BC1B-4B33-BBE3-3594235B065E}" srcId="{B13E6986-4523-4417-A143-E8D2322371CC}" destId="{C6F9EC28-BA50-43D9-99B5-FC33F70C0C6F}" srcOrd="2" destOrd="0" parTransId="{F4AC89C8-FAE9-4078-AF0D-E88554343691}" sibTransId="{3997064D-A166-4C80-AA2E-158EDABBF870}"/>
    <dgm:cxn modelId="{C909F572-D7DF-4D4E-8FD1-21D0373057B2}" type="presOf" srcId="{C6F9EC28-BA50-43D9-99B5-FC33F70C0C6F}" destId="{526DA42A-6DDD-4655-9C74-8B78E8587C9E}" srcOrd="0" destOrd="0" presId="urn:microsoft.com/office/officeart/2005/8/layout/vList2"/>
    <dgm:cxn modelId="{849CE958-2905-481A-A960-4AF600B3CC03}" type="presOf" srcId="{131D4754-E449-4089-8FC4-D0AE8458087A}" destId="{8F70D70A-577A-4EE6-881C-DA4B417F54B2}" srcOrd="0" destOrd="0" presId="urn:microsoft.com/office/officeart/2005/8/layout/vList2"/>
    <dgm:cxn modelId="{81D0D3D0-F709-498C-9E98-9FFF0E23EEF0}" srcId="{B13E6986-4523-4417-A143-E8D2322371CC}" destId="{131D4754-E449-4089-8FC4-D0AE8458087A}" srcOrd="0" destOrd="0" parTransId="{E55C0139-37D9-45E4-A8A4-1AE6FDF3A7CC}" sibTransId="{753E072A-2255-425B-9FC1-54E8EF00A33B}"/>
    <dgm:cxn modelId="{02205CD7-BB52-46A3-8A0B-70814988F38F}" type="presOf" srcId="{7587EC20-79DE-4C54-AA9B-66C546928BDE}" destId="{83975CD7-D2DA-4E9D-972C-F32B406AA607}" srcOrd="0" destOrd="0" presId="urn:microsoft.com/office/officeart/2005/8/layout/vList2"/>
    <dgm:cxn modelId="{2AE263B2-4AF9-485D-9109-584812123F70}" type="presParOf" srcId="{7C9759BD-FEB1-49C6-ACB9-D7F1815D389A}" destId="{8F70D70A-577A-4EE6-881C-DA4B417F54B2}" srcOrd="0" destOrd="0" presId="urn:microsoft.com/office/officeart/2005/8/layout/vList2"/>
    <dgm:cxn modelId="{5F982CEE-0B06-48FD-BB38-21A291FCF546}" type="presParOf" srcId="{7C9759BD-FEB1-49C6-ACB9-D7F1815D389A}" destId="{6ECDD64E-547E-425A-9E04-86A1F4D48EFA}" srcOrd="1" destOrd="0" presId="urn:microsoft.com/office/officeart/2005/8/layout/vList2"/>
    <dgm:cxn modelId="{01ECDE00-3D16-41F6-82F1-B1C4607C8A5F}" type="presParOf" srcId="{7C9759BD-FEB1-49C6-ACB9-D7F1815D389A}" destId="{83975CD7-D2DA-4E9D-972C-F32B406AA607}" srcOrd="2" destOrd="0" presId="urn:microsoft.com/office/officeart/2005/8/layout/vList2"/>
    <dgm:cxn modelId="{2C58E68D-283C-46BE-BD2F-18E3F3DD6866}" type="presParOf" srcId="{7C9759BD-FEB1-49C6-ACB9-D7F1815D389A}" destId="{16B28130-B5DE-46FA-8865-C5DA27E61019}" srcOrd="3" destOrd="0" presId="urn:microsoft.com/office/officeart/2005/8/layout/vList2"/>
    <dgm:cxn modelId="{669668A1-F1A2-4BCA-8471-6E2C0E56A32C}" type="presParOf" srcId="{7C9759BD-FEB1-49C6-ACB9-D7F1815D389A}" destId="{526DA42A-6DDD-4655-9C74-8B78E8587C9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AAD06F-C7EF-47FA-A18A-D6A173FAAD2D}"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DBE1C7B3-2A00-4C57-AFEC-B796C27F04E6}">
      <dgm:prSet/>
      <dgm:spPr/>
      <dgm:t>
        <a:bodyPr/>
        <a:lstStyle/>
        <a:p>
          <a:pPr>
            <a:defRPr b="1"/>
          </a:pPr>
          <a:r>
            <a:rPr lang="en-US"/>
            <a:t>1921–1922</a:t>
          </a:r>
        </a:p>
      </dgm:t>
    </dgm:pt>
    <dgm:pt modelId="{8D462D71-6E11-46F7-B7EE-74B86D07546E}" type="parTrans" cxnId="{C6F05C20-EA6D-4EC3-A4EF-A0B2A5CC1FA5}">
      <dgm:prSet/>
      <dgm:spPr/>
      <dgm:t>
        <a:bodyPr/>
        <a:lstStyle/>
        <a:p>
          <a:endParaRPr lang="en-US"/>
        </a:p>
      </dgm:t>
    </dgm:pt>
    <dgm:pt modelId="{5B32F2BA-71F3-4990-84C9-52B8FB2CA2EF}" type="sibTrans" cxnId="{C6F05C20-EA6D-4EC3-A4EF-A0B2A5CC1FA5}">
      <dgm:prSet/>
      <dgm:spPr/>
      <dgm:t>
        <a:bodyPr/>
        <a:lstStyle/>
        <a:p>
          <a:endParaRPr lang="en-US"/>
        </a:p>
      </dgm:t>
    </dgm:pt>
    <dgm:pt modelId="{5EAD7FE3-D896-4A3E-AF4C-8A22CA91484E}">
      <dgm:prSet/>
      <dgm:spPr/>
      <dgm:t>
        <a:bodyPr/>
        <a:lstStyle/>
        <a:p>
          <a:r>
            <a:rPr lang="en-US"/>
            <a:t>In the U.S. the original insulin was from bovine and later porcine sources</a:t>
          </a:r>
        </a:p>
      </dgm:t>
    </dgm:pt>
    <dgm:pt modelId="{62169ABC-4D54-48AF-A221-5BAE1ABD9303}" type="parTrans" cxnId="{D6A09FCC-D0D3-4709-99EE-6B7116588112}">
      <dgm:prSet/>
      <dgm:spPr/>
      <dgm:t>
        <a:bodyPr/>
        <a:lstStyle/>
        <a:p>
          <a:endParaRPr lang="en-US"/>
        </a:p>
      </dgm:t>
    </dgm:pt>
    <dgm:pt modelId="{B53A40E7-7DF1-4B74-8A87-9EF68B797C2E}" type="sibTrans" cxnId="{D6A09FCC-D0D3-4709-99EE-6B7116588112}">
      <dgm:prSet/>
      <dgm:spPr/>
      <dgm:t>
        <a:bodyPr/>
        <a:lstStyle/>
        <a:p>
          <a:endParaRPr lang="en-US"/>
        </a:p>
      </dgm:t>
    </dgm:pt>
    <dgm:pt modelId="{8FEAC1A1-E7D9-44E8-8C55-52F7E0C0641A}">
      <dgm:prSet/>
      <dgm:spPr/>
      <dgm:t>
        <a:bodyPr/>
        <a:lstStyle/>
        <a:p>
          <a:pPr>
            <a:defRPr b="1"/>
          </a:pPr>
          <a:r>
            <a:rPr lang="en-US"/>
            <a:t>1982</a:t>
          </a:r>
        </a:p>
      </dgm:t>
    </dgm:pt>
    <dgm:pt modelId="{56F881AC-D87C-4C9B-AA57-5E53ECAB4E6B}" type="parTrans" cxnId="{FA9A3323-6A6A-42C7-84DE-D9C3E2326608}">
      <dgm:prSet/>
      <dgm:spPr/>
      <dgm:t>
        <a:bodyPr/>
        <a:lstStyle/>
        <a:p>
          <a:endParaRPr lang="en-US"/>
        </a:p>
      </dgm:t>
    </dgm:pt>
    <dgm:pt modelId="{B83A8E0A-87FA-4E93-AAC2-C1AAD3EA6402}" type="sibTrans" cxnId="{FA9A3323-6A6A-42C7-84DE-D9C3E2326608}">
      <dgm:prSet/>
      <dgm:spPr/>
      <dgm:t>
        <a:bodyPr/>
        <a:lstStyle/>
        <a:p>
          <a:endParaRPr lang="en-US"/>
        </a:p>
      </dgm:t>
    </dgm:pt>
    <dgm:pt modelId="{646AF30B-240A-4DC8-9354-8D9CE4449856}">
      <dgm:prSet/>
      <dgm:spPr/>
      <dgm:t>
        <a:bodyPr/>
        <a:lstStyle/>
        <a:p>
          <a:r>
            <a:rPr lang="en-US"/>
            <a:t>Biosynthetic insulin was introduced</a:t>
          </a:r>
        </a:p>
      </dgm:t>
    </dgm:pt>
    <dgm:pt modelId="{4256BDE4-BB9F-4546-A8F1-17A920200DBE}" type="parTrans" cxnId="{298F4FF8-3CAC-4DE3-9393-CA461A284769}">
      <dgm:prSet/>
      <dgm:spPr/>
      <dgm:t>
        <a:bodyPr/>
        <a:lstStyle/>
        <a:p>
          <a:endParaRPr lang="en-US"/>
        </a:p>
      </dgm:t>
    </dgm:pt>
    <dgm:pt modelId="{3F3EDCE5-C303-4F89-9FA2-9FBB013B74CC}" type="sibTrans" cxnId="{298F4FF8-3CAC-4DE3-9393-CA461A284769}">
      <dgm:prSet/>
      <dgm:spPr/>
      <dgm:t>
        <a:bodyPr/>
        <a:lstStyle/>
        <a:p>
          <a:endParaRPr lang="en-US"/>
        </a:p>
      </dgm:t>
    </dgm:pt>
    <dgm:pt modelId="{E4672FED-9C71-48D9-9200-D17635F84CFA}">
      <dgm:prSet/>
      <dgm:spPr/>
      <dgm:t>
        <a:bodyPr/>
        <a:lstStyle/>
        <a:p>
          <a:pPr>
            <a:defRPr b="1"/>
          </a:pPr>
          <a:r>
            <a:rPr lang="en-US"/>
            <a:t>1996</a:t>
          </a:r>
        </a:p>
      </dgm:t>
    </dgm:pt>
    <dgm:pt modelId="{6C64F799-CF6B-44BE-A111-34DD59BA6598}" type="parTrans" cxnId="{6400DC6A-D554-4EC8-BEF4-EE8AE9FF57B4}">
      <dgm:prSet/>
      <dgm:spPr/>
      <dgm:t>
        <a:bodyPr/>
        <a:lstStyle/>
        <a:p>
          <a:endParaRPr lang="en-US"/>
        </a:p>
      </dgm:t>
    </dgm:pt>
    <dgm:pt modelId="{7C2C2754-0640-4F70-90E1-35A7F17F4B94}" type="sibTrans" cxnId="{6400DC6A-D554-4EC8-BEF4-EE8AE9FF57B4}">
      <dgm:prSet/>
      <dgm:spPr/>
      <dgm:t>
        <a:bodyPr/>
        <a:lstStyle/>
        <a:p>
          <a:endParaRPr lang="en-US"/>
        </a:p>
      </dgm:t>
    </dgm:pt>
    <dgm:pt modelId="{2718D14D-3737-4244-9FCC-8E9039AC8B5D}">
      <dgm:prSet/>
      <dgm:spPr/>
      <dgm:t>
        <a:bodyPr/>
        <a:lstStyle/>
        <a:p>
          <a:r>
            <a:rPr lang="en-US"/>
            <a:t>Analogue insulin was introduced</a:t>
          </a:r>
        </a:p>
      </dgm:t>
    </dgm:pt>
    <dgm:pt modelId="{402FD78C-44E8-42E4-A95C-FC23AF73B0F2}" type="parTrans" cxnId="{A5E37420-2E12-45B0-887E-5EE12F675641}">
      <dgm:prSet/>
      <dgm:spPr/>
      <dgm:t>
        <a:bodyPr/>
        <a:lstStyle/>
        <a:p>
          <a:endParaRPr lang="en-US"/>
        </a:p>
      </dgm:t>
    </dgm:pt>
    <dgm:pt modelId="{B6F7B503-BF58-4F0E-B3EC-E4F3B7A4A9D9}" type="sibTrans" cxnId="{A5E37420-2E12-45B0-887E-5EE12F675641}">
      <dgm:prSet/>
      <dgm:spPr/>
      <dgm:t>
        <a:bodyPr/>
        <a:lstStyle/>
        <a:p>
          <a:endParaRPr lang="en-US"/>
        </a:p>
      </dgm:t>
    </dgm:pt>
    <dgm:pt modelId="{4457D6DE-565D-4C85-9F50-461FAE7EF541}" type="pres">
      <dgm:prSet presAssocID="{0EAAD06F-C7EF-47FA-A18A-D6A173FAAD2D}" presName="root" presStyleCnt="0">
        <dgm:presLayoutVars>
          <dgm:chMax/>
          <dgm:chPref/>
          <dgm:animLvl val="lvl"/>
        </dgm:presLayoutVars>
      </dgm:prSet>
      <dgm:spPr/>
    </dgm:pt>
    <dgm:pt modelId="{A57653E8-32C2-4926-96B9-3FC0D87EA755}" type="pres">
      <dgm:prSet presAssocID="{0EAAD06F-C7EF-47FA-A18A-D6A173FAAD2D}" presName="divider" presStyleLbl="fgAcc1" presStyleIdx="0" presStyleCnt="4"/>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B93E7653-4238-4B38-8FE7-E4E1BBC44F41}" type="pres">
      <dgm:prSet presAssocID="{0EAAD06F-C7EF-47FA-A18A-D6A173FAAD2D}" presName="nodes" presStyleCnt="0">
        <dgm:presLayoutVars>
          <dgm:chMax/>
          <dgm:chPref/>
          <dgm:animLvl val="lvl"/>
        </dgm:presLayoutVars>
      </dgm:prSet>
      <dgm:spPr/>
    </dgm:pt>
    <dgm:pt modelId="{5E19039F-9730-4347-A92D-D3DE55FCB261}" type="pres">
      <dgm:prSet presAssocID="{DBE1C7B3-2A00-4C57-AFEC-B796C27F04E6}" presName="composite" presStyleCnt="0"/>
      <dgm:spPr/>
    </dgm:pt>
    <dgm:pt modelId="{AE734062-9A64-480E-97D5-2FF2FEA72E2C}" type="pres">
      <dgm:prSet presAssocID="{DBE1C7B3-2A00-4C57-AFEC-B796C27F04E6}" presName="ConnectorPoint" presStyleLbl="ln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93672B6-7FB0-49C4-AFE5-ED4778EBF250}" type="pres">
      <dgm:prSet presAssocID="{DBE1C7B3-2A00-4C57-AFEC-B796C27F04E6}" presName="DropPinPlaceHolder" presStyleCnt="0"/>
      <dgm:spPr/>
    </dgm:pt>
    <dgm:pt modelId="{F84D5738-5A50-45BC-8179-FD4BF499F029}" type="pres">
      <dgm:prSet presAssocID="{DBE1C7B3-2A00-4C57-AFEC-B796C27F04E6}" presName="DropPin" presStyleLbl="alignNode1" presStyleIdx="0" presStyleCnt="3"/>
      <dgm:spPr/>
    </dgm:pt>
    <dgm:pt modelId="{5FD7803B-D6CB-4E1A-8FA7-E9A53FC75C74}" type="pres">
      <dgm:prSet presAssocID="{DBE1C7B3-2A00-4C57-AFEC-B796C27F04E6}" presName="Ellipse" presStyleLbl="fgAcc1" presStyleIdx="1" presStyleCnt="4"/>
      <dgm:spPr>
        <a:solidFill>
          <a:schemeClr val="lt1">
            <a:alpha val="90000"/>
            <a:hueOff val="0"/>
            <a:satOff val="0"/>
            <a:lumOff val="0"/>
            <a:alphaOff val="0"/>
          </a:schemeClr>
        </a:solidFill>
        <a:ln w="19050" cap="flat" cmpd="sng" algn="ctr">
          <a:noFill/>
          <a:prstDash val="solid"/>
          <a:miter lim="800000"/>
        </a:ln>
        <a:effectLst/>
      </dgm:spPr>
    </dgm:pt>
    <dgm:pt modelId="{6E21BA21-BB75-4F4D-8E7F-B8EAF24D8C18}" type="pres">
      <dgm:prSet presAssocID="{DBE1C7B3-2A00-4C57-AFEC-B796C27F04E6}" presName="L2TextContainer" presStyleLbl="revTx" presStyleIdx="0" presStyleCnt="6">
        <dgm:presLayoutVars>
          <dgm:bulletEnabled val="1"/>
        </dgm:presLayoutVars>
      </dgm:prSet>
      <dgm:spPr/>
    </dgm:pt>
    <dgm:pt modelId="{AAE32CD3-AFF9-48C3-9444-897DB3E088F8}" type="pres">
      <dgm:prSet presAssocID="{DBE1C7B3-2A00-4C57-AFEC-B796C27F04E6}" presName="L1TextContainer" presStyleLbl="revTx" presStyleIdx="1" presStyleCnt="6">
        <dgm:presLayoutVars>
          <dgm:chMax val="1"/>
          <dgm:chPref val="1"/>
          <dgm:bulletEnabled val="1"/>
        </dgm:presLayoutVars>
      </dgm:prSet>
      <dgm:spPr/>
    </dgm:pt>
    <dgm:pt modelId="{69F39AE9-10DB-4829-9764-A56BE045FC88}" type="pres">
      <dgm:prSet presAssocID="{DBE1C7B3-2A00-4C57-AFEC-B796C27F04E6}" presName="ConnectLine" presStyleLbl="sibTrans1D1" presStyleIdx="0" presStyleCnt="3"/>
      <dgm:spPr>
        <a:noFill/>
        <a:ln w="12700" cap="flat" cmpd="sng" algn="ctr">
          <a:solidFill>
            <a:schemeClr val="accent2">
              <a:hueOff val="0"/>
              <a:satOff val="0"/>
              <a:lumOff val="0"/>
              <a:alphaOff val="0"/>
            </a:schemeClr>
          </a:solidFill>
          <a:prstDash val="dash"/>
          <a:miter lim="800000"/>
        </a:ln>
        <a:effectLst/>
      </dgm:spPr>
    </dgm:pt>
    <dgm:pt modelId="{C8AA1876-034E-4649-962D-770ACBE9EBED}" type="pres">
      <dgm:prSet presAssocID="{DBE1C7B3-2A00-4C57-AFEC-B796C27F04E6}" presName="EmptyPlaceHolder" presStyleCnt="0"/>
      <dgm:spPr/>
    </dgm:pt>
    <dgm:pt modelId="{D765644A-B316-4CB8-A501-3F336E875999}" type="pres">
      <dgm:prSet presAssocID="{5B32F2BA-71F3-4990-84C9-52B8FB2CA2EF}" presName="spaceBetweenRectangles" presStyleCnt="0"/>
      <dgm:spPr/>
    </dgm:pt>
    <dgm:pt modelId="{77B26509-7A4D-409B-A0FB-DC4EF0B19D88}" type="pres">
      <dgm:prSet presAssocID="{8FEAC1A1-E7D9-44E8-8C55-52F7E0C0641A}" presName="composite" presStyleCnt="0"/>
      <dgm:spPr/>
    </dgm:pt>
    <dgm:pt modelId="{2539BCA8-49C5-4AF0-95DC-4FEB2789D581}" type="pres">
      <dgm:prSet presAssocID="{8FEAC1A1-E7D9-44E8-8C55-52F7E0C0641A}" presName="ConnectorPoint" presStyleLbl="lnNode1" presStyleIdx="1" presStyleCnt="3"/>
      <dgm:spPr>
        <a:solidFill>
          <a:schemeClr val="accent2">
            <a:hueOff val="3221807"/>
            <a:satOff val="-9246"/>
            <a:lumOff val="-14805"/>
            <a:alphaOff val="0"/>
          </a:schemeClr>
        </a:solidFill>
        <a:ln w="6350" cap="flat" cmpd="sng" algn="ctr">
          <a:solidFill>
            <a:schemeClr val="lt1">
              <a:hueOff val="0"/>
              <a:satOff val="0"/>
              <a:lumOff val="0"/>
              <a:alphaOff val="0"/>
            </a:schemeClr>
          </a:solidFill>
          <a:prstDash val="solid"/>
          <a:miter lim="800000"/>
        </a:ln>
        <a:effectLst/>
      </dgm:spPr>
    </dgm:pt>
    <dgm:pt modelId="{086A36A6-D98A-408F-BB46-23C48142F411}" type="pres">
      <dgm:prSet presAssocID="{8FEAC1A1-E7D9-44E8-8C55-52F7E0C0641A}" presName="DropPinPlaceHolder" presStyleCnt="0"/>
      <dgm:spPr/>
    </dgm:pt>
    <dgm:pt modelId="{16248099-01AB-4E39-8DBB-AC663C700614}" type="pres">
      <dgm:prSet presAssocID="{8FEAC1A1-E7D9-44E8-8C55-52F7E0C0641A}" presName="DropPin" presStyleLbl="alignNode1" presStyleIdx="1" presStyleCnt="3"/>
      <dgm:spPr/>
    </dgm:pt>
    <dgm:pt modelId="{537E375D-91EE-4E61-9EFF-2F134283AEE0}" type="pres">
      <dgm:prSet presAssocID="{8FEAC1A1-E7D9-44E8-8C55-52F7E0C0641A}" presName="Ellipse" presStyleLbl="fgAcc1" presStyleIdx="2" presStyleCnt="4"/>
      <dgm:spPr>
        <a:solidFill>
          <a:schemeClr val="lt1">
            <a:alpha val="90000"/>
            <a:hueOff val="0"/>
            <a:satOff val="0"/>
            <a:lumOff val="0"/>
            <a:alphaOff val="0"/>
          </a:schemeClr>
        </a:solidFill>
        <a:ln w="19050" cap="flat" cmpd="sng" algn="ctr">
          <a:noFill/>
          <a:prstDash val="solid"/>
          <a:miter lim="800000"/>
        </a:ln>
        <a:effectLst/>
      </dgm:spPr>
    </dgm:pt>
    <dgm:pt modelId="{B61B8AFD-0F7A-4E6C-9C13-9A41273E498C}" type="pres">
      <dgm:prSet presAssocID="{8FEAC1A1-E7D9-44E8-8C55-52F7E0C0641A}" presName="L2TextContainer" presStyleLbl="revTx" presStyleIdx="2" presStyleCnt="6">
        <dgm:presLayoutVars>
          <dgm:bulletEnabled val="1"/>
        </dgm:presLayoutVars>
      </dgm:prSet>
      <dgm:spPr/>
    </dgm:pt>
    <dgm:pt modelId="{617EA786-931A-4F40-BDB0-006E6832E738}" type="pres">
      <dgm:prSet presAssocID="{8FEAC1A1-E7D9-44E8-8C55-52F7E0C0641A}" presName="L1TextContainer" presStyleLbl="revTx" presStyleIdx="3" presStyleCnt="6">
        <dgm:presLayoutVars>
          <dgm:chMax val="1"/>
          <dgm:chPref val="1"/>
          <dgm:bulletEnabled val="1"/>
        </dgm:presLayoutVars>
      </dgm:prSet>
      <dgm:spPr/>
    </dgm:pt>
    <dgm:pt modelId="{6352EFBF-289A-4EE5-9D13-CCDF1ADA8005}" type="pres">
      <dgm:prSet presAssocID="{8FEAC1A1-E7D9-44E8-8C55-52F7E0C0641A}" presName="ConnectLine" presStyleLbl="sibTrans1D1" presStyleIdx="1" presStyleCnt="3"/>
      <dgm:spPr>
        <a:noFill/>
        <a:ln w="12700" cap="flat" cmpd="sng" algn="ctr">
          <a:solidFill>
            <a:schemeClr val="accent2">
              <a:hueOff val="3221807"/>
              <a:satOff val="-9246"/>
              <a:lumOff val="-14805"/>
              <a:alphaOff val="0"/>
            </a:schemeClr>
          </a:solidFill>
          <a:prstDash val="dash"/>
          <a:miter lim="800000"/>
        </a:ln>
        <a:effectLst/>
      </dgm:spPr>
    </dgm:pt>
    <dgm:pt modelId="{A6FD6B4B-235D-4B01-BA3C-D551AB3A84C8}" type="pres">
      <dgm:prSet presAssocID="{8FEAC1A1-E7D9-44E8-8C55-52F7E0C0641A}" presName="EmptyPlaceHolder" presStyleCnt="0"/>
      <dgm:spPr/>
    </dgm:pt>
    <dgm:pt modelId="{A19D3976-BF6E-47AD-AFB7-A5C5CE3A2F46}" type="pres">
      <dgm:prSet presAssocID="{B83A8E0A-87FA-4E93-AAC2-C1AAD3EA6402}" presName="spaceBetweenRectangles" presStyleCnt="0"/>
      <dgm:spPr/>
    </dgm:pt>
    <dgm:pt modelId="{BB0F8007-0619-4A48-B8AA-CE4E45B104CA}" type="pres">
      <dgm:prSet presAssocID="{E4672FED-9C71-48D9-9200-D17635F84CFA}" presName="composite" presStyleCnt="0"/>
      <dgm:spPr/>
    </dgm:pt>
    <dgm:pt modelId="{C374603D-AFFB-4F3F-91B7-258C0A30D357}" type="pres">
      <dgm:prSet presAssocID="{E4672FED-9C71-48D9-9200-D17635F84CFA}" presName="ConnectorPoint" presStyleLbl="lnNode1" presStyleIdx="2" presStyleCnt="3"/>
      <dgm:spPr>
        <a:solidFill>
          <a:schemeClr val="accent2">
            <a:hueOff val="6443614"/>
            <a:satOff val="-18493"/>
            <a:lumOff val="-29609"/>
            <a:alphaOff val="0"/>
          </a:schemeClr>
        </a:solidFill>
        <a:ln w="6350" cap="flat" cmpd="sng" algn="ctr">
          <a:solidFill>
            <a:schemeClr val="lt1">
              <a:hueOff val="0"/>
              <a:satOff val="0"/>
              <a:lumOff val="0"/>
              <a:alphaOff val="0"/>
            </a:schemeClr>
          </a:solidFill>
          <a:prstDash val="solid"/>
          <a:miter lim="800000"/>
        </a:ln>
        <a:effectLst/>
      </dgm:spPr>
    </dgm:pt>
    <dgm:pt modelId="{337DFF50-1409-43A6-9467-A95D582C4628}" type="pres">
      <dgm:prSet presAssocID="{E4672FED-9C71-48D9-9200-D17635F84CFA}" presName="DropPinPlaceHolder" presStyleCnt="0"/>
      <dgm:spPr/>
    </dgm:pt>
    <dgm:pt modelId="{6665A202-9FC9-4260-B1D4-D5CFD1759655}" type="pres">
      <dgm:prSet presAssocID="{E4672FED-9C71-48D9-9200-D17635F84CFA}" presName="DropPin" presStyleLbl="alignNode1" presStyleIdx="2" presStyleCnt="3"/>
      <dgm:spPr/>
    </dgm:pt>
    <dgm:pt modelId="{8D8D1D06-D29E-495E-BC5A-644F71056BD6}" type="pres">
      <dgm:prSet presAssocID="{E4672FED-9C71-48D9-9200-D17635F84CFA}" presName="Ellipse" presStyleLbl="fgAcc1" presStyleIdx="3" presStyleCnt="4"/>
      <dgm:spPr>
        <a:solidFill>
          <a:schemeClr val="lt1">
            <a:alpha val="90000"/>
            <a:hueOff val="0"/>
            <a:satOff val="0"/>
            <a:lumOff val="0"/>
            <a:alphaOff val="0"/>
          </a:schemeClr>
        </a:solidFill>
        <a:ln w="19050" cap="flat" cmpd="sng" algn="ctr">
          <a:noFill/>
          <a:prstDash val="solid"/>
          <a:miter lim="800000"/>
        </a:ln>
        <a:effectLst/>
      </dgm:spPr>
    </dgm:pt>
    <dgm:pt modelId="{2477E3D1-9A37-439F-A28D-1055E6737716}" type="pres">
      <dgm:prSet presAssocID="{E4672FED-9C71-48D9-9200-D17635F84CFA}" presName="L2TextContainer" presStyleLbl="revTx" presStyleIdx="4" presStyleCnt="6">
        <dgm:presLayoutVars>
          <dgm:bulletEnabled val="1"/>
        </dgm:presLayoutVars>
      </dgm:prSet>
      <dgm:spPr/>
    </dgm:pt>
    <dgm:pt modelId="{A16E5E1C-0E94-4535-B97D-22E403898427}" type="pres">
      <dgm:prSet presAssocID="{E4672FED-9C71-48D9-9200-D17635F84CFA}" presName="L1TextContainer" presStyleLbl="revTx" presStyleIdx="5" presStyleCnt="6">
        <dgm:presLayoutVars>
          <dgm:chMax val="1"/>
          <dgm:chPref val="1"/>
          <dgm:bulletEnabled val="1"/>
        </dgm:presLayoutVars>
      </dgm:prSet>
      <dgm:spPr/>
    </dgm:pt>
    <dgm:pt modelId="{67DDE3AA-076F-4EBE-BF93-BE8EDD6CC8E9}" type="pres">
      <dgm:prSet presAssocID="{E4672FED-9C71-48D9-9200-D17635F84CFA}" presName="ConnectLine" presStyleLbl="sibTrans1D1" presStyleIdx="2" presStyleCnt="3"/>
      <dgm:spPr>
        <a:noFill/>
        <a:ln w="12700" cap="flat" cmpd="sng" algn="ctr">
          <a:solidFill>
            <a:schemeClr val="accent2">
              <a:hueOff val="6443614"/>
              <a:satOff val="-18493"/>
              <a:lumOff val="-29609"/>
              <a:alphaOff val="0"/>
            </a:schemeClr>
          </a:solidFill>
          <a:prstDash val="dash"/>
          <a:miter lim="800000"/>
        </a:ln>
        <a:effectLst/>
      </dgm:spPr>
    </dgm:pt>
    <dgm:pt modelId="{A625E775-8454-4937-BFDE-4CEE1DF8FDDF}" type="pres">
      <dgm:prSet presAssocID="{E4672FED-9C71-48D9-9200-D17635F84CFA}" presName="EmptyPlaceHolder" presStyleCnt="0"/>
      <dgm:spPr/>
    </dgm:pt>
  </dgm:ptLst>
  <dgm:cxnLst>
    <dgm:cxn modelId="{0A10430D-CFE7-4B49-B4CB-8A79C512E38D}" type="presOf" srcId="{DBE1C7B3-2A00-4C57-AFEC-B796C27F04E6}" destId="{AAE32CD3-AFF9-48C3-9444-897DB3E088F8}" srcOrd="0" destOrd="0" presId="urn:microsoft.com/office/officeart/2017/3/layout/DropPinTimeline"/>
    <dgm:cxn modelId="{362B2C13-B140-4B7C-89DA-CF5E8A2CE4BE}" type="presOf" srcId="{646AF30B-240A-4DC8-9354-8D9CE4449856}" destId="{B61B8AFD-0F7A-4E6C-9C13-9A41273E498C}" srcOrd="0" destOrd="0" presId="urn:microsoft.com/office/officeart/2017/3/layout/DropPinTimeline"/>
    <dgm:cxn modelId="{BBAE5E14-D052-4404-B2F9-8AC1BEDF2820}" type="presOf" srcId="{2718D14D-3737-4244-9FCC-8E9039AC8B5D}" destId="{2477E3D1-9A37-439F-A28D-1055E6737716}" srcOrd="0" destOrd="0" presId="urn:microsoft.com/office/officeart/2017/3/layout/DropPinTimeline"/>
    <dgm:cxn modelId="{C6F05C20-EA6D-4EC3-A4EF-A0B2A5CC1FA5}" srcId="{0EAAD06F-C7EF-47FA-A18A-D6A173FAAD2D}" destId="{DBE1C7B3-2A00-4C57-AFEC-B796C27F04E6}" srcOrd="0" destOrd="0" parTransId="{8D462D71-6E11-46F7-B7EE-74B86D07546E}" sibTransId="{5B32F2BA-71F3-4990-84C9-52B8FB2CA2EF}"/>
    <dgm:cxn modelId="{A5E37420-2E12-45B0-887E-5EE12F675641}" srcId="{E4672FED-9C71-48D9-9200-D17635F84CFA}" destId="{2718D14D-3737-4244-9FCC-8E9039AC8B5D}" srcOrd="0" destOrd="0" parTransId="{402FD78C-44E8-42E4-A95C-FC23AF73B0F2}" sibTransId="{B6F7B503-BF58-4F0E-B3EC-E4F3B7A4A9D9}"/>
    <dgm:cxn modelId="{FA9A3323-6A6A-42C7-84DE-D9C3E2326608}" srcId="{0EAAD06F-C7EF-47FA-A18A-D6A173FAAD2D}" destId="{8FEAC1A1-E7D9-44E8-8C55-52F7E0C0641A}" srcOrd="1" destOrd="0" parTransId="{56F881AC-D87C-4C9B-AA57-5E53ECAB4E6B}" sibTransId="{B83A8E0A-87FA-4E93-AAC2-C1AAD3EA6402}"/>
    <dgm:cxn modelId="{6870FD67-4884-420B-892D-59CF858D3E5C}" type="presOf" srcId="{5EAD7FE3-D896-4A3E-AF4C-8A22CA91484E}" destId="{6E21BA21-BB75-4F4D-8E7F-B8EAF24D8C18}" srcOrd="0" destOrd="0" presId="urn:microsoft.com/office/officeart/2017/3/layout/DropPinTimeline"/>
    <dgm:cxn modelId="{6400DC6A-D554-4EC8-BEF4-EE8AE9FF57B4}" srcId="{0EAAD06F-C7EF-47FA-A18A-D6A173FAAD2D}" destId="{E4672FED-9C71-48D9-9200-D17635F84CFA}" srcOrd="2" destOrd="0" parTransId="{6C64F799-CF6B-44BE-A111-34DD59BA6598}" sibTransId="{7C2C2754-0640-4F70-90E1-35A7F17F4B94}"/>
    <dgm:cxn modelId="{D6505652-18CF-4212-9D79-B6F6F2BC624C}" type="presOf" srcId="{0EAAD06F-C7EF-47FA-A18A-D6A173FAAD2D}" destId="{4457D6DE-565D-4C85-9F50-461FAE7EF541}" srcOrd="0" destOrd="0" presId="urn:microsoft.com/office/officeart/2017/3/layout/DropPinTimeline"/>
    <dgm:cxn modelId="{D447B291-32C1-433F-B286-0F2C0DD4B76B}" type="presOf" srcId="{8FEAC1A1-E7D9-44E8-8C55-52F7E0C0641A}" destId="{617EA786-931A-4F40-BDB0-006E6832E738}" srcOrd="0" destOrd="0" presId="urn:microsoft.com/office/officeart/2017/3/layout/DropPinTimeline"/>
    <dgm:cxn modelId="{259DF6BA-26AF-4876-87F9-63ED0AE0A1E3}" type="presOf" srcId="{E4672FED-9C71-48D9-9200-D17635F84CFA}" destId="{A16E5E1C-0E94-4535-B97D-22E403898427}" srcOrd="0" destOrd="0" presId="urn:microsoft.com/office/officeart/2017/3/layout/DropPinTimeline"/>
    <dgm:cxn modelId="{D6A09FCC-D0D3-4709-99EE-6B7116588112}" srcId="{DBE1C7B3-2A00-4C57-AFEC-B796C27F04E6}" destId="{5EAD7FE3-D896-4A3E-AF4C-8A22CA91484E}" srcOrd="0" destOrd="0" parTransId="{62169ABC-4D54-48AF-A221-5BAE1ABD9303}" sibTransId="{B53A40E7-7DF1-4B74-8A87-9EF68B797C2E}"/>
    <dgm:cxn modelId="{298F4FF8-3CAC-4DE3-9393-CA461A284769}" srcId="{8FEAC1A1-E7D9-44E8-8C55-52F7E0C0641A}" destId="{646AF30B-240A-4DC8-9354-8D9CE4449856}" srcOrd="0" destOrd="0" parTransId="{4256BDE4-BB9F-4546-A8F1-17A920200DBE}" sibTransId="{3F3EDCE5-C303-4F89-9FA2-9FBB013B74CC}"/>
    <dgm:cxn modelId="{3DB74151-36A9-4A11-B3CC-82F342AA33FC}" type="presParOf" srcId="{4457D6DE-565D-4C85-9F50-461FAE7EF541}" destId="{A57653E8-32C2-4926-96B9-3FC0D87EA755}" srcOrd="0" destOrd="0" presId="urn:microsoft.com/office/officeart/2017/3/layout/DropPinTimeline"/>
    <dgm:cxn modelId="{D8FA11FF-B982-4B64-A41C-73FE75A8BB2F}" type="presParOf" srcId="{4457D6DE-565D-4C85-9F50-461FAE7EF541}" destId="{B93E7653-4238-4B38-8FE7-E4E1BBC44F41}" srcOrd="1" destOrd="0" presId="urn:microsoft.com/office/officeart/2017/3/layout/DropPinTimeline"/>
    <dgm:cxn modelId="{C0BCBE18-5C21-4E35-B0AA-1064E07A8394}" type="presParOf" srcId="{B93E7653-4238-4B38-8FE7-E4E1BBC44F41}" destId="{5E19039F-9730-4347-A92D-D3DE55FCB261}" srcOrd="0" destOrd="0" presId="urn:microsoft.com/office/officeart/2017/3/layout/DropPinTimeline"/>
    <dgm:cxn modelId="{4BFBDE09-03C9-4A28-AEEE-7384A7276DF8}" type="presParOf" srcId="{5E19039F-9730-4347-A92D-D3DE55FCB261}" destId="{AE734062-9A64-480E-97D5-2FF2FEA72E2C}" srcOrd="0" destOrd="0" presId="urn:microsoft.com/office/officeart/2017/3/layout/DropPinTimeline"/>
    <dgm:cxn modelId="{15D7E337-BCD1-4C6F-A8C3-6A8C99E90E7C}" type="presParOf" srcId="{5E19039F-9730-4347-A92D-D3DE55FCB261}" destId="{093672B6-7FB0-49C4-AFE5-ED4778EBF250}" srcOrd="1" destOrd="0" presId="urn:microsoft.com/office/officeart/2017/3/layout/DropPinTimeline"/>
    <dgm:cxn modelId="{84C106FD-7484-495F-89EC-5EC7BA13E3F3}" type="presParOf" srcId="{093672B6-7FB0-49C4-AFE5-ED4778EBF250}" destId="{F84D5738-5A50-45BC-8179-FD4BF499F029}" srcOrd="0" destOrd="0" presId="urn:microsoft.com/office/officeart/2017/3/layout/DropPinTimeline"/>
    <dgm:cxn modelId="{8836B2CF-47D9-40B0-807D-2A2BC239CB5E}" type="presParOf" srcId="{093672B6-7FB0-49C4-AFE5-ED4778EBF250}" destId="{5FD7803B-D6CB-4E1A-8FA7-E9A53FC75C74}" srcOrd="1" destOrd="0" presId="urn:microsoft.com/office/officeart/2017/3/layout/DropPinTimeline"/>
    <dgm:cxn modelId="{2207CB73-A933-4D59-9675-16159C60E2B4}" type="presParOf" srcId="{5E19039F-9730-4347-A92D-D3DE55FCB261}" destId="{6E21BA21-BB75-4F4D-8E7F-B8EAF24D8C18}" srcOrd="2" destOrd="0" presId="urn:microsoft.com/office/officeart/2017/3/layout/DropPinTimeline"/>
    <dgm:cxn modelId="{EBBCB289-B342-4494-9FBA-515DA32110D2}" type="presParOf" srcId="{5E19039F-9730-4347-A92D-D3DE55FCB261}" destId="{AAE32CD3-AFF9-48C3-9444-897DB3E088F8}" srcOrd="3" destOrd="0" presId="urn:microsoft.com/office/officeart/2017/3/layout/DropPinTimeline"/>
    <dgm:cxn modelId="{1B822DC9-8A44-42FA-847B-BB4510561471}" type="presParOf" srcId="{5E19039F-9730-4347-A92D-D3DE55FCB261}" destId="{69F39AE9-10DB-4829-9764-A56BE045FC88}" srcOrd="4" destOrd="0" presId="urn:microsoft.com/office/officeart/2017/3/layout/DropPinTimeline"/>
    <dgm:cxn modelId="{82C33FAB-C75D-4937-ABF6-572E50BA0B78}" type="presParOf" srcId="{5E19039F-9730-4347-A92D-D3DE55FCB261}" destId="{C8AA1876-034E-4649-962D-770ACBE9EBED}" srcOrd="5" destOrd="0" presId="urn:microsoft.com/office/officeart/2017/3/layout/DropPinTimeline"/>
    <dgm:cxn modelId="{9BEAE942-2C44-43DB-A484-3AAC007D6717}" type="presParOf" srcId="{B93E7653-4238-4B38-8FE7-E4E1BBC44F41}" destId="{D765644A-B316-4CB8-A501-3F336E875999}" srcOrd="1" destOrd="0" presId="urn:microsoft.com/office/officeart/2017/3/layout/DropPinTimeline"/>
    <dgm:cxn modelId="{5B40F5A4-9D0F-4EA8-9A14-CB9915A6B91C}" type="presParOf" srcId="{B93E7653-4238-4B38-8FE7-E4E1BBC44F41}" destId="{77B26509-7A4D-409B-A0FB-DC4EF0B19D88}" srcOrd="2" destOrd="0" presId="urn:microsoft.com/office/officeart/2017/3/layout/DropPinTimeline"/>
    <dgm:cxn modelId="{19F763B7-FEEE-4015-AE0B-6C4DE4DF8863}" type="presParOf" srcId="{77B26509-7A4D-409B-A0FB-DC4EF0B19D88}" destId="{2539BCA8-49C5-4AF0-95DC-4FEB2789D581}" srcOrd="0" destOrd="0" presId="urn:microsoft.com/office/officeart/2017/3/layout/DropPinTimeline"/>
    <dgm:cxn modelId="{D8458583-01B8-48C0-BC1D-6B4B9A2E6DE2}" type="presParOf" srcId="{77B26509-7A4D-409B-A0FB-DC4EF0B19D88}" destId="{086A36A6-D98A-408F-BB46-23C48142F411}" srcOrd="1" destOrd="0" presId="urn:microsoft.com/office/officeart/2017/3/layout/DropPinTimeline"/>
    <dgm:cxn modelId="{62906947-946C-41BA-8FF0-2D2B0EE875BA}" type="presParOf" srcId="{086A36A6-D98A-408F-BB46-23C48142F411}" destId="{16248099-01AB-4E39-8DBB-AC663C700614}" srcOrd="0" destOrd="0" presId="urn:microsoft.com/office/officeart/2017/3/layout/DropPinTimeline"/>
    <dgm:cxn modelId="{F1072515-6E04-481C-A42E-F97A9BC64857}" type="presParOf" srcId="{086A36A6-D98A-408F-BB46-23C48142F411}" destId="{537E375D-91EE-4E61-9EFF-2F134283AEE0}" srcOrd="1" destOrd="0" presId="urn:microsoft.com/office/officeart/2017/3/layout/DropPinTimeline"/>
    <dgm:cxn modelId="{8C92E8AB-7D0A-4C87-9605-807588BA7BF0}" type="presParOf" srcId="{77B26509-7A4D-409B-A0FB-DC4EF0B19D88}" destId="{B61B8AFD-0F7A-4E6C-9C13-9A41273E498C}" srcOrd="2" destOrd="0" presId="urn:microsoft.com/office/officeart/2017/3/layout/DropPinTimeline"/>
    <dgm:cxn modelId="{014FFDD4-472C-442A-BA2C-DEDD71683AF5}" type="presParOf" srcId="{77B26509-7A4D-409B-A0FB-DC4EF0B19D88}" destId="{617EA786-931A-4F40-BDB0-006E6832E738}" srcOrd="3" destOrd="0" presId="urn:microsoft.com/office/officeart/2017/3/layout/DropPinTimeline"/>
    <dgm:cxn modelId="{9EAD40FB-3F0A-43A1-90A8-02874E481955}" type="presParOf" srcId="{77B26509-7A4D-409B-A0FB-DC4EF0B19D88}" destId="{6352EFBF-289A-4EE5-9D13-CCDF1ADA8005}" srcOrd="4" destOrd="0" presId="urn:microsoft.com/office/officeart/2017/3/layout/DropPinTimeline"/>
    <dgm:cxn modelId="{75BAB555-D60E-4563-A11C-3F0CF6624B64}" type="presParOf" srcId="{77B26509-7A4D-409B-A0FB-DC4EF0B19D88}" destId="{A6FD6B4B-235D-4B01-BA3C-D551AB3A84C8}" srcOrd="5" destOrd="0" presId="urn:microsoft.com/office/officeart/2017/3/layout/DropPinTimeline"/>
    <dgm:cxn modelId="{37C16719-8176-4307-AFE9-FEB095777BBA}" type="presParOf" srcId="{B93E7653-4238-4B38-8FE7-E4E1BBC44F41}" destId="{A19D3976-BF6E-47AD-AFB7-A5C5CE3A2F46}" srcOrd="3" destOrd="0" presId="urn:microsoft.com/office/officeart/2017/3/layout/DropPinTimeline"/>
    <dgm:cxn modelId="{75DB6DAE-41CF-4D87-9A36-77B6ADB06289}" type="presParOf" srcId="{B93E7653-4238-4B38-8FE7-E4E1BBC44F41}" destId="{BB0F8007-0619-4A48-B8AA-CE4E45B104CA}" srcOrd="4" destOrd="0" presId="urn:microsoft.com/office/officeart/2017/3/layout/DropPinTimeline"/>
    <dgm:cxn modelId="{7EDA265B-C83F-4810-81AD-429E29308E00}" type="presParOf" srcId="{BB0F8007-0619-4A48-B8AA-CE4E45B104CA}" destId="{C374603D-AFFB-4F3F-91B7-258C0A30D357}" srcOrd="0" destOrd="0" presId="urn:microsoft.com/office/officeart/2017/3/layout/DropPinTimeline"/>
    <dgm:cxn modelId="{8146AB09-B042-4718-831C-841EA2C953E0}" type="presParOf" srcId="{BB0F8007-0619-4A48-B8AA-CE4E45B104CA}" destId="{337DFF50-1409-43A6-9467-A95D582C4628}" srcOrd="1" destOrd="0" presId="urn:microsoft.com/office/officeart/2017/3/layout/DropPinTimeline"/>
    <dgm:cxn modelId="{14BB1B61-D494-4E04-B420-9A4258BBEC2A}" type="presParOf" srcId="{337DFF50-1409-43A6-9467-A95D582C4628}" destId="{6665A202-9FC9-4260-B1D4-D5CFD1759655}" srcOrd="0" destOrd="0" presId="urn:microsoft.com/office/officeart/2017/3/layout/DropPinTimeline"/>
    <dgm:cxn modelId="{88092D08-E0EF-4B1C-A073-EEAADA2C0F2B}" type="presParOf" srcId="{337DFF50-1409-43A6-9467-A95D582C4628}" destId="{8D8D1D06-D29E-495E-BC5A-644F71056BD6}" srcOrd="1" destOrd="0" presId="urn:microsoft.com/office/officeart/2017/3/layout/DropPinTimeline"/>
    <dgm:cxn modelId="{B7CDD1EE-12EC-4A1A-BE74-060969E901FB}" type="presParOf" srcId="{BB0F8007-0619-4A48-B8AA-CE4E45B104CA}" destId="{2477E3D1-9A37-439F-A28D-1055E6737716}" srcOrd="2" destOrd="0" presId="urn:microsoft.com/office/officeart/2017/3/layout/DropPinTimeline"/>
    <dgm:cxn modelId="{8BB4E8C9-C89E-4DDA-8627-3093E0693036}" type="presParOf" srcId="{BB0F8007-0619-4A48-B8AA-CE4E45B104CA}" destId="{A16E5E1C-0E94-4535-B97D-22E403898427}" srcOrd="3" destOrd="0" presId="urn:microsoft.com/office/officeart/2017/3/layout/DropPinTimeline"/>
    <dgm:cxn modelId="{389FED28-F5D8-4BB8-8363-E221CB086A21}" type="presParOf" srcId="{BB0F8007-0619-4A48-B8AA-CE4E45B104CA}" destId="{67DDE3AA-076F-4EBE-BF93-BE8EDD6CC8E9}" srcOrd="4" destOrd="0" presId="urn:microsoft.com/office/officeart/2017/3/layout/DropPinTimeline"/>
    <dgm:cxn modelId="{DFF22770-F541-4A71-B426-2A19CE18A9EB}" type="presParOf" srcId="{BB0F8007-0619-4A48-B8AA-CE4E45B104CA}" destId="{A625E775-8454-4937-BFDE-4CEE1DF8FDDF}"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F8DDBC-EC7A-4FA8-BB7F-8145B09DF2BF}" type="doc">
      <dgm:prSet loTypeId="urn:microsoft.com/office/officeart/2016/7/layout/VerticalDownArrowProcess" loCatId="process" qsTypeId="urn:microsoft.com/office/officeart/2005/8/quickstyle/simple2" qsCatId="simple" csTypeId="urn:microsoft.com/office/officeart/2005/8/colors/colorful1" csCatId="colorful"/>
      <dgm:spPr/>
      <dgm:t>
        <a:bodyPr/>
        <a:lstStyle/>
        <a:p>
          <a:endParaRPr lang="en-US"/>
        </a:p>
      </dgm:t>
    </dgm:pt>
    <dgm:pt modelId="{27F7135A-295A-42DC-9540-603E646BAF1D}">
      <dgm:prSet/>
      <dgm:spPr/>
      <dgm:t>
        <a:bodyPr/>
        <a:lstStyle/>
        <a:p>
          <a:r>
            <a:rPr lang="en-US"/>
            <a:t>Novolog mix: aspart protamine / aspart</a:t>
          </a:r>
        </a:p>
      </dgm:t>
    </dgm:pt>
    <dgm:pt modelId="{6E49D5CD-7E6F-4FEB-A5F1-55389458D872}" type="parTrans" cxnId="{F1F3C08F-18D2-4D22-B921-50776B9DA37F}">
      <dgm:prSet/>
      <dgm:spPr/>
      <dgm:t>
        <a:bodyPr/>
        <a:lstStyle/>
        <a:p>
          <a:endParaRPr lang="en-US"/>
        </a:p>
      </dgm:t>
    </dgm:pt>
    <dgm:pt modelId="{229BF82C-B765-445C-957F-6FE2E489D78B}" type="sibTrans" cxnId="{F1F3C08F-18D2-4D22-B921-50776B9DA37F}">
      <dgm:prSet/>
      <dgm:spPr/>
      <dgm:t>
        <a:bodyPr/>
        <a:lstStyle/>
        <a:p>
          <a:endParaRPr lang="en-US"/>
        </a:p>
      </dgm:t>
    </dgm:pt>
    <dgm:pt modelId="{B4CC4D59-5D59-4106-A6D3-6BCAC39A56EA}">
      <dgm:prSet/>
      <dgm:spPr/>
      <dgm:t>
        <a:bodyPr/>
        <a:lstStyle/>
        <a:p>
          <a:r>
            <a:rPr lang="en-US"/>
            <a:t>70/30 mix (vials and pens)</a:t>
          </a:r>
        </a:p>
      </dgm:t>
    </dgm:pt>
    <dgm:pt modelId="{C88A3ECD-09F4-43FD-9B95-F65270E7799E}" type="parTrans" cxnId="{4E9E0079-6983-4F13-B1C3-34481992AA76}">
      <dgm:prSet/>
      <dgm:spPr/>
      <dgm:t>
        <a:bodyPr/>
        <a:lstStyle/>
        <a:p>
          <a:endParaRPr lang="en-US"/>
        </a:p>
      </dgm:t>
    </dgm:pt>
    <dgm:pt modelId="{D55E6C35-FE7D-4741-AA9F-1D3D7FDF7307}" type="sibTrans" cxnId="{4E9E0079-6983-4F13-B1C3-34481992AA76}">
      <dgm:prSet/>
      <dgm:spPr/>
      <dgm:t>
        <a:bodyPr/>
        <a:lstStyle/>
        <a:p>
          <a:endParaRPr lang="en-US"/>
        </a:p>
      </dgm:t>
    </dgm:pt>
    <dgm:pt modelId="{2A7D8CE5-7A9C-4E17-AB1E-7AD6E4DDAB31}">
      <dgm:prSet/>
      <dgm:spPr/>
      <dgm:t>
        <a:bodyPr/>
        <a:lstStyle/>
        <a:p>
          <a:r>
            <a:rPr lang="en-US"/>
            <a:t>Humalog mix: lispro protamine / lispro</a:t>
          </a:r>
        </a:p>
      </dgm:t>
    </dgm:pt>
    <dgm:pt modelId="{D39837CB-2EBB-44A2-A14C-AFB499B2D7EC}" type="parTrans" cxnId="{3DEAFB5D-1C00-4308-951D-29C4A358FBDA}">
      <dgm:prSet/>
      <dgm:spPr/>
      <dgm:t>
        <a:bodyPr/>
        <a:lstStyle/>
        <a:p>
          <a:endParaRPr lang="en-US"/>
        </a:p>
      </dgm:t>
    </dgm:pt>
    <dgm:pt modelId="{83D32A8D-FC4B-4C50-9970-A52796E4927D}" type="sibTrans" cxnId="{3DEAFB5D-1C00-4308-951D-29C4A358FBDA}">
      <dgm:prSet/>
      <dgm:spPr/>
      <dgm:t>
        <a:bodyPr/>
        <a:lstStyle/>
        <a:p>
          <a:endParaRPr lang="en-US"/>
        </a:p>
      </dgm:t>
    </dgm:pt>
    <dgm:pt modelId="{43412485-C5EC-40C4-88F6-94EDE30F7BB8}">
      <dgm:prSet/>
      <dgm:spPr/>
      <dgm:t>
        <a:bodyPr/>
        <a:lstStyle/>
        <a:p>
          <a:r>
            <a:rPr lang="en-US"/>
            <a:t>50/50 mix (vials and pens)</a:t>
          </a:r>
        </a:p>
      </dgm:t>
    </dgm:pt>
    <dgm:pt modelId="{A4274A67-1108-4629-A4F6-1934935B7736}" type="parTrans" cxnId="{3F4E1674-6FEC-43DF-A0A0-B2552CD2024C}">
      <dgm:prSet/>
      <dgm:spPr/>
      <dgm:t>
        <a:bodyPr/>
        <a:lstStyle/>
        <a:p>
          <a:endParaRPr lang="en-US"/>
        </a:p>
      </dgm:t>
    </dgm:pt>
    <dgm:pt modelId="{E6E9F112-367C-48F9-A1C8-9544789D417F}" type="sibTrans" cxnId="{3F4E1674-6FEC-43DF-A0A0-B2552CD2024C}">
      <dgm:prSet/>
      <dgm:spPr/>
      <dgm:t>
        <a:bodyPr/>
        <a:lstStyle/>
        <a:p>
          <a:endParaRPr lang="en-US"/>
        </a:p>
      </dgm:t>
    </dgm:pt>
    <dgm:pt modelId="{9D4B30EE-1257-449D-956C-CBA5D520C5A4}">
      <dgm:prSet/>
      <dgm:spPr/>
      <dgm:t>
        <a:bodyPr/>
        <a:lstStyle/>
        <a:p>
          <a:r>
            <a:rPr lang="en-US"/>
            <a:t>75/25 mix (vials and pens)</a:t>
          </a:r>
        </a:p>
      </dgm:t>
    </dgm:pt>
    <dgm:pt modelId="{B81DB162-528C-460A-910C-EDEB2E154858}" type="parTrans" cxnId="{08E95874-E886-48B3-9133-F89E2E634514}">
      <dgm:prSet/>
      <dgm:spPr/>
      <dgm:t>
        <a:bodyPr/>
        <a:lstStyle/>
        <a:p>
          <a:endParaRPr lang="en-US"/>
        </a:p>
      </dgm:t>
    </dgm:pt>
    <dgm:pt modelId="{BD5CBE39-9E26-4815-BB8D-3C2F4EB7EC49}" type="sibTrans" cxnId="{08E95874-E886-48B3-9133-F89E2E634514}">
      <dgm:prSet/>
      <dgm:spPr/>
      <dgm:t>
        <a:bodyPr/>
        <a:lstStyle/>
        <a:p>
          <a:endParaRPr lang="en-US"/>
        </a:p>
      </dgm:t>
    </dgm:pt>
    <dgm:pt modelId="{3A0827EF-23D0-4299-96DC-8656E4CFE1BC}">
      <dgm:prSet/>
      <dgm:spPr/>
      <dgm:t>
        <a:bodyPr/>
        <a:lstStyle/>
        <a:p>
          <a:r>
            <a:rPr lang="en-US"/>
            <a:t>Novolin mix: NPH / regular</a:t>
          </a:r>
        </a:p>
      </dgm:t>
    </dgm:pt>
    <dgm:pt modelId="{58B3E7B9-3D68-4822-8FC1-51EBAE049873}" type="parTrans" cxnId="{9CC579A1-1F20-4F7C-9FD5-1855DB229027}">
      <dgm:prSet/>
      <dgm:spPr/>
      <dgm:t>
        <a:bodyPr/>
        <a:lstStyle/>
        <a:p>
          <a:endParaRPr lang="en-US"/>
        </a:p>
      </dgm:t>
    </dgm:pt>
    <dgm:pt modelId="{CE2B0A75-0B09-4664-9085-C5FAFB0A9D82}" type="sibTrans" cxnId="{9CC579A1-1F20-4F7C-9FD5-1855DB229027}">
      <dgm:prSet/>
      <dgm:spPr/>
      <dgm:t>
        <a:bodyPr/>
        <a:lstStyle/>
        <a:p>
          <a:endParaRPr lang="en-US"/>
        </a:p>
      </dgm:t>
    </dgm:pt>
    <dgm:pt modelId="{38583EDE-34B5-4E07-BA41-9266098E5B62}">
      <dgm:prSet/>
      <dgm:spPr/>
      <dgm:t>
        <a:bodyPr/>
        <a:lstStyle/>
        <a:p>
          <a:r>
            <a:rPr lang="en-US"/>
            <a:t>70/30 mix (vials)</a:t>
          </a:r>
        </a:p>
      </dgm:t>
    </dgm:pt>
    <dgm:pt modelId="{1DA29003-B6CE-41E9-A8D8-5D3FEF345B23}" type="parTrans" cxnId="{C8AC2B18-4379-43B0-9A19-7DE4A57CFED8}">
      <dgm:prSet/>
      <dgm:spPr/>
      <dgm:t>
        <a:bodyPr/>
        <a:lstStyle/>
        <a:p>
          <a:endParaRPr lang="en-US"/>
        </a:p>
      </dgm:t>
    </dgm:pt>
    <dgm:pt modelId="{233ECD0D-00CC-49D4-971B-97C6246C8C8B}" type="sibTrans" cxnId="{C8AC2B18-4379-43B0-9A19-7DE4A57CFED8}">
      <dgm:prSet/>
      <dgm:spPr/>
      <dgm:t>
        <a:bodyPr/>
        <a:lstStyle/>
        <a:p>
          <a:endParaRPr lang="en-US"/>
        </a:p>
      </dgm:t>
    </dgm:pt>
    <dgm:pt modelId="{2A34C0A4-3DBF-4A11-BCC3-E0F1EE26001E}">
      <dgm:prSet/>
      <dgm:spPr/>
      <dgm:t>
        <a:bodyPr/>
        <a:lstStyle/>
        <a:p>
          <a:r>
            <a:rPr lang="en-US"/>
            <a:t>Humulin mix: NPH / regular</a:t>
          </a:r>
        </a:p>
      </dgm:t>
    </dgm:pt>
    <dgm:pt modelId="{BB4F3C27-81CF-49AD-8BBA-B0DB430B79D4}" type="parTrans" cxnId="{0B018168-3B0D-4D42-9A63-069982D5E749}">
      <dgm:prSet/>
      <dgm:spPr/>
      <dgm:t>
        <a:bodyPr/>
        <a:lstStyle/>
        <a:p>
          <a:endParaRPr lang="en-US"/>
        </a:p>
      </dgm:t>
    </dgm:pt>
    <dgm:pt modelId="{A822EDA3-01B2-49AC-8DA7-B32769D3E756}" type="sibTrans" cxnId="{0B018168-3B0D-4D42-9A63-069982D5E749}">
      <dgm:prSet/>
      <dgm:spPr/>
      <dgm:t>
        <a:bodyPr/>
        <a:lstStyle/>
        <a:p>
          <a:endParaRPr lang="en-US"/>
        </a:p>
      </dgm:t>
    </dgm:pt>
    <dgm:pt modelId="{535433CF-6F22-4A42-B6C1-F5254D3D2535}">
      <dgm:prSet/>
      <dgm:spPr/>
      <dgm:t>
        <a:bodyPr/>
        <a:lstStyle/>
        <a:p>
          <a:r>
            <a:rPr lang="en-US"/>
            <a:t>70/30 mix (vials and pens)</a:t>
          </a:r>
        </a:p>
      </dgm:t>
    </dgm:pt>
    <dgm:pt modelId="{4E6F6294-3773-47B2-BBA4-BDE3AE5AB12E}" type="parTrans" cxnId="{17C61711-4017-482B-8CCB-02D84C1D90D4}">
      <dgm:prSet/>
      <dgm:spPr/>
      <dgm:t>
        <a:bodyPr/>
        <a:lstStyle/>
        <a:p>
          <a:endParaRPr lang="en-US"/>
        </a:p>
      </dgm:t>
    </dgm:pt>
    <dgm:pt modelId="{CF740D66-FF57-46E8-971F-3084CBF51BC2}" type="sibTrans" cxnId="{17C61711-4017-482B-8CCB-02D84C1D90D4}">
      <dgm:prSet/>
      <dgm:spPr/>
      <dgm:t>
        <a:bodyPr/>
        <a:lstStyle/>
        <a:p>
          <a:endParaRPr lang="en-US"/>
        </a:p>
      </dgm:t>
    </dgm:pt>
    <dgm:pt modelId="{B7311223-41D9-48E1-8D91-3B922D73D150}">
      <dgm:prSet/>
      <dgm:spPr/>
      <dgm:t>
        <a:bodyPr/>
        <a:lstStyle/>
        <a:p>
          <a:r>
            <a:rPr lang="en-US"/>
            <a:t>50/50 mix (discontinued in US)</a:t>
          </a:r>
        </a:p>
      </dgm:t>
    </dgm:pt>
    <dgm:pt modelId="{9638EDFD-D1C8-4BA0-A77F-9B871D59655B}" type="parTrans" cxnId="{60259F02-DE6D-4F3C-9ED0-94AF97371BBA}">
      <dgm:prSet/>
      <dgm:spPr/>
      <dgm:t>
        <a:bodyPr/>
        <a:lstStyle/>
        <a:p>
          <a:endParaRPr lang="en-US"/>
        </a:p>
      </dgm:t>
    </dgm:pt>
    <dgm:pt modelId="{9956A028-1A40-4448-AB03-43BB94D08815}" type="sibTrans" cxnId="{60259F02-DE6D-4F3C-9ED0-94AF97371BBA}">
      <dgm:prSet/>
      <dgm:spPr/>
      <dgm:t>
        <a:bodyPr/>
        <a:lstStyle/>
        <a:p>
          <a:endParaRPr lang="en-US"/>
        </a:p>
      </dgm:t>
    </dgm:pt>
    <dgm:pt modelId="{C984EE68-BD96-4E95-AF47-FEB71CEB124B}" type="pres">
      <dgm:prSet presAssocID="{1CF8DDBC-EC7A-4FA8-BB7F-8145B09DF2BF}" presName="Name0" presStyleCnt="0">
        <dgm:presLayoutVars>
          <dgm:dir/>
          <dgm:animLvl val="lvl"/>
          <dgm:resizeHandles val="exact"/>
        </dgm:presLayoutVars>
      </dgm:prSet>
      <dgm:spPr/>
    </dgm:pt>
    <dgm:pt modelId="{53F8CA74-612F-48B0-8FAE-7191822CC8C8}" type="pres">
      <dgm:prSet presAssocID="{2A34C0A4-3DBF-4A11-BCC3-E0F1EE26001E}" presName="boxAndChildren" presStyleCnt="0"/>
      <dgm:spPr/>
    </dgm:pt>
    <dgm:pt modelId="{5DF0D513-272D-4FC5-949F-EF9AA1C9DBE9}" type="pres">
      <dgm:prSet presAssocID="{2A34C0A4-3DBF-4A11-BCC3-E0F1EE26001E}" presName="parentTextBox" presStyleLbl="alignNode1" presStyleIdx="0" presStyleCnt="4"/>
      <dgm:spPr/>
    </dgm:pt>
    <dgm:pt modelId="{04D8F290-A421-40D9-BD82-2F40826CF372}" type="pres">
      <dgm:prSet presAssocID="{2A34C0A4-3DBF-4A11-BCC3-E0F1EE26001E}" presName="descendantBox" presStyleLbl="bgAccFollowNode1" presStyleIdx="0" presStyleCnt="4"/>
      <dgm:spPr/>
    </dgm:pt>
    <dgm:pt modelId="{7010C36A-DAEB-402D-AC61-2E7CBB1817E6}" type="pres">
      <dgm:prSet presAssocID="{CE2B0A75-0B09-4664-9085-C5FAFB0A9D82}" presName="sp" presStyleCnt="0"/>
      <dgm:spPr/>
    </dgm:pt>
    <dgm:pt modelId="{522E88A7-11C3-4EAE-8DB6-42B2C7BCEDB3}" type="pres">
      <dgm:prSet presAssocID="{3A0827EF-23D0-4299-96DC-8656E4CFE1BC}" presName="arrowAndChildren" presStyleCnt="0"/>
      <dgm:spPr/>
    </dgm:pt>
    <dgm:pt modelId="{7E1BDDD5-51E5-402B-BED7-5D786D8E9EE8}" type="pres">
      <dgm:prSet presAssocID="{3A0827EF-23D0-4299-96DC-8656E4CFE1BC}" presName="parentTextArrow" presStyleLbl="node1" presStyleIdx="0" presStyleCnt="0"/>
      <dgm:spPr/>
    </dgm:pt>
    <dgm:pt modelId="{099D4E85-E54A-4393-880A-460DB49AA50F}" type="pres">
      <dgm:prSet presAssocID="{3A0827EF-23D0-4299-96DC-8656E4CFE1BC}" presName="arrow" presStyleLbl="alignNode1" presStyleIdx="1" presStyleCnt="4"/>
      <dgm:spPr/>
    </dgm:pt>
    <dgm:pt modelId="{D1CEA314-ADA4-4D1D-8FE8-387FB491697C}" type="pres">
      <dgm:prSet presAssocID="{3A0827EF-23D0-4299-96DC-8656E4CFE1BC}" presName="descendantArrow" presStyleLbl="bgAccFollowNode1" presStyleIdx="1" presStyleCnt="4"/>
      <dgm:spPr/>
    </dgm:pt>
    <dgm:pt modelId="{89461403-1BB8-42BF-B659-34BFE07157A1}" type="pres">
      <dgm:prSet presAssocID="{83D32A8D-FC4B-4C50-9970-A52796E4927D}" presName="sp" presStyleCnt="0"/>
      <dgm:spPr/>
    </dgm:pt>
    <dgm:pt modelId="{CF4C15B1-B026-4C19-850D-A8C4CFFCC5DB}" type="pres">
      <dgm:prSet presAssocID="{2A7D8CE5-7A9C-4E17-AB1E-7AD6E4DDAB31}" presName="arrowAndChildren" presStyleCnt="0"/>
      <dgm:spPr/>
    </dgm:pt>
    <dgm:pt modelId="{8AEC2C81-1B6D-4D69-83D0-F86E7C665698}" type="pres">
      <dgm:prSet presAssocID="{2A7D8CE5-7A9C-4E17-AB1E-7AD6E4DDAB31}" presName="parentTextArrow" presStyleLbl="node1" presStyleIdx="0" presStyleCnt="0"/>
      <dgm:spPr/>
    </dgm:pt>
    <dgm:pt modelId="{3593B7BA-444C-46B8-A6C1-860FC84335BA}" type="pres">
      <dgm:prSet presAssocID="{2A7D8CE5-7A9C-4E17-AB1E-7AD6E4DDAB31}" presName="arrow" presStyleLbl="alignNode1" presStyleIdx="2" presStyleCnt="4"/>
      <dgm:spPr/>
    </dgm:pt>
    <dgm:pt modelId="{1EFE3323-0BC0-49AE-AACB-95885FFCC733}" type="pres">
      <dgm:prSet presAssocID="{2A7D8CE5-7A9C-4E17-AB1E-7AD6E4DDAB31}" presName="descendantArrow" presStyleLbl="bgAccFollowNode1" presStyleIdx="2" presStyleCnt="4"/>
      <dgm:spPr/>
    </dgm:pt>
    <dgm:pt modelId="{A0D0EB1C-380E-4D54-9D33-20ABB1B59963}" type="pres">
      <dgm:prSet presAssocID="{229BF82C-B765-445C-957F-6FE2E489D78B}" presName="sp" presStyleCnt="0"/>
      <dgm:spPr/>
    </dgm:pt>
    <dgm:pt modelId="{9B60F052-C351-414A-9C38-28533767D4BB}" type="pres">
      <dgm:prSet presAssocID="{27F7135A-295A-42DC-9540-603E646BAF1D}" presName="arrowAndChildren" presStyleCnt="0"/>
      <dgm:spPr/>
    </dgm:pt>
    <dgm:pt modelId="{45FF0DDC-835F-4134-96EA-22C4E7B53169}" type="pres">
      <dgm:prSet presAssocID="{27F7135A-295A-42DC-9540-603E646BAF1D}" presName="parentTextArrow" presStyleLbl="node1" presStyleIdx="0" presStyleCnt="0"/>
      <dgm:spPr/>
    </dgm:pt>
    <dgm:pt modelId="{08184D0F-4AB6-4D3D-8589-6AF473BEF026}" type="pres">
      <dgm:prSet presAssocID="{27F7135A-295A-42DC-9540-603E646BAF1D}" presName="arrow" presStyleLbl="alignNode1" presStyleIdx="3" presStyleCnt="4"/>
      <dgm:spPr/>
    </dgm:pt>
    <dgm:pt modelId="{22669723-11E4-487A-ADE1-367F6A92499D}" type="pres">
      <dgm:prSet presAssocID="{27F7135A-295A-42DC-9540-603E646BAF1D}" presName="descendantArrow" presStyleLbl="bgAccFollowNode1" presStyleIdx="3" presStyleCnt="4"/>
      <dgm:spPr/>
    </dgm:pt>
  </dgm:ptLst>
  <dgm:cxnLst>
    <dgm:cxn modelId="{21C20901-5706-4211-8B09-96D557B14EA7}" type="presOf" srcId="{B4CC4D59-5D59-4106-A6D3-6BCAC39A56EA}" destId="{22669723-11E4-487A-ADE1-367F6A92499D}" srcOrd="0" destOrd="0" presId="urn:microsoft.com/office/officeart/2016/7/layout/VerticalDownArrowProcess"/>
    <dgm:cxn modelId="{60259F02-DE6D-4F3C-9ED0-94AF97371BBA}" srcId="{2A34C0A4-3DBF-4A11-BCC3-E0F1EE26001E}" destId="{B7311223-41D9-48E1-8D91-3B922D73D150}" srcOrd="1" destOrd="0" parTransId="{9638EDFD-D1C8-4BA0-A77F-9B871D59655B}" sibTransId="{9956A028-1A40-4448-AB03-43BB94D08815}"/>
    <dgm:cxn modelId="{17C61711-4017-482B-8CCB-02D84C1D90D4}" srcId="{2A34C0A4-3DBF-4A11-BCC3-E0F1EE26001E}" destId="{535433CF-6F22-4A42-B6C1-F5254D3D2535}" srcOrd="0" destOrd="0" parTransId="{4E6F6294-3773-47B2-BBA4-BDE3AE5AB12E}" sibTransId="{CF740D66-FF57-46E8-971F-3084CBF51BC2}"/>
    <dgm:cxn modelId="{C8AC2B18-4379-43B0-9A19-7DE4A57CFED8}" srcId="{3A0827EF-23D0-4299-96DC-8656E4CFE1BC}" destId="{38583EDE-34B5-4E07-BA41-9266098E5B62}" srcOrd="0" destOrd="0" parTransId="{1DA29003-B6CE-41E9-A8D8-5D3FEF345B23}" sibTransId="{233ECD0D-00CC-49D4-971B-97C6246C8C8B}"/>
    <dgm:cxn modelId="{912F3618-9154-4064-8224-C5675BAF82F7}" type="presOf" srcId="{3A0827EF-23D0-4299-96DC-8656E4CFE1BC}" destId="{7E1BDDD5-51E5-402B-BED7-5D786D8E9EE8}" srcOrd="0" destOrd="0" presId="urn:microsoft.com/office/officeart/2016/7/layout/VerticalDownArrowProcess"/>
    <dgm:cxn modelId="{8C28EA1B-033E-4B73-9B9C-EFE31F186A38}" type="presOf" srcId="{27F7135A-295A-42DC-9540-603E646BAF1D}" destId="{45FF0DDC-835F-4134-96EA-22C4E7B53169}" srcOrd="0" destOrd="0" presId="urn:microsoft.com/office/officeart/2016/7/layout/VerticalDownArrowProcess"/>
    <dgm:cxn modelId="{CBA55436-00C6-4387-A124-0204F003E24A}" type="presOf" srcId="{1CF8DDBC-EC7A-4FA8-BB7F-8145B09DF2BF}" destId="{C984EE68-BD96-4E95-AF47-FEB71CEB124B}" srcOrd="0" destOrd="0" presId="urn:microsoft.com/office/officeart/2016/7/layout/VerticalDownArrowProcess"/>
    <dgm:cxn modelId="{5281195B-A99B-4894-BDAA-91B0A436F41B}" type="presOf" srcId="{3A0827EF-23D0-4299-96DC-8656E4CFE1BC}" destId="{099D4E85-E54A-4393-880A-460DB49AA50F}" srcOrd="1" destOrd="0" presId="urn:microsoft.com/office/officeart/2016/7/layout/VerticalDownArrowProcess"/>
    <dgm:cxn modelId="{3DEAFB5D-1C00-4308-951D-29C4A358FBDA}" srcId="{1CF8DDBC-EC7A-4FA8-BB7F-8145B09DF2BF}" destId="{2A7D8CE5-7A9C-4E17-AB1E-7AD6E4DDAB31}" srcOrd="1" destOrd="0" parTransId="{D39837CB-2EBB-44A2-A14C-AFB499B2D7EC}" sibTransId="{83D32A8D-FC4B-4C50-9970-A52796E4927D}"/>
    <dgm:cxn modelId="{2C3F6A46-2CF9-4772-AE46-52E8A87F0815}" type="presOf" srcId="{2A7D8CE5-7A9C-4E17-AB1E-7AD6E4DDAB31}" destId="{3593B7BA-444C-46B8-A6C1-860FC84335BA}" srcOrd="1" destOrd="0" presId="urn:microsoft.com/office/officeart/2016/7/layout/VerticalDownArrowProcess"/>
    <dgm:cxn modelId="{0B018168-3B0D-4D42-9A63-069982D5E749}" srcId="{1CF8DDBC-EC7A-4FA8-BB7F-8145B09DF2BF}" destId="{2A34C0A4-3DBF-4A11-BCC3-E0F1EE26001E}" srcOrd="3" destOrd="0" parTransId="{BB4F3C27-81CF-49AD-8BBA-B0DB430B79D4}" sibTransId="{A822EDA3-01B2-49AC-8DA7-B32769D3E756}"/>
    <dgm:cxn modelId="{5C80F94F-1579-451D-B680-EA30448202A8}" type="presOf" srcId="{2A7D8CE5-7A9C-4E17-AB1E-7AD6E4DDAB31}" destId="{8AEC2C81-1B6D-4D69-83D0-F86E7C665698}" srcOrd="0" destOrd="0" presId="urn:microsoft.com/office/officeart/2016/7/layout/VerticalDownArrowProcess"/>
    <dgm:cxn modelId="{3F4E1674-6FEC-43DF-A0A0-B2552CD2024C}" srcId="{2A7D8CE5-7A9C-4E17-AB1E-7AD6E4DDAB31}" destId="{43412485-C5EC-40C4-88F6-94EDE30F7BB8}" srcOrd="0" destOrd="0" parTransId="{A4274A67-1108-4629-A4F6-1934935B7736}" sibTransId="{E6E9F112-367C-48F9-A1C8-9544789D417F}"/>
    <dgm:cxn modelId="{08E95874-E886-48B3-9133-F89E2E634514}" srcId="{2A7D8CE5-7A9C-4E17-AB1E-7AD6E4DDAB31}" destId="{9D4B30EE-1257-449D-956C-CBA5D520C5A4}" srcOrd="1" destOrd="0" parTransId="{B81DB162-528C-460A-910C-EDEB2E154858}" sibTransId="{BD5CBE39-9E26-4815-BB8D-3C2F4EB7EC49}"/>
    <dgm:cxn modelId="{4E9E0079-6983-4F13-B1C3-34481992AA76}" srcId="{27F7135A-295A-42DC-9540-603E646BAF1D}" destId="{B4CC4D59-5D59-4106-A6D3-6BCAC39A56EA}" srcOrd="0" destOrd="0" parTransId="{C88A3ECD-09F4-43FD-9B95-F65270E7799E}" sibTransId="{D55E6C35-FE7D-4741-AA9F-1D3D7FDF7307}"/>
    <dgm:cxn modelId="{14449F7E-0F80-4863-A28D-AA558C2D5C8C}" type="presOf" srcId="{535433CF-6F22-4A42-B6C1-F5254D3D2535}" destId="{04D8F290-A421-40D9-BD82-2F40826CF372}" srcOrd="0" destOrd="0" presId="urn:microsoft.com/office/officeart/2016/7/layout/VerticalDownArrowProcess"/>
    <dgm:cxn modelId="{F1F3C08F-18D2-4D22-B921-50776B9DA37F}" srcId="{1CF8DDBC-EC7A-4FA8-BB7F-8145B09DF2BF}" destId="{27F7135A-295A-42DC-9540-603E646BAF1D}" srcOrd="0" destOrd="0" parTransId="{6E49D5CD-7E6F-4FEB-A5F1-55389458D872}" sibTransId="{229BF82C-B765-445C-957F-6FE2E489D78B}"/>
    <dgm:cxn modelId="{AD0AF799-C582-4ABE-BD48-662A441AABB1}" type="presOf" srcId="{38583EDE-34B5-4E07-BA41-9266098E5B62}" destId="{D1CEA314-ADA4-4D1D-8FE8-387FB491697C}" srcOrd="0" destOrd="0" presId="urn:microsoft.com/office/officeart/2016/7/layout/VerticalDownArrowProcess"/>
    <dgm:cxn modelId="{9CC579A1-1F20-4F7C-9FD5-1855DB229027}" srcId="{1CF8DDBC-EC7A-4FA8-BB7F-8145B09DF2BF}" destId="{3A0827EF-23D0-4299-96DC-8656E4CFE1BC}" srcOrd="2" destOrd="0" parTransId="{58B3E7B9-3D68-4822-8FC1-51EBAE049873}" sibTransId="{CE2B0A75-0B09-4664-9085-C5FAFB0A9D82}"/>
    <dgm:cxn modelId="{EAA840B3-EFEA-4947-A526-E642E1E24801}" type="presOf" srcId="{B7311223-41D9-48E1-8D91-3B922D73D150}" destId="{04D8F290-A421-40D9-BD82-2F40826CF372}" srcOrd="0" destOrd="1" presId="urn:microsoft.com/office/officeart/2016/7/layout/VerticalDownArrowProcess"/>
    <dgm:cxn modelId="{83A664BE-01FB-45B3-85A6-1F1BF32217EF}" type="presOf" srcId="{9D4B30EE-1257-449D-956C-CBA5D520C5A4}" destId="{1EFE3323-0BC0-49AE-AACB-95885FFCC733}" srcOrd="0" destOrd="1" presId="urn:microsoft.com/office/officeart/2016/7/layout/VerticalDownArrowProcess"/>
    <dgm:cxn modelId="{C30EB1D6-4868-4E45-B513-6917F94551F2}" type="presOf" srcId="{43412485-C5EC-40C4-88F6-94EDE30F7BB8}" destId="{1EFE3323-0BC0-49AE-AACB-95885FFCC733}" srcOrd="0" destOrd="0" presId="urn:microsoft.com/office/officeart/2016/7/layout/VerticalDownArrowProcess"/>
    <dgm:cxn modelId="{B61307F4-4F3C-403E-A45E-FDE3CD61D418}" type="presOf" srcId="{2A34C0A4-3DBF-4A11-BCC3-E0F1EE26001E}" destId="{5DF0D513-272D-4FC5-949F-EF9AA1C9DBE9}" srcOrd="0" destOrd="0" presId="urn:microsoft.com/office/officeart/2016/7/layout/VerticalDownArrowProcess"/>
    <dgm:cxn modelId="{F6DCB2F5-D7DA-41AF-8346-4EE75973F1BA}" type="presOf" srcId="{27F7135A-295A-42DC-9540-603E646BAF1D}" destId="{08184D0F-4AB6-4D3D-8589-6AF473BEF026}" srcOrd="1" destOrd="0" presId="urn:microsoft.com/office/officeart/2016/7/layout/VerticalDownArrowProcess"/>
    <dgm:cxn modelId="{F2D39D56-B414-4638-A971-40EC542D6E8E}" type="presParOf" srcId="{C984EE68-BD96-4E95-AF47-FEB71CEB124B}" destId="{53F8CA74-612F-48B0-8FAE-7191822CC8C8}" srcOrd="0" destOrd="0" presId="urn:microsoft.com/office/officeart/2016/7/layout/VerticalDownArrowProcess"/>
    <dgm:cxn modelId="{9A7896A9-F427-4CF1-BBA4-85D5797C7893}" type="presParOf" srcId="{53F8CA74-612F-48B0-8FAE-7191822CC8C8}" destId="{5DF0D513-272D-4FC5-949F-EF9AA1C9DBE9}" srcOrd="0" destOrd="0" presId="urn:microsoft.com/office/officeart/2016/7/layout/VerticalDownArrowProcess"/>
    <dgm:cxn modelId="{BB511BE7-33E0-41CC-832F-55BCBCD4CE31}" type="presParOf" srcId="{53F8CA74-612F-48B0-8FAE-7191822CC8C8}" destId="{04D8F290-A421-40D9-BD82-2F40826CF372}" srcOrd="1" destOrd="0" presId="urn:microsoft.com/office/officeart/2016/7/layout/VerticalDownArrowProcess"/>
    <dgm:cxn modelId="{8EFF3318-409C-4072-B202-D162D4DCAA91}" type="presParOf" srcId="{C984EE68-BD96-4E95-AF47-FEB71CEB124B}" destId="{7010C36A-DAEB-402D-AC61-2E7CBB1817E6}" srcOrd="1" destOrd="0" presId="urn:microsoft.com/office/officeart/2016/7/layout/VerticalDownArrowProcess"/>
    <dgm:cxn modelId="{6321EDB6-3ECB-4362-A001-24512B949C13}" type="presParOf" srcId="{C984EE68-BD96-4E95-AF47-FEB71CEB124B}" destId="{522E88A7-11C3-4EAE-8DB6-42B2C7BCEDB3}" srcOrd="2" destOrd="0" presId="urn:microsoft.com/office/officeart/2016/7/layout/VerticalDownArrowProcess"/>
    <dgm:cxn modelId="{35B9B3C1-CCAE-4675-9977-3AD3B87FF0EE}" type="presParOf" srcId="{522E88A7-11C3-4EAE-8DB6-42B2C7BCEDB3}" destId="{7E1BDDD5-51E5-402B-BED7-5D786D8E9EE8}" srcOrd="0" destOrd="0" presId="urn:microsoft.com/office/officeart/2016/7/layout/VerticalDownArrowProcess"/>
    <dgm:cxn modelId="{FDA3BA13-C16B-4300-B7E1-192DBB7CA6E6}" type="presParOf" srcId="{522E88A7-11C3-4EAE-8DB6-42B2C7BCEDB3}" destId="{099D4E85-E54A-4393-880A-460DB49AA50F}" srcOrd="1" destOrd="0" presId="urn:microsoft.com/office/officeart/2016/7/layout/VerticalDownArrowProcess"/>
    <dgm:cxn modelId="{C71988A3-F924-4BFF-A288-C7406B11DAD4}" type="presParOf" srcId="{522E88A7-11C3-4EAE-8DB6-42B2C7BCEDB3}" destId="{D1CEA314-ADA4-4D1D-8FE8-387FB491697C}" srcOrd="2" destOrd="0" presId="urn:microsoft.com/office/officeart/2016/7/layout/VerticalDownArrowProcess"/>
    <dgm:cxn modelId="{49D0BE97-87C5-4E21-B4C6-C12E57FEA662}" type="presParOf" srcId="{C984EE68-BD96-4E95-AF47-FEB71CEB124B}" destId="{89461403-1BB8-42BF-B659-34BFE07157A1}" srcOrd="3" destOrd="0" presId="urn:microsoft.com/office/officeart/2016/7/layout/VerticalDownArrowProcess"/>
    <dgm:cxn modelId="{1A2A6C81-9F08-4674-AC5B-A423A714B647}" type="presParOf" srcId="{C984EE68-BD96-4E95-AF47-FEB71CEB124B}" destId="{CF4C15B1-B026-4C19-850D-A8C4CFFCC5DB}" srcOrd="4" destOrd="0" presId="urn:microsoft.com/office/officeart/2016/7/layout/VerticalDownArrowProcess"/>
    <dgm:cxn modelId="{E4844784-A458-4BE0-BCD0-56AA692910E5}" type="presParOf" srcId="{CF4C15B1-B026-4C19-850D-A8C4CFFCC5DB}" destId="{8AEC2C81-1B6D-4D69-83D0-F86E7C665698}" srcOrd="0" destOrd="0" presId="urn:microsoft.com/office/officeart/2016/7/layout/VerticalDownArrowProcess"/>
    <dgm:cxn modelId="{CD7135BB-6DE3-412E-BECC-C09BCE8F13B4}" type="presParOf" srcId="{CF4C15B1-B026-4C19-850D-A8C4CFFCC5DB}" destId="{3593B7BA-444C-46B8-A6C1-860FC84335BA}" srcOrd="1" destOrd="0" presId="urn:microsoft.com/office/officeart/2016/7/layout/VerticalDownArrowProcess"/>
    <dgm:cxn modelId="{3695F0DB-F7B0-4573-9243-BADEFD02124A}" type="presParOf" srcId="{CF4C15B1-B026-4C19-850D-A8C4CFFCC5DB}" destId="{1EFE3323-0BC0-49AE-AACB-95885FFCC733}" srcOrd="2" destOrd="0" presId="urn:microsoft.com/office/officeart/2016/7/layout/VerticalDownArrowProcess"/>
    <dgm:cxn modelId="{B7B310AE-BB41-41FD-9FBB-CAE5BE18381C}" type="presParOf" srcId="{C984EE68-BD96-4E95-AF47-FEB71CEB124B}" destId="{A0D0EB1C-380E-4D54-9D33-20ABB1B59963}" srcOrd="5" destOrd="0" presId="urn:microsoft.com/office/officeart/2016/7/layout/VerticalDownArrowProcess"/>
    <dgm:cxn modelId="{F2326637-F37C-4BD1-B7AB-8EBD7F4C2617}" type="presParOf" srcId="{C984EE68-BD96-4E95-AF47-FEB71CEB124B}" destId="{9B60F052-C351-414A-9C38-28533767D4BB}" srcOrd="6" destOrd="0" presId="urn:microsoft.com/office/officeart/2016/7/layout/VerticalDownArrowProcess"/>
    <dgm:cxn modelId="{D419191C-02E8-4A71-B330-AE5E921A3246}" type="presParOf" srcId="{9B60F052-C351-414A-9C38-28533767D4BB}" destId="{45FF0DDC-835F-4134-96EA-22C4E7B53169}" srcOrd="0" destOrd="0" presId="urn:microsoft.com/office/officeart/2016/7/layout/VerticalDownArrowProcess"/>
    <dgm:cxn modelId="{AC7EF731-3874-448A-8910-B1DBE2373AF4}" type="presParOf" srcId="{9B60F052-C351-414A-9C38-28533767D4BB}" destId="{08184D0F-4AB6-4D3D-8589-6AF473BEF026}" srcOrd="1" destOrd="0" presId="urn:microsoft.com/office/officeart/2016/7/layout/VerticalDownArrowProcess"/>
    <dgm:cxn modelId="{95B6B20C-295C-4BEC-BFFE-536CCEED5AD4}" type="presParOf" srcId="{9B60F052-C351-414A-9C38-28533767D4BB}" destId="{22669723-11E4-487A-ADE1-367F6A92499D}"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5D6CC-0ADB-42CB-9F99-A59E8F4C8732}">
      <dsp:nvSpPr>
        <dsp:cNvPr id="0" name=""/>
        <dsp:cNvSpPr/>
      </dsp:nvSpPr>
      <dsp:spPr>
        <a:xfrm>
          <a:off x="0" y="707092"/>
          <a:ext cx="78867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50C207-FBE2-447A-9FF8-E6CF16946D00}">
      <dsp:nvSpPr>
        <dsp:cNvPr id="0" name=""/>
        <dsp:cNvSpPr/>
      </dsp:nvSpPr>
      <dsp:spPr>
        <a:xfrm>
          <a:off x="394883" y="1000807"/>
          <a:ext cx="717970" cy="71797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737BCA-8D76-490D-8326-7E01EC7063F6}">
      <dsp:nvSpPr>
        <dsp:cNvPr id="0" name=""/>
        <dsp:cNvSpPr/>
      </dsp:nvSpPr>
      <dsp:spPr>
        <a:xfrm>
          <a:off x="1507738" y="707092"/>
          <a:ext cx="63789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b="1" kern="1200"/>
            <a:t>Type 1:</a:t>
          </a:r>
          <a:r>
            <a:rPr lang="en-US" sz="2400" kern="1200"/>
            <a:t> formerly known as insulin-dependent diabetes mellitus (IDDM) or juvenile onset diabetes</a:t>
          </a:r>
        </a:p>
      </dsp:txBody>
      <dsp:txXfrm>
        <a:off x="1507738" y="707092"/>
        <a:ext cx="6378961" cy="1305401"/>
      </dsp:txXfrm>
    </dsp:sp>
    <dsp:sp modelId="{7CBD31D4-F3A7-4CA5-B936-6219798E4EC8}">
      <dsp:nvSpPr>
        <dsp:cNvPr id="0" name=""/>
        <dsp:cNvSpPr/>
      </dsp:nvSpPr>
      <dsp:spPr>
        <a:xfrm>
          <a:off x="0" y="2338844"/>
          <a:ext cx="7886700"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B443D0-DCE3-43F3-BB15-C882AD433CF1}">
      <dsp:nvSpPr>
        <dsp:cNvPr id="0" name=""/>
        <dsp:cNvSpPr/>
      </dsp:nvSpPr>
      <dsp:spPr>
        <a:xfrm>
          <a:off x="394883" y="2632559"/>
          <a:ext cx="717970" cy="71797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676432-0639-443C-A01F-226A839A44CB}">
      <dsp:nvSpPr>
        <dsp:cNvPr id="0" name=""/>
        <dsp:cNvSpPr/>
      </dsp:nvSpPr>
      <dsp:spPr>
        <a:xfrm>
          <a:off x="1507738" y="2338844"/>
          <a:ext cx="63789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b="1" kern="1200"/>
            <a:t>Type 2:</a:t>
          </a:r>
          <a:r>
            <a:rPr lang="en-US" sz="2400" kern="1200"/>
            <a:t> formerly known as non-insulin-dependent diabetes mellitus (NIDDM) or adult onset diabetes</a:t>
          </a:r>
        </a:p>
      </dsp:txBody>
      <dsp:txXfrm>
        <a:off x="1507738" y="2338844"/>
        <a:ext cx="6378961" cy="13054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9058C-E8DB-42E2-814E-C2E633229304}">
      <dsp:nvSpPr>
        <dsp:cNvPr id="0" name=""/>
        <dsp:cNvSpPr/>
      </dsp:nvSpPr>
      <dsp:spPr>
        <a:xfrm>
          <a:off x="0" y="67539"/>
          <a:ext cx="5669628" cy="199631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Pre-mixed insulin twice daily </a:t>
          </a:r>
        </a:p>
        <a:p>
          <a:pPr marL="0" lvl="0" indent="0" algn="l" defTabSz="1244600">
            <a:lnSpc>
              <a:spcPct val="90000"/>
            </a:lnSpc>
            <a:spcBef>
              <a:spcPct val="0"/>
            </a:spcBef>
            <a:spcAft>
              <a:spcPct val="35000"/>
            </a:spcAft>
            <a:buNone/>
          </a:pPr>
          <a:r>
            <a:rPr lang="en-US" sz="2800" b="1" kern="1200"/>
            <a:t>(2 shots daily)</a:t>
          </a:r>
        </a:p>
      </dsp:txBody>
      <dsp:txXfrm>
        <a:off x="97452" y="164991"/>
        <a:ext cx="5474724" cy="1801408"/>
      </dsp:txXfrm>
    </dsp:sp>
    <dsp:sp modelId="{6A4F0B21-BE18-49B8-B256-F6135C2D1EC7}">
      <dsp:nvSpPr>
        <dsp:cNvPr id="0" name=""/>
        <dsp:cNvSpPr/>
      </dsp:nvSpPr>
      <dsp:spPr>
        <a:xfrm>
          <a:off x="0" y="2144492"/>
          <a:ext cx="5669628" cy="1996312"/>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Basal-bolus regimen with rapid-acting insulin at the three meals and long-acting insulin at bedtime </a:t>
          </a:r>
          <a:r>
            <a:rPr lang="en-US" sz="2800" b="1" kern="1200"/>
            <a:t>(4 shots daily)</a:t>
          </a:r>
        </a:p>
      </dsp:txBody>
      <dsp:txXfrm>
        <a:off x="97452" y="2241944"/>
        <a:ext cx="5474724" cy="1801408"/>
      </dsp:txXfrm>
    </dsp:sp>
    <dsp:sp modelId="{ED8ED493-A650-42C5-B99A-DCFCFBA6F577}">
      <dsp:nvSpPr>
        <dsp:cNvPr id="0" name=""/>
        <dsp:cNvSpPr/>
      </dsp:nvSpPr>
      <dsp:spPr>
        <a:xfrm>
          <a:off x="0" y="4221444"/>
          <a:ext cx="5669628" cy="1996312"/>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Continuous subcutaneous insulin infusion (CSII) or insulin pumps </a:t>
          </a:r>
        </a:p>
        <a:p>
          <a:pPr marL="0" lvl="0" indent="0" algn="l" defTabSz="1244600">
            <a:lnSpc>
              <a:spcPct val="90000"/>
            </a:lnSpc>
            <a:spcBef>
              <a:spcPct val="0"/>
            </a:spcBef>
            <a:spcAft>
              <a:spcPct val="35000"/>
            </a:spcAft>
            <a:buNone/>
          </a:pPr>
          <a:r>
            <a:rPr lang="en-US" sz="2800" b="1" kern="1200"/>
            <a:t>(1 needle insertion every 3 days)</a:t>
          </a:r>
        </a:p>
      </dsp:txBody>
      <dsp:txXfrm>
        <a:off x="97452" y="4318896"/>
        <a:ext cx="5474724" cy="18014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56DAE-33DE-4153-8ECA-70369A48009D}">
      <dsp:nvSpPr>
        <dsp:cNvPr id="0" name=""/>
        <dsp:cNvSpPr/>
      </dsp:nvSpPr>
      <dsp:spPr>
        <a:xfrm>
          <a:off x="0" y="58774"/>
          <a:ext cx="5417058" cy="75859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98 Million US residents are PREDIABETIC.</a:t>
          </a:r>
        </a:p>
      </dsp:txBody>
      <dsp:txXfrm>
        <a:off x="37032" y="95806"/>
        <a:ext cx="5342994" cy="684534"/>
      </dsp:txXfrm>
    </dsp:sp>
    <dsp:sp modelId="{7F786AB6-1708-4681-B8F8-544506FC2BD3}">
      <dsp:nvSpPr>
        <dsp:cNvPr id="0" name=""/>
        <dsp:cNvSpPr/>
      </dsp:nvSpPr>
      <dsp:spPr>
        <a:xfrm>
          <a:off x="0" y="872093"/>
          <a:ext cx="5417058" cy="75859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33% of those with PREDIABETES are unaware.</a:t>
          </a:r>
        </a:p>
      </dsp:txBody>
      <dsp:txXfrm>
        <a:off x="37032" y="909125"/>
        <a:ext cx="5342994" cy="684534"/>
      </dsp:txXfrm>
    </dsp:sp>
    <dsp:sp modelId="{04A0796C-E5A2-47C7-854D-26FA6D93F095}">
      <dsp:nvSpPr>
        <dsp:cNvPr id="0" name=""/>
        <dsp:cNvSpPr/>
      </dsp:nvSpPr>
      <dsp:spPr>
        <a:xfrm>
          <a:off x="0" y="1685412"/>
          <a:ext cx="5417058" cy="75859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$413 billion are spent annually on DIABETES care.  </a:t>
          </a:r>
        </a:p>
      </dsp:txBody>
      <dsp:txXfrm>
        <a:off x="37032" y="1722444"/>
        <a:ext cx="5342994" cy="684534"/>
      </dsp:txXfrm>
    </dsp:sp>
    <dsp:sp modelId="{040AFEE3-FC7E-47E9-8020-144E0C0E3102}">
      <dsp:nvSpPr>
        <dsp:cNvPr id="0" name=""/>
        <dsp:cNvSpPr/>
      </dsp:nvSpPr>
      <dsp:spPr>
        <a:xfrm>
          <a:off x="0" y="2498730"/>
          <a:ext cx="5417058" cy="75859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Optimal Lifestyle (LS) and Wellness (Well) remits Prediabetes.</a:t>
          </a:r>
        </a:p>
      </dsp:txBody>
      <dsp:txXfrm>
        <a:off x="37032" y="2535762"/>
        <a:ext cx="5342994" cy="684534"/>
      </dsp:txXfrm>
    </dsp:sp>
    <dsp:sp modelId="{E40C2D56-E5CE-45AF-9C77-C0A9F1C90AF7}">
      <dsp:nvSpPr>
        <dsp:cNvPr id="0" name=""/>
        <dsp:cNvSpPr/>
      </dsp:nvSpPr>
      <dsp:spPr>
        <a:xfrm>
          <a:off x="0" y="3312049"/>
          <a:ext cx="5417058" cy="758598"/>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As Lifestyle and Wellness measures fail DM management begins.</a:t>
          </a:r>
        </a:p>
      </dsp:txBody>
      <dsp:txXfrm>
        <a:off x="37032" y="3349081"/>
        <a:ext cx="5342994" cy="6845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0D3F5-A2D5-4439-ACFC-FD372CACFFBC}">
      <dsp:nvSpPr>
        <dsp:cNvPr id="0" name=""/>
        <dsp:cNvSpPr/>
      </dsp:nvSpPr>
      <dsp:spPr>
        <a:xfrm>
          <a:off x="0" y="4587"/>
          <a:ext cx="5499543" cy="83537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Initially prediabetes is asymptomatic, requiring index of suspicion.</a:t>
          </a:r>
        </a:p>
      </dsp:txBody>
      <dsp:txXfrm>
        <a:off x="40780" y="45367"/>
        <a:ext cx="5417983" cy="753819"/>
      </dsp:txXfrm>
    </dsp:sp>
    <dsp:sp modelId="{A8EEB18F-DBA8-4161-B5E1-A2D0270A2A27}">
      <dsp:nvSpPr>
        <dsp:cNvPr id="0" name=""/>
        <dsp:cNvSpPr/>
      </dsp:nvSpPr>
      <dsp:spPr>
        <a:xfrm>
          <a:off x="0" y="900447"/>
          <a:ext cx="5499543" cy="835379"/>
        </a:xfrm>
        <a:prstGeom prst="roundRect">
          <a:avLst/>
        </a:prstGeom>
        <a:solidFill>
          <a:schemeClr val="accent2">
            <a:hueOff val="1288723"/>
            <a:satOff val="-3699"/>
            <a:lumOff val="-59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It is defined as borderline elevation of serum glucose.</a:t>
          </a:r>
        </a:p>
      </dsp:txBody>
      <dsp:txXfrm>
        <a:off x="40780" y="941227"/>
        <a:ext cx="5417983" cy="753819"/>
      </dsp:txXfrm>
    </dsp:sp>
    <dsp:sp modelId="{8F48D29D-3F5A-482B-A6D3-1F9C094EDF5C}">
      <dsp:nvSpPr>
        <dsp:cNvPr id="0" name=""/>
        <dsp:cNvSpPr/>
      </dsp:nvSpPr>
      <dsp:spPr>
        <a:xfrm>
          <a:off x="0" y="1796307"/>
          <a:ext cx="5499543" cy="835379"/>
        </a:xfrm>
        <a:prstGeom prst="roundRect">
          <a:avLst/>
        </a:prstGeom>
        <a:solidFill>
          <a:schemeClr val="accent2">
            <a:hueOff val="2577445"/>
            <a:satOff val="-7397"/>
            <a:lumOff val="-118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Lifestyle Risks include stress, poor sleep/diet, lack of exercise.</a:t>
          </a:r>
        </a:p>
      </dsp:txBody>
      <dsp:txXfrm>
        <a:off x="40780" y="1837087"/>
        <a:ext cx="5417983" cy="753819"/>
      </dsp:txXfrm>
    </dsp:sp>
    <dsp:sp modelId="{294682C9-D31F-446C-A58C-78D92E83B2C6}">
      <dsp:nvSpPr>
        <dsp:cNvPr id="0" name=""/>
        <dsp:cNvSpPr/>
      </dsp:nvSpPr>
      <dsp:spPr>
        <a:xfrm>
          <a:off x="0" y="2692167"/>
          <a:ext cx="5499543" cy="835379"/>
        </a:xfrm>
        <a:prstGeom prst="roundRect">
          <a:avLst/>
        </a:prstGeom>
        <a:solidFill>
          <a:schemeClr val="accent2">
            <a:hueOff val="3866169"/>
            <a:satOff val="-11096"/>
            <a:lumOff val="-177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Symptoms may include: fatigue, altered appetite, neuro, visual.</a:t>
          </a:r>
        </a:p>
      </dsp:txBody>
      <dsp:txXfrm>
        <a:off x="40780" y="2732947"/>
        <a:ext cx="5417983" cy="753819"/>
      </dsp:txXfrm>
    </dsp:sp>
    <dsp:sp modelId="{D492D375-1F10-4EF1-A0F4-180DA301A0B7}">
      <dsp:nvSpPr>
        <dsp:cNvPr id="0" name=""/>
        <dsp:cNvSpPr/>
      </dsp:nvSpPr>
      <dsp:spPr>
        <a:xfrm>
          <a:off x="0" y="3588027"/>
          <a:ext cx="5499543" cy="835379"/>
        </a:xfrm>
        <a:prstGeom prst="roundRect">
          <a:avLst/>
        </a:prstGeom>
        <a:solidFill>
          <a:schemeClr val="accent2">
            <a:hueOff val="5154891"/>
            <a:satOff val="-14794"/>
            <a:lumOff val="-2368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Findings may include: inconsistent glucosuria and blood glucose.</a:t>
          </a:r>
        </a:p>
      </dsp:txBody>
      <dsp:txXfrm>
        <a:off x="40780" y="3628807"/>
        <a:ext cx="5417983" cy="753819"/>
      </dsp:txXfrm>
    </dsp:sp>
    <dsp:sp modelId="{D893B0E3-2B67-4FA7-BEF5-22C0F49030DE}">
      <dsp:nvSpPr>
        <dsp:cNvPr id="0" name=""/>
        <dsp:cNvSpPr/>
      </dsp:nvSpPr>
      <dsp:spPr>
        <a:xfrm>
          <a:off x="0" y="4483887"/>
          <a:ext cx="5499543" cy="835379"/>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Acanthosis Nigricans:  increased pigmentation of neck /skin folds.</a:t>
          </a:r>
        </a:p>
      </dsp:txBody>
      <dsp:txXfrm>
        <a:off x="40780" y="4524667"/>
        <a:ext cx="5417983" cy="75381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15C65-023A-48B6-93AC-69CF573607C4}">
      <dsp:nvSpPr>
        <dsp:cNvPr id="0" name=""/>
        <dsp:cNvSpPr/>
      </dsp:nvSpPr>
      <dsp:spPr>
        <a:xfrm>
          <a:off x="3051138" y="582206"/>
          <a:ext cx="448745" cy="91440"/>
        </a:xfrm>
        <a:custGeom>
          <a:avLst/>
          <a:gdLst/>
          <a:ahLst/>
          <a:cxnLst/>
          <a:rect l="0" t="0" r="0" b="0"/>
          <a:pathLst>
            <a:path>
              <a:moveTo>
                <a:pt x="0" y="45720"/>
              </a:moveTo>
              <a:lnTo>
                <a:pt x="448745"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3527" y="625527"/>
        <a:ext cx="23967" cy="4798"/>
      </dsp:txXfrm>
    </dsp:sp>
    <dsp:sp modelId="{25EDB196-C365-4BF0-A40E-4A8D02887A63}">
      <dsp:nvSpPr>
        <dsp:cNvPr id="0" name=""/>
        <dsp:cNvSpPr/>
      </dsp:nvSpPr>
      <dsp:spPr>
        <a:xfrm>
          <a:off x="968826" y="2692"/>
          <a:ext cx="2084112" cy="125046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123" tIns="107196" rIns="102123" bIns="107196" numCol="1" spcCol="1270" anchor="ctr" anchorCtr="0">
          <a:noAutofit/>
        </a:bodyPr>
        <a:lstStyle/>
        <a:p>
          <a:pPr marL="0" lvl="0" indent="0" algn="ctr" defTabSz="533400">
            <a:lnSpc>
              <a:spcPct val="90000"/>
            </a:lnSpc>
            <a:spcBef>
              <a:spcPct val="0"/>
            </a:spcBef>
            <a:spcAft>
              <a:spcPct val="35000"/>
            </a:spcAft>
            <a:buNone/>
          </a:pPr>
          <a:r>
            <a:rPr lang="en-US" sz="1200" kern="1200"/>
            <a:t>Actively involve a clinical team as you direct the RX plan.</a:t>
          </a:r>
        </a:p>
      </dsp:txBody>
      <dsp:txXfrm>
        <a:off x="968826" y="2692"/>
        <a:ext cx="2084112" cy="1250467"/>
      </dsp:txXfrm>
    </dsp:sp>
    <dsp:sp modelId="{5AE3C1F9-AA1E-458C-A4E8-C1AD95231693}">
      <dsp:nvSpPr>
        <dsp:cNvPr id="0" name=""/>
        <dsp:cNvSpPr/>
      </dsp:nvSpPr>
      <dsp:spPr>
        <a:xfrm>
          <a:off x="5614596" y="582206"/>
          <a:ext cx="448745" cy="91440"/>
        </a:xfrm>
        <a:custGeom>
          <a:avLst/>
          <a:gdLst/>
          <a:ahLst/>
          <a:cxnLst/>
          <a:rect l="0" t="0" r="0" b="0"/>
          <a:pathLst>
            <a:path>
              <a:moveTo>
                <a:pt x="0" y="45720"/>
              </a:moveTo>
              <a:lnTo>
                <a:pt x="448745" y="45720"/>
              </a:lnTo>
            </a:path>
          </a:pathLst>
        </a:custGeom>
        <a:noFill/>
        <a:ln w="12700" cap="flat" cmpd="sng" algn="ctr">
          <a:solidFill>
            <a:schemeClr val="accent5">
              <a:hueOff val="-1736021"/>
              <a:satOff val="-118"/>
              <a:lumOff val="28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26985" y="625527"/>
        <a:ext cx="23967" cy="4798"/>
      </dsp:txXfrm>
    </dsp:sp>
    <dsp:sp modelId="{295F8B47-09FB-4D9E-8F2B-81DF1F4D20D7}">
      <dsp:nvSpPr>
        <dsp:cNvPr id="0" name=""/>
        <dsp:cNvSpPr/>
      </dsp:nvSpPr>
      <dsp:spPr>
        <a:xfrm>
          <a:off x="3532284" y="2692"/>
          <a:ext cx="2084112" cy="1250467"/>
        </a:xfrm>
        <a:prstGeom prst="rect">
          <a:avLst/>
        </a:prstGeom>
        <a:solidFill>
          <a:schemeClr val="accent5">
            <a:hueOff val="-1519019"/>
            <a:satOff val="-103"/>
            <a:lumOff val="24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123" tIns="107196" rIns="102123" bIns="107196" numCol="1" spcCol="1270" anchor="ctr" anchorCtr="0">
          <a:noAutofit/>
        </a:bodyPr>
        <a:lstStyle/>
        <a:p>
          <a:pPr marL="0" lvl="0" indent="0" algn="ctr" defTabSz="533400">
            <a:lnSpc>
              <a:spcPct val="90000"/>
            </a:lnSpc>
            <a:spcBef>
              <a:spcPct val="0"/>
            </a:spcBef>
            <a:spcAft>
              <a:spcPct val="35000"/>
            </a:spcAft>
            <a:buNone/>
          </a:pPr>
          <a:r>
            <a:rPr lang="en-US" sz="1200" kern="1200"/>
            <a:t>Clinicians monitor screen, prescribe and oversee patient care.  </a:t>
          </a:r>
        </a:p>
      </dsp:txBody>
      <dsp:txXfrm>
        <a:off x="3532284" y="2692"/>
        <a:ext cx="2084112" cy="1250467"/>
      </dsp:txXfrm>
    </dsp:sp>
    <dsp:sp modelId="{FFD1CD7C-5AF2-4C5D-9665-2AEDC9CF9B9A}">
      <dsp:nvSpPr>
        <dsp:cNvPr id="0" name=""/>
        <dsp:cNvSpPr/>
      </dsp:nvSpPr>
      <dsp:spPr>
        <a:xfrm>
          <a:off x="2010882" y="1251360"/>
          <a:ext cx="5126915" cy="448745"/>
        </a:xfrm>
        <a:custGeom>
          <a:avLst/>
          <a:gdLst/>
          <a:ahLst/>
          <a:cxnLst/>
          <a:rect l="0" t="0" r="0" b="0"/>
          <a:pathLst>
            <a:path>
              <a:moveTo>
                <a:pt x="5126915" y="0"/>
              </a:moveTo>
              <a:lnTo>
                <a:pt x="5126915" y="241472"/>
              </a:lnTo>
              <a:lnTo>
                <a:pt x="0" y="241472"/>
              </a:lnTo>
              <a:lnTo>
                <a:pt x="0" y="448745"/>
              </a:lnTo>
            </a:path>
          </a:pathLst>
        </a:custGeom>
        <a:noFill/>
        <a:ln w="12700" cap="flat" cmpd="sng" algn="ctr">
          <a:solidFill>
            <a:schemeClr val="accent5">
              <a:hueOff val="-3472043"/>
              <a:satOff val="-236"/>
              <a:lumOff val="56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45608" y="1473333"/>
        <a:ext cx="257463" cy="4798"/>
      </dsp:txXfrm>
    </dsp:sp>
    <dsp:sp modelId="{6FF1CE3E-EFC5-4A0E-A1BF-889CB8E1F42C}">
      <dsp:nvSpPr>
        <dsp:cNvPr id="0" name=""/>
        <dsp:cNvSpPr/>
      </dsp:nvSpPr>
      <dsp:spPr>
        <a:xfrm>
          <a:off x="6095742" y="2692"/>
          <a:ext cx="2084112" cy="1250467"/>
        </a:xfrm>
        <a:prstGeom prst="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123" tIns="107196" rIns="102123" bIns="107196" numCol="1" spcCol="1270" anchor="ctr" anchorCtr="0">
          <a:noAutofit/>
        </a:bodyPr>
        <a:lstStyle/>
        <a:p>
          <a:pPr marL="0" lvl="0" indent="0" algn="ctr" defTabSz="533400">
            <a:lnSpc>
              <a:spcPct val="90000"/>
            </a:lnSpc>
            <a:spcBef>
              <a:spcPct val="0"/>
            </a:spcBef>
            <a:spcAft>
              <a:spcPct val="35000"/>
            </a:spcAft>
            <a:buNone/>
          </a:pPr>
          <a:r>
            <a:rPr lang="en-US" sz="1200" kern="1200"/>
            <a:t>Involve community specialists and resources as indicated.</a:t>
          </a:r>
        </a:p>
      </dsp:txBody>
      <dsp:txXfrm>
        <a:off x="6095742" y="2692"/>
        <a:ext cx="2084112" cy="1250467"/>
      </dsp:txXfrm>
    </dsp:sp>
    <dsp:sp modelId="{4867AFF7-A655-45D5-8D5E-5F1FB8869154}">
      <dsp:nvSpPr>
        <dsp:cNvPr id="0" name=""/>
        <dsp:cNvSpPr/>
      </dsp:nvSpPr>
      <dsp:spPr>
        <a:xfrm>
          <a:off x="3051138" y="2312019"/>
          <a:ext cx="448745" cy="91440"/>
        </a:xfrm>
        <a:custGeom>
          <a:avLst/>
          <a:gdLst/>
          <a:ahLst/>
          <a:cxnLst/>
          <a:rect l="0" t="0" r="0" b="0"/>
          <a:pathLst>
            <a:path>
              <a:moveTo>
                <a:pt x="0" y="45720"/>
              </a:moveTo>
              <a:lnTo>
                <a:pt x="448745" y="45720"/>
              </a:lnTo>
            </a:path>
          </a:pathLst>
        </a:custGeom>
        <a:noFill/>
        <a:ln w="12700" cap="flat" cmpd="sng" algn="ctr">
          <a:solidFill>
            <a:schemeClr val="accent5">
              <a:hueOff val="-5208064"/>
              <a:satOff val="-354"/>
              <a:lumOff val="84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3527" y="2355340"/>
        <a:ext cx="23967" cy="4798"/>
      </dsp:txXfrm>
    </dsp:sp>
    <dsp:sp modelId="{AA19B532-9741-4512-9543-1A0F31489FDD}">
      <dsp:nvSpPr>
        <dsp:cNvPr id="0" name=""/>
        <dsp:cNvSpPr/>
      </dsp:nvSpPr>
      <dsp:spPr>
        <a:xfrm>
          <a:off x="968826" y="1732505"/>
          <a:ext cx="2084112" cy="1250467"/>
        </a:xfrm>
        <a:prstGeom prst="rect">
          <a:avLst/>
        </a:prstGeom>
        <a:solidFill>
          <a:schemeClr val="accent5">
            <a:hueOff val="-4557056"/>
            <a:satOff val="-310"/>
            <a:lumOff val="73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123" tIns="107196" rIns="102123" bIns="107196" numCol="1" spcCol="1270" anchor="ctr" anchorCtr="0">
          <a:noAutofit/>
        </a:bodyPr>
        <a:lstStyle/>
        <a:p>
          <a:pPr marL="0" lvl="0" indent="0" algn="ctr" defTabSz="533400">
            <a:lnSpc>
              <a:spcPct val="90000"/>
            </a:lnSpc>
            <a:spcBef>
              <a:spcPct val="0"/>
            </a:spcBef>
            <a:spcAft>
              <a:spcPct val="35000"/>
            </a:spcAft>
            <a:buNone/>
          </a:pPr>
          <a:r>
            <a:rPr lang="en-US" sz="1200" kern="1200"/>
            <a:t>Wellness Staff monitor, screen, assess RX and alert as needed.</a:t>
          </a:r>
        </a:p>
      </dsp:txBody>
      <dsp:txXfrm>
        <a:off x="968826" y="1732505"/>
        <a:ext cx="2084112" cy="1250467"/>
      </dsp:txXfrm>
    </dsp:sp>
    <dsp:sp modelId="{04A7338D-BD0C-453A-B61F-31EC96DB91F7}">
      <dsp:nvSpPr>
        <dsp:cNvPr id="0" name=""/>
        <dsp:cNvSpPr/>
      </dsp:nvSpPr>
      <dsp:spPr>
        <a:xfrm>
          <a:off x="5614596" y="2312019"/>
          <a:ext cx="448745" cy="91440"/>
        </a:xfrm>
        <a:custGeom>
          <a:avLst/>
          <a:gdLst/>
          <a:ahLst/>
          <a:cxnLst/>
          <a:rect l="0" t="0" r="0" b="0"/>
          <a:pathLst>
            <a:path>
              <a:moveTo>
                <a:pt x="0" y="45720"/>
              </a:moveTo>
              <a:lnTo>
                <a:pt x="448745" y="45720"/>
              </a:lnTo>
            </a:path>
          </a:pathLst>
        </a:custGeom>
        <a:noFill/>
        <a:ln w="12700" cap="flat" cmpd="sng" algn="ctr">
          <a:solidFill>
            <a:schemeClr val="accent5">
              <a:hueOff val="-6944086"/>
              <a:satOff val="-472"/>
              <a:lumOff val="112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26985" y="2355340"/>
        <a:ext cx="23967" cy="4798"/>
      </dsp:txXfrm>
    </dsp:sp>
    <dsp:sp modelId="{C8D9DE6D-EE0D-4C7C-83E8-AC28F3FC81A7}">
      <dsp:nvSpPr>
        <dsp:cNvPr id="0" name=""/>
        <dsp:cNvSpPr/>
      </dsp:nvSpPr>
      <dsp:spPr>
        <a:xfrm>
          <a:off x="3532284" y="1732505"/>
          <a:ext cx="2084112" cy="1250467"/>
        </a:xfrm>
        <a:prstGeom prst="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123" tIns="107196" rIns="102123" bIns="107196" numCol="1" spcCol="1270" anchor="ctr" anchorCtr="0">
          <a:noAutofit/>
        </a:bodyPr>
        <a:lstStyle/>
        <a:p>
          <a:pPr marL="0" lvl="0" indent="0" algn="ctr" defTabSz="533400">
            <a:lnSpc>
              <a:spcPct val="90000"/>
            </a:lnSpc>
            <a:spcBef>
              <a:spcPct val="0"/>
            </a:spcBef>
            <a:spcAft>
              <a:spcPct val="35000"/>
            </a:spcAft>
            <a:buNone/>
          </a:pPr>
          <a:r>
            <a:rPr lang="en-US" sz="1200" kern="1200"/>
            <a:t>HEALS for LS/Well:  Nutrition.  Athletics.  Dorm Life. Home Life.</a:t>
          </a:r>
        </a:p>
      </dsp:txBody>
      <dsp:txXfrm>
        <a:off x="3532284" y="1732505"/>
        <a:ext cx="2084112" cy="1250467"/>
      </dsp:txXfrm>
    </dsp:sp>
    <dsp:sp modelId="{D41AB0A7-0227-4030-AF54-0ED468BC9EC5}">
      <dsp:nvSpPr>
        <dsp:cNvPr id="0" name=""/>
        <dsp:cNvSpPr/>
      </dsp:nvSpPr>
      <dsp:spPr>
        <a:xfrm>
          <a:off x="2010882" y="2981173"/>
          <a:ext cx="5126915" cy="448745"/>
        </a:xfrm>
        <a:custGeom>
          <a:avLst/>
          <a:gdLst/>
          <a:ahLst/>
          <a:cxnLst/>
          <a:rect l="0" t="0" r="0" b="0"/>
          <a:pathLst>
            <a:path>
              <a:moveTo>
                <a:pt x="5126915" y="0"/>
              </a:moveTo>
              <a:lnTo>
                <a:pt x="5126915" y="241472"/>
              </a:lnTo>
              <a:lnTo>
                <a:pt x="0" y="241472"/>
              </a:lnTo>
              <a:lnTo>
                <a:pt x="0" y="448745"/>
              </a:lnTo>
            </a:path>
          </a:pathLst>
        </a:custGeom>
        <a:noFill/>
        <a:ln w="12700" cap="flat" cmpd="sng" algn="ctr">
          <a:solidFill>
            <a:schemeClr val="accent5">
              <a:hueOff val="-8680107"/>
              <a:satOff val="-590"/>
              <a:lumOff val="140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45608" y="3203146"/>
        <a:ext cx="257463" cy="4798"/>
      </dsp:txXfrm>
    </dsp:sp>
    <dsp:sp modelId="{CBC8D83D-9088-49CD-B288-78D53BC7FD89}">
      <dsp:nvSpPr>
        <dsp:cNvPr id="0" name=""/>
        <dsp:cNvSpPr/>
      </dsp:nvSpPr>
      <dsp:spPr>
        <a:xfrm>
          <a:off x="6095742" y="1732505"/>
          <a:ext cx="2084112" cy="1250467"/>
        </a:xfrm>
        <a:prstGeom prst="rect">
          <a:avLst/>
        </a:prstGeom>
        <a:solidFill>
          <a:schemeClr val="accent5">
            <a:hueOff val="-7595094"/>
            <a:satOff val="-516"/>
            <a:lumOff val="122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123" tIns="107196" rIns="102123" bIns="107196" numCol="1" spcCol="1270" anchor="ctr" anchorCtr="0">
          <a:noAutofit/>
        </a:bodyPr>
        <a:lstStyle/>
        <a:p>
          <a:pPr marL="0" lvl="0" indent="0" algn="ctr" defTabSz="533400">
            <a:lnSpc>
              <a:spcPct val="90000"/>
            </a:lnSpc>
            <a:spcBef>
              <a:spcPct val="0"/>
            </a:spcBef>
            <a:spcAft>
              <a:spcPct val="35000"/>
            </a:spcAft>
            <a:buNone/>
          </a:pPr>
          <a:r>
            <a:rPr lang="en-US" sz="1200" kern="1200"/>
            <a:t>Consider MH to enhance global behavioral change.</a:t>
          </a:r>
        </a:p>
      </dsp:txBody>
      <dsp:txXfrm>
        <a:off x="6095742" y="1732505"/>
        <a:ext cx="2084112" cy="1250467"/>
      </dsp:txXfrm>
    </dsp:sp>
    <dsp:sp modelId="{94965E4F-0C59-4453-9213-67A7CFD089E1}">
      <dsp:nvSpPr>
        <dsp:cNvPr id="0" name=""/>
        <dsp:cNvSpPr/>
      </dsp:nvSpPr>
      <dsp:spPr>
        <a:xfrm>
          <a:off x="3051138" y="4041832"/>
          <a:ext cx="448745" cy="91440"/>
        </a:xfrm>
        <a:custGeom>
          <a:avLst/>
          <a:gdLst/>
          <a:ahLst/>
          <a:cxnLst/>
          <a:rect l="0" t="0" r="0" b="0"/>
          <a:pathLst>
            <a:path>
              <a:moveTo>
                <a:pt x="0" y="45720"/>
              </a:moveTo>
              <a:lnTo>
                <a:pt x="448745" y="45720"/>
              </a:lnTo>
            </a:path>
          </a:pathLst>
        </a:custGeom>
        <a:noFill/>
        <a:ln w="12700" cap="flat" cmpd="sng" algn="ctr">
          <a:solidFill>
            <a:schemeClr val="accent5">
              <a:hueOff val="-10416129"/>
              <a:satOff val="-708"/>
              <a:lumOff val="168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3527" y="4085153"/>
        <a:ext cx="23967" cy="4798"/>
      </dsp:txXfrm>
    </dsp:sp>
    <dsp:sp modelId="{46AFFBCC-3FD3-4F08-A392-F82B82BC6626}">
      <dsp:nvSpPr>
        <dsp:cNvPr id="0" name=""/>
        <dsp:cNvSpPr/>
      </dsp:nvSpPr>
      <dsp:spPr>
        <a:xfrm>
          <a:off x="968826" y="3462318"/>
          <a:ext cx="2084112" cy="1250467"/>
        </a:xfrm>
        <a:prstGeom prst="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123" tIns="107196" rIns="102123" bIns="107196" numCol="1" spcCol="1270" anchor="ctr" anchorCtr="0">
          <a:noAutofit/>
        </a:bodyPr>
        <a:lstStyle/>
        <a:p>
          <a:pPr marL="0" lvl="0" indent="0" algn="ctr" defTabSz="533400">
            <a:lnSpc>
              <a:spcPct val="90000"/>
            </a:lnSpc>
            <a:spcBef>
              <a:spcPct val="0"/>
            </a:spcBef>
            <a:spcAft>
              <a:spcPct val="35000"/>
            </a:spcAft>
            <a:buNone/>
          </a:pPr>
          <a:r>
            <a:rPr lang="en-US" sz="1200" kern="1200"/>
            <a:t>Consider Dental Staff for comorbid conditions and LS support.</a:t>
          </a:r>
        </a:p>
      </dsp:txBody>
      <dsp:txXfrm>
        <a:off x="968826" y="3462318"/>
        <a:ext cx="2084112" cy="1250467"/>
      </dsp:txXfrm>
    </dsp:sp>
    <dsp:sp modelId="{4620EF15-D1AE-4E1F-B9FA-B3EF86BC5E3C}">
      <dsp:nvSpPr>
        <dsp:cNvPr id="0" name=""/>
        <dsp:cNvSpPr/>
      </dsp:nvSpPr>
      <dsp:spPr>
        <a:xfrm>
          <a:off x="5614596" y="4041832"/>
          <a:ext cx="448745" cy="91440"/>
        </a:xfrm>
        <a:custGeom>
          <a:avLst/>
          <a:gdLst/>
          <a:ahLst/>
          <a:cxnLst/>
          <a:rect l="0" t="0" r="0" b="0"/>
          <a:pathLst>
            <a:path>
              <a:moveTo>
                <a:pt x="0" y="45720"/>
              </a:moveTo>
              <a:lnTo>
                <a:pt x="448745" y="45720"/>
              </a:lnTo>
            </a:path>
          </a:pathLst>
        </a:custGeom>
        <a:noFill/>
        <a:ln w="12700" cap="flat" cmpd="sng" algn="ctr">
          <a:solidFill>
            <a:schemeClr val="accent5">
              <a:hueOff val="-12152150"/>
              <a:satOff val="-826"/>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26985" y="4085153"/>
        <a:ext cx="23967" cy="4798"/>
      </dsp:txXfrm>
    </dsp:sp>
    <dsp:sp modelId="{FFDB24DB-C950-471C-B665-CDBB09157019}">
      <dsp:nvSpPr>
        <dsp:cNvPr id="0" name=""/>
        <dsp:cNvSpPr/>
      </dsp:nvSpPr>
      <dsp:spPr>
        <a:xfrm>
          <a:off x="3532284" y="3462318"/>
          <a:ext cx="2084112" cy="1250467"/>
        </a:xfrm>
        <a:prstGeom prst="rect">
          <a:avLst/>
        </a:prstGeom>
        <a:solidFill>
          <a:schemeClr val="accent5">
            <a:hueOff val="-10633130"/>
            <a:satOff val="-723"/>
            <a:lumOff val="171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123" tIns="107196" rIns="102123" bIns="107196" numCol="1" spcCol="1270" anchor="ctr" anchorCtr="0">
          <a:noAutofit/>
        </a:bodyPr>
        <a:lstStyle/>
        <a:p>
          <a:pPr marL="0" lvl="0" indent="0" algn="ctr" defTabSz="533400">
            <a:lnSpc>
              <a:spcPct val="90000"/>
            </a:lnSpc>
            <a:spcBef>
              <a:spcPct val="0"/>
            </a:spcBef>
            <a:spcAft>
              <a:spcPct val="35000"/>
            </a:spcAft>
            <a:buNone/>
          </a:pPr>
          <a:r>
            <a:rPr lang="en-US" sz="1200" kern="1200"/>
            <a:t>Educate and advise students regarding  support systems after JC.</a:t>
          </a:r>
        </a:p>
      </dsp:txBody>
      <dsp:txXfrm>
        <a:off x="3532284" y="3462318"/>
        <a:ext cx="2084112" cy="1250467"/>
      </dsp:txXfrm>
    </dsp:sp>
    <dsp:sp modelId="{DDA23CFD-AD36-4A88-AFCC-E6C7ABB6A5E9}">
      <dsp:nvSpPr>
        <dsp:cNvPr id="0" name=""/>
        <dsp:cNvSpPr/>
      </dsp:nvSpPr>
      <dsp:spPr>
        <a:xfrm>
          <a:off x="6095742" y="3462318"/>
          <a:ext cx="2084112" cy="1250467"/>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123" tIns="107196" rIns="102123" bIns="107196" numCol="1" spcCol="1270" anchor="ctr" anchorCtr="0">
          <a:noAutofit/>
        </a:bodyPr>
        <a:lstStyle/>
        <a:p>
          <a:pPr marL="0" lvl="0" indent="0" algn="ctr" defTabSz="533400">
            <a:lnSpc>
              <a:spcPct val="90000"/>
            </a:lnSpc>
            <a:spcBef>
              <a:spcPct val="0"/>
            </a:spcBef>
            <a:spcAft>
              <a:spcPct val="35000"/>
            </a:spcAft>
            <a:buNone/>
          </a:pPr>
          <a:r>
            <a:rPr lang="en-US" sz="1200" kern="1200"/>
            <a:t>Keep Wellbeing and Employability as priorities.</a:t>
          </a:r>
        </a:p>
      </dsp:txBody>
      <dsp:txXfrm>
        <a:off x="6095742" y="3462318"/>
        <a:ext cx="2084112" cy="1250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EBED8-4661-4402-BF46-1098D9F0678C}">
      <dsp:nvSpPr>
        <dsp:cNvPr id="0" name=""/>
        <dsp:cNvSpPr/>
      </dsp:nvSpPr>
      <dsp:spPr>
        <a:xfrm>
          <a:off x="3352930" y="326"/>
          <a:ext cx="1797917" cy="179791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HbA1C</a:t>
          </a:r>
        </a:p>
      </dsp:txBody>
      <dsp:txXfrm>
        <a:off x="3616229" y="263625"/>
        <a:ext cx="1271319" cy="1271319"/>
      </dsp:txXfrm>
    </dsp:sp>
    <dsp:sp modelId="{B5F42E52-AC06-4E10-B328-973234A180D7}">
      <dsp:nvSpPr>
        <dsp:cNvPr id="0" name=""/>
        <dsp:cNvSpPr/>
      </dsp:nvSpPr>
      <dsp:spPr>
        <a:xfrm rot="2160000">
          <a:off x="5093789" y="1380830"/>
          <a:ext cx="476962" cy="606797"/>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107453" y="1460136"/>
        <a:ext cx="333873" cy="364079"/>
      </dsp:txXfrm>
    </dsp:sp>
    <dsp:sp modelId="{2D312975-4E1D-4E10-A4B6-5CE8256567FA}">
      <dsp:nvSpPr>
        <dsp:cNvPr id="0" name=""/>
        <dsp:cNvSpPr/>
      </dsp:nvSpPr>
      <dsp:spPr>
        <a:xfrm>
          <a:off x="5535534" y="1586082"/>
          <a:ext cx="1797917" cy="1797917"/>
        </a:xfrm>
        <a:prstGeom prst="ellipse">
          <a:avLst/>
        </a:prstGeom>
        <a:gradFill rotWithShape="0">
          <a:gsLst>
            <a:gs pos="0">
              <a:schemeClr val="accent5">
                <a:hueOff val="-3038037"/>
                <a:satOff val="-207"/>
                <a:lumOff val="490"/>
                <a:alphaOff val="0"/>
                <a:satMod val="103000"/>
                <a:lumMod val="102000"/>
                <a:tint val="94000"/>
              </a:schemeClr>
            </a:gs>
            <a:gs pos="50000">
              <a:schemeClr val="accent5">
                <a:hueOff val="-3038037"/>
                <a:satOff val="-207"/>
                <a:lumOff val="490"/>
                <a:alphaOff val="0"/>
                <a:satMod val="110000"/>
                <a:lumMod val="100000"/>
                <a:shade val="100000"/>
              </a:schemeClr>
            </a:gs>
            <a:gs pos="100000">
              <a:schemeClr val="accent5">
                <a:hueOff val="-3038037"/>
                <a:satOff val="-207"/>
                <a:lumOff val="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Hemoglobin</a:t>
          </a:r>
          <a:r>
            <a:rPr lang="en-US" sz="1200" kern="1200"/>
            <a:t> </a:t>
          </a:r>
          <a:r>
            <a:rPr lang="en-US" sz="1200" b="1" kern="1200"/>
            <a:t>A1C</a:t>
          </a:r>
        </a:p>
      </dsp:txBody>
      <dsp:txXfrm>
        <a:off x="5798833" y="1849381"/>
        <a:ext cx="1271319" cy="1271319"/>
      </dsp:txXfrm>
    </dsp:sp>
    <dsp:sp modelId="{F422C1FB-EBA2-406E-9FBC-12E5341ED786}">
      <dsp:nvSpPr>
        <dsp:cNvPr id="0" name=""/>
        <dsp:cNvSpPr/>
      </dsp:nvSpPr>
      <dsp:spPr>
        <a:xfrm rot="6480000">
          <a:off x="5783343" y="3451707"/>
          <a:ext cx="476962" cy="606797"/>
        </a:xfrm>
        <a:prstGeom prst="rightArrow">
          <a:avLst>
            <a:gd name="adj1" fmla="val 60000"/>
            <a:gd name="adj2" fmla="val 50000"/>
          </a:avLst>
        </a:prstGeom>
        <a:gradFill rotWithShape="0">
          <a:gsLst>
            <a:gs pos="0">
              <a:schemeClr val="accent5">
                <a:hueOff val="-3038037"/>
                <a:satOff val="-207"/>
                <a:lumOff val="490"/>
                <a:alphaOff val="0"/>
                <a:satMod val="103000"/>
                <a:lumMod val="102000"/>
                <a:tint val="94000"/>
              </a:schemeClr>
            </a:gs>
            <a:gs pos="50000">
              <a:schemeClr val="accent5">
                <a:hueOff val="-3038037"/>
                <a:satOff val="-207"/>
                <a:lumOff val="490"/>
                <a:alphaOff val="0"/>
                <a:satMod val="110000"/>
                <a:lumMod val="100000"/>
                <a:shade val="100000"/>
              </a:schemeClr>
            </a:gs>
            <a:gs pos="100000">
              <a:schemeClr val="accent5">
                <a:hueOff val="-3038037"/>
                <a:satOff val="-207"/>
                <a:lumOff val="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5876996" y="3505023"/>
        <a:ext cx="333873" cy="364079"/>
      </dsp:txXfrm>
    </dsp:sp>
    <dsp:sp modelId="{F923B118-CD39-42C5-B42A-12B76BBC5C5A}">
      <dsp:nvSpPr>
        <dsp:cNvPr id="0" name=""/>
        <dsp:cNvSpPr/>
      </dsp:nvSpPr>
      <dsp:spPr>
        <a:xfrm>
          <a:off x="4701854" y="4151888"/>
          <a:ext cx="1797917" cy="1797917"/>
        </a:xfrm>
        <a:prstGeom prst="ellipse">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Glucohemoglobin</a:t>
          </a:r>
        </a:p>
      </dsp:txBody>
      <dsp:txXfrm>
        <a:off x="4965153" y="4415187"/>
        <a:ext cx="1271319" cy="1271319"/>
      </dsp:txXfrm>
    </dsp:sp>
    <dsp:sp modelId="{0D405ECC-73C8-4928-ABCB-E27B4826B52F}">
      <dsp:nvSpPr>
        <dsp:cNvPr id="0" name=""/>
        <dsp:cNvSpPr/>
      </dsp:nvSpPr>
      <dsp:spPr>
        <a:xfrm rot="10800000">
          <a:off x="4026906" y="4747448"/>
          <a:ext cx="476962" cy="606797"/>
        </a:xfrm>
        <a:prstGeom prst="rightArrow">
          <a:avLst>
            <a:gd name="adj1" fmla="val 60000"/>
            <a:gd name="adj2" fmla="val 50000"/>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4169995" y="4868807"/>
        <a:ext cx="333873" cy="364079"/>
      </dsp:txXfrm>
    </dsp:sp>
    <dsp:sp modelId="{E2D18EFE-7028-49BD-B503-8F40A767C8DD}">
      <dsp:nvSpPr>
        <dsp:cNvPr id="0" name=""/>
        <dsp:cNvSpPr/>
      </dsp:nvSpPr>
      <dsp:spPr>
        <a:xfrm>
          <a:off x="2004006" y="4151888"/>
          <a:ext cx="1797917" cy="1797917"/>
        </a:xfrm>
        <a:prstGeom prst="ellipse">
          <a:avLst/>
        </a:prstGeom>
        <a:gradFill rotWithShape="0">
          <a:gsLst>
            <a:gs pos="0">
              <a:schemeClr val="accent5">
                <a:hueOff val="-9114112"/>
                <a:satOff val="-620"/>
                <a:lumOff val="1471"/>
                <a:alphaOff val="0"/>
                <a:satMod val="103000"/>
                <a:lumMod val="102000"/>
                <a:tint val="94000"/>
              </a:schemeClr>
            </a:gs>
            <a:gs pos="50000">
              <a:schemeClr val="accent5">
                <a:hueOff val="-9114112"/>
                <a:satOff val="-620"/>
                <a:lumOff val="1471"/>
                <a:alphaOff val="0"/>
                <a:satMod val="110000"/>
                <a:lumMod val="100000"/>
                <a:shade val="100000"/>
              </a:schemeClr>
            </a:gs>
            <a:gs pos="100000">
              <a:schemeClr val="accent5">
                <a:hueOff val="-9114112"/>
                <a:satOff val="-620"/>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Glycohemoglobin</a:t>
          </a:r>
        </a:p>
      </dsp:txBody>
      <dsp:txXfrm>
        <a:off x="2267305" y="4415187"/>
        <a:ext cx="1271319" cy="1271319"/>
      </dsp:txXfrm>
    </dsp:sp>
    <dsp:sp modelId="{E2AAF2ED-FCF2-4C2D-9E1E-C52BDF4253F3}">
      <dsp:nvSpPr>
        <dsp:cNvPr id="0" name=""/>
        <dsp:cNvSpPr/>
      </dsp:nvSpPr>
      <dsp:spPr>
        <a:xfrm rot="15120000">
          <a:off x="2251814" y="3477383"/>
          <a:ext cx="476962" cy="606797"/>
        </a:xfrm>
        <a:prstGeom prst="rightArrow">
          <a:avLst>
            <a:gd name="adj1" fmla="val 60000"/>
            <a:gd name="adj2" fmla="val 50000"/>
          </a:avLst>
        </a:prstGeom>
        <a:gradFill rotWithShape="0">
          <a:gsLst>
            <a:gs pos="0">
              <a:schemeClr val="accent5">
                <a:hueOff val="-9114112"/>
                <a:satOff val="-620"/>
                <a:lumOff val="1471"/>
                <a:alphaOff val="0"/>
                <a:satMod val="103000"/>
                <a:lumMod val="102000"/>
                <a:tint val="94000"/>
              </a:schemeClr>
            </a:gs>
            <a:gs pos="50000">
              <a:schemeClr val="accent5">
                <a:hueOff val="-9114112"/>
                <a:satOff val="-620"/>
                <a:lumOff val="1471"/>
                <a:alphaOff val="0"/>
                <a:satMod val="110000"/>
                <a:lumMod val="100000"/>
                <a:shade val="100000"/>
              </a:schemeClr>
            </a:gs>
            <a:gs pos="100000">
              <a:schemeClr val="accent5">
                <a:hueOff val="-9114112"/>
                <a:satOff val="-620"/>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345467" y="3666785"/>
        <a:ext cx="333873" cy="364079"/>
      </dsp:txXfrm>
    </dsp:sp>
    <dsp:sp modelId="{3D9AE43D-BC53-42BC-B70B-57792959A2FD}">
      <dsp:nvSpPr>
        <dsp:cNvPr id="0" name=""/>
        <dsp:cNvSpPr/>
      </dsp:nvSpPr>
      <dsp:spPr>
        <a:xfrm>
          <a:off x="1170325" y="1586082"/>
          <a:ext cx="1797917" cy="1797917"/>
        </a:xfrm>
        <a:prstGeom prst="ellipse">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Glycosylated</a:t>
          </a:r>
          <a:r>
            <a:rPr lang="en-US" sz="1200" kern="1200"/>
            <a:t> </a:t>
          </a:r>
          <a:r>
            <a:rPr lang="en-US" sz="1200" b="1" kern="1200"/>
            <a:t>Hemoglobin</a:t>
          </a:r>
        </a:p>
      </dsp:txBody>
      <dsp:txXfrm>
        <a:off x="1433624" y="1849381"/>
        <a:ext cx="1271319" cy="1271319"/>
      </dsp:txXfrm>
    </dsp:sp>
    <dsp:sp modelId="{79AEC3AA-5A63-4B7B-B621-5A1B27F60C28}">
      <dsp:nvSpPr>
        <dsp:cNvPr id="0" name=""/>
        <dsp:cNvSpPr/>
      </dsp:nvSpPr>
      <dsp:spPr>
        <a:xfrm rot="19440000">
          <a:off x="2911184" y="1396699"/>
          <a:ext cx="476962" cy="606797"/>
        </a:xfrm>
        <a:prstGeom prst="rightArrow">
          <a:avLst>
            <a:gd name="adj1" fmla="val 60000"/>
            <a:gd name="adj2" fmla="val 50000"/>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924848" y="1560111"/>
        <a:ext cx="333873" cy="364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68A5C-1E57-4FDA-8A24-41B3CC1B2340}">
      <dsp:nvSpPr>
        <dsp:cNvPr id="0" name=""/>
        <dsp:cNvSpPr/>
      </dsp:nvSpPr>
      <dsp:spPr>
        <a:xfrm>
          <a:off x="0" y="18790"/>
          <a:ext cx="7886700" cy="211367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Glucose becomes attached to hemoglobin in a non-enzymatic fashion, dependent on the average </a:t>
          </a:r>
          <a:r>
            <a:rPr lang="en-US" sz="3000" u="sng" kern="1200"/>
            <a:t>blood glucose concentration</a:t>
          </a:r>
          <a:r>
            <a:rPr lang="en-US" sz="3000" kern="1200"/>
            <a:t>.</a:t>
          </a:r>
        </a:p>
      </dsp:txBody>
      <dsp:txXfrm>
        <a:off x="103181" y="121971"/>
        <a:ext cx="7680338" cy="1907316"/>
      </dsp:txXfrm>
    </dsp:sp>
    <dsp:sp modelId="{AEB74183-3817-449A-B84D-FC95FC10E81E}">
      <dsp:nvSpPr>
        <dsp:cNvPr id="0" name=""/>
        <dsp:cNvSpPr/>
      </dsp:nvSpPr>
      <dsp:spPr>
        <a:xfrm>
          <a:off x="0" y="2218869"/>
          <a:ext cx="7886700" cy="2113678"/>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HbA1C is a measure of integrated glucose control over the preceding 2-3 months, reflecting the average </a:t>
          </a:r>
          <a:r>
            <a:rPr lang="en-US" sz="3000" u="sng" kern="1200"/>
            <a:t>life of a red blood cell (RBC)</a:t>
          </a:r>
          <a:r>
            <a:rPr lang="en-US" sz="3000" kern="1200"/>
            <a:t>.</a:t>
          </a:r>
        </a:p>
      </dsp:txBody>
      <dsp:txXfrm>
        <a:off x="103181" y="2322050"/>
        <a:ext cx="7680338" cy="19073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A73F5-7561-477C-8925-21D64824E083}">
      <dsp:nvSpPr>
        <dsp:cNvPr id="0" name=""/>
        <dsp:cNvSpPr/>
      </dsp:nvSpPr>
      <dsp:spPr>
        <a:xfrm>
          <a:off x="0" y="4284"/>
          <a:ext cx="4912221" cy="9125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782F8A-FBC1-42F8-9336-A17049C4F4C4}">
      <dsp:nvSpPr>
        <dsp:cNvPr id="0" name=""/>
        <dsp:cNvSpPr/>
      </dsp:nvSpPr>
      <dsp:spPr>
        <a:xfrm>
          <a:off x="276057" y="209616"/>
          <a:ext cx="501923" cy="50192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77CA2F-A54A-4714-B182-88193F2D8E7D}">
      <dsp:nvSpPr>
        <dsp:cNvPr id="0" name=""/>
        <dsp:cNvSpPr/>
      </dsp:nvSpPr>
      <dsp:spPr>
        <a:xfrm>
          <a:off x="1054039" y="4284"/>
          <a:ext cx="3858181" cy="912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2" tIns="96582" rIns="96582" bIns="96582" numCol="1" spcCol="1270" anchor="ctr" anchorCtr="0">
          <a:noAutofit/>
        </a:bodyPr>
        <a:lstStyle/>
        <a:p>
          <a:pPr marL="0" lvl="0" indent="0" algn="l" defTabSz="755650">
            <a:lnSpc>
              <a:spcPct val="90000"/>
            </a:lnSpc>
            <a:spcBef>
              <a:spcPct val="0"/>
            </a:spcBef>
            <a:spcAft>
              <a:spcPct val="35000"/>
            </a:spcAft>
            <a:buNone/>
          </a:pPr>
          <a:r>
            <a:rPr lang="en-US" sz="1700" kern="1200"/>
            <a:t>Consists of hyperglycemia, ketosis and acidosis.</a:t>
          </a:r>
        </a:p>
      </dsp:txBody>
      <dsp:txXfrm>
        <a:off x="1054039" y="4284"/>
        <a:ext cx="3858181" cy="912588"/>
      </dsp:txXfrm>
    </dsp:sp>
    <dsp:sp modelId="{5F29A8A5-C3B3-4607-9F1D-1D1B86947137}">
      <dsp:nvSpPr>
        <dsp:cNvPr id="0" name=""/>
        <dsp:cNvSpPr/>
      </dsp:nvSpPr>
      <dsp:spPr>
        <a:xfrm>
          <a:off x="0" y="1145019"/>
          <a:ext cx="4912221" cy="9125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1ADD3D-81A0-4B16-843D-41B4AB2E0979}">
      <dsp:nvSpPr>
        <dsp:cNvPr id="0" name=""/>
        <dsp:cNvSpPr/>
      </dsp:nvSpPr>
      <dsp:spPr>
        <a:xfrm>
          <a:off x="276057" y="1350351"/>
          <a:ext cx="501923" cy="50192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A095B1-8E75-4494-9323-1C050D765014}">
      <dsp:nvSpPr>
        <dsp:cNvPr id="0" name=""/>
        <dsp:cNvSpPr/>
      </dsp:nvSpPr>
      <dsp:spPr>
        <a:xfrm>
          <a:off x="1054039" y="1145019"/>
          <a:ext cx="3858181" cy="912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2" tIns="96582" rIns="96582" bIns="96582" numCol="1" spcCol="1270" anchor="ctr" anchorCtr="0">
          <a:noAutofit/>
        </a:bodyPr>
        <a:lstStyle/>
        <a:p>
          <a:pPr marL="0" lvl="0" indent="0" algn="l" defTabSz="755650">
            <a:lnSpc>
              <a:spcPct val="90000"/>
            </a:lnSpc>
            <a:spcBef>
              <a:spcPct val="0"/>
            </a:spcBef>
            <a:spcAft>
              <a:spcPct val="35000"/>
            </a:spcAft>
            <a:buNone/>
          </a:pPr>
          <a:r>
            <a:rPr lang="en-US" sz="1700" kern="1200"/>
            <a:t>10-25% of episodes of DKA are seen in new patients presenting for the first time</a:t>
          </a:r>
        </a:p>
      </dsp:txBody>
      <dsp:txXfrm>
        <a:off x="1054039" y="1145019"/>
        <a:ext cx="3858181" cy="912588"/>
      </dsp:txXfrm>
    </dsp:sp>
    <dsp:sp modelId="{FF4A74CE-D085-4FE0-B4EF-8E82FB7C2362}">
      <dsp:nvSpPr>
        <dsp:cNvPr id="0" name=""/>
        <dsp:cNvSpPr/>
      </dsp:nvSpPr>
      <dsp:spPr>
        <a:xfrm>
          <a:off x="0" y="2285754"/>
          <a:ext cx="4912221" cy="9125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17E1CB-6C52-40C7-A44D-F8115231137F}">
      <dsp:nvSpPr>
        <dsp:cNvPr id="0" name=""/>
        <dsp:cNvSpPr/>
      </dsp:nvSpPr>
      <dsp:spPr>
        <a:xfrm>
          <a:off x="276057" y="2491086"/>
          <a:ext cx="501923" cy="50192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53396B-68A3-431B-998E-71EE8CE0B644}">
      <dsp:nvSpPr>
        <dsp:cNvPr id="0" name=""/>
        <dsp:cNvSpPr/>
      </dsp:nvSpPr>
      <dsp:spPr>
        <a:xfrm>
          <a:off x="1054039" y="2285754"/>
          <a:ext cx="3858181" cy="912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2" tIns="96582" rIns="96582" bIns="96582" numCol="1" spcCol="1270" anchor="ctr" anchorCtr="0">
          <a:noAutofit/>
        </a:bodyPr>
        <a:lstStyle/>
        <a:p>
          <a:pPr marL="0" lvl="0" indent="0" algn="l" defTabSz="755650">
            <a:lnSpc>
              <a:spcPct val="90000"/>
            </a:lnSpc>
            <a:spcBef>
              <a:spcPct val="0"/>
            </a:spcBef>
            <a:spcAft>
              <a:spcPct val="35000"/>
            </a:spcAft>
            <a:buNone/>
          </a:pPr>
          <a:r>
            <a:rPr lang="en-US" sz="1700" kern="1200"/>
            <a:t>30-40% of episodes are from infections</a:t>
          </a:r>
        </a:p>
      </dsp:txBody>
      <dsp:txXfrm>
        <a:off x="1054039" y="2285754"/>
        <a:ext cx="3858181" cy="912588"/>
      </dsp:txXfrm>
    </dsp:sp>
    <dsp:sp modelId="{FA4B5009-DD52-4DA0-9FB6-279291DDEA0F}">
      <dsp:nvSpPr>
        <dsp:cNvPr id="0" name=""/>
        <dsp:cNvSpPr/>
      </dsp:nvSpPr>
      <dsp:spPr>
        <a:xfrm>
          <a:off x="0" y="3426489"/>
          <a:ext cx="4912221" cy="9125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9631F4-F1A5-43EF-A632-5AD6466AFCAA}">
      <dsp:nvSpPr>
        <dsp:cNvPr id="0" name=""/>
        <dsp:cNvSpPr/>
      </dsp:nvSpPr>
      <dsp:spPr>
        <a:xfrm>
          <a:off x="276057" y="3631821"/>
          <a:ext cx="501923" cy="5019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51901A-2682-4D67-AF06-2CD118F11FB1}">
      <dsp:nvSpPr>
        <dsp:cNvPr id="0" name=""/>
        <dsp:cNvSpPr/>
      </dsp:nvSpPr>
      <dsp:spPr>
        <a:xfrm>
          <a:off x="1054039" y="3426489"/>
          <a:ext cx="3858181" cy="912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2" tIns="96582" rIns="96582" bIns="96582" numCol="1" spcCol="1270" anchor="ctr" anchorCtr="0">
          <a:noAutofit/>
        </a:bodyPr>
        <a:lstStyle/>
        <a:p>
          <a:pPr marL="0" lvl="0" indent="0" algn="l" defTabSz="755650">
            <a:lnSpc>
              <a:spcPct val="90000"/>
            </a:lnSpc>
            <a:spcBef>
              <a:spcPct val="0"/>
            </a:spcBef>
            <a:spcAft>
              <a:spcPct val="35000"/>
            </a:spcAft>
            <a:buNone/>
          </a:pPr>
          <a:r>
            <a:rPr lang="en-US" sz="1700" kern="1200"/>
            <a:t>The rest are from stopping insulin</a:t>
          </a:r>
        </a:p>
      </dsp:txBody>
      <dsp:txXfrm>
        <a:off x="1054039" y="3426489"/>
        <a:ext cx="3858181" cy="912588"/>
      </dsp:txXfrm>
    </dsp:sp>
    <dsp:sp modelId="{97FA5CF5-7AE6-4294-96A6-B55DBFDD67AA}">
      <dsp:nvSpPr>
        <dsp:cNvPr id="0" name=""/>
        <dsp:cNvSpPr/>
      </dsp:nvSpPr>
      <dsp:spPr>
        <a:xfrm>
          <a:off x="0" y="4567224"/>
          <a:ext cx="4912221" cy="9125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8954DD-9753-474A-8028-B6DE29F4074D}">
      <dsp:nvSpPr>
        <dsp:cNvPr id="0" name=""/>
        <dsp:cNvSpPr/>
      </dsp:nvSpPr>
      <dsp:spPr>
        <a:xfrm>
          <a:off x="276057" y="4772556"/>
          <a:ext cx="501923" cy="501923"/>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8B52BD-B75D-4C30-9192-EED433F17C76}">
      <dsp:nvSpPr>
        <dsp:cNvPr id="0" name=""/>
        <dsp:cNvSpPr/>
      </dsp:nvSpPr>
      <dsp:spPr>
        <a:xfrm>
          <a:off x="1054039" y="4567224"/>
          <a:ext cx="3858181" cy="912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2" tIns="96582" rIns="96582" bIns="96582" numCol="1" spcCol="1270" anchor="ctr" anchorCtr="0">
          <a:noAutofit/>
        </a:bodyPr>
        <a:lstStyle/>
        <a:p>
          <a:pPr marL="0" lvl="0" indent="0" algn="l" defTabSz="755650">
            <a:lnSpc>
              <a:spcPct val="90000"/>
            </a:lnSpc>
            <a:spcBef>
              <a:spcPct val="0"/>
            </a:spcBef>
            <a:spcAft>
              <a:spcPct val="35000"/>
            </a:spcAft>
            <a:buNone/>
          </a:pPr>
          <a:r>
            <a:rPr lang="en-US" sz="1700" kern="1200"/>
            <a:t>1-2% mortality during each DKA episode!</a:t>
          </a:r>
        </a:p>
      </dsp:txBody>
      <dsp:txXfrm>
        <a:off x="1054039" y="4567224"/>
        <a:ext cx="3858181" cy="9125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6DA9A-4338-4592-8FA0-6B4A4078A056}">
      <dsp:nvSpPr>
        <dsp:cNvPr id="0" name=""/>
        <dsp:cNvSpPr/>
      </dsp:nvSpPr>
      <dsp:spPr>
        <a:xfrm>
          <a:off x="0" y="38227"/>
          <a:ext cx="3621129" cy="181817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Prior to 1921 the development of Type 1 diabetes meant an almost certain death shortly after diagnosis.</a:t>
          </a:r>
        </a:p>
      </dsp:txBody>
      <dsp:txXfrm>
        <a:off x="88756" y="126983"/>
        <a:ext cx="3443617" cy="1640667"/>
      </dsp:txXfrm>
    </dsp:sp>
    <dsp:sp modelId="{1A992D73-167A-4A8D-9923-33FD8F207A79}">
      <dsp:nvSpPr>
        <dsp:cNvPr id="0" name=""/>
        <dsp:cNvSpPr/>
      </dsp:nvSpPr>
      <dsp:spPr>
        <a:xfrm>
          <a:off x="0" y="1916887"/>
          <a:ext cx="3621129" cy="1818179"/>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 significant proportion of deaths in young diabetics are attributable to DKA.</a:t>
          </a:r>
        </a:p>
      </dsp:txBody>
      <dsp:txXfrm>
        <a:off x="88756" y="2005643"/>
        <a:ext cx="3443617" cy="1640667"/>
      </dsp:txXfrm>
    </dsp:sp>
    <dsp:sp modelId="{E8EA42F2-FDD9-494B-ADD1-239382ECAA36}">
      <dsp:nvSpPr>
        <dsp:cNvPr id="0" name=""/>
        <dsp:cNvSpPr/>
      </dsp:nvSpPr>
      <dsp:spPr>
        <a:xfrm>
          <a:off x="0" y="3795547"/>
          <a:ext cx="3621129" cy="1818179"/>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Later deaths from diabetes are more commonly associated with long-term cardiovascular and renal disease.</a:t>
          </a:r>
        </a:p>
      </dsp:txBody>
      <dsp:txXfrm>
        <a:off x="88756" y="3884303"/>
        <a:ext cx="3443617" cy="16406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1F38A-45D1-40CB-9FD4-57639EB893C5}">
      <dsp:nvSpPr>
        <dsp:cNvPr id="0" name=""/>
        <dsp:cNvSpPr/>
      </dsp:nvSpPr>
      <dsp:spPr>
        <a:xfrm>
          <a:off x="0" y="51805"/>
          <a:ext cx="3621129" cy="107510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u="sng" kern="1200"/>
            <a:t>Retinopathy</a:t>
          </a:r>
          <a:r>
            <a:rPr lang="en-US" sz="1500" kern="1200"/>
            <a:t>: most common cause of blindness in people of working age</a:t>
          </a:r>
        </a:p>
      </dsp:txBody>
      <dsp:txXfrm>
        <a:off x="52482" y="104287"/>
        <a:ext cx="3516165" cy="970144"/>
      </dsp:txXfrm>
    </dsp:sp>
    <dsp:sp modelId="{B12393F4-83E8-4139-8BCD-A4544887ED23}">
      <dsp:nvSpPr>
        <dsp:cNvPr id="0" name=""/>
        <dsp:cNvSpPr/>
      </dsp:nvSpPr>
      <dsp:spPr>
        <a:xfrm>
          <a:off x="0" y="1170114"/>
          <a:ext cx="3621129" cy="1075108"/>
        </a:xfrm>
        <a:prstGeom prst="round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u="sng" kern="1200"/>
            <a:t>Nephropathy</a:t>
          </a:r>
          <a:r>
            <a:rPr lang="en-US" sz="1500" kern="1200"/>
            <a:t>: 20-44% of all new patients needing renal replacement therapy have diabetes</a:t>
          </a:r>
        </a:p>
      </dsp:txBody>
      <dsp:txXfrm>
        <a:off x="52482" y="1222596"/>
        <a:ext cx="3516165" cy="970144"/>
      </dsp:txXfrm>
    </dsp:sp>
    <dsp:sp modelId="{87742D64-3EA9-4B79-B168-541B5D234A77}">
      <dsp:nvSpPr>
        <dsp:cNvPr id="0" name=""/>
        <dsp:cNvSpPr/>
      </dsp:nvSpPr>
      <dsp:spPr>
        <a:xfrm>
          <a:off x="0" y="2288423"/>
          <a:ext cx="3621129" cy="1075108"/>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u="sng" kern="1200"/>
            <a:t>Erectile Dysfunction</a:t>
          </a:r>
          <a:r>
            <a:rPr lang="en-US" sz="1500" kern="1200"/>
            <a:t>: may affect up to 50% of men with long-standing diabetes</a:t>
          </a:r>
        </a:p>
      </dsp:txBody>
      <dsp:txXfrm>
        <a:off x="52482" y="2340905"/>
        <a:ext cx="3516165" cy="970144"/>
      </dsp:txXfrm>
    </dsp:sp>
    <dsp:sp modelId="{75B00B9C-B7F9-4B0E-AD45-5D9448C3807A}">
      <dsp:nvSpPr>
        <dsp:cNvPr id="0" name=""/>
        <dsp:cNvSpPr/>
      </dsp:nvSpPr>
      <dsp:spPr>
        <a:xfrm>
          <a:off x="0" y="3406731"/>
          <a:ext cx="3621129" cy="1075108"/>
        </a:xfrm>
        <a:prstGeom prst="round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u="sng" kern="1200"/>
            <a:t>Macrovascular Disease</a:t>
          </a:r>
          <a:r>
            <a:rPr lang="en-US" sz="1500" kern="1200"/>
            <a:t>: 2- to 3-fold increased risk of coronary heart disease and stroke</a:t>
          </a:r>
        </a:p>
      </dsp:txBody>
      <dsp:txXfrm>
        <a:off x="52482" y="3459213"/>
        <a:ext cx="3516165" cy="970144"/>
      </dsp:txXfrm>
    </dsp:sp>
    <dsp:sp modelId="{FF9798B0-B471-482E-8C67-279B08BE42DF}">
      <dsp:nvSpPr>
        <dsp:cNvPr id="0" name=""/>
        <dsp:cNvSpPr/>
      </dsp:nvSpPr>
      <dsp:spPr>
        <a:xfrm>
          <a:off x="0" y="4525040"/>
          <a:ext cx="3621129" cy="1075108"/>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u="sng" kern="1200"/>
            <a:t>Foot Problems</a:t>
          </a:r>
          <a:r>
            <a:rPr lang="en-US" sz="1500" kern="1200"/>
            <a:t>: 15% of people with diabetes develop foot ulcers; 5-15% of people with diabetic foot ulcers need amputations</a:t>
          </a:r>
        </a:p>
      </dsp:txBody>
      <dsp:txXfrm>
        <a:off x="52482" y="4577522"/>
        <a:ext cx="3516165" cy="9701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0D70A-577A-4EE6-881C-DA4B417F54B2}">
      <dsp:nvSpPr>
        <dsp:cNvPr id="0" name=""/>
        <dsp:cNvSpPr/>
      </dsp:nvSpPr>
      <dsp:spPr>
        <a:xfrm>
          <a:off x="0" y="315202"/>
          <a:ext cx="3621129" cy="159705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Insulin </a:t>
          </a:r>
        </a:p>
      </dsp:txBody>
      <dsp:txXfrm>
        <a:off x="77962" y="393164"/>
        <a:ext cx="3465205" cy="1441126"/>
      </dsp:txXfrm>
    </dsp:sp>
    <dsp:sp modelId="{83975CD7-D2DA-4E9D-972C-F32B406AA607}">
      <dsp:nvSpPr>
        <dsp:cNvPr id="0" name=""/>
        <dsp:cNvSpPr/>
      </dsp:nvSpPr>
      <dsp:spPr>
        <a:xfrm>
          <a:off x="0" y="2027452"/>
          <a:ext cx="3621129" cy="1597050"/>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Management of CHO intake</a:t>
          </a:r>
        </a:p>
      </dsp:txBody>
      <dsp:txXfrm>
        <a:off x="77962" y="2105414"/>
        <a:ext cx="3465205" cy="1441126"/>
      </dsp:txXfrm>
    </dsp:sp>
    <dsp:sp modelId="{526DA42A-6DDD-4655-9C74-8B78E8587C9E}">
      <dsp:nvSpPr>
        <dsp:cNvPr id="0" name=""/>
        <dsp:cNvSpPr/>
      </dsp:nvSpPr>
      <dsp:spPr>
        <a:xfrm>
          <a:off x="0" y="3739702"/>
          <a:ext cx="3621129" cy="159705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Exercise </a:t>
          </a:r>
        </a:p>
      </dsp:txBody>
      <dsp:txXfrm>
        <a:off x="77962" y="3817664"/>
        <a:ext cx="3465205" cy="14411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653E8-32C2-4926-96B9-3FC0D87EA755}">
      <dsp:nvSpPr>
        <dsp:cNvPr id="0" name=""/>
        <dsp:cNvSpPr/>
      </dsp:nvSpPr>
      <dsp:spPr>
        <a:xfrm>
          <a:off x="0" y="2825977"/>
          <a:ext cx="3621129"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F84D5738-5A50-45BC-8179-FD4BF499F029}">
      <dsp:nvSpPr>
        <dsp:cNvPr id="0" name=""/>
        <dsp:cNvSpPr/>
      </dsp:nvSpPr>
      <dsp:spPr>
        <a:xfrm rot="8100000">
          <a:off x="75740" y="678771"/>
          <a:ext cx="360652" cy="360652"/>
        </a:xfrm>
        <a:prstGeom prst="teardrop">
          <a:avLst>
            <a:gd name="adj" fmla="val 115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D7803B-D6CB-4E1A-8FA7-E9A53FC75C74}">
      <dsp:nvSpPr>
        <dsp:cNvPr id="0" name=""/>
        <dsp:cNvSpPr/>
      </dsp:nvSpPr>
      <dsp:spPr>
        <a:xfrm>
          <a:off x="115805" y="718836"/>
          <a:ext cx="280521" cy="280521"/>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6E21BA21-BB75-4F4D-8E7F-B8EAF24D8C18}">
      <dsp:nvSpPr>
        <dsp:cNvPr id="0" name=""/>
        <dsp:cNvSpPr/>
      </dsp:nvSpPr>
      <dsp:spPr>
        <a:xfrm>
          <a:off x="511085" y="1152998"/>
          <a:ext cx="1312793" cy="167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In the U.S. the original insulin was from bovine and later porcine sources</a:t>
          </a:r>
        </a:p>
      </dsp:txBody>
      <dsp:txXfrm>
        <a:off x="511085" y="1152998"/>
        <a:ext cx="1312793" cy="1672978"/>
      </dsp:txXfrm>
    </dsp:sp>
    <dsp:sp modelId="{AAE32CD3-AFF9-48C3-9444-897DB3E088F8}">
      <dsp:nvSpPr>
        <dsp:cNvPr id="0" name=""/>
        <dsp:cNvSpPr/>
      </dsp:nvSpPr>
      <dsp:spPr>
        <a:xfrm>
          <a:off x="511085" y="565195"/>
          <a:ext cx="1312793" cy="587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1921–1922</a:t>
          </a:r>
        </a:p>
      </dsp:txBody>
      <dsp:txXfrm>
        <a:off x="511085" y="565195"/>
        <a:ext cx="1312793" cy="587803"/>
      </dsp:txXfrm>
    </dsp:sp>
    <dsp:sp modelId="{69F39AE9-10DB-4829-9764-A56BE045FC88}">
      <dsp:nvSpPr>
        <dsp:cNvPr id="0" name=""/>
        <dsp:cNvSpPr/>
      </dsp:nvSpPr>
      <dsp:spPr>
        <a:xfrm>
          <a:off x="256066" y="1152998"/>
          <a:ext cx="0" cy="1672978"/>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E734062-9A64-480E-97D5-2FF2FEA72E2C}">
      <dsp:nvSpPr>
        <dsp:cNvPr id="0" name=""/>
        <dsp:cNvSpPr/>
      </dsp:nvSpPr>
      <dsp:spPr>
        <a:xfrm>
          <a:off x="249044" y="2773075"/>
          <a:ext cx="91807" cy="105804"/>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248099-01AB-4E39-8DBB-AC663C700614}">
      <dsp:nvSpPr>
        <dsp:cNvPr id="0" name=""/>
        <dsp:cNvSpPr/>
      </dsp:nvSpPr>
      <dsp:spPr>
        <a:xfrm rot="18900000">
          <a:off x="973841" y="4612531"/>
          <a:ext cx="360652" cy="360652"/>
        </a:xfrm>
        <a:prstGeom prst="teardrop">
          <a:avLst>
            <a:gd name="adj" fmla="val 115000"/>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7E375D-91EE-4E61-9EFF-2F134283AEE0}">
      <dsp:nvSpPr>
        <dsp:cNvPr id="0" name=""/>
        <dsp:cNvSpPr/>
      </dsp:nvSpPr>
      <dsp:spPr>
        <a:xfrm>
          <a:off x="1013906" y="4652597"/>
          <a:ext cx="280521" cy="280521"/>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B61B8AFD-0F7A-4E6C-9C13-9A41273E498C}">
      <dsp:nvSpPr>
        <dsp:cNvPr id="0" name=""/>
        <dsp:cNvSpPr/>
      </dsp:nvSpPr>
      <dsp:spPr>
        <a:xfrm>
          <a:off x="1409187" y="2825977"/>
          <a:ext cx="1312793" cy="167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Biosynthetic insulin was introduced</a:t>
          </a:r>
        </a:p>
      </dsp:txBody>
      <dsp:txXfrm>
        <a:off x="1409187" y="2825977"/>
        <a:ext cx="1312793" cy="1672978"/>
      </dsp:txXfrm>
    </dsp:sp>
    <dsp:sp modelId="{617EA786-931A-4F40-BDB0-006E6832E738}">
      <dsp:nvSpPr>
        <dsp:cNvPr id="0" name=""/>
        <dsp:cNvSpPr/>
      </dsp:nvSpPr>
      <dsp:spPr>
        <a:xfrm>
          <a:off x="1409187" y="4498956"/>
          <a:ext cx="1312793" cy="587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1982</a:t>
          </a:r>
        </a:p>
      </dsp:txBody>
      <dsp:txXfrm>
        <a:off x="1409187" y="4498956"/>
        <a:ext cx="1312793" cy="587803"/>
      </dsp:txXfrm>
    </dsp:sp>
    <dsp:sp modelId="{6352EFBF-289A-4EE5-9D13-CCDF1ADA8005}">
      <dsp:nvSpPr>
        <dsp:cNvPr id="0" name=""/>
        <dsp:cNvSpPr/>
      </dsp:nvSpPr>
      <dsp:spPr>
        <a:xfrm>
          <a:off x="1154167" y="2825977"/>
          <a:ext cx="0" cy="1672978"/>
        </a:xfrm>
        <a:prstGeom prst="line">
          <a:avLst/>
        </a:prstGeom>
        <a:noFill/>
        <a:ln w="12700" cap="flat" cmpd="sng" algn="ctr">
          <a:solidFill>
            <a:schemeClr val="accent2">
              <a:hueOff val="3221807"/>
              <a:satOff val="-9246"/>
              <a:lumOff val="-14805"/>
              <a:alphaOff val="0"/>
            </a:schemeClr>
          </a:solidFill>
          <a:prstDash val="dash"/>
          <a:miter lim="800000"/>
        </a:ln>
        <a:effectLst/>
      </dsp:spPr>
      <dsp:style>
        <a:lnRef idx="1">
          <a:scrgbClr r="0" g="0" b="0"/>
        </a:lnRef>
        <a:fillRef idx="0">
          <a:scrgbClr r="0" g="0" b="0"/>
        </a:fillRef>
        <a:effectRef idx="0">
          <a:scrgbClr r="0" g="0" b="0"/>
        </a:effectRef>
        <a:fontRef idx="minor"/>
      </dsp:style>
    </dsp:sp>
    <dsp:sp modelId="{2539BCA8-49C5-4AF0-95DC-4FEB2789D581}">
      <dsp:nvSpPr>
        <dsp:cNvPr id="0" name=""/>
        <dsp:cNvSpPr/>
      </dsp:nvSpPr>
      <dsp:spPr>
        <a:xfrm>
          <a:off x="1147146" y="2773075"/>
          <a:ext cx="91807" cy="105804"/>
        </a:xfrm>
        <a:prstGeom prst="ellipse">
          <a:avLst/>
        </a:prstGeom>
        <a:solidFill>
          <a:schemeClr val="accent2">
            <a:hueOff val="3221807"/>
            <a:satOff val="-9246"/>
            <a:lumOff val="-1480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65A202-9FC9-4260-B1D4-D5CFD1759655}">
      <dsp:nvSpPr>
        <dsp:cNvPr id="0" name=""/>
        <dsp:cNvSpPr/>
      </dsp:nvSpPr>
      <dsp:spPr>
        <a:xfrm rot="8100000">
          <a:off x="1871942" y="678771"/>
          <a:ext cx="360652" cy="360652"/>
        </a:xfrm>
        <a:prstGeom prst="teardrop">
          <a:avLst>
            <a:gd name="adj" fmla="val 115000"/>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8D1D06-D29E-495E-BC5A-644F71056BD6}">
      <dsp:nvSpPr>
        <dsp:cNvPr id="0" name=""/>
        <dsp:cNvSpPr/>
      </dsp:nvSpPr>
      <dsp:spPr>
        <a:xfrm>
          <a:off x="1912008" y="718836"/>
          <a:ext cx="280521" cy="280521"/>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2477E3D1-9A37-439F-A28D-1055E6737716}">
      <dsp:nvSpPr>
        <dsp:cNvPr id="0" name=""/>
        <dsp:cNvSpPr/>
      </dsp:nvSpPr>
      <dsp:spPr>
        <a:xfrm>
          <a:off x="2307288" y="1152998"/>
          <a:ext cx="1312793" cy="167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Analogue insulin was introduced</a:t>
          </a:r>
        </a:p>
      </dsp:txBody>
      <dsp:txXfrm>
        <a:off x="2307288" y="1152998"/>
        <a:ext cx="1312793" cy="1672978"/>
      </dsp:txXfrm>
    </dsp:sp>
    <dsp:sp modelId="{A16E5E1C-0E94-4535-B97D-22E403898427}">
      <dsp:nvSpPr>
        <dsp:cNvPr id="0" name=""/>
        <dsp:cNvSpPr/>
      </dsp:nvSpPr>
      <dsp:spPr>
        <a:xfrm>
          <a:off x="2307288" y="565195"/>
          <a:ext cx="1312793" cy="587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1996</a:t>
          </a:r>
        </a:p>
      </dsp:txBody>
      <dsp:txXfrm>
        <a:off x="2307288" y="565195"/>
        <a:ext cx="1312793" cy="587803"/>
      </dsp:txXfrm>
    </dsp:sp>
    <dsp:sp modelId="{67DDE3AA-076F-4EBE-BF93-BE8EDD6CC8E9}">
      <dsp:nvSpPr>
        <dsp:cNvPr id="0" name=""/>
        <dsp:cNvSpPr/>
      </dsp:nvSpPr>
      <dsp:spPr>
        <a:xfrm>
          <a:off x="2052268" y="1152998"/>
          <a:ext cx="0" cy="1672978"/>
        </a:xfrm>
        <a:prstGeom prst="line">
          <a:avLst/>
        </a:prstGeom>
        <a:noFill/>
        <a:ln w="12700" cap="flat" cmpd="sng" algn="ctr">
          <a:solidFill>
            <a:schemeClr val="accent2">
              <a:hueOff val="6443614"/>
              <a:satOff val="-18493"/>
              <a:lumOff val="-29609"/>
              <a:alphaOff val="0"/>
            </a:schemeClr>
          </a:solidFill>
          <a:prstDash val="dash"/>
          <a:miter lim="800000"/>
        </a:ln>
        <a:effectLst/>
      </dsp:spPr>
      <dsp:style>
        <a:lnRef idx="1">
          <a:scrgbClr r="0" g="0" b="0"/>
        </a:lnRef>
        <a:fillRef idx="0">
          <a:scrgbClr r="0" g="0" b="0"/>
        </a:fillRef>
        <a:effectRef idx="0">
          <a:scrgbClr r="0" g="0" b="0"/>
        </a:effectRef>
        <a:fontRef idx="minor"/>
      </dsp:style>
    </dsp:sp>
    <dsp:sp modelId="{C374603D-AFFB-4F3F-91B7-258C0A30D357}">
      <dsp:nvSpPr>
        <dsp:cNvPr id="0" name=""/>
        <dsp:cNvSpPr/>
      </dsp:nvSpPr>
      <dsp:spPr>
        <a:xfrm>
          <a:off x="2045247" y="2773075"/>
          <a:ext cx="91807" cy="105804"/>
        </a:xfrm>
        <a:prstGeom prst="ellipse">
          <a:avLst/>
        </a:prstGeom>
        <a:solidFill>
          <a:schemeClr val="accent2">
            <a:hueOff val="6443614"/>
            <a:satOff val="-18493"/>
            <a:lumOff val="-2960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0D513-272D-4FC5-949F-EF9AA1C9DBE9}">
      <dsp:nvSpPr>
        <dsp:cNvPr id="0" name=""/>
        <dsp:cNvSpPr/>
      </dsp:nvSpPr>
      <dsp:spPr>
        <a:xfrm>
          <a:off x="0" y="3569039"/>
          <a:ext cx="1971675" cy="780818"/>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0226" tIns="106680" rIns="140226" bIns="106680" numCol="1" spcCol="1270" anchor="ctr" anchorCtr="0">
          <a:noAutofit/>
        </a:bodyPr>
        <a:lstStyle/>
        <a:p>
          <a:pPr marL="0" lvl="0" indent="0" algn="ctr" defTabSz="666750">
            <a:lnSpc>
              <a:spcPct val="90000"/>
            </a:lnSpc>
            <a:spcBef>
              <a:spcPct val="0"/>
            </a:spcBef>
            <a:spcAft>
              <a:spcPct val="35000"/>
            </a:spcAft>
            <a:buNone/>
          </a:pPr>
          <a:r>
            <a:rPr lang="en-US" sz="1500" kern="1200"/>
            <a:t>Humulin mix: NPH / regular</a:t>
          </a:r>
        </a:p>
      </dsp:txBody>
      <dsp:txXfrm>
        <a:off x="0" y="3569039"/>
        <a:ext cx="1971675" cy="780818"/>
      </dsp:txXfrm>
    </dsp:sp>
    <dsp:sp modelId="{04D8F290-A421-40D9-BD82-2F40826CF372}">
      <dsp:nvSpPr>
        <dsp:cNvPr id="0" name=""/>
        <dsp:cNvSpPr/>
      </dsp:nvSpPr>
      <dsp:spPr>
        <a:xfrm>
          <a:off x="1971675" y="3569039"/>
          <a:ext cx="5915025" cy="780818"/>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65100" rIns="119985" bIns="165100" numCol="1" spcCol="1270" anchor="ctr" anchorCtr="0">
          <a:noAutofit/>
        </a:bodyPr>
        <a:lstStyle/>
        <a:p>
          <a:pPr marL="0" lvl="0" indent="0" algn="l" defTabSz="577850">
            <a:lnSpc>
              <a:spcPct val="90000"/>
            </a:lnSpc>
            <a:spcBef>
              <a:spcPct val="0"/>
            </a:spcBef>
            <a:spcAft>
              <a:spcPct val="35000"/>
            </a:spcAft>
            <a:buNone/>
          </a:pPr>
          <a:r>
            <a:rPr lang="en-US" sz="1300" kern="1200"/>
            <a:t>70/30 mix (vials and pens)</a:t>
          </a:r>
        </a:p>
        <a:p>
          <a:pPr marL="0" lvl="0" indent="0" algn="l" defTabSz="577850">
            <a:lnSpc>
              <a:spcPct val="90000"/>
            </a:lnSpc>
            <a:spcBef>
              <a:spcPct val="0"/>
            </a:spcBef>
            <a:spcAft>
              <a:spcPct val="35000"/>
            </a:spcAft>
            <a:buNone/>
          </a:pPr>
          <a:r>
            <a:rPr lang="en-US" sz="1300" kern="1200"/>
            <a:t>50/50 mix (discontinued in US)</a:t>
          </a:r>
        </a:p>
      </dsp:txBody>
      <dsp:txXfrm>
        <a:off x="1971675" y="3569039"/>
        <a:ext cx="5915025" cy="780818"/>
      </dsp:txXfrm>
    </dsp:sp>
    <dsp:sp modelId="{099D4E85-E54A-4393-880A-460DB49AA50F}">
      <dsp:nvSpPr>
        <dsp:cNvPr id="0" name=""/>
        <dsp:cNvSpPr/>
      </dsp:nvSpPr>
      <dsp:spPr>
        <a:xfrm rot="10800000">
          <a:off x="0" y="2379853"/>
          <a:ext cx="1971675" cy="1200899"/>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0226" tIns="106680" rIns="140226" bIns="106680" numCol="1" spcCol="1270" anchor="ctr" anchorCtr="0">
          <a:noAutofit/>
        </a:bodyPr>
        <a:lstStyle/>
        <a:p>
          <a:pPr marL="0" lvl="0" indent="0" algn="ctr" defTabSz="666750">
            <a:lnSpc>
              <a:spcPct val="90000"/>
            </a:lnSpc>
            <a:spcBef>
              <a:spcPct val="0"/>
            </a:spcBef>
            <a:spcAft>
              <a:spcPct val="35000"/>
            </a:spcAft>
            <a:buNone/>
          </a:pPr>
          <a:r>
            <a:rPr lang="en-US" sz="1500" kern="1200"/>
            <a:t>Novolin mix: NPH / regular</a:t>
          </a:r>
        </a:p>
      </dsp:txBody>
      <dsp:txXfrm rot="-10800000">
        <a:off x="0" y="2379853"/>
        <a:ext cx="1971675" cy="780584"/>
      </dsp:txXfrm>
    </dsp:sp>
    <dsp:sp modelId="{D1CEA314-ADA4-4D1D-8FE8-387FB491697C}">
      <dsp:nvSpPr>
        <dsp:cNvPr id="0" name=""/>
        <dsp:cNvSpPr/>
      </dsp:nvSpPr>
      <dsp:spPr>
        <a:xfrm>
          <a:off x="1971675" y="2379853"/>
          <a:ext cx="5915025" cy="780584"/>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65100" rIns="119985" bIns="165100" numCol="1" spcCol="1270" anchor="ctr" anchorCtr="0">
          <a:noAutofit/>
        </a:bodyPr>
        <a:lstStyle/>
        <a:p>
          <a:pPr marL="0" lvl="0" indent="0" algn="l" defTabSz="577850">
            <a:lnSpc>
              <a:spcPct val="90000"/>
            </a:lnSpc>
            <a:spcBef>
              <a:spcPct val="0"/>
            </a:spcBef>
            <a:spcAft>
              <a:spcPct val="35000"/>
            </a:spcAft>
            <a:buNone/>
          </a:pPr>
          <a:r>
            <a:rPr lang="en-US" sz="1300" kern="1200"/>
            <a:t>70/30 mix (vials)</a:t>
          </a:r>
        </a:p>
      </dsp:txBody>
      <dsp:txXfrm>
        <a:off x="1971675" y="2379853"/>
        <a:ext cx="5915025" cy="780584"/>
      </dsp:txXfrm>
    </dsp:sp>
    <dsp:sp modelId="{3593B7BA-444C-46B8-A6C1-860FC84335BA}">
      <dsp:nvSpPr>
        <dsp:cNvPr id="0" name=""/>
        <dsp:cNvSpPr/>
      </dsp:nvSpPr>
      <dsp:spPr>
        <a:xfrm rot="10800000">
          <a:off x="0" y="1190666"/>
          <a:ext cx="1971675" cy="1200899"/>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0226" tIns="106680" rIns="140226" bIns="106680" numCol="1" spcCol="1270" anchor="ctr" anchorCtr="0">
          <a:noAutofit/>
        </a:bodyPr>
        <a:lstStyle/>
        <a:p>
          <a:pPr marL="0" lvl="0" indent="0" algn="ctr" defTabSz="666750">
            <a:lnSpc>
              <a:spcPct val="90000"/>
            </a:lnSpc>
            <a:spcBef>
              <a:spcPct val="0"/>
            </a:spcBef>
            <a:spcAft>
              <a:spcPct val="35000"/>
            </a:spcAft>
            <a:buNone/>
          </a:pPr>
          <a:r>
            <a:rPr lang="en-US" sz="1500" kern="1200"/>
            <a:t>Humalog mix: lispro protamine / lispro</a:t>
          </a:r>
        </a:p>
      </dsp:txBody>
      <dsp:txXfrm rot="-10800000">
        <a:off x="0" y="1190666"/>
        <a:ext cx="1971675" cy="780584"/>
      </dsp:txXfrm>
    </dsp:sp>
    <dsp:sp modelId="{1EFE3323-0BC0-49AE-AACB-95885FFCC733}">
      <dsp:nvSpPr>
        <dsp:cNvPr id="0" name=""/>
        <dsp:cNvSpPr/>
      </dsp:nvSpPr>
      <dsp:spPr>
        <a:xfrm>
          <a:off x="1971675" y="1190666"/>
          <a:ext cx="5915025" cy="780584"/>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65100" rIns="119985" bIns="165100" numCol="1" spcCol="1270" anchor="ctr" anchorCtr="0">
          <a:noAutofit/>
        </a:bodyPr>
        <a:lstStyle/>
        <a:p>
          <a:pPr marL="0" lvl="0" indent="0" algn="l" defTabSz="577850">
            <a:lnSpc>
              <a:spcPct val="90000"/>
            </a:lnSpc>
            <a:spcBef>
              <a:spcPct val="0"/>
            </a:spcBef>
            <a:spcAft>
              <a:spcPct val="35000"/>
            </a:spcAft>
            <a:buNone/>
          </a:pPr>
          <a:r>
            <a:rPr lang="en-US" sz="1300" kern="1200"/>
            <a:t>50/50 mix (vials and pens)</a:t>
          </a:r>
        </a:p>
        <a:p>
          <a:pPr marL="0" lvl="0" indent="0" algn="l" defTabSz="577850">
            <a:lnSpc>
              <a:spcPct val="90000"/>
            </a:lnSpc>
            <a:spcBef>
              <a:spcPct val="0"/>
            </a:spcBef>
            <a:spcAft>
              <a:spcPct val="35000"/>
            </a:spcAft>
            <a:buNone/>
          </a:pPr>
          <a:r>
            <a:rPr lang="en-US" sz="1300" kern="1200"/>
            <a:t>75/25 mix (vials and pens)</a:t>
          </a:r>
        </a:p>
      </dsp:txBody>
      <dsp:txXfrm>
        <a:off x="1971675" y="1190666"/>
        <a:ext cx="5915025" cy="780584"/>
      </dsp:txXfrm>
    </dsp:sp>
    <dsp:sp modelId="{08184D0F-4AB6-4D3D-8589-6AF473BEF026}">
      <dsp:nvSpPr>
        <dsp:cNvPr id="0" name=""/>
        <dsp:cNvSpPr/>
      </dsp:nvSpPr>
      <dsp:spPr>
        <a:xfrm rot="10800000">
          <a:off x="0" y="1479"/>
          <a:ext cx="1971675" cy="1200899"/>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0226" tIns="106680" rIns="140226" bIns="106680" numCol="1" spcCol="1270" anchor="ctr" anchorCtr="0">
          <a:noAutofit/>
        </a:bodyPr>
        <a:lstStyle/>
        <a:p>
          <a:pPr marL="0" lvl="0" indent="0" algn="ctr" defTabSz="666750">
            <a:lnSpc>
              <a:spcPct val="90000"/>
            </a:lnSpc>
            <a:spcBef>
              <a:spcPct val="0"/>
            </a:spcBef>
            <a:spcAft>
              <a:spcPct val="35000"/>
            </a:spcAft>
            <a:buNone/>
          </a:pPr>
          <a:r>
            <a:rPr lang="en-US" sz="1500" kern="1200"/>
            <a:t>Novolog mix: aspart protamine / aspart</a:t>
          </a:r>
        </a:p>
      </dsp:txBody>
      <dsp:txXfrm rot="-10800000">
        <a:off x="0" y="1479"/>
        <a:ext cx="1971675" cy="780584"/>
      </dsp:txXfrm>
    </dsp:sp>
    <dsp:sp modelId="{22669723-11E4-487A-ADE1-367F6A92499D}">
      <dsp:nvSpPr>
        <dsp:cNvPr id="0" name=""/>
        <dsp:cNvSpPr/>
      </dsp:nvSpPr>
      <dsp:spPr>
        <a:xfrm>
          <a:off x="1971675" y="1479"/>
          <a:ext cx="5915025" cy="780584"/>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65100" rIns="119985" bIns="165100" numCol="1" spcCol="1270" anchor="ctr" anchorCtr="0">
          <a:noAutofit/>
        </a:bodyPr>
        <a:lstStyle/>
        <a:p>
          <a:pPr marL="0" lvl="0" indent="0" algn="l" defTabSz="577850">
            <a:lnSpc>
              <a:spcPct val="90000"/>
            </a:lnSpc>
            <a:spcBef>
              <a:spcPct val="0"/>
            </a:spcBef>
            <a:spcAft>
              <a:spcPct val="35000"/>
            </a:spcAft>
            <a:buNone/>
          </a:pPr>
          <a:r>
            <a:rPr lang="en-US" sz="1300" kern="1200"/>
            <a:t>70/30 mix (vials and pens)</a:t>
          </a:r>
        </a:p>
      </dsp:txBody>
      <dsp:txXfrm>
        <a:off x="1971675" y="1479"/>
        <a:ext cx="5915025" cy="7805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9.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D3C2F5-5C84-4E57-A8CF-9416C224CF8D}" type="datetimeFigureOut">
              <a:rPr lang="en-US" smtClean="0"/>
              <a:pPr/>
              <a:t>3/28/2024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E0AB5B-A8FA-4D46-8637-6F15268F912C}" type="slidenum">
              <a:rPr lang="en-US" smtClean="0"/>
              <a:pPr/>
              <a:t>‹#›</a:t>
            </a:fld>
            <a:endParaRPr lang="en-US"/>
          </a:p>
        </p:txBody>
      </p:sp>
    </p:spTree>
    <p:extLst>
      <p:ext uri="{BB962C8B-B14F-4D97-AF65-F5344CB8AC3E}">
        <p14:creationId xmlns:p14="http://schemas.microsoft.com/office/powerpoint/2010/main" val="4179763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Greetings, I am Dr. Gary </a:t>
            </a:r>
            <a:r>
              <a:rPr lang="en-US" err="1"/>
              <a:t>Strokosch</a:t>
            </a:r>
            <a:r>
              <a:rPr lang="en-US"/>
              <a:t> and serve as the regional medical specialist for Regions 3 and 5, Atlanta and Chicago.  My co-presenter today is Dr. Drew Alexander who serves as the regional medical specialist for Region 4, Dallas.  We will discuss the two main types of diabetes.  I will start this webinar covering Type 1 and about half-way through, I will turn it over to Drew to cover Type 2.</a:t>
            </a:r>
          </a:p>
        </p:txBody>
      </p:sp>
      <p:sp>
        <p:nvSpPr>
          <p:cNvPr id="4" name="Slide Number Placeholder 3"/>
          <p:cNvSpPr>
            <a:spLocks noGrp="1"/>
          </p:cNvSpPr>
          <p:nvPr>
            <p:ph type="sldNum" sz="quarter" idx="10"/>
          </p:nvPr>
        </p:nvSpPr>
        <p:spPr/>
        <p:txBody>
          <a:bodyPr/>
          <a:lstStyle/>
          <a:p>
            <a:fld id="{3EE0AB5B-A8FA-4D46-8637-6F15268F912C}" type="slidenum">
              <a:rPr lang="en-US" smtClean="0"/>
              <a:pPr/>
              <a:t>1</a:t>
            </a:fld>
            <a:endParaRPr lang="en-US"/>
          </a:p>
        </p:txBody>
      </p:sp>
    </p:spTree>
    <p:extLst>
      <p:ext uri="{BB962C8B-B14F-4D97-AF65-F5344CB8AC3E}">
        <p14:creationId xmlns:p14="http://schemas.microsoft.com/office/powerpoint/2010/main" val="3626492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This is for the math nerds out there.  There is a simple formula for helping to interpret the A1C results by converting A1C to the Estimated Average Glucose.  I am certain that you all have this formula memorized and use it all the time.  OR, maybe you would rather use a table as depicted on the next slide.</a:t>
            </a:r>
          </a:p>
        </p:txBody>
      </p:sp>
      <p:sp>
        <p:nvSpPr>
          <p:cNvPr id="4" name="Slide Number Placeholder 3"/>
          <p:cNvSpPr>
            <a:spLocks noGrp="1"/>
          </p:cNvSpPr>
          <p:nvPr>
            <p:ph type="sldNum" sz="quarter" idx="10"/>
          </p:nvPr>
        </p:nvSpPr>
        <p:spPr/>
        <p:txBody>
          <a:bodyPr/>
          <a:lstStyle/>
          <a:p>
            <a:fld id="{3EE0AB5B-A8FA-4D46-8637-6F15268F912C}" type="slidenum">
              <a:rPr lang="en-US" smtClean="0"/>
              <a:pPr/>
              <a:t>10</a:t>
            </a:fld>
            <a:endParaRPr lang="en-US"/>
          </a:p>
        </p:txBody>
      </p:sp>
    </p:spTree>
    <p:extLst>
      <p:ext uri="{BB962C8B-B14F-4D97-AF65-F5344CB8AC3E}">
        <p14:creationId xmlns:p14="http://schemas.microsoft.com/office/powerpoint/2010/main" val="3765742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72000"/>
          </a:xfrm>
        </p:spPr>
        <p:txBody>
          <a:bodyPr/>
          <a:lstStyle/>
          <a:p>
            <a:pPr>
              <a:defRPr/>
            </a:pPr>
            <a:r>
              <a:rPr lang="en-US" sz="1600"/>
              <a:t>This table helps to interpret an A</a:t>
            </a:r>
            <a:r>
              <a:rPr lang="en-US" sz="1600" baseline="0"/>
              <a:t>1C</a:t>
            </a:r>
            <a:r>
              <a:rPr lang="en-US" sz="1600"/>
              <a:t> value and correlate it with an estimated average glucose for the past 2-3 months.  As noted on the left of the slide, ≥6.5% is diagnostic of diabetes and levels of 5.7-6.4% indicate increased risk for future diabetes.</a:t>
            </a:r>
          </a:p>
          <a:p>
            <a:endParaRPr lang="en-US" sz="1600"/>
          </a:p>
          <a:p>
            <a:r>
              <a:rPr lang="en-US" sz="1600"/>
              <a:t>The ADA guidelines advise that the A1C test be performed at least two times a year in patients with diabetes that are meeting treatment goals and quarterly in patients with diabetes whose therapy has recently changed or that are not meeting treatment goals – this is probably the case with most students with diabetes.  This recommendation for quarterly A1C testing should be incorporated in the Chronic Care Management Plan for students with diabetes.  Let's talk about presenting symptoms for </a:t>
            </a:r>
            <a:r>
              <a:rPr lang="en-US" sz="1600" b="1"/>
              <a:t>Type 1</a:t>
            </a:r>
            <a:r>
              <a:rPr lang="en-US" sz="1600"/>
              <a:t>.</a:t>
            </a:r>
            <a:endParaRPr lang="en-US" sz="1600">
              <a:cs typeface="Calibri"/>
            </a:endParaRPr>
          </a:p>
          <a:p>
            <a:endParaRPr lang="en-US" sz="1600"/>
          </a:p>
          <a:p>
            <a:endParaRPr lang="en-US" sz="1600"/>
          </a:p>
        </p:txBody>
      </p:sp>
      <p:sp>
        <p:nvSpPr>
          <p:cNvPr id="4" name="Slide Number Placeholder 3"/>
          <p:cNvSpPr>
            <a:spLocks noGrp="1"/>
          </p:cNvSpPr>
          <p:nvPr>
            <p:ph type="sldNum" sz="quarter" idx="10"/>
          </p:nvPr>
        </p:nvSpPr>
        <p:spPr/>
        <p:txBody>
          <a:bodyPr/>
          <a:lstStyle/>
          <a:p>
            <a:fld id="{3EE0AB5B-A8FA-4D46-8637-6F15268F912C}" type="slidenum">
              <a:rPr lang="en-US" smtClean="0"/>
              <a:pPr/>
              <a:t>11</a:t>
            </a:fld>
            <a:endParaRPr lang="en-US"/>
          </a:p>
        </p:txBody>
      </p:sp>
    </p:spTree>
    <p:extLst>
      <p:ext uri="{BB962C8B-B14F-4D97-AF65-F5344CB8AC3E}">
        <p14:creationId xmlns:p14="http://schemas.microsoft.com/office/powerpoint/2010/main" val="3773835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72000"/>
          </a:xfrm>
        </p:spPr>
        <p:txBody>
          <a:bodyPr/>
          <a:lstStyle/>
          <a:p>
            <a:r>
              <a:rPr lang="en-US" sz="1800"/>
              <a:t>The hyperglycemia, or high blood sugar, exceeds the renal threshold for glucose at about 180 mg/dL on average and the kidneys start spilling glucose in large quantities.  This acts as an osmotic diuretic causing the polyuria, including nocturia.  Patients become thirsty and begin to drink large volumes of fluids.  </a:t>
            </a:r>
          </a:p>
          <a:p>
            <a:r>
              <a:rPr lang="en-US" sz="1800"/>
              <a:t>Insulin is used to transport glucose across cell membranes and when the glucose is not able to enter cells for nourishment it causes increased hunger and eating to no avail.  The patient has muscle wasting and loses weight.  Patients become dehydrated and malnourished, causing them to be drowsy and fatigued and the shift of fluids causes blurry vision.  Patients also become susceptible to infections (such as cutaneous candida infections, causing balanitis in males or vulvovaginitis in females).  These myriad of symptoms progress over days to weeks and eventually lead to diabetic ketoacidosis (DKA), a dangerous metabolic state that requires emergency treatment in the hospital.</a:t>
            </a:r>
            <a:endParaRPr lang="en-US" sz="1800">
              <a:cs typeface="Calibri"/>
            </a:endParaRPr>
          </a:p>
        </p:txBody>
      </p:sp>
      <p:sp>
        <p:nvSpPr>
          <p:cNvPr id="4" name="Slide Number Placeholder 3"/>
          <p:cNvSpPr>
            <a:spLocks noGrp="1"/>
          </p:cNvSpPr>
          <p:nvPr>
            <p:ph type="sldNum" sz="quarter" idx="10"/>
          </p:nvPr>
        </p:nvSpPr>
        <p:spPr/>
        <p:txBody>
          <a:bodyPr/>
          <a:lstStyle/>
          <a:p>
            <a:fld id="{3EE0AB5B-A8FA-4D46-8637-6F15268F912C}" type="slidenum">
              <a:rPr lang="en-US" smtClean="0"/>
              <a:pPr/>
              <a:t>12</a:t>
            </a:fld>
            <a:endParaRPr lang="en-US"/>
          </a:p>
        </p:txBody>
      </p:sp>
    </p:spTree>
    <p:extLst>
      <p:ext uri="{BB962C8B-B14F-4D97-AF65-F5344CB8AC3E}">
        <p14:creationId xmlns:p14="http://schemas.microsoft.com/office/powerpoint/2010/main" val="2438503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724400"/>
          </a:xfrm>
        </p:spPr>
        <p:txBody>
          <a:bodyPr/>
          <a:lstStyle/>
          <a:p>
            <a:r>
              <a:rPr lang="en-US" sz="1800"/>
              <a:t>It is uncommon for a student to develop Type 1 diabetes WHILE enrolled in JC.   JC students with diabetes who develop DKA while enrolled in JC have either </a:t>
            </a:r>
            <a:r>
              <a:rPr lang="en-US" sz="1800" b="1"/>
              <a:t>(1)</a:t>
            </a:r>
            <a:r>
              <a:rPr lang="en-US" sz="1800"/>
              <a:t> a significant infection or </a:t>
            </a:r>
            <a:r>
              <a:rPr lang="en-US" sz="1800" b="1"/>
              <a:t>(2)</a:t>
            </a:r>
            <a:r>
              <a:rPr lang="en-US" sz="1800"/>
              <a:t> they are just not talking their insulin as prescribed.  Diabetic students who get infections, such a gastroenteritis, sometimes mistakenly stop their insulin during the episode of illness due to being unable to eat.  However, insulin requirements persist and are often </a:t>
            </a:r>
            <a:r>
              <a:rPr lang="en-US" sz="1800" u="sng"/>
              <a:t>increased</a:t>
            </a:r>
            <a:r>
              <a:rPr lang="en-US" sz="1800"/>
              <a:t> during an acute illness.  Students who stop their insulin for any reason risk experience DKA and the associated morbidity and mortality.  </a:t>
            </a:r>
          </a:p>
          <a:p>
            <a:r>
              <a:rPr lang="en-US" sz="1800"/>
              <a:t>A word of caution is in order.  Beware of a oversimplified explanations for repeated episodes of DKA in the history of a student with diabetes, such as “I’m just a brittle diabetic.”  I have heard this explanation many times with patients and I am not sure I believe in the concept of "brittle diabetes."</a:t>
            </a:r>
          </a:p>
        </p:txBody>
      </p:sp>
      <p:sp>
        <p:nvSpPr>
          <p:cNvPr id="4" name="Slide Number Placeholder 3"/>
          <p:cNvSpPr>
            <a:spLocks noGrp="1"/>
          </p:cNvSpPr>
          <p:nvPr>
            <p:ph type="sldNum" sz="quarter" idx="10"/>
          </p:nvPr>
        </p:nvSpPr>
        <p:spPr/>
        <p:txBody>
          <a:bodyPr/>
          <a:lstStyle/>
          <a:p>
            <a:fld id="{3EE0AB5B-A8FA-4D46-8637-6F15268F912C}" type="slidenum">
              <a:rPr lang="en-US" smtClean="0"/>
              <a:pPr/>
              <a:t>13</a:t>
            </a:fld>
            <a:endParaRPr lang="en-US"/>
          </a:p>
        </p:txBody>
      </p:sp>
    </p:spTree>
    <p:extLst>
      <p:ext uri="{BB962C8B-B14F-4D97-AF65-F5344CB8AC3E}">
        <p14:creationId xmlns:p14="http://schemas.microsoft.com/office/powerpoint/2010/main" val="2362117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was a slow progression of discoveries that lead to a treatment for diabetes.  In </a:t>
            </a:r>
            <a:r>
              <a:rPr lang="en-US" b="1"/>
              <a:t>1776</a:t>
            </a:r>
            <a:r>
              <a:rPr lang="en-US"/>
              <a:t> Matthew Dobson showed that urinary sweetness was caused by sugar and associated with a high blood sugar.  In </a:t>
            </a:r>
            <a:r>
              <a:rPr lang="en-US" b="1"/>
              <a:t>1869</a:t>
            </a:r>
            <a:r>
              <a:rPr lang="en-US"/>
              <a:t> Paul Langerhans discovered the pancreatic islets that bear his name.  In </a:t>
            </a:r>
            <a:r>
              <a:rPr lang="en-US" b="1"/>
              <a:t>1889</a:t>
            </a:r>
            <a:r>
              <a:rPr lang="en-US"/>
              <a:t> Oskar </a:t>
            </a:r>
            <a:r>
              <a:rPr lang="en-US" err="1"/>
              <a:t>Minkowski</a:t>
            </a:r>
            <a:r>
              <a:rPr lang="en-US"/>
              <a:t> removed the pancreas from a dog and discovered that the animal developed diabetes.  In </a:t>
            </a:r>
            <a:r>
              <a:rPr lang="en-US" b="1"/>
              <a:t>1893</a:t>
            </a:r>
            <a:r>
              <a:rPr lang="en-US"/>
              <a:t> Edouard </a:t>
            </a:r>
            <a:r>
              <a:rPr lang="en-US" err="1"/>
              <a:t>Laguesse</a:t>
            </a:r>
            <a:r>
              <a:rPr lang="en-US"/>
              <a:t> showed that </a:t>
            </a:r>
            <a:r>
              <a:rPr lang="en-US" err="1"/>
              <a:t>Langerhan’s</a:t>
            </a:r>
            <a:r>
              <a:rPr lang="en-US"/>
              <a:t> islets were the endocrine tissue of the pancreas.  </a:t>
            </a:r>
          </a:p>
          <a:p>
            <a:r>
              <a:rPr lang="en-US"/>
              <a:t>The Game Changer for treating diabetes occurred in </a:t>
            </a:r>
            <a:r>
              <a:rPr lang="en-US" u="sng"/>
              <a:t>1921 with the discovery of insulin</a:t>
            </a:r>
            <a:r>
              <a:rPr lang="en-US"/>
              <a:t>.  It was during the 1920s that the first patients with diabetes were treated with insulin.</a:t>
            </a:r>
          </a:p>
        </p:txBody>
      </p:sp>
      <p:sp>
        <p:nvSpPr>
          <p:cNvPr id="4" name="Slide Number Placeholder 3"/>
          <p:cNvSpPr>
            <a:spLocks noGrp="1"/>
          </p:cNvSpPr>
          <p:nvPr>
            <p:ph type="sldNum" sz="quarter" idx="10"/>
          </p:nvPr>
        </p:nvSpPr>
        <p:spPr/>
        <p:txBody>
          <a:bodyPr/>
          <a:lstStyle/>
          <a:p>
            <a:fld id="{3EE0AB5B-A8FA-4D46-8637-6F15268F912C}" type="slidenum">
              <a:rPr lang="en-US" smtClean="0"/>
              <a:pPr/>
              <a:t>14</a:t>
            </a:fld>
            <a:endParaRPr lang="en-US"/>
          </a:p>
        </p:txBody>
      </p:sp>
    </p:spTree>
    <p:extLst>
      <p:ext uri="{BB962C8B-B14F-4D97-AF65-F5344CB8AC3E}">
        <p14:creationId xmlns:p14="http://schemas.microsoft.com/office/powerpoint/2010/main" val="2654946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None of these problems listed on the slide will probably be seen in JC students with type 1 diabetes.  Most affected students will not have had their disease long enough.  Good control of their blood sugar will help stave off or lesson these complications.</a:t>
            </a:r>
          </a:p>
        </p:txBody>
      </p:sp>
      <p:sp>
        <p:nvSpPr>
          <p:cNvPr id="4" name="Slide Number Placeholder 3"/>
          <p:cNvSpPr>
            <a:spLocks noGrp="1"/>
          </p:cNvSpPr>
          <p:nvPr>
            <p:ph type="sldNum" sz="quarter" idx="10"/>
          </p:nvPr>
        </p:nvSpPr>
        <p:spPr/>
        <p:txBody>
          <a:bodyPr/>
          <a:lstStyle/>
          <a:p>
            <a:fld id="{3EE0AB5B-A8FA-4D46-8637-6F15268F912C}" type="slidenum">
              <a:rPr lang="en-US" smtClean="0"/>
              <a:pPr/>
              <a:t>15</a:t>
            </a:fld>
            <a:endParaRPr lang="en-US"/>
          </a:p>
        </p:txBody>
      </p:sp>
    </p:spTree>
    <p:extLst>
      <p:ext uri="{BB962C8B-B14F-4D97-AF65-F5344CB8AC3E}">
        <p14:creationId xmlns:p14="http://schemas.microsoft.com/office/powerpoint/2010/main" val="3548454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In many ways, the treatment of Type 1 diabetes is more straight forward than the treatment of Type 2, as Dr. Alexander will demonstrate in a few minutes.  Years ago, the treatment of Type 1 diabetes included </a:t>
            </a:r>
            <a:r>
              <a:rPr lang="en-US" sz="1800" u="sng"/>
              <a:t>complicated dietary prescriptions</a:t>
            </a:r>
            <a:r>
              <a:rPr lang="en-US" sz="1800"/>
              <a:t> to try to match the insulin regimen.  It was a rare adolescent that was able to do that successfully.  The tables have turned, and treatment is now much more about knowing what the patient has eaten, usually counting carbs, and matching the insulin treatment to the eating patterns.  Short- and long-acting insulins are usually used in some combination each day.  In the third bullet, you can see that students with diabetes are perfect candidates for the HEALs Program.</a:t>
            </a:r>
          </a:p>
        </p:txBody>
      </p:sp>
      <p:sp>
        <p:nvSpPr>
          <p:cNvPr id="4" name="Slide Number Placeholder 3"/>
          <p:cNvSpPr>
            <a:spLocks noGrp="1"/>
          </p:cNvSpPr>
          <p:nvPr>
            <p:ph type="sldNum" sz="quarter" idx="10"/>
          </p:nvPr>
        </p:nvSpPr>
        <p:spPr/>
        <p:txBody>
          <a:bodyPr/>
          <a:lstStyle/>
          <a:p>
            <a:fld id="{3EE0AB5B-A8FA-4D46-8637-6F15268F912C}" type="slidenum">
              <a:rPr lang="en-US" smtClean="0"/>
              <a:pPr/>
              <a:t>16</a:t>
            </a:fld>
            <a:endParaRPr lang="en-US"/>
          </a:p>
        </p:txBody>
      </p:sp>
    </p:spTree>
    <p:extLst>
      <p:ext uri="{BB962C8B-B14F-4D97-AF65-F5344CB8AC3E}">
        <p14:creationId xmlns:p14="http://schemas.microsoft.com/office/powerpoint/2010/main" val="1492320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1921: </a:t>
            </a:r>
            <a:r>
              <a:rPr lang="en-US" sz="1600" u="sng"/>
              <a:t>Bovine</a:t>
            </a:r>
            <a:r>
              <a:rPr lang="en-US" sz="1600"/>
              <a:t> (cattle) insulin is 3 amino acids different than human insulin and was the first </a:t>
            </a:r>
            <a:r>
              <a:rPr lang="en-US" sz="1600" u="none"/>
              <a:t>animal insulin</a:t>
            </a:r>
            <a:r>
              <a:rPr lang="en-US" sz="1600"/>
              <a:t> to be used in the US.  </a:t>
            </a:r>
            <a:r>
              <a:rPr lang="en-US" sz="1600" u="sng"/>
              <a:t>Porcine</a:t>
            </a:r>
            <a:r>
              <a:rPr lang="en-US" sz="1600"/>
              <a:t> (pork) insulin is 1 amino acid different than human insulin, and both are active on the human receptor.  Other animal sources were also used, such as shark insulin in Japan.</a:t>
            </a:r>
          </a:p>
          <a:p>
            <a:endParaRPr lang="en-US" sz="1600"/>
          </a:p>
          <a:p>
            <a:r>
              <a:rPr lang="en-US" sz="1600" u="none"/>
              <a:t>1982: </a:t>
            </a:r>
            <a:r>
              <a:rPr lang="en-US" sz="1600" u="sng"/>
              <a:t>Biosynthetic insulin</a:t>
            </a:r>
            <a:r>
              <a:rPr lang="en-US" sz="1600"/>
              <a:t> was  developed by Arthur Riggs at Genentech in 1978 and FDA approved in 1982.  Biosynthetic human insulin is synthesized by E. Coli which has been genetically altered with recombinant DNA to produce biosynthetic human insulin.</a:t>
            </a:r>
          </a:p>
          <a:p>
            <a:endParaRPr lang="en-US" sz="1600"/>
          </a:p>
          <a:p>
            <a:r>
              <a:rPr lang="en-US" sz="1600"/>
              <a:t>1996: Through genetic engineering of the underlying DNA, the amino acid sequence of human insulin can be changed to alter its absorption, distribution, metabolism, and excretion characteristics.  These are referred to as </a:t>
            </a:r>
            <a:r>
              <a:rPr lang="en-US" sz="1600" u="sng"/>
              <a:t>analogue insulins</a:t>
            </a:r>
            <a:r>
              <a:rPr lang="en-US" sz="1600"/>
              <a:t>.</a:t>
            </a:r>
          </a:p>
        </p:txBody>
      </p:sp>
      <p:sp>
        <p:nvSpPr>
          <p:cNvPr id="4" name="Slide Number Placeholder 3"/>
          <p:cNvSpPr>
            <a:spLocks noGrp="1"/>
          </p:cNvSpPr>
          <p:nvPr>
            <p:ph type="sldNum" sz="quarter" idx="10"/>
          </p:nvPr>
        </p:nvSpPr>
        <p:spPr/>
        <p:txBody>
          <a:bodyPr/>
          <a:lstStyle/>
          <a:p>
            <a:fld id="{3EE0AB5B-A8FA-4D46-8637-6F15268F912C}" type="slidenum">
              <a:rPr lang="en-US" smtClean="0"/>
              <a:pPr/>
              <a:t>17</a:t>
            </a:fld>
            <a:endParaRPr lang="en-US"/>
          </a:p>
        </p:txBody>
      </p:sp>
    </p:spTree>
    <p:extLst>
      <p:ext uri="{BB962C8B-B14F-4D97-AF65-F5344CB8AC3E}">
        <p14:creationId xmlns:p14="http://schemas.microsoft.com/office/powerpoint/2010/main" val="1206623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This is a partial and old list of uncombined insulins on the market today.  I went online this week and counted 41 different solo or combination insulin products on the market.  Insulins are usually better known by the brand names, so this list is a helpful reference when trying to sort out what a student has been taking at home.  There are several additional products that are a combination of two different insulins and I will show you a slide of that in a minute.</a:t>
            </a:r>
          </a:p>
          <a:p>
            <a:endParaRPr lang="en-US" sz="1600"/>
          </a:p>
          <a:p>
            <a:r>
              <a:rPr lang="en-US" sz="1600"/>
              <a:t>You may have noticed that the list is organized by the speed and duration of their action, the fastest acting and shortest duration of action at the top and the slowest acting and longest duration at the bottom, as summarized on the next slide.</a:t>
            </a:r>
            <a:endParaRPr lang="en-US" sz="1600">
              <a:cs typeface="Calibri"/>
            </a:endParaRPr>
          </a:p>
          <a:p>
            <a:endParaRPr lang="en-US" sz="1600"/>
          </a:p>
        </p:txBody>
      </p:sp>
      <p:sp>
        <p:nvSpPr>
          <p:cNvPr id="4" name="Slide Number Placeholder 3"/>
          <p:cNvSpPr>
            <a:spLocks noGrp="1"/>
          </p:cNvSpPr>
          <p:nvPr>
            <p:ph type="sldNum" sz="quarter" idx="10"/>
          </p:nvPr>
        </p:nvSpPr>
        <p:spPr/>
        <p:txBody>
          <a:bodyPr/>
          <a:lstStyle/>
          <a:p>
            <a:fld id="{3EE0AB5B-A8FA-4D46-8637-6F15268F912C}" type="slidenum">
              <a:rPr lang="en-US" smtClean="0"/>
              <a:pPr/>
              <a:t>18</a:t>
            </a:fld>
            <a:endParaRPr lang="en-US"/>
          </a:p>
        </p:txBody>
      </p:sp>
    </p:spTree>
    <p:extLst>
      <p:ext uri="{BB962C8B-B14F-4D97-AF65-F5344CB8AC3E}">
        <p14:creationId xmlns:p14="http://schemas.microsoft.com/office/powerpoint/2010/main" val="127277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Though there are some differences between the three rapid acting insulin types and between the two long-acting types, the differences are rather small and they should be lumped together for simplicity.  Again, I have not mentioned the combination insulins, but lets first define the “action” of insulin on the next two slides.</a:t>
            </a:r>
          </a:p>
        </p:txBody>
      </p:sp>
      <p:sp>
        <p:nvSpPr>
          <p:cNvPr id="4" name="Slide Number Placeholder 3"/>
          <p:cNvSpPr>
            <a:spLocks noGrp="1"/>
          </p:cNvSpPr>
          <p:nvPr>
            <p:ph type="sldNum" sz="quarter" idx="10"/>
          </p:nvPr>
        </p:nvSpPr>
        <p:spPr/>
        <p:txBody>
          <a:bodyPr/>
          <a:lstStyle/>
          <a:p>
            <a:fld id="{3EE0AB5B-A8FA-4D46-8637-6F15268F912C}" type="slidenum">
              <a:rPr lang="en-US" smtClean="0"/>
              <a:pPr/>
              <a:t>19</a:t>
            </a:fld>
            <a:endParaRPr lang="en-US"/>
          </a:p>
        </p:txBody>
      </p:sp>
    </p:spTree>
    <p:extLst>
      <p:ext uri="{BB962C8B-B14F-4D97-AF65-F5344CB8AC3E}">
        <p14:creationId xmlns:p14="http://schemas.microsoft.com/office/powerpoint/2010/main" val="12727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The classification of diabetes on this slide was proposed by the American Diabetes Association (ADA) in 1997 and adopted by the World Health Organization in 1999 and remained unchanged after a reassessment in 2006.  This slide is a simplification of the classes of diabetes and doesn’t include secondary diabetes, i.e.., </a:t>
            </a:r>
            <a:r>
              <a:rPr lang="en-US" sz="1800" b="1"/>
              <a:t>Type 3</a:t>
            </a:r>
            <a:r>
              <a:rPr lang="en-US" sz="1800"/>
              <a:t> diabetes from pancreatic diseases (such as cystic fibrosis or chronic pancreatitis); or </a:t>
            </a:r>
            <a:r>
              <a:rPr lang="en-US" sz="1800" b="1"/>
              <a:t>Type 4</a:t>
            </a:r>
            <a:r>
              <a:rPr lang="en-US" sz="1800"/>
              <a:t> from pregnancy (knows as gestational diabetes).  We will not discuss these latter tow Types (3 and 4).   On the next slide, we will review a little information about the etiology of Type 1 and 2 diabetes.</a:t>
            </a:r>
          </a:p>
        </p:txBody>
      </p:sp>
      <p:sp>
        <p:nvSpPr>
          <p:cNvPr id="4" name="Slide Number Placeholder 3"/>
          <p:cNvSpPr>
            <a:spLocks noGrp="1"/>
          </p:cNvSpPr>
          <p:nvPr>
            <p:ph type="sldNum" sz="quarter" idx="10"/>
          </p:nvPr>
        </p:nvSpPr>
        <p:spPr/>
        <p:txBody>
          <a:bodyPr/>
          <a:lstStyle/>
          <a:p>
            <a:fld id="{3EE0AB5B-A8FA-4D46-8637-6F15268F912C}" type="slidenum">
              <a:rPr lang="en-US" smtClean="0"/>
              <a:pPr/>
              <a:t>2</a:t>
            </a:fld>
            <a:endParaRPr lang="en-US"/>
          </a:p>
        </p:txBody>
      </p:sp>
    </p:spTree>
    <p:extLst>
      <p:ext uri="{BB962C8B-B14F-4D97-AF65-F5344CB8AC3E}">
        <p14:creationId xmlns:p14="http://schemas.microsoft.com/office/powerpoint/2010/main" val="561070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Again, only the brand name is used on this slide and the next.  You can see that when a rapid acting insulin is injected at meal time, it is gone by the next meal.  With short acting insulin there is some overlap.</a:t>
            </a:r>
          </a:p>
          <a:p>
            <a:endParaRPr lang="en-US" sz="1800"/>
          </a:p>
          <a:p>
            <a:r>
              <a:rPr lang="en-US" sz="1800"/>
              <a:t>However, the use of rapid acting insulin over short acting insulin is the norm these days.</a:t>
            </a:r>
            <a:endParaRPr lang="en-US" sz="1800">
              <a:cs typeface="Calibri"/>
            </a:endParaRPr>
          </a:p>
        </p:txBody>
      </p:sp>
      <p:sp>
        <p:nvSpPr>
          <p:cNvPr id="4" name="Slide Number Placeholder 3"/>
          <p:cNvSpPr>
            <a:spLocks noGrp="1"/>
          </p:cNvSpPr>
          <p:nvPr>
            <p:ph type="sldNum" sz="quarter" idx="10"/>
          </p:nvPr>
        </p:nvSpPr>
        <p:spPr/>
        <p:txBody>
          <a:bodyPr/>
          <a:lstStyle/>
          <a:p>
            <a:fld id="{3EE0AB5B-A8FA-4D46-8637-6F15268F912C}" type="slidenum">
              <a:rPr lang="en-US" smtClean="0"/>
              <a:pPr/>
              <a:t>20</a:t>
            </a:fld>
            <a:endParaRPr lang="en-US"/>
          </a:p>
        </p:txBody>
      </p:sp>
    </p:spTree>
    <p:extLst>
      <p:ext uri="{BB962C8B-B14F-4D97-AF65-F5344CB8AC3E}">
        <p14:creationId xmlns:p14="http://schemas.microsoft.com/office/powerpoint/2010/main" val="3757728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Depending on the patient, the intermediate and long-acting insulin covers from a half day to a whole day.  In practice, many pediatric endocrinologists prescribe dosing twice-a-day for these long acting insulin products, whereas adult endocrinologists usually prescribe once-a-day dosing of this insulin, usually at bedtime.</a:t>
            </a:r>
          </a:p>
        </p:txBody>
      </p:sp>
      <p:sp>
        <p:nvSpPr>
          <p:cNvPr id="4" name="Slide Number Placeholder 3"/>
          <p:cNvSpPr>
            <a:spLocks noGrp="1"/>
          </p:cNvSpPr>
          <p:nvPr>
            <p:ph type="sldNum" sz="quarter" idx="10"/>
          </p:nvPr>
        </p:nvSpPr>
        <p:spPr/>
        <p:txBody>
          <a:bodyPr/>
          <a:lstStyle/>
          <a:p>
            <a:fld id="{3EE0AB5B-A8FA-4D46-8637-6F15268F912C}" type="slidenum">
              <a:rPr lang="en-US" smtClean="0"/>
              <a:pPr/>
              <a:t>21</a:t>
            </a:fld>
            <a:endParaRPr lang="en-US"/>
          </a:p>
        </p:txBody>
      </p:sp>
    </p:spTree>
    <p:extLst>
      <p:ext uri="{BB962C8B-B14F-4D97-AF65-F5344CB8AC3E}">
        <p14:creationId xmlns:p14="http://schemas.microsoft.com/office/powerpoint/2010/main" val="3757728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NPH appears for the first time on this slide.  NPH stands for </a:t>
            </a:r>
            <a:r>
              <a:rPr lang="en-US" sz="1600" u="sng"/>
              <a:t>n</a:t>
            </a:r>
            <a:r>
              <a:rPr lang="en-US" sz="1600"/>
              <a:t>eutral </a:t>
            </a:r>
            <a:r>
              <a:rPr lang="en-US" sz="1600" u="sng"/>
              <a:t>p</a:t>
            </a:r>
            <a:r>
              <a:rPr lang="en-US" sz="1600"/>
              <a:t>rotamine </a:t>
            </a:r>
            <a:r>
              <a:rPr lang="en-US" sz="1600" u="sng"/>
              <a:t>H</a:t>
            </a:r>
            <a:r>
              <a:rPr lang="en-US" sz="1600"/>
              <a:t>agedorn and is an intermediate acting insulin.  In 1936, Hans Christian Hagedorn and B. Norman Jensen discovered that the effects of injected insulin could be prolonged by the addition of protamine which is obtained from the “milt” or semen of river trout!  Just what you wanted to know.   </a:t>
            </a:r>
          </a:p>
          <a:p>
            <a:endParaRPr lang="en-US" sz="1600"/>
          </a:p>
          <a:p>
            <a:r>
              <a:rPr lang="en-US" sz="1600"/>
              <a:t>Eventually, all animal insulin was replaced by biosynthetic human insulin which is also complexed with protamine to form NPH.  NPH remains on the market today because manufacturers sell a variety of premixed insulin formulations.  Some diabetic JC students come into JC on these mixtures of insulins.</a:t>
            </a:r>
            <a:endParaRPr lang="en-US" sz="1600">
              <a:cs typeface="Calibri"/>
            </a:endParaRPr>
          </a:p>
        </p:txBody>
      </p:sp>
      <p:sp>
        <p:nvSpPr>
          <p:cNvPr id="4" name="Slide Number Placeholder 3"/>
          <p:cNvSpPr>
            <a:spLocks noGrp="1"/>
          </p:cNvSpPr>
          <p:nvPr>
            <p:ph type="sldNum" sz="quarter" idx="10"/>
          </p:nvPr>
        </p:nvSpPr>
        <p:spPr/>
        <p:txBody>
          <a:bodyPr/>
          <a:lstStyle/>
          <a:p>
            <a:fld id="{3EE0AB5B-A8FA-4D46-8637-6F15268F912C}" type="slidenum">
              <a:rPr lang="en-US" smtClean="0"/>
              <a:pPr/>
              <a:t>22</a:t>
            </a:fld>
            <a:endParaRPr lang="en-US"/>
          </a:p>
        </p:txBody>
      </p:sp>
    </p:spTree>
    <p:extLst>
      <p:ext uri="{BB962C8B-B14F-4D97-AF65-F5344CB8AC3E}">
        <p14:creationId xmlns:p14="http://schemas.microsoft.com/office/powerpoint/2010/main" val="951238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Treatment regimens come in roughly 3 varieties.  Of course, any combination of insulin can be used as long as the patient achieves good glucose control!  </a:t>
            </a:r>
          </a:p>
          <a:p>
            <a:endParaRPr lang="en-US" sz="1600"/>
          </a:p>
          <a:p>
            <a:r>
              <a:rPr lang="en-US" sz="1600"/>
              <a:t>One of the simplest regimens is twice daily mixed insulin, containing both rapid/short acting plus intermediate acting insulin, given before breakfast and the evening meal.  However, the fixed ratios are inflexible and achieves poorer control than the regimen in the second bullet on the slide.  </a:t>
            </a:r>
          </a:p>
          <a:p>
            <a:endParaRPr lang="en-US" sz="1600"/>
          </a:p>
          <a:p>
            <a:r>
              <a:rPr lang="en-US" sz="1600"/>
              <a:t>Basal bolus regimes are the treatment of choice for type 1 diabetics but requires 4 injections daily.  Either short or rapid acting insulin can be used for the 3 meals plus a bedtime dose of long-acting insulin.</a:t>
            </a:r>
          </a:p>
          <a:p>
            <a:endParaRPr lang="en-US" sz="1600"/>
          </a:p>
          <a:p>
            <a:r>
              <a:rPr lang="en-US" sz="1600"/>
              <a:t>The 3</a:t>
            </a:r>
            <a:r>
              <a:rPr lang="en-US" sz="1600" baseline="30000"/>
              <a:t>rd</a:t>
            </a:r>
            <a:r>
              <a:rPr lang="en-US" sz="1600"/>
              <a:t> bullet refers to the increasing use of insulin pumps.</a:t>
            </a:r>
          </a:p>
        </p:txBody>
      </p:sp>
      <p:sp>
        <p:nvSpPr>
          <p:cNvPr id="4" name="Slide Number Placeholder 3"/>
          <p:cNvSpPr>
            <a:spLocks noGrp="1"/>
          </p:cNvSpPr>
          <p:nvPr>
            <p:ph type="sldNum" sz="quarter" idx="10"/>
          </p:nvPr>
        </p:nvSpPr>
        <p:spPr/>
        <p:txBody>
          <a:bodyPr/>
          <a:lstStyle/>
          <a:p>
            <a:fld id="{3EE0AB5B-A8FA-4D46-8637-6F15268F912C}" type="slidenum">
              <a:rPr lang="en-US" smtClean="0"/>
              <a:pPr/>
              <a:t>23</a:t>
            </a:fld>
            <a:endParaRPr lang="en-US"/>
          </a:p>
        </p:txBody>
      </p:sp>
    </p:spTree>
    <p:extLst>
      <p:ext uri="{BB962C8B-B14F-4D97-AF65-F5344CB8AC3E}">
        <p14:creationId xmlns:p14="http://schemas.microsoft.com/office/powerpoint/2010/main" val="215473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0AB5B-A8FA-4D46-8637-6F15268F912C}" type="slidenum">
              <a:rPr lang="en-US" smtClean="0"/>
              <a:pPr/>
              <a:t>24</a:t>
            </a:fld>
            <a:endParaRPr lang="en-US"/>
          </a:p>
        </p:txBody>
      </p:sp>
    </p:spTree>
    <p:extLst>
      <p:ext uri="{BB962C8B-B14F-4D97-AF65-F5344CB8AC3E}">
        <p14:creationId xmlns:p14="http://schemas.microsoft.com/office/powerpoint/2010/main" val="2035636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In adipose tissue insulin suppresses fat breakdown and promotes fat synthesis, thus leading to </a:t>
            </a:r>
            <a:r>
              <a:rPr lang="en-US" sz="1600" u="sng" err="1"/>
              <a:t>lipohypertrophy</a:t>
            </a:r>
            <a:r>
              <a:rPr lang="en-US" sz="1600"/>
              <a:t> at repeated injection sites.  These sites become less painful and are usually used because of physical convenience.  However, this interferes with the absorption of the injected insulin and compromises glucose control.</a:t>
            </a:r>
          </a:p>
          <a:p>
            <a:endParaRPr lang="en-US" sz="1600"/>
          </a:p>
          <a:p>
            <a:r>
              <a:rPr lang="en-US" sz="1600"/>
              <a:t>Until biosynthetic human insulin was available in the early 1980s, most insulin used in the US was a combination of beef and pork.  If allergy was suspected, patients would be switched to pure pork insulin.  Despite solving most of these problems with the availability of biosynthetic insulin, a small number of patients develop immune responses to analogue insulin being injected (since 1996) and they experience local </a:t>
            </a:r>
            <a:r>
              <a:rPr lang="en-US" sz="1600" u="sng"/>
              <a:t>atrophy</a:t>
            </a:r>
            <a:r>
              <a:rPr lang="en-US" sz="1600"/>
              <a:t> at the site of injection.</a:t>
            </a:r>
          </a:p>
          <a:p>
            <a:endParaRPr lang="en-US" sz="1600"/>
          </a:p>
          <a:p>
            <a:r>
              <a:rPr lang="en-US" sz="1600"/>
              <a:t>A few words about insulin pumps, glucose sensors, and cell phones.</a:t>
            </a:r>
          </a:p>
        </p:txBody>
      </p:sp>
      <p:sp>
        <p:nvSpPr>
          <p:cNvPr id="4" name="Slide Number Placeholder 3"/>
          <p:cNvSpPr>
            <a:spLocks noGrp="1"/>
          </p:cNvSpPr>
          <p:nvPr>
            <p:ph type="sldNum" sz="quarter" idx="10"/>
          </p:nvPr>
        </p:nvSpPr>
        <p:spPr/>
        <p:txBody>
          <a:bodyPr/>
          <a:lstStyle/>
          <a:p>
            <a:fld id="{3EE0AB5B-A8FA-4D46-8637-6F15268F912C}" type="slidenum">
              <a:rPr lang="en-US" smtClean="0"/>
              <a:pPr/>
              <a:t>25</a:t>
            </a:fld>
            <a:endParaRPr lang="en-US"/>
          </a:p>
        </p:txBody>
      </p:sp>
    </p:spTree>
    <p:extLst>
      <p:ext uri="{BB962C8B-B14F-4D97-AF65-F5344CB8AC3E}">
        <p14:creationId xmlns:p14="http://schemas.microsoft.com/office/powerpoint/2010/main" val="1852564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The </a:t>
            </a:r>
            <a:r>
              <a:rPr lang="en-US" sz="1600" err="1"/>
              <a:t>Omnipod</a:t>
            </a:r>
            <a:r>
              <a:rPr lang="en-US" sz="1600"/>
              <a:t> pump system has no connecting tubing, and the oval shape pod is loaded with about 3 days of insulin.  It was remotely controlled by a handheld device, though most pumps can now be controlled with a cell phone.  The pod is discarded after it runs out of insulin and a new one is loaded and attached to the skin with the adhesive.  This slide shows an older model and the </a:t>
            </a:r>
            <a:r>
              <a:rPr lang="en-US" sz="1600" err="1"/>
              <a:t>Insulet</a:t>
            </a:r>
            <a:r>
              <a:rPr lang="en-US" sz="1600"/>
              <a:t> Company has replaced it with a smaller device.  A needle extends into and retracts from the skin, leaving a small catheter in the subcutaneous space beneath the pod.  The pod is watertight and can be worn while bathing or swimming.  A second brand of pump is next.</a:t>
            </a:r>
          </a:p>
          <a:p>
            <a:endParaRPr lang="en-US" sz="1600"/>
          </a:p>
        </p:txBody>
      </p:sp>
      <p:sp>
        <p:nvSpPr>
          <p:cNvPr id="4" name="Slide Number Placeholder 3"/>
          <p:cNvSpPr>
            <a:spLocks noGrp="1"/>
          </p:cNvSpPr>
          <p:nvPr>
            <p:ph type="sldNum" sz="quarter" idx="10"/>
          </p:nvPr>
        </p:nvSpPr>
        <p:spPr/>
        <p:txBody>
          <a:bodyPr/>
          <a:lstStyle/>
          <a:p>
            <a:fld id="{3EE0AB5B-A8FA-4D46-8637-6F15268F912C}" type="slidenum">
              <a:rPr lang="en-US" smtClean="0"/>
              <a:pPr/>
              <a:t>26</a:t>
            </a:fld>
            <a:endParaRPr lang="en-US"/>
          </a:p>
        </p:txBody>
      </p:sp>
    </p:spTree>
    <p:extLst>
      <p:ext uri="{BB962C8B-B14F-4D97-AF65-F5344CB8AC3E}">
        <p14:creationId xmlns:p14="http://schemas.microsoft.com/office/powerpoint/2010/main" val="3023399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The </a:t>
            </a:r>
            <a:r>
              <a:rPr lang="en-US" sz="1600" err="1"/>
              <a:t>Medtronics</a:t>
            </a:r>
            <a:r>
              <a:rPr lang="en-US" sz="1600"/>
              <a:t> products have been around for a long time and this version of the pump is worn on the belt or can be clipped indiscreetly under the clothing.  The tubing is seen coming out of the upper end of the pump where the reservoir resides with about 3 days supply of insulin.  The plastic reservoir screws out of the pump and a new one is filled and screwed in place.  On this slide the tubing is seen to “disappear” beneath the clothing where it is connected to a small administrative device.  The reservoir and tubing are seen in the next slide.</a:t>
            </a:r>
          </a:p>
        </p:txBody>
      </p:sp>
      <p:sp>
        <p:nvSpPr>
          <p:cNvPr id="4" name="Slide Number Placeholder 3"/>
          <p:cNvSpPr>
            <a:spLocks noGrp="1"/>
          </p:cNvSpPr>
          <p:nvPr>
            <p:ph type="sldNum" sz="quarter" idx="10"/>
          </p:nvPr>
        </p:nvSpPr>
        <p:spPr/>
        <p:txBody>
          <a:bodyPr/>
          <a:lstStyle/>
          <a:p>
            <a:fld id="{3EE0AB5B-A8FA-4D46-8637-6F15268F912C}" type="slidenum">
              <a:rPr lang="en-US" smtClean="0"/>
              <a:pPr/>
              <a:t>27</a:t>
            </a:fld>
            <a:endParaRPr lang="en-US"/>
          </a:p>
        </p:txBody>
      </p:sp>
    </p:spTree>
    <p:extLst>
      <p:ext uri="{BB962C8B-B14F-4D97-AF65-F5344CB8AC3E}">
        <p14:creationId xmlns:p14="http://schemas.microsoft.com/office/powerpoint/2010/main" val="2887610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third pump brand is the Tandem pump with the ability to stop the flow of insulin if the sensor reads a low value and add extra insulin if the glucose level goes up too high.  It also communicates with cell phones and bolus insulin can be remotely triggered with the cell phone.  This pump integrates with a couple of models of glucose sensors.   Here are a few.</a:t>
            </a:r>
          </a:p>
        </p:txBody>
      </p:sp>
      <p:sp>
        <p:nvSpPr>
          <p:cNvPr id="4" name="Slide Number Placeholder 3"/>
          <p:cNvSpPr>
            <a:spLocks noGrp="1"/>
          </p:cNvSpPr>
          <p:nvPr>
            <p:ph type="sldNum" sz="quarter" idx="10"/>
          </p:nvPr>
        </p:nvSpPr>
        <p:spPr/>
        <p:txBody>
          <a:bodyPr/>
          <a:lstStyle/>
          <a:p>
            <a:fld id="{3EE0AB5B-A8FA-4D46-8637-6F15268F912C}" type="slidenum">
              <a:rPr lang="en-US" smtClean="0"/>
              <a:pPr/>
              <a:t>28</a:t>
            </a:fld>
            <a:endParaRPr lang="en-US"/>
          </a:p>
        </p:txBody>
      </p:sp>
    </p:spTree>
    <p:extLst>
      <p:ext uri="{BB962C8B-B14F-4D97-AF65-F5344CB8AC3E}">
        <p14:creationId xmlns:p14="http://schemas.microsoft.com/office/powerpoint/2010/main" val="1260967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The reservoir resides in the pump and is attached by the connecting tubing to the insertion device, seen in the picture.  Both are replaced after 3 days of use.  The catheters come in varying lengths and allow patients  to wear the inserted catheter nearly anywhere and track the tubing indiscreetly under the clothing.  The pump and tubing must be disconnected for bathing or swimming, but the subcutaneous catheter attached to the skin is not damaged by water.</a:t>
            </a:r>
          </a:p>
        </p:txBody>
      </p:sp>
      <p:sp>
        <p:nvSpPr>
          <p:cNvPr id="4" name="Slide Number Placeholder 3"/>
          <p:cNvSpPr>
            <a:spLocks noGrp="1"/>
          </p:cNvSpPr>
          <p:nvPr>
            <p:ph type="sldNum" sz="quarter" idx="10"/>
          </p:nvPr>
        </p:nvSpPr>
        <p:spPr/>
        <p:txBody>
          <a:bodyPr/>
          <a:lstStyle/>
          <a:p>
            <a:fld id="{3EE0AB5B-A8FA-4D46-8637-6F15268F912C}" type="slidenum">
              <a:rPr lang="en-US" smtClean="0"/>
              <a:pPr/>
              <a:t>29</a:t>
            </a:fld>
            <a:endParaRPr lang="en-US"/>
          </a:p>
        </p:txBody>
      </p:sp>
    </p:spTree>
    <p:extLst>
      <p:ext uri="{BB962C8B-B14F-4D97-AF65-F5344CB8AC3E}">
        <p14:creationId xmlns:p14="http://schemas.microsoft.com/office/powerpoint/2010/main" val="127173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b="1"/>
              <a:t>Type 1</a:t>
            </a:r>
            <a:r>
              <a:rPr lang="en-US" sz="4400"/>
              <a:t> is due to autoimmune beta-cell destruction, usually leading to a rapid-onset of absolute insulin deficiency.  Although this occurs primarily in children, this phenomenon can occur in adults as well – known as </a:t>
            </a:r>
            <a:r>
              <a:rPr lang="en-US" sz="4400" u="sng"/>
              <a:t>L</a:t>
            </a:r>
            <a:r>
              <a:rPr lang="en-US" sz="4400"/>
              <a:t>atent </a:t>
            </a:r>
            <a:r>
              <a:rPr lang="en-US" sz="4400" u="sng"/>
              <a:t>A</a:t>
            </a:r>
            <a:r>
              <a:rPr lang="en-US" sz="4400"/>
              <a:t>utoimmune </a:t>
            </a:r>
            <a:r>
              <a:rPr lang="en-US" sz="4400" u="sng"/>
              <a:t>D</a:t>
            </a:r>
            <a:r>
              <a:rPr lang="en-US" sz="4400"/>
              <a:t>iabetes in </a:t>
            </a:r>
            <a:r>
              <a:rPr lang="en-US" sz="4400" u="sng"/>
              <a:t>A</a:t>
            </a:r>
            <a:r>
              <a:rPr lang="en-US" sz="4400"/>
              <a:t>dults, or </a:t>
            </a:r>
            <a:r>
              <a:rPr lang="en-US" sz="4400" b="1"/>
              <a:t>LADA</a:t>
            </a:r>
            <a:r>
              <a:rPr lang="en-US" sz="4400"/>
              <a:t>.  </a:t>
            </a:r>
            <a:r>
              <a:rPr lang="en-US" sz="8800" b="1"/>
              <a:t>Type 2</a:t>
            </a:r>
            <a:r>
              <a:rPr lang="en-US" sz="8800"/>
              <a:t> diabetes is due to (1) non-autoimmune (2) progressive loss of adequate beta-cell insulin secretion, with (3) insulin resistance (and metabolic syndrome).  Although </a:t>
            </a:r>
            <a:r>
              <a:rPr lang="en-US" sz="8800" b="1"/>
              <a:t>Type 2</a:t>
            </a:r>
            <a:r>
              <a:rPr lang="en-US" sz="8800"/>
              <a:t> usually occurs in adults, this type of diabetes can occur in children and is called </a:t>
            </a:r>
            <a:r>
              <a:rPr lang="en-US" sz="8800" u="sng"/>
              <a:t>M</a:t>
            </a:r>
            <a:r>
              <a:rPr lang="en-US" sz="8800"/>
              <a:t>aturity-</a:t>
            </a:r>
            <a:r>
              <a:rPr lang="en-US" sz="8800" u="sng"/>
              <a:t>O</a:t>
            </a:r>
            <a:r>
              <a:rPr lang="en-US" sz="8800"/>
              <a:t>nset </a:t>
            </a:r>
            <a:r>
              <a:rPr lang="en-US" sz="8800" u="sng"/>
              <a:t>D</a:t>
            </a:r>
            <a:r>
              <a:rPr lang="en-US" sz="8800"/>
              <a:t>iabetes of the </a:t>
            </a:r>
            <a:r>
              <a:rPr lang="en-US" sz="8800" u="sng"/>
              <a:t>Y</a:t>
            </a:r>
            <a:r>
              <a:rPr lang="en-US" sz="8800"/>
              <a:t>oung or </a:t>
            </a:r>
            <a:r>
              <a:rPr lang="en-US" sz="8800" b="1"/>
              <a:t>MODY</a:t>
            </a:r>
            <a:r>
              <a:rPr lang="en-US" sz="8800"/>
              <a:t>.   On the next slide, we will zero in on </a:t>
            </a:r>
            <a:r>
              <a:rPr lang="en-US" sz="8800" b="1"/>
              <a:t>Type 1</a:t>
            </a:r>
            <a:r>
              <a:rPr lang="en-US" sz="8800"/>
              <a:t> diabetes.</a:t>
            </a:r>
            <a:endParaRPr lang="en-US" sz="1800"/>
          </a:p>
        </p:txBody>
      </p:sp>
      <p:sp>
        <p:nvSpPr>
          <p:cNvPr id="4" name="Slide Number Placeholder 3"/>
          <p:cNvSpPr>
            <a:spLocks noGrp="1"/>
          </p:cNvSpPr>
          <p:nvPr>
            <p:ph type="sldNum" sz="quarter" idx="10"/>
          </p:nvPr>
        </p:nvSpPr>
        <p:spPr/>
        <p:txBody>
          <a:bodyPr/>
          <a:lstStyle/>
          <a:p>
            <a:fld id="{3EE0AB5B-A8FA-4D46-8637-6F15268F912C}" type="slidenum">
              <a:rPr lang="en-US" smtClean="0"/>
              <a:pPr/>
              <a:t>3</a:t>
            </a:fld>
            <a:endParaRPr lang="en-US"/>
          </a:p>
        </p:txBody>
      </p:sp>
    </p:spTree>
    <p:extLst>
      <p:ext uri="{BB962C8B-B14F-4D97-AF65-F5344CB8AC3E}">
        <p14:creationId xmlns:p14="http://schemas.microsoft.com/office/powerpoint/2010/main" val="1900081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Dexcom</a:t>
            </a:r>
            <a:r>
              <a:rPr lang="en-US"/>
              <a:t> has been periodically upgrading its sensors and this G7 model was recently approved.  Like other sensors, it monitors subcutaneous glucose and transmits the data to a pump, which in turn communicates with a cell phone.  This is the size of a silver dollar.</a:t>
            </a:r>
          </a:p>
        </p:txBody>
      </p:sp>
      <p:sp>
        <p:nvSpPr>
          <p:cNvPr id="4" name="Slide Number Placeholder 3"/>
          <p:cNvSpPr>
            <a:spLocks noGrp="1"/>
          </p:cNvSpPr>
          <p:nvPr>
            <p:ph type="sldNum" sz="quarter" idx="5"/>
          </p:nvPr>
        </p:nvSpPr>
        <p:spPr/>
        <p:txBody>
          <a:bodyPr/>
          <a:lstStyle/>
          <a:p>
            <a:fld id="{3EE0AB5B-A8FA-4D46-8637-6F15268F912C}" type="slidenum">
              <a:rPr lang="en-US" smtClean="0"/>
              <a:pPr/>
              <a:t>30</a:t>
            </a:fld>
            <a:endParaRPr lang="en-US"/>
          </a:p>
        </p:txBody>
      </p:sp>
    </p:spTree>
    <p:extLst>
      <p:ext uri="{BB962C8B-B14F-4D97-AF65-F5344CB8AC3E}">
        <p14:creationId xmlns:p14="http://schemas.microsoft.com/office/powerpoint/2010/main" val="595425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Abbott</a:t>
            </a:r>
            <a:r>
              <a:rPr lang="en-US"/>
              <a:t> produces the </a:t>
            </a:r>
            <a:r>
              <a:rPr lang="en-US" err="1"/>
              <a:t>FreeStyle</a:t>
            </a:r>
            <a:r>
              <a:rPr lang="en-US"/>
              <a:t> sensors and this Libre 2 Plus will work with the Tandem pump to add and subtract insulin as needed.  However, for large intake of carbohydrates, such as at mealtime, the user dials up a bolus of insulin on his or her cell phone to administer the bolus, putting in the amount of carbohydrate and allowing the pump to calculate the right amount of insulin.  </a:t>
            </a:r>
          </a:p>
          <a:p>
            <a:r>
              <a:rPr lang="en-US"/>
              <a:t>A word about hypoglycemia.</a:t>
            </a:r>
          </a:p>
        </p:txBody>
      </p:sp>
      <p:sp>
        <p:nvSpPr>
          <p:cNvPr id="4" name="Slide Number Placeholder 3"/>
          <p:cNvSpPr>
            <a:spLocks noGrp="1"/>
          </p:cNvSpPr>
          <p:nvPr>
            <p:ph type="sldNum" sz="quarter" idx="10"/>
          </p:nvPr>
        </p:nvSpPr>
        <p:spPr/>
        <p:txBody>
          <a:bodyPr/>
          <a:lstStyle/>
          <a:p>
            <a:fld id="{3EE0AB5B-A8FA-4D46-8637-6F15268F912C}" type="slidenum">
              <a:rPr lang="en-US" smtClean="0"/>
              <a:pPr/>
              <a:t>31</a:t>
            </a:fld>
            <a:endParaRPr lang="en-US"/>
          </a:p>
        </p:txBody>
      </p:sp>
    </p:spTree>
    <p:extLst>
      <p:ext uri="{BB962C8B-B14F-4D97-AF65-F5344CB8AC3E}">
        <p14:creationId xmlns:p14="http://schemas.microsoft.com/office/powerpoint/2010/main" val="3147860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A word about hypoglycemia.  As glucose concentration falls below the normal range, secretion of the insulin antagonist, glucagon, normally increases from the alpha cells of the islets.  At the same time, a number of other insulin antagonists or “counter-regulatory” hormones are released, including norepinephrine, cortisol and growth hormone.  However, in diabetes these combined protective mechanisms are unavailable because of abnormal islet cell function or defective counter-regulatory hormone secretion.</a:t>
            </a:r>
          </a:p>
          <a:p>
            <a:endParaRPr lang="en-US" sz="1600"/>
          </a:p>
          <a:p>
            <a:r>
              <a:rPr lang="en-US" sz="1600"/>
              <a:t>Also, with recurrent hypoglycemia and longer duration of diabetes, the magnitude of the counter-regulatory hormone response and other sympathetic nervous system responses to hypoglycemia become blunted.  </a:t>
            </a:r>
          </a:p>
          <a:p>
            <a:endParaRPr lang="en-US" sz="1600"/>
          </a:p>
          <a:p>
            <a:r>
              <a:rPr lang="en-US" sz="1600"/>
              <a:t>One more slide on hypoglycemia, then on to Dr. Alexander.</a:t>
            </a:r>
          </a:p>
        </p:txBody>
      </p:sp>
      <p:sp>
        <p:nvSpPr>
          <p:cNvPr id="4" name="Slide Number Placeholder 3"/>
          <p:cNvSpPr>
            <a:spLocks noGrp="1"/>
          </p:cNvSpPr>
          <p:nvPr>
            <p:ph type="sldNum" sz="quarter" idx="10"/>
          </p:nvPr>
        </p:nvSpPr>
        <p:spPr/>
        <p:txBody>
          <a:bodyPr/>
          <a:lstStyle/>
          <a:p>
            <a:fld id="{3EE0AB5B-A8FA-4D46-8637-6F15268F912C}" type="slidenum">
              <a:rPr lang="en-US" smtClean="0"/>
              <a:pPr/>
              <a:t>32</a:t>
            </a:fld>
            <a:endParaRPr lang="en-US"/>
          </a:p>
        </p:txBody>
      </p:sp>
    </p:spTree>
    <p:extLst>
      <p:ext uri="{BB962C8B-B14F-4D97-AF65-F5344CB8AC3E}">
        <p14:creationId xmlns:p14="http://schemas.microsoft.com/office/powerpoint/2010/main" val="1318780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495800"/>
          </a:xfrm>
        </p:spPr>
        <p:txBody>
          <a:bodyPr/>
          <a:lstStyle/>
          <a:p>
            <a:r>
              <a:rPr lang="en-US" sz="1600"/>
              <a:t>It is important to recognize the signs and symptoms of hypoglycemia.  Autonomic symptoms occur because of activation of both the adrenergic and cholinergic parts of the autonomic nervous system, while neuroglycopenic (a big word) symptoms result from inadequate glucose supply to the brain, leading to neurological dysfunction.</a:t>
            </a:r>
          </a:p>
          <a:p>
            <a:endParaRPr lang="en-US" sz="1600"/>
          </a:p>
          <a:p>
            <a:r>
              <a:rPr lang="en-US" sz="1600"/>
              <a:t>Glucose is an obligate fuel for the brain under normal physiological conditions and the brain accounts for 50% of whole-body glucose utilization.  The brain cannot synthesize or store glucose and it requires a constant supply of glucose from the circulation.</a:t>
            </a:r>
          </a:p>
          <a:p>
            <a:endParaRPr lang="en-US" sz="1600"/>
          </a:p>
          <a:p>
            <a:r>
              <a:rPr lang="en-US" sz="1600"/>
              <a:t>Under normal circumstances the development of autonomic symptoms precedes </a:t>
            </a:r>
            <a:r>
              <a:rPr lang="en-US" sz="1600" err="1"/>
              <a:t>neuroglycopenic</a:t>
            </a:r>
            <a:r>
              <a:rPr lang="en-US" sz="1600"/>
              <a:t> symptoms and prompts corrective action before cognitive impairment begins.  But a blunting of these responses places the patient at considerable risk of being unaware of how close to being unconscious they are when hypoglycemic.   Endocrinologists sometimes categorize patients as “sensitive” or “insensitive” to hypoglycemia, the latter person being unable to recognize the early signs of hypoglycemia and at risk for more severe symptoms.</a:t>
            </a:r>
          </a:p>
          <a:p>
            <a:endParaRPr lang="en-US" sz="1600"/>
          </a:p>
          <a:p>
            <a:r>
              <a:rPr lang="en-US" sz="1600"/>
              <a:t>Time for Type 2 diabetes.</a:t>
            </a:r>
          </a:p>
        </p:txBody>
      </p:sp>
      <p:sp>
        <p:nvSpPr>
          <p:cNvPr id="4" name="Slide Number Placeholder 3"/>
          <p:cNvSpPr>
            <a:spLocks noGrp="1"/>
          </p:cNvSpPr>
          <p:nvPr>
            <p:ph type="sldNum" sz="quarter" idx="10"/>
          </p:nvPr>
        </p:nvSpPr>
        <p:spPr/>
        <p:txBody>
          <a:bodyPr/>
          <a:lstStyle/>
          <a:p>
            <a:fld id="{3EE0AB5B-A8FA-4D46-8637-6F15268F912C}" type="slidenum">
              <a:rPr lang="en-US" smtClean="0"/>
              <a:pPr/>
              <a:t>33</a:t>
            </a:fld>
            <a:endParaRPr lang="en-US"/>
          </a:p>
        </p:txBody>
      </p:sp>
    </p:spTree>
    <p:extLst>
      <p:ext uri="{BB962C8B-B14F-4D97-AF65-F5344CB8AC3E}">
        <p14:creationId xmlns:p14="http://schemas.microsoft.com/office/powerpoint/2010/main" val="4163511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0AB5B-A8FA-4D46-8637-6F15268F912C}" type="slidenum">
              <a:rPr lang="en-US" smtClean="0"/>
              <a:pPr/>
              <a:t>34</a:t>
            </a:fld>
            <a:endParaRPr lang="en-US"/>
          </a:p>
        </p:txBody>
      </p:sp>
    </p:spTree>
    <p:extLst>
      <p:ext uri="{BB962C8B-B14F-4D97-AF65-F5344CB8AC3E}">
        <p14:creationId xmlns:p14="http://schemas.microsoft.com/office/powerpoint/2010/main" val="1607020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0AB5B-A8FA-4D46-8637-6F15268F912C}" type="slidenum">
              <a:rPr lang="en-US" smtClean="0"/>
              <a:pPr/>
              <a:t>35</a:t>
            </a:fld>
            <a:endParaRPr lang="en-US"/>
          </a:p>
        </p:txBody>
      </p:sp>
    </p:spTree>
    <p:extLst>
      <p:ext uri="{BB962C8B-B14F-4D97-AF65-F5344CB8AC3E}">
        <p14:creationId xmlns:p14="http://schemas.microsoft.com/office/powerpoint/2010/main" val="563117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0AB5B-A8FA-4D46-8637-6F15268F912C}" type="slidenum">
              <a:rPr lang="en-US" smtClean="0"/>
              <a:pPr/>
              <a:t>36</a:t>
            </a:fld>
            <a:endParaRPr lang="en-US"/>
          </a:p>
        </p:txBody>
      </p:sp>
    </p:spTree>
    <p:extLst>
      <p:ext uri="{BB962C8B-B14F-4D97-AF65-F5344CB8AC3E}">
        <p14:creationId xmlns:p14="http://schemas.microsoft.com/office/powerpoint/2010/main" val="1644570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0AB5B-A8FA-4D46-8637-6F15268F912C}" type="slidenum">
              <a:rPr lang="en-US" smtClean="0"/>
              <a:pPr/>
              <a:t>37</a:t>
            </a:fld>
            <a:endParaRPr lang="en-US"/>
          </a:p>
        </p:txBody>
      </p:sp>
    </p:spTree>
    <p:extLst>
      <p:ext uri="{BB962C8B-B14F-4D97-AF65-F5344CB8AC3E}">
        <p14:creationId xmlns:p14="http://schemas.microsoft.com/office/powerpoint/2010/main" val="1050135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0AB5B-A8FA-4D46-8637-6F15268F912C}" type="slidenum">
              <a:rPr lang="en-US" smtClean="0"/>
              <a:pPr/>
              <a:t>38</a:t>
            </a:fld>
            <a:endParaRPr lang="en-US"/>
          </a:p>
        </p:txBody>
      </p:sp>
    </p:spTree>
    <p:extLst>
      <p:ext uri="{BB962C8B-B14F-4D97-AF65-F5344CB8AC3E}">
        <p14:creationId xmlns:p14="http://schemas.microsoft.com/office/powerpoint/2010/main" val="3414993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0AB5B-A8FA-4D46-8637-6F15268F912C}" type="slidenum">
              <a:rPr lang="en-US" smtClean="0"/>
              <a:pPr/>
              <a:t>39</a:t>
            </a:fld>
            <a:endParaRPr lang="en-US"/>
          </a:p>
        </p:txBody>
      </p:sp>
    </p:spTree>
    <p:extLst>
      <p:ext uri="{BB962C8B-B14F-4D97-AF65-F5344CB8AC3E}">
        <p14:creationId xmlns:p14="http://schemas.microsoft.com/office/powerpoint/2010/main" val="2926544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343400"/>
          </a:xfrm>
        </p:spPr>
        <p:txBody>
          <a:bodyPr/>
          <a:lstStyle/>
          <a:p>
            <a:r>
              <a:rPr lang="en-US" sz="1600"/>
              <a:t>The autoimmune etiology is mostly</a:t>
            </a:r>
            <a:r>
              <a:rPr lang="en-US" sz="1600" baseline="0"/>
              <a:t> limited to Caucasian populations, for whatever reason.</a:t>
            </a:r>
            <a:r>
              <a:rPr lang="en-US" sz="1600"/>
              <a:t>  As I mentioned earlier, </a:t>
            </a:r>
            <a:r>
              <a:rPr lang="en-US" sz="1600" baseline="0"/>
              <a:t>other factors affecting pancreatic beta cell function can result in diabetes that presents exactly the same way as autoimmune </a:t>
            </a:r>
            <a:r>
              <a:rPr lang="en-US" sz="1600" b="1" baseline="0"/>
              <a:t>Type 1</a:t>
            </a:r>
            <a:r>
              <a:rPr lang="en-US" sz="1600" baseline="0"/>
              <a:t> diabetes, e.g., </a:t>
            </a:r>
            <a:r>
              <a:rPr lang="en-US" sz="1600"/>
              <a:t>pancreatitis or cystic fibrosis; or even exposure to chemicals or certain drugs, such as glucocorticoids.</a:t>
            </a:r>
            <a:endParaRPr lang="en-US" sz="1600" baseline="0"/>
          </a:p>
          <a:p>
            <a:endParaRPr lang="en-US" sz="1600"/>
          </a:p>
          <a:p>
            <a:r>
              <a:rPr lang="en-US" sz="1600"/>
              <a:t>Whatever the pathogenesis, type 1 diabetes is usually diagnosed in children, adolescents or young adults.  There is a steady rise in incidence in the onset of </a:t>
            </a:r>
            <a:r>
              <a:rPr lang="en-US" sz="1600" b="1"/>
              <a:t>Type 1</a:t>
            </a:r>
            <a:r>
              <a:rPr lang="en-US" sz="1600"/>
              <a:t> throughout childhood with the peak occurring slightly earlier in girls (at 11 years of age) than in boys (at 14 years of age), coincident with puberty. </a:t>
            </a:r>
            <a:endParaRPr lang="en-US" sz="1600">
              <a:cs typeface="Calibri"/>
            </a:endParaRPr>
          </a:p>
          <a:p>
            <a:endParaRPr lang="en-US" sz="1600"/>
          </a:p>
          <a:p>
            <a:r>
              <a:rPr lang="en-US" sz="1600"/>
              <a:t>Regarding genetics, the risk of developing </a:t>
            </a:r>
            <a:r>
              <a:rPr lang="en-US" sz="1600" b="1"/>
              <a:t>Type 1</a:t>
            </a:r>
            <a:r>
              <a:rPr lang="en-US" sz="1600"/>
              <a:t> diabetes increases with the number of family members with the condition.  The background risk in the general population is 0.4% but increases to a whopping 65-70% for a monozygotic twin whose twin develops diabetes under the age of 5 years.  On the next slide, we will see that </a:t>
            </a:r>
            <a:r>
              <a:rPr lang="en-US" sz="1600" b="1"/>
              <a:t>Type 1</a:t>
            </a:r>
            <a:r>
              <a:rPr lang="en-US" sz="1600"/>
              <a:t> much less common on JC centers than </a:t>
            </a:r>
            <a:r>
              <a:rPr lang="en-US" sz="1600" b="1"/>
              <a:t>Type 2</a:t>
            </a:r>
            <a:r>
              <a:rPr lang="en-US" sz="1600"/>
              <a:t>.  </a:t>
            </a:r>
            <a:endParaRPr lang="en-US" sz="1600">
              <a:cs typeface="Calibri"/>
            </a:endParaRPr>
          </a:p>
        </p:txBody>
      </p:sp>
      <p:sp>
        <p:nvSpPr>
          <p:cNvPr id="4" name="Slide Number Placeholder 3"/>
          <p:cNvSpPr>
            <a:spLocks noGrp="1"/>
          </p:cNvSpPr>
          <p:nvPr>
            <p:ph type="sldNum" sz="quarter" idx="10"/>
          </p:nvPr>
        </p:nvSpPr>
        <p:spPr/>
        <p:txBody>
          <a:bodyPr/>
          <a:lstStyle/>
          <a:p>
            <a:fld id="{3EE0AB5B-A8FA-4D46-8637-6F15268F912C}" type="slidenum">
              <a:rPr lang="en-US" smtClean="0"/>
              <a:pPr/>
              <a:t>4</a:t>
            </a:fld>
            <a:endParaRPr lang="en-US"/>
          </a:p>
        </p:txBody>
      </p:sp>
    </p:spTree>
    <p:extLst>
      <p:ext uri="{BB962C8B-B14F-4D97-AF65-F5344CB8AC3E}">
        <p14:creationId xmlns:p14="http://schemas.microsoft.com/office/powerpoint/2010/main" val="29418548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0AB5B-A8FA-4D46-8637-6F15268F912C}" type="slidenum">
              <a:rPr lang="en-US" smtClean="0"/>
              <a:pPr/>
              <a:t>40</a:t>
            </a:fld>
            <a:endParaRPr lang="en-US"/>
          </a:p>
        </p:txBody>
      </p:sp>
    </p:spTree>
    <p:extLst>
      <p:ext uri="{BB962C8B-B14F-4D97-AF65-F5344CB8AC3E}">
        <p14:creationId xmlns:p14="http://schemas.microsoft.com/office/powerpoint/2010/main" val="6051710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0AB5B-A8FA-4D46-8637-6F15268F912C}" type="slidenum">
              <a:rPr lang="en-US" smtClean="0"/>
              <a:pPr/>
              <a:t>41</a:t>
            </a:fld>
            <a:endParaRPr lang="en-US"/>
          </a:p>
        </p:txBody>
      </p:sp>
    </p:spTree>
    <p:extLst>
      <p:ext uri="{BB962C8B-B14F-4D97-AF65-F5344CB8AC3E}">
        <p14:creationId xmlns:p14="http://schemas.microsoft.com/office/powerpoint/2010/main" val="35428508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0AB5B-A8FA-4D46-8637-6F15268F912C}" type="slidenum">
              <a:rPr lang="en-US" smtClean="0"/>
              <a:pPr/>
              <a:t>42</a:t>
            </a:fld>
            <a:endParaRPr lang="en-US"/>
          </a:p>
        </p:txBody>
      </p:sp>
    </p:spTree>
    <p:extLst>
      <p:ext uri="{BB962C8B-B14F-4D97-AF65-F5344CB8AC3E}">
        <p14:creationId xmlns:p14="http://schemas.microsoft.com/office/powerpoint/2010/main" val="19959091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0AB5B-A8FA-4D46-8637-6F15268F912C}" type="slidenum">
              <a:rPr lang="en-US" smtClean="0"/>
              <a:pPr/>
              <a:t>43</a:t>
            </a:fld>
            <a:endParaRPr lang="en-US"/>
          </a:p>
        </p:txBody>
      </p:sp>
    </p:spTree>
    <p:extLst>
      <p:ext uri="{BB962C8B-B14F-4D97-AF65-F5344CB8AC3E}">
        <p14:creationId xmlns:p14="http://schemas.microsoft.com/office/powerpoint/2010/main" val="33629832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0AB5B-A8FA-4D46-8637-6F15268F912C}" type="slidenum">
              <a:rPr lang="en-US" smtClean="0"/>
              <a:pPr/>
              <a:t>45</a:t>
            </a:fld>
            <a:endParaRPr lang="en-US"/>
          </a:p>
        </p:txBody>
      </p:sp>
    </p:spTree>
    <p:extLst>
      <p:ext uri="{BB962C8B-B14F-4D97-AF65-F5344CB8AC3E}">
        <p14:creationId xmlns:p14="http://schemas.microsoft.com/office/powerpoint/2010/main" val="23626299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0AB5B-A8FA-4D46-8637-6F15268F912C}" type="slidenum">
              <a:rPr lang="en-US" smtClean="0"/>
              <a:pPr/>
              <a:t>46</a:t>
            </a:fld>
            <a:endParaRPr lang="en-US"/>
          </a:p>
        </p:txBody>
      </p:sp>
    </p:spTree>
    <p:extLst>
      <p:ext uri="{BB962C8B-B14F-4D97-AF65-F5344CB8AC3E}">
        <p14:creationId xmlns:p14="http://schemas.microsoft.com/office/powerpoint/2010/main" val="31934643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0AB5B-A8FA-4D46-8637-6F15268F912C}" type="slidenum">
              <a:rPr lang="en-US" smtClean="0"/>
              <a:pPr/>
              <a:t>47</a:t>
            </a:fld>
            <a:endParaRPr lang="en-US"/>
          </a:p>
        </p:txBody>
      </p:sp>
    </p:spTree>
    <p:extLst>
      <p:ext uri="{BB962C8B-B14F-4D97-AF65-F5344CB8AC3E}">
        <p14:creationId xmlns:p14="http://schemas.microsoft.com/office/powerpoint/2010/main" val="32529161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0AB5B-A8FA-4D46-8637-6F15268F912C}" type="slidenum">
              <a:rPr lang="en-US" smtClean="0"/>
              <a:pPr/>
              <a:t>48</a:t>
            </a:fld>
            <a:endParaRPr lang="en-US"/>
          </a:p>
        </p:txBody>
      </p:sp>
    </p:spTree>
    <p:extLst>
      <p:ext uri="{BB962C8B-B14F-4D97-AF65-F5344CB8AC3E}">
        <p14:creationId xmlns:p14="http://schemas.microsoft.com/office/powerpoint/2010/main" val="10897890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0AB5B-A8FA-4D46-8637-6F15268F912C}" type="slidenum">
              <a:rPr lang="en-US" smtClean="0"/>
              <a:pPr/>
              <a:t>49</a:t>
            </a:fld>
            <a:endParaRPr lang="en-US"/>
          </a:p>
        </p:txBody>
      </p:sp>
    </p:spTree>
    <p:extLst>
      <p:ext uri="{BB962C8B-B14F-4D97-AF65-F5344CB8AC3E}">
        <p14:creationId xmlns:p14="http://schemas.microsoft.com/office/powerpoint/2010/main" val="42142746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800600"/>
          </a:xfrm>
        </p:spPr>
        <p:txBody>
          <a:bodyPr/>
          <a:lstStyle/>
          <a:p>
            <a:pPr marL="285750" indent="-285750">
              <a:buFont typeface="Arial" panose="020B0604020202020204" pitchFamily="34" charset="0"/>
              <a:buChar char="•"/>
            </a:pPr>
            <a:r>
              <a:rPr lang="en-US" sz="1800"/>
              <a:t>Students who are in </a:t>
            </a:r>
            <a:r>
              <a:rPr lang="en-US" sz="1800" u="sng"/>
              <a:t>denial</a:t>
            </a:r>
            <a:r>
              <a:rPr lang="en-US" sz="1800"/>
              <a:t> about their diagnosis of Type 1 diabetes and </a:t>
            </a:r>
            <a:r>
              <a:rPr lang="en-US" sz="1800" u="sng"/>
              <a:t>refuse to take insulin regularly</a:t>
            </a:r>
            <a:r>
              <a:rPr lang="en-US" sz="1800"/>
              <a:t> are not ready for JC, or employment for that matter.  Their ability to fully participate in the program would be seriously compromised and they may bounce in and out of DKA and exceed our concept of Basic Health Care, defined in PRH 2.3, R11, Exhibit 2-3 (note the PRH reference in red on the slide.</a:t>
            </a:r>
          </a:p>
          <a:p>
            <a:pPr marL="285750" indent="-285750">
              <a:buFont typeface="Arial" panose="020B0604020202020204" pitchFamily="34" charset="0"/>
              <a:buChar char="•"/>
            </a:pPr>
            <a:r>
              <a:rPr lang="en-US" sz="1800"/>
              <a:t>Note that applicants who have been very recently diagnosed with diabetes will have frequent changes in their management and take a few months to </a:t>
            </a:r>
            <a:r>
              <a:rPr lang="en-US" sz="1800" err="1"/>
              <a:t>stabiize</a:t>
            </a:r>
            <a:r>
              <a:rPr lang="en-US" sz="1800"/>
              <a:t>.</a:t>
            </a:r>
          </a:p>
          <a:p>
            <a:pPr marL="285750" indent="-285750">
              <a:buFont typeface="Arial" panose="020B0604020202020204" pitchFamily="34" charset="0"/>
              <a:buChar char="•"/>
            </a:pPr>
            <a:r>
              <a:rPr lang="en-US" sz="1800" b="0"/>
              <a:t>An elevated A1C level is not a criterion for denial of entry.</a:t>
            </a:r>
          </a:p>
        </p:txBody>
      </p:sp>
      <p:sp>
        <p:nvSpPr>
          <p:cNvPr id="4" name="Slide Number Placeholder 3"/>
          <p:cNvSpPr>
            <a:spLocks noGrp="1"/>
          </p:cNvSpPr>
          <p:nvPr>
            <p:ph type="sldNum" sz="quarter" idx="10"/>
          </p:nvPr>
        </p:nvSpPr>
        <p:spPr/>
        <p:txBody>
          <a:bodyPr/>
          <a:lstStyle/>
          <a:p>
            <a:fld id="{3EE0AB5B-A8FA-4D46-8637-6F15268F912C}" type="slidenum">
              <a:rPr lang="en-US" smtClean="0"/>
              <a:pPr/>
              <a:t>50</a:t>
            </a:fld>
            <a:endParaRPr lang="en-US"/>
          </a:p>
        </p:txBody>
      </p:sp>
    </p:spTree>
    <p:extLst>
      <p:ext uri="{BB962C8B-B14F-4D97-AF65-F5344CB8AC3E}">
        <p14:creationId xmlns:p14="http://schemas.microsoft.com/office/powerpoint/2010/main" val="145483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a:t>Most students with diabetes on center or applying to JC will have </a:t>
            </a:r>
            <a:r>
              <a:rPr lang="en-US" sz="1800" b="1"/>
              <a:t>Type 2</a:t>
            </a:r>
            <a:r>
              <a:rPr lang="en-US" sz="1800"/>
              <a:t> diabetes, whether or not they know it.   Most of the time, JC students with </a:t>
            </a:r>
            <a:r>
              <a:rPr lang="en-US" sz="1800" b="1"/>
              <a:t>Type 1</a:t>
            </a:r>
            <a:r>
              <a:rPr lang="en-US" sz="1800"/>
              <a:t> diabetes will have already been </a:t>
            </a:r>
            <a:r>
              <a:rPr lang="en-US" sz="1800" u="sng"/>
              <a:t>diagnosed</a:t>
            </a:r>
            <a:r>
              <a:rPr lang="en-US" sz="1800"/>
              <a:t> and </a:t>
            </a:r>
            <a:r>
              <a:rPr lang="en-US" sz="1800" u="sng"/>
              <a:t>prescribed an insulin management plan</a:t>
            </a:r>
            <a:r>
              <a:rPr lang="en-US" sz="1800"/>
              <a:t> prior to applying to JC.  On rare occasions, a student may develop </a:t>
            </a:r>
            <a:r>
              <a:rPr lang="en-US" sz="1800" b="1"/>
              <a:t>Type 1</a:t>
            </a:r>
            <a:r>
              <a:rPr lang="en-US" sz="1800"/>
              <a:t> diabetes after entry into JC and we will discuss the symptoms that occur during the onset of </a:t>
            </a:r>
            <a:r>
              <a:rPr lang="en-US" sz="1800" b="1"/>
              <a:t>Type 1</a:t>
            </a:r>
            <a:r>
              <a:rPr lang="en-US" sz="1800"/>
              <a:t> diabetes in a few minutes.</a:t>
            </a:r>
            <a:endParaRPr lang="en-US">
              <a:ea typeface="Calibri"/>
              <a:cs typeface="Calibri"/>
            </a:endParaRPr>
          </a:p>
          <a:p>
            <a:endParaRPr lang="en-US" sz="1800"/>
          </a:p>
        </p:txBody>
      </p:sp>
      <p:sp>
        <p:nvSpPr>
          <p:cNvPr id="4" name="Slide Number Placeholder 3"/>
          <p:cNvSpPr>
            <a:spLocks noGrp="1"/>
          </p:cNvSpPr>
          <p:nvPr>
            <p:ph type="sldNum" sz="quarter" idx="10"/>
          </p:nvPr>
        </p:nvSpPr>
        <p:spPr/>
        <p:txBody>
          <a:bodyPr/>
          <a:lstStyle/>
          <a:p>
            <a:fld id="{3EE0AB5B-A8FA-4D46-8637-6F15268F912C}" type="slidenum">
              <a:rPr lang="en-US" smtClean="0"/>
              <a:pPr/>
              <a:t>5</a:t>
            </a:fld>
            <a:endParaRPr lang="en-US"/>
          </a:p>
        </p:txBody>
      </p:sp>
    </p:spTree>
    <p:extLst>
      <p:ext uri="{BB962C8B-B14F-4D97-AF65-F5344CB8AC3E}">
        <p14:creationId xmlns:p14="http://schemas.microsoft.com/office/powerpoint/2010/main" val="5610704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0AB5B-A8FA-4D46-8637-6F15268F912C}" type="slidenum">
              <a:rPr lang="en-US" smtClean="0"/>
              <a:pPr/>
              <a:t>51</a:t>
            </a:fld>
            <a:endParaRPr lang="en-US"/>
          </a:p>
        </p:txBody>
      </p:sp>
    </p:spTree>
    <p:extLst>
      <p:ext uri="{BB962C8B-B14F-4D97-AF65-F5344CB8AC3E}">
        <p14:creationId xmlns:p14="http://schemas.microsoft.com/office/powerpoint/2010/main" val="24343166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0AB5B-A8FA-4D46-8637-6F15268F912C}" type="slidenum">
              <a:rPr lang="en-US" smtClean="0"/>
              <a:pPr/>
              <a:t>52</a:t>
            </a:fld>
            <a:endParaRPr lang="en-US"/>
          </a:p>
        </p:txBody>
      </p:sp>
    </p:spTree>
    <p:extLst>
      <p:ext uri="{BB962C8B-B14F-4D97-AF65-F5344CB8AC3E}">
        <p14:creationId xmlns:p14="http://schemas.microsoft.com/office/powerpoint/2010/main" val="1322877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0AB5B-A8FA-4D46-8637-6F15268F912C}" type="slidenum">
              <a:rPr lang="en-US" smtClean="0"/>
              <a:pPr/>
              <a:t>53</a:t>
            </a:fld>
            <a:endParaRPr lang="en-US"/>
          </a:p>
        </p:txBody>
      </p:sp>
    </p:spTree>
    <p:extLst>
      <p:ext uri="{BB962C8B-B14F-4D97-AF65-F5344CB8AC3E}">
        <p14:creationId xmlns:p14="http://schemas.microsoft.com/office/powerpoint/2010/main" val="191776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800600"/>
          </a:xfrm>
        </p:spPr>
        <p:txBody>
          <a:bodyPr/>
          <a:lstStyle/>
          <a:p>
            <a:r>
              <a:rPr lang="en-US" sz="1800"/>
              <a:t>The gold standard test for diabetes is the </a:t>
            </a:r>
            <a:r>
              <a:rPr lang="en-US" sz="1800" u="sng"/>
              <a:t>o</a:t>
            </a:r>
            <a:r>
              <a:rPr lang="en-US" sz="1800"/>
              <a:t>ral </a:t>
            </a:r>
            <a:r>
              <a:rPr lang="en-US" sz="1800" u="sng"/>
              <a:t>g</a:t>
            </a:r>
            <a:r>
              <a:rPr lang="en-US" sz="1800"/>
              <a:t>lucose </a:t>
            </a:r>
            <a:r>
              <a:rPr lang="en-US" sz="1800" u="sng"/>
              <a:t>t</a:t>
            </a:r>
            <a:r>
              <a:rPr lang="en-US" sz="1800"/>
              <a:t>olerance </a:t>
            </a:r>
            <a:r>
              <a:rPr lang="en-US" sz="1800" u="sng"/>
              <a:t>t</a:t>
            </a:r>
            <a:r>
              <a:rPr lang="en-US" sz="1800"/>
              <a:t>est (</a:t>
            </a:r>
            <a:r>
              <a:rPr lang="en-US" sz="1800" b="1"/>
              <a:t>OGTT</a:t>
            </a:r>
            <a:r>
              <a:rPr lang="en-US" sz="1800"/>
              <a:t>), seen in </a:t>
            </a:r>
            <a:r>
              <a:rPr lang="en-US" sz="1800" b="1"/>
              <a:t>bullet #3</a:t>
            </a:r>
            <a:r>
              <a:rPr lang="en-US" sz="1800"/>
              <a:t>.  However, this test requires (1) an overnight fast followed (2) by a 75-gram glucose drink, with (3) blood glucose samples taken before the drink and 2-hours afterwards.  This test is much too cumbersome for most JCCs and it’s much more practical to perform a simple A1C or </a:t>
            </a:r>
            <a:r>
              <a:rPr lang="en-US" sz="1800" u="sng"/>
              <a:t>f</a:t>
            </a:r>
            <a:r>
              <a:rPr lang="en-US" sz="1800"/>
              <a:t>asting </a:t>
            </a:r>
            <a:r>
              <a:rPr lang="en-US" sz="1800" u="sng"/>
              <a:t>b</a:t>
            </a:r>
            <a:r>
              <a:rPr lang="en-US" sz="1800"/>
              <a:t>lood </a:t>
            </a:r>
            <a:r>
              <a:rPr lang="en-US" sz="1800" u="sng"/>
              <a:t>s</a:t>
            </a:r>
            <a:r>
              <a:rPr lang="en-US" sz="1800"/>
              <a:t>ugar </a:t>
            </a:r>
            <a:r>
              <a:rPr lang="en-US" sz="1800" b="1"/>
              <a:t>FBS</a:t>
            </a:r>
            <a:r>
              <a:rPr lang="en-US" sz="1800"/>
              <a:t>, noted in </a:t>
            </a:r>
            <a:r>
              <a:rPr lang="en-US" sz="1800" b="1"/>
              <a:t>bullets #1 and #2</a:t>
            </a:r>
            <a:r>
              <a:rPr lang="en-US" sz="1800"/>
              <a:t> on the slide.  Note that the Fasting Blood Sugar in </a:t>
            </a:r>
            <a:r>
              <a:rPr lang="en-US" sz="1800" b="1"/>
              <a:t>bullet #2</a:t>
            </a:r>
            <a:r>
              <a:rPr lang="en-US" sz="1800"/>
              <a:t> can only be accurate if there has been legitimate fasting for 8-hours, the </a:t>
            </a:r>
            <a:r>
              <a:rPr lang="en-US" sz="1800" u="sng"/>
              <a:t>A1C test is the easiest and most reliable test to perform on center </a:t>
            </a:r>
            <a:r>
              <a:rPr lang="en-US" sz="1800"/>
              <a:t>which can be drawn at any time of the day and regardless of when the student last ate.</a:t>
            </a:r>
          </a:p>
          <a:p>
            <a:endParaRPr lang="en-US" sz="1800"/>
          </a:p>
          <a:p>
            <a:r>
              <a:rPr lang="en-US" sz="1800"/>
              <a:t>Regarding </a:t>
            </a:r>
            <a:r>
              <a:rPr lang="en-US" sz="1800" b="1"/>
              <a:t>bullet #5</a:t>
            </a:r>
            <a:r>
              <a:rPr lang="en-US" sz="1800"/>
              <a:t>, the blood glucose level required to cause glucose to spill in the urine is call the renal threshold.  That level of blood glucose varies from patient to patient, requiring a blood glucose range of between roughly 150 to 250 mg/dL to be exceeded before glucose spills in the urine.  The AVERAGE renal threshold is about 180 mg/dL before urine spilling occurs.  Renal glycosuria, meaning a positive glucose on a urinalysis (obtained on all entering students) warrants obtaining additional history and collecting a diagnostic test for diabetes, just discussed.  TIME for a ZEBRA:  about 1/33,000 people have a familial defect in the kidney’s proximal tubules and have glucose in their urine all the time, in the absence of other renal or endocrine conditions.  These patients are asymptomatic and are found randomly on urinalysis.  </a:t>
            </a:r>
            <a:endParaRPr lang="en-US" sz="1800">
              <a:cs typeface="Calibri"/>
            </a:endParaRPr>
          </a:p>
          <a:p>
            <a:endParaRPr lang="en-US" sz="1800"/>
          </a:p>
          <a:p>
            <a:r>
              <a:rPr lang="en-US" sz="1800"/>
              <a:t>On the next slide we look a little closer at interpreting blood sugar values from </a:t>
            </a:r>
            <a:r>
              <a:rPr lang="en-US" sz="1800" b="1"/>
              <a:t>bullets #2 and #3</a:t>
            </a:r>
            <a:r>
              <a:rPr lang="en-US" sz="1800"/>
              <a:t> on this slide.</a:t>
            </a:r>
            <a:endParaRPr lang="en-US" sz="1800">
              <a:ea typeface="Calibri"/>
              <a:cs typeface="Calibri"/>
            </a:endParaRPr>
          </a:p>
        </p:txBody>
      </p:sp>
      <p:sp>
        <p:nvSpPr>
          <p:cNvPr id="4" name="Slide Number Placeholder 3"/>
          <p:cNvSpPr>
            <a:spLocks noGrp="1"/>
          </p:cNvSpPr>
          <p:nvPr>
            <p:ph type="sldNum" sz="quarter" idx="10"/>
          </p:nvPr>
        </p:nvSpPr>
        <p:spPr/>
        <p:txBody>
          <a:bodyPr/>
          <a:lstStyle/>
          <a:p>
            <a:fld id="{3EE0AB5B-A8FA-4D46-8637-6F15268F912C}" type="slidenum">
              <a:rPr lang="en-US" smtClean="0"/>
              <a:pPr/>
              <a:t>6</a:t>
            </a:fld>
            <a:endParaRPr lang="en-US"/>
          </a:p>
        </p:txBody>
      </p:sp>
    </p:spTree>
    <p:extLst>
      <p:ext uri="{BB962C8B-B14F-4D97-AF65-F5344CB8AC3E}">
        <p14:creationId xmlns:p14="http://schemas.microsoft.com/office/powerpoint/2010/main" val="1037601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To reiterate, all that is needed is one </a:t>
            </a:r>
            <a:r>
              <a:rPr lang="en-US" sz="1800" u="sng"/>
              <a:t>fasting</a:t>
            </a:r>
            <a:r>
              <a:rPr lang="en-US" sz="1800"/>
              <a:t> (≥ 8 hours) blood sugar (FBS) of more than 125 mg/dL.</a:t>
            </a:r>
          </a:p>
          <a:p>
            <a:endParaRPr lang="en-US" sz="1800"/>
          </a:p>
          <a:p>
            <a:r>
              <a:rPr lang="en-US" sz="1800"/>
              <a:t>This slide notes the criteria for the diagnosis of diabetes and the in-between state of “impaired fasting glycemia” or “impaired glucose tolerance”.</a:t>
            </a:r>
            <a:endParaRPr lang="en-US" sz="1800">
              <a:cs typeface="Calibri"/>
            </a:endParaRPr>
          </a:p>
          <a:p>
            <a:endParaRPr lang="en-US" sz="1800"/>
          </a:p>
          <a:p>
            <a:r>
              <a:rPr lang="en-US" sz="1800"/>
              <a:t>The HgA</a:t>
            </a:r>
            <a:r>
              <a:rPr lang="en-US" sz="1800" baseline="-25000"/>
              <a:t>1c</a:t>
            </a:r>
            <a:r>
              <a:rPr lang="en-US" sz="1800"/>
              <a:t> level needed to establish a diagnosis of diabetes is addressed on the following slide.</a:t>
            </a:r>
            <a:endParaRPr lang="en-US" sz="1800">
              <a:ea typeface="Calibri"/>
              <a:cs typeface="Calibri"/>
            </a:endParaRPr>
          </a:p>
        </p:txBody>
      </p:sp>
      <p:sp>
        <p:nvSpPr>
          <p:cNvPr id="4" name="Slide Number Placeholder 3"/>
          <p:cNvSpPr>
            <a:spLocks noGrp="1"/>
          </p:cNvSpPr>
          <p:nvPr>
            <p:ph type="sldNum" sz="quarter" idx="10"/>
          </p:nvPr>
        </p:nvSpPr>
        <p:spPr/>
        <p:txBody>
          <a:bodyPr/>
          <a:lstStyle/>
          <a:p>
            <a:fld id="{3EE0AB5B-A8FA-4D46-8637-6F15268F912C}" type="slidenum">
              <a:rPr lang="en-US" smtClean="0"/>
              <a:pPr/>
              <a:t>7</a:t>
            </a:fld>
            <a:endParaRPr lang="en-US"/>
          </a:p>
        </p:txBody>
      </p:sp>
    </p:spTree>
    <p:extLst>
      <p:ext uri="{BB962C8B-B14F-4D97-AF65-F5344CB8AC3E}">
        <p14:creationId xmlns:p14="http://schemas.microsoft.com/office/powerpoint/2010/main" val="1011684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A1C is known by several names, as seen in small print on the slide – “HbA1C, Hemoglobin A1C, </a:t>
            </a:r>
            <a:r>
              <a:rPr lang="en-US" sz="1800" err="1"/>
              <a:t>Glucohemoglobin</a:t>
            </a:r>
            <a:r>
              <a:rPr lang="en-US" sz="1800"/>
              <a:t>, Glycohemoglobin, and Glycosylated Hemoglobin.  But, despite 5 different names used in printed literature, It is most commonly called “A1C” as noted in the center of the slide.  Remember, if the value is </a:t>
            </a:r>
            <a:r>
              <a:rPr lang="en-US"/>
              <a:t>≥6.5%, it is diagnostic of diabetes.  A1C</a:t>
            </a:r>
            <a:r>
              <a:rPr lang="en-US" sz="1800"/>
              <a:t> physiology is described on the next slide.</a:t>
            </a:r>
          </a:p>
        </p:txBody>
      </p:sp>
      <p:sp>
        <p:nvSpPr>
          <p:cNvPr id="4" name="Slide Number Placeholder 3"/>
          <p:cNvSpPr>
            <a:spLocks noGrp="1"/>
          </p:cNvSpPr>
          <p:nvPr>
            <p:ph type="sldNum" sz="quarter" idx="10"/>
          </p:nvPr>
        </p:nvSpPr>
        <p:spPr/>
        <p:txBody>
          <a:bodyPr/>
          <a:lstStyle/>
          <a:p>
            <a:fld id="{3EE0AB5B-A8FA-4D46-8637-6F15268F912C}" type="slidenum">
              <a:rPr lang="en-US" smtClean="0"/>
              <a:pPr/>
              <a:t>8</a:t>
            </a:fld>
            <a:endParaRPr lang="en-US"/>
          </a:p>
        </p:txBody>
      </p:sp>
    </p:spTree>
    <p:extLst>
      <p:ext uri="{BB962C8B-B14F-4D97-AF65-F5344CB8AC3E}">
        <p14:creationId xmlns:p14="http://schemas.microsoft.com/office/powerpoint/2010/main" val="411708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a:solidFill>
                  <a:srgbClr val="1F1F1F"/>
                </a:solidFill>
                <a:effectLst/>
                <a:highlight>
                  <a:srgbClr val="FFFFFF"/>
                </a:highlight>
                <a:latin typeface="Google Sans"/>
              </a:rPr>
              <a:t>The average life cycle of a human RBC is approximately </a:t>
            </a:r>
            <a:r>
              <a:rPr lang="en-US" sz="2800" b="0" i="0">
                <a:solidFill>
                  <a:srgbClr val="040C28"/>
                </a:solidFill>
                <a:effectLst/>
                <a:highlight>
                  <a:srgbClr val="D3E3FD"/>
                </a:highlight>
                <a:latin typeface="Google Sans"/>
              </a:rPr>
              <a:t>120 days</a:t>
            </a:r>
            <a:r>
              <a:rPr lang="en-US" sz="2800" b="0" i="0">
                <a:solidFill>
                  <a:srgbClr val="1F1F1F"/>
                </a:solidFill>
                <a:effectLst/>
                <a:highlight>
                  <a:srgbClr val="FFFFFF"/>
                </a:highlight>
                <a:latin typeface="Google Sans"/>
              </a:rPr>
              <a:t>.</a:t>
            </a:r>
            <a:r>
              <a:rPr lang="en-US" sz="2800">
                <a:solidFill>
                  <a:srgbClr val="1F1F1F"/>
                </a:solidFill>
                <a:highlight>
                  <a:srgbClr val="FFFFFF"/>
                </a:highlight>
                <a:latin typeface="Google Sans"/>
              </a:rPr>
              <a:t> </a:t>
            </a:r>
            <a:r>
              <a:rPr lang="en-US" sz="2800" b="0" i="0">
                <a:solidFill>
                  <a:srgbClr val="1F1F1F"/>
                </a:solidFill>
                <a:effectLst/>
                <a:highlight>
                  <a:srgbClr val="FFFFFF"/>
                </a:highlight>
                <a:latin typeface="Google Sans"/>
              </a:rPr>
              <a:t> Generally, by </a:t>
            </a:r>
            <a:r>
              <a:rPr lang="en-US" sz="2800">
                <a:solidFill>
                  <a:srgbClr val="1F1F1F"/>
                </a:solidFill>
                <a:highlight>
                  <a:srgbClr val="FFFFFF"/>
                </a:highlight>
                <a:latin typeface="Google Sans"/>
              </a:rPr>
              <a:t>that time</a:t>
            </a:r>
            <a:r>
              <a:rPr lang="en-US" sz="2800" b="0" i="0">
                <a:solidFill>
                  <a:srgbClr val="1F1F1F"/>
                </a:solidFill>
                <a:effectLst/>
                <a:highlight>
                  <a:srgbClr val="FFFFFF"/>
                </a:highlight>
                <a:latin typeface="Google Sans"/>
              </a:rPr>
              <a:t>, the cell is worn out and damaged.</a:t>
            </a:r>
            <a:r>
              <a:rPr lang="en-US" sz="2800">
                <a:solidFill>
                  <a:srgbClr val="1F1F1F"/>
                </a:solidFill>
                <a:highlight>
                  <a:srgbClr val="FFFFFF"/>
                </a:highlight>
                <a:latin typeface="Google Sans"/>
              </a:rPr>
              <a:t> </a:t>
            </a:r>
            <a:r>
              <a:rPr lang="en-US" sz="2800" b="0" i="0">
                <a:solidFill>
                  <a:srgbClr val="1F1F1F"/>
                </a:solidFill>
                <a:effectLst/>
                <a:highlight>
                  <a:srgbClr val="FFFFFF"/>
                </a:highlight>
                <a:latin typeface="Google Sans"/>
              </a:rPr>
              <a:t> RBCs pass through both the spleen and liver, where</a:t>
            </a:r>
            <a:r>
              <a:rPr lang="en-US" sz="2800">
                <a:solidFill>
                  <a:srgbClr val="1F1F1F"/>
                </a:solidFill>
                <a:highlight>
                  <a:srgbClr val="FFFFFF"/>
                </a:highlight>
                <a:latin typeface="Google Sans"/>
              </a:rPr>
              <a:t> </a:t>
            </a:r>
            <a:r>
              <a:rPr lang="en-US" sz="2800" b="0" i="0">
                <a:solidFill>
                  <a:srgbClr val="1F1F1F"/>
                </a:solidFill>
                <a:effectLst/>
                <a:highlight>
                  <a:srgbClr val="FFFFFF"/>
                </a:highlight>
                <a:latin typeface="Google Sans"/>
              </a:rPr>
              <a:t>macrophages break them down.</a:t>
            </a:r>
            <a:r>
              <a:rPr lang="en-US" sz="2800">
                <a:solidFill>
                  <a:srgbClr val="1F1F1F"/>
                </a:solidFill>
                <a:highlight>
                  <a:srgbClr val="FFFFFF"/>
                </a:highlight>
                <a:latin typeface="Google Sans"/>
              </a:rPr>
              <a:t> </a:t>
            </a:r>
            <a:endParaRPr lang="en-US" sz="2800" b="0" i="0">
              <a:solidFill>
                <a:srgbClr val="1F1F1F"/>
              </a:solidFill>
              <a:effectLst/>
              <a:highlight>
                <a:srgbClr val="FFFFFF"/>
              </a:highlight>
              <a:latin typeface="Google Sans"/>
            </a:endParaRPr>
          </a:p>
          <a:p>
            <a:pPr>
              <a:defRPr/>
            </a:pPr>
            <a:r>
              <a:rPr lang="en-US" sz="1800"/>
              <a:t>Be aware that A1C results may be adversely affected by </a:t>
            </a:r>
            <a:r>
              <a:rPr lang="en-US" sz="1800" u="sng"/>
              <a:t>severe anemia</a:t>
            </a:r>
            <a:r>
              <a:rPr lang="en-US" sz="1800"/>
              <a:t> or </a:t>
            </a:r>
            <a:r>
              <a:rPr lang="en-US" sz="1800" u="sng"/>
              <a:t>hemoglobinopathies</a:t>
            </a:r>
            <a:r>
              <a:rPr lang="en-US" sz="1800"/>
              <a:t>, such as sickle cell disease, where the life span of the RBCs is less than the normal 120 days.  </a:t>
            </a:r>
            <a:endParaRPr lang="en-US" sz="1800">
              <a:ea typeface="Calibri"/>
              <a:cs typeface="Calibri"/>
            </a:endParaRPr>
          </a:p>
          <a:p>
            <a:endParaRPr lang="en-US" sz="1800"/>
          </a:p>
        </p:txBody>
      </p:sp>
      <p:sp>
        <p:nvSpPr>
          <p:cNvPr id="4" name="Slide Number Placeholder 3"/>
          <p:cNvSpPr>
            <a:spLocks noGrp="1"/>
          </p:cNvSpPr>
          <p:nvPr>
            <p:ph type="sldNum" sz="quarter" idx="10"/>
          </p:nvPr>
        </p:nvSpPr>
        <p:spPr/>
        <p:txBody>
          <a:bodyPr/>
          <a:lstStyle/>
          <a:p>
            <a:fld id="{3EE0AB5B-A8FA-4D46-8637-6F15268F912C}" type="slidenum">
              <a:rPr lang="en-US" smtClean="0"/>
              <a:pPr/>
              <a:t>9</a:t>
            </a:fld>
            <a:endParaRPr lang="en-US"/>
          </a:p>
        </p:txBody>
      </p:sp>
    </p:spTree>
    <p:extLst>
      <p:ext uri="{BB962C8B-B14F-4D97-AF65-F5344CB8AC3E}">
        <p14:creationId xmlns:p14="http://schemas.microsoft.com/office/powerpoint/2010/main" val="3827499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B4D28FA6-044D-457E-9F01-14D2B67E97B2}" type="datetimeFigureOut">
              <a:rPr lang="en-US" smtClean="0"/>
              <a:pPr/>
              <a:t>3/28/2024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CC1E225-144E-4EBD-A964-AB8FCD6F04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4D28FA6-044D-457E-9F01-14D2B67E97B2}" type="datetimeFigureOut">
              <a:rPr lang="en-US" smtClean="0"/>
              <a:pPr/>
              <a:t>3/28/2024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CC1E225-144E-4EBD-A964-AB8FCD6F04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4D28FA6-044D-457E-9F01-14D2B67E97B2}" type="datetimeFigureOut">
              <a:rPr lang="en-US" smtClean="0"/>
              <a:pPr/>
              <a:t>3/28/2024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CC1E225-144E-4EBD-A964-AB8FCD6F044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695700"/>
            <a:ext cx="82296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B4D28FA6-044D-457E-9F01-14D2B67E97B2}" type="datetimeFigureOut">
              <a:rPr lang="en-US" smtClean="0"/>
              <a:pPr/>
              <a:t>3/28/2024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CC1E225-144E-4EBD-A964-AB8FCD6F044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130425"/>
            <a:ext cx="6705600" cy="1470025"/>
          </a:xfrm>
        </p:spPr>
        <p:txBody>
          <a:bodyPr/>
          <a:lstStyle/>
          <a:p>
            <a:r>
              <a:rPr lang="en-US"/>
              <a:t>Click to edit Master title style</a:t>
            </a:r>
          </a:p>
        </p:txBody>
      </p:sp>
      <p:sp>
        <p:nvSpPr>
          <p:cNvPr id="3" name="Subtitle 2"/>
          <p:cNvSpPr>
            <a:spLocks noGrp="1"/>
          </p:cNvSpPr>
          <p:nvPr>
            <p:ph type="subTitle" idx="1"/>
          </p:nvPr>
        </p:nvSpPr>
        <p:spPr>
          <a:xfrm>
            <a:off x="19050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D7508D-31AA-4F0A-B2A0-1E9D0D50162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73F288-119C-4A61-BAB7-6805DB4CCA3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599" y="4406900"/>
            <a:ext cx="674211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752599" y="2906713"/>
            <a:ext cx="67421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E39D01-8DD9-40FD-AFB1-0FF81B27281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600200"/>
            <a:ext cx="3429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600200"/>
            <a:ext cx="3429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E62A2D-75D7-4B7F-8457-6B3F6E8FCBE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00200" y="1524000"/>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6400" y="2209800"/>
            <a:ext cx="3354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816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929CD8-BD1D-4B36-A5F3-1EFA1DDBC6A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D35633-158A-4E04-893D-D6633F86FC2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57868B-9620-40F3-A4B3-F9E59E8A58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fld id="{B4D28FA6-044D-457E-9F01-14D2B67E97B2}" type="datetimeFigureOut">
              <a:rPr lang="en-US" smtClean="0"/>
              <a:pPr/>
              <a:t>3/28/2024</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6CC1E225-144E-4EBD-A964-AB8FCD6F044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8C5960-1C3F-41A3-A0EB-DB25ECC74E8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77B1C2-C15A-47EB-A02D-8FEEACE2078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9B3400-3592-41D0-8E25-CC7A80E00CF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4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364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0C59EF-3B80-40C9-B465-5B02E4D3A8F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143000"/>
          </a:xfrm>
        </p:spPr>
        <p:txBody>
          <a:bodyPr/>
          <a:lstStyle/>
          <a:p>
            <a:r>
              <a:rPr lang="en-US"/>
              <a:t>Click to edit Master title style</a:t>
            </a:r>
          </a:p>
        </p:txBody>
      </p:sp>
      <p:sp>
        <p:nvSpPr>
          <p:cNvPr id="3" name="Chart Placeholder 2"/>
          <p:cNvSpPr>
            <a:spLocks noGrp="1"/>
          </p:cNvSpPr>
          <p:nvPr>
            <p:ph type="chart" idx="1"/>
          </p:nvPr>
        </p:nvSpPr>
        <p:spPr>
          <a:xfrm>
            <a:off x="1752600" y="1600200"/>
            <a:ext cx="6934200" cy="4038600"/>
          </a:xfrm>
        </p:spPr>
        <p:txBody>
          <a:bodyPr/>
          <a:lstStyle/>
          <a:p>
            <a:pPr lvl="0"/>
            <a:r>
              <a:rPr lang="en-US" noProof="0"/>
              <a:t>Click icon to add chart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2FCD82-4B59-4D8F-96C5-373BE16214D6}"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1590A-D225-20BF-59A9-C7E41792F2D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7A81D20-F824-02D5-0001-B1ADB9A0DAA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0316C32-027B-B9B1-DC33-839E73AD1441}"/>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FD89595-83AB-D270-A09B-83F9930DBB6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BD43195D-AF9E-B4E5-1A06-CBD6FB22AEFF}"/>
              </a:ext>
            </a:extLst>
          </p:cNvPr>
          <p:cNvSpPr>
            <a:spLocks noGrp="1"/>
          </p:cNvSpPr>
          <p:nvPr>
            <p:ph type="sldNum" sz="quarter" idx="12"/>
          </p:nvPr>
        </p:nvSpPr>
        <p:spPr/>
        <p:txBody>
          <a:bodyPr/>
          <a:lstStyle/>
          <a:p>
            <a:pPr>
              <a:defRPr/>
            </a:pPr>
            <a:fld id="{69D7508D-31AA-4F0A-B2A0-1E9D0D50162F}" type="slidenum">
              <a:rPr lang="en-US" smtClean="0"/>
              <a:pPr>
                <a:defRPr/>
              </a:pPr>
              <a:t>‹#›</a:t>
            </a:fld>
            <a:endParaRPr lang="en-US"/>
          </a:p>
        </p:txBody>
      </p:sp>
    </p:spTree>
    <p:extLst>
      <p:ext uri="{BB962C8B-B14F-4D97-AF65-F5344CB8AC3E}">
        <p14:creationId xmlns:p14="http://schemas.microsoft.com/office/powerpoint/2010/main" val="927579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BA0CF-1617-8D6D-42B2-675FC2B7BB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0ACDB2-244C-85FD-7092-5BE1B6A910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6E0172-0CE9-EC6B-8898-CF23B0BF9FFC}"/>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B96089B-8C74-C693-B3FC-869C2271A42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EB219494-FCB8-CE1B-C248-6238DAB676D5}"/>
              </a:ext>
            </a:extLst>
          </p:cNvPr>
          <p:cNvSpPr>
            <a:spLocks noGrp="1"/>
          </p:cNvSpPr>
          <p:nvPr>
            <p:ph type="sldNum" sz="quarter" idx="12"/>
          </p:nvPr>
        </p:nvSpPr>
        <p:spPr/>
        <p:txBody>
          <a:bodyPr/>
          <a:lstStyle/>
          <a:p>
            <a:pPr>
              <a:defRPr/>
            </a:pPr>
            <a:fld id="{5B73F288-119C-4A61-BAB7-6805DB4CCA32}" type="slidenum">
              <a:rPr lang="en-US" smtClean="0"/>
              <a:pPr>
                <a:defRPr/>
              </a:pPr>
              <a:t>‹#›</a:t>
            </a:fld>
            <a:endParaRPr lang="en-US"/>
          </a:p>
        </p:txBody>
      </p:sp>
    </p:spTree>
    <p:extLst>
      <p:ext uri="{BB962C8B-B14F-4D97-AF65-F5344CB8AC3E}">
        <p14:creationId xmlns:p14="http://schemas.microsoft.com/office/powerpoint/2010/main" val="1341804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2BE1-756F-54FF-8B7F-359171A67CE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AE92114-F35F-6288-27E7-7249459B493F}"/>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B2BCC9-3A39-AAAF-CD6E-703D9394CF8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81BF5CC-E6A4-7AEC-5AF5-3E15087AA25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E6BE511A-D44E-0F1E-CDED-F62C6F1392B4}"/>
              </a:ext>
            </a:extLst>
          </p:cNvPr>
          <p:cNvSpPr>
            <a:spLocks noGrp="1"/>
          </p:cNvSpPr>
          <p:nvPr>
            <p:ph type="sldNum" sz="quarter" idx="12"/>
          </p:nvPr>
        </p:nvSpPr>
        <p:spPr/>
        <p:txBody>
          <a:bodyPr/>
          <a:lstStyle/>
          <a:p>
            <a:pPr>
              <a:defRPr/>
            </a:pPr>
            <a:fld id="{A6E39D01-8DD9-40FD-AFB1-0FF81B272814}" type="slidenum">
              <a:rPr lang="en-US" smtClean="0"/>
              <a:pPr>
                <a:defRPr/>
              </a:pPr>
              <a:t>‹#›</a:t>
            </a:fld>
            <a:endParaRPr lang="en-US"/>
          </a:p>
        </p:txBody>
      </p:sp>
    </p:spTree>
    <p:extLst>
      <p:ext uri="{BB962C8B-B14F-4D97-AF65-F5344CB8AC3E}">
        <p14:creationId xmlns:p14="http://schemas.microsoft.com/office/powerpoint/2010/main" val="1843265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BA1E-3D11-73A2-BE18-F9F8DFB4FE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67DAD7-0B77-A735-5C38-78B23E2A6DE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C094F4-65C2-EDC1-BF56-F30556B6626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8A08EC-0E41-2F43-1F53-06DD0C146E86}"/>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4A8AE603-144B-3F7E-2F9F-0BDAA11716D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5AC8B85-6773-6721-B616-539CE04286ED}"/>
              </a:ext>
            </a:extLst>
          </p:cNvPr>
          <p:cNvSpPr>
            <a:spLocks noGrp="1"/>
          </p:cNvSpPr>
          <p:nvPr>
            <p:ph type="sldNum" sz="quarter" idx="12"/>
          </p:nvPr>
        </p:nvSpPr>
        <p:spPr/>
        <p:txBody>
          <a:bodyPr/>
          <a:lstStyle/>
          <a:p>
            <a:pPr>
              <a:defRPr/>
            </a:pPr>
            <a:fld id="{BDE62A2D-75D7-4B7F-8457-6B3F6E8FCBED}" type="slidenum">
              <a:rPr lang="en-US" smtClean="0"/>
              <a:pPr>
                <a:defRPr/>
              </a:pPr>
              <a:t>‹#›</a:t>
            </a:fld>
            <a:endParaRPr lang="en-US"/>
          </a:p>
        </p:txBody>
      </p:sp>
    </p:spTree>
    <p:extLst>
      <p:ext uri="{BB962C8B-B14F-4D97-AF65-F5344CB8AC3E}">
        <p14:creationId xmlns:p14="http://schemas.microsoft.com/office/powerpoint/2010/main" val="2469906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66BF6-A1A6-16C8-88C6-F145F188D13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C48483-92F4-F84A-9DD6-A6D0AF5B624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FEF392F-6E72-2E95-CF7E-0F11F570E69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145CA0-DDF1-F8BE-A17D-7C019247E82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9742299-F4B8-BCA8-EE54-DE6CB9CE918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BA4C21-D6CF-4CE0-6CB3-AAF47053C74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A2A8CDF3-DFF7-A89E-5141-3BEFC6918ABD}"/>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E22A6776-ED8D-1775-8C88-672C4CA13FF7}"/>
              </a:ext>
            </a:extLst>
          </p:cNvPr>
          <p:cNvSpPr>
            <a:spLocks noGrp="1"/>
          </p:cNvSpPr>
          <p:nvPr>
            <p:ph type="sldNum" sz="quarter" idx="12"/>
          </p:nvPr>
        </p:nvSpPr>
        <p:spPr/>
        <p:txBody>
          <a:bodyPr/>
          <a:lstStyle/>
          <a:p>
            <a:pPr>
              <a:defRPr/>
            </a:pPr>
            <a:fld id="{29929CD8-BD1D-4B36-A5F3-1EFA1DDBC6A4}" type="slidenum">
              <a:rPr lang="en-US" smtClean="0"/>
              <a:pPr>
                <a:defRPr/>
              </a:pPr>
              <a:t>‹#›</a:t>
            </a:fld>
            <a:endParaRPr lang="en-US"/>
          </a:p>
        </p:txBody>
      </p:sp>
    </p:spTree>
    <p:extLst>
      <p:ext uri="{BB962C8B-B14F-4D97-AF65-F5344CB8AC3E}">
        <p14:creationId xmlns:p14="http://schemas.microsoft.com/office/powerpoint/2010/main" val="2073874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4D28FA6-044D-457E-9F01-14D2B67E97B2}" type="datetimeFigureOut">
              <a:rPr lang="en-US" smtClean="0"/>
              <a:pPr/>
              <a:t>3/28/2024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CC1E225-144E-4EBD-A964-AB8FCD6F044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BA2-4CDC-4E4D-2286-3D89CBE0F7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9F603B-774C-7D23-8E28-6EA00B1DF53C}"/>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552540AB-0CB8-D289-FE97-D5A19B9ADB2B}"/>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2CB854CE-7555-58CF-3441-DAECDC0E1FCC}"/>
              </a:ext>
            </a:extLst>
          </p:cNvPr>
          <p:cNvSpPr>
            <a:spLocks noGrp="1"/>
          </p:cNvSpPr>
          <p:nvPr>
            <p:ph type="sldNum" sz="quarter" idx="12"/>
          </p:nvPr>
        </p:nvSpPr>
        <p:spPr/>
        <p:txBody>
          <a:bodyPr/>
          <a:lstStyle/>
          <a:p>
            <a:pPr>
              <a:defRPr/>
            </a:pPr>
            <a:fld id="{73D35633-158A-4E04-893D-D6633F86FC2E}" type="slidenum">
              <a:rPr lang="en-US" smtClean="0"/>
              <a:pPr>
                <a:defRPr/>
              </a:pPr>
              <a:t>‹#›</a:t>
            </a:fld>
            <a:endParaRPr lang="en-US"/>
          </a:p>
        </p:txBody>
      </p:sp>
    </p:spTree>
    <p:extLst>
      <p:ext uri="{BB962C8B-B14F-4D97-AF65-F5344CB8AC3E}">
        <p14:creationId xmlns:p14="http://schemas.microsoft.com/office/powerpoint/2010/main" val="2600629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1682C2-BBB9-E76B-D7BD-42616AEEE018}"/>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7843B8F3-8B1B-0591-DFF3-44F865BA5A64}"/>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56369811-38DB-3AA8-F7C8-14265F753996}"/>
              </a:ext>
            </a:extLst>
          </p:cNvPr>
          <p:cNvSpPr>
            <a:spLocks noGrp="1"/>
          </p:cNvSpPr>
          <p:nvPr>
            <p:ph type="sldNum" sz="quarter" idx="12"/>
          </p:nvPr>
        </p:nvSpPr>
        <p:spPr/>
        <p:txBody>
          <a:bodyPr/>
          <a:lstStyle/>
          <a:p>
            <a:pPr>
              <a:defRPr/>
            </a:pPr>
            <a:fld id="{8757868B-9620-40F3-A4B3-F9E59E8A5822}" type="slidenum">
              <a:rPr lang="en-US" smtClean="0"/>
              <a:pPr>
                <a:defRPr/>
              </a:pPr>
              <a:t>‹#›</a:t>
            </a:fld>
            <a:endParaRPr lang="en-US"/>
          </a:p>
        </p:txBody>
      </p:sp>
    </p:spTree>
    <p:extLst>
      <p:ext uri="{BB962C8B-B14F-4D97-AF65-F5344CB8AC3E}">
        <p14:creationId xmlns:p14="http://schemas.microsoft.com/office/powerpoint/2010/main" val="403115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65EA-E41F-F87E-9C4D-329DEDD2599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369C910-64D0-B1AA-7971-28E81F5D13B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FBEC66-E22C-0BF1-6F41-66315A469A0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8425F7C-F096-9DAF-68BF-4CF2699E6CB6}"/>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42CB06FC-DA4C-A628-D19C-3E7F16F84C92}"/>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9B1DFC7-C146-A8B7-128B-4CB512DF1DE6}"/>
              </a:ext>
            </a:extLst>
          </p:cNvPr>
          <p:cNvSpPr>
            <a:spLocks noGrp="1"/>
          </p:cNvSpPr>
          <p:nvPr>
            <p:ph type="sldNum" sz="quarter" idx="12"/>
          </p:nvPr>
        </p:nvSpPr>
        <p:spPr/>
        <p:txBody>
          <a:bodyPr/>
          <a:lstStyle/>
          <a:p>
            <a:pPr>
              <a:defRPr/>
            </a:pPr>
            <a:fld id="{178C5960-1C3F-41A3-A0EB-DB25ECC74E8A}" type="slidenum">
              <a:rPr lang="en-US" smtClean="0"/>
              <a:pPr>
                <a:defRPr/>
              </a:pPr>
              <a:t>‹#›</a:t>
            </a:fld>
            <a:endParaRPr lang="en-US"/>
          </a:p>
        </p:txBody>
      </p:sp>
    </p:spTree>
    <p:extLst>
      <p:ext uri="{BB962C8B-B14F-4D97-AF65-F5344CB8AC3E}">
        <p14:creationId xmlns:p14="http://schemas.microsoft.com/office/powerpoint/2010/main" val="1411060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C915C-CA6A-D147-9E2A-07BD73E033E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B842344-6F34-36A4-8835-A71A37A346C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3175AB7-A336-46C6-88E8-1A7CF0FC275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FC5AA6F-DDAE-7843-D2F9-4528FECFC3EA}"/>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B02062B3-DA0F-AF04-5A90-F248BE07BEC4}"/>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87ACAD1E-02A3-BC09-78F8-B6109A3E297A}"/>
              </a:ext>
            </a:extLst>
          </p:cNvPr>
          <p:cNvSpPr>
            <a:spLocks noGrp="1"/>
          </p:cNvSpPr>
          <p:nvPr>
            <p:ph type="sldNum" sz="quarter" idx="12"/>
          </p:nvPr>
        </p:nvSpPr>
        <p:spPr/>
        <p:txBody>
          <a:bodyPr/>
          <a:lstStyle/>
          <a:p>
            <a:pPr>
              <a:defRPr/>
            </a:pPr>
            <a:fld id="{7D77B1C2-C15A-47EB-A02D-8FEEACE20789}" type="slidenum">
              <a:rPr lang="en-US" smtClean="0"/>
              <a:pPr>
                <a:defRPr/>
              </a:pPr>
              <a:t>‹#›</a:t>
            </a:fld>
            <a:endParaRPr lang="en-US"/>
          </a:p>
        </p:txBody>
      </p:sp>
    </p:spTree>
    <p:extLst>
      <p:ext uri="{BB962C8B-B14F-4D97-AF65-F5344CB8AC3E}">
        <p14:creationId xmlns:p14="http://schemas.microsoft.com/office/powerpoint/2010/main" val="2549174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CC8A-AF61-E531-7BD5-AB83B2C82F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F22A1A-EADC-477F-42AD-3A7621560B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67FF1-EFF4-0105-8D18-8DD01132298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6C6ED57-6C47-5027-AA35-D361C5D39E80}"/>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2B5A57E-0C19-A269-32DA-64CF78F71392}"/>
              </a:ext>
            </a:extLst>
          </p:cNvPr>
          <p:cNvSpPr>
            <a:spLocks noGrp="1"/>
          </p:cNvSpPr>
          <p:nvPr>
            <p:ph type="sldNum" sz="quarter" idx="12"/>
          </p:nvPr>
        </p:nvSpPr>
        <p:spPr/>
        <p:txBody>
          <a:bodyPr/>
          <a:lstStyle/>
          <a:p>
            <a:pPr>
              <a:defRPr/>
            </a:pPr>
            <a:fld id="{CA9B3400-3592-41D0-8E25-CC7A80E00CF7}" type="slidenum">
              <a:rPr lang="en-US" smtClean="0"/>
              <a:pPr>
                <a:defRPr/>
              </a:pPr>
              <a:t>‹#›</a:t>
            </a:fld>
            <a:endParaRPr lang="en-US"/>
          </a:p>
        </p:txBody>
      </p:sp>
    </p:spTree>
    <p:extLst>
      <p:ext uri="{BB962C8B-B14F-4D97-AF65-F5344CB8AC3E}">
        <p14:creationId xmlns:p14="http://schemas.microsoft.com/office/powerpoint/2010/main" val="3291964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C5E4CC-40C5-A99F-63CD-8C2447F261E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ACAC06-B3C7-11DA-F260-42F58F9D9CB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8D0F5E-9E3A-70A1-FDD5-82A308D6B94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CA26AA4-55F9-5C85-85B1-BEA8CF77807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EA3E9AFD-EB87-0E6D-D5F5-37E24DB7A167}"/>
              </a:ext>
            </a:extLst>
          </p:cNvPr>
          <p:cNvSpPr>
            <a:spLocks noGrp="1"/>
          </p:cNvSpPr>
          <p:nvPr>
            <p:ph type="sldNum" sz="quarter" idx="12"/>
          </p:nvPr>
        </p:nvSpPr>
        <p:spPr/>
        <p:txBody>
          <a:bodyPr/>
          <a:lstStyle/>
          <a:p>
            <a:pPr>
              <a:defRPr/>
            </a:pPr>
            <a:fld id="{7D0C59EF-3B80-40C9-B465-5B02E4D3A8F5}" type="slidenum">
              <a:rPr lang="en-US" smtClean="0"/>
              <a:pPr>
                <a:defRPr/>
              </a:pPr>
              <a:t>‹#›</a:t>
            </a:fld>
            <a:endParaRPr lang="en-US"/>
          </a:p>
        </p:txBody>
      </p:sp>
    </p:spTree>
    <p:extLst>
      <p:ext uri="{BB962C8B-B14F-4D97-AF65-F5344CB8AC3E}">
        <p14:creationId xmlns:p14="http://schemas.microsoft.com/office/powerpoint/2010/main" val="16027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B4D28FA6-044D-457E-9F01-14D2B67E97B2}" type="datetimeFigureOut">
              <a:rPr lang="en-US" smtClean="0"/>
              <a:pPr/>
              <a:t>3/28/2024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CC1E225-144E-4EBD-A964-AB8FCD6F044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B4D28FA6-044D-457E-9F01-14D2B67E97B2}" type="datetimeFigureOut">
              <a:rPr lang="en-US" smtClean="0"/>
              <a:pPr/>
              <a:t>3/28/2024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6CC1E225-144E-4EBD-A964-AB8FCD6F04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B4D28FA6-044D-457E-9F01-14D2B67E97B2}" type="datetimeFigureOut">
              <a:rPr lang="en-US" smtClean="0"/>
              <a:pPr/>
              <a:t>3/28/2024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6CC1E225-144E-4EBD-A964-AB8FCD6F04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4D28FA6-044D-457E-9F01-14D2B67E97B2}" type="datetimeFigureOut">
              <a:rPr lang="en-US" smtClean="0"/>
              <a:pPr/>
              <a:t>3/28/2024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6CC1E225-144E-4EBD-A964-AB8FCD6F04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4D28FA6-044D-457E-9F01-14D2B67E97B2}" type="datetimeFigureOut">
              <a:rPr lang="en-US" smtClean="0"/>
              <a:pPr/>
              <a:t>3/28/2024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CC1E225-144E-4EBD-A964-AB8FCD6F04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4D28FA6-044D-457E-9F01-14D2B67E97B2}" type="datetimeFigureOut">
              <a:rPr lang="en-US" smtClean="0"/>
              <a:pPr/>
              <a:t>3/28/2024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CC1E225-144E-4EBD-A964-AB8FCD6F044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fld id="{B4D28FA6-044D-457E-9F01-14D2B67E97B2}" type="datetimeFigureOut">
              <a:rPr lang="en-US" smtClean="0"/>
              <a:pPr/>
              <a:t>3/28/2024</a:t>
            </a:fld>
            <a:endParaRPr lang="en-US"/>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endParaRPr lang="en-US"/>
          </a:p>
        </p:txBody>
      </p:sp>
      <p:sp>
        <p:nvSpPr>
          <p:cNvPr id="62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CC1E225-144E-4EBD-A964-AB8FCD6F04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752600" y="381000"/>
            <a:ext cx="6934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1752600" y="1600200"/>
            <a:ext cx="6934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B0C49B8-DDFA-44D2-95AF-B563D6BE75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E181C6-D115-904D-580D-F3B2F78CECB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A83EFE-DE08-1CFA-B45D-78DC95B180D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36B185-3A55-92F7-8FC0-575CF7C7891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4D28FA6-044D-457E-9F01-14D2B67E97B2}" type="datetimeFigureOut">
              <a:rPr lang="en-US" smtClean="0"/>
              <a:pPr/>
              <a:t>3/28/2024</a:t>
            </a:fld>
            <a:endParaRPr lang="en-US"/>
          </a:p>
        </p:txBody>
      </p:sp>
      <p:sp>
        <p:nvSpPr>
          <p:cNvPr id="5" name="Footer Placeholder 4">
            <a:extLst>
              <a:ext uri="{FF2B5EF4-FFF2-40B4-BE49-F238E27FC236}">
                <a16:creationId xmlns:a16="http://schemas.microsoft.com/office/drawing/2014/main" id="{FFC715EB-3098-C03D-788C-396A2A661C2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07BB6EA-E32B-989F-D138-88E356F9EF6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6CC1E225-144E-4EBD-A964-AB8FCD6F0440}" type="slidenum">
              <a:rPr lang="en-US" smtClean="0"/>
              <a:pPr/>
              <a:t>‹#›</a:t>
            </a:fld>
            <a:endParaRPr lang="en-US"/>
          </a:p>
        </p:txBody>
      </p:sp>
    </p:spTree>
    <p:extLst>
      <p:ext uri="{BB962C8B-B14F-4D97-AF65-F5344CB8AC3E}">
        <p14:creationId xmlns:p14="http://schemas.microsoft.com/office/powerpoint/2010/main" val="150727364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wooden-tile/d/diabetes.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3.jpeg"/><Relationship Id="rId7" Type="http://schemas.openxmlformats.org/officeDocument/2006/relationships/diagramColors" Target="../diagrams/colors9.xml"/><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image" Target="../media/image24.emf"/></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hyperlink" Target="https://creativecommons.org/licenses/by-sa/3.0/" TargetMode="External"/><Relationship Id="rId4" Type="http://schemas.openxmlformats.org/officeDocument/2006/relationships/hyperlink" Target="https://thuocdantoc.vn/benh/insuli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hyperlink" Target="https://creativecommons.org/licenses/by/3.0/" TargetMode="External"/><Relationship Id="rId4" Type="http://schemas.openxmlformats.org/officeDocument/2006/relationships/hyperlink" Target="https://emergency-live.com/mg/it/miarahaba-e-sicurezza/cose-la-pancreatite-sy-qui-sono-no-sintomi/"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8.jpeg"/><Relationship Id="rId7" Type="http://schemas.openxmlformats.org/officeDocument/2006/relationships/diagramColors" Target="../diagrams/colors11.xml"/><Relationship Id="rId2" Type="http://schemas.openxmlformats.org/officeDocument/2006/relationships/notesSlide" Target="../notesSlides/notesSlide41.xml"/><Relationship Id="rId1" Type="http://schemas.openxmlformats.org/officeDocument/2006/relationships/slideLayout" Target="../slideLayouts/slideLayout2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4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1.jpeg"/><Relationship Id="rId7" Type="http://schemas.openxmlformats.org/officeDocument/2006/relationships/diagramColors" Target="../diagrams/colors12.xml"/><Relationship Id="rId2" Type="http://schemas.openxmlformats.org/officeDocument/2006/relationships/notesSlide" Target="../notesSlides/notesSlide42.xml"/><Relationship Id="rId1" Type="http://schemas.openxmlformats.org/officeDocument/2006/relationships/slideLayout" Target="../slideLayouts/slideLayout26.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hyperlink" Target="https://pixabay.com/en/run-workout-fitness-exercise-1290022/" TargetMode="External"/><Relationship Id="rId2" Type="http://schemas.openxmlformats.org/officeDocument/2006/relationships/image" Target="../media/image40.jpeg"/><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42.jpeg"/><Relationship Id="rId7" Type="http://schemas.openxmlformats.org/officeDocument/2006/relationships/diagramColors" Target="../diagrams/colors13.xml"/><Relationship Id="rId2" Type="http://schemas.openxmlformats.org/officeDocument/2006/relationships/notesSlide" Target="../notesSlides/notesSlide48.xml"/><Relationship Id="rId1" Type="http://schemas.openxmlformats.org/officeDocument/2006/relationships/slideLayout" Target="../slideLayouts/slideLayout26.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8" Type="http://schemas.openxmlformats.org/officeDocument/2006/relationships/hyperlink" Target="http://www.niddk.nih.gov" TargetMode="External"/><Relationship Id="rId3" Type="http://schemas.openxmlformats.org/officeDocument/2006/relationships/hyperlink" Target="http://www.cdc.gov/diabetes/basics/type2.html" TargetMode="External"/><Relationship Id="rId7" Type="http://schemas.openxmlformats.org/officeDocument/2006/relationships/hyperlink" Target="http://www.medscape.org/diabetes&amp;endocrinology" TargetMode="External"/><Relationship Id="rId2" Type="http://schemas.openxmlformats.org/officeDocument/2006/relationships/notesSlide" Target="../notesSlides/notesSlide50.xml"/><Relationship Id="rId1" Type="http://schemas.openxmlformats.org/officeDocument/2006/relationships/slideLayout" Target="../slideLayouts/slideLayout26.xml"/><Relationship Id="rId6" Type="http://schemas.openxmlformats.org/officeDocument/2006/relationships/hyperlink" Target="http://www.healthline.com/health/thpe-2-diabetes" TargetMode="External"/><Relationship Id="rId5" Type="http://schemas.openxmlformats.org/officeDocument/2006/relationships/hyperlink" Target="https://diabetesjournals.org/care/issue/47/Supplement_1" TargetMode="External"/><Relationship Id="rId4" Type="http://schemas.openxmlformats.org/officeDocument/2006/relationships/hyperlink" Target="http://www.diabetes.or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2.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jpe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block with letters on it&#10;&#10;Description automatically generated">
            <a:extLst>
              <a:ext uri="{FF2B5EF4-FFF2-40B4-BE49-F238E27FC236}">
                <a16:creationId xmlns:a16="http://schemas.microsoft.com/office/drawing/2014/main" id="{F9A0AAAD-38A9-A8D8-E967-E3E4E3540AF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500" r="5499" b="-1"/>
          <a:stretch/>
        </p:blipFill>
        <p:spPr>
          <a:xfrm>
            <a:off x="20" y="10"/>
            <a:ext cx="9143980" cy="6857990"/>
          </a:xfrm>
          <a:prstGeom prst="rect">
            <a:avLst/>
          </a:prstGeom>
        </p:spPr>
      </p:pic>
      <p:sp>
        <p:nvSpPr>
          <p:cNvPr id="20"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91578" y="838201"/>
            <a:ext cx="532362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2" name="Title 1"/>
          <p:cNvSpPr>
            <a:spLocks noGrp="1"/>
          </p:cNvSpPr>
          <p:nvPr>
            <p:ph type="ctrTitle"/>
          </p:nvPr>
        </p:nvSpPr>
        <p:spPr>
          <a:xfrm>
            <a:off x="2564909" y="1904389"/>
            <a:ext cx="4155791" cy="1655378"/>
          </a:xfrm>
        </p:spPr>
        <p:txBody>
          <a:bodyPr vert="horz" lIns="91440" tIns="45720" rIns="91440" bIns="45720" rtlCol="0">
            <a:normAutofit/>
          </a:bodyPr>
          <a:lstStyle/>
          <a:p>
            <a:pPr defTabSz="914400"/>
            <a:r>
              <a:rPr lang="en-US" sz="3800" b="1"/>
              <a:t>Diabetes Mellitus</a:t>
            </a:r>
            <a:br>
              <a:rPr lang="en-US" sz="3800" b="1"/>
            </a:br>
            <a:endParaRPr lang="en-US" sz="3800" b="1"/>
          </a:p>
        </p:txBody>
      </p:sp>
      <p:sp>
        <p:nvSpPr>
          <p:cNvPr id="3" name="Subtitle 2"/>
          <p:cNvSpPr>
            <a:spLocks noGrp="1"/>
          </p:cNvSpPr>
          <p:nvPr>
            <p:ph type="subTitle" idx="1"/>
          </p:nvPr>
        </p:nvSpPr>
        <p:spPr>
          <a:xfrm>
            <a:off x="2637209" y="3314259"/>
            <a:ext cx="3869582" cy="1821612"/>
          </a:xfrm>
        </p:spPr>
        <p:txBody>
          <a:bodyPr vert="horz" lIns="91440" tIns="45720" rIns="91440" bIns="45720" rtlCol="0" anchor="t">
            <a:normAutofit/>
          </a:bodyPr>
          <a:lstStyle/>
          <a:p>
            <a:pPr defTabSz="914400"/>
            <a:r>
              <a:rPr lang="en-US" sz="2000" b="1"/>
              <a:t>Type 1:  </a:t>
            </a:r>
            <a:r>
              <a:rPr lang="en-US" sz="2000"/>
              <a:t>Gary </a:t>
            </a:r>
            <a:r>
              <a:rPr lang="en-US" sz="2000" err="1"/>
              <a:t>Strokosch</a:t>
            </a:r>
            <a:r>
              <a:rPr lang="en-US" sz="2000"/>
              <a:t>, MD, Regions III &amp; V Medical Specialist</a:t>
            </a:r>
          </a:p>
          <a:p>
            <a:pPr defTabSz="914400"/>
            <a:r>
              <a:rPr lang="en-US" sz="2000" b="1"/>
              <a:t>Type 2:  </a:t>
            </a:r>
            <a:r>
              <a:rPr lang="en-US" sz="2000"/>
              <a:t>Drew Alexander, MD, Region IV Medical Specialist</a:t>
            </a:r>
          </a:p>
          <a:p>
            <a:pPr defTabSz="914400"/>
            <a:r>
              <a:rPr lang="en-US" b="1"/>
              <a:t>March 28, 2024</a:t>
            </a:r>
            <a:endParaRPr lang="en-US"/>
          </a:p>
        </p:txBody>
      </p:sp>
      <p:sp>
        <p:nvSpPr>
          <p:cNvPr id="6" name="TextBox 5">
            <a:extLst>
              <a:ext uri="{FF2B5EF4-FFF2-40B4-BE49-F238E27FC236}">
                <a16:creationId xmlns:a16="http://schemas.microsoft.com/office/drawing/2014/main" id="{072BF821-E69D-730E-8C58-20EDB5057C78}"/>
              </a:ext>
            </a:extLst>
          </p:cNvPr>
          <p:cNvSpPr txBox="1"/>
          <p:nvPr/>
        </p:nvSpPr>
        <p:spPr>
          <a:xfrm>
            <a:off x="6711924" y="6657945"/>
            <a:ext cx="243207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thebluediamondgallery.com/wooden-tile/d/diabete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4274573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ock market graph on display">
            <a:extLst>
              <a:ext uri="{FF2B5EF4-FFF2-40B4-BE49-F238E27FC236}">
                <a16:creationId xmlns:a16="http://schemas.microsoft.com/office/drawing/2014/main" id="{12C833D8-91E5-2EEE-ED40-42B4A1C37D8D}"/>
              </a:ext>
            </a:extLst>
          </p:cNvPr>
          <p:cNvPicPr>
            <a:picLocks noChangeAspect="1"/>
          </p:cNvPicPr>
          <p:nvPr/>
        </p:nvPicPr>
        <p:blipFill rotWithShape="1">
          <a:blip r:embed="rId3"/>
          <a:srcRect l="22667" r="-1" b="-1"/>
          <a:stretch/>
        </p:blipFill>
        <p:spPr>
          <a:xfrm>
            <a:off x="20" y="1"/>
            <a:ext cx="914398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4" y="609600"/>
            <a:ext cx="4029076"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78356" y="1071350"/>
            <a:ext cx="3581372" cy="1339382"/>
          </a:xfrm>
        </p:spPr>
        <p:txBody>
          <a:bodyPr>
            <a:normAutofit/>
          </a:bodyPr>
          <a:lstStyle/>
          <a:p>
            <a:pPr algn="ctr"/>
            <a:r>
              <a:rPr lang="en-US" sz="3100" spc="300">
                <a:effectLst>
                  <a:outerShdw blurRad="38100" dist="38100" dir="2700000" algn="tl">
                    <a:srgbClr val="000000">
                      <a:alpha val="43137"/>
                    </a:srgbClr>
                  </a:outerShdw>
                </a:effectLst>
              </a:rPr>
              <a:t>A1C → EAG</a:t>
            </a: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499" y="399531"/>
            <a:ext cx="1280813"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81874" y="2213461"/>
            <a:ext cx="3343834" cy="3109740"/>
          </a:xfrm>
        </p:spPr>
        <p:txBody>
          <a:bodyPr anchor="ctr">
            <a:normAutofit/>
          </a:bodyPr>
          <a:lstStyle/>
          <a:p>
            <a:pPr marL="0" indent="0">
              <a:buNone/>
            </a:pPr>
            <a:r>
              <a:rPr lang="en-US" sz="2400"/>
              <a:t>The </a:t>
            </a:r>
            <a:r>
              <a:rPr lang="en-US" sz="2400" u="sng"/>
              <a:t>E</a:t>
            </a:r>
            <a:r>
              <a:rPr lang="en-US" sz="2400"/>
              <a:t>stimated </a:t>
            </a:r>
            <a:r>
              <a:rPr lang="en-US" sz="2400" u="sng"/>
              <a:t>A</a:t>
            </a:r>
            <a:r>
              <a:rPr lang="en-US" sz="2400"/>
              <a:t>verage </a:t>
            </a:r>
            <a:r>
              <a:rPr lang="en-US" sz="2400" u="sng"/>
              <a:t>G</a:t>
            </a:r>
            <a:r>
              <a:rPr lang="en-US" sz="2400"/>
              <a:t>lucose is calculated with the following formula:</a:t>
            </a:r>
          </a:p>
          <a:p>
            <a:endParaRPr lang="en-US" sz="1700"/>
          </a:p>
          <a:p>
            <a:pPr marL="0" indent="0">
              <a:buNone/>
            </a:pPr>
            <a:r>
              <a:rPr lang="en-US" sz="2400" b="1"/>
              <a:t>(28.7  X  A1C) –  46.7</a:t>
            </a:r>
          </a:p>
        </p:txBody>
      </p:sp>
    </p:spTree>
    <p:extLst>
      <p:ext uri="{BB962C8B-B14F-4D97-AF65-F5344CB8AC3E}">
        <p14:creationId xmlns:p14="http://schemas.microsoft.com/office/powerpoint/2010/main" val="4015834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264003" y="1062149"/>
            <a:ext cx="3309314" cy="3626217"/>
          </a:xfrm>
        </p:spPr>
        <p:txBody>
          <a:bodyPr vert="horz" lIns="91440" tIns="45720" rIns="91440" bIns="45720" rtlCol="0" anchor="t">
            <a:normAutofit/>
          </a:bodyPr>
          <a:lstStyle/>
          <a:p>
            <a:pPr algn="r" defTabSz="914400"/>
            <a:r>
              <a:rPr lang="en-US" sz="7000" kern="1200" spc="300">
                <a:solidFill>
                  <a:srgbClr val="FFFFFF"/>
                </a:solidFill>
                <a:effectLst>
                  <a:outerShdw blurRad="38100" dist="38100" dir="2700000" algn="tl">
                    <a:srgbClr val="000000">
                      <a:alpha val="43137"/>
                    </a:srgbClr>
                  </a:outerShdw>
                </a:effectLst>
                <a:latin typeface="+mj-lt"/>
                <a:ea typeface="+mj-ea"/>
                <a:cs typeface="+mj-cs"/>
              </a:rPr>
              <a:t>A1C</a:t>
            </a:r>
            <a:endParaRPr lang="en-US" sz="7000" kern="1200">
              <a:solidFill>
                <a:srgbClr val="FFFFFF"/>
              </a:solidFill>
              <a:latin typeface="+mj-lt"/>
              <a:ea typeface="+mj-ea"/>
              <a:cs typeface="+mj-cs"/>
            </a:endParaRPr>
          </a:p>
        </p:txBody>
      </p:sp>
      <p:sp>
        <p:nvSpPr>
          <p:cNvPr id="3" name="TextBox 2">
            <a:extLst>
              <a:ext uri="{FF2B5EF4-FFF2-40B4-BE49-F238E27FC236}">
                <a16:creationId xmlns:a16="http://schemas.microsoft.com/office/drawing/2014/main" id="{B049A02A-47C0-E461-8FD9-5AF041D194EE}"/>
              </a:ext>
            </a:extLst>
          </p:cNvPr>
          <p:cNvSpPr txBox="1"/>
          <p:nvPr/>
        </p:nvSpPr>
        <p:spPr>
          <a:xfrm>
            <a:off x="354052" y="3865577"/>
            <a:ext cx="3734142" cy="2195573"/>
          </a:xfrm>
          <a:prstGeom prst="rect">
            <a:avLst/>
          </a:prstGeom>
        </p:spPr>
        <p:txBody>
          <a:bodyPr vert="horz" lIns="91440" tIns="45720" rIns="91440" bIns="45720" rtlCol="0" anchor="t">
            <a:normAutofit/>
          </a:bodyPr>
          <a:lstStyle/>
          <a:p>
            <a:pPr>
              <a:lnSpc>
                <a:spcPct val="90000"/>
              </a:lnSpc>
              <a:spcBef>
                <a:spcPts val="1000"/>
              </a:spcBef>
            </a:pPr>
            <a:r>
              <a:rPr lang="en-US" sz="2400" b="1">
                <a:solidFill>
                  <a:srgbClr val="FFFFFF"/>
                </a:solidFill>
              </a:rPr>
              <a:t>“</a:t>
            </a:r>
            <a:r>
              <a:rPr lang="en-US" sz="2400" b="1" kern="1200">
                <a:solidFill>
                  <a:srgbClr val="FFFFFF"/>
                </a:solidFill>
                <a:latin typeface="+mn-lt"/>
                <a:ea typeface="+mn-ea"/>
                <a:cs typeface="+mn-cs"/>
              </a:rPr>
              <a:t>risk” of diabetes</a:t>
            </a:r>
            <a:r>
              <a:rPr lang="en-US" sz="2400" b="1">
                <a:solidFill>
                  <a:srgbClr val="FFFFFF"/>
                </a:solidFill>
              </a:rPr>
              <a:t>:</a:t>
            </a:r>
            <a:endParaRPr lang="en-US" sz="2400">
              <a:solidFill>
                <a:srgbClr val="000000"/>
              </a:solidFill>
            </a:endParaRPr>
          </a:p>
          <a:p>
            <a:pPr>
              <a:lnSpc>
                <a:spcPct val="90000"/>
              </a:lnSpc>
              <a:spcBef>
                <a:spcPts val="1000"/>
              </a:spcBef>
            </a:pPr>
            <a:r>
              <a:rPr lang="en-US" sz="2400" b="1">
                <a:solidFill>
                  <a:srgbClr val="FFFFFF"/>
                </a:solidFill>
              </a:rPr>
              <a:t>   5.7-6.4%</a:t>
            </a:r>
            <a:endParaRPr lang="en-US" sz="2400">
              <a:solidFill>
                <a:srgbClr val="000000"/>
              </a:solidFill>
            </a:endParaRPr>
          </a:p>
          <a:p>
            <a:pPr>
              <a:lnSpc>
                <a:spcPct val="90000"/>
              </a:lnSpc>
              <a:spcBef>
                <a:spcPts val="1000"/>
              </a:spcBef>
            </a:pPr>
            <a:r>
              <a:rPr lang="en-US" sz="2400" b="1">
                <a:solidFill>
                  <a:srgbClr val="FFFFFF"/>
                </a:solidFill>
              </a:rPr>
              <a:t>“</a:t>
            </a:r>
            <a:r>
              <a:rPr lang="en-US" sz="2400" b="1" kern="1200">
                <a:solidFill>
                  <a:srgbClr val="FFFFFF"/>
                </a:solidFill>
                <a:latin typeface="+mn-lt"/>
                <a:ea typeface="+mn-ea"/>
                <a:cs typeface="+mn-cs"/>
              </a:rPr>
              <a:t>diagnostic” of diabetes</a:t>
            </a:r>
            <a:r>
              <a:rPr lang="en-US" sz="2400" b="1">
                <a:solidFill>
                  <a:srgbClr val="FFFFFF"/>
                </a:solidFill>
              </a:rPr>
              <a:t>:</a:t>
            </a:r>
            <a:endParaRPr lang="en-US" sz="2400" kern="1200">
              <a:solidFill>
                <a:srgbClr val="000000"/>
              </a:solidFill>
              <a:latin typeface="+mn-lt"/>
            </a:endParaRPr>
          </a:p>
          <a:p>
            <a:pPr>
              <a:lnSpc>
                <a:spcPct val="90000"/>
              </a:lnSpc>
              <a:spcBef>
                <a:spcPts val="1000"/>
              </a:spcBef>
            </a:pPr>
            <a:r>
              <a:rPr lang="en-US" sz="2400" b="1">
                <a:solidFill>
                  <a:srgbClr val="FFFFFF"/>
                </a:solidFill>
                <a:ea typeface="+mn-lt"/>
                <a:cs typeface="+mn-lt"/>
              </a:rPr>
              <a:t>   ≥6.5% </a:t>
            </a:r>
            <a:endParaRPr lang="en-US" sz="2400"/>
          </a:p>
          <a:p>
            <a:pPr algn="r">
              <a:lnSpc>
                <a:spcPct val="90000"/>
              </a:lnSpc>
              <a:spcBef>
                <a:spcPts val="1000"/>
              </a:spcBef>
            </a:pPr>
            <a:endParaRPr lang="en-US" sz="2200" b="1">
              <a:solidFill>
                <a:srgbClr val="FFFFFF"/>
              </a:solidFill>
            </a:endParaRPr>
          </a:p>
        </p:txBody>
      </p:sp>
      <p:cxnSp>
        <p:nvCxnSpPr>
          <p:cNvPr id="26" name="Straight Connector 2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491"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34057" y="1267063"/>
            <a:ext cx="276361" cy="519967"/>
            <a:chOff x="11512034" y="1267063"/>
            <a:chExt cx="368480" cy="519967"/>
          </a:xfrm>
          <a:solidFill>
            <a:srgbClr val="FFFFFF"/>
          </a:solidFill>
        </p:grpSpPr>
        <p:sp>
          <p:nvSpPr>
            <p:cNvPr id="29"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30"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graphicFrame>
        <p:nvGraphicFramePr>
          <p:cNvPr id="17" name="Content Placeholder 16"/>
          <p:cNvGraphicFramePr>
            <a:graphicFrameLocks noGrp="1"/>
          </p:cNvGraphicFramePr>
          <p:nvPr>
            <p:ph idx="1"/>
            <p:extLst>
              <p:ext uri="{D42A27DB-BD31-4B8C-83A1-F6EECF244321}">
                <p14:modId xmlns:p14="http://schemas.microsoft.com/office/powerpoint/2010/main" val="1234339720"/>
              </p:ext>
            </p:extLst>
          </p:nvPr>
        </p:nvGraphicFramePr>
        <p:xfrm>
          <a:off x="4403705" y="855496"/>
          <a:ext cx="4470334" cy="5551200"/>
        </p:xfrm>
        <a:graphic>
          <a:graphicData uri="http://schemas.openxmlformats.org/drawingml/2006/table">
            <a:tbl>
              <a:tblPr firstRow="1" bandRow="1">
                <a:tableStyleId>{5C22544A-7EE6-4342-B048-85BDC9FD1C3A}</a:tableStyleId>
              </a:tblPr>
              <a:tblGrid>
                <a:gridCol w="1996288">
                  <a:extLst>
                    <a:ext uri="{9D8B030D-6E8A-4147-A177-3AD203B41FA5}">
                      <a16:colId xmlns:a16="http://schemas.microsoft.com/office/drawing/2014/main" val="20000"/>
                    </a:ext>
                  </a:extLst>
                </a:gridCol>
                <a:gridCol w="2474046">
                  <a:extLst>
                    <a:ext uri="{9D8B030D-6E8A-4147-A177-3AD203B41FA5}">
                      <a16:colId xmlns:a16="http://schemas.microsoft.com/office/drawing/2014/main" val="20001"/>
                    </a:ext>
                  </a:extLst>
                </a:gridCol>
              </a:tblGrid>
              <a:tr h="462600">
                <a:tc>
                  <a:txBody>
                    <a:bodyPr/>
                    <a:lstStyle/>
                    <a:p>
                      <a:pPr marL="365760"/>
                      <a:r>
                        <a:rPr lang="en-US" sz="1800">
                          <a:solidFill>
                            <a:schemeClr val="bg1"/>
                          </a:solidFill>
                        </a:rPr>
                        <a:t>HbA1</a:t>
                      </a:r>
                      <a:r>
                        <a:rPr lang="en-US" sz="1800" baseline="0">
                          <a:solidFill>
                            <a:schemeClr val="bg1"/>
                          </a:solidFill>
                        </a:rPr>
                        <a:t>c</a:t>
                      </a:r>
                      <a:endParaRPr lang="en-US" sz="1800">
                        <a:solidFill>
                          <a:schemeClr val="bg1"/>
                        </a:solidFill>
                      </a:endParaRPr>
                    </a:p>
                  </a:txBody>
                  <a:tcPr marL="101668" marR="101668" marT="44695" marB="44695" anchor="ctr"/>
                </a:tc>
                <a:tc>
                  <a:txBody>
                    <a:bodyPr/>
                    <a:lstStyle/>
                    <a:p>
                      <a:r>
                        <a:rPr lang="en-US" sz="1800">
                          <a:solidFill>
                            <a:schemeClr val="bg1"/>
                          </a:solidFill>
                        </a:rPr>
                        <a:t>Glucose mg/dL</a:t>
                      </a:r>
                    </a:p>
                  </a:txBody>
                  <a:tcPr marL="101668" marR="101668" marT="44695" marB="44695" anchor="ctr"/>
                </a:tc>
                <a:extLst>
                  <a:ext uri="{0D108BD9-81ED-4DB2-BD59-A6C34878D82A}">
                    <a16:rowId xmlns:a16="http://schemas.microsoft.com/office/drawing/2014/main" val="10000"/>
                  </a:ext>
                </a:extLst>
              </a:tr>
              <a:tr h="462600">
                <a:tc>
                  <a:txBody>
                    <a:bodyPr/>
                    <a:lstStyle/>
                    <a:p>
                      <a:pPr marL="457200"/>
                      <a:r>
                        <a:rPr lang="en-US" sz="1800"/>
                        <a:t>5%</a:t>
                      </a:r>
                    </a:p>
                  </a:txBody>
                  <a:tcPr marL="101668" marR="101668" marT="44695" marB="44695" anchor="ctr"/>
                </a:tc>
                <a:tc>
                  <a:txBody>
                    <a:bodyPr/>
                    <a:lstStyle/>
                    <a:p>
                      <a:r>
                        <a:rPr lang="en-US" sz="1800"/>
                        <a:t>97</a:t>
                      </a:r>
                      <a:r>
                        <a:rPr lang="en-US" sz="1800" baseline="0"/>
                        <a:t> (76-120)</a:t>
                      </a:r>
                      <a:endParaRPr lang="en-US" sz="1800"/>
                    </a:p>
                  </a:txBody>
                  <a:tcPr marL="101668" marR="101668" marT="44695" marB="44695" anchor="ctr"/>
                </a:tc>
                <a:extLst>
                  <a:ext uri="{0D108BD9-81ED-4DB2-BD59-A6C34878D82A}">
                    <a16:rowId xmlns:a16="http://schemas.microsoft.com/office/drawing/2014/main" val="10001"/>
                  </a:ext>
                </a:extLst>
              </a:tr>
              <a:tr h="462600">
                <a:tc>
                  <a:txBody>
                    <a:bodyPr/>
                    <a:lstStyle/>
                    <a:p>
                      <a:pPr marL="457200"/>
                      <a:r>
                        <a:rPr lang="en-US" sz="1800"/>
                        <a:t>6%</a:t>
                      </a:r>
                    </a:p>
                  </a:txBody>
                  <a:tcPr marL="101668" marR="101668" marT="44695" marB="44695" anchor="ctr"/>
                </a:tc>
                <a:tc>
                  <a:txBody>
                    <a:bodyPr/>
                    <a:lstStyle/>
                    <a:p>
                      <a:r>
                        <a:rPr lang="en-US" sz="1800"/>
                        <a:t>126 (100-152)</a:t>
                      </a:r>
                    </a:p>
                  </a:txBody>
                  <a:tcPr marL="101668" marR="101668" marT="44695" marB="44695" anchor="ctr"/>
                </a:tc>
                <a:extLst>
                  <a:ext uri="{0D108BD9-81ED-4DB2-BD59-A6C34878D82A}">
                    <a16:rowId xmlns:a16="http://schemas.microsoft.com/office/drawing/2014/main" val="10002"/>
                  </a:ext>
                </a:extLst>
              </a:tr>
              <a:tr h="462600">
                <a:tc>
                  <a:txBody>
                    <a:bodyPr/>
                    <a:lstStyle/>
                    <a:p>
                      <a:pPr marL="457200"/>
                      <a:r>
                        <a:rPr lang="en-US" sz="1800"/>
                        <a:t>7%</a:t>
                      </a:r>
                    </a:p>
                  </a:txBody>
                  <a:tcPr marL="101668" marR="101668" marT="44695" marB="44695" anchor="ctr"/>
                </a:tc>
                <a:tc>
                  <a:txBody>
                    <a:bodyPr/>
                    <a:lstStyle/>
                    <a:p>
                      <a:r>
                        <a:rPr lang="en-US" sz="1800"/>
                        <a:t>154 (123-185)</a:t>
                      </a:r>
                    </a:p>
                  </a:txBody>
                  <a:tcPr marL="101668" marR="101668" marT="44695" marB="44695" anchor="ctr"/>
                </a:tc>
                <a:extLst>
                  <a:ext uri="{0D108BD9-81ED-4DB2-BD59-A6C34878D82A}">
                    <a16:rowId xmlns:a16="http://schemas.microsoft.com/office/drawing/2014/main" val="10003"/>
                  </a:ext>
                </a:extLst>
              </a:tr>
              <a:tr h="462600">
                <a:tc>
                  <a:txBody>
                    <a:bodyPr/>
                    <a:lstStyle/>
                    <a:p>
                      <a:pPr marL="457200"/>
                      <a:r>
                        <a:rPr lang="en-US" sz="1800"/>
                        <a:t>8%</a:t>
                      </a:r>
                    </a:p>
                  </a:txBody>
                  <a:tcPr marL="101668" marR="101668" marT="44695" marB="44695" anchor="ctr"/>
                </a:tc>
                <a:tc>
                  <a:txBody>
                    <a:bodyPr/>
                    <a:lstStyle/>
                    <a:p>
                      <a:r>
                        <a:rPr lang="en-US" sz="1800"/>
                        <a:t>183 (147-217)</a:t>
                      </a:r>
                    </a:p>
                  </a:txBody>
                  <a:tcPr marL="101668" marR="101668" marT="44695" marB="44695" anchor="ctr"/>
                </a:tc>
                <a:extLst>
                  <a:ext uri="{0D108BD9-81ED-4DB2-BD59-A6C34878D82A}">
                    <a16:rowId xmlns:a16="http://schemas.microsoft.com/office/drawing/2014/main" val="10004"/>
                  </a:ext>
                </a:extLst>
              </a:tr>
              <a:tr h="462600">
                <a:tc>
                  <a:txBody>
                    <a:bodyPr/>
                    <a:lstStyle/>
                    <a:p>
                      <a:pPr marL="457200"/>
                      <a:r>
                        <a:rPr lang="en-US" sz="1800"/>
                        <a:t>9%</a:t>
                      </a:r>
                    </a:p>
                  </a:txBody>
                  <a:tcPr marL="101668" marR="101668" marT="44695" marB="44695" anchor="ctr"/>
                </a:tc>
                <a:tc>
                  <a:txBody>
                    <a:bodyPr/>
                    <a:lstStyle/>
                    <a:p>
                      <a:r>
                        <a:rPr lang="en-US" sz="1800"/>
                        <a:t>212 (170-249)</a:t>
                      </a:r>
                    </a:p>
                  </a:txBody>
                  <a:tcPr marL="101668" marR="101668" marT="44695" marB="44695" anchor="ctr"/>
                </a:tc>
                <a:extLst>
                  <a:ext uri="{0D108BD9-81ED-4DB2-BD59-A6C34878D82A}">
                    <a16:rowId xmlns:a16="http://schemas.microsoft.com/office/drawing/2014/main" val="10005"/>
                  </a:ext>
                </a:extLst>
              </a:tr>
              <a:tr h="462600">
                <a:tc>
                  <a:txBody>
                    <a:bodyPr/>
                    <a:lstStyle/>
                    <a:p>
                      <a:pPr marL="365760"/>
                      <a:r>
                        <a:rPr lang="en-US" sz="1800"/>
                        <a:t>10%</a:t>
                      </a:r>
                    </a:p>
                  </a:txBody>
                  <a:tcPr marL="101668" marR="101668" marT="44695" marB="44695" anchor="ctr"/>
                </a:tc>
                <a:tc>
                  <a:txBody>
                    <a:bodyPr/>
                    <a:lstStyle/>
                    <a:p>
                      <a:r>
                        <a:rPr lang="en-US" sz="1800"/>
                        <a:t>240 (193-282)</a:t>
                      </a:r>
                    </a:p>
                  </a:txBody>
                  <a:tcPr marL="101668" marR="101668" marT="44695" marB="44695" anchor="ctr"/>
                </a:tc>
                <a:extLst>
                  <a:ext uri="{0D108BD9-81ED-4DB2-BD59-A6C34878D82A}">
                    <a16:rowId xmlns:a16="http://schemas.microsoft.com/office/drawing/2014/main" val="10006"/>
                  </a:ext>
                </a:extLst>
              </a:tr>
              <a:tr h="462600">
                <a:tc>
                  <a:txBody>
                    <a:bodyPr/>
                    <a:lstStyle/>
                    <a:p>
                      <a:pPr marL="365760"/>
                      <a:r>
                        <a:rPr lang="en-US" sz="1800"/>
                        <a:t>11%</a:t>
                      </a:r>
                    </a:p>
                  </a:txBody>
                  <a:tcPr marL="101668" marR="101668" marT="44695" marB="44695" anchor="ctr"/>
                </a:tc>
                <a:tc>
                  <a:txBody>
                    <a:bodyPr/>
                    <a:lstStyle/>
                    <a:p>
                      <a:r>
                        <a:rPr lang="en-US" sz="1800"/>
                        <a:t>269 (217-314)</a:t>
                      </a:r>
                    </a:p>
                  </a:txBody>
                  <a:tcPr marL="101668" marR="101668" marT="44695" marB="44695" anchor="ctr"/>
                </a:tc>
                <a:extLst>
                  <a:ext uri="{0D108BD9-81ED-4DB2-BD59-A6C34878D82A}">
                    <a16:rowId xmlns:a16="http://schemas.microsoft.com/office/drawing/2014/main" val="10007"/>
                  </a:ext>
                </a:extLst>
              </a:tr>
              <a:tr h="462600">
                <a:tc>
                  <a:txBody>
                    <a:bodyPr/>
                    <a:lstStyle/>
                    <a:p>
                      <a:pPr marL="365760"/>
                      <a:r>
                        <a:rPr lang="en-US" sz="1800"/>
                        <a:t>12%</a:t>
                      </a:r>
                    </a:p>
                  </a:txBody>
                  <a:tcPr marL="101668" marR="101668" marT="44695" marB="44695" anchor="ctr"/>
                </a:tc>
                <a:tc>
                  <a:txBody>
                    <a:bodyPr/>
                    <a:lstStyle/>
                    <a:p>
                      <a:r>
                        <a:rPr lang="en-US" sz="1800"/>
                        <a:t>298</a:t>
                      </a:r>
                      <a:r>
                        <a:rPr lang="en-US" sz="1800" baseline="0"/>
                        <a:t> (240-347)</a:t>
                      </a:r>
                      <a:endParaRPr lang="en-US" sz="1800"/>
                    </a:p>
                  </a:txBody>
                  <a:tcPr marL="101668" marR="101668" marT="44695" marB="44695" anchor="ctr"/>
                </a:tc>
                <a:extLst>
                  <a:ext uri="{0D108BD9-81ED-4DB2-BD59-A6C34878D82A}">
                    <a16:rowId xmlns:a16="http://schemas.microsoft.com/office/drawing/2014/main" val="10008"/>
                  </a:ext>
                </a:extLst>
              </a:tr>
              <a:tr h="462600">
                <a:tc>
                  <a:txBody>
                    <a:bodyPr/>
                    <a:lstStyle/>
                    <a:p>
                      <a:pPr marL="365760"/>
                      <a:r>
                        <a:rPr lang="en-US" sz="1800"/>
                        <a:t>13%</a:t>
                      </a:r>
                    </a:p>
                  </a:txBody>
                  <a:tcPr marL="101668" marR="101668" marT="44695" marB="44695" anchor="ctr"/>
                </a:tc>
                <a:tc>
                  <a:txBody>
                    <a:bodyPr/>
                    <a:lstStyle/>
                    <a:p>
                      <a:r>
                        <a:rPr lang="en-US" sz="1800"/>
                        <a:t>326 (260-380)</a:t>
                      </a:r>
                    </a:p>
                  </a:txBody>
                  <a:tcPr marL="101668" marR="101668" marT="44695" marB="44695" anchor="ctr"/>
                </a:tc>
                <a:extLst>
                  <a:ext uri="{0D108BD9-81ED-4DB2-BD59-A6C34878D82A}">
                    <a16:rowId xmlns:a16="http://schemas.microsoft.com/office/drawing/2014/main" val="10009"/>
                  </a:ext>
                </a:extLst>
              </a:tr>
              <a:tr h="462600">
                <a:tc>
                  <a:txBody>
                    <a:bodyPr/>
                    <a:lstStyle/>
                    <a:p>
                      <a:pPr marL="365760"/>
                      <a:r>
                        <a:rPr lang="en-US" sz="1800"/>
                        <a:t>14%</a:t>
                      </a:r>
                    </a:p>
                  </a:txBody>
                  <a:tcPr marL="101668" marR="101668" marT="44695" marB="44695" anchor="ctr"/>
                </a:tc>
                <a:tc>
                  <a:txBody>
                    <a:bodyPr/>
                    <a:lstStyle/>
                    <a:p>
                      <a:r>
                        <a:rPr lang="en-US" sz="1800"/>
                        <a:t>355 (290-410)</a:t>
                      </a:r>
                    </a:p>
                  </a:txBody>
                  <a:tcPr marL="101668" marR="101668" marT="44695" marB="44695" anchor="ctr"/>
                </a:tc>
                <a:extLst>
                  <a:ext uri="{0D108BD9-81ED-4DB2-BD59-A6C34878D82A}">
                    <a16:rowId xmlns:a16="http://schemas.microsoft.com/office/drawing/2014/main" val="10010"/>
                  </a:ext>
                </a:extLst>
              </a:tr>
              <a:tr h="462600">
                <a:tc>
                  <a:txBody>
                    <a:bodyPr/>
                    <a:lstStyle/>
                    <a:p>
                      <a:pPr marL="365760"/>
                      <a:r>
                        <a:rPr lang="en-US" sz="1800"/>
                        <a:t>15%</a:t>
                      </a:r>
                    </a:p>
                  </a:txBody>
                  <a:tcPr marL="101668" marR="101668" marT="44695" marB="44695" anchor="ctr"/>
                </a:tc>
                <a:tc>
                  <a:txBody>
                    <a:bodyPr/>
                    <a:lstStyle/>
                    <a:p>
                      <a:r>
                        <a:rPr lang="en-US" sz="1800"/>
                        <a:t>384</a:t>
                      </a:r>
                      <a:r>
                        <a:rPr lang="en-US" sz="1800" baseline="0"/>
                        <a:t> (310-440)</a:t>
                      </a:r>
                      <a:endParaRPr lang="en-US" sz="1800"/>
                    </a:p>
                  </a:txBody>
                  <a:tcPr marL="101668" marR="101668" marT="44695" marB="44695"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59542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7" y="348865"/>
            <a:ext cx="7533018" cy="877729"/>
          </a:xfrm>
        </p:spPr>
        <p:txBody>
          <a:bodyPr anchor="ctr">
            <a:normAutofit/>
          </a:bodyPr>
          <a:lstStyle/>
          <a:p>
            <a:r>
              <a:rPr lang="en-US" sz="3500" b="1">
                <a:solidFill>
                  <a:srgbClr val="FFFFFF"/>
                </a:solidFill>
              </a:rPr>
              <a:t>Presenting Symptoms</a:t>
            </a:r>
          </a:p>
        </p:txBody>
      </p:sp>
      <p:sp>
        <p:nvSpPr>
          <p:cNvPr id="3" name="Content Placeholder 2"/>
          <p:cNvSpPr>
            <a:spLocks/>
          </p:cNvSpPr>
          <p:nvPr/>
        </p:nvSpPr>
        <p:spPr>
          <a:xfrm>
            <a:off x="283556" y="2324995"/>
            <a:ext cx="6592065" cy="3798319"/>
          </a:xfrm>
          <a:prstGeom prst="rect">
            <a:avLst/>
          </a:prstGeom>
        </p:spPr>
        <p:txBody>
          <a:bodyPr lIns="91440" tIns="45720" rIns="91440" bIns="45720" anchor="t"/>
          <a:lstStyle/>
          <a:p>
            <a:pPr defTabSz="941832">
              <a:spcAft>
                <a:spcPts val="600"/>
              </a:spcAft>
            </a:pPr>
            <a:r>
              <a:rPr lang="en-US" sz="2000" b="1" kern="1200">
                <a:latin typeface="+mn-lt"/>
                <a:ea typeface="+mn-ea"/>
                <a:cs typeface="+mn-cs"/>
              </a:rPr>
              <a:t>Polyuria / Nocturia</a:t>
            </a:r>
            <a:endParaRPr lang="en-US" sz="2000" b="1" kern="1200">
              <a:latin typeface="+mn-lt"/>
            </a:endParaRPr>
          </a:p>
          <a:p>
            <a:pPr defTabSz="941832">
              <a:spcAft>
                <a:spcPts val="600"/>
              </a:spcAft>
            </a:pPr>
            <a:endParaRPr lang="en-US" sz="2000" b="1"/>
          </a:p>
          <a:p>
            <a:pPr defTabSz="941832">
              <a:spcAft>
                <a:spcPts val="600"/>
              </a:spcAft>
            </a:pPr>
            <a:r>
              <a:rPr lang="en-US" sz="2000" b="1" kern="1200">
                <a:latin typeface="+mn-lt"/>
                <a:ea typeface="+mn-ea"/>
                <a:cs typeface="+mn-cs"/>
              </a:rPr>
              <a:t>Thirst</a:t>
            </a:r>
            <a:endParaRPr lang="en-US" sz="2000" b="1"/>
          </a:p>
          <a:p>
            <a:pPr defTabSz="941832">
              <a:spcAft>
                <a:spcPts val="600"/>
              </a:spcAft>
            </a:pPr>
            <a:endParaRPr lang="en-US" sz="2000" b="1"/>
          </a:p>
          <a:p>
            <a:pPr defTabSz="941832">
              <a:spcAft>
                <a:spcPts val="600"/>
              </a:spcAft>
            </a:pPr>
            <a:r>
              <a:rPr lang="en-US" sz="2000" b="1" kern="1200">
                <a:latin typeface="+mn-lt"/>
                <a:ea typeface="+mn-ea"/>
                <a:cs typeface="+mn-cs"/>
              </a:rPr>
              <a:t>Polydipsia</a:t>
            </a:r>
            <a:endParaRPr lang="en-US" sz="2000" b="1"/>
          </a:p>
          <a:p>
            <a:pPr defTabSz="941832">
              <a:spcAft>
                <a:spcPts val="600"/>
              </a:spcAft>
            </a:pPr>
            <a:endParaRPr lang="en-US" sz="2000" b="1"/>
          </a:p>
          <a:p>
            <a:pPr defTabSz="941832">
              <a:spcAft>
                <a:spcPts val="600"/>
              </a:spcAft>
            </a:pPr>
            <a:r>
              <a:rPr lang="en-US" sz="2000" b="1" kern="1200">
                <a:latin typeface="+mn-lt"/>
                <a:ea typeface="+mn-ea"/>
                <a:cs typeface="+mn-cs"/>
              </a:rPr>
              <a:t>Polyphagia</a:t>
            </a:r>
            <a:endParaRPr lang="en-US" sz="2000" b="1"/>
          </a:p>
          <a:p>
            <a:pPr defTabSz="941832">
              <a:spcAft>
                <a:spcPts val="600"/>
              </a:spcAft>
            </a:pPr>
            <a:endParaRPr lang="en-US" sz="2000" b="1"/>
          </a:p>
          <a:p>
            <a:pPr defTabSz="941832">
              <a:spcAft>
                <a:spcPts val="600"/>
              </a:spcAft>
            </a:pPr>
            <a:r>
              <a:rPr lang="en-US" sz="2000" b="1" kern="1200">
                <a:latin typeface="+mn-lt"/>
                <a:ea typeface="+mn-ea"/>
                <a:cs typeface="+mn-cs"/>
              </a:rPr>
              <a:t>Weight Loss</a:t>
            </a:r>
            <a:endParaRPr lang="en-US" sz="2000" b="1"/>
          </a:p>
          <a:p>
            <a:pPr defTabSz="941832">
              <a:spcAft>
                <a:spcPts val="600"/>
              </a:spcAft>
            </a:pPr>
            <a:endParaRPr lang="en-US" sz="2000" b="1"/>
          </a:p>
          <a:p>
            <a:pPr defTabSz="941832">
              <a:spcAft>
                <a:spcPts val="600"/>
              </a:spcAft>
            </a:pPr>
            <a:r>
              <a:rPr lang="en-US" sz="2000" b="1" kern="1200">
                <a:latin typeface="+mn-lt"/>
                <a:ea typeface="+mn-ea"/>
                <a:cs typeface="+mn-cs"/>
              </a:rPr>
              <a:t>Ketoacidosis</a:t>
            </a:r>
            <a:endParaRPr lang="en-US" sz="2000" b="1"/>
          </a:p>
        </p:txBody>
      </p:sp>
      <p:sp>
        <p:nvSpPr>
          <p:cNvPr id="4" name="Down Arrow 3"/>
          <p:cNvSpPr/>
          <p:nvPr/>
        </p:nvSpPr>
        <p:spPr>
          <a:xfrm>
            <a:off x="5807175" y="2690870"/>
            <a:ext cx="503137" cy="10157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804519" y="4903181"/>
            <a:ext cx="503137" cy="10157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322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6461F4-2C12-4ED3-88C9-56749DA5EE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5A6B52-D406-4165-9A59-CF5F32B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144000" cy="5619968"/>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28" y="-2914"/>
            <a:ext cx="3803724" cy="4220344"/>
          </a:xfrm>
        </p:spPr>
        <p:txBody>
          <a:bodyPr anchor="ctr">
            <a:normAutofit/>
          </a:bodyPr>
          <a:lstStyle/>
          <a:p>
            <a:r>
              <a:rPr lang="en-US" sz="4000" b="1">
                <a:solidFill>
                  <a:schemeClr val="tx2"/>
                </a:solidFill>
              </a:rPr>
              <a:t>DIABETIC KETOACIDOSIS:</a:t>
            </a:r>
            <a:br>
              <a:rPr lang="en-US" sz="4000" b="1">
                <a:solidFill>
                  <a:schemeClr val="tx2"/>
                </a:solidFill>
              </a:rPr>
            </a:br>
            <a:br>
              <a:rPr lang="en-US" sz="4000" b="1"/>
            </a:br>
            <a:r>
              <a:rPr lang="en-US" sz="4000" b="1">
                <a:solidFill>
                  <a:schemeClr val="tx2"/>
                </a:solidFill>
              </a:rPr>
              <a:t>Rapid Onset</a:t>
            </a:r>
            <a:br>
              <a:rPr lang="en-US" sz="4000" b="1">
                <a:solidFill>
                  <a:schemeClr val="tx2"/>
                </a:solidFill>
              </a:rPr>
            </a:br>
            <a:r>
              <a:rPr lang="en-US" sz="4000" b="1">
                <a:solidFill>
                  <a:schemeClr val="tx2"/>
                </a:solidFill>
              </a:rPr>
              <a:t> </a:t>
            </a:r>
            <a:br>
              <a:rPr lang="en-US" sz="4000" b="1">
                <a:solidFill>
                  <a:schemeClr val="tx2"/>
                </a:solidFill>
              </a:rPr>
            </a:br>
            <a:r>
              <a:rPr lang="en-US" sz="4000" b="1">
                <a:solidFill>
                  <a:schemeClr val="tx2"/>
                </a:solidFill>
              </a:rPr>
              <a:t>Life-threatening </a:t>
            </a:r>
          </a:p>
        </p:txBody>
      </p:sp>
      <p:cxnSp>
        <p:nvCxnSpPr>
          <p:cNvPr id="13" name="Straight Connector 12">
            <a:extLst>
              <a:ext uri="{FF2B5EF4-FFF2-40B4-BE49-F238E27FC236}">
                <a16:creationId xmlns:a16="http://schemas.microsoft.com/office/drawing/2014/main" id="{3B6E0DD6-137C-4602-8B4C-76B9FD467A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9426" y="246028"/>
            <a:ext cx="191621"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AA7C39F-2A7A-43C9-9B03-E9F6FE9A63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0330" y="6522756"/>
            <a:ext cx="8037891"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FC85711F-5401-4B7B-A57B-64A77BBD65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44791" y="6400800"/>
            <a:ext cx="338328" cy="240175"/>
            <a:chOff x="4089400" y="933450"/>
            <a:chExt cx="338328" cy="341938"/>
          </a:xfrm>
        </p:grpSpPr>
        <p:cxnSp>
          <p:nvCxnSpPr>
            <p:cNvPr id="18" name="Straight Connector 17">
              <a:extLst>
                <a:ext uri="{FF2B5EF4-FFF2-40B4-BE49-F238E27FC236}">
                  <a16:creationId xmlns:a16="http://schemas.microsoft.com/office/drawing/2014/main" id="{A122C96D-1549-4AA2-A9DD-ACE9517873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A3DC643-A952-472F-A204-E4B833D81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377E9EF8-0287-49D0-B1D2-6EE2C60805D0}"/>
              </a:ext>
            </a:extLst>
          </p:cNvPr>
          <p:cNvGraphicFramePr>
            <a:graphicFrameLocks noGrp="1"/>
          </p:cNvGraphicFramePr>
          <p:nvPr>
            <p:ph idx="1"/>
            <p:extLst>
              <p:ext uri="{D42A27DB-BD31-4B8C-83A1-F6EECF244321}">
                <p14:modId xmlns:p14="http://schemas.microsoft.com/office/powerpoint/2010/main" val="1635810857"/>
              </p:ext>
            </p:extLst>
          </p:nvPr>
        </p:nvGraphicFramePr>
        <p:xfrm>
          <a:off x="4088359" y="126115"/>
          <a:ext cx="4912221" cy="5484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7290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66361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589788" y="841248"/>
            <a:ext cx="3847200" cy="5340097"/>
          </a:xfrm>
        </p:spPr>
        <p:txBody>
          <a:bodyPr anchor="ctr">
            <a:normAutofit/>
          </a:bodyPr>
          <a:lstStyle/>
          <a:p>
            <a:r>
              <a:rPr lang="en-US" sz="4200" b="1">
                <a:solidFill>
                  <a:schemeClr val="bg1"/>
                </a:solidFill>
              </a:rPr>
              <a:t>MORTALITY</a:t>
            </a:r>
          </a:p>
        </p:txBody>
      </p:sp>
      <p:graphicFrame>
        <p:nvGraphicFramePr>
          <p:cNvPr id="6" name="Content Placeholder 2">
            <a:extLst>
              <a:ext uri="{FF2B5EF4-FFF2-40B4-BE49-F238E27FC236}">
                <a16:creationId xmlns:a16="http://schemas.microsoft.com/office/drawing/2014/main" id="{AE51CDDD-BD14-A13E-301B-B1320E9658BD}"/>
              </a:ext>
            </a:extLst>
          </p:cNvPr>
          <p:cNvGraphicFramePr>
            <a:graphicFrameLocks noGrp="1"/>
          </p:cNvGraphicFramePr>
          <p:nvPr>
            <p:ph idx="1"/>
            <p:extLst>
              <p:ext uri="{D42A27DB-BD31-4B8C-83A1-F6EECF244321}">
                <p14:modId xmlns:p14="http://schemas.microsoft.com/office/powerpoint/2010/main" val="2244209891"/>
              </p:ext>
            </p:extLst>
          </p:nvPr>
        </p:nvGraphicFramePr>
        <p:xfrm>
          <a:off x="4894221" y="529388"/>
          <a:ext cx="3621129" cy="565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7892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66361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385881"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589788" y="841248"/>
            <a:ext cx="3847200" cy="5340097"/>
          </a:xfrm>
        </p:spPr>
        <p:txBody>
          <a:bodyPr anchor="ctr">
            <a:normAutofit/>
          </a:bodyPr>
          <a:lstStyle/>
          <a:p>
            <a:r>
              <a:rPr lang="en-US" sz="4200" b="1">
                <a:solidFill>
                  <a:schemeClr val="bg1"/>
                </a:solidFill>
              </a:rPr>
              <a:t>Long-Term Complications</a:t>
            </a:r>
          </a:p>
        </p:txBody>
      </p:sp>
      <p:graphicFrame>
        <p:nvGraphicFramePr>
          <p:cNvPr id="5" name="Content Placeholder 2">
            <a:extLst>
              <a:ext uri="{FF2B5EF4-FFF2-40B4-BE49-F238E27FC236}">
                <a16:creationId xmlns:a16="http://schemas.microsoft.com/office/drawing/2014/main" id="{81C6C9A4-273B-8AEA-C2DC-F512A7720F56}"/>
              </a:ext>
            </a:extLst>
          </p:cNvPr>
          <p:cNvGraphicFramePr>
            <a:graphicFrameLocks noGrp="1"/>
          </p:cNvGraphicFramePr>
          <p:nvPr>
            <p:ph idx="1"/>
            <p:extLst>
              <p:ext uri="{D42A27DB-BD31-4B8C-83A1-F6EECF244321}">
                <p14:modId xmlns:p14="http://schemas.microsoft.com/office/powerpoint/2010/main" val="813274575"/>
              </p:ext>
            </p:extLst>
          </p:nvPr>
        </p:nvGraphicFramePr>
        <p:xfrm>
          <a:off x="4894221" y="529388"/>
          <a:ext cx="3621129" cy="565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3660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66361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589788" y="841248"/>
            <a:ext cx="3847200" cy="5340097"/>
          </a:xfrm>
        </p:spPr>
        <p:txBody>
          <a:bodyPr anchor="ctr">
            <a:normAutofit/>
          </a:bodyPr>
          <a:lstStyle/>
          <a:p>
            <a:r>
              <a:rPr lang="en-US" sz="4200" b="1">
                <a:solidFill>
                  <a:schemeClr val="bg1"/>
                </a:solidFill>
              </a:rPr>
              <a:t>Treatment</a:t>
            </a:r>
          </a:p>
        </p:txBody>
      </p:sp>
      <p:graphicFrame>
        <p:nvGraphicFramePr>
          <p:cNvPr id="5" name="Content Placeholder 2">
            <a:extLst>
              <a:ext uri="{FF2B5EF4-FFF2-40B4-BE49-F238E27FC236}">
                <a16:creationId xmlns:a16="http://schemas.microsoft.com/office/drawing/2014/main" id="{3F74B285-00FB-7624-9DD1-A8BF84E1CDB1}"/>
              </a:ext>
            </a:extLst>
          </p:cNvPr>
          <p:cNvGraphicFramePr>
            <a:graphicFrameLocks noGrp="1"/>
          </p:cNvGraphicFramePr>
          <p:nvPr>
            <p:ph idx="1"/>
            <p:extLst>
              <p:ext uri="{D42A27DB-BD31-4B8C-83A1-F6EECF244321}">
                <p14:modId xmlns:p14="http://schemas.microsoft.com/office/powerpoint/2010/main" val="4092274331"/>
              </p:ext>
            </p:extLst>
          </p:nvPr>
        </p:nvGraphicFramePr>
        <p:xfrm>
          <a:off x="4894221" y="529388"/>
          <a:ext cx="3621129" cy="565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9036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663619" cy="6858000"/>
            <a:chOff x="651279" y="598259"/>
            <a:chExt cx="10889442" cy="5680742"/>
          </a:xfrm>
        </p:grpSpPr>
        <p:sp>
          <p:nvSpPr>
            <p:cNvPr id="19"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23" name="Freeform: Shape 22">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7" name="Title 6"/>
          <p:cNvSpPr>
            <a:spLocks noGrp="1"/>
          </p:cNvSpPr>
          <p:nvPr>
            <p:ph type="title"/>
          </p:nvPr>
        </p:nvSpPr>
        <p:spPr>
          <a:xfrm>
            <a:off x="589788" y="841248"/>
            <a:ext cx="3847200" cy="5340097"/>
          </a:xfrm>
        </p:spPr>
        <p:txBody>
          <a:bodyPr anchor="ctr">
            <a:normAutofit/>
          </a:bodyPr>
          <a:lstStyle/>
          <a:p>
            <a:r>
              <a:rPr lang="en-US" sz="4200">
                <a:solidFill>
                  <a:schemeClr val="bg1"/>
                </a:solidFill>
              </a:rPr>
              <a:t>Insulin Development</a:t>
            </a:r>
          </a:p>
        </p:txBody>
      </p:sp>
      <p:graphicFrame>
        <p:nvGraphicFramePr>
          <p:cNvPr id="10" name="Content Placeholder 7">
            <a:extLst>
              <a:ext uri="{FF2B5EF4-FFF2-40B4-BE49-F238E27FC236}">
                <a16:creationId xmlns:a16="http://schemas.microsoft.com/office/drawing/2014/main" id="{3B0BBD88-EA43-CCB1-2198-41F94C38EF04}"/>
              </a:ext>
            </a:extLst>
          </p:cNvPr>
          <p:cNvGraphicFramePr>
            <a:graphicFrameLocks noGrp="1"/>
          </p:cNvGraphicFramePr>
          <p:nvPr>
            <p:ph idx="1"/>
            <p:extLst>
              <p:ext uri="{D42A27DB-BD31-4B8C-83A1-F6EECF244321}">
                <p14:modId xmlns:p14="http://schemas.microsoft.com/office/powerpoint/2010/main" val="2318581465"/>
              </p:ext>
            </p:extLst>
          </p:nvPr>
        </p:nvGraphicFramePr>
        <p:xfrm>
          <a:off x="4894221" y="529388"/>
          <a:ext cx="3621129" cy="565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9411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vert="horz" lIns="91440" tIns="45720" rIns="91440" bIns="45720" rtlCol="0" anchor="b">
            <a:normAutofit/>
          </a:bodyPr>
          <a:lstStyle/>
          <a:p>
            <a:pPr algn="r" defTabSz="914400"/>
            <a:r>
              <a:rPr lang="en-US" sz="3500" kern="1200">
                <a:solidFill>
                  <a:srgbClr val="FFFFFF"/>
                </a:solidFill>
                <a:latin typeface="+mj-lt"/>
                <a:ea typeface="+mj-ea"/>
                <a:cs typeface="+mj-cs"/>
              </a:rPr>
              <a:t>Insulin Names</a:t>
            </a:r>
          </a:p>
        </p:txBody>
      </p:sp>
      <p:sp>
        <p:nvSpPr>
          <p:cNvPr id="3" name="Text Placeholder 2"/>
          <p:cNvSpPr>
            <a:spLocks/>
          </p:cNvSpPr>
          <p:nvPr/>
        </p:nvSpPr>
        <p:spPr>
          <a:xfrm>
            <a:off x="3678789" y="1798927"/>
            <a:ext cx="1521777" cy="456306"/>
          </a:xfrm>
          <a:prstGeom prst="rect">
            <a:avLst/>
          </a:prstGeom>
        </p:spPr>
        <p:txBody>
          <a:bodyPr>
            <a:noAutofit/>
          </a:bodyPr>
          <a:lstStyle/>
          <a:p>
            <a:pPr defTabSz="649224">
              <a:spcAft>
                <a:spcPts val="600"/>
              </a:spcAft>
            </a:pPr>
            <a:r>
              <a:rPr lang="en-US" sz="1988" b="1" u="sng" kern="1200">
                <a:solidFill>
                  <a:schemeClr val="tx1"/>
                </a:solidFill>
                <a:latin typeface="+mn-lt"/>
                <a:ea typeface="+mn-ea"/>
                <a:cs typeface="+mn-cs"/>
              </a:rPr>
              <a:t>Generic</a:t>
            </a:r>
            <a:endParaRPr lang="en-US" sz="2800" b="1" u="sng"/>
          </a:p>
        </p:txBody>
      </p:sp>
      <p:sp>
        <p:nvSpPr>
          <p:cNvPr id="4" name="Content Placeholder 3"/>
          <p:cNvSpPr>
            <a:spLocks/>
          </p:cNvSpPr>
          <p:nvPr/>
        </p:nvSpPr>
        <p:spPr>
          <a:xfrm>
            <a:off x="3678789" y="2327575"/>
            <a:ext cx="2392496" cy="2818231"/>
          </a:xfrm>
          <a:prstGeom prst="rect">
            <a:avLst/>
          </a:prstGeom>
        </p:spPr>
        <p:txBody>
          <a:bodyPr>
            <a:normAutofit/>
          </a:bodyPr>
          <a:lstStyle/>
          <a:p>
            <a:pPr defTabSz="649224">
              <a:spcAft>
                <a:spcPts val="600"/>
              </a:spcAft>
            </a:pPr>
            <a:r>
              <a:rPr lang="en-US" sz="1988" kern="1200" err="1">
                <a:solidFill>
                  <a:schemeClr val="tx1"/>
                </a:solidFill>
                <a:latin typeface="+mn-lt"/>
                <a:ea typeface="+mn-ea"/>
                <a:cs typeface="+mn-cs"/>
              </a:rPr>
              <a:t>aspart</a:t>
            </a:r>
            <a:endParaRPr lang="en-US" sz="1988" kern="1200">
              <a:solidFill>
                <a:schemeClr val="tx1"/>
              </a:solidFill>
              <a:latin typeface="+mn-lt"/>
              <a:ea typeface="+mn-ea"/>
              <a:cs typeface="+mn-cs"/>
            </a:endParaRPr>
          </a:p>
          <a:p>
            <a:pPr defTabSz="649224">
              <a:spcAft>
                <a:spcPts val="600"/>
              </a:spcAft>
            </a:pPr>
            <a:r>
              <a:rPr lang="en-US" sz="1988" kern="1200" err="1">
                <a:solidFill>
                  <a:schemeClr val="tx1"/>
                </a:solidFill>
                <a:latin typeface="+mn-lt"/>
                <a:ea typeface="+mn-ea"/>
                <a:cs typeface="+mn-cs"/>
              </a:rPr>
              <a:t>glulisine</a:t>
            </a:r>
            <a:endParaRPr lang="en-US" sz="1988" kern="1200">
              <a:solidFill>
                <a:schemeClr val="tx1"/>
              </a:solidFill>
              <a:latin typeface="+mn-lt"/>
              <a:ea typeface="+mn-ea"/>
              <a:cs typeface="+mn-cs"/>
            </a:endParaRPr>
          </a:p>
          <a:p>
            <a:pPr defTabSz="649224">
              <a:spcAft>
                <a:spcPts val="600"/>
              </a:spcAft>
            </a:pPr>
            <a:r>
              <a:rPr lang="en-US" sz="1988" kern="1200" err="1">
                <a:solidFill>
                  <a:schemeClr val="tx1"/>
                </a:solidFill>
                <a:latin typeface="+mn-lt"/>
                <a:ea typeface="+mn-ea"/>
                <a:cs typeface="+mn-cs"/>
              </a:rPr>
              <a:t>lispro</a:t>
            </a:r>
            <a:endParaRPr lang="en-US" sz="1988" kern="1200">
              <a:solidFill>
                <a:schemeClr val="tx1"/>
              </a:solidFill>
              <a:latin typeface="+mn-lt"/>
              <a:ea typeface="+mn-ea"/>
              <a:cs typeface="+mn-cs"/>
            </a:endParaRPr>
          </a:p>
          <a:p>
            <a:pPr defTabSz="649224">
              <a:spcAft>
                <a:spcPts val="600"/>
              </a:spcAft>
            </a:pPr>
            <a:r>
              <a:rPr lang="en-US" sz="1988" kern="1200">
                <a:solidFill>
                  <a:schemeClr val="tx1"/>
                </a:solidFill>
                <a:latin typeface="+mn-lt"/>
                <a:ea typeface="+mn-ea"/>
                <a:cs typeface="+mn-cs"/>
              </a:rPr>
              <a:t>regular</a:t>
            </a:r>
          </a:p>
          <a:p>
            <a:pPr defTabSz="649224">
              <a:spcAft>
                <a:spcPts val="600"/>
              </a:spcAft>
            </a:pPr>
            <a:r>
              <a:rPr lang="en-US" sz="1988" kern="1200">
                <a:solidFill>
                  <a:schemeClr val="tx1"/>
                </a:solidFill>
                <a:latin typeface="+mn-lt"/>
                <a:ea typeface="+mn-ea"/>
                <a:cs typeface="+mn-cs"/>
              </a:rPr>
              <a:t>NPH</a:t>
            </a:r>
          </a:p>
          <a:p>
            <a:pPr defTabSz="649224">
              <a:spcAft>
                <a:spcPts val="600"/>
              </a:spcAft>
            </a:pPr>
            <a:r>
              <a:rPr lang="en-US" sz="1988" kern="1200" err="1">
                <a:solidFill>
                  <a:schemeClr val="tx1"/>
                </a:solidFill>
                <a:latin typeface="+mn-lt"/>
                <a:ea typeface="+mn-ea"/>
                <a:cs typeface="+mn-cs"/>
              </a:rPr>
              <a:t>determir</a:t>
            </a:r>
            <a:endParaRPr lang="en-US" sz="1988" kern="1200">
              <a:solidFill>
                <a:schemeClr val="tx1"/>
              </a:solidFill>
              <a:latin typeface="+mn-lt"/>
              <a:ea typeface="+mn-ea"/>
              <a:cs typeface="+mn-cs"/>
            </a:endParaRPr>
          </a:p>
          <a:p>
            <a:pPr defTabSz="649224">
              <a:spcAft>
                <a:spcPts val="600"/>
              </a:spcAft>
            </a:pPr>
            <a:r>
              <a:rPr lang="en-US" sz="1988" kern="1200" err="1">
                <a:solidFill>
                  <a:schemeClr val="tx1"/>
                </a:solidFill>
                <a:latin typeface="+mn-lt"/>
                <a:ea typeface="+mn-ea"/>
                <a:cs typeface="+mn-cs"/>
              </a:rPr>
              <a:t>glargine</a:t>
            </a:r>
            <a:endParaRPr lang="en-US" sz="2800"/>
          </a:p>
        </p:txBody>
      </p:sp>
      <p:sp>
        <p:nvSpPr>
          <p:cNvPr id="5" name="Text Placeholder 4"/>
          <p:cNvSpPr>
            <a:spLocks/>
          </p:cNvSpPr>
          <p:nvPr/>
        </p:nvSpPr>
        <p:spPr>
          <a:xfrm>
            <a:off x="5775301" y="1798927"/>
            <a:ext cx="1902221" cy="456306"/>
          </a:xfrm>
          <a:prstGeom prst="rect">
            <a:avLst/>
          </a:prstGeom>
        </p:spPr>
        <p:txBody>
          <a:bodyPr/>
          <a:lstStyle/>
          <a:p>
            <a:pPr defTabSz="649224">
              <a:spcAft>
                <a:spcPts val="600"/>
              </a:spcAft>
            </a:pPr>
            <a:r>
              <a:rPr lang="en-US" sz="1988" b="1" u="sng" kern="1200">
                <a:solidFill>
                  <a:schemeClr val="tx1"/>
                </a:solidFill>
                <a:latin typeface="+mn-lt"/>
                <a:ea typeface="+mn-ea"/>
                <a:cs typeface="+mn-cs"/>
              </a:rPr>
              <a:t>Brand</a:t>
            </a:r>
            <a:endParaRPr lang="en-US" sz="2800" b="1" u="sng"/>
          </a:p>
        </p:txBody>
      </p:sp>
      <p:sp>
        <p:nvSpPr>
          <p:cNvPr id="6" name="Content Placeholder 5"/>
          <p:cNvSpPr>
            <a:spLocks/>
          </p:cNvSpPr>
          <p:nvPr/>
        </p:nvSpPr>
        <p:spPr>
          <a:xfrm>
            <a:off x="5689708" y="2319649"/>
            <a:ext cx="2989205" cy="2818231"/>
          </a:xfrm>
          <a:prstGeom prst="rect">
            <a:avLst/>
          </a:prstGeom>
        </p:spPr>
        <p:txBody>
          <a:bodyPr>
            <a:noAutofit/>
          </a:bodyPr>
          <a:lstStyle/>
          <a:p>
            <a:pPr defTabSz="649224">
              <a:spcAft>
                <a:spcPts val="600"/>
              </a:spcAft>
            </a:pPr>
            <a:r>
              <a:rPr lang="en-US" sz="1988" kern="1200" err="1">
                <a:solidFill>
                  <a:schemeClr val="tx1"/>
                </a:solidFill>
                <a:latin typeface="+mn-lt"/>
                <a:ea typeface="+mn-ea"/>
                <a:cs typeface="+mn-cs"/>
              </a:rPr>
              <a:t>Novolog</a:t>
            </a:r>
            <a:endParaRPr lang="en-US" sz="1988" kern="1200">
              <a:solidFill>
                <a:schemeClr val="tx1"/>
              </a:solidFill>
              <a:latin typeface="+mn-lt"/>
              <a:ea typeface="+mn-ea"/>
              <a:cs typeface="+mn-cs"/>
            </a:endParaRPr>
          </a:p>
          <a:p>
            <a:pPr defTabSz="649224">
              <a:spcAft>
                <a:spcPts val="600"/>
              </a:spcAft>
            </a:pPr>
            <a:r>
              <a:rPr lang="en-US" sz="1988" kern="1200" err="1">
                <a:solidFill>
                  <a:schemeClr val="tx1"/>
                </a:solidFill>
                <a:latin typeface="+mn-lt"/>
                <a:ea typeface="+mn-ea"/>
                <a:cs typeface="+mn-cs"/>
              </a:rPr>
              <a:t>Apidra</a:t>
            </a:r>
            <a:endParaRPr lang="en-US" sz="1988" kern="1200">
              <a:solidFill>
                <a:schemeClr val="tx1"/>
              </a:solidFill>
              <a:latin typeface="+mn-lt"/>
              <a:ea typeface="+mn-ea"/>
              <a:cs typeface="+mn-cs"/>
            </a:endParaRPr>
          </a:p>
          <a:p>
            <a:pPr defTabSz="649224">
              <a:spcAft>
                <a:spcPts val="600"/>
              </a:spcAft>
            </a:pPr>
            <a:r>
              <a:rPr lang="en-US" sz="1988" kern="1200">
                <a:solidFill>
                  <a:schemeClr val="tx1"/>
                </a:solidFill>
                <a:latin typeface="+mn-lt"/>
                <a:ea typeface="+mn-ea"/>
                <a:cs typeface="+mn-cs"/>
              </a:rPr>
              <a:t>Humalog</a:t>
            </a:r>
          </a:p>
          <a:p>
            <a:pPr defTabSz="649224">
              <a:spcAft>
                <a:spcPts val="600"/>
              </a:spcAft>
            </a:pPr>
            <a:r>
              <a:rPr lang="en-US" sz="1988" kern="1200" err="1">
                <a:solidFill>
                  <a:schemeClr val="tx1"/>
                </a:solidFill>
                <a:latin typeface="+mn-lt"/>
                <a:ea typeface="+mn-ea"/>
                <a:cs typeface="+mn-cs"/>
              </a:rPr>
              <a:t>Humulin</a:t>
            </a:r>
            <a:r>
              <a:rPr lang="en-US" sz="1988" kern="1200">
                <a:solidFill>
                  <a:schemeClr val="tx1"/>
                </a:solidFill>
                <a:latin typeface="+mn-lt"/>
                <a:ea typeface="+mn-ea"/>
                <a:cs typeface="+mn-cs"/>
              </a:rPr>
              <a:t> R / </a:t>
            </a:r>
            <a:r>
              <a:rPr lang="en-US" sz="1988" kern="1200" err="1">
                <a:solidFill>
                  <a:schemeClr val="tx1"/>
                </a:solidFill>
                <a:latin typeface="+mn-lt"/>
                <a:ea typeface="+mn-ea"/>
                <a:cs typeface="+mn-cs"/>
              </a:rPr>
              <a:t>Novolin</a:t>
            </a:r>
            <a:r>
              <a:rPr lang="en-US" sz="1988" kern="1200">
                <a:solidFill>
                  <a:schemeClr val="tx1"/>
                </a:solidFill>
                <a:latin typeface="+mn-lt"/>
                <a:ea typeface="+mn-ea"/>
                <a:cs typeface="+mn-cs"/>
              </a:rPr>
              <a:t> R</a:t>
            </a:r>
          </a:p>
          <a:p>
            <a:pPr defTabSz="649224">
              <a:spcAft>
                <a:spcPts val="600"/>
              </a:spcAft>
            </a:pPr>
            <a:r>
              <a:rPr lang="en-US" sz="1988" kern="1200" err="1">
                <a:solidFill>
                  <a:schemeClr val="tx1"/>
                </a:solidFill>
                <a:latin typeface="+mn-lt"/>
                <a:ea typeface="+mn-ea"/>
                <a:cs typeface="+mn-cs"/>
              </a:rPr>
              <a:t>Humulin</a:t>
            </a:r>
            <a:r>
              <a:rPr lang="en-US" sz="1988" kern="1200">
                <a:solidFill>
                  <a:schemeClr val="tx1"/>
                </a:solidFill>
                <a:latin typeface="+mn-lt"/>
                <a:ea typeface="+mn-ea"/>
                <a:cs typeface="+mn-cs"/>
              </a:rPr>
              <a:t> N / </a:t>
            </a:r>
            <a:r>
              <a:rPr lang="en-US" sz="1988" kern="1200" err="1">
                <a:solidFill>
                  <a:schemeClr val="tx1"/>
                </a:solidFill>
                <a:latin typeface="+mn-lt"/>
                <a:ea typeface="+mn-ea"/>
                <a:cs typeface="+mn-cs"/>
              </a:rPr>
              <a:t>Novolin</a:t>
            </a:r>
            <a:r>
              <a:rPr lang="en-US" sz="1988" kern="1200">
                <a:solidFill>
                  <a:schemeClr val="tx1"/>
                </a:solidFill>
                <a:latin typeface="+mn-lt"/>
                <a:ea typeface="+mn-ea"/>
                <a:cs typeface="+mn-cs"/>
              </a:rPr>
              <a:t> N</a:t>
            </a:r>
          </a:p>
          <a:p>
            <a:pPr defTabSz="649224">
              <a:spcAft>
                <a:spcPts val="600"/>
              </a:spcAft>
            </a:pPr>
            <a:r>
              <a:rPr lang="en-US" sz="1988" kern="1200" err="1">
                <a:solidFill>
                  <a:schemeClr val="tx1"/>
                </a:solidFill>
                <a:latin typeface="+mn-lt"/>
                <a:ea typeface="+mn-ea"/>
                <a:cs typeface="+mn-cs"/>
              </a:rPr>
              <a:t>Levemir</a:t>
            </a:r>
            <a:endParaRPr lang="en-US" sz="1988" kern="1200">
              <a:solidFill>
                <a:schemeClr val="tx1"/>
              </a:solidFill>
              <a:latin typeface="+mn-lt"/>
              <a:ea typeface="+mn-ea"/>
              <a:cs typeface="+mn-cs"/>
            </a:endParaRPr>
          </a:p>
          <a:p>
            <a:pPr defTabSz="649224">
              <a:spcAft>
                <a:spcPts val="600"/>
              </a:spcAft>
            </a:pPr>
            <a:r>
              <a:rPr lang="en-US" sz="1988" kern="1200">
                <a:solidFill>
                  <a:schemeClr val="tx1"/>
                </a:solidFill>
                <a:latin typeface="+mn-lt"/>
                <a:ea typeface="+mn-ea"/>
                <a:cs typeface="+mn-cs"/>
              </a:rPr>
              <a:t>Lantus</a:t>
            </a:r>
            <a:endParaRPr lang="en-US" sz="2800"/>
          </a:p>
        </p:txBody>
      </p:sp>
    </p:spTree>
    <p:extLst>
      <p:ext uri="{BB962C8B-B14F-4D97-AF65-F5344CB8AC3E}">
        <p14:creationId xmlns:p14="http://schemas.microsoft.com/office/powerpoint/2010/main" val="3034654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34">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Insulin Names</a:t>
            </a:r>
          </a:p>
        </p:txBody>
      </p:sp>
      <p:graphicFrame>
        <p:nvGraphicFramePr>
          <p:cNvPr id="20" name="Content Placeholder 19"/>
          <p:cNvGraphicFramePr>
            <a:graphicFrameLocks noGrp="1"/>
          </p:cNvGraphicFramePr>
          <p:nvPr>
            <p:ph idx="1"/>
            <p:extLst>
              <p:ext uri="{D42A27DB-BD31-4B8C-83A1-F6EECF244321}">
                <p14:modId xmlns:p14="http://schemas.microsoft.com/office/powerpoint/2010/main" val="1286512297"/>
              </p:ext>
            </p:extLst>
          </p:nvPr>
        </p:nvGraphicFramePr>
        <p:xfrm>
          <a:off x="3678789" y="1126042"/>
          <a:ext cx="5000125" cy="4702718"/>
        </p:xfrm>
        <a:graphic>
          <a:graphicData uri="http://schemas.openxmlformats.org/drawingml/2006/table">
            <a:tbl>
              <a:tblPr firstRow="1" bandRow="1">
                <a:tableStyleId>{5C22544A-7EE6-4342-B048-85BDC9FD1C3A}</a:tableStyleId>
              </a:tblPr>
              <a:tblGrid>
                <a:gridCol w="1598011">
                  <a:extLst>
                    <a:ext uri="{9D8B030D-6E8A-4147-A177-3AD203B41FA5}">
                      <a16:colId xmlns:a16="http://schemas.microsoft.com/office/drawing/2014/main" val="20000"/>
                    </a:ext>
                  </a:extLst>
                </a:gridCol>
                <a:gridCol w="1487038">
                  <a:extLst>
                    <a:ext uri="{9D8B030D-6E8A-4147-A177-3AD203B41FA5}">
                      <a16:colId xmlns:a16="http://schemas.microsoft.com/office/drawing/2014/main" val="20001"/>
                    </a:ext>
                  </a:extLst>
                </a:gridCol>
                <a:gridCol w="1915076">
                  <a:extLst>
                    <a:ext uri="{9D8B030D-6E8A-4147-A177-3AD203B41FA5}">
                      <a16:colId xmlns:a16="http://schemas.microsoft.com/office/drawing/2014/main" val="20002"/>
                    </a:ext>
                  </a:extLst>
                </a:gridCol>
              </a:tblGrid>
              <a:tr h="502232">
                <a:tc>
                  <a:txBody>
                    <a:bodyPr/>
                    <a:lstStyle/>
                    <a:p>
                      <a:r>
                        <a:rPr lang="en-US" sz="1700">
                          <a:solidFill>
                            <a:schemeClr val="bg1"/>
                          </a:solidFill>
                        </a:rPr>
                        <a:t>Acting</a:t>
                      </a:r>
                    </a:p>
                  </a:txBody>
                  <a:tcPr marL="114144" marR="114144" marT="57072" marB="57072"/>
                </a:tc>
                <a:tc>
                  <a:txBody>
                    <a:bodyPr/>
                    <a:lstStyle/>
                    <a:p>
                      <a:r>
                        <a:rPr lang="en-US" sz="1700">
                          <a:solidFill>
                            <a:schemeClr val="bg1"/>
                          </a:solidFill>
                        </a:rPr>
                        <a:t>Generic</a:t>
                      </a:r>
                    </a:p>
                  </a:txBody>
                  <a:tcPr marL="114144" marR="114144" marT="57072" marB="57072"/>
                </a:tc>
                <a:tc>
                  <a:txBody>
                    <a:bodyPr/>
                    <a:lstStyle/>
                    <a:p>
                      <a:r>
                        <a:rPr lang="en-US" sz="1700">
                          <a:solidFill>
                            <a:schemeClr val="bg1"/>
                          </a:solidFill>
                        </a:rPr>
                        <a:t>Brand</a:t>
                      </a:r>
                    </a:p>
                  </a:txBody>
                  <a:tcPr marL="114144" marR="114144" marT="57072" marB="57072"/>
                </a:tc>
                <a:extLst>
                  <a:ext uri="{0D108BD9-81ED-4DB2-BD59-A6C34878D82A}">
                    <a16:rowId xmlns:a16="http://schemas.microsoft.com/office/drawing/2014/main" val="10000"/>
                  </a:ext>
                </a:extLst>
              </a:tr>
              <a:tr h="502232">
                <a:tc rowSpan="3">
                  <a:txBody>
                    <a:bodyPr/>
                    <a:lstStyle/>
                    <a:p>
                      <a:r>
                        <a:rPr lang="en-US" sz="1700"/>
                        <a:t>Rapid</a:t>
                      </a:r>
                    </a:p>
                  </a:txBody>
                  <a:tcPr marL="114144" marR="114144" marT="57072" marB="57072"/>
                </a:tc>
                <a:tc>
                  <a:txBody>
                    <a:bodyPr/>
                    <a:lstStyle/>
                    <a:p>
                      <a:r>
                        <a:rPr lang="en-US" sz="1700"/>
                        <a:t>Aspart</a:t>
                      </a:r>
                    </a:p>
                  </a:txBody>
                  <a:tcPr marL="114144" marR="114144" marT="57072" marB="57072"/>
                </a:tc>
                <a:tc>
                  <a:txBody>
                    <a:bodyPr/>
                    <a:lstStyle/>
                    <a:p>
                      <a:r>
                        <a:rPr lang="en-US" sz="1700"/>
                        <a:t>Novolog</a:t>
                      </a:r>
                    </a:p>
                  </a:txBody>
                  <a:tcPr marL="114144" marR="114144" marT="57072" marB="57072"/>
                </a:tc>
                <a:extLst>
                  <a:ext uri="{0D108BD9-81ED-4DB2-BD59-A6C34878D82A}">
                    <a16:rowId xmlns:a16="http://schemas.microsoft.com/office/drawing/2014/main" val="10001"/>
                  </a:ext>
                </a:extLst>
              </a:tr>
              <a:tr h="502232">
                <a:tc vMerge="1">
                  <a:txBody>
                    <a:bodyPr/>
                    <a:lstStyle/>
                    <a:p>
                      <a:endParaRPr lang="en-US"/>
                    </a:p>
                  </a:txBody>
                  <a:tcPr/>
                </a:tc>
                <a:tc>
                  <a:txBody>
                    <a:bodyPr/>
                    <a:lstStyle/>
                    <a:p>
                      <a:r>
                        <a:rPr lang="en-US" sz="1700"/>
                        <a:t>Glulisine</a:t>
                      </a:r>
                    </a:p>
                  </a:txBody>
                  <a:tcPr marL="114144" marR="114144" marT="57072" marB="57072"/>
                </a:tc>
                <a:tc>
                  <a:txBody>
                    <a:bodyPr/>
                    <a:lstStyle/>
                    <a:p>
                      <a:r>
                        <a:rPr lang="en-US" sz="1700"/>
                        <a:t>Apidra</a:t>
                      </a:r>
                    </a:p>
                  </a:txBody>
                  <a:tcPr marL="114144" marR="114144" marT="57072" marB="57072"/>
                </a:tc>
                <a:extLst>
                  <a:ext uri="{0D108BD9-81ED-4DB2-BD59-A6C34878D82A}">
                    <a16:rowId xmlns:a16="http://schemas.microsoft.com/office/drawing/2014/main" val="10002"/>
                  </a:ext>
                </a:extLst>
              </a:tr>
              <a:tr h="502232">
                <a:tc vMerge="1">
                  <a:txBody>
                    <a:bodyPr/>
                    <a:lstStyle/>
                    <a:p>
                      <a:endParaRPr lang="en-US"/>
                    </a:p>
                  </a:txBody>
                  <a:tcPr/>
                </a:tc>
                <a:tc>
                  <a:txBody>
                    <a:bodyPr/>
                    <a:lstStyle/>
                    <a:p>
                      <a:r>
                        <a:rPr lang="en-US" sz="1700"/>
                        <a:t>Lispro</a:t>
                      </a:r>
                    </a:p>
                  </a:txBody>
                  <a:tcPr marL="114144" marR="114144" marT="57072" marB="57072"/>
                </a:tc>
                <a:tc>
                  <a:txBody>
                    <a:bodyPr/>
                    <a:lstStyle/>
                    <a:p>
                      <a:r>
                        <a:rPr lang="en-US" sz="1700"/>
                        <a:t>Humalog</a:t>
                      </a:r>
                    </a:p>
                  </a:txBody>
                  <a:tcPr marL="114144" marR="114144" marT="57072" marB="57072"/>
                </a:tc>
                <a:extLst>
                  <a:ext uri="{0D108BD9-81ED-4DB2-BD59-A6C34878D82A}">
                    <a16:rowId xmlns:a16="http://schemas.microsoft.com/office/drawing/2014/main" val="10003"/>
                  </a:ext>
                </a:extLst>
              </a:tr>
              <a:tr h="844663">
                <a:tc>
                  <a:txBody>
                    <a:bodyPr/>
                    <a:lstStyle/>
                    <a:p>
                      <a:r>
                        <a:rPr lang="en-US" sz="1700"/>
                        <a:t>Short</a:t>
                      </a:r>
                    </a:p>
                  </a:txBody>
                  <a:tcPr marL="114144" marR="114144" marT="57072" marB="57072"/>
                </a:tc>
                <a:tc>
                  <a:txBody>
                    <a:bodyPr/>
                    <a:lstStyle/>
                    <a:p>
                      <a:r>
                        <a:rPr lang="en-US" sz="1700"/>
                        <a:t>Regular</a:t>
                      </a:r>
                    </a:p>
                  </a:txBody>
                  <a:tcPr marL="114144" marR="114144" marT="57072" marB="57072"/>
                </a:tc>
                <a:tc>
                  <a:txBody>
                    <a:bodyPr/>
                    <a:lstStyle/>
                    <a:p>
                      <a:r>
                        <a:rPr lang="en-US" sz="1700"/>
                        <a:t>Humulin R/Novolin R</a:t>
                      </a:r>
                    </a:p>
                  </a:txBody>
                  <a:tcPr marL="114144" marR="114144" marT="57072" marB="57072"/>
                </a:tc>
                <a:extLst>
                  <a:ext uri="{0D108BD9-81ED-4DB2-BD59-A6C34878D82A}">
                    <a16:rowId xmlns:a16="http://schemas.microsoft.com/office/drawing/2014/main" val="10004"/>
                  </a:ext>
                </a:extLst>
              </a:tr>
              <a:tr h="844663">
                <a:tc>
                  <a:txBody>
                    <a:bodyPr/>
                    <a:lstStyle/>
                    <a:p>
                      <a:r>
                        <a:rPr lang="en-US" sz="1700"/>
                        <a:t>Intermed.</a:t>
                      </a:r>
                    </a:p>
                  </a:txBody>
                  <a:tcPr marL="114144" marR="114144" marT="57072" marB="57072"/>
                </a:tc>
                <a:tc>
                  <a:txBody>
                    <a:bodyPr/>
                    <a:lstStyle/>
                    <a:p>
                      <a:r>
                        <a:rPr lang="en-US" sz="1700"/>
                        <a:t>NPH</a:t>
                      </a:r>
                    </a:p>
                  </a:txBody>
                  <a:tcPr marL="114144" marR="114144" marT="57072" marB="57072"/>
                </a:tc>
                <a:tc>
                  <a:txBody>
                    <a:bodyPr/>
                    <a:lstStyle/>
                    <a:p>
                      <a:r>
                        <a:rPr lang="en-US" sz="1700"/>
                        <a:t>Humulin N/Novolin N</a:t>
                      </a:r>
                    </a:p>
                  </a:txBody>
                  <a:tcPr marL="114144" marR="114144" marT="57072" marB="57072"/>
                </a:tc>
                <a:extLst>
                  <a:ext uri="{0D108BD9-81ED-4DB2-BD59-A6C34878D82A}">
                    <a16:rowId xmlns:a16="http://schemas.microsoft.com/office/drawing/2014/main" val="10005"/>
                  </a:ext>
                </a:extLst>
              </a:tr>
              <a:tr h="502232">
                <a:tc rowSpan="2">
                  <a:txBody>
                    <a:bodyPr/>
                    <a:lstStyle/>
                    <a:p>
                      <a:r>
                        <a:rPr lang="en-US" sz="1700"/>
                        <a:t>Long</a:t>
                      </a:r>
                    </a:p>
                  </a:txBody>
                  <a:tcPr marL="114144" marR="114144" marT="57072" marB="57072"/>
                </a:tc>
                <a:tc>
                  <a:txBody>
                    <a:bodyPr/>
                    <a:lstStyle/>
                    <a:p>
                      <a:r>
                        <a:rPr lang="en-US" sz="1700"/>
                        <a:t>Determir</a:t>
                      </a:r>
                    </a:p>
                  </a:txBody>
                  <a:tcPr marL="114144" marR="114144" marT="57072" marB="57072"/>
                </a:tc>
                <a:tc>
                  <a:txBody>
                    <a:bodyPr/>
                    <a:lstStyle/>
                    <a:p>
                      <a:r>
                        <a:rPr lang="en-US" sz="1700"/>
                        <a:t>Levemir</a:t>
                      </a:r>
                    </a:p>
                  </a:txBody>
                  <a:tcPr marL="114144" marR="114144" marT="57072" marB="57072"/>
                </a:tc>
                <a:extLst>
                  <a:ext uri="{0D108BD9-81ED-4DB2-BD59-A6C34878D82A}">
                    <a16:rowId xmlns:a16="http://schemas.microsoft.com/office/drawing/2014/main" val="10006"/>
                  </a:ext>
                </a:extLst>
              </a:tr>
              <a:tr h="502232">
                <a:tc vMerge="1">
                  <a:txBody>
                    <a:bodyPr/>
                    <a:lstStyle/>
                    <a:p>
                      <a:endParaRPr lang="en-US"/>
                    </a:p>
                  </a:txBody>
                  <a:tcPr/>
                </a:tc>
                <a:tc>
                  <a:txBody>
                    <a:bodyPr/>
                    <a:lstStyle/>
                    <a:p>
                      <a:r>
                        <a:rPr lang="en-US" sz="1700"/>
                        <a:t>Glargine</a:t>
                      </a:r>
                    </a:p>
                  </a:txBody>
                  <a:tcPr marL="114144" marR="114144" marT="57072" marB="57072"/>
                </a:tc>
                <a:tc>
                  <a:txBody>
                    <a:bodyPr/>
                    <a:lstStyle/>
                    <a:p>
                      <a:r>
                        <a:rPr lang="en-US" sz="1700"/>
                        <a:t>Lantus </a:t>
                      </a:r>
                    </a:p>
                  </a:txBody>
                  <a:tcPr marL="114144" marR="114144" marT="57072" marB="57072"/>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73084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628650" y="365125"/>
            <a:ext cx="7381677" cy="1325563"/>
          </a:xfrm>
        </p:spPr>
        <p:txBody>
          <a:bodyPr>
            <a:normAutofit/>
          </a:bodyPr>
          <a:lstStyle/>
          <a:p>
            <a:r>
              <a:rPr lang="en-US" sz="4900"/>
              <a:t>Two Main Types of Diabetes</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6917"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7911" y="591829"/>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5"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46996" y="821124"/>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6256" y="1336268"/>
            <a:ext cx="95786"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A73CAD7B-853E-6919-A7B9-37D56A08E6F5}"/>
              </a:ext>
            </a:extLst>
          </p:cNvPr>
          <p:cNvGraphicFramePr>
            <a:graphicFrameLocks noGrp="1"/>
          </p:cNvGraphicFramePr>
          <p:nvPr>
            <p:ph idx="1"/>
            <p:extLst>
              <p:ext uri="{D42A27DB-BD31-4B8C-83A1-F6EECF244321}">
                <p14:modId xmlns:p14="http://schemas.microsoft.com/office/powerpoint/2010/main" val="265368118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9994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1412488"/>
            <a:ext cx="2174391" cy="4363844"/>
          </a:xfrm>
        </p:spPr>
        <p:txBody>
          <a:bodyPr anchor="t">
            <a:normAutofit/>
          </a:bodyPr>
          <a:lstStyle/>
          <a:p>
            <a:r>
              <a:rPr lang="en-US" sz="3500">
                <a:solidFill>
                  <a:srgbClr val="FFFFFF"/>
                </a:solidFill>
              </a:rPr>
              <a:t>Insulin Action</a:t>
            </a:r>
          </a:p>
        </p:txBody>
      </p:sp>
      <p:sp>
        <p:nvSpPr>
          <p:cNvPr id="3" name="Content Placeholder 2"/>
          <p:cNvSpPr>
            <a:spLocks noGrp="1"/>
          </p:cNvSpPr>
          <p:nvPr>
            <p:ph sz="half" idx="1"/>
          </p:nvPr>
        </p:nvSpPr>
        <p:spPr>
          <a:xfrm>
            <a:off x="3285641" y="1412489"/>
            <a:ext cx="2570462" cy="4363844"/>
          </a:xfrm>
        </p:spPr>
        <p:txBody>
          <a:bodyPr>
            <a:normAutofit/>
          </a:bodyPr>
          <a:lstStyle/>
          <a:p>
            <a:r>
              <a:rPr lang="en-US" sz="1700" u="sng"/>
              <a:t>Rapid Acting</a:t>
            </a:r>
          </a:p>
          <a:p>
            <a:pPr lvl="1"/>
            <a:r>
              <a:rPr lang="en-US" sz="1700"/>
              <a:t>Novolog</a:t>
            </a:r>
          </a:p>
          <a:p>
            <a:pPr lvl="1"/>
            <a:r>
              <a:rPr lang="en-US" sz="1700"/>
              <a:t>Apidra</a:t>
            </a:r>
          </a:p>
          <a:p>
            <a:pPr lvl="1"/>
            <a:r>
              <a:rPr lang="en-US" sz="1700"/>
              <a:t>Humalog</a:t>
            </a:r>
          </a:p>
          <a:p>
            <a:pPr lvl="1"/>
            <a:endParaRPr lang="en-US" sz="1700"/>
          </a:p>
          <a:p>
            <a:r>
              <a:rPr lang="en-US" sz="1700" u="sng"/>
              <a:t>Short Acting</a:t>
            </a:r>
          </a:p>
          <a:p>
            <a:pPr lvl="1"/>
            <a:r>
              <a:rPr lang="en-US" sz="1700"/>
              <a:t>Humulin R</a:t>
            </a:r>
          </a:p>
          <a:p>
            <a:pPr lvl="1"/>
            <a:r>
              <a:rPr lang="en-US" sz="1700"/>
              <a:t>Novolin R</a:t>
            </a:r>
          </a:p>
          <a:p>
            <a:endParaRPr lang="en-US" sz="170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338703" y="1412489"/>
            <a:ext cx="2398275" cy="4363844"/>
          </a:xfrm>
        </p:spPr>
        <p:txBody>
          <a:bodyPr>
            <a:normAutofit/>
          </a:bodyPr>
          <a:lstStyle/>
          <a:p>
            <a:r>
              <a:rPr lang="en-US" sz="1700"/>
              <a:t>Onset: 15-30 min</a:t>
            </a:r>
          </a:p>
          <a:p>
            <a:r>
              <a:rPr lang="en-US" sz="1700"/>
              <a:t>Peak: ½-2 hrs</a:t>
            </a:r>
          </a:p>
          <a:p>
            <a:r>
              <a:rPr lang="en-US" sz="1700"/>
              <a:t>Duration: &lt;6 hrs</a:t>
            </a:r>
          </a:p>
          <a:p>
            <a:endParaRPr lang="en-US" sz="1700"/>
          </a:p>
          <a:p>
            <a:r>
              <a:rPr lang="en-US" sz="1700"/>
              <a:t>Onset: 30-60 min</a:t>
            </a:r>
          </a:p>
          <a:p>
            <a:r>
              <a:rPr lang="en-US" sz="1700"/>
              <a:t>Peak: 2-4 hrs</a:t>
            </a:r>
          </a:p>
          <a:p>
            <a:r>
              <a:rPr lang="en-US" sz="1700"/>
              <a:t>Duration: 6-12 hrs</a:t>
            </a:r>
          </a:p>
        </p:txBody>
      </p:sp>
    </p:spTree>
    <p:extLst>
      <p:ext uri="{BB962C8B-B14F-4D97-AF65-F5344CB8AC3E}">
        <p14:creationId xmlns:p14="http://schemas.microsoft.com/office/powerpoint/2010/main" val="1652345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1412488"/>
            <a:ext cx="2174391" cy="4363844"/>
          </a:xfrm>
        </p:spPr>
        <p:txBody>
          <a:bodyPr anchor="t">
            <a:normAutofit/>
          </a:bodyPr>
          <a:lstStyle/>
          <a:p>
            <a:r>
              <a:rPr lang="en-US" sz="3500">
                <a:solidFill>
                  <a:srgbClr val="FFFFFF"/>
                </a:solidFill>
              </a:rPr>
              <a:t>Insulin Action</a:t>
            </a:r>
          </a:p>
        </p:txBody>
      </p:sp>
      <p:sp>
        <p:nvSpPr>
          <p:cNvPr id="3" name="Content Placeholder 2"/>
          <p:cNvSpPr>
            <a:spLocks noGrp="1"/>
          </p:cNvSpPr>
          <p:nvPr>
            <p:ph sz="half" idx="1"/>
          </p:nvPr>
        </p:nvSpPr>
        <p:spPr>
          <a:xfrm>
            <a:off x="3285641" y="1412489"/>
            <a:ext cx="2570462" cy="4363844"/>
          </a:xfrm>
        </p:spPr>
        <p:txBody>
          <a:bodyPr>
            <a:normAutofit/>
          </a:bodyPr>
          <a:lstStyle/>
          <a:p>
            <a:endParaRPr lang="en-US" sz="1700"/>
          </a:p>
          <a:p>
            <a:r>
              <a:rPr lang="en-US" sz="1700"/>
              <a:t>Intermed. Acting</a:t>
            </a:r>
          </a:p>
          <a:p>
            <a:pPr lvl="1"/>
            <a:r>
              <a:rPr lang="en-US" sz="1700"/>
              <a:t>NPH</a:t>
            </a:r>
          </a:p>
          <a:p>
            <a:endParaRPr lang="en-US" sz="1700"/>
          </a:p>
          <a:p>
            <a:endParaRPr lang="en-US" sz="1700"/>
          </a:p>
          <a:p>
            <a:r>
              <a:rPr lang="en-US" sz="1700"/>
              <a:t>Long Acting</a:t>
            </a:r>
          </a:p>
          <a:p>
            <a:pPr lvl="1"/>
            <a:r>
              <a:rPr lang="en-US" sz="1700"/>
              <a:t>Levemir</a:t>
            </a:r>
          </a:p>
          <a:p>
            <a:pPr lvl="1"/>
            <a:r>
              <a:rPr lang="en-US" sz="1700"/>
              <a:t>Lantus</a:t>
            </a:r>
          </a:p>
          <a:p>
            <a:endParaRPr lang="en-US" sz="170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338703" y="1412489"/>
            <a:ext cx="2398275" cy="4363844"/>
          </a:xfrm>
        </p:spPr>
        <p:txBody>
          <a:bodyPr>
            <a:normAutofit/>
          </a:bodyPr>
          <a:lstStyle/>
          <a:p>
            <a:endParaRPr lang="en-US" sz="1700"/>
          </a:p>
          <a:p>
            <a:r>
              <a:rPr lang="en-US" sz="1700"/>
              <a:t>Onset: 1-2 hrs</a:t>
            </a:r>
          </a:p>
          <a:p>
            <a:r>
              <a:rPr lang="en-US" sz="1700"/>
              <a:t>Peak: 4-14 hrs</a:t>
            </a:r>
          </a:p>
          <a:p>
            <a:r>
              <a:rPr lang="en-US" sz="1700"/>
              <a:t>Duration: 10-24 hrs</a:t>
            </a:r>
          </a:p>
          <a:p>
            <a:endParaRPr lang="en-US" sz="1700"/>
          </a:p>
          <a:p>
            <a:r>
              <a:rPr lang="en-US" sz="1700"/>
              <a:t>Onset: 1 hr</a:t>
            </a:r>
          </a:p>
          <a:p>
            <a:r>
              <a:rPr lang="en-US" sz="1700"/>
              <a:t>Peak: none</a:t>
            </a:r>
          </a:p>
          <a:p>
            <a:r>
              <a:rPr lang="en-US" sz="1700"/>
              <a:t>Duration: 6-24 hrs</a:t>
            </a:r>
          </a:p>
        </p:txBody>
      </p:sp>
    </p:spTree>
    <p:extLst>
      <p:ext uri="{BB962C8B-B14F-4D97-AF65-F5344CB8AC3E}">
        <p14:creationId xmlns:p14="http://schemas.microsoft.com/office/powerpoint/2010/main" val="1476429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6B2A44-0BE4-CC67-CDCF-5A5E3B5666EE}"/>
              </a:ext>
            </a:extLst>
          </p:cNvPr>
          <p:cNvPicPr>
            <a:picLocks noChangeAspect="1"/>
          </p:cNvPicPr>
          <p:nvPr/>
        </p:nvPicPr>
        <p:blipFill rotWithShape="1">
          <a:blip r:embed="rId3">
            <a:duotone>
              <a:schemeClr val="bg2">
                <a:shade val="45000"/>
                <a:satMod val="135000"/>
              </a:schemeClr>
              <a:prstClr val="white"/>
            </a:duotone>
          </a:blip>
          <a:srcRect l="535" r="10464"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b="1"/>
              <a:t>Pre-mixed Insulins with Biphasic Action</a:t>
            </a:r>
          </a:p>
        </p:txBody>
      </p:sp>
      <p:graphicFrame>
        <p:nvGraphicFramePr>
          <p:cNvPr id="5" name="Content Placeholder 2">
            <a:extLst>
              <a:ext uri="{FF2B5EF4-FFF2-40B4-BE49-F238E27FC236}">
                <a16:creationId xmlns:a16="http://schemas.microsoft.com/office/drawing/2014/main" id="{D9F13130-266D-E224-5431-F7E24B7F63D4}"/>
              </a:ext>
            </a:extLst>
          </p:cNvPr>
          <p:cNvGraphicFramePr>
            <a:graphicFrameLocks noGrp="1"/>
          </p:cNvGraphicFramePr>
          <p:nvPr>
            <p:ph idx="1"/>
            <p:extLst>
              <p:ext uri="{D42A27DB-BD31-4B8C-83A1-F6EECF244321}">
                <p14:modId xmlns:p14="http://schemas.microsoft.com/office/powerpoint/2010/main" val="409620031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15951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 y="-2"/>
            <a:ext cx="2601176"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rot="16200000">
            <a:off x="-994410" y="1947672"/>
            <a:ext cx="4471416" cy="2788920"/>
          </a:xfrm>
        </p:spPr>
        <p:txBody>
          <a:bodyPr anchor="ctr">
            <a:normAutofit/>
          </a:bodyPr>
          <a:lstStyle/>
          <a:p>
            <a:r>
              <a:rPr lang="en-US" sz="4200" b="1">
                <a:solidFill>
                  <a:schemeClr val="bg1"/>
                </a:solidFill>
              </a:rPr>
              <a:t>Treatment Regimens</a:t>
            </a:r>
          </a:p>
        </p:txBody>
      </p:sp>
      <p:graphicFrame>
        <p:nvGraphicFramePr>
          <p:cNvPr id="5" name="Content Placeholder 2">
            <a:extLst>
              <a:ext uri="{FF2B5EF4-FFF2-40B4-BE49-F238E27FC236}">
                <a16:creationId xmlns:a16="http://schemas.microsoft.com/office/drawing/2014/main" id="{3A112896-8069-7E79-E8B7-770F03CC06F5}"/>
              </a:ext>
            </a:extLst>
          </p:cNvPr>
          <p:cNvGraphicFramePr>
            <a:graphicFrameLocks noGrp="1"/>
          </p:cNvGraphicFramePr>
          <p:nvPr>
            <p:ph idx="1"/>
            <p:extLst>
              <p:ext uri="{D42A27DB-BD31-4B8C-83A1-F6EECF244321}">
                <p14:modId xmlns:p14="http://schemas.microsoft.com/office/powerpoint/2010/main" val="265042653"/>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3087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F6CB75-6163-B8FB-0FE9-2EA422065810}"/>
              </a:ext>
            </a:extLst>
          </p:cNvPr>
          <p:cNvSpPr>
            <a:spLocks noGrp="1"/>
          </p:cNvSpPr>
          <p:nvPr>
            <p:ph type="title"/>
          </p:nvPr>
        </p:nvSpPr>
        <p:spPr/>
        <p:txBody>
          <a:bodyPr/>
          <a:lstStyle/>
          <a:p>
            <a:r>
              <a:rPr lang="en-US"/>
              <a:t>Injection Sites</a:t>
            </a: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922971056"/>
              </p:ext>
            </p:extLst>
          </p:nvPr>
        </p:nvGraphicFramePr>
        <p:xfrm>
          <a:off x="1478756" y="1582615"/>
          <a:ext cx="6186487" cy="5275385"/>
        </p:xfrm>
        <a:graphic>
          <a:graphicData uri="http://schemas.openxmlformats.org/presentationml/2006/ole">
            <mc:AlternateContent xmlns:mc="http://schemas.openxmlformats.org/markup-compatibility/2006">
              <mc:Choice xmlns:v="urn:schemas-microsoft-com:vml" Requires="v">
                <p:oleObj name="Acrobat Document" r:id="rId3" imgW="2618640" imgH="2233440" progId="AcroExch.Document.7">
                  <p:embed/>
                </p:oleObj>
              </mc:Choice>
              <mc:Fallback>
                <p:oleObj name="Acrobat Document" r:id="rId3" imgW="2618640" imgH="2233440" progId="AcroExch.Document.7">
                  <p:embed/>
                  <p:pic>
                    <p:nvPicPr>
                      <p:cNvPr id="5" name="Content Placeholder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8756" y="1582615"/>
                        <a:ext cx="6186487" cy="5275385"/>
                      </a:xfrm>
                      <a:prstGeom prst="rect">
                        <a:avLst/>
                      </a:prstGeom>
                      <a:noFill/>
                    </p:spPr>
                  </p:pic>
                </p:oleObj>
              </mc:Fallback>
            </mc:AlternateContent>
          </a:graphicData>
        </a:graphic>
      </p:graphicFrame>
    </p:spTree>
    <p:extLst>
      <p:ext uri="{BB962C8B-B14F-4D97-AF65-F5344CB8AC3E}">
        <p14:creationId xmlns:p14="http://schemas.microsoft.com/office/powerpoint/2010/main" val="1122413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0" y="601744"/>
            <a:ext cx="5086350" cy="1338696"/>
          </a:xfrm>
        </p:spPr>
        <p:txBody>
          <a:bodyPr>
            <a:normAutofit/>
          </a:bodyPr>
          <a:lstStyle/>
          <a:p>
            <a:r>
              <a:rPr lang="en-US" b="1"/>
              <a:t>Injection Site Side Effects</a:t>
            </a:r>
          </a:p>
        </p:txBody>
      </p:sp>
      <p:pic>
        <p:nvPicPr>
          <p:cNvPr id="5" name="Picture 4" descr="Person using a syringe">
            <a:extLst>
              <a:ext uri="{FF2B5EF4-FFF2-40B4-BE49-F238E27FC236}">
                <a16:creationId xmlns:a16="http://schemas.microsoft.com/office/drawing/2014/main" id="{8D753689-364B-C79F-931E-FBE82F8F5F59}"/>
              </a:ext>
            </a:extLst>
          </p:cNvPr>
          <p:cNvPicPr>
            <a:picLocks noChangeAspect="1"/>
          </p:cNvPicPr>
          <p:nvPr/>
        </p:nvPicPr>
        <p:blipFill rotWithShape="1">
          <a:blip r:embed="rId3"/>
          <a:srcRect l="29973" r="42721"/>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3429000" y="2201958"/>
            <a:ext cx="5086350" cy="3900730"/>
          </a:xfrm>
        </p:spPr>
        <p:txBody>
          <a:bodyPr anchor="t">
            <a:normAutofit/>
          </a:bodyPr>
          <a:lstStyle/>
          <a:p>
            <a:r>
              <a:rPr lang="en-US" sz="2400" b="1" err="1"/>
              <a:t>Lipohypertrophy</a:t>
            </a:r>
            <a:r>
              <a:rPr lang="en-US" sz="2400" b="1"/>
              <a:t>:</a:t>
            </a:r>
            <a:r>
              <a:rPr lang="en-US" sz="2400"/>
              <a:t> when insulin is repeatedly injected into the same site there can be a local effect that leads to lumps at the site and compromises absorption of insulin at that site.</a:t>
            </a:r>
          </a:p>
          <a:p>
            <a:r>
              <a:rPr lang="en-US" sz="2400" b="1"/>
              <a:t>Lipoatrophy:</a:t>
            </a:r>
            <a:r>
              <a:rPr lang="en-US" sz="2400"/>
              <a:t> immunoglobulin G immune complexes against insulin can form and produce atrophy as well as compromise the action of insulin</a:t>
            </a:r>
          </a:p>
        </p:txBody>
      </p:sp>
    </p:spTree>
    <p:extLst>
      <p:ext uri="{BB962C8B-B14F-4D97-AF65-F5344CB8AC3E}">
        <p14:creationId xmlns:p14="http://schemas.microsoft.com/office/powerpoint/2010/main" val="2024675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2906" y="5317240"/>
            <a:ext cx="8408194" cy="744836"/>
          </a:xfrm>
        </p:spPr>
        <p:txBody>
          <a:bodyPr vert="horz" lIns="91440" tIns="45720" rIns="91440" bIns="45720" rtlCol="0" anchor="ctr">
            <a:normAutofit/>
          </a:bodyPr>
          <a:lstStyle/>
          <a:p>
            <a:pPr algn="ctr" defTabSz="914400"/>
            <a:r>
              <a:rPr lang="en-US" sz="3100">
                <a:solidFill>
                  <a:schemeClr val="tx1">
                    <a:lumMod val="85000"/>
                    <a:lumOff val="15000"/>
                  </a:schemeClr>
                </a:solidFill>
              </a:rPr>
              <a:t>Omnipod Insulin Pump</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05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2906" y="5317240"/>
            <a:ext cx="8408194" cy="744836"/>
          </a:xfrm>
        </p:spPr>
        <p:txBody>
          <a:bodyPr vert="horz" lIns="91440" tIns="45720" rIns="91440" bIns="45720" rtlCol="0" anchor="ctr">
            <a:normAutofit/>
          </a:bodyPr>
          <a:lstStyle/>
          <a:p>
            <a:pPr algn="ctr" defTabSz="914400"/>
            <a:r>
              <a:rPr lang="en-US" sz="3100">
                <a:solidFill>
                  <a:schemeClr val="tx1">
                    <a:lumMod val="85000"/>
                    <a:lumOff val="15000"/>
                  </a:schemeClr>
                </a:solidFill>
              </a:rPr>
              <a:t>Medtronics Insulin Pump</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161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device&#10;&#10;Description automatically generated">
            <a:extLst>
              <a:ext uri="{FF2B5EF4-FFF2-40B4-BE49-F238E27FC236}">
                <a16:creationId xmlns:a16="http://schemas.microsoft.com/office/drawing/2014/main" id="{9C3C34B4-F4E5-6882-469F-15B0A7F41E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 y="1"/>
            <a:ext cx="9143980"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a:noFill/>
        </p:spPr>
      </p:pic>
      <p:sp>
        <p:nvSpPr>
          <p:cNvPr id="10" name="Title 1">
            <a:extLst>
              <a:ext uri="{FF2B5EF4-FFF2-40B4-BE49-F238E27FC236}">
                <a16:creationId xmlns:a16="http://schemas.microsoft.com/office/drawing/2014/main" id="{553E9BDC-BD9D-E093-6F46-F1277665E5BE}"/>
              </a:ext>
            </a:extLst>
          </p:cNvPr>
          <p:cNvSpPr>
            <a:spLocks noGrp="1"/>
          </p:cNvSpPr>
          <p:nvPr>
            <p:ph type="title"/>
          </p:nvPr>
        </p:nvSpPr>
        <p:spPr>
          <a:xfrm>
            <a:off x="449863" y="5234320"/>
            <a:ext cx="5198489" cy="752217"/>
          </a:xfrm>
        </p:spPr>
        <p:txBody>
          <a:bodyPr vert="horz" lIns="91440" tIns="45720" rIns="91440" bIns="45720" rtlCol="0" anchor="b">
            <a:normAutofit/>
          </a:bodyPr>
          <a:lstStyle/>
          <a:p>
            <a:pPr defTabSz="914400"/>
            <a:r>
              <a:rPr lang="en-US" sz="2400">
                <a:solidFill>
                  <a:schemeClr val="tx1">
                    <a:lumMod val="85000"/>
                    <a:lumOff val="15000"/>
                  </a:schemeClr>
                </a:solidFill>
              </a:rPr>
              <a:t>Tandem </a:t>
            </a:r>
            <a:br>
              <a:rPr lang="en-US" sz="2400">
                <a:solidFill>
                  <a:schemeClr val="tx1">
                    <a:lumMod val="85000"/>
                    <a:lumOff val="15000"/>
                  </a:schemeClr>
                </a:solidFill>
              </a:rPr>
            </a:br>
            <a:r>
              <a:rPr lang="en-US" sz="2400">
                <a:solidFill>
                  <a:schemeClr val="tx1">
                    <a:lumMod val="85000"/>
                    <a:lumOff val="15000"/>
                  </a:schemeClr>
                </a:solidFill>
              </a:rPr>
              <a:t>T:SLIM X2 with Control-IQ</a:t>
            </a:r>
          </a:p>
        </p:txBody>
      </p:sp>
    </p:spTree>
    <p:extLst>
      <p:ext uri="{BB962C8B-B14F-4D97-AF65-F5344CB8AC3E}">
        <p14:creationId xmlns:p14="http://schemas.microsoft.com/office/powerpoint/2010/main" val="932987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2906" y="5317240"/>
            <a:ext cx="8408194" cy="744836"/>
          </a:xfrm>
        </p:spPr>
        <p:txBody>
          <a:bodyPr vert="horz" lIns="91440" tIns="45720" rIns="91440" bIns="45720" rtlCol="0" anchor="ctr">
            <a:normAutofit/>
          </a:bodyPr>
          <a:lstStyle/>
          <a:p>
            <a:pPr algn="ctr" defTabSz="914400"/>
            <a:r>
              <a:rPr lang="en-US" sz="3100">
                <a:solidFill>
                  <a:schemeClr val="tx1">
                    <a:lumMod val="85000"/>
                    <a:lumOff val="15000"/>
                  </a:schemeClr>
                </a:solidFill>
              </a:rPr>
              <a:t>Medtronics Connections</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873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85341" y="365125"/>
            <a:ext cx="3630007" cy="1807305"/>
          </a:xfrm>
        </p:spPr>
        <p:txBody>
          <a:bodyPr>
            <a:normAutofit/>
          </a:bodyPr>
          <a:lstStyle/>
          <a:p>
            <a:r>
              <a:rPr lang="en-US"/>
              <a:t>Two Main Types of Diabetes</a:t>
            </a:r>
          </a:p>
        </p:txBody>
      </p:sp>
      <p:pic>
        <p:nvPicPr>
          <p:cNvPr id="6" name="Picture 5" descr="A syringe and a vial of insulin&#10;&#10;Description automatically generated">
            <a:extLst>
              <a:ext uri="{FF2B5EF4-FFF2-40B4-BE49-F238E27FC236}">
                <a16:creationId xmlns:a16="http://schemas.microsoft.com/office/drawing/2014/main" id="{54EA4AFD-AB39-3A19-FBD2-43C794CCA8B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0901" r="27793"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4592005" y="2434447"/>
            <a:ext cx="3630007" cy="3843666"/>
          </a:xfrm>
        </p:spPr>
        <p:txBody>
          <a:bodyPr vert="horz" lIns="91440" tIns="45720" rIns="91440" bIns="45720" rtlCol="0" anchor="t">
            <a:normAutofit/>
          </a:bodyPr>
          <a:lstStyle/>
          <a:p>
            <a:endParaRPr lang="en-US" sz="1700"/>
          </a:p>
          <a:p>
            <a:r>
              <a:rPr lang="en-US" sz="2000" b="1"/>
              <a:t>Type 1 due to:</a:t>
            </a:r>
            <a:r>
              <a:rPr lang="en-US" sz="2000"/>
              <a:t> autoimmune beta-cell destruction, usually leading to absolute insulin deficiency.</a:t>
            </a:r>
          </a:p>
          <a:p>
            <a:endParaRPr lang="en-US" sz="1700"/>
          </a:p>
          <a:p>
            <a:r>
              <a:rPr lang="en-US" sz="2000" b="1"/>
              <a:t>Type 2 due to:</a:t>
            </a:r>
            <a:r>
              <a:rPr lang="en-US" sz="2000"/>
              <a:t> non-autoimmune progressive loss of adequate insulin secretion, frequently on the background of insulin resistance.</a:t>
            </a:r>
          </a:p>
        </p:txBody>
      </p:sp>
      <p:sp>
        <p:nvSpPr>
          <p:cNvPr id="7" name="TextBox 6">
            <a:extLst>
              <a:ext uri="{FF2B5EF4-FFF2-40B4-BE49-F238E27FC236}">
                <a16:creationId xmlns:a16="http://schemas.microsoft.com/office/drawing/2014/main" id="{2E1B34D7-189A-07A4-11C8-5C23ECB61459}"/>
              </a:ext>
            </a:extLst>
          </p:cNvPr>
          <p:cNvSpPr txBox="1"/>
          <p:nvPr/>
        </p:nvSpPr>
        <p:spPr>
          <a:xfrm>
            <a:off x="6711924" y="6657945"/>
            <a:ext cx="243207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thuocdantoc.vn/benh/insuli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875391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AFA6D70-43AA-AF05-D7FB-20FE92B21721}"/>
              </a:ext>
            </a:extLst>
          </p:cNvPr>
          <p:cNvSpPr>
            <a:spLocks noGrp="1"/>
          </p:cNvSpPr>
          <p:nvPr>
            <p:ph type="title"/>
          </p:nvPr>
        </p:nvSpPr>
        <p:spPr>
          <a:xfrm>
            <a:off x="443058" y="4673467"/>
            <a:ext cx="5204792" cy="1303020"/>
          </a:xfrm>
        </p:spPr>
        <p:txBody>
          <a:bodyPr vert="horz" lIns="91440" tIns="45720" rIns="91440" bIns="45720" rtlCol="0" anchor="ctr">
            <a:normAutofit/>
          </a:bodyPr>
          <a:lstStyle/>
          <a:p>
            <a:pPr algn="r" defTabSz="914400"/>
            <a:r>
              <a:rPr lang="en-US" sz="4700" kern="1200">
                <a:solidFill>
                  <a:schemeClr val="tx1"/>
                </a:solidFill>
                <a:latin typeface="+mj-lt"/>
                <a:ea typeface="+mj-ea"/>
                <a:cs typeface="+mj-cs"/>
              </a:rPr>
              <a:t>Dexcom G7 Sensor</a:t>
            </a:r>
          </a:p>
        </p:txBody>
      </p:sp>
      <p:sp>
        <p:nvSpPr>
          <p:cNvPr id="14" name="Oval 13">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425" y="1322610"/>
            <a:ext cx="1682850" cy="1682847"/>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6251" y="2707204"/>
            <a:ext cx="721796" cy="7217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4372" y="2603242"/>
            <a:ext cx="220271" cy="2202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Content Placeholder 6" descr="A round white device with a logo on it&#10;&#10;Description automatically generated">
            <a:extLst>
              <a:ext uri="{FF2B5EF4-FFF2-40B4-BE49-F238E27FC236}">
                <a16:creationId xmlns:a16="http://schemas.microsoft.com/office/drawing/2014/main" id="{4D715D5F-F79B-5D81-5BCE-86F6CE4B4C6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4121"/>
          <a:stretch/>
        </p:blipFill>
        <p:spPr>
          <a:xfrm>
            <a:off x="4183543" y="10"/>
            <a:ext cx="4960458" cy="3532641"/>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20" name="Straight Connector 19">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11659" y="4673467"/>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035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up of a white device&#10;&#10;Description automatically generated">
            <a:extLst>
              <a:ext uri="{FF2B5EF4-FFF2-40B4-BE49-F238E27FC236}">
                <a16:creationId xmlns:a16="http://schemas.microsoft.com/office/drawing/2014/main" id="{641346BD-F92C-3733-972A-5603DBE2BB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10800000">
            <a:off x="20" y="10"/>
            <a:ext cx="9143980" cy="6857990"/>
          </a:xfrm>
          <a:prstGeom prst="rect">
            <a:avLst/>
          </a:prstGeom>
          <a:noFill/>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title"/>
          </p:nvPr>
        </p:nvSpPr>
        <p:spPr>
          <a:xfrm>
            <a:off x="392906" y="5317240"/>
            <a:ext cx="8408194" cy="744836"/>
          </a:xfrm>
        </p:spPr>
        <p:txBody>
          <a:bodyPr vert="horz" lIns="91440" tIns="45720" rIns="91440" bIns="45720" rtlCol="0" anchor="ctr">
            <a:normAutofit/>
          </a:bodyPr>
          <a:lstStyle/>
          <a:p>
            <a:pPr algn="ctr" defTabSz="914400"/>
            <a:r>
              <a:rPr lang="en-US" sz="2200">
                <a:solidFill>
                  <a:schemeClr val="tx1">
                    <a:lumMod val="85000"/>
                    <a:lumOff val="15000"/>
                  </a:schemeClr>
                </a:solidFill>
              </a:rPr>
              <a:t>Abbott</a:t>
            </a:r>
            <a:br>
              <a:rPr lang="en-US" sz="2200"/>
            </a:br>
            <a:r>
              <a:rPr lang="en-US" sz="2200" err="1">
                <a:solidFill>
                  <a:schemeClr val="tx1">
                    <a:lumMod val="85000"/>
                    <a:lumOff val="15000"/>
                  </a:schemeClr>
                </a:solidFill>
              </a:rPr>
              <a:t>FreeStyle</a:t>
            </a:r>
            <a:r>
              <a:rPr lang="en-US" sz="2200">
                <a:solidFill>
                  <a:schemeClr val="tx1">
                    <a:lumMod val="85000"/>
                    <a:lumOff val="15000"/>
                  </a:schemeClr>
                </a:solidFill>
              </a:rPr>
              <a:t> Libre 2 Plus Sensor</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29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8981" y="548640"/>
            <a:ext cx="2872600" cy="5431536"/>
          </a:xfrm>
        </p:spPr>
        <p:txBody>
          <a:bodyPr>
            <a:normAutofit/>
          </a:bodyPr>
          <a:lstStyle/>
          <a:p>
            <a:r>
              <a:rPr lang="en-US" b="1"/>
              <a:t>Hypoglycemia</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552091"/>
            <a:ext cx="4668251" cy="5431536"/>
          </a:xfrm>
        </p:spPr>
        <p:txBody>
          <a:bodyPr anchor="ctr">
            <a:normAutofit/>
          </a:bodyPr>
          <a:lstStyle/>
          <a:p>
            <a:r>
              <a:rPr lang="en-US" sz="2400"/>
              <a:t>When blood glucose falls below 63 mg/dL</a:t>
            </a:r>
          </a:p>
          <a:p>
            <a:r>
              <a:rPr lang="en-US" sz="2400"/>
              <a:t>The most common side effect of insulin </a:t>
            </a:r>
          </a:p>
          <a:p>
            <a:r>
              <a:rPr lang="en-US" sz="2400"/>
              <a:t>A barrier to obtaining optimal glycemic control</a:t>
            </a:r>
          </a:p>
          <a:p>
            <a:r>
              <a:rPr lang="en-US" sz="2400"/>
              <a:t>Most Type 1 patients will experience several mild episodes weekly and 1-2 severe episodes per year needing outside help</a:t>
            </a:r>
          </a:p>
          <a:p>
            <a:r>
              <a:rPr lang="en-US" sz="2400"/>
              <a:t>It occurs more frequently in young patients and those under very tight glycemic control</a:t>
            </a:r>
          </a:p>
        </p:txBody>
      </p:sp>
    </p:spTree>
    <p:extLst>
      <p:ext uri="{BB962C8B-B14F-4D97-AF65-F5344CB8AC3E}">
        <p14:creationId xmlns:p14="http://schemas.microsoft.com/office/powerpoint/2010/main" val="3708952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rot="-5400000">
            <a:off x="704513" y="2590890"/>
            <a:ext cx="2447497" cy="2007040"/>
          </a:xfrm>
        </p:spPr>
        <p:txBody>
          <a:bodyPr anchor="t">
            <a:normAutofit/>
          </a:bodyPr>
          <a:lstStyle/>
          <a:p>
            <a:r>
              <a:rPr lang="en-US" sz="2400" b="1">
                <a:solidFill>
                  <a:srgbClr val="FFFFFF"/>
                </a:solidFill>
              </a:rPr>
              <a:t>Hypoglycemia Signs/Symptoms</a:t>
            </a:r>
          </a:p>
        </p:txBody>
      </p:sp>
      <p:sp>
        <p:nvSpPr>
          <p:cNvPr id="12" name="Content Placeholder 11"/>
          <p:cNvSpPr>
            <a:spLocks noGrp="1"/>
          </p:cNvSpPr>
          <p:nvPr>
            <p:ph sz="half" idx="1"/>
          </p:nvPr>
        </p:nvSpPr>
        <p:spPr>
          <a:xfrm>
            <a:off x="3285641" y="1412489"/>
            <a:ext cx="2570462" cy="4363844"/>
          </a:xfrm>
        </p:spPr>
        <p:txBody>
          <a:bodyPr vert="horz" lIns="91440" tIns="45720" rIns="91440" bIns="45720" rtlCol="0" anchor="t">
            <a:normAutofit lnSpcReduction="10000"/>
          </a:bodyPr>
          <a:lstStyle/>
          <a:p>
            <a:r>
              <a:rPr lang="en-US" sz="2000" b="1"/>
              <a:t>Autonomic</a:t>
            </a:r>
          </a:p>
          <a:p>
            <a:pPr lvl="1"/>
            <a:r>
              <a:rPr lang="en-US" sz="2000"/>
              <a:t>Sweating</a:t>
            </a:r>
          </a:p>
          <a:p>
            <a:pPr lvl="1"/>
            <a:r>
              <a:rPr lang="en-US" sz="2000"/>
              <a:t>Pins &amp; needles</a:t>
            </a:r>
          </a:p>
          <a:p>
            <a:pPr lvl="1"/>
            <a:r>
              <a:rPr lang="en-US" sz="2000"/>
              <a:t>Feeling hot</a:t>
            </a:r>
          </a:p>
          <a:p>
            <a:pPr lvl="1"/>
            <a:r>
              <a:rPr lang="en-US" sz="2000"/>
              <a:t>Shakiness</a:t>
            </a:r>
          </a:p>
          <a:p>
            <a:pPr lvl="1"/>
            <a:r>
              <a:rPr lang="en-US" sz="2000"/>
              <a:t>Anxiety</a:t>
            </a:r>
          </a:p>
          <a:p>
            <a:pPr lvl="1"/>
            <a:r>
              <a:rPr lang="en-US" sz="2000"/>
              <a:t>Palpitations</a:t>
            </a:r>
          </a:p>
          <a:p>
            <a:pPr lvl="1"/>
            <a:r>
              <a:rPr lang="en-US" sz="2000"/>
              <a:t>Pallor </a:t>
            </a:r>
          </a:p>
          <a:p>
            <a:endParaRPr lang="en-US" sz="2000"/>
          </a:p>
        </p:txBody>
      </p:sp>
      <p:cxnSp>
        <p:nvCxnSpPr>
          <p:cNvPr id="20" name="Straight Connector 19">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sz="half" idx="2"/>
          </p:nvPr>
        </p:nvSpPr>
        <p:spPr>
          <a:xfrm>
            <a:off x="6338703" y="1412489"/>
            <a:ext cx="2398275" cy="4363844"/>
          </a:xfrm>
        </p:spPr>
        <p:txBody>
          <a:bodyPr vert="horz" lIns="91440" tIns="45720" rIns="91440" bIns="45720" rtlCol="0" anchor="t">
            <a:normAutofit lnSpcReduction="10000"/>
          </a:bodyPr>
          <a:lstStyle/>
          <a:p>
            <a:r>
              <a:rPr lang="en-US" sz="2000" b="1"/>
              <a:t>Neuroglycopenic</a:t>
            </a:r>
            <a:r>
              <a:rPr lang="en-US" sz="2000"/>
              <a:t> </a:t>
            </a:r>
          </a:p>
          <a:p>
            <a:pPr lvl="1"/>
            <a:r>
              <a:rPr lang="en-US" sz="2000"/>
              <a:t>Difficulty speaking</a:t>
            </a:r>
          </a:p>
          <a:p>
            <a:pPr lvl="1"/>
            <a:r>
              <a:rPr lang="en-US" sz="2000"/>
              <a:t>Loss of concentration</a:t>
            </a:r>
          </a:p>
          <a:p>
            <a:pPr lvl="1"/>
            <a:r>
              <a:rPr lang="en-US" sz="2000"/>
              <a:t>Drowsiness</a:t>
            </a:r>
          </a:p>
          <a:p>
            <a:pPr lvl="1"/>
            <a:r>
              <a:rPr lang="en-US" sz="2000"/>
              <a:t>Dizziness</a:t>
            </a:r>
          </a:p>
          <a:p>
            <a:pPr lvl="1"/>
            <a:r>
              <a:rPr lang="en-US" sz="2000"/>
              <a:t>Hemiplegia</a:t>
            </a:r>
          </a:p>
          <a:p>
            <a:pPr lvl="1"/>
            <a:r>
              <a:rPr lang="en-US" sz="2000"/>
              <a:t>Fits (seizures)</a:t>
            </a:r>
          </a:p>
          <a:p>
            <a:pPr lvl="1"/>
            <a:r>
              <a:rPr lang="en-US" sz="2000"/>
              <a:t>Coma </a:t>
            </a:r>
          </a:p>
          <a:p>
            <a:r>
              <a:rPr lang="en-US" sz="2000" b="1"/>
              <a:t>Non-specific </a:t>
            </a:r>
          </a:p>
          <a:p>
            <a:pPr lvl="1"/>
            <a:r>
              <a:rPr lang="en-US" sz="2000"/>
              <a:t>Nausea</a:t>
            </a:r>
          </a:p>
          <a:p>
            <a:pPr lvl="1"/>
            <a:r>
              <a:rPr lang="en-US" sz="2000"/>
              <a:t>Hunger</a:t>
            </a:r>
          </a:p>
          <a:p>
            <a:pPr lvl="1"/>
            <a:r>
              <a:rPr lang="en-US" sz="2000"/>
              <a:t>Weakness</a:t>
            </a:r>
          </a:p>
          <a:p>
            <a:endParaRPr lang="en-US" sz="1700"/>
          </a:p>
        </p:txBody>
      </p:sp>
    </p:spTree>
    <p:extLst>
      <p:ext uri="{BB962C8B-B14F-4D97-AF65-F5344CB8AC3E}">
        <p14:creationId xmlns:p14="http://schemas.microsoft.com/office/powerpoint/2010/main" val="284766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1"/>
            <a:ext cx="9143993" cy="37425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668" y="637763"/>
            <a:ext cx="7417348" cy="2874471"/>
          </a:xfrm>
        </p:spPr>
        <p:txBody>
          <a:bodyPr anchor="ctr">
            <a:normAutofit/>
          </a:bodyPr>
          <a:lstStyle/>
          <a:p>
            <a:pPr algn="l"/>
            <a:r>
              <a:rPr lang="en-US" sz="7000">
                <a:solidFill>
                  <a:schemeClr val="bg1"/>
                </a:solidFill>
              </a:rPr>
              <a:t>Type 2</a:t>
            </a:r>
          </a:p>
        </p:txBody>
      </p:sp>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3742597"/>
            <a:ext cx="9143993" cy="31154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66668" y="4307684"/>
            <a:ext cx="7158115" cy="1906846"/>
          </a:xfrm>
        </p:spPr>
        <p:txBody>
          <a:bodyPr vert="horz" lIns="68580" tIns="34290" rIns="68580" bIns="34290" rtlCol="0" anchor="t">
            <a:normAutofit/>
          </a:bodyPr>
          <a:lstStyle/>
          <a:p>
            <a:pPr algn="l"/>
            <a:r>
              <a:rPr lang="en-US" sz="4000"/>
              <a:t>Drew Alexander, MD</a:t>
            </a:r>
          </a:p>
        </p:txBody>
      </p:sp>
      <p:sp>
        <p:nvSpPr>
          <p:cNvPr id="12" name="Rectangle 11">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885" y="4101097"/>
            <a:ext cx="3429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ethoscope">
            <a:extLst>
              <a:ext uri="{FF2B5EF4-FFF2-40B4-BE49-F238E27FC236}">
                <a16:creationId xmlns:a16="http://schemas.microsoft.com/office/drawing/2014/main" id="{FD0681F2-145A-0D43-FEA6-83DF2675FDFA}"/>
              </a:ext>
            </a:extLst>
          </p:cNvPr>
          <p:cNvPicPr>
            <a:picLocks noChangeAspect="1"/>
          </p:cNvPicPr>
          <p:nvPr/>
        </p:nvPicPr>
        <p:blipFill rotWithShape="1">
          <a:blip r:embed="rId3"/>
          <a:srcRect l="33017" r="27489" b="-2"/>
          <a:stretch/>
        </p:blipFill>
        <p:spPr>
          <a:xfrm>
            <a:off x="20" y="-2"/>
            <a:ext cx="4057627"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EC1136-CCFC-017F-C3EF-5AA419FF8B80}"/>
              </a:ext>
            </a:extLst>
          </p:cNvPr>
          <p:cNvSpPr>
            <a:spLocks noGrp="1"/>
          </p:cNvSpPr>
          <p:nvPr>
            <p:ph type="title"/>
          </p:nvPr>
        </p:nvSpPr>
        <p:spPr>
          <a:xfrm>
            <a:off x="4586487" y="405685"/>
            <a:ext cx="4098726" cy="1559301"/>
          </a:xfrm>
        </p:spPr>
        <p:txBody>
          <a:bodyPr>
            <a:normAutofit/>
          </a:bodyPr>
          <a:lstStyle/>
          <a:p>
            <a:r>
              <a:rPr lang="en-US" sz="3500"/>
              <a:t>Objectives</a:t>
            </a:r>
          </a:p>
        </p:txBody>
      </p:sp>
      <p:sp>
        <p:nvSpPr>
          <p:cNvPr id="3" name="Content Placeholder 2">
            <a:extLst>
              <a:ext uri="{FF2B5EF4-FFF2-40B4-BE49-F238E27FC236}">
                <a16:creationId xmlns:a16="http://schemas.microsoft.com/office/drawing/2014/main" id="{2C51B6B7-FAB3-094C-DED0-0852F0605EEB}"/>
              </a:ext>
            </a:extLst>
          </p:cNvPr>
          <p:cNvSpPr>
            <a:spLocks noGrp="1"/>
          </p:cNvSpPr>
          <p:nvPr>
            <p:ph idx="1"/>
          </p:nvPr>
        </p:nvSpPr>
        <p:spPr>
          <a:xfrm>
            <a:off x="4586487" y="2743200"/>
            <a:ext cx="3935505" cy="3496878"/>
          </a:xfrm>
        </p:spPr>
        <p:txBody>
          <a:bodyPr vert="horz" lIns="68580" tIns="34290" rIns="68580" bIns="34290" rtlCol="0" anchor="ctr">
            <a:normAutofit fontScale="85000" lnSpcReduction="10000"/>
          </a:bodyPr>
          <a:lstStyle/>
          <a:p>
            <a:r>
              <a:rPr lang="en-US" sz="2400"/>
              <a:t>Understand Prediabetes and the impact of Lifestyle and Wellness</a:t>
            </a:r>
          </a:p>
          <a:p>
            <a:r>
              <a:rPr lang="en-US" sz="2400"/>
              <a:t>Incorporate Center Lifestyle and Wellness to delay/divert DM2.</a:t>
            </a:r>
          </a:p>
          <a:p>
            <a:r>
              <a:rPr lang="en-US" sz="2400"/>
              <a:t>Be able to Define DM2  and know the role of an index of suspicion.</a:t>
            </a:r>
          </a:p>
          <a:p>
            <a:r>
              <a:rPr lang="en-US" sz="2400"/>
              <a:t>Be  familiar with DM2:  Screening, Treatment, Management.</a:t>
            </a:r>
          </a:p>
          <a:p>
            <a:r>
              <a:rPr lang="en-US" sz="2400"/>
              <a:t>Be familiar with DM:  Chronic Care Management and AFR.</a:t>
            </a:r>
          </a:p>
          <a:p>
            <a:endParaRPr lang="en-US" sz="1700"/>
          </a:p>
          <a:p>
            <a:endParaRPr lang="en-US" sz="1700"/>
          </a:p>
        </p:txBody>
      </p:sp>
    </p:spTree>
    <p:extLst>
      <p:ext uri="{BB962C8B-B14F-4D97-AF65-F5344CB8AC3E}">
        <p14:creationId xmlns:p14="http://schemas.microsoft.com/office/powerpoint/2010/main" val="361838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03BDBA-E25B-D15B-AB94-EAF66E5C7A7A}"/>
              </a:ext>
            </a:extLst>
          </p:cNvPr>
          <p:cNvSpPr>
            <a:spLocks noGrp="1"/>
          </p:cNvSpPr>
          <p:nvPr>
            <p:ph type="title"/>
          </p:nvPr>
        </p:nvSpPr>
        <p:spPr>
          <a:xfrm>
            <a:off x="628650" y="365126"/>
            <a:ext cx="3304585" cy="3459837"/>
          </a:xfrm>
        </p:spPr>
        <p:txBody>
          <a:bodyPr/>
          <a:lstStyle/>
          <a:p>
            <a:pPr algn="ctr"/>
            <a:r>
              <a:rPr lang="en-US" sz="4400" b="1">
                <a:solidFill>
                  <a:schemeClr val="accent2"/>
                </a:solidFill>
                <a:ea typeface="+mj-lt"/>
                <a:cs typeface="+mj-lt"/>
              </a:rPr>
              <a:t>CDC</a:t>
            </a:r>
            <a:br>
              <a:rPr lang="en-US" sz="4400" b="1"/>
            </a:br>
            <a:br>
              <a:rPr lang="en-US" b="1"/>
            </a:br>
            <a:br>
              <a:rPr lang="en-US" b="1"/>
            </a:br>
            <a:r>
              <a:rPr lang="en-US" b="1">
                <a:solidFill>
                  <a:srgbClr val="0070C0"/>
                </a:solidFill>
              </a:rPr>
              <a:t>DIABETES</a:t>
            </a:r>
            <a:br>
              <a:rPr lang="en-US" b="1">
                <a:solidFill>
                  <a:srgbClr val="0070C0"/>
                </a:solidFill>
              </a:rPr>
            </a:br>
            <a:r>
              <a:rPr lang="en-US" b="1">
                <a:solidFill>
                  <a:srgbClr val="0070C0"/>
                </a:solidFill>
              </a:rPr>
              <a:t>U.S. Report Card</a:t>
            </a:r>
            <a:endParaRPr lang="en-US" b="1"/>
          </a:p>
        </p:txBody>
      </p:sp>
      <p:pic>
        <p:nvPicPr>
          <p:cNvPr id="12" name="Content Placeholder 11" descr="A poster of diabetes type one&#10;&#10;Description automatically generated">
            <a:extLst>
              <a:ext uri="{FF2B5EF4-FFF2-40B4-BE49-F238E27FC236}">
                <a16:creationId xmlns:a16="http://schemas.microsoft.com/office/drawing/2014/main" id="{6885BF15-E21F-8263-6FEA-B76C6DBC89A2}"/>
              </a:ext>
            </a:extLst>
          </p:cNvPr>
          <p:cNvPicPr>
            <a:picLocks noGrp="1" noChangeAspect="1"/>
          </p:cNvPicPr>
          <p:nvPr>
            <p:ph idx="1"/>
          </p:nvPr>
        </p:nvPicPr>
        <p:blipFill>
          <a:blip r:embed="rId3"/>
          <a:stretch>
            <a:fillRect/>
          </a:stretch>
        </p:blipFill>
        <p:spPr>
          <a:xfrm>
            <a:off x="4858121" y="365948"/>
            <a:ext cx="2462270" cy="6259188"/>
          </a:xfrm>
        </p:spPr>
      </p:pic>
    </p:spTree>
    <p:extLst>
      <p:ext uri="{BB962C8B-B14F-4D97-AF65-F5344CB8AC3E}">
        <p14:creationId xmlns:p14="http://schemas.microsoft.com/office/powerpoint/2010/main" val="615645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diabetes report&#10;&#10;Description automatically generated">
            <a:extLst>
              <a:ext uri="{FF2B5EF4-FFF2-40B4-BE49-F238E27FC236}">
                <a16:creationId xmlns:a16="http://schemas.microsoft.com/office/drawing/2014/main" id="{45BC1C13-74E0-165F-5A0C-A506BAA853D0}"/>
              </a:ext>
            </a:extLst>
          </p:cNvPr>
          <p:cNvPicPr>
            <a:picLocks noChangeAspect="1"/>
          </p:cNvPicPr>
          <p:nvPr/>
        </p:nvPicPr>
        <p:blipFill>
          <a:blip r:embed="rId3"/>
          <a:stretch>
            <a:fillRect/>
          </a:stretch>
        </p:blipFill>
        <p:spPr>
          <a:xfrm>
            <a:off x="2151" y="0"/>
            <a:ext cx="9180158" cy="6716390"/>
          </a:xfrm>
          <a:prstGeom prst="rect">
            <a:avLst/>
          </a:prstGeom>
        </p:spPr>
      </p:pic>
    </p:spTree>
    <p:extLst>
      <p:ext uri="{BB962C8B-B14F-4D97-AF65-F5344CB8AC3E}">
        <p14:creationId xmlns:p14="http://schemas.microsoft.com/office/powerpoint/2010/main" val="1170455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poster with text and icons&#10;&#10;Description automatically generated">
            <a:extLst>
              <a:ext uri="{FF2B5EF4-FFF2-40B4-BE49-F238E27FC236}">
                <a16:creationId xmlns:a16="http://schemas.microsoft.com/office/drawing/2014/main" id="{4676F8D9-D0FB-8945-963F-DD39FBD9DDBF}"/>
              </a:ext>
            </a:extLst>
          </p:cNvPr>
          <p:cNvPicPr>
            <a:picLocks noChangeAspect="1"/>
          </p:cNvPicPr>
          <p:nvPr/>
        </p:nvPicPr>
        <p:blipFill>
          <a:blip r:embed="rId3"/>
          <a:stretch>
            <a:fillRect/>
          </a:stretch>
        </p:blipFill>
        <p:spPr>
          <a:xfrm>
            <a:off x="-50575" y="1211239"/>
            <a:ext cx="9194575" cy="4435522"/>
          </a:xfrm>
          <a:prstGeom prst="rect">
            <a:avLst/>
          </a:prstGeom>
        </p:spPr>
      </p:pic>
    </p:spTree>
    <p:extLst>
      <p:ext uri="{BB962C8B-B14F-4D97-AF65-F5344CB8AC3E}">
        <p14:creationId xmlns:p14="http://schemas.microsoft.com/office/powerpoint/2010/main" val="988276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diabetes&#10;&#10;Description automatically generated">
            <a:extLst>
              <a:ext uri="{FF2B5EF4-FFF2-40B4-BE49-F238E27FC236}">
                <a16:creationId xmlns:a16="http://schemas.microsoft.com/office/drawing/2014/main" id="{3ECDF64C-71BD-16B9-E053-2753F67CBD4F}"/>
              </a:ext>
            </a:extLst>
          </p:cNvPr>
          <p:cNvPicPr>
            <a:picLocks noChangeAspect="1"/>
          </p:cNvPicPr>
          <p:nvPr/>
        </p:nvPicPr>
        <p:blipFill>
          <a:blip r:embed="rId3"/>
          <a:stretch>
            <a:fillRect/>
          </a:stretch>
        </p:blipFill>
        <p:spPr>
          <a:xfrm>
            <a:off x="0" y="133"/>
            <a:ext cx="9144000" cy="6857735"/>
          </a:xfrm>
          <a:prstGeom prst="rect">
            <a:avLst/>
          </a:prstGeom>
        </p:spPr>
      </p:pic>
    </p:spTree>
    <p:extLst>
      <p:ext uri="{BB962C8B-B14F-4D97-AF65-F5344CB8AC3E}">
        <p14:creationId xmlns:p14="http://schemas.microsoft.com/office/powerpoint/2010/main" val="1527744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4857" y="237384"/>
            <a:ext cx="3938487" cy="1807305"/>
          </a:xfrm>
        </p:spPr>
        <p:txBody>
          <a:bodyPr>
            <a:normAutofit/>
          </a:bodyPr>
          <a:lstStyle/>
          <a:p>
            <a:r>
              <a:rPr lang="en-US"/>
              <a:t>What Causes </a:t>
            </a:r>
            <a:br>
              <a:rPr lang="en-US"/>
            </a:br>
            <a:r>
              <a:rPr lang="en-US"/>
              <a:t>Type 1 Diabetes?</a:t>
            </a:r>
          </a:p>
        </p:txBody>
      </p:sp>
      <p:sp>
        <p:nvSpPr>
          <p:cNvPr id="3" name="Content Placeholder 2"/>
          <p:cNvSpPr>
            <a:spLocks noGrp="1"/>
          </p:cNvSpPr>
          <p:nvPr>
            <p:ph idx="1"/>
          </p:nvPr>
        </p:nvSpPr>
        <p:spPr>
          <a:xfrm>
            <a:off x="476925" y="2333297"/>
            <a:ext cx="3960351" cy="4177462"/>
          </a:xfrm>
        </p:spPr>
        <p:txBody>
          <a:bodyPr vert="horz" lIns="91440" tIns="45720" rIns="91440" bIns="45720" rtlCol="0" anchor="t">
            <a:normAutofit/>
          </a:bodyPr>
          <a:lstStyle/>
          <a:p>
            <a:r>
              <a:rPr lang="en-US" sz="2000"/>
              <a:t>Type 1 diabetes is cause by an </a:t>
            </a:r>
            <a:r>
              <a:rPr lang="en-US" sz="2000" u="sng"/>
              <a:t>absolute deficiency of insulin</a:t>
            </a:r>
            <a:r>
              <a:rPr lang="en-US" sz="2000"/>
              <a:t>, a hormone which is produced in the beta cells of the Islets of Langerhans in the pancreas.</a:t>
            </a:r>
            <a:endParaRPr lang="en-US"/>
          </a:p>
          <a:p>
            <a:r>
              <a:rPr lang="en-US" sz="2000"/>
              <a:t>Although poorly understood, it is likely that: </a:t>
            </a:r>
          </a:p>
          <a:p>
            <a:pPr marL="182880" indent="0">
              <a:spcBef>
                <a:spcPts val="700"/>
              </a:spcBef>
              <a:buNone/>
            </a:pPr>
            <a:r>
              <a:rPr lang="en-US" sz="2000" b="1"/>
              <a:t>(1)</a:t>
            </a:r>
            <a:r>
              <a:rPr lang="en-US" sz="2000"/>
              <a:t> some environmental factor is involved which triggers </a:t>
            </a:r>
            <a:endParaRPr lang="en-US"/>
          </a:p>
          <a:p>
            <a:pPr marL="182880" indent="0">
              <a:spcBef>
                <a:spcPts val="700"/>
              </a:spcBef>
              <a:buNone/>
            </a:pPr>
            <a:r>
              <a:rPr lang="en-US" sz="2000" b="1"/>
              <a:t>(2)</a:t>
            </a:r>
            <a:r>
              <a:rPr lang="en-US" sz="2000"/>
              <a:t> a selective autoimmune destruction of the beta cells</a:t>
            </a:r>
            <a:endParaRPr lang="en-US"/>
          </a:p>
          <a:p>
            <a:pPr marL="182880" indent="0">
              <a:spcBef>
                <a:spcPts val="700"/>
              </a:spcBef>
              <a:buNone/>
            </a:pPr>
            <a:r>
              <a:rPr lang="en-US" sz="2000" b="1"/>
              <a:t>(3)</a:t>
            </a:r>
            <a:r>
              <a:rPr lang="en-US" sz="2000"/>
              <a:t> in a genetically predisposed individual.</a:t>
            </a:r>
            <a:r>
              <a:rPr lang="en-US" sz="1700"/>
              <a:t>  </a:t>
            </a:r>
            <a:endParaRPr lang="en-US"/>
          </a:p>
        </p:txBody>
      </p:sp>
      <p:pic>
        <p:nvPicPr>
          <p:cNvPr id="5" name="Picture 4" descr="A close-up of a pancreas&#10;&#10;Description automatically generated">
            <a:extLst>
              <a:ext uri="{FF2B5EF4-FFF2-40B4-BE49-F238E27FC236}">
                <a16:creationId xmlns:a16="http://schemas.microsoft.com/office/drawing/2014/main" id="{DE660D3B-43CE-3F54-3871-8E5886FB5E9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7006" r="25662" b="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D5F9891C-A7F7-043A-74F4-0AF4A27C22A6}"/>
              </a:ext>
            </a:extLst>
          </p:cNvPr>
          <p:cNvSpPr txBox="1"/>
          <p:nvPr/>
        </p:nvSpPr>
        <p:spPr>
          <a:xfrm>
            <a:off x="6846576" y="6657945"/>
            <a:ext cx="22974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mergency-live.com/mg/it/miarahaba-e-sicurezza/cose-la-pancreatite-sy-qui-sono-no-sintomi/">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789956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orange infographic with text and icons&#10;&#10;Description automatically generated">
            <a:extLst>
              <a:ext uri="{FF2B5EF4-FFF2-40B4-BE49-F238E27FC236}">
                <a16:creationId xmlns:a16="http://schemas.microsoft.com/office/drawing/2014/main" id="{6EDC12FA-36C2-FE9A-BCCA-1A30AFCA7DBA}"/>
              </a:ext>
            </a:extLst>
          </p:cNvPr>
          <p:cNvPicPr>
            <a:picLocks noChangeAspect="1"/>
          </p:cNvPicPr>
          <p:nvPr/>
        </p:nvPicPr>
        <p:blipFill>
          <a:blip r:embed="rId3"/>
          <a:stretch>
            <a:fillRect/>
          </a:stretch>
        </p:blipFill>
        <p:spPr>
          <a:xfrm>
            <a:off x="0" y="774171"/>
            <a:ext cx="9174345" cy="6088516"/>
          </a:xfrm>
          <a:prstGeom prst="rect">
            <a:avLst/>
          </a:prstGeom>
        </p:spPr>
      </p:pic>
    </p:spTree>
    <p:extLst>
      <p:ext uri="{BB962C8B-B14F-4D97-AF65-F5344CB8AC3E}">
        <p14:creationId xmlns:p14="http://schemas.microsoft.com/office/powerpoint/2010/main" val="231606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DF18C0-59CC-8322-D1BD-981C9D1DAE34}"/>
              </a:ext>
            </a:extLst>
          </p:cNvPr>
          <p:cNvSpPr>
            <a:spLocks noGrp="1"/>
          </p:cNvSpPr>
          <p:nvPr>
            <p:ph type="title"/>
          </p:nvPr>
        </p:nvSpPr>
        <p:spPr>
          <a:xfrm>
            <a:off x="3179629" y="-5361"/>
            <a:ext cx="5923751" cy="1510654"/>
          </a:xfrm>
        </p:spPr>
        <p:txBody>
          <a:bodyPr anchor="b">
            <a:normAutofit/>
          </a:bodyPr>
          <a:lstStyle/>
          <a:p>
            <a:r>
              <a:rPr lang="en-US" sz="3500"/>
              <a:t>Prediabetes and Diabetes Facts</a:t>
            </a:r>
          </a:p>
        </p:txBody>
      </p:sp>
      <p:pic>
        <p:nvPicPr>
          <p:cNvPr id="6" name="Picture 5">
            <a:extLst>
              <a:ext uri="{FF2B5EF4-FFF2-40B4-BE49-F238E27FC236}">
                <a16:creationId xmlns:a16="http://schemas.microsoft.com/office/drawing/2014/main" id="{01AF5388-9639-A9C5-33D8-5257B39B42F4}"/>
              </a:ext>
            </a:extLst>
          </p:cNvPr>
          <p:cNvPicPr>
            <a:picLocks noChangeAspect="1"/>
          </p:cNvPicPr>
          <p:nvPr/>
        </p:nvPicPr>
        <p:blipFill rotWithShape="1">
          <a:blip r:embed="rId3"/>
          <a:srcRect l="33542" r="35824" b="-1"/>
          <a:stretch/>
        </p:blipFill>
        <p:spPr>
          <a:xfrm>
            <a:off x="20" y="10"/>
            <a:ext cx="3147352" cy="6857990"/>
          </a:xfrm>
          <a:prstGeom prst="rect">
            <a:avLst/>
          </a:prstGeom>
          <a:effectLst/>
        </p:spPr>
      </p:pic>
      <p:graphicFrame>
        <p:nvGraphicFramePr>
          <p:cNvPr id="5" name="Content Placeholder 2">
            <a:extLst>
              <a:ext uri="{FF2B5EF4-FFF2-40B4-BE49-F238E27FC236}">
                <a16:creationId xmlns:a16="http://schemas.microsoft.com/office/drawing/2014/main" id="{EAFCEA65-9BF3-084C-9F74-ADA38FBE5BED}"/>
              </a:ext>
            </a:extLst>
          </p:cNvPr>
          <p:cNvGraphicFramePr>
            <a:graphicFrameLocks noGrp="1"/>
          </p:cNvGraphicFramePr>
          <p:nvPr>
            <p:ph idx="1"/>
            <p:extLst>
              <p:ext uri="{D42A27DB-BD31-4B8C-83A1-F6EECF244321}">
                <p14:modId xmlns:p14="http://schemas.microsoft.com/office/powerpoint/2010/main" val="4204112952"/>
              </p:ext>
            </p:extLst>
          </p:nvPr>
        </p:nvGraphicFramePr>
        <p:xfrm>
          <a:off x="3415300" y="2409830"/>
          <a:ext cx="5417058" cy="4129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47407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986376-7CC1-2072-A879-B5B7807ED0D5}"/>
              </a:ext>
            </a:extLst>
          </p:cNvPr>
          <p:cNvSpPr>
            <a:spLocks noGrp="1"/>
          </p:cNvSpPr>
          <p:nvPr>
            <p:ph type="title"/>
          </p:nvPr>
        </p:nvSpPr>
        <p:spPr>
          <a:xfrm>
            <a:off x="3415299" y="-5361"/>
            <a:ext cx="5499545" cy="968613"/>
          </a:xfrm>
        </p:spPr>
        <p:txBody>
          <a:bodyPr anchor="b">
            <a:normAutofit/>
          </a:bodyPr>
          <a:lstStyle/>
          <a:p>
            <a:pPr algn="ctr"/>
            <a:r>
              <a:rPr lang="en-US" sz="3500"/>
              <a:t>Defining Prediabetes</a:t>
            </a:r>
            <a:endParaRPr lang="en-US"/>
          </a:p>
        </p:txBody>
      </p:sp>
      <p:pic>
        <p:nvPicPr>
          <p:cNvPr id="6" name="Picture 5">
            <a:extLst>
              <a:ext uri="{FF2B5EF4-FFF2-40B4-BE49-F238E27FC236}">
                <a16:creationId xmlns:a16="http://schemas.microsoft.com/office/drawing/2014/main" id="{350E49DE-81E6-EB98-0B96-DAF20BFBA049}"/>
              </a:ext>
            </a:extLst>
          </p:cNvPr>
          <p:cNvPicPr>
            <a:picLocks noChangeAspect="1"/>
          </p:cNvPicPr>
          <p:nvPr/>
        </p:nvPicPr>
        <p:blipFill rotWithShape="1">
          <a:blip r:embed="rId3"/>
          <a:srcRect l="36475" r="37710"/>
          <a:stretch/>
        </p:blipFill>
        <p:spPr>
          <a:xfrm>
            <a:off x="20" y="10"/>
            <a:ext cx="3147352" cy="6857990"/>
          </a:xfrm>
          <a:prstGeom prst="rect">
            <a:avLst/>
          </a:prstGeom>
          <a:effectLst/>
        </p:spPr>
      </p:pic>
      <p:graphicFrame>
        <p:nvGraphicFramePr>
          <p:cNvPr id="5" name="Content Placeholder 2">
            <a:extLst>
              <a:ext uri="{FF2B5EF4-FFF2-40B4-BE49-F238E27FC236}">
                <a16:creationId xmlns:a16="http://schemas.microsoft.com/office/drawing/2014/main" id="{F1CD5256-5F42-D23B-4F2B-AC733E43CFE8}"/>
              </a:ext>
            </a:extLst>
          </p:cNvPr>
          <p:cNvGraphicFramePr>
            <a:graphicFrameLocks noGrp="1"/>
          </p:cNvGraphicFramePr>
          <p:nvPr>
            <p:ph idx="1"/>
            <p:extLst>
              <p:ext uri="{D42A27DB-BD31-4B8C-83A1-F6EECF244321}">
                <p14:modId xmlns:p14="http://schemas.microsoft.com/office/powerpoint/2010/main" val="162317283"/>
              </p:ext>
            </p:extLst>
          </p:nvPr>
        </p:nvGraphicFramePr>
        <p:xfrm>
          <a:off x="3415300" y="1309667"/>
          <a:ext cx="5499543" cy="53238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91066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E2F53B-B6F0-3E8F-7523-3146C1CA1122}"/>
              </a:ext>
            </a:extLst>
          </p:cNvPr>
          <p:cNvSpPr>
            <a:spLocks noGrp="1"/>
          </p:cNvSpPr>
          <p:nvPr>
            <p:ph type="title"/>
          </p:nvPr>
        </p:nvSpPr>
        <p:spPr>
          <a:xfrm>
            <a:off x="3415299" y="230309"/>
            <a:ext cx="5098906" cy="1351942"/>
          </a:xfrm>
        </p:spPr>
        <p:txBody>
          <a:bodyPr anchor="b">
            <a:normAutofit/>
          </a:bodyPr>
          <a:lstStyle/>
          <a:p>
            <a:r>
              <a:rPr lang="en-US" sz="3500"/>
              <a:t>Education, Lifestyle (LS) and Wellness (Well)</a:t>
            </a:r>
          </a:p>
        </p:txBody>
      </p:sp>
      <p:pic>
        <p:nvPicPr>
          <p:cNvPr id="5" name="Picture 4" descr="Desk with stethoscope and computer keyboard">
            <a:extLst>
              <a:ext uri="{FF2B5EF4-FFF2-40B4-BE49-F238E27FC236}">
                <a16:creationId xmlns:a16="http://schemas.microsoft.com/office/drawing/2014/main" id="{05E2C9C9-549A-0932-4660-5551BBB19CBF}"/>
              </a:ext>
            </a:extLst>
          </p:cNvPr>
          <p:cNvPicPr>
            <a:picLocks noChangeAspect="1"/>
          </p:cNvPicPr>
          <p:nvPr/>
        </p:nvPicPr>
        <p:blipFill rotWithShape="1">
          <a:blip r:embed="rId3"/>
          <a:srcRect l="62159" r="7207" b="-1"/>
          <a:stretch/>
        </p:blipFill>
        <p:spPr>
          <a:xfrm>
            <a:off x="20" y="10"/>
            <a:ext cx="3147352" cy="6857990"/>
          </a:xfrm>
          <a:prstGeom prst="rect">
            <a:avLst/>
          </a:prstGeom>
          <a:effectLst/>
        </p:spPr>
      </p:pic>
      <p:sp>
        <p:nvSpPr>
          <p:cNvPr id="3" name="Content Placeholder 2">
            <a:extLst>
              <a:ext uri="{FF2B5EF4-FFF2-40B4-BE49-F238E27FC236}">
                <a16:creationId xmlns:a16="http://schemas.microsoft.com/office/drawing/2014/main" id="{4CCC1738-5017-161C-031C-68901A9698D3}"/>
              </a:ext>
            </a:extLst>
          </p:cNvPr>
          <p:cNvSpPr>
            <a:spLocks noGrp="1"/>
          </p:cNvSpPr>
          <p:nvPr>
            <p:ph idx="1"/>
          </p:nvPr>
        </p:nvSpPr>
        <p:spPr>
          <a:xfrm>
            <a:off x="3415300" y="1890939"/>
            <a:ext cx="5503504" cy="4962505"/>
          </a:xfrm>
        </p:spPr>
        <p:txBody>
          <a:bodyPr vert="horz" lIns="68580" tIns="34290" rIns="68580" bIns="34290" rtlCol="0" anchor="t">
            <a:normAutofit/>
          </a:bodyPr>
          <a:lstStyle/>
          <a:p>
            <a:r>
              <a:rPr lang="en-US" sz="2000"/>
              <a:t>Develop patient/community programs on JCC to teach on DM2.   </a:t>
            </a:r>
          </a:p>
          <a:p>
            <a:r>
              <a:rPr lang="en-US" sz="2000"/>
              <a:t>Market and Promote programs that increase AWARENESS.</a:t>
            </a:r>
          </a:p>
          <a:p>
            <a:r>
              <a:rPr lang="en-US" sz="2000"/>
              <a:t>Diabetes untreated results in a 60% reduced life expectancy.</a:t>
            </a:r>
          </a:p>
          <a:p>
            <a:r>
              <a:rPr lang="en-US" sz="2000"/>
              <a:t>Wellness is an optimal goal for all, especially for employability. </a:t>
            </a:r>
          </a:p>
          <a:p>
            <a:r>
              <a:rPr lang="en-US" sz="2000"/>
              <a:t>HEALS is a JC Program that addresses LS/Well on centers.  </a:t>
            </a:r>
          </a:p>
          <a:p>
            <a:r>
              <a:rPr lang="en-US" sz="2000"/>
              <a:t>Awareness in Academic, Vocational, Civic and Health Spaces.</a:t>
            </a:r>
          </a:p>
          <a:p>
            <a:r>
              <a:rPr lang="en-US" sz="2000"/>
              <a:t>Addressing and changing LS/Well can delay/divert drug treatment.</a:t>
            </a:r>
          </a:p>
          <a:p>
            <a:endParaRPr lang="en-US" sz="1800"/>
          </a:p>
          <a:p>
            <a:endParaRPr lang="en-US" sz="1400"/>
          </a:p>
        </p:txBody>
      </p:sp>
    </p:spTree>
    <p:extLst>
      <p:ext uri="{BB962C8B-B14F-4D97-AF65-F5344CB8AC3E}">
        <p14:creationId xmlns:p14="http://schemas.microsoft.com/office/powerpoint/2010/main" val="838741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4" descr="A person tying a shoelace&#10;&#10;Description automatically generated">
            <a:extLst>
              <a:ext uri="{FF2B5EF4-FFF2-40B4-BE49-F238E27FC236}">
                <a16:creationId xmlns:a16="http://schemas.microsoft.com/office/drawing/2014/main" id="{16AFECBB-7BFD-BFBD-F853-31D3613EF66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7660"/>
          <a:stretch/>
        </p:blipFill>
        <p:spPr>
          <a:xfrm>
            <a:off x="20" y="10"/>
            <a:ext cx="7460291" cy="6857990"/>
          </a:xfrm>
          <a:prstGeom prst="rect">
            <a:avLst/>
          </a:prstGeom>
        </p:spPr>
      </p:pic>
      <p:sp>
        <p:nvSpPr>
          <p:cNvPr id="12" name="Freeform: Shape 1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239536" y="0"/>
            <a:ext cx="3904464"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Freeform: Shape 13">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1169" y="0"/>
            <a:ext cx="3782831"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6" name="Freeform: Shape 15">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22759" y="0"/>
            <a:ext cx="189729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64CA9C83-50A2-DCF1-69E8-4F5FAA78E13F}"/>
              </a:ext>
            </a:extLst>
          </p:cNvPr>
          <p:cNvSpPr>
            <a:spLocks noGrp="1"/>
          </p:cNvSpPr>
          <p:nvPr>
            <p:ph type="title"/>
          </p:nvPr>
        </p:nvSpPr>
        <p:spPr>
          <a:xfrm>
            <a:off x="6035040" y="1045597"/>
            <a:ext cx="2725309" cy="1588422"/>
          </a:xfrm>
        </p:spPr>
        <p:txBody>
          <a:bodyPr anchor="b">
            <a:normAutofit fontScale="90000"/>
          </a:bodyPr>
          <a:lstStyle/>
          <a:p>
            <a:r>
              <a:rPr lang="en-US" sz="3100"/>
              <a:t>Changing Hearts and Minds (and Behaviors)</a:t>
            </a:r>
          </a:p>
        </p:txBody>
      </p:sp>
      <p:sp>
        <p:nvSpPr>
          <p:cNvPr id="3" name="Content Placeholder 2">
            <a:extLst>
              <a:ext uri="{FF2B5EF4-FFF2-40B4-BE49-F238E27FC236}">
                <a16:creationId xmlns:a16="http://schemas.microsoft.com/office/drawing/2014/main" id="{10D6429D-A841-CEA5-5BF2-77F25A3AF4A0}"/>
              </a:ext>
            </a:extLst>
          </p:cNvPr>
          <p:cNvSpPr>
            <a:spLocks noGrp="1"/>
          </p:cNvSpPr>
          <p:nvPr>
            <p:ph idx="1"/>
          </p:nvPr>
        </p:nvSpPr>
        <p:spPr>
          <a:xfrm>
            <a:off x="6035039" y="2722729"/>
            <a:ext cx="2725310" cy="2700062"/>
          </a:xfrm>
        </p:spPr>
        <p:txBody>
          <a:bodyPr>
            <a:normAutofit/>
          </a:bodyPr>
          <a:lstStyle/>
          <a:p>
            <a:r>
              <a:rPr lang="en-US" sz="1700"/>
              <a:t>Repetition</a:t>
            </a:r>
          </a:p>
          <a:p>
            <a:r>
              <a:rPr lang="en-US" sz="1700"/>
              <a:t>Community</a:t>
            </a:r>
          </a:p>
          <a:p>
            <a:r>
              <a:rPr lang="en-US" sz="1700"/>
              <a:t>Enjoyment</a:t>
            </a:r>
          </a:p>
          <a:p>
            <a:r>
              <a:rPr lang="en-US" sz="1700"/>
              <a:t>Values</a:t>
            </a:r>
          </a:p>
        </p:txBody>
      </p:sp>
    </p:spTree>
    <p:extLst>
      <p:ext uri="{BB962C8B-B14F-4D97-AF65-F5344CB8AC3E}">
        <p14:creationId xmlns:p14="http://schemas.microsoft.com/office/powerpoint/2010/main" val="3054650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0F1BB1-D394-4498-CDFA-F138686ABB5A}"/>
              </a:ext>
            </a:extLst>
          </p:cNvPr>
          <p:cNvSpPr>
            <a:spLocks noGrp="1"/>
          </p:cNvSpPr>
          <p:nvPr>
            <p:ph type="title"/>
          </p:nvPr>
        </p:nvSpPr>
        <p:spPr>
          <a:xfrm>
            <a:off x="628650" y="365125"/>
            <a:ext cx="7886700" cy="1325563"/>
          </a:xfrm>
        </p:spPr>
        <p:txBody>
          <a:bodyPr>
            <a:normAutofit/>
          </a:bodyPr>
          <a:lstStyle/>
          <a:p>
            <a:r>
              <a:rPr lang="en-US" sz="4700"/>
              <a:t>DM2:  Diabetes Mellitus Type 2</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951755-401A-A606-F5C0-B3A2EDF97B3D}"/>
              </a:ext>
            </a:extLst>
          </p:cNvPr>
          <p:cNvSpPr>
            <a:spLocks noGrp="1"/>
          </p:cNvSpPr>
          <p:nvPr>
            <p:ph idx="1"/>
          </p:nvPr>
        </p:nvSpPr>
        <p:spPr>
          <a:xfrm>
            <a:off x="183586" y="2374446"/>
            <a:ext cx="8776826" cy="4150811"/>
          </a:xfrm>
        </p:spPr>
        <p:txBody>
          <a:bodyPr vert="horz" lIns="68580" tIns="34290" rIns="68580" bIns="34290" rtlCol="0" anchor="t">
            <a:noAutofit/>
          </a:bodyPr>
          <a:lstStyle/>
          <a:p>
            <a:r>
              <a:rPr lang="en-US" sz="2400"/>
              <a:t>Physical disorder involving the body’s use of insulin.  </a:t>
            </a:r>
          </a:p>
          <a:p>
            <a:r>
              <a:rPr lang="en-US" sz="2400"/>
              <a:t>DM2 is affected by genetic, cultural, behavioral and other factors.</a:t>
            </a:r>
          </a:p>
          <a:p>
            <a:r>
              <a:rPr lang="en-US" sz="2400"/>
              <a:t>LS risk factors:  Overweight, underactive, poor diet, age 45+ yrs.</a:t>
            </a:r>
          </a:p>
          <a:p>
            <a:r>
              <a:rPr lang="en-US" sz="2400"/>
              <a:t>All ages included: 5,300 youth/</a:t>
            </a:r>
            <a:r>
              <a:rPr lang="en-US" sz="2400" err="1"/>
              <a:t>yr</a:t>
            </a:r>
            <a:r>
              <a:rPr lang="en-US" sz="2400"/>
              <a:t>,  95% of DM cases are T2.</a:t>
            </a:r>
          </a:p>
          <a:p>
            <a:r>
              <a:rPr lang="en-US" sz="2400"/>
              <a:t>Classic Symptoms: Polydipsia.  Polyuria. Nocturia</a:t>
            </a:r>
          </a:p>
          <a:p>
            <a:r>
              <a:rPr lang="en-US" sz="2400"/>
              <a:t>Other Symptoms: Hunger, Fatigue, Neuropathy, Visual Change, Agitation, HA, GI upset.</a:t>
            </a:r>
          </a:p>
        </p:txBody>
      </p:sp>
    </p:spTree>
    <p:extLst>
      <p:ext uri="{BB962C8B-B14F-4D97-AF65-F5344CB8AC3E}">
        <p14:creationId xmlns:p14="http://schemas.microsoft.com/office/powerpoint/2010/main" val="1933923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961794-A1CF-3860-DB7A-50EA18DFEAEC}"/>
              </a:ext>
            </a:extLst>
          </p:cNvPr>
          <p:cNvSpPr>
            <a:spLocks noGrp="1"/>
          </p:cNvSpPr>
          <p:nvPr>
            <p:ph type="title"/>
          </p:nvPr>
        </p:nvSpPr>
        <p:spPr>
          <a:xfrm>
            <a:off x="3973321" y="329184"/>
            <a:ext cx="4688333" cy="1206523"/>
          </a:xfrm>
        </p:spPr>
        <p:txBody>
          <a:bodyPr anchor="b">
            <a:normAutofit/>
          </a:bodyPr>
          <a:lstStyle/>
          <a:p>
            <a:r>
              <a:rPr lang="en-US" sz="4700"/>
              <a:t>DM2: Screening </a:t>
            </a:r>
          </a:p>
        </p:txBody>
      </p:sp>
      <p:pic>
        <p:nvPicPr>
          <p:cNvPr id="5" name="Picture 4" descr="A row of samples for medical testing">
            <a:extLst>
              <a:ext uri="{FF2B5EF4-FFF2-40B4-BE49-F238E27FC236}">
                <a16:creationId xmlns:a16="http://schemas.microsoft.com/office/drawing/2014/main" id="{1E0982B0-B5B6-74CC-96E1-5A631EEC0422}"/>
              </a:ext>
            </a:extLst>
          </p:cNvPr>
          <p:cNvPicPr>
            <a:picLocks noChangeAspect="1"/>
          </p:cNvPicPr>
          <p:nvPr/>
        </p:nvPicPr>
        <p:blipFill rotWithShape="1">
          <a:blip r:embed="rId3"/>
          <a:srcRect l="54399" r="740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2152C5-5AD2-3CBA-0A24-D40C13D4FF84}"/>
              </a:ext>
            </a:extLst>
          </p:cNvPr>
          <p:cNvSpPr>
            <a:spLocks noGrp="1"/>
          </p:cNvSpPr>
          <p:nvPr>
            <p:ph idx="1"/>
          </p:nvPr>
        </p:nvSpPr>
        <p:spPr>
          <a:xfrm>
            <a:off x="3912631" y="2443633"/>
            <a:ext cx="4688333" cy="4121111"/>
          </a:xfrm>
        </p:spPr>
        <p:txBody>
          <a:bodyPr vert="horz" lIns="68580" tIns="34290" rIns="68580" bIns="34290" rtlCol="0" anchor="t">
            <a:noAutofit/>
          </a:bodyPr>
          <a:lstStyle/>
          <a:p>
            <a:r>
              <a:rPr lang="en-US" sz="2000"/>
              <a:t>Index of Suspicion:  1.  LS Risk Factors.     2.  Early Symptoms.</a:t>
            </a:r>
          </a:p>
          <a:p>
            <a:r>
              <a:rPr lang="en-US" sz="2000"/>
              <a:t>Regularly for  Prediabetes, 35+yo, obesity, FH, gestational DM.</a:t>
            </a:r>
          </a:p>
          <a:p>
            <a:r>
              <a:rPr lang="en-US" sz="2000"/>
              <a:t>Hemoglobin A1C:  5.7% to 6.4% Pre//  6.5% + DM2.  (on 2 tests)</a:t>
            </a:r>
          </a:p>
          <a:p>
            <a:r>
              <a:rPr lang="en-US" sz="2000"/>
              <a:t>Fasting Blood Sugar:  100-125 mg/dL Pre//  126+ mg/dL DM2.</a:t>
            </a:r>
          </a:p>
          <a:p>
            <a:r>
              <a:rPr lang="en-US" sz="2000"/>
              <a:t>Repeated Random Blood Glucose Elevation:  200 mg/dL.</a:t>
            </a:r>
          </a:p>
          <a:p>
            <a:r>
              <a:rPr lang="en-US" sz="2000"/>
              <a:t>Glucosuria.</a:t>
            </a:r>
          </a:p>
          <a:p>
            <a:r>
              <a:rPr lang="en-US" sz="2000"/>
              <a:t>Oral Glucose Tolerance*:  140-199 mg/dL Pre;  200 mg/dL @2+ hrs.</a:t>
            </a:r>
          </a:p>
        </p:txBody>
      </p:sp>
    </p:spTree>
    <p:extLst>
      <p:ext uri="{BB962C8B-B14F-4D97-AF65-F5344CB8AC3E}">
        <p14:creationId xmlns:p14="http://schemas.microsoft.com/office/powerpoint/2010/main" val="1860006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9F982A-4875-1416-BEAB-772B8CC8909D}"/>
              </a:ext>
            </a:extLst>
          </p:cNvPr>
          <p:cNvSpPr>
            <a:spLocks noGrp="1"/>
          </p:cNvSpPr>
          <p:nvPr>
            <p:ph type="title"/>
          </p:nvPr>
        </p:nvSpPr>
        <p:spPr>
          <a:xfrm>
            <a:off x="628650" y="365125"/>
            <a:ext cx="7886700" cy="1325563"/>
          </a:xfrm>
        </p:spPr>
        <p:txBody>
          <a:bodyPr>
            <a:normAutofit/>
          </a:bodyPr>
          <a:lstStyle/>
          <a:p>
            <a:r>
              <a:rPr lang="en-US" sz="4300"/>
              <a:t>DM2:  Oral Pharmaceuticals and Management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9D85D4-3FB7-D2C9-194D-685966CB1B01}"/>
              </a:ext>
            </a:extLst>
          </p:cNvPr>
          <p:cNvSpPr>
            <a:spLocks noGrp="1"/>
          </p:cNvSpPr>
          <p:nvPr>
            <p:ph idx="1"/>
          </p:nvPr>
        </p:nvSpPr>
        <p:spPr>
          <a:xfrm>
            <a:off x="446580" y="1929384"/>
            <a:ext cx="8463256" cy="4525066"/>
          </a:xfrm>
        </p:spPr>
        <p:txBody>
          <a:bodyPr vert="horz" lIns="68580" tIns="34290" rIns="68580" bIns="34290" rtlCol="0" anchor="t">
            <a:normAutofit lnSpcReduction="10000"/>
          </a:bodyPr>
          <a:lstStyle/>
          <a:p>
            <a:r>
              <a:rPr lang="en-US" sz="2400"/>
              <a:t>Actively engage the patient clinically.  (continuity may be optimal)</a:t>
            </a:r>
          </a:p>
          <a:p>
            <a:r>
              <a:rPr lang="en-US" sz="2400"/>
              <a:t>When preventive measures fail, begin pharmacy treatment</a:t>
            </a:r>
          </a:p>
          <a:p>
            <a:r>
              <a:rPr lang="en-US" sz="2400"/>
              <a:t>Metformin: Lowers liver glucose production and sensitivity to insulin (monitor B</a:t>
            </a:r>
            <a:r>
              <a:rPr lang="en-US" sz="2400" baseline="-25000"/>
              <a:t>12</a:t>
            </a:r>
            <a:r>
              <a:rPr lang="en-US" sz="2400"/>
              <a:t>).  </a:t>
            </a:r>
          </a:p>
          <a:p>
            <a:r>
              <a:rPr lang="en-US" sz="2400"/>
              <a:t>Sulfonylureas:  Increases Insulin Secretion. </a:t>
            </a:r>
          </a:p>
          <a:p>
            <a:r>
              <a:rPr lang="en-US" sz="2400"/>
              <a:t>Glinides:  Stim Pancreas to Increase Insulin Secretion.</a:t>
            </a:r>
          </a:p>
          <a:p>
            <a:r>
              <a:rPr lang="en-US" sz="2400"/>
              <a:t>Thiazolidinediones: Increase Tissue sensitivity to Insulin. </a:t>
            </a:r>
          </a:p>
          <a:p>
            <a:pPr marL="0" indent="0">
              <a:buNone/>
            </a:pPr>
            <a:r>
              <a:rPr lang="en-US" sz="2400"/>
              <a:t>   (Major AE’s).</a:t>
            </a:r>
          </a:p>
          <a:p>
            <a:r>
              <a:rPr lang="en-US" sz="2400"/>
              <a:t>GLP1 receptor agonist:  Slows digestion,  Lowers BS.  </a:t>
            </a:r>
          </a:p>
          <a:p>
            <a:r>
              <a:rPr lang="en-US" sz="2400"/>
              <a:t>SGLT2 inhibitors:  Increase Renal Excretion of Glucose.   (Major AE’s).</a:t>
            </a:r>
          </a:p>
          <a:p>
            <a:endParaRPr lang="en-US" sz="1900"/>
          </a:p>
        </p:txBody>
      </p:sp>
    </p:spTree>
    <p:extLst>
      <p:ext uri="{BB962C8B-B14F-4D97-AF65-F5344CB8AC3E}">
        <p14:creationId xmlns:p14="http://schemas.microsoft.com/office/powerpoint/2010/main" val="40705749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19A2BD-3E3F-BF64-A290-56CB85B19D91}"/>
              </a:ext>
            </a:extLst>
          </p:cNvPr>
          <p:cNvSpPr>
            <a:spLocks noGrp="1"/>
          </p:cNvSpPr>
          <p:nvPr>
            <p:ph type="title"/>
          </p:nvPr>
        </p:nvSpPr>
        <p:spPr>
          <a:xfrm>
            <a:off x="630936" y="334644"/>
            <a:ext cx="7882128" cy="1076914"/>
          </a:xfrm>
        </p:spPr>
        <p:txBody>
          <a:bodyPr vert="horz" lIns="91440" tIns="45720" rIns="91440" bIns="45720" rtlCol="0" anchor="ctr">
            <a:normAutofit/>
          </a:bodyPr>
          <a:lstStyle/>
          <a:p>
            <a:pPr defTabSz="914400"/>
            <a:r>
              <a:rPr lang="en-US" sz="3500" b="1" kern="1200">
                <a:latin typeface="+mj-lt"/>
                <a:ea typeface="+mj-ea"/>
                <a:cs typeface="+mj-cs"/>
              </a:rPr>
              <a:t>Insulin</a:t>
            </a:r>
            <a:r>
              <a:rPr lang="en-US" sz="3500" b="1"/>
              <a:t> Therapy</a:t>
            </a:r>
            <a:endParaRPr lang="en-US" sz="3500" b="1" kern="1200">
              <a:latin typeface="+mj-lt"/>
            </a:endParaRPr>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51299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2126E35-7396-8FBE-87D4-77F77626A9B0}"/>
              </a:ext>
            </a:extLst>
          </p:cNvPr>
          <p:cNvSpPr>
            <a:spLocks/>
          </p:cNvSpPr>
          <p:nvPr/>
        </p:nvSpPr>
        <p:spPr>
          <a:xfrm>
            <a:off x="628650" y="1752782"/>
            <a:ext cx="3864977" cy="823196"/>
          </a:xfrm>
          <a:prstGeom prst="rect">
            <a:avLst/>
          </a:prstGeom>
        </p:spPr>
        <p:txBody>
          <a:bodyPr/>
          <a:lstStyle/>
          <a:p>
            <a:pPr defTabSz="905256">
              <a:spcAft>
                <a:spcPts val="600"/>
              </a:spcAft>
            </a:pPr>
            <a:r>
              <a:rPr lang="en-US" sz="3200" b="1" kern="1200">
                <a:solidFill>
                  <a:schemeClr val="tx1"/>
                </a:solidFill>
                <a:latin typeface="+mn-lt"/>
                <a:ea typeface="+mn-ea"/>
                <a:cs typeface="+mn-cs"/>
              </a:rPr>
              <a:t>Types</a:t>
            </a:r>
            <a:endParaRPr lang="en-US" sz="3600" b="1"/>
          </a:p>
        </p:txBody>
      </p:sp>
      <p:sp>
        <p:nvSpPr>
          <p:cNvPr id="4" name="Content Placeholder 3">
            <a:extLst>
              <a:ext uri="{FF2B5EF4-FFF2-40B4-BE49-F238E27FC236}">
                <a16:creationId xmlns:a16="http://schemas.microsoft.com/office/drawing/2014/main" id="{975D9216-21EA-F1D1-0937-1174AE2306A7}"/>
              </a:ext>
            </a:extLst>
          </p:cNvPr>
          <p:cNvSpPr>
            <a:spLocks/>
          </p:cNvSpPr>
          <p:nvPr/>
        </p:nvSpPr>
        <p:spPr>
          <a:xfrm>
            <a:off x="628650" y="2575978"/>
            <a:ext cx="3864977" cy="3681384"/>
          </a:xfrm>
          <a:prstGeom prst="rect">
            <a:avLst/>
          </a:prstGeom>
        </p:spPr>
        <p:txBody>
          <a:bodyPr lIns="91440" tIns="45720" rIns="91440" bIns="45720" anchor="t"/>
          <a:lstStyle/>
          <a:p>
            <a:pPr defTabSz="905256">
              <a:spcAft>
                <a:spcPts val="600"/>
              </a:spcAft>
            </a:pPr>
            <a:r>
              <a:rPr lang="en-US" sz="2800" kern="1200">
                <a:latin typeface="+mn-lt"/>
                <a:ea typeface="+mn-ea"/>
                <a:cs typeface="+mn-cs"/>
              </a:rPr>
              <a:t>Rapid Acting</a:t>
            </a:r>
            <a:endParaRPr lang="en-US" sz="2800" kern="1200">
              <a:latin typeface="+mn-lt"/>
            </a:endParaRPr>
          </a:p>
          <a:p>
            <a:pPr defTabSz="905256">
              <a:spcAft>
                <a:spcPts val="600"/>
              </a:spcAft>
            </a:pPr>
            <a:r>
              <a:rPr lang="en-US" sz="2800" kern="1200">
                <a:latin typeface="+mn-lt"/>
                <a:ea typeface="+mn-ea"/>
                <a:cs typeface="+mn-cs"/>
              </a:rPr>
              <a:t>Regular (short) Acting</a:t>
            </a:r>
            <a:endParaRPr lang="en-US" sz="2800" kern="1200">
              <a:latin typeface="+mn-lt"/>
            </a:endParaRPr>
          </a:p>
          <a:p>
            <a:pPr defTabSz="905256">
              <a:spcAft>
                <a:spcPts val="600"/>
              </a:spcAft>
            </a:pPr>
            <a:r>
              <a:rPr lang="en-US" sz="2800" kern="1200">
                <a:latin typeface="+mn-lt"/>
                <a:ea typeface="+mn-ea"/>
                <a:cs typeface="+mn-cs"/>
              </a:rPr>
              <a:t>Intermediate Acting</a:t>
            </a:r>
            <a:endParaRPr lang="en-US" sz="2800" kern="1200">
              <a:latin typeface="+mn-lt"/>
            </a:endParaRPr>
          </a:p>
          <a:p>
            <a:pPr defTabSz="905256">
              <a:spcAft>
                <a:spcPts val="600"/>
              </a:spcAft>
            </a:pPr>
            <a:r>
              <a:rPr lang="en-US" sz="2800" kern="1200">
                <a:latin typeface="+mn-lt"/>
                <a:ea typeface="+mn-ea"/>
                <a:cs typeface="+mn-cs"/>
              </a:rPr>
              <a:t>Long Acting</a:t>
            </a:r>
            <a:endParaRPr lang="en-US" sz="2800" kern="1200">
              <a:latin typeface="+mn-lt"/>
            </a:endParaRPr>
          </a:p>
          <a:p>
            <a:pPr defTabSz="905256">
              <a:spcAft>
                <a:spcPts val="600"/>
              </a:spcAft>
            </a:pPr>
            <a:r>
              <a:rPr lang="en-US" sz="2800" kern="1200">
                <a:latin typeface="+mn-lt"/>
                <a:ea typeface="+mn-ea"/>
                <a:cs typeface="+mn-cs"/>
              </a:rPr>
              <a:t>Ultra Long Acting</a:t>
            </a:r>
            <a:endParaRPr lang="en-US" sz="2800"/>
          </a:p>
        </p:txBody>
      </p:sp>
      <p:sp>
        <p:nvSpPr>
          <p:cNvPr id="5" name="Text Placeholder 4">
            <a:extLst>
              <a:ext uri="{FF2B5EF4-FFF2-40B4-BE49-F238E27FC236}">
                <a16:creationId xmlns:a16="http://schemas.microsoft.com/office/drawing/2014/main" id="{F89A23CC-1FE6-C6C1-9256-051F1974A0CB}"/>
              </a:ext>
            </a:extLst>
          </p:cNvPr>
          <p:cNvSpPr>
            <a:spLocks/>
          </p:cNvSpPr>
          <p:nvPr/>
        </p:nvSpPr>
        <p:spPr>
          <a:xfrm>
            <a:off x="4624481" y="1752782"/>
            <a:ext cx="3884011" cy="823196"/>
          </a:xfrm>
          <a:prstGeom prst="rect">
            <a:avLst/>
          </a:prstGeom>
        </p:spPr>
        <p:txBody>
          <a:bodyPr/>
          <a:lstStyle/>
          <a:p>
            <a:pPr defTabSz="905256">
              <a:spcAft>
                <a:spcPts val="600"/>
              </a:spcAft>
            </a:pPr>
            <a:r>
              <a:rPr lang="en-US" sz="2800" b="1" kern="1200">
                <a:solidFill>
                  <a:schemeClr val="tx1"/>
                </a:solidFill>
                <a:latin typeface="+mn-lt"/>
                <a:ea typeface="+mn-ea"/>
                <a:cs typeface="+mn-cs"/>
              </a:rPr>
              <a:t>Delivery</a:t>
            </a:r>
            <a:endParaRPr lang="en-US" sz="3200" b="1"/>
          </a:p>
        </p:txBody>
      </p:sp>
      <p:sp>
        <p:nvSpPr>
          <p:cNvPr id="6" name="Content Placeholder 5">
            <a:extLst>
              <a:ext uri="{FF2B5EF4-FFF2-40B4-BE49-F238E27FC236}">
                <a16:creationId xmlns:a16="http://schemas.microsoft.com/office/drawing/2014/main" id="{10AA4A74-564C-1185-08F8-BB9CDD2CB890}"/>
              </a:ext>
            </a:extLst>
          </p:cNvPr>
          <p:cNvSpPr>
            <a:spLocks/>
          </p:cNvSpPr>
          <p:nvPr/>
        </p:nvSpPr>
        <p:spPr>
          <a:xfrm>
            <a:off x="4624481" y="2575978"/>
            <a:ext cx="3884011" cy="3681384"/>
          </a:xfrm>
          <a:prstGeom prst="rect">
            <a:avLst/>
          </a:prstGeom>
        </p:spPr>
        <p:txBody>
          <a:bodyPr lIns="91440" tIns="45720" rIns="91440" bIns="45720" anchor="t"/>
          <a:lstStyle/>
          <a:p>
            <a:pPr defTabSz="905256">
              <a:spcAft>
                <a:spcPts val="600"/>
              </a:spcAft>
            </a:pPr>
            <a:r>
              <a:rPr lang="en-US" sz="2800" kern="1200">
                <a:latin typeface="+mn-lt"/>
                <a:ea typeface="+mn-ea"/>
                <a:cs typeface="+mn-cs"/>
              </a:rPr>
              <a:t>Syringe</a:t>
            </a:r>
            <a:endParaRPr lang="en-US" sz="2800" kern="1200">
              <a:latin typeface="+mn-lt"/>
            </a:endParaRPr>
          </a:p>
          <a:p>
            <a:pPr defTabSz="905256">
              <a:spcAft>
                <a:spcPts val="600"/>
              </a:spcAft>
            </a:pPr>
            <a:r>
              <a:rPr lang="en-US" sz="2800" kern="1200">
                <a:latin typeface="+mn-lt"/>
                <a:ea typeface="+mn-ea"/>
                <a:cs typeface="+mn-cs"/>
              </a:rPr>
              <a:t>Pen</a:t>
            </a:r>
            <a:endParaRPr lang="en-US" sz="2800" kern="1200">
              <a:latin typeface="+mn-lt"/>
            </a:endParaRPr>
          </a:p>
          <a:p>
            <a:pPr defTabSz="905256">
              <a:spcAft>
                <a:spcPts val="600"/>
              </a:spcAft>
            </a:pPr>
            <a:r>
              <a:rPr lang="en-US" sz="2800" kern="1200">
                <a:latin typeface="+mn-lt"/>
                <a:ea typeface="+mn-ea"/>
                <a:cs typeface="+mn-cs"/>
              </a:rPr>
              <a:t>Pump</a:t>
            </a:r>
            <a:endParaRPr lang="en-US" sz="2800" kern="1200">
              <a:latin typeface="+mn-lt"/>
            </a:endParaRPr>
          </a:p>
          <a:p>
            <a:pPr defTabSz="905256">
              <a:spcAft>
                <a:spcPts val="600"/>
              </a:spcAft>
            </a:pPr>
            <a:r>
              <a:rPr lang="en-US" sz="2800" kern="1200">
                <a:latin typeface="+mn-lt"/>
                <a:ea typeface="+mn-ea"/>
                <a:cs typeface="+mn-cs"/>
              </a:rPr>
              <a:t>Inhaler</a:t>
            </a:r>
            <a:endParaRPr lang="en-US" sz="2800" kern="1200">
              <a:latin typeface="+mn-lt"/>
            </a:endParaRPr>
          </a:p>
          <a:p>
            <a:pPr defTabSz="905256">
              <a:spcAft>
                <a:spcPts val="600"/>
              </a:spcAft>
            </a:pPr>
            <a:r>
              <a:rPr lang="en-US" sz="2800" kern="1200">
                <a:latin typeface="+mn-lt"/>
                <a:ea typeface="+mn-ea"/>
                <a:cs typeface="+mn-cs"/>
              </a:rPr>
              <a:t>Jet</a:t>
            </a:r>
            <a:r>
              <a:rPr lang="en-US" sz="2800"/>
              <a:t> </a:t>
            </a:r>
            <a:r>
              <a:rPr lang="en-US" sz="2800" kern="1200">
                <a:latin typeface="+mn-lt"/>
                <a:ea typeface="+mn-ea"/>
                <a:cs typeface="+mn-cs"/>
              </a:rPr>
              <a:t> Injector</a:t>
            </a:r>
            <a:endParaRPr lang="en-US" sz="2800" kern="1200">
              <a:latin typeface="+mn-lt"/>
            </a:endParaRPr>
          </a:p>
          <a:p>
            <a:pPr defTabSz="905256">
              <a:spcAft>
                <a:spcPts val="600"/>
              </a:spcAft>
            </a:pPr>
            <a:r>
              <a:rPr lang="en-US" sz="2800" kern="1200">
                <a:latin typeface="+mn-lt"/>
                <a:ea typeface="+mn-ea"/>
                <a:cs typeface="+mn-cs"/>
              </a:rPr>
              <a:t>Artificial Pancreas</a:t>
            </a:r>
            <a:endParaRPr lang="en-US" sz="2800"/>
          </a:p>
        </p:txBody>
      </p:sp>
    </p:spTree>
    <p:extLst>
      <p:ext uri="{BB962C8B-B14F-4D97-AF65-F5344CB8AC3E}">
        <p14:creationId xmlns:p14="http://schemas.microsoft.com/office/powerpoint/2010/main" val="2186587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128DA3-2DCD-09DF-3DC0-70CCF59D0040}"/>
              </a:ext>
            </a:extLst>
          </p:cNvPr>
          <p:cNvPicPr>
            <a:picLocks noChangeAspect="1"/>
          </p:cNvPicPr>
          <p:nvPr/>
        </p:nvPicPr>
        <p:blipFill rotWithShape="1">
          <a:blip r:embed="rId3">
            <a:duotone>
              <a:schemeClr val="bg2">
                <a:shade val="45000"/>
                <a:satMod val="135000"/>
              </a:schemeClr>
              <a:prstClr val="white"/>
            </a:duotone>
          </a:blip>
          <a:srcRect r="10999"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0AE789-A47D-6638-35B6-007624D6237B}"/>
              </a:ext>
            </a:extLst>
          </p:cNvPr>
          <p:cNvSpPr>
            <a:spLocks noGrp="1"/>
          </p:cNvSpPr>
          <p:nvPr>
            <p:ph type="title"/>
          </p:nvPr>
        </p:nvSpPr>
        <p:spPr>
          <a:xfrm>
            <a:off x="1517" y="983"/>
            <a:ext cx="9140965" cy="1305333"/>
          </a:xfrm>
        </p:spPr>
        <p:txBody>
          <a:bodyPr>
            <a:normAutofit/>
          </a:bodyPr>
          <a:lstStyle/>
          <a:p>
            <a:pPr algn="ctr"/>
            <a:r>
              <a:rPr lang="en-US"/>
              <a:t>DM1 and DM2:  Chronic Care Management</a:t>
            </a:r>
          </a:p>
        </p:txBody>
      </p:sp>
      <p:graphicFrame>
        <p:nvGraphicFramePr>
          <p:cNvPr id="5" name="Content Placeholder 2">
            <a:extLst>
              <a:ext uri="{FF2B5EF4-FFF2-40B4-BE49-F238E27FC236}">
                <a16:creationId xmlns:a16="http://schemas.microsoft.com/office/drawing/2014/main" id="{7127595C-7A99-6FF6-9735-454CE0E61FAE}"/>
              </a:ext>
            </a:extLst>
          </p:cNvPr>
          <p:cNvGraphicFramePr>
            <a:graphicFrameLocks noGrp="1"/>
          </p:cNvGraphicFramePr>
          <p:nvPr>
            <p:ph idx="1"/>
            <p:extLst>
              <p:ext uri="{D42A27DB-BD31-4B8C-83A1-F6EECF244321}">
                <p14:modId xmlns:p14="http://schemas.microsoft.com/office/powerpoint/2010/main" val="2081654845"/>
              </p:ext>
            </p:extLst>
          </p:nvPr>
        </p:nvGraphicFramePr>
        <p:xfrm>
          <a:off x="-4948" y="1855970"/>
          <a:ext cx="9148681" cy="47154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6291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a:solidFill>
                  <a:srgbClr val="FFFFFF"/>
                </a:solidFill>
              </a:rPr>
              <a:t>Type 1 Diabetes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3547897" y="1157786"/>
            <a:ext cx="5179868" cy="4331354"/>
          </a:xfrm>
        </p:spPr>
        <p:txBody>
          <a:bodyPr anchor="ctr">
            <a:normAutofit/>
          </a:bodyPr>
          <a:lstStyle/>
          <a:p>
            <a:endParaRPr lang="en-US"/>
          </a:p>
          <a:p>
            <a:r>
              <a:rPr lang="en-US" sz="2800" b="1"/>
              <a:t>Type 1</a:t>
            </a:r>
            <a:r>
              <a:rPr lang="en-US" sz="2800"/>
              <a:t> accounts for only 10% of all cases of diabetes but demands daily treatment with insulin.</a:t>
            </a:r>
          </a:p>
          <a:p>
            <a:r>
              <a:rPr lang="en-US" sz="2800" b="1"/>
              <a:t>Type 1</a:t>
            </a:r>
            <a:r>
              <a:rPr lang="en-US" sz="2800"/>
              <a:t> new patients experience a variety of symptoms during a brief latency period.</a:t>
            </a:r>
          </a:p>
        </p:txBody>
      </p:sp>
    </p:spTree>
    <p:extLst>
      <p:ext uri="{BB962C8B-B14F-4D97-AF65-F5344CB8AC3E}">
        <p14:creationId xmlns:p14="http://schemas.microsoft.com/office/powerpoint/2010/main" val="2633475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4884522"/>
          </a:xfrm>
        </p:spPr>
        <p:txBody>
          <a:bodyPr anchor="b">
            <a:normAutofit/>
          </a:bodyPr>
          <a:lstStyle/>
          <a:p>
            <a:pPr algn="ctr"/>
            <a:r>
              <a:rPr lang="en-US" sz="3500">
                <a:solidFill>
                  <a:srgbClr val="FFFFFF"/>
                </a:solidFill>
              </a:rPr>
              <a:t>Applicant File Review</a:t>
            </a:r>
            <a:br>
              <a:rPr lang="en-US" sz="3500">
                <a:solidFill>
                  <a:srgbClr val="FFFFFF"/>
                </a:solidFill>
              </a:rPr>
            </a:br>
            <a:br>
              <a:rPr lang="en-US" sz="3500"/>
            </a:br>
            <a:r>
              <a:rPr lang="en-US" sz="3500">
                <a:solidFill>
                  <a:srgbClr val="FFFFFF"/>
                </a:solidFill>
              </a:rPr>
              <a:t>Does It</a:t>
            </a:r>
            <a:br>
              <a:rPr lang="en-US" sz="3500">
                <a:solidFill>
                  <a:srgbClr val="FFFFFF"/>
                </a:solidFill>
              </a:rPr>
            </a:br>
            <a:r>
              <a:rPr lang="en-US" sz="3500">
                <a:solidFill>
                  <a:srgbClr val="FFFFFF"/>
                </a:solidFill>
              </a:rPr>
              <a:t>Exceed</a:t>
            </a:r>
            <a:br>
              <a:rPr lang="en-US" sz="3500">
                <a:solidFill>
                  <a:srgbClr val="FFFFFF"/>
                </a:solidFill>
              </a:rPr>
            </a:br>
            <a:r>
              <a:rPr lang="en-US" sz="3500">
                <a:solidFill>
                  <a:srgbClr val="FFFFFF"/>
                </a:solidFill>
              </a:rPr>
              <a:t>Basic Care?</a:t>
            </a:r>
            <a:br>
              <a:rPr lang="en-US" sz="3500"/>
            </a:br>
            <a:br>
              <a:rPr lang="en-US" sz="3500"/>
            </a:br>
            <a:r>
              <a:rPr lang="en-US" sz="2800">
                <a:solidFill>
                  <a:srgbClr val="FFFFFF"/>
                </a:solidFill>
              </a:rPr>
              <a:t>(PRH 2.3, R11; Exhibit 2-4)</a:t>
            </a:r>
            <a:endParaRPr lang="en-US"/>
          </a:p>
        </p:txBody>
      </p:sp>
      <p:sp>
        <p:nvSpPr>
          <p:cNvPr id="3" name="Content Placeholder 2"/>
          <p:cNvSpPr>
            <a:spLocks noGrp="1"/>
          </p:cNvSpPr>
          <p:nvPr>
            <p:ph idx="1"/>
          </p:nvPr>
        </p:nvSpPr>
        <p:spPr>
          <a:xfrm>
            <a:off x="3607694" y="649480"/>
            <a:ext cx="4916510" cy="5546047"/>
          </a:xfrm>
        </p:spPr>
        <p:txBody>
          <a:bodyPr anchor="ctr">
            <a:normAutofit/>
          </a:bodyPr>
          <a:lstStyle/>
          <a:p>
            <a:pPr marL="0" indent="0">
              <a:buNone/>
            </a:pPr>
            <a:endParaRPr lang="en-US" sz="1700"/>
          </a:p>
          <a:p>
            <a:pPr marL="914400" lvl="1" indent="-457200">
              <a:buFont typeface="+mj-lt"/>
              <a:buAutoNum type="arabicParenR"/>
            </a:pPr>
            <a:r>
              <a:rPr lang="en-US" sz="2000"/>
              <a:t>Treatment of Type 1 diabetes is not optional and without treatment will inevitably lead to death, as happened prior to 1921.</a:t>
            </a:r>
          </a:p>
          <a:p>
            <a:pPr marL="914400" lvl="1" indent="-457200">
              <a:buAutoNum type="arabicParenR"/>
            </a:pPr>
            <a:endParaRPr lang="en-US" sz="2000"/>
          </a:p>
          <a:p>
            <a:pPr marL="914400" lvl="1" indent="-457200">
              <a:buFont typeface="+mj-lt"/>
              <a:buAutoNum type="arabicParenR"/>
            </a:pPr>
            <a:r>
              <a:rPr lang="en-US" sz="2000"/>
              <a:t>Some new patients have a “grace period” of weeks or months with minimal need for insulin after starting treatment; management plans change frequently during the first few months of treatment and can require repeated adjustments of insulin timing and dose.</a:t>
            </a:r>
          </a:p>
          <a:p>
            <a:pPr marL="914400" lvl="1" indent="-457200">
              <a:buAutoNum type="arabicParenR"/>
            </a:pPr>
            <a:endParaRPr lang="en-US" sz="2000"/>
          </a:p>
          <a:p>
            <a:pPr marL="914400" lvl="1" indent="-457200">
              <a:buFont typeface="+mj-lt"/>
              <a:buAutoNum type="arabicParenR"/>
            </a:pPr>
            <a:r>
              <a:rPr lang="en-US" sz="2000"/>
              <a:t>Remember, highly effective self-management by an adolescent patient is unlikely and is not the criterion for entry into JC.</a:t>
            </a:r>
          </a:p>
          <a:p>
            <a:endParaRPr lang="en-US" sz="2000"/>
          </a:p>
        </p:txBody>
      </p:sp>
    </p:spTree>
    <p:extLst>
      <p:ext uri="{BB962C8B-B14F-4D97-AF65-F5344CB8AC3E}">
        <p14:creationId xmlns:p14="http://schemas.microsoft.com/office/powerpoint/2010/main" val="2498521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EF91C5-43A9-9AD2-44CB-46E78D3B593D}"/>
              </a:ext>
            </a:extLst>
          </p:cNvPr>
          <p:cNvSpPr>
            <a:spLocks noGrp="1"/>
          </p:cNvSpPr>
          <p:nvPr>
            <p:ph type="title"/>
          </p:nvPr>
        </p:nvSpPr>
        <p:spPr>
          <a:xfrm>
            <a:off x="628650" y="365125"/>
            <a:ext cx="7886700" cy="1325563"/>
          </a:xfrm>
        </p:spPr>
        <p:txBody>
          <a:bodyPr>
            <a:normAutofit/>
          </a:bodyPr>
          <a:lstStyle/>
          <a:p>
            <a:r>
              <a:rPr lang="en-US" sz="4700"/>
              <a:t>References / Questions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183A4C-7C0F-C351-D6CB-A3CF6FBF8C6D}"/>
              </a:ext>
            </a:extLst>
          </p:cNvPr>
          <p:cNvSpPr>
            <a:spLocks noGrp="1"/>
          </p:cNvSpPr>
          <p:nvPr>
            <p:ph idx="1"/>
          </p:nvPr>
        </p:nvSpPr>
        <p:spPr>
          <a:xfrm>
            <a:off x="628650" y="2849980"/>
            <a:ext cx="7886700" cy="3705621"/>
          </a:xfrm>
        </p:spPr>
        <p:txBody>
          <a:bodyPr vert="horz" lIns="91440" tIns="45720" rIns="91440" bIns="45720" rtlCol="0" anchor="t">
            <a:normAutofit/>
          </a:bodyPr>
          <a:lstStyle/>
          <a:p>
            <a:r>
              <a:rPr lang="en-US" sz="2200"/>
              <a:t>CDC:                </a:t>
            </a:r>
            <a:r>
              <a:rPr lang="en-US" sz="2200">
                <a:hlinkClick r:id="rId3"/>
              </a:rPr>
              <a:t>www.cdc.gov/diabetes/basics/type2.html</a:t>
            </a:r>
            <a:r>
              <a:rPr lang="en-US" sz="2200"/>
              <a:t> </a:t>
            </a:r>
          </a:p>
          <a:p>
            <a:r>
              <a:rPr lang="en-US" sz="2200"/>
              <a:t>ADA:                 </a:t>
            </a:r>
            <a:r>
              <a:rPr lang="en-US" sz="2200">
                <a:hlinkClick r:id="rId4"/>
              </a:rPr>
              <a:t>www.diabetes.org</a:t>
            </a:r>
            <a:r>
              <a:rPr lang="en-US" sz="2200"/>
              <a:t> </a:t>
            </a:r>
          </a:p>
          <a:p>
            <a:r>
              <a:rPr lang="en-US" sz="2200"/>
              <a:t>ADA:                 </a:t>
            </a:r>
            <a:r>
              <a:rPr lang="en-US" sz="1800">
                <a:ea typeface="+mn-lt"/>
                <a:cs typeface="+mn-lt"/>
                <a:hlinkClick r:id="rId5"/>
              </a:rPr>
              <a:t>https://diabetesjournals.org/care/issue/47/Supplement_1</a:t>
            </a:r>
            <a:endParaRPr lang="en-US" sz="1800"/>
          </a:p>
          <a:p>
            <a:r>
              <a:rPr lang="en-US" sz="2200"/>
              <a:t>Healthline:     </a:t>
            </a:r>
            <a:r>
              <a:rPr lang="en-US" sz="2200">
                <a:hlinkClick r:id="rId6"/>
              </a:rPr>
              <a:t>www.healthline.com/health/thpe-2-diabetes</a:t>
            </a:r>
            <a:r>
              <a:rPr lang="en-US" sz="2200"/>
              <a:t> </a:t>
            </a:r>
          </a:p>
          <a:p>
            <a:r>
              <a:rPr lang="en-US" sz="2200"/>
              <a:t>Medscape:     </a:t>
            </a:r>
            <a:r>
              <a:rPr lang="en-US" sz="2200">
                <a:hlinkClick r:id="rId7"/>
              </a:rPr>
              <a:t>www.medscape.org/diabetes&amp;endocrinology</a:t>
            </a:r>
            <a:r>
              <a:rPr lang="en-US" sz="2200"/>
              <a:t> </a:t>
            </a:r>
          </a:p>
          <a:p>
            <a:r>
              <a:rPr lang="en-US" sz="2200"/>
              <a:t>NIH:                  </a:t>
            </a:r>
            <a:r>
              <a:rPr lang="en-US" sz="2200">
                <a:hlinkClick r:id="rId8"/>
              </a:rPr>
              <a:t>www.niddk.nih.gov</a:t>
            </a:r>
            <a:r>
              <a:rPr lang="en-US" sz="2200"/>
              <a:t>  </a:t>
            </a:r>
          </a:p>
        </p:txBody>
      </p:sp>
    </p:spTree>
    <p:extLst>
      <p:ext uri="{BB962C8B-B14F-4D97-AF65-F5344CB8AC3E}">
        <p14:creationId xmlns:p14="http://schemas.microsoft.com/office/powerpoint/2010/main" val="4840708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gazine cover with a group of people&#10;&#10;Description automatically generated">
            <a:extLst>
              <a:ext uri="{FF2B5EF4-FFF2-40B4-BE49-F238E27FC236}">
                <a16:creationId xmlns:a16="http://schemas.microsoft.com/office/drawing/2014/main" id="{AD3C95A0-C82E-7236-5DE9-74F3A2455B53}"/>
              </a:ext>
            </a:extLst>
          </p:cNvPr>
          <p:cNvPicPr>
            <a:picLocks noChangeAspect="1"/>
          </p:cNvPicPr>
          <p:nvPr/>
        </p:nvPicPr>
        <p:blipFill>
          <a:blip r:embed="rId3"/>
          <a:stretch>
            <a:fillRect/>
          </a:stretch>
        </p:blipFill>
        <p:spPr>
          <a:xfrm>
            <a:off x="3677197" y="0"/>
            <a:ext cx="5471482" cy="6858000"/>
          </a:xfrm>
          <a:prstGeom prst="rect">
            <a:avLst/>
          </a:prstGeom>
        </p:spPr>
      </p:pic>
      <p:sp>
        <p:nvSpPr>
          <p:cNvPr id="3" name="TextBox 2">
            <a:extLst>
              <a:ext uri="{FF2B5EF4-FFF2-40B4-BE49-F238E27FC236}">
                <a16:creationId xmlns:a16="http://schemas.microsoft.com/office/drawing/2014/main" id="{7101BCF1-A80E-8084-8324-9D13166A05D7}"/>
              </a:ext>
            </a:extLst>
          </p:cNvPr>
          <p:cNvSpPr txBox="1"/>
          <p:nvPr/>
        </p:nvSpPr>
        <p:spPr>
          <a:xfrm rot="-5400000">
            <a:off x="-960928" y="2881406"/>
            <a:ext cx="585660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American Diabetes Association</a:t>
            </a:r>
          </a:p>
          <a:p>
            <a:r>
              <a:rPr lang="en-US" sz="2800"/>
              <a:t>Standards of Care in Diabetes - 2024</a:t>
            </a:r>
          </a:p>
        </p:txBody>
      </p:sp>
    </p:spTree>
    <p:extLst>
      <p:ext uri="{BB962C8B-B14F-4D97-AF65-F5344CB8AC3E}">
        <p14:creationId xmlns:p14="http://schemas.microsoft.com/office/powerpoint/2010/main" val="30166500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3 reasons you should always ask ...">
            <a:extLst>
              <a:ext uri="{FF2B5EF4-FFF2-40B4-BE49-F238E27FC236}">
                <a16:creationId xmlns:a16="http://schemas.microsoft.com/office/drawing/2014/main" id="{71DC5CF2-6193-EF13-C337-0292294BDD7A}"/>
              </a:ext>
            </a:extLst>
          </p:cNvPr>
          <p:cNvPicPr>
            <a:picLocks noChangeAspect="1"/>
          </p:cNvPicPr>
          <p:nvPr/>
        </p:nvPicPr>
        <p:blipFill>
          <a:blip r:embed="rId3"/>
          <a:stretch>
            <a:fillRect/>
          </a:stretch>
        </p:blipFill>
        <p:spPr>
          <a:xfrm>
            <a:off x="840357" y="1560107"/>
            <a:ext cx="7463281" cy="3731640"/>
          </a:xfrm>
          <a:prstGeom prst="rect">
            <a:avLst/>
          </a:prstGeom>
        </p:spPr>
      </p:pic>
    </p:spTree>
    <p:extLst>
      <p:ext uri="{BB962C8B-B14F-4D97-AF65-F5344CB8AC3E}">
        <p14:creationId xmlns:p14="http://schemas.microsoft.com/office/powerpoint/2010/main" val="1580568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4700462" cy="1325563"/>
          </a:xfrm>
        </p:spPr>
        <p:txBody>
          <a:bodyPr>
            <a:normAutofit/>
          </a:bodyPr>
          <a:lstStyle/>
          <a:p>
            <a:r>
              <a:rPr lang="en-US" b="1"/>
              <a:t>Making a Diagnosis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628650" y="1825625"/>
            <a:ext cx="7886700" cy="4351338"/>
          </a:xfrm>
        </p:spPr>
        <p:txBody>
          <a:bodyPr vert="horz" lIns="91440" tIns="45720" rIns="91440" bIns="45720" rtlCol="0" anchor="t">
            <a:normAutofit/>
          </a:bodyPr>
          <a:lstStyle/>
          <a:p>
            <a:r>
              <a:rPr lang="en-US" sz="2800"/>
              <a:t>HgA1C ≥6.5% </a:t>
            </a:r>
          </a:p>
          <a:p>
            <a:r>
              <a:rPr lang="en-US" sz="2800"/>
              <a:t>FBS (≥ 8 hours fasting) ≥126 mg/dL</a:t>
            </a:r>
          </a:p>
          <a:p>
            <a:r>
              <a:rPr lang="en-US" sz="2800"/>
              <a:t>2-hour OGTT ≥ 200 mg/dL</a:t>
            </a:r>
          </a:p>
          <a:p>
            <a:r>
              <a:rPr lang="en-US" sz="2800"/>
              <a:t>One random BS ≥ 200 mg/dL value is all that is needed in a patient with classical symptoms of diabetes.</a:t>
            </a:r>
          </a:p>
          <a:p>
            <a:r>
              <a:rPr lang="en-US" sz="2800"/>
              <a:t>The diagnosis of diabetes should never be made based solely on glycosuria.</a:t>
            </a:r>
          </a:p>
        </p:txBody>
      </p:sp>
      <p:pic>
        <p:nvPicPr>
          <p:cNvPr id="5" name="Picture 4" descr="Dipstick Test ...">
            <a:extLst>
              <a:ext uri="{FF2B5EF4-FFF2-40B4-BE49-F238E27FC236}">
                <a16:creationId xmlns:a16="http://schemas.microsoft.com/office/drawing/2014/main" id="{F3404D38-0F7D-CF19-1636-5990777195DD}"/>
              </a:ext>
            </a:extLst>
          </p:cNvPr>
          <p:cNvPicPr>
            <a:picLocks noChangeAspect="1"/>
          </p:cNvPicPr>
          <p:nvPr/>
        </p:nvPicPr>
        <p:blipFill>
          <a:blip r:embed="rId3"/>
          <a:stretch>
            <a:fillRect/>
          </a:stretch>
        </p:blipFill>
        <p:spPr>
          <a:xfrm>
            <a:off x="6140465" y="5321146"/>
            <a:ext cx="1424958" cy="1354152"/>
          </a:xfrm>
          <a:prstGeom prst="rect">
            <a:avLst/>
          </a:prstGeom>
        </p:spPr>
      </p:pic>
    </p:spTree>
    <p:extLst>
      <p:ext uri="{BB962C8B-B14F-4D97-AF65-F5344CB8AC3E}">
        <p14:creationId xmlns:p14="http://schemas.microsoft.com/office/powerpoint/2010/main" val="232867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Title 27"/>
          <p:cNvSpPr>
            <a:spLocks noGrp="1"/>
          </p:cNvSpPr>
          <p:nvPr>
            <p:ph type="title"/>
          </p:nvPr>
        </p:nvSpPr>
        <p:spPr>
          <a:xfrm>
            <a:off x="628650" y="365125"/>
            <a:ext cx="7381677" cy="1325563"/>
          </a:xfrm>
        </p:spPr>
        <p:txBody>
          <a:bodyPr>
            <a:normAutofit/>
          </a:bodyPr>
          <a:lstStyle/>
          <a:p>
            <a:r>
              <a:rPr lang="en-US" sz="4900"/>
              <a:t>Glucose Testing</a:t>
            </a:r>
          </a:p>
        </p:txBody>
      </p:sp>
      <p:cxnSp>
        <p:nvCxnSpPr>
          <p:cNvPr id="38" name="Straight Connector 37">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6917"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0"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7911" y="591829"/>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42"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46996" y="821124"/>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44"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6256" y="1336268"/>
            <a:ext cx="95786"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31" name="Content Placeholder 30"/>
          <p:cNvGraphicFramePr>
            <a:graphicFrameLocks noGrp="1"/>
          </p:cNvGraphicFramePr>
          <p:nvPr>
            <p:ph idx="1"/>
            <p:extLst>
              <p:ext uri="{D42A27DB-BD31-4B8C-83A1-F6EECF244321}">
                <p14:modId xmlns:p14="http://schemas.microsoft.com/office/powerpoint/2010/main" val="58112201"/>
              </p:ext>
            </p:extLst>
          </p:nvPr>
        </p:nvGraphicFramePr>
        <p:xfrm>
          <a:off x="628650" y="2057435"/>
          <a:ext cx="7886701" cy="4349376"/>
        </p:xfrm>
        <a:graphic>
          <a:graphicData uri="http://schemas.openxmlformats.org/drawingml/2006/table">
            <a:tbl>
              <a:tblPr firstRow="1" bandRow="1">
                <a:tableStyleId>{5C22544A-7EE6-4342-B048-85BDC9FD1C3A}</a:tableStyleId>
              </a:tblPr>
              <a:tblGrid>
                <a:gridCol w="3166134">
                  <a:extLst>
                    <a:ext uri="{9D8B030D-6E8A-4147-A177-3AD203B41FA5}">
                      <a16:colId xmlns:a16="http://schemas.microsoft.com/office/drawing/2014/main" val="20000"/>
                    </a:ext>
                  </a:extLst>
                </a:gridCol>
                <a:gridCol w="4720567">
                  <a:extLst>
                    <a:ext uri="{9D8B030D-6E8A-4147-A177-3AD203B41FA5}">
                      <a16:colId xmlns:a16="http://schemas.microsoft.com/office/drawing/2014/main" val="20001"/>
                    </a:ext>
                  </a:extLst>
                </a:gridCol>
              </a:tblGrid>
              <a:tr h="647953">
                <a:tc gridSpan="2">
                  <a:txBody>
                    <a:bodyPr/>
                    <a:lstStyle/>
                    <a:p>
                      <a:r>
                        <a:rPr lang="en-US" sz="2200"/>
                        <a:t>Impaired Glucose Tolerance</a:t>
                      </a:r>
                    </a:p>
                  </a:txBody>
                  <a:tcPr marL="147262" marR="147262" marT="73631" marB="73631">
                    <a:solidFill>
                      <a:schemeClr val="tx1"/>
                    </a:solidFill>
                  </a:tcPr>
                </a:tc>
                <a:tc hMerge="1">
                  <a:txBody>
                    <a:bodyPr/>
                    <a:lstStyle/>
                    <a:p>
                      <a:endParaRPr lang="en-US"/>
                    </a:p>
                  </a:txBody>
                  <a:tcPr/>
                </a:tc>
                <a:extLst>
                  <a:ext uri="{0D108BD9-81ED-4DB2-BD59-A6C34878D82A}">
                    <a16:rowId xmlns:a16="http://schemas.microsoft.com/office/drawing/2014/main" val="10000"/>
                  </a:ext>
                </a:extLst>
              </a:tr>
              <a:tr h="647953">
                <a:tc>
                  <a:txBody>
                    <a:bodyPr/>
                    <a:lstStyle/>
                    <a:p>
                      <a:r>
                        <a:rPr lang="en-US" sz="2400"/>
                        <a:t>Fasting Glucose (FBS)</a:t>
                      </a:r>
                    </a:p>
                  </a:txBody>
                  <a:tcPr marL="147262" marR="147262" marT="73631" marB="73631"/>
                </a:tc>
                <a:tc>
                  <a:txBody>
                    <a:bodyPr/>
                    <a:lstStyle/>
                    <a:p>
                      <a:r>
                        <a:rPr lang="en-US" sz="2400"/>
                        <a:t>75 gm Glucose Tolerance (OGTT)</a:t>
                      </a:r>
                    </a:p>
                  </a:txBody>
                  <a:tcPr marL="147262" marR="147262" marT="73631" marB="73631"/>
                </a:tc>
                <a:extLst>
                  <a:ext uri="{0D108BD9-81ED-4DB2-BD59-A6C34878D82A}">
                    <a16:rowId xmlns:a16="http://schemas.microsoft.com/office/drawing/2014/main" val="10001"/>
                  </a:ext>
                </a:extLst>
              </a:tr>
              <a:tr h="647953">
                <a:tc>
                  <a:txBody>
                    <a:bodyPr/>
                    <a:lstStyle/>
                    <a:p>
                      <a:r>
                        <a:rPr lang="en-US" sz="2400"/>
                        <a:t>110-125 mg/dL </a:t>
                      </a:r>
                    </a:p>
                  </a:txBody>
                  <a:tcPr marL="147262" marR="147262" marT="73631" marB="73631"/>
                </a:tc>
                <a:tc>
                  <a:txBody>
                    <a:bodyPr/>
                    <a:lstStyle/>
                    <a:p>
                      <a:r>
                        <a:rPr lang="en-US" sz="2400"/>
                        <a:t>140-200 mg/dL</a:t>
                      </a:r>
                    </a:p>
                  </a:txBody>
                  <a:tcPr marL="147262" marR="147262" marT="73631" marB="73631"/>
                </a:tc>
                <a:extLst>
                  <a:ext uri="{0D108BD9-81ED-4DB2-BD59-A6C34878D82A}">
                    <a16:rowId xmlns:a16="http://schemas.microsoft.com/office/drawing/2014/main" val="10002"/>
                  </a:ext>
                </a:extLst>
              </a:tr>
              <a:tr h="647953">
                <a:tc gridSpan="2">
                  <a:txBody>
                    <a:bodyPr/>
                    <a:lstStyle/>
                    <a:p>
                      <a:r>
                        <a:rPr lang="en-US" sz="2200" b="1">
                          <a:solidFill>
                            <a:schemeClr val="bg1"/>
                          </a:solidFill>
                        </a:rPr>
                        <a:t>Diabetes</a:t>
                      </a:r>
                    </a:p>
                  </a:txBody>
                  <a:tcPr marL="147262" marR="147262" marT="73631" marB="73631">
                    <a:solidFill>
                      <a:schemeClr val="tx1"/>
                    </a:solidFill>
                  </a:tcPr>
                </a:tc>
                <a:tc hMerge="1">
                  <a:txBody>
                    <a:bodyPr/>
                    <a:lstStyle/>
                    <a:p>
                      <a:endParaRPr lang="en-US"/>
                    </a:p>
                  </a:txBody>
                  <a:tcPr/>
                </a:tc>
                <a:extLst>
                  <a:ext uri="{0D108BD9-81ED-4DB2-BD59-A6C34878D82A}">
                    <a16:rowId xmlns:a16="http://schemas.microsoft.com/office/drawing/2014/main" val="10003"/>
                  </a:ext>
                </a:extLst>
              </a:tr>
              <a:tr h="647953">
                <a:tc>
                  <a:txBody>
                    <a:bodyPr/>
                    <a:lstStyle/>
                    <a:p>
                      <a:pPr marL="0" marR="0" indent="0" algn="l" rtl="0" eaLnBrk="1" fontAlgn="auto" latinLnBrk="0" hangingPunct="1">
                        <a:lnSpc>
                          <a:spcPct val="100000"/>
                        </a:lnSpc>
                        <a:spcBef>
                          <a:spcPts val="0"/>
                        </a:spcBef>
                        <a:spcAft>
                          <a:spcPts val="0"/>
                        </a:spcAft>
                        <a:buClrTx/>
                        <a:buSzTx/>
                        <a:buFontTx/>
                        <a:buNone/>
                      </a:pPr>
                      <a:r>
                        <a:rPr lang="en-US" sz="2400"/>
                        <a:t>Fasting Glucose (FBS)</a:t>
                      </a:r>
                    </a:p>
                  </a:txBody>
                  <a:tcPr marL="147262" marR="147262" marT="73631" marB="73631"/>
                </a:tc>
                <a:tc>
                  <a:txBody>
                    <a:bodyPr/>
                    <a:lstStyle/>
                    <a:p>
                      <a:pPr marL="0" marR="0" indent="0" algn="l" rtl="0" eaLnBrk="1" fontAlgn="auto" latinLnBrk="0" hangingPunct="1">
                        <a:lnSpc>
                          <a:spcPct val="100000"/>
                        </a:lnSpc>
                        <a:spcBef>
                          <a:spcPts val="0"/>
                        </a:spcBef>
                        <a:spcAft>
                          <a:spcPts val="0"/>
                        </a:spcAft>
                        <a:buClrTx/>
                        <a:buSzTx/>
                        <a:buFontTx/>
                        <a:buNone/>
                      </a:pPr>
                      <a:r>
                        <a:rPr lang="en-US" sz="2400"/>
                        <a:t>75 gm Glucose Tolerance (OGTT)</a:t>
                      </a:r>
                    </a:p>
                  </a:txBody>
                  <a:tcPr marL="147262" marR="147262" marT="73631" marB="73631"/>
                </a:tc>
                <a:extLst>
                  <a:ext uri="{0D108BD9-81ED-4DB2-BD59-A6C34878D82A}">
                    <a16:rowId xmlns:a16="http://schemas.microsoft.com/office/drawing/2014/main" val="10004"/>
                  </a:ext>
                </a:extLst>
              </a:tr>
              <a:tr h="647953">
                <a:tc>
                  <a:txBody>
                    <a:bodyPr/>
                    <a:lstStyle/>
                    <a:p>
                      <a:r>
                        <a:rPr lang="en-US" sz="2400"/>
                        <a:t>&gt;125 mg/dL</a:t>
                      </a:r>
                    </a:p>
                  </a:txBody>
                  <a:tcPr marL="147262" marR="147262" marT="73631" marB="7363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t>&gt;200</a:t>
                      </a:r>
                      <a:r>
                        <a:rPr lang="en-US" sz="2400" baseline="0"/>
                        <a:t> </a:t>
                      </a:r>
                      <a:r>
                        <a:rPr lang="en-US" sz="2400"/>
                        <a:t>mg/dL</a:t>
                      </a:r>
                    </a:p>
                  </a:txBody>
                  <a:tcPr marL="147262" marR="147262" marT="73631" marB="73631"/>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98171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092711" y="3057837"/>
            <a:ext cx="1112848" cy="1339587"/>
          </a:xfrm>
        </p:spPr>
        <p:txBody>
          <a:bodyPr>
            <a:normAutofit/>
          </a:bodyPr>
          <a:lstStyle/>
          <a:p>
            <a:r>
              <a:rPr lang="en-US" spc="300">
                <a:effectLst>
                  <a:outerShdw blurRad="38100" dist="38100" dir="2700000" algn="tl">
                    <a:srgbClr val="000000">
                      <a:alpha val="43137"/>
                    </a:srgbClr>
                  </a:outerShdw>
                </a:effectLst>
              </a:rPr>
              <a:t>A1C</a:t>
            </a:r>
          </a:p>
        </p:txBody>
      </p:sp>
      <p:graphicFrame>
        <p:nvGraphicFramePr>
          <p:cNvPr id="5" name="Content Placeholder 4">
            <a:extLst>
              <a:ext uri="{FF2B5EF4-FFF2-40B4-BE49-F238E27FC236}">
                <a16:creationId xmlns:a16="http://schemas.microsoft.com/office/drawing/2014/main" id="{4BC00CCB-D56C-83B7-0C43-CE9EE7B2BC08}"/>
              </a:ext>
            </a:extLst>
          </p:cNvPr>
          <p:cNvGraphicFramePr>
            <a:graphicFrameLocks noGrp="1"/>
          </p:cNvGraphicFramePr>
          <p:nvPr>
            <p:ph idx="1"/>
            <p:extLst>
              <p:ext uri="{D42A27DB-BD31-4B8C-83A1-F6EECF244321}">
                <p14:modId xmlns:p14="http://schemas.microsoft.com/office/powerpoint/2010/main" val="1543502975"/>
              </p:ext>
            </p:extLst>
          </p:nvPr>
        </p:nvGraphicFramePr>
        <p:xfrm>
          <a:off x="278037" y="479271"/>
          <a:ext cx="8503778" cy="5950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4762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0F4A91-7AAB-47C3-3A7E-3ED6A0215B0A}"/>
              </a:ext>
            </a:extLst>
          </p:cNvPr>
          <p:cNvPicPr>
            <a:picLocks noChangeAspect="1"/>
          </p:cNvPicPr>
          <p:nvPr/>
        </p:nvPicPr>
        <p:blipFill rotWithShape="1">
          <a:blip r:embed="rId3"/>
          <a:srcRect r="25000"/>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365125"/>
            <a:ext cx="7886700" cy="1325563"/>
          </a:xfrm>
        </p:spPr>
        <p:txBody>
          <a:bodyPr>
            <a:normAutofit/>
          </a:bodyPr>
          <a:lstStyle/>
          <a:p>
            <a:r>
              <a:rPr lang="en-US" sz="4000" spc="300">
                <a:effectLst>
                  <a:outerShdw blurRad="38100" dist="38100" dir="2700000" algn="tl">
                    <a:srgbClr val="000000">
                      <a:alpha val="43137"/>
                    </a:srgbClr>
                  </a:outerShdw>
                </a:effectLst>
              </a:rPr>
              <a:t>A1C</a:t>
            </a:r>
          </a:p>
        </p:txBody>
      </p:sp>
      <p:graphicFrame>
        <p:nvGraphicFramePr>
          <p:cNvPr id="5" name="Content Placeholder 2">
            <a:extLst>
              <a:ext uri="{FF2B5EF4-FFF2-40B4-BE49-F238E27FC236}">
                <a16:creationId xmlns:a16="http://schemas.microsoft.com/office/drawing/2014/main" id="{F1348D8F-3F60-8335-D33A-CC3B385BC2D8}"/>
              </a:ext>
            </a:extLst>
          </p:cNvPr>
          <p:cNvGraphicFramePr>
            <a:graphicFrameLocks noGrp="1"/>
          </p:cNvGraphicFramePr>
          <p:nvPr>
            <p:ph idx="1"/>
            <p:extLst>
              <p:ext uri="{D42A27DB-BD31-4B8C-83A1-F6EECF244321}">
                <p14:modId xmlns:p14="http://schemas.microsoft.com/office/powerpoint/2010/main" val="367175391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62031252"/>
      </p:ext>
    </p:extLst>
  </p:cSld>
  <p:clrMapOvr>
    <a:masterClrMapping/>
  </p:clrMapOvr>
</p:sld>
</file>

<file path=ppt/theme/theme1.xml><?xml version="1.0" encoding="utf-8"?>
<a:theme xmlns:a="http://schemas.openxmlformats.org/drawingml/2006/main" name="JC PowerPoint Template">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22f8f74-215c-4154-9939-bd29e4e8980e">XRUYQT3274NZ-681238054-2116</_dlc_DocId>
    <_dlc_DocIdUrl xmlns="b22f8f74-215c-4154-9939-bd29e4e8980e">
      <Url>https://supportservices.jobcorps.gov/health/_layouts/15/DocIdRedir.aspx?ID=XRUYQT3274NZ-681238054-2116</Url>
      <Description>XRUYQT3274NZ-681238054-2116</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4DA9163-26AD-4C1F-B1A6-2583CBB7FDA4}"/>
</file>

<file path=customXml/itemProps2.xml><?xml version="1.0" encoding="utf-8"?>
<ds:datastoreItem xmlns:ds="http://schemas.openxmlformats.org/officeDocument/2006/customXml" ds:itemID="{891EC378-9416-4078-85FE-721D67A9307C}"/>
</file>

<file path=customXml/itemProps3.xml><?xml version="1.0" encoding="utf-8"?>
<ds:datastoreItem xmlns:ds="http://schemas.openxmlformats.org/officeDocument/2006/customXml" ds:itemID="{140AAC4E-3665-47F7-9A08-77A86728D3CF}"/>
</file>

<file path=customXml/itemProps4.xml><?xml version="1.0" encoding="utf-8"?>
<ds:datastoreItem xmlns:ds="http://schemas.openxmlformats.org/officeDocument/2006/customXml" ds:itemID="{F33B5C42-1D33-4321-A690-FFA4E1D96070}"/>
</file>

<file path=docProps/app.xml><?xml version="1.0" encoding="utf-8"?>
<Properties xmlns="http://schemas.openxmlformats.org/officeDocument/2006/extended-properties" xmlns:vt="http://schemas.openxmlformats.org/officeDocument/2006/docPropsVTypes">
  <Template>JC PowerPoint Template</Template>
  <TotalTime>0</TotalTime>
  <Words>5935</Words>
  <Application>Microsoft Office PowerPoint</Application>
  <PresentationFormat>On-screen Show (4:3)</PresentationFormat>
  <Paragraphs>485</Paragraphs>
  <Slides>53</Slides>
  <Notes>52</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53</vt:i4>
      </vt:variant>
    </vt:vector>
  </HeadingPairs>
  <TitlesOfParts>
    <vt:vector size="63" baseType="lpstr">
      <vt:lpstr>Meiryo</vt:lpstr>
      <vt:lpstr>Aptos</vt:lpstr>
      <vt:lpstr>Aptos Display</vt:lpstr>
      <vt:lpstr>Arial</vt:lpstr>
      <vt:lpstr>Calibri</vt:lpstr>
      <vt:lpstr>Google Sans</vt:lpstr>
      <vt:lpstr>JC PowerPoint Template</vt:lpstr>
      <vt:lpstr>Custom Design</vt:lpstr>
      <vt:lpstr>Office Theme</vt:lpstr>
      <vt:lpstr>Acrobat Document</vt:lpstr>
      <vt:lpstr>Diabetes Mellitus </vt:lpstr>
      <vt:lpstr>Two Main Types of Diabetes</vt:lpstr>
      <vt:lpstr>Two Main Types of Diabetes</vt:lpstr>
      <vt:lpstr>What Causes  Type 1 Diabetes?</vt:lpstr>
      <vt:lpstr>Type 1 Diabetes</vt:lpstr>
      <vt:lpstr>Making a Diagnosis</vt:lpstr>
      <vt:lpstr>Glucose Testing</vt:lpstr>
      <vt:lpstr>A1C</vt:lpstr>
      <vt:lpstr>A1C</vt:lpstr>
      <vt:lpstr>A1C → EAG</vt:lpstr>
      <vt:lpstr>A1C</vt:lpstr>
      <vt:lpstr>Presenting Symptoms</vt:lpstr>
      <vt:lpstr>DIABETIC KETOACIDOSIS:  Rapid Onset   Life-threatening </vt:lpstr>
      <vt:lpstr>MORTALITY</vt:lpstr>
      <vt:lpstr>Long-Term Complications</vt:lpstr>
      <vt:lpstr>Treatment</vt:lpstr>
      <vt:lpstr>Insulin Development</vt:lpstr>
      <vt:lpstr>Insulin Names</vt:lpstr>
      <vt:lpstr>Insulin Names</vt:lpstr>
      <vt:lpstr>Insulin Action</vt:lpstr>
      <vt:lpstr>Insulin Action</vt:lpstr>
      <vt:lpstr>Pre-mixed Insulins with Biphasic Action</vt:lpstr>
      <vt:lpstr>Treatment Regimens</vt:lpstr>
      <vt:lpstr>Injection Sites</vt:lpstr>
      <vt:lpstr>Injection Site Side Effects</vt:lpstr>
      <vt:lpstr>Omnipod Insulin Pump</vt:lpstr>
      <vt:lpstr>Medtronics Insulin Pump</vt:lpstr>
      <vt:lpstr>Tandem  T:SLIM X2 with Control-IQ</vt:lpstr>
      <vt:lpstr>Medtronics Connections</vt:lpstr>
      <vt:lpstr>Dexcom G7 Sensor</vt:lpstr>
      <vt:lpstr>Abbott FreeStyle Libre 2 Plus Sensor</vt:lpstr>
      <vt:lpstr>Hypoglycemia</vt:lpstr>
      <vt:lpstr>Hypoglycemia Signs/Symptoms</vt:lpstr>
      <vt:lpstr>Type 2</vt:lpstr>
      <vt:lpstr>Objectives</vt:lpstr>
      <vt:lpstr>CDC   DIABETES U.S. Report Card</vt:lpstr>
      <vt:lpstr>PowerPoint Presentation</vt:lpstr>
      <vt:lpstr>PowerPoint Presentation</vt:lpstr>
      <vt:lpstr>PowerPoint Presentation</vt:lpstr>
      <vt:lpstr>PowerPoint Presentation</vt:lpstr>
      <vt:lpstr>Prediabetes and Diabetes Facts</vt:lpstr>
      <vt:lpstr>Defining Prediabetes</vt:lpstr>
      <vt:lpstr>Education, Lifestyle (LS) and Wellness (Well)</vt:lpstr>
      <vt:lpstr>Changing Hearts and Minds (and Behaviors)</vt:lpstr>
      <vt:lpstr>DM2:  Diabetes Mellitus Type 2</vt:lpstr>
      <vt:lpstr>DM2: Screening </vt:lpstr>
      <vt:lpstr>DM2:  Oral Pharmaceuticals and Management</vt:lpstr>
      <vt:lpstr>Insulin Therapy</vt:lpstr>
      <vt:lpstr>DM1 and DM2:  Chronic Care Management</vt:lpstr>
      <vt:lpstr>Applicant File Review  Does It Exceed Basic Care?  (PRH 2.3, R11; Exhibit 2-4)</vt:lpstr>
      <vt:lpstr>References / 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MELLITUS November 4, 2013</dc:title>
  <dc:creator>Gary Strokosch</dc:creator>
  <cp:lastModifiedBy>Carolina Valdenegro</cp:lastModifiedBy>
  <cp:revision>1</cp:revision>
  <cp:lastPrinted>2013-11-04T19:51:23Z</cp:lastPrinted>
  <dcterms:created xsi:type="dcterms:W3CDTF">2013-10-28T18:28:17Z</dcterms:created>
  <dcterms:modified xsi:type="dcterms:W3CDTF">2024-03-28T16:33:24Z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3f6b8541-c9a2-4122-83aa-f3da1395cb68</vt:lpwstr>
  </property>
</Properties>
</file>