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docx" ContentType="application/vnd.openxmlformats-officedocument.wordprocessingml.document"/>
  <Default Extension="xml" ContentType="application/xml"/>
  <Override PartName="/ppt/presentation.xml" ContentType="application/vnd.openxmlformats-officedocument.presentationml.presentation.main+xml"/>
  <Override PartName="/ppt/diagrams/data3.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diagrams/data2.xml" ContentType="application/vnd.openxmlformats-officedocument.drawingml.diagramData+xml"/>
  <Override PartName="/ppt/slideLayouts/slideLayout13.xml" ContentType="application/vnd.openxmlformats-officedocument.presentationml.slideLayout+xml"/>
  <Override PartName="/ppt/notesSlides/notesSlide31.xml" ContentType="application/vnd.openxmlformats-officedocument.presentationml.notesSlide+xml"/>
  <Override PartName="/ppt/notesSlides/notesSlide2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5.xml" ContentType="application/vnd.openxmlformats-officedocument.presentationml.notesSl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30.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2.xml" ContentType="application/vnd.openxmlformats-officedocument.theme+xml"/>
  <Override PartName="/ppt/diagrams/layout3.xml" ContentType="application/vnd.openxmlformats-officedocument.drawingml.diagramLayout+xml"/>
  <Override PartName="/ppt/diagrams/quickStyle3.xml" ContentType="application/vnd.openxmlformats-officedocument.drawingml.diagram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colors3.xml" ContentType="application/vnd.openxmlformats-officedocument.drawingml.diagramColors+xml"/>
  <Override PartName="/ppt/diagrams/quickStyle2.xml" ContentType="application/vnd.openxmlformats-officedocument.drawingml.diagramStyle+xml"/>
  <Override PartName="/ppt/diagrams/layout4.xml" ContentType="application/vnd.openxmlformats-officedocument.drawingml.diagramLayout+xml"/>
  <Override PartName="/ppt/diagrams/colors2.xml" ContentType="application/vnd.openxmlformats-officedocument.drawingml.diagramColors+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rawing3.xml" ContentType="application/vnd.ms-office.drawingml.diagramDrawing+xml"/>
  <Override PartName="/ppt/diagrams/layout2.xml" ContentType="application/vnd.openxmlformats-officedocument.drawingml.diagramLayout+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ppt/revisionInfo.xml" ContentType="application/vnd.ms-powerpoint.revisioninfo+xml"/>
  <Override PartName="/docMetadata/LabelInfo.xml" ContentType="application/vnd.ms-office.classificationlabels+xml"/>
  <Override PartName="/docProps/core.xml" ContentType="application/vnd.openxmlformats-package.core-properties+xml"/>
  <Override PartName="/customXml/itemProps1.xml" ContentType="application/vnd.openxmlformats-officedocument.customXml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4"/>
  </p:sldMasterIdLst>
  <p:notesMasterIdLst>
    <p:notesMasterId r:id="rId51"/>
  </p:notesMasterIdLst>
  <p:handoutMasterIdLst>
    <p:handoutMasterId r:id="rId52"/>
  </p:handoutMasterIdLst>
  <p:sldIdLst>
    <p:sldId id="369" r:id="rId5"/>
    <p:sldId id="457" r:id="rId6"/>
    <p:sldId id="258" r:id="rId7"/>
    <p:sldId id="450" r:id="rId8"/>
    <p:sldId id="420" r:id="rId9"/>
    <p:sldId id="447" r:id="rId10"/>
    <p:sldId id="452" r:id="rId11"/>
    <p:sldId id="428" r:id="rId12"/>
    <p:sldId id="417" r:id="rId13"/>
    <p:sldId id="449" r:id="rId14"/>
    <p:sldId id="421" r:id="rId15"/>
    <p:sldId id="448" r:id="rId16"/>
    <p:sldId id="422" r:id="rId17"/>
    <p:sldId id="424" r:id="rId18"/>
    <p:sldId id="423" r:id="rId19"/>
    <p:sldId id="379" r:id="rId20"/>
    <p:sldId id="412" r:id="rId21"/>
    <p:sldId id="398" r:id="rId22"/>
    <p:sldId id="429" r:id="rId23"/>
    <p:sldId id="396" r:id="rId24"/>
    <p:sldId id="395" r:id="rId25"/>
    <p:sldId id="433" r:id="rId26"/>
    <p:sldId id="435" r:id="rId27"/>
    <p:sldId id="409" r:id="rId28"/>
    <p:sldId id="410" r:id="rId29"/>
    <p:sldId id="434" r:id="rId30"/>
    <p:sldId id="399" r:id="rId31"/>
    <p:sldId id="413" r:id="rId32"/>
    <p:sldId id="256" r:id="rId33"/>
    <p:sldId id="403" r:id="rId34"/>
    <p:sldId id="436" r:id="rId35"/>
    <p:sldId id="437" r:id="rId36"/>
    <p:sldId id="438" r:id="rId37"/>
    <p:sldId id="440" r:id="rId38"/>
    <p:sldId id="441" r:id="rId39"/>
    <p:sldId id="446" r:id="rId40"/>
    <p:sldId id="442" r:id="rId41"/>
    <p:sldId id="443" r:id="rId42"/>
    <p:sldId id="385" r:id="rId43"/>
    <p:sldId id="358" r:id="rId44"/>
    <p:sldId id="427" r:id="rId45"/>
    <p:sldId id="454" r:id="rId46"/>
    <p:sldId id="456" r:id="rId47"/>
    <p:sldId id="455" r:id="rId48"/>
    <p:sldId id="368" r:id="rId49"/>
    <p:sldId id="453"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Acevedo" initials="" lastIdx="1" clrIdx="0">
    <p:extLst>
      <p:ext uri="{19B8F6BF-5375-455C-9EA6-DF929625EA0E}">
        <p15:presenceInfo xmlns:p15="http://schemas.microsoft.com/office/powerpoint/2012/main" userId="S::macevedo@HUMANITAS.COM::9d5a971e-f0ae-4a5b-9f6c-60666a9585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A7FF"/>
    <a:srgbClr val="86BCC9"/>
    <a:srgbClr val="86BDFF"/>
    <a:srgbClr val="00C2FF"/>
    <a:srgbClr val="7EA5FF"/>
    <a:srgbClr val="7093E2"/>
    <a:srgbClr val="AE2465"/>
    <a:srgbClr val="709BFF"/>
    <a:srgbClr val="759EFB"/>
    <a:srgbClr val="6989D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606EA9-3468-73DE-EA95-78D601D393F8}" v="46" dt="2024-06-18T12:27:42.271"/>
    <p1510:client id="{8C405236-E0FD-B334-54AC-648EA1458E2F}" v="485" dt="2024-06-18T21:02:48.051"/>
    <p1510:client id="{913F8330-40C7-3F3F-45A0-2D2D9811AE7F}" v="225" dt="2024-06-18T23:07:34.841"/>
    <p1510:client id="{AF7CE828-D1EE-B38A-3E82-C20E869B47C9}" v="860" dt="2024-06-18T23:12:59.2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952" autoAdjust="0"/>
  </p:normalViewPr>
  <p:slideViewPr>
    <p:cSldViewPr snapToGrid="0">
      <p:cViewPr varScale="1">
        <p:scale>
          <a:sx n="48" d="100"/>
          <a:sy n="48" d="100"/>
        </p:scale>
        <p:origin x="677" y="58"/>
      </p:cViewPr>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ustomXml" Target="../customXml/item4.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93AD6E-C81A-4F8E-AF92-9E54F0DD5DF1}"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1E1902FD-3E9B-43F0-8994-AB0A6F5C8DF7}">
      <dgm:prSet/>
      <dgm:spPr/>
      <dgm:t>
        <a:bodyPr/>
        <a:lstStyle/>
        <a:p>
          <a:r>
            <a:rPr lang="en-US"/>
            <a:t>Quality Sleep</a:t>
          </a:r>
        </a:p>
      </dgm:t>
    </dgm:pt>
    <dgm:pt modelId="{B9F4B456-CEFD-4B8E-BEF6-363671AE6100}" type="parTrans" cxnId="{34B36137-30E0-4050-A1CD-668398BD2502}">
      <dgm:prSet/>
      <dgm:spPr/>
      <dgm:t>
        <a:bodyPr/>
        <a:lstStyle/>
        <a:p>
          <a:endParaRPr lang="en-US"/>
        </a:p>
      </dgm:t>
    </dgm:pt>
    <dgm:pt modelId="{E3F5C7F7-DAD6-4140-B7E2-E99EA001B0F7}" type="sibTrans" cxnId="{34B36137-30E0-4050-A1CD-668398BD2502}">
      <dgm:prSet/>
      <dgm:spPr/>
      <dgm:t>
        <a:bodyPr/>
        <a:lstStyle/>
        <a:p>
          <a:endParaRPr lang="en-US"/>
        </a:p>
      </dgm:t>
    </dgm:pt>
    <dgm:pt modelId="{9719BFB9-A7A7-490F-8171-A1C40E85F672}">
      <dgm:prSet/>
      <dgm:spPr/>
      <dgm:t>
        <a:bodyPr/>
        <a:lstStyle/>
        <a:p>
          <a:r>
            <a:rPr lang="en-US"/>
            <a:t>Daily aerobic / anerobic exercise</a:t>
          </a:r>
        </a:p>
      </dgm:t>
    </dgm:pt>
    <dgm:pt modelId="{9D09B61D-954E-433B-9119-1CFDD09A4D5F}" type="parTrans" cxnId="{F98A70CB-75A3-4B5F-98D5-5957F9FD4115}">
      <dgm:prSet/>
      <dgm:spPr/>
      <dgm:t>
        <a:bodyPr/>
        <a:lstStyle/>
        <a:p>
          <a:endParaRPr lang="en-US"/>
        </a:p>
      </dgm:t>
    </dgm:pt>
    <dgm:pt modelId="{8EE21507-2D16-4AF4-A7EC-FC788550B33F}" type="sibTrans" cxnId="{F98A70CB-75A3-4B5F-98D5-5957F9FD4115}">
      <dgm:prSet/>
      <dgm:spPr/>
      <dgm:t>
        <a:bodyPr/>
        <a:lstStyle/>
        <a:p>
          <a:endParaRPr lang="en-US"/>
        </a:p>
      </dgm:t>
    </dgm:pt>
    <dgm:pt modelId="{605BC112-8739-40B8-B95F-0647252CA7A7}">
      <dgm:prSet/>
      <dgm:spPr/>
      <dgm:t>
        <a:bodyPr/>
        <a:lstStyle/>
        <a:p>
          <a:r>
            <a:rPr lang="en-US">
              <a:latin typeface="Gill Sans MT" panose="020B0502020104020203"/>
            </a:rPr>
            <a:t>Health</a:t>
          </a:r>
          <a:r>
            <a:rPr lang="en-US"/>
            <a:t>  Nutritionally Balanced Diet</a:t>
          </a:r>
        </a:p>
      </dgm:t>
    </dgm:pt>
    <dgm:pt modelId="{0EA0EF25-B770-4364-8F30-C5FED51413DF}" type="parTrans" cxnId="{0029FC86-D940-40E9-BBF5-6B8C715808F3}">
      <dgm:prSet/>
      <dgm:spPr/>
      <dgm:t>
        <a:bodyPr/>
        <a:lstStyle/>
        <a:p>
          <a:endParaRPr lang="en-US"/>
        </a:p>
      </dgm:t>
    </dgm:pt>
    <dgm:pt modelId="{7D6D9C3A-DEC1-4C33-9C60-13A1CBEAE68A}" type="sibTrans" cxnId="{0029FC86-D940-40E9-BBF5-6B8C715808F3}">
      <dgm:prSet/>
      <dgm:spPr/>
      <dgm:t>
        <a:bodyPr/>
        <a:lstStyle/>
        <a:p>
          <a:endParaRPr lang="en-US"/>
        </a:p>
      </dgm:t>
    </dgm:pt>
    <dgm:pt modelId="{B4E15482-2771-4C5B-81F9-C618346E059B}">
      <dgm:prSet/>
      <dgm:spPr/>
      <dgm:t>
        <a:bodyPr/>
        <a:lstStyle/>
        <a:p>
          <a:r>
            <a:rPr lang="en-US"/>
            <a:t>Mindfulness (beyond organization and intent)</a:t>
          </a:r>
        </a:p>
      </dgm:t>
    </dgm:pt>
    <dgm:pt modelId="{2875949F-D471-4D57-AA04-D5B4E1C0FFD6}" type="parTrans" cxnId="{F3B061BE-6AD6-4CB2-8B65-C1E3B00199E6}">
      <dgm:prSet/>
      <dgm:spPr/>
      <dgm:t>
        <a:bodyPr/>
        <a:lstStyle/>
        <a:p>
          <a:endParaRPr lang="en-US"/>
        </a:p>
      </dgm:t>
    </dgm:pt>
    <dgm:pt modelId="{F49CE570-BB5C-4B41-AC47-67183B75E689}" type="sibTrans" cxnId="{F3B061BE-6AD6-4CB2-8B65-C1E3B00199E6}">
      <dgm:prSet/>
      <dgm:spPr/>
      <dgm:t>
        <a:bodyPr/>
        <a:lstStyle/>
        <a:p>
          <a:endParaRPr lang="en-US"/>
        </a:p>
      </dgm:t>
    </dgm:pt>
    <dgm:pt modelId="{9E77C3CC-9C06-409D-B123-52A30BF3F75B}" type="pres">
      <dgm:prSet presAssocID="{9A93AD6E-C81A-4F8E-AF92-9E54F0DD5DF1}" presName="root" presStyleCnt="0">
        <dgm:presLayoutVars>
          <dgm:dir/>
          <dgm:resizeHandles val="exact"/>
        </dgm:presLayoutVars>
      </dgm:prSet>
      <dgm:spPr/>
    </dgm:pt>
    <dgm:pt modelId="{623F41BF-00E4-4F1D-B0D9-C3A884AAF9DD}" type="pres">
      <dgm:prSet presAssocID="{1E1902FD-3E9B-43F0-8994-AB0A6F5C8DF7}" presName="compNode" presStyleCnt="0"/>
      <dgm:spPr/>
    </dgm:pt>
    <dgm:pt modelId="{2AF75C61-8218-4597-8B64-6E18629D5E5B}" type="pres">
      <dgm:prSet presAssocID="{1E1902FD-3E9B-43F0-8994-AB0A6F5C8DF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leep"/>
        </a:ext>
      </dgm:extLst>
    </dgm:pt>
    <dgm:pt modelId="{EF6E6B4E-C047-4F2D-BC3C-63C0114A6B32}" type="pres">
      <dgm:prSet presAssocID="{1E1902FD-3E9B-43F0-8994-AB0A6F5C8DF7}" presName="spaceRect" presStyleCnt="0"/>
      <dgm:spPr/>
    </dgm:pt>
    <dgm:pt modelId="{A45672B0-C468-47F1-9CC9-24C3D57760E6}" type="pres">
      <dgm:prSet presAssocID="{1E1902FD-3E9B-43F0-8994-AB0A6F5C8DF7}" presName="textRect" presStyleLbl="revTx" presStyleIdx="0" presStyleCnt="4">
        <dgm:presLayoutVars>
          <dgm:chMax val="1"/>
          <dgm:chPref val="1"/>
        </dgm:presLayoutVars>
      </dgm:prSet>
      <dgm:spPr/>
    </dgm:pt>
    <dgm:pt modelId="{0F86EC2F-B0F4-4690-B3C7-012F318265D5}" type="pres">
      <dgm:prSet presAssocID="{E3F5C7F7-DAD6-4140-B7E2-E99EA001B0F7}" presName="sibTrans" presStyleCnt="0"/>
      <dgm:spPr/>
    </dgm:pt>
    <dgm:pt modelId="{542083D1-B4D8-4ACD-84A0-9A846760CC25}" type="pres">
      <dgm:prSet presAssocID="{9719BFB9-A7A7-490F-8171-A1C40E85F672}" presName="compNode" presStyleCnt="0"/>
      <dgm:spPr/>
    </dgm:pt>
    <dgm:pt modelId="{763C059B-21B4-46FB-8917-2228D0E24575}" type="pres">
      <dgm:prSet presAssocID="{9719BFB9-A7A7-490F-8171-A1C40E85F67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ke"/>
        </a:ext>
      </dgm:extLst>
    </dgm:pt>
    <dgm:pt modelId="{6B854686-325C-40FB-BE7B-8E05D56A13D1}" type="pres">
      <dgm:prSet presAssocID="{9719BFB9-A7A7-490F-8171-A1C40E85F672}" presName="spaceRect" presStyleCnt="0"/>
      <dgm:spPr/>
    </dgm:pt>
    <dgm:pt modelId="{DA069EE7-94E7-4F5B-BB88-83AEEC1D8272}" type="pres">
      <dgm:prSet presAssocID="{9719BFB9-A7A7-490F-8171-A1C40E85F672}" presName="textRect" presStyleLbl="revTx" presStyleIdx="1" presStyleCnt="4">
        <dgm:presLayoutVars>
          <dgm:chMax val="1"/>
          <dgm:chPref val="1"/>
        </dgm:presLayoutVars>
      </dgm:prSet>
      <dgm:spPr/>
    </dgm:pt>
    <dgm:pt modelId="{BE32A92F-C36F-4E53-A86A-86118C045348}" type="pres">
      <dgm:prSet presAssocID="{8EE21507-2D16-4AF4-A7EC-FC788550B33F}" presName="sibTrans" presStyleCnt="0"/>
      <dgm:spPr/>
    </dgm:pt>
    <dgm:pt modelId="{2D71F2EB-4D39-4E48-AB79-506496573C13}" type="pres">
      <dgm:prSet presAssocID="{605BC112-8739-40B8-B95F-0647252CA7A7}" presName="compNode" presStyleCnt="0"/>
      <dgm:spPr/>
    </dgm:pt>
    <dgm:pt modelId="{C35C19A2-B6CA-48EF-B87F-A24A01409047}" type="pres">
      <dgm:prSet presAssocID="{605BC112-8739-40B8-B95F-0647252CA7A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k and knife"/>
        </a:ext>
      </dgm:extLst>
    </dgm:pt>
    <dgm:pt modelId="{F966DA10-D809-447A-B69F-00BB2C16A6FA}" type="pres">
      <dgm:prSet presAssocID="{605BC112-8739-40B8-B95F-0647252CA7A7}" presName="spaceRect" presStyleCnt="0"/>
      <dgm:spPr/>
    </dgm:pt>
    <dgm:pt modelId="{BCB0D274-4045-4A31-B3B0-FB430A7CB49D}" type="pres">
      <dgm:prSet presAssocID="{605BC112-8739-40B8-B95F-0647252CA7A7}" presName="textRect" presStyleLbl="revTx" presStyleIdx="2" presStyleCnt="4">
        <dgm:presLayoutVars>
          <dgm:chMax val="1"/>
          <dgm:chPref val="1"/>
        </dgm:presLayoutVars>
      </dgm:prSet>
      <dgm:spPr/>
    </dgm:pt>
    <dgm:pt modelId="{65E05821-411F-45FB-AC04-C803F714746F}" type="pres">
      <dgm:prSet presAssocID="{7D6D9C3A-DEC1-4C33-9C60-13A1CBEAE68A}" presName="sibTrans" presStyleCnt="0"/>
      <dgm:spPr/>
    </dgm:pt>
    <dgm:pt modelId="{9F461420-A138-4323-B893-03CAFBF93E42}" type="pres">
      <dgm:prSet presAssocID="{B4E15482-2771-4C5B-81F9-C618346E059B}" presName="compNode" presStyleCnt="0"/>
      <dgm:spPr/>
    </dgm:pt>
    <dgm:pt modelId="{D4E1E50C-3A34-4420-97AE-21037586DB71}" type="pres">
      <dgm:prSet presAssocID="{B4E15482-2771-4C5B-81F9-C618346E059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rson with Idea"/>
        </a:ext>
      </dgm:extLst>
    </dgm:pt>
    <dgm:pt modelId="{B74EFF42-A9AB-40C5-9114-67B0B9E1FE8A}" type="pres">
      <dgm:prSet presAssocID="{B4E15482-2771-4C5B-81F9-C618346E059B}" presName="spaceRect" presStyleCnt="0"/>
      <dgm:spPr/>
    </dgm:pt>
    <dgm:pt modelId="{17856BA9-3D2F-4C0D-8183-B6F4CAD6BBFD}" type="pres">
      <dgm:prSet presAssocID="{B4E15482-2771-4C5B-81F9-C618346E059B}" presName="textRect" presStyleLbl="revTx" presStyleIdx="3" presStyleCnt="4">
        <dgm:presLayoutVars>
          <dgm:chMax val="1"/>
          <dgm:chPref val="1"/>
        </dgm:presLayoutVars>
      </dgm:prSet>
      <dgm:spPr/>
    </dgm:pt>
  </dgm:ptLst>
  <dgm:cxnLst>
    <dgm:cxn modelId="{34B36137-30E0-4050-A1CD-668398BD2502}" srcId="{9A93AD6E-C81A-4F8E-AF92-9E54F0DD5DF1}" destId="{1E1902FD-3E9B-43F0-8994-AB0A6F5C8DF7}" srcOrd="0" destOrd="0" parTransId="{B9F4B456-CEFD-4B8E-BEF6-363671AE6100}" sibTransId="{E3F5C7F7-DAD6-4140-B7E2-E99EA001B0F7}"/>
    <dgm:cxn modelId="{2BF19C41-EA90-4EC3-B2A2-E28258AFAC2E}" type="presOf" srcId="{9719BFB9-A7A7-490F-8171-A1C40E85F672}" destId="{DA069EE7-94E7-4F5B-BB88-83AEEC1D8272}" srcOrd="0" destOrd="0" presId="urn:microsoft.com/office/officeart/2018/2/layout/IconLabelList"/>
    <dgm:cxn modelId="{299BEA6F-661F-497C-97EA-F105A0B463B6}" type="presOf" srcId="{B4E15482-2771-4C5B-81F9-C618346E059B}" destId="{17856BA9-3D2F-4C0D-8183-B6F4CAD6BBFD}" srcOrd="0" destOrd="0" presId="urn:microsoft.com/office/officeart/2018/2/layout/IconLabelList"/>
    <dgm:cxn modelId="{2D663272-62FF-47A2-99A3-1D30E2148120}" type="presOf" srcId="{605BC112-8739-40B8-B95F-0647252CA7A7}" destId="{BCB0D274-4045-4A31-B3B0-FB430A7CB49D}" srcOrd="0" destOrd="0" presId="urn:microsoft.com/office/officeart/2018/2/layout/IconLabelList"/>
    <dgm:cxn modelId="{0029FC86-D940-40E9-BBF5-6B8C715808F3}" srcId="{9A93AD6E-C81A-4F8E-AF92-9E54F0DD5DF1}" destId="{605BC112-8739-40B8-B95F-0647252CA7A7}" srcOrd="2" destOrd="0" parTransId="{0EA0EF25-B770-4364-8F30-C5FED51413DF}" sibTransId="{7D6D9C3A-DEC1-4C33-9C60-13A1CBEAE68A}"/>
    <dgm:cxn modelId="{7B03B68E-131B-4CE8-8DC1-4C7F654B3FD5}" type="presOf" srcId="{9A93AD6E-C81A-4F8E-AF92-9E54F0DD5DF1}" destId="{9E77C3CC-9C06-409D-B123-52A30BF3F75B}" srcOrd="0" destOrd="0" presId="urn:microsoft.com/office/officeart/2018/2/layout/IconLabelList"/>
    <dgm:cxn modelId="{F3B061BE-6AD6-4CB2-8B65-C1E3B00199E6}" srcId="{9A93AD6E-C81A-4F8E-AF92-9E54F0DD5DF1}" destId="{B4E15482-2771-4C5B-81F9-C618346E059B}" srcOrd="3" destOrd="0" parTransId="{2875949F-D471-4D57-AA04-D5B4E1C0FFD6}" sibTransId="{F49CE570-BB5C-4B41-AC47-67183B75E689}"/>
    <dgm:cxn modelId="{F98A70CB-75A3-4B5F-98D5-5957F9FD4115}" srcId="{9A93AD6E-C81A-4F8E-AF92-9E54F0DD5DF1}" destId="{9719BFB9-A7A7-490F-8171-A1C40E85F672}" srcOrd="1" destOrd="0" parTransId="{9D09B61D-954E-433B-9119-1CFDD09A4D5F}" sibTransId="{8EE21507-2D16-4AF4-A7EC-FC788550B33F}"/>
    <dgm:cxn modelId="{26FDE9FD-71C2-478E-B68D-ADC444BC481E}" type="presOf" srcId="{1E1902FD-3E9B-43F0-8994-AB0A6F5C8DF7}" destId="{A45672B0-C468-47F1-9CC9-24C3D57760E6}" srcOrd="0" destOrd="0" presId="urn:microsoft.com/office/officeart/2018/2/layout/IconLabelList"/>
    <dgm:cxn modelId="{A6C81DD4-4EA4-4B6C-BE56-F7EB6A06B269}" type="presParOf" srcId="{9E77C3CC-9C06-409D-B123-52A30BF3F75B}" destId="{623F41BF-00E4-4F1D-B0D9-C3A884AAF9DD}" srcOrd="0" destOrd="0" presId="urn:microsoft.com/office/officeart/2018/2/layout/IconLabelList"/>
    <dgm:cxn modelId="{B0FF59A8-5F02-4112-982B-12383B3ED856}" type="presParOf" srcId="{623F41BF-00E4-4F1D-B0D9-C3A884AAF9DD}" destId="{2AF75C61-8218-4597-8B64-6E18629D5E5B}" srcOrd="0" destOrd="0" presId="urn:microsoft.com/office/officeart/2018/2/layout/IconLabelList"/>
    <dgm:cxn modelId="{6183D528-5630-4779-9A0E-43E263705900}" type="presParOf" srcId="{623F41BF-00E4-4F1D-B0D9-C3A884AAF9DD}" destId="{EF6E6B4E-C047-4F2D-BC3C-63C0114A6B32}" srcOrd="1" destOrd="0" presId="urn:microsoft.com/office/officeart/2018/2/layout/IconLabelList"/>
    <dgm:cxn modelId="{4F2B2575-1430-47F0-8EDA-2B15EA9D6DA6}" type="presParOf" srcId="{623F41BF-00E4-4F1D-B0D9-C3A884AAF9DD}" destId="{A45672B0-C468-47F1-9CC9-24C3D57760E6}" srcOrd="2" destOrd="0" presId="urn:microsoft.com/office/officeart/2018/2/layout/IconLabelList"/>
    <dgm:cxn modelId="{87645421-8718-486F-8804-A5E98E6E03E1}" type="presParOf" srcId="{9E77C3CC-9C06-409D-B123-52A30BF3F75B}" destId="{0F86EC2F-B0F4-4690-B3C7-012F318265D5}" srcOrd="1" destOrd="0" presId="urn:microsoft.com/office/officeart/2018/2/layout/IconLabelList"/>
    <dgm:cxn modelId="{F7D6F1C4-C666-40F5-85B0-D93E6AF725D0}" type="presParOf" srcId="{9E77C3CC-9C06-409D-B123-52A30BF3F75B}" destId="{542083D1-B4D8-4ACD-84A0-9A846760CC25}" srcOrd="2" destOrd="0" presId="urn:microsoft.com/office/officeart/2018/2/layout/IconLabelList"/>
    <dgm:cxn modelId="{26FBB978-CBF0-4086-89DE-D5B134EF8FE1}" type="presParOf" srcId="{542083D1-B4D8-4ACD-84A0-9A846760CC25}" destId="{763C059B-21B4-46FB-8917-2228D0E24575}" srcOrd="0" destOrd="0" presId="urn:microsoft.com/office/officeart/2018/2/layout/IconLabelList"/>
    <dgm:cxn modelId="{D24CF38D-1F35-4E89-8888-968C214D81BC}" type="presParOf" srcId="{542083D1-B4D8-4ACD-84A0-9A846760CC25}" destId="{6B854686-325C-40FB-BE7B-8E05D56A13D1}" srcOrd="1" destOrd="0" presId="urn:microsoft.com/office/officeart/2018/2/layout/IconLabelList"/>
    <dgm:cxn modelId="{C83584A5-599E-4756-B3A4-C85C767FAD05}" type="presParOf" srcId="{542083D1-B4D8-4ACD-84A0-9A846760CC25}" destId="{DA069EE7-94E7-4F5B-BB88-83AEEC1D8272}" srcOrd="2" destOrd="0" presId="urn:microsoft.com/office/officeart/2018/2/layout/IconLabelList"/>
    <dgm:cxn modelId="{0F28C5D8-0404-4C87-AA98-FE96140E0693}" type="presParOf" srcId="{9E77C3CC-9C06-409D-B123-52A30BF3F75B}" destId="{BE32A92F-C36F-4E53-A86A-86118C045348}" srcOrd="3" destOrd="0" presId="urn:microsoft.com/office/officeart/2018/2/layout/IconLabelList"/>
    <dgm:cxn modelId="{03E75FF4-3DE3-4DF8-AC05-D28ACD6C900F}" type="presParOf" srcId="{9E77C3CC-9C06-409D-B123-52A30BF3F75B}" destId="{2D71F2EB-4D39-4E48-AB79-506496573C13}" srcOrd="4" destOrd="0" presId="urn:microsoft.com/office/officeart/2018/2/layout/IconLabelList"/>
    <dgm:cxn modelId="{4E427537-843C-4371-9D0D-C5EB9DEAA069}" type="presParOf" srcId="{2D71F2EB-4D39-4E48-AB79-506496573C13}" destId="{C35C19A2-B6CA-48EF-B87F-A24A01409047}" srcOrd="0" destOrd="0" presId="urn:microsoft.com/office/officeart/2018/2/layout/IconLabelList"/>
    <dgm:cxn modelId="{4AED138C-6459-411B-8460-CE9B57E2CAE4}" type="presParOf" srcId="{2D71F2EB-4D39-4E48-AB79-506496573C13}" destId="{F966DA10-D809-447A-B69F-00BB2C16A6FA}" srcOrd="1" destOrd="0" presId="urn:microsoft.com/office/officeart/2018/2/layout/IconLabelList"/>
    <dgm:cxn modelId="{27AD48A3-0F7C-443C-84F0-A7E1A873DA54}" type="presParOf" srcId="{2D71F2EB-4D39-4E48-AB79-506496573C13}" destId="{BCB0D274-4045-4A31-B3B0-FB430A7CB49D}" srcOrd="2" destOrd="0" presId="urn:microsoft.com/office/officeart/2018/2/layout/IconLabelList"/>
    <dgm:cxn modelId="{98D26EC2-D1B1-477C-A26A-81FC72560AAD}" type="presParOf" srcId="{9E77C3CC-9C06-409D-B123-52A30BF3F75B}" destId="{65E05821-411F-45FB-AC04-C803F714746F}" srcOrd="5" destOrd="0" presId="urn:microsoft.com/office/officeart/2018/2/layout/IconLabelList"/>
    <dgm:cxn modelId="{AD065028-ACD3-41D8-8FE6-8177BC066263}" type="presParOf" srcId="{9E77C3CC-9C06-409D-B123-52A30BF3F75B}" destId="{9F461420-A138-4323-B893-03CAFBF93E42}" srcOrd="6" destOrd="0" presId="urn:microsoft.com/office/officeart/2018/2/layout/IconLabelList"/>
    <dgm:cxn modelId="{095FFA70-8027-4F51-8162-8FCE6C55C6FB}" type="presParOf" srcId="{9F461420-A138-4323-B893-03CAFBF93E42}" destId="{D4E1E50C-3A34-4420-97AE-21037586DB71}" srcOrd="0" destOrd="0" presId="urn:microsoft.com/office/officeart/2018/2/layout/IconLabelList"/>
    <dgm:cxn modelId="{FB8B97C7-ED03-46B4-9D77-F381EC3E8A23}" type="presParOf" srcId="{9F461420-A138-4323-B893-03CAFBF93E42}" destId="{B74EFF42-A9AB-40C5-9114-67B0B9E1FE8A}" srcOrd="1" destOrd="0" presId="urn:microsoft.com/office/officeart/2018/2/layout/IconLabelList"/>
    <dgm:cxn modelId="{E8D52DF0-7D9F-444D-9CE6-8BAEB892F7D9}" type="presParOf" srcId="{9F461420-A138-4323-B893-03CAFBF93E42}" destId="{17856BA9-3D2F-4C0D-8183-B6F4CAD6BBF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FABDEC-E5F9-432A-B15A-EE5C56B67E5F}" type="doc">
      <dgm:prSet loTypeId="urn:microsoft.com/office/officeart/2016/7/layout/HorizontalActionList" loCatId="List" qsTypeId="urn:microsoft.com/office/officeart/2005/8/quickstyle/simple1" qsCatId="simple" csTypeId="urn:microsoft.com/office/officeart/2005/8/colors/colorful1" csCatId="colorful" phldr="1"/>
      <dgm:spPr/>
      <dgm:t>
        <a:bodyPr/>
        <a:lstStyle/>
        <a:p>
          <a:endParaRPr lang="en-US"/>
        </a:p>
      </dgm:t>
    </dgm:pt>
    <dgm:pt modelId="{B232DB86-52C0-4319-B471-13B8DDDFFB15}">
      <dgm:prSet/>
      <dgm:spPr>
        <a:solidFill>
          <a:srgbClr val="86BCC9"/>
        </a:solidFill>
        <a:ln>
          <a:solidFill>
            <a:srgbClr val="6D98A1"/>
          </a:solidFill>
        </a:ln>
      </dgm:spPr>
      <dgm:t>
        <a:bodyPr/>
        <a:lstStyle/>
        <a:p>
          <a:r>
            <a:rPr lang="en-US"/>
            <a:t>Provide</a:t>
          </a:r>
        </a:p>
      </dgm:t>
    </dgm:pt>
    <dgm:pt modelId="{46DCB54D-2E77-4C30-8F72-1CA8FE8FB875}" type="parTrans" cxnId="{66D0C702-5E91-44D6-AF56-1CD10F99A980}">
      <dgm:prSet/>
      <dgm:spPr/>
      <dgm:t>
        <a:bodyPr/>
        <a:lstStyle/>
        <a:p>
          <a:endParaRPr lang="en-US"/>
        </a:p>
      </dgm:t>
    </dgm:pt>
    <dgm:pt modelId="{CF45AC5C-2FCA-4592-B87C-D54DC9AAE4B7}" type="sibTrans" cxnId="{66D0C702-5E91-44D6-AF56-1CD10F99A980}">
      <dgm:prSet/>
      <dgm:spPr/>
      <dgm:t>
        <a:bodyPr/>
        <a:lstStyle/>
        <a:p>
          <a:endParaRPr lang="en-US"/>
        </a:p>
      </dgm:t>
    </dgm:pt>
    <dgm:pt modelId="{228DA42E-57C7-496C-BC93-F7AA31F6F9E4}">
      <dgm:prSet custT="1"/>
      <dgm:spPr>
        <a:solidFill>
          <a:schemeClr val="bg1">
            <a:lumMod val="95000"/>
            <a:alpha val="89804"/>
          </a:schemeClr>
        </a:solidFill>
        <a:ln>
          <a:solidFill>
            <a:srgbClr val="6D98A1">
              <a:alpha val="90000"/>
            </a:srgbClr>
          </a:solidFill>
        </a:ln>
      </dgm:spPr>
      <dgm:t>
        <a:bodyPr/>
        <a:lstStyle/>
        <a:p>
          <a:pPr>
            <a:lnSpc>
              <a:spcPct val="114000"/>
            </a:lnSpc>
            <a:spcAft>
              <a:spcPts val="0"/>
            </a:spcAft>
          </a:pPr>
          <a:r>
            <a:rPr lang="en-US" sz="1800">
              <a:solidFill>
                <a:schemeClr val="tx2"/>
              </a:solidFill>
            </a:rPr>
            <a:t>…breaks for the student to use self-calming or anxiety-reducing techniques taught by the CMHC.</a:t>
          </a:r>
        </a:p>
      </dgm:t>
    </dgm:pt>
    <dgm:pt modelId="{E43F79B7-8095-43A2-ADE2-8CC02C24084D}" type="parTrans" cxnId="{F7EBEEEF-F4D4-4302-9AD5-D618AAF94324}">
      <dgm:prSet/>
      <dgm:spPr/>
      <dgm:t>
        <a:bodyPr/>
        <a:lstStyle/>
        <a:p>
          <a:endParaRPr lang="en-US"/>
        </a:p>
      </dgm:t>
    </dgm:pt>
    <dgm:pt modelId="{1C443AC7-F41E-437E-808D-BDB18E267F46}" type="sibTrans" cxnId="{F7EBEEEF-F4D4-4302-9AD5-D618AAF94324}">
      <dgm:prSet/>
      <dgm:spPr/>
      <dgm:t>
        <a:bodyPr/>
        <a:lstStyle/>
        <a:p>
          <a:endParaRPr lang="en-US"/>
        </a:p>
      </dgm:t>
    </dgm:pt>
    <dgm:pt modelId="{507D3A9D-8029-4AB7-ACC3-955240818EE9}">
      <dgm:prSet/>
      <dgm:spPr>
        <a:solidFill>
          <a:srgbClr val="F58D22"/>
        </a:solidFill>
        <a:ln>
          <a:solidFill>
            <a:srgbClr val="6D98A1"/>
          </a:solidFill>
        </a:ln>
      </dgm:spPr>
      <dgm:t>
        <a:bodyPr/>
        <a:lstStyle/>
        <a:p>
          <a:r>
            <a:rPr lang="en-US"/>
            <a:t>Allow</a:t>
          </a:r>
        </a:p>
      </dgm:t>
    </dgm:pt>
    <dgm:pt modelId="{FD5C3F20-FB31-42E1-B92B-1546CDA5DCD1}" type="parTrans" cxnId="{CB9EC615-28A5-4601-BBD6-EFC887107442}">
      <dgm:prSet/>
      <dgm:spPr/>
      <dgm:t>
        <a:bodyPr/>
        <a:lstStyle/>
        <a:p>
          <a:endParaRPr lang="en-US"/>
        </a:p>
      </dgm:t>
    </dgm:pt>
    <dgm:pt modelId="{D9DEADCC-A084-4570-88FF-DABDC12A9B2A}" type="sibTrans" cxnId="{CB9EC615-28A5-4601-BBD6-EFC887107442}">
      <dgm:prSet/>
      <dgm:spPr/>
      <dgm:t>
        <a:bodyPr/>
        <a:lstStyle/>
        <a:p>
          <a:endParaRPr lang="en-US"/>
        </a:p>
      </dgm:t>
    </dgm:pt>
    <dgm:pt modelId="{E910A83C-80A9-4074-9171-EA5B4AE11583}">
      <dgm:prSet custT="1"/>
      <dgm:spPr>
        <a:solidFill>
          <a:schemeClr val="accent1">
            <a:lumMod val="20000"/>
            <a:lumOff val="80000"/>
            <a:alpha val="90000"/>
          </a:schemeClr>
        </a:solidFill>
        <a:ln>
          <a:solidFill>
            <a:srgbClr val="6D98A1">
              <a:alpha val="90000"/>
            </a:srgbClr>
          </a:solidFill>
        </a:ln>
      </dgm:spPr>
      <dgm:t>
        <a:bodyPr/>
        <a:lstStyle/>
        <a:p>
          <a:pPr>
            <a:lnSpc>
              <a:spcPct val="114000"/>
            </a:lnSpc>
            <a:spcAft>
              <a:spcPts val="0"/>
            </a:spcAft>
          </a:pPr>
          <a:r>
            <a:rPr lang="en-US" sz="1800">
              <a:solidFill>
                <a:schemeClr val="tx2"/>
              </a:solidFill>
            </a:rPr>
            <a:t>…the student to have a self-calming object or picture on hand.</a:t>
          </a:r>
        </a:p>
      </dgm:t>
    </dgm:pt>
    <dgm:pt modelId="{78384500-AF0E-465C-ADC9-10F355B02F83}" type="parTrans" cxnId="{0A843BD5-C344-402F-B4AA-44D2E0DA0338}">
      <dgm:prSet/>
      <dgm:spPr/>
      <dgm:t>
        <a:bodyPr/>
        <a:lstStyle/>
        <a:p>
          <a:endParaRPr lang="en-US"/>
        </a:p>
      </dgm:t>
    </dgm:pt>
    <dgm:pt modelId="{F8926D0A-8C37-4E0C-AF23-CC60D49C84C3}" type="sibTrans" cxnId="{0A843BD5-C344-402F-B4AA-44D2E0DA0338}">
      <dgm:prSet/>
      <dgm:spPr/>
      <dgm:t>
        <a:bodyPr/>
        <a:lstStyle/>
        <a:p>
          <a:endParaRPr lang="en-US"/>
        </a:p>
      </dgm:t>
    </dgm:pt>
    <dgm:pt modelId="{F001F95C-7DFE-4A17-A224-5ACD5F816C29}">
      <dgm:prSet/>
      <dgm:spPr>
        <a:solidFill>
          <a:srgbClr val="192A74"/>
        </a:solidFill>
        <a:ln>
          <a:solidFill>
            <a:srgbClr val="6D98A1"/>
          </a:solidFill>
        </a:ln>
      </dgm:spPr>
      <dgm:t>
        <a:bodyPr/>
        <a:lstStyle/>
        <a:p>
          <a:r>
            <a:rPr lang="en-US"/>
            <a:t>Allow</a:t>
          </a:r>
        </a:p>
      </dgm:t>
    </dgm:pt>
    <dgm:pt modelId="{B2BE58DC-EE6E-4374-A88D-41841022B0A3}" type="parTrans" cxnId="{4B41FED7-23BB-420F-8C7E-CFC03A9BEC25}">
      <dgm:prSet/>
      <dgm:spPr/>
      <dgm:t>
        <a:bodyPr/>
        <a:lstStyle/>
        <a:p>
          <a:endParaRPr lang="en-US"/>
        </a:p>
      </dgm:t>
    </dgm:pt>
    <dgm:pt modelId="{5F49A24D-0D5D-437C-90D0-A8425CD627C9}" type="sibTrans" cxnId="{4B41FED7-23BB-420F-8C7E-CFC03A9BEC25}">
      <dgm:prSet/>
      <dgm:spPr/>
      <dgm:t>
        <a:bodyPr/>
        <a:lstStyle/>
        <a:p>
          <a:endParaRPr lang="en-US"/>
        </a:p>
      </dgm:t>
    </dgm:pt>
    <dgm:pt modelId="{4A020D7C-3B62-4C3D-B96B-8BAD46F09FF0}">
      <dgm:prSet custT="1"/>
      <dgm:spPr>
        <a:solidFill>
          <a:schemeClr val="accent6">
            <a:lumMod val="20000"/>
            <a:lumOff val="80000"/>
            <a:alpha val="90000"/>
          </a:schemeClr>
        </a:solidFill>
        <a:ln>
          <a:solidFill>
            <a:srgbClr val="6D98A1">
              <a:alpha val="90000"/>
            </a:srgbClr>
          </a:solidFill>
        </a:ln>
      </dgm:spPr>
      <dgm:t>
        <a:bodyPr/>
        <a:lstStyle/>
        <a:p>
          <a:pPr>
            <a:lnSpc>
              <a:spcPct val="114000"/>
            </a:lnSpc>
            <a:spcAft>
              <a:spcPts val="0"/>
            </a:spcAft>
          </a:pPr>
          <a:r>
            <a:rPr lang="en-US" sz="1800">
              <a:solidFill>
                <a:schemeClr val="tx2"/>
              </a:solidFill>
            </a:rPr>
            <a:t>…the student to see assigned staff mentor or go to Wellness.</a:t>
          </a:r>
        </a:p>
      </dgm:t>
    </dgm:pt>
    <dgm:pt modelId="{9ECFC881-AE96-41F7-9999-3B6E90593094}" type="parTrans" cxnId="{1AB5AB01-F02A-4361-9C4E-40CF3AA0CE05}">
      <dgm:prSet/>
      <dgm:spPr/>
      <dgm:t>
        <a:bodyPr/>
        <a:lstStyle/>
        <a:p>
          <a:endParaRPr lang="en-US"/>
        </a:p>
      </dgm:t>
    </dgm:pt>
    <dgm:pt modelId="{B9B0D33D-BD57-46CC-96A5-23024D3D19B2}" type="sibTrans" cxnId="{1AB5AB01-F02A-4361-9C4E-40CF3AA0CE05}">
      <dgm:prSet/>
      <dgm:spPr/>
      <dgm:t>
        <a:bodyPr/>
        <a:lstStyle/>
        <a:p>
          <a:endParaRPr lang="en-US"/>
        </a:p>
      </dgm:t>
    </dgm:pt>
    <dgm:pt modelId="{9C13CE04-495F-4272-B78A-F8BB0CD582DC}" type="pres">
      <dgm:prSet presAssocID="{54FABDEC-E5F9-432A-B15A-EE5C56B67E5F}" presName="Name0" presStyleCnt="0">
        <dgm:presLayoutVars>
          <dgm:dir/>
          <dgm:animLvl val="lvl"/>
          <dgm:resizeHandles val="exact"/>
        </dgm:presLayoutVars>
      </dgm:prSet>
      <dgm:spPr/>
    </dgm:pt>
    <dgm:pt modelId="{7C8B48E9-C890-4E88-9CDA-EF3A31846E7C}" type="pres">
      <dgm:prSet presAssocID="{B232DB86-52C0-4319-B471-13B8DDDFFB15}" presName="composite" presStyleCnt="0"/>
      <dgm:spPr/>
    </dgm:pt>
    <dgm:pt modelId="{E76745AA-A03F-4581-AFD6-60515D7A7F2B}" type="pres">
      <dgm:prSet presAssocID="{B232DB86-52C0-4319-B471-13B8DDDFFB15}" presName="parTx" presStyleLbl="alignNode1" presStyleIdx="0" presStyleCnt="3">
        <dgm:presLayoutVars>
          <dgm:chMax val="0"/>
          <dgm:chPref val="0"/>
        </dgm:presLayoutVars>
      </dgm:prSet>
      <dgm:spPr/>
    </dgm:pt>
    <dgm:pt modelId="{74FCBA04-CF82-40F9-A44A-E8340542B3BF}" type="pres">
      <dgm:prSet presAssocID="{B232DB86-52C0-4319-B471-13B8DDDFFB15}" presName="desTx" presStyleLbl="alignAccFollowNode1" presStyleIdx="0" presStyleCnt="3">
        <dgm:presLayoutVars/>
      </dgm:prSet>
      <dgm:spPr/>
    </dgm:pt>
    <dgm:pt modelId="{F6D4CF9F-33BB-4025-8841-7C565A7286A9}" type="pres">
      <dgm:prSet presAssocID="{CF45AC5C-2FCA-4592-B87C-D54DC9AAE4B7}" presName="space" presStyleCnt="0"/>
      <dgm:spPr/>
    </dgm:pt>
    <dgm:pt modelId="{0FA66B2F-A985-455F-A239-C2715FA3872F}" type="pres">
      <dgm:prSet presAssocID="{507D3A9D-8029-4AB7-ACC3-955240818EE9}" presName="composite" presStyleCnt="0"/>
      <dgm:spPr/>
    </dgm:pt>
    <dgm:pt modelId="{0DF7568A-9619-460B-B42C-8818F7818C79}" type="pres">
      <dgm:prSet presAssocID="{507D3A9D-8029-4AB7-ACC3-955240818EE9}" presName="parTx" presStyleLbl="alignNode1" presStyleIdx="1" presStyleCnt="3">
        <dgm:presLayoutVars>
          <dgm:chMax val="0"/>
          <dgm:chPref val="0"/>
        </dgm:presLayoutVars>
      </dgm:prSet>
      <dgm:spPr/>
    </dgm:pt>
    <dgm:pt modelId="{232C8F3A-114E-4E05-8AC9-4C317A663963}" type="pres">
      <dgm:prSet presAssocID="{507D3A9D-8029-4AB7-ACC3-955240818EE9}" presName="desTx" presStyleLbl="alignAccFollowNode1" presStyleIdx="1" presStyleCnt="3">
        <dgm:presLayoutVars/>
      </dgm:prSet>
      <dgm:spPr/>
    </dgm:pt>
    <dgm:pt modelId="{E30E8174-52D6-4B3E-A16E-ABC2367F1489}" type="pres">
      <dgm:prSet presAssocID="{D9DEADCC-A084-4570-88FF-DABDC12A9B2A}" presName="space" presStyleCnt="0"/>
      <dgm:spPr/>
    </dgm:pt>
    <dgm:pt modelId="{E5319C93-97A5-443E-9605-5EB680CCAD5E}" type="pres">
      <dgm:prSet presAssocID="{F001F95C-7DFE-4A17-A224-5ACD5F816C29}" presName="composite" presStyleCnt="0"/>
      <dgm:spPr/>
    </dgm:pt>
    <dgm:pt modelId="{317D7660-1252-4ADC-9CA0-AF40E579C9BC}" type="pres">
      <dgm:prSet presAssocID="{F001F95C-7DFE-4A17-A224-5ACD5F816C29}" presName="parTx" presStyleLbl="alignNode1" presStyleIdx="2" presStyleCnt="3">
        <dgm:presLayoutVars>
          <dgm:chMax val="0"/>
          <dgm:chPref val="0"/>
        </dgm:presLayoutVars>
      </dgm:prSet>
      <dgm:spPr/>
    </dgm:pt>
    <dgm:pt modelId="{0B144CF6-166D-41F3-93A9-C595F44939B7}" type="pres">
      <dgm:prSet presAssocID="{F001F95C-7DFE-4A17-A224-5ACD5F816C29}" presName="desTx" presStyleLbl="alignAccFollowNode1" presStyleIdx="2" presStyleCnt="3">
        <dgm:presLayoutVars/>
      </dgm:prSet>
      <dgm:spPr/>
    </dgm:pt>
  </dgm:ptLst>
  <dgm:cxnLst>
    <dgm:cxn modelId="{1AB5AB01-F02A-4361-9C4E-40CF3AA0CE05}" srcId="{F001F95C-7DFE-4A17-A224-5ACD5F816C29}" destId="{4A020D7C-3B62-4C3D-B96B-8BAD46F09FF0}" srcOrd="0" destOrd="0" parTransId="{9ECFC881-AE96-41F7-9999-3B6E90593094}" sibTransId="{B9B0D33D-BD57-46CC-96A5-23024D3D19B2}"/>
    <dgm:cxn modelId="{66D0C702-5E91-44D6-AF56-1CD10F99A980}" srcId="{54FABDEC-E5F9-432A-B15A-EE5C56B67E5F}" destId="{B232DB86-52C0-4319-B471-13B8DDDFFB15}" srcOrd="0" destOrd="0" parTransId="{46DCB54D-2E77-4C30-8F72-1CA8FE8FB875}" sibTransId="{CF45AC5C-2FCA-4592-B87C-D54DC9AAE4B7}"/>
    <dgm:cxn modelId="{FCE5D90A-8D1C-4725-AD24-EFD4BE960CC9}" type="presOf" srcId="{B232DB86-52C0-4319-B471-13B8DDDFFB15}" destId="{E76745AA-A03F-4581-AFD6-60515D7A7F2B}" srcOrd="0" destOrd="0" presId="urn:microsoft.com/office/officeart/2016/7/layout/HorizontalActionList"/>
    <dgm:cxn modelId="{CB9EC615-28A5-4601-BBD6-EFC887107442}" srcId="{54FABDEC-E5F9-432A-B15A-EE5C56B67E5F}" destId="{507D3A9D-8029-4AB7-ACC3-955240818EE9}" srcOrd="1" destOrd="0" parTransId="{FD5C3F20-FB31-42E1-B92B-1546CDA5DCD1}" sibTransId="{D9DEADCC-A084-4570-88FF-DABDC12A9B2A}"/>
    <dgm:cxn modelId="{39FD7F5F-D295-4C3E-B7E8-5EAD568D3B98}" type="presOf" srcId="{507D3A9D-8029-4AB7-ACC3-955240818EE9}" destId="{0DF7568A-9619-460B-B42C-8818F7818C79}" srcOrd="0" destOrd="0" presId="urn:microsoft.com/office/officeart/2016/7/layout/HorizontalActionList"/>
    <dgm:cxn modelId="{9A6C7177-1F75-4C67-A625-73B18BDBD789}" type="presOf" srcId="{E910A83C-80A9-4074-9171-EA5B4AE11583}" destId="{232C8F3A-114E-4E05-8AC9-4C317A663963}" srcOrd="0" destOrd="0" presId="urn:microsoft.com/office/officeart/2016/7/layout/HorizontalActionList"/>
    <dgm:cxn modelId="{5830EA83-BE52-4232-B122-585F27942F66}" type="presOf" srcId="{228DA42E-57C7-496C-BC93-F7AA31F6F9E4}" destId="{74FCBA04-CF82-40F9-A44A-E8340542B3BF}" srcOrd="0" destOrd="0" presId="urn:microsoft.com/office/officeart/2016/7/layout/HorizontalActionList"/>
    <dgm:cxn modelId="{C7944494-DD97-4B4A-A5CE-E5541CCBA298}" type="presOf" srcId="{54FABDEC-E5F9-432A-B15A-EE5C56B67E5F}" destId="{9C13CE04-495F-4272-B78A-F8BB0CD582DC}" srcOrd="0" destOrd="0" presId="urn:microsoft.com/office/officeart/2016/7/layout/HorizontalActionList"/>
    <dgm:cxn modelId="{51839BA0-D06C-449A-8C85-E7D0751EAA11}" type="presOf" srcId="{4A020D7C-3B62-4C3D-B96B-8BAD46F09FF0}" destId="{0B144CF6-166D-41F3-93A9-C595F44939B7}" srcOrd="0" destOrd="0" presId="urn:microsoft.com/office/officeart/2016/7/layout/HorizontalActionList"/>
    <dgm:cxn modelId="{0A843BD5-C344-402F-B4AA-44D2E0DA0338}" srcId="{507D3A9D-8029-4AB7-ACC3-955240818EE9}" destId="{E910A83C-80A9-4074-9171-EA5B4AE11583}" srcOrd="0" destOrd="0" parTransId="{78384500-AF0E-465C-ADC9-10F355B02F83}" sibTransId="{F8926D0A-8C37-4E0C-AF23-CC60D49C84C3}"/>
    <dgm:cxn modelId="{4B41FED7-23BB-420F-8C7E-CFC03A9BEC25}" srcId="{54FABDEC-E5F9-432A-B15A-EE5C56B67E5F}" destId="{F001F95C-7DFE-4A17-A224-5ACD5F816C29}" srcOrd="2" destOrd="0" parTransId="{B2BE58DC-EE6E-4374-A88D-41841022B0A3}" sibTransId="{5F49A24D-0D5D-437C-90D0-A8425CD627C9}"/>
    <dgm:cxn modelId="{992F4EE6-21A8-4A8A-8339-B61CBF013C02}" type="presOf" srcId="{F001F95C-7DFE-4A17-A224-5ACD5F816C29}" destId="{317D7660-1252-4ADC-9CA0-AF40E579C9BC}" srcOrd="0" destOrd="0" presId="urn:microsoft.com/office/officeart/2016/7/layout/HorizontalActionList"/>
    <dgm:cxn modelId="{F7EBEEEF-F4D4-4302-9AD5-D618AAF94324}" srcId="{B232DB86-52C0-4319-B471-13B8DDDFFB15}" destId="{228DA42E-57C7-496C-BC93-F7AA31F6F9E4}" srcOrd="0" destOrd="0" parTransId="{E43F79B7-8095-43A2-ADE2-8CC02C24084D}" sibTransId="{1C443AC7-F41E-437E-808D-BDB18E267F46}"/>
    <dgm:cxn modelId="{A1D7ACA8-4BE5-456A-A13E-FE83EC6B0BEA}" type="presParOf" srcId="{9C13CE04-495F-4272-B78A-F8BB0CD582DC}" destId="{7C8B48E9-C890-4E88-9CDA-EF3A31846E7C}" srcOrd="0" destOrd="0" presId="urn:microsoft.com/office/officeart/2016/7/layout/HorizontalActionList"/>
    <dgm:cxn modelId="{AD5A176E-7F92-4859-B9E1-8BFAF80EC13E}" type="presParOf" srcId="{7C8B48E9-C890-4E88-9CDA-EF3A31846E7C}" destId="{E76745AA-A03F-4581-AFD6-60515D7A7F2B}" srcOrd="0" destOrd="0" presId="urn:microsoft.com/office/officeart/2016/7/layout/HorizontalActionList"/>
    <dgm:cxn modelId="{393F83EA-F74E-4217-B005-7F9F5C376A59}" type="presParOf" srcId="{7C8B48E9-C890-4E88-9CDA-EF3A31846E7C}" destId="{74FCBA04-CF82-40F9-A44A-E8340542B3BF}" srcOrd="1" destOrd="0" presId="urn:microsoft.com/office/officeart/2016/7/layout/HorizontalActionList"/>
    <dgm:cxn modelId="{BD27B514-6EA1-45F2-B5DA-4AAF6BA22FCA}" type="presParOf" srcId="{9C13CE04-495F-4272-B78A-F8BB0CD582DC}" destId="{F6D4CF9F-33BB-4025-8841-7C565A7286A9}" srcOrd="1" destOrd="0" presId="urn:microsoft.com/office/officeart/2016/7/layout/HorizontalActionList"/>
    <dgm:cxn modelId="{859A1D0E-FA92-4D3B-90D6-8B2E15157B7D}" type="presParOf" srcId="{9C13CE04-495F-4272-B78A-F8BB0CD582DC}" destId="{0FA66B2F-A985-455F-A239-C2715FA3872F}" srcOrd="2" destOrd="0" presId="urn:microsoft.com/office/officeart/2016/7/layout/HorizontalActionList"/>
    <dgm:cxn modelId="{0604840E-B704-477F-92E7-81D53BD6A1C7}" type="presParOf" srcId="{0FA66B2F-A985-455F-A239-C2715FA3872F}" destId="{0DF7568A-9619-460B-B42C-8818F7818C79}" srcOrd="0" destOrd="0" presId="urn:microsoft.com/office/officeart/2016/7/layout/HorizontalActionList"/>
    <dgm:cxn modelId="{9C46EECD-3666-4A7F-A515-6B0389150BD7}" type="presParOf" srcId="{0FA66B2F-A985-455F-A239-C2715FA3872F}" destId="{232C8F3A-114E-4E05-8AC9-4C317A663963}" srcOrd="1" destOrd="0" presId="urn:microsoft.com/office/officeart/2016/7/layout/HorizontalActionList"/>
    <dgm:cxn modelId="{35421E81-52C7-4DA8-8E45-E6B5CC10C247}" type="presParOf" srcId="{9C13CE04-495F-4272-B78A-F8BB0CD582DC}" destId="{E30E8174-52D6-4B3E-A16E-ABC2367F1489}" srcOrd="3" destOrd="0" presId="urn:microsoft.com/office/officeart/2016/7/layout/HorizontalActionList"/>
    <dgm:cxn modelId="{CFCB854F-BC80-4E79-B455-340881FF0E5D}" type="presParOf" srcId="{9C13CE04-495F-4272-B78A-F8BB0CD582DC}" destId="{E5319C93-97A5-443E-9605-5EB680CCAD5E}" srcOrd="4" destOrd="0" presId="urn:microsoft.com/office/officeart/2016/7/layout/HorizontalActionList"/>
    <dgm:cxn modelId="{53E850B5-ADCC-4DFC-93AB-5E0FD45C2356}" type="presParOf" srcId="{E5319C93-97A5-443E-9605-5EB680CCAD5E}" destId="{317D7660-1252-4ADC-9CA0-AF40E579C9BC}" srcOrd="0" destOrd="0" presId="urn:microsoft.com/office/officeart/2016/7/layout/HorizontalActionList"/>
    <dgm:cxn modelId="{17AA7BAE-4288-48B9-BA8B-2F3999C8B640}" type="presParOf" srcId="{E5319C93-97A5-443E-9605-5EB680CCAD5E}" destId="{0B144CF6-166D-41F3-93A9-C595F44939B7}"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CCE229-7486-4D9E-B523-244D58D9EA6A}" type="doc">
      <dgm:prSet loTypeId="urn:microsoft.com/office/officeart/2016/7/layout/HorizontalActionList" loCatId="List" qsTypeId="urn:microsoft.com/office/officeart/2005/8/quickstyle/simple2" qsCatId="simple" csTypeId="urn:microsoft.com/office/officeart/2005/8/colors/colorful2" csCatId="colorful" phldr="1"/>
      <dgm:spPr/>
      <dgm:t>
        <a:bodyPr/>
        <a:lstStyle/>
        <a:p>
          <a:endParaRPr lang="en-US"/>
        </a:p>
      </dgm:t>
    </dgm:pt>
    <dgm:pt modelId="{3927A117-0A36-4401-ADD8-1A02A8615F4A}">
      <dgm:prSet/>
      <dgm:spPr>
        <a:solidFill>
          <a:srgbClr val="86BCC9"/>
        </a:solidFill>
        <a:ln>
          <a:solidFill>
            <a:srgbClr val="6D98A1"/>
          </a:solidFill>
        </a:ln>
      </dgm:spPr>
      <dgm:t>
        <a:bodyPr/>
        <a:lstStyle/>
        <a:p>
          <a:r>
            <a:rPr lang="en-US"/>
            <a:t>Allow</a:t>
          </a:r>
        </a:p>
      </dgm:t>
    </dgm:pt>
    <dgm:pt modelId="{7B43303D-D824-428A-B5D6-D0265E787A75}" type="parTrans" cxnId="{985EB871-C3E9-452A-9333-B01FE9AC8072}">
      <dgm:prSet/>
      <dgm:spPr/>
      <dgm:t>
        <a:bodyPr/>
        <a:lstStyle/>
        <a:p>
          <a:endParaRPr lang="en-US"/>
        </a:p>
      </dgm:t>
    </dgm:pt>
    <dgm:pt modelId="{BA95CD01-AC01-4B3E-8529-4C43009F7258}" type="sibTrans" cxnId="{985EB871-C3E9-452A-9333-B01FE9AC8072}">
      <dgm:prSet/>
      <dgm:spPr/>
      <dgm:t>
        <a:bodyPr/>
        <a:lstStyle/>
        <a:p>
          <a:endParaRPr lang="en-US"/>
        </a:p>
      </dgm:t>
    </dgm:pt>
    <dgm:pt modelId="{3F00C6CD-871B-4309-B344-0B927BF84D1C}">
      <dgm:prSet custT="1"/>
      <dgm:spPr>
        <a:solidFill>
          <a:schemeClr val="accent6">
            <a:lumMod val="20000"/>
            <a:lumOff val="80000"/>
            <a:alpha val="90000"/>
          </a:schemeClr>
        </a:solidFill>
        <a:ln>
          <a:solidFill>
            <a:srgbClr val="6D98A1">
              <a:alpha val="90000"/>
            </a:srgbClr>
          </a:solidFill>
        </a:ln>
      </dgm:spPr>
      <dgm:t>
        <a:bodyPr/>
        <a:lstStyle/>
        <a:p>
          <a:pPr>
            <a:lnSpc>
              <a:spcPct val="114000"/>
            </a:lnSpc>
            <a:spcAft>
              <a:spcPts val="0"/>
            </a:spcAft>
          </a:pPr>
          <a:r>
            <a:rPr lang="en-US" sz="1800">
              <a:solidFill>
                <a:schemeClr val="tx2"/>
              </a:solidFill>
            </a:rPr>
            <a:t>…student to sit in classroom where they are the most comfortable.</a:t>
          </a:r>
        </a:p>
      </dgm:t>
    </dgm:pt>
    <dgm:pt modelId="{384C16EC-E8DB-4579-B9D5-2D326755CB46}" type="parTrans" cxnId="{7425B682-5813-4258-AB86-61205298EABD}">
      <dgm:prSet/>
      <dgm:spPr/>
      <dgm:t>
        <a:bodyPr/>
        <a:lstStyle/>
        <a:p>
          <a:endParaRPr lang="en-US"/>
        </a:p>
      </dgm:t>
    </dgm:pt>
    <dgm:pt modelId="{D30E0D91-D5EC-48D5-B617-271F875540B7}" type="sibTrans" cxnId="{7425B682-5813-4258-AB86-61205298EABD}">
      <dgm:prSet/>
      <dgm:spPr/>
      <dgm:t>
        <a:bodyPr/>
        <a:lstStyle/>
        <a:p>
          <a:endParaRPr lang="en-US"/>
        </a:p>
      </dgm:t>
    </dgm:pt>
    <dgm:pt modelId="{A4D6E977-11AE-447F-91D1-ABBF096782B9}">
      <dgm:prSet/>
      <dgm:spPr>
        <a:solidFill>
          <a:srgbClr val="FFC000"/>
        </a:solidFill>
        <a:ln>
          <a:solidFill>
            <a:srgbClr val="6D98A1"/>
          </a:solidFill>
        </a:ln>
      </dgm:spPr>
      <dgm:t>
        <a:bodyPr/>
        <a:lstStyle/>
        <a:p>
          <a:r>
            <a:rPr lang="en-US"/>
            <a:t>Allow</a:t>
          </a:r>
        </a:p>
      </dgm:t>
    </dgm:pt>
    <dgm:pt modelId="{BA550CCF-3CAC-42E1-8803-3B3D5DE49E10}" type="parTrans" cxnId="{1DE88141-314C-4F19-ACF6-9616331D0EA5}">
      <dgm:prSet/>
      <dgm:spPr/>
      <dgm:t>
        <a:bodyPr/>
        <a:lstStyle/>
        <a:p>
          <a:endParaRPr lang="en-US"/>
        </a:p>
      </dgm:t>
    </dgm:pt>
    <dgm:pt modelId="{5310B2C1-BA14-4FA3-A854-7906D85E1DDC}" type="sibTrans" cxnId="{1DE88141-314C-4F19-ACF6-9616331D0EA5}">
      <dgm:prSet/>
      <dgm:spPr/>
      <dgm:t>
        <a:bodyPr/>
        <a:lstStyle/>
        <a:p>
          <a:endParaRPr lang="en-US"/>
        </a:p>
      </dgm:t>
    </dgm:pt>
    <dgm:pt modelId="{4175FF48-9083-4860-966A-3240C8A8B3E0}">
      <dgm:prSet custT="1"/>
      <dgm:spPr>
        <a:solidFill>
          <a:schemeClr val="accent2">
            <a:lumMod val="20000"/>
            <a:lumOff val="80000"/>
            <a:alpha val="90000"/>
          </a:schemeClr>
        </a:solidFill>
        <a:ln>
          <a:solidFill>
            <a:srgbClr val="6D98A1">
              <a:alpha val="90000"/>
            </a:srgbClr>
          </a:solidFill>
        </a:ln>
      </dgm:spPr>
      <dgm:t>
        <a:bodyPr/>
        <a:lstStyle/>
        <a:p>
          <a:pPr rtl="0">
            <a:lnSpc>
              <a:spcPct val="114000"/>
            </a:lnSpc>
            <a:spcAft>
              <a:spcPts val="0"/>
            </a:spcAft>
          </a:pPr>
          <a:r>
            <a:rPr lang="en-US" sz="1800">
              <a:solidFill>
                <a:schemeClr val="tx2"/>
              </a:solidFill>
            </a:rPr>
            <a:t>…student to sit near an exit or back </a:t>
          </a:r>
          <a:r>
            <a:rPr lang="en-US" sz="1800">
              <a:solidFill>
                <a:schemeClr val="tx2"/>
              </a:solidFill>
              <a:latin typeface="Gill Sans MT" panose="020B0502020104020203"/>
            </a:rPr>
            <a:t>of </a:t>
          </a:r>
          <a:r>
            <a:rPr lang="en-US" sz="1800">
              <a:solidFill>
                <a:schemeClr val="tx2"/>
              </a:solidFill>
            </a:rPr>
            <a:t>the room during large meetings such as assemblies.</a:t>
          </a:r>
          <a:endParaRPr lang="en-US" sz="1800">
            <a:solidFill>
              <a:schemeClr val="tx2"/>
            </a:solidFill>
            <a:latin typeface="Gill Sans MT" panose="020B0502020104020203"/>
          </a:endParaRPr>
        </a:p>
      </dgm:t>
    </dgm:pt>
    <dgm:pt modelId="{553E6380-1B9B-4E6F-B067-30123D3BB622}" type="parTrans" cxnId="{9C4768F0-B266-4EA7-AE53-1442E303AD8E}">
      <dgm:prSet/>
      <dgm:spPr/>
      <dgm:t>
        <a:bodyPr/>
        <a:lstStyle/>
        <a:p>
          <a:endParaRPr lang="en-US"/>
        </a:p>
      </dgm:t>
    </dgm:pt>
    <dgm:pt modelId="{A209E491-AFCC-4EA8-9919-B69CE2898E5C}" type="sibTrans" cxnId="{9C4768F0-B266-4EA7-AE53-1442E303AD8E}">
      <dgm:prSet/>
      <dgm:spPr/>
      <dgm:t>
        <a:bodyPr/>
        <a:lstStyle/>
        <a:p>
          <a:endParaRPr lang="en-US"/>
        </a:p>
      </dgm:t>
    </dgm:pt>
    <dgm:pt modelId="{4534E8D8-5A2C-4980-922D-67027888650F}">
      <dgm:prSet custT="1"/>
      <dgm:spPr>
        <a:solidFill>
          <a:schemeClr val="accent2">
            <a:lumMod val="20000"/>
            <a:lumOff val="80000"/>
            <a:alpha val="90000"/>
          </a:schemeClr>
        </a:solidFill>
        <a:ln>
          <a:solidFill>
            <a:srgbClr val="6D98A1">
              <a:alpha val="90000"/>
            </a:srgbClr>
          </a:solidFill>
        </a:ln>
      </dgm:spPr>
      <dgm:t>
        <a:bodyPr/>
        <a:lstStyle/>
        <a:p>
          <a:pPr>
            <a:lnSpc>
              <a:spcPct val="114000"/>
            </a:lnSpc>
            <a:spcAft>
              <a:spcPts val="0"/>
            </a:spcAft>
          </a:pPr>
          <a:r>
            <a:rPr lang="en-US" sz="1800">
              <a:solidFill>
                <a:schemeClr val="tx2"/>
              </a:solidFill>
            </a:rPr>
            <a:t>Allow student to leave the assembly to go to a designated area for a break.</a:t>
          </a:r>
        </a:p>
      </dgm:t>
    </dgm:pt>
    <dgm:pt modelId="{286A6894-8040-4ABC-A5EB-FEB258CAF28E}" type="parTrans" cxnId="{C2875B87-9B82-4775-BC7D-8D80DF847573}">
      <dgm:prSet/>
      <dgm:spPr/>
      <dgm:t>
        <a:bodyPr/>
        <a:lstStyle/>
        <a:p>
          <a:endParaRPr lang="en-US"/>
        </a:p>
      </dgm:t>
    </dgm:pt>
    <dgm:pt modelId="{CC3F85D2-2193-4D25-B926-BD5A369997A4}" type="sibTrans" cxnId="{C2875B87-9B82-4775-BC7D-8D80DF847573}">
      <dgm:prSet/>
      <dgm:spPr/>
      <dgm:t>
        <a:bodyPr/>
        <a:lstStyle/>
        <a:p>
          <a:endParaRPr lang="en-US"/>
        </a:p>
      </dgm:t>
    </dgm:pt>
    <dgm:pt modelId="{FB8A9B29-7561-4878-B394-469BC2F1C1B5}">
      <dgm:prSet/>
      <dgm:spPr>
        <a:solidFill>
          <a:srgbClr val="002060"/>
        </a:solidFill>
        <a:ln>
          <a:solidFill>
            <a:srgbClr val="6D98A1"/>
          </a:solidFill>
        </a:ln>
      </dgm:spPr>
      <dgm:t>
        <a:bodyPr/>
        <a:lstStyle/>
        <a:p>
          <a:r>
            <a:rPr lang="en-US"/>
            <a:t>Pair</a:t>
          </a:r>
        </a:p>
      </dgm:t>
    </dgm:pt>
    <dgm:pt modelId="{7719CE8E-1BDE-4C91-944E-458B28542DEE}" type="parTrans" cxnId="{9DB469E6-97DA-41FC-B53E-B6FB7DA643D6}">
      <dgm:prSet/>
      <dgm:spPr/>
      <dgm:t>
        <a:bodyPr/>
        <a:lstStyle/>
        <a:p>
          <a:endParaRPr lang="en-US"/>
        </a:p>
      </dgm:t>
    </dgm:pt>
    <dgm:pt modelId="{FC0D6D48-F981-4CF3-954E-3487F7199BCF}" type="sibTrans" cxnId="{9DB469E6-97DA-41FC-B53E-B6FB7DA643D6}">
      <dgm:prSet/>
      <dgm:spPr/>
      <dgm:t>
        <a:bodyPr/>
        <a:lstStyle/>
        <a:p>
          <a:endParaRPr lang="en-US"/>
        </a:p>
      </dgm:t>
    </dgm:pt>
    <dgm:pt modelId="{A320BB78-5CC8-4B40-8834-B25E337E6FFB}">
      <dgm:prSet custT="1"/>
      <dgm:spPr>
        <a:solidFill>
          <a:schemeClr val="bg1">
            <a:alpha val="90000"/>
          </a:schemeClr>
        </a:solidFill>
        <a:ln>
          <a:solidFill>
            <a:srgbClr val="6D98A1">
              <a:alpha val="90000"/>
            </a:srgbClr>
          </a:solidFill>
        </a:ln>
      </dgm:spPr>
      <dgm:t>
        <a:bodyPr/>
        <a:lstStyle/>
        <a:p>
          <a:pPr>
            <a:lnSpc>
              <a:spcPct val="114000"/>
            </a:lnSpc>
            <a:spcAft>
              <a:spcPts val="0"/>
            </a:spcAft>
          </a:pPr>
          <a:r>
            <a:rPr lang="en-US" sz="1800">
              <a:solidFill>
                <a:schemeClr val="tx2"/>
              </a:solidFill>
            </a:rPr>
            <a:t>…with student buddy during group activities.</a:t>
          </a:r>
        </a:p>
      </dgm:t>
    </dgm:pt>
    <dgm:pt modelId="{490E23D3-ECDF-4AE7-B218-B96753B9D895}" type="parTrans" cxnId="{57C3008D-F640-408A-BEB6-5D6A39685F93}">
      <dgm:prSet/>
      <dgm:spPr/>
      <dgm:t>
        <a:bodyPr/>
        <a:lstStyle/>
        <a:p>
          <a:endParaRPr lang="en-US"/>
        </a:p>
      </dgm:t>
    </dgm:pt>
    <dgm:pt modelId="{170CA98F-6884-4503-B694-53CCB5AD8B07}" type="sibTrans" cxnId="{57C3008D-F640-408A-BEB6-5D6A39685F93}">
      <dgm:prSet/>
      <dgm:spPr/>
      <dgm:t>
        <a:bodyPr/>
        <a:lstStyle/>
        <a:p>
          <a:endParaRPr lang="en-US"/>
        </a:p>
      </dgm:t>
    </dgm:pt>
    <dgm:pt modelId="{10817E34-021D-4CA5-838B-EEF2D7F34D02}">
      <dgm:prSet/>
      <dgm:spPr>
        <a:solidFill>
          <a:schemeClr val="bg1">
            <a:lumMod val="75000"/>
          </a:schemeClr>
        </a:solidFill>
        <a:ln>
          <a:solidFill>
            <a:srgbClr val="6D98A1"/>
          </a:solidFill>
        </a:ln>
      </dgm:spPr>
      <dgm:t>
        <a:bodyPr/>
        <a:lstStyle/>
        <a:p>
          <a:r>
            <a:rPr lang="en-US"/>
            <a:t>Allow</a:t>
          </a:r>
        </a:p>
      </dgm:t>
    </dgm:pt>
    <dgm:pt modelId="{FFD871B7-A4D3-4504-A6B4-2133522A966E}" type="parTrans" cxnId="{0F16024D-4A80-4E33-AD6E-ECAEE4A0F209}">
      <dgm:prSet/>
      <dgm:spPr/>
      <dgm:t>
        <a:bodyPr/>
        <a:lstStyle/>
        <a:p>
          <a:endParaRPr lang="en-US"/>
        </a:p>
      </dgm:t>
    </dgm:pt>
    <dgm:pt modelId="{8E957EC1-D3E5-4FB0-AC17-E9A7D46474DC}" type="sibTrans" cxnId="{0F16024D-4A80-4E33-AD6E-ECAEE4A0F209}">
      <dgm:prSet/>
      <dgm:spPr/>
      <dgm:t>
        <a:bodyPr/>
        <a:lstStyle/>
        <a:p>
          <a:endParaRPr lang="en-US"/>
        </a:p>
      </dgm:t>
    </dgm:pt>
    <dgm:pt modelId="{00A9C888-F07C-4F6A-B963-0907BF60B46B}">
      <dgm:prSet custT="1"/>
      <dgm:spPr>
        <a:solidFill>
          <a:schemeClr val="bg1">
            <a:lumMod val="95000"/>
            <a:alpha val="89804"/>
          </a:schemeClr>
        </a:solidFill>
        <a:ln>
          <a:solidFill>
            <a:srgbClr val="6D98A1">
              <a:alpha val="90000"/>
            </a:srgbClr>
          </a:solidFill>
        </a:ln>
      </dgm:spPr>
      <dgm:t>
        <a:bodyPr/>
        <a:lstStyle/>
        <a:p>
          <a:pPr>
            <a:lnSpc>
              <a:spcPct val="114000"/>
            </a:lnSpc>
            <a:spcAft>
              <a:spcPts val="0"/>
            </a:spcAft>
          </a:pPr>
          <a:r>
            <a:rPr lang="en-US" sz="1800">
              <a:solidFill>
                <a:schemeClr val="tx2"/>
              </a:solidFill>
            </a:rPr>
            <a:t>…student to leave each class a few minutes early to arrive at next location before the bell rings.</a:t>
          </a:r>
        </a:p>
      </dgm:t>
    </dgm:pt>
    <dgm:pt modelId="{D0B7B5A9-14EB-40D9-889A-BAFFA82F9781}" type="parTrans" cxnId="{8EF5656B-27A7-4E79-BA2F-E9B4FCBC68F4}">
      <dgm:prSet/>
      <dgm:spPr/>
      <dgm:t>
        <a:bodyPr/>
        <a:lstStyle/>
        <a:p>
          <a:endParaRPr lang="en-US"/>
        </a:p>
      </dgm:t>
    </dgm:pt>
    <dgm:pt modelId="{B2CF2A8C-CE13-46A0-808F-4A7C3F47B697}" type="sibTrans" cxnId="{8EF5656B-27A7-4E79-BA2F-E9B4FCBC68F4}">
      <dgm:prSet/>
      <dgm:spPr/>
      <dgm:t>
        <a:bodyPr/>
        <a:lstStyle/>
        <a:p>
          <a:endParaRPr lang="en-US"/>
        </a:p>
      </dgm:t>
    </dgm:pt>
    <dgm:pt modelId="{DC7C269F-D52E-42CD-B3A0-256802F253BA}" type="pres">
      <dgm:prSet presAssocID="{82CCE229-7486-4D9E-B523-244D58D9EA6A}" presName="Name0" presStyleCnt="0">
        <dgm:presLayoutVars>
          <dgm:dir/>
          <dgm:animLvl val="lvl"/>
          <dgm:resizeHandles val="exact"/>
        </dgm:presLayoutVars>
      </dgm:prSet>
      <dgm:spPr/>
    </dgm:pt>
    <dgm:pt modelId="{CF987DA0-3F3E-4E96-9D68-7F2E6A0F73AB}" type="pres">
      <dgm:prSet presAssocID="{3927A117-0A36-4401-ADD8-1A02A8615F4A}" presName="composite" presStyleCnt="0"/>
      <dgm:spPr/>
    </dgm:pt>
    <dgm:pt modelId="{B9237590-8F23-466D-8C3B-5B4B4D83196F}" type="pres">
      <dgm:prSet presAssocID="{3927A117-0A36-4401-ADD8-1A02A8615F4A}" presName="parTx" presStyleLbl="alignNode1" presStyleIdx="0" presStyleCnt="4">
        <dgm:presLayoutVars>
          <dgm:chMax val="0"/>
          <dgm:chPref val="0"/>
        </dgm:presLayoutVars>
      </dgm:prSet>
      <dgm:spPr/>
    </dgm:pt>
    <dgm:pt modelId="{F098EB30-8F96-4CFC-9123-BACDC5970866}" type="pres">
      <dgm:prSet presAssocID="{3927A117-0A36-4401-ADD8-1A02A8615F4A}" presName="desTx" presStyleLbl="alignAccFollowNode1" presStyleIdx="0" presStyleCnt="4">
        <dgm:presLayoutVars/>
      </dgm:prSet>
      <dgm:spPr/>
    </dgm:pt>
    <dgm:pt modelId="{99EF0B57-2AFF-475E-B006-C5F139A2ECAD}" type="pres">
      <dgm:prSet presAssocID="{BA95CD01-AC01-4B3E-8529-4C43009F7258}" presName="space" presStyleCnt="0"/>
      <dgm:spPr/>
    </dgm:pt>
    <dgm:pt modelId="{CBAC4615-696F-429B-96D0-E2BC9462C763}" type="pres">
      <dgm:prSet presAssocID="{A4D6E977-11AE-447F-91D1-ABBF096782B9}" presName="composite" presStyleCnt="0"/>
      <dgm:spPr/>
    </dgm:pt>
    <dgm:pt modelId="{8BCC325C-208D-4B3E-B99B-0623A6BEBA5D}" type="pres">
      <dgm:prSet presAssocID="{A4D6E977-11AE-447F-91D1-ABBF096782B9}" presName="parTx" presStyleLbl="alignNode1" presStyleIdx="1" presStyleCnt="4">
        <dgm:presLayoutVars>
          <dgm:chMax val="0"/>
          <dgm:chPref val="0"/>
        </dgm:presLayoutVars>
      </dgm:prSet>
      <dgm:spPr/>
    </dgm:pt>
    <dgm:pt modelId="{779D21CF-4926-4A96-A18A-89451C45324F}" type="pres">
      <dgm:prSet presAssocID="{A4D6E977-11AE-447F-91D1-ABBF096782B9}" presName="desTx" presStyleLbl="alignAccFollowNode1" presStyleIdx="1" presStyleCnt="4">
        <dgm:presLayoutVars/>
      </dgm:prSet>
      <dgm:spPr/>
    </dgm:pt>
    <dgm:pt modelId="{0F09CC4B-F535-4C41-848E-E91E22781BD4}" type="pres">
      <dgm:prSet presAssocID="{5310B2C1-BA14-4FA3-A854-7906D85E1DDC}" presName="space" presStyleCnt="0"/>
      <dgm:spPr/>
    </dgm:pt>
    <dgm:pt modelId="{536524DC-8C10-482D-B60D-0E22B8ED1682}" type="pres">
      <dgm:prSet presAssocID="{FB8A9B29-7561-4878-B394-469BC2F1C1B5}" presName="composite" presStyleCnt="0"/>
      <dgm:spPr/>
    </dgm:pt>
    <dgm:pt modelId="{116E39A1-0B9C-4DBA-9FF3-82FAC3622641}" type="pres">
      <dgm:prSet presAssocID="{FB8A9B29-7561-4878-B394-469BC2F1C1B5}" presName="parTx" presStyleLbl="alignNode1" presStyleIdx="2" presStyleCnt="4">
        <dgm:presLayoutVars>
          <dgm:chMax val="0"/>
          <dgm:chPref val="0"/>
        </dgm:presLayoutVars>
      </dgm:prSet>
      <dgm:spPr/>
    </dgm:pt>
    <dgm:pt modelId="{C7B09350-C670-47AE-BBC1-4240FE5FD151}" type="pres">
      <dgm:prSet presAssocID="{FB8A9B29-7561-4878-B394-469BC2F1C1B5}" presName="desTx" presStyleLbl="alignAccFollowNode1" presStyleIdx="2" presStyleCnt="4">
        <dgm:presLayoutVars/>
      </dgm:prSet>
      <dgm:spPr/>
    </dgm:pt>
    <dgm:pt modelId="{F0AE9DC2-156F-4FA3-9063-EE49FA6C509F}" type="pres">
      <dgm:prSet presAssocID="{FC0D6D48-F981-4CF3-954E-3487F7199BCF}" presName="space" presStyleCnt="0"/>
      <dgm:spPr/>
    </dgm:pt>
    <dgm:pt modelId="{9DFB3A53-E8E6-4967-B9AB-B2F658FF49B6}" type="pres">
      <dgm:prSet presAssocID="{10817E34-021D-4CA5-838B-EEF2D7F34D02}" presName="composite" presStyleCnt="0"/>
      <dgm:spPr/>
    </dgm:pt>
    <dgm:pt modelId="{1878ACE5-35B1-4E69-8BE8-67ED37FE9F8C}" type="pres">
      <dgm:prSet presAssocID="{10817E34-021D-4CA5-838B-EEF2D7F34D02}" presName="parTx" presStyleLbl="alignNode1" presStyleIdx="3" presStyleCnt="4">
        <dgm:presLayoutVars>
          <dgm:chMax val="0"/>
          <dgm:chPref val="0"/>
        </dgm:presLayoutVars>
      </dgm:prSet>
      <dgm:spPr/>
    </dgm:pt>
    <dgm:pt modelId="{880FE5E1-6294-4C19-BECC-427582ECAE03}" type="pres">
      <dgm:prSet presAssocID="{10817E34-021D-4CA5-838B-EEF2D7F34D02}" presName="desTx" presStyleLbl="alignAccFollowNode1" presStyleIdx="3" presStyleCnt="4">
        <dgm:presLayoutVars/>
      </dgm:prSet>
      <dgm:spPr/>
    </dgm:pt>
  </dgm:ptLst>
  <dgm:cxnLst>
    <dgm:cxn modelId="{851E5B16-099E-44B1-8FA1-80F50EC1DBCA}" type="presOf" srcId="{4534E8D8-5A2C-4980-922D-67027888650F}" destId="{779D21CF-4926-4A96-A18A-89451C45324F}" srcOrd="0" destOrd="1" presId="urn:microsoft.com/office/officeart/2016/7/layout/HorizontalActionList"/>
    <dgm:cxn modelId="{687F0B2C-174C-486F-91A9-3249E266E9C4}" type="presOf" srcId="{82CCE229-7486-4D9E-B523-244D58D9EA6A}" destId="{DC7C269F-D52E-42CD-B3A0-256802F253BA}" srcOrd="0" destOrd="0" presId="urn:microsoft.com/office/officeart/2016/7/layout/HorizontalActionList"/>
    <dgm:cxn modelId="{4F963540-758C-461D-BFDC-E2ACFEE31F6F}" type="presOf" srcId="{3927A117-0A36-4401-ADD8-1A02A8615F4A}" destId="{B9237590-8F23-466D-8C3B-5B4B4D83196F}" srcOrd="0" destOrd="0" presId="urn:microsoft.com/office/officeart/2016/7/layout/HorizontalActionList"/>
    <dgm:cxn modelId="{1DE88141-314C-4F19-ACF6-9616331D0EA5}" srcId="{82CCE229-7486-4D9E-B523-244D58D9EA6A}" destId="{A4D6E977-11AE-447F-91D1-ABBF096782B9}" srcOrd="1" destOrd="0" parTransId="{BA550CCF-3CAC-42E1-8803-3B3D5DE49E10}" sibTransId="{5310B2C1-BA14-4FA3-A854-7906D85E1DDC}"/>
    <dgm:cxn modelId="{8EF5656B-27A7-4E79-BA2F-E9B4FCBC68F4}" srcId="{10817E34-021D-4CA5-838B-EEF2D7F34D02}" destId="{00A9C888-F07C-4F6A-B963-0907BF60B46B}" srcOrd="0" destOrd="0" parTransId="{D0B7B5A9-14EB-40D9-889A-BAFFA82F9781}" sibTransId="{B2CF2A8C-CE13-46A0-808F-4A7C3F47B697}"/>
    <dgm:cxn modelId="{0F16024D-4A80-4E33-AD6E-ECAEE4A0F209}" srcId="{82CCE229-7486-4D9E-B523-244D58D9EA6A}" destId="{10817E34-021D-4CA5-838B-EEF2D7F34D02}" srcOrd="3" destOrd="0" parTransId="{FFD871B7-A4D3-4504-A6B4-2133522A966E}" sibTransId="{8E957EC1-D3E5-4FB0-AC17-E9A7D46474DC}"/>
    <dgm:cxn modelId="{985EB871-C3E9-452A-9333-B01FE9AC8072}" srcId="{82CCE229-7486-4D9E-B523-244D58D9EA6A}" destId="{3927A117-0A36-4401-ADD8-1A02A8615F4A}" srcOrd="0" destOrd="0" parTransId="{7B43303D-D824-428A-B5D6-D0265E787A75}" sibTransId="{BA95CD01-AC01-4B3E-8529-4C43009F7258}"/>
    <dgm:cxn modelId="{5E72A078-E53E-4E15-AA93-605665059064}" type="presOf" srcId="{A320BB78-5CC8-4B40-8834-B25E337E6FFB}" destId="{C7B09350-C670-47AE-BBC1-4240FE5FD151}" srcOrd="0" destOrd="0" presId="urn:microsoft.com/office/officeart/2016/7/layout/HorizontalActionList"/>
    <dgm:cxn modelId="{7425B682-5813-4258-AB86-61205298EABD}" srcId="{3927A117-0A36-4401-ADD8-1A02A8615F4A}" destId="{3F00C6CD-871B-4309-B344-0B927BF84D1C}" srcOrd="0" destOrd="0" parTransId="{384C16EC-E8DB-4579-B9D5-2D326755CB46}" sibTransId="{D30E0D91-D5EC-48D5-B617-271F875540B7}"/>
    <dgm:cxn modelId="{C2875B87-9B82-4775-BC7D-8D80DF847573}" srcId="{A4D6E977-11AE-447F-91D1-ABBF096782B9}" destId="{4534E8D8-5A2C-4980-922D-67027888650F}" srcOrd="1" destOrd="0" parTransId="{286A6894-8040-4ABC-A5EB-FEB258CAF28E}" sibTransId="{CC3F85D2-2193-4D25-B926-BD5A369997A4}"/>
    <dgm:cxn modelId="{57C3008D-F640-408A-BEB6-5D6A39685F93}" srcId="{FB8A9B29-7561-4878-B394-469BC2F1C1B5}" destId="{A320BB78-5CC8-4B40-8834-B25E337E6FFB}" srcOrd="0" destOrd="0" parTransId="{490E23D3-ECDF-4AE7-B218-B96753B9D895}" sibTransId="{170CA98F-6884-4503-B694-53CCB5AD8B07}"/>
    <dgm:cxn modelId="{39794191-F8DD-4F78-B3A1-D7C9AD3B21CD}" type="presOf" srcId="{3F00C6CD-871B-4309-B344-0B927BF84D1C}" destId="{F098EB30-8F96-4CFC-9123-BACDC5970866}" srcOrd="0" destOrd="0" presId="urn:microsoft.com/office/officeart/2016/7/layout/HorizontalActionList"/>
    <dgm:cxn modelId="{AF97E8CB-F7F8-4C2E-A6AA-03532E2943D7}" type="presOf" srcId="{4175FF48-9083-4860-966A-3240C8A8B3E0}" destId="{779D21CF-4926-4A96-A18A-89451C45324F}" srcOrd="0" destOrd="0" presId="urn:microsoft.com/office/officeart/2016/7/layout/HorizontalActionList"/>
    <dgm:cxn modelId="{D9CF6FCE-E8BD-461A-8AB1-AD364909DE62}" type="presOf" srcId="{00A9C888-F07C-4F6A-B963-0907BF60B46B}" destId="{880FE5E1-6294-4C19-BECC-427582ECAE03}" srcOrd="0" destOrd="0" presId="urn:microsoft.com/office/officeart/2016/7/layout/HorizontalActionList"/>
    <dgm:cxn modelId="{1980B8D5-001C-46B8-AA17-179CC010D289}" type="presOf" srcId="{FB8A9B29-7561-4878-B394-469BC2F1C1B5}" destId="{116E39A1-0B9C-4DBA-9FF3-82FAC3622641}" srcOrd="0" destOrd="0" presId="urn:microsoft.com/office/officeart/2016/7/layout/HorizontalActionList"/>
    <dgm:cxn modelId="{AC219FDC-7815-4752-AD4C-8356D441CE0E}" type="presOf" srcId="{A4D6E977-11AE-447F-91D1-ABBF096782B9}" destId="{8BCC325C-208D-4B3E-B99B-0623A6BEBA5D}" srcOrd="0" destOrd="0" presId="urn:microsoft.com/office/officeart/2016/7/layout/HorizontalActionList"/>
    <dgm:cxn modelId="{3043AAE3-5D33-469E-AC49-D57AF363F839}" type="presOf" srcId="{10817E34-021D-4CA5-838B-EEF2D7F34D02}" destId="{1878ACE5-35B1-4E69-8BE8-67ED37FE9F8C}" srcOrd="0" destOrd="0" presId="urn:microsoft.com/office/officeart/2016/7/layout/HorizontalActionList"/>
    <dgm:cxn modelId="{9DB469E6-97DA-41FC-B53E-B6FB7DA643D6}" srcId="{82CCE229-7486-4D9E-B523-244D58D9EA6A}" destId="{FB8A9B29-7561-4878-B394-469BC2F1C1B5}" srcOrd="2" destOrd="0" parTransId="{7719CE8E-1BDE-4C91-944E-458B28542DEE}" sibTransId="{FC0D6D48-F981-4CF3-954E-3487F7199BCF}"/>
    <dgm:cxn modelId="{9C4768F0-B266-4EA7-AE53-1442E303AD8E}" srcId="{A4D6E977-11AE-447F-91D1-ABBF096782B9}" destId="{4175FF48-9083-4860-966A-3240C8A8B3E0}" srcOrd="0" destOrd="0" parTransId="{553E6380-1B9B-4E6F-B067-30123D3BB622}" sibTransId="{A209E491-AFCC-4EA8-9919-B69CE2898E5C}"/>
    <dgm:cxn modelId="{4CA4A9C7-01F2-4D29-A2FB-8CA3115F5237}" type="presParOf" srcId="{DC7C269F-D52E-42CD-B3A0-256802F253BA}" destId="{CF987DA0-3F3E-4E96-9D68-7F2E6A0F73AB}" srcOrd="0" destOrd="0" presId="urn:microsoft.com/office/officeart/2016/7/layout/HorizontalActionList"/>
    <dgm:cxn modelId="{24B3FCE6-CFAB-4F90-98D6-D006B5BE44E5}" type="presParOf" srcId="{CF987DA0-3F3E-4E96-9D68-7F2E6A0F73AB}" destId="{B9237590-8F23-466D-8C3B-5B4B4D83196F}" srcOrd="0" destOrd="0" presId="urn:microsoft.com/office/officeart/2016/7/layout/HorizontalActionList"/>
    <dgm:cxn modelId="{7AA904FB-962D-4475-98F5-1B7D7274388C}" type="presParOf" srcId="{CF987DA0-3F3E-4E96-9D68-7F2E6A0F73AB}" destId="{F098EB30-8F96-4CFC-9123-BACDC5970866}" srcOrd="1" destOrd="0" presId="urn:microsoft.com/office/officeart/2016/7/layout/HorizontalActionList"/>
    <dgm:cxn modelId="{A4BC3CC8-CE96-4CED-9E7F-99A8E5968DA1}" type="presParOf" srcId="{DC7C269F-D52E-42CD-B3A0-256802F253BA}" destId="{99EF0B57-2AFF-475E-B006-C5F139A2ECAD}" srcOrd="1" destOrd="0" presId="urn:microsoft.com/office/officeart/2016/7/layout/HorizontalActionList"/>
    <dgm:cxn modelId="{95737EDA-FF8B-48FF-B079-637D74C99B04}" type="presParOf" srcId="{DC7C269F-D52E-42CD-B3A0-256802F253BA}" destId="{CBAC4615-696F-429B-96D0-E2BC9462C763}" srcOrd="2" destOrd="0" presId="urn:microsoft.com/office/officeart/2016/7/layout/HorizontalActionList"/>
    <dgm:cxn modelId="{940152EC-DF61-4BCA-971D-D428F016C00E}" type="presParOf" srcId="{CBAC4615-696F-429B-96D0-E2BC9462C763}" destId="{8BCC325C-208D-4B3E-B99B-0623A6BEBA5D}" srcOrd="0" destOrd="0" presId="urn:microsoft.com/office/officeart/2016/7/layout/HorizontalActionList"/>
    <dgm:cxn modelId="{0B154459-79C5-4D79-ACB7-903137AA3F80}" type="presParOf" srcId="{CBAC4615-696F-429B-96D0-E2BC9462C763}" destId="{779D21CF-4926-4A96-A18A-89451C45324F}" srcOrd="1" destOrd="0" presId="urn:microsoft.com/office/officeart/2016/7/layout/HorizontalActionList"/>
    <dgm:cxn modelId="{9C72582A-93E4-4FDD-AC32-B9C4F6FB212D}" type="presParOf" srcId="{DC7C269F-D52E-42CD-B3A0-256802F253BA}" destId="{0F09CC4B-F535-4C41-848E-E91E22781BD4}" srcOrd="3" destOrd="0" presId="urn:microsoft.com/office/officeart/2016/7/layout/HorizontalActionList"/>
    <dgm:cxn modelId="{5CE145F4-1093-4AED-BC95-B522440C84F3}" type="presParOf" srcId="{DC7C269F-D52E-42CD-B3A0-256802F253BA}" destId="{536524DC-8C10-482D-B60D-0E22B8ED1682}" srcOrd="4" destOrd="0" presId="urn:microsoft.com/office/officeart/2016/7/layout/HorizontalActionList"/>
    <dgm:cxn modelId="{27E46E24-8C04-4EBC-9F39-E7A598D5A47B}" type="presParOf" srcId="{536524DC-8C10-482D-B60D-0E22B8ED1682}" destId="{116E39A1-0B9C-4DBA-9FF3-82FAC3622641}" srcOrd="0" destOrd="0" presId="urn:microsoft.com/office/officeart/2016/7/layout/HorizontalActionList"/>
    <dgm:cxn modelId="{86F71DD0-88A5-420D-BA30-91AB299634C7}" type="presParOf" srcId="{536524DC-8C10-482D-B60D-0E22B8ED1682}" destId="{C7B09350-C670-47AE-BBC1-4240FE5FD151}" srcOrd="1" destOrd="0" presId="urn:microsoft.com/office/officeart/2016/7/layout/HorizontalActionList"/>
    <dgm:cxn modelId="{FFA33A2E-7AE5-4C50-87B4-6534272BB0F9}" type="presParOf" srcId="{DC7C269F-D52E-42CD-B3A0-256802F253BA}" destId="{F0AE9DC2-156F-4FA3-9063-EE49FA6C509F}" srcOrd="5" destOrd="0" presId="urn:microsoft.com/office/officeart/2016/7/layout/HorizontalActionList"/>
    <dgm:cxn modelId="{38A8852C-858D-4BB5-A549-1CFE0A41B6D0}" type="presParOf" srcId="{DC7C269F-D52E-42CD-B3A0-256802F253BA}" destId="{9DFB3A53-E8E6-4967-B9AB-B2F658FF49B6}" srcOrd="6" destOrd="0" presId="urn:microsoft.com/office/officeart/2016/7/layout/HorizontalActionList"/>
    <dgm:cxn modelId="{10218289-4D72-4B53-8503-D250A2E61EC9}" type="presParOf" srcId="{9DFB3A53-E8E6-4967-B9AB-B2F658FF49B6}" destId="{1878ACE5-35B1-4E69-8BE8-67ED37FE9F8C}" srcOrd="0" destOrd="0" presId="urn:microsoft.com/office/officeart/2016/7/layout/HorizontalActionList"/>
    <dgm:cxn modelId="{751C2C0B-156F-4B49-ADF5-EC44221AB7CB}" type="presParOf" srcId="{9DFB3A53-E8E6-4967-B9AB-B2F658FF49B6}" destId="{880FE5E1-6294-4C19-BECC-427582ECAE03}"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0FBCEE-18EC-41AF-993F-E1CC4E7B1FE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0FAF18F-489E-4C95-A909-F89D8D776B87}">
      <dgm:prSet/>
      <dgm:spPr/>
      <dgm:t>
        <a:bodyPr/>
        <a:lstStyle/>
        <a:p>
          <a:pPr>
            <a:lnSpc>
              <a:spcPct val="100000"/>
            </a:lnSpc>
          </a:pPr>
          <a:r>
            <a:rPr lang="en-US"/>
            <a:t>Highlight a clear path</a:t>
          </a:r>
        </a:p>
      </dgm:t>
    </dgm:pt>
    <dgm:pt modelId="{07C3CBE4-7F19-4BEA-A50E-425AA362D288}" type="parTrans" cxnId="{CE5A7779-D309-4370-9012-8E6A79B120CB}">
      <dgm:prSet/>
      <dgm:spPr/>
      <dgm:t>
        <a:bodyPr/>
        <a:lstStyle/>
        <a:p>
          <a:endParaRPr lang="en-US"/>
        </a:p>
      </dgm:t>
    </dgm:pt>
    <dgm:pt modelId="{9559C02A-3000-4DB2-B384-C92A2FE6EE22}" type="sibTrans" cxnId="{CE5A7779-D309-4370-9012-8E6A79B120CB}">
      <dgm:prSet/>
      <dgm:spPr/>
      <dgm:t>
        <a:bodyPr/>
        <a:lstStyle/>
        <a:p>
          <a:pPr>
            <a:lnSpc>
              <a:spcPct val="100000"/>
            </a:lnSpc>
          </a:pPr>
          <a:endParaRPr lang="en-US"/>
        </a:p>
      </dgm:t>
    </dgm:pt>
    <dgm:pt modelId="{5AF80A0E-3CC3-4A31-9E39-0D1125E40DBC}">
      <dgm:prSet/>
      <dgm:spPr/>
      <dgm:t>
        <a:bodyPr/>
        <a:lstStyle/>
        <a:p>
          <a:pPr>
            <a:lnSpc>
              <a:spcPct val="100000"/>
            </a:lnSpc>
          </a:pPr>
          <a:r>
            <a:rPr lang="en-US"/>
            <a:t>Break it down into shorter deadlines</a:t>
          </a:r>
        </a:p>
      </dgm:t>
    </dgm:pt>
    <dgm:pt modelId="{CF10AA46-F96A-4FF5-A87B-B84950600AF3}" type="parTrans" cxnId="{CCDCDF99-D160-4520-8401-DE03A4CC6288}">
      <dgm:prSet/>
      <dgm:spPr/>
      <dgm:t>
        <a:bodyPr/>
        <a:lstStyle/>
        <a:p>
          <a:endParaRPr lang="en-US"/>
        </a:p>
      </dgm:t>
    </dgm:pt>
    <dgm:pt modelId="{40455723-6A94-4865-BAAA-5802C33E25D1}" type="sibTrans" cxnId="{CCDCDF99-D160-4520-8401-DE03A4CC6288}">
      <dgm:prSet/>
      <dgm:spPr/>
      <dgm:t>
        <a:bodyPr/>
        <a:lstStyle/>
        <a:p>
          <a:pPr>
            <a:lnSpc>
              <a:spcPct val="100000"/>
            </a:lnSpc>
          </a:pPr>
          <a:endParaRPr lang="en-US"/>
        </a:p>
      </dgm:t>
    </dgm:pt>
    <dgm:pt modelId="{1432562F-D654-4BB5-BA9E-3938798581CD}">
      <dgm:prSet/>
      <dgm:spPr/>
      <dgm:t>
        <a:bodyPr/>
        <a:lstStyle/>
        <a:p>
          <a:pPr>
            <a:lnSpc>
              <a:spcPct val="100000"/>
            </a:lnSpc>
          </a:pPr>
          <a:r>
            <a:rPr lang="en-US"/>
            <a:t>Organize information into smaller chunks</a:t>
          </a:r>
        </a:p>
        <a:p>
          <a:endParaRPr lang="en-US"/>
        </a:p>
      </dgm:t>
    </dgm:pt>
    <dgm:pt modelId="{C831E818-0751-4C6D-A313-C54F827622AC}" type="parTrans" cxnId="{B314DD80-CA03-4275-A301-A6CB46A57DB2}">
      <dgm:prSet/>
      <dgm:spPr/>
      <dgm:t>
        <a:bodyPr/>
        <a:lstStyle/>
        <a:p>
          <a:endParaRPr lang="en-US"/>
        </a:p>
      </dgm:t>
    </dgm:pt>
    <dgm:pt modelId="{CADD7083-8951-4432-907A-17A9CBCA8B9F}" type="sibTrans" cxnId="{B314DD80-CA03-4275-A301-A6CB46A57DB2}">
      <dgm:prSet/>
      <dgm:spPr/>
      <dgm:t>
        <a:bodyPr/>
        <a:lstStyle/>
        <a:p>
          <a:pPr>
            <a:lnSpc>
              <a:spcPct val="100000"/>
            </a:lnSpc>
          </a:pPr>
          <a:endParaRPr lang="en-US"/>
        </a:p>
      </dgm:t>
    </dgm:pt>
    <dgm:pt modelId="{8B465444-EB34-4367-A2FB-E542F2E934D9}">
      <dgm:prSet/>
      <dgm:spPr/>
      <dgm:t>
        <a:bodyPr/>
        <a:lstStyle/>
        <a:p>
          <a:pPr>
            <a:lnSpc>
              <a:spcPct val="100000"/>
            </a:lnSpc>
          </a:pPr>
          <a:r>
            <a:rPr lang="en-US"/>
            <a:t>Prioritize important information</a:t>
          </a:r>
        </a:p>
      </dgm:t>
    </dgm:pt>
    <dgm:pt modelId="{15BF276F-B3CB-4556-AE6E-2141CA8BE104}" type="parTrans" cxnId="{8D8E8A0F-8FF4-4740-9D8E-1690503131F0}">
      <dgm:prSet/>
      <dgm:spPr/>
      <dgm:t>
        <a:bodyPr/>
        <a:lstStyle/>
        <a:p>
          <a:endParaRPr lang="en-US"/>
        </a:p>
      </dgm:t>
    </dgm:pt>
    <dgm:pt modelId="{ABB4BE00-F195-4D32-B16C-DC139BB6AAD3}" type="sibTrans" cxnId="{8D8E8A0F-8FF4-4740-9D8E-1690503131F0}">
      <dgm:prSet/>
      <dgm:spPr/>
      <dgm:t>
        <a:bodyPr/>
        <a:lstStyle/>
        <a:p>
          <a:endParaRPr lang="en-US"/>
        </a:p>
      </dgm:t>
    </dgm:pt>
    <dgm:pt modelId="{410F983A-6AAC-4A57-AD7C-1CABB1528678}" type="pres">
      <dgm:prSet presAssocID="{8A0FBCEE-18EC-41AF-993F-E1CC4E7B1FED}" presName="root" presStyleCnt="0">
        <dgm:presLayoutVars>
          <dgm:dir/>
          <dgm:resizeHandles val="exact"/>
        </dgm:presLayoutVars>
      </dgm:prSet>
      <dgm:spPr/>
    </dgm:pt>
    <dgm:pt modelId="{0C45D391-C526-4BE3-92F9-0DC272B22FA8}" type="pres">
      <dgm:prSet presAssocID="{8A0FBCEE-18EC-41AF-993F-E1CC4E7B1FED}" presName="container" presStyleCnt="0">
        <dgm:presLayoutVars>
          <dgm:dir/>
          <dgm:resizeHandles val="exact"/>
        </dgm:presLayoutVars>
      </dgm:prSet>
      <dgm:spPr/>
    </dgm:pt>
    <dgm:pt modelId="{0C5BE2A5-24B1-426E-B7C4-15D8C17B1981}" type="pres">
      <dgm:prSet presAssocID="{B0FAF18F-489E-4C95-A909-F89D8D776B87}" presName="compNode" presStyleCnt="0"/>
      <dgm:spPr/>
    </dgm:pt>
    <dgm:pt modelId="{3C7EB2F8-8C20-435D-851C-883371699D44}" type="pres">
      <dgm:prSet presAssocID="{B0FAF18F-489E-4C95-A909-F89D8D776B87}" presName="iconBgRect" presStyleLbl="bgShp" presStyleIdx="0" presStyleCnt="4"/>
      <dgm:spPr/>
    </dgm:pt>
    <dgm:pt modelId="{ED7423ED-CDAF-4C1A-B99D-BECB9910BFC1}" type="pres">
      <dgm:prSet presAssocID="{B0FAF18F-489E-4C95-A909-F89D8D776B8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p with pin"/>
        </a:ext>
      </dgm:extLst>
    </dgm:pt>
    <dgm:pt modelId="{E0A658A6-CBA3-4B7C-8EED-BB37B6966149}" type="pres">
      <dgm:prSet presAssocID="{B0FAF18F-489E-4C95-A909-F89D8D776B87}" presName="spaceRect" presStyleCnt="0"/>
      <dgm:spPr/>
    </dgm:pt>
    <dgm:pt modelId="{0D9A4C47-CEFA-4D29-BEFE-09B3B44E885D}" type="pres">
      <dgm:prSet presAssocID="{B0FAF18F-489E-4C95-A909-F89D8D776B87}" presName="textRect" presStyleLbl="revTx" presStyleIdx="0" presStyleCnt="4">
        <dgm:presLayoutVars>
          <dgm:chMax val="1"/>
          <dgm:chPref val="1"/>
        </dgm:presLayoutVars>
      </dgm:prSet>
      <dgm:spPr/>
    </dgm:pt>
    <dgm:pt modelId="{2771D90A-5B89-4FBF-9B74-73E760189E23}" type="pres">
      <dgm:prSet presAssocID="{9559C02A-3000-4DB2-B384-C92A2FE6EE22}" presName="sibTrans" presStyleLbl="sibTrans2D1" presStyleIdx="0" presStyleCnt="0"/>
      <dgm:spPr/>
    </dgm:pt>
    <dgm:pt modelId="{916BE982-64EC-4971-9EAC-07B1523126AA}" type="pres">
      <dgm:prSet presAssocID="{5AF80A0E-3CC3-4A31-9E39-0D1125E40DBC}" presName="compNode" presStyleCnt="0"/>
      <dgm:spPr/>
    </dgm:pt>
    <dgm:pt modelId="{2FA240BC-68C4-49F9-A174-DA17008C9DCE}" type="pres">
      <dgm:prSet presAssocID="{5AF80A0E-3CC3-4A31-9E39-0D1125E40DBC}" presName="iconBgRect" presStyleLbl="bgShp" presStyleIdx="1" presStyleCnt="4"/>
      <dgm:spPr/>
    </dgm:pt>
    <dgm:pt modelId="{2DA46FEE-5888-4661-9948-31FBB126333A}" type="pres">
      <dgm:prSet presAssocID="{5AF80A0E-3CC3-4A31-9E39-0D1125E40DB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97820B30-AFC9-477B-8F8E-3F40A4A48C7A}" type="pres">
      <dgm:prSet presAssocID="{5AF80A0E-3CC3-4A31-9E39-0D1125E40DBC}" presName="spaceRect" presStyleCnt="0"/>
      <dgm:spPr/>
    </dgm:pt>
    <dgm:pt modelId="{33003AC6-03B6-4032-B310-6C6EF00B7652}" type="pres">
      <dgm:prSet presAssocID="{5AF80A0E-3CC3-4A31-9E39-0D1125E40DBC}" presName="textRect" presStyleLbl="revTx" presStyleIdx="1" presStyleCnt="4">
        <dgm:presLayoutVars>
          <dgm:chMax val="1"/>
          <dgm:chPref val="1"/>
        </dgm:presLayoutVars>
      </dgm:prSet>
      <dgm:spPr/>
    </dgm:pt>
    <dgm:pt modelId="{B2CFB263-E160-4FE0-AEEA-7498150C89C6}" type="pres">
      <dgm:prSet presAssocID="{40455723-6A94-4865-BAAA-5802C33E25D1}" presName="sibTrans" presStyleLbl="sibTrans2D1" presStyleIdx="0" presStyleCnt="0"/>
      <dgm:spPr/>
    </dgm:pt>
    <dgm:pt modelId="{9F0311AE-ABED-48A3-820D-F92678A2D323}" type="pres">
      <dgm:prSet presAssocID="{1432562F-D654-4BB5-BA9E-3938798581CD}" presName="compNode" presStyleCnt="0"/>
      <dgm:spPr/>
    </dgm:pt>
    <dgm:pt modelId="{CC67899D-DBA3-4CE2-91F9-4AE861D929EC}" type="pres">
      <dgm:prSet presAssocID="{1432562F-D654-4BB5-BA9E-3938798581CD}" presName="iconBgRect" presStyleLbl="bgShp" presStyleIdx="2" presStyleCnt="4"/>
      <dgm:spPr/>
    </dgm:pt>
    <dgm:pt modelId="{ABEF414D-3FE1-4161-B1A2-A8DE93AADC26}" type="pres">
      <dgm:prSet presAssocID="{1432562F-D654-4BB5-BA9E-3938798581CD}" presName="iconRect" presStyleLbl="node1" presStyleIdx="2" presStyleCnt="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offee"/>
        </a:ext>
      </dgm:extLst>
    </dgm:pt>
    <dgm:pt modelId="{9679C870-47BA-4C93-A28E-39D3BEC84D62}" type="pres">
      <dgm:prSet presAssocID="{1432562F-D654-4BB5-BA9E-3938798581CD}" presName="spaceRect" presStyleCnt="0"/>
      <dgm:spPr/>
    </dgm:pt>
    <dgm:pt modelId="{81043C4C-ADAE-41B7-8D9F-92EB64B5DA48}" type="pres">
      <dgm:prSet presAssocID="{1432562F-D654-4BB5-BA9E-3938798581CD}" presName="textRect" presStyleLbl="revTx" presStyleIdx="2" presStyleCnt="4">
        <dgm:presLayoutVars>
          <dgm:chMax val="1"/>
          <dgm:chPref val="1"/>
        </dgm:presLayoutVars>
      </dgm:prSet>
      <dgm:spPr/>
    </dgm:pt>
    <dgm:pt modelId="{3BB0D8F0-70C8-4E3E-8E4A-2C2A4719B0B9}" type="pres">
      <dgm:prSet presAssocID="{CADD7083-8951-4432-907A-17A9CBCA8B9F}" presName="sibTrans" presStyleLbl="sibTrans2D1" presStyleIdx="0" presStyleCnt="0"/>
      <dgm:spPr/>
    </dgm:pt>
    <dgm:pt modelId="{3F852DBA-C5C9-4093-97C5-BAEE68FB0B63}" type="pres">
      <dgm:prSet presAssocID="{8B465444-EB34-4367-A2FB-E542F2E934D9}" presName="compNode" presStyleCnt="0"/>
      <dgm:spPr/>
    </dgm:pt>
    <dgm:pt modelId="{32A6E778-88F9-4298-A72F-3A9FDAA8696D}" type="pres">
      <dgm:prSet presAssocID="{8B465444-EB34-4367-A2FB-E542F2E934D9}" presName="iconBgRect" presStyleLbl="bgShp" presStyleIdx="3" presStyleCnt="4"/>
      <dgm:spPr/>
    </dgm:pt>
    <dgm:pt modelId="{B598ACBF-873B-482C-A127-6BE1835F08E4}" type="pres">
      <dgm:prSet presAssocID="{8B465444-EB34-4367-A2FB-E542F2E934D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4E546151-0E0B-4D0C-983A-FE28B306DB6D}" type="pres">
      <dgm:prSet presAssocID="{8B465444-EB34-4367-A2FB-E542F2E934D9}" presName="spaceRect" presStyleCnt="0"/>
      <dgm:spPr/>
    </dgm:pt>
    <dgm:pt modelId="{4C9D9032-C85E-4D2C-A789-DBEA0AE502FC}" type="pres">
      <dgm:prSet presAssocID="{8B465444-EB34-4367-A2FB-E542F2E934D9}" presName="textRect" presStyleLbl="revTx" presStyleIdx="3" presStyleCnt="4">
        <dgm:presLayoutVars>
          <dgm:chMax val="1"/>
          <dgm:chPref val="1"/>
        </dgm:presLayoutVars>
      </dgm:prSet>
      <dgm:spPr/>
    </dgm:pt>
  </dgm:ptLst>
  <dgm:cxnLst>
    <dgm:cxn modelId="{8D8E8A0F-8FF4-4740-9D8E-1690503131F0}" srcId="{8A0FBCEE-18EC-41AF-993F-E1CC4E7B1FED}" destId="{8B465444-EB34-4367-A2FB-E542F2E934D9}" srcOrd="3" destOrd="0" parTransId="{15BF276F-B3CB-4556-AE6E-2141CA8BE104}" sibTransId="{ABB4BE00-F195-4D32-B16C-DC139BB6AAD3}"/>
    <dgm:cxn modelId="{73305019-6697-40B7-8C13-574F06679D66}" type="presOf" srcId="{40455723-6A94-4865-BAAA-5802C33E25D1}" destId="{B2CFB263-E160-4FE0-AEEA-7498150C89C6}" srcOrd="0" destOrd="0" presId="urn:microsoft.com/office/officeart/2018/2/layout/IconCircleList"/>
    <dgm:cxn modelId="{FD688E1F-F5B5-4CB2-9C0D-240E67787412}" type="presOf" srcId="{8B465444-EB34-4367-A2FB-E542F2E934D9}" destId="{4C9D9032-C85E-4D2C-A789-DBEA0AE502FC}" srcOrd="0" destOrd="0" presId="urn:microsoft.com/office/officeart/2018/2/layout/IconCircleList"/>
    <dgm:cxn modelId="{BCD9D520-6878-4B08-B48C-8E9B4C0FA636}" type="presOf" srcId="{8A0FBCEE-18EC-41AF-993F-E1CC4E7B1FED}" destId="{410F983A-6AAC-4A57-AD7C-1CABB1528678}" srcOrd="0" destOrd="0" presId="urn:microsoft.com/office/officeart/2018/2/layout/IconCircleList"/>
    <dgm:cxn modelId="{5ACBB146-579C-4D3B-B3BF-6FC499E8C68B}" type="presOf" srcId="{B0FAF18F-489E-4C95-A909-F89D8D776B87}" destId="{0D9A4C47-CEFA-4D29-BEFE-09B3B44E885D}" srcOrd="0" destOrd="0" presId="urn:microsoft.com/office/officeart/2018/2/layout/IconCircleList"/>
    <dgm:cxn modelId="{CE5A7779-D309-4370-9012-8E6A79B120CB}" srcId="{8A0FBCEE-18EC-41AF-993F-E1CC4E7B1FED}" destId="{B0FAF18F-489E-4C95-A909-F89D8D776B87}" srcOrd="0" destOrd="0" parTransId="{07C3CBE4-7F19-4BEA-A50E-425AA362D288}" sibTransId="{9559C02A-3000-4DB2-B384-C92A2FE6EE22}"/>
    <dgm:cxn modelId="{B314DD80-CA03-4275-A301-A6CB46A57DB2}" srcId="{8A0FBCEE-18EC-41AF-993F-E1CC4E7B1FED}" destId="{1432562F-D654-4BB5-BA9E-3938798581CD}" srcOrd="2" destOrd="0" parTransId="{C831E818-0751-4C6D-A313-C54F827622AC}" sibTransId="{CADD7083-8951-4432-907A-17A9CBCA8B9F}"/>
    <dgm:cxn modelId="{E5F5398D-F63A-4C00-99B9-AA388C581D35}" type="presOf" srcId="{9559C02A-3000-4DB2-B384-C92A2FE6EE22}" destId="{2771D90A-5B89-4FBF-9B74-73E760189E23}" srcOrd="0" destOrd="0" presId="urn:microsoft.com/office/officeart/2018/2/layout/IconCircleList"/>
    <dgm:cxn modelId="{CCDCDF99-D160-4520-8401-DE03A4CC6288}" srcId="{8A0FBCEE-18EC-41AF-993F-E1CC4E7B1FED}" destId="{5AF80A0E-3CC3-4A31-9E39-0D1125E40DBC}" srcOrd="1" destOrd="0" parTransId="{CF10AA46-F96A-4FF5-A87B-B84950600AF3}" sibTransId="{40455723-6A94-4865-BAAA-5802C33E25D1}"/>
    <dgm:cxn modelId="{F0DA87AE-876B-4D1F-9CDA-2E535EEED88C}" type="presOf" srcId="{5AF80A0E-3CC3-4A31-9E39-0D1125E40DBC}" destId="{33003AC6-03B6-4032-B310-6C6EF00B7652}" srcOrd="0" destOrd="0" presId="urn:microsoft.com/office/officeart/2018/2/layout/IconCircleList"/>
    <dgm:cxn modelId="{47EBF3B5-9262-4B69-90D9-B086AF5D68B5}" type="presOf" srcId="{1432562F-D654-4BB5-BA9E-3938798581CD}" destId="{81043C4C-ADAE-41B7-8D9F-92EB64B5DA48}" srcOrd="0" destOrd="0" presId="urn:microsoft.com/office/officeart/2018/2/layout/IconCircleList"/>
    <dgm:cxn modelId="{605DF7DD-6F1D-4280-B083-56D6C9BBD8BF}" type="presOf" srcId="{CADD7083-8951-4432-907A-17A9CBCA8B9F}" destId="{3BB0D8F0-70C8-4E3E-8E4A-2C2A4719B0B9}" srcOrd="0" destOrd="0" presId="urn:microsoft.com/office/officeart/2018/2/layout/IconCircleList"/>
    <dgm:cxn modelId="{C7335B85-67F5-4769-985F-E2BE280E04A9}" type="presParOf" srcId="{410F983A-6AAC-4A57-AD7C-1CABB1528678}" destId="{0C45D391-C526-4BE3-92F9-0DC272B22FA8}" srcOrd="0" destOrd="0" presId="urn:microsoft.com/office/officeart/2018/2/layout/IconCircleList"/>
    <dgm:cxn modelId="{61B647E7-D333-4C9C-B31B-F949FBDDA32D}" type="presParOf" srcId="{0C45D391-C526-4BE3-92F9-0DC272B22FA8}" destId="{0C5BE2A5-24B1-426E-B7C4-15D8C17B1981}" srcOrd="0" destOrd="0" presId="urn:microsoft.com/office/officeart/2018/2/layout/IconCircleList"/>
    <dgm:cxn modelId="{02141495-2CFA-4796-BAED-4800E9DB8FED}" type="presParOf" srcId="{0C5BE2A5-24B1-426E-B7C4-15D8C17B1981}" destId="{3C7EB2F8-8C20-435D-851C-883371699D44}" srcOrd="0" destOrd="0" presId="urn:microsoft.com/office/officeart/2018/2/layout/IconCircleList"/>
    <dgm:cxn modelId="{C91DA84F-6B0D-45EB-93F6-1C858B280C7A}" type="presParOf" srcId="{0C5BE2A5-24B1-426E-B7C4-15D8C17B1981}" destId="{ED7423ED-CDAF-4C1A-B99D-BECB9910BFC1}" srcOrd="1" destOrd="0" presId="urn:microsoft.com/office/officeart/2018/2/layout/IconCircleList"/>
    <dgm:cxn modelId="{5F168FFF-1936-4F97-AD48-F967C7C403FB}" type="presParOf" srcId="{0C5BE2A5-24B1-426E-B7C4-15D8C17B1981}" destId="{E0A658A6-CBA3-4B7C-8EED-BB37B6966149}" srcOrd="2" destOrd="0" presId="urn:microsoft.com/office/officeart/2018/2/layout/IconCircleList"/>
    <dgm:cxn modelId="{8894189E-DB3F-4B40-8C48-629DBCDE6B5E}" type="presParOf" srcId="{0C5BE2A5-24B1-426E-B7C4-15D8C17B1981}" destId="{0D9A4C47-CEFA-4D29-BEFE-09B3B44E885D}" srcOrd="3" destOrd="0" presId="urn:microsoft.com/office/officeart/2018/2/layout/IconCircleList"/>
    <dgm:cxn modelId="{46EFCB57-41CD-45CD-B8CF-A1832D394764}" type="presParOf" srcId="{0C45D391-C526-4BE3-92F9-0DC272B22FA8}" destId="{2771D90A-5B89-4FBF-9B74-73E760189E23}" srcOrd="1" destOrd="0" presId="urn:microsoft.com/office/officeart/2018/2/layout/IconCircleList"/>
    <dgm:cxn modelId="{F68CAA30-E69F-4268-A657-49308DDF2BE6}" type="presParOf" srcId="{0C45D391-C526-4BE3-92F9-0DC272B22FA8}" destId="{916BE982-64EC-4971-9EAC-07B1523126AA}" srcOrd="2" destOrd="0" presId="urn:microsoft.com/office/officeart/2018/2/layout/IconCircleList"/>
    <dgm:cxn modelId="{3CB01851-CFCB-402A-A3A6-1E921E9BE5BD}" type="presParOf" srcId="{916BE982-64EC-4971-9EAC-07B1523126AA}" destId="{2FA240BC-68C4-49F9-A174-DA17008C9DCE}" srcOrd="0" destOrd="0" presId="urn:microsoft.com/office/officeart/2018/2/layout/IconCircleList"/>
    <dgm:cxn modelId="{1073784D-47AC-4F66-812B-FE03C1127D3F}" type="presParOf" srcId="{916BE982-64EC-4971-9EAC-07B1523126AA}" destId="{2DA46FEE-5888-4661-9948-31FBB126333A}" srcOrd="1" destOrd="0" presId="urn:microsoft.com/office/officeart/2018/2/layout/IconCircleList"/>
    <dgm:cxn modelId="{7D84D823-DD0B-40BB-AA63-13F322134862}" type="presParOf" srcId="{916BE982-64EC-4971-9EAC-07B1523126AA}" destId="{97820B30-AFC9-477B-8F8E-3F40A4A48C7A}" srcOrd="2" destOrd="0" presId="urn:microsoft.com/office/officeart/2018/2/layout/IconCircleList"/>
    <dgm:cxn modelId="{705C20ED-F665-40B2-9DF7-E7140479513C}" type="presParOf" srcId="{916BE982-64EC-4971-9EAC-07B1523126AA}" destId="{33003AC6-03B6-4032-B310-6C6EF00B7652}" srcOrd="3" destOrd="0" presId="urn:microsoft.com/office/officeart/2018/2/layout/IconCircleList"/>
    <dgm:cxn modelId="{D3D8E83D-9767-423B-8DAD-FB425A439EA2}" type="presParOf" srcId="{0C45D391-C526-4BE3-92F9-0DC272B22FA8}" destId="{B2CFB263-E160-4FE0-AEEA-7498150C89C6}" srcOrd="3" destOrd="0" presId="urn:microsoft.com/office/officeart/2018/2/layout/IconCircleList"/>
    <dgm:cxn modelId="{A0879D60-4528-4E85-BE6A-6870F805C21B}" type="presParOf" srcId="{0C45D391-C526-4BE3-92F9-0DC272B22FA8}" destId="{9F0311AE-ABED-48A3-820D-F92678A2D323}" srcOrd="4" destOrd="0" presId="urn:microsoft.com/office/officeart/2018/2/layout/IconCircleList"/>
    <dgm:cxn modelId="{BC7082D2-6C5F-43B3-884D-05EA7172BBCC}" type="presParOf" srcId="{9F0311AE-ABED-48A3-820D-F92678A2D323}" destId="{CC67899D-DBA3-4CE2-91F9-4AE861D929EC}" srcOrd="0" destOrd="0" presId="urn:microsoft.com/office/officeart/2018/2/layout/IconCircleList"/>
    <dgm:cxn modelId="{0853F911-B718-4FA1-B1EC-105FCCA68F89}" type="presParOf" srcId="{9F0311AE-ABED-48A3-820D-F92678A2D323}" destId="{ABEF414D-3FE1-4161-B1A2-A8DE93AADC26}" srcOrd="1" destOrd="0" presId="urn:microsoft.com/office/officeart/2018/2/layout/IconCircleList"/>
    <dgm:cxn modelId="{3194AE48-0225-4666-9F79-CA1F0A1AD5CD}" type="presParOf" srcId="{9F0311AE-ABED-48A3-820D-F92678A2D323}" destId="{9679C870-47BA-4C93-A28E-39D3BEC84D62}" srcOrd="2" destOrd="0" presId="urn:microsoft.com/office/officeart/2018/2/layout/IconCircleList"/>
    <dgm:cxn modelId="{07E4D677-583B-4B7F-A885-609F63A4D558}" type="presParOf" srcId="{9F0311AE-ABED-48A3-820D-F92678A2D323}" destId="{81043C4C-ADAE-41B7-8D9F-92EB64B5DA48}" srcOrd="3" destOrd="0" presId="urn:microsoft.com/office/officeart/2018/2/layout/IconCircleList"/>
    <dgm:cxn modelId="{A147B78C-A929-4E1C-B163-2AE306104C59}" type="presParOf" srcId="{0C45D391-C526-4BE3-92F9-0DC272B22FA8}" destId="{3BB0D8F0-70C8-4E3E-8E4A-2C2A4719B0B9}" srcOrd="5" destOrd="0" presId="urn:microsoft.com/office/officeart/2018/2/layout/IconCircleList"/>
    <dgm:cxn modelId="{D0B48B90-B9BC-4520-A393-14A01A374A65}" type="presParOf" srcId="{0C45D391-C526-4BE3-92F9-0DC272B22FA8}" destId="{3F852DBA-C5C9-4093-97C5-BAEE68FB0B63}" srcOrd="6" destOrd="0" presId="urn:microsoft.com/office/officeart/2018/2/layout/IconCircleList"/>
    <dgm:cxn modelId="{2E332561-E334-4346-BACB-820F2C660BFD}" type="presParOf" srcId="{3F852DBA-C5C9-4093-97C5-BAEE68FB0B63}" destId="{32A6E778-88F9-4298-A72F-3A9FDAA8696D}" srcOrd="0" destOrd="0" presId="urn:microsoft.com/office/officeart/2018/2/layout/IconCircleList"/>
    <dgm:cxn modelId="{CE77A240-275A-440D-B53E-7E64CE87C4E0}" type="presParOf" srcId="{3F852DBA-C5C9-4093-97C5-BAEE68FB0B63}" destId="{B598ACBF-873B-482C-A127-6BE1835F08E4}" srcOrd="1" destOrd="0" presId="urn:microsoft.com/office/officeart/2018/2/layout/IconCircleList"/>
    <dgm:cxn modelId="{8BA447ED-545A-4319-9916-A232C401A7AB}" type="presParOf" srcId="{3F852DBA-C5C9-4093-97C5-BAEE68FB0B63}" destId="{4E546151-0E0B-4D0C-983A-FE28B306DB6D}" srcOrd="2" destOrd="0" presId="urn:microsoft.com/office/officeart/2018/2/layout/IconCircleList"/>
    <dgm:cxn modelId="{32B9F1BD-BF7B-47BA-9593-4D428F6F792C}" type="presParOf" srcId="{3F852DBA-C5C9-4093-97C5-BAEE68FB0B63}" destId="{4C9D9032-C85E-4D2C-A789-DBEA0AE502F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75C61-8218-4597-8B64-6E18629D5E5B}">
      <dsp:nvSpPr>
        <dsp:cNvPr id="0" name=""/>
        <dsp:cNvSpPr/>
      </dsp:nvSpPr>
      <dsp:spPr>
        <a:xfrm>
          <a:off x="790816" y="764543"/>
          <a:ext cx="1069582" cy="10695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5672B0-C468-47F1-9CC9-24C3D57760E6}">
      <dsp:nvSpPr>
        <dsp:cNvPr id="0" name=""/>
        <dsp:cNvSpPr/>
      </dsp:nvSpPr>
      <dsp:spPr>
        <a:xfrm>
          <a:off x="137182" y="2149942"/>
          <a:ext cx="23768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US" sz="1900" kern="1200"/>
            <a:t>Quality Sleep</a:t>
          </a:r>
        </a:p>
      </dsp:txBody>
      <dsp:txXfrm>
        <a:off x="137182" y="2149942"/>
        <a:ext cx="2376850" cy="720000"/>
      </dsp:txXfrm>
    </dsp:sp>
    <dsp:sp modelId="{763C059B-21B4-46FB-8917-2228D0E24575}">
      <dsp:nvSpPr>
        <dsp:cNvPr id="0" name=""/>
        <dsp:cNvSpPr/>
      </dsp:nvSpPr>
      <dsp:spPr>
        <a:xfrm>
          <a:off x="3583616" y="764543"/>
          <a:ext cx="1069582" cy="10695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069EE7-94E7-4F5B-BB88-83AEEC1D8272}">
      <dsp:nvSpPr>
        <dsp:cNvPr id="0" name=""/>
        <dsp:cNvSpPr/>
      </dsp:nvSpPr>
      <dsp:spPr>
        <a:xfrm>
          <a:off x="2929982" y="2149942"/>
          <a:ext cx="23768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US" sz="1900" kern="1200"/>
            <a:t>Daily aerobic / anerobic exercise</a:t>
          </a:r>
        </a:p>
      </dsp:txBody>
      <dsp:txXfrm>
        <a:off x="2929982" y="2149942"/>
        <a:ext cx="2376850" cy="720000"/>
      </dsp:txXfrm>
    </dsp:sp>
    <dsp:sp modelId="{C35C19A2-B6CA-48EF-B87F-A24A01409047}">
      <dsp:nvSpPr>
        <dsp:cNvPr id="0" name=""/>
        <dsp:cNvSpPr/>
      </dsp:nvSpPr>
      <dsp:spPr>
        <a:xfrm>
          <a:off x="6376415" y="764543"/>
          <a:ext cx="1069582" cy="10695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CB0D274-4045-4A31-B3B0-FB430A7CB49D}">
      <dsp:nvSpPr>
        <dsp:cNvPr id="0" name=""/>
        <dsp:cNvSpPr/>
      </dsp:nvSpPr>
      <dsp:spPr>
        <a:xfrm>
          <a:off x="5722781" y="2149942"/>
          <a:ext cx="23768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US" sz="1900" kern="1200">
              <a:latin typeface="Gill Sans MT" panose="020B0502020104020203"/>
            </a:rPr>
            <a:t>Health</a:t>
          </a:r>
          <a:r>
            <a:rPr lang="en-US" sz="1900" kern="1200"/>
            <a:t>  Nutritionally Balanced Diet</a:t>
          </a:r>
        </a:p>
      </dsp:txBody>
      <dsp:txXfrm>
        <a:off x="5722781" y="2149942"/>
        <a:ext cx="2376850" cy="720000"/>
      </dsp:txXfrm>
    </dsp:sp>
    <dsp:sp modelId="{D4E1E50C-3A34-4420-97AE-21037586DB71}">
      <dsp:nvSpPr>
        <dsp:cNvPr id="0" name=""/>
        <dsp:cNvSpPr/>
      </dsp:nvSpPr>
      <dsp:spPr>
        <a:xfrm>
          <a:off x="9169215" y="764543"/>
          <a:ext cx="1069582" cy="10695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7856BA9-3D2F-4C0D-8183-B6F4CAD6BBFD}">
      <dsp:nvSpPr>
        <dsp:cNvPr id="0" name=""/>
        <dsp:cNvSpPr/>
      </dsp:nvSpPr>
      <dsp:spPr>
        <a:xfrm>
          <a:off x="8515581" y="2149942"/>
          <a:ext cx="23768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US" sz="1900" kern="1200"/>
            <a:t>Mindfulness (beyond organization and intent)</a:t>
          </a:r>
        </a:p>
      </dsp:txBody>
      <dsp:txXfrm>
        <a:off x="8515581" y="2149942"/>
        <a:ext cx="23768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745AA-A03F-4581-AFD6-60515D7A7F2B}">
      <dsp:nvSpPr>
        <dsp:cNvPr id="0" name=""/>
        <dsp:cNvSpPr/>
      </dsp:nvSpPr>
      <dsp:spPr>
        <a:xfrm>
          <a:off x="10090" y="721876"/>
          <a:ext cx="3426543" cy="1027963"/>
        </a:xfrm>
        <a:prstGeom prst="rect">
          <a:avLst/>
        </a:prstGeom>
        <a:solidFill>
          <a:srgbClr val="86BCC9"/>
        </a:solidFill>
        <a:ln w="22225" cap="rnd" cmpd="sng" algn="ctr">
          <a:solidFill>
            <a:srgbClr val="6D98A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600200">
            <a:lnSpc>
              <a:spcPct val="90000"/>
            </a:lnSpc>
            <a:spcBef>
              <a:spcPct val="0"/>
            </a:spcBef>
            <a:spcAft>
              <a:spcPct val="35000"/>
            </a:spcAft>
            <a:buNone/>
          </a:pPr>
          <a:r>
            <a:rPr lang="en-US" sz="3600" kern="1200"/>
            <a:t>Provide</a:t>
          </a:r>
        </a:p>
      </dsp:txBody>
      <dsp:txXfrm>
        <a:off x="10090" y="721876"/>
        <a:ext cx="3426543" cy="1027963"/>
      </dsp:txXfrm>
    </dsp:sp>
    <dsp:sp modelId="{74FCBA04-CF82-40F9-A44A-E8340542B3BF}">
      <dsp:nvSpPr>
        <dsp:cNvPr id="0" name=""/>
        <dsp:cNvSpPr/>
      </dsp:nvSpPr>
      <dsp:spPr>
        <a:xfrm>
          <a:off x="10090" y="1749839"/>
          <a:ext cx="3426543" cy="1879622"/>
        </a:xfrm>
        <a:prstGeom prst="rect">
          <a:avLst/>
        </a:prstGeom>
        <a:solidFill>
          <a:schemeClr val="bg1">
            <a:lumMod val="95000"/>
            <a:alpha val="89804"/>
          </a:schemeClr>
        </a:solidFill>
        <a:ln w="22225" cap="rnd" cmpd="sng" algn="ctr">
          <a:solidFill>
            <a:srgbClr val="6D98A1">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800100">
            <a:lnSpc>
              <a:spcPct val="114000"/>
            </a:lnSpc>
            <a:spcBef>
              <a:spcPct val="0"/>
            </a:spcBef>
            <a:spcAft>
              <a:spcPts val="0"/>
            </a:spcAft>
            <a:buNone/>
          </a:pPr>
          <a:r>
            <a:rPr lang="en-US" sz="1800" kern="1200">
              <a:solidFill>
                <a:schemeClr val="tx2"/>
              </a:solidFill>
            </a:rPr>
            <a:t>…breaks for the student to use self-calming or anxiety-reducing techniques taught by the CMHC.</a:t>
          </a:r>
        </a:p>
      </dsp:txBody>
      <dsp:txXfrm>
        <a:off x="10090" y="1749839"/>
        <a:ext cx="3426543" cy="1879622"/>
      </dsp:txXfrm>
    </dsp:sp>
    <dsp:sp modelId="{0DF7568A-9619-460B-B42C-8818F7818C79}">
      <dsp:nvSpPr>
        <dsp:cNvPr id="0" name=""/>
        <dsp:cNvSpPr/>
      </dsp:nvSpPr>
      <dsp:spPr>
        <a:xfrm>
          <a:off x="3544528" y="721876"/>
          <a:ext cx="3426543" cy="1027963"/>
        </a:xfrm>
        <a:prstGeom prst="rect">
          <a:avLst/>
        </a:prstGeom>
        <a:solidFill>
          <a:srgbClr val="F58D22"/>
        </a:solidFill>
        <a:ln w="22225" cap="rnd" cmpd="sng" algn="ctr">
          <a:solidFill>
            <a:srgbClr val="6D98A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600200">
            <a:lnSpc>
              <a:spcPct val="90000"/>
            </a:lnSpc>
            <a:spcBef>
              <a:spcPct val="0"/>
            </a:spcBef>
            <a:spcAft>
              <a:spcPct val="35000"/>
            </a:spcAft>
            <a:buNone/>
          </a:pPr>
          <a:r>
            <a:rPr lang="en-US" sz="3600" kern="1200"/>
            <a:t>Allow</a:t>
          </a:r>
        </a:p>
      </dsp:txBody>
      <dsp:txXfrm>
        <a:off x="3544528" y="721876"/>
        <a:ext cx="3426543" cy="1027963"/>
      </dsp:txXfrm>
    </dsp:sp>
    <dsp:sp modelId="{232C8F3A-114E-4E05-8AC9-4C317A663963}">
      <dsp:nvSpPr>
        <dsp:cNvPr id="0" name=""/>
        <dsp:cNvSpPr/>
      </dsp:nvSpPr>
      <dsp:spPr>
        <a:xfrm>
          <a:off x="3544528" y="1749839"/>
          <a:ext cx="3426543" cy="1879622"/>
        </a:xfrm>
        <a:prstGeom prst="rect">
          <a:avLst/>
        </a:prstGeom>
        <a:solidFill>
          <a:schemeClr val="accent1">
            <a:lumMod val="20000"/>
            <a:lumOff val="80000"/>
            <a:alpha val="90000"/>
          </a:schemeClr>
        </a:solidFill>
        <a:ln w="22225" cap="rnd" cmpd="sng" algn="ctr">
          <a:solidFill>
            <a:srgbClr val="6D98A1">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800100">
            <a:lnSpc>
              <a:spcPct val="114000"/>
            </a:lnSpc>
            <a:spcBef>
              <a:spcPct val="0"/>
            </a:spcBef>
            <a:spcAft>
              <a:spcPts val="0"/>
            </a:spcAft>
            <a:buNone/>
          </a:pPr>
          <a:r>
            <a:rPr lang="en-US" sz="1800" kern="1200">
              <a:solidFill>
                <a:schemeClr val="tx2"/>
              </a:solidFill>
            </a:rPr>
            <a:t>…the student to have a self-calming object or picture on hand.</a:t>
          </a:r>
        </a:p>
      </dsp:txBody>
      <dsp:txXfrm>
        <a:off x="3544528" y="1749839"/>
        <a:ext cx="3426543" cy="1879622"/>
      </dsp:txXfrm>
    </dsp:sp>
    <dsp:sp modelId="{317D7660-1252-4ADC-9CA0-AF40E579C9BC}">
      <dsp:nvSpPr>
        <dsp:cNvPr id="0" name=""/>
        <dsp:cNvSpPr/>
      </dsp:nvSpPr>
      <dsp:spPr>
        <a:xfrm>
          <a:off x="7078966" y="721876"/>
          <a:ext cx="3426543" cy="1027963"/>
        </a:xfrm>
        <a:prstGeom prst="rect">
          <a:avLst/>
        </a:prstGeom>
        <a:solidFill>
          <a:srgbClr val="192A74"/>
        </a:solidFill>
        <a:ln w="22225" cap="rnd" cmpd="sng" algn="ctr">
          <a:solidFill>
            <a:srgbClr val="6D98A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600200">
            <a:lnSpc>
              <a:spcPct val="90000"/>
            </a:lnSpc>
            <a:spcBef>
              <a:spcPct val="0"/>
            </a:spcBef>
            <a:spcAft>
              <a:spcPct val="35000"/>
            </a:spcAft>
            <a:buNone/>
          </a:pPr>
          <a:r>
            <a:rPr lang="en-US" sz="3600" kern="1200"/>
            <a:t>Allow</a:t>
          </a:r>
        </a:p>
      </dsp:txBody>
      <dsp:txXfrm>
        <a:off x="7078966" y="721876"/>
        <a:ext cx="3426543" cy="1027963"/>
      </dsp:txXfrm>
    </dsp:sp>
    <dsp:sp modelId="{0B144CF6-166D-41F3-93A9-C595F44939B7}">
      <dsp:nvSpPr>
        <dsp:cNvPr id="0" name=""/>
        <dsp:cNvSpPr/>
      </dsp:nvSpPr>
      <dsp:spPr>
        <a:xfrm>
          <a:off x="7078966" y="1749839"/>
          <a:ext cx="3426543" cy="1879622"/>
        </a:xfrm>
        <a:prstGeom prst="rect">
          <a:avLst/>
        </a:prstGeom>
        <a:solidFill>
          <a:schemeClr val="accent6">
            <a:lumMod val="20000"/>
            <a:lumOff val="80000"/>
            <a:alpha val="90000"/>
          </a:schemeClr>
        </a:solidFill>
        <a:ln w="22225" cap="rnd" cmpd="sng" algn="ctr">
          <a:solidFill>
            <a:srgbClr val="6D98A1">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800100">
            <a:lnSpc>
              <a:spcPct val="114000"/>
            </a:lnSpc>
            <a:spcBef>
              <a:spcPct val="0"/>
            </a:spcBef>
            <a:spcAft>
              <a:spcPts val="0"/>
            </a:spcAft>
            <a:buNone/>
          </a:pPr>
          <a:r>
            <a:rPr lang="en-US" sz="1800" kern="1200">
              <a:solidFill>
                <a:schemeClr val="tx2"/>
              </a:solidFill>
            </a:rPr>
            <a:t>…the student to see assigned staff mentor or go to Wellness.</a:t>
          </a:r>
        </a:p>
      </dsp:txBody>
      <dsp:txXfrm>
        <a:off x="7078966" y="1749839"/>
        <a:ext cx="3426543" cy="18796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37590-8F23-466D-8C3B-5B4B4D83196F}">
      <dsp:nvSpPr>
        <dsp:cNvPr id="0" name=""/>
        <dsp:cNvSpPr/>
      </dsp:nvSpPr>
      <dsp:spPr>
        <a:xfrm>
          <a:off x="7438" y="177445"/>
          <a:ext cx="2544259" cy="763277"/>
        </a:xfrm>
        <a:prstGeom prst="rect">
          <a:avLst/>
        </a:prstGeom>
        <a:solidFill>
          <a:srgbClr val="86BCC9"/>
        </a:solidFill>
        <a:ln w="22225" cap="rnd" cmpd="sng" algn="ctr">
          <a:solidFill>
            <a:srgbClr val="6D98A1"/>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200150">
            <a:lnSpc>
              <a:spcPct val="90000"/>
            </a:lnSpc>
            <a:spcBef>
              <a:spcPct val="0"/>
            </a:spcBef>
            <a:spcAft>
              <a:spcPct val="35000"/>
            </a:spcAft>
            <a:buNone/>
          </a:pPr>
          <a:r>
            <a:rPr lang="en-US" sz="2700" kern="1200"/>
            <a:t>Allow</a:t>
          </a:r>
        </a:p>
      </dsp:txBody>
      <dsp:txXfrm>
        <a:off x="7438" y="177445"/>
        <a:ext cx="2544259" cy="763277"/>
      </dsp:txXfrm>
    </dsp:sp>
    <dsp:sp modelId="{F098EB30-8F96-4CFC-9123-BACDC5970866}">
      <dsp:nvSpPr>
        <dsp:cNvPr id="0" name=""/>
        <dsp:cNvSpPr/>
      </dsp:nvSpPr>
      <dsp:spPr>
        <a:xfrm>
          <a:off x="7438" y="940723"/>
          <a:ext cx="2544259" cy="3233168"/>
        </a:xfrm>
        <a:prstGeom prst="rect">
          <a:avLst/>
        </a:prstGeom>
        <a:solidFill>
          <a:schemeClr val="accent6">
            <a:lumMod val="20000"/>
            <a:lumOff val="80000"/>
            <a:alpha val="90000"/>
          </a:schemeClr>
        </a:solidFill>
        <a:ln w="22225" cap="rnd" cmpd="sng" algn="ctr">
          <a:solidFill>
            <a:srgbClr val="6D98A1">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800100">
            <a:lnSpc>
              <a:spcPct val="114000"/>
            </a:lnSpc>
            <a:spcBef>
              <a:spcPct val="0"/>
            </a:spcBef>
            <a:spcAft>
              <a:spcPts val="0"/>
            </a:spcAft>
            <a:buNone/>
          </a:pPr>
          <a:r>
            <a:rPr lang="en-US" sz="1800" kern="1200">
              <a:solidFill>
                <a:schemeClr val="tx2"/>
              </a:solidFill>
            </a:rPr>
            <a:t>…student to sit in classroom where they are the most comfortable.</a:t>
          </a:r>
        </a:p>
      </dsp:txBody>
      <dsp:txXfrm>
        <a:off x="7438" y="940723"/>
        <a:ext cx="2544259" cy="3233168"/>
      </dsp:txXfrm>
    </dsp:sp>
    <dsp:sp modelId="{8BCC325C-208D-4B3E-B99B-0623A6BEBA5D}">
      <dsp:nvSpPr>
        <dsp:cNvPr id="0" name=""/>
        <dsp:cNvSpPr/>
      </dsp:nvSpPr>
      <dsp:spPr>
        <a:xfrm>
          <a:off x="2659592" y="177445"/>
          <a:ext cx="2544259" cy="763277"/>
        </a:xfrm>
        <a:prstGeom prst="rect">
          <a:avLst/>
        </a:prstGeom>
        <a:solidFill>
          <a:srgbClr val="FFC000"/>
        </a:solidFill>
        <a:ln w="22225" cap="rnd" cmpd="sng" algn="ctr">
          <a:solidFill>
            <a:srgbClr val="6D98A1"/>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200150">
            <a:lnSpc>
              <a:spcPct val="90000"/>
            </a:lnSpc>
            <a:spcBef>
              <a:spcPct val="0"/>
            </a:spcBef>
            <a:spcAft>
              <a:spcPct val="35000"/>
            </a:spcAft>
            <a:buNone/>
          </a:pPr>
          <a:r>
            <a:rPr lang="en-US" sz="2700" kern="1200"/>
            <a:t>Allow</a:t>
          </a:r>
        </a:p>
      </dsp:txBody>
      <dsp:txXfrm>
        <a:off x="2659592" y="177445"/>
        <a:ext cx="2544259" cy="763277"/>
      </dsp:txXfrm>
    </dsp:sp>
    <dsp:sp modelId="{779D21CF-4926-4A96-A18A-89451C45324F}">
      <dsp:nvSpPr>
        <dsp:cNvPr id="0" name=""/>
        <dsp:cNvSpPr/>
      </dsp:nvSpPr>
      <dsp:spPr>
        <a:xfrm>
          <a:off x="2659592" y="940723"/>
          <a:ext cx="2544259" cy="3233168"/>
        </a:xfrm>
        <a:prstGeom prst="rect">
          <a:avLst/>
        </a:prstGeom>
        <a:solidFill>
          <a:schemeClr val="accent2">
            <a:lumMod val="20000"/>
            <a:lumOff val="80000"/>
            <a:alpha val="90000"/>
          </a:schemeClr>
        </a:solidFill>
        <a:ln w="22225" cap="rnd" cmpd="sng" algn="ctr">
          <a:solidFill>
            <a:srgbClr val="6D98A1">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800100" rtl="0">
            <a:lnSpc>
              <a:spcPct val="114000"/>
            </a:lnSpc>
            <a:spcBef>
              <a:spcPct val="0"/>
            </a:spcBef>
            <a:spcAft>
              <a:spcPts val="0"/>
            </a:spcAft>
            <a:buNone/>
          </a:pPr>
          <a:r>
            <a:rPr lang="en-US" sz="1800" kern="1200">
              <a:solidFill>
                <a:schemeClr val="tx2"/>
              </a:solidFill>
            </a:rPr>
            <a:t>…student to sit near an exit or back </a:t>
          </a:r>
          <a:r>
            <a:rPr lang="en-US" sz="1800" kern="1200">
              <a:solidFill>
                <a:schemeClr val="tx2"/>
              </a:solidFill>
              <a:latin typeface="Gill Sans MT" panose="020B0502020104020203"/>
            </a:rPr>
            <a:t>of </a:t>
          </a:r>
          <a:r>
            <a:rPr lang="en-US" sz="1800" kern="1200">
              <a:solidFill>
                <a:schemeClr val="tx2"/>
              </a:solidFill>
            </a:rPr>
            <a:t>the room during large meetings such as assemblies.</a:t>
          </a:r>
          <a:endParaRPr lang="en-US" sz="1800" kern="1200">
            <a:solidFill>
              <a:schemeClr val="tx2"/>
            </a:solidFill>
            <a:latin typeface="Gill Sans MT" panose="020B0502020104020203"/>
          </a:endParaRPr>
        </a:p>
        <a:p>
          <a:pPr marL="0" lvl="0" indent="0" algn="l" defTabSz="800100">
            <a:lnSpc>
              <a:spcPct val="114000"/>
            </a:lnSpc>
            <a:spcBef>
              <a:spcPct val="0"/>
            </a:spcBef>
            <a:spcAft>
              <a:spcPts val="0"/>
            </a:spcAft>
            <a:buNone/>
          </a:pPr>
          <a:r>
            <a:rPr lang="en-US" sz="1800" kern="1200">
              <a:solidFill>
                <a:schemeClr val="tx2"/>
              </a:solidFill>
            </a:rPr>
            <a:t>Allow student to leave the assembly to go to a designated area for a break.</a:t>
          </a:r>
        </a:p>
      </dsp:txBody>
      <dsp:txXfrm>
        <a:off x="2659592" y="940723"/>
        <a:ext cx="2544259" cy="3233168"/>
      </dsp:txXfrm>
    </dsp:sp>
    <dsp:sp modelId="{116E39A1-0B9C-4DBA-9FF3-82FAC3622641}">
      <dsp:nvSpPr>
        <dsp:cNvPr id="0" name=""/>
        <dsp:cNvSpPr/>
      </dsp:nvSpPr>
      <dsp:spPr>
        <a:xfrm>
          <a:off x="5311747" y="177445"/>
          <a:ext cx="2544259" cy="763277"/>
        </a:xfrm>
        <a:prstGeom prst="rect">
          <a:avLst/>
        </a:prstGeom>
        <a:solidFill>
          <a:srgbClr val="002060"/>
        </a:solidFill>
        <a:ln w="22225" cap="rnd" cmpd="sng" algn="ctr">
          <a:solidFill>
            <a:srgbClr val="6D98A1"/>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200150">
            <a:lnSpc>
              <a:spcPct val="90000"/>
            </a:lnSpc>
            <a:spcBef>
              <a:spcPct val="0"/>
            </a:spcBef>
            <a:spcAft>
              <a:spcPct val="35000"/>
            </a:spcAft>
            <a:buNone/>
          </a:pPr>
          <a:r>
            <a:rPr lang="en-US" sz="2700" kern="1200"/>
            <a:t>Pair</a:t>
          </a:r>
        </a:p>
      </dsp:txBody>
      <dsp:txXfrm>
        <a:off x="5311747" y="177445"/>
        <a:ext cx="2544259" cy="763277"/>
      </dsp:txXfrm>
    </dsp:sp>
    <dsp:sp modelId="{C7B09350-C670-47AE-BBC1-4240FE5FD151}">
      <dsp:nvSpPr>
        <dsp:cNvPr id="0" name=""/>
        <dsp:cNvSpPr/>
      </dsp:nvSpPr>
      <dsp:spPr>
        <a:xfrm>
          <a:off x="5311747" y="940723"/>
          <a:ext cx="2544259" cy="3233168"/>
        </a:xfrm>
        <a:prstGeom prst="rect">
          <a:avLst/>
        </a:prstGeom>
        <a:solidFill>
          <a:schemeClr val="bg1">
            <a:alpha val="90000"/>
          </a:schemeClr>
        </a:solidFill>
        <a:ln w="22225" cap="rnd" cmpd="sng" algn="ctr">
          <a:solidFill>
            <a:srgbClr val="6D98A1">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800100">
            <a:lnSpc>
              <a:spcPct val="114000"/>
            </a:lnSpc>
            <a:spcBef>
              <a:spcPct val="0"/>
            </a:spcBef>
            <a:spcAft>
              <a:spcPts val="0"/>
            </a:spcAft>
            <a:buNone/>
          </a:pPr>
          <a:r>
            <a:rPr lang="en-US" sz="1800" kern="1200">
              <a:solidFill>
                <a:schemeClr val="tx2"/>
              </a:solidFill>
            </a:rPr>
            <a:t>…with student buddy during group activities.</a:t>
          </a:r>
        </a:p>
      </dsp:txBody>
      <dsp:txXfrm>
        <a:off x="5311747" y="940723"/>
        <a:ext cx="2544259" cy="3233168"/>
      </dsp:txXfrm>
    </dsp:sp>
    <dsp:sp modelId="{1878ACE5-35B1-4E69-8BE8-67ED37FE9F8C}">
      <dsp:nvSpPr>
        <dsp:cNvPr id="0" name=""/>
        <dsp:cNvSpPr/>
      </dsp:nvSpPr>
      <dsp:spPr>
        <a:xfrm>
          <a:off x="7963901" y="177445"/>
          <a:ext cx="2544259" cy="763277"/>
        </a:xfrm>
        <a:prstGeom prst="rect">
          <a:avLst/>
        </a:prstGeom>
        <a:solidFill>
          <a:schemeClr val="bg1">
            <a:lumMod val="75000"/>
          </a:schemeClr>
        </a:solidFill>
        <a:ln w="22225" cap="rnd" cmpd="sng" algn="ctr">
          <a:solidFill>
            <a:srgbClr val="6D98A1"/>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200150">
            <a:lnSpc>
              <a:spcPct val="90000"/>
            </a:lnSpc>
            <a:spcBef>
              <a:spcPct val="0"/>
            </a:spcBef>
            <a:spcAft>
              <a:spcPct val="35000"/>
            </a:spcAft>
            <a:buNone/>
          </a:pPr>
          <a:r>
            <a:rPr lang="en-US" sz="2700" kern="1200"/>
            <a:t>Allow</a:t>
          </a:r>
        </a:p>
      </dsp:txBody>
      <dsp:txXfrm>
        <a:off x="7963901" y="177445"/>
        <a:ext cx="2544259" cy="763277"/>
      </dsp:txXfrm>
    </dsp:sp>
    <dsp:sp modelId="{880FE5E1-6294-4C19-BECC-427582ECAE03}">
      <dsp:nvSpPr>
        <dsp:cNvPr id="0" name=""/>
        <dsp:cNvSpPr/>
      </dsp:nvSpPr>
      <dsp:spPr>
        <a:xfrm>
          <a:off x="7963901" y="940723"/>
          <a:ext cx="2544259" cy="3233168"/>
        </a:xfrm>
        <a:prstGeom prst="rect">
          <a:avLst/>
        </a:prstGeom>
        <a:solidFill>
          <a:schemeClr val="bg1">
            <a:lumMod val="95000"/>
            <a:alpha val="89804"/>
          </a:schemeClr>
        </a:solidFill>
        <a:ln w="22225" cap="rnd" cmpd="sng" algn="ctr">
          <a:solidFill>
            <a:srgbClr val="6D98A1">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800100">
            <a:lnSpc>
              <a:spcPct val="114000"/>
            </a:lnSpc>
            <a:spcBef>
              <a:spcPct val="0"/>
            </a:spcBef>
            <a:spcAft>
              <a:spcPts val="0"/>
            </a:spcAft>
            <a:buNone/>
          </a:pPr>
          <a:r>
            <a:rPr lang="en-US" sz="1800" kern="1200">
              <a:solidFill>
                <a:schemeClr val="tx2"/>
              </a:solidFill>
            </a:rPr>
            <a:t>…student to leave each class a few minutes early to arrive at next location before the bell rings.</a:t>
          </a:r>
        </a:p>
      </dsp:txBody>
      <dsp:txXfrm>
        <a:off x="7963901" y="940723"/>
        <a:ext cx="2544259" cy="32331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EB2F8-8C20-435D-851C-883371699D44}">
      <dsp:nvSpPr>
        <dsp:cNvPr id="0" name=""/>
        <dsp:cNvSpPr/>
      </dsp:nvSpPr>
      <dsp:spPr>
        <a:xfrm>
          <a:off x="6363" y="49811"/>
          <a:ext cx="1458500" cy="14585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7423ED-CDAF-4C1A-B99D-BECB9910BFC1}">
      <dsp:nvSpPr>
        <dsp:cNvPr id="0" name=""/>
        <dsp:cNvSpPr/>
      </dsp:nvSpPr>
      <dsp:spPr>
        <a:xfrm>
          <a:off x="312648" y="356096"/>
          <a:ext cx="845930" cy="8459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D9A4C47-CEFA-4D29-BEFE-09B3B44E885D}">
      <dsp:nvSpPr>
        <dsp:cNvPr id="0" name=""/>
        <dsp:cNvSpPr/>
      </dsp:nvSpPr>
      <dsp:spPr>
        <a:xfrm>
          <a:off x="1777400" y="49811"/>
          <a:ext cx="3437893" cy="145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Highlight a clear path</a:t>
          </a:r>
        </a:p>
      </dsp:txBody>
      <dsp:txXfrm>
        <a:off x="1777400" y="49811"/>
        <a:ext cx="3437893" cy="1458500"/>
      </dsp:txXfrm>
    </dsp:sp>
    <dsp:sp modelId="{2FA240BC-68C4-49F9-A174-DA17008C9DCE}">
      <dsp:nvSpPr>
        <dsp:cNvPr id="0" name=""/>
        <dsp:cNvSpPr/>
      </dsp:nvSpPr>
      <dsp:spPr>
        <a:xfrm>
          <a:off x="5814320" y="49811"/>
          <a:ext cx="1458500" cy="14585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A46FEE-5888-4661-9948-31FBB126333A}">
      <dsp:nvSpPr>
        <dsp:cNvPr id="0" name=""/>
        <dsp:cNvSpPr/>
      </dsp:nvSpPr>
      <dsp:spPr>
        <a:xfrm>
          <a:off x="6120606" y="356096"/>
          <a:ext cx="845930" cy="8459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3003AC6-03B6-4032-B310-6C6EF00B7652}">
      <dsp:nvSpPr>
        <dsp:cNvPr id="0" name=""/>
        <dsp:cNvSpPr/>
      </dsp:nvSpPr>
      <dsp:spPr>
        <a:xfrm>
          <a:off x="7585357" y="49811"/>
          <a:ext cx="3437893" cy="145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Break it down into shorter deadlines</a:t>
          </a:r>
        </a:p>
      </dsp:txBody>
      <dsp:txXfrm>
        <a:off x="7585357" y="49811"/>
        <a:ext cx="3437893" cy="1458500"/>
      </dsp:txXfrm>
    </dsp:sp>
    <dsp:sp modelId="{CC67899D-DBA3-4CE2-91F9-4AE861D929EC}">
      <dsp:nvSpPr>
        <dsp:cNvPr id="0" name=""/>
        <dsp:cNvSpPr/>
      </dsp:nvSpPr>
      <dsp:spPr>
        <a:xfrm>
          <a:off x="6363" y="2126174"/>
          <a:ext cx="1458500" cy="14585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EF414D-3FE1-4161-B1A2-A8DE93AADC26}">
      <dsp:nvSpPr>
        <dsp:cNvPr id="0" name=""/>
        <dsp:cNvSpPr/>
      </dsp:nvSpPr>
      <dsp:spPr>
        <a:xfrm>
          <a:off x="312648" y="2432459"/>
          <a:ext cx="845930" cy="845930"/>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1043C4C-ADAE-41B7-8D9F-92EB64B5DA48}">
      <dsp:nvSpPr>
        <dsp:cNvPr id="0" name=""/>
        <dsp:cNvSpPr/>
      </dsp:nvSpPr>
      <dsp:spPr>
        <a:xfrm>
          <a:off x="1777400" y="2126174"/>
          <a:ext cx="3437893" cy="145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Organize information into smaller chunks</a:t>
          </a:r>
        </a:p>
        <a:p>
          <a:pPr marL="0" lvl="0" indent="0" algn="l" defTabSz="1066800">
            <a:spcBef>
              <a:spcPct val="0"/>
            </a:spcBef>
            <a:spcAft>
              <a:spcPct val="35000"/>
            </a:spcAft>
            <a:buNone/>
          </a:pPr>
          <a:endParaRPr lang="en-US" sz="2400" kern="1200"/>
        </a:p>
      </dsp:txBody>
      <dsp:txXfrm>
        <a:off x="1777400" y="2126174"/>
        <a:ext cx="3437893" cy="1458500"/>
      </dsp:txXfrm>
    </dsp:sp>
    <dsp:sp modelId="{32A6E778-88F9-4298-A72F-3A9FDAA8696D}">
      <dsp:nvSpPr>
        <dsp:cNvPr id="0" name=""/>
        <dsp:cNvSpPr/>
      </dsp:nvSpPr>
      <dsp:spPr>
        <a:xfrm>
          <a:off x="5814320" y="2126174"/>
          <a:ext cx="1458500" cy="14585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98ACBF-873B-482C-A127-6BE1835F08E4}">
      <dsp:nvSpPr>
        <dsp:cNvPr id="0" name=""/>
        <dsp:cNvSpPr/>
      </dsp:nvSpPr>
      <dsp:spPr>
        <a:xfrm>
          <a:off x="6120606" y="2432459"/>
          <a:ext cx="845930" cy="8459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9D9032-C85E-4D2C-A789-DBEA0AE502FC}">
      <dsp:nvSpPr>
        <dsp:cNvPr id="0" name=""/>
        <dsp:cNvSpPr/>
      </dsp:nvSpPr>
      <dsp:spPr>
        <a:xfrm>
          <a:off x="7585357" y="2126174"/>
          <a:ext cx="3437893" cy="145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Prioritize important information</a:t>
          </a:r>
        </a:p>
      </dsp:txBody>
      <dsp:txXfrm>
        <a:off x="7585357" y="2126174"/>
        <a:ext cx="3437893" cy="14585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C3C3A6-B337-4D83-9CDB-B9C35780FF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C79A68-3D73-4695-8C1E-3CDBCB536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7C6B7-F63D-48F8-8C65-A57506B0F13B}" type="datetimeFigureOut">
              <a:rPr lang="en-US" smtClean="0"/>
              <a:t>6/20/2024</a:t>
            </a:fld>
            <a:endParaRPr lang="en-US"/>
          </a:p>
        </p:txBody>
      </p:sp>
      <p:sp>
        <p:nvSpPr>
          <p:cNvPr id="4" name="Footer Placeholder 3">
            <a:extLst>
              <a:ext uri="{FF2B5EF4-FFF2-40B4-BE49-F238E27FC236}">
                <a16:creationId xmlns:a16="http://schemas.microsoft.com/office/drawing/2014/main" id="{3CF5045C-A7CE-41D4-85C5-0E9ACEEF9B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9ABD0F-F8EA-4B9F-8647-FC7D4AE3D8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AB78DD-9481-4863-BCCC-946573546DA1}" type="slidenum">
              <a:rPr lang="en-US" smtClean="0"/>
              <a:t>‹#›</a:t>
            </a:fld>
            <a:endParaRPr lang="en-US"/>
          </a:p>
        </p:txBody>
      </p:sp>
    </p:spTree>
    <p:extLst>
      <p:ext uri="{BB962C8B-B14F-4D97-AF65-F5344CB8AC3E}">
        <p14:creationId xmlns:p14="http://schemas.microsoft.com/office/powerpoint/2010/main" val="58504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6/20/2024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topics on slide</a:t>
            </a:r>
          </a:p>
        </p:txBody>
      </p:sp>
      <p:sp>
        <p:nvSpPr>
          <p:cNvPr id="4" name="Slide Number Placeholder 3"/>
          <p:cNvSpPr>
            <a:spLocks noGrp="1"/>
          </p:cNvSpPr>
          <p:nvPr>
            <p:ph type="sldNum" sz="quarter" idx="5"/>
          </p:nvPr>
        </p:nvSpPr>
        <p:spPr/>
        <p:txBody>
          <a:bodyPr/>
          <a:lstStyle/>
          <a:p>
            <a:fld id="{C37D7554-D10C-4E29-B8E6-BB7111FA614F}" type="slidenum">
              <a:rPr lang="en-US" smtClean="0"/>
              <a:t>2</a:t>
            </a:fld>
            <a:endParaRPr lang="en-US"/>
          </a:p>
        </p:txBody>
      </p:sp>
    </p:spTree>
    <p:extLst>
      <p:ext uri="{BB962C8B-B14F-4D97-AF65-F5344CB8AC3E}">
        <p14:creationId xmlns:p14="http://schemas.microsoft.com/office/powerpoint/2010/main" val="600646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CLT is all about how the intake of new information can burden our cognitive capacity, more specifically our working memory capacity. </a:t>
            </a:r>
          </a:p>
          <a:p>
            <a:endParaRPr lang="en-US" dirty="0"/>
          </a:p>
          <a:p>
            <a:r>
              <a:rPr lang="en-US" dirty="0"/>
              <a:t>Therefore, the higher the cognitive load the lower the percentage of information that can be stored on Long Term Memory due to the Working Memory being overwhelmed.</a:t>
            </a:r>
            <a:endParaRPr lang="en-US" dirty="0">
              <a:ea typeface="Calibri"/>
              <a:cs typeface="Calibri"/>
            </a:endParaRPr>
          </a:p>
          <a:p>
            <a:endParaRPr lang="en-US" dirty="0"/>
          </a:p>
          <a:p>
            <a:r>
              <a:rPr lang="en-US" dirty="0"/>
              <a:t>From an </a:t>
            </a:r>
            <a:r>
              <a:rPr lang="en-US" b="1" dirty="0"/>
              <a:t>educational perspective </a:t>
            </a:r>
            <a:r>
              <a:rPr lang="en-US" dirty="0"/>
              <a:t>CLT differentiates 3 types of cognitive load:</a:t>
            </a:r>
            <a:endParaRPr lang="en-US" dirty="0">
              <a:ea typeface="Calibri"/>
              <a:cs typeface="Calibri"/>
            </a:endParaRPr>
          </a:p>
          <a:p>
            <a:endParaRPr lang="en-US" dirty="0"/>
          </a:p>
          <a:p>
            <a:r>
              <a:rPr lang="en-US" dirty="0"/>
              <a:t>•</a:t>
            </a:r>
            <a:r>
              <a:rPr lang="en-US" b="1" dirty="0"/>
              <a:t>Intrinsic load </a:t>
            </a:r>
            <a:r>
              <a:rPr lang="en-US" dirty="0"/>
              <a:t>– refers to the load imposed due to the inherit complexity or difficulty of the task or information we’re trying to learn – the harder it is to understand the tasks/ the information, the heavier the cognitive load will be. </a:t>
            </a:r>
            <a:endParaRPr lang="en-US" dirty="0">
              <a:ea typeface="Calibri"/>
              <a:cs typeface="Calibri"/>
            </a:endParaRPr>
          </a:p>
          <a:p>
            <a:endParaRPr lang="en-US" dirty="0"/>
          </a:p>
          <a:p>
            <a:r>
              <a:rPr lang="en-US" dirty="0"/>
              <a:t>For example - some of you may feel a moderate amount of intrinsic load during this presentation if you have heard some of the information before - making it easier to understand. </a:t>
            </a:r>
            <a:endParaRPr lang="en-US" dirty="0">
              <a:ea typeface="Calibri" panose="020F0502020204030204"/>
              <a:cs typeface="Calibri" panose="020F0502020204030204"/>
            </a:endParaRPr>
          </a:p>
          <a:p>
            <a:endParaRPr lang="en-US" dirty="0"/>
          </a:p>
          <a:p>
            <a:r>
              <a:rPr lang="en-US" dirty="0"/>
              <a:t>In another example some of us might feel a heavier intrinsic load if we are trying to figure out how to assemble furniture based on vague instructions.</a:t>
            </a:r>
            <a:endParaRPr lang="en-US" dirty="0">
              <a:ea typeface="Calibri"/>
              <a:cs typeface="Calibri"/>
            </a:endParaRPr>
          </a:p>
          <a:p>
            <a:r>
              <a:rPr lang="en-US" dirty="0"/>
              <a:t>   </a:t>
            </a:r>
            <a:endParaRPr lang="en-US" dirty="0">
              <a:ea typeface="Calibri"/>
              <a:cs typeface="Calibri"/>
            </a:endParaRPr>
          </a:p>
          <a:p>
            <a:r>
              <a:rPr lang="en-US" dirty="0"/>
              <a:t>•</a:t>
            </a:r>
            <a:r>
              <a:rPr lang="en-US" b="1" dirty="0"/>
              <a:t>Extraneous load </a:t>
            </a:r>
            <a:r>
              <a:rPr lang="en-US" dirty="0"/>
              <a:t>– refers to the method in which the task/information is presented, refers to any external stimuli that do not contribute to the learning task itself. It includes distracting or irrelevant content, that can force out information we want to commit to long-term memory. </a:t>
            </a:r>
            <a:endParaRPr lang="en-US" dirty="0">
              <a:ea typeface="Calibri"/>
              <a:cs typeface="Calibri"/>
            </a:endParaRPr>
          </a:p>
          <a:p>
            <a:endParaRPr lang="en-US" dirty="0">
              <a:ea typeface="Calibri"/>
              <a:cs typeface="Calibri"/>
            </a:endParaRPr>
          </a:p>
          <a:p>
            <a:r>
              <a:rPr lang="en-US" dirty="0"/>
              <a:t> Examples include that while working on a task someone interrupt you to ask you a question or your smart watch vibrates with a text or working in a room that is uncomfortably hot or cold or listening to disorganized material that contains irrelevant information.</a:t>
            </a:r>
          </a:p>
          <a:p>
            <a:endParaRPr lang="en-US" dirty="0">
              <a:ea typeface="Calibri"/>
              <a:cs typeface="Calibri"/>
            </a:endParaRPr>
          </a:p>
          <a:p>
            <a:r>
              <a:rPr lang="en-US" dirty="0"/>
              <a:t>•</a:t>
            </a:r>
            <a:r>
              <a:rPr lang="en-US" b="1" dirty="0"/>
              <a:t>Germane load </a:t>
            </a:r>
            <a:r>
              <a:rPr lang="en-US" dirty="0"/>
              <a:t>– is a positive load – refers to the capacity of working memory to process, understand, categorize, and construct schemas to link - new information - with information in the long- term memory. </a:t>
            </a:r>
          </a:p>
          <a:p>
            <a:endParaRPr lang="en-US" dirty="0"/>
          </a:p>
          <a:p>
            <a:r>
              <a:rPr lang="en-US" dirty="0"/>
              <a:t>The other aspect of germane load is activation of schemas. Remember that “</a:t>
            </a:r>
            <a:r>
              <a:rPr lang="en-US" b="1" dirty="0"/>
              <a:t>schemas are like scripts for a complex set of behaviors or concepts</a:t>
            </a:r>
            <a:r>
              <a:rPr lang="en-US" dirty="0"/>
              <a:t>…</a:t>
            </a:r>
            <a:r>
              <a:rPr lang="en-US" b="1" dirty="0"/>
              <a:t>you have schemas for almost every aspect of your life, and it helps you to process a lot of information, including new information, quickly.</a:t>
            </a:r>
            <a:endParaRPr lang="en-US" dirty="0">
              <a:ea typeface="Calibri" panose="020F0502020204030204"/>
              <a:cs typeface="Calibri" panose="020F0502020204030204"/>
            </a:endParaRPr>
          </a:p>
          <a:p>
            <a:r>
              <a:rPr lang="en-US" dirty="0"/>
              <a:t>    </a:t>
            </a:r>
            <a:endParaRPr lang="en-US" dirty="0">
              <a:ea typeface="Calibri"/>
              <a:cs typeface="Calibri"/>
            </a:endParaRPr>
          </a:p>
          <a:p>
            <a:r>
              <a:rPr lang="en-US" dirty="0"/>
              <a:t>For example, you have a schema for fast food restaurants. </a:t>
            </a:r>
            <a:endParaRPr lang="en-US" dirty="0">
              <a:ea typeface="Calibri"/>
              <a:cs typeface="Calibri"/>
            </a:endParaRPr>
          </a:p>
          <a:p>
            <a:r>
              <a:rPr lang="en-US" dirty="0"/>
              <a:t>  </a:t>
            </a:r>
            <a:endParaRPr lang="en-US" dirty="0">
              <a:ea typeface="Calibri"/>
              <a:cs typeface="Calibri"/>
            </a:endParaRPr>
          </a:p>
          <a:p>
            <a:r>
              <a:rPr lang="en-US" dirty="0"/>
              <a:t>If I mention that I am going to a fast-food restaurant for lunch and ask if you want anything, you immediately have a sense for the general type of food available and the approximate costs. </a:t>
            </a:r>
            <a:endParaRPr lang="en-US" dirty="0">
              <a:ea typeface="Calibri"/>
              <a:cs typeface="Calibri"/>
            </a:endParaRPr>
          </a:p>
          <a:p>
            <a:r>
              <a:rPr lang="en-US" dirty="0"/>
              <a:t>   </a:t>
            </a:r>
            <a:endParaRPr lang="en-US" dirty="0">
              <a:ea typeface="Calibri"/>
              <a:cs typeface="Calibri"/>
            </a:endParaRPr>
          </a:p>
          <a:p>
            <a:r>
              <a:rPr lang="en-US" dirty="0"/>
              <a:t>On the other hand – If I am returning from a fast-food restaurant and say that I got a tasty T-bone steak and garlic mashed potatoes, you would become confused, as that does not fit the schema for fast food. </a:t>
            </a:r>
            <a:endParaRPr lang="en-US" dirty="0">
              <a:ea typeface="Calibri" panose="020F0502020204030204"/>
              <a:cs typeface="Calibri" panose="020F0502020204030204"/>
            </a:endParaRPr>
          </a:p>
          <a:p>
            <a:r>
              <a:rPr lang="en-US" dirty="0"/>
              <a:t>  </a:t>
            </a:r>
            <a:endParaRPr lang="en-US" dirty="0">
              <a:ea typeface="Calibri"/>
              <a:cs typeface="Calibri"/>
            </a:endParaRPr>
          </a:p>
          <a:p>
            <a:r>
              <a:rPr lang="en-US" dirty="0"/>
              <a:t>Teachers/instructors/lecturers should attempt to activate a relevant schema to make the new information easy to process for the learner. </a:t>
            </a:r>
            <a:endParaRPr lang="en-US" dirty="0">
              <a:ea typeface="Calibri"/>
              <a:cs typeface="Calibri"/>
            </a:endParaRPr>
          </a:p>
          <a:p>
            <a:endParaRPr lang="en-US" dirty="0"/>
          </a:p>
          <a:p>
            <a:r>
              <a:rPr lang="en-US" dirty="0"/>
              <a:t>It would be helpful to say, “this new information is kind of like….”. This will activate a schema and reduce germane load.” </a:t>
            </a:r>
            <a:r>
              <a:rPr lang="en-US" b="1" dirty="0"/>
              <a:t>(</a:t>
            </a:r>
            <a:r>
              <a:rPr lang="en-US" b="1" dirty="0" err="1"/>
              <a:t>Zakrajsek</a:t>
            </a:r>
            <a:r>
              <a:rPr lang="en-US" b="1" dirty="0"/>
              <a:t>, T. Apr 24, 2023)</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B63359F2-43EF-4812-9DC0-98C0B1A40681}" type="slidenum">
              <a:rPr lang="en-US" smtClean="0"/>
              <a:t>19</a:t>
            </a:fld>
            <a:endParaRPr lang="en-US"/>
          </a:p>
        </p:txBody>
      </p:sp>
    </p:spTree>
    <p:extLst>
      <p:ext uri="{BB962C8B-B14F-4D97-AF65-F5344CB8AC3E}">
        <p14:creationId xmlns:p14="http://schemas.microsoft.com/office/powerpoint/2010/main" val="1061988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0" indent="0">
              <a:buFontTx/>
              <a:buNone/>
            </a:pPr>
            <a:r>
              <a:rPr lang="en-US" dirty="0"/>
              <a:t>The diagrams in this slide indicate that these 3 types of cognitive load build upon each other.</a:t>
            </a:r>
            <a:endParaRPr lang="en-US" dirty="0">
              <a:ea typeface="Calibri"/>
              <a:cs typeface="Calibri"/>
            </a:endParaRPr>
          </a:p>
          <a:p>
            <a:pPr marL="0" indent="0">
              <a:buFontTx/>
              <a:buNone/>
            </a:pPr>
            <a:endParaRPr lang="en-US" dirty="0"/>
          </a:p>
          <a:p>
            <a:r>
              <a:rPr lang="en-US" b="0" u="none" dirty="0"/>
              <a:t>The pyramid on the left side indicates that </a:t>
            </a:r>
            <a:r>
              <a:rPr lang="en-US" b="1" u="none" dirty="0"/>
              <a:t>Too Much </a:t>
            </a:r>
            <a:r>
              <a:rPr lang="en-US" dirty="0"/>
              <a:t>of intrinsic and extraneous load may </a:t>
            </a:r>
            <a:r>
              <a:rPr lang="en-US" b="1" u="sng" dirty="0"/>
              <a:t>not</a:t>
            </a:r>
            <a:r>
              <a:rPr lang="en-US" dirty="0"/>
              <a:t> leave enough Working Memory to deal with germane memory –  in essence there is less Working Memory capacity.</a:t>
            </a:r>
            <a:endParaRPr lang="en-US" dirty="0">
              <a:ea typeface="Calibri"/>
              <a:cs typeface="Calibri"/>
            </a:endParaRPr>
          </a:p>
          <a:p>
            <a:pPr marL="0" indent="0">
              <a:buFontTx/>
              <a:buNone/>
            </a:pPr>
            <a:endParaRPr lang="en-US" dirty="0"/>
          </a:p>
          <a:p>
            <a:r>
              <a:rPr lang="en-US" dirty="0"/>
              <a:t>The pyramid on the right indicates that Working Memory will be </a:t>
            </a:r>
            <a:r>
              <a:rPr lang="en-US" b="1" u="none" dirty="0"/>
              <a:t>Better Able </a:t>
            </a:r>
            <a:r>
              <a:rPr lang="en-US" dirty="0"/>
              <a:t>to deal with germane load considering that there is </a:t>
            </a:r>
            <a:r>
              <a:rPr lang="en-US" b="1" u="sng" dirty="0"/>
              <a:t>less</a:t>
            </a:r>
            <a:r>
              <a:rPr lang="en-US" dirty="0"/>
              <a:t> intrinsic and extraneous load – representing more Working Memory capacity.</a:t>
            </a:r>
            <a:endParaRPr lang="en-US" dirty="0">
              <a:ea typeface="Calibri"/>
              <a:cs typeface="Calibri"/>
            </a:endParaRPr>
          </a:p>
          <a:p>
            <a:pPr marL="0" indent="0">
              <a:buFontTx/>
              <a:buNone/>
            </a:pPr>
            <a:endParaRPr lang="en-US" dirty="0"/>
          </a:p>
          <a:p>
            <a:r>
              <a:rPr lang="en-US" dirty="0"/>
              <a: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B63359F2-43EF-4812-9DC0-98C0B1A40681}" type="slidenum">
              <a:rPr lang="en-US" smtClean="0"/>
              <a:t>20</a:t>
            </a:fld>
            <a:endParaRPr lang="en-US"/>
          </a:p>
        </p:txBody>
      </p:sp>
    </p:spTree>
    <p:extLst>
      <p:ext uri="{BB962C8B-B14F-4D97-AF65-F5344CB8AC3E}">
        <p14:creationId xmlns:p14="http://schemas.microsoft.com/office/powerpoint/2010/main" val="633957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what is cognitive overload? Is when the demand placed on working memory </a:t>
            </a:r>
            <a:r>
              <a:rPr lang="en-US" u="sng"/>
              <a:t>exceeds</a:t>
            </a:r>
            <a:r>
              <a:rPr lang="en-US"/>
              <a:t> its capacity. </a:t>
            </a:r>
          </a:p>
          <a:p>
            <a:pPr marL="171450" indent="-171450">
              <a:buFont typeface="Arial" panose="020B0604020202020204" pitchFamily="34" charset="0"/>
              <a:buChar cha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21</a:t>
            </a:fld>
            <a:endParaRPr lang="en-US"/>
          </a:p>
        </p:txBody>
      </p:sp>
    </p:spTree>
    <p:extLst>
      <p:ext uri="{BB962C8B-B14F-4D97-AF65-F5344CB8AC3E}">
        <p14:creationId xmlns:p14="http://schemas.microsoft.com/office/powerpoint/2010/main" val="2139951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Data Overload – also known as Information Overload – is “the state of being overwhelmed by the amount of data presented for one’s attention or processing – it refers not only to situations involving too much data for a given decision – which can present different complexity levels - but also the constant inundation of data from </a:t>
            </a:r>
            <a:r>
              <a:rPr lang="en-US" u="sng" dirty="0"/>
              <a:t>many</a:t>
            </a:r>
            <a:r>
              <a:rPr lang="en-US" u="none" dirty="0"/>
              <a:t> </a:t>
            </a:r>
            <a:r>
              <a:rPr lang="en-US" dirty="0"/>
              <a:t>sources of information (emails, social media, spams, online videos, news feeds, news alerts, advertising, texting, apps, etc.) that is characteristic of modern life.” (Wigmore, I., 2019)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 Information Overload reduces our capacity to function effectively, which can lead to:</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1F1F1F"/>
              </a:solidFill>
              <a:effectLst/>
              <a:latin typeface="ElsevierGulliv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1F1F1F"/>
                </a:solidFill>
                <a:effectLst/>
                <a:latin typeface="ElsevierGulliver"/>
              </a:rPr>
              <a:t>	Poverty of attention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1F1F1F"/>
                </a:solidFill>
                <a:effectLst/>
                <a:latin typeface="ElsevierGulliver"/>
              </a:rPr>
              <a:t>	Failure to filter out unnecessary, not wanted, or surplus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1F1F1F"/>
                </a:solidFill>
                <a:effectLst/>
                <a:latin typeface="ElsevierGulliver"/>
              </a:rPr>
              <a:t>	Priority derailment – impacting productivity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1F1F1F"/>
                </a:solidFill>
                <a:effectLst/>
                <a:latin typeface="ElsevierGulliver"/>
              </a:rPr>
              <a:t>	Sleep disruption</a:t>
            </a:r>
          </a:p>
          <a:p>
            <a:pPr>
              <a:defRPr/>
            </a:pPr>
            <a:r>
              <a:rPr lang="en-US" dirty="0"/>
              <a:t>	Poor or impulse decisions, decision fatigue or to the inability to make </a:t>
            </a:r>
          </a:p>
          <a:p>
            <a:pPr>
              <a:defRPr/>
            </a:pPr>
            <a:r>
              <a:rPr lang="en-US" dirty="0"/>
              <a:t>                        decisions – which is sometimes referred to as </a:t>
            </a:r>
            <a:r>
              <a:rPr lang="en-US" u="sng" dirty="0"/>
              <a:t>analysis paralysis</a:t>
            </a:r>
            <a:r>
              <a:rPr lang="en-US" dirty="0"/>
              <a:t>. </a:t>
            </a:r>
          </a:p>
          <a:p>
            <a:pPr>
              <a:defRPr/>
            </a:pPr>
            <a:r>
              <a:rPr lang="en-US" dirty="0"/>
              <a:t>                        (Wigmore, I.,   	2019)</a:t>
            </a:r>
            <a:endParaRPr lang="en-US" dirty="0">
              <a:ea typeface="Calibri"/>
              <a:cs typeface="Calibri"/>
            </a:endParaRPr>
          </a:p>
          <a:p>
            <a:r>
              <a:rPr lang="en-US" dirty="0"/>
              <a:t>	</a:t>
            </a:r>
            <a:endParaRPr lang="en-US" dirty="0">
              <a:ea typeface="Calibri"/>
              <a:cs typeface="Calibri"/>
            </a:endParaRPr>
          </a:p>
          <a:p>
            <a:r>
              <a:rPr lang="en-US" dirty="0"/>
              <a:t>Data / Information Overload is also known as Infobesity or infoxication.</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22</a:t>
            </a:fld>
            <a:endParaRPr lang="en-US"/>
          </a:p>
        </p:txBody>
      </p:sp>
    </p:spTree>
    <p:extLst>
      <p:ext uri="{BB962C8B-B14F-4D97-AF65-F5344CB8AC3E}">
        <p14:creationId xmlns:p14="http://schemas.microsoft.com/office/powerpoint/2010/main" val="2958179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Cognitive Overload &amp; Data Overload are positively related to Anxiety - When an individual is confronting a cognitively overstimulated environment or being overwhelmed by data can be easily distracted, and can feel worried, stressed out, which can lead to Clinical Anxiety.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Cognitive Overloaded an individual can also experience Cognitive Fatigue –– is when an individual challenges the limited resource of working memory by - working or studying for long hours with few or no breaks, engaging in intense training schedule sacrificing sleep and a good diet, spending a lot of time each day dealing with overwhelming responsibilities or </a:t>
            </a:r>
            <a:r>
              <a:rPr lang="en-US" b="0" i="0" u="none" strike="noStrike" dirty="0">
                <a:solidFill>
                  <a:srgbClr val="231F20"/>
                </a:solidFill>
                <a:effectLst/>
                <a:latin typeface="Proxima Nova" panose="02000506030000020004" pitchFamily="2" charset="0"/>
              </a:rPr>
              <a:t>devoting a lot of mental energy each day to thinking through problems, worries – that results in a decline in cognitive performance.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u="none" strike="noStrike" dirty="0">
              <a:solidFill>
                <a:srgbClr val="231F20"/>
              </a:solidFill>
              <a:effectLst/>
              <a:latin typeface="Proxima Nova" panose="02000506030000020004"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231F20"/>
                </a:solidFill>
                <a:effectLst/>
                <a:latin typeface="Proxima Nova" panose="02000506030000020004" pitchFamily="2" charset="0"/>
              </a:rPr>
              <a:t>In the Data Overload context, the term Cognitive Fatigue is known as </a:t>
            </a:r>
            <a:r>
              <a:rPr lang="en-US" dirty="0"/>
              <a:t>Information Fatigue.</a:t>
            </a:r>
            <a:endParaRPr lang="en-US" b="0" i="0" u="none" strike="noStrike" dirty="0">
              <a:solidFill>
                <a:srgbClr val="231F20"/>
              </a:solidFill>
              <a:effectLst/>
              <a:latin typeface="Proxima Nova" panose="02000506030000020004"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u="none" strike="noStrike" dirty="0">
              <a:solidFill>
                <a:srgbClr val="231F20"/>
              </a:solidFill>
              <a:effectLst/>
              <a:latin typeface="Proxima Nova" panose="02000506030000020004"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Experiencing anxiety and cognitive / information fatigue as results of cognitive overload, can lead to Avoidance Behavior – to cope with events perceived as threatening or highly stressful.</a:t>
            </a:r>
          </a:p>
        </p:txBody>
      </p:sp>
      <p:sp>
        <p:nvSpPr>
          <p:cNvPr id="4" name="Slide Number Placeholder 3"/>
          <p:cNvSpPr>
            <a:spLocks noGrp="1"/>
          </p:cNvSpPr>
          <p:nvPr>
            <p:ph type="sldNum" sz="quarter" idx="5"/>
          </p:nvPr>
        </p:nvSpPr>
        <p:spPr/>
        <p:txBody>
          <a:bodyPr/>
          <a:lstStyle/>
          <a:p>
            <a:fld id="{B63359F2-43EF-4812-9DC0-98C0B1A40681}" type="slidenum">
              <a:rPr lang="en-US" smtClean="0"/>
              <a:t>23</a:t>
            </a:fld>
            <a:endParaRPr lang="en-US"/>
          </a:p>
        </p:txBody>
      </p:sp>
    </p:spTree>
    <p:extLst>
      <p:ext uri="{BB962C8B-B14F-4D97-AF65-F5344CB8AC3E}">
        <p14:creationId xmlns:p14="http://schemas.microsoft.com/office/powerpoint/2010/main" val="893706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a:solidFill>
                  <a:srgbClr val="E2EEFF"/>
                </a:solidFill>
                <a:effectLst/>
                <a:latin typeface="Google Sans"/>
              </a:rPr>
              <a:t>We can say </a:t>
            </a:r>
            <a:r>
              <a:rPr lang="en-US" b="0" i="0" u="sng" strike="noStrike">
                <a:solidFill>
                  <a:srgbClr val="E2EEFF"/>
                </a:solidFill>
                <a:effectLst/>
                <a:latin typeface="Google Sans"/>
              </a:rPr>
              <a:t>that as </a:t>
            </a:r>
            <a:r>
              <a:rPr lang="en-US" b="0" i="0" u="none" strike="noStrike">
                <a:solidFill>
                  <a:srgbClr val="E2EEFF"/>
                </a:solidFill>
                <a:effectLst/>
                <a:latin typeface="Google Sans"/>
              </a:rPr>
              <a:t>Cognitive / Data Overload </a:t>
            </a:r>
            <a:r>
              <a:rPr lang="en-US" b="0" i="0" u="sng" strike="noStrike">
                <a:solidFill>
                  <a:srgbClr val="E2EEFF"/>
                </a:solidFill>
                <a:effectLst/>
                <a:latin typeface="Google Sans"/>
              </a:rPr>
              <a:t>increase</a:t>
            </a:r>
            <a:r>
              <a:rPr lang="en-US" b="0" i="0" u="none" strike="noStrike">
                <a:solidFill>
                  <a:srgbClr val="E2EEFF"/>
                </a:solidFill>
                <a:effectLst/>
                <a:latin typeface="Google Sans"/>
              </a:rPr>
              <a:t>, so those Anxiety</a:t>
            </a:r>
            <a:r>
              <a:rPr lang="en-US" b="0" i="0" u="none" strike="noStrike">
                <a:solidFill>
                  <a:srgbClr val="E8E8E8"/>
                </a:solidFill>
                <a:effectLst/>
                <a:latin typeface="Google Sans"/>
              </a:rPr>
              <a:t>.</a:t>
            </a:r>
            <a:r>
              <a:rPr lang="en-US">
                <a:solidFill>
                  <a:srgbClr val="E8E8E8"/>
                </a:solidFill>
                <a:latin typeface="Google Sans"/>
              </a:rPr>
              <a:t> </a:t>
            </a:r>
            <a:endParaRPr lang="en-US" b="0" i="0" u="none" strike="noStrike">
              <a:solidFill>
                <a:srgbClr val="E8E8E8"/>
              </a:solidFill>
              <a:effectLst/>
              <a:latin typeface="Google Sans"/>
            </a:endParaRPr>
          </a:p>
          <a:p>
            <a:endParaRPr lang="en-US" b="0" i="0" u="none" strike="noStrike">
              <a:solidFill>
                <a:srgbClr val="E8E8E8"/>
              </a:solidFill>
              <a:effectLst/>
              <a:latin typeface="Google Sans"/>
            </a:endParaRPr>
          </a:p>
          <a:p>
            <a:r>
              <a:rPr lang="en-US" b="0" i="0" u="none" strike="noStrike">
                <a:solidFill>
                  <a:srgbClr val="E8E8E8"/>
                </a:solidFill>
                <a:effectLst/>
                <a:latin typeface="Google Sans"/>
              </a:rPr>
              <a:t>And that the effect of Cognitive /</a:t>
            </a:r>
            <a:r>
              <a:rPr lang="en-US">
                <a:solidFill>
                  <a:srgbClr val="E8E8E8"/>
                </a:solidFill>
                <a:latin typeface="Google Sans"/>
              </a:rPr>
              <a:t> </a:t>
            </a:r>
            <a:r>
              <a:rPr lang="en-US" b="0" i="0" u="none" strike="noStrike">
                <a:solidFill>
                  <a:srgbClr val="E8E8E8"/>
                </a:solidFill>
                <a:effectLst/>
                <a:latin typeface="Google Sans"/>
              </a:rPr>
              <a:t> Data Overload on Cognitive / Information Fatigue is </a:t>
            </a:r>
            <a:r>
              <a:rPr lang="en-US" b="0" i="0" u="sng" strike="noStrike">
                <a:solidFill>
                  <a:srgbClr val="E8E8E8"/>
                </a:solidFill>
                <a:effectLst/>
                <a:latin typeface="Google Sans"/>
              </a:rPr>
              <a:t>fully mediated </a:t>
            </a:r>
            <a:r>
              <a:rPr lang="en-US" b="0" i="0" u="none" strike="noStrike">
                <a:solidFill>
                  <a:srgbClr val="E8E8E8"/>
                </a:solidFill>
                <a:effectLst/>
                <a:latin typeface="Google Sans"/>
              </a:rPr>
              <a:t>by Anxiety.</a:t>
            </a:r>
            <a:r>
              <a:rPr lang="en-US">
                <a:solidFill>
                  <a:srgbClr val="E8E8E8"/>
                </a:solidFill>
                <a:latin typeface="Google Sans"/>
              </a:rPr>
              <a:t> </a:t>
            </a:r>
            <a:endParaRPr lang="en-US" b="0" i="0" u="none" strike="noStrike">
              <a:solidFill>
                <a:srgbClr val="E8E8E8"/>
              </a:solidFill>
              <a:effectLst/>
              <a:latin typeface="Google Sans"/>
            </a:endParaRPr>
          </a:p>
          <a:p>
            <a:endParaRPr lang="en-US" b="0" i="0" u="none" strike="noStrike">
              <a:solidFill>
                <a:srgbClr val="E8E8E8"/>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24</a:t>
            </a:fld>
            <a:endParaRPr lang="en-US"/>
          </a:p>
        </p:txBody>
      </p:sp>
    </p:spTree>
    <p:extLst>
      <p:ext uri="{BB962C8B-B14F-4D97-AF65-F5344CB8AC3E}">
        <p14:creationId xmlns:p14="http://schemas.microsoft.com/office/powerpoint/2010/main" val="3203547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212121"/>
                </a:solidFill>
                <a:effectLst/>
                <a:latin typeface="Cambria"/>
                <a:ea typeface="Cambria"/>
              </a:rPr>
              <a:t>The last question we need to address is – Does Clinical Anxiety impacts working memory?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212121"/>
              </a:solidFill>
              <a:effectLst/>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212121"/>
                </a:solidFill>
                <a:effectLst/>
                <a:latin typeface="Cambria"/>
                <a:ea typeface="Cambria"/>
              </a:rPr>
              <a:t>The response is YES.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212121"/>
              </a:solidFill>
              <a:effectLst/>
              <a:latin typeface="Cambria" panose="02040503050406030204" pitchFamily="18" charset="0"/>
            </a:endParaRPr>
          </a:p>
          <a:p>
            <a:pPr>
              <a:defRPr/>
            </a:pPr>
            <a:r>
              <a:rPr lang="en-US" b="0" i="0" u="none" strike="noStrike" dirty="0">
                <a:solidFill>
                  <a:srgbClr val="212121"/>
                </a:solidFill>
                <a:effectLst/>
                <a:latin typeface="Cambria"/>
                <a:ea typeface="Cambria"/>
              </a:rPr>
              <a:t>It has been proven that Clinical Anxiety has harmful effects on cognitive processes, specially Working Memory.</a:t>
            </a:r>
            <a:r>
              <a:rPr lang="en-US" dirty="0">
                <a:solidFill>
                  <a:srgbClr val="212121"/>
                </a:solidFill>
                <a:latin typeface="Cambria"/>
                <a:ea typeface="Cambria"/>
              </a:rPr>
              <a:t>  </a:t>
            </a:r>
            <a:endParaRPr lang="en-US" b="0" i="0" u="none" strike="noStrike" dirty="0">
              <a:solidFill>
                <a:srgbClr val="212121"/>
              </a:solidFill>
              <a:effectLst/>
              <a:latin typeface="Cambria" panose="02040503050406030204" pitchFamily="18" charset="0"/>
              <a:ea typeface="Cambri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212121"/>
              </a:solidFill>
              <a:effectLst/>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Open Sans" panose="020B0606030504020204" pitchFamily="34" charset="0"/>
              </a:rPr>
              <a:t>Studies have shown that when people experience high levels of anxiety, their working memory capacity suffers – this occurs because more cognitive energy is devoted to managing the anxiety – disrupting the executive resources capacity to focus on elements of the Working Memory. (Vytal, et. al.).</a:t>
            </a:r>
            <a:endParaRPr lang="en-US" b="0" i="0" u="none" strike="noStrike" dirty="0">
              <a:solidFill>
                <a:srgbClr val="212121"/>
              </a:solidFill>
              <a:effectLst/>
              <a:latin typeface="Cambria" panose="02040503050406030204" pitchFamily="18" charset="0"/>
            </a:endParaRPr>
          </a:p>
        </p:txBody>
      </p:sp>
      <p:sp>
        <p:nvSpPr>
          <p:cNvPr id="4" name="Slide Number Placeholder 3"/>
          <p:cNvSpPr>
            <a:spLocks noGrp="1"/>
          </p:cNvSpPr>
          <p:nvPr>
            <p:ph type="sldNum" sz="quarter" idx="5"/>
          </p:nvPr>
        </p:nvSpPr>
        <p:spPr/>
        <p:txBody>
          <a:bodyPr/>
          <a:lstStyle/>
          <a:p>
            <a:fld id="{B63359F2-43EF-4812-9DC0-98C0B1A40681}" type="slidenum">
              <a:rPr lang="en-US" smtClean="0"/>
              <a:t>25</a:t>
            </a:fld>
            <a:endParaRPr lang="en-US"/>
          </a:p>
        </p:txBody>
      </p:sp>
    </p:spTree>
    <p:extLst>
      <p:ext uri="{BB962C8B-B14F-4D97-AF65-F5344CB8AC3E}">
        <p14:creationId xmlns:p14="http://schemas.microsoft.com/office/powerpoint/2010/main" val="349245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effectLst/>
                <a:latin typeface="WarnockPro"/>
              </a:rPr>
              <a:t>It is pertinent to highlight that the scientific community have identified new behavioral addictions – characterized by an overuse </a:t>
            </a:r>
            <a:r>
              <a:rPr lang="en-US" dirty="0">
                <a:latin typeface="WarnockPro"/>
              </a:rPr>
              <a:t>and </a:t>
            </a:r>
            <a:r>
              <a:rPr lang="en-US" sz="1200" dirty="0">
                <a:effectLst/>
                <a:latin typeface="WarnockPro"/>
              </a:rPr>
              <a:t>overly dependance on the internet</a:t>
            </a:r>
            <a:r>
              <a:rPr lang="en-US" dirty="0">
                <a:latin typeface="WarnockPro"/>
              </a:rPr>
              <a:t> or other online services </a:t>
            </a:r>
            <a:r>
              <a:rPr lang="en-US" sz="1200" dirty="0">
                <a:effectLst/>
                <a:latin typeface="WarnockPro"/>
              </a:rPr>
              <a:t>– these are classified 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WarnockPro"/>
            </a:endParaRPr>
          </a:p>
          <a:p>
            <a:pPr marL="171450" indent="-171450">
              <a:buFont typeface="Arial" panose="020B0604020202020204" pitchFamily="34" charset="0"/>
              <a:buChar char="•"/>
              <a:defRPr/>
            </a:pPr>
            <a:r>
              <a:rPr lang="en-US" u="sng" dirty="0">
                <a:latin typeface="WarnockPro"/>
              </a:rPr>
              <a:t>Cell Phone (Smartphone) Addiction</a:t>
            </a:r>
          </a:p>
          <a:p>
            <a:pPr marL="171450" indent="-171450">
              <a:buFont typeface="Arial" panose="020B0604020202020204" pitchFamily="34" charset="0"/>
              <a:buChar char="•"/>
              <a:defRPr/>
            </a:pPr>
            <a:endParaRPr lang="en-US" u="sng" dirty="0">
              <a:latin typeface="WarnockPro"/>
            </a:endParaRPr>
          </a:p>
          <a:p>
            <a:pPr marL="171450" indent="-171450">
              <a:buFont typeface="Arial" panose="020B0604020202020204" pitchFamily="34" charset="0"/>
              <a:buChar char="•"/>
              <a:defRPr/>
            </a:pPr>
            <a:r>
              <a:rPr lang="en-US" sz="1200" u="sng" dirty="0">
                <a:effectLst/>
                <a:latin typeface="WarnockPro"/>
              </a:rPr>
              <a:t>Internet Addiction Disorder</a:t>
            </a:r>
            <a:r>
              <a:rPr lang="en-US" sz="1200" dirty="0">
                <a:effectLst/>
                <a:latin typeface="WarnockPro"/>
              </a:rPr>
              <a:t>, also known as </a:t>
            </a:r>
            <a:r>
              <a:rPr lang="en-US" sz="1200" u="sng" dirty="0">
                <a:effectLst/>
                <a:latin typeface="WarnockPro"/>
              </a:rPr>
              <a:t>Problematic </a:t>
            </a:r>
            <a:r>
              <a:rPr lang="en-US" u="sng" dirty="0">
                <a:latin typeface="WarnockPro"/>
              </a:rPr>
              <a:t>or Pathological Internet</a:t>
            </a:r>
            <a:r>
              <a:rPr lang="en-US" sz="1200" u="sng" dirty="0">
                <a:effectLst/>
                <a:latin typeface="WarnockPro"/>
              </a:rPr>
              <a:t> Use</a:t>
            </a:r>
            <a:r>
              <a:rPr lang="en-US" sz="1200" dirty="0">
                <a:effectLst/>
                <a:latin typeface="WarnockPro"/>
              </a:rPr>
              <a:t>, </a:t>
            </a:r>
            <a:r>
              <a:rPr lang="en-US" sz="1200" u="sng" dirty="0">
                <a:effectLst/>
                <a:latin typeface="WarnockPro"/>
              </a:rPr>
              <a:t>Compulsive Internet Use,</a:t>
            </a:r>
            <a:r>
              <a:rPr lang="en-US" sz="1200" dirty="0">
                <a:effectLst/>
                <a:latin typeface="WarnockPro"/>
              </a:rPr>
              <a:t> </a:t>
            </a:r>
            <a:r>
              <a:rPr lang="en-US" sz="1200" u="sng" dirty="0" err="1">
                <a:effectLst/>
                <a:latin typeface="WarnockPro"/>
              </a:rPr>
              <a:t>iDisorder</a:t>
            </a:r>
            <a:r>
              <a:rPr lang="en-US" sz="1200" u="sng" dirty="0">
                <a:effectLst/>
                <a:latin typeface="WarnockPro"/>
              </a:rPr>
              <a:t> or Cyber Addiction,</a:t>
            </a:r>
            <a:r>
              <a:rPr lang="en-US" u="sng" dirty="0">
                <a:latin typeface="WarnockPro"/>
              </a:rPr>
              <a:t> </a:t>
            </a:r>
            <a:endParaRPr lang="en-US" dirty="0">
              <a:latin typeface="Calibri" panose="020F0502020204030204"/>
              <a:ea typeface="Calibri" panose="020F0502020204030204"/>
              <a:cs typeface="Calibri" panose="020F0502020204030204"/>
            </a:endParaRPr>
          </a:p>
          <a:p>
            <a:pPr marL="171450" indent="-171450">
              <a:buFont typeface="Arial" panose="020B0604020202020204" pitchFamily="34" charset="0"/>
              <a:buChar char="•"/>
              <a:defRPr/>
            </a:pPr>
            <a:endParaRPr lang="en-US" dirty="0">
              <a:latin typeface="WarnockPro"/>
            </a:endParaRPr>
          </a:p>
          <a:p>
            <a:pPr>
              <a:defRPr/>
            </a:pPr>
            <a:r>
              <a:rPr lang="en-US" sz="1200" u="none" dirty="0">
                <a:effectLst/>
                <a:latin typeface="WarnockPro"/>
              </a:rPr>
              <a:t>Neither of these addictions are </a:t>
            </a:r>
            <a:r>
              <a:rPr lang="en-US" sz="1200" dirty="0">
                <a:effectLst/>
                <a:latin typeface="WarnockPro"/>
              </a:rPr>
              <a:t>yet recognized by the Diagnostic and Statistical Manual (DSM) of Mental Disorders as researches need to learn more about these addictive behaviors.</a:t>
            </a:r>
            <a:r>
              <a:rPr lang="en-US" dirty="0">
                <a:latin typeface="WarnockPro"/>
              </a:rPr>
              <a:t>  </a:t>
            </a:r>
            <a:endParaRPr lang="en-US" sz="1200" dirty="0">
              <a:effectLst/>
              <a:latin typeface="Warnock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Warnock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WarnockPro"/>
              </a:rPr>
              <a:t>However, researchers have identified a few key traits. These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WarnockPro"/>
            </a:endParaRPr>
          </a:p>
          <a:p>
            <a:pPr marL="171450" indent="-171450">
              <a:buFont typeface="Arial" panose="020B0604020202020204" pitchFamily="34" charset="0"/>
              <a:buChar char="•"/>
              <a:defRPr/>
            </a:pPr>
            <a:r>
              <a:rPr lang="en-US" sz="1200" dirty="0">
                <a:effectLst/>
                <a:latin typeface="WarnockPro"/>
              </a:rPr>
              <a:t>Excessive use –</a:t>
            </a:r>
            <a:r>
              <a:rPr lang="en-US" dirty="0">
                <a:latin typeface="WarnockPro"/>
              </a:rPr>
              <a:t> typically more than 2 hours a day is considered excessive social media use and more than 38 hours a week online is considered excessive use</a:t>
            </a:r>
          </a:p>
          <a:p>
            <a:pPr marL="171450" indent="-171450">
              <a:buFont typeface="Arial" panose="020B0604020202020204" pitchFamily="34" charset="0"/>
              <a:buChar char="•"/>
              <a:defRPr/>
            </a:pPr>
            <a:r>
              <a:rPr lang="en-US" sz="1200" dirty="0">
                <a:effectLst/>
                <a:latin typeface="WarnockPro"/>
              </a:rPr>
              <a:t>Common symptoms of withdrawal – such as restlessness, anger, irritability, </a:t>
            </a:r>
            <a:r>
              <a:rPr lang="en-US" dirty="0">
                <a:latin typeface="WarnockPro"/>
              </a:rPr>
              <a:t>concentration difficulties</a:t>
            </a:r>
            <a:r>
              <a:rPr lang="en-US" sz="1200" dirty="0">
                <a:effectLst/>
                <a:latin typeface="WarnockPro"/>
              </a:rPr>
              <a:t>, sleep problems, and craving access to the cell phone or other device</a:t>
            </a:r>
            <a:r>
              <a:rPr lang="en-US" dirty="0">
                <a:latin typeface="WarnockPro"/>
              </a:rPr>
              <a:t>       </a:t>
            </a:r>
            <a:endParaRPr lang="en-US" sz="1200" dirty="0">
              <a:effectLst/>
              <a:latin typeface="WarnockPro"/>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WarnockPro"/>
              </a:rPr>
              <a:t>Increased tolerance – which implies the need to increase screen time to continue experiencing the same gratifying pleasure</a:t>
            </a:r>
          </a:p>
          <a:p>
            <a:pPr marL="171450" indent="-171450">
              <a:buFont typeface="Arial" panose="020B0604020202020204" pitchFamily="34" charset="0"/>
              <a:buChar char="•"/>
              <a:defRPr/>
            </a:pPr>
            <a:r>
              <a:rPr lang="en-US" sz="1200" dirty="0">
                <a:effectLst/>
                <a:latin typeface="WarnockPro"/>
              </a:rPr>
              <a:t>Interference on everyday tasks, relationships, activities, and responsibilities</a:t>
            </a:r>
            <a:r>
              <a:rPr lang="en-US" dirty="0">
                <a:latin typeface="WarnockPro"/>
              </a:rPr>
              <a:t> </a:t>
            </a:r>
            <a:endParaRPr lang="en-US" sz="1200" dirty="0">
              <a:effectLst/>
              <a:latin typeface="Warnock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WarnockPro"/>
            </a:endParaRPr>
          </a:p>
          <a:p>
            <a:pPr>
              <a:defRPr/>
            </a:pPr>
            <a:r>
              <a:rPr lang="en-US" sz="1200" dirty="0">
                <a:effectLst/>
                <a:latin typeface="WarnockPro"/>
              </a:rPr>
              <a:t>Researchers are also studying a new phobia - that as well has not yet </a:t>
            </a:r>
            <a:r>
              <a:rPr lang="en-US" dirty="0">
                <a:latin typeface="WarnockPro"/>
              </a:rPr>
              <a:t>found</a:t>
            </a:r>
            <a:r>
              <a:rPr lang="en-US" sz="1200" dirty="0">
                <a:effectLst/>
                <a:latin typeface="WarnockPro"/>
              </a:rPr>
              <a:t> a formal place within the DSM – Nomophobia – the fear of being out of the reach of a cell phone service or being without a cell phone – due to the cell phone being lost, broken or forgotten. </a:t>
            </a:r>
            <a:endParaRPr lang="en-US" dirty="0">
              <a:latin typeface="WarnockPro"/>
            </a:endParaRPr>
          </a:p>
          <a:p>
            <a:pPr marL="0" marR="0" lvl="0" indent="0" algn="l" defTabSz="914400">
              <a:lnSpc>
                <a:spcPct val="100000"/>
              </a:lnSpc>
              <a:spcBef>
                <a:spcPts val="0"/>
              </a:spcBef>
              <a:spcAft>
                <a:spcPts val="0"/>
              </a:spcAft>
              <a:buClrTx/>
              <a:buSzTx/>
              <a:buFontTx/>
              <a:buNone/>
              <a:tabLst/>
              <a:defRPr/>
            </a:pPr>
            <a:r>
              <a:rPr lang="en-US" sz="1200" dirty="0">
                <a:effectLst/>
                <a:latin typeface="WarnockPro"/>
              </a:rPr>
              <a:t>Also includes Fear Of Missing Out (FOMO) hating to feel out of the loop or thinking important news/information have been missed out.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WarnockPro"/>
            </a:endParaRPr>
          </a:p>
          <a:p>
            <a:pPr>
              <a:defRPr/>
            </a:pPr>
            <a:r>
              <a:rPr lang="en-US" sz="1200" dirty="0">
                <a:effectLst/>
                <a:latin typeface="WarnockPro"/>
              </a:rPr>
              <a:t>Research so far has established that is very difficult to differentiate whether nomophobia is due to cell phone addiction or existing anxiety disorders manifest as Nomophobia symptoms.</a:t>
            </a:r>
            <a:r>
              <a:rPr lang="en-US" dirty="0">
                <a:latin typeface="WarnockPro"/>
              </a:rPr>
              <a:t> </a:t>
            </a:r>
            <a:endParaRPr lang="en-US" sz="1200" dirty="0">
              <a:effectLst/>
              <a:latin typeface="WarnockPro"/>
            </a:endParaRPr>
          </a:p>
        </p:txBody>
      </p:sp>
      <p:sp>
        <p:nvSpPr>
          <p:cNvPr id="4" name="Slide Number Placeholder 3"/>
          <p:cNvSpPr>
            <a:spLocks noGrp="1"/>
          </p:cNvSpPr>
          <p:nvPr>
            <p:ph type="sldNum" sz="quarter" idx="5"/>
          </p:nvPr>
        </p:nvSpPr>
        <p:spPr/>
        <p:txBody>
          <a:bodyPr/>
          <a:lstStyle/>
          <a:p>
            <a:fld id="{B63359F2-43EF-4812-9DC0-98C0B1A40681}" type="slidenum">
              <a:rPr lang="en-US" smtClean="0"/>
              <a:t>26</a:t>
            </a:fld>
            <a:endParaRPr lang="en-US"/>
          </a:p>
        </p:txBody>
      </p:sp>
    </p:spTree>
    <p:extLst>
      <p:ext uri="{BB962C8B-B14F-4D97-AF65-F5344CB8AC3E}">
        <p14:creationId xmlns:p14="http://schemas.microsoft.com/office/powerpoint/2010/main" val="3189536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How will the Center Mental Health Consultant (CMHC) support Emma?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By meeting Emma after being brought out to the Health and Wellness Center by the nurse after completing the Health History Form (HHF) due to Emma asking to see someone today.  </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Before performing the crisis intervention, the CMHC reviewed the HHF and Social Intake Form as well as the accompanying referral - both completed by the CPP counselor within 48 hours of the student’s arrival on center.</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After completing the crisis intervention, the CMHC determined that Emma could remain on center as there were no risk factors/behaviors and informs their decision to the HWD and CPP counselor. </a:t>
            </a:r>
            <a:endParaRPr lang="en-US" dirty="0">
              <a:ea typeface="Calibri"/>
              <a:cs typeface="Calibri"/>
            </a:endParaRPr>
          </a:p>
          <a:p>
            <a:pPr>
              <a:defRPr/>
            </a:pPr>
            <a:endParaRPr lang="en-US" dirty="0">
              <a:ea typeface="Calibri"/>
              <a:cs typeface="Calibri"/>
            </a:endParaRPr>
          </a:p>
          <a:p>
            <a:pPr>
              <a:defRPr/>
            </a:pPr>
            <a:r>
              <a:rPr lang="en-US" dirty="0"/>
              <a:t>Then proceeds to conduct a comprehensive intake assessment.    </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From the assessment CMHC made the diagnosis of General Anxiety. </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Emma experiences constant worries in a broad range of scenarios:</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Financial – Their father is unemployed</a:t>
            </a:r>
            <a:endParaRPr lang="en-US" dirty="0">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Poor social support system - Just after arriving on center their boyfriend back home ended things out of the blue – Emma’s support system only consist of family members – have no friends</a:t>
            </a:r>
            <a:endParaRPr lang="en-US" dirty="0">
              <a:ea typeface="Calibri"/>
              <a:cs typeface="Calibri"/>
            </a:endParaRPr>
          </a:p>
          <a:p>
            <a:pPr marL="171450" indent="-171450">
              <a:buFont typeface="Arial" panose="020B0604020202020204" pitchFamily="34" charset="0"/>
              <a:buChar char="•"/>
              <a:defRPr/>
            </a:pPr>
            <a:r>
              <a:rPr lang="en-US" dirty="0"/>
              <a:t>Difficulties with social integration – On her free time Emma is constantly immersed on the internet to avoid interactions with their JC peers or uses social media to connect with family members.   </a:t>
            </a:r>
            <a:endParaRPr lang="en-US" dirty="0">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Academic – Emma dropout in 10</a:t>
            </a:r>
            <a:r>
              <a:rPr lang="en-US" baseline="30000" dirty="0"/>
              <a:t>th</a:t>
            </a:r>
            <a:r>
              <a:rPr lang="en-US" dirty="0"/>
              <a:t> grade – and is struggling with understanding academic/trade lessons</a:t>
            </a:r>
            <a:endParaRPr lang="en-US" dirty="0">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address this issues the CMHC beside offering Cognitive-Behavioral psychotherapy, teaching emotion regulation mindfulness exercises, and discussing cognitive/data overload prevention strategies, they will:</a:t>
            </a:r>
            <a:endParaRPr lang="en-US" dirty="0">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defRPr/>
            </a:pPr>
            <a:r>
              <a:rPr lang="en-US" dirty="0"/>
              <a:t>Refer Emma to the medical staff if after 3 sessions they does not demonstrate symptoms improvement - to receive an orientation on psychotropic medication options. </a:t>
            </a:r>
            <a:endParaRPr lang="en-US" dirty="0">
              <a:ea typeface="Calibri"/>
              <a:cs typeface="Calibri"/>
            </a:endParaRPr>
          </a:p>
          <a:p>
            <a:pPr>
              <a:defRPr/>
            </a:pPr>
            <a:r>
              <a:rPr lang="en-US" dirty="0"/>
              <a:t>     </a:t>
            </a:r>
          </a:p>
          <a:p>
            <a:pPr>
              <a:defRPr/>
            </a:pPr>
            <a:r>
              <a:rPr lang="en-US" dirty="0"/>
              <a:t>     If medication is prescribed the CMHC is required to follow-up with Emma if  </a:t>
            </a:r>
          </a:p>
          <a:p>
            <a:pPr>
              <a:defRPr/>
            </a:pPr>
            <a:r>
              <a:rPr lang="en-US" dirty="0"/>
              <a:t>     nursing staff reports that they is non-adherent. </a:t>
            </a:r>
            <a:endParaRPr lang="en-US" dirty="0">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Refer Emma to the Disability Coordinator by completing the Disability Coordinator Referral Form for the consideration of disability accommodations.</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buFont typeface="Arial" panose="020B0604020202020204" pitchFamily="34" charset="0"/>
              <a:buChar char="•"/>
              <a:defRPr/>
            </a:pPr>
            <a:r>
              <a:rPr lang="en-US" dirty="0"/>
              <a:t>And discuss and develop with Emma’s counselor a case management plan during the case management meeting; that will be documented on the Case Management Form. Due to Emma needing support with social integration and clarification of duties/responsibilities - following the need-to-know principle - the plan will include:</a:t>
            </a:r>
            <a:endParaRPr lang="en-US" dirty="0">
              <a:ea typeface="Calibri"/>
              <a:cs typeface="Calibri"/>
            </a:endParaRPr>
          </a:p>
          <a:p>
            <a:pPr marL="1085850" lvl="2" indent="-171450">
              <a:buFont typeface="Wingdings" pitchFamily="2" charset="2"/>
              <a:buChar char="v"/>
              <a:defRPr/>
            </a:pPr>
            <a:r>
              <a:rPr lang="en-US" dirty="0"/>
              <a:t>The Recreational Manager since Emma indicated that she was involved in sports while in HS and </a:t>
            </a:r>
            <a:endParaRPr lang="en-US" dirty="0">
              <a:ea typeface="Calibri"/>
              <a:cs typeface="Calibri"/>
            </a:endParaRPr>
          </a:p>
          <a:p>
            <a:pPr marL="1085850" marR="0" lvl="2"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dirty="0"/>
              <a:t>The Residential Manager</a:t>
            </a:r>
            <a:endParaRPr lang="en-US" dirty="0">
              <a:ea typeface="Calibri"/>
              <a:cs typeface="Calibri"/>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27</a:t>
            </a:fld>
            <a:endParaRPr lang="en-US"/>
          </a:p>
        </p:txBody>
      </p:sp>
    </p:spTree>
    <p:extLst>
      <p:ext uri="{BB962C8B-B14F-4D97-AF65-F5344CB8AC3E}">
        <p14:creationId xmlns:p14="http://schemas.microsoft.com/office/powerpoint/2010/main" val="3053232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171717"/>
                </a:solidFill>
                <a:effectLst/>
                <a:latin typeface="open sans"/>
                <a:ea typeface="open sans"/>
                <a:cs typeface="open sans"/>
              </a:rPr>
              <a:t>To help Emma or other students prevent or reduce Cognitive / Data Overload centers can emphasize the </a:t>
            </a:r>
            <a:r>
              <a:rPr lang="en-US" dirty="0"/>
              <a:t>importance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defRPr/>
            </a:pPr>
            <a:r>
              <a:rPr lang="en-US" b="1" i="0" u="none" strike="noStrike" dirty="0">
                <a:solidFill>
                  <a:srgbClr val="231F20"/>
                </a:solidFill>
                <a:effectLst/>
                <a:latin typeface="Proxima Nova"/>
              </a:rPr>
              <a:t>Breaking the multitasking habit:</a:t>
            </a:r>
            <a:r>
              <a:rPr lang="en-US" b="0" i="0" u="none" strike="noStrike" dirty="0">
                <a:solidFill>
                  <a:srgbClr val="231F20"/>
                </a:solidFill>
                <a:effectLst/>
                <a:latin typeface="Proxima Nova"/>
              </a:rPr>
              <a:t> Multitasking </a:t>
            </a:r>
            <a:r>
              <a:rPr lang="en-US" dirty="0">
                <a:solidFill>
                  <a:srgbClr val="231F20"/>
                </a:solidFill>
                <a:latin typeface="Proxima Nova"/>
              </a:rPr>
              <a:t>is </a:t>
            </a:r>
            <a:r>
              <a:rPr lang="en-US" b="0" i="0" u="none" strike="noStrike" dirty="0">
                <a:solidFill>
                  <a:srgbClr val="231F20"/>
                </a:solidFill>
                <a:effectLst/>
                <a:latin typeface="Proxima Nova"/>
              </a:rPr>
              <a:t>a significant cause of cognitive overload as it involves working on 2 or more tasks simultaneously – switching between tasks. Explain to students that when engaged in demanding or highly demanding multitasks attention divides tiring the brain making it less efficient and prone to errors, decreasing productivity, and negatively impacting the ability to make smart decisions.</a:t>
            </a:r>
            <a:r>
              <a:rPr lang="en-US" dirty="0">
                <a:solidFill>
                  <a:srgbClr val="231F20"/>
                </a:solidFill>
                <a:latin typeface="Proxima Nova"/>
              </a:rPr>
              <a:t> </a:t>
            </a:r>
            <a:endParaRPr lang="en-US" b="0" i="0" u="none" strike="noStrike" dirty="0">
              <a:solidFill>
                <a:srgbClr val="231F20"/>
              </a:solidFill>
              <a:effectLst/>
              <a:latin typeface="Proxima Nova" panose="0200050603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231F20"/>
              </a:solidFill>
              <a:effectLst/>
              <a:latin typeface="Proxima Nova" panose="02000506030000020004" pitchFamily="2" charset="0"/>
            </a:endParaRPr>
          </a:p>
          <a:p>
            <a:pPr>
              <a:defRPr/>
            </a:pPr>
            <a:r>
              <a:rPr lang="en-US" b="0" i="0" u="none" strike="noStrike" dirty="0">
                <a:solidFill>
                  <a:srgbClr val="231F20"/>
                </a:solidFill>
                <a:effectLst/>
                <a:latin typeface="Proxima Nova"/>
              </a:rPr>
              <a:t>Advice students to concentrate on one demanding task at a time without distractions. To avoid the temptation of engaging in digital activities </a:t>
            </a:r>
            <a:r>
              <a:rPr lang="en-US" dirty="0">
                <a:solidFill>
                  <a:srgbClr val="231F20"/>
                </a:solidFill>
                <a:latin typeface="Proxima Nova"/>
              </a:rPr>
              <a:t>- </a:t>
            </a:r>
            <a:r>
              <a:rPr lang="en-US" b="0" i="0" u="none" strike="noStrike" dirty="0">
                <a:solidFill>
                  <a:srgbClr val="231F20"/>
                </a:solidFill>
                <a:effectLst/>
                <a:latin typeface="Proxima Nova"/>
              </a:rPr>
              <a:t>recommend students shutting off electronic devices or at least the notifications/email alerts.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231F20"/>
              </a:solidFill>
              <a:effectLst/>
              <a:latin typeface="Proxima Nova" panose="02000506030000020004" pitchFamily="2" charset="0"/>
            </a:endParaRPr>
          </a:p>
          <a:p>
            <a:pPr>
              <a:defRPr/>
            </a:pPr>
            <a:r>
              <a:rPr lang="en-US" b="1" i="0" u="none" strike="noStrike" dirty="0">
                <a:solidFill>
                  <a:srgbClr val="231F20"/>
                </a:solidFill>
                <a:effectLst/>
                <a:latin typeface="Proxima Nova"/>
              </a:rPr>
              <a:t>Filtering sources</a:t>
            </a:r>
            <a:r>
              <a:rPr lang="en-US" b="0" i="0" u="none" strike="noStrike" dirty="0">
                <a:solidFill>
                  <a:srgbClr val="231F20"/>
                </a:solidFill>
                <a:effectLst/>
                <a:latin typeface="Proxima Nova"/>
              </a:rPr>
              <a:t> – Invite students to evaluate the quality, relevance, and credibility of the sources before </a:t>
            </a:r>
            <a:r>
              <a:rPr lang="en-US" dirty="0">
                <a:solidFill>
                  <a:srgbClr val="231F20"/>
                </a:solidFill>
                <a:latin typeface="Proxima Nova"/>
              </a:rPr>
              <a:t>completely reading </a:t>
            </a:r>
            <a:r>
              <a:rPr lang="en-US" b="0" i="0" u="none" strike="noStrike" dirty="0">
                <a:solidFill>
                  <a:srgbClr val="231F20"/>
                </a:solidFill>
                <a:effectLst/>
                <a:latin typeface="Proxima Nova"/>
              </a:rPr>
              <a:t>or watching them.</a:t>
            </a:r>
            <a:r>
              <a:rPr lang="en-US" dirty="0">
                <a:solidFill>
                  <a:srgbClr val="231F20"/>
                </a:solidFill>
                <a:latin typeface="Proxima Nova"/>
              </a:rPr>
              <a:t> </a:t>
            </a:r>
            <a:endParaRPr lang="en-US" b="0" i="0" u="none" strike="noStrike" dirty="0">
              <a:solidFill>
                <a:srgbClr val="231F20"/>
              </a:solidFill>
              <a:effectLst/>
              <a:latin typeface="Proxima Nova" panose="0200050603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231F20"/>
              </a:solidFill>
              <a:effectLst/>
              <a:latin typeface="Proxima Nova" panose="02000506030000020004" pitchFamily="2" charset="0"/>
            </a:endParaRPr>
          </a:p>
          <a:p>
            <a:pPr>
              <a:defRPr/>
            </a:pPr>
            <a:r>
              <a:rPr lang="en-US" b="1" i="0" u="none" strike="noStrike" dirty="0">
                <a:solidFill>
                  <a:srgbClr val="231F20"/>
                </a:solidFill>
                <a:effectLst/>
                <a:latin typeface="Proxima Nova"/>
              </a:rPr>
              <a:t>Intentionally limiting exposure to data - </a:t>
            </a:r>
            <a:r>
              <a:rPr lang="en-US" b="0" i="0" u="none" strike="noStrike" dirty="0">
                <a:solidFill>
                  <a:srgbClr val="231F20"/>
                </a:solidFill>
                <a:effectLst/>
                <a:latin typeface="Proxima Nova"/>
              </a:rPr>
              <a:t>Motivate students to practice being selective about the amount of data demanding their attention. Encourage them to set aside specific times to engage in digital activities – an option to achieve this goal is using apps that limit screen time.</a:t>
            </a:r>
            <a:r>
              <a:rPr lang="en-US" dirty="0">
                <a:solidFill>
                  <a:srgbClr val="231F20"/>
                </a:solidFill>
                <a:latin typeface="Proxima Nova"/>
              </a:rPr>
              <a:t> </a:t>
            </a:r>
          </a:p>
          <a:p>
            <a:pPr>
              <a:defRPr/>
            </a:pPr>
            <a:endParaRPr lang="en-US" b="1" dirty="0">
              <a:solidFill>
                <a:srgbClr val="231F20"/>
              </a:solidFill>
              <a:latin typeface="Proxima Nova" panose="0200050603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strike="noStrike" dirty="0">
                <a:solidFill>
                  <a:srgbClr val="231F20"/>
                </a:solidFill>
                <a:effectLst/>
                <a:latin typeface="Proxima Nova"/>
              </a:rPr>
              <a:t>Practicing intermittent digital fasting or digital detoxes – </a:t>
            </a:r>
            <a:r>
              <a:rPr lang="en-US" b="0" i="0" u="none" strike="noStrike" dirty="0">
                <a:solidFill>
                  <a:srgbClr val="231F20"/>
                </a:solidFill>
                <a:effectLst/>
                <a:latin typeface="Proxima Nova"/>
              </a:rPr>
              <a:t>By turning off electronic devices – an investing time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231F20"/>
              </a:solidFill>
              <a:effectLst/>
              <a:latin typeface="Proxima Nova" panose="02000506030000020004" pitchFamily="2" charset="0"/>
            </a:endParaRPr>
          </a:p>
          <a:p>
            <a:pPr marL="171450" indent="-171450">
              <a:buFont typeface="Arial" panose="020B0604020202020204" pitchFamily="34" charset="0"/>
              <a:buChar char="•"/>
              <a:defRPr/>
            </a:pPr>
            <a:r>
              <a:rPr lang="en-US" b="0" i="0" u="none" strike="noStrike" dirty="0">
                <a:solidFill>
                  <a:srgbClr val="231F20"/>
                </a:solidFill>
                <a:effectLst/>
                <a:latin typeface="Proxima Nova"/>
              </a:rPr>
              <a:t>Practice recreational activities</a:t>
            </a:r>
            <a:r>
              <a:rPr lang="en-US" dirty="0">
                <a:solidFill>
                  <a:srgbClr val="231F20"/>
                </a:solidFill>
                <a:latin typeface="Proxima Nova"/>
              </a:rPr>
              <a:t>  </a:t>
            </a:r>
            <a:endParaRPr lang="en-US" b="0" i="0" u="none" strike="noStrike" dirty="0">
              <a:solidFill>
                <a:srgbClr val="231F20"/>
              </a:solidFill>
              <a:effectLst/>
              <a:latin typeface="Proxima Nova" panose="02000506030000020004"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231F20"/>
                </a:solidFill>
                <a:effectLst/>
                <a:latin typeface="Proxima Nova"/>
              </a:rPr>
              <a:t>Improve Mental Wellbeing</a:t>
            </a:r>
          </a:p>
          <a:p>
            <a:pPr marL="171450" indent="-171450">
              <a:buFont typeface="Arial" panose="020B0604020202020204" pitchFamily="34" charset="0"/>
              <a:buChar char="•"/>
              <a:defRPr/>
            </a:pPr>
            <a:r>
              <a:rPr lang="en-US" b="0" i="0" u="none" strike="noStrike" dirty="0">
                <a:solidFill>
                  <a:srgbClr val="231F20"/>
                </a:solidFill>
                <a:effectLst/>
                <a:latin typeface="Proxima Nova"/>
              </a:rPr>
              <a:t>Connect with other people</a:t>
            </a:r>
            <a:r>
              <a:rPr lang="en-US" dirty="0">
                <a:solidFill>
                  <a:srgbClr val="231F20"/>
                </a:solidFill>
                <a:latin typeface="Proxima Nova"/>
              </a:rPr>
              <a:t> </a:t>
            </a:r>
            <a:endParaRPr lang="en-US" b="0" i="0" u="none" strike="noStrike" dirty="0">
              <a:solidFill>
                <a:srgbClr val="231F20"/>
              </a:solidFill>
              <a:effectLst/>
              <a:latin typeface="Proxima Nova" panose="02000506030000020004"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u="none" strike="noStrike" dirty="0">
              <a:solidFill>
                <a:srgbClr val="231F20"/>
              </a:solidFill>
              <a:effectLst/>
              <a:latin typeface="Proxima Nova" panose="02000506030000020004" pitchFamily="2" charset="0"/>
            </a:endParaRPr>
          </a:p>
          <a:p>
            <a:pPr>
              <a:defRPr/>
            </a:pPr>
            <a:r>
              <a:rPr lang="en-US" b="1" i="0" u="none" strike="noStrike" dirty="0">
                <a:solidFill>
                  <a:srgbClr val="231F20"/>
                </a:solidFill>
                <a:effectLst/>
                <a:latin typeface="Proxima Nova"/>
              </a:rPr>
              <a:t>Starting and ending the day screen free</a:t>
            </a:r>
            <a:r>
              <a:rPr lang="en-US" b="0" i="0" u="none" strike="noStrike" dirty="0">
                <a:solidFill>
                  <a:srgbClr val="231F20"/>
                </a:solidFill>
                <a:effectLst/>
                <a:latin typeface="Proxima Nova"/>
              </a:rPr>
              <a:t> – Recommend students shutting off notifications/email alerts or better yet turning off electronic devices at least 1 hour before bedtime. </a:t>
            </a:r>
          </a:p>
          <a:p>
            <a:pPr>
              <a:defRPr/>
            </a:pPr>
            <a:endParaRPr lang="en-US" b="1" i="0" u="none" strike="noStrike" dirty="0">
              <a:solidFill>
                <a:srgbClr val="231F20"/>
              </a:solidFill>
              <a:effectLst/>
              <a:latin typeface="Proxima Nova" panose="02000506030000020004" pitchFamily="2" charset="0"/>
            </a:endParaRPr>
          </a:p>
          <a:p>
            <a:pPr>
              <a:defRPr/>
            </a:pPr>
            <a:r>
              <a:rPr lang="en-US" b="0" i="0" u="none" strike="noStrike" dirty="0">
                <a:solidFill>
                  <a:srgbClr val="231F20"/>
                </a:solidFill>
                <a:effectLst/>
                <a:latin typeface="Proxima Nova"/>
              </a:rPr>
              <a:t>Finally,</a:t>
            </a:r>
            <a:r>
              <a:rPr lang="en-US" dirty="0">
                <a:solidFill>
                  <a:srgbClr val="231F20"/>
                </a:solidFill>
                <a:latin typeface="Proxima Nova"/>
              </a:rPr>
              <a:t> emphasize the importance of </a:t>
            </a:r>
            <a:r>
              <a:rPr lang="en-US" b="1" dirty="0">
                <a:solidFill>
                  <a:srgbClr val="231F20"/>
                </a:solidFill>
                <a:latin typeface="Proxima Nova"/>
              </a:rPr>
              <a:t>Seeking </a:t>
            </a:r>
            <a:r>
              <a:rPr lang="en-US" b="1" i="0" u="none" strike="noStrike" dirty="0">
                <a:solidFill>
                  <a:srgbClr val="231F20"/>
                </a:solidFill>
                <a:effectLst/>
                <a:latin typeface="Proxima Nova"/>
              </a:rPr>
              <a:t>help </a:t>
            </a:r>
            <a:r>
              <a:rPr lang="en-US" b="0" i="0" u="none" strike="noStrike" dirty="0">
                <a:solidFill>
                  <a:srgbClr val="231F20"/>
                </a:solidFill>
                <a:effectLst/>
                <a:latin typeface="Proxima Nova"/>
              </a:rPr>
              <a:t>– Strongly encourage students who are unsure how to initiate preventive actions or are unable to make changes to seek support by reaching out to their counselors or visiting the Health and Wellness Center to coordinate an appointment with the CMHC.</a:t>
            </a:r>
            <a:r>
              <a:rPr lang="en-US" dirty="0">
                <a:solidFill>
                  <a:srgbClr val="231F20"/>
                </a:solidFill>
                <a:latin typeface="Proxima Nova"/>
              </a:rPr>
              <a:t> </a:t>
            </a:r>
            <a:endParaRPr lang="en-US" b="0" i="0" u="none" strike="noStrike" dirty="0">
              <a:solidFill>
                <a:srgbClr val="231F20"/>
              </a:solidFill>
              <a:effectLst/>
              <a:latin typeface="Proxima Nova" panose="0200050603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231F20"/>
              </a:solidFill>
              <a:effectLst/>
              <a:latin typeface="Proxima Nova" panose="02000506030000020004" pitchFamily="2" charset="0"/>
            </a:endParaRPr>
          </a:p>
          <a:p>
            <a:pPr>
              <a:defRPr/>
            </a:pPr>
            <a:r>
              <a:rPr lang="en-US" dirty="0"/>
              <a:t>I have completed my participation.  Molly I am turning it over to you. </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231F20"/>
              </a:solidFill>
              <a:effectLst/>
              <a:latin typeface="Proxima Nova" panose="02000506030000020004" pitchFamily="2" charset="0"/>
            </a:endParaRPr>
          </a:p>
        </p:txBody>
      </p:sp>
      <p:sp>
        <p:nvSpPr>
          <p:cNvPr id="4" name="Slide Number Placeholder 3"/>
          <p:cNvSpPr>
            <a:spLocks noGrp="1"/>
          </p:cNvSpPr>
          <p:nvPr>
            <p:ph type="sldNum" sz="quarter" idx="5"/>
          </p:nvPr>
        </p:nvSpPr>
        <p:spPr/>
        <p:txBody>
          <a:bodyPr/>
          <a:lstStyle/>
          <a:p>
            <a:fld id="{B63359F2-43EF-4812-9DC0-98C0B1A40681}" type="slidenum">
              <a:rPr lang="en-US" smtClean="0"/>
              <a:t>28</a:t>
            </a:fld>
            <a:endParaRPr lang="en-US"/>
          </a:p>
        </p:txBody>
      </p:sp>
    </p:spTree>
    <p:extLst>
      <p:ext uri="{BB962C8B-B14F-4D97-AF65-F5344CB8AC3E}">
        <p14:creationId xmlns:p14="http://schemas.microsoft.com/office/powerpoint/2010/main" val="488604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 a review, it is important to differentiate between the Healthy Anxiety Neurosis characterized by </a:t>
            </a:r>
            <a:r>
              <a:rPr lang="en-US" sz="1200">
                <a:solidFill>
                  <a:srgbClr val="00246C"/>
                </a:solidFill>
              </a:rPr>
              <a:t> - sensory stimuli that heighten awareness to manage the of loss of control due to threatening or unknown circumstances and the Pathologic Anxiety – characterized by Sensory stimuli that persist in worry, fear or inability to function regarding threatening or unknow circumstances.   </a:t>
            </a:r>
          </a:p>
        </p:txBody>
      </p:sp>
      <p:sp>
        <p:nvSpPr>
          <p:cNvPr id="4" name="Slide Number Placeholder 3"/>
          <p:cNvSpPr>
            <a:spLocks noGrp="1"/>
          </p:cNvSpPr>
          <p:nvPr>
            <p:ph type="sldNum" sz="quarter" idx="5"/>
          </p:nvPr>
        </p:nvSpPr>
        <p:spPr/>
        <p:txBody>
          <a:bodyPr/>
          <a:lstStyle/>
          <a:p>
            <a:fld id="{B63359F2-43EF-4812-9DC0-98C0B1A40681}" type="slidenum">
              <a:rPr lang="en-US" smtClean="0"/>
              <a:t>3</a:t>
            </a:fld>
            <a:endParaRPr lang="en-US"/>
          </a:p>
        </p:txBody>
      </p:sp>
    </p:spTree>
    <p:extLst>
      <p:ext uri="{BB962C8B-B14F-4D97-AF65-F5344CB8AC3E}">
        <p14:creationId xmlns:p14="http://schemas.microsoft.com/office/powerpoint/2010/main" val="964448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a:solidFill>
                  <a:srgbClr val="000000"/>
                </a:solidFill>
                <a:effectLst/>
                <a:highlight>
                  <a:srgbClr val="F5F5F5"/>
                </a:highlight>
                <a:latin typeface="Calibri" panose="020F0502020204030204" pitchFamily="34" charset="0"/>
              </a:rPr>
              <a:t>Over the next several slides I will discuss  DA and support strategies to help individuals with anxiety disorder who may experience difficulties with daily living tasks </a:t>
            </a:r>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29</a:t>
            </a:fld>
            <a:endParaRPr lang="en-US"/>
          </a:p>
        </p:txBody>
      </p:sp>
    </p:spTree>
    <p:extLst>
      <p:ext uri="{BB962C8B-B14F-4D97-AF65-F5344CB8AC3E}">
        <p14:creationId xmlns:p14="http://schemas.microsoft.com/office/powerpoint/2010/main" val="181944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get into examples of DA, it is important to take a moment to reflect on several questions to make sure you are addressing the specific needs of the student. Everyone's functional limitations will differ.  How anxiety manifests for one person will not be the same in how it manifests for another person.  DA consideration must be individualized and based on the individual’s functional limitations. </a:t>
            </a:r>
          </a:p>
          <a:p>
            <a:r>
              <a:rPr lang="en-US" dirty="0"/>
              <a:t>Remember the student with the anxiety disorder is the best person to ask about their struggles or barriers. Engage in a conversation with them. These questions can help guide your conversation.  </a:t>
            </a:r>
          </a:p>
          <a:p>
            <a:endParaRPr lang="en-US" dirty="0">
              <a:ea typeface="Calibri"/>
              <a:cs typeface="Calibri"/>
            </a:endParaRPr>
          </a:p>
          <a:p>
            <a:r>
              <a:rPr lang="en-US" dirty="0"/>
              <a:t>1.What limitations is this student experiencing? – Ask them to share what struggles they have with daily living tasks. For example, do they struggle with focusing/concentrating, memory issues, completing tasks, difficulty with change just to name a few functional limitations that may be associated with someone who has an anxiety disorder.</a:t>
            </a:r>
          </a:p>
          <a:p>
            <a:r>
              <a:rPr lang="en-US" dirty="0"/>
              <a:t>  </a:t>
            </a:r>
            <a:endParaRPr lang="en-US" dirty="0">
              <a:ea typeface="Calibri"/>
              <a:cs typeface="Calibri"/>
            </a:endParaRPr>
          </a:p>
          <a:p>
            <a:r>
              <a:rPr lang="en-US" dirty="0"/>
              <a:t>  a) Remember to think about how these limitations will affect the student in all areas on center – DA consideration should be center-wide – for someone who struggles with working memory/details is there a need     </a:t>
            </a:r>
          </a:p>
          <a:p>
            <a:r>
              <a:rPr lang="en-US" dirty="0"/>
              <a:t>           for DA in the dorm in addition to academics? </a:t>
            </a:r>
          </a:p>
          <a:p>
            <a:endParaRPr lang="en-US" dirty="0">
              <a:ea typeface="Calibri"/>
              <a:cs typeface="Calibri"/>
            </a:endParaRPr>
          </a:p>
          <a:p>
            <a:r>
              <a:rPr lang="en-US" dirty="0"/>
              <a:t>  b) What are the specific tasks in the dorms that may affect an individual struggling with working memory? Is it related to remembering tasks or chores that need to be done nightly?</a:t>
            </a:r>
          </a:p>
          <a:p>
            <a:endParaRPr lang="en-US" dirty="0">
              <a:ea typeface="Calibri"/>
              <a:cs typeface="Calibri"/>
            </a:endParaRPr>
          </a:p>
          <a:p>
            <a:r>
              <a:rPr lang="en-US" dirty="0"/>
              <a:t>2.Finally, what DA can be provided to help? Do tasks/directions need to be broken down into smaller steps, give directions one at a time? Provide a visual of daily tasks. Just to list a  few examples of possible DA to consider. </a:t>
            </a:r>
            <a:endParaRPr lang="en-US" dirty="0">
              <a:ea typeface="Calibri"/>
              <a:cs typeface="Calibri"/>
            </a:endParaRPr>
          </a:p>
          <a:p>
            <a:endParaRPr lang="en-US" dirty="0">
              <a:ea typeface="Calibri"/>
              <a:cs typeface="Calibri"/>
            </a:endParaRPr>
          </a:p>
          <a:p>
            <a:r>
              <a:rPr lang="en-US" dirty="0"/>
              <a:t>Contact your disability coordinator on center when considering DA for a student with an anxiety disorder so that the disability accommodation interactive process can take place. </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63359F2-43EF-4812-9DC0-98C0B1A40681}" type="slidenum">
              <a:rPr lang="en-US" smtClean="0"/>
              <a:t>30</a:t>
            </a:fld>
            <a:endParaRPr lang="en-US"/>
          </a:p>
        </p:txBody>
      </p:sp>
    </p:spTree>
    <p:extLst>
      <p:ext uri="{BB962C8B-B14F-4D97-AF65-F5344CB8AC3E}">
        <p14:creationId xmlns:p14="http://schemas.microsoft.com/office/powerpoint/2010/main" val="413175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look at some general DA that may help to reduce or remove barriers for an individual with an anxiety disorder </a:t>
            </a:r>
            <a:endParaRPr lang="en-US">
              <a:ea typeface="Calibri" panose="020F0502020204030204"/>
              <a:cs typeface="Calibri" panose="020F0502020204030204"/>
            </a:endParaRPr>
          </a:p>
          <a:p>
            <a:endParaRPr lang="en-US">
              <a:ea typeface="Calibri" panose="020F0502020204030204"/>
              <a:cs typeface="Calibri" panose="020F0502020204030204"/>
            </a:endParaRPr>
          </a:p>
          <a:p>
            <a:r>
              <a:rPr lang="en-US" b="1"/>
              <a:t>Provide breaks throughout the day  </a:t>
            </a:r>
            <a:r>
              <a:rPr lang="en-US"/>
              <a:t>- Is there a specific time in the day this will be needed? As we learned a person with an anxiety disorder may experience cognitive overload and taking a break to use self-calming techniques or to step outside for fresh air may be very beneficial to their daily functioning. </a:t>
            </a:r>
            <a:endParaRPr lang="en-US">
              <a:ea typeface="Calibri" panose="020F0502020204030204"/>
              <a:cs typeface="Calibri" panose="020F0502020204030204"/>
            </a:endParaRPr>
          </a:p>
          <a:p>
            <a:endParaRPr lang="en-US"/>
          </a:p>
          <a:p>
            <a:r>
              <a:rPr lang="en-US" b="1"/>
              <a:t>Allow student to have a self-calming object/fidget item</a:t>
            </a:r>
            <a:r>
              <a:rPr lang="en-US"/>
              <a:t> or a picture that can help relax them throughout the day when symptoms of their anxiety disorder may be triggered</a:t>
            </a:r>
            <a:endParaRPr lang="en-US">
              <a:ea typeface="Calibri"/>
              <a:cs typeface="Calibri"/>
            </a:endParaRPr>
          </a:p>
          <a:p>
            <a:endParaRPr lang="en-US"/>
          </a:p>
          <a:p>
            <a:r>
              <a:rPr lang="en-US" b="1"/>
              <a:t>Allow student to talk to their identified trusted or safe person on center</a:t>
            </a:r>
            <a:r>
              <a:rPr lang="en-US"/>
              <a:t> to help reduce anxiety symptoms when heightened.  </a:t>
            </a: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D6FB25C0-C9F3-46D2-BCCF-0697F760A448}" type="slidenum">
              <a:rPr lang="en-US" smtClean="0"/>
              <a:t>31</a:t>
            </a:fld>
            <a:endParaRPr lang="en-US"/>
          </a:p>
        </p:txBody>
      </p:sp>
    </p:spTree>
    <p:extLst>
      <p:ext uri="{BB962C8B-B14F-4D97-AF65-F5344CB8AC3E}">
        <p14:creationId xmlns:p14="http://schemas.microsoft.com/office/powerpoint/2010/main" val="2379698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Some ways we can accommodate for anxiety in crowds/groups…</a:t>
            </a:r>
          </a:p>
          <a:p>
            <a:endParaRPr lang="en-US" sz="1600">
              <a:ea typeface="Calibri"/>
              <a:cs typeface="Calibri"/>
            </a:endParaRPr>
          </a:p>
          <a:p>
            <a:r>
              <a:rPr lang="en-US" b="1"/>
              <a:t>Allow student to sit in classroom</a:t>
            </a:r>
            <a:r>
              <a:rPr lang="en-US"/>
              <a:t> where they are the most comfortable – Knowing they can sit in the back of the classroom, near the door or near the window can ease some of the struggle/anxiety of being in a group setting. </a:t>
            </a:r>
          </a:p>
          <a:p>
            <a:endParaRPr lang="en-US">
              <a:ea typeface="Calibri"/>
              <a:cs typeface="Calibri"/>
            </a:endParaRPr>
          </a:p>
          <a:p>
            <a:r>
              <a:rPr lang="en-US"/>
              <a:t>Same with </a:t>
            </a:r>
            <a:r>
              <a:rPr lang="en-US" b="1"/>
              <a:t>allowing the student to sit near the exit or bac</a:t>
            </a:r>
            <a:r>
              <a:rPr lang="en-US"/>
              <a:t>k of the room during large group meetings or assemblies – try to be proactive in setting up possibly solutions to stressful environments to eliminate or reduce the anxiety that can be caused by being in crowds/groups</a:t>
            </a:r>
            <a:endParaRPr lang="en-US">
              <a:ea typeface="Calibri" panose="020F0502020204030204"/>
              <a:cs typeface="Calibri" panose="020F0502020204030204"/>
            </a:endParaRPr>
          </a:p>
          <a:p>
            <a:endParaRPr lang="en-US"/>
          </a:p>
          <a:p>
            <a:r>
              <a:rPr lang="en-US"/>
              <a:t>Use a</a:t>
            </a:r>
            <a:r>
              <a:rPr lang="en-US" b="1"/>
              <a:t> buddy system</a:t>
            </a:r>
            <a:r>
              <a:rPr lang="en-US"/>
              <a:t> to help the individual to feel safe and secure that someone is there to help guide and support them</a:t>
            </a:r>
            <a:endParaRPr lang="en-US">
              <a:ea typeface="Calibri" panose="020F0502020204030204"/>
              <a:cs typeface="Calibri" panose="020F0502020204030204"/>
            </a:endParaRPr>
          </a:p>
          <a:p>
            <a:endParaRPr lang="en-US"/>
          </a:p>
          <a:p>
            <a:r>
              <a:rPr lang="en-US"/>
              <a:t>If the congestion and noise of passing between classes causes anxiety then </a:t>
            </a:r>
            <a:r>
              <a:rPr lang="en-US" b="1"/>
              <a:t>allow student to leave class a few minutes early</a:t>
            </a:r>
            <a:r>
              <a:rPr lang="en-US"/>
              <a:t> to get to their next location</a:t>
            </a:r>
            <a:endParaRPr lang="en-US">
              <a:ea typeface="Calibri" panose="020F0502020204030204"/>
              <a:cs typeface="Calibri" panose="020F0502020204030204"/>
            </a:endParaRPr>
          </a:p>
          <a:p>
            <a:endParaRPr lang="en-US"/>
          </a:p>
          <a:p>
            <a:r>
              <a:rPr lang="en-US"/>
              <a:t>Some simple and reasonable adjustments to physical layout or adjustments to schedule can make a big difference in the physical symptoms someone may be feeling in crowds/groups </a:t>
            </a:r>
            <a:endParaRPr lang="en-US">
              <a:ea typeface="Calibri" panose="020F0502020204030204"/>
              <a:cs typeface="Calibri" panose="020F0502020204030204"/>
            </a:endParaRPr>
          </a:p>
          <a:p>
            <a:endParaRPr lang="en-US" sz="1600">
              <a:ea typeface="Calibri"/>
              <a:cs typeface="Calibri"/>
            </a:endParaRPr>
          </a:p>
        </p:txBody>
      </p:sp>
      <p:sp>
        <p:nvSpPr>
          <p:cNvPr id="4" name="Slide Number Placeholder 3"/>
          <p:cNvSpPr>
            <a:spLocks noGrp="1"/>
          </p:cNvSpPr>
          <p:nvPr>
            <p:ph type="sldNum" sz="quarter" idx="5"/>
          </p:nvPr>
        </p:nvSpPr>
        <p:spPr/>
        <p:txBody>
          <a:bodyPr/>
          <a:lstStyle/>
          <a:p>
            <a:fld id="{D6FB25C0-C9F3-46D2-BCCF-0697F760A448}" type="slidenum">
              <a:rPr lang="en-US" smtClean="0"/>
              <a:t>32</a:t>
            </a:fld>
            <a:endParaRPr lang="en-US"/>
          </a:p>
        </p:txBody>
      </p:sp>
    </p:spTree>
    <p:extLst>
      <p:ext uri="{BB962C8B-B14F-4D97-AF65-F5344CB8AC3E}">
        <p14:creationId xmlns:p14="http://schemas.microsoft.com/office/powerpoint/2010/main" val="2047056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A couple more ways to accommodate for anxiety when in crowds or groups…</a:t>
            </a:r>
          </a:p>
          <a:p>
            <a:endParaRPr lang="en-US" sz="1600">
              <a:ea typeface="Calibri"/>
              <a:cs typeface="Calibri"/>
            </a:endParaRPr>
          </a:p>
          <a:p>
            <a:r>
              <a:rPr lang="en-US"/>
              <a:t>If speaking to a group or in front of a class  is part of their symptoms of their anxiety disorder, then allow student to present information just to the teacher instead of in front of the group or give the student an agreed upon signal before calling on them to answer questions. Maybe the student can be given an opt out signal. Keep in mind, there are many ways for a student to share their knowledge without it having to be in front of a group. </a:t>
            </a:r>
            <a:endParaRPr lang="en-US">
              <a:ea typeface="Calibri"/>
              <a:cs typeface="Calibri"/>
            </a:endParaRPr>
          </a:p>
          <a:p>
            <a:endParaRPr lang="en-US" sz="1600">
              <a:ea typeface="Calibri"/>
              <a:cs typeface="Calibri"/>
            </a:endParaRPr>
          </a:p>
        </p:txBody>
      </p:sp>
      <p:sp>
        <p:nvSpPr>
          <p:cNvPr id="4" name="Slide Number Placeholder 3"/>
          <p:cNvSpPr>
            <a:spLocks noGrp="1"/>
          </p:cNvSpPr>
          <p:nvPr>
            <p:ph type="sldNum" sz="quarter" idx="5"/>
          </p:nvPr>
        </p:nvSpPr>
        <p:spPr/>
        <p:txBody>
          <a:bodyPr/>
          <a:lstStyle/>
          <a:p>
            <a:fld id="{D6FB25C0-C9F3-46D2-BCCF-0697F760A448}" type="slidenum">
              <a:rPr lang="en-US" smtClean="0"/>
              <a:t>33</a:t>
            </a:fld>
            <a:endParaRPr lang="en-US"/>
          </a:p>
        </p:txBody>
      </p:sp>
    </p:spTree>
    <p:extLst>
      <p:ext uri="{BB962C8B-B14F-4D97-AF65-F5344CB8AC3E}">
        <p14:creationId xmlns:p14="http://schemas.microsoft.com/office/powerpoint/2010/main" val="3776464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Here we have some ways to accommodate for learning-related functional limitations related to anxiety…</a:t>
            </a:r>
          </a:p>
          <a:p>
            <a:endParaRPr lang="en-US" sz="1600">
              <a:ea typeface="Calibri"/>
              <a:cs typeface="Calibri"/>
            </a:endParaRPr>
          </a:p>
          <a:p>
            <a:r>
              <a:rPr lang="en-US" b="1"/>
              <a:t>Visual supports</a:t>
            </a:r>
            <a:r>
              <a:rPr lang="en-US"/>
              <a:t> such as planners, copies of notes, color coded tab, highlighters can be very beneficial for someone who has difficulty with focusing/concentrating, memory issues, difficulty completing tasks due to their anxiety disorder</a:t>
            </a:r>
            <a:endParaRPr lang="en-US">
              <a:ea typeface="Calibri"/>
              <a:cs typeface="Calibri"/>
            </a:endParaRPr>
          </a:p>
          <a:p>
            <a:endParaRPr lang="en-US"/>
          </a:p>
          <a:p>
            <a:r>
              <a:rPr lang="en-US" b="1"/>
              <a:t>Frequently check in</a:t>
            </a:r>
            <a:r>
              <a:rPr lang="en-US"/>
              <a:t> – they may be less likely to let you know when they are struggling so being aware of their need for check ins may be very helpful in reducing their anxiety in your setting</a:t>
            </a:r>
            <a:endParaRPr lang="en-US">
              <a:ea typeface="Calibri"/>
              <a:cs typeface="Calibri"/>
            </a:endParaRPr>
          </a:p>
          <a:p>
            <a:endParaRPr lang="en-US"/>
          </a:p>
          <a:p>
            <a:r>
              <a:rPr lang="en-US" b="1"/>
              <a:t>Allow for extra time on tests and assignments</a:t>
            </a:r>
            <a:r>
              <a:rPr lang="en-US"/>
              <a:t> to help reduce their anxiety of time limits or their difficulty with concentrating – important to remember that documentation needs to support the need for extra time on standardized assessments and tests. </a:t>
            </a:r>
            <a:endParaRPr lang="en-US">
              <a:ea typeface="Calibri"/>
              <a:cs typeface="Calibri"/>
            </a:endParaRPr>
          </a:p>
          <a:p>
            <a:endParaRPr lang="en-US" sz="1600">
              <a:ea typeface="Calibri"/>
              <a:cs typeface="Calibri"/>
            </a:endParaRPr>
          </a:p>
        </p:txBody>
      </p:sp>
      <p:sp>
        <p:nvSpPr>
          <p:cNvPr id="4" name="Slide Number Placeholder 3"/>
          <p:cNvSpPr>
            <a:spLocks noGrp="1"/>
          </p:cNvSpPr>
          <p:nvPr>
            <p:ph type="sldNum" sz="quarter" idx="5"/>
          </p:nvPr>
        </p:nvSpPr>
        <p:spPr/>
        <p:txBody>
          <a:bodyPr/>
          <a:lstStyle/>
          <a:p>
            <a:fld id="{D6FB25C0-C9F3-46D2-BCCF-0697F760A448}" type="slidenum">
              <a:rPr lang="en-US" smtClean="0"/>
              <a:t>34</a:t>
            </a:fld>
            <a:endParaRPr lang="en-US"/>
          </a:p>
        </p:txBody>
      </p:sp>
    </p:spTree>
    <p:extLst>
      <p:ext uri="{BB962C8B-B14F-4D97-AF65-F5344CB8AC3E}">
        <p14:creationId xmlns:p14="http://schemas.microsoft.com/office/powerpoint/2010/main" val="3999947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Here we have some ways to accommodate for cognitive overload functional limitations related to anxiety…</a:t>
            </a:r>
          </a:p>
          <a:p>
            <a:endParaRPr lang="en-US" sz="1600">
              <a:ea typeface="Calibri"/>
              <a:cs typeface="Calibri"/>
            </a:endParaRPr>
          </a:p>
          <a:p>
            <a:r>
              <a:rPr lang="en-US" b="1"/>
              <a:t>Consider the surroundings: </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Reduce or eliminate distractions</a:t>
            </a:r>
            <a:r>
              <a:rPr lang="en-US"/>
              <a:t> - Distractions from the surroundings take student’s attention away from the task at hand. </a:t>
            </a:r>
            <a:endParaRPr lang="en-US" b="1"/>
          </a:p>
          <a:p>
            <a:endParaRPr lang="en-US" b="1"/>
          </a:p>
          <a:p>
            <a:r>
              <a:rPr lang="en-US" b="1"/>
              <a:t>Reduce visual clutter</a:t>
            </a:r>
            <a:r>
              <a:rPr lang="en-US"/>
              <a:t> minimizing information posted on classroom walls - leaving only information that students really need to see constantly. </a:t>
            </a:r>
          </a:p>
          <a:p>
            <a:endParaRPr lang="en-US"/>
          </a:p>
          <a:p>
            <a:r>
              <a:rPr lang="en-US"/>
              <a:t>Provide good lighting. Allow a student to use a divider or preferential seating to avoid an area in the classroom or setting with lots of visual clutter</a:t>
            </a:r>
          </a:p>
          <a:p>
            <a:endParaRPr lang="en-US"/>
          </a:p>
          <a:p>
            <a:r>
              <a:rPr lang="en-US" b="1"/>
              <a:t>Eliminate any other activities going in the same area and unnecessary noises.</a:t>
            </a:r>
            <a:endParaRPr lang="en-US" b="1">
              <a:ea typeface="Calibri"/>
              <a:cs typeface="Calibri"/>
            </a:endParaRPr>
          </a:p>
          <a:p>
            <a:endParaRPr lang="en-US"/>
          </a:p>
          <a:p>
            <a:r>
              <a:rPr lang="en-US"/>
              <a:t>If students would like to play music in class – deliberately choose when – listening to music can motivate students to finish certain tasks. </a:t>
            </a:r>
            <a:endParaRPr lang="en-US">
              <a:ea typeface="Calibri"/>
              <a:cs typeface="Calibri"/>
            </a:endParaRPr>
          </a:p>
          <a:p>
            <a:r>
              <a:rPr lang="en-US"/>
              <a:t>But remember that playing music while working on an academic assignment can add significant extraneous cognitive load to some students.</a:t>
            </a:r>
          </a:p>
          <a:p>
            <a:endParaRPr lang="en-US">
              <a:ea typeface="Calibri"/>
              <a:cs typeface="Calibri"/>
            </a:endParaRPr>
          </a:p>
          <a:p>
            <a:r>
              <a:rPr lang="en-US">
                <a:ea typeface="Calibri"/>
                <a:cs typeface="Calibri"/>
              </a:rPr>
              <a:t>Provide noise cancelling headphones to keep unnecessary noise to a minimal </a:t>
            </a:r>
          </a:p>
          <a:p>
            <a:endParaRPr lang="en-US">
              <a:ea typeface="Calibri"/>
              <a:cs typeface="Calibri"/>
            </a:endParaRPr>
          </a:p>
          <a:p>
            <a:r>
              <a:rPr lang="en-US"/>
              <a:t> </a:t>
            </a:r>
          </a:p>
        </p:txBody>
      </p:sp>
      <p:sp>
        <p:nvSpPr>
          <p:cNvPr id="4" name="Slide Number Placeholder 3"/>
          <p:cNvSpPr>
            <a:spLocks noGrp="1"/>
          </p:cNvSpPr>
          <p:nvPr>
            <p:ph type="sldNum" sz="quarter" idx="5"/>
          </p:nvPr>
        </p:nvSpPr>
        <p:spPr/>
        <p:txBody>
          <a:bodyPr/>
          <a:lstStyle/>
          <a:p>
            <a:fld id="{D6FB25C0-C9F3-46D2-BCCF-0697F760A448}" type="slidenum">
              <a:rPr lang="en-US" smtClean="0"/>
              <a:t>35</a:t>
            </a:fld>
            <a:endParaRPr lang="en-US"/>
          </a:p>
        </p:txBody>
      </p:sp>
    </p:spTree>
    <p:extLst>
      <p:ext uri="{BB962C8B-B14F-4D97-AF65-F5344CB8AC3E}">
        <p14:creationId xmlns:p14="http://schemas.microsoft.com/office/powerpoint/2010/main" val="1413240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avoid Cognitive Overload instructors/teachers/professionals offering a lecture to students should keep in mind that</a:t>
            </a:r>
            <a:r>
              <a:rPr lang="en-US" b="0" i="0" u="none" strike="noStrike">
                <a:solidFill>
                  <a:schemeClr val="tx1"/>
                </a:solidFill>
                <a:effectLst/>
                <a:latin typeface="+mn-lt"/>
              </a:rPr>
              <a:t> o</a:t>
            </a:r>
            <a:r>
              <a:rPr lang="en-US" b="0" i="0" u="none" strike="noStrike">
                <a:solidFill>
                  <a:srgbClr val="171717"/>
                </a:solidFill>
                <a:effectLst/>
                <a:latin typeface="open sans" panose="020B0606030504020204" pitchFamily="34" charset="0"/>
              </a:rPr>
              <a:t>rganization and presentation of information make a difference.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a:solidFill>
                <a:srgbClr val="171717"/>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solidFill>
                  <a:srgbClr val="171717"/>
                </a:solidFill>
                <a:effectLst/>
                <a:latin typeface="open sans" panose="020B0606030504020204" pitchFamily="34" charset="0"/>
              </a:rPr>
              <a:t>Presenting information in a clear and concise manner - removing unnecessary information, pictures and summarizing paragraphs - minimizes visual distractions. This allows students to have extra capacity to invest in the actual learning and integration of concepts instead.</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solidFill>
                  <a:schemeClr val="tx1"/>
                </a:solidFill>
                <a:effectLst/>
                <a:latin typeface="+mn-lt"/>
              </a:rPr>
              <a:t>O</a:t>
            </a:r>
            <a:r>
              <a:rPr lang="en-US" b="0" i="0" u="none" strike="noStrike">
                <a:solidFill>
                  <a:srgbClr val="171717"/>
                </a:solidFill>
                <a:effectLst/>
                <a:latin typeface="open sans" panose="020B0606030504020204" pitchFamily="34" charset="0"/>
              </a:rPr>
              <a:t>ther strategies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a:solidFill>
                <a:srgbClr val="171717"/>
              </a:solidFill>
              <a:effectLst/>
              <a:latin typeface="open sans" panose="020B0606030504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u="none" strike="noStrike">
                <a:solidFill>
                  <a:srgbClr val="171717"/>
                </a:solidFill>
                <a:effectLst/>
                <a:latin typeface="open sans" panose="020B0606030504020204" pitchFamily="34" charset="0"/>
              </a:rPr>
              <a:t>If a there are too many choices – highlight a clear path.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2. If task will take too long – Break it down with shorter deadlines.</a:t>
            </a:r>
            <a:endParaRPr lang="en-US" b="0" i="0" u="none" strike="noStrike">
              <a:solidFill>
                <a:srgbClr val="171717"/>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a:solidFill>
                <a:srgbClr val="171717"/>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solidFill>
                  <a:srgbClr val="171717"/>
                </a:solidFill>
                <a:effectLst/>
                <a:latin typeface="open sans" panose="020B0606030504020204" pitchFamily="34" charset="0"/>
              </a:rPr>
              <a:t>3. If the task is too difficult – organize the information into smaller chunks– this would help students to see the different aspects of the task - reduces feelings of being overwhelmed by its volume or complexity, enabling the student to slowly gain more knowledge and draw links between each step.  Also remember that </a:t>
            </a:r>
            <a:r>
              <a:rPr lang="en-US"/>
              <a:t>the sense of accomplishment after completing each step is an incentive to work for the final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4. Try to avoid presenting too much information at once – but if you are Prioritize important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a:solidFill>
                <a:srgbClr val="000000"/>
              </a:solidFill>
              <a:effectLst/>
              <a:latin typeface="Open Sans" panose="020B0606030504020204" pitchFamily="34" charset="0"/>
            </a:endParaRPr>
          </a:p>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36</a:t>
            </a:fld>
            <a:endParaRPr lang="en-US"/>
          </a:p>
        </p:txBody>
      </p:sp>
    </p:spTree>
    <p:extLst>
      <p:ext uri="{BB962C8B-B14F-4D97-AF65-F5344CB8AC3E}">
        <p14:creationId xmlns:p14="http://schemas.microsoft.com/office/powerpoint/2010/main" val="1020450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talk about areas of effective supports: Exercise and on the next slide mindfulness practices. These are easily implemented supports and they are cost effective (e.g., FREE), they are portable meaning the student can take these strategies/accommodations into work and life situations after Job Corps, and they can be effective in reducing manifestations/symptoms such that the individual may be able to access and participate successfully in the program.  </a:t>
            </a:r>
          </a:p>
          <a:p>
            <a:endParaRPr lang="en-US"/>
          </a:p>
          <a:p>
            <a:pPr lvl="1">
              <a:lnSpc>
                <a:spcPct val="129000"/>
              </a:lnSpc>
              <a:spcBef>
                <a:spcPts val="600"/>
              </a:spcBef>
              <a:spcAft>
                <a:spcPts val="0"/>
              </a:spcAft>
            </a:pPr>
            <a:r>
              <a:rPr lang="en-US" sz="1200">
                <a:solidFill>
                  <a:schemeClr val="tx2"/>
                </a:solidFill>
              </a:rPr>
              <a:t>Provide schedule adjustments to allow for exercising.</a:t>
            </a:r>
          </a:p>
          <a:p>
            <a:pPr lvl="1">
              <a:lnSpc>
                <a:spcPct val="129000"/>
              </a:lnSpc>
              <a:spcBef>
                <a:spcPts val="600"/>
              </a:spcBef>
              <a:spcAft>
                <a:spcPts val="0"/>
              </a:spcAft>
            </a:pPr>
            <a:r>
              <a:rPr lang="en-US" sz="1200">
                <a:solidFill>
                  <a:schemeClr val="tx2"/>
                </a:solidFill>
              </a:rPr>
              <a:t>Open the gym during lunch  </a:t>
            </a:r>
          </a:p>
          <a:p>
            <a:pPr lvl="1">
              <a:lnSpc>
                <a:spcPct val="129000"/>
              </a:lnSpc>
              <a:spcBef>
                <a:spcPts val="600"/>
              </a:spcBef>
              <a:spcAft>
                <a:spcPts val="0"/>
              </a:spcAft>
            </a:pPr>
            <a:r>
              <a:rPr lang="en-US" sz="1200">
                <a:solidFill>
                  <a:schemeClr val="tx2"/>
                </a:solidFill>
              </a:rPr>
              <a:t>Set up mid-morning / mid-afternoon breaks for walking or other forms of exercise.</a:t>
            </a:r>
          </a:p>
          <a:p>
            <a:pPr lvl="1">
              <a:lnSpc>
                <a:spcPct val="129000"/>
              </a:lnSpc>
              <a:spcBef>
                <a:spcPts val="600"/>
              </a:spcBef>
              <a:spcAft>
                <a:spcPts val="0"/>
              </a:spcAft>
            </a:pPr>
            <a:r>
              <a:rPr lang="en-US" sz="1200">
                <a:solidFill>
                  <a:schemeClr val="tx2"/>
                </a:solidFill>
              </a:rPr>
              <a:t>Establish support groups for exercise purposes (can even be lead by student leaders and serve many purposes).    </a:t>
            </a:r>
          </a:p>
          <a:p>
            <a:pPr lvl="1">
              <a:lnSpc>
                <a:spcPct val="129000"/>
              </a:lnSpc>
              <a:spcBef>
                <a:spcPts val="600"/>
              </a:spcBef>
              <a:spcAft>
                <a:spcPts val="0"/>
              </a:spcAft>
            </a:pPr>
            <a:r>
              <a:rPr lang="en-US" sz="1200">
                <a:solidFill>
                  <a:schemeClr val="tx2"/>
                </a:solidFill>
              </a:rPr>
              <a:t>Provide movement breaks.</a:t>
            </a:r>
          </a:p>
          <a:p>
            <a:endParaRPr lang="en-US"/>
          </a:p>
          <a:p>
            <a:r>
              <a:rPr lang="en-US"/>
              <a:t>Think about how these accommodations may produce a side benefit in relation to other conditions - also who doesn’t benefit from exercise and movement – this is a good practice for all students and staff </a:t>
            </a:r>
            <a:endParaRPr lang="en-US">
              <a:ea typeface="Calibri"/>
              <a:cs typeface="Calibri"/>
            </a:endParaRPr>
          </a:p>
        </p:txBody>
      </p:sp>
      <p:sp>
        <p:nvSpPr>
          <p:cNvPr id="4" name="Slide Number Placeholder 3"/>
          <p:cNvSpPr>
            <a:spLocks noGrp="1"/>
          </p:cNvSpPr>
          <p:nvPr>
            <p:ph type="sldNum" sz="quarter" idx="5"/>
          </p:nvPr>
        </p:nvSpPr>
        <p:spPr/>
        <p:txBody>
          <a:bodyPr/>
          <a:lstStyle/>
          <a:p>
            <a:fld id="{D6FB25C0-C9F3-46D2-BCCF-0697F760A448}" type="slidenum">
              <a:rPr lang="en-US" smtClean="0"/>
              <a:t>37</a:t>
            </a:fld>
            <a:endParaRPr lang="en-US"/>
          </a:p>
        </p:txBody>
      </p:sp>
    </p:spTree>
    <p:extLst>
      <p:ext uri="{BB962C8B-B14F-4D97-AF65-F5344CB8AC3E}">
        <p14:creationId xmlns:p14="http://schemas.microsoft.com/office/powerpoint/2010/main" val="192433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FF9900"/>
              </a:buClr>
              <a:buNone/>
            </a:pPr>
            <a:r>
              <a:rPr lang="en-US" sz="1200" dirty="0"/>
              <a:t>What is meant by “Mindfulness”? Research supports mindfulness as a strategy for self-regulation:</a:t>
            </a:r>
          </a:p>
          <a:p>
            <a:pPr marL="457200" lvl="1" indent="-223838">
              <a:buClr>
                <a:srgbClr val="FF9900"/>
              </a:buClr>
            </a:pPr>
            <a:r>
              <a:rPr lang="en-US" sz="1200" dirty="0"/>
              <a:t>Mindfulness helps a person become more aware of their feelings </a:t>
            </a:r>
            <a:r>
              <a:rPr lang="en-US" sz="1200" dirty="0">
                <a:solidFill>
                  <a:srgbClr val="FF0000"/>
                </a:solidFill>
              </a:rPr>
              <a:t>(not having less emotions) </a:t>
            </a:r>
            <a:r>
              <a:rPr lang="en-US" sz="1200" dirty="0"/>
              <a:t>and this in turn, improves executive functioning and impulse control. </a:t>
            </a:r>
          </a:p>
          <a:p>
            <a:pPr marL="514350" indent="-514350">
              <a:lnSpc>
                <a:spcPct val="134000"/>
              </a:lnSpc>
              <a:buClr>
                <a:srgbClr val="FF9900"/>
              </a:buClr>
              <a:buFont typeface="+mj-lt"/>
              <a:buAutoNum type="arabicPeriod"/>
            </a:pPr>
            <a:r>
              <a:rPr lang="en-US" sz="1200" dirty="0"/>
              <a:t>Mindfulness can be taught in classes, by CPP teachers, individually by counselors, in groups.</a:t>
            </a:r>
          </a:p>
          <a:p>
            <a:pPr marL="514350" indent="-514350">
              <a:lnSpc>
                <a:spcPct val="134000"/>
              </a:lnSpc>
              <a:buClr>
                <a:srgbClr val="FF9900"/>
              </a:buClr>
              <a:buFont typeface="+mj-lt"/>
              <a:buAutoNum type="arabicPeriod"/>
            </a:pPr>
            <a:r>
              <a:rPr lang="en-US" sz="1200" dirty="0"/>
              <a:t>Forms of mindfulness:</a:t>
            </a:r>
          </a:p>
          <a:p>
            <a:pPr lvl="1">
              <a:lnSpc>
                <a:spcPct val="134000"/>
              </a:lnSpc>
              <a:buClr>
                <a:srgbClr val="FF9900"/>
              </a:buClr>
            </a:pPr>
            <a:r>
              <a:rPr lang="en-US" dirty="0"/>
              <a:t>  </a:t>
            </a:r>
            <a:r>
              <a:rPr lang="en-US" sz="1200" dirty="0"/>
              <a:t>Awareness of body </a:t>
            </a:r>
            <a:r>
              <a:rPr lang="en-US" dirty="0"/>
              <a:t>exercises</a:t>
            </a:r>
            <a:endParaRPr lang="en-US" dirty="0">
              <a:ea typeface="Calibri"/>
              <a:cs typeface="Calibri"/>
            </a:endParaRPr>
          </a:p>
          <a:p>
            <a:pPr lvl="1">
              <a:lnSpc>
                <a:spcPct val="134000"/>
              </a:lnSpc>
            </a:pPr>
            <a:r>
              <a:rPr lang="en-US" dirty="0"/>
              <a:t>  Progressive </a:t>
            </a:r>
            <a:r>
              <a:rPr lang="en-US" sz="1200" dirty="0"/>
              <a:t>Muscle Relaxation</a:t>
            </a:r>
            <a:r>
              <a:rPr lang="en-US" dirty="0"/>
              <a:t> </a:t>
            </a:r>
            <a:endParaRPr lang="en-US" dirty="0">
              <a:ea typeface="Calibri"/>
              <a:cs typeface="Calibri"/>
            </a:endParaRPr>
          </a:p>
          <a:p>
            <a:pPr lvl="1">
              <a:lnSpc>
                <a:spcPct val="134000"/>
              </a:lnSpc>
            </a:pPr>
            <a:r>
              <a:rPr lang="en-US" dirty="0"/>
              <a:t>  </a:t>
            </a:r>
            <a:r>
              <a:rPr lang="en-US" sz="1200" dirty="0"/>
              <a:t>Mindful eating/Mindful walking/Finding body safe spots</a:t>
            </a:r>
            <a:endParaRPr lang="en-US" sz="1200" dirty="0">
              <a:ea typeface="Calibri" panose="020F0502020204030204"/>
              <a:cs typeface="Calibri" panose="020F0502020204030204"/>
            </a:endParaRPr>
          </a:p>
          <a:p>
            <a:pPr lvl="1">
              <a:lnSpc>
                <a:spcPct val="134000"/>
              </a:lnSpc>
              <a:buClr>
                <a:srgbClr val="FF9900"/>
              </a:buClr>
            </a:pPr>
            <a:r>
              <a:rPr lang="en-US" dirty="0"/>
              <a:t>  </a:t>
            </a:r>
            <a:r>
              <a:rPr lang="en-US" sz="1200" dirty="0"/>
              <a:t>Awareness of breath scripts</a:t>
            </a:r>
          </a:p>
          <a:p>
            <a:pPr lvl="1">
              <a:lnSpc>
                <a:spcPct val="134000"/>
              </a:lnSpc>
              <a:buClr>
                <a:srgbClr val="FF9900"/>
              </a:buClr>
            </a:pPr>
            <a:r>
              <a:rPr lang="en-US" dirty="0"/>
              <a:t>  </a:t>
            </a:r>
            <a:r>
              <a:rPr lang="en-US" sz="1200" dirty="0"/>
              <a:t>Awareness of thoughts scripts</a:t>
            </a:r>
          </a:p>
          <a:p>
            <a:pPr lvl="1">
              <a:lnSpc>
                <a:spcPct val="134000"/>
              </a:lnSpc>
              <a:buClr>
                <a:srgbClr val="FF9900"/>
              </a:buClr>
            </a:pPr>
            <a:r>
              <a:rPr lang="en-US" dirty="0"/>
              <a:t>  </a:t>
            </a:r>
            <a:r>
              <a:rPr lang="en-US" sz="1200" dirty="0"/>
              <a:t>Awareness of perceptions in the here and now</a:t>
            </a:r>
            <a:r>
              <a:rPr lang="en-US" dirty="0"/>
              <a:t>  – becoming more aware of the present moment and putting focus on it can help reduce some of the anxiety about what is to come or what has happened </a:t>
            </a:r>
          </a:p>
          <a:p>
            <a:pPr lvl="1">
              <a:lnSpc>
                <a:spcPct val="134000"/>
              </a:lnSpc>
            </a:pPr>
            <a:endParaRPr lang="en-US" sz="1200" dirty="0">
              <a:ea typeface="Calibri"/>
              <a:cs typeface="Calibri"/>
            </a:endParaRPr>
          </a:p>
          <a:p>
            <a:pPr lvl="1">
              <a:lnSpc>
                <a:spcPct val="134000"/>
              </a:lnSpc>
            </a:pPr>
            <a:r>
              <a:rPr lang="en-US" dirty="0">
                <a:ea typeface="Calibri" panose="020F0502020204030204"/>
                <a:cs typeface="Calibri" panose="020F0502020204030204"/>
              </a:rPr>
              <a:t>When practicing mindfulness </a:t>
            </a:r>
            <a:r>
              <a:rPr lang="en-US" dirty="0"/>
              <a:t>• Turn off digital devices– To minimize distractions so full attention can be directed on practicing these activities.</a:t>
            </a:r>
          </a:p>
          <a:p>
            <a:pPr lvl="1">
              <a:lnSpc>
                <a:spcPct val="134000"/>
              </a:lnSpc>
            </a:pPr>
            <a:endParaRPr lang="en-US" dirty="0">
              <a:ea typeface="Calibri" panose="020F0502020204030204"/>
              <a:cs typeface="Calibri" panose="020F0502020204030204"/>
            </a:endParaRPr>
          </a:p>
          <a:p>
            <a:pPr algn="l" rtl="0" fontAlgn="base"/>
            <a:r>
              <a:rPr lang="en-US" b="0" i="0" u="none" strike="noStrike" dirty="0">
                <a:solidFill>
                  <a:srgbClr val="000000"/>
                </a:solidFill>
                <a:effectLst/>
                <a:highlight>
                  <a:srgbClr val="F5F5F5"/>
                </a:highlight>
                <a:latin typeface="Calibri" panose="020F0502020204030204" pitchFamily="34" charset="0"/>
              </a:rPr>
              <a:t>Addressing the functional limitations for a student with an anxiety disorder and providing disability accommodations will help the student be successful in the Job Corps Program and will allow them to have strategies/tools/appropriate disability accommodations to take with them as they enter into the workforce and life beyond JC. </a:t>
            </a:r>
            <a:r>
              <a:rPr lang="en-US" b="0" i="0" dirty="0">
                <a:solidFill>
                  <a:srgbClr val="444444"/>
                </a:solidFill>
                <a:effectLst/>
                <a:highlight>
                  <a:srgbClr val="F5F5F5"/>
                </a:highlight>
                <a:latin typeface="Calibri" panose="020F0502020204030204" pitchFamily="34" charset="0"/>
              </a:rPr>
              <a:t>​</a:t>
            </a:r>
          </a:p>
          <a:p>
            <a:pPr algn="l" rtl="0" fontAlgn="base"/>
            <a:r>
              <a:rPr lang="en-US" b="0" i="0" dirty="0">
                <a:solidFill>
                  <a:srgbClr val="444444"/>
                </a:solidFill>
                <a:effectLst/>
                <a:highlight>
                  <a:srgbClr val="F5F5F5"/>
                </a:highlight>
                <a:latin typeface="Calibri" panose="020F0502020204030204" pitchFamily="34" charset="0"/>
              </a:rPr>
              <a:t>​</a:t>
            </a:r>
          </a:p>
          <a:p>
            <a:pPr algn="l" rtl="0" fontAlgn="base"/>
            <a:r>
              <a:rPr lang="en-US" b="0" i="0" dirty="0">
                <a:solidFill>
                  <a:srgbClr val="444444"/>
                </a:solidFill>
                <a:effectLst/>
                <a:highlight>
                  <a:srgbClr val="F5F5F5"/>
                </a:highlight>
                <a:latin typeface="Calibri" panose="020F0502020204030204" pitchFamily="34" charset="0"/>
              </a:rPr>
              <a:t>​</a:t>
            </a:r>
            <a:r>
              <a:rPr lang="en-US" dirty="0">
                <a:ea typeface="Calibri" panose="020F0502020204030204"/>
                <a:cs typeface="Calibri" panose="020F0502020204030204"/>
              </a:rPr>
              <a:t>Now I am going to turn it over to Dr. Alexander to share with you the Integrative Collaborative Care Model. </a:t>
            </a:r>
          </a:p>
          <a:p>
            <a:pPr lvl="1">
              <a:lnSpc>
                <a:spcPct val="134000"/>
              </a:lnSpc>
            </a:pPr>
            <a:endParaRPr lang="en-US" dirty="0">
              <a:ea typeface="Calibri" panose="020F0502020204030204"/>
              <a:cs typeface="Calibri" panose="020F0502020204030204"/>
            </a:endParaRPr>
          </a:p>
          <a:p>
            <a:pPr lvl="1" indent="-223838">
              <a:buClr>
                <a:srgbClr val="FF9900"/>
              </a:buClr>
            </a:pPr>
            <a:endParaRPr lang="en-US" sz="1600"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D6FB25C0-C9F3-46D2-BCCF-0697F760A448}" type="slidenum">
              <a:rPr lang="en-US" smtClean="0"/>
              <a:t>38</a:t>
            </a:fld>
            <a:endParaRPr lang="en-US"/>
          </a:p>
        </p:txBody>
      </p:sp>
    </p:spTree>
    <p:extLst>
      <p:ext uri="{BB962C8B-B14F-4D97-AF65-F5344CB8AC3E}">
        <p14:creationId xmlns:p14="http://schemas.microsoft.com/office/powerpoint/2010/main" val="521957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PTSD is not listed as an anxiety disorder in the DSM5-TR –it is under trauma and stress related disorders.  </a:t>
            </a:r>
          </a:p>
          <a:p>
            <a:r>
              <a:rPr lang="en-US" dirty="0"/>
              <a:t> </a:t>
            </a:r>
          </a:p>
          <a:p>
            <a:r>
              <a:rPr lang="en-US" dirty="0"/>
              <a:t>Also Panic Disorder can happen when there is no clear danger or trigger.  Does not have to have a trigger.</a:t>
            </a:r>
          </a:p>
          <a:p>
            <a:endParaRPr lang="en-US" dirty="0"/>
          </a:p>
          <a:p>
            <a:r>
              <a:rPr lang="en-US" dirty="0"/>
              <a:t>Lastly, consider that not all students come to JC with separation anxiety that would rise to the level of a diagnosis of separation anxiety disorder, but definitely may have some level of homesickness or anxiety about being away from family and being in  a new environment.</a:t>
            </a: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5</a:t>
            </a:fld>
            <a:endParaRPr lang="en-US"/>
          </a:p>
        </p:txBody>
      </p:sp>
    </p:spTree>
    <p:extLst>
      <p:ext uri="{BB962C8B-B14F-4D97-AF65-F5344CB8AC3E}">
        <p14:creationId xmlns:p14="http://schemas.microsoft.com/office/powerpoint/2010/main" val="1704473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just presented how JC centers are implementing an Integrative Collaborative Care Model.  </a:t>
            </a:r>
          </a:p>
          <a:p>
            <a:endParaRPr lang="en-US" dirty="0"/>
          </a:p>
          <a:p>
            <a:r>
              <a:rPr lang="en-US" dirty="0"/>
              <a:t>This model reflects the current trend of people, including JC students, seeking concurrent treatments for their mental health problems. It integrates the</a:t>
            </a:r>
          </a:p>
          <a:p>
            <a:endParaRPr lang="en-US" dirty="0"/>
          </a:p>
          <a:p>
            <a:pPr marL="171450" indent="-171450">
              <a:buFont typeface="Arial" panose="020B0604020202020204" pitchFamily="34" charset="0"/>
              <a:buChar char="•"/>
            </a:pPr>
            <a:r>
              <a:rPr lang="en-US" dirty="0"/>
              <a:t>Conventional mental health and medical care - appropriate prescription of psychotropic drugs and/or the provision of evidence-based psychological therapies, </a:t>
            </a:r>
          </a:p>
          <a:p>
            <a:pPr marL="171450" indent="-171450">
              <a:buFont typeface="Arial" panose="020B0604020202020204" pitchFamily="34" charset="0"/>
              <a:buChar char="•"/>
            </a:pPr>
            <a:r>
              <a:rPr lang="en-US" dirty="0"/>
              <a:t>Behavioral change lifestyle interventions – related to diet, physical activity, sleep hygiene, alcohol reduction, smoking cessation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Consumption of Nutraceutical ingredients – these are extracts, concentrates or combinations of vitamins, minerals, botanicals herbs, or dietary substances that “are use to supplement the diet increasing the total dietary intake”.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Practice of Mind-body therapies - mindfulness-based techniques, yoga, Tai Chi</a:t>
            </a:r>
          </a:p>
          <a:p>
            <a:endParaRPr lang="en-US" dirty="0"/>
          </a:p>
          <a:p>
            <a:r>
              <a:rPr lang="en-US" dirty="0"/>
              <a:t>The Integrative Collaborative Care Model also values the “collaborative” component that is based on the multidisciplinary approach where communication between its members is crucial to offer concerted integrative care services. A Multidisciplinary team at JC centers could include:</a:t>
            </a:r>
          </a:p>
          <a:p>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Counselors – as case managers</a:t>
            </a:r>
          </a:p>
          <a:p>
            <a:pPr marL="628650" lvl="1" indent="-171450">
              <a:buFont typeface="Arial" panose="020B0604020202020204" pitchFamily="34" charset="0"/>
              <a:buChar char="•"/>
            </a:pPr>
            <a:r>
              <a:rPr lang="en-US" dirty="0"/>
              <a:t>HW staff - CP/NP/PA, nursing staff (including Weight management program), dentist/dental hygienist/dental assistant, CMHCs, TEAP specialist, TUPP coordinators </a:t>
            </a:r>
          </a:p>
          <a:p>
            <a:pPr marL="628650" lvl="1" indent="-171450">
              <a:buFont typeface="Arial" panose="020B0604020202020204" pitchFamily="34" charset="0"/>
              <a:buChar char="•"/>
            </a:pPr>
            <a:r>
              <a:rPr lang="en-US" dirty="0"/>
              <a:t>Recreational managers/staff</a:t>
            </a:r>
          </a:p>
          <a:p>
            <a:pPr marL="628650" lvl="1" indent="-171450">
              <a:buFont typeface="Arial" panose="020B0604020202020204" pitchFamily="34" charset="0"/>
              <a:buChar char="•"/>
            </a:pPr>
            <a:r>
              <a:rPr lang="en-US" dirty="0"/>
              <a:t>Off center primary care practitioner -  Medical specialists or other health professionals</a:t>
            </a:r>
          </a:p>
          <a:p>
            <a:pPr marL="628650" lvl="1" indent="-171450">
              <a:buFont typeface="Arial" panose="020B0604020202020204" pitchFamily="34" charset="0"/>
              <a:buChar char="•"/>
            </a:pPr>
            <a:endParaRPr lang="en-US" dirty="0"/>
          </a:p>
          <a:p>
            <a:r>
              <a:rPr lang="en-US" dirty="0"/>
              <a:t>JC centers go further by integrating active disability programs that consider accommodations and the use of AT for students with a disability. Disability coordinators as well as instructors play vital roles in the identification of accommodations and implementing the use of AT, respectively.</a:t>
            </a:r>
          </a:p>
          <a:p>
            <a:endParaRPr lang="en-US" dirty="0"/>
          </a:p>
          <a:p>
            <a:r>
              <a:rPr lang="en-US" dirty="0"/>
              <a:t>We encourage centers to keep on the good work implementing this Integrative Collaborative Care Model!</a:t>
            </a:r>
          </a:p>
          <a:p>
            <a:pPr marL="457200" lvl="1" indent="0" algn="l">
              <a:buFontTx/>
              <a:buNone/>
            </a:pPr>
            <a:endParaRPr lang="en-US" dirty="0"/>
          </a:p>
          <a:p>
            <a:pPr marL="457200" lvl="1" indent="0">
              <a:buFontTx/>
              <a:buNone/>
            </a:pP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39</a:t>
            </a:fld>
            <a:endParaRPr lang="en-US"/>
          </a:p>
        </p:txBody>
      </p:sp>
    </p:spTree>
    <p:extLst>
      <p:ext uri="{BB962C8B-B14F-4D97-AF65-F5344CB8AC3E}">
        <p14:creationId xmlns:p14="http://schemas.microsoft.com/office/powerpoint/2010/main" val="1131589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40</a:t>
            </a:fld>
            <a:endParaRPr lang="en-US"/>
          </a:p>
        </p:txBody>
      </p:sp>
    </p:spTree>
    <p:extLst>
      <p:ext uri="{BB962C8B-B14F-4D97-AF65-F5344CB8AC3E}">
        <p14:creationId xmlns:p14="http://schemas.microsoft.com/office/powerpoint/2010/main" val="1077788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45</a:t>
            </a:fld>
            <a:endParaRPr lang="en-US"/>
          </a:p>
        </p:txBody>
      </p:sp>
    </p:spTree>
    <p:extLst>
      <p:ext uri="{BB962C8B-B14F-4D97-AF65-F5344CB8AC3E}">
        <p14:creationId xmlns:p14="http://schemas.microsoft.com/office/powerpoint/2010/main" val="32205794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46</a:t>
            </a:fld>
            <a:endParaRPr lang="en-US"/>
          </a:p>
        </p:txBody>
      </p:sp>
    </p:spTree>
    <p:extLst>
      <p:ext uri="{BB962C8B-B14F-4D97-AF65-F5344CB8AC3E}">
        <p14:creationId xmlns:p14="http://schemas.microsoft.com/office/powerpoint/2010/main" val="400793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1F3284"/>
                </a:solidFill>
              </a:rPr>
              <a:t>Meet Emma – our hypothetical case - an 18-year-old student that have been on center a week and a half.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1F328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1F3284"/>
                </a:solidFill>
              </a:rPr>
              <a:t>In the JC Health History Form (HHF)– Completed within 48 hours of a student’s arrival - under Disease and Conditions the interviewer nurse checked Anxiety – on the note section wrote “Constant elevated levels of anxiety, </a:t>
            </a:r>
            <a:r>
              <a:rPr lang="en-US">
                <a:solidFill>
                  <a:schemeClr val="tx1"/>
                </a:solidFill>
              </a:rPr>
              <a:t>s</a:t>
            </a:r>
            <a:r>
              <a:rPr lang="en-US">
                <a:solidFill>
                  <a:srgbClr val="1F3284"/>
                </a:solidFill>
              </a:rPr>
              <a:t>moking relapsed, discontinued previous mental health treatment, complained of stomach aches, student stated  “stomach feels like a tumble washing machine when super anxious,””.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1F328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1F3284"/>
                </a:solidFill>
              </a:rPr>
              <a:t>Under the Mental Health and Well Being section of the HHF Emma answered Yes to asterisk/ alert question # 32  – that asks are you currently feeling stressed out and need to talk with someone </a:t>
            </a:r>
            <a:r>
              <a:rPr lang="en-US" u="sng">
                <a:solidFill>
                  <a:srgbClr val="1F3284"/>
                </a:solidFill>
              </a:rPr>
              <a:t>today</a:t>
            </a:r>
            <a:r>
              <a:rPr lang="en-US">
                <a:solidFill>
                  <a:srgbClr val="1F3284"/>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1F3284"/>
                </a:solidFill>
              </a:rPr>
              <a:t> </a:t>
            </a:r>
          </a:p>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7</a:t>
            </a:fld>
            <a:endParaRPr lang="en-US"/>
          </a:p>
        </p:txBody>
      </p:sp>
    </p:spTree>
    <p:extLst>
      <p:ext uri="{BB962C8B-B14F-4D97-AF65-F5344CB8AC3E}">
        <p14:creationId xmlns:p14="http://schemas.microsoft.com/office/powerpoint/2010/main" val="2035061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9</a:t>
            </a:fld>
            <a:endParaRPr lang="en-US"/>
          </a:p>
        </p:txBody>
      </p:sp>
    </p:spTree>
    <p:extLst>
      <p:ext uri="{BB962C8B-B14F-4D97-AF65-F5344CB8AC3E}">
        <p14:creationId xmlns:p14="http://schemas.microsoft.com/office/powerpoint/2010/main" val="2839792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15</a:t>
            </a:fld>
            <a:endParaRPr lang="en-US"/>
          </a:p>
        </p:txBody>
      </p:sp>
    </p:spTree>
    <p:extLst>
      <p:ext uri="{BB962C8B-B14F-4D97-AF65-F5344CB8AC3E}">
        <p14:creationId xmlns:p14="http://schemas.microsoft.com/office/powerpoint/2010/main" val="2845233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 Dr. Alexander.   </a:t>
            </a:r>
          </a:p>
          <a:p>
            <a:endParaRPr lang="en-US" dirty="0"/>
          </a:p>
          <a:p>
            <a:r>
              <a:rPr lang="en-US" dirty="0"/>
              <a:t>I will be discussing the mutual impact between cognitive overload and clinical anxiety.</a:t>
            </a:r>
          </a:p>
          <a:p>
            <a:endParaRPr lang="en-US" dirty="0"/>
          </a:p>
          <a:p>
            <a:r>
              <a:rPr lang="en-US" dirty="0"/>
              <a:t>But before I start the discussion, I would like to invite the audience to participate in an activity using numbers. Please, look for something to write on the numbers.</a:t>
            </a:r>
          </a:p>
        </p:txBody>
      </p:sp>
      <p:sp>
        <p:nvSpPr>
          <p:cNvPr id="4" name="Slide Number Placeholder 3"/>
          <p:cNvSpPr>
            <a:spLocks noGrp="1"/>
          </p:cNvSpPr>
          <p:nvPr>
            <p:ph type="sldNum" sz="quarter" idx="5"/>
          </p:nvPr>
        </p:nvSpPr>
        <p:spPr/>
        <p:txBody>
          <a:bodyPr/>
          <a:lstStyle/>
          <a:p>
            <a:fld id="{B63359F2-43EF-4812-9DC0-98C0B1A40681}" type="slidenum">
              <a:rPr lang="en-US" smtClean="0"/>
              <a:t>16</a:t>
            </a:fld>
            <a:endParaRPr lang="en-US"/>
          </a:p>
        </p:txBody>
      </p:sp>
    </p:spTree>
    <p:extLst>
      <p:ext uri="{BB962C8B-B14F-4D97-AF65-F5344CB8AC3E}">
        <p14:creationId xmlns:p14="http://schemas.microsoft.com/office/powerpoint/2010/main" val="1486268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Please know that we will exit the PPT presentation to have access another tab before initiating the activity.</a:t>
            </a:r>
            <a:endParaRPr lang="en-US" dirty="0">
              <a:ea typeface="Calibri" panose="020F0502020204030204"/>
              <a:cs typeface="Calibri" panose="020F0502020204030204"/>
            </a:endParaRPr>
          </a:p>
          <a:p>
            <a:pPr>
              <a:defRPr/>
            </a:pPr>
            <a:endParaRPr lang="en-US" dirty="0"/>
          </a:p>
          <a:p>
            <a:pPr>
              <a:defRPr/>
            </a:pPr>
            <a:r>
              <a:rPr lang="en-US" dirty="0">
                <a:ea typeface="Calibri"/>
                <a:cs typeface="Calibri"/>
              </a:rPr>
              <a:t>We are ready! </a:t>
            </a:r>
            <a:endParaRPr lang="en-US" dirty="0"/>
          </a:p>
          <a:p>
            <a:pPr>
              <a:defRPr/>
            </a:pPr>
            <a:endParaRPr lang="en-US" dirty="0"/>
          </a:p>
          <a:p>
            <a:pPr>
              <a:defRPr/>
            </a:pPr>
            <a:r>
              <a:rPr lang="en-US" dirty="0"/>
              <a:t>Here are the instructions:</a:t>
            </a:r>
            <a:endParaRPr lang="en-US" dirty="0">
              <a:ea typeface="Calibri" panose="020F0502020204030204"/>
              <a:cs typeface="Calibri" panose="020F0502020204030204"/>
            </a:endParaRPr>
          </a:p>
          <a:p>
            <a:pPr>
              <a:defRPr/>
            </a:pPr>
            <a:endParaRPr lang="en-US" dirty="0"/>
          </a:p>
          <a:p>
            <a:pPr>
              <a:defRPr/>
            </a:pPr>
            <a:r>
              <a:rPr lang="en-US" dirty="0"/>
              <a:t>You will have 41 seconds to write the sequence of numbers when counting down from 100 by subtracting 5 – until you reach 0.</a:t>
            </a:r>
            <a:endParaRPr lang="en-US" dirty="0">
              <a:ea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panose="020F0502020204030204"/>
              <a:cs typeface="Calibri"/>
            </a:endParaRPr>
          </a:p>
          <a:p>
            <a:pPr>
              <a:defRPr/>
            </a:pPr>
            <a:r>
              <a:rPr lang="en-US" dirty="0">
                <a:cs typeface="Calibri" panose="020F0502020204030204"/>
              </a:rPr>
              <a:t>Molly:</a:t>
            </a:r>
            <a:endParaRPr lang="en-US" dirty="0">
              <a:ea typeface="Calibri"/>
              <a:cs typeface="Calibri" panose="020F0502020204030204"/>
            </a:endParaRPr>
          </a:p>
          <a:p>
            <a:pPr>
              <a:defRPr/>
            </a:pPr>
            <a:r>
              <a:rPr lang="en-US" dirty="0"/>
              <a:t>Ready, START! </a:t>
            </a:r>
            <a:endParaRPr lang="en-US" dirty="0">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STOP!</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I ask the audience - How does having the music playing during the activity made you feel? Please write your answers in the chat box.</a:t>
            </a:r>
            <a:endParaRPr lang="en-US" dirty="0">
              <a:ea typeface="Calibri"/>
              <a:cs typeface="Calibri"/>
            </a:endParaRPr>
          </a:p>
          <a:p>
            <a:pPr>
              <a:defRPr/>
            </a:pP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17</a:t>
            </a:fld>
            <a:endParaRPr lang="en-US"/>
          </a:p>
        </p:txBody>
      </p:sp>
    </p:spTree>
    <p:extLst>
      <p:ext uri="{BB962C8B-B14F-4D97-AF65-F5344CB8AC3E}">
        <p14:creationId xmlns:p14="http://schemas.microsoft.com/office/powerpoint/2010/main" val="330325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start my presentation by discussing Educational psychologist’s John </a:t>
            </a:r>
            <a:r>
              <a:rPr lang="en-US" dirty="0" err="1"/>
              <a:t>Sweller</a:t>
            </a:r>
            <a:r>
              <a:rPr lang="en-US" dirty="0"/>
              <a:t> - Cognitive Load Theory (CLT) - a model of human information processing.</a:t>
            </a:r>
          </a:p>
          <a:p>
            <a:endParaRPr lang="en-US" dirty="0"/>
          </a:p>
          <a:p>
            <a:r>
              <a:rPr lang="en-US" dirty="0"/>
              <a:t>CLT describes memory as having 3 main parts:</a:t>
            </a:r>
            <a:endParaRPr lang="en-US" dirty="0">
              <a:ea typeface="Calibri"/>
              <a:cs typeface="Calibri"/>
            </a:endParaRPr>
          </a:p>
          <a:p>
            <a:endParaRPr lang="en-US" dirty="0"/>
          </a:p>
          <a:p>
            <a:pPr marL="171450" indent="-171450">
              <a:buFont typeface="Arial" panose="020B0604020202020204" pitchFamily="34" charset="0"/>
              <a:buChar char="•"/>
            </a:pPr>
            <a:r>
              <a:rPr lang="en-US" dirty="0"/>
              <a:t>Sensory memory</a:t>
            </a:r>
            <a:endParaRPr lang="en-US" dirty="0">
              <a:ea typeface="Calibri"/>
              <a:cs typeface="Calibri"/>
            </a:endParaRPr>
          </a:p>
          <a:p>
            <a:pPr marL="171450" indent="-171450">
              <a:buFont typeface="Arial" panose="020B0604020202020204" pitchFamily="34" charset="0"/>
              <a:buChar char="•"/>
            </a:pPr>
            <a:r>
              <a:rPr lang="en-US" dirty="0"/>
              <a:t>Working memory </a:t>
            </a:r>
          </a:p>
          <a:p>
            <a:pPr marL="171450" indent="-171450">
              <a:buFont typeface="Arial" panose="020B0604020202020204" pitchFamily="34" charset="0"/>
              <a:buChar char="•"/>
            </a:pPr>
            <a:r>
              <a:rPr lang="en-US" dirty="0"/>
              <a:t>Long term memory</a:t>
            </a:r>
            <a:endParaRPr lang="en-US" dirty="0">
              <a:ea typeface="Calibri"/>
              <a:cs typeface="Calibri"/>
            </a:endParaRPr>
          </a:p>
          <a:p>
            <a:pPr marL="171450" indent="-171450">
              <a:buFont typeface="Arial" panose="020B0604020202020204" pitchFamily="34" charset="0"/>
              <a:buChar char="•"/>
            </a:pPr>
            <a:endParaRPr lang="en-US" dirty="0"/>
          </a:p>
          <a:p>
            <a:r>
              <a:rPr lang="en-US" dirty="0"/>
              <a:t>The diagram on the slide represents CLT – it explains that when we take information from the environment through our senses it enters the Sensory Memory that is responsible of filtering out what is consider irrelevant information and passes selected information on to our Working Memory.</a:t>
            </a:r>
            <a:endParaRPr lang="en-US" dirty="0">
              <a:ea typeface="Calibri"/>
              <a:cs typeface="Calibri"/>
            </a:endParaRPr>
          </a:p>
          <a:p>
            <a:pPr marL="0" indent="0">
              <a:buFontTx/>
              <a:buNone/>
            </a:pPr>
            <a:endParaRPr lang="en-US" dirty="0"/>
          </a:p>
          <a:p>
            <a:r>
              <a:rPr lang="en-US" dirty="0"/>
              <a:t>Working Memory is </a:t>
            </a:r>
            <a:r>
              <a:rPr lang="en-US" u="none" dirty="0"/>
              <a:t>a short-term store </a:t>
            </a:r>
            <a:r>
              <a:rPr lang="en-US" dirty="0"/>
              <a:t>to process new information and cognitive tasks. It can typically learn/process 5 to 9 pieces or chunks of information at any given time. Our Working Memory either forgets information or categorizes it to construct schemas for storing in our Long-term Memory. </a:t>
            </a:r>
            <a:endParaRPr lang="en-US" dirty="0">
              <a:ea typeface="Calibri"/>
              <a:cs typeface="Calibri"/>
            </a:endParaRPr>
          </a:p>
          <a:p>
            <a:pPr marL="0" indent="0">
              <a:buFontTx/>
              <a:buNone/>
            </a:pPr>
            <a:endParaRPr lang="en-US" dirty="0"/>
          </a:p>
          <a:p>
            <a:r>
              <a:rPr lang="en-US" dirty="0"/>
              <a:t>Long-term Memory </a:t>
            </a:r>
            <a:r>
              <a:rPr lang="en-US" u="sng" dirty="0"/>
              <a:t>stores</a:t>
            </a:r>
            <a:r>
              <a:rPr lang="en-US" dirty="0"/>
              <a:t> information “schemas”, which organize and hold information based on how we use it – for e.g. behavioral schemas – include how to drive a car or cook your favorite meal; self-schemas – include our beliefs, experiences and generalization about ourself. </a:t>
            </a:r>
          </a:p>
          <a:p>
            <a:endParaRPr lang="en-US" dirty="0"/>
          </a:p>
          <a:p>
            <a:r>
              <a:rPr lang="en-US" dirty="0"/>
              <a:t>The more we use/rehearse these schemas, contributes to encoding and storing, making it easier to remember them for problem solving and decision-making. </a:t>
            </a:r>
            <a:endParaRPr lang="en-US" dirty="0">
              <a:ea typeface="Calibri"/>
              <a:cs typeface="Calibri"/>
            </a:endParaRPr>
          </a:p>
          <a:p>
            <a:pPr marL="0" indent="0">
              <a:buFontTx/>
              <a:buNone/>
            </a:pPr>
            <a:endParaRPr lang="en-US" dirty="0"/>
          </a:p>
          <a:p>
            <a:pPr marL="0" indent="0">
              <a:buFontTx/>
              <a:buNone/>
            </a:pPr>
            <a:r>
              <a:rPr lang="en-US" dirty="0"/>
              <a:t>In other words, Long-term Memory is the </a:t>
            </a:r>
            <a:r>
              <a:rPr lang="en-US" u="none" dirty="0"/>
              <a:t>large memory store </a:t>
            </a:r>
            <a:r>
              <a:rPr lang="en-US" dirty="0"/>
              <a:t>of past events and information that has been internalized.</a:t>
            </a:r>
            <a:endParaRPr lang="en-US" dirty="0">
              <a:ea typeface="Calibri"/>
              <a:cs typeface="Calibri"/>
            </a:endParaRPr>
          </a:p>
          <a:p>
            <a:pPr marL="0" indent="0">
              <a:buFontTx/>
              <a:buNone/>
            </a:pPr>
            <a:endParaRPr lang="en-US" u="sng" dirty="0"/>
          </a:p>
          <a:p>
            <a:r>
              <a:rPr lang="en-US" u="none" dirty="0"/>
              <a:t>CLT then defines Cognitive Load </a:t>
            </a:r>
            <a:r>
              <a:rPr lang="en-US" dirty="0"/>
              <a:t>as the amount of information our working memory can process at any given time.  </a:t>
            </a:r>
            <a:endParaRPr lang="en-US" dirty="0">
              <a:ea typeface="Calibri"/>
              <a:cs typeface="Calibri"/>
            </a:endParaRPr>
          </a:p>
          <a:p>
            <a:pPr marL="0" indent="0">
              <a:buFontTx/>
              <a:buNone/>
            </a:pPr>
            <a:endParaRPr lang="en-US" dirty="0"/>
          </a:p>
          <a:p>
            <a:pPr>
              <a:defRPr/>
            </a:pPr>
            <a:r>
              <a:rPr lang="en-US" dirty="0"/>
              <a:t>Considering that our working memory is a limited resource – if we diminish its short-term store, we may have a harder time learning new information and completing tasks.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B63359F2-43EF-4812-9DC0-98C0B1A40681}" type="slidenum">
              <a:rPr lang="en-US" smtClean="0"/>
              <a:t>18</a:t>
            </a:fld>
            <a:endParaRPr lang="en-US"/>
          </a:p>
        </p:txBody>
      </p:sp>
    </p:spTree>
    <p:extLst>
      <p:ext uri="{BB962C8B-B14F-4D97-AF65-F5344CB8AC3E}">
        <p14:creationId xmlns:p14="http://schemas.microsoft.com/office/powerpoint/2010/main" val="1449797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a:lstStyle/>
          <a:p>
            <a:r>
              <a:rPr lang="en-US"/>
              <a:t>Click to edit Master title style</a:t>
            </a:r>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a:lstStyle/>
          <a:p>
            <a:r>
              <a:rPr lang="en-US"/>
              <a:t>Click icon to add picture</a:t>
            </a:r>
          </a:p>
        </p:txBody>
      </p:sp>
    </p:spTree>
    <p:extLst>
      <p:ext uri="{BB962C8B-B14F-4D97-AF65-F5344CB8AC3E}">
        <p14:creationId xmlns:p14="http://schemas.microsoft.com/office/powerpoint/2010/main" val="342528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581191" y="2250891"/>
            <a:ext cx="3200400"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12343"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412341"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Sample Footer Text</a:t>
            </a:r>
          </a:p>
        </p:txBody>
      </p:sp>
      <p:sp>
        <p:nvSpPr>
          <p:cNvPr id="7" name="Date Placeholder 6"/>
          <p:cNvSpPr>
            <a:spLocks noGrp="1"/>
          </p:cNvSpPr>
          <p:nvPr>
            <p:ph type="dt" sz="half" idx="10"/>
          </p:nvPr>
        </p:nvSpPr>
        <p:spPr/>
        <p:txBody>
          <a:bodyPr/>
          <a:lstStyle/>
          <a:p>
            <a:r>
              <a:rPr lang="en-US"/>
              <a:t>20XX</a:t>
            </a:r>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19735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anchor="ctr"/>
          <a:lstStyle/>
          <a:p>
            <a:pPr algn="r"/>
            <a:r>
              <a:rPr lang="en-US">
                <a:solidFill>
                  <a:schemeClr val="tx2"/>
                </a:solidFill>
              </a:rPr>
              <a:t>Click to edit Master title style</a:t>
            </a: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a:lstStyle/>
          <a:p>
            <a:r>
              <a:rPr lang="en-US"/>
              <a:t>Click icon to add picture</a:t>
            </a:r>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a:lstStyle/>
          <a:p>
            <a:r>
              <a:rPr lang="en-US"/>
              <a:t>Click icon to add picture</a:t>
            </a:r>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a:lstStyle/>
          <a:p>
            <a:r>
              <a:rPr lang="en-US"/>
              <a:t>Click icon to add picture</a:t>
            </a:r>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a:lstStyle/>
          <a:p>
            <a:r>
              <a:rPr lang="en-US"/>
              <a:t>Click icon to add picture</a:t>
            </a:r>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a:t>Sample Footer Text</a:t>
            </a:r>
          </a:p>
        </p:txBody>
      </p:sp>
      <p:sp>
        <p:nvSpPr>
          <p:cNvPr id="2" name="Date Placeholder 1"/>
          <p:cNvSpPr>
            <a:spLocks noGrp="1"/>
          </p:cNvSpPr>
          <p:nvPr>
            <p:ph type="dt" sz="half" idx="10"/>
          </p:nvPr>
        </p:nvSpPr>
        <p:spPr/>
        <p:txBody>
          <a:bodyPr/>
          <a:lstStyle/>
          <a:p>
            <a:r>
              <a:rPr lang="en-US"/>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06992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a:lstStyle/>
          <a:p>
            <a:r>
              <a:rPr lang="en-US"/>
              <a:t>Click to edit Master title style</a:t>
            </a:r>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a:t>Sample Footer Text</a:t>
            </a:r>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a:lstStyle/>
          <a:p>
            <a:r>
              <a:rPr lang="en-US"/>
              <a:t>Click icon to add picture</a:t>
            </a:r>
          </a:p>
        </p:txBody>
      </p:sp>
      <p:sp>
        <p:nvSpPr>
          <p:cNvPr id="2" name="Date Placeholder 1"/>
          <p:cNvSpPr>
            <a:spLocks noGrp="1"/>
          </p:cNvSpPr>
          <p:nvPr>
            <p:ph type="dt" sz="half" idx="10"/>
          </p:nvPr>
        </p:nvSpPr>
        <p:spPr/>
        <p:txBody>
          <a:bodyPr/>
          <a:lstStyle/>
          <a:p>
            <a:r>
              <a:rPr lang="en-US"/>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982254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08439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Sample Footer Text</a:t>
            </a:r>
          </a:p>
        </p:txBody>
      </p:sp>
      <p:sp>
        <p:nvSpPr>
          <p:cNvPr id="5" name="Date Placeholder 4"/>
          <p:cNvSpPr>
            <a:spLocks noGrp="1"/>
          </p:cNvSpPr>
          <p:nvPr>
            <p:ph type="dt" sz="half" idx="10"/>
          </p:nvPr>
        </p:nvSpPr>
        <p:spPr/>
        <p:txBody>
          <a:bodyPr/>
          <a:lstStyle/>
          <a:p>
            <a:r>
              <a:rPr lang="en-US"/>
              <a:t>20XX</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67918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Sample Footer Text</a:t>
            </a:r>
          </a:p>
        </p:txBody>
      </p:sp>
      <p:sp>
        <p:nvSpPr>
          <p:cNvPr id="2" name="Date Placeholder 1"/>
          <p:cNvSpPr>
            <a:spLocks noGrp="1"/>
          </p:cNvSpPr>
          <p:nvPr>
            <p:ph type="dt" sz="half" idx="10"/>
          </p:nvPr>
        </p:nvSpPr>
        <p:spPr/>
        <p:txBody>
          <a:bodyPr/>
          <a:lstStyle/>
          <a:p>
            <a:r>
              <a:rPr lang="en-US"/>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07898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r>
              <a:rPr lang="en-US"/>
              <a:t>Sample Footer Text</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a:t>20XX</a:t>
            </a:r>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215928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lgn="l"/>
            <a:r>
              <a:rPr lang="en-US"/>
              <a:t>Sample Footer Text</a:t>
            </a:r>
          </a:p>
        </p:txBody>
      </p:sp>
      <p:sp>
        <p:nvSpPr>
          <p:cNvPr id="5" name="Date Placeholder 4"/>
          <p:cNvSpPr>
            <a:spLocks noGrp="1"/>
          </p:cNvSpPr>
          <p:nvPr>
            <p:ph type="dt" sz="half" idx="10"/>
          </p:nvPr>
        </p:nvSpPr>
        <p:spPr/>
        <p:txBody>
          <a:bodyPr/>
          <a:lstStyle/>
          <a:p>
            <a:r>
              <a:rPr lang="en-US"/>
              <a:t>20XX</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716506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ercentage of Communication Tool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B06ACE2-BA16-48C7-A451-845668BC059A}"/>
              </a:ext>
            </a:extLst>
          </p:cNvPr>
          <p:cNvSpPr>
            <a:spLocks noGrp="1"/>
          </p:cNvSpPr>
          <p:nvPr>
            <p:ph type="dt" sz="half" idx="10"/>
          </p:nvPr>
        </p:nvSpPr>
        <p:spPr/>
        <p:txBody>
          <a:bodyPr/>
          <a:lstStyle/>
          <a:p>
            <a:r>
              <a:rPr lang="en-US"/>
              <a:t>8/05/20XX</a:t>
            </a:r>
          </a:p>
        </p:txBody>
      </p:sp>
      <p:sp>
        <p:nvSpPr>
          <p:cNvPr id="6" name="Footer Placeholder 5">
            <a:extLst>
              <a:ext uri="{FF2B5EF4-FFF2-40B4-BE49-F238E27FC236}">
                <a16:creationId xmlns:a16="http://schemas.microsoft.com/office/drawing/2014/main" id="{009B479B-4CEB-47DB-903C-2E2D2445EB57}"/>
              </a:ext>
            </a:extLst>
          </p:cNvPr>
          <p:cNvSpPr>
            <a:spLocks noGrp="1"/>
          </p:cNvSpPr>
          <p:nvPr>
            <p:ph type="ftr" sz="quarter" idx="11"/>
          </p:nvPr>
        </p:nvSpPr>
        <p:spPr/>
        <p:txBody>
          <a:bodyPr/>
          <a:lstStyle/>
          <a:p>
            <a:r>
              <a:rPr lang="en-US"/>
              <a:t>Conference Presentation</a:t>
            </a:r>
          </a:p>
        </p:txBody>
      </p:sp>
      <p:sp>
        <p:nvSpPr>
          <p:cNvPr id="7" name="Slide Number Placeholder 6">
            <a:extLst>
              <a:ext uri="{FF2B5EF4-FFF2-40B4-BE49-F238E27FC236}">
                <a16:creationId xmlns:a16="http://schemas.microsoft.com/office/drawing/2014/main" id="{FC6F2130-E7AA-4706-B388-47F7E032B5EA}"/>
              </a:ext>
            </a:extLst>
          </p:cNvPr>
          <p:cNvSpPr>
            <a:spLocks noGrp="1"/>
          </p:cNvSpPr>
          <p:nvPr>
            <p:ph type="sldNum" sz="quarter" idx="12"/>
          </p:nvPr>
        </p:nvSpPr>
        <p:spPr/>
        <p:txBody>
          <a:bodyPr/>
          <a:lstStyle/>
          <a:p>
            <a:fld id="{18D65601-5AE2-46FC-B138-694DDD2B510D}" type="slidenum">
              <a:rPr lang="en-US" smtClean="0"/>
              <a:t>‹#›</a:t>
            </a:fld>
            <a:endParaRPr lang="en-US"/>
          </a:p>
        </p:txBody>
      </p:sp>
      <p:sp>
        <p:nvSpPr>
          <p:cNvPr id="9" name="Rectangle 8">
            <a:extLst>
              <a:ext uri="{FF2B5EF4-FFF2-40B4-BE49-F238E27FC236}">
                <a16:creationId xmlns:a16="http://schemas.microsoft.com/office/drawing/2014/main" id="{67311573-5DB1-44CE-818B-9E5F570408F1}"/>
              </a:ext>
            </a:extLst>
          </p:cNvPr>
          <p:cNvSpPr/>
          <p:nvPr userDrawn="1"/>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5">
            <a:extLst>
              <a:ext uri="{FF2B5EF4-FFF2-40B4-BE49-F238E27FC236}">
                <a16:creationId xmlns:a16="http://schemas.microsoft.com/office/drawing/2014/main" id="{6E328664-C733-476A-81C6-2A0B15B001A1}"/>
              </a:ext>
            </a:extLst>
          </p:cNvPr>
          <p:cNvSpPr>
            <a:spLocks noGrp="1"/>
          </p:cNvSpPr>
          <p:nvPr>
            <p:ph sz="quarter" idx="15" hasCustomPrompt="1"/>
          </p:nvPr>
        </p:nvSpPr>
        <p:spPr>
          <a:xfrm>
            <a:off x="2029158" y="2838122"/>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0" name="Content Placeholder 15">
            <a:extLst>
              <a:ext uri="{FF2B5EF4-FFF2-40B4-BE49-F238E27FC236}">
                <a16:creationId xmlns:a16="http://schemas.microsoft.com/office/drawing/2014/main" id="{4DA6C57C-E2CB-484E-94E6-9AB8DC7DB4C5}"/>
              </a:ext>
            </a:extLst>
          </p:cNvPr>
          <p:cNvSpPr>
            <a:spLocks noGrp="1"/>
          </p:cNvSpPr>
          <p:nvPr>
            <p:ph sz="quarter" idx="16" hasCustomPrompt="1"/>
          </p:nvPr>
        </p:nvSpPr>
        <p:spPr>
          <a:xfrm>
            <a:off x="2029158" y="3379435"/>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1" name="Content Placeholder 15">
            <a:extLst>
              <a:ext uri="{FF2B5EF4-FFF2-40B4-BE49-F238E27FC236}">
                <a16:creationId xmlns:a16="http://schemas.microsoft.com/office/drawing/2014/main" id="{97E74E6E-CDEF-424A-B7CE-5B34A0AC34D6}"/>
              </a:ext>
            </a:extLst>
          </p:cNvPr>
          <p:cNvSpPr>
            <a:spLocks noGrp="1"/>
          </p:cNvSpPr>
          <p:nvPr>
            <p:ph sz="quarter" idx="17" hasCustomPrompt="1"/>
          </p:nvPr>
        </p:nvSpPr>
        <p:spPr>
          <a:xfrm>
            <a:off x="2029158" y="3928699"/>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2" name="Content Placeholder 15">
            <a:extLst>
              <a:ext uri="{FF2B5EF4-FFF2-40B4-BE49-F238E27FC236}">
                <a16:creationId xmlns:a16="http://schemas.microsoft.com/office/drawing/2014/main" id="{E7A1AA76-7517-4C53-B2A4-EE8B1C6ADDDF}"/>
              </a:ext>
            </a:extLst>
          </p:cNvPr>
          <p:cNvSpPr>
            <a:spLocks noGrp="1"/>
          </p:cNvSpPr>
          <p:nvPr>
            <p:ph sz="quarter" idx="18" hasCustomPrompt="1"/>
          </p:nvPr>
        </p:nvSpPr>
        <p:spPr>
          <a:xfrm>
            <a:off x="2029158" y="4476966"/>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37" name="Text Placeholder 12">
            <a:extLst>
              <a:ext uri="{FF2B5EF4-FFF2-40B4-BE49-F238E27FC236}">
                <a16:creationId xmlns:a16="http://schemas.microsoft.com/office/drawing/2014/main" id="{273C9D83-2282-43F4-BB54-7CDA96B45560}"/>
              </a:ext>
            </a:extLst>
          </p:cNvPr>
          <p:cNvSpPr>
            <a:spLocks noGrp="1"/>
          </p:cNvSpPr>
          <p:nvPr>
            <p:ph type="body" sz="quarter" idx="19" hasCustomPrompt="1"/>
          </p:nvPr>
        </p:nvSpPr>
        <p:spPr>
          <a:xfrm>
            <a:off x="6298588" y="1307183"/>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38" name="Text Placeholder 12">
            <a:extLst>
              <a:ext uri="{FF2B5EF4-FFF2-40B4-BE49-F238E27FC236}">
                <a16:creationId xmlns:a16="http://schemas.microsoft.com/office/drawing/2014/main" id="{90C1AC4A-23E9-4676-A30E-E39B4342FF07}"/>
              </a:ext>
            </a:extLst>
          </p:cNvPr>
          <p:cNvSpPr>
            <a:spLocks noGrp="1"/>
          </p:cNvSpPr>
          <p:nvPr>
            <p:ph type="body" sz="quarter" idx="20" hasCustomPrompt="1"/>
          </p:nvPr>
        </p:nvSpPr>
        <p:spPr>
          <a:xfrm>
            <a:off x="6298588" y="3703828"/>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39" name="Text Placeholder 12">
            <a:extLst>
              <a:ext uri="{FF2B5EF4-FFF2-40B4-BE49-F238E27FC236}">
                <a16:creationId xmlns:a16="http://schemas.microsoft.com/office/drawing/2014/main" id="{2C256BCC-FED6-4D75-8C65-5967DD2E0194}"/>
              </a:ext>
            </a:extLst>
          </p:cNvPr>
          <p:cNvSpPr>
            <a:spLocks noGrp="1"/>
          </p:cNvSpPr>
          <p:nvPr>
            <p:ph type="body" sz="quarter" idx="21" hasCustomPrompt="1"/>
          </p:nvPr>
        </p:nvSpPr>
        <p:spPr>
          <a:xfrm>
            <a:off x="9033309" y="1307183"/>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40" name="Text Placeholder 12">
            <a:extLst>
              <a:ext uri="{FF2B5EF4-FFF2-40B4-BE49-F238E27FC236}">
                <a16:creationId xmlns:a16="http://schemas.microsoft.com/office/drawing/2014/main" id="{036A0378-B8F0-463A-A66D-83D798223E3C}"/>
              </a:ext>
            </a:extLst>
          </p:cNvPr>
          <p:cNvSpPr>
            <a:spLocks noGrp="1"/>
          </p:cNvSpPr>
          <p:nvPr>
            <p:ph type="body" sz="quarter" idx="22" hasCustomPrompt="1"/>
          </p:nvPr>
        </p:nvSpPr>
        <p:spPr>
          <a:xfrm>
            <a:off x="9033309" y="3703828"/>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2" name="Title 1">
            <a:extLst>
              <a:ext uri="{FF2B5EF4-FFF2-40B4-BE49-F238E27FC236}">
                <a16:creationId xmlns:a16="http://schemas.microsoft.com/office/drawing/2014/main" id="{82BDF22D-6760-4BDD-92EF-E940DCC023C0}"/>
              </a:ext>
            </a:extLst>
          </p:cNvPr>
          <p:cNvSpPr>
            <a:spLocks noGrp="1"/>
          </p:cNvSpPr>
          <p:nvPr>
            <p:ph type="title"/>
          </p:nvPr>
        </p:nvSpPr>
        <p:spPr>
          <a:xfrm>
            <a:off x="1267697" y="1369287"/>
            <a:ext cx="4079564" cy="1268810"/>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767360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F5ED5F1-A62B-4555-807E-91FAE1443CCB}"/>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a:lvl1pPr>
          </a:lstStyle>
          <a:p>
            <a:r>
              <a:rPr lang="en-US"/>
              <a:t>Click to add photo</a:t>
            </a:r>
          </a:p>
        </p:txBody>
      </p:sp>
      <p:sp>
        <p:nvSpPr>
          <p:cNvPr id="4" name="Date Placeholder 3">
            <a:extLst>
              <a:ext uri="{FF2B5EF4-FFF2-40B4-BE49-F238E27FC236}">
                <a16:creationId xmlns:a16="http://schemas.microsoft.com/office/drawing/2014/main" id="{9A9D60F5-07EA-4D8F-AAFA-0F48CB78542E}"/>
              </a:ext>
            </a:extLst>
          </p:cNvPr>
          <p:cNvSpPr>
            <a:spLocks noGrp="1"/>
          </p:cNvSpPr>
          <p:nvPr>
            <p:ph type="dt" sz="half" idx="10"/>
          </p:nvPr>
        </p:nvSpPr>
        <p:spPr/>
        <p:txBody>
          <a:bodyPr/>
          <a:lstStyle/>
          <a:p>
            <a:r>
              <a:rPr lang="en-US"/>
              <a:t>8/05/20XX</a:t>
            </a:r>
          </a:p>
        </p:txBody>
      </p:sp>
      <p:sp>
        <p:nvSpPr>
          <p:cNvPr id="5" name="Footer Placeholder 4">
            <a:extLst>
              <a:ext uri="{FF2B5EF4-FFF2-40B4-BE49-F238E27FC236}">
                <a16:creationId xmlns:a16="http://schemas.microsoft.com/office/drawing/2014/main" id="{73ED4C42-D293-4981-BA06-A4638BEE1641}"/>
              </a:ext>
            </a:extLst>
          </p:cNvPr>
          <p:cNvSpPr>
            <a:spLocks noGrp="1"/>
          </p:cNvSpPr>
          <p:nvPr>
            <p:ph type="ftr" sz="quarter" idx="11"/>
          </p:nvPr>
        </p:nvSpPr>
        <p:spPr/>
        <p:txBody>
          <a:bodyPr/>
          <a:lstStyle/>
          <a:p>
            <a:r>
              <a:rPr lang="en-US"/>
              <a:t>Conference Presentation</a:t>
            </a:r>
          </a:p>
        </p:txBody>
      </p:sp>
      <p:sp>
        <p:nvSpPr>
          <p:cNvPr id="6" name="Slide Number Placeholder 5">
            <a:extLst>
              <a:ext uri="{FF2B5EF4-FFF2-40B4-BE49-F238E27FC236}">
                <a16:creationId xmlns:a16="http://schemas.microsoft.com/office/drawing/2014/main" id="{B73E9D98-F221-47DC-AE55-8165BB7A3D3B}"/>
              </a:ext>
            </a:extLst>
          </p:cNvPr>
          <p:cNvSpPr>
            <a:spLocks noGrp="1"/>
          </p:cNvSpPr>
          <p:nvPr>
            <p:ph type="sldNum" sz="quarter" idx="12"/>
          </p:nvPr>
        </p:nvSpPr>
        <p:spPr/>
        <p:txBody>
          <a:bodyPr/>
          <a:lstStyle/>
          <a:p>
            <a:fld id="{18D65601-5AE2-46FC-B138-694DDD2B510D}" type="slidenum">
              <a:rPr lang="en-US" smtClean="0"/>
              <a:t>‹#›</a:t>
            </a:fld>
            <a:endParaRPr lang="en-US"/>
          </a:p>
        </p:txBody>
      </p:sp>
      <p:sp>
        <p:nvSpPr>
          <p:cNvPr id="16" name="Content Placeholder 15">
            <a:extLst>
              <a:ext uri="{FF2B5EF4-FFF2-40B4-BE49-F238E27FC236}">
                <a16:creationId xmlns:a16="http://schemas.microsoft.com/office/drawing/2014/main" id="{94C3D64C-77F6-4601-B573-9A9B6E23BB60}"/>
              </a:ext>
            </a:extLst>
          </p:cNvPr>
          <p:cNvSpPr>
            <a:spLocks noGrp="1"/>
          </p:cNvSpPr>
          <p:nvPr>
            <p:ph sz="quarter" idx="15" hasCustomPrompt="1"/>
          </p:nvPr>
        </p:nvSpPr>
        <p:spPr>
          <a:xfrm>
            <a:off x="1675242" y="2051170"/>
            <a:ext cx="5362575" cy="3532188"/>
          </a:xfrm>
          <a:prstGeom prst="rect">
            <a:avLst/>
          </a:prstGeom>
        </p:spPr>
        <p:txBody>
          <a:bodyPr/>
          <a:lstStyle>
            <a:lvl1pPr marL="0" indent="0">
              <a:lnSpc>
                <a:spcPct val="100000"/>
              </a:lnSpc>
              <a:spcBef>
                <a:spcPts val="0"/>
              </a:spcBef>
              <a:spcAft>
                <a:spcPts val="1200"/>
              </a:spcAft>
              <a:buNone/>
              <a:defRPr sz="1400" spc="100" baseline="0"/>
            </a:lvl1pPr>
          </a:lstStyle>
          <a:p>
            <a:pPr lvl="0"/>
            <a:r>
              <a:rPr lang="en-US"/>
              <a:t>Click to add text</a:t>
            </a:r>
          </a:p>
        </p:txBody>
      </p:sp>
      <p:sp>
        <p:nvSpPr>
          <p:cNvPr id="2" name="Title 1">
            <a:extLst>
              <a:ext uri="{FF2B5EF4-FFF2-40B4-BE49-F238E27FC236}">
                <a16:creationId xmlns:a16="http://schemas.microsoft.com/office/drawing/2014/main" id="{DBCD17CD-E6D2-4329-B271-1E59AA986EF1}"/>
              </a:ext>
            </a:extLst>
          </p:cNvPr>
          <p:cNvSpPr>
            <a:spLocks noGrp="1"/>
          </p:cNvSpPr>
          <p:nvPr>
            <p:ph type="title"/>
          </p:nvPr>
        </p:nvSpPr>
        <p:spPr>
          <a:xfrm>
            <a:off x="1675242" y="1418953"/>
            <a:ext cx="5362575" cy="495691"/>
          </a:xfrm>
          <a:prstGeom prst="rect">
            <a:avLst/>
          </a:prstGeom>
        </p:spPr>
        <p:txBody>
          <a:bodyPr anchor="ctr"/>
          <a:lstStyle>
            <a:lvl1pPr>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33070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a:lstStyle>
            <a:lvl1pPr>
              <a:defRPr/>
            </a:lvl1pPr>
          </a:lstStyle>
          <a:p>
            <a:r>
              <a:rPr lang="en-US"/>
              <a:t>Click to edit Master title style</a:t>
            </a:r>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a:lstStyle>
            <a:lvl1pPr marL="0" indent="0">
              <a:buNone/>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a:lstStyle/>
          <a:p>
            <a:r>
              <a:rPr lang="en-US"/>
              <a:t>Click icon to add picture</a:t>
            </a:r>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a:lstStyle/>
          <a:p>
            <a:r>
              <a:rPr lang="en-US"/>
              <a:t>Click icon to add picture</a:t>
            </a:r>
          </a:p>
        </p:txBody>
      </p:sp>
      <p:sp>
        <p:nvSpPr>
          <p:cNvPr id="3" name="Footer Placeholder 2"/>
          <p:cNvSpPr>
            <a:spLocks noGrp="1"/>
          </p:cNvSpPr>
          <p:nvPr>
            <p:ph type="ftr" sz="quarter" idx="11"/>
          </p:nvPr>
        </p:nvSpPr>
        <p:spPr/>
        <p:txBody>
          <a:bodyPr/>
          <a:lstStyle/>
          <a:p>
            <a:r>
              <a:rPr lang="en-US"/>
              <a:t>Sample Footer Text</a:t>
            </a:r>
          </a:p>
        </p:txBody>
      </p:sp>
      <p:sp>
        <p:nvSpPr>
          <p:cNvPr id="2" name="Date Placeholder 1"/>
          <p:cNvSpPr>
            <a:spLocks noGrp="1"/>
          </p:cNvSpPr>
          <p:nvPr>
            <p:ph type="dt" sz="half" idx="10"/>
          </p:nvPr>
        </p:nvSpPr>
        <p:spPr/>
        <p:txBody>
          <a:bodyPr/>
          <a:lstStyle/>
          <a:p>
            <a:r>
              <a:rPr lang="en-US"/>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888979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5C9C5B-BBA9-42AB-806E-92FC22E19CBA}"/>
              </a:ext>
            </a:extLst>
          </p:cNvPr>
          <p:cNvSpPr/>
          <p:nvPr userDrawn="1"/>
        </p:nvSpPr>
        <p:spPr>
          <a:xfrm>
            <a:off x="-1" y="0"/>
            <a:ext cx="90374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AF30CF48-DD5D-4C81-BA7E-470DCBA61E62}"/>
              </a:ext>
            </a:extLst>
          </p:cNvPr>
          <p:cNvSpPr>
            <a:spLocks noGrp="1"/>
          </p:cNvSpPr>
          <p:nvPr>
            <p:ph type="pic" sz="quarter" idx="10" hasCustomPrompt="1"/>
          </p:nvPr>
        </p:nvSpPr>
        <p:spPr>
          <a:xfrm>
            <a:off x="2476500" y="622103"/>
            <a:ext cx="9715500" cy="3720928"/>
          </a:xfrm>
          <a:prstGeom prst="rect">
            <a:avLst/>
          </a:prstGeom>
        </p:spPr>
        <p:txBody>
          <a:bodyPr/>
          <a:lstStyle>
            <a:lvl1pPr marL="0" indent="0" algn="ctr">
              <a:buNone/>
              <a:defRPr/>
            </a:lvl1pPr>
          </a:lstStyle>
          <a:p>
            <a:r>
              <a:rPr lang="en-US"/>
              <a:t>Click to add photo</a:t>
            </a:r>
          </a:p>
        </p:txBody>
      </p:sp>
      <p:cxnSp>
        <p:nvCxnSpPr>
          <p:cNvPr id="15" name="Straight Connector 14">
            <a:extLst>
              <a:ext uri="{FF2B5EF4-FFF2-40B4-BE49-F238E27FC236}">
                <a16:creationId xmlns:a16="http://schemas.microsoft.com/office/drawing/2014/main" id="{E7E08E4E-686B-490D-8EA1-DDC9F1BC7C24}"/>
              </a:ext>
            </a:extLst>
          </p:cNvPr>
          <p:cNvCxnSpPr>
            <a:cxnSpLocks/>
          </p:cNvCxnSpPr>
          <p:nvPr userDrawn="1"/>
        </p:nvCxnSpPr>
        <p:spPr>
          <a:xfrm>
            <a:off x="739466" y="0"/>
            <a:ext cx="0" cy="6187736"/>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2">
            <a:extLst>
              <a:ext uri="{FF2B5EF4-FFF2-40B4-BE49-F238E27FC236}">
                <a16:creationId xmlns:a16="http://schemas.microsoft.com/office/drawing/2014/main" id="{C78B2B3F-3573-4632-872A-ADB36AF4125A}"/>
              </a:ext>
            </a:extLst>
          </p:cNvPr>
          <p:cNvSpPr>
            <a:spLocks noGrp="1"/>
          </p:cNvSpPr>
          <p:nvPr>
            <p:ph type="body" sz="quarter" idx="12" hasCustomPrompt="1"/>
          </p:nvPr>
        </p:nvSpPr>
        <p:spPr>
          <a:xfrm>
            <a:off x="6359337" y="5779363"/>
            <a:ext cx="2459114" cy="685430"/>
          </a:xfrm>
          <a:prstGeom prst="rect">
            <a:avLst/>
          </a:prstGeom>
        </p:spPr>
        <p:txBody>
          <a:bodyPr anchor="ctr"/>
          <a:lstStyle>
            <a:lvl1pPr marL="0" indent="0" algn="r">
              <a:lnSpc>
                <a:spcPct val="80000"/>
              </a:lnSpc>
              <a:spcBef>
                <a:spcPts val="0"/>
              </a:spcBef>
              <a:buNone/>
              <a:defRPr sz="1800" spc="100" baseline="0">
                <a:solidFill>
                  <a:schemeClr val="accent5">
                    <a:lumMod val="20000"/>
                    <a:lumOff val="80000"/>
                  </a:schemeClr>
                </a:solidFill>
                <a:latin typeface="+mn-lt"/>
              </a:defRPr>
            </a:lvl1pPr>
          </a:lstStyle>
          <a:p>
            <a:pPr lvl="0"/>
            <a:r>
              <a:rPr lang="en-US"/>
              <a:t>Click to add name</a:t>
            </a:r>
          </a:p>
        </p:txBody>
      </p:sp>
      <p:sp>
        <p:nvSpPr>
          <p:cNvPr id="12" name="Text Placeholder 12">
            <a:extLst>
              <a:ext uri="{FF2B5EF4-FFF2-40B4-BE49-F238E27FC236}">
                <a16:creationId xmlns:a16="http://schemas.microsoft.com/office/drawing/2014/main" id="{6FF5EE2F-D68A-4C3C-A342-4C0CE6CE20CB}"/>
              </a:ext>
            </a:extLst>
          </p:cNvPr>
          <p:cNvSpPr>
            <a:spLocks noGrp="1"/>
          </p:cNvSpPr>
          <p:nvPr>
            <p:ph type="body" sz="quarter" idx="13" hasCustomPrompt="1"/>
          </p:nvPr>
        </p:nvSpPr>
        <p:spPr>
          <a:xfrm>
            <a:off x="9299663" y="5791178"/>
            <a:ext cx="2459114" cy="685429"/>
          </a:xfrm>
          <a:prstGeom prst="rect">
            <a:avLst/>
          </a:prstGeom>
        </p:spPr>
        <p:txBody>
          <a:bodyPr anchor="ctr"/>
          <a:lstStyle>
            <a:lvl1pPr marL="0" indent="0">
              <a:lnSpc>
                <a:spcPct val="80000"/>
              </a:lnSpc>
              <a:spcBef>
                <a:spcPts val="0"/>
              </a:spcBef>
              <a:buNone/>
              <a:defRPr sz="1600" cap="all" spc="100" baseline="0">
                <a:solidFill>
                  <a:schemeClr val="accent1"/>
                </a:solidFill>
                <a:latin typeface="+mn-lt"/>
              </a:defRPr>
            </a:lvl1pPr>
          </a:lstStyle>
          <a:p>
            <a:pPr lvl="0"/>
            <a:r>
              <a:rPr lang="en-US"/>
              <a:t>Click to add date</a:t>
            </a:r>
          </a:p>
        </p:txBody>
      </p:sp>
      <p:sp>
        <p:nvSpPr>
          <p:cNvPr id="2" name="Title 1">
            <a:extLst>
              <a:ext uri="{FF2B5EF4-FFF2-40B4-BE49-F238E27FC236}">
                <a16:creationId xmlns:a16="http://schemas.microsoft.com/office/drawing/2014/main" id="{D52DB723-8435-4F35-BF55-AFB7DC8FD4C3}"/>
              </a:ext>
            </a:extLst>
          </p:cNvPr>
          <p:cNvSpPr>
            <a:spLocks noGrp="1"/>
          </p:cNvSpPr>
          <p:nvPr>
            <p:ph type="title" hasCustomPrompt="1"/>
          </p:nvPr>
        </p:nvSpPr>
        <p:spPr>
          <a:xfrm>
            <a:off x="995205" y="4965134"/>
            <a:ext cx="4333088" cy="1596004"/>
          </a:xfrm>
          <a:prstGeom prst="rect">
            <a:avLst/>
          </a:prstGeom>
        </p:spPr>
        <p:txBody>
          <a:bodyPr anchor="ctr"/>
          <a:lstStyle>
            <a:lvl1pPr>
              <a:lnSpc>
                <a:spcPct val="80000"/>
              </a:lnSpc>
              <a:defRPr sz="5000" spc="100" baseline="0">
                <a:solidFill>
                  <a:schemeClr val="accent5">
                    <a:lumMod val="20000"/>
                    <a:lumOff val="80000"/>
                  </a:schemeClr>
                </a:solidFill>
              </a:defRPr>
            </a:lvl1pPr>
          </a:lstStyle>
          <a:p>
            <a:r>
              <a:rPr lang="en-US"/>
              <a:t>Click to add title</a:t>
            </a:r>
          </a:p>
        </p:txBody>
      </p:sp>
    </p:spTree>
    <p:extLst>
      <p:ext uri="{BB962C8B-B14F-4D97-AF65-F5344CB8AC3E}">
        <p14:creationId xmlns:p14="http://schemas.microsoft.com/office/powerpoint/2010/main" val="2001341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9C6F1ED5-824E-4C14-8D5E-5A0A26C54212}"/>
              </a:ext>
            </a:extLst>
          </p:cNvPr>
          <p:cNvSpPr>
            <a:spLocks noGrp="1"/>
          </p:cNvSpPr>
          <p:nvPr>
            <p:ph type="pic" sz="quarter" idx="17" hasCustomPrompt="1"/>
          </p:nvPr>
        </p:nvSpPr>
        <p:spPr>
          <a:xfrm>
            <a:off x="0" y="0"/>
            <a:ext cx="12192000" cy="6858000"/>
          </a:xfrm>
          <a:prstGeom prst="rect">
            <a:avLst/>
          </a:prstGeom>
        </p:spPr>
        <p:txBody>
          <a:bodyPr/>
          <a:lstStyle>
            <a:lvl1pPr marL="0" indent="0" algn="ctr">
              <a:buNone/>
              <a:defRPr/>
            </a:lvl1pPr>
          </a:lstStyle>
          <a:p>
            <a:r>
              <a:rPr lang="en-US"/>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lvl1pPr>
              <a:defRPr>
                <a:solidFill>
                  <a:schemeClr val="bg1"/>
                </a:solidFill>
              </a:defRPr>
            </a:lvl1pPr>
          </a:lstStyle>
          <a:p>
            <a:r>
              <a:rPr lang="en-US"/>
              <a:t>8/05/20XX</a:t>
            </a:r>
          </a:p>
        </p:txBody>
      </p:sp>
      <p:sp>
        <p:nvSpPr>
          <p:cNvPr id="5" name="Footer Placeholder 4">
            <a:extLst>
              <a:ext uri="{FF2B5EF4-FFF2-40B4-BE49-F238E27FC236}">
                <a16:creationId xmlns:a16="http://schemas.microsoft.com/office/drawing/2014/main" id="{CC1ADF53-2713-40AC-9CC8-AA83770C91C4}"/>
              </a:ext>
            </a:extLst>
          </p:cNvPr>
          <p:cNvSpPr>
            <a:spLocks noGrp="1"/>
          </p:cNvSpPr>
          <p:nvPr>
            <p:ph type="ftr" sz="quarter" idx="11"/>
          </p:nvPr>
        </p:nvSpPr>
        <p:spPr/>
        <p:txBody>
          <a:bodyPr/>
          <a:lstStyle/>
          <a:p>
            <a:r>
              <a:rPr lang="en-US"/>
              <a:t>Conference Presentation</a:t>
            </a:r>
          </a:p>
        </p:txBody>
      </p:sp>
      <p:sp>
        <p:nvSpPr>
          <p:cNvPr id="6" name="Slide Number Placeholder 5">
            <a:extLst>
              <a:ext uri="{FF2B5EF4-FFF2-40B4-BE49-F238E27FC236}">
                <a16:creationId xmlns:a16="http://schemas.microsoft.com/office/drawing/2014/main" id="{1BD08A84-ADB1-42C6-A7B1-E5C5A728B9AE}"/>
              </a:ext>
            </a:extLst>
          </p:cNvPr>
          <p:cNvSpPr>
            <a:spLocks noGrp="1"/>
          </p:cNvSpPr>
          <p:nvPr>
            <p:ph type="sldNum" sz="quarter" idx="12"/>
          </p:nvPr>
        </p:nvSpPr>
        <p:spPr/>
        <p:txBody>
          <a:bodyPr/>
          <a:lstStyle/>
          <a:p>
            <a:fld id="{18D65601-5AE2-46FC-B138-694DDD2B510D}" type="slidenum">
              <a:rPr lang="en-US" smtClean="0"/>
              <a:t>‹#›</a:t>
            </a:fld>
            <a:endParaRPr lang="en-US"/>
          </a:p>
        </p:txBody>
      </p:sp>
      <p:sp>
        <p:nvSpPr>
          <p:cNvPr id="9" name="Content Placeholder 15">
            <a:extLst>
              <a:ext uri="{FF2B5EF4-FFF2-40B4-BE49-F238E27FC236}">
                <a16:creationId xmlns:a16="http://schemas.microsoft.com/office/drawing/2014/main" id="{9F762423-7F4E-4A21-8F09-05418F82F9D7}"/>
              </a:ext>
            </a:extLst>
          </p:cNvPr>
          <p:cNvSpPr>
            <a:spLocks noGrp="1"/>
          </p:cNvSpPr>
          <p:nvPr>
            <p:ph sz="quarter" idx="16" hasCustomPrompt="1"/>
          </p:nvPr>
        </p:nvSpPr>
        <p:spPr>
          <a:xfrm>
            <a:off x="8078765" y="3267882"/>
            <a:ext cx="3193926" cy="2203224"/>
          </a:xfrm>
          <a:prstGeom prst="rect">
            <a:avLst/>
          </a:prstGeom>
        </p:spPr>
        <p:txBody>
          <a:bodyPr/>
          <a:lstStyle>
            <a:lvl1pPr marL="0" indent="0">
              <a:lnSpc>
                <a:spcPct val="125000"/>
              </a:lnSpc>
              <a:spcBef>
                <a:spcPts val="0"/>
              </a:spcBef>
              <a:spcAft>
                <a:spcPts val="1200"/>
              </a:spcAft>
              <a:buNone/>
              <a:defRPr sz="1400" spc="100" baseline="0">
                <a:solidFill>
                  <a:schemeClr val="accent1"/>
                </a:solidFill>
              </a:defRPr>
            </a:lvl1pPr>
          </a:lstStyle>
          <a:p>
            <a:pPr lvl="0"/>
            <a:r>
              <a:rPr lang="en-US"/>
              <a:t>Click to add text</a:t>
            </a:r>
          </a:p>
        </p:txBody>
      </p:sp>
      <p:sp>
        <p:nvSpPr>
          <p:cNvPr id="2" name="Title 1">
            <a:extLst>
              <a:ext uri="{FF2B5EF4-FFF2-40B4-BE49-F238E27FC236}">
                <a16:creationId xmlns:a16="http://schemas.microsoft.com/office/drawing/2014/main" id="{E22AE728-7030-4847-B87B-FDB4B86E0332}"/>
              </a:ext>
            </a:extLst>
          </p:cNvPr>
          <p:cNvSpPr>
            <a:spLocks noGrp="1"/>
          </p:cNvSpPr>
          <p:nvPr>
            <p:ph type="title"/>
          </p:nvPr>
        </p:nvSpPr>
        <p:spPr>
          <a:xfrm>
            <a:off x="8078765" y="2371063"/>
            <a:ext cx="3193926" cy="999451"/>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975989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mparing Contoso to the Competition​">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995D6E1F-61DD-45C8-BD0F-87774F3858F1}"/>
              </a:ext>
            </a:extLst>
          </p:cNvPr>
          <p:cNvSpPr>
            <a:spLocks noGrp="1"/>
          </p:cNvSpPr>
          <p:nvPr>
            <p:ph type="pic" sz="quarter" idx="17" hasCustomPrompt="1"/>
          </p:nvPr>
        </p:nvSpPr>
        <p:spPr>
          <a:xfrm>
            <a:off x="0" y="0"/>
            <a:ext cx="12192000" cy="6858000"/>
          </a:xfrm>
          <a:prstGeom prst="rect">
            <a:avLst/>
          </a:prstGeom>
        </p:spPr>
        <p:txBody>
          <a:bodyPr/>
          <a:lstStyle>
            <a:lvl1pPr marL="0" indent="0" algn="ctr">
              <a:buNone/>
              <a:defRPr/>
            </a:lvl1pPr>
          </a:lstStyle>
          <a:p>
            <a:r>
              <a:rPr lang="en-US"/>
              <a:t>Click to add photo</a:t>
            </a:r>
          </a:p>
        </p:txBody>
      </p:sp>
      <p:sp>
        <p:nvSpPr>
          <p:cNvPr id="4" name="Date Placeholder 3">
            <a:extLst>
              <a:ext uri="{FF2B5EF4-FFF2-40B4-BE49-F238E27FC236}">
                <a16:creationId xmlns:a16="http://schemas.microsoft.com/office/drawing/2014/main" id="{2A3F1E30-78A1-4D04-868B-2FF65A0CDB7B}"/>
              </a:ext>
            </a:extLst>
          </p:cNvPr>
          <p:cNvSpPr>
            <a:spLocks noGrp="1"/>
          </p:cNvSpPr>
          <p:nvPr>
            <p:ph type="dt" sz="half" idx="10"/>
          </p:nvPr>
        </p:nvSpPr>
        <p:spPr/>
        <p:txBody>
          <a:bodyPr/>
          <a:lstStyle/>
          <a:p>
            <a:r>
              <a:rPr lang="en-US"/>
              <a:t>8/05/20XX</a:t>
            </a:r>
          </a:p>
        </p:txBody>
      </p:sp>
      <p:sp>
        <p:nvSpPr>
          <p:cNvPr id="6" name="Slide Number Placeholder 5">
            <a:extLst>
              <a:ext uri="{FF2B5EF4-FFF2-40B4-BE49-F238E27FC236}">
                <a16:creationId xmlns:a16="http://schemas.microsoft.com/office/drawing/2014/main" id="{0A92EE5A-2D26-4A38-BF97-6266BFC42526}"/>
              </a:ext>
            </a:extLst>
          </p:cNvPr>
          <p:cNvSpPr>
            <a:spLocks noGrp="1"/>
          </p:cNvSpPr>
          <p:nvPr>
            <p:ph type="sldNum" sz="quarter" idx="12"/>
          </p:nvPr>
        </p:nvSpPr>
        <p:spPr/>
        <p:txBody>
          <a:bodyPr/>
          <a:lstStyle/>
          <a:p>
            <a:fld id="{18D65601-5AE2-46FC-B138-694DDD2B510D}" type="slidenum">
              <a:rPr lang="en-US" smtClean="0"/>
              <a:t>‹#›</a:t>
            </a:fld>
            <a:endParaRPr lang="en-US"/>
          </a:p>
        </p:txBody>
      </p:sp>
      <p:sp>
        <p:nvSpPr>
          <p:cNvPr id="11" name="Content Placeholder 15">
            <a:extLst>
              <a:ext uri="{FF2B5EF4-FFF2-40B4-BE49-F238E27FC236}">
                <a16:creationId xmlns:a16="http://schemas.microsoft.com/office/drawing/2014/main" id="{716CE84D-B2FA-4712-9112-9A6349EE051E}"/>
              </a:ext>
            </a:extLst>
          </p:cNvPr>
          <p:cNvSpPr>
            <a:spLocks noGrp="1"/>
          </p:cNvSpPr>
          <p:nvPr>
            <p:ph sz="quarter" idx="16" hasCustomPrompt="1"/>
          </p:nvPr>
        </p:nvSpPr>
        <p:spPr>
          <a:xfrm>
            <a:off x="1008686" y="2921932"/>
            <a:ext cx="4114800" cy="1268810"/>
          </a:xfrm>
          <a:prstGeom prst="rect">
            <a:avLst/>
          </a:prstGeom>
        </p:spPr>
        <p:txBody>
          <a:bodyPr/>
          <a:lstStyle>
            <a:lvl1pPr marL="0" indent="0">
              <a:lnSpc>
                <a:spcPct val="150000"/>
              </a:lnSpc>
              <a:spcBef>
                <a:spcPts val="0"/>
              </a:spcBef>
              <a:spcAft>
                <a:spcPts val="1200"/>
              </a:spcAft>
              <a:buNone/>
              <a:defRPr sz="1400" spc="100" baseline="0">
                <a:solidFill>
                  <a:schemeClr val="accent1"/>
                </a:solidFill>
              </a:defRPr>
            </a:lvl1pPr>
          </a:lstStyle>
          <a:p>
            <a:pPr lvl="0"/>
            <a:r>
              <a:rPr lang="en-US"/>
              <a:t>Click to add text</a:t>
            </a:r>
          </a:p>
        </p:txBody>
      </p:sp>
      <p:sp>
        <p:nvSpPr>
          <p:cNvPr id="13" name="Content Placeholder 15">
            <a:extLst>
              <a:ext uri="{FF2B5EF4-FFF2-40B4-BE49-F238E27FC236}">
                <a16:creationId xmlns:a16="http://schemas.microsoft.com/office/drawing/2014/main" id="{5EB29FAF-F8EE-4156-8E07-E14DFBABA091}"/>
              </a:ext>
            </a:extLst>
          </p:cNvPr>
          <p:cNvSpPr>
            <a:spLocks noGrp="1"/>
          </p:cNvSpPr>
          <p:nvPr>
            <p:ph sz="quarter" idx="18" hasCustomPrompt="1"/>
          </p:nvPr>
        </p:nvSpPr>
        <p:spPr>
          <a:xfrm>
            <a:off x="1008686" y="4327267"/>
            <a:ext cx="4114800" cy="1268810"/>
          </a:xfrm>
          <a:prstGeom prst="rect">
            <a:avLst/>
          </a:prstGeom>
        </p:spPr>
        <p:txBody>
          <a:bodyPr/>
          <a:lstStyle>
            <a:lvl1pPr marL="0" indent="0">
              <a:lnSpc>
                <a:spcPct val="150000"/>
              </a:lnSpc>
              <a:spcBef>
                <a:spcPts val="0"/>
              </a:spcBef>
              <a:spcAft>
                <a:spcPts val="1200"/>
              </a:spcAft>
              <a:buNone/>
              <a:defRPr sz="1400" spc="100" baseline="0">
                <a:solidFill>
                  <a:schemeClr val="accent1"/>
                </a:solidFill>
              </a:defRPr>
            </a:lvl1pPr>
          </a:lstStyle>
          <a:p>
            <a:pPr lvl="0"/>
            <a:r>
              <a:rPr lang="en-US"/>
              <a:t>Click to add text</a:t>
            </a:r>
          </a:p>
        </p:txBody>
      </p:sp>
      <p:sp>
        <p:nvSpPr>
          <p:cNvPr id="2" name="Title 1">
            <a:extLst>
              <a:ext uri="{FF2B5EF4-FFF2-40B4-BE49-F238E27FC236}">
                <a16:creationId xmlns:a16="http://schemas.microsoft.com/office/drawing/2014/main" id="{DFC5BC42-EC33-40D4-8189-69F1D23ADE04}"/>
              </a:ext>
            </a:extLst>
          </p:cNvPr>
          <p:cNvSpPr>
            <a:spLocks noGrp="1"/>
          </p:cNvSpPr>
          <p:nvPr>
            <p:ph type="title"/>
          </p:nvPr>
        </p:nvSpPr>
        <p:spPr>
          <a:xfrm>
            <a:off x="1008686" y="1516597"/>
            <a:ext cx="3980182" cy="1268810"/>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1916517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p:nvPr>
        </p:nvSpPr>
        <p:spPr>
          <a:xfrm>
            <a:off x="581192" y="730730"/>
            <a:ext cx="3475915" cy="1478341"/>
          </a:xfrm>
        </p:spPr>
        <p:txBody>
          <a:bodyPr>
            <a:normAutofit/>
          </a:bodyPr>
          <a:lstStyle/>
          <a:p>
            <a:r>
              <a:rPr lang="en-US">
                <a:solidFill>
                  <a:schemeClr val="tx2"/>
                </a:solidFill>
              </a:rPr>
              <a:t>Click to edit Master title style</a:t>
            </a:r>
          </a:p>
        </p:txBody>
      </p:sp>
      <p:sp>
        <p:nvSpPr>
          <p:cNvPr id="6" name="Content Placeholder 2" descr="Tag=AccentColor&#10;Flavor=Light&#10;Target=Bullets">
            <a:extLst>
              <a:ext uri="{FF2B5EF4-FFF2-40B4-BE49-F238E27FC236}">
                <a16:creationId xmlns:a16="http://schemas.microsoft.com/office/drawing/2014/main" id="{C768CCB8-0718-4D4E-8EE1-1D287550057B}"/>
              </a:ext>
            </a:extLst>
          </p:cNvPr>
          <p:cNvSpPr>
            <a:spLocks noGrp="1"/>
          </p:cNvSpPr>
          <p:nvPr>
            <p:ph idx="1"/>
          </p:nvPr>
        </p:nvSpPr>
        <p:spPr>
          <a:xfrm>
            <a:off x="581192" y="2180496"/>
            <a:ext cx="3475915" cy="3678303"/>
          </a:xfrm>
        </p:spPr>
        <p:txBody>
          <a:bodyPr>
            <a:normAutofit/>
          </a:bodyPr>
          <a:lstStyle>
            <a:lvl1pPr marL="0" indent="0">
              <a:buNone/>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a:lstStyle/>
          <a:p>
            <a:r>
              <a:rPr lang="en-US"/>
              <a:t>Click icon to add picture</a:t>
            </a:r>
          </a:p>
        </p:txBody>
      </p:sp>
      <p:sp>
        <p:nvSpPr>
          <p:cNvPr id="3" name="Footer Placeholder 2"/>
          <p:cNvSpPr>
            <a:spLocks noGrp="1"/>
          </p:cNvSpPr>
          <p:nvPr>
            <p:ph type="ftr" sz="quarter" idx="11"/>
          </p:nvPr>
        </p:nvSpPr>
        <p:spPr/>
        <p:txBody>
          <a:bodyPr/>
          <a:lstStyle/>
          <a:p>
            <a:r>
              <a:rPr lang="en-US"/>
              <a:t>Sample Footer Text</a:t>
            </a:r>
          </a:p>
        </p:txBody>
      </p:sp>
      <p:sp>
        <p:nvSpPr>
          <p:cNvPr id="2" name="Date Placeholder 1"/>
          <p:cNvSpPr>
            <a:spLocks noGrp="1"/>
          </p:cNvSpPr>
          <p:nvPr>
            <p:ph type="dt" sz="half" idx="10"/>
          </p:nvPr>
        </p:nvSpPr>
        <p:spPr/>
        <p:txBody>
          <a:bodyPr/>
          <a:lstStyle/>
          <a:p>
            <a:r>
              <a:rPr lang="en-US"/>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874943644"/>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a:lstStyle/>
          <a:p>
            <a:r>
              <a:rPr lang="en-US"/>
              <a:t>Click to edit Master title style</a:t>
            </a:r>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a:lstStyle>
            <a:lvl1pPr marL="0" indent="0">
              <a:buNone/>
              <a:defRPr/>
            </a:lvl1pPr>
          </a:lstStyle>
          <a:p>
            <a:r>
              <a:rPr lang="en-US"/>
              <a:t>Click to edit Master subtitle style</a:t>
            </a:r>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a:lstStyle/>
          <a:p>
            <a:r>
              <a:rPr lang="en-US"/>
              <a:t>Click icon to add picture</a:t>
            </a:r>
          </a:p>
        </p:txBody>
      </p:sp>
    </p:spTree>
    <p:extLst>
      <p:ext uri="{BB962C8B-B14F-4D97-AF65-F5344CB8AC3E}">
        <p14:creationId xmlns:p14="http://schemas.microsoft.com/office/powerpoint/2010/main" val="351850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0"/>
            <a:ext cx="11029616" cy="987552"/>
          </a:xfrm>
        </p:spPr>
        <p:txBody>
          <a:bodyPr/>
          <a:lstStyle/>
          <a:p>
            <a:r>
              <a:rPr lang="en-US"/>
              <a:t>Click to edit Master title style</a:t>
            </a:r>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US"/>
              <a:t>Sample Footer Text</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a:t>20XX</a:t>
            </a:r>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46688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0"/>
            <a:ext cx="11029616" cy="987552"/>
          </a:xfrm>
        </p:spPr>
        <p:txBody>
          <a:bodyPr/>
          <a:lstStyle/>
          <a:p>
            <a:r>
              <a:rPr lang="en-US"/>
              <a:t>Click to edit Master title style</a:t>
            </a:r>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US"/>
              <a:t>Sample Footer Text</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a:t>20XX</a:t>
            </a:r>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7" name="Picture Placeholder 23">
            <a:extLst>
              <a:ext uri="{FF2B5EF4-FFF2-40B4-BE49-F238E27FC236}">
                <a16:creationId xmlns:a16="http://schemas.microsoft.com/office/drawing/2014/main" id="{3B9690E8-0AA0-453A-A2BA-3C4A02401F33}"/>
              </a:ext>
            </a:extLst>
          </p:cNvPr>
          <p:cNvSpPr>
            <a:spLocks noGrp="1"/>
          </p:cNvSpPr>
          <p:nvPr>
            <p:ph type="pic" sz="quarter" idx="13"/>
          </p:nvPr>
        </p:nvSpPr>
        <p:spPr>
          <a:xfrm>
            <a:off x="588612" y="2800318"/>
            <a:ext cx="2560320" cy="1764792"/>
          </a:xfrm>
        </p:spPr>
        <p:txBody>
          <a:bodyPr/>
          <a:lstStyle>
            <a:lvl1pPr marL="0" indent="0">
              <a:buNone/>
              <a:defRPr/>
            </a:lvl1pPr>
          </a:lstStyle>
          <a:p>
            <a:r>
              <a:rPr lang="en-US"/>
              <a:t>Click icon to add picture</a:t>
            </a:r>
          </a:p>
        </p:txBody>
      </p:sp>
      <p:sp>
        <p:nvSpPr>
          <p:cNvPr id="11" name="Text Placeholder 28">
            <a:extLst>
              <a:ext uri="{FF2B5EF4-FFF2-40B4-BE49-F238E27FC236}">
                <a16:creationId xmlns:a16="http://schemas.microsoft.com/office/drawing/2014/main" id="{97CAE430-B148-4FE1-B142-E196CFFEBAB1}"/>
              </a:ext>
            </a:extLst>
          </p:cNvPr>
          <p:cNvSpPr>
            <a:spLocks noGrp="1"/>
          </p:cNvSpPr>
          <p:nvPr>
            <p:ph type="body" sz="quarter" idx="17" hasCustomPrompt="1"/>
          </p:nvPr>
        </p:nvSpPr>
        <p:spPr>
          <a:xfrm>
            <a:off x="588612" y="463398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a:t>Name</a:t>
            </a:r>
          </a:p>
        </p:txBody>
      </p:sp>
      <p:sp>
        <p:nvSpPr>
          <p:cNvPr id="12" name="Text Placeholder 28">
            <a:extLst>
              <a:ext uri="{FF2B5EF4-FFF2-40B4-BE49-F238E27FC236}">
                <a16:creationId xmlns:a16="http://schemas.microsoft.com/office/drawing/2014/main" id="{F34D7C92-7171-4768-A26F-CE08A04FAAA2}"/>
              </a:ext>
            </a:extLst>
          </p:cNvPr>
          <p:cNvSpPr>
            <a:spLocks noGrp="1"/>
          </p:cNvSpPr>
          <p:nvPr>
            <p:ph type="body" sz="quarter" idx="18" hasCustomPrompt="1"/>
          </p:nvPr>
        </p:nvSpPr>
        <p:spPr>
          <a:xfrm>
            <a:off x="588612" y="4951788"/>
            <a:ext cx="2560320" cy="347662"/>
          </a:xfrm>
        </p:spPr>
        <p:txBody>
          <a:bodyPr lIns="146304" tIns="0" rIns="0" bIns="0">
            <a:noAutofit/>
          </a:bodyPr>
          <a:lstStyle>
            <a:lvl1pPr marL="0" indent="0" algn="l">
              <a:lnSpc>
                <a:spcPct val="100000"/>
              </a:lnSpc>
              <a:spcBef>
                <a:spcPts val="0"/>
              </a:spcBef>
              <a:buNone/>
              <a:defRPr sz="1600" b="0" spc="0" baseline="0">
                <a:solidFill>
                  <a:schemeClr val="tx1"/>
                </a:solidFill>
              </a:defRPr>
            </a:lvl1pPr>
          </a:lstStyle>
          <a:p>
            <a:pPr lvl="0"/>
            <a:r>
              <a:rPr lang="en-US"/>
              <a:t>Title</a:t>
            </a:r>
          </a:p>
        </p:txBody>
      </p:sp>
      <p:sp>
        <p:nvSpPr>
          <p:cNvPr id="13" name="Picture Placeholder 23">
            <a:extLst>
              <a:ext uri="{FF2B5EF4-FFF2-40B4-BE49-F238E27FC236}">
                <a16:creationId xmlns:a16="http://schemas.microsoft.com/office/drawing/2014/main" id="{91EBE236-D9BF-46C4-8CE2-60F7CD40E76D}"/>
              </a:ext>
            </a:extLst>
          </p:cNvPr>
          <p:cNvSpPr>
            <a:spLocks noGrp="1"/>
          </p:cNvSpPr>
          <p:nvPr>
            <p:ph type="pic" sz="quarter" idx="14"/>
          </p:nvPr>
        </p:nvSpPr>
        <p:spPr>
          <a:xfrm>
            <a:off x="3413623" y="2800318"/>
            <a:ext cx="2560320" cy="1764792"/>
          </a:xfrm>
        </p:spPr>
        <p:txBody>
          <a:bodyPr/>
          <a:lstStyle>
            <a:lvl1pPr marL="0" indent="0">
              <a:buNone/>
              <a:defRPr/>
            </a:lvl1pPr>
          </a:lstStyle>
          <a:p>
            <a:r>
              <a:rPr lang="en-US"/>
              <a:t>Click icon to add picture</a:t>
            </a:r>
          </a:p>
        </p:txBody>
      </p:sp>
      <p:sp>
        <p:nvSpPr>
          <p:cNvPr id="14" name="Text Placeholder 28">
            <a:extLst>
              <a:ext uri="{FF2B5EF4-FFF2-40B4-BE49-F238E27FC236}">
                <a16:creationId xmlns:a16="http://schemas.microsoft.com/office/drawing/2014/main" id="{3755B2FB-A969-40D9-919A-8DBCA8B76552}"/>
              </a:ext>
            </a:extLst>
          </p:cNvPr>
          <p:cNvSpPr>
            <a:spLocks noGrp="1"/>
          </p:cNvSpPr>
          <p:nvPr>
            <p:ph type="body" sz="quarter" idx="19" hasCustomPrompt="1"/>
          </p:nvPr>
        </p:nvSpPr>
        <p:spPr>
          <a:xfrm>
            <a:off x="3413623" y="463398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a:t>Name</a:t>
            </a:r>
          </a:p>
        </p:txBody>
      </p:sp>
      <p:sp>
        <p:nvSpPr>
          <p:cNvPr id="15" name="Text Placeholder 28">
            <a:extLst>
              <a:ext uri="{FF2B5EF4-FFF2-40B4-BE49-F238E27FC236}">
                <a16:creationId xmlns:a16="http://schemas.microsoft.com/office/drawing/2014/main" id="{C047E0AE-451F-4E70-A217-3D51A5FCA8D0}"/>
              </a:ext>
            </a:extLst>
          </p:cNvPr>
          <p:cNvSpPr>
            <a:spLocks noGrp="1"/>
          </p:cNvSpPr>
          <p:nvPr>
            <p:ph type="body" sz="quarter" idx="20" hasCustomPrompt="1"/>
          </p:nvPr>
        </p:nvSpPr>
        <p:spPr>
          <a:xfrm>
            <a:off x="3413623" y="4951788"/>
            <a:ext cx="2560320" cy="347662"/>
          </a:xfrm>
        </p:spPr>
        <p:txBody>
          <a:bodyPr lIns="146304" tIns="0" rIns="0" bIns="0">
            <a:noAutofit/>
          </a:bodyPr>
          <a:lstStyle>
            <a:lvl1pPr marL="0" indent="0" algn="l">
              <a:lnSpc>
                <a:spcPct val="100000"/>
              </a:lnSpc>
              <a:spcBef>
                <a:spcPts val="0"/>
              </a:spcBef>
              <a:buNone/>
              <a:defRPr sz="1600" b="0" spc="0" baseline="0">
                <a:solidFill>
                  <a:schemeClr val="tx1"/>
                </a:solidFill>
              </a:defRPr>
            </a:lvl1pPr>
          </a:lstStyle>
          <a:p>
            <a:pPr lvl="0"/>
            <a:r>
              <a:rPr lang="en-US"/>
              <a:t>Title</a:t>
            </a:r>
          </a:p>
        </p:txBody>
      </p:sp>
      <p:sp>
        <p:nvSpPr>
          <p:cNvPr id="16" name="Picture Placeholder 23">
            <a:extLst>
              <a:ext uri="{FF2B5EF4-FFF2-40B4-BE49-F238E27FC236}">
                <a16:creationId xmlns:a16="http://schemas.microsoft.com/office/drawing/2014/main" id="{92DC936D-218B-4AB2-A141-83C839EE378E}"/>
              </a:ext>
            </a:extLst>
          </p:cNvPr>
          <p:cNvSpPr>
            <a:spLocks noGrp="1"/>
          </p:cNvSpPr>
          <p:nvPr>
            <p:ph type="pic" sz="quarter" idx="15"/>
          </p:nvPr>
        </p:nvSpPr>
        <p:spPr>
          <a:xfrm>
            <a:off x="6224179" y="2800318"/>
            <a:ext cx="2560320" cy="1764792"/>
          </a:xfrm>
        </p:spPr>
        <p:txBody>
          <a:bodyPr/>
          <a:lstStyle>
            <a:lvl1pPr marL="0" indent="0">
              <a:buNone/>
              <a:defRPr/>
            </a:lvl1pPr>
          </a:lstStyle>
          <a:p>
            <a:r>
              <a:rPr lang="en-US"/>
              <a:t>Click icon to add picture</a:t>
            </a:r>
          </a:p>
        </p:txBody>
      </p:sp>
      <p:sp>
        <p:nvSpPr>
          <p:cNvPr id="17" name="Text Placeholder 28">
            <a:extLst>
              <a:ext uri="{FF2B5EF4-FFF2-40B4-BE49-F238E27FC236}">
                <a16:creationId xmlns:a16="http://schemas.microsoft.com/office/drawing/2014/main" id="{5085FD65-394A-47FA-BF7A-013D84C8706A}"/>
              </a:ext>
            </a:extLst>
          </p:cNvPr>
          <p:cNvSpPr>
            <a:spLocks noGrp="1"/>
          </p:cNvSpPr>
          <p:nvPr>
            <p:ph type="body" sz="quarter" idx="21" hasCustomPrompt="1"/>
          </p:nvPr>
        </p:nvSpPr>
        <p:spPr>
          <a:xfrm>
            <a:off x="6224179" y="463398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a:t>Name</a:t>
            </a:r>
          </a:p>
        </p:txBody>
      </p:sp>
      <p:sp>
        <p:nvSpPr>
          <p:cNvPr id="18" name="Text Placeholder 28">
            <a:extLst>
              <a:ext uri="{FF2B5EF4-FFF2-40B4-BE49-F238E27FC236}">
                <a16:creationId xmlns:a16="http://schemas.microsoft.com/office/drawing/2014/main" id="{23417874-DD14-461C-B278-0DE8032D272B}"/>
              </a:ext>
            </a:extLst>
          </p:cNvPr>
          <p:cNvSpPr>
            <a:spLocks noGrp="1"/>
          </p:cNvSpPr>
          <p:nvPr>
            <p:ph type="body" sz="quarter" idx="22" hasCustomPrompt="1"/>
          </p:nvPr>
        </p:nvSpPr>
        <p:spPr>
          <a:xfrm>
            <a:off x="6224179" y="4951788"/>
            <a:ext cx="2560320" cy="347662"/>
          </a:xfrm>
        </p:spPr>
        <p:txBody>
          <a:bodyPr lIns="146304" tIns="0" rIns="0" bIns="0">
            <a:noAutofit/>
          </a:bodyPr>
          <a:lstStyle>
            <a:lvl1pPr marL="0" indent="0" algn="l">
              <a:lnSpc>
                <a:spcPct val="100000"/>
              </a:lnSpc>
              <a:spcBef>
                <a:spcPts val="0"/>
              </a:spcBef>
              <a:buNone/>
              <a:defRPr sz="1600" b="0" spc="0" baseline="0">
                <a:solidFill>
                  <a:schemeClr val="tx1"/>
                </a:solidFill>
              </a:defRPr>
            </a:lvl1pPr>
          </a:lstStyle>
          <a:p>
            <a:pPr lvl="0"/>
            <a:r>
              <a:rPr lang="en-US"/>
              <a:t>Title</a:t>
            </a:r>
          </a:p>
        </p:txBody>
      </p:sp>
      <p:sp>
        <p:nvSpPr>
          <p:cNvPr id="19" name="Picture Placeholder 23">
            <a:extLst>
              <a:ext uri="{FF2B5EF4-FFF2-40B4-BE49-F238E27FC236}">
                <a16:creationId xmlns:a16="http://schemas.microsoft.com/office/drawing/2014/main" id="{A8685BFC-DF7F-4414-8D3E-652C9EF13554}"/>
              </a:ext>
            </a:extLst>
          </p:cNvPr>
          <p:cNvSpPr>
            <a:spLocks noGrp="1"/>
          </p:cNvSpPr>
          <p:nvPr>
            <p:ph type="pic" sz="quarter" idx="16"/>
          </p:nvPr>
        </p:nvSpPr>
        <p:spPr>
          <a:xfrm>
            <a:off x="9028350" y="2801105"/>
            <a:ext cx="2560320" cy="1764792"/>
          </a:xfrm>
        </p:spPr>
        <p:txBody>
          <a:bodyPr/>
          <a:lstStyle>
            <a:lvl1pPr marL="0" indent="0">
              <a:buNone/>
              <a:defRPr/>
            </a:lvl1pPr>
          </a:lstStyle>
          <a:p>
            <a:r>
              <a:rPr lang="en-US"/>
              <a:t>Click icon to add picture</a:t>
            </a:r>
          </a:p>
        </p:txBody>
      </p:sp>
      <p:sp>
        <p:nvSpPr>
          <p:cNvPr id="20" name="Text Placeholder 28">
            <a:extLst>
              <a:ext uri="{FF2B5EF4-FFF2-40B4-BE49-F238E27FC236}">
                <a16:creationId xmlns:a16="http://schemas.microsoft.com/office/drawing/2014/main" id="{801A82CD-E0FD-4C28-B287-439356FAE8D1}"/>
              </a:ext>
            </a:extLst>
          </p:cNvPr>
          <p:cNvSpPr>
            <a:spLocks noGrp="1"/>
          </p:cNvSpPr>
          <p:nvPr>
            <p:ph type="body" sz="quarter" idx="23" hasCustomPrompt="1"/>
          </p:nvPr>
        </p:nvSpPr>
        <p:spPr>
          <a:xfrm>
            <a:off x="9028350" y="463398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a:t>Name</a:t>
            </a:r>
          </a:p>
        </p:txBody>
      </p:sp>
      <p:sp>
        <p:nvSpPr>
          <p:cNvPr id="21" name="Text Placeholder 28">
            <a:extLst>
              <a:ext uri="{FF2B5EF4-FFF2-40B4-BE49-F238E27FC236}">
                <a16:creationId xmlns:a16="http://schemas.microsoft.com/office/drawing/2014/main" id="{C1ACEAC1-C62C-4024-9525-268AB724274D}"/>
              </a:ext>
            </a:extLst>
          </p:cNvPr>
          <p:cNvSpPr>
            <a:spLocks noGrp="1"/>
          </p:cNvSpPr>
          <p:nvPr>
            <p:ph type="body" sz="quarter" idx="24" hasCustomPrompt="1"/>
          </p:nvPr>
        </p:nvSpPr>
        <p:spPr>
          <a:xfrm>
            <a:off x="9028350" y="4951788"/>
            <a:ext cx="2560320" cy="347662"/>
          </a:xfrm>
        </p:spPr>
        <p:txBody>
          <a:bodyPr lIns="146304" tIns="0" rIns="0" bIns="0">
            <a:noAutofit/>
          </a:bodyPr>
          <a:lstStyle>
            <a:lvl1pPr marL="0" indent="0" algn="l">
              <a:lnSpc>
                <a:spcPct val="100000"/>
              </a:lnSpc>
              <a:spcBef>
                <a:spcPts val="0"/>
              </a:spcBef>
              <a:buNone/>
              <a:defRPr sz="1600" b="0" spc="0" baseline="0">
                <a:solidFill>
                  <a:schemeClr val="tx1"/>
                </a:solidFill>
              </a:defRPr>
            </a:lvl1pPr>
          </a:lstStyle>
          <a:p>
            <a:pPr lvl="0"/>
            <a:r>
              <a:rPr lang="en-US"/>
              <a:t>Title</a:t>
            </a:r>
          </a:p>
        </p:txBody>
      </p:sp>
    </p:spTree>
    <p:extLst>
      <p:ext uri="{BB962C8B-B14F-4D97-AF65-F5344CB8AC3E}">
        <p14:creationId xmlns:p14="http://schemas.microsoft.com/office/powerpoint/2010/main" val="1327585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a:lstStyle/>
          <a:p>
            <a:r>
              <a:rPr lang="en-US"/>
              <a:t>Click to edit Master title style</a:t>
            </a:r>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a:lstStyle/>
          <a:p>
            <a:r>
              <a:rPr lang="en-US"/>
              <a:t>Click icon to add picture</a:t>
            </a:r>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a:lstStyle/>
          <a:p>
            <a:r>
              <a:rPr lang="en-US"/>
              <a:t>Click icon to add picture</a:t>
            </a:r>
          </a:p>
        </p:txBody>
      </p:sp>
      <p:sp>
        <p:nvSpPr>
          <p:cNvPr id="3" name="Footer Placeholder 2"/>
          <p:cNvSpPr>
            <a:spLocks noGrp="1"/>
          </p:cNvSpPr>
          <p:nvPr>
            <p:ph type="ftr" sz="quarter" idx="11"/>
          </p:nvPr>
        </p:nvSpPr>
        <p:spPr/>
        <p:txBody>
          <a:bodyPr/>
          <a:lstStyle/>
          <a:p>
            <a:r>
              <a:rPr lang="en-US"/>
              <a:t>Sample Footer Text</a:t>
            </a:r>
          </a:p>
        </p:txBody>
      </p:sp>
      <p:sp>
        <p:nvSpPr>
          <p:cNvPr id="2" name="Date Placeholder 1"/>
          <p:cNvSpPr>
            <a:spLocks noGrp="1"/>
          </p:cNvSpPr>
          <p:nvPr>
            <p:ph type="dt" sz="half" idx="10"/>
          </p:nvPr>
        </p:nvSpPr>
        <p:spPr/>
        <p:txBody>
          <a:bodyPr/>
          <a:lstStyle/>
          <a:p>
            <a:r>
              <a:rPr lang="en-US"/>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5785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a:lstStyle/>
          <a:p>
            <a:r>
              <a:rPr lang="en-US"/>
              <a:t>Click icon to add SmartArt graphic</a:t>
            </a:r>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a:lstStyle/>
          <a:p>
            <a:r>
              <a:rPr lang="en-US"/>
              <a:t>Click icon to add SmartArt graphic</a:t>
            </a:r>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a:lstStyle/>
          <a:p>
            <a:r>
              <a:rPr lang="en-US"/>
              <a:t>Click icon to add SmartArt graphic</a:t>
            </a:r>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a:lstStyle/>
          <a:p>
            <a:r>
              <a:rPr lang="en-US"/>
              <a:t>Click icon to add SmartArt graphic</a:t>
            </a:r>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a:t>Title</a:t>
            </a:r>
          </a:p>
        </p:txBody>
      </p:sp>
      <p:sp>
        <p:nvSpPr>
          <p:cNvPr id="4" name="Footer Placeholder 3"/>
          <p:cNvSpPr>
            <a:spLocks noGrp="1"/>
          </p:cNvSpPr>
          <p:nvPr>
            <p:ph type="ftr" sz="quarter" idx="11"/>
          </p:nvPr>
        </p:nvSpPr>
        <p:spPr/>
        <p:txBody>
          <a:bodyPr/>
          <a:lstStyle/>
          <a:p>
            <a:r>
              <a:rPr lang="en-US"/>
              <a:t>Sample Footer Text</a:t>
            </a:r>
          </a:p>
        </p:txBody>
      </p:sp>
      <p:sp>
        <p:nvSpPr>
          <p:cNvPr id="3" name="Date Placeholder 2"/>
          <p:cNvSpPr>
            <a:spLocks noGrp="1"/>
          </p:cNvSpPr>
          <p:nvPr>
            <p:ph type="dt" sz="half" idx="10"/>
          </p:nvPr>
        </p:nvSpPr>
        <p:spPr/>
        <p:txBody>
          <a:bodyPr/>
          <a:lstStyle/>
          <a:p>
            <a:r>
              <a:rPr lang="en-US"/>
              <a:t>20XX</a:t>
            </a:r>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39263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Sample Footer Text</a:t>
            </a:r>
          </a:p>
        </p:txBody>
      </p:sp>
      <p:sp>
        <p:nvSpPr>
          <p:cNvPr id="7" name="Date Placeholder 6"/>
          <p:cNvSpPr>
            <a:spLocks noGrp="1"/>
          </p:cNvSpPr>
          <p:nvPr>
            <p:ph type="dt" sz="half" idx="10"/>
          </p:nvPr>
        </p:nvSpPr>
        <p:spPr/>
        <p:txBody>
          <a:bodyPr/>
          <a:lstStyle/>
          <a:p>
            <a:r>
              <a:rPr lang="en-US"/>
              <a:t>20XX</a:t>
            </a:r>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6142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A78C165-B12A-4B46-AC7E-8E730F42CBBA}"/>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5F2DE1-F272-49DD-84C1-C2FB82B723E3}"/>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20BB053-86D6-405E-A719-7B6EF23E7207}"/>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a:t>20XX</a:t>
            </a:r>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US"/>
              <a:t>Sample Footer Text</a:t>
            </a:r>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217929212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80" r:id="rId4"/>
    <p:sldLayoutId id="2147483764" r:id="rId5"/>
    <p:sldLayoutId id="2147483785" r:id="rId6"/>
    <p:sldLayoutId id="2147483783" r:id="rId7"/>
    <p:sldLayoutId id="2147483784" r:id="rId8"/>
    <p:sldLayoutId id="2147483767" r:id="rId9"/>
    <p:sldLayoutId id="2147483782" r:id="rId10"/>
    <p:sldLayoutId id="2147483778" r:id="rId11"/>
    <p:sldLayoutId id="2147483779" r:id="rId12"/>
    <p:sldLayoutId id="2147483765" r:id="rId13"/>
    <p:sldLayoutId id="2147483766" r:id="rId14"/>
    <p:sldLayoutId id="2147483769" r:id="rId15"/>
    <p:sldLayoutId id="2147483770" r:id="rId16"/>
    <p:sldLayoutId id="2147483771" r:id="rId17"/>
    <p:sldLayoutId id="2147483791" r:id="rId18"/>
    <p:sldLayoutId id="2147483792" r:id="rId19"/>
    <p:sldLayoutId id="2147483798" r:id="rId20"/>
    <p:sldLayoutId id="2147483799" r:id="rId21"/>
    <p:sldLayoutId id="2147483800" r:id="rId22"/>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ps.org.au/australian-prescriber/articles/when-should-i-take-my-medicines" TargetMode="External"/><Relationship Id="rId2" Type="http://schemas.openxmlformats.org/officeDocument/2006/relationships/image" Target="../media/image1.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pt.xcv.wiki/wiki/Neurotransmitter" TargetMode="External"/><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www.public-domain-image.com/free-images/objects/exercise-equipment-including-a-turquoise-rubber-ball/attachment/exercise-equipment-including-a-turquoise-rubber-ball" TargetMode="External"/><Relationship Id="rId7" Type="http://schemas.openxmlformats.org/officeDocument/2006/relationships/hyperlink" Target="https://studentswithlearningdifficulties.blogspot.com/2016/01/sleep.html" TargetMode="External"/><Relationship Id="rId2" Type="http://schemas.openxmlformats.org/officeDocument/2006/relationships/image" Target="../media/image22.jpe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hyperlink" Target="https://www.pngall.com/diet-png/" TargetMode="External"/><Relationship Id="rId4" Type="http://schemas.openxmlformats.org/officeDocument/2006/relationships/image" Target="../media/image23.png"/><Relationship Id="rId9" Type="http://schemas.openxmlformats.org/officeDocument/2006/relationships/hyperlink" Target="https://afiftabsh.com/2014/04/09/practicing-mindfulnes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publicdomainpictures.net/en/view-image.php?image=24312&amp;picture=medical-pills" TargetMode="External"/><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hyperlink" Target="https://www.publicdomainpictures.net/en/view-image.php?image=525018&amp;picture=woman-verifying-ai-result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heartlight.org/articles/202108/20210824_ADHD_spouse.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hyperlink" Target="https://www.publicdomainpictures.net/en/view-image.php?image=51212&amp;picture=number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hyperlink" Target="https://pixabay.com/en/check-mark-orange-tick-symbol-304167/"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pngall.com/stress-p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hyperlink" Target="https://goodkeenlibrarian.blogspot.com/2015/11/managing-information-overload.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hyperlink" Target="https://www.pickpik.com/work-management-time-management-office-working-deadline-schedule-5019"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hyperlink" Target="https://pix4free.org/photo/30066/anxiety-disorder.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hyperlink" Target="http://www.choosehelp.com/topics/internet-addiction/for-children-and-teens-the-risks-of-excessive-video-game-play"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5.jpeg"/><Relationship Id="rId7"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package" Target="../embeddings/Microsoft_Word_Document2.docx"/><Relationship Id="rId10" Type="http://schemas.openxmlformats.org/officeDocument/2006/relationships/image" Target="../media/image38.emf"/><Relationship Id="rId4" Type="http://schemas.openxmlformats.org/officeDocument/2006/relationships/hyperlink" Target="https://www.pexels.com/photo/stressed-young-ethnic-woman-grabbing-head-while-sitting-on-chair-6382637/" TargetMode="External"/><Relationship Id="rId9" Type="http://schemas.openxmlformats.org/officeDocument/2006/relationships/package" Target="../embeddings/Microsoft_Word_Document3.docx"/></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s://scarfedigitalsandbox.teach.educ.ubc.ca/assistive-technologies-for-writ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pexels.com/video/fashion-people-woman-relaxation-8956123/"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s://www.pexels.com/photo/stressed-young-ethnic-woman-grabbing-head-while-sitting-on-chair-6382637/" TargetMode="Externa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pt.xcv.wiki/wiki/Neurotransmitter" TargetMode="External"/><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21.xml"/><Relationship Id="rId4" Type="http://schemas.openxmlformats.org/officeDocument/2006/relationships/hyperlink" Target="https://taliawhyte.com/2016/11/23/whats-in-a-name-indigenous-people/"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supportservices.jobcorps.gov/health/Documents/MentalHealth/MH_Case_Management_Form_Final.docx" TargetMode="External"/><Relationship Id="rId3" Type="http://schemas.openxmlformats.org/officeDocument/2006/relationships/hyperlink" Target="https://supportservices.jobcorps.gov/health/Documents/MentalHealth/MH_Referral_Feedback_Form_June2023.docx" TargetMode="External"/><Relationship Id="rId7" Type="http://schemas.openxmlformats.org/officeDocument/2006/relationships/hyperlink" Target="https://supportservices.jobcorps.gov/disability/Documents/Disability%20Referral%20Form.doc" TargetMode="External"/><Relationship Id="rId2" Type="http://schemas.openxmlformats.org/officeDocument/2006/relationships/hyperlink" Target="https://supportservices.jobcorps.gov/health/Documents/Health_History_No_Header.pdf" TargetMode="External"/><Relationship Id="rId1" Type="http://schemas.openxmlformats.org/officeDocument/2006/relationships/slideLayout" Target="../slideLayouts/slideLayout15.xml"/><Relationship Id="rId6" Type="http://schemas.openxmlformats.org/officeDocument/2006/relationships/hyperlink" Target="https://supportservices.jobcorps.gov/health/Documents/MentalHealth/MH_Intake_Assessment-Fillable_Form.docx" TargetMode="External"/><Relationship Id="rId5" Type="http://schemas.openxmlformats.org/officeDocument/2006/relationships/hyperlink" Target="https://supportservices.jobcorps.gov/Information%20Notices/in_12_31a.docx" TargetMode="External"/><Relationship Id="rId4" Type="http://schemas.openxmlformats.org/officeDocument/2006/relationships/hyperlink" Target="https://supportservices.jobcorps.gov/health/Documents/TEAP/TEAP_Referral_Form_07_2023.docx"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askjan.org/" TargetMode="External"/><Relationship Id="rId2" Type="http://schemas.openxmlformats.org/officeDocument/2006/relationships/hyperlink" Target="https://askjan.org/disabilities/Anxiety-Disorder.cfm?cssearch=6489910_1" TargetMode="External"/><Relationship Id="rId1" Type="http://schemas.openxmlformats.org/officeDocument/2006/relationships/slideLayout" Target="../slideLayouts/slideLayout15.xml"/><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hyperlink" Target="https://doi.org/10.1016/j.ipm.2023.103482" TargetMode="External"/><Relationship Id="rId2" Type="http://schemas.openxmlformats.org/officeDocument/2006/relationships/notesSlide" Target="../notesSlides/notesSlide32.xml"/><Relationship Id="rId1" Type="http://schemas.openxmlformats.org/officeDocument/2006/relationships/slideLayout" Target="../slideLayouts/slideLayout22.xml"/><Relationship Id="rId6" Type="http://schemas.openxmlformats.org/officeDocument/2006/relationships/hyperlink" Target="https://doi.org/10.2174/1745017901410010028" TargetMode="External"/><Relationship Id="rId5" Type="http://schemas.openxmlformats.org/officeDocument/2006/relationships/hyperlink" Target="https://www.ncbi.nlm.nih.gov/pmc/articles/PMC4303399/" TargetMode="External"/><Relationship Id="rId4" Type="http://schemas.openxmlformats.org/officeDocument/2006/relationships/hyperlink" Target="https://doi.org/10.1080/02699931.2020.1868979"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scholarlyteacher.com/post/cognitive-load-a-fundamental-key-to-student-learning" TargetMode="External"/><Relationship Id="rId3" Type="http://schemas.openxmlformats.org/officeDocument/2006/relationships/hyperlink" Target="http://journal.frontiersin.org/article/10.3389/fnhum.2013.00093/full" TargetMode="External"/><Relationship Id="rId7" Type="http://schemas.openxmlformats.org/officeDocument/2006/relationships/hyperlink" Target="https://www.ncbi.nlm.nih.gov/pmc/articles/PMC3539724/" TargetMode="External"/><Relationship Id="rId2" Type="http://schemas.openxmlformats.org/officeDocument/2006/relationships/notesSlide" Target="../notesSlides/notesSlide33.xml"/><Relationship Id="rId1" Type="http://schemas.openxmlformats.org/officeDocument/2006/relationships/slideLayout" Target="../slideLayouts/slideLayout22.xml"/><Relationship Id="rId6" Type="http://schemas.openxmlformats.org/officeDocument/2006/relationships/hyperlink" Target="https://doi.org/10.1080/02699931.2022.2081535" TargetMode="External"/><Relationship Id="rId5" Type="http://schemas.openxmlformats.org/officeDocument/2006/relationships/hyperlink" Target="https://www.sciencedirect.com/science/article/pii/S0268401219308503" TargetMode="External"/><Relationship Id="rId4" Type="http://schemas.openxmlformats.org/officeDocument/2006/relationships/hyperlink" Target="https://www.techtarget.com/whatis/definition/information-overload#:~:text=Information%20overload%20is%20a%20state,is%20characteristic%20of%20modern%20lif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hyperlink" Target="https://www.pexels.com/photo/stressed-young-ethnic-woman-grabbing-head-while-sitting-on-chair-638263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hyperlink" Target="https://www.cuidadodelasalud.com/f-as/ii-en/2-ir/porque-se-dice-que-la-marihuana-es-mala-si-es-natural/"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emf"/><Relationship Id="rId5" Type="http://schemas.openxmlformats.org/officeDocument/2006/relationships/package" Target="../embeddings/Microsoft_Word_Document1.docx"/><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240F46-B4E1-6BCE-9DBF-9AE3AADE8DB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0803" y="1412867"/>
            <a:ext cx="10290243" cy="3972537"/>
          </a:xfrm>
          <a:prstGeom prst="rect">
            <a:avLst/>
          </a:prstGeom>
        </p:spPr>
      </p:pic>
      <p:sp>
        <p:nvSpPr>
          <p:cNvPr id="18" name="Title 17">
            <a:extLst>
              <a:ext uri="{FF2B5EF4-FFF2-40B4-BE49-F238E27FC236}">
                <a16:creationId xmlns:a16="http://schemas.microsoft.com/office/drawing/2014/main" id="{F9B274D2-774F-4C24-A448-1EFB461A95EA}"/>
              </a:ext>
            </a:extLst>
          </p:cNvPr>
          <p:cNvSpPr>
            <a:spLocks noGrp="1"/>
          </p:cNvSpPr>
          <p:nvPr>
            <p:ph type="title"/>
          </p:nvPr>
        </p:nvSpPr>
        <p:spPr>
          <a:xfrm>
            <a:off x="1335700" y="2064327"/>
            <a:ext cx="4764704" cy="1800989"/>
          </a:xfrm>
        </p:spPr>
        <p:txBody>
          <a:bodyPr>
            <a:noAutofit/>
          </a:bodyPr>
          <a:lstStyle/>
          <a:p>
            <a:pPr algn="ctr"/>
            <a:r>
              <a:rPr lang="en-US" sz="2800" b="1">
                <a:solidFill>
                  <a:srgbClr val="192A74"/>
                </a:solidFill>
              </a:rPr>
              <a:t>Integrative collaborative care model:</a:t>
            </a:r>
            <a:br>
              <a:rPr lang="en-US" sz="2800" b="1">
                <a:solidFill>
                  <a:srgbClr val="192A74"/>
                </a:solidFill>
              </a:rPr>
            </a:br>
            <a:r>
              <a:rPr lang="en-US" sz="2800" b="1">
                <a:solidFill>
                  <a:srgbClr val="192A74"/>
                </a:solidFill>
              </a:rPr>
              <a:t> Anxiety Disorders  </a:t>
            </a:r>
          </a:p>
        </p:txBody>
      </p:sp>
      <p:sp>
        <p:nvSpPr>
          <p:cNvPr id="3" name="Rectangle 2">
            <a:extLst>
              <a:ext uri="{FF2B5EF4-FFF2-40B4-BE49-F238E27FC236}">
                <a16:creationId xmlns:a16="http://schemas.microsoft.com/office/drawing/2014/main" id="{B29E7FD3-546C-0F5B-BB9E-CA8E00011B22}"/>
              </a:ext>
            </a:extLst>
          </p:cNvPr>
          <p:cNvSpPr/>
          <p:nvPr/>
        </p:nvSpPr>
        <p:spPr>
          <a:xfrm>
            <a:off x="4364182" y="5373828"/>
            <a:ext cx="3463636" cy="132607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2800">
                <a:solidFill>
                  <a:srgbClr val="192A74"/>
                </a:solidFill>
              </a:rPr>
              <a:t>Drew Alexander, M.D.</a:t>
            </a:r>
          </a:p>
          <a:p>
            <a:pPr algn="ctr">
              <a:lnSpc>
                <a:spcPct val="100000"/>
              </a:lnSpc>
            </a:pPr>
            <a:r>
              <a:rPr lang="en-US" sz="2800">
                <a:solidFill>
                  <a:srgbClr val="192A74"/>
                </a:solidFill>
              </a:rPr>
              <a:t>María Acevedo, Ph. D.</a:t>
            </a:r>
          </a:p>
          <a:p>
            <a:pPr algn="ctr">
              <a:lnSpc>
                <a:spcPct val="100000"/>
              </a:lnSpc>
            </a:pPr>
            <a:r>
              <a:rPr lang="en-US" sz="2800">
                <a:solidFill>
                  <a:srgbClr val="192A74"/>
                </a:solidFill>
              </a:rPr>
              <a:t>Molly Rosinski, MEd</a:t>
            </a:r>
            <a:endParaRPr lang="en-US" sz="2800"/>
          </a:p>
        </p:txBody>
      </p:sp>
    </p:spTree>
    <p:extLst>
      <p:ext uri="{BB962C8B-B14F-4D97-AF65-F5344CB8AC3E}">
        <p14:creationId xmlns:p14="http://schemas.microsoft.com/office/powerpoint/2010/main" val="1401199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1D5F8-06D5-BC08-37F5-7BB9116F47DD}"/>
              </a:ext>
            </a:extLst>
          </p:cNvPr>
          <p:cNvSpPr>
            <a:spLocks noGrp="1"/>
          </p:cNvSpPr>
          <p:nvPr>
            <p:ph type="title"/>
          </p:nvPr>
        </p:nvSpPr>
        <p:spPr>
          <a:xfrm>
            <a:off x="767857" y="900154"/>
            <a:ext cx="3031851" cy="1331810"/>
          </a:xfrm>
        </p:spPr>
        <p:txBody>
          <a:bodyPr anchor="b">
            <a:noAutofit/>
          </a:bodyPr>
          <a:lstStyle/>
          <a:p>
            <a:pPr algn="ctr"/>
            <a:r>
              <a:rPr lang="en-US" sz="3600"/>
              <a:t>Gut Brain Axis</a:t>
            </a:r>
            <a:endParaRPr lang="en-US"/>
          </a:p>
        </p:txBody>
      </p:sp>
      <p:pic>
        <p:nvPicPr>
          <p:cNvPr id="8" name="Picture 7" descr="A diagram of a brain and its parts&#10;&#10;Description automatically generated">
            <a:extLst>
              <a:ext uri="{FF2B5EF4-FFF2-40B4-BE49-F238E27FC236}">
                <a16:creationId xmlns:a16="http://schemas.microsoft.com/office/drawing/2014/main" id="{2A23D3AA-0381-D75B-A242-EAFC1B35D756}"/>
              </a:ext>
            </a:extLst>
          </p:cNvPr>
          <p:cNvPicPr>
            <a:picLocks noChangeAspect="1"/>
          </p:cNvPicPr>
          <p:nvPr/>
        </p:nvPicPr>
        <p:blipFill>
          <a:blip r:embed="rId2"/>
          <a:stretch>
            <a:fillRect/>
          </a:stretch>
        </p:blipFill>
        <p:spPr>
          <a:xfrm>
            <a:off x="5536472" y="1253571"/>
            <a:ext cx="5204710" cy="4658216"/>
          </a:xfrm>
          <a:prstGeom prst="rect">
            <a:avLst/>
          </a:prstGeom>
          <a:noFill/>
        </p:spPr>
      </p:pic>
      <p:sp>
        <p:nvSpPr>
          <p:cNvPr id="3" name="Content Placeholder 2">
            <a:extLst>
              <a:ext uri="{FF2B5EF4-FFF2-40B4-BE49-F238E27FC236}">
                <a16:creationId xmlns:a16="http://schemas.microsoft.com/office/drawing/2014/main" id="{F0B2EDAC-84FF-58CC-FE35-C020D5966046}"/>
              </a:ext>
            </a:extLst>
          </p:cNvPr>
          <p:cNvSpPr>
            <a:spLocks noGrp="1"/>
          </p:cNvSpPr>
          <p:nvPr>
            <p:ph type="body" sz="half" idx="2"/>
          </p:nvPr>
        </p:nvSpPr>
        <p:spPr>
          <a:xfrm>
            <a:off x="608083" y="2379454"/>
            <a:ext cx="3191626" cy="3824843"/>
          </a:xfrm>
        </p:spPr>
        <p:txBody>
          <a:bodyPr anchor="t">
            <a:normAutofit fontScale="85000" lnSpcReduction="20000"/>
          </a:bodyPr>
          <a:lstStyle/>
          <a:p>
            <a:pPr marL="0" indent="0">
              <a:lnSpc>
                <a:spcPct val="90000"/>
              </a:lnSpc>
              <a:buNone/>
            </a:pPr>
            <a:endParaRPr lang="en-US"/>
          </a:p>
          <a:p>
            <a:pPr>
              <a:lnSpc>
                <a:spcPct val="90000"/>
              </a:lnSpc>
            </a:pPr>
            <a:r>
              <a:rPr lang="en-US" sz="2800"/>
              <a:t>Physical and chemical bio-connections, gut to brain.  </a:t>
            </a:r>
          </a:p>
          <a:p>
            <a:pPr>
              <a:lnSpc>
                <a:spcPct val="90000"/>
              </a:lnSpc>
            </a:pPr>
            <a:endParaRPr lang="en-US" sz="2800"/>
          </a:p>
          <a:p>
            <a:pPr marL="457200" indent="-457200">
              <a:lnSpc>
                <a:spcPct val="90000"/>
              </a:lnSpc>
              <a:buFont typeface="Arial" panose="05020102010507070707" pitchFamily="18" charset="2"/>
              <a:buChar char="•"/>
            </a:pPr>
            <a:r>
              <a:rPr lang="en-US" sz="2800"/>
              <a:t>Vagal Nerve</a:t>
            </a:r>
          </a:p>
          <a:p>
            <a:pPr marL="457200" indent="-457200">
              <a:lnSpc>
                <a:spcPct val="90000"/>
              </a:lnSpc>
              <a:buFont typeface="Arial" panose="05020102010507070707" pitchFamily="18" charset="2"/>
              <a:buChar char="•"/>
            </a:pPr>
            <a:r>
              <a:rPr lang="en-US" sz="2800"/>
              <a:t>Neurotransmitters</a:t>
            </a:r>
          </a:p>
          <a:p>
            <a:pPr marL="457200" indent="-457200">
              <a:lnSpc>
                <a:spcPct val="90000"/>
              </a:lnSpc>
              <a:buFont typeface="Arial" panose="05020102010507070707" pitchFamily="18" charset="2"/>
              <a:buChar char="•"/>
            </a:pPr>
            <a:r>
              <a:rPr lang="en-US" sz="2800"/>
              <a:t>Immune Regulators</a:t>
            </a:r>
          </a:p>
          <a:p>
            <a:pPr marL="457200" indent="-457200">
              <a:lnSpc>
                <a:spcPct val="90000"/>
              </a:lnSpc>
              <a:buFont typeface="Arial" panose="05020102010507070707" pitchFamily="18" charset="2"/>
              <a:buChar char="•"/>
            </a:pPr>
            <a:r>
              <a:rPr lang="en-US" sz="2800"/>
              <a:t>Inflammation</a:t>
            </a:r>
          </a:p>
          <a:p>
            <a:pPr marL="457200" indent="-457200">
              <a:lnSpc>
                <a:spcPct val="90000"/>
              </a:lnSpc>
              <a:buFont typeface="Arial" panose="05020102010507070707" pitchFamily="18" charset="2"/>
              <a:buChar char="•"/>
            </a:pPr>
            <a:r>
              <a:rPr lang="en-US" sz="2800"/>
              <a:t>Microbiota</a:t>
            </a:r>
          </a:p>
        </p:txBody>
      </p:sp>
      <p:sp>
        <p:nvSpPr>
          <p:cNvPr id="6" name="Slide Number Placeholder 5">
            <a:extLst>
              <a:ext uri="{FF2B5EF4-FFF2-40B4-BE49-F238E27FC236}">
                <a16:creationId xmlns:a16="http://schemas.microsoft.com/office/drawing/2014/main" id="{E9808563-C5AC-87A5-F5EF-6780E135AAA1}"/>
              </a:ext>
            </a:extLst>
          </p:cNvPr>
          <p:cNvSpPr>
            <a:spLocks noGrp="1"/>
          </p:cNvSpPr>
          <p:nvPr>
            <p:ph type="sldNum" sz="quarter" idx="12"/>
          </p:nvPr>
        </p:nvSpPr>
        <p:spPr>
          <a:xfrm>
            <a:off x="10558300" y="6456916"/>
            <a:ext cx="1052510" cy="365125"/>
          </a:xfrm>
        </p:spPr>
        <p:txBody>
          <a:bodyPr anchor="ctr">
            <a:normAutofit/>
          </a:bodyPr>
          <a:lstStyle/>
          <a:p>
            <a:pPr>
              <a:spcAft>
                <a:spcPts val="600"/>
              </a:spcAft>
            </a:pPr>
            <a:fld id="{3A98EE3D-8CD1-4C3F-BD1C-C98C9596463C}" type="slidenum">
              <a:rPr lang="en-US" smtClean="0"/>
              <a:pPr>
                <a:spcAft>
                  <a:spcPts val="600"/>
                </a:spcAft>
              </a:pPr>
              <a:t>10</a:t>
            </a:fld>
            <a:endParaRPr lang="en-US"/>
          </a:p>
        </p:txBody>
      </p:sp>
    </p:spTree>
    <p:extLst>
      <p:ext uri="{BB962C8B-B14F-4D97-AF65-F5344CB8AC3E}">
        <p14:creationId xmlns:p14="http://schemas.microsoft.com/office/powerpoint/2010/main" val="4240734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E040D-B5E3-8255-CE85-3C00E5A7D356}"/>
              </a:ext>
            </a:extLst>
          </p:cNvPr>
          <p:cNvSpPr>
            <a:spLocks noGrp="1"/>
          </p:cNvSpPr>
          <p:nvPr>
            <p:ph type="title"/>
          </p:nvPr>
        </p:nvSpPr>
        <p:spPr>
          <a:xfrm>
            <a:off x="1392354" y="706212"/>
            <a:ext cx="9407294" cy="1000622"/>
          </a:xfrm>
        </p:spPr>
        <p:txBody>
          <a:bodyPr>
            <a:normAutofit/>
          </a:bodyPr>
          <a:lstStyle/>
          <a:p>
            <a:r>
              <a:rPr lang="en-US" sz="3600">
                <a:solidFill>
                  <a:srgbClr val="00246C"/>
                </a:solidFill>
              </a:rPr>
              <a:t>ANXIETY:  common Neurotransmitters</a:t>
            </a:r>
          </a:p>
        </p:txBody>
      </p:sp>
      <p:sp>
        <p:nvSpPr>
          <p:cNvPr id="4" name="Text Placeholder 3">
            <a:extLst>
              <a:ext uri="{FF2B5EF4-FFF2-40B4-BE49-F238E27FC236}">
                <a16:creationId xmlns:a16="http://schemas.microsoft.com/office/drawing/2014/main" id="{BC014E5D-618E-687B-FE35-EE06523BFBD3}"/>
              </a:ext>
            </a:extLst>
          </p:cNvPr>
          <p:cNvSpPr>
            <a:spLocks noGrp="1"/>
          </p:cNvSpPr>
          <p:nvPr>
            <p:ph type="body" idx="1"/>
          </p:nvPr>
        </p:nvSpPr>
        <p:spPr>
          <a:xfrm>
            <a:off x="739342" y="2250891"/>
            <a:ext cx="4734694" cy="557784"/>
          </a:xfrm>
        </p:spPr>
        <p:txBody>
          <a:bodyPr/>
          <a:lstStyle/>
          <a:p>
            <a:r>
              <a:rPr lang="en-US" sz="3200">
                <a:solidFill>
                  <a:schemeClr val="tx2"/>
                </a:solidFill>
              </a:rPr>
              <a:t>CHEMICAL ACTIVATOR</a:t>
            </a:r>
          </a:p>
        </p:txBody>
      </p:sp>
      <p:sp>
        <p:nvSpPr>
          <p:cNvPr id="3" name="Content Placeholder 2">
            <a:extLst>
              <a:ext uri="{FF2B5EF4-FFF2-40B4-BE49-F238E27FC236}">
                <a16:creationId xmlns:a16="http://schemas.microsoft.com/office/drawing/2014/main" id="{9C27B98D-E9C4-ADB9-9DF9-A5B50DA9B735}"/>
              </a:ext>
            </a:extLst>
          </p:cNvPr>
          <p:cNvSpPr>
            <a:spLocks noGrp="1"/>
          </p:cNvSpPr>
          <p:nvPr>
            <p:ph sz="half" idx="2"/>
          </p:nvPr>
        </p:nvSpPr>
        <p:spPr>
          <a:xfrm>
            <a:off x="733594" y="3183960"/>
            <a:ext cx="4210028" cy="2934999"/>
          </a:xfrm>
        </p:spPr>
        <p:txBody>
          <a:bodyPr vert="horz" lIns="91440" tIns="45720" rIns="91440" bIns="45720" rtlCol="0" anchor="t">
            <a:normAutofit/>
          </a:bodyPr>
          <a:lstStyle/>
          <a:p>
            <a:pPr marL="305435" indent="-305435"/>
            <a:r>
              <a:rPr lang="en-US" sz="2400">
                <a:solidFill>
                  <a:srgbClr val="00246C"/>
                </a:solidFill>
              </a:rPr>
              <a:t>GABA</a:t>
            </a:r>
            <a:endParaRPr lang="en-US" sz="2400"/>
          </a:p>
          <a:p>
            <a:pPr marL="305435" indent="-305435"/>
            <a:r>
              <a:rPr lang="en-US" sz="2400">
                <a:solidFill>
                  <a:srgbClr val="00246C"/>
                </a:solidFill>
              </a:rPr>
              <a:t>Serotonin</a:t>
            </a:r>
            <a:endParaRPr lang="en-US" sz="2400"/>
          </a:p>
          <a:p>
            <a:pPr marL="305435" indent="-305435"/>
            <a:r>
              <a:rPr lang="en-US" sz="2400">
                <a:solidFill>
                  <a:srgbClr val="00246C"/>
                </a:solidFill>
              </a:rPr>
              <a:t>Norepinephrine</a:t>
            </a:r>
          </a:p>
          <a:p>
            <a:pPr marL="305435" indent="-305435"/>
            <a:r>
              <a:rPr lang="en-US" sz="2400">
                <a:solidFill>
                  <a:srgbClr val="00246C"/>
                </a:solidFill>
              </a:rPr>
              <a:t>Atypical Antipsychotics</a:t>
            </a:r>
          </a:p>
          <a:p>
            <a:pPr marL="305435" indent="-305435"/>
            <a:endParaRPr lang="en-US" sz="2800">
              <a:solidFill>
                <a:srgbClr val="00246C"/>
              </a:solidFill>
            </a:endParaRPr>
          </a:p>
        </p:txBody>
      </p:sp>
      <p:sp>
        <p:nvSpPr>
          <p:cNvPr id="5" name="Text Placeholder 4">
            <a:extLst>
              <a:ext uri="{FF2B5EF4-FFF2-40B4-BE49-F238E27FC236}">
                <a16:creationId xmlns:a16="http://schemas.microsoft.com/office/drawing/2014/main" id="{7F8455D1-9C06-2AE8-6552-DA501DE63BFD}"/>
              </a:ext>
            </a:extLst>
          </p:cNvPr>
          <p:cNvSpPr>
            <a:spLocks noGrp="1"/>
          </p:cNvSpPr>
          <p:nvPr>
            <p:ph type="body" sz="quarter" idx="3"/>
          </p:nvPr>
        </p:nvSpPr>
        <p:spPr>
          <a:xfrm>
            <a:off x="6430416" y="2250892"/>
            <a:ext cx="4360884" cy="553373"/>
          </a:xfrm>
        </p:spPr>
        <p:txBody>
          <a:bodyPr/>
          <a:lstStyle/>
          <a:p>
            <a:r>
              <a:rPr lang="en-US" sz="3200">
                <a:solidFill>
                  <a:schemeClr val="tx2"/>
                </a:solidFill>
              </a:rPr>
              <a:t>ACTION</a:t>
            </a:r>
          </a:p>
        </p:txBody>
      </p:sp>
      <p:sp>
        <p:nvSpPr>
          <p:cNvPr id="6" name="Content Placeholder 5">
            <a:extLst>
              <a:ext uri="{FF2B5EF4-FFF2-40B4-BE49-F238E27FC236}">
                <a16:creationId xmlns:a16="http://schemas.microsoft.com/office/drawing/2014/main" id="{0B8F478C-F9FE-78C2-E5FF-10DAC9CED67A}"/>
              </a:ext>
            </a:extLst>
          </p:cNvPr>
          <p:cNvSpPr>
            <a:spLocks noGrp="1"/>
          </p:cNvSpPr>
          <p:nvPr>
            <p:ph sz="quarter" idx="4"/>
          </p:nvPr>
        </p:nvSpPr>
        <p:spPr>
          <a:xfrm>
            <a:off x="6416037" y="3183960"/>
            <a:ext cx="5194771" cy="2255061"/>
          </a:xfrm>
        </p:spPr>
        <p:txBody>
          <a:bodyPr vert="horz" lIns="91440" tIns="45720" rIns="91440" bIns="45720" rtlCol="0" anchor="t">
            <a:noAutofit/>
          </a:bodyPr>
          <a:lstStyle/>
          <a:p>
            <a:pPr marL="305435" indent="-305435"/>
            <a:r>
              <a:rPr lang="en-US" sz="2400">
                <a:solidFill>
                  <a:schemeClr val="tx2"/>
                </a:solidFill>
              </a:rPr>
              <a:t>Homeostasis to modulate anxiety</a:t>
            </a:r>
          </a:p>
          <a:p>
            <a:pPr marL="305435" indent="-305435"/>
            <a:r>
              <a:rPr lang="en-US" sz="2400">
                <a:solidFill>
                  <a:schemeClr val="tx2"/>
                </a:solidFill>
              </a:rPr>
              <a:t>Enhancing mood, reducing anxiety</a:t>
            </a:r>
          </a:p>
          <a:p>
            <a:pPr marL="305435" indent="-305435"/>
            <a:r>
              <a:rPr lang="en-US" sz="2400">
                <a:solidFill>
                  <a:schemeClr val="tx2"/>
                </a:solidFill>
              </a:rPr>
              <a:t>Modulates reduction of fear / worry, </a:t>
            </a:r>
          </a:p>
          <a:p>
            <a:pPr marL="305435" indent="-305435"/>
            <a:r>
              <a:rPr lang="en-US" sz="2400">
                <a:solidFill>
                  <a:schemeClr val="tx2"/>
                </a:solidFill>
              </a:rPr>
              <a:t>Modulates all above plus.....</a:t>
            </a:r>
          </a:p>
        </p:txBody>
      </p:sp>
      <p:pic>
        <p:nvPicPr>
          <p:cNvPr id="7" name="Picture 6">
            <a:extLst>
              <a:ext uri="{FF2B5EF4-FFF2-40B4-BE49-F238E27FC236}">
                <a16:creationId xmlns:a16="http://schemas.microsoft.com/office/drawing/2014/main" id="{A2DAC802-4B9A-C208-81DF-62FB1A281A3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312397" y="5490478"/>
            <a:ext cx="3582627" cy="1267132"/>
          </a:xfrm>
          <a:prstGeom prst="rect">
            <a:avLst/>
          </a:prstGeom>
        </p:spPr>
      </p:pic>
    </p:spTree>
    <p:extLst>
      <p:ext uri="{BB962C8B-B14F-4D97-AF65-F5344CB8AC3E}">
        <p14:creationId xmlns:p14="http://schemas.microsoft.com/office/powerpoint/2010/main" val="2907611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BE502-6A57-49E8-32BB-5F7D1A48930C}"/>
              </a:ext>
            </a:extLst>
          </p:cNvPr>
          <p:cNvSpPr>
            <a:spLocks noGrp="1"/>
          </p:cNvSpPr>
          <p:nvPr>
            <p:ph type="title"/>
          </p:nvPr>
        </p:nvSpPr>
        <p:spPr>
          <a:xfrm>
            <a:off x="2240386" y="1112519"/>
            <a:ext cx="7698939" cy="778618"/>
          </a:xfrm>
          <a:ln>
            <a:solidFill>
              <a:srgbClr val="002060"/>
            </a:solidFill>
          </a:ln>
        </p:spPr>
        <p:txBody>
          <a:bodyPr anchor="b">
            <a:normAutofit/>
          </a:bodyPr>
          <a:lstStyle/>
          <a:p>
            <a:r>
              <a:rPr lang="en-US" sz="3600">
                <a:solidFill>
                  <a:srgbClr val="002060"/>
                </a:solidFill>
              </a:rPr>
              <a:t>Maintaining Wellness:  4 Pillars</a:t>
            </a:r>
          </a:p>
        </p:txBody>
      </p:sp>
      <p:sp>
        <p:nvSpPr>
          <p:cNvPr id="5" name="Slide Number Placeholder 4">
            <a:extLst>
              <a:ext uri="{FF2B5EF4-FFF2-40B4-BE49-F238E27FC236}">
                <a16:creationId xmlns:a16="http://schemas.microsoft.com/office/drawing/2014/main" id="{F035A904-2B5A-1DAF-D4E6-AA475EA97614}"/>
              </a:ext>
            </a:extLst>
          </p:cNvPr>
          <p:cNvSpPr>
            <a:spLocks noGrp="1"/>
          </p:cNvSpPr>
          <p:nvPr>
            <p:ph type="sldNum" sz="quarter" idx="12"/>
          </p:nvPr>
        </p:nvSpPr>
        <p:spPr>
          <a:xfrm>
            <a:off x="10558300" y="6423914"/>
            <a:ext cx="1052510" cy="365125"/>
          </a:xfrm>
        </p:spPr>
        <p:txBody>
          <a:bodyPr anchor="ctr">
            <a:normAutofit/>
          </a:bodyPr>
          <a:lstStyle/>
          <a:p>
            <a:pPr>
              <a:spcAft>
                <a:spcPts val="600"/>
              </a:spcAft>
            </a:pPr>
            <a:fld id="{3A98EE3D-8CD1-4C3F-BD1C-C98C9596463C}" type="slidenum">
              <a:rPr lang="en-US" dirty="0" smtClean="0"/>
              <a:pPr>
                <a:spcAft>
                  <a:spcPts val="600"/>
                </a:spcAft>
              </a:pPr>
              <a:t>12</a:t>
            </a:fld>
            <a:endParaRPr lang="en-US"/>
          </a:p>
        </p:txBody>
      </p:sp>
      <p:graphicFrame>
        <p:nvGraphicFramePr>
          <p:cNvPr id="12" name="Content Placeholder 2">
            <a:extLst>
              <a:ext uri="{FF2B5EF4-FFF2-40B4-BE49-F238E27FC236}">
                <a16:creationId xmlns:a16="http://schemas.microsoft.com/office/drawing/2014/main" id="{4E0292B4-AE4C-F887-80C3-5E2954AF62DC}"/>
              </a:ext>
            </a:extLst>
          </p:cNvPr>
          <p:cNvGraphicFramePr>
            <a:graphicFrameLocks noGrp="1"/>
          </p:cNvGraphicFramePr>
          <p:nvPr>
            <p:ph idx="1"/>
            <p:extLst>
              <p:ext uri="{D42A27DB-BD31-4B8C-83A1-F6EECF244321}">
                <p14:modId xmlns:p14="http://schemas.microsoft.com/office/powerpoint/2010/main" val="1752434118"/>
              </p:ext>
            </p:extLst>
          </p:nvPr>
        </p:nvGraphicFramePr>
        <p:xfrm>
          <a:off x="401083" y="2327009"/>
          <a:ext cx="11029615" cy="363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5746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22083-037D-467B-5E66-B0EB092BD664}"/>
              </a:ext>
            </a:extLst>
          </p:cNvPr>
          <p:cNvSpPr>
            <a:spLocks noGrp="1"/>
          </p:cNvSpPr>
          <p:nvPr>
            <p:ph type="title"/>
          </p:nvPr>
        </p:nvSpPr>
        <p:spPr>
          <a:xfrm>
            <a:off x="2454808" y="716224"/>
            <a:ext cx="7294673" cy="767417"/>
          </a:xfrm>
        </p:spPr>
        <p:txBody>
          <a:bodyPr>
            <a:normAutofit fontScale="90000"/>
          </a:bodyPr>
          <a:lstStyle/>
          <a:p>
            <a:br>
              <a:rPr lang="en-US">
                <a:solidFill>
                  <a:srgbClr val="002060"/>
                </a:solidFill>
              </a:rPr>
            </a:br>
            <a:br>
              <a:rPr lang="en-US">
                <a:solidFill>
                  <a:srgbClr val="002060"/>
                </a:solidFill>
              </a:rPr>
            </a:br>
            <a:r>
              <a:rPr lang="en-US" sz="4000">
                <a:solidFill>
                  <a:srgbClr val="002060"/>
                </a:solidFill>
              </a:rPr>
              <a:t>Stressors disrupting Lifestyle</a:t>
            </a:r>
          </a:p>
        </p:txBody>
      </p:sp>
      <p:sp>
        <p:nvSpPr>
          <p:cNvPr id="3" name="Content Placeholder 2">
            <a:extLst>
              <a:ext uri="{FF2B5EF4-FFF2-40B4-BE49-F238E27FC236}">
                <a16:creationId xmlns:a16="http://schemas.microsoft.com/office/drawing/2014/main" id="{54889670-3BB4-1D8C-673C-F1EED2F8BE1D}"/>
              </a:ext>
            </a:extLst>
          </p:cNvPr>
          <p:cNvSpPr>
            <a:spLocks noGrp="1"/>
          </p:cNvSpPr>
          <p:nvPr>
            <p:ph sz="half" idx="1"/>
          </p:nvPr>
        </p:nvSpPr>
        <p:spPr>
          <a:xfrm>
            <a:off x="7165561" y="1847352"/>
            <a:ext cx="2840880" cy="4589437"/>
          </a:xfrm>
        </p:spPr>
        <p:txBody>
          <a:bodyPr vert="horz" lIns="91440" tIns="45720" rIns="91440" bIns="45720" rtlCol="0" anchor="t">
            <a:noAutofit/>
          </a:bodyPr>
          <a:lstStyle/>
          <a:p>
            <a:r>
              <a:rPr lang="en-US" sz="2800"/>
              <a:t>Sleep</a:t>
            </a:r>
          </a:p>
          <a:p>
            <a:endParaRPr lang="en-US" sz="2800"/>
          </a:p>
          <a:p>
            <a:r>
              <a:rPr lang="en-US" sz="2800"/>
              <a:t>Exercise</a:t>
            </a:r>
          </a:p>
          <a:p>
            <a:endParaRPr lang="en-US" sz="2800"/>
          </a:p>
          <a:p>
            <a:r>
              <a:rPr lang="en-US" sz="2800"/>
              <a:t>     Diet</a:t>
            </a:r>
          </a:p>
          <a:p>
            <a:endParaRPr lang="en-US" sz="2800"/>
          </a:p>
          <a:p>
            <a:r>
              <a:rPr lang="en-US" sz="2800"/>
              <a:t>Mindfulness</a:t>
            </a:r>
          </a:p>
        </p:txBody>
      </p:sp>
      <p:sp>
        <p:nvSpPr>
          <p:cNvPr id="4" name="Content Placeholder 3">
            <a:extLst>
              <a:ext uri="{FF2B5EF4-FFF2-40B4-BE49-F238E27FC236}">
                <a16:creationId xmlns:a16="http://schemas.microsoft.com/office/drawing/2014/main" id="{724C3625-3E64-C395-CF43-5AE288092F8C}"/>
              </a:ext>
            </a:extLst>
          </p:cNvPr>
          <p:cNvSpPr>
            <a:spLocks noGrp="1"/>
          </p:cNvSpPr>
          <p:nvPr>
            <p:ph sz="half" idx="2"/>
          </p:nvPr>
        </p:nvSpPr>
        <p:spPr>
          <a:xfrm>
            <a:off x="2185559" y="1914986"/>
            <a:ext cx="3823854" cy="3990956"/>
          </a:xfrm>
        </p:spPr>
        <p:txBody>
          <a:bodyPr vert="horz" lIns="91440" tIns="45720" rIns="91440" bIns="45720" rtlCol="0" anchor="t">
            <a:noAutofit/>
          </a:bodyPr>
          <a:lstStyle/>
          <a:p>
            <a:pPr marL="305435" indent="-305435"/>
            <a:r>
              <a:rPr lang="en-US" sz="2800">
                <a:solidFill>
                  <a:srgbClr val="002060"/>
                </a:solidFill>
              </a:rPr>
              <a:t>Insomnia</a:t>
            </a:r>
          </a:p>
          <a:p>
            <a:pPr marL="305435" indent="-305435"/>
            <a:endParaRPr lang="en-US" sz="2800">
              <a:solidFill>
                <a:srgbClr val="002060"/>
              </a:solidFill>
            </a:endParaRPr>
          </a:p>
          <a:p>
            <a:pPr marL="305435" indent="-305435"/>
            <a:r>
              <a:rPr lang="en-US" sz="2800">
                <a:solidFill>
                  <a:srgbClr val="002060"/>
                </a:solidFill>
              </a:rPr>
              <a:t>Sedentary life / injury</a:t>
            </a:r>
          </a:p>
          <a:p>
            <a:pPr marL="305435" indent="-305435"/>
            <a:endParaRPr lang="en-US" sz="2800">
              <a:solidFill>
                <a:srgbClr val="002060"/>
              </a:solidFill>
            </a:endParaRPr>
          </a:p>
          <a:p>
            <a:pPr marL="305435" indent="-305435"/>
            <a:r>
              <a:rPr lang="en-US" sz="2800">
                <a:solidFill>
                  <a:srgbClr val="002060"/>
                </a:solidFill>
              </a:rPr>
              <a:t>Elevated HR/BP</a:t>
            </a:r>
          </a:p>
          <a:p>
            <a:pPr marL="305435" indent="-305435"/>
            <a:endParaRPr lang="en-US" sz="2800">
              <a:solidFill>
                <a:srgbClr val="002060"/>
              </a:solidFill>
            </a:endParaRPr>
          </a:p>
          <a:p>
            <a:pPr marL="305435" indent="-305435"/>
            <a:r>
              <a:rPr lang="en-US" sz="2800">
                <a:solidFill>
                  <a:srgbClr val="002060"/>
                </a:solidFill>
              </a:rPr>
              <a:t>Inattention, distraction</a:t>
            </a:r>
          </a:p>
        </p:txBody>
      </p:sp>
      <p:pic>
        <p:nvPicPr>
          <p:cNvPr id="5" name="Picture 4">
            <a:extLst>
              <a:ext uri="{FF2B5EF4-FFF2-40B4-BE49-F238E27FC236}">
                <a16:creationId xmlns:a16="http://schemas.microsoft.com/office/drawing/2014/main" id="{F8260931-4384-0E7A-90FD-9ED1199F691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09556" y="2840740"/>
            <a:ext cx="2227635" cy="1069724"/>
          </a:xfrm>
          <a:prstGeom prst="rect">
            <a:avLst/>
          </a:prstGeom>
        </p:spPr>
      </p:pic>
      <p:pic>
        <p:nvPicPr>
          <p:cNvPr id="9" name="Picture 8" descr="Diet PNG Transparent Images - PNG All">
            <a:extLst>
              <a:ext uri="{FF2B5EF4-FFF2-40B4-BE49-F238E27FC236}">
                <a16:creationId xmlns:a16="http://schemas.microsoft.com/office/drawing/2014/main" id="{EE4B4AD8-87AD-BDA7-E2F4-39B3472CF13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519771" y="4084824"/>
            <a:ext cx="2227635" cy="1192246"/>
          </a:xfrm>
          <a:prstGeom prst="rect">
            <a:avLst/>
          </a:prstGeom>
        </p:spPr>
      </p:pic>
      <p:pic>
        <p:nvPicPr>
          <p:cNvPr id="17" name="Picture 16" descr="Teaching Students with Learning Difficulties: Sleep">
            <a:extLst>
              <a:ext uri="{FF2B5EF4-FFF2-40B4-BE49-F238E27FC236}">
                <a16:creationId xmlns:a16="http://schemas.microsoft.com/office/drawing/2014/main" id="{91645AFC-010E-A59C-7301-120F627E7012}"/>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509556" y="1522861"/>
            <a:ext cx="2227635" cy="1069724"/>
          </a:xfrm>
          <a:prstGeom prst="rect">
            <a:avLst/>
          </a:prstGeom>
          <a:solidFill>
            <a:schemeClr val="bg1"/>
          </a:solidFill>
        </p:spPr>
      </p:pic>
      <p:pic>
        <p:nvPicPr>
          <p:cNvPr id="20" name="Picture 19" descr="Practicing Mindfulness – Afif's">
            <a:extLst>
              <a:ext uri="{FF2B5EF4-FFF2-40B4-BE49-F238E27FC236}">
                <a16:creationId xmlns:a16="http://schemas.microsoft.com/office/drawing/2014/main" id="{559D5BFA-AAB3-CF20-B947-4255BE552612}"/>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519771" y="5364250"/>
            <a:ext cx="2227635" cy="985359"/>
          </a:xfrm>
          <a:prstGeom prst="rect">
            <a:avLst/>
          </a:prstGeom>
        </p:spPr>
      </p:pic>
    </p:spTree>
    <p:extLst>
      <p:ext uri="{BB962C8B-B14F-4D97-AF65-F5344CB8AC3E}">
        <p14:creationId xmlns:p14="http://schemas.microsoft.com/office/powerpoint/2010/main" val="230961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C6B4C-B516-761F-B8BA-BB19D01C244D}"/>
              </a:ext>
            </a:extLst>
          </p:cNvPr>
          <p:cNvSpPr>
            <a:spLocks noGrp="1"/>
          </p:cNvSpPr>
          <p:nvPr>
            <p:ph type="title"/>
          </p:nvPr>
        </p:nvSpPr>
        <p:spPr>
          <a:xfrm>
            <a:off x="3031883" y="754238"/>
            <a:ext cx="6139960" cy="755384"/>
          </a:xfrm>
          <a:ln w="28575">
            <a:solidFill>
              <a:schemeClr val="accent1"/>
            </a:solidFill>
          </a:ln>
        </p:spPr>
        <p:txBody>
          <a:bodyPr>
            <a:noAutofit/>
          </a:bodyPr>
          <a:lstStyle/>
          <a:p>
            <a:r>
              <a:rPr lang="en-US" sz="3600">
                <a:solidFill>
                  <a:srgbClr val="00246C"/>
                </a:solidFill>
              </a:rPr>
              <a:t>ANXIETY:  Pharmacology</a:t>
            </a:r>
          </a:p>
        </p:txBody>
      </p:sp>
      <p:sp>
        <p:nvSpPr>
          <p:cNvPr id="5" name="Text Placeholder 4">
            <a:extLst>
              <a:ext uri="{FF2B5EF4-FFF2-40B4-BE49-F238E27FC236}">
                <a16:creationId xmlns:a16="http://schemas.microsoft.com/office/drawing/2014/main" id="{15751785-8ED3-E820-115D-6B614C018C54}"/>
              </a:ext>
            </a:extLst>
          </p:cNvPr>
          <p:cNvSpPr>
            <a:spLocks noGrp="1"/>
          </p:cNvSpPr>
          <p:nvPr>
            <p:ph type="body" idx="1"/>
          </p:nvPr>
        </p:nvSpPr>
        <p:spPr>
          <a:xfrm>
            <a:off x="974481" y="1980505"/>
            <a:ext cx="3486414" cy="557784"/>
          </a:xfrm>
        </p:spPr>
        <p:txBody>
          <a:bodyPr/>
          <a:lstStyle/>
          <a:p>
            <a:r>
              <a:rPr lang="en-US" sz="2800"/>
              <a:t>MEDICATION CLASS</a:t>
            </a:r>
          </a:p>
        </p:txBody>
      </p:sp>
      <p:sp>
        <p:nvSpPr>
          <p:cNvPr id="3" name="Content Placeholder 2">
            <a:extLst>
              <a:ext uri="{FF2B5EF4-FFF2-40B4-BE49-F238E27FC236}">
                <a16:creationId xmlns:a16="http://schemas.microsoft.com/office/drawing/2014/main" id="{26485D58-1C60-664E-A34F-BEDF0807CFF7}"/>
              </a:ext>
            </a:extLst>
          </p:cNvPr>
          <p:cNvSpPr>
            <a:spLocks noGrp="1"/>
          </p:cNvSpPr>
          <p:nvPr>
            <p:ph sz="half" idx="2"/>
          </p:nvPr>
        </p:nvSpPr>
        <p:spPr>
          <a:xfrm>
            <a:off x="581194" y="2815439"/>
            <a:ext cx="5194766" cy="2934999"/>
          </a:xfrm>
        </p:spPr>
        <p:txBody>
          <a:bodyPr vert="horz" lIns="91440" tIns="45720" rIns="91440" bIns="45720" rtlCol="0" anchor="t">
            <a:normAutofit/>
          </a:bodyPr>
          <a:lstStyle/>
          <a:p>
            <a:pPr marL="305435" indent="-305435"/>
            <a:r>
              <a:rPr lang="en-US" sz="2400">
                <a:solidFill>
                  <a:srgbClr val="00246C"/>
                </a:solidFill>
              </a:rPr>
              <a:t>Benzodiazepine  (GABA)</a:t>
            </a:r>
            <a:endParaRPr lang="en-US" sz="2400">
              <a:solidFill>
                <a:srgbClr val="404040"/>
              </a:solidFill>
            </a:endParaRPr>
          </a:p>
          <a:p>
            <a:pPr marL="305435" indent="-305435"/>
            <a:r>
              <a:rPr lang="en-US" sz="2400">
                <a:solidFill>
                  <a:srgbClr val="00246C"/>
                </a:solidFill>
              </a:rPr>
              <a:t>SSRI                  (Serotonin)</a:t>
            </a:r>
            <a:endParaRPr lang="en-US" sz="2400">
              <a:solidFill>
                <a:srgbClr val="404040"/>
              </a:solidFill>
            </a:endParaRPr>
          </a:p>
          <a:p>
            <a:pPr marL="305435" indent="-305435"/>
            <a:r>
              <a:rPr lang="en-US" sz="2400">
                <a:solidFill>
                  <a:srgbClr val="00246C"/>
                </a:solidFill>
              </a:rPr>
              <a:t>SNRI                 (Norepinephrine)</a:t>
            </a:r>
          </a:p>
          <a:p>
            <a:pPr marL="305435" indent="-305435"/>
            <a:r>
              <a:rPr lang="en-US" sz="2400">
                <a:solidFill>
                  <a:srgbClr val="00246C"/>
                </a:solidFill>
              </a:rPr>
              <a:t>Antihistamine    (Histamine 1 &amp; 2)</a:t>
            </a:r>
          </a:p>
          <a:p>
            <a:pPr marL="305435" indent="-305435"/>
            <a:r>
              <a:rPr lang="en-US" sz="2400">
                <a:solidFill>
                  <a:srgbClr val="00246C"/>
                </a:solidFill>
              </a:rPr>
              <a:t>Atypical Antipsychotics</a:t>
            </a:r>
          </a:p>
          <a:p>
            <a:pPr marL="305435" indent="-305435"/>
            <a:endParaRPr lang="en-US"/>
          </a:p>
        </p:txBody>
      </p:sp>
      <p:sp>
        <p:nvSpPr>
          <p:cNvPr id="6" name="Text Placeholder 5">
            <a:extLst>
              <a:ext uri="{FF2B5EF4-FFF2-40B4-BE49-F238E27FC236}">
                <a16:creationId xmlns:a16="http://schemas.microsoft.com/office/drawing/2014/main" id="{A8031B32-3EBE-DABA-7ACB-2A5D5823A6E5}"/>
              </a:ext>
            </a:extLst>
          </p:cNvPr>
          <p:cNvSpPr>
            <a:spLocks noGrp="1"/>
          </p:cNvSpPr>
          <p:nvPr>
            <p:ph type="body" sz="quarter" idx="3"/>
          </p:nvPr>
        </p:nvSpPr>
        <p:spPr>
          <a:xfrm>
            <a:off x="7878587" y="1980505"/>
            <a:ext cx="1900964" cy="565663"/>
          </a:xfrm>
        </p:spPr>
        <p:txBody>
          <a:bodyPr/>
          <a:lstStyle/>
          <a:p>
            <a:r>
              <a:rPr lang="en-US" sz="2800"/>
              <a:t>EXAMPLES</a:t>
            </a:r>
          </a:p>
        </p:txBody>
      </p:sp>
      <p:sp>
        <p:nvSpPr>
          <p:cNvPr id="7" name="Content Placeholder 6">
            <a:extLst>
              <a:ext uri="{FF2B5EF4-FFF2-40B4-BE49-F238E27FC236}">
                <a16:creationId xmlns:a16="http://schemas.microsoft.com/office/drawing/2014/main" id="{9EF8BEF6-F42B-261E-6674-6A1B4AC62BD4}"/>
              </a:ext>
            </a:extLst>
          </p:cNvPr>
          <p:cNvSpPr>
            <a:spLocks noGrp="1"/>
          </p:cNvSpPr>
          <p:nvPr>
            <p:ph sz="quarter" idx="4"/>
          </p:nvPr>
        </p:nvSpPr>
        <p:spPr>
          <a:xfrm>
            <a:off x="6416037" y="2753987"/>
            <a:ext cx="5194771" cy="2934999"/>
          </a:xfrm>
        </p:spPr>
        <p:txBody>
          <a:bodyPr/>
          <a:lstStyle/>
          <a:p>
            <a:pPr marL="305435" indent="-305435"/>
            <a:r>
              <a:rPr lang="en-US" sz="2400">
                <a:solidFill>
                  <a:schemeClr val="tx2"/>
                </a:solidFill>
              </a:rPr>
              <a:t>Lorazepam, Xanax,  Valium</a:t>
            </a:r>
          </a:p>
          <a:p>
            <a:pPr marL="305435" indent="-305435"/>
            <a:r>
              <a:rPr lang="en-US" sz="2400">
                <a:solidFill>
                  <a:schemeClr val="tx2"/>
                </a:solidFill>
              </a:rPr>
              <a:t>Prozac, Lexapro,  Wellbutrin,  Zoloft</a:t>
            </a:r>
          </a:p>
          <a:p>
            <a:pPr marL="305435" indent="-305435"/>
            <a:r>
              <a:rPr lang="en-US" sz="2400">
                <a:solidFill>
                  <a:schemeClr val="tx2"/>
                </a:solidFill>
              </a:rPr>
              <a:t>Cymbalta,  </a:t>
            </a:r>
            <a:r>
              <a:rPr lang="en-US" sz="2400" err="1">
                <a:solidFill>
                  <a:schemeClr val="tx2"/>
                </a:solidFill>
              </a:rPr>
              <a:t>Atomoxetime</a:t>
            </a:r>
            <a:r>
              <a:rPr lang="en-US" sz="2400">
                <a:solidFill>
                  <a:schemeClr val="tx2"/>
                </a:solidFill>
              </a:rPr>
              <a:t>,  </a:t>
            </a:r>
            <a:r>
              <a:rPr lang="en-US" sz="2400" err="1">
                <a:solidFill>
                  <a:schemeClr val="tx2"/>
                </a:solidFill>
              </a:rPr>
              <a:t>Qelbree</a:t>
            </a:r>
            <a:endParaRPr lang="en-US" sz="2400">
              <a:solidFill>
                <a:schemeClr val="tx2"/>
              </a:solidFill>
            </a:endParaRPr>
          </a:p>
          <a:p>
            <a:pPr marL="305435" indent="-305435"/>
            <a:r>
              <a:rPr lang="en-US" sz="2400">
                <a:solidFill>
                  <a:schemeClr val="tx2"/>
                </a:solidFill>
              </a:rPr>
              <a:t>Benadryl,  Hydroxyzine</a:t>
            </a:r>
          </a:p>
          <a:p>
            <a:pPr marL="305435" indent="-305435"/>
            <a:r>
              <a:rPr lang="en-US" sz="2400">
                <a:solidFill>
                  <a:schemeClr val="tx2"/>
                </a:solidFill>
              </a:rPr>
              <a:t>Abilify,  Risperdal. Seroquel, Zyprexa</a:t>
            </a:r>
          </a:p>
        </p:txBody>
      </p:sp>
      <p:pic>
        <p:nvPicPr>
          <p:cNvPr id="4" name="Picture 3">
            <a:extLst>
              <a:ext uri="{FF2B5EF4-FFF2-40B4-BE49-F238E27FC236}">
                <a16:creationId xmlns:a16="http://schemas.microsoft.com/office/drawing/2014/main" id="{5BFD9C13-031C-7502-83BD-A1B9C0904BC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183732" y="5524374"/>
            <a:ext cx="3964130" cy="1333627"/>
          </a:xfrm>
          <a:prstGeom prst="rect">
            <a:avLst/>
          </a:prstGeom>
        </p:spPr>
      </p:pic>
    </p:spTree>
    <p:extLst>
      <p:ext uri="{BB962C8B-B14F-4D97-AF65-F5344CB8AC3E}">
        <p14:creationId xmlns:p14="http://schemas.microsoft.com/office/powerpoint/2010/main" val="1664767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610BA-7B65-EEAA-8D15-C94E4ED07FEB}"/>
              </a:ext>
            </a:extLst>
          </p:cNvPr>
          <p:cNvSpPr>
            <a:spLocks noGrp="1"/>
          </p:cNvSpPr>
          <p:nvPr>
            <p:ph type="title"/>
          </p:nvPr>
        </p:nvSpPr>
        <p:spPr>
          <a:xfrm>
            <a:off x="890760" y="663063"/>
            <a:ext cx="3031852" cy="1722419"/>
          </a:xfrm>
        </p:spPr>
        <p:txBody>
          <a:bodyPr anchor="b">
            <a:normAutofit fontScale="90000"/>
          </a:bodyPr>
          <a:lstStyle/>
          <a:p>
            <a:pPr algn="ctr"/>
            <a:r>
              <a:rPr lang="en-US" sz="3600"/>
              <a:t>Attention </a:t>
            </a:r>
            <a:br>
              <a:rPr lang="en-US" sz="3600"/>
            </a:br>
            <a:r>
              <a:rPr lang="en-US" sz="3600"/>
              <a:t>– media – Control </a:t>
            </a:r>
            <a:endParaRPr lang="en-US"/>
          </a:p>
        </p:txBody>
      </p:sp>
      <p:pic>
        <p:nvPicPr>
          <p:cNvPr id="7" name="Picture 6" descr="Woman Verifying AI Results Free Stock Photo - Public Domain Pictures">
            <a:extLst>
              <a:ext uri="{FF2B5EF4-FFF2-40B4-BE49-F238E27FC236}">
                <a16:creationId xmlns:a16="http://schemas.microsoft.com/office/drawing/2014/main" id="{253FA3FC-BD72-9B40-9547-802AD503CAC8}"/>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4697" b="3"/>
          <a:stretch/>
        </p:blipFill>
        <p:spPr>
          <a:xfrm>
            <a:off x="4900928" y="1179829"/>
            <a:ext cx="6650991" cy="4658216"/>
          </a:xfrm>
          <a:prstGeom prst="rect">
            <a:avLst/>
          </a:prstGeom>
          <a:noFill/>
        </p:spPr>
      </p:pic>
      <p:sp>
        <p:nvSpPr>
          <p:cNvPr id="3" name="Content Placeholder 2">
            <a:extLst>
              <a:ext uri="{FF2B5EF4-FFF2-40B4-BE49-F238E27FC236}">
                <a16:creationId xmlns:a16="http://schemas.microsoft.com/office/drawing/2014/main" id="{8BE36C39-595B-C846-3DF7-3BD18B8B0962}"/>
              </a:ext>
            </a:extLst>
          </p:cNvPr>
          <p:cNvSpPr>
            <a:spLocks noGrp="1"/>
          </p:cNvSpPr>
          <p:nvPr>
            <p:ph type="body" sz="half" idx="2"/>
          </p:nvPr>
        </p:nvSpPr>
        <p:spPr>
          <a:xfrm>
            <a:off x="583503" y="2689170"/>
            <a:ext cx="3634078" cy="3775682"/>
          </a:xfrm>
        </p:spPr>
        <p:txBody>
          <a:bodyPr vert="horz" lIns="91440" tIns="45720" rIns="91440" bIns="45720" rtlCol="0" anchor="t">
            <a:noAutofit/>
          </a:bodyPr>
          <a:lstStyle/>
          <a:p>
            <a:pPr marL="457200" indent="-457200">
              <a:buFont typeface="Arial" panose="05020102010507070707" pitchFamily="18" charset="2"/>
              <a:buChar char="•"/>
            </a:pPr>
            <a:r>
              <a:rPr lang="en-US" sz="2400"/>
              <a:t>Attention valued as a 21st century commodity.</a:t>
            </a:r>
          </a:p>
          <a:p>
            <a:pPr marL="457200" indent="-457200">
              <a:buFont typeface="Arial" panose="05020102010507070707" pitchFamily="18" charset="2"/>
              <a:buChar char="•"/>
            </a:pPr>
            <a:r>
              <a:rPr lang="en-US" sz="2400"/>
              <a:t>Cognitive Load [data absorption] in a digital world</a:t>
            </a:r>
          </a:p>
          <a:p>
            <a:pPr marL="457200" indent="-457200">
              <a:buFont typeface="Arial" panose="05020102010507070707" pitchFamily="18" charset="2"/>
              <a:buChar char="•"/>
            </a:pPr>
            <a:r>
              <a:rPr lang="en-US" sz="2400"/>
              <a:t>Data overload leading to stress and anxiety.</a:t>
            </a:r>
          </a:p>
        </p:txBody>
      </p:sp>
      <p:sp>
        <p:nvSpPr>
          <p:cNvPr id="23" name="Slide Number Placeholder 5">
            <a:extLst>
              <a:ext uri="{FF2B5EF4-FFF2-40B4-BE49-F238E27FC236}">
                <a16:creationId xmlns:a16="http://schemas.microsoft.com/office/drawing/2014/main" id="{A2031A27-793F-5363-2B1C-4E1F27722A29}"/>
              </a:ext>
            </a:extLst>
          </p:cNvPr>
          <p:cNvSpPr>
            <a:spLocks noGrp="1"/>
          </p:cNvSpPr>
          <p:nvPr>
            <p:ph type="sldNum" sz="quarter" idx="12"/>
          </p:nvPr>
        </p:nvSpPr>
        <p:spPr>
          <a:xfrm>
            <a:off x="10558300" y="6456916"/>
            <a:ext cx="1052510" cy="365125"/>
          </a:xfrm>
        </p:spPr>
        <p:txBody>
          <a:bodyPr/>
          <a:lstStyle/>
          <a:p>
            <a:pPr>
              <a:spcAft>
                <a:spcPts val="600"/>
              </a:spcAft>
            </a:pPr>
            <a:fld id="{3A98EE3D-8CD1-4C3F-BD1C-C98C9596463C}" type="slidenum">
              <a:rPr lang="en-US" smtClean="0"/>
              <a:pPr>
                <a:spcAft>
                  <a:spcPts val="600"/>
                </a:spcAft>
              </a:pPr>
              <a:t>15</a:t>
            </a:fld>
            <a:endParaRPr lang="en-US"/>
          </a:p>
        </p:txBody>
      </p:sp>
    </p:spTree>
    <p:extLst>
      <p:ext uri="{BB962C8B-B14F-4D97-AF65-F5344CB8AC3E}">
        <p14:creationId xmlns:p14="http://schemas.microsoft.com/office/powerpoint/2010/main" val="1457962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39AF166-E191-409C-98AE-C2A47C576895}"/>
              </a:ext>
            </a:extLst>
          </p:cNvPr>
          <p:cNvSpPr>
            <a:spLocks noGrp="1"/>
          </p:cNvSpPr>
          <p:nvPr>
            <p:ph type="subTitle" idx="1"/>
          </p:nvPr>
        </p:nvSpPr>
        <p:spPr>
          <a:xfrm>
            <a:off x="2095640" y="1462959"/>
            <a:ext cx="7970240" cy="1650833"/>
          </a:xfrm>
        </p:spPr>
        <p:txBody>
          <a:bodyPr>
            <a:noAutofit/>
          </a:bodyPr>
          <a:lstStyle/>
          <a:p>
            <a:pPr algn="ctr"/>
            <a:r>
              <a:rPr lang="en-US" sz="3600">
                <a:solidFill>
                  <a:srgbClr val="EA7A23"/>
                </a:solidFill>
              </a:rPr>
              <a:t>THE MUTUAL IMPACT BETWEEN COGNITIVE OVERLOAD AND CLINICAL ANXIETY</a:t>
            </a:r>
          </a:p>
        </p:txBody>
      </p:sp>
      <p:pic>
        <p:nvPicPr>
          <p:cNvPr id="4" name="Picture 3">
            <a:extLst>
              <a:ext uri="{FF2B5EF4-FFF2-40B4-BE49-F238E27FC236}">
                <a16:creationId xmlns:a16="http://schemas.microsoft.com/office/drawing/2014/main" id="{90E0B406-E97C-A450-98CD-96A22467039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48056" y="4015408"/>
            <a:ext cx="11265408" cy="2376247"/>
          </a:xfrm>
          <a:ln>
            <a:solidFill>
              <a:schemeClr val="tx2"/>
            </a:solidFill>
          </a:ln>
        </p:spPr>
      </p:pic>
      <p:pic>
        <p:nvPicPr>
          <p:cNvPr id="2" name="Picture 1">
            <a:extLst>
              <a:ext uri="{FF2B5EF4-FFF2-40B4-BE49-F238E27FC236}">
                <a16:creationId xmlns:a16="http://schemas.microsoft.com/office/drawing/2014/main" id="{2A3556A3-208D-4903-7BB9-2B5646DAD6A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85978" y="4206917"/>
            <a:ext cx="11020044" cy="2376247"/>
          </a:xfrm>
          <a:custGeom>
            <a:avLst/>
            <a:gdLst>
              <a:gd name="connsiteX0" fmla="*/ 0 w 11020044"/>
              <a:gd name="connsiteY0" fmla="*/ 0 h 2376247"/>
              <a:gd name="connsiteX1" fmla="*/ 580002 w 11020044"/>
              <a:gd name="connsiteY1" fmla="*/ 0 h 2376247"/>
              <a:gd name="connsiteX2" fmla="*/ 829403 w 11020044"/>
              <a:gd name="connsiteY2" fmla="*/ 0 h 2376247"/>
              <a:gd name="connsiteX3" fmla="*/ 1189005 w 11020044"/>
              <a:gd name="connsiteY3" fmla="*/ 0 h 2376247"/>
              <a:gd name="connsiteX4" fmla="*/ 1879208 w 11020044"/>
              <a:gd name="connsiteY4" fmla="*/ 0 h 2376247"/>
              <a:gd name="connsiteX5" fmla="*/ 2569410 w 11020044"/>
              <a:gd name="connsiteY5" fmla="*/ 0 h 2376247"/>
              <a:gd name="connsiteX6" fmla="*/ 2929012 w 11020044"/>
              <a:gd name="connsiteY6" fmla="*/ 0 h 2376247"/>
              <a:gd name="connsiteX7" fmla="*/ 3178413 w 11020044"/>
              <a:gd name="connsiteY7" fmla="*/ 0 h 2376247"/>
              <a:gd name="connsiteX8" fmla="*/ 3427814 w 11020044"/>
              <a:gd name="connsiteY8" fmla="*/ 0 h 2376247"/>
              <a:gd name="connsiteX9" fmla="*/ 4228217 w 11020044"/>
              <a:gd name="connsiteY9" fmla="*/ 0 h 2376247"/>
              <a:gd name="connsiteX10" fmla="*/ 4477618 w 11020044"/>
              <a:gd name="connsiteY10" fmla="*/ 0 h 2376247"/>
              <a:gd name="connsiteX11" fmla="*/ 4837219 w 11020044"/>
              <a:gd name="connsiteY11" fmla="*/ 0 h 2376247"/>
              <a:gd name="connsiteX12" fmla="*/ 5417222 w 11020044"/>
              <a:gd name="connsiteY12" fmla="*/ 0 h 2376247"/>
              <a:gd name="connsiteX13" fmla="*/ 5997224 w 11020044"/>
              <a:gd name="connsiteY13" fmla="*/ 0 h 2376247"/>
              <a:gd name="connsiteX14" fmla="*/ 6246625 w 11020044"/>
              <a:gd name="connsiteY14" fmla="*/ 0 h 2376247"/>
              <a:gd name="connsiteX15" fmla="*/ 6936828 w 11020044"/>
              <a:gd name="connsiteY15" fmla="*/ 0 h 2376247"/>
              <a:gd name="connsiteX16" fmla="*/ 7516830 w 11020044"/>
              <a:gd name="connsiteY16" fmla="*/ 0 h 2376247"/>
              <a:gd name="connsiteX17" fmla="*/ 7876431 w 11020044"/>
              <a:gd name="connsiteY17" fmla="*/ 0 h 2376247"/>
              <a:gd name="connsiteX18" fmla="*/ 8236033 w 11020044"/>
              <a:gd name="connsiteY18" fmla="*/ 0 h 2376247"/>
              <a:gd name="connsiteX19" fmla="*/ 8926236 w 11020044"/>
              <a:gd name="connsiteY19" fmla="*/ 0 h 2376247"/>
              <a:gd name="connsiteX20" fmla="*/ 9396038 w 11020044"/>
              <a:gd name="connsiteY20" fmla="*/ 0 h 2376247"/>
              <a:gd name="connsiteX21" fmla="*/ 9755639 w 11020044"/>
              <a:gd name="connsiteY21" fmla="*/ 0 h 2376247"/>
              <a:gd name="connsiteX22" fmla="*/ 10225441 w 11020044"/>
              <a:gd name="connsiteY22" fmla="*/ 0 h 2376247"/>
              <a:gd name="connsiteX23" fmla="*/ 11020044 w 11020044"/>
              <a:gd name="connsiteY23" fmla="*/ 0 h 2376247"/>
              <a:gd name="connsiteX24" fmla="*/ 11020044 w 11020044"/>
              <a:gd name="connsiteY24" fmla="*/ 594062 h 2376247"/>
              <a:gd name="connsiteX25" fmla="*/ 11020044 w 11020044"/>
              <a:gd name="connsiteY25" fmla="*/ 1211886 h 2376247"/>
              <a:gd name="connsiteX26" fmla="*/ 11020044 w 11020044"/>
              <a:gd name="connsiteY26" fmla="*/ 1853473 h 2376247"/>
              <a:gd name="connsiteX27" fmla="*/ 11020044 w 11020044"/>
              <a:gd name="connsiteY27" fmla="*/ 2376247 h 2376247"/>
              <a:gd name="connsiteX28" fmla="*/ 10440042 w 11020044"/>
              <a:gd name="connsiteY28" fmla="*/ 2376247 h 2376247"/>
              <a:gd name="connsiteX29" fmla="*/ 9860039 w 11020044"/>
              <a:gd name="connsiteY29" fmla="*/ 2376247 h 2376247"/>
              <a:gd name="connsiteX30" fmla="*/ 9169837 w 11020044"/>
              <a:gd name="connsiteY30" fmla="*/ 2376247 h 2376247"/>
              <a:gd name="connsiteX31" fmla="*/ 8589834 w 11020044"/>
              <a:gd name="connsiteY31" fmla="*/ 2376247 h 2376247"/>
              <a:gd name="connsiteX32" fmla="*/ 7789431 w 11020044"/>
              <a:gd name="connsiteY32" fmla="*/ 2376247 h 2376247"/>
              <a:gd name="connsiteX33" fmla="*/ 7319629 w 11020044"/>
              <a:gd name="connsiteY33" fmla="*/ 2376247 h 2376247"/>
              <a:gd name="connsiteX34" fmla="*/ 6849827 w 11020044"/>
              <a:gd name="connsiteY34" fmla="*/ 2376247 h 2376247"/>
              <a:gd name="connsiteX35" fmla="*/ 6159625 w 11020044"/>
              <a:gd name="connsiteY35" fmla="*/ 2376247 h 2376247"/>
              <a:gd name="connsiteX36" fmla="*/ 5579622 w 11020044"/>
              <a:gd name="connsiteY36" fmla="*/ 2376247 h 2376247"/>
              <a:gd name="connsiteX37" fmla="*/ 4779219 w 11020044"/>
              <a:gd name="connsiteY37" fmla="*/ 2376247 h 2376247"/>
              <a:gd name="connsiteX38" fmla="*/ 3978816 w 11020044"/>
              <a:gd name="connsiteY38" fmla="*/ 2376247 h 2376247"/>
              <a:gd name="connsiteX39" fmla="*/ 3398814 w 11020044"/>
              <a:gd name="connsiteY39" fmla="*/ 2376247 h 2376247"/>
              <a:gd name="connsiteX40" fmla="*/ 2708611 w 11020044"/>
              <a:gd name="connsiteY40" fmla="*/ 2376247 h 2376247"/>
              <a:gd name="connsiteX41" fmla="*/ 1908208 w 11020044"/>
              <a:gd name="connsiteY41" fmla="*/ 2376247 h 2376247"/>
              <a:gd name="connsiteX42" fmla="*/ 1438406 w 11020044"/>
              <a:gd name="connsiteY42" fmla="*/ 2376247 h 2376247"/>
              <a:gd name="connsiteX43" fmla="*/ 1189005 w 11020044"/>
              <a:gd name="connsiteY43" fmla="*/ 2376247 h 2376247"/>
              <a:gd name="connsiteX44" fmla="*/ 939604 w 11020044"/>
              <a:gd name="connsiteY44" fmla="*/ 2376247 h 2376247"/>
              <a:gd name="connsiteX45" fmla="*/ 690203 w 11020044"/>
              <a:gd name="connsiteY45" fmla="*/ 2376247 h 2376247"/>
              <a:gd name="connsiteX46" fmla="*/ 0 w 11020044"/>
              <a:gd name="connsiteY46" fmla="*/ 2376247 h 2376247"/>
              <a:gd name="connsiteX47" fmla="*/ 0 w 11020044"/>
              <a:gd name="connsiteY47" fmla="*/ 1829710 h 2376247"/>
              <a:gd name="connsiteX48" fmla="*/ 0 w 11020044"/>
              <a:gd name="connsiteY48" fmla="*/ 1211886 h 2376247"/>
              <a:gd name="connsiteX49" fmla="*/ 0 w 11020044"/>
              <a:gd name="connsiteY49" fmla="*/ 665349 h 2376247"/>
              <a:gd name="connsiteX50" fmla="*/ 0 w 11020044"/>
              <a:gd name="connsiteY50" fmla="*/ 0 h 237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020044" h="2376247" fill="none" extrusionOk="0">
                <a:moveTo>
                  <a:pt x="0" y="0"/>
                </a:moveTo>
                <a:cubicBezTo>
                  <a:pt x="257308" y="-60072"/>
                  <a:pt x="429525" y="69402"/>
                  <a:pt x="580002" y="0"/>
                </a:cubicBezTo>
                <a:cubicBezTo>
                  <a:pt x="730479" y="-69402"/>
                  <a:pt x="750440" y="19922"/>
                  <a:pt x="829403" y="0"/>
                </a:cubicBezTo>
                <a:cubicBezTo>
                  <a:pt x="908366" y="-19922"/>
                  <a:pt x="1095913" y="41141"/>
                  <a:pt x="1189005" y="0"/>
                </a:cubicBezTo>
                <a:cubicBezTo>
                  <a:pt x="1282097" y="-41141"/>
                  <a:pt x="1705305" y="33233"/>
                  <a:pt x="1879208" y="0"/>
                </a:cubicBezTo>
                <a:cubicBezTo>
                  <a:pt x="2053111" y="-33233"/>
                  <a:pt x="2240221" y="70288"/>
                  <a:pt x="2569410" y="0"/>
                </a:cubicBezTo>
                <a:cubicBezTo>
                  <a:pt x="2898599" y="-70288"/>
                  <a:pt x="2777495" y="34602"/>
                  <a:pt x="2929012" y="0"/>
                </a:cubicBezTo>
                <a:cubicBezTo>
                  <a:pt x="3080529" y="-34602"/>
                  <a:pt x="3071287" y="1787"/>
                  <a:pt x="3178413" y="0"/>
                </a:cubicBezTo>
                <a:cubicBezTo>
                  <a:pt x="3285539" y="-1787"/>
                  <a:pt x="3327891" y="7911"/>
                  <a:pt x="3427814" y="0"/>
                </a:cubicBezTo>
                <a:cubicBezTo>
                  <a:pt x="3527737" y="-7911"/>
                  <a:pt x="3895233" y="63453"/>
                  <a:pt x="4228217" y="0"/>
                </a:cubicBezTo>
                <a:cubicBezTo>
                  <a:pt x="4561201" y="-63453"/>
                  <a:pt x="4414006" y="15167"/>
                  <a:pt x="4477618" y="0"/>
                </a:cubicBezTo>
                <a:cubicBezTo>
                  <a:pt x="4541230" y="-15167"/>
                  <a:pt x="4678478" y="33074"/>
                  <a:pt x="4837219" y="0"/>
                </a:cubicBezTo>
                <a:cubicBezTo>
                  <a:pt x="4995960" y="-33074"/>
                  <a:pt x="5169099" y="8359"/>
                  <a:pt x="5417222" y="0"/>
                </a:cubicBezTo>
                <a:cubicBezTo>
                  <a:pt x="5665345" y="-8359"/>
                  <a:pt x="5741448" y="8618"/>
                  <a:pt x="5997224" y="0"/>
                </a:cubicBezTo>
                <a:cubicBezTo>
                  <a:pt x="6253000" y="-8618"/>
                  <a:pt x="6145843" y="22099"/>
                  <a:pt x="6246625" y="0"/>
                </a:cubicBezTo>
                <a:cubicBezTo>
                  <a:pt x="6347407" y="-22099"/>
                  <a:pt x="6765861" y="81929"/>
                  <a:pt x="6936828" y="0"/>
                </a:cubicBezTo>
                <a:cubicBezTo>
                  <a:pt x="7107795" y="-81929"/>
                  <a:pt x="7234634" y="16322"/>
                  <a:pt x="7516830" y="0"/>
                </a:cubicBezTo>
                <a:cubicBezTo>
                  <a:pt x="7799026" y="-16322"/>
                  <a:pt x="7738480" y="23785"/>
                  <a:pt x="7876431" y="0"/>
                </a:cubicBezTo>
                <a:cubicBezTo>
                  <a:pt x="8014382" y="-23785"/>
                  <a:pt x="8085718" y="32769"/>
                  <a:pt x="8236033" y="0"/>
                </a:cubicBezTo>
                <a:cubicBezTo>
                  <a:pt x="8386348" y="-32769"/>
                  <a:pt x="8631607" y="45666"/>
                  <a:pt x="8926236" y="0"/>
                </a:cubicBezTo>
                <a:cubicBezTo>
                  <a:pt x="9220865" y="-45666"/>
                  <a:pt x="9182787" y="53039"/>
                  <a:pt x="9396038" y="0"/>
                </a:cubicBezTo>
                <a:cubicBezTo>
                  <a:pt x="9609289" y="-53039"/>
                  <a:pt x="9658371" y="36090"/>
                  <a:pt x="9755639" y="0"/>
                </a:cubicBezTo>
                <a:cubicBezTo>
                  <a:pt x="9852907" y="-36090"/>
                  <a:pt x="10092933" y="10700"/>
                  <a:pt x="10225441" y="0"/>
                </a:cubicBezTo>
                <a:cubicBezTo>
                  <a:pt x="10357949" y="-10700"/>
                  <a:pt x="10758606" y="59530"/>
                  <a:pt x="11020044" y="0"/>
                </a:cubicBezTo>
                <a:cubicBezTo>
                  <a:pt x="11065656" y="267053"/>
                  <a:pt x="10965339" y="325472"/>
                  <a:pt x="11020044" y="594062"/>
                </a:cubicBezTo>
                <a:cubicBezTo>
                  <a:pt x="11074749" y="862652"/>
                  <a:pt x="10981950" y="914646"/>
                  <a:pt x="11020044" y="1211886"/>
                </a:cubicBezTo>
                <a:cubicBezTo>
                  <a:pt x="11058138" y="1509126"/>
                  <a:pt x="10951562" y="1698673"/>
                  <a:pt x="11020044" y="1853473"/>
                </a:cubicBezTo>
                <a:cubicBezTo>
                  <a:pt x="11088526" y="2008273"/>
                  <a:pt x="10973459" y="2244157"/>
                  <a:pt x="11020044" y="2376247"/>
                </a:cubicBezTo>
                <a:cubicBezTo>
                  <a:pt x="10859654" y="2442806"/>
                  <a:pt x="10659846" y="2357678"/>
                  <a:pt x="10440042" y="2376247"/>
                </a:cubicBezTo>
                <a:cubicBezTo>
                  <a:pt x="10220238" y="2394816"/>
                  <a:pt x="10049337" y="2340954"/>
                  <a:pt x="9860039" y="2376247"/>
                </a:cubicBezTo>
                <a:cubicBezTo>
                  <a:pt x="9670741" y="2411540"/>
                  <a:pt x="9464099" y="2354657"/>
                  <a:pt x="9169837" y="2376247"/>
                </a:cubicBezTo>
                <a:cubicBezTo>
                  <a:pt x="8875575" y="2397837"/>
                  <a:pt x="8831975" y="2316715"/>
                  <a:pt x="8589834" y="2376247"/>
                </a:cubicBezTo>
                <a:cubicBezTo>
                  <a:pt x="8347693" y="2435779"/>
                  <a:pt x="8111104" y="2345163"/>
                  <a:pt x="7789431" y="2376247"/>
                </a:cubicBezTo>
                <a:cubicBezTo>
                  <a:pt x="7467758" y="2407331"/>
                  <a:pt x="7530165" y="2342540"/>
                  <a:pt x="7319629" y="2376247"/>
                </a:cubicBezTo>
                <a:cubicBezTo>
                  <a:pt x="7109093" y="2409954"/>
                  <a:pt x="7052065" y="2325679"/>
                  <a:pt x="6849827" y="2376247"/>
                </a:cubicBezTo>
                <a:cubicBezTo>
                  <a:pt x="6647589" y="2426815"/>
                  <a:pt x="6338096" y="2322993"/>
                  <a:pt x="6159625" y="2376247"/>
                </a:cubicBezTo>
                <a:cubicBezTo>
                  <a:pt x="5981154" y="2429501"/>
                  <a:pt x="5825068" y="2364995"/>
                  <a:pt x="5579622" y="2376247"/>
                </a:cubicBezTo>
                <a:cubicBezTo>
                  <a:pt x="5334176" y="2387499"/>
                  <a:pt x="5039190" y="2293341"/>
                  <a:pt x="4779219" y="2376247"/>
                </a:cubicBezTo>
                <a:cubicBezTo>
                  <a:pt x="4519248" y="2459153"/>
                  <a:pt x="4369938" y="2305824"/>
                  <a:pt x="3978816" y="2376247"/>
                </a:cubicBezTo>
                <a:cubicBezTo>
                  <a:pt x="3587694" y="2446670"/>
                  <a:pt x="3564597" y="2330890"/>
                  <a:pt x="3398814" y="2376247"/>
                </a:cubicBezTo>
                <a:cubicBezTo>
                  <a:pt x="3233031" y="2421604"/>
                  <a:pt x="2963858" y="2346073"/>
                  <a:pt x="2708611" y="2376247"/>
                </a:cubicBezTo>
                <a:cubicBezTo>
                  <a:pt x="2453364" y="2406421"/>
                  <a:pt x="2080828" y="2341225"/>
                  <a:pt x="1908208" y="2376247"/>
                </a:cubicBezTo>
                <a:cubicBezTo>
                  <a:pt x="1735588" y="2411269"/>
                  <a:pt x="1573513" y="2344790"/>
                  <a:pt x="1438406" y="2376247"/>
                </a:cubicBezTo>
                <a:cubicBezTo>
                  <a:pt x="1303299" y="2407704"/>
                  <a:pt x="1295686" y="2360727"/>
                  <a:pt x="1189005" y="2376247"/>
                </a:cubicBezTo>
                <a:cubicBezTo>
                  <a:pt x="1082324" y="2391767"/>
                  <a:pt x="992730" y="2369678"/>
                  <a:pt x="939604" y="2376247"/>
                </a:cubicBezTo>
                <a:cubicBezTo>
                  <a:pt x="886478" y="2382816"/>
                  <a:pt x="776988" y="2370953"/>
                  <a:pt x="690203" y="2376247"/>
                </a:cubicBezTo>
                <a:cubicBezTo>
                  <a:pt x="603418" y="2381541"/>
                  <a:pt x="144819" y="2314596"/>
                  <a:pt x="0" y="2376247"/>
                </a:cubicBezTo>
                <a:cubicBezTo>
                  <a:pt x="-1123" y="2259064"/>
                  <a:pt x="5913" y="1956686"/>
                  <a:pt x="0" y="1829710"/>
                </a:cubicBezTo>
                <a:cubicBezTo>
                  <a:pt x="-5913" y="1702734"/>
                  <a:pt x="37195" y="1434362"/>
                  <a:pt x="0" y="1211886"/>
                </a:cubicBezTo>
                <a:cubicBezTo>
                  <a:pt x="-37195" y="989410"/>
                  <a:pt x="30952" y="929376"/>
                  <a:pt x="0" y="665349"/>
                </a:cubicBezTo>
                <a:cubicBezTo>
                  <a:pt x="-30952" y="401322"/>
                  <a:pt x="5502" y="274173"/>
                  <a:pt x="0" y="0"/>
                </a:cubicBezTo>
                <a:close/>
              </a:path>
              <a:path w="11020044" h="2376247" stroke="0" extrusionOk="0">
                <a:moveTo>
                  <a:pt x="0" y="0"/>
                </a:moveTo>
                <a:cubicBezTo>
                  <a:pt x="193659" y="-63969"/>
                  <a:pt x="555997" y="51922"/>
                  <a:pt x="800403" y="0"/>
                </a:cubicBezTo>
                <a:cubicBezTo>
                  <a:pt x="1044809" y="-51922"/>
                  <a:pt x="1433339" y="65708"/>
                  <a:pt x="1600806" y="0"/>
                </a:cubicBezTo>
                <a:cubicBezTo>
                  <a:pt x="1768273" y="-65708"/>
                  <a:pt x="2189499" y="9683"/>
                  <a:pt x="2401210" y="0"/>
                </a:cubicBezTo>
                <a:cubicBezTo>
                  <a:pt x="2612921" y="-9683"/>
                  <a:pt x="2812348" y="269"/>
                  <a:pt x="3091412" y="0"/>
                </a:cubicBezTo>
                <a:cubicBezTo>
                  <a:pt x="3370476" y="-269"/>
                  <a:pt x="3548622" y="4659"/>
                  <a:pt x="3891816" y="0"/>
                </a:cubicBezTo>
                <a:cubicBezTo>
                  <a:pt x="4235010" y="-4659"/>
                  <a:pt x="4132733" y="36061"/>
                  <a:pt x="4251417" y="0"/>
                </a:cubicBezTo>
                <a:cubicBezTo>
                  <a:pt x="4370101" y="-36061"/>
                  <a:pt x="4449824" y="17997"/>
                  <a:pt x="4500818" y="0"/>
                </a:cubicBezTo>
                <a:cubicBezTo>
                  <a:pt x="4551812" y="-17997"/>
                  <a:pt x="4692951" y="42730"/>
                  <a:pt x="4860419" y="0"/>
                </a:cubicBezTo>
                <a:cubicBezTo>
                  <a:pt x="5027887" y="-42730"/>
                  <a:pt x="5108261" y="13749"/>
                  <a:pt x="5220021" y="0"/>
                </a:cubicBezTo>
                <a:cubicBezTo>
                  <a:pt x="5331781" y="-13749"/>
                  <a:pt x="5858417" y="89810"/>
                  <a:pt x="6020424" y="0"/>
                </a:cubicBezTo>
                <a:cubicBezTo>
                  <a:pt x="6182431" y="-89810"/>
                  <a:pt x="6266405" y="1427"/>
                  <a:pt x="6380025" y="0"/>
                </a:cubicBezTo>
                <a:cubicBezTo>
                  <a:pt x="6493645" y="-1427"/>
                  <a:pt x="6812470" y="16062"/>
                  <a:pt x="6960028" y="0"/>
                </a:cubicBezTo>
                <a:cubicBezTo>
                  <a:pt x="7107586" y="-16062"/>
                  <a:pt x="7146113" y="20076"/>
                  <a:pt x="7209429" y="0"/>
                </a:cubicBezTo>
                <a:cubicBezTo>
                  <a:pt x="7272745" y="-20076"/>
                  <a:pt x="7407474" y="17961"/>
                  <a:pt x="7458830" y="0"/>
                </a:cubicBezTo>
                <a:cubicBezTo>
                  <a:pt x="7510186" y="-17961"/>
                  <a:pt x="7705382" y="38189"/>
                  <a:pt x="7818431" y="0"/>
                </a:cubicBezTo>
                <a:cubicBezTo>
                  <a:pt x="7931480" y="-38189"/>
                  <a:pt x="8273481" y="20238"/>
                  <a:pt x="8508634" y="0"/>
                </a:cubicBezTo>
                <a:cubicBezTo>
                  <a:pt x="8743787" y="-20238"/>
                  <a:pt x="8696159" y="17821"/>
                  <a:pt x="8758035" y="0"/>
                </a:cubicBezTo>
                <a:cubicBezTo>
                  <a:pt x="8819911" y="-17821"/>
                  <a:pt x="9154814" y="21809"/>
                  <a:pt x="9448238" y="0"/>
                </a:cubicBezTo>
                <a:cubicBezTo>
                  <a:pt x="9741662" y="-21809"/>
                  <a:pt x="9730146" y="37240"/>
                  <a:pt x="9918040" y="0"/>
                </a:cubicBezTo>
                <a:cubicBezTo>
                  <a:pt x="10105934" y="-37240"/>
                  <a:pt x="10665991" y="56374"/>
                  <a:pt x="11020044" y="0"/>
                </a:cubicBezTo>
                <a:cubicBezTo>
                  <a:pt x="11043943" y="294386"/>
                  <a:pt x="10999309" y="419354"/>
                  <a:pt x="11020044" y="617824"/>
                </a:cubicBezTo>
                <a:cubicBezTo>
                  <a:pt x="11040779" y="816294"/>
                  <a:pt x="11008734" y="962815"/>
                  <a:pt x="11020044" y="1211886"/>
                </a:cubicBezTo>
                <a:cubicBezTo>
                  <a:pt x="11031354" y="1460957"/>
                  <a:pt x="10969383" y="1489913"/>
                  <a:pt x="11020044" y="1734660"/>
                </a:cubicBezTo>
                <a:cubicBezTo>
                  <a:pt x="11070705" y="1979407"/>
                  <a:pt x="11008437" y="2195646"/>
                  <a:pt x="11020044" y="2376247"/>
                </a:cubicBezTo>
                <a:cubicBezTo>
                  <a:pt x="10849295" y="2438916"/>
                  <a:pt x="10660330" y="2322438"/>
                  <a:pt x="10440042" y="2376247"/>
                </a:cubicBezTo>
                <a:cubicBezTo>
                  <a:pt x="10219754" y="2430056"/>
                  <a:pt x="10208848" y="2355265"/>
                  <a:pt x="10080440" y="2376247"/>
                </a:cubicBezTo>
                <a:cubicBezTo>
                  <a:pt x="9952032" y="2397229"/>
                  <a:pt x="9643606" y="2305669"/>
                  <a:pt x="9280037" y="2376247"/>
                </a:cubicBezTo>
                <a:cubicBezTo>
                  <a:pt x="8916468" y="2446825"/>
                  <a:pt x="8721487" y="2349258"/>
                  <a:pt x="8479634" y="2376247"/>
                </a:cubicBezTo>
                <a:cubicBezTo>
                  <a:pt x="8237781" y="2403236"/>
                  <a:pt x="8174024" y="2327147"/>
                  <a:pt x="7899632" y="2376247"/>
                </a:cubicBezTo>
                <a:cubicBezTo>
                  <a:pt x="7625240" y="2425347"/>
                  <a:pt x="7545927" y="2319120"/>
                  <a:pt x="7319629" y="2376247"/>
                </a:cubicBezTo>
                <a:cubicBezTo>
                  <a:pt x="7093331" y="2433374"/>
                  <a:pt x="6853344" y="2341917"/>
                  <a:pt x="6629426" y="2376247"/>
                </a:cubicBezTo>
                <a:cubicBezTo>
                  <a:pt x="6405508" y="2410577"/>
                  <a:pt x="6276141" y="2356733"/>
                  <a:pt x="6049424" y="2376247"/>
                </a:cubicBezTo>
                <a:cubicBezTo>
                  <a:pt x="5822707" y="2395761"/>
                  <a:pt x="5606877" y="2351959"/>
                  <a:pt x="5469422" y="2376247"/>
                </a:cubicBezTo>
                <a:cubicBezTo>
                  <a:pt x="5331967" y="2400535"/>
                  <a:pt x="5168362" y="2325468"/>
                  <a:pt x="4889420" y="2376247"/>
                </a:cubicBezTo>
                <a:cubicBezTo>
                  <a:pt x="4610478" y="2427026"/>
                  <a:pt x="4432201" y="2326031"/>
                  <a:pt x="4089016" y="2376247"/>
                </a:cubicBezTo>
                <a:cubicBezTo>
                  <a:pt x="3745831" y="2426463"/>
                  <a:pt x="3586054" y="2296789"/>
                  <a:pt x="3288613" y="2376247"/>
                </a:cubicBezTo>
                <a:cubicBezTo>
                  <a:pt x="2991172" y="2455705"/>
                  <a:pt x="2857111" y="2368047"/>
                  <a:pt x="2708611" y="2376247"/>
                </a:cubicBezTo>
                <a:cubicBezTo>
                  <a:pt x="2560111" y="2384447"/>
                  <a:pt x="2470655" y="2368950"/>
                  <a:pt x="2238809" y="2376247"/>
                </a:cubicBezTo>
                <a:cubicBezTo>
                  <a:pt x="2006963" y="2383544"/>
                  <a:pt x="2035505" y="2339469"/>
                  <a:pt x="1879208" y="2376247"/>
                </a:cubicBezTo>
                <a:cubicBezTo>
                  <a:pt x="1722911" y="2413025"/>
                  <a:pt x="1630449" y="2369952"/>
                  <a:pt x="1519606" y="2376247"/>
                </a:cubicBezTo>
                <a:cubicBezTo>
                  <a:pt x="1408763" y="2382542"/>
                  <a:pt x="999750" y="2352259"/>
                  <a:pt x="719203" y="2376247"/>
                </a:cubicBezTo>
                <a:cubicBezTo>
                  <a:pt x="438656" y="2400235"/>
                  <a:pt x="339614" y="2365216"/>
                  <a:pt x="0" y="2376247"/>
                </a:cubicBezTo>
                <a:cubicBezTo>
                  <a:pt x="-45634" y="2235763"/>
                  <a:pt x="11318" y="2003690"/>
                  <a:pt x="0" y="1853473"/>
                </a:cubicBezTo>
                <a:cubicBezTo>
                  <a:pt x="-11318" y="1703256"/>
                  <a:pt x="520" y="1445922"/>
                  <a:pt x="0" y="1306936"/>
                </a:cubicBezTo>
                <a:cubicBezTo>
                  <a:pt x="-520" y="1167950"/>
                  <a:pt x="47706" y="896995"/>
                  <a:pt x="0" y="760399"/>
                </a:cubicBezTo>
                <a:cubicBezTo>
                  <a:pt x="-47706" y="623803"/>
                  <a:pt x="63525" y="237184"/>
                  <a:pt x="0" y="0"/>
                </a:cubicBezTo>
                <a:close/>
              </a:path>
            </a:pathLst>
          </a:custGeom>
          <a:ln w="28575">
            <a:solidFill>
              <a:schemeClr val="accent1"/>
            </a:solidFill>
          </a:ln>
        </p:spPr>
      </p:pic>
    </p:spTree>
    <p:extLst>
      <p:ext uri="{BB962C8B-B14F-4D97-AF65-F5344CB8AC3E}">
        <p14:creationId xmlns:p14="http://schemas.microsoft.com/office/powerpoint/2010/main" val="3554704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98DDD4-DD1C-9E0A-664B-B98615C867DD}"/>
              </a:ext>
            </a:extLst>
          </p:cNvPr>
          <p:cNvSpPr/>
          <p:nvPr/>
        </p:nvSpPr>
        <p:spPr>
          <a:xfrm>
            <a:off x="3826933" y="632178"/>
            <a:ext cx="4538134" cy="1197849"/>
          </a:xfrm>
          <a:custGeom>
            <a:avLst/>
            <a:gdLst>
              <a:gd name="connsiteX0" fmla="*/ 0 w 4538134"/>
              <a:gd name="connsiteY0" fmla="*/ 0 h 1197849"/>
              <a:gd name="connsiteX1" fmla="*/ 658029 w 4538134"/>
              <a:gd name="connsiteY1" fmla="*/ 0 h 1197849"/>
              <a:gd name="connsiteX2" fmla="*/ 1134534 w 4538134"/>
              <a:gd name="connsiteY2" fmla="*/ 0 h 1197849"/>
              <a:gd name="connsiteX3" fmla="*/ 1792563 w 4538134"/>
              <a:gd name="connsiteY3" fmla="*/ 0 h 1197849"/>
              <a:gd name="connsiteX4" fmla="*/ 2269067 w 4538134"/>
              <a:gd name="connsiteY4" fmla="*/ 0 h 1197849"/>
              <a:gd name="connsiteX5" fmla="*/ 2836334 w 4538134"/>
              <a:gd name="connsiteY5" fmla="*/ 0 h 1197849"/>
              <a:gd name="connsiteX6" fmla="*/ 3312838 w 4538134"/>
              <a:gd name="connsiteY6" fmla="*/ 0 h 1197849"/>
              <a:gd name="connsiteX7" fmla="*/ 3743961 w 4538134"/>
              <a:gd name="connsiteY7" fmla="*/ 0 h 1197849"/>
              <a:gd name="connsiteX8" fmla="*/ 4538134 w 4538134"/>
              <a:gd name="connsiteY8" fmla="*/ 0 h 1197849"/>
              <a:gd name="connsiteX9" fmla="*/ 4538134 w 4538134"/>
              <a:gd name="connsiteY9" fmla="*/ 598925 h 1197849"/>
              <a:gd name="connsiteX10" fmla="*/ 4538134 w 4538134"/>
              <a:gd name="connsiteY10" fmla="*/ 1197849 h 1197849"/>
              <a:gd name="connsiteX11" fmla="*/ 3970867 w 4538134"/>
              <a:gd name="connsiteY11" fmla="*/ 1197849 h 1197849"/>
              <a:gd name="connsiteX12" fmla="*/ 3358219 w 4538134"/>
              <a:gd name="connsiteY12" fmla="*/ 1197849 h 1197849"/>
              <a:gd name="connsiteX13" fmla="*/ 2745571 w 4538134"/>
              <a:gd name="connsiteY13" fmla="*/ 1197849 h 1197849"/>
              <a:gd name="connsiteX14" fmla="*/ 2314448 w 4538134"/>
              <a:gd name="connsiteY14" fmla="*/ 1197849 h 1197849"/>
              <a:gd name="connsiteX15" fmla="*/ 1701800 w 4538134"/>
              <a:gd name="connsiteY15" fmla="*/ 1197849 h 1197849"/>
              <a:gd name="connsiteX16" fmla="*/ 1225296 w 4538134"/>
              <a:gd name="connsiteY16" fmla="*/ 1197849 h 1197849"/>
              <a:gd name="connsiteX17" fmla="*/ 658029 w 4538134"/>
              <a:gd name="connsiteY17" fmla="*/ 1197849 h 1197849"/>
              <a:gd name="connsiteX18" fmla="*/ 0 w 4538134"/>
              <a:gd name="connsiteY18" fmla="*/ 1197849 h 1197849"/>
              <a:gd name="connsiteX19" fmla="*/ 0 w 4538134"/>
              <a:gd name="connsiteY19" fmla="*/ 574968 h 1197849"/>
              <a:gd name="connsiteX20" fmla="*/ 0 w 4538134"/>
              <a:gd name="connsiteY20" fmla="*/ 0 h 119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38134" h="1197849" fill="none" extrusionOk="0">
                <a:moveTo>
                  <a:pt x="0" y="0"/>
                </a:moveTo>
                <a:cubicBezTo>
                  <a:pt x="245696" y="-42686"/>
                  <a:pt x="392198" y="45272"/>
                  <a:pt x="658029" y="0"/>
                </a:cubicBezTo>
                <a:cubicBezTo>
                  <a:pt x="923860" y="-45272"/>
                  <a:pt x="1020766" y="32759"/>
                  <a:pt x="1134534" y="0"/>
                </a:cubicBezTo>
                <a:cubicBezTo>
                  <a:pt x="1248302" y="-32759"/>
                  <a:pt x="1645571" y="51848"/>
                  <a:pt x="1792563" y="0"/>
                </a:cubicBezTo>
                <a:cubicBezTo>
                  <a:pt x="1939555" y="-51848"/>
                  <a:pt x="2117389" y="38178"/>
                  <a:pt x="2269067" y="0"/>
                </a:cubicBezTo>
                <a:cubicBezTo>
                  <a:pt x="2420745" y="-38178"/>
                  <a:pt x="2661978" y="21660"/>
                  <a:pt x="2836334" y="0"/>
                </a:cubicBezTo>
                <a:cubicBezTo>
                  <a:pt x="3010690" y="-21660"/>
                  <a:pt x="3093958" y="46407"/>
                  <a:pt x="3312838" y="0"/>
                </a:cubicBezTo>
                <a:cubicBezTo>
                  <a:pt x="3531718" y="-46407"/>
                  <a:pt x="3613330" y="43586"/>
                  <a:pt x="3743961" y="0"/>
                </a:cubicBezTo>
                <a:cubicBezTo>
                  <a:pt x="3874592" y="-43586"/>
                  <a:pt x="4350275" y="8121"/>
                  <a:pt x="4538134" y="0"/>
                </a:cubicBezTo>
                <a:cubicBezTo>
                  <a:pt x="4604159" y="132446"/>
                  <a:pt x="4522103" y="352686"/>
                  <a:pt x="4538134" y="598925"/>
                </a:cubicBezTo>
                <a:cubicBezTo>
                  <a:pt x="4554165" y="845165"/>
                  <a:pt x="4479753" y="1011383"/>
                  <a:pt x="4538134" y="1197849"/>
                </a:cubicBezTo>
                <a:cubicBezTo>
                  <a:pt x="4342024" y="1247145"/>
                  <a:pt x="4180036" y="1191264"/>
                  <a:pt x="3970867" y="1197849"/>
                </a:cubicBezTo>
                <a:cubicBezTo>
                  <a:pt x="3761698" y="1204434"/>
                  <a:pt x="3518159" y="1139354"/>
                  <a:pt x="3358219" y="1197849"/>
                </a:cubicBezTo>
                <a:cubicBezTo>
                  <a:pt x="3198279" y="1256344"/>
                  <a:pt x="2930607" y="1188169"/>
                  <a:pt x="2745571" y="1197849"/>
                </a:cubicBezTo>
                <a:cubicBezTo>
                  <a:pt x="2560535" y="1207529"/>
                  <a:pt x="2434792" y="1165776"/>
                  <a:pt x="2314448" y="1197849"/>
                </a:cubicBezTo>
                <a:cubicBezTo>
                  <a:pt x="2194104" y="1229922"/>
                  <a:pt x="1869460" y="1136786"/>
                  <a:pt x="1701800" y="1197849"/>
                </a:cubicBezTo>
                <a:cubicBezTo>
                  <a:pt x="1534140" y="1258912"/>
                  <a:pt x="1359801" y="1159352"/>
                  <a:pt x="1225296" y="1197849"/>
                </a:cubicBezTo>
                <a:cubicBezTo>
                  <a:pt x="1090791" y="1236346"/>
                  <a:pt x="827468" y="1164206"/>
                  <a:pt x="658029" y="1197849"/>
                </a:cubicBezTo>
                <a:cubicBezTo>
                  <a:pt x="488590" y="1231492"/>
                  <a:pt x="269877" y="1181320"/>
                  <a:pt x="0" y="1197849"/>
                </a:cubicBezTo>
                <a:cubicBezTo>
                  <a:pt x="-34470" y="1000418"/>
                  <a:pt x="66200" y="828663"/>
                  <a:pt x="0" y="574968"/>
                </a:cubicBezTo>
                <a:cubicBezTo>
                  <a:pt x="-66200" y="321273"/>
                  <a:pt x="6012" y="193672"/>
                  <a:pt x="0" y="0"/>
                </a:cubicBezTo>
                <a:close/>
              </a:path>
              <a:path w="4538134" h="1197849" stroke="0" extrusionOk="0">
                <a:moveTo>
                  <a:pt x="0" y="0"/>
                </a:moveTo>
                <a:cubicBezTo>
                  <a:pt x="229983" y="-2953"/>
                  <a:pt x="362984" y="58518"/>
                  <a:pt x="521885" y="0"/>
                </a:cubicBezTo>
                <a:cubicBezTo>
                  <a:pt x="680787" y="-58518"/>
                  <a:pt x="867730" y="55884"/>
                  <a:pt x="1089152" y="0"/>
                </a:cubicBezTo>
                <a:cubicBezTo>
                  <a:pt x="1310574" y="-55884"/>
                  <a:pt x="1502540" y="35552"/>
                  <a:pt x="1747182" y="0"/>
                </a:cubicBezTo>
                <a:cubicBezTo>
                  <a:pt x="1991824" y="-35552"/>
                  <a:pt x="2027789" y="13641"/>
                  <a:pt x="2269067" y="0"/>
                </a:cubicBezTo>
                <a:cubicBezTo>
                  <a:pt x="2510345" y="-13641"/>
                  <a:pt x="2581613" y="2075"/>
                  <a:pt x="2745571" y="0"/>
                </a:cubicBezTo>
                <a:cubicBezTo>
                  <a:pt x="2909529" y="-2075"/>
                  <a:pt x="3133535" y="34807"/>
                  <a:pt x="3312838" y="0"/>
                </a:cubicBezTo>
                <a:cubicBezTo>
                  <a:pt x="3492141" y="-34807"/>
                  <a:pt x="3632853" y="27562"/>
                  <a:pt x="3834723" y="0"/>
                </a:cubicBezTo>
                <a:cubicBezTo>
                  <a:pt x="4036593" y="-27562"/>
                  <a:pt x="4286040" y="83787"/>
                  <a:pt x="4538134" y="0"/>
                </a:cubicBezTo>
                <a:cubicBezTo>
                  <a:pt x="4565436" y="191168"/>
                  <a:pt x="4505582" y="334003"/>
                  <a:pt x="4538134" y="562989"/>
                </a:cubicBezTo>
                <a:cubicBezTo>
                  <a:pt x="4570686" y="791975"/>
                  <a:pt x="4477475" y="924129"/>
                  <a:pt x="4538134" y="1197849"/>
                </a:cubicBezTo>
                <a:cubicBezTo>
                  <a:pt x="4328037" y="1270188"/>
                  <a:pt x="4226259" y="1180054"/>
                  <a:pt x="3925486" y="1197849"/>
                </a:cubicBezTo>
                <a:cubicBezTo>
                  <a:pt x="3624713" y="1215644"/>
                  <a:pt x="3606721" y="1130938"/>
                  <a:pt x="3312838" y="1197849"/>
                </a:cubicBezTo>
                <a:cubicBezTo>
                  <a:pt x="3018955" y="1264760"/>
                  <a:pt x="3052104" y="1184131"/>
                  <a:pt x="2881715" y="1197849"/>
                </a:cubicBezTo>
                <a:cubicBezTo>
                  <a:pt x="2711326" y="1211567"/>
                  <a:pt x="2467867" y="1178535"/>
                  <a:pt x="2314448" y="1197849"/>
                </a:cubicBezTo>
                <a:cubicBezTo>
                  <a:pt x="2161029" y="1217163"/>
                  <a:pt x="1976712" y="1168063"/>
                  <a:pt x="1747182" y="1197849"/>
                </a:cubicBezTo>
                <a:cubicBezTo>
                  <a:pt x="1517652" y="1227635"/>
                  <a:pt x="1390231" y="1138226"/>
                  <a:pt x="1089152" y="1197849"/>
                </a:cubicBezTo>
                <a:cubicBezTo>
                  <a:pt x="788073" y="1257472"/>
                  <a:pt x="812731" y="1195177"/>
                  <a:pt x="612648" y="1197849"/>
                </a:cubicBezTo>
                <a:cubicBezTo>
                  <a:pt x="412565" y="1200521"/>
                  <a:pt x="242301" y="1173723"/>
                  <a:pt x="0" y="1197849"/>
                </a:cubicBezTo>
                <a:cubicBezTo>
                  <a:pt x="-34023" y="940861"/>
                  <a:pt x="7373" y="749646"/>
                  <a:pt x="0" y="610903"/>
                </a:cubicBezTo>
                <a:cubicBezTo>
                  <a:pt x="-7373" y="472160"/>
                  <a:pt x="31809" y="224280"/>
                  <a:pt x="0" y="0"/>
                </a:cubicBezTo>
                <a:close/>
              </a:path>
            </a:pathLst>
          </a:custGeom>
          <a:solidFill>
            <a:schemeClr val="bg1"/>
          </a:solidFill>
          <a:ln w="76200">
            <a:solidFill>
              <a:srgbClr val="00246C"/>
            </a:solidFill>
            <a:extLst>
              <a:ext uri="{C807C97D-BFC1-408E-A445-0C87EB9F89A2}">
                <ask:lineSketchStyleProps xmlns:ask="http://schemas.microsoft.com/office/drawing/2018/sketchyshapes" sd="3892444552">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7F45AD4-BA30-1039-0402-485C1E6FC9F7}"/>
              </a:ext>
            </a:extLst>
          </p:cNvPr>
          <p:cNvSpPr>
            <a:spLocks noGrp="1"/>
          </p:cNvSpPr>
          <p:nvPr>
            <p:ph type="sldNum" sz="quarter" idx="12"/>
          </p:nvPr>
        </p:nvSpPr>
        <p:spPr/>
        <p:txBody>
          <a:bodyPr/>
          <a:lstStyle/>
          <a:p>
            <a:fld id="{3A98EE3D-8CD1-4C3F-BD1C-C98C9596463C}" type="slidenum">
              <a:rPr lang="en-US" smtClean="0"/>
              <a:t>17</a:t>
            </a:fld>
            <a:endParaRPr lang="en-US"/>
          </a:p>
        </p:txBody>
      </p:sp>
      <p:pic>
        <p:nvPicPr>
          <p:cNvPr id="2" name="Picture Placeholder 9" descr="Numbers Free Stock Photo - Public Domain Pictures">
            <a:extLst>
              <a:ext uri="{FF2B5EF4-FFF2-40B4-BE49-F238E27FC236}">
                <a16:creationId xmlns:a16="http://schemas.microsoft.com/office/drawing/2014/main" id="{75F5389A-06BE-9BA5-3997-55D056139F2C}"/>
              </a:ext>
            </a:extLst>
          </p:cNvPr>
          <p:cNvPicPr>
            <a:picLocks noChangeAspect="1"/>
          </p:cNvPicPr>
          <p:nvPr/>
        </p:nvPicPr>
        <p:blipFill>
          <a:blip r:embed="rId3">
            <a:extLst>
              <a:ext uri="{837473B0-CC2E-450A-ABE3-18F120FF3D39}">
                <a1611:picAttrSrcUrl xmlns:a1611="http://schemas.microsoft.com/office/drawing/2016/11/main" r:id="rId4"/>
              </a:ext>
            </a:extLst>
          </a:blip>
          <a:srcRect t="27786" b="27786"/>
          <a:stretch>
            <a:fillRect/>
          </a:stretch>
        </p:blipFill>
        <p:spPr>
          <a:xfrm>
            <a:off x="0" y="3206044"/>
            <a:ext cx="12192000" cy="3651955"/>
          </a:xfrm>
          <a:custGeom>
            <a:avLst/>
            <a:gdLst>
              <a:gd name="connsiteX0" fmla="*/ 0 w 12192000"/>
              <a:gd name="connsiteY0" fmla="*/ 0 h 3651955"/>
              <a:gd name="connsiteX1" fmla="*/ 580571 w 12192000"/>
              <a:gd name="connsiteY1" fmla="*/ 0 h 3651955"/>
              <a:gd name="connsiteX2" fmla="*/ 1404983 w 12192000"/>
              <a:gd name="connsiteY2" fmla="*/ 0 h 3651955"/>
              <a:gd name="connsiteX3" fmla="*/ 1619794 w 12192000"/>
              <a:gd name="connsiteY3" fmla="*/ 0 h 3651955"/>
              <a:gd name="connsiteX4" fmla="*/ 2078446 w 12192000"/>
              <a:gd name="connsiteY4" fmla="*/ 0 h 3651955"/>
              <a:gd name="connsiteX5" fmla="*/ 2902857 w 12192000"/>
              <a:gd name="connsiteY5" fmla="*/ 0 h 3651955"/>
              <a:gd name="connsiteX6" fmla="*/ 3361509 w 12192000"/>
              <a:gd name="connsiteY6" fmla="*/ 0 h 3651955"/>
              <a:gd name="connsiteX7" fmla="*/ 4064000 w 12192000"/>
              <a:gd name="connsiteY7" fmla="*/ 0 h 3651955"/>
              <a:gd name="connsiteX8" fmla="*/ 4522651 w 12192000"/>
              <a:gd name="connsiteY8" fmla="*/ 0 h 3651955"/>
              <a:gd name="connsiteX9" fmla="*/ 5347063 w 12192000"/>
              <a:gd name="connsiteY9" fmla="*/ 0 h 3651955"/>
              <a:gd name="connsiteX10" fmla="*/ 6049554 w 12192000"/>
              <a:gd name="connsiteY10" fmla="*/ 0 h 3651955"/>
              <a:gd name="connsiteX11" fmla="*/ 6752046 w 12192000"/>
              <a:gd name="connsiteY11" fmla="*/ 0 h 3651955"/>
              <a:gd name="connsiteX12" fmla="*/ 6966857 w 12192000"/>
              <a:gd name="connsiteY12" fmla="*/ 0 h 3651955"/>
              <a:gd name="connsiteX13" fmla="*/ 7303589 w 12192000"/>
              <a:gd name="connsiteY13" fmla="*/ 0 h 3651955"/>
              <a:gd name="connsiteX14" fmla="*/ 8128000 w 12192000"/>
              <a:gd name="connsiteY14" fmla="*/ 0 h 3651955"/>
              <a:gd name="connsiteX15" fmla="*/ 8952411 w 12192000"/>
              <a:gd name="connsiteY15" fmla="*/ 0 h 3651955"/>
              <a:gd name="connsiteX16" fmla="*/ 9289143 w 12192000"/>
              <a:gd name="connsiteY16" fmla="*/ 0 h 3651955"/>
              <a:gd name="connsiteX17" fmla="*/ 9503954 w 12192000"/>
              <a:gd name="connsiteY17" fmla="*/ 0 h 3651955"/>
              <a:gd name="connsiteX18" fmla="*/ 9718766 w 12192000"/>
              <a:gd name="connsiteY18" fmla="*/ 0 h 3651955"/>
              <a:gd name="connsiteX19" fmla="*/ 10055497 w 12192000"/>
              <a:gd name="connsiteY19" fmla="*/ 0 h 3651955"/>
              <a:gd name="connsiteX20" fmla="*/ 10879909 w 12192000"/>
              <a:gd name="connsiteY20" fmla="*/ 0 h 3651955"/>
              <a:gd name="connsiteX21" fmla="*/ 11216640 w 12192000"/>
              <a:gd name="connsiteY21" fmla="*/ 0 h 3651955"/>
              <a:gd name="connsiteX22" fmla="*/ 11675291 w 12192000"/>
              <a:gd name="connsiteY22" fmla="*/ 0 h 3651955"/>
              <a:gd name="connsiteX23" fmla="*/ 12192000 w 12192000"/>
              <a:gd name="connsiteY23" fmla="*/ 0 h 3651955"/>
              <a:gd name="connsiteX24" fmla="*/ 12192000 w 12192000"/>
              <a:gd name="connsiteY24" fmla="*/ 412149 h 3651955"/>
              <a:gd name="connsiteX25" fmla="*/ 12192000 w 12192000"/>
              <a:gd name="connsiteY25" fmla="*/ 970377 h 3651955"/>
              <a:gd name="connsiteX26" fmla="*/ 12192000 w 12192000"/>
              <a:gd name="connsiteY26" fmla="*/ 1492084 h 3651955"/>
              <a:gd name="connsiteX27" fmla="*/ 12192000 w 12192000"/>
              <a:gd name="connsiteY27" fmla="*/ 1977273 h 3651955"/>
              <a:gd name="connsiteX28" fmla="*/ 12192000 w 12192000"/>
              <a:gd name="connsiteY28" fmla="*/ 2389422 h 3651955"/>
              <a:gd name="connsiteX29" fmla="*/ 12192000 w 12192000"/>
              <a:gd name="connsiteY29" fmla="*/ 2947649 h 3651955"/>
              <a:gd name="connsiteX30" fmla="*/ 12192000 w 12192000"/>
              <a:gd name="connsiteY30" fmla="*/ 3651955 h 3651955"/>
              <a:gd name="connsiteX31" fmla="*/ 11855269 w 12192000"/>
              <a:gd name="connsiteY31" fmla="*/ 3651955 h 3651955"/>
              <a:gd name="connsiteX32" fmla="*/ 11030857 w 12192000"/>
              <a:gd name="connsiteY32" fmla="*/ 3651955 h 3651955"/>
              <a:gd name="connsiteX33" fmla="*/ 10450286 w 12192000"/>
              <a:gd name="connsiteY33" fmla="*/ 3651955 h 3651955"/>
              <a:gd name="connsiteX34" fmla="*/ 10113554 w 12192000"/>
              <a:gd name="connsiteY34" fmla="*/ 3651955 h 3651955"/>
              <a:gd name="connsiteX35" fmla="*/ 9654903 w 12192000"/>
              <a:gd name="connsiteY35" fmla="*/ 3651955 h 3651955"/>
              <a:gd name="connsiteX36" fmla="*/ 8952411 w 12192000"/>
              <a:gd name="connsiteY36" fmla="*/ 3651955 h 3651955"/>
              <a:gd name="connsiteX37" fmla="*/ 8493760 w 12192000"/>
              <a:gd name="connsiteY37" fmla="*/ 3651955 h 3651955"/>
              <a:gd name="connsiteX38" fmla="*/ 7669349 w 12192000"/>
              <a:gd name="connsiteY38" fmla="*/ 3651955 h 3651955"/>
              <a:gd name="connsiteX39" fmla="*/ 7454537 w 12192000"/>
              <a:gd name="connsiteY39" fmla="*/ 3651955 h 3651955"/>
              <a:gd name="connsiteX40" fmla="*/ 7239726 w 12192000"/>
              <a:gd name="connsiteY40" fmla="*/ 3651955 h 3651955"/>
              <a:gd name="connsiteX41" fmla="*/ 6659154 w 12192000"/>
              <a:gd name="connsiteY41" fmla="*/ 3651955 h 3651955"/>
              <a:gd name="connsiteX42" fmla="*/ 6200503 w 12192000"/>
              <a:gd name="connsiteY42" fmla="*/ 3651955 h 3651955"/>
              <a:gd name="connsiteX43" fmla="*/ 5863771 w 12192000"/>
              <a:gd name="connsiteY43" fmla="*/ 3651955 h 3651955"/>
              <a:gd name="connsiteX44" fmla="*/ 5161280 w 12192000"/>
              <a:gd name="connsiteY44" fmla="*/ 3651955 h 3651955"/>
              <a:gd name="connsiteX45" fmla="*/ 4946469 w 12192000"/>
              <a:gd name="connsiteY45" fmla="*/ 3651955 h 3651955"/>
              <a:gd name="connsiteX46" fmla="*/ 4243977 w 12192000"/>
              <a:gd name="connsiteY46" fmla="*/ 3651955 h 3651955"/>
              <a:gd name="connsiteX47" fmla="*/ 3785326 w 12192000"/>
              <a:gd name="connsiteY47" fmla="*/ 3651955 h 3651955"/>
              <a:gd name="connsiteX48" fmla="*/ 3326674 w 12192000"/>
              <a:gd name="connsiteY48" fmla="*/ 3651955 h 3651955"/>
              <a:gd name="connsiteX49" fmla="*/ 2868023 w 12192000"/>
              <a:gd name="connsiteY49" fmla="*/ 3651955 h 3651955"/>
              <a:gd name="connsiteX50" fmla="*/ 2409371 w 12192000"/>
              <a:gd name="connsiteY50" fmla="*/ 3651955 h 3651955"/>
              <a:gd name="connsiteX51" fmla="*/ 1828800 w 12192000"/>
              <a:gd name="connsiteY51" fmla="*/ 3651955 h 3651955"/>
              <a:gd name="connsiteX52" fmla="*/ 1248229 w 12192000"/>
              <a:gd name="connsiteY52" fmla="*/ 3651955 h 3651955"/>
              <a:gd name="connsiteX53" fmla="*/ 667657 w 12192000"/>
              <a:gd name="connsiteY53" fmla="*/ 3651955 h 3651955"/>
              <a:gd name="connsiteX54" fmla="*/ 0 w 12192000"/>
              <a:gd name="connsiteY54" fmla="*/ 3651955 h 3651955"/>
              <a:gd name="connsiteX55" fmla="*/ 0 w 12192000"/>
              <a:gd name="connsiteY55" fmla="*/ 3239806 h 3651955"/>
              <a:gd name="connsiteX56" fmla="*/ 0 w 12192000"/>
              <a:gd name="connsiteY56" fmla="*/ 2681578 h 3651955"/>
              <a:gd name="connsiteX57" fmla="*/ 0 w 12192000"/>
              <a:gd name="connsiteY57" fmla="*/ 2159871 h 3651955"/>
              <a:gd name="connsiteX58" fmla="*/ 0 w 12192000"/>
              <a:gd name="connsiteY58" fmla="*/ 1711202 h 3651955"/>
              <a:gd name="connsiteX59" fmla="*/ 0 w 12192000"/>
              <a:gd name="connsiteY59" fmla="*/ 1226013 h 3651955"/>
              <a:gd name="connsiteX60" fmla="*/ 0 w 12192000"/>
              <a:gd name="connsiteY60" fmla="*/ 777345 h 3651955"/>
              <a:gd name="connsiteX61" fmla="*/ 0 w 12192000"/>
              <a:gd name="connsiteY61" fmla="*/ 0 h 365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2192000" h="3651955" fill="none" extrusionOk="0">
                <a:moveTo>
                  <a:pt x="0" y="0"/>
                </a:moveTo>
                <a:cubicBezTo>
                  <a:pt x="259531" y="-13068"/>
                  <a:pt x="448683" y="53733"/>
                  <a:pt x="580571" y="0"/>
                </a:cubicBezTo>
                <a:cubicBezTo>
                  <a:pt x="712459" y="-53733"/>
                  <a:pt x="1156299" y="70970"/>
                  <a:pt x="1404983" y="0"/>
                </a:cubicBezTo>
                <a:cubicBezTo>
                  <a:pt x="1653667" y="-70970"/>
                  <a:pt x="1534063" y="15221"/>
                  <a:pt x="1619794" y="0"/>
                </a:cubicBezTo>
                <a:cubicBezTo>
                  <a:pt x="1705525" y="-15221"/>
                  <a:pt x="1935813" y="6084"/>
                  <a:pt x="2078446" y="0"/>
                </a:cubicBezTo>
                <a:cubicBezTo>
                  <a:pt x="2221079" y="-6084"/>
                  <a:pt x="2633391" y="79674"/>
                  <a:pt x="2902857" y="0"/>
                </a:cubicBezTo>
                <a:cubicBezTo>
                  <a:pt x="3172323" y="-79674"/>
                  <a:pt x="3174023" y="20652"/>
                  <a:pt x="3361509" y="0"/>
                </a:cubicBezTo>
                <a:cubicBezTo>
                  <a:pt x="3548995" y="-20652"/>
                  <a:pt x="3814306" y="11115"/>
                  <a:pt x="4064000" y="0"/>
                </a:cubicBezTo>
                <a:cubicBezTo>
                  <a:pt x="4313694" y="-11115"/>
                  <a:pt x="4388793" y="12436"/>
                  <a:pt x="4522651" y="0"/>
                </a:cubicBezTo>
                <a:cubicBezTo>
                  <a:pt x="4656509" y="-12436"/>
                  <a:pt x="5164493" y="35611"/>
                  <a:pt x="5347063" y="0"/>
                </a:cubicBezTo>
                <a:cubicBezTo>
                  <a:pt x="5529633" y="-35611"/>
                  <a:pt x="5881195" y="28204"/>
                  <a:pt x="6049554" y="0"/>
                </a:cubicBezTo>
                <a:cubicBezTo>
                  <a:pt x="6217913" y="-28204"/>
                  <a:pt x="6519628" y="44489"/>
                  <a:pt x="6752046" y="0"/>
                </a:cubicBezTo>
                <a:cubicBezTo>
                  <a:pt x="6984464" y="-44489"/>
                  <a:pt x="6920334" y="933"/>
                  <a:pt x="6966857" y="0"/>
                </a:cubicBezTo>
                <a:cubicBezTo>
                  <a:pt x="7013380" y="-933"/>
                  <a:pt x="7188027" y="19160"/>
                  <a:pt x="7303589" y="0"/>
                </a:cubicBezTo>
                <a:cubicBezTo>
                  <a:pt x="7419151" y="-19160"/>
                  <a:pt x="7758981" y="15297"/>
                  <a:pt x="8128000" y="0"/>
                </a:cubicBezTo>
                <a:cubicBezTo>
                  <a:pt x="8497019" y="-15297"/>
                  <a:pt x="8723238" y="51309"/>
                  <a:pt x="8952411" y="0"/>
                </a:cubicBezTo>
                <a:cubicBezTo>
                  <a:pt x="9181584" y="-51309"/>
                  <a:pt x="9173987" y="9927"/>
                  <a:pt x="9289143" y="0"/>
                </a:cubicBezTo>
                <a:cubicBezTo>
                  <a:pt x="9404299" y="-9927"/>
                  <a:pt x="9455870" y="21731"/>
                  <a:pt x="9503954" y="0"/>
                </a:cubicBezTo>
                <a:cubicBezTo>
                  <a:pt x="9552038" y="-21731"/>
                  <a:pt x="9647826" y="4390"/>
                  <a:pt x="9718766" y="0"/>
                </a:cubicBezTo>
                <a:cubicBezTo>
                  <a:pt x="9789706" y="-4390"/>
                  <a:pt x="9914428" y="17239"/>
                  <a:pt x="10055497" y="0"/>
                </a:cubicBezTo>
                <a:cubicBezTo>
                  <a:pt x="10196566" y="-17239"/>
                  <a:pt x="10618833" y="24746"/>
                  <a:pt x="10879909" y="0"/>
                </a:cubicBezTo>
                <a:cubicBezTo>
                  <a:pt x="11140985" y="-24746"/>
                  <a:pt x="11067961" y="31096"/>
                  <a:pt x="11216640" y="0"/>
                </a:cubicBezTo>
                <a:cubicBezTo>
                  <a:pt x="11365319" y="-31096"/>
                  <a:pt x="11527505" y="5580"/>
                  <a:pt x="11675291" y="0"/>
                </a:cubicBezTo>
                <a:cubicBezTo>
                  <a:pt x="11823077" y="-5580"/>
                  <a:pt x="12043262" y="27874"/>
                  <a:pt x="12192000" y="0"/>
                </a:cubicBezTo>
                <a:cubicBezTo>
                  <a:pt x="12201352" y="153507"/>
                  <a:pt x="12191722" y="255427"/>
                  <a:pt x="12192000" y="412149"/>
                </a:cubicBezTo>
                <a:cubicBezTo>
                  <a:pt x="12192278" y="568871"/>
                  <a:pt x="12185171" y="763563"/>
                  <a:pt x="12192000" y="970377"/>
                </a:cubicBezTo>
                <a:cubicBezTo>
                  <a:pt x="12198829" y="1177191"/>
                  <a:pt x="12154222" y="1329675"/>
                  <a:pt x="12192000" y="1492084"/>
                </a:cubicBezTo>
                <a:cubicBezTo>
                  <a:pt x="12229778" y="1654493"/>
                  <a:pt x="12171661" y="1848412"/>
                  <a:pt x="12192000" y="1977273"/>
                </a:cubicBezTo>
                <a:cubicBezTo>
                  <a:pt x="12212339" y="2106134"/>
                  <a:pt x="12159488" y="2223571"/>
                  <a:pt x="12192000" y="2389422"/>
                </a:cubicBezTo>
                <a:cubicBezTo>
                  <a:pt x="12224512" y="2555273"/>
                  <a:pt x="12161234" y="2743433"/>
                  <a:pt x="12192000" y="2947649"/>
                </a:cubicBezTo>
                <a:cubicBezTo>
                  <a:pt x="12222766" y="3151865"/>
                  <a:pt x="12113091" y="3484930"/>
                  <a:pt x="12192000" y="3651955"/>
                </a:cubicBezTo>
                <a:cubicBezTo>
                  <a:pt x="12115956" y="3665793"/>
                  <a:pt x="11979007" y="3613848"/>
                  <a:pt x="11855269" y="3651955"/>
                </a:cubicBezTo>
                <a:cubicBezTo>
                  <a:pt x="11731531" y="3690062"/>
                  <a:pt x="11324517" y="3609914"/>
                  <a:pt x="11030857" y="3651955"/>
                </a:cubicBezTo>
                <a:cubicBezTo>
                  <a:pt x="10737197" y="3693996"/>
                  <a:pt x="10596261" y="3588894"/>
                  <a:pt x="10450286" y="3651955"/>
                </a:cubicBezTo>
                <a:cubicBezTo>
                  <a:pt x="10304311" y="3715016"/>
                  <a:pt x="10198363" y="3618808"/>
                  <a:pt x="10113554" y="3651955"/>
                </a:cubicBezTo>
                <a:cubicBezTo>
                  <a:pt x="10028745" y="3685102"/>
                  <a:pt x="9749679" y="3633346"/>
                  <a:pt x="9654903" y="3651955"/>
                </a:cubicBezTo>
                <a:cubicBezTo>
                  <a:pt x="9560127" y="3670564"/>
                  <a:pt x="9186743" y="3601976"/>
                  <a:pt x="8952411" y="3651955"/>
                </a:cubicBezTo>
                <a:cubicBezTo>
                  <a:pt x="8718079" y="3701934"/>
                  <a:pt x="8720717" y="3611770"/>
                  <a:pt x="8493760" y="3651955"/>
                </a:cubicBezTo>
                <a:cubicBezTo>
                  <a:pt x="8266803" y="3692140"/>
                  <a:pt x="7835356" y="3572605"/>
                  <a:pt x="7669349" y="3651955"/>
                </a:cubicBezTo>
                <a:cubicBezTo>
                  <a:pt x="7503342" y="3731305"/>
                  <a:pt x="7516206" y="3642154"/>
                  <a:pt x="7454537" y="3651955"/>
                </a:cubicBezTo>
                <a:cubicBezTo>
                  <a:pt x="7392868" y="3661756"/>
                  <a:pt x="7339602" y="3635847"/>
                  <a:pt x="7239726" y="3651955"/>
                </a:cubicBezTo>
                <a:cubicBezTo>
                  <a:pt x="7139850" y="3668063"/>
                  <a:pt x="6777062" y="3641282"/>
                  <a:pt x="6659154" y="3651955"/>
                </a:cubicBezTo>
                <a:cubicBezTo>
                  <a:pt x="6541246" y="3662628"/>
                  <a:pt x="6380352" y="3614016"/>
                  <a:pt x="6200503" y="3651955"/>
                </a:cubicBezTo>
                <a:cubicBezTo>
                  <a:pt x="6020654" y="3689894"/>
                  <a:pt x="5975507" y="3650681"/>
                  <a:pt x="5863771" y="3651955"/>
                </a:cubicBezTo>
                <a:cubicBezTo>
                  <a:pt x="5752035" y="3653229"/>
                  <a:pt x="5339646" y="3575128"/>
                  <a:pt x="5161280" y="3651955"/>
                </a:cubicBezTo>
                <a:cubicBezTo>
                  <a:pt x="4982914" y="3728782"/>
                  <a:pt x="5003524" y="3649110"/>
                  <a:pt x="4946469" y="3651955"/>
                </a:cubicBezTo>
                <a:cubicBezTo>
                  <a:pt x="4889414" y="3654800"/>
                  <a:pt x="4588402" y="3598437"/>
                  <a:pt x="4243977" y="3651955"/>
                </a:cubicBezTo>
                <a:cubicBezTo>
                  <a:pt x="3899552" y="3705473"/>
                  <a:pt x="3966967" y="3642582"/>
                  <a:pt x="3785326" y="3651955"/>
                </a:cubicBezTo>
                <a:cubicBezTo>
                  <a:pt x="3603685" y="3661328"/>
                  <a:pt x="3479891" y="3610595"/>
                  <a:pt x="3326674" y="3651955"/>
                </a:cubicBezTo>
                <a:cubicBezTo>
                  <a:pt x="3173457" y="3693315"/>
                  <a:pt x="2983897" y="3641075"/>
                  <a:pt x="2868023" y="3651955"/>
                </a:cubicBezTo>
                <a:cubicBezTo>
                  <a:pt x="2752149" y="3662835"/>
                  <a:pt x="2611359" y="3645351"/>
                  <a:pt x="2409371" y="3651955"/>
                </a:cubicBezTo>
                <a:cubicBezTo>
                  <a:pt x="2207383" y="3658559"/>
                  <a:pt x="2031882" y="3645745"/>
                  <a:pt x="1828800" y="3651955"/>
                </a:cubicBezTo>
                <a:cubicBezTo>
                  <a:pt x="1625718" y="3658165"/>
                  <a:pt x="1384691" y="3612637"/>
                  <a:pt x="1248229" y="3651955"/>
                </a:cubicBezTo>
                <a:cubicBezTo>
                  <a:pt x="1111767" y="3691273"/>
                  <a:pt x="804390" y="3621458"/>
                  <a:pt x="667657" y="3651955"/>
                </a:cubicBezTo>
                <a:cubicBezTo>
                  <a:pt x="530924" y="3682452"/>
                  <a:pt x="319437" y="3612962"/>
                  <a:pt x="0" y="3651955"/>
                </a:cubicBezTo>
                <a:cubicBezTo>
                  <a:pt x="-16387" y="3463248"/>
                  <a:pt x="24306" y="3396898"/>
                  <a:pt x="0" y="3239806"/>
                </a:cubicBezTo>
                <a:cubicBezTo>
                  <a:pt x="-24306" y="3082714"/>
                  <a:pt x="2788" y="2855471"/>
                  <a:pt x="0" y="2681578"/>
                </a:cubicBezTo>
                <a:cubicBezTo>
                  <a:pt x="-2788" y="2507685"/>
                  <a:pt x="1380" y="2361276"/>
                  <a:pt x="0" y="2159871"/>
                </a:cubicBezTo>
                <a:cubicBezTo>
                  <a:pt x="-1380" y="1958466"/>
                  <a:pt x="37957" y="1909017"/>
                  <a:pt x="0" y="1711202"/>
                </a:cubicBezTo>
                <a:cubicBezTo>
                  <a:pt x="-37957" y="1513387"/>
                  <a:pt x="46347" y="1448874"/>
                  <a:pt x="0" y="1226013"/>
                </a:cubicBezTo>
                <a:cubicBezTo>
                  <a:pt x="-46347" y="1003152"/>
                  <a:pt x="41005" y="900018"/>
                  <a:pt x="0" y="777345"/>
                </a:cubicBezTo>
                <a:cubicBezTo>
                  <a:pt x="-41005" y="654672"/>
                  <a:pt x="53160" y="266425"/>
                  <a:pt x="0" y="0"/>
                </a:cubicBezTo>
                <a:close/>
              </a:path>
              <a:path w="12192000" h="3651955" stroke="0" extrusionOk="0">
                <a:moveTo>
                  <a:pt x="0" y="0"/>
                </a:moveTo>
                <a:cubicBezTo>
                  <a:pt x="102664" y="-5469"/>
                  <a:pt x="127300" y="10238"/>
                  <a:pt x="214811" y="0"/>
                </a:cubicBezTo>
                <a:cubicBezTo>
                  <a:pt x="302322" y="-10238"/>
                  <a:pt x="479993" y="45793"/>
                  <a:pt x="673463" y="0"/>
                </a:cubicBezTo>
                <a:cubicBezTo>
                  <a:pt x="866933" y="-45793"/>
                  <a:pt x="1012654" y="52312"/>
                  <a:pt x="1132114" y="0"/>
                </a:cubicBezTo>
                <a:cubicBezTo>
                  <a:pt x="1251574" y="-52312"/>
                  <a:pt x="1439600" y="36152"/>
                  <a:pt x="1590766" y="0"/>
                </a:cubicBezTo>
                <a:cubicBezTo>
                  <a:pt x="1741932" y="-36152"/>
                  <a:pt x="1997212" y="47144"/>
                  <a:pt x="2293257" y="0"/>
                </a:cubicBezTo>
                <a:cubicBezTo>
                  <a:pt x="2589302" y="-47144"/>
                  <a:pt x="2454544" y="18097"/>
                  <a:pt x="2508069" y="0"/>
                </a:cubicBezTo>
                <a:cubicBezTo>
                  <a:pt x="2561594" y="-18097"/>
                  <a:pt x="2887586" y="40056"/>
                  <a:pt x="3088640" y="0"/>
                </a:cubicBezTo>
                <a:cubicBezTo>
                  <a:pt x="3289694" y="-40056"/>
                  <a:pt x="3304450" y="3444"/>
                  <a:pt x="3425371" y="0"/>
                </a:cubicBezTo>
                <a:cubicBezTo>
                  <a:pt x="3546292" y="-3444"/>
                  <a:pt x="3987122" y="5567"/>
                  <a:pt x="4249783" y="0"/>
                </a:cubicBezTo>
                <a:cubicBezTo>
                  <a:pt x="4512444" y="-5567"/>
                  <a:pt x="4602900" y="31100"/>
                  <a:pt x="4708434" y="0"/>
                </a:cubicBezTo>
                <a:cubicBezTo>
                  <a:pt x="4813968" y="-31100"/>
                  <a:pt x="5176358" y="61102"/>
                  <a:pt x="5410926" y="0"/>
                </a:cubicBezTo>
                <a:cubicBezTo>
                  <a:pt x="5645494" y="-61102"/>
                  <a:pt x="5681017" y="14698"/>
                  <a:pt x="5869577" y="0"/>
                </a:cubicBezTo>
                <a:cubicBezTo>
                  <a:pt x="6058137" y="-14698"/>
                  <a:pt x="6063207" y="17829"/>
                  <a:pt x="6206309" y="0"/>
                </a:cubicBezTo>
                <a:cubicBezTo>
                  <a:pt x="6349411" y="-17829"/>
                  <a:pt x="6369942" y="9077"/>
                  <a:pt x="6421120" y="0"/>
                </a:cubicBezTo>
                <a:cubicBezTo>
                  <a:pt x="6472298" y="-9077"/>
                  <a:pt x="6760514" y="37412"/>
                  <a:pt x="7001691" y="0"/>
                </a:cubicBezTo>
                <a:cubicBezTo>
                  <a:pt x="7242868" y="-37412"/>
                  <a:pt x="7448324" y="51783"/>
                  <a:pt x="7704183" y="0"/>
                </a:cubicBezTo>
                <a:cubicBezTo>
                  <a:pt x="7960042" y="-51783"/>
                  <a:pt x="8082382" y="60567"/>
                  <a:pt x="8284754" y="0"/>
                </a:cubicBezTo>
                <a:cubicBezTo>
                  <a:pt x="8487126" y="-60567"/>
                  <a:pt x="8399718" y="11396"/>
                  <a:pt x="8499566" y="0"/>
                </a:cubicBezTo>
                <a:cubicBezTo>
                  <a:pt x="8599414" y="-11396"/>
                  <a:pt x="8846051" y="21777"/>
                  <a:pt x="8958217" y="0"/>
                </a:cubicBezTo>
                <a:cubicBezTo>
                  <a:pt x="9070383" y="-21777"/>
                  <a:pt x="9389636" y="68112"/>
                  <a:pt x="9660709" y="0"/>
                </a:cubicBezTo>
                <a:cubicBezTo>
                  <a:pt x="9931782" y="-68112"/>
                  <a:pt x="10131780" y="64814"/>
                  <a:pt x="10363200" y="0"/>
                </a:cubicBezTo>
                <a:cubicBezTo>
                  <a:pt x="10594620" y="-64814"/>
                  <a:pt x="10819171" y="70178"/>
                  <a:pt x="11187611" y="0"/>
                </a:cubicBezTo>
                <a:cubicBezTo>
                  <a:pt x="11556051" y="-70178"/>
                  <a:pt x="11375282" y="18008"/>
                  <a:pt x="11524343" y="0"/>
                </a:cubicBezTo>
                <a:cubicBezTo>
                  <a:pt x="11673404" y="-18008"/>
                  <a:pt x="11877697" y="19582"/>
                  <a:pt x="12192000" y="0"/>
                </a:cubicBezTo>
                <a:cubicBezTo>
                  <a:pt x="12253069" y="289074"/>
                  <a:pt x="12183256" y="454764"/>
                  <a:pt x="12192000" y="594747"/>
                </a:cubicBezTo>
                <a:cubicBezTo>
                  <a:pt x="12200744" y="734730"/>
                  <a:pt x="12158686" y="878198"/>
                  <a:pt x="12192000" y="1043416"/>
                </a:cubicBezTo>
                <a:cubicBezTo>
                  <a:pt x="12225314" y="1208634"/>
                  <a:pt x="12169002" y="1438992"/>
                  <a:pt x="12192000" y="1638163"/>
                </a:cubicBezTo>
                <a:cubicBezTo>
                  <a:pt x="12214998" y="1837334"/>
                  <a:pt x="12167939" y="1970381"/>
                  <a:pt x="12192000" y="2086831"/>
                </a:cubicBezTo>
                <a:cubicBezTo>
                  <a:pt x="12216061" y="2203281"/>
                  <a:pt x="12138555" y="2435628"/>
                  <a:pt x="12192000" y="2572020"/>
                </a:cubicBezTo>
                <a:cubicBezTo>
                  <a:pt x="12245445" y="2708412"/>
                  <a:pt x="12141349" y="2970619"/>
                  <a:pt x="12192000" y="3166767"/>
                </a:cubicBezTo>
                <a:cubicBezTo>
                  <a:pt x="12242651" y="3362915"/>
                  <a:pt x="12171051" y="3487071"/>
                  <a:pt x="12192000" y="3651955"/>
                </a:cubicBezTo>
                <a:cubicBezTo>
                  <a:pt x="12086554" y="3661760"/>
                  <a:pt x="11993113" y="3644849"/>
                  <a:pt x="11855269" y="3651955"/>
                </a:cubicBezTo>
                <a:cubicBezTo>
                  <a:pt x="11717425" y="3659061"/>
                  <a:pt x="11447173" y="3634084"/>
                  <a:pt x="11274697" y="3651955"/>
                </a:cubicBezTo>
                <a:cubicBezTo>
                  <a:pt x="11102221" y="3669826"/>
                  <a:pt x="11068778" y="3648462"/>
                  <a:pt x="10937966" y="3651955"/>
                </a:cubicBezTo>
                <a:cubicBezTo>
                  <a:pt x="10807154" y="3655448"/>
                  <a:pt x="10683167" y="3630857"/>
                  <a:pt x="10601234" y="3651955"/>
                </a:cubicBezTo>
                <a:cubicBezTo>
                  <a:pt x="10519301" y="3673053"/>
                  <a:pt x="10444551" y="3627924"/>
                  <a:pt x="10386423" y="3651955"/>
                </a:cubicBezTo>
                <a:cubicBezTo>
                  <a:pt x="10328295" y="3675986"/>
                  <a:pt x="10056389" y="3639947"/>
                  <a:pt x="9927771" y="3651955"/>
                </a:cubicBezTo>
                <a:cubicBezTo>
                  <a:pt x="9799153" y="3663963"/>
                  <a:pt x="9471571" y="3585299"/>
                  <a:pt x="9347200" y="3651955"/>
                </a:cubicBezTo>
                <a:cubicBezTo>
                  <a:pt x="9222829" y="3718611"/>
                  <a:pt x="8936105" y="3644026"/>
                  <a:pt x="8766629" y="3651955"/>
                </a:cubicBezTo>
                <a:cubicBezTo>
                  <a:pt x="8597153" y="3659884"/>
                  <a:pt x="8596791" y="3629527"/>
                  <a:pt x="8551817" y="3651955"/>
                </a:cubicBezTo>
                <a:cubicBezTo>
                  <a:pt x="8506843" y="3674383"/>
                  <a:pt x="8068054" y="3642520"/>
                  <a:pt x="7727406" y="3651955"/>
                </a:cubicBezTo>
                <a:cubicBezTo>
                  <a:pt x="7386758" y="3661390"/>
                  <a:pt x="7420230" y="3614338"/>
                  <a:pt x="7146834" y="3651955"/>
                </a:cubicBezTo>
                <a:cubicBezTo>
                  <a:pt x="6873438" y="3689572"/>
                  <a:pt x="6866097" y="3599233"/>
                  <a:pt x="6688183" y="3651955"/>
                </a:cubicBezTo>
                <a:cubicBezTo>
                  <a:pt x="6510269" y="3704677"/>
                  <a:pt x="6423387" y="3647295"/>
                  <a:pt x="6351451" y="3651955"/>
                </a:cubicBezTo>
                <a:cubicBezTo>
                  <a:pt x="6279515" y="3656615"/>
                  <a:pt x="6175508" y="3637903"/>
                  <a:pt x="6014720" y="3651955"/>
                </a:cubicBezTo>
                <a:cubicBezTo>
                  <a:pt x="5853932" y="3666007"/>
                  <a:pt x="5662187" y="3616141"/>
                  <a:pt x="5556069" y="3651955"/>
                </a:cubicBezTo>
                <a:cubicBezTo>
                  <a:pt x="5449951" y="3687769"/>
                  <a:pt x="5393106" y="3634791"/>
                  <a:pt x="5341257" y="3651955"/>
                </a:cubicBezTo>
                <a:cubicBezTo>
                  <a:pt x="5289408" y="3669119"/>
                  <a:pt x="4985168" y="3643947"/>
                  <a:pt x="4882606" y="3651955"/>
                </a:cubicBezTo>
                <a:cubicBezTo>
                  <a:pt x="4780044" y="3659963"/>
                  <a:pt x="4569533" y="3648815"/>
                  <a:pt x="4423954" y="3651955"/>
                </a:cubicBezTo>
                <a:cubicBezTo>
                  <a:pt x="4278375" y="3655095"/>
                  <a:pt x="4083553" y="3586988"/>
                  <a:pt x="3843383" y="3651955"/>
                </a:cubicBezTo>
                <a:cubicBezTo>
                  <a:pt x="3603213" y="3716922"/>
                  <a:pt x="3208081" y="3634701"/>
                  <a:pt x="3018971" y="3651955"/>
                </a:cubicBezTo>
                <a:cubicBezTo>
                  <a:pt x="2829861" y="3669209"/>
                  <a:pt x="2511601" y="3641667"/>
                  <a:pt x="2194560" y="3651955"/>
                </a:cubicBezTo>
                <a:cubicBezTo>
                  <a:pt x="1877519" y="3662243"/>
                  <a:pt x="2065829" y="3642917"/>
                  <a:pt x="1979749" y="3651955"/>
                </a:cubicBezTo>
                <a:cubicBezTo>
                  <a:pt x="1893669" y="3660993"/>
                  <a:pt x="1474655" y="3599518"/>
                  <a:pt x="1155337" y="3651955"/>
                </a:cubicBezTo>
                <a:cubicBezTo>
                  <a:pt x="836019" y="3704392"/>
                  <a:pt x="923809" y="3648792"/>
                  <a:pt x="818606" y="3651955"/>
                </a:cubicBezTo>
                <a:cubicBezTo>
                  <a:pt x="713403" y="3655118"/>
                  <a:pt x="324665" y="3649169"/>
                  <a:pt x="0" y="3651955"/>
                </a:cubicBezTo>
                <a:cubicBezTo>
                  <a:pt x="-41197" y="3427942"/>
                  <a:pt x="1595" y="3348455"/>
                  <a:pt x="0" y="3057208"/>
                </a:cubicBezTo>
                <a:cubicBezTo>
                  <a:pt x="-1595" y="2765961"/>
                  <a:pt x="11856" y="2698671"/>
                  <a:pt x="0" y="2498981"/>
                </a:cubicBezTo>
                <a:cubicBezTo>
                  <a:pt x="-11856" y="2299291"/>
                  <a:pt x="28358" y="2146721"/>
                  <a:pt x="0" y="2050312"/>
                </a:cubicBezTo>
                <a:cubicBezTo>
                  <a:pt x="-28358" y="1953903"/>
                  <a:pt x="33393" y="1741084"/>
                  <a:pt x="0" y="1528604"/>
                </a:cubicBezTo>
                <a:cubicBezTo>
                  <a:pt x="-33393" y="1316124"/>
                  <a:pt x="57064" y="1184694"/>
                  <a:pt x="0" y="970377"/>
                </a:cubicBezTo>
                <a:cubicBezTo>
                  <a:pt x="-57064" y="756060"/>
                  <a:pt x="45335" y="288481"/>
                  <a:pt x="0" y="0"/>
                </a:cubicBezTo>
                <a:close/>
              </a:path>
            </a:pathLst>
          </a:custGeom>
          <a:ln w="57150">
            <a:solidFill>
              <a:schemeClr val="accent1"/>
            </a:solidFill>
          </a:ln>
        </p:spPr>
      </p:pic>
      <p:sp>
        <p:nvSpPr>
          <p:cNvPr id="4" name="Rectangle 3">
            <a:extLst>
              <a:ext uri="{FF2B5EF4-FFF2-40B4-BE49-F238E27FC236}">
                <a16:creationId xmlns:a16="http://schemas.microsoft.com/office/drawing/2014/main" id="{9AEC64FD-131F-C117-3E79-A86DC2F3BD06}"/>
              </a:ext>
            </a:extLst>
          </p:cNvPr>
          <p:cNvSpPr/>
          <p:nvPr/>
        </p:nvSpPr>
        <p:spPr>
          <a:xfrm>
            <a:off x="3952565" y="748577"/>
            <a:ext cx="4286867" cy="936450"/>
          </a:xfrm>
          <a:custGeom>
            <a:avLst/>
            <a:gdLst>
              <a:gd name="connsiteX0" fmla="*/ 0 w 4286867"/>
              <a:gd name="connsiteY0" fmla="*/ 0 h 936450"/>
              <a:gd name="connsiteX1" fmla="*/ 492990 w 4286867"/>
              <a:gd name="connsiteY1" fmla="*/ 0 h 936450"/>
              <a:gd name="connsiteX2" fmla="*/ 985979 w 4286867"/>
              <a:gd name="connsiteY2" fmla="*/ 0 h 936450"/>
              <a:gd name="connsiteX3" fmla="*/ 1607575 w 4286867"/>
              <a:gd name="connsiteY3" fmla="*/ 0 h 936450"/>
              <a:gd name="connsiteX4" fmla="*/ 2186302 w 4286867"/>
              <a:gd name="connsiteY4" fmla="*/ 0 h 936450"/>
              <a:gd name="connsiteX5" fmla="*/ 2807898 w 4286867"/>
              <a:gd name="connsiteY5" fmla="*/ 0 h 936450"/>
              <a:gd name="connsiteX6" fmla="*/ 3300888 w 4286867"/>
              <a:gd name="connsiteY6" fmla="*/ 0 h 936450"/>
              <a:gd name="connsiteX7" fmla="*/ 3708140 w 4286867"/>
              <a:gd name="connsiteY7" fmla="*/ 0 h 936450"/>
              <a:gd name="connsiteX8" fmla="*/ 4286867 w 4286867"/>
              <a:gd name="connsiteY8" fmla="*/ 0 h 936450"/>
              <a:gd name="connsiteX9" fmla="*/ 4286867 w 4286867"/>
              <a:gd name="connsiteY9" fmla="*/ 440132 h 936450"/>
              <a:gd name="connsiteX10" fmla="*/ 4286867 w 4286867"/>
              <a:gd name="connsiteY10" fmla="*/ 936450 h 936450"/>
              <a:gd name="connsiteX11" fmla="*/ 3751009 w 4286867"/>
              <a:gd name="connsiteY11" fmla="*/ 936450 h 936450"/>
              <a:gd name="connsiteX12" fmla="*/ 3129413 w 4286867"/>
              <a:gd name="connsiteY12" fmla="*/ 936450 h 936450"/>
              <a:gd name="connsiteX13" fmla="*/ 2593555 w 4286867"/>
              <a:gd name="connsiteY13" fmla="*/ 936450 h 936450"/>
              <a:gd name="connsiteX14" fmla="*/ 2100565 w 4286867"/>
              <a:gd name="connsiteY14" fmla="*/ 936450 h 936450"/>
              <a:gd name="connsiteX15" fmla="*/ 1607575 w 4286867"/>
              <a:gd name="connsiteY15" fmla="*/ 936450 h 936450"/>
              <a:gd name="connsiteX16" fmla="*/ 1157454 w 4286867"/>
              <a:gd name="connsiteY16" fmla="*/ 936450 h 936450"/>
              <a:gd name="connsiteX17" fmla="*/ 535858 w 4286867"/>
              <a:gd name="connsiteY17" fmla="*/ 936450 h 936450"/>
              <a:gd name="connsiteX18" fmla="*/ 0 w 4286867"/>
              <a:gd name="connsiteY18" fmla="*/ 936450 h 936450"/>
              <a:gd name="connsiteX19" fmla="*/ 0 w 4286867"/>
              <a:gd name="connsiteY19" fmla="*/ 496319 h 936450"/>
              <a:gd name="connsiteX20" fmla="*/ 0 w 4286867"/>
              <a:gd name="connsiteY20" fmla="*/ 0 h 93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86867" h="936450" extrusionOk="0">
                <a:moveTo>
                  <a:pt x="0" y="0"/>
                </a:moveTo>
                <a:cubicBezTo>
                  <a:pt x="236628" y="-45420"/>
                  <a:pt x="330326" y="12558"/>
                  <a:pt x="492990" y="0"/>
                </a:cubicBezTo>
                <a:cubicBezTo>
                  <a:pt x="655654" y="-12558"/>
                  <a:pt x="836446" y="28823"/>
                  <a:pt x="985979" y="0"/>
                </a:cubicBezTo>
                <a:cubicBezTo>
                  <a:pt x="1135512" y="-28823"/>
                  <a:pt x="1379651" y="11376"/>
                  <a:pt x="1607575" y="0"/>
                </a:cubicBezTo>
                <a:cubicBezTo>
                  <a:pt x="1835499" y="-11376"/>
                  <a:pt x="1963816" y="59081"/>
                  <a:pt x="2186302" y="0"/>
                </a:cubicBezTo>
                <a:cubicBezTo>
                  <a:pt x="2408788" y="-59081"/>
                  <a:pt x="2569511" y="71381"/>
                  <a:pt x="2807898" y="0"/>
                </a:cubicBezTo>
                <a:cubicBezTo>
                  <a:pt x="3046285" y="-71381"/>
                  <a:pt x="3137600" y="22299"/>
                  <a:pt x="3300888" y="0"/>
                </a:cubicBezTo>
                <a:cubicBezTo>
                  <a:pt x="3464176" y="-22299"/>
                  <a:pt x="3511570" y="40979"/>
                  <a:pt x="3708140" y="0"/>
                </a:cubicBezTo>
                <a:cubicBezTo>
                  <a:pt x="3904710" y="-40979"/>
                  <a:pt x="4027708" y="29511"/>
                  <a:pt x="4286867" y="0"/>
                </a:cubicBezTo>
                <a:cubicBezTo>
                  <a:pt x="4300848" y="154651"/>
                  <a:pt x="4269685" y="322321"/>
                  <a:pt x="4286867" y="440132"/>
                </a:cubicBezTo>
                <a:cubicBezTo>
                  <a:pt x="4304049" y="557943"/>
                  <a:pt x="4229948" y="713013"/>
                  <a:pt x="4286867" y="936450"/>
                </a:cubicBezTo>
                <a:cubicBezTo>
                  <a:pt x="4126046" y="945353"/>
                  <a:pt x="4009446" y="895667"/>
                  <a:pt x="3751009" y="936450"/>
                </a:cubicBezTo>
                <a:cubicBezTo>
                  <a:pt x="3492572" y="977233"/>
                  <a:pt x="3306613" y="924258"/>
                  <a:pt x="3129413" y="936450"/>
                </a:cubicBezTo>
                <a:cubicBezTo>
                  <a:pt x="2952213" y="948642"/>
                  <a:pt x="2750423" y="902388"/>
                  <a:pt x="2593555" y="936450"/>
                </a:cubicBezTo>
                <a:cubicBezTo>
                  <a:pt x="2436687" y="970512"/>
                  <a:pt x="2246289" y="893544"/>
                  <a:pt x="2100565" y="936450"/>
                </a:cubicBezTo>
                <a:cubicBezTo>
                  <a:pt x="1954841" y="979356"/>
                  <a:pt x="1851040" y="895521"/>
                  <a:pt x="1607575" y="936450"/>
                </a:cubicBezTo>
                <a:cubicBezTo>
                  <a:pt x="1364110" y="977379"/>
                  <a:pt x="1307731" y="884631"/>
                  <a:pt x="1157454" y="936450"/>
                </a:cubicBezTo>
                <a:cubicBezTo>
                  <a:pt x="1007177" y="988269"/>
                  <a:pt x="773773" y="884720"/>
                  <a:pt x="535858" y="936450"/>
                </a:cubicBezTo>
                <a:cubicBezTo>
                  <a:pt x="297943" y="988180"/>
                  <a:pt x="194331" y="913087"/>
                  <a:pt x="0" y="936450"/>
                </a:cubicBezTo>
                <a:cubicBezTo>
                  <a:pt x="-29173" y="754035"/>
                  <a:pt x="29680" y="586789"/>
                  <a:pt x="0" y="496319"/>
                </a:cubicBezTo>
                <a:cubicBezTo>
                  <a:pt x="-29680" y="405849"/>
                  <a:pt x="36951" y="203747"/>
                  <a:pt x="0" y="0"/>
                </a:cubicBezTo>
                <a:close/>
              </a:path>
            </a:pathLst>
          </a:cu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a:solidFill>
                  <a:schemeClr val="bg2">
                    <a:lumMod val="50000"/>
                  </a:schemeClr>
                </a:solidFill>
              </a:rPr>
              <a:t>TIME</a:t>
            </a:r>
            <a:r>
              <a:rPr lang="en-US" sz="3600" b="1">
                <a:solidFill>
                  <a:srgbClr val="002060"/>
                </a:solidFill>
              </a:rPr>
              <a:t> - </a:t>
            </a:r>
            <a:r>
              <a:rPr lang="en-US" sz="3600" b="1">
                <a:solidFill>
                  <a:srgbClr val="002060"/>
                </a:solidFill>
                <a:latin typeface="Gill Sans MT"/>
                <a:cs typeface="Arial"/>
              </a:rPr>
              <a:t>41</a:t>
            </a:r>
            <a:r>
              <a:rPr lang="en-US" sz="3600" b="1" u="sng">
                <a:solidFill>
                  <a:schemeClr val="accent1"/>
                </a:solidFill>
                <a:latin typeface="Arial"/>
                <a:cs typeface="Arial"/>
              </a:rPr>
              <a:t> seconds</a:t>
            </a:r>
          </a:p>
        </p:txBody>
      </p:sp>
    </p:spTree>
    <p:extLst>
      <p:ext uri="{BB962C8B-B14F-4D97-AF65-F5344CB8AC3E}">
        <p14:creationId xmlns:p14="http://schemas.microsoft.com/office/powerpoint/2010/main" val="2478324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0A7989-4CD3-89D7-2600-CC2482636AC0}"/>
              </a:ext>
            </a:extLst>
          </p:cNvPr>
          <p:cNvSpPr>
            <a:spLocks noGrp="1"/>
          </p:cNvSpPr>
          <p:nvPr>
            <p:ph type="sldNum" sz="quarter" idx="12"/>
          </p:nvPr>
        </p:nvSpPr>
        <p:spPr/>
        <p:txBody>
          <a:bodyPr/>
          <a:lstStyle/>
          <a:p>
            <a:fld id="{3A98EE3D-8CD1-4C3F-BD1C-C98C9596463C}" type="slidenum">
              <a:rPr lang="en-US" smtClean="0"/>
              <a:t>18</a:t>
            </a:fld>
            <a:endParaRPr lang="en-US"/>
          </a:p>
        </p:txBody>
      </p:sp>
      <p:pic>
        <p:nvPicPr>
          <p:cNvPr id="4" name="Picture 3">
            <a:extLst>
              <a:ext uri="{FF2B5EF4-FFF2-40B4-BE49-F238E27FC236}">
                <a16:creationId xmlns:a16="http://schemas.microsoft.com/office/drawing/2014/main" id="{7D8CD243-E01F-ABFE-3C2A-7395E0CF7E1B}"/>
              </a:ext>
            </a:extLst>
          </p:cNvPr>
          <p:cNvPicPr>
            <a:picLocks noChangeAspect="1"/>
          </p:cNvPicPr>
          <p:nvPr/>
        </p:nvPicPr>
        <p:blipFill>
          <a:blip r:embed="rId3"/>
          <a:stretch>
            <a:fillRect/>
          </a:stretch>
        </p:blipFill>
        <p:spPr>
          <a:xfrm>
            <a:off x="1669773" y="1660035"/>
            <a:ext cx="8706678" cy="4078156"/>
          </a:xfrm>
          <a:prstGeom prst="rect">
            <a:avLst/>
          </a:prstGeom>
          <a:ln w="6350">
            <a:solidFill>
              <a:srgbClr val="EA7A23"/>
            </a:solidFill>
          </a:ln>
        </p:spPr>
      </p:pic>
      <p:sp>
        <p:nvSpPr>
          <p:cNvPr id="6" name="Rectangle 5">
            <a:extLst>
              <a:ext uri="{FF2B5EF4-FFF2-40B4-BE49-F238E27FC236}">
                <a16:creationId xmlns:a16="http://schemas.microsoft.com/office/drawing/2014/main" id="{407C7AC1-C007-C424-A61D-F3B98F2E6DD1}"/>
              </a:ext>
            </a:extLst>
          </p:cNvPr>
          <p:cNvSpPr/>
          <p:nvPr/>
        </p:nvSpPr>
        <p:spPr>
          <a:xfrm>
            <a:off x="4615065" y="3560745"/>
            <a:ext cx="1152939" cy="4936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accent1">
                    <a:lumMod val="75000"/>
                  </a:schemeClr>
                </a:solidFill>
              </a:rPr>
              <a:t>SENSORY MEMORY</a:t>
            </a:r>
          </a:p>
        </p:txBody>
      </p:sp>
      <p:sp>
        <p:nvSpPr>
          <p:cNvPr id="7" name="Rectangle 6">
            <a:extLst>
              <a:ext uri="{FF2B5EF4-FFF2-40B4-BE49-F238E27FC236}">
                <a16:creationId xmlns:a16="http://schemas.microsoft.com/office/drawing/2014/main" id="{DBAA3917-5315-2B63-39EC-8E5EC0294B3B}"/>
              </a:ext>
            </a:extLst>
          </p:cNvPr>
          <p:cNvSpPr/>
          <p:nvPr/>
        </p:nvSpPr>
        <p:spPr>
          <a:xfrm>
            <a:off x="4486677" y="4237171"/>
            <a:ext cx="1326878" cy="3761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rgbClr val="EA7A23"/>
                </a:solidFill>
              </a:rPr>
              <a:t>FILTERS INFORMATION</a:t>
            </a:r>
          </a:p>
        </p:txBody>
      </p:sp>
      <p:sp>
        <p:nvSpPr>
          <p:cNvPr id="8" name="Rectangle 7">
            <a:extLst>
              <a:ext uri="{FF2B5EF4-FFF2-40B4-BE49-F238E27FC236}">
                <a16:creationId xmlns:a16="http://schemas.microsoft.com/office/drawing/2014/main" id="{74BF0820-4559-4ED9-A60F-9987F9D0B0C9}"/>
              </a:ext>
            </a:extLst>
          </p:cNvPr>
          <p:cNvSpPr/>
          <p:nvPr/>
        </p:nvSpPr>
        <p:spPr>
          <a:xfrm>
            <a:off x="6526930" y="1929434"/>
            <a:ext cx="2204343" cy="5272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accent1">
                    <a:lumMod val="75000"/>
                  </a:schemeClr>
                </a:solidFill>
              </a:rPr>
              <a:t>LONG TERM MEMORY</a:t>
            </a:r>
          </a:p>
        </p:txBody>
      </p:sp>
      <p:sp>
        <p:nvSpPr>
          <p:cNvPr id="9" name="Rectangle 8">
            <a:extLst>
              <a:ext uri="{FF2B5EF4-FFF2-40B4-BE49-F238E27FC236}">
                <a16:creationId xmlns:a16="http://schemas.microsoft.com/office/drawing/2014/main" id="{EF05BBEE-6497-0DAB-41D4-08B3BAF49708}"/>
              </a:ext>
            </a:extLst>
          </p:cNvPr>
          <p:cNvSpPr/>
          <p:nvPr/>
        </p:nvSpPr>
        <p:spPr>
          <a:xfrm>
            <a:off x="6684848" y="2424759"/>
            <a:ext cx="1799919" cy="6730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rgbClr val="EA7A23"/>
                </a:solidFill>
              </a:rPr>
              <a:t>SCHEMA REHEARSING LEADS  TO </a:t>
            </a:r>
          </a:p>
          <a:p>
            <a:pPr algn="ctr"/>
            <a:r>
              <a:rPr lang="en-US" sz="1200">
                <a:solidFill>
                  <a:srgbClr val="EA7A23"/>
                </a:solidFill>
              </a:rPr>
              <a:t>ENCODING &amp;</a:t>
            </a:r>
          </a:p>
          <a:p>
            <a:pPr algn="ctr"/>
            <a:r>
              <a:rPr lang="en-US" sz="1200">
                <a:solidFill>
                  <a:srgbClr val="EA7A23"/>
                </a:solidFill>
              </a:rPr>
              <a:t>STORING</a:t>
            </a:r>
          </a:p>
        </p:txBody>
      </p:sp>
      <p:sp>
        <p:nvSpPr>
          <p:cNvPr id="12" name="Oval 11">
            <a:extLst>
              <a:ext uri="{FF2B5EF4-FFF2-40B4-BE49-F238E27FC236}">
                <a16:creationId xmlns:a16="http://schemas.microsoft.com/office/drawing/2014/main" id="{4B9D9983-054A-5D51-22E0-A5D371A0A05A}"/>
              </a:ext>
            </a:extLst>
          </p:cNvPr>
          <p:cNvSpPr/>
          <p:nvPr/>
        </p:nvSpPr>
        <p:spPr>
          <a:xfrm>
            <a:off x="5663636" y="3843130"/>
            <a:ext cx="324685" cy="18297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44714-85B8-0C6E-62EC-B09E21FF0AAC}"/>
              </a:ext>
            </a:extLst>
          </p:cNvPr>
          <p:cNvSpPr/>
          <p:nvPr/>
        </p:nvSpPr>
        <p:spPr>
          <a:xfrm>
            <a:off x="2849243" y="741997"/>
            <a:ext cx="6984608" cy="684106"/>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EA7A23"/>
                </a:solidFill>
              </a:rPr>
              <a:t>COGNITIVE LOAD THEORY (CLT)</a:t>
            </a:r>
          </a:p>
        </p:txBody>
      </p:sp>
      <p:sp>
        <p:nvSpPr>
          <p:cNvPr id="17" name="Oval 16">
            <a:extLst>
              <a:ext uri="{FF2B5EF4-FFF2-40B4-BE49-F238E27FC236}">
                <a16:creationId xmlns:a16="http://schemas.microsoft.com/office/drawing/2014/main" id="{1672C0AD-361E-ECB9-9FA3-1F078F19454C}"/>
              </a:ext>
            </a:extLst>
          </p:cNvPr>
          <p:cNvSpPr/>
          <p:nvPr/>
        </p:nvSpPr>
        <p:spPr>
          <a:xfrm>
            <a:off x="6965666" y="3510547"/>
            <a:ext cx="1326878" cy="84813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D28D99-46D7-3AD8-3ABA-9C3EE736AC1E}"/>
              </a:ext>
            </a:extLst>
          </p:cNvPr>
          <p:cNvSpPr/>
          <p:nvPr/>
        </p:nvSpPr>
        <p:spPr>
          <a:xfrm>
            <a:off x="7034692" y="3736224"/>
            <a:ext cx="1188821" cy="3967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accent1">
                    <a:lumMod val="75000"/>
                  </a:schemeClr>
                </a:solidFill>
              </a:rPr>
              <a:t>WORKING MEOMORY (WM)</a:t>
            </a:r>
          </a:p>
        </p:txBody>
      </p:sp>
      <p:sp>
        <p:nvSpPr>
          <p:cNvPr id="18" name="Rectangle 17">
            <a:extLst>
              <a:ext uri="{FF2B5EF4-FFF2-40B4-BE49-F238E27FC236}">
                <a16:creationId xmlns:a16="http://schemas.microsoft.com/office/drawing/2014/main" id="{EC015082-9E3F-F3F5-FE2D-388858B0F2EC}"/>
              </a:ext>
            </a:extLst>
          </p:cNvPr>
          <p:cNvSpPr/>
          <p:nvPr/>
        </p:nvSpPr>
        <p:spPr>
          <a:xfrm>
            <a:off x="8576532" y="5074989"/>
            <a:ext cx="1799919" cy="4314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FORGOTTEN</a:t>
            </a:r>
          </a:p>
          <a:p>
            <a:pPr algn="ctr"/>
            <a:r>
              <a:rPr lang="en-US" sz="1200" b="1">
                <a:solidFill>
                  <a:schemeClr val="tx1"/>
                </a:solidFill>
              </a:rPr>
              <a:t>INFORMATION</a:t>
            </a:r>
          </a:p>
        </p:txBody>
      </p:sp>
      <p:sp>
        <p:nvSpPr>
          <p:cNvPr id="19" name="Rectangle 18">
            <a:extLst>
              <a:ext uri="{FF2B5EF4-FFF2-40B4-BE49-F238E27FC236}">
                <a16:creationId xmlns:a16="http://schemas.microsoft.com/office/drawing/2014/main" id="{F65CDA92-806E-A9DA-CE13-AEAE18F7F457}"/>
              </a:ext>
            </a:extLst>
          </p:cNvPr>
          <p:cNvSpPr/>
          <p:nvPr/>
        </p:nvSpPr>
        <p:spPr>
          <a:xfrm>
            <a:off x="2027022" y="2805608"/>
            <a:ext cx="2481465" cy="3067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ENVIRONMENT</a:t>
            </a:r>
          </a:p>
        </p:txBody>
      </p:sp>
      <p:sp>
        <p:nvSpPr>
          <p:cNvPr id="21" name="Donut 20">
            <a:extLst>
              <a:ext uri="{FF2B5EF4-FFF2-40B4-BE49-F238E27FC236}">
                <a16:creationId xmlns:a16="http://schemas.microsoft.com/office/drawing/2014/main" id="{D07690CA-E704-E1A1-28B5-2A423B0B2FB9}"/>
              </a:ext>
            </a:extLst>
          </p:cNvPr>
          <p:cNvSpPr/>
          <p:nvPr/>
        </p:nvSpPr>
        <p:spPr>
          <a:xfrm>
            <a:off x="3003127" y="3931617"/>
            <a:ext cx="616224" cy="493643"/>
          </a:xfrm>
          <a:prstGeom prst="donu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19">
            <a:extLst>
              <a:ext uri="{FF2B5EF4-FFF2-40B4-BE49-F238E27FC236}">
                <a16:creationId xmlns:a16="http://schemas.microsoft.com/office/drawing/2014/main" id="{A8592674-47F5-E208-BD8F-EE2B26E582BB}"/>
              </a:ext>
            </a:extLst>
          </p:cNvPr>
          <p:cNvSpPr/>
          <p:nvPr/>
        </p:nvSpPr>
        <p:spPr>
          <a:xfrm>
            <a:off x="3051837" y="3889351"/>
            <a:ext cx="395907" cy="395056"/>
          </a:xfrm>
          <a:prstGeom prst="don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Oval 21">
            <a:extLst>
              <a:ext uri="{FF2B5EF4-FFF2-40B4-BE49-F238E27FC236}">
                <a16:creationId xmlns:a16="http://schemas.microsoft.com/office/drawing/2014/main" id="{C40C2B7F-5278-5A13-6374-DA076FAD125A}"/>
              </a:ext>
            </a:extLst>
          </p:cNvPr>
          <p:cNvSpPr/>
          <p:nvPr/>
        </p:nvSpPr>
        <p:spPr>
          <a:xfrm rot="559186" flipH="1">
            <a:off x="3197817" y="4027534"/>
            <a:ext cx="103949" cy="97701"/>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
            <a:extLst>
              <a:ext uri="{FF2B5EF4-FFF2-40B4-BE49-F238E27FC236}">
                <a16:creationId xmlns:a16="http://schemas.microsoft.com/office/drawing/2014/main" id="{CA205761-FB02-C3DD-832E-C5C310142708}"/>
              </a:ext>
            </a:extLst>
          </p:cNvPr>
          <p:cNvSpPr txBox="1"/>
          <p:nvPr/>
        </p:nvSpPr>
        <p:spPr>
          <a:xfrm rot="15915488">
            <a:off x="6215673" y="3188855"/>
            <a:ext cx="881796" cy="408628"/>
          </a:xfrm>
          <a:prstGeom prst="rect">
            <a:avLst/>
          </a:prstGeom>
          <a:noFill/>
          <a:ln>
            <a:noFill/>
          </a:ln>
        </p:spPr>
        <p:txBody>
          <a:bodyPr rot="0" spcFirstLastPara="1" vert="horz" wrap="none" lIns="91440" tIns="45720" rIns="91440" bIns="45720" numCol="1" spcCol="0" rtlCol="0" fromWordArt="0" anchor="t" anchorCtr="0" forceAA="0" compatLnSpc="1">
            <a:prstTxWarp prst="textArchUp">
              <a:avLst/>
            </a:prstTxWarp>
            <a:spAutoFit/>
          </a:bodyPr>
          <a:lstStyle/>
          <a:p>
            <a:pPr algn="ctr"/>
            <a:r>
              <a:rPr lang="en-PR" sz="1100" kern="100">
                <a:effectLst/>
                <a:latin typeface="Calibri" panose="020F0502020204030204" pitchFamily="34" charset="0"/>
                <a:ea typeface="Calibri" panose="020F0502020204030204" pitchFamily="34" charset="0"/>
                <a:cs typeface="Times New Roman" panose="02020603050405020304" pitchFamily="18" charset="0"/>
              </a:rPr>
              <a:t>CONSTRUCTING</a:t>
            </a:r>
          </a:p>
          <a:p>
            <a:pPr algn="ctr"/>
            <a:r>
              <a:rPr lang="en-PR" sz="1100" kern="100">
                <a:effectLst/>
                <a:latin typeface="Calibri" panose="020F0502020204030204" pitchFamily="34" charset="0"/>
                <a:ea typeface="Calibri" panose="020F0502020204030204" pitchFamily="34" charset="0"/>
                <a:cs typeface="Times New Roman" panose="02020603050405020304" pitchFamily="18" charset="0"/>
              </a:rPr>
              <a:t>SCHEMAS</a:t>
            </a:r>
          </a:p>
        </p:txBody>
      </p:sp>
      <p:sp>
        <p:nvSpPr>
          <p:cNvPr id="2" name="TextBox 1">
            <a:extLst>
              <a:ext uri="{FF2B5EF4-FFF2-40B4-BE49-F238E27FC236}">
                <a16:creationId xmlns:a16="http://schemas.microsoft.com/office/drawing/2014/main" id="{E2B6BB33-3244-FE3E-D535-B54CAF9FE37E}"/>
              </a:ext>
            </a:extLst>
          </p:cNvPr>
          <p:cNvSpPr txBox="1"/>
          <p:nvPr/>
        </p:nvSpPr>
        <p:spPr>
          <a:xfrm>
            <a:off x="1858762" y="6162112"/>
            <a:ext cx="8474475" cy="276999"/>
          </a:xfrm>
          <a:prstGeom prst="rect">
            <a:avLst/>
          </a:prstGeom>
          <a:noFill/>
        </p:spPr>
        <p:txBody>
          <a:bodyPr wrap="square">
            <a:spAutoFit/>
          </a:bodyPr>
          <a:lstStyle/>
          <a:p>
            <a:r>
              <a:rPr lang="en-US" sz="1200" i="0" u="none" strike="noStrike">
                <a:solidFill>
                  <a:schemeClr val="accent1"/>
                </a:solidFill>
                <a:effectLst/>
              </a:rPr>
              <a:t>OLI CAV Oliver </a:t>
            </a:r>
            <a:r>
              <a:rPr lang="en-US" sz="1200" i="0" u="none" strike="noStrike" err="1">
                <a:solidFill>
                  <a:schemeClr val="accent1"/>
                </a:solidFill>
                <a:effectLst/>
              </a:rPr>
              <a:t>Caviglioli</a:t>
            </a:r>
            <a:r>
              <a:rPr lang="en-US" sz="1200" i="0" u="none" strike="noStrike">
                <a:solidFill>
                  <a:schemeClr val="accent1"/>
                </a:solidFill>
                <a:effectLst/>
              </a:rPr>
              <a:t>. - Willingham’s simple Memory Model. </a:t>
            </a:r>
            <a:r>
              <a:rPr lang="en-US" sz="1200"/>
              <a:t>https://</a:t>
            </a:r>
            <a:r>
              <a:rPr lang="en-US" sz="1200" err="1">
                <a:solidFill>
                  <a:schemeClr val="tx2"/>
                </a:solidFill>
              </a:rPr>
              <a:t>www.olicav.com</a:t>
            </a:r>
            <a:r>
              <a:rPr lang="en-US" sz="1200">
                <a:solidFill>
                  <a:schemeClr val="tx2"/>
                </a:solidFill>
              </a:rPr>
              <a:t>/posters/kfjy9acxwmmqp6sro7rqq1hwpyxn77</a:t>
            </a:r>
          </a:p>
        </p:txBody>
      </p:sp>
    </p:spTree>
    <p:extLst>
      <p:ext uri="{BB962C8B-B14F-4D97-AF65-F5344CB8AC3E}">
        <p14:creationId xmlns:p14="http://schemas.microsoft.com/office/powerpoint/2010/main" val="624278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D7DD-F357-C414-9A01-CDB6837B8719}"/>
              </a:ext>
            </a:extLst>
          </p:cNvPr>
          <p:cNvSpPr>
            <a:spLocks noGrp="1"/>
          </p:cNvSpPr>
          <p:nvPr>
            <p:ph type="title"/>
          </p:nvPr>
        </p:nvSpPr>
        <p:spPr>
          <a:xfrm>
            <a:off x="3252333" y="4778842"/>
            <a:ext cx="5682687" cy="1009708"/>
          </a:xfrm>
        </p:spPr>
        <p:txBody>
          <a:bodyPr>
            <a:normAutofit fontScale="90000"/>
          </a:bodyPr>
          <a:lstStyle/>
          <a:p>
            <a:r>
              <a:rPr lang="en-US" sz="3600">
                <a:solidFill>
                  <a:schemeClr val="accent1"/>
                </a:solidFill>
              </a:rPr>
              <a:t>3 Types of Cognitive load</a:t>
            </a:r>
          </a:p>
        </p:txBody>
      </p:sp>
      <p:sp>
        <p:nvSpPr>
          <p:cNvPr id="9" name="Slide Number Placeholder 8">
            <a:extLst>
              <a:ext uri="{FF2B5EF4-FFF2-40B4-BE49-F238E27FC236}">
                <a16:creationId xmlns:a16="http://schemas.microsoft.com/office/drawing/2014/main" id="{EE5F18A0-A75B-F0D0-49C7-EA7DEE43BEC3}"/>
              </a:ext>
            </a:extLst>
          </p:cNvPr>
          <p:cNvSpPr>
            <a:spLocks noGrp="1"/>
          </p:cNvSpPr>
          <p:nvPr>
            <p:ph type="sldNum" sz="quarter" idx="12"/>
          </p:nvPr>
        </p:nvSpPr>
        <p:spPr/>
        <p:txBody>
          <a:bodyPr/>
          <a:lstStyle/>
          <a:p>
            <a:fld id="{3A98EE3D-8CD1-4C3F-BD1C-C98C9596463C}" type="slidenum">
              <a:rPr lang="en-US" smtClean="0"/>
              <a:t>19</a:t>
            </a:fld>
            <a:endParaRPr lang="en-US"/>
          </a:p>
        </p:txBody>
      </p:sp>
      <p:sp>
        <p:nvSpPr>
          <p:cNvPr id="10" name="Rectangle 9">
            <a:extLst>
              <a:ext uri="{FF2B5EF4-FFF2-40B4-BE49-F238E27FC236}">
                <a16:creationId xmlns:a16="http://schemas.microsoft.com/office/drawing/2014/main" id="{BD70BBF8-1E4F-BAC8-50B2-B771B2EC799C}"/>
              </a:ext>
            </a:extLst>
          </p:cNvPr>
          <p:cNvSpPr/>
          <p:nvPr/>
        </p:nvSpPr>
        <p:spPr>
          <a:xfrm>
            <a:off x="581190" y="1069450"/>
            <a:ext cx="3435927" cy="2816352"/>
          </a:xfrm>
          <a:prstGeom prst="rect">
            <a:avLst/>
          </a:prstGeom>
          <a:solidFill>
            <a:srgbClr val="00206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rPr>
              <a:t>Intrinsic Load =</a:t>
            </a:r>
          </a:p>
          <a:p>
            <a:pPr algn="ctr"/>
            <a:endParaRPr lang="en-US" sz="2800">
              <a:solidFill>
                <a:schemeClr val="bg1"/>
              </a:solidFill>
            </a:endParaRPr>
          </a:p>
          <a:p>
            <a:pPr algn="ctr"/>
            <a:r>
              <a:rPr lang="en-US" sz="2800">
                <a:solidFill>
                  <a:schemeClr val="bg1"/>
                </a:solidFill>
              </a:rPr>
              <a:t>Inherit complexity/</a:t>
            </a:r>
          </a:p>
          <a:p>
            <a:pPr algn="ctr"/>
            <a:r>
              <a:rPr lang="en-US" sz="2800">
                <a:solidFill>
                  <a:schemeClr val="bg1"/>
                </a:solidFill>
              </a:rPr>
              <a:t>difficulty of the task </a:t>
            </a:r>
          </a:p>
        </p:txBody>
      </p:sp>
      <p:sp>
        <p:nvSpPr>
          <p:cNvPr id="11" name="Rectangle 10">
            <a:extLst>
              <a:ext uri="{FF2B5EF4-FFF2-40B4-BE49-F238E27FC236}">
                <a16:creationId xmlns:a16="http://schemas.microsoft.com/office/drawing/2014/main" id="{95FF7C5B-3769-25A5-4713-3051D9212226}"/>
              </a:ext>
            </a:extLst>
          </p:cNvPr>
          <p:cNvSpPr/>
          <p:nvPr/>
        </p:nvSpPr>
        <p:spPr>
          <a:xfrm>
            <a:off x="8170236" y="1069450"/>
            <a:ext cx="3440574" cy="281635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accent1"/>
              </a:solidFill>
            </a:endParaRPr>
          </a:p>
          <a:p>
            <a:pPr algn="ctr"/>
            <a:r>
              <a:rPr lang="en-US" sz="2800">
                <a:solidFill>
                  <a:srgbClr val="002060"/>
                </a:solidFill>
              </a:rPr>
              <a:t>Germane Load =</a:t>
            </a:r>
          </a:p>
          <a:p>
            <a:pPr algn="ctr"/>
            <a:endParaRPr lang="en-US" sz="2800">
              <a:solidFill>
                <a:srgbClr val="002060"/>
              </a:solidFill>
            </a:endParaRPr>
          </a:p>
          <a:p>
            <a:pPr algn="ctr"/>
            <a:r>
              <a:rPr lang="en-US" sz="2800">
                <a:solidFill>
                  <a:srgbClr val="002060"/>
                </a:solidFill>
              </a:rPr>
              <a:t>WM links information schemas to Long Term Memory </a:t>
            </a:r>
          </a:p>
        </p:txBody>
      </p:sp>
      <p:sp>
        <p:nvSpPr>
          <p:cNvPr id="12" name="Rectangle 11">
            <a:extLst>
              <a:ext uri="{FF2B5EF4-FFF2-40B4-BE49-F238E27FC236}">
                <a16:creationId xmlns:a16="http://schemas.microsoft.com/office/drawing/2014/main" id="{1CFF0C68-2DCF-6F11-CBC0-D816546DA779}"/>
              </a:ext>
            </a:extLst>
          </p:cNvPr>
          <p:cNvSpPr/>
          <p:nvPr/>
        </p:nvSpPr>
        <p:spPr>
          <a:xfrm>
            <a:off x="4220990" y="1069450"/>
            <a:ext cx="3745374" cy="2816352"/>
          </a:xfrm>
          <a:prstGeom prst="rect">
            <a:avLst/>
          </a:prstGeom>
          <a:solidFill>
            <a:schemeClr val="accent5">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rPr>
              <a:t>Extraneous Load = </a:t>
            </a:r>
          </a:p>
          <a:p>
            <a:pPr algn="ctr"/>
            <a:endParaRPr lang="en-US" sz="2800">
              <a:solidFill>
                <a:srgbClr val="002060"/>
              </a:solidFill>
            </a:endParaRPr>
          </a:p>
          <a:p>
            <a:pPr algn="ctr"/>
            <a:r>
              <a:rPr lang="en-US" sz="2800">
                <a:solidFill>
                  <a:srgbClr val="002060"/>
                </a:solidFill>
              </a:rPr>
              <a:t>Distractions /</a:t>
            </a:r>
          </a:p>
          <a:p>
            <a:pPr algn="ctr"/>
            <a:r>
              <a:rPr lang="en-US" sz="2800">
                <a:solidFill>
                  <a:srgbClr val="002060"/>
                </a:solidFill>
              </a:rPr>
              <a:t>Irrelevant Content </a:t>
            </a:r>
          </a:p>
        </p:txBody>
      </p:sp>
    </p:spTree>
    <p:extLst>
      <p:ext uri="{BB962C8B-B14F-4D97-AF65-F5344CB8AC3E}">
        <p14:creationId xmlns:p14="http://schemas.microsoft.com/office/powerpoint/2010/main" val="360487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B7E5B3-F6B1-4A5C-A942-9728FEC5764C}"/>
              </a:ext>
              <a:ext uri="{C183D7F6-B498-43B3-948B-1728B52AA6E4}">
                <adec:decorative xmlns:adec="http://schemas.microsoft.com/office/drawing/2017/decorative" val="1"/>
              </a:ext>
            </a:extLst>
          </p:cNvPr>
          <p:cNvSpPr/>
          <p:nvPr/>
        </p:nvSpPr>
        <p:spPr>
          <a:xfrm>
            <a:off x="455142" y="808206"/>
            <a:ext cx="11281716" cy="552192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11C0FA35-FBFE-4B23-B0D5-ECBC4C90532E}"/>
              </a:ext>
              <a:ext uri="{C183D7F6-B498-43B3-948B-1728B52AA6E4}">
                <adec:decorative xmlns:adec="http://schemas.microsoft.com/office/drawing/2017/decorative" val="1"/>
              </a:ext>
            </a:extLst>
          </p:cNvPr>
          <p:cNvCxnSpPr>
            <a:cxnSpLocks/>
          </p:cNvCxnSpPr>
          <p:nvPr/>
        </p:nvCxnSpPr>
        <p:spPr>
          <a:xfrm>
            <a:off x="1058159" y="814235"/>
            <a:ext cx="0" cy="221372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Content Placeholder 27">
            <a:extLst>
              <a:ext uri="{FF2B5EF4-FFF2-40B4-BE49-F238E27FC236}">
                <a16:creationId xmlns:a16="http://schemas.microsoft.com/office/drawing/2014/main" id="{29909120-B013-4872-BAFC-11D63AAABDD4}"/>
              </a:ext>
              <a:ext uri="{C183D7F6-B498-43B3-948B-1728B52AA6E4}">
                <adec:decorative xmlns:adec="http://schemas.microsoft.com/office/drawing/2017/decorative" val="1"/>
              </a:ext>
            </a:extLst>
          </p:cNvPr>
          <p:cNvSpPr>
            <a:spLocks noGrp="1"/>
          </p:cNvSpPr>
          <p:nvPr>
            <p:ph sz="quarter" idx="15"/>
          </p:nvPr>
        </p:nvSpPr>
        <p:spPr>
          <a:xfrm>
            <a:off x="1700495" y="328333"/>
            <a:ext cx="8287728" cy="6216490"/>
          </a:xfrm>
          <a:ln w="38100">
            <a:noFill/>
          </a:ln>
        </p:spPr>
        <p:txBody>
          <a:bodyPr>
            <a:normAutofit/>
          </a:bodyPr>
          <a:lstStyle/>
          <a:p>
            <a:pPr marL="342900"/>
            <a:endParaRPr lang="en-US" sz="2800">
              <a:solidFill>
                <a:schemeClr val="accent1"/>
              </a:solidFill>
            </a:endParaRPr>
          </a:p>
          <a:p>
            <a:pPr marL="342900" indent="-342900">
              <a:buFont typeface="Arial" panose="020B0604020202020204" pitchFamily="34" charset="0"/>
              <a:buChar char="•"/>
            </a:pPr>
            <a:r>
              <a:rPr lang="en-US" sz="2800">
                <a:solidFill>
                  <a:schemeClr val="accent1"/>
                </a:solidFill>
              </a:rPr>
              <a:t>Describe the gut-brain connection with clinical anxiety</a:t>
            </a:r>
            <a:r>
              <a:rPr lang="en-US" sz="2800">
                <a:solidFill>
                  <a:srgbClr val="000000"/>
                </a:solidFill>
              </a:rPr>
              <a:t> </a:t>
            </a:r>
            <a:endParaRPr lang="en-US" sz="2800">
              <a:solidFill>
                <a:schemeClr val="accent1"/>
              </a:solidFill>
            </a:endParaRPr>
          </a:p>
          <a:p>
            <a:pPr marL="342900" indent="-342900">
              <a:buFont typeface="Arial" panose="020B0604020202020204" pitchFamily="34" charset="0"/>
              <a:buChar char="•"/>
            </a:pPr>
            <a:r>
              <a:rPr lang="en-US" sz="2800">
                <a:solidFill>
                  <a:schemeClr val="accent1"/>
                </a:solidFill>
              </a:rPr>
              <a:t>Demonstrate the mutual impact between cognitive / data overload and clinical anxiety</a:t>
            </a:r>
            <a:r>
              <a:rPr lang="en-US" sz="2800">
                <a:solidFill>
                  <a:srgbClr val="000000"/>
                </a:solidFill>
              </a:rPr>
              <a:t> </a:t>
            </a:r>
            <a:endParaRPr lang="en-US" sz="2800"/>
          </a:p>
          <a:p>
            <a:pPr marL="342900" indent="-342900">
              <a:buFont typeface="Arial" panose="05020102010507070707" pitchFamily="18" charset="2"/>
              <a:buChar char="•"/>
            </a:pPr>
            <a:r>
              <a:rPr lang="en-US" sz="2800">
                <a:solidFill>
                  <a:schemeClr val="accent1"/>
                </a:solidFill>
              </a:rPr>
              <a:t>Enumerate strategies to </a:t>
            </a:r>
            <a:r>
              <a:rPr lang="en-US" sz="2800" b="0" i="0" u="none" strike="noStrike">
                <a:solidFill>
                  <a:schemeClr val="accent1"/>
                </a:solidFill>
                <a:effectLst/>
              </a:rPr>
              <a:t>prevent or reduce cognitive / data </a:t>
            </a:r>
            <a:r>
              <a:rPr lang="en-US" sz="2800">
                <a:solidFill>
                  <a:schemeClr val="accent1"/>
                </a:solidFill>
              </a:rPr>
              <a:t>overload</a:t>
            </a:r>
            <a:r>
              <a:rPr lang="en-US" sz="2800">
                <a:solidFill>
                  <a:srgbClr val="000000"/>
                </a:solidFill>
              </a:rPr>
              <a:t> </a:t>
            </a:r>
            <a:endParaRPr lang="en-US" sz="2800"/>
          </a:p>
          <a:p>
            <a:pPr marL="342900" indent="-342900">
              <a:buFont typeface="Arial" panose="020B0604020202020204" pitchFamily="34" charset="0"/>
              <a:buChar char="•"/>
            </a:pPr>
            <a:r>
              <a:rPr lang="en-US" sz="2800">
                <a:solidFill>
                  <a:schemeClr val="accent1"/>
                </a:solidFill>
              </a:rPr>
              <a:t>Identify and describe disability accommodation considerations for students with clinical anxiety</a:t>
            </a:r>
            <a:r>
              <a:rPr lang="en-US" sz="2800">
                <a:solidFill>
                  <a:srgbClr val="000000"/>
                </a:solidFill>
              </a:rPr>
              <a:t> </a:t>
            </a:r>
            <a:endParaRPr lang="en-US" sz="2800"/>
          </a:p>
          <a:p>
            <a:pPr marL="342900" indent="-342900">
              <a:buFont typeface="Arial" panose="020B0604020202020204" pitchFamily="34" charset="0"/>
              <a:buChar char="•"/>
            </a:pPr>
            <a:r>
              <a:rPr lang="en-US" sz="2800">
                <a:solidFill>
                  <a:schemeClr val="accent1"/>
                </a:solidFill>
              </a:rPr>
              <a:t>Develop an understanding of the Integrative Collaborative Care Model</a:t>
            </a:r>
            <a:r>
              <a:rPr lang="en-US" sz="2800">
                <a:solidFill>
                  <a:srgbClr val="000000"/>
                </a:solidFill>
              </a:rPr>
              <a:t> </a:t>
            </a:r>
            <a:endParaRPr lang="en-US" sz="2800"/>
          </a:p>
          <a:p>
            <a:pPr marL="342900">
              <a:buFont typeface="Arial" panose="020B0604020202020204" pitchFamily="34" charset="0"/>
              <a:buChar char="•"/>
            </a:pPr>
            <a:endParaRPr lang="en-US" sz="2400">
              <a:solidFill>
                <a:schemeClr val="accent1"/>
              </a:solidFill>
            </a:endParaRPr>
          </a:p>
        </p:txBody>
      </p:sp>
      <p:sp>
        <p:nvSpPr>
          <p:cNvPr id="5" name="Slide Number Placeholder 4">
            <a:extLst>
              <a:ext uri="{FF2B5EF4-FFF2-40B4-BE49-F238E27FC236}">
                <a16:creationId xmlns:a16="http://schemas.microsoft.com/office/drawing/2014/main" id="{646665B6-F02E-4FF8-AEBC-BEFA35EAFC65}"/>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2</a:t>
            </a:fld>
            <a:endParaRPr lang="en-US"/>
          </a:p>
        </p:txBody>
      </p:sp>
      <p:sp>
        <p:nvSpPr>
          <p:cNvPr id="3" name="Rounded Rectangle 2">
            <a:extLst>
              <a:ext uri="{FF2B5EF4-FFF2-40B4-BE49-F238E27FC236}">
                <a16:creationId xmlns:a16="http://schemas.microsoft.com/office/drawing/2014/main" id="{24C67F82-F2CD-05BA-6EFD-06192F5C6353}"/>
              </a:ext>
            </a:extLst>
          </p:cNvPr>
          <p:cNvSpPr/>
          <p:nvPr/>
        </p:nvSpPr>
        <p:spPr>
          <a:xfrm>
            <a:off x="10378604" y="1623598"/>
            <a:ext cx="860677" cy="902056"/>
          </a:xfrm>
          <a:prstGeom prst="roundRect">
            <a:avLst/>
          </a:prstGeom>
          <a:noFill/>
          <a:ln w="114300">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6910710-09C7-95D0-3BE0-DBDDC484F0C8}"/>
              </a:ext>
            </a:extLst>
          </p:cNvPr>
          <p:cNvSpPr/>
          <p:nvPr/>
        </p:nvSpPr>
        <p:spPr>
          <a:xfrm>
            <a:off x="10378605" y="3221945"/>
            <a:ext cx="860677" cy="902057"/>
          </a:xfrm>
          <a:prstGeom prst="roundRect">
            <a:avLst/>
          </a:prstGeom>
          <a:noFill/>
          <a:ln w="114300">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7A04C8F9-4923-B1DF-626C-D1A16517ED48}"/>
              </a:ext>
            </a:extLst>
          </p:cNvPr>
          <p:cNvSpPr/>
          <p:nvPr/>
        </p:nvSpPr>
        <p:spPr>
          <a:xfrm>
            <a:off x="10378606" y="4935128"/>
            <a:ext cx="860677" cy="902057"/>
          </a:xfrm>
          <a:prstGeom prst="roundRect">
            <a:avLst/>
          </a:prstGeom>
          <a:noFill/>
          <a:ln w="114300">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heck Mark Orange · Free vector graphic on Pixabay">
            <a:extLst>
              <a:ext uri="{FF2B5EF4-FFF2-40B4-BE49-F238E27FC236}">
                <a16:creationId xmlns:a16="http://schemas.microsoft.com/office/drawing/2014/main" id="{5962F57F-16BB-699B-2487-14C47734FF6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378604" y="1549882"/>
            <a:ext cx="1179321" cy="895447"/>
          </a:xfrm>
          <a:prstGeom prst="rect">
            <a:avLst/>
          </a:prstGeom>
        </p:spPr>
      </p:pic>
      <p:pic>
        <p:nvPicPr>
          <p:cNvPr id="11" name="Picture 10" descr="Check Mark Orange · Free vector graphic on Pixabay">
            <a:extLst>
              <a:ext uri="{FF2B5EF4-FFF2-40B4-BE49-F238E27FC236}">
                <a16:creationId xmlns:a16="http://schemas.microsoft.com/office/drawing/2014/main" id="{9E351637-40F2-612C-F4CC-FD66057B220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447775" y="4764430"/>
            <a:ext cx="1085675" cy="1087376"/>
          </a:xfrm>
          <a:prstGeom prst="rect">
            <a:avLst/>
          </a:prstGeom>
        </p:spPr>
      </p:pic>
      <p:pic>
        <p:nvPicPr>
          <p:cNvPr id="12" name="Picture 11" descr="Check Mark Orange · Free vector graphic on Pixabay">
            <a:extLst>
              <a:ext uri="{FF2B5EF4-FFF2-40B4-BE49-F238E27FC236}">
                <a16:creationId xmlns:a16="http://schemas.microsoft.com/office/drawing/2014/main" id="{BD3C5650-48A6-F644-4A78-7EF15CBC3AE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378604" y="3071137"/>
            <a:ext cx="1110599" cy="979150"/>
          </a:xfrm>
          <a:prstGeom prst="rect">
            <a:avLst/>
          </a:prstGeom>
        </p:spPr>
      </p:pic>
      <p:sp>
        <p:nvSpPr>
          <p:cNvPr id="15" name="TextBox 14">
            <a:extLst>
              <a:ext uri="{FF2B5EF4-FFF2-40B4-BE49-F238E27FC236}">
                <a16:creationId xmlns:a16="http://schemas.microsoft.com/office/drawing/2014/main" id="{F240768A-EEFE-B56B-6B24-0AD550694E8F}"/>
              </a:ext>
            </a:extLst>
          </p:cNvPr>
          <p:cNvSpPr txBox="1"/>
          <p:nvPr/>
        </p:nvSpPr>
        <p:spPr>
          <a:xfrm rot="16200000">
            <a:off x="-257985" y="3971780"/>
            <a:ext cx="2632287" cy="646331"/>
          </a:xfrm>
          <a:prstGeom prst="rect">
            <a:avLst/>
          </a:prstGeom>
          <a:noFill/>
        </p:spPr>
        <p:txBody>
          <a:bodyPr wrap="square">
            <a:spAutoFit/>
          </a:bodyPr>
          <a:lstStyle/>
          <a:p>
            <a:r>
              <a:rPr lang="en-US" sz="3600">
                <a:solidFill>
                  <a:srgbClr val="192A74"/>
                </a:solidFill>
              </a:rPr>
              <a:t>OBJECTIVES</a:t>
            </a:r>
          </a:p>
        </p:txBody>
      </p:sp>
    </p:spTree>
    <p:extLst>
      <p:ext uri="{BB962C8B-B14F-4D97-AF65-F5344CB8AC3E}">
        <p14:creationId xmlns:p14="http://schemas.microsoft.com/office/powerpoint/2010/main" val="233876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01D7F1C7-D44C-DB0F-C157-1662150163B2}"/>
              </a:ext>
            </a:extLst>
          </p:cNvPr>
          <p:cNvSpPr/>
          <p:nvPr/>
        </p:nvSpPr>
        <p:spPr>
          <a:xfrm>
            <a:off x="8940324" y="5021026"/>
            <a:ext cx="1388012" cy="6877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INTRINSIC</a:t>
            </a:r>
          </a:p>
          <a:p>
            <a:pPr algn="ctr"/>
            <a:r>
              <a:rPr lang="en-US" sz="1600">
                <a:solidFill>
                  <a:schemeClr val="tx1"/>
                </a:solidFill>
              </a:rPr>
              <a:t>LOAD</a:t>
            </a:r>
          </a:p>
        </p:txBody>
      </p:sp>
      <p:sp>
        <p:nvSpPr>
          <p:cNvPr id="51" name="Rectangle 50">
            <a:extLst>
              <a:ext uri="{FF2B5EF4-FFF2-40B4-BE49-F238E27FC236}">
                <a16:creationId xmlns:a16="http://schemas.microsoft.com/office/drawing/2014/main" id="{A8DE8CF9-2519-5DF8-2C3C-C5A445FC9D2F}"/>
              </a:ext>
            </a:extLst>
          </p:cNvPr>
          <p:cNvSpPr/>
          <p:nvPr/>
        </p:nvSpPr>
        <p:spPr>
          <a:xfrm>
            <a:off x="9288303" y="3858278"/>
            <a:ext cx="1525727" cy="6877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EXTRANEOUS</a:t>
            </a:r>
          </a:p>
          <a:p>
            <a:pPr algn="ctr"/>
            <a:r>
              <a:rPr lang="en-US" sz="1600">
                <a:solidFill>
                  <a:schemeClr val="tx1"/>
                </a:solidFill>
              </a:rPr>
              <a:t>LOAD</a:t>
            </a:r>
          </a:p>
        </p:txBody>
      </p:sp>
      <p:sp>
        <p:nvSpPr>
          <p:cNvPr id="44" name="Rectangle 43">
            <a:extLst>
              <a:ext uri="{FF2B5EF4-FFF2-40B4-BE49-F238E27FC236}">
                <a16:creationId xmlns:a16="http://schemas.microsoft.com/office/drawing/2014/main" id="{E8E6BC9D-A398-0B44-BA21-0DE1837CE1D3}"/>
              </a:ext>
            </a:extLst>
          </p:cNvPr>
          <p:cNvSpPr/>
          <p:nvPr/>
        </p:nvSpPr>
        <p:spPr>
          <a:xfrm>
            <a:off x="3689997" y="2612911"/>
            <a:ext cx="1284920" cy="6877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GERMANE</a:t>
            </a:r>
          </a:p>
          <a:p>
            <a:pPr algn="ctr"/>
            <a:r>
              <a:rPr lang="en-US" sz="1600">
                <a:solidFill>
                  <a:schemeClr val="tx1"/>
                </a:solidFill>
              </a:rPr>
              <a:t>LOAD</a:t>
            </a:r>
          </a:p>
        </p:txBody>
      </p:sp>
      <p:sp>
        <p:nvSpPr>
          <p:cNvPr id="45" name="Rectangle 44">
            <a:extLst>
              <a:ext uri="{FF2B5EF4-FFF2-40B4-BE49-F238E27FC236}">
                <a16:creationId xmlns:a16="http://schemas.microsoft.com/office/drawing/2014/main" id="{FAEACF64-055C-496A-CEDF-E71274F94924}"/>
              </a:ext>
            </a:extLst>
          </p:cNvPr>
          <p:cNvSpPr/>
          <p:nvPr/>
        </p:nvSpPr>
        <p:spPr>
          <a:xfrm>
            <a:off x="4007767" y="3782285"/>
            <a:ext cx="1525727" cy="6877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EXTRANEOUS</a:t>
            </a:r>
          </a:p>
          <a:p>
            <a:pPr algn="ctr"/>
            <a:r>
              <a:rPr lang="en-US" sz="1600">
                <a:solidFill>
                  <a:schemeClr val="tx1"/>
                </a:solidFill>
              </a:rPr>
              <a:t>LOAD</a:t>
            </a:r>
          </a:p>
        </p:txBody>
      </p:sp>
      <p:sp>
        <p:nvSpPr>
          <p:cNvPr id="49" name="Trapezoid 48">
            <a:extLst>
              <a:ext uri="{FF2B5EF4-FFF2-40B4-BE49-F238E27FC236}">
                <a16:creationId xmlns:a16="http://schemas.microsoft.com/office/drawing/2014/main" id="{C43A0FFC-78A4-A71B-E7F3-17117300E94E}"/>
              </a:ext>
            </a:extLst>
          </p:cNvPr>
          <p:cNvSpPr/>
          <p:nvPr/>
        </p:nvSpPr>
        <p:spPr>
          <a:xfrm rot="10800000">
            <a:off x="6871138" y="2320789"/>
            <a:ext cx="2888794" cy="1177010"/>
          </a:xfrm>
          <a:prstGeom prst="trapezoid">
            <a:avLst>
              <a:gd name="adj" fmla="val 29541"/>
            </a:avLst>
          </a:prstGeom>
          <a:solidFill>
            <a:schemeClr val="bg1"/>
          </a:solidFill>
          <a:ln>
            <a:solidFill>
              <a:srgbClr val="EA7A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9" name="Slide Number Placeholder 8">
            <a:extLst>
              <a:ext uri="{FF2B5EF4-FFF2-40B4-BE49-F238E27FC236}">
                <a16:creationId xmlns:a16="http://schemas.microsoft.com/office/drawing/2014/main" id="{6B94D34B-0EA3-BFE3-5E8B-E46083188A39}"/>
              </a:ext>
            </a:extLst>
          </p:cNvPr>
          <p:cNvSpPr>
            <a:spLocks noGrp="1"/>
          </p:cNvSpPr>
          <p:nvPr>
            <p:ph type="sldNum" sz="quarter" idx="12"/>
          </p:nvPr>
        </p:nvSpPr>
        <p:spPr/>
        <p:txBody>
          <a:bodyPr/>
          <a:lstStyle/>
          <a:p>
            <a:fld id="{3A98EE3D-8CD1-4C3F-BD1C-C98C9596463C}" type="slidenum">
              <a:rPr lang="en-US" smtClean="0"/>
              <a:t>20</a:t>
            </a:fld>
            <a:endParaRPr lang="en-US"/>
          </a:p>
        </p:txBody>
      </p:sp>
      <p:sp>
        <p:nvSpPr>
          <p:cNvPr id="20" name="Rectangle 19">
            <a:extLst>
              <a:ext uri="{FF2B5EF4-FFF2-40B4-BE49-F238E27FC236}">
                <a16:creationId xmlns:a16="http://schemas.microsoft.com/office/drawing/2014/main" id="{10D8901E-EDC8-7E2A-C67B-E930972B7781}"/>
              </a:ext>
            </a:extLst>
          </p:cNvPr>
          <p:cNvSpPr/>
          <p:nvPr/>
        </p:nvSpPr>
        <p:spPr>
          <a:xfrm>
            <a:off x="2855736" y="877285"/>
            <a:ext cx="6480527" cy="751665"/>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EA7A23"/>
                </a:solidFill>
              </a:rPr>
              <a:t>3 TYPES OF COGNITIVE LOAD</a:t>
            </a:r>
          </a:p>
        </p:txBody>
      </p:sp>
      <p:sp>
        <p:nvSpPr>
          <p:cNvPr id="26" name="Rectangle 25">
            <a:extLst>
              <a:ext uri="{FF2B5EF4-FFF2-40B4-BE49-F238E27FC236}">
                <a16:creationId xmlns:a16="http://schemas.microsoft.com/office/drawing/2014/main" id="{52ECA8E1-C89B-C169-71DA-2AB58F38DF38}"/>
              </a:ext>
            </a:extLst>
          </p:cNvPr>
          <p:cNvSpPr/>
          <p:nvPr/>
        </p:nvSpPr>
        <p:spPr>
          <a:xfrm rot="5400000">
            <a:off x="2768009" y="4646140"/>
            <a:ext cx="509925" cy="34107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1600" b="1">
                <a:solidFill>
                  <a:srgbClr val="EA7A23"/>
                </a:solidFill>
              </a:rPr>
              <a:t>LESS</a:t>
            </a:r>
          </a:p>
          <a:p>
            <a:pPr algn="ctr"/>
            <a:r>
              <a:rPr lang="en-US" sz="1600" b="1">
                <a:solidFill>
                  <a:srgbClr val="EA7A23"/>
                </a:solidFill>
              </a:rPr>
              <a:t>WORKING MEMORY CAPACITY</a:t>
            </a:r>
          </a:p>
        </p:txBody>
      </p:sp>
      <p:sp>
        <p:nvSpPr>
          <p:cNvPr id="38" name="Rectangle 37">
            <a:extLst>
              <a:ext uri="{FF2B5EF4-FFF2-40B4-BE49-F238E27FC236}">
                <a16:creationId xmlns:a16="http://schemas.microsoft.com/office/drawing/2014/main" id="{C26FF374-2DBB-32CF-7A3A-ACB0EBE28326}"/>
              </a:ext>
            </a:extLst>
          </p:cNvPr>
          <p:cNvSpPr/>
          <p:nvPr/>
        </p:nvSpPr>
        <p:spPr>
          <a:xfrm>
            <a:off x="7358364" y="2457105"/>
            <a:ext cx="2054249" cy="8864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space for UNDERSTANDING &amp; CONSTRUCTING SCHEMAS </a:t>
            </a:r>
          </a:p>
        </p:txBody>
      </p:sp>
      <p:sp>
        <p:nvSpPr>
          <p:cNvPr id="41" name="Trapezoid 40">
            <a:extLst>
              <a:ext uri="{FF2B5EF4-FFF2-40B4-BE49-F238E27FC236}">
                <a16:creationId xmlns:a16="http://schemas.microsoft.com/office/drawing/2014/main" id="{BE024F69-242F-D1E0-48CA-F045EC5CB657}"/>
              </a:ext>
            </a:extLst>
          </p:cNvPr>
          <p:cNvSpPr/>
          <p:nvPr/>
        </p:nvSpPr>
        <p:spPr>
          <a:xfrm>
            <a:off x="1921256" y="3497240"/>
            <a:ext cx="2203430" cy="1219332"/>
          </a:xfrm>
          <a:prstGeom prst="trapezoid">
            <a:avLst>
              <a:gd name="adj" fmla="val 26087"/>
            </a:avLst>
          </a:prstGeom>
          <a:solidFill>
            <a:srgbClr val="E3EEE3"/>
          </a:solidFill>
          <a:ln>
            <a:solidFill>
              <a:srgbClr val="EA7A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2060"/>
                </a:solidFill>
                <a:cs typeface="Arial" panose="020B0604020202020204" pitchFamily="34" charset="0"/>
              </a:rPr>
              <a:t>METHOD </a:t>
            </a:r>
          </a:p>
          <a:p>
            <a:pPr algn="ctr"/>
            <a:r>
              <a:rPr lang="en-US" sz="1600" b="1">
                <a:solidFill>
                  <a:srgbClr val="002060"/>
                </a:solidFill>
                <a:cs typeface="Arial" panose="020B0604020202020204" pitchFamily="34" charset="0"/>
              </a:rPr>
              <a:t>of delivery – </a:t>
            </a:r>
            <a:r>
              <a:rPr lang="en-US" sz="1400" b="1">
                <a:solidFill>
                  <a:srgbClr val="002060"/>
                </a:solidFill>
                <a:cs typeface="Arial" panose="020B0604020202020204" pitchFamily="34" charset="0"/>
              </a:rPr>
              <a:t>distractions/</a:t>
            </a:r>
          </a:p>
          <a:p>
            <a:pPr algn="ctr"/>
            <a:r>
              <a:rPr lang="en-US" sz="1400" b="1">
                <a:solidFill>
                  <a:srgbClr val="002060"/>
                </a:solidFill>
                <a:cs typeface="Arial" panose="020B0604020202020204" pitchFamily="34" charset="0"/>
              </a:rPr>
              <a:t>irrelevant content</a:t>
            </a:r>
          </a:p>
        </p:txBody>
      </p:sp>
      <p:sp>
        <p:nvSpPr>
          <p:cNvPr id="42" name="Trapezoid 41">
            <a:extLst>
              <a:ext uri="{FF2B5EF4-FFF2-40B4-BE49-F238E27FC236}">
                <a16:creationId xmlns:a16="http://schemas.microsoft.com/office/drawing/2014/main" id="{48A10FC6-7B77-824E-BC3D-C2C4D460D9B5}"/>
              </a:ext>
            </a:extLst>
          </p:cNvPr>
          <p:cNvSpPr/>
          <p:nvPr/>
        </p:nvSpPr>
        <p:spPr>
          <a:xfrm>
            <a:off x="2250814" y="2316390"/>
            <a:ext cx="1545523" cy="1190468"/>
          </a:xfrm>
          <a:prstGeom prst="trapezoid">
            <a:avLst/>
          </a:prstGeom>
          <a:solidFill>
            <a:schemeClr val="bg1"/>
          </a:solidFill>
          <a:ln>
            <a:solidFill>
              <a:srgbClr val="EA7A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43" name="Trapezoid 42">
            <a:extLst>
              <a:ext uri="{FF2B5EF4-FFF2-40B4-BE49-F238E27FC236}">
                <a16:creationId xmlns:a16="http://schemas.microsoft.com/office/drawing/2014/main" id="{B19B0293-AB9A-2BE2-AC2F-CB266C0F7A8E}"/>
              </a:ext>
            </a:extLst>
          </p:cNvPr>
          <p:cNvSpPr/>
          <p:nvPr/>
        </p:nvSpPr>
        <p:spPr>
          <a:xfrm>
            <a:off x="1567919" y="4716578"/>
            <a:ext cx="2910107" cy="1219332"/>
          </a:xfrm>
          <a:prstGeom prst="trapezoid">
            <a:avLst>
              <a:gd name="adj" fmla="val 28260"/>
            </a:avLst>
          </a:prstGeom>
          <a:solidFill>
            <a:srgbClr val="002060"/>
          </a:solidFill>
          <a:ln>
            <a:solidFill>
              <a:srgbClr val="EA7A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cs typeface="Arial Narrow" panose="020B0604020202020204" pitchFamily="34" charset="0"/>
              </a:rPr>
              <a:t>Complexity of INFORMATION</a:t>
            </a:r>
          </a:p>
        </p:txBody>
      </p:sp>
      <p:sp>
        <p:nvSpPr>
          <p:cNvPr id="46" name="Rectangle 45">
            <a:extLst>
              <a:ext uri="{FF2B5EF4-FFF2-40B4-BE49-F238E27FC236}">
                <a16:creationId xmlns:a16="http://schemas.microsoft.com/office/drawing/2014/main" id="{D12F5E71-1289-06D8-5E51-CE7EF7B7AE19}"/>
              </a:ext>
            </a:extLst>
          </p:cNvPr>
          <p:cNvSpPr/>
          <p:nvPr/>
        </p:nvSpPr>
        <p:spPr>
          <a:xfrm>
            <a:off x="4478026" y="4951659"/>
            <a:ext cx="1279490" cy="6877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INTRINSIC</a:t>
            </a:r>
          </a:p>
          <a:p>
            <a:pPr algn="ctr"/>
            <a:r>
              <a:rPr lang="en-US" sz="1600">
                <a:solidFill>
                  <a:schemeClr val="tx1"/>
                </a:solidFill>
              </a:rPr>
              <a:t>LOAD</a:t>
            </a:r>
          </a:p>
        </p:txBody>
      </p:sp>
      <p:sp>
        <p:nvSpPr>
          <p:cNvPr id="47" name="Trapezoid 46">
            <a:extLst>
              <a:ext uri="{FF2B5EF4-FFF2-40B4-BE49-F238E27FC236}">
                <a16:creationId xmlns:a16="http://schemas.microsoft.com/office/drawing/2014/main" id="{843470C6-BB95-ACB5-DA96-2E78855AC6E4}"/>
              </a:ext>
            </a:extLst>
          </p:cNvPr>
          <p:cNvSpPr/>
          <p:nvPr/>
        </p:nvSpPr>
        <p:spPr>
          <a:xfrm rot="10800000">
            <a:off x="7505593" y="4629997"/>
            <a:ext cx="1605897" cy="1210206"/>
          </a:xfrm>
          <a:prstGeom prst="trapezoid">
            <a:avLst>
              <a:gd name="adj" fmla="val 30362"/>
            </a:avLst>
          </a:prstGeom>
          <a:solidFill>
            <a:srgbClr val="002060"/>
          </a:solidFill>
          <a:ln>
            <a:solidFill>
              <a:srgbClr val="EA7A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solidFill>
                <a:srgbClr val="1F3284"/>
              </a:solidFill>
              <a:latin typeface="Arial Narrow" panose="020B0604020202020204" pitchFamily="34" charset="0"/>
              <a:cs typeface="Arial Narrow" panose="020B0604020202020204" pitchFamily="34" charset="0"/>
            </a:endParaRPr>
          </a:p>
        </p:txBody>
      </p:sp>
      <p:sp>
        <p:nvSpPr>
          <p:cNvPr id="48" name="Trapezoid 47">
            <a:extLst>
              <a:ext uri="{FF2B5EF4-FFF2-40B4-BE49-F238E27FC236}">
                <a16:creationId xmlns:a16="http://schemas.microsoft.com/office/drawing/2014/main" id="{F574E608-A767-7191-9C14-58926986F916}"/>
              </a:ext>
            </a:extLst>
          </p:cNvPr>
          <p:cNvSpPr/>
          <p:nvPr/>
        </p:nvSpPr>
        <p:spPr>
          <a:xfrm rot="10800000">
            <a:off x="7209183" y="3506857"/>
            <a:ext cx="2203430" cy="1123139"/>
          </a:xfrm>
          <a:prstGeom prst="trapezoid">
            <a:avLst>
              <a:gd name="adj" fmla="val 27453"/>
            </a:avLst>
          </a:prstGeom>
          <a:solidFill>
            <a:srgbClr val="E3EEE3"/>
          </a:solidFill>
          <a:ln>
            <a:solidFill>
              <a:srgbClr val="EA7A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Arial Narrow" panose="020B0604020202020204" pitchFamily="34" charset="0"/>
              <a:cs typeface="Arial Narrow" panose="020B0604020202020204" pitchFamily="34" charset="0"/>
            </a:endParaRPr>
          </a:p>
        </p:txBody>
      </p:sp>
      <p:sp>
        <p:nvSpPr>
          <p:cNvPr id="50" name="Rectangle 49">
            <a:extLst>
              <a:ext uri="{FF2B5EF4-FFF2-40B4-BE49-F238E27FC236}">
                <a16:creationId xmlns:a16="http://schemas.microsoft.com/office/drawing/2014/main" id="{3DEAD401-59F6-B74D-049E-CE9581C9DE1C}"/>
              </a:ext>
            </a:extLst>
          </p:cNvPr>
          <p:cNvSpPr/>
          <p:nvPr/>
        </p:nvSpPr>
        <p:spPr>
          <a:xfrm>
            <a:off x="9729367" y="2502550"/>
            <a:ext cx="1284920" cy="6877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GERMANE</a:t>
            </a:r>
          </a:p>
          <a:p>
            <a:pPr algn="ctr"/>
            <a:r>
              <a:rPr lang="en-US" sz="1600">
                <a:solidFill>
                  <a:schemeClr val="tx1"/>
                </a:solidFill>
              </a:rPr>
              <a:t>LOAD</a:t>
            </a:r>
          </a:p>
        </p:txBody>
      </p:sp>
      <p:sp>
        <p:nvSpPr>
          <p:cNvPr id="53" name="Rectangle 52">
            <a:extLst>
              <a:ext uri="{FF2B5EF4-FFF2-40B4-BE49-F238E27FC236}">
                <a16:creationId xmlns:a16="http://schemas.microsoft.com/office/drawing/2014/main" id="{A110F1CB-B1AD-8C26-4390-0158283789C4}"/>
              </a:ext>
            </a:extLst>
          </p:cNvPr>
          <p:cNvSpPr/>
          <p:nvPr/>
        </p:nvSpPr>
        <p:spPr>
          <a:xfrm rot="5400000">
            <a:off x="8041800" y="4609849"/>
            <a:ext cx="509925" cy="34107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1600" b="1">
                <a:solidFill>
                  <a:srgbClr val="EA7A23"/>
                </a:solidFill>
              </a:rPr>
              <a:t>MORE</a:t>
            </a:r>
            <a:endParaRPr lang="en-US" sz="1600" b="1">
              <a:solidFill>
                <a:schemeClr val="tx1"/>
              </a:solidFill>
            </a:endParaRPr>
          </a:p>
          <a:p>
            <a:pPr algn="ctr"/>
            <a:r>
              <a:rPr lang="en-US" sz="1600" b="1">
                <a:solidFill>
                  <a:srgbClr val="EA7A23"/>
                </a:solidFill>
              </a:rPr>
              <a:t>WORKING MEMORY CAPACITY</a:t>
            </a:r>
          </a:p>
        </p:txBody>
      </p:sp>
      <p:sp>
        <p:nvSpPr>
          <p:cNvPr id="55" name="Rectangle 54">
            <a:extLst>
              <a:ext uri="{FF2B5EF4-FFF2-40B4-BE49-F238E27FC236}">
                <a16:creationId xmlns:a16="http://schemas.microsoft.com/office/drawing/2014/main" id="{D1CE43A5-39E0-1415-A40F-A53C7615B5E7}"/>
              </a:ext>
            </a:extLst>
          </p:cNvPr>
          <p:cNvSpPr/>
          <p:nvPr/>
        </p:nvSpPr>
        <p:spPr>
          <a:xfrm>
            <a:off x="7541895" y="3634116"/>
            <a:ext cx="1525727" cy="864432"/>
          </a:xfrm>
          <a:prstGeom prst="rect">
            <a:avLst/>
          </a:prstGeom>
          <a:solidFill>
            <a:srgbClr val="E3EE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2060"/>
                </a:solidFill>
                <a:cs typeface="Arial" panose="020B0604020202020204" pitchFamily="34" charset="0"/>
              </a:rPr>
              <a:t>METHOD </a:t>
            </a:r>
          </a:p>
          <a:p>
            <a:pPr algn="ctr"/>
            <a:r>
              <a:rPr lang="en-US" sz="1200" b="1">
                <a:solidFill>
                  <a:srgbClr val="002060"/>
                </a:solidFill>
                <a:cs typeface="Arial" panose="020B0604020202020204" pitchFamily="34" charset="0"/>
              </a:rPr>
              <a:t>of delivery </a:t>
            </a:r>
            <a:r>
              <a:rPr lang="en-US" sz="1200" b="1">
                <a:solidFill>
                  <a:srgbClr val="002060"/>
                </a:solidFill>
                <a:cs typeface="Arial Narrow" panose="020B0604020202020204" pitchFamily="34" charset="0"/>
              </a:rPr>
              <a:t>– distractions/</a:t>
            </a:r>
          </a:p>
          <a:p>
            <a:pPr algn="ctr"/>
            <a:r>
              <a:rPr lang="en-US" sz="1200" b="1">
                <a:solidFill>
                  <a:srgbClr val="002060"/>
                </a:solidFill>
                <a:cs typeface="Arial Narrow" panose="020B0604020202020204" pitchFamily="34" charset="0"/>
              </a:rPr>
              <a:t>irrelevant content</a:t>
            </a:r>
            <a:r>
              <a:rPr lang="en-US" sz="1200" b="1">
                <a:solidFill>
                  <a:srgbClr val="002060"/>
                </a:solidFill>
                <a:cs typeface="Arial" panose="020B0604020202020204" pitchFamily="34" charset="0"/>
              </a:rPr>
              <a:t> </a:t>
            </a:r>
          </a:p>
        </p:txBody>
      </p:sp>
      <p:sp>
        <p:nvSpPr>
          <p:cNvPr id="57" name="Rectangle 56">
            <a:extLst>
              <a:ext uri="{FF2B5EF4-FFF2-40B4-BE49-F238E27FC236}">
                <a16:creationId xmlns:a16="http://schemas.microsoft.com/office/drawing/2014/main" id="{DF3009F5-1EC3-9561-4611-1A5F121FD7F4}"/>
              </a:ext>
            </a:extLst>
          </p:cNvPr>
          <p:cNvSpPr/>
          <p:nvPr/>
        </p:nvSpPr>
        <p:spPr>
          <a:xfrm>
            <a:off x="7756949" y="4735816"/>
            <a:ext cx="1079629" cy="62802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t>Complexity </a:t>
            </a:r>
          </a:p>
          <a:p>
            <a:pPr algn="ctr"/>
            <a:r>
              <a:rPr lang="en-US" sz="1050"/>
              <a:t>of </a:t>
            </a:r>
          </a:p>
          <a:p>
            <a:pPr algn="ctr"/>
            <a:r>
              <a:rPr lang="en-US" sz="1000"/>
              <a:t>INFORMATION</a:t>
            </a:r>
          </a:p>
        </p:txBody>
      </p:sp>
      <p:sp>
        <p:nvSpPr>
          <p:cNvPr id="2" name="Rectangle 1">
            <a:extLst>
              <a:ext uri="{FF2B5EF4-FFF2-40B4-BE49-F238E27FC236}">
                <a16:creationId xmlns:a16="http://schemas.microsoft.com/office/drawing/2014/main" id="{796F8E1D-D645-DE57-9F05-6213854ACE5D}"/>
              </a:ext>
            </a:extLst>
          </p:cNvPr>
          <p:cNvSpPr/>
          <p:nvPr/>
        </p:nvSpPr>
        <p:spPr>
          <a:xfrm>
            <a:off x="1980965" y="2316390"/>
            <a:ext cx="2085219" cy="11048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space </a:t>
            </a:r>
          </a:p>
          <a:p>
            <a:pPr algn="ctr"/>
            <a:r>
              <a:rPr lang="en-US" sz="1100">
                <a:solidFill>
                  <a:schemeClr val="tx1"/>
                </a:solidFill>
              </a:rPr>
              <a:t>for</a:t>
            </a:r>
          </a:p>
          <a:p>
            <a:pPr algn="ctr"/>
            <a:r>
              <a:rPr lang="en-US" sz="1000">
                <a:solidFill>
                  <a:schemeClr val="tx1"/>
                </a:solidFill>
              </a:rPr>
              <a:t>UNDERSTANDING  &amp; CONSTRUCTING </a:t>
            </a:r>
          </a:p>
          <a:p>
            <a:pPr algn="ctr"/>
            <a:r>
              <a:rPr lang="en-US" sz="1000">
                <a:solidFill>
                  <a:schemeClr val="tx1"/>
                </a:solidFill>
              </a:rPr>
              <a:t>SCHEMAS</a:t>
            </a:r>
          </a:p>
        </p:txBody>
      </p:sp>
    </p:spTree>
    <p:extLst>
      <p:ext uri="{BB962C8B-B14F-4D97-AF65-F5344CB8AC3E}">
        <p14:creationId xmlns:p14="http://schemas.microsoft.com/office/powerpoint/2010/main" val="3918966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8074C44-1E23-CDCD-4304-7D8336F9D9BE}"/>
              </a:ext>
            </a:extLst>
          </p:cNvPr>
          <p:cNvSpPr>
            <a:spLocks noGrp="1"/>
          </p:cNvSpPr>
          <p:nvPr>
            <p:ph type="subTitle" idx="1"/>
          </p:nvPr>
        </p:nvSpPr>
        <p:spPr>
          <a:xfrm>
            <a:off x="1934899" y="1158499"/>
            <a:ext cx="8322196" cy="1108085"/>
          </a:xfrm>
          <a:custGeom>
            <a:avLst/>
            <a:gdLst>
              <a:gd name="connsiteX0" fmla="*/ 0 w 8322196"/>
              <a:gd name="connsiteY0" fmla="*/ 0 h 1108085"/>
              <a:gd name="connsiteX1" fmla="*/ 594443 w 8322196"/>
              <a:gd name="connsiteY1" fmla="*/ 0 h 1108085"/>
              <a:gd name="connsiteX2" fmla="*/ 1105663 w 8322196"/>
              <a:gd name="connsiteY2" fmla="*/ 0 h 1108085"/>
              <a:gd name="connsiteX3" fmla="*/ 1450440 w 8322196"/>
              <a:gd name="connsiteY3" fmla="*/ 0 h 1108085"/>
              <a:gd name="connsiteX4" fmla="*/ 1878439 w 8322196"/>
              <a:gd name="connsiteY4" fmla="*/ 0 h 1108085"/>
              <a:gd name="connsiteX5" fmla="*/ 2556103 w 8322196"/>
              <a:gd name="connsiteY5" fmla="*/ 0 h 1108085"/>
              <a:gd name="connsiteX6" fmla="*/ 2984102 w 8322196"/>
              <a:gd name="connsiteY6" fmla="*/ 0 h 1108085"/>
              <a:gd name="connsiteX7" fmla="*/ 3578544 w 8322196"/>
              <a:gd name="connsiteY7" fmla="*/ 0 h 1108085"/>
              <a:gd name="connsiteX8" fmla="*/ 4006543 w 8322196"/>
              <a:gd name="connsiteY8" fmla="*/ 0 h 1108085"/>
              <a:gd name="connsiteX9" fmla="*/ 4434542 w 8322196"/>
              <a:gd name="connsiteY9" fmla="*/ 0 h 1108085"/>
              <a:gd name="connsiteX10" fmla="*/ 4862540 w 8322196"/>
              <a:gd name="connsiteY10" fmla="*/ 0 h 1108085"/>
              <a:gd name="connsiteX11" fmla="*/ 5290539 w 8322196"/>
              <a:gd name="connsiteY11" fmla="*/ 0 h 1108085"/>
              <a:gd name="connsiteX12" fmla="*/ 6051425 w 8322196"/>
              <a:gd name="connsiteY12" fmla="*/ 0 h 1108085"/>
              <a:gd name="connsiteX13" fmla="*/ 6562646 w 8322196"/>
              <a:gd name="connsiteY13" fmla="*/ 0 h 1108085"/>
              <a:gd name="connsiteX14" fmla="*/ 6990645 w 8322196"/>
              <a:gd name="connsiteY14" fmla="*/ 0 h 1108085"/>
              <a:gd name="connsiteX15" fmla="*/ 7751531 w 8322196"/>
              <a:gd name="connsiteY15" fmla="*/ 0 h 1108085"/>
              <a:gd name="connsiteX16" fmla="*/ 8322196 w 8322196"/>
              <a:gd name="connsiteY16" fmla="*/ 0 h 1108085"/>
              <a:gd name="connsiteX17" fmla="*/ 8322196 w 8322196"/>
              <a:gd name="connsiteY17" fmla="*/ 576204 h 1108085"/>
              <a:gd name="connsiteX18" fmla="*/ 8322196 w 8322196"/>
              <a:gd name="connsiteY18" fmla="*/ 1108085 h 1108085"/>
              <a:gd name="connsiteX19" fmla="*/ 7727753 w 8322196"/>
              <a:gd name="connsiteY19" fmla="*/ 1108085 h 1108085"/>
              <a:gd name="connsiteX20" fmla="*/ 7299755 w 8322196"/>
              <a:gd name="connsiteY20" fmla="*/ 1108085 h 1108085"/>
              <a:gd name="connsiteX21" fmla="*/ 6954978 w 8322196"/>
              <a:gd name="connsiteY21" fmla="*/ 1108085 h 1108085"/>
              <a:gd name="connsiteX22" fmla="*/ 6277314 w 8322196"/>
              <a:gd name="connsiteY22" fmla="*/ 1108085 h 1108085"/>
              <a:gd name="connsiteX23" fmla="*/ 5849315 w 8322196"/>
              <a:gd name="connsiteY23" fmla="*/ 1108085 h 1108085"/>
              <a:gd name="connsiteX24" fmla="*/ 5254872 w 8322196"/>
              <a:gd name="connsiteY24" fmla="*/ 1108085 h 1108085"/>
              <a:gd name="connsiteX25" fmla="*/ 4577208 w 8322196"/>
              <a:gd name="connsiteY25" fmla="*/ 1108085 h 1108085"/>
              <a:gd name="connsiteX26" fmla="*/ 3816321 w 8322196"/>
              <a:gd name="connsiteY26" fmla="*/ 1108085 h 1108085"/>
              <a:gd name="connsiteX27" fmla="*/ 3305101 w 8322196"/>
              <a:gd name="connsiteY27" fmla="*/ 1108085 h 1108085"/>
              <a:gd name="connsiteX28" fmla="*/ 2960324 w 8322196"/>
              <a:gd name="connsiteY28" fmla="*/ 1108085 h 1108085"/>
              <a:gd name="connsiteX29" fmla="*/ 2615547 w 8322196"/>
              <a:gd name="connsiteY29" fmla="*/ 1108085 h 1108085"/>
              <a:gd name="connsiteX30" fmla="*/ 2104327 w 8322196"/>
              <a:gd name="connsiteY30" fmla="*/ 1108085 h 1108085"/>
              <a:gd name="connsiteX31" fmla="*/ 1343440 w 8322196"/>
              <a:gd name="connsiteY31" fmla="*/ 1108085 h 1108085"/>
              <a:gd name="connsiteX32" fmla="*/ 665776 w 8322196"/>
              <a:gd name="connsiteY32" fmla="*/ 1108085 h 1108085"/>
              <a:gd name="connsiteX33" fmla="*/ 0 w 8322196"/>
              <a:gd name="connsiteY33" fmla="*/ 1108085 h 1108085"/>
              <a:gd name="connsiteX34" fmla="*/ 0 w 8322196"/>
              <a:gd name="connsiteY34" fmla="*/ 531881 h 1108085"/>
              <a:gd name="connsiteX35" fmla="*/ 0 w 8322196"/>
              <a:gd name="connsiteY35" fmla="*/ 0 h 110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322196" h="1108085" extrusionOk="0">
                <a:moveTo>
                  <a:pt x="0" y="0"/>
                </a:moveTo>
                <a:cubicBezTo>
                  <a:pt x="278686" y="-42980"/>
                  <a:pt x="407904" y="27508"/>
                  <a:pt x="594443" y="0"/>
                </a:cubicBezTo>
                <a:cubicBezTo>
                  <a:pt x="780982" y="-27508"/>
                  <a:pt x="958339" y="3241"/>
                  <a:pt x="1105663" y="0"/>
                </a:cubicBezTo>
                <a:cubicBezTo>
                  <a:pt x="1252987" y="-3241"/>
                  <a:pt x="1279590" y="11371"/>
                  <a:pt x="1450440" y="0"/>
                </a:cubicBezTo>
                <a:cubicBezTo>
                  <a:pt x="1621290" y="-11371"/>
                  <a:pt x="1673509" y="33637"/>
                  <a:pt x="1878439" y="0"/>
                </a:cubicBezTo>
                <a:cubicBezTo>
                  <a:pt x="2083369" y="-33637"/>
                  <a:pt x="2297922" y="17147"/>
                  <a:pt x="2556103" y="0"/>
                </a:cubicBezTo>
                <a:cubicBezTo>
                  <a:pt x="2814284" y="-17147"/>
                  <a:pt x="2786917" y="38115"/>
                  <a:pt x="2984102" y="0"/>
                </a:cubicBezTo>
                <a:cubicBezTo>
                  <a:pt x="3181287" y="-38115"/>
                  <a:pt x="3389596" y="8734"/>
                  <a:pt x="3578544" y="0"/>
                </a:cubicBezTo>
                <a:cubicBezTo>
                  <a:pt x="3767492" y="-8734"/>
                  <a:pt x="3862533" y="49059"/>
                  <a:pt x="4006543" y="0"/>
                </a:cubicBezTo>
                <a:cubicBezTo>
                  <a:pt x="4150553" y="-49059"/>
                  <a:pt x="4315247" y="16860"/>
                  <a:pt x="4434542" y="0"/>
                </a:cubicBezTo>
                <a:cubicBezTo>
                  <a:pt x="4553837" y="-16860"/>
                  <a:pt x="4688873" y="13975"/>
                  <a:pt x="4862540" y="0"/>
                </a:cubicBezTo>
                <a:cubicBezTo>
                  <a:pt x="5036207" y="-13975"/>
                  <a:pt x="5133818" y="51117"/>
                  <a:pt x="5290539" y="0"/>
                </a:cubicBezTo>
                <a:cubicBezTo>
                  <a:pt x="5447260" y="-51117"/>
                  <a:pt x="5848114" y="24232"/>
                  <a:pt x="6051425" y="0"/>
                </a:cubicBezTo>
                <a:cubicBezTo>
                  <a:pt x="6254736" y="-24232"/>
                  <a:pt x="6308364" y="15933"/>
                  <a:pt x="6562646" y="0"/>
                </a:cubicBezTo>
                <a:cubicBezTo>
                  <a:pt x="6816928" y="-15933"/>
                  <a:pt x="6904264" y="17028"/>
                  <a:pt x="6990645" y="0"/>
                </a:cubicBezTo>
                <a:cubicBezTo>
                  <a:pt x="7077026" y="-17028"/>
                  <a:pt x="7590652" y="36804"/>
                  <a:pt x="7751531" y="0"/>
                </a:cubicBezTo>
                <a:cubicBezTo>
                  <a:pt x="7912410" y="-36804"/>
                  <a:pt x="8099217" y="45335"/>
                  <a:pt x="8322196" y="0"/>
                </a:cubicBezTo>
                <a:cubicBezTo>
                  <a:pt x="8378662" y="237416"/>
                  <a:pt x="8291264" y="316080"/>
                  <a:pt x="8322196" y="576204"/>
                </a:cubicBezTo>
                <a:cubicBezTo>
                  <a:pt x="8353128" y="836328"/>
                  <a:pt x="8272941" y="849744"/>
                  <a:pt x="8322196" y="1108085"/>
                </a:cubicBezTo>
                <a:cubicBezTo>
                  <a:pt x="8127776" y="1145124"/>
                  <a:pt x="7963376" y="1096528"/>
                  <a:pt x="7727753" y="1108085"/>
                </a:cubicBezTo>
                <a:cubicBezTo>
                  <a:pt x="7492130" y="1119642"/>
                  <a:pt x="7411009" y="1071030"/>
                  <a:pt x="7299755" y="1108085"/>
                </a:cubicBezTo>
                <a:cubicBezTo>
                  <a:pt x="7188501" y="1145140"/>
                  <a:pt x="7111885" y="1105633"/>
                  <a:pt x="6954978" y="1108085"/>
                </a:cubicBezTo>
                <a:cubicBezTo>
                  <a:pt x="6798071" y="1110537"/>
                  <a:pt x="6486180" y="1088552"/>
                  <a:pt x="6277314" y="1108085"/>
                </a:cubicBezTo>
                <a:cubicBezTo>
                  <a:pt x="6068448" y="1127618"/>
                  <a:pt x="5948519" y="1077759"/>
                  <a:pt x="5849315" y="1108085"/>
                </a:cubicBezTo>
                <a:cubicBezTo>
                  <a:pt x="5750111" y="1138411"/>
                  <a:pt x="5463022" y="1047379"/>
                  <a:pt x="5254872" y="1108085"/>
                </a:cubicBezTo>
                <a:cubicBezTo>
                  <a:pt x="5046722" y="1168791"/>
                  <a:pt x="4896038" y="1107663"/>
                  <a:pt x="4577208" y="1108085"/>
                </a:cubicBezTo>
                <a:cubicBezTo>
                  <a:pt x="4258378" y="1108507"/>
                  <a:pt x="4090272" y="1027209"/>
                  <a:pt x="3816321" y="1108085"/>
                </a:cubicBezTo>
                <a:cubicBezTo>
                  <a:pt x="3542370" y="1188961"/>
                  <a:pt x="3487595" y="1088071"/>
                  <a:pt x="3305101" y="1108085"/>
                </a:cubicBezTo>
                <a:cubicBezTo>
                  <a:pt x="3122607" y="1128099"/>
                  <a:pt x="3110484" y="1081312"/>
                  <a:pt x="2960324" y="1108085"/>
                </a:cubicBezTo>
                <a:cubicBezTo>
                  <a:pt x="2810164" y="1134858"/>
                  <a:pt x="2724996" y="1083601"/>
                  <a:pt x="2615547" y="1108085"/>
                </a:cubicBezTo>
                <a:cubicBezTo>
                  <a:pt x="2506098" y="1132569"/>
                  <a:pt x="2273953" y="1075793"/>
                  <a:pt x="2104327" y="1108085"/>
                </a:cubicBezTo>
                <a:cubicBezTo>
                  <a:pt x="1934701" y="1140377"/>
                  <a:pt x="1721492" y="1052644"/>
                  <a:pt x="1343440" y="1108085"/>
                </a:cubicBezTo>
                <a:cubicBezTo>
                  <a:pt x="965388" y="1163526"/>
                  <a:pt x="837671" y="1043699"/>
                  <a:pt x="665776" y="1108085"/>
                </a:cubicBezTo>
                <a:cubicBezTo>
                  <a:pt x="493881" y="1172471"/>
                  <a:pt x="231774" y="1037618"/>
                  <a:pt x="0" y="1108085"/>
                </a:cubicBezTo>
                <a:cubicBezTo>
                  <a:pt x="-15236" y="868541"/>
                  <a:pt x="6948" y="744293"/>
                  <a:pt x="0" y="531881"/>
                </a:cubicBezTo>
                <a:cubicBezTo>
                  <a:pt x="-6948" y="319469"/>
                  <a:pt x="24945" y="202750"/>
                  <a:pt x="0" y="0"/>
                </a:cubicBezTo>
                <a:close/>
              </a:path>
            </a:pathLst>
          </a:custGeom>
          <a:noFill/>
          <a:ln w="38100">
            <a:solidFill>
              <a:schemeClr val="accent1">
                <a:lumMod val="60000"/>
                <a:lumOff val="40000"/>
              </a:schemeClr>
            </a:solidFill>
            <a:extLst>
              <a:ext uri="{C807C97D-BFC1-408E-A445-0C87EB9F89A2}">
                <ask:lineSketchStyleProps xmlns:ask="http://schemas.microsoft.com/office/drawing/2018/sketchyshapes" sd="1513167060">
                  <ask:type>
                    <ask:lineSketchScribble/>
                  </ask:type>
                </ask:lineSketchStyleProps>
              </a:ext>
            </a:extLst>
          </a:ln>
        </p:spPr>
        <p:txBody>
          <a:bodyPr>
            <a:noAutofit/>
          </a:bodyPr>
          <a:lstStyle/>
          <a:p>
            <a:pPr algn="ctr"/>
            <a:endParaRPr lang="en-US" sz="3600">
              <a:solidFill>
                <a:srgbClr val="EA7A23"/>
              </a:solidFill>
            </a:endParaRPr>
          </a:p>
          <a:p>
            <a:pPr algn="ctr"/>
            <a:endParaRPr lang="en-US" sz="3600" b="1">
              <a:solidFill>
                <a:srgbClr val="EA7A23"/>
              </a:solidFill>
            </a:endParaRPr>
          </a:p>
          <a:p>
            <a:pPr algn="ctr"/>
            <a:endParaRPr lang="en-US" sz="3600" b="1">
              <a:solidFill>
                <a:srgbClr val="EA7A23"/>
              </a:solidFill>
            </a:endParaRPr>
          </a:p>
          <a:p>
            <a:pPr algn="ctr">
              <a:spcBef>
                <a:spcPts val="0"/>
              </a:spcBef>
              <a:spcAft>
                <a:spcPts val="0"/>
              </a:spcAft>
            </a:pPr>
            <a:r>
              <a:rPr lang="en-US" sz="3600">
                <a:solidFill>
                  <a:srgbClr val="EA7A23"/>
                </a:solidFill>
              </a:rPr>
              <a:t>WHAT IS COGNITIVE OVERLOAD?</a:t>
            </a:r>
          </a:p>
          <a:p>
            <a:endParaRPr lang="en-US" sz="3600">
              <a:solidFill>
                <a:srgbClr val="EA7A23"/>
              </a:solidFill>
            </a:endParaRPr>
          </a:p>
          <a:p>
            <a:pPr algn="ctr"/>
            <a:endParaRPr lang="en-US" sz="3600">
              <a:solidFill>
                <a:srgbClr val="EA7A23"/>
              </a:solidFill>
            </a:endParaRPr>
          </a:p>
          <a:p>
            <a:pPr algn="ctr"/>
            <a:endParaRPr lang="en-US" sz="3600">
              <a:solidFill>
                <a:srgbClr val="EA7A23"/>
              </a:solidFill>
            </a:endParaRPr>
          </a:p>
        </p:txBody>
      </p:sp>
      <p:pic>
        <p:nvPicPr>
          <p:cNvPr id="21" name="Picture 20">
            <a:extLst>
              <a:ext uri="{FF2B5EF4-FFF2-40B4-BE49-F238E27FC236}">
                <a16:creationId xmlns:a16="http://schemas.microsoft.com/office/drawing/2014/main" id="{E50D3D3C-9E79-56DF-888E-417B7CC9F29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39684" y="4899698"/>
            <a:ext cx="9912627" cy="2193829"/>
          </a:xfrm>
          <a:prstGeom prst="rect">
            <a:avLst/>
          </a:prstGeom>
        </p:spPr>
      </p:pic>
      <p:sp>
        <p:nvSpPr>
          <p:cNvPr id="2" name="Rectangle 1">
            <a:extLst>
              <a:ext uri="{FF2B5EF4-FFF2-40B4-BE49-F238E27FC236}">
                <a16:creationId xmlns:a16="http://schemas.microsoft.com/office/drawing/2014/main" id="{15E23693-D79F-445B-493B-059514A749E2}"/>
              </a:ext>
            </a:extLst>
          </p:cNvPr>
          <p:cNvSpPr/>
          <p:nvPr/>
        </p:nvSpPr>
        <p:spPr>
          <a:xfrm>
            <a:off x="1922815" y="3099570"/>
            <a:ext cx="8324489" cy="1092679"/>
          </a:xfrm>
          <a:custGeom>
            <a:avLst/>
            <a:gdLst>
              <a:gd name="connsiteX0" fmla="*/ 0 w 8324489"/>
              <a:gd name="connsiteY0" fmla="*/ 0 h 1092679"/>
              <a:gd name="connsiteX1" fmla="*/ 511361 w 8324489"/>
              <a:gd name="connsiteY1" fmla="*/ 0 h 1092679"/>
              <a:gd name="connsiteX2" fmla="*/ 1272458 w 8324489"/>
              <a:gd name="connsiteY2" fmla="*/ 0 h 1092679"/>
              <a:gd name="connsiteX3" fmla="*/ 1700574 w 8324489"/>
              <a:gd name="connsiteY3" fmla="*/ 0 h 1092679"/>
              <a:gd name="connsiteX4" fmla="*/ 2461670 w 8324489"/>
              <a:gd name="connsiteY4" fmla="*/ 0 h 1092679"/>
              <a:gd name="connsiteX5" fmla="*/ 2889787 w 8324489"/>
              <a:gd name="connsiteY5" fmla="*/ 0 h 1092679"/>
              <a:gd name="connsiteX6" fmla="*/ 3234659 w 8324489"/>
              <a:gd name="connsiteY6" fmla="*/ 0 h 1092679"/>
              <a:gd name="connsiteX7" fmla="*/ 3995755 w 8324489"/>
              <a:gd name="connsiteY7" fmla="*/ 0 h 1092679"/>
              <a:gd name="connsiteX8" fmla="*/ 4507116 w 8324489"/>
              <a:gd name="connsiteY8" fmla="*/ 0 h 1092679"/>
              <a:gd name="connsiteX9" fmla="*/ 5184967 w 8324489"/>
              <a:gd name="connsiteY9" fmla="*/ 0 h 1092679"/>
              <a:gd name="connsiteX10" fmla="*/ 5613084 w 8324489"/>
              <a:gd name="connsiteY10" fmla="*/ 0 h 1092679"/>
              <a:gd name="connsiteX11" fmla="*/ 6374180 w 8324489"/>
              <a:gd name="connsiteY11" fmla="*/ 0 h 1092679"/>
              <a:gd name="connsiteX12" fmla="*/ 6719052 w 8324489"/>
              <a:gd name="connsiteY12" fmla="*/ 0 h 1092679"/>
              <a:gd name="connsiteX13" fmla="*/ 7480148 w 8324489"/>
              <a:gd name="connsiteY13" fmla="*/ 0 h 1092679"/>
              <a:gd name="connsiteX14" fmla="*/ 8324489 w 8324489"/>
              <a:gd name="connsiteY14" fmla="*/ 0 h 1092679"/>
              <a:gd name="connsiteX15" fmla="*/ 8324489 w 8324489"/>
              <a:gd name="connsiteY15" fmla="*/ 513559 h 1092679"/>
              <a:gd name="connsiteX16" fmla="*/ 8324489 w 8324489"/>
              <a:gd name="connsiteY16" fmla="*/ 1092679 h 1092679"/>
              <a:gd name="connsiteX17" fmla="*/ 7729883 w 8324489"/>
              <a:gd name="connsiteY17" fmla="*/ 1092679 h 1092679"/>
              <a:gd name="connsiteX18" fmla="*/ 7052031 w 8324489"/>
              <a:gd name="connsiteY18" fmla="*/ 1092679 h 1092679"/>
              <a:gd name="connsiteX19" fmla="*/ 6290935 w 8324489"/>
              <a:gd name="connsiteY19" fmla="*/ 1092679 h 1092679"/>
              <a:gd name="connsiteX20" fmla="*/ 5696329 w 8324489"/>
              <a:gd name="connsiteY20" fmla="*/ 1092679 h 1092679"/>
              <a:gd name="connsiteX21" fmla="*/ 4935233 w 8324489"/>
              <a:gd name="connsiteY21" fmla="*/ 1092679 h 1092679"/>
              <a:gd name="connsiteX22" fmla="*/ 4507116 w 8324489"/>
              <a:gd name="connsiteY22" fmla="*/ 1092679 h 1092679"/>
              <a:gd name="connsiteX23" fmla="*/ 3912510 w 8324489"/>
              <a:gd name="connsiteY23" fmla="*/ 1092679 h 1092679"/>
              <a:gd name="connsiteX24" fmla="*/ 3234659 w 8324489"/>
              <a:gd name="connsiteY24" fmla="*/ 1092679 h 1092679"/>
              <a:gd name="connsiteX25" fmla="*/ 2889787 w 8324489"/>
              <a:gd name="connsiteY25" fmla="*/ 1092679 h 1092679"/>
              <a:gd name="connsiteX26" fmla="*/ 2211936 w 8324489"/>
              <a:gd name="connsiteY26" fmla="*/ 1092679 h 1092679"/>
              <a:gd name="connsiteX27" fmla="*/ 1617329 w 8324489"/>
              <a:gd name="connsiteY27" fmla="*/ 1092679 h 1092679"/>
              <a:gd name="connsiteX28" fmla="*/ 856233 w 8324489"/>
              <a:gd name="connsiteY28" fmla="*/ 1092679 h 1092679"/>
              <a:gd name="connsiteX29" fmla="*/ 0 w 8324489"/>
              <a:gd name="connsiteY29" fmla="*/ 1092679 h 1092679"/>
              <a:gd name="connsiteX30" fmla="*/ 0 w 8324489"/>
              <a:gd name="connsiteY30" fmla="*/ 579120 h 1092679"/>
              <a:gd name="connsiteX31" fmla="*/ 0 w 8324489"/>
              <a:gd name="connsiteY31" fmla="*/ 0 h 109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24489" h="1092679" extrusionOk="0">
                <a:moveTo>
                  <a:pt x="0" y="0"/>
                </a:moveTo>
                <a:cubicBezTo>
                  <a:pt x="143607" y="-5075"/>
                  <a:pt x="359443" y="18696"/>
                  <a:pt x="511361" y="0"/>
                </a:cubicBezTo>
                <a:cubicBezTo>
                  <a:pt x="663279" y="-18696"/>
                  <a:pt x="896771" y="47853"/>
                  <a:pt x="1272458" y="0"/>
                </a:cubicBezTo>
                <a:cubicBezTo>
                  <a:pt x="1648145" y="-47853"/>
                  <a:pt x="1582879" y="15508"/>
                  <a:pt x="1700574" y="0"/>
                </a:cubicBezTo>
                <a:cubicBezTo>
                  <a:pt x="1818269" y="-15508"/>
                  <a:pt x="2102762" y="11104"/>
                  <a:pt x="2461670" y="0"/>
                </a:cubicBezTo>
                <a:cubicBezTo>
                  <a:pt x="2820578" y="-11104"/>
                  <a:pt x="2693055" y="19938"/>
                  <a:pt x="2889787" y="0"/>
                </a:cubicBezTo>
                <a:cubicBezTo>
                  <a:pt x="3086519" y="-19938"/>
                  <a:pt x="3078109" y="7047"/>
                  <a:pt x="3234659" y="0"/>
                </a:cubicBezTo>
                <a:cubicBezTo>
                  <a:pt x="3391209" y="-7047"/>
                  <a:pt x="3774648" y="4905"/>
                  <a:pt x="3995755" y="0"/>
                </a:cubicBezTo>
                <a:cubicBezTo>
                  <a:pt x="4216862" y="-4905"/>
                  <a:pt x="4365071" y="5787"/>
                  <a:pt x="4507116" y="0"/>
                </a:cubicBezTo>
                <a:cubicBezTo>
                  <a:pt x="4649161" y="-5787"/>
                  <a:pt x="4918343" y="79389"/>
                  <a:pt x="5184967" y="0"/>
                </a:cubicBezTo>
                <a:cubicBezTo>
                  <a:pt x="5451591" y="-79389"/>
                  <a:pt x="5476191" y="20186"/>
                  <a:pt x="5613084" y="0"/>
                </a:cubicBezTo>
                <a:cubicBezTo>
                  <a:pt x="5749977" y="-20186"/>
                  <a:pt x="6107953" y="34662"/>
                  <a:pt x="6374180" y="0"/>
                </a:cubicBezTo>
                <a:cubicBezTo>
                  <a:pt x="6640407" y="-34662"/>
                  <a:pt x="6570678" y="3525"/>
                  <a:pt x="6719052" y="0"/>
                </a:cubicBezTo>
                <a:cubicBezTo>
                  <a:pt x="6867426" y="-3525"/>
                  <a:pt x="7233870" y="45200"/>
                  <a:pt x="7480148" y="0"/>
                </a:cubicBezTo>
                <a:cubicBezTo>
                  <a:pt x="7726426" y="-45200"/>
                  <a:pt x="8043672" y="30687"/>
                  <a:pt x="8324489" y="0"/>
                </a:cubicBezTo>
                <a:cubicBezTo>
                  <a:pt x="8359388" y="178812"/>
                  <a:pt x="8278888" y="392749"/>
                  <a:pt x="8324489" y="513559"/>
                </a:cubicBezTo>
                <a:cubicBezTo>
                  <a:pt x="8370090" y="634369"/>
                  <a:pt x="8302893" y="928768"/>
                  <a:pt x="8324489" y="1092679"/>
                </a:cubicBezTo>
                <a:cubicBezTo>
                  <a:pt x="8135364" y="1128195"/>
                  <a:pt x="7935107" y="1088428"/>
                  <a:pt x="7729883" y="1092679"/>
                </a:cubicBezTo>
                <a:cubicBezTo>
                  <a:pt x="7524659" y="1096930"/>
                  <a:pt x="7215077" y="1039548"/>
                  <a:pt x="7052031" y="1092679"/>
                </a:cubicBezTo>
                <a:cubicBezTo>
                  <a:pt x="6888985" y="1145810"/>
                  <a:pt x="6457752" y="1088550"/>
                  <a:pt x="6290935" y="1092679"/>
                </a:cubicBezTo>
                <a:cubicBezTo>
                  <a:pt x="6124118" y="1096808"/>
                  <a:pt x="5865379" y="1084218"/>
                  <a:pt x="5696329" y="1092679"/>
                </a:cubicBezTo>
                <a:cubicBezTo>
                  <a:pt x="5527279" y="1101140"/>
                  <a:pt x="5312447" y="1015963"/>
                  <a:pt x="4935233" y="1092679"/>
                </a:cubicBezTo>
                <a:cubicBezTo>
                  <a:pt x="4558019" y="1169395"/>
                  <a:pt x="4604845" y="1087322"/>
                  <a:pt x="4507116" y="1092679"/>
                </a:cubicBezTo>
                <a:cubicBezTo>
                  <a:pt x="4409387" y="1098036"/>
                  <a:pt x="4201754" y="1030319"/>
                  <a:pt x="3912510" y="1092679"/>
                </a:cubicBezTo>
                <a:cubicBezTo>
                  <a:pt x="3623266" y="1155039"/>
                  <a:pt x="3424716" y="1071923"/>
                  <a:pt x="3234659" y="1092679"/>
                </a:cubicBezTo>
                <a:cubicBezTo>
                  <a:pt x="3044602" y="1113435"/>
                  <a:pt x="2963728" y="1071212"/>
                  <a:pt x="2889787" y="1092679"/>
                </a:cubicBezTo>
                <a:cubicBezTo>
                  <a:pt x="2815846" y="1114146"/>
                  <a:pt x="2431876" y="1091665"/>
                  <a:pt x="2211936" y="1092679"/>
                </a:cubicBezTo>
                <a:cubicBezTo>
                  <a:pt x="1991996" y="1093693"/>
                  <a:pt x="1774242" y="1054168"/>
                  <a:pt x="1617329" y="1092679"/>
                </a:cubicBezTo>
                <a:cubicBezTo>
                  <a:pt x="1460416" y="1131190"/>
                  <a:pt x="1124622" y="1062087"/>
                  <a:pt x="856233" y="1092679"/>
                </a:cubicBezTo>
                <a:cubicBezTo>
                  <a:pt x="587844" y="1123271"/>
                  <a:pt x="180551" y="1050772"/>
                  <a:pt x="0" y="1092679"/>
                </a:cubicBezTo>
                <a:cubicBezTo>
                  <a:pt x="-6372" y="962633"/>
                  <a:pt x="46569" y="733367"/>
                  <a:pt x="0" y="579120"/>
                </a:cubicBezTo>
                <a:cubicBezTo>
                  <a:pt x="-46569" y="424873"/>
                  <a:pt x="2299" y="164088"/>
                  <a:pt x="0" y="0"/>
                </a:cubicBezTo>
                <a:close/>
              </a:path>
            </a:pathLst>
          </a:custGeom>
          <a:noFill/>
          <a:ln>
            <a:solidFill>
              <a:srgbClr val="002060"/>
            </a:solidFill>
            <a:extLst>
              <a:ext uri="{C807C97D-BFC1-408E-A445-0C87EB9F89A2}">
                <ask:lineSketchStyleProps xmlns:ask="http://schemas.microsoft.com/office/drawing/2018/sketchyshapes" sd="3369109049">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sz="2800" baseline="0">
                <a:solidFill>
                  <a:srgbClr val="EA7A23"/>
                </a:solidFill>
                <a:latin typeface="Gill Sans MT"/>
                <a:ea typeface="Segoe UI"/>
                <a:cs typeface="Segoe UI"/>
              </a:rPr>
              <a:t>When demand placed on Working Memory </a:t>
            </a:r>
            <a:r>
              <a:rPr lang="en-US" sz="2800">
                <a:latin typeface="Gill Sans MT"/>
                <a:ea typeface="Segoe UI"/>
                <a:cs typeface="Segoe UI"/>
              </a:rPr>
              <a:t>​</a:t>
            </a:r>
          </a:p>
          <a:p>
            <a:pPr algn="ctr" rtl="0"/>
            <a:r>
              <a:rPr lang="en-US" sz="2800" u="sng" baseline="0">
                <a:solidFill>
                  <a:srgbClr val="EA7A23"/>
                </a:solidFill>
                <a:latin typeface="Gill Sans MT"/>
                <a:ea typeface="Segoe UI"/>
                <a:cs typeface="Segoe UI"/>
              </a:rPr>
              <a:t>exceeds</a:t>
            </a:r>
            <a:r>
              <a:rPr lang="en-US" sz="2800" baseline="0">
                <a:solidFill>
                  <a:srgbClr val="EA7A23"/>
                </a:solidFill>
                <a:latin typeface="Gill Sans MT"/>
                <a:ea typeface="Segoe UI"/>
                <a:cs typeface="Segoe UI"/>
              </a:rPr>
              <a:t> its capacity.  </a:t>
            </a:r>
            <a:endParaRPr lang="en-US"/>
          </a:p>
        </p:txBody>
      </p:sp>
    </p:spTree>
    <p:extLst>
      <p:ext uri="{BB962C8B-B14F-4D97-AF65-F5344CB8AC3E}">
        <p14:creationId xmlns:p14="http://schemas.microsoft.com/office/powerpoint/2010/main" val="2578404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83ABF-5D57-5434-1BD4-1612D55A80B3}"/>
              </a:ext>
            </a:extLst>
          </p:cNvPr>
          <p:cNvSpPr>
            <a:spLocks noGrp="1"/>
          </p:cNvSpPr>
          <p:nvPr>
            <p:ph type="title"/>
          </p:nvPr>
        </p:nvSpPr>
        <p:spPr>
          <a:xfrm>
            <a:off x="1093971" y="669148"/>
            <a:ext cx="2408398" cy="1394173"/>
          </a:xfrm>
        </p:spPr>
        <p:txBody>
          <a:bodyPr anchor="b">
            <a:normAutofit/>
          </a:bodyPr>
          <a:lstStyle/>
          <a:p>
            <a:r>
              <a:rPr lang="en-US"/>
              <a:t>What is Data / Information OVERLOAD?</a:t>
            </a:r>
          </a:p>
        </p:txBody>
      </p:sp>
      <p:pic>
        <p:nvPicPr>
          <p:cNvPr id="5" name="Picture 4">
            <a:extLst>
              <a:ext uri="{FF2B5EF4-FFF2-40B4-BE49-F238E27FC236}">
                <a16:creationId xmlns:a16="http://schemas.microsoft.com/office/drawing/2014/main" id="{18128728-23FC-D8DE-43FC-91471E8A902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5767" b="1"/>
          <a:stretch/>
        </p:blipFill>
        <p:spPr>
          <a:xfrm>
            <a:off x="4900928" y="1179829"/>
            <a:ext cx="6650991" cy="4658216"/>
          </a:xfrm>
          <a:custGeom>
            <a:avLst/>
            <a:gdLst>
              <a:gd name="connsiteX0" fmla="*/ 0 w 6650991"/>
              <a:gd name="connsiteY0" fmla="*/ 0 h 4658216"/>
              <a:gd name="connsiteX1" fmla="*/ 487739 w 6650991"/>
              <a:gd name="connsiteY1" fmla="*/ 0 h 4658216"/>
              <a:gd name="connsiteX2" fmla="*/ 908969 w 6650991"/>
              <a:gd name="connsiteY2" fmla="*/ 0 h 4658216"/>
              <a:gd name="connsiteX3" fmla="*/ 1330198 w 6650991"/>
              <a:gd name="connsiteY3" fmla="*/ 0 h 4658216"/>
              <a:gd name="connsiteX4" fmla="*/ 1684918 w 6650991"/>
              <a:gd name="connsiteY4" fmla="*/ 0 h 4658216"/>
              <a:gd name="connsiteX5" fmla="*/ 2039637 w 6650991"/>
              <a:gd name="connsiteY5" fmla="*/ 0 h 4658216"/>
              <a:gd name="connsiteX6" fmla="*/ 2394357 w 6650991"/>
              <a:gd name="connsiteY6" fmla="*/ 0 h 4658216"/>
              <a:gd name="connsiteX7" fmla="*/ 3015116 w 6650991"/>
              <a:gd name="connsiteY7" fmla="*/ 0 h 4658216"/>
              <a:gd name="connsiteX8" fmla="*/ 3369835 w 6650991"/>
              <a:gd name="connsiteY8" fmla="*/ 0 h 4658216"/>
              <a:gd name="connsiteX9" fmla="*/ 3791065 w 6650991"/>
              <a:gd name="connsiteY9" fmla="*/ 0 h 4658216"/>
              <a:gd name="connsiteX10" fmla="*/ 4212294 w 6650991"/>
              <a:gd name="connsiteY10" fmla="*/ 0 h 4658216"/>
              <a:gd name="connsiteX11" fmla="*/ 4899563 w 6650991"/>
              <a:gd name="connsiteY11" fmla="*/ 0 h 4658216"/>
              <a:gd name="connsiteX12" fmla="*/ 5254283 w 6650991"/>
              <a:gd name="connsiteY12" fmla="*/ 0 h 4658216"/>
              <a:gd name="connsiteX13" fmla="*/ 5609002 w 6650991"/>
              <a:gd name="connsiteY13" fmla="*/ 0 h 4658216"/>
              <a:gd name="connsiteX14" fmla="*/ 6650991 w 6650991"/>
              <a:gd name="connsiteY14" fmla="*/ 0 h 4658216"/>
              <a:gd name="connsiteX15" fmla="*/ 6650991 w 6650991"/>
              <a:gd name="connsiteY15" fmla="*/ 489113 h 4658216"/>
              <a:gd name="connsiteX16" fmla="*/ 6650991 w 6650991"/>
              <a:gd name="connsiteY16" fmla="*/ 1117972 h 4658216"/>
              <a:gd name="connsiteX17" fmla="*/ 6650991 w 6650991"/>
              <a:gd name="connsiteY17" fmla="*/ 1560502 h 4658216"/>
              <a:gd name="connsiteX18" fmla="*/ 6650991 w 6650991"/>
              <a:gd name="connsiteY18" fmla="*/ 2235944 h 4658216"/>
              <a:gd name="connsiteX19" fmla="*/ 6650991 w 6650991"/>
              <a:gd name="connsiteY19" fmla="*/ 2771639 h 4658216"/>
              <a:gd name="connsiteX20" fmla="*/ 6650991 w 6650991"/>
              <a:gd name="connsiteY20" fmla="*/ 3260751 h 4658216"/>
              <a:gd name="connsiteX21" fmla="*/ 6650991 w 6650991"/>
              <a:gd name="connsiteY21" fmla="*/ 3749864 h 4658216"/>
              <a:gd name="connsiteX22" fmla="*/ 6650991 w 6650991"/>
              <a:gd name="connsiteY22" fmla="*/ 4658216 h 4658216"/>
              <a:gd name="connsiteX23" fmla="*/ 6163252 w 6650991"/>
              <a:gd name="connsiteY23" fmla="*/ 4658216 h 4658216"/>
              <a:gd name="connsiteX24" fmla="*/ 5609002 w 6650991"/>
              <a:gd name="connsiteY24" fmla="*/ 4658216 h 4658216"/>
              <a:gd name="connsiteX25" fmla="*/ 4988243 w 6650991"/>
              <a:gd name="connsiteY25" fmla="*/ 4658216 h 4658216"/>
              <a:gd name="connsiteX26" fmla="*/ 4300974 w 6650991"/>
              <a:gd name="connsiteY26" fmla="*/ 4658216 h 4658216"/>
              <a:gd name="connsiteX27" fmla="*/ 3879745 w 6650991"/>
              <a:gd name="connsiteY27" fmla="*/ 4658216 h 4658216"/>
              <a:gd name="connsiteX28" fmla="*/ 3192476 w 6650991"/>
              <a:gd name="connsiteY28" fmla="*/ 4658216 h 4658216"/>
              <a:gd name="connsiteX29" fmla="*/ 2837756 w 6650991"/>
              <a:gd name="connsiteY29" fmla="*/ 4658216 h 4658216"/>
              <a:gd name="connsiteX30" fmla="*/ 2483037 w 6650991"/>
              <a:gd name="connsiteY30" fmla="*/ 4658216 h 4658216"/>
              <a:gd name="connsiteX31" fmla="*/ 1862277 w 6650991"/>
              <a:gd name="connsiteY31" fmla="*/ 4658216 h 4658216"/>
              <a:gd name="connsiteX32" fmla="*/ 1507558 w 6650991"/>
              <a:gd name="connsiteY32" fmla="*/ 4658216 h 4658216"/>
              <a:gd name="connsiteX33" fmla="*/ 1019819 w 6650991"/>
              <a:gd name="connsiteY33" fmla="*/ 4658216 h 4658216"/>
              <a:gd name="connsiteX34" fmla="*/ 665099 w 6650991"/>
              <a:gd name="connsiteY34" fmla="*/ 4658216 h 4658216"/>
              <a:gd name="connsiteX35" fmla="*/ 0 w 6650991"/>
              <a:gd name="connsiteY35" fmla="*/ 4658216 h 4658216"/>
              <a:gd name="connsiteX36" fmla="*/ 0 w 6650991"/>
              <a:gd name="connsiteY36" fmla="*/ 4029357 h 4658216"/>
              <a:gd name="connsiteX37" fmla="*/ 0 w 6650991"/>
              <a:gd name="connsiteY37" fmla="*/ 3353916 h 4658216"/>
              <a:gd name="connsiteX38" fmla="*/ 0 w 6650991"/>
              <a:gd name="connsiteY38" fmla="*/ 2864803 h 4658216"/>
              <a:gd name="connsiteX39" fmla="*/ 0 w 6650991"/>
              <a:gd name="connsiteY39" fmla="*/ 2282526 h 4658216"/>
              <a:gd name="connsiteX40" fmla="*/ 0 w 6650991"/>
              <a:gd name="connsiteY40" fmla="*/ 1607085 h 4658216"/>
              <a:gd name="connsiteX41" fmla="*/ 0 w 6650991"/>
              <a:gd name="connsiteY41" fmla="*/ 978225 h 4658216"/>
              <a:gd name="connsiteX42" fmla="*/ 0 w 6650991"/>
              <a:gd name="connsiteY42" fmla="*/ 0 h 46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650991" h="4658216" extrusionOk="0">
                <a:moveTo>
                  <a:pt x="0" y="0"/>
                </a:moveTo>
                <a:cubicBezTo>
                  <a:pt x="153298" y="-10926"/>
                  <a:pt x="344490" y="33916"/>
                  <a:pt x="487739" y="0"/>
                </a:cubicBezTo>
                <a:cubicBezTo>
                  <a:pt x="630988" y="-33916"/>
                  <a:pt x="802206" y="17970"/>
                  <a:pt x="908969" y="0"/>
                </a:cubicBezTo>
                <a:cubicBezTo>
                  <a:pt x="1015732" y="-17970"/>
                  <a:pt x="1209176" y="34088"/>
                  <a:pt x="1330198" y="0"/>
                </a:cubicBezTo>
                <a:cubicBezTo>
                  <a:pt x="1451220" y="-34088"/>
                  <a:pt x="1608042" y="10728"/>
                  <a:pt x="1684918" y="0"/>
                </a:cubicBezTo>
                <a:cubicBezTo>
                  <a:pt x="1761794" y="-10728"/>
                  <a:pt x="1915374" y="9710"/>
                  <a:pt x="2039637" y="0"/>
                </a:cubicBezTo>
                <a:cubicBezTo>
                  <a:pt x="2163900" y="-9710"/>
                  <a:pt x="2317170" y="273"/>
                  <a:pt x="2394357" y="0"/>
                </a:cubicBezTo>
                <a:cubicBezTo>
                  <a:pt x="2471544" y="-273"/>
                  <a:pt x="2854566" y="921"/>
                  <a:pt x="3015116" y="0"/>
                </a:cubicBezTo>
                <a:cubicBezTo>
                  <a:pt x="3175666" y="-921"/>
                  <a:pt x="3296684" y="31019"/>
                  <a:pt x="3369835" y="0"/>
                </a:cubicBezTo>
                <a:cubicBezTo>
                  <a:pt x="3442986" y="-31019"/>
                  <a:pt x="3622237" y="47272"/>
                  <a:pt x="3791065" y="0"/>
                </a:cubicBezTo>
                <a:cubicBezTo>
                  <a:pt x="3959893" y="-47272"/>
                  <a:pt x="4079822" y="19569"/>
                  <a:pt x="4212294" y="0"/>
                </a:cubicBezTo>
                <a:cubicBezTo>
                  <a:pt x="4344766" y="-19569"/>
                  <a:pt x="4587316" y="77759"/>
                  <a:pt x="4899563" y="0"/>
                </a:cubicBezTo>
                <a:cubicBezTo>
                  <a:pt x="5211810" y="-77759"/>
                  <a:pt x="5160506" y="11706"/>
                  <a:pt x="5254283" y="0"/>
                </a:cubicBezTo>
                <a:cubicBezTo>
                  <a:pt x="5348060" y="-11706"/>
                  <a:pt x="5503877" y="29782"/>
                  <a:pt x="5609002" y="0"/>
                </a:cubicBezTo>
                <a:cubicBezTo>
                  <a:pt x="5714127" y="-29782"/>
                  <a:pt x="6285935" y="111250"/>
                  <a:pt x="6650991" y="0"/>
                </a:cubicBezTo>
                <a:cubicBezTo>
                  <a:pt x="6656707" y="122954"/>
                  <a:pt x="6618631" y="330394"/>
                  <a:pt x="6650991" y="489113"/>
                </a:cubicBezTo>
                <a:cubicBezTo>
                  <a:pt x="6683351" y="647832"/>
                  <a:pt x="6584426" y="821216"/>
                  <a:pt x="6650991" y="1117972"/>
                </a:cubicBezTo>
                <a:cubicBezTo>
                  <a:pt x="6717556" y="1414728"/>
                  <a:pt x="6615826" y="1374475"/>
                  <a:pt x="6650991" y="1560502"/>
                </a:cubicBezTo>
                <a:cubicBezTo>
                  <a:pt x="6686156" y="1746529"/>
                  <a:pt x="6621796" y="1976563"/>
                  <a:pt x="6650991" y="2235944"/>
                </a:cubicBezTo>
                <a:cubicBezTo>
                  <a:pt x="6680186" y="2495325"/>
                  <a:pt x="6600502" y="2641767"/>
                  <a:pt x="6650991" y="2771639"/>
                </a:cubicBezTo>
                <a:cubicBezTo>
                  <a:pt x="6701480" y="2901511"/>
                  <a:pt x="6614794" y="3101883"/>
                  <a:pt x="6650991" y="3260751"/>
                </a:cubicBezTo>
                <a:cubicBezTo>
                  <a:pt x="6687188" y="3419619"/>
                  <a:pt x="6610015" y="3627067"/>
                  <a:pt x="6650991" y="3749864"/>
                </a:cubicBezTo>
                <a:cubicBezTo>
                  <a:pt x="6691967" y="3872661"/>
                  <a:pt x="6576182" y="4464066"/>
                  <a:pt x="6650991" y="4658216"/>
                </a:cubicBezTo>
                <a:cubicBezTo>
                  <a:pt x="6439229" y="4706994"/>
                  <a:pt x="6281842" y="4625481"/>
                  <a:pt x="6163252" y="4658216"/>
                </a:cubicBezTo>
                <a:cubicBezTo>
                  <a:pt x="6044662" y="4690951"/>
                  <a:pt x="5729594" y="4623091"/>
                  <a:pt x="5609002" y="4658216"/>
                </a:cubicBezTo>
                <a:cubicBezTo>
                  <a:pt x="5488410" y="4693341"/>
                  <a:pt x="5256421" y="4593553"/>
                  <a:pt x="4988243" y="4658216"/>
                </a:cubicBezTo>
                <a:cubicBezTo>
                  <a:pt x="4720065" y="4722879"/>
                  <a:pt x="4492436" y="4597107"/>
                  <a:pt x="4300974" y="4658216"/>
                </a:cubicBezTo>
                <a:cubicBezTo>
                  <a:pt x="4109512" y="4719325"/>
                  <a:pt x="4012855" y="4622775"/>
                  <a:pt x="3879745" y="4658216"/>
                </a:cubicBezTo>
                <a:cubicBezTo>
                  <a:pt x="3746635" y="4693657"/>
                  <a:pt x="3467110" y="4605982"/>
                  <a:pt x="3192476" y="4658216"/>
                </a:cubicBezTo>
                <a:cubicBezTo>
                  <a:pt x="2917842" y="4710450"/>
                  <a:pt x="2918356" y="4624392"/>
                  <a:pt x="2837756" y="4658216"/>
                </a:cubicBezTo>
                <a:cubicBezTo>
                  <a:pt x="2757156" y="4692040"/>
                  <a:pt x="2581950" y="4645708"/>
                  <a:pt x="2483037" y="4658216"/>
                </a:cubicBezTo>
                <a:cubicBezTo>
                  <a:pt x="2384124" y="4670724"/>
                  <a:pt x="1996916" y="4620465"/>
                  <a:pt x="1862277" y="4658216"/>
                </a:cubicBezTo>
                <a:cubicBezTo>
                  <a:pt x="1727638" y="4695967"/>
                  <a:pt x="1609387" y="4642065"/>
                  <a:pt x="1507558" y="4658216"/>
                </a:cubicBezTo>
                <a:cubicBezTo>
                  <a:pt x="1405729" y="4674367"/>
                  <a:pt x="1132929" y="4620748"/>
                  <a:pt x="1019819" y="4658216"/>
                </a:cubicBezTo>
                <a:cubicBezTo>
                  <a:pt x="906709" y="4695684"/>
                  <a:pt x="784388" y="4657123"/>
                  <a:pt x="665099" y="4658216"/>
                </a:cubicBezTo>
                <a:cubicBezTo>
                  <a:pt x="545810" y="4659309"/>
                  <a:pt x="225739" y="4649455"/>
                  <a:pt x="0" y="4658216"/>
                </a:cubicBezTo>
                <a:cubicBezTo>
                  <a:pt x="-62634" y="4404751"/>
                  <a:pt x="22717" y="4339994"/>
                  <a:pt x="0" y="4029357"/>
                </a:cubicBezTo>
                <a:cubicBezTo>
                  <a:pt x="-22717" y="3718720"/>
                  <a:pt x="62746" y="3665606"/>
                  <a:pt x="0" y="3353916"/>
                </a:cubicBezTo>
                <a:cubicBezTo>
                  <a:pt x="-62746" y="3042226"/>
                  <a:pt x="2531" y="2986233"/>
                  <a:pt x="0" y="2864803"/>
                </a:cubicBezTo>
                <a:cubicBezTo>
                  <a:pt x="-2531" y="2743373"/>
                  <a:pt x="9275" y="2443504"/>
                  <a:pt x="0" y="2282526"/>
                </a:cubicBezTo>
                <a:cubicBezTo>
                  <a:pt x="-9275" y="2121548"/>
                  <a:pt x="79954" y="1916057"/>
                  <a:pt x="0" y="1607085"/>
                </a:cubicBezTo>
                <a:cubicBezTo>
                  <a:pt x="-79954" y="1298113"/>
                  <a:pt x="55059" y="1149693"/>
                  <a:pt x="0" y="978225"/>
                </a:cubicBezTo>
                <a:cubicBezTo>
                  <a:pt x="-55059" y="806757"/>
                  <a:pt x="77108" y="247402"/>
                  <a:pt x="0" y="0"/>
                </a:cubicBezTo>
                <a:close/>
              </a:path>
            </a:pathLst>
          </a:custGeom>
          <a:noFill/>
          <a:ln w="28575">
            <a:solidFill>
              <a:schemeClr val="accent1"/>
            </a:solidFill>
            <a:extLst>
              <a:ext uri="{C807C97D-BFC1-408E-A445-0C87EB9F89A2}">
                <ask:lineSketchStyleProps xmlns:ask="http://schemas.microsoft.com/office/drawing/2018/sketchyshapes" sd="3499211612">
                  <a:prstGeom prst="rect">
                    <a:avLst/>
                  </a:prstGeom>
                  <ask:type>
                    <ask:lineSketchScribble/>
                  </ask:type>
                </ask:lineSketchStyleProps>
              </a:ext>
            </a:extLst>
          </a:ln>
        </p:spPr>
      </p:pic>
      <p:sp>
        <p:nvSpPr>
          <p:cNvPr id="3" name="Subtitle 2">
            <a:extLst>
              <a:ext uri="{FF2B5EF4-FFF2-40B4-BE49-F238E27FC236}">
                <a16:creationId xmlns:a16="http://schemas.microsoft.com/office/drawing/2014/main" id="{BBE41701-2EB6-FDF0-ECFE-0329CE04ED4C}"/>
              </a:ext>
            </a:extLst>
          </p:cNvPr>
          <p:cNvSpPr>
            <a:spLocks noGrp="1"/>
          </p:cNvSpPr>
          <p:nvPr>
            <p:ph type="body" sz="half" idx="2"/>
          </p:nvPr>
        </p:nvSpPr>
        <p:spPr>
          <a:xfrm>
            <a:off x="495029" y="2240908"/>
            <a:ext cx="3608413" cy="4054337"/>
          </a:xfrm>
        </p:spPr>
        <p:txBody>
          <a:bodyPr vert="horz" lIns="91440" tIns="45720" rIns="91440" bIns="45720" rtlCol="0" anchor="t">
            <a:noAutofit/>
          </a:bodyPr>
          <a:lstStyle/>
          <a:p>
            <a:pPr>
              <a:spcBef>
                <a:spcPts val="0"/>
              </a:spcBef>
            </a:pPr>
            <a:r>
              <a:rPr lang="en-US" sz="2200"/>
              <a:t>The state of being overwhelmed by the amount </a:t>
            </a:r>
            <a:endParaRPr lang="en-US"/>
          </a:p>
          <a:p>
            <a:pPr>
              <a:spcBef>
                <a:spcPts val="0"/>
              </a:spcBef>
            </a:pPr>
            <a:r>
              <a:rPr lang="en-US" sz="2200"/>
              <a:t>of data presented for one’s attention or processing </a:t>
            </a:r>
            <a:endParaRPr lang="en-US"/>
          </a:p>
          <a:p>
            <a:pPr>
              <a:spcBef>
                <a:spcPts val="0"/>
              </a:spcBef>
            </a:pPr>
            <a:endParaRPr lang="en-US" sz="2200"/>
          </a:p>
          <a:p>
            <a:pPr marL="285750" indent="-285750">
              <a:spcBef>
                <a:spcPts val="0"/>
              </a:spcBef>
              <a:buFont typeface="Arial" panose="05020102010507070707" pitchFamily="18" charset="2"/>
              <a:buChar char="•"/>
            </a:pPr>
            <a:r>
              <a:rPr lang="en-US" sz="2200"/>
              <a:t> </a:t>
            </a:r>
            <a:r>
              <a:rPr lang="en-US" sz="2200">
                <a:solidFill>
                  <a:srgbClr val="FFFFFF"/>
                </a:solidFill>
              </a:rPr>
              <a:t>Too much data for </a:t>
            </a:r>
            <a:r>
              <a:rPr lang="en-US" sz="2200"/>
              <a:t> </a:t>
            </a:r>
            <a:r>
              <a:rPr lang="en-US" sz="2200">
                <a:solidFill>
                  <a:srgbClr val="FFFFFF"/>
                </a:solidFill>
              </a:rPr>
              <a:t> decision</a:t>
            </a:r>
            <a:r>
              <a:rPr lang="en-US" sz="2200"/>
              <a:t> making</a:t>
            </a:r>
          </a:p>
          <a:p>
            <a:pPr marL="285750" indent="-285750">
              <a:spcBef>
                <a:spcPts val="0"/>
              </a:spcBef>
              <a:buFont typeface="Arial" panose="05020102010507070707" pitchFamily="18" charset="2"/>
              <a:buChar char="•"/>
            </a:pPr>
            <a:endParaRPr lang="en-US" sz="2200"/>
          </a:p>
          <a:p>
            <a:pPr marL="285750" indent="-285750">
              <a:spcBef>
                <a:spcPts val="0"/>
              </a:spcBef>
              <a:buFont typeface="Arial" panose="05020102010507070707" pitchFamily="18" charset="2"/>
              <a:buChar char="•"/>
            </a:pPr>
            <a:r>
              <a:rPr lang="en-US" sz="2200">
                <a:solidFill>
                  <a:srgbClr val="FFFFFF"/>
                </a:solidFill>
              </a:rPr>
              <a:t>Constant inundation of data from </a:t>
            </a:r>
            <a:r>
              <a:rPr lang="en-US" sz="2200"/>
              <a:t>many sources</a:t>
            </a:r>
            <a:r>
              <a:rPr lang="en-US" sz="2200">
                <a:solidFill>
                  <a:srgbClr val="FFFFFF"/>
                </a:solidFill>
              </a:rPr>
              <a:t> of information</a:t>
            </a:r>
          </a:p>
        </p:txBody>
      </p:sp>
      <p:sp>
        <p:nvSpPr>
          <p:cNvPr id="7" name="Slide Number Placeholder 6">
            <a:extLst>
              <a:ext uri="{FF2B5EF4-FFF2-40B4-BE49-F238E27FC236}">
                <a16:creationId xmlns:a16="http://schemas.microsoft.com/office/drawing/2014/main" id="{D89EC2D9-1398-C1BA-F2AE-CDD2C0982DC7}"/>
              </a:ext>
            </a:extLst>
          </p:cNvPr>
          <p:cNvSpPr>
            <a:spLocks noGrp="1"/>
          </p:cNvSpPr>
          <p:nvPr>
            <p:ph type="sldNum" sz="quarter" idx="12"/>
          </p:nvPr>
        </p:nvSpPr>
        <p:spPr>
          <a:xfrm>
            <a:off x="10558300" y="6456916"/>
            <a:ext cx="1052510" cy="365125"/>
          </a:xfrm>
        </p:spPr>
        <p:txBody>
          <a:bodyPr anchor="ctr">
            <a:normAutofit/>
          </a:bodyPr>
          <a:lstStyle/>
          <a:p>
            <a:pPr>
              <a:spcAft>
                <a:spcPts val="600"/>
              </a:spcAft>
            </a:pPr>
            <a:fld id="{3A98EE3D-8CD1-4C3F-BD1C-C98C9596463C}" type="slidenum">
              <a:rPr lang="en-US" smtClean="0"/>
              <a:pPr>
                <a:spcAft>
                  <a:spcPts val="600"/>
                </a:spcAft>
              </a:pPr>
              <a:t>22</a:t>
            </a:fld>
            <a:endParaRPr lang="en-US"/>
          </a:p>
        </p:txBody>
      </p:sp>
    </p:spTree>
    <p:extLst>
      <p:ext uri="{BB962C8B-B14F-4D97-AF65-F5344CB8AC3E}">
        <p14:creationId xmlns:p14="http://schemas.microsoft.com/office/powerpoint/2010/main" val="335319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15C2CB-9A04-BBAE-E063-877EF380EE93}"/>
              </a:ext>
            </a:extLst>
          </p:cNvPr>
          <p:cNvSpPr txBox="1">
            <a:spLocks/>
          </p:cNvSpPr>
          <p:nvPr/>
        </p:nvSpPr>
        <p:spPr>
          <a:xfrm>
            <a:off x="767857" y="652096"/>
            <a:ext cx="3031852" cy="1359004"/>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600"/>
              </a:spcAft>
            </a:pPr>
            <a:r>
              <a:rPr lang="en-US" sz="2400" b="0" kern="1200" cap="all">
                <a:solidFill>
                  <a:srgbClr val="FFFFFF"/>
                </a:solidFill>
                <a:latin typeface="+mj-lt"/>
                <a:ea typeface="+mj-ea"/>
                <a:cs typeface="+mj-cs"/>
              </a:rPr>
              <a:t>Cognitive &amp; Data / Information OVERLOAD</a:t>
            </a:r>
            <a:endParaRPr lang="en-US">
              <a:ea typeface="+mj-ea"/>
              <a:cs typeface="+mj-cs"/>
            </a:endParaRPr>
          </a:p>
        </p:txBody>
      </p:sp>
      <p:pic>
        <p:nvPicPr>
          <p:cNvPr id="8" name="Picture 7" descr="Royalty-Free photo: Man lying on beige table near silver MacBook and ...">
            <a:extLst>
              <a:ext uri="{FF2B5EF4-FFF2-40B4-BE49-F238E27FC236}">
                <a16:creationId xmlns:a16="http://schemas.microsoft.com/office/drawing/2014/main" id="{A1E0385A-D18F-42F9-9080-00649F2CBDA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150310" y="1396873"/>
            <a:ext cx="6256790" cy="3971609"/>
          </a:xfrm>
          <a:custGeom>
            <a:avLst/>
            <a:gdLst>
              <a:gd name="connsiteX0" fmla="*/ 0 w 6256790"/>
              <a:gd name="connsiteY0" fmla="*/ 0 h 3971609"/>
              <a:gd name="connsiteX1" fmla="*/ 506231 w 6256790"/>
              <a:gd name="connsiteY1" fmla="*/ 0 h 3971609"/>
              <a:gd name="connsiteX2" fmla="*/ 949894 w 6256790"/>
              <a:gd name="connsiteY2" fmla="*/ 0 h 3971609"/>
              <a:gd name="connsiteX3" fmla="*/ 1456126 w 6256790"/>
              <a:gd name="connsiteY3" fmla="*/ 0 h 3971609"/>
              <a:gd name="connsiteX4" fmla="*/ 1837221 w 6256790"/>
              <a:gd name="connsiteY4" fmla="*/ 0 h 3971609"/>
              <a:gd name="connsiteX5" fmla="*/ 2468588 w 6256790"/>
              <a:gd name="connsiteY5" fmla="*/ 0 h 3971609"/>
              <a:gd name="connsiteX6" fmla="*/ 3099955 w 6256790"/>
              <a:gd name="connsiteY6" fmla="*/ 0 h 3971609"/>
              <a:gd name="connsiteX7" fmla="*/ 3668754 w 6256790"/>
              <a:gd name="connsiteY7" fmla="*/ 0 h 3971609"/>
              <a:gd name="connsiteX8" fmla="*/ 4300121 w 6256790"/>
              <a:gd name="connsiteY8" fmla="*/ 0 h 3971609"/>
              <a:gd name="connsiteX9" fmla="*/ 4681217 w 6256790"/>
              <a:gd name="connsiteY9" fmla="*/ 0 h 3971609"/>
              <a:gd name="connsiteX10" fmla="*/ 5312584 w 6256790"/>
              <a:gd name="connsiteY10" fmla="*/ 0 h 3971609"/>
              <a:gd name="connsiteX11" fmla="*/ 6256790 w 6256790"/>
              <a:gd name="connsiteY11" fmla="*/ 0 h 3971609"/>
              <a:gd name="connsiteX12" fmla="*/ 6256790 w 6256790"/>
              <a:gd name="connsiteY12" fmla="*/ 487941 h 3971609"/>
              <a:gd name="connsiteX13" fmla="*/ 6256790 w 6256790"/>
              <a:gd name="connsiteY13" fmla="*/ 1055313 h 3971609"/>
              <a:gd name="connsiteX14" fmla="*/ 6256790 w 6256790"/>
              <a:gd name="connsiteY14" fmla="*/ 1622686 h 3971609"/>
              <a:gd name="connsiteX15" fmla="*/ 6256790 w 6256790"/>
              <a:gd name="connsiteY15" fmla="*/ 2269491 h 3971609"/>
              <a:gd name="connsiteX16" fmla="*/ 6256790 w 6256790"/>
              <a:gd name="connsiteY16" fmla="*/ 2876580 h 3971609"/>
              <a:gd name="connsiteX17" fmla="*/ 6256790 w 6256790"/>
              <a:gd name="connsiteY17" fmla="*/ 3364520 h 3971609"/>
              <a:gd name="connsiteX18" fmla="*/ 6256790 w 6256790"/>
              <a:gd name="connsiteY18" fmla="*/ 3971609 h 3971609"/>
              <a:gd name="connsiteX19" fmla="*/ 5687991 w 6256790"/>
              <a:gd name="connsiteY19" fmla="*/ 3971609 h 3971609"/>
              <a:gd name="connsiteX20" fmla="*/ 5119192 w 6256790"/>
              <a:gd name="connsiteY20" fmla="*/ 3971609 h 3971609"/>
              <a:gd name="connsiteX21" fmla="*/ 4675529 w 6256790"/>
              <a:gd name="connsiteY21" fmla="*/ 3971609 h 3971609"/>
              <a:gd name="connsiteX22" fmla="*/ 4169297 w 6256790"/>
              <a:gd name="connsiteY22" fmla="*/ 3971609 h 3971609"/>
              <a:gd name="connsiteX23" fmla="*/ 3725634 w 6256790"/>
              <a:gd name="connsiteY23" fmla="*/ 3971609 h 3971609"/>
              <a:gd name="connsiteX24" fmla="*/ 3156835 w 6256790"/>
              <a:gd name="connsiteY24" fmla="*/ 3971609 h 3971609"/>
              <a:gd name="connsiteX25" fmla="*/ 2775740 w 6256790"/>
              <a:gd name="connsiteY25" fmla="*/ 3971609 h 3971609"/>
              <a:gd name="connsiteX26" fmla="*/ 2206940 w 6256790"/>
              <a:gd name="connsiteY26" fmla="*/ 3971609 h 3971609"/>
              <a:gd name="connsiteX27" fmla="*/ 1575573 w 6256790"/>
              <a:gd name="connsiteY27" fmla="*/ 3971609 h 3971609"/>
              <a:gd name="connsiteX28" fmla="*/ 881639 w 6256790"/>
              <a:gd name="connsiteY28" fmla="*/ 3971609 h 3971609"/>
              <a:gd name="connsiteX29" fmla="*/ 0 w 6256790"/>
              <a:gd name="connsiteY29" fmla="*/ 3971609 h 3971609"/>
              <a:gd name="connsiteX30" fmla="*/ 0 w 6256790"/>
              <a:gd name="connsiteY30" fmla="*/ 3324804 h 3971609"/>
              <a:gd name="connsiteX31" fmla="*/ 0 w 6256790"/>
              <a:gd name="connsiteY31" fmla="*/ 2757431 h 3971609"/>
              <a:gd name="connsiteX32" fmla="*/ 0 w 6256790"/>
              <a:gd name="connsiteY32" fmla="*/ 2309207 h 3971609"/>
              <a:gd name="connsiteX33" fmla="*/ 0 w 6256790"/>
              <a:gd name="connsiteY33" fmla="*/ 1741834 h 3971609"/>
              <a:gd name="connsiteX34" fmla="*/ 0 w 6256790"/>
              <a:gd name="connsiteY34" fmla="*/ 1095029 h 3971609"/>
              <a:gd name="connsiteX35" fmla="*/ 0 w 6256790"/>
              <a:gd name="connsiteY35" fmla="*/ 0 h 397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56790" h="3971609" extrusionOk="0">
                <a:moveTo>
                  <a:pt x="0" y="0"/>
                </a:moveTo>
                <a:cubicBezTo>
                  <a:pt x="237679" y="-45110"/>
                  <a:pt x="279849" y="371"/>
                  <a:pt x="506231" y="0"/>
                </a:cubicBezTo>
                <a:cubicBezTo>
                  <a:pt x="732613" y="-371"/>
                  <a:pt x="776147" y="15018"/>
                  <a:pt x="949894" y="0"/>
                </a:cubicBezTo>
                <a:cubicBezTo>
                  <a:pt x="1123641" y="-15018"/>
                  <a:pt x="1259332" y="51662"/>
                  <a:pt x="1456126" y="0"/>
                </a:cubicBezTo>
                <a:cubicBezTo>
                  <a:pt x="1652920" y="-51662"/>
                  <a:pt x="1692733" y="33661"/>
                  <a:pt x="1837221" y="0"/>
                </a:cubicBezTo>
                <a:cubicBezTo>
                  <a:pt x="1981710" y="-33661"/>
                  <a:pt x="2155080" y="259"/>
                  <a:pt x="2468588" y="0"/>
                </a:cubicBezTo>
                <a:cubicBezTo>
                  <a:pt x="2782096" y="-259"/>
                  <a:pt x="2934666" y="53136"/>
                  <a:pt x="3099955" y="0"/>
                </a:cubicBezTo>
                <a:cubicBezTo>
                  <a:pt x="3265244" y="-53136"/>
                  <a:pt x="3387550" y="3799"/>
                  <a:pt x="3668754" y="0"/>
                </a:cubicBezTo>
                <a:cubicBezTo>
                  <a:pt x="3949958" y="-3799"/>
                  <a:pt x="3989895" y="20439"/>
                  <a:pt x="4300121" y="0"/>
                </a:cubicBezTo>
                <a:cubicBezTo>
                  <a:pt x="4610347" y="-20439"/>
                  <a:pt x="4565914" y="33569"/>
                  <a:pt x="4681217" y="0"/>
                </a:cubicBezTo>
                <a:cubicBezTo>
                  <a:pt x="4796520" y="-33569"/>
                  <a:pt x="5062092" y="73787"/>
                  <a:pt x="5312584" y="0"/>
                </a:cubicBezTo>
                <a:cubicBezTo>
                  <a:pt x="5563076" y="-73787"/>
                  <a:pt x="6064765" y="66237"/>
                  <a:pt x="6256790" y="0"/>
                </a:cubicBezTo>
                <a:cubicBezTo>
                  <a:pt x="6266650" y="165778"/>
                  <a:pt x="6223623" y="282702"/>
                  <a:pt x="6256790" y="487941"/>
                </a:cubicBezTo>
                <a:cubicBezTo>
                  <a:pt x="6289957" y="693180"/>
                  <a:pt x="6201723" y="802253"/>
                  <a:pt x="6256790" y="1055313"/>
                </a:cubicBezTo>
                <a:cubicBezTo>
                  <a:pt x="6311857" y="1308373"/>
                  <a:pt x="6225685" y="1339074"/>
                  <a:pt x="6256790" y="1622686"/>
                </a:cubicBezTo>
                <a:cubicBezTo>
                  <a:pt x="6287895" y="1906298"/>
                  <a:pt x="6254362" y="2059859"/>
                  <a:pt x="6256790" y="2269491"/>
                </a:cubicBezTo>
                <a:cubicBezTo>
                  <a:pt x="6259218" y="2479124"/>
                  <a:pt x="6198055" y="2642734"/>
                  <a:pt x="6256790" y="2876580"/>
                </a:cubicBezTo>
                <a:cubicBezTo>
                  <a:pt x="6315525" y="3110426"/>
                  <a:pt x="6223868" y="3225217"/>
                  <a:pt x="6256790" y="3364520"/>
                </a:cubicBezTo>
                <a:cubicBezTo>
                  <a:pt x="6289712" y="3503823"/>
                  <a:pt x="6236335" y="3780582"/>
                  <a:pt x="6256790" y="3971609"/>
                </a:cubicBezTo>
                <a:cubicBezTo>
                  <a:pt x="5983257" y="3989603"/>
                  <a:pt x="5967030" y="3926624"/>
                  <a:pt x="5687991" y="3971609"/>
                </a:cubicBezTo>
                <a:cubicBezTo>
                  <a:pt x="5408952" y="4016594"/>
                  <a:pt x="5260607" y="3948999"/>
                  <a:pt x="5119192" y="3971609"/>
                </a:cubicBezTo>
                <a:cubicBezTo>
                  <a:pt x="4977777" y="3994219"/>
                  <a:pt x="4821288" y="3936671"/>
                  <a:pt x="4675529" y="3971609"/>
                </a:cubicBezTo>
                <a:cubicBezTo>
                  <a:pt x="4529770" y="4006547"/>
                  <a:pt x="4403927" y="3958326"/>
                  <a:pt x="4169297" y="3971609"/>
                </a:cubicBezTo>
                <a:cubicBezTo>
                  <a:pt x="3934667" y="3984892"/>
                  <a:pt x="3872620" y="3939078"/>
                  <a:pt x="3725634" y="3971609"/>
                </a:cubicBezTo>
                <a:cubicBezTo>
                  <a:pt x="3578648" y="4004140"/>
                  <a:pt x="3390535" y="3911522"/>
                  <a:pt x="3156835" y="3971609"/>
                </a:cubicBezTo>
                <a:cubicBezTo>
                  <a:pt x="2923135" y="4031696"/>
                  <a:pt x="2912047" y="3936038"/>
                  <a:pt x="2775740" y="3971609"/>
                </a:cubicBezTo>
                <a:cubicBezTo>
                  <a:pt x="2639433" y="4007180"/>
                  <a:pt x="2343099" y="3926268"/>
                  <a:pt x="2206940" y="3971609"/>
                </a:cubicBezTo>
                <a:cubicBezTo>
                  <a:pt x="2070781" y="4016950"/>
                  <a:pt x="1729852" y="3899380"/>
                  <a:pt x="1575573" y="3971609"/>
                </a:cubicBezTo>
                <a:cubicBezTo>
                  <a:pt x="1421294" y="4043838"/>
                  <a:pt x="1107916" y="3940498"/>
                  <a:pt x="881639" y="3971609"/>
                </a:cubicBezTo>
                <a:cubicBezTo>
                  <a:pt x="655362" y="4002720"/>
                  <a:pt x="359306" y="3967272"/>
                  <a:pt x="0" y="3971609"/>
                </a:cubicBezTo>
                <a:cubicBezTo>
                  <a:pt x="-6820" y="3725248"/>
                  <a:pt x="34124" y="3473524"/>
                  <a:pt x="0" y="3324804"/>
                </a:cubicBezTo>
                <a:cubicBezTo>
                  <a:pt x="-34124" y="3176085"/>
                  <a:pt x="7417" y="2944700"/>
                  <a:pt x="0" y="2757431"/>
                </a:cubicBezTo>
                <a:cubicBezTo>
                  <a:pt x="-7417" y="2570162"/>
                  <a:pt x="28363" y="2495339"/>
                  <a:pt x="0" y="2309207"/>
                </a:cubicBezTo>
                <a:cubicBezTo>
                  <a:pt x="-28363" y="2123075"/>
                  <a:pt x="35533" y="1855699"/>
                  <a:pt x="0" y="1741834"/>
                </a:cubicBezTo>
                <a:cubicBezTo>
                  <a:pt x="-35533" y="1627969"/>
                  <a:pt x="70396" y="1387529"/>
                  <a:pt x="0" y="1095029"/>
                </a:cubicBezTo>
                <a:cubicBezTo>
                  <a:pt x="-70396" y="802529"/>
                  <a:pt x="12116" y="482946"/>
                  <a:pt x="0" y="0"/>
                </a:cubicBezTo>
                <a:close/>
              </a:path>
            </a:pathLst>
          </a:custGeom>
          <a:noFill/>
          <a:ln>
            <a:solidFill>
              <a:schemeClr val="accent1"/>
            </a:solidFill>
            <a:extLst>
              <a:ext uri="{C807C97D-BFC1-408E-A445-0C87EB9F89A2}">
                <ask:lineSketchStyleProps xmlns:ask="http://schemas.microsoft.com/office/drawing/2018/sketchyshapes" sd="1193685890">
                  <a:prstGeom prst="rect">
                    <a:avLst/>
                  </a:prstGeom>
                  <ask:type>
                    <ask:lineSketchScribble/>
                  </ask:type>
                </ask:lineSketchStyleProps>
              </a:ext>
            </a:extLst>
          </a:ln>
        </p:spPr>
      </p:pic>
      <p:sp>
        <p:nvSpPr>
          <p:cNvPr id="4" name="Subtitle 2">
            <a:extLst>
              <a:ext uri="{FF2B5EF4-FFF2-40B4-BE49-F238E27FC236}">
                <a16:creationId xmlns:a16="http://schemas.microsoft.com/office/drawing/2014/main" id="{307D2961-3697-ABA6-FC8F-0F55BFF4B0EC}"/>
              </a:ext>
            </a:extLst>
          </p:cNvPr>
          <p:cNvSpPr txBox="1">
            <a:spLocks/>
          </p:cNvSpPr>
          <p:nvPr/>
        </p:nvSpPr>
        <p:spPr>
          <a:xfrm>
            <a:off x="767857" y="2157781"/>
            <a:ext cx="3031852" cy="4054336"/>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400" kern="1200">
                <a:solidFill>
                  <a:srgbClr val="FFFFFF"/>
                </a:solidFill>
                <a:latin typeface="+mn-lt"/>
                <a:ea typeface="+mn-ea"/>
                <a:cs typeface="+mn-cs"/>
              </a:rPr>
              <a:t>Can lead to:</a:t>
            </a:r>
            <a:endParaRPr lang="en-US" sz="2400" kern="1200">
              <a:solidFill>
                <a:srgbClr val="FFFFFF"/>
              </a:solidFill>
              <a:latin typeface="+mn-lt"/>
            </a:endParaRPr>
          </a:p>
          <a:p>
            <a:endParaRPr lang="en-US" sz="2400" kern="1200">
              <a:solidFill>
                <a:srgbClr val="FFFFFF"/>
              </a:solidFill>
              <a:latin typeface="+mn-lt"/>
            </a:endParaRPr>
          </a:p>
          <a:p>
            <a:pPr marL="342900" indent="-342900">
              <a:buFont typeface="Arial" panose="05020102010507070707" pitchFamily="18" charset="2"/>
              <a:buChar char="•"/>
            </a:pPr>
            <a:r>
              <a:rPr lang="en-US" sz="2400" kern="1200">
                <a:solidFill>
                  <a:srgbClr val="FFFFFF"/>
                </a:solidFill>
                <a:latin typeface="+mn-lt"/>
                <a:ea typeface="+mn-ea"/>
                <a:cs typeface="+mn-cs"/>
              </a:rPr>
              <a:t>Clinical Anxiety </a:t>
            </a:r>
            <a:endParaRPr lang="en-US" sz="2400" kern="1200">
              <a:solidFill>
                <a:srgbClr val="FFFFFF"/>
              </a:solidFill>
              <a:latin typeface="+mn-lt"/>
            </a:endParaRPr>
          </a:p>
          <a:p>
            <a:endParaRPr lang="en-US" sz="2400" kern="1200">
              <a:solidFill>
                <a:srgbClr val="FFFFFF"/>
              </a:solidFill>
              <a:latin typeface="+mn-lt"/>
            </a:endParaRPr>
          </a:p>
          <a:p>
            <a:pPr marL="342900" indent="-342900">
              <a:buFont typeface="Arial" panose="05020102010507070707" pitchFamily="18" charset="2"/>
              <a:buChar char="•"/>
            </a:pPr>
            <a:r>
              <a:rPr lang="en-US" sz="2400" kern="1200">
                <a:solidFill>
                  <a:srgbClr val="FFFFFF"/>
                </a:solidFill>
                <a:latin typeface="+mn-lt"/>
                <a:ea typeface="+mn-ea"/>
                <a:cs typeface="+mn-cs"/>
              </a:rPr>
              <a:t>Cognitive Fatigue  </a:t>
            </a:r>
            <a:endParaRPr lang="en-US" sz="2400" kern="1200">
              <a:solidFill>
                <a:srgbClr val="FFFFFF"/>
              </a:solidFill>
              <a:latin typeface="+mn-lt"/>
            </a:endParaRPr>
          </a:p>
          <a:p>
            <a:pPr marL="342900" indent="-342900">
              <a:buFont typeface="Arial" panose="05020102010507070707" pitchFamily="18" charset="2"/>
              <a:buChar char="•"/>
            </a:pPr>
            <a:r>
              <a:rPr lang="en-US" sz="2400" kern="1200">
                <a:solidFill>
                  <a:srgbClr val="FFFFFF"/>
                </a:solidFill>
                <a:latin typeface="+mn-lt"/>
                <a:ea typeface="+mn-ea"/>
                <a:cs typeface="+mn-cs"/>
              </a:rPr>
              <a:t>Information Fatigue</a:t>
            </a:r>
            <a:endParaRPr lang="en-US" sz="2400" kern="1200">
              <a:solidFill>
                <a:srgbClr val="FFFFFF"/>
              </a:solidFill>
              <a:latin typeface="+mn-lt"/>
            </a:endParaRPr>
          </a:p>
          <a:p>
            <a:endParaRPr lang="en-US" sz="2400" kern="1200">
              <a:solidFill>
                <a:srgbClr val="FFFFFF"/>
              </a:solidFill>
              <a:latin typeface="+mn-lt"/>
            </a:endParaRPr>
          </a:p>
          <a:p>
            <a:pPr marL="342900" indent="-342900">
              <a:buFont typeface="Arial" panose="05020102010507070707" pitchFamily="18" charset="2"/>
              <a:buChar char="•"/>
            </a:pPr>
            <a:r>
              <a:rPr lang="en-US" sz="2400" kern="1200">
                <a:solidFill>
                  <a:srgbClr val="FFFFFF"/>
                </a:solidFill>
                <a:latin typeface="+mn-lt"/>
                <a:ea typeface="+mn-ea"/>
                <a:cs typeface="+mn-cs"/>
              </a:rPr>
              <a:t>Avoidance Behavior</a:t>
            </a:r>
            <a:endParaRPr lang="en-US" sz="2400" kern="1200">
              <a:solidFill>
                <a:srgbClr val="FFFFFF"/>
              </a:solidFill>
              <a:latin typeface="+mn-lt"/>
            </a:endParaRPr>
          </a:p>
        </p:txBody>
      </p:sp>
      <p:sp>
        <p:nvSpPr>
          <p:cNvPr id="3" name="Slide Number Placeholder 2">
            <a:extLst>
              <a:ext uri="{FF2B5EF4-FFF2-40B4-BE49-F238E27FC236}">
                <a16:creationId xmlns:a16="http://schemas.microsoft.com/office/drawing/2014/main" id="{ACA334BE-C739-9F7F-F857-FFC7F0908061}"/>
              </a:ext>
            </a:extLst>
          </p:cNvPr>
          <p:cNvSpPr>
            <a:spLocks noGrp="1"/>
          </p:cNvSpPr>
          <p:nvPr>
            <p:ph type="sldNum" sz="quarter" idx="12"/>
          </p:nvPr>
        </p:nvSpPr>
        <p:spPr>
          <a:xfrm>
            <a:off x="10558300" y="6456916"/>
            <a:ext cx="1052510" cy="365125"/>
          </a:xfrm>
        </p:spPr>
        <p:txBody>
          <a:bodyPr vert="horz" lIns="91440" tIns="45720" rIns="91440" bIns="45720" rtlCol="0" anchor="ctr">
            <a:normAutofit/>
          </a:bodyPr>
          <a:lstStyle/>
          <a:p>
            <a:pPr>
              <a:spcAft>
                <a:spcPts val="600"/>
              </a:spcAft>
            </a:pPr>
            <a:fld id="{3A98EE3D-8CD1-4C3F-BD1C-C98C9596463C}" type="slidenum">
              <a:rPr lang="en-US" smtClean="0"/>
              <a:pPr>
                <a:spcAft>
                  <a:spcPts val="600"/>
                </a:spcAft>
              </a:pPr>
              <a:t>23</a:t>
            </a:fld>
            <a:endParaRPr lang="en-US"/>
          </a:p>
        </p:txBody>
      </p:sp>
    </p:spTree>
    <p:extLst>
      <p:ext uri="{BB962C8B-B14F-4D97-AF65-F5344CB8AC3E}">
        <p14:creationId xmlns:p14="http://schemas.microsoft.com/office/powerpoint/2010/main" val="4160646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C69F1FF-1562-5E9D-6880-C33FA175BEC5}"/>
              </a:ext>
            </a:extLst>
          </p:cNvPr>
          <p:cNvSpPr/>
          <p:nvPr/>
        </p:nvSpPr>
        <p:spPr>
          <a:xfrm>
            <a:off x="5550696" y="4122381"/>
            <a:ext cx="1483407" cy="1150820"/>
          </a:xfrm>
          <a:custGeom>
            <a:avLst/>
            <a:gdLst>
              <a:gd name="connsiteX0" fmla="*/ 0 w 1483407"/>
              <a:gd name="connsiteY0" fmla="*/ 0 h 1150820"/>
              <a:gd name="connsiteX1" fmla="*/ 494469 w 1483407"/>
              <a:gd name="connsiteY1" fmla="*/ 0 h 1150820"/>
              <a:gd name="connsiteX2" fmla="*/ 959270 w 1483407"/>
              <a:gd name="connsiteY2" fmla="*/ 0 h 1150820"/>
              <a:gd name="connsiteX3" fmla="*/ 1483407 w 1483407"/>
              <a:gd name="connsiteY3" fmla="*/ 0 h 1150820"/>
              <a:gd name="connsiteX4" fmla="*/ 1483407 w 1483407"/>
              <a:gd name="connsiteY4" fmla="*/ 563902 h 1150820"/>
              <a:gd name="connsiteX5" fmla="*/ 1483407 w 1483407"/>
              <a:gd name="connsiteY5" fmla="*/ 1150820 h 1150820"/>
              <a:gd name="connsiteX6" fmla="*/ 988938 w 1483407"/>
              <a:gd name="connsiteY6" fmla="*/ 1150820 h 1150820"/>
              <a:gd name="connsiteX7" fmla="*/ 494469 w 1483407"/>
              <a:gd name="connsiteY7" fmla="*/ 1150820 h 1150820"/>
              <a:gd name="connsiteX8" fmla="*/ 0 w 1483407"/>
              <a:gd name="connsiteY8" fmla="*/ 1150820 h 1150820"/>
              <a:gd name="connsiteX9" fmla="*/ 0 w 1483407"/>
              <a:gd name="connsiteY9" fmla="*/ 563902 h 1150820"/>
              <a:gd name="connsiteX10" fmla="*/ 0 w 1483407"/>
              <a:gd name="connsiteY10" fmla="*/ 0 h 11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3407" h="1150820" fill="none" extrusionOk="0">
                <a:moveTo>
                  <a:pt x="0" y="0"/>
                </a:moveTo>
                <a:cubicBezTo>
                  <a:pt x="238840" y="-20402"/>
                  <a:pt x="348682" y="14084"/>
                  <a:pt x="494469" y="0"/>
                </a:cubicBezTo>
                <a:cubicBezTo>
                  <a:pt x="640256" y="-14084"/>
                  <a:pt x="800221" y="10687"/>
                  <a:pt x="959270" y="0"/>
                </a:cubicBezTo>
                <a:cubicBezTo>
                  <a:pt x="1118319" y="-10687"/>
                  <a:pt x="1340671" y="5466"/>
                  <a:pt x="1483407" y="0"/>
                </a:cubicBezTo>
                <a:cubicBezTo>
                  <a:pt x="1487796" y="243360"/>
                  <a:pt x="1431257" y="313291"/>
                  <a:pt x="1483407" y="563902"/>
                </a:cubicBezTo>
                <a:cubicBezTo>
                  <a:pt x="1535557" y="814513"/>
                  <a:pt x="1418460" y="942203"/>
                  <a:pt x="1483407" y="1150820"/>
                </a:cubicBezTo>
                <a:cubicBezTo>
                  <a:pt x="1263449" y="1204538"/>
                  <a:pt x="1129115" y="1092966"/>
                  <a:pt x="988938" y="1150820"/>
                </a:cubicBezTo>
                <a:cubicBezTo>
                  <a:pt x="848761" y="1208674"/>
                  <a:pt x="634177" y="1130023"/>
                  <a:pt x="494469" y="1150820"/>
                </a:cubicBezTo>
                <a:cubicBezTo>
                  <a:pt x="354761" y="1171617"/>
                  <a:pt x="152668" y="1114752"/>
                  <a:pt x="0" y="1150820"/>
                </a:cubicBezTo>
                <a:cubicBezTo>
                  <a:pt x="-49748" y="1009570"/>
                  <a:pt x="35745" y="702657"/>
                  <a:pt x="0" y="563902"/>
                </a:cubicBezTo>
                <a:cubicBezTo>
                  <a:pt x="-35745" y="425147"/>
                  <a:pt x="16403" y="196255"/>
                  <a:pt x="0" y="0"/>
                </a:cubicBezTo>
                <a:close/>
              </a:path>
              <a:path w="1483407" h="1150820" stroke="0" extrusionOk="0">
                <a:moveTo>
                  <a:pt x="0" y="0"/>
                </a:moveTo>
                <a:cubicBezTo>
                  <a:pt x="178014" y="-40649"/>
                  <a:pt x="334288" y="2181"/>
                  <a:pt x="449967" y="0"/>
                </a:cubicBezTo>
                <a:cubicBezTo>
                  <a:pt x="565646" y="-2181"/>
                  <a:pt x="783261" y="52595"/>
                  <a:pt x="914768" y="0"/>
                </a:cubicBezTo>
                <a:cubicBezTo>
                  <a:pt x="1046275" y="-52595"/>
                  <a:pt x="1211896" y="5965"/>
                  <a:pt x="1483407" y="0"/>
                </a:cubicBezTo>
                <a:cubicBezTo>
                  <a:pt x="1543603" y="243240"/>
                  <a:pt x="1471995" y="289407"/>
                  <a:pt x="1483407" y="575410"/>
                </a:cubicBezTo>
                <a:cubicBezTo>
                  <a:pt x="1494819" y="861413"/>
                  <a:pt x="1441750" y="995385"/>
                  <a:pt x="1483407" y="1150820"/>
                </a:cubicBezTo>
                <a:cubicBezTo>
                  <a:pt x="1274663" y="1187413"/>
                  <a:pt x="1146117" y="1141790"/>
                  <a:pt x="959270" y="1150820"/>
                </a:cubicBezTo>
                <a:cubicBezTo>
                  <a:pt x="772423" y="1159850"/>
                  <a:pt x="645055" y="1093674"/>
                  <a:pt x="449967" y="1150820"/>
                </a:cubicBezTo>
                <a:cubicBezTo>
                  <a:pt x="254879" y="1207966"/>
                  <a:pt x="182778" y="1130629"/>
                  <a:pt x="0" y="1150820"/>
                </a:cubicBezTo>
                <a:cubicBezTo>
                  <a:pt x="-1605" y="919510"/>
                  <a:pt x="47850" y="749981"/>
                  <a:pt x="0" y="563902"/>
                </a:cubicBezTo>
                <a:cubicBezTo>
                  <a:pt x="-47850" y="377823"/>
                  <a:pt x="65970" y="243220"/>
                  <a:pt x="0" y="0"/>
                </a:cubicBezTo>
                <a:close/>
              </a:path>
            </a:pathLst>
          </a:custGeom>
          <a:solidFill>
            <a:schemeClr val="bg1">
              <a:lumMod val="95000"/>
            </a:schemeClr>
          </a:solidFill>
          <a:ln>
            <a:solidFill>
              <a:schemeClr val="accent1"/>
            </a:solidFill>
            <a:extLst>
              <a:ext uri="{C807C97D-BFC1-408E-A445-0C87EB9F89A2}">
                <ask:lineSketchStyleProps xmlns:ask="http://schemas.microsoft.com/office/drawing/2018/sketchyshapes" sd="1563421114">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75000"/>
                  </a:schemeClr>
                </a:solidFill>
              </a:rPr>
              <a:t>MEDIATED </a:t>
            </a:r>
          </a:p>
          <a:p>
            <a:pPr algn="ctr"/>
            <a:endParaRPr lang="en-US">
              <a:solidFill>
                <a:schemeClr val="bg2">
                  <a:lumMod val="75000"/>
                </a:schemeClr>
              </a:solidFill>
            </a:endParaRPr>
          </a:p>
          <a:p>
            <a:pPr algn="ctr"/>
            <a:endParaRPr lang="en-US">
              <a:solidFill>
                <a:schemeClr val="bg2">
                  <a:lumMod val="75000"/>
                </a:schemeClr>
              </a:solidFill>
            </a:endParaRPr>
          </a:p>
          <a:p>
            <a:pPr algn="ctr"/>
            <a:r>
              <a:rPr lang="en-US">
                <a:solidFill>
                  <a:schemeClr val="bg2">
                    <a:lumMod val="75000"/>
                  </a:schemeClr>
                </a:solidFill>
              </a:rPr>
              <a:t>BY ANXIETY</a:t>
            </a:r>
          </a:p>
        </p:txBody>
      </p:sp>
      <p:sp>
        <p:nvSpPr>
          <p:cNvPr id="34" name="Right Arrow 33">
            <a:extLst>
              <a:ext uri="{FF2B5EF4-FFF2-40B4-BE49-F238E27FC236}">
                <a16:creationId xmlns:a16="http://schemas.microsoft.com/office/drawing/2014/main" id="{067B2F3E-D47F-88DF-3FE5-F0F748ECD5F8}"/>
              </a:ext>
            </a:extLst>
          </p:cNvPr>
          <p:cNvSpPr/>
          <p:nvPr/>
        </p:nvSpPr>
        <p:spPr>
          <a:xfrm>
            <a:off x="4360554" y="4559298"/>
            <a:ext cx="3863689" cy="403041"/>
          </a:xfrm>
          <a:prstGeom prst="rightArrow">
            <a:avLst/>
          </a:prstGeom>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1C4C195-776A-E923-6849-0D43DEEB5A48}"/>
              </a:ext>
            </a:extLst>
          </p:cNvPr>
          <p:cNvSpPr>
            <a:spLocks noGrp="1"/>
          </p:cNvSpPr>
          <p:nvPr>
            <p:ph type="sldNum" sz="quarter" idx="12"/>
          </p:nvPr>
        </p:nvSpPr>
        <p:spPr/>
        <p:txBody>
          <a:bodyPr/>
          <a:lstStyle/>
          <a:p>
            <a:fld id="{18D65601-5AE2-46FC-B138-694DDD2B510D}" type="slidenum">
              <a:rPr lang="en-US" smtClean="0"/>
              <a:t>24</a:t>
            </a:fld>
            <a:endParaRPr lang="en-US"/>
          </a:p>
        </p:txBody>
      </p:sp>
      <p:sp>
        <p:nvSpPr>
          <p:cNvPr id="16" name="Rectangle 15">
            <a:extLst>
              <a:ext uri="{FF2B5EF4-FFF2-40B4-BE49-F238E27FC236}">
                <a16:creationId xmlns:a16="http://schemas.microsoft.com/office/drawing/2014/main" id="{7B354F74-7BA2-B4F6-27BE-80A3F20D4A86}"/>
              </a:ext>
            </a:extLst>
          </p:cNvPr>
          <p:cNvSpPr/>
          <p:nvPr/>
        </p:nvSpPr>
        <p:spPr>
          <a:xfrm>
            <a:off x="1903041" y="1821237"/>
            <a:ext cx="2200465" cy="873838"/>
          </a:xfrm>
          <a:prstGeom prst="rect">
            <a:avLst/>
          </a:prstGeom>
          <a:solidFill>
            <a:schemeClr val="accent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COGNITIVE / DATA </a:t>
            </a:r>
          </a:p>
          <a:p>
            <a:pPr algn="ctr"/>
            <a:r>
              <a:rPr lang="en-US">
                <a:solidFill>
                  <a:srgbClr val="002060"/>
                </a:solidFill>
              </a:rPr>
              <a:t>OVERLOAD </a:t>
            </a:r>
          </a:p>
        </p:txBody>
      </p:sp>
      <p:sp>
        <p:nvSpPr>
          <p:cNvPr id="21" name="Rectangle 20">
            <a:extLst>
              <a:ext uri="{FF2B5EF4-FFF2-40B4-BE49-F238E27FC236}">
                <a16:creationId xmlns:a16="http://schemas.microsoft.com/office/drawing/2014/main" id="{E5AC1D7D-3D58-AB46-4629-C039EB587322}"/>
              </a:ext>
            </a:extLst>
          </p:cNvPr>
          <p:cNvSpPr/>
          <p:nvPr/>
        </p:nvSpPr>
        <p:spPr>
          <a:xfrm>
            <a:off x="7407945" y="1790438"/>
            <a:ext cx="1347245" cy="898162"/>
          </a:xfrm>
          <a:custGeom>
            <a:avLst/>
            <a:gdLst>
              <a:gd name="connsiteX0" fmla="*/ 0 w 1347245"/>
              <a:gd name="connsiteY0" fmla="*/ 0 h 898162"/>
              <a:gd name="connsiteX1" fmla="*/ 435609 w 1347245"/>
              <a:gd name="connsiteY1" fmla="*/ 0 h 898162"/>
              <a:gd name="connsiteX2" fmla="*/ 871218 w 1347245"/>
              <a:gd name="connsiteY2" fmla="*/ 0 h 898162"/>
              <a:gd name="connsiteX3" fmla="*/ 1347245 w 1347245"/>
              <a:gd name="connsiteY3" fmla="*/ 0 h 898162"/>
              <a:gd name="connsiteX4" fmla="*/ 1347245 w 1347245"/>
              <a:gd name="connsiteY4" fmla="*/ 422136 h 898162"/>
              <a:gd name="connsiteX5" fmla="*/ 1347245 w 1347245"/>
              <a:gd name="connsiteY5" fmla="*/ 898162 h 898162"/>
              <a:gd name="connsiteX6" fmla="*/ 871218 w 1347245"/>
              <a:gd name="connsiteY6" fmla="*/ 898162 h 898162"/>
              <a:gd name="connsiteX7" fmla="*/ 435609 w 1347245"/>
              <a:gd name="connsiteY7" fmla="*/ 898162 h 898162"/>
              <a:gd name="connsiteX8" fmla="*/ 0 w 1347245"/>
              <a:gd name="connsiteY8" fmla="*/ 898162 h 898162"/>
              <a:gd name="connsiteX9" fmla="*/ 0 w 1347245"/>
              <a:gd name="connsiteY9" fmla="*/ 431118 h 898162"/>
              <a:gd name="connsiteX10" fmla="*/ 0 w 1347245"/>
              <a:gd name="connsiteY10" fmla="*/ 0 h 89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7245" h="898162" fill="none" extrusionOk="0">
                <a:moveTo>
                  <a:pt x="0" y="0"/>
                </a:moveTo>
                <a:cubicBezTo>
                  <a:pt x="149067" y="-23007"/>
                  <a:pt x="344122" y="46910"/>
                  <a:pt x="435609" y="0"/>
                </a:cubicBezTo>
                <a:cubicBezTo>
                  <a:pt x="527096" y="-46910"/>
                  <a:pt x="686629" y="7694"/>
                  <a:pt x="871218" y="0"/>
                </a:cubicBezTo>
                <a:cubicBezTo>
                  <a:pt x="1055807" y="-7694"/>
                  <a:pt x="1206285" y="4465"/>
                  <a:pt x="1347245" y="0"/>
                </a:cubicBezTo>
                <a:cubicBezTo>
                  <a:pt x="1352784" y="189290"/>
                  <a:pt x="1310225" y="253472"/>
                  <a:pt x="1347245" y="422136"/>
                </a:cubicBezTo>
                <a:cubicBezTo>
                  <a:pt x="1384265" y="590800"/>
                  <a:pt x="1322911" y="739148"/>
                  <a:pt x="1347245" y="898162"/>
                </a:cubicBezTo>
                <a:cubicBezTo>
                  <a:pt x="1154159" y="934544"/>
                  <a:pt x="969964" y="888699"/>
                  <a:pt x="871218" y="898162"/>
                </a:cubicBezTo>
                <a:cubicBezTo>
                  <a:pt x="772472" y="907625"/>
                  <a:pt x="580898" y="860325"/>
                  <a:pt x="435609" y="898162"/>
                </a:cubicBezTo>
                <a:cubicBezTo>
                  <a:pt x="290320" y="935999"/>
                  <a:pt x="190554" y="883246"/>
                  <a:pt x="0" y="898162"/>
                </a:cubicBezTo>
                <a:cubicBezTo>
                  <a:pt x="-3651" y="686100"/>
                  <a:pt x="18191" y="544779"/>
                  <a:pt x="0" y="431118"/>
                </a:cubicBezTo>
                <a:cubicBezTo>
                  <a:pt x="-18191" y="317457"/>
                  <a:pt x="9435" y="152847"/>
                  <a:pt x="0" y="0"/>
                </a:cubicBezTo>
                <a:close/>
              </a:path>
              <a:path w="1347245" h="898162" stroke="0" extrusionOk="0">
                <a:moveTo>
                  <a:pt x="0" y="0"/>
                </a:moveTo>
                <a:cubicBezTo>
                  <a:pt x="137681" y="-41447"/>
                  <a:pt x="349981" y="55500"/>
                  <a:pt x="462554" y="0"/>
                </a:cubicBezTo>
                <a:cubicBezTo>
                  <a:pt x="575127" y="-55500"/>
                  <a:pt x="710073" y="15574"/>
                  <a:pt x="884691" y="0"/>
                </a:cubicBezTo>
                <a:cubicBezTo>
                  <a:pt x="1059309" y="-15574"/>
                  <a:pt x="1223072" y="21927"/>
                  <a:pt x="1347245" y="0"/>
                </a:cubicBezTo>
                <a:cubicBezTo>
                  <a:pt x="1391209" y="221964"/>
                  <a:pt x="1337053" y="255391"/>
                  <a:pt x="1347245" y="458063"/>
                </a:cubicBezTo>
                <a:cubicBezTo>
                  <a:pt x="1357437" y="660735"/>
                  <a:pt x="1325033" y="807147"/>
                  <a:pt x="1347245" y="898162"/>
                </a:cubicBezTo>
                <a:cubicBezTo>
                  <a:pt x="1141332" y="909446"/>
                  <a:pt x="1044074" y="855913"/>
                  <a:pt x="884691" y="898162"/>
                </a:cubicBezTo>
                <a:cubicBezTo>
                  <a:pt x="725308" y="940411"/>
                  <a:pt x="566004" y="880344"/>
                  <a:pt x="422137" y="898162"/>
                </a:cubicBezTo>
                <a:cubicBezTo>
                  <a:pt x="278270" y="915980"/>
                  <a:pt x="87637" y="872725"/>
                  <a:pt x="0" y="898162"/>
                </a:cubicBezTo>
                <a:cubicBezTo>
                  <a:pt x="-44942" y="744274"/>
                  <a:pt x="1916" y="641485"/>
                  <a:pt x="0" y="467044"/>
                </a:cubicBezTo>
                <a:cubicBezTo>
                  <a:pt x="-1916" y="292603"/>
                  <a:pt x="6559" y="182673"/>
                  <a:pt x="0" y="0"/>
                </a:cubicBezTo>
                <a:close/>
              </a:path>
            </a:pathLst>
          </a:custGeom>
          <a:solidFill>
            <a:schemeClr val="bg1">
              <a:lumMod val="95000"/>
            </a:schemeClr>
          </a:solidFill>
          <a:ln>
            <a:solidFill>
              <a:schemeClr val="accent1"/>
            </a:solidFill>
            <a:extLst>
              <a:ext uri="{C807C97D-BFC1-408E-A445-0C87EB9F89A2}">
                <ask:lineSketchStyleProps xmlns:ask="http://schemas.microsoft.com/office/drawing/2018/sketchyshapes" sd="3706150589">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 </a:t>
            </a:r>
            <a:r>
              <a:rPr lang="en-US">
                <a:solidFill>
                  <a:schemeClr val="bg2">
                    <a:lumMod val="75000"/>
                  </a:schemeClr>
                </a:solidFill>
              </a:rPr>
              <a:t>ANXIETY</a:t>
            </a:r>
          </a:p>
        </p:txBody>
      </p:sp>
      <p:sp>
        <p:nvSpPr>
          <p:cNvPr id="30" name="Rectangle 29">
            <a:extLst>
              <a:ext uri="{FF2B5EF4-FFF2-40B4-BE49-F238E27FC236}">
                <a16:creationId xmlns:a16="http://schemas.microsoft.com/office/drawing/2014/main" id="{25C78574-1609-3B35-3138-7BF9365444C2}"/>
              </a:ext>
            </a:extLst>
          </p:cNvPr>
          <p:cNvSpPr/>
          <p:nvPr/>
        </p:nvSpPr>
        <p:spPr>
          <a:xfrm>
            <a:off x="8767373" y="4165281"/>
            <a:ext cx="1472284" cy="1150820"/>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1"/>
                </a:solidFill>
              </a:rPr>
              <a:t>COGNITIVE / DATA </a:t>
            </a:r>
          </a:p>
          <a:p>
            <a:pPr algn="ctr"/>
            <a:r>
              <a:rPr lang="en-US">
                <a:solidFill>
                  <a:schemeClr val="accent1"/>
                </a:solidFill>
              </a:rPr>
              <a:t>FATIGUE</a:t>
            </a:r>
          </a:p>
        </p:txBody>
      </p:sp>
      <p:sp>
        <p:nvSpPr>
          <p:cNvPr id="33" name="Up Arrow 32">
            <a:extLst>
              <a:ext uri="{FF2B5EF4-FFF2-40B4-BE49-F238E27FC236}">
                <a16:creationId xmlns:a16="http://schemas.microsoft.com/office/drawing/2014/main" id="{82DEFCB8-25CC-0FC9-2412-03E1C6A48A2D}"/>
              </a:ext>
            </a:extLst>
          </p:cNvPr>
          <p:cNvSpPr/>
          <p:nvPr/>
        </p:nvSpPr>
        <p:spPr>
          <a:xfrm>
            <a:off x="4692227" y="1787052"/>
            <a:ext cx="484632" cy="873839"/>
          </a:xfrm>
          <a:prstGeom prst="upArrow">
            <a:avLst/>
          </a:prstGeom>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p Arrow 1">
            <a:extLst>
              <a:ext uri="{FF2B5EF4-FFF2-40B4-BE49-F238E27FC236}">
                <a16:creationId xmlns:a16="http://schemas.microsoft.com/office/drawing/2014/main" id="{2CBF49BD-747F-A6CE-A123-97F044ED487B}"/>
              </a:ext>
            </a:extLst>
          </p:cNvPr>
          <p:cNvSpPr/>
          <p:nvPr/>
        </p:nvSpPr>
        <p:spPr>
          <a:xfrm>
            <a:off x="9261199" y="1747505"/>
            <a:ext cx="540049" cy="926845"/>
          </a:xfrm>
          <a:prstGeom prst="upArrow">
            <a:avLst/>
          </a:prstGeom>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A2F750-7014-9542-6D5E-604193F3C571}"/>
              </a:ext>
            </a:extLst>
          </p:cNvPr>
          <p:cNvSpPr/>
          <p:nvPr/>
        </p:nvSpPr>
        <p:spPr>
          <a:xfrm>
            <a:off x="1903041" y="4323900"/>
            <a:ext cx="2136027" cy="873838"/>
          </a:xfrm>
          <a:prstGeom prst="rect">
            <a:avLst/>
          </a:prstGeom>
          <a:solidFill>
            <a:schemeClr val="accent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THE EFFECT OF</a:t>
            </a:r>
          </a:p>
          <a:p>
            <a:pPr algn="ctr"/>
            <a:r>
              <a:rPr lang="en-US">
                <a:solidFill>
                  <a:srgbClr val="002060"/>
                </a:solidFill>
              </a:rPr>
              <a:t>COGNITIVE / DATA</a:t>
            </a:r>
          </a:p>
          <a:p>
            <a:pPr algn="ctr"/>
            <a:r>
              <a:rPr lang="en-US">
                <a:solidFill>
                  <a:srgbClr val="002060"/>
                </a:solidFill>
              </a:rPr>
              <a:t>OVERLOAD </a:t>
            </a:r>
          </a:p>
        </p:txBody>
      </p:sp>
      <p:sp>
        <p:nvSpPr>
          <p:cNvPr id="18" name="Equal 17">
            <a:extLst>
              <a:ext uri="{FF2B5EF4-FFF2-40B4-BE49-F238E27FC236}">
                <a16:creationId xmlns:a16="http://schemas.microsoft.com/office/drawing/2014/main" id="{F2ADC560-B812-ADAF-DED5-98126A79EF93}"/>
              </a:ext>
            </a:extLst>
          </p:cNvPr>
          <p:cNvSpPr/>
          <p:nvPr/>
        </p:nvSpPr>
        <p:spPr>
          <a:xfrm>
            <a:off x="5835202" y="1821237"/>
            <a:ext cx="914400" cy="808857"/>
          </a:xfrm>
          <a:prstGeom prst="mathEqual">
            <a:avLst/>
          </a:prstGeom>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Connector 5">
            <a:extLst>
              <a:ext uri="{FF2B5EF4-FFF2-40B4-BE49-F238E27FC236}">
                <a16:creationId xmlns:a16="http://schemas.microsoft.com/office/drawing/2014/main" id="{8AD378AE-80A6-C01D-2DF1-257AE6CD7A8B}"/>
              </a:ext>
            </a:extLst>
          </p:cNvPr>
          <p:cNvCxnSpPr>
            <a:cxnSpLocks/>
          </p:cNvCxnSpPr>
          <p:nvPr/>
        </p:nvCxnSpPr>
        <p:spPr>
          <a:xfrm>
            <a:off x="722243" y="3376237"/>
            <a:ext cx="1074751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8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C4C195-776A-E923-6849-0D43DEEB5A48}"/>
              </a:ext>
            </a:extLst>
          </p:cNvPr>
          <p:cNvSpPr>
            <a:spLocks noGrp="1"/>
          </p:cNvSpPr>
          <p:nvPr>
            <p:ph type="sldNum" sz="quarter" idx="12"/>
          </p:nvPr>
        </p:nvSpPr>
        <p:spPr/>
        <p:txBody>
          <a:bodyPr/>
          <a:lstStyle/>
          <a:p>
            <a:fld id="{18D65601-5AE2-46FC-B138-694DDD2B510D}" type="slidenum">
              <a:rPr lang="en-US" smtClean="0"/>
              <a:t>25</a:t>
            </a:fld>
            <a:endParaRPr lang="en-US"/>
          </a:p>
        </p:txBody>
      </p:sp>
      <p:sp>
        <p:nvSpPr>
          <p:cNvPr id="13" name="Subtitle 2">
            <a:extLst>
              <a:ext uri="{FF2B5EF4-FFF2-40B4-BE49-F238E27FC236}">
                <a16:creationId xmlns:a16="http://schemas.microsoft.com/office/drawing/2014/main" id="{0E38EAF8-9F5F-6330-564F-98C95F298D5E}"/>
              </a:ext>
            </a:extLst>
          </p:cNvPr>
          <p:cNvSpPr txBox="1">
            <a:spLocks/>
          </p:cNvSpPr>
          <p:nvPr/>
        </p:nvSpPr>
        <p:spPr>
          <a:xfrm>
            <a:off x="2199904" y="1270711"/>
            <a:ext cx="7792192" cy="1263358"/>
          </a:xfrm>
          <a:prstGeom prst="rect">
            <a:avLst/>
          </a:prstGeom>
        </p:spPr>
        <p:txBody>
          <a:bodyPr>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ts val="0"/>
              </a:spcBef>
              <a:spcAft>
                <a:spcPts val="0"/>
              </a:spcAft>
              <a:buNone/>
            </a:pPr>
            <a:r>
              <a:rPr lang="en-US" sz="3600">
                <a:solidFill>
                  <a:srgbClr val="EA7A23"/>
                </a:solidFill>
              </a:rPr>
              <a:t>DOES CLINICAL ANXIETY IMPACTS </a:t>
            </a:r>
          </a:p>
          <a:p>
            <a:pPr marL="0" indent="0" algn="ctr">
              <a:spcBef>
                <a:spcPts val="0"/>
              </a:spcBef>
              <a:spcAft>
                <a:spcPts val="0"/>
              </a:spcAft>
              <a:buNone/>
            </a:pPr>
            <a:r>
              <a:rPr lang="en-US" sz="3600">
                <a:solidFill>
                  <a:srgbClr val="EA7A23"/>
                </a:solidFill>
              </a:rPr>
              <a:t>WORKING MEMORY? </a:t>
            </a:r>
            <a:endParaRPr lang="en-US" sz="3600">
              <a:solidFill>
                <a:srgbClr val="7093E2"/>
              </a:solidFill>
            </a:endParaRPr>
          </a:p>
        </p:txBody>
      </p:sp>
      <p:pic>
        <p:nvPicPr>
          <p:cNvPr id="4" name="Picture 3" descr="Free of Charge Creative Commons anxiety disorder Image - Medical 5">
            <a:extLst>
              <a:ext uri="{FF2B5EF4-FFF2-40B4-BE49-F238E27FC236}">
                <a16:creationId xmlns:a16="http://schemas.microsoft.com/office/drawing/2014/main" id="{B3750BFF-979E-83D0-4541-40CD92CEC81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65417" y="2961624"/>
            <a:ext cx="4461164" cy="1874944"/>
          </a:xfrm>
          <a:custGeom>
            <a:avLst/>
            <a:gdLst>
              <a:gd name="connsiteX0" fmla="*/ 0 w 4461164"/>
              <a:gd name="connsiteY0" fmla="*/ 0 h 1874944"/>
              <a:gd name="connsiteX1" fmla="*/ 646869 w 4461164"/>
              <a:gd name="connsiteY1" fmla="*/ 0 h 1874944"/>
              <a:gd name="connsiteX2" fmla="*/ 1249126 w 4461164"/>
              <a:gd name="connsiteY2" fmla="*/ 0 h 1874944"/>
              <a:gd name="connsiteX3" fmla="*/ 1806771 w 4461164"/>
              <a:gd name="connsiteY3" fmla="*/ 0 h 1874944"/>
              <a:gd name="connsiteX4" fmla="*/ 2453640 w 4461164"/>
              <a:gd name="connsiteY4" fmla="*/ 0 h 1874944"/>
              <a:gd name="connsiteX5" fmla="*/ 2966674 w 4461164"/>
              <a:gd name="connsiteY5" fmla="*/ 0 h 1874944"/>
              <a:gd name="connsiteX6" fmla="*/ 3568931 w 4461164"/>
              <a:gd name="connsiteY6" fmla="*/ 0 h 1874944"/>
              <a:gd name="connsiteX7" fmla="*/ 4461164 w 4461164"/>
              <a:gd name="connsiteY7" fmla="*/ 0 h 1874944"/>
              <a:gd name="connsiteX8" fmla="*/ 4461164 w 4461164"/>
              <a:gd name="connsiteY8" fmla="*/ 487485 h 1874944"/>
              <a:gd name="connsiteX9" fmla="*/ 4461164 w 4461164"/>
              <a:gd name="connsiteY9" fmla="*/ 937472 h 1874944"/>
              <a:gd name="connsiteX10" fmla="*/ 4461164 w 4461164"/>
              <a:gd name="connsiteY10" fmla="*/ 1349960 h 1874944"/>
              <a:gd name="connsiteX11" fmla="*/ 4461164 w 4461164"/>
              <a:gd name="connsiteY11" fmla="*/ 1874944 h 1874944"/>
              <a:gd name="connsiteX12" fmla="*/ 3948130 w 4461164"/>
              <a:gd name="connsiteY12" fmla="*/ 1874944 h 1874944"/>
              <a:gd name="connsiteX13" fmla="*/ 3479708 w 4461164"/>
              <a:gd name="connsiteY13" fmla="*/ 1874944 h 1874944"/>
              <a:gd name="connsiteX14" fmla="*/ 2922062 w 4461164"/>
              <a:gd name="connsiteY14" fmla="*/ 1874944 h 1874944"/>
              <a:gd name="connsiteX15" fmla="*/ 2275194 w 4461164"/>
              <a:gd name="connsiteY15" fmla="*/ 1874944 h 1874944"/>
              <a:gd name="connsiteX16" fmla="*/ 1762160 w 4461164"/>
              <a:gd name="connsiteY16" fmla="*/ 1874944 h 1874944"/>
              <a:gd name="connsiteX17" fmla="*/ 1293738 w 4461164"/>
              <a:gd name="connsiteY17" fmla="*/ 1874944 h 1874944"/>
              <a:gd name="connsiteX18" fmla="*/ 646869 w 4461164"/>
              <a:gd name="connsiteY18" fmla="*/ 1874944 h 1874944"/>
              <a:gd name="connsiteX19" fmla="*/ 0 w 4461164"/>
              <a:gd name="connsiteY19" fmla="*/ 1874944 h 1874944"/>
              <a:gd name="connsiteX20" fmla="*/ 0 w 4461164"/>
              <a:gd name="connsiteY20" fmla="*/ 1406208 h 1874944"/>
              <a:gd name="connsiteX21" fmla="*/ 0 w 4461164"/>
              <a:gd name="connsiteY21" fmla="*/ 899973 h 1874944"/>
              <a:gd name="connsiteX22" fmla="*/ 0 w 4461164"/>
              <a:gd name="connsiteY22" fmla="*/ 487485 h 1874944"/>
              <a:gd name="connsiteX23" fmla="*/ 0 w 4461164"/>
              <a:gd name="connsiteY23" fmla="*/ 0 h 187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61164" h="1874944" fill="none" extrusionOk="0">
                <a:moveTo>
                  <a:pt x="0" y="0"/>
                </a:moveTo>
                <a:cubicBezTo>
                  <a:pt x="256655" y="-73605"/>
                  <a:pt x="504702" y="29806"/>
                  <a:pt x="646869" y="0"/>
                </a:cubicBezTo>
                <a:cubicBezTo>
                  <a:pt x="789036" y="-29806"/>
                  <a:pt x="978485" y="64367"/>
                  <a:pt x="1249126" y="0"/>
                </a:cubicBezTo>
                <a:cubicBezTo>
                  <a:pt x="1519767" y="-64367"/>
                  <a:pt x="1635201" y="21936"/>
                  <a:pt x="1806771" y="0"/>
                </a:cubicBezTo>
                <a:cubicBezTo>
                  <a:pt x="1978341" y="-21936"/>
                  <a:pt x="2163969" y="68619"/>
                  <a:pt x="2453640" y="0"/>
                </a:cubicBezTo>
                <a:cubicBezTo>
                  <a:pt x="2743311" y="-68619"/>
                  <a:pt x="2798033" y="58038"/>
                  <a:pt x="2966674" y="0"/>
                </a:cubicBezTo>
                <a:cubicBezTo>
                  <a:pt x="3135315" y="-58038"/>
                  <a:pt x="3403237" y="10858"/>
                  <a:pt x="3568931" y="0"/>
                </a:cubicBezTo>
                <a:cubicBezTo>
                  <a:pt x="3734625" y="-10858"/>
                  <a:pt x="4212435" y="77125"/>
                  <a:pt x="4461164" y="0"/>
                </a:cubicBezTo>
                <a:cubicBezTo>
                  <a:pt x="4490521" y="195588"/>
                  <a:pt x="4428528" y="254919"/>
                  <a:pt x="4461164" y="487485"/>
                </a:cubicBezTo>
                <a:cubicBezTo>
                  <a:pt x="4493800" y="720051"/>
                  <a:pt x="4436032" y="723491"/>
                  <a:pt x="4461164" y="937472"/>
                </a:cubicBezTo>
                <a:cubicBezTo>
                  <a:pt x="4486296" y="1151453"/>
                  <a:pt x="4447155" y="1157884"/>
                  <a:pt x="4461164" y="1349960"/>
                </a:cubicBezTo>
                <a:cubicBezTo>
                  <a:pt x="4475173" y="1542036"/>
                  <a:pt x="4449908" y="1720469"/>
                  <a:pt x="4461164" y="1874944"/>
                </a:cubicBezTo>
                <a:cubicBezTo>
                  <a:pt x="4313941" y="1894180"/>
                  <a:pt x="4105769" y="1870267"/>
                  <a:pt x="3948130" y="1874944"/>
                </a:cubicBezTo>
                <a:cubicBezTo>
                  <a:pt x="3790491" y="1879621"/>
                  <a:pt x="3686953" y="1838710"/>
                  <a:pt x="3479708" y="1874944"/>
                </a:cubicBezTo>
                <a:cubicBezTo>
                  <a:pt x="3272463" y="1911178"/>
                  <a:pt x="3064268" y="1818707"/>
                  <a:pt x="2922062" y="1874944"/>
                </a:cubicBezTo>
                <a:cubicBezTo>
                  <a:pt x="2779856" y="1931181"/>
                  <a:pt x="2502979" y="1821713"/>
                  <a:pt x="2275194" y="1874944"/>
                </a:cubicBezTo>
                <a:cubicBezTo>
                  <a:pt x="2047409" y="1928175"/>
                  <a:pt x="1980243" y="1839573"/>
                  <a:pt x="1762160" y="1874944"/>
                </a:cubicBezTo>
                <a:cubicBezTo>
                  <a:pt x="1544077" y="1910315"/>
                  <a:pt x="1410926" y="1870162"/>
                  <a:pt x="1293738" y="1874944"/>
                </a:cubicBezTo>
                <a:cubicBezTo>
                  <a:pt x="1176550" y="1879726"/>
                  <a:pt x="944312" y="1841049"/>
                  <a:pt x="646869" y="1874944"/>
                </a:cubicBezTo>
                <a:cubicBezTo>
                  <a:pt x="349426" y="1908839"/>
                  <a:pt x="304600" y="1853642"/>
                  <a:pt x="0" y="1874944"/>
                </a:cubicBezTo>
                <a:cubicBezTo>
                  <a:pt x="-23343" y="1746839"/>
                  <a:pt x="18068" y="1640553"/>
                  <a:pt x="0" y="1406208"/>
                </a:cubicBezTo>
                <a:cubicBezTo>
                  <a:pt x="-18068" y="1171863"/>
                  <a:pt x="31486" y="1019535"/>
                  <a:pt x="0" y="899973"/>
                </a:cubicBezTo>
                <a:cubicBezTo>
                  <a:pt x="-31486" y="780411"/>
                  <a:pt x="49373" y="609824"/>
                  <a:pt x="0" y="487485"/>
                </a:cubicBezTo>
                <a:cubicBezTo>
                  <a:pt x="-49373" y="365146"/>
                  <a:pt x="53977" y="180032"/>
                  <a:pt x="0" y="0"/>
                </a:cubicBezTo>
                <a:close/>
              </a:path>
              <a:path w="4461164" h="1874944" stroke="0" extrusionOk="0">
                <a:moveTo>
                  <a:pt x="0" y="0"/>
                </a:moveTo>
                <a:cubicBezTo>
                  <a:pt x="163799" y="-31835"/>
                  <a:pt x="308363" y="7689"/>
                  <a:pt x="468422" y="0"/>
                </a:cubicBezTo>
                <a:cubicBezTo>
                  <a:pt x="628481" y="-7689"/>
                  <a:pt x="795875" y="33599"/>
                  <a:pt x="892233" y="0"/>
                </a:cubicBezTo>
                <a:cubicBezTo>
                  <a:pt x="988591" y="-33599"/>
                  <a:pt x="1227430" y="3354"/>
                  <a:pt x="1449878" y="0"/>
                </a:cubicBezTo>
                <a:cubicBezTo>
                  <a:pt x="1672327" y="-3354"/>
                  <a:pt x="1767000" y="19478"/>
                  <a:pt x="1873689" y="0"/>
                </a:cubicBezTo>
                <a:cubicBezTo>
                  <a:pt x="1980378" y="-19478"/>
                  <a:pt x="2170991" y="26861"/>
                  <a:pt x="2342111" y="0"/>
                </a:cubicBezTo>
                <a:cubicBezTo>
                  <a:pt x="2513231" y="-26861"/>
                  <a:pt x="2828783" y="65456"/>
                  <a:pt x="2988980" y="0"/>
                </a:cubicBezTo>
                <a:cubicBezTo>
                  <a:pt x="3149177" y="-65456"/>
                  <a:pt x="3226100" y="55832"/>
                  <a:pt x="3457402" y="0"/>
                </a:cubicBezTo>
                <a:cubicBezTo>
                  <a:pt x="3688704" y="-55832"/>
                  <a:pt x="4167364" y="75688"/>
                  <a:pt x="4461164" y="0"/>
                </a:cubicBezTo>
                <a:cubicBezTo>
                  <a:pt x="4487478" y="181660"/>
                  <a:pt x="4439047" y="226903"/>
                  <a:pt x="4461164" y="431237"/>
                </a:cubicBezTo>
                <a:cubicBezTo>
                  <a:pt x="4483281" y="635571"/>
                  <a:pt x="4440773" y="784206"/>
                  <a:pt x="4461164" y="881224"/>
                </a:cubicBezTo>
                <a:cubicBezTo>
                  <a:pt x="4481555" y="978242"/>
                  <a:pt x="4455839" y="1118983"/>
                  <a:pt x="4461164" y="1312461"/>
                </a:cubicBezTo>
                <a:cubicBezTo>
                  <a:pt x="4466489" y="1505939"/>
                  <a:pt x="4444783" y="1751213"/>
                  <a:pt x="4461164" y="1874944"/>
                </a:cubicBezTo>
                <a:cubicBezTo>
                  <a:pt x="4337848" y="1890693"/>
                  <a:pt x="4143367" y="1821255"/>
                  <a:pt x="3992742" y="1874944"/>
                </a:cubicBezTo>
                <a:cubicBezTo>
                  <a:pt x="3842117" y="1928633"/>
                  <a:pt x="3499786" y="1815115"/>
                  <a:pt x="3345873" y="1874944"/>
                </a:cubicBezTo>
                <a:cubicBezTo>
                  <a:pt x="3191960" y="1934773"/>
                  <a:pt x="3017145" y="1797482"/>
                  <a:pt x="2699004" y="1874944"/>
                </a:cubicBezTo>
                <a:cubicBezTo>
                  <a:pt x="2380863" y="1952406"/>
                  <a:pt x="2370594" y="1829478"/>
                  <a:pt x="2230582" y="1874944"/>
                </a:cubicBezTo>
                <a:cubicBezTo>
                  <a:pt x="2090570" y="1920410"/>
                  <a:pt x="1953543" y="1827814"/>
                  <a:pt x="1762160" y="1874944"/>
                </a:cubicBezTo>
                <a:cubicBezTo>
                  <a:pt x="1570777" y="1922074"/>
                  <a:pt x="1455577" y="1866549"/>
                  <a:pt x="1249126" y="1874944"/>
                </a:cubicBezTo>
                <a:cubicBezTo>
                  <a:pt x="1042675" y="1883339"/>
                  <a:pt x="973678" y="1869873"/>
                  <a:pt x="780704" y="1874944"/>
                </a:cubicBezTo>
                <a:cubicBezTo>
                  <a:pt x="587730" y="1880015"/>
                  <a:pt x="378148" y="1798713"/>
                  <a:pt x="0" y="1874944"/>
                </a:cubicBezTo>
                <a:cubicBezTo>
                  <a:pt x="-30728" y="1645940"/>
                  <a:pt x="17475" y="1583685"/>
                  <a:pt x="0" y="1368709"/>
                </a:cubicBezTo>
                <a:cubicBezTo>
                  <a:pt x="-17475" y="1153734"/>
                  <a:pt x="52900" y="1076737"/>
                  <a:pt x="0" y="881224"/>
                </a:cubicBezTo>
                <a:cubicBezTo>
                  <a:pt x="-52900" y="685711"/>
                  <a:pt x="14555" y="553435"/>
                  <a:pt x="0" y="449987"/>
                </a:cubicBezTo>
                <a:cubicBezTo>
                  <a:pt x="-14555" y="346539"/>
                  <a:pt x="23434" y="169169"/>
                  <a:pt x="0" y="0"/>
                </a:cubicBezTo>
                <a:close/>
              </a:path>
            </a:pathLst>
          </a:custGeom>
          <a:ln>
            <a:solidFill>
              <a:schemeClr val="accent1"/>
            </a:solidFill>
            <a:extLst>
              <a:ext uri="{C807C97D-BFC1-408E-A445-0C87EB9F89A2}">
                <ask:lineSketchStyleProps xmlns:ask="http://schemas.microsoft.com/office/drawing/2018/sketchyshapes" sd="1585261790">
                  <a:prstGeom prst="rect">
                    <a:avLst/>
                  </a:prstGeom>
                  <ask:type>
                    <ask:lineSketchScribble/>
                  </ask:type>
                </ask:lineSketchStyleProps>
              </a:ext>
            </a:extLst>
          </a:ln>
        </p:spPr>
      </p:pic>
      <p:sp>
        <p:nvSpPr>
          <p:cNvPr id="5" name="TextBox 4">
            <a:extLst>
              <a:ext uri="{FF2B5EF4-FFF2-40B4-BE49-F238E27FC236}">
                <a16:creationId xmlns:a16="http://schemas.microsoft.com/office/drawing/2014/main" id="{2046B799-2399-1616-7014-B2D6C2565438}"/>
              </a:ext>
            </a:extLst>
          </p:cNvPr>
          <p:cNvSpPr txBox="1"/>
          <p:nvPr/>
        </p:nvSpPr>
        <p:spPr>
          <a:xfrm>
            <a:off x="4521435" y="5299292"/>
            <a:ext cx="3149130" cy="646331"/>
          </a:xfrm>
          <a:prstGeom prst="rect">
            <a:avLst/>
          </a:prstGeom>
          <a:noFill/>
        </p:spPr>
        <p:txBody>
          <a:bodyPr wrap="square">
            <a:spAutoFit/>
          </a:bodyPr>
          <a:lstStyle/>
          <a:p>
            <a:r>
              <a:rPr lang="en-US" sz="3600">
                <a:solidFill>
                  <a:schemeClr val="accent1"/>
                </a:solidFill>
              </a:rPr>
              <a:t>Response:  </a:t>
            </a:r>
            <a:r>
              <a:rPr lang="en-US" sz="3600" b="1">
                <a:solidFill>
                  <a:srgbClr val="7093E2"/>
                </a:solidFill>
              </a:rPr>
              <a:t>Yes</a:t>
            </a:r>
            <a:endParaRPr lang="en-US" sz="3600" b="1"/>
          </a:p>
        </p:txBody>
      </p:sp>
    </p:spTree>
    <p:extLst>
      <p:ext uri="{BB962C8B-B14F-4D97-AF65-F5344CB8AC3E}">
        <p14:creationId xmlns:p14="http://schemas.microsoft.com/office/powerpoint/2010/main" val="338386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F0FA865-4EFD-F070-5610-EE768A018F22}"/>
              </a:ext>
            </a:extLst>
          </p:cNvPr>
          <p:cNvSpPr/>
          <p:nvPr/>
        </p:nvSpPr>
        <p:spPr>
          <a:xfrm>
            <a:off x="767857" y="675353"/>
            <a:ext cx="3031852" cy="1980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b">
            <a:noAutofit/>
          </a:bodyPr>
          <a:lstStyle/>
          <a:p>
            <a:pPr algn="ctr">
              <a:spcBef>
                <a:spcPct val="0"/>
              </a:spcBef>
              <a:spcAft>
                <a:spcPts val="600"/>
              </a:spcAft>
            </a:pPr>
            <a:r>
              <a:rPr lang="en-US" sz="3200" b="0" kern="1200" cap="all">
                <a:solidFill>
                  <a:srgbClr val="FFFFFF"/>
                </a:solidFill>
                <a:latin typeface="+mj-lt"/>
                <a:ea typeface="+mj-ea"/>
                <a:cs typeface="+mj-cs"/>
              </a:rPr>
              <a:t>NEW BEHAVIORAL ADDICTIONS &amp; PHOBIA</a:t>
            </a:r>
            <a:endParaRPr lang="en-US" sz="3200">
              <a:ea typeface="+mj-ea"/>
              <a:cs typeface="+mj-cs"/>
            </a:endParaRPr>
          </a:p>
        </p:txBody>
      </p:sp>
      <p:pic>
        <p:nvPicPr>
          <p:cNvPr id="6" name="Picture 5" descr="For Children and Teens - The Risks of Excessive Video Game Play">
            <a:extLst>
              <a:ext uri="{FF2B5EF4-FFF2-40B4-BE49-F238E27FC236}">
                <a16:creationId xmlns:a16="http://schemas.microsoft.com/office/drawing/2014/main" id="{B97EC3D9-307D-E49E-3455-70782E4B05C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045" r="-3" b="-3"/>
          <a:stretch/>
        </p:blipFill>
        <p:spPr>
          <a:xfrm>
            <a:off x="4900928" y="1179829"/>
            <a:ext cx="6650991" cy="4658216"/>
          </a:xfrm>
          <a:prstGeom prst="rect">
            <a:avLst/>
          </a:prstGeom>
          <a:noFill/>
          <a:ln w="19050">
            <a:solidFill>
              <a:schemeClr val="accent1">
                <a:lumMod val="60000"/>
                <a:lumOff val="40000"/>
              </a:schemeClr>
            </a:solidFill>
          </a:ln>
        </p:spPr>
      </p:pic>
      <p:sp>
        <p:nvSpPr>
          <p:cNvPr id="4" name="Subtitle 2">
            <a:extLst>
              <a:ext uri="{FF2B5EF4-FFF2-40B4-BE49-F238E27FC236}">
                <a16:creationId xmlns:a16="http://schemas.microsoft.com/office/drawing/2014/main" id="{F7124F0E-03E5-D08B-BE67-5FAE6FEFD7B0}"/>
              </a:ext>
            </a:extLst>
          </p:cNvPr>
          <p:cNvSpPr txBox="1">
            <a:spLocks/>
          </p:cNvSpPr>
          <p:nvPr/>
        </p:nvSpPr>
        <p:spPr>
          <a:xfrm>
            <a:off x="560039" y="2921122"/>
            <a:ext cx="3696870" cy="3534790"/>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285750" indent="-285750">
              <a:buFont typeface="Arial" panose="05020102010507070707" pitchFamily="18" charset="2"/>
              <a:buChar char="•"/>
            </a:pPr>
            <a:r>
              <a:rPr lang="en-US" sz="2000">
                <a:solidFill>
                  <a:srgbClr val="FFFFFF"/>
                </a:solidFill>
              </a:rPr>
              <a:t>Cell Phone Addiction</a:t>
            </a:r>
            <a:endParaRPr lang="en-US" sz="2000">
              <a:solidFill>
                <a:srgbClr val="404040"/>
              </a:solidFill>
            </a:endParaRPr>
          </a:p>
          <a:p>
            <a:pPr marL="285750" indent="-285750">
              <a:buFont typeface="Arial" panose="05020102010507070707" pitchFamily="18" charset="2"/>
              <a:buChar char="•"/>
            </a:pPr>
            <a:endParaRPr lang="en-US" sz="2000">
              <a:solidFill>
                <a:srgbClr val="FFFFFF"/>
              </a:solidFill>
            </a:endParaRPr>
          </a:p>
          <a:p>
            <a:pPr marL="285750" indent="-285750">
              <a:buFont typeface="Arial" panose="05020102010507070707" pitchFamily="18" charset="2"/>
              <a:buChar char="•"/>
            </a:pPr>
            <a:r>
              <a:rPr lang="en-US" sz="2000">
                <a:solidFill>
                  <a:srgbClr val="FFFFFF"/>
                </a:solidFill>
              </a:rPr>
              <a:t>Internet Addiction Disorder </a:t>
            </a:r>
            <a:endParaRPr lang="en-US" sz="2000"/>
          </a:p>
          <a:p>
            <a:endParaRPr lang="en-US" sz="2000">
              <a:solidFill>
                <a:srgbClr val="FFFFFF"/>
              </a:solidFill>
            </a:endParaRPr>
          </a:p>
          <a:p>
            <a:pPr marL="285750" indent="-285750">
              <a:buFont typeface="Arial" panose="05020102010507070707" pitchFamily="18" charset="2"/>
              <a:buChar char="•"/>
            </a:pPr>
            <a:r>
              <a:rPr lang="en-US" sz="2000">
                <a:solidFill>
                  <a:srgbClr val="FFFFFF"/>
                </a:solidFill>
              </a:rPr>
              <a:t>Nomophobia (NO </a:t>
            </a:r>
            <a:r>
              <a:rPr lang="en-US" sz="2000" err="1">
                <a:solidFill>
                  <a:srgbClr val="FFFFFF"/>
                </a:solidFill>
              </a:rPr>
              <a:t>MObile</a:t>
            </a:r>
            <a:r>
              <a:rPr lang="en-US" sz="2000">
                <a:solidFill>
                  <a:srgbClr val="FFFFFF"/>
                </a:solidFill>
              </a:rPr>
              <a:t> </a:t>
            </a:r>
            <a:r>
              <a:rPr lang="en-US" sz="2000" err="1">
                <a:solidFill>
                  <a:srgbClr val="FFFFFF"/>
                </a:solidFill>
              </a:rPr>
              <a:t>PHone</a:t>
            </a:r>
            <a:r>
              <a:rPr lang="en-US" sz="2000">
                <a:solidFill>
                  <a:srgbClr val="FFFFFF"/>
                </a:solidFill>
              </a:rPr>
              <a:t> </a:t>
            </a:r>
            <a:r>
              <a:rPr lang="en-US" sz="2000" err="1">
                <a:solidFill>
                  <a:srgbClr val="FFFFFF"/>
                </a:solidFill>
              </a:rPr>
              <a:t>PhoBIA</a:t>
            </a:r>
            <a:r>
              <a:rPr lang="en-US" sz="2000">
                <a:solidFill>
                  <a:srgbClr val="FFFFFF"/>
                </a:solidFill>
              </a:rPr>
              <a:t>)</a:t>
            </a:r>
            <a:endParaRPr lang="en-US" sz="2000"/>
          </a:p>
          <a:p>
            <a:pPr marL="285750" indent="-285750">
              <a:buFont typeface="Arial" panose="05020102010507070707" pitchFamily="18" charset="2"/>
              <a:buChar char="•"/>
            </a:pPr>
            <a:endParaRPr lang="en-US" sz="2000">
              <a:solidFill>
                <a:srgbClr val="FFFFFF"/>
              </a:solidFill>
            </a:endParaRPr>
          </a:p>
          <a:p>
            <a:pPr marL="285750" indent="-285750">
              <a:buFont typeface="Arial" panose="05020102010507070707" pitchFamily="18" charset="2"/>
              <a:buChar char="•"/>
            </a:pPr>
            <a:r>
              <a:rPr lang="en-US" sz="2000">
                <a:solidFill>
                  <a:srgbClr val="FFFFFF"/>
                </a:solidFill>
              </a:rPr>
              <a:t>Fear Of Missing Out (FOMO)</a:t>
            </a:r>
            <a:r>
              <a:rPr lang="en-US">
                <a:solidFill>
                  <a:srgbClr val="FFFFFF"/>
                </a:solidFill>
              </a:rPr>
              <a:t>  </a:t>
            </a:r>
            <a:endParaRPr lang="en-US"/>
          </a:p>
        </p:txBody>
      </p:sp>
      <p:sp>
        <p:nvSpPr>
          <p:cNvPr id="3" name="Slide Number Placeholder 2">
            <a:extLst>
              <a:ext uri="{FF2B5EF4-FFF2-40B4-BE49-F238E27FC236}">
                <a16:creationId xmlns:a16="http://schemas.microsoft.com/office/drawing/2014/main" id="{77FACDDB-617F-8F39-8381-94401BFBF2A3}"/>
              </a:ext>
            </a:extLst>
          </p:cNvPr>
          <p:cNvSpPr>
            <a:spLocks noGrp="1"/>
          </p:cNvSpPr>
          <p:nvPr>
            <p:ph type="sldNum" sz="quarter" idx="12"/>
          </p:nvPr>
        </p:nvSpPr>
        <p:spPr>
          <a:xfrm>
            <a:off x="10558300" y="6456916"/>
            <a:ext cx="1052510" cy="365125"/>
          </a:xfrm>
        </p:spPr>
        <p:txBody>
          <a:bodyPr vert="horz" lIns="91440" tIns="45720" rIns="91440" bIns="45720" rtlCol="0" anchor="ctr">
            <a:normAutofit/>
          </a:bodyPr>
          <a:lstStyle/>
          <a:p>
            <a:pPr>
              <a:spcAft>
                <a:spcPts val="600"/>
              </a:spcAft>
            </a:pPr>
            <a:fld id="{3A98EE3D-8CD1-4C3F-BD1C-C98C9596463C}" type="slidenum">
              <a:rPr lang="en-US" smtClean="0"/>
              <a:pPr>
                <a:spcAft>
                  <a:spcPts val="600"/>
                </a:spcAft>
              </a:pPr>
              <a:t>26</a:t>
            </a:fld>
            <a:endParaRPr lang="en-US"/>
          </a:p>
        </p:txBody>
      </p:sp>
    </p:spTree>
    <p:extLst>
      <p:ext uri="{BB962C8B-B14F-4D97-AF65-F5344CB8AC3E}">
        <p14:creationId xmlns:p14="http://schemas.microsoft.com/office/powerpoint/2010/main" val="1640182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110754-C68B-2486-8F64-9F8B73F5A18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6497" y="872554"/>
            <a:ext cx="2381246" cy="4801106"/>
          </a:xfrm>
          <a:prstGeom prst="rect">
            <a:avLst/>
          </a:prstGeom>
          <a:solidFill>
            <a:schemeClr val="accent1"/>
          </a:solidFill>
          <a:ln w="19050">
            <a:solidFill>
              <a:schemeClr val="accent1"/>
            </a:solidFill>
          </a:ln>
        </p:spPr>
      </p:pic>
      <p:sp>
        <p:nvSpPr>
          <p:cNvPr id="3" name="Subtitle 2">
            <a:extLst>
              <a:ext uri="{FF2B5EF4-FFF2-40B4-BE49-F238E27FC236}">
                <a16:creationId xmlns:a16="http://schemas.microsoft.com/office/drawing/2014/main" id="{2E8E22EA-A6B7-4345-75AE-99E72EE06387}"/>
              </a:ext>
            </a:extLst>
          </p:cNvPr>
          <p:cNvSpPr>
            <a:spLocks noGrp="1"/>
          </p:cNvSpPr>
          <p:nvPr>
            <p:ph type="subTitle" idx="1"/>
          </p:nvPr>
        </p:nvSpPr>
        <p:spPr>
          <a:xfrm flipH="1">
            <a:off x="4726176" y="872554"/>
            <a:ext cx="484321" cy="196419"/>
          </a:xfrm>
        </p:spPr>
        <p:txBody>
          <a:bodyPr>
            <a:noAutofit/>
          </a:bodyPr>
          <a:lstStyle/>
          <a:p>
            <a:r>
              <a:rPr lang="en-US" sz="900">
                <a:solidFill>
                  <a:schemeClr val="tx1"/>
                </a:solidFill>
              </a:rPr>
              <a:t>(SIF)</a:t>
            </a:r>
          </a:p>
        </p:txBody>
      </p:sp>
      <p:sp>
        <p:nvSpPr>
          <p:cNvPr id="7" name="Slide Number Placeholder 6">
            <a:extLst>
              <a:ext uri="{FF2B5EF4-FFF2-40B4-BE49-F238E27FC236}">
                <a16:creationId xmlns:a16="http://schemas.microsoft.com/office/drawing/2014/main" id="{A657A166-65C5-A1FE-F62B-B892DCD46B7F}"/>
              </a:ext>
            </a:extLst>
          </p:cNvPr>
          <p:cNvSpPr>
            <a:spLocks noGrp="1"/>
          </p:cNvSpPr>
          <p:nvPr>
            <p:ph type="sldNum" sz="quarter" idx="12"/>
          </p:nvPr>
        </p:nvSpPr>
        <p:spPr/>
        <p:txBody>
          <a:bodyPr/>
          <a:lstStyle/>
          <a:p>
            <a:fld id="{3A98EE3D-8CD1-4C3F-BD1C-C98C9596463C}" type="slidenum">
              <a:rPr lang="en-US" smtClean="0"/>
              <a:t>27</a:t>
            </a:fld>
            <a:endParaRPr lang="en-US"/>
          </a:p>
        </p:txBody>
      </p:sp>
      <p:graphicFrame>
        <p:nvGraphicFramePr>
          <p:cNvPr id="4" name="Picture Placeholder 3">
            <a:extLst>
              <a:ext uri="{FF2B5EF4-FFF2-40B4-BE49-F238E27FC236}">
                <a16:creationId xmlns:a16="http://schemas.microsoft.com/office/drawing/2014/main" id="{4E3228C4-CD55-B9A3-2A25-5F3AB3C9259B}"/>
              </a:ext>
            </a:extLst>
          </p:cNvPr>
          <p:cNvGraphicFramePr>
            <a:graphicFrameLocks noGrp="1" noChangeAspect="1"/>
          </p:cNvGraphicFramePr>
          <p:nvPr>
            <p:ph type="pic" sz="quarter" idx="14"/>
            <p:extLst>
              <p:ext uri="{D42A27DB-BD31-4B8C-83A1-F6EECF244321}">
                <p14:modId xmlns:p14="http://schemas.microsoft.com/office/powerpoint/2010/main" val="1081200393"/>
              </p:ext>
            </p:extLst>
          </p:nvPr>
        </p:nvGraphicFramePr>
        <p:xfrm>
          <a:off x="3088265" y="874494"/>
          <a:ext cx="2732261" cy="5500132"/>
        </p:xfrm>
        <a:graphic>
          <a:graphicData uri="http://schemas.openxmlformats.org/presentationml/2006/ole">
            <mc:AlternateContent xmlns:mc="http://schemas.openxmlformats.org/markup-compatibility/2006">
              <mc:Choice xmlns:v="urn:schemas-microsoft-com:vml" Requires="v">
                <p:oleObj name="Document" r:id="rId5" imgW="6311900" imgH="8572500" progId="Word.Document.12">
                  <p:embed/>
                </p:oleObj>
              </mc:Choice>
              <mc:Fallback>
                <p:oleObj name="Document" r:id="rId5" imgW="6311900" imgH="8572500" progId="Word.Document.12">
                  <p:embed/>
                  <p:pic>
                    <p:nvPicPr>
                      <p:cNvPr id="4" name="Picture Placeholder 3">
                        <a:extLst>
                          <a:ext uri="{FF2B5EF4-FFF2-40B4-BE49-F238E27FC236}">
                            <a16:creationId xmlns:a16="http://schemas.microsoft.com/office/drawing/2014/main" id="{4E3228C4-CD55-B9A3-2A25-5F3AB3C9259B}"/>
                          </a:ext>
                        </a:extLst>
                      </p:cNvPr>
                      <p:cNvPicPr/>
                      <p:nvPr/>
                    </p:nvPicPr>
                    <p:blipFill>
                      <a:blip r:embed="rId6"/>
                      <a:stretch>
                        <a:fillRect/>
                      </a:stretch>
                    </p:blipFill>
                    <p:spPr>
                      <a:xfrm>
                        <a:off x="3088265" y="874494"/>
                        <a:ext cx="2732261" cy="5500132"/>
                      </a:xfrm>
                      <a:prstGeom prst="rect">
                        <a:avLst/>
                      </a:prstGeom>
                      <a:ln w="28575">
                        <a:solidFill>
                          <a:srgbClr val="EA7A23"/>
                        </a:solidFill>
                      </a:ln>
                    </p:spPr>
                  </p:pic>
                </p:oleObj>
              </mc:Fallback>
            </mc:AlternateContent>
          </a:graphicData>
        </a:graphic>
      </p:graphicFrame>
      <p:graphicFrame>
        <p:nvGraphicFramePr>
          <p:cNvPr id="9" name="Object 8">
            <a:extLst>
              <a:ext uri="{FF2B5EF4-FFF2-40B4-BE49-F238E27FC236}">
                <a16:creationId xmlns:a16="http://schemas.microsoft.com/office/drawing/2014/main" id="{04946120-D781-AC0E-8A51-F7093DB41279}"/>
              </a:ext>
            </a:extLst>
          </p:cNvPr>
          <p:cNvGraphicFramePr>
            <a:graphicFrameLocks noChangeAspect="1"/>
          </p:cNvGraphicFramePr>
          <p:nvPr>
            <p:extLst>
              <p:ext uri="{D42A27DB-BD31-4B8C-83A1-F6EECF244321}">
                <p14:modId xmlns:p14="http://schemas.microsoft.com/office/powerpoint/2010/main" val="2786299474"/>
              </p:ext>
            </p:extLst>
          </p:nvPr>
        </p:nvGraphicFramePr>
        <p:xfrm>
          <a:off x="6072581" y="887991"/>
          <a:ext cx="2732260" cy="5486635"/>
        </p:xfrm>
        <a:graphic>
          <a:graphicData uri="http://schemas.openxmlformats.org/presentationml/2006/ole">
            <mc:AlternateContent xmlns:mc="http://schemas.openxmlformats.org/markup-compatibility/2006">
              <mc:Choice xmlns:v="urn:schemas-microsoft-com:vml" Requires="v">
                <p:oleObj name="Document" r:id="rId7" imgW="6832600" imgH="8585200" progId="Word.Document.8">
                  <p:embed/>
                </p:oleObj>
              </mc:Choice>
              <mc:Fallback>
                <p:oleObj name="Document" r:id="rId7" imgW="6832600" imgH="8585200" progId="Word.Document.8">
                  <p:embed/>
                  <p:pic>
                    <p:nvPicPr>
                      <p:cNvPr id="9" name="Object 8">
                        <a:extLst>
                          <a:ext uri="{FF2B5EF4-FFF2-40B4-BE49-F238E27FC236}">
                            <a16:creationId xmlns:a16="http://schemas.microsoft.com/office/drawing/2014/main" id="{04946120-D781-AC0E-8A51-F7093DB41279}"/>
                          </a:ext>
                        </a:extLst>
                      </p:cNvPr>
                      <p:cNvPicPr/>
                      <p:nvPr/>
                    </p:nvPicPr>
                    <p:blipFill>
                      <a:blip r:embed="rId8"/>
                      <a:stretch>
                        <a:fillRect/>
                      </a:stretch>
                    </p:blipFill>
                    <p:spPr>
                      <a:xfrm>
                        <a:off x="6072581" y="887991"/>
                        <a:ext cx="2732260" cy="5486635"/>
                      </a:xfrm>
                      <a:prstGeom prst="rect">
                        <a:avLst/>
                      </a:prstGeom>
                      <a:ln w="28575">
                        <a:solidFill>
                          <a:schemeClr val="accent1"/>
                        </a:solidFill>
                      </a:ln>
                    </p:spPr>
                  </p:pic>
                </p:oleObj>
              </mc:Fallback>
            </mc:AlternateContent>
          </a:graphicData>
        </a:graphic>
      </p:graphicFrame>
      <p:sp>
        <p:nvSpPr>
          <p:cNvPr id="10" name="Rectangle 9">
            <a:extLst>
              <a:ext uri="{FF2B5EF4-FFF2-40B4-BE49-F238E27FC236}">
                <a16:creationId xmlns:a16="http://schemas.microsoft.com/office/drawing/2014/main" id="{DCFDD969-7CF3-5837-E41B-B695A70866AF}"/>
              </a:ext>
            </a:extLst>
          </p:cNvPr>
          <p:cNvSpPr/>
          <p:nvPr/>
        </p:nvSpPr>
        <p:spPr>
          <a:xfrm>
            <a:off x="466497" y="3671455"/>
            <a:ext cx="2381246" cy="2674236"/>
          </a:xfrm>
          <a:prstGeom prst="rect">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solidFill>
              </a:rPr>
              <a:t>HOW WILL CMHC SUPPORT EMMA? </a:t>
            </a:r>
          </a:p>
        </p:txBody>
      </p:sp>
      <p:graphicFrame>
        <p:nvGraphicFramePr>
          <p:cNvPr id="2" name="Object 1">
            <a:extLst>
              <a:ext uri="{FF2B5EF4-FFF2-40B4-BE49-F238E27FC236}">
                <a16:creationId xmlns:a16="http://schemas.microsoft.com/office/drawing/2014/main" id="{9F8131DD-30BB-CE7B-5AD1-CF169B77111E}"/>
              </a:ext>
            </a:extLst>
          </p:cNvPr>
          <p:cNvGraphicFramePr>
            <a:graphicFrameLocks noChangeAspect="1"/>
          </p:cNvGraphicFramePr>
          <p:nvPr>
            <p:extLst>
              <p:ext uri="{D42A27DB-BD31-4B8C-83A1-F6EECF244321}">
                <p14:modId xmlns:p14="http://schemas.microsoft.com/office/powerpoint/2010/main" val="1661536930"/>
              </p:ext>
            </p:extLst>
          </p:nvPr>
        </p:nvGraphicFramePr>
        <p:xfrm>
          <a:off x="9056896" y="1164138"/>
          <a:ext cx="2732260" cy="5181553"/>
        </p:xfrm>
        <a:graphic>
          <a:graphicData uri="http://schemas.openxmlformats.org/presentationml/2006/ole">
            <mc:AlternateContent xmlns:mc="http://schemas.openxmlformats.org/markup-compatibility/2006">
              <mc:Choice xmlns:v="urn:schemas-microsoft-com:vml" Requires="v">
                <p:oleObj name="Document" r:id="rId9" imgW="5943600" imgH="8166100" progId="Word.Document.12">
                  <p:embed/>
                </p:oleObj>
              </mc:Choice>
              <mc:Fallback>
                <p:oleObj name="Document" r:id="rId9" imgW="5943600" imgH="8166100" progId="Word.Document.12">
                  <p:embed/>
                  <p:pic>
                    <p:nvPicPr>
                      <p:cNvPr id="2" name="Object 1">
                        <a:extLst>
                          <a:ext uri="{FF2B5EF4-FFF2-40B4-BE49-F238E27FC236}">
                            <a16:creationId xmlns:a16="http://schemas.microsoft.com/office/drawing/2014/main" id="{9F8131DD-30BB-CE7B-5AD1-CF169B77111E}"/>
                          </a:ext>
                        </a:extLst>
                      </p:cNvPr>
                      <p:cNvPicPr/>
                      <p:nvPr/>
                    </p:nvPicPr>
                    <p:blipFill>
                      <a:blip r:embed="rId10"/>
                      <a:stretch>
                        <a:fillRect/>
                      </a:stretch>
                    </p:blipFill>
                    <p:spPr>
                      <a:xfrm>
                        <a:off x="9056896" y="1164138"/>
                        <a:ext cx="2732260" cy="5181553"/>
                      </a:xfrm>
                      <a:prstGeom prst="rect">
                        <a:avLst/>
                      </a:prstGeom>
                      <a:ln w="28575">
                        <a:solidFill>
                          <a:schemeClr val="accent1"/>
                        </a:solidFill>
                      </a:ln>
                    </p:spPr>
                  </p:pic>
                </p:oleObj>
              </mc:Fallback>
            </mc:AlternateContent>
          </a:graphicData>
        </a:graphic>
      </p:graphicFrame>
      <p:sp>
        <p:nvSpPr>
          <p:cNvPr id="6" name="Rectangle 5">
            <a:extLst>
              <a:ext uri="{FF2B5EF4-FFF2-40B4-BE49-F238E27FC236}">
                <a16:creationId xmlns:a16="http://schemas.microsoft.com/office/drawing/2014/main" id="{E38B3C10-5AC8-8C0E-1913-C51AFC12637A}"/>
              </a:ext>
            </a:extLst>
          </p:cNvPr>
          <p:cNvSpPr/>
          <p:nvPr/>
        </p:nvSpPr>
        <p:spPr>
          <a:xfrm>
            <a:off x="9049361" y="872555"/>
            <a:ext cx="2739795" cy="29158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a:solidFill>
                  <a:schemeClr val="tx2"/>
                </a:solidFill>
                <a:latin typeface="Abadi MT Condensed Light" panose="020B0306030101010103" pitchFamily="34" charset="77"/>
                <a:cs typeface="Arial" panose="020B0604020202020204" pitchFamily="34" charset="0"/>
              </a:rPr>
              <a:t>MENTAL HEALTH CASE MANAGEMENT FORM</a:t>
            </a:r>
          </a:p>
        </p:txBody>
      </p:sp>
    </p:spTree>
    <p:extLst>
      <p:ext uri="{BB962C8B-B14F-4D97-AF65-F5344CB8AC3E}">
        <p14:creationId xmlns:p14="http://schemas.microsoft.com/office/powerpoint/2010/main" val="3874237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31C2E018-C586-1C40-94E0-8999DEE18B93}"/>
              </a:ext>
            </a:extLst>
          </p:cNvPr>
          <p:cNvSpPr>
            <a:spLocks noGrp="1"/>
          </p:cNvSpPr>
          <p:nvPr>
            <p:ph type="sldNum" sz="quarter" idx="12"/>
          </p:nvPr>
        </p:nvSpPr>
        <p:spPr/>
        <p:txBody>
          <a:bodyPr/>
          <a:lstStyle/>
          <a:p>
            <a:fld id="{3A98EE3D-8CD1-4C3F-BD1C-C98C9596463C}" type="slidenum">
              <a:rPr lang="en-US" smtClean="0"/>
              <a:t>28</a:t>
            </a:fld>
            <a:endParaRPr lang="en-US"/>
          </a:p>
        </p:txBody>
      </p:sp>
      <p:sp>
        <p:nvSpPr>
          <p:cNvPr id="15" name="Rectangle 14">
            <a:extLst>
              <a:ext uri="{FF2B5EF4-FFF2-40B4-BE49-F238E27FC236}">
                <a16:creationId xmlns:a16="http://schemas.microsoft.com/office/drawing/2014/main" id="{ACE85AF0-A8CE-FF13-3B2A-EB409DB187E9}"/>
              </a:ext>
            </a:extLst>
          </p:cNvPr>
          <p:cNvSpPr/>
          <p:nvPr/>
        </p:nvSpPr>
        <p:spPr>
          <a:xfrm>
            <a:off x="515906" y="1060418"/>
            <a:ext cx="11160187" cy="1233055"/>
          </a:xfrm>
          <a:prstGeom prst="rect">
            <a:avLst/>
          </a:prstGeom>
          <a:solidFill>
            <a:schemeClr val="bg1"/>
          </a:soli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1"/>
                </a:solidFill>
              </a:rPr>
              <a:t>TO PREVENT/REDUCE COGNITVE / DATA OVERLOAD EMPHASIZE THE IMPORTANCE OF…. </a:t>
            </a:r>
          </a:p>
        </p:txBody>
      </p:sp>
      <p:sp>
        <p:nvSpPr>
          <p:cNvPr id="2" name="Rectangle 1">
            <a:extLst>
              <a:ext uri="{FF2B5EF4-FFF2-40B4-BE49-F238E27FC236}">
                <a16:creationId xmlns:a16="http://schemas.microsoft.com/office/drawing/2014/main" id="{000BDD5C-E7E3-0379-70AC-361A60AB68BB}"/>
              </a:ext>
            </a:extLst>
          </p:cNvPr>
          <p:cNvSpPr/>
          <p:nvPr/>
        </p:nvSpPr>
        <p:spPr>
          <a:xfrm>
            <a:off x="270093" y="3282982"/>
            <a:ext cx="2185644" cy="2514600"/>
          </a:xfrm>
          <a:prstGeom prst="rect">
            <a:avLst/>
          </a:prstGeom>
          <a:solidFill>
            <a:schemeClr val="bg1"/>
          </a:soli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246C"/>
              </a:solidFill>
            </a:endParaRPr>
          </a:p>
          <a:p>
            <a:pPr algn="ctr"/>
            <a:r>
              <a:rPr lang="en-US" sz="2800">
                <a:solidFill>
                  <a:srgbClr val="00246C"/>
                </a:solidFill>
              </a:rPr>
              <a:t>Breaking multitasking</a:t>
            </a:r>
          </a:p>
          <a:p>
            <a:pPr algn="ctr"/>
            <a:r>
              <a:rPr lang="en-US" sz="2800">
                <a:solidFill>
                  <a:srgbClr val="00246C"/>
                </a:solidFill>
              </a:rPr>
              <a:t>habit</a:t>
            </a:r>
          </a:p>
          <a:p>
            <a:pPr algn="ctr"/>
            <a:endParaRPr lang="en-US" sz="3200">
              <a:solidFill>
                <a:srgbClr val="86BCC9"/>
              </a:solidFill>
            </a:endParaRPr>
          </a:p>
        </p:txBody>
      </p:sp>
      <p:sp>
        <p:nvSpPr>
          <p:cNvPr id="17" name="Rectangle 16">
            <a:extLst>
              <a:ext uri="{FF2B5EF4-FFF2-40B4-BE49-F238E27FC236}">
                <a16:creationId xmlns:a16="http://schemas.microsoft.com/office/drawing/2014/main" id="{05579090-F0D7-0E4F-C1DC-8B449D941B18}"/>
              </a:ext>
            </a:extLst>
          </p:cNvPr>
          <p:cNvSpPr/>
          <p:nvPr/>
        </p:nvSpPr>
        <p:spPr>
          <a:xfrm>
            <a:off x="4766286" y="3282982"/>
            <a:ext cx="2379626" cy="2514600"/>
          </a:xfrm>
          <a:prstGeom prst="rect">
            <a:avLst/>
          </a:prstGeom>
          <a:solidFill>
            <a:schemeClr val="bg1"/>
          </a:soli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i="0" u="none" strike="noStrike">
                <a:solidFill>
                  <a:schemeClr val="accent5">
                    <a:lumMod val="75000"/>
                  </a:schemeClr>
                </a:solidFill>
                <a:effectLst/>
              </a:rPr>
              <a:t>Intentionally limiting exposure to data</a:t>
            </a:r>
            <a:endParaRPr lang="en-US" sz="2800">
              <a:solidFill>
                <a:schemeClr val="tx2">
                  <a:lumMod val="60000"/>
                  <a:lumOff val="40000"/>
                </a:schemeClr>
              </a:solidFill>
            </a:endParaRPr>
          </a:p>
        </p:txBody>
      </p:sp>
      <p:sp>
        <p:nvSpPr>
          <p:cNvPr id="18" name="Rectangle 17">
            <a:extLst>
              <a:ext uri="{FF2B5EF4-FFF2-40B4-BE49-F238E27FC236}">
                <a16:creationId xmlns:a16="http://schemas.microsoft.com/office/drawing/2014/main" id="{F85534EB-1CC1-E947-B641-F2E51EEC5D91}"/>
              </a:ext>
            </a:extLst>
          </p:cNvPr>
          <p:cNvSpPr/>
          <p:nvPr/>
        </p:nvSpPr>
        <p:spPr>
          <a:xfrm>
            <a:off x="2661707" y="3282982"/>
            <a:ext cx="1882852" cy="2514600"/>
          </a:xfrm>
          <a:prstGeom prst="rect">
            <a:avLst/>
          </a:prstGeom>
          <a:solidFill>
            <a:schemeClr val="bg1"/>
          </a:soli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accent1"/>
                </a:solidFill>
              </a:rPr>
              <a:t>Filtering sources</a:t>
            </a:r>
          </a:p>
        </p:txBody>
      </p:sp>
      <p:sp>
        <p:nvSpPr>
          <p:cNvPr id="19" name="Rectangle 18">
            <a:extLst>
              <a:ext uri="{FF2B5EF4-FFF2-40B4-BE49-F238E27FC236}">
                <a16:creationId xmlns:a16="http://schemas.microsoft.com/office/drawing/2014/main" id="{E851BAD8-A760-3A59-8713-5C2796DAE454}"/>
              </a:ext>
            </a:extLst>
          </p:cNvPr>
          <p:cNvSpPr/>
          <p:nvPr/>
        </p:nvSpPr>
        <p:spPr>
          <a:xfrm>
            <a:off x="9743818" y="3282982"/>
            <a:ext cx="2061916" cy="2514600"/>
          </a:xfrm>
          <a:prstGeom prst="rect">
            <a:avLst/>
          </a:prstGeom>
          <a:solidFill>
            <a:schemeClr val="bg1"/>
          </a:soli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solidFill>
            </a:endParaRPr>
          </a:p>
          <a:p>
            <a:pPr algn="ctr"/>
            <a:r>
              <a:rPr lang="en-US" sz="3200">
                <a:solidFill>
                  <a:schemeClr val="accent1"/>
                </a:solidFill>
              </a:rPr>
              <a:t> </a:t>
            </a:r>
            <a:r>
              <a:rPr lang="en-US" sz="2800">
                <a:solidFill>
                  <a:schemeClr val="tx2">
                    <a:lumMod val="60000"/>
                    <a:lumOff val="40000"/>
                  </a:schemeClr>
                </a:solidFill>
              </a:rPr>
              <a:t>Starting and ending the day screen free</a:t>
            </a:r>
          </a:p>
          <a:p>
            <a:pPr algn="ctr"/>
            <a:endParaRPr lang="en-US" sz="3200">
              <a:solidFill>
                <a:schemeClr val="accent5">
                  <a:lumMod val="60000"/>
                  <a:lumOff val="40000"/>
                </a:schemeClr>
              </a:solidFill>
            </a:endParaRPr>
          </a:p>
        </p:txBody>
      </p:sp>
      <p:sp>
        <p:nvSpPr>
          <p:cNvPr id="3" name="Rectangle 2">
            <a:extLst>
              <a:ext uri="{FF2B5EF4-FFF2-40B4-BE49-F238E27FC236}">
                <a16:creationId xmlns:a16="http://schemas.microsoft.com/office/drawing/2014/main" id="{87BC8C9F-F869-8A5A-8E5C-7C68B7BA4173}"/>
              </a:ext>
            </a:extLst>
          </p:cNvPr>
          <p:cNvSpPr/>
          <p:nvPr/>
        </p:nvSpPr>
        <p:spPr>
          <a:xfrm>
            <a:off x="7359437" y="3282982"/>
            <a:ext cx="2170856" cy="2514600"/>
          </a:xfrm>
          <a:prstGeom prst="rect">
            <a:avLst/>
          </a:prstGeom>
          <a:solidFill>
            <a:schemeClr val="bg1"/>
          </a:soli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rgbClr val="6D98A1"/>
              </a:solidFill>
            </a:endParaRPr>
          </a:p>
          <a:p>
            <a:pPr algn="ctr"/>
            <a:r>
              <a:rPr lang="en-US" sz="2800">
                <a:solidFill>
                  <a:srgbClr val="6D98A1"/>
                </a:solidFill>
              </a:rPr>
              <a:t>Practicing intermittent digital fasting / digital detoxes </a:t>
            </a:r>
            <a:endParaRPr lang="en-US" sz="2800">
              <a:solidFill>
                <a:srgbClr val="00246C"/>
              </a:solidFill>
            </a:endParaRPr>
          </a:p>
          <a:p>
            <a:pPr algn="ctr"/>
            <a:endParaRPr lang="en-US" sz="2800">
              <a:solidFill>
                <a:schemeClr val="tx2">
                  <a:lumMod val="60000"/>
                  <a:lumOff val="40000"/>
                </a:schemeClr>
              </a:solidFill>
            </a:endParaRPr>
          </a:p>
        </p:txBody>
      </p:sp>
    </p:spTree>
    <p:extLst>
      <p:ext uri="{BB962C8B-B14F-4D97-AF65-F5344CB8AC3E}">
        <p14:creationId xmlns:p14="http://schemas.microsoft.com/office/powerpoint/2010/main" val="3910526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39AF166-E191-409C-98AE-C2A47C576895}"/>
              </a:ext>
            </a:extLst>
          </p:cNvPr>
          <p:cNvSpPr>
            <a:spLocks noGrp="1"/>
          </p:cNvSpPr>
          <p:nvPr>
            <p:ph type="subTitle" idx="1"/>
          </p:nvPr>
        </p:nvSpPr>
        <p:spPr>
          <a:xfrm>
            <a:off x="2161196" y="915214"/>
            <a:ext cx="7839128" cy="1753443"/>
          </a:xfrm>
        </p:spPr>
        <p:txBody>
          <a:bodyPr>
            <a:noAutofit/>
          </a:bodyPr>
          <a:lstStyle/>
          <a:p>
            <a:pPr algn="ctr"/>
            <a:r>
              <a:rPr lang="en-US" sz="3600">
                <a:solidFill>
                  <a:srgbClr val="6D98A1"/>
                </a:solidFill>
              </a:rPr>
              <a:t>DISABILITY ACCOMMODATION CONSIDERATIONS FOR STUDENTS WITH CLINICAL ANXIETY</a:t>
            </a:r>
          </a:p>
        </p:txBody>
      </p:sp>
      <p:pic>
        <p:nvPicPr>
          <p:cNvPr id="14" name="Picture Placeholder 13">
            <a:extLst>
              <a:ext uri="{FF2B5EF4-FFF2-40B4-BE49-F238E27FC236}">
                <a16:creationId xmlns:a16="http://schemas.microsoft.com/office/drawing/2014/main" id="{D1E215AC-816B-F4C1-45E1-AF5C0A1125CB}"/>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t="27990" b="27990"/>
          <a:stretch>
            <a:fillRect/>
          </a:stretch>
        </p:blipFill>
        <p:spPr/>
      </p:pic>
    </p:spTree>
    <p:extLst>
      <p:ext uri="{BB962C8B-B14F-4D97-AF65-F5344CB8AC3E}">
        <p14:creationId xmlns:p14="http://schemas.microsoft.com/office/powerpoint/2010/main" val="1039759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4F020-A4BE-9E6C-EAE8-C72E91B84A52}"/>
              </a:ext>
            </a:extLst>
          </p:cNvPr>
          <p:cNvSpPr>
            <a:spLocks noGrp="1"/>
          </p:cNvSpPr>
          <p:nvPr>
            <p:ph type="title"/>
          </p:nvPr>
        </p:nvSpPr>
        <p:spPr>
          <a:xfrm>
            <a:off x="775505" y="853556"/>
            <a:ext cx="5088222" cy="666127"/>
          </a:xfrm>
        </p:spPr>
        <p:txBody>
          <a:bodyPr>
            <a:noAutofit/>
          </a:bodyPr>
          <a:lstStyle/>
          <a:p>
            <a:r>
              <a:rPr lang="en-US" sz="3600">
                <a:solidFill>
                  <a:srgbClr val="00246C"/>
                </a:solidFill>
              </a:rPr>
              <a:t>ANXIETY:   </a:t>
            </a:r>
          </a:p>
        </p:txBody>
      </p:sp>
      <p:sp>
        <p:nvSpPr>
          <p:cNvPr id="3" name="Content Placeholder 2">
            <a:extLst>
              <a:ext uri="{FF2B5EF4-FFF2-40B4-BE49-F238E27FC236}">
                <a16:creationId xmlns:a16="http://schemas.microsoft.com/office/drawing/2014/main" id="{17DF7568-E65D-EC1C-9BA2-CECBCBB9E883}"/>
              </a:ext>
            </a:extLst>
          </p:cNvPr>
          <p:cNvSpPr>
            <a:spLocks noGrp="1"/>
          </p:cNvSpPr>
          <p:nvPr>
            <p:ph idx="1"/>
          </p:nvPr>
        </p:nvSpPr>
        <p:spPr>
          <a:xfrm>
            <a:off x="775505" y="1976060"/>
            <a:ext cx="10739312" cy="2900195"/>
          </a:xfrm>
          <a:ln w="28575">
            <a:solidFill>
              <a:schemeClr val="accent1"/>
            </a:solidFill>
          </a:ln>
        </p:spPr>
        <p:txBody>
          <a:bodyPr vert="horz" lIns="91440" tIns="45720" rIns="91440" bIns="45720" rtlCol="0" anchor="t">
            <a:normAutofit lnSpcReduction="10000"/>
          </a:bodyPr>
          <a:lstStyle/>
          <a:p>
            <a:pPr marL="457200" indent="-457200"/>
            <a:r>
              <a:rPr lang="en-US" sz="2800" b="1">
                <a:solidFill>
                  <a:srgbClr val="00246C"/>
                </a:solidFill>
              </a:rPr>
              <a:t>Rhythmic</a:t>
            </a:r>
            <a:r>
              <a:rPr lang="en-US" sz="2800">
                <a:solidFill>
                  <a:srgbClr val="00246C"/>
                </a:solidFill>
              </a:rPr>
              <a:t>:    Sensory stimuli that heighten awareness and prompt one to regulate and </a:t>
            </a:r>
            <a:r>
              <a:rPr lang="en-US" sz="2800" b="1">
                <a:solidFill>
                  <a:srgbClr val="00246C"/>
                </a:solidFill>
              </a:rPr>
              <a:t>manage fear</a:t>
            </a:r>
            <a:r>
              <a:rPr lang="en-US" sz="2800">
                <a:solidFill>
                  <a:srgbClr val="00246C"/>
                </a:solidFill>
              </a:rPr>
              <a:t> and/or unknown threats. </a:t>
            </a:r>
            <a:endParaRPr lang="en-US"/>
          </a:p>
          <a:p>
            <a:pPr marL="457200" indent="-457200"/>
            <a:endParaRPr lang="en-US" sz="2800">
              <a:solidFill>
                <a:srgbClr val="00246C"/>
              </a:solidFill>
            </a:endParaRPr>
          </a:p>
          <a:p>
            <a:pPr marL="457200" indent="-457200"/>
            <a:r>
              <a:rPr lang="en-US" sz="2800" b="1">
                <a:solidFill>
                  <a:srgbClr val="00246C"/>
                </a:solidFill>
              </a:rPr>
              <a:t>Pathologic</a:t>
            </a:r>
            <a:r>
              <a:rPr lang="en-US" sz="2800">
                <a:solidFill>
                  <a:srgbClr val="00246C"/>
                </a:solidFill>
              </a:rPr>
              <a:t>:  Persistent and intense sensory stimuli that </a:t>
            </a:r>
            <a:r>
              <a:rPr lang="en-US" sz="2800" b="1">
                <a:solidFill>
                  <a:srgbClr val="00246C"/>
                </a:solidFill>
              </a:rPr>
              <a:t>overload</a:t>
            </a:r>
            <a:r>
              <a:rPr lang="en-US" sz="2800">
                <a:solidFill>
                  <a:srgbClr val="00246C"/>
                </a:solidFill>
              </a:rPr>
              <a:t> the regulation and </a:t>
            </a:r>
            <a:r>
              <a:rPr lang="en-US" sz="2800" b="1">
                <a:solidFill>
                  <a:srgbClr val="00246C"/>
                </a:solidFill>
              </a:rPr>
              <a:t>management of fear</a:t>
            </a:r>
            <a:r>
              <a:rPr lang="en-US" sz="2800">
                <a:solidFill>
                  <a:srgbClr val="00246C"/>
                </a:solidFill>
              </a:rPr>
              <a:t> and/or    </a:t>
            </a:r>
            <a:r>
              <a:rPr lang="en-US" sz="2800" err="1">
                <a:solidFill>
                  <a:srgbClr val="00246C"/>
                </a:solidFill>
              </a:rPr>
              <a:t>unkown</a:t>
            </a:r>
            <a:r>
              <a:rPr lang="en-US" sz="2800">
                <a:solidFill>
                  <a:srgbClr val="00246C"/>
                </a:solidFill>
              </a:rPr>
              <a:t> threats </a:t>
            </a:r>
            <a:r>
              <a:rPr lang="en-US" sz="2800" b="1">
                <a:solidFill>
                  <a:srgbClr val="00246C"/>
                </a:solidFill>
              </a:rPr>
              <a:t>disrupting life</a:t>
            </a:r>
            <a:r>
              <a:rPr lang="en-US" sz="2800">
                <a:solidFill>
                  <a:srgbClr val="00246C"/>
                </a:solidFill>
              </a:rPr>
              <a:t> function.   </a:t>
            </a:r>
            <a:endParaRPr lang="en-US"/>
          </a:p>
          <a:p>
            <a:pPr marL="305435" indent="-305435"/>
            <a:endParaRPr lang="en-US"/>
          </a:p>
          <a:p>
            <a:pPr marL="305435" indent="-305435"/>
            <a:endParaRPr lang="en-US"/>
          </a:p>
        </p:txBody>
      </p:sp>
      <p:pic>
        <p:nvPicPr>
          <p:cNvPr id="5" name="Picture 4">
            <a:extLst>
              <a:ext uri="{FF2B5EF4-FFF2-40B4-BE49-F238E27FC236}">
                <a16:creationId xmlns:a16="http://schemas.microsoft.com/office/drawing/2014/main" id="{880B8E7E-4569-7349-3087-1772AC7BEF6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206034" y="4612090"/>
            <a:ext cx="3732356" cy="1712601"/>
          </a:xfrm>
          <a:prstGeom prst="rect">
            <a:avLst/>
          </a:prstGeom>
        </p:spPr>
      </p:pic>
    </p:spTree>
    <p:extLst>
      <p:ext uri="{BB962C8B-B14F-4D97-AF65-F5344CB8AC3E}">
        <p14:creationId xmlns:p14="http://schemas.microsoft.com/office/powerpoint/2010/main" val="3451373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39AF166-E191-409C-98AE-C2A47C576895}"/>
              </a:ext>
            </a:extLst>
          </p:cNvPr>
          <p:cNvSpPr>
            <a:spLocks noGrp="1"/>
          </p:cNvSpPr>
          <p:nvPr>
            <p:ph type="subTitle" idx="1"/>
          </p:nvPr>
        </p:nvSpPr>
        <p:spPr>
          <a:xfrm>
            <a:off x="827573" y="630900"/>
            <a:ext cx="10536854" cy="1753443"/>
          </a:xfrm>
        </p:spPr>
        <p:txBody>
          <a:bodyPr>
            <a:noAutofit/>
          </a:bodyPr>
          <a:lstStyle/>
          <a:p>
            <a:pPr algn="ctr"/>
            <a:endParaRPr lang="en-US" sz="3600">
              <a:solidFill>
                <a:srgbClr val="6D98A1"/>
              </a:solidFill>
            </a:endParaRPr>
          </a:p>
          <a:p>
            <a:pPr algn="ctr"/>
            <a:r>
              <a:rPr lang="en-US" sz="3600">
                <a:solidFill>
                  <a:srgbClr val="6D98A1"/>
                </a:solidFill>
              </a:rPr>
              <a:t>QUESTIONS TO CONSIDER BEFORE DETERMINING APPROPRIATE DISABILITY ACCOMMODATIONS</a:t>
            </a:r>
            <a:endParaRPr lang="en-US"/>
          </a:p>
          <a:p>
            <a:pPr algn="ctr"/>
            <a:endParaRPr lang="en-US" sz="3600">
              <a:solidFill>
                <a:srgbClr val="6D98A1"/>
              </a:solidFill>
            </a:endParaRPr>
          </a:p>
        </p:txBody>
      </p:sp>
      <p:pic>
        <p:nvPicPr>
          <p:cNvPr id="2" name="Picture 1">
            <a:extLst>
              <a:ext uri="{FF2B5EF4-FFF2-40B4-BE49-F238E27FC236}">
                <a16:creationId xmlns:a16="http://schemas.microsoft.com/office/drawing/2014/main" id="{3BDD083E-8EAD-A3BD-9709-AE61ECAEE4B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0132"/>
          <a:stretch/>
        </p:blipFill>
        <p:spPr>
          <a:xfrm>
            <a:off x="825910" y="2784495"/>
            <a:ext cx="3333135" cy="3524390"/>
          </a:xfrm>
          <a:prstGeom prst="rect">
            <a:avLst/>
          </a:prstGeom>
        </p:spPr>
      </p:pic>
      <p:sp>
        <p:nvSpPr>
          <p:cNvPr id="3" name="TextBox 2">
            <a:extLst>
              <a:ext uri="{FF2B5EF4-FFF2-40B4-BE49-F238E27FC236}">
                <a16:creationId xmlns:a16="http://schemas.microsoft.com/office/drawing/2014/main" id="{C016081C-46A1-8D48-C5AB-3E3071E5BCCD}"/>
              </a:ext>
            </a:extLst>
          </p:cNvPr>
          <p:cNvSpPr txBox="1"/>
          <p:nvPr/>
        </p:nvSpPr>
        <p:spPr>
          <a:xfrm>
            <a:off x="4500722" y="2710753"/>
            <a:ext cx="6797792" cy="35163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09000"/>
              </a:lnSpc>
              <a:spcBef>
                <a:spcPts val="600"/>
              </a:spcBef>
              <a:buFont typeface="+mj-lt"/>
              <a:buAutoNum type="arabicPeriod"/>
            </a:pPr>
            <a:r>
              <a:rPr lang="en-US" sz="2400">
                <a:solidFill>
                  <a:schemeClr val="tx2"/>
                </a:solidFill>
                <a:cs typeface="Times New Roman"/>
              </a:rPr>
              <a:t>What</a:t>
            </a:r>
            <a:r>
              <a:rPr lang="en-US" sz="2400">
                <a:cs typeface="Times New Roman"/>
              </a:rPr>
              <a:t> </a:t>
            </a:r>
            <a:r>
              <a:rPr lang="en-US" sz="2400" b="1">
                <a:solidFill>
                  <a:schemeClr val="accent1"/>
                </a:solidFill>
                <a:cs typeface="Times New Roman"/>
              </a:rPr>
              <a:t>limitations</a:t>
            </a:r>
            <a:r>
              <a:rPr lang="en-US" sz="2400">
                <a:cs typeface="Times New Roman"/>
              </a:rPr>
              <a:t> </a:t>
            </a:r>
            <a:r>
              <a:rPr lang="en-US" sz="2400">
                <a:solidFill>
                  <a:schemeClr val="tx2"/>
                </a:solidFill>
                <a:cs typeface="Times New Roman"/>
              </a:rPr>
              <a:t>is this student experiencing?</a:t>
            </a:r>
            <a:endParaRPr lang="en-US">
              <a:solidFill>
                <a:schemeClr val="tx2"/>
              </a:solidFill>
            </a:endParaRPr>
          </a:p>
          <a:p>
            <a:pPr marL="914400" lvl="1" indent="-457200">
              <a:lnSpc>
                <a:spcPct val="109000"/>
              </a:lnSpc>
              <a:spcBef>
                <a:spcPts val="600"/>
              </a:spcBef>
              <a:buFont typeface="+mj-lt"/>
              <a:buAutoNum type="alphaLcPeriod"/>
            </a:pPr>
            <a:r>
              <a:rPr lang="en-US" sz="2400">
                <a:solidFill>
                  <a:schemeClr val="tx2"/>
                </a:solidFill>
                <a:cs typeface="Times New Roman"/>
              </a:rPr>
              <a:t>How do these limitations affect the student in academics, career tech, cafeteria, dorms, recreation?</a:t>
            </a:r>
          </a:p>
          <a:p>
            <a:pPr marL="914400" lvl="1" indent="-457200">
              <a:lnSpc>
                <a:spcPct val="109000"/>
              </a:lnSpc>
              <a:spcBef>
                <a:spcPts val="600"/>
              </a:spcBef>
              <a:buFont typeface="+mj-lt"/>
              <a:buAutoNum type="alphaLcPeriod"/>
            </a:pPr>
            <a:r>
              <a:rPr lang="en-US" sz="2400">
                <a:solidFill>
                  <a:schemeClr val="tx2"/>
                </a:solidFill>
                <a:cs typeface="Times New Roman"/>
              </a:rPr>
              <a:t>What specific tasks are problematic because of these limitations?</a:t>
            </a:r>
          </a:p>
          <a:p>
            <a:pPr marL="457200" indent="-457200">
              <a:lnSpc>
                <a:spcPct val="109000"/>
              </a:lnSpc>
              <a:spcBef>
                <a:spcPts val="600"/>
              </a:spcBef>
              <a:buFont typeface="+mj-lt"/>
              <a:buAutoNum type="arabicPeriod"/>
            </a:pPr>
            <a:r>
              <a:rPr lang="en-US" sz="2400">
                <a:solidFill>
                  <a:schemeClr val="tx2"/>
                </a:solidFill>
                <a:cs typeface="Times New Roman"/>
              </a:rPr>
              <a:t>What</a:t>
            </a:r>
            <a:r>
              <a:rPr lang="en-US" sz="2400">
                <a:cs typeface="Times New Roman"/>
              </a:rPr>
              <a:t> </a:t>
            </a:r>
            <a:r>
              <a:rPr lang="en-US" sz="2400" b="1">
                <a:solidFill>
                  <a:schemeClr val="accent1"/>
                </a:solidFill>
                <a:cs typeface="Times New Roman"/>
              </a:rPr>
              <a:t>disability accommodations </a:t>
            </a:r>
            <a:r>
              <a:rPr lang="en-US" sz="2400">
                <a:solidFill>
                  <a:schemeClr val="tx2"/>
                </a:solidFill>
                <a:cs typeface="Times New Roman"/>
              </a:rPr>
              <a:t>will reduce or eliminate these problems? </a:t>
            </a:r>
          </a:p>
        </p:txBody>
      </p:sp>
    </p:spTree>
    <p:extLst>
      <p:ext uri="{BB962C8B-B14F-4D97-AF65-F5344CB8AC3E}">
        <p14:creationId xmlns:p14="http://schemas.microsoft.com/office/powerpoint/2010/main" val="3588100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C912-41F8-48FF-A514-B42125AADF26}"/>
              </a:ext>
            </a:extLst>
          </p:cNvPr>
          <p:cNvSpPr>
            <a:spLocks noGrp="1"/>
          </p:cNvSpPr>
          <p:nvPr>
            <p:ph type="title"/>
          </p:nvPr>
        </p:nvSpPr>
        <p:spPr>
          <a:xfrm>
            <a:off x="2680063" y="972707"/>
            <a:ext cx="6831874" cy="1091224"/>
          </a:xfrm>
        </p:spPr>
        <p:txBody>
          <a:bodyPr>
            <a:noAutofit/>
          </a:bodyPr>
          <a:lstStyle/>
          <a:p>
            <a:pPr algn="ctr"/>
            <a:r>
              <a:rPr lang="en-US" sz="3600">
                <a:solidFill>
                  <a:srgbClr val="6D98A1"/>
                </a:solidFill>
              </a:rPr>
              <a:t>Let’s Look at Some General </a:t>
            </a:r>
            <a:br>
              <a:rPr lang="en-US" sz="3600">
                <a:solidFill>
                  <a:srgbClr val="6D98A1"/>
                </a:solidFill>
              </a:rPr>
            </a:br>
            <a:r>
              <a:rPr lang="en-US" sz="3600">
                <a:solidFill>
                  <a:srgbClr val="6D98A1"/>
                </a:solidFill>
              </a:rPr>
              <a:t>Accommodations</a:t>
            </a:r>
          </a:p>
        </p:txBody>
      </p:sp>
      <p:sp>
        <p:nvSpPr>
          <p:cNvPr id="4" name="Slide Number Placeholder 3">
            <a:extLst>
              <a:ext uri="{FF2B5EF4-FFF2-40B4-BE49-F238E27FC236}">
                <a16:creationId xmlns:a16="http://schemas.microsoft.com/office/drawing/2014/main" id="{2B058B85-B36C-4E92-B176-AC7BFDF301E7}"/>
              </a:ext>
            </a:extLst>
          </p:cNvPr>
          <p:cNvSpPr>
            <a:spLocks noGrp="1"/>
          </p:cNvSpPr>
          <p:nvPr>
            <p:ph type="sldNum" sz="quarter" idx="12"/>
          </p:nvPr>
        </p:nvSpPr>
        <p:spPr>
          <a:xfrm>
            <a:off x="8610600" y="6356350"/>
            <a:ext cx="2743200" cy="365125"/>
          </a:xfrm>
        </p:spPr>
        <p:txBody>
          <a:bodyPr>
            <a:normAutofit/>
          </a:bodyPr>
          <a:lstStyle/>
          <a:p>
            <a:pPr>
              <a:spcAft>
                <a:spcPts val="600"/>
              </a:spcAft>
            </a:pPr>
            <a:fld id="{DC71AD46-028B-42E9-AB59-3AEBC8FC7C90}" type="slidenum">
              <a:rPr lang="en-US" smtClean="0"/>
              <a:pPr>
                <a:spcAft>
                  <a:spcPts val="600"/>
                </a:spcAft>
              </a:pPr>
              <a:t>31</a:t>
            </a:fld>
            <a:endParaRPr lang="en-US"/>
          </a:p>
        </p:txBody>
      </p:sp>
      <p:graphicFrame>
        <p:nvGraphicFramePr>
          <p:cNvPr id="6" name="Content Placeholder 2">
            <a:extLst>
              <a:ext uri="{FF2B5EF4-FFF2-40B4-BE49-F238E27FC236}">
                <a16:creationId xmlns:a16="http://schemas.microsoft.com/office/drawing/2014/main" id="{333B5EBB-CF76-4956-9532-8672F9668E4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570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02F9-A7B3-47DF-946A-4E9DE46517A0}"/>
              </a:ext>
            </a:extLst>
          </p:cNvPr>
          <p:cNvSpPr>
            <a:spLocks noGrp="1"/>
          </p:cNvSpPr>
          <p:nvPr>
            <p:ph type="title"/>
          </p:nvPr>
        </p:nvSpPr>
        <p:spPr>
          <a:xfrm>
            <a:off x="2222936" y="743236"/>
            <a:ext cx="7746128" cy="1082389"/>
          </a:xfrm>
        </p:spPr>
        <p:txBody>
          <a:bodyPr>
            <a:noAutofit/>
          </a:bodyPr>
          <a:lstStyle/>
          <a:p>
            <a:pPr algn="ctr"/>
            <a:r>
              <a:rPr lang="en-US" sz="3600">
                <a:solidFill>
                  <a:srgbClr val="6D98A1"/>
                </a:solidFill>
              </a:rPr>
              <a:t>Specific Functional Limitations </a:t>
            </a:r>
            <a:br>
              <a:rPr lang="en-US" sz="3600">
                <a:solidFill>
                  <a:srgbClr val="86BCC9"/>
                </a:solidFill>
              </a:rPr>
            </a:br>
            <a:r>
              <a:rPr lang="en-US" sz="3600">
                <a:solidFill>
                  <a:srgbClr val="EA7A23"/>
                </a:solidFill>
              </a:rPr>
              <a:t>Crowds/Groups</a:t>
            </a:r>
          </a:p>
        </p:txBody>
      </p:sp>
      <p:sp>
        <p:nvSpPr>
          <p:cNvPr id="4" name="Slide Number Placeholder 3">
            <a:extLst>
              <a:ext uri="{FF2B5EF4-FFF2-40B4-BE49-F238E27FC236}">
                <a16:creationId xmlns:a16="http://schemas.microsoft.com/office/drawing/2014/main" id="{9DB59514-C68E-4089-8260-6EA737FD67B5}"/>
              </a:ext>
            </a:extLst>
          </p:cNvPr>
          <p:cNvSpPr>
            <a:spLocks noGrp="1"/>
          </p:cNvSpPr>
          <p:nvPr>
            <p:ph type="sldNum" sz="quarter" idx="12"/>
          </p:nvPr>
        </p:nvSpPr>
        <p:spPr>
          <a:xfrm>
            <a:off x="8610600" y="6356350"/>
            <a:ext cx="2743200" cy="365125"/>
          </a:xfrm>
        </p:spPr>
        <p:txBody>
          <a:bodyPr>
            <a:normAutofit/>
          </a:bodyPr>
          <a:lstStyle/>
          <a:p>
            <a:pPr>
              <a:spcAft>
                <a:spcPts val="600"/>
              </a:spcAft>
            </a:pPr>
            <a:fld id="{DC71AD46-028B-42E9-AB59-3AEBC8FC7C90}" type="slidenum">
              <a:rPr lang="en-US" smtClean="0"/>
              <a:pPr>
                <a:spcAft>
                  <a:spcPts val="600"/>
                </a:spcAft>
              </a:pPr>
              <a:t>32</a:t>
            </a:fld>
            <a:endParaRPr lang="en-US"/>
          </a:p>
        </p:txBody>
      </p:sp>
      <p:graphicFrame>
        <p:nvGraphicFramePr>
          <p:cNvPr id="6" name="Content Placeholder 2">
            <a:extLst>
              <a:ext uri="{FF2B5EF4-FFF2-40B4-BE49-F238E27FC236}">
                <a16:creationId xmlns:a16="http://schemas.microsoft.com/office/drawing/2014/main" id="{F3CDF53B-20E8-4020-94F7-C0F37DB652B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9423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C912-41F8-48FF-A514-B42125AADF26}"/>
              </a:ext>
            </a:extLst>
          </p:cNvPr>
          <p:cNvSpPr>
            <a:spLocks noGrp="1"/>
          </p:cNvSpPr>
          <p:nvPr>
            <p:ph type="title"/>
          </p:nvPr>
        </p:nvSpPr>
        <p:spPr>
          <a:xfrm>
            <a:off x="2234298" y="833427"/>
            <a:ext cx="7723404" cy="1146273"/>
          </a:xfrm>
        </p:spPr>
        <p:txBody>
          <a:bodyPr>
            <a:noAutofit/>
          </a:bodyPr>
          <a:lstStyle/>
          <a:p>
            <a:pPr algn="ctr"/>
            <a:r>
              <a:rPr lang="en-US" sz="3600">
                <a:solidFill>
                  <a:srgbClr val="6D98A1"/>
                </a:solidFill>
              </a:rPr>
              <a:t>Specific Functional Limitations </a:t>
            </a:r>
            <a:r>
              <a:rPr lang="en-US" sz="3600">
                <a:solidFill>
                  <a:srgbClr val="F58D22"/>
                </a:solidFill>
              </a:rPr>
              <a:t>Crowds/Groups</a:t>
            </a:r>
          </a:p>
        </p:txBody>
      </p:sp>
      <p:sp>
        <p:nvSpPr>
          <p:cNvPr id="4" name="Slide Number Placeholder 3">
            <a:extLst>
              <a:ext uri="{FF2B5EF4-FFF2-40B4-BE49-F238E27FC236}">
                <a16:creationId xmlns:a16="http://schemas.microsoft.com/office/drawing/2014/main" id="{2B058B85-B36C-4E92-B176-AC7BFDF301E7}"/>
              </a:ext>
            </a:extLst>
          </p:cNvPr>
          <p:cNvSpPr>
            <a:spLocks noGrp="1"/>
          </p:cNvSpPr>
          <p:nvPr>
            <p:ph type="sldNum" sz="quarter" idx="12"/>
          </p:nvPr>
        </p:nvSpPr>
        <p:spPr>
          <a:xfrm>
            <a:off x="8610600" y="6356350"/>
            <a:ext cx="2743200" cy="365125"/>
          </a:xfrm>
        </p:spPr>
        <p:txBody>
          <a:bodyPr>
            <a:normAutofit/>
          </a:bodyPr>
          <a:lstStyle/>
          <a:p>
            <a:pPr>
              <a:spcAft>
                <a:spcPts val="600"/>
              </a:spcAft>
            </a:pPr>
            <a:fld id="{DC71AD46-028B-42E9-AB59-3AEBC8FC7C90}" type="slidenum">
              <a:rPr lang="en-US" smtClean="0"/>
              <a:pPr>
                <a:spcAft>
                  <a:spcPts val="600"/>
                </a:spcAft>
              </a:pPr>
              <a:t>33</a:t>
            </a:fld>
            <a:endParaRPr lang="en-US"/>
          </a:p>
        </p:txBody>
      </p:sp>
      <p:sp>
        <p:nvSpPr>
          <p:cNvPr id="7" name="Freeform: Shape 6">
            <a:extLst>
              <a:ext uri="{FF2B5EF4-FFF2-40B4-BE49-F238E27FC236}">
                <a16:creationId xmlns:a16="http://schemas.microsoft.com/office/drawing/2014/main" id="{4A0729D5-1FD0-4A82-BC61-29E93F7B17A3}"/>
              </a:ext>
            </a:extLst>
          </p:cNvPr>
          <p:cNvSpPr/>
          <p:nvPr/>
        </p:nvSpPr>
        <p:spPr>
          <a:xfrm>
            <a:off x="2457282" y="3398628"/>
            <a:ext cx="3423197" cy="2565751"/>
          </a:xfrm>
          <a:custGeom>
            <a:avLst/>
            <a:gdLst>
              <a:gd name="connsiteX0" fmla="*/ 0 w 3423197"/>
              <a:gd name="connsiteY0" fmla="*/ 0 h 2802831"/>
              <a:gd name="connsiteX1" fmla="*/ 3423197 w 3423197"/>
              <a:gd name="connsiteY1" fmla="*/ 0 h 2802831"/>
              <a:gd name="connsiteX2" fmla="*/ 3423197 w 3423197"/>
              <a:gd name="connsiteY2" fmla="*/ 2802831 h 2802831"/>
              <a:gd name="connsiteX3" fmla="*/ 0 w 3423197"/>
              <a:gd name="connsiteY3" fmla="*/ 2802831 h 2802831"/>
              <a:gd name="connsiteX4" fmla="*/ 0 w 3423197"/>
              <a:gd name="connsiteY4" fmla="*/ 0 h 2802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97" h="2802831">
                <a:moveTo>
                  <a:pt x="0" y="0"/>
                </a:moveTo>
                <a:lnTo>
                  <a:pt x="3423197" y="0"/>
                </a:lnTo>
                <a:lnTo>
                  <a:pt x="3423197" y="2802831"/>
                </a:lnTo>
                <a:lnTo>
                  <a:pt x="0" y="2802831"/>
                </a:lnTo>
                <a:lnTo>
                  <a:pt x="0" y="0"/>
                </a:lnTo>
                <a:close/>
              </a:path>
            </a:pathLst>
          </a:custGeom>
          <a:solidFill>
            <a:schemeClr val="accent6">
              <a:lumMod val="20000"/>
              <a:lumOff val="80000"/>
              <a:alpha val="90000"/>
            </a:schemeClr>
          </a:solidFill>
          <a:ln>
            <a:solidFill>
              <a:srgbClr val="6D98A1">
                <a:alpha val="90000"/>
              </a:srgb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38136" tIns="338136" rIns="338136" bIns="338136" numCol="1" spcCol="1270" anchor="t" anchorCtr="0">
            <a:noAutofit/>
          </a:bodyPr>
          <a:lstStyle/>
          <a:p>
            <a:pPr marL="0" lvl="0" indent="0" algn="l" defTabSz="800100">
              <a:lnSpc>
                <a:spcPct val="114000"/>
              </a:lnSpc>
              <a:spcBef>
                <a:spcPct val="0"/>
              </a:spcBef>
              <a:spcAft>
                <a:spcPts val="0"/>
              </a:spcAft>
              <a:buNone/>
            </a:pPr>
            <a:r>
              <a:rPr lang="en-US" sz="1800" kern="1200">
                <a:solidFill>
                  <a:schemeClr val="tx2"/>
                </a:solidFill>
              </a:rPr>
              <a:t>…student to </a:t>
            </a:r>
            <a:r>
              <a:rPr lang="en-US" sz="1800" b="1" kern="1200">
                <a:solidFill>
                  <a:schemeClr val="tx2"/>
                </a:solidFill>
              </a:rPr>
              <a:t>present information just to teacher, instructor, residential advisor </a:t>
            </a:r>
            <a:r>
              <a:rPr lang="en-US" sz="1800" kern="1200">
                <a:solidFill>
                  <a:schemeClr val="tx2"/>
                </a:solidFill>
              </a:rPr>
              <a:t>instead of in front of the group.</a:t>
            </a:r>
          </a:p>
          <a:p>
            <a:pPr marL="0" lvl="0" indent="0" algn="l" defTabSz="666750">
              <a:lnSpc>
                <a:spcPct val="114000"/>
              </a:lnSpc>
              <a:spcBef>
                <a:spcPct val="0"/>
              </a:spcBef>
              <a:spcAft>
                <a:spcPts val="0"/>
              </a:spcAft>
              <a:buNone/>
            </a:pPr>
            <a:endParaRPr lang="en-US" sz="1500" kern="1200"/>
          </a:p>
        </p:txBody>
      </p:sp>
      <p:sp>
        <p:nvSpPr>
          <p:cNvPr id="5" name="Freeform: Shape 4">
            <a:extLst>
              <a:ext uri="{FF2B5EF4-FFF2-40B4-BE49-F238E27FC236}">
                <a16:creationId xmlns:a16="http://schemas.microsoft.com/office/drawing/2014/main" id="{F647EBC9-EACF-4D20-8B08-7C6B50F30E21}"/>
              </a:ext>
            </a:extLst>
          </p:cNvPr>
          <p:cNvSpPr/>
          <p:nvPr/>
        </p:nvSpPr>
        <p:spPr>
          <a:xfrm>
            <a:off x="2457283" y="2371669"/>
            <a:ext cx="3423197" cy="1026959"/>
          </a:xfrm>
          <a:custGeom>
            <a:avLst/>
            <a:gdLst>
              <a:gd name="connsiteX0" fmla="*/ 0 w 3423197"/>
              <a:gd name="connsiteY0" fmla="*/ 0 h 1026959"/>
              <a:gd name="connsiteX1" fmla="*/ 3423197 w 3423197"/>
              <a:gd name="connsiteY1" fmla="*/ 0 h 1026959"/>
              <a:gd name="connsiteX2" fmla="*/ 3423197 w 3423197"/>
              <a:gd name="connsiteY2" fmla="*/ 1026959 h 1026959"/>
              <a:gd name="connsiteX3" fmla="*/ 0 w 3423197"/>
              <a:gd name="connsiteY3" fmla="*/ 1026959 h 1026959"/>
              <a:gd name="connsiteX4" fmla="*/ 0 w 3423197"/>
              <a:gd name="connsiteY4" fmla="*/ 0 h 1026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97" h="1026959">
                <a:moveTo>
                  <a:pt x="0" y="0"/>
                </a:moveTo>
                <a:lnTo>
                  <a:pt x="3423197" y="0"/>
                </a:lnTo>
                <a:lnTo>
                  <a:pt x="3423197" y="1026959"/>
                </a:lnTo>
                <a:lnTo>
                  <a:pt x="0" y="1026959"/>
                </a:lnTo>
                <a:lnTo>
                  <a:pt x="0" y="0"/>
                </a:lnTo>
                <a:close/>
              </a:path>
            </a:pathLst>
          </a:custGeom>
          <a:solidFill>
            <a:srgbClr val="86BCC9"/>
          </a:solidFill>
          <a:ln>
            <a:solidFill>
              <a:srgbClr val="6D98A1"/>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70509" tIns="270509" rIns="270509" bIns="270509" numCol="1" spcCol="1270" anchor="ctr" anchorCtr="0">
            <a:noAutofit/>
          </a:bodyPr>
          <a:lstStyle/>
          <a:p>
            <a:pPr marL="0" lvl="0" indent="0" algn="ctr" defTabSz="1600200">
              <a:lnSpc>
                <a:spcPct val="90000"/>
              </a:lnSpc>
              <a:spcBef>
                <a:spcPct val="0"/>
              </a:spcBef>
              <a:spcAft>
                <a:spcPct val="35000"/>
              </a:spcAft>
              <a:buNone/>
            </a:pPr>
            <a:r>
              <a:rPr lang="en-US" sz="3600" kern="1200"/>
              <a:t>Allow</a:t>
            </a:r>
          </a:p>
        </p:txBody>
      </p:sp>
      <p:sp>
        <p:nvSpPr>
          <p:cNvPr id="8" name="Freeform: Shape 7">
            <a:extLst>
              <a:ext uri="{FF2B5EF4-FFF2-40B4-BE49-F238E27FC236}">
                <a16:creationId xmlns:a16="http://schemas.microsoft.com/office/drawing/2014/main" id="{16A51D92-2BA9-4686-A714-5B44DEFD7F0F}"/>
              </a:ext>
            </a:extLst>
          </p:cNvPr>
          <p:cNvSpPr/>
          <p:nvPr/>
        </p:nvSpPr>
        <p:spPr>
          <a:xfrm>
            <a:off x="6307839" y="2371671"/>
            <a:ext cx="3423197" cy="1026959"/>
          </a:xfrm>
          <a:custGeom>
            <a:avLst/>
            <a:gdLst>
              <a:gd name="connsiteX0" fmla="*/ 0 w 3423197"/>
              <a:gd name="connsiteY0" fmla="*/ 0 h 1026959"/>
              <a:gd name="connsiteX1" fmla="*/ 3423197 w 3423197"/>
              <a:gd name="connsiteY1" fmla="*/ 0 h 1026959"/>
              <a:gd name="connsiteX2" fmla="*/ 3423197 w 3423197"/>
              <a:gd name="connsiteY2" fmla="*/ 1026959 h 1026959"/>
              <a:gd name="connsiteX3" fmla="*/ 0 w 3423197"/>
              <a:gd name="connsiteY3" fmla="*/ 1026959 h 1026959"/>
              <a:gd name="connsiteX4" fmla="*/ 0 w 3423197"/>
              <a:gd name="connsiteY4" fmla="*/ 0 h 1026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97" h="1026959">
                <a:moveTo>
                  <a:pt x="0" y="0"/>
                </a:moveTo>
                <a:lnTo>
                  <a:pt x="3423197" y="0"/>
                </a:lnTo>
                <a:lnTo>
                  <a:pt x="3423197" y="1026959"/>
                </a:lnTo>
                <a:lnTo>
                  <a:pt x="0" y="1026959"/>
                </a:lnTo>
                <a:lnTo>
                  <a:pt x="0" y="0"/>
                </a:lnTo>
                <a:close/>
              </a:path>
            </a:pathLst>
          </a:custGeom>
          <a:solidFill>
            <a:srgbClr val="86BCC9"/>
          </a:solidFill>
          <a:ln>
            <a:solidFill>
              <a:srgbClr val="6D98A1"/>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70509" tIns="270509" rIns="270509" bIns="270509" numCol="1" spcCol="1270" anchor="ctr" anchorCtr="0">
            <a:noAutofit/>
          </a:bodyPr>
          <a:lstStyle/>
          <a:p>
            <a:pPr marL="0" lvl="0" indent="0" algn="ctr" defTabSz="1600200">
              <a:lnSpc>
                <a:spcPct val="90000"/>
              </a:lnSpc>
              <a:spcBef>
                <a:spcPct val="0"/>
              </a:spcBef>
              <a:spcAft>
                <a:spcPct val="35000"/>
              </a:spcAft>
              <a:buNone/>
            </a:pPr>
            <a:r>
              <a:rPr lang="en-US" sz="3600" kern="1200"/>
              <a:t>Give</a:t>
            </a:r>
          </a:p>
        </p:txBody>
      </p:sp>
      <p:sp>
        <p:nvSpPr>
          <p:cNvPr id="9" name="Freeform: Shape 8">
            <a:extLst>
              <a:ext uri="{FF2B5EF4-FFF2-40B4-BE49-F238E27FC236}">
                <a16:creationId xmlns:a16="http://schemas.microsoft.com/office/drawing/2014/main" id="{9A564954-3012-4023-94FE-EE6D78425D4F}"/>
              </a:ext>
            </a:extLst>
          </p:cNvPr>
          <p:cNvSpPr/>
          <p:nvPr/>
        </p:nvSpPr>
        <p:spPr>
          <a:xfrm>
            <a:off x="6307838" y="3414794"/>
            <a:ext cx="3423197" cy="2565751"/>
          </a:xfrm>
          <a:custGeom>
            <a:avLst/>
            <a:gdLst>
              <a:gd name="connsiteX0" fmla="*/ 0 w 3423197"/>
              <a:gd name="connsiteY0" fmla="*/ 0 h 1661734"/>
              <a:gd name="connsiteX1" fmla="*/ 3423197 w 3423197"/>
              <a:gd name="connsiteY1" fmla="*/ 0 h 1661734"/>
              <a:gd name="connsiteX2" fmla="*/ 3423197 w 3423197"/>
              <a:gd name="connsiteY2" fmla="*/ 1661734 h 1661734"/>
              <a:gd name="connsiteX3" fmla="*/ 0 w 3423197"/>
              <a:gd name="connsiteY3" fmla="*/ 1661734 h 1661734"/>
              <a:gd name="connsiteX4" fmla="*/ 0 w 3423197"/>
              <a:gd name="connsiteY4" fmla="*/ 0 h 166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97" h="1661734">
                <a:moveTo>
                  <a:pt x="0" y="0"/>
                </a:moveTo>
                <a:lnTo>
                  <a:pt x="3423197" y="0"/>
                </a:lnTo>
                <a:lnTo>
                  <a:pt x="3423197" y="1661734"/>
                </a:lnTo>
                <a:lnTo>
                  <a:pt x="0" y="1661734"/>
                </a:lnTo>
                <a:lnTo>
                  <a:pt x="0" y="0"/>
                </a:lnTo>
                <a:close/>
              </a:path>
            </a:pathLst>
          </a:custGeom>
          <a:solidFill>
            <a:srgbClr val="E3EEE3">
              <a:alpha val="89804"/>
            </a:srgbClr>
          </a:solidFill>
          <a:ln>
            <a:solidFill>
              <a:srgbClr val="6D98A1">
                <a:alpha val="89804"/>
              </a:srgbClr>
            </a:solid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38136" tIns="338136" rIns="338136" bIns="338136" numCol="1" spcCol="1270" anchor="t" anchorCtr="0">
            <a:noAutofit/>
          </a:bodyPr>
          <a:lstStyle/>
          <a:p>
            <a:pPr marL="0" lvl="0" indent="0" algn="l" defTabSz="533400">
              <a:lnSpc>
                <a:spcPct val="114000"/>
              </a:lnSpc>
              <a:spcBef>
                <a:spcPct val="0"/>
              </a:spcBef>
              <a:spcAft>
                <a:spcPts val="0"/>
              </a:spcAft>
              <a:buNone/>
            </a:pPr>
            <a:r>
              <a:rPr lang="en-US" kern="1200">
                <a:solidFill>
                  <a:schemeClr val="tx2"/>
                </a:solidFill>
              </a:rPr>
              <a:t>…the student an </a:t>
            </a:r>
            <a:r>
              <a:rPr lang="en-US" b="1" kern="1200">
                <a:solidFill>
                  <a:schemeClr val="tx2"/>
                </a:solidFill>
              </a:rPr>
              <a:t>agreed upon signal </a:t>
            </a:r>
            <a:r>
              <a:rPr lang="en-US" kern="1200">
                <a:solidFill>
                  <a:schemeClr val="tx2"/>
                </a:solidFill>
              </a:rPr>
              <a:t>before calling on them to answer or demonstrate something and/or give them option to use and </a:t>
            </a:r>
            <a:r>
              <a:rPr lang="en-US" b="1" kern="1200">
                <a:solidFill>
                  <a:schemeClr val="tx2"/>
                </a:solidFill>
              </a:rPr>
              <a:t>“opt out” </a:t>
            </a:r>
            <a:r>
              <a:rPr lang="en-US" kern="1200">
                <a:solidFill>
                  <a:schemeClr val="tx2"/>
                </a:solidFill>
              </a:rPr>
              <a:t>signal.</a:t>
            </a:r>
          </a:p>
          <a:p>
            <a:pPr marL="0" lvl="0" indent="0" algn="l" defTabSz="533400">
              <a:lnSpc>
                <a:spcPct val="114000"/>
              </a:lnSpc>
              <a:spcBef>
                <a:spcPct val="0"/>
              </a:spcBef>
              <a:spcAft>
                <a:spcPts val="0"/>
              </a:spcAft>
              <a:buNone/>
            </a:pPr>
            <a:endParaRPr lang="en-US" sz="1200" kern="1200"/>
          </a:p>
        </p:txBody>
      </p:sp>
    </p:spTree>
    <p:extLst>
      <p:ext uri="{BB962C8B-B14F-4D97-AF65-F5344CB8AC3E}">
        <p14:creationId xmlns:p14="http://schemas.microsoft.com/office/powerpoint/2010/main" val="1895721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C912-41F8-48FF-A514-B42125AADF26}"/>
              </a:ext>
            </a:extLst>
          </p:cNvPr>
          <p:cNvSpPr>
            <a:spLocks noGrp="1"/>
          </p:cNvSpPr>
          <p:nvPr>
            <p:ph type="title"/>
          </p:nvPr>
        </p:nvSpPr>
        <p:spPr>
          <a:xfrm>
            <a:off x="2209799" y="813920"/>
            <a:ext cx="7772401" cy="1106816"/>
          </a:xfrm>
        </p:spPr>
        <p:txBody>
          <a:bodyPr>
            <a:noAutofit/>
          </a:bodyPr>
          <a:lstStyle/>
          <a:p>
            <a:pPr algn="ctr"/>
            <a:r>
              <a:rPr lang="en-US" sz="3600">
                <a:solidFill>
                  <a:srgbClr val="6D98A1"/>
                </a:solidFill>
              </a:rPr>
              <a:t>Specific Functional Limitations  </a:t>
            </a:r>
            <a:br>
              <a:rPr lang="en-US" sz="3600">
                <a:solidFill>
                  <a:srgbClr val="6D98A1"/>
                </a:solidFill>
              </a:rPr>
            </a:br>
            <a:r>
              <a:rPr lang="en-US" sz="3600">
                <a:solidFill>
                  <a:srgbClr val="F58D22"/>
                </a:solidFill>
              </a:rPr>
              <a:t>Learning-related</a:t>
            </a:r>
          </a:p>
        </p:txBody>
      </p:sp>
      <p:sp>
        <p:nvSpPr>
          <p:cNvPr id="4" name="Slide Number Placeholder 3">
            <a:extLst>
              <a:ext uri="{FF2B5EF4-FFF2-40B4-BE49-F238E27FC236}">
                <a16:creationId xmlns:a16="http://schemas.microsoft.com/office/drawing/2014/main" id="{2B058B85-B36C-4E92-B176-AC7BFDF301E7}"/>
              </a:ext>
            </a:extLst>
          </p:cNvPr>
          <p:cNvSpPr>
            <a:spLocks noGrp="1"/>
          </p:cNvSpPr>
          <p:nvPr>
            <p:ph type="sldNum" sz="quarter" idx="12"/>
          </p:nvPr>
        </p:nvSpPr>
        <p:spPr>
          <a:xfrm>
            <a:off x="8610600" y="6356350"/>
            <a:ext cx="2743200" cy="365125"/>
          </a:xfrm>
        </p:spPr>
        <p:txBody>
          <a:bodyPr>
            <a:normAutofit/>
          </a:bodyPr>
          <a:lstStyle/>
          <a:p>
            <a:pPr>
              <a:spcAft>
                <a:spcPts val="600"/>
              </a:spcAft>
            </a:pPr>
            <a:fld id="{DC71AD46-028B-42E9-AB59-3AEBC8FC7C90}" type="slidenum">
              <a:rPr lang="en-US" smtClean="0"/>
              <a:pPr>
                <a:spcAft>
                  <a:spcPts val="600"/>
                </a:spcAft>
              </a:pPr>
              <a:t>34</a:t>
            </a:fld>
            <a:endParaRPr lang="en-US"/>
          </a:p>
        </p:txBody>
      </p:sp>
      <p:sp>
        <p:nvSpPr>
          <p:cNvPr id="11" name="Freeform: Shape 10">
            <a:extLst>
              <a:ext uri="{FF2B5EF4-FFF2-40B4-BE49-F238E27FC236}">
                <a16:creationId xmlns:a16="http://schemas.microsoft.com/office/drawing/2014/main" id="{6C74874A-8CA5-489D-BC60-8E8C51034D7A}"/>
              </a:ext>
            </a:extLst>
          </p:cNvPr>
          <p:cNvSpPr/>
          <p:nvPr/>
        </p:nvSpPr>
        <p:spPr>
          <a:xfrm>
            <a:off x="1000874" y="2197556"/>
            <a:ext cx="3328694" cy="995185"/>
          </a:xfrm>
          <a:custGeom>
            <a:avLst/>
            <a:gdLst>
              <a:gd name="connsiteX0" fmla="*/ 0 w 3317285"/>
              <a:gd name="connsiteY0" fmla="*/ 0 h 995185"/>
              <a:gd name="connsiteX1" fmla="*/ 3317285 w 3317285"/>
              <a:gd name="connsiteY1" fmla="*/ 0 h 995185"/>
              <a:gd name="connsiteX2" fmla="*/ 3317285 w 3317285"/>
              <a:gd name="connsiteY2" fmla="*/ 995185 h 995185"/>
              <a:gd name="connsiteX3" fmla="*/ 0 w 3317285"/>
              <a:gd name="connsiteY3" fmla="*/ 995185 h 995185"/>
              <a:gd name="connsiteX4" fmla="*/ 0 w 3317285"/>
              <a:gd name="connsiteY4" fmla="*/ 0 h 995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285" h="995185">
                <a:moveTo>
                  <a:pt x="0" y="0"/>
                </a:moveTo>
                <a:lnTo>
                  <a:pt x="3317285" y="0"/>
                </a:lnTo>
                <a:lnTo>
                  <a:pt x="3317285" y="995185"/>
                </a:lnTo>
                <a:lnTo>
                  <a:pt x="0" y="995185"/>
                </a:lnTo>
                <a:lnTo>
                  <a:pt x="0" y="0"/>
                </a:lnTo>
                <a:close/>
              </a:path>
            </a:pathLst>
          </a:custGeom>
          <a:solidFill>
            <a:schemeClr val="accent5">
              <a:lumMod val="40000"/>
              <a:lumOff val="60000"/>
            </a:schemeClr>
          </a:solidFill>
          <a:ln>
            <a:solidFill>
              <a:srgbClr val="6D98A1"/>
            </a:solidFill>
          </a:ln>
        </p:spPr>
        <p:style>
          <a:lnRef idx="2">
            <a:schemeClr val="accent5">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262139" tIns="262139" rIns="262139" bIns="262139" numCol="1" spcCol="1270" anchor="ctr" anchorCtr="0">
            <a:noAutofit/>
          </a:bodyPr>
          <a:lstStyle/>
          <a:p>
            <a:pPr marL="0" lvl="0" indent="0" algn="ctr" defTabSz="1555750">
              <a:lnSpc>
                <a:spcPct val="90000"/>
              </a:lnSpc>
              <a:spcBef>
                <a:spcPct val="0"/>
              </a:spcBef>
              <a:spcAft>
                <a:spcPct val="35000"/>
              </a:spcAft>
              <a:buNone/>
            </a:pPr>
            <a:r>
              <a:rPr lang="en-US" sz="3500"/>
              <a:t>Provide</a:t>
            </a:r>
            <a:endParaRPr lang="en-US" sz="3500" kern="1200"/>
          </a:p>
        </p:txBody>
      </p:sp>
      <p:sp>
        <p:nvSpPr>
          <p:cNvPr id="12" name="Freeform: Shape 11">
            <a:extLst>
              <a:ext uri="{FF2B5EF4-FFF2-40B4-BE49-F238E27FC236}">
                <a16:creationId xmlns:a16="http://schemas.microsoft.com/office/drawing/2014/main" id="{C88ECE58-9549-43F9-97DF-64BB61276984}"/>
              </a:ext>
            </a:extLst>
          </p:cNvPr>
          <p:cNvSpPr/>
          <p:nvPr/>
        </p:nvSpPr>
        <p:spPr>
          <a:xfrm>
            <a:off x="1012283" y="3192741"/>
            <a:ext cx="3317285" cy="3163609"/>
          </a:xfrm>
          <a:custGeom>
            <a:avLst/>
            <a:gdLst>
              <a:gd name="connsiteX0" fmla="*/ 0 w 3317285"/>
              <a:gd name="connsiteY0" fmla="*/ 0 h 816026"/>
              <a:gd name="connsiteX1" fmla="*/ 3317285 w 3317285"/>
              <a:gd name="connsiteY1" fmla="*/ 0 h 816026"/>
              <a:gd name="connsiteX2" fmla="*/ 3317285 w 3317285"/>
              <a:gd name="connsiteY2" fmla="*/ 816026 h 816026"/>
              <a:gd name="connsiteX3" fmla="*/ 0 w 3317285"/>
              <a:gd name="connsiteY3" fmla="*/ 816026 h 816026"/>
              <a:gd name="connsiteX4" fmla="*/ 0 w 3317285"/>
              <a:gd name="connsiteY4" fmla="*/ 0 h 816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285" h="816026">
                <a:moveTo>
                  <a:pt x="0" y="0"/>
                </a:moveTo>
                <a:lnTo>
                  <a:pt x="3317285" y="0"/>
                </a:lnTo>
                <a:lnTo>
                  <a:pt x="3317285" y="816026"/>
                </a:lnTo>
                <a:lnTo>
                  <a:pt x="0" y="816026"/>
                </a:lnTo>
                <a:lnTo>
                  <a:pt x="0" y="0"/>
                </a:lnTo>
                <a:close/>
              </a:path>
            </a:pathLst>
          </a:custGeom>
          <a:solidFill>
            <a:schemeClr val="bg1">
              <a:lumMod val="95000"/>
            </a:schemeClr>
          </a:solidFill>
          <a:ln>
            <a:solidFill>
              <a:srgbClr val="6D98A1">
                <a:alpha val="90000"/>
              </a:srgbClr>
            </a:solid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27674" tIns="327674" rIns="327674" bIns="327674" numCol="1" spcCol="1270" anchor="t" anchorCtr="0">
            <a:noAutofit/>
          </a:bodyPr>
          <a:lstStyle/>
          <a:p>
            <a:pPr defTabSz="800100"/>
            <a:r>
              <a:rPr lang="en-US">
                <a:solidFill>
                  <a:schemeClr val="tx2"/>
                </a:solidFill>
              </a:rPr>
              <a:t>…</a:t>
            </a:r>
            <a:r>
              <a:rPr lang="en-US" b="1">
                <a:solidFill>
                  <a:schemeClr val="tx2"/>
                </a:solidFill>
              </a:rPr>
              <a:t>visual supports</a:t>
            </a:r>
            <a:r>
              <a:rPr lang="en-US">
                <a:solidFill>
                  <a:schemeClr val="tx2"/>
                </a:solidFill>
              </a:rPr>
              <a:t> such as: planners, copies of notes, color coded tabs or highlighters for step-by-step directions.</a:t>
            </a:r>
          </a:p>
          <a:p>
            <a:pPr lvl="0" defTabSz="800100">
              <a:lnSpc>
                <a:spcPct val="113999"/>
              </a:lnSpc>
              <a:spcBef>
                <a:spcPct val="0"/>
              </a:spcBef>
            </a:pPr>
            <a:endParaRPr lang="en-US">
              <a:solidFill>
                <a:schemeClr val="tx2"/>
              </a:solidFill>
            </a:endParaRPr>
          </a:p>
        </p:txBody>
      </p:sp>
      <p:sp>
        <p:nvSpPr>
          <p:cNvPr id="13" name="Freeform: Shape 12">
            <a:extLst>
              <a:ext uri="{FF2B5EF4-FFF2-40B4-BE49-F238E27FC236}">
                <a16:creationId xmlns:a16="http://schemas.microsoft.com/office/drawing/2014/main" id="{7539BFF0-C827-4926-A3B5-41E547E53696}"/>
              </a:ext>
            </a:extLst>
          </p:cNvPr>
          <p:cNvSpPr/>
          <p:nvPr/>
        </p:nvSpPr>
        <p:spPr>
          <a:xfrm>
            <a:off x="4437357" y="2197556"/>
            <a:ext cx="3305876" cy="995185"/>
          </a:xfrm>
          <a:custGeom>
            <a:avLst/>
            <a:gdLst>
              <a:gd name="connsiteX0" fmla="*/ 0 w 3317285"/>
              <a:gd name="connsiteY0" fmla="*/ 0 h 995185"/>
              <a:gd name="connsiteX1" fmla="*/ 3317285 w 3317285"/>
              <a:gd name="connsiteY1" fmla="*/ 0 h 995185"/>
              <a:gd name="connsiteX2" fmla="*/ 3317285 w 3317285"/>
              <a:gd name="connsiteY2" fmla="*/ 995185 h 995185"/>
              <a:gd name="connsiteX3" fmla="*/ 0 w 3317285"/>
              <a:gd name="connsiteY3" fmla="*/ 995185 h 995185"/>
              <a:gd name="connsiteX4" fmla="*/ 0 w 3317285"/>
              <a:gd name="connsiteY4" fmla="*/ 0 h 995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285" h="995185">
                <a:moveTo>
                  <a:pt x="0" y="0"/>
                </a:moveTo>
                <a:lnTo>
                  <a:pt x="3317285" y="0"/>
                </a:lnTo>
                <a:lnTo>
                  <a:pt x="3317285" y="995185"/>
                </a:lnTo>
                <a:lnTo>
                  <a:pt x="0" y="995185"/>
                </a:lnTo>
                <a:lnTo>
                  <a:pt x="0" y="0"/>
                </a:lnTo>
                <a:close/>
              </a:path>
            </a:pathLst>
          </a:custGeom>
          <a:solidFill>
            <a:schemeClr val="accent4"/>
          </a:solidFill>
          <a:ln>
            <a:solidFill>
              <a:srgbClr val="6D98A1"/>
            </a:solidFill>
          </a:ln>
        </p:spPr>
        <p:style>
          <a:lnRef idx="2">
            <a:schemeClr val="accent5">
              <a:hueOff val="2336862"/>
              <a:satOff val="14987"/>
              <a:lumOff val="-2157"/>
              <a:alphaOff val="0"/>
            </a:schemeClr>
          </a:lnRef>
          <a:fillRef idx="1">
            <a:scrgbClr r="0" g="0" b="0"/>
          </a:fillRef>
          <a:effectRef idx="0">
            <a:schemeClr val="accent5">
              <a:hueOff val="2336862"/>
              <a:satOff val="14987"/>
              <a:lumOff val="-2157"/>
              <a:alphaOff val="0"/>
            </a:schemeClr>
          </a:effectRef>
          <a:fontRef idx="minor">
            <a:schemeClr val="lt1"/>
          </a:fontRef>
        </p:style>
        <p:txBody>
          <a:bodyPr spcFirstLastPara="0" vert="horz" wrap="square" lIns="262139" tIns="262139" rIns="262139" bIns="262139" numCol="1" spcCol="1270" anchor="ctr" anchorCtr="0">
            <a:noAutofit/>
          </a:bodyPr>
          <a:lstStyle/>
          <a:p>
            <a:pPr marL="0" lvl="0" indent="0" algn="ctr" defTabSz="1555750">
              <a:lnSpc>
                <a:spcPct val="90000"/>
              </a:lnSpc>
              <a:spcBef>
                <a:spcPct val="0"/>
              </a:spcBef>
              <a:spcAft>
                <a:spcPct val="35000"/>
              </a:spcAft>
              <a:buNone/>
            </a:pPr>
            <a:r>
              <a:rPr lang="en-US" sz="3500" kern="1200"/>
              <a:t>Check-in</a:t>
            </a:r>
          </a:p>
        </p:txBody>
      </p:sp>
      <p:sp>
        <p:nvSpPr>
          <p:cNvPr id="14" name="Freeform: Shape 13">
            <a:extLst>
              <a:ext uri="{FF2B5EF4-FFF2-40B4-BE49-F238E27FC236}">
                <a16:creationId xmlns:a16="http://schemas.microsoft.com/office/drawing/2014/main" id="{AC2A1D41-0931-4636-8BFA-F824112D87AE}"/>
              </a:ext>
            </a:extLst>
          </p:cNvPr>
          <p:cNvSpPr/>
          <p:nvPr/>
        </p:nvSpPr>
        <p:spPr>
          <a:xfrm>
            <a:off x="4437357" y="3192741"/>
            <a:ext cx="3317285" cy="3163609"/>
          </a:xfrm>
          <a:custGeom>
            <a:avLst/>
            <a:gdLst>
              <a:gd name="connsiteX0" fmla="*/ 0 w 3317285"/>
              <a:gd name="connsiteY0" fmla="*/ 0 h 816026"/>
              <a:gd name="connsiteX1" fmla="*/ 3317285 w 3317285"/>
              <a:gd name="connsiteY1" fmla="*/ 0 h 816026"/>
              <a:gd name="connsiteX2" fmla="*/ 3317285 w 3317285"/>
              <a:gd name="connsiteY2" fmla="*/ 816026 h 816026"/>
              <a:gd name="connsiteX3" fmla="*/ 0 w 3317285"/>
              <a:gd name="connsiteY3" fmla="*/ 816026 h 816026"/>
              <a:gd name="connsiteX4" fmla="*/ 0 w 3317285"/>
              <a:gd name="connsiteY4" fmla="*/ 0 h 816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285" h="816026">
                <a:moveTo>
                  <a:pt x="0" y="0"/>
                </a:moveTo>
                <a:lnTo>
                  <a:pt x="3317285" y="0"/>
                </a:lnTo>
                <a:lnTo>
                  <a:pt x="3317285" y="816026"/>
                </a:lnTo>
                <a:lnTo>
                  <a:pt x="0" y="816026"/>
                </a:lnTo>
                <a:lnTo>
                  <a:pt x="0" y="0"/>
                </a:lnTo>
                <a:close/>
              </a:path>
            </a:pathLst>
          </a:custGeom>
          <a:solidFill>
            <a:schemeClr val="bg1"/>
          </a:solidFill>
          <a:ln>
            <a:solidFill>
              <a:srgbClr val="6D98A1">
                <a:alpha val="90000"/>
              </a:srgbClr>
            </a:solidFill>
          </a:ln>
        </p:spPr>
        <p:style>
          <a:lnRef idx="2">
            <a:schemeClr val="accent5">
              <a:tint val="40000"/>
              <a:alpha val="90000"/>
              <a:hueOff val="1859480"/>
              <a:satOff val="5327"/>
              <a:lumOff val="171"/>
              <a:alphaOff val="0"/>
            </a:schemeClr>
          </a:lnRef>
          <a:fillRef idx="1">
            <a:schemeClr val="accent5">
              <a:tint val="40000"/>
              <a:alpha val="90000"/>
              <a:hueOff val="1859480"/>
              <a:satOff val="5327"/>
              <a:lumOff val="171"/>
              <a:alphaOff val="0"/>
            </a:schemeClr>
          </a:fillRef>
          <a:effectRef idx="0">
            <a:schemeClr val="accent5">
              <a:tint val="40000"/>
              <a:alpha val="90000"/>
              <a:hueOff val="1859480"/>
              <a:satOff val="5327"/>
              <a:lumOff val="171"/>
              <a:alphaOff val="0"/>
            </a:schemeClr>
          </a:effectRef>
          <a:fontRef idx="minor">
            <a:schemeClr val="dk1">
              <a:hueOff val="0"/>
              <a:satOff val="0"/>
              <a:lumOff val="0"/>
              <a:alphaOff val="0"/>
            </a:schemeClr>
          </a:fontRef>
        </p:style>
        <p:txBody>
          <a:bodyPr spcFirstLastPara="0" vert="horz" wrap="square" lIns="327674" tIns="327674" rIns="327674" bIns="327674" numCol="1" spcCol="1270" anchor="t" anchorCtr="0">
            <a:noAutofit/>
          </a:bodyPr>
          <a:lstStyle/>
          <a:p>
            <a:pPr lvl="0" defTabSz="488950">
              <a:lnSpc>
                <a:spcPct val="114000"/>
              </a:lnSpc>
              <a:spcBef>
                <a:spcPct val="0"/>
              </a:spcBef>
            </a:pPr>
            <a:r>
              <a:rPr lang="en-US">
                <a:solidFill>
                  <a:schemeClr val="tx2"/>
                </a:solidFill>
              </a:rPr>
              <a:t>…</a:t>
            </a:r>
            <a:r>
              <a:rPr lang="en-US" b="1">
                <a:solidFill>
                  <a:schemeClr val="tx2"/>
                </a:solidFill>
              </a:rPr>
              <a:t>frequently</a:t>
            </a:r>
            <a:r>
              <a:rPr lang="en-US">
                <a:solidFill>
                  <a:schemeClr val="tx2"/>
                </a:solidFill>
              </a:rPr>
              <a:t> for understanding and to check emotional temperature.</a:t>
            </a:r>
          </a:p>
        </p:txBody>
      </p:sp>
      <p:sp>
        <p:nvSpPr>
          <p:cNvPr id="15" name="Freeform: Shape 14">
            <a:extLst>
              <a:ext uri="{FF2B5EF4-FFF2-40B4-BE49-F238E27FC236}">
                <a16:creationId xmlns:a16="http://schemas.microsoft.com/office/drawing/2014/main" id="{530D4E61-DF45-461F-8795-D1FF1A69E1E6}"/>
              </a:ext>
            </a:extLst>
          </p:cNvPr>
          <p:cNvSpPr/>
          <p:nvPr/>
        </p:nvSpPr>
        <p:spPr>
          <a:xfrm>
            <a:off x="7851022" y="2197556"/>
            <a:ext cx="3328694" cy="995185"/>
          </a:xfrm>
          <a:custGeom>
            <a:avLst/>
            <a:gdLst>
              <a:gd name="connsiteX0" fmla="*/ 0 w 3317285"/>
              <a:gd name="connsiteY0" fmla="*/ 0 h 995185"/>
              <a:gd name="connsiteX1" fmla="*/ 3317285 w 3317285"/>
              <a:gd name="connsiteY1" fmla="*/ 0 h 995185"/>
              <a:gd name="connsiteX2" fmla="*/ 3317285 w 3317285"/>
              <a:gd name="connsiteY2" fmla="*/ 995185 h 995185"/>
              <a:gd name="connsiteX3" fmla="*/ 0 w 3317285"/>
              <a:gd name="connsiteY3" fmla="*/ 995185 h 995185"/>
              <a:gd name="connsiteX4" fmla="*/ 0 w 3317285"/>
              <a:gd name="connsiteY4" fmla="*/ 0 h 995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285" h="995185">
                <a:moveTo>
                  <a:pt x="0" y="0"/>
                </a:moveTo>
                <a:lnTo>
                  <a:pt x="3317285" y="0"/>
                </a:lnTo>
                <a:lnTo>
                  <a:pt x="3317285" y="995185"/>
                </a:lnTo>
                <a:lnTo>
                  <a:pt x="0" y="995185"/>
                </a:lnTo>
                <a:lnTo>
                  <a:pt x="0" y="0"/>
                </a:lnTo>
                <a:close/>
              </a:path>
            </a:pathLst>
          </a:custGeom>
          <a:solidFill>
            <a:srgbClr val="86BCC9"/>
          </a:solidFill>
          <a:ln>
            <a:solidFill>
              <a:srgbClr val="6D98A1"/>
            </a:solidFill>
          </a:ln>
        </p:spPr>
        <p:style>
          <a:lnRef idx="2">
            <a:schemeClr val="accent5">
              <a:hueOff val="4673723"/>
              <a:satOff val="29974"/>
              <a:lumOff val="-4313"/>
              <a:alphaOff val="0"/>
            </a:schemeClr>
          </a:lnRef>
          <a:fillRef idx="1">
            <a:scrgbClr r="0" g="0" b="0"/>
          </a:fillRef>
          <a:effectRef idx="0">
            <a:schemeClr val="accent5">
              <a:hueOff val="4673723"/>
              <a:satOff val="29974"/>
              <a:lumOff val="-4313"/>
              <a:alphaOff val="0"/>
            </a:schemeClr>
          </a:effectRef>
          <a:fontRef idx="minor">
            <a:schemeClr val="lt1"/>
          </a:fontRef>
        </p:style>
        <p:txBody>
          <a:bodyPr spcFirstLastPara="0" vert="horz" wrap="square" lIns="262139" tIns="262139" rIns="262139" bIns="262139" numCol="1" spcCol="1270" anchor="ctr" anchorCtr="0">
            <a:noAutofit/>
          </a:bodyPr>
          <a:lstStyle/>
          <a:p>
            <a:pPr marL="0" lvl="0" indent="0" algn="ctr" defTabSz="1555750">
              <a:lnSpc>
                <a:spcPct val="90000"/>
              </a:lnSpc>
              <a:spcBef>
                <a:spcPct val="0"/>
              </a:spcBef>
              <a:spcAft>
                <a:spcPct val="35000"/>
              </a:spcAft>
              <a:buNone/>
            </a:pPr>
            <a:r>
              <a:rPr lang="en-US" sz="3500" kern="1200"/>
              <a:t>Allow</a:t>
            </a:r>
          </a:p>
        </p:txBody>
      </p:sp>
      <p:sp>
        <p:nvSpPr>
          <p:cNvPr id="16" name="Freeform: Shape 15">
            <a:extLst>
              <a:ext uri="{FF2B5EF4-FFF2-40B4-BE49-F238E27FC236}">
                <a16:creationId xmlns:a16="http://schemas.microsoft.com/office/drawing/2014/main" id="{DAFBB946-950F-49B4-9A1A-BC9147ABD768}"/>
              </a:ext>
            </a:extLst>
          </p:cNvPr>
          <p:cNvSpPr/>
          <p:nvPr/>
        </p:nvSpPr>
        <p:spPr>
          <a:xfrm>
            <a:off x="7862431" y="3192741"/>
            <a:ext cx="3317285" cy="3163609"/>
          </a:xfrm>
          <a:custGeom>
            <a:avLst/>
            <a:gdLst>
              <a:gd name="connsiteX0" fmla="*/ 0 w 3317285"/>
              <a:gd name="connsiteY0" fmla="*/ 0 h 816026"/>
              <a:gd name="connsiteX1" fmla="*/ 3317285 w 3317285"/>
              <a:gd name="connsiteY1" fmla="*/ 0 h 816026"/>
              <a:gd name="connsiteX2" fmla="*/ 3317285 w 3317285"/>
              <a:gd name="connsiteY2" fmla="*/ 816026 h 816026"/>
              <a:gd name="connsiteX3" fmla="*/ 0 w 3317285"/>
              <a:gd name="connsiteY3" fmla="*/ 816026 h 816026"/>
              <a:gd name="connsiteX4" fmla="*/ 0 w 3317285"/>
              <a:gd name="connsiteY4" fmla="*/ 0 h 816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285" h="816026">
                <a:moveTo>
                  <a:pt x="0" y="0"/>
                </a:moveTo>
                <a:lnTo>
                  <a:pt x="3317285" y="0"/>
                </a:lnTo>
                <a:lnTo>
                  <a:pt x="3317285" y="816026"/>
                </a:lnTo>
                <a:lnTo>
                  <a:pt x="0" y="816026"/>
                </a:lnTo>
                <a:lnTo>
                  <a:pt x="0" y="0"/>
                </a:lnTo>
                <a:close/>
              </a:path>
            </a:pathLst>
          </a:custGeom>
          <a:solidFill>
            <a:srgbClr val="F6F6F6"/>
          </a:solidFill>
          <a:ln>
            <a:solidFill>
              <a:srgbClr val="6D98A1">
                <a:alpha val="90000"/>
              </a:srgbClr>
            </a:solidFill>
          </a:ln>
        </p:spPr>
        <p:style>
          <a:lnRef idx="2">
            <a:schemeClr val="accent5">
              <a:tint val="40000"/>
              <a:alpha val="90000"/>
              <a:hueOff val="3718960"/>
              <a:satOff val="10655"/>
              <a:lumOff val="342"/>
              <a:alphaOff val="0"/>
            </a:schemeClr>
          </a:lnRef>
          <a:fillRef idx="1">
            <a:schemeClr val="accent5">
              <a:tint val="40000"/>
              <a:alpha val="90000"/>
              <a:hueOff val="3718960"/>
              <a:satOff val="10655"/>
              <a:lumOff val="342"/>
              <a:alphaOff val="0"/>
            </a:schemeClr>
          </a:fillRef>
          <a:effectRef idx="0">
            <a:schemeClr val="accent5">
              <a:tint val="40000"/>
              <a:alpha val="90000"/>
              <a:hueOff val="3718960"/>
              <a:satOff val="10655"/>
              <a:lumOff val="342"/>
              <a:alphaOff val="0"/>
            </a:schemeClr>
          </a:effectRef>
          <a:fontRef idx="minor">
            <a:schemeClr val="dk1">
              <a:hueOff val="0"/>
              <a:satOff val="0"/>
              <a:lumOff val="0"/>
              <a:alphaOff val="0"/>
            </a:schemeClr>
          </a:fontRef>
        </p:style>
        <p:txBody>
          <a:bodyPr spcFirstLastPara="0" vert="horz" wrap="square" lIns="327674" tIns="327674" rIns="327674" bIns="327674" numCol="1" spcCol="1270" anchor="t" anchorCtr="0">
            <a:noAutofit/>
          </a:bodyPr>
          <a:lstStyle/>
          <a:p>
            <a:pPr lvl="0" defTabSz="488950">
              <a:lnSpc>
                <a:spcPct val="114000"/>
              </a:lnSpc>
              <a:spcBef>
                <a:spcPct val="0"/>
              </a:spcBef>
            </a:pPr>
            <a:r>
              <a:rPr lang="en-US">
                <a:solidFill>
                  <a:schemeClr val="tx2"/>
                </a:solidFill>
              </a:rPr>
              <a:t>…</a:t>
            </a:r>
            <a:r>
              <a:rPr lang="en-US" b="1">
                <a:solidFill>
                  <a:schemeClr val="tx2"/>
                </a:solidFill>
              </a:rPr>
              <a:t>extra time </a:t>
            </a:r>
            <a:r>
              <a:rPr lang="en-US">
                <a:solidFill>
                  <a:schemeClr val="tx2"/>
                </a:solidFill>
              </a:rPr>
              <a:t>on assignments and tests (if documentation supports disability status and the specific functional limitations).</a:t>
            </a:r>
          </a:p>
        </p:txBody>
      </p:sp>
    </p:spTree>
    <p:extLst>
      <p:ext uri="{BB962C8B-B14F-4D97-AF65-F5344CB8AC3E}">
        <p14:creationId xmlns:p14="http://schemas.microsoft.com/office/powerpoint/2010/main" val="2119178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C912-41F8-48FF-A514-B42125AADF26}"/>
              </a:ext>
            </a:extLst>
          </p:cNvPr>
          <p:cNvSpPr>
            <a:spLocks noGrp="1"/>
          </p:cNvSpPr>
          <p:nvPr>
            <p:ph type="title"/>
          </p:nvPr>
        </p:nvSpPr>
        <p:spPr>
          <a:xfrm>
            <a:off x="2065763" y="780586"/>
            <a:ext cx="8060474" cy="1151421"/>
          </a:xfrm>
        </p:spPr>
        <p:txBody>
          <a:bodyPr>
            <a:noAutofit/>
          </a:bodyPr>
          <a:lstStyle/>
          <a:p>
            <a:pPr algn="ctr"/>
            <a:r>
              <a:rPr lang="en-US" sz="3600">
                <a:solidFill>
                  <a:srgbClr val="6D98A1"/>
                </a:solidFill>
              </a:rPr>
              <a:t>Specific Functional Limitations  </a:t>
            </a:r>
            <a:br>
              <a:rPr lang="en-US" sz="3600"/>
            </a:br>
            <a:r>
              <a:rPr lang="en-US" sz="3600">
                <a:solidFill>
                  <a:srgbClr val="F58D22"/>
                </a:solidFill>
              </a:rPr>
              <a:t>Cognitive overload</a:t>
            </a:r>
          </a:p>
        </p:txBody>
      </p:sp>
      <p:sp>
        <p:nvSpPr>
          <p:cNvPr id="4" name="Slide Number Placeholder 3">
            <a:extLst>
              <a:ext uri="{FF2B5EF4-FFF2-40B4-BE49-F238E27FC236}">
                <a16:creationId xmlns:a16="http://schemas.microsoft.com/office/drawing/2014/main" id="{2B058B85-B36C-4E92-B176-AC7BFDF301E7}"/>
              </a:ext>
            </a:extLst>
          </p:cNvPr>
          <p:cNvSpPr>
            <a:spLocks noGrp="1"/>
          </p:cNvSpPr>
          <p:nvPr>
            <p:ph type="sldNum" sz="quarter" idx="12"/>
          </p:nvPr>
        </p:nvSpPr>
        <p:spPr>
          <a:xfrm>
            <a:off x="8610600" y="6356350"/>
            <a:ext cx="2743200" cy="365125"/>
          </a:xfrm>
        </p:spPr>
        <p:txBody>
          <a:bodyPr>
            <a:normAutofit/>
          </a:bodyPr>
          <a:lstStyle/>
          <a:p>
            <a:pPr>
              <a:spcAft>
                <a:spcPts val="600"/>
              </a:spcAft>
            </a:pPr>
            <a:fld id="{DC71AD46-028B-42E9-AB59-3AEBC8FC7C90}" type="slidenum">
              <a:rPr lang="en-US" smtClean="0"/>
              <a:pPr>
                <a:spcAft>
                  <a:spcPts val="600"/>
                </a:spcAft>
              </a:pPr>
              <a:t>35</a:t>
            </a:fld>
            <a:endParaRPr lang="en-US"/>
          </a:p>
        </p:txBody>
      </p:sp>
      <p:sp>
        <p:nvSpPr>
          <p:cNvPr id="11" name="Freeform: Shape 10">
            <a:extLst>
              <a:ext uri="{FF2B5EF4-FFF2-40B4-BE49-F238E27FC236}">
                <a16:creationId xmlns:a16="http://schemas.microsoft.com/office/drawing/2014/main" id="{6C74874A-8CA5-489D-BC60-8E8C51034D7A}"/>
              </a:ext>
            </a:extLst>
          </p:cNvPr>
          <p:cNvSpPr/>
          <p:nvPr/>
        </p:nvSpPr>
        <p:spPr>
          <a:xfrm>
            <a:off x="1239272" y="2368159"/>
            <a:ext cx="3044974" cy="995185"/>
          </a:xfrm>
          <a:custGeom>
            <a:avLst/>
            <a:gdLst>
              <a:gd name="connsiteX0" fmla="*/ 0 w 3317285"/>
              <a:gd name="connsiteY0" fmla="*/ 0 h 995185"/>
              <a:gd name="connsiteX1" fmla="*/ 3317285 w 3317285"/>
              <a:gd name="connsiteY1" fmla="*/ 0 h 995185"/>
              <a:gd name="connsiteX2" fmla="*/ 3317285 w 3317285"/>
              <a:gd name="connsiteY2" fmla="*/ 995185 h 995185"/>
              <a:gd name="connsiteX3" fmla="*/ 0 w 3317285"/>
              <a:gd name="connsiteY3" fmla="*/ 995185 h 995185"/>
              <a:gd name="connsiteX4" fmla="*/ 0 w 3317285"/>
              <a:gd name="connsiteY4" fmla="*/ 0 h 995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285" h="995185">
                <a:moveTo>
                  <a:pt x="0" y="0"/>
                </a:moveTo>
                <a:lnTo>
                  <a:pt x="3317285" y="0"/>
                </a:lnTo>
                <a:lnTo>
                  <a:pt x="3317285" y="995185"/>
                </a:lnTo>
                <a:lnTo>
                  <a:pt x="0" y="995185"/>
                </a:lnTo>
                <a:lnTo>
                  <a:pt x="0" y="0"/>
                </a:lnTo>
                <a:close/>
              </a:path>
            </a:pathLst>
          </a:custGeom>
          <a:solidFill>
            <a:schemeClr val="accent5">
              <a:lumMod val="40000"/>
              <a:lumOff val="60000"/>
            </a:schemeClr>
          </a:solidFill>
          <a:ln>
            <a:solidFill>
              <a:srgbClr val="6D98A1"/>
            </a:solidFill>
          </a:ln>
        </p:spPr>
        <p:style>
          <a:lnRef idx="2">
            <a:schemeClr val="accent5">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262139" tIns="262139" rIns="262139" bIns="262139" numCol="1" spcCol="1270" anchor="ctr" anchorCtr="0">
            <a:noAutofit/>
          </a:bodyPr>
          <a:lstStyle/>
          <a:p>
            <a:pPr algn="ctr" defTabSz="1555750">
              <a:spcBef>
                <a:spcPct val="0"/>
              </a:spcBef>
            </a:pPr>
            <a:r>
              <a:rPr lang="en-US" sz="3600"/>
              <a:t>Reduce/</a:t>
            </a:r>
          </a:p>
          <a:p>
            <a:pPr algn="ctr" defTabSz="1555750">
              <a:spcBef>
                <a:spcPct val="0"/>
              </a:spcBef>
            </a:pPr>
            <a:r>
              <a:rPr lang="en-US" sz="3600"/>
              <a:t>Eliminate</a:t>
            </a:r>
          </a:p>
        </p:txBody>
      </p:sp>
      <p:sp>
        <p:nvSpPr>
          <p:cNvPr id="12" name="Freeform: Shape 11">
            <a:extLst>
              <a:ext uri="{FF2B5EF4-FFF2-40B4-BE49-F238E27FC236}">
                <a16:creationId xmlns:a16="http://schemas.microsoft.com/office/drawing/2014/main" id="{C88ECE58-9549-43F9-97DF-64BB61276984}"/>
              </a:ext>
            </a:extLst>
          </p:cNvPr>
          <p:cNvSpPr/>
          <p:nvPr/>
        </p:nvSpPr>
        <p:spPr>
          <a:xfrm>
            <a:off x="1239271" y="3363344"/>
            <a:ext cx="3041785" cy="2628198"/>
          </a:xfrm>
          <a:custGeom>
            <a:avLst/>
            <a:gdLst>
              <a:gd name="connsiteX0" fmla="*/ 0 w 3317285"/>
              <a:gd name="connsiteY0" fmla="*/ 0 h 816026"/>
              <a:gd name="connsiteX1" fmla="*/ 3317285 w 3317285"/>
              <a:gd name="connsiteY1" fmla="*/ 0 h 816026"/>
              <a:gd name="connsiteX2" fmla="*/ 3317285 w 3317285"/>
              <a:gd name="connsiteY2" fmla="*/ 816026 h 816026"/>
              <a:gd name="connsiteX3" fmla="*/ 0 w 3317285"/>
              <a:gd name="connsiteY3" fmla="*/ 816026 h 816026"/>
              <a:gd name="connsiteX4" fmla="*/ 0 w 3317285"/>
              <a:gd name="connsiteY4" fmla="*/ 0 h 816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285" h="816026">
                <a:moveTo>
                  <a:pt x="0" y="0"/>
                </a:moveTo>
                <a:lnTo>
                  <a:pt x="3317285" y="0"/>
                </a:lnTo>
                <a:lnTo>
                  <a:pt x="3317285" y="816026"/>
                </a:lnTo>
                <a:lnTo>
                  <a:pt x="0" y="816026"/>
                </a:lnTo>
                <a:lnTo>
                  <a:pt x="0" y="0"/>
                </a:lnTo>
                <a:close/>
              </a:path>
            </a:pathLst>
          </a:custGeom>
          <a:solidFill>
            <a:schemeClr val="bg1">
              <a:lumMod val="95000"/>
            </a:schemeClr>
          </a:solidFill>
          <a:ln>
            <a:solidFill>
              <a:srgbClr val="6D98A1">
                <a:alpha val="90000"/>
              </a:srgbClr>
            </a:solid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27674" tIns="327674" rIns="327674" bIns="327674" numCol="1" spcCol="1270" anchor="t" anchorCtr="0">
            <a:noAutofit/>
          </a:bodyPr>
          <a:lstStyle/>
          <a:p>
            <a:pPr lvl="0" defTabSz="800100">
              <a:lnSpc>
                <a:spcPct val="113999"/>
              </a:lnSpc>
              <a:spcBef>
                <a:spcPct val="0"/>
              </a:spcBef>
            </a:pPr>
            <a:r>
              <a:rPr lang="en-US">
                <a:solidFill>
                  <a:schemeClr val="tx2"/>
                </a:solidFill>
              </a:rPr>
              <a:t>…</a:t>
            </a:r>
            <a:r>
              <a:rPr lang="en-US" b="1">
                <a:solidFill>
                  <a:schemeClr val="tx2"/>
                </a:solidFill>
              </a:rPr>
              <a:t>distractions</a:t>
            </a:r>
            <a:r>
              <a:rPr lang="en-US">
                <a:solidFill>
                  <a:schemeClr val="tx2"/>
                </a:solidFill>
              </a:rPr>
              <a:t> from the surroundings as they take student’s attention away from the task at hand.</a:t>
            </a:r>
          </a:p>
        </p:txBody>
      </p:sp>
      <p:sp>
        <p:nvSpPr>
          <p:cNvPr id="15" name="Freeform: Shape 14">
            <a:extLst>
              <a:ext uri="{FF2B5EF4-FFF2-40B4-BE49-F238E27FC236}">
                <a16:creationId xmlns:a16="http://schemas.microsoft.com/office/drawing/2014/main" id="{530D4E61-DF45-461F-8795-D1FF1A69E1E6}"/>
              </a:ext>
            </a:extLst>
          </p:cNvPr>
          <p:cNvSpPr/>
          <p:nvPr/>
        </p:nvSpPr>
        <p:spPr>
          <a:xfrm>
            <a:off x="4437358" y="2375687"/>
            <a:ext cx="3038595" cy="995185"/>
          </a:xfrm>
          <a:custGeom>
            <a:avLst/>
            <a:gdLst>
              <a:gd name="connsiteX0" fmla="*/ 0 w 3317285"/>
              <a:gd name="connsiteY0" fmla="*/ 0 h 995185"/>
              <a:gd name="connsiteX1" fmla="*/ 3317285 w 3317285"/>
              <a:gd name="connsiteY1" fmla="*/ 0 h 995185"/>
              <a:gd name="connsiteX2" fmla="*/ 3317285 w 3317285"/>
              <a:gd name="connsiteY2" fmla="*/ 995185 h 995185"/>
              <a:gd name="connsiteX3" fmla="*/ 0 w 3317285"/>
              <a:gd name="connsiteY3" fmla="*/ 995185 h 995185"/>
              <a:gd name="connsiteX4" fmla="*/ 0 w 3317285"/>
              <a:gd name="connsiteY4" fmla="*/ 0 h 995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285" h="995185">
                <a:moveTo>
                  <a:pt x="0" y="0"/>
                </a:moveTo>
                <a:lnTo>
                  <a:pt x="3317285" y="0"/>
                </a:lnTo>
                <a:lnTo>
                  <a:pt x="3317285" y="995185"/>
                </a:lnTo>
                <a:lnTo>
                  <a:pt x="0" y="995185"/>
                </a:lnTo>
                <a:lnTo>
                  <a:pt x="0" y="0"/>
                </a:lnTo>
                <a:close/>
              </a:path>
            </a:pathLst>
          </a:custGeom>
          <a:solidFill>
            <a:srgbClr val="86BCC9"/>
          </a:solidFill>
          <a:ln>
            <a:solidFill>
              <a:srgbClr val="6D98A1"/>
            </a:solidFill>
          </a:ln>
        </p:spPr>
        <p:style>
          <a:lnRef idx="2">
            <a:schemeClr val="accent5">
              <a:hueOff val="4673723"/>
              <a:satOff val="29974"/>
              <a:lumOff val="-4313"/>
              <a:alphaOff val="0"/>
            </a:schemeClr>
          </a:lnRef>
          <a:fillRef idx="1">
            <a:scrgbClr r="0" g="0" b="0"/>
          </a:fillRef>
          <a:effectRef idx="0">
            <a:schemeClr val="accent5">
              <a:hueOff val="4673723"/>
              <a:satOff val="29974"/>
              <a:lumOff val="-4313"/>
              <a:alphaOff val="0"/>
            </a:schemeClr>
          </a:effectRef>
          <a:fontRef idx="minor">
            <a:schemeClr val="lt1"/>
          </a:fontRef>
        </p:style>
        <p:txBody>
          <a:bodyPr spcFirstLastPara="0" vert="horz" wrap="square" lIns="262139" tIns="262139" rIns="262139" bIns="262139" numCol="1" spcCol="1270" anchor="ctr" anchorCtr="0">
            <a:noAutofit/>
          </a:bodyPr>
          <a:lstStyle/>
          <a:p>
            <a:pPr algn="ctr" defTabSz="1555750">
              <a:spcBef>
                <a:spcPct val="0"/>
              </a:spcBef>
            </a:pPr>
            <a:endParaRPr lang="en-US" sz="3500"/>
          </a:p>
          <a:p>
            <a:pPr algn="ctr" defTabSz="1555750">
              <a:lnSpc>
                <a:spcPct val="90000"/>
              </a:lnSpc>
              <a:spcBef>
                <a:spcPct val="0"/>
              </a:spcBef>
              <a:spcAft>
                <a:spcPct val="35000"/>
              </a:spcAft>
            </a:pPr>
            <a:r>
              <a:rPr lang="en-US" sz="3500"/>
              <a:t>Reduce</a:t>
            </a:r>
          </a:p>
          <a:p>
            <a:pPr marL="0" lvl="0" indent="0" algn="ctr" defTabSz="1555750">
              <a:lnSpc>
                <a:spcPct val="90000"/>
              </a:lnSpc>
              <a:spcBef>
                <a:spcPct val="0"/>
              </a:spcBef>
              <a:spcAft>
                <a:spcPct val="35000"/>
              </a:spcAft>
              <a:buNone/>
            </a:pPr>
            <a:endParaRPr lang="en-US" sz="3500" kern="1200"/>
          </a:p>
        </p:txBody>
      </p:sp>
      <p:sp>
        <p:nvSpPr>
          <p:cNvPr id="16" name="Freeform: Shape 15">
            <a:extLst>
              <a:ext uri="{FF2B5EF4-FFF2-40B4-BE49-F238E27FC236}">
                <a16:creationId xmlns:a16="http://schemas.microsoft.com/office/drawing/2014/main" id="{DAFBB946-950F-49B4-9A1A-BC9147ABD768}"/>
              </a:ext>
            </a:extLst>
          </p:cNvPr>
          <p:cNvSpPr/>
          <p:nvPr/>
        </p:nvSpPr>
        <p:spPr>
          <a:xfrm>
            <a:off x="4434168" y="3363343"/>
            <a:ext cx="3041785" cy="2637911"/>
          </a:xfrm>
          <a:custGeom>
            <a:avLst/>
            <a:gdLst>
              <a:gd name="connsiteX0" fmla="*/ 0 w 3317285"/>
              <a:gd name="connsiteY0" fmla="*/ 0 h 816026"/>
              <a:gd name="connsiteX1" fmla="*/ 3317285 w 3317285"/>
              <a:gd name="connsiteY1" fmla="*/ 0 h 816026"/>
              <a:gd name="connsiteX2" fmla="*/ 3317285 w 3317285"/>
              <a:gd name="connsiteY2" fmla="*/ 816026 h 816026"/>
              <a:gd name="connsiteX3" fmla="*/ 0 w 3317285"/>
              <a:gd name="connsiteY3" fmla="*/ 816026 h 816026"/>
              <a:gd name="connsiteX4" fmla="*/ 0 w 3317285"/>
              <a:gd name="connsiteY4" fmla="*/ 0 h 816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285" h="816026">
                <a:moveTo>
                  <a:pt x="0" y="0"/>
                </a:moveTo>
                <a:lnTo>
                  <a:pt x="3317285" y="0"/>
                </a:lnTo>
                <a:lnTo>
                  <a:pt x="3317285" y="816026"/>
                </a:lnTo>
                <a:lnTo>
                  <a:pt x="0" y="816026"/>
                </a:lnTo>
                <a:lnTo>
                  <a:pt x="0" y="0"/>
                </a:lnTo>
                <a:close/>
              </a:path>
            </a:pathLst>
          </a:custGeom>
          <a:solidFill>
            <a:srgbClr val="F6F6F6"/>
          </a:solidFill>
          <a:ln>
            <a:solidFill>
              <a:srgbClr val="6D98A1">
                <a:alpha val="90000"/>
              </a:srgbClr>
            </a:solidFill>
          </a:ln>
        </p:spPr>
        <p:style>
          <a:lnRef idx="2">
            <a:schemeClr val="accent5">
              <a:tint val="40000"/>
              <a:alpha val="90000"/>
              <a:hueOff val="3718960"/>
              <a:satOff val="10655"/>
              <a:lumOff val="342"/>
              <a:alphaOff val="0"/>
            </a:schemeClr>
          </a:lnRef>
          <a:fillRef idx="1">
            <a:schemeClr val="accent5">
              <a:tint val="40000"/>
              <a:alpha val="90000"/>
              <a:hueOff val="3718960"/>
              <a:satOff val="10655"/>
              <a:lumOff val="342"/>
              <a:alphaOff val="0"/>
            </a:schemeClr>
          </a:fillRef>
          <a:effectRef idx="0">
            <a:schemeClr val="accent5">
              <a:tint val="40000"/>
              <a:alpha val="90000"/>
              <a:hueOff val="3718960"/>
              <a:satOff val="10655"/>
              <a:lumOff val="342"/>
              <a:alphaOff val="0"/>
            </a:schemeClr>
          </a:effectRef>
          <a:fontRef idx="minor">
            <a:schemeClr val="dk1">
              <a:hueOff val="0"/>
              <a:satOff val="0"/>
              <a:lumOff val="0"/>
              <a:alphaOff val="0"/>
            </a:schemeClr>
          </a:fontRef>
        </p:style>
        <p:txBody>
          <a:bodyPr spcFirstLastPara="0" vert="horz" wrap="square" lIns="327674" tIns="327674" rIns="327674" bIns="327674" numCol="1" spcCol="1270" anchor="t" anchorCtr="0">
            <a:noAutofit/>
          </a:bodyPr>
          <a:lstStyle/>
          <a:p>
            <a:pPr defTabSz="488950">
              <a:lnSpc>
                <a:spcPct val="114000"/>
              </a:lnSpc>
              <a:spcBef>
                <a:spcPct val="0"/>
              </a:spcBef>
            </a:pPr>
            <a:r>
              <a:rPr lang="en-US">
                <a:solidFill>
                  <a:schemeClr val="tx2"/>
                </a:solidFill>
              </a:rPr>
              <a:t>…</a:t>
            </a:r>
            <a:r>
              <a:rPr lang="en-US" b="1">
                <a:solidFill>
                  <a:schemeClr val="tx2"/>
                </a:solidFill>
              </a:rPr>
              <a:t>visual clutter </a:t>
            </a:r>
            <a:r>
              <a:rPr lang="en-US">
                <a:solidFill>
                  <a:schemeClr val="tx2"/>
                </a:solidFill>
              </a:rPr>
              <a:t>so allow for focus on the task and not distracted by visual information around them. </a:t>
            </a:r>
          </a:p>
          <a:p>
            <a:pPr defTabSz="488950">
              <a:lnSpc>
                <a:spcPct val="114000"/>
              </a:lnSpc>
              <a:spcBef>
                <a:spcPct val="0"/>
              </a:spcBef>
            </a:pPr>
            <a:endParaRPr lang="en-US">
              <a:solidFill>
                <a:schemeClr val="tx2"/>
              </a:solidFill>
            </a:endParaRPr>
          </a:p>
        </p:txBody>
      </p:sp>
      <p:sp>
        <p:nvSpPr>
          <p:cNvPr id="3" name="Freeform: Shape 14">
            <a:extLst>
              <a:ext uri="{FF2B5EF4-FFF2-40B4-BE49-F238E27FC236}">
                <a16:creationId xmlns:a16="http://schemas.microsoft.com/office/drawing/2014/main" id="{E79E5EFD-FBC2-5BAF-5A16-9B155CE471C5}"/>
              </a:ext>
            </a:extLst>
          </p:cNvPr>
          <p:cNvSpPr/>
          <p:nvPr/>
        </p:nvSpPr>
        <p:spPr>
          <a:xfrm>
            <a:off x="7629066" y="2368158"/>
            <a:ext cx="3044974" cy="995185"/>
          </a:xfrm>
          <a:custGeom>
            <a:avLst/>
            <a:gdLst>
              <a:gd name="connsiteX0" fmla="*/ 0 w 3317285"/>
              <a:gd name="connsiteY0" fmla="*/ 0 h 995185"/>
              <a:gd name="connsiteX1" fmla="*/ 3317285 w 3317285"/>
              <a:gd name="connsiteY1" fmla="*/ 0 h 995185"/>
              <a:gd name="connsiteX2" fmla="*/ 3317285 w 3317285"/>
              <a:gd name="connsiteY2" fmla="*/ 995185 h 995185"/>
              <a:gd name="connsiteX3" fmla="*/ 0 w 3317285"/>
              <a:gd name="connsiteY3" fmla="*/ 995185 h 995185"/>
              <a:gd name="connsiteX4" fmla="*/ 0 w 3317285"/>
              <a:gd name="connsiteY4" fmla="*/ 0 h 995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285" h="995185">
                <a:moveTo>
                  <a:pt x="0" y="0"/>
                </a:moveTo>
                <a:lnTo>
                  <a:pt x="3317285" y="0"/>
                </a:lnTo>
                <a:lnTo>
                  <a:pt x="3317285" y="995185"/>
                </a:lnTo>
                <a:lnTo>
                  <a:pt x="0" y="995185"/>
                </a:lnTo>
                <a:lnTo>
                  <a:pt x="0" y="0"/>
                </a:lnTo>
                <a:close/>
              </a:path>
            </a:pathLst>
          </a:custGeom>
          <a:solidFill>
            <a:schemeClr val="bg2">
              <a:lumMod val="75000"/>
            </a:schemeClr>
          </a:solidFill>
          <a:ln>
            <a:solidFill>
              <a:srgbClr val="6D98A1"/>
            </a:solidFill>
          </a:ln>
        </p:spPr>
        <p:style>
          <a:lnRef idx="2">
            <a:schemeClr val="accent5">
              <a:hueOff val="4673723"/>
              <a:satOff val="29974"/>
              <a:lumOff val="-4313"/>
              <a:alphaOff val="0"/>
            </a:schemeClr>
          </a:lnRef>
          <a:fillRef idx="1">
            <a:scrgbClr r="0" g="0" b="0"/>
          </a:fillRef>
          <a:effectRef idx="0">
            <a:schemeClr val="accent5">
              <a:hueOff val="4673723"/>
              <a:satOff val="29974"/>
              <a:lumOff val="-4313"/>
              <a:alphaOff val="0"/>
            </a:schemeClr>
          </a:effectRef>
          <a:fontRef idx="minor">
            <a:schemeClr val="lt1"/>
          </a:fontRef>
        </p:style>
        <p:txBody>
          <a:bodyPr spcFirstLastPara="0" vert="horz" wrap="square" lIns="262139" tIns="262139" rIns="262139" bIns="262139" numCol="1" spcCol="1270" anchor="ctr" anchorCtr="0">
            <a:noAutofit/>
          </a:bodyPr>
          <a:lstStyle/>
          <a:p>
            <a:pPr algn="ctr" defTabSz="1555750">
              <a:lnSpc>
                <a:spcPct val="90000"/>
              </a:lnSpc>
              <a:spcBef>
                <a:spcPct val="0"/>
              </a:spcBef>
              <a:spcAft>
                <a:spcPct val="35000"/>
              </a:spcAft>
            </a:pPr>
            <a:endParaRPr lang="en-US" sz="3500"/>
          </a:p>
          <a:p>
            <a:pPr algn="ctr" defTabSz="1555750">
              <a:lnSpc>
                <a:spcPct val="90000"/>
              </a:lnSpc>
              <a:spcBef>
                <a:spcPct val="0"/>
              </a:spcBef>
              <a:spcAft>
                <a:spcPct val="35000"/>
              </a:spcAft>
            </a:pPr>
            <a:r>
              <a:rPr lang="en-US" sz="3500"/>
              <a:t>Eliminate</a:t>
            </a:r>
          </a:p>
          <a:p>
            <a:pPr marL="0" lvl="0" indent="0" algn="ctr" defTabSz="1555750">
              <a:lnSpc>
                <a:spcPct val="90000"/>
              </a:lnSpc>
              <a:spcBef>
                <a:spcPct val="0"/>
              </a:spcBef>
              <a:spcAft>
                <a:spcPct val="35000"/>
              </a:spcAft>
              <a:buNone/>
            </a:pPr>
            <a:endParaRPr lang="en-US" sz="3500" kern="1200"/>
          </a:p>
        </p:txBody>
      </p:sp>
      <p:sp>
        <p:nvSpPr>
          <p:cNvPr id="5" name="Freeform: Shape 15">
            <a:extLst>
              <a:ext uri="{FF2B5EF4-FFF2-40B4-BE49-F238E27FC236}">
                <a16:creationId xmlns:a16="http://schemas.microsoft.com/office/drawing/2014/main" id="{D8233FD4-91EC-F723-B8FB-A8B3F3DBD7E7}"/>
              </a:ext>
            </a:extLst>
          </p:cNvPr>
          <p:cNvSpPr/>
          <p:nvPr/>
        </p:nvSpPr>
        <p:spPr>
          <a:xfrm>
            <a:off x="7629065" y="3363343"/>
            <a:ext cx="3041785" cy="2628198"/>
          </a:xfrm>
          <a:custGeom>
            <a:avLst/>
            <a:gdLst>
              <a:gd name="connsiteX0" fmla="*/ 0 w 3317285"/>
              <a:gd name="connsiteY0" fmla="*/ 0 h 816026"/>
              <a:gd name="connsiteX1" fmla="*/ 3317285 w 3317285"/>
              <a:gd name="connsiteY1" fmla="*/ 0 h 816026"/>
              <a:gd name="connsiteX2" fmla="*/ 3317285 w 3317285"/>
              <a:gd name="connsiteY2" fmla="*/ 816026 h 816026"/>
              <a:gd name="connsiteX3" fmla="*/ 0 w 3317285"/>
              <a:gd name="connsiteY3" fmla="*/ 816026 h 816026"/>
              <a:gd name="connsiteX4" fmla="*/ 0 w 3317285"/>
              <a:gd name="connsiteY4" fmla="*/ 0 h 816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285" h="816026">
                <a:moveTo>
                  <a:pt x="0" y="0"/>
                </a:moveTo>
                <a:lnTo>
                  <a:pt x="3317285" y="0"/>
                </a:lnTo>
                <a:lnTo>
                  <a:pt x="3317285" y="816026"/>
                </a:lnTo>
                <a:lnTo>
                  <a:pt x="0" y="816026"/>
                </a:lnTo>
                <a:lnTo>
                  <a:pt x="0" y="0"/>
                </a:lnTo>
                <a:close/>
              </a:path>
            </a:pathLst>
          </a:custGeom>
          <a:solidFill>
            <a:srgbClr val="F6F6F6"/>
          </a:solidFill>
          <a:ln>
            <a:solidFill>
              <a:srgbClr val="6D98A1">
                <a:alpha val="90000"/>
              </a:srgbClr>
            </a:solidFill>
          </a:ln>
        </p:spPr>
        <p:style>
          <a:lnRef idx="2">
            <a:schemeClr val="accent5">
              <a:tint val="40000"/>
              <a:alpha val="90000"/>
              <a:hueOff val="3718960"/>
              <a:satOff val="10655"/>
              <a:lumOff val="342"/>
              <a:alphaOff val="0"/>
            </a:schemeClr>
          </a:lnRef>
          <a:fillRef idx="1">
            <a:schemeClr val="accent5">
              <a:tint val="40000"/>
              <a:alpha val="90000"/>
              <a:hueOff val="3718960"/>
              <a:satOff val="10655"/>
              <a:lumOff val="342"/>
              <a:alphaOff val="0"/>
            </a:schemeClr>
          </a:fillRef>
          <a:effectRef idx="0">
            <a:schemeClr val="accent5">
              <a:tint val="40000"/>
              <a:alpha val="90000"/>
              <a:hueOff val="3718960"/>
              <a:satOff val="10655"/>
              <a:lumOff val="342"/>
              <a:alphaOff val="0"/>
            </a:schemeClr>
          </a:effectRef>
          <a:fontRef idx="minor">
            <a:schemeClr val="dk1">
              <a:hueOff val="0"/>
              <a:satOff val="0"/>
              <a:lumOff val="0"/>
              <a:alphaOff val="0"/>
            </a:schemeClr>
          </a:fontRef>
        </p:style>
        <p:txBody>
          <a:bodyPr spcFirstLastPara="0" vert="horz" wrap="square" lIns="327674" tIns="327674" rIns="327674" bIns="327674" numCol="1" spcCol="1270" anchor="t" anchorCtr="0">
            <a:noAutofit/>
          </a:bodyPr>
          <a:lstStyle/>
          <a:p>
            <a:pPr defTabSz="488950">
              <a:lnSpc>
                <a:spcPct val="114000"/>
              </a:lnSpc>
              <a:spcBef>
                <a:spcPct val="0"/>
              </a:spcBef>
            </a:pPr>
            <a:r>
              <a:rPr lang="en-US">
                <a:solidFill>
                  <a:schemeClr val="tx2"/>
                </a:solidFill>
              </a:rPr>
              <a:t>…</a:t>
            </a:r>
            <a:r>
              <a:rPr lang="en-US" b="1">
                <a:solidFill>
                  <a:schemeClr val="tx2"/>
                </a:solidFill>
              </a:rPr>
              <a:t>other activities </a:t>
            </a:r>
            <a:r>
              <a:rPr lang="en-US">
                <a:solidFill>
                  <a:schemeClr val="tx2"/>
                </a:solidFill>
              </a:rPr>
              <a:t>going on in the same area and </a:t>
            </a:r>
            <a:r>
              <a:rPr lang="en-US" b="1">
                <a:solidFill>
                  <a:schemeClr val="tx2"/>
                </a:solidFill>
              </a:rPr>
              <a:t>unnecessary noise</a:t>
            </a:r>
            <a:r>
              <a:rPr lang="en-US">
                <a:solidFill>
                  <a:schemeClr val="tx2"/>
                </a:solidFill>
              </a:rPr>
              <a:t>. </a:t>
            </a:r>
          </a:p>
          <a:p>
            <a:pPr defTabSz="488950">
              <a:lnSpc>
                <a:spcPct val="114000"/>
              </a:lnSpc>
              <a:spcBef>
                <a:spcPct val="0"/>
              </a:spcBef>
            </a:pPr>
            <a:endParaRPr lang="en-US">
              <a:solidFill>
                <a:schemeClr val="tx2"/>
              </a:solidFill>
            </a:endParaRPr>
          </a:p>
        </p:txBody>
      </p:sp>
    </p:spTree>
    <p:extLst>
      <p:ext uri="{BB962C8B-B14F-4D97-AF65-F5344CB8AC3E}">
        <p14:creationId xmlns:p14="http://schemas.microsoft.com/office/powerpoint/2010/main" val="2303583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9462F-911C-4507-BCC8-2547CCA07ECD}"/>
              </a:ext>
            </a:extLst>
          </p:cNvPr>
          <p:cNvSpPr>
            <a:spLocks noGrp="1"/>
          </p:cNvSpPr>
          <p:nvPr>
            <p:ph type="title"/>
          </p:nvPr>
        </p:nvSpPr>
        <p:spPr>
          <a:xfrm>
            <a:off x="1090870" y="850900"/>
            <a:ext cx="10010259" cy="1250950"/>
          </a:xfrm>
        </p:spPr>
        <p:txBody>
          <a:bodyPr anchor="b">
            <a:noAutofit/>
          </a:bodyPr>
          <a:lstStyle/>
          <a:p>
            <a:pPr algn="ctr"/>
            <a:r>
              <a:rPr lang="en-US" sz="3600">
                <a:solidFill>
                  <a:srgbClr val="6D98A1"/>
                </a:solidFill>
              </a:rPr>
              <a:t>avoid cognitive overload when presenting information</a:t>
            </a:r>
            <a:endParaRPr lang="en-US" sz="3600"/>
          </a:p>
        </p:txBody>
      </p:sp>
      <p:sp>
        <p:nvSpPr>
          <p:cNvPr id="9" name="Slide Number Placeholder 8">
            <a:extLst>
              <a:ext uri="{FF2B5EF4-FFF2-40B4-BE49-F238E27FC236}">
                <a16:creationId xmlns:a16="http://schemas.microsoft.com/office/drawing/2014/main" id="{320EBF68-78B4-1B22-C870-2C35064B8AB8}"/>
              </a:ext>
            </a:extLst>
          </p:cNvPr>
          <p:cNvSpPr>
            <a:spLocks noGrp="1"/>
          </p:cNvSpPr>
          <p:nvPr>
            <p:ph type="sldNum" sz="quarter" idx="12"/>
          </p:nvPr>
        </p:nvSpPr>
        <p:spPr>
          <a:xfrm>
            <a:off x="10558300" y="6423914"/>
            <a:ext cx="1052510" cy="365125"/>
          </a:xfrm>
        </p:spPr>
        <p:txBody>
          <a:bodyPr anchor="ctr">
            <a:normAutofit/>
          </a:bodyPr>
          <a:lstStyle/>
          <a:p>
            <a:pPr>
              <a:spcAft>
                <a:spcPts val="600"/>
              </a:spcAft>
            </a:pPr>
            <a:fld id="{3A98EE3D-8CD1-4C3F-BD1C-C98C9596463C}" type="slidenum">
              <a:rPr lang="en-US" smtClean="0"/>
              <a:pPr>
                <a:spcAft>
                  <a:spcPts val="600"/>
                </a:spcAft>
              </a:pPr>
              <a:t>36</a:t>
            </a:fld>
            <a:endParaRPr lang="en-US"/>
          </a:p>
        </p:txBody>
      </p:sp>
      <p:graphicFrame>
        <p:nvGraphicFramePr>
          <p:cNvPr id="64" name="Content Placeholder 6">
            <a:extLst>
              <a:ext uri="{FF2B5EF4-FFF2-40B4-BE49-F238E27FC236}">
                <a16:creationId xmlns:a16="http://schemas.microsoft.com/office/drawing/2014/main" id="{F21FCD9C-9CD4-738A-2726-77AB169DBCE6}"/>
              </a:ext>
            </a:extLst>
          </p:cNvPr>
          <p:cNvGraphicFramePr>
            <a:graphicFrameLocks noGrp="1"/>
          </p:cNvGraphicFramePr>
          <p:nvPr>
            <p:ph idx="1"/>
          </p:nvPr>
        </p:nvGraphicFramePr>
        <p:xfrm>
          <a:off x="581192" y="2340864"/>
          <a:ext cx="11029615" cy="3634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9442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6CC64-0446-499B-9F76-15ED5D0D6A4A}"/>
              </a:ext>
            </a:extLst>
          </p:cNvPr>
          <p:cNvSpPr>
            <a:spLocks noGrp="1"/>
          </p:cNvSpPr>
          <p:nvPr>
            <p:ph type="title"/>
          </p:nvPr>
        </p:nvSpPr>
        <p:spPr>
          <a:xfrm>
            <a:off x="3754998" y="867811"/>
            <a:ext cx="4682002" cy="553964"/>
          </a:xfrm>
        </p:spPr>
        <p:txBody>
          <a:bodyPr>
            <a:noAutofit/>
          </a:bodyPr>
          <a:lstStyle/>
          <a:p>
            <a:r>
              <a:rPr lang="en-US" sz="3600">
                <a:solidFill>
                  <a:srgbClr val="6D98A1"/>
                </a:solidFill>
              </a:rPr>
              <a:t>Effective Supports!</a:t>
            </a:r>
          </a:p>
        </p:txBody>
      </p:sp>
      <p:sp>
        <p:nvSpPr>
          <p:cNvPr id="3" name="Content Placeholder 2">
            <a:extLst>
              <a:ext uri="{FF2B5EF4-FFF2-40B4-BE49-F238E27FC236}">
                <a16:creationId xmlns:a16="http://schemas.microsoft.com/office/drawing/2014/main" id="{898597A3-4862-4B6B-B823-E461F96C2FC6}"/>
              </a:ext>
            </a:extLst>
          </p:cNvPr>
          <p:cNvSpPr>
            <a:spLocks noGrp="1"/>
          </p:cNvSpPr>
          <p:nvPr>
            <p:ph idx="1"/>
          </p:nvPr>
        </p:nvSpPr>
        <p:spPr>
          <a:xfrm>
            <a:off x="887671" y="1430386"/>
            <a:ext cx="11090564" cy="4819576"/>
          </a:xfrm>
        </p:spPr>
        <p:txBody>
          <a:bodyPr>
            <a:normAutofit fontScale="92500" lnSpcReduction="20000"/>
          </a:bodyPr>
          <a:lstStyle/>
          <a:p>
            <a:pPr>
              <a:lnSpc>
                <a:spcPct val="129000"/>
              </a:lnSpc>
              <a:spcBef>
                <a:spcPts val="600"/>
              </a:spcBef>
              <a:spcAft>
                <a:spcPts val="0"/>
              </a:spcAft>
            </a:pPr>
            <a:r>
              <a:rPr lang="en-US" sz="2800" b="1">
                <a:solidFill>
                  <a:schemeClr val="tx2"/>
                </a:solidFill>
              </a:rPr>
              <a:t>Exercise</a:t>
            </a:r>
            <a:r>
              <a:rPr lang="en-US" sz="2800">
                <a:solidFill>
                  <a:schemeClr val="tx2"/>
                </a:solidFill>
              </a:rPr>
              <a:t> as an accommodation:</a:t>
            </a:r>
          </a:p>
          <a:p>
            <a:pPr>
              <a:lnSpc>
                <a:spcPct val="129000"/>
              </a:lnSpc>
              <a:spcBef>
                <a:spcPts val="600"/>
              </a:spcBef>
              <a:spcAft>
                <a:spcPts val="0"/>
              </a:spcAft>
            </a:pPr>
            <a:endParaRPr lang="en-US" sz="2800">
              <a:solidFill>
                <a:schemeClr val="tx2"/>
              </a:solidFill>
            </a:endParaRPr>
          </a:p>
          <a:p>
            <a:pPr lvl="1">
              <a:lnSpc>
                <a:spcPct val="110000"/>
              </a:lnSpc>
              <a:spcBef>
                <a:spcPts val="0"/>
              </a:spcBef>
              <a:spcAft>
                <a:spcPts val="0"/>
              </a:spcAft>
            </a:pPr>
            <a:r>
              <a:rPr lang="en-US" sz="2800">
                <a:solidFill>
                  <a:schemeClr val="tx2"/>
                </a:solidFill>
              </a:rPr>
              <a:t>Provide schedule adjustments to allow for exercising.</a:t>
            </a:r>
          </a:p>
          <a:p>
            <a:pPr marL="324000" lvl="1" indent="0">
              <a:lnSpc>
                <a:spcPct val="110000"/>
              </a:lnSpc>
              <a:spcBef>
                <a:spcPts val="0"/>
              </a:spcBef>
              <a:spcAft>
                <a:spcPts val="0"/>
              </a:spcAft>
              <a:buNone/>
            </a:pPr>
            <a:endParaRPr lang="en-US" sz="2800">
              <a:solidFill>
                <a:schemeClr val="tx2"/>
              </a:solidFill>
            </a:endParaRPr>
          </a:p>
          <a:p>
            <a:pPr lvl="1">
              <a:lnSpc>
                <a:spcPct val="110000"/>
              </a:lnSpc>
              <a:spcBef>
                <a:spcPts val="0"/>
              </a:spcBef>
              <a:spcAft>
                <a:spcPts val="0"/>
              </a:spcAft>
            </a:pPr>
            <a:r>
              <a:rPr lang="en-US" sz="2800">
                <a:solidFill>
                  <a:schemeClr val="tx2"/>
                </a:solidFill>
              </a:rPr>
              <a:t>Open the gym during lunch.</a:t>
            </a:r>
          </a:p>
          <a:p>
            <a:pPr marL="324000" lvl="1" indent="0">
              <a:lnSpc>
                <a:spcPct val="110000"/>
              </a:lnSpc>
              <a:spcBef>
                <a:spcPts val="0"/>
              </a:spcBef>
              <a:spcAft>
                <a:spcPts val="0"/>
              </a:spcAft>
              <a:buNone/>
            </a:pPr>
            <a:r>
              <a:rPr lang="en-US" sz="2800">
                <a:solidFill>
                  <a:schemeClr val="tx2"/>
                </a:solidFill>
              </a:rPr>
              <a:t>  </a:t>
            </a:r>
          </a:p>
          <a:p>
            <a:pPr lvl="1">
              <a:lnSpc>
                <a:spcPct val="110000"/>
              </a:lnSpc>
              <a:spcBef>
                <a:spcPts val="0"/>
              </a:spcBef>
              <a:spcAft>
                <a:spcPts val="0"/>
              </a:spcAft>
            </a:pPr>
            <a:r>
              <a:rPr lang="en-US" sz="2800">
                <a:solidFill>
                  <a:schemeClr val="tx2"/>
                </a:solidFill>
              </a:rPr>
              <a:t>Set up mid-morning / mid-afternoon breaks for walking or other forms of exercise.</a:t>
            </a:r>
          </a:p>
          <a:p>
            <a:pPr lvl="1">
              <a:lnSpc>
                <a:spcPct val="110000"/>
              </a:lnSpc>
              <a:spcBef>
                <a:spcPts val="0"/>
              </a:spcBef>
              <a:spcAft>
                <a:spcPts val="0"/>
              </a:spcAft>
            </a:pPr>
            <a:endParaRPr lang="en-US" sz="2800">
              <a:solidFill>
                <a:schemeClr val="tx2"/>
              </a:solidFill>
            </a:endParaRPr>
          </a:p>
          <a:p>
            <a:pPr lvl="1">
              <a:lnSpc>
                <a:spcPct val="110000"/>
              </a:lnSpc>
              <a:spcBef>
                <a:spcPts val="0"/>
              </a:spcBef>
              <a:spcAft>
                <a:spcPts val="0"/>
              </a:spcAft>
            </a:pPr>
            <a:r>
              <a:rPr lang="en-US" sz="2800">
                <a:solidFill>
                  <a:schemeClr val="tx2"/>
                </a:solidFill>
              </a:rPr>
              <a:t>Establish support groups for exercise purposes.</a:t>
            </a:r>
          </a:p>
          <a:p>
            <a:pPr lvl="1">
              <a:lnSpc>
                <a:spcPct val="110000"/>
              </a:lnSpc>
              <a:spcBef>
                <a:spcPts val="0"/>
              </a:spcBef>
              <a:spcAft>
                <a:spcPts val="0"/>
              </a:spcAft>
            </a:pPr>
            <a:endParaRPr lang="en-US" sz="2800">
              <a:solidFill>
                <a:schemeClr val="tx2"/>
              </a:solidFill>
            </a:endParaRPr>
          </a:p>
          <a:p>
            <a:pPr lvl="1">
              <a:lnSpc>
                <a:spcPct val="110000"/>
              </a:lnSpc>
              <a:spcBef>
                <a:spcPts val="0"/>
              </a:spcBef>
              <a:spcAft>
                <a:spcPts val="0"/>
              </a:spcAft>
            </a:pPr>
            <a:r>
              <a:rPr lang="en-US" sz="2800">
                <a:solidFill>
                  <a:schemeClr val="tx2"/>
                </a:solidFill>
              </a:rPr>
              <a:t>Provide movement breaks.</a:t>
            </a:r>
          </a:p>
        </p:txBody>
      </p:sp>
      <p:sp>
        <p:nvSpPr>
          <p:cNvPr id="4" name="Slide Number Placeholder 3">
            <a:extLst>
              <a:ext uri="{FF2B5EF4-FFF2-40B4-BE49-F238E27FC236}">
                <a16:creationId xmlns:a16="http://schemas.microsoft.com/office/drawing/2014/main" id="{A5D0FA7F-99B9-4C49-A58F-A4EEAADD8762}"/>
              </a:ext>
            </a:extLst>
          </p:cNvPr>
          <p:cNvSpPr>
            <a:spLocks noGrp="1"/>
          </p:cNvSpPr>
          <p:nvPr>
            <p:ph type="sldNum" sz="quarter" idx="12"/>
          </p:nvPr>
        </p:nvSpPr>
        <p:spPr/>
        <p:txBody>
          <a:bodyPr/>
          <a:lstStyle/>
          <a:p>
            <a:fld id="{DC71AD46-028B-42E9-AB59-3AEBC8FC7C90}" type="slidenum">
              <a:rPr lang="en-US" smtClean="0"/>
              <a:pPr/>
              <a:t>37</a:t>
            </a:fld>
            <a:endParaRPr lang="en-US"/>
          </a:p>
        </p:txBody>
      </p:sp>
      <p:pic>
        <p:nvPicPr>
          <p:cNvPr id="5" name="Picture 4">
            <a:extLst>
              <a:ext uri="{FF2B5EF4-FFF2-40B4-BE49-F238E27FC236}">
                <a16:creationId xmlns:a16="http://schemas.microsoft.com/office/drawing/2014/main" id="{BFE45AC9-C3CA-444B-AFD1-713980463D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2953" y="5713098"/>
            <a:ext cx="4452275" cy="967676"/>
          </a:xfrm>
          <a:prstGeom prst="rect">
            <a:avLst/>
          </a:prstGeom>
        </p:spPr>
      </p:pic>
    </p:spTree>
    <p:extLst>
      <p:ext uri="{BB962C8B-B14F-4D97-AF65-F5344CB8AC3E}">
        <p14:creationId xmlns:p14="http://schemas.microsoft.com/office/powerpoint/2010/main" val="515856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6CC64-0446-499B-9F76-15ED5D0D6A4A}"/>
              </a:ext>
            </a:extLst>
          </p:cNvPr>
          <p:cNvSpPr>
            <a:spLocks noGrp="1"/>
          </p:cNvSpPr>
          <p:nvPr>
            <p:ph type="title"/>
          </p:nvPr>
        </p:nvSpPr>
        <p:spPr>
          <a:xfrm>
            <a:off x="3312967" y="969945"/>
            <a:ext cx="5566066" cy="482091"/>
          </a:xfrm>
        </p:spPr>
        <p:txBody>
          <a:bodyPr>
            <a:noAutofit/>
          </a:bodyPr>
          <a:lstStyle/>
          <a:p>
            <a:r>
              <a:rPr lang="en-US" sz="3600">
                <a:solidFill>
                  <a:srgbClr val="6D98A1"/>
                </a:solidFill>
              </a:rPr>
              <a:t>Mindfulness practices</a:t>
            </a:r>
          </a:p>
        </p:txBody>
      </p:sp>
      <p:sp>
        <p:nvSpPr>
          <p:cNvPr id="3" name="Content Placeholder 2">
            <a:extLst>
              <a:ext uri="{FF2B5EF4-FFF2-40B4-BE49-F238E27FC236}">
                <a16:creationId xmlns:a16="http://schemas.microsoft.com/office/drawing/2014/main" id="{898597A3-4862-4B6B-B823-E461F96C2FC6}"/>
              </a:ext>
            </a:extLst>
          </p:cNvPr>
          <p:cNvSpPr>
            <a:spLocks noGrp="1"/>
          </p:cNvSpPr>
          <p:nvPr>
            <p:ph idx="1"/>
          </p:nvPr>
        </p:nvSpPr>
        <p:spPr>
          <a:xfrm>
            <a:off x="765463" y="1576116"/>
            <a:ext cx="10661073" cy="4847798"/>
          </a:xfrm>
        </p:spPr>
        <p:txBody>
          <a:bodyPr>
            <a:normAutofit lnSpcReduction="10000"/>
          </a:bodyPr>
          <a:lstStyle/>
          <a:p>
            <a:pPr marL="781200" indent="-457200">
              <a:lnSpc>
                <a:spcPct val="110000"/>
              </a:lnSpc>
              <a:spcBef>
                <a:spcPts val="0"/>
              </a:spcBef>
              <a:spcAft>
                <a:spcPts val="0"/>
              </a:spcAft>
            </a:pPr>
            <a:r>
              <a:rPr lang="en-US" sz="2800" b="1">
                <a:solidFill>
                  <a:schemeClr val="tx2"/>
                </a:solidFill>
              </a:rPr>
              <a:t>Mindfulness practices </a:t>
            </a:r>
            <a:r>
              <a:rPr lang="en-US" sz="2800">
                <a:solidFill>
                  <a:schemeClr val="tx2"/>
                </a:solidFill>
              </a:rPr>
              <a:t>as an accommodation:</a:t>
            </a:r>
          </a:p>
          <a:p>
            <a:pPr marL="781200" indent="-457200">
              <a:lnSpc>
                <a:spcPct val="110000"/>
              </a:lnSpc>
              <a:spcBef>
                <a:spcPts val="0"/>
              </a:spcBef>
              <a:spcAft>
                <a:spcPts val="0"/>
              </a:spcAft>
            </a:pPr>
            <a:endParaRPr lang="en-US" sz="2800">
              <a:solidFill>
                <a:schemeClr val="tx2"/>
              </a:solidFill>
            </a:endParaRPr>
          </a:p>
          <a:p>
            <a:pPr lvl="2">
              <a:lnSpc>
                <a:spcPct val="110000"/>
              </a:lnSpc>
              <a:spcBef>
                <a:spcPts val="0"/>
              </a:spcBef>
              <a:spcAft>
                <a:spcPts val="0"/>
              </a:spcAft>
            </a:pPr>
            <a:r>
              <a:rPr lang="en-US" sz="2600">
                <a:solidFill>
                  <a:schemeClr val="tx2"/>
                </a:solidFill>
              </a:rPr>
              <a:t>Provide schedule adjustments to allow for visits to CMHC to practice or learn mindfulness/other self-regulation techniques. </a:t>
            </a:r>
          </a:p>
          <a:p>
            <a:pPr marL="594000" lvl="2" indent="0">
              <a:lnSpc>
                <a:spcPct val="110000"/>
              </a:lnSpc>
              <a:spcBef>
                <a:spcPts val="0"/>
              </a:spcBef>
              <a:spcAft>
                <a:spcPts val="0"/>
              </a:spcAft>
              <a:buNone/>
            </a:pPr>
            <a:endParaRPr lang="en-US" sz="2600">
              <a:solidFill>
                <a:schemeClr val="tx2"/>
              </a:solidFill>
            </a:endParaRPr>
          </a:p>
          <a:p>
            <a:pPr lvl="2">
              <a:lnSpc>
                <a:spcPct val="110000"/>
              </a:lnSpc>
              <a:spcBef>
                <a:spcPts val="0"/>
              </a:spcBef>
              <a:spcAft>
                <a:spcPts val="0"/>
              </a:spcAft>
            </a:pPr>
            <a:r>
              <a:rPr lang="en-US" sz="2600">
                <a:solidFill>
                  <a:schemeClr val="tx2"/>
                </a:solidFill>
              </a:rPr>
              <a:t>Start meditation and yoga groups on center that the student can spend a short time in during the day or after the training day.</a:t>
            </a:r>
          </a:p>
          <a:p>
            <a:pPr marL="594000" lvl="2" indent="0">
              <a:lnSpc>
                <a:spcPct val="110000"/>
              </a:lnSpc>
              <a:spcBef>
                <a:spcPts val="0"/>
              </a:spcBef>
              <a:spcAft>
                <a:spcPts val="0"/>
              </a:spcAft>
              <a:buNone/>
            </a:pPr>
            <a:endParaRPr lang="en-US" sz="2600">
              <a:solidFill>
                <a:schemeClr val="tx2"/>
              </a:solidFill>
            </a:endParaRPr>
          </a:p>
          <a:p>
            <a:pPr lvl="2">
              <a:lnSpc>
                <a:spcPct val="110000"/>
              </a:lnSpc>
              <a:spcBef>
                <a:spcPts val="0"/>
              </a:spcBef>
              <a:spcAft>
                <a:spcPts val="0"/>
              </a:spcAft>
            </a:pPr>
            <a:r>
              <a:rPr lang="en-US" sz="2600">
                <a:solidFill>
                  <a:schemeClr val="tx2"/>
                </a:solidFill>
              </a:rPr>
              <a:t>Provide breaks and encourage practice of mindfulness activities.</a:t>
            </a:r>
          </a:p>
          <a:p>
            <a:pPr lvl="2">
              <a:lnSpc>
                <a:spcPct val="110000"/>
              </a:lnSpc>
              <a:spcBef>
                <a:spcPts val="0"/>
              </a:spcBef>
              <a:spcAft>
                <a:spcPts val="0"/>
              </a:spcAft>
            </a:pPr>
            <a:endParaRPr lang="en-US" sz="2600">
              <a:solidFill>
                <a:schemeClr val="tx1"/>
              </a:solidFill>
            </a:endParaRPr>
          </a:p>
          <a:p>
            <a:pPr lvl="2">
              <a:lnSpc>
                <a:spcPct val="110000"/>
              </a:lnSpc>
              <a:spcBef>
                <a:spcPts val="0"/>
              </a:spcBef>
              <a:spcAft>
                <a:spcPts val="0"/>
              </a:spcAft>
            </a:pPr>
            <a:r>
              <a:rPr lang="en-US" sz="2600">
                <a:solidFill>
                  <a:schemeClr val="tx2"/>
                </a:solidFill>
              </a:rPr>
              <a:t>Pair with peer buddy to encourage practice of mindfulness activities.</a:t>
            </a:r>
            <a:endParaRPr lang="en-US">
              <a:solidFill>
                <a:schemeClr val="tx2"/>
              </a:solidFill>
            </a:endParaRPr>
          </a:p>
        </p:txBody>
      </p:sp>
      <p:sp>
        <p:nvSpPr>
          <p:cNvPr id="4" name="Slide Number Placeholder 3">
            <a:extLst>
              <a:ext uri="{FF2B5EF4-FFF2-40B4-BE49-F238E27FC236}">
                <a16:creationId xmlns:a16="http://schemas.microsoft.com/office/drawing/2014/main" id="{A5D0FA7F-99B9-4C49-A58F-A4EEAADD8762}"/>
              </a:ext>
            </a:extLst>
          </p:cNvPr>
          <p:cNvSpPr>
            <a:spLocks noGrp="1"/>
          </p:cNvSpPr>
          <p:nvPr>
            <p:ph type="sldNum" sz="quarter" idx="12"/>
          </p:nvPr>
        </p:nvSpPr>
        <p:spPr/>
        <p:txBody>
          <a:bodyPr/>
          <a:lstStyle/>
          <a:p>
            <a:fld id="{DC71AD46-028B-42E9-AB59-3AEBC8FC7C90}" type="slidenum">
              <a:rPr lang="en-US" smtClean="0"/>
              <a:pPr/>
              <a:t>38</a:t>
            </a:fld>
            <a:endParaRPr lang="en-US"/>
          </a:p>
        </p:txBody>
      </p:sp>
    </p:spTree>
    <p:extLst>
      <p:ext uri="{BB962C8B-B14F-4D97-AF65-F5344CB8AC3E}">
        <p14:creationId xmlns:p14="http://schemas.microsoft.com/office/powerpoint/2010/main" val="2329488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2327BD-AECD-E994-E118-B70ECA99D4F5}"/>
              </a:ext>
            </a:extLst>
          </p:cNvPr>
          <p:cNvSpPr>
            <a:spLocks noGrp="1"/>
          </p:cNvSpPr>
          <p:nvPr>
            <p:ph type="sldNum" sz="quarter" idx="12"/>
          </p:nvPr>
        </p:nvSpPr>
        <p:spPr/>
        <p:txBody>
          <a:bodyPr/>
          <a:lstStyle/>
          <a:p>
            <a:fld id="{3A98EE3D-8CD1-4C3F-BD1C-C98C9596463C}" type="slidenum">
              <a:rPr lang="en-US" smtClean="0"/>
              <a:t>39</a:t>
            </a:fld>
            <a:endParaRPr lang="en-US"/>
          </a:p>
        </p:txBody>
      </p:sp>
      <p:sp>
        <p:nvSpPr>
          <p:cNvPr id="15" name="Triangle 14">
            <a:extLst>
              <a:ext uri="{FF2B5EF4-FFF2-40B4-BE49-F238E27FC236}">
                <a16:creationId xmlns:a16="http://schemas.microsoft.com/office/drawing/2014/main" id="{9DC41AAD-E7DF-0E00-157E-BA1C822C099C}"/>
              </a:ext>
            </a:extLst>
          </p:cNvPr>
          <p:cNvSpPr/>
          <p:nvPr/>
        </p:nvSpPr>
        <p:spPr>
          <a:xfrm>
            <a:off x="3286079" y="1275940"/>
            <a:ext cx="5637770" cy="2582562"/>
          </a:xfrm>
          <a:prstGeom prst="triangle">
            <a:avLst>
              <a:gd name="adj" fmla="val 48904"/>
            </a:avLst>
          </a:prstGeom>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3"/>
                </a:solidFill>
              </a:rPr>
              <a:t>Behavioral change lifestyle interventions:</a:t>
            </a:r>
          </a:p>
          <a:p>
            <a:pPr algn="ctr"/>
            <a:r>
              <a:rPr lang="en-US" sz="1400">
                <a:solidFill>
                  <a:schemeClr val="accent3"/>
                </a:solidFill>
              </a:rPr>
              <a:t>Physical activity, Sleep, Diet,  Alcohol reduction, Smoking Cessation</a:t>
            </a:r>
          </a:p>
          <a:p>
            <a:pPr algn="ctr"/>
            <a:endParaRPr lang="en-US"/>
          </a:p>
        </p:txBody>
      </p:sp>
      <p:sp>
        <p:nvSpPr>
          <p:cNvPr id="16" name="Triangle 15">
            <a:extLst>
              <a:ext uri="{FF2B5EF4-FFF2-40B4-BE49-F238E27FC236}">
                <a16:creationId xmlns:a16="http://schemas.microsoft.com/office/drawing/2014/main" id="{776984E1-5A42-736A-841F-DABB156B0508}"/>
              </a:ext>
            </a:extLst>
          </p:cNvPr>
          <p:cNvSpPr/>
          <p:nvPr/>
        </p:nvSpPr>
        <p:spPr>
          <a:xfrm>
            <a:off x="6101149" y="3841352"/>
            <a:ext cx="5637770" cy="2582562"/>
          </a:xfrm>
          <a:prstGeom prst="triangle">
            <a:avLst/>
          </a:prstGeom>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3"/>
                </a:solidFill>
              </a:rPr>
              <a:t>Mind-body therapies:</a:t>
            </a:r>
          </a:p>
          <a:p>
            <a:pPr algn="ctr"/>
            <a:r>
              <a:rPr lang="en-US" sz="1400">
                <a:solidFill>
                  <a:schemeClr val="accent3"/>
                </a:solidFill>
              </a:rPr>
              <a:t>Mindfulness-based techniques, Yoga, Tai </a:t>
            </a:r>
            <a:r>
              <a:rPr lang="en-US" sz="1800">
                <a:solidFill>
                  <a:schemeClr val="accent3"/>
                </a:solidFill>
              </a:rPr>
              <a:t>Chi</a:t>
            </a:r>
          </a:p>
        </p:txBody>
      </p:sp>
      <p:sp>
        <p:nvSpPr>
          <p:cNvPr id="19" name="Triangle 18">
            <a:extLst>
              <a:ext uri="{FF2B5EF4-FFF2-40B4-BE49-F238E27FC236}">
                <a16:creationId xmlns:a16="http://schemas.microsoft.com/office/drawing/2014/main" id="{17F588D5-DF09-972F-37B0-E2B9CE7FDDB6}"/>
              </a:ext>
            </a:extLst>
          </p:cNvPr>
          <p:cNvSpPr/>
          <p:nvPr/>
        </p:nvSpPr>
        <p:spPr>
          <a:xfrm>
            <a:off x="581190" y="3841352"/>
            <a:ext cx="5527589" cy="2582562"/>
          </a:xfrm>
          <a:prstGeom prst="triangle">
            <a:avLst>
              <a:gd name="adj" fmla="val 49120"/>
            </a:avLst>
          </a:prstGeom>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3"/>
                </a:solidFill>
              </a:rPr>
              <a:t>Nutraceutical:</a:t>
            </a:r>
          </a:p>
          <a:p>
            <a:pPr algn="ctr"/>
            <a:r>
              <a:rPr lang="en-US" sz="1400">
                <a:solidFill>
                  <a:schemeClr val="accent3"/>
                </a:solidFill>
              </a:rPr>
              <a:t>Omega-3 fatty acids, Select amino-acids/vitamins/mineral</a:t>
            </a:r>
          </a:p>
        </p:txBody>
      </p:sp>
      <p:sp>
        <p:nvSpPr>
          <p:cNvPr id="21" name="TextBox 20">
            <a:extLst>
              <a:ext uri="{FF2B5EF4-FFF2-40B4-BE49-F238E27FC236}">
                <a16:creationId xmlns:a16="http://schemas.microsoft.com/office/drawing/2014/main" id="{AC3A3359-4D3D-E5F2-A17D-38E0CE103590}"/>
              </a:ext>
            </a:extLst>
          </p:cNvPr>
          <p:cNvSpPr txBox="1"/>
          <p:nvPr/>
        </p:nvSpPr>
        <p:spPr>
          <a:xfrm>
            <a:off x="4457607" y="4083980"/>
            <a:ext cx="3302343" cy="1292662"/>
          </a:xfrm>
          <a:prstGeom prst="rect">
            <a:avLst/>
          </a:prstGeom>
          <a:noFill/>
        </p:spPr>
        <p:txBody>
          <a:bodyPr wrap="square">
            <a:spAutoFit/>
          </a:bodyPr>
          <a:lstStyle/>
          <a:p>
            <a:pPr algn="ctr"/>
            <a:r>
              <a:rPr lang="en-US" sz="2400" b="1">
                <a:solidFill>
                  <a:srgbClr val="6D98A1"/>
                </a:solidFill>
              </a:rPr>
              <a:t>Human Well Being</a:t>
            </a:r>
          </a:p>
          <a:p>
            <a:pPr algn="ctr"/>
            <a:endParaRPr lang="en-US" sz="1800">
              <a:solidFill>
                <a:srgbClr val="6D98A1"/>
              </a:solidFill>
            </a:endParaRPr>
          </a:p>
          <a:p>
            <a:pPr algn="ctr"/>
            <a:r>
              <a:rPr lang="en-US" sz="1800">
                <a:solidFill>
                  <a:srgbClr val="6D98A1"/>
                </a:solidFill>
              </a:rPr>
              <a:t>Conventional mental health + </a:t>
            </a:r>
          </a:p>
          <a:p>
            <a:pPr algn="ctr"/>
            <a:r>
              <a:rPr lang="en-US" sz="1800">
                <a:solidFill>
                  <a:srgbClr val="6D98A1"/>
                </a:solidFill>
              </a:rPr>
              <a:t>medical care</a:t>
            </a:r>
            <a:endParaRPr lang="en-US">
              <a:solidFill>
                <a:srgbClr val="6D98A1"/>
              </a:solidFill>
            </a:endParaRPr>
          </a:p>
        </p:txBody>
      </p:sp>
      <p:sp>
        <p:nvSpPr>
          <p:cNvPr id="23" name="TextBox 22">
            <a:extLst>
              <a:ext uri="{FF2B5EF4-FFF2-40B4-BE49-F238E27FC236}">
                <a16:creationId xmlns:a16="http://schemas.microsoft.com/office/drawing/2014/main" id="{35782174-CDEB-5329-D270-AD6C02049566}"/>
              </a:ext>
            </a:extLst>
          </p:cNvPr>
          <p:cNvSpPr txBox="1"/>
          <p:nvPr/>
        </p:nvSpPr>
        <p:spPr>
          <a:xfrm>
            <a:off x="1323109" y="629609"/>
            <a:ext cx="9545781" cy="646331"/>
          </a:xfrm>
          <a:prstGeom prst="rect">
            <a:avLst/>
          </a:prstGeom>
          <a:noFill/>
          <a:ln w="38100">
            <a:noFill/>
          </a:ln>
        </p:spPr>
        <p:txBody>
          <a:bodyPr wrap="square">
            <a:spAutoFit/>
          </a:bodyPr>
          <a:lstStyle/>
          <a:p>
            <a:pPr algn="ctr"/>
            <a:r>
              <a:rPr lang="en-US" sz="3600">
                <a:solidFill>
                  <a:srgbClr val="002060"/>
                </a:solidFill>
              </a:rPr>
              <a:t>INTEGRATIVE </a:t>
            </a:r>
            <a:r>
              <a:rPr lang="en-US" sz="3600">
                <a:solidFill>
                  <a:schemeClr val="accent1"/>
                </a:solidFill>
              </a:rPr>
              <a:t>COLLABORATIVE</a:t>
            </a:r>
            <a:r>
              <a:rPr lang="en-US" sz="3600">
                <a:solidFill>
                  <a:srgbClr val="002060"/>
                </a:solidFill>
              </a:rPr>
              <a:t> </a:t>
            </a:r>
            <a:r>
              <a:rPr lang="en-US" sz="3600">
                <a:solidFill>
                  <a:srgbClr val="6D98A1"/>
                </a:solidFill>
              </a:rPr>
              <a:t>CARE</a:t>
            </a:r>
            <a:r>
              <a:rPr lang="en-US" sz="3600">
                <a:solidFill>
                  <a:srgbClr val="002060"/>
                </a:solidFill>
              </a:rPr>
              <a:t> </a:t>
            </a:r>
            <a:r>
              <a:rPr lang="en-US" sz="3600">
                <a:solidFill>
                  <a:schemeClr val="tx2"/>
                </a:solidFill>
              </a:rPr>
              <a:t>MODEL</a:t>
            </a:r>
          </a:p>
        </p:txBody>
      </p:sp>
    </p:spTree>
    <p:extLst>
      <p:ext uri="{BB962C8B-B14F-4D97-AF65-F5344CB8AC3E}">
        <p14:creationId xmlns:p14="http://schemas.microsoft.com/office/powerpoint/2010/main" val="725109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A174F-E3F3-0068-D270-377C80BC7967}"/>
              </a:ext>
            </a:extLst>
          </p:cNvPr>
          <p:cNvSpPr>
            <a:spLocks noGrp="1"/>
          </p:cNvSpPr>
          <p:nvPr>
            <p:ph type="title"/>
          </p:nvPr>
        </p:nvSpPr>
        <p:spPr>
          <a:xfrm>
            <a:off x="2261840" y="800495"/>
            <a:ext cx="8308984" cy="697387"/>
          </a:xfrm>
          <a:ln>
            <a:solidFill>
              <a:srgbClr val="002060"/>
            </a:solidFill>
          </a:ln>
        </p:spPr>
        <p:txBody>
          <a:bodyPr anchor="b">
            <a:noAutofit/>
          </a:bodyPr>
          <a:lstStyle/>
          <a:p>
            <a:r>
              <a:rPr lang="en-US" sz="3600">
                <a:solidFill>
                  <a:srgbClr val="002060"/>
                </a:solidFill>
              </a:rPr>
              <a:t>Basic Science supporting Anxiety</a:t>
            </a:r>
          </a:p>
        </p:txBody>
      </p:sp>
      <p:pic>
        <p:nvPicPr>
          <p:cNvPr id="6" name="Picture 5" descr="A blue object with yellow dots&#10;&#10;Description automatically generated">
            <a:extLst>
              <a:ext uri="{FF2B5EF4-FFF2-40B4-BE49-F238E27FC236}">
                <a16:creationId xmlns:a16="http://schemas.microsoft.com/office/drawing/2014/main" id="{D8C9518F-4ECF-9F59-B300-322D50BFFD8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609" r="8799" b="1"/>
          <a:stretch/>
        </p:blipFill>
        <p:spPr>
          <a:xfrm>
            <a:off x="7574387" y="3051454"/>
            <a:ext cx="3879703" cy="2440887"/>
          </a:xfrm>
          <a:prstGeom prst="rect">
            <a:avLst/>
          </a:prstGeom>
          <a:noFill/>
        </p:spPr>
      </p:pic>
      <p:sp>
        <p:nvSpPr>
          <p:cNvPr id="3" name="Content Placeholder 2">
            <a:extLst>
              <a:ext uri="{FF2B5EF4-FFF2-40B4-BE49-F238E27FC236}">
                <a16:creationId xmlns:a16="http://schemas.microsoft.com/office/drawing/2014/main" id="{174F1C00-52B1-FBB0-0E3A-E6BC2675B5B2}"/>
              </a:ext>
            </a:extLst>
          </p:cNvPr>
          <p:cNvSpPr>
            <a:spLocks noGrp="1"/>
          </p:cNvSpPr>
          <p:nvPr>
            <p:ph sz="half" idx="2"/>
          </p:nvPr>
        </p:nvSpPr>
        <p:spPr>
          <a:xfrm>
            <a:off x="393781" y="1945326"/>
            <a:ext cx="6399219" cy="4653143"/>
          </a:xfrm>
        </p:spPr>
        <p:txBody>
          <a:bodyPr vert="horz" lIns="91440" tIns="45720" rIns="91440" bIns="45720" rtlCol="0" anchor="ctr">
            <a:noAutofit/>
          </a:bodyPr>
          <a:lstStyle/>
          <a:p>
            <a:pPr marL="305435" indent="-305435"/>
            <a:r>
              <a:rPr lang="en-US" sz="2400"/>
              <a:t>A balance of Neurotransmitters regulates our perception, including affect and mood.   </a:t>
            </a:r>
          </a:p>
          <a:p>
            <a:pPr marL="305435" indent="-305435"/>
            <a:r>
              <a:rPr lang="en-US" sz="2400"/>
              <a:t>Glutamate is the primary driver of anxiety and is counterbalanced by GABA.  Think of this as a car accelerator and braking system.   </a:t>
            </a:r>
          </a:p>
          <a:p>
            <a:pPr marL="305435" indent="-305435"/>
            <a:r>
              <a:rPr lang="en-US" sz="2400"/>
              <a:t>Lifestyle mindfulness and medication serve as inhibitors or brakes for excessive glutamate production.   </a:t>
            </a:r>
          </a:p>
          <a:p>
            <a:pPr marL="305435" indent="-305435"/>
            <a:r>
              <a:rPr lang="en-US" sz="2400"/>
              <a:t>Secondary neurotransmitters work in similar fashion.</a:t>
            </a:r>
          </a:p>
        </p:txBody>
      </p:sp>
      <p:sp>
        <p:nvSpPr>
          <p:cNvPr id="5" name="Slide Number Placeholder 4">
            <a:extLst>
              <a:ext uri="{FF2B5EF4-FFF2-40B4-BE49-F238E27FC236}">
                <a16:creationId xmlns:a16="http://schemas.microsoft.com/office/drawing/2014/main" id="{F5393B2B-F2D3-DA1F-8E51-CB3F0B1029D3}"/>
              </a:ext>
            </a:extLst>
          </p:cNvPr>
          <p:cNvSpPr>
            <a:spLocks noGrp="1"/>
          </p:cNvSpPr>
          <p:nvPr>
            <p:ph type="sldNum" sz="quarter" idx="12"/>
          </p:nvPr>
        </p:nvSpPr>
        <p:spPr>
          <a:xfrm>
            <a:off x="10558300" y="6423914"/>
            <a:ext cx="1052510" cy="365125"/>
          </a:xfrm>
        </p:spPr>
        <p:txBody>
          <a:bodyPr anchor="ctr">
            <a:normAutofit/>
          </a:bodyPr>
          <a:lstStyle/>
          <a:p>
            <a:pPr>
              <a:spcAft>
                <a:spcPts val="600"/>
              </a:spcAft>
            </a:pPr>
            <a:fld id="{3A98EE3D-8CD1-4C3F-BD1C-C98C9596463C}" type="slidenum">
              <a:rPr lang="en-US" smtClean="0"/>
              <a:pPr>
                <a:spcAft>
                  <a:spcPts val="600"/>
                </a:spcAft>
              </a:pPr>
              <a:t>4</a:t>
            </a:fld>
            <a:endParaRPr lang="en-US"/>
          </a:p>
        </p:txBody>
      </p:sp>
    </p:spTree>
    <p:extLst>
      <p:ext uri="{BB962C8B-B14F-4D97-AF65-F5344CB8AC3E}">
        <p14:creationId xmlns:p14="http://schemas.microsoft.com/office/powerpoint/2010/main" val="3608955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194AB131-F9C1-48DB-AD3A-5C074FBC4665}"/>
              </a:ext>
              <a:ext uri="{C183D7F6-B498-43B3-948B-1728B52AA6E4}">
                <adec:decorative xmlns:adec="http://schemas.microsoft.com/office/drawing/2017/decorative" val="1"/>
              </a:ext>
            </a:extLst>
          </p:cNvPr>
          <p:cNvSpPr/>
          <p:nvPr/>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D635C0AD-B05B-4C54-AD82-229A2A3920AB}"/>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40</a:t>
            </a:fld>
            <a:endParaRPr lang="en-US"/>
          </a:p>
        </p:txBody>
      </p:sp>
      <p:pic>
        <p:nvPicPr>
          <p:cNvPr id="3" name="Picture 2">
            <a:extLst>
              <a:ext uri="{FF2B5EF4-FFF2-40B4-BE49-F238E27FC236}">
                <a16:creationId xmlns:a16="http://schemas.microsoft.com/office/drawing/2014/main" id="{62B46A56-529B-0A4E-66A0-5137106F92B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722416" y="1276688"/>
            <a:ext cx="6747165" cy="4298074"/>
          </a:xfrm>
          <a:prstGeom prst="rect">
            <a:avLst/>
          </a:prstGeom>
          <a:ln w="57150">
            <a:solidFill>
              <a:schemeClr val="accent1"/>
            </a:solidFill>
          </a:ln>
        </p:spPr>
      </p:pic>
      <p:cxnSp>
        <p:nvCxnSpPr>
          <p:cNvPr id="4" name="Straight Connector 3">
            <a:extLst>
              <a:ext uri="{FF2B5EF4-FFF2-40B4-BE49-F238E27FC236}">
                <a16:creationId xmlns:a16="http://schemas.microsoft.com/office/drawing/2014/main" id="{8C31FEF4-255B-D116-D9E1-4ECC2B6004B7}"/>
              </a:ext>
            </a:extLst>
          </p:cNvPr>
          <p:cNvCxnSpPr>
            <a:cxnSpLocks/>
          </p:cNvCxnSpPr>
          <p:nvPr/>
        </p:nvCxnSpPr>
        <p:spPr>
          <a:xfrm>
            <a:off x="4281055" y="3425725"/>
            <a:ext cx="4329545" cy="702930"/>
          </a:xfrm>
          <a:prstGeom prst="line">
            <a:avLst/>
          </a:prstGeom>
          <a:ln w="57150">
            <a:solidFill>
              <a:srgbClr val="86BC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308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0BBF26B-6DD2-3DEA-C378-5A0C17ECBC81}"/>
              </a:ext>
            </a:extLst>
          </p:cNvPr>
          <p:cNvSpPr>
            <a:spLocks noGrp="1"/>
          </p:cNvSpPr>
          <p:nvPr>
            <p:ph type="ftr" sz="quarter" idx="11"/>
          </p:nvPr>
        </p:nvSpPr>
        <p:spPr>
          <a:xfrm>
            <a:off x="3027218" y="738886"/>
            <a:ext cx="6137564" cy="937514"/>
          </a:xfrm>
          <a:noFill/>
          <a:ln w="28575">
            <a:solidFill>
              <a:schemeClr val="accent1"/>
            </a:solidFill>
          </a:ln>
        </p:spPr>
        <p:txBody>
          <a:bodyPr/>
          <a:lstStyle/>
          <a:p>
            <a:pPr algn="ctr"/>
            <a:r>
              <a:rPr lang="en-US" sz="3600">
                <a:solidFill>
                  <a:srgbClr val="00246C"/>
                </a:solidFill>
              </a:rPr>
              <a:t>Links to job corps forms </a:t>
            </a:r>
          </a:p>
          <a:p>
            <a:pPr algn="ctr"/>
            <a:r>
              <a:rPr lang="en-US" sz="2000">
                <a:solidFill>
                  <a:srgbClr val="00246C"/>
                </a:solidFill>
              </a:rPr>
              <a:t>IN the ORDER presented/MENTIONED</a:t>
            </a:r>
          </a:p>
        </p:txBody>
      </p:sp>
      <p:sp>
        <p:nvSpPr>
          <p:cNvPr id="3" name="Slide Number Placeholder 2">
            <a:extLst>
              <a:ext uri="{FF2B5EF4-FFF2-40B4-BE49-F238E27FC236}">
                <a16:creationId xmlns:a16="http://schemas.microsoft.com/office/drawing/2014/main" id="{607055A4-7638-27B2-6EAD-90B14FDC1153}"/>
              </a:ext>
            </a:extLst>
          </p:cNvPr>
          <p:cNvSpPr>
            <a:spLocks noGrp="1"/>
          </p:cNvSpPr>
          <p:nvPr>
            <p:ph type="sldNum" sz="quarter" idx="12"/>
          </p:nvPr>
        </p:nvSpPr>
        <p:spPr/>
        <p:txBody>
          <a:bodyPr/>
          <a:lstStyle/>
          <a:p>
            <a:fld id="{3A98EE3D-8CD1-4C3F-BD1C-C98C9596463C}" type="slidenum">
              <a:rPr lang="en-US" smtClean="0"/>
              <a:t>41</a:t>
            </a:fld>
            <a:endParaRPr lang="en-US"/>
          </a:p>
        </p:txBody>
      </p:sp>
      <p:sp>
        <p:nvSpPr>
          <p:cNvPr id="4" name="Rectangle 3">
            <a:extLst>
              <a:ext uri="{FF2B5EF4-FFF2-40B4-BE49-F238E27FC236}">
                <a16:creationId xmlns:a16="http://schemas.microsoft.com/office/drawing/2014/main" id="{E2730D46-1997-A05B-E13A-6A1F9B52664B}"/>
              </a:ext>
            </a:extLst>
          </p:cNvPr>
          <p:cNvSpPr/>
          <p:nvPr/>
        </p:nvSpPr>
        <p:spPr>
          <a:xfrm>
            <a:off x="2783760" y="1556616"/>
            <a:ext cx="7621572" cy="5412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0000" indent="-306000">
              <a:buFont typeface="Arial" panose="020B0604020202020204" pitchFamily="34" charset="0"/>
              <a:buChar char="•"/>
            </a:pPr>
            <a:r>
              <a:rPr lang="en-US" sz="2300">
                <a:solidFill>
                  <a:srgbClr val="002060"/>
                </a:solidFill>
                <a:latin typeface="Segoe UI" panose="020B0502040204020203" pitchFamily="34" charset="0"/>
                <a:hlinkClick r:id="rId2">
                  <a:extLst>
                    <a:ext uri="{A12FA001-AC4F-418D-AE19-62706E023703}">
                      <ahyp:hlinkClr xmlns:ahyp="http://schemas.microsoft.com/office/drawing/2018/hyperlinkcolor" val="tx"/>
                    </a:ext>
                  </a:extLst>
                </a:hlinkClick>
              </a:rPr>
              <a:t>Health History Form</a:t>
            </a:r>
            <a:endParaRPr lang="en-US" sz="2300">
              <a:solidFill>
                <a:srgbClr val="002060"/>
              </a:solidFill>
              <a:latin typeface="Segoe UI" panose="020B0502040204020203" pitchFamily="34" charset="0"/>
            </a:endParaRPr>
          </a:p>
          <a:p>
            <a:pPr marL="630000" indent="-306000">
              <a:buFont typeface="Arial" panose="020B0604020202020204" pitchFamily="34" charset="0"/>
              <a:buChar char="•"/>
            </a:pPr>
            <a:endParaRPr lang="en-US" sz="2300">
              <a:solidFill>
                <a:srgbClr val="002060"/>
              </a:solidFill>
              <a:latin typeface="Segoe UI" panose="020B0502040204020203" pitchFamily="34" charset="0"/>
            </a:endParaRPr>
          </a:p>
          <a:p>
            <a:pPr marL="630000" indent="-306000">
              <a:buFont typeface="Arial" panose="020B0604020202020204" pitchFamily="34" charset="0"/>
              <a:buChar char="•"/>
            </a:pPr>
            <a:r>
              <a:rPr lang="en-US" sz="2300">
                <a:solidFill>
                  <a:srgbClr val="002060"/>
                </a:solidFill>
                <a:latin typeface="Segoe UI" panose="020B0502040204020203" pitchFamily="34" charset="0"/>
                <a:hlinkClick r:id="rId3">
                  <a:extLst>
                    <a:ext uri="{A12FA001-AC4F-418D-AE19-62706E023703}">
                      <ahyp:hlinkClr xmlns:ahyp="http://schemas.microsoft.com/office/drawing/2018/hyperlinkcolor" val="tx"/>
                    </a:ext>
                  </a:extLst>
                </a:hlinkClick>
              </a:rPr>
              <a:t>Mental Health Referral and Feedback Form</a:t>
            </a:r>
            <a:r>
              <a:rPr lang="en-US" sz="2300">
                <a:solidFill>
                  <a:srgbClr val="002060"/>
                </a:solidFill>
                <a:latin typeface="Segoe UI" panose="020B0502040204020203" pitchFamily="34" charset="0"/>
              </a:rPr>
              <a:t>​ </a:t>
            </a:r>
          </a:p>
          <a:p>
            <a:pPr marL="630000" indent="-306000">
              <a:buFont typeface="Arial" panose="020B0604020202020204" pitchFamily="34" charset="0"/>
              <a:buChar char="•"/>
            </a:pPr>
            <a:endParaRPr lang="en-US" sz="2300">
              <a:solidFill>
                <a:srgbClr val="002060"/>
              </a:solidFill>
              <a:latin typeface="Segoe UI" panose="020B0502040204020203" pitchFamily="34" charset="0"/>
            </a:endParaRPr>
          </a:p>
          <a:p>
            <a:pPr marL="630000" indent="-306000">
              <a:buFont typeface="Arial" panose="020B0604020202020204" pitchFamily="34" charset="0"/>
              <a:buChar char="•"/>
            </a:pPr>
            <a:r>
              <a:rPr lang="en-US" sz="2300" b="0" i="0" u="none" strike="noStrike">
                <a:solidFill>
                  <a:srgbClr val="002060"/>
                </a:solidFill>
                <a:effectLst/>
                <a:latin typeface="Segoe UI" panose="020B0502040204020203" pitchFamily="34" charset="0"/>
                <a:hlinkClick r:id="rId4">
                  <a:extLst>
                    <a:ext uri="{A12FA001-AC4F-418D-AE19-62706E023703}">
                      <ahyp:hlinkClr xmlns:ahyp="http://schemas.microsoft.com/office/drawing/2018/hyperlinkcolor" val="tx"/>
                    </a:ext>
                  </a:extLst>
                </a:hlinkClick>
              </a:rPr>
              <a:t>TEAP/TUPP Ref​erral Form</a:t>
            </a:r>
            <a:endParaRPr lang="en-US" sz="2300" b="0" i="0" u="none" strike="noStrike">
              <a:solidFill>
                <a:srgbClr val="002060"/>
              </a:solidFill>
              <a:effectLst/>
              <a:latin typeface="Segoe UI" panose="020B0502040204020203" pitchFamily="34" charset="0"/>
            </a:endParaRPr>
          </a:p>
          <a:p>
            <a:pPr marL="324000"/>
            <a:endParaRPr lang="en-US" sz="2300" b="0" i="0" u="none" strike="noStrike">
              <a:solidFill>
                <a:srgbClr val="002060"/>
              </a:solidFill>
              <a:effectLst/>
              <a:latin typeface="Segoe UI" panose="020B0502040204020203" pitchFamily="34" charset="0"/>
            </a:endParaRPr>
          </a:p>
          <a:p>
            <a:pPr marL="630000" indent="-306000">
              <a:buFont typeface="Arial" panose="020B0604020202020204" pitchFamily="34" charset="0"/>
              <a:buChar char="•"/>
            </a:pPr>
            <a:r>
              <a:rPr lang="en-US" sz="2300">
                <a:solidFill>
                  <a:srgbClr val="002060"/>
                </a:solidFill>
                <a:latin typeface="Segoe UI" panose="020B0502040204020203" pitchFamily="34" charset="0"/>
                <a:hlinkClick r:id="rId5">
                  <a:extLst>
                    <a:ext uri="{A12FA001-AC4F-418D-AE19-62706E023703}">
                      <ahyp:hlinkClr xmlns:ahyp="http://schemas.microsoft.com/office/drawing/2018/hyperlinkcolor" val="tx"/>
                    </a:ext>
                  </a:extLst>
                </a:hlinkClick>
              </a:rPr>
              <a:t>Social Intake Form</a:t>
            </a:r>
            <a:endParaRPr lang="en-US" sz="2300">
              <a:solidFill>
                <a:srgbClr val="002060"/>
              </a:solidFill>
              <a:latin typeface="Segoe UI" panose="020B0502040204020203" pitchFamily="34" charset="0"/>
            </a:endParaRPr>
          </a:p>
          <a:p>
            <a:pPr marL="630000" indent="-306000">
              <a:buFont typeface="Arial" panose="020B0604020202020204" pitchFamily="34" charset="0"/>
              <a:buChar char="•"/>
            </a:pPr>
            <a:endParaRPr lang="en-US" sz="2300">
              <a:solidFill>
                <a:srgbClr val="002060"/>
              </a:solidFill>
              <a:latin typeface="Segoe UI" panose="020B0502040204020203" pitchFamily="34" charset="0"/>
            </a:endParaRPr>
          </a:p>
          <a:p>
            <a:pPr marL="630000" indent="-306000">
              <a:buFont typeface="Arial" panose="020B0604020202020204" pitchFamily="34" charset="0"/>
              <a:buChar char="•"/>
            </a:pPr>
            <a:r>
              <a:rPr lang="en-US" sz="2300" b="0" i="0" u="none" strike="noStrike">
                <a:solidFill>
                  <a:srgbClr val="002060"/>
                </a:solidFill>
                <a:effectLst/>
                <a:latin typeface="Segoe UI" panose="020B0502040204020203" pitchFamily="34" charset="0"/>
                <a:hlinkClick r:id="rId6">
                  <a:extLst>
                    <a:ext uri="{A12FA001-AC4F-418D-AE19-62706E023703}">
                      <ahyp:hlinkClr xmlns:ahyp="http://schemas.microsoft.com/office/drawing/2018/hyperlinkcolor" val="tx"/>
                    </a:ext>
                  </a:extLst>
                </a:hlinkClick>
              </a:rPr>
              <a:t>Mental Health Intake Assessment Form Fillable Form</a:t>
            </a:r>
            <a:endParaRPr lang="en-US" sz="2300" b="0" i="0" u="none" strike="noStrike">
              <a:solidFill>
                <a:srgbClr val="002060"/>
              </a:solidFill>
              <a:effectLst/>
              <a:latin typeface="Segoe UI" panose="020B0502040204020203" pitchFamily="34" charset="0"/>
            </a:endParaRPr>
          </a:p>
          <a:p>
            <a:pPr marL="630000" indent="-306000">
              <a:buFont typeface="Arial" panose="020B0604020202020204" pitchFamily="34" charset="0"/>
              <a:buChar char="•"/>
            </a:pPr>
            <a:endParaRPr lang="en-US" sz="2300">
              <a:solidFill>
                <a:srgbClr val="002060"/>
              </a:solidFill>
              <a:latin typeface="Segoe UI" panose="020B0502040204020203" pitchFamily="34" charset="0"/>
            </a:endParaRPr>
          </a:p>
          <a:p>
            <a:pPr marL="630000" indent="-306000" algn="l">
              <a:buFont typeface="Arial" panose="020B0604020202020204" pitchFamily="34" charset="0"/>
              <a:buChar char="•"/>
            </a:pPr>
            <a:r>
              <a:rPr lang="en-US" sz="2300" b="0" i="0" u="none" strike="noStrike">
                <a:solidFill>
                  <a:srgbClr val="002060"/>
                </a:solidFill>
                <a:effectLst/>
                <a:latin typeface="Segoe UI" panose="020B0502040204020203" pitchFamily="34" charset="0"/>
                <a:hlinkClick r:id="rId7">
                  <a:extLst>
                    <a:ext uri="{A12FA001-AC4F-418D-AE19-62706E023703}">
                      <ahyp:hlinkClr xmlns:ahyp="http://schemas.microsoft.com/office/drawing/2018/hyperlinkcolor" val="tx"/>
                    </a:ext>
                  </a:extLst>
                </a:hlinkClick>
              </a:rPr>
              <a:t>Disability Referral ​Form</a:t>
            </a:r>
            <a:endParaRPr lang="en-US" sz="2300" b="0" i="0" u="none" strike="noStrike">
              <a:solidFill>
                <a:srgbClr val="002060"/>
              </a:solidFill>
              <a:effectLst/>
              <a:latin typeface="Segoe UI" panose="020B0502040204020203" pitchFamily="34" charset="0"/>
            </a:endParaRPr>
          </a:p>
          <a:p>
            <a:pPr marL="630000" indent="-306000" algn="l">
              <a:buFont typeface="Arial" panose="020B0604020202020204" pitchFamily="34" charset="0"/>
              <a:buChar char="•"/>
            </a:pPr>
            <a:endParaRPr lang="en-US" sz="2300">
              <a:solidFill>
                <a:srgbClr val="002060"/>
              </a:solidFill>
              <a:latin typeface="Segoe UI" panose="020B0502040204020203" pitchFamily="34" charset="0"/>
            </a:endParaRPr>
          </a:p>
          <a:p>
            <a:pPr marL="630000" indent="-306000" algn="l">
              <a:buFont typeface="Arial" panose="020B0604020202020204" pitchFamily="34" charset="0"/>
              <a:buChar char="•"/>
            </a:pPr>
            <a:r>
              <a:rPr lang="en-US" sz="2300" b="0" i="0" u="none" strike="noStrike">
                <a:solidFill>
                  <a:srgbClr val="002060"/>
                </a:solidFill>
                <a:effectLst/>
                <a:latin typeface="Segoe UI" panose="020B0502040204020203" pitchFamily="34" charset="0"/>
                <a:hlinkClick r:id="rId8">
                  <a:extLst>
                    <a:ext uri="{A12FA001-AC4F-418D-AE19-62706E023703}">
                      <ahyp:hlinkClr xmlns:ahyp="http://schemas.microsoft.com/office/drawing/2018/hyperlinkcolor" val="tx"/>
                    </a:ext>
                  </a:extLst>
                </a:hlinkClick>
              </a:rPr>
              <a:t>Mental Health Case Management Form</a:t>
            </a:r>
            <a:endParaRPr lang="en-US" sz="2300">
              <a:solidFill>
                <a:srgbClr val="002060"/>
              </a:solidFill>
              <a:latin typeface="Segoe UI" panose="020B0502040204020203" pitchFamily="34" charset="0"/>
            </a:endParaRPr>
          </a:p>
        </p:txBody>
      </p:sp>
    </p:spTree>
    <p:extLst>
      <p:ext uri="{BB962C8B-B14F-4D97-AF65-F5344CB8AC3E}">
        <p14:creationId xmlns:p14="http://schemas.microsoft.com/office/powerpoint/2010/main" val="899389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C3869B-FE84-5250-962C-7A096BAD5934}"/>
              </a:ext>
            </a:extLst>
          </p:cNvPr>
          <p:cNvSpPr>
            <a:spLocks noGrp="1"/>
          </p:cNvSpPr>
          <p:nvPr>
            <p:ph type="sldNum" sz="quarter" idx="12"/>
          </p:nvPr>
        </p:nvSpPr>
        <p:spPr/>
        <p:txBody>
          <a:bodyPr/>
          <a:lstStyle/>
          <a:p>
            <a:fld id="{3A98EE3D-8CD1-4C3F-BD1C-C98C9596463C}" type="slidenum">
              <a:rPr lang="en-US" smtClean="0"/>
              <a:t>42</a:t>
            </a:fld>
            <a:endParaRPr lang="en-US"/>
          </a:p>
        </p:txBody>
      </p:sp>
      <p:sp>
        <p:nvSpPr>
          <p:cNvPr id="5" name="Title 3">
            <a:extLst>
              <a:ext uri="{FF2B5EF4-FFF2-40B4-BE49-F238E27FC236}">
                <a16:creationId xmlns:a16="http://schemas.microsoft.com/office/drawing/2014/main" id="{34FE63B6-A405-B7D6-4FCE-9F102B715C3A}"/>
              </a:ext>
            </a:extLst>
          </p:cNvPr>
          <p:cNvSpPr txBox="1">
            <a:spLocks/>
          </p:cNvSpPr>
          <p:nvPr/>
        </p:nvSpPr>
        <p:spPr>
          <a:xfrm>
            <a:off x="838200" y="863889"/>
            <a:ext cx="10515600" cy="1089602"/>
          </a:xfrm>
          <a:prstGeom prst="rect">
            <a:avLst/>
          </a:prstGeom>
        </p:spPr>
        <p:txBody>
          <a:bodyPr lIns="91440" tIns="45720" rIns="91440" bIns="45720" anchor="t">
            <a:normAutofit/>
          </a:bodyPr>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a:solidFill>
                  <a:srgbClr val="002060"/>
                </a:solidFill>
              </a:rPr>
              <a:t>Job Corps Health Website</a:t>
            </a:r>
          </a:p>
          <a:p>
            <a:pPr algn="ctr"/>
            <a:r>
              <a:rPr lang="en-US" sz="2000">
                <a:solidFill>
                  <a:schemeClr val="accent1"/>
                </a:solidFill>
              </a:rPr>
              <a:t>https://supportservices.jobcorps.gov/Health/Pages/default.aspx</a:t>
            </a:r>
          </a:p>
        </p:txBody>
      </p:sp>
      <p:pic>
        <p:nvPicPr>
          <p:cNvPr id="2" name="Picture 1" descr="A screenshot of a computer&#10;&#10;Description automatically generated">
            <a:extLst>
              <a:ext uri="{FF2B5EF4-FFF2-40B4-BE49-F238E27FC236}">
                <a16:creationId xmlns:a16="http://schemas.microsoft.com/office/drawing/2014/main" id="{B9D37079-25C6-316C-DBB8-E61BBB2D4D10}"/>
              </a:ext>
            </a:extLst>
          </p:cNvPr>
          <p:cNvPicPr>
            <a:picLocks noChangeAspect="1"/>
          </p:cNvPicPr>
          <p:nvPr/>
        </p:nvPicPr>
        <p:blipFill>
          <a:blip r:embed="rId2"/>
          <a:stretch>
            <a:fillRect/>
          </a:stretch>
        </p:blipFill>
        <p:spPr>
          <a:xfrm>
            <a:off x="1010410" y="2300376"/>
            <a:ext cx="10173842" cy="4298832"/>
          </a:xfrm>
          <a:prstGeom prst="rect">
            <a:avLst/>
          </a:prstGeom>
        </p:spPr>
      </p:pic>
    </p:spTree>
    <p:extLst>
      <p:ext uri="{BB962C8B-B14F-4D97-AF65-F5344CB8AC3E}">
        <p14:creationId xmlns:p14="http://schemas.microsoft.com/office/powerpoint/2010/main" val="2727265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80875BA-90F6-5F05-3DF9-4B27177A0519}"/>
              </a:ext>
            </a:extLst>
          </p:cNvPr>
          <p:cNvSpPr>
            <a:spLocks noGrp="1"/>
          </p:cNvSpPr>
          <p:nvPr>
            <p:ph type="title"/>
          </p:nvPr>
        </p:nvSpPr>
        <p:spPr>
          <a:xfrm>
            <a:off x="1103303" y="787967"/>
            <a:ext cx="9971282" cy="1396772"/>
          </a:xfrm>
        </p:spPr>
        <p:txBody>
          <a:bodyPr>
            <a:normAutofit/>
          </a:bodyPr>
          <a:lstStyle/>
          <a:p>
            <a:pPr algn="ctr"/>
            <a:r>
              <a:rPr lang="en-US" sz="3600">
                <a:solidFill>
                  <a:srgbClr val="002060"/>
                </a:solidFill>
              </a:rPr>
              <a:t>Job Corps Disability website</a:t>
            </a:r>
            <a:br>
              <a:rPr lang="en-US"/>
            </a:br>
            <a:r>
              <a:rPr lang="en-US" sz="2000" u="sng">
                <a:solidFill>
                  <a:schemeClr val="accent1"/>
                </a:solidFill>
                <a:latin typeface="Calibri Light"/>
                <a:ea typeface="Calibri Light"/>
                <a:cs typeface="Calibri Light"/>
              </a:rPr>
              <a:t>https://supportservices.jobcorps.gov/disability/Pages/default.aspx</a:t>
            </a:r>
            <a:endParaRPr lang="en-US" sz="2000">
              <a:solidFill>
                <a:schemeClr val="accent1"/>
              </a:solidFill>
            </a:endParaRPr>
          </a:p>
        </p:txBody>
      </p:sp>
      <p:pic>
        <p:nvPicPr>
          <p:cNvPr id="4" name="Picture 3" descr="A screenshot of a website&#10;&#10;Description automatically generated">
            <a:extLst>
              <a:ext uri="{FF2B5EF4-FFF2-40B4-BE49-F238E27FC236}">
                <a16:creationId xmlns:a16="http://schemas.microsoft.com/office/drawing/2014/main" id="{9E05AE60-5751-8F07-51FC-752D56AF8E1A}"/>
              </a:ext>
            </a:extLst>
          </p:cNvPr>
          <p:cNvPicPr>
            <a:picLocks noChangeAspect="1"/>
          </p:cNvPicPr>
          <p:nvPr/>
        </p:nvPicPr>
        <p:blipFill>
          <a:blip r:embed="rId2"/>
          <a:stretch>
            <a:fillRect/>
          </a:stretch>
        </p:blipFill>
        <p:spPr>
          <a:xfrm>
            <a:off x="2015581" y="2383197"/>
            <a:ext cx="8160836" cy="3634486"/>
          </a:xfrm>
          <a:prstGeom prst="rect">
            <a:avLst/>
          </a:prstGeom>
          <a:noFill/>
        </p:spPr>
      </p:pic>
      <p:sp>
        <p:nvSpPr>
          <p:cNvPr id="3" name="Slide Number Placeholder 2">
            <a:extLst>
              <a:ext uri="{FF2B5EF4-FFF2-40B4-BE49-F238E27FC236}">
                <a16:creationId xmlns:a16="http://schemas.microsoft.com/office/drawing/2014/main" id="{A272B4B7-662E-D804-0AEA-01DF06CA997D}"/>
              </a:ext>
            </a:extLst>
          </p:cNvPr>
          <p:cNvSpPr>
            <a:spLocks noGrp="1"/>
          </p:cNvSpPr>
          <p:nvPr>
            <p:ph type="sldNum" sz="quarter" idx="12"/>
          </p:nvPr>
        </p:nvSpPr>
        <p:spPr>
          <a:xfrm>
            <a:off x="10558300" y="6423914"/>
            <a:ext cx="1052510" cy="365125"/>
          </a:xfrm>
        </p:spPr>
        <p:txBody>
          <a:bodyPr anchor="ctr">
            <a:normAutofit/>
          </a:bodyPr>
          <a:lstStyle/>
          <a:p>
            <a:pPr>
              <a:spcAft>
                <a:spcPts val="600"/>
              </a:spcAft>
            </a:pPr>
            <a:fld id="{3A98EE3D-8CD1-4C3F-BD1C-C98C9596463C}" type="slidenum">
              <a:rPr lang="en-US" smtClean="0"/>
              <a:pPr>
                <a:spcAft>
                  <a:spcPts val="600"/>
                </a:spcAft>
              </a:pPr>
              <a:t>43</a:t>
            </a:fld>
            <a:endParaRPr lang="en-US"/>
          </a:p>
        </p:txBody>
      </p:sp>
    </p:spTree>
    <p:extLst>
      <p:ext uri="{BB962C8B-B14F-4D97-AF65-F5344CB8AC3E}">
        <p14:creationId xmlns:p14="http://schemas.microsoft.com/office/powerpoint/2010/main" val="3388183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BF877A-A958-933B-5D6B-1E67A7601A1B}"/>
              </a:ext>
            </a:extLst>
          </p:cNvPr>
          <p:cNvSpPr>
            <a:spLocks noGrp="1"/>
          </p:cNvSpPr>
          <p:nvPr>
            <p:ph type="sldNum" sz="quarter" idx="12"/>
          </p:nvPr>
        </p:nvSpPr>
        <p:spPr/>
        <p:txBody>
          <a:bodyPr/>
          <a:lstStyle/>
          <a:p>
            <a:fld id="{3A98EE3D-8CD1-4C3F-BD1C-C98C9596463C}" type="slidenum">
              <a:rPr lang="en-US" smtClean="0"/>
              <a:t>44</a:t>
            </a:fld>
            <a:endParaRPr lang="en-US"/>
          </a:p>
        </p:txBody>
      </p:sp>
      <p:sp>
        <p:nvSpPr>
          <p:cNvPr id="4" name="Title 3">
            <a:extLst>
              <a:ext uri="{FF2B5EF4-FFF2-40B4-BE49-F238E27FC236}">
                <a16:creationId xmlns:a16="http://schemas.microsoft.com/office/drawing/2014/main" id="{DB70FB92-8DBC-1478-3C42-2384992226A2}"/>
              </a:ext>
            </a:extLst>
          </p:cNvPr>
          <p:cNvSpPr txBox="1">
            <a:spLocks/>
          </p:cNvSpPr>
          <p:nvPr/>
        </p:nvSpPr>
        <p:spPr>
          <a:xfrm>
            <a:off x="512617" y="815624"/>
            <a:ext cx="11096209" cy="1372368"/>
          </a:xfrm>
          <a:prstGeom prst="rect">
            <a:avLst/>
          </a:prstGeom>
        </p:spPr>
        <p:txBody>
          <a:bodyPr lIns="91440" tIns="45720" rIns="91440" bIns="45720" anchor="t">
            <a:normAutofit/>
          </a:bodyPr>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a:solidFill>
                  <a:srgbClr val="002060"/>
                </a:solidFill>
              </a:rPr>
              <a:t>JOB ACCOMMODATION NETWORK (JAN)</a:t>
            </a:r>
          </a:p>
          <a:p>
            <a:pPr algn="ctr"/>
            <a:r>
              <a:rPr lang="en-US" sz="2000">
                <a:solidFill>
                  <a:schemeClr val="accent1"/>
                </a:solidFill>
                <a:hlinkClick r:id="rId2">
                  <a:extLst>
                    <a:ext uri="{A12FA001-AC4F-418D-AE19-62706E023703}">
                      <ahyp:hlinkClr xmlns:ahyp="http://schemas.microsoft.com/office/drawing/2018/hyperlinkcolor" val="tx"/>
                    </a:ext>
                  </a:extLst>
                </a:hlinkClick>
              </a:rPr>
              <a:t>https://askjan.org/disabilities/Anxiety-Disorder.cfm?cssearch=6489910_1</a:t>
            </a:r>
            <a:br>
              <a:rPr lang="en-US" sz="2000">
                <a:solidFill>
                  <a:schemeClr val="accent1"/>
                </a:solidFill>
              </a:rPr>
            </a:br>
            <a:r>
              <a:rPr lang="en-US" sz="2000">
                <a:solidFill>
                  <a:schemeClr val="accent1"/>
                </a:solidFill>
                <a:hlinkClick r:id="rId3">
                  <a:extLst>
                    <a:ext uri="{A12FA001-AC4F-418D-AE19-62706E023703}">
                      <ahyp:hlinkClr xmlns:ahyp="http://schemas.microsoft.com/office/drawing/2018/hyperlinkcolor" val="tx"/>
                    </a:ext>
                  </a:extLst>
                </a:hlinkClick>
              </a:rPr>
              <a:t>http://askjan.org</a:t>
            </a:r>
            <a:endParaRPr lang="en-US" sz="2000">
              <a:solidFill>
                <a:schemeClr val="accent1"/>
              </a:solidFill>
            </a:endParaRPr>
          </a:p>
          <a:p>
            <a:pPr algn="ctr"/>
            <a:endParaRPr lang="en-US" sz="2000">
              <a:solidFill>
                <a:schemeClr val="tx1"/>
              </a:solidFill>
            </a:endParaRPr>
          </a:p>
        </p:txBody>
      </p:sp>
      <p:pic>
        <p:nvPicPr>
          <p:cNvPr id="10" name="Picture 9">
            <a:extLst>
              <a:ext uri="{FF2B5EF4-FFF2-40B4-BE49-F238E27FC236}">
                <a16:creationId xmlns:a16="http://schemas.microsoft.com/office/drawing/2014/main" id="{B076FA56-1DA3-CF9E-9974-622B50302F1E}"/>
              </a:ext>
            </a:extLst>
          </p:cNvPr>
          <p:cNvPicPr>
            <a:picLocks noChangeAspect="1"/>
          </p:cNvPicPr>
          <p:nvPr/>
        </p:nvPicPr>
        <p:blipFill>
          <a:blip r:embed="rId4"/>
          <a:stretch>
            <a:fillRect/>
          </a:stretch>
        </p:blipFill>
        <p:spPr>
          <a:xfrm>
            <a:off x="2574380" y="2476116"/>
            <a:ext cx="7043239" cy="3954958"/>
          </a:xfrm>
          <a:prstGeom prst="rect">
            <a:avLst/>
          </a:prstGeom>
          <a:ln>
            <a:solidFill>
              <a:schemeClr val="accent1"/>
            </a:solidFill>
          </a:ln>
        </p:spPr>
      </p:pic>
    </p:spTree>
    <p:extLst>
      <p:ext uri="{BB962C8B-B14F-4D97-AF65-F5344CB8AC3E}">
        <p14:creationId xmlns:p14="http://schemas.microsoft.com/office/powerpoint/2010/main" val="4216360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C7B92578-BA63-47A9-A529-C8D672FC9625}"/>
              </a:ext>
              <a:ext uri="{C183D7F6-B498-43B3-948B-1728B52AA6E4}">
                <adec:decorative xmlns:adec="http://schemas.microsoft.com/office/drawing/2017/decorative" val="1"/>
              </a:ext>
            </a:extLst>
          </p:cNvPr>
          <p:cNvCxnSpPr>
            <a:cxnSpLocks/>
          </p:cNvCxnSpPr>
          <p:nvPr/>
        </p:nvCxnSpPr>
        <p:spPr>
          <a:xfrm flipH="1">
            <a:off x="737291" y="575343"/>
            <a:ext cx="13854" cy="193417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0B1EED4-8761-4D39-902B-6FC13A97FA4A}"/>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45</a:t>
            </a:fld>
            <a:endParaRPr lang="en-US"/>
          </a:p>
        </p:txBody>
      </p:sp>
      <p:sp>
        <p:nvSpPr>
          <p:cNvPr id="6" name="Title 5">
            <a:extLst>
              <a:ext uri="{FF2B5EF4-FFF2-40B4-BE49-F238E27FC236}">
                <a16:creationId xmlns:a16="http://schemas.microsoft.com/office/drawing/2014/main" id="{40C6EF2A-38E4-3FAE-5112-BBBE9FFA8C9C}"/>
              </a:ext>
            </a:extLst>
          </p:cNvPr>
          <p:cNvSpPr>
            <a:spLocks noGrp="1"/>
          </p:cNvSpPr>
          <p:nvPr>
            <p:ph type="title"/>
          </p:nvPr>
        </p:nvSpPr>
        <p:spPr>
          <a:xfrm rot="16200000">
            <a:off x="-468228" y="3430335"/>
            <a:ext cx="2411037" cy="569408"/>
          </a:xfrm>
          <a:ln w="38100">
            <a:noFill/>
            <a:prstDash val="dash"/>
          </a:ln>
        </p:spPr>
        <p:txBody>
          <a:bodyPr>
            <a:normAutofit fontScale="90000"/>
          </a:bodyPr>
          <a:lstStyle/>
          <a:p>
            <a:r>
              <a:rPr lang="en-US" sz="3200">
                <a:solidFill>
                  <a:srgbClr val="00246C"/>
                </a:solidFill>
              </a:rPr>
              <a:t>References</a:t>
            </a:r>
          </a:p>
        </p:txBody>
      </p:sp>
      <p:sp>
        <p:nvSpPr>
          <p:cNvPr id="2" name="TextBox 1">
            <a:extLst>
              <a:ext uri="{FF2B5EF4-FFF2-40B4-BE49-F238E27FC236}">
                <a16:creationId xmlns:a16="http://schemas.microsoft.com/office/drawing/2014/main" id="{EE5CADE5-CF26-12CC-6C4A-8C13BEC9EF89}"/>
              </a:ext>
            </a:extLst>
          </p:cNvPr>
          <p:cNvSpPr txBox="1"/>
          <p:nvPr/>
        </p:nvSpPr>
        <p:spPr>
          <a:xfrm>
            <a:off x="1435101" y="1971786"/>
            <a:ext cx="9703244" cy="276999"/>
          </a:xfrm>
          <a:prstGeom prst="rect">
            <a:avLst/>
          </a:prstGeom>
          <a:noFill/>
        </p:spPr>
        <p:txBody>
          <a:bodyPr wrap="square" lIns="91440" tIns="45720" rIns="91440" bIns="45720" anchor="t">
            <a:spAutoFit/>
          </a:bodyPr>
          <a:lstStyle/>
          <a:p>
            <a:r>
              <a:rPr lang="en-US" sz="1200">
                <a:solidFill>
                  <a:schemeClr val="accent1"/>
                </a:solidFill>
              </a:rPr>
              <a:t>Cognitive Load Theory – The Definitive Guide. Becton Loveless,  April 14, 2023. </a:t>
            </a:r>
            <a:r>
              <a:rPr lang="en-US" sz="1200">
                <a:solidFill>
                  <a:srgbClr val="002060"/>
                </a:solidFill>
              </a:rPr>
              <a:t>https://www.educationcorner.com/cognitive-load-theory/</a:t>
            </a:r>
          </a:p>
        </p:txBody>
      </p:sp>
      <p:sp>
        <p:nvSpPr>
          <p:cNvPr id="9" name="TextBox 8">
            <a:extLst>
              <a:ext uri="{FF2B5EF4-FFF2-40B4-BE49-F238E27FC236}">
                <a16:creationId xmlns:a16="http://schemas.microsoft.com/office/drawing/2014/main" id="{F6C50170-7F49-67D0-D160-6236A3E3C76B}"/>
              </a:ext>
            </a:extLst>
          </p:cNvPr>
          <p:cNvSpPr txBox="1"/>
          <p:nvPr/>
        </p:nvSpPr>
        <p:spPr>
          <a:xfrm>
            <a:off x="1435100" y="3201883"/>
            <a:ext cx="9086716" cy="461665"/>
          </a:xfrm>
          <a:prstGeom prst="rect">
            <a:avLst/>
          </a:prstGeom>
          <a:noFill/>
        </p:spPr>
        <p:txBody>
          <a:bodyPr wrap="square">
            <a:spAutoFit/>
          </a:bodyPr>
          <a:lstStyle/>
          <a:p>
            <a:r>
              <a:rPr lang="en-US" sz="1200" b="0" i="0" u="none" strike="noStrike" err="1">
                <a:solidFill>
                  <a:schemeClr val="accent1"/>
                </a:solidFill>
                <a:effectLst/>
              </a:rPr>
              <a:t>Ee</a:t>
            </a:r>
            <a:r>
              <a:rPr lang="en-US" sz="1200" b="0" i="0" u="none" strike="noStrike">
                <a:solidFill>
                  <a:schemeClr val="accent1"/>
                </a:solidFill>
                <a:effectLst/>
              </a:rPr>
              <a:t>, C., Lake, J., Firth, J. </a:t>
            </a:r>
            <a:r>
              <a:rPr lang="en-US" sz="1200" b="0" i="1" u="none" strike="noStrike">
                <a:solidFill>
                  <a:schemeClr val="accent1"/>
                </a:solidFill>
                <a:effectLst/>
              </a:rPr>
              <a:t>et al.</a:t>
            </a:r>
            <a:r>
              <a:rPr lang="en-US" sz="1200" b="0" i="0" u="none" strike="noStrike">
                <a:solidFill>
                  <a:schemeClr val="accent1"/>
                </a:solidFill>
                <a:effectLst/>
              </a:rPr>
              <a:t> An integrative collaborative care model for people with mental illness and physical comorbidities. </a:t>
            </a:r>
            <a:r>
              <a:rPr lang="en-US" sz="1200" b="0" i="1" u="none" strike="noStrike">
                <a:solidFill>
                  <a:schemeClr val="accent1"/>
                </a:solidFill>
                <a:effectLst/>
              </a:rPr>
              <a:t>Int J </a:t>
            </a:r>
            <a:r>
              <a:rPr lang="en-US" sz="1200" b="0" i="1" u="none" strike="noStrike" err="1">
                <a:solidFill>
                  <a:schemeClr val="accent1"/>
                </a:solidFill>
                <a:effectLst/>
              </a:rPr>
              <a:t>Ment</a:t>
            </a:r>
            <a:r>
              <a:rPr lang="en-US" sz="1200" b="0" i="1" u="none" strike="noStrike">
                <a:solidFill>
                  <a:schemeClr val="accent1"/>
                </a:solidFill>
                <a:effectLst/>
              </a:rPr>
              <a:t> Health Syst</a:t>
            </a:r>
            <a:r>
              <a:rPr lang="en-US" sz="1200" b="0" i="0" u="none" strike="noStrike">
                <a:solidFill>
                  <a:schemeClr val="accent1"/>
                </a:solidFill>
                <a:effectLst/>
              </a:rPr>
              <a:t> </a:t>
            </a:r>
            <a:r>
              <a:rPr lang="en-US" sz="1200" b="1" i="0" u="none" strike="noStrike">
                <a:solidFill>
                  <a:schemeClr val="accent1"/>
                </a:solidFill>
                <a:effectLst/>
              </a:rPr>
              <a:t>14</a:t>
            </a:r>
            <a:r>
              <a:rPr lang="en-US" sz="1200" b="0" i="0" u="none" strike="noStrike">
                <a:solidFill>
                  <a:schemeClr val="accent1"/>
                </a:solidFill>
                <a:effectLst/>
              </a:rPr>
              <a:t>, 83 (2020). </a:t>
            </a:r>
            <a:r>
              <a:rPr lang="en-US" sz="1200" b="0" i="0" u="none" strike="noStrike">
                <a:solidFill>
                  <a:srgbClr val="002060"/>
                </a:solidFill>
                <a:effectLst/>
              </a:rPr>
              <a:t>https://</a:t>
            </a:r>
            <a:r>
              <a:rPr lang="en-US" sz="1200" b="0" i="0" u="none" strike="noStrike" err="1">
                <a:solidFill>
                  <a:srgbClr val="002060"/>
                </a:solidFill>
                <a:effectLst/>
              </a:rPr>
              <a:t>doi.org</a:t>
            </a:r>
            <a:r>
              <a:rPr lang="en-US" sz="1200" b="0" i="0" u="none" strike="noStrike">
                <a:solidFill>
                  <a:srgbClr val="002060"/>
                </a:solidFill>
                <a:effectLst/>
              </a:rPr>
              <a:t>/10.1186/s13033-020-00410-6</a:t>
            </a:r>
            <a:endParaRPr lang="en-US" sz="1200">
              <a:solidFill>
                <a:srgbClr val="002060"/>
              </a:solidFill>
            </a:endParaRPr>
          </a:p>
        </p:txBody>
      </p:sp>
      <p:sp>
        <p:nvSpPr>
          <p:cNvPr id="15" name="TextBox 14">
            <a:extLst>
              <a:ext uri="{FF2B5EF4-FFF2-40B4-BE49-F238E27FC236}">
                <a16:creationId xmlns:a16="http://schemas.microsoft.com/office/drawing/2014/main" id="{44A4838D-0F63-967A-301C-2126B5CEE253}"/>
              </a:ext>
            </a:extLst>
          </p:cNvPr>
          <p:cNvSpPr txBox="1"/>
          <p:nvPr/>
        </p:nvSpPr>
        <p:spPr>
          <a:xfrm>
            <a:off x="1435110" y="1257478"/>
            <a:ext cx="10021889" cy="461665"/>
          </a:xfrm>
          <a:prstGeom prst="rect">
            <a:avLst/>
          </a:prstGeom>
          <a:noFill/>
        </p:spPr>
        <p:txBody>
          <a:bodyPr wrap="square">
            <a:spAutoFit/>
          </a:bodyPr>
          <a:lstStyle/>
          <a:p>
            <a:r>
              <a:rPr lang="en-US" sz="1200">
                <a:solidFill>
                  <a:schemeClr val="accent1"/>
                </a:solidFill>
              </a:rPr>
              <a:t>Cognitive Load Theory: A guide to applying cognitive load theory to your teaching. Medical College of Wisconsin, Office of Education Improvement. May 2022. </a:t>
            </a:r>
            <a:r>
              <a:rPr lang="en-US" sz="1200">
                <a:solidFill>
                  <a:srgbClr val="002060"/>
                </a:solidFill>
              </a:rPr>
              <a:t>https://</a:t>
            </a:r>
            <a:r>
              <a:rPr lang="en-US" sz="1200" err="1">
                <a:solidFill>
                  <a:srgbClr val="002060"/>
                </a:solidFill>
              </a:rPr>
              <a:t>www.mcw.edu</a:t>
            </a:r>
            <a:r>
              <a:rPr lang="en-US" sz="1200">
                <a:solidFill>
                  <a:srgbClr val="002060"/>
                </a:solidFill>
              </a:rPr>
              <a:t>/-/media/MCW/Education/Academic-Affairs/OEI/Faculty-Quick-Guides/Cognitive-Load-</a:t>
            </a:r>
            <a:r>
              <a:rPr lang="en-US" sz="1200" err="1">
                <a:solidFill>
                  <a:srgbClr val="002060"/>
                </a:solidFill>
              </a:rPr>
              <a:t>Theory.pdf</a:t>
            </a:r>
            <a:endParaRPr lang="en-US" sz="1200">
              <a:solidFill>
                <a:srgbClr val="002060"/>
              </a:solidFill>
            </a:endParaRPr>
          </a:p>
        </p:txBody>
      </p:sp>
      <p:sp>
        <p:nvSpPr>
          <p:cNvPr id="4" name="TextBox 3">
            <a:extLst>
              <a:ext uri="{FF2B5EF4-FFF2-40B4-BE49-F238E27FC236}">
                <a16:creationId xmlns:a16="http://schemas.microsoft.com/office/drawing/2014/main" id="{71A64F28-D55C-146D-46D2-32DF045512CD}"/>
              </a:ext>
            </a:extLst>
          </p:cNvPr>
          <p:cNvSpPr txBox="1"/>
          <p:nvPr/>
        </p:nvSpPr>
        <p:spPr>
          <a:xfrm>
            <a:off x="1435101" y="2501428"/>
            <a:ext cx="9691999" cy="461665"/>
          </a:xfrm>
          <a:prstGeom prst="rect">
            <a:avLst/>
          </a:prstGeom>
          <a:noFill/>
        </p:spPr>
        <p:txBody>
          <a:bodyPr wrap="square">
            <a:spAutoFit/>
          </a:bodyPr>
          <a:lstStyle/>
          <a:p>
            <a:r>
              <a:rPr lang="en-US" sz="1200" i="0" u="none" strike="noStrike">
                <a:solidFill>
                  <a:schemeClr val="accent1"/>
                </a:solidFill>
                <a:effectLst/>
              </a:rPr>
              <a:t>Cognitive Overload,  Anxiety, Cognitive Fatigue,  Avoidance Behavior and Data Literacy in Big Data environments. Information Processing &amp; Management. Giudice da Silva Cezar, B. &amp; </a:t>
            </a:r>
            <a:r>
              <a:rPr lang="en-US" sz="1200" i="0" u="none" strike="noStrike" err="1">
                <a:solidFill>
                  <a:schemeClr val="accent1"/>
                </a:solidFill>
                <a:effectLst/>
              </a:rPr>
              <a:t>Gastaud</a:t>
            </a:r>
            <a:r>
              <a:rPr lang="en-US" sz="1200" i="0" u="none" strike="noStrike">
                <a:solidFill>
                  <a:schemeClr val="accent1"/>
                </a:solidFill>
                <a:effectLst/>
              </a:rPr>
              <a:t> </a:t>
            </a:r>
            <a:r>
              <a:rPr lang="en-US" sz="1200" i="0" u="none" strike="noStrike" err="1">
                <a:solidFill>
                  <a:schemeClr val="accent1"/>
                </a:solidFill>
                <a:effectLst/>
              </a:rPr>
              <a:t>Macada</a:t>
            </a:r>
            <a:r>
              <a:rPr lang="en-US" sz="1200">
                <a:solidFill>
                  <a:schemeClr val="accent1"/>
                </a:solidFill>
              </a:rPr>
              <a:t>, A. Volume 60, Issue 6, November 2023, 103482. </a:t>
            </a:r>
            <a:r>
              <a:rPr lang="en-US" sz="1200" b="0" i="0" strike="noStrike">
                <a:solidFill>
                  <a:srgbClr val="002060"/>
                </a:solidFill>
                <a:effectLst/>
                <a:hlinkClick r:id="rId3" tooltip="Persistent link using digital object identifier">
                  <a:extLst>
                    <a:ext uri="{A12FA001-AC4F-418D-AE19-62706E023703}">
                      <ahyp:hlinkClr xmlns:ahyp="http://schemas.microsoft.com/office/drawing/2018/hyperlinkcolor" val="tx"/>
                    </a:ext>
                  </a:extLst>
                </a:hlinkClick>
              </a:rPr>
              <a:t>https://doi.org/10.1016/j.ipm.2023.103482</a:t>
            </a:r>
            <a:endParaRPr lang="en-US" sz="1200" i="0" strike="noStrike">
              <a:solidFill>
                <a:srgbClr val="002060"/>
              </a:solidFill>
              <a:effectLst/>
            </a:endParaRPr>
          </a:p>
        </p:txBody>
      </p:sp>
      <p:sp>
        <p:nvSpPr>
          <p:cNvPr id="7" name="TextBox 6">
            <a:extLst>
              <a:ext uri="{FF2B5EF4-FFF2-40B4-BE49-F238E27FC236}">
                <a16:creationId xmlns:a16="http://schemas.microsoft.com/office/drawing/2014/main" id="{C50B4F8F-370B-28E7-DD0E-3CA55D014458}"/>
              </a:ext>
            </a:extLst>
          </p:cNvPr>
          <p:cNvSpPr txBox="1"/>
          <p:nvPr/>
        </p:nvSpPr>
        <p:spPr>
          <a:xfrm>
            <a:off x="1435100" y="4460044"/>
            <a:ext cx="9528196" cy="461665"/>
          </a:xfrm>
          <a:prstGeom prst="rect">
            <a:avLst/>
          </a:prstGeom>
          <a:noFill/>
        </p:spPr>
        <p:txBody>
          <a:bodyPr wrap="square">
            <a:spAutoFit/>
          </a:bodyPr>
          <a:lstStyle/>
          <a:p>
            <a:r>
              <a:rPr lang="en-US" sz="1200">
                <a:solidFill>
                  <a:srgbClr val="EA7A23"/>
                </a:solidFill>
              </a:rPr>
              <a:t>Fung, K., Alden, L.E., </a:t>
            </a:r>
            <a:r>
              <a:rPr lang="en-US" sz="1200" err="1">
                <a:solidFill>
                  <a:srgbClr val="EA7A23"/>
                </a:solidFill>
              </a:rPr>
              <a:t>Sernasie</a:t>
            </a:r>
            <a:r>
              <a:rPr lang="en-US" sz="1200">
                <a:solidFill>
                  <a:srgbClr val="EA7A23"/>
                </a:solidFill>
              </a:rPr>
              <a:t> C. Social anxiety and the acquisition of anxiety towards self-attributes. </a:t>
            </a:r>
            <a:r>
              <a:rPr lang="en-US" sz="1200" err="1">
                <a:solidFill>
                  <a:srgbClr val="EA7A23"/>
                </a:solidFill>
              </a:rPr>
              <a:t>Cogn</a:t>
            </a:r>
            <a:r>
              <a:rPr lang="en-US" sz="1200">
                <a:solidFill>
                  <a:srgbClr val="EA7A23"/>
                </a:solidFill>
              </a:rPr>
              <a:t>. </a:t>
            </a:r>
            <a:r>
              <a:rPr lang="en-US" sz="1200" err="1">
                <a:solidFill>
                  <a:srgbClr val="EA7A23"/>
                </a:solidFill>
              </a:rPr>
              <a:t>Emot</a:t>
            </a:r>
            <a:r>
              <a:rPr lang="en-US" sz="1200">
                <a:solidFill>
                  <a:srgbClr val="EA7A23"/>
                </a:solidFill>
              </a:rPr>
              <a:t>. 2021;35:680-689. </a:t>
            </a:r>
            <a:r>
              <a:rPr lang="en-US" sz="1200" b="0" i="0" u="none" strike="noStrike">
                <a:solidFill>
                  <a:srgbClr val="002060"/>
                </a:solidFill>
                <a:effectLst/>
                <a:hlinkClick r:id="rId4">
                  <a:extLst>
                    <a:ext uri="{A12FA001-AC4F-418D-AE19-62706E023703}">
                      <ahyp:hlinkClr xmlns:ahyp="http://schemas.microsoft.com/office/drawing/2018/hyperlinkcolor" val="tx"/>
                    </a:ext>
                  </a:extLst>
                </a:hlinkClick>
              </a:rPr>
              <a:t>https://doi.org/10.1080/02699931.2020.1868979</a:t>
            </a:r>
            <a:endParaRPr lang="en-US" sz="1200" b="0" i="0" u="none" strike="noStrike">
              <a:solidFill>
                <a:srgbClr val="002060"/>
              </a:solidFill>
              <a:effectLst/>
            </a:endParaRPr>
          </a:p>
        </p:txBody>
      </p:sp>
      <p:sp>
        <p:nvSpPr>
          <p:cNvPr id="10" name="TextBox 9">
            <a:extLst>
              <a:ext uri="{FF2B5EF4-FFF2-40B4-BE49-F238E27FC236}">
                <a16:creationId xmlns:a16="http://schemas.microsoft.com/office/drawing/2014/main" id="{29FA1096-5530-323B-2A2E-AA6E6FE82BBA}"/>
              </a:ext>
            </a:extLst>
          </p:cNvPr>
          <p:cNvSpPr txBox="1"/>
          <p:nvPr/>
        </p:nvSpPr>
        <p:spPr>
          <a:xfrm>
            <a:off x="1435098" y="5180980"/>
            <a:ext cx="9023669" cy="276999"/>
          </a:xfrm>
          <a:prstGeom prst="rect">
            <a:avLst/>
          </a:prstGeom>
          <a:noFill/>
        </p:spPr>
        <p:txBody>
          <a:bodyPr wrap="square">
            <a:spAutoFit/>
          </a:bodyPr>
          <a:lstStyle/>
          <a:p>
            <a:r>
              <a:rPr lang="en-US" sz="1200" err="1">
                <a:solidFill>
                  <a:schemeClr val="accent1"/>
                </a:solidFill>
              </a:rPr>
              <a:t>InnerDrive</a:t>
            </a:r>
            <a:r>
              <a:rPr lang="en-US" sz="1200">
                <a:solidFill>
                  <a:schemeClr val="accent1"/>
                </a:solidFill>
              </a:rPr>
              <a:t> 4 Ways to overcome cognitive overload in your students. Written by the </a:t>
            </a:r>
            <a:r>
              <a:rPr lang="en-US" sz="1200" err="1">
                <a:solidFill>
                  <a:schemeClr val="accent1"/>
                </a:solidFill>
              </a:rPr>
              <a:t>InnerDrive</a:t>
            </a:r>
            <a:r>
              <a:rPr lang="en-US" sz="1200">
                <a:solidFill>
                  <a:schemeClr val="accent1"/>
                </a:solidFill>
              </a:rPr>
              <a:t> team/ Edited by Bradley Busch. </a:t>
            </a:r>
          </a:p>
        </p:txBody>
      </p:sp>
      <p:sp>
        <p:nvSpPr>
          <p:cNvPr id="12" name="TextBox 11">
            <a:extLst>
              <a:ext uri="{FF2B5EF4-FFF2-40B4-BE49-F238E27FC236}">
                <a16:creationId xmlns:a16="http://schemas.microsoft.com/office/drawing/2014/main" id="{DB9D5A01-3311-E2BD-0751-63DF109E47FC}"/>
              </a:ext>
            </a:extLst>
          </p:cNvPr>
          <p:cNvSpPr txBox="1"/>
          <p:nvPr/>
        </p:nvSpPr>
        <p:spPr>
          <a:xfrm>
            <a:off x="1435101" y="3859079"/>
            <a:ext cx="9528196" cy="461665"/>
          </a:xfrm>
          <a:prstGeom prst="rect">
            <a:avLst/>
          </a:prstGeom>
          <a:noFill/>
        </p:spPr>
        <p:txBody>
          <a:bodyPr wrap="square">
            <a:spAutoFit/>
          </a:bodyPr>
          <a:lstStyle/>
          <a:p>
            <a:r>
              <a:rPr lang="en-US" sz="1200">
                <a:solidFill>
                  <a:schemeClr val="accent1"/>
                </a:solidFill>
              </a:rPr>
              <a:t>Finlay, K. Getty Images. Internet Addiction Disorder: What you need to know about IAD. Last medically reviewed February 21, 2022. </a:t>
            </a:r>
            <a:r>
              <a:rPr lang="en-US" sz="1200">
                <a:solidFill>
                  <a:schemeClr val="tx2"/>
                </a:solidFill>
              </a:rPr>
              <a:t>https://</a:t>
            </a:r>
            <a:r>
              <a:rPr lang="en-US" sz="1200" err="1">
                <a:solidFill>
                  <a:schemeClr val="tx2"/>
                </a:solidFill>
              </a:rPr>
              <a:t>psychcentral.com</a:t>
            </a:r>
            <a:r>
              <a:rPr lang="en-US" sz="1200">
                <a:solidFill>
                  <a:schemeClr val="tx2"/>
                </a:solidFill>
              </a:rPr>
              <a:t>/addictions/net-addiction</a:t>
            </a:r>
          </a:p>
        </p:txBody>
      </p:sp>
      <p:sp>
        <p:nvSpPr>
          <p:cNvPr id="3" name="TextBox 2">
            <a:extLst>
              <a:ext uri="{FF2B5EF4-FFF2-40B4-BE49-F238E27FC236}">
                <a16:creationId xmlns:a16="http://schemas.microsoft.com/office/drawing/2014/main" id="{0974471B-0EAD-5908-E026-0A5065918113}"/>
              </a:ext>
            </a:extLst>
          </p:cNvPr>
          <p:cNvSpPr txBox="1"/>
          <p:nvPr/>
        </p:nvSpPr>
        <p:spPr>
          <a:xfrm>
            <a:off x="1435100" y="780295"/>
            <a:ext cx="10021898" cy="276999"/>
          </a:xfrm>
          <a:prstGeom prst="rect">
            <a:avLst/>
          </a:prstGeom>
          <a:noFill/>
        </p:spPr>
        <p:txBody>
          <a:bodyPr wrap="square" lIns="91440" tIns="45720" rIns="91440" bIns="45720" anchor="t">
            <a:spAutoFit/>
          </a:bodyPr>
          <a:lstStyle/>
          <a:p>
            <a:r>
              <a:rPr lang="en-US" sz="1200">
                <a:solidFill>
                  <a:schemeClr val="accent1"/>
                </a:solidFill>
                <a:ea typeface="+mn-lt"/>
                <a:cs typeface="+mn-lt"/>
              </a:rPr>
              <a:t>Anxiety disorders and GABA neurotransmission: a disturbance of modulation – PMC</a:t>
            </a:r>
            <a:r>
              <a:rPr lang="en-US" sz="1200">
                <a:solidFill>
                  <a:schemeClr val="tx2"/>
                </a:solidFill>
                <a:ea typeface="+mn-lt"/>
                <a:cs typeface="+mn-lt"/>
              </a:rPr>
              <a:t> </a:t>
            </a:r>
            <a:r>
              <a:rPr lang="en-US" sz="1200">
                <a:solidFill>
                  <a:srgbClr val="002060"/>
                </a:solidFill>
                <a:ea typeface="+mn-lt"/>
                <a:cs typeface="+mn-lt"/>
                <a:hlinkClick r:id="rId5">
                  <a:extLst>
                    <a:ext uri="{A12FA001-AC4F-418D-AE19-62706E023703}">
                      <ahyp:hlinkClr xmlns:ahyp="http://schemas.microsoft.com/office/drawing/2018/hyperlinkcolor" val="tx"/>
                    </a:ext>
                  </a:extLst>
                </a:hlinkClick>
              </a:rPr>
              <a:t>https://www.ncbi.nlm.nih.gov/pmc/articles/PMC4303399/</a:t>
            </a:r>
            <a:endParaRPr lang="en-US" sz="1200">
              <a:solidFill>
                <a:srgbClr val="002060"/>
              </a:solidFill>
              <a:hlinkClick r:id="rId5">
                <a:extLst>
                  <a:ext uri="{A12FA001-AC4F-418D-AE19-62706E023703}">
                    <ahyp:hlinkClr xmlns:ahyp="http://schemas.microsoft.com/office/drawing/2018/hyperlinkcolor" val="tx"/>
                  </a:ext>
                </a:extLst>
              </a:hlinkClick>
            </a:endParaRPr>
          </a:p>
        </p:txBody>
      </p:sp>
      <p:sp>
        <p:nvSpPr>
          <p:cNvPr id="8" name="TextBox 12">
            <a:extLst>
              <a:ext uri="{FF2B5EF4-FFF2-40B4-BE49-F238E27FC236}">
                <a16:creationId xmlns:a16="http://schemas.microsoft.com/office/drawing/2014/main" id="{386B136C-7D6D-E549-E918-C708B1A803D3}"/>
              </a:ext>
            </a:extLst>
          </p:cNvPr>
          <p:cNvSpPr txBox="1"/>
          <p:nvPr/>
        </p:nvSpPr>
        <p:spPr>
          <a:xfrm>
            <a:off x="1435099" y="5717495"/>
            <a:ext cx="9528196" cy="6463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0" i="0" u="none" strike="noStrike">
                <a:solidFill>
                  <a:schemeClr val="accent1"/>
                </a:solidFill>
                <a:effectLst/>
              </a:rPr>
              <a:t>King ALS,  </a:t>
            </a:r>
            <a:r>
              <a:rPr lang="en-US" sz="1200" b="0" i="0" u="none" strike="noStrike" err="1">
                <a:solidFill>
                  <a:schemeClr val="accent1"/>
                </a:solidFill>
                <a:effectLst/>
              </a:rPr>
              <a:t>Valença</a:t>
            </a:r>
            <a:r>
              <a:rPr lang="en-US" sz="1200" b="0" i="0" u="none" strike="noStrike">
                <a:solidFill>
                  <a:schemeClr val="accent1"/>
                </a:solidFill>
                <a:effectLst/>
              </a:rPr>
              <a:t> AM, Silva AC, </a:t>
            </a:r>
            <a:r>
              <a:rPr lang="en-US" sz="1200" b="0" i="0" u="none" strike="noStrike" err="1">
                <a:solidFill>
                  <a:schemeClr val="accent1"/>
                </a:solidFill>
                <a:effectLst/>
              </a:rPr>
              <a:t>Sancassiani</a:t>
            </a:r>
            <a:r>
              <a:rPr lang="en-US" sz="1200" b="0" i="0" u="none" strike="noStrike">
                <a:solidFill>
                  <a:schemeClr val="accent1"/>
                </a:solidFill>
                <a:effectLst/>
              </a:rPr>
              <a:t> F, Machado S, </a:t>
            </a:r>
            <a:r>
              <a:rPr lang="en-US" sz="1200" b="0" i="0" u="none" strike="noStrike" err="1">
                <a:solidFill>
                  <a:schemeClr val="accent1"/>
                </a:solidFill>
                <a:effectLst/>
              </a:rPr>
              <a:t>Nardi</a:t>
            </a:r>
            <a:r>
              <a:rPr lang="en-US" sz="1200" b="0" i="0" u="none" strike="noStrike">
                <a:solidFill>
                  <a:schemeClr val="accent1"/>
                </a:solidFill>
                <a:effectLst/>
              </a:rPr>
              <a:t> AE. “Nomophobia”: Impact of cell phone use interfering with symptoms and emotions of individuals with panic disorder compared with a control group. </a:t>
            </a:r>
            <a:r>
              <a:rPr lang="en-US" sz="1200" b="0" i="1" u="none" strike="noStrike">
                <a:solidFill>
                  <a:schemeClr val="accent1"/>
                </a:solidFill>
                <a:effectLst/>
              </a:rPr>
              <a:t>Clin </a:t>
            </a:r>
            <a:r>
              <a:rPr lang="en-US" sz="1200" b="0" i="1" u="none" strike="noStrike" err="1">
                <a:solidFill>
                  <a:schemeClr val="accent1"/>
                </a:solidFill>
                <a:effectLst/>
              </a:rPr>
              <a:t>Pract</a:t>
            </a:r>
            <a:r>
              <a:rPr lang="en-US" sz="1200" b="0" i="1" u="none" strike="noStrike">
                <a:solidFill>
                  <a:schemeClr val="accent1"/>
                </a:solidFill>
                <a:effectLst/>
              </a:rPr>
              <a:t> Epidemiol Mental Health. </a:t>
            </a:r>
            <a:r>
              <a:rPr lang="en-US" sz="1200" b="0" i="0" u="none" strike="noStrike">
                <a:solidFill>
                  <a:schemeClr val="accent1"/>
                </a:solidFill>
                <a:effectLst/>
              </a:rPr>
              <a:t>2014;10:28–35 DOI: </a:t>
            </a:r>
            <a:r>
              <a:rPr lang="en-PR" sz="1200" b="0" i="0" u="none" strike="noStrike">
                <a:solidFill>
                  <a:schemeClr val="accent1"/>
                </a:solidFill>
                <a:effectLst/>
                <a:hlinkClick r:id="rId6">
                  <a:extLst>
                    <a:ext uri="{A12FA001-AC4F-418D-AE19-62706E023703}">
                      <ahyp:hlinkClr xmlns:ahyp="http://schemas.microsoft.com/office/drawing/2018/hyperlinkcolor" val="tx"/>
                    </a:ext>
                  </a:extLst>
                </a:hlinkClick>
              </a:rPr>
              <a:t>10.2174/1745017901410010028</a:t>
            </a:r>
            <a:r>
              <a:rPr lang="en-PR" sz="1200" b="0" i="0" u="none" strike="noStrike">
                <a:solidFill>
                  <a:schemeClr val="accent1"/>
                </a:solidFill>
                <a:effectLst/>
              </a:rPr>
              <a:t> </a:t>
            </a:r>
            <a:r>
              <a:rPr lang="en-US" sz="1200" b="0" i="0" u="none" strike="noStrike">
                <a:solidFill>
                  <a:srgbClr val="002060"/>
                </a:solidFill>
                <a:effectLst/>
              </a:rPr>
              <a:t>https://</a:t>
            </a:r>
            <a:r>
              <a:rPr lang="en-US" sz="1200" b="0" i="0" u="none" strike="noStrike" err="1">
                <a:solidFill>
                  <a:srgbClr val="002060"/>
                </a:solidFill>
                <a:effectLst/>
              </a:rPr>
              <a:t>pubmed.ncbi.nlm.nih.gov</a:t>
            </a:r>
            <a:r>
              <a:rPr lang="en-US" sz="1200" b="0" i="0" u="none" strike="noStrike">
                <a:solidFill>
                  <a:srgbClr val="002060"/>
                </a:solidFill>
                <a:effectLst/>
              </a:rPr>
              <a:t>/24669231/</a:t>
            </a:r>
            <a:endParaRPr lang="en-PR" sz="1200" b="0" i="0" u="none" strike="noStrike">
              <a:solidFill>
                <a:srgbClr val="002060"/>
              </a:solidFill>
              <a:effectLst/>
            </a:endParaRPr>
          </a:p>
        </p:txBody>
      </p:sp>
    </p:spTree>
    <p:extLst>
      <p:ext uri="{BB962C8B-B14F-4D97-AF65-F5344CB8AC3E}">
        <p14:creationId xmlns:p14="http://schemas.microsoft.com/office/powerpoint/2010/main" val="1205965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C7B92578-BA63-47A9-A529-C8D672FC9625}"/>
              </a:ext>
              <a:ext uri="{C183D7F6-B498-43B3-948B-1728B52AA6E4}">
                <adec:decorative xmlns:adec="http://schemas.microsoft.com/office/drawing/2017/decorative" val="1"/>
              </a:ext>
            </a:extLst>
          </p:cNvPr>
          <p:cNvCxnSpPr>
            <a:cxnSpLocks/>
          </p:cNvCxnSpPr>
          <p:nvPr/>
        </p:nvCxnSpPr>
        <p:spPr>
          <a:xfrm>
            <a:off x="709580" y="575343"/>
            <a:ext cx="0" cy="201463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0B1EED4-8761-4D39-902B-6FC13A97FA4A}"/>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46</a:t>
            </a:fld>
            <a:endParaRPr lang="en-US"/>
          </a:p>
        </p:txBody>
      </p:sp>
      <p:sp>
        <p:nvSpPr>
          <p:cNvPr id="6" name="Title 5">
            <a:extLst>
              <a:ext uri="{FF2B5EF4-FFF2-40B4-BE49-F238E27FC236}">
                <a16:creationId xmlns:a16="http://schemas.microsoft.com/office/drawing/2014/main" id="{40C6EF2A-38E4-3FAE-5112-BBBE9FFA8C9C}"/>
              </a:ext>
            </a:extLst>
          </p:cNvPr>
          <p:cNvSpPr>
            <a:spLocks noGrp="1"/>
          </p:cNvSpPr>
          <p:nvPr>
            <p:ph type="title"/>
          </p:nvPr>
        </p:nvSpPr>
        <p:spPr>
          <a:xfrm rot="16200000">
            <a:off x="-535335" y="3552987"/>
            <a:ext cx="2477113" cy="569408"/>
          </a:xfrm>
          <a:ln w="38100">
            <a:noFill/>
            <a:prstDash val="dash"/>
          </a:ln>
        </p:spPr>
        <p:txBody>
          <a:bodyPr>
            <a:normAutofit fontScale="90000"/>
          </a:bodyPr>
          <a:lstStyle/>
          <a:p>
            <a:r>
              <a:rPr lang="en-US" sz="3200">
                <a:solidFill>
                  <a:srgbClr val="00246C"/>
                </a:solidFill>
              </a:rPr>
              <a:t>References</a:t>
            </a:r>
          </a:p>
        </p:txBody>
      </p:sp>
      <p:sp>
        <p:nvSpPr>
          <p:cNvPr id="7" name="TextBox 6">
            <a:extLst>
              <a:ext uri="{FF2B5EF4-FFF2-40B4-BE49-F238E27FC236}">
                <a16:creationId xmlns:a16="http://schemas.microsoft.com/office/drawing/2014/main" id="{25794B78-169F-7753-6BF1-A0795EE29DDC}"/>
              </a:ext>
            </a:extLst>
          </p:cNvPr>
          <p:cNvSpPr txBox="1"/>
          <p:nvPr/>
        </p:nvSpPr>
        <p:spPr>
          <a:xfrm>
            <a:off x="1202296" y="2373342"/>
            <a:ext cx="9736014" cy="461665"/>
          </a:xfrm>
          <a:prstGeom prst="rect">
            <a:avLst/>
          </a:prstGeom>
          <a:noFill/>
        </p:spPr>
        <p:txBody>
          <a:bodyPr wrap="square">
            <a:spAutoFit/>
          </a:bodyPr>
          <a:lstStyle/>
          <a:p>
            <a:r>
              <a:rPr lang="en-US" sz="1200" b="0" i="0" u="none" strike="noStrike">
                <a:solidFill>
                  <a:srgbClr val="EA7A23"/>
                </a:solidFill>
                <a:effectLst/>
              </a:rPr>
              <a:t>Moran T. P. (2016). Anxiety and working memory capacity: A meta-analysis and narrative review. </a:t>
            </a:r>
            <a:r>
              <a:rPr lang="en-US" sz="1200" b="0" i="1" u="none" strike="noStrike">
                <a:solidFill>
                  <a:srgbClr val="EA7A23"/>
                </a:solidFill>
                <a:effectLst/>
              </a:rPr>
              <a:t>Psychological bulletin</a:t>
            </a:r>
            <a:r>
              <a:rPr lang="en-US" sz="1200" b="0" i="0" u="none" strike="noStrike">
                <a:solidFill>
                  <a:srgbClr val="EA7A23"/>
                </a:solidFill>
                <a:effectLst/>
              </a:rPr>
              <a:t>, </a:t>
            </a:r>
            <a:r>
              <a:rPr lang="en-US" sz="1200" b="0" i="1" u="none" strike="noStrike">
                <a:solidFill>
                  <a:srgbClr val="EA7A23"/>
                </a:solidFill>
                <a:effectLst/>
              </a:rPr>
              <a:t>142</a:t>
            </a:r>
            <a:r>
              <a:rPr lang="en-US" sz="1200" b="0" i="0" u="none" strike="noStrike">
                <a:solidFill>
                  <a:srgbClr val="EA7A23"/>
                </a:solidFill>
                <a:effectLst/>
              </a:rPr>
              <a:t>(8), 831–864. </a:t>
            </a:r>
            <a:r>
              <a:rPr lang="en-US" sz="1200" b="0" i="0" u="none" strike="noStrike">
                <a:solidFill>
                  <a:srgbClr val="002060"/>
                </a:solidFill>
                <a:effectLst/>
              </a:rPr>
              <a:t>https://</a:t>
            </a:r>
            <a:r>
              <a:rPr lang="en-US" sz="1200" b="0" i="0" u="none" strike="noStrike" err="1">
                <a:solidFill>
                  <a:srgbClr val="002060"/>
                </a:solidFill>
                <a:effectLst/>
              </a:rPr>
              <a:t>doi.org</a:t>
            </a:r>
            <a:r>
              <a:rPr lang="en-US" sz="1200" b="0" i="0" u="none" strike="noStrike">
                <a:solidFill>
                  <a:srgbClr val="002060"/>
                </a:solidFill>
                <a:effectLst/>
              </a:rPr>
              <a:t>/10.1037/bul0000051</a:t>
            </a:r>
            <a:endParaRPr lang="en-US" sz="1200">
              <a:solidFill>
                <a:srgbClr val="002060"/>
              </a:solidFill>
            </a:endParaRPr>
          </a:p>
        </p:txBody>
      </p:sp>
      <p:sp>
        <p:nvSpPr>
          <p:cNvPr id="9" name="TextBox 8">
            <a:extLst>
              <a:ext uri="{FF2B5EF4-FFF2-40B4-BE49-F238E27FC236}">
                <a16:creationId xmlns:a16="http://schemas.microsoft.com/office/drawing/2014/main" id="{F6C50170-7F49-67D0-D160-6236A3E3C76B}"/>
              </a:ext>
            </a:extLst>
          </p:cNvPr>
          <p:cNvSpPr txBox="1"/>
          <p:nvPr/>
        </p:nvSpPr>
        <p:spPr>
          <a:xfrm>
            <a:off x="1202295" y="1236950"/>
            <a:ext cx="8538839" cy="461665"/>
          </a:xfrm>
          <a:prstGeom prst="rect">
            <a:avLst/>
          </a:prstGeom>
          <a:noFill/>
        </p:spPr>
        <p:txBody>
          <a:bodyPr wrap="square" lIns="91440" tIns="45720" rIns="91440" bIns="45720" anchor="t">
            <a:spAutoFit/>
          </a:bodyPr>
          <a:lstStyle/>
          <a:p>
            <a:r>
              <a:rPr lang="en-US" sz="1200" b="0" i="0" u="none" strike="noStrike">
                <a:solidFill>
                  <a:srgbClr val="EA7A23"/>
                </a:solidFill>
                <a:effectLst/>
              </a:rPr>
              <a:t>Lukasik, K. M., Waris, O., </a:t>
            </a:r>
            <a:r>
              <a:rPr lang="en-US" sz="1200" b="0" i="0" u="none" strike="noStrike" err="1">
                <a:solidFill>
                  <a:srgbClr val="EA7A23"/>
                </a:solidFill>
                <a:effectLst/>
              </a:rPr>
              <a:t>Soveri</a:t>
            </a:r>
            <a:r>
              <a:rPr lang="en-US" sz="1200" b="0" i="0" u="none" strike="noStrike">
                <a:solidFill>
                  <a:srgbClr val="EA7A23"/>
                </a:solidFill>
                <a:effectLst/>
              </a:rPr>
              <a:t>, A., Lehtonen, M., &amp; Laine, M. (2019). The Relationship of Anxiety and Stress With Working Memory Performance in a Large Non-depressed Sample. </a:t>
            </a:r>
            <a:r>
              <a:rPr lang="en-US" sz="1200" b="0" i="1" u="none" strike="noStrike">
                <a:solidFill>
                  <a:srgbClr val="EA7A23"/>
                </a:solidFill>
                <a:effectLst/>
              </a:rPr>
              <a:t>Frontiers in psychology</a:t>
            </a:r>
            <a:r>
              <a:rPr lang="en-US" sz="1200" b="0" i="0" u="none" strike="noStrike">
                <a:solidFill>
                  <a:srgbClr val="EA7A23"/>
                </a:solidFill>
                <a:effectLst/>
              </a:rPr>
              <a:t>, </a:t>
            </a:r>
            <a:r>
              <a:rPr lang="en-US" sz="1200" b="0" i="1" u="none" strike="noStrike">
                <a:solidFill>
                  <a:srgbClr val="EA7A23"/>
                </a:solidFill>
                <a:effectLst/>
              </a:rPr>
              <a:t>10</a:t>
            </a:r>
            <a:r>
              <a:rPr lang="en-US" sz="1200" b="0" i="0" u="none" strike="noStrike">
                <a:solidFill>
                  <a:srgbClr val="EA7A23"/>
                </a:solidFill>
                <a:effectLst/>
              </a:rPr>
              <a:t>, 4.</a:t>
            </a:r>
            <a:r>
              <a:rPr lang="en-US" sz="1200" b="0" i="0" u="none" strike="noStrike">
                <a:solidFill>
                  <a:srgbClr val="002060"/>
                </a:solidFill>
                <a:effectLst/>
              </a:rPr>
              <a:t> https://doi.org/10.3389/fpsyg.2019.00004</a:t>
            </a:r>
            <a:endParaRPr lang="en-US" sz="1200">
              <a:solidFill>
                <a:srgbClr val="002060"/>
              </a:solidFill>
            </a:endParaRPr>
          </a:p>
        </p:txBody>
      </p:sp>
      <p:sp>
        <p:nvSpPr>
          <p:cNvPr id="8" name="TextBox 7">
            <a:extLst>
              <a:ext uri="{FF2B5EF4-FFF2-40B4-BE49-F238E27FC236}">
                <a16:creationId xmlns:a16="http://schemas.microsoft.com/office/drawing/2014/main" id="{66EE0D0F-6FAD-C599-9B11-7DB814FD8FDD}"/>
              </a:ext>
            </a:extLst>
          </p:cNvPr>
          <p:cNvSpPr txBox="1"/>
          <p:nvPr/>
        </p:nvSpPr>
        <p:spPr>
          <a:xfrm>
            <a:off x="1202818" y="3427680"/>
            <a:ext cx="9528196" cy="461665"/>
          </a:xfrm>
          <a:prstGeom prst="rect">
            <a:avLst/>
          </a:prstGeom>
          <a:noFill/>
        </p:spPr>
        <p:txBody>
          <a:bodyPr wrap="square">
            <a:spAutoFit/>
          </a:bodyPr>
          <a:lstStyle/>
          <a:p>
            <a:r>
              <a:rPr lang="en-US" sz="1200" b="0" i="0" u="none" strike="noStrike">
                <a:solidFill>
                  <a:schemeClr val="accent1"/>
                </a:solidFill>
                <a:effectLst/>
              </a:rPr>
              <a:t>Vytal, Katherine E., </a:t>
            </a:r>
            <a:r>
              <a:rPr lang="en-US" sz="1200" b="0" i="0" u="none" strike="noStrike" err="1">
                <a:solidFill>
                  <a:schemeClr val="accent1"/>
                </a:solidFill>
                <a:effectLst/>
              </a:rPr>
              <a:t>Comwell</a:t>
            </a:r>
            <a:r>
              <a:rPr lang="en-US" sz="1200" b="0" i="0" u="none" strike="noStrike">
                <a:solidFill>
                  <a:schemeClr val="accent1"/>
                </a:solidFill>
                <a:effectLst/>
              </a:rPr>
              <a:t>, Brian R., </a:t>
            </a:r>
            <a:r>
              <a:rPr lang="en-US" sz="1200" b="0" i="0" u="none" strike="noStrike" err="1">
                <a:solidFill>
                  <a:schemeClr val="accent1"/>
                </a:solidFill>
                <a:effectLst/>
              </a:rPr>
              <a:t>Letkiewicz</a:t>
            </a:r>
            <a:r>
              <a:rPr lang="en-US" sz="1200" b="0" i="0" u="none" strike="noStrike">
                <a:solidFill>
                  <a:schemeClr val="accent1"/>
                </a:solidFill>
                <a:effectLst/>
              </a:rPr>
              <a:t>, Allison M., Arkin, Nicole E., and </a:t>
            </a:r>
            <a:r>
              <a:rPr lang="en-US" sz="1200" b="0" i="0" u="none" strike="noStrike" err="1">
                <a:solidFill>
                  <a:schemeClr val="accent1"/>
                </a:solidFill>
                <a:effectLst/>
              </a:rPr>
              <a:t>Grillon</a:t>
            </a:r>
            <a:r>
              <a:rPr lang="en-US" sz="1200" b="0" i="0" u="none" strike="noStrike">
                <a:solidFill>
                  <a:schemeClr val="accent1"/>
                </a:solidFill>
                <a:effectLst/>
              </a:rPr>
              <a:t>, Christian. (March 2013). </a:t>
            </a:r>
            <a:r>
              <a:rPr lang="en-US" sz="1200" i="0" u="none" strike="noStrike">
                <a:solidFill>
                  <a:schemeClr val="accent1"/>
                </a:solidFill>
                <a:effectLst/>
                <a:hlinkClick r:id="rId3">
                  <a:extLst>
                    <a:ext uri="{A12FA001-AC4F-418D-AE19-62706E023703}">
                      <ahyp:hlinkClr xmlns:ahyp="http://schemas.microsoft.com/office/drawing/2018/hyperlinkcolor" val="tx"/>
                    </a:ext>
                  </a:extLst>
                </a:hlinkClick>
              </a:rPr>
              <a:t>The complex interaction between anxiety and cognition: insight from spatial and verbal working memory</a:t>
            </a:r>
            <a:r>
              <a:rPr lang="en-US" sz="1200" i="0" u="none" strike="noStrike">
                <a:solidFill>
                  <a:schemeClr val="accent1"/>
                </a:solidFill>
                <a:effectLst/>
              </a:rPr>
              <a:t>. </a:t>
            </a:r>
            <a:r>
              <a:rPr lang="en-US" sz="1200" b="0" i="1" u="none" strike="noStrike">
                <a:solidFill>
                  <a:schemeClr val="accent1"/>
                </a:solidFill>
                <a:effectLst/>
              </a:rPr>
              <a:t>Frontiers in Human Neuroscience, Volume 7, Article 93</a:t>
            </a:r>
            <a:r>
              <a:rPr lang="en-US" sz="1200" b="0" i="0" u="none" strike="noStrike">
                <a:solidFill>
                  <a:schemeClr val="accent1"/>
                </a:solidFill>
                <a:effectLst/>
              </a:rPr>
              <a:t>.</a:t>
            </a:r>
            <a:endParaRPr lang="en-US" sz="1200">
              <a:solidFill>
                <a:schemeClr val="accent1"/>
              </a:solidFill>
            </a:endParaRPr>
          </a:p>
        </p:txBody>
      </p:sp>
      <p:sp>
        <p:nvSpPr>
          <p:cNvPr id="13" name="TextBox 12">
            <a:extLst>
              <a:ext uri="{FF2B5EF4-FFF2-40B4-BE49-F238E27FC236}">
                <a16:creationId xmlns:a16="http://schemas.microsoft.com/office/drawing/2014/main" id="{0BF9352E-6CAD-83EF-D92E-DA0C5BB356BF}"/>
              </a:ext>
            </a:extLst>
          </p:cNvPr>
          <p:cNvSpPr txBox="1"/>
          <p:nvPr/>
        </p:nvSpPr>
        <p:spPr>
          <a:xfrm>
            <a:off x="1230527" y="1932638"/>
            <a:ext cx="9784359" cy="276999"/>
          </a:xfrm>
          <a:prstGeom prst="rect">
            <a:avLst/>
          </a:prstGeom>
          <a:noFill/>
        </p:spPr>
        <p:txBody>
          <a:bodyPr wrap="square">
            <a:spAutoFit/>
          </a:bodyPr>
          <a:lstStyle/>
          <a:p>
            <a:r>
              <a:rPr lang="en-US" sz="1200" b="0" i="0" u="none" strike="noStrike">
                <a:solidFill>
                  <a:schemeClr val="accent1"/>
                </a:solidFill>
                <a:effectLst/>
              </a:rPr>
              <a:t>Meister, A. &amp; </a:t>
            </a:r>
            <a:r>
              <a:rPr lang="en-US" sz="1200" b="0" i="0" u="none" strike="noStrike" err="1">
                <a:solidFill>
                  <a:schemeClr val="accent1"/>
                </a:solidFill>
                <a:effectLst/>
              </a:rPr>
              <a:t>Dael</a:t>
            </a:r>
            <a:r>
              <a:rPr lang="en-US" sz="1200">
                <a:solidFill>
                  <a:schemeClr val="accent1"/>
                </a:solidFill>
              </a:rPr>
              <a:t>, N. Do You Have a Phone Addiction? Harvard Business Review February 12, 2024. </a:t>
            </a:r>
            <a:r>
              <a:rPr lang="en-US" sz="1200">
                <a:solidFill>
                  <a:srgbClr val="002060"/>
                </a:solidFill>
              </a:rPr>
              <a:t>https://</a:t>
            </a:r>
            <a:r>
              <a:rPr lang="en-US" sz="1200" err="1">
                <a:solidFill>
                  <a:srgbClr val="002060"/>
                </a:solidFill>
              </a:rPr>
              <a:t>hbr.org</a:t>
            </a:r>
            <a:r>
              <a:rPr lang="en-US" sz="1200">
                <a:solidFill>
                  <a:srgbClr val="002060"/>
                </a:solidFill>
              </a:rPr>
              <a:t>/2024/02/do-you-have-a-phone-addiction</a:t>
            </a:r>
          </a:p>
        </p:txBody>
      </p:sp>
      <p:sp>
        <p:nvSpPr>
          <p:cNvPr id="14" name="TextBox 13">
            <a:extLst>
              <a:ext uri="{FF2B5EF4-FFF2-40B4-BE49-F238E27FC236}">
                <a16:creationId xmlns:a16="http://schemas.microsoft.com/office/drawing/2014/main" id="{FE85B4DE-E224-20EE-F56C-6020870FBD89}"/>
              </a:ext>
            </a:extLst>
          </p:cNvPr>
          <p:cNvSpPr txBox="1"/>
          <p:nvPr/>
        </p:nvSpPr>
        <p:spPr>
          <a:xfrm>
            <a:off x="1230004" y="4084416"/>
            <a:ext cx="10566643" cy="461665"/>
          </a:xfrm>
          <a:prstGeom prst="rect">
            <a:avLst/>
          </a:prstGeom>
          <a:noFill/>
        </p:spPr>
        <p:txBody>
          <a:bodyPr wrap="square">
            <a:spAutoFit/>
          </a:bodyPr>
          <a:lstStyle/>
          <a:p>
            <a:pPr algn="l"/>
            <a:r>
              <a:rPr lang="en-US" sz="1200" err="1">
                <a:solidFill>
                  <a:schemeClr val="accent1"/>
                </a:solidFill>
              </a:rPr>
              <a:t>Wigmore</a:t>
            </a:r>
            <a:r>
              <a:rPr lang="en-US" sz="1200">
                <a:solidFill>
                  <a:schemeClr val="accent1"/>
                </a:solidFill>
              </a:rPr>
              <a:t>, I. (2019) Definition i</a:t>
            </a:r>
            <a:r>
              <a:rPr lang="en-US" sz="1200" b="0" i="0" u="none" strike="noStrike">
                <a:solidFill>
                  <a:schemeClr val="accent1"/>
                </a:solidFill>
                <a:effectLst/>
              </a:rPr>
              <a:t>nformation overload. </a:t>
            </a:r>
            <a:r>
              <a:rPr lang="en-US" sz="1200" b="0" i="0" u="none" strike="noStrike">
                <a:solidFill>
                  <a:srgbClr val="002060"/>
                </a:solidFill>
                <a:effectLst/>
                <a:hlinkClick r:id="rId4">
                  <a:extLst>
                    <a:ext uri="{A12FA001-AC4F-418D-AE19-62706E023703}">
                      <ahyp:hlinkClr xmlns:ahyp="http://schemas.microsoft.com/office/drawing/2018/hyperlinkcolor" val="tx"/>
                    </a:ext>
                  </a:extLst>
                </a:hlinkClick>
              </a:rPr>
              <a:t>https://www.techtarget.com/whatis/definition/information-overload#:~:text=Information%20overload%20is%20a%20state,is%20characteristic%20of%20modern%20life</a:t>
            </a:r>
            <a:r>
              <a:rPr lang="en-US" sz="1200" b="0" i="0" u="none" strike="noStrike">
                <a:solidFill>
                  <a:srgbClr val="002060"/>
                </a:solidFill>
                <a:effectLst/>
              </a:rPr>
              <a:t>.</a:t>
            </a:r>
          </a:p>
        </p:txBody>
      </p:sp>
      <p:sp>
        <p:nvSpPr>
          <p:cNvPr id="15" name="TextBox 14">
            <a:extLst>
              <a:ext uri="{FF2B5EF4-FFF2-40B4-BE49-F238E27FC236}">
                <a16:creationId xmlns:a16="http://schemas.microsoft.com/office/drawing/2014/main" id="{824858D6-4483-8262-3C24-1B0EC383A368}"/>
              </a:ext>
            </a:extLst>
          </p:cNvPr>
          <p:cNvSpPr txBox="1"/>
          <p:nvPr/>
        </p:nvSpPr>
        <p:spPr>
          <a:xfrm>
            <a:off x="1195881" y="4840228"/>
            <a:ext cx="10234266" cy="461665"/>
          </a:xfrm>
          <a:prstGeom prst="rect">
            <a:avLst/>
          </a:prstGeom>
          <a:noFill/>
        </p:spPr>
        <p:txBody>
          <a:bodyPr wrap="square">
            <a:spAutoFit/>
          </a:bodyPr>
          <a:lstStyle/>
          <a:p>
            <a:r>
              <a:rPr lang="en-US" sz="1200" i="1">
                <a:solidFill>
                  <a:schemeClr val="accent1"/>
                </a:solidFill>
              </a:rPr>
              <a:t>What to do when cognitive overload threatens your productivity: Today’s knowledge workers are drowning in…well, knowledge. Productivity. G. Smith &amp; L. Parker. July 27, 2022. </a:t>
            </a:r>
            <a:r>
              <a:rPr lang="en-US" sz="1200" i="1">
                <a:solidFill>
                  <a:srgbClr val="002060"/>
                </a:solidFill>
              </a:rPr>
              <a:t>https://</a:t>
            </a:r>
            <a:r>
              <a:rPr lang="en-US" sz="1200" i="1" err="1">
                <a:solidFill>
                  <a:srgbClr val="002060"/>
                </a:solidFill>
              </a:rPr>
              <a:t>www.atlassian.com</a:t>
            </a:r>
            <a:r>
              <a:rPr lang="en-US" sz="1200" i="1">
                <a:solidFill>
                  <a:srgbClr val="002060"/>
                </a:solidFill>
              </a:rPr>
              <a:t>/blog/productivity/cognitive-overload</a:t>
            </a:r>
          </a:p>
        </p:txBody>
      </p:sp>
      <p:sp>
        <p:nvSpPr>
          <p:cNvPr id="16" name="TextBox 15">
            <a:extLst>
              <a:ext uri="{FF2B5EF4-FFF2-40B4-BE49-F238E27FC236}">
                <a16:creationId xmlns:a16="http://schemas.microsoft.com/office/drawing/2014/main" id="{C08AB64E-CC91-0011-DB59-65F7863ABBD0}"/>
              </a:ext>
            </a:extLst>
          </p:cNvPr>
          <p:cNvSpPr txBox="1"/>
          <p:nvPr/>
        </p:nvSpPr>
        <p:spPr>
          <a:xfrm>
            <a:off x="1223590" y="5510819"/>
            <a:ext cx="10566643" cy="461665"/>
          </a:xfrm>
          <a:prstGeom prst="rect">
            <a:avLst/>
          </a:prstGeom>
          <a:noFill/>
        </p:spPr>
        <p:txBody>
          <a:bodyPr wrap="square">
            <a:spAutoFit/>
          </a:bodyPr>
          <a:lstStyle/>
          <a:p>
            <a:pPr algn="l"/>
            <a:r>
              <a:rPr lang="en-US" sz="1200" b="0" i="0" u="none" strike="noStrike">
                <a:solidFill>
                  <a:srgbClr val="EA7A23"/>
                </a:solidFill>
                <a:effectLst/>
              </a:rPr>
              <a:t>Y. Guo</a:t>
            </a:r>
            <a:r>
              <a:rPr lang="en-US" sz="1200" b="0" i="1" u="none" strike="noStrike">
                <a:solidFill>
                  <a:srgbClr val="EA7A23"/>
                </a:solidFill>
                <a:effectLst/>
              </a:rPr>
              <a:t> et al. </a:t>
            </a:r>
            <a:r>
              <a:rPr lang="en-US" sz="1200" b="0" i="0" u="none" strike="noStrike">
                <a:solidFill>
                  <a:srgbClr val="EA7A23"/>
                </a:solidFill>
                <a:effectLst/>
                <a:hlinkClick r:id="rId5">
                  <a:extLst>
                    <a:ext uri="{A12FA001-AC4F-418D-AE19-62706E023703}">
                      <ahyp:hlinkClr xmlns:ahyp="http://schemas.microsoft.com/office/drawing/2018/hyperlinkcolor" val="tx"/>
                    </a:ext>
                  </a:extLst>
                </a:hlinkClick>
              </a:rPr>
              <a:t>Information avoidance behavior on social network sites: Information irrelevance, overload, and the moderating role of time pressure</a:t>
            </a:r>
            <a:r>
              <a:rPr lang="en-US" sz="1200">
                <a:solidFill>
                  <a:srgbClr val="EA7A23"/>
                </a:solidFill>
              </a:rPr>
              <a:t> </a:t>
            </a:r>
            <a:r>
              <a:rPr lang="en-US" sz="1200" b="0" i="0" u="none" strike="noStrike">
                <a:solidFill>
                  <a:srgbClr val="EA7A23"/>
                </a:solidFill>
                <a:effectLst/>
              </a:rPr>
              <a:t>International Journal of Information Management (2020). </a:t>
            </a:r>
            <a:r>
              <a:rPr lang="en-US" sz="1200" b="0" i="0" u="none" strike="noStrike">
                <a:solidFill>
                  <a:srgbClr val="002060"/>
                </a:solidFill>
                <a:effectLst/>
              </a:rPr>
              <a:t>https://</a:t>
            </a:r>
            <a:r>
              <a:rPr lang="en-US" sz="1200" b="0" i="0" u="none" strike="noStrike" err="1">
                <a:solidFill>
                  <a:srgbClr val="002060"/>
                </a:solidFill>
                <a:effectLst/>
              </a:rPr>
              <a:t>www.sciencedirect.com</a:t>
            </a:r>
            <a:r>
              <a:rPr lang="en-US" sz="1200" b="0" i="0" u="none" strike="noStrike">
                <a:solidFill>
                  <a:srgbClr val="002060"/>
                </a:solidFill>
                <a:effectLst/>
              </a:rPr>
              <a:t>/science/article/abs/</a:t>
            </a:r>
            <a:r>
              <a:rPr lang="en-US" sz="1200" b="0" i="0" u="none" strike="noStrike" err="1">
                <a:solidFill>
                  <a:srgbClr val="002060"/>
                </a:solidFill>
                <a:effectLst/>
              </a:rPr>
              <a:t>pii</a:t>
            </a:r>
            <a:r>
              <a:rPr lang="en-US" sz="1200" b="0" i="0" u="none" strike="noStrike">
                <a:solidFill>
                  <a:srgbClr val="002060"/>
                </a:solidFill>
                <a:effectLst/>
              </a:rPr>
              <a:t>/S0268401219308503</a:t>
            </a:r>
          </a:p>
        </p:txBody>
      </p:sp>
      <p:sp>
        <p:nvSpPr>
          <p:cNvPr id="2" name="TextBox 13">
            <a:extLst>
              <a:ext uri="{FF2B5EF4-FFF2-40B4-BE49-F238E27FC236}">
                <a16:creationId xmlns:a16="http://schemas.microsoft.com/office/drawing/2014/main" id="{1C039664-93BF-4145-B874-6187DAD4DB26}"/>
              </a:ext>
            </a:extLst>
          </p:cNvPr>
          <p:cNvSpPr txBox="1"/>
          <p:nvPr/>
        </p:nvSpPr>
        <p:spPr>
          <a:xfrm>
            <a:off x="1197482" y="572501"/>
            <a:ext cx="9528196" cy="523220"/>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0" i="0" u="none" strike="noStrike">
                <a:solidFill>
                  <a:srgbClr val="EA7A23"/>
                </a:solidFill>
                <a:effectLst/>
                <a:latin typeface="Open Sans"/>
                <a:ea typeface="Open Sans"/>
                <a:cs typeface="Open Sans"/>
              </a:rPr>
              <a:t>L</a:t>
            </a:r>
            <a:r>
              <a:rPr lang="en-US" sz="1200" b="0" i="0" u="none" strike="noStrike">
                <a:solidFill>
                  <a:srgbClr val="EA7A23"/>
                </a:solidFill>
                <a:effectLst/>
              </a:rPr>
              <a:t>isica, D., Koso-Drljević, M., Stürmer, B., </a:t>
            </a:r>
            <a:r>
              <a:rPr lang="en-US" sz="1200" b="0" i="0" u="none" strike="noStrike" err="1">
                <a:solidFill>
                  <a:srgbClr val="EA7A23"/>
                </a:solidFill>
                <a:effectLst/>
              </a:rPr>
              <a:t>Džubur</a:t>
            </a:r>
            <a:r>
              <a:rPr lang="en-US" sz="1200" b="0" i="0" u="none" strike="noStrike">
                <a:solidFill>
                  <a:srgbClr val="EA7A23"/>
                </a:solidFill>
                <a:effectLst/>
              </a:rPr>
              <a:t>, A., &amp; Valt, C. (2022). Working memory impairment in relation to the severity of anxiety symptoms. </a:t>
            </a:r>
            <a:r>
              <a:rPr lang="en-US" sz="1200" b="0" i="1" u="none" strike="noStrike">
                <a:solidFill>
                  <a:srgbClr val="EA7A23"/>
                </a:solidFill>
                <a:effectLst/>
              </a:rPr>
              <a:t>Cognition and Emotion</a:t>
            </a:r>
            <a:r>
              <a:rPr lang="en-US" sz="1200" b="0" i="0" u="none" strike="noStrike">
                <a:solidFill>
                  <a:srgbClr val="EA7A23"/>
                </a:solidFill>
                <a:effectLst/>
              </a:rPr>
              <a:t>, </a:t>
            </a:r>
            <a:r>
              <a:rPr lang="en-US" sz="1200" b="0" i="1" u="none" strike="noStrike">
                <a:solidFill>
                  <a:srgbClr val="EA7A23"/>
                </a:solidFill>
                <a:effectLst/>
              </a:rPr>
              <a:t>36</a:t>
            </a:r>
            <a:r>
              <a:rPr lang="en-US" sz="1200" b="0" i="0" u="none" strike="noStrike">
                <a:solidFill>
                  <a:srgbClr val="EA7A23"/>
                </a:solidFill>
                <a:effectLst/>
              </a:rPr>
              <a:t>(6), 1093–1108.</a:t>
            </a:r>
            <a:r>
              <a:rPr lang="en-US" sz="1200" b="0" i="0" u="none" strike="noStrike">
                <a:solidFill>
                  <a:srgbClr val="002060"/>
                </a:solidFill>
                <a:effectLst/>
              </a:rPr>
              <a:t> </a:t>
            </a:r>
            <a:r>
              <a:rPr lang="en-US" sz="1200" b="0" i="0" u="none" strike="noStrike">
                <a:solidFill>
                  <a:srgbClr val="002060"/>
                </a:solidFill>
                <a:effectLst/>
                <a:hlinkClick r:id="rId6">
                  <a:extLst>
                    <a:ext uri="{A12FA001-AC4F-418D-AE19-62706E023703}">
                      <ahyp:hlinkClr xmlns:ahyp="http://schemas.microsoft.com/office/drawing/2018/hyperlinkcolor" val="tx"/>
                    </a:ext>
                  </a:extLst>
                </a:hlinkClick>
              </a:rPr>
              <a:t>https://doi.org/10.1080/02699931.2022.2081535</a:t>
            </a:r>
            <a:r>
              <a:rPr lang="en-US" sz="1200" b="0" i="0" u="none" strike="noStrike">
                <a:solidFill>
                  <a:srgbClr val="002060"/>
                </a:solidFill>
                <a:effectLst/>
              </a:rPr>
              <a:t>.</a:t>
            </a:r>
            <a:endParaRPr lang="en-US" sz="1200">
              <a:solidFill>
                <a:srgbClr val="002060"/>
              </a:solidFill>
            </a:endParaRPr>
          </a:p>
        </p:txBody>
      </p:sp>
      <p:sp>
        <p:nvSpPr>
          <p:cNvPr id="10" name="TextBox 9">
            <a:extLst>
              <a:ext uri="{FF2B5EF4-FFF2-40B4-BE49-F238E27FC236}">
                <a16:creationId xmlns:a16="http://schemas.microsoft.com/office/drawing/2014/main" id="{EC683A21-6E0E-A73E-93E8-DFFBE179B16A}"/>
              </a:ext>
            </a:extLst>
          </p:cNvPr>
          <p:cNvSpPr txBox="1"/>
          <p:nvPr/>
        </p:nvSpPr>
        <p:spPr>
          <a:xfrm>
            <a:off x="1230005" y="3010652"/>
            <a:ext cx="10442596" cy="276999"/>
          </a:xfrm>
          <a:prstGeom prst="rect">
            <a:avLst/>
          </a:prstGeom>
          <a:noFill/>
        </p:spPr>
        <p:txBody>
          <a:bodyPr wrap="square" lIns="91440" tIns="45720" rIns="91440" bIns="45720" anchor="t">
            <a:spAutoFit/>
          </a:bodyPr>
          <a:lstStyle/>
          <a:p>
            <a:r>
              <a:rPr lang="en-US" sz="1200">
                <a:solidFill>
                  <a:srgbClr val="EA7A23"/>
                </a:solidFill>
                <a:ea typeface="+mn-lt"/>
                <a:cs typeface="+mn-lt"/>
              </a:rPr>
              <a:t>Pharmacological treatment of anxiety disorders: Current treatments and future directions – PMC</a:t>
            </a:r>
            <a:r>
              <a:rPr lang="en-US" sz="1200">
                <a:solidFill>
                  <a:srgbClr val="002060"/>
                </a:solidFill>
                <a:ea typeface="+mn-lt"/>
                <a:cs typeface="+mn-lt"/>
              </a:rPr>
              <a:t> </a:t>
            </a:r>
            <a:r>
              <a:rPr lang="en-US" sz="1200">
                <a:solidFill>
                  <a:srgbClr val="002060"/>
                </a:solidFill>
                <a:ea typeface="+mn-lt"/>
                <a:cs typeface="+mn-lt"/>
                <a:hlinkClick r:id="rId7">
                  <a:extLst>
                    <a:ext uri="{A12FA001-AC4F-418D-AE19-62706E023703}">
                      <ahyp:hlinkClr xmlns:ahyp="http://schemas.microsoft.com/office/drawing/2018/hyperlinkcolor" val="tx"/>
                    </a:ext>
                  </a:extLst>
                </a:hlinkClick>
              </a:rPr>
              <a:t>https://www.ncbi.nlm.nih.gov/pmc/articles/PMC3539724/</a:t>
            </a:r>
            <a:r>
              <a:rPr lang="en-US" sz="1200">
                <a:solidFill>
                  <a:srgbClr val="002060"/>
                </a:solidFill>
                <a:ea typeface="+mn-lt"/>
                <a:cs typeface="+mn-lt"/>
              </a:rPr>
              <a:t> </a:t>
            </a:r>
            <a:endParaRPr lang="en-US">
              <a:solidFill>
                <a:srgbClr val="002060"/>
              </a:solidFill>
            </a:endParaRPr>
          </a:p>
        </p:txBody>
      </p:sp>
      <p:sp>
        <p:nvSpPr>
          <p:cNvPr id="11" name="TextBox 2">
            <a:extLst>
              <a:ext uri="{FF2B5EF4-FFF2-40B4-BE49-F238E27FC236}">
                <a16:creationId xmlns:a16="http://schemas.microsoft.com/office/drawing/2014/main" id="{A5BAB68A-0B4D-F2B2-4E54-D1BA3B918D1D}"/>
              </a:ext>
            </a:extLst>
          </p:cNvPr>
          <p:cNvSpPr txBox="1"/>
          <p:nvPr/>
        </p:nvSpPr>
        <p:spPr>
          <a:xfrm>
            <a:off x="1223589" y="6240387"/>
            <a:ext cx="10386519" cy="461665"/>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solidFill>
                  <a:schemeClr val="accent1"/>
                </a:solidFill>
              </a:rPr>
              <a:t>Zakrajsek, T. Cognitive Load: A fundamental key to student learning.  The Scholarly Teacher, University of North Carolina at Chapel Hill. Updated Apr 24, 2023. </a:t>
            </a:r>
            <a:r>
              <a:rPr lang="en-US" sz="1200" b="0" i="0" u="sng">
                <a:solidFill>
                  <a:srgbClr val="002060"/>
                </a:solidFill>
                <a:effectLst/>
                <a:latin typeface="Aptos"/>
                <a:hlinkClick r:id="rId8" tooltip="https://www.scholarlyteacher.com/post/cognitive-load-a-fundamental-key-to-student-learning">
                  <a:extLst>
                    <a:ext uri="{A12FA001-AC4F-418D-AE19-62706E023703}">
                      <ahyp:hlinkClr xmlns:ahyp="http://schemas.microsoft.com/office/drawing/2018/hyperlinkcolor" val="tx"/>
                    </a:ext>
                  </a:extLst>
                </a:hlinkClick>
              </a:rPr>
              <a:t>https://www.scholarlyteacher.com/post/cognitive-load-a-fundamental-key-to-student-learning</a:t>
            </a:r>
            <a:endParaRPr lang="en-US" sz="1200">
              <a:solidFill>
                <a:srgbClr val="002060"/>
              </a:solidFill>
              <a:latin typeface="Aptos"/>
            </a:endParaRPr>
          </a:p>
        </p:txBody>
      </p:sp>
    </p:spTree>
    <p:extLst>
      <p:ext uri="{BB962C8B-B14F-4D97-AF65-F5344CB8AC3E}">
        <p14:creationId xmlns:p14="http://schemas.microsoft.com/office/powerpoint/2010/main" val="3132216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78CFE-AE87-7092-4E80-33EB53D4D192}"/>
              </a:ext>
            </a:extLst>
          </p:cNvPr>
          <p:cNvSpPr>
            <a:spLocks noGrp="1"/>
          </p:cNvSpPr>
          <p:nvPr>
            <p:ph type="title"/>
          </p:nvPr>
        </p:nvSpPr>
        <p:spPr>
          <a:xfrm>
            <a:off x="324853" y="754238"/>
            <a:ext cx="11586411" cy="1026436"/>
          </a:xfrm>
          <a:ln>
            <a:solidFill>
              <a:srgbClr val="002060"/>
            </a:solidFill>
          </a:ln>
        </p:spPr>
        <p:txBody>
          <a:bodyPr>
            <a:normAutofit fontScale="90000"/>
          </a:bodyPr>
          <a:lstStyle/>
          <a:p>
            <a:pPr algn="ctr"/>
            <a:r>
              <a:rPr lang="en-US" sz="3600" dirty="0">
                <a:solidFill>
                  <a:srgbClr val="00246C"/>
                </a:solidFill>
              </a:rPr>
              <a:t>ANXIETY DISORDER TYPES</a:t>
            </a:r>
            <a:br>
              <a:rPr lang="en-US" sz="3600" dirty="0">
                <a:solidFill>
                  <a:srgbClr val="00246C"/>
                </a:solidFill>
              </a:rPr>
            </a:br>
            <a:r>
              <a:rPr lang="en-US" sz="3600" dirty="0">
                <a:solidFill>
                  <a:srgbClr val="00246C"/>
                </a:solidFill>
              </a:rPr>
              <a:t> </a:t>
            </a:r>
            <a:r>
              <a:rPr lang="en-US" sz="2700" dirty="0">
                <a:solidFill>
                  <a:srgbClr val="00246C"/>
                </a:solidFill>
              </a:rPr>
              <a:t>Diagnostic and Statistical Manual 5 – Text Revision (DSM 5TR)</a:t>
            </a:r>
          </a:p>
        </p:txBody>
      </p:sp>
      <p:sp>
        <p:nvSpPr>
          <p:cNvPr id="4" name="Text Placeholder 3">
            <a:extLst>
              <a:ext uri="{FF2B5EF4-FFF2-40B4-BE49-F238E27FC236}">
                <a16:creationId xmlns:a16="http://schemas.microsoft.com/office/drawing/2014/main" id="{BE51C8DD-87E5-739C-30C0-8149299609E7}"/>
              </a:ext>
            </a:extLst>
          </p:cNvPr>
          <p:cNvSpPr>
            <a:spLocks noGrp="1"/>
          </p:cNvSpPr>
          <p:nvPr>
            <p:ph type="body" idx="1"/>
          </p:nvPr>
        </p:nvSpPr>
        <p:spPr>
          <a:xfrm>
            <a:off x="1281740" y="2017374"/>
            <a:ext cx="2281963" cy="631526"/>
          </a:xfrm>
          <a:ln>
            <a:noFill/>
          </a:ln>
        </p:spPr>
        <p:txBody>
          <a:bodyPr/>
          <a:lstStyle/>
          <a:p>
            <a:pPr algn="ctr"/>
            <a:r>
              <a:rPr lang="en-US" sz="2800" dirty="0">
                <a:solidFill>
                  <a:srgbClr val="002060"/>
                </a:solidFill>
              </a:rPr>
              <a:t>CATEGORY</a:t>
            </a:r>
          </a:p>
        </p:txBody>
      </p:sp>
      <p:sp>
        <p:nvSpPr>
          <p:cNvPr id="3" name="Content Placeholder 2">
            <a:extLst>
              <a:ext uri="{FF2B5EF4-FFF2-40B4-BE49-F238E27FC236}">
                <a16:creationId xmlns:a16="http://schemas.microsoft.com/office/drawing/2014/main" id="{89CDBEDA-B2FC-E9AE-CC16-D3F56D18B017}"/>
              </a:ext>
            </a:extLst>
          </p:cNvPr>
          <p:cNvSpPr>
            <a:spLocks noGrp="1"/>
          </p:cNvSpPr>
          <p:nvPr>
            <p:ph sz="half" idx="2"/>
          </p:nvPr>
        </p:nvSpPr>
        <p:spPr>
          <a:xfrm>
            <a:off x="228600" y="3159570"/>
            <a:ext cx="5221705" cy="3537223"/>
          </a:xfrm>
        </p:spPr>
        <p:txBody>
          <a:bodyPr vert="horz" lIns="91440" tIns="45720" rIns="91440" bIns="45720" rtlCol="0" anchor="t">
            <a:noAutofit/>
          </a:bodyPr>
          <a:lstStyle/>
          <a:p>
            <a:pPr marL="305435" indent="-305435"/>
            <a:r>
              <a:rPr lang="en-US" sz="2400" dirty="0">
                <a:solidFill>
                  <a:srgbClr val="00246C"/>
                </a:solidFill>
              </a:rPr>
              <a:t>Generalized Anxiety Disorder</a:t>
            </a:r>
          </a:p>
          <a:p>
            <a:pPr marL="305435" indent="-305435"/>
            <a:r>
              <a:rPr lang="en-US" sz="2400" dirty="0">
                <a:solidFill>
                  <a:srgbClr val="00246C"/>
                </a:solidFill>
              </a:rPr>
              <a:t>Panic Disorder</a:t>
            </a:r>
          </a:p>
          <a:p>
            <a:pPr marL="305435" indent="-305435"/>
            <a:r>
              <a:rPr lang="en-US" sz="2400" dirty="0">
                <a:solidFill>
                  <a:srgbClr val="00246C"/>
                </a:solidFill>
              </a:rPr>
              <a:t>Specific Phobia</a:t>
            </a:r>
          </a:p>
          <a:p>
            <a:pPr marL="305435" indent="-305435"/>
            <a:r>
              <a:rPr lang="en-US" sz="2400" dirty="0">
                <a:solidFill>
                  <a:srgbClr val="00246C"/>
                </a:solidFill>
              </a:rPr>
              <a:t>Agoraphobia</a:t>
            </a:r>
          </a:p>
          <a:p>
            <a:pPr marL="305435" indent="-305435"/>
            <a:r>
              <a:rPr lang="en-US" sz="2400" dirty="0">
                <a:solidFill>
                  <a:srgbClr val="00246C"/>
                </a:solidFill>
              </a:rPr>
              <a:t>Anxiety Disorder due to another medical condition </a:t>
            </a:r>
          </a:p>
          <a:p>
            <a:pPr marL="305435" indent="-305435"/>
            <a:endParaRPr lang="en-US" sz="2400" dirty="0">
              <a:solidFill>
                <a:srgbClr val="00246C"/>
              </a:solidFill>
            </a:endParaRPr>
          </a:p>
          <a:p>
            <a:pPr marL="305435" indent="-305435"/>
            <a:endParaRPr lang="en-US" sz="2400" dirty="0">
              <a:solidFill>
                <a:srgbClr val="00246C"/>
              </a:solidFill>
            </a:endParaRPr>
          </a:p>
          <a:p>
            <a:pPr marL="305435" indent="-305435"/>
            <a:endParaRPr lang="en-US" dirty="0">
              <a:solidFill>
                <a:srgbClr val="404040"/>
              </a:solidFill>
            </a:endParaRPr>
          </a:p>
        </p:txBody>
      </p:sp>
      <p:sp>
        <p:nvSpPr>
          <p:cNvPr id="5" name="Text Placeholder 4">
            <a:extLst>
              <a:ext uri="{FF2B5EF4-FFF2-40B4-BE49-F238E27FC236}">
                <a16:creationId xmlns:a16="http://schemas.microsoft.com/office/drawing/2014/main" id="{FDCFD526-28AE-4105-4AAC-B70BF8297122}"/>
              </a:ext>
            </a:extLst>
          </p:cNvPr>
          <p:cNvSpPr>
            <a:spLocks noGrp="1"/>
          </p:cNvSpPr>
          <p:nvPr>
            <p:ph type="body" sz="quarter" idx="3"/>
          </p:nvPr>
        </p:nvSpPr>
        <p:spPr>
          <a:xfrm>
            <a:off x="7423846" y="2029665"/>
            <a:ext cx="2122190" cy="627116"/>
          </a:xfrm>
          <a:ln>
            <a:noFill/>
          </a:ln>
        </p:spPr>
        <p:txBody>
          <a:bodyPr/>
          <a:lstStyle/>
          <a:p>
            <a:pPr algn="ctr"/>
            <a:r>
              <a:rPr lang="en-US" sz="2800">
                <a:solidFill>
                  <a:schemeClr val="accent1"/>
                </a:solidFill>
              </a:rPr>
              <a:t>SYMPTOM</a:t>
            </a:r>
          </a:p>
        </p:txBody>
      </p:sp>
      <p:sp>
        <p:nvSpPr>
          <p:cNvPr id="6" name="Content Placeholder 5">
            <a:extLst>
              <a:ext uri="{FF2B5EF4-FFF2-40B4-BE49-F238E27FC236}">
                <a16:creationId xmlns:a16="http://schemas.microsoft.com/office/drawing/2014/main" id="{3F8CD249-0D02-2FB3-A8A9-9D2567C72275}"/>
              </a:ext>
            </a:extLst>
          </p:cNvPr>
          <p:cNvSpPr>
            <a:spLocks noGrp="1"/>
          </p:cNvSpPr>
          <p:nvPr>
            <p:ph sz="quarter" idx="4"/>
          </p:nvPr>
        </p:nvSpPr>
        <p:spPr>
          <a:xfrm>
            <a:off x="5334490" y="3159568"/>
            <a:ext cx="6628909" cy="3537223"/>
          </a:xfrm>
        </p:spPr>
        <p:txBody>
          <a:bodyPr>
            <a:normAutofit/>
          </a:bodyPr>
          <a:lstStyle/>
          <a:p>
            <a:pPr marL="305435" indent="-305435"/>
            <a:r>
              <a:rPr lang="en-US" sz="2400" dirty="0">
                <a:solidFill>
                  <a:schemeClr val="accent1"/>
                </a:solidFill>
              </a:rPr>
              <a:t>Long term disruption, poor self-regulation</a:t>
            </a:r>
          </a:p>
          <a:p>
            <a:pPr marL="305435" indent="-305435"/>
            <a:r>
              <a:rPr lang="en-US" sz="2400" dirty="0">
                <a:solidFill>
                  <a:schemeClr val="accent1"/>
                </a:solidFill>
              </a:rPr>
              <a:t>Overwhelming sense of impending dread</a:t>
            </a:r>
          </a:p>
          <a:p>
            <a:pPr marL="305435" indent="-305435"/>
            <a:r>
              <a:rPr lang="en-US" sz="2400" dirty="0">
                <a:solidFill>
                  <a:schemeClr val="accent1"/>
                </a:solidFill>
              </a:rPr>
              <a:t>Fear induced disruption, poor self-regulation</a:t>
            </a:r>
          </a:p>
          <a:p>
            <a:pPr marL="305435" indent="-305435"/>
            <a:r>
              <a:rPr lang="en-US" sz="2400" dirty="0">
                <a:solidFill>
                  <a:schemeClr val="accent1"/>
                </a:solidFill>
              </a:rPr>
              <a:t> Response to being away from a safe environment </a:t>
            </a:r>
          </a:p>
          <a:p>
            <a:pPr marL="305435" indent="-305435"/>
            <a:r>
              <a:rPr lang="en-US" sz="2400" dirty="0">
                <a:solidFill>
                  <a:schemeClr val="accent1"/>
                </a:solidFill>
              </a:rPr>
              <a:t>Associated with other health conditions</a:t>
            </a:r>
          </a:p>
          <a:p>
            <a:pPr marL="0" indent="0">
              <a:buNone/>
            </a:pPr>
            <a:endParaRPr lang="en-US" sz="2400" dirty="0">
              <a:solidFill>
                <a:schemeClr val="accent1"/>
              </a:solidFill>
            </a:endParaRPr>
          </a:p>
          <a:p>
            <a:pPr marL="305435" indent="-305435"/>
            <a:endParaRPr lang="en-US" sz="2400" dirty="0">
              <a:solidFill>
                <a:schemeClr val="accent1"/>
              </a:solidFill>
            </a:endParaRPr>
          </a:p>
        </p:txBody>
      </p:sp>
    </p:spTree>
    <p:extLst>
      <p:ext uri="{BB962C8B-B14F-4D97-AF65-F5344CB8AC3E}">
        <p14:creationId xmlns:p14="http://schemas.microsoft.com/office/powerpoint/2010/main" val="562735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3ED68-8051-CBF9-412D-DF23FA8BD93A}"/>
              </a:ext>
            </a:extLst>
          </p:cNvPr>
          <p:cNvSpPr>
            <a:spLocks noGrp="1"/>
          </p:cNvSpPr>
          <p:nvPr>
            <p:ph type="title"/>
          </p:nvPr>
        </p:nvSpPr>
        <p:spPr>
          <a:xfrm>
            <a:off x="1429225" y="815689"/>
            <a:ext cx="9001713" cy="742527"/>
          </a:xfrm>
          <a:ln>
            <a:solidFill>
              <a:srgbClr val="002060"/>
            </a:solidFill>
          </a:ln>
        </p:spPr>
        <p:txBody>
          <a:bodyPr>
            <a:normAutofit/>
          </a:bodyPr>
          <a:lstStyle/>
          <a:p>
            <a:r>
              <a:rPr lang="en-US" sz="3600">
                <a:solidFill>
                  <a:srgbClr val="002060"/>
                </a:solidFill>
              </a:rPr>
              <a:t>Anxiety Disorder Types  (Continued)</a:t>
            </a:r>
          </a:p>
        </p:txBody>
      </p:sp>
      <p:sp>
        <p:nvSpPr>
          <p:cNvPr id="3" name="Text Placeholder 2">
            <a:extLst>
              <a:ext uri="{FF2B5EF4-FFF2-40B4-BE49-F238E27FC236}">
                <a16:creationId xmlns:a16="http://schemas.microsoft.com/office/drawing/2014/main" id="{558BEA94-F32B-FA3E-4040-D4CD787AF2FE}"/>
              </a:ext>
            </a:extLst>
          </p:cNvPr>
          <p:cNvSpPr>
            <a:spLocks noGrp="1"/>
          </p:cNvSpPr>
          <p:nvPr>
            <p:ph type="body" idx="1"/>
          </p:nvPr>
        </p:nvSpPr>
        <p:spPr>
          <a:xfrm>
            <a:off x="936855" y="2127421"/>
            <a:ext cx="2281963" cy="557783"/>
          </a:xfrm>
          <a:ln>
            <a:noFill/>
          </a:ln>
        </p:spPr>
        <p:txBody>
          <a:bodyPr/>
          <a:lstStyle/>
          <a:p>
            <a:pPr algn="ctr"/>
            <a:r>
              <a:rPr lang="en-US" sz="3200">
                <a:solidFill>
                  <a:srgbClr val="002060"/>
                </a:solidFill>
              </a:rPr>
              <a:t>CATEGORY</a:t>
            </a:r>
            <a:endParaRPr lang="en-US"/>
          </a:p>
        </p:txBody>
      </p:sp>
      <p:sp>
        <p:nvSpPr>
          <p:cNvPr id="4" name="Content Placeholder 3">
            <a:extLst>
              <a:ext uri="{FF2B5EF4-FFF2-40B4-BE49-F238E27FC236}">
                <a16:creationId xmlns:a16="http://schemas.microsoft.com/office/drawing/2014/main" id="{3EB378EE-DF24-C7E2-A08F-4D380F922C55}"/>
              </a:ext>
            </a:extLst>
          </p:cNvPr>
          <p:cNvSpPr>
            <a:spLocks noGrp="1"/>
          </p:cNvSpPr>
          <p:nvPr>
            <p:ph sz="half" idx="2"/>
          </p:nvPr>
        </p:nvSpPr>
        <p:spPr>
          <a:xfrm>
            <a:off x="581194" y="3122697"/>
            <a:ext cx="4567960" cy="2934999"/>
          </a:xfrm>
        </p:spPr>
        <p:txBody>
          <a:bodyPr/>
          <a:lstStyle/>
          <a:p>
            <a:pPr marL="305435" indent="-305435"/>
            <a:r>
              <a:rPr lang="en-US" sz="2400" dirty="0">
                <a:solidFill>
                  <a:srgbClr val="00246C"/>
                </a:solidFill>
              </a:rPr>
              <a:t>Separation Anxiety Disorder</a:t>
            </a:r>
            <a:endParaRPr lang="en-US" sz="2400" dirty="0">
              <a:solidFill>
                <a:srgbClr val="000000"/>
              </a:solidFill>
            </a:endParaRPr>
          </a:p>
          <a:p>
            <a:pPr marL="305435" indent="-305435"/>
            <a:r>
              <a:rPr lang="en-US" sz="2400" dirty="0">
                <a:solidFill>
                  <a:srgbClr val="00246C"/>
                </a:solidFill>
              </a:rPr>
              <a:t>Selective (Mutism)</a:t>
            </a:r>
            <a:endParaRPr lang="en-US" sz="2400" dirty="0">
              <a:solidFill>
                <a:srgbClr val="404040"/>
              </a:solidFill>
            </a:endParaRPr>
          </a:p>
          <a:p>
            <a:pPr marL="305435" indent="-305435"/>
            <a:r>
              <a:rPr lang="en-US" sz="2400" dirty="0">
                <a:solidFill>
                  <a:srgbClr val="002060"/>
                </a:solidFill>
              </a:rPr>
              <a:t>Social Anxiety Disorder</a:t>
            </a:r>
            <a:endParaRPr lang="en-US" sz="2400" dirty="0"/>
          </a:p>
          <a:p>
            <a:pPr marL="305435" indent="-305435"/>
            <a:r>
              <a:rPr lang="en-US" sz="2400" dirty="0">
                <a:solidFill>
                  <a:srgbClr val="002060"/>
                </a:solidFill>
              </a:rPr>
              <a:t>Substance/Medication-Induced Anxiety Disorder</a:t>
            </a:r>
          </a:p>
        </p:txBody>
      </p:sp>
      <p:sp>
        <p:nvSpPr>
          <p:cNvPr id="5" name="Text Placeholder 4">
            <a:extLst>
              <a:ext uri="{FF2B5EF4-FFF2-40B4-BE49-F238E27FC236}">
                <a16:creationId xmlns:a16="http://schemas.microsoft.com/office/drawing/2014/main" id="{348E813A-46F3-8C6D-1D62-51C72C435789}"/>
              </a:ext>
            </a:extLst>
          </p:cNvPr>
          <p:cNvSpPr>
            <a:spLocks noGrp="1"/>
          </p:cNvSpPr>
          <p:nvPr>
            <p:ph type="body" sz="quarter" idx="3"/>
          </p:nvPr>
        </p:nvSpPr>
        <p:spPr>
          <a:xfrm>
            <a:off x="7608200" y="2115699"/>
            <a:ext cx="2122190" cy="565663"/>
          </a:xfrm>
          <a:ln>
            <a:noFill/>
          </a:ln>
        </p:spPr>
        <p:txBody>
          <a:bodyPr/>
          <a:lstStyle/>
          <a:p>
            <a:pPr algn="ctr"/>
            <a:r>
              <a:rPr lang="en-US" sz="3200">
                <a:solidFill>
                  <a:schemeClr val="accent1"/>
                </a:solidFill>
              </a:rPr>
              <a:t>SYMPTOM</a:t>
            </a:r>
            <a:endParaRPr lang="en-US"/>
          </a:p>
        </p:txBody>
      </p:sp>
      <p:sp>
        <p:nvSpPr>
          <p:cNvPr id="6" name="Content Placeholder 5">
            <a:extLst>
              <a:ext uri="{FF2B5EF4-FFF2-40B4-BE49-F238E27FC236}">
                <a16:creationId xmlns:a16="http://schemas.microsoft.com/office/drawing/2014/main" id="{3B050449-AE0B-599F-C52C-E688FC04ABCD}"/>
              </a:ext>
            </a:extLst>
          </p:cNvPr>
          <p:cNvSpPr>
            <a:spLocks noGrp="1"/>
          </p:cNvSpPr>
          <p:nvPr>
            <p:ph sz="quarter" idx="4"/>
          </p:nvPr>
        </p:nvSpPr>
        <p:spPr>
          <a:xfrm>
            <a:off x="5309909" y="3122697"/>
            <a:ext cx="6731059" cy="3107063"/>
          </a:xfrm>
        </p:spPr>
        <p:txBody>
          <a:bodyPr>
            <a:normAutofit/>
          </a:bodyPr>
          <a:lstStyle/>
          <a:p>
            <a:pPr marL="305435" indent="-305435"/>
            <a:r>
              <a:rPr lang="en-US" sz="2400" dirty="0">
                <a:solidFill>
                  <a:schemeClr val="accent1"/>
                </a:solidFill>
              </a:rPr>
              <a:t>Prolonged / unresolved grief in relationship loss</a:t>
            </a:r>
          </a:p>
          <a:p>
            <a:pPr marL="305435" indent="-305435"/>
            <a:r>
              <a:rPr lang="en-US" sz="2400" dirty="0">
                <a:solidFill>
                  <a:schemeClr val="accent1"/>
                </a:solidFill>
              </a:rPr>
              <a:t>Less common/Pedi prominent speech suppression</a:t>
            </a:r>
          </a:p>
          <a:p>
            <a:pPr marL="305435" indent="-305435"/>
            <a:r>
              <a:rPr lang="en-US" sz="2400" dirty="0">
                <a:solidFill>
                  <a:schemeClr val="accent1"/>
                </a:solidFill>
              </a:rPr>
              <a:t> Worry or avoid social activities</a:t>
            </a:r>
          </a:p>
          <a:p>
            <a:pPr marL="305435" indent="-305435"/>
            <a:r>
              <a:rPr lang="en-US" sz="2400" dirty="0">
                <a:solidFill>
                  <a:schemeClr val="accent1"/>
                </a:solidFill>
              </a:rPr>
              <a:t> Intense feeling of worry or fear that are out or proportion</a:t>
            </a:r>
          </a:p>
          <a:p>
            <a:pPr marL="305435" indent="-305435"/>
            <a:endParaRPr lang="en-US" sz="2400" dirty="0">
              <a:solidFill>
                <a:schemeClr val="accent1"/>
              </a:solidFill>
            </a:endParaRPr>
          </a:p>
        </p:txBody>
      </p:sp>
      <p:sp>
        <p:nvSpPr>
          <p:cNvPr id="8" name="Slide Number Placeholder 7">
            <a:extLst>
              <a:ext uri="{FF2B5EF4-FFF2-40B4-BE49-F238E27FC236}">
                <a16:creationId xmlns:a16="http://schemas.microsoft.com/office/drawing/2014/main" id="{801D895D-78B9-4FD5-FE6B-12CC1682DA5D}"/>
              </a:ext>
            </a:extLst>
          </p:cNvPr>
          <p:cNvSpPr>
            <a:spLocks noGrp="1"/>
          </p:cNvSpPr>
          <p:nvPr>
            <p:ph type="sldNum" sz="quarter" idx="12"/>
          </p:nvPr>
        </p:nvSpPr>
        <p:spPr/>
        <p:txBody>
          <a:bodyPr/>
          <a:lstStyle/>
          <a:p>
            <a:fld id="{3A98EE3D-8CD1-4C3F-BD1C-C98C9596463C}" type="slidenum">
              <a:rPr lang="en-US" smtClean="0"/>
              <a:t>6</a:t>
            </a:fld>
            <a:endParaRPr lang="en-US"/>
          </a:p>
        </p:txBody>
      </p:sp>
    </p:spTree>
    <p:extLst>
      <p:ext uri="{BB962C8B-B14F-4D97-AF65-F5344CB8AC3E}">
        <p14:creationId xmlns:p14="http://schemas.microsoft.com/office/powerpoint/2010/main" val="1808910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B37D78B-9B40-0BEB-42FE-2CF65874AB9E}"/>
              </a:ext>
            </a:extLst>
          </p:cNvPr>
          <p:cNvSpPr>
            <a:spLocks noGrp="1"/>
          </p:cNvSpPr>
          <p:nvPr>
            <p:ph type="sldNum" sz="quarter" idx="12"/>
          </p:nvPr>
        </p:nvSpPr>
        <p:spPr/>
        <p:txBody>
          <a:bodyPr/>
          <a:lstStyle/>
          <a:p>
            <a:fld id="{3A98EE3D-8CD1-4C3F-BD1C-C98C9596463C}" type="slidenum">
              <a:rPr lang="en-US" smtClean="0"/>
              <a:t>7</a:t>
            </a:fld>
            <a:endParaRPr lang="en-US"/>
          </a:p>
        </p:txBody>
      </p:sp>
      <p:pic>
        <p:nvPicPr>
          <p:cNvPr id="2" name="Picture 1">
            <a:extLst>
              <a:ext uri="{FF2B5EF4-FFF2-40B4-BE49-F238E27FC236}">
                <a16:creationId xmlns:a16="http://schemas.microsoft.com/office/drawing/2014/main" id="{C431C05F-2F46-D4DD-D9D8-DE7AAA18237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2727" y="845127"/>
            <a:ext cx="3407740" cy="5578785"/>
          </a:xfrm>
          <a:prstGeom prst="rect">
            <a:avLst/>
          </a:prstGeom>
          <a:ln w="38100">
            <a:solidFill>
              <a:schemeClr val="bg1">
                <a:lumMod val="65000"/>
              </a:schemeClr>
            </a:solidFill>
          </a:ln>
        </p:spPr>
      </p:pic>
      <p:sp>
        <p:nvSpPr>
          <p:cNvPr id="13" name="Rectangle 12">
            <a:extLst>
              <a:ext uri="{FF2B5EF4-FFF2-40B4-BE49-F238E27FC236}">
                <a16:creationId xmlns:a16="http://schemas.microsoft.com/office/drawing/2014/main" id="{B1ADEA8F-4B7B-520E-8CB7-772112541203}"/>
              </a:ext>
            </a:extLst>
          </p:cNvPr>
          <p:cNvSpPr/>
          <p:nvPr/>
        </p:nvSpPr>
        <p:spPr>
          <a:xfrm>
            <a:off x="5087020" y="3736926"/>
            <a:ext cx="6009025" cy="648084"/>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1F3284"/>
                </a:solidFill>
              </a:rPr>
              <a:t>JC Health History Form (HHF)</a:t>
            </a:r>
          </a:p>
        </p:txBody>
      </p:sp>
      <p:pic>
        <p:nvPicPr>
          <p:cNvPr id="8" name="Picture 7">
            <a:extLst>
              <a:ext uri="{FF2B5EF4-FFF2-40B4-BE49-F238E27FC236}">
                <a16:creationId xmlns:a16="http://schemas.microsoft.com/office/drawing/2014/main" id="{DE753D62-5B03-9C1B-BDF6-8AE6A2CE093D}"/>
              </a:ext>
            </a:extLst>
          </p:cNvPr>
          <p:cNvPicPr>
            <a:picLocks noChangeAspect="1"/>
          </p:cNvPicPr>
          <p:nvPr/>
        </p:nvPicPr>
        <p:blipFill>
          <a:blip r:embed="rId5"/>
          <a:stretch>
            <a:fillRect/>
          </a:stretch>
        </p:blipFill>
        <p:spPr>
          <a:xfrm>
            <a:off x="4305955" y="4662732"/>
            <a:ext cx="7571159" cy="1159418"/>
          </a:xfrm>
          <a:prstGeom prst="rect">
            <a:avLst/>
          </a:prstGeom>
          <a:ln>
            <a:solidFill>
              <a:srgbClr val="002060"/>
            </a:solidFill>
          </a:ln>
        </p:spPr>
      </p:pic>
      <p:sp>
        <p:nvSpPr>
          <p:cNvPr id="11" name="Donut 10">
            <a:extLst>
              <a:ext uri="{FF2B5EF4-FFF2-40B4-BE49-F238E27FC236}">
                <a16:creationId xmlns:a16="http://schemas.microsoft.com/office/drawing/2014/main" id="{D8E621E8-4A7C-18C1-90BF-81DAA8A08D27}"/>
              </a:ext>
            </a:extLst>
          </p:cNvPr>
          <p:cNvSpPr/>
          <p:nvPr/>
        </p:nvSpPr>
        <p:spPr>
          <a:xfrm>
            <a:off x="10069949" y="5570319"/>
            <a:ext cx="488351" cy="251831"/>
          </a:xfrm>
          <a:prstGeom prst="donut">
            <a:avLst>
              <a:gd name="adj" fmla="val 0"/>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5D5CB92F-9799-7CD7-497A-3F21A564B03D}"/>
              </a:ext>
            </a:extLst>
          </p:cNvPr>
          <p:cNvSpPr/>
          <p:nvPr/>
        </p:nvSpPr>
        <p:spPr>
          <a:xfrm>
            <a:off x="5212789" y="847025"/>
            <a:ext cx="5757488" cy="1793571"/>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chemeClr val="tx2"/>
                </a:solidFill>
              </a:rPr>
              <a:t>Meet Emma -18-year-old that presents:</a:t>
            </a:r>
          </a:p>
          <a:p>
            <a:pPr marL="285750" indent="-285750" algn="ctr">
              <a:buFont typeface="Arial" panose="020B0604020202020204" pitchFamily="34" charset="0"/>
              <a:buChar char="•"/>
            </a:pPr>
            <a:r>
              <a:rPr lang="en-US" sz="2400">
                <a:solidFill>
                  <a:schemeClr val="tx2"/>
                </a:solidFill>
              </a:rPr>
              <a:t>Constant elevated levels of anxiety</a:t>
            </a:r>
          </a:p>
          <a:p>
            <a:pPr marL="285750" indent="-285750" algn="ctr">
              <a:buFont typeface="Arial" panose="020B0604020202020204" pitchFamily="34" charset="0"/>
              <a:buChar char="•"/>
            </a:pPr>
            <a:r>
              <a:rPr lang="en-US" sz="2400">
                <a:solidFill>
                  <a:schemeClr val="tx2"/>
                </a:solidFill>
              </a:rPr>
              <a:t>Smoking relapse</a:t>
            </a:r>
          </a:p>
          <a:p>
            <a:pPr marL="285750" indent="-285750" algn="ctr">
              <a:buFont typeface="Arial" panose="020B0604020202020204" pitchFamily="34" charset="0"/>
              <a:buChar char="•"/>
            </a:pPr>
            <a:r>
              <a:rPr lang="en-US" sz="2400">
                <a:solidFill>
                  <a:schemeClr val="tx2"/>
                </a:solidFill>
              </a:rPr>
              <a:t>Stomach aches</a:t>
            </a:r>
          </a:p>
        </p:txBody>
      </p:sp>
    </p:spTree>
    <p:extLst>
      <p:ext uri="{BB962C8B-B14F-4D97-AF65-F5344CB8AC3E}">
        <p14:creationId xmlns:p14="http://schemas.microsoft.com/office/powerpoint/2010/main" val="1384639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F7C0-B035-B5DE-65F8-8D35A247B739}"/>
              </a:ext>
            </a:extLst>
          </p:cNvPr>
          <p:cNvSpPr>
            <a:spLocks noGrp="1"/>
          </p:cNvSpPr>
          <p:nvPr>
            <p:ph type="title"/>
          </p:nvPr>
        </p:nvSpPr>
        <p:spPr>
          <a:xfrm>
            <a:off x="4096225" y="754238"/>
            <a:ext cx="3999552" cy="785208"/>
          </a:xfrm>
        </p:spPr>
        <p:txBody>
          <a:bodyPr>
            <a:normAutofit/>
          </a:bodyPr>
          <a:lstStyle/>
          <a:p>
            <a:r>
              <a:rPr lang="en-US" sz="3600">
                <a:solidFill>
                  <a:srgbClr val="00246C"/>
                </a:solidFill>
              </a:rPr>
              <a:t>Self-medication</a:t>
            </a:r>
          </a:p>
        </p:txBody>
      </p:sp>
      <p:sp>
        <p:nvSpPr>
          <p:cNvPr id="3" name="Content Placeholder 2">
            <a:extLst>
              <a:ext uri="{FF2B5EF4-FFF2-40B4-BE49-F238E27FC236}">
                <a16:creationId xmlns:a16="http://schemas.microsoft.com/office/drawing/2014/main" id="{F3EF92AA-2E68-8D35-30B4-250F56ACD45F}"/>
              </a:ext>
            </a:extLst>
          </p:cNvPr>
          <p:cNvSpPr>
            <a:spLocks noGrp="1"/>
          </p:cNvSpPr>
          <p:nvPr>
            <p:ph type="body" idx="1"/>
          </p:nvPr>
        </p:nvSpPr>
        <p:spPr>
          <a:xfrm>
            <a:off x="581191" y="1968214"/>
            <a:ext cx="4469640" cy="545494"/>
          </a:xfrm>
        </p:spPr>
        <p:txBody>
          <a:bodyPr/>
          <a:lstStyle/>
          <a:p>
            <a:r>
              <a:rPr lang="en-US" sz="3200"/>
              <a:t>SOOTHING BEHAVIOR</a:t>
            </a:r>
          </a:p>
        </p:txBody>
      </p:sp>
      <p:sp>
        <p:nvSpPr>
          <p:cNvPr id="4" name="Picture Placeholder 3">
            <a:extLst>
              <a:ext uri="{FF2B5EF4-FFF2-40B4-BE49-F238E27FC236}">
                <a16:creationId xmlns:a16="http://schemas.microsoft.com/office/drawing/2014/main" id="{554AA12D-38D7-5A41-75FE-729ADE2E1F52}"/>
              </a:ext>
            </a:extLst>
          </p:cNvPr>
          <p:cNvSpPr>
            <a:spLocks noGrp="1"/>
          </p:cNvSpPr>
          <p:nvPr>
            <p:ph sz="half" idx="2"/>
          </p:nvPr>
        </p:nvSpPr>
        <p:spPr>
          <a:xfrm>
            <a:off x="605775" y="3038676"/>
            <a:ext cx="6141120" cy="2959580"/>
          </a:xfrm>
        </p:spPr>
        <p:txBody>
          <a:bodyPr/>
          <a:lstStyle/>
          <a:p>
            <a:pPr marL="305435" indent="-305435"/>
            <a:r>
              <a:rPr lang="en-US" sz="2400"/>
              <a:t>Food and Beverage</a:t>
            </a:r>
          </a:p>
          <a:p>
            <a:pPr marL="305435" indent="-305435"/>
            <a:r>
              <a:rPr lang="en-US" sz="2400"/>
              <a:t>Erotic</a:t>
            </a:r>
          </a:p>
          <a:p>
            <a:pPr marL="305435" indent="-305435"/>
            <a:r>
              <a:rPr lang="en-US" sz="2400"/>
              <a:t>Communcation and Media (Phone/ Internet)</a:t>
            </a:r>
          </a:p>
          <a:p>
            <a:pPr marL="305435" indent="-305435"/>
            <a:r>
              <a:rPr lang="en-US" sz="2400"/>
              <a:t>Behavioral Escapes (Gambling)</a:t>
            </a:r>
          </a:p>
        </p:txBody>
      </p:sp>
      <p:sp>
        <p:nvSpPr>
          <p:cNvPr id="7" name="Text Placeholder 6">
            <a:extLst>
              <a:ext uri="{FF2B5EF4-FFF2-40B4-BE49-F238E27FC236}">
                <a16:creationId xmlns:a16="http://schemas.microsoft.com/office/drawing/2014/main" id="{BC065714-4F73-5BBB-8042-B8456D7C3CE3}"/>
              </a:ext>
            </a:extLst>
          </p:cNvPr>
          <p:cNvSpPr>
            <a:spLocks noGrp="1"/>
          </p:cNvSpPr>
          <p:nvPr>
            <p:ph type="body" sz="quarter" idx="3"/>
          </p:nvPr>
        </p:nvSpPr>
        <p:spPr>
          <a:xfrm>
            <a:off x="7308595" y="1966650"/>
            <a:ext cx="3989392" cy="555460"/>
          </a:xfrm>
        </p:spPr>
        <p:txBody>
          <a:bodyPr/>
          <a:lstStyle/>
          <a:p>
            <a:r>
              <a:rPr lang="en-US" sz="3200"/>
              <a:t>PSYCHOSTIMULANT</a:t>
            </a:r>
          </a:p>
        </p:txBody>
      </p:sp>
      <p:sp>
        <p:nvSpPr>
          <p:cNvPr id="6" name="Picture Placeholder 5">
            <a:extLst>
              <a:ext uri="{FF2B5EF4-FFF2-40B4-BE49-F238E27FC236}">
                <a16:creationId xmlns:a16="http://schemas.microsoft.com/office/drawing/2014/main" id="{C91B9DFB-4631-C0A1-8C1A-1DD3D9B2598C}"/>
              </a:ext>
            </a:extLst>
          </p:cNvPr>
          <p:cNvSpPr>
            <a:spLocks noGrp="1"/>
          </p:cNvSpPr>
          <p:nvPr>
            <p:ph sz="quarter" idx="4"/>
          </p:nvPr>
        </p:nvSpPr>
        <p:spPr>
          <a:xfrm>
            <a:off x="7731102" y="3038676"/>
            <a:ext cx="2380288" cy="2959579"/>
          </a:xfrm>
        </p:spPr>
        <p:txBody>
          <a:bodyPr/>
          <a:lstStyle/>
          <a:p>
            <a:pPr marL="305435" indent="-305435"/>
            <a:r>
              <a:rPr lang="en-US" sz="2400"/>
              <a:t>Nicotine</a:t>
            </a:r>
          </a:p>
          <a:p>
            <a:pPr marL="305435" indent="-305435"/>
            <a:r>
              <a:rPr lang="en-US" sz="2400"/>
              <a:t>Alcohol</a:t>
            </a:r>
          </a:p>
          <a:p>
            <a:pPr marL="305435" indent="-305435"/>
            <a:r>
              <a:rPr lang="en-US" sz="2400"/>
              <a:t>Marijuana</a:t>
            </a:r>
          </a:p>
          <a:p>
            <a:pPr marL="305435" indent="-305435"/>
            <a:r>
              <a:rPr lang="en-US" sz="2400"/>
              <a:t>Prescriptions</a:t>
            </a:r>
          </a:p>
          <a:p>
            <a:pPr marL="305435" indent="-305435"/>
            <a:r>
              <a:rPr lang="en-US" sz="2400"/>
              <a:t>OTC</a:t>
            </a:r>
          </a:p>
        </p:txBody>
      </p:sp>
      <p:sp>
        <p:nvSpPr>
          <p:cNvPr id="5" name="Slide Number Placeholder 4">
            <a:extLst>
              <a:ext uri="{FF2B5EF4-FFF2-40B4-BE49-F238E27FC236}">
                <a16:creationId xmlns:a16="http://schemas.microsoft.com/office/drawing/2014/main" id="{A820749A-1E3E-159C-4CFF-8E64E1D54AD2}"/>
              </a:ext>
            </a:extLst>
          </p:cNvPr>
          <p:cNvSpPr>
            <a:spLocks noGrp="1"/>
          </p:cNvSpPr>
          <p:nvPr>
            <p:ph type="sldNum" sz="quarter" idx="12"/>
          </p:nvPr>
        </p:nvSpPr>
        <p:spPr/>
        <p:txBody>
          <a:bodyPr/>
          <a:lstStyle/>
          <a:p>
            <a:fld id="{3A98EE3D-8CD1-4C3F-BD1C-C98C9596463C}" type="slidenum">
              <a:rPr lang="en-US" smtClean="0"/>
              <a:t>8</a:t>
            </a:fld>
            <a:endParaRPr lang="en-US"/>
          </a:p>
        </p:txBody>
      </p:sp>
      <p:pic>
        <p:nvPicPr>
          <p:cNvPr id="10" name="Picture 9" descr="무료 이미지 : 바, 마실 것, 음주, 알코올, 붓는 것, 알콜 중독자의, 파티, 위스키, 리큐어, 주류, 맥주 유리, 증류수 ...">
            <a:extLst>
              <a:ext uri="{FF2B5EF4-FFF2-40B4-BE49-F238E27FC236}">
                <a16:creationId xmlns:a16="http://schemas.microsoft.com/office/drawing/2014/main" id="{4937D7FB-6439-FED5-8A5F-B1CF28C7780A}"/>
              </a:ext>
            </a:extLst>
          </p:cNvPr>
          <p:cNvPicPr>
            <a:picLocks noChangeAspect="1"/>
          </p:cNvPicPr>
          <p:nvPr/>
        </p:nvPicPr>
        <p:blipFill>
          <a:blip r:embed="rId2"/>
          <a:stretch>
            <a:fillRect/>
          </a:stretch>
        </p:blipFill>
        <p:spPr>
          <a:xfrm>
            <a:off x="9302793" y="5124849"/>
            <a:ext cx="1785106" cy="1658817"/>
          </a:xfrm>
          <a:prstGeom prst="rect">
            <a:avLst/>
          </a:prstGeom>
        </p:spPr>
      </p:pic>
      <p:pic>
        <p:nvPicPr>
          <p:cNvPr id="11" name="Picture 10" descr="Fotos gratis : de fumar, muerte, estilo de vida, iluminación, salud ...">
            <a:extLst>
              <a:ext uri="{FF2B5EF4-FFF2-40B4-BE49-F238E27FC236}">
                <a16:creationId xmlns:a16="http://schemas.microsoft.com/office/drawing/2014/main" id="{AA65EB27-072B-084E-875A-D5A0ABDD139B}"/>
              </a:ext>
            </a:extLst>
          </p:cNvPr>
          <p:cNvPicPr>
            <a:picLocks noChangeAspect="1"/>
          </p:cNvPicPr>
          <p:nvPr/>
        </p:nvPicPr>
        <p:blipFill>
          <a:blip r:embed="rId3"/>
          <a:stretch>
            <a:fillRect/>
          </a:stretch>
        </p:blipFill>
        <p:spPr>
          <a:xfrm>
            <a:off x="3342143" y="5767188"/>
            <a:ext cx="2747467" cy="1188356"/>
          </a:xfrm>
          <a:prstGeom prst="rect">
            <a:avLst/>
          </a:prstGeom>
        </p:spPr>
      </p:pic>
      <p:pic>
        <p:nvPicPr>
          <p:cNvPr id="12" name="Picture 11" descr="A close-up of a marijuana leaf&#10;&#10;Description automatically generated">
            <a:extLst>
              <a:ext uri="{FF2B5EF4-FFF2-40B4-BE49-F238E27FC236}">
                <a16:creationId xmlns:a16="http://schemas.microsoft.com/office/drawing/2014/main" id="{A64E451C-1EB4-BE10-0E87-437931A41D2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79404" y="5479116"/>
            <a:ext cx="2184399" cy="1408546"/>
          </a:xfrm>
          <a:prstGeom prst="rect">
            <a:avLst/>
          </a:prstGeom>
        </p:spPr>
      </p:pic>
      <p:pic>
        <p:nvPicPr>
          <p:cNvPr id="19" name="Picture 18" descr="pills, medication, capsule, medicine, medical, drug, health, tablet ...">
            <a:extLst>
              <a:ext uri="{FF2B5EF4-FFF2-40B4-BE49-F238E27FC236}">
                <a16:creationId xmlns:a16="http://schemas.microsoft.com/office/drawing/2014/main" id="{9ADC46D4-4A60-5783-56F7-7ED8A3B93B82}"/>
              </a:ext>
            </a:extLst>
          </p:cNvPr>
          <p:cNvPicPr>
            <a:picLocks noChangeAspect="1"/>
          </p:cNvPicPr>
          <p:nvPr/>
        </p:nvPicPr>
        <p:blipFill>
          <a:blip r:embed="rId6"/>
          <a:stretch>
            <a:fillRect/>
          </a:stretch>
        </p:blipFill>
        <p:spPr>
          <a:xfrm>
            <a:off x="6776472" y="5770750"/>
            <a:ext cx="2133601" cy="1012850"/>
          </a:xfrm>
          <a:prstGeom prst="rect">
            <a:avLst/>
          </a:prstGeom>
        </p:spPr>
      </p:pic>
    </p:spTree>
    <p:extLst>
      <p:ext uri="{BB962C8B-B14F-4D97-AF65-F5344CB8AC3E}">
        <p14:creationId xmlns:p14="http://schemas.microsoft.com/office/powerpoint/2010/main" val="4145554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79FF0E-19BF-5D7D-BF6A-798BB926F7ED}"/>
              </a:ext>
            </a:extLst>
          </p:cNvPr>
          <p:cNvSpPr>
            <a:spLocks noGrp="1"/>
          </p:cNvSpPr>
          <p:nvPr>
            <p:ph type="sldNum" sz="quarter" idx="12"/>
          </p:nvPr>
        </p:nvSpPr>
        <p:spPr/>
        <p:txBody>
          <a:bodyPr/>
          <a:lstStyle/>
          <a:p>
            <a:fld id="{3A98EE3D-8CD1-4C3F-BD1C-C98C9596463C}" type="slidenum">
              <a:rPr lang="en-US" smtClean="0"/>
              <a:t>9</a:t>
            </a:fld>
            <a:endParaRPr lang="en-US"/>
          </a:p>
        </p:txBody>
      </p:sp>
      <p:graphicFrame>
        <p:nvGraphicFramePr>
          <p:cNvPr id="7" name="Content Placeholder 6">
            <a:extLst>
              <a:ext uri="{FF2B5EF4-FFF2-40B4-BE49-F238E27FC236}">
                <a16:creationId xmlns:a16="http://schemas.microsoft.com/office/drawing/2014/main" id="{02706330-AC48-32FF-23C6-D8C6ED109683}"/>
              </a:ext>
            </a:extLst>
          </p:cNvPr>
          <p:cNvGraphicFramePr>
            <a:graphicFrameLocks noGrp="1" noChangeAspect="1"/>
          </p:cNvGraphicFramePr>
          <p:nvPr>
            <p:ph idx="1"/>
            <p:extLst>
              <p:ext uri="{D42A27DB-BD31-4B8C-83A1-F6EECF244321}">
                <p14:modId xmlns:p14="http://schemas.microsoft.com/office/powerpoint/2010/main" val="3735919968"/>
              </p:ext>
            </p:extLst>
          </p:nvPr>
        </p:nvGraphicFramePr>
        <p:xfrm>
          <a:off x="8067562" y="832264"/>
          <a:ext cx="3313043" cy="5193967"/>
        </p:xfrm>
        <a:graphic>
          <a:graphicData uri="http://schemas.openxmlformats.org/presentationml/2006/ole">
            <mc:AlternateContent xmlns:mc="http://schemas.openxmlformats.org/markup-compatibility/2006">
              <mc:Choice xmlns:v="urn:schemas-microsoft-com:vml" Requires="v">
                <p:oleObj name="Document" r:id="rId3" imgW="6858000" imgH="9055100" progId="Word.Document.12">
                  <p:embed/>
                </p:oleObj>
              </mc:Choice>
              <mc:Fallback>
                <p:oleObj name="Document" r:id="rId3" imgW="6858000" imgH="9055100" progId="Word.Document.12">
                  <p:embed/>
                  <p:pic>
                    <p:nvPicPr>
                      <p:cNvPr id="7" name="Content Placeholder 6">
                        <a:extLst>
                          <a:ext uri="{FF2B5EF4-FFF2-40B4-BE49-F238E27FC236}">
                            <a16:creationId xmlns:a16="http://schemas.microsoft.com/office/drawing/2014/main" id="{02706330-AC48-32FF-23C6-D8C6ED109683}"/>
                          </a:ext>
                        </a:extLst>
                      </p:cNvPr>
                      <p:cNvPicPr/>
                      <p:nvPr/>
                    </p:nvPicPr>
                    <p:blipFill>
                      <a:blip r:embed="rId4"/>
                      <a:stretch>
                        <a:fillRect/>
                      </a:stretch>
                    </p:blipFill>
                    <p:spPr>
                      <a:xfrm>
                        <a:off x="8067562" y="832264"/>
                        <a:ext cx="3313043" cy="5193967"/>
                      </a:xfrm>
                      <a:prstGeom prst="rect">
                        <a:avLst/>
                      </a:prstGeom>
                      <a:ln w="28575">
                        <a:solidFill>
                          <a:srgbClr val="002060"/>
                        </a:solidFill>
                      </a:ln>
                    </p:spPr>
                  </p:pic>
                </p:oleObj>
              </mc:Fallback>
            </mc:AlternateContent>
          </a:graphicData>
        </a:graphic>
      </p:graphicFrame>
      <p:graphicFrame>
        <p:nvGraphicFramePr>
          <p:cNvPr id="8" name="Object 7">
            <a:extLst>
              <a:ext uri="{FF2B5EF4-FFF2-40B4-BE49-F238E27FC236}">
                <a16:creationId xmlns:a16="http://schemas.microsoft.com/office/drawing/2014/main" id="{A400D594-FA90-906F-AB94-571F293C7A1F}"/>
              </a:ext>
            </a:extLst>
          </p:cNvPr>
          <p:cNvGraphicFramePr>
            <a:graphicFrameLocks noChangeAspect="1"/>
          </p:cNvGraphicFramePr>
          <p:nvPr>
            <p:extLst>
              <p:ext uri="{D42A27DB-BD31-4B8C-83A1-F6EECF244321}">
                <p14:modId xmlns:p14="http://schemas.microsoft.com/office/powerpoint/2010/main" val="2956627292"/>
              </p:ext>
            </p:extLst>
          </p:nvPr>
        </p:nvGraphicFramePr>
        <p:xfrm>
          <a:off x="770532" y="832264"/>
          <a:ext cx="3293884" cy="5418137"/>
        </p:xfrm>
        <a:graphic>
          <a:graphicData uri="http://schemas.openxmlformats.org/presentationml/2006/ole">
            <mc:AlternateContent xmlns:mc="http://schemas.openxmlformats.org/markup-compatibility/2006">
              <mc:Choice xmlns:v="urn:schemas-microsoft-com:vml" Requires="v">
                <p:oleObj name="Document" r:id="rId5" imgW="5943600" imgH="8115300" progId="Word.Document.12">
                  <p:embed/>
                </p:oleObj>
              </mc:Choice>
              <mc:Fallback>
                <p:oleObj name="Document" r:id="rId5" imgW="5943600" imgH="8115300" progId="Word.Document.12">
                  <p:embed/>
                  <p:pic>
                    <p:nvPicPr>
                      <p:cNvPr id="8" name="Object 7">
                        <a:extLst>
                          <a:ext uri="{FF2B5EF4-FFF2-40B4-BE49-F238E27FC236}">
                            <a16:creationId xmlns:a16="http://schemas.microsoft.com/office/drawing/2014/main" id="{A400D594-FA90-906F-AB94-571F293C7A1F}"/>
                          </a:ext>
                        </a:extLst>
                      </p:cNvPr>
                      <p:cNvPicPr/>
                      <p:nvPr/>
                    </p:nvPicPr>
                    <p:blipFill>
                      <a:blip r:embed="rId6"/>
                      <a:stretch>
                        <a:fillRect/>
                      </a:stretch>
                    </p:blipFill>
                    <p:spPr>
                      <a:xfrm>
                        <a:off x="770532" y="832264"/>
                        <a:ext cx="3293884" cy="5418137"/>
                      </a:xfrm>
                      <a:prstGeom prst="rect">
                        <a:avLst/>
                      </a:prstGeom>
                      <a:ln w="28575">
                        <a:solidFill>
                          <a:srgbClr val="002060"/>
                        </a:solidFill>
                      </a:ln>
                    </p:spPr>
                  </p:pic>
                </p:oleObj>
              </mc:Fallback>
            </mc:AlternateContent>
          </a:graphicData>
        </a:graphic>
      </p:graphicFrame>
      <p:sp>
        <p:nvSpPr>
          <p:cNvPr id="10" name="Rectangle 9">
            <a:extLst>
              <a:ext uri="{FF2B5EF4-FFF2-40B4-BE49-F238E27FC236}">
                <a16:creationId xmlns:a16="http://schemas.microsoft.com/office/drawing/2014/main" id="{65ABC7F4-0CFD-1307-7EB6-104C69AB5E45}"/>
              </a:ext>
            </a:extLst>
          </p:cNvPr>
          <p:cNvSpPr/>
          <p:nvPr/>
        </p:nvSpPr>
        <p:spPr>
          <a:xfrm>
            <a:off x="4940651" y="832264"/>
            <a:ext cx="2175164" cy="1752260"/>
          </a:xfrm>
          <a:prstGeom prst="rect">
            <a:avLst/>
          </a:prstGeom>
          <a:noFill/>
          <a:ln w="19050">
            <a:solidFill>
              <a:srgbClr val="0024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246C"/>
                </a:solidFill>
              </a:rPr>
              <a:t>Referred to TUPP for an orientation on tobacco cessation </a:t>
            </a:r>
          </a:p>
        </p:txBody>
      </p:sp>
      <p:sp>
        <p:nvSpPr>
          <p:cNvPr id="11" name="Rectangle 10">
            <a:extLst>
              <a:ext uri="{FF2B5EF4-FFF2-40B4-BE49-F238E27FC236}">
                <a16:creationId xmlns:a16="http://schemas.microsoft.com/office/drawing/2014/main" id="{6CECCBC2-37DD-DD98-6F7C-EB96CA0B458B}"/>
              </a:ext>
            </a:extLst>
          </p:cNvPr>
          <p:cNvSpPr/>
          <p:nvPr/>
        </p:nvSpPr>
        <p:spPr>
          <a:xfrm>
            <a:off x="4998588" y="4626299"/>
            <a:ext cx="2729345" cy="1330037"/>
          </a:xfrm>
          <a:prstGeom prst="rect">
            <a:avLst/>
          </a:prstGeom>
          <a:noFill/>
          <a:ln w="19050">
            <a:solidFill>
              <a:srgbClr val="0024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246C"/>
                </a:solidFill>
              </a:rPr>
              <a:t>Referred to CMHC for a comprehensive intake to determine diagnosis  </a:t>
            </a:r>
          </a:p>
        </p:txBody>
      </p:sp>
      <p:cxnSp>
        <p:nvCxnSpPr>
          <p:cNvPr id="13" name="Elbow Connector 12">
            <a:extLst>
              <a:ext uri="{FF2B5EF4-FFF2-40B4-BE49-F238E27FC236}">
                <a16:creationId xmlns:a16="http://schemas.microsoft.com/office/drawing/2014/main" id="{7B76637C-59DB-0083-D64B-5A39A52CA533}"/>
              </a:ext>
            </a:extLst>
          </p:cNvPr>
          <p:cNvCxnSpPr>
            <a:cxnSpLocks/>
          </p:cNvCxnSpPr>
          <p:nvPr/>
        </p:nvCxnSpPr>
        <p:spPr>
          <a:xfrm>
            <a:off x="4082682" y="4376918"/>
            <a:ext cx="914400" cy="914400"/>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3D2A2C5D-77F6-F597-614D-D3834CB6B0E9}"/>
              </a:ext>
            </a:extLst>
          </p:cNvPr>
          <p:cNvCxnSpPr/>
          <p:nvPr/>
        </p:nvCxnSpPr>
        <p:spPr>
          <a:xfrm>
            <a:off x="7120032" y="1251194"/>
            <a:ext cx="914400" cy="914400"/>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619816"/>
      </p:ext>
    </p:extLst>
  </p:cSld>
  <p:clrMapOvr>
    <a:masterClrMapping/>
  </p:clrMapOvr>
</p:sld>
</file>

<file path=ppt/theme/theme1.xml><?xml version="1.0" encoding="utf-8"?>
<a:theme xmlns:a="http://schemas.openxmlformats.org/drawingml/2006/main" name="DividendVTI">
  <a:themeElements>
    <a:clrScheme name="Custom 10">
      <a:dk1>
        <a:sysClr val="windowText" lastClr="000000"/>
      </a:dk1>
      <a:lt1>
        <a:sysClr val="window" lastClr="FFFFFF"/>
      </a:lt1>
      <a:dk2>
        <a:srgbClr val="3D3D3D"/>
      </a:dk2>
      <a:lt2>
        <a:srgbClr val="EBEBEB"/>
      </a:lt2>
      <a:accent1>
        <a:srgbClr val="ED8428"/>
      </a:accent1>
      <a:accent2>
        <a:srgbClr val="E6C46D"/>
      </a:accent2>
      <a:accent3>
        <a:srgbClr val="465359"/>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design" id="{9B7A93B0-7E75-4B33-9362-9C4D614AECA1}" vid="{3CF9A9D3-49E8-47CC-B06C-73362BD111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XRUYQT3274NZ-681238054-2138</_dlc_DocId>
    <_dlc_DocIdUrl xmlns="b22f8f74-215c-4154-9939-bd29e4e8980e">
      <Url>https://supportservices.jobcorps.gov/health/_layouts/15/DocIdRedir.aspx?ID=XRUYQT3274NZ-681238054-2138</Url>
      <Description>XRUYQT3274NZ-681238054-2138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8D7F1A9-0188-45A8-AAB7-D8B3257A9F5E}">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 ds:uri="http://www.w3.org/2000/xmlns/"/>
    <ds:schemaRef ds:uri="http://www.w3.org/2001/XMLSchema-instance"/>
  </ds:schemaRefs>
</ds:datastoreItem>
</file>

<file path=customXml/itemProps2.xml><?xml version="1.0" encoding="utf-8"?>
<ds:datastoreItem xmlns:ds="http://schemas.openxmlformats.org/officeDocument/2006/customXml" ds:itemID="{324A246D-6623-4F8B-A929-1C7CE0712206}"/>
</file>

<file path=customXml/itemProps3.xml><?xml version="1.0" encoding="utf-8"?>
<ds:datastoreItem xmlns:ds="http://schemas.openxmlformats.org/officeDocument/2006/customXml" ds:itemID="{6CCEB89B-922A-4F66-97DB-EDD8F270360B}">
  <ds:schemaRefs>
    <ds:schemaRef ds:uri="http://schemas.microsoft.com/sharepoint/v3/contenttype/forms"/>
  </ds:schemaRefs>
</ds:datastoreItem>
</file>

<file path=customXml/itemProps4.xml><?xml version="1.0" encoding="utf-8"?>
<ds:datastoreItem xmlns:ds="http://schemas.openxmlformats.org/officeDocument/2006/customXml" ds:itemID="{318ECAD1-4FE4-4713-9014-6D27CF87BE27}"/>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{A77750C1-A35D-4F86-8EA2-B7832DE49692}tf45205285_win32</Template>
  <TotalTime>98</TotalTime>
  <Words>7327</Words>
  <Application>Microsoft Office PowerPoint</Application>
  <PresentationFormat>Widescreen</PresentationFormat>
  <Paragraphs>744</Paragraphs>
  <Slides>46</Slides>
  <Notes>33</Notes>
  <HiddenSlides>0</HiddenSlides>
  <MMClips>0</MMClips>
  <ScaleCrop>false</ScaleCrop>
  <HeadingPairs>
    <vt:vector size="8" baseType="variant">
      <vt:variant>
        <vt:lpstr>Fonts Used</vt:lpstr>
      </vt:variant>
      <vt:variant>
        <vt:i4>19</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67" baseType="lpstr">
      <vt:lpstr>Abadi MT Condensed Light</vt:lpstr>
      <vt:lpstr>Aptos</vt:lpstr>
      <vt:lpstr>Arial</vt:lpstr>
      <vt:lpstr>Arial Narrow</vt:lpstr>
      <vt:lpstr>Calibri</vt:lpstr>
      <vt:lpstr>Calibri Light</vt:lpstr>
      <vt:lpstr>Cambria</vt:lpstr>
      <vt:lpstr>ElsevierGulliver</vt:lpstr>
      <vt:lpstr>Gill Sans MT</vt:lpstr>
      <vt:lpstr>Google Sans</vt:lpstr>
      <vt:lpstr>open sans</vt:lpstr>
      <vt:lpstr>open sans</vt:lpstr>
      <vt:lpstr>Proxima Nova</vt:lpstr>
      <vt:lpstr>Segoe UI</vt:lpstr>
      <vt:lpstr>Times New Roman</vt:lpstr>
      <vt:lpstr>Univers LT Std 45 Light</vt:lpstr>
      <vt:lpstr>WarnockPro</vt:lpstr>
      <vt:lpstr>Wingdings</vt:lpstr>
      <vt:lpstr>Wingdings 2</vt:lpstr>
      <vt:lpstr>DividendVTI</vt:lpstr>
      <vt:lpstr>Document</vt:lpstr>
      <vt:lpstr>Integrative collaborative care model:  Anxiety Disorders  </vt:lpstr>
      <vt:lpstr>PowerPoint Presentation</vt:lpstr>
      <vt:lpstr>ANXIETY:   </vt:lpstr>
      <vt:lpstr>Basic Science supporting Anxiety</vt:lpstr>
      <vt:lpstr>ANXIETY DISORDER TYPES  Diagnostic and Statistical Manual 5 – Text Revision (DSM 5TR)</vt:lpstr>
      <vt:lpstr>Anxiety Disorder Types  (Continued)</vt:lpstr>
      <vt:lpstr>PowerPoint Presentation</vt:lpstr>
      <vt:lpstr>Self-medication</vt:lpstr>
      <vt:lpstr>PowerPoint Presentation</vt:lpstr>
      <vt:lpstr>Gut Brain Axis</vt:lpstr>
      <vt:lpstr>ANXIETY:  common Neurotransmitters</vt:lpstr>
      <vt:lpstr>Maintaining Wellness:  4 Pillars</vt:lpstr>
      <vt:lpstr>  Stressors disrupting Lifestyle</vt:lpstr>
      <vt:lpstr>ANXIETY:  Pharmacology</vt:lpstr>
      <vt:lpstr>Attention  – media – Control </vt:lpstr>
      <vt:lpstr>PowerPoint Presentation</vt:lpstr>
      <vt:lpstr>PowerPoint Presentation</vt:lpstr>
      <vt:lpstr>PowerPoint Presentation</vt:lpstr>
      <vt:lpstr>3 Types of Cognitive load</vt:lpstr>
      <vt:lpstr>PowerPoint Presentation</vt:lpstr>
      <vt:lpstr>PowerPoint Presentation</vt:lpstr>
      <vt:lpstr>What is Data / Information OVERLOAD?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Look at Some General  Accommodations</vt:lpstr>
      <vt:lpstr>Specific Functional Limitations  Crowds/Groups</vt:lpstr>
      <vt:lpstr>Specific Functional Limitations Crowds/Groups</vt:lpstr>
      <vt:lpstr>Specific Functional Limitations   Learning-related</vt:lpstr>
      <vt:lpstr>Specific Functional Limitations   Cognitive overload</vt:lpstr>
      <vt:lpstr>avoid cognitive overload when presenting information</vt:lpstr>
      <vt:lpstr>Effective Supports!</vt:lpstr>
      <vt:lpstr>Mindfulness practices</vt:lpstr>
      <vt:lpstr>PowerPoint Presentation</vt:lpstr>
      <vt:lpstr>PowerPoint Presentation</vt:lpstr>
      <vt:lpstr>PowerPoint Presentation</vt:lpstr>
      <vt:lpstr>PowerPoint Presentation</vt:lpstr>
      <vt:lpstr>Job Corps Disability website https://supportservices.jobcorps.gov/disability/Pages/default.aspx</vt:lpstr>
      <vt:lpstr>PowerPoint Presentation</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Maria Acevedo</dc:creator>
  <cp:lastModifiedBy>Molly Rosinski</cp:lastModifiedBy>
  <cp:revision>6</cp:revision>
  <dcterms:created xsi:type="dcterms:W3CDTF">2024-02-07T17:55:23Z</dcterms:created>
  <dcterms:modified xsi:type="dcterms:W3CDTF">2024-06-20T20:04:35Z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MediaServiceImageTags">
    <vt:lpwstr/>
  </property>
  <property fmtid="{D5CDD505-2E9C-101B-9397-08002B2CF9AE}" pid="4" name="_dlc_DocIdItemGuid">
    <vt:lpwstr>85d20f82-d07f-40b2-ac28-a7750b2c03df</vt:lpwstr>
  </property>
</Properties>
</file>