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301"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753600" cy="7315200"/>
  <p:notesSz cx="6858000" cy="9144000"/>
  <p:embeddedFontLst>
    <p:embeddedFont>
      <p:font typeface="Montserrat" panose="00000500000000000000" pitchFamily="2" charset="0"/>
      <p:regular r:id="rId48"/>
      <p:bold r:id="rId49"/>
      <p:italic r:id="rId50"/>
      <p:boldItalic r:id="rId51"/>
    </p:embeddedFont>
    <p:embeddedFont>
      <p:font typeface="Montserrat Bold" panose="00000800000000000000" charset="0"/>
      <p:regular r:id="rId52"/>
    </p:embeddedFont>
    <p:embeddedFont>
      <p:font typeface="Montserrat Ultra-Bold" panose="020B0604020202020204" charset="0"/>
      <p:regular r:id="rId53"/>
    </p:embeddedFont>
    <p:embeddedFont>
      <p:font typeface="Now Bold" panose="020B0604020202020204" charset="0"/>
      <p:regular r:id="rId54"/>
    </p:embeddedFont>
    <p:embeddedFont>
      <p:font typeface="Poppins" panose="00000500000000000000" pitchFamily="2" charset="0"/>
      <p:regular r:id="rId55"/>
      <p:bold r:id="rId56"/>
      <p:italic r:id="rId57"/>
      <p:boldItalic r:id="rId58"/>
    </p:embeddedFont>
    <p:embeddedFont>
      <p:font typeface="Poppins Bold" panose="00000800000000000000" charset="0"/>
      <p:regular r:id="rId59"/>
    </p:embeddedFont>
    <p:embeddedFont>
      <p:font typeface="Poppins Medium" panose="00000600000000000000" pitchFamily="2" charset="0"/>
      <p:regular r:id="rId60"/>
      <p:italic r:id="rId61"/>
    </p:embeddedFont>
    <p:embeddedFont>
      <p:font typeface="Poppins Medium Bold" panose="020B0604020202020204" charset="0"/>
      <p:regular r:id="rId62"/>
    </p:embeddedFont>
    <p:embeddedFont>
      <p:font typeface="Poppins Semi-Bold" panose="020B0604020202020204"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B8D5"/>
    <a:srgbClr val="9CD32C"/>
    <a:srgbClr val="2D8B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F9504F-4C12-4A9B-B81E-A1671E57A940}" v="24" dt="2024-10-22T15:17:50.4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6536" autoAdjust="0"/>
  </p:normalViewPr>
  <p:slideViewPr>
    <p:cSldViewPr>
      <p:cViewPr varScale="1">
        <p:scale>
          <a:sx n="66" d="100"/>
          <a:sy n="66" d="100"/>
        </p:scale>
        <p:origin x="270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notesMaster" Target="notesMasters/notesMaster1.xml"/><Relationship Id="rId63" Type="http://schemas.openxmlformats.org/officeDocument/2006/relationships/font" Target="fonts/font16.fntdata"/><Relationship Id="rId6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4.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4.fntdata"/><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73"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Jarski" userId="d63f10ecbd42a93a" providerId="LiveId" clId="{AFF9504F-4C12-4A9B-B81E-A1671E57A940}"/>
    <pc:docChg chg="undo custSel addSld delSld modSld sldOrd modMainMaster">
      <pc:chgData name="Liz Jarski" userId="d63f10ecbd42a93a" providerId="LiveId" clId="{AFF9504F-4C12-4A9B-B81E-A1671E57A940}" dt="2024-10-22T15:20:49.997" v="4092" actId="1038"/>
      <pc:docMkLst>
        <pc:docMk/>
      </pc:docMkLst>
      <pc:sldChg chg="modNotesTx">
        <pc:chgData name="Liz Jarski" userId="d63f10ecbd42a93a" providerId="LiveId" clId="{AFF9504F-4C12-4A9B-B81E-A1671E57A940}" dt="2024-10-22T15:18:20.414" v="4060" actId="20577"/>
        <pc:sldMkLst>
          <pc:docMk/>
          <pc:sldMk cId="0" sldId="256"/>
        </pc:sldMkLst>
      </pc:sldChg>
      <pc:sldChg chg="modNotesTx">
        <pc:chgData name="Liz Jarski" userId="d63f10ecbd42a93a" providerId="LiveId" clId="{AFF9504F-4C12-4A9B-B81E-A1671E57A940}" dt="2024-10-21T15:05:46.758" v="1274" actId="20577"/>
        <pc:sldMkLst>
          <pc:docMk/>
          <pc:sldMk cId="0" sldId="257"/>
        </pc:sldMkLst>
      </pc:sldChg>
      <pc:sldChg chg="modSp mod modNotesTx">
        <pc:chgData name="Liz Jarski" userId="d63f10ecbd42a93a" providerId="LiveId" clId="{AFF9504F-4C12-4A9B-B81E-A1671E57A940}" dt="2024-10-22T15:18:29.293" v="4062" actId="1036"/>
        <pc:sldMkLst>
          <pc:docMk/>
          <pc:sldMk cId="0" sldId="258"/>
        </pc:sldMkLst>
        <pc:spChg chg="mod">
          <ac:chgData name="Liz Jarski" userId="d63f10ecbd42a93a" providerId="LiveId" clId="{AFF9504F-4C12-4A9B-B81E-A1671E57A940}" dt="2024-10-22T15:18:29.293" v="4062" actId="1036"/>
          <ac:spMkLst>
            <pc:docMk/>
            <pc:sldMk cId="0" sldId="258"/>
            <ac:spMk id="18" creationId="{C1AA65D5-7891-13DA-67C9-9756F9B0862A}"/>
          </ac:spMkLst>
        </pc:spChg>
      </pc:sldChg>
      <pc:sldChg chg="modSp mod">
        <pc:chgData name="Liz Jarski" userId="d63f10ecbd42a93a" providerId="LiveId" clId="{AFF9504F-4C12-4A9B-B81E-A1671E57A940}" dt="2024-10-22T15:18:42.739" v="4066" actId="1076"/>
        <pc:sldMkLst>
          <pc:docMk/>
          <pc:sldMk cId="0" sldId="259"/>
        </pc:sldMkLst>
        <pc:grpChg chg="mod">
          <ac:chgData name="Liz Jarski" userId="d63f10ecbd42a93a" providerId="LiveId" clId="{AFF9504F-4C12-4A9B-B81E-A1671E57A940}" dt="2024-10-22T15:18:42.739" v="4066" actId="1076"/>
          <ac:grpSpMkLst>
            <pc:docMk/>
            <pc:sldMk cId="0" sldId="259"/>
            <ac:grpSpMk id="14" creationId="{00000000-0000-0000-0000-000000000000}"/>
          </ac:grpSpMkLst>
        </pc:grpChg>
      </pc:sldChg>
      <pc:sldChg chg="addSp delSp modSp mod modNotesTx">
        <pc:chgData name="Liz Jarski" userId="d63f10ecbd42a93a" providerId="LiveId" clId="{AFF9504F-4C12-4A9B-B81E-A1671E57A940}" dt="2024-10-21T15:19:31.382" v="2393" actId="20577"/>
        <pc:sldMkLst>
          <pc:docMk/>
          <pc:sldMk cId="0" sldId="260"/>
        </pc:sldMkLst>
        <pc:spChg chg="mod">
          <ac:chgData name="Liz Jarski" userId="d63f10ecbd42a93a" providerId="LiveId" clId="{AFF9504F-4C12-4A9B-B81E-A1671E57A940}" dt="2024-10-21T15:00:14.820" v="158" actId="14100"/>
          <ac:spMkLst>
            <pc:docMk/>
            <pc:sldMk cId="0" sldId="260"/>
            <ac:spMk id="7" creationId="{00000000-0000-0000-0000-000000000000}"/>
          </ac:spMkLst>
        </pc:spChg>
        <pc:spChg chg="mod">
          <ac:chgData name="Liz Jarski" userId="d63f10ecbd42a93a" providerId="LiveId" clId="{AFF9504F-4C12-4A9B-B81E-A1671E57A940}" dt="2024-10-21T15:00:29.565" v="166" actId="14100"/>
          <ac:spMkLst>
            <pc:docMk/>
            <pc:sldMk cId="0" sldId="260"/>
            <ac:spMk id="8" creationId="{00000000-0000-0000-0000-000000000000}"/>
          </ac:spMkLst>
        </pc:spChg>
        <pc:spChg chg="mod">
          <ac:chgData name="Liz Jarski" userId="d63f10ecbd42a93a" providerId="LiveId" clId="{AFF9504F-4C12-4A9B-B81E-A1671E57A940}" dt="2024-10-21T15:00:21.567" v="163" actId="1076"/>
          <ac:spMkLst>
            <pc:docMk/>
            <pc:sldMk cId="0" sldId="260"/>
            <ac:spMk id="9" creationId="{00000000-0000-0000-0000-000000000000}"/>
          </ac:spMkLst>
        </pc:spChg>
        <pc:spChg chg="mod">
          <ac:chgData name="Liz Jarski" userId="d63f10ecbd42a93a" providerId="LiveId" clId="{AFF9504F-4C12-4A9B-B81E-A1671E57A940}" dt="2024-10-21T14:58:55.912" v="151" actId="14100"/>
          <ac:spMkLst>
            <pc:docMk/>
            <pc:sldMk cId="0" sldId="260"/>
            <ac:spMk id="10" creationId="{00000000-0000-0000-0000-000000000000}"/>
          </ac:spMkLst>
        </pc:spChg>
        <pc:spChg chg="add del">
          <ac:chgData name="Liz Jarski" userId="d63f10ecbd42a93a" providerId="LiveId" clId="{AFF9504F-4C12-4A9B-B81E-A1671E57A940}" dt="2024-10-21T14:59:53.979" v="155" actId="22"/>
          <ac:spMkLst>
            <pc:docMk/>
            <pc:sldMk cId="0" sldId="260"/>
            <ac:spMk id="12" creationId="{2392A8D3-2EAF-0330-5FAE-30AEF5910676}"/>
          </ac:spMkLst>
        </pc:spChg>
        <pc:picChg chg="add mod">
          <ac:chgData name="Liz Jarski" userId="d63f10ecbd42a93a" providerId="LiveId" clId="{AFF9504F-4C12-4A9B-B81E-A1671E57A940}" dt="2024-10-21T15:00:24.506" v="165" actId="1076"/>
          <ac:picMkLst>
            <pc:docMk/>
            <pc:sldMk cId="0" sldId="260"/>
            <ac:picMk id="14" creationId="{C4739C7C-628D-B2CA-AC64-07366471DFB0}"/>
          </ac:picMkLst>
        </pc:picChg>
      </pc:sldChg>
      <pc:sldChg chg="modNotesTx">
        <pc:chgData name="Liz Jarski" userId="d63f10ecbd42a93a" providerId="LiveId" clId="{AFF9504F-4C12-4A9B-B81E-A1671E57A940}" dt="2024-10-21T15:21:26.684" v="2474" actId="20577"/>
        <pc:sldMkLst>
          <pc:docMk/>
          <pc:sldMk cId="0" sldId="261"/>
        </pc:sldMkLst>
      </pc:sldChg>
      <pc:sldChg chg="modSp mod">
        <pc:chgData name="Liz Jarski" userId="d63f10ecbd42a93a" providerId="LiveId" clId="{AFF9504F-4C12-4A9B-B81E-A1671E57A940}" dt="2024-10-22T15:18:59.038" v="4068" actId="1038"/>
        <pc:sldMkLst>
          <pc:docMk/>
          <pc:sldMk cId="0" sldId="264"/>
        </pc:sldMkLst>
        <pc:spChg chg="mod">
          <ac:chgData name="Liz Jarski" userId="d63f10ecbd42a93a" providerId="LiveId" clId="{AFF9504F-4C12-4A9B-B81E-A1671E57A940}" dt="2024-10-22T15:18:59.038" v="4068" actId="1038"/>
          <ac:spMkLst>
            <pc:docMk/>
            <pc:sldMk cId="0" sldId="264"/>
            <ac:spMk id="17" creationId="{FABC7524-A536-F7FF-0794-F31D0ACA1D1D}"/>
          </ac:spMkLst>
        </pc:spChg>
      </pc:sldChg>
      <pc:sldChg chg="modSp mod modNotesTx">
        <pc:chgData name="Liz Jarski" userId="d63f10ecbd42a93a" providerId="LiveId" clId="{AFF9504F-4C12-4A9B-B81E-A1671E57A940}" dt="2024-10-21T15:30:21.924" v="2711" actId="20577"/>
        <pc:sldMkLst>
          <pc:docMk/>
          <pc:sldMk cId="0" sldId="266"/>
        </pc:sldMkLst>
        <pc:spChg chg="mod">
          <ac:chgData name="Liz Jarski" userId="d63f10ecbd42a93a" providerId="LiveId" clId="{AFF9504F-4C12-4A9B-B81E-A1671E57A940}" dt="2024-10-21T15:28:31.872" v="2477" actId="20577"/>
          <ac:spMkLst>
            <pc:docMk/>
            <pc:sldMk cId="0" sldId="266"/>
            <ac:spMk id="10" creationId="{00000000-0000-0000-0000-000000000000}"/>
          </ac:spMkLst>
        </pc:spChg>
      </pc:sldChg>
      <pc:sldChg chg="modSp mod">
        <pc:chgData name="Liz Jarski" userId="d63f10ecbd42a93a" providerId="LiveId" clId="{AFF9504F-4C12-4A9B-B81E-A1671E57A940}" dt="2024-10-22T15:19:14.629" v="4071" actId="1038"/>
        <pc:sldMkLst>
          <pc:docMk/>
          <pc:sldMk cId="0" sldId="269"/>
        </pc:sldMkLst>
        <pc:spChg chg="mod">
          <ac:chgData name="Liz Jarski" userId="d63f10ecbd42a93a" providerId="LiveId" clId="{AFF9504F-4C12-4A9B-B81E-A1671E57A940}" dt="2024-10-22T15:19:14.629" v="4071" actId="1038"/>
          <ac:spMkLst>
            <pc:docMk/>
            <pc:sldMk cId="0" sldId="269"/>
            <ac:spMk id="14" creationId="{A3AF7AF2-D230-A8B0-9674-67647AC9C171}"/>
          </ac:spMkLst>
        </pc:spChg>
      </pc:sldChg>
      <pc:sldChg chg="modSp mod">
        <pc:chgData name="Liz Jarski" userId="d63f10ecbd42a93a" providerId="LiveId" clId="{AFF9504F-4C12-4A9B-B81E-A1671E57A940}" dt="2024-10-22T15:19:22.964" v="4072" actId="1076"/>
        <pc:sldMkLst>
          <pc:docMk/>
          <pc:sldMk cId="0" sldId="272"/>
        </pc:sldMkLst>
        <pc:spChg chg="mod">
          <ac:chgData name="Liz Jarski" userId="d63f10ecbd42a93a" providerId="LiveId" clId="{AFF9504F-4C12-4A9B-B81E-A1671E57A940}" dt="2024-10-22T15:19:22.964" v="4072" actId="1076"/>
          <ac:spMkLst>
            <pc:docMk/>
            <pc:sldMk cId="0" sldId="272"/>
            <ac:spMk id="11" creationId="{E1D878FC-E550-21EF-1FD1-80C4EF385A0F}"/>
          </ac:spMkLst>
        </pc:spChg>
      </pc:sldChg>
      <pc:sldChg chg="modSp mod">
        <pc:chgData name="Liz Jarski" userId="d63f10ecbd42a93a" providerId="LiveId" clId="{AFF9504F-4C12-4A9B-B81E-A1671E57A940}" dt="2024-10-22T15:15:10.645" v="4033" actId="207"/>
        <pc:sldMkLst>
          <pc:docMk/>
          <pc:sldMk cId="0" sldId="275"/>
        </pc:sldMkLst>
        <pc:spChg chg="mod">
          <ac:chgData name="Liz Jarski" userId="d63f10ecbd42a93a" providerId="LiveId" clId="{AFF9504F-4C12-4A9B-B81E-A1671E57A940}" dt="2024-10-22T15:15:10.645" v="4033" actId="207"/>
          <ac:spMkLst>
            <pc:docMk/>
            <pc:sldMk cId="0" sldId="275"/>
            <ac:spMk id="3" creationId="{00000000-0000-0000-0000-000000000000}"/>
          </ac:spMkLst>
        </pc:spChg>
        <pc:spChg chg="mod">
          <ac:chgData name="Liz Jarski" userId="d63f10ecbd42a93a" providerId="LiveId" clId="{AFF9504F-4C12-4A9B-B81E-A1671E57A940}" dt="2024-10-22T15:13:44.129" v="4020" actId="207"/>
          <ac:spMkLst>
            <pc:docMk/>
            <pc:sldMk cId="0" sldId="275"/>
            <ac:spMk id="5" creationId="{00000000-0000-0000-0000-000000000000}"/>
          </ac:spMkLst>
        </pc:spChg>
        <pc:grpChg chg="mod">
          <ac:chgData name="Liz Jarski" userId="d63f10ecbd42a93a" providerId="LiveId" clId="{AFF9504F-4C12-4A9B-B81E-A1671E57A940}" dt="2024-10-22T15:13:44.129" v="4020" actId="207"/>
          <ac:grpSpMkLst>
            <pc:docMk/>
            <pc:sldMk cId="0" sldId="275"/>
            <ac:grpSpMk id="4" creationId="{00000000-0000-0000-0000-000000000000}"/>
          </ac:grpSpMkLst>
        </pc:grpChg>
      </pc:sldChg>
      <pc:sldChg chg="modSp mod">
        <pc:chgData name="Liz Jarski" userId="d63f10ecbd42a93a" providerId="LiveId" clId="{AFF9504F-4C12-4A9B-B81E-A1671E57A940}" dt="2024-10-22T15:10:04.259" v="3931" actId="948"/>
        <pc:sldMkLst>
          <pc:docMk/>
          <pc:sldMk cId="0" sldId="276"/>
        </pc:sldMkLst>
        <pc:spChg chg="mod">
          <ac:chgData name="Liz Jarski" userId="d63f10ecbd42a93a" providerId="LiveId" clId="{AFF9504F-4C12-4A9B-B81E-A1671E57A940}" dt="2024-10-22T15:10:04.259" v="3931" actId="948"/>
          <ac:spMkLst>
            <pc:docMk/>
            <pc:sldMk cId="0" sldId="276"/>
            <ac:spMk id="9" creationId="{00000000-0000-0000-0000-000000000000}"/>
          </ac:spMkLst>
        </pc:spChg>
        <pc:grpChg chg="mod">
          <ac:chgData name="Liz Jarski" userId="d63f10ecbd42a93a" providerId="LiveId" clId="{AFF9504F-4C12-4A9B-B81E-A1671E57A940}" dt="2024-10-22T15:09:52.144" v="3930" actId="1035"/>
          <ac:grpSpMkLst>
            <pc:docMk/>
            <pc:sldMk cId="0" sldId="276"/>
            <ac:grpSpMk id="2" creationId="{00000000-0000-0000-0000-000000000000}"/>
          </ac:grpSpMkLst>
        </pc:grpChg>
      </pc:sldChg>
      <pc:sldChg chg="del">
        <pc:chgData name="Liz Jarski" userId="d63f10ecbd42a93a" providerId="LiveId" clId="{AFF9504F-4C12-4A9B-B81E-A1671E57A940}" dt="2024-10-22T15:10:30.646" v="3935" actId="2696"/>
        <pc:sldMkLst>
          <pc:docMk/>
          <pc:sldMk cId="0" sldId="277"/>
        </pc:sldMkLst>
      </pc:sldChg>
      <pc:sldChg chg="modSp mod modNotesTx">
        <pc:chgData name="Liz Jarski" userId="d63f10ecbd42a93a" providerId="LiveId" clId="{AFF9504F-4C12-4A9B-B81E-A1671E57A940}" dt="2024-10-22T15:14:43.434" v="4030" actId="207"/>
        <pc:sldMkLst>
          <pc:docMk/>
          <pc:sldMk cId="0" sldId="278"/>
        </pc:sldMkLst>
        <pc:spChg chg="mod">
          <ac:chgData name="Liz Jarski" userId="d63f10ecbd42a93a" providerId="LiveId" clId="{AFF9504F-4C12-4A9B-B81E-A1671E57A940}" dt="2024-10-22T15:14:43.434" v="4030" actId="207"/>
          <ac:spMkLst>
            <pc:docMk/>
            <pc:sldMk cId="0" sldId="278"/>
            <ac:spMk id="12" creationId="{00000000-0000-0000-0000-000000000000}"/>
          </ac:spMkLst>
        </pc:spChg>
      </pc:sldChg>
      <pc:sldChg chg="delSp modSp mod">
        <pc:chgData name="Liz Jarski" userId="d63f10ecbd42a93a" providerId="LiveId" clId="{AFF9504F-4C12-4A9B-B81E-A1671E57A940}" dt="2024-10-22T15:16:35.361" v="4047" actId="1582"/>
        <pc:sldMkLst>
          <pc:docMk/>
          <pc:sldMk cId="0" sldId="280"/>
        </pc:sldMkLst>
        <pc:spChg chg="mod topLvl">
          <ac:chgData name="Liz Jarski" userId="d63f10ecbd42a93a" providerId="LiveId" clId="{AFF9504F-4C12-4A9B-B81E-A1671E57A940}" dt="2024-10-22T15:15:59.662" v="4040" actId="1582"/>
          <ac:spMkLst>
            <pc:docMk/>
            <pc:sldMk cId="0" sldId="280"/>
            <ac:spMk id="7" creationId="{00000000-0000-0000-0000-000000000000}"/>
          </ac:spMkLst>
        </pc:spChg>
        <pc:spChg chg="mod topLvl">
          <ac:chgData name="Liz Jarski" userId="d63f10ecbd42a93a" providerId="LiveId" clId="{AFF9504F-4C12-4A9B-B81E-A1671E57A940}" dt="2024-10-22T15:15:52.419" v="4039" actId="165"/>
          <ac:spMkLst>
            <pc:docMk/>
            <pc:sldMk cId="0" sldId="280"/>
            <ac:spMk id="8" creationId="{00000000-0000-0000-0000-000000000000}"/>
          </ac:spMkLst>
        </pc:spChg>
        <pc:spChg chg="mod topLvl">
          <ac:chgData name="Liz Jarski" userId="d63f10ecbd42a93a" providerId="LiveId" clId="{AFF9504F-4C12-4A9B-B81E-A1671E57A940}" dt="2024-10-22T15:16:17.084" v="4043" actId="1582"/>
          <ac:spMkLst>
            <pc:docMk/>
            <pc:sldMk cId="0" sldId="280"/>
            <ac:spMk id="12" creationId="{00000000-0000-0000-0000-000000000000}"/>
          </ac:spMkLst>
        </pc:spChg>
        <pc:spChg chg="mod topLvl">
          <ac:chgData name="Liz Jarski" userId="d63f10ecbd42a93a" providerId="LiveId" clId="{AFF9504F-4C12-4A9B-B81E-A1671E57A940}" dt="2024-10-22T15:16:11.734" v="4042" actId="165"/>
          <ac:spMkLst>
            <pc:docMk/>
            <pc:sldMk cId="0" sldId="280"/>
            <ac:spMk id="13" creationId="{00000000-0000-0000-0000-000000000000}"/>
          </ac:spMkLst>
        </pc:spChg>
        <pc:spChg chg="mod topLvl">
          <ac:chgData name="Liz Jarski" userId="d63f10ecbd42a93a" providerId="LiveId" clId="{AFF9504F-4C12-4A9B-B81E-A1671E57A940}" dt="2024-10-22T15:16:04.261" v="4041" actId="165"/>
          <ac:spMkLst>
            <pc:docMk/>
            <pc:sldMk cId="0" sldId="280"/>
            <ac:spMk id="14" creationId="{00000000-0000-0000-0000-000000000000}"/>
          </ac:spMkLst>
        </pc:spChg>
        <pc:spChg chg="mod topLvl">
          <ac:chgData name="Liz Jarski" userId="d63f10ecbd42a93a" providerId="LiveId" clId="{AFF9504F-4C12-4A9B-B81E-A1671E57A940}" dt="2024-10-22T15:16:35.361" v="4047" actId="1582"/>
          <ac:spMkLst>
            <pc:docMk/>
            <pc:sldMk cId="0" sldId="280"/>
            <ac:spMk id="17" creationId="{00000000-0000-0000-0000-000000000000}"/>
          </ac:spMkLst>
        </pc:spChg>
        <pc:spChg chg="mod topLvl">
          <ac:chgData name="Liz Jarski" userId="d63f10ecbd42a93a" providerId="LiveId" clId="{AFF9504F-4C12-4A9B-B81E-A1671E57A940}" dt="2024-10-22T15:16:26.040" v="4045" actId="165"/>
          <ac:spMkLst>
            <pc:docMk/>
            <pc:sldMk cId="0" sldId="280"/>
            <ac:spMk id="18" creationId="{00000000-0000-0000-0000-000000000000}"/>
          </ac:spMkLst>
        </pc:spChg>
        <pc:spChg chg="mod topLvl">
          <ac:chgData name="Liz Jarski" userId="d63f10ecbd42a93a" providerId="LiveId" clId="{AFF9504F-4C12-4A9B-B81E-A1671E57A940}" dt="2024-10-22T15:16:20.087" v="4044" actId="165"/>
          <ac:spMkLst>
            <pc:docMk/>
            <pc:sldMk cId="0" sldId="280"/>
            <ac:spMk id="19" creationId="{00000000-0000-0000-0000-000000000000}"/>
          </ac:spMkLst>
        </pc:spChg>
        <pc:grpChg chg="del">
          <ac:chgData name="Liz Jarski" userId="d63f10ecbd42a93a" providerId="LiveId" clId="{AFF9504F-4C12-4A9B-B81E-A1671E57A940}" dt="2024-10-22T15:15:52.419" v="4039" actId="165"/>
          <ac:grpSpMkLst>
            <pc:docMk/>
            <pc:sldMk cId="0" sldId="280"/>
            <ac:grpSpMk id="6" creationId="{00000000-0000-0000-0000-000000000000}"/>
          </ac:grpSpMkLst>
        </pc:grpChg>
        <pc:grpChg chg="del">
          <ac:chgData name="Liz Jarski" userId="d63f10ecbd42a93a" providerId="LiveId" clId="{AFF9504F-4C12-4A9B-B81E-A1671E57A940}" dt="2024-10-22T15:16:04.261" v="4041" actId="165"/>
          <ac:grpSpMkLst>
            <pc:docMk/>
            <pc:sldMk cId="0" sldId="280"/>
            <ac:grpSpMk id="10" creationId="{00000000-0000-0000-0000-000000000000}"/>
          </ac:grpSpMkLst>
        </pc:grpChg>
        <pc:grpChg chg="del mod topLvl">
          <ac:chgData name="Liz Jarski" userId="d63f10ecbd42a93a" providerId="LiveId" clId="{AFF9504F-4C12-4A9B-B81E-A1671E57A940}" dt="2024-10-22T15:16:11.734" v="4042" actId="165"/>
          <ac:grpSpMkLst>
            <pc:docMk/>
            <pc:sldMk cId="0" sldId="280"/>
            <ac:grpSpMk id="11" creationId="{00000000-0000-0000-0000-000000000000}"/>
          </ac:grpSpMkLst>
        </pc:grpChg>
        <pc:grpChg chg="del">
          <ac:chgData name="Liz Jarski" userId="d63f10ecbd42a93a" providerId="LiveId" clId="{AFF9504F-4C12-4A9B-B81E-A1671E57A940}" dt="2024-10-22T15:16:20.087" v="4044" actId="165"/>
          <ac:grpSpMkLst>
            <pc:docMk/>
            <pc:sldMk cId="0" sldId="280"/>
            <ac:grpSpMk id="15" creationId="{00000000-0000-0000-0000-000000000000}"/>
          </ac:grpSpMkLst>
        </pc:grpChg>
        <pc:grpChg chg="del mod topLvl">
          <ac:chgData name="Liz Jarski" userId="d63f10ecbd42a93a" providerId="LiveId" clId="{AFF9504F-4C12-4A9B-B81E-A1671E57A940}" dt="2024-10-22T15:16:26.040" v="4045" actId="165"/>
          <ac:grpSpMkLst>
            <pc:docMk/>
            <pc:sldMk cId="0" sldId="280"/>
            <ac:grpSpMk id="16" creationId="{00000000-0000-0000-0000-000000000000}"/>
          </ac:grpSpMkLst>
        </pc:grpChg>
      </pc:sldChg>
      <pc:sldChg chg="modNotesTx">
        <pc:chgData name="Liz Jarski" userId="d63f10ecbd42a93a" providerId="LiveId" clId="{AFF9504F-4C12-4A9B-B81E-A1671E57A940}" dt="2024-10-21T15:54:21.269" v="3057" actId="20577"/>
        <pc:sldMkLst>
          <pc:docMk/>
          <pc:sldMk cId="0" sldId="281"/>
        </pc:sldMkLst>
      </pc:sldChg>
      <pc:sldChg chg="modSp mod">
        <pc:chgData name="Liz Jarski" userId="d63f10ecbd42a93a" providerId="LiveId" clId="{AFF9504F-4C12-4A9B-B81E-A1671E57A940}" dt="2024-10-22T15:19:43.435" v="4073" actId="207"/>
        <pc:sldMkLst>
          <pc:docMk/>
          <pc:sldMk cId="0" sldId="284"/>
        </pc:sldMkLst>
        <pc:spChg chg="mod">
          <ac:chgData name="Liz Jarski" userId="d63f10ecbd42a93a" providerId="LiveId" clId="{AFF9504F-4C12-4A9B-B81E-A1671E57A940}" dt="2024-10-22T15:19:43.435" v="4073" actId="207"/>
          <ac:spMkLst>
            <pc:docMk/>
            <pc:sldMk cId="0" sldId="284"/>
            <ac:spMk id="20" creationId="{413F62E9-95C3-5312-DE62-204B6E35ED23}"/>
          </ac:spMkLst>
        </pc:spChg>
      </pc:sldChg>
      <pc:sldChg chg="modNotesTx">
        <pc:chgData name="Liz Jarski" userId="d63f10ecbd42a93a" providerId="LiveId" clId="{AFF9504F-4C12-4A9B-B81E-A1671E57A940}" dt="2024-10-21T16:01:34.748" v="3068" actId="20577"/>
        <pc:sldMkLst>
          <pc:docMk/>
          <pc:sldMk cId="0" sldId="286"/>
        </pc:sldMkLst>
      </pc:sldChg>
      <pc:sldChg chg="modNotesTx">
        <pc:chgData name="Liz Jarski" userId="d63f10ecbd42a93a" providerId="LiveId" clId="{AFF9504F-4C12-4A9B-B81E-A1671E57A940}" dt="2024-10-21T16:03:29.397" v="3070" actId="20577"/>
        <pc:sldMkLst>
          <pc:docMk/>
          <pc:sldMk cId="0" sldId="288"/>
        </pc:sldMkLst>
      </pc:sldChg>
      <pc:sldChg chg="modSp mod">
        <pc:chgData name="Liz Jarski" userId="d63f10ecbd42a93a" providerId="LiveId" clId="{AFF9504F-4C12-4A9B-B81E-A1671E57A940}" dt="2024-10-22T15:19:53.326" v="4076" actId="1038"/>
        <pc:sldMkLst>
          <pc:docMk/>
          <pc:sldMk cId="0" sldId="289"/>
        </pc:sldMkLst>
        <pc:spChg chg="mod">
          <ac:chgData name="Liz Jarski" userId="d63f10ecbd42a93a" providerId="LiveId" clId="{AFF9504F-4C12-4A9B-B81E-A1671E57A940}" dt="2024-10-22T15:19:53.326" v="4076" actId="1038"/>
          <ac:spMkLst>
            <pc:docMk/>
            <pc:sldMk cId="0" sldId="289"/>
            <ac:spMk id="8" creationId="{74F9FE35-C780-B5D0-488C-9D7D58944B0B}"/>
          </ac:spMkLst>
        </pc:spChg>
      </pc:sldChg>
      <pc:sldChg chg="modSp mod">
        <pc:chgData name="Liz Jarski" userId="d63f10ecbd42a93a" providerId="LiveId" clId="{AFF9504F-4C12-4A9B-B81E-A1671E57A940}" dt="2024-10-22T15:20:02.700" v="4079" actId="207"/>
        <pc:sldMkLst>
          <pc:docMk/>
          <pc:sldMk cId="0" sldId="290"/>
        </pc:sldMkLst>
        <pc:spChg chg="mod">
          <ac:chgData name="Liz Jarski" userId="d63f10ecbd42a93a" providerId="LiveId" clId="{AFF9504F-4C12-4A9B-B81E-A1671E57A940}" dt="2024-10-22T15:20:02.700" v="4079" actId="207"/>
          <ac:spMkLst>
            <pc:docMk/>
            <pc:sldMk cId="0" sldId="290"/>
            <ac:spMk id="12" creationId="{50175C8D-98EB-850C-97AF-F2E94840650E}"/>
          </ac:spMkLst>
        </pc:spChg>
      </pc:sldChg>
      <pc:sldChg chg="modSp mod">
        <pc:chgData name="Liz Jarski" userId="d63f10ecbd42a93a" providerId="LiveId" clId="{AFF9504F-4C12-4A9B-B81E-A1671E57A940}" dt="2024-10-22T15:20:08.461" v="4082" actId="207"/>
        <pc:sldMkLst>
          <pc:docMk/>
          <pc:sldMk cId="0" sldId="291"/>
        </pc:sldMkLst>
        <pc:spChg chg="mod">
          <ac:chgData name="Liz Jarski" userId="d63f10ecbd42a93a" providerId="LiveId" clId="{AFF9504F-4C12-4A9B-B81E-A1671E57A940}" dt="2024-10-22T15:20:08.461" v="4082" actId="207"/>
          <ac:spMkLst>
            <pc:docMk/>
            <pc:sldMk cId="0" sldId="291"/>
            <ac:spMk id="12" creationId="{11477406-EF2C-DB98-261C-ADE7471D060F}"/>
          </ac:spMkLst>
        </pc:spChg>
      </pc:sldChg>
      <pc:sldChg chg="modNotesTx">
        <pc:chgData name="Liz Jarski" userId="d63f10ecbd42a93a" providerId="LiveId" clId="{AFF9504F-4C12-4A9B-B81E-A1671E57A940}" dt="2024-10-21T16:13:17.045" v="3927" actId="20577"/>
        <pc:sldMkLst>
          <pc:docMk/>
          <pc:sldMk cId="0" sldId="293"/>
        </pc:sldMkLst>
      </pc:sldChg>
      <pc:sldChg chg="modSp mod">
        <pc:chgData name="Liz Jarski" userId="d63f10ecbd42a93a" providerId="LiveId" clId="{AFF9504F-4C12-4A9B-B81E-A1671E57A940}" dt="2024-10-22T15:20:39.287" v="4088" actId="1038"/>
        <pc:sldMkLst>
          <pc:docMk/>
          <pc:sldMk cId="0" sldId="297"/>
        </pc:sldMkLst>
        <pc:spChg chg="mod">
          <ac:chgData name="Liz Jarski" userId="d63f10ecbd42a93a" providerId="LiveId" clId="{AFF9504F-4C12-4A9B-B81E-A1671E57A940}" dt="2024-10-22T15:20:39.287" v="4088" actId="1038"/>
          <ac:spMkLst>
            <pc:docMk/>
            <pc:sldMk cId="0" sldId="297"/>
            <ac:spMk id="17" creationId="{2F6313B8-F76B-7834-4B3E-C5529A589187}"/>
          </ac:spMkLst>
        </pc:spChg>
      </pc:sldChg>
      <pc:sldChg chg="modSp mod">
        <pc:chgData name="Liz Jarski" userId="d63f10ecbd42a93a" providerId="LiveId" clId="{AFF9504F-4C12-4A9B-B81E-A1671E57A940}" dt="2024-10-22T15:20:33.825" v="4085" actId="207"/>
        <pc:sldMkLst>
          <pc:docMk/>
          <pc:sldMk cId="0" sldId="298"/>
        </pc:sldMkLst>
        <pc:spChg chg="mod">
          <ac:chgData name="Liz Jarski" userId="d63f10ecbd42a93a" providerId="LiveId" clId="{AFF9504F-4C12-4A9B-B81E-A1671E57A940}" dt="2024-10-22T15:20:27.028" v="4083" actId="1076"/>
          <ac:spMkLst>
            <pc:docMk/>
            <pc:sldMk cId="0" sldId="298"/>
            <ac:spMk id="6" creationId="{00000000-0000-0000-0000-000000000000}"/>
          </ac:spMkLst>
        </pc:spChg>
        <pc:spChg chg="mod">
          <ac:chgData name="Liz Jarski" userId="d63f10ecbd42a93a" providerId="LiveId" clId="{AFF9504F-4C12-4A9B-B81E-A1671E57A940}" dt="2024-10-22T15:20:33.825" v="4085" actId="207"/>
          <ac:spMkLst>
            <pc:docMk/>
            <pc:sldMk cId="0" sldId="298"/>
            <ac:spMk id="7" creationId="{D9AF6C62-231A-4243-4BC4-3E2012FF92F2}"/>
          </ac:spMkLst>
        </pc:spChg>
      </pc:sldChg>
      <pc:sldChg chg="modSp mod">
        <pc:chgData name="Liz Jarski" userId="d63f10ecbd42a93a" providerId="LiveId" clId="{AFF9504F-4C12-4A9B-B81E-A1671E57A940}" dt="2024-10-22T15:20:49.997" v="4092" actId="1038"/>
        <pc:sldMkLst>
          <pc:docMk/>
          <pc:sldMk cId="0" sldId="299"/>
        </pc:sldMkLst>
        <pc:spChg chg="mod">
          <ac:chgData name="Liz Jarski" userId="d63f10ecbd42a93a" providerId="LiveId" clId="{AFF9504F-4C12-4A9B-B81E-A1671E57A940}" dt="2024-10-22T15:20:49.997" v="4092" actId="1038"/>
          <ac:spMkLst>
            <pc:docMk/>
            <pc:sldMk cId="0" sldId="299"/>
            <ac:spMk id="13" creationId="{BB27A77C-AE68-8C5D-EDC6-A954900D13A7}"/>
          </ac:spMkLst>
        </pc:spChg>
      </pc:sldChg>
      <pc:sldChg chg="addSp delSp modSp add mod ord modNotesTx">
        <pc:chgData name="Liz Jarski" userId="d63f10ecbd42a93a" providerId="LiveId" clId="{AFF9504F-4C12-4A9B-B81E-A1671E57A940}" dt="2024-10-22T15:18:10.671" v="4059" actId="20577"/>
        <pc:sldMkLst>
          <pc:docMk/>
          <pc:sldMk cId="3570642556" sldId="301"/>
        </pc:sldMkLst>
        <pc:spChg chg="mod">
          <ac:chgData name="Liz Jarski" userId="d63f10ecbd42a93a" providerId="LiveId" clId="{AFF9504F-4C12-4A9B-B81E-A1671E57A940}" dt="2024-10-22T15:10:56.939" v="3990" actId="1076"/>
          <ac:spMkLst>
            <pc:docMk/>
            <pc:sldMk cId="3570642556" sldId="301"/>
            <ac:spMk id="5" creationId="{58F9F44D-BFF5-0768-87B9-96E54673B7A8}"/>
          </ac:spMkLst>
        </pc:spChg>
        <pc:spChg chg="add del mod">
          <ac:chgData name="Liz Jarski" userId="d63f10ecbd42a93a" providerId="LiveId" clId="{AFF9504F-4C12-4A9B-B81E-A1671E57A940}" dt="2024-10-22T15:12:53.351" v="4013"/>
          <ac:spMkLst>
            <pc:docMk/>
            <pc:sldMk cId="3570642556" sldId="301"/>
            <ac:spMk id="6" creationId="{9876B584-AC05-D4CB-EF63-A2FD791D6B19}"/>
          </ac:spMkLst>
        </pc:spChg>
        <pc:spChg chg="del">
          <ac:chgData name="Liz Jarski" userId="d63f10ecbd42a93a" providerId="LiveId" clId="{AFF9504F-4C12-4A9B-B81E-A1671E57A940}" dt="2024-10-22T15:14:19.585" v="4028" actId="478"/>
          <ac:spMkLst>
            <pc:docMk/>
            <pc:sldMk cId="3570642556" sldId="301"/>
            <ac:spMk id="7" creationId="{5B2AF811-8602-1B81-B746-F972A2B1EA88}"/>
          </ac:spMkLst>
        </pc:spChg>
        <pc:spChg chg="add mod">
          <ac:chgData name="Liz Jarski" userId="d63f10ecbd42a93a" providerId="LiveId" clId="{AFF9504F-4C12-4A9B-B81E-A1671E57A940}" dt="2024-10-22T15:11:25.111" v="3992"/>
          <ac:spMkLst>
            <pc:docMk/>
            <pc:sldMk cId="3570642556" sldId="301"/>
            <ac:spMk id="10" creationId="{543C7284-6711-1780-8DAD-6E8DD9FE92F1}"/>
          </ac:spMkLst>
        </pc:spChg>
        <pc:spChg chg="add mod">
          <ac:chgData name="Liz Jarski" userId="d63f10ecbd42a93a" providerId="LiveId" clId="{AFF9504F-4C12-4A9B-B81E-A1671E57A940}" dt="2024-10-22T15:17:50.461" v="4051" actId="1035"/>
          <ac:spMkLst>
            <pc:docMk/>
            <pc:sldMk cId="3570642556" sldId="301"/>
            <ac:spMk id="12" creationId="{10A28D19-B8C6-3003-0AD2-37C7C1A085EE}"/>
          </ac:spMkLst>
        </pc:spChg>
        <pc:spChg chg="add mod">
          <ac:chgData name="Liz Jarski" userId="d63f10ecbd42a93a" providerId="LiveId" clId="{AFF9504F-4C12-4A9B-B81E-A1671E57A940}" dt="2024-10-22T15:17:44.287" v="4049" actId="207"/>
          <ac:spMkLst>
            <pc:docMk/>
            <pc:sldMk cId="3570642556" sldId="301"/>
            <ac:spMk id="14" creationId="{EB9B5D7E-BC92-8FF5-232C-E4993B7FA422}"/>
          </ac:spMkLst>
        </pc:spChg>
        <pc:graphicFrameChg chg="add mod">
          <ac:chgData name="Liz Jarski" userId="d63f10ecbd42a93a" providerId="LiveId" clId="{AFF9504F-4C12-4A9B-B81E-A1671E57A940}" dt="2024-10-22T15:11:25.111" v="3992"/>
          <ac:graphicFrameMkLst>
            <pc:docMk/>
            <pc:sldMk cId="3570642556" sldId="301"/>
            <ac:graphicFrameMk id="9" creationId="{BD0EA310-3228-C48D-F6FA-95E208F2F17D}"/>
          </ac:graphicFrameMkLst>
        </pc:graphicFrameChg>
        <pc:graphicFrameChg chg="add mod modGraphic">
          <ac:chgData name="Liz Jarski" userId="d63f10ecbd42a93a" providerId="LiveId" clId="{AFF9504F-4C12-4A9B-B81E-A1671E57A940}" dt="2024-10-22T15:12:27.820" v="4008" actId="1076"/>
          <ac:graphicFrameMkLst>
            <pc:docMk/>
            <pc:sldMk cId="3570642556" sldId="301"/>
            <ac:graphicFrameMk id="11" creationId="{13A57BB7-D2F6-7097-400F-4D5CF6E52261}"/>
          </ac:graphicFrameMkLst>
        </pc:graphicFrameChg>
      </pc:sldChg>
      <pc:sldMasterChg chg="modSldLayout">
        <pc:chgData name="Liz Jarski" userId="d63f10ecbd42a93a" providerId="LiveId" clId="{AFF9504F-4C12-4A9B-B81E-A1671E57A940}" dt="2024-10-21T15:01:36.158" v="170" actId="1076"/>
        <pc:sldMasterMkLst>
          <pc:docMk/>
          <pc:sldMasterMk cId="0" sldId="2147483648"/>
        </pc:sldMasterMkLst>
        <pc:sldLayoutChg chg="modSp mod">
          <pc:chgData name="Liz Jarski" userId="d63f10ecbd42a93a" providerId="LiveId" clId="{AFF9504F-4C12-4A9B-B81E-A1671E57A940}" dt="2024-10-21T15:01:36.158" v="170" actId="1076"/>
          <pc:sldLayoutMkLst>
            <pc:docMk/>
            <pc:sldMasterMk cId="0" sldId="2147483648"/>
            <pc:sldLayoutMk cId="0" sldId="2147483655"/>
          </pc:sldLayoutMkLst>
          <pc:spChg chg="mod">
            <ac:chgData name="Liz Jarski" userId="d63f10ecbd42a93a" providerId="LiveId" clId="{AFF9504F-4C12-4A9B-B81E-A1671E57A940}" dt="2024-10-21T15:01:36.158" v="170" actId="1076"/>
            <ac:spMkLst>
              <pc:docMk/>
              <pc:sldMasterMk cId="0" sldId="2147483648"/>
              <pc:sldLayoutMk cId="0" sldId="2147483655"/>
              <ac:spMk id="4"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22.10.2024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413498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reviewing the records in the e-folder, we are often able to understand the historical functioning of the applicant. </a:t>
            </a:r>
          </a:p>
          <a:p>
            <a:endParaRPr lang="en-US"/>
          </a:p>
          <a:p>
            <a:r>
              <a:rPr lang="en-US"/>
              <a:t>However, when we're making a decision about enrollment, what we really need to know, is how they are doing now. That is where the clinical interview comes in. Let's spend a few minutes talking about how to conduct a clinical interview.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applicant interview is crucial to help you understand the current functioning of the applicant and make an informed decision about the need for a recommendation of denial. It is the most important part of your clinical assessment- particularly for those cases where there are no medical records or other documents to review for an applicant. </a:t>
            </a:r>
          </a:p>
          <a:p>
            <a:endParaRPr lang="en-US" dirty="0"/>
          </a:p>
          <a:p>
            <a:r>
              <a:rPr lang="en-US" dirty="0"/>
              <a:t>A few things to note about the clinical interview: </a:t>
            </a:r>
          </a:p>
          <a:p>
            <a:pPr marL="171450" indent="-171450">
              <a:buFont typeface="Arial" panose="020B0604020202020204" pitchFamily="34" charset="0"/>
              <a:buChar char="•"/>
            </a:pPr>
            <a:r>
              <a:rPr lang="en-US" dirty="0"/>
              <a:t>If a recommendation of denial is made due to mental health concerns or behavioral difficulties, then it must be the CMHC that conducts the clinical interview. </a:t>
            </a:r>
          </a:p>
          <a:p>
            <a:pPr marL="171450" indent="-171450">
              <a:buFont typeface="Arial" panose="020B0604020202020204" pitchFamily="34" charset="0"/>
              <a:buChar char="•"/>
            </a:pPr>
            <a:r>
              <a:rPr lang="en-US" dirty="0"/>
              <a:t>The applicant assessment and DAP, or consideration of disability accommodations, are two separate processes and must be so for legal reasons.  BUT, it is often helpful to schedule the DAP immediately following the applicant interview to minimize difficulties with scheduling and to reduce the burden on the applicant.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Applicant interviews can be conducted in person, by video, or by phone. </a:t>
            </a:r>
          </a:p>
          <a:p>
            <a:endParaRPr lang="en-US"/>
          </a:p>
          <a:p>
            <a:r>
              <a:rPr lang="en-US"/>
              <a:t>Video and in-person interviews are encouraged, so that you make direct observations of the applicant’s appearance and behavior and get a more complete picture of the applicant and how they are functioning. </a:t>
            </a:r>
          </a:p>
          <a:p>
            <a:endParaRPr lang="en-US"/>
          </a:p>
          <a:p>
            <a:r>
              <a:rPr lang="en-US"/>
              <a:t>A video-based or in person assessment should be considered if you anticipate that an applicant may have communication difficulties due to  cognitive limitations and/or speech or language problems. These formats allow you to do a more complete assessment and it gives you more options in terms of providing communication accommodations such as writing down questions or allowing the applicant to respond by writing.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scheduling an interview with applicant, you must make at least 2 attempts to reach them. </a:t>
            </a:r>
          </a:p>
          <a:p>
            <a:r>
              <a:rPr lang="en-US"/>
              <a:t>Be sure to try all of the telephone numbers provided on the ETA 652 Job Corps Applicant Data Sheet. </a:t>
            </a:r>
          </a:p>
          <a:p>
            <a:r>
              <a:rPr lang="en-US"/>
              <a:t>When leaving messages for applicants, provide specific timeframes and a deadline for returning your call (Please give me a call back between the hours of 8 and 5, and I’ll need to hear back from you by October 30th)</a:t>
            </a:r>
          </a:p>
          <a:p>
            <a:endParaRPr lang="en-US"/>
          </a:p>
          <a:p>
            <a:r>
              <a:rPr lang="en-US"/>
              <a:t>If you are unable to reach the applicant to schedule an interview – if, for example, none of the numbers on the ETA 652 work or the applicant has not returned messages -- contact the applicant’s Admissions staff person for assistance.  The name and phone number of the admissions staff person can be found at the top of the ETA-652. </a:t>
            </a:r>
          </a:p>
          <a:p>
            <a:endParaRPr lang="en-US"/>
          </a:p>
          <a:p>
            <a:r>
              <a:rPr lang="en-US"/>
              <a:t>You need to make sure you document your efforts to reach the applicant and any contacts that you have with Admissions staff. Ask your HWD how these AFR contacts should be documented at your center – it could be on a SF-600 Form, a center-specific tracking log, or in some other way.</a:t>
            </a:r>
          </a:p>
          <a:p>
            <a:endParaRPr lang="en-US"/>
          </a:p>
          <a:p>
            <a:r>
              <a:rPr lang="en-US"/>
              <a:t>If you are unable to get in contact with the applicant to complete either a clinical interview or to complete the disability accommodation process that we'll discuss later on today- you may have an incomplete file. Please reach out to your RMHS or Regional Disability Coordinator for further guidance if this occurs.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a few considerations  to be aware of when it comes to interviewing minor applicants and those applicants with cognitive and/or language difficulties. </a:t>
            </a:r>
          </a:p>
          <a:p>
            <a:r>
              <a:rPr lang="en-US"/>
              <a:t>During the application process, the applicant or their parent or guardian if they are a minor, signed a consent for a pre-enrollment interview. So there is no need for you to obtain additional consent to talk to them. </a:t>
            </a:r>
          </a:p>
          <a:p>
            <a:endParaRPr lang="en-US"/>
          </a:p>
          <a:p>
            <a:r>
              <a:rPr lang="en-US"/>
              <a:t>When interviewing a minor, their parent or guardian is not required to participate, but should be invited. It is not sufficient though to only talk to the parent or guardian. The applicant themselves must  participate in all interactive components of the AFR process (which includes the clinical interview and DAP). </a:t>
            </a:r>
          </a:p>
          <a:p>
            <a:endParaRPr lang="en-US"/>
          </a:p>
          <a:p>
            <a:r>
              <a:rPr lang="en-US"/>
              <a:t>If the parent/guardian chooses to be on the phone or in the room during the interview, politely ask them to wait to provide their input until AFTER the applicant has an opportunity to respond to each question.  Explain that this is important so that you can see how well the applicant functions independently since they will be expected to function independently at Job Corps.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While scheduling the interview and during the first few minutes of the interview, try to determine if the applicant or the parent/guardian of the applicant may need communication accommodations, including translation services. </a:t>
            </a:r>
          </a:p>
          <a:p>
            <a:r>
              <a:rPr lang="en-US" dirty="0"/>
              <a:t>You can do this by listening carefully to the applicant’s speech and language, taking note of how they express themselves and how well they seem to understand and respond to the questions being asked. </a:t>
            </a:r>
          </a:p>
          <a:p>
            <a:endParaRPr lang="en-US" dirty="0"/>
          </a:p>
          <a:p>
            <a:r>
              <a:rPr lang="en-US" dirty="0"/>
              <a:t>•This is important because as part of nondiscrimination regulations, centers are required to communicate effectively with applicants with disabilities during the application process so that they can participate in the process to the maximum extent possible.</a:t>
            </a:r>
          </a:p>
          <a:p>
            <a:endParaRPr lang="en-US" dirty="0"/>
          </a:p>
          <a:p>
            <a:r>
              <a:rPr lang="en-US" dirty="0"/>
              <a:t>•Some examples of communication accommodations that you can provide to applicants are listed on the slide and include things like using simpler language, allowing written responses, and checking for understanding.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important to be aware that the clinical interview is not an intake or diagnostic assessment. We cannot ask an applicant whatever questions we want about their mental health or their treatment history. Instead, we can only ask an applicant about disclosed diagnoses, conditions, symptoms and behaviors. These are the things that they reported on the ETA-653 or that were found in health or disability records in the e-folder. </a:t>
            </a:r>
          </a:p>
          <a:p>
            <a:endParaRPr lang="en-US"/>
          </a:p>
          <a:p>
            <a:r>
              <a:rPr lang="en-US"/>
              <a:t>Remember earlier how we took note of things like diagnoses, treatment, and symptoms during our review of the records. This is where you will want to pull back out that list or information, so that you know what you can and should ask about during the interview. </a:t>
            </a:r>
          </a:p>
          <a:p>
            <a:endParaRPr lang="en-US"/>
          </a:p>
          <a:p>
            <a:endParaRPr lang="en-US"/>
          </a:p>
          <a:p>
            <a:r>
              <a:rPr lang="en-US"/>
              <a:t>When we ask about non-disclosed information, it could constitute unauthorized disclosure of data, which may result in an admissions process that is biased and unfair.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During the interview, you should ask about all disclosed behaviors and conditions that may be relevant in evaluating whether the applicant poses a direct threat to others or has health care needs that exceed what Job Corps can provide for.  If the applicant discloses new mental health/disability information or legal involvement, during the interview, then it is fair game to discuss. You can and should ask follow-up questions about this new information. </a:t>
            </a:r>
          </a:p>
          <a:p>
            <a:endParaRPr lang="en-US" dirty="0"/>
          </a:p>
          <a:p>
            <a:r>
              <a:rPr lang="en-US" dirty="0"/>
              <a:t>Remember that your interview should focus mainly on the applicant’s current functioning by looking at their symptoms and behaviors. By current, we generally mean the past 6 to 12 months. But the closer to the time of the interview, the better. </a:t>
            </a:r>
          </a:p>
          <a:p>
            <a:endParaRPr lang="en-US" dirty="0"/>
          </a:p>
          <a:p>
            <a:r>
              <a:rPr lang="en-US" dirty="0"/>
              <a:t>When symptoms or behavioral concerns are disclosed, you’ll want to gather more information about them. Specifically: </a:t>
            </a:r>
          </a:p>
          <a:p>
            <a:r>
              <a:rPr lang="en-US" dirty="0"/>
              <a:t>•	How frequently do symptoms occur, how severe are the symptoms?</a:t>
            </a:r>
          </a:p>
          <a:p>
            <a:r>
              <a:rPr lang="en-US" dirty="0"/>
              <a:t>•	Whether or how the symptoms and behaviors are interfering with current functioning (so are they having difficulty with social behavior, managing stress, regulating emotions? And what does this look like for them?)</a:t>
            </a:r>
          </a:p>
          <a:p>
            <a:r>
              <a:rPr lang="en-US" dirty="0"/>
              <a:t>•	Do they have any current treatment and how adherent are they with the treatment program (do they take their meds and attend their appts)?</a:t>
            </a:r>
          </a:p>
          <a:p>
            <a:r>
              <a:rPr lang="en-US" dirty="0"/>
              <a:t>•	What are the applicant’s coping strategies? How does the applicant manage their symptoms? Remember that not everyone who is experiencing symptoms requires ongoing treatment.</a:t>
            </a:r>
          </a:p>
          <a:p>
            <a:endParaRPr lang="en-US" dirty="0"/>
          </a:p>
          <a:p>
            <a:r>
              <a:rPr lang="en-US" dirty="0"/>
              <a:t>We encourage you to also spend some time in the interview asking questions about their school or work history. Questions about why they are no longer attending school, how they have gotten along with people at previous jobs, maybe why they were fired from their most recent job can provide a lot of insight into how the applicant is doing and may provide information to support the recommendation of denial. </a:t>
            </a:r>
          </a:p>
          <a:p>
            <a:endParaRPr lang="en-US" dirty="0"/>
          </a:p>
          <a:p>
            <a:r>
              <a:rPr lang="en-US" dirty="0"/>
              <a:t>You can use the Sample Applicant Interview Questions to help guide your clinical interview- they contain questions and prompts that cover all the areas we've just discussed. At the end of the presentation today, I'll have that document and many other resources linked for you to easily access when you download the </a:t>
            </a:r>
            <a:r>
              <a:rPr lang="en-US" dirty="0" err="1"/>
              <a:t>powerpoint</a:t>
            </a:r>
            <a:r>
              <a:rPr lang="en-US" dirty="0"/>
              <a:t>. </a:t>
            </a:r>
          </a:p>
          <a:p>
            <a:endParaRPr lang="en-US" dirty="0"/>
          </a:p>
          <a:p>
            <a:r>
              <a:rPr lang="en-US" dirty="0"/>
              <a:t>The reason it is so important to focus on specific symptoms and behaviors the applicant is CURRENTLY experiencing is because a recommendation of denial cannot be based on historical information alone.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After your clinical interview, you have another decision to make. </a:t>
            </a:r>
          </a:p>
          <a:p>
            <a:endParaRPr lang="en-US" dirty="0"/>
          </a:p>
          <a:p>
            <a:r>
              <a:rPr lang="en-US" dirty="0"/>
              <a:t>There are again two options: </a:t>
            </a:r>
          </a:p>
          <a:p>
            <a:r>
              <a:rPr lang="en-US" dirty="0"/>
              <a:t>1) Perhaps after your interview with the applicant, you feel that Job Corps can meet their mental healthcare needs. Then you would be recommending enrollment to the program. Remember to somehow document your recommendation in the SHR. </a:t>
            </a:r>
          </a:p>
          <a:p>
            <a:endParaRPr lang="en-US" dirty="0"/>
          </a:p>
          <a:p>
            <a:r>
              <a:rPr lang="en-US" dirty="0"/>
              <a:t>2) Or you may determine that a recommendation of denial is necessary. There are 2, and only 2, reasons why the center can recommend denial for the applicant: </a:t>
            </a:r>
          </a:p>
          <a:p>
            <a:r>
              <a:rPr lang="en-US" dirty="0"/>
              <a:t>The first is if the applicant’s condition or disability poses a direct threat to others.  One of the eligibility criteria for Job Corps is that an applicant not pose a direct threat to the health or safety of others, including students and staff. Federal disability nondiscrimination laws define a “direct threat” as a significant risk of substantial harm to the health and safety of others that cannot be eliminated or reduced by disability accommodations. This federal definition of direct threat only includes a threat of harm to others, not self. </a:t>
            </a:r>
          </a:p>
          <a:p>
            <a:endParaRPr lang="en-US" dirty="0"/>
          </a:p>
          <a:p>
            <a:r>
              <a:rPr lang="en-US" dirty="0"/>
              <a:t>The other, and far more common, reason to recommend denial is if the applicant has mental health needs that exceed what can be provided for at Job Corps as part of the Basic Health Care Responsibilities outlined in Exhibit 2-4. For the Mental Health and Wellness Program (MWHP) these basic services include:</a:t>
            </a:r>
          </a:p>
          <a:p>
            <a:r>
              <a:rPr lang="en-US" dirty="0"/>
              <a:t>Short term counseling</a:t>
            </a:r>
          </a:p>
          <a:p>
            <a:r>
              <a:rPr lang="en-US" dirty="0"/>
              <a:t>Referral to center support groups</a:t>
            </a:r>
          </a:p>
          <a:p>
            <a:r>
              <a:rPr lang="en-US" dirty="0"/>
              <a:t>Crisis intervention</a:t>
            </a:r>
          </a:p>
          <a:p>
            <a:r>
              <a:rPr lang="en-US" dirty="0"/>
              <a:t>Referral to off-center providers, if available</a:t>
            </a:r>
          </a:p>
          <a:p>
            <a:r>
              <a:rPr lang="en-US" dirty="0"/>
              <a:t>Access to prescription medication </a:t>
            </a:r>
          </a:p>
          <a:p>
            <a:endParaRPr lang="en-US" dirty="0"/>
          </a:p>
          <a:p>
            <a:r>
              <a:rPr lang="en-US" dirty="0"/>
              <a:t>So if what the applicant needs to manage their mental health is beyond these services, you may consider a recommendation of denial.</a:t>
            </a:r>
          </a:p>
          <a:p>
            <a:endParaRPr lang="en-US" dirty="0"/>
          </a:p>
          <a:p>
            <a:r>
              <a:rPr lang="en-US" dirty="0"/>
              <a:t>It's important to remember that applicants cannot be denied enrollment due to academic needs or deficits, accessibility issues, or perceived inability to complete part of the program (like earning their high school diploma or completing a trade).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look at what steps to take if you are making a recommendation of denial for an applicant.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Today we will be discussing one of the Assessment tasks of the Mental Health and Wellness program, Applicant File Review, or AFR.  </a:t>
            </a:r>
          </a:p>
          <a:p>
            <a:endParaRPr lang="en-US" dirty="0"/>
          </a:p>
          <a:p>
            <a:r>
              <a:rPr lang="en-US" dirty="0"/>
              <a:t>When applicants apply to Job Corps, they first work with admissions services staff to determine eligibility and complete required paperwork. After they are found to be eligible for the program, the file is sent to the center, where the Center File Review process begins. </a:t>
            </a:r>
          </a:p>
          <a:p>
            <a:endParaRPr lang="en-US" dirty="0"/>
          </a:p>
          <a:p>
            <a:r>
              <a:rPr lang="en-US" dirty="0"/>
              <a:t>The purpose of this review by the Health team is to determine what the healthcare needs of the applicant are, and/or whether the applicant poses a direct threat to the health and safety of others. </a:t>
            </a:r>
          </a:p>
          <a:p>
            <a:endParaRPr lang="en-US" dirty="0"/>
          </a:p>
          <a:p>
            <a:r>
              <a:rPr lang="en-US" dirty="0"/>
              <a:t>CMHCs are involved in reviewing the files of applicants with disclosed mental health concerns, and today, we’ll learn how that review process works.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know I just said a moment ago that there are only 2 reasons why an applicant can be denied enrollment, which is true. But there are 3 types of denial available to you: </a:t>
            </a:r>
          </a:p>
          <a:p>
            <a:endParaRPr lang="en-US"/>
          </a:p>
          <a:p>
            <a:r>
              <a:rPr lang="en-US"/>
              <a:t>1) The first is that the applicant poses a direct threat to others. In that case, you'll complete form 2-04- Individualized Assessment of Direct Threat. These don't happen often, so we won't review in any more detail today. However, if you think you have an applicant who poses a direct threat to others, we strongly encourage you to consult with your RMHS prior to completing the required form. </a:t>
            </a:r>
          </a:p>
          <a:p>
            <a:endParaRPr lang="en-US"/>
          </a:p>
          <a:p>
            <a:endParaRPr lang="en-US"/>
          </a:p>
          <a:p>
            <a:r>
              <a:rPr lang="en-US"/>
              <a:t>2). The second is that the applicant is denied due to their healthcare needs. This is the reason for 99% of denials completed across all of Job Corps. </a:t>
            </a:r>
          </a:p>
          <a:p>
            <a:endParaRPr lang="en-US"/>
          </a:p>
          <a:p>
            <a:r>
              <a:rPr lang="en-US"/>
              <a:t>3) And the third option is that you complete a healthcare needs assessment, but rather than recommend denial, you are recommending the student attend a different center that can better meet their needs. This is called an "Alternate Center" recommendation. </a:t>
            </a:r>
          </a:p>
          <a:p>
            <a:endParaRPr lang="en-US"/>
          </a:p>
          <a:p>
            <a:r>
              <a:rPr lang="en-US"/>
              <a:t>For either of the Healthcare Needs options, a Healthcare Needs Assessment, which is Form 2-05, is completed.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Form 2-05, the Healthcare Needs Assessment (or HCNA) is quite lengthy and consists of 7 basic sections. We'll do a quick review of each.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2E49-28CD-5E1D-0370-9BC7F858534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9EED15-703E-CFE9-F976-33D13E571C52}"/>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00387A19-7A33-780D-C490-DE1D69BA6D92}"/>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3DE06400-097B-282B-4BAF-505448AA92F4}"/>
              </a:ext>
            </a:extLst>
          </p:cNvPr>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4570172A-D342-E3BE-170B-BC8A6A03531C}"/>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At the very beginning of the HCNA document, you check one of the boxes to indicate how the interview was conducted – by phone, in person, or via video conference.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Times New Roman" panose="02020603050405020304" pitchFamily="18" charset="0"/>
              </a:rPr>
              <a:t>The first box on the HCNA is related to communication accommodations that were provided to the applicant during the file review process. This box must be completed to document any communication supports or accommodations (RA/RM/AAS) that were offered or provided during the AFR process or to explain why they were not provided.  </a:t>
            </a:r>
            <a:r>
              <a:rPr lang="en-US" sz="1200" b="1" u="sng" dirty="0">
                <a:solidFill>
                  <a:srgbClr val="C00000"/>
                </a:solidFill>
                <a:effectLst/>
                <a:ea typeface="Times New Roman" panose="02020603050405020304" pitchFamily="18" charset="0"/>
              </a:rPr>
              <a:t>DO NOT LEAVE THIS BOX BLANK. It must indicate whether the applicant was provided with any communication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C00000"/>
              </a:solidFill>
              <a:effectLs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C00000"/>
              </a:solidFill>
              <a:effectLst/>
              <a:ea typeface="Times New Roman" panose="02020603050405020304" pitchFamily="18" charset="0"/>
            </a:endParaRPr>
          </a:p>
          <a:p>
            <a:r>
              <a:rPr lang="en-US" dirty="0"/>
              <a:t>We have a couple examples here of how this box could be completed. The first is an example where the applicant did need communication accommodations, which included things like using simplified language and repeating questions. </a:t>
            </a:r>
          </a:p>
          <a:p>
            <a:endParaRPr lang="en-US" dirty="0"/>
          </a:p>
          <a:p>
            <a:r>
              <a:rPr lang="en-US" dirty="0"/>
              <a:t>The second example is one where the applicant was able to communicate effectively and comprehend the questions being asked, so was not in need of any communication accommodations.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sng" dirty="0">
              <a:solidFill>
                <a:srgbClr val="C00000"/>
              </a:solidFill>
              <a:effectLst/>
              <a:ea typeface="Times New Roman" panose="02020603050405020304" pitchFamily="18" charset="0"/>
            </a:endParaRPr>
          </a:p>
        </p:txBody>
      </p:sp>
      <p:sp>
        <p:nvSpPr>
          <p:cNvPr id="6" name="Footer Placeholder 5">
            <a:extLst>
              <a:ext uri="{FF2B5EF4-FFF2-40B4-BE49-F238E27FC236}">
                <a16:creationId xmlns:a16="http://schemas.microsoft.com/office/drawing/2014/main" id="{A791CAC3-4EFB-2640-C4B9-0EEBF54AA87C}"/>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C1009054-7266-FD86-974B-68BA555A8C3F}"/>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1293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Section 1A is where you summarize the clinical rationale for the recommendation of denial. </a:t>
            </a:r>
          </a:p>
          <a:p>
            <a:endParaRPr lang="en-US" dirty="0"/>
          </a:p>
          <a:p>
            <a:r>
              <a:rPr lang="en-US" dirty="0"/>
              <a:t>Section 1A has several components. </a:t>
            </a:r>
          </a:p>
          <a:p>
            <a:r>
              <a:rPr lang="en-US" dirty="0"/>
              <a:t>-First you summarize the ETA-653 form by listing the mental-health or behavior related items the applicant endorsed. </a:t>
            </a:r>
          </a:p>
          <a:p>
            <a:endParaRPr lang="en-US" dirty="0"/>
          </a:p>
          <a:p>
            <a:r>
              <a:rPr lang="en-US" dirty="0"/>
              <a:t>-Then in the Chronic Care Management Plan section, you summarize the information reported on any CCMPs received for the applicant. Make sure that there is a separate summary for each CCMP in the file. </a:t>
            </a:r>
          </a:p>
          <a:p>
            <a:endParaRPr lang="en-US" dirty="0"/>
          </a:p>
          <a:p>
            <a:r>
              <a:rPr lang="en-US" dirty="0"/>
              <a:t>There is also a requirement to contact the provider when on the CCMP form they say "yes" that an applicant is appropriate for Job Corps. You'll see a box where you summarize this contact with the provider, or where you can list your two attempts to contact the provider, in the event you cannot reach them. </a:t>
            </a:r>
          </a:p>
          <a:p>
            <a:endParaRPr lang="en-US" dirty="0"/>
          </a:p>
          <a:p>
            <a:r>
              <a:rPr lang="en-US" dirty="0"/>
              <a:t>-In the file review section you need to do a couple things. </a:t>
            </a:r>
          </a:p>
          <a:p>
            <a:r>
              <a:rPr lang="en-US" dirty="0"/>
              <a:t>First, list all the records that you received in the e-folder. Just a heading with the name of the records source and dates of the records contained is sufficient. </a:t>
            </a:r>
          </a:p>
          <a:p>
            <a:endParaRPr lang="en-US" dirty="0"/>
          </a:p>
          <a:p>
            <a:r>
              <a:rPr lang="en-US" dirty="0"/>
              <a:t>Then write a summary for any of the records that are recent and relevant. Include the information that supports your assessment that the applicant needs more support than Job Corps can provide. </a:t>
            </a:r>
          </a:p>
          <a:p>
            <a:endParaRPr lang="en-US" dirty="0"/>
          </a:p>
          <a:p>
            <a:r>
              <a:rPr lang="en-US" dirty="0"/>
              <a:t>-Finally, we have the interview summary. Here, you document your interview with the applicant. You'll want to include mental status findings, behavioral observations, and highlight the current functional limitations, symptoms, or behaviors that were reported by the applicant or their parent/guardian. Remember that if you have no records, CCMP, or other documentation- your clinical interview is the sole basis for the denial and must be strong and clearly demonstrate the functional issues the applicant is experiencing.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few tips for completing those summaries in Section 1: </a:t>
            </a:r>
          </a:p>
          <a:p>
            <a:endParaRPr lang="en-US"/>
          </a:p>
          <a:p>
            <a:r>
              <a:rPr lang="en-US"/>
              <a:t>-Use bullets to summarize your information</a:t>
            </a:r>
          </a:p>
          <a:p>
            <a:r>
              <a:rPr lang="en-US"/>
              <a:t>-Use headers- to clearly document the CCMPs and records your reviewed in the e-folder. That makes it easy to tell that you did in fact review all the information available for the applicant. </a:t>
            </a:r>
          </a:p>
          <a:p>
            <a:endParaRPr lang="en-US"/>
          </a:p>
          <a:p>
            <a:r>
              <a:rPr lang="en-US"/>
              <a:t>-Only summarize the information needed to adequately support your recommendation of denial. Do not recreate all the records received. Pull out what is most important, remembering to focus on what is recent and relevant. </a:t>
            </a:r>
          </a:p>
          <a:p>
            <a:endParaRPr lang="en-US"/>
          </a:p>
          <a:p>
            <a:r>
              <a:rPr lang="en-US"/>
              <a:t>-Follow the directions in the grey boxes on the form! Don't include information that isn't asked for in a particular section. If you talk about the interview in the ETA-653 section, for example, you will have to go back and make corrections. </a:t>
            </a:r>
          </a:p>
          <a:p>
            <a:endParaRPr lang="en-US"/>
          </a:p>
          <a:p>
            <a:r>
              <a:rPr lang="en-US"/>
              <a:t>-And finally- Do not complete section 1B. That is for students only, when you have to complete an HCNA for MSWRs. You'll learn more about that in Part 3 of the CMHC orientation series, which focuses on MSWR.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After you have summarized the concerns for the applicant's current functioning in Section 1A, you move on to Section 2. </a:t>
            </a:r>
          </a:p>
          <a:p>
            <a:endParaRPr lang="en-US" dirty="0"/>
          </a:p>
          <a:p>
            <a:r>
              <a:rPr lang="en-US" dirty="0"/>
              <a:t>Sections 2 and 3 are where you make the case for a recommendation of denial, and they are the most important sections on the HCNA.  </a:t>
            </a:r>
          </a:p>
          <a:p>
            <a:endParaRPr lang="en-US" dirty="0"/>
          </a:p>
          <a:p>
            <a:r>
              <a:rPr lang="en-US" dirty="0"/>
              <a:t>Section 2 is where you identify the current Barriers to Enrollment for the applicant. You will check the boxes that correspond to functional limitations, symptoms or behaviors that the applicant is currently experiencing or exhibiting that are barriers to enrollment.</a:t>
            </a:r>
          </a:p>
          <a:p>
            <a:endParaRPr lang="en-US" dirty="0"/>
          </a:p>
          <a:p>
            <a:r>
              <a:rPr lang="en-US" dirty="0"/>
              <a:t>For each identified functional limitation, symptom, or behavior, there must be evidence to support it in Section 1A.  So if difficulty regulating emotions is a concern that is checked, someone should be able to go back to section 1A and find evidence of this issue either in the ETA-653, CCMP, record review, or your interview summary. </a:t>
            </a:r>
          </a:p>
          <a:p>
            <a:endParaRPr lang="en-US" dirty="0"/>
          </a:p>
          <a:p>
            <a:r>
              <a:rPr lang="en-US" dirty="0"/>
              <a:t>Remember that we only mark the current or recent functional limitations. Concerns from 2 or 3 years ago that were noted in an IEP or hospital discharge would not be considered recent and wouldn’t necessarily get recorded here. </a:t>
            </a:r>
          </a:p>
          <a:p>
            <a:endParaRPr lang="en-US" dirty="0"/>
          </a:p>
          <a:p>
            <a:r>
              <a:rPr lang="en-US" dirty="0"/>
              <a:t>You also only have to mark the items that are causing significant issues for the applicant. If the applicant reports having a panic attack once in the last year, you likely wouldn’t mark that as a functional limitation. However, if they report daily panic attacks, you probably would. </a:t>
            </a:r>
          </a:p>
          <a:p>
            <a:endParaRPr lang="en-US" dirty="0"/>
          </a:p>
          <a:p>
            <a:r>
              <a:rPr lang="en-US" dirty="0"/>
              <a:t>If the applicant reports symptoms or behaviors that do not fit into any of these categories provided, you should use one of the last two checkboxes on the list and then write in the symptoms or behaviors in space provided below the table. Remember that these last two options, uncontrolled symptoms/behaviors that interfere with functioning and “other” are only needed for those symptoms or behaviors that don’t fit into another category. Some times that you may use these are for concerns like impulsive behaviors, significant aggression or substance use, inappropriate sexual behaviors, psychosis and paranoia. If you select one of these choices, you must explain in the box below what the specific symptoms/behaviors 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Once you’re identified the barriers to enrollment in Section 2, then you move on to identifying the healthcare management needs that the applicant has due to these symptoms and behaviors. </a:t>
            </a:r>
          </a:p>
          <a:p>
            <a:endParaRPr lang="en-US" dirty="0"/>
          </a:p>
          <a:p>
            <a:r>
              <a:rPr lang="en-US" dirty="0"/>
              <a:t>Section 3 asks, ”What are the health care management needs of the individual that are barriers to enrollment for Job Corps at this time?”</a:t>
            </a:r>
          </a:p>
          <a:p>
            <a:endParaRPr lang="en-US" dirty="0"/>
          </a:p>
          <a:p>
            <a:r>
              <a:rPr lang="en-US" dirty="0"/>
              <a:t>In this section, you simply check the boxes that correspond to the general category of healthcare management needs the applicant has. You may check 1 option, or there may be 2 or more that apply to the applicant’s situation. </a:t>
            </a:r>
          </a:p>
          <a:p>
            <a:endParaRPr lang="en-US" dirty="0"/>
          </a:p>
          <a:p>
            <a:r>
              <a:rPr lang="en-US" dirty="0"/>
              <a:t>The choices represent your recommendation(s) about the applicant’s current treatment needs. You want to think in terms of what treatment or services would you recommend for this applicant if you were completing a mental health intake for them. </a:t>
            </a:r>
          </a:p>
          <a:p>
            <a:endParaRPr lang="en-US" dirty="0"/>
          </a:p>
          <a:p>
            <a:r>
              <a:rPr lang="en-US" dirty="0"/>
              <a:t>The checkboxes are just general categories of treatment. For each checkbox, you will need to describe the treatment need more specifically in the Brief Narrative section. </a:t>
            </a:r>
          </a:p>
          <a:p>
            <a:endParaRPr lang="en-US" dirty="0"/>
          </a:p>
          <a:p>
            <a:r>
              <a:rPr lang="en-US" dirty="0"/>
              <a:t>You’ll note that the “other” option is last on this check list and should rarely, if ever, be used. You would only use it if the applicant requires a healthcare service or support that is not listed above and would then need to list what that type of service is. You do not use “other” to explain symptoms or concerns. </a:t>
            </a:r>
          </a:p>
          <a:p>
            <a:endParaRPr lang="en-US" dirty="0"/>
          </a:p>
          <a:p>
            <a:endParaRPr lang="en-US" dirty="0"/>
          </a:p>
          <a:p>
            <a:r>
              <a:rPr lang="en-US" dirty="0"/>
              <a:t>You'll see that in green, I've checked a few items off of the list. These are the most common healthcare management needs we see for mental health denials and include: </a:t>
            </a:r>
          </a:p>
          <a:p>
            <a:r>
              <a:rPr lang="en-US" dirty="0"/>
              <a:t>-Complex behavior management system required</a:t>
            </a:r>
          </a:p>
          <a:p>
            <a:r>
              <a:rPr lang="en-US" dirty="0"/>
              <a:t>-Frequency and length of treatment</a:t>
            </a:r>
          </a:p>
          <a:p>
            <a:r>
              <a:rPr lang="en-US" dirty="0"/>
              <a:t>-Therapeutic milieu required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Question 4, you indicate your recommendation based on your clinical assessment of the applicant’s  health care needs. </a:t>
            </a:r>
          </a:p>
          <a:p>
            <a:endParaRPr lang="en-US"/>
          </a:p>
          <a:p>
            <a:r>
              <a:rPr lang="en-US"/>
              <a:t>For the HCNA, there are 3 choices:</a:t>
            </a:r>
          </a:p>
          <a:p>
            <a:r>
              <a:rPr lang="en-US"/>
              <a:t>The applicant’s health care needs exceed the Job Corps Basic Health Care Responsibilities in Exhibit 2-4 (first checkbox)</a:t>
            </a:r>
          </a:p>
          <a:p>
            <a:endParaRPr lang="en-US"/>
          </a:p>
          <a:p>
            <a:r>
              <a:rPr lang="en-US"/>
              <a:t>The applicant’s health care needs do not exceed the Job Corps Basic Health Care Responsibilities in Exhibit 2-4 but they do require community support services which are not available near center. This is the second checkbox and is referred to as the “alternate center recommendation”, or</a:t>
            </a:r>
          </a:p>
          <a:p>
            <a:endParaRPr lang="en-US"/>
          </a:p>
          <a:p>
            <a:r>
              <a:rPr lang="en-US"/>
              <a:t>The applicant’s health care needs do not exceed the Job Corps Basic Health Care Responsibilities in Exhibit 2-4 (third checkbox). This means that you are recommending enrollment for the applicant. Although this is an option on the form, please know that you do not need to complete an HCNA to document acceptance of the applicant. Another method, as we discussed earlier, will be much faster and more efficient.</a:t>
            </a:r>
          </a:p>
          <a:p>
            <a:endParaRPr lang="en-US"/>
          </a:p>
          <a:p>
            <a:r>
              <a:rPr lang="en-US"/>
              <a:t>If choice “b” is checked for alternate center, question 7 must also be completed and we’ll go over that at the very end.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Question 5 has a “Yes/No” checkbox to identify whether the applicant is an individual with a disability. </a:t>
            </a:r>
          </a:p>
          <a:p>
            <a:r>
              <a:rPr lang="en-US" dirty="0"/>
              <a:t>If “Yes,” proceed to Post-Health Care Needs Assessment Reasonable Accommodation Review.</a:t>
            </a:r>
          </a:p>
          <a:p>
            <a:endParaRPr lang="en-US" dirty="0"/>
          </a:p>
          <a:p>
            <a:r>
              <a:rPr lang="en-US" dirty="0"/>
              <a:t>If “No,” the applicant is not an individual with a disability, and you skip the Reasonable Accommodation Review portion of the form.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next step in the file review is the disability accommodation process or DAP. If an applicant is an individual with a disability, Job Corps must consider accommodations that may reduce or remove the barriers to enrollment in the program.</a:t>
            </a:r>
          </a:p>
          <a:p>
            <a:r>
              <a:rPr lang="en-US" dirty="0"/>
              <a:t> </a:t>
            </a:r>
          </a:p>
          <a:p>
            <a:r>
              <a:rPr lang="en-US" dirty="0"/>
              <a:t>The options for accommodations are broken into 3 categories:</a:t>
            </a:r>
          </a:p>
          <a:p>
            <a:r>
              <a:rPr lang="en-US" dirty="0"/>
              <a:t>Reasonable accommodations</a:t>
            </a:r>
          </a:p>
          <a:p>
            <a:r>
              <a:rPr lang="en-US" dirty="0"/>
              <a:t>Reasonable modification in policies, practices, and procedures</a:t>
            </a:r>
          </a:p>
          <a:p>
            <a:r>
              <a:rPr lang="en-US" dirty="0"/>
              <a:t>Auxiliary aids and services, which includes effective communications</a:t>
            </a:r>
          </a:p>
          <a:p>
            <a:endParaRPr lang="en-US" dirty="0"/>
          </a:p>
          <a:p>
            <a:r>
              <a:rPr lang="en-US" dirty="0"/>
              <a:t>Altogether, we refer to these as RA/RM/AAS. We’ll continue to refer to them as “disability accommodations” for short.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dirty="0"/>
          </a:p>
          <a:p>
            <a:r>
              <a:rPr lang="en-US" dirty="0"/>
              <a:t>First, it's helpful to know what the steps are in the file review process: </a:t>
            </a:r>
          </a:p>
          <a:p>
            <a:endParaRPr lang="en-US" dirty="0"/>
          </a:p>
          <a:p>
            <a:r>
              <a:rPr lang="en-US" dirty="0"/>
              <a:t>There are 8 steps that a file may move through at the center level. </a:t>
            </a:r>
          </a:p>
          <a:p>
            <a:endParaRPr lang="en-US" dirty="0"/>
          </a:p>
          <a:p>
            <a:r>
              <a:rPr lang="en-US" dirty="0"/>
              <a:t>1- the file is received by the center and the records department tracks it's movement through the remaining steps. </a:t>
            </a:r>
          </a:p>
          <a:p>
            <a:endParaRPr lang="en-US" dirty="0"/>
          </a:p>
          <a:p>
            <a:r>
              <a:rPr lang="en-US" dirty="0"/>
              <a:t>2- The HWD does an initial review of each file. If the applicant has no health or safety concerns that require additional review, they will approve the applicant for enrollment. </a:t>
            </a:r>
          </a:p>
          <a:p>
            <a:endParaRPr lang="en-US" dirty="0"/>
          </a:p>
          <a:p>
            <a:r>
              <a:rPr lang="en-US" dirty="0"/>
              <a:t>3- Or the HWD can decide to refer the file to one or more qualified health professionals (QHPs)-  which may include the CMHC, for additional review. The Qualified Health Professional could include other members of wellness or outside providers, but for this training, we’ll be focusing on the CMHC role. </a:t>
            </a:r>
          </a:p>
          <a:p>
            <a:endParaRPr lang="en-US" dirty="0"/>
          </a:p>
          <a:p>
            <a:r>
              <a:rPr lang="en-US" dirty="0"/>
              <a:t>4- The CMHC will then review the documents in the file and either recommend enrollment for the applicant, or decide to conduct a clinical interview to gain more information. </a:t>
            </a:r>
          </a:p>
          <a:p>
            <a:endParaRPr lang="en-US" dirty="0"/>
          </a:p>
          <a:p>
            <a:r>
              <a:rPr lang="en-US" dirty="0"/>
              <a:t>5- In Step 5, the CMHC conducts the clinical interview. They can then decide to recommend the applicant for enrollment, or they may choose to recommend denial. </a:t>
            </a:r>
          </a:p>
          <a:p>
            <a:endParaRPr lang="en-US" dirty="0"/>
          </a:p>
          <a:p>
            <a:r>
              <a:rPr lang="en-US" dirty="0"/>
              <a:t>6- If recommending denial for an applicant with a disability, the disability accommodation process or DAP for short, must occur.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Disability Accommodation Process (DAP) is a 2-step process to identify and discuss possible accommodations may remove or reduce the direct threat to others or health care barriers to enrollment</a:t>
            </a:r>
          </a:p>
          <a:p>
            <a:endParaRPr lang="en-US"/>
          </a:p>
          <a:p>
            <a:r>
              <a:rPr lang="en-US"/>
              <a:t>In Step 1, the CMHC, in collaboration with the Disability Coordinator (DC)- together must identify possible accommodation that may reduce or remove the barriers to enrollment. So for all the functional limitations, or barriers to enrollment, you identified earlier in the process, you’re going to look at what possible accommodations may help. </a:t>
            </a:r>
          </a:p>
          <a:p>
            <a:endParaRPr lang="en-US"/>
          </a:p>
          <a:p>
            <a:r>
              <a:rPr lang="en-US"/>
              <a:t>In Step 2, the CMHC or DC, or both, engage in an interactive Discussion with the applicant on the accommodations identified and document whether the applicant accepted or declined each of the offered supports.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preparation for the DAP meeting with the applicant, you will need to work with your DC to identify potential accommodations to discuss with the applicant. There are several sources that you can use to identify possible accommodations:</a:t>
            </a:r>
          </a:p>
          <a:p>
            <a:endParaRPr lang="en-US" dirty="0"/>
          </a:p>
          <a:p>
            <a:r>
              <a:rPr lang="en-US" dirty="0"/>
              <a:t>You must always identify accommodations for the symptoms, behaviors and functional limitations identified in Question 2 of the HCNA. Question 2 and the DAP table should match up when you’re complete</a:t>
            </a:r>
          </a:p>
          <a:p>
            <a:endParaRPr lang="en-US" dirty="0"/>
          </a:p>
          <a:p>
            <a:r>
              <a:rPr lang="en-US" dirty="0"/>
              <a:t>The CCMP has 2 places to look: </a:t>
            </a:r>
          </a:p>
          <a:p>
            <a:r>
              <a:rPr lang="en-US" dirty="0"/>
              <a:t>Restrictions/limitations (example “noise and crowded spaces can trigger panic attacks”)</a:t>
            </a:r>
          </a:p>
          <a:p>
            <a:r>
              <a:rPr lang="en-US" dirty="0"/>
              <a:t>Accommodations: last question on every CCMP</a:t>
            </a:r>
          </a:p>
          <a:p>
            <a:endParaRPr lang="en-US" dirty="0"/>
          </a:p>
          <a:p>
            <a:r>
              <a:rPr lang="en-US" dirty="0"/>
              <a:t>Any accommodations that the applicant (or anyone acting on behalf of the applicant such as a parent, therapist, etc.) mentions or requests such as a single dorm room or emotional support animal due to anxiety</a:t>
            </a:r>
          </a:p>
          <a:p>
            <a:endParaRPr lang="en-US" dirty="0"/>
          </a:p>
          <a:p>
            <a:r>
              <a:rPr lang="en-US" dirty="0"/>
              <a:t>4.   School disability documents such as an IEP, 504 Plan, Behavior Intervention Plan, or psychological evaluations</a:t>
            </a:r>
          </a:p>
          <a:p>
            <a:endParaRPr lang="en-US" dirty="0"/>
          </a:p>
          <a:p>
            <a:r>
              <a:rPr lang="en-US" dirty="0"/>
              <a:t>5.   Any accommodations that you propose or identify based on:</a:t>
            </a:r>
          </a:p>
          <a:p>
            <a:r>
              <a:rPr lang="en-US" dirty="0"/>
              <a:t>What has worked for students with disabilities on your center</a:t>
            </a:r>
          </a:p>
          <a:p>
            <a:r>
              <a:rPr lang="en-US" dirty="0"/>
              <a:t>Research on the JC Disability website or the Job Accommodation Network (JAN) at https://askjan.org</a:t>
            </a:r>
          </a:p>
          <a:p>
            <a:r>
              <a:rPr lang="en-US" dirty="0"/>
              <a:t>Consultation with your Regional Disability Coordinator (RDIC)</a:t>
            </a:r>
          </a:p>
          <a:p>
            <a:endParaRPr lang="en-US" dirty="0"/>
          </a:p>
          <a:p>
            <a:r>
              <a:rPr lang="en-US" dirty="0"/>
              <a:t>It is important to remember that you only need to discuss accommodations relevant to the concerns that are the basis for the recommendation of denial. For example,  academic accommodations in an IEP such as extended time on tests do not need to be discussed in this meeting because they are not relevant to the reason you are making a recommendation of denial.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conversation regarding disability accommodations will be documented on the HCNA in the DAP table. </a:t>
            </a:r>
          </a:p>
          <a:p>
            <a:endParaRPr lang="en-US" dirty="0"/>
          </a:p>
          <a:p>
            <a:r>
              <a:rPr lang="en-US" dirty="0"/>
              <a:t>Here is an example of the first functional limitation on the Post assessment – avoidance of group situation and settings. </a:t>
            </a:r>
          </a:p>
          <a:p>
            <a:r>
              <a:rPr lang="en-US" dirty="0"/>
              <a:t>There are two steps you’ll complete for each category of functional limitations identified. </a:t>
            </a:r>
          </a:p>
          <a:p>
            <a:endParaRPr lang="en-US" dirty="0"/>
          </a:p>
          <a:p>
            <a:r>
              <a:rPr lang="en-US" dirty="0"/>
              <a:t>Step 1: For each symptom, behavior, or functional limitation identified in Question 2 of the HCNA, you will identify the disability accommodations that should be discussed by yourself as the CMHC or the Disability Coordinator, by checking the boxes in the first column on the left of the table. You may also add suggestions in the other section located below the list of suggested accommodations for each category. </a:t>
            </a:r>
          </a:p>
          <a:p>
            <a:endParaRPr lang="en-US" dirty="0"/>
          </a:p>
          <a:p>
            <a:r>
              <a:rPr lang="en-US" dirty="0"/>
              <a:t>After you and the DC discuss the suggested disability accommodations, then an interactive interview is held with the applicant.  Any accommodations that the applicant accepts, will be marked with a checkmark in the “accepts” column and any that they decline, will be marked with a checkmark in the “declines column.”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 few reminders to help you navigate this section of the form: </a:t>
            </a:r>
          </a:p>
          <a:p>
            <a:r>
              <a:rPr lang="en-US" dirty="0"/>
              <a:t>-Be sure to consider accommodations for every functional limitation identified in question 2. Remember that these two sections should match up fairly well when you are done.</a:t>
            </a:r>
          </a:p>
          <a:p>
            <a:endParaRPr lang="en-US" dirty="0"/>
          </a:p>
          <a:p>
            <a:r>
              <a:rPr lang="en-US" dirty="0"/>
              <a:t>-Do not offer or consider accommodations for functional limitations that do not apply to this applicant. So if they have no issues with sleep, you do not consider accommodations for sleep. </a:t>
            </a:r>
          </a:p>
          <a:p>
            <a:endParaRPr lang="en-US" dirty="0"/>
          </a:p>
          <a:p>
            <a:r>
              <a:rPr lang="en-US" dirty="0"/>
              <a:t>-If a box is checked as “identified” on the left, then there must be a checkmark in the columns in the right- either accepts or declines</a:t>
            </a:r>
          </a:p>
          <a:p>
            <a:endParaRPr lang="en-US" dirty="0"/>
          </a:p>
          <a:p>
            <a:r>
              <a:rPr lang="en-US" dirty="0"/>
              <a:t>-If an accommodation is added in the other section, a box must be checked to the right.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It’s important to remember that the accommodations pre-filled in the DAP table on the HCNA are just options to consider when conducting a DAP with an applicant. You should individual this section to meet the needs of the applicant, just as we individual our assessments.</a:t>
            </a:r>
          </a:p>
          <a:p>
            <a:endParaRPr lang="en-US"/>
          </a:p>
          <a:p>
            <a:r>
              <a:rPr lang="en-US"/>
              <a:t>This slide shows a recent example from a center, in which the applicant expresses concerns and made request for accommodations during the interview, which the CMHC correctly documented in their interview summary. </a:t>
            </a:r>
          </a:p>
          <a:p>
            <a:endParaRPr lang="en-US"/>
          </a:p>
          <a:p>
            <a:r>
              <a:rPr lang="en-US"/>
              <a:t>The DAP table then reflects the accommodations that were considered by the center to creatively address the concerns brought up and requests made by the applicant.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After all the checkboxes, there are spaces to document 2 sets of situations that may come up during the DAP. You will not use either one often, and it is perfectly fine to leave it blank on the completed assessment. </a:t>
            </a:r>
          </a:p>
          <a:p>
            <a:endParaRPr lang="en-US" dirty="0"/>
          </a:p>
          <a:p>
            <a:r>
              <a:rPr lang="en-US" dirty="0"/>
              <a:t>There will be some fairly rare cases where the symptoms or behaviors associated with a condition are so frequent or severe that you as the QHP, in collaboration with the DC, are unable to identify any disability accommodations appropriate to support the applicant / to sufficiently reduce or remove the barriers to enrollment. If so, an explanation must be provided in this box. </a:t>
            </a:r>
          </a:p>
          <a:p>
            <a:endParaRPr lang="en-US" dirty="0"/>
          </a:p>
          <a:p>
            <a:r>
              <a:rPr lang="en-US" dirty="0"/>
              <a:t>An example narrative is provided in the box: “The applicant has a current and/or extensive history of aggression and violence that is escalating in frequency and severity.”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with the last section, this box is almost always going to be left blank. </a:t>
            </a:r>
          </a:p>
          <a:p>
            <a:endParaRPr lang="en-US"/>
          </a:p>
          <a:p>
            <a:r>
              <a:rPr lang="en-US"/>
              <a:t>The second box is used to document special Considerations and Applicant Input: </a:t>
            </a:r>
          </a:p>
          <a:p>
            <a:r>
              <a:rPr lang="en-US"/>
              <a:t>Special Considerations would include specific accommodation requests by the applicant such as a single dorm room or an emotional support animal – You would also need to note in this box any outcomes related to the accommodation requested. So maybe the applicant requested a single room, but there are none available, so the center offered a room with 2 roommates, and the applicant agreed to that. That would need to be specified here. </a:t>
            </a:r>
          </a:p>
          <a:p>
            <a:endParaRPr lang="en-US"/>
          </a:p>
          <a:p>
            <a:r>
              <a:rPr lang="en-US"/>
              <a:t>In terms of applicant’s input: if the applicant does not want or is unable to discuss accommodations or if an applicant refuses all supports offered, those types of unusual responses should be documented here. An example narrative related to the refusal to discuss accommodations is shown in the box on this slide.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clinical summary should provide a general recap of the information used to support your assessment that the applicant currently has health care needs that exceed what can be provided for at Job Corps. It should be no longer than a paragraph or two. There is no need to summarize all the clinical information from Question 1A.  You can think of the clinical summary as the “big picture” or the “bottom line” about why you are recommending denial of enrollment for the applicant.</a:t>
            </a:r>
          </a:p>
          <a:p>
            <a:endParaRPr lang="en-US" dirty="0"/>
          </a:p>
          <a:p>
            <a:r>
              <a:rPr lang="en-US" dirty="0"/>
              <a:t>The DAP summary provides a statement explaining why the disability accommodations are not sufficient to reduce or remove the barriers to enrollment. It, too, should be very general without getting into specifics.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If you are making a recommendation for the applicant to attend an alternate center, you will need to complete question 7, instead of question 6. As you can see box A, the clinical summary, is the same as in question 6. Box B is again the DAP summary, though it is slightly different, as you need to be specific to why the accommodations are not sufficient at your particular center. And then in part C, you must show that you tried to find the support the student would need at your center and determined that it is not available. </a:t>
            </a:r>
          </a:p>
          <a:p>
            <a:endParaRPr lang="en-US" dirty="0"/>
          </a:p>
          <a:p>
            <a:r>
              <a:rPr lang="en-US" dirty="0"/>
              <a:t>You may be wondering when you would recommend an alternate center for student? </a:t>
            </a:r>
          </a:p>
          <a:p>
            <a:r>
              <a:rPr lang="en-US" dirty="0"/>
              <a:t>Some times that this is used are when:</a:t>
            </a:r>
          </a:p>
          <a:p>
            <a:r>
              <a:rPr lang="en-US" dirty="0"/>
              <a:t>-Applicant is a minor and has out of state insurance, so they cannot apply for insurance in your state or providers will not see them without a parent/guardian present</a:t>
            </a:r>
          </a:p>
          <a:p>
            <a:r>
              <a:rPr lang="en-US" dirty="0"/>
              <a:t>-applicant needs services that are not available near you- this happens for some of our more rural centers with limited options for referrals to off-center care</a:t>
            </a:r>
          </a:p>
          <a:p>
            <a:r>
              <a:rPr lang="en-US" dirty="0"/>
              <a:t>-there may be long wait times for the services that are available in your area, which could lead the applicant to a period without needed services when the arrive. </a:t>
            </a:r>
          </a:p>
          <a:p>
            <a:endParaRPr lang="en-US" dirty="0"/>
          </a:p>
          <a:p>
            <a:r>
              <a:rPr lang="en-US" dirty="0"/>
              <a:t>One important difference to note with the recommendation of an alternate center is that you have a shortened time frame to complete the assessment- the HCNA must be completed within 15 days instead of the usual 30. Then, the alternate center, has the remaining 15 days to review the file and do their own assessment.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last box on the HCNA is a signature box that must be signed by the QHP(s) who completed the assessment and recommended denial. If more than one QHP completed an assessment, only those who are recommending denial would sign in this box.</a:t>
            </a:r>
          </a:p>
          <a:p>
            <a:endParaRPr lang="en-US" dirty="0"/>
          </a:p>
          <a:p>
            <a:r>
              <a:rPr lang="en-US" dirty="0"/>
              <a:t>This must be an actual physical or electronic signature (picture of a signature or with adobe sign) but cannot just be your name typed on the line. Make sure your signature is legible! If you are the second consulting QHP and it is not, then write out your name and title beside your signature. </a:t>
            </a:r>
          </a:p>
          <a:p>
            <a:endParaRPr lang="en-US" dirty="0"/>
          </a:p>
          <a:p>
            <a:r>
              <a:rPr lang="en-US" dirty="0"/>
              <a:t>In this signature section, you are also attesting to having the necessary licensure, training, and clinical experience to complete the assessment.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Step 7, the decision is made to recommend denial, and you must consider whether the disability accommodations identified would sufficiently remove or reduce the barriers to allow the applicant to enroll. If the answer is no, they would not, then you would finish up the HCNA or DTA. </a:t>
            </a:r>
          </a:p>
          <a:p>
            <a:endParaRPr lang="en-US"/>
          </a:p>
          <a:p>
            <a:r>
              <a:rPr lang="en-US"/>
              <a:t>Step 8 is when the file is finished at the center and submitted for Regional Review. There it is reviewed by both the disability team and the health team. The Regional Office makes the final decision about the applicant’s enrollment status. </a:t>
            </a:r>
          </a:p>
          <a:p>
            <a:endParaRPr lang="en-US"/>
          </a:p>
          <a:p>
            <a:endParaRPr lang="en-US"/>
          </a:p>
          <a:p>
            <a:endParaRPr lang="en-US"/>
          </a:p>
          <a:p>
            <a:endParaRPr lang="en-US"/>
          </a:p>
          <a:p>
            <a:r>
              <a:rPr lang="en-US"/>
              <a:t>In step 7, you have made a decision to recommend denial, and you consider whether disability accommodations would sufficiently remove or reduce the barriers to enable the applicant to enroll.  If this answer is no, the disability accommodations would NOT sufficiently remove or reduce the barriers to enrollment, then you would complete Form 2-05 or Form 2-04 and, in Step 8, submit the recommendation of denial to the Job Corps Regional Office. There the recommendation of denial goes through the 2-step review process  -administrative review with the disability team and then a clinical review with the health team. The Regional Office then makes the final determination about the applicant’s status.  </a:t>
            </a:r>
          </a:p>
          <a:p>
            <a:endParaRPr lang="en-US"/>
          </a:p>
          <a:p>
            <a:r>
              <a:rPr lang="en-US"/>
              <a:t>So, as you can see, there are many steps involved but it does become easier the more you do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AFR process can be complicated and there are often usual scenarios that come up. This slide shows some other AFR outcomes that could occur, besides just enrollment or recommendation of denial. </a:t>
            </a:r>
          </a:p>
          <a:p>
            <a:endParaRPr lang="en-US" dirty="0"/>
          </a:p>
          <a:p>
            <a:r>
              <a:rPr lang="en-US" dirty="0"/>
              <a:t>This includes things like incomplete files, withdrawals of applications, and re-applications. </a:t>
            </a:r>
          </a:p>
          <a:p>
            <a:endParaRPr lang="en-US" dirty="0"/>
          </a:p>
          <a:p>
            <a:r>
              <a:rPr lang="en-US" dirty="0"/>
              <a:t>When you experience any of these things for the first time, or any other unusual scenario, please contact either your RMHS or RDIC for support. There are specific PRH policies in place for each of these situations that must be followed.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 have so many resources to help with completing AFRs!</a:t>
            </a:r>
          </a:p>
          <a:p>
            <a:endParaRPr lang="en-US" dirty="0"/>
          </a:p>
          <a:p>
            <a:r>
              <a:rPr lang="en-US" dirty="0"/>
              <a:t>In the green star shape at the bottom of the slide is a link to the AFR web page. There you will find everything I have linked here and more. </a:t>
            </a:r>
          </a:p>
          <a:p>
            <a:endParaRPr lang="en-US" dirty="0"/>
          </a:p>
          <a:p>
            <a:r>
              <a:rPr lang="en-US" dirty="0"/>
              <a:t>The resources are broken down here by how you may use them. So first we have a few things that will help you with completing your review of applicants:</a:t>
            </a:r>
          </a:p>
          <a:p>
            <a:r>
              <a:rPr lang="en-US" dirty="0"/>
              <a:t>-AFR Guide part 1- details how to review documents in CIS, considerations for communication accommodations in more detail than I gave today, and the clinical interview. </a:t>
            </a:r>
          </a:p>
          <a:p>
            <a:r>
              <a:rPr lang="en-US" dirty="0"/>
              <a:t>-Brief Guide to Reviewing IEPs- may be helpful for those of you who have less experience reviewing IEPs </a:t>
            </a:r>
          </a:p>
          <a:p>
            <a:r>
              <a:rPr lang="en-US" dirty="0"/>
              <a:t>-Sample Applicant Interview Questions</a:t>
            </a:r>
          </a:p>
          <a:p>
            <a:endParaRPr lang="en-US" dirty="0"/>
          </a:p>
          <a:p>
            <a:r>
              <a:rPr lang="en-US" dirty="0"/>
              <a:t>When working on your first few recommendations of denial the resources on the right may be helpful. </a:t>
            </a:r>
          </a:p>
          <a:p>
            <a:r>
              <a:rPr lang="en-US" dirty="0"/>
              <a:t>-I strongly encourage you to look at </a:t>
            </a:r>
            <a:r>
              <a:rPr lang="en-US" dirty="0" err="1"/>
              <a:t>at</a:t>
            </a:r>
            <a:r>
              <a:rPr lang="en-US" dirty="0"/>
              <a:t> least one of the HCNA examples </a:t>
            </a:r>
          </a:p>
          <a:p>
            <a:r>
              <a:rPr lang="en-US" dirty="0"/>
              <a:t>-We also have the AFR guide part 2, which walks through each section of the HCNA with detailed guidance and instructions. </a:t>
            </a:r>
          </a:p>
          <a:p>
            <a:r>
              <a:rPr lang="en-US" dirty="0"/>
              <a:t>-And finally the HCNA template items document, which may be helpful in completing some sections of the form like the CCMP, ETA-653, and DAP summary. It contains the questions/items that are commonly used in these sections and allows you to paste in the repetitive pieces. </a:t>
            </a:r>
          </a:p>
          <a:p>
            <a:endParaRPr lang="en-US" dirty="0"/>
          </a:p>
          <a:p>
            <a:r>
              <a:rPr lang="en-US" dirty="0"/>
              <a:t>And then the two forms that you may use for a denial are also included.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remember to please reach out to your RMHS with questions about AFR. We can talk through applicant files, review drafts of your HCNAs, and discuss unusual scenarios that are bound to come up. </a:t>
            </a:r>
          </a:p>
          <a:p>
            <a:endParaRPr lang="en-US"/>
          </a:p>
          <a:p>
            <a:r>
              <a:rPr lang="en-US"/>
              <a:t>If you do not know what Region you are in or who your Regional Mental health specialist is, feel free to put your center in the chat box and we can let you know who to contact.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 addition to the AFR resources I just shared, there is more available on the Disability web page, which is also linked here. </a:t>
            </a:r>
          </a:p>
          <a:p>
            <a:endParaRPr lang="en-US" dirty="0"/>
          </a:p>
          <a:p>
            <a:r>
              <a:rPr lang="en-US" dirty="0"/>
              <a:t>There are some helpful infographics and flow charts for the AFR process. </a:t>
            </a:r>
          </a:p>
          <a:p>
            <a:endParaRPr lang="en-US" dirty="0"/>
          </a:p>
          <a:p>
            <a:r>
              <a:rPr lang="en-US" dirty="0"/>
              <a:t>Also, remember that you and your center can contact the Regional Disability Coordinators for AFR process questions and for disability accommodation.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The PRH, which is the policy and requirements handbook for Job Corps, has some timelines that must be adhered to for the AFR process. </a:t>
            </a:r>
          </a:p>
          <a:p>
            <a:endParaRPr lang="en-US" dirty="0"/>
          </a:p>
          <a:p>
            <a:r>
              <a:rPr lang="en-US" dirty="0"/>
              <a:t>The main requirement is that the center has 30 days, from the time a file first arrives, to make a final decision on enrollment. In order to make this happen, you’ll want to get access to that file right away, definitely within a few days of it arriving on the center. </a:t>
            </a:r>
          </a:p>
          <a:p>
            <a:endParaRPr lang="en-US" dirty="0"/>
          </a:p>
          <a:p>
            <a:r>
              <a:rPr lang="en-US" dirty="0"/>
              <a:t>If needed, an extension for more time beyond the 30 days, can be requested by the Regional Office. However, it’s important to note that waiting on outside records is not enough of a reason to justify an extension for a file. So if you are going to need additional records to make a decision, which we’ll discuss more later on, then you’ll want to get on that right away, as we all know providers can take several weeks at times to process those requests.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We’re first going to look at what exactly it means to “review a file”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When you are assigned an applicant file to review, there are many documents that you will want to look at. These can all be found electronically in CIS. If you do not have access to CIS, or are missing access to some folders like the disability e-folder or the main e-folder, talk to your HWD to make sure that you can access all you need for a thorough review. </a:t>
            </a:r>
          </a:p>
          <a:p>
            <a:endParaRPr lang="en-US" dirty="0"/>
          </a:p>
          <a:p>
            <a:r>
              <a:rPr lang="en-US" dirty="0"/>
              <a:t>First, you'll want to access the health e-folder. This is where admissions services staff upload documents signed by or received from the applicant or their providers. </a:t>
            </a:r>
          </a:p>
          <a:p>
            <a:r>
              <a:rPr lang="en-US" dirty="0"/>
              <a:t>For all applicants you're reviewing, you must look at the ETA-653. This is shown in red on the slide and is the Job Corps Health Questionnaire. </a:t>
            </a:r>
          </a:p>
          <a:p>
            <a:r>
              <a:rPr lang="en-US" dirty="0"/>
              <a:t>This is a form where applicants can voluntarily disclose health information. These disclosures are often what led to the file being referred to you for a review. </a:t>
            </a:r>
          </a:p>
          <a:p>
            <a:endParaRPr lang="en-US" dirty="0"/>
          </a:p>
          <a:p>
            <a:r>
              <a:rPr lang="en-US" dirty="0"/>
              <a:t>Also within the e-folder, you'll want to check for:</a:t>
            </a:r>
          </a:p>
          <a:p>
            <a:r>
              <a:rPr lang="en-US" dirty="0"/>
              <a:t>-CCMPs- forms completed by an applicant's current provider </a:t>
            </a:r>
          </a:p>
          <a:p>
            <a:r>
              <a:rPr lang="en-US" dirty="0"/>
              <a:t>-Medical Records</a:t>
            </a:r>
          </a:p>
          <a:p>
            <a:r>
              <a:rPr lang="en-US" dirty="0"/>
              <a:t>-Mental Health Records</a:t>
            </a:r>
          </a:p>
          <a:p>
            <a:r>
              <a:rPr lang="en-US" dirty="0"/>
              <a:t>-Psychological/Neuropsychological/psychiatric evaluations</a:t>
            </a:r>
          </a:p>
          <a:p>
            <a:r>
              <a:rPr lang="en-US" dirty="0"/>
              <a:t>-hospitalizations/emergency room</a:t>
            </a:r>
          </a:p>
          <a:p>
            <a:endParaRPr lang="en-US" dirty="0"/>
          </a:p>
          <a:p>
            <a:r>
              <a:rPr lang="en-US" dirty="0"/>
              <a:t>You will also want to review the disability e-folder. There won't be documents there for all applicants, but sometimes we receive documents like IEPs, 504 plans, and school evaluations for applicants. At times, these are the most recent and comprehensive documents we receive. They should be reviewed for any mental health or behavioral information. </a:t>
            </a:r>
          </a:p>
          <a:p>
            <a:endParaRPr lang="en-US" dirty="0"/>
          </a:p>
          <a:p>
            <a:r>
              <a:rPr lang="en-US" dirty="0"/>
              <a:t>And then finally, you'll want to check out the e-folder. In the enrollment tab, you'll find a document called the ETA-652. This contains the applicant's demographic and contact information. You'll need this to know how to reach the applicant and their alternate contacts.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That was a long list of possible documents, but you'll want to make sure that you review all documents that are in the health e-folder for each applicant. </a:t>
            </a:r>
          </a:p>
          <a:p>
            <a:endParaRPr lang="en-US"/>
          </a:p>
          <a:p>
            <a:r>
              <a:rPr lang="en-US"/>
              <a:t>Though you have to review them all, you'll want to focus your time and energy on those records that will give you an idea of the applicant's recent or current functioning- as that is what we must consider when making an enrollment decision. </a:t>
            </a:r>
          </a:p>
          <a:p>
            <a:r>
              <a:rPr lang="en-US"/>
              <a:t>So those records that are within the last 12 months or so and those that are related to the applicant's mental health, behaviors, or cognitive functioning should receive more attention and a careful review.  </a:t>
            </a:r>
          </a:p>
          <a:p>
            <a:endParaRPr lang="en-US"/>
          </a:p>
          <a:p>
            <a:r>
              <a:rPr lang="en-US"/>
              <a:t>You can skim through or more quickly review the older records or those that may be for a medical condition or concern unrelated to the applicant's mental health. </a:t>
            </a:r>
          </a:p>
          <a:p>
            <a:endParaRPr lang="en-US"/>
          </a:p>
          <a:p>
            <a:r>
              <a:rPr lang="en-US"/>
              <a:t>As you review the records, it may be helpful to make note of any diagnoses, current or recent treatment, or concerns that you'd like more information about. This will be handy later, if you need to do a clinical interview. When I was doing file reviews, I used a blank piece of paper or even sticky note for each applicant to quickly jot down that information for when I needed it later.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Once you've finished reviewing the documents you've received for an applicant, it's time to make your first decision in the applicant file review process. </a:t>
            </a:r>
          </a:p>
          <a:p>
            <a:endParaRPr lang="en-US"/>
          </a:p>
          <a:p>
            <a:r>
              <a:rPr lang="en-US"/>
              <a:t>The first option is that you choose to recommend enrollment. </a:t>
            </a:r>
          </a:p>
          <a:p>
            <a:endParaRPr lang="en-US"/>
          </a:p>
          <a:p>
            <a:r>
              <a:rPr lang="en-US"/>
              <a:t>You may choose to do this when you have recent records that indicate stability or when the concerns reported on the ETA-653 or in records are old or not significant.</a:t>
            </a:r>
          </a:p>
          <a:p>
            <a:endParaRPr lang="en-US"/>
          </a:p>
          <a:p>
            <a:r>
              <a:rPr lang="en-US"/>
              <a:t>If you recommend enrollment for the applicant at this time, make sure you document that decision. There are many ways that you can do this and however works best for you and your center is fine. You may choose to use the SF-600, the lined progress note paper, a file review form used by your center, or a document or form you create. However it is documented, it should be placed in the Student Health Record (SHR) once they enroll. </a:t>
            </a:r>
          </a:p>
          <a:p>
            <a:endParaRPr lang="en-US"/>
          </a:p>
          <a:p>
            <a:endParaRPr lang="en-US"/>
          </a:p>
          <a:p>
            <a:r>
              <a:rPr lang="en-US"/>
              <a:t>However, if after reviewing the records in CIS, you need more or updated information in order to make an informed decision regarding enrollment, you should conduct a clinical interview.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5340BCF-7BC0-42A4-9425-CB6AB45166E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A73C7D-7FB8-412C-8D77-63D67012968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37DC51-E857-4A8C-926D-02143209E770}"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02A5E6-9326-444B-836C-95D97843E123}"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2B71140-E890-416B-94B7-80DC1C78F3FF}" type="datetime1">
              <a:rPr lang="en-US" smtClean="0"/>
              <a:t>10/22/2024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5BA568-CA0F-4EF8-AFF9-217DA02855EF}"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0BCED9-0DB4-4718-9C6D-4B8C1E994572}" type="datetime1">
              <a:rPr lang="en-US" smtClean="0"/>
              <a:t>10/22/2024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F13D75-3217-48A0-A78A-E8DE93ECD05E}" type="datetime1">
              <a:rPr lang="en-US" smtClean="0"/>
              <a:t>10/22/2024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A478D-FFEA-436F-9041-BC9E723E51FC}" type="datetime1">
              <a:rPr lang="en-US" smtClean="0"/>
              <a:t>10/22/2024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7391400" y="6721475"/>
            <a:ext cx="2133600" cy="365125"/>
          </a:xfrm>
        </p:spPr>
        <p:txBody>
          <a:bodyPr/>
          <a:lstStyle>
            <a:lvl1pPr>
              <a:defRPr sz="1400" b="1">
                <a:latin typeface="Poppins" panose="00000500000000000000" pitchFamily="2" charset="0"/>
                <a:cs typeface="Poppins" panose="00000500000000000000" pitchFamily="2" charset="0"/>
              </a:defRPr>
            </a:lvl1p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6DDB81-4AAD-4D89-BC8E-5EA746D9D33E}"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EBB0C3-DABB-431F-AC7E-BF929A5D8231}" type="datetime1">
              <a:rPr lang="en-US" smtClean="0"/>
              <a:t>10/22/2024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8D130-6053-45B7-A9CE-EB3F77A15AB1}" type="datetime1">
              <a:rPr lang="en-US" smtClean="0"/>
              <a:t>10/22/2024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prh.jobcorps.gov/Program%20Instruction%20Notices/PRH%20Program%20Instruction%20Notices/PY%2014/Program%20Instruction%20Notice%2014-24%20Unauthorized%20Collection%20of%20Health%20Disability%20or%20Other%20Personal%20Information/Program%20Instruction%20Notice%2014-24%20Collection%20of%20Student%20Information.pdf" TargetMode="External"/><Relationship Id="rId4" Type="http://schemas.openxmlformats.org/officeDocument/2006/relationships/image" Target="../media/image35.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1.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hyperlink" Target="https://askjan.org" TargetMode="External"/><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supportservices.jobcorps.gov/health/Documents/MentalHealth/5-AFR%20Tools%20Form%202-05%20HCNA%20Template%20Items%20-%20March%202024.docx"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hyperlink" Target="https://supportservices.jobcorps.gov/health/Documents/MentalHealth/5-AFR%20Tools%20Form%202-05%20HCNA%20Template%20Items%20-July%202024.docx" TargetMode="External"/><Relationship Id="rId3" Type="http://schemas.openxmlformats.org/officeDocument/2006/relationships/hyperlink" Target="https://supportservices.jobcorps.gov/health/Pages/NeedsAssessmentDirectThreat.aspx" TargetMode="External"/><Relationship Id="rId7" Type="http://schemas.openxmlformats.org/officeDocument/2006/relationships/hyperlink" Target="https://supportservices.jobcorps.gov/health/Documents/MentalHealth/AFR_Guide_CMHCs_Part2_Guidance_Form2-04_and_Form2-05_June2023.pdf" TargetMode="External"/><Relationship Id="rId12" Type="http://schemas.openxmlformats.org/officeDocument/2006/relationships/hyperlink" Target="https://supportservices.jobcorps.gov/disability/Documents/CN%2022-02/AFR/PRH%20Form%202-04%20-%202022.docx"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hyperlink" Target="https://supportservices.jobcorps.gov/health/Documents/MentalHealth/8-AFR%20Tools%20Sample%20Applicant%20Interview%20Questions%20-%20Feb%202023.docx" TargetMode="External"/><Relationship Id="rId11" Type="http://schemas.openxmlformats.org/officeDocument/2006/relationships/hyperlink" Target="https://supportservices.jobcorps.gov/disability/Documents/CN%2022-02/AFR/PRH%20Form%202-05%20-%202022.docx" TargetMode="External"/><Relationship Id="rId5" Type="http://schemas.openxmlformats.org/officeDocument/2006/relationships/hyperlink" Target="https://supportservices.jobcorps.gov/health/Documents/MentalHealth/1-AFR%20Tools%20Brief%20Guide%20to%20Reviewing%20IEPs%20-%20Feb%202023.docx" TargetMode="External"/><Relationship Id="rId10" Type="http://schemas.openxmlformats.org/officeDocument/2006/relationships/hyperlink" Target="https://supportservices.jobcorps.gov/health/Documents/AFR/Dual%20Review%20HCNA%20Example-%20August%202024.docx" TargetMode="External"/><Relationship Id="rId4" Type="http://schemas.openxmlformats.org/officeDocument/2006/relationships/hyperlink" Target="https://supportservices.jobcorps.gov/health/Documents/MentalHealth/AFR_Guide_CMHCs_Part1_Overview_June2023.pdf" TargetMode="External"/><Relationship Id="rId9" Type="http://schemas.openxmlformats.org/officeDocument/2006/relationships/hyperlink" Target="https://supportservices.jobcorps.gov/health/Documents/AFR/AFR-Tools-HCNA-Example-Completed-Form-2-05-July2024.docx"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supportservices.jobcorps.gov/disability/Documents/CN%2022-02/AFR/AFR%20Snapshot.docx"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hyperlink" Target="https://supportservices.jobcorps.gov/disability/Pages/Disability-Program-Requirements-Resources.aspx" TargetMode="External"/><Relationship Id="rId4" Type="http://schemas.openxmlformats.org/officeDocument/2006/relationships/hyperlink" Target="https://supportservices.jobcorps.gov/disability/Documents/CN%2022-02/AFR/REAPPLICATION%20Documentation%20Requirement%20Infographic.pdf"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690" y="809536"/>
            <a:ext cx="1979233" cy="5696129"/>
            <a:chOff x="0" y="0"/>
            <a:chExt cx="1255347" cy="3612822"/>
          </a:xfrm>
        </p:grpSpPr>
        <p:sp>
          <p:nvSpPr>
            <p:cNvPr id="3" name="Freeform 3"/>
            <p:cNvSpPr/>
            <p:nvPr/>
          </p:nvSpPr>
          <p:spPr>
            <a:xfrm>
              <a:off x="0" y="0"/>
              <a:ext cx="1255347" cy="3612823"/>
            </a:xfrm>
            <a:custGeom>
              <a:avLst/>
              <a:gdLst/>
              <a:ahLst/>
              <a:cxnLst/>
              <a:rect l="l" t="t" r="r" b="b"/>
              <a:pathLst>
                <a:path w="1255347" h="3612823">
                  <a:moveTo>
                    <a:pt x="0" y="0"/>
                  </a:moveTo>
                  <a:lnTo>
                    <a:pt x="1255347" y="0"/>
                  </a:lnTo>
                  <a:lnTo>
                    <a:pt x="1255347" y="3612823"/>
                  </a:lnTo>
                  <a:lnTo>
                    <a:pt x="0" y="3612823"/>
                  </a:lnTo>
                  <a:close/>
                </a:path>
              </a:pathLst>
            </a:custGeom>
            <a:solidFill>
              <a:srgbClr val="18445D"/>
            </a:solidFill>
          </p:spPr>
          <p:txBody>
            <a:bodyPr/>
            <a:lstStyle/>
            <a:p>
              <a:endParaRPr lang="en-US"/>
            </a:p>
          </p:txBody>
        </p:sp>
      </p:grpSp>
      <p:grpSp>
        <p:nvGrpSpPr>
          <p:cNvPr id="4" name="Group 4"/>
          <p:cNvGrpSpPr/>
          <p:nvPr/>
        </p:nvGrpSpPr>
        <p:grpSpPr>
          <a:xfrm>
            <a:off x="9031695" y="5925496"/>
            <a:ext cx="827001" cy="580168"/>
            <a:chOff x="0" y="0"/>
            <a:chExt cx="1793623" cy="1258286"/>
          </a:xfrm>
        </p:grpSpPr>
        <p:sp>
          <p:nvSpPr>
            <p:cNvPr id="5" name="Freeform 5"/>
            <p:cNvSpPr/>
            <p:nvPr/>
          </p:nvSpPr>
          <p:spPr>
            <a:xfrm>
              <a:off x="0" y="0"/>
              <a:ext cx="1793623" cy="1258286"/>
            </a:xfrm>
            <a:custGeom>
              <a:avLst/>
              <a:gdLst/>
              <a:ahLst/>
              <a:cxnLst/>
              <a:rect l="l" t="t" r="r" b="b"/>
              <a:pathLst>
                <a:path w="1793623" h="1258286">
                  <a:moveTo>
                    <a:pt x="0" y="0"/>
                  </a:moveTo>
                  <a:lnTo>
                    <a:pt x="1793623" y="0"/>
                  </a:lnTo>
                  <a:lnTo>
                    <a:pt x="1793623" y="1258286"/>
                  </a:lnTo>
                  <a:lnTo>
                    <a:pt x="0" y="1258286"/>
                  </a:lnTo>
                  <a:close/>
                </a:path>
              </a:pathLst>
            </a:custGeom>
            <a:solidFill>
              <a:srgbClr val="FFDE59"/>
            </a:solidFill>
          </p:spPr>
          <p:txBody>
            <a:bodyPr/>
            <a:lstStyle/>
            <a:p>
              <a:endParaRPr lang="en-US"/>
            </a:p>
          </p:txBody>
        </p:sp>
      </p:grpSp>
      <p:grpSp>
        <p:nvGrpSpPr>
          <p:cNvPr id="6" name="Group 6"/>
          <p:cNvGrpSpPr/>
          <p:nvPr/>
        </p:nvGrpSpPr>
        <p:grpSpPr>
          <a:xfrm>
            <a:off x="9031695" y="809536"/>
            <a:ext cx="827001" cy="580168"/>
            <a:chOff x="0" y="0"/>
            <a:chExt cx="1793623" cy="1258286"/>
          </a:xfrm>
        </p:grpSpPr>
        <p:sp>
          <p:nvSpPr>
            <p:cNvPr id="7" name="Freeform 7"/>
            <p:cNvSpPr/>
            <p:nvPr/>
          </p:nvSpPr>
          <p:spPr>
            <a:xfrm>
              <a:off x="0" y="0"/>
              <a:ext cx="1793623" cy="1258286"/>
            </a:xfrm>
            <a:custGeom>
              <a:avLst/>
              <a:gdLst/>
              <a:ahLst/>
              <a:cxnLst/>
              <a:rect l="l" t="t" r="r" b="b"/>
              <a:pathLst>
                <a:path w="1793623" h="1258286">
                  <a:moveTo>
                    <a:pt x="0" y="0"/>
                  </a:moveTo>
                  <a:lnTo>
                    <a:pt x="1793623" y="0"/>
                  </a:lnTo>
                  <a:lnTo>
                    <a:pt x="1793623" y="1258286"/>
                  </a:lnTo>
                  <a:lnTo>
                    <a:pt x="0" y="1258286"/>
                  </a:lnTo>
                  <a:close/>
                </a:path>
              </a:pathLst>
            </a:custGeom>
            <a:solidFill>
              <a:srgbClr val="FFDE59"/>
            </a:solidFill>
          </p:spPr>
          <p:txBody>
            <a:bodyPr/>
            <a:lstStyle/>
            <a:p>
              <a:endParaRPr lang="en-US"/>
            </a:p>
          </p:txBody>
        </p:sp>
      </p:grpSp>
      <p:sp>
        <p:nvSpPr>
          <p:cNvPr id="8" name="Freeform 8"/>
          <p:cNvSpPr/>
          <p:nvPr/>
        </p:nvSpPr>
        <p:spPr>
          <a:xfrm>
            <a:off x="548640" y="1558484"/>
            <a:ext cx="2477805" cy="1930302"/>
          </a:xfrm>
          <a:custGeom>
            <a:avLst/>
            <a:gdLst/>
            <a:ahLst/>
            <a:cxnLst/>
            <a:rect l="l" t="t" r="r" b="b"/>
            <a:pathLst>
              <a:path w="2477805" h="1930302">
                <a:moveTo>
                  <a:pt x="0" y="0"/>
                </a:moveTo>
                <a:lnTo>
                  <a:pt x="2477805" y="0"/>
                </a:lnTo>
                <a:lnTo>
                  <a:pt x="2477805" y="1930302"/>
                </a:lnTo>
                <a:lnTo>
                  <a:pt x="0" y="1930302"/>
                </a:lnTo>
                <a:lnTo>
                  <a:pt x="0" y="0"/>
                </a:lnTo>
                <a:close/>
              </a:path>
            </a:pathLst>
          </a:custGeom>
          <a:blipFill>
            <a:blip r:embed="rId3"/>
            <a:stretch>
              <a:fillRect l="-13491" t="-8250" r="-16942" b="-3300"/>
            </a:stretch>
          </a:blipFill>
        </p:spPr>
        <p:txBody>
          <a:bodyPr/>
          <a:lstStyle/>
          <a:p>
            <a:endParaRPr lang="en-US"/>
          </a:p>
        </p:txBody>
      </p:sp>
      <p:sp>
        <p:nvSpPr>
          <p:cNvPr id="9" name="Freeform 9"/>
          <p:cNvSpPr/>
          <p:nvPr/>
        </p:nvSpPr>
        <p:spPr>
          <a:xfrm>
            <a:off x="548640" y="3897205"/>
            <a:ext cx="2477805" cy="1846173"/>
          </a:xfrm>
          <a:custGeom>
            <a:avLst/>
            <a:gdLst/>
            <a:ahLst/>
            <a:cxnLst/>
            <a:rect l="l" t="t" r="r" b="b"/>
            <a:pathLst>
              <a:path w="2477805" h="1846173">
                <a:moveTo>
                  <a:pt x="0" y="0"/>
                </a:moveTo>
                <a:lnTo>
                  <a:pt x="2477805" y="0"/>
                </a:lnTo>
                <a:lnTo>
                  <a:pt x="2477805" y="1846173"/>
                </a:lnTo>
                <a:lnTo>
                  <a:pt x="0" y="1846173"/>
                </a:lnTo>
                <a:lnTo>
                  <a:pt x="0" y="0"/>
                </a:lnTo>
                <a:close/>
              </a:path>
            </a:pathLst>
          </a:custGeom>
          <a:blipFill>
            <a:blip r:embed="rId4"/>
            <a:stretch>
              <a:fillRect l="-5811" r="-5811"/>
            </a:stretch>
          </a:blipFill>
        </p:spPr>
        <p:txBody>
          <a:bodyPr/>
          <a:lstStyle/>
          <a:p>
            <a:endParaRPr lang="en-US"/>
          </a:p>
        </p:txBody>
      </p:sp>
      <p:sp>
        <p:nvSpPr>
          <p:cNvPr id="10" name="TextBox 10"/>
          <p:cNvSpPr txBox="1"/>
          <p:nvPr/>
        </p:nvSpPr>
        <p:spPr>
          <a:xfrm>
            <a:off x="3680500" y="1966992"/>
            <a:ext cx="5721384" cy="3075305"/>
          </a:xfrm>
          <a:prstGeom prst="rect">
            <a:avLst/>
          </a:prstGeom>
        </p:spPr>
        <p:txBody>
          <a:bodyPr lIns="0" tIns="0" rIns="0" bIns="0" rtlCol="0" anchor="t">
            <a:spAutoFit/>
          </a:bodyPr>
          <a:lstStyle/>
          <a:p>
            <a:pPr algn="ctr">
              <a:lnSpc>
                <a:spcPts val="5599"/>
              </a:lnSpc>
            </a:pPr>
            <a:r>
              <a:rPr lang="en-US" sz="3999" b="1">
                <a:solidFill>
                  <a:srgbClr val="000000"/>
                </a:solidFill>
                <a:latin typeface="Montserrat Ultra-Bold"/>
                <a:ea typeface="Montserrat Ultra-Bold"/>
                <a:cs typeface="Montserrat Ultra-Bold"/>
                <a:sym typeface="Montserrat Ultra-Bold"/>
              </a:rPr>
              <a:t>CMHC Orientation Part 2 </a:t>
            </a:r>
          </a:p>
          <a:p>
            <a:pPr algn="ctr">
              <a:lnSpc>
                <a:spcPts val="3359"/>
              </a:lnSpc>
            </a:pPr>
            <a:endParaRPr lang="en-US" sz="3999" b="1">
              <a:solidFill>
                <a:srgbClr val="000000"/>
              </a:solidFill>
              <a:latin typeface="Montserrat Ultra-Bold"/>
              <a:ea typeface="Montserrat Ultra-Bold"/>
              <a:cs typeface="Montserrat Ultra-Bold"/>
              <a:sym typeface="Montserrat Ultra-Bold"/>
            </a:endParaRPr>
          </a:p>
          <a:p>
            <a:pPr algn="ctr">
              <a:lnSpc>
                <a:spcPts val="5040"/>
              </a:lnSpc>
            </a:pPr>
            <a:r>
              <a:rPr lang="en-US" sz="3600" b="1">
                <a:solidFill>
                  <a:srgbClr val="000000"/>
                </a:solidFill>
                <a:latin typeface="Montserrat Ultra-Bold"/>
                <a:ea typeface="Montserrat Ultra-Bold"/>
                <a:cs typeface="Montserrat Ultra-Bold"/>
                <a:sym typeface="Montserrat Ultra-Bold"/>
              </a:rPr>
              <a:t>Applicant File Review (AFR)</a:t>
            </a:r>
          </a:p>
        </p:txBody>
      </p:sp>
      <p:sp>
        <p:nvSpPr>
          <p:cNvPr id="11" name="TextBox 11"/>
          <p:cNvSpPr txBox="1"/>
          <p:nvPr/>
        </p:nvSpPr>
        <p:spPr>
          <a:xfrm>
            <a:off x="3939121" y="5446959"/>
            <a:ext cx="5204141" cy="478537"/>
          </a:xfrm>
          <a:prstGeom prst="rect">
            <a:avLst/>
          </a:prstGeom>
        </p:spPr>
        <p:txBody>
          <a:bodyPr lIns="0" tIns="0" rIns="0" bIns="0" rtlCol="0" anchor="t">
            <a:spAutoFit/>
          </a:bodyPr>
          <a:lstStyle/>
          <a:p>
            <a:pPr algn="ctr">
              <a:lnSpc>
                <a:spcPts val="4079"/>
              </a:lnSpc>
            </a:pPr>
            <a:r>
              <a:rPr lang="en-US" sz="2039" b="1">
                <a:solidFill>
                  <a:srgbClr val="5D7466"/>
                </a:solidFill>
                <a:latin typeface="Poppins Bold"/>
                <a:ea typeface="Poppins Bold"/>
                <a:cs typeface="Poppins Bold"/>
                <a:sym typeface="Poppins Bold"/>
              </a:rPr>
              <a:t>October 2024 </a:t>
            </a:r>
          </a:p>
        </p:txBody>
      </p:sp>
      <p:sp>
        <p:nvSpPr>
          <p:cNvPr id="12" name="Slide Number Placeholder 11">
            <a:extLst>
              <a:ext uri="{FF2B5EF4-FFF2-40B4-BE49-F238E27FC236}">
                <a16:creationId xmlns:a16="http://schemas.microsoft.com/office/drawing/2014/main" id="{128DD57D-97D5-749D-724D-6B2CBFB005AC}"/>
              </a:ext>
            </a:extLst>
          </p:cNvPr>
          <p:cNvSpPr>
            <a:spLocks noGrp="1"/>
          </p:cNvSpPr>
          <p:nvPr>
            <p:ph type="sldNum" sz="quarter" idx="12"/>
          </p:nvPr>
        </p:nvSpPr>
        <p:spPr/>
        <p:txBody>
          <a:bodyPr/>
          <a:lstStyle/>
          <a:p>
            <a:fld id="{B6F15528-21DE-4FAA-801E-634DDDAF4B2B}" type="slidenum">
              <a:rPr lang="en-US" smtClean="0"/>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9200" y="-1219200"/>
            <a:ext cx="7315200" cy="9753600"/>
          </a:xfrm>
          <a:custGeom>
            <a:avLst/>
            <a:gdLst/>
            <a:ahLst/>
            <a:cxnLst/>
            <a:rect l="l" t="t" r="r" b="b"/>
            <a:pathLst>
              <a:path w="7315200" h="9753600">
                <a:moveTo>
                  <a:pt x="0" y="0"/>
                </a:moveTo>
                <a:lnTo>
                  <a:pt x="7315200" y="0"/>
                </a:lnTo>
                <a:lnTo>
                  <a:pt x="7315200" y="9753600"/>
                </a:lnTo>
                <a:lnTo>
                  <a:pt x="0" y="9753600"/>
                </a:lnTo>
                <a:lnTo>
                  <a:pt x="0" y="0"/>
                </a:lnTo>
                <a:close/>
              </a:path>
            </a:pathLst>
          </a:custGeom>
          <a:blipFill>
            <a:blip r:embed="rId3"/>
            <a:stretch>
              <a:fillRect l="-16666" r="-16666"/>
            </a:stretch>
          </a:blipFill>
        </p:spPr>
        <p:txBody>
          <a:bodyPr/>
          <a:lstStyle/>
          <a:p>
            <a:endParaRPr lang="en-US"/>
          </a:p>
        </p:txBody>
      </p:sp>
      <p:grpSp>
        <p:nvGrpSpPr>
          <p:cNvPr id="3" name="Group 3"/>
          <p:cNvGrpSpPr/>
          <p:nvPr/>
        </p:nvGrpSpPr>
        <p:grpSpPr>
          <a:xfrm>
            <a:off x="-183688" y="2752945"/>
            <a:ext cx="10120975" cy="1809310"/>
            <a:chOff x="0" y="0"/>
            <a:chExt cx="4470210" cy="799132"/>
          </a:xfrm>
        </p:grpSpPr>
        <p:sp>
          <p:nvSpPr>
            <p:cNvPr id="4" name="Freeform 4"/>
            <p:cNvSpPr/>
            <p:nvPr/>
          </p:nvSpPr>
          <p:spPr>
            <a:xfrm>
              <a:off x="0" y="0"/>
              <a:ext cx="4470210" cy="799132"/>
            </a:xfrm>
            <a:custGeom>
              <a:avLst/>
              <a:gdLst/>
              <a:ahLst/>
              <a:cxnLst/>
              <a:rect l="l" t="t" r="r" b="b"/>
              <a:pathLst>
                <a:path w="4470210" h="799132">
                  <a:moveTo>
                    <a:pt x="0" y="0"/>
                  </a:moveTo>
                  <a:lnTo>
                    <a:pt x="4470210" y="0"/>
                  </a:lnTo>
                  <a:lnTo>
                    <a:pt x="4470210" y="799132"/>
                  </a:lnTo>
                  <a:lnTo>
                    <a:pt x="0" y="799132"/>
                  </a:lnTo>
                  <a:close/>
                </a:path>
              </a:pathLst>
            </a:custGeom>
            <a:solidFill>
              <a:srgbClr val="E8BB32"/>
            </a:solidFill>
          </p:spPr>
          <p:txBody>
            <a:bodyPr/>
            <a:lstStyle/>
            <a:p>
              <a:endParaRPr lang="en-US"/>
            </a:p>
          </p:txBody>
        </p:sp>
      </p:grpSp>
      <p:sp>
        <p:nvSpPr>
          <p:cNvPr id="5" name="TextBox 5"/>
          <p:cNvSpPr txBox="1"/>
          <p:nvPr/>
        </p:nvSpPr>
        <p:spPr>
          <a:xfrm>
            <a:off x="548640" y="3029585"/>
            <a:ext cx="8656320" cy="1246505"/>
          </a:xfrm>
          <a:prstGeom prst="rect">
            <a:avLst/>
          </a:prstGeom>
        </p:spPr>
        <p:txBody>
          <a:bodyPr lIns="0" tIns="0" rIns="0" bIns="0" rtlCol="0" anchor="t">
            <a:spAutoFit/>
          </a:bodyPr>
          <a:lstStyle/>
          <a:p>
            <a:pPr algn="ctr">
              <a:lnSpc>
                <a:spcPts val="4959"/>
              </a:lnSpc>
            </a:pPr>
            <a:r>
              <a:rPr lang="en-US" sz="3999" b="1" spc="79">
                <a:solidFill>
                  <a:srgbClr val="18445D"/>
                </a:solidFill>
                <a:latin typeface="Montserrat Ultra-Bold"/>
                <a:ea typeface="Montserrat Ultra-Bold"/>
                <a:cs typeface="Montserrat Ultra-Bold"/>
                <a:sym typeface="Montserrat Ultra-Bold"/>
              </a:rPr>
              <a:t>CONDUCTING CLINICAL INTERVIEW</a:t>
            </a:r>
          </a:p>
        </p:txBody>
      </p:sp>
      <p:sp>
        <p:nvSpPr>
          <p:cNvPr id="6" name="Slide Number Placeholder 5">
            <a:extLst>
              <a:ext uri="{FF2B5EF4-FFF2-40B4-BE49-F238E27FC236}">
                <a16:creationId xmlns:a16="http://schemas.microsoft.com/office/drawing/2014/main" id="{914D9F73-F249-0D92-C7A4-3E4F62487E1A}"/>
              </a:ext>
            </a:extLst>
          </p:cNvPr>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51743" y="1715061"/>
            <a:ext cx="6450114"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1802627" y="3154606"/>
            <a:ext cx="6148347" cy="700583"/>
            <a:chOff x="0" y="0"/>
            <a:chExt cx="2277165" cy="259475"/>
          </a:xfrm>
        </p:grpSpPr>
        <p:sp>
          <p:nvSpPr>
            <p:cNvPr id="4" name="Freeform 4"/>
            <p:cNvSpPr/>
            <p:nvPr/>
          </p:nvSpPr>
          <p:spPr>
            <a:xfrm>
              <a:off x="0" y="0"/>
              <a:ext cx="2277165" cy="259475"/>
            </a:xfrm>
            <a:custGeom>
              <a:avLst/>
              <a:gdLst/>
              <a:ahLst/>
              <a:cxnLst/>
              <a:rect l="l" t="t" r="r" b="b"/>
              <a:pathLst>
                <a:path w="2277165" h="259475">
                  <a:moveTo>
                    <a:pt x="25184" y="0"/>
                  </a:moveTo>
                  <a:lnTo>
                    <a:pt x="2251982" y="0"/>
                  </a:lnTo>
                  <a:cubicBezTo>
                    <a:pt x="2258661" y="0"/>
                    <a:pt x="2265066" y="2653"/>
                    <a:pt x="2269789" y="7376"/>
                  </a:cubicBezTo>
                  <a:cubicBezTo>
                    <a:pt x="2274512" y="12099"/>
                    <a:pt x="2277165" y="18505"/>
                    <a:pt x="2277165" y="25184"/>
                  </a:cubicBezTo>
                  <a:lnTo>
                    <a:pt x="2277165" y="234291"/>
                  </a:lnTo>
                  <a:cubicBezTo>
                    <a:pt x="2277165" y="240971"/>
                    <a:pt x="2274512" y="247376"/>
                    <a:pt x="2269789" y="252099"/>
                  </a:cubicBezTo>
                  <a:cubicBezTo>
                    <a:pt x="2265066" y="256822"/>
                    <a:pt x="2258661" y="259475"/>
                    <a:pt x="2251982" y="259475"/>
                  </a:cubicBezTo>
                  <a:lnTo>
                    <a:pt x="25184" y="259475"/>
                  </a:lnTo>
                  <a:cubicBezTo>
                    <a:pt x="18505" y="259475"/>
                    <a:pt x="12099" y="256822"/>
                    <a:pt x="7376" y="252099"/>
                  </a:cubicBezTo>
                  <a:cubicBezTo>
                    <a:pt x="2653" y="247376"/>
                    <a:pt x="0" y="240971"/>
                    <a:pt x="0" y="234291"/>
                  </a:cubicBezTo>
                  <a:lnTo>
                    <a:pt x="0" y="25184"/>
                  </a:lnTo>
                  <a:cubicBezTo>
                    <a:pt x="0" y="18505"/>
                    <a:pt x="2653" y="12099"/>
                    <a:pt x="7376" y="7376"/>
                  </a:cubicBezTo>
                  <a:cubicBezTo>
                    <a:pt x="12099" y="2653"/>
                    <a:pt x="18505" y="0"/>
                    <a:pt x="25184" y="0"/>
                  </a:cubicBezTo>
                  <a:close/>
                </a:path>
              </a:pathLst>
            </a:custGeom>
            <a:solidFill>
              <a:srgbClr val="3DD1E3"/>
            </a:solidFill>
          </p:spPr>
          <p:txBody>
            <a:bodyPr/>
            <a:lstStyle/>
            <a:p>
              <a:endParaRPr lang="en-US"/>
            </a:p>
          </p:txBody>
        </p:sp>
        <p:sp>
          <p:nvSpPr>
            <p:cNvPr id="5" name="TextBox 5"/>
            <p:cNvSpPr txBox="1"/>
            <p:nvPr/>
          </p:nvSpPr>
          <p:spPr>
            <a:xfrm>
              <a:off x="0" y="-76200"/>
              <a:ext cx="2277165" cy="335675"/>
            </a:xfrm>
            <a:prstGeom prst="rect">
              <a:avLst/>
            </a:prstGeom>
          </p:spPr>
          <p:txBody>
            <a:bodyPr lIns="50800" tIns="50800" rIns="50800" bIns="50800" rtlCol="0" anchor="ctr"/>
            <a:lstStyle/>
            <a:p>
              <a:pPr algn="ctr">
                <a:lnSpc>
                  <a:spcPts val="2563"/>
                </a:lnSpc>
              </a:pPr>
              <a:endParaRPr/>
            </a:p>
          </p:txBody>
        </p:sp>
      </p:grpSp>
      <p:sp>
        <p:nvSpPr>
          <p:cNvPr id="6" name="TextBox 6"/>
          <p:cNvSpPr txBox="1"/>
          <p:nvPr/>
        </p:nvSpPr>
        <p:spPr>
          <a:xfrm>
            <a:off x="974014" y="757323"/>
            <a:ext cx="8296986"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Bold"/>
                <a:ea typeface="Montserrat Bold"/>
                <a:cs typeface="Montserrat Bold"/>
                <a:sym typeface="Montserrat Bold"/>
              </a:rPr>
              <a:t>Applicant Interview Requirements</a:t>
            </a:r>
          </a:p>
        </p:txBody>
      </p:sp>
      <p:grpSp>
        <p:nvGrpSpPr>
          <p:cNvPr id="7" name="Group 7"/>
          <p:cNvGrpSpPr/>
          <p:nvPr/>
        </p:nvGrpSpPr>
        <p:grpSpPr>
          <a:xfrm>
            <a:off x="974014" y="4263656"/>
            <a:ext cx="3724275" cy="2057400"/>
            <a:chOff x="0" y="0"/>
            <a:chExt cx="1379361" cy="762000"/>
          </a:xfrm>
        </p:grpSpPr>
        <p:sp>
          <p:nvSpPr>
            <p:cNvPr id="8" name="Freeform 8"/>
            <p:cNvSpPr/>
            <p:nvPr/>
          </p:nvSpPr>
          <p:spPr>
            <a:xfrm>
              <a:off x="0" y="0"/>
              <a:ext cx="1379361" cy="762000"/>
            </a:xfrm>
            <a:custGeom>
              <a:avLst/>
              <a:gdLst/>
              <a:ahLst/>
              <a:cxnLst/>
              <a:rect l="l" t="t" r="r" b="b"/>
              <a:pathLst>
                <a:path w="1379361" h="762000">
                  <a:moveTo>
                    <a:pt x="0" y="0"/>
                  </a:moveTo>
                  <a:lnTo>
                    <a:pt x="1379361" y="0"/>
                  </a:lnTo>
                  <a:lnTo>
                    <a:pt x="1379361" y="762000"/>
                  </a:lnTo>
                  <a:lnTo>
                    <a:pt x="0" y="762000"/>
                  </a:lnTo>
                  <a:close/>
                </a:path>
              </a:pathLst>
            </a:custGeom>
            <a:solidFill>
              <a:srgbClr val="9CD32C"/>
            </a:solidFill>
            <a:ln w="19050" cap="sq">
              <a:solidFill>
                <a:srgbClr val="000000"/>
              </a:solidFill>
              <a:prstDash val="solid"/>
              <a:miter/>
            </a:ln>
          </p:spPr>
          <p:txBody>
            <a:bodyPr/>
            <a:lstStyle/>
            <a:p>
              <a:endParaRPr lang="en-US"/>
            </a:p>
          </p:txBody>
        </p:sp>
        <p:sp>
          <p:nvSpPr>
            <p:cNvPr id="9" name="TextBox 9"/>
            <p:cNvSpPr txBox="1"/>
            <p:nvPr/>
          </p:nvSpPr>
          <p:spPr>
            <a:xfrm>
              <a:off x="0" y="-76200"/>
              <a:ext cx="1379361" cy="838200"/>
            </a:xfrm>
            <a:prstGeom prst="rect">
              <a:avLst/>
            </a:prstGeom>
          </p:spPr>
          <p:txBody>
            <a:bodyPr lIns="50800" tIns="50800" rIns="50800" bIns="50800" rtlCol="0" anchor="ctr"/>
            <a:lstStyle/>
            <a:p>
              <a:pPr algn="ctr">
                <a:lnSpc>
                  <a:spcPts val="2563"/>
                </a:lnSpc>
              </a:pPr>
              <a:endParaRPr/>
            </a:p>
          </p:txBody>
        </p:sp>
      </p:grpSp>
      <p:sp>
        <p:nvSpPr>
          <p:cNvPr id="10" name="TextBox 10"/>
          <p:cNvSpPr txBox="1"/>
          <p:nvPr/>
        </p:nvSpPr>
        <p:spPr>
          <a:xfrm>
            <a:off x="1301228" y="4315091"/>
            <a:ext cx="3075106" cy="1897380"/>
          </a:xfrm>
          <a:prstGeom prst="rect">
            <a:avLst/>
          </a:prstGeom>
        </p:spPr>
        <p:txBody>
          <a:bodyPr lIns="0" tIns="0" rIns="0" bIns="0" rtlCol="0" anchor="t">
            <a:spAutoFit/>
          </a:bodyPr>
          <a:lstStyle/>
          <a:p>
            <a:pPr algn="ctr">
              <a:lnSpc>
                <a:spcPts val="2520"/>
              </a:lnSpc>
            </a:pPr>
            <a:r>
              <a:rPr lang="en-US" sz="1800" b="1" dirty="0">
                <a:solidFill>
                  <a:srgbClr val="BC1823"/>
                </a:solidFill>
                <a:latin typeface="Poppins Bold"/>
                <a:ea typeface="Poppins Bold"/>
                <a:cs typeface="Poppins Bold"/>
                <a:sym typeface="Poppins Bold"/>
              </a:rPr>
              <a:t>MUST</a:t>
            </a:r>
            <a:r>
              <a:rPr lang="en-US" sz="1800" b="1" dirty="0">
                <a:solidFill>
                  <a:srgbClr val="FFFFFF"/>
                </a:solidFill>
                <a:latin typeface="Poppins Bold"/>
                <a:ea typeface="Poppins Bold"/>
                <a:cs typeface="Poppins Bold"/>
                <a:sym typeface="Poppins Bold"/>
              </a:rPr>
              <a:t> </a:t>
            </a:r>
            <a:r>
              <a:rPr lang="en-US" sz="1800" dirty="0">
                <a:solidFill>
                  <a:srgbClr val="FFFFFF"/>
                </a:solidFill>
                <a:latin typeface="Poppins"/>
                <a:ea typeface="Poppins"/>
                <a:cs typeface="Poppins"/>
                <a:sym typeface="Poppins"/>
              </a:rPr>
              <a:t>be conducted by the CMHC for recommendations of denial related to mental health and/or behavioral difficulties</a:t>
            </a:r>
          </a:p>
        </p:txBody>
      </p:sp>
      <p:grpSp>
        <p:nvGrpSpPr>
          <p:cNvPr id="11" name="Group 11"/>
          <p:cNvGrpSpPr/>
          <p:nvPr/>
        </p:nvGrpSpPr>
        <p:grpSpPr>
          <a:xfrm>
            <a:off x="5122507" y="4265464"/>
            <a:ext cx="3724275" cy="2057400"/>
            <a:chOff x="0" y="0"/>
            <a:chExt cx="1379361" cy="762000"/>
          </a:xfrm>
        </p:grpSpPr>
        <p:sp>
          <p:nvSpPr>
            <p:cNvPr id="12" name="Freeform 12"/>
            <p:cNvSpPr/>
            <p:nvPr/>
          </p:nvSpPr>
          <p:spPr>
            <a:xfrm>
              <a:off x="0" y="0"/>
              <a:ext cx="1379361" cy="762000"/>
            </a:xfrm>
            <a:custGeom>
              <a:avLst/>
              <a:gdLst/>
              <a:ahLst/>
              <a:cxnLst/>
              <a:rect l="l" t="t" r="r" b="b"/>
              <a:pathLst>
                <a:path w="1379361" h="762000">
                  <a:moveTo>
                    <a:pt x="0" y="0"/>
                  </a:moveTo>
                  <a:lnTo>
                    <a:pt x="1379361" y="0"/>
                  </a:lnTo>
                  <a:lnTo>
                    <a:pt x="1379361" y="762000"/>
                  </a:lnTo>
                  <a:lnTo>
                    <a:pt x="0" y="762000"/>
                  </a:lnTo>
                  <a:close/>
                </a:path>
              </a:pathLst>
            </a:custGeom>
            <a:solidFill>
              <a:srgbClr val="43D094"/>
            </a:solidFill>
            <a:ln w="19050" cap="sq">
              <a:solidFill>
                <a:srgbClr val="000000"/>
              </a:solidFill>
              <a:prstDash val="solid"/>
              <a:miter/>
            </a:ln>
          </p:spPr>
          <p:txBody>
            <a:bodyPr/>
            <a:lstStyle/>
            <a:p>
              <a:endParaRPr lang="en-US"/>
            </a:p>
          </p:txBody>
        </p:sp>
        <p:sp>
          <p:nvSpPr>
            <p:cNvPr id="13" name="TextBox 13"/>
            <p:cNvSpPr txBox="1"/>
            <p:nvPr/>
          </p:nvSpPr>
          <p:spPr>
            <a:xfrm>
              <a:off x="0" y="-76200"/>
              <a:ext cx="1379361" cy="838200"/>
            </a:xfrm>
            <a:prstGeom prst="rect">
              <a:avLst/>
            </a:prstGeom>
          </p:spPr>
          <p:txBody>
            <a:bodyPr lIns="50800" tIns="50800" rIns="50800" bIns="50800" rtlCol="0" anchor="ctr"/>
            <a:lstStyle/>
            <a:p>
              <a:pPr algn="ctr">
                <a:lnSpc>
                  <a:spcPts val="2563"/>
                </a:lnSpc>
              </a:pPr>
              <a:endParaRPr/>
            </a:p>
          </p:txBody>
        </p:sp>
      </p:grpSp>
      <p:sp>
        <p:nvSpPr>
          <p:cNvPr id="14" name="TextBox 14"/>
          <p:cNvSpPr txBox="1"/>
          <p:nvPr/>
        </p:nvSpPr>
        <p:spPr>
          <a:xfrm>
            <a:off x="5461900" y="4629416"/>
            <a:ext cx="3045490" cy="1268730"/>
          </a:xfrm>
          <a:prstGeom prst="rect">
            <a:avLst/>
          </a:prstGeom>
        </p:spPr>
        <p:txBody>
          <a:bodyPr lIns="0" tIns="0" rIns="0" bIns="0" rtlCol="0" anchor="t">
            <a:spAutoFit/>
          </a:bodyPr>
          <a:lstStyle/>
          <a:p>
            <a:pPr algn="ctr">
              <a:lnSpc>
                <a:spcPts val="2520"/>
              </a:lnSpc>
            </a:pPr>
            <a:r>
              <a:rPr lang="en-US" sz="1800">
                <a:solidFill>
                  <a:srgbClr val="FFFFFF"/>
                </a:solidFill>
                <a:latin typeface="Poppins"/>
                <a:ea typeface="Poppins"/>
                <a:cs typeface="Poppins"/>
                <a:sym typeface="Poppins"/>
              </a:rPr>
              <a:t>Should </a:t>
            </a:r>
            <a:r>
              <a:rPr lang="en-US" sz="1800" b="1">
                <a:solidFill>
                  <a:srgbClr val="BC1823"/>
                </a:solidFill>
                <a:latin typeface="Poppins Bold"/>
                <a:ea typeface="Poppins Bold"/>
                <a:cs typeface="Poppins Bold"/>
                <a:sym typeface="Poppins Bold"/>
              </a:rPr>
              <a:t>NOT</a:t>
            </a:r>
            <a:r>
              <a:rPr lang="en-US" sz="1800">
                <a:solidFill>
                  <a:srgbClr val="FFFFFF"/>
                </a:solidFill>
                <a:latin typeface="Poppins"/>
                <a:ea typeface="Poppins"/>
                <a:cs typeface="Poppins"/>
                <a:sym typeface="Poppins"/>
              </a:rPr>
              <a:t> be conducted as part of the Disability Accommodation Process (DAP) for legal reasons. </a:t>
            </a:r>
          </a:p>
        </p:txBody>
      </p:sp>
      <p:sp>
        <p:nvSpPr>
          <p:cNvPr id="15" name="TextBox 15"/>
          <p:cNvSpPr txBox="1"/>
          <p:nvPr/>
        </p:nvSpPr>
        <p:spPr>
          <a:xfrm>
            <a:off x="731520" y="2077011"/>
            <a:ext cx="8296986" cy="763270"/>
          </a:xfrm>
          <a:prstGeom prst="rect">
            <a:avLst/>
          </a:prstGeom>
        </p:spPr>
        <p:txBody>
          <a:bodyPr lIns="0" tIns="0" rIns="0" bIns="0" rtlCol="0" anchor="t">
            <a:spAutoFit/>
          </a:bodyPr>
          <a:lstStyle/>
          <a:p>
            <a:pPr algn="ctr">
              <a:lnSpc>
                <a:spcPts val="3079"/>
              </a:lnSpc>
            </a:pPr>
            <a:r>
              <a:rPr lang="en-US" sz="2199" b="1">
                <a:solidFill>
                  <a:srgbClr val="000000"/>
                </a:solidFill>
                <a:latin typeface="Montserrat Bold"/>
                <a:ea typeface="Montserrat Bold"/>
                <a:cs typeface="Montserrat Bold"/>
                <a:sym typeface="Montserrat Bold"/>
              </a:rPr>
              <a:t>The interview is the most important part of your assessment!</a:t>
            </a:r>
          </a:p>
        </p:txBody>
      </p:sp>
      <p:sp>
        <p:nvSpPr>
          <p:cNvPr id="16" name="TextBox 16"/>
          <p:cNvSpPr txBox="1"/>
          <p:nvPr/>
        </p:nvSpPr>
        <p:spPr>
          <a:xfrm>
            <a:off x="2128188" y="3331845"/>
            <a:ext cx="5503649" cy="325755"/>
          </a:xfrm>
          <a:prstGeom prst="rect">
            <a:avLst/>
          </a:prstGeom>
        </p:spPr>
        <p:txBody>
          <a:bodyPr lIns="0" tIns="0" rIns="0" bIns="0" rtlCol="0" anchor="t">
            <a:spAutoFit/>
          </a:bodyPr>
          <a:lstStyle/>
          <a:p>
            <a:pPr algn="ctr">
              <a:lnSpc>
                <a:spcPts val="2520"/>
              </a:lnSpc>
            </a:pPr>
            <a:r>
              <a:rPr lang="en-US" sz="1800" b="1">
                <a:solidFill>
                  <a:srgbClr val="000000"/>
                </a:solidFill>
                <a:latin typeface="Poppins Bold"/>
                <a:ea typeface="Poppins Bold"/>
                <a:cs typeface="Poppins Bold"/>
                <a:sym typeface="Poppins Bold"/>
              </a:rPr>
              <a:t>The applicant interview must be interactive. </a:t>
            </a:r>
          </a:p>
        </p:txBody>
      </p:sp>
      <p:sp>
        <p:nvSpPr>
          <p:cNvPr id="17" name="Slide Number Placeholder 16">
            <a:extLst>
              <a:ext uri="{FF2B5EF4-FFF2-40B4-BE49-F238E27FC236}">
                <a16:creationId xmlns:a16="http://schemas.microsoft.com/office/drawing/2014/main" id="{669F9BBD-D70C-0DCE-0FAD-E24C468D227A}"/>
              </a:ext>
            </a:extLst>
          </p:cNvPr>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3236" y="1021417"/>
            <a:ext cx="10080071" cy="3118499"/>
            <a:chOff x="0" y="0"/>
            <a:chExt cx="6393378" cy="1977937"/>
          </a:xfrm>
        </p:grpSpPr>
        <p:sp>
          <p:nvSpPr>
            <p:cNvPr id="3" name="Freeform 3"/>
            <p:cNvSpPr/>
            <p:nvPr/>
          </p:nvSpPr>
          <p:spPr>
            <a:xfrm>
              <a:off x="0" y="0"/>
              <a:ext cx="6393378" cy="1977937"/>
            </a:xfrm>
            <a:custGeom>
              <a:avLst/>
              <a:gdLst/>
              <a:ahLst/>
              <a:cxnLst/>
              <a:rect l="l" t="t" r="r" b="b"/>
              <a:pathLst>
                <a:path w="6393378" h="1977937">
                  <a:moveTo>
                    <a:pt x="0" y="0"/>
                  </a:moveTo>
                  <a:lnTo>
                    <a:pt x="6393378" y="0"/>
                  </a:lnTo>
                  <a:lnTo>
                    <a:pt x="6393378" y="1977937"/>
                  </a:lnTo>
                  <a:lnTo>
                    <a:pt x="0" y="1977937"/>
                  </a:lnTo>
                  <a:close/>
                </a:path>
              </a:pathLst>
            </a:custGeom>
            <a:solidFill>
              <a:srgbClr val="18445D"/>
            </a:solidFill>
          </p:spPr>
          <p:txBody>
            <a:bodyPr/>
            <a:lstStyle/>
            <a:p>
              <a:endParaRPr lang="en-US"/>
            </a:p>
          </p:txBody>
        </p:sp>
      </p:grpSp>
      <p:sp>
        <p:nvSpPr>
          <p:cNvPr id="4" name="AutoShape 4"/>
          <p:cNvSpPr/>
          <p:nvPr/>
        </p:nvSpPr>
        <p:spPr>
          <a:xfrm>
            <a:off x="3262743" y="448003"/>
            <a:ext cx="0" cy="4404294"/>
          </a:xfrm>
          <a:prstGeom prst="line">
            <a:avLst/>
          </a:prstGeom>
          <a:ln w="95250"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6490857" y="325074"/>
            <a:ext cx="0" cy="4186783"/>
          </a:xfrm>
          <a:prstGeom prst="line">
            <a:avLst/>
          </a:prstGeom>
          <a:ln w="95250" cap="flat">
            <a:solidFill>
              <a:srgbClr val="FFFFFF"/>
            </a:solidFill>
            <a:prstDash val="solid"/>
            <a:headEnd type="none" w="sm" len="sm"/>
            <a:tailEnd type="none" w="sm" len="sm"/>
          </a:ln>
        </p:spPr>
        <p:txBody>
          <a:bodyPr/>
          <a:lstStyle/>
          <a:p>
            <a:endParaRPr lang="en-US"/>
          </a:p>
        </p:txBody>
      </p:sp>
      <p:sp>
        <p:nvSpPr>
          <p:cNvPr id="6" name="Freeform 6"/>
          <p:cNvSpPr/>
          <p:nvPr/>
        </p:nvSpPr>
        <p:spPr>
          <a:xfrm>
            <a:off x="623402" y="1499502"/>
            <a:ext cx="2047522" cy="2432593"/>
          </a:xfrm>
          <a:custGeom>
            <a:avLst/>
            <a:gdLst/>
            <a:ahLst/>
            <a:cxnLst/>
            <a:rect l="l" t="t" r="r" b="b"/>
            <a:pathLst>
              <a:path w="2047522" h="2432593">
                <a:moveTo>
                  <a:pt x="0" y="0"/>
                </a:moveTo>
                <a:lnTo>
                  <a:pt x="2047522" y="0"/>
                </a:lnTo>
                <a:lnTo>
                  <a:pt x="2047522" y="2432593"/>
                </a:lnTo>
                <a:lnTo>
                  <a:pt x="0" y="2432593"/>
                </a:lnTo>
                <a:lnTo>
                  <a:pt x="0" y="0"/>
                </a:lnTo>
                <a:close/>
              </a:path>
            </a:pathLst>
          </a:custGeom>
          <a:blipFill>
            <a:blip r:embed="rId3"/>
            <a:stretch>
              <a:fillRect l="-37334" r="-40987"/>
            </a:stretch>
          </a:blipFill>
        </p:spPr>
        <p:txBody>
          <a:bodyPr/>
          <a:lstStyle/>
          <a:p>
            <a:endParaRPr lang="en-US"/>
          </a:p>
        </p:txBody>
      </p:sp>
      <p:sp>
        <p:nvSpPr>
          <p:cNvPr id="7" name="Freeform 7"/>
          <p:cNvSpPr/>
          <p:nvPr/>
        </p:nvSpPr>
        <p:spPr>
          <a:xfrm>
            <a:off x="3609272" y="1499502"/>
            <a:ext cx="2535056" cy="2399877"/>
          </a:xfrm>
          <a:custGeom>
            <a:avLst/>
            <a:gdLst/>
            <a:ahLst/>
            <a:cxnLst/>
            <a:rect l="l" t="t" r="r" b="b"/>
            <a:pathLst>
              <a:path w="2535056" h="2399877">
                <a:moveTo>
                  <a:pt x="0" y="0"/>
                </a:moveTo>
                <a:lnTo>
                  <a:pt x="2535056" y="0"/>
                </a:lnTo>
                <a:lnTo>
                  <a:pt x="2535056" y="2399878"/>
                </a:lnTo>
                <a:lnTo>
                  <a:pt x="0" y="2399878"/>
                </a:lnTo>
                <a:lnTo>
                  <a:pt x="0" y="0"/>
                </a:lnTo>
                <a:close/>
              </a:path>
            </a:pathLst>
          </a:custGeom>
          <a:blipFill>
            <a:blip r:embed="rId4"/>
            <a:stretch>
              <a:fillRect l="-20102" r="-21987"/>
            </a:stretch>
          </a:blipFill>
        </p:spPr>
        <p:txBody>
          <a:bodyPr/>
          <a:lstStyle/>
          <a:p>
            <a:endParaRPr lang="en-US"/>
          </a:p>
        </p:txBody>
      </p:sp>
      <p:sp>
        <p:nvSpPr>
          <p:cNvPr id="8" name="Freeform 8"/>
          <p:cNvSpPr/>
          <p:nvPr/>
        </p:nvSpPr>
        <p:spPr>
          <a:xfrm>
            <a:off x="7081407" y="1499502"/>
            <a:ext cx="2070647" cy="2432593"/>
          </a:xfrm>
          <a:custGeom>
            <a:avLst/>
            <a:gdLst/>
            <a:ahLst/>
            <a:cxnLst/>
            <a:rect l="l" t="t" r="r" b="b"/>
            <a:pathLst>
              <a:path w="2070647" h="2432593">
                <a:moveTo>
                  <a:pt x="0" y="0"/>
                </a:moveTo>
                <a:lnTo>
                  <a:pt x="2070647" y="0"/>
                </a:lnTo>
                <a:lnTo>
                  <a:pt x="2070647" y="2432593"/>
                </a:lnTo>
                <a:lnTo>
                  <a:pt x="0" y="2432593"/>
                </a:lnTo>
                <a:lnTo>
                  <a:pt x="0" y="0"/>
                </a:lnTo>
                <a:close/>
              </a:path>
            </a:pathLst>
          </a:custGeom>
          <a:blipFill>
            <a:blip r:embed="rId5"/>
            <a:stretch>
              <a:fillRect t="-11784" b="-13855"/>
            </a:stretch>
          </a:blipFill>
        </p:spPr>
        <p:txBody>
          <a:bodyPr/>
          <a:lstStyle/>
          <a:p>
            <a:endParaRPr lang="en-US"/>
          </a:p>
        </p:txBody>
      </p:sp>
      <p:grpSp>
        <p:nvGrpSpPr>
          <p:cNvPr id="9" name="Group 9"/>
          <p:cNvGrpSpPr/>
          <p:nvPr/>
        </p:nvGrpSpPr>
        <p:grpSpPr>
          <a:xfrm>
            <a:off x="480072" y="4511857"/>
            <a:ext cx="5143971" cy="2420035"/>
            <a:chOff x="0" y="0"/>
            <a:chExt cx="849626" cy="399715"/>
          </a:xfrm>
        </p:grpSpPr>
        <p:sp>
          <p:nvSpPr>
            <p:cNvPr id="10" name="Freeform 10"/>
            <p:cNvSpPr/>
            <p:nvPr/>
          </p:nvSpPr>
          <p:spPr>
            <a:xfrm>
              <a:off x="0" y="0"/>
              <a:ext cx="849626" cy="399715"/>
            </a:xfrm>
            <a:custGeom>
              <a:avLst/>
              <a:gdLst/>
              <a:ahLst/>
              <a:cxnLst/>
              <a:rect l="l" t="t" r="r" b="b"/>
              <a:pathLst>
                <a:path w="849626" h="399715">
                  <a:moveTo>
                    <a:pt x="646426" y="0"/>
                  </a:moveTo>
                  <a:lnTo>
                    <a:pt x="0" y="0"/>
                  </a:lnTo>
                  <a:lnTo>
                    <a:pt x="0" y="399715"/>
                  </a:lnTo>
                  <a:lnTo>
                    <a:pt x="646426" y="399715"/>
                  </a:lnTo>
                  <a:lnTo>
                    <a:pt x="849626" y="199858"/>
                  </a:lnTo>
                  <a:lnTo>
                    <a:pt x="646426" y="0"/>
                  </a:lnTo>
                  <a:close/>
                </a:path>
              </a:pathLst>
            </a:custGeom>
            <a:solidFill>
              <a:srgbClr val="9CD32C"/>
            </a:solidFill>
            <a:ln w="19050" cap="sq">
              <a:solidFill>
                <a:srgbClr val="000000"/>
              </a:solidFill>
              <a:prstDash val="solid"/>
              <a:miter/>
            </a:ln>
          </p:spPr>
          <p:txBody>
            <a:bodyPr/>
            <a:lstStyle/>
            <a:p>
              <a:endParaRPr lang="en-US"/>
            </a:p>
          </p:txBody>
        </p:sp>
        <p:sp>
          <p:nvSpPr>
            <p:cNvPr id="11" name="TextBox 11"/>
            <p:cNvSpPr txBox="1"/>
            <p:nvPr/>
          </p:nvSpPr>
          <p:spPr>
            <a:xfrm>
              <a:off x="0" y="-76200"/>
              <a:ext cx="735326" cy="475915"/>
            </a:xfrm>
            <a:prstGeom prst="rect">
              <a:avLst/>
            </a:prstGeom>
          </p:spPr>
          <p:txBody>
            <a:bodyPr lIns="50800" tIns="50800" rIns="50800" bIns="50800" rtlCol="0" anchor="ctr"/>
            <a:lstStyle/>
            <a:p>
              <a:pPr algn="ctr">
                <a:lnSpc>
                  <a:spcPts val="2563"/>
                </a:lnSpc>
              </a:pPr>
              <a:endParaRPr/>
            </a:p>
          </p:txBody>
        </p:sp>
      </p:grpSp>
      <p:grpSp>
        <p:nvGrpSpPr>
          <p:cNvPr id="12" name="Group 12"/>
          <p:cNvGrpSpPr/>
          <p:nvPr/>
        </p:nvGrpSpPr>
        <p:grpSpPr>
          <a:xfrm>
            <a:off x="5795278" y="4774963"/>
            <a:ext cx="3691977" cy="1893824"/>
            <a:chOff x="0" y="0"/>
            <a:chExt cx="724724" cy="371752"/>
          </a:xfrm>
        </p:grpSpPr>
        <p:sp>
          <p:nvSpPr>
            <p:cNvPr id="13" name="Freeform 13"/>
            <p:cNvSpPr/>
            <p:nvPr/>
          </p:nvSpPr>
          <p:spPr>
            <a:xfrm>
              <a:off x="0" y="0"/>
              <a:ext cx="724724" cy="371752"/>
            </a:xfrm>
            <a:custGeom>
              <a:avLst/>
              <a:gdLst/>
              <a:ahLst/>
              <a:cxnLst/>
              <a:rect l="l" t="t" r="r" b="b"/>
              <a:pathLst>
                <a:path w="724724" h="371752">
                  <a:moveTo>
                    <a:pt x="0" y="0"/>
                  </a:moveTo>
                  <a:lnTo>
                    <a:pt x="724724" y="0"/>
                  </a:lnTo>
                  <a:lnTo>
                    <a:pt x="724724" y="371752"/>
                  </a:lnTo>
                  <a:lnTo>
                    <a:pt x="0" y="371752"/>
                  </a:lnTo>
                  <a:close/>
                </a:path>
              </a:pathLst>
            </a:custGeom>
            <a:solidFill>
              <a:srgbClr val="43D094"/>
            </a:solidFill>
            <a:ln w="19050" cap="sq">
              <a:solidFill>
                <a:srgbClr val="000000"/>
              </a:solidFill>
              <a:prstDash val="solid"/>
              <a:miter/>
            </a:ln>
          </p:spPr>
          <p:txBody>
            <a:bodyPr/>
            <a:lstStyle/>
            <a:p>
              <a:endParaRPr lang="en-US"/>
            </a:p>
          </p:txBody>
        </p:sp>
        <p:sp>
          <p:nvSpPr>
            <p:cNvPr id="14" name="TextBox 14"/>
            <p:cNvSpPr txBox="1"/>
            <p:nvPr/>
          </p:nvSpPr>
          <p:spPr>
            <a:xfrm>
              <a:off x="0" y="-76200"/>
              <a:ext cx="724724" cy="447952"/>
            </a:xfrm>
            <a:prstGeom prst="rect">
              <a:avLst/>
            </a:prstGeom>
          </p:spPr>
          <p:txBody>
            <a:bodyPr lIns="50800" tIns="50800" rIns="50800" bIns="50800" rtlCol="0" anchor="ctr"/>
            <a:lstStyle/>
            <a:p>
              <a:pPr algn="ctr">
                <a:lnSpc>
                  <a:spcPts val="2563"/>
                </a:lnSpc>
              </a:pPr>
              <a:endParaRPr/>
            </a:p>
          </p:txBody>
        </p:sp>
      </p:grpSp>
      <p:sp>
        <p:nvSpPr>
          <p:cNvPr id="15" name="TextBox 15"/>
          <p:cNvSpPr txBox="1"/>
          <p:nvPr/>
        </p:nvSpPr>
        <p:spPr>
          <a:xfrm>
            <a:off x="623402" y="4724797"/>
            <a:ext cx="3926961" cy="1943989"/>
          </a:xfrm>
          <a:prstGeom prst="rect">
            <a:avLst/>
          </a:prstGeom>
        </p:spPr>
        <p:txBody>
          <a:bodyPr lIns="0" tIns="0" rIns="0" bIns="0" rtlCol="0" anchor="t">
            <a:spAutoFit/>
          </a:bodyPr>
          <a:lstStyle/>
          <a:p>
            <a:pPr algn="ctr">
              <a:lnSpc>
                <a:spcPts val="2575"/>
              </a:lnSpc>
            </a:pPr>
            <a:r>
              <a:rPr lang="en-US" sz="1839">
                <a:solidFill>
                  <a:srgbClr val="000000"/>
                </a:solidFill>
                <a:latin typeface="Poppins"/>
                <a:ea typeface="Poppins"/>
                <a:cs typeface="Poppins"/>
                <a:sym typeface="Poppins"/>
              </a:rPr>
              <a:t>Consider doing a video or in person interview if you anticipate that an applicant may have communication difficulties due to cognitive limitations and/or speech or language problems.</a:t>
            </a:r>
          </a:p>
        </p:txBody>
      </p:sp>
      <p:sp>
        <p:nvSpPr>
          <p:cNvPr id="16" name="TextBox 16"/>
          <p:cNvSpPr txBox="1"/>
          <p:nvPr/>
        </p:nvSpPr>
        <p:spPr>
          <a:xfrm>
            <a:off x="5911793" y="4993316"/>
            <a:ext cx="3458947" cy="1399968"/>
          </a:xfrm>
          <a:prstGeom prst="rect">
            <a:avLst/>
          </a:prstGeom>
        </p:spPr>
        <p:txBody>
          <a:bodyPr lIns="0" tIns="0" rIns="0" bIns="0" rtlCol="0" anchor="t">
            <a:spAutoFit/>
          </a:bodyPr>
          <a:lstStyle/>
          <a:p>
            <a:pPr algn="l">
              <a:lnSpc>
                <a:spcPts val="2519"/>
              </a:lnSpc>
            </a:pPr>
            <a:r>
              <a:rPr lang="en-US" sz="1799">
                <a:solidFill>
                  <a:srgbClr val="000000"/>
                </a:solidFill>
                <a:latin typeface="Poppins"/>
                <a:ea typeface="Poppins"/>
                <a:cs typeface="Poppins"/>
                <a:sym typeface="Poppins"/>
              </a:rPr>
              <a:t>•More complete assessment</a:t>
            </a:r>
          </a:p>
          <a:p>
            <a:pPr algn="l">
              <a:lnSpc>
                <a:spcPts val="1120"/>
              </a:lnSpc>
            </a:pPr>
            <a:endParaRPr lang="en-US" sz="1799">
              <a:solidFill>
                <a:srgbClr val="000000"/>
              </a:solidFill>
              <a:latin typeface="Poppins"/>
              <a:ea typeface="Poppins"/>
              <a:cs typeface="Poppins"/>
              <a:sym typeface="Poppins"/>
            </a:endParaRPr>
          </a:p>
          <a:p>
            <a:pPr algn="l">
              <a:lnSpc>
                <a:spcPts val="2519"/>
              </a:lnSpc>
            </a:pPr>
            <a:r>
              <a:rPr lang="en-US" sz="1799">
                <a:solidFill>
                  <a:srgbClr val="000000"/>
                </a:solidFill>
                <a:latin typeface="Poppins"/>
                <a:ea typeface="Poppins"/>
                <a:cs typeface="Poppins"/>
                <a:sym typeface="Poppins"/>
              </a:rPr>
              <a:t>•More options for providing communication accommodations</a:t>
            </a:r>
          </a:p>
        </p:txBody>
      </p:sp>
      <p:sp>
        <p:nvSpPr>
          <p:cNvPr id="17" name="TextBox 17"/>
          <p:cNvSpPr txBox="1"/>
          <p:nvPr/>
        </p:nvSpPr>
        <p:spPr>
          <a:xfrm>
            <a:off x="979659" y="184150"/>
            <a:ext cx="7805572" cy="580390"/>
          </a:xfrm>
          <a:prstGeom prst="rect">
            <a:avLst/>
          </a:prstGeom>
        </p:spPr>
        <p:txBody>
          <a:bodyPr lIns="0" tIns="0" rIns="0" bIns="0" rtlCol="0" anchor="t">
            <a:spAutoFit/>
          </a:bodyPr>
          <a:lstStyle/>
          <a:p>
            <a:pPr algn="ctr">
              <a:lnSpc>
                <a:spcPts val="4760"/>
              </a:lnSpc>
            </a:pPr>
            <a:r>
              <a:rPr lang="en-US" sz="3400" b="1">
                <a:solidFill>
                  <a:srgbClr val="000000"/>
                </a:solidFill>
                <a:latin typeface="Montserrat Ultra-Bold"/>
                <a:ea typeface="Montserrat Ultra-Bold"/>
                <a:cs typeface="Montserrat Ultra-Bold"/>
                <a:sym typeface="Montserrat Ultra-Bold"/>
              </a:rPr>
              <a:t>Applicant Interview Format</a:t>
            </a:r>
          </a:p>
        </p:txBody>
      </p:sp>
      <p:sp>
        <p:nvSpPr>
          <p:cNvPr id="18" name="TextBox 18"/>
          <p:cNvSpPr txBox="1"/>
          <p:nvPr/>
        </p:nvSpPr>
        <p:spPr>
          <a:xfrm>
            <a:off x="634007" y="1106543"/>
            <a:ext cx="2036917" cy="298866"/>
          </a:xfrm>
          <a:prstGeom prst="rect">
            <a:avLst/>
          </a:prstGeom>
        </p:spPr>
        <p:txBody>
          <a:bodyPr lIns="0" tIns="0" rIns="0" bIns="0" rtlCol="0" anchor="t">
            <a:spAutoFit/>
          </a:bodyPr>
          <a:lstStyle/>
          <a:p>
            <a:pPr algn="ctr">
              <a:lnSpc>
                <a:spcPts val="2427"/>
              </a:lnSpc>
            </a:pPr>
            <a:r>
              <a:rPr lang="en-US" sz="1733" b="1" spc="69">
                <a:solidFill>
                  <a:srgbClr val="FFFFFF"/>
                </a:solidFill>
                <a:latin typeface="Montserrat Bold"/>
                <a:ea typeface="Montserrat Bold"/>
                <a:cs typeface="Montserrat Bold"/>
                <a:sym typeface="Montserrat Bold"/>
              </a:rPr>
              <a:t>PHONE</a:t>
            </a:r>
          </a:p>
        </p:txBody>
      </p:sp>
      <p:sp>
        <p:nvSpPr>
          <p:cNvPr id="19" name="TextBox 19"/>
          <p:cNvSpPr txBox="1"/>
          <p:nvPr/>
        </p:nvSpPr>
        <p:spPr>
          <a:xfrm>
            <a:off x="3863986" y="1106543"/>
            <a:ext cx="2036917" cy="298866"/>
          </a:xfrm>
          <a:prstGeom prst="rect">
            <a:avLst/>
          </a:prstGeom>
        </p:spPr>
        <p:txBody>
          <a:bodyPr lIns="0" tIns="0" rIns="0" bIns="0" rtlCol="0" anchor="t">
            <a:spAutoFit/>
          </a:bodyPr>
          <a:lstStyle/>
          <a:p>
            <a:pPr algn="ctr">
              <a:lnSpc>
                <a:spcPts val="2427"/>
              </a:lnSpc>
            </a:pPr>
            <a:r>
              <a:rPr lang="en-US" sz="1733" b="1" spc="69">
                <a:solidFill>
                  <a:srgbClr val="FFFFFF"/>
                </a:solidFill>
                <a:latin typeface="Montserrat Bold"/>
                <a:ea typeface="Montserrat Bold"/>
                <a:cs typeface="Montserrat Bold"/>
                <a:sym typeface="Montserrat Bold"/>
              </a:rPr>
              <a:t>VIDEO</a:t>
            </a:r>
          </a:p>
        </p:txBody>
      </p:sp>
      <p:sp>
        <p:nvSpPr>
          <p:cNvPr id="20" name="TextBox 20"/>
          <p:cNvSpPr txBox="1"/>
          <p:nvPr/>
        </p:nvSpPr>
        <p:spPr>
          <a:xfrm>
            <a:off x="7115136" y="1106543"/>
            <a:ext cx="2036917" cy="298866"/>
          </a:xfrm>
          <a:prstGeom prst="rect">
            <a:avLst/>
          </a:prstGeom>
        </p:spPr>
        <p:txBody>
          <a:bodyPr lIns="0" tIns="0" rIns="0" bIns="0" rtlCol="0" anchor="t">
            <a:spAutoFit/>
          </a:bodyPr>
          <a:lstStyle/>
          <a:p>
            <a:pPr algn="ctr">
              <a:lnSpc>
                <a:spcPts val="2427"/>
              </a:lnSpc>
            </a:pPr>
            <a:r>
              <a:rPr lang="en-US" sz="1733" b="1" spc="69">
                <a:solidFill>
                  <a:srgbClr val="FFFFFF"/>
                </a:solidFill>
                <a:latin typeface="Montserrat Bold"/>
                <a:ea typeface="Montserrat Bold"/>
                <a:cs typeface="Montserrat Bold"/>
                <a:sym typeface="Montserrat Bold"/>
              </a:rPr>
              <a:t>IN PERSON</a:t>
            </a:r>
          </a:p>
        </p:txBody>
      </p:sp>
      <p:sp>
        <p:nvSpPr>
          <p:cNvPr id="21" name="Slide Number Placeholder 20">
            <a:extLst>
              <a:ext uri="{FF2B5EF4-FFF2-40B4-BE49-F238E27FC236}">
                <a16:creationId xmlns:a16="http://schemas.microsoft.com/office/drawing/2014/main" id="{5337F834-742C-856E-320D-17DC64B5BAFD}"/>
              </a:ext>
            </a:extLst>
          </p:cNvPr>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865" y="28103"/>
            <a:ext cx="9975978" cy="2550791"/>
          </a:xfrm>
          <a:custGeom>
            <a:avLst/>
            <a:gdLst/>
            <a:ahLst/>
            <a:cxnLst/>
            <a:rect l="l" t="t" r="r" b="b"/>
            <a:pathLst>
              <a:path w="9975978" h="2550791">
                <a:moveTo>
                  <a:pt x="0" y="0"/>
                </a:moveTo>
                <a:lnTo>
                  <a:pt x="9975978" y="0"/>
                </a:lnTo>
                <a:lnTo>
                  <a:pt x="9975978" y="2550791"/>
                </a:lnTo>
                <a:lnTo>
                  <a:pt x="0" y="2550791"/>
                </a:lnTo>
                <a:lnTo>
                  <a:pt x="0" y="0"/>
                </a:lnTo>
                <a:close/>
              </a:path>
            </a:pathLst>
          </a:custGeom>
          <a:blipFill>
            <a:blip r:embed="rId3">
              <a:alphaModFix amt="83000"/>
            </a:blip>
            <a:stretch>
              <a:fillRect l="-20" t="-123747" b="-35404"/>
            </a:stretch>
          </a:blipFill>
        </p:spPr>
        <p:txBody>
          <a:bodyPr/>
          <a:lstStyle/>
          <a:p>
            <a:endParaRPr lang="en-US"/>
          </a:p>
        </p:txBody>
      </p:sp>
      <p:grpSp>
        <p:nvGrpSpPr>
          <p:cNvPr id="3" name="Group 3"/>
          <p:cNvGrpSpPr/>
          <p:nvPr/>
        </p:nvGrpSpPr>
        <p:grpSpPr>
          <a:xfrm>
            <a:off x="-224387" y="731520"/>
            <a:ext cx="10202374" cy="1247250"/>
            <a:chOff x="0" y="0"/>
            <a:chExt cx="5771001" cy="705511"/>
          </a:xfrm>
        </p:grpSpPr>
        <p:sp>
          <p:nvSpPr>
            <p:cNvPr id="4" name="Freeform 4"/>
            <p:cNvSpPr/>
            <p:nvPr/>
          </p:nvSpPr>
          <p:spPr>
            <a:xfrm>
              <a:off x="0" y="0"/>
              <a:ext cx="5771001" cy="705511"/>
            </a:xfrm>
            <a:custGeom>
              <a:avLst/>
              <a:gdLst/>
              <a:ahLst/>
              <a:cxnLst/>
              <a:rect l="l" t="t" r="r" b="b"/>
              <a:pathLst>
                <a:path w="5771001" h="705511">
                  <a:moveTo>
                    <a:pt x="0" y="0"/>
                  </a:moveTo>
                  <a:lnTo>
                    <a:pt x="5771001" y="0"/>
                  </a:lnTo>
                  <a:lnTo>
                    <a:pt x="5771001" y="705511"/>
                  </a:lnTo>
                  <a:lnTo>
                    <a:pt x="0" y="705511"/>
                  </a:lnTo>
                  <a:close/>
                </a:path>
              </a:pathLst>
            </a:custGeom>
            <a:solidFill>
              <a:srgbClr val="18445D"/>
            </a:solidFill>
          </p:spPr>
          <p:txBody>
            <a:bodyPr/>
            <a:lstStyle/>
            <a:p>
              <a:endParaRPr lang="en-US"/>
            </a:p>
          </p:txBody>
        </p:sp>
      </p:grpSp>
      <p:sp>
        <p:nvSpPr>
          <p:cNvPr id="5" name="Freeform 5"/>
          <p:cNvSpPr/>
          <p:nvPr/>
        </p:nvSpPr>
        <p:spPr>
          <a:xfrm>
            <a:off x="567482" y="5117045"/>
            <a:ext cx="673098" cy="673098"/>
          </a:xfrm>
          <a:custGeom>
            <a:avLst/>
            <a:gdLst/>
            <a:ahLst/>
            <a:cxnLst/>
            <a:rect l="l" t="t" r="r" b="b"/>
            <a:pathLst>
              <a:path w="673098" h="673098">
                <a:moveTo>
                  <a:pt x="0" y="0"/>
                </a:moveTo>
                <a:lnTo>
                  <a:pt x="673098" y="0"/>
                </a:lnTo>
                <a:lnTo>
                  <a:pt x="673098" y="673098"/>
                </a:lnTo>
                <a:lnTo>
                  <a:pt x="0" y="6730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5018728" y="3449191"/>
            <a:ext cx="780022" cy="686419"/>
          </a:xfrm>
          <a:custGeom>
            <a:avLst/>
            <a:gdLst/>
            <a:ahLst/>
            <a:cxnLst/>
            <a:rect l="l" t="t" r="r" b="b"/>
            <a:pathLst>
              <a:path w="780022" h="686419">
                <a:moveTo>
                  <a:pt x="0" y="0"/>
                </a:moveTo>
                <a:lnTo>
                  <a:pt x="780022" y="0"/>
                </a:lnTo>
                <a:lnTo>
                  <a:pt x="780022" y="686419"/>
                </a:lnTo>
                <a:lnTo>
                  <a:pt x="0" y="6864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4933625" y="5117045"/>
            <a:ext cx="865125" cy="865125"/>
          </a:xfrm>
          <a:custGeom>
            <a:avLst/>
            <a:gdLst/>
            <a:ahLst/>
            <a:cxnLst/>
            <a:rect l="l" t="t" r="r" b="b"/>
            <a:pathLst>
              <a:path w="865125" h="865125">
                <a:moveTo>
                  <a:pt x="0" y="0"/>
                </a:moveTo>
                <a:lnTo>
                  <a:pt x="865125" y="0"/>
                </a:lnTo>
                <a:lnTo>
                  <a:pt x="865125" y="865124"/>
                </a:lnTo>
                <a:lnTo>
                  <a:pt x="0" y="8651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464965" y="3449191"/>
            <a:ext cx="775615" cy="775615"/>
          </a:xfrm>
          <a:custGeom>
            <a:avLst/>
            <a:gdLst/>
            <a:ahLst/>
            <a:cxnLst/>
            <a:rect l="l" t="t" r="r" b="b"/>
            <a:pathLst>
              <a:path w="775615" h="775615">
                <a:moveTo>
                  <a:pt x="0" y="0"/>
                </a:moveTo>
                <a:lnTo>
                  <a:pt x="775615" y="0"/>
                </a:lnTo>
                <a:lnTo>
                  <a:pt x="775615" y="775615"/>
                </a:lnTo>
                <a:lnTo>
                  <a:pt x="0" y="7756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TextBox 9"/>
          <p:cNvSpPr txBox="1"/>
          <p:nvPr/>
        </p:nvSpPr>
        <p:spPr>
          <a:xfrm>
            <a:off x="783844" y="1015103"/>
            <a:ext cx="8290560" cy="613410"/>
          </a:xfrm>
          <a:prstGeom prst="rect">
            <a:avLst/>
          </a:prstGeom>
        </p:spPr>
        <p:txBody>
          <a:bodyPr lIns="0" tIns="0" rIns="0" bIns="0" rtlCol="0" anchor="t">
            <a:spAutoFit/>
          </a:bodyPr>
          <a:lstStyle/>
          <a:p>
            <a:pPr algn="ctr">
              <a:lnSpc>
                <a:spcPts val="5040"/>
              </a:lnSpc>
            </a:pPr>
            <a:r>
              <a:rPr lang="en-US" sz="3600" b="1">
                <a:solidFill>
                  <a:srgbClr val="FFFFFF"/>
                </a:solidFill>
                <a:latin typeface="Montserrat Ultra-Bold"/>
                <a:ea typeface="Montserrat Ultra-Bold"/>
                <a:cs typeface="Montserrat Ultra-Bold"/>
                <a:sym typeface="Montserrat Ultra-Bold"/>
              </a:rPr>
              <a:t>Scheduling Applicant Interviews</a:t>
            </a:r>
          </a:p>
        </p:txBody>
      </p:sp>
      <p:sp>
        <p:nvSpPr>
          <p:cNvPr id="10" name="TextBox 10"/>
          <p:cNvSpPr txBox="1"/>
          <p:nvPr/>
        </p:nvSpPr>
        <p:spPr>
          <a:xfrm>
            <a:off x="1418447" y="3340894"/>
            <a:ext cx="3170459" cy="954405"/>
          </a:xfrm>
          <a:prstGeom prst="rect">
            <a:avLst/>
          </a:prstGeom>
        </p:spPr>
        <p:txBody>
          <a:bodyPr lIns="0" tIns="0" rIns="0" bIns="0" rtlCol="0" anchor="t">
            <a:spAutoFit/>
          </a:bodyPr>
          <a:lstStyle/>
          <a:p>
            <a:pPr algn="l">
              <a:lnSpc>
                <a:spcPts val="2520"/>
              </a:lnSpc>
            </a:pPr>
            <a:r>
              <a:rPr lang="en-US" sz="1800">
                <a:solidFill>
                  <a:srgbClr val="000000"/>
                </a:solidFill>
                <a:latin typeface="Poppins"/>
                <a:ea typeface="Poppins"/>
                <a:cs typeface="Poppins"/>
                <a:sym typeface="Poppins"/>
              </a:rPr>
              <a:t>Make at least 2 attempts to schedule an interview with an applicant. </a:t>
            </a:r>
          </a:p>
        </p:txBody>
      </p:sp>
      <p:sp>
        <p:nvSpPr>
          <p:cNvPr id="11" name="TextBox 11"/>
          <p:cNvSpPr txBox="1"/>
          <p:nvPr/>
        </p:nvSpPr>
        <p:spPr>
          <a:xfrm>
            <a:off x="1418447" y="5007569"/>
            <a:ext cx="3170459" cy="1268730"/>
          </a:xfrm>
          <a:prstGeom prst="rect">
            <a:avLst/>
          </a:prstGeom>
        </p:spPr>
        <p:txBody>
          <a:bodyPr lIns="0" tIns="0" rIns="0" bIns="0" rtlCol="0" anchor="t">
            <a:spAutoFit/>
          </a:bodyPr>
          <a:lstStyle/>
          <a:p>
            <a:pPr algn="l">
              <a:lnSpc>
                <a:spcPts val="2520"/>
              </a:lnSpc>
            </a:pPr>
            <a:r>
              <a:rPr lang="en-US" sz="1800">
                <a:solidFill>
                  <a:srgbClr val="000000"/>
                </a:solidFill>
                <a:latin typeface="Poppins"/>
                <a:ea typeface="Poppins"/>
                <a:cs typeface="Poppins"/>
                <a:sym typeface="Poppins"/>
              </a:rPr>
              <a:t>Try all the telephone numbers provided on the ETA-652 Job Corps Applicant Data Sheet. </a:t>
            </a:r>
          </a:p>
        </p:txBody>
      </p:sp>
      <p:sp>
        <p:nvSpPr>
          <p:cNvPr id="12" name="TextBox 12"/>
          <p:cNvSpPr txBox="1"/>
          <p:nvPr/>
        </p:nvSpPr>
        <p:spPr>
          <a:xfrm>
            <a:off x="6059659" y="3340894"/>
            <a:ext cx="2962421" cy="1268730"/>
          </a:xfrm>
          <a:prstGeom prst="rect">
            <a:avLst/>
          </a:prstGeom>
        </p:spPr>
        <p:txBody>
          <a:bodyPr lIns="0" tIns="0" rIns="0" bIns="0" rtlCol="0" anchor="t">
            <a:spAutoFit/>
          </a:bodyPr>
          <a:lstStyle/>
          <a:p>
            <a:pPr algn="l">
              <a:lnSpc>
                <a:spcPts val="2520"/>
              </a:lnSpc>
            </a:pPr>
            <a:r>
              <a:rPr lang="en-US" sz="1800">
                <a:solidFill>
                  <a:srgbClr val="000000"/>
                </a:solidFill>
                <a:latin typeface="Poppins"/>
                <a:ea typeface="Poppins"/>
                <a:cs typeface="Poppins"/>
                <a:sym typeface="Poppins"/>
              </a:rPr>
              <a:t>Leave messages with specific time frames and a deadline to return your call. </a:t>
            </a:r>
          </a:p>
        </p:txBody>
      </p:sp>
      <p:sp>
        <p:nvSpPr>
          <p:cNvPr id="13" name="TextBox 13"/>
          <p:cNvSpPr txBox="1"/>
          <p:nvPr/>
        </p:nvSpPr>
        <p:spPr>
          <a:xfrm>
            <a:off x="6059659" y="5007569"/>
            <a:ext cx="3207040" cy="158305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Document:</a:t>
            </a:r>
          </a:p>
          <a:p>
            <a:pPr marL="388620" lvl="1" indent="-194310" algn="l">
              <a:lnSpc>
                <a:spcPts val="2520"/>
              </a:lnSpc>
              <a:buFont typeface="Arial"/>
              <a:buChar char="•"/>
            </a:pPr>
            <a:r>
              <a:rPr lang="en-US" sz="1800">
                <a:solidFill>
                  <a:srgbClr val="000000"/>
                </a:solidFill>
                <a:latin typeface="Poppins"/>
                <a:ea typeface="Poppins"/>
                <a:cs typeface="Poppins"/>
                <a:sym typeface="Poppins"/>
              </a:rPr>
              <a:t>efforts to reach the applicant</a:t>
            </a:r>
          </a:p>
          <a:p>
            <a:pPr marL="388620" lvl="1" indent="-194310" algn="l">
              <a:lnSpc>
                <a:spcPts val="2520"/>
              </a:lnSpc>
              <a:buFont typeface="Arial"/>
              <a:buChar char="•"/>
            </a:pPr>
            <a:r>
              <a:rPr lang="en-US" sz="1800">
                <a:solidFill>
                  <a:srgbClr val="000000"/>
                </a:solidFill>
                <a:latin typeface="Poppins"/>
                <a:ea typeface="Poppins"/>
                <a:cs typeface="Poppins"/>
                <a:sym typeface="Poppins"/>
              </a:rPr>
              <a:t>contacts with admissions staff</a:t>
            </a:r>
          </a:p>
        </p:txBody>
      </p:sp>
      <p:sp>
        <p:nvSpPr>
          <p:cNvPr id="14" name="Slide Number Placeholder 13">
            <a:extLst>
              <a:ext uri="{FF2B5EF4-FFF2-40B4-BE49-F238E27FC236}">
                <a16:creationId xmlns:a16="http://schemas.microsoft.com/office/drawing/2014/main" id="{FAA3928B-6F90-E4ED-4250-DC57C173E4B0}"/>
              </a:ext>
            </a:extLst>
          </p:cNvPr>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660956" y="1132399"/>
            <a:ext cx="8014241"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315200"/>
            <a:chOff x="0" y="0"/>
            <a:chExt cx="356553" cy="4639733"/>
          </a:xfrm>
        </p:grpSpPr>
        <p:sp>
          <p:nvSpPr>
            <p:cNvPr id="4" name="Freeform 4"/>
            <p:cNvSpPr/>
            <p:nvPr/>
          </p:nvSpPr>
          <p:spPr>
            <a:xfrm>
              <a:off x="0" y="0"/>
              <a:ext cx="356553" cy="4639733"/>
            </a:xfrm>
            <a:custGeom>
              <a:avLst/>
              <a:gdLst/>
              <a:ahLst/>
              <a:cxnLst/>
              <a:rect l="l" t="t" r="r" b="b"/>
              <a:pathLst>
                <a:path w="356553" h="4639733">
                  <a:moveTo>
                    <a:pt x="0" y="0"/>
                  </a:moveTo>
                  <a:lnTo>
                    <a:pt x="356553" y="0"/>
                  </a:lnTo>
                  <a:lnTo>
                    <a:pt x="356553" y="4639733"/>
                  </a:lnTo>
                  <a:lnTo>
                    <a:pt x="0" y="4639733"/>
                  </a:lnTo>
                  <a:close/>
                </a:path>
              </a:pathLst>
            </a:custGeom>
            <a:solidFill>
              <a:srgbClr val="18445D"/>
            </a:solidFill>
          </p:spPr>
          <p:txBody>
            <a:bodyPr/>
            <a:lstStyle/>
            <a:p>
              <a:endParaRPr lang="en-US"/>
            </a:p>
          </p:txBody>
        </p:sp>
      </p:grpSp>
      <p:sp>
        <p:nvSpPr>
          <p:cNvPr id="5" name="AutoShape 5"/>
          <p:cNvSpPr/>
          <p:nvPr/>
        </p:nvSpPr>
        <p:spPr>
          <a:xfrm>
            <a:off x="4508645" y="1446724"/>
            <a:ext cx="0" cy="4777429"/>
          </a:xfrm>
          <a:prstGeom prst="line">
            <a:avLst/>
          </a:prstGeom>
          <a:ln w="57150" cap="flat">
            <a:solidFill>
              <a:srgbClr val="FFDE59"/>
            </a:solidFill>
            <a:prstDash val="solid"/>
            <a:headEnd type="none" w="sm" len="sm"/>
            <a:tailEnd type="none" w="sm" len="sm"/>
          </a:ln>
        </p:spPr>
        <p:txBody>
          <a:bodyPr/>
          <a:lstStyle/>
          <a:p>
            <a:endParaRPr lang="en-US"/>
          </a:p>
        </p:txBody>
      </p:sp>
      <p:sp>
        <p:nvSpPr>
          <p:cNvPr id="6" name="Freeform 6"/>
          <p:cNvSpPr/>
          <p:nvPr/>
        </p:nvSpPr>
        <p:spPr>
          <a:xfrm>
            <a:off x="483380" y="4002847"/>
            <a:ext cx="3901440" cy="2809037"/>
          </a:xfrm>
          <a:custGeom>
            <a:avLst/>
            <a:gdLst/>
            <a:ahLst/>
            <a:cxnLst/>
            <a:rect l="l" t="t" r="r" b="b"/>
            <a:pathLst>
              <a:path w="3901440" h="2809037">
                <a:moveTo>
                  <a:pt x="0" y="0"/>
                </a:moveTo>
                <a:lnTo>
                  <a:pt x="3901440" y="0"/>
                </a:lnTo>
                <a:lnTo>
                  <a:pt x="3901440" y="2809037"/>
                </a:lnTo>
                <a:lnTo>
                  <a:pt x="0" y="28090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262743" y="1759622"/>
            <a:ext cx="3998252" cy="1897380"/>
          </a:xfrm>
          <a:prstGeom prst="rect">
            <a:avLst/>
          </a:prstGeom>
        </p:spPr>
        <p:txBody>
          <a:bodyPr lIns="0" tIns="0" rIns="0" bIns="0" rtlCol="0" anchor="t">
            <a:spAutoFit/>
          </a:bodyPr>
          <a:lstStyle/>
          <a:p>
            <a:pPr marL="388620" lvl="1" indent="-194310" algn="l">
              <a:lnSpc>
                <a:spcPts val="2520"/>
              </a:lnSpc>
              <a:buFont typeface="Arial"/>
              <a:buChar char="•"/>
            </a:pPr>
            <a:r>
              <a:rPr lang="en-US" sz="1800">
                <a:solidFill>
                  <a:srgbClr val="000000"/>
                </a:solidFill>
                <a:latin typeface="Poppins"/>
                <a:ea typeface="Poppins"/>
                <a:cs typeface="Poppins"/>
                <a:sym typeface="Poppins"/>
              </a:rPr>
              <a:t>Consent for a pre-enrollment interivew is signed when the applicant applies. </a:t>
            </a:r>
          </a:p>
          <a:p>
            <a:pPr algn="l">
              <a:lnSpc>
                <a:spcPts val="2520"/>
              </a:lnSpc>
            </a:pPr>
            <a:endParaRPr lang="en-US" sz="1800">
              <a:solidFill>
                <a:srgbClr val="000000"/>
              </a:solidFill>
              <a:latin typeface="Poppins"/>
              <a:ea typeface="Poppins"/>
              <a:cs typeface="Poppins"/>
              <a:sym typeface="Poppins"/>
            </a:endParaRPr>
          </a:p>
          <a:p>
            <a:pPr marL="388620" lvl="1" indent="-194310" algn="l">
              <a:lnSpc>
                <a:spcPts val="2520"/>
              </a:lnSpc>
              <a:buFont typeface="Arial"/>
              <a:buChar char="•"/>
            </a:pPr>
            <a:r>
              <a:rPr lang="en-US" sz="1800">
                <a:solidFill>
                  <a:srgbClr val="000000"/>
                </a:solidFill>
                <a:latin typeface="Poppins"/>
                <a:ea typeface="Poppins"/>
                <a:cs typeface="Poppins"/>
                <a:sym typeface="Poppins"/>
              </a:rPr>
              <a:t>Explain limits of confidentiality to the applicant. </a:t>
            </a:r>
          </a:p>
        </p:txBody>
      </p:sp>
      <p:sp>
        <p:nvSpPr>
          <p:cNvPr id="8" name="TextBox 8"/>
          <p:cNvSpPr txBox="1"/>
          <p:nvPr/>
        </p:nvSpPr>
        <p:spPr>
          <a:xfrm>
            <a:off x="680006" y="387096"/>
            <a:ext cx="8393588" cy="613410"/>
          </a:xfrm>
          <a:prstGeom prst="rect">
            <a:avLst/>
          </a:prstGeom>
        </p:spPr>
        <p:txBody>
          <a:bodyPr lIns="0" tIns="0" rIns="0" bIns="0" rtlCol="0" anchor="t">
            <a:spAutoFit/>
          </a:bodyPr>
          <a:lstStyle/>
          <a:p>
            <a:pPr algn="l">
              <a:lnSpc>
                <a:spcPts val="5040"/>
              </a:lnSpc>
            </a:pPr>
            <a:r>
              <a:rPr lang="en-US" sz="3600" b="1">
                <a:solidFill>
                  <a:srgbClr val="000000"/>
                </a:solidFill>
                <a:latin typeface="Montserrat Ultra-Bold"/>
                <a:ea typeface="Montserrat Ultra-Bold"/>
                <a:cs typeface="Montserrat Ultra-Bold"/>
                <a:sym typeface="Montserrat Ultra-Bold"/>
              </a:rPr>
              <a:t>Interviewing Minors</a:t>
            </a:r>
          </a:p>
        </p:txBody>
      </p:sp>
      <p:sp>
        <p:nvSpPr>
          <p:cNvPr id="9" name="TextBox 9"/>
          <p:cNvSpPr txBox="1"/>
          <p:nvPr/>
        </p:nvSpPr>
        <p:spPr>
          <a:xfrm>
            <a:off x="4732945" y="1332424"/>
            <a:ext cx="4240175" cy="368299"/>
          </a:xfrm>
          <a:prstGeom prst="rect">
            <a:avLst/>
          </a:prstGeom>
        </p:spPr>
        <p:txBody>
          <a:bodyPr lIns="0" tIns="0" rIns="0" bIns="0" rtlCol="0" anchor="t">
            <a:spAutoFit/>
          </a:bodyPr>
          <a:lstStyle/>
          <a:p>
            <a:pPr algn="l">
              <a:lnSpc>
                <a:spcPts val="2800"/>
              </a:lnSpc>
            </a:pPr>
            <a:r>
              <a:rPr lang="en-US" sz="2000" b="1">
                <a:solidFill>
                  <a:srgbClr val="000000"/>
                </a:solidFill>
                <a:latin typeface="Poppins Bold"/>
                <a:ea typeface="Poppins Bold"/>
                <a:cs typeface="Poppins Bold"/>
                <a:sym typeface="Poppins Bold"/>
              </a:rPr>
              <a:t>Parental Involvement </a:t>
            </a:r>
          </a:p>
        </p:txBody>
      </p:sp>
      <p:sp>
        <p:nvSpPr>
          <p:cNvPr id="10" name="TextBox 10"/>
          <p:cNvSpPr txBox="1"/>
          <p:nvPr/>
        </p:nvSpPr>
        <p:spPr>
          <a:xfrm>
            <a:off x="4632470" y="1759622"/>
            <a:ext cx="4441124" cy="3393580"/>
          </a:xfrm>
          <a:prstGeom prst="rect">
            <a:avLst/>
          </a:prstGeom>
        </p:spPr>
        <p:txBody>
          <a:bodyPr lIns="0" tIns="0" rIns="0" bIns="0" rtlCol="0" anchor="t">
            <a:spAutoFit/>
          </a:bodyPr>
          <a:lstStyle/>
          <a:p>
            <a:pPr marL="388621" lvl="1" indent="-194311" algn="l">
              <a:lnSpc>
                <a:spcPts val="2520"/>
              </a:lnSpc>
              <a:buFont typeface="Arial"/>
              <a:buChar char="•"/>
            </a:pPr>
            <a:r>
              <a:rPr lang="en-US" sz="1800">
                <a:solidFill>
                  <a:srgbClr val="000000"/>
                </a:solidFill>
                <a:latin typeface="Poppins"/>
                <a:ea typeface="Poppins"/>
                <a:cs typeface="Poppins"/>
                <a:sym typeface="Poppins"/>
              </a:rPr>
              <a:t>Invite a minor’s parent to participate in the interview, but their participation is </a:t>
            </a:r>
            <a:r>
              <a:rPr lang="en-US" sz="1800" b="1">
                <a:solidFill>
                  <a:srgbClr val="BC1823"/>
                </a:solidFill>
                <a:latin typeface="Poppins Bold"/>
                <a:ea typeface="Poppins Bold"/>
                <a:cs typeface="Poppins Bold"/>
                <a:sym typeface="Poppins Bold"/>
              </a:rPr>
              <a:t>NOT required.</a:t>
            </a:r>
          </a:p>
          <a:p>
            <a:pPr algn="l">
              <a:lnSpc>
                <a:spcPts val="2520"/>
              </a:lnSpc>
            </a:pPr>
            <a:endParaRPr lang="en-US" sz="1800" b="1">
              <a:solidFill>
                <a:srgbClr val="BC1823"/>
              </a:solidFill>
              <a:latin typeface="Poppins Bold"/>
              <a:ea typeface="Poppins Bold"/>
              <a:cs typeface="Poppins Bold"/>
              <a:sym typeface="Poppins Bold"/>
            </a:endParaRPr>
          </a:p>
          <a:p>
            <a:pPr marL="388621" lvl="1" indent="-194311" algn="l">
              <a:lnSpc>
                <a:spcPts val="2520"/>
              </a:lnSpc>
              <a:buFont typeface="Arial"/>
              <a:buChar char="•"/>
            </a:pPr>
            <a:r>
              <a:rPr lang="en-US" sz="1800">
                <a:solidFill>
                  <a:srgbClr val="000000"/>
                </a:solidFill>
                <a:latin typeface="Poppins"/>
                <a:ea typeface="Poppins"/>
                <a:cs typeface="Poppins"/>
                <a:sym typeface="Poppins"/>
              </a:rPr>
              <a:t>Ask the parent to </a:t>
            </a:r>
            <a:r>
              <a:rPr lang="en-US" sz="1800" b="1">
                <a:solidFill>
                  <a:srgbClr val="BC1823"/>
                </a:solidFill>
                <a:latin typeface="Poppins Bold"/>
                <a:ea typeface="Poppins Bold"/>
                <a:cs typeface="Poppins Bold"/>
                <a:sym typeface="Poppins Bold"/>
              </a:rPr>
              <a:t>wait to provide input</a:t>
            </a:r>
            <a:r>
              <a:rPr lang="en-US" sz="1800">
                <a:solidFill>
                  <a:srgbClr val="000000"/>
                </a:solidFill>
                <a:latin typeface="Poppins"/>
                <a:ea typeface="Poppins"/>
                <a:cs typeface="Poppins"/>
                <a:sym typeface="Poppins"/>
              </a:rPr>
              <a:t> </a:t>
            </a:r>
            <a:r>
              <a:rPr lang="en-US" sz="1800" b="1">
                <a:solidFill>
                  <a:srgbClr val="2D8BBA"/>
                </a:solidFill>
                <a:latin typeface="Poppins Bold"/>
                <a:ea typeface="Poppins Bold"/>
                <a:cs typeface="Poppins Bold"/>
                <a:sym typeface="Poppins Bold"/>
              </a:rPr>
              <a:t>until after the applicant has an opportunity to respond to each question. </a:t>
            </a:r>
          </a:p>
          <a:p>
            <a:pPr algn="l">
              <a:lnSpc>
                <a:spcPts val="1120"/>
              </a:lnSpc>
            </a:pPr>
            <a:endParaRPr lang="en-US" sz="1800" b="1">
              <a:solidFill>
                <a:srgbClr val="2D8BBA"/>
              </a:solidFill>
              <a:latin typeface="Poppins Bold"/>
              <a:ea typeface="Poppins Bold"/>
              <a:cs typeface="Poppins Bold"/>
              <a:sym typeface="Poppins Bold"/>
            </a:endParaRPr>
          </a:p>
          <a:p>
            <a:pPr marL="777243" lvl="2" indent="-259081" algn="l">
              <a:lnSpc>
                <a:spcPts val="2520"/>
              </a:lnSpc>
              <a:buFont typeface="Arial"/>
              <a:buChar char="⚬"/>
            </a:pPr>
            <a:r>
              <a:rPr lang="en-US" sz="1800">
                <a:solidFill>
                  <a:srgbClr val="000000"/>
                </a:solidFill>
                <a:latin typeface="Poppins"/>
                <a:ea typeface="Poppins"/>
                <a:cs typeface="Poppins"/>
                <a:sym typeface="Poppins"/>
              </a:rPr>
              <a:t>Explain at the beginning</a:t>
            </a:r>
          </a:p>
          <a:p>
            <a:pPr algn="l">
              <a:lnSpc>
                <a:spcPts val="559"/>
              </a:lnSpc>
            </a:pPr>
            <a:endParaRPr lang="en-US" sz="1800">
              <a:solidFill>
                <a:srgbClr val="000000"/>
              </a:solidFill>
              <a:latin typeface="Poppins"/>
              <a:ea typeface="Poppins"/>
              <a:cs typeface="Poppins"/>
              <a:sym typeface="Poppins"/>
            </a:endParaRPr>
          </a:p>
          <a:p>
            <a:pPr marL="777243" lvl="2" indent="-259081" algn="l">
              <a:lnSpc>
                <a:spcPts val="2520"/>
              </a:lnSpc>
              <a:buFont typeface="Arial"/>
              <a:buChar char="⚬"/>
            </a:pPr>
            <a:r>
              <a:rPr lang="en-US" sz="1800">
                <a:solidFill>
                  <a:srgbClr val="000000"/>
                </a:solidFill>
                <a:latin typeface="Poppins"/>
                <a:ea typeface="Poppins"/>
                <a:cs typeface="Poppins"/>
                <a:sym typeface="Poppins"/>
              </a:rPr>
              <a:t>Provide reminders as needed</a:t>
            </a:r>
          </a:p>
        </p:txBody>
      </p:sp>
      <p:grpSp>
        <p:nvGrpSpPr>
          <p:cNvPr id="11" name="Group 11"/>
          <p:cNvGrpSpPr/>
          <p:nvPr/>
        </p:nvGrpSpPr>
        <p:grpSpPr>
          <a:xfrm>
            <a:off x="4830629" y="5570105"/>
            <a:ext cx="4044805" cy="1241779"/>
            <a:chOff x="0" y="0"/>
            <a:chExt cx="812800" cy="249534"/>
          </a:xfrm>
        </p:grpSpPr>
        <p:sp>
          <p:nvSpPr>
            <p:cNvPr id="12" name="Freeform 12"/>
            <p:cNvSpPr/>
            <p:nvPr/>
          </p:nvSpPr>
          <p:spPr>
            <a:xfrm>
              <a:off x="0" y="0"/>
              <a:ext cx="812800" cy="249534"/>
            </a:xfrm>
            <a:custGeom>
              <a:avLst/>
              <a:gdLst/>
              <a:ahLst/>
              <a:cxnLst/>
              <a:rect l="l" t="t" r="r" b="b"/>
              <a:pathLst>
                <a:path w="812800" h="249534">
                  <a:moveTo>
                    <a:pt x="0" y="0"/>
                  </a:moveTo>
                  <a:lnTo>
                    <a:pt x="812800" y="0"/>
                  </a:lnTo>
                  <a:lnTo>
                    <a:pt x="812800" y="249534"/>
                  </a:lnTo>
                  <a:lnTo>
                    <a:pt x="0" y="249534"/>
                  </a:lnTo>
                  <a:close/>
                </a:path>
              </a:pathLst>
            </a:custGeom>
            <a:solidFill>
              <a:srgbClr val="9CD32C"/>
            </a:solidFill>
            <a:ln w="19050" cap="sq">
              <a:solidFill>
                <a:srgbClr val="000000"/>
              </a:solidFill>
              <a:prstDash val="solid"/>
              <a:miter/>
            </a:ln>
          </p:spPr>
          <p:txBody>
            <a:bodyPr/>
            <a:lstStyle/>
            <a:p>
              <a:endParaRPr lang="en-US"/>
            </a:p>
          </p:txBody>
        </p:sp>
        <p:sp>
          <p:nvSpPr>
            <p:cNvPr id="13" name="TextBox 13"/>
            <p:cNvSpPr txBox="1"/>
            <p:nvPr/>
          </p:nvSpPr>
          <p:spPr>
            <a:xfrm>
              <a:off x="0" y="-57150"/>
              <a:ext cx="812800" cy="306684"/>
            </a:xfrm>
            <a:prstGeom prst="rect">
              <a:avLst/>
            </a:prstGeom>
          </p:spPr>
          <p:txBody>
            <a:bodyPr lIns="50800" tIns="50800" rIns="50800" bIns="50800" rtlCol="0" anchor="ctr"/>
            <a:lstStyle/>
            <a:p>
              <a:pPr algn="ctr">
                <a:lnSpc>
                  <a:spcPts val="2380"/>
                </a:lnSpc>
              </a:pPr>
              <a:r>
                <a:rPr lang="en-US" sz="1700">
                  <a:solidFill>
                    <a:srgbClr val="000000"/>
                  </a:solidFill>
                  <a:latin typeface="Poppins"/>
                  <a:ea typeface="Poppins"/>
                  <a:cs typeface="Poppins"/>
                  <a:sym typeface="Poppins"/>
                </a:rPr>
                <a:t>Also applies to applicants with cognitive and/or language difficulties. </a:t>
              </a:r>
            </a:p>
          </p:txBody>
        </p:sp>
      </p:grpSp>
      <p:sp>
        <p:nvSpPr>
          <p:cNvPr id="14" name="Slide Number Placeholder 13">
            <a:extLst>
              <a:ext uri="{FF2B5EF4-FFF2-40B4-BE49-F238E27FC236}">
                <a16:creationId xmlns:a16="http://schemas.microsoft.com/office/drawing/2014/main" id="{A3AF7AF2-D230-A8B0-9674-67647AC9C171}"/>
              </a:ext>
            </a:extLst>
          </p:cNvPr>
          <p:cNvSpPr>
            <a:spLocks noGrp="1"/>
          </p:cNvSpPr>
          <p:nvPr>
            <p:ph type="sldNum" sz="quarter" idx="12"/>
          </p:nvPr>
        </p:nvSpPr>
        <p:spPr>
          <a:xfrm>
            <a:off x="7543800" y="6721475"/>
            <a:ext cx="2133600" cy="365125"/>
          </a:xfrm>
        </p:spPr>
        <p:txBody>
          <a:bodyPr/>
          <a:lstStyle/>
          <a:p>
            <a:fld id="{B6F15528-21DE-4FAA-801E-634DDDAF4B2B}" type="slidenum">
              <a:rPr lang="en-US" smtClean="0">
                <a:solidFill>
                  <a:schemeClr val="bg1"/>
                </a:solidFill>
              </a:rPr>
              <a:pPr/>
              <a:t>14</a:t>
            </a:fld>
            <a:endParaRPr lang="en-US"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TextBox 4"/>
          <p:cNvSpPr txBox="1"/>
          <p:nvPr/>
        </p:nvSpPr>
        <p:spPr>
          <a:xfrm>
            <a:off x="463044" y="1640696"/>
            <a:ext cx="8859374" cy="2416175"/>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000000"/>
                </a:solidFill>
                <a:latin typeface="Poppins"/>
                <a:ea typeface="Poppins"/>
                <a:cs typeface="Poppins"/>
                <a:sym typeface="Poppins"/>
              </a:rPr>
              <a:t>Determine if the applicant or parent/guardian </a:t>
            </a:r>
            <a:r>
              <a:rPr lang="en-US" sz="2000" b="1">
                <a:solidFill>
                  <a:srgbClr val="2D8BBA"/>
                </a:solidFill>
                <a:latin typeface="Poppins Bold"/>
                <a:ea typeface="Poppins Bold"/>
                <a:cs typeface="Poppins Bold"/>
                <a:sym typeface="Poppins Bold"/>
              </a:rPr>
              <a:t>may need communication accommodations</a:t>
            </a:r>
            <a:r>
              <a:rPr lang="en-US" sz="2000" b="1">
                <a:solidFill>
                  <a:srgbClr val="000000"/>
                </a:solidFill>
                <a:latin typeface="Poppins Bold"/>
                <a:ea typeface="Poppins Bold"/>
                <a:cs typeface="Poppins Bold"/>
                <a:sym typeface="Poppins Bold"/>
              </a:rPr>
              <a:t>,</a:t>
            </a:r>
            <a:r>
              <a:rPr lang="en-US" sz="2000">
                <a:solidFill>
                  <a:srgbClr val="000000"/>
                </a:solidFill>
                <a:latin typeface="Poppins"/>
                <a:ea typeface="Poppins"/>
                <a:cs typeface="Poppins"/>
                <a:sym typeface="Poppins"/>
              </a:rPr>
              <a:t> including translation services.</a:t>
            </a:r>
          </a:p>
          <a:p>
            <a:pPr algn="l">
              <a:lnSpc>
                <a:spcPts val="1679"/>
              </a:lnSpc>
            </a:pPr>
            <a:endParaRPr lang="en-US" sz="2000">
              <a:solidFill>
                <a:srgbClr val="000000"/>
              </a:solidFill>
              <a:latin typeface="Poppins"/>
              <a:ea typeface="Poppins"/>
              <a:cs typeface="Poppins"/>
              <a:sym typeface="Poppins"/>
            </a:endParaRPr>
          </a:p>
          <a:p>
            <a:pPr marL="431801" lvl="1" indent="-215900" algn="l">
              <a:lnSpc>
                <a:spcPts val="2800"/>
              </a:lnSpc>
              <a:buFont typeface="Arial"/>
              <a:buChar char="•"/>
            </a:pPr>
            <a:r>
              <a:rPr lang="en-US" sz="2000">
                <a:solidFill>
                  <a:srgbClr val="000000"/>
                </a:solidFill>
                <a:latin typeface="Poppins"/>
                <a:ea typeface="Poppins"/>
                <a:cs typeface="Poppins"/>
                <a:sym typeface="Poppins"/>
              </a:rPr>
              <a:t>Nondiscrimination regulations mandate that centers </a:t>
            </a:r>
            <a:r>
              <a:rPr lang="en-US" sz="2000" b="1">
                <a:solidFill>
                  <a:srgbClr val="2D8BBA"/>
                </a:solidFill>
                <a:latin typeface="Poppins Bold"/>
                <a:ea typeface="Poppins Bold"/>
                <a:cs typeface="Poppins Bold"/>
                <a:sym typeface="Poppins Bold"/>
              </a:rPr>
              <a:t>communicate effectively with applicants with disabilities </a:t>
            </a:r>
            <a:r>
              <a:rPr lang="en-US" sz="2000">
                <a:solidFill>
                  <a:srgbClr val="000000"/>
                </a:solidFill>
                <a:latin typeface="Poppins"/>
                <a:ea typeface="Poppins"/>
                <a:cs typeface="Poppins"/>
                <a:sym typeface="Poppins"/>
              </a:rPr>
              <a:t>during the application process.</a:t>
            </a:r>
          </a:p>
          <a:p>
            <a:pPr algn="l">
              <a:lnSpc>
                <a:spcPts val="4000"/>
              </a:lnSpc>
            </a:pPr>
            <a:endParaRPr lang="en-US" sz="2000">
              <a:solidFill>
                <a:srgbClr val="000000"/>
              </a:solidFill>
              <a:latin typeface="Poppins"/>
              <a:ea typeface="Poppins"/>
              <a:cs typeface="Poppins"/>
              <a:sym typeface="Poppins"/>
            </a:endParaRPr>
          </a:p>
        </p:txBody>
      </p:sp>
      <p:sp>
        <p:nvSpPr>
          <p:cNvPr id="5" name="TextBox 5"/>
          <p:cNvSpPr txBox="1"/>
          <p:nvPr/>
        </p:nvSpPr>
        <p:spPr>
          <a:xfrm>
            <a:off x="197989" y="338960"/>
            <a:ext cx="9389483"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Provide Communication Accommodations!</a:t>
            </a:r>
          </a:p>
        </p:txBody>
      </p:sp>
      <p:sp>
        <p:nvSpPr>
          <p:cNvPr id="6" name="Freeform 6"/>
          <p:cNvSpPr/>
          <p:nvPr/>
        </p:nvSpPr>
        <p:spPr>
          <a:xfrm>
            <a:off x="446158" y="4633820"/>
            <a:ext cx="314994" cy="291742"/>
          </a:xfrm>
          <a:custGeom>
            <a:avLst/>
            <a:gdLst/>
            <a:ahLst/>
            <a:cxnLst/>
            <a:rect l="l" t="t" r="r" b="b"/>
            <a:pathLst>
              <a:path w="314994" h="291742">
                <a:moveTo>
                  <a:pt x="0" y="0"/>
                </a:moveTo>
                <a:lnTo>
                  <a:pt x="314993" y="0"/>
                </a:lnTo>
                <a:lnTo>
                  <a:pt x="314993" y="291742"/>
                </a:lnTo>
                <a:lnTo>
                  <a:pt x="0" y="291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926477" y="4500470"/>
            <a:ext cx="3910730" cy="361950"/>
          </a:xfrm>
          <a:prstGeom prst="rect">
            <a:avLst/>
          </a:prstGeom>
        </p:spPr>
        <p:txBody>
          <a:bodyPr lIns="0" tIns="0" rIns="0" bIns="0" rtlCol="0" anchor="t">
            <a:spAutoFit/>
          </a:bodyPr>
          <a:lstStyle/>
          <a:p>
            <a:pPr algn="l">
              <a:lnSpc>
                <a:spcPts val="3000"/>
              </a:lnSpc>
            </a:pPr>
            <a:r>
              <a:rPr lang="en-US" sz="1500" b="1">
                <a:solidFill>
                  <a:srgbClr val="000000"/>
                </a:solidFill>
                <a:latin typeface="Poppins Bold"/>
                <a:ea typeface="Poppins Bold"/>
                <a:cs typeface="Poppins Bold"/>
                <a:sym typeface="Poppins Bold"/>
              </a:rPr>
              <a:t>Simplify</a:t>
            </a:r>
            <a:r>
              <a:rPr lang="en-US" sz="1500">
                <a:solidFill>
                  <a:srgbClr val="000000"/>
                </a:solidFill>
                <a:latin typeface="Poppins"/>
                <a:ea typeface="Poppins"/>
                <a:cs typeface="Poppins"/>
                <a:sym typeface="Poppins"/>
              </a:rPr>
              <a:t> language/rephrase question</a:t>
            </a:r>
          </a:p>
        </p:txBody>
      </p:sp>
      <p:sp>
        <p:nvSpPr>
          <p:cNvPr id="8" name="Freeform 8"/>
          <p:cNvSpPr/>
          <p:nvPr/>
        </p:nvSpPr>
        <p:spPr>
          <a:xfrm>
            <a:off x="446158" y="5132215"/>
            <a:ext cx="314994" cy="291742"/>
          </a:xfrm>
          <a:custGeom>
            <a:avLst/>
            <a:gdLst/>
            <a:ahLst/>
            <a:cxnLst/>
            <a:rect l="l" t="t" r="r" b="b"/>
            <a:pathLst>
              <a:path w="314994" h="291742">
                <a:moveTo>
                  <a:pt x="0" y="0"/>
                </a:moveTo>
                <a:lnTo>
                  <a:pt x="314993" y="0"/>
                </a:lnTo>
                <a:lnTo>
                  <a:pt x="314993" y="291742"/>
                </a:lnTo>
                <a:lnTo>
                  <a:pt x="0" y="291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926477" y="5084590"/>
            <a:ext cx="3910730" cy="542925"/>
          </a:xfrm>
          <a:prstGeom prst="rect">
            <a:avLst/>
          </a:prstGeom>
        </p:spPr>
        <p:txBody>
          <a:bodyPr lIns="0" tIns="0" rIns="0" bIns="0" rtlCol="0" anchor="t">
            <a:spAutoFit/>
          </a:bodyPr>
          <a:lstStyle/>
          <a:p>
            <a:pPr algn="l">
              <a:lnSpc>
                <a:spcPts val="2100"/>
              </a:lnSpc>
            </a:pPr>
            <a:r>
              <a:rPr lang="en-US" sz="1500" b="1">
                <a:solidFill>
                  <a:srgbClr val="000000"/>
                </a:solidFill>
                <a:latin typeface="Poppins Bold"/>
                <a:ea typeface="Poppins Bold"/>
                <a:cs typeface="Poppins Bold"/>
                <a:sym typeface="Poppins Bold"/>
              </a:rPr>
              <a:t>Give extra processing time </a:t>
            </a:r>
            <a:r>
              <a:rPr lang="en-US" sz="1500">
                <a:solidFill>
                  <a:srgbClr val="000000"/>
                </a:solidFill>
                <a:latin typeface="Poppins"/>
                <a:ea typeface="Poppins"/>
                <a:cs typeface="Poppins"/>
                <a:sym typeface="Poppins"/>
              </a:rPr>
              <a:t>to both absorb info &amp; respond to questions</a:t>
            </a:r>
          </a:p>
        </p:txBody>
      </p:sp>
      <p:sp>
        <p:nvSpPr>
          <p:cNvPr id="10" name="Freeform 10"/>
          <p:cNvSpPr/>
          <p:nvPr/>
        </p:nvSpPr>
        <p:spPr>
          <a:xfrm>
            <a:off x="448214" y="5852582"/>
            <a:ext cx="312937" cy="289837"/>
          </a:xfrm>
          <a:custGeom>
            <a:avLst/>
            <a:gdLst/>
            <a:ahLst/>
            <a:cxnLst/>
            <a:rect l="l" t="t" r="r" b="b"/>
            <a:pathLst>
              <a:path w="312937" h="289837">
                <a:moveTo>
                  <a:pt x="0" y="0"/>
                </a:moveTo>
                <a:lnTo>
                  <a:pt x="312937" y="0"/>
                </a:lnTo>
                <a:lnTo>
                  <a:pt x="312937" y="289837"/>
                </a:lnTo>
                <a:lnTo>
                  <a:pt x="0" y="2898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TextBox 11"/>
          <p:cNvSpPr txBox="1"/>
          <p:nvPr/>
        </p:nvSpPr>
        <p:spPr>
          <a:xfrm>
            <a:off x="926477" y="5803052"/>
            <a:ext cx="3910730" cy="276225"/>
          </a:xfrm>
          <a:prstGeom prst="rect">
            <a:avLst/>
          </a:prstGeom>
        </p:spPr>
        <p:txBody>
          <a:bodyPr lIns="0" tIns="0" rIns="0" bIns="0" rtlCol="0" anchor="t">
            <a:spAutoFit/>
          </a:bodyPr>
          <a:lstStyle/>
          <a:p>
            <a:pPr algn="l">
              <a:lnSpc>
                <a:spcPts val="2100"/>
              </a:lnSpc>
            </a:pPr>
            <a:r>
              <a:rPr lang="en-US" sz="1500" b="1">
                <a:solidFill>
                  <a:srgbClr val="000000"/>
                </a:solidFill>
                <a:latin typeface="Poppins Bold"/>
                <a:ea typeface="Poppins Bold"/>
                <a:cs typeface="Poppins Bold"/>
                <a:sym typeface="Poppins Bold"/>
              </a:rPr>
              <a:t>Use a slower rate of speech</a:t>
            </a:r>
          </a:p>
        </p:txBody>
      </p:sp>
      <p:sp>
        <p:nvSpPr>
          <p:cNvPr id="12" name="Freeform 12"/>
          <p:cNvSpPr/>
          <p:nvPr/>
        </p:nvSpPr>
        <p:spPr>
          <a:xfrm>
            <a:off x="446158" y="6349071"/>
            <a:ext cx="314994" cy="291742"/>
          </a:xfrm>
          <a:custGeom>
            <a:avLst/>
            <a:gdLst/>
            <a:ahLst/>
            <a:cxnLst/>
            <a:rect l="l" t="t" r="r" b="b"/>
            <a:pathLst>
              <a:path w="314994" h="291742">
                <a:moveTo>
                  <a:pt x="0" y="0"/>
                </a:moveTo>
                <a:lnTo>
                  <a:pt x="314993" y="0"/>
                </a:lnTo>
                <a:lnTo>
                  <a:pt x="314993" y="291742"/>
                </a:lnTo>
                <a:lnTo>
                  <a:pt x="0" y="291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926477" y="6301446"/>
            <a:ext cx="3910730" cy="542925"/>
          </a:xfrm>
          <a:prstGeom prst="rect">
            <a:avLst/>
          </a:prstGeom>
        </p:spPr>
        <p:txBody>
          <a:bodyPr lIns="0" tIns="0" rIns="0" bIns="0" rtlCol="0" anchor="t">
            <a:spAutoFit/>
          </a:bodyPr>
          <a:lstStyle/>
          <a:p>
            <a:pPr algn="l">
              <a:lnSpc>
                <a:spcPts val="2100"/>
              </a:lnSpc>
            </a:pPr>
            <a:r>
              <a:rPr lang="en-US" sz="1500">
                <a:solidFill>
                  <a:srgbClr val="000000"/>
                </a:solidFill>
                <a:latin typeface="Poppins"/>
                <a:ea typeface="Poppins"/>
                <a:cs typeface="Poppins"/>
                <a:sym typeface="Poppins"/>
              </a:rPr>
              <a:t>Ask applicant to repeat back information to </a:t>
            </a:r>
            <a:r>
              <a:rPr lang="en-US" sz="1500" b="1">
                <a:solidFill>
                  <a:srgbClr val="000000"/>
                </a:solidFill>
                <a:latin typeface="Poppins Bold"/>
                <a:ea typeface="Poppins Bold"/>
                <a:cs typeface="Poppins Bold"/>
                <a:sym typeface="Poppins Bold"/>
              </a:rPr>
              <a:t>confirm understanding</a:t>
            </a:r>
          </a:p>
        </p:txBody>
      </p:sp>
      <p:grpSp>
        <p:nvGrpSpPr>
          <p:cNvPr id="14" name="Group 14"/>
          <p:cNvGrpSpPr/>
          <p:nvPr/>
        </p:nvGrpSpPr>
        <p:grpSpPr>
          <a:xfrm>
            <a:off x="1818557" y="3891402"/>
            <a:ext cx="6148347" cy="466194"/>
            <a:chOff x="0" y="0"/>
            <a:chExt cx="2277165" cy="172664"/>
          </a:xfrm>
        </p:grpSpPr>
        <p:sp>
          <p:nvSpPr>
            <p:cNvPr id="15" name="Freeform 15"/>
            <p:cNvSpPr/>
            <p:nvPr/>
          </p:nvSpPr>
          <p:spPr>
            <a:xfrm>
              <a:off x="0" y="0"/>
              <a:ext cx="2277165" cy="172664"/>
            </a:xfrm>
            <a:custGeom>
              <a:avLst/>
              <a:gdLst/>
              <a:ahLst/>
              <a:cxnLst/>
              <a:rect l="l" t="t" r="r" b="b"/>
              <a:pathLst>
                <a:path w="2277165" h="172664">
                  <a:moveTo>
                    <a:pt x="25184" y="0"/>
                  </a:moveTo>
                  <a:lnTo>
                    <a:pt x="2251982" y="0"/>
                  </a:lnTo>
                  <a:cubicBezTo>
                    <a:pt x="2258661" y="0"/>
                    <a:pt x="2265066" y="2653"/>
                    <a:pt x="2269789" y="7376"/>
                  </a:cubicBezTo>
                  <a:cubicBezTo>
                    <a:pt x="2274512" y="12099"/>
                    <a:pt x="2277165" y="18505"/>
                    <a:pt x="2277165" y="25184"/>
                  </a:cubicBezTo>
                  <a:lnTo>
                    <a:pt x="2277165" y="147481"/>
                  </a:lnTo>
                  <a:cubicBezTo>
                    <a:pt x="2277165" y="154160"/>
                    <a:pt x="2274512" y="160565"/>
                    <a:pt x="2269789" y="165288"/>
                  </a:cubicBezTo>
                  <a:cubicBezTo>
                    <a:pt x="2265066" y="170011"/>
                    <a:pt x="2258661" y="172664"/>
                    <a:pt x="2251982" y="172664"/>
                  </a:cubicBezTo>
                  <a:lnTo>
                    <a:pt x="25184" y="172664"/>
                  </a:lnTo>
                  <a:cubicBezTo>
                    <a:pt x="18505" y="172664"/>
                    <a:pt x="12099" y="170011"/>
                    <a:pt x="7376" y="165288"/>
                  </a:cubicBezTo>
                  <a:cubicBezTo>
                    <a:pt x="2653" y="160565"/>
                    <a:pt x="0" y="154160"/>
                    <a:pt x="0" y="147481"/>
                  </a:cubicBezTo>
                  <a:lnTo>
                    <a:pt x="0" y="25184"/>
                  </a:lnTo>
                  <a:cubicBezTo>
                    <a:pt x="0" y="18505"/>
                    <a:pt x="2653" y="12099"/>
                    <a:pt x="7376" y="7376"/>
                  </a:cubicBezTo>
                  <a:cubicBezTo>
                    <a:pt x="12099" y="2653"/>
                    <a:pt x="18505" y="0"/>
                    <a:pt x="25184" y="0"/>
                  </a:cubicBezTo>
                  <a:close/>
                </a:path>
              </a:pathLst>
            </a:custGeom>
            <a:solidFill>
              <a:srgbClr val="3DD1E3"/>
            </a:solidFill>
          </p:spPr>
          <p:txBody>
            <a:bodyPr/>
            <a:lstStyle/>
            <a:p>
              <a:endParaRPr lang="en-US"/>
            </a:p>
          </p:txBody>
        </p:sp>
        <p:sp>
          <p:nvSpPr>
            <p:cNvPr id="16" name="TextBox 16"/>
            <p:cNvSpPr txBox="1"/>
            <p:nvPr/>
          </p:nvSpPr>
          <p:spPr>
            <a:xfrm>
              <a:off x="0" y="-76200"/>
              <a:ext cx="2277165" cy="248864"/>
            </a:xfrm>
            <a:prstGeom prst="rect">
              <a:avLst/>
            </a:prstGeom>
          </p:spPr>
          <p:txBody>
            <a:bodyPr lIns="50800" tIns="50800" rIns="50800" bIns="50800" rtlCol="0" anchor="ctr"/>
            <a:lstStyle/>
            <a:p>
              <a:pPr algn="ctr">
                <a:lnSpc>
                  <a:spcPts val="2563"/>
                </a:lnSpc>
              </a:pPr>
              <a:endParaRPr/>
            </a:p>
          </p:txBody>
        </p:sp>
      </p:grpSp>
      <p:sp>
        <p:nvSpPr>
          <p:cNvPr id="17" name="TextBox 17"/>
          <p:cNvSpPr txBox="1"/>
          <p:nvPr/>
        </p:nvSpPr>
        <p:spPr>
          <a:xfrm>
            <a:off x="2140906" y="3961621"/>
            <a:ext cx="5503649" cy="273685"/>
          </a:xfrm>
          <a:prstGeom prst="rect">
            <a:avLst/>
          </a:prstGeom>
        </p:spPr>
        <p:txBody>
          <a:bodyPr lIns="0" tIns="0" rIns="0" bIns="0" rtlCol="0" anchor="t">
            <a:spAutoFit/>
          </a:bodyPr>
          <a:lstStyle/>
          <a:p>
            <a:pPr algn="ctr">
              <a:lnSpc>
                <a:spcPts val="2240"/>
              </a:lnSpc>
            </a:pPr>
            <a:r>
              <a:rPr lang="en-US" sz="1600" b="1">
                <a:solidFill>
                  <a:srgbClr val="000000"/>
                </a:solidFill>
                <a:latin typeface="Poppins Medium Bold"/>
                <a:ea typeface="Poppins Medium Bold"/>
                <a:cs typeface="Poppins Medium Bold"/>
                <a:sym typeface="Poppins Medium Bold"/>
              </a:rPr>
              <a:t>Communication Accommodations may include: </a:t>
            </a:r>
          </a:p>
        </p:txBody>
      </p:sp>
      <p:sp>
        <p:nvSpPr>
          <p:cNvPr id="18" name="Freeform 18"/>
          <p:cNvSpPr/>
          <p:nvPr/>
        </p:nvSpPr>
        <p:spPr>
          <a:xfrm>
            <a:off x="5052937" y="4633820"/>
            <a:ext cx="314994" cy="291742"/>
          </a:xfrm>
          <a:custGeom>
            <a:avLst/>
            <a:gdLst/>
            <a:ahLst/>
            <a:cxnLst/>
            <a:rect l="l" t="t" r="r" b="b"/>
            <a:pathLst>
              <a:path w="314994" h="291742">
                <a:moveTo>
                  <a:pt x="0" y="0"/>
                </a:moveTo>
                <a:lnTo>
                  <a:pt x="314993" y="0"/>
                </a:lnTo>
                <a:lnTo>
                  <a:pt x="314993" y="291742"/>
                </a:lnTo>
                <a:lnTo>
                  <a:pt x="0" y="291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9"/>
          <p:cNvSpPr txBox="1"/>
          <p:nvPr/>
        </p:nvSpPr>
        <p:spPr>
          <a:xfrm>
            <a:off x="5533255" y="4500470"/>
            <a:ext cx="3910730" cy="361950"/>
          </a:xfrm>
          <a:prstGeom prst="rect">
            <a:avLst/>
          </a:prstGeom>
        </p:spPr>
        <p:txBody>
          <a:bodyPr lIns="0" tIns="0" rIns="0" bIns="0" rtlCol="0" anchor="t">
            <a:spAutoFit/>
          </a:bodyPr>
          <a:lstStyle/>
          <a:p>
            <a:pPr algn="l">
              <a:lnSpc>
                <a:spcPts val="3000"/>
              </a:lnSpc>
            </a:pPr>
            <a:r>
              <a:rPr lang="en-US" sz="1500" b="1">
                <a:solidFill>
                  <a:srgbClr val="000000"/>
                </a:solidFill>
                <a:latin typeface="Poppins Bold"/>
                <a:ea typeface="Poppins Bold"/>
                <a:cs typeface="Poppins Bold"/>
                <a:sym typeface="Poppins Bold"/>
              </a:rPr>
              <a:t>Provide handouts</a:t>
            </a:r>
            <a:r>
              <a:rPr lang="en-US" sz="1500">
                <a:solidFill>
                  <a:srgbClr val="000000"/>
                </a:solidFill>
                <a:latin typeface="Poppins"/>
                <a:ea typeface="Poppins"/>
                <a:cs typeface="Poppins"/>
                <a:sym typeface="Poppins"/>
              </a:rPr>
              <a:t> of questions</a:t>
            </a:r>
          </a:p>
        </p:txBody>
      </p:sp>
      <p:sp>
        <p:nvSpPr>
          <p:cNvPr id="20" name="Freeform 20"/>
          <p:cNvSpPr/>
          <p:nvPr/>
        </p:nvSpPr>
        <p:spPr>
          <a:xfrm>
            <a:off x="5052937" y="5132215"/>
            <a:ext cx="314994" cy="291742"/>
          </a:xfrm>
          <a:custGeom>
            <a:avLst/>
            <a:gdLst/>
            <a:ahLst/>
            <a:cxnLst/>
            <a:rect l="l" t="t" r="r" b="b"/>
            <a:pathLst>
              <a:path w="314994" h="291742">
                <a:moveTo>
                  <a:pt x="0" y="0"/>
                </a:moveTo>
                <a:lnTo>
                  <a:pt x="314993" y="0"/>
                </a:lnTo>
                <a:lnTo>
                  <a:pt x="314993" y="291742"/>
                </a:lnTo>
                <a:lnTo>
                  <a:pt x="0" y="291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1" name="TextBox 21"/>
          <p:cNvSpPr txBox="1"/>
          <p:nvPr/>
        </p:nvSpPr>
        <p:spPr>
          <a:xfrm>
            <a:off x="5533255" y="5113165"/>
            <a:ext cx="4054216" cy="247650"/>
          </a:xfrm>
          <a:prstGeom prst="rect">
            <a:avLst/>
          </a:prstGeom>
        </p:spPr>
        <p:txBody>
          <a:bodyPr lIns="0" tIns="0" rIns="0" bIns="0" rtlCol="0" anchor="t">
            <a:spAutoFit/>
          </a:bodyPr>
          <a:lstStyle/>
          <a:p>
            <a:pPr algn="l">
              <a:lnSpc>
                <a:spcPts val="1800"/>
              </a:lnSpc>
            </a:pPr>
            <a:r>
              <a:rPr lang="en-US" sz="1500">
                <a:solidFill>
                  <a:srgbClr val="000000"/>
                </a:solidFill>
                <a:latin typeface="Poppins"/>
                <a:ea typeface="Poppins"/>
                <a:cs typeface="Poppins"/>
                <a:sym typeface="Poppins"/>
              </a:rPr>
              <a:t>Allow</a:t>
            </a:r>
            <a:r>
              <a:rPr lang="en-US" sz="1500" b="1">
                <a:solidFill>
                  <a:srgbClr val="000000"/>
                </a:solidFill>
                <a:latin typeface="Poppins Bold"/>
                <a:ea typeface="Poppins Bold"/>
                <a:cs typeface="Poppins Bold"/>
                <a:sym typeface="Poppins Bold"/>
              </a:rPr>
              <a:t> written communication</a:t>
            </a:r>
            <a:r>
              <a:rPr lang="en-US" sz="1500">
                <a:solidFill>
                  <a:srgbClr val="000000"/>
                </a:solidFill>
                <a:latin typeface="Poppins"/>
                <a:ea typeface="Poppins"/>
                <a:cs typeface="Poppins"/>
                <a:sym typeface="Poppins"/>
              </a:rPr>
              <a:t>/responses</a:t>
            </a:r>
          </a:p>
        </p:txBody>
      </p:sp>
      <p:sp>
        <p:nvSpPr>
          <p:cNvPr id="22" name="Freeform 22"/>
          <p:cNvSpPr/>
          <p:nvPr/>
        </p:nvSpPr>
        <p:spPr>
          <a:xfrm>
            <a:off x="5056065" y="5633507"/>
            <a:ext cx="311865" cy="288844"/>
          </a:xfrm>
          <a:custGeom>
            <a:avLst/>
            <a:gdLst/>
            <a:ahLst/>
            <a:cxnLst/>
            <a:rect l="l" t="t" r="r" b="b"/>
            <a:pathLst>
              <a:path w="311865" h="288844">
                <a:moveTo>
                  <a:pt x="0" y="0"/>
                </a:moveTo>
                <a:lnTo>
                  <a:pt x="311865" y="0"/>
                </a:lnTo>
                <a:lnTo>
                  <a:pt x="311865" y="288844"/>
                </a:lnTo>
                <a:lnTo>
                  <a:pt x="0" y="288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23"/>
          <p:cNvSpPr txBox="1"/>
          <p:nvPr/>
        </p:nvSpPr>
        <p:spPr>
          <a:xfrm>
            <a:off x="5533255" y="5611559"/>
            <a:ext cx="4054216" cy="247650"/>
          </a:xfrm>
          <a:prstGeom prst="rect">
            <a:avLst/>
          </a:prstGeom>
        </p:spPr>
        <p:txBody>
          <a:bodyPr lIns="0" tIns="0" rIns="0" bIns="0" rtlCol="0" anchor="t">
            <a:spAutoFit/>
          </a:bodyPr>
          <a:lstStyle/>
          <a:p>
            <a:pPr algn="l">
              <a:lnSpc>
                <a:spcPts val="1800"/>
              </a:lnSpc>
            </a:pPr>
            <a:r>
              <a:rPr lang="en-US" sz="1500">
                <a:solidFill>
                  <a:srgbClr val="000000"/>
                </a:solidFill>
                <a:latin typeface="Poppins"/>
                <a:ea typeface="Poppins"/>
                <a:cs typeface="Poppins"/>
                <a:sym typeface="Poppins"/>
              </a:rPr>
              <a:t>Interview </a:t>
            </a:r>
            <a:r>
              <a:rPr lang="en-US" sz="1500" b="1">
                <a:solidFill>
                  <a:srgbClr val="000000"/>
                </a:solidFill>
                <a:latin typeface="Poppins Bold"/>
                <a:ea typeface="Poppins Bold"/>
                <a:cs typeface="Poppins Bold"/>
                <a:sym typeface="Poppins Bold"/>
              </a:rPr>
              <a:t>face-to-face</a:t>
            </a:r>
          </a:p>
        </p:txBody>
      </p:sp>
      <p:sp>
        <p:nvSpPr>
          <p:cNvPr id="24" name="Freeform 24"/>
          <p:cNvSpPr/>
          <p:nvPr/>
        </p:nvSpPr>
        <p:spPr>
          <a:xfrm>
            <a:off x="5052937" y="6129003"/>
            <a:ext cx="314994" cy="291742"/>
          </a:xfrm>
          <a:custGeom>
            <a:avLst/>
            <a:gdLst/>
            <a:ahLst/>
            <a:cxnLst/>
            <a:rect l="l" t="t" r="r" b="b"/>
            <a:pathLst>
              <a:path w="314994" h="291742">
                <a:moveTo>
                  <a:pt x="0" y="0"/>
                </a:moveTo>
                <a:lnTo>
                  <a:pt x="314993" y="0"/>
                </a:lnTo>
                <a:lnTo>
                  <a:pt x="314993" y="291742"/>
                </a:lnTo>
                <a:lnTo>
                  <a:pt x="0" y="2917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25"/>
          <p:cNvSpPr txBox="1"/>
          <p:nvPr/>
        </p:nvSpPr>
        <p:spPr>
          <a:xfrm>
            <a:off x="5533255" y="6109953"/>
            <a:ext cx="4054216" cy="476250"/>
          </a:xfrm>
          <a:prstGeom prst="rect">
            <a:avLst/>
          </a:prstGeom>
        </p:spPr>
        <p:txBody>
          <a:bodyPr lIns="0" tIns="0" rIns="0" bIns="0" rtlCol="0" anchor="t">
            <a:spAutoFit/>
          </a:bodyPr>
          <a:lstStyle/>
          <a:p>
            <a:pPr algn="l">
              <a:lnSpc>
                <a:spcPts val="1800"/>
              </a:lnSpc>
            </a:pPr>
            <a:r>
              <a:rPr lang="en-US" sz="1500" b="1">
                <a:solidFill>
                  <a:srgbClr val="000000"/>
                </a:solidFill>
                <a:latin typeface="Poppins Bold"/>
                <a:ea typeface="Poppins Bold"/>
                <a:cs typeface="Poppins Bold"/>
                <a:sym typeface="Poppins Bold"/>
              </a:rPr>
              <a:t>Use pictures or symbols</a:t>
            </a:r>
            <a:r>
              <a:rPr lang="en-US" sz="1500">
                <a:solidFill>
                  <a:srgbClr val="000000"/>
                </a:solidFill>
                <a:latin typeface="Poppins"/>
                <a:ea typeface="Poppins"/>
                <a:cs typeface="Poppins"/>
                <a:sym typeface="Poppins"/>
              </a:rPr>
              <a:t> to convey meaning</a:t>
            </a:r>
          </a:p>
        </p:txBody>
      </p:sp>
      <p:sp>
        <p:nvSpPr>
          <p:cNvPr id="26" name="Freeform 26"/>
          <p:cNvSpPr/>
          <p:nvPr/>
        </p:nvSpPr>
        <p:spPr>
          <a:xfrm>
            <a:off x="5056065" y="6757653"/>
            <a:ext cx="311865" cy="288844"/>
          </a:xfrm>
          <a:custGeom>
            <a:avLst/>
            <a:gdLst/>
            <a:ahLst/>
            <a:cxnLst/>
            <a:rect l="l" t="t" r="r" b="b"/>
            <a:pathLst>
              <a:path w="311865" h="288844">
                <a:moveTo>
                  <a:pt x="0" y="0"/>
                </a:moveTo>
                <a:lnTo>
                  <a:pt x="311865" y="0"/>
                </a:lnTo>
                <a:lnTo>
                  <a:pt x="311865" y="288845"/>
                </a:lnTo>
                <a:lnTo>
                  <a:pt x="0" y="2888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27"/>
          <p:cNvSpPr txBox="1"/>
          <p:nvPr/>
        </p:nvSpPr>
        <p:spPr>
          <a:xfrm>
            <a:off x="5617447" y="6738603"/>
            <a:ext cx="4054216" cy="476250"/>
          </a:xfrm>
          <a:prstGeom prst="rect">
            <a:avLst/>
          </a:prstGeom>
        </p:spPr>
        <p:txBody>
          <a:bodyPr lIns="0" tIns="0" rIns="0" bIns="0" rtlCol="0" anchor="t">
            <a:spAutoFit/>
          </a:bodyPr>
          <a:lstStyle/>
          <a:p>
            <a:pPr algn="l">
              <a:lnSpc>
                <a:spcPts val="1800"/>
              </a:lnSpc>
            </a:pPr>
            <a:r>
              <a:rPr lang="en-US" sz="1500">
                <a:solidFill>
                  <a:srgbClr val="000000"/>
                </a:solidFill>
                <a:latin typeface="Poppins"/>
                <a:ea typeface="Poppins"/>
                <a:cs typeface="Poppins"/>
                <a:sym typeface="Poppins"/>
              </a:rPr>
              <a:t>Use interpreters, hearing assistance devices, text to speech technology. </a:t>
            </a:r>
          </a:p>
        </p:txBody>
      </p:sp>
      <p:sp>
        <p:nvSpPr>
          <p:cNvPr id="28" name="Slide Number Placeholder 27">
            <a:extLst>
              <a:ext uri="{FF2B5EF4-FFF2-40B4-BE49-F238E27FC236}">
                <a16:creationId xmlns:a16="http://schemas.microsoft.com/office/drawing/2014/main" id="{F6F7D838-0B38-64BF-46A5-E6D80F5248F9}"/>
              </a:ext>
            </a:extLst>
          </p:cNvPr>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028264" y="3335146"/>
            <a:ext cx="3546507"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834583"/>
            <a:ext cx="562156" cy="5646034"/>
            <a:chOff x="0" y="0"/>
            <a:chExt cx="356553" cy="3581049"/>
          </a:xfrm>
        </p:grpSpPr>
        <p:sp>
          <p:nvSpPr>
            <p:cNvPr id="4" name="Freeform 4"/>
            <p:cNvSpPr/>
            <p:nvPr/>
          </p:nvSpPr>
          <p:spPr>
            <a:xfrm>
              <a:off x="0" y="0"/>
              <a:ext cx="356553" cy="3581049"/>
            </a:xfrm>
            <a:custGeom>
              <a:avLst/>
              <a:gdLst/>
              <a:ahLst/>
              <a:cxnLst/>
              <a:rect l="l" t="t" r="r" b="b"/>
              <a:pathLst>
                <a:path w="356553" h="3581049">
                  <a:moveTo>
                    <a:pt x="0" y="0"/>
                  </a:moveTo>
                  <a:lnTo>
                    <a:pt x="356553" y="0"/>
                  </a:lnTo>
                  <a:lnTo>
                    <a:pt x="356553" y="3581049"/>
                  </a:lnTo>
                  <a:lnTo>
                    <a:pt x="0" y="3581049"/>
                  </a:lnTo>
                  <a:close/>
                </a:path>
              </a:pathLst>
            </a:custGeom>
            <a:solidFill>
              <a:srgbClr val="18445D"/>
            </a:solidFill>
          </p:spPr>
          <p:txBody>
            <a:bodyPr/>
            <a:lstStyle/>
            <a:p>
              <a:endParaRPr lang="en-US"/>
            </a:p>
          </p:txBody>
        </p:sp>
      </p:grpSp>
      <p:sp>
        <p:nvSpPr>
          <p:cNvPr id="5" name="Freeform 5"/>
          <p:cNvSpPr/>
          <p:nvPr/>
        </p:nvSpPr>
        <p:spPr>
          <a:xfrm>
            <a:off x="362904" y="1714260"/>
            <a:ext cx="3886680" cy="3886680"/>
          </a:xfrm>
          <a:custGeom>
            <a:avLst/>
            <a:gdLst/>
            <a:ahLst/>
            <a:cxnLst/>
            <a:rect l="l" t="t" r="r" b="b"/>
            <a:pathLst>
              <a:path w="3886680" h="3886680">
                <a:moveTo>
                  <a:pt x="0" y="0"/>
                </a:moveTo>
                <a:lnTo>
                  <a:pt x="3886680" y="0"/>
                </a:lnTo>
                <a:lnTo>
                  <a:pt x="3886680" y="3886680"/>
                </a:lnTo>
                <a:lnTo>
                  <a:pt x="0" y="38866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4580956" y="3769870"/>
            <a:ext cx="4441124" cy="2675890"/>
          </a:xfrm>
          <a:prstGeom prst="rect">
            <a:avLst/>
          </a:prstGeom>
        </p:spPr>
        <p:txBody>
          <a:bodyPr lIns="0" tIns="0" rIns="0" bIns="0" rtlCol="0" anchor="t">
            <a:spAutoFit/>
          </a:bodyPr>
          <a:lstStyle/>
          <a:p>
            <a:pPr algn="ctr">
              <a:lnSpc>
                <a:spcPts val="2660"/>
              </a:lnSpc>
            </a:pPr>
            <a:r>
              <a:rPr lang="en-US" sz="1900">
                <a:solidFill>
                  <a:srgbClr val="000000"/>
                </a:solidFill>
                <a:latin typeface="Poppins"/>
                <a:ea typeface="Poppins"/>
                <a:cs typeface="Poppins"/>
                <a:sym typeface="Poppins"/>
              </a:rPr>
              <a:t>Asking about non-disclosed information could constitute unauthorized collection of data, potentially resulting in an admissions process that is biased and unfair (</a:t>
            </a:r>
            <a:r>
              <a:rPr lang="en-US" sz="1900" u="sng">
                <a:solidFill>
                  <a:srgbClr val="000000"/>
                </a:solidFill>
                <a:latin typeface="Poppins"/>
                <a:ea typeface="Poppins"/>
                <a:cs typeface="Poppins"/>
                <a:sym typeface="Poppins"/>
                <a:hlinkClick r:id="rId5" tooltip="https://prh.jobcorps.gov/Program%20Instruction%20Notices/PRH%20Program%20Instruction%20Notices/PY%2014/Program%20Instruction%20Notice%2014-24%20Unauthorized%20Collection%20of%20Health%20Disability%20or%20Other%20Personal%20Information/Program%20Instruction%20Notice%2014-24%20Collection%20of%20Student%20Information.pdf"/>
              </a:rPr>
              <a:t>Program Instruction 14-24</a:t>
            </a:r>
            <a:r>
              <a:rPr lang="en-US" sz="1900">
                <a:solidFill>
                  <a:srgbClr val="000000"/>
                </a:solidFill>
                <a:latin typeface="Poppins"/>
                <a:ea typeface="Poppins"/>
                <a:cs typeface="Poppins"/>
                <a:sym typeface="Poppins"/>
              </a:rPr>
              <a:t>)</a:t>
            </a:r>
          </a:p>
          <a:p>
            <a:pPr algn="l">
              <a:lnSpc>
                <a:spcPts val="2660"/>
              </a:lnSpc>
            </a:pPr>
            <a:endParaRPr lang="en-US" sz="1900">
              <a:solidFill>
                <a:srgbClr val="000000"/>
              </a:solidFill>
              <a:latin typeface="Poppins"/>
              <a:ea typeface="Poppins"/>
              <a:cs typeface="Poppins"/>
              <a:sym typeface="Poppins"/>
            </a:endParaRPr>
          </a:p>
        </p:txBody>
      </p:sp>
      <p:sp>
        <p:nvSpPr>
          <p:cNvPr id="7" name="TextBox 7"/>
          <p:cNvSpPr txBox="1"/>
          <p:nvPr/>
        </p:nvSpPr>
        <p:spPr>
          <a:xfrm>
            <a:off x="4551620" y="1157730"/>
            <a:ext cx="4441124" cy="1682115"/>
          </a:xfrm>
          <a:prstGeom prst="rect">
            <a:avLst/>
          </a:prstGeom>
        </p:spPr>
        <p:txBody>
          <a:bodyPr lIns="0" tIns="0" rIns="0" bIns="0" rtlCol="0" anchor="t">
            <a:spAutoFit/>
          </a:bodyPr>
          <a:lstStyle/>
          <a:p>
            <a:pPr algn="ctr">
              <a:lnSpc>
                <a:spcPts val="3359"/>
              </a:lnSpc>
            </a:pPr>
            <a:r>
              <a:rPr lang="en-US" sz="2399" b="1">
                <a:solidFill>
                  <a:srgbClr val="000000"/>
                </a:solidFill>
                <a:latin typeface="Poppins Semi-Bold"/>
                <a:ea typeface="Poppins Semi-Bold"/>
                <a:cs typeface="Poppins Semi-Bold"/>
                <a:sym typeface="Poppins Semi-Bold"/>
              </a:rPr>
              <a:t>You can only ask about </a:t>
            </a:r>
            <a:r>
              <a:rPr lang="en-US" sz="2399" b="1">
                <a:solidFill>
                  <a:srgbClr val="BC1823"/>
                </a:solidFill>
                <a:latin typeface="Poppins Semi-Bold"/>
                <a:ea typeface="Poppins Semi-Bold"/>
                <a:cs typeface="Poppins Semi-Bold"/>
                <a:sym typeface="Poppins Semi-Bold"/>
              </a:rPr>
              <a:t>DISCLOSED</a:t>
            </a:r>
            <a:r>
              <a:rPr lang="en-US" sz="2399" b="1">
                <a:solidFill>
                  <a:srgbClr val="000000"/>
                </a:solidFill>
                <a:latin typeface="Poppins Semi-Bold"/>
                <a:ea typeface="Poppins Semi-Bold"/>
                <a:cs typeface="Poppins Semi-Bold"/>
                <a:sym typeface="Poppins Semi-Bold"/>
              </a:rPr>
              <a:t> </a:t>
            </a:r>
            <a:r>
              <a:rPr lang="en-US" sz="2399" b="1">
                <a:solidFill>
                  <a:srgbClr val="2D8BBA"/>
                </a:solidFill>
                <a:latin typeface="Poppins Semi-Bold"/>
                <a:ea typeface="Poppins Semi-Bold"/>
                <a:cs typeface="Poppins Semi-Bold"/>
                <a:sym typeface="Poppins Semi-Bold"/>
              </a:rPr>
              <a:t>mental health diagnoses, conditions, symptoms, and behaviors. </a:t>
            </a:r>
          </a:p>
        </p:txBody>
      </p:sp>
      <p:sp>
        <p:nvSpPr>
          <p:cNvPr id="8" name="Slide Number Placeholder 7">
            <a:extLst>
              <a:ext uri="{FF2B5EF4-FFF2-40B4-BE49-F238E27FC236}">
                <a16:creationId xmlns:a16="http://schemas.microsoft.com/office/drawing/2014/main" id="{2811617B-8044-9D5A-391A-BE31D1C26303}"/>
              </a:ext>
            </a:extLst>
          </p:cNvPr>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469901"/>
            <a:ext cx="10005712" cy="1443584"/>
            <a:chOff x="0" y="0"/>
            <a:chExt cx="6346215" cy="915607"/>
          </a:xfrm>
        </p:grpSpPr>
        <p:sp>
          <p:nvSpPr>
            <p:cNvPr id="3" name="Freeform 3"/>
            <p:cNvSpPr/>
            <p:nvPr/>
          </p:nvSpPr>
          <p:spPr>
            <a:xfrm>
              <a:off x="0" y="0"/>
              <a:ext cx="6346215" cy="915607"/>
            </a:xfrm>
            <a:custGeom>
              <a:avLst/>
              <a:gdLst/>
              <a:ahLst/>
              <a:cxnLst/>
              <a:rect l="l" t="t" r="r" b="b"/>
              <a:pathLst>
                <a:path w="6346215" h="915607">
                  <a:moveTo>
                    <a:pt x="0" y="0"/>
                  </a:moveTo>
                  <a:lnTo>
                    <a:pt x="6346215" y="0"/>
                  </a:lnTo>
                  <a:lnTo>
                    <a:pt x="6346215" y="915607"/>
                  </a:lnTo>
                  <a:lnTo>
                    <a:pt x="0" y="915607"/>
                  </a:lnTo>
                  <a:close/>
                </a:path>
              </a:pathLst>
            </a:custGeom>
            <a:solidFill>
              <a:srgbClr val="18445D"/>
            </a:solidFill>
          </p:spPr>
          <p:txBody>
            <a:bodyPr/>
            <a:lstStyle/>
            <a:p>
              <a:endParaRPr lang="en-US"/>
            </a:p>
          </p:txBody>
        </p:sp>
      </p:grpSp>
      <p:sp>
        <p:nvSpPr>
          <p:cNvPr id="4" name="TextBox 4"/>
          <p:cNvSpPr txBox="1"/>
          <p:nvPr/>
        </p:nvSpPr>
        <p:spPr>
          <a:xfrm>
            <a:off x="1362408" y="719888"/>
            <a:ext cx="7796041" cy="895985"/>
          </a:xfrm>
          <a:prstGeom prst="rect">
            <a:avLst/>
          </a:prstGeom>
        </p:spPr>
        <p:txBody>
          <a:bodyPr lIns="0" tIns="0" rIns="0" bIns="0" rtlCol="0" anchor="t">
            <a:spAutoFit/>
          </a:bodyPr>
          <a:lstStyle/>
          <a:p>
            <a:pPr algn="r">
              <a:lnSpc>
                <a:spcPts val="3640"/>
              </a:lnSpc>
            </a:pPr>
            <a:r>
              <a:rPr lang="en-US" sz="2600" b="1">
                <a:solidFill>
                  <a:srgbClr val="FFFFFF"/>
                </a:solidFill>
                <a:latin typeface="Montserrat Ultra-Bold"/>
                <a:ea typeface="Montserrat Ultra-Bold"/>
                <a:cs typeface="Montserrat Ultra-Bold"/>
                <a:sym typeface="Montserrat Ultra-Bold"/>
              </a:rPr>
              <a:t>Focus on CURRENT symptoms, behaviors and functioning. </a:t>
            </a:r>
          </a:p>
        </p:txBody>
      </p:sp>
      <p:sp>
        <p:nvSpPr>
          <p:cNvPr id="5" name="TextBox 5"/>
          <p:cNvSpPr txBox="1"/>
          <p:nvPr/>
        </p:nvSpPr>
        <p:spPr>
          <a:xfrm>
            <a:off x="4363320" y="2215515"/>
            <a:ext cx="4576165" cy="2722245"/>
          </a:xfrm>
          <a:prstGeom prst="rect">
            <a:avLst/>
          </a:prstGeom>
        </p:spPr>
        <p:txBody>
          <a:bodyPr lIns="0" tIns="0" rIns="0" bIns="0" rtlCol="0" anchor="t">
            <a:spAutoFit/>
          </a:bodyPr>
          <a:lstStyle/>
          <a:p>
            <a:pPr algn="l">
              <a:lnSpc>
                <a:spcPts val="3600"/>
              </a:lnSpc>
            </a:pPr>
            <a:r>
              <a:rPr lang="en-US" sz="1800">
                <a:solidFill>
                  <a:srgbClr val="000000"/>
                </a:solidFill>
                <a:latin typeface="Poppins"/>
                <a:ea typeface="Poppins"/>
                <a:cs typeface="Poppins"/>
                <a:sym typeface="Poppins"/>
              </a:rPr>
              <a:t>Gather information about: </a:t>
            </a:r>
          </a:p>
          <a:p>
            <a:pPr marL="388620" lvl="1" indent="-194310" algn="l">
              <a:lnSpc>
                <a:spcPts val="3600"/>
              </a:lnSpc>
              <a:buFont typeface="Arial"/>
              <a:buChar char="•"/>
            </a:pPr>
            <a:r>
              <a:rPr lang="en-US" sz="1800">
                <a:solidFill>
                  <a:srgbClr val="000000"/>
                </a:solidFill>
                <a:latin typeface="Poppins"/>
                <a:ea typeface="Poppins"/>
                <a:cs typeface="Poppins"/>
                <a:sym typeface="Poppins"/>
              </a:rPr>
              <a:t>Frequency, severity, and chronicity</a:t>
            </a:r>
          </a:p>
          <a:p>
            <a:pPr marL="388620" lvl="1" indent="-194310" algn="l">
              <a:lnSpc>
                <a:spcPts val="3600"/>
              </a:lnSpc>
              <a:buFont typeface="Arial"/>
              <a:buChar char="•"/>
            </a:pPr>
            <a:r>
              <a:rPr lang="en-US" sz="1800">
                <a:solidFill>
                  <a:srgbClr val="000000"/>
                </a:solidFill>
                <a:latin typeface="Poppins"/>
                <a:ea typeface="Poppins"/>
                <a:cs typeface="Poppins"/>
                <a:sym typeface="Poppins"/>
              </a:rPr>
              <a:t>Whether/how symptoms interfere with functioning</a:t>
            </a:r>
          </a:p>
          <a:p>
            <a:pPr marL="388620" lvl="1" indent="-194310" algn="l">
              <a:lnSpc>
                <a:spcPts val="3600"/>
              </a:lnSpc>
              <a:buFont typeface="Arial"/>
              <a:buChar char="•"/>
            </a:pPr>
            <a:r>
              <a:rPr lang="en-US" sz="1800">
                <a:solidFill>
                  <a:srgbClr val="000000"/>
                </a:solidFill>
                <a:latin typeface="Poppins"/>
                <a:ea typeface="Poppins"/>
                <a:cs typeface="Poppins"/>
                <a:sym typeface="Poppins"/>
              </a:rPr>
              <a:t>Current treatments and adherence</a:t>
            </a:r>
          </a:p>
          <a:p>
            <a:pPr marL="388620" lvl="1" indent="-194310" algn="l">
              <a:lnSpc>
                <a:spcPts val="3600"/>
              </a:lnSpc>
              <a:buFont typeface="Arial"/>
              <a:buChar char="•"/>
            </a:pPr>
            <a:r>
              <a:rPr lang="en-US" sz="1800">
                <a:solidFill>
                  <a:srgbClr val="000000"/>
                </a:solidFill>
                <a:latin typeface="Poppins"/>
                <a:ea typeface="Poppins"/>
                <a:cs typeface="Poppins"/>
                <a:sym typeface="Poppins"/>
              </a:rPr>
              <a:t>Coping strategies</a:t>
            </a:r>
          </a:p>
        </p:txBody>
      </p:sp>
      <p:grpSp>
        <p:nvGrpSpPr>
          <p:cNvPr id="6" name="Group 6"/>
          <p:cNvGrpSpPr/>
          <p:nvPr/>
        </p:nvGrpSpPr>
        <p:grpSpPr>
          <a:xfrm>
            <a:off x="3793534" y="5412580"/>
            <a:ext cx="5715738" cy="1556361"/>
            <a:chOff x="0" y="0"/>
            <a:chExt cx="1121983" cy="305509"/>
          </a:xfrm>
        </p:grpSpPr>
        <p:sp>
          <p:nvSpPr>
            <p:cNvPr id="7" name="Freeform 7"/>
            <p:cNvSpPr/>
            <p:nvPr/>
          </p:nvSpPr>
          <p:spPr>
            <a:xfrm>
              <a:off x="0" y="0"/>
              <a:ext cx="1121983" cy="305509"/>
            </a:xfrm>
            <a:custGeom>
              <a:avLst/>
              <a:gdLst/>
              <a:ahLst/>
              <a:cxnLst/>
              <a:rect l="l" t="t" r="r" b="b"/>
              <a:pathLst>
                <a:path w="1121983" h="305509">
                  <a:moveTo>
                    <a:pt x="0" y="0"/>
                  </a:moveTo>
                  <a:lnTo>
                    <a:pt x="1121983" y="0"/>
                  </a:lnTo>
                  <a:lnTo>
                    <a:pt x="1121983" y="305509"/>
                  </a:lnTo>
                  <a:lnTo>
                    <a:pt x="0" y="305509"/>
                  </a:lnTo>
                  <a:close/>
                </a:path>
              </a:pathLst>
            </a:custGeom>
            <a:solidFill>
              <a:srgbClr val="3DD1E3"/>
            </a:solidFill>
            <a:ln w="28575" cap="sq">
              <a:solidFill>
                <a:srgbClr val="000000"/>
              </a:solidFill>
              <a:prstDash val="solid"/>
              <a:miter/>
            </a:ln>
          </p:spPr>
          <p:txBody>
            <a:bodyPr/>
            <a:lstStyle/>
            <a:p>
              <a:endParaRPr lang="en-US"/>
            </a:p>
          </p:txBody>
        </p:sp>
        <p:sp>
          <p:nvSpPr>
            <p:cNvPr id="8" name="TextBox 8"/>
            <p:cNvSpPr txBox="1"/>
            <p:nvPr/>
          </p:nvSpPr>
          <p:spPr>
            <a:xfrm>
              <a:off x="0" y="-76200"/>
              <a:ext cx="1121983" cy="381709"/>
            </a:xfrm>
            <a:prstGeom prst="rect">
              <a:avLst/>
            </a:prstGeom>
          </p:spPr>
          <p:txBody>
            <a:bodyPr lIns="50800" tIns="50800" rIns="50800" bIns="50800" rtlCol="0" anchor="ctr"/>
            <a:lstStyle/>
            <a:p>
              <a:pPr algn="ctr">
                <a:lnSpc>
                  <a:spcPts val="2563"/>
                </a:lnSpc>
              </a:pPr>
              <a:endParaRPr/>
            </a:p>
          </p:txBody>
        </p:sp>
      </p:grpSp>
      <p:sp>
        <p:nvSpPr>
          <p:cNvPr id="9" name="TextBox 9"/>
          <p:cNvSpPr txBox="1"/>
          <p:nvPr/>
        </p:nvSpPr>
        <p:spPr>
          <a:xfrm>
            <a:off x="4090421" y="5482197"/>
            <a:ext cx="5121964" cy="1369502"/>
          </a:xfrm>
          <a:prstGeom prst="rect">
            <a:avLst/>
          </a:prstGeom>
        </p:spPr>
        <p:txBody>
          <a:bodyPr lIns="0" tIns="0" rIns="0" bIns="0" rtlCol="0" anchor="t">
            <a:spAutoFit/>
          </a:bodyPr>
          <a:lstStyle/>
          <a:p>
            <a:pPr algn="ctr">
              <a:lnSpc>
                <a:spcPts val="2477"/>
              </a:lnSpc>
            </a:pPr>
            <a:r>
              <a:rPr lang="en-US" sz="1769">
                <a:solidFill>
                  <a:srgbClr val="000000"/>
                </a:solidFill>
                <a:latin typeface="Poppins"/>
                <a:ea typeface="Poppins"/>
                <a:cs typeface="Poppins"/>
                <a:sym typeface="Poppins"/>
              </a:rPr>
              <a:t>A recommendation of denial </a:t>
            </a:r>
            <a:r>
              <a:rPr lang="en-US" sz="1769" b="1">
                <a:solidFill>
                  <a:srgbClr val="BC1823"/>
                </a:solidFill>
                <a:latin typeface="Poppins Bold"/>
                <a:ea typeface="Poppins Bold"/>
                <a:cs typeface="Poppins Bold"/>
                <a:sym typeface="Poppins Bold"/>
              </a:rPr>
              <a:t>cannot be based only on historical information. </a:t>
            </a:r>
          </a:p>
          <a:p>
            <a:pPr algn="ctr">
              <a:lnSpc>
                <a:spcPts val="1102"/>
              </a:lnSpc>
            </a:pPr>
            <a:endParaRPr lang="en-US" sz="1769" b="1">
              <a:solidFill>
                <a:srgbClr val="BC1823"/>
              </a:solidFill>
              <a:latin typeface="Poppins Bold"/>
              <a:ea typeface="Poppins Bold"/>
              <a:cs typeface="Poppins Bold"/>
              <a:sym typeface="Poppins Bold"/>
            </a:endParaRPr>
          </a:p>
          <a:p>
            <a:pPr algn="ctr">
              <a:lnSpc>
                <a:spcPts val="2477"/>
              </a:lnSpc>
            </a:pPr>
            <a:r>
              <a:rPr lang="en-US" sz="1769">
                <a:solidFill>
                  <a:srgbClr val="000000"/>
                </a:solidFill>
                <a:latin typeface="Poppins"/>
                <a:ea typeface="Poppins"/>
                <a:cs typeface="Poppins"/>
                <a:sym typeface="Poppins"/>
              </a:rPr>
              <a:t>The applicant must have current symptoms and behaviors that require treatment. </a:t>
            </a:r>
          </a:p>
        </p:txBody>
      </p:sp>
      <p:sp>
        <p:nvSpPr>
          <p:cNvPr id="10" name="Freeform 10"/>
          <p:cNvSpPr/>
          <p:nvPr/>
        </p:nvSpPr>
        <p:spPr>
          <a:xfrm>
            <a:off x="344330" y="2080749"/>
            <a:ext cx="3449204" cy="4888192"/>
          </a:xfrm>
          <a:custGeom>
            <a:avLst/>
            <a:gdLst/>
            <a:ahLst/>
            <a:cxnLst/>
            <a:rect l="l" t="t" r="r" b="b"/>
            <a:pathLst>
              <a:path w="3449204" h="4888192">
                <a:moveTo>
                  <a:pt x="0" y="0"/>
                </a:moveTo>
                <a:lnTo>
                  <a:pt x="3449204" y="0"/>
                </a:lnTo>
                <a:lnTo>
                  <a:pt x="3449204" y="4888192"/>
                </a:lnTo>
                <a:lnTo>
                  <a:pt x="0" y="4888192"/>
                </a:lnTo>
                <a:lnTo>
                  <a:pt x="0" y="0"/>
                </a:lnTo>
                <a:close/>
              </a:path>
            </a:pathLst>
          </a:custGeom>
          <a:blipFill>
            <a:blip r:embed="rId3"/>
            <a:stretch>
              <a:fillRect l="-8104" r="-8104"/>
            </a:stretch>
          </a:blipFill>
        </p:spPr>
        <p:txBody>
          <a:bodyPr/>
          <a:lstStyle/>
          <a:p>
            <a:endParaRPr lang="en-US"/>
          </a:p>
        </p:txBody>
      </p:sp>
      <p:sp>
        <p:nvSpPr>
          <p:cNvPr id="11" name="Slide Number Placeholder 10">
            <a:extLst>
              <a:ext uri="{FF2B5EF4-FFF2-40B4-BE49-F238E27FC236}">
                <a16:creationId xmlns:a16="http://schemas.microsoft.com/office/drawing/2014/main" id="{E1D878FC-E550-21EF-1FD1-80C4EF385A0F}"/>
              </a:ext>
            </a:extLst>
          </p:cNvPr>
          <p:cNvSpPr>
            <a:spLocks noGrp="1"/>
          </p:cNvSpPr>
          <p:nvPr>
            <p:ph type="sldNum" sz="quarter" idx="12"/>
          </p:nvPr>
        </p:nvSpPr>
        <p:spPr>
          <a:xfrm>
            <a:off x="7375672" y="6992003"/>
            <a:ext cx="2133600" cy="365125"/>
          </a:xfrm>
        </p:spPr>
        <p:txBody>
          <a:bodyPr/>
          <a:lstStyle/>
          <a:p>
            <a:fld id="{B6F15528-21DE-4FAA-801E-634DDDAF4B2B}" type="slidenum">
              <a:rPr lang="en-US" smtClean="0"/>
              <a:pPr/>
              <a:t>17</a:t>
            </a:fld>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660956" y="1151449"/>
            <a:ext cx="8014241"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315200"/>
            <a:chOff x="0" y="0"/>
            <a:chExt cx="356553" cy="4639733"/>
          </a:xfrm>
        </p:grpSpPr>
        <p:sp>
          <p:nvSpPr>
            <p:cNvPr id="4" name="Freeform 4"/>
            <p:cNvSpPr/>
            <p:nvPr/>
          </p:nvSpPr>
          <p:spPr>
            <a:xfrm>
              <a:off x="0" y="0"/>
              <a:ext cx="356553" cy="4639733"/>
            </a:xfrm>
            <a:custGeom>
              <a:avLst/>
              <a:gdLst/>
              <a:ahLst/>
              <a:cxnLst/>
              <a:rect l="l" t="t" r="r" b="b"/>
              <a:pathLst>
                <a:path w="356553" h="4639733">
                  <a:moveTo>
                    <a:pt x="0" y="0"/>
                  </a:moveTo>
                  <a:lnTo>
                    <a:pt x="356553" y="0"/>
                  </a:lnTo>
                  <a:lnTo>
                    <a:pt x="356553" y="4639733"/>
                  </a:lnTo>
                  <a:lnTo>
                    <a:pt x="0" y="4639733"/>
                  </a:lnTo>
                  <a:close/>
                </a:path>
              </a:pathLst>
            </a:custGeom>
            <a:solidFill>
              <a:srgbClr val="18445D"/>
            </a:solidFill>
          </p:spPr>
          <p:txBody>
            <a:bodyPr/>
            <a:lstStyle/>
            <a:p>
              <a:endParaRPr lang="en-US"/>
            </a:p>
          </p:txBody>
        </p:sp>
      </p:grpSp>
      <p:grpSp>
        <p:nvGrpSpPr>
          <p:cNvPr id="5" name="Group 5"/>
          <p:cNvGrpSpPr/>
          <p:nvPr/>
        </p:nvGrpSpPr>
        <p:grpSpPr>
          <a:xfrm>
            <a:off x="0" y="1437199"/>
            <a:ext cx="9832787" cy="674206"/>
            <a:chOff x="0" y="0"/>
            <a:chExt cx="6236536" cy="427621"/>
          </a:xfrm>
        </p:grpSpPr>
        <p:sp>
          <p:nvSpPr>
            <p:cNvPr id="6" name="Freeform 6"/>
            <p:cNvSpPr/>
            <p:nvPr/>
          </p:nvSpPr>
          <p:spPr>
            <a:xfrm>
              <a:off x="0" y="0"/>
              <a:ext cx="6236536" cy="427621"/>
            </a:xfrm>
            <a:custGeom>
              <a:avLst/>
              <a:gdLst/>
              <a:ahLst/>
              <a:cxnLst/>
              <a:rect l="l" t="t" r="r" b="b"/>
              <a:pathLst>
                <a:path w="6236536" h="427621">
                  <a:moveTo>
                    <a:pt x="0" y="0"/>
                  </a:moveTo>
                  <a:lnTo>
                    <a:pt x="6236536" y="0"/>
                  </a:lnTo>
                  <a:lnTo>
                    <a:pt x="6236536" y="427621"/>
                  </a:lnTo>
                  <a:lnTo>
                    <a:pt x="0" y="427621"/>
                  </a:lnTo>
                  <a:close/>
                </a:path>
              </a:pathLst>
            </a:custGeom>
            <a:solidFill>
              <a:srgbClr val="18445D"/>
            </a:solidFill>
          </p:spPr>
          <p:txBody>
            <a:bodyPr/>
            <a:lstStyle/>
            <a:p>
              <a:endParaRPr lang="en-US"/>
            </a:p>
          </p:txBody>
        </p:sp>
      </p:grpSp>
      <p:sp>
        <p:nvSpPr>
          <p:cNvPr id="7" name="AutoShape 7"/>
          <p:cNvSpPr/>
          <p:nvPr/>
        </p:nvSpPr>
        <p:spPr>
          <a:xfrm>
            <a:off x="4508645" y="2377165"/>
            <a:ext cx="0" cy="4416906"/>
          </a:xfrm>
          <a:prstGeom prst="line">
            <a:avLst/>
          </a:prstGeom>
          <a:ln w="57150" cap="flat">
            <a:solidFill>
              <a:srgbClr val="FFDE59"/>
            </a:solidFill>
            <a:prstDash val="solid"/>
            <a:headEnd type="none" w="sm" len="sm"/>
            <a:tailEnd type="none" w="sm" len="sm"/>
          </a:ln>
        </p:spPr>
        <p:txBody>
          <a:bodyPr/>
          <a:lstStyle/>
          <a:p>
            <a:endParaRPr lang="en-US"/>
          </a:p>
        </p:txBody>
      </p:sp>
      <p:sp>
        <p:nvSpPr>
          <p:cNvPr id="8" name="TextBox 8"/>
          <p:cNvSpPr txBox="1"/>
          <p:nvPr/>
        </p:nvSpPr>
        <p:spPr>
          <a:xfrm>
            <a:off x="263099" y="385005"/>
            <a:ext cx="8895853"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Making an Enrollment Recommendation</a:t>
            </a:r>
          </a:p>
        </p:txBody>
      </p:sp>
      <p:sp>
        <p:nvSpPr>
          <p:cNvPr id="9" name="TextBox 9"/>
          <p:cNvSpPr txBox="1"/>
          <p:nvPr/>
        </p:nvSpPr>
        <p:spPr>
          <a:xfrm>
            <a:off x="4781905" y="2310490"/>
            <a:ext cx="4240175" cy="368299"/>
          </a:xfrm>
          <a:prstGeom prst="rect">
            <a:avLst/>
          </a:prstGeom>
        </p:spPr>
        <p:txBody>
          <a:bodyPr lIns="0" tIns="0" rIns="0" bIns="0" rtlCol="0" anchor="t">
            <a:spAutoFit/>
          </a:bodyPr>
          <a:lstStyle/>
          <a:p>
            <a:pPr algn="l">
              <a:lnSpc>
                <a:spcPts val="2800"/>
              </a:lnSpc>
            </a:pPr>
            <a:r>
              <a:rPr lang="en-US" sz="2000" b="1">
                <a:solidFill>
                  <a:srgbClr val="000000"/>
                </a:solidFill>
                <a:latin typeface="Poppins Bold"/>
                <a:ea typeface="Poppins Bold"/>
                <a:cs typeface="Poppins Bold"/>
                <a:sym typeface="Poppins Bold"/>
              </a:rPr>
              <a:t>2.  Recommend denial</a:t>
            </a:r>
          </a:p>
        </p:txBody>
      </p:sp>
      <p:sp>
        <p:nvSpPr>
          <p:cNvPr id="10" name="TextBox 10"/>
          <p:cNvSpPr txBox="1"/>
          <p:nvPr/>
        </p:nvSpPr>
        <p:spPr>
          <a:xfrm>
            <a:off x="4711025" y="3867150"/>
            <a:ext cx="2190968" cy="95440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Applicant </a:t>
            </a:r>
            <a:r>
              <a:rPr lang="en-US" sz="1800" b="1">
                <a:solidFill>
                  <a:srgbClr val="BC1823"/>
                </a:solidFill>
                <a:latin typeface="Poppins Bold"/>
                <a:ea typeface="Poppins Bold"/>
                <a:cs typeface="Poppins Bold"/>
                <a:sym typeface="Poppins Bold"/>
              </a:rPr>
              <a:t>poses a direct threat</a:t>
            </a:r>
            <a:r>
              <a:rPr lang="en-US" sz="1800" b="1">
                <a:solidFill>
                  <a:srgbClr val="000000"/>
                </a:solidFill>
                <a:latin typeface="Poppins Bold"/>
                <a:ea typeface="Poppins Bold"/>
                <a:cs typeface="Poppins Bold"/>
                <a:sym typeface="Poppins Bold"/>
              </a:rPr>
              <a:t> to others</a:t>
            </a:r>
          </a:p>
        </p:txBody>
      </p:sp>
      <p:sp>
        <p:nvSpPr>
          <p:cNvPr id="11" name="TextBox 11"/>
          <p:cNvSpPr txBox="1"/>
          <p:nvPr/>
        </p:nvSpPr>
        <p:spPr>
          <a:xfrm>
            <a:off x="588233" y="1548356"/>
            <a:ext cx="5614374" cy="396240"/>
          </a:xfrm>
          <a:prstGeom prst="rect">
            <a:avLst/>
          </a:prstGeom>
        </p:spPr>
        <p:txBody>
          <a:bodyPr lIns="0" tIns="0" rIns="0" bIns="0" rtlCol="0" anchor="t">
            <a:spAutoFit/>
          </a:bodyPr>
          <a:lstStyle/>
          <a:p>
            <a:pPr algn="l">
              <a:lnSpc>
                <a:spcPts val="3359"/>
              </a:lnSpc>
            </a:pPr>
            <a:r>
              <a:rPr lang="en-US" sz="2400" b="1">
                <a:solidFill>
                  <a:srgbClr val="FFFFFF"/>
                </a:solidFill>
                <a:latin typeface="Montserrat Ultra-Bold"/>
                <a:ea typeface="Montserrat Ultra-Bold"/>
                <a:cs typeface="Montserrat Ultra-Bold"/>
                <a:sym typeface="Montserrat Ultra-Bold"/>
              </a:rPr>
              <a:t>Possible Outcomes</a:t>
            </a:r>
          </a:p>
        </p:txBody>
      </p:sp>
      <p:sp>
        <p:nvSpPr>
          <p:cNvPr id="12" name="AutoShape 12"/>
          <p:cNvSpPr/>
          <p:nvPr/>
        </p:nvSpPr>
        <p:spPr>
          <a:xfrm flipV="1">
            <a:off x="5603227" y="2678740"/>
            <a:ext cx="0" cy="978860"/>
          </a:xfrm>
          <a:prstGeom prst="line">
            <a:avLst/>
          </a:prstGeom>
          <a:ln w="38100" cap="flat">
            <a:solidFill>
              <a:srgbClr val="2D8BBA"/>
            </a:solidFill>
            <a:prstDash val="solid"/>
            <a:headEnd type="arrow" w="med" len="sm"/>
            <a:tailEnd type="none" w="sm" len="sm"/>
          </a:ln>
        </p:spPr>
        <p:txBody>
          <a:bodyPr/>
          <a:lstStyle/>
          <a:p>
            <a:endParaRPr lang="en-US"/>
          </a:p>
        </p:txBody>
      </p:sp>
      <p:sp>
        <p:nvSpPr>
          <p:cNvPr id="13" name="AutoShape 13"/>
          <p:cNvSpPr/>
          <p:nvPr/>
        </p:nvSpPr>
        <p:spPr>
          <a:xfrm flipH="1" flipV="1">
            <a:off x="7420354" y="2678789"/>
            <a:ext cx="0" cy="3048226"/>
          </a:xfrm>
          <a:prstGeom prst="line">
            <a:avLst/>
          </a:prstGeom>
          <a:ln w="38100" cap="flat">
            <a:solidFill>
              <a:srgbClr val="2D8BBA"/>
            </a:solidFill>
            <a:prstDash val="solid"/>
            <a:headEnd type="arrow" w="med" len="sm"/>
            <a:tailEnd type="none" w="sm" len="sm"/>
          </a:ln>
        </p:spPr>
        <p:txBody>
          <a:bodyPr/>
          <a:lstStyle/>
          <a:p>
            <a:endParaRPr lang="en-US"/>
          </a:p>
        </p:txBody>
      </p:sp>
      <p:sp>
        <p:nvSpPr>
          <p:cNvPr id="14" name="TextBox 14"/>
          <p:cNvSpPr txBox="1"/>
          <p:nvPr/>
        </p:nvSpPr>
        <p:spPr>
          <a:xfrm>
            <a:off x="5756034" y="5823869"/>
            <a:ext cx="3266046" cy="95440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Applicant’s </a:t>
            </a:r>
            <a:r>
              <a:rPr lang="en-US" sz="1800" b="1">
                <a:solidFill>
                  <a:srgbClr val="BC1823"/>
                </a:solidFill>
                <a:latin typeface="Poppins Bold"/>
                <a:ea typeface="Poppins Bold"/>
                <a:cs typeface="Poppins Bold"/>
                <a:sym typeface="Poppins Bold"/>
              </a:rPr>
              <a:t>healthcare needs exceed </a:t>
            </a:r>
            <a:r>
              <a:rPr lang="en-US" sz="1800" b="1">
                <a:solidFill>
                  <a:srgbClr val="000000"/>
                </a:solidFill>
                <a:latin typeface="Poppins Bold"/>
                <a:ea typeface="Poppins Bold"/>
                <a:cs typeface="Poppins Bold"/>
                <a:sym typeface="Poppins Bold"/>
              </a:rPr>
              <a:t>what can be provided for at Job Corps</a:t>
            </a:r>
          </a:p>
        </p:txBody>
      </p:sp>
      <p:grpSp>
        <p:nvGrpSpPr>
          <p:cNvPr id="15" name="Group 15"/>
          <p:cNvGrpSpPr/>
          <p:nvPr/>
        </p:nvGrpSpPr>
        <p:grpSpPr>
          <a:xfrm>
            <a:off x="263099" y="4139484"/>
            <a:ext cx="4025704" cy="3062070"/>
            <a:chOff x="0" y="0"/>
            <a:chExt cx="635000" cy="483000"/>
          </a:xfrm>
        </p:grpSpPr>
        <p:sp>
          <p:nvSpPr>
            <p:cNvPr id="16" name="Freeform 16"/>
            <p:cNvSpPr/>
            <p:nvPr/>
          </p:nvSpPr>
          <p:spPr>
            <a:xfrm>
              <a:off x="0" y="0"/>
              <a:ext cx="635000" cy="483000"/>
            </a:xfrm>
            <a:custGeom>
              <a:avLst/>
              <a:gdLst/>
              <a:ahLst/>
              <a:cxnLst/>
              <a:rect l="l" t="t" r="r" b="b"/>
              <a:pathLst>
                <a:path w="635000" h="483000">
                  <a:moveTo>
                    <a:pt x="635000" y="0"/>
                  </a:moveTo>
                  <a:lnTo>
                    <a:pt x="635000" y="368700"/>
                  </a:lnTo>
                  <a:lnTo>
                    <a:pt x="317500" y="483000"/>
                  </a:lnTo>
                  <a:lnTo>
                    <a:pt x="0" y="368700"/>
                  </a:lnTo>
                  <a:lnTo>
                    <a:pt x="0" y="0"/>
                  </a:lnTo>
                  <a:lnTo>
                    <a:pt x="635000" y="0"/>
                  </a:lnTo>
                  <a:close/>
                </a:path>
              </a:pathLst>
            </a:custGeom>
            <a:solidFill>
              <a:srgbClr val="9CD32C"/>
            </a:solidFill>
          </p:spPr>
          <p:txBody>
            <a:bodyPr/>
            <a:lstStyle/>
            <a:p>
              <a:endParaRPr lang="en-US"/>
            </a:p>
          </p:txBody>
        </p:sp>
        <p:sp>
          <p:nvSpPr>
            <p:cNvPr id="17" name="TextBox 17"/>
            <p:cNvSpPr txBox="1"/>
            <p:nvPr/>
          </p:nvSpPr>
          <p:spPr>
            <a:xfrm>
              <a:off x="0" y="-76200"/>
              <a:ext cx="635000" cy="444900"/>
            </a:xfrm>
            <a:prstGeom prst="rect">
              <a:avLst/>
            </a:prstGeom>
          </p:spPr>
          <p:txBody>
            <a:bodyPr lIns="50800" tIns="50800" rIns="50800" bIns="50800" rtlCol="0" anchor="ctr"/>
            <a:lstStyle/>
            <a:p>
              <a:pPr algn="ctr">
                <a:lnSpc>
                  <a:spcPts val="2563"/>
                </a:lnSpc>
              </a:pPr>
              <a:endParaRPr/>
            </a:p>
          </p:txBody>
        </p:sp>
      </p:grpSp>
      <p:sp>
        <p:nvSpPr>
          <p:cNvPr id="18" name="TextBox 18"/>
          <p:cNvSpPr txBox="1"/>
          <p:nvPr/>
        </p:nvSpPr>
        <p:spPr>
          <a:xfrm>
            <a:off x="386568" y="2825271"/>
            <a:ext cx="3998252" cy="3562985"/>
          </a:xfrm>
          <a:prstGeom prst="rect">
            <a:avLst/>
          </a:prstGeom>
        </p:spPr>
        <p:txBody>
          <a:bodyPr lIns="0" tIns="0" rIns="0" bIns="0" rtlCol="0" anchor="t">
            <a:spAutoFit/>
          </a:bodyPr>
          <a:lstStyle/>
          <a:p>
            <a:pPr algn="l">
              <a:lnSpc>
                <a:spcPts val="2799"/>
              </a:lnSpc>
            </a:pPr>
            <a:r>
              <a:rPr lang="en-US" sz="1999">
                <a:solidFill>
                  <a:srgbClr val="000000"/>
                </a:solidFill>
                <a:latin typeface="Poppins"/>
                <a:ea typeface="Poppins"/>
                <a:cs typeface="Poppins"/>
                <a:sym typeface="Poppins"/>
              </a:rPr>
              <a:t>Can recommend enrollment after reviewing documents in the e-folder</a:t>
            </a:r>
          </a:p>
          <a:p>
            <a:pPr algn="l">
              <a:lnSpc>
                <a:spcPts val="2491"/>
              </a:lnSpc>
            </a:pPr>
            <a:endParaRPr lang="en-US" sz="1999">
              <a:solidFill>
                <a:srgbClr val="000000"/>
              </a:solidFill>
              <a:latin typeface="Poppins"/>
              <a:ea typeface="Poppins"/>
              <a:cs typeface="Poppins"/>
              <a:sym typeface="Poppins"/>
            </a:endParaRPr>
          </a:p>
          <a:p>
            <a:pPr algn="l">
              <a:lnSpc>
                <a:spcPts val="3203"/>
              </a:lnSpc>
            </a:pPr>
            <a:r>
              <a:rPr lang="en-US" sz="1799" b="1" u="sng">
                <a:solidFill>
                  <a:srgbClr val="000000"/>
                </a:solidFill>
                <a:latin typeface="Poppins Bold"/>
                <a:ea typeface="Poppins Bold"/>
                <a:cs typeface="Poppins Bold"/>
                <a:sym typeface="Poppins Bold"/>
              </a:rPr>
              <a:t>How to Document:</a:t>
            </a:r>
          </a:p>
          <a:p>
            <a:pPr marL="367029" lvl="1" indent="-183514" algn="l">
              <a:lnSpc>
                <a:spcPts val="2379"/>
              </a:lnSpc>
              <a:buFont typeface="Arial"/>
              <a:buChar char="•"/>
            </a:pPr>
            <a:r>
              <a:rPr lang="en-US" sz="1699">
                <a:solidFill>
                  <a:srgbClr val="000000"/>
                </a:solidFill>
                <a:latin typeface="Poppins"/>
                <a:ea typeface="Poppins"/>
                <a:cs typeface="Poppins"/>
                <a:sym typeface="Poppins"/>
              </a:rPr>
              <a:t>The SF-600, lined progress note form</a:t>
            </a:r>
          </a:p>
          <a:p>
            <a:pPr algn="l">
              <a:lnSpc>
                <a:spcPts val="1260"/>
              </a:lnSpc>
            </a:pPr>
            <a:endParaRPr lang="en-US" sz="1699">
              <a:solidFill>
                <a:srgbClr val="000000"/>
              </a:solidFill>
              <a:latin typeface="Poppins"/>
              <a:ea typeface="Poppins"/>
              <a:cs typeface="Poppins"/>
              <a:sym typeface="Poppins"/>
            </a:endParaRPr>
          </a:p>
          <a:p>
            <a:pPr marL="367029" lvl="1" indent="-183514" algn="l">
              <a:lnSpc>
                <a:spcPts val="2379"/>
              </a:lnSpc>
              <a:buFont typeface="Arial"/>
              <a:buChar char="•"/>
            </a:pPr>
            <a:r>
              <a:rPr lang="en-US" sz="1699">
                <a:solidFill>
                  <a:srgbClr val="000000"/>
                </a:solidFill>
                <a:latin typeface="Poppins"/>
                <a:ea typeface="Poppins"/>
                <a:cs typeface="Poppins"/>
                <a:sym typeface="Poppins"/>
              </a:rPr>
              <a:t>A file review form used by your center</a:t>
            </a:r>
          </a:p>
          <a:p>
            <a:pPr algn="l">
              <a:lnSpc>
                <a:spcPts val="1260"/>
              </a:lnSpc>
            </a:pPr>
            <a:endParaRPr lang="en-US" sz="1699">
              <a:solidFill>
                <a:srgbClr val="000000"/>
              </a:solidFill>
              <a:latin typeface="Poppins"/>
              <a:ea typeface="Poppins"/>
              <a:cs typeface="Poppins"/>
              <a:sym typeface="Poppins"/>
            </a:endParaRPr>
          </a:p>
          <a:p>
            <a:pPr marL="367029" lvl="1" indent="-183514" algn="l">
              <a:lnSpc>
                <a:spcPts val="2379"/>
              </a:lnSpc>
              <a:buFont typeface="Arial"/>
              <a:buChar char="•"/>
            </a:pPr>
            <a:r>
              <a:rPr lang="en-US" sz="1699">
                <a:solidFill>
                  <a:srgbClr val="000000"/>
                </a:solidFill>
                <a:latin typeface="Poppins"/>
                <a:ea typeface="Poppins"/>
                <a:cs typeface="Poppins"/>
                <a:sym typeface="Poppins"/>
              </a:rPr>
              <a:t>A document or form you create</a:t>
            </a:r>
          </a:p>
        </p:txBody>
      </p:sp>
      <p:sp>
        <p:nvSpPr>
          <p:cNvPr id="19" name="TextBox 19"/>
          <p:cNvSpPr txBox="1"/>
          <p:nvPr/>
        </p:nvSpPr>
        <p:spPr>
          <a:xfrm>
            <a:off x="263099" y="2310490"/>
            <a:ext cx="4240175" cy="368299"/>
          </a:xfrm>
          <a:prstGeom prst="rect">
            <a:avLst/>
          </a:prstGeom>
        </p:spPr>
        <p:txBody>
          <a:bodyPr lIns="0" tIns="0" rIns="0" bIns="0" rtlCol="0" anchor="t">
            <a:spAutoFit/>
          </a:bodyPr>
          <a:lstStyle/>
          <a:p>
            <a:pPr algn="l">
              <a:lnSpc>
                <a:spcPts val="2800"/>
              </a:lnSpc>
            </a:pPr>
            <a:r>
              <a:rPr lang="en-US" sz="2000" b="1">
                <a:solidFill>
                  <a:srgbClr val="000000"/>
                </a:solidFill>
                <a:latin typeface="Poppins Bold"/>
                <a:ea typeface="Poppins Bold"/>
                <a:cs typeface="Poppins Bold"/>
                <a:sym typeface="Poppins Bold"/>
              </a:rPr>
              <a:t>1.  Recommend Enrollment</a:t>
            </a:r>
          </a:p>
        </p:txBody>
      </p:sp>
      <p:sp>
        <p:nvSpPr>
          <p:cNvPr id="20" name="Slide Number Placeholder 19">
            <a:extLst>
              <a:ext uri="{FF2B5EF4-FFF2-40B4-BE49-F238E27FC236}">
                <a16:creationId xmlns:a16="http://schemas.microsoft.com/office/drawing/2014/main" id="{225A2FF3-4B03-BA98-EBEE-DE6794468C82}"/>
              </a:ext>
            </a:extLst>
          </p:cNvPr>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9200" y="-1219200"/>
            <a:ext cx="7315200" cy="9753600"/>
          </a:xfrm>
          <a:custGeom>
            <a:avLst/>
            <a:gdLst/>
            <a:ahLst/>
            <a:cxnLst/>
            <a:rect l="l" t="t" r="r" b="b"/>
            <a:pathLst>
              <a:path w="7315200" h="9753600">
                <a:moveTo>
                  <a:pt x="0" y="0"/>
                </a:moveTo>
                <a:lnTo>
                  <a:pt x="7315200" y="0"/>
                </a:lnTo>
                <a:lnTo>
                  <a:pt x="7315200" y="9753600"/>
                </a:lnTo>
                <a:lnTo>
                  <a:pt x="0" y="9753600"/>
                </a:lnTo>
                <a:lnTo>
                  <a:pt x="0" y="0"/>
                </a:lnTo>
                <a:close/>
              </a:path>
            </a:pathLst>
          </a:custGeom>
          <a:blipFill>
            <a:blip r:embed="rId3"/>
            <a:stretch>
              <a:fillRect l="-16666" r="-16666"/>
            </a:stretch>
          </a:blipFill>
        </p:spPr>
        <p:txBody>
          <a:bodyPr/>
          <a:lstStyle/>
          <a:p>
            <a:endParaRPr lang="en-US"/>
          </a:p>
        </p:txBody>
      </p:sp>
      <p:grpSp>
        <p:nvGrpSpPr>
          <p:cNvPr id="3" name="Group 3"/>
          <p:cNvGrpSpPr/>
          <p:nvPr/>
        </p:nvGrpSpPr>
        <p:grpSpPr>
          <a:xfrm>
            <a:off x="-183688" y="2752945"/>
            <a:ext cx="10120975" cy="1809310"/>
            <a:chOff x="0" y="0"/>
            <a:chExt cx="4470210" cy="799132"/>
          </a:xfrm>
        </p:grpSpPr>
        <p:sp>
          <p:nvSpPr>
            <p:cNvPr id="4" name="Freeform 4"/>
            <p:cNvSpPr/>
            <p:nvPr/>
          </p:nvSpPr>
          <p:spPr>
            <a:xfrm>
              <a:off x="0" y="0"/>
              <a:ext cx="4470210" cy="799132"/>
            </a:xfrm>
            <a:custGeom>
              <a:avLst/>
              <a:gdLst/>
              <a:ahLst/>
              <a:cxnLst/>
              <a:rect l="l" t="t" r="r" b="b"/>
              <a:pathLst>
                <a:path w="4470210" h="799132">
                  <a:moveTo>
                    <a:pt x="0" y="0"/>
                  </a:moveTo>
                  <a:lnTo>
                    <a:pt x="4470210" y="0"/>
                  </a:lnTo>
                  <a:lnTo>
                    <a:pt x="4470210" y="799132"/>
                  </a:lnTo>
                  <a:lnTo>
                    <a:pt x="0" y="799132"/>
                  </a:lnTo>
                  <a:close/>
                </a:path>
              </a:pathLst>
            </a:custGeom>
            <a:solidFill>
              <a:srgbClr val="E8BB32"/>
            </a:solidFill>
          </p:spPr>
          <p:txBody>
            <a:bodyPr/>
            <a:lstStyle/>
            <a:p>
              <a:endParaRPr lang="en-US"/>
            </a:p>
          </p:txBody>
        </p:sp>
      </p:grpSp>
      <p:sp>
        <p:nvSpPr>
          <p:cNvPr id="5" name="TextBox 5"/>
          <p:cNvSpPr txBox="1"/>
          <p:nvPr/>
        </p:nvSpPr>
        <p:spPr>
          <a:xfrm>
            <a:off x="548640" y="3029585"/>
            <a:ext cx="8656320" cy="1246505"/>
          </a:xfrm>
          <a:prstGeom prst="rect">
            <a:avLst/>
          </a:prstGeom>
        </p:spPr>
        <p:txBody>
          <a:bodyPr lIns="0" tIns="0" rIns="0" bIns="0" rtlCol="0" anchor="t">
            <a:spAutoFit/>
          </a:bodyPr>
          <a:lstStyle/>
          <a:p>
            <a:pPr algn="ctr">
              <a:lnSpc>
                <a:spcPts val="4959"/>
              </a:lnSpc>
            </a:pPr>
            <a:r>
              <a:rPr lang="en-US" sz="3999" b="1" spc="79">
                <a:solidFill>
                  <a:srgbClr val="18445D"/>
                </a:solidFill>
                <a:latin typeface="Montserrat Ultra-Bold"/>
                <a:ea typeface="Montserrat Ultra-Bold"/>
                <a:cs typeface="Montserrat Ultra-Bold"/>
                <a:sym typeface="Montserrat Ultra-Bold"/>
              </a:rPr>
              <a:t>MAKING A RECOMMENDATION OF DENIAL </a:t>
            </a:r>
          </a:p>
        </p:txBody>
      </p:sp>
      <p:sp>
        <p:nvSpPr>
          <p:cNvPr id="6" name="Slide Number Placeholder 5">
            <a:extLst>
              <a:ext uri="{FF2B5EF4-FFF2-40B4-BE49-F238E27FC236}">
                <a16:creationId xmlns:a16="http://schemas.microsoft.com/office/drawing/2014/main" id="{695C60AC-AEDE-3DFD-C5FD-17AC87801BDC}"/>
              </a:ext>
            </a:extLst>
          </p:cNvPr>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66" y="5477623"/>
            <a:ext cx="10001015" cy="884617"/>
            <a:chOff x="0" y="0"/>
            <a:chExt cx="6343236" cy="561077"/>
          </a:xfrm>
        </p:grpSpPr>
        <p:sp>
          <p:nvSpPr>
            <p:cNvPr id="3" name="Freeform 3"/>
            <p:cNvSpPr/>
            <p:nvPr/>
          </p:nvSpPr>
          <p:spPr>
            <a:xfrm>
              <a:off x="0" y="0"/>
              <a:ext cx="6343236" cy="561077"/>
            </a:xfrm>
            <a:custGeom>
              <a:avLst/>
              <a:gdLst/>
              <a:ahLst/>
              <a:cxnLst/>
              <a:rect l="l" t="t" r="r" b="b"/>
              <a:pathLst>
                <a:path w="6343236" h="561077">
                  <a:moveTo>
                    <a:pt x="0" y="0"/>
                  </a:moveTo>
                  <a:lnTo>
                    <a:pt x="6343236" y="0"/>
                  </a:lnTo>
                  <a:lnTo>
                    <a:pt x="6343236" y="561077"/>
                  </a:lnTo>
                  <a:lnTo>
                    <a:pt x="0" y="561077"/>
                  </a:lnTo>
                  <a:close/>
                </a:path>
              </a:pathLst>
            </a:custGeom>
            <a:solidFill>
              <a:srgbClr val="18445D"/>
            </a:solidFill>
          </p:spPr>
          <p:txBody>
            <a:bodyPr/>
            <a:lstStyle/>
            <a:p>
              <a:endParaRPr lang="en-US"/>
            </a:p>
          </p:txBody>
        </p:sp>
      </p:grpSp>
      <p:sp>
        <p:nvSpPr>
          <p:cNvPr id="4" name="AutoShape 4"/>
          <p:cNvSpPr/>
          <p:nvPr/>
        </p:nvSpPr>
        <p:spPr>
          <a:xfrm flipV="1">
            <a:off x="1969855" y="5919932"/>
            <a:ext cx="7783745" cy="21616"/>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548640" y="1559750"/>
            <a:ext cx="5739170" cy="0"/>
          </a:xfrm>
          <a:prstGeom prst="line">
            <a:avLst/>
          </a:prstGeom>
          <a:ln w="57150" cap="flat">
            <a:solidFill>
              <a:srgbClr val="FFDE59"/>
            </a:solidFill>
            <a:prstDash val="solid"/>
            <a:headEnd type="none" w="sm" len="sm"/>
            <a:tailEnd type="none" w="sm" len="sm"/>
          </a:ln>
        </p:spPr>
        <p:txBody>
          <a:bodyPr/>
          <a:lstStyle/>
          <a:p>
            <a:endParaRPr lang="en-US"/>
          </a:p>
        </p:txBody>
      </p:sp>
      <p:sp>
        <p:nvSpPr>
          <p:cNvPr id="6" name="Freeform 6"/>
          <p:cNvSpPr/>
          <p:nvPr/>
        </p:nvSpPr>
        <p:spPr>
          <a:xfrm>
            <a:off x="5483685" y="2516711"/>
            <a:ext cx="4046503" cy="2281778"/>
          </a:xfrm>
          <a:custGeom>
            <a:avLst/>
            <a:gdLst/>
            <a:ahLst/>
            <a:cxnLst/>
            <a:rect l="l" t="t" r="r" b="b"/>
            <a:pathLst>
              <a:path w="4046503" h="2281778">
                <a:moveTo>
                  <a:pt x="0" y="0"/>
                </a:moveTo>
                <a:lnTo>
                  <a:pt x="4046503" y="0"/>
                </a:lnTo>
                <a:lnTo>
                  <a:pt x="4046503" y="2281778"/>
                </a:lnTo>
                <a:lnTo>
                  <a:pt x="0" y="228177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548640" y="768198"/>
            <a:ext cx="6958296"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PURPOSE OF AFR</a:t>
            </a:r>
          </a:p>
        </p:txBody>
      </p:sp>
      <p:sp>
        <p:nvSpPr>
          <p:cNvPr id="8" name="TextBox 8"/>
          <p:cNvSpPr txBox="1"/>
          <p:nvPr/>
        </p:nvSpPr>
        <p:spPr>
          <a:xfrm>
            <a:off x="615315" y="1664525"/>
            <a:ext cx="4509985" cy="2775331"/>
          </a:xfrm>
          <a:prstGeom prst="rect">
            <a:avLst/>
          </a:prstGeom>
        </p:spPr>
        <p:txBody>
          <a:bodyPr lIns="0" tIns="0" rIns="0" bIns="0" rtlCol="0" anchor="t">
            <a:spAutoFit/>
          </a:bodyPr>
          <a:lstStyle/>
          <a:p>
            <a:pPr algn="l">
              <a:lnSpc>
                <a:spcPts val="3679"/>
              </a:lnSpc>
            </a:pPr>
            <a:endParaRPr/>
          </a:p>
          <a:p>
            <a:pPr algn="l">
              <a:lnSpc>
                <a:spcPts val="1880"/>
              </a:lnSpc>
            </a:pPr>
            <a:endParaRPr/>
          </a:p>
          <a:p>
            <a:pPr algn="l">
              <a:lnSpc>
                <a:spcPts val="3679"/>
              </a:lnSpc>
            </a:pPr>
            <a:r>
              <a:rPr lang="en-US" sz="1839">
                <a:solidFill>
                  <a:srgbClr val="000000"/>
                </a:solidFill>
                <a:latin typeface="Poppins"/>
                <a:ea typeface="Poppins"/>
                <a:cs typeface="Poppins"/>
                <a:sym typeface="Poppins"/>
              </a:rPr>
              <a:t>1) The center can meet the applicant’s healthcare management needs</a:t>
            </a:r>
          </a:p>
          <a:p>
            <a:pPr algn="l">
              <a:lnSpc>
                <a:spcPts val="1880"/>
              </a:lnSpc>
            </a:pPr>
            <a:endParaRPr lang="en-US" sz="1839">
              <a:solidFill>
                <a:srgbClr val="000000"/>
              </a:solidFill>
              <a:latin typeface="Poppins"/>
              <a:ea typeface="Poppins"/>
              <a:cs typeface="Poppins"/>
              <a:sym typeface="Poppins"/>
            </a:endParaRPr>
          </a:p>
          <a:p>
            <a:pPr algn="l">
              <a:lnSpc>
                <a:spcPts val="3679"/>
              </a:lnSpc>
            </a:pPr>
            <a:r>
              <a:rPr lang="en-US" sz="1839">
                <a:solidFill>
                  <a:srgbClr val="000000"/>
                </a:solidFill>
                <a:latin typeface="Poppins"/>
                <a:ea typeface="Poppins"/>
                <a:cs typeface="Poppins"/>
                <a:sym typeface="Poppins"/>
              </a:rPr>
              <a:t>2) The applicant poses a direct threat to others</a:t>
            </a:r>
          </a:p>
        </p:txBody>
      </p:sp>
      <p:sp>
        <p:nvSpPr>
          <p:cNvPr id="9" name="TextBox 9"/>
          <p:cNvSpPr txBox="1"/>
          <p:nvPr/>
        </p:nvSpPr>
        <p:spPr>
          <a:xfrm>
            <a:off x="548640" y="1797397"/>
            <a:ext cx="5739170" cy="358775"/>
          </a:xfrm>
          <a:prstGeom prst="rect">
            <a:avLst/>
          </a:prstGeom>
        </p:spPr>
        <p:txBody>
          <a:bodyPr lIns="0" tIns="0" rIns="0" bIns="0" rtlCol="0" anchor="t">
            <a:spAutoFit/>
          </a:bodyPr>
          <a:lstStyle/>
          <a:p>
            <a:pPr algn="ctr">
              <a:lnSpc>
                <a:spcPts val="2799"/>
              </a:lnSpc>
              <a:spcBef>
                <a:spcPct val="0"/>
              </a:spcBef>
            </a:pPr>
            <a:r>
              <a:rPr lang="en-US" sz="1999" b="1">
                <a:solidFill>
                  <a:srgbClr val="000000"/>
                </a:solidFill>
                <a:latin typeface="Poppins Semi-Bold"/>
                <a:ea typeface="Poppins Semi-Bold"/>
                <a:cs typeface="Poppins Semi-Bold"/>
                <a:sym typeface="Poppins Semi-Bold"/>
              </a:rPr>
              <a:t>Wellness Staff review the file to determine if: </a:t>
            </a:r>
          </a:p>
        </p:txBody>
      </p:sp>
      <p:sp>
        <p:nvSpPr>
          <p:cNvPr id="10" name="Slide Number Placeholder 9">
            <a:extLst>
              <a:ext uri="{FF2B5EF4-FFF2-40B4-BE49-F238E27FC236}">
                <a16:creationId xmlns:a16="http://schemas.microsoft.com/office/drawing/2014/main" id="{7D4B538D-2343-554A-831A-BE41F0C5847F}"/>
              </a:ext>
            </a:extLst>
          </p:cNvPr>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33442" y="1314853"/>
            <a:ext cx="2240237" cy="3220822"/>
            <a:chOff x="0" y="0"/>
            <a:chExt cx="1535710" cy="2207913"/>
          </a:xfrm>
        </p:grpSpPr>
        <p:sp>
          <p:nvSpPr>
            <p:cNvPr id="3" name="Freeform 3"/>
            <p:cNvSpPr/>
            <p:nvPr/>
          </p:nvSpPr>
          <p:spPr>
            <a:xfrm>
              <a:off x="0" y="0"/>
              <a:ext cx="1535710" cy="2207913"/>
            </a:xfrm>
            <a:custGeom>
              <a:avLst/>
              <a:gdLst/>
              <a:ahLst/>
              <a:cxnLst/>
              <a:rect l="l" t="t" r="r" b="b"/>
              <a:pathLst>
                <a:path w="1535710" h="2207913">
                  <a:moveTo>
                    <a:pt x="0" y="0"/>
                  </a:moveTo>
                  <a:lnTo>
                    <a:pt x="1535710" y="0"/>
                  </a:lnTo>
                  <a:lnTo>
                    <a:pt x="1535710" y="2207913"/>
                  </a:lnTo>
                  <a:lnTo>
                    <a:pt x="0" y="2207913"/>
                  </a:lnTo>
                  <a:close/>
                </a:path>
              </a:pathLst>
            </a:custGeom>
            <a:solidFill>
              <a:srgbClr val="9CD32C"/>
            </a:solidFill>
          </p:spPr>
          <p:txBody>
            <a:bodyPr/>
            <a:lstStyle/>
            <a:p>
              <a:endParaRPr lang="en-US">
                <a:solidFill>
                  <a:srgbClr val="9CD32C"/>
                </a:solidFill>
              </a:endParaRPr>
            </a:p>
          </p:txBody>
        </p:sp>
      </p:grpSp>
      <p:grpSp>
        <p:nvGrpSpPr>
          <p:cNvPr id="4" name="Group 4"/>
          <p:cNvGrpSpPr/>
          <p:nvPr/>
        </p:nvGrpSpPr>
        <p:grpSpPr>
          <a:xfrm>
            <a:off x="6346871" y="1318304"/>
            <a:ext cx="2237504" cy="3217371"/>
            <a:chOff x="0" y="0"/>
            <a:chExt cx="1535521" cy="2207969"/>
          </a:xfrm>
          <a:solidFill>
            <a:srgbClr val="41B8D5"/>
          </a:solidFill>
        </p:grpSpPr>
        <p:sp>
          <p:nvSpPr>
            <p:cNvPr id="5" name="Freeform 5"/>
            <p:cNvSpPr/>
            <p:nvPr/>
          </p:nvSpPr>
          <p:spPr>
            <a:xfrm>
              <a:off x="0" y="0"/>
              <a:ext cx="1535521" cy="2207969"/>
            </a:xfrm>
            <a:custGeom>
              <a:avLst/>
              <a:gdLst/>
              <a:ahLst/>
              <a:cxnLst/>
              <a:rect l="l" t="t" r="r" b="b"/>
              <a:pathLst>
                <a:path w="1535521" h="2207969">
                  <a:moveTo>
                    <a:pt x="0" y="0"/>
                  </a:moveTo>
                  <a:lnTo>
                    <a:pt x="1535521" y="0"/>
                  </a:lnTo>
                  <a:lnTo>
                    <a:pt x="1535521" y="2207969"/>
                  </a:lnTo>
                  <a:lnTo>
                    <a:pt x="0" y="2207969"/>
                  </a:lnTo>
                  <a:close/>
                </a:path>
              </a:pathLst>
            </a:custGeom>
            <a:grpFill/>
          </p:spPr>
          <p:txBody>
            <a:bodyPr/>
            <a:lstStyle/>
            <a:p>
              <a:endParaRPr lang="en-US"/>
            </a:p>
          </p:txBody>
        </p:sp>
      </p:grpSp>
      <p:grpSp>
        <p:nvGrpSpPr>
          <p:cNvPr id="6" name="Group 6"/>
          <p:cNvGrpSpPr/>
          <p:nvPr/>
        </p:nvGrpSpPr>
        <p:grpSpPr>
          <a:xfrm>
            <a:off x="3791522" y="1318304"/>
            <a:ext cx="2237504" cy="3217371"/>
            <a:chOff x="0" y="0"/>
            <a:chExt cx="1535521" cy="2207969"/>
          </a:xfrm>
        </p:grpSpPr>
        <p:sp>
          <p:nvSpPr>
            <p:cNvPr id="7" name="Freeform 7"/>
            <p:cNvSpPr/>
            <p:nvPr/>
          </p:nvSpPr>
          <p:spPr>
            <a:xfrm>
              <a:off x="0" y="0"/>
              <a:ext cx="1535521" cy="2207969"/>
            </a:xfrm>
            <a:custGeom>
              <a:avLst/>
              <a:gdLst/>
              <a:ahLst/>
              <a:cxnLst/>
              <a:rect l="l" t="t" r="r" b="b"/>
              <a:pathLst>
                <a:path w="1535521" h="2207969">
                  <a:moveTo>
                    <a:pt x="0" y="0"/>
                  </a:moveTo>
                  <a:lnTo>
                    <a:pt x="1535521" y="0"/>
                  </a:lnTo>
                  <a:lnTo>
                    <a:pt x="1535521" y="2207969"/>
                  </a:lnTo>
                  <a:lnTo>
                    <a:pt x="0" y="2207969"/>
                  </a:lnTo>
                  <a:close/>
                </a:path>
              </a:pathLst>
            </a:custGeom>
            <a:solidFill>
              <a:srgbClr val="43D094"/>
            </a:solidFill>
          </p:spPr>
          <p:txBody>
            <a:bodyPr/>
            <a:lstStyle/>
            <a:p>
              <a:endParaRPr lang="en-US"/>
            </a:p>
          </p:txBody>
        </p:sp>
      </p:grpSp>
      <p:grpSp>
        <p:nvGrpSpPr>
          <p:cNvPr id="8" name="Group 8"/>
          <p:cNvGrpSpPr/>
          <p:nvPr/>
        </p:nvGrpSpPr>
        <p:grpSpPr>
          <a:xfrm>
            <a:off x="341082" y="3125262"/>
            <a:ext cx="9052387" cy="1028510"/>
            <a:chOff x="0" y="0"/>
            <a:chExt cx="7605951" cy="864170"/>
          </a:xfrm>
        </p:grpSpPr>
        <p:sp>
          <p:nvSpPr>
            <p:cNvPr id="9" name="Freeform 9"/>
            <p:cNvSpPr/>
            <p:nvPr/>
          </p:nvSpPr>
          <p:spPr>
            <a:xfrm>
              <a:off x="0" y="0"/>
              <a:ext cx="7605951" cy="864170"/>
            </a:xfrm>
            <a:custGeom>
              <a:avLst/>
              <a:gdLst/>
              <a:ahLst/>
              <a:cxnLst/>
              <a:rect l="l" t="t" r="r" b="b"/>
              <a:pathLst>
                <a:path w="7605951" h="864170">
                  <a:moveTo>
                    <a:pt x="0" y="0"/>
                  </a:moveTo>
                  <a:lnTo>
                    <a:pt x="7605951" y="0"/>
                  </a:lnTo>
                  <a:lnTo>
                    <a:pt x="7605951" y="864170"/>
                  </a:lnTo>
                  <a:lnTo>
                    <a:pt x="0" y="864170"/>
                  </a:lnTo>
                  <a:close/>
                </a:path>
              </a:pathLst>
            </a:custGeom>
            <a:solidFill>
              <a:srgbClr val="FFFFFF"/>
            </a:solidFill>
          </p:spPr>
          <p:txBody>
            <a:bodyPr/>
            <a:lstStyle/>
            <a:p>
              <a:endParaRPr lang="en-US"/>
            </a:p>
          </p:txBody>
        </p:sp>
      </p:grpSp>
      <p:sp>
        <p:nvSpPr>
          <p:cNvPr id="10" name="AutoShape 10"/>
          <p:cNvSpPr/>
          <p:nvPr/>
        </p:nvSpPr>
        <p:spPr>
          <a:xfrm>
            <a:off x="1233442" y="4785502"/>
            <a:ext cx="7316781" cy="0"/>
          </a:xfrm>
          <a:prstGeom prst="line">
            <a:avLst/>
          </a:prstGeom>
          <a:ln w="57150" cap="flat">
            <a:solidFill>
              <a:srgbClr val="18445D"/>
            </a:solidFill>
            <a:prstDash val="solid"/>
            <a:headEnd type="none" w="sm" len="sm"/>
            <a:tailEnd type="none" w="sm" len="sm"/>
          </a:ln>
        </p:spPr>
        <p:txBody>
          <a:bodyPr/>
          <a:lstStyle/>
          <a:p>
            <a:endParaRPr lang="en-US"/>
          </a:p>
        </p:txBody>
      </p:sp>
      <p:sp>
        <p:nvSpPr>
          <p:cNvPr id="11" name="Freeform 11"/>
          <p:cNvSpPr/>
          <p:nvPr/>
        </p:nvSpPr>
        <p:spPr>
          <a:xfrm>
            <a:off x="1651743" y="1575608"/>
            <a:ext cx="1438559" cy="1314483"/>
          </a:xfrm>
          <a:custGeom>
            <a:avLst/>
            <a:gdLst/>
            <a:ahLst/>
            <a:cxnLst/>
            <a:rect l="l" t="t" r="r" b="b"/>
            <a:pathLst>
              <a:path w="1438559" h="1314483">
                <a:moveTo>
                  <a:pt x="0" y="0"/>
                </a:moveTo>
                <a:lnTo>
                  <a:pt x="1438559" y="0"/>
                </a:lnTo>
                <a:lnTo>
                  <a:pt x="1438559" y="1314483"/>
                </a:lnTo>
                <a:lnTo>
                  <a:pt x="0" y="13144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4126377" y="1484954"/>
            <a:ext cx="1567796" cy="1405137"/>
          </a:xfrm>
          <a:custGeom>
            <a:avLst/>
            <a:gdLst/>
            <a:ahLst/>
            <a:cxnLst/>
            <a:rect l="l" t="t" r="r" b="b"/>
            <a:pathLst>
              <a:path w="1567796" h="1405137">
                <a:moveTo>
                  <a:pt x="0" y="0"/>
                </a:moveTo>
                <a:lnTo>
                  <a:pt x="1567796" y="0"/>
                </a:lnTo>
                <a:lnTo>
                  <a:pt x="1567796" y="1405137"/>
                </a:lnTo>
                <a:lnTo>
                  <a:pt x="0" y="140513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6722863" y="1484954"/>
            <a:ext cx="1485520" cy="1426099"/>
          </a:xfrm>
          <a:custGeom>
            <a:avLst/>
            <a:gdLst/>
            <a:ahLst/>
            <a:cxnLst/>
            <a:rect l="l" t="t" r="r" b="b"/>
            <a:pathLst>
              <a:path w="1485520" h="1426099">
                <a:moveTo>
                  <a:pt x="0" y="0"/>
                </a:moveTo>
                <a:lnTo>
                  <a:pt x="1485520" y="0"/>
                </a:lnTo>
                <a:lnTo>
                  <a:pt x="1485520" y="1426099"/>
                </a:lnTo>
                <a:lnTo>
                  <a:pt x="0" y="1426099"/>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a:p>
        </p:txBody>
      </p:sp>
      <p:sp>
        <p:nvSpPr>
          <p:cNvPr id="14" name="TextBox 14"/>
          <p:cNvSpPr txBox="1"/>
          <p:nvPr/>
        </p:nvSpPr>
        <p:spPr>
          <a:xfrm>
            <a:off x="6381023" y="3238607"/>
            <a:ext cx="2169199" cy="744670"/>
          </a:xfrm>
          <a:prstGeom prst="rect">
            <a:avLst/>
          </a:prstGeom>
        </p:spPr>
        <p:txBody>
          <a:bodyPr lIns="0" tIns="0" rIns="0" bIns="0" rtlCol="0" anchor="t">
            <a:spAutoFit/>
          </a:bodyPr>
          <a:lstStyle/>
          <a:p>
            <a:pPr algn="ctr">
              <a:lnSpc>
                <a:spcPts val="2005"/>
              </a:lnSpc>
            </a:pPr>
            <a:r>
              <a:rPr lang="en-US" sz="1432" b="1" spc="57">
                <a:solidFill>
                  <a:srgbClr val="2D8BBA"/>
                </a:solidFill>
                <a:latin typeface="Montserrat Ultra-Bold"/>
                <a:ea typeface="Montserrat Ultra-Bold"/>
                <a:cs typeface="Montserrat Ultra-Bold"/>
                <a:sym typeface="Montserrat Ultra-Bold"/>
              </a:rPr>
              <a:t>HEALTHCARE NEEDS: ALTERNATE CENTER</a:t>
            </a:r>
          </a:p>
        </p:txBody>
      </p:sp>
      <p:sp>
        <p:nvSpPr>
          <p:cNvPr id="15" name="TextBox 15"/>
          <p:cNvSpPr txBox="1"/>
          <p:nvPr/>
        </p:nvSpPr>
        <p:spPr>
          <a:xfrm>
            <a:off x="852767" y="432753"/>
            <a:ext cx="8048066" cy="537845"/>
          </a:xfrm>
          <a:prstGeom prst="rect">
            <a:avLst/>
          </a:prstGeom>
        </p:spPr>
        <p:txBody>
          <a:bodyPr lIns="0" tIns="0" rIns="0" bIns="0" rtlCol="0" anchor="t">
            <a:spAutoFit/>
          </a:bodyPr>
          <a:lstStyle/>
          <a:p>
            <a:pPr algn="ctr">
              <a:lnSpc>
                <a:spcPts val="4480"/>
              </a:lnSpc>
            </a:pPr>
            <a:r>
              <a:rPr lang="en-US" sz="3200" b="1">
                <a:solidFill>
                  <a:srgbClr val="000000"/>
                </a:solidFill>
                <a:latin typeface="Montserrat Ultra-Bold"/>
                <a:ea typeface="Montserrat Ultra-Bold"/>
                <a:cs typeface="Montserrat Ultra-Bold"/>
                <a:sym typeface="Montserrat Ultra-Bold"/>
              </a:rPr>
              <a:t>3 Options for Recommending Denial </a:t>
            </a:r>
          </a:p>
        </p:txBody>
      </p:sp>
      <p:sp>
        <p:nvSpPr>
          <p:cNvPr id="16" name="TextBox 16"/>
          <p:cNvSpPr txBox="1"/>
          <p:nvPr/>
        </p:nvSpPr>
        <p:spPr>
          <a:xfrm>
            <a:off x="1233442" y="5016687"/>
            <a:ext cx="2240237" cy="1664335"/>
          </a:xfrm>
          <a:prstGeom prst="rect">
            <a:avLst/>
          </a:prstGeom>
        </p:spPr>
        <p:txBody>
          <a:bodyPr lIns="0" tIns="0" rIns="0" bIns="0" rtlCol="0" anchor="t">
            <a:spAutoFit/>
          </a:bodyPr>
          <a:lstStyle/>
          <a:p>
            <a:pPr algn="ctr">
              <a:lnSpc>
                <a:spcPts val="2240"/>
              </a:lnSpc>
            </a:pPr>
            <a:r>
              <a:rPr lang="en-US" sz="1600">
                <a:solidFill>
                  <a:srgbClr val="000000"/>
                </a:solidFill>
                <a:latin typeface="Poppins"/>
                <a:ea typeface="Poppins"/>
                <a:cs typeface="Poppins"/>
                <a:sym typeface="Poppins"/>
              </a:rPr>
              <a:t>Applicant </a:t>
            </a:r>
            <a:r>
              <a:rPr lang="en-US" sz="1600" b="1">
                <a:solidFill>
                  <a:srgbClr val="2D8BBA"/>
                </a:solidFill>
                <a:latin typeface="Poppins Bold"/>
                <a:ea typeface="Poppins Bold"/>
                <a:cs typeface="Poppins Bold"/>
                <a:sym typeface="Poppins Bold"/>
              </a:rPr>
              <a:t>poses a direct threat</a:t>
            </a:r>
            <a:r>
              <a:rPr lang="en-US" sz="1600">
                <a:solidFill>
                  <a:srgbClr val="000000"/>
                </a:solidFill>
                <a:latin typeface="Poppins"/>
                <a:ea typeface="Poppins"/>
                <a:cs typeface="Poppins"/>
                <a:sym typeface="Poppins"/>
              </a:rPr>
              <a:t> (significant risk of substantial harm) </a:t>
            </a:r>
            <a:r>
              <a:rPr lang="en-US" sz="1600" b="1">
                <a:solidFill>
                  <a:srgbClr val="2D8BBA"/>
                </a:solidFill>
                <a:latin typeface="Poppins Bold"/>
                <a:ea typeface="Poppins Bold"/>
                <a:cs typeface="Poppins Bold"/>
                <a:sym typeface="Poppins Bold"/>
              </a:rPr>
              <a:t>to the health and safety of others. </a:t>
            </a:r>
          </a:p>
        </p:txBody>
      </p:sp>
      <p:sp>
        <p:nvSpPr>
          <p:cNvPr id="17" name="TextBox 17"/>
          <p:cNvSpPr txBox="1"/>
          <p:nvPr/>
        </p:nvSpPr>
        <p:spPr>
          <a:xfrm>
            <a:off x="4195769" y="3238607"/>
            <a:ext cx="1429012" cy="744670"/>
          </a:xfrm>
          <a:prstGeom prst="rect">
            <a:avLst/>
          </a:prstGeom>
        </p:spPr>
        <p:txBody>
          <a:bodyPr lIns="0" tIns="0" rIns="0" bIns="0" rtlCol="0" anchor="t">
            <a:spAutoFit/>
          </a:bodyPr>
          <a:lstStyle/>
          <a:p>
            <a:pPr algn="ctr">
              <a:lnSpc>
                <a:spcPts val="2005"/>
              </a:lnSpc>
            </a:pPr>
            <a:r>
              <a:rPr lang="en-US" sz="1432" b="1" spc="57">
                <a:solidFill>
                  <a:srgbClr val="2D8BBA"/>
                </a:solidFill>
                <a:latin typeface="Montserrat Ultra-Bold"/>
                <a:ea typeface="Montserrat Ultra-Bold"/>
                <a:cs typeface="Montserrat Ultra-Bold"/>
                <a:sym typeface="Montserrat Ultra-Bold"/>
              </a:rPr>
              <a:t>HEALTHCARE NEEDS: DENIAL </a:t>
            </a:r>
          </a:p>
        </p:txBody>
      </p:sp>
      <p:sp>
        <p:nvSpPr>
          <p:cNvPr id="18" name="TextBox 18"/>
          <p:cNvSpPr txBox="1"/>
          <p:nvPr/>
        </p:nvSpPr>
        <p:spPr>
          <a:xfrm>
            <a:off x="1651743" y="3238607"/>
            <a:ext cx="1429012" cy="744670"/>
          </a:xfrm>
          <a:prstGeom prst="rect">
            <a:avLst/>
          </a:prstGeom>
        </p:spPr>
        <p:txBody>
          <a:bodyPr lIns="0" tIns="0" rIns="0" bIns="0" rtlCol="0" anchor="t">
            <a:spAutoFit/>
          </a:bodyPr>
          <a:lstStyle/>
          <a:p>
            <a:pPr algn="ctr">
              <a:lnSpc>
                <a:spcPts val="2005"/>
              </a:lnSpc>
            </a:pPr>
            <a:r>
              <a:rPr lang="en-US" sz="1432" b="1" spc="57">
                <a:solidFill>
                  <a:srgbClr val="2D8BBA"/>
                </a:solidFill>
                <a:latin typeface="Montserrat Ultra-Bold"/>
                <a:ea typeface="Montserrat Ultra-Bold"/>
                <a:cs typeface="Montserrat Ultra-Bold"/>
                <a:sym typeface="Montserrat Ultra-Bold"/>
              </a:rPr>
              <a:t>DIRECT THREAT TO OTHERS</a:t>
            </a:r>
          </a:p>
        </p:txBody>
      </p:sp>
      <p:sp>
        <p:nvSpPr>
          <p:cNvPr id="19" name="TextBox 19"/>
          <p:cNvSpPr txBox="1"/>
          <p:nvPr/>
        </p:nvSpPr>
        <p:spPr>
          <a:xfrm>
            <a:off x="3791522" y="4878575"/>
            <a:ext cx="2237504" cy="1940560"/>
          </a:xfrm>
          <a:prstGeom prst="rect">
            <a:avLst/>
          </a:prstGeom>
        </p:spPr>
        <p:txBody>
          <a:bodyPr lIns="0" tIns="0" rIns="0" bIns="0" rtlCol="0" anchor="t">
            <a:spAutoFit/>
          </a:bodyPr>
          <a:lstStyle/>
          <a:p>
            <a:pPr algn="ctr">
              <a:lnSpc>
                <a:spcPts val="2240"/>
              </a:lnSpc>
            </a:pPr>
            <a:r>
              <a:rPr lang="en-US" sz="1600">
                <a:solidFill>
                  <a:srgbClr val="000000"/>
                </a:solidFill>
                <a:latin typeface="Poppins"/>
                <a:ea typeface="Poppins"/>
                <a:cs typeface="Poppins"/>
                <a:sym typeface="Poppins"/>
              </a:rPr>
              <a:t>The applicant has </a:t>
            </a:r>
            <a:r>
              <a:rPr lang="en-US" sz="1600" b="1">
                <a:solidFill>
                  <a:srgbClr val="2D8BBA"/>
                </a:solidFill>
                <a:latin typeface="Poppins Bold"/>
                <a:ea typeface="Poppins Bold"/>
                <a:cs typeface="Poppins Bold"/>
                <a:sym typeface="Poppins Bold"/>
              </a:rPr>
              <a:t>mental health care needs that exceed</a:t>
            </a:r>
            <a:r>
              <a:rPr lang="en-US" sz="1600">
                <a:solidFill>
                  <a:srgbClr val="000000"/>
                </a:solidFill>
                <a:latin typeface="Poppins"/>
                <a:ea typeface="Poppins"/>
                <a:cs typeface="Poppins"/>
                <a:sym typeface="Poppins"/>
              </a:rPr>
              <a:t> what can be provided at JC as part of Basic Health Care Responsiblities. </a:t>
            </a:r>
          </a:p>
        </p:txBody>
      </p:sp>
      <p:sp>
        <p:nvSpPr>
          <p:cNvPr id="20" name="TextBox 20"/>
          <p:cNvSpPr txBox="1"/>
          <p:nvPr/>
        </p:nvSpPr>
        <p:spPr>
          <a:xfrm>
            <a:off x="6346871" y="4878575"/>
            <a:ext cx="2237504" cy="1940560"/>
          </a:xfrm>
          <a:prstGeom prst="rect">
            <a:avLst/>
          </a:prstGeom>
        </p:spPr>
        <p:txBody>
          <a:bodyPr lIns="0" tIns="0" rIns="0" bIns="0" rtlCol="0" anchor="t">
            <a:spAutoFit/>
          </a:bodyPr>
          <a:lstStyle/>
          <a:p>
            <a:pPr algn="ctr">
              <a:lnSpc>
                <a:spcPts val="2240"/>
              </a:lnSpc>
            </a:pPr>
            <a:r>
              <a:rPr lang="en-US" sz="1600">
                <a:solidFill>
                  <a:srgbClr val="000000"/>
                </a:solidFill>
                <a:latin typeface="Poppins"/>
                <a:ea typeface="Poppins"/>
                <a:cs typeface="Poppins"/>
                <a:sym typeface="Poppins"/>
              </a:rPr>
              <a:t>The applicant’s healthcare needs are manageable, but require community supports that are not available near </a:t>
            </a:r>
            <a:r>
              <a:rPr lang="en-US" sz="1600" b="1">
                <a:solidFill>
                  <a:srgbClr val="2D8BBA"/>
                </a:solidFill>
                <a:latin typeface="Poppins Bold"/>
                <a:ea typeface="Poppins Bold"/>
                <a:cs typeface="Poppins Bold"/>
                <a:sym typeface="Poppins Bold"/>
              </a:rPr>
              <a:t>YOUR</a:t>
            </a:r>
            <a:r>
              <a:rPr lang="en-US" sz="1600">
                <a:solidFill>
                  <a:srgbClr val="000000"/>
                </a:solidFill>
                <a:latin typeface="Poppins"/>
                <a:ea typeface="Poppins"/>
                <a:cs typeface="Poppins"/>
                <a:sym typeface="Poppins"/>
              </a:rPr>
              <a:t> center. </a:t>
            </a:r>
          </a:p>
        </p:txBody>
      </p:sp>
      <p:sp>
        <p:nvSpPr>
          <p:cNvPr id="21" name="AutoShape 21"/>
          <p:cNvSpPr/>
          <p:nvPr/>
        </p:nvSpPr>
        <p:spPr>
          <a:xfrm flipH="1">
            <a:off x="3616553" y="4926200"/>
            <a:ext cx="0" cy="1909807"/>
          </a:xfrm>
          <a:prstGeom prst="line">
            <a:avLst/>
          </a:prstGeom>
          <a:ln w="57150" cap="flat">
            <a:solidFill>
              <a:srgbClr val="18445D"/>
            </a:solidFill>
            <a:prstDash val="solid"/>
            <a:headEnd type="none" w="sm" len="sm"/>
            <a:tailEnd type="none" w="sm" len="sm"/>
          </a:ln>
        </p:spPr>
        <p:txBody>
          <a:bodyPr/>
          <a:lstStyle/>
          <a:p>
            <a:endParaRPr lang="en-US"/>
          </a:p>
        </p:txBody>
      </p:sp>
      <p:sp>
        <p:nvSpPr>
          <p:cNvPr id="22" name="AutoShape 22"/>
          <p:cNvSpPr/>
          <p:nvPr/>
        </p:nvSpPr>
        <p:spPr>
          <a:xfrm flipH="1">
            <a:off x="6223046" y="4909327"/>
            <a:ext cx="0" cy="1909807"/>
          </a:xfrm>
          <a:prstGeom prst="line">
            <a:avLst/>
          </a:prstGeom>
          <a:ln w="57150" cap="flat">
            <a:solidFill>
              <a:srgbClr val="18445D"/>
            </a:solidFill>
            <a:prstDash val="solid"/>
            <a:headEnd type="none" w="sm" len="sm"/>
            <a:tailEnd type="none" w="sm" len="sm"/>
          </a:ln>
        </p:spPr>
        <p:txBody>
          <a:bodyPr/>
          <a:lstStyle/>
          <a:p>
            <a:endParaRPr lang="en-US"/>
          </a:p>
        </p:txBody>
      </p:sp>
      <p:sp>
        <p:nvSpPr>
          <p:cNvPr id="23" name="AutoShape 23"/>
          <p:cNvSpPr/>
          <p:nvPr/>
        </p:nvSpPr>
        <p:spPr>
          <a:xfrm>
            <a:off x="1651743" y="1105303"/>
            <a:ext cx="6450114" cy="0"/>
          </a:xfrm>
          <a:prstGeom prst="line">
            <a:avLst/>
          </a:prstGeom>
          <a:ln w="57150" cap="flat">
            <a:solidFill>
              <a:srgbClr val="18445D"/>
            </a:solidFill>
            <a:prstDash val="solid"/>
            <a:headEnd type="none" w="sm" len="sm"/>
            <a:tailEnd type="none" w="sm" len="sm"/>
          </a:ln>
        </p:spPr>
        <p:txBody>
          <a:bodyPr/>
          <a:lstStyle/>
          <a:p>
            <a:endParaRPr lang="en-US"/>
          </a:p>
        </p:txBody>
      </p:sp>
      <p:sp>
        <p:nvSpPr>
          <p:cNvPr id="24" name="Slide Number Placeholder 23">
            <a:extLst>
              <a:ext uri="{FF2B5EF4-FFF2-40B4-BE49-F238E27FC236}">
                <a16:creationId xmlns:a16="http://schemas.microsoft.com/office/drawing/2014/main" id="{0E677E24-05A2-9209-F554-ED206F219E31}"/>
              </a:ext>
            </a:extLst>
          </p:cNvPr>
          <p:cNvSpPr>
            <a:spLocks noGrp="1"/>
          </p:cNvSpPr>
          <p:nvPr>
            <p:ph type="sldNum" sz="quarter" idx="12"/>
          </p:nvPr>
        </p:nvSpPr>
        <p:spPr/>
        <p:txBody>
          <a:bodyPr/>
          <a:lstStyle/>
          <a:p>
            <a:fld id="{B6F15528-21DE-4FAA-801E-634DDDAF4B2B}"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66" y="5562600"/>
            <a:ext cx="5423869" cy="884617"/>
            <a:chOff x="0" y="0"/>
            <a:chExt cx="3440139" cy="561077"/>
          </a:xfrm>
        </p:grpSpPr>
        <p:sp>
          <p:nvSpPr>
            <p:cNvPr id="3" name="Freeform 3"/>
            <p:cNvSpPr/>
            <p:nvPr/>
          </p:nvSpPr>
          <p:spPr>
            <a:xfrm>
              <a:off x="0" y="0"/>
              <a:ext cx="3440139" cy="561077"/>
            </a:xfrm>
            <a:custGeom>
              <a:avLst/>
              <a:gdLst/>
              <a:ahLst/>
              <a:cxnLst/>
              <a:rect l="l" t="t" r="r" b="b"/>
              <a:pathLst>
                <a:path w="3440139" h="561077">
                  <a:moveTo>
                    <a:pt x="0" y="0"/>
                  </a:moveTo>
                  <a:lnTo>
                    <a:pt x="3440139" y="0"/>
                  </a:lnTo>
                  <a:lnTo>
                    <a:pt x="3440139" y="561077"/>
                  </a:lnTo>
                  <a:lnTo>
                    <a:pt x="0" y="561077"/>
                  </a:lnTo>
                  <a:close/>
                </a:path>
              </a:pathLst>
            </a:custGeom>
            <a:solidFill>
              <a:srgbClr val="18445D"/>
            </a:solidFill>
          </p:spPr>
          <p:txBody>
            <a:bodyPr/>
            <a:lstStyle/>
            <a:p>
              <a:endParaRPr lang="en-US"/>
            </a:p>
          </p:txBody>
        </p:sp>
      </p:grpSp>
      <p:sp>
        <p:nvSpPr>
          <p:cNvPr id="4" name="AutoShape 4"/>
          <p:cNvSpPr/>
          <p:nvPr/>
        </p:nvSpPr>
        <p:spPr>
          <a:xfrm flipV="1">
            <a:off x="0" y="5919932"/>
            <a:ext cx="4603502" cy="28575"/>
          </a:xfrm>
          <a:prstGeom prst="line">
            <a:avLst/>
          </a:prstGeom>
          <a:ln w="57150" cap="flat">
            <a:solidFill>
              <a:srgbClr val="FFFFFF"/>
            </a:solidFill>
            <a:prstDash val="solid"/>
            <a:headEnd type="none" w="sm" len="sm"/>
            <a:tailEnd type="none" w="sm" len="sm"/>
          </a:ln>
        </p:spPr>
        <p:txBody>
          <a:bodyPr/>
          <a:lstStyle/>
          <a:p>
            <a:endParaRPr lang="en-US"/>
          </a:p>
        </p:txBody>
      </p:sp>
      <p:grpSp>
        <p:nvGrpSpPr>
          <p:cNvPr id="5" name="Group 5"/>
          <p:cNvGrpSpPr/>
          <p:nvPr/>
        </p:nvGrpSpPr>
        <p:grpSpPr>
          <a:xfrm>
            <a:off x="4324506" y="825348"/>
            <a:ext cx="5536892" cy="5536892"/>
            <a:chOff x="0" y="0"/>
            <a:chExt cx="6350000" cy="6350000"/>
          </a:xfrm>
        </p:grpSpPr>
        <p:sp>
          <p:nvSpPr>
            <p:cNvPr id="6" name="Freeform 6"/>
            <p:cNvSpPr/>
            <p:nvPr/>
          </p:nvSpPr>
          <p:spPr>
            <a:xfrm>
              <a:off x="-95377" y="-95377"/>
              <a:ext cx="6540754" cy="6540754"/>
            </a:xfrm>
            <a:custGeom>
              <a:avLst/>
              <a:gdLst/>
              <a:ahLst/>
              <a:cxnLst/>
              <a:rect l="l" t="t" r="r" b="b"/>
              <a:pathLst>
                <a:path w="6540754" h="6540754">
                  <a:moveTo>
                    <a:pt x="6540754" y="0"/>
                  </a:moveTo>
                  <a:lnTo>
                    <a:pt x="0" y="6540754"/>
                  </a:lnTo>
                  <a:lnTo>
                    <a:pt x="6540754" y="6540754"/>
                  </a:lnTo>
                  <a:close/>
                </a:path>
              </a:pathLst>
            </a:custGeom>
            <a:blipFill>
              <a:blip r:embed="rId3"/>
              <a:stretch>
                <a:fillRect l="-24906" r="-24906"/>
              </a:stretch>
            </a:blipFill>
          </p:spPr>
          <p:txBody>
            <a:bodyPr/>
            <a:lstStyle/>
            <a:p>
              <a:endParaRPr lang="en-US"/>
            </a:p>
          </p:txBody>
        </p:sp>
      </p:grpSp>
      <p:sp>
        <p:nvSpPr>
          <p:cNvPr id="7" name="AutoShape 7"/>
          <p:cNvSpPr/>
          <p:nvPr/>
        </p:nvSpPr>
        <p:spPr>
          <a:xfrm>
            <a:off x="548640" y="1555050"/>
            <a:ext cx="3338670" cy="0"/>
          </a:xfrm>
          <a:prstGeom prst="line">
            <a:avLst/>
          </a:prstGeom>
          <a:ln w="57150" cap="flat">
            <a:solidFill>
              <a:srgbClr val="FFDE59"/>
            </a:solidFill>
            <a:prstDash val="solid"/>
            <a:headEnd type="none" w="sm" len="sm"/>
            <a:tailEnd type="none" w="sm" len="sm"/>
          </a:ln>
        </p:spPr>
        <p:txBody>
          <a:bodyPr/>
          <a:lstStyle/>
          <a:p>
            <a:endParaRPr lang="en-US"/>
          </a:p>
        </p:txBody>
      </p:sp>
      <p:sp>
        <p:nvSpPr>
          <p:cNvPr id="8" name="TextBox 8"/>
          <p:cNvSpPr txBox="1"/>
          <p:nvPr/>
        </p:nvSpPr>
        <p:spPr>
          <a:xfrm>
            <a:off x="548640" y="122490"/>
            <a:ext cx="7070939" cy="1251585"/>
          </a:xfrm>
          <a:prstGeom prst="rect">
            <a:avLst/>
          </a:prstGeom>
        </p:spPr>
        <p:txBody>
          <a:bodyPr lIns="0" tIns="0" rIns="0" bIns="0" rtlCol="0" anchor="t">
            <a:spAutoFit/>
          </a:bodyPr>
          <a:lstStyle/>
          <a:p>
            <a:pPr algn="l">
              <a:lnSpc>
                <a:spcPts val="5040"/>
              </a:lnSpc>
            </a:pPr>
            <a:r>
              <a:rPr lang="en-US" sz="3600" b="1">
                <a:solidFill>
                  <a:srgbClr val="000000"/>
                </a:solidFill>
                <a:latin typeface="Montserrat Ultra-Bold"/>
                <a:ea typeface="Montserrat Ultra-Bold"/>
                <a:cs typeface="Montserrat Ultra-Bold"/>
                <a:sym typeface="Montserrat Ultra-Bold"/>
              </a:rPr>
              <a:t>Healthcare Needs: </a:t>
            </a:r>
          </a:p>
          <a:p>
            <a:pPr algn="l">
              <a:lnSpc>
                <a:spcPts val="5040"/>
              </a:lnSpc>
            </a:pPr>
            <a:r>
              <a:rPr lang="en-US" sz="3600" b="1">
                <a:solidFill>
                  <a:srgbClr val="000000"/>
                </a:solidFill>
                <a:latin typeface="Montserrat Ultra-Bold"/>
                <a:ea typeface="Montserrat Ultra-Bold"/>
                <a:cs typeface="Montserrat Ultra-Bold"/>
                <a:sym typeface="Montserrat Ultra-Bold"/>
              </a:rPr>
              <a:t>Completing Form 2-05 </a:t>
            </a:r>
          </a:p>
        </p:txBody>
      </p:sp>
      <p:sp>
        <p:nvSpPr>
          <p:cNvPr id="9" name="TextBox 9"/>
          <p:cNvSpPr txBox="1"/>
          <p:nvPr/>
        </p:nvSpPr>
        <p:spPr>
          <a:xfrm>
            <a:off x="548640" y="1719947"/>
            <a:ext cx="5332103" cy="3420167"/>
          </a:xfrm>
          <a:prstGeom prst="rect">
            <a:avLst/>
          </a:prstGeom>
        </p:spPr>
        <p:txBody>
          <a:bodyPr lIns="0" tIns="0" rIns="0" bIns="0" rtlCol="0" anchor="t">
            <a:spAutoFit/>
          </a:bodyPr>
          <a:lstStyle/>
          <a:p>
            <a:pPr algn="l"/>
            <a:r>
              <a:rPr lang="en-US" sz="1640" b="1" dirty="0">
                <a:solidFill>
                  <a:srgbClr val="000000"/>
                </a:solidFill>
                <a:latin typeface="Poppins Medium Bold"/>
                <a:ea typeface="Poppins Medium Bold"/>
                <a:cs typeface="Poppins Medium Bold"/>
                <a:sym typeface="Poppins Medium Bold"/>
              </a:rPr>
              <a:t>Form 2-05 </a:t>
            </a:r>
            <a:r>
              <a:rPr lang="en-US" sz="1640" dirty="0">
                <a:solidFill>
                  <a:srgbClr val="000000"/>
                </a:solidFill>
                <a:latin typeface="Poppins Medium"/>
                <a:ea typeface="Poppins Medium"/>
                <a:cs typeface="Poppins Medium"/>
                <a:sym typeface="Poppins Medium"/>
              </a:rPr>
              <a:t>is lengthy and contains these basic components:</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Communication Accommodations Provided </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Section 1: Evidence of Healthcare Needs</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Section 2: Functional Limitations </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Section 3: Healthcare Management Needs</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Section 4: Recommendation</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Section 5: Consideration of Accommodations</a:t>
            </a:r>
          </a:p>
          <a:p>
            <a:pPr marL="354077" lvl="1" indent="-177038" algn="l">
              <a:lnSpc>
                <a:spcPts val="3280"/>
              </a:lnSpc>
              <a:buFont typeface="Arial"/>
              <a:buChar char="•"/>
            </a:pPr>
            <a:r>
              <a:rPr lang="en-US" sz="1640" dirty="0">
                <a:solidFill>
                  <a:srgbClr val="000000"/>
                </a:solidFill>
                <a:latin typeface="Poppins Medium"/>
                <a:ea typeface="Poppins Medium"/>
                <a:cs typeface="Poppins Medium"/>
                <a:sym typeface="Poppins Medium"/>
              </a:rPr>
              <a:t>Section 6: Summary</a:t>
            </a:r>
          </a:p>
        </p:txBody>
      </p:sp>
      <p:sp>
        <p:nvSpPr>
          <p:cNvPr id="10" name="Slide Number Placeholder 9">
            <a:extLst>
              <a:ext uri="{FF2B5EF4-FFF2-40B4-BE49-F238E27FC236}">
                <a16:creationId xmlns:a16="http://schemas.microsoft.com/office/drawing/2014/main" id="{E9391E82-9137-2828-22BA-2CFD26F2FBF3}"/>
              </a:ext>
            </a:extLst>
          </p:cNvPr>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DE762-A3F6-788A-5603-248B25C0A5B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8775FBD-0600-216C-20A2-440EE733A45E}"/>
              </a:ext>
            </a:extLst>
          </p:cNvPr>
          <p:cNvGrpSpPr/>
          <p:nvPr/>
        </p:nvGrpSpPr>
        <p:grpSpPr>
          <a:xfrm>
            <a:off x="-79187" y="445770"/>
            <a:ext cx="9832787" cy="1452789"/>
            <a:chOff x="0" y="0"/>
            <a:chExt cx="6236536" cy="921445"/>
          </a:xfrm>
        </p:grpSpPr>
        <p:sp>
          <p:nvSpPr>
            <p:cNvPr id="3" name="Freeform 3">
              <a:extLst>
                <a:ext uri="{FF2B5EF4-FFF2-40B4-BE49-F238E27FC236}">
                  <a16:creationId xmlns:a16="http://schemas.microsoft.com/office/drawing/2014/main" id="{8753D3B5-25FC-F43C-00A2-68EFD5BC0183}"/>
                </a:ext>
              </a:extLst>
            </p:cNvPr>
            <p:cNvSpPr/>
            <p:nvPr/>
          </p:nvSpPr>
          <p:spPr>
            <a:xfrm>
              <a:off x="0" y="0"/>
              <a:ext cx="6236536" cy="921445"/>
            </a:xfrm>
            <a:custGeom>
              <a:avLst/>
              <a:gdLst/>
              <a:ahLst/>
              <a:cxnLst/>
              <a:rect l="l" t="t" r="r" b="b"/>
              <a:pathLst>
                <a:path w="6236536" h="921445">
                  <a:moveTo>
                    <a:pt x="0" y="0"/>
                  </a:moveTo>
                  <a:lnTo>
                    <a:pt x="6236536" y="0"/>
                  </a:lnTo>
                  <a:lnTo>
                    <a:pt x="6236536" y="921445"/>
                  </a:lnTo>
                  <a:lnTo>
                    <a:pt x="0" y="921445"/>
                  </a:lnTo>
                  <a:close/>
                </a:path>
              </a:pathLst>
            </a:custGeom>
            <a:solidFill>
              <a:srgbClr val="18445D"/>
            </a:solidFill>
          </p:spPr>
          <p:txBody>
            <a:bodyPr/>
            <a:lstStyle/>
            <a:p>
              <a:endParaRPr lang="en-US"/>
            </a:p>
          </p:txBody>
        </p:sp>
      </p:grpSp>
      <p:sp>
        <p:nvSpPr>
          <p:cNvPr id="4" name="AutoShape 4">
            <a:extLst>
              <a:ext uri="{FF2B5EF4-FFF2-40B4-BE49-F238E27FC236}">
                <a16:creationId xmlns:a16="http://schemas.microsoft.com/office/drawing/2014/main" id="{64C1D3EF-3964-461D-C3CA-A872C5E140CA}"/>
              </a:ext>
            </a:extLst>
          </p:cNvPr>
          <p:cNvSpPr/>
          <p:nvPr/>
        </p:nvSpPr>
        <p:spPr>
          <a:xfrm>
            <a:off x="6879489" y="1116704"/>
            <a:ext cx="2874111"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TextBox 5">
            <a:extLst>
              <a:ext uri="{FF2B5EF4-FFF2-40B4-BE49-F238E27FC236}">
                <a16:creationId xmlns:a16="http://schemas.microsoft.com/office/drawing/2014/main" id="{58F9F44D-BFF5-0768-87B9-96E54673B7A8}"/>
              </a:ext>
            </a:extLst>
          </p:cNvPr>
          <p:cNvSpPr txBox="1"/>
          <p:nvPr/>
        </p:nvSpPr>
        <p:spPr>
          <a:xfrm>
            <a:off x="304800" y="567387"/>
            <a:ext cx="8323901" cy="1098634"/>
          </a:xfrm>
          <a:prstGeom prst="rect">
            <a:avLst/>
          </a:prstGeom>
        </p:spPr>
        <p:txBody>
          <a:bodyPr lIns="0" tIns="0" rIns="0" bIns="0" rtlCol="0" anchor="t">
            <a:spAutoFit/>
          </a:bodyPr>
          <a:lstStyle/>
          <a:p>
            <a:pPr algn="l">
              <a:lnSpc>
                <a:spcPts val="4480"/>
              </a:lnSpc>
            </a:pPr>
            <a:r>
              <a:rPr lang="en-US" sz="2800" b="1" dirty="0">
                <a:solidFill>
                  <a:srgbClr val="FFFFFF"/>
                </a:solidFill>
                <a:latin typeface="Montserrat Bold"/>
                <a:ea typeface="Montserrat Bold"/>
                <a:cs typeface="Montserrat Bold"/>
                <a:sym typeface="Montserrat Bold"/>
              </a:rPr>
              <a:t>Documenting Communication Accommodations</a:t>
            </a:r>
          </a:p>
        </p:txBody>
      </p:sp>
      <p:sp>
        <p:nvSpPr>
          <p:cNvPr id="8" name="Slide Number Placeholder 7">
            <a:extLst>
              <a:ext uri="{FF2B5EF4-FFF2-40B4-BE49-F238E27FC236}">
                <a16:creationId xmlns:a16="http://schemas.microsoft.com/office/drawing/2014/main" id="{751B1D66-58DB-5346-AF46-147DB6978821}"/>
              </a:ext>
            </a:extLst>
          </p:cNvPr>
          <p:cNvSpPr>
            <a:spLocks noGrp="1"/>
          </p:cNvSpPr>
          <p:nvPr>
            <p:ph type="sldNum" sz="quarter" idx="12"/>
          </p:nvPr>
        </p:nvSpPr>
        <p:spPr/>
        <p:txBody>
          <a:bodyPr/>
          <a:lstStyle/>
          <a:p>
            <a:fld id="{B6F15528-21DE-4FAA-801E-634DDDAF4B2B}" type="slidenum">
              <a:rPr lang="en-US" smtClean="0"/>
              <a:pPr/>
              <a:t>22</a:t>
            </a:fld>
            <a:endParaRPr lang="en-US"/>
          </a:p>
        </p:txBody>
      </p:sp>
      <p:graphicFrame>
        <p:nvGraphicFramePr>
          <p:cNvPr id="11" name="Table 10">
            <a:extLst>
              <a:ext uri="{FF2B5EF4-FFF2-40B4-BE49-F238E27FC236}">
                <a16:creationId xmlns:a16="http://schemas.microsoft.com/office/drawing/2014/main" id="{13A57BB7-D2F6-7097-400F-4D5CF6E52261}"/>
              </a:ext>
            </a:extLst>
          </p:cNvPr>
          <p:cNvGraphicFramePr>
            <a:graphicFrameLocks noGrp="1"/>
          </p:cNvGraphicFramePr>
          <p:nvPr>
            <p:extLst>
              <p:ext uri="{D42A27DB-BD31-4B8C-83A1-F6EECF244321}">
                <p14:modId xmlns:p14="http://schemas.microsoft.com/office/powerpoint/2010/main" val="3806745795"/>
              </p:ext>
            </p:extLst>
          </p:nvPr>
        </p:nvGraphicFramePr>
        <p:xfrm>
          <a:off x="309600" y="2528746"/>
          <a:ext cx="9215400" cy="3119641"/>
        </p:xfrm>
        <a:graphic>
          <a:graphicData uri="http://schemas.openxmlformats.org/drawingml/2006/table">
            <a:tbl>
              <a:tblPr firstRow="1" firstCol="1" bandRow="1">
                <a:tableStyleId>{5C22544A-7EE6-4342-B048-85BDC9FD1C3A}</a:tableStyleId>
              </a:tblPr>
              <a:tblGrid>
                <a:gridCol w="9215400">
                  <a:extLst>
                    <a:ext uri="{9D8B030D-6E8A-4147-A177-3AD203B41FA5}">
                      <a16:colId xmlns:a16="http://schemas.microsoft.com/office/drawing/2014/main" val="562982579"/>
                    </a:ext>
                  </a:extLst>
                </a:gridCol>
              </a:tblGrid>
              <a:tr h="1595323">
                <a:tc>
                  <a:txBody>
                    <a:bodyPr/>
                    <a:lstStyle/>
                    <a:p>
                      <a:pPr marL="0" marR="0">
                        <a:lnSpc>
                          <a:spcPct val="107000"/>
                        </a:lnSpc>
                        <a:spcBef>
                          <a:spcPts val="0"/>
                        </a:spcBef>
                        <a:spcAft>
                          <a:spcPts val="0"/>
                        </a:spcAft>
                      </a:pPr>
                      <a:r>
                        <a:rPr lang="en-US" sz="1500" b="1" dirty="0">
                          <a:solidFill>
                            <a:schemeClr val="tx1"/>
                          </a:solidFill>
                          <a:effectLst/>
                          <a:latin typeface="Times New Roman" panose="02020603050405020304" pitchFamily="18" charset="0"/>
                          <a:cs typeface="Times New Roman" panose="02020603050405020304" pitchFamily="18" charset="0"/>
                        </a:rPr>
                        <a:t>List/explain any reasonable accommodation, reasonable modification to policies, practices, or procedures and auxiliary aids and services to include effective </a:t>
                      </a:r>
                      <a:r>
                        <a:rPr lang="en-US" sz="1500" b="1" dirty="0">
                          <a:solidFill>
                            <a:schemeClr val="tx1"/>
                          </a:solidFill>
                          <a:effectLst/>
                          <a:highlight>
                            <a:srgbClr val="FFFF00"/>
                          </a:highlight>
                          <a:latin typeface="Times New Roman" panose="02020603050405020304" pitchFamily="18" charset="0"/>
                          <a:cs typeface="Times New Roman" panose="02020603050405020304" pitchFamily="18" charset="0"/>
                        </a:rPr>
                        <a:t>communication supports/accommodations offered and/or provided during the applicant file review process (applicants),</a:t>
                      </a:r>
                      <a:r>
                        <a:rPr lang="en-US" sz="1500" b="1" dirty="0">
                          <a:solidFill>
                            <a:schemeClr val="tx1"/>
                          </a:solidFill>
                          <a:effectLst/>
                          <a:latin typeface="Times New Roman" panose="02020603050405020304" pitchFamily="18" charset="0"/>
                          <a:cs typeface="Times New Roman" panose="02020603050405020304" pitchFamily="18" charset="0"/>
                        </a:rPr>
                        <a:t> and/or completion of the health care needs assessment process (applicants/students). If not provided, please explain below. </a:t>
                      </a:r>
                      <a:r>
                        <a:rPr lang="en-US" sz="1500" b="0" dirty="0">
                          <a:solidFill>
                            <a:schemeClr val="tx1"/>
                          </a:solidFill>
                          <a:effectLst/>
                          <a:latin typeface="Times New Roman" panose="02020603050405020304" pitchFamily="18" charset="0"/>
                          <a:cs typeface="Times New Roman" panose="02020603050405020304" pitchFamily="18" charset="0"/>
                        </a:rPr>
                        <a:t>See Form 2-03, Procedures for Providing Reasonable Accommodation, Reasonable Modification in Policies, Practices or Procedures and Auxiliary Aids and Services for Participation in the Job Corps Program</a:t>
                      </a:r>
                      <a:r>
                        <a:rPr lang="en-US" sz="1600" b="0" dirty="0">
                          <a:solidFill>
                            <a:schemeClr val="tx1"/>
                          </a:solidFill>
                          <a:effectLst/>
                          <a:latin typeface="Times New Roman" panose="02020603050405020304" pitchFamily="18" charset="0"/>
                          <a:cs typeface="Times New Roman" panose="02020603050405020304" pitchFamily="18" charset="0"/>
                        </a:rPr>
                        <a:t>.</a:t>
                      </a:r>
                      <a:endParaRPr lang="en-US" sz="16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33669312"/>
                  </a:ext>
                </a:extLst>
              </a:tr>
              <a:tr h="1524318">
                <a:tc>
                  <a:txBody>
                    <a:bodyPr/>
                    <a:lstStyle/>
                    <a:p>
                      <a:pPr marL="0" marR="0">
                        <a:lnSpc>
                          <a:spcPct val="107000"/>
                        </a:lnSpc>
                        <a:spcBef>
                          <a:spcPts val="0"/>
                        </a:spcBef>
                        <a:spcAft>
                          <a:spcPts val="0"/>
                        </a:spcAft>
                      </a:pP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applicant was provided with communication accommodations including: repetition and rephrasing of questions, simplified language, and additional time for responses. </a:t>
                      </a:r>
                    </a:p>
                    <a:p>
                      <a:pPr marL="285750" marR="0" indent="-285750" algn="ctr">
                        <a:lnSpc>
                          <a:spcPct val="107000"/>
                        </a:lnSpc>
                        <a:spcBef>
                          <a:spcPts val="0"/>
                        </a:spcBef>
                        <a:spcAft>
                          <a:spcPts val="0"/>
                        </a:spcAft>
                        <a:buFontTx/>
                        <a:buChar char="-"/>
                      </a:pPr>
                      <a:r>
                        <a:rPr lang="en-US" sz="1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OR  - </a:t>
                      </a:r>
                      <a:endParaRPr lang="en-US" sz="1800" b="0"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nSpc>
                          <a:spcPct val="107000"/>
                        </a:lnSpc>
                        <a:spcBef>
                          <a:spcPts val="0"/>
                        </a:spcBef>
                        <a:spcAft>
                          <a:spcPts val="0"/>
                        </a:spcAft>
                        <a:buFontTx/>
                        <a:buNone/>
                      </a:pPr>
                      <a:r>
                        <a:rPr lang="en-US" sz="18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Applicant did not exhibit any difficulties in communication or comprehension and no communication accommodations were needed.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90152"/>
                  </a:ext>
                </a:extLst>
              </a:tr>
            </a:tbl>
          </a:graphicData>
        </a:graphic>
      </p:graphicFrame>
      <p:sp>
        <p:nvSpPr>
          <p:cNvPr id="12" name="Rectangle 1">
            <a:extLst>
              <a:ext uri="{FF2B5EF4-FFF2-40B4-BE49-F238E27FC236}">
                <a16:creationId xmlns:a16="http://schemas.microsoft.com/office/drawing/2014/main" id="{10A28D19-B8C6-3003-0AD2-37C7C1A085EE}"/>
              </a:ext>
            </a:extLst>
          </p:cNvPr>
          <p:cNvSpPr>
            <a:spLocks noChangeArrowheads="1"/>
          </p:cNvSpPr>
          <p:nvPr/>
        </p:nvSpPr>
        <p:spPr bwMode="auto">
          <a:xfrm>
            <a:off x="780536" y="1981200"/>
            <a:ext cx="811334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Interview Conducted By:	</a:t>
            </a:r>
            <a:r>
              <a:rPr kumimoji="0" lang="en-US" altLang="en-US" sz="1500" b="0" i="0" u="none" strike="noStrike" cap="none" normalizeH="0" baseline="0" dirty="0">
                <a:ln>
                  <a:noFill/>
                </a:ln>
                <a:solidFill>
                  <a:schemeClr val="tx1"/>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Telephone	</a:t>
            </a:r>
            <a:r>
              <a:rPr kumimoji="0" lang="en-US" altLang="en-US" sz="1500" b="0" i="0" u="none" strike="noStrike" cap="none" normalizeH="0" baseline="0" dirty="0">
                <a:ln>
                  <a:noFill/>
                </a:ln>
                <a:solidFill>
                  <a:schemeClr val="tx1"/>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In Person	</a:t>
            </a:r>
            <a:r>
              <a:rPr kumimoji="0" lang="en-US" altLang="en-US" sz="1500" b="0" i="0" u="none" strike="noStrike" cap="none" normalizeH="0" baseline="0" dirty="0">
                <a:ln>
                  <a:noFill/>
                </a:ln>
                <a:solidFill>
                  <a:schemeClr val="tx1"/>
                </a:solidFill>
                <a:effectLst/>
                <a:latin typeface="Times New Roman" panose="02020603050405020304" pitchFamily="18" charset="0"/>
                <a:ea typeface="MS Gothic" panose="020B0609070205080204" pitchFamily="49" charset="-128"/>
                <a:cs typeface="Times New Roman" panose="02020603050405020304" pitchFamily="18" charset="0"/>
              </a:rPr>
              <a:t>☐</a:t>
            </a:r>
            <a:r>
              <a:rPr kumimoji="0" lang="en-US" altLang="en-US" sz="15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Videoconference</a:t>
            </a:r>
            <a:endPar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B9B5D7E-BC92-8FF5-232C-E4993B7FA422}"/>
              </a:ext>
            </a:extLst>
          </p:cNvPr>
          <p:cNvSpPr txBox="1"/>
          <p:nvPr/>
        </p:nvSpPr>
        <p:spPr>
          <a:xfrm>
            <a:off x="1107300" y="5882481"/>
            <a:ext cx="7620000" cy="1021556"/>
          </a:xfrm>
          <a:prstGeom prst="roundRect">
            <a:avLst/>
          </a:prstGeom>
          <a:solidFill>
            <a:srgbClr val="41B8D5"/>
          </a:solidFill>
          <a:ln w="28575">
            <a:solidFill>
              <a:schemeClr val="tx1"/>
            </a:solidFill>
          </a:ln>
        </p:spPr>
        <p:txBody>
          <a:bodyPr wrap="square">
            <a:spAutoFit/>
          </a:bodyPr>
          <a:lstStyle/>
          <a:p>
            <a:pPr algn="ctr"/>
            <a:r>
              <a:rPr lang="en-US" dirty="0">
                <a:latin typeface="Poppins" panose="00000500000000000000" pitchFamily="2" charset="0"/>
                <a:cs typeface="Poppins" panose="00000500000000000000" pitchFamily="2" charset="0"/>
              </a:rPr>
              <a:t>The first item </a:t>
            </a:r>
            <a:r>
              <a:rPr lang="en-US" b="1" dirty="0">
                <a:solidFill>
                  <a:srgbClr val="C00000"/>
                </a:solidFill>
                <a:latin typeface="Poppins" panose="00000500000000000000" pitchFamily="2" charset="0"/>
                <a:cs typeface="Poppins" panose="00000500000000000000" pitchFamily="2" charset="0"/>
              </a:rPr>
              <a:t>must be completed </a:t>
            </a:r>
            <a:r>
              <a:rPr lang="en-US" dirty="0">
                <a:latin typeface="Poppins" panose="00000500000000000000" pitchFamily="2" charset="0"/>
                <a:cs typeface="Poppins" panose="00000500000000000000" pitchFamily="2" charset="0"/>
              </a:rPr>
              <a:t>to document any </a:t>
            </a:r>
            <a:r>
              <a:rPr lang="en-US" b="1" dirty="0">
                <a:latin typeface="Poppins" panose="00000500000000000000" pitchFamily="2" charset="0"/>
                <a:cs typeface="Poppins" panose="00000500000000000000" pitchFamily="2" charset="0"/>
              </a:rPr>
              <a:t>communication supports or accommodations </a:t>
            </a:r>
            <a:r>
              <a:rPr lang="en-US" dirty="0">
                <a:latin typeface="Poppins" panose="00000500000000000000" pitchFamily="2" charset="0"/>
                <a:cs typeface="Poppins" panose="00000500000000000000" pitchFamily="2" charset="0"/>
              </a:rPr>
              <a:t>that were offered or provided during the AFR process</a:t>
            </a:r>
            <a:r>
              <a:rPr lang="en-US" b="1"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5706425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905"/>
            <a:ext cx="9753600" cy="2866657"/>
          </a:xfrm>
          <a:custGeom>
            <a:avLst/>
            <a:gdLst/>
            <a:ahLst/>
            <a:cxnLst/>
            <a:rect l="l" t="t" r="r" b="b"/>
            <a:pathLst>
              <a:path w="9753600" h="2866657">
                <a:moveTo>
                  <a:pt x="0" y="0"/>
                </a:moveTo>
                <a:lnTo>
                  <a:pt x="9753600" y="0"/>
                </a:lnTo>
                <a:lnTo>
                  <a:pt x="9753600" y="2866656"/>
                </a:lnTo>
                <a:lnTo>
                  <a:pt x="0" y="2866656"/>
                </a:lnTo>
                <a:lnTo>
                  <a:pt x="0" y="0"/>
                </a:lnTo>
                <a:close/>
              </a:path>
            </a:pathLst>
          </a:custGeom>
          <a:blipFill>
            <a:blip r:embed="rId3">
              <a:alphaModFix amt="77000"/>
            </a:blip>
            <a:stretch>
              <a:fillRect t="-48579" b="-78107"/>
            </a:stretch>
          </a:blipFill>
        </p:spPr>
        <p:txBody>
          <a:bodyPr/>
          <a:lstStyle/>
          <a:p>
            <a:endParaRPr lang="en-US"/>
          </a:p>
        </p:txBody>
      </p:sp>
      <p:grpSp>
        <p:nvGrpSpPr>
          <p:cNvPr id="3" name="Group 3"/>
          <p:cNvGrpSpPr/>
          <p:nvPr/>
        </p:nvGrpSpPr>
        <p:grpSpPr>
          <a:xfrm>
            <a:off x="-224387" y="553796"/>
            <a:ext cx="10202374" cy="1247250"/>
            <a:chOff x="0" y="0"/>
            <a:chExt cx="5771001" cy="705511"/>
          </a:xfrm>
        </p:grpSpPr>
        <p:sp>
          <p:nvSpPr>
            <p:cNvPr id="4" name="Freeform 4"/>
            <p:cNvSpPr/>
            <p:nvPr/>
          </p:nvSpPr>
          <p:spPr>
            <a:xfrm>
              <a:off x="0" y="0"/>
              <a:ext cx="5771001" cy="705511"/>
            </a:xfrm>
            <a:custGeom>
              <a:avLst/>
              <a:gdLst/>
              <a:ahLst/>
              <a:cxnLst/>
              <a:rect l="l" t="t" r="r" b="b"/>
              <a:pathLst>
                <a:path w="5771001" h="705511">
                  <a:moveTo>
                    <a:pt x="0" y="0"/>
                  </a:moveTo>
                  <a:lnTo>
                    <a:pt x="5771001" y="0"/>
                  </a:lnTo>
                  <a:lnTo>
                    <a:pt x="5771001" y="705511"/>
                  </a:lnTo>
                  <a:lnTo>
                    <a:pt x="0" y="705511"/>
                  </a:lnTo>
                  <a:close/>
                </a:path>
              </a:pathLst>
            </a:custGeom>
            <a:solidFill>
              <a:srgbClr val="18445D"/>
            </a:solidFill>
          </p:spPr>
          <p:txBody>
            <a:bodyPr/>
            <a:lstStyle/>
            <a:p>
              <a:endParaRPr lang="en-US"/>
            </a:p>
          </p:txBody>
        </p:sp>
      </p:grpSp>
      <p:sp>
        <p:nvSpPr>
          <p:cNvPr id="5" name="Freeform 5"/>
          <p:cNvSpPr/>
          <p:nvPr/>
        </p:nvSpPr>
        <p:spPr>
          <a:xfrm>
            <a:off x="702945" y="2698901"/>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929124" y="2698901"/>
            <a:ext cx="483616" cy="447917"/>
          </a:xfrm>
          <a:custGeom>
            <a:avLst/>
            <a:gdLst/>
            <a:ahLst/>
            <a:cxnLst/>
            <a:rect l="l" t="t" r="r" b="b"/>
            <a:pathLst>
              <a:path w="483616" h="447917">
                <a:moveTo>
                  <a:pt x="0" y="0"/>
                </a:moveTo>
                <a:lnTo>
                  <a:pt x="483615" y="0"/>
                </a:lnTo>
                <a:lnTo>
                  <a:pt x="483615" y="447917"/>
                </a:lnTo>
                <a:lnTo>
                  <a:pt x="0" y="447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702945" y="4660224"/>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4929124" y="4660224"/>
            <a:ext cx="483616" cy="447917"/>
          </a:xfrm>
          <a:custGeom>
            <a:avLst/>
            <a:gdLst/>
            <a:ahLst/>
            <a:cxnLst/>
            <a:rect l="l" t="t" r="r" b="b"/>
            <a:pathLst>
              <a:path w="483616" h="447917">
                <a:moveTo>
                  <a:pt x="0" y="0"/>
                </a:moveTo>
                <a:lnTo>
                  <a:pt x="483615" y="0"/>
                </a:lnTo>
                <a:lnTo>
                  <a:pt x="483615" y="447917"/>
                </a:lnTo>
                <a:lnTo>
                  <a:pt x="0" y="447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783844" y="926357"/>
            <a:ext cx="8290560" cy="537845"/>
          </a:xfrm>
          <a:prstGeom prst="rect">
            <a:avLst/>
          </a:prstGeom>
        </p:spPr>
        <p:txBody>
          <a:bodyPr lIns="0" tIns="0" rIns="0" bIns="0" rtlCol="0" anchor="t">
            <a:spAutoFit/>
          </a:bodyPr>
          <a:lstStyle/>
          <a:p>
            <a:pPr algn="ctr">
              <a:lnSpc>
                <a:spcPts val="4480"/>
              </a:lnSpc>
            </a:pPr>
            <a:r>
              <a:rPr lang="en-US" sz="3200" b="1">
                <a:solidFill>
                  <a:srgbClr val="FFFFFF"/>
                </a:solidFill>
                <a:latin typeface="Montserrat Ultra-Bold"/>
                <a:ea typeface="Montserrat Ultra-Bold"/>
                <a:cs typeface="Montserrat Ultra-Bold"/>
                <a:sym typeface="Montserrat Ultra-Bold"/>
              </a:rPr>
              <a:t>Section 1: Clinical Information</a:t>
            </a:r>
          </a:p>
        </p:txBody>
      </p:sp>
      <p:sp>
        <p:nvSpPr>
          <p:cNvPr id="10" name="TextBox 10"/>
          <p:cNvSpPr txBox="1"/>
          <p:nvPr/>
        </p:nvSpPr>
        <p:spPr>
          <a:xfrm>
            <a:off x="1337549" y="2641751"/>
            <a:ext cx="3170459" cy="158305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ETA-653</a:t>
            </a:r>
          </a:p>
          <a:p>
            <a:pPr marL="388620" lvl="1" indent="-194310" algn="l">
              <a:lnSpc>
                <a:spcPts val="2520"/>
              </a:lnSpc>
              <a:buFont typeface="Arial"/>
              <a:buChar char="•"/>
            </a:pPr>
            <a:r>
              <a:rPr lang="en-US" sz="1800">
                <a:solidFill>
                  <a:srgbClr val="000000"/>
                </a:solidFill>
                <a:latin typeface="Poppins"/>
                <a:ea typeface="Poppins"/>
                <a:cs typeface="Poppins"/>
                <a:sym typeface="Poppins"/>
              </a:rPr>
              <a:t>Summarize mental health-related info reported on ETA-653</a:t>
            </a:r>
          </a:p>
          <a:p>
            <a:pPr algn="l">
              <a:lnSpc>
                <a:spcPts val="2520"/>
              </a:lnSpc>
            </a:pPr>
            <a:endParaRPr lang="en-US" sz="1800">
              <a:solidFill>
                <a:srgbClr val="000000"/>
              </a:solidFill>
              <a:latin typeface="Poppins"/>
              <a:ea typeface="Poppins"/>
              <a:cs typeface="Poppins"/>
              <a:sym typeface="Poppins"/>
            </a:endParaRPr>
          </a:p>
        </p:txBody>
      </p:sp>
      <p:sp>
        <p:nvSpPr>
          <p:cNvPr id="11" name="TextBox 11"/>
          <p:cNvSpPr txBox="1"/>
          <p:nvPr/>
        </p:nvSpPr>
        <p:spPr>
          <a:xfrm>
            <a:off x="1337549" y="4603074"/>
            <a:ext cx="3420125" cy="221170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Chronic Care Management Plans (CCMPs)</a:t>
            </a:r>
          </a:p>
          <a:p>
            <a:pPr marL="388620" lvl="1" indent="-194310" algn="l">
              <a:lnSpc>
                <a:spcPts val="2520"/>
              </a:lnSpc>
              <a:buFont typeface="Arial"/>
              <a:buChar char="•"/>
            </a:pPr>
            <a:r>
              <a:rPr lang="en-US" sz="1800">
                <a:solidFill>
                  <a:srgbClr val="000000"/>
                </a:solidFill>
                <a:latin typeface="Poppins"/>
                <a:ea typeface="Poppins"/>
                <a:cs typeface="Poppins"/>
                <a:sym typeface="Poppins"/>
              </a:rPr>
              <a:t>Summarize provider responses on CCMPs</a:t>
            </a:r>
          </a:p>
          <a:p>
            <a:pPr marL="388620" lvl="1" indent="-194310" algn="l">
              <a:lnSpc>
                <a:spcPts val="2520"/>
              </a:lnSpc>
              <a:buFont typeface="Arial"/>
              <a:buChar char="•"/>
            </a:pPr>
            <a:r>
              <a:rPr lang="en-US" sz="1800">
                <a:solidFill>
                  <a:srgbClr val="000000"/>
                </a:solidFill>
                <a:latin typeface="Poppins"/>
                <a:ea typeface="Poppins"/>
                <a:cs typeface="Poppins"/>
                <a:sym typeface="Poppins"/>
              </a:rPr>
              <a:t>Contact the provider if they are saying “yes” for the applicant</a:t>
            </a:r>
          </a:p>
        </p:txBody>
      </p:sp>
      <p:sp>
        <p:nvSpPr>
          <p:cNvPr id="12" name="TextBox 12"/>
          <p:cNvSpPr txBox="1"/>
          <p:nvPr/>
        </p:nvSpPr>
        <p:spPr>
          <a:xfrm>
            <a:off x="5585945" y="2641751"/>
            <a:ext cx="3693941" cy="1583055"/>
          </a:xfrm>
          <a:prstGeom prst="rect">
            <a:avLst/>
          </a:prstGeom>
        </p:spPr>
        <p:txBody>
          <a:bodyPr lIns="0" tIns="0" rIns="0" bIns="0" rtlCol="0" anchor="t">
            <a:spAutoFit/>
          </a:bodyPr>
          <a:lstStyle/>
          <a:p>
            <a:pPr algn="l">
              <a:lnSpc>
                <a:spcPts val="2520"/>
              </a:lnSpc>
            </a:pPr>
            <a:r>
              <a:rPr lang="en-US" sz="1800" b="1" dirty="0">
                <a:solidFill>
                  <a:srgbClr val="000000"/>
                </a:solidFill>
                <a:latin typeface="Poppins Bold"/>
                <a:ea typeface="Poppins Bold"/>
                <a:cs typeface="Poppins Bold"/>
                <a:sym typeface="Poppins Bold"/>
              </a:rPr>
              <a:t>File Review</a:t>
            </a:r>
          </a:p>
          <a:p>
            <a:pPr marL="388620" lvl="1" indent="-194310" algn="l">
              <a:lnSpc>
                <a:spcPts val="2520"/>
              </a:lnSpc>
              <a:buFont typeface="Arial"/>
              <a:buChar char="•"/>
            </a:pPr>
            <a:r>
              <a:rPr lang="en-US" sz="1800" dirty="0">
                <a:solidFill>
                  <a:srgbClr val="000000"/>
                </a:solidFill>
                <a:latin typeface="Poppins"/>
                <a:ea typeface="Poppins"/>
                <a:cs typeface="Poppins"/>
                <a:sym typeface="Poppins"/>
              </a:rPr>
              <a:t>List all records in the e-folders</a:t>
            </a:r>
          </a:p>
          <a:p>
            <a:pPr marL="388620" lvl="1" indent="-194310" algn="l">
              <a:lnSpc>
                <a:spcPts val="2520"/>
              </a:lnSpc>
              <a:buFont typeface="Arial"/>
              <a:buChar char="•"/>
            </a:pPr>
            <a:r>
              <a:rPr lang="en-US" sz="1800" b="1" dirty="0">
                <a:solidFill>
                  <a:srgbClr val="2D8BBA"/>
                </a:solidFill>
                <a:latin typeface="Poppins Bold"/>
                <a:ea typeface="Poppins Bold"/>
                <a:cs typeface="Poppins Bold"/>
                <a:sym typeface="Poppins Bold"/>
              </a:rPr>
              <a:t>Summarize recent and relevant records</a:t>
            </a:r>
          </a:p>
        </p:txBody>
      </p:sp>
      <p:sp>
        <p:nvSpPr>
          <p:cNvPr id="13" name="TextBox 13"/>
          <p:cNvSpPr txBox="1"/>
          <p:nvPr/>
        </p:nvSpPr>
        <p:spPr>
          <a:xfrm>
            <a:off x="5585945" y="4603074"/>
            <a:ext cx="4023374" cy="221170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Interview Summary</a:t>
            </a:r>
          </a:p>
          <a:p>
            <a:pPr marL="388620" lvl="1" indent="-194310" algn="l">
              <a:lnSpc>
                <a:spcPts val="2520"/>
              </a:lnSpc>
              <a:buFont typeface="Arial"/>
              <a:buChar char="•"/>
            </a:pPr>
            <a:r>
              <a:rPr lang="en-US" sz="1800">
                <a:solidFill>
                  <a:srgbClr val="000000"/>
                </a:solidFill>
                <a:latin typeface="Poppins"/>
                <a:ea typeface="Poppins"/>
                <a:cs typeface="Poppins"/>
                <a:sym typeface="Poppins"/>
              </a:rPr>
              <a:t>Include Mental Status/Behavioral Observations</a:t>
            </a:r>
          </a:p>
          <a:p>
            <a:pPr marL="388620" lvl="1" indent="-194310" algn="l">
              <a:lnSpc>
                <a:spcPts val="2520"/>
              </a:lnSpc>
              <a:buFont typeface="Arial"/>
              <a:buChar char="•"/>
            </a:pPr>
            <a:r>
              <a:rPr lang="en-US" sz="1800">
                <a:solidFill>
                  <a:srgbClr val="000000"/>
                </a:solidFill>
                <a:latin typeface="Poppins"/>
                <a:ea typeface="Poppins"/>
                <a:cs typeface="Poppins"/>
                <a:sym typeface="Poppins"/>
              </a:rPr>
              <a:t>Highlight</a:t>
            </a:r>
            <a:r>
              <a:rPr lang="en-US" sz="1800" b="1">
                <a:solidFill>
                  <a:srgbClr val="000000"/>
                </a:solidFill>
                <a:latin typeface="Poppins Bold"/>
                <a:ea typeface="Poppins Bold"/>
                <a:cs typeface="Poppins Bold"/>
                <a:sym typeface="Poppins Bold"/>
              </a:rPr>
              <a:t> </a:t>
            </a:r>
            <a:r>
              <a:rPr lang="en-US" sz="1800" b="1">
                <a:solidFill>
                  <a:srgbClr val="2D8BBA"/>
                </a:solidFill>
                <a:latin typeface="Poppins Bold"/>
                <a:ea typeface="Poppins Bold"/>
                <a:cs typeface="Poppins Bold"/>
                <a:sym typeface="Poppins Bold"/>
              </a:rPr>
              <a:t>current functional limitations, symptoms, behaviors</a:t>
            </a:r>
            <a:r>
              <a:rPr lang="en-US" sz="1800" b="1">
                <a:solidFill>
                  <a:srgbClr val="000000"/>
                </a:solidFill>
                <a:latin typeface="Poppins Bold"/>
                <a:ea typeface="Poppins Bold"/>
                <a:cs typeface="Poppins Bold"/>
                <a:sym typeface="Poppins Bold"/>
              </a:rPr>
              <a:t> </a:t>
            </a:r>
            <a:r>
              <a:rPr lang="en-US" sz="1800">
                <a:solidFill>
                  <a:srgbClr val="000000"/>
                </a:solidFill>
                <a:latin typeface="Poppins"/>
                <a:ea typeface="Poppins"/>
                <a:cs typeface="Poppins"/>
                <a:sym typeface="Poppins"/>
              </a:rPr>
              <a:t>reported in the interview</a:t>
            </a:r>
          </a:p>
        </p:txBody>
      </p:sp>
      <p:sp>
        <p:nvSpPr>
          <p:cNvPr id="14" name="Slide Number Placeholder 13">
            <a:extLst>
              <a:ext uri="{FF2B5EF4-FFF2-40B4-BE49-F238E27FC236}">
                <a16:creationId xmlns:a16="http://schemas.microsoft.com/office/drawing/2014/main" id="{4BE50B03-F905-BC3F-75D8-9B2FADF2E9AF}"/>
              </a:ext>
            </a:extLst>
          </p:cNvPr>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445770"/>
            <a:ext cx="9832787" cy="1452789"/>
            <a:chOff x="0" y="0"/>
            <a:chExt cx="6236536" cy="921445"/>
          </a:xfrm>
        </p:grpSpPr>
        <p:sp>
          <p:nvSpPr>
            <p:cNvPr id="3" name="Freeform 3"/>
            <p:cNvSpPr/>
            <p:nvPr/>
          </p:nvSpPr>
          <p:spPr>
            <a:xfrm>
              <a:off x="0" y="0"/>
              <a:ext cx="6236536" cy="921445"/>
            </a:xfrm>
            <a:custGeom>
              <a:avLst/>
              <a:gdLst/>
              <a:ahLst/>
              <a:cxnLst/>
              <a:rect l="l" t="t" r="r" b="b"/>
              <a:pathLst>
                <a:path w="6236536" h="921445">
                  <a:moveTo>
                    <a:pt x="0" y="0"/>
                  </a:moveTo>
                  <a:lnTo>
                    <a:pt x="6236536" y="0"/>
                  </a:lnTo>
                  <a:lnTo>
                    <a:pt x="6236536" y="921445"/>
                  </a:lnTo>
                  <a:lnTo>
                    <a:pt x="0" y="921445"/>
                  </a:lnTo>
                  <a:close/>
                </a:path>
              </a:pathLst>
            </a:custGeom>
            <a:solidFill>
              <a:srgbClr val="18445D"/>
            </a:solidFill>
          </p:spPr>
          <p:txBody>
            <a:bodyPr/>
            <a:lstStyle/>
            <a:p>
              <a:endParaRPr lang="en-US"/>
            </a:p>
          </p:txBody>
        </p:sp>
      </p:grpSp>
      <p:sp>
        <p:nvSpPr>
          <p:cNvPr id="4" name="AutoShape 4"/>
          <p:cNvSpPr/>
          <p:nvPr/>
        </p:nvSpPr>
        <p:spPr>
          <a:xfrm>
            <a:off x="6879489" y="1116704"/>
            <a:ext cx="2874111"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267787" y="839209"/>
            <a:ext cx="8323901"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Bold"/>
                <a:ea typeface="Montserrat Bold"/>
                <a:cs typeface="Montserrat Bold"/>
                <a:sym typeface="Montserrat Bold"/>
              </a:rPr>
              <a:t>Tips for Completing Section 1</a:t>
            </a:r>
          </a:p>
        </p:txBody>
      </p:sp>
      <p:sp>
        <p:nvSpPr>
          <p:cNvPr id="6" name="TextBox 6"/>
          <p:cNvSpPr txBox="1"/>
          <p:nvPr/>
        </p:nvSpPr>
        <p:spPr>
          <a:xfrm>
            <a:off x="511523" y="2003334"/>
            <a:ext cx="8859374" cy="4016375"/>
          </a:xfrm>
          <a:prstGeom prst="rect">
            <a:avLst/>
          </a:prstGeom>
        </p:spPr>
        <p:txBody>
          <a:bodyPr lIns="0" tIns="0" rIns="0" bIns="0" rtlCol="0" anchor="t">
            <a:spAutoFit/>
          </a:bodyPr>
          <a:lstStyle/>
          <a:p>
            <a:pPr marL="431801" lvl="1" indent="-215900" algn="l">
              <a:lnSpc>
                <a:spcPts val="4000"/>
              </a:lnSpc>
              <a:buFont typeface="Arial"/>
              <a:buChar char="•"/>
            </a:pPr>
            <a:r>
              <a:rPr lang="en-US" sz="2000" b="1">
                <a:solidFill>
                  <a:srgbClr val="000000"/>
                </a:solidFill>
                <a:latin typeface="Poppins Bold"/>
                <a:ea typeface="Poppins Bold"/>
                <a:cs typeface="Poppins Bold"/>
                <a:sym typeface="Poppins Bold"/>
              </a:rPr>
              <a:t>Use bullets</a:t>
            </a:r>
            <a:r>
              <a:rPr lang="en-US" sz="2000">
                <a:solidFill>
                  <a:srgbClr val="000000"/>
                </a:solidFill>
                <a:latin typeface="Poppins"/>
                <a:ea typeface="Poppins"/>
                <a:cs typeface="Poppins"/>
                <a:sym typeface="Poppins"/>
              </a:rPr>
              <a:t> to summarize information</a:t>
            </a:r>
          </a:p>
          <a:p>
            <a:pPr marL="431801" lvl="1" indent="-215900" algn="l">
              <a:lnSpc>
                <a:spcPts val="4000"/>
              </a:lnSpc>
              <a:buFont typeface="Arial"/>
              <a:buChar char="•"/>
            </a:pPr>
            <a:r>
              <a:rPr lang="en-US" sz="2000" b="1">
                <a:solidFill>
                  <a:srgbClr val="000000"/>
                </a:solidFill>
                <a:latin typeface="Poppins Bold"/>
                <a:ea typeface="Poppins Bold"/>
                <a:cs typeface="Poppins Bold"/>
                <a:sym typeface="Poppins Bold"/>
              </a:rPr>
              <a:t>Use headers</a:t>
            </a:r>
            <a:r>
              <a:rPr lang="en-US" sz="2000">
                <a:solidFill>
                  <a:srgbClr val="000000"/>
                </a:solidFill>
                <a:latin typeface="Poppins"/>
                <a:ea typeface="Poppins"/>
                <a:cs typeface="Poppins"/>
                <a:sym typeface="Poppins"/>
              </a:rPr>
              <a:t>- To clearly document records reviewed in the file review and CCMP sections</a:t>
            </a:r>
          </a:p>
          <a:p>
            <a:pPr marL="431801" lvl="1" indent="-215900" algn="l">
              <a:lnSpc>
                <a:spcPts val="4000"/>
              </a:lnSpc>
              <a:buFont typeface="Arial"/>
              <a:buChar char="•"/>
            </a:pPr>
            <a:r>
              <a:rPr lang="en-US" sz="2000" b="1">
                <a:solidFill>
                  <a:srgbClr val="000000"/>
                </a:solidFill>
                <a:latin typeface="Poppins Bold"/>
                <a:ea typeface="Poppins Bold"/>
                <a:cs typeface="Poppins Bold"/>
                <a:sym typeface="Poppins Bold"/>
              </a:rPr>
              <a:t>Only summarize the information needed to adequately support your recommendation of denial</a:t>
            </a:r>
            <a:r>
              <a:rPr lang="en-US" sz="2000">
                <a:solidFill>
                  <a:srgbClr val="000000"/>
                </a:solidFill>
                <a:latin typeface="Poppins"/>
                <a:ea typeface="Poppins"/>
                <a:cs typeface="Poppins"/>
                <a:sym typeface="Poppins"/>
              </a:rPr>
              <a:t>---Do NOT recreate all records received</a:t>
            </a:r>
          </a:p>
          <a:p>
            <a:pPr marL="431801" lvl="1" indent="-215900" algn="l">
              <a:lnSpc>
                <a:spcPts val="4000"/>
              </a:lnSpc>
              <a:buFont typeface="Arial"/>
              <a:buChar char="•"/>
            </a:pPr>
            <a:r>
              <a:rPr lang="en-US" sz="2000" b="1">
                <a:solidFill>
                  <a:srgbClr val="000000"/>
                </a:solidFill>
                <a:latin typeface="Poppins Bold"/>
                <a:ea typeface="Poppins Bold"/>
                <a:cs typeface="Poppins Bold"/>
                <a:sym typeface="Poppins Bold"/>
              </a:rPr>
              <a:t>Follow the directions</a:t>
            </a:r>
            <a:r>
              <a:rPr lang="en-US" sz="2000">
                <a:solidFill>
                  <a:srgbClr val="000000"/>
                </a:solidFill>
                <a:latin typeface="Poppins"/>
                <a:ea typeface="Poppins"/>
                <a:cs typeface="Poppins"/>
                <a:sym typeface="Poppins"/>
              </a:rPr>
              <a:t> in the grey boxes on the form!</a:t>
            </a:r>
          </a:p>
          <a:p>
            <a:pPr marL="431801" lvl="1" indent="-215900" algn="l">
              <a:lnSpc>
                <a:spcPts val="4000"/>
              </a:lnSpc>
              <a:buFont typeface="Arial"/>
              <a:buChar char="•"/>
            </a:pPr>
            <a:r>
              <a:rPr lang="en-US" sz="2000" b="1">
                <a:solidFill>
                  <a:srgbClr val="000000"/>
                </a:solidFill>
                <a:latin typeface="Poppins Bold"/>
                <a:ea typeface="Poppins Bold"/>
                <a:cs typeface="Poppins Bold"/>
                <a:sym typeface="Poppins Bold"/>
              </a:rPr>
              <a:t>Do Not Complete Section 1B</a:t>
            </a:r>
            <a:r>
              <a:rPr lang="en-US" sz="2000">
                <a:solidFill>
                  <a:srgbClr val="000000"/>
                </a:solidFill>
                <a:latin typeface="Poppins"/>
                <a:ea typeface="Poppins"/>
                <a:cs typeface="Poppins"/>
                <a:sym typeface="Poppins"/>
              </a:rPr>
              <a:t>- That is only for MSWRs, when needed </a:t>
            </a:r>
          </a:p>
        </p:txBody>
      </p:sp>
      <p:sp>
        <p:nvSpPr>
          <p:cNvPr id="7" name="AutoShape 7"/>
          <p:cNvSpPr/>
          <p:nvPr/>
        </p:nvSpPr>
        <p:spPr>
          <a:xfrm>
            <a:off x="8101707" y="6612255"/>
            <a:ext cx="1651893" cy="0"/>
          </a:xfrm>
          <a:prstGeom prst="line">
            <a:avLst/>
          </a:prstGeom>
          <a:ln w="57150" cap="flat">
            <a:solidFill>
              <a:srgbClr val="FFDE59"/>
            </a:solidFill>
            <a:prstDash val="solid"/>
            <a:headEnd type="none" w="sm" len="sm"/>
            <a:tailEnd type="none" w="sm" len="sm"/>
          </a:ln>
        </p:spPr>
        <p:txBody>
          <a:bodyPr/>
          <a:lstStyle/>
          <a:p>
            <a:endParaRPr lang="en-US"/>
          </a:p>
        </p:txBody>
      </p:sp>
      <p:sp>
        <p:nvSpPr>
          <p:cNvPr id="8" name="Slide Number Placeholder 7">
            <a:extLst>
              <a:ext uri="{FF2B5EF4-FFF2-40B4-BE49-F238E27FC236}">
                <a16:creationId xmlns:a16="http://schemas.microsoft.com/office/drawing/2014/main" id="{45918A76-DC5A-283C-98C5-2AD581D6327D}"/>
              </a:ext>
            </a:extLst>
          </p:cNvPr>
          <p:cNvSpPr>
            <a:spLocks noGrp="1"/>
          </p:cNvSpPr>
          <p:nvPr>
            <p:ph type="sldNum" sz="quarter" idx="12"/>
          </p:nvPr>
        </p:nvSpPr>
        <p:spPr/>
        <p:txBody>
          <a:bodyPr/>
          <a:lstStyle/>
          <a:p>
            <a:fld id="{B6F15528-21DE-4FAA-801E-634DDDAF4B2B}"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AutoShape 4"/>
          <p:cNvSpPr/>
          <p:nvPr/>
        </p:nvSpPr>
        <p:spPr>
          <a:xfrm flipV="1">
            <a:off x="7799312" y="660990"/>
            <a:ext cx="1954288"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636270" y="1531695"/>
            <a:ext cx="2563559" cy="5302250"/>
          </a:xfrm>
          <a:prstGeom prst="rect">
            <a:avLst/>
          </a:prstGeom>
        </p:spPr>
        <p:txBody>
          <a:bodyPr lIns="0" tIns="0" rIns="0" bIns="0" rtlCol="0" anchor="t">
            <a:spAutoFit/>
          </a:bodyPr>
          <a:lstStyle/>
          <a:p>
            <a:pPr algn="l">
              <a:lnSpc>
                <a:spcPts val="2800"/>
              </a:lnSpc>
            </a:pPr>
            <a:r>
              <a:rPr lang="en-US" sz="2000" b="1" dirty="0">
                <a:solidFill>
                  <a:srgbClr val="000000"/>
                </a:solidFill>
                <a:latin typeface="Poppins Bold"/>
                <a:ea typeface="Poppins Bold"/>
                <a:cs typeface="Poppins Bold"/>
                <a:sym typeface="Poppins Bold"/>
              </a:rPr>
              <a:t>Select the:</a:t>
            </a: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endParaRPr lang="en-US" sz="2000" b="1" dirty="0">
              <a:solidFill>
                <a:srgbClr val="000000"/>
              </a:solidFill>
              <a:latin typeface="Poppins Bold"/>
              <a:ea typeface="Poppins Bold"/>
              <a:cs typeface="Poppins Bold"/>
              <a:sym typeface="Poppins Bold"/>
            </a:endParaRPr>
          </a:p>
          <a:p>
            <a:pPr algn="l">
              <a:lnSpc>
                <a:spcPts val="2800"/>
              </a:lnSpc>
            </a:pPr>
            <a:r>
              <a:rPr lang="en-US" sz="2000" dirty="0">
                <a:solidFill>
                  <a:srgbClr val="000000"/>
                </a:solidFill>
                <a:latin typeface="Poppins"/>
                <a:ea typeface="Poppins"/>
                <a:cs typeface="Poppins"/>
                <a:sym typeface="Poppins"/>
              </a:rPr>
              <a:t>the applicant is</a:t>
            </a:r>
            <a:r>
              <a:rPr lang="en-US" sz="2000" b="1" dirty="0">
                <a:solidFill>
                  <a:srgbClr val="2D8BBA"/>
                </a:solidFill>
                <a:latin typeface="Poppins Bold"/>
                <a:ea typeface="Poppins Bold"/>
                <a:cs typeface="Poppins Bold"/>
                <a:sym typeface="Poppins Bold"/>
              </a:rPr>
              <a:t> </a:t>
            </a:r>
            <a:r>
              <a:rPr lang="en-US" sz="2000" b="1" u="sng" dirty="0">
                <a:solidFill>
                  <a:srgbClr val="2D8BBA"/>
                </a:solidFill>
                <a:latin typeface="Poppins Bold"/>
                <a:ea typeface="Poppins Bold"/>
                <a:cs typeface="Poppins Bold"/>
                <a:sym typeface="Poppins Bold"/>
              </a:rPr>
              <a:t>currently</a:t>
            </a:r>
            <a:r>
              <a:rPr lang="en-US" sz="2000" dirty="0">
                <a:solidFill>
                  <a:srgbClr val="000000"/>
                </a:solidFill>
                <a:latin typeface="Poppins"/>
                <a:ea typeface="Poppins"/>
                <a:cs typeface="Poppins"/>
                <a:sym typeface="Poppins"/>
              </a:rPr>
              <a:t> experiencing, that are barriers to enrollment. </a:t>
            </a:r>
          </a:p>
        </p:txBody>
      </p:sp>
      <p:sp>
        <p:nvSpPr>
          <p:cNvPr id="7" name="Freeform 7"/>
          <p:cNvSpPr/>
          <p:nvPr/>
        </p:nvSpPr>
        <p:spPr>
          <a:xfrm>
            <a:off x="636270" y="2226760"/>
            <a:ext cx="1796415" cy="732894"/>
          </a:xfrm>
          <a:custGeom>
            <a:avLst/>
            <a:gdLst/>
            <a:ahLst/>
            <a:cxnLst/>
            <a:rect l="l" t="t" r="r" b="b"/>
            <a:pathLst>
              <a:path w="665339" h="271442">
                <a:moveTo>
                  <a:pt x="86193" y="0"/>
                </a:moveTo>
                <a:lnTo>
                  <a:pt x="579146" y="0"/>
                </a:lnTo>
                <a:cubicBezTo>
                  <a:pt x="602006" y="0"/>
                  <a:pt x="623929" y="9081"/>
                  <a:pt x="640093" y="25245"/>
                </a:cubicBezTo>
                <a:cubicBezTo>
                  <a:pt x="656258" y="41410"/>
                  <a:pt x="665339" y="63333"/>
                  <a:pt x="665339" y="86193"/>
                </a:cubicBezTo>
                <a:lnTo>
                  <a:pt x="665339" y="185249"/>
                </a:lnTo>
                <a:cubicBezTo>
                  <a:pt x="665339" y="232852"/>
                  <a:pt x="626749" y="271442"/>
                  <a:pt x="579146" y="271442"/>
                </a:cubicBezTo>
                <a:lnTo>
                  <a:pt x="86193" y="271442"/>
                </a:lnTo>
                <a:cubicBezTo>
                  <a:pt x="63333" y="271442"/>
                  <a:pt x="41410" y="262361"/>
                  <a:pt x="25245" y="246197"/>
                </a:cubicBezTo>
                <a:cubicBezTo>
                  <a:pt x="9081" y="230033"/>
                  <a:pt x="0" y="208109"/>
                  <a:pt x="0" y="185249"/>
                </a:cubicBezTo>
                <a:lnTo>
                  <a:pt x="0" y="86193"/>
                </a:lnTo>
                <a:cubicBezTo>
                  <a:pt x="0" y="38590"/>
                  <a:pt x="38590" y="0"/>
                  <a:pt x="86193" y="0"/>
                </a:cubicBezTo>
                <a:close/>
              </a:path>
            </a:pathLst>
          </a:custGeom>
          <a:solidFill>
            <a:srgbClr val="9CD32C"/>
          </a:solidFill>
          <a:ln w="19050" cap="sq">
            <a:solidFill>
              <a:schemeClr val="tx1"/>
            </a:solidFill>
            <a:prstDash val="solid"/>
            <a:miter/>
          </a:ln>
        </p:spPr>
        <p:txBody>
          <a:bodyPr/>
          <a:lstStyle/>
          <a:p>
            <a:endParaRPr lang="en-US"/>
          </a:p>
        </p:txBody>
      </p:sp>
      <p:sp>
        <p:nvSpPr>
          <p:cNvPr id="8" name="TextBox 8"/>
          <p:cNvSpPr txBox="1"/>
          <p:nvPr/>
        </p:nvSpPr>
        <p:spPr>
          <a:xfrm>
            <a:off x="636270" y="2021020"/>
            <a:ext cx="1796415" cy="938634"/>
          </a:xfrm>
          <a:prstGeom prst="rect">
            <a:avLst/>
          </a:prstGeom>
        </p:spPr>
        <p:txBody>
          <a:bodyPr lIns="50800" tIns="50800" rIns="50800" bIns="50800" rtlCol="0" anchor="ctr"/>
          <a:lstStyle/>
          <a:p>
            <a:pPr algn="ctr">
              <a:lnSpc>
                <a:spcPts val="2563"/>
              </a:lnSpc>
            </a:pPr>
            <a:endParaRPr/>
          </a:p>
        </p:txBody>
      </p:sp>
      <p:sp>
        <p:nvSpPr>
          <p:cNvPr id="9" name="Freeform 9"/>
          <p:cNvSpPr/>
          <p:nvPr/>
        </p:nvSpPr>
        <p:spPr>
          <a:xfrm>
            <a:off x="3326393" y="1823096"/>
            <a:ext cx="6027338" cy="4234205"/>
          </a:xfrm>
          <a:custGeom>
            <a:avLst/>
            <a:gdLst/>
            <a:ahLst/>
            <a:cxnLst/>
            <a:rect l="l" t="t" r="r" b="b"/>
            <a:pathLst>
              <a:path w="6027338" h="4234205">
                <a:moveTo>
                  <a:pt x="0" y="0"/>
                </a:moveTo>
                <a:lnTo>
                  <a:pt x="6027338" y="0"/>
                </a:lnTo>
                <a:lnTo>
                  <a:pt x="6027338" y="4234205"/>
                </a:lnTo>
                <a:lnTo>
                  <a:pt x="0" y="4234205"/>
                </a:lnTo>
                <a:lnTo>
                  <a:pt x="0" y="0"/>
                </a:lnTo>
                <a:close/>
              </a:path>
            </a:pathLst>
          </a:custGeom>
          <a:blipFill>
            <a:blip r:embed="rId3"/>
            <a:stretch>
              <a:fillRect/>
            </a:stretch>
          </a:blipFill>
        </p:spPr>
        <p:txBody>
          <a:bodyPr/>
          <a:lstStyle/>
          <a:p>
            <a:endParaRPr lang="en-US"/>
          </a:p>
        </p:txBody>
      </p:sp>
      <p:sp>
        <p:nvSpPr>
          <p:cNvPr id="12" name="Freeform 12"/>
          <p:cNvSpPr/>
          <p:nvPr/>
        </p:nvSpPr>
        <p:spPr>
          <a:xfrm>
            <a:off x="636270" y="3131104"/>
            <a:ext cx="1796415" cy="732894"/>
          </a:xfrm>
          <a:custGeom>
            <a:avLst/>
            <a:gdLst/>
            <a:ahLst/>
            <a:cxnLst/>
            <a:rect l="l" t="t" r="r" b="b"/>
            <a:pathLst>
              <a:path w="665339" h="271442">
                <a:moveTo>
                  <a:pt x="86193" y="0"/>
                </a:moveTo>
                <a:lnTo>
                  <a:pt x="579146" y="0"/>
                </a:lnTo>
                <a:cubicBezTo>
                  <a:pt x="602006" y="0"/>
                  <a:pt x="623929" y="9081"/>
                  <a:pt x="640093" y="25245"/>
                </a:cubicBezTo>
                <a:cubicBezTo>
                  <a:pt x="656258" y="41410"/>
                  <a:pt x="665339" y="63333"/>
                  <a:pt x="665339" y="86193"/>
                </a:cubicBezTo>
                <a:lnTo>
                  <a:pt x="665339" y="185249"/>
                </a:lnTo>
                <a:cubicBezTo>
                  <a:pt x="665339" y="232852"/>
                  <a:pt x="626749" y="271442"/>
                  <a:pt x="579146" y="271442"/>
                </a:cubicBezTo>
                <a:lnTo>
                  <a:pt x="86193" y="271442"/>
                </a:lnTo>
                <a:cubicBezTo>
                  <a:pt x="63333" y="271442"/>
                  <a:pt x="41410" y="262361"/>
                  <a:pt x="25245" y="246197"/>
                </a:cubicBezTo>
                <a:cubicBezTo>
                  <a:pt x="9081" y="230033"/>
                  <a:pt x="0" y="208109"/>
                  <a:pt x="0" y="185249"/>
                </a:cubicBezTo>
                <a:lnTo>
                  <a:pt x="0" y="86193"/>
                </a:lnTo>
                <a:cubicBezTo>
                  <a:pt x="0" y="38590"/>
                  <a:pt x="38590" y="0"/>
                  <a:pt x="86193" y="0"/>
                </a:cubicBezTo>
                <a:close/>
              </a:path>
            </a:pathLst>
          </a:custGeom>
          <a:solidFill>
            <a:srgbClr val="43D094"/>
          </a:solidFill>
          <a:ln w="19050" cap="sq">
            <a:solidFill>
              <a:schemeClr val="tx1"/>
            </a:solidFill>
            <a:prstDash val="solid"/>
            <a:miter/>
          </a:ln>
        </p:spPr>
        <p:txBody>
          <a:bodyPr/>
          <a:lstStyle/>
          <a:p>
            <a:endParaRPr lang="en-US" dirty="0"/>
          </a:p>
        </p:txBody>
      </p:sp>
      <p:sp>
        <p:nvSpPr>
          <p:cNvPr id="13" name="TextBox 13"/>
          <p:cNvSpPr txBox="1"/>
          <p:nvPr/>
        </p:nvSpPr>
        <p:spPr>
          <a:xfrm>
            <a:off x="636270" y="2925364"/>
            <a:ext cx="1796415" cy="938634"/>
          </a:xfrm>
          <a:prstGeom prst="rect">
            <a:avLst/>
          </a:prstGeom>
        </p:spPr>
        <p:txBody>
          <a:bodyPr lIns="50800" tIns="50800" rIns="50800" bIns="50800" rtlCol="0" anchor="ctr"/>
          <a:lstStyle/>
          <a:p>
            <a:pPr algn="ctr">
              <a:lnSpc>
                <a:spcPts val="2563"/>
              </a:lnSpc>
            </a:pPr>
            <a:endParaRPr/>
          </a:p>
        </p:txBody>
      </p:sp>
      <p:sp>
        <p:nvSpPr>
          <p:cNvPr id="14" name="TextBox 14"/>
          <p:cNvSpPr txBox="1"/>
          <p:nvPr/>
        </p:nvSpPr>
        <p:spPr>
          <a:xfrm>
            <a:off x="774188" y="3351183"/>
            <a:ext cx="1520580" cy="264160"/>
          </a:xfrm>
          <a:prstGeom prst="rect">
            <a:avLst/>
          </a:prstGeom>
        </p:spPr>
        <p:txBody>
          <a:bodyPr lIns="0" tIns="0" rIns="0" bIns="0" rtlCol="0" anchor="t">
            <a:spAutoFit/>
          </a:bodyPr>
          <a:lstStyle/>
          <a:p>
            <a:pPr algn="ctr">
              <a:lnSpc>
                <a:spcPts val="2240"/>
              </a:lnSpc>
            </a:pPr>
            <a:r>
              <a:rPr lang="en-US" sz="1600" b="1">
                <a:solidFill>
                  <a:srgbClr val="000000"/>
                </a:solidFill>
                <a:latin typeface="Poppins Medium Bold"/>
                <a:ea typeface="Poppins Medium Bold"/>
                <a:cs typeface="Poppins Medium Bold"/>
                <a:sym typeface="Poppins Medium Bold"/>
              </a:rPr>
              <a:t>Symptoms</a:t>
            </a:r>
          </a:p>
        </p:txBody>
      </p:sp>
      <p:sp>
        <p:nvSpPr>
          <p:cNvPr id="17" name="Freeform 17"/>
          <p:cNvSpPr/>
          <p:nvPr/>
        </p:nvSpPr>
        <p:spPr>
          <a:xfrm>
            <a:off x="636270" y="4035448"/>
            <a:ext cx="1796415" cy="732894"/>
          </a:xfrm>
          <a:custGeom>
            <a:avLst/>
            <a:gdLst/>
            <a:ahLst/>
            <a:cxnLst/>
            <a:rect l="l" t="t" r="r" b="b"/>
            <a:pathLst>
              <a:path w="665339" h="271442">
                <a:moveTo>
                  <a:pt x="86193" y="0"/>
                </a:moveTo>
                <a:lnTo>
                  <a:pt x="579146" y="0"/>
                </a:lnTo>
                <a:cubicBezTo>
                  <a:pt x="602006" y="0"/>
                  <a:pt x="623929" y="9081"/>
                  <a:pt x="640093" y="25245"/>
                </a:cubicBezTo>
                <a:cubicBezTo>
                  <a:pt x="656258" y="41410"/>
                  <a:pt x="665339" y="63333"/>
                  <a:pt x="665339" y="86193"/>
                </a:cubicBezTo>
                <a:lnTo>
                  <a:pt x="665339" y="185249"/>
                </a:lnTo>
                <a:cubicBezTo>
                  <a:pt x="665339" y="232852"/>
                  <a:pt x="626749" y="271442"/>
                  <a:pt x="579146" y="271442"/>
                </a:cubicBezTo>
                <a:lnTo>
                  <a:pt x="86193" y="271442"/>
                </a:lnTo>
                <a:cubicBezTo>
                  <a:pt x="63333" y="271442"/>
                  <a:pt x="41410" y="262361"/>
                  <a:pt x="25245" y="246197"/>
                </a:cubicBezTo>
                <a:cubicBezTo>
                  <a:pt x="9081" y="230033"/>
                  <a:pt x="0" y="208109"/>
                  <a:pt x="0" y="185249"/>
                </a:cubicBezTo>
                <a:lnTo>
                  <a:pt x="0" y="86193"/>
                </a:lnTo>
                <a:cubicBezTo>
                  <a:pt x="0" y="38590"/>
                  <a:pt x="38590" y="0"/>
                  <a:pt x="86193" y="0"/>
                </a:cubicBezTo>
                <a:close/>
              </a:path>
            </a:pathLst>
          </a:custGeom>
          <a:solidFill>
            <a:srgbClr val="3DD1E3"/>
          </a:solidFill>
          <a:ln w="19050" cap="sq">
            <a:solidFill>
              <a:schemeClr val="tx1"/>
            </a:solidFill>
            <a:prstDash val="solid"/>
            <a:miter/>
          </a:ln>
        </p:spPr>
        <p:txBody>
          <a:bodyPr/>
          <a:lstStyle/>
          <a:p>
            <a:endParaRPr lang="en-US"/>
          </a:p>
        </p:txBody>
      </p:sp>
      <p:sp>
        <p:nvSpPr>
          <p:cNvPr id="18" name="TextBox 18"/>
          <p:cNvSpPr txBox="1"/>
          <p:nvPr/>
        </p:nvSpPr>
        <p:spPr>
          <a:xfrm>
            <a:off x="636270" y="3829708"/>
            <a:ext cx="1796415" cy="938634"/>
          </a:xfrm>
          <a:prstGeom prst="rect">
            <a:avLst/>
          </a:prstGeom>
        </p:spPr>
        <p:txBody>
          <a:bodyPr lIns="50800" tIns="50800" rIns="50800" bIns="50800" rtlCol="0" anchor="ctr"/>
          <a:lstStyle/>
          <a:p>
            <a:pPr algn="ctr">
              <a:lnSpc>
                <a:spcPts val="2563"/>
              </a:lnSpc>
            </a:pPr>
            <a:endParaRPr/>
          </a:p>
        </p:txBody>
      </p:sp>
      <p:sp>
        <p:nvSpPr>
          <p:cNvPr id="19" name="TextBox 19"/>
          <p:cNvSpPr txBox="1"/>
          <p:nvPr/>
        </p:nvSpPr>
        <p:spPr>
          <a:xfrm>
            <a:off x="774188" y="4255527"/>
            <a:ext cx="1520580" cy="264160"/>
          </a:xfrm>
          <a:prstGeom prst="rect">
            <a:avLst/>
          </a:prstGeom>
        </p:spPr>
        <p:txBody>
          <a:bodyPr lIns="0" tIns="0" rIns="0" bIns="0" rtlCol="0" anchor="t">
            <a:spAutoFit/>
          </a:bodyPr>
          <a:lstStyle/>
          <a:p>
            <a:pPr algn="ctr">
              <a:lnSpc>
                <a:spcPts val="2240"/>
              </a:lnSpc>
            </a:pPr>
            <a:r>
              <a:rPr lang="en-US" sz="1600" b="1">
                <a:solidFill>
                  <a:srgbClr val="000000"/>
                </a:solidFill>
                <a:latin typeface="Poppins Medium Bold"/>
                <a:ea typeface="Poppins Medium Bold"/>
                <a:cs typeface="Poppins Medium Bold"/>
                <a:sym typeface="Poppins Medium Bold"/>
              </a:rPr>
              <a:t>Behaviors</a:t>
            </a:r>
          </a:p>
        </p:txBody>
      </p:sp>
      <p:sp>
        <p:nvSpPr>
          <p:cNvPr id="20" name="Freeform 20"/>
          <p:cNvSpPr/>
          <p:nvPr/>
        </p:nvSpPr>
        <p:spPr>
          <a:xfrm>
            <a:off x="5239641" y="4130433"/>
            <a:ext cx="1242548" cy="1561646"/>
          </a:xfrm>
          <a:custGeom>
            <a:avLst/>
            <a:gdLst/>
            <a:ahLst/>
            <a:cxnLst/>
            <a:rect l="l" t="t" r="r" b="b"/>
            <a:pathLst>
              <a:path w="1242548" h="1561646">
                <a:moveTo>
                  <a:pt x="0" y="0"/>
                </a:moveTo>
                <a:lnTo>
                  <a:pt x="1242548" y="0"/>
                </a:lnTo>
                <a:lnTo>
                  <a:pt x="1242548" y="1561645"/>
                </a:lnTo>
                <a:lnTo>
                  <a:pt x="0" y="1561645"/>
                </a:lnTo>
                <a:lnTo>
                  <a:pt x="0" y="0"/>
                </a:lnTo>
                <a:close/>
              </a:path>
            </a:pathLst>
          </a:custGeom>
          <a:blipFill>
            <a:blip r:embed="rId4"/>
            <a:stretch>
              <a:fillRect/>
            </a:stretch>
          </a:blipFill>
        </p:spPr>
        <p:txBody>
          <a:bodyPr/>
          <a:lstStyle/>
          <a:p>
            <a:endParaRPr lang="en-US"/>
          </a:p>
        </p:txBody>
      </p:sp>
      <p:sp>
        <p:nvSpPr>
          <p:cNvPr id="21" name="TextBox 21"/>
          <p:cNvSpPr txBox="1"/>
          <p:nvPr/>
        </p:nvSpPr>
        <p:spPr>
          <a:xfrm>
            <a:off x="197989" y="338960"/>
            <a:ext cx="7601323"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Section 2: Barriers to Enrollment</a:t>
            </a:r>
          </a:p>
        </p:txBody>
      </p:sp>
      <p:sp>
        <p:nvSpPr>
          <p:cNvPr id="22" name="TextBox 22"/>
          <p:cNvSpPr txBox="1"/>
          <p:nvPr/>
        </p:nvSpPr>
        <p:spPr>
          <a:xfrm>
            <a:off x="678349" y="2299202"/>
            <a:ext cx="1754335" cy="549910"/>
          </a:xfrm>
          <a:prstGeom prst="rect">
            <a:avLst/>
          </a:prstGeom>
        </p:spPr>
        <p:txBody>
          <a:bodyPr lIns="0" tIns="0" rIns="0" bIns="0" rtlCol="0" anchor="t">
            <a:spAutoFit/>
          </a:bodyPr>
          <a:lstStyle/>
          <a:p>
            <a:pPr algn="ctr">
              <a:lnSpc>
                <a:spcPts val="2240"/>
              </a:lnSpc>
            </a:pPr>
            <a:r>
              <a:rPr lang="en-US" sz="1600" b="1" dirty="0">
                <a:solidFill>
                  <a:srgbClr val="000000"/>
                </a:solidFill>
                <a:latin typeface="Poppins Medium Bold"/>
                <a:ea typeface="Poppins Medium Bold"/>
                <a:cs typeface="Poppins Medium Bold"/>
                <a:sym typeface="Poppins Medium Bold"/>
              </a:rPr>
              <a:t>Functional Limitations</a:t>
            </a:r>
          </a:p>
        </p:txBody>
      </p:sp>
      <p:sp>
        <p:nvSpPr>
          <p:cNvPr id="23" name="Slide Number Placeholder 22">
            <a:extLst>
              <a:ext uri="{FF2B5EF4-FFF2-40B4-BE49-F238E27FC236}">
                <a16:creationId xmlns:a16="http://schemas.microsoft.com/office/drawing/2014/main" id="{B8B89D41-5DA0-0141-0AF5-B1E33887928A}"/>
              </a:ext>
            </a:extLst>
          </p:cNvPr>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Freeform 4"/>
          <p:cNvSpPr/>
          <p:nvPr/>
        </p:nvSpPr>
        <p:spPr>
          <a:xfrm>
            <a:off x="2914904" y="1726726"/>
            <a:ext cx="6672568" cy="3861749"/>
          </a:xfrm>
          <a:custGeom>
            <a:avLst/>
            <a:gdLst/>
            <a:ahLst/>
            <a:cxnLst/>
            <a:rect l="l" t="t" r="r" b="b"/>
            <a:pathLst>
              <a:path w="6672568" h="3861749">
                <a:moveTo>
                  <a:pt x="0" y="0"/>
                </a:moveTo>
                <a:lnTo>
                  <a:pt x="6672568" y="0"/>
                </a:lnTo>
                <a:lnTo>
                  <a:pt x="6672568" y="3861748"/>
                </a:lnTo>
                <a:lnTo>
                  <a:pt x="0" y="3861748"/>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3206115" y="2126456"/>
            <a:ext cx="321945" cy="290512"/>
            <a:chOff x="0" y="0"/>
            <a:chExt cx="429260" cy="387350"/>
          </a:xfrm>
        </p:grpSpPr>
        <p:sp>
          <p:nvSpPr>
            <p:cNvPr id="6" name="Freeform 6"/>
            <p:cNvSpPr/>
            <p:nvPr/>
          </p:nvSpPr>
          <p:spPr>
            <a:xfrm>
              <a:off x="49530" y="50800"/>
              <a:ext cx="331470" cy="287020"/>
            </a:xfrm>
            <a:custGeom>
              <a:avLst/>
              <a:gdLst/>
              <a:ahLst/>
              <a:cxnLst/>
              <a:rect l="l" t="t" r="r" b="b"/>
              <a:pathLst>
                <a:path w="331470" h="287020">
                  <a:moveTo>
                    <a:pt x="72390" y="17780"/>
                  </a:moveTo>
                  <a:cubicBezTo>
                    <a:pt x="259080" y="171450"/>
                    <a:pt x="259080" y="187960"/>
                    <a:pt x="271780" y="198120"/>
                  </a:cubicBezTo>
                  <a:cubicBezTo>
                    <a:pt x="285750" y="209550"/>
                    <a:pt x="313690" y="208280"/>
                    <a:pt x="321310" y="219710"/>
                  </a:cubicBezTo>
                  <a:cubicBezTo>
                    <a:pt x="328930" y="229870"/>
                    <a:pt x="331470" y="247650"/>
                    <a:pt x="326390" y="259080"/>
                  </a:cubicBezTo>
                  <a:cubicBezTo>
                    <a:pt x="321310" y="270510"/>
                    <a:pt x="297180" y="285750"/>
                    <a:pt x="283210" y="285750"/>
                  </a:cubicBezTo>
                  <a:cubicBezTo>
                    <a:pt x="271780" y="285750"/>
                    <a:pt x="256540" y="274320"/>
                    <a:pt x="251460" y="264160"/>
                  </a:cubicBezTo>
                  <a:cubicBezTo>
                    <a:pt x="245110" y="254000"/>
                    <a:pt x="245110" y="234950"/>
                    <a:pt x="250190" y="224790"/>
                  </a:cubicBezTo>
                  <a:cubicBezTo>
                    <a:pt x="255270" y="214630"/>
                    <a:pt x="270510" y="204470"/>
                    <a:pt x="281940" y="201930"/>
                  </a:cubicBezTo>
                  <a:cubicBezTo>
                    <a:pt x="293370" y="200660"/>
                    <a:pt x="311150" y="207010"/>
                    <a:pt x="318770" y="215900"/>
                  </a:cubicBezTo>
                  <a:cubicBezTo>
                    <a:pt x="326390" y="224790"/>
                    <a:pt x="331470" y="243840"/>
                    <a:pt x="327660" y="254000"/>
                  </a:cubicBezTo>
                  <a:cubicBezTo>
                    <a:pt x="323850" y="266700"/>
                    <a:pt x="304800" y="284480"/>
                    <a:pt x="288290" y="285750"/>
                  </a:cubicBezTo>
                  <a:cubicBezTo>
                    <a:pt x="262890" y="287020"/>
                    <a:pt x="226060" y="256540"/>
                    <a:pt x="190500" y="229870"/>
                  </a:cubicBezTo>
                  <a:cubicBezTo>
                    <a:pt x="137160" y="190500"/>
                    <a:pt x="26670" y="96520"/>
                    <a:pt x="7620" y="60960"/>
                  </a:cubicBezTo>
                  <a:cubicBezTo>
                    <a:pt x="0" y="49530"/>
                    <a:pt x="0" y="43180"/>
                    <a:pt x="1270" y="34290"/>
                  </a:cubicBezTo>
                  <a:cubicBezTo>
                    <a:pt x="2540" y="25400"/>
                    <a:pt x="7620" y="15240"/>
                    <a:pt x="13970" y="10160"/>
                  </a:cubicBezTo>
                  <a:cubicBezTo>
                    <a:pt x="20320" y="3810"/>
                    <a:pt x="31750" y="0"/>
                    <a:pt x="40640" y="0"/>
                  </a:cubicBezTo>
                  <a:cubicBezTo>
                    <a:pt x="50800" y="1270"/>
                    <a:pt x="72390" y="17780"/>
                    <a:pt x="72390" y="17780"/>
                  </a:cubicBezTo>
                </a:path>
              </a:pathLst>
            </a:custGeom>
            <a:solidFill>
              <a:srgbClr val="43D094"/>
            </a:solidFill>
            <a:ln cap="sq">
              <a:noFill/>
              <a:prstDash val="solid"/>
              <a:miter/>
            </a:ln>
          </p:spPr>
          <p:txBody>
            <a:bodyPr/>
            <a:lstStyle/>
            <a:p>
              <a:endParaRPr lang="en-US"/>
            </a:p>
          </p:txBody>
        </p:sp>
      </p:grpSp>
      <p:grpSp>
        <p:nvGrpSpPr>
          <p:cNvPr id="7" name="Group 7"/>
          <p:cNvGrpSpPr/>
          <p:nvPr/>
        </p:nvGrpSpPr>
        <p:grpSpPr>
          <a:xfrm>
            <a:off x="3244215" y="2108359"/>
            <a:ext cx="322897" cy="326708"/>
            <a:chOff x="0" y="0"/>
            <a:chExt cx="430530" cy="435610"/>
          </a:xfrm>
        </p:grpSpPr>
        <p:sp>
          <p:nvSpPr>
            <p:cNvPr id="8" name="Freeform 8"/>
            <p:cNvSpPr/>
            <p:nvPr/>
          </p:nvSpPr>
          <p:spPr>
            <a:xfrm>
              <a:off x="46990" y="44450"/>
              <a:ext cx="332740" cy="345440"/>
            </a:xfrm>
            <a:custGeom>
              <a:avLst/>
              <a:gdLst/>
              <a:ahLst/>
              <a:cxnLst/>
              <a:rect l="l" t="t" r="r" b="b"/>
              <a:pathLst>
                <a:path w="332740" h="345440">
                  <a:moveTo>
                    <a:pt x="325120" y="63500"/>
                  </a:moveTo>
                  <a:cubicBezTo>
                    <a:pt x="276860" y="137160"/>
                    <a:pt x="262890" y="133350"/>
                    <a:pt x="246380" y="146050"/>
                  </a:cubicBezTo>
                  <a:cubicBezTo>
                    <a:pt x="205740" y="175260"/>
                    <a:pt x="116840" y="313690"/>
                    <a:pt x="72390" y="335280"/>
                  </a:cubicBezTo>
                  <a:cubicBezTo>
                    <a:pt x="53340" y="344170"/>
                    <a:pt x="33020" y="344170"/>
                    <a:pt x="21590" y="339090"/>
                  </a:cubicBezTo>
                  <a:cubicBezTo>
                    <a:pt x="13970" y="335280"/>
                    <a:pt x="7620" y="326390"/>
                    <a:pt x="5080" y="317500"/>
                  </a:cubicBezTo>
                  <a:cubicBezTo>
                    <a:pt x="2540" y="307340"/>
                    <a:pt x="5080" y="288290"/>
                    <a:pt x="10160" y="278130"/>
                  </a:cubicBezTo>
                  <a:cubicBezTo>
                    <a:pt x="15240" y="270510"/>
                    <a:pt x="24130" y="265430"/>
                    <a:pt x="33020" y="262890"/>
                  </a:cubicBezTo>
                  <a:cubicBezTo>
                    <a:pt x="43180" y="260350"/>
                    <a:pt x="62230" y="262890"/>
                    <a:pt x="71120" y="270510"/>
                  </a:cubicBezTo>
                  <a:cubicBezTo>
                    <a:pt x="80010" y="278130"/>
                    <a:pt x="87630" y="295910"/>
                    <a:pt x="86360" y="307340"/>
                  </a:cubicBezTo>
                  <a:cubicBezTo>
                    <a:pt x="85090" y="318770"/>
                    <a:pt x="76200" y="335280"/>
                    <a:pt x="64770" y="340360"/>
                  </a:cubicBezTo>
                  <a:cubicBezTo>
                    <a:pt x="53340" y="345440"/>
                    <a:pt x="25400" y="341630"/>
                    <a:pt x="15240" y="332740"/>
                  </a:cubicBezTo>
                  <a:cubicBezTo>
                    <a:pt x="6350" y="325120"/>
                    <a:pt x="0" y="308610"/>
                    <a:pt x="3810" y="295910"/>
                  </a:cubicBezTo>
                  <a:cubicBezTo>
                    <a:pt x="8890" y="273050"/>
                    <a:pt x="60960" y="245110"/>
                    <a:pt x="82550" y="219710"/>
                  </a:cubicBezTo>
                  <a:cubicBezTo>
                    <a:pt x="102870" y="195580"/>
                    <a:pt x="111760" y="165100"/>
                    <a:pt x="130810" y="147320"/>
                  </a:cubicBezTo>
                  <a:cubicBezTo>
                    <a:pt x="148590" y="132080"/>
                    <a:pt x="168910" y="132080"/>
                    <a:pt x="187960" y="116840"/>
                  </a:cubicBezTo>
                  <a:cubicBezTo>
                    <a:pt x="217170" y="92710"/>
                    <a:pt x="246380" y="17780"/>
                    <a:pt x="273050" y="6350"/>
                  </a:cubicBezTo>
                  <a:cubicBezTo>
                    <a:pt x="289560" y="0"/>
                    <a:pt x="308610" y="5080"/>
                    <a:pt x="317500" y="11430"/>
                  </a:cubicBezTo>
                  <a:cubicBezTo>
                    <a:pt x="325120" y="16510"/>
                    <a:pt x="330200" y="26670"/>
                    <a:pt x="331470" y="35560"/>
                  </a:cubicBezTo>
                  <a:cubicBezTo>
                    <a:pt x="332740" y="44450"/>
                    <a:pt x="325120" y="63500"/>
                    <a:pt x="325120" y="63500"/>
                  </a:cubicBezTo>
                </a:path>
              </a:pathLst>
            </a:custGeom>
            <a:solidFill>
              <a:srgbClr val="43D094"/>
            </a:solidFill>
            <a:ln cap="sq">
              <a:noFill/>
              <a:prstDash val="solid"/>
              <a:miter/>
            </a:ln>
          </p:spPr>
          <p:txBody>
            <a:bodyPr/>
            <a:lstStyle/>
            <a:p>
              <a:endParaRPr lang="en-US"/>
            </a:p>
          </p:txBody>
        </p:sp>
      </p:grpSp>
      <p:grpSp>
        <p:nvGrpSpPr>
          <p:cNvPr id="9" name="Group 9"/>
          <p:cNvGrpSpPr/>
          <p:nvPr/>
        </p:nvGrpSpPr>
        <p:grpSpPr>
          <a:xfrm>
            <a:off x="3244215" y="2865596"/>
            <a:ext cx="310515" cy="256222"/>
            <a:chOff x="0" y="0"/>
            <a:chExt cx="414020" cy="341630"/>
          </a:xfrm>
        </p:grpSpPr>
        <p:sp>
          <p:nvSpPr>
            <p:cNvPr id="10" name="Freeform 10"/>
            <p:cNvSpPr/>
            <p:nvPr/>
          </p:nvSpPr>
          <p:spPr>
            <a:xfrm>
              <a:off x="50800" y="49530"/>
              <a:ext cx="314960" cy="242570"/>
            </a:xfrm>
            <a:custGeom>
              <a:avLst/>
              <a:gdLst/>
              <a:ahLst/>
              <a:cxnLst/>
              <a:rect l="l" t="t" r="r" b="b"/>
              <a:pathLst>
                <a:path w="314960" h="242570">
                  <a:moveTo>
                    <a:pt x="77470" y="30480"/>
                  </a:moveTo>
                  <a:cubicBezTo>
                    <a:pt x="93980" y="77470"/>
                    <a:pt x="116840" y="87630"/>
                    <a:pt x="138430" y="100330"/>
                  </a:cubicBezTo>
                  <a:cubicBezTo>
                    <a:pt x="165100" y="118110"/>
                    <a:pt x="208280" y="144780"/>
                    <a:pt x="238760" y="157480"/>
                  </a:cubicBezTo>
                  <a:cubicBezTo>
                    <a:pt x="261620" y="166370"/>
                    <a:pt x="290830" y="160020"/>
                    <a:pt x="302260" y="171450"/>
                  </a:cubicBezTo>
                  <a:cubicBezTo>
                    <a:pt x="311150" y="182880"/>
                    <a:pt x="312420" y="209550"/>
                    <a:pt x="308610" y="220980"/>
                  </a:cubicBezTo>
                  <a:cubicBezTo>
                    <a:pt x="306070" y="229870"/>
                    <a:pt x="297180" y="236220"/>
                    <a:pt x="289560" y="238760"/>
                  </a:cubicBezTo>
                  <a:cubicBezTo>
                    <a:pt x="279400" y="242570"/>
                    <a:pt x="260350" y="241300"/>
                    <a:pt x="250190" y="234950"/>
                  </a:cubicBezTo>
                  <a:cubicBezTo>
                    <a:pt x="241300" y="229870"/>
                    <a:pt x="232410" y="213360"/>
                    <a:pt x="232410" y="201930"/>
                  </a:cubicBezTo>
                  <a:cubicBezTo>
                    <a:pt x="231140" y="190500"/>
                    <a:pt x="240030" y="173990"/>
                    <a:pt x="248920" y="167640"/>
                  </a:cubicBezTo>
                  <a:cubicBezTo>
                    <a:pt x="257810" y="161290"/>
                    <a:pt x="276860" y="158750"/>
                    <a:pt x="287020" y="162560"/>
                  </a:cubicBezTo>
                  <a:cubicBezTo>
                    <a:pt x="297180" y="166370"/>
                    <a:pt x="309880" y="180340"/>
                    <a:pt x="312420" y="190500"/>
                  </a:cubicBezTo>
                  <a:cubicBezTo>
                    <a:pt x="314960" y="201930"/>
                    <a:pt x="311150" y="219710"/>
                    <a:pt x="303530" y="228600"/>
                  </a:cubicBezTo>
                  <a:cubicBezTo>
                    <a:pt x="295910" y="236220"/>
                    <a:pt x="281940" y="241300"/>
                    <a:pt x="266700" y="241300"/>
                  </a:cubicBezTo>
                  <a:cubicBezTo>
                    <a:pt x="246380" y="242570"/>
                    <a:pt x="218440" y="234950"/>
                    <a:pt x="191770" y="223520"/>
                  </a:cubicBezTo>
                  <a:cubicBezTo>
                    <a:pt x="156210" y="209550"/>
                    <a:pt x="107950" y="175260"/>
                    <a:pt x="78740" y="154940"/>
                  </a:cubicBezTo>
                  <a:cubicBezTo>
                    <a:pt x="58420" y="142240"/>
                    <a:pt x="44450" y="137160"/>
                    <a:pt x="31750" y="120650"/>
                  </a:cubicBezTo>
                  <a:cubicBezTo>
                    <a:pt x="16510" y="101600"/>
                    <a:pt x="0" y="59690"/>
                    <a:pt x="0" y="40640"/>
                  </a:cubicBezTo>
                  <a:cubicBezTo>
                    <a:pt x="0" y="29210"/>
                    <a:pt x="3810" y="21590"/>
                    <a:pt x="10160" y="13970"/>
                  </a:cubicBezTo>
                  <a:cubicBezTo>
                    <a:pt x="15240" y="7620"/>
                    <a:pt x="26670" y="2540"/>
                    <a:pt x="34290" y="1270"/>
                  </a:cubicBezTo>
                  <a:cubicBezTo>
                    <a:pt x="43180" y="0"/>
                    <a:pt x="54610" y="3810"/>
                    <a:pt x="62230" y="7620"/>
                  </a:cubicBezTo>
                  <a:cubicBezTo>
                    <a:pt x="68580" y="12700"/>
                    <a:pt x="77470" y="30480"/>
                    <a:pt x="77470" y="30480"/>
                  </a:cubicBezTo>
                </a:path>
              </a:pathLst>
            </a:custGeom>
            <a:solidFill>
              <a:srgbClr val="43D094"/>
            </a:solidFill>
            <a:ln cap="sq">
              <a:noFill/>
              <a:prstDash val="solid"/>
              <a:miter/>
            </a:ln>
          </p:spPr>
          <p:txBody>
            <a:bodyPr/>
            <a:lstStyle/>
            <a:p>
              <a:endParaRPr lang="en-US"/>
            </a:p>
          </p:txBody>
        </p:sp>
      </p:grpSp>
      <p:grpSp>
        <p:nvGrpSpPr>
          <p:cNvPr id="11" name="Group 11"/>
          <p:cNvGrpSpPr/>
          <p:nvPr/>
        </p:nvGrpSpPr>
        <p:grpSpPr>
          <a:xfrm>
            <a:off x="3270885" y="2850833"/>
            <a:ext cx="257175" cy="285750"/>
            <a:chOff x="0" y="0"/>
            <a:chExt cx="342900" cy="381000"/>
          </a:xfrm>
        </p:grpSpPr>
        <p:sp>
          <p:nvSpPr>
            <p:cNvPr id="12" name="Freeform 12"/>
            <p:cNvSpPr/>
            <p:nvPr/>
          </p:nvSpPr>
          <p:spPr>
            <a:xfrm>
              <a:off x="49530" y="48260"/>
              <a:ext cx="241300" cy="288290"/>
            </a:xfrm>
            <a:custGeom>
              <a:avLst/>
              <a:gdLst/>
              <a:ahLst/>
              <a:cxnLst/>
              <a:rect l="l" t="t" r="r" b="b"/>
              <a:pathLst>
                <a:path w="241300" h="288290">
                  <a:moveTo>
                    <a:pt x="224790" y="72390"/>
                  </a:moveTo>
                  <a:cubicBezTo>
                    <a:pt x="40640" y="288290"/>
                    <a:pt x="19050" y="280670"/>
                    <a:pt x="10160" y="270510"/>
                  </a:cubicBezTo>
                  <a:cubicBezTo>
                    <a:pt x="1270" y="260350"/>
                    <a:pt x="2540" y="231140"/>
                    <a:pt x="7620" y="220980"/>
                  </a:cubicBezTo>
                  <a:cubicBezTo>
                    <a:pt x="11430" y="212090"/>
                    <a:pt x="19050" y="205740"/>
                    <a:pt x="27940" y="204470"/>
                  </a:cubicBezTo>
                  <a:cubicBezTo>
                    <a:pt x="38100" y="200660"/>
                    <a:pt x="57150" y="203200"/>
                    <a:pt x="67310" y="209550"/>
                  </a:cubicBezTo>
                  <a:cubicBezTo>
                    <a:pt x="76200" y="217170"/>
                    <a:pt x="83820" y="233680"/>
                    <a:pt x="83820" y="245110"/>
                  </a:cubicBezTo>
                  <a:cubicBezTo>
                    <a:pt x="82550" y="256540"/>
                    <a:pt x="73660" y="273050"/>
                    <a:pt x="63500" y="279400"/>
                  </a:cubicBezTo>
                  <a:cubicBezTo>
                    <a:pt x="54610" y="284480"/>
                    <a:pt x="35560" y="287020"/>
                    <a:pt x="25400" y="281940"/>
                  </a:cubicBezTo>
                  <a:cubicBezTo>
                    <a:pt x="13970" y="274320"/>
                    <a:pt x="0" y="256540"/>
                    <a:pt x="1270" y="237490"/>
                  </a:cubicBezTo>
                  <a:cubicBezTo>
                    <a:pt x="3810" y="191770"/>
                    <a:pt x="119380" y="57150"/>
                    <a:pt x="154940" y="24130"/>
                  </a:cubicBezTo>
                  <a:cubicBezTo>
                    <a:pt x="168910" y="11430"/>
                    <a:pt x="176530" y="5080"/>
                    <a:pt x="189230" y="2540"/>
                  </a:cubicBezTo>
                  <a:cubicBezTo>
                    <a:pt x="200660" y="0"/>
                    <a:pt x="215900" y="1270"/>
                    <a:pt x="224790" y="7620"/>
                  </a:cubicBezTo>
                  <a:cubicBezTo>
                    <a:pt x="233680" y="13970"/>
                    <a:pt x="241300" y="29210"/>
                    <a:pt x="241300" y="39370"/>
                  </a:cubicBezTo>
                  <a:cubicBezTo>
                    <a:pt x="241300" y="50800"/>
                    <a:pt x="224790" y="72390"/>
                    <a:pt x="224790" y="72390"/>
                  </a:cubicBezTo>
                </a:path>
              </a:pathLst>
            </a:custGeom>
            <a:solidFill>
              <a:srgbClr val="43D094"/>
            </a:solidFill>
            <a:ln cap="sq">
              <a:noFill/>
              <a:prstDash val="solid"/>
              <a:miter/>
            </a:ln>
          </p:spPr>
          <p:txBody>
            <a:bodyPr/>
            <a:lstStyle/>
            <a:p>
              <a:endParaRPr lang="en-US"/>
            </a:p>
          </p:txBody>
        </p:sp>
      </p:grpSp>
      <p:grpSp>
        <p:nvGrpSpPr>
          <p:cNvPr id="13" name="Group 13"/>
          <p:cNvGrpSpPr/>
          <p:nvPr/>
        </p:nvGrpSpPr>
        <p:grpSpPr>
          <a:xfrm>
            <a:off x="3244215" y="4155758"/>
            <a:ext cx="362903" cy="311468"/>
            <a:chOff x="0" y="0"/>
            <a:chExt cx="483870" cy="415290"/>
          </a:xfrm>
        </p:grpSpPr>
        <p:sp>
          <p:nvSpPr>
            <p:cNvPr id="14" name="Freeform 14"/>
            <p:cNvSpPr/>
            <p:nvPr/>
          </p:nvSpPr>
          <p:spPr>
            <a:xfrm>
              <a:off x="45720" y="50800"/>
              <a:ext cx="389890" cy="314960"/>
            </a:xfrm>
            <a:custGeom>
              <a:avLst/>
              <a:gdLst/>
              <a:ahLst/>
              <a:cxnLst/>
              <a:rect l="l" t="t" r="r" b="b"/>
              <a:pathLst>
                <a:path w="389890" h="314960">
                  <a:moveTo>
                    <a:pt x="64770" y="8890"/>
                  </a:moveTo>
                  <a:cubicBezTo>
                    <a:pt x="198120" y="151130"/>
                    <a:pt x="259080" y="191770"/>
                    <a:pt x="300990" y="217170"/>
                  </a:cubicBezTo>
                  <a:cubicBezTo>
                    <a:pt x="331470" y="233680"/>
                    <a:pt x="373380" y="237490"/>
                    <a:pt x="383540" y="254000"/>
                  </a:cubicBezTo>
                  <a:cubicBezTo>
                    <a:pt x="389890" y="265430"/>
                    <a:pt x="388620" y="283210"/>
                    <a:pt x="382270" y="292100"/>
                  </a:cubicBezTo>
                  <a:cubicBezTo>
                    <a:pt x="374650" y="303530"/>
                    <a:pt x="349250" y="314960"/>
                    <a:pt x="336550" y="312420"/>
                  </a:cubicBezTo>
                  <a:cubicBezTo>
                    <a:pt x="325120" y="311150"/>
                    <a:pt x="312420" y="297180"/>
                    <a:pt x="307340" y="287020"/>
                  </a:cubicBezTo>
                  <a:cubicBezTo>
                    <a:pt x="303530" y="276860"/>
                    <a:pt x="306070" y="257810"/>
                    <a:pt x="312420" y="248920"/>
                  </a:cubicBezTo>
                  <a:cubicBezTo>
                    <a:pt x="320040" y="238760"/>
                    <a:pt x="336550" y="229870"/>
                    <a:pt x="347980" y="231140"/>
                  </a:cubicBezTo>
                  <a:cubicBezTo>
                    <a:pt x="360680" y="232410"/>
                    <a:pt x="382270" y="250190"/>
                    <a:pt x="386080" y="262890"/>
                  </a:cubicBezTo>
                  <a:cubicBezTo>
                    <a:pt x="389890" y="273050"/>
                    <a:pt x="384810" y="292100"/>
                    <a:pt x="377190" y="299720"/>
                  </a:cubicBezTo>
                  <a:cubicBezTo>
                    <a:pt x="369570" y="308610"/>
                    <a:pt x="355600" y="313690"/>
                    <a:pt x="341630" y="313690"/>
                  </a:cubicBezTo>
                  <a:cubicBezTo>
                    <a:pt x="322580" y="313690"/>
                    <a:pt x="298450" y="304800"/>
                    <a:pt x="278130" y="292100"/>
                  </a:cubicBezTo>
                  <a:cubicBezTo>
                    <a:pt x="252730" y="279400"/>
                    <a:pt x="226060" y="243840"/>
                    <a:pt x="203200" y="232410"/>
                  </a:cubicBezTo>
                  <a:cubicBezTo>
                    <a:pt x="189230" y="223520"/>
                    <a:pt x="179070" y="228600"/>
                    <a:pt x="163830" y="218440"/>
                  </a:cubicBezTo>
                  <a:cubicBezTo>
                    <a:pt x="125730" y="195580"/>
                    <a:pt x="16510" y="93980"/>
                    <a:pt x="5080" y="54610"/>
                  </a:cubicBezTo>
                  <a:cubicBezTo>
                    <a:pt x="0" y="38100"/>
                    <a:pt x="6350" y="20320"/>
                    <a:pt x="12700" y="11430"/>
                  </a:cubicBezTo>
                  <a:cubicBezTo>
                    <a:pt x="19050" y="5080"/>
                    <a:pt x="30480" y="1270"/>
                    <a:pt x="38100" y="0"/>
                  </a:cubicBezTo>
                  <a:cubicBezTo>
                    <a:pt x="46990" y="0"/>
                    <a:pt x="64770" y="8890"/>
                    <a:pt x="64770" y="8890"/>
                  </a:cubicBezTo>
                </a:path>
              </a:pathLst>
            </a:custGeom>
            <a:solidFill>
              <a:srgbClr val="43D094"/>
            </a:solidFill>
            <a:ln cap="sq">
              <a:noFill/>
              <a:prstDash val="solid"/>
              <a:miter/>
            </a:ln>
          </p:spPr>
          <p:txBody>
            <a:bodyPr/>
            <a:lstStyle/>
            <a:p>
              <a:endParaRPr lang="en-US"/>
            </a:p>
          </p:txBody>
        </p:sp>
      </p:grpSp>
      <p:grpSp>
        <p:nvGrpSpPr>
          <p:cNvPr id="15" name="Group 15"/>
          <p:cNvGrpSpPr/>
          <p:nvPr/>
        </p:nvGrpSpPr>
        <p:grpSpPr>
          <a:xfrm>
            <a:off x="3270885" y="4160520"/>
            <a:ext cx="315278" cy="306705"/>
            <a:chOff x="0" y="0"/>
            <a:chExt cx="420370" cy="408940"/>
          </a:xfrm>
        </p:grpSpPr>
        <p:sp>
          <p:nvSpPr>
            <p:cNvPr id="16" name="Freeform 16"/>
            <p:cNvSpPr/>
            <p:nvPr/>
          </p:nvSpPr>
          <p:spPr>
            <a:xfrm>
              <a:off x="48260" y="46990"/>
              <a:ext cx="327660" cy="311150"/>
            </a:xfrm>
            <a:custGeom>
              <a:avLst/>
              <a:gdLst/>
              <a:ahLst/>
              <a:cxnLst/>
              <a:rect l="l" t="t" r="r" b="b"/>
              <a:pathLst>
                <a:path w="327660" h="311150">
                  <a:moveTo>
                    <a:pt x="313690" y="67310"/>
                  </a:moveTo>
                  <a:cubicBezTo>
                    <a:pt x="66040" y="251460"/>
                    <a:pt x="81280" y="261620"/>
                    <a:pt x="80010" y="271780"/>
                  </a:cubicBezTo>
                  <a:cubicBezTo>
                    <a:pt x="78740" y="283210"/>
                    <a:pt x="71120" y="297180"/>
                    <a:pt x="62230" y="303530"/>
                  </a:cubicBezTo>
                  <a:cubicBezTo>
                    <a:pt x="55880" y="308610"/>
                    <a:pt x="46990" y="311150"/>
                    <a:pt x="38100" y="309880"/>
                  </a:cubicBezTo>
                  <a:cubicBezTo>
                    <a:pt x="29210" y="308610"/>
                    <a:pt x="12700" y="299720"/>
                    <a:pt x="7620" y="290830"/>
                  </a:cubicBezTo>
                  <a:cubicBezTo>
                    <a:pt x="2540" y="279400"/>
                    <a:pt x="6350" y="252730"/>
                    <a:pt x="13970" y="243840"/>
                  </a:cubicBezTo>
                  <a:cubicBezTo>
                    <a:pt x="21590" y="236220"/>
                    <a:pt x="39370" y="232410"/>
                    <a:pt x="48260" y="233680"/>
                  </a:cubicBezTo>
                  <a:cubicBezTo>
                    <a:pt x="57150" y="233680"/>
                    <a:pt x="64770" y="238760"/>
                    <a:pt x="69850" y="245110"/>
                  </a:cubicBezTo>
                  <a:cubicBezTo>
                    <a:pt x="76200" y="252730"/>
                    <a:pt x="81280" y="270510"/>
                    <a:pt x="78740" y="280670"/>
                  </a:cubicBezTo>
                  <a:cubicBezTo>
                    <a:pt x="76200" y="290830"/>
                    <a:pt x="64770" y="303530"/>
                    <a:pt x="54610" y="307340"/>
                  </a:cubicBezTo>
                  <a:cubicBezTo>
                    <a:pt x="44450" y="311150"/>
                    <a:pt x="27940" y="308610"/>
                    <a:pt x="19050" y="302260"/>
                  </a:cubicBezTo>
                  <a:cubicBezTo>
                    <a:pt x="10160" y="295910"/>
                    <a:pt x="5080" y="283210"/>
                    <a:pt x="2540" y="270510"/>
                  </a:cubicBezTo>
                  <a:cubicBezTo>
                    <a:pt x="0" y="252730"/>
                    <a:pt x="2540" y="223520"/>
                    <a:pt x="10160" y="204470"/>
                  </a:cubicBezTo>
                  <a:cubicBezTo>
                    <a:pt x="17780" y="186690"/>
                    <a:pt x="27940" y="176530"/>
                    <a:pt x="45720" y="161290"/>
                  </a:cubicBezTo>
                  <a:cubicBezTo>
                    <a:pt x="76200" y="134620"/>
                    <a:pt x="148590" y="104140"/>
                    <a:pt x="187960" y="74930"/>
                  </a:cubicBezTo>
                  <a:cubicBezTo>
                    <a:pt x="220980" y="50800"/>
                    <a:pt x="247650" y="8890"/>
                    <a:pt x="273050" y="3810"/>
                  </a:cubicBezTo>
                  <a:cubicBezTo>
                    <a:pt x="290830" y="0"/>
                    <a:pt x="314960" y="7620"/>
                    <a:pt x="321310" y="17780"/>
                  </a:cubicBezTo>
                  <a:cubicBezTo>
                    <a:pt x="327660" y="29210"/>
                    <a:pt x="313690" y="67310"/>
                    <a:pt x="313690" y="67310"/>
                  </a:cubicBezTo>
                </a:path>
              </a:pathLst>
            </a:custGeom>
            <a:solidFill>
              <a:srgbClr val="43D094"/>
            </a:solidFill>
            <a:ln cap="sq">
              <a:noFill/>
              <a:prstDash val="solid"/>
              <a:miter/>
            </a:ln>
          </p:spPr>
          <p:txBody>
            <a:bodyPr/>
            <a:lstStyle/>
            <a:p>
              <a:endParaRPr lang="en-US"/>
            </a:p>
          </p:txBody>
        </p:sp>
      </p:grpSp>
      <p:sp>
        <p:nvSpPr>
          <p:cNvPr id="17" name="Freeform 17"/>
          <p:cNvSpPr/>
          <p:nvPr/>
        </p:nvSpPr>
        <p:spPr>
          <a:xfrm>
            <a:off x="351345" y="4715481"/>
            <a:ext cx="2563559" cy="2563559"/>
          </a:xfrm>
          <a:custGeom>
            <a:avLst/>
            <a:gdLst/>
            <a:ahLst/>
            <a:cxnLst/>
            <a:rect l="l" t="t" r="r" b="b"/>
            <a:pathLst>
              <a:path w="2563559" h="2563559">
                <a:moveTo>
                  <a:pt x="0" y="0"/>
                </a:moveTo>
                <a:lnTo>
                  <a:pt x="2563559" y="0"/>
                </a:lnTo>
                <a:lnTo>
                  <a:pt x="2563559" y="2563559"/>
                </a:lnTo>
                <a:lnTo>
                  <a:pt x="0" y="25635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351345" y="1865252"/>
            <a:ext cx="2563559" cy="2835275"/>
          </a:xfrm>
          <a:prstGeom prst="rect">
            <a:avLst/>
          </a:prstGeom>
        </p:spPr>
        <p:txBody>
          <a:bodyPr lIns="0" tIns="0" rIns="0" bIns="0" rtlCol="0" anchor="t">
            <a:spAutoFit/>
          </a:bodyPr>
          <a:lstStyle/>
          <a:p>
            <a:pPr algn="l">
              <a:lnSpc>
                <a:spcPts val="2800"/>
              </a:lnSpc>
            </a:pPr>
            <a:r>
              <a:rPr lang="en-US" sz="2000">
                <a:solidFill>
                  <a:srgbClr val="000000"/>
                </a:solidFill>
                <a:latin typeface="Poppins"/>
                <a:ea typeface="Poppins"/>
                <a:cs typeface="Poppins"/>
                <a:sym typeface="Poppins"/>
              </a:rPr>
              <a:t>Select the </a:t>
            </a:r>
            <a:r>
              <a:rPr lang="en-US" sz="2000" b="1">
                <a:solidFill>
                  <a:srgbClr val="2D8BBA"/>
                </a:solidFill>
                <a:latin typeface="Poppins Bold"/>
                <a:ea typeface="Poppins Bold"/>
                <a:cs typeface="Poppins Bold"/>
                <a:sym typeface="Poppins Bold"/>
              </a:rPr>
              <a:t>services or supports you believe the applicant needs</a:t>
            </a:r>
            <a:r>
              <a:rPr lang="en-US" sz="2000">
                <a:solidFill>
                  <a:srgbClr val="000000"/>
                </a:solidFill>
                <a:latin typeface="Poppins"/>
                <a:ea typeface="Poppins"/>
                <a:cs typeface="Poppins"/>
                <a:sym typeface="Poppins"/>
              </a:rPr>
              <a:t> due to the functional limitations selected it Section 2. </a:t>
            </a:r>
          </a:p>
        </p:txBody>
      </p:sp>
      <p:sp>
        <p:nvSpPr>
          <p:cNvPr id="19" name="TextBox 19"/>
          <p:cNvSpPr txBox="1"/>
          <p:nvPr/>
        </p:nvSpPr>
        <p:spPr>
          <a:xfrm>
            <a:off x="197989" y="338960"/>
            <a:ext cx="9389483"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Section 3: Health Care Management Needs</a:t>
            </a:r>
          </a:p>
        </p:txBody>
      </p:sp>
      <p:sp>
        <p:nvSpPr>
          <p:cNvPr id="20" name="TextBox 20"/>
          <p:cNvSpPr txBox="1"/>
          <p:nvPr/>
        </p:nvSpPr>
        <p:spPr>
          <a:xfrm>
            <a:off x="4449806" y="5862955"/>
            <a:ext cx="4135177" cy="720725"/>
          </a:xfrm>
          <a:prstGeom prst="rect">
            <a:avLst/>
          </a:prstGeom>
        </p:spPr>
        <p:txBody>
          <a:bodyPr lIns="0" tIns="0" rIns="0" bIns="0" rtlCol="0" anchor="t">
            <a:spAutoFit/>
          </a:bodyPr>
          <a:lstStyle/>
          <a:p>
            <a:pPr algn="l">
              <a:lnSpc>
                <a:spcPts val="2800"/>
              </a:lnSpc>
            </a:pPr>
            <a:r>
              <a:rPr lang="en-US" sz="2000" b="1">
                <a:solidFill>
                  <a:srgbClr val="2D8BBA"/>
                </a:solidFill>
                <a:latin typeface="Poppins Bold"/>
                <a:ea typeface="Poppins Bold"/>
                <a:cs typeface="Poppins Bold"/>
                <a:sym typeface="Poppins Bold"/>
              </a:rPr>
              <a:t>Briefly (1-2 sentences) explain</a:t>
            </a:r>
            <a:r>
              <a:rPr lang="en-US" sz="2000">
                <a:solidFill>
                  <a:srgbClr val="000000"/>
                </a:solidFill>
                <a:latin typeface="Poppins"/>
                <a:ea typeface="Poppins"/>
                <a:cs typeface="Poppins"/>
                <a:sym typeface="Poppins"/>
              </a:rPr>
              <a:t> why you selected those choices. </a:t>
            </a:r>
          </a:p>
        </p:txBody>
      </p:sp>
      <p:sp>
        <p:nvSpPr>
          <p:cNvPr id="21" name="Slide Number Placeholder 20">
            <a:extLst>
              <a:ext uri="{FF2B5EF4-FFF2-40B4-BE49-F238E27FC236}">
                <a16:creationId xmlns:a16="http://schemas.microsoft.com/office/drawing/2014/main" id="{C260CCDA-0582-EA82-2C01-A80FD6307898}"/>
              </a:ext>
            </a:extLst>
          </p:cNvPr>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AutoShape 4"/>
          <p:cNvSpPr/>
          <p:nvPr/>
        </p:nvSpPr>
        <p:spPr>
          <a:xfrm>
            <a:off x="6634084" y="607882"/>
            <a:ext cx="3119516"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Freeform 5"/>
          <p:cNvSpPr/>
          <p:nvPr/>
        </p:nvSpPr>
        <p:spPr>
          <a:xfrm>
            <a:off x="334652" y="1818924"/>
            <a:ext cx="7679272" cy="4674697"/>
          </a:xfrm>
          <a:custGeom>
            <a:avLst/>
            <a:gdLst/>
            <a:ahLst/>
            <a:cxnLst/>
            <a:rect l="l" t="t" r="r" b="b"/>
            <a:pathLst>
              <a:path w="7679272" h="4674697">
                <a:moveTo>
                  <a:pt x="0" y="0"/>
                </a:moveTo>
                <a:lnTo>
                  <a:pt x="7679271" y="0"/>
                </a:lnTo>
                <a:lnTo>
                  <a:pt x="7679271" y="4674697"/>
                </a:lnTo>
                <a:lnTo>
                  <a:pt x="0" y="4674697"/>
                </a:lnTo>
                <a:lnTo>
                  <a:pt x="0" y="0"/>
                </a:lnTo>
                <a:close/>
              </a:path>
            </a:pathLst>
          </a:custGeom>
          <a:blipFill>
            <a:blip r:embed="rId3"/>
            <a:stretch>
              <a:fillRect r="-30912"/>
            </a:stretch>
          </a:blipFill>
        </p:spPr>
        <p:txBody>
          <a:bodyPr/>
          <a:lstStyle/>
          <a:p>
            <a:endParaRPr lang="en-US"/>
          </a:p>
        </p:txBody>
      </p:sp>
      <p:grpSp>
        <p:nvGrpSpPr>
          <p:cNvPr id="6" name="Group 6"/>
          <p:cNvGrpSpPr/>
          <p:nvPr/>
        </p:nvGrpSpPr>
        <p:grpSpPr>
          <a:xfrm>
            <a:off x="373380" y="2744152"/>
            <a:ext cx="274320" cy="427672"/>
            <a:chOff x="0" y="0"/>
            <a:chExt cx="365760" cy="570230"/>
          </a:xfrm>
        </p:grpSpPr>
        <p:sp>
          <p:nvSpPr>
            <p:cNvPr id="7" name="Freeform 7"/>
            <p:cNvSpPr/>
            <p:nvPr/>
          </p:nvSpPr>
          <p:spPr>
            <a:xfrm>
              <a:off x="49530" y="48260"/>
              <a:ext cx="266700" cy="473710"/>
            </a:xfrm>
            <a:custGeom>
              <a:avLst/>
              <a:gdLst/>
              <a:ahLst/>
              <a:cxnLst/>
              <a:rect l="l" t="t" r="r" b="b"/>
              <a:pathLst>
                <a:path w="266700" h="473710">
                  <a:moveTo>
                    <a:pt x="72390" y="27940"/>
                  </a:moveTo>
                  <a:cubicBezTo>
                    <a:pt x="134620" y="198120"/>
                    <a:pt x="264160" y="370840"/>
                    <a:pt x="264160" y="426720"/>
                  </a:cubicBezTo>
                  <a:cubicBezTo>
                    <a:pt x="264160" y="447040"/>
                    <a:pt x="252730" y="461010"/>
                    <a:pt x="242570" y="468630"/>
                  </a:cubicBezTo>
                  <a:cubicBezTo>
                    <a:pt x="236220" y="472440"/>
                    <a:pt x="226060" y="473710"/>
                    <a:pt x="218440" y="471170"/>
                  </a:cubicBezTo>
                  <a:cubicBezTo>
                    <a:pt x="208280" y="468630"/>
                    <a:pt x="194310" y="457200"/>
                    <a:pt x="190500" y="448310"/>
                  </a:cubicBezTo>
                  <a:cubicBezTo>
                    <a:pt x="185420" y="438150"/>
                    <a:pt x="189230" y="420370"/>
                    <a:pt x="193040" y="411480"/>
                  </a:cubicBezTo>
                  <a:cubicBezTo>
                    <a:pt x="198120" y="403860"/>
                    <a:pt x="205740" y="398780"/>
                    <a:pt x="213360" y="396240"/>
                  </a:cubicBezTo>
                  <a:cubicBezTo>
                    <a:pt x="220980" y="393700"/>
                    <a:pt x="229870" y="392430"/>
                    <a:pt x="238760" y="396240"/>
                  </a:cubicBezTo>
                  <a:cubicBezTo>
                    <a:pt x="247650" y="400050"/>
                    <a:pt x="260350" y="412750"/>
                    <a:pt x="264160" y="421640"/>
                  </a:cubicBezTo>
                  <a:cubicBezTo>
                    <a:pt x="266700" y="429260"/>
                    <a:pt x="266700" y="439420"/>
                    <a:pt x="262890" y="447040"/>
                  </a:cubicBezTo>
                  <a:cubicBezTo>
                    <a:pt x="257810" y="455930"/>
                    <a:pt x="246380" y="469900"/>
                    <a:pt x="234950" y="471170"/>
                  </a:cubicBezTo>
                  <a:cubicBezTo>
                    <a:pt x="222250" y="472440"/>
                    <a:pt x="207010" y="466090"/>
                    <a:pt x="191770" y="452120"/>
                  </a:cubicBezTo>
                  <a:cubicBezTo>
                    <a:pt x="149860" y="411480"/>
                    <a:pt x="66040" y="220980"/>
                    <a:pt x="34290" y="147320"/>
                  </a:cubicBezTo>
                  <a:cubicBezTo>
                    <a:pt x="16510" y="107950"/>
                    <a:pt x="0" y="77470"/>
                    <a:pt x="1270" y="50800"/>
                  </a:cubicBezTo>
                  <a:cubicBezTo>
                    <a:pt x="1270" y="33020"/>
                    <a:pt x="10160" y="12700"/>
                    <a:pt x="20320" y="5080"/>
                  </a:cubicBezTo>
                  <a:cubicBezTo>
                    <a:pt x="27940" y="0"/>
                    <a:pt x="39370" y="0"/>
                    <a:pt x="46990" y="2540"/>
                  </a:cubicBezTo>
                  <a:cubicBezTo>
                    <a:pt x="55880" y="6350"/>
                    <a:pt x="72390" y="27940"/>
                    <a:pt x="72390" y="27940"/>
                  </a:cubicBezTo>
                </a:path>
              </a:pathLst>
            </a:custGeom>
            <a:solidFill>
              <a:srgbClr val="43D094"/>
            </a:solidFill>
            <a:ln cap="sq">
              <a:noFill/>
              <a:prstDash val="solid"/>
              <a:miter/>
            </a:ln>
          </p:spPr>
          <p:txBody>
            <a:bodyPr/>
            <a:lstStyle/>
            <a:p>
              <a:endParaRPr lang="en-US"/>
            </a:p>
          </p:txBody>
        </p:sp>
      </p:grpSp>
      <p:grpSp>
        <p:nvGrpSpPr>
          <p:cNvPr id="8" name="Group 8"/>
          <p:cNvGrpSpPr/>
          <p:nvPr/>
        </p:nvGrpSpPr>
        <p:grpSpPr>
          <a:xfrm>
            <a:off x="340042" y="2784158"/>
            <a:ext cx="398145" cy="364808"/>
            <a:chOff x="0" y="0"/>
            <a:chExt cx="530860" cy="486410"/>
          </a:xfrm>
        </p:grpSpPr>
        <p:sp>
          <p:nvSpPr>
            <p:cNvPr id="9" name="Freeform 9"/>
            <p:cNvSpPr/>
            <p:nvPr/>
          </p:nvSpPr>
          <p:spPr>
            <a:xfrm>
              <a:off x="48260" y="48260"/>
              <a:ext cx="433070" cy="391160"/>
            </a:xfrm>
            <a:custGeom>
              <a:avLst/>
              <a:gdLst/>
              <a:ahLst/>
              <a:cxnLst/>
              <a:rect l="l" t="t" r="r" b="b"/>
              <a:pathLst>
                <a:path w="433070" h="391160">
                  <a:moveTo>
                    <a:pt x="11430" y="322580"/>
                  </a:moveTo>
                  <a:cubicBezTo>
                    <a:pt x="323850" y="77470"/>
                    <a:pt x="339090" y="19050"/>
                    <a:pt x="367030" y="6350"/>
                  </a:cubicBezTo>
                  <a:cubicBezTo>
                    <a:pt x="384810" y="0"/>
                    <a:pt x="407670" y="6350"/>
                    <a:pt x="419100" y="13970"/>
                  </a:cubicBezTo>
                  <a:cubicBezTo>
                    <a:pt x="426720" y="19050"/>
                    <a:pt x="430530" y="29210"/>
                    <a:pt x="430530" y="38100"/>
                  </a:cubicBezTo>
                  <a:cubicBezTo>
                    <a:pt x="431800" y="49530"/>
                    <a:pt x="426720" y="68580"/>
                    <a:pt x="417830" y="76200"/>
                  </a:cubicBezTo>
                  <a:cubicBezTo>
                    <a:pt x="408940" y="83820"/>
                    <a:pt x="389890" y="87630"/>
                    <a:pt x="378460" y="86360"/>
                  </a:cubicBezTo>
                  <a:cubicBezTo>
                    <a:pt x="369570" y="85090"/>
                    <a:pt x="360680" y="78740"/>
                    <a:pt x="355600" y="71120"/>
                  </a:cubicBezTo>
                  <a:cubicBezTo>
                    <a:pt x="349250" y="62230"/>
                    <a:pt x="344170" y="43180"/>
                    <a:pt x="346710" y="31750"/>
                  </a:cubicBezTo>
                  <a:cubicBezTo>
                    <a:pt x="350520" y="20320"/>
                    <a:pt x="364490" y="6350"/>
                    <a:pt x="375920" y="2540"/>
                  </a:cubicBezTo>
                  <a:cubicBezTo>
                    <a:pt x="387350" y="0"/>
                    <a:pt x="406400" y="2540"/>
                    <a:pt x="415290" y="10160"/>
                  </a:cubicBezTo>
                  <a:cubicBezTo>
                    <a:pt x="425450" y="20320"/>
                    <a:pt x="433070" y="41910"/>
                    <a:pt x="427990" y="60960"/>
                  </a:cubicBezTo>
                  <a:cubicBezTo>
                    <a:pt x="419100" y="97790"/>
                    <a:pt x="355600" y="158750"/>
                    <a:pt x="308610" y="199390"/>
                  </a:cubicBezTo>
                  <a:cubicBezTo>
                    <a:pt x="259080" y="243840"/>
                    <a:pt x="180340" y="278130"/>
                    <a:pt x="133350" y="313690"/>
                  </a:cubicBezTo>
                  <a:cubicBezTo>
                    <a:pt x="99060" y="339090"/>
                    <a:pt x="72390" y="379730"/>
                    <a:pt x="50800" y="387350"/>
                  </a:cubicBezTo>
                  <a:cubicBezTo>
                    <a:pt x="39370" y="391160"/>
                    <a:pt x="30480" y="389890"/>
                    <a:pt x="22860" y="386080"/>
                  </a:cubicBezTo>
                  <a:cubicBezTo>
                    <a:pt x="15240" y="382270"/>
                    <a:pt x="5080" y="374650"/>
                    <a:pt x="2540" y="367030"/>
                  </a:cubicBezTo>
                  <a:cubicBezTo>
                    <a:pt x="0" y="355600"/>
                    <a:pt x="11430" y="322580"/>
                    <a:pt x="11430" y="322580"/>
                  </a:cubicBezTo>
                </a:path>
              </a:pathLst>
            </a:custGeom>
            <a:solidFill>
              <a:srgbClr val="43D094"/>
            </a:solidFill>
            <a:ln cap="sq">
              <a:noFill/>
              <a:prstDash val="solid"/>
              <a:miter/>
            </a:ln>
          </p:spPr>
          <p:txBody>
            <a:bodyPr/>
            <a:lstStyle/>
            <a:p>
              <a:endParaRPr lang="en-US"/>
            </a:p>
          </p:txBody>
        </p:sp>
      </p:grpSp>
      <p:grpSp>
        <p:nvGrpSpPr>
          <p:cNvPr id="10" name="Group 10"/>
          <p:cNvGrpSpPr/>
          <p:nvPr/>
        </p:nvGrpSpPr>
        <p:grpSpPr>
          <a:xfrm>
            <a:off x="8013934" y="3058993"/>
            <a:ext cx="1573538" cy="2194560"/>
            <a:chOff x="0" y="0"/>
            <a:chExt cx="582792" cy="812800"/>
          </a:xfrm>
        </p:grpSpPr>
        <p:sp>
          <p:nvSpPr>
            <p:cNvPr id="11" name="Freeform 11"/>
            <p:cNvSpPr/>
            <p:nvPr/>
          </p:nvSpPr>
          <p:spPr>
            <a:xfrm>
              <a:off x="0" y="0"/>
              <a:ext cx="582792" cy="812800"/>
            </a:xfrm>
            <a:custGeom>
              <a:avLst/>
              <a:gdLst/>
              <a:ahLst/>
              <a:cxnLst/>
              <a:rect l="l" t="t" r="r" b="b"/>
              <a:pathLst>
                <a:path w="582792" h="812800">
                  <a:moveTo>
                    <a:pt x="0" y="0"/>
                  </a:moveTo>
                  <a:lnTo>
                    <a:pt x="582792" y="0"/>
                  </a:lnTo>
                  <a:lnTo>
                    <a:pt x="582792" y="812800"/>
                  </a:lnTo>
                  <a:lnTo>
                    <a:pt x="0" y="812800"/>
                  </a:lnTo>
                  <a:close/>
                </a:path>
              </a:pathLst>
            </a:custGeom>
            <a:solidFill>
              <a:srgbClr val="9CD32C"/>
            </a:solidFill>
            <a:ln w="19050" cap="sq">
              <a:solidFill>
                <a:srgbClr val="000000"/>
              </a:solidFill>
              <a:prstDash val="solid"/>
              <a:miter/>
            </a:ln>
          </p:spPr>
          <p:txBody>
            <a:bodyPr/>
            <a:lstStyle/>
            <a:p>
              <a:endParaRPr lang="en-US"/>
            </a:p>
          </p:txBody>
        </p:sp>
        <p:sp>
          <p:nvSpPr>
            <p:cNvPr id="12" name="TextBox 12"/>
            <p:cNvSpPr txBox="1"/>
            <p:nvPr/>
          </p:nvSpPr>
          <p:spPr>
            <a:xfrm>
              <a:off x="0" y="-76200"/>
              <a:ext cx="582792" cy="889000"/>
            </a:xfrm>
            <a:prstGeom prst="rect">
              <a:avLst/>
            </a:prstGeom>
          </p:spPr>
          <p:txBody>
            <a:bodyPr lIns="50800" tIns="50800" rIns="50800" bIns="50800" rtlCol="0" anchor="ctr"/>
            <a:lstStyle/>
            <a:p>
              <a:pPr algn="ctr">
                <a:lnSpc>
                  <a:spcPts val="2563"/>
                </a:lnSpc>
              </a:pPr>
              <a:endParaRPr/>
            </a:p>
          </p:txBody>
        </p:sp>
      </p:grpSp>
      <p:sp>
        <p:nvSpPr>
          <p:cNvPr id="13" name="TextBox 13"/>
          <p:cNvSpPr txBox="1"/>
          <p:nvPr/>
        </p:nvSpPr>
        <p:spPr>
          <a:xfrm>
            <a:off x="197989" y="338960"/>
            <a:ext cx="7979929"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Section 4: Clinical Decision</a:t>
            </a:r>
          </a:p>
        </p:txBody>
      </p:sp>
      <p:sp>
        <p:nvSpPr>
          <p:cNvPr id="14" name="TextBox 14"/>
          <p:cNvSpPr txBox="1"/>
          <p:nvPr/>
        </p:nvSpPr>
        <p:spPr>
          <a:xfrm>
            <a:off x="8177918" y="3162180"/>
            <a:ext cx="1319931" cy="1940560"/>
          </a:xfrm>
          <a:prstGeom prst="rect">
            <a:avLst/>
          </a:prstGeom>
        </p:spPr>
        <p:txBody>
          <a:bodyPr lIns="0" tIns="0" rIns="0" bIns="0" rtlCol="0" anchor="t">
            <a:spAutoFit/>
          </a:bodyPr>
          <a:lstStyle/>
          <a:p>
            <a:pPr algn="l">
              <a:lnSpc>
                <a:spcPts val="2240"/>
              </a:lnSpc>
            </a:pPr>
            <a:r>
              <a:rPr lang="en-US" sz="1600">
                <a:solidFill>
                  <a:srgbClr val="000000"/>
                </a:solidFill>
                <a:latin typeface="Poppins"/>
                <a:ea typeface="Poppins"/>
                <a:cs typeface="Poppins"/>
                <a:sym typeface="Poppins"/>
              </a:rPr>
              <a:t>If “b” is selected for alternate center, question 7 must also be completed. </a:t>
            </a:r>
          </a:p>
        </p:txBody>
      </p:sp>
      <p:grpSp>
        <p:nvGrpSpPr>
          <p:cNvPr id="15" name="Group 15"/>
          <p:cNvGrpSpPr/>
          <p:nvPr/>
        </p:nvGrpSpPr>
        <p:grpSpPr>
          <a:xfrm>
            <a:off x="334652" y="3445144"/>
            <a:ext cx="7586686" cy="1507751"/>
            <a:chOff x="0" y="0"/>
            <a:chExt cx="2809884" cy="558426"/>
          </a:xfrm>
        </p:grpSpPr>
        <p:sp>
          <p:nvSpPr>
            <p:cNvPr id="16" name="Freeform 16"/>
            <p:cNvSpPr/>
            <p:nvPr/>
          </p:nvSpPr>
          <p:spPr>
            <a:xfrm>
              <a:off x="0" y="0"/>
              <a:ext cx="2809884" cy="558426"/>
            </a:xfrm>
            <a:custGeom>
              <a:avLst/>
              <a:gdLst/>
              <a:ahLst/>
              <a:cxnLst/>
              <a:rect l="l" t="t" r="r" b="b"/>
              <a:pathLst>
                <a:path w="2809884" h="558426">
                  <a:moveTo>
                    <a:pt x="0" y="0"/>
                  </a:moveTo>
                  <a:lnTo>
                    <a:pt x="2809884" y="0"/>
                  </a:lnTo>
                  <a:lnTo>
                    <a:pt x="2809884" y="558426"/>
                  </a:lnTo>
                  <a:lnTo>
                    <a:pt x="0" y="558426"/>
                  </a:lnTo>
                  <a:close/>
                </a:path>
              </a:pathLst>
            </a:custGeom>
            <a:solidFill>
              <a:srgbClr val="000000">
                <a:alpha val="0"/>
              </a:srgbClr>
            </a:solidFill>
            <a:ln w="76200" cap="sq">
              <a:solidFill>
                <a:srgbClr val="9CD32C"/>
              </a:solidFill>
              <a:prstDash val="solid"/>
              <a:miter/>
            </a:ln>
          </p:spPr>
          <p:txBody>
            <a:bodyPr/>
            <a:lstStyle/>
            <a:p>
              <a:endParaRPr lang="en-US"/>
            </a:p>
          </p:txBody>
        </p:sp>
        <p:sp>
          <p:nvSpPr>
            <p:cNvPr id="17" name="TextBox 17"/>
            <p:cNvSpPr txBox="1"/>
            <p:nvPr/>
          </p:nvSpPr>
          <p:spPr>
            <a:xfrm>
              <a:off x="0" y="-76200"/>
              <a:ext cx="2809884" cy="634626"/>
            </a:xfrm>
            <a:prstGeom prst="rect">
              <a:avLst/>
            </a:prstGeom>
          </p:spPr>
          <p:txBody>
            <a:bodyPr lIns="50800" tIns="50800" rIns="50800" bIns="50800" rtlCol="0" anchor="ctr"/>
            <a:lstStyle/>
            <a:p>
              <a:pPr algn="ctr">
                <a:lnSpc>
                  <a:spcPts val="2563"/>
                </a:lnSpc>
              </a:pPr>
              <a:endParaRPr/>
            </a:p>
          </p:txBody>
        </p:sp>
      </p:grpSp>
      <p:sp>
        <p:nvSpPr>
          <p:cNvPr id="18" name="Slide Number Placeholder 17">
            <a:extLst>
              <a:ext uri="{FF2B5EF4-FFF2-40B4-BE49-F238E27FC236}">
                <a16:creationId xmlns:a16="http://schemas.microsoft.com/office/drawing/2014/main" id="{B275454E-7B80-22C9-6015-EE3ECF1D45EE}"/>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AutoShape 4"/>
          <p:cNvSpPr/>
          <p:nvPr/>
        </p:nvSpPr>
        <p:spPr>
          <a:xfrm>
            <a:off x="8829845" y="689565"/>
            <a:ext cx="923755"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Freeform 5"/>
          <p:cNvSpPr/>
          <p:nvPr/>
        </p:nvSpPr>
        <p:spPr>
          <a:xfrm>
            <a:off x="464755" y="1809879"/>
            <a:ext cx="8855952" cy="3462203"/>
          </a:xfrm>
          <a:custGeom>
            <a:avLst/>
            <a:gdLst/>
            <a:ahLst/>
            <a:cxnLst/>
            <a:rect l="l" t="t" r="r" b="b"/>
            <a:pathLst>
              <a:path w="8855952" h="3462203">
                <a:moveTo>
                  <a:pt x="0" y="0"/>
                </a:moveTo>
                <a:lnTo>
                  <a:pt x="8855951" y="0"/>
                </a:lnTo>
                <a:lnTo>
                  <a:pt x="8855951" y="3462203"/>
                </a:lnTo>
                <a:lnTo>
                  <a:pt x="0" y="3462203"/>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97989" y="338960"/>
            <a:ext cx="8428901"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Section 5: Disability Accommodations</a:t>
            </a:r>
          </a:p>
        </p:txBody>
      </p:sp>
      <p:sp>
        <p:nvSpPr>
          <p:cNvPr id="7" name="Slide Number Placeholder 6">
            <a:extLst>
              <a:ext uri="{FF2B5EF4-FFF2-40B4-BE49-F238E27FC236}">
                <a16:creationId xmlns:a16="http://schemas.microsoft.com/office/drawing/2014/main" id="{39CF915F-3160-3422-0277-9125DA857784}"/>
              </a:ext>
            </a:extLst>
          </p:cNvPr>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7550" y="3732361"/>
            <a:ext cx="10068633" cy="2932973"/>
            <a:chOff x="0" y="0"/>
            <a:chExt cx="6386124" cy="1860265"/>
          </a:xfrm>
        </p:grpSpPr>
        <p:sp>
          <p:nvSpPr>
            <p:cNvPr id="3" name="Freeform 3"/>
            <p:cNvSpPr/>
            <p:nvPr/>
          </p:nvSpPr>
          <p:spPr>
            <a:xfrm>
              <a:off x="0" y="0"/>
              <a:ext cx="6386124" cy="1860265"/>
            </a:xfrm>
            <a:custGeom>
              <a:avLst/>
              <a:gdLst/>
              <a:ahLst/>
              <a:cxnLst/>
              <a:rect l="l" t="t" r="r" b="b"/>
              <a:pathLst>
                <a:path w="6386124" h="1860265">
                  <a:moveTo>
                    <a:pt x="0" y="0"/>
                  </a:moveTo>
                  <a:lnTo>
                    <a:pt x="6386124" y="0"/>
                  </a:lnTo>
                  <a:lnTo>
                    <a:pt x="6386124" y="1860265"/>
                  </a:lnTo>
                  <a:lnTo>
                    <a:pt x="0" y="1860265"/>
                  </a:lnTo>
                  <a:close/>
                </a:path>
              </a:pathLst>
            </a:custGeom>
            <a:solidFill>
              <a:srgbClr val="18445D"/>
            </a:solidFill>
          </p:spPr>
          <p:txBody>
            <a:bodyPr/>
            <a:lstStyle/>
            <a:p>
              <a:endParaRPr lang="en-US"/>
            </a:p>
          </p:txBody>
        </p:sp>
      </p:grpSp>
      <p:grpSp>
        <p:nvGrpSpPr>
          <p:cNvPr id="4" name="Group 4"/>
          <p:cNvGrpSpPr/>
          <p:nvPr/>
        </p:nvGrpSpPr>
        <p:grpSpPr>
          <a:xfrm rot="5400000">
            <a:off x="2836419" y="3151452"/>
            <a:ext cx="10068633" cy="3765728"/>
            <a:chOff x="0" y="0"/>
            <a:chExt cx="6386124" cy="2388448"/>
          </a:xfrm>
        </p:grpSpPr>
        <p:sp>
          <p:nvSpPr>
            <p:cNvPr id="5" name="Freeform 5"/>
            <p:cNvSpPr/>
            <p:nvPr/>
          </p:nvSpPr>
          <p:spPr>
            <a:xfrm>
              <a:off x="0" y="0"/>
              <a:ext cx="6386124" cy="2388448"/>
            </a:xfrm>
            <a:custGeom>
              <a:avLst/>
              <a:gdLst/>
              <a:ahLst/>
              <a:cxnLst/>
              <a:rect l="l" t="t" r="r" b="b"/>
              <a:pathLst>
                <a:path w="6386124" h="2388448">
                  <a:moveTo>
                    <a:pt x="0" y="0"/>
                  </a:moveTo>
                  <a:lnTo>
                    <a:pt x="6386124" y="0"/>
                  </a:lnTo>
                  <a:lnTo>
                    <a:pt x="6386124" y="2388448"/>
                  </a:lnTo>
                  <a:lnTo>
                    <a:pt x="0" y="2388448"/>
                  </a:lnTo>
                  <a:close/>
                </a:path>
              </a:pathLst>
            </a:custGeom>
            <a:solidFill>
              <a:srgbClr val="18445D"/>
            </a:solidFill>
          </p:spPr>
          <p:txBody>
            <a:bodyPr/>
            <a:lstStyle/>
            <a:p>
              <a:endParaRPr lang="en-US" dirty="0"/>
            </a:p>
          </p:txBody>
        </p:sp>
      </p:grpSp>
      <p:grpSp>
        <p:nvGrpSpPr>
          <p:cNvPr id="6" name="Group 6"/>
          <p:cNvGrpSpPr/>
          <p:nvPr/>
        </p:nvGrpSpPr>
        <p:grpSpPr>
          <a:xfrm rot="5400000">
            <a:off x="5891572" y="1988450"/>
            <a:ext cx="3958328" cy="3430672"/>
            <a:chOff x="0" y="0"/>
            <a:chExt cx="2510606" cy="2175935"/>
          </a:xfrm>
        </p:grpSpPr>
        <p:sp>
          <p:nvSpPr>
            <p:cNvPr id="7" name="Freeform 7"/>
            <p:cNvSpPr/>
            <p:nvPr/>
          </p:nvSpPr>
          <p:spPr>
            <a:xfrm>
              <a:off x="0" y="0"/>
              <a:ext cx="2510606" cy="2175935"/>
            </a:xfrm>
            <a:custGeom>
              <a:avLst/>
              <a:gdLst/>
              <a:ahLst/>
              <a:cxnLst/>
              <a:rect l="l" t="t" r="r" b="b"/>
              <a:pathLst>
                <a:path w="2510606" h="2175935">
                  <a:moveTo>
                    <a:pt x="0" y="0"/>
                  </a:moveTo>
                  <a:lnTo>
                    <a:pt x="2510606" y="0"/>
                  </a:lnTo>
                  <a:lnTo>
                    <a:pt x="2510606" y="2175935"/>
                  </a:lnTo>
                  <a:lnTo>
                    <a:pt x="0" y="2175935"/>
                  </a:lnTo>
                  <a:close/>
                </a:path>
              </a:pathLst>
            </a:custGeom>
            <a:solidFill>
              <a:srgbClr val="FFFFFF"/>
            </a:solidFill>
          </p:spPr>
          <p:txBody>
            <a:bodyPr/>
            <a:lstStyle/>
            <a:p>
              <a:endParaRPr lang="en-US"/>
            </a:p>
          </p:txBody>
        </p:sp>
      </p:grpSp>
      <p:grpSp>
        <p:nvGrpSpPr>
          <p:cNvPr id="8" name="Group 8"/>
          <p:cNvGrpSpPr/>
          <p:nvPr/>
        </p:nvGrpSpPr>
        <p:grpSpPr>
          <a:xfrm>
            <a:off x="9031695" y="5859803"/>
            <a:ext cx="827001" cy="580168"/>
            <a:chOff x="0" y="0"/>
            <a:chExt cx="1793623" cy="1258286"/>
          </a:xfrm>
        </p:grpSpPr>
        <p:sp>
          <p:nvSpPr>
            <p:cNvPr id="9" name="Freeform 9"/>
            <p:cNvSpPr/>
            <p:nvPr/>
          </p:nvSpPr>
          <p:spPr>
            <a:xfrm>
              <a:off x="0" y="0"/>
              <a:ext cx="1793623" cy="1258286"/>
            </a:xfrm>
            <a:custGeom>
              <a:avLst/>
              <a:gdLst/>
              <a:ahLst/>
              <a:cxnLst/>
              <a:rect l="l" t="t" r="r" b="b"/>
              <a:pathLst>
                <a:path w="1793623" h="1258286">
                  <a:moveTo>
                    <a:pt x="0" y="0"/>
                  </a:moveTo>
                  <a:lnTo>
                    <a:pt x="1793623" y="0"/>
                  </a:lnTo>
                  <a:lnTo>
                    <a:pt x="1793623" y="1258286"/>
                  </a:lnTo>
                  <a:lnTo>
                    <a:pt x="0" y="1258286"/>
                  </a:lnTo>
                  <a:close/>
                </a:path>
              </a:pathLst>
            </a:custGeom>
            <a:solidFill>
              <a:srgbClr val="FFDE59"/>
            </a:solidFill>
          </p:spPr>
          <p:txBody>
            <a:bodyPr/>
            <a:lstStyle/>
            <a:p>
              <a:endParaRPr lang="en-US"/>
            </a:p>
          </p:txBody>
        </p:sp>
      </p:grpSp>
      <p:grpSp>
        <p:nvGrpSpPr>
          <p:cNvPr id="10" name="Group 10"/>
          <p:cNvGrpSpPr/>
          <p:nvPr/>
        </p:nvGrpSpPr>
        <p:grpSpPr>
          <a:xfrm>
            <a:off x="9031695" y="875229"/>
            <a:ext cx="827001" cy="580168"/>
            <a:chOff x="0" y="0"/>
            <a:chExt cx="1793623" cy="1258286"/>
          </a:xfrm>
        </p:grpSpPr>
        <p:sp>
          <p:nvSpPr>
            <p:cNvPr id="11" name="Freeform 11"/>
            <p:cNvSpPr/>
            <p:nvPr/>
          </p:nvSpPr>
          <p:spPr>
            <a:xfrm>
              <a:off x="0" y="0"/>
              <a:ext cx="1793623" cy="1258286"/>
            </a:xfrm>
            <a:custGeom>
              <a:avLst/>
              <a:gdLst/>
              <a:ahLst/>
              <a:cxnLst/>
              <a:rect l="l" t="t" r="r" b="b"/>
              <a:pathLst>
                <a:path w="1793623" h="1258286">
                  <a:moveTo>
                    <a:pt x="0" y="0"/>
                  </a:moveTo>
                  <a:lnTo>
                    <a:pt x="1793623" y="0"/>
                  </a:lnTo>
                  <a:lnTo>
                    <a:pt x="1793623" y="1258286"/>
                  </a:lnTo>
                  <a:lnTo>
                    <a:pt x="0" y="1258286"/>
                  </a:lnTo>
                  <a:close/>
                </a:path>
              </a:pathLst>
            </a:custGeom>
            <a:solidFill>
              <a:srgbClr val="FFDE59"/>
            </a:solidFill>
          </p:spPr>
          <p:txBody>
            <a:bodyPr/>
            <a:lstStyle/>
            <a:p>
              <a:endParaRPr lang="en-US"/>
            </a:p>
          </p:txBody>
        </p:sp>
      </p:grpSp>
      <p:grpSp>
        <p:nvGrpSpPr>
          <p:cNvPr id="12" name="Group 12"/>
          <p:cNvGrpSpPr/>
          <p:nvPr/>
        </p:nvGrpSpPr>
        <p:grpSpPr>
          <a:xfrm>
            <a:off x="6351530" y="5837684"/>
            <a:ext cx="2396374" cy="732894"/>
            <a:chOff x="0" y="0"/>
            <a:chExt cx="887546" cy="271442"/>
          </a:xfrm>
        </p:grpSpPr>
        <p:sp>
          <p:nvSpPr>
            <p:cNvPr id="13" name="Freeform 13"/>
            <p:cNvSpPr/>
            <p:nvPr/>
          </p:nvSpPr>
          <p:spPr>
            <a:xfrm>
              <a:off x="0" y="0"/>
              <a:ext cx="887546" cy="271442"/>
            </a:xfrm>
            <a:custGeom>
              <a:avLst/>
              <a:gdLst/>
              <a:ahLst/>
              <a:cxnLst/>
              <a:rect l="l" t="t" r="r" b="b"/>
              <a:pathLst>
                <a:path w="887546" h="271442">
                  <a:moveTo>
                    <a:pt x="64614" y="0"/>
                  </a:moveTo>
                  <a:lnTo>
                    <a:pt x="822932" y="0"/>
                  </a:lnTo>
                  <a:cubicBezTo>
                    <a:pt x="840069" y="0"/>
                    <a:pt x="856504" y="6807"/>
                    <a:pt x="868621" y="18925"/>
                  </a:cubicBezTo>
                  <a:cubicBezTo>
                    <a:pt x="880738" y="31042"/>
                    <a:pt x="887546" y="47477"/>
                    <a:pt x="887546" y="64614"/>
                  </a:cubicBezTo>
                  <a:lnTo>
                    <a:pt x="887546" y="206829"/>
                  </a:lnTo>
                  <a:cubicBezTo>
                    <a:pt x="887546" y="242514"/>
                    <a:pt x="858617" y="271442"/>
                    <a:pt x="822932" y="271442"/>
                  </a:cubicBezTo>
                  <a:lnTo>
                    <a:pt x="64614" y="271442"/>
                  </a:lnTo>
                  <a:cubicBezTo>
                    <a:pt x="47477" y="271442"/>
                    <a:pt x="31042" y="264635"/>
                    <a:pt x="18925" y="252517"/>
                  </a:cubicBezTo>
                  <a:cubicBezTo>
                    <a:pt x="6807" y="240400"/>
                    <a:pt x="0" y="223965"/>
                    <a:pt x="0" y="206829"/>
                  </a:cubicBezTo>
                  <a:lnTo>
                    <a:pt x="0" y="64614"/>
                  </a:lnTo>
                  <a:cubicBezTo>
                    <a:pt x="0" y="47477"/>
                    <a:pt x="6807" y="31042"/>
                    <a:pt x="18925" y="18925"/>
                  </a:cubicBezTo>
                  <a:cubicBezTo>
                    <a:pt x="31042" y="6807"/>
                    <a:pt x="47477" y="0"/>
                    <a:pt x="64614" y="0"/>
                  </a:cubicBezTo>
                  <a:close/>
                </a:path>
              </a:pathLst>
            </a:custGeom>
            <a:solidFill>
              <a:srgbClr val="9CD32C"/>
            </a:solidFill>
            <a:ln w="19050" cap="sq">
              <a:solidFill>
                <a:srgbClr val="000000"/>
              </a:solidFill>
              <a:prstDash val="solid"/>
              <a:miter/>
            </a:ln>
          </p:spPr>
          <p:txBody>
            <a:bodyPr/>
            <a:lstStyle/>
            <a:p>
              <a:endParaRPr lang="en-US"/>
            </a:p>
          </p:txBody>
        </p:sp>
        <p:sp>
          <p:nvSpPr>
            <p:cNvPr id="14" name="TextBox 14"/>
            <p:cNvSpPr txBox="1"/>
            <p:nvPr/>
          </p:nvSpPr>
          <p:spPr>
            <a:xfrm>
              <a:off x="0" y="-76200"/>
              <a:ext cx="887546" cy="347642"/>
            </a:xfrm>
            <a:prstGeom prst="rect">
              <a:avLst/>
            </a:prstGeom>
          </p:spPr>
          <p:txBody>
            <a:bodyPr lIns="50800" tIns="50800" rIns="50800" bIns="50800" rtlCol="0" anchor="ctr"/>
            <a:lstStyle/>
            <a:p>
              <a:pPr algn="ctr">
                <a:lnSpc>
                  <a:spcPts val="2563"/>
                </a:lnSpc>
              </a:pPr>
              <a:endParaRPr/>
            </a:p>
          </p:txBody>
        </p:sp>
      </p:grpSp>
      <p:sp>
        <p:nvSpPr>
          <p:cNvPr id="15" name="Freeform 15"/>
          <p:cNvSpPr/>
          <p:nvPr/>
        </p:nvSpPr>
        <p:spPr>
          <a:xfrm>
            <a:off x="-39466" y="128622"/>
            <a:ext cx="6027338" cy="3468325"/>
          </a:xfrm>
          <a:custGeom>
            <a:avLst/>
            <a:gdLst/>
            <a:ahLst/>
            <a:cxnLst/>
            <a:rect l="l" t="t" r="r" b="b"/>
            <a:pathLst>
              <a:path w="6027338" h="3468325">
                <a:moveTo>
                  <a:pt x="0" y="0"/>
                </a:moveTo>
                <a:lnTo>
                  <a:pt x="6027338" y="0"/>
                </a:lnTo>
                <a:lnTo>
                  <a:pt x="6027338" y="3468325"/>
                </a:lnTo>
                <a:lnTo>
                  <a:pt x="0" y="3468325"/>
                </a:lnTo>
                <a:lnTo>
                  <a:pt x="0" y="0"/>
                </a:lnTo>
                <a:close/>
              </a:path>
            </a:pathLst>
          </a:custGeom>
          <a:blipFill>
            <a:blip r:embed="rId3"/>
            <a:stretch>
              <a:fillRect l="-6276" r="-6276"/>
            </a:stretch>
          </a:blipFill>
        </p:spPr>
        <p:txBody>
          <a:bodyPr/>
          <a:lstStyle/>
          <a:p>
            <a:endParaRPr lang="en-US"/>
          </a:p>
        </p:txBody>
      </p:sp>
      <p:sp>
        <p:nvSpPr>
          <p:cNvPr id="16" name="TextBox 16"/>
          <p:cNvSpPr txBox="1"/>
          <p:nvPr/>
        </p:nvSpPr>
        <p:spPr>
          <a:xfrm>
            <a:off x="207092" y="3963485"/>
            <a:ext cx="5526857" cy="906187"/>
          </a:xfrm>
          <a:prstGeom prst="rect">
            <a:avLst/>
          </a:prstGeom>
        </p:spPr>
        <p:txBody>
          <a:bodyPr lIns="0" tIns="0" rIns="0" bIns="0" rtlCol="0" anchor="t">
            <a:spAutoFit/>
          </a:bodyPr>
          <a:lstStyle/>
          <a:p>
            <a:pPr algn="l">
              <a:lnSpc>
                <a:spcPts val="3602"/>
              </a:lnSpc>
            </a:pPr>
            <a:r>
              <a:rPr lang="en-US" sz="2573" b="1">
                <a:solidFill>
                  <a:srgbClr val="FFFFFF"/>
                </a:solidFill>
                <a:latin typeface="Montserrat Ultra-Bold"/>
                <a:ea typeface="Montserrat Ultra-Bold"/>
                <a:cs typeface="Montserrat Ultra-Bold"/>
                <a:sym typeface="Montserrat Ultra-Bold"/>
              </a:rPr>
              <a:t>DISABILITY ACCOMMODATION PROCESS (DAP)</a:t>
            </a:r>
          </a:p>
        </p:txBody>
      </p:sp>
      <p:sp>
        <p:nvSpPr>
          <p:cNvPr id="17" name="TextBox 17"/>
          <p:cNvSpPr txBox="1"/>
          <p:nvPr/>
        </p:nvSpPr>
        <p:spPr>
          <a:xfrm>
            <a:off x="207092" y="5145039"/>
            <a:ext cx="5260686" cy="1074208"/>
          </a:xfrm>
          <a:prstGeom prst="rect">
            <a:avLst/>
          </a:prstGeom>
        </p:spPr>
        <p:txBody>
          <a:bodyPr lIns="0" tIns="0" rIns="0" bIns="0" rtlCol="0" anchor="t">
            <a:spAutoFit/>
          </a:bodyPr>
          <a:lstStyle/>
          <a:p>
            <a:pPr algn="l">
              <a:lnSpc>
                <a:spcPts val="2166"/>
              </a:lnSpc>
            </a:pPr>
            <a:r>
              <a:rPr lang="en-US" sz="1666" b="1">
                <a:solidFill>
                  <a:srgbClr val="FFFFFF"/>
                </a:solidFill>
                <a:latin typeface="Poppins Medium"/>
                <a:ea typeface="Poppins Medium"/>
                <a:cs typeface="Poppins Medium"/>
                <a:sym typeface="Poppins Medium"/>
              </a:rPr>
              <a:t>If an applicant is an individual with a disability, Job Corps </a:t>
            </a:r>
            <a:r>
              <a:rPr lang="en-US" sz="1666" b="1">
                <a:solidFill>
                  <a:srgbClr val="FFDE59"/>
                </a:solidFill>
                <a:latin typeface="Poppins Bold"/>
                <a:ea typeface="Poppins Bold"/>
                <a:cs typeface="Poppins Bold"/>
                <a:sym typeface="Poppins Bold"/>
              </a:rPr>
              <a:t>must consider accommodations</a:t>
            </a:r>
            <a:r>
              <a:rPr lang="en-US" sz="1666" b="1">
                <a:solidFill>
                  <a:srgbClr val="FFFFFF"/>
                </a:solidFill>
                <a:latin typeface="Poppins Medium"/>
                <a:ea typeface="Poppins Medium"/>
                <a:cs typeface="Poppins Medium"/>
                <a:sym typeface="Poppins Medium"/>
              </a:rPr>
              <a:t> that may </a:t>
            </a:r>
            <a:r>
              <a:rPr lang="en-US" sz="1666" b="1">
                <a:solidFill>
                  <a:srgbClr val="FFDE59"/>
                </a:solidFill>
                <a:latin typeface="Poppins Bold"/>
                <a:ea typeface="Poppins Bold"/>
                <a:cs typeface="Poppins Bold"/>
                <a:sym typeface="Poppins Bold"/>
              </a:rPr>
              <a:t>reduce or remove the barriers to enrollment</a:t>
            </a:r>
            <a:r>
              <a:rPr lang="en-US" sz="1666" b="1">
                <a:solidFill>
                  <a:srgbClr val="FFFFFF"/>
                </a:solidFill>
                <a:latin typeface="Poppins Medium"/>
                <a:ea typeface="Poppins Medium"/>
                <a:cs typeface="Poppins Medium"/>
                <a:sym typeface="Poppins Medium"/>
              </a:rPr>
              <a:t> in the program.</a:t>
            </a:r>
          </a:p>
        </p:txBody>
      </p:sp>
      <p:sp>
        <p:nvSpPr>
          <p:cNvPr id="18" name="TextBox 18"/>
          <p:cNvSpPr txBox="1"/>
          <p:nvPr/>
        </p:nvSpPr>
        <p:spPr>
          <a:xfrm>
            <a:off x="6222631" y="1758010"/>
            <a:ext cx="3296209" cy="3987927"/>
          </a:xfrm>
          <a:prstGeom prst="rect">
            <a:avLst/>
          </a:prstGeom>
        </p:spPr>
        <p:txBody>
          <a:bodyPr lIns="0" tIns="0" rIns="0" bIns="0" rtlCol="0" anchor="t">
            <a:spAutoFit/>
          </a:bodyPr>
          <a:lstStyle/>
          <a:p>
            <a:pPr algn="l">
              <a:lnSpc>
                <a:spcPts val="2261"/>
              </a:lnSpc>
            </a:pPr>
            <a:endParaRPr/>
          </a:p>
          <a:p>
            <a:pPr algn="l">
              <a:lnSpc>
                <a:spcPts val="2261"/>
              </a:lnSpc>
            </a:pPr>
            <a:r>
              <a:rPr lang="en-US" sz="1739" b="1">
                <a:solidFill>
                  <a:srgbClr val="000000"/>
                </a:solidFill>
                <a:latin typeface="Poppins Medium Bold"/>
                <a:ea typeface="Poppins Medium Bold"/>
                <a:cs typeface="Poppins Medium Bold"/>
                <a:sym typeface="Poppins Medium Bold"/>
              </a:rPr>
              <a:t>Accommodations are broken into 3 categories: </a:t>
            </a:r>
          </a:p>
          <a:p>
            <a:pPr algn="l">
              <a:lnSpc>
                <a:spcPts val="2261"/>
              </a:lnSpc>
            </a:pPr>
            <a:endParaRPr lang="en-US" sz="1739" b="1">
              <a:solidFill>
                <a:srgbClr val="000000"/>
              </a:solidFill>
              <a:latin typeface="Poppins Medium Bold"/>
              <a:ea typeface="Poppins Medium Bold"/>
              <a:cs typeface="Poppins Medium Bold"/>
              <a:sym typeface="Poppins Medium Bold"/>
            </a:endParaRPr>
          </a:p>
          <a:p>
            <a:pPr algn="l">
              <a:lnSpc>
                <a:spcPts val="2261"/>
              </a:lnSpc>
            </a:pPr>
            <a:r>
              <a:rPr lang="en-US" sz="1739" b="1">
                <a:solidFill>
                  <a:srgbClr val="000000"/>
                </a:solidFill>
                <a:latin typeface="Poppins Medium Bold"/>
                <a:ea typeface="Poppins Medium Bold"/>
                <a:cs typeface="Poppins Medium Bold"/>
                <a:sym typeface="Poppins Medium Bold"/>
              </a:rPr>
              <a:t>•Reasonable accommodations</a:t>
            </a:r>
          </a:p>
          <a:p>
            <a:pPr algn="l">
              <a:lnSpc>
                <a:spcPts val="2261"/>
              </a:lnSpc>
            </a:pPr>
            <a:endParaRPr lang="en-US" sz="1739" b="1">
              <a:solidFill>
                <a:srgbClr val="000000"/>
              </a:solidFill>
              <a:latin typeface="Poppins Medium Bold"/>
              <a:ea typeface="Poppins Medium Bold"/>
              <a:cs typeface="Poppins Medium Bold"/>
              <a:sym typeface="Poppins Medium Bold"/>
            </a:endParaRPr>
          </a:p>
          <a:p>
            <a:pPr algn="l">
              <a:lnSpc>
                <a:spcPts val="2261"/>
              </a:lnSpc>
            </a:pPr>
            <a:r>
              <a:rPr lang="en-US" sz="1739" b="1">
                <a:solidFill>
                  <a:srgbClr val="000000"/>
                </a:solidFill>
                <a:latin typeface="Poppins Medium Bold"/>
                <a:ea typeface="Poppins Medium Bold"/>
                <a:cs typeface="Poppins Medium Bold"/>
                <a:sym typeface="Poppins Medium Bold"/>
              </a:rPr>
              <a:t>•Reasonable modification</a:t>
            </a:r>
            <a:r>
              <a:rPr lang="en-US" sz="1739">
                <a:solidFill>
                  <a:srgbClr val="000000"/>
                </a:solidFill>
                <a:latin typeface="Poppins Medium"/>
                <a:ea typeface="Poppins Medium"/>
                <a:cs typeface="Poppins Medium"/>
                <a:sym typeface="Poppins Medium"/>
              </a:rPr>
              <a:t> in policies, practices, and procedures</a:t>
            </a:r>
          </a:p>
          <a:p>
            <a:pPr algn="l">
              <a:lnSpc>
                <a:spcPts val="2261"/>
              </a:lnSpc>
            </a:pPr>
            <a:endParaRPr lang="en-US" sz="1739">
              <a:solidFill>
                <a:srgbClr val="000000"/>
              </a:solidFill>
              <a:latin typeface="Poppins Medium"/>
              <a:ea typeface="Poppins Medium"/>
              <a:cs typeface="Poppins Medium"/>
              <a:sym typeface="Poppins Medium"/>
            </a:endParaRPr>
          </a:p>
          <a:p>
            <a:pPr algn="l">
              <a:lnSpc>
                <a:spcPts val="2261"/>
              </a:lnSpc>
            </a:pPr>
            <a:r>
              <a:rPr lang="en-US" sz="1739" b="1">
                <a:solidFill>
                  <a:srgbClr val="000000"/>
                </a:solidFill>
                <a:latin typeface="Poppins Medium Bold"/>
                <a:ea typeface="Poppins Medium Bold"/>
                <a:cs typeface="Poppins Medium Bold"/>
                <a:sym typeface="Poppins Medium Bold"/>
              </a:rPr>
              <a:t>•Auxiliary aids and services</a:t>
            </a:r>
          </a:p>
          <a:p>
            <a:pPr algn="l">
              <a:lnSpc>
                <a:spcPts val="2261"/>
              </a:lnSpc>
            </a:pPr>
            <a:endParaRPr lang="en-US" sz="1739" b="1">
              <a:solidFill>
                <a:srgbClr val="000000"/>
              </a:solidFill>
              <a:latin typeface="Poppins Medium Bold"/>
              <a:ea typeface="Poppins Medium Bold"/>
              <a:cs typeface="Poppins Medium Bold"/>
              <a:sym typeface="Poppins Medium Bold"/>
            </a:endParaRPr>
          </a:p>
          <a:p>
            <a:pPr algn="l">
              <a:lnSpc>
                <a:spcPts val="2261"/>
              </a:lnSpc>
            </a:pPr>
            <a:endParaRPr lang="en-US" sz="1739" b="1">
              <a:solidFill>
                <a:srgbClr val="000000"/>
              </a:solidFill>
              <a:latin typeface="Poppins Medium Bold"/>
              <a:ea typeface="Poppins Medium Bold"/>
              <a:cs typeface="Poppins Medium Bold"/>
              <a:sym typeface="Poppins Medium Bold"/>
            </a:endParaRPr>
          </a:p>
        </p:txBody>
      </p:sp>
      <p:sp>
        <p:nvSpPr>
          <p:cNvPr id="19" name="TextBox 19"/>
          <p:cNvSpPr txBox="1"/>
          <p:nvPr/>
        </p:nvSpPr>
        <p:spPr>
          <a:xfrm>
            <a:off x="6672549" y="5998708"/>
            <a:ext cx="1754335" cy="372745"/>
          </a:xfrm>
          <a:prstGeom prst="rect">
            <a:avLst/>
          </a:prstGeom>
        </p:spPr>
        <p:txBody>
          <a:bodyPr lIns="0" tIns="0" rIns="0" bIns="0" rtlCol="0" anchor="t">
            <a:spAutoFit/>
          </a:bodyPr>
          <a:lstStyle/>
          <a:p>
            <a:pPr algn="ctr">
              <a:lnSpc>
                <a:spcPts val="3079"/>
              </a:lnSpc>
            </a:pPr>
            <a:r>
              <a:rPr lang="en-US" sz="2199" b="1">
                <a:solidFill>
                  <a:srgbClr val="000000"/>
                </a:solidFill>
                <a:latin typeface="Poppins Medium Bold"/>
                <a:ea typeface="Poppins Medium Bold"/>
                <a:cs typeface="Poppins Medium Bold"/>
                <a:sym typeface="Poppins Medium Bold"/>
              </a:rPr>
              <a:t>RA/RM/AAS</a:t>
            </a:r>
          </a:p>
        </p:txBody>
      </p:sp>
      <p:sp>
        <p:nvSpPr>
          <p:cNvPr id="20" name="Slide Number Placeholder 19">
            <a:extLst>
              <a:ext uri="{FF2B5EF4-FFF2-40B4-BE49-F238E27FC236}">
                <a16:creationId xmlns:a16="http://schemas.microsoft.com/office/drawing/2014/main" id="{413F62E9-95C3-5312-DE62-204B6E35ED23}"/>
              </a:ext>
            </a:extLst>
          </p:cNvPr>
          <p:cNvSpPr>
            <a:spLocks noGrp="1"/>
          </p:cNvSpPr>
          <p:nvPr>
            <p:ph type="sldNum" sz="quarter" idx="12"/>
          </p:nvPr>
        </p:nvSpPr>
        <p:spPr/>
        <p:txBody>
          <a:bodyPr/>
          <a:lstStyle/>
          <a:p>
            <a:fld id="{B6F15528-21DE-4FAA-801E-634DDDAF4B2B}" type="slidenum">
              <a:rPr lang="en-US" smtClean="0">
                <a:solidFill>
                  <a:schemeClr val="bg1"/>
                </a:solidFill>
              </a:rPr>
              <a:pPr/>
              <a:t>29</a:t>
            </a:fld>
            <a:endParaRPr lang="en-US"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51743" y="1499349"/>
            <a:ext cx="6450114" cy="0"/>
          </a:xfrm>
          <a:prstGeom prst="line">
            <a:avLst/>
          </a:prstGeom>
          <a:ln w="57150" cap="flat">
            <a:solidFill>
              <a:srgbClr val="FFDE59"/>
            </a:solidFill>
            <a:prstDash val="solid"/>
            <a:headEnd type="none" w="sm" len="sm"/>
            <a:tailEnd type="none" w="sm" len="sm"/>
          </a:ln>
        </p:spPr>
        <p:txBody>
          <a:bodyPr/>
          <a:lstStyle/>
          <a:p>
            <a:endParaRPr lang="en-US"/>
          </a:p>
        </p:txBody>
      </p:sp>
      <p:sp>
        <p:nvSpPr>
          <p:cNvPr id="3" name="TextBox 3"/>
          <p:cNvSpPr txBox="1"/>
          <p:nvPr/>
        </p:nvSpPr>
        <p:spPr>
          <a:xfrm>
            <a:off x="974014" y="541611"/>
            <a:ext cx="7805572"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Ultra-Bold"/>
                <a:ea typeface="Montserrat Ultra-Bold"/>
                <a:cs typeface="Montserrat Ultra-Bold"/>
                <a:sym typeface="Montserrat Ultra-Bold"/>
              </a:rPr>
              <a:t>AFR Process Steps for Centers</a:t>
            </a:r>
          </a:p>
        </p:txBody>
      </p:sp>
      <p:sp>
        <p:nvSpPr>
          <p:cNvPr id="4" name="Freeform 4"/>
          <p:cNvSpPr/>
          <p:nvPr/>
        </p:nvSpPr>
        <p:spPr>
          <a:xfrm>
            <a:off x="136197" y="2315170"/>
            <a:ext cx="9396679" cy="1926319"/>
          </a:xfrm>
          <a:custGeom>
            <a:avLst/>
            <a:gdLst/>
            <a:ahLst/>
            <a:cxnLst/>
            <a:rect l="l" t="t" r="r" b="b"/>
            <a:pathLst>
              <a:path w="9396679" h="1926319">
                <a:moveTo>
                  <a:pt x="0" y="0"/>
                </a:moveTo>
                <a:lnTo>
                  <a:pt x="9396679" y="0"/>
                </a:lnTo>
                <a:lnTo>
                  <a:pt x="9396679" y="1926319"/>
                </a:lnTo>
                <a:lnTo>
                  <a:pt x="0" y="1926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883337" y="2699082"/>
            <a:ext cx="2079753" cy="1129919"/>
          </a:xfrm>
          <a:prstGeom prst="rect">
            <a:avLst/>
          </a:prstGeom>
        </p:spPr>
        <p:txBody>
          <a:bodyPr lIns="0" tIns="0" rIns="0" bIns="0" rtlCol="0" anchor="t">
            <a:spAutoFit/>
          </a:bodyPr>
          <a:lstStyle/>
          <a:p>
            <a:pPr algn="ctr">
              <a:lnSpc>
                <a:spcPts val="2295"/>
              </a:lnSpc>
            </a:pPr>
            <a:r>
              <a:rPr lang="en-US" sz="1639" dirty="0">
                <a:solidFill>
                  <a:srgbClr val="000000"/>
                </a:solidFill>
                <a:latin typeface="Poppins Medium"/>
                <a:ea typeface="Poppins Medium"/>
                <a:cs typeface="Poppins Medium"/>
                <a:sym typeface="Poppins Medium"/>
              </a:rPr>
              <a:t>Records staff logs receipt of applicant file and tracks its movement. </a:t>
            </a:r>
          </a:p>
        </p:txBody>
      </p:sp>
      <p:sp>
        <p:nvSpPr>
          <p:cNvPr id="6" name="TextBox 6"/>
          <p:cNvSpPr txBox="1"/>
          <p:nvPr/>
        </p:nvSpPr>
        <p:spPr>
          <a:xfrm>
            <a:off x="7032805" y="2846212"/>
            <a:ext cx="1989275" cy="826135"/>
          </a:xfrm>
          <a:prstGeom prst="rect">
            <a:avLst/>
          </a:prstGeom>
        </p:spPr>
        <p:txBody>
          <a:bodyPr lIns="0" tIns="0" rIns="0" bIns="0" rtlCol="0" anchor="t">
            <a:spAutoFit/>
          </a:bodyPr>
          <a:lstStyle/>
          <a:p>
            <a:pPr algn="ctr">
              <a:lnSpc>
                <a:spcPts val="2239"/>
              </a:lnSpc>
            </a:pPr>
            <a:r>
              <a:rPr lang="en-US" sz="1599" dirty="0">
                <a:solidFill>
                  <a:srgbClr val="000000"/>
                </a:solidFill>
                <a:latin typeface="Poppins Medium"/>
                <a:ea typeface="Poppins Medium"/>
                <a:cs typeface="Poppins Medium"/>
                <a:sym typeface="Poppins Medium"/>
              </a:rPr>
              <a:t>HWD refers the file to one or more QHPs for review.</a:t>
            </a:r>
          </a:p>
        </p:txBody>
      </p:sp>
      <p:sp>
        <p:nvSpPr>
          <p:cNvPr id="7" name="TextBox 7"/>
          <p:cNvSpPr txBox="1"/>
          <p:nvPr/>
        </p:nvSpPr>
        <p:spPr>
          <a:xfrm>
            <a:off x="3882163" y="2556207"/>
            <a:ext cx="1989275" cy="1415669"/>
          </a:xfrm>
          <a:prstGeom prst="rect">
            <a:avLst/>
          </a:prstGeom>
        </p:spPr>
        <p:txBody>
          <a:bodyPr lIns="0" tIns="0" rIns="0" bIns="0" rtlCol="0" anchor="t">
            <a:spAutoFit/>
          </a:bodyPr>
          <a:lstStyle/>
          <a:p>
            <a:pPr algn="ctr">
              <a:lnSpc>
                <a:spcPts val="2295"/>
              </a:lnSpc>
            </a:pPr>
            <a:r>
              <a:rPr lang="en-US" sz="1639">
                <a:solidFill>
                  <a:srgbClr val="000000"/>
                </a:solidFill>
                <a:latin typeface="Poppins Medium"/>
                <a:ea typeface="Poppins Medium"/>
                <a:cs typeface="Poppins Medium"/>
                <a:sym typeface="Poppins Medium"/>
              </a:rPr>
              <a:t>HWD does initial review &amp; approves enrollment or refers file for additional review. </a:t>
            </a:r>
          </a:p>
        </p:txBody>
      </p:sp>
      <p:sp>
        <p:nvSpPr>
          <p:cNvPr id="8" name="TextBox 8"/>
          <p:cNvSpPr txBox="1"/>
          <p:nvPr/>
        </p:nvSpPr>
        <p:spPr>
          <a:xfrm>
            <a:off x="1338311" y="1826371"/>
            <a:ext cx="626864"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1</a:t>
            </a:r>
          </a:p>
        </p:txBody>
      </p:sp>
      <p:sp>
        <p:nvSpPr>
          <p:cNvPr id="9" name="TextBox 9"/>
          <p:cNvSpPr txBox="1"/>
          <p:nvPr/>
        </p:nvSpPr>
        <p:spPr>
          <a:xfrm>
            <a:off x="4327059" y="1783928"/>
            <a:ext cx="666631"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2</a:t>
            </a:r>
          </a:p>
        </p:txBody>
      </p:sp>
      <p:sp>
        <p:nvSpPr>
          <p:cNvPr id="10" name="TextBox 10"/>
          <p:cNvSpPr txBox="1"/>
          <p:nvPr/>
        </p:nvSpPr>
        <p:spPr>
          <a:xfrm>
            <a:off x="7355573" y="1783928"/>
            <a:ext cx="671870"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3</a:t>
            </a:r>
          </a:p>
        </p:txBody>
      </p:sp>
      <p:sp>
        <p:nvSpPr>
          <p:cNvPr id="11" name="Freeform 11"/>
          <p:cNvSpPr/>
          <p:nvPr/>
        </p:nvSpPr>
        <p:spPr>
          <a:xfrm flipH="1">
            <a:off x="178461" y="4945169"/>
            <a:ext cx="9354415" cy="1917655"/>
          </a:xfrm>
          <a:custGeom>
            <a:avLst/>
            <a:gdLst/>
            <a:ahLst/>
            <a:cxnLst/>
            <a:rect l="l" t="t" r="r" b="b"/>
            <a:pathLst>
              <a:path w="9354415" h="1917655">
                <a:moveTo>
                  <a:pt x="9354415" y="0"/>
                </a:moveTo>
                <a:lnTo>
                  <a:pt x="0" y="0"/>
                </a:lnTo>
                <a:lnTo>
                  <a:pt x="0" y="1917655"/>
                </a:lnTo>
                <a:lnTo>
                  <a:pt x="9354415" y="1917655"/>
                </a:lnTo>
                <a:lnTo>
                  <a:pt x="935441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p:nvPr/>
        </p:nvSpPr>
        <p:spPr>
          <a:xfrm>
            <a:off x="6783822" y="5173746"/>
            <a:ext cx="1989275" cy="1378585"/>
          </a:xfrm>
          <a:prstGeom prst="rect">
            <a:avLst/>
          </a:prstGeom>
        </p:spPr>
        <p:txBody>
          <a:bodyPr lIns="0" tIns="0" rIns="0" bIns="0" rtlCol="0" anchor="t">
            <a:spAutoFit/>
          </a:bodyPr>
          <a:lstStyle/>
          <a:p>
            <a:pPr algn="ctr">
              <a:lnSpc>
                <a:spcPts val="2239"/>
              </a:lnSpc>
            </a:pPr>
            <a:r>
              <a:rPr lang="en-US" sz="1599" dirty="0">
                <a:solidFill>
                  <a:srgbClr val="000000"/>
                </a:solidFill>
                <a:latin typeface="Poppins Medium"/>
                <a:ea typeface="Poppins Medium"/>
                <a:cs typeface="Poppins Medium"/>
                <a:sym typeface="Poppins Medium"/>
              </a:rPr>
              <a:t>QHPs review file and determine if an applicant interview is needed. </a:t>
            </a:r>
          </a:p>
        </p:txBody>
      </p:sp>
      <p:sp>
        <p:nvSpPr>
          <p:cNvPr id="13" name="TextBox 13"/>
          <p:cNvSpPr txBox="1"/>
          <p:nvPr/>
        </p:nvSpPr>
        <p:spPr>
          <a:xfrm>
            <a:off x="640171" y="5175496"/>
            <a:ext cx="2280656" cy="1333500"/>
          </a:xfrm>
          <a:prstGeom prst="rect">
            <a:avLst/>
          </a:prstGeom>
        </p:spPr>
        <p:txBody>
          <a:bodyPr lIns="0" tIns="0" rIns="0" bIns="0" rtlCol="0" anchor="t">
            <a:spAutoFit/>
          </a:bodyPr>
          <a:lstStyle/>
          <a:p>
            <a:pPr algn="ctr">
              <a:lnSpc>
                <a:spcPts val="2100"/>
              </a:lnSpc>
            </a:pPr>
            <a:r>
              <a:rPr lang="en-US" sz="1500">
                <a:solidFill>
                  <a:srgbClr val="000000"/>
                </a:solidFill>
                <a:latin typeface="Poppins Medium"/>
                <a:ea typeface="Poppins Medium"/>
                <a:cs typeface="Poppins Medium"/>
                <a:sym typeface="Poppins Medium"/>
              </a:rPr>
              <a:t>If an individual with a disability, the disability accommodation process (DAP) must occur. </a:t>
            </a:r>
          </a:p>
        </p:txBody>
      </p:sp>
      <p:sp>
        <p:nvSpPr>
          <p:cNvPr id="14" name="TextBox 14"/>
          <p:cNvSpPr txBox="1"/>
          <p:nvPr/>
        </p:nvSpPr>
        <p:spPr>
          <a:xfrm>
            <a:off x="3648534" y="5218831"/>
            <a:ext cx="2222903" cy="1333500"/>
          </a:xfrm>
          <a:prstGeom prst="rect">
            <a:avLst/>
          </a:prstGeom>
        </p:spPr>
        <p:txBody>
          <a:bodyPr lIns="0" tIns="0" rIns="0" bIns="0" rtlCol="0" anchor="t">
            <a:spAutoFit/>
          </a:bodyPr>
          <a:lstStyle/>
          <a:p>
            <a:pPr algn="ctr">
              <a:lnSpc>
                <a:spcPts val="2100"/>
              </a:lnSpc>
            </a:pPr>
            <a:r>
              <a:rPr lang="en-US" sz="1500">
                <a:solidFill>
                  <a:srgbClr val="000000"/>
                </a:solidFill>
                <a:latin typeface="Poppins Medium"/>
                <a:ea typeface="Poppins Medium"/>
                <a:cs typeface="Poppins Medium"/>
                <a:sym typeface="Poppins Medium"/>
              </a:rPr>
              <a:t>If needed, applicant  is interviewed, then QHP makes decision: </a:t>
            </a:r>
          </a:p>
          <a:p>
            <a:pPr algn="ctr">
              <a:lnSpc>
                <a:spcPts val="2100"/>
              </a:lnSpc>
            </a:pPr>
            <a:r>
              <a:rPr lang="en-US" sz="1500">
                <a:solidFill>
                  <a:srgbClr val="000000"/>
                </a:solidFill>
                <a:latin typeface="Poppins Medium"/>
                <a:ea typeface="Poppins Medium"/>
                <a:cs typeface="Poppins Medium"/>
                <a:sym typeface="Poppins Medium"/>
              </a:rPr>
              <a:t>1) enroll</a:t>
            </a:r>
          </a:p>
          <a:p>
            <a:pPr algn="ctr">
              <a:lnSpc>
                <a:spcPts val="2100"/>
              </a:lnSpc>
            </a:pPr>
            <a:r>
              <a:rPr lang="en-US" sz="1500">
                <a:solidFill>
                  <a:srgbClr val="000000"/>
                </a:solidFill>
                <a:latin typeface="Poppins Medium"/>
                <a:ea typeface="Poppins Medium"/>
                <a:cs typeface="Poppins Medium"/>
                <a:sym typeface="Poppins Medium"/>
              </a:rPr>
              <a:t>2) recommend denial </a:t>
            </a:r>
          </a:p>
        </p:txBody>
      </p:sp>
      <p:sp>
        <p:nvSpPr>
          <p:cNvPr id="15" name="TextBox 15"/>
          <p:cNvSpPr txBox="1"/>
          <p:nvPr/>
        </p:nvSpPr>
        <p:spPr>
          <a:xfrm>
            <a:off x="7778460" y="4497493"/>
            <a:ext cx="684848"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4</a:t>
            </a:r>
          </a:p>
        </p:txBody>
      </p:sp>
      <p:sp>
        <p:nvSpPr>
          <p:cNvPr id="16" name="TextBox 16"/>
          <p:cNvSpPr txBox="1"/>
          <p:nvPr/>
        </p:nvSpPr>
        <p:spPr>
          <a:xfrm>
            <a:off x="4660374" y="4497493"/>
            <a:ext cx="681276"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5</a:t>
            </a:r>
          </a:p>
        </p:txBody>
      </p:sp>
      <p:sp>
        <p:nvSpPr>
          <p:cNvPr id="17" name="TextBox 17"/>
          <p:cNvSpPr txBox="1"/>
          <p:nvPr/>
        </p:nvSpPr>
        <p:spPr>
          <a:xfrm>
            <a:off x="1541532" y="4460564"/>
            <a:ext cx="680442"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6</a:t>
            </a:r>
          </a:p>
        </p:txBody>
      </p:sp>
      <p:sp>
        <p:nvSpPr>
          <p:cNvPr id="18" name="Slide Number Placeholder 17">
            <a:extLst>
              <a:ext uri="{FF2B5EF4-FFF2-40B4-BE49-F238E27FC236}">
                <a16:creationId xmlns:a16="http://schemas.microsoft.com/office/drawing/2014/main" id="{C1AA65D5-7891-13DA-67C9-9756F9B0862A}"/>
              </a:ext>
            </a:extLst>
          </p:cNvPr>
          <p:cNvSpPr>
            <a:spLocks noGrp="1"/>
          </p:cNvSpPr>
          <p:nvPr>
            <p:ph type="sldNum" sz="quarter" idx="12"/>
          </p:nvPr>
        </p:nvSpPr>
        <p:spPr>
          <a:xfrm>
            <a:off x="7391400" y="6873875"/>
            <a:ext cx="2133600" cy="365125"/>
          </a:xfrm>
        </p:spPr>
        <p:txBody>
          <a:bodyPr/>
          <a:lstStyle/>
          <a:p>
            <a:fld id="{B6F15528-21DE-4FAA-801E-634DDDAF4B2B}" type="slidenum">
              <a:rPr lang="en-US" smtClean="0"/>
              <a:pPr/>
              <a:t>3</a:t>
            </a:fld>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524448"/>
            <a:ext cx="863551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834583"/>
            <a:ext cx="562156" cy="5646034"/>
            <a:chOff x="0" y="0"/>
            <a:chExt cx="356553" cy="3581049"/>
          </a:xfrm>
        </p:grpSpPr>
        <p:sp>
          <p:nvSpPr>
            <p:cNvPr id="4" name="Freeform 4"/>
            <p:cNvSpPr/>
            <p:nvPr/>
          </p:nvSpPr>
          <p:spPr>
            <a:xfrm>
              <a:off x="0" y="0"/>
              <a:ext cx="356553" cy="3581049"/>
            </a:xfrm>
            <a:custGeom>
              <a:avLst/>
              <a:gdLst/>
              <a:ahLst/>
              <a:cxnLst/>
              <a:rect l="l" t="t" r="r" b="b"/>
              <a:pathLst>
                <a:path w="356553" h="3581049">
                  <a:moveTo>
                    <a:pt x="0" y="0"/>
                  </a:moveTo>
                  <a:lnTo>
                    <a:pt x="356553" y="0"/>
                  </a:lnTo>
                  <a:lnTo>
                    <a:pt x="356553" y="3581049"/>
                  </a:lnTo>
                  <a:lnTo>
                    <a:pt x="0" y="3581049"/>
                  </a:lnTo>
                  <a:close/>
                </a:path>
              </a:pathLst>
            </a:custGeom>
            <a:solidFill>
              <a:srgbClr val="18445D"/>
            </a:solidFill>
          </p:spPr>
          <p:txBody>
            <a:bodyPr/>
            <a:lstStyle/>
            <a:p>
              <a:endParaRPr lang="en-US"/>
            </a:p>
          </p:txBody>
        </p:sp>
      </p:grpSp>
      <p:pic>
        <p:nvPicPr>
          <p:cNvPr id="5" name="Picture 5"/>
          <p:cNvPicPr>
            <a:picLocks noChangeAspect="1"/>
          </p:cNvPicPr>
          <p:nvPr/>
        </p:nvPicPr>
        <p:blipFill>
          <a:blip r:embed="rId3"/>
          <a:srcRect/>
          <a:stretch>
            <a:fillRect/>
          </a:stretch>
        </p:blipFill>
        <p:spPr>
          <a:xfrm>
            <a:off x="4810056" y="2193259"/>
            <a:ext cx="4301411" cy="3419622"/>
          </a:xfrm>
          <a:prstGeom prst="rect">
            <a:avLst/>
          </a:prstGeom>
        </p:spPr>
      </p:pic>
      <p:sp>
        <p:nvSpPr>
          <p:cNvPr id="6" name="TextBox 6"/>
          <p:cNvSpPr txBox="1"/>
          <p:nvPr/>
        </p:nvSpPr>
        <p:spPr>
          <a:xfrm>
            <a:off x="396093" y="702945"/>
            <a:ext cx="7474616"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DAP- 2 STEP PROCESS</a:t>
            </a:r>
          </a:p>
        </p:txBody>
      </p:sp>
      <p:sp>
        <p:nvSpPr>
          <p:cNvPr id="7" name="TextBox 7"/>
          <p:cNvSpPr txBox="1"/>
          <p:nvPr/>
        </p:nvSpPr>
        <p:spPr>
          <a:xfrm>
            <a:off x="386568" y="2307559"/>
            <a:ext cx="3998252" cy="1784199"/>
          </a:xfrm>
          <a:prstGeom prst="rect">
            <a:avLst/>
          </a:prstGeom>
        </p:spPr>
        <p:txBody>
          <a:bodyPr lIns="0" tIns="0" rIns="0" bIns="0" rtlCol="0" anchor="t">
            <a:spAutoFit/>
          </a:bodyPr>
          <a:lstStyle/>
          <a:p>
            <a:pPr marL="354073" lvl="1" indent="-177037" algn="l">
              <a:lnSpc>
                <a:spcPts val="2919"/>
              </a:lnSpc>
              <a:buFont typeface="Arial"/>
              <a:buChar char="•"/>
            </a:pPr>
            <a:r>
              <a:rPr lang="en-US" sz="1639">
                <a:solidFill>
                  <a:srgbClr val="545454"/>
                </a:solidFill>
                <a:latin typeface="Poppins Medium"/>
                <a:ea typeface="Poppins Medium"/>
                <a:cs typeface="Poppins Medium"/>
                <a:sym typeface="Poppins Medium"/>
              </a:rPr>
              <a:t>In collaboration with the Disability Coordinator (DC), you must identify possible RA/RM/AAS that may reduce or remove the barriers to enrollment. </a:t>
            </a:r>
          </a:p>
        </p:txBody>
      </p:sp>
      <p:sp>
        <p:nvSpPr>
          <p:cNvPr id="8" name="TextBox 8"/>
          <p:cNvSpPr txBox="1"/>
          <p:nvPr/>
        </p:nvSpPr>
        <p:spPr>
          <a:xfrm>
            <a:off x="386568" y="1853534"/>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Step 1: Identify</a:t>
            </a:r>
          </a:p>
        </p:txBody>
      </p:sp>
      <p:sp>
        <p:nvSpPr>
          <p:cNvPr id="9" name="TextBox 9"/>
          <p:cNvSpPr txBox="1"/>
          <p:nvPr/>
        </p:nvSpPr>
        <p:spPr>
          <a:xfrm>
            <a:off x="386568" y="4396557"/>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Step 2: Discuss</a:t>
            </a:r>
          </a:p>
        </p:txBody>
      </p:sp>
      <p:sp>
        <p:nvSpPr>
          <p:cNvPr id="10" name="TextBox 10"/>
          <p:cNvSpPr txBox="1"/>
          <p:nvPr/>
        </p:nvSpPr>
        <p:spPr>
          <a:xfrm>
            <a:off x="386568" y="4850581"/>
            <a:ext cx="3998252" cy="1784199"/>
          </a:xfrm>
          <a:prstGeom prst="rect">
            <a:avLst/>
          </a:prstGeom>
        </p:spPr>
        <p:txBody>
          <a:bodyPr lIns="0" tIns="0" rIns="0" bIns="0" rtlCol="0" anchor="t">
            <a:spAutoFit/>
          </a:bodyPr>
          <a:lstStyle/>
          <a:p>
            <a:pPr marL="354073" lvl="1" indent="-177037" algn="l">
              <a:lnSpc>
                <a:spcPts val="2919"/>
              </a:lnSpc>
              <a:buFont typeface="Arial"/>
              <a:buChar char="•"/>
            </a:pPr>
            <a:r>
              <a:rPr lang="en-US" sz="1639">
                <a:solidFill>
                  <a:srgbClr val="545454"/>
                </a:solidFill>
                <a:latin typeface="Poppins Medium"/>
                <a:ea typeface="Poppins Medium"/>
                <a:cs typeface="Poppins Medium"/>
                <a:sym typeface="Poppins Medium"/>
              </a:rPr>
              <a:t>The CMHC and/or DC engages in an interactive discussion about RA/RM/AAS and documents whether the applicant accepted or declined each offered support. </a:t>
            </a:r>
          </a:p>
        </p:txBody>
      </p:sp>
      <p:sp>
        <p:nvSpPr>
          <p:cNvPr id="11" name="Slide Number Placeholder 10">
            <a:extLst>
              <a:ext uri="{FF2B5EF4-FFF2-40B4-BE49-F238E27FC236}">
                <a16:creationId xmlns:a16="http://schemas.microsoft.com/office/drawing/2014/main" id="{4BE42762-FA16-9380-0D37-9EF6E121425B}"/>
              </a:ext>
            </a:extLst>
          </p:cNvPr>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4387" y="10871"/>
            <a:ext cx="10202374" cy="1549793"/>
            <a:chOff x="0" y="0"/>
            <a:chExt cx="5771001" cy="876645"/>
          </a:xfrm>
        </p:grpSpPr>
        <p:sp>
          <p:nvSpPr>
            <p:cNvPr id="3" name="Freeform 3"/>
            <p:cNvSpPr/>
            <p:nvPr/>
          </p:nvSpPr>
          <p:spPr>
            <a:xfrm>
              <a:off x="0" y="0"/>
              <a:ext cx="5771001" cy="876644"/>
            </a:xfrm>
            <a:custGeom>
              <a:avLst/>
              <a:gdLst/>
              <a:ahLst/>
              <a:cxnLst/>
              <a:rect l="l" t="t" r="r" b="b"/>
              <a:pathLst>
                <a:path w="5771001" h="876644">
                  <a:moveTo>
                    <a:pt x="0" y="0"/>
                  </a:moveTo>
                  <a:lnTo>
                    <a:pt x="5771001" y="0"/>
                  </a:lnTo>
                  <a:lnTo>
                    <a:pt x="5771001" y="876644"/>
                  </a:lnTo>
                  <a:lnTo>
                    <a:pt x="0" y="876644"/>
                  </a:lnTo>
                  <a:close/>
                </a:path>
              </a:pathLst>
            </a:custGeom>
            <a:solidFill>
              <a:srgbClr val="18445D"/>
            </a:solidFill>
          </p:spPr>
          <p:txBody>
            <a:bodyPr/>
            <a:lstStyle/>
            <a:p>
              <a:endParaRPr lang="en-US"/>
            </a:p>
          </p:txBody>
        </p:sp>
      </p:grpSp>
      <p:sp>
        <p:nvSpPr>
          <p:cNvPr id="4" name="Freeform 4"/>
          <p:cNvSpPr/>
          <p:nvPr/>
        </p:nvSpPr>
        <p:spPr>
          <a:xfrm>
            <a:off x="388620" y="1959126"/>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TextBox 5"/>
          <p:cNvSpPr txBox="1"/>
          <p:nvPr/>
        </p:nvSpPr>
        <p:spPr>
          <a:xfrm>
            <a:off x="737155" y="184150"/>
            <a:ext cx="8290560" cy="537845"/>
          </a:xfrm>
          <a:prstGeom prst="rect">
            <a:avLst/>
          </a:prstGeom>
        </p:spPr>
        <p:txBody>
          <a:bodyPr lIns="0" tIns="0" rIns="0" bIns="0" rtlCol="0" anchor="t">
            <a:spAutoFit/>
          </a:bodyPr>
          <a:lstStyle/>
          <a:p>
            <a:pPr algn="ctr">
              <a:lnSpc>
                <a:spcPts val="4480"/>
              </a:lnSpc>
            </a:pPr>
            <a:r>
              <a:rPr lang="en-US" sz="3200" b="1">
                <a:solidFill>
                  <a:srgbClr val="FFFFFF"/>
                </a:solidFill>
                <a:latin typeface="Montserrat Ultra-Bold"/>
                <a:ea typeface="Montserrat Ultra-Bold"/>
                <a:cs typeface="Montserrat Ultra-Bold"/>
                <a:sym typeface="Montserrat Ultra-Bold"/>
              </a:rPr>
              <a:t>Preparing for the DAP Discussion</a:t>
            </a:r>
          </a:p>
        </p:txBody>
      </p:sp>
      <p:sp>
        <p:nvSpPr>
          <p:cNvPr id="6" name="TextBox 6"/>
          <p:cNvSpPr txBox="1"/>
          <p:nvPr/>
        </p:nvSpPr>
        <p:spPr>
          <a:xfrm>
            <a:off x="1023224" y="1901976"/>
            <a:ext cx="3170459" cy="1212850"/>
          </a:xfrm>
          <a:prstGeom prst="rect">
            <a:avLst/>
          </a:prstGeom>
        </p:spPr>
        <p:txBody>
          <a:bodyPr lIns="0" tIns="0" rIns="0" bIns="0" rtlCol="0" anchor="t">
            <a:spAutoFit/>
          </a:bodyPr>
          <a:lstStyle/>
          <a:p>
            <a:pPr algn="l">
              <a:lnSpc>
                <a:spcPts val="2380"/>
              </a:lnSpc>
            </a:pPr>
            <a:r>
              <a:rPr lang="en-US" sz="1700" b="1">
                <a:solidFill>
                  <a:srgbClr val="000000"/>
                </a:solidFill>
                <a:latin typeface="Poppins Bold"/>
                <a:ea typeface="Poppins Bold"/>
                <a:cs typeface="Poppins Bold"/>
                <a:sym typeface="Poppins Bold"/>
              </a:rPr>
              <a:t>Functional Limitations, Symptoms, Behaviors </a:t>
            </a:r>
          </a:p>
          <a:p>
            <a:pPr marL="367031" lvl="1" indent="-183515" algn="l">
              <a:lnSpc>
                <a:spcPts val="2380"/>
              </a:lnSpc>
              <a:buFont typeface="Arial"/>
              <a:buChar char="•"/>
            </a:pPr>
            <a:r>
              <a:rPr lang="en-US" sz="1700">
                <a:solidFill>
                  <a:srgbClr val="000000"/>
                </a:solidFill>
                <a:latin typeface="Poppins"/>
                <a:ea typeface="Poppins"/>
                <a:cs typeface="Poppins"/>
                <a:sym typeface="Poppins"/>
              </a:rPr>
              <a:t>HCNA Question 2</a:t>
            </a:r>
          </a:p>
          <a:p>
            <a:pPr algn="l">
              <a:lnSpc>
                <a:spcPts val="2520"/>
              </a:lnSpc>
            </a:pPr>
            <a:endParaRPr lang="en-US" sz="1700">
              <a:solidFill>
                <a:srgbClr val="000000"/>
              </a:solidFill>
              <a:latin typeface="Poppins"/>
              <a:ea typeface="Poppins"/>
              <a:cs typeface="Poppins"/>
              <a:sym typeface="Poppins"/>
            </a:endParaRPr>
          </a:p>
        </p:txBody>
      </p:sp>
      <p:sp>
        <p:nvSpPr>
          <p:cNvPr id="7" name="TextBox 7"/>
          <p:cNvSpPr txBox="1"/>
          <p:nvPr/>
        </p:nvSpPr>
        <p:spPr>
          <a:xfrm>
            <a:off x="1023224" y="3086569"/>
            <a:ext cx="3420125" cy="1231900"/>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Chronic Care Management Plans (CCMPs)</a:t>
            </a:r>
          </a:p>
          <a:p>
            <a:pPr marL="367031" lvl="1" indent="-183515" algn="l">
              <a:lnSpc>
                <a:spcPts val="2380"/>
              </a:lnSpc>
              <a:buFont typeface="Arial"/>
              <a:buChar char="•"/>
            </a:pPr>
            <a:r>
              <a:rPr lang="en-US" sz="1700">
                <a:solidFill>
                  <a:srgbClr val="000000"/>
                </a:solidFill>
                <a:latin typeface="Poppins"/>
                <a:ea typeface="Poppins"/>
                <a:cs typeface="Poppins"/>
                <a:sym typeface="Poppins"/>
              </a:rPr>
              <a:t>Restrictions/Limitations</a:t>
            </a:r>
          </a:p>
          <a:p>
            <a:pPr marL="367031" lvl="1" indent="-183515" algn="l">
              <a:lnSpc>
                <a:spcPts val="2380"/>
              </a:lnSpc>
              <a:buFont typeface="Arial"/>
              <a:buChar char="•"/>
            </a:pPr>
            <a:r>
              <a:rPr lang="en-US" sz="1700">
                <a:solidFill>
                  <a:srgbClr val="000000"/>
                </a:solidFill>
                <a:latin typeface="Poppins"/>
                <a:ea typeface="Poppins"/>
                <a:cs typeface="Poppins"/>
                <a:sym typeface="Poppins"/>
              </a:rPr>
              <a:t>Accommodations</a:t>
            </a:r>
          </a:p>
        </p:txBody>
      </p:sp>
      <p:sp>
        <p:nvSpPr>
          <p:cNvPr id="8" name="TextBox 8"/>
          <p:cNvSpPr txBox="1"/>
          <p:nvPr/>
        </p:nvSpPr>
        <p:spPr>
          <a:xfrm>
            <a:off x="5295496" y="1901976"/>
            <a:ext cx="3970443" cy="1212850"/>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School Disability Documents</a:t>
            </a:r>
          </a:p>
          <a:p>
            <a:pPr marL="367031" lvl="1" indent="-183515" algn="l">
              <a:lnSpc>
                <a:spcPts val="2380"/>
              </a:lnSpc>
              <a:buFont typeface="Arial"/>
              <a:buChar char="•"/>
            </a:pPr>
            <a:r>
              <a:rPr lang="en-US" sz="1700">
                <a:solidFill>
                  <a:srgbClr val="000000"/>
                </a:solidFill>
                <a:latin typeface="Poppins"/>
                <a:ea typeface="Poppins"/>
                <a:cs typeface="Poppins"/>
                <a:sym typeface="Poppins"/>
              </a:rPr>
              <a:t>Accommodations noted on the IEP, 504, Behavior Intervention Plan, evaluations</a:t>
            </a:r>
          </a:p>
        </p:txBody>
      </p:sp>
      <p:sp>
        <p:nvSpPr>
          <p:cNvPr id="9" name="TextBox 9"/>
          <p:cNvSpPr txBox="1"/>
          <p:nvPr/>
        </p:nvSpPr>
        <p:spPr>
          <a:xfrm>
            <a:off x="5295496" y="3475189"/>
            <a:ext cx="4257996" cy="2098675"/>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RA/RM That you propose</a:t>
            </a:r>
          </a:p>
          <a:p>
            <a:pPr marL="367031" lvl="1" indent="-183515" algn="l">
              <a:lnSpc>
                <a:spcPts val="2380"/>
              </a:lnSpc>
              <a:buFont typeface="Arial"/>
              <a:buChar char="•"/>
            </a:pPr>
            <a:r>
              <a:rPr lang="en-US" sz="1700">
                <a:solidFill>
                  <a:srgbClr val="000000"/>
                </a:solidFill>
                <a:latin typeface="Poppins"/>
                <a:ea typeface="Poppins"/>
                <a:cs typeface="Poppins"/>
                <a:sym typeface="Poppins"/>
              </a:rPr>
              <a:t>Experience with students with disabilities at your center</a:t>
            </a:r>
          </a:p>
          <a:p>
            <a:pPr marL="367031" lvl="1" indent="-183515" algn="l">
              <a:lnSpc>
                <a:spcPts val="2380"/>
              </a:lnSpc>
              <a:buFont typeface="Arial"/>
              <a:buChar char="•"/>
            </a:pPr>
            <a:r>
              <a:rPr lang="en-US" sz="1700">
                <a:solidFill>
                  <a:srgbClr val="000000"/>
                </a:solidFill>
                <a:latin typeface="Poppins"/>
                <a:ea typeface="Poppins"/>
                <a:cs typeface="Poppins"/>
                <a:sym typeface="Poppins"/>
              </a:rPr>
              <a:t>Research on JC Disability site or</a:t>
            </a:r>
            <a:r>
              <a:rPr lang="en-US" sz="1700" u="sng">
                <a:solidFill>
                  <a:srgbClr val="2D8BBA"/>
                </a:solidFill>
                <a:latin typeface="Poppins"/>
                <a:ea typeface="Poppins"/>
                <a:cs typeface="Poppins"/>
                <a:sym typeface="Poppins"/>
                <a:hlinkClick r:id="rId5" tooltip="https://askjan.org"/>
              </a:rPr>
              <a:t> Job Accommodation Network (JAN)</a:t>
            </a:r>
          </a:p>
          <a:p>
            <a:pPr marL="367031" lvl="1" indent="-183515" algn="l">
              <a:lnSpc>
                <a:spcPts val="2380"/>
              </a:lnSpc>
              <a:buFont typeface="Arial"/>
              <a:buChar char="•"/>
            </a:pPr>
            <a:r>
              <a:rPr lang="en-US" sz="1700" b="1">
                <a:solidFill>
                  <a:srgbClr val="000000"/>
                </a:solidFill>
                <a:latin typeface="Poppins Bold"/>
                <a:ea typeface="Poppins Bold"/>
                <a:cs typeface="Poppins Bold"/>
                <a:sym typeface="Poppins Bold"/>
              </a:rPr>
              <a:t>Consult with your Regional Disability Coordinator (RDIC)</a:t>
            </a:r>
          </a:p>
        </p:txBody>
      </p:sp>
      <p:sp>
        <p:nvSpPr>
          <p:cNvPr id="10" name="Freeform 10"/>
          <p:cNvSpPr/>
          <p:nvPr/>
        </p:nvSpPr>
        <p:spPr>
          <a:xfrm>
            <a:off x="4638675" y="1959126"/>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388620" y="3143719"/>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4638675" y="3532339"/>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TextBox 13"/>
          <p:cNvSpPr txBox="1"/>
          <p:nvPr/>
        </p:nvSpPr>
        <p:spPr>
          <a:xfrm>
            <a:off x="735203" y="940904"/>
            <a:ext cx="8290560" cy="396239"/>
          </a:xfrm>
          <a:prstGeom prst="rect">
            <a:avLst/>
          </a:prstGeom>
        </p:spPr>
        <p:txBody>
          <a:bodyPr lIns="0" tIns="0" rIns="0" bIns="0" rtlCol="0" anchor="t">
            <a:spAutoFit/>
          </a:bodyPr>
          <a:lstStyle/>
          <a:p>
            <a:pPr algn="ctr">
              <a:lnSpc>
                <a:spcPts val="3360"/>
              </a:lnSpc>
            </a:pPr>
            <a:r>
              <a:rPr lang="en-US" sz="2400">
                <a:solidFill>
                  <a:srgbClr val="FFFFFF"/>
                </a:solidFill>
                <a:latin typeface="Montserrat"/>
                <a:ea typeface="Montserrat"/>
                <a:cs typeface="Montserrat"/>
                <a:sym typeface="Montserrat"/>
              </a:rPr>
              <a:t>Sources of Possible Accommodations</a:t>
            </a:r>
          </a:p>
        </p:txBody>
      </p:sp>
      <p:sp>
        <p:nvSpPr>
          <p:cNvPr id="14" name="Freeform 14"/>
          <p:cNvSpPr/>
          <p:nvPr/>
        </p:nvSpPr>
        <p:spPr>
          <a:xfrm>
            <a:off x="388620" y="4627714"/>
            <a:ext cx="483616" cy="447917"/>
          </a:xfrm>
          <a:custGeom>
            <a:avLst/>
            <a:gdLst/>
            <a:ahLst/>
            <a:cxnLst/>
            <a:rect l="l" t="t" r="r" b="b"/>
            <a:pathLst>
              <a:path w="483616" h="447917">
                <a:moveTo>
                  <a:pt x="0" y="0"/>
                </a:moveTo>
                <a:lnTo>
                  <a:pt x="483616" y="0"/>
                </a:lnTo>
                <a:lnTo>
                  <a:pt x="483616" y="447917"/>
                </a:lnTo>
                <a:lnTo>
                  <a:pt x="0" y="4479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023224" y="4570564"/>
            <a:ext cx="3615451" cy="1230630"/>
          </a:xfrm>
          <a:prstGeom prst="rect">
            <a:avLst/>
          </a:prstGeom>
        </p:spPr>
        <p:txBody>
          <a:bodyPr lIns="0" tIns="0" rIns="0" bIns="0" rtlCol="0" anchor="t">
            <a:spAutoFit/>
          </a:bodyPr>
          <a:lstStyle/>
          <a:p>
            <a:pPr algn="l">
              <a:lnSpc>
                <a:spcPts val="2520"/>
              </a:lnSpc>
            </a:pPr>
            <a:r>
              <a:rPr lang="en-US" sz="1800" b="1">
                <a:solidFill>
                  <a:srgbClr val="000000"/>
                </a:solidFill>
                <a:latin typeface="Poppins Bold"/>
                <a:ea typeface="Poppins Bold"/>
                <a:cs typeface="Poppins Bold"/>
                <a:sym typeface="Poppins Bold"/>
              </a:rPr>
              <a:t>Applicant  mentions/ requests</a:t>
            </a:r>
          </a:p>
          <a:p>
            <a:pPr marL="367031" lvl="1" indent="-183515" algn="l">
              <a:lnSpc>
                <a:spcPts val="2380"/>
              </a:lnSpc>
              <a:buFont typeface="Arial"/>
              <a:buChar char="•"/>
            </a:pPr>
            <a:r>
              <a:rPr lang="en-US" sz="1700">
                <a:solidFill>
                  <a:srgbClr val="000000"/>
                </a:solidFill>
                <a:latin typeface="Poppins"/>
                <a:ea typeface="Poppins"/>
                <a:cs typeface="Poppins"/>
                <a:sym typeface="Poppins"/>
              </a:rPr>
              <a:t>Request form</a:t>
            </a:r>
          </a:p>
          <a:p>
            <a:pPr marL="367031" lvl="1" indent="-183515" algn="l">
              <a:lnSpc>
                <a:spcPts val="2380"/>
              </a:lnSpc>
              <a:buFont typeface="Arial"/>
              <a:buChar char="•"/>
            </a:pPr>
            <a:r>
              <a:rPr lang="en-US" sz="1700">
                <a:solidFill>
                  <a:srgbClr val="000000"/>
                </a:solidFill>
                <a:latin typeface="Poppins"/>
                <a:ea typeface="Poppins"/>
                <a:cs typeface="Poppins"/>
                <a:sym typeface="Poppins"/>
              </a:rPr>
              <a:t>During the interview</a:t>
            </a:r>
          </a:p>
          <a:p>
            <a:pPr algn="l">
              <a:lnSpc>
                <a:spcPts val="2520"/>
              </a:lnSpc>
            </a:pPr>
            <a:endParaRPr lang="en-US" sz="1700">
              <a:solidFill>
                <a:srgbClr val="000000"/>
              </a:solidFill>
              <a:latin typeface="Poppins"/>
              <a:ea typeface="Poppins"/>
              <a:cs typeface="Poppins"/>
              <a:sym typeface="Poppins"/>
            </a:endParaRPr>
          </a:p>
        </p:txBody>
      </p:sp>
      <p:sp>
        <p:nvSpPr>
          <p:cNvPr id="16" name="AutoShape 16"/>
          <p:cNvSpPr/>
          <p:nvPr/>
        </p:nvSpPr>
        <p:spPr>
          <a:xfrm>
            <a:off x="1568604" y="883754"/>
            <a:ext cx="6759177"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17" name="Group 17"/>
          <p:cNvGrpSpPr/>
          <p:nvPr/>
        </p:nvGrpSpPr>
        <p:grpSpPr>
          <a:xfrm>
            <a:off x="1872386" y="5867869"/>
            <a:ext cx="6020098" cy="1258253"/>
            <a:chOff x="0" y="0"/>
            <a:chExt cx="907054" cy="189582"/>
          </a:xfrm>
        </p:grpSpPr>
        <p:sp>
          <p:nvSpPr>
            <p:cNvPr id="18" name="Freeform 18"/>
            <p:cNvSpPr/>
            <p:nvPr/>
          </p:nvSpPr>
          <p:spPr>
            <a:xfrm>
              <a:off x="0" y="0"/>
              <a:ext cx="907054" cy="189582"/>
            </a:xfrm>
            <a:custGeom>
              <a:avLst/>
              <a:gdLst/>
              <a:ahLst/>
              <a:cxnLst/>
              <a:rect l="l" t="t" r="r" b="b"/>
              <a:pathLst>
                <a:path w="907054" h="189582">
                  <a:moveTo>
                    <a:pt x="21862" y="0"/>
                  </a:moveTo>
                  <a:lnTo>
                    <a:pt x="885192" y="0"/>
                  </a:lnTo>
                  <a:cubicBezTo>
                    <a:pt x="897266" y="0"/>
                    <a:pt x="907054" y="9788"/>
                    <a:pt x="907054" y="21862"/>
                  </a:cubicBezTo>
                  <a:lnTo>
                    <a:pt x="907054" y="167720"/>
                  </a:lnTo>
                  <a:cubicBezTo>
                    <a:pt x="907054" y="173518"/>
                    <a:pt x="904751" y="179079"/>
                    <a:pt x="900651" y="183179"/>
                  </a:cubicBezTo>
                  <a:cubicBezTo>
                    <a:pt x="896551" y="187279"/>
                    <a:pt x="890990" y="189582"/>
                    <a:pt x="885192" y="189582"/>
                  </a:cubicBezTo>
                  <a:lnTo>
                    <a:pt x="21862" y="189582"/>
                  </a:lnTo>
                  <a:cubicBezTo>
                    <a:pt x="9788" y="189582"/>
                    <a:pt x="0" y="179794"/>
                    <a:pt x="0" y="167720"/>
                  </a:cubicBezTo>
                  <a:lnTo>
                    <a:pt x="0" y="21862"/>
                  </a:lnTo>
                  <a:cubicBezTo>
                    <a:pt x="0" y="9788"/>
                    <a:pt x="9788" y="0"/>
                    <a:pt x="21862" y="0"/>
                  </a:cubicBezTo>
                  <a:close/>
                </a:path>
              </a:pathLst>
            </a:custGeom>
            <a:solidFill>
              <a:srgbClr val="9CD32C"/>
            </a:solidFill>
            <a:ln cap="sq">
              <a:noFill/>
              <a:prstDash val="solid"/>
              <a:miter/>
            </a:ln>
          </p:spPr>
          <p:txBody>
            <a:bodyPr/>
            <a:lstStyle/>
            <a:p>
              <a:endParaRPr lang="en-US"/>
            </a:p>
          </p:txBody>
        </p:sp>
        <p:sp>
          <p:nvSpPr>
            <p:cNvPr id="19" name="TextBox 19"/>
            <p:cNvSpPr txBox="1"/>
            <p:nvPr/>
          </p:nvSpPr>
          <p:spPr>
            <a:xfrm>
              <a:off x="0" y="-76200"/>
              <a:ext cx="907054" cy="265782"/>
            </a:xfrm>
            <a:prstGeom prst="rect">
              <a:avLst/>
            </a:prstGeom>
          </p:spPr>
          <p:txBody>
            <a:bodyPr lIns="50800" tIns="50800" rIns="50800" bIns="50800" rtlCol="0" anchor="ctr"/>
            <a:lstStyle/>
            <a:p>
              <a:pPr algn="ctr">
                <a:lnSpc>
                  <a:spcPts val="2563"/>
                </a:lnSpc>
              </a:pPr>
              <a:endParaRPr/>
            </a:p>
          </p:txBody>
        </p:sp>
      </p:grpSp>
      <p:sp>
        <p:nvSpPr>
          <p:cNvPr id="20" name="TextBox 20"/>
          <p:cNvSpPr txBox="1"/>
          <p:nvPr/>
        </p:nvSpPr>
        <p:spPr>
          <a:xfrm>
            <a:off x="2088600" y="6029794"/>
            <a:ext cx="5587671" cy="899795"/>
          </a:xfrm>
          <a:prstGeom prst="rect">
            <a:avLst/>
          </a:prstGeom>
        </p:spPr>
        <p:txBody>
          <a:bodyPr lIns="0" tIns="0" rIns="0" bIns="0" rtlCol="0" anchor="t">
            <a:spAutoFit/>
          </a:bodyPr>
          <a:lstStyle/>
          <a:p>
            <a:pPr algn="l">
              <a:lnSpc>
                <a:spcPts val="2380"/>
              </a:lnSpc>
            </a:pPr>
            <a:r>
              <a:rPr lang="en-US" sz="1700">
                <a:solidFill>
                  <a:srgbClr val="000000"/>
                </a:solidFill>
                <a:latin typeface="Poppins"/>
                <a:ea typeface="Poppins"/>
                <a:cs typeface="Poppins"/>
                <a:sym typeface="Poppins"/>
              </a:rPr>
              <a:t>Only discuss accommodations </a:t>
            </a:r>
            <a:r>
              <a:rPr lang="en-US" sz="1700" b="1">
                <a:solidFill>
                  <a:srgbClr val="000000"/>
                </a:solidFill>
                <a:latin typeface="Poppins Bold"/>
                <a:ea typeface="Poppins Bold"/>
                <a:cs typeface="Poppins Bold"/>
                <a:sym typeface="Poppins Bold"/>
              </a:rPr>
              <a:t>relevant</a:t>
            </a:r>
            <a:r>
              <a:rPr lang="en-US" sz="1700">
                <a:solidFill>
                  <a:srgbClr val="000000"/>
                </a:solidFill>
                <a:latin typeface="Poppins"/>
                <a:ea typeface="Poppins"/>
                <a:cs typeface="Poppins"/>
                <a:sym typeface="Poppins"/>
              </a:rPr>
              <a:t> to the </a:t>
            </a:r>
            <a:r>
              <a:rPr lang="en-US" sz="1700" b="1">
                <a:solidFill>
                  <a:srgbClr val="18445D"/>
                </a:solidFill>
                <a:latin typeface="Poppins Bold"/>
                <a:ea typeface="Poppins Bold"/>
                <a:cs typeface="Poppins Bold"/>
                <a:sym typeface="Poppins Bold"/>
              </a:rPr>
              <a:t>symptoms, behaviors, and functional limitations</a:t>
            </a:r>
            <a:r>
              <a:rPr lang="en-US" sz="1700">
                <a:solidFill>
                  <a:srgbClr val="000000"/>
                </a:solidFill>
                <a:latin typeface="Poppins"/>
                <a:ea typeface="Poppins"/>
                <a:cs typeface="Poppins"/>
                <a:sym typeface="Poppins"/>
              </a:rPr>
              <a:t> that are the </a:t>
            </a:r>
            <a:r>
              <a:rPr lang="en-US" sz="1700" b="1">
                <a:solidFill>
                  <a:srgbClr val="18445D"/>
                </a:solidFill>
                <a:latin typeface="Poppins Bold"/>
                <a:ea typeface="Poppins Bold"/>
                <a:cs typeface="Poppins Bold"/>
                <a:sym typeface="Poppins Bold"/>
              </a:rPr>
              <a:t>basis for recommendation of denial. </a:t>
            </a:r>
          </a:p>
        </p:txBody>
      </p:sp>
      <p:sp>
        <p:nvSpPr>
          <p:cNvPr id="21" name="Slide Number Placeholder 20">
            <a:extLst>
              <a:ext uri="{FF2B5EF4-FFF2-40B4-BE49-F238E27FC236}">
                <a16:creationId xmlns:a16="http://schemas.microsoft.com/office/drawing/2014/main" id="{C13F4A1D-9F97-BE4F-DB43-A31F07B05BF1}"/>
              </a:ext>
            </a:extLst>
          </p:cNvPr>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231047"/>
            <a:ext cx="863551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315200"/>
            <a:chOff x="0" y="0"/>
            <a:chExt cx="356553" cy="4639733"/>
          </a:xfrm>
        </p:grpSpPr>
        <p:sp>
          <p:nvSpPr>
            <p:cNvPr id="4" name="Freeform 4"/>
            <p:cNvSpPr/>
            <p:nvPr/>
          </p:nvSpPr>
          <p:spPr>
            <a:xfrm>
              <a:off x="0" y="0"/>
              <a:ext cx="356553" cy="4639733"/>
            </a:xfrm>
            <a:custGeom>
              <a:avLst/>
              <a:gdLst/>
              <a:ahLst/>
              <a:cxnLst/>
              <a:rect l="l" t="t" r="r" b="b"/>
              <a:pathLst>
                <a:path w="356553" h="4639733">
                  <a:moveTo>
                    <a:pt x="0" y="0"/>
                  </a:moveTo>
                  <a:lnTo>
                    <a:pt x="356553" y="0"/>
                  </a:lnTo>
                  <a:lnTo>
                    <a:pt x="356553" y="4639733"/>
                  </a:lnTo>
                  <a:lnTo>
                    <a:pt x="0" y="4639733"/>
                  </a:lnTo>
                  <a:close/>
                </a:path>
              </a:pathLst>
            </a:custGeom>
            <a:solidFill>
              <a:srgbClr val="18445D"/>
            </a:solidFill>
          </p:spPr>
          <p:txBody>
            <a:bodyPr/>
            <a:lstStyle/>
            <a:p>
              <a:endParaRPr lang="en-US"/>
            </a:p>
          </p:txBody>
        </p:sp>
      </p:grpSp>
      <p:sp>
        <p:nvSpPr>
          <p:cNvPr id="5" name="Freeform 5"/>
          <p:cNvSpPr/>
          <p:nvPr/>
        </p:nvSpPr>
        <p:spPr>
          <a:xfrm>
            <a:off x="107251" y="4815657"/>
            <a:ext cx="9098626" cy="2277592"/>
          </a:xfrm>
          <a:custGeom>
            <a:avLst/>
            <a:gdLst/>
            <a:ahLst/>
            <a:cxnLst/>
            <a:rect l="l" t="t" r="r" b="b"/>
            <a:pathLst>
              <a:path w="9098626" h="2277592">
                <a:moveTo>
                  <a:pt x="0" y="0"/>
                </a:moveTo>
                <a:lnTo>
                  <a:pt x="9098627" y="0"/>
                </a:lnTo>
                <a:lnTo>
                  <a:pt x="9098627" y="2277592"/>
                </a:lnTo>
                <a:lnTo>
                  <a:pt x="0" y="227759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386568" y="426503"/>
            <a:ext cx="7474616"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COMPLETING THE DAP TABLE</a:t>
            </a:r>
          </a:p>
        </p:txBody>
      </p:sp>
      <p:sp>
        <p:nvSpPr>
          <p:cNvPr id="7" name="TextBox 7"/>
          <p:cNvSpPr txBox="1"/>
          <p:nvPr/>
        </p:nvSpPr>
        <p:spPr>
          <a:xfrm>
            <a:off x="386568" y="2059909"/>
            <a:ext cx="4269996" cy="2517624"/>
          </a:xfrm>
          <a:prstGeom prst="rect">
            <a:avLst/>
          </a:prstGeom>
        </p:spPr>
        <p:txBody>
          <a:bodyPr lIns="0" tIns="0" rIns="0" bIns="0" rtlCol="0" anchor="t">
            <a:spAutoFit/>
          </a:bodyPr>
          <a:lstStyle/>
          <a:p>
            <a:pPr marL="354073" lvl="1" indent="-177037" algn="l">
              <a:lnSpc>
                <a:spcPts val="2919"/>
              </a:lnSpc>
              <a:buFont typeface="Arial"/>
              <a:buChar char="•"/>
            </a:pPr>
            <a:r>
              <a:rPr lang="en-US" sz="1639">
                <a:solidFill>
                  <a:srgbClr val="545454"/>
                </a:solidFill>
                <a:latin typeface="Poppins"/>
                <a:ea typeface="Poppins"/>
                <a:cs typeface="Poppins"/>
                <a:sym typeface="Poppins"/>
              </a:rPr>
              <a:t>For each functional limitation selected in Question 2, you</a:t>
            </a:r>
            <a:r>
              <a:rPr lang="en-US" sz="1639">
                <a:solidFill>
                  <a:srgbClr val="2D8BBA"/>
                </a:solidFill>
                <a:latin typeface="Poppins"/>
                <a:ea typeface="Poppins"/>
                <a:cs typeface="Poppins"/>
                <a:sym typeface="Poppins"/>
              </a:rPr>
              <a:t> </a:t>
            </a:r>
            <a:r>
              <a:rPr lang="en-US" sz="1639" b="1">
                <a:solidFill>
                  <a:srgbClr val="2D8BBA"/>
                </a:solidFill>
                <a:latin typeface="Poppins Bold"/>
                <a:ea typeface="Poppins Bold"/>
                <a:cs typeface="Poppins Bold"/>
                <a:sym typeface="Poppins Bold"/>
              </a:rPr>
              <a:t>identify</a:t>
            </a:r>
            <a:r>
              <a:rPr lang="en-US" sz="1639" b="1">
                <a:solidFill>
                  <a:srgbClr val="545454"/>
                </a:solidFill>
                <a:latin typeface="Poppins Bold"/>
                <a:ea typeface="Poppins Bold"/>
                <a:cs typeface="Poppins Bold"/>
                <a:sym typeface="Poppins Bold"/>
              </a:rPr>
              <a:t> </a:t>
            </a:r>
            <a:r>
              <a:rPr lang="en-US" sz="1639">
                <a:solidFill>
                  <a:srgbClr val="545454"/>
                </a:solidFill>
                <a:latin typeface="Poppins"/>
                <a:ea typeface="Poppins"/>
                <a:cs typeface="Poppins"/>
                <a:sym typeface="Poppins"/>
              </a:rPr>
              <a:t>the RA/RM/AAS to be discussed with the applicant by either:</a:t>
            </a:r>
          </a:p>
          <a:p>
            <a:pPr marL="708147" lvl="2" indent="-236049" algn="l">
              <a:lnSpc>
                <a:spcPts val="2919"/>
              </a:lnSpc>
              <a:buFont typeface="Arial"/>
              <a:buChar char="⚬"/>
            </a:pPr>
            <a:r>
              <a:rPr lang="en-US" sz="1639">
                <a:solidFill>
                  <a:srgbClr val="545454"/>
                </a:solidFill>
                <a:latin typeface="Poppins"/>
                <a:ea typeface="Poppins"/>
                <a:cs typeface="Poppins"/>
                <a:sym typeface="Poppins"/>
              </a:rPr>
              <a:t>Checking the box on the left</a:t>
            </a:r>
          </a:p>
          <a:p>
            <a:pPr marL="708147" lvl="2" indent="-236049" algn="l">
              <a:lnSpc>
                <a:spcPts val="2919"/>
              </a:lnSpc>
              <a:buFont typeface="Arial"/>
              <a:buChar char="⚬"/>
            </a:pPr>
            <a:r>
              <a:rPr lang="en-US" sz="1639">
                <a:solidFill>
                  <a:srgbClr val="545454"/>
                </a:solidFill>
                <a:latin typeface="Poppins"/>
                <a:ea typeface="Poppins"/>
                <a:cs typeface="Poppins"/>
                <a:sym typeface="Poppins"/>
              </a:rPr>
              <a:t>Adding suggestions to the “Other” section </a:t>
            </a:r>
          </a:p>
        </p:txBody>
      </p:sp>
      <p:sp>
        <p:nvSpPr>
          <p:cNvPr id="8" name="TextBox 8"/>
          <p:cNvSpPr txBox="1"/>
          <p:nvPr/>
        </p:nvSpPr>
        <p:spPr>
          <a:xfrm>
            <a:off x="386568" y="1615409"/>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Step 1: Identify</a:t>
            </a:r>
          </a:p>
        </p:txBody>
      </p:sp>
      <p:sp>
        <p:nvSpPr>
          <p:cNvPr id="9" name="TextBox 9"/>
          <p:cNvSpPr txBox="1"/>
          <p:nvPr/>
        </p:nvSpPr>
        <p:spPr>
          <a:xfrm>
            <a:off x="4965703" y="1615409"/>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Step 2: Discuss and Document</a:t>
            </a:r>
          </a:p>
        </p:txBody>
      </p:sp>
      <p:sp>
        <p:nvSpPr>
          <p:cNvPr id="10" name="TextBox 10"/>
          <p:cNvSpPr txBox="1"/>
          <p:nvPr/>
        </p:nvSpPr>
        <p:spPr>
          <a:xfrm>
            <a:off x="4965703" y="2059909"/>
            <a:ext cx="3998252" cy="1431774"/>
          </a:xfrm>
          <a:prstGeom prst="rect">
            <a:avLst/>
          </a:prstGeom>
        </p:spPr>
        <p:txBody>
          <a:bodyPr lIns="0" tIns="0" rIns="0" bIns="0" rtlCol="0" anchor="t">
            <a:spAutoFit/>
          </a:bodyPr>
          <a:lstStyle/>
          <a:p>
            <a:pPr marL="354073" lvl="1" indent="-177037" algn="l">
              <a:lnSpc>
                <a:spcPts val="2919"/>
              </a:lnSpc>
              <a:buFont typeface="Arial"/>
              <a:buChar char="•"/>
            </a:pPr>
            <a:r>
              <a:rPr lang="en-US" sz="1639" b="1">
                <a:solidFill>
                  <a:srgbClr val="2D8BBA"/>
                </a:solidFill>
                <a:latin typeface="Poppins Bold"/>
                <a:ea typeface="Poppins Bold"/>
                <a:cs typeface="Poppins Bold"/>
                <a:sym typeface="Poppins Bold"/>
              </a:rPr>
              <a:t>Discuss</a:t>
            </a:r>
            <a:r>
              <a:rPr lang="en-US" sz="1639">
                <a:solidFill>
                  <a:srgbClr val="545454"/>
                </a:solidFill>
                <a:latin typeface="Poppins"/>
                <a:ea typeface="Poppins"/>
                <a:cs typeface="Poppins"/>
                <a:sym typeface="Poppins"/>
              </a:rPr>
              <a:t> the RA/RM/AAS with the applicant, then </a:t>
            </a:r>
            <a:r>
              <a:rPr lang="en-US" sz="1639" b="1">
                <a:solidFill>
                  <a:srgbClr val="2D8BBA"/>
                </a:solidFill>
                <a:latin typeface="Poppins Bold"/>
                <a:ea typeface="Poppins Bold"/>
                <a:cs typeface="Poppins Bold"/>
                <a:sym typeface="Poppins Bold"/>
              </a:rPr>
              <a:t>document</a:t>
            </a:r>
            <a:r>
              <a:rPr lang="en-US" sz="1639" b="1">
                <a:solidFill>
                  <a:srgbClr val="545454"/>
                </a:solidFill>
                <a:latin typeface="Poppins Bold"/>
                <a:ea typeface="Poppins Bold"/>
                <a:cs typeface="Poppins Bold"/>
                <a:sym typeface="Poppins Bold"/>
              </a:rPr>
              <a:t> </a:t>
            </a:r>
            <a:r>
              <a:rPr lang="en-US" sz="1639">
                <a:solidFill>
                  <a:srgbClr val="545454"/>
                </a:solidFill>
                <a:latin typeface="Poppins"/>
                <a:ea typeface="Poppins"/>
                <a:cs typeface="Poppins"/>
                <a:sym typeface="Poppins"/>
              </a:rPr>
              <a:t>whether they accept or decline each offered support on the right. </a:t>
            </a:r>
          </a:p>
        </p:txBody>
      </p:sp>
      <p:sp>
        <p:nvSpPr>
          <p:cNvPr id="11" name="Slide Number Placeholder 10">
            <a:extLst>
              <a:ext uri="{FF2B5EF4-FFF2-40B4-BE49-F238E27FC236}">
                <a16:creationId xmlns:a16="http://schemas.microsoft.com/office/drawing/2014/main" id="{4D07F744-FF50-DC41-C693-1412F9E0332D}"/>
              </a:ext>
            </a:extLst>
          </p:cNvPr>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445770"/>
            <a:ext cx="9832787" cy="1452789"/>
            <a:chOff x="0" y="0"/>
            <a:chExt cx="6236536" cy="921445"/>
          </a:xfrm>
        </p:grpSpPr>
        <p:sp>
          <p:nvSpPr>
            <p:cNvPr id="3" name="Freeform 3"/>
            <p:cNvSpPr/>
            <p:nvPr/>
          </p:nvSpPr>
          <p:spPr>
            <a:xfrm>
              <a:off x="0" y="0"/>
              <a:ext cx="6236536" cy="921445"/>
            </a:xfrm>
            <a:custGeom>
              <a:avLst/>
              <a:gdLst/>
              <a:ahLst/>
              <a:cxnLst/>
              <a:rect l="l" t="t" r="r" b="b"/>
              <a:pathLst>
                <a:path w="6236536" h="921445">
                  <a:moveTo>
                    <a:pt x="0" y="0"/>
                  </a:moveTo>
                  <a:lnTo>
                    <a:pt x="6236536" y="0"/>
                  </a:lnTo>
                  <a:lnTo>
                    <a:pt x="6236536" y="921445"/>
                  </a:lnTo>
                  <a:lnTo>
                    <a:pt x="0" y="921445"/>
                  </a:lnTo>
                  <a:close/>
                </a:path>
              </a:pathLst>
            </a:custGeom>
            <a:solidFill>
              <a:srgbClr val="18445D"/>
            </a:solidFill>
          </p:spPr>
          <p:txBody>
            <a:bodyPr/>
            <a:lstStyle/>
            <a:p>
              <a:endParaRPr lang="en-US"/>
            </a:p>
          </p:txBody>
        </p:sp>
      </p:grpSp>
      <p:sp>
        <p:nvSpPr>
          <p:cNvPr id="4" name="AutoShape 4"/>
          <p:cNvSpPr/>
          <p:nvPr/>
        </p:nvSpPr>
        <p:spPr>
          <a:xfrm flipV="1">
            <a:off x="7894504" y="1097654"/>
            <a:ext cx="1859096"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8101707" y="6612255"/>
            <a:ext cx="1651893" cy="0"/>
          </a:xfrm>
          <a:prstGeom prst="line">
            <a:avLst/>
          </a:prstGeom>
          <a:ln w="57150" cap="flat">
            <a:solidFill>
              <a:srgbClr val="FFDE59"/>
            </a:solidFill>
            <a:prstDash val="solid"/>
            <a:headEnd type="none" w="sm" len="sm"/>
            <a:tailEnd type="none" w="sm" len="sm"/>
          </a:ln>
        </p:spPr>
        <p:txBody>
          <a:bodyPr/>
          <a:lstStyle/>
          <a:p>
            <a:endParaRPr lang="en-US"/>
          </a:p>
        </p:txBody>
      </p:sp>
      <p:sp>
        <p:nvSpPr>
          <p:cNvPr id="6" name="Freeform 6"/>
          <p:cNvSpPr/>
          <p:nvPr/>
        </p:nvSpPr>
        <p:spPr>
          <a:xfrm>
            <a:off x="523925" y="2757916"/>
            <a:ext cx="1187700" cy="1083777"/>
          </a:xfrm>
          <a:custGeom>
            <a:avLst/>
            <a:gdLst/>
            <a:ahLst/>
            <a:cxnLst/>
            <a:rect l="l" t="t" r="r" b="b"/>
            <a:pathLst>
              <a:path w="1187700" h="1083777">
                <a:moveTo>
                  <a:pt x="0" y="0"/>
                </a:moveTo>
                <a:lnTo>
                  <a:pt x="1187700" y="0"/>
                </a:lnTo>
                <a:lnTo>
                  <a:pt x="1187700" y="1083776"/>
                </a:lnTo>
                <a:lnTo>
                  <a:pt x="0" y="1083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499129" y="4610273"/>
            <a:ext cx="1237293" cy="1237293"/>
          </a:xfrm>
          <a:custGeom>
            <a:avLst/>
            <a:gdLst/>
            <a:ahLst/>
            <a:cxnLst/>
            <a:rect l="l" t="t" r="r" b="b"/>
            <a:pathLst>
              <a:path w="1237293" h="1237293">
                <a:moveTo>
                  <a:pt x="0" y="0"/>
                </a:moveTo>
                <a:lnTo>
                  <a:pt x="1237293" y="0"/>
                </a:lnTo>
                <a:lnTo>
                  <a:pt x="1237293" y="1237293"/>
                </a:lnTo>
                <a:lnTo>
                  <a:pt x="0" y="12372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p:nvPr/>
        </p:nvSpPr>
        <p:spPr>
          <a:xfrm>
            <a:off x="267787" y="839209"/>
            <a:ext cx="8323901"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Bold"/>
                <a:ea typeface="Montserrat Bold"/>
                <a:cs typeface="Montserrat Bold"/>
                <a:sym typeface="Montserrat Bold"/>
              </a:rPr>
              <a:t>Tips for Completing the DAP Table</a:t>
            </a:r>
          </a:p>
        </p:txBody>
      </p:sp>
      <p:sp>
        <p:nvSpPr>
          <p:cNvPr id="9" name="TextBox 9"/>
          <p:cNvSpPr txBox="1"/>
          <p:nvPr/>
        </p:nvSpPr>
        <p:spPr>
          <a:xfrm>
            <a:off x="1854808" y="2519935"/>
            <a:ext cx="3421003" cy="3813175"/>
          </a:xfrm>
          <a:prstGeom prst="rect">
            <a:avLst/>
          </a:prstGeom>
        </p:spPr>
        <p:txBody>
          <a:bodyPr lIns="0" tIns="0" rIns="0" bIns="0" rtlCol="0" anchor="t">
            <a:spAutoFit/>
          </a:bodyPr>
          <a:lstStyle/>
          <a:p>
            <a:pPr marL="431801" lvl="1" indent="-215900" algn="l">
              <a:lnSpc>
                <a:spcPts val="2600"/>
              </a:lnSpc>
              <a:buFont typeface="Arial"/>
              <a:buChar char="•"/>
            </a:pPr>
            <a:r>
              <a:rPr lang="en-US" sz="2000">
                <a:solidFill>
                  <a:srgbClr val="000000"/>
                </a:solidFill>
                <a:latin typeface="Poppins Medium"/>
                <a:ea typeface="Poppins Medium"/>
                <a:cs typeface="Poppins Medium"/>
                <a:sym typeface="Poppins Medium"/>
              </a:rPr>
              <a:t>Accommodations </a:t>
            </a:r>
            <a:r>
              <a:rPr lang="en-US" sz="2000" b="1">
                <a:solidFill>
                  <a:srgbClr val="169D53"/>
                </a:solidFill>
                <a:latin typeface="Poppins Medium Bold"/>
                <a:ea typeface="Poppins Medium Bold"/>
                <a:cs typeface="Poppins Medium Bold"/>
                <a:sym typeface="Poppins Medium Bold"/>
              </a:rPr>
              <a:t>must be considered for every functional limitation identified</a:t>
            </a:r>
            <a:r>
              <a:rPr lang="en-US" sz="2000">
                <a:solidFill>
                  <a:srgbClr val="000000"/>
                </a:solidFill>
                <a:latin typeface="Poppins Medium"/>
                <a:ea typeface="Poppins Medium"/>
                <a:cs typeface="Poppins Medium"/>
                <a:sym typeface="Poppins Medium"/>
              </a:rPr>
              <a:t> in Question 2. </a:t>
            </a:r>
          </a:p>
          <a:p>
            <a:pPr algn="l">
              <a:lnSpc>
                <a:spcPts val="2079"/>
              </a:lnSpc>
            </a:pPr>
            <a:endParaRPr lang="en-US" sz="2000">
              <a:solidFill>
                <a:srgbClr val="000000"/>
              </a:solidFill>
              <a:latin typeface="Poppins Medium"/>
              <a:ea typeface="Poppins Medium"/>
              <a:cs typeface="Poppins Medium"/>
              <a:sym typeface="Poppins Medium"/>
            </a:endParaRPr>
          </a:p>
          <a:p>
            <a:pPr marL="431801" lvl="1" indent="-215900" algn="l">
              <a:lnSpc>
                <a:spcPts val="2600"/>
              </a:lnSpc>
              <a:buFont typeface="Arial"/>
              <a:buChar char="•"/>
            </a:pPr>
            <a:r>
              <a:rPr lang="en-US" sz="2000" b="1">
                <a:solidFill>
                  <a:srgbClr val="FF0000"/>
                </a:solidFill>
                <a:latin typeface="Poppins Medium Bold"/>
                <a:ea typeface="Poppins Medium Bold"/>
                <a:cs typeface="Poppins Medium Bold"/>
                <a:sym typeface="Poppins Medium Bold"/>
              </a:rPr>
              <a:t>Do not</a:t>
            </a:r>
            <a:r>
              <a:rPr lang="en-US" sz="2000">
                <a:solidFill>
                  <a:srgbClr val="000000"/>
                </a:solidFill>
                <a:latin typeface="Poppins Medium"/>
                <a:ea typeface="Poppins Medium"/>
                <a:cs typeface="Poppins Medium"/>
                <a:sym typeface="Poppins Medium"/>
              </a:rPr>
              <a:t> consider accommodations for functional limitations </a:t>
            </a:r>
            <a:r>
              <a:rPr lang="en-US" sz="2000" b="1">
                <a:solidFill>
                  <a:srgbClr val="FF0000"/>
                </a:solidFill>
                <a:latin typeface="Poppins Medium Bold"/>
                <a:ea typeface="Poppins Medium Bold"/>
                <a:cs typeface="Poppins Medium Bold"/>
                <a:sym typeface="Poppins Medium Bold"/>
              </a:rPr>
              <a:t>not</a:t>
            </a:r>
            <a:r>
              <a:rPr lang="en-US" sz="2000">
                <a:solidFill>
                  <a:srgbClr val="000000"/>
                </a:solidFill>
                <a:latin typeface="Poppins Medium"/>
                <a:ea typeface="Poppins Medium"/>
                <a:cs typeface="Poppins Medium"/>
                <a:sym typeface="Poppins Medium"/>
              </a:rPr>
              <a:t> selected in Question 2. </a:t>
            </a:r>
          </a:p>
          <a:p>
            <a:pPr algn="l">
              <a:lnSpc>
                <a:spcPts val="2600"/>
              </a:lnSpc>
            </a:pPr>
            <a:endParaRPr lang="en-US" sz="2000">
              <a:solidFill>
                <a:srgbClr val="000000"/>
              </a:solidFill>
              <a:latin typeface="Poppins Medium"/>
              <a:ea typeface="Poppins Medium"/>
              <a:cs typeface="Poppins Medium"/>
              <a:sym typeface="Poppins Medium"/>
            </a:endParaRPr>
          </a:p>
        </p:txBody>
      </p:sp>
      <p:sp>
        <p:nvSpPr>
          <p:cNvPr id="10" name="TextBox 10"/>
          <p:cNvSpPr txBox="1"/>
          <p:nvPr/>
        </p:nvSpPr>
        <p:spPr>
          <a:xfrm>
            <a:off x="5804675" y="2500885"/>
            <a:ext cx="3320853" cy="3435350"/>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000000"/>
                </a:solidFill>
                <a:latin typeface="Poppins Medium"/>
                <a:ea typeface="Poppins Medium"/>
                <a:cs typeface="Poppins Medium"/>
                <a:sym typeface="Poppins Medium"/>
              </a:rPr>
              <a:t>If a box is checked on the left, than “Accept” or “Decline” must be selected on the right</a:t>
            </a:r>
          </a:p>
          <a:p>
            <a:pPr algn="l">
              <a:lnSpc>
                <a:spcPts val="2239"/>
              </a:lnSpc>
            </a:pPr>
            <a:endParaRPr lang="en-US" sz="2000">
              <a:solidFill>
                <a:srgbClr val="000000"/>
              </a:solidFill>
              <a:latin typeface="Poppins Medium"/>
              <a:ea typeface="Poppins Medium"/>
              <a:cs typeface="Poppins Medium"/>
              <a:sym typeface="Poppins Medium"/>
            </a:endParaRPr>
          </a:p>
          <a:p>
            <a:pPr marL="431801" lvl="1" indent="-215900" algn="l">
              <a:lnSpc>
                <a:spcPts val="2800"/>
              </a:lnSpc>
              <a:buFont typeface="Arial"/>
              <a:buChar char="•"/>
            </a:pPr>
            <a:r>
              <a:rPr lang="en-US" sz="2000">
                <a:solidFill>
                  <a:srgbClr val="000000"/>
                </a:solidFill>
                <a:latin typeface="Poppins Medium"/>
                <a:ea typeface="Poppins Medium"/>
                <a:cs typeface="Poppins Medium"/>
                <a:sym typeface="Poppins Medium"/>
              </a:rPr>
              <a:t>If an accommodation is written in the “Other” section, a box must be checked on the right. </a:t>
            </a:r>
          </a:p>
        </p:txBody>
      </p:sp>
      <p:sp>
        <p:nvSpPr>
          <p:cNvPr id="11" name="Slide Number Placeholder 10">
            <a:extLst>
              <a:ext uri="{FF2B5EF4-FFF2-40B4-BE49-F238E27FC236}">
                <a16:creationId xmlns:a16="http://schemas.microsoft.com/office/drawing/2014/main" id="{8C760BE7-906C-B56B-CC13-C657D3581193}"/>
              </a:ext>
            </a:extLst>
          </p:cNvPr>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100537"/>
            <a:ext cx="863551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24179" y="0"/>
            <a:ext cx="688708" cy="7554082"/>
            <a:chOff x="0" y="0"/>
            <a:chExt cx="356553" cy="3910843"/>
          </a:xfrm>
        </p:grpSpPr>
        <p:sp>
          <p:nvSpPr>
            <p:cNvPr id="4" name="Freeform 4"/>
            <p:cNvSpPr/>
            <p:nvPr/>
          </p:nvSpPr>
          <p:spPr>
            <a:xfrm>
              <a:off x="0" y="0"/>
              <a:ext cx="356553" cy="3910843"/>
            </a:xfrm>
            <a:custGeom>
              <a:avLst/>
              <a:gdLst/>
              <a:ahLst/>
              <a:cxnLst/>
              <a:rect l="l" t="t" r="r" b="b"/>
              <a:pathLst>
                <a:path w="356553" h="3910843">
                  <a:moveTo>
                    <a:pt x="0" y="0"/>
                  </a:moveTo>
                  <a:lnTo>
                    <a:pt x="356553" y="0"/>
                  </a:lnTo>
                  <a:lnTo>
                    <a:pt x="356553" y="3910843"/>
                  </a:lnTo>
                  <a:lnTo>
                    <a:pt x="0" y="3910843"/>
                  </a:lnTo>
                  <a:close/>
                </a:path>
              </a:pathLst>
            </a:custGeom>
            <a:solidFill>
              <a:srgbClr val="18445D"/>
            </a:solidFill>
          </p:spPr>
          <p:txBody>
            <a:bodyPr/>
            <a:lstStyle/>
            <a:p>
              <a:endParaRPr lang="en-US"/>
            </a:p>
          </p:txBody>
        </p:sp>
      </p:grpSp>
      <p:sp>
        <p:nvSpPr>
          <p:cNvPr id="5" name="Freeform 5"/>
          <p:cNvSpPr/>
          <p:nvPr/>
        </p:nvSpPr>
        <p:spPr>
          <a:xfrm>
            <a:off x="721878" y="3533306"/>
            <a:ext cx="7809731" cy="3443141"/>
          </a:xfrm>
          <a:custGeom>
            <a:avLst/>
            <a:gdLst/>
            <a:ahLst/>
            <a:cxnLst/>
            <a:rect l="l" t="t" r="r" b="b"/>
            <a:pathLst>
              <a:path w="7809731" h="3443141">
                <a:moveTo>
                  <a:pt x="0" y="0"/>
                </a:moveTo>
                <a:lnTo>
                  <a:pt x="7809731" y="0"/>
                </a:lnTo>
                <a:lnTo>
                  <a:pt x="7809731" y="3443141"/>
                </a:lnTo>
                <a:lnTo>
                  <a:pt x="0" y="3443141"/>
                </a:lnTo>
                <a:lnTo>
                  <a:pt x="0" y="0"/>
                </a:lnTo>
                <a:close/>
              </a:path>
            </a:pathLst>
          </a:custGeom>
          <a:blipFill>
            <a:blip r:embed="rId3"/>
            <a:stretch>
              <a:fillRect/>
            </a:stretch>
          </a:blipFill>
        </p:spPr>
        <p:txBody>
          <a:bodyPr/>
          <a:lstStyle/>
          <a:p>
            <a:endParaRPr lang="en-US"/>
          </a:p>
        </p:txBody>
      </p:sp>
      <p:sp>
        <p:nvSpPr>
          <p:cNvPr id="6" name="Freeform 6"/>
          <p:cNvSpPr/>
          <p:nvPr/>
        </p:nvSpPr>
        <p:spPr>
          <a:xfrm>
            <a:off x="172637" y="1367237"/>
            <a:ext cx="8931257" cy="1927944"/>
          </a:xfrm>
          <a:custGeom>
            <a:avLst/>
            <a:gdLst/>
            <a:ahLst/>
            <a:cxnLst/>
            <a:rect l="l" t="t" r="r" b="b"/>
            <a:pathLst>
              <a:path w="8931257" h="1927944">
                <a:moveTo>
                  <a:pt x="0" y="0"/>
                </a:moveTo>
                <a:lnTo>
                  <a:pt x="8931258" y="0"/>
                </a:lnTo>
                <a:lnTo>
                  <a:pt x="8931258" y="1927944"/>
                </a:lnTo>
                <a:lnTo>
                  <a:pt x="0" y="192794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72637" y="438343"/>
            <a:ext cx="8908212" cy="396240"/>
          </a:xfrm>
          <a:prstGeom prst="rect">
            <a:avLst/>
          </a:prstGeom>
        </p:spPr>
        <p:txBody>
          <a:bodyPr lIns="0" tIns="0" rIns="0" bIns="0" rtlCol="0" anchor="t">
            <a:spAutoFit/>
          </a:bodyPr>
          <a:lstStyle/>
          <a:p>
            <a:pPr algn="l">
              <a:lnSpc>
                <a:spcPts val="3359"/>
              </a:lnSpc>
            </a:pPr>
            <a:r>
              <a:rPr lang="en-US" sz="2400" b="1">
                <a:solidFill>
                  <a:srgbClr val="000000"/>
                </a:solidFill>
                <a:latin typeface="Montserrat Ultra-Bold"/>
                <a:ea typeface="Montserrat Ultra-Bold"/>
                <a:cs typeface="Montserrat Ultra-Bold"/>
                <a:sym typeface="Montserrat Ultra-Bold"/>
              </a:rPr>
              <a:t>CONSIDERATION OF ALTERNATE ACCOMMODATIONS</a:t>
            </a:r>
          </a:p>
        </p:txBody>
      </p:sp>
      <p:sp>
        <p:nvSpPr>
          <p:cNvPr id="8" name="Slide Number Placeholder 7">
            <a:extLst>
              <a:ext uri="{FF2B5EF4-FFF2-40B4-BE49-F238E27FC236}">
                <a16:creationId xmlns:a16="http://schemas.microsoft.com/office/drawing/2014/main" id="{74F9FE35-C780-B5D0-488C-9D7D58944B0B}"/>
              </a:ext>
            </a:extLst>
          </p:cNvPr>
          <p:cNvSpPr>
            <a:spLocks noGrp="1"/>
          </p:cNvSpPr>
          <p:nvPr>
            <p:ph type="sldNum" sz="quarter" idx="12"/>
          </p:nvPr>
        </p:nvSpPr>
        <p:spPr>
          <a:xfrm>
            <a:off x="7543800" y="6721475"/>
            <a:ext cx="2133600" cy="365125"/>
          </a:xfrm>
        </p:spPr>
        <p:txBody>
          <a:bodyPr/>
          <a:lstStyle/>
          <a:p>
            <a:fld id="{B6F15528-21DE-4FAA-801E-634DDDAF4B2B}" type="slidenum">
              <a:rPr lang="en-US" smtClean="0">
                <a:solidFill>
                  <a:schemeClr val="bg1"/>
                </a:solidFill>
              </a:rPr>
              <a:pPr/>
              <a:t>34</a:t>
            </a:fld>
            <a:endParaRPr lang="en-US" dirty="0">
              <a:solidFill>
                <a:schemeClr val="bg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231047"/>
            <a:ext cx="863551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315200"/>
            <a:chOff x="0" y="0"/>
            <a:chExt cx="356553" cy="4639733"/>
          </a:xfrm>
        </p:grpSpPr>
        <p:sp>
          <p:nvSpPr>
            <p:cNvPr id="4" name="Freeform 4"/>
            <p:cNvSpPr/>
            <p:nvPr/>
          </p:nvSpPr>
          <p:spPr>
            <a:xfrm>
              <a:off x="0" y="0"/>
              <a:ext cx="356553" cy="4639733"/>
            </a:xfrm>
            <a:custGeom>
              <a:avLst/>
              <a:gdLst/>
              <a:ahLst/>
              <a:cxnLst/>
              <a:rect l="l" t="t" r="r" b="b"/>
              <a:pathLst>
                <a:path w="356553" h="4639733">
                  <a:moveTo>
                    <a:pt x="0" y="0"/>
                  </a:moveTo>
                  <a:lnTo>
                    <a:pt x="356553" y="0"/>
                  </a:lnTo>
                  <a:lnTo>
                    <a:pt x="356553" y="4639733"/>
                  </a:lnTo>
                  <a:lnTo>
                    <a:pt x="0" y="4639733"/>
                  </a:lnTo>
                  <a:close/>
                </a:path>
              </a:pathLst>
            </a:custGeom>
            <a:solidFill>
              <a:srgbClr val="18445D"/>
            </a:solidFill>
          </p:spPr>
          <p:txBody>
            <a:bodyPr/>
            <a:lstStyle/>
            <a:p>
              <a:endParaRPr lang="en-US"/>
            </a:p>
          </p:txBody>
        </p:sp>
      </p:grpSp>
      <p:grpSp>
        <p:nvGrpSpPr>
          <p:cNvPr id="5" name="Group 5"/>
          <p:cNvGrpSpPr/>
          <p:nvPr/>
        </p:nvGrpSpPr>
        <p:grpSpPr>
          <a:xfrm>
            <a:off x="1204191" y="6357599"/>
            <a:ext cx="7057616" cy="626118"/>
            <a:chOff x="0" y="0"/>
            <a:chExt cx="1063378" cy="94338"/>
          </a:xfrm>
        </p:grpSpPr>
        <p:sp>
          <p:nvSpPr>
            <p:cNvPr id="6" name="Freeform 6"/>
            <p:cNvSpPr/>
            <p:nvPr/>
          </p:nvSpPr>
          <p:spPr>
            <a:xfrm>
              <a:off x="0" y="0"/>
              <a:ext cx="1063378" cy="94338"/>
            </a:xfrm>
            <a:custGeom>
              <a:avLst/>
              <a:gdLst/>
              <a:ahLst/>
              <a:cxnLst/>
              <a:rect l="l" t="t" r="r" b="b"/>
              <a:pathLst>
                <a:path w="1063378" h="94338">
                  <a:moveTo>
                    <a:pt x="18648" y="0"/>
                  </a:moveTo>
                  <a:lnTo>
                    <a:pt x="1044730" y="0"/>
                  </a:lnTo>
                  <a:cubicBezTo>
                    <a:pt x="1055029" y="0"/>
                    <a:pt x="1063378" y="8349"/>
                    <a:pt x="1063378" y="18648"/>
                  </a:cubicBezTo>
                  <a:lnTo>
                    <a:pt x="1063378" y="75689"/>
                  </a:lnTo>
                  <a:cubicBezTo>
                    <a:pt x="1063378" y="85989"/>
                    <a:pt x="1055029" y="94338"/>
                    <a:pt x="1044730" y="94338"/>
                  </a:cubicBezTo>
                  <a:lnTo>
                    <a:pt x="18648" y="94338"/>
                  </a:lnTo>
                  <a:cubicBezTo>
                    <a:pt x="13702" y="94338"/>
                    <a:pt x="8959" y="92373"/>
                    <a:pt x="5462" y="88876"/>
                  </a:cubicBezTo>
                  <a:cubicBezTo>
                    <a:pt x="1965" y="85379"/>
                    <a:pt x="0" y="80635"/>
                    <a:pt x="0" y="75689"/>
                  </a:cubicBezTo>
                  <a:lnTo>
                    <a:pt x="0" y="18648"/>
                  </a:lnTo>
                  <a:cubicBezTo>
                    <a:pt x="0" y="8349"/>
                    <a:pt x="8349" y="0"/>
                    <a:pt x="18648" y="0"/>
                  </a:cubicBezTo>
                  <a:close/>
                </a:path>
              </a:pathLst>
            </a:custGeom>
            <a:solidFill>
              <a:srgbClr val="9CD32C">
                <a:alpha val="80000"/>
              </a:srgbClr>
            </a:solidFill>
            <a:ln w="19050" cap="sq">
              <a:solidFill>
                <a:srgbClr val="000000">
                  <a:alpha val="80000"/>
                </a:srgbClr>
              </a:solidFill>
              <a:prstDash val="solid"/>
              <a:miter/>
            </a:ln>
          </p:spPr>
          <p:txBody>
            <a:bodyPr/>
            <a:lstStyle/>
            <a:p>
              <a:endParaRPr lang="en-US"/>
            </a:p>
          </p:txBody>
        </p:sp>
        <p:sp>
          <p:nvSpPr>
            <p:cNvPr id="7" name="TextBox 7"/>
            <p:cNvSpPr txBox="1"/>
            <p:nvPr/>
          </p:nvSpPr>
          <p:spPr>
            <a:xfrm>
              <a:off x="0" y="-76200"/>
              <a:ext cx="1063378" cy="170538"/>
            </a:xfrm>
            <a:prstGeom prst="rect">
              <a:avLst/>
            </a:prstGeom>
          </p:spPr>
          <p:txBody>
            <a:bodyPr lIns="50800" tIns="50800" rIns="50800" bIns="50800" rtlCol="0" anchor="ctr"/>
            <a:lstStyle/>
            <a:p>
              <a:pPr algn="ctr">
                <a:lnSpc>
                  <a:spcPts val="2563"/>
                </a:lnSpc>
              </a:pPr>
              <a:endParaRPr/>
            </a:p>
          </p:txBody>
        </p:sp>
      </p:grpSp>
      <p:sp>
        <p:nvSpPr>
          <p:cNvPr id="8" name="Freeform 8"/>
          <p:cNvSpPr/>
          <p:nvPr/>
        </p:nvSpPr>
        <p:spPr>
          <a:xfrm>
            <a:off x="296883" y="3494838"/>
            <a:ext cx="8633119" cy="2557961"/>
          </a:xfrm>
          <a:custGeom>
            <a:avLst/>
            <a:gdLst/>
            <a:ahLst/>
            <a:cxnLst/>
            <a:rect l="l" t="t" r="r" b="b"/>
            <a:pathLst>
              <a:path w="8633119" h="2557961">
                <a:moveTo>
                  <a:pt x="0" y="0"/>
                </a:moveTo>
                <a:lnTo>
                  <a:pt x="8633119" y="0"/>
                </a:lnTo>
                <a:lnTo>
                  <a:pt x="8633119" y="2557961"/>
                </a:lnTo>
                <a:lnTo>
                  <a:pt x="0" y="2557961"/>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386568" y="445770"/>
            <a:ext cx="9367032" cy="514350"/>
          </a:xfrm>
          <a:prstGeom prst="rect">
            <a:avLst/>
          </a:prstGeom>
        </p:spPr>
        <p:txBody>
          <a:bodyPr lIns="0" tIns="0" rIns="0" bIns="0" rtlCol="0" anchor="t">
            <a:spAutoFit/>
          </a:bodyPr>
          <a:lstStyle/>
          <a:p>
            <a:pPr algn="l">
              <a:lnSpc>
                <a:spcPts val="4200"/>
              </a:lnSpc>
            </a:pPr>
            <a:r>
              <a:rPr lang="en-US" sz="3000" b="1">
                <a:solidFill>
                  <a:srgbClr val="000000"/>
                </a:solidFill>
                <a:latin typeface="Montserrat Ultra-Bold"/>
                <a:ea typeface="Montserrat Ultra-Bold"/>
                <a:cs typeface="Montserrat Ultra-Bold"/>
                <a:sym typeface="Montserrat Ultra-Bold"/>
              </a:rPr>
              <a:t>UNABLE TO IDENTIFY ACCOMMODATIONS</a:t>
            </a:r>
          </a:p>
        </p:txBody>
      </p:sp>
      <p:sp>
        <p:nvSpPr>
          <p:cNvPr id="10" name="TextBox 10"/>
          <p:cNvSpPr txBox="1"/>
          <p:nvPr/>
        </p:nvSpPr>
        <p:spPr>
          <a:xfrm>
            <a:off x="535995" y="1606983"/>
            <a:ext cx="8394007" cy="1583055"/>
          </a:xfrm>
          <a:prstGeom prst="rect">
            <a:avLst/>
          </a:prstGeom>
        </p:spPr>
        <p:txBody>
          <a:bodyPr lIns="0" tIns="0" rIns="0" bIns="0" rtlCol="0" anchor="t">
            <a:spAutoFit/>
          </a:bodyPr>
          <a:lstStyle/>
          <a:p>
            <a:pPr algn="l">
              <a:lnSpc>
                <a:spcPts val="2520"/>
              </a:lnSpc>
              <a:spcBef>
                <a:spcPct val="0"/>
              </a:spcBef>
            </a:pPr>
            <a:r>
              <a:rPr lang="en-US" sz="1800" b="1">
                <a:solidFill>
                  <a:srgbClr val="000000"/>
                </a:solidFill>
                <a:latin typeface="Poppins Bold"/>
                <a:ea typeface="Poppins Bold"/>
                <a:cs typeface="Poppins Bold"/>
                <a:sym typeface="Poppins Bold"/>
              </a:rPr>
              <a:t>Fairly rare cases: </a:t>
            </a:r>
            <a:r>
              <a:rPr lang="en-US" sz="1800">
                <a:solidFill>
                  <a:srgbClr val="000000"/>
                </a:solidFill>
                <a:latin typeface="Poppins"/>
                <a:ea typeface="Poppins"/>
                <a:cs typeface="Poppins"/>
                <a:sym typeface="Poppins"/>
              </a:rPr>
              <a:t>the </a:t>
            </a:r>
            <a:r>
              <a:rPr lang="en-US" sz="1800" b="1">
                <a:solidFill>
                  <a:srgbClr val="2D8BBA"/>
                </a:solidFill>
                <a:latin typeface="Poppins Bold"/>
                <a:ea typeface="Poppins Bold"/>
                <a:cs typeface="Poppins Bold"/>
                <a:sym typeface="Poppins Bold"/>
              </a:rPr>
              <a:t>symptoms or behaviors associated with a condition are so frequent or severe</a:t>
            </a:r>
            <a:r>
              <a:rPr lang="en-US" sz="1800">
                <a:solidFill>
                  <a:srgbClr val="000000"/>
                </a:solidFill>
                <a:latin typeface="Poppins"/>
                <a:ea typeface="Poppins"/>
                <a:cs typeface="Poppins"/>
                <a:sym typeface="Poppins"/>
              </a:rPr>
              <a:t> that you, as the QHP, in collaboration with the DC, are </a:t>
            </a:r>
            <a:r>
              <a:rPr lang="en-US" sz="1800" b="1">
                <a:solidFill>
                  <a:srgbClr val="2D8BBA"/>
                </a:solidFill>
                <a:latin typeface="Poppins Bold"/>
                <a:ea typeface="Poppins Bold"/>
                <a:cs typeface="Poppins Bold"/>
                <a:sym typeface="Poppins Bold"/>
              </a:rPr>
              <a:t>unable to identify any disability accommodations</a:t>
            </a:r>
            <a:r>
              <a:rPr lang="en-US" sz="1800">
                <a:solidFill>
                  <a:srgbClr val="000000"/>
                </a:solidFill>
                <a:latin typeface="Poppins"/>
                <a:ea typeface="Poppins"/>
                <a:cs typeface="Poppins"/>
                <a:sym typeface="Poppins"/>
              </a:rPr>
              <a:t> appropriate to support the applicant. </a:t>
            </a:r>
            <a:r>
              <a:rPr lang="en-US" sz="1800" b="1">
                <a:solidFill>
                  <a:srgbClr val="FF0000"/>
                </a:solidFill>
                <a:latin typeface="Poppins Bold"/>
                <a:ea typeface="Poppins Bold"/>
                <a:cs typeface="Poppins Bold"/>
                <a:sym typeface="Poppins Bold"/>
              </a:rPr>
              <a:t>If so, an explanation must be provided in this box.</a:t>
            </a:r>
          </a:p>
        </p:txBody>
      </p:sp>
      <p:sp>
        <p:nvSpPr>
          <p:cNvPr id="11" name="TextBox 11"/>
          <p:cNvSpPr txBox="1"/>
          <p:nvPr/>
        </p:nvSpPr>
        <p:spPr>
          <a:xfrm>
            <a:off x="1312297" y="6487461"/>
            <a:ext cx="6841402" cy="309245"/>
          </a:xfrm>
          <a:prstGeom prst="rect">
            <a:avLst/>
          </a:prstGeom>
        </p:spPr>
        <p:txBody>
          <a:bodyPr lIns="0" tIns="0" rIns="0" bIns="0" rtlCol="0" anchor="t">
            <a:spAutoFit/>
          </a:bodyPr>
          <a:lstStyle/>
          <a:p>
            <a:pPr algn="ctr">
              <a:lnSpc>
                <a:spcPts val="2380"/>
              </a:lnSpc>
            </a:pPr>
            <a:r>
              <a:rPr lang="en-US" sz="1700" b="1" u="sng">
                <a:solidFill>
                  <a:srgbClr val="FF0000"/>
                </a:solidFill>
                <a:latin typeface="Poppins Bold"/>
                <a:ea typeface="Poppins Bold"/>
                <a:cs typeface="Poppins Bold"/>
                <a:sym typeface="Poppins Bold"/>
              </a:rPr>
              <a:t>Leave this box blank </a:t>
            </a:r>
            <a:r>
              <a:rPr lang="en-US" sz="1700" b="1">
                <a:solidFill>
                  <a:srgbClr val="FF0000"/>
                </a:solidFill>
                <a:latin typeface="Poppins Bold"/>
                <a:ea typeface="Poppins Bold"/>
                <a:cs typeface="Poppins Bold"/>
                <a:sym typeface="Poppins Bold"/>
              </a:rPr>
              <a:t>if it doesn’t apply to your applicant!</a:t>
            </a:r>
          </a:p>
        </p:txBody>
      </p:sp>
      <p:sp>
        <p:nvSpPr>
          <p:cNvPr id="12" name="Slide Number Placeholder 11">
            <a:extLst>
              <a:ext uri="{FF2B5EF4-FFF2-40B4-BE49-F238E27FC236}">
                <a16:creationId xmlns:a16="http://schemas.microsoft.com/office/drawing/2014/main" id="{50175C8D-98EB-850C-97AF-F2E94840650E}"/>
              </a:ext>
            </a:extLst>
          </p:cNvPr>
          <p:cNvSpPr>
            <a:spLocks noGrp="1"/>
          </p:cNvSpPr>
          <p:nvPr>
            <p:ph type="sldNum" sz="quarter" idx="12"/>
          </p:nvPr>
        </p:nvSpPr>
        <p:spPr>
          <a:xfrm>
            <a:off x="7543800" y="6721475"/>
            <a:ext cx="2133600" cy="365125"/>
          </a:xfrm>
        </p:spPr>
        <p:txBody>
          <a:bodyPr/>
          <a:lstStyle/>
          <a:p>
            <a:fld id="{B6F15528-21DE-4FAA-801E-634DDDAF4B2B}" type="slidenum">
              <a:rPr lang="en-US" smtClean="0">
                <a:solidFill>
                  <a:schemeClr val="bg1"/>
                </a:solidFill>
              </a:rPr>
              <a:pPr/>
              <a:t>35</a:t>
            </a:fld>
            <a:endParaRPr lang="en-US" dirty="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512570"/>
            <a:ext cx="863551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315200"/>
            <a:chOff x="0" y="0"/>
            <a:chExt cx="356553" cy="4639733"/>
          </a:xfrm>
        </p:grpSpPr>
        <p:sp>
          <p:nvSpPr>
            <p:cNvPr id="4" name="Freeform 4"/>
            <p:cNvSpPr/>
            <p:nvPr/>
          </p:nvSpPr>
          <p:spPr>
            <a:xfrm>
              <a:off x="0" y="0"/>
              <a:ext cx="356553" cy="4639733"/>
            </a:xfrm>
            <a:custGeom>
              <a:avLst/>
              <a:gdLst/>
              <a:ahLst/>
              <a:cxnLst/>
              <a:rect l="l" t="t" r="r" b="b"/>
              <a:pathLst>
                <a:path w="356553" h="4639733">
                  <a:moveTo>
                    <a:pt x="0" y="0"/>
                  </a:moveTo>
                  <a:lnTo>
                    <a:pt x="356553" y="0"/>
                  </a:lnTo>
                  <a:lnTo>
                    <a:pt x="356553" y="4639733"/>
                  </a:lnTo>
                  <a:lnTo>
                    <a:pt x="0" y="4639733"/>
                  </a:lnTo>
                  <a:close/>
                </a:path>
              </a:pathLst>
            </a:custGeom>
            <a:solidFill>
              <a:srgbClr val="18445D"/>
            </a:solidFill>
          </p:spPr>
          <p:txBody>
            <a:bodyPr/>
            <a:lstStyle/>
            <a:p>
              <a:endParaRPr lang="en-US"/>
            </a:p>
          </p:txBody>
        </p:sp>
      </p:grpSp>
      <p:grpSp>
        <p:nvGrpSpPr>
          <p:cNvPr id="5" name="Group 5"/>
          <p:cNvGrpSpPr/>
          <p:nvPr/>
        </p:nvGrpSpPr>
        <p:grpSpPr>
          <a:xfrm>
            <a:off x="1204191" y="6148342"/>
            <a:ext cx="7057616" cy="626118"/>
            <a:chOff x="0" y="0"/>
            <a:chExt cx="1063378" cy="94338"/>
          </a:xfrm>
        </p:grpSpPr>
        <p:sp>
          <p:nvSpPr>
            <p:cNvPr id="6" name="Freeform 6"/>
            <p:cNvSpPr/>
            <p:nvPr/>
          </p:nvSpPr>
          <p:spPr>
            <a:xfrm>
              <a:off x="0" y="0"/>
              <a:ext cx="1063378" cy="94338"/>
            </a:xfrm>
            <a:custGeom>
              <a:avLst/>
              <a:gdLst/>
              <a:ahLst/>
              <a:cxnLst/>
              <a:rect l="l" t="t" r="r" b="b"/>
              <a:pathLst>
                <a:path w="1063378" h="94338">
                  <a:moveTo>
                    <a:pt x="18648" y="0"/>
                  </a:moveTo>
                  <a:lnTo>
                    <a:pt x="1044730" y="0"/>
                  </a:lnTo>
                  <a:cubicBezTo>
                    <a:pt x="1055029" y="0"/>
                    <a:pt x="1063378" y="8349"/>
                    <a:pt x="1063378" y="18648"/>
                  </a:cubicBezTo>
                  <a:lnTo>
                    <a:pt x="1063378" y="75689"/>
                  </a:lnTo>
                  <a:cubicBezTo>
                    <a:pt x="1063378" y="85989"/>
                    <a:pt x="1055029" y="94338"/>
                    <a:pt x="1044730" y="94338"/>
                  </a:cubicBezTo>
                  <a:lnTo>
                    <a:pt x="18648" y="94338"/>
                  </a:lnTo>
                  <a:cubicBezTo>
                    <a:pt x="13702" y="94338"/>
                    <a:pt x="8959" y="92373"/>
                    <a:pt x="5462" y="88876"/>
                  </a:cubicBezTo>
                  <a:cubicBezTo>
                    <a:pt x="1965" y="85379"/>
                    <a:pt x="0" y="80635"/>
                    <a:pt x="0" y="75689"/>
                  </a:cubicBezTo>
                  <a:lnTo>
                    <a:pt x="0" y="18648"/>
                  </a:lnTo>
                  <a:cubicBezTo>
                    <a:pt x="0" y="8349"/>
                    <a:pt x="8349" y="0"/>
                    <a:pt x="18648" y="0"/>
                  </a:cubicBezTo>
                  <a:close/>
                </a:path>
              </a:pathLst>
            </a:custGeom>
            <a:solidFill>
              <a:srgbClr val="9CD32C">
                <a:alpha val="80000"/>
              </a:srgbClr>
            </a:solidFill>
            <a:ln w="19050" cap="sq">
              <a:solidFill>
                <a:srgbClr val="000000">
                  <a:alpha val="80000"/>
                </a:srgbClr>
              </a:solidFill>
              <a:prstDash val="solid"/>
              <a:miter/>
            </a:ln>
          </p:spPr>
          <p:txBody>
            <a:bodyPr/>
            <a:lstStyle/>
            <a:p>
              <a:endParaRPr lang="en-US"/>
            </a:p>
          </p:txBody>
        </p:sp>
        <p:sp>
          <p:nvSpPr>
            <p:cNvPr id="7" name="TextBox 7"/>
            <p:cNvSpPr txBox="1"/>
            <p:nvPr/>
          </p:nvSpPr>
          <p:spPr>
            <a:xfrm>
              <a:off x="0" y="-76200"/>
              <a:ext cx="1063378" cy="170538"/>
            </a:xfrm>
            <a:prstGeom prst="rect">
              <a:avLst/>
            </a:prstGeom>
          </p:spPr>
          <p:txBody>
            <a:bodyPr lIns="50800" tIns="50800" rIns="50800" bIns="50800" rtlCol="0" anchor="ctr"/>
            <a:lstStyle/>
            <a:p>
              <a:pPr algn="ctr">
                <a:lnSpc>
                  <a:spcPts val="2563"/>
                </a:lnSpc>
              </a:pPr>
              <a:endParaRPr/>
            </a:p>
          </p:txBody>
        </p:sp>
      </p:grpSp>
      <p:sp>
        <p:nvSpPr>
          <p:cNvPr id="8" name="Freeform 8"/>
          <p:cNvSpPr/>
          <p:nvPr/>
        </p:nvSpPr>
        <p:spPr>
          <a:xfrm>
            <a:off x="270962" y="3947262"/>
            <a:ext cx="8924072" cy="1715305"/>
          </a:xfrm>
          <a:custGeom>
            <a:avLst/>
            <a:gdLst/>
            <a:ahLst/>
            <a:cxnLst/>
            <a:rect l="l" t="t" r="r" b="b"/>
            <a:pathLst>
              <a:path w="8924072" h="1715305">
                <a:moveTo>
                  <a:pt x="0" y="0"/>
                </a:moveTo>
                <a:lnTo>
                  <a:pt x="8924072" y="0"/>
                </a:lnTo>
                <a:lnTo>
                  <a:pt x="8924072" y="1715305"/>
                </a:lnTo>
                <a:lnTo>
                  <a:pt x="0" y="1715305"/>
                </a:lnTo>
                <a:lnTo>
                  <a:pt x="0" y="0"/>
                </a:lnTo>
                <a:close/>
              </a:path>
            </a:pathLst>
          </a:custGeom>
          <a:blipFill>
            <a:blip r:embed="rId3"/>
            <a:stretch>
              <a:fillRect/>
            </a:stretch>
          </a:blipFill>
        </p:spPr>
        <p:txBody>
          <a:bodyPr/>
          <a:lstStyle/>
          <a:p>
            <a:endParaRPr lang="en-US"/>
          </a:p>
        </p:txBody>
      </p:sp>
      <p:sp>
        <p:nvSpPr>
          <p:cNvPr id="9" name="TextBox 9"/>
          <p:cNvSpPr txBox="1"/>
          <p:nvPr/>
        </p:nvSpPr>
        <p:spPr>
          <a:xfrm>
            <a:off x="386568" y="245745"/>
            <a:ext cx="8362115" cy="1099820"/>
          </a:xfrm>
          <a:prstGeom prst="rect">
            <a:avLst/>
          </a:prstGeom>
        </p:spPr>
        <p:txBody>
          <a:bodyPr lIns="0" tIns="0" rIns="0" bIns="0" rtlCol="0" anchor="t">
            <a:spAutoFit/>
          </a:bodyPr>
          <a:lstStyle/>
          <a:p>
            <a:pPr algn="l">
              <a:lnSpc>
                <a:spcPts val="4479"/>
              </a:lnSpc>
            </a:pPr>
            <a:r>
              <a:rPr lang="en-US" sz="3199" b="1">
                <a:solidFill>
                  <a:srgbClr val="000000"/>
                </a:solidFill>
                <a:latin typeface="Montserrat Ultra-Bold"/>
                <a:ea typeface="Montserrat Ultra-Bold"/>
                <a:cs typeface="Montserrat Ultra-Bold"/>
                <a:sym typeface="Montserrat Ultra-Bold"/>
              </a:rPr>
              <a:t>SPECIAL CONSIDERATIONS &amp; </a:t>
            </a:r>
          </a:p>
          <a:p>
            <a:pPr algn="l">
              <a:lnSpc>
                <a:spcPts val="4479"/>
              </a:lnSpc>
            </a:pPr>
            <a:r>
              <a:rPr lang="en-US" sz="3199" b="1">
                <a:solidFill>
                  <a:srgbClr val="000000"/>
                </a:solidFill>
                <a:latin typeface="Montserrat Ultra-Bold"/>
                <a:ea typeface="Montserrat Ultra-Bold"/>
                <a:cs typeface="Montserrat Ultra-Bold"/>
                <a:sym typeface="Montserrat Ultra-Bold"/>
              </a:rPr>
              <a:t>APPLICANT INPUT</a:t>
            </a:r>
          </a:p>
        </p:txBody>
      </p:sp>
      <p:sp>
        <p:nvSpPr>
          <p:cNvPr id="10" name="TextBox 10"/>
          <p:cNvSpPr txBox="1"/>
          <p:nvPr/>
        </p:nvSpPr>
        <p:spPr>
          <a:xfrm>
            <a:off x="430178" y="1813303"/>
            <a:ext cx="8605641" cy="1583055"/>
          </a:xfrm>
          <a:prstGeom prst="rect">
            <a:avLst/>
          </a:prstGeom>
        </p:spPr>
        <p:txBody>
          <a:bodyPr lIns="0" tIns="0" rIns="0" bIns="0" rtlCol="0" anchor="t">
            <a:spAutoFit/>
          </a:bodyPr>
          <a:lstStyle/>
          <a:p>
            <a:pPr algn="l">
              <a:lnSpc>
                <a:spcPts val="2520"/>
              </a:lnSpc>
            </a:pPr>
            <a:r>
              <a:rPr lang="en-US" sz="1800" b="1">
                <a:solidFill>
                  <a:srgbClr val="2D8BBA"/>
                </a:solidFill>
                <a:latin typeface="Poppins Bold"/>
                <a:ea typeface="Poppins Bold"/>
                <a:cs typeface="Poppins Bold"/>
                <a:sym typeface="Poppins Bold"/>
              </a:rPr>
              <a:t>Special considerations:</a:t>
            </a:r>
            <a:r>
              <a:rPr lang="en-US" sz="1800" b="1">
                <a:solidFill>
                  <a:srgbClr val="000000"/>
                </a:solidFill>
                <a:latin typeface="Poppins Bold"/>
                <a:ea typeface="Poppins Bold"/>
                <a:cs typeface="Poppins Bold"/>
                <a:sym typeface="Poppins Bold"/>
              </a:rPr>
              <a:t> </a:t>
            </a:r>
            <a:r>
              <a:rPr lang="en-US" sz="1800" b="1">
                <a:solidFill>
                  <a:srgbClr val="000000"/>
                </a:solidFill>
                <a:latin typeface="Poppins Medium"/>
                <a:ea typeface="Poppins Medium"/>
                <a:cs typeface="Poppins Medium"/>
                <a:sym typeface="Poppins Medium"/>
              </a:rPr>
              <a:t>specific or complicated accommodation requests by the applicant such as a single dorm room or emotional support animal. </a:t>
            </a:r>
          </a:p>
          <a:p>
            <a:pPr algn="l">
              <a:lnSpc>
                <a:spcPts val="2520"/>
              </a:lnSpc>
            </a:pPr>
            <a:endParaRPr lang="en-US" sz="1800" b="1">
              <a:solidFill>
                <a:srgbClr val="000000"/>
              </a:solidFill>
              <a:latin typeface="Poppins Medium"/>
              <a:ea typeface="Poppins Medium"/>
              <a:cs typeface="Poppins Medium"/>
              <a:sym typeface="Poppins Medium"/>
            </a:endParaRPr>
          </a:p>
          <a:p>
            <a:pPr algn="l">
              <a:lnSpc>
                <a:spcPts val="2520"/>
              </a:lnSpc>
              <a:spcBef>
                <a:spcPct val="0"/>
              </a:spcBef>
            </a:pPr>
            <a:r>
              <a:rPr lang="en-US" sz="1800" b="1">
                <a:solidFill>
                  <a:srgbClr val="2D8BBA"/>
                </a:solidFill>
                <a:latin typeface="Poppins Bold"/>
                <a:ea typeface="Poppins Bold"/>
                <a:cs typeface="Poppins Bold"/>
                <a:sym typeface="Poppins Bold"/>
              </a:rPr>
              <a:t>Applicant input:</a:t>
            </a:r>
            <a:r>
              <a:rPr lang="en-US" sz="1800" b="1">
                <a:solidFill>
                  <a:srgbClr val="000000"/>
                </a:solidFill>
                <a:latin typeface="Poppins Medium"/>
                <a:ea typeface="Poppins Medium"/>
                <a:cs typeface="Poppins Medium"/>
                <a:sym typeface="Poppins Medium"/>
              </a:rPr>
              <a:t> usual responses from the applicant like: applicant does not want to discuss accommodations or refuses all supports offered. </a:t>
            </a:r>
          </a:p>
        </p:txBody>
      </p:sp>
      <p:sp>
        <p:nvSpPr>
          <p:cNvPr id="11" name="TextBox 11"/>
          <p:cNvSpPr txBox="1"/>
          <p:nvPr/>
        </p:nvSpPr>
        <p:spPr>
          <a:xfrm>
            <a:off x="1312297" y="6278204"/>
            <a:ext cx="6841402" cy="309245"/>
          </a:xfrm>
          <a:prstGeom prst="rect">
            <a:avLst/>
          </a:prstGeom>
        </p:spPr>
        <p:txBody>
          <a:bodyPr lIns="0" tIns="0" rIns="0" bIns="0" rtlCol="0" anchor="t">
            <a:spAutoFit/>
          </a:bodyPr>
          <a:lstStyle/>
          <a:p>
            <a:pPr algn="ctr">
              <a:lnSpc>
                <a:spcPts val="2380"/>
              </a:lnSpc>
            </a:pPr>
            <a:r>
              <a:rPr lang="en-US" sz="1700" b="1" u="sng">
                <a:solidFill>
                  <a:srgbClr val="FF0000"/>
                </a:solidFill>
                <a:latin typeface="Poppins Bold"/>
                <a:ea typeface="Poppins Bold"/>
                <a:cs typeface="Poppins Bold"/>
                <a:sym typeface="Poppins Bold"/>
              </a:rPr>
              <a:t>Leave this box blank </a:t>
            </a:r>
            <a:r>
              <a:rPr lang="en-US" sz="1700" b="1">
                <a:solidFill>
                  <a:srgbClr val="FF0000"/>
                </a:solidFill>
                <a:latin typeface="Poppins Bold"/>
                <a:ea typeface="Poppins Bold"/>
                <a:cs typeface="Poppins Bold"/>
                <a:sym typeface="Poppins Bold"/>
              </a:rPr>
              <a:t>if it doesn’t apply to the applicant!</a:t>
            </a:r>
          </a:p>
        </p:txBody>
      </p:sp>
      <p:sp>
        <p:nvSpPr>
          <p:cNvPr id="12" name="Slide Number Placeholder 11">
            <a:extLst>
              <a:ext uri="{FF2B5EF4-FFF2-40B4-BE49-F238E27FC236}">
                <a16:creationId xmlns:a16="http://schemas.microsoft.com/office/drawing/2014/main" id="{11477406-EF2C-DB98-261C-ADE7471D060F}"/>
              </a:ext>
            </a:extLst>
          </p:cNvPr>
          <p:cNvSpPr>
            <a:spLocks noGrp="1"/>
          </p:cNvSpPr>
          <p:nvPr>
            <p:ph type="sldNum" sz="quarter" idx="12"/>
          </p:nvPr>
        </p:nvSpPr>
        <p:spPr>
          <a:xfrm>
            <a:off x="7543800" y="6721475"/>
            <a:ext cx="2133600" cy="365125"/>
          </a:xfrm>
        </p:spPr>
        <p:txBody>
          <a:bodyPr/>
          <a:lstStyle/>
          <a:p>
            <a:fld id="{B6F15528-21DE-4FAA-801E-634DDDAF4B2B}" type="slidenum">
              <a:rPr lang="en-US" smtClean="0">
                <a:solidFill>
                  <a:schemeClr val="bg1"/>
                </a:solidFill>
              </a:rPr>
              <a:pPr/>
              <a:t>36</a:t>
            </a:fld>
            <a:endParaRPr lang="en-US"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AutoShape 4"/>
          <p:cNvSpPr/>
          <p:nvPr/>
        </p:nvSpPr>
        <p:spPr>
          <a:xfrm>
            <a:off x="5256399" y="660990"/>
            <a:ext cx="4497201" cy="28575"/>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AutoShape 5"/>
          <p:cNvSpPr/>
          <p:nvPr/>
        </p:nvSpPr>
        <p:spPr>
          <a:xfrm>
            <a:off x="386568" y="1724473"/>
            <a:ext cx="3546507" cy="0"/>
          </a:xfrm>
          <a:prstGeom prst="line">
            <a:avLst/>
          </a:prstGeom>
          <a:ln w="57150" cap="flat">
            <a:solidFill>
              <a:srgbClr val="FFDE59"/>
            </a:solidFill>
            <a:prstDash val="solid"/>
            <a:headEnd type="none" w="sm" len="sm"/>
            <a:tailEnd type="none" w="sm" len="sm"/>
          </a:ln>
        </p:spPr>
        <p:txBody>
          <a:bodyPr/>
          <a:lstStyle/>
          <a:p>
            <a:endParaRPr lang="en-US"/>
          </a:p>
        </p:txBody>
      </p:sp>
      <p:sp>
        <p:nvSpPr>
          <p:cNvPr id="6" name="AutoShape 6"/>
          <p:cNvSpPr/>
          <p:nvPr/>
        </p:nvSpPr>
        <p:spPr>
          <a:xfrm>
            <a:off x="4781905" y="1724473"/>
            <a:ext cx="3546507"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7" name="Group 7"/>
          <p:cNvGrpSpPr/>
          <p:nvPr/>
        </p:nvGrpSpPr>
        <p:grpSpPr>
          <a:xfrm>
            <a:off x="5034913" y="4885024"/>
            <a:ext cx="4188216" cy="1233234"/>
            <a:chOff x="0" y="0"/>
            <a:chExt cx="631043" cy="185813"/>
          </a:xfrm>
        </p:grpSpPr>
        <p:sp>
          <p:nvSpPr>
            <p:cNvPr id="8" name="Freeform 8"/>
            <p:cNvSpPr/>
            <p:nvPr/>
          </p:nvSpPr>
          <p:spPr>
            <a:xfrm>
              <a:off x="0" y="0"/>
              <a:ext cx="631043" cy="185813"/>
            </a:xfrm>
            <a:custGeom>
              <a:avLst/>
              <a:gdLst/>
              <a:ahLst/>
              <a:cxnLst/>
              <a:rect l="l" t="t" r="r" b="b"/>
              <a:pathLst>
                <a:path w="631043" h="185813">
                  <a:moveTo>
                    <a:pt x="31425" y="0"/>
                  </a:moveTo>
                  <a:lnTo>
                    <a:pt x="599618" y="0"/>
                  </a:lnTo>
                  <a:cubicBezTo>
                    <a:pt x="616973" y="0"/>
                    <a:pt x="631043" y="14069"/>
                    <a:pt x="631043" y="31425"/>
                  </a:cubicBezTo>
                  <a:lnTo>
                    <a:pt x="631043" y="154388"/>
                  </a:lnTo>
                  <a:cubicBezTo>
                    <a:pt x="631043" y="171743"/>
                    <a:pt x="616973" y="185813"/>
                    <a:pt x="599618" y="185813"/>
                  </a:cubicBezTo>
                  <a:lnTo>
                    <a:pt x="31425" y="185813"/>
                  </a:lnTo>
                  <a:cubicBezTo>
                    <a:pt x="14069" y="185813"/>
                    <a:pt x="0" y="171743"/>
                    <a:pt x="0" y="154388"/>
                  </a:cubicBezTo>
                  <a:lnTo>
                    <a:pt x="0" y="31425"/>
                  </a:lnTo>
                  <a:cubicBezTo>
                    <a:pt x="0" y="14069"/>
                    <a:pt x="14069" y="0"/>
                    <a:pt x="31425" y="0"/>
                  </a:cubicBezTo>
                  <a:close/>
                </a:path>
              </a:pathLst>
            </a:custGeom>
            <a:solidFill>
              <a:srgbClr val="9CD32C"/>
            </a:solidFill>
            <a:ln cap="sq">
              <a:noFill/>
              <a:prstDash val="solid"/>
              <a:miter/>
            </a:ln>
          </p:spPr>
          <p:txBody>
            <a:bodyPr/>
            <a:lstStyle/>
            <a:p>
              <a:endParaRPr lang="en-US"/>
            </a:p>
          </p:txBody>
        </p:sp>
        <p:sp>
          <p:nvSpPr>
            <p:cNvPr id="9" name="TextBox 9"/>
            <p:cNvSpPr txBox="1"/>
            <p:nvPr/>
          </p:nvSpPr>
          <p:spPr>
            <a:xfrm>
              <a:off x="0" y="-76200"/>
              <a:ext cx="631043" cy="262013"/>
            </a:xfrm>
            <a:prstGeom prst="rect">
              <a:avLst/>
            </a:prstGeom>
          </p:spPr>
          <p:txBody>
            <a:bodyPr lIns="50800" tIns="50800" rIns="50800" bIns="50800" rtlCol="0" anchor="ctr"/>
            <a:lstStyle/>
            <a:p>
              <a:pPr algn="ctr">
                <a:lnSpc>
                  <a:spcPts val="2563"/>
                </a:lnSpc>
              </a:pPr>
              <a:endParaRPr/>
            </a:p>
          </p:txBody>
        </p:sp>
      </p:grpSp>
      <p:sp>
        <p:nvSpPr>
          <p:cNvPr id="10" name="TextBox 10"/>
          <p:cNvSpPr txBox="1"/>
          <p:nvPr/>
        </p:nvSpPr>
        <p:spPr>
          <a:xfrm>
            <a:off x="197989" y="338960"/>
            <a:ext cx="8428901"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Section 6: Summaries</a:t>
            </a:r>
          </a:p>
        </p:txBody>
      </p:sp>
      <p:sp>
        <p:nvSpPr>
          <p:cNvPr id="11" name="TextBox 11"/>
          <p:cNvSpPr txBox="1"/>
          <p:nvPr/>
        </p:nvSpPr>
        <p:spPr>
          <a:xfrm>
            <a:off x="386568" y="2440909"/>
            <a:ext cx="3998252" cy="2957957"/>
          </a:xfrm>
          <a:prstGeom prst="rect">
            <a:avLst/>
          </a:prstGeom>
        </p:spPr>
        <p:txBody>
          <a:bodyPr lIns="0" tIns="0" rIns="0" bIns="0" rtlCol="0" anchor="t">
            <a:spAutoFit/>
          </a:bodyPr>
          <a:lstStyle/>
          <a:p>
            <a:pPr marL="397252" lvl="1" indent="-198626" algn="l">
              <a:lnSpc>
                <a:spcPts val="2391"/>
              </a:lnSpc>
              <a:buFont typeface="Arial"/>
              <a:buChar char="•"/>
            </a:pPr>
            <a:r>
              <a:rPr lang="en-US" sz="1839">
                <a:solidFill>
                  <a:srgbClr val="000000"/>
                </a:solidFill>
                <a:latin typeface="Poppins"/>
                <a:ea typeface="Poppins"/>
                <a:cs typeface="Poppins"/>
                <a:sym typeface="Poppins"/>
              </a:rPr>
              <a:t>General recap of the information supporting the recommendation of denial. </a:t>
            </a:r>
          </a:p>
          <a:p>
            <a:pPr algn="l">
              <a:lnSpc>
                <a:spcPts val="2391"/>
              </a:lnSpc>
            </a:pPr>
            <a:endParaRPr lang="en-US" sz="1839">
              <a:solidFill>
                <a:srgbClr val="000000"/>
              </a:solidFill>
              <a:latin typeface="Poppins"/>
              <a:ea typeface="Poppins"/>
              <a:cs typeface="Poppins"/>
              <a:sym typeface="Poppins"/>
            </a:endParaRPr>
          </a:p>
          <a:p>
            <a:pPr marL="397252" lvl="1" indent="-198626" algn="l">
              <a:lnSpc>
                <a:spcPts val="2391"/>
              </a:lnSpc>
              <a:buFont typeface="Arial"/>
              <a:buChar char="•"/>
            </a:pPr>
            <a:r>
              <a:rPr lang="en-US" sz="1839">
                <a:solidFill>
                  <a:srgbClr val="000000"/>
                </a:solidFill>
                <a:latin typeface="Poppins"/>
                <a:ea typeface="Poppins"/>
                <a:cs typeface="Poppins"/>
                <a:sym typeface="Poppins"/>
              </a:rPr>
              <a:t>No need to summarize all clinical information. </a:t>
            </a:r>
            <a:r>
              <a:rPr lang="en-US" sz="1839" b="1">
                <a:solidFill>
                  <a:srgbClr val="000000"/>
                </a:solidFill>
                <a:latin typeface="Poppins Bold"/>
                <a:ea typeface="Poppins Bold"/>
                <a:cs typeface="Poppins Bold"/>
                <a:sym typeface="Poppins Bold"/>
              </a:rPr>
              <a:t>Focus on the behaviors and symptoms that are concerns. </a:t>
            </a:r>
          </a:p>
          <a:p>
            <a:pPr algn="l">
              <a:lnSpc>
                <a:spcPts val="2391"/>
              </a:lnSpc>
            </a:pPr>
            <a:endParaRPr lang="en-US" sz="1839" b="1">
              <a:solidFill>
                <a:srgbClr val="000000"/>
              </a:solidFill>
              <a:latin typeface="Poppins Bold"/>
              <a:ea typeface="Poppins Bold"/>
              <a:cs typeface="Poppins Bold"/>
              <a:sym typeface="Poppins Bold"/>
            </a:endParaRPr>
          </a:p>
          <a:p>
            <a:pPr marL="397252" lvl="1" indent="-198626" algn="l">
              <a:lnSpc>
                <a:spcPts val="2391"/>
              </a:lnSpc>
              <a:buFont typeface="Arial"/>
              <a:buChar char="•"/>
            </a:pPr>
            <a:r>
              <a:rPr lang="en-US" sz="1839" b="1">
                <a:solidFill>
                  <a:srgbClr val="2D8BBA"/>
                </a:solidFill>
                <a:latin typeface="Poppins Bold"/>
                <a:ea typeface="Poppins Bold"/>
                <a:cs typeface="Poppins Bold"/>
                <a:sym typeface="Poppins Bold"/>
              </a:rPr>
              <a:t>Big Picture or Bottom Line</a:t>
            </a:r>
          </a:p>
        </p:txBody>
      </p:sp>
      <p:sp>
        <p:nvSpPr>
          <p:cNvPr id="12" name="TextBox 12"/>
          <p:cNvSpPr txBox="1"/>
          <p:nvPr/>
        </p:nvSpPr>
        <p:spPr>
          <a:xfrm>
            <a:off x="386568" y="1920209"/>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6A: Clinical Summary</a:t>
            </a:r>
          </a:p>
        </p:txBody>
      </p:sp>
      <p:sp>
        <p:nvSpPr>
          <p:cNvPr id="13" name="TextBox 13"/>
          <p:cNvSpPr txBox="1"/>
          <p:nvPr/>
        </p:nvSpPr>
        <p:spPr>
          <a:xfrm>
            <a:off x="4781905" y="1920209"/>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6B: DAP Summary</a:t>
            </a:r>
          </a:p>
        </p:txBody>
      </p:sp>
      <p:sp>
        <p:nvSpPr>
          <p:cNvPr id="14" name="TextBox 14"/>
          <p:cNvSpPr txBox="1"/>
          <p:nvPr/>
        </p:nvSpPr>
        <p:spPr>
          <a:xfrm>
            <a:off x="4781905" y="2431384"/>
            <a:ext cx="3998252" cy="2082165"/>
          </a:xfrm>
          <a:prstGeom prst="rect">
            <a:avLst/>
          </a:prstGeom>
        </p:spPr>
        <p:txBody>
          <a:bodyPr lIns="0" tIns="0" rIns="0" bIns="0" rtlCol="0" anchor="t">
            <a:spAutoFit/>
          </a:bodyPr>
          <a:lstStyle/>
          <a:p>
            <a:pPr marL="388620" lvl="1" indent="-194310" algn="l">
              <a:lnSpc>
                <a:spcPts val="2340"/>
              </a:lnSpc>
              <a:buFont typeface="Arial"/>
              <a:buChar char="•"/>
            </a:pPr>
            <a:r>
              <a:rPr lang="en-US" sz="1800">
                <a:solidFill>
                  <a:srgbClr val="000000"/>
                </a:solidFill>
                <a:latin typeface="Poppins"/>
                <a:ea typeface="Poppins"/>
                <a:cs typeface="Poppins"/>
                <a:sym typeface="Poppins"/>
              </a:rPr>
              <a:t>Statement explaining why the accommodations identified are not sufficient to reduce the barriers to enrollment. </a:t>
            </a:r>
          </a:p>
          <a:p>
            <a:pPr algn="l">
              <a:lnSpc>
                <a:spcPts val="2340"/>
              </a:lnSpc>
            </a:pPr>
            <a:endParaRPr lang="en-US" sz="1800">
              <a:solidFill>
                <a:srgbClr val="000000"/>
              </a:solidFill>
              <a:latin typeface="Poppins"/>
              <a:ea typeface="Poppins"/>
              <a:cs typeface="Poppins"/>
              <a:sym typeface="Poppins"/>
            </a:endParaRPr>
          </a:p>
          <a:p>
            <a:pPr marL="388620" lvl="1" indent="-194310" algn="l">
              <a:lnSpc>
                <a:spcPts val="2340"/>
              </a:lnSpc>
              <a:buFont typeface="Arial"/>
              <a:buChar char="•"/>
            </a:pPr>
            <a:r>
              <a:rPr lang="en-US" sz="1800">
                <a:solidFill>
                  <a:srgbClr val="000000"/>
                </a:solidFill>
                <a:latin typeface="Poppins"/>
                <a:ea typeface="Poppins"/>
                <a:cs typeface="Poppins"/>
                <a:sym typeface="Poppins"/>
              </a:rPr>
              <a:t>Keep it simple and focused on accommodations. </a:t>
            </a:r>
          </a:p>
        </p:txBody>
      </p:sp>
      <p:sp>
        <p:nvSpPr>
          <p:cNvPr id="15" name="TextBox 15"/>
          <p:cNvSpPr txBox="1"/>
          <p:nvPr/>
        </p:nvSpPr>
        <p:spPr>
          <a:xfrm>
            <a:off x="5256399" y="5023168"/>
            <a:ext cx="3745244" cy="899795"/>
          </a:xfrm>
          <a:prstGeom prst="rect">
            <a:avLst/>
          </a:prstGeom>
        </p:spPr>
        <p:txBody>
          <a:bodyPr lIns="0" tIns="0" rIns="0" bIns="0" rtlCol="0" anchor="t">
            <a:spAutoFit/>
          </a:bodyPr>
          <a:lstStyle/>
          <a:p>
            <a:pPr algn="l">
              <a:lnSpc>
                <a:spcPts val="2380"/>
              </a:lnSpc>
            </a:pPr>
            <a:r>
              <a:rPr lang="en-US" sz="1700" b="1" u="sng">
                <a:solidFill>
                  <a:srgbClr val="156082"/>
                </a:solidFill>
                <a:latin typeface="Poppins Bold"/>
                <a:ea typeface="Poppins Bold"/>
                <a:cs typeface="Poppins Bold"/>
                <a:sym typeface="Poppins Bold"/>
                <a:hlinkClick r:id="rId3" tooltip="https://supportservices.jobcorps.gov/health/Documents/MentalHealth/5-AFR%20Tools%20Form%202-05%20HCNA%20Template%20Items%20-%20March%202024.docx"/>
              </a:rPr>
              <a:t>HCNA Template Items</a:t>
            </a:r>
            <a:r>
              <a:rPr lang="en-US" sz="1700" b="1">
                <a:solidFill>
                  <a:srgbClr val="156082"/>
                </a:solidFill>
                <a:latin typeface="Poppins Medium"/>
                <a:ea typeface="Poppins Medium"/>
                <a:cs typeface="Poppins Medium"/>
                <a:sym typeface="Poppins Medium"/>
              </a:rPr>
              <a:t> </a:t>
            </a:r>
            <a:r>
              <a:rPr lang="en-US" sz="1700" b="1">
                <a:solidFill>
                  <a:srgbClr val="000000"/>
                </a:solidFill>
                <a:latin typeface="Poppins Medium"/>
                <a:ea typeface="Poppins Medium"/>
                <a:cs typeface="Poppins Medium"/>
                <a:sym typeface="Poppins Medium"/>
              </a:rPr>
              <a:t>provides many examples that you can pull into your HCNA. </a:t>
            </a:r>
          </a:p>
        </p:txBody>
      </p:sp>
      <p:sp>
        <p:nvSpPr>
          <p:cNvPr id="16" name="Slide Number Placeholder 15">
            <a:extLst>
              <a:ext uri="{FF2B5EF4-FFF2-40B4-BE49-F238E27FC236}">
                <a16:creationId xmlns:a16="http://schemas.microsoft.com/office/drawing/2014/main" id="{D0CA23F1-CF07-FD7C-ABCD-8AA2A01D40F2}"/>
              </a:ext>
            </a:extLst>
          </p:cNvPr>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Freeform 4"/>
          <p:cNvSpPr/>
          <p:nvPr/>
        </p:nvSpPr>
        <p:spPr>
          <a:xfrm>
            <a:off x="568434" y="1614575"/>
            <a:ext cx="8643980" cy="4830838"/>
          </a:xfrm>
          <a:custGeom>
            <a:avLst/>
            <a:gdLst/>
            <a:ahLst/>
            <a:cxnLst/>
            <a:rect l="l" t="t" r="r" b="b"/>
            <a:pathLst>
              <a:path w="8643980" h="4830838">
                <a:moveTo>
                  <a:pt x="0" y="0"/>
                </a:moveTo>
                <a:lnTo>
                  <a:pt x="8643980" y="0"/>
                </a:lnTo>
                <a:lnTo>
                  <a:pt x="8643980" y="4830838"/>
                </a:lnTo>
                <a:lnTo>
                  <a:pt x="0" y="4830838"/>
                </a:lnTo>
                <a:lnTo>
                  <a:pt x="0" y="0"/>
                </a:lnTo>
                <a:close/>
              </a:path>
            </a:pathLst>
          </a:custGeom>
          <a:blipFill>
            <a:blip r:embed="rId3"/>
            <a:stretch>
              <a:fillRect/>
            </a:stretch>
          </a:blipFill>
        </p:spPr>
        <p:txBody>
          <a:bodyPr/>
          <a:lstStyle/>
          <a:p>
            <a:endParaRPr lang="en-US"/>
          </a:p>
        </p:txBody>
      </p:sp>
      <p:grpSp>
        <p:nvGrpSpPr>
          <p:cNvPr id="5" name="Group 5"/>
          <p:cNvGrpSpPr/>
          <p:nvPr/>
        </p:nvGrpSpPr>
        <p:grpSpPr>
          <a:xfrm>
            <a:off x="3607292" y="4108280"/>
            <a:ext cx="1662218" cy="427400"/>
            <a:chOff x="0" y="0"/>
            <a:chExt cx="615636" cy="158296"/>
          </a:xfrm>
        </p:grpSpPr>
        <p:sp>
          <p:nvSpPr>
            <p:cNvPr id="6" name="Freeform 6"/>
            <p:cNvSpPr/>
            <p:nvPr/>
          </p:nvSpPr>
          <p:spPr>
            <a:xfrm>
              <a:off x="0" y="0"/>
              <a:ext cx="615636" cy="158296"/>
            </a:xfrm>
            <a:custGeom>
              <a:avLst/>
              <a:gdLst/>
              <a:ahLst/>
              <a:cxnLst/>
              <a:rect l="l" t="t" r="r" b="b"/>
              <a:pathLst>
                <a:path w="615636" h="158296">
                  <a:moveTo>
                    <a:pt x="0" y="0"/>
                  </a:moveTo>
                  <a:lnTo>
                    <a:pt x="615636" y="0"/>
                  </a:lnTo>
                  <a:lnTo>
                    <a:pt x="615636" y="158296"/>
                  </a:lnTo>
                  <a:lnTo>
                    <a:pt x="0" y="158296"/>
                  </a:lnTo>
                  <a:close/>
                </a:path>
              </a:pathLst>
            </a:custGeom>
            <a:solidFill>
              <a:srgbClr val="000000">
                <a:alpha val="0"/>
              </a:srgbClr>
            </a:solidFill>
            <a:ln w="57150" cap="sq">
              <a:solidFill>
                <a:srgbClr val="9CD32C"/>
              </a:solidFill>
              <a:prstDash val="solid"/>
              <a:miter/>
            </a:ln>
          </p:spPr>
          <p:txBody>
            <a:bodyPr/>
            <a:lstStyle/>
            <a:p>
              <a:endParaRPr lang="en-US"/>
            </a:p>
          </p:txBody>
        </p:sp>
        <p:sp>
          <p:nvSpPr>
            <p:cNvPr id="7" name="TextBox 7"/>
            <p:cNvSpPr txBox="1"/>
            <p:nvPr/>
          </p:nvSpPr>
          <p:spPr>
            <a:xfrm>
              <a:off x="0" y="-57150"/>
              <a:ext cx="615636" cy="215446"/>
            </a:xfrm>
            <a:prstGeom prst="rect">
              <a:avLst/>
            </a:prstGeom>
          </p:spPr>
          <p:txBody>
            <a:bodyPr lIns="50800" tIns="50800" rIns="50800" bIns="50800" rtlCol="0" anchor="ctr"/>
            <a:lstStyle/>
            <a:p>
              <a:pPr algn="ctr">
                <a:lnSpc>
                  <a:spcPts val="2520"/>
                </a:lnSpc>
              </a:pPr>
              <a:endParaRPr/>
            </a:p>
          </p:txBody>
        </p:sp>
      </p:grpSp>
      <p:sp>
        <p:nvSpPr>
          <p:cNvPr id="8" name="TextBox 8"/>
          <p:cNvSpPr txBox="1"/>
          <p:nvPr/>
        </p:nvSpPr>
        <p:spPr>
          <a:xfrm>
            <a:off x="197989" y="338960"/>
            <a:ext cx="9290042" cy="514350"/>
          </a:xfrm>
          <a:prstGeom prst="rect">
            <a:avLst/>
          </a:prstGeom>
        </p:spPr>
        <p:txBody>
          <a:bodyPr lIns="0" tIns="0" rIns="0" bIns="0" rtlCol="0" anchor="t">
            <a:spAutoFit/>
          </a:bodyPr>
          <a:lstStyle/>
          <a:p>
            <a:pPr algn="l">
              <a:lnSpc>
                <a:spcPts val="4200"/>
              </a:lnSpc>
            </a:pPr>
            <a:r>
              <a:rPr lang="en-US" sz="3000" b="1">
                <a:solidFill>
                  <a:srgbClr val="FFFFFF"/>
                </a:solidFill>
                <a:latin typeface="Montserrat Ultra-Bold"/>
                <a:ea typeface="Montserrat Ultra-Bold"/>
                <a:cs typeface="Montserrat Ultra-Bold"/>
                <a:sym typeface="Montserrat Ultra-Bold"/>
              </a:rPr>
              <a:t>Section 7: Alternate Center Recommendation</a:t>
            </a:r>
          </a:p>
        </p:txBody>
      </p:sp>
      <p:grpSp>
        <p:nvGrpSpPr>
          <p:cNvPr id="9" name="Group 9"/>
          <p:cNvGrpSpPr/>
          <p:nvPr/>
        </p:nvGrpSpPr>
        <p:grpSpPr>
          <a:xfrm>
            <a:off x="568434" y="5012222"/>
            <a:ext cx="8643980" cy="1554491"/>
            <a:chOff x="0" y="0"/>
            <a:chExt cx="3201474" cy="575737"/>
          </a:xfrm>
        </p:grpSpPr>
        <p:sp>
          <p:nvSpPr>
            <p:cNvPr id="10" name="Freeform 10"/>
            <p:cNvSpPr/>
            <p:nvPr/>
          </p:nvSpPr>
          <p:spPr>
            <a:xfrm>
              <a:off x="0" y="0"/>
              <a:ext cx="3201474" cy="575737"/>
            </a:xfrm>
            <a:custGeom>
              <a:avLst/>
              <a:gdLst/>
              <a:ahLst/>
              <a:cxnLst/>
              <a:rect l="l" t="t" r="r" b="b"/>
              <a:pathLst>
                <a:path w="3201474" h="575737">
                  <a:moveTo>
                    <a:pt x="0" y="0"/>
                  </a:moveTo>
                  <a:lnTo>
                    <a:pt x="3201474" y="0"/>
                  </a:lnTo>
                  <a:lnTo>
                    <a:pt x="3201474" y="575737"/>
                  </a:lnTo>
                  <a:lnTo>
                    <a:pt x="0" y="575737"/>
                  </a:lnTo>
                  <a:close/>
                </a:path>
              </a:pathLst>
            </a:custGeom>
            <a:solidFill>
              <a:srgbClr val="000000">
                <a:alpha val="0"/>
              </a:srgbClr>
            </a:solidFill>
            <a:ln w="57150" cap="sq">
              <a:solidFill>
                <a:srgbClr val="9CD32C"/>
              </a:solidFill>
              <a:prstDash val="solid"/>
              <a:miter/>
            </a:ln>
          </p:spPr>
          <p:txBody>
            <a:bodyPr/>
            <a:lstStyle/>
            <a:p>
              <a:endParaRPr lang="en-US"/>
            </a:p>
          </p:txBody>
        </p:sp>
        <p:sp>
          <p:nvSpPr>
            <p:cNvPr id="11" name="TextBox 11"/>
            <p:cNvSpPr txBox="1"/>
            <p:nvPr/>
          </p:nvSpPr>
          <p:spPr>
            <a:xfrm>
              <a:off x="0" y="-57150"/>
              <a:ext cx="3201474" cy="632887"/>
            </a:xfrm>
            <a:prstGeom prst="rect">
              <a:avLst/>
            </a:prstGeom>
          </p:spPr>
          <p:txBody>
            <a:bodyPr lIns="50800" tIns="50800" rIns="50800" bIns="50800" rtlCol="0" anchor="ctr"/>
            <a:lstStyle/>
            <a:p>
              <a:pPr algn="ctr">
                <a:lnSpc>
                  <a:spcPts val="2520"/>
                </a:lnSpc>
              </a:pPr>
              <a:endParaRPr/>
            </a:p>
          </p:txBody>
        </p:sp>
      </p:grpSp>
      <p:sp>
        <p:nvSpPr>
          <p:cNvPr id="12" name="Slide Number Placeholder 11">
            <a:extLst>
              <a:ext uri="{FF2B5EF4-FFF2-40B4-BE49-F238E27FC236}">
                <a16:creationId xmlns:a16="http://schemas.microsoft.com/office/drawing/2014/main" id="{04D07352-67B9-DA5C-23FF-31D93D7D0A01}"/>
              </a:ext>
            </a:extLst>
          </p:cNvPr>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0"/>
            <a:ext cx="9832787" cy="1321979"/>
            <a:chOff x="0" y="0"/>
            <a:chExt cx="6236536" cy="838477"/>
          </a:xfrm>
        </p:grpSpPr>
        <p:sp>
          <p:nvSpPr>
            <p:cNvPr id="3" name="Freeform 3"/>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4" name="Freeform 4"/>
          <p:cNvSpPr/>
          <p:nvPr/>
        </p:nvSpPr>
        <p:spPr>
          <a:xfrm>
            <a:off x="498544" y="1856693"/>
            <a:ext cx="8756511" cy="4072633"/>
          </a:xfrm>
          <a:custGeom>
            <a:avLst/>
            <a:gdLst/>
            <a:ahLst/>
            <a:cxnLst/>
            <a:rect l="l" t="t" r="r" b="b"/>
            <a:pathLst>
              <a:path w="8756511" h="4072633">
                <a:moveTo>
                  <a:pt x="0" y="0"/>
                </a:moveTo>
                <a:lnTo>
                  <a:pt x="8756512" y="0"/>
                </a:lnTo>
                <a:lnTo>
                  <a:pt x="8756512" y="4072633"/>
                </a:lnTo>
                <a:lnTo>
                  <a:pt x="0" y="4072633"/>
                </a:lnTo>
                <a:lnTo>
                  <a:pt x="0" y="0"/>
                </a:lnTo>
                <a:close/>
              </a:path>
            </a:pathLst>
          </a:custGeom>
          <a:blipFill>
            <a:blip r:embed="rId3"/>
            <a:stretch>
              <a:fillRect l="-280" r="-280"/>
            </a:stretch>
          </a:blipFill>
        </p:spPr>
        <p:txBody>
          <a:bodyPr/>
          <a:lstStyle/>
          <a:p>
            <a:endParaRPr lang="en-US"/>
          </a:p>
        </p:txBody>
      </p:sp>
      <p:sp>
        <p:nvSpPr>
          <p:cNvPr id="5" name="TextBox 5"/>
          <p:cNvSpPr txBox="1"/>
          <p:nvPr/>
        </p:nvSpPr>
        <p:spPr>
          <a:xfrm>
            <a:off x="197989" y="338960"/>
            <a:ext cx="9290042" cy="514350"/>
          </a:xfrm>
          <a:prstGeom prst="rect">
            <a:avLst/>
          </a:prstGeom>
        </p:spPr>
        <p:txBody>
          <a:bodyPr lIns="0" tIns="0" rIns="0" bIns="0" rtlCol="0" anchor="t">
            <a:spAutoFit/>
          </a:bodyPr>
          <a:lstStyle/>
          <a:p>
            <a:pPr algn="l">
              <a:lnSpc>
                <a:spcPts val="4200"/>
              </a:lnSpc>
            </a:pPr>
            <a:r>
              <a:rPr lang="en-US" sz="3000" b="1">
                <a:solidFill>
                  <a:srgbClr val="FFFFFF"/>
                </a:solidFill>
                <a:latin typeface="Montserrat Ultra-Bold"/>
                <a:ea typeface="Montserrat Ultra-Bold"/>
                <a:cs typeface="Montserrat Ultra-Bold"/>
                <a:sym typeface="Montserrat Ultra-Bold"/>
              </a:rPr>
              <a:t>Signature Box with Attestation</a:t>
            </a:r>
          </a:p>
        </p:txBody>
      </p:sp>
      <p:grpSp>
        <p:nvGrpSpPr>
          <p:cNvPr id="6" name="Group 6"/>
          <p:cNvGrpSpPr/>
          <p:nvPr/>
        </p:nvGrpSpPr>
        <p:grpSpPr>
          <a:xfrm>
            <a:off x="2184901" y="6082736"/>
            <a:ext cx="5383797" cy="1001888"/>
            <a:chOff x="0" y="0"/>
            <a:chExt cx="811182" cy="150956"/>
          </a:xfrm>
        </p:grpSpPr>
        <p:sp>
          <p:nvSpPr>
            <p:cNvPr id="7" name="Freeform 7"/>
            <p:cNvSpPr/>
            <p:nvPr/>
          </p:nvSpPr>
          <p:spPr>
            <a:xfrm>
              <a:off x="0" y="0"/>
              <a:ext cx="811182" cy="150956"/>
            </a:xfrm>
            <a:custGeom>
              <a:avLst/>
              <a:gdLst/>
              <a:ahLst/>
              <a:cxnLst/>
              <a:rect l="l" t="t" r="r" b="b"/>
              <a:pathLst>
                <a:path w="811182" h="150956">
                  <a:moveTo>
                    <a:pt x="24446" y="0"/>
                  </a:moveTo>
                  <a:lnTo>
                    <a:pt x="786736" y="0"/>
                  </a:lnTo>
                  <a:cubicBezTo>
                    <a:pt x="800237" y="0"/>
                    <a:pt x="811182" y="10945"/>
                    <a:pt x="811182" y="24446"/>
                  </a:cubicBezTo>
                  <a:lnTo>
                    <a:pt x="811182" y="126509"/>
                  </a:lnTo>
                  <a:cubicBezTo>
                    <a:pt x="811182" y="140011"/>
                    <a:pt x="800237" y="150956"/>
                    <a:pt x="786736" y="150956"/>
                  </a:cubicBezTo>
                  <a:lnTo>
                    <a:pt x="24446" y="150956"/>
                  </a:lnTo>
                  <a:cubicBezTo>
                    <a:pt x="10945" y="150956"/>
                    <a:pt x="0" y="140011"/>
                    <a:pt x="0" y="126509"/>
                  </a:cubicBezTo>
                  <a:lnTo>
                    <a:pt x="0" y="24446"/>
                  </a:lnTo>
                  <a:cubicBezTo>
                    <a:pt x="0" y="10945"/>
                    <a:pt x="10945" y="0"/>
                    <a:pt x="24446" y="0"/>
                  </a:cubicBezTo>
                  <a:close/>
                </a:path>
              </a:pathLst>
            </a:custGeom>
            <a:solidFill>
              <a:srgbClr val="27A7CE">
                <a:alpha val="78824"/>
              </a:srgbClr>
            </a:solidFill>
            <a:ln w="19050" cap="sq">
              <a:solidFill>
                <a:srgbClr val="000000">
                  <a:alpha val="78824"/>
                </a:srgbClr>
              </a:solidFill>
              <a:prstDash val="solid"/>
              <a:miter/>
            </a:ln>
          </p:spPr>
          <p:txBody>
            <a:bodyPr/>
            <a:lstStyle/>
            <a:p>
              <a:endParaRPr lang="en-US"/>
            </a:p>
          </p:txBody>
        </p:sp>
        <p:sp>
          <p:nvSpPr>
            <p:cNvPr id="8" name="TextBox 8"/>
            <p:cNvSpPr txBox="1"/>
            <p:nvPr/>
          </p:nvSpPr>
          <p:spPr>
            <a:xfrm>
              <a:off x="0" y="-76200"/>
              <a:ext cx="811182" cy="227156"/>
            </a:xfrm>
            <a:prstGeom prst="rect">
              <a:avLst/>
            </a:prstGeom>
          </p:spPr>
          <p:txBody>
            <a:bodyPr lIns="50800" tIns="50800" rIns="50800" bIns="50800" rtlCol="0" anchor="ctr"/>
            <a:lstStyle/>
            <a:p>
              <a:pPr algn="ctr">
                <a:lnSpc>
                  <a:spcPts val="2563"/>
                </a:lnSpc>
              </a:pPr>
              <a:endParaRPr/>
            </a:p>
          </p:txBody>
        </p:sp>
      </p:grpSp>
      <p:sp>
        <p:nvSpPr>
          <p:cNvPr id="9" name="TextBox 9"/>
          <p:cNvSpPr txBox="1"/>
          <p:nvPr/>
        </p:nvSpPr>
        <p:spPr>
          <a:xfrm>
            <a:off x="2238955" y="6252845"/>
            <a:ext cx="5275690" cy="604520"/>
          </a:xfrm>
          <a:prstGeom prst="rect">
            <a:avLst/>
          </a:prstGeom>
        </p:spPr>
        <p:txBody>
          <a:bodyPr lIns="0" tIns="0" rIns="0" bIns="0" rtlCol="0" anchor="t">
            <a:spAutoFit/>
          </a:bodyPr>
          <a:lstStyle/>
          <a:p>
            <a:pPr algn="ctr">
              <a:lnSpc>
                <a:spcPts val="2380"/>
              </a:lnSpc>
            </a:pPr>
            <a:r>
              <a:rPr lang="en-US" sz="1700" b="1">
                <a:solidFill>
                  <a:srgbClr val="000000"/>
                </a:solidFill>
                <a:latin typeface="Poppins Bold"/>
                <a:ea typeface="Poppins Bold"/>
                <a:cs typeface="Poppins Bold"/>
                <a:sym typeface="Poppins Bold"/>
              </a:rPr>
              <a:t>Remember to </a:t>
            </a:r>
            <a:r>
              <a:rPr lang="en-US" sz="1700" b="1" u="sng">
                <a:solidFill>
                  <a:srgbClr val="000000"/>
                </a:solidFill>
                <a:latin typeface="Poppins Bold"/>
                <a:ea typeface="Poppins Bold"/>
                <a:cs typeface="Poppins Bold"/>
                <a:sym typeface="Poppins Bold"/>
              </a:rPr>
              <a:t>sign all updated versions</a:t>
            </a:r>
            <a:r>
              <a:rPr lang="en-US" sz="1700" b="1">
                <a:solidFill>
                  <a:srgbClr val="000000"/>
                </a:solidFill>
                <a:latin typeface="Poppins Bold"/>
                <a:ea typeface="Poppins Bold"/>
                <a:cs typeface="Poppins Bold"/>
                <a:sym typeface="Poppins Bold"/>
              </a:rPr>
              <a:t> of the HCNA uploaded to CIS! </a:t>
            </a:r>
          </a:p>
        </p:txBody>
      </p:sp>
      <p:sp>
        <p:nvSpPr>
          <p:cNvPr id="10" name="Slide Number Placeholder 9">
            <a:extLst>
              <a:ext uri="{FF2B5EF4-FFF2-40B4-BE49-F238E27FC236}">
                <a16:creationId xmlns:a16="http://schemas.microsoft.com/office/drawing/2014/main" id="{2C891F28-726D-B5AE-F210-4C7A48AA6A5D}"/>
              </a:ext>
            </a:extLst>
          </p:cNvPr>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51743" y="1831683"/>
            <a:ext cx="6450114" cy="0"/>
          </a:xfrm>
          <a:prstGeom prst="line">
            <a:avLst/>
          </a:prstGeom>
          <a:ln w="57150" cap="flat">
            <a:solidFill>
              <a:srgbClr val="FFDE59"/>
            </a:solidFill>
            <a:prstDash val="solid"/>
            <a:headEnd type="none" w="sm" len="sm"/>
            <a:tailEnd type="none" w="sm" len="sm"/>
          </a:ln>
        </p:spPr>
        <p:txBody>
          <a:bodyPr/>
          <a:lstStyle/>
          <a:p>
            <a:endParaRPr lang="en-US"/>
          </a:p>
        </p:txBody>
      </p:sp>
      <p:sp>
        <p:nvSpPr>
          <p:cNvPr id="3" name="Freeform 3"/>
          <p:cNvSpPr/>
          <p:nvPr/>
        </p:nvSpPr>
        <p:spPr>
          <a:xfrm>
            <a:off x="1416930" y="3320431"/>
            <a:ext cx="10050925" cy="2060440"/>
          </a:xfrm>
          <a:custGeom>
            <a:avLst/>
            <a:gdLst/>
            <a:ahLst/>
            <a:cxnLst/>
            <a:rect l="l" t="t" r="r" b="b"/>
            <a:pathLst>
              <a:path w="10050925" h="2060440">
                <a:moveTo>
                  <a:pt x="0" y="0"/>
                </a:moveTo>
                <a:lnTo>
                  <a:pt x="10050924" y="0"/>
                </a:lnTo>
                <a:lnTo>
                  <a:pt x="10050924" y="2060440"/>
                </a:lnTo>
                <a:lnTo>
                  <a:pt x="0" y="20604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TextBox 4"/>
          <p:cNvSpPr txBox="1"/>
          <p:nvPr/>
        </p:nvSpPr>
        <p:spPr>
          <a:xfrm>
            <a:off x="2157148" y="3551186"/>
            <a:ext cx="2290587" cy="1579880"/>
          </a:xfrm>
          <a:prstGeom prst="rect">
            <a:avLst/>
          </a:prstGeom>
        </p:spPr>
        <p:txBody>
          <a:bodyPr lIns="0" tIns="0" rIns="0" bIns="0" rtlCol="0" anchor="t">
            <a:spAutoFit/>
          </a:bodyPr>
          <a:lstStyle/>
          <a:p>
            <a:pPr algn="ctr">
              <a:lnSpc>
                <a:spcPts val="2170"/>
              </a:lnSpc>
            </a:pPr>
            <a:r>
              <a:rPr lang="en-US" sz="1550">
                <a:solidFill>
                  <a:srgbClr val="000000"/>
                </a:solidFill>
                <a:latin typeface="Poppins Medium"/>
                <a:ea typeface="Poppins Medium"/>
                <a:cs typeface="Poppins Medium"/>
                <a:sym typeface="Poppins Medium"/>
              </a:rPr>
              <a:t>QHPs consider whether accommodations would sufficiently remove or reduce barriers to enrollment.</a:t>
            </a:r>
          </a:p>
        </p:txBody>
      </p:sp>
      <p:sp>
        <p:nvSpPr>
          <p:cNvPr id="5" name="TextBox 5"/>
          <p:cNvSpPr txBox="1"/>
          <p:nvPr/>
        </p:nvSpPr>
        <p:spPr>
          <a:xfrm>
            <a:off x="5508416" y="3684536"/>
            <a:ext cx="2058797" cy="1313180"/>
          </a:xfrm>
          <a:prstGeom prst="rect">
            <a:avLst/>
          </a:prstGeom>
        </p:spPr>
        <p:txBody>
          <a:bodyPr lIns="0" tIns="0" rIns="0" bIns="0" rtlCol="0" anchor="t">
            <a:spAutoFit/>
          </a:bodyPr>
          <a:lstStyle/>
          <a:p>
            <a:pPr algn="ctr">
              <a:lnSpc>
                <a:spcPts val="2170"/>
              </a:lnSpc>
            </a:pPr>
            <a:r>
              <a:rPr lang="en-US" sz="1550">
                <a:solidFill>
                  <a:srgbClr val="000000"/>
                </a:solidFill>
                <a:latin typeface="Poppins Medium"/>
                <a:ea typeface="Poppins Medium"/>
                <a:cs typeface="Poppins Medium"/>
                <a:sym typeface="Poppins Medium"/>
              </a:rPr>
              <a:t>Recommendation of denial is forwarded to the RO for review. RO makes final enrollment decision. </a:t>
            </a:r>
          </a:p>
        </p:txBody>
      </p:sp>
      <p:sp>
        <p:nvSpPr>
          <p:cNvPr id="6" name="TextBox 6"/>
          <p:cNvSpPr txBox="1"/>
          <p:nvPr/>
        </p:nvSpPr>
        <p:spPr>
          <a:xfrm>
            <a:off x="5856777" y="2766444"/>
            <a:ext cx="681038"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8</a:t>
            </a:r>
          </a:p>
        </p:txBody>
      </p:sp>
      <p:grpSp>
        <p:nvGrpSpPr>
          <p:cNvPr id="7" name="Group 7"/>
          <p:cNvGrpSpPr/>
          <p:nvPr/>
        </p:nvGrpSpPr>
        <p:grpSpPr>
          <a:xfrm>
            <a:off x="8359253" y="3186311"/>
            <a:ext cx="2194560" cy="2194560"/>
            <a:chOff x="0" y="0"/>
            <a:chExt cx="812800" cy="812800"/>
          </a:xfrm>
        </p:grpSpPr>
        <p:sp>
          <p:nvSpPr>
            <p:cNvPr id="8" name="Freeform 8"/>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FFFFF"/>
            </a:solidFill>
          </p:spPr>
          <p:txBody>
            <a:bodyPr/>
            <a:lstStyle/>
            <a:p>
              <a:endParaRPr lang="en-US"/>
            </a:p>
          </p:txBody>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2563"/>
                </a:lnSpc>
              </a:pPr>
              <a:endParaRPr/>
            </a:p>
          </p:txBody>
        </p:sp>
      </p:grpSp>
      <p:grpSp>
        <p:nvGrpSpPr>
          <p:cNvPr id="10" name="Group 10"/>
          <p:cNvGrpSpPr/>
          <p:nvPr/>
        </p:nvGrpSpPr>
        <p:grpSpPr>
          <a:xfrm rot="-10800000">
            <a:off x="7559040" y="2861694"/>
            <a:ext cx="2194560" cy="1920240"/>
            <a:chOff x="0" y="0"/>
            <a:chExt cx="812800" cy="711200"/>
          </a:xfrm>
        </p:grpSpPr>
        <p:sp>
          <p:nvSpPr>
            <p:cNvPr id="11" name="Freeform 11"/>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US"/>
            </a:p>
          </p:txBody>
        </p:sp>
        <p:sp>
          <p:nvSpPr>
            <p:cNvPr id="12" name="TextBox 12"/>
            <p:cNvSpPr txBox="1"/>
            <p:nvPr/>
          </p:nvSpPr>
          <p:spPr>
            <a:xfrm>
              <a:off x="127000" y="254000"/>
              <a:ext cx="558800" cy="406400"/>
            </a:xfrm>
            <a:prstGeom prst="rect">
              <a:avLst/>
            </a:prstGeom>
          </p:spPr>
          <p:txBody>
            <a:bodyPr lIns="50800" tIns="50800" rIns="50800" bIns="50800" rtlCol="0" anchor="ctr"/>
            <a:lstStyle/>
            <a:p>
              <a:pPr algn="ctr">
                <a:lnSpc>
                  <a:spcPts val="2563"/>
                </a:lnSpc>
              </a:pPr>
              <a:endParaRPr/>
            </a:p>
          </p:txBody>
        </p:sp>
      </p:grpSp>
      <p:sp>
        <p:nvSpPr>
          <p:cNvPr id="13" name="TextBox 13"/>
          <p:cNvSpPr txBox="1"/>
          <p:nvPr/>
        </p:nvSpPr>
        <p:spPr>
          <a:xfrm>
            <a:off x="974014" y="904425"/>
            <a:ext cx="7805572"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Ultra-Bold"/>
                <a:ea typeface="Montserrat Ultra-Bold"/>
                <a:cs typeface="Montserrat Ultra-Bold"/>
                <a:sym typeface="Montserrat Ultra-Bold"/>
              </a:rPr>
              <a:t>Process Steps for Centers</a:t>
            </a:r>
          </a:p>
        </p:txBody>
      </p:sp>
      <p:grpSp>
        <p:nvGrpSpPr>
          <p:cNvPr id="14" name="Group 14"/>
          <p:cNvGrpSpPr/>
          <p:nvPr/>
        </p:nvGrpSpPr>
        <p:grpSpPr>
          <a:xfrm rot="-7213575">
            <a:off x="7552649" y="2383557"/>
            <a:ext cx="3332888" cy="4976749"/>
            <a:chOff x="0" y="0"/>
            <a:chExt cx="812800" cy="711200"/>
          </a:xfrm>
        </p:grpSpPr>
        <p:sp>
          <p:nvSpPr>
            <p:cNvPr id="15" name="Freeform 15"/>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txBody>
            <a:bodyPr/>
            <a:lstStyle/>
            <a:p>
              <a:endParaRPr lang="en-US"/>
            </a:p>
          </p:txBody>
        </p:sp>
        <p:sp>
          <p:nvSpPr>
            <p:cNvPr id="16" name="TextBox 16"/>
            <p:cNvSpPr txBox="1"/>
            <p:nvPr/>
          </p:nvSpPr>
          <p:spPr>
            <a:xfrm>
              <a:off x="127000" y="254000"/>
              <a:ext cx="558800" cy="406400"/>
            </a:xfrm>
            <a:prstGeom prst="rect">
              <a:avLst/>
            </a:prstGeom>
          </p:spPr>
          <p:txBody>
            <a:bodyPr lIns="50800" tIns="50800" rIns="50800" bIns="50800" rtlCol="0" anchor="ctr"/>
            <a:lstStyle/>
            <a:p>
              <a:pPr algn="ctr">
                <a:lnSpc>
                  <a:spcPts val="2563"/>
                </a:lnSpc>
              </a:pPr>
              <a:endParaRPr/>
            </a:p>
          </p:txBody>
        </p:sp>
      </p:grpSp>
      <p:sp>
        <p:nvSpPr>
          <p:cNvPr id="17" name="TextBox 17"/>
          <p:cNvSpPr txBox="1"/>
          <p:nvPr/>
        </p:nvSpPr>
        <p:spPr>
          <a:xfrm>
            <a:off x="2638668" y="2766444"/>
            <a:ext cx="663773" cy="336399"/>
          </a:xfrm>
          <a:prstGeom prst="rect">
            <a:avLst/>
          </a:prstGeom>
        </p:spPr>
        <p:txBody>
          <a:bodyPr lIns="0" tIns="0" rIns="0" bIns="0" rtlCol="0" anchor="t">
            <a:spAutoFit/>
          </a:bodyPr>
          <a:lstStyle/>
          <a:p>
            <a:pPr algn="ctr">
              <a:lnSpc>
                <a:spcPts val="2919"/>
              </a:lnSpc>
              <a:spcBef>
                <a:spcPct val="0"/>
              </a:spcBef>
            </a:pPr>
            <a:r>
              <a:rPr lang="en-US" sz="1639" b="1">
                <a:solidFill>
                  <a:srgbClr val="000000"/>
                </a:solidFill>
                <a:latin typeface="Poppins Medium Bold"/>
                <a:ea typeface="Poppins Medium Bold"/>
                <a:cs typeface="Poppins Medium Bold"/>
                <a:sym typeface="Poppins Medium Bold"/>
              </a:rPr>
              <a:t>Step 7</a:t>
            </a:r>
          </a:p>
        </p:txBody>
      </p:sp>
      <p:sp>
        <p:nvSpPr>
          <p:cNvPr id="18" name="Slide Number Placeholder 17">
            <a:extLst>
              <a:ext uri="{FF2B5EF4-FFF2-40B4-BE49-F238E27FC236}">
                <a16:creationId xmlns:a16="http://schemas.microsoft.com/office/drawing/2014/main" id="{C8D6F32D-5980-76CA-3A0E-D6334BDA2B36}"/>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93" y="832162"/>
            <a:ext cx="9832787" cy="1435043"/>
            <a:chOff x="0" y="0"/>
            <a:chExt cx="6236536" cy="910189"/>
          </a:xfrm>
        </p:grpSpPr>
        <p:sp>
          <p:nvSpPr>
            <p:cNvPr id="3" name="Freeform 3"/>
            <p:cNvSpPr/>
            <p:nvPr/>
          </p:nvSpPr>
          <p:spPr>
            <a:xfrm>
              <a:off x="0" y="0"/>
              <a:ext cx="6236536" cy="910189"/>
            </a:xfrm>
            <a:custGeom>
              <a:avLst/>
              <a:gdLst/>
              <a:ahLst/>
              <a:cxnLst/>
              <a:rect l="l" t="t" r="r" b="b"/>
              <a:pathLst>
                <a:path w="6236536" h="910189">
                  <a:moveTo>
                    <a:pt x="0" y="0"/>
                  </a:moveTo>
                  <a:lnTo>
                    <a:pt x="6236536" y="0"/>
                  </a:lnTo>
                  <a:lnTo>
                    <a:pt x="6236536" y="910189"/>
                  </a:lnTo>
                  <a:lnTo>
                    <a:pt x="0" y="910189"/>
                  </a:lnTo>
                  <a:close/>
                </a:path>
              </a:pathLst>
            </a:custGeom>
            <a:solidFill>
              <a:srgbClr val="18445D"/>
            </a:solidFill>
          </p:spPr>
          <p:txBody>
            <a:bodyPr/>
            <a:lstStyle/>
            <a:p>
              <a:endParaRPr lang="en-US"/>
            </a:p>
          </p:txBody>
        </p:sp>
      </p:grpSp>
      <p:sp>
        <p:nvSpPr>
          <p:cNvPr id="4" name="AutoShape 4"/>
          <p:cNvSpPr/>
          <p:nvPr/>
        </p:nvSpPr>
        <p:spPr>
          <a:xfrm>
            <a:off x="6324795" y="1549683"/>
            <a:ext cx="3468398"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548640" y="1252186"/>
            <a:ext cx="5614374" cy="537845"/>
          </a:xfrm>
          <a:prstGeom prst="rect">
            <a:avLst/>
          </a:prstGeom>
        </p:spPr>
        <p:txBody>
          <a:bodyPr lIns="0" tIns="0" rIns="0" bIns="0" rtlCol="0" anchor="t">
            <a:spAutoFit/>
          </a:bodyPr>
          <a:lstStyle/>
          <a:p>
            <a:pPr algn="l">
              <a:lnSpc>
                <a:spcPts val="4480"/>
              </a:lnSpc>
            </a:pPr>
            <a:r>
              <a:rPr lang="en-US" sz="3200" b="1">
                <a:solidFill>
                  <a:srgbClr val="FFFFFF"/>
                </a:solidFill>
                <a:latin typeface="Montserrat Ultra-Bold"/>
                <a:ea typeface="Montserrat Ultra-Bold"/>
                <a:cs typeface="Montserrat Ultra-Bold"/>
                <a:sym typeface="Montserrat Ultra-Bold"/>
              </a:rPr>
              <a:t>OTHER AFR OUTCOMES</a:t>
            </a:r>
          </a:p>
        </p:txBody>
      </p:sp>
      <p:sp>
        <p:nvSpPr>
          <p:cNvPr id="6" name="TextBox 6"/>
          <p:cNvSpPr txBox="1"/>
          <p:nvPr/>
        </p:nvSpPr>
        <p:spPr>
          <a:xfrm>
            <a:off x="548640" y="2562714"/>
            <a:ext cx="6474832" cy="3657400"/>
          </a:xfrm>
          <a:prstGeom prst="rect">
            <a:avLst/>
          </a:prstGeom>
        </p:spPr>
        <p:txBody>
          <a:bodyPr lIns="0" tIns="0" rIns="0" bIns="0" rtlCol="0" anchor="t">
            <a:spAutoFit/>
          </a:bodyPr>
          <a:lstStyle/>
          <a:p>
            <a:pPr marL="388620" lvl="1" indent="-194310" algn="l">
              <a:lnSpc>
                <a:spcPts val="2519"/>
              </a:lnSpc>
              <a:buFont typeface="Arial"/>
              <a:buChar char="•"/>
            </a:pPr>
            <a:r>
              <a:rPr lang="en-US" sz="1799" b="1">
                <a:solidFill>
                  <a:srgbClr val="000000"/>
                </a:solidFill>
                <a:latin typeface="Poppins Medium Bold"/>
                <a:ea typeface="Poppins Medium Bold"/>
                <a:cs typeface="Poppins Medium Bold"/>
                <a:sym typeface="Poppins Medium Bold"/>
              </a:rPr>
              <a:t>Incomplete files- </a:t>
            </a:r>
            <a:r>
              <a:rPr lang="en-US" sz="1799">
                <a:solidFill>
                  <a:srgbClr val="000000"/>
                </a:solidFill>
                <a:latin typeface="Poppins Medium"/>
                <a:ea typeface="Poppins Medium"/>
                <a:cs typeface="Poppins Medium"/>
                <a:sym typeface="Poppins Medium"/>
              </a:rPr>
              <a:t>When you cannot contact an applicant to complete a required part of the AFR process (interview or DAP). Cannot be used for lack of records. </a:t>
            </a:r>
          </a:p>
          <a:p>
            <a:pPr algn="l">
              <a:lnSpc>
                <a:spcPts val="1120"/>
              </a:lnSpc>
            </a:pPr>
            <a:endParaRPr lang="en-US" sz="1799">
              <a:solidFill>
                <a:srgbClr val="000000"/>
              </a:solidFill>
              <a:latin typeface="Poppins Medium"/>
              <a:ea typeface="Poppins Medium"/>
              <a:cs typeface="Poppins Medium"/>
              <a:sym typeface="Poppins Medium"/>
            </a:endParaRPr>
          </a:p>
          <a:p>
            <a:pPr marL="388620" lvl="1" indent="-194310" algn="l">
              <a:lnSpc>
                <a:spcPts val="2519"/>
              </a:lnSpc>
              <a:buFont typeface="Arial"/>
              <a:buChar char="•"/>
            </a:pPr>
            <a:r>
              <a:rPr lang="en-US" sz="1799" b="1">
                <a:solidFill>
                  <a:srgbClr val="000000"/>
                </a:solidFill>
                <a:latin typeface="Poppins Medium Bold"/>
                <a:ea typeface="Poppins Medium Bold"/>
                <a:cs typeface="Poppins Medium Bold"/>
                <a:sym typeface="Poppins Medium Bold"/>
              </a:rPr>
              <a:t>Applicant in a hospital/residential setting</a:t>
            </a:r>
          </a:p>
          <a:p>
            <a:pPr algn="l">
              <a:lnSpc>
                <a:spcPts val="1120"/>
              </a:lnSpc>
            </a:pPr>
            <a:endParaRPr lang="en-US" sz="1799" b="1">
              <a:solidFill>
                <a:srgbClr val="000000"/>
              </a:solidFill>
              <a:latin typeface="Poppins Medium Bold"/>
              <a:ea typeface="Poppins Medium Bold"/>
              <a:cs typeface="Poppins Medium Bold"/>
              <a:sym typeface="Poppins Medium Bold"/>
            </a:endParaRPr>
          </a:p>
          <a:p>
            <a:pPr marL="388620" lvl="1" indent="-194310" algn="l">
              <a:lnSpc>
                <a:spcPts val="2519"/>
              </a:lnSpc>
              <a:buFont typeface="Arial"/>
              <a:buChar char="•"/>
            </a:pPr>
            <a:r>
              <a:rPr lang="en-US" sz="1799" b="1">
                <a:solidFill>
                  <a:srgbClr val="000000"/>
                </a:solidFill>
                <a:latin typeface="Poppins Medium Bold"/>
                <a:ea typeface="Poppins Medium Bold"/>
                <a:cs typeface="Poppins Medium Bold"/>
                <a:sym typeface="Poppins Medium Bold"/>
              </a:rPr>
              <a:t>New Information</a:t>
            </a:r>
            <a:r>
              <a:rPr lang="en-US" sz="1799">
                <a:solidFill>
                  <a:srgbClr val="000000"/>
                </a:solidFill>
                <a:latin typeface="Poppins Medium"/>
                <a:ea typeface="Poppins Medium"/>
                <a:cs typeface="Poppins Medium"/>
                <a:sym typeface="Poppins Medium"/>
              </a:rPr>
              <a:t> related to eligibility for the program</a:t>
            </a:r>
          </a:p>
          <a:p>
            <a:pPr algn="l">
              <a:lnSpc>
                <a:spcPts val="1120"/>
              </a:lnSpc>
            </a:pPr>
            <a:endParaRPr lang="en-US" sz="1799">
              <a:solidFill>
                <a:srgbClr val="000000"/>
              </a:solidFill>
              <a:latin typeface="Poppins Medium"/>
              <a:ea typeface="Poppins Medium"/>
              <a:cs typeface="Poppins Medium"/>
              <a:sym typeface="Poppins Medium"/>
            </a:endParaRPr>
          </a:p>
          <a:p>
            <a:pPr marL="388620" lvl="1" indent="-194310" algn="l">
              <a:lnSpc>
                <a:spcPts val="2519"/>
              </a:lnSpc>
              <a:buFont typeface="Arial"/>
              <a:buChar char="•"/>
            </a:pPr>
            <a:r>
              <a:rPr lang="en-US" sz="1799" b="1">
                <a:solidFill>
                  <a:srgbClr val="000000"/>
                </a:solidFill>
                <a:latin typeface="Poppins Medium Bold"/>
                <a:ea typeface="Poppins Medium Bold"/>
                <a:cs typeface="Poppins Medium Bold"/>
                <a:sym typeface="Poppins Medium Bold"/>
              </a:rPr>
              <a:t>Applicant Initiated Withdrawal</a:t>
            </a:r>
          </a:p>
          <a:p>
            <a:pPr algn="l">
              <a:lnSpc>
                <a:spcPts val="1120"/>
              </a:lnSpc>
            </a:pPr>
            <a:endParaRPr lang="en-US" sz="1799" b="1">
              <a:solidFill>
                <a:srgbClr val="000000"/>
              </a:solidFill>
              <a:latin typeface="Poppins Medium Bold"/>
              <a:ea typeface="Poppins Medium Bold"/>
              <a:cs typeface="Poppins Medium Bold"/>
              <a:sym typeface="Poppins Medium Bold"/>
            </a:endParaRPr>
          </a:p>
          <a:p>
            <a:pPr marL="388620" lvl="1" indent="-194310" algn="l">
              <a:lnSpc>
                <a:spcPts val="2519"/>
              </a:lnSpc>
              <a:buFont typeface="Arial"/>
              <a:buChar char="•"/>
            </a:pPr>
            <a:r>
              <a:rPr lang="en-US" sz="1799" b="1">
                <a:solidFill>
                  <a:srgbClr val="000000"/>
                </a:solidFill>
                <a:latin typeface="Poppins Medium Bold"/>
                <a:ea typeface="Poppins Medium Bold"/>
                <a:cs typeface="Poppins Medium Bold"/>
                <a:sym typeface="Poppins Medium Bold"/>
              </a:rPr>
              <a:t>Reapplication-</a:t>
            </a:r>
            <a:r>
              <a:rPr lang="en-US" sz="1799">
                <a:solidFill>
                  <a:srgbClr val="000000"/>
                </a:solidFill>
                <a:latin typeface="Poppins Medium"/>
                <a:ea typeface="Poppins Medium"/>
                <a:cs typeface="Poppins Medium"/>
                <a:sym typeface="Poppins Medium"/>
              </a:rPr>
              <a:t> applying again after previously being recommended for denial. </a:t>
            </a:r>
          </a:p>
        </p:txBody>
      </p:sp>
      <p:sp>
        <p:nvSpPr>
          <p:cNvPr id="7" name="AutoShape 7"/>
          <p:cNvSpPr/>
          <p:nvPr/>
        </p:nvSpPr>
        <p:spPr>
          <a:xfrm>
            <a:off x="5072180" y="6442250"/>
            <a:ext cx="4681420"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8" name="Group 8"/>
          <p:cNvGrpSpPr/>
          <p:nvPr/>
        </p:nvGrpSpPr>
        <p:grpSpPr>
          <a:xfrm>
            <a:off x="7302734" y="3009971"/>
            <a:ext cx="2106938" cy="2791460"/>
            <a:chOff x="0" y="0"/>
            <a:chExt cx="780347" cy="1033874"/>
          </a:xfrm>
        </p:grpSpPr>
        <p:sp>
          <p:nvSpPr>
            <p:cNvPr id="9" name="Freeform 9"/>
            <p:cNvSpPr/>
            <p:nvPr/>
          </p:nvSpPr>
          <p:spPr>
            <a:xfrm>
              <a:off x="0" y="0"/>
              <a:ext cx="780347" cy="1033874"/>
            </a:xfrm>
            <a:custGeom>
              <a:avLst/>
              <a:gdLst/>
              <a:ahLst/>
              <a:cxnLst/>
              <a:rect l="l" t="t" r="r" b="b"/>
              <a:pathLst>
                <a:path w="780347" h="1033874">
                  <a:moveTo>
                    <a:pt x="0" y="0"/>
                  </a:moveTo>
                  <a:lnTo>
                    <a:pt x="780347" y="0"/>
                  </a:lnTo>
                  <a:lnTo>
                    <a:pt x="780347" y="1033874"/>
                  </a:lnTo>
                  <a:lnTo>
                    <a:pt x="0" y="1033874"/>
                  </a:lnTo>
                  <a:close/>
                </a:path>
              </a:pathLst>
            </a:custGeom>
            <a:solidFill>
              <a:srgbClr val="27A7CE"/>
            </a:solidFill>
            <a:ln w="19050" cap="sq">
              <a:solidFill>
                <a:srgbClr val="000000"/>
              </a:solidFill>
              <a:prstDash val="solid"/>
              <a:miter/>
            </a:ln>
          </p:spPr>
          <p:txBody>
            <a:bodyPr/>
            <a:lstStyle/>
            <a:p>
              <a:endParaRPr lang="en-US"/>
            </a:p>
          </p:txBody>
        </p:sp>
        <p:sp>
          <p:nvSpPr>
            <p:cNvPr id="10" name="TextBox 10"/>
            <p:cNvSpPr txBox="1"/>
            <p:nvPr/>
          </p:nvSpPr>
          <p:spPr>
            <a:xfrm>
              <a:off x="0" y="-76200"/>
              <a:ext cx="780347" cy="1110074"/>
            </a:xfrm>
            <a:prstGeom prst="rect">
              <a:avLst/>
            </a:prstGeom>
          </p:spPr>
          <p:txBody>
            <a:bodyPr lIns="50800" tIns="50800" rIns="50800" bIns="50800" rtlCol="0" anchor="ctr"/>
            <a:lstStyle/>
            <a:p>
              <a:pPr algn="ctr">
                <a:lnSpc>
                  <a:spcPts val="2563"/>
                </a:lnSpc>
              </a:pPr>
              <a:endParaRPr/>
            </a:p>
          </p:txBody>
        </p:sp>
      </p:grpSp>
      <p:sp>
        <p:nvSpPr>
          <p:cNvPr id="11" name="TextBox 11"/>
          <p:cNvSpPr txBox="1"/>
          <p:nvPr/>
        </p:nvSpPr>
        <p:spPr>
          <a:xfrm>
            <a:off x="7448226" y="3271274"/>
            <a:ext cx="1815953" cy="2211705"/>
          </a:xfrm>
          <a:prstGeom prst="rect">
            <a:avLst/>
          </a:prstGeom>
        </p:spPr>
        <p:txBody>
          <a:bodyPr lIns="0" tIns="0" rIns="0" bIns="0" rtlCol="0" anchor="t">
            <a:spAutoFit/>
          </a:bodyPr>
          <a:lstStyle/>
          <a:p>
            <a:pPr algn="ctr">
              <a:lnSpc>
                <a:spcPts val="2520"/>
              </a:lnSpc>
            </a:pPr>
            <a:r>
              <a:rPr lang="en-US" sz="1800" b="1">
                <a:solidFill>
                  <a:srgbClr val="000000"/>
                </a:solidFill>
                <a:latin typeface="Poppins Bold"/>
                <a:ea typeface="Poppins Bold"/>
                <a:cs typeface="Poppins Bold"/>
                <a:sym typeface="Poppins Bold"/>
              </a:rPr>
              <a:t>Contact  your Regional Mental Health Specialist or Regional Disability Coordinator!</a:t>
            </a:r>
          </a:p>
        </p:txBody>
      </p:sp>
      <p:sp>
        <p:nvSpPr>
          <p:cNvPr id="12" name="Slide Number Placeholder 11">
            <a:extLst>
              <a:ext uri="{FF2B5EF4-FFF2-40B4-BE49-F238E27FC236}">
                <a16:creationId xmlns:a16="http://schemas.microsoft.com/office/drawing/2014/main" id="{C0718CA5-EE13-1368-C180-B331E85F5773}"/>
              </a:ext>
            </a:extLst>
          </p:cNvPr>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9200" y="-1219200"/>
            <a:ext cx="7315200" cy="9753600"/>
          </a:xfrm>
          <a:custGeom>
            <a:avLst/>
            <a:gdLst/>
            <a:ahLst/>
            <a:cxnLst/>
            <a:rect l="l" t="t" r="r" b="b"/>
            <a:pathLst>
              <a:path w="7315200" h="9753600">
                <a:moveTo>
                  <a:pt x="0" y="0"/>
                </a:moveTo>
                <a:lnTo>
                  <a:pt x="7315200" y="0"/>
                </a:lnTo>
                <a:lnTo>
                  <a:pt x="7315200" y="9753600"/>
                </a:lnTo>
                <a:lnTo>
                  <a:pt x="0" y="9753600"/>
                </a:lnTo>
                <a:lnTo>
                  <a:pt x="0" y="0"/>
                </a:lnTo>
                <a:close/>
              </a:path>
            </a:pathLst>
          </a:custGeom>
          <a:blipFill>
            <a:blip r:embed="rId2"/>
            <a:stretch>
              <a:fillRect l="-16666" r="-16666"/>
            </a:stretch>
          </a:blipFill>
        </p:spPr>
        <p:txBody>
          <a:bodyPr/>
          <a:lstStyle/>
          <a:p>
            <a:endParaRPr lang="en-US"/>
          </a:p>
        </p:txBody>
      </p:sp>
      <p:grpSp>
        <p:nvGrpSpPr>
          <p:cNvPr id="3" name="Group 3"/>
          <p:cNvGrpSpPr/>
          <p:nvPr/>
        </p:nvGrpSpPr>
        <p:grpSpPr>
          <a:xfrm>
            <a:off x="-183688" y="2752945"/>
            <a:ext cx="10120975" cy="1809310"/>
            <a:chOff x="0" y="0"/>
            <a:chExt cx="4470210" cy="799132"/>
          </a:xfrm>
        </p:grpSpPr>
        <p:sp>
          <p:nvSpPr>
            <p:cNvPr id="4" name="Freeform 4"/>
            <p:cNvSpPr/>
            <p:nvPr/>
          </p:nvSpPr>
          <p:spPr>
            <a:xfrm>
              <a:off x="0" y="0"/>
              <a:ext cx="4470210" cy="799132"/>
            </a:xfrm>
            <a:custGeom>
              <a:avLst/>
              <a:gdLst/>
              <a:ahLst/>
              <a:cxnLst/>
              <a:rect l="l" t="t" r="r" b="b"/>
              <a:pathLst>
                <a:path w="4470210" h="799132">
                  <a:moveTo>
                    <a:pt x="0" y="0"/>
                  </a:moveTo>
                  <a:lnTo>
                    <a:pt x="4470210" y="0"/>
                  </a:lnTo>
                  <a:lnTo>
                    <a:pt x="4470210" y="799132"/>
                  </a:lnTo>
                  <a:lnTo>
                    <a:pt x="0" y="799132"/>
                  </a:lnTo>
                  <a:close/>
                </a:path>
              </a:pathLst>
            </a:custGeom>
            <a:solidFill>
              <a:srgbClr val="E8BB32"/>
            </a:solidFill>
          </p:spPr>
          <p:txBody>
            <a:bodyPr/>
            <a:lstStyle/>
            <a:p>
              <a:endParaRPr lang="en-US"/>
            </a:p>
          </p:txBody>
        </p:sp>
      </p:grpSp>
      <p:sp>
        <p:nvSpPr>
          <p:cNvPr id="5" name="TextBox 5"/>
          <p:cNvSpPr txBox="1"/>
          <p:nvPr/>
        </p:nvSpPr>
        <p:spPr>
          <a:xfrm>
            <a:off x="548640" y="3343910"/>
            <a:ext cx="8656320" cy="617855"/>
          </a:xfrm>
          <a:prstGeom prst="rect">
            <a:avLst/>
          </a:prstGeom>
        </p:spPr>
        <p:txBody>
          <a:bodyPr lIns="0" tIns="0" rIns="0" bIns="0" rtlCol="0" anchor="t">
            <a:spAutoFit/>
          </a:bodyPr>
          <a:lstStyle/>
          <a:p>
            <a:pPr algn="ctr">
              <a:lnSpc>
                <a:spcPts val="4959"/>
              </a:lnSpc>
            </a:pPr>
            <a:r>
              <a:rPr lang="en-US" sz="3999" b="1" spc="79">
                <a:solidFill>
                  <a:srgbClr val="18445D"/>
                </a:solidFill>
                <a:latin typeface="Montserrat Ultra-Bold"/>
                <a:ea typeface="Montserrat Ultra-Bold"/>
                <a:cs typeface="Montserrat Ultra-Bold"/>
                <a:sym typeface="Montserrat Ultra-Bold"/>
              </a:rPr>
              <a:t>RESOURCES</a:t>
            </a:r>
          </a:p>
        </p:txBody>
      </p:sp>
      <p:sp>
        <p:nvSpPr>
          <p:cNvPr id="6" name="Slide Number Placeholder 5">
            <a:extLst>
              <a:ext uri="{FF2B5EF4-FFF2-40B4-BE49-F238E27FC236}">
                <a16:creationId xmlns:a16="http://schemas.microsoft.com/office/drawing/2014/main" id="{4B265605-8900-3445-2443-12088AC2AAA2}"/>
              </a:ext>
            </a:extLst>
          </p:cNvPr>
          <p:cNvSpPr>
            <a:spLocks noGrp="1"/>
          </p:cNvSpPr>
          <p:nvPr>
            <p:ph type="sldNum" sz="quarter" idx="12"/>
          </p:nvPr>
        </p:nvSpPr>
        <p:spPr/>
        <p:txBody>
          <a:bodyPr/>
          <a:lstStyle/>
          <a:p>
            <a:fld id="{B6F15528-21DE-4FAA-801E-634DDDAF4B2B}"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109224"/>
            <a:ext cx="399825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482672"/>
            <a:chOff x="0" y="0"/>
            <a:chExt cx="356553" cy="4745954"/>
          </a:xfrm>
        </p:grpSpPr>
        <p:sp>
          <p:nvSpPr>
            <p:cNvPr id="4" name="Freeform 4"/>
            <p:cNvSpPr/>
            <p:nvPr/>
          </p:nvSpPr>
          <p:spPr>
            <a:xfrm>
              <a:off x="0" y="0"/>
              <a:ext cx="356553" cy="4745954"/>
            </a:xfrm>
            <a:custGeom>
              <a:avLst/>
              <a:gdLst/>
              <a:ahLst/>
              <a:cxnLst/>
              <a:rect l="l" t="t" r="r" b="b"/>
              <a:pathLst>
                <a:path w="356553" h="4745954">
                  <a:moveTo>
                    <a:pt x="0" y="0"/>
                  </a:moveTo>
                  <a:lnTo>
                    <a:pt x="356553" y="0"/>
                  </a:lnTo>
                  <a:lnTo>
                    <a:pt x="356553" y="4745954"/>
                  </a:lnTo>
                  <a:lnTo>
                    <a:pt x="0" y="4745954"/>
                  </a:lnTo>
                  <a:close/>
                </a:path>
              </a:pathLst>
            </a:custGeom>
            <a:solidFill>
              <a:srgbClr val="18445D"/>
            </a:solidFill>
          </p:spPr>
          <p:txBody>
            <a:bodyPr/>
            <a:lstStyle/>
            <a:p>
              <a:endParaRPr lang="en-US"/>
            </a:p>
          </p:txBody>
        </p:sp>
      </p:grpSp>
      <p:sp>
        <p:nvSpPr>
          <p:cNvPr id="5" name="AutoShape 5"/>
          <p:cNvSpPr/>
          <p:nvPr/>
        </p:nvSpPr>
        <p:spPr>
          <a:xfrm>
            <a:off x="4781905" y="1109224"/>
            <a:ext cx="4240175" cy="0"/>
          </a:xfrm>
          <a:prstGeom prst="line">
            <a:avLst/>
          </a:prstGeom>
          <a:ln w="57150" cap="flat">
            <a:solidFill>
              <a:srgbClr val="FFDE59"/>
            </a:solidFill>
            <a:prstDash val="solid"/>
            <a:headEnd type="none" w="sm" len="sm"/>
            <a:tailEnd type="none" w="sm" len="sm"/>
          </a:ln>
        </p:spPr>
        <p:txBody>
          <a:bodyPr/>
          <a:lstStyle/>
          <a:p>
            <a:endParaRPr lang="en-US"/>
          </a:p>
        </p:txBody>
      </p:sp>
      <p:sp>
        <p:nvSpPr>
          <p:cNvPr id="6" name="AutoShape 6"/>
          <p:cNvSpPr/>
          <p:nvPr/>
        </p:nvSpPr>
        <p:spPr>
          <a:xfrm>
            <a:off x="386568" y="4510415"/>
            <a:ext cx="4006385"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7" name="Group 7"/>
          <p:cNvGrpSpPr/>
          <p:nvPr/>
        </p:nvGrpSpPr>
        <p:grpSpPr>
          <a:xfrm>
            <a:off x="5648148" y="5332213"/>
            <a:ext cx="2100604" cy="1699514"/>
            <a:chOff x="0" y="0"/>
            <a:chExt cx="1004623" cy="812800"/>
          </a:xfrm>
        </p:grpSpPr>
        <p:sp>
          <p:nvSpPr>
            <p:cNvPr id="8" name="Freeform 8"/>
            <p:cNvSpPr/>
            <p:nvPr/>
          </p:nvSpPr>
          <p:spPr>
            <a:xfrm>
              <a:off x="0" y="0"/>
              <a:ext cx="1004623" cy="812800"/>
            </a:xfrm>
            <a:custGeom>
              <a:avLst/>
              <a:gdLst/>
              <a:ahLst/>
              <a:cxnLst/>
              <a:rect l="l" t="t" r="r" b="b"/>
              <a:pathLst>
                <a:path w="1004623" h="812800">
                  <a:moveTo>
                    <a:pt x="502311" y="0"/>
                  </a:moveTo>
                  <a:lnTo>
                    <a:pt x="573032" y="45143"/>
                  </a:lnTo>
                  <a:lnTo>
                    <a:pt x="657534" y="19891"/>
                  </a:lnTo>
                  <a:lnTo>
                    <a:pt x="707551" y="80505"/>
                  </a:lnTo>
                  <a:lnTo>
                    <a:pt x="797562" y="77616"/>
                  </a:lnTo>
                  <a:lnTo>
                    <a:pt x="821981" y="147768"/>
                  </a:lnTo>
                  <a:lnTo>
                    <a:pt x="908689" y="167524"/>
                  </a:lnTo>
                  <a:lnTo>
                    <a:pt x="905118" y="240349"/>
                  </a:lnTo>
                  <a:lnTo>
                    <a:pt x="980038" y="280816"/>
                  </a:lnTo>
                  <a:lnTo>
                    <a:pt x="948825" y="349183"/>
                  </a:lnTo>
                  <a:lnTo>
                    <a:pt x="1004623" y="406400"/>
                  </a:lnTo>
                  <a:lnTo>
                    <a:pt x="948825" y="463617"/>
                  </a:lnTo>
                  <a:lnTo>
                    <a:pt x="980038" y="531984"/>
                  </a:lnTo>
                  <a:lnTo>
                    <a:pt x="905118" y="572451"/>
                  </a:lnTo>
                  <a:lnTo>
                    <a:pt x="908689" y="645276"/>
                  </a:lnTo>
                  <a:lnTo>
                    <a:pt x="821981" y="665032"/>
                  </a:lnTo>
                  <a:lnTo>
                    <a:pt x="797562" y="735184"/>
                  </a:lnTo>
                  <a:lnTo>
                    <a:pt x="707551" y="732295"/>
                  </a:lnTo>
                  <a:lnTo>
                    <a:pt x="657534" y="792909"/>
                  </a:lnTo>
                  <a:lnTo>
                    <a:pt x="573032" y="767657"/>
                  </a:lnTo>
                  <a:lnTo>
                    <a:pt x="502311" y="812800"/>
                  </a:lnTo>
                  <a:lnTo>
                    <a:pt x="431591" y="767657"/>
                  </a:lnTo>
                  <a:lnTo>
                    <a:pt x="347089" y="792909"/>
                  </a:lnTo>
                  <a:lnTo>
                    <a:pt x="297072" y="732295"/>
                  </a:lnTo>
                  <a:lnTo>
                    <a:pt x="207061" y="735184"/>
                  </a:lnTo>
                  <a:lnTo>
                    <a:pt x="182642" y="665032"/>
                  </a:lnTo>
                  <a:lnTo>
                    <a:pt x="95933" y="645276"/>
                  </a:lnTo>
                  <a:lnTo>
                    <a:pt x="99505" y="572451"/>
                  </a:lnTo>
                  <a:lnTo>
                    <a:pt x="24585" y="531984"/>
                  </a:lnTo>
                  <a:lnTo>
                    <a:pt x="55797" y="463617"/>
                  </a:lnTo>
                  <a:lnTo>
                    <a:pt x="0" y="406400"/>
                  </a:lnTo>
                  <a:lnTo>
                    <a:pt x="55797" y="349183"/>
                  </a:lnTo>
                  <a:lnTo>
                    <a:pt x="24585" y="280816"/>
                  </a:lnTo>
                  <a:lnTo>
                    <a:pt x="99505" y="240349"/>
                  </a:lnTo>
                  <a:lnTo>
                    <a:pt x="95933" y="167524"/>
                  </a:lnTo>
                  <a:lnTo>
                    <a:pt x="182642" y="147768"/>
                  </a:lnTo>
                  <a:lnTo>
                    <a:pt x="207061" y="77616"/>
                  </a:lnTo>
                  <a:lnTo>
                    <a:pt x="297072" y="80505"/>
                  </a:lnTo>
                  <a:lnTo>
                    <a:pt x="347089" y="19891"/>
                  </a:lnTo>
                  <a:lnTo>
                    <a:pt x="431591" y="45143"/>
                  </a:lnTo>
                  <a:lnTo>
                    <a:pt x="502311" y="0"/>
                  </a:lnTo>
                  <a:close/>
                </a:path>
              </a:pathLst>
            </a:custGeom>
            <a:solidFill>
              <a:srgbClr val="9CD32C"/>
            </a:solidFill>
          </p:spPr>
          <p:txBody>
            <a:bodyPr/>
            <a:lstStyle/>
            <a:p>
              <a:endParaRPr lang="en-US"/>
            </a:p>
          </p:txBody>
        </p:sp>
        <p:sp>
          <p:nvSpPr>
            <p:cNvPr id="9" name="TextBox 9"/>
            <p:cNvSpPr txBox="1"/>
            <p:nvPr/>
          </p:nvSpPr>
          <p:spPr>
            <a:xfrm>
              <a:off x="109881" y="22225"/>
              <a:ext cx="784862" cy="701675"/>
            </a:xfrm>
            <a:prstGeom prst="rect">
              <a:avLst/>
            </a:prstGeom>
          </p:spPr>
          <p:txBody>
            <a:bodyPr lIns="50800" tIns="50800" rIns="50800" bIns="50800" rtlCol="0" anchor="ctr"/>
            <a:lstStyle/>
            <a:p>
              <a:pPr algn="ctr">
                <a:lnSpc>
                  <a:spcPts val="3359"/>
                </a:lnSpc>
              </a:pPr>
              <a:r>
                <a:rPr lang="en-US" sz="2399" b="1" u="sng">
                  <a:solidFill>
                    <a:srgbClr val="FFFFFF"/>
                  </a:solidFill>
                  <a:latin typeface="Poppins Bold"/>
                  <a:ea typeface="Poppins Bold"/>
                  <a:cs typeface="Poppins Bold"/>
                  <a:sym typeface="Poppins Bold"/>
                  <a:hlinkClick r:id="rId3" tooltip="https://supportservices.jobcorps.gov/health/Pages/NeedsAssessmentDirectThreat.aspx"/>
                </a:rPr>
                <a:t>AFR Web Page</a:t>
              </a:r>
            </a:p>
          </p:txBody>
        </p:sp>
      </p:grpSp>
      <p:sp>
        <p:nvSpPr>
          <p:cNvPr id="10" name="TextBox 10"/>
          <p:cNvSpPr txBox="1"/>
          <p:nvPr/>
        </p:nvSpPr>
        <p:spPr>
          <a:xfrm>
            <a:off x="394702" y="257181"/>
            <a:ext cx="4240175"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AFR Resources</a:t>
            </a:r>
          </a:p>
        </p:txBody>
      </p:sp>
      <p:sp>
        <p:nvSpPr>
          <p:cNvPr id="11" name="TextBox 11"/>
          <p:cNvSpPr txBox="1"/>
          <p:nvPr/>
        </p:nvSpPr>
        <p:spPr>
          <a:xfrm>
            <a:off x="386568" y="1816135"/>
            <a:ext cx="3998252" cy="2055876"/>
          </a:xfrm>
          <a:prstGeom prst="rect">
            <a:avLst/>
          </a:prstGeom>
        </p:spPr>
        <p:txBody>
          <a:bodyPr lIns="0" tIns="0" rIns="0" bIns="0" rtlCol="0" anchor="t">
            <a:spAutoFit/>
          </a:bodyPr>
          <a:lstStyle/>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4" tooltip="https://supportservices.jobcorps.gov/health/Documents/MentalHealth/AFR_Guide_CMHCs_Part1_Overview_June2023.pdf"/>
              </a:rPr>
              <a:t>Applicant File Review Guide for CMHCs Part 1: Overview</a:t>
            </a:r>
          </a:p>
          <a:p>
            <a:pPr algn="l">
              <a:lnSpc>
                <a:spcPts val="1499"/>
              </a:lnSpc>
            </a:pPr>
            <a:endParaRPr lang="en-US" sz="1539" u="sng">
              <a:solidFill>
                <a:srgbClr val="000000"/>
              </a:solidFill>
              <a:latin typeface="Poppins Medium"/>
              <a:ea typeface="Poppins Medium"/>
              <a:cs typeface="Poppins Medium"/>
              <a:sym typeface="Poppins Medium"/>
              <a:hlinkClick r:id="rId4" tooltip="https://supportservices.jobcorps.gov/health/Documents/MentalHealth/AFR_Guide_CMHCs_Part1_Overview_June2023.pdf"/>
            </a:endParaRPr>
          </a:p>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5" tooltip="https://supportservices.jobcorps.gov/health/Documents/MentalHealth/1-AFR%20Tools%20Brief%20Guide%20to%20Reviewing%20IEPs%20-%20Feb%202023.docx"/>
              </a:rPr>
              <a:t>Brief Guide to Reviewing Individualized Education Plans (IEPs)</a:t>
            </a:r>
          </a:p>
          <a:p>
            <a:pPr algn="l">
              <a:lnSpc>
                <a:spcPts val="1499"/>
              </a:lnSpc>
            </a:pPr>
            <a:endParaRPr lang="en-US" sz="1539" u="sng">
              <a:solidFill>
                <a:srgbClr val="000000"/>
              </a:solidFill>
              <a:latin typeface="Poppins Medium"/>
              <a:ea typeface="Poppins Medium"/>
              <a:cs typeface="Poppins Medium"/>
              <a:sym typeface="Poppins Medium"/>
              <a:hlinkClick r:id="rId5" tooltip="https://supportservices.jobcorps.gov/health/Documents/MentalHealth/1-AFR%20Tools%20Brief%20Guide%20to%20Reviewing%20IEPs%20-%20Feb%202023.docx"/>
            </a:endParaRPr>
          </a:p>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6" tooltip="https://supportservices.jobcorps.gov/health/Documents/MentalHealth/8-AFR%20Tools%20Sample%20Applicant%20Interview%20Questions%20-%20Feb%202023.docx"/>
              </a:rPr>
              <a:t>Sample Applicant Clinical Interview Questions </a:t>
            </a:r>
          </a:p>
        </p:txBody>
      </p:sp>
      <p:sp>
        <p:nvSpPr>
          <p:cNvPr id="12" name="TextBox 12"/>
          <p:cNvSpPr txBox="1"/>
          <p:nvPr/>
        </p:nvSpPr>
        <p:spPr>
          <a:xfrm>
            <a:off x="386568" y="1304960"/>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Conducting File Reviews</a:t>
            </a:r>
          </a:p>
        </p:txBody>
      </p:sp>
      <p:sp>
        <p:nvSpPr>
          <p:cNvPr id="13" name="TextBox 13"/>
          <p:cNvSpPr txBox="1"/>
          <p:nvPr/>
        </p:nvSpPr>
        <p:spPr>
          <a:xfrm>
            <a:off x="4781905" y="1304960"/>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Recommendations of Denial </a:t>
            </a:r>
          </a:p>
        </p:txBody>
      </p:sp>
      <p:sp>
        <p:nvSpPr>
          <p:cNvPr id="14" name="TextBox 14"/>
          <p:cNvSpPr txBox="1"/>
          <p:nvPr/>
        </p:nvSpPr>
        <p:spPr>
          <a:xfrm>
            <a:off x="4781905" y="1816135"/>
            <a:ext cx="4240175" cy="3094101"/>
          </a:xfrm>
          <a:prstGeom prst="rect">
            <a:avLst/>
          </a:prstGeom>
        </p:spPr>
        <p:txBody>
          <a:bodyPr lIns="0" tIns="0" rIns="0" bIns="0" rtlCol="0" anchor="t">
            <a:spAutoFit/>
          </a:bodyPr>
          <a:lstStyle/>
          <a:p>
            <a:pPr marL="332484" lvl="1" indent="-166242" algn="l">
              <a:lnSpc>
                <a:spcPts val="2309"/>
              </a:lnSpc>
              <a:buFont typeface="Arial"/>
              <a:buChar char="•"/>
            </a:pPr>
            <a:r>
              <a:rPr lang="en-US" sz="1539" u="sng" dirty="0">
                <a:solidFill>
                  <a:srgbClr val="000000"/>
                </a:solidFill>
                <a:latin typeface="Poppins Medium"/>
                <a:ea typeface="Poppins Medium"/>
                <a:cs typeface="Poppins Medium"/>
                <a:sym typeface="Poppins Medium"/>
                <a:hlinkClick r:id="rId7" tooltip="https://supportservices.jobcorps.gov/health/Documents/MentalHealth/AFR_Guide_CMHCs_Part2_Guidance_Form2-04_and_Form2-05_June2023.pdf"/>
              </a:rPr>
              <a:t>Applicant File Review Guide for CMHCs Part 2: Gu​id​</a:t>
            </a:r>
            <a:r>
              <a:rPr lang="en-US" sz="1539" u="sng" dirty="0" err="1">
                <a:solidFill>
                  <a:srgbClr val="000000"/>
                </a:solidFill>
                <a:latin typeface="Poppins Medium"/>
                <a:ea typeface="Poppins Medium"/>
                <a:cs typeface="Poppins Medium"/>
                <a:sym typeface="Poppins Medium"/>
                <a:hlinkClick r:id="rId7" tooltip="https://supportservices.jobcorps.gov/health/Documents/MentalHealth/AFR_Guide_CMHCs_Part2_Guidance_Form2-04_and_Form2-05_June2023.pdf"/>
              </a:rPr>
              <a:t>ance</a:t>
            </a:r>
            <a:r>
              <a:rPr lang="en-US" sz="1539" u="sng" dirty="0">
                <a:solidFill>
                  <a:srgbClr val="000000"/>
                </a:solidFill>
                <a:latin typeface="Poppins Medium"/>
                <a:ea typeface="Poppins Medium"/>
                <a:cs typeface="Poppins Medium"/>
                <a:sym typeface="Poppins Medium"/>
                <a:hlinkClick r:id="rId7" tooltip="https://supportservices.jobcorps.gov/health/Documents/MentalHealth/AFR_Guide_CMHCs_Part2_Guidance_Form2-04_and_Form2-05_June2023.pdf"/>
              </a:rPr>
              <a:t> for Form 2-04 and Form 2-05</a:t>
            </a:r>
            <a:r>
              <a:rPr lang="en-US" sz="1539" u="sng" dirty="0">
                <a:solidFill>
                  <a:srgbClr val="000000"/>
                </a:solidFill>
                <a:latin typeface="Poppins Medium"/>
                <a:ea typeface="Poppins Medium"/>
                <a:cs typeface="Poppins Medium"/>
                <a:sym typeface="Poppins Medium"/>
              </a:rPr>
              <a:t>​ </a:t>
            </a:r>
          </a:p>
          <a:p>
            <a:pPr algn="l">
              <a:lnSpc>
                <a:spcPts val="1499"/>
              </a:lnSpc>
            </a:pPr>
            <a:endParaRPr lang="en-US" sz="1539" u="sng" dirty="0">
              <a:solidFill>
                <a:srgbClr val="000000"/>
              </a:solidFill>
              <a:latin typeface="Poppins Medium"/>
              <a:ea typeface="Poppins Medium"/>
              <a:cs typeface="Poppins Medium"/>
              <a:sym typeface="Poppins Medium"/>
            </a:endParaRPr>
          </a:p>
          <a:p>
            <a:pPr marL="332484" lvl="1" indent="-166242" algn="l">
              <a:lnSpc>
                <a:spcPts val="2309"/>
              </a:lnSpc>
              <a:buFont typeface="Arial"/>
              <a:buChar char="•"/>
            </a:pPr>
            <a:r>
              <a:rPr lang="en-US" sz="1539" u="sng" dirty="0">
                <a:solidFill>
                  <a:srgbClr val="000000"/>
                </a:solidFill>
                <a:latin typeface="Poppins Medium"/>
                <a:ea typeface="Poppins Medium"/>
                <a:cs typeface="Poppins Medium"/>
                <a:sym typeface="Poppins Medium"/>
                <a:hlinkClick r:id="rId8" tooltip="https://supportservices.jobcorps.gov/health/Documents/MentalHealth/5-AFR%20Tools%20Form%202-05%20HCNA%20Template%20Items%20-July%202024.docx"/>
              </a:rPr>
              <a:t>AFR Tools – Form 2-05 HCNA Template Items</a:t>
            </a:r>
            <a:r>
              <a:rPr lang="en-US" sz="1539" u="sng" dirty="0">
                <a:solidFill>
                  <a:srgbClr val="000000"/>
                </a:solidFill>
                <a:latin typeface="Poppins Medium"/>
                <a:ea typeface="Poppins Medium"/>
                <a:cs typeface="Poppins Medium"/>
                <a:sym typeface="Poppins Medium"/>
              </a:rPr>
              <a:t>​​ </a:t>
            </a:r>
          </a:p>
          <a:p>
            <a:pPr algn="l">
              <a:lnSpc>
                <a:spcPts val="1499"/>
              </a:lnSpc>
            </a:pPr>
            <a:endParaRPr lang="en-US" sz="1539" u="sng" dirty="0">
              <a:solidFill>
                <a:srgbClr val="000000"/>
              </a:solidFill>
              <a:latin typeface="Poppins Medium"/>
              <a:ea typeface="Poppins Medium"/>
              <a:cs typeface="Poppins Medium"/>
              <a:sym typeface="Poppins Medium"/>
            </a:endParaRPr>
          </a:p>
          <a:p>
            <a:pPr marL="332484" lvl="1" indent="-166242" algn="l">
              <a:lnSpc>
                <a:spcPts val="2309"/>
              </a:lnSpc>
              <a:buFont typeface="Arial"/>
              <a:buChar char="•"/>
            </a:pPr>
            <a:r>
              <a:rPr lang="en-US" sz="1539" u="sng" dirty="0">
                <a:solidFill>
                  <a:srgbClr val="000000"/>
                </a:solidFill>
                <a:latin typeface="Poppins Medium"/>
                <a:ea typeface="Poppins Medium"/>
                <a:cs typeface="Poppins Medium"/>
                <a:sym typeface="Poppins Medium"/>
                <a:hlinkClick r:id="rId9" tooltip="https://supportservices.jobcorps.gov/health/Documents/AFR/AFR-Tools-HCNA-Example-Completed-Form-2-05-July2024.docx"/>
              </a:rPr>
              <a:t>Example Completed ​Form 2-05 HCNA — Mental Health</a:t>
            </a:r>
            <a:r>
              <a:rPr lang="en-US" sz="1539" u="sng" dirty="0">
                <a:solidFill>
                  <a:srgbClr val="000000"/>
                </a:solidFill>
                <a:latin typeface="Poppins Medium"/>
                <a:ea typeface="Poppins Medium"/>
                <a:cs typeface="Poppins Medium"/>
                <a:sym typeface="Poppins Medium"/>
              </a:rPr>
              <a:t> </a:t>
            </a:r>
          </a:p>
          <a:p>
            <a:pPr algn="l">
              <a:lnSpc>
                <a:spcPts val="1499"/>
              </a:lnSpc>
            </a:pPr>
            <a:endParaRPr lang="en-US" sz="1539" u="sng" dirty="0">
              <a:solidFill>
                <a:srgbClr val="000000"/>
              </a:solidFill>
              <a:latin typeface="Poppins Medium"/>
              <a:ea typeface="Poppins Medium"/>
              <a:cs typeface="Poppins Medium"/>
              <a:sym typeface="Poppins Medium"/>
            </a:endParaRPr>
          </a:p>
          <a:p>
            <a:pPr marL="332484" lvl="1" indent="-166242" algn="l">
              <a:lnSpc>
                <a:spcPts val="2309"/>
              </a:lnSpc>
              <a:buFont typeface="Arial"/>
              <a:buChar char="•"/>
            </a:pPr>
            <a:r>
              <a:rPr lang="en-US" sz="1539" u="sng" dirty="0">
                <a:solidFill>
                  <a:srgbClr val="000000"/>
                </a:solidFill>
                <a:latin typeface="Poppins Medium"/>
                <a:ea typeface="Poppins Medium"/>
                <a:cs typeface="Poppins Medium"/>
                <a:sym typeface="Poppins Medium"/>
                <a:hlinkClick r:id="rId10" tooltip="https://supportservices.jobcorps.gov/health/Documents/AFR/Dual%20Review%20HCNA%20Example-%20August%202024.docx"/>
              </a:rPr>
              <a:t>Example Dual Review From 2-05 HCNA- Mental Health and TEAP</a:t>
            </a:r>
          </a:p>
        </p:txBody>
      </p:sp>
      <p:sp>
        <p:nvSpPr>
          <p:cNvPr id="15" name="TextBox 15"/>
          <p:cNvSpPr txBox="1"/>
          <p:nvPr/>
        </p:nvSpPr>
        <p:spPr>
          <a:xfrm>
            <a:off x="394702" y="5142425"/>
            <a:ext cx="3998252" cy="1303401"/>
          </a:xfrm>
          <a:prstGeom prst="rect">
            <a:avLst/>
          </a:prstGeom>
        </p:spPr>
        <p:txBody>
          <a:bodyPr lIns="0" tIns="0" rIns="0" bIns="0" rtlCol="0" anchor="t">
            <a:spAutoFit/>
          </a:bodyPr>
          <a:lstStyle/>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11" tooltip="https://supportservices.jobcorps.gov/disability/Documents/CN%2022-02/AFR/PRH%20Form%202-05%20-%202022.docx"/>
              </a:rPr>
              <a:t>Form 2-05 Healthcare Needs Assessment</a:t>
            </a:r>
          </a:p>
          <a:p>
            <a:pPr algn="l">
              <a:lnSpc>
                <a:spcPts val="1499"/>
              </a:lnSpc>
            </a:pPr>
            <a:endParaRPr lang="en-US" sz="1539" u="sng">
              <a:solidFill>
                <a:srgbClr val="000000"/>
              </a:solidFill>
              <a:latin typeface="Poppins Medium"/>
              <a:ea typeface="Poppins Medium"/>
              <a:cs typeface="Poppins Medium"/>
              <a:sym typeface="Poppins Medium"/>
              <a:hlinkClick r:id="rId11" tooltip="https://supportservices.jobcorps.gov/disability/Documents/CN%2022-02/AFR/PRH%20Form%202-05%20-%202022.docx"/>
            </a:endParaRPr>
          </a:p>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12" tooltip="https://supportservices.jobcorps.gov/disability/Documents/CN%2022-02/AFR/PRH%20Form%202-04%20-%202022.docx"/>
              </a:rPr>
              <a:t>Form 2-04 Individualized Assessment of Possible Direct Threat</a:t>
            </a:r>
          </a:p>
        </p:txBody>
      </p:sp>
      <p:sp>
        <p:nvSpPr>
          <p:cNvPr id="16" name="TextBox 16"/>
          <p:cNvSpPr txBox="1"/>
          <p:nvPr/>
        </p:nvSpPr>
        <p:spPr>
          <a:xfrm>
            <a:off x="394702" y="4745551"/>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Forms</a:t>
            </a:r>
          </a:p>
        </p:txBody>
      </p:sp>
      <p:sp>
        <p:nvSpPr>
          <p:cNvPr id="17" name="Slide Number Placeholder 16">
            <a:extLst>
              <a:ext uri="{FF2B5EF4-FFF2-40B4-BE49-F238E27FC236}">
                <a16:creationId xmlns:a16="http://schemas.microsoft.com/office/drawing/2014/main" id="{2F6313B8-F76B-7834-4B3E-C5529A589187}"/>
              </a:ext>
            </a:extLst>
          </p:cNvPr>
          <p:cNvSpPr>
            <a:spLocks noGrp="1"/>
          </p:cNvSpPr>
          <p:nvPr>
            <p:ph type="sldNum" sz="quarter" idx="12"/>
          </p:nvPr>
        </p:nvSpPr>
        <p:spPr>
          <a:xfrm>
            <a:off x="7543800" y="6721475"/>
            <a:ext cx="2133600" cy="365125"/>
          </a:xfrm>
        </p:spPr>
        <p:txBody>
          <a:bodyPr/>
          <a:lstStyle/>
          <a:p>
            <a:fld id="{B6F15528-21DE-4FAA-801E-634DDDAF4B2B}" type="slidenum">
              <a:rPr lang="en-US" smtClean="0">
                <a:solidFill>
                  <a:schemeClr val="bg1"/>
                </a:solidFill>
              </a:rPr>
              <a:pPr/>
              <a:t>42</a:t>
            </a:fld>
            <a:endParaRPr lang="en-US" dirty="0">
              <a:solidFill>
                <a:schemeClr val="bg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352998"/>
            <a:ext cx="7819858"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451358"/>
            <a:chOff x="0" y="0"/>
            <a:chExt cx="356553" cy="4726093"/>
          </a:xfrm>
        </p:grpSpPr>
        <p:sp>
          <p:nvSpPr>
            <p:cNvPr id="4" name="Freeform 4"/>
            <p:cNvSpPr/>
            <p:nvPr/>
          </p:nvSpPr>
          <p:spPr>
            <a:xfrm>
              <a:off x="0" y="0"/>
              <a:ext cx="356553" cy="4726093"/>
            </a:xfrm>
            <a:custGeom>
              <a:avLst/>
              <a:gdLst/>
              <a:ahLst/>
              <a:cxnLst/>
              <a:rect l="l" t="t" r="r" b="b"/>
              <a:pathLst>
                <a:path w="356553" h="4726093">
                  <a:moveTo>
                    <a:pt x="0" y="0"/>
                  </a:moveTo>
                  <a:lnTo>
                    <a:pt x="356553" y="0"/>
                  </a:lnTo>
                  <a:lnTo>
                    <a:pt x="356553" y="4726093"/>
                  </a:lnTo>
                  <a:lnTo>
                    <a:pt x="0" y="4726093"/>
                  </a:lnTo>
                  <a:close/>
                </a:path>
              </a:pathLst>
            </a:custGeom>
            <a:solidFill>
              <a:srgbClr val="18445D"/>
            </a:solidFill>
          </p:spPr>
          <p:txBody>
            <a:bodyPr/>
            <a:lstStyle/>
            <a:p>
              <a:endParaRPr lang="en-US"/>
            </a:p>
          </p:txBody>
        </p:sp>
      </p:grpSp>
      <p:sp>
        <p:nvSpPr>
          <p:cNvPr id="5" name="TextBox 5"/>
          <p:cNvSpPr txBox="1"/>
          <p:nvPr/>
        </p:nvSpPr>
        <p:spPr>
          <a:xfrm>
            <a:off x="386568" y="500319"/>
            <a:ext cx="8635512"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Regional Mental Health Consultants</a:t>
            </a:r>
          </a:p>
        </p:txBody>
      </p:sp>
      <p:sp>
        <p:nvSpPr>
          <p:cNvPr id="6" name="TextBox 6"/>
          <p:cNvSpPr txBox="1"/>
          <p:nvPr/>
        </p:nvSpPr>
        <p:spPr>
          <a:xfrm>
            <a:off x="1143000" y="1667833"/>
            <a:ext cx="5820839" cy="2691233"/>
          </a:xfrm>
          <a:prstGeom prst="rect">
            <a:avLst/>
          </a:prstGeom>
        </p:spPr>
        <p:txBody>
          <a:bodyPr lIns="0" tIns="0" rIns="0" bIns="0" rtlCol="0" anchor="t">
            <a:spAutoFit/>
          </a:bodyPr>
          <a:lstStyle/>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Boston- Puerto Rico - </a:t>
            </a:r>
            <a:r>
              <a:rPr lang="en-US" sz="1739" dirty="0">
                <a:solidFill>
                  <a:srgbClr val="000000"/>
                </a:solidFill>
                <a:latin typeface="Poppins Medium"/>
                <a:ea typeface="Poppins Medium"/>
                <a:cs typeface="Poppins Medium"/>
                <a:sym typeface="Poppins Medium"/>
              </a:rPr>
              <a:t>Maria Acevedo, PhD</a:t>
            </a:r>
          </a:p>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Boston -</a:t>
            </a:r>
            <a:r>
              <a:rPr lang="en-US" sz="1739" dirty="0">
                <a:solidFill>
                  <a:srgbClr val="000000"/>
                </a:solidFill>
                <a:latin typeface="Poppins Medium"/>
                <a:ea typeface="Poppins Medium"/>
                <a:cs typeface="Poppins Medium"/>
                <a:sym typeface="Poppins Medium"/>
              </a:rPr>
              <a:t> Liz Jarski, LCSW</a:t>
            </a:r>
          </a:p>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Philadelphia &amp; Lead MH</a:t>
            </a:r>
            <a:r>
              <a:rPr lang="en-US" sz="1739" dirty="0">
                <a:solidFill>
                  <a:srgbClr val="000000"/>
                </a:solidFill>
                <a:latin typeface="Poppins Medium"/>
                <a:ea typeface="Poppins Medium"/>
                <a:cs typeface="Poppins Medium"/>
                <a:sym typeface="Poppins Medium"/>
              </a:rPr>
              <a:t> - Valerie Cherry, PhD</a:t>
            </a:r>
          </a:p>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Atlanta </a:t>
            </a:r>
            <a:r>
              <a:rPr lang="en-US" sz="1739" dirty="0">
                <a:solidFill>
                  <a:srgbClr val="000000"/>
                </a:solidFill>
                <a:latin typeface="Poppins Medium"/>
                <a:ea typeface="Poppins Medium"/>
                <a:cs typeface="Poppins Medium"/>
                <a:sym typeface="Poppins Medium"/>
              </a:rPr>
              <a:t>- Liz Jarski, LCSW</a:t>
            </a:r>
          </a:p>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Dallas -</a:t>
            </a:r>
            <a:r>
              <a:rPr lang="en-US" sz="1739" dirty="0">
                <a:solidFill>
                  <a:srgbClr val="000000"/>
                </a:solidFill>
                <a:latin typeface="Poppins Medium"/>
                <a:ea typeface="Poppins Medium"/>
                <a:cs typeface="Poppins Medium"/>
                <a:sym typeface="Poppins Medium"/>
              </a:rPr>
              <a:t> Tamara Warner, PhD</a:t>
            </a:r>
          </a:p>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Chicago</a:t>
            </a:r>
            <a:r>
              <a:rPr lang="en-US" sz="1739" dirty="0">
                <a:solidFill>
                  <a:srgbClr val="000000"/>
                </a:solidFill>
                <a:latin typeface="Poppins Medium"/>
                <a:ea typeface="Poppins Medium"/>
                <a:cs typeface="Poppins Medium"/>
                <a:sym typeface="Poppins Medium"/>
              </a:rPr>
              <a:t> - Helena </a:t>
            </a:r>
            <a:r>
              <a:rPr lang="en-US" sz="1739" dirty="0" err="1">
                <a:solidFill>
                  <a:srgbClr val="000000"/>
                </a:solidFill>
                <a:latin typeface="Poppins Medium"/>
                <a:ea typeface="Poppins Medium"/>
                <a:cs typeface="Poppins Medium"/>
                <a:sym typeface="Poppins Medium"/>
              </a:rPr>
              <a:t>MacKenzie</a:t>
            </a:r>
            <a:r>
              <a:rPr lang="en-US" sz="1739" dirty="0">
                <a:solidFill>
                  <a:srgbClr val="000000"/>
                </a:solidFill>
                <a:latin typeface="Poppins Medium"/>
                <a:ea typeface="Poppins Medium"/>
                <a:cs typeface="Poppins Medium"/>
                <a:sym typeface="Poppins Medium"/>
              </a:rPr>
              <a:t>, PhD</a:t>
            </a:r>
          </a:p>
          <a:p>
            <a:pPr marL="375663" lvl="1" indent="-187831" algn="l">
              <a:lnSpc>
                <a:spcPts val="3097"/>
              </a:lnSpc>
              <a:buFont typeface="Arial"/>
              <a:buChar char="•"/>
            </a:pPr>
            <a:r>
              <a:rPr lang="en-US" sz="1739" b="1" dirty="0">
                <a:solidFill>
                  <a:srgbClr val="000000"/>
                </a:solidFill>
                <a:latin typeface="Poppins Medium Bold"/>
                <a:ea typeface="Poppins Medium Bold"/>
                <a:cs typeface="Poppins Medium Bold"/>
                <a:sym typeface="Poppins Medium Bold"/>
              </a:rPr>
              <a:t>San Francisco </a:t>
            </a:r>
            <a:r>
              <a:rPr lang="en-US" sz="1739" dirty="0">
                <a:solidFill>
                  <a:srgbClr val="000000"/>
                </a:solidFill>
                <a:latin typeface="Poppins Medium"/>
                <a:ea typeface="Poppins Medium"/>
                <a:cs typeface="Poppins Medium"/>
                <a:sym typeface="Poppins Medium"/>
              </a:rPr>
              <a:t>- Tamara Warner, PhD </a:t>
            </a:r>
          </a:p>
        </p:txBody>
      </p:sp>
      <p:sp>
        <p:nvSpPr>
          <p:cNvPr id="7" name="Slide Number Placeholder 6">
            <a:extLst>
              <a:ext uri="{FF2B5EF4-FFF2-40B4-BE49-F238E27FC236}">
                <a16:creationId xmlns:a16="http://schemas.microsoft.com/office/drawing/2014/main" id="{D9AF6C62-231A-4243-4BC4-3E2012FF92F2}"/>
              </a:ext>
            </a:extLst>
          </p:cNvPr>
          <p:cNvSpPr>
            <a:spLocks noGrp="1"/>
          </p:cNvSpPr>
          <p:nvPr>
            <p:ph type="sldNum" sz="quarter" idx="12"/>
          </p:nvPr>
        </p:nvSpPr>
        <p:spPr>
          <a:xfrm>
            <a:off x="7605426" y="6814881"/>
            <a:ext cx="2133600" cy="365125"/>
          </a:xfrm>
        </p:spPr>
        <p:txBody>
          <a:bodyPr/>
          <a:lstStyle/>
          <a:p>
            <a:fld id="{B6F15528-21DE-4FAA-801E-634DDDAF4B2B}" type="slidenum">
              <a:rPr lang="en-US" smtClean="0">
                <a:solidFill>
                  <a:schemeClr val="bg1"/>
                </a:solidFill>
              </a:rPr>
              <a:pPr/>
              <a:t>43</a:t>
            </a:fld>
            <a:endParaRPr lang="en-US" dirty="0">
              <a:solidFill>
                <a:schemeClr val="bg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6568" y="1410148"/>
            <a:ext cx="3998252"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104844"/>
            <a:ext cx="562156" cy="7556202"/>
            <a:chOff x="0" y="0"/>
            <a:chExt cx="356553" cy="4792591"/>
          </a:xfrm>
        </p:grpSpPr>
        <p:sp>
          <p:nvSpPr>
            <p:cNvPr id="4" name="Freeform 4"/>
            <p:cNvSpPr/>
            <p:nvPr/>
          </p:nvSpPr>
          <p:spPr>
            <a:xfrm>
              <a:off x="0" y="0"/>
              <a:ext cx="356553" cy="4792591"/>
            </a:xfrm>
            <a:custGeom>
              <a:avLst/>
              <a:gdLst/>
              <a:ahLst/>
              <a:cxnLst/>
              <a:rect l="l" t="t" r="r" b="b"/>
              <a:pathLst>
                <a:path w="356553" h="4792591">
                  <a:moveTo>
                    <a:pt x="0" y="0"/>
                  </a:moveTo>
                  <a:lnTo>
                    <a:pt x="356553" y="0"/>
                  </a:lnTo>
                  <a:lnTo>
                    <a:pt x="356553" y="4792591"/>
                  </a:lnTo>
                  <a:lnTo>
                    <a:pt x="0" y="4792591"/>
                  </a:lnTo>
                  <a:close/>
                </a:path>
              </a:pathLst>
            </a:custGeom>
            <a:solidFill>
              <a:srgbClr val="18445D"/>
            </a:solidFill>
          </p:spPr>
          <p:txBody>
            <a:bodyPr/>
            <a:lstStyle/>
            <a:p>
              <a:endParaRPr lang="en-US"/>
            </a:p>
          </p:txBody>
        </p:sp>
      </p:grpSp>
      <p:sp>
        <p:nvSpPr>
          <p:cNvPr id="5" name="TextBox 5"/>
          <p:cNvSpPr txBox="1"/>
          <p:nvPr/>
        </p:nvSpPr>
        <p:spPr>
          <a:xfrm>
            <a:off x="386568" y="500319"/>
            <a:ext cx="8635512" cy="537845"/>
          </a:xfrm>
          <a:prstGeom prst="rect">
            <a:avLst/>
          </a:prstGeom>
        </p:spPr>
        <p:txBody>
          <a:bodyPr lIns="0" tIns="0" rIns="0" bIns="0" rtlCol="0" anchor="t">
            <a:spAutoFit/>
          </a:bodyPr>
          <a:lstStyle/>
          <a:p>
            <a:pPr algn="l">
              <a:lnSpc>
                <a:spcPts val="4480"/>
              </a:lnSpc>
            </a:pPr>
            <a:r>
              <a:rPr lang="en-US" sz="3200" b="1">
                <a:solidFill>
                  <a:srgbClr val="000000"/>
                </a:solidFill>
                <a:latin typeface="Montserrat Ultra-Bold"/>
                <a:ea typeface="Montserrat Ultra-Bold"/>
                <a:cs typeface="Montserrat Ultra-Bold"/>
                <a:sym typeface="Montserrat Ultra-Bold"/>
              </a:rPr>
              <a:t>Disability Resources for AFR</a:t>
            </a:r>
          </a:p>
        </p:txBody>
      </p:sp>
      <p:sp>
        <p:nvSpPr>
          <p:cNvPr id="6" name="AutoShape 6"/>
          <p:cNvSpPr/>
          <p:nvPr/>
        </p:nvSpPr>
        <p:spPr>
          <a:xfrm>
            <a:off x="4781905" y="1410148"/>
            <a:ext cx="4240175" cy="0"/>
          </a:xfrm>
          <a:prstGeom prst="line">
            <a:avLst/>
          </a:prstGeom>
          <a:ln w="57150" cap="flat">
            <a:solidFill>
              <a:srgbClr val="FFDE59"/>
            </a:solidFill>
            <a:prstDash val="solid"/>
            <a:headEnd type="none" w="sm" len="sm"/>
            <a:tailEnd type="none" w="sm" len="sm"/>
          </a:ln>
        </p:spPr>
        <p:txBody>
          <a:bodyPr/>
          <a:lstStyle/>
          <a:p>
            <a:endParaRPr lang="en-US"/>
          </a:p>
        </p:txBody>
      </p:sp>
      <p:sp>
        <p:nvSpPr>
          <p:cNvPr id="7" name="TextBox 7"/>
          <p:cNvSpPr txBox="1"/>
          <p:nvPr/>
        </p:nvSpPr>
        <p:spPr>
          <a:xfrm>
            <a:off x="4781905" y="1605884"/>
            <a:ext cx="4240175" cy="339724"/>
          </a:xfrm>
          <a:prstGeom prst="rect">
            <a:avLst/>
          </a:prstGeom>
        </p:spPr>
        <p:txBody>
          <a:bodyPr lIns="0" tIns="0" rIns="0" bIns="0" rtlCol="0" anchor="t">
            <a:spAutoFit/>
          </a:bodyPr>
          <a:lstStyle/>
          <a:p>
            <a:pPr algn="l">
              <a:lnSpc>
                <a:spcPts val="2800"/>
              </a:lnSpc>
            </a:pPr>
            <a:r>
              <a:rPr lang="en-US" sz="2000" b="1">
                <a:solidFill>
                  <a:srgbClr val="000000"/>
                </a:solidFill>
                <a:latin typeface="Now Bold"/>
                <a:ea typeface="Now Bold"/>
                <a:cs typeface="Now Bold"/>
                <a:sym typeface="Now Bold"/>
              </a:rPr>
              <a:t>Regional Disability Coordinators</a:t>
            </a:r>
          </a:p>
        </p:txBody>
      </p:sp>
      <p:sp>
        <p:nvSpPr>
          <p:cNvPr id="8" name="TextBox 8"/>
          <p:cNvSpPr txBox="1"/>
          <p:nvPr/>
        </p:nvSpPr>
        <p:spPr>
          <a:xfrm>
            <a:off x="386568" y="1605884"/>
            <a:ext cx="3998252" cy="3063037"/>
          </a:xfrm>
          <a:prstGeom prst="rect">
            <a:avLst/>
          </a:prstGeom>
        </p:spPr>
        <p:txBody>
          <a:bodyPr lIns="0" tIns="0" rIns="0" bIns="0" rtlCol="0" anchor="t">
            <a:spAutoFit/>
          </a:bodyPr>
          <a:lstStyle/>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3" tooltip="https://supportservices.jobcorps.gov/disability/Documents/CN%2022-02/AFR/AFR%20Snapshot.docx"/>
              </a:rPr>
              <a:t>AFR Snapshot</a:t>
            </a:r>
            <a:r>
              <a:rPr lang="en-US" sz="1539">
                <a:solidFill>
                  <a:srgbClr val="000000"/>
                </a:solidFill>
                <a:latin typeface="Poppins Medium"/>
                <a:ea typeface="Poppins Medium"/>
                <a:cs typeface="Poppins Medium"/>
                <a:sym typeface="Poppins Medium"/>
              </a:rPr>
              <a:t>- reviews AFR process, Page 4 covers communication accommodations</a:t>
            </a:r>
          </a:p>
          <a:p>
            <a:pPr algn="l">
              <a:lnSpc>
                <a:spcPts val="1499"/>
              </a:lnSpc>
            </a:pPr>
            <a:endParaRPr lang="en-US" sz="1539">
              <a:solidFill>
                <a:srgbClr val="000000"/>
              </a:solidFill>
              <a:latin typeface="Poppins Medium"/>
              <a:ea typeface="Poppins Medium"/>
              <a:cs typeface="Poppins Medium"/>
              <a:sym typeface="Poppins Medium"/>
            </a:endParaRPr>
          </a:p>
          <a:p>
            <a:pPr marL="332484" lvl="1" indent="-166242" algn="l">
              <a:lnSpc>
                <a:spcPts val="2309"/>
              </a:lnSpc>
              <a:buFont typeface="Arial"/>
              <a:buChar char="•"/>
            </a:pPr>
            <a:r>
              <a:rPr lang="en-US" sz="1539" u="sng">
                <a:solidFill>
                  <a:srgbClr val="000000"/>
                </a:solidFill>
                <a:latin typeface="Poppins Medium"/>
                <a:ea typeface="Poppins Medium"/>
                <a:cs typeface="Poppins Medium"/>
                <a:sym typeface="Poppins Medium"/>
                <a:hlinkClick r:id="rId4" tooltip="https://supportservices.jobcorps.gov/disability/Documents/CN%2022-02/AFR/REAPPLICATION%20Documentation%20Requirement%20Infographic.pdf"/>
              </a:rPr>
              <a:t>Reapplication Process Requirement Within Center Applicant File Review Infographic</a:t>
            </a:r>
            <a:r>
              <a:rPr lang="en-US" sz="1539">
                <a:solidFill>
                  <a:srgbClr val="000000"/>
                </a:solidFill>
                <a:latin typeface="Poppins Medium"/>
                <a:ea typeface="Poppins Medium"/>
                <a:cs typeface="Poppins Medium"/>
                <a:sym typeface="Poppins Medium"/>
              </a:rPr>
              <a:t>- reviews the procedures for a reapplication (when someone has previously been denied enrollment)</a:t>
            </a:r>
          </a:p>
          <a:p>
            <a:pPr algn="l">
              <a:lnSpc>
                <a:spcPts val="2919"/>
              </a:lnSpc>
            </a:pPr>
            <a:endParaRPr lang="en-US" sz="1539">
              <a:solidFill>
                <a:srgbClr val="000000"/>
              </a:solidFill>
              <a:latin typeface="Poppins Medium"/>
              <a:ea typeface="Poppins Medium"/>
              <a:cs typeface="Poppins Medium"/>
              <a:sym typeface="Poppins Medium"/>
            </a:endParaRPr>
          </a:p>
        </p:txBody>
      </p:sp>
      <p:grpSp>
        <p:nvGrpSpPr>
          <p:cNvPr id="9" name="Group 9"/>
          <p:cNvGrpSpPr/>
          <p:nvPr/>
        </p:nvGrpSpPr>
        <p:grpSpPr>
          <a:xfrm>
            <a:off x="3409007" y="4903541"/>
            <a:ext cx="2590634" cy="2075285"/>
            <a:chOff x="0" y="0"/>
            <a:chExt cx="1238982" cy="992514"/>
          </a:xfrm>
        </p:grpSpPr>
        <p:sp>
          <p:nvSpPr>
            <p:cNvPr id="10" name="Freeform 10"/>
            <p:cNvSpPr/>
            <p:nvPr/>
          </p:nvSpPr>
          <p:spPr>
            <a:xfrm>
              <a:off x="0" y="0"/>
              <a:ext cx="1238982" cy="992514"/>
            </a:xfrm>
            <a:custGeom>
              <a:avLst/>
              <a:gdLst/>
              <a:ahLst/>
              <a:cxnLst/>
              <a:rect l="l" t="t" r="r" b="b"/>
              <a:pathLst>
                <a:path w="1238982" h="992514">
                  <a:moveTo>
                    <a:pt x="619491" y="0"/>
                  </a:moveTo>
                  <a:lnTo>
                    <a:pt x="706709" y="55125"/>
                  </a:lnTo>
                  <a:lnTo>
                    <a:pt x="810923" y="24289"/>
                  </a:lnTo>
                  <a:lnTo>
                    <a:pt x="872609" y="98306"/>
                  </a:lnTo>
                  <a:lnTo>
                    <a:pt x="983618" y="94777"/>
                  </a:lnTo>
                  <a:lnTo>
                    <a:pt x="1013733" y="180441"/>
                  </a:lnTo>
                  <a:lnTo>
                    <a:pt x="1120669" y="204565"/>
                  </a:lnTo>
                  <a:lnTo>
                    <a:pt x="1116265" y="293491"/>
                  </a:lnTo>
                  <a:lnTo>
                    <a:pt x="1208662" y="342906"/>
                  </a:lnTo>
                  <a:lnTo>
                    <a:pt x="1170168" y="426389"/>
                  </a:lnTo>
                  <a:lnTo>
                    <a:pt x="1238982" y="496257"/>
                  </a:lnTo>
                  <a:lnTo>
                    <a:pt x="1170168" y="566125"/>
                  </a:lnTo>
                  <a:lnTo>
                    <a:pt x="1208662" y="649608"/>
                  </a:lnTo>
                  <a:lnTo>
                    <a:pt x="1116265" y="699023"/>
                  </a:lnTo>
                  <a:lnTo>
                    <a:pt x="1120669" y="787949"/>
                  </a:lnTo>
                  <a:lnTo>
                    <a:pt x="1013733" y="812073"/>
                  </a:lnTo>
                  <a:lnTo>
                    <a:pt x="983618" y="897737"/>
                  </a:lnTo>
                  <a:lnTo>
                    <a:pt x="872609" y="894208"/>
                  </a:lnTo>
                  <a:lnTo>
                    <a:pt x="810923" y="968225"/>
                  </a:lnTo>
                  <a:lnTo>
                    <a:pt x="706709" y="937389"/>
                  </a:lnTo>
                  <a:lnTo>
                    <a:pt x="619491" y="992514"/>
                  </a:lnTo>
                  <a:lnTo>
                    <a:pt x="532272" y="937389"/>
                  </a:lnTo>
                  <a:lnTo>
                    <a:pt x="428059" y="968225"/>
                  </a:lnTo>
                  <a:lnTo>
                    <a:pt x="366373" y="894208"/>
                  </a:lnTo>
                  <a:lnTo>
                    <a:pt x="255364" y="897737"/>
                  </a:lnTo>
                  <a:lnTo>
                    <a:pt x="225249" y="812073"/>
                  </a:lnTo>
                  <a:lnTo>
                    <a:pt x="118312" y="787949"/>
                  </a:lnTo>
                  <a:lnTo>
                    <a:pt x="122717" y="699023"/>
                  </a:lnTo>
                  <a:lnTo>
                    <a:pt x="30320" y="649608"/>
                  </a:lnTo>
                  <a:lnTo>
                    <a:pt x="68813" y="566125"/>
                  </a:lnTo>
                  <a:lnTo>
                    <a:pt x="0" y="496257"/>
                  </a:lnTo>
                  <a:lnTo>
                    <a:pt x="68813" y="426389"/>
                  </a:lnTo>
                  <a:lnTo>
                    <a:pt x="30320" y="342906"/>
                  </a:lnTo>
                  <a:lnTo>
                    <a:pt x="122717" y="293491"/>
                  </a:lnTo>
                  <a:lnTo>
                    <a:pt x="118312" y="204565"/>
                  </a:lnTo>
                  <a:lnTo>
                    <a:pt x="225249" y="180441"/>
                  </a:lnTo>
                  <a:lnTo>
                    <a:pt x="255364" y="94777"/>
                  </a:lnTo>
                  <a:lnTo>
                    <a:pt x="366373" y="98306"/>
                  </a:lnTo>
                  <a:lnTo>
                    <a:pt x="428059" y="24289"/>
                  </a:lnTo>
                  <a:lnTo>
                    <a:pt x="532272" y="55125"/>
                  </a:lnTo>
                  <a:lnTo>
                    <a:pt x="619491" y="0"/>
                  </a:lnTo>
                  <a:close/>
                </a:path>
              </a:pathLst>
            </a:custGeom>
            <a:solidFill>
              <a:srgbClr val="9CD32C"/>
            </a:solidFill>
          </p:spPr>
          <p:txBody>
            <a:bodyPr/>
            <a:lstStyle/>
            <a:p>
              <a:endParaRPr lang="en-US"/>
            </a:p>
          </p:txBody>
        </p:sp>
        <p:sp>
          <p:nvSpPr>
            <p:cNvPr id="11" name="TextBox 11"/>
            <p:cNvSpPr txBox="1"/>
            <p:nvPr/>
          </p:nvSpPr>
          <p:spPr>
            <a:xfrm>
              <a:off x="135514" y="41881"/>
              <a:ext cx="967955" cy="842077"/>
            </a:xfrm>
            <a:prstGeom prst="rect">
              <a:avLst/>
            </a:prstGeom>
          </p:spPr>
          <p:txBody>
            <a:bodyPr lIns="50800" tIns="50800" rIns="50800" bIns="50800" rtlCol="0" anchor="ctr"/>
            <a:lstStyle/>
            <a:p>
              <a:pPr algn="ctr">
                <a:lnSpc>
                  <a:spcPts val="3359"/>
                </a:lnSpc>
              </a:pPr>
              <a:r>
                <a:rPr lang="en-US" sz="2399" b="1" u="sng">
                  <a:solidFill>
                    <a:srgbClr val="FFFFFF"/>
                  </a:solidFill>
                  <a:latin typeface="Poppins Bold"/>
                  <a:ea typeface="Poppins Bold"/>
                  <a:cs typeface="Poppins Bold"/>
                  <a:sym typeface="Poppins Bold"/>
                  <a:hlinkClick r:id="rId5" tooltip="https://supportservices.jobcorps.gov/disability/Pages/Disability-Program-Requirements-Resources.aspx"/>
                </a:rPr>
                <a:t>Disability Web Page</a:t>
              </a:r>
            </a:p>
          </p:txBody>
        </p:sp>
      </p:grpSp>
      <p:sp>
        <p:nvSpPr>
          <p:cNvPr id="12" name="TextBox 12"/>
          <p:cNvSpPr txBox="1"/>
          <p:nvPr/>
        </p:nvSpPr>
        <p:spPr>
          <a:xfrm>
            <a:off x="4704324" y="2069434"/>
            <a:ext cx="4317756" cy="2300708"/>
          </a:xfrm>
          <a:prstGeom prst="rect">
            <a:avLst/>
          </a:prstGeom>
        </p:spPr>
        <p:txBody>
          <a:bodyPr lIns="0" tIns="0" rIns="0" bIns="0" rtlCol="0" anchor="t">
            <a:spAutoFit/>
          </a:bodyPr>
          <a:lstStyle/>
          <a:p>
            <a:pPr marL="375663" lvl="1" indent="-187831" algn="l">
              <a:lnSpc>
                <a:spcPts val="3097"/>
              </a:lnSpc>
              <a:buFont typeface="Arial"/>
              <a:buChar char="•"/>
            </a:pPr>
            <a:r>
              <a:rPr lang="en-US" sz="1739" b="1">
                <a:solidFill>
                  <a:srgbClr val="000000"/>
                </a:solidFill>
                <a:latin typeface="Poppins Medium Bold"/>
                <a:ea typeface="Poppins Medium Bold"/>
                <a:cs typeface="Poppins Medium Bold"/>
                <a:sym typeface="Poppins Medium Bold"/>
              </a:rPr>
              <a:t>Boston -</a:t>
            </a:r>
            <a:r>
              <a:rPr lang="en-US" sz="1739">
                <a:solidFill>
                  <a:srgbClr val="000000"/>
                </a:solidFill>
                <a:latin typeface="Poppins Medium"/>
                <a:ea typeface="Poppins Medium"/>
                <a:cs typeface="Poppins Medium"/>
                <a:sym typeface="Poppins Medium"/>
              </a:rPr>
              <a:t> Kristen Philbrook</a:t>
            </a:r>
          </a:p>
          <a:p>
            <a:pPr marL="375663" lvl="1" indent="-187831" algn="l">
              <a:lnSpc>
                <a:spcPts val="3097"/>
              </a:lnSpc>
              <a:buFont typeface="Arial"/>
              <a:buChar char="•"/>
            </a:pPr>
            <a:r>
              <a:rPr lang="en-US" sz="1739" b="1">
                <a:solidFill>
                  <a:srgbClr val="000000"/>
                </a:solidFill>
                <a:latin typeface="Poppins Medium Bold"/>
                <a:ea typeface="Poppins Medium Bold"/>
                <a:cs typeface="Poppins Medium Bold"/>
                <a:sym typeface="Poppins Medium Bold"/>
              </a:rPr>
              <a:t>Philadelphia -</a:t>
            </a:r>
            <a:r>
              <a:rPr lang="en-US" sz="1739">
                <a:solidFill>
                  <a:srgbClr val="000000"/>
                </a:solidFill>
                <a:latin typeface="Poppins Medium"/>
                <a:ea typeface="Poppins Medium"/>
                <a:cs typeface="Poppins Medium"/>
                <a:sym typeface="Poppins Medium"/>
              </a:rPr>
              <a:t> Angela Jenkins</a:t>
            </a:r>
          </a:p>
          <a:p>
            <a:pPr marL="375663" lvl="1" indent="-187831" algn="l">
              <a:lnSpc>
                <a:spcPts val="3097"/>
              </a:lnSpc>
              <a:buFont typeface="Arial"/>
              <a:buChar char="•"/>
            </a:pPr>
            <a:r>
              <a:rPr lang="en-US" sz="1739" b="1">
                <a:solidFill>
                  <a:srgbClr val="000000"/>
                </a:solidFill>
                <a:latin typeface="Poppins Medium Bold"/>
                <a:ea typeface="Poppins Medium Bold"/>
                <a:cs typeface="Poppins Medium Bold"/>
                <a:sym typeface="Poppins Medium Bold"/>
              </a:rPr>
              <a:t>Atlanta </a:t>
            </a:r>
            <a:r>
              <a:rPr lang="en-US" sz="1739">
                <a:solidFill>
                  <a:srgbClr val="000000"/>
                </a:solidFill>
                <a:latin typeface="Poppins Medium"/>
                <a:ea typeface="Poppins Medium"/>
                <a:cs typeface="Poppins Medium"/>
                <a:sym typeface="Poppins Medium"/>
              </a:rPr>
              <a:t>- Stephanie Karras</a:t>
            </a:r>
          </a:p>
          <a:p>
            <a:pPr marL="375663" lvl="1" indent="-187831" algn="l">
              <a:lnSpc>
                <a:spcPts val="3097"/>
              </a:lnSpc>
              <a:buFont typeface="Arial"/>
              <a:buChar char="•"/>
            </a:pPr>
            <a:r>
              <a:rPr lang="en-US" sz="1739" b="1">
                <a:solidFill>
                  <a:srgbClr val="000000"/>
                </a:solidFill>
                <a:latin typeface="Poppins Medium Bold"/>
                <a:ea typeface="Poppins Medium Bold"/>
                <a:cs typeface="Poppins Medium Bold"/>
                <a:sym typeface="Poppins Medium Bold"/>
              </a:rPr>
              <a:t>Dallas -</a:t>
            </a:r>
            <a:r>
              <a:rPr lang="en-US" sz="1739">
                <a:solidFill>
                  <a:srgbClr val="000000"/>
                </a:solidFill>
                <a:latin typeface="Poppins Medium"/>
                <a:ea typeface="Poppins Medium"/>
                <a:cs typeface="Poppins Medium"/>
                <a:sym typeface="Poppins Medium"/>
              </a:rPr>
              <a:t> Alyssa Purificacion Olivas</a:t>
            </a:r>
          </a:p>
          <a:p>
            <a:pPr marL="375663" lvl="1" indent="-187831" algn="l">
              <a:lnSpc>
                <a:spcPts val="3097"/>
              </a:lnSpc>
              <a:buFont typeface="Arial"/>
              <a:buChar char="•"/>
            </a:pPr>
            <a:r>
              <a:rPr lang="en-US" sz="1739" b="1">
                <a:solidFill>
                  <a:srgbClr val="000000"/>
                </a:solidFill>
                <a:latin typeface="Poppins Medium Bold"/>
                <a:ea typeface="Poppins Medium Bold"/>
                <a:cs typeface="Poppins Medium Bold"/>
                <a:sym typeface="Poppins Medium Bold"/>
              </a:rPr>
              <a:t>Chicago</a:t>
            </a:r>
            <a:r>
              <a:rPr lang="en-US" sz="1739">
                <a:solidFill>
                  <a:srgbClr val="000000"/>
                </a:solidFill>
                <a:latin typeface="Poppins Medium"/>
                <a:ea typeface="Poppins Medium"/>
                <a:cs typeface="Poppins Medium"/>
                <a:sym typeface="Poppins Medium"/>
              </a:rPr>
              <a:t> - Sharon Hong</a:t>
            </a:r>
          </a:p>
          <a:p>
            <a:pPr marL="375663" lvl="1" indent="-187831" algn="l">
              <a:lnSpc>
                <a:spcPts val="3097"/>
              </a:lnSpc>
              <a:buFont typeface="Arial"/>
              <a:buChar char="•"/>
            </a:pPr>
            <a:r>
              <a:rPr lang="en-US" sz="1739" b="1">
                <a:solidFill>
                  <a:srgbClr val="000000"/>
                </a:solidFill>
                <a:latin typeface="Poppins Medium Bold"/>
                <a:ea typeface="Poppins Medium Bold"/>
                <a:cs typeface="Poppins Medium Bold"/>
                <a:sym typeface="Poppins Medium Bold"/>
              </a:rPr>
              <a:t>San Francisco </a:t>
            </a:r>
            <a:r>
              <a:rPr lang="en-US" sz="1739">
                <a:solidFill>
                  <a:srgbClr val="000000"/>
                </a:solidFill>
                <a:latin typeface="Poppins Medium"/>
                <a:ea typeface="Poppins Medium"/>
                <a:cs typeface="Poppins Medium"/>
                <a:sym typeface="Poppins Medium"/>
              </a:rPr>
              <a:t>- Stephanie Karras </a:t>
            </a:r>
          </a:p>
        </p:txBody>
      </p:sp>
      <p:sp>
        <p:nvSpPr>
          <p:cNvPr id="13" name="Slide Number Placeholder 12">
            <a:extLst>
              <a:ext uri="{FF2B5EF4-FFF2-40B4-BE49-F238E27FC236}">
                <a16:creationId xmlns:a16="http://schemas.microsoft.com/office/drawing/2014/main" id="{BB27A77C-AE68-8C5D-EDC6-A954900D13A7}"/>
              </a:ext>
            </a:extLst>
          </p:cNvPr>
          <p:cNvSpPr>
            <a:spLocks noGrp="1"/>
          </p:cNvSpPr>
          <p:nvPr>
            <p:ph type="sldNum" sz="quarter" idx="12"/>
          </p:nvPr>
        </p:nvSpPr>
        <p:spPr>
          <a:xfrm>
            <a:off x="7620000" y="6721475"/>
            <a:ext cx="2133600" cy="365125"/>
          </a:xfrm>
        </p:spPr>
        <p:txBody>
          <a:bodyPr/>
          <a:lstStyle/>
          <a:p>
            <a:fld id="{B6F15528-21DE-4FAA-801E-634DDDAF4B2B}" type="slidenum">
              <a:rPr lang="en-US" smtClean="0">
                <a:solidFill>
                  <a:schemeClr val="bg1"/>
                </a:solidFill>
              </a:rPr>
              <a:pPr/>
              <a:t>44</a:t>
            </a:fld>
            <a:endParaRPr lang="en-US"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9200" y="-1219200"/>
            <a:ext cx="7315200" cy="9753600"/>
          </a:xfrm>
          <a:custGeom>
            <a:avLst/>
            <a:gdLst/>
            <a:ahLst/>
            <a:cxnLst/>
            <a:rect l="l" t="t" r="r" b="b"/>
            <a:pathLst>
              <a:path w="7315200" h="9753600">
                <a:moveTo>
                  <a:pt x="0" y="0"/>
                </a:moveTo>
                <a:lnTo>
                  <a:pt x="7315200" y="0"/>
                </a:lnTo>
                <a:lnTo>
                  <a:pt x="7315200" y="9753600"/>
                </a:lnTo>
                <a:lnTo>
                  <a:pt x="0" y="9753600"/>
                </a:lnTo>
                <a:lnTo>
                  <a:pt x="0" y="0"/>
                </a:lnTo>
                <a:close/>
              </a:path>
            </a:pathLst>
          </a:custGeom>
          <a:blipFill>
            <a:blip r:embed="rId2"/>
            <a:stretch>
              <a:fillRect l="-16666" r="-16666"/>
            </a:stretch>
          </a:blipFill>
        </p:spPr>
        <p:txBody>
          <a:bodyPr/>
          <a:lstStyle/>
          <a:p>
            <a:endParaRPr lang="en-US"/>
          </a:p>
        </p:txBody>
      </p:sp>
      <p:grpSp>
        <p:nvGrpSpPr>
          <p:cNvPr id="3" name="Group 3"/>
          <p:cNvGrpSpPr/>
          <p:nvPr/>
        </p:nvGrpSpPr>
        <p:grpSpPr>
          <a:xfrm>
            <a:off x="-183688" y="2752945"/>
            <a:ext cx="10120975" cy="1809310"/>
            <a:chOff x="0" y="0"/>
            <a:chExt cx="4470210" cy="799132"/>
          </a:xfrm>
        </p:grpSpPr>
        <p:sp>
          <p:nvSpPr>
            <p:cNvPr id="4" name="Freeform 4"/>
            <p:cNvSpPr/>
            <p:nvPr/>
          </p:nvSpPr>
          <p:spPr>
            <a:xfrm>
              <a:off x="0" y="0"/>
              <a:ext cx="4470210" cy="799132"/>
            </a:xfrm>
            <a:custGeom>
              <a:avLst/>
              <a:gdLst/>
              <a:ahLst/>
              <a:cxnLst/>
              <a:rect l="l" t="t" r="r" b="b"/>
              <a:pathLst>
                <a:path w="4470210" h="799132">
                  <a:moveTo>
                    <a:pt x="0" y="0"/>
                  </a:moveTo>
                  <a:lnTo>
                    <a:pt x="4470210" y="0"/>
                  </a:lnTo>
                  <a:lnTo>
                    <a:pt x="4470210" y="799132"/>
                  </a:lnTo>
                  <a:lnTo>
                    <a:pt x="0" y="799132"/>
                  </a:lnTo>
                  <a:close/>
                </a:path>
              </a:pathLst>
            </a:custGeom>
            <a:solidFill>
              <a:srgbClr val="18445D"/>
            </a:solidFill>
          </p:spPr>
          <p:txBody>
            <a:bodyPr/>
            <a:lstStyle/>
            <a:p>
              <a:endParaRPr lang="en-US"/>
            </a:p>
          </p:txBody>
        </p:sp>
      </p:grpSp>
      <p:sp>
        <p:nvSpPr>
          <p:cNvPr id="5" name="TextBox 5"/>
          <p:cNvSpPr txBox="1"/>
          <p:nvPr/>
        </p:nvSpPr>
        <p:spPr>
          <a:xfrm>
            <a:off x="548640" y="3030078"/>
            <a:ext cx="8656320" cy="1227979"/>
          </a:xfrm>
          <a:prstGeom prst="rect">
            <a:avLst/>
          </a:prstGeom>
        </p:spPr>
        <p:txBody>
          <a:bodyPr lIns="0" tIns="0" rIns="0" bIns="0" rtlCol="0" anchor="t">
            <a:spAutoFit/>
          </a:bodyPr>
          <a:lstStyle/>
          <a:p>
            <a:pPr algn="ctr">
              <a:lnSpc>
                <a:spcPts val="9772"/>
              </a:lnSpc>
            </a:pPr>
            <a:r>
              <a:rPr lang="en-US" sz="7881" b="1" spc="157">
                <a:solidFill>
                  <a:srgbClr val="FFFFFF"/>
                </a:solidFill>
                <a:latin typeface="Montserrat Ultra-Bold"/>
                <a:ea typeface="Montserrat Ultra-Bold"/>
                <a:cs typeface="Montserrat Ultra-Bold"/>
                <a:sym typeface="Montserrat Ultra-Bold"/>
              </a:rPr>
              <a:t>THANK YOU</a:t>
            </a:r>
          </a:p>
        </p:txBody>
      </p:sp>
      <p:sp>
        <p:nvSpPr>
          <p:cNvPr id="6" name="Slide Number Placeholder 5">
            <a:extLst>
              <a:ext uri="{FF2B5EF4-FFF2-40B4-BE49-F238E27FC236}">
                <a16:creationId xmlns:a16="http://schemas.microsoft.com/office/drawing/2014/main" id="{76E727EA-B0E0-4C40-1E40-246EA922A31E}"/>
              </a:ext>
            </a:extLst>
          </p:cNvPr>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370286"/>
            <a:ext cx="9832787" cy="1321979"/>
            <a:chOff x="0" y="0"/>
            <a:chExt cx="13110382" cy="1762639"/>
          </a:xfrm>
        </p:grpSpPr>
        <p:grpSp>
          <p:nvGrpSpPr>
            <p:cNvPr id="3" name="Group 3"/>
            <p:cNvGrpSpPr/>
            <p:nvPr/>
          </p:nvGrpSpPr>
          <p:grpSpPr>
            <a:xfrm>
              <a:off x="0" y="0"/>
              <a:ext cx="13110382" cy="1762639"/>
              <a:chOff x="0" y="0"/>
              <a:chExt cx="6236536" cy="838477"/>
            </a:xfrm>
          </p:grpSpPr>
          <p:sp>
            <p:nvSpPr>
              <p:cNvPr id="4" name="Freeform 4"/>
              <p:cNvSpPr/>
              <p:nvPr/>
            </p:nvSpPr>
            <p:spPr>
              <a:xfrm>
                <a:off x="0" y="0"/>
                <a:ext cx="6236536" cy="838477"/>
              </a:xfrm>
              <a:custGeom>
                <a:avLst/>
                <a:gdLst/>
                <a:ahLst/>
                <a:cxnLst/>
                <a:rect l="l" t="t" r="r" b="b"/>
                <a:pathLst>
                  <a:path w="6236536" h="838477">
                    <a:moveTo>
                      <a:pt x="0" y="0"/>
                    </a:moveTo>
                    <a:lnTo>
                      <a:pt x="6236536" y="0"/>
                    </a:lnTo>
                    <a:lnTo>
                      <a:pt x="6236536" y="838477"/>
                    </a:lnTo>
                    <a:lnTo>
                      <a:pt x="0" y="838477"/>
                    </a:lnTo>
                    <a:close/>
                  </a:path>
                </a:pathLst>
              </a:custGeom>
              <a:solidFill>
                <a:srgbClr val="18445D"/>
              </a:solidFill>
            </p:spPr>
            <p:txBody>
              <a:bodyPr/>
              <a:lstStyle/>
              <a:p>
                <a:endParaRPr lang="en-US"/>
              </a:p>
            </p:txBody>
          </p:sp>
        </p:grpSp>
        <p:sp>
          <p:nvSpPr>
            <p:cNvPr id="5" name="AutoShape 5"/>
            <p:cNvSpPr/>
            <p:nvPr/>
          </p:nvSpPr>
          <p:spPr>
            <a:xfrm flipV="1">
              <a:off x="5060985" y="968908"/>
              <a:ext cx="8049397" cy="0"/>
            </a:xfrm>
            <a:prstGeom prst="line">
              <a:avLst/>
            </a:prstGeom>
            <a:ln w="76200" cap="flat">
              <a:solidFill>
                <a:srgbClr val="FFFFFF"/>
              </a:solidFill>
              <a:prstDash val="solid"/>
              <a:headEnd type="none" w="sm" len="sm"/>
              <a:tailEnd type="none" w="sm" len="sm"/>
            </a:ln>
          </p:spPr>
          <p:txBody>
            <a:bodyPr/>
            <a:lstStyle/>
            <a:p>
              <a:endParaRPr lang="en-US"/>
            </a:p>
          </p:txBody>
        </p:sp>
        <p:sp>
          <p:nvSpPr>
            <p:cNvPr id="6" name="TextBox 6"/>
            <p:cNvSpPr txBox="1"/>
            <p:nvPr/>
          </p:nvSpPr>
          <p:spPr>
            <a:xfrm>
              <a:off x="784311" y="431318"/>
              <a:ext cx="7485833" cy="795655"/>
            </a:xfrm>
            <a:prstGeom prst="rect">
              <a:avLst/>
            </a:prstGeom>
          </p:spPr>
          <p:txBody>
            <a:bodyPr lIns="0" tIns="0" rIns="0" bIns="0" rtlCol="0" anchor="t">
              <a:spAutoFit/>
            </a:bodyPr>
            <a:lstStyle/>
            <a:p>
              <a:pPr algn="l">
                <a:lnSpc>
                  <a:spcPts val="5040"/>
                </a:lnSpc>
              </a:pPr>
              <a:r>
                <a:rPr lang="en-US" sz="3600" b="1">
                  <a:solidFill>
                    <a:srgbClr val="FFFFFF"/>
                  </a:solidFill>
                  <a:latin typeface="Montserrat Ultra-Bold"/>
                  <a:ea typeface="Montserrat Ultra-Bold"/>
                  <a:cs typeface="Montserrat Ultra-Bold"/>
                  <a:sym typeface="Montserrat Ultra-Bold"/>
                </a:rPr>
                <a:t>Timelines</a:t>
              </a:r>
            </a:p>
          </p:txBody>
        </p:sp>
      </p:grpSp>
      <p:sp>
        <p:nvSpPr>
          <p:cNvPr id="7" name="TextBox 7"/>
          <p:cNvSpPr txBox="1"/>
          <p:nvPr/>
        </p:nvSpPr>
        <p:spPr>
          <a:xfrm>
            <a:off x="407520" y="3528262"/>
            <a:ext cx="7593480" cy="2116477"/>
          </a:xfrm>
          <a:prstGeom prst="rect">
            <a:avLst/>
          </a:prstGeom>
        </p:spPr>
        <p:txBody>
          <a:bodyPr wrap="square" lIns="0" tIns="0" rIns="0" bIns="0" rtlCol="0" anchor="t">
            <a:spAutoFit/>
          </a:bodyPr>
          <a:lstStyle/>
          <a:p>
            <a:pPr algn="l">
              <a:lnSpc>
                <a:spcPts val="3999"/>
              </a:lnSpc>
            </a:pPr>
            <a:endParaRPr dirty="0"/>
          </a:p>
          <a:p>
            <a:pPr marL="777242" lvl="2" indent="-259081" algn="l">
              <a:lnSpc>
                <a:spcPts val="3600"/>
              </a:lnSpc>
              <a:buFont typeface="Arial"/>
              <a:buChar char="⚬"/>
            </a:pPr>
            <a:r>
              <a:rPr lang="en-US" sz="1800" dirty="0">
                <a:solidFill>
                  <a:srgbClr val="000000"/>
                </a:solidFill>
                <a:latin typeface="Poppins"/>
                <a:ea typeface="Poppins"/>
                <a:cs typeface="Poppins"/>
                <a:sym typeface="Poppins"/>
              </a:rPr>
              <a:t>An extension can be requested from the Regional Office.</a:t>
            </a:r>
          </a:p>
          <a:p>
            <a:pPr marL="777242" lvl="2" indent="-259081" algn="l">
              <a:lnSpc>
                <a:spcPts val="3600"/>
              </a:lnSpc>
              <a:buFont typeface="Arial"/>
              <a:buChar char="⚬"/>
            </a:pPr>
            <a:r>
              <a:rPr lang="en-US" sz="1800" dirty="0">
                <a:solidFill>
                  <a:srgbClr val="000000"/>
                </a:solidFill>
                <a:latin typeface="Poppins"/>
                <a:ea typeface="Poppins"/>
                <a:cs typeface="Poppins"/>
                <a:sym typeface="Poppins"/>
              </a:rPr>
              <a:t>However, waiting for outside records is not justification enough. </a:t>
            </a:r>
          </a:p>
          <a:p>
            <a:pPr algn="l">
              <a:lnSpc>
                <a:spcPts val="1600"/>
              </a:lnSpc>
            </a:pPr>
            <a:endParaRPr lang="en-US" sz="1800" dirty="0">
              <a:solidFill>
                <a:srgbClr val="000000"/>
              </a:solidFill>
              <a:latin typeface="Poppins"/>
              <a:ea typeface="Poppins"/>
              <a:cs typeface="Poppins"/>
              <a:sym typeface="Poppins"/>
            </a:endParaRPr>
          </a:p>
        </p:txBody>
      </p:sp>
      <p:sp>
        <p:nvSpPr>
          <p:cNvPr id="8" name="AutoShape 8"/>
          <p:cNvSpPr/>
          <p:nvPr/>
        </p:nvSpPr>
        <p:spPr>
          <a:xfrm>
            <a:off x="6248401" y="6612255"/>
            <a:ext cx="3505200" cy="0"/>
          </a:xfrm>
          <a:prstGeom prst="line">
            <a:avLst/>
          </a:prstGeom>
          <a:ln w="57150" cap="flat">
            <a:solidFill>
              <a:srgbClr val="FFDE59"/>
            </a:solidFill>
            <a:prstDash val="solid"/>
            <a:headEnd type="none" w="sm" len="sm"/>
            <a:tailEnd type="none" w="sm" len="sm"/>
          </a:ln>
        </p:spPr>
        <p:txBody>
          <a:bodyPr/>
          <a:lstStyle/>
          <a:p>
            <a:endParaRPr lang="en-US"/>
          </a:p>
        </p:txBody>
      </p:sp>
      <p:sp>
        <p:nvSpPr>
          <p:cNvPr id="9" name="Freeform 9"/>
          <p:cNvSpPr/>
          <p:nvPr/>
        </p:nvSpPr>
        <p:spPr>
          <a:xfrm>
            <a:off x="7696200" y="2168615"/>
            <a:ext cx="1448913" cy="1443582"/>
          </a:xfrm>
          <a:custGeom>
            <a:avLst/>
            <a:gdLst/>
            <a:ahLst/>
            <a:cxnLst/>
            <a:rect l="l" t="t" r="r" b="b"/>
            <a:pathLst>
              <a:path w="1624496" h="1804996">
                <a:moveTo>
                  <a:pt x="0" y="0"/>
                </a:moveTo>
                <a:lnTo>
                  <a:pt x="1624496" y="0"/>
                </a:lnTo>
                <a:lnTo>
                  <a:pt x="1624496" y="1804996"/>
                </a:lnTo>
                <a:lnTo>
                  <a:pt x="0" y="18049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TextBox 10"/>
          <p:cNvSpPr txBox="1"/>
          <p:nvPr/>
        </p:nvSpPr>
        <p:spPr>
          <a:xfrm>
            <a:off x="407520" y="2269319"/>
            <a:ext cx="7017969" cy="1625600"/>
          </a:xfrm>
          <a:prstGeom prst="rect">
            <a:avLst/>
          </a:prstGeom>
        </p:spPr>
        <p:txBody>
          <a:bodyPr wrap="square" lIns="0" tIns="0" rIns="0" bIns="0" rtlCol="0" anchor="t">
            <a:spAutoFit/>
          </a:bodyPr>
          <a:lstStyle/>
          <a:p>
            <a:pPr marL="431799" lvl="1" indent="-215899" algn="l">
              <a:lnSpc>
                <a:spcPts val="2799"/>
              </a:lnSpc>
              <a:buFont typeface="Arial"/>
              <a:buChar char="•"/>
            </a:pPr>
            <a:r>
              <a:rPr lang="en-US" sz="1999" dirty="0">
                <a:solidFill>
                  <a:srgbClr val="000000"/>
                </a:solidFill>
                <a:latin typeface="Poppins"/>
                <a:ea typeface="Poppins"/>
                <a:cs typeface="Poppins"/>
                <a:sym typeface="Poppins"/>
              </a:rPr>
              <a:t>The center has </a:t>
            </a:r>
            <a:r>
              <a:rPr lang="en-US" sz="1999" b="1" dirty="0">
                <a:solidFill>
                  <a:srgbClr val="BC1823"/>
                </a:solidFill>
                <a:latin typeface="Poppins Bold"/>
                <a:ea typeface="Poppins Bold"/>
                <a:cs typeface="Poppins Bold"/>
                <a:sym typeface="Poppins Bold"/>
              </a:rPr>
              <a:t>30 days</a:t>
            </a:r>
            <a:r>
              <a:rPr lang="en-US" sz="1999" dirty="0">
                <a:solidFill>
                  <a:srgbClr val="000000"/>
                </a:solidFill>
                <a:latin typeface="Poppins"/>
                <a:ea typeface="Poppins"/>
                <a:cs typeface="Poppins"/>
                <a:sym typeface="Poppins"/>
              </a:rPr>
              <a:t> to process the applicant’s e-folder. </a:t>
            </a:r>
          </a:p>
          <a:p>
            <a:pPr algn="l">
              <a:lnSpc>
                <a:spcPts val="1679"/>
              </a:lnSpc>
            </a:pPr>
            <a:endParaRPr lang="en-US" sz="1999" dirty="0">
              <a:solidFill>
                <a:srgbClr val="000000"/>
              </a:solidFill>
              <a:latin typeface="Poppins"/>
              <a:ea typeface="Poppins"/>
              <a:cs typeface="Poppins"/>
              <a:sym typeface="Poppins"/>
            </a:endParaRPr>
          </a:p>
          <a:p>
            <a:pPr marL="431799" lvl="1" indent="-215899" algn="l">
              <a:lnSpc>
                <a:spcPts val="2799"/>
              </a:lnSpc>
              <a:buFont typeface="Arial"/>
              <a:buChar char="•"/>
            </a:pPr>
            <a:r>
              <a:rPr lang="en-US" sz="1999" b="1" dirty="0">
                <a:solidFill>
                  <a:srgbClr val="2D8BBA"/>
                </a:solidFill>
                <a:latin typeface="Poppins Bold"/>
                <a:ea typeface="Poppins Bold"/>
                <a:cs typeface="Poppins Bold"/>
                <a:sym typeface="Poppins Bold"/>
              </a:rPr>
              <a:t>You should be assigned the file within a few days</a:t>
            </a:r>
            <a:r>
              <a:rPr lang="en-US" sz="1999" b="1" dirty="0">
                <a:solidFill>
                  <a:srgbClr val="27A7CE"/>
                </a:solidFill>
                <a:latin typeface="Poppins Bold"/>
                <a:ea typeface="Poppins Bold"/>
                <a:cs typeface="Poppins Bold"/>
                <a:sym typeface="Poppins Bold"/>
              </a:rPr>
              <a:t> </a:t>
            </a:r>
            <a:r>
              <a:rPr lang="en-US" sz="1999" dirty="0">
                <a:solidFill>
                  <a:srgbClr val="000000"/>
                </a:solidFill>
                <a:latin typeface="Poppins"/>
                <a:ea typeface="Poppins"/>
                <a:cs typeface="Poppins"/>
                <a:sym typeface="Poppins"/>
              </a:rPr>
              <a:t>of it being available to the center.</a:t>
            </a:r>
          </a:p>
        </p:txBody>
      </p:sp>
      <p:pic>
        <p:nvPicPr>
          <p:cNvPr id="14" name="Picture 13">
            <a:extLst>
              <a:ext uri="{FF2B5EF4-FFF2-40B4-BE49-F238E27FC236}">
                <a16:creationId xmlns:a16="http://schemas.microsoft.com/office/drawing/2014/main" id="{C4739C7C-628D-B2CA-AC64-07366471DFB0}"/>
              </a:ext>
            </a:extLst>
          </p:cNvPr>
          <p:cNvPicPr>
            <a:picLocks noChangeAspect="1"/>
          </p:cNvPicPr>
          <p:nvPr/>
        </p:nvPicPr>
        <p:blipFill>
          <a:blip r:embed="rId5"/>
          <a:stretch>
            <a:fillRect/>
          </a:stretch>
        </p:blipFill>
        <p:spPr>
          <a:xfrm>
            <a:off x="3475042" y="5185794"/>
            <a:ext cx="2481470" cy="1902725"/>
          </a:xfrm>
          <a:prstGeom prst="rect">
            <a:avLst/>
          </a:prstGeom>
        </p:spPr>
      </p:pic>
      <p:sp>
        <p:nvSpPr>
          <p:cNvPr id="15" name="Slide Number Placeholder 14">
            <a:extLst>
              <a:ext uri="{FF2B5EF4-FFF2-40B4-BE49-F238E27FC236}">
                <a16:creationId xmlns:a16="http://schemas.microsoft.com/office/drawing/2014/main" id="{EA6973DA-83A5-9A99-D6B7-E6334FE1C8B1}"/>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219200" y="-1219200"/>
            <a:ext cx="7315200" cy="9753600"/>
          </a:xfrm>
          <a:custGeom>
            <a:avLst/>
            <a:gdLst/>
            <a:ahLst/>
            <a:cxnLst/>
            <a:rect l="l" t="t" r="r" b="b"/>
            <a:pathLst>
              <a:path w="7315200" h="9753600">
                <a:moveTo>
                  <a:pt x="0" y="0"/>
                </a:moveTo>
                <a:lnTo>
                  <a:pt x="7315200" y="0"/>
                </a:lnTo>
                <a:lnTo>
                  <a:pt x="7315200" y="9753600"/>
                </a:lnTo>
                <a:lnTo>
                  <a:pt x="0" y="9753600"/>
                </a:lnTo>
                <a:lnTo>
                  <a:pt x="0" y="0"/>
                </a:lnTo>
                <a:close/>
              </a:path>
            </a:pathLst>
          </a:custGeom>
          <a:blipFill>
            <a:blip r:embed="rId3"/>
            <a:stretch>
              <a:fillRect l="-16666" r="-16666"/>
            </a:stretch>
          </a:blipFill>
        </p:spPr>
        <p:txBody>
          <a:bodyPr/>
          <a:lstStyle/>
          <a:p>
            <a:endParaRPr lang="en-US"/>
          </a:p>
        </p:txBody>
      </p:sp>
      <p:grpSp>
        <p:nvGrpSpPr>
          <p:cNvPr id="3" name="Group 3"/>
          <p:cNvGrpSpPr/>
          <p:nvPr/>
        </p:nvGrpSpPr>
        <p:grpSpPr>
          <a:xfrm>
            <a:off x="-183688" y="2752945"/>
            <a:ext cx="10120975" cy="1809310"/>
            <a:chOff x="0" y="0"/>
            <a:chExt cx="4470210" cy="799132"/>
          </a:xfrm>
        </p:grpSpPr>
        <p:sp>
          <p:nvSpPr>
            <p:cNvPr id="4" name="Freeform 4"/>
            <p:cNvSpPr/>
            <p:nvPr/>
          </p:nvSpPr>
          <p:spPr>
            <a:xfrm>
              <a:off x="0" y="0"/>
              <a:ext cx="4470210" cy="799132"/>
            </a:xfrm>
            <a:custGeom>
              <a:avLst/>
              <a:gdLst/>
              <a:ahLst/>
              <a:cxnLst/>
              <a:rect l="l" t="t" r="r" b="b"/>
              <a:pathLst>
                <a:path w="4470210" h="799132">
                  <a:moveTo>
                    <a:pt x="0" y="0"/>
                  </a:moveTo>
                  <a:lnTo>
                    <a:pt x="4470210" y="0"/>
                  </a:lnTo>
                  <a:lnTo>
                    <a:pt x="4470210" y="799132"/>
                  </a:lnTo>
                  <a:lnTo>
                    <a:pt x="0" y="799132"/>
                  </a:lnTo>
                  <a:close/>
                </a:path>
              </a:pathLst>
            </a:custGeom>
            <a:solidFill>
              <a:srgbClr val="E8BB32"/>
            </a:solidFill>
          </p:spPr>
          <p:txBody>
            <a:bodyPr/>
            <a:lstStyle/>
            <a:p>
              <a:endParaRPr lang="en-US"/>
            </a:p>
          </p:txBody>
        </p:sp>
      </p:grpSp>
      <p:sp>
        <p:nvSpPr>
          <p:cNvPr id="5" name="TextBox 5"/>
          <p:cNvSpPr txBox="1"/>
          <p:nvPr/>
        </p:nvSpPr>
        <p:spPr>
          <a:xfrm>
            <a:off x="548640" y="3343910"/>
            <a:ext cx="8656320" cy="617855"/>
          </a:xfrm>
          <a:prstGeom prst="rect">
            <a:avLst/>
          </a:prstGeom>
        </p:spPr>
        <p:txBody>
          <a:bodyPr lIns="0" tIns="0" rIns="0" bIns="0" rtlCol="0" anchor="t">
            <a:spAutoFit/>
          </a:bodyPr>
          <a:lstStyle/>
          <a:p>
            <a:pPr algn="ctr">
              <a:lnSpc>
                <a:spcPts val="4959"/>
              </a:lnSpc>
            </a:pPr>
            <a:r>
              <a:rPr lang="en-US" sz="3999" b="1" spc="79">
                <a:solidFill>
                  <a:srgbClr val="18445D"/>
                </a:solidFill>
                <a:latin typeface="Montserrat Ultra-Bold"/>
                <a:ea typeface="Montserrat Ultra-Bold"/>
                <a:cs typeface="Montserrat Ultra-Bold"/>
                <a:sym typeface="Montserrat Ultra-Bold"/>
              </a:rPr>
              <a:t>REVIEWING APPLICANT FILES</a:t>
            </a:r>
          </a:p>
        </p:txBody>
      </p:sp>
      <p:sp>
        <p:nvSpPr>
          <p:cNvPr id="6" name="Slide Number Placeholder 5">
            <a:extLst>
              <a:ext uri="{FF2B5EF4-FFF2-40B4-BE49-F238E27FC236}">
                <a16:creationId xmlns:a16="http://schemas.microsoft.com/office/drawing/2014/main" id="{D6B58023-AE13-F250-7034-AFCC5F504BE9}"/>
              </a:ext>
            </a:extLst>
          </p:cNvPr>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4319" y="1648311"/>
            <a:ext cx="2491618" cy="3147025"/>
            <a:chOff x="0" y="0"/>
            <a:chExt cx="1708035" cy="2157325"/>
          </a:xfrm>
        </p:grpSpPr>
        <p:sp>
          <p:nvSpPr>
            <p:cNvPr id="3" name="Freeform 3"/>
            <p:cNvSpPr/>
            <p:nvPr/>
          </p:nvSpPr>
          <p:spPr>
            <a:xfrm>
              <a:off x="0" y="0"/>
              <a:ext cx="1708035" cy="2157325"/>
            </a:xfrm>
            <a:custGeom>
              <a:avLst/>
              <a:gdLst/>
              <a:ahLst/>
              <a:cxnLst/>
              <a:rect l="l" t="t" r="r" b="b"/>
              <a:pathLst>
                <a:path w="1708035" h="2157325">
                  <a:moveTo>
                    <a:pt x="0" y="0"/>
                  </a:moveTo>
                  <a:lnTo>
                    <a:pt x="1708035" y="0"/>
                  </a:lnTo>
                  <a:lnTo>
                    <a:pt x="1708035" y="2157325"/>
                  </a:lnTo>
                  <a:lnTo>
                    <a:pt x="0" y="2157325"/>
                  </a:lnTo>
                  <a:close/>
                </a:path>
              </a:pathLst>
            </a:custGeom>
            <a:solidFill>
              <a:srgbClr val="18445D"/>
            </a:solidFill>
          </p:spPr>
          <p:txBody>
            <a:bodyPr/>
            <a:lstStyle/>
            <a:p>
              <a:endParaRPr lang="en-US"/>
            </a:p>
          </p:txBody>
        </p:sp>
      </p:grpSp>
      <p:grpSp>
        <p:nvGrpSpPr>
          <p:cNvPr id="4" name="Group 4"/>
          <p:cNvGrpSpPr/>
          <p:nvPr/>
        </p:nvGrpSpPr>
        <p:grpSpPr>
          <a:xfrm>
            <a:off x="6654643" y="1651762"/>
            <a:ext cx="2488886" cy="3143575"/>
            <a:chOff x="0" y="0"/>
            <a:chExt cx="1708035" cy="2157325"/>
          </a:xfrm>
        </p:grpSpPr>
        <p:sp>
          <p:nvSpPr>
            <p:cNvPr id="5" name="Freeform 5"/>
            <p:cNvSpPr/>
            <p:nvPr/>
          </p:nvSpPr>
          <p:spPr>
            <a:xfrm>
              <a:off x="0" y="0"/>
              <a:ext cx="1708035" cy="2157325"/>
            </a:xfrm>
            <a:custGeom>
              <a:avLst/>
              <a:gdLst/>
              <a:ahLst/>
              <a:cxnLst/>
              <a:rect l="l" t="t" r="r" b="b"/>
              <a:pathLst>
                <a:path w="1708035" h="2157325">
                  <a:moveTo>
                    <a:pt x="0" y="0"/>
                  </a:moveTo>
                  <a:lnTo>
                    <a:pt x="1708035" y="0"/>
                  </a:lnTo>
                  <a:lnTo>
                    <a:pt x="1708035" y="2157325"/>
                  </a:lnTo>
                  <a:lnTo>
                    <a:pt x="0" y="2157325"/>
                  </a:lnTo>
                  <a:close/>
                </a:path>
              </a:pathLst>
            </a:custGeom>
            <a:solidFill>
              <a:srgbClr val="18445D"/>
            </a:solidFill>
          </p:spPr>
          <p:txBody>
            <a:bodyPr/>
            <a:lstStyle/>
            <a:p>
              <a:endParaRPr lang="en-US"/>
            </a:p>
          </p:txBody>
        </p:sp>
      </p:grpSp>
      <p:grpSp>
        <p:nvGrpSpPr>
          <p:cNvPr id="6" name="Group 6"/>
          <p:cNvGrpSpPr/>
          <p:nvPr/>
        </p:nvGrpSpPr>
        <p:grpSpPr>
          <a:xfrm>
            <a:off x="3632357" y="1648311"/>
            <a:ext cx="2488886" cy="3143575"/>
            <a:chOff x="0" y="0"/>
            <a:chExt cx="1708035" cy="2157325"/>
          </a:xfrm>
        </p:grpSpPr>
        <p:sp>
          <p:nvSpPr>
            <p:cNvPr id="7" name="Freeform 7"/>
            <p:cNvSpPr/>
            <p:nvPr/>
          </p:nvSpPr>
          <p:spPr>
            <a:xfrm>
              <a:off x="0" y="0"/>
              <a:ext cx="1708035" cy="2157325"/>
            </a:xfrm>
            <a:custGeom>
              <a:avLst/>
              <a:gdLst/>
              <a:ahLst/>
              <a:cxnLst/>
              <a:rect l="l" t="t" r="r" b="b"/>
              <a:pathLst>
                <a:path w="1708035" h="2157325">
                  <a:moveTo>
                    <a:pt x="0" y="0"/>
                  </a:moveTo>
                  <a:lnTo>
                    <a:pt x="1708035" y="0"/>
                  </a:lnTo>
                  <a:lnTo>
                    <a:pt x="1708035" y="2157325"/>
                  </a:lnTo>
                  <a:lnTo>
                    <a:pt x="0" y="2157325"/>
                  </a:lnTo>
                  <a:close/>
                </a:path>
              </a:pathLst>
            </a:custGeom>
            <a:solidFill>
              <a:srgbClr val="18445D"/>
            </a:solidFill>
          </p:spPr>
          <p:txBody>
            <a:bodyPr/>
            <a:lstStyle/>
            <a:p>
              <a:endParaRPr lang="en-US"/>
            </a:p>
          </p:txBody>
        </p:sp>
      </p:grpSp>
      <p:grpSp>
        <p:nvGrpSpPr>
          <p:cNvPr id="8" name="Group 8"/>
          <p:cNvGrpSpPr/>
          <p:nvPr/>
        </p:nvGrpSpPr>
        <p:grpSpPr>
          <a:xfrm>
            <a:off x="350607" y="3767611"/>
            <a:ext cx="9052387" cy="710094"/>
            <a:chOff x="0" y="0"/>
            <a:chExt cx="7605951" cy="596631"/>
          </a:xfrm>
        </p:grpSpPr>
        <p:sp>
          <p:nvSpPr>
            <p:cNvPr id="9" name="Freeform 9"/>
            <p:cNvSpPr/>
            <p:nvPr/>
          </p:nvSpPr>
          <p:spPr>
            <a:xfrm>
              <a:off x="0" y="0"/>
              <a:ext cx="7605951" cy="596631"/>
            </a:xfrm>
            <a:custGeom>
              <a:avLst/>
              <a:gdLst/>
              <a:ahLst/>
              <a:cxnLst/>
              <a:rect l="l" t="t" r="r" b="b"/>
              <a:pathLst>
                <a:path w="7605951" h="596631">
                  <a:moveTo>
                    <a:pt x="0" y="0"/>
                  </a:moveTo>
                  <a:lnTo>
                    <a:pt x="7605951" y="0"/>
                  </a:lnTo>
                  <a:lnTo>
                    <a:pt x="7605951" y="596631"/>
                  </a:lnTo>
                  <a:lnTo>
                    <a:pt x="0" y="596631"/>
                  </a:lnTo>
                  <a:close/>
                </a:path>
              </a:pathLst>
            </a:custGeom>
            <a:solidFill>
              <a:srgbClr val="FFFFFF"/>
            </a:solidFill>
          </p:spPr>
          <p:txBody>
            <a:bodyPr/>
            <a:lstStyle/>
            <a:p>
              <a:endParaRPr lang="en-US"/>
            </a:p>
          </p:txBody>
        </p:sp>
      </p:grpSp>
      <p:sp>
        <p:nvSpPr>
          <p:cNvPr id="10" name="AutoShape 10"/>
          <p:cNvSpPr/>
          <p:nvPr/>
        </p:nvSpPr>
        <p:spPr>
          <a:xfrm>
            <a:off x="1651743" y="1305411"/>
            <a:ext cx="6450114" cy="0"/>
          </a:xfrm>
          <a:prstGeom prst="line">
            <a:avLst/>
          </a:prstGeom>
          <a:ln w="57150" cap="flat">
            <a:solidFill>
              <a:srgbClr val="FFDE59"/>
            </a:solidFill>
            <a:prstDash val="solid"/>
            <a:headEnd type="none" w="sm" len="sm"/>
            <a:tailEnd type="none" w="sm" len="sm"/>
          </a:ln>
        </p:spPr>
        <p:txBody>
          <a:bodyPr/>
          <a:lstStyle/>
          <a:p>
            <a:endParaRPr lang="en-US"/>
          </a:p>
        </p:txBody>
      </p:sp>
      <p:sp>
        <p:nvSpPr>
          <p:cNvPr id="11" name="Freeform 11"/>
          <p:cNvSpPr/>
          <p:nvPr/>
        </p:nvSpPr>
        <p:spPr>
          <a:xfrm>
            <a:off x="1187926" y="1906066"/>
            <a:ext cx="1368044" cy="1616596"/>
          </a:xfrm>
          <a:custGeom>
            <a:avLst/>
            <a:gdLst/>
            <a:ahLst/>
            <a:cxnLst/>
            <a:rect l="l" t="t" r="r" b="b"/>
            <a:pathLst>
              <a:path w="1368044" h="1616596">
                <a:moveTo>
                  <a:pt x="0" y="0"/>
                </a:moveTo>
                <a:lnTo>
                  <a:pt x="1368044" y="0"/>
                </a:lnTo>
                <a:lnTo>
                  <a:pt x="1368044" y="1616596"/>
                </a:lnTo>
                <a:lnTo>
                  <a:pt x="0" y="16165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4152110" y="1875947"/>
            <a:ext cx="1630940" cy="1643264"/>
          </a:xfrm>
          <a:custGeom>
            <a:avLst/>
            <a:gdLst/>
            <a:ahLst/>
            <a:cxnLst/>
            <a:rect l="l" t="t" r="r" b="b"/>
            <a:pathLst>
              <a:path w="1630940" h="1643264">
                <a:moveTo>
                  <a:pt x="0" y="0"/>
                </a:moveTo>
                <a:lnTo>
                  <a:pt x="1630940" y="0"/>
                </a:lnTo>
                <a:lnTo>
                  <a:pt x="1630940" y="1643264"/>
                </a:lnTo>
                <a:lnTo>
                  <a:pt x="0" y="16432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a:off x="6993088" y="1919111"/>
            <a:ext cx="1898299" cy="1561351"/>
          </a:xfrm>
          <a:custGeom>
            <a:avLst/>
            <a:gdLst/>
            <a:ahLst/>
            <a:cxnLst/>
            <a:rect l="l" t="t" r="r" b="b"/>
            <a:pathLst>
              <a:path w="1898299" h="1561351">
                <a:moveTo>
                  <a:pt x="0" y="0"/>
                </a:moveTo>
                <a:lnTo>
                  <a:pt x="1898299" y="0"/>
                </a:lnTo>
                <a:lnTo>
                  <a:pt x="1898299" y="1561351"/>
                </a:lnTo>
                <a:lnTo>
                  <a:pt x="0" y="15613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TextBox 14"/>
          <p:cNvSpPr txBox="1"/>
          <p:nvPr/>
        </p:nvSpPr>
        <p:spPr>
          <a:xfrm>
            <a:off x="7292818" y="4027487"/>
            <a:ext cx="1227955" cy="249370"/>
          </a:xfrm>
          <a:prstGeom prst="rect">
            <a:avLst/>
          </a:prstGeom>
        </p:spPr>
        <p:txBody>
          <a:bodyPr lIns="0" tIns="0" rIns="0" bIns="0" rtlCol="0" anchor="t">
            <a:spAutoFit/>
          </a:bodyPr>
          <a:lstStyle/>
          <a:p>
            <a:pPr algn="ctr">
              <a:lnSpc>
                <a:spcPts val="2005"/>
              </a:lnSpc>
            </a:pPr>
            <a:r>
              <a:rPr lang="en-US" sz="1432" b="1" spc="57">
                <a:solidFill>
                  <a:srgbClr val="2D8BBA"/>
                </a:solidFill>
                <a:latin typeface="Montserrat Ultra-Bold"/>
                <a:ea typeface="Montserrat Ultra-Bold"/>
                <a:cs typeface="Montserrat Ultra-Bold"/>
                <a:sym typeface="Montserrat Ultra-Bold"/>
              </a:rPr>
              <a:t> E-FOLDER</a:t>
            </a:r>
          </a:p>
        </p:txBody>
      </p:sp>
      <p:sp>
        <p:nvSpPr>
          <p:cNvPr id="15" name="TextBox 15"/>
          <p:cNvSpPr txBox="1"/>
          <p:nvPr/>
        </p:nvSpPr>
        <p:spPr>
          <a:xfrm>
            <a:off x="1187926" y="3883278"/>
            <a:ext cx="1368044" cy="496986"/>
          </a:xfrm>
          <a:prstGeom prst="rect">
            <a:avLst/>
          </a:prstGeom>
        </p:spPr>
        <p:txBody>
          <a:bodyPr lIns="0" tIns="0" rIns="0" bIns="0" rtlCol="0" anchor="t">
            <a:spAutoFit/>
          </a:bodyPr>
          <a:lstStyle/>
          <a:p>
            <a:pPr algn="ctr">
              <a:lnSpc>
                <a:spcPts val="2007"/>
              </a:lnSpc>
            </a:pPr>
            <a:r>
              <a:rPr lang="en-US" sz="1433" b="1" spc="57">
                <a:solidFill>
                  <a:srgbClr val="2D8BBA"/>
                </a:solidFill>
                <a:latin typeface="Montserrat Ultra-Bold"/>
                <a:ea typeface="Montserrat Ultra-Bold"/>
                <a:cs typeface="Montserrat Ultra-Bold"/>
                <a:sym typeface="Montserrat Ultra-Bold"/>
              </a:rPr>
              <a:t>HEALTH          E-FOLDER</a:t>
            </a:r>
          </a:p>
        </p:txBody>
      </p:sp>
      <p:sp>
        <p:nvSpPr>
          <p:cNvPr id="16" name="TextBox 16"/>
          <p:cNvSpPr txBox="1"/>
          <p:nvPr/>
        </p:nvSpPr>
        <p:spPr>
          <a:xfrm>
            <a:off x="974014" y="347673"/>
            <a:ext cx="7805572" cy="613410"/>
          </a:xfrm>
          <a:prstGeom prst="rect">
            <a:avLst/>
          </a:prstGeom>
        </p:spPr>
        <p:txBody>
          <a:bodyPr lIns="0" tIns="0" rIns="0" bIns="0" rtlCol="0" anchor="t">
            <a:spAutoFit/>
          </a:bodyPr>
          <a:lstStyle/>
          <a:p>
            <a:pPr algn="ctr">
              <a:lnSpc>
                <a:spcPts val="5040"/>
              </a:lnSpc>
            </a:pPr>
            <a:r>
              <a:rPr lang="en-US" sz="3600" b="1">
                <a:solidFill>
                  <a:srgbClr val="000000"/>
                </a:solidFill>
                <a:latin typeface="Montserrat Ultra-Bold"/>
                <a:ea typeface="Montserrat Ultra-Bold"/>
                <a:cs typeface="Montserrat Ultra-Bold"/>
                <a:sym typeface="Montserrat Ultra-Bold"/>
              </a:rPr>
              <a:t>Accessing Documents in CIS</a:t>
            </a:r>
          </a:p>
        </p:txBody>
      </p:sp>
      <p:sp>
        <p:nvSpPr>
          <p:cNvPr id="17" name="TextBox 17"/>
          <p:cNvSpPr txBox="1"/>
          <p:nvPr/>
        </p:nvSpPr>
        <p:spPr>
          <a:xfrm>
            <a:off x="489094" y="4961706"/>
            <a:ext cx="3028963" cy="2211705"/>
          </a:xfrm>
          <a:prstGeom prst="rect">
            <a:avLst/>
          </a:prstGeom>
        </p:spPr>
        <p:txBody>
          <a:bodyPr lIns="0" tIns="0" rIns="0" bIns="0" rtlCol="0" anchor="t">
            <a:spAutoFit/>
          </a:bodyPr>
          <a:lstStyle/>
          <a:p>
            <a:pPr marL="388622" lvl="1" indent="-194311" algn="l">
              <a:lnSpc>
                <a:spcPts val="2520"/>
              </a:lnSpc>
              <a:buFont typeface="Arial"/>
              <a:buChar char="•"/>
            </a:pPr>
            <a:r>
              <a:rPr lang="en-US" sz="1800" b="1">
                <a:solidFill>
                  <a:srgbClr val="BC1823"/>
                </a:solidFill>
                <a:latin typeface="Poppins Bold"/>
                <a:ea typeface="Poppins Bold"/>
                <a:cs typeface="Poppins Bold"/>
                <a:sym typeface="Poppins Bold"/>
              </a:rPr>
              <a:t>ETA-653</a:t>
            </a:r>
          </a:p>
          <a:p>
            <a:pPr marL="388622" lvl="1" indent="-194311" algn="l">
              <a:lnSpc>
                <a:spcPts val="2520"/>
              </a:lnSpc>
              <a:buFont typeface="Arial"/>
              <a:buChar char="•"/>
            </a:pPr>
            <a:r>
              <a:rPr lang="en-US" sz="1800">
                <a:solidFill>
                  <a:srgbClr val="000000"/>
                </a:solidFill>
                <a:latin typeface="Poppins"/>
                <a:ea typeface="Poppins"/>
                <a:cs typeface="Poppins"/>
                <a:sym typeface="Poppins"/>
              </a:rPr>
              <a:t>Chronic Care Management Plans </a:t>
            </a:r>
          </a:p>
          <a:p>
            <a:pPr marL="388622" lvl="1" indent="-194311" algn="l">
              <a:lnSpc>
                <a:spcPts val="2520"/>
              </a:lnSpc>
              <a:buFont typeface="Arial"/>
              <a:buChar char="•"/>
            </a:pPr>
            <a:r>
              <a:rPr lang="en-US" sz="1800">
                <a:solidFill>
                  <a:srgbClr val="000000"/>
                </a:solidFill>
                <a:latin typeface="Poppins"/>
                <a:ea typeface="Poppins"/>
                <a:cs typeface="Poppins"/>
                <a:sym typeface="Poppins"/>
              </a:rPr>
              <a:t>Medical, Mental Health Records</a:t>
            </a:r>
          </a:p>
          <a:p>
            <a:pPr marL="388622" lvl="1" indent="-194311" algn="l">
              <a:lnSpc>
                <a:spcPts val="2520"/>
              </a:lnSpc>
              <a:buFont typeface="Arial"/>
              <a:buChar char="•"/>
            </a:pPr>
            <a:r>
              <a:rPr lang="en-US" sz="1800">
                <a:solidFill>
                  <a:srgbClr val="000000"/>
                </a:solidFill>
                <a:latin typeface="Poppins"/>
                <a:ea typeface="Poppins"/>
                <a:cs typeface="Poppins"/>
                <a:sym typeface="Poppins"/>
              </a:rPr>
              <a:t>Hospitalizations</a:t>
            </a:r>
          </a:p>
          <a:p>
            <a:pPr marL="388622" lvl="1" indent="-194311" algn="l">
              <a:lnSpc>
                <a:spcPts val="2520"/>
              </a:lnSpc>
              <a:buFont typeface="Arial"/>
              <a:buChar char="•"/>
            </a:pPr>
            <a:r>
              <a:rPr lang="en-US" sz="1800">
                <a:solidFill>
                  <a:srgbClr val="000000"/>
                </a:solidFill>
                <a:latin typeface="Poppins"/>
                <a:ea typeface="Poppins"/>
                <a:cs typeface="Poppins"/>
                <a:sym typeface="Poppins"/>
              </a:rPr>
              <a:t>Evaluations </a:t>
            </a:r>
          </a:p>
        </p:txBody>
      </p:sp>
      <p:sp>
        <p:nvSpPr>
          <p:cNvPr id="18" name="TextBox 18"/>
          <p:cNvSpPr txBox="1"/>
          <p:nvPr/>
        </p:nvSpPr>
        <p:spPr>
          <a:xfrm>
            <a:off x="6654643" y="4961706"/>
            <a:ext cx="2402583" cy="1268730"/>
          </a:xfrm>
          <a:prstGeom prst="rect">
            <a:avLst/>
          </a:prstGeom>
        </p:spPr>
        <p:txBody>
          <a:bodyPr lIns="0" tIns="0" rIns="0" bIns="0" rtlCol="0" anchor="t">
            <a:spAutoFit/>
          </a:bodyPr>
          <a:lstStyle/>
          <a:p>
            <a:pPr marL="388622" lvl="1" indent="-194311" algn="l">
              <a:lnSpc>
                <a:spcPts val="2520"/>
              </a:lnSpc>
              <a:buFont typeface="Arial"/>
              <a:buChar char="•"/>
            </a:pPr>
            <a:r>
              <a:rPr lang="en-US" sz="1800" b="1">
                <a:solidFill>
                  <a:srgbClr val="BC1823"/>
                </a:solidFill>
                <a:latin typeface="Poppins Bold"/>
                <a:ea typeface="Poppins Bold"/>
                <a:cs typeface="Poppins Bold"/>
                <a:sym typeface="Poppins Bold"/>
              </a:rPr>
              <a:t>ETA-652 JC Data Sheet</a:t>
            </a:r>
          </a:p>
          <a:p>
            <a:pPr marL="388622" lvl="1" indent="-194311" algn="l">
              <a:lnSpc>
                <a:spcPts val="2520"/>
              </a:lnSpc>
              <a:buFont typeface="Arial"/>
              <a:buChar char="•"/>
            </a:pPr>
            <a:r>
              <a:rPr lang="en-US" sz="1800">
                <a:solidFill>
                  <a:srgbClr val="000000"/>
                </a:solidFill>
                <a:latin typeface="Poppins"/>
                <a:ea typeface="Poppins"/>
                <a:cs typeface="Poppins"/>
                <a:sym typeface="Poppins"/>
              </a:rPr>
              <a:t>Background Check Results</a:t>
            </a:r>
          </a:p>
        </p:txBody>
      </p:sp>
      <p:sp>
        <p:nvSpPr>
          <p:cNvPr id="19" name="TextBox 19"/>
          <p:cNvSpPr txBox="1"/>
          <p:nvPr/>
        </p:nvSpPr>
        <p:spPr>
          <a:xfrm>
            <a:off x="4262822" y="3879827"/>
            <a:ext cx="1227955" cy="497020"/>
          </a:xfrm>
          <a:prstGeom prst="rect">
            <a:avLst/>
          </a:prstGeom>
        </p:spPr>
        <p:txBody>
          <a:bodyPr lIns="0" tIns="0" rIns="0" bIns="0" rtlCol="0" anchor="t">
            <a:spAutoFit/>
          </a:bodyPr>
          <a:lstStyle/>
          <a:p>
            <a:pPr algn="ctr">
              <a:lnSpc>
                <a:spcPts val="2005"/>
              </a:lnSpc>
            </a:pPr>
            <a:r>
              <a:rPr lang="en-US" sz="1432" b="1" spc="57">
                <a:solidFill>
                  <a:srgbClr val="2D8BBA"/>
                </a:solidFill>
                <a:latin typeface="Montserrat Ultra-Bold"/>
                <a:ea typeface="Montserrat Ultra-Bold"/>
                <a:cs typeface="Montserrat Ultra-Bold"/>
                <a:sym typeface="Montserrat Ultra-Bold"/>
              </a:rPr>
              <a:t>DISABILITY E-FOLDER</a:t>
            </a:r>
          </a:p>
        </p:txBody>
      </p:sp>
      <p:sp>
        <p:nvSpPr>
          <p:cNvPr id="20" name="TextBox 20"/>
          <p:cNvSpPr txBox="1"/>
          <p:nvPr/>
        </p:nvSpPr>
        <p:spPr>
          <a:xfrm>
            <a:off x="3632357" y="4961706"/>
            <a:ext cx="2467392" cy="2211705"/>
          </a:xfrm>
          <a:prstGeom prst="rect">
            <a:avLst/>
          </a:prstGeom>
        </p:spPr>
        <p:txBody>
          <a:bodyPr lIns="0" tIns="0" rIns="0" bIns="0" rtlCol="0" anchor="t">
            <a:spAutoFit/>
          </a:bodyPr>
          <a:lstStyle/>
          <a:p>
            <a:pPr marL="388622" lvl="1" indent="-194311" algn="l">
              <a:lnSpc>
                <a:spcPts val="2520"/>
              </a:lnSpc>
              <a:buFont typeface="Arial"/>
              <a:buChar char="•"/>
            </a:pPr>
            <a:r>
              <a:rPr lang="en-US" sz="1800">
                <a:solidFill>
                  <a:srgbClr val="000000"/>
                </a:solidFill>
                <a:latin typeface="Poppins"/>
                <a:ea typeface="Poppins"/>
                <a:cs typeface="Poppins"/>
                <a:sym typeface="Poppins"/>
              </a:rPr>
              <a:t>IEP</a:t>
            </a:r>
          </a:p>
          <a:p>
            <a:pPr marL="388622" lvl="1" indent="-194311" algn="l">
              <a:lnSpc>
                <a:spcPts val="2520"/>
              </a:lnSpc>
              <a:buFont typeface="Arial"/>
              <a:buChar char="•"/>
            </a:pPr>
            <a:r>
              <a:rPr lang="en-US" sz="1800">
                <a:solidFill>
                  <a:srgbClr val="000000"/>
                </a:solidFill>
                <a:latin typeface="Poppins"/>
                <a:ea typeface="Poppins"/>
                <a:cs typeface="Poppins"/>
                <a:sym typeface="Poppins"/>
              </a:rPr>
              <a:t>504 plans</a:t>
            </a:r>
          </a:p>
          <a:p>
            <a:pPr marL="388622" lvl="1" indent="-194311" algn="l">
              <a:lnSpc>
                <a:spcPts val="2520"/>
              </a:lnSpc>
              <a:buFont typeface="Arial"/>
              <a:buChar char="•"/>
            </a:pPr>
            <a:r>
              <a:rPr lang="en-US" sz="1800">
                <a:solidFill>
                  <a:srgbClr val="000000"/>
                </a:solidFill>
                <a:latin typeface="Poppins"/>
                <a:ea typeface="Poppins"/>
                <a:cs typeface="Poppins"/>
                <a:sym typeface="Poppins"/>
              </a:rPr>
              <a:t>Psychological/ Educational  Evaluations</a:t>
            </a:r>
          </a:p>
          <a:p>
            <a:pPr marL="388622" lvl="1" indent="-194311" algn="l">
              <a:lnSpc>
                <a:spcPts val="2520"/>
              </a:lnSpc>
              <a:buFont typeface="Arial"/>
              <a:buChar char="•"/>
            </a:pPr>
            <a:r>
              <a:rPr lang="en-US" sz="1800">
                <a:solidFill>
                  <a:srgbClr val="000000"/>
                </a:solidFill>
                <a:latin typeface="Poppins"/>
                <a:ea typeface="Poppins"/>
                <a:cs typeface="Poppins"/>
                <a:sym typeface="Poppins"/>
              </a:rPr>
              <a:t>Request for Accommodations</a:t>
            </a:r>
          </a:p>
        </p:txBody>
      </p:sp>
      <p:sp>
        <p:nvSpPr>
          <p:cNvPr id="21" name="Slide Number Placeholder 20">
            <a:extLst>
              <a:ext uri="{FF2B5EF4-FFF2-40B4-BE49-F238E27FC236}">
                <a16:creationId xmlns:a16="http://schemas.microsoft.com/office/drawing/2014/main" id="{2FC1BC20-7CC4-1503-B0C5-046EF0820642}"/>
              </a:ext>
            </a:extLst>
          </p:cNvPr>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9187" y="445770"/>
            <a:ext cx="9832787" cy="1452789"/>
            <a:chOff x="0" y="0"/>
            <a:chExt cx="6236536" cy="921445"/>
          </a:xfrm>
        </p:grpSpPr>
        <p:sp>
          <p:nvSpPr>
            <p:cNvPr id="3" name="Freeform 3"/>
            <p:cNvSpPr/>
            <p:nvPr/>
          </p:nvSpPr>
          <p:spPr>
            <a:xfrm>
              <a:off x="0" y="0"/>
              <a:ext cx="6236536" cy="921445"/>
            </a:xfrm>
            <a:custGeom>
              <a:avLst/>
              <a:gdLst/>
              <a:ahLst/>
              <a:cxnLst/>
              <a:rect l="l" t="t" r="r" b="b"/>
              <a:pathLst>
                <a:path w="6236536" h="921445">
                  <a:moveTo>
                    <a:pt x="0" y="0"/>
                  </a:moveTo>
                  <a:lnTo>
                    <a:pt x="6236536" y="0"/>
                  </a:lnTo>
                  <a:lnTo>
                    <a:pt x="6236536" y="921445"/>
                  </a:lnTo>
                  <a:lnTo>
                    <a:pt x="0" y="921445"/>
                  </a:lnTo>
                  <a:close/>
                </a:path>
              </a:pathLst>
            </a:custGeom>
            <a:solidFill>
              <a:srgbClr val="18445D"/>
            </a:solidFill>
          </p:spPr>
          <p:txBody>
            <a:bodyPr/>
            <a:lstStyle/>
            <a:p>
              <a:endParaRPr lang="en-US"/>
            </a:p>
          </p:txBody>
        </p:sp>
      </p:grpSp>
      <p:sp>
        <p:nvSpPr>
          <p:cNvPr id="4" name="AutoShape 4"/>
          <p:cNvSpPr/>
          <p:nvPr/>
        </p:nvSpPr>
        <p:spPr>
          <a:xfrm>
            <a:off x="9022080" y="1097654"/>
            <a:ext cx="731520" cy="0"/>
          </a:xfrm>
          <a:prstGeom prst="line">
            <a:avLst/>
          </a:prstGeom>
          <a:ln w="57150" cap="flat">
            <a:solidFill>
              <a:srgbClr val="FFFFFF"/>
            </a:solidFill>
            <a:prstDash val="solid"/>
            <a:headEnd type="none" w="sm" len="sm"/>
            <a:tailEnd type="none" w="sm" len="sm"/>
          </a:ln>
        </p:spPr>
        <p:txBody>
          <a:bodyPr/>
          <a:lstStyle/>
          <a:p>
            <a:endParaRPr lang="en-US"/>
          </a:p>
        </p:txBody>
      </p:sp>
      <p:sp>
        <p:nvSpPr>
          <p:cNvPr id="5" name="TextBox 5"/>
          <p:cNvSpPr txBox="1"/>
          <p:nvPr/>
        </p:nvSpPr>
        <p:spPr>
          <a:xfrm>
            <a:off x="511523" y="2012859"/>
            <a:ext cx="8859374" cy="3194060"/>
          </a:xfrm>
          <a:prstGeom prst="rect">
            <a:avLst/>
          </a:prstGeom>
        </p:spPr>
        <p:txBody>
          <a:bodyPr lIns="0" tIns="0" rIns="0" bIns="0" rtlCol="0" anchor="t">
            <a:spAutoFit/>
          </a:bodyPr>
          <a:lstStyle/>
          <a:p>
            <a:pPr marL="431800" lvl="1" indent="-215900" algn="l">
              <a:lnSpc>
                <a:spcPts val="3999"/>
              </a:lnSpc>
              <a:buFont typeface="Arial"/>
              <a:buChar char="•"/>
            </a:pPr>
            <a:r>
              <a:rPr lang="en-US" sz="1999" b="1" u="sng">
                <a:solidFill>
                  <a:srgbClr val="000000"/>
                </a:solidFill>
                <a:latin typeface="Poppins Bold"/>
                <a:ea typeface="Poppins Bold"/>
                <a:cs typeface="Poppins Bold"/>
                <a:sym typeface="Poppins Bold"/>
              </a:rPr>
              <a:t>Review all documents</a:t>
            </a:r>
            <a:r>
              <a:rPr lang="en-US" sz="1999">
                <a:solidFill>
                  <a:srgbClr val="000000"/>
                </a:solidFill>
                <a:latin typeface="Poppins"/>
                <a:ea typeface="Poppins"/>
                <a:cs typeface="Poppins"/>
                <a:sym typeface="Poppins"/>
              </a:rPr>
              <a:t> in the Health &amp; Disability folders </a:t>
            </a:r>
          </a:p>
          <a:p>
            <a:pPr algn="l">
              <a:lnSpc>
                <a:spcPts val="1600"/>
              </a:lnSpc>
            </a:pPr>
            <a:endParaRPr lang="en-US" sz="1999">
              <a:solidFill>
                <a:srgbClr val="000000"/>
              </a:solidFill>
              <a:latin typeface="Poppins"/>
              <a:ea typeface="Poppins"/>
              <a:cs typeface="Poppins"/>
              <a:sym typeface="Poppins"/>
            </a:endParaRPr>
          </a:p>
          <a:p>
            <a:pPr marL="431800" lvl="1" indent="-215900" algn="l">
              <a:lnSpc>
                <a:spcPts val="2799"/>
              </a:lnSpc>
              <a:buFont typeface="Arial"/>
              <a:buChar char="•"/>
            </a:pPr>
            <a:r>
              <a:rPr lang="en-US" sz="1999" b="1">
                <a:solidFill>
                  <a:srgbClr val="2D8BBA"/>
                </a:solidFill>
                <a:latin typeface="Poppins Bold"/>
                <a:ea typeface="Poppins Bold"/>
                <a:cs typeface="Poppins Bold"/>
                <a:sym typeface="Poppins Bold"/>
              </a:rPr>
              <a:t>Focus your time and energy on carefully reviewing the recent and relevant records</a:t>
            </a:r>
          </a:p>
          <a:p>
            <a:pPr algn="l">
              <a:lnSpc>
                <a:spcPts val="1679"/>
              </a:lnSpc>
            </a:pPr>
            <a:endParaRPr lang="en-US" sz="1999" b="1">
              <a:solidFill>
                <a:srgbClr val="2D8BBA"/>
              </a:solidFill>
              <a:latin typeface="Poppins Bold"/>
              <a:ea typeface="Poppins Bold"/>
              <a:cs typeface="Poppins Bold"/>
              <a:sym typeface="Poppins Bold"/>
            </a:endParaRPr>
          </a:p>
          <a:p>
            <a:pPr marL="777242" lvl="2" indent="-259081" algn="l">
              <a:lnSpc>
                <a:spcPts val="2520"/>
              </a:lnSpc>
              <a:buFont typeface="Arial"/>
              <a:buChar char="⚬"/>
            </a:pPr>
            <a:r>
              <a:rPr lang="en-US" sz="1800" b="1">
                <a:solidFill>
                  <a:srgbClr val="000000"/>
                </a:solidFill>
                <a:latin typeface="Poppins Bold"/>
                <a:ea typeface="Poppins Bold"/>
                <a:cs typeface="Poppins Bold"/>
                <a:sym typeface="Poppins Bold"/>
              </a:rPr>
              <a:t>Relevant</a:t>
            </a:r>
            <a:r>
              <a:rPr lang="en-US" sz="1800">
                <a:solidFill>
                  <a:srgbClr val="000000"/>
                </a:solidFill>
                <a:latin typeface="Poppins"/>
                <a:ea typeface="Poppins"/>
                <a:cs typeface="Poppins"/>
                <a:sym typeface="Poppins"/>
              </a:rPr>
              <a:t> = contains information related to mental health, behaviors, cognitive functioning</a:t>
            </a:r>
          </a:p>
          <a:p>
            <a:pPr algn="l">
              <a:lnSpc>
                <a:spcPts val="1400"/>
              </a:lnSpc>
            </a:pPr>
            <a:endParaRPr lang="en-US" sz="1800">
              <a:solidFill>
                <a:srgbClr val="000000"/>
              </a:solidFill>
              <a:latin typeface="Poppins"/>
              <a:ea typeface="Poppins"/>
              <a:cs typeface="Poppins"/>
              <a:sym typeface="Poppins"/>
            </a:endParaRPr>
          </a:p>
          <a:p>
            <a:pPr marL="777242" lvl="2" indent="-259081" algn="l">
              <a:lnSpc>
                <a:spcPts val="2520"/>
              </a:lnSpc>
              <a:buFont typeface="Arial"/>
              <a:buChar char="⚬"/>
            </a:pPr>
            <a:r>
              <a:rPr lang="en-US" sz="1800" b="1">
                <a:solidFill>
                  <a:srgbClr val="000000"/>
                </a:solidFill>
                <a:latin typeface="Poppins Bold"/>
                <a:ea typeface="Poppins Bold"/>
                <a:cs typeface="Poppins Bold"/>
                <a:sym typeface="Poppins Bold"/>
              </a:rPr>
              <a:t>Recent </a:t>
            </a:r>
            <a:r>
              <a:rPr lang="en-US" sz="1800">
                <a:solidFill>
                  <a:srgbClr val="000000"/>
                </a:solidFill>
                <a:latin typeface="Poppins"/>
                <a:ea typeface="Poppins"/>
                <a:cs typeface="Poppins"/>
                <a:sym typeface="Poppins"/>
              </a:rPr>
              <a:t>= approximately last 12 months</a:t>
            </a:r>
          </a:p>
          <a:p>
            <a:pPr algn="l">
              <a:lnSpc>
                <a:spcPts val="3999"/>
              </a:lnSpc>
            </a:pPr>
            <a:endParaRPr lang="en-US" sz="1800">
              <a:solidFill>
                <a:srgbClr val="000000"/>
              </a:solidFill>
              <a:latin typeface="Poppins"/>
              <a:ea typeface="Poppins"/>
              <a:cs typeface="Poppins"/>
              <a:sym typeface="Poppins"/>
            </a:endParaRPr>
          </a:p>
        </p:txBody>
      </p:sp>
      <p:sp>
        <p:nvSpPr>
          <p:cNvPr id="6" name="AutoShape 6"/>
          <p:cNvSpPr/>
          <p:nvPr/>
        </p:nvSpPr>
        <p:spPr>
          <a:xfrm>
            <a:off x="8101707" y="6612255"/>
            <a:ext cx="1651893" cy="0"/>
          </a:xfrm>
          <a:prstGeom prst="line">
            <a:avLst/>
          </a:prstGeom>
          <a:ln w="57150" cap="flat">
            <a:solidFill>
              <a:srgbClr val="FFDE59"/>
            </a:solidFill>
            <a:prstDash val="solid"/>
            <a:headEnd type="none" w="sm" len="sm"/>
            <a:tailEnd type="none" w="sm" len="sm"/>
          </a:ln>
        </p:spPr>
        <p:txBody>
          <a:bodyPr/>
          <a:lstStyle/>
          <a:p>
            <a:endParaRPr lang="en-US"/>
          </a:p>
        </p:txBody>
      </p:sp>
      <p:sp>
        <p:nvSpPr>
          <p:cNvPr id="7" name="Freeform 7"/>
          <p:cNvSpPr/>
          <p:nvPr/>
        </p:nvSpPr>
        <p:spPr>
          <a:xfrm>
            <a:off x="7410955" y="4236206"/>
            <a:ext cx="1803371" cy="2185904"/>
          </a:xfrm>
          <a:custGeom>
            <a:avLst/>
            <a:gdLst/>
            <a:ahLst/>
            <a:cxnLst/>
            <a:rect l="l" t="t" r="r" b="b"/>
            <a:pathLst>
              <a:path w="1803371" h="2185904">
                <a:moveTo>
                  <a:pt x="0" y="0"/>
                </a:moveTo>
                <a:lnTo>
                  <a:pt x="1803371" y="0"/>
                </a:lnTo>
                <a:lnTo>
                  <a:pt x="1803371" y="2185904"/>
                </a:lnTo>
                <a:lnTo>
                  <a:pt x="0" y="21859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8"/>
          <p:cNvSpPr txBox="1"/>
          <p:nvPr/>
        </p:nvSpPr>
        <p:spPr>
          <a:xfrm>
            <a:off x="267787" y="848734"/>
            <a:ext cx="8323901" cy="488315"/>
          </a:xfrm>
          <a:prstGeom prst="rect">
            <a:avLst/>
          </a:prstGeom>
        </p:spPr>
        <p:txBody>
          <a:bodyPr lIns="0" tIns="0" rIns="0" bIns="0" rtlCol="0" anchor="t">
            <a:spAutoFit/>
          </a:bodyPr>
          <a:lstStyle/>
          <a:p>
            <a:pPr algn="l">
              <a:lnSpc>
                <a:spcPts val="4060"/>
              </a:lnSpc>
            </a:pPr>
            <a:r>
              <a:rPr lang="en-US" sz="2900" b="1">
                <a:solidFill>
                  <a:srgbClr val="FFFFFF"/>
                </a:solidFill>
                <a:latin typeface="Montserrat Ultra-Bold"/>
                <a:ea typeface="Montserrat Ultra-Bold"/>
                <a:cs typeface="Montserrat Ultra-Bold"/>
                <a:sym typeface="Montserrat Ultra-Bold"/>
              </a:rPr>
              <a:t>Reviewing Health &amp; Disability Documents</a:t>
            </a:r>
          </a:p>
        </p:txBody>
      </p:sp>
      <p:sp>
        <p:nvSpPr>
          <p:cNvPr id="9" name="TextBox 9"/>
          <p:cNvSpPr txBox="1"/>
          <p:nvPr/>
        </p:nvSpPr>
        <p:spPr>
          <a:xfrm>
            <a:off x="511523" y="5149769"/>
            <a:ext cx="6402977" cy="1063625"/>
          </a:xfrm>
          <a:prstGeom prst="rect">
            <a:avLst/>
          </a:prstGeom>
        </p:spPr>
        <p:txBody>
          <a:bodyPr lIns="0" tIns="0" rIns="0" bIns="0" rtlCol="0" anchor="t">
            <a:spAutoFit/>
          </a:bodyPr>
          <a:lstStyle/>
          <a:p>
            <a:pPr marL="431799" lvl="1" indent="-215899" algn="l">
              <a:lnSpc>
                <a:spcPts val="2799"/>
              </a:lnSpc>
              <a:buFont typeface="Arial"/>
              <a:buChar char="•"/>
            </a:pPr>
            <a:r>
              <a:rPr lang="en-US" sz="1999">
                <a:solidFill>
                  <a:srgbClr val="000000"/>
                </a:solidFill>
                <a:latin typeface="Poppins"/>
                <a:ea typeface="Poppins"/>
                <a:cs typeface="Poppins"/>
                <a:sym typeface="Poppins"/>
              </a:rPr>
              <a:t>Make note of any diagnoses, treatment or behaviors that you would like more information about. </a:t>
            </a:r>
          </a:p>
        </p:txBody>
      </p:sp>
      <p:sp>
        <p:nvSpPr>
          <p:cNvPr id="10" name="Slide Number Placeholder 9">
            <a:extLst>
              <a:ext uri="{FF2B5EF4-FFF2-40B4-BE49-F238E27FC236}">
                <a16:creationId xmlns:a16="http://schemas.microsoft.com/office/drawing/2014/main" id="{C21BCFD2-6811-3DD7-7FB9-2F775F423299}"/>
              </a:ext>
            </a:extLst>
          </p:cNvPr>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660956" y="1151449"/>
            <a:ext cx="8014241" cy="0"/>
          </a:xfrm>
          <a:prstGeom prst="line">
            <a:avLst/>
          </a:prstGeom>
          <a:ln w="57150" cap="flat">
            <a:solidFill>
              <a:srgbClr val="FFDE59"/>
            </a:solidFill>
            <a:prstDash val="solid"/>
            <a:headEnd type="none" w="sm" len="sm"/>
            <a:tailEnd type="none" w="sm" len="sm"/>
          </a:ln>
        </p:spPr>
        <p:txBody>
          <a:bodyPr/>
          <a:lstStyle/>
          <a:p>
            <a:endParaRPr lang="en-US"/>
          </a:p>
        </p:txBody>
      </p:sp>
      <p:grpSp>
        <p:nvGrpSpPr>
          <p:cNvPr id="3" name="Group 3"/>
          <p:cNvGrpSpPr/>
          <p:nvPr/>
        </p:nvGrpSpPr>
        <p:grpSpPr>
          <a:xfrm>
            <a:off x="9294780" y="0"/>
            <a:ext cx="562156" cy="7315200"/>
            <a:chOff x="0" y="0"/>
            <a:chExt cx="356553" cy="4639733"/>
          </a:xfrm>
        </p:grpSpPr>
        <p:sp>
          <p:nvSpPr>
            <p:cNvPr id="4" name="Freeform 4"/>
            <p:cNvSpPr/>
            <p:nvPr/>
          </p:nvSpPr>
          <p:spPr>
            <a:xfrm>
              <a:off x="0" y="0"/>
              <a:ext cx="356553" cy="4639733"/>
            </a:xfrm>
            <a:custGeom>
              <a:avLst/>
              <a:gdLst/>
              <a:ahLst/>
              <a:cxnLst/>
              <a:rect l="l" t="t" r="r" b="b"/>
              <a:pathLst>
                <a:path w="356553" h="4639733">
                  <a:moveTo>
                    <a:pt x="0" y="0"/>
                  </a:moveTo>
                  <a:lnTo>
                    <a:pt x="356553" y="0"/>
                  </a:lnTo>
                  <a:lnTo>
                    <a:pt x="356553" y="4639733"/>
                  </a:lnTo>
                  <a:lnTo>
                    <a:pt x="0" y="4639733"/>
                  </a:lnTo>
                  <a:close/>
                </a:path>
              </a:pathLst>
            </a:custGeom>
            <a:solidFill>
              <a:srgbClr val="18445D"/>
            </a:solidFill>
          </p:spPr>
          <p:txBody>
            <a:bodyPr/>
            <a:lstStyle/>
            <a:p>
              <a:endParaRPr lang="en-US"/>
            </a:p>
          </p:txBody>
        </p:sp>
      </p:grpSp>
      <p:grpSp>
        <p:nvGrpSpPr>
          <p:cNvPr id="5" name="Group 5"/>
          <p:cNvGrpSpPr/>
          <p:nvPr/>
        </p:nvGrpSpPr>
        <p:grpSpPr>
          <a:xfrm>
            <a:off x="263099" y="4139484"/>
            <a:ext cx="4025704" cy="3062070"/>
            <a:chOff x="0" y="0"/>
            <a:chExt cx="635000" cy="483000"/>
          </a:xfrm>
        </p:grpSpPr>
        <p:sp>
          <p:nvSpPr>
            <p:cNvPr id="6" name="Freeform 6"/>
            <p:cNvSpPr/>
            <p:nvPr/>
          </p:nvSpPr>
          <p:spPr>
            <a:xfrm>
              <a:off x="0" y="0"/>
              <a:ext cx="635000" cy="483000"/>
            </a:xfrm>
            <a:custGeom>
              <a:avLst/>
              <a:gdLst/>
              <a:ahLst/>
              <a:cxnLst/>
              <a:rect l="l" t="t" r="r" b="b"/>
              <a:pathLst>
                <a:path w="635000" h="483000">
                  <a:moveTo>
                    <a:pt x="635000" y="0"/>
                  </a:moveTo>
                  <a:lnTo>
                    <a:pt x="635000" y="368700"/>
                  </a:lnTo>
                  <a:lnTo>
                    <a:pt x="317500" y="483000"/>
                  </a:lnTo>
                  <a:lnTo>
                    <a:pt x="0" y="368700"/>
                  </a:lnTo>
                  <a:lnTo>
                    <a:pt x="0" y="0"/>
                  </a:lnTo>
                  <a:lnTo>
                    <a:pt x="635000" y="0"/>
                  </a:lnTo>
                  <a:close/>
                </a:path>
              </a:pathLst>
            </a:custGeom>
            <a:solidFill>
              <a:srgbClr val="9CD32C"/>
            </a:solidFill>
          </p:spPr>
          <p:txBody>
            <a:bodyPr/>
            <a:lstStyle/>
            <a:p>
              <a:endParaRPr lang="en-US"/>
            </a:p>
          </p:txBody>
        </p:sp>
        <p:sp>
          <p:nvSpPr>
            <p:cNvPr id="7" name="TextBox 7"/>
            <p:cNvSpPr txBox="1"/>
            <p:nvPr/>
          </p:nvSpPr>
          <p:spPr>
            <a:xfrm>
              <a:off x="0" y="-76200"/>
              <a:ext cx="635000" cy="444900"/>
            </a:xfrm>
            <a:prstGeom prst="rect">
              <a:avLst/>
            </a:prstGeom>
          </p:spPr>
          <p:txBody>
            <a:bodyPr lIns="50800" tIns="50800" rIns="50800" bIns="50800" rtlCol="0" anchor="ctr"/>
            <a:lstStyle/>
            <a:p>
              <a:pPr algn="ctr">
                <a:lnSpc>
                  <a:spcPts val="2563"/>
                </a:lnSpc>
              </a:pPr>
              <a:endParaRPr/>
            </a:p>
          </p:txBody>
        </p:sp>
      </p:grpSp>
      <p:sp>
        <p:nvSpPr>
          <p:cNvPr id="8" name="TextBox 8"/>
          <p:cNvSpPr txBox="1"/>
          <p:nvPr/>
        </p:nvSpPr>
        <p:spPr>
          <a:xfrm>
            <a:off x="386568" y="2825271"/>
            <a:ext cx="3998252" cy="3562985"/>
          </a:xfrm>
          <a:prstGeom prst="rect">
            <a:avLst/>
          </a:prstGeom>
        </p:spPr>
        <p:txBody>
          <a:bodyPr lIns="0" tIns="0" rIns="0" bIns="0" rtlCol="0" anchor="t">
            <a:spAutoFit/>
          </a:bodyPr>
          <a:lstStyle/>
          <a:p>
            <a:pPr algn="l">
              <a:lnSpc>
                <a:spcPts val="2799"/>
              </a:lnSpc>
            </a:pPr>
            <a:r>
              <a:rPr lang="en-US" sz="1999">
                <a:solidFill>
                  <a:srgbClr val="000000"/>
                </a:solidFill>
                <a:latin typeface="Poppins"/>
                <a:ea typeface="Poppins"/>
                <a:cs typeface="Poppins"/>
                <a:sym typeface="Poppins"/>
              </a:rPr>
              <a:t>Can recommend enrollment after reviewing documents in the e-folder</a:t>
            </a:r>
          </a:p>
          <a:p>
            <a:pPr algn="l">
              <a:lnSpc>
                <a:spcPts val="2491"/>
              </a:lnSpc>
            </a:pPr>
            <a:endParaRPr lang="en-US" sz="1999">
              <a:solidFill>
                <a:srgbClr val="000000"/>
              </a:solidFill>
              <a:latin typeface="Poppins"/>
              <a:ea typeface="Poppins"/>
              <a:cs typeface="Poppins"/>
              <a:sym typeface="Poppins"/>
            </a:endParaRPr>
          </a:p>
          <a:p>
            <a:pPr algn="l">
              <a:lnSpc>
                <a:spcPts val="3203"/>
              </a:lnSpc>
            </a:pPr>
            <a:r>
              <a:rPr lang="en-US" sz="1799" b="1" u="sng">
                <a:solidFill>
                  <a:srgbClr val="000000"/>
                </a:solidFill>
                <a:latin typeface="Poppins Bold"/>
                <a:ea typeface="Poppins Bold"/>
                <a:cs typeface="Poppins Bold"/>
                <a:sym typeface="Poppins Bold"/>
              </a:rPr>
              <a:t>How to Document:</a:t>
            </a:r>
          </a:p>
          <a:p>
            <a:pPr marL="367029" lvl="1" indent="-183514" algn="l">
              <a:lnSpc>
                <a:spcPts val="2379"/>
              </a:lnSpc>
              <a:buFont typeface="Arial"/>
              <a:buChar char="•"/>
            </a:pPr>
            <a:r>
              <a:rPr lang="en-US" sz="1699">
                <a:solidFill>
                  <a:srgbClr val="000000"/>
                </a:solidFill>
                <a:latin typeface="Poppins"/>
                <a:ea typeface="Poppins"/>
                <a:cs typeface="Poppins"/>
                <a:sym typeface="Poppins"/>
              </a:rPr>
              <a:t>The SF-600, lined progress note form</a:t>
            </a:r>
          </a:p>
          <a:p>
            <a:pPr algn="l">
              <a:lnSpc>
                <a:spcPts val="1260"/>
              </a:lnSpc>
            </a:pPr>
            <a:endParaRPr lang="en-US" sz="1699">
              <a:solidFill>
                <a:srgbClr val="000000"/>
              </a:solidFill>
              <a:latin typeface="Poppins"/>
              <a:ea typeface="Poppins"/>
              <a:cs typeface="Poppins"/>
              <a:sym typeface="Poppins"/>
            </a:endParaRPr>
          </a:p>
          <a:p>
            <a:pPr marL="367029" lvl="1" indent="-183514" algn="l">
              <a:lnSpc>
                <a:spcPts val="2379"/>
              </a:lnSpc>
              <a:buFont typeface="Arial"/>
              <a:buChar char="•"/>
            </a:pPr>
            <a:r>
              <a:rPr lang="en-US" sz="1699">
                <a:solidFill>
                  <a:srgbClr val="000000"/>
                </a:solidFill>
                <a:latin typeface="Poppins"/>
                <a:ea typeface="Poppins"/>
                <a:cs typeface="Poppins"/>
                <a:sym typeface="Poppins"/>
              </a:rPr>
              <a:t>A file review form used by your center</a:t>
            </a:r>
          </a:p>
          <a:p>
            <a:pPr algn="l">
              <a:lnSpc>
                <a:spcPts val="1260"/>
              </a:lnSpc>
            </a:pPr>
            <a:endParaRPr lang="en-US" sz="1699">
              <a:solidFill>
                <a:srgbClr val="000000"/>
              </a:solidFill>
              <a:latin typeface="Poppins"/>
              <a:ea typeface="Poppins"/>
              <a:cs typeface="Poppins"/>
              <a:sym typeface="Poppins"/>
            </a:endParaRPr>
          </a:p>
          <a:p>
            <a:pPr marL="367029" lvl="1" indent="-183514" algn="l">
              <a:lnSpc>
                <a:spcPts val="2379"/>
              </a:lnSpc>
              <a:buFont typeface="Arial"/>
              <a:buChar char="•"/>
            </a:pPr>
            <a:r>
              <a:rPr lang="en-US" sz="1699">
                <a:solidFill>
                  <a:srgbClr val="000000"/>
                </a:solidFill>
                <a:latin typeface="Poppins"/>
                <a:ea typeface="Poppins"/>
                <a:cs typeface="Poppins"/>
                <a:sym typeface="Poppins"/>
              </a:rPr>
              <a:t>A document or form you create</a:t>
            </a:r>
          </a:p>
        </p:txBody>
      </p:sp>
      <p:sp>
        <p:nvSpPr>
          <p:cNvPr id="9" name="TextBox 9"/>
          <p:cNvSpPr txBox="1"/>
          <p:nvPr/>
        </p:nvSpPr>
        <p:spPr>
          <a:xfrm>
            <a:off x="263099" y="2310490"/>
            <a:ext cx="4240175" cy="368299"/>
          </a:xfrm>
          <a:prstGeom prst="rect">
            <a:avLst/>
          </a:prstGeom>
        </p:spPr>
        <p:txBody>
          <a:bodyPr lIns="0" tIns="0" rIns="0" bIns="0" rtlCol="0" anchor="t">
            <a:spAutoFit/>
          </a:bodyPr>
          <a:lstStyle/>
          <a:p>
            <a:pPr algn="l">
              <a:lnSpc>
                <a:spcPts val="2800"/>
              </a:lnSpc>
            </a:pPr>
            <a:r>
              <a:rPr lang="en-US" sz="2000" b="1">
                <a:solidFill>
                  <a:srgbClr val="000000"/>
                </a:solidFill>
                <a:latin typeface="Poppins Bold"/>
                <a:ea typeface="Poppins Bold"/>
                <a:cs typeface="Poppins Bold"/>
                <a:sym typeface="Poppins Bold"/>
              </a:rPr>
              <a:t>1.  Recommend Enrollment</a:t>
            </a:r>
          </a:p>
        </p:txBody>
      </p:sp>
      <p:grpSp>
        <p:nvGrpSpPr>
          <p:cNvPr id="10" name="Group 10"/>
          <p:cNvGrpSpPr/>
          <p:nvPr/>
        </p:nvGrpSpPr>
        <p:grpSpPr>
          <a:xfrm>
            <a:off x="0" y="1437199"/>
            <a:ext cx="9832787" cy="674206"/>
            <a:chOff x="0" y="0"/>
            <a:chExt cx="6236536" cy="427621"/>
          </a:xfrm>
        </p:grpSpPr>
        <p:sp>
          <p:nvSpPr>
            <p:cNvPr id="11" name="Freeform 11"/>
            <p:cNvSpPr/>
            <p:nvPr/>
          </p:nvSpPr>
          <p:spPr>
            <a:xfrm>
              <a:off x="0" y="0"/>
              <a:ext cx="6236536" cy="427621"/>
            </a:xfrm>
            <a:custGeom>
              <a:avLst/>
              <a:gdLst/>
              <a:ahLst/>
              <a:cxnLst/>
              <a:rect l="l" t="t" r="r" b="b"/>
              <a:pathLst>
                <a:path w="6236536" h="427621">
                  <a:moveTo>
                    <a:pt x="0" y="0"/>
                  </a:moveTo>
                  <a:lnTo>
                    <a:pt x="6236536" y="0"/>
                  </a:lnTo>
                  <a:lnTo>
                    <a:pt x="6236536" y="427621"/>
                  </a:lnTo>
                  <a:lnTo>
                    <a:pt x="0" y="427621"/>
                  </a:lnTo>
                  <a:close/>
                </a:path>
              </a:pathLst>
            </a:custGeom>
            <a:solidFill>
              <a:srgbClr val="18445D"/>
            </a:solidFill>
          </p:spPr>
          <p:txBody>
            <a:bodyPr/>
            <a:lstStyle/>
            <a:p>
              <a:endParaRPr lang="en-US"/>
            </a:p>
          </p:txBody>
        </p:sp>
      </p:grpSp>
      <p:sp>
        <p:nvSpPr>
          <p:cNvPr id="12" name="AutoShape 12"/>
          <p:cNvSpPr/>
          <p:nvPr/>
        </p:nvSpPr>
        <p:spPr>
          <a:xfrm>
            <a:off x="4508645" y="2377165"/>
            <a:ext cx="0" cy="4416906"/>
          </a:xfrm>
          <a:prstGeom prst="line">
            <a:avLst/>
          </a:prstGeom>
          <a:ln w="57150" cap="flat">
            <a:solidFill>
              <a:srgbClr val="FFDE59"/>
            </a:solidFill>
            <a:prstDash val="solid"/>
            <a:headEnd type="none" w="sm" len="sm"/>
            <a:tailEnd type="none" w="sm" len="sm"/>
          </a:ln>
        </p:spPr>
        <p:txBody>
          <a:bodyPr/>
          <a:lstStyle/>
          <a:p>
            <a:endParaRPr lang="en-US"/>
          </a:p>
        </p:txBody>
      </p:sp>
      <p:sp>
        <p:nvSpPr>
          <p:cNvPr id="13" name="TextBox 13"/>
          <p:cNvSpPr txBox="1"/>
          <p:nvPr/>
        </p:nvSpPr>
        <p:spPr>
          <a:xfrm>
            <a:off x="680006" y="406146"/>
            <a:ext cx="8393588" cy="613410"/>
          </a:xfrm>
          <a:prstGeom prst="rect">
            <a:avLst/>
          </a:prstGeom>
        </p:spPr>
        <p:txBody>
          <a:bodyPr lIns="0" tIns="0" rIns="0" bIns="0" rtlCol="0" anchor="t">
            <a:spAutoFit/>
          </a:bodyPr>
          <a:lstStyle/>
          <a:p>
            <a:pPr algn="l">
              <a:lnSpc>
                <a:spcPts val="5040"/>
              </a:lnSpc>
            </a:pPr>
            <a:r>
              <a:rPr lang="en-US" sz="3600" b="1">
                <a:solidFill>
                  <a:srgbClr val="000000"/>
                </a:solidFill>
                <a:latin typeface="Montserrat Ultra-Bold"/>
                <a:ea typeface="Montserrat Ultra-Bold"/>
                <a:cs typeface="Montserrat Ultra-Bold"/>
                <a:sym typeface="Montserrat Ultra-Bold"/>
              </a:rPr>
              <a:t>Completing Initial Review of File</a:t>
            </a:r>
          </a:p>
        </p:txBody>
      </p:sp>
      <p:sp>
        <p:nvSpPr>
          <p:cNvPr id="14" name="TextBox 14"/>
          <p:cNvSpPr txBox="1"/>
          <p:nvPr/>
        </p:nvSpPr>
        <p:spPr>
          <a:xfrm>
            <a:off x="4781905" y="2310490"/>
            <a:ext cx="4240175" cy="368299"/>
          </a:xfrm>
          <a:prstGeom prst="rect">
            <a:avLst/>
          </a:prstGeom>
        </p:spPr>
        <p:txBody>
          <a:bodyPr lIns="0" tIns="0" rIns="0" bIns="0" rtlCol="0" anchor="t">
            <a:spAutoFit/>
          </a:bodyPr>
          <a:lstStyle/>
          <a:p>
            <a:pPr algn="l">
              <a:lnSpc>
                <a:spcPts val="2800"/>
              </a:lnSpc>
            </a:pPr>
            <a:r>
              <a:rPr lang="en-US" sz="2000" b="1">
                <a:solidFill>
                  <a:srgbClr val="000000"/>
                </a:solidFill>
                <a:latin typeface="Poppins Bold"/>
                <a:ea typeface="Poppins Bold"/>
                <a:cs typeface="Poppins Bold"/>
                <a:sym typeface="Poppins Bold"/>
              </a:rPr>
              <a:t>2.  Conduct Clinical Interview</a:t>
            </a:r>
          </a:p>
        </p:txBody>
      </p:sp>
      <p:sp>
        <p:nvSpPr>
          <p:cNvPr id="15" name="TextBox 15"/>
          <p:cNvSpPr txBox="1"/>
          <p:nvPr/>
        </p:nvSpPr>
        <p:spPr>
          <a:xfrm>
            <a:off x="4781905" y="2825271"/>
            <a:ext cx="4168219" cy="3553895"/>
          </a:xfrm>
          <a:prstGeom prst="rect">
            <a:avLst/>
          </a:prstGeom>
        </p:spPr>
        <p:txBody>
          <a:bodyPr lIns="0" tIns="0" rIns="0" bIns="0" rtlCol="0" anchor="t">
            <a:spAutoFit/>
          </a:bodyPr>
          <a:lstStyle/>
          <a:p>
            <a:pPr marL="431798" lvl="1" indent="-215899" algn="l">
              <a:lnSpc>
                <a:spcPts val="2799"/>
              </a:lnSpc>
              <a:buFont typeface="Arial"/>
              <a:buChar char="•"/>
            </a:pPr>
            <a:r>
              <a:rPr lang="en-US" sz="1999">
                <a:solidFill>
                  <a:srgbClr val="000000"/>
                </a:solidFill>
                <a:latin typeface="Poppins"/>
                <a:ea typeface="Poppins"/>
                <a:cs typeface="Poppins"/>
                <a:sym typeface="Poppins"/>
              </a:rPr>
              <a:t>A clinical interview</a:t>
            </a:r>
            <a:r>
              <a:rPr lang="en-US" sz="1999" b="1">
                <a:solidFill>
                  <a:srgbClr val="000000"/>
                </a:solidFill>
                <a:latin typeface="Poppins Medium"/>
                <a:ea typeface="Poppins Medium"/>
                <a:cs typeface="Poppins Medium"/>
                <a:sym typeface="Poppins Medium"/>
              </a:rPr>
              <a:t> </a:t>
            </a:r>
            <a:r>
              <a:rPr lang="en-US" sz="1999" b="1" u="sng">
                <a:solidFill>
                  <a:srgbClr val="000000"/>
                </a:solidFill>
                <a:latin typeface="Poppins Bold"/>
                <a:ea typeface="Poppins Bold"/>
                <a:cs typeface="Poppins Bold"/>
                <a:sym typeface="Poppins Bold"/>
              </a:rPr>
              <a:t>should</a:t>
            </a:r>
            <a:r>
              <a:rPr lang="en-US" sz="1999" b="1">
                <a:solidFill>
                  <a:srgbClr val="000000"/>
                </a:solidFill>
                <a:latin typeface="Poppins Medium"/>
                <a:ea typeface="Poppins Medium"/>
                <a:cs typeface="Poppins Medium"/>
                <a:sym typeface="Poppins Medium"/>
              </a:rPr>
              <a:t> </a:t>
            </a:r>
            <a:r>
              <a:rPr lang="en-US" sz="1999">
                <a:solidFill>
                  <a:srgbClr val="000000"/>
                </a:solidFill>
                <a:latin typeface="Poppins"/>
                <a:ea typeface="Poppins"/>
                <a:cs typeface="Poppins"/>
                <a:sym typeface="Poppins"/>
              </a:rPr>
              <a:t>be</a:t>
            </a:r>
            <a:r>
              <a:rPr lang="en-US" sz="1999" b="1">
                <a:solidFill>
                  <a:srgbClr val="000000"/>
                </a:solidFill>
                <a:latin typeface="Poppins Medium"/>
                <a:ea typeface="Poppins Medium"/>
                <a:cs typeface="Poppins Medium"/>
                <a:sym typeface="Poppins Medium"/>
              </a:rPr>
              <a:t> </a:t>
            </a:r>
            <a:r>
              <a:rPr lang="en-US" sz="1999">
                <a:solidFill>
                  <a:srgbClr val="000000"/>
                </a:solidFill>
                <a:latin typeface="Poppins"/>
                <a:ea typeface="Poppins"/>
                <a:cs typeface="Poppins"/>
                <a:sym typeface="Poppins"/>
              </a:rPr>
              <a:t>completed when additional or updated information is needed to:</a:t>
            </a:r>
          </a:p>
          <a:p>
            <a:pPr marL="777237" lvl="2" indent="-259079" algn="l">
              <a:lnSpc>
                <a:spcPts val="2519"/>
              </a:lnSpc>
              <a:buFont typeface="Arial"/>
              <a:buChar char="⚬"/>
            </a:pPr>
            <a:r>
              <a:rPr lang="en-US" sz="1799">
                <a:solidFill>
                  <a:srgbClr val="000000"/>
                </a:solidFill>
                <a:latin typeface="Poppins"/>
                <a:ea typeface="Poppins"/>
                <a:cs typeface="Poppins"/>
                <a:sym typeface="Poppins"/>
              </a:rPr>
              <a:t>Make an enrollment decision</a:t>
            </a:r>
          </a:p>
          <a:p>
            <a:pPr algn="l">
              <a:lnSpc>
                <a:spcPts val="1120"/>
              </a:lnSpc>
            </a:pPr>
            <a:endParaRPr lang="en-US" sz="1799">
              <a:solidFill>
                <a:srgbClr val="000000"/>
              </a:solidFill>
              <a:latin typeface="Poppins"/>
              <a:ea typeface="Poppins"/>
              <a:cs typeface="Poppins"/>
              <a:sym typeface="Poppins"/>
            </a:endParaRPr>
          </a:p>
          <a:p>
            <a:pPr marL="777237" lvl="2" indent="-259079" algn="l">
              <a:lnSpc>
                <a:spcPts val="2519"/>
              </a:lnSpc>
              <a:buFont typeface="Arial"/>
              <a:buChar char="⚬"/>
            </a:pPr>
            <a:r>
              <a:rPr lang="en-US" sz="1799">
                <a:solidFill>
                  <a:srgbClr val="000000"/>
                </a:solidFill>
                <a:latin typeface="Poppins"/>
                <a:ea typeface="Poppins"/>
                <a:cs typeface="Poppins"/>
                <a:sym typeface="Poppins"/>
              </a:rPr>
              <a:t>Assess current functioning</a:t>
            </a:r>
          </a:p>
          <a:p>
            <a:pPr algn="l">
              <a:lnSpc>
                <a:spcPts val="2855"/>
              </a:lnSpc>
            </a:pPr>
            <a:endParaRPr lang="en-US" sz="1799">
              <a:solidFill>
                <a:srgbClr val="000000"/>
              </a:solidFill>
              <a:latin typeface="Poppins"/>
              <a:ea typeface="Poppins"/>
              <a:cs typeface="Poppins"/>
              <a:sym typeface="Poppins"/>
            </a:endParaRPr>
          </a:p>
          <a:p>
            <a:pPr marL="431798" lvl="1" indent="-215899" algn="l">
              <a:lnSpc>
                <a:spcPts val="2799"/>
              </a:lnSpc>
              <a:buFont typeface="Arial"/>
              <a:buChar char="•"/>
            </a:pPr>
            <a:r>
              <a:rPr lang="en-US" sz="1999">
                <a:solidFill>
                  <a:srgbClr val="000000"/>
                </a:solidFill>
                <a:latin typeface="Poppins"/>
                <a:ea typeface="Poppins"/>
                <a:cs typeface="Poppins"/>
                <a:sym typeface="Poppins"/>
              </a:rPr>
              <a:t>A clinical interview is </a:t>
            </a:r>
            <a:r>
              <a:rPr lang="en-US" sz="1999" b="1" u="sng">
                <a:solidFill>
                  <a:srgbClr val="000000"/>
                </a:solidFill>
                <a:latin typeface="Poppins Bold"/>
                <a:ea typeface="Poppins Bold"/>
                <a:cs typeface="Poppins Bold"/>
                <a:sym typeface="Poppins Bold"/>
              </a:rPr>
              <a:t>required</a:t>
            </a:r>
            <a:r>
              <a:rPr lang="en-US" sz="1999" b="1">
                <a:solidFill>
                  <a:srgbClr val="000000"/>
                </a:solidFill>
                <a:latin typeface="Poppins Medium"/>
                <a:ea typeface="Poppins Medium"/>
                <a:cs typeface="Poppins Medium"/>
                <a:sym typeface="Poppins Medium"/>
              </a:rPr>
              <a:t> </a:t>
            </a:r>
            <a:r>
              <a:rPr lang="en-US" sz="1999">
                <a:solidFill>
                  <a:srgbClr val="000000"/>
                </a:solidFill>
                <a:latin typeface="Poppins"/>
                <a:ea typeface="Poppins"/>
                <a:cs typeface="Poppins"/>
                <a:sym typeface="Poppins"/>
              </a:rPr>
              <a:t>when making a recommendation of denial. </a:t>
            </a:r>
          </a:p>
        </p:txBody>
      </p:sp>
      <p:sp>
        <p:nvSpPr>
          <p:cNvPr id="16" name="TextBox 16"/>
          <p:cNvSpPr txBox="1"/>
          <p:nvPr/>
        </p:nvSpPr>
        <p:spPr>
          <a:xfrm>
            <a:off x="588233" y="1548356"/>
            <a:ext cx="5614374" cy="396240"/>
          </a:xfrm>
          <a:prstGeom prst="rect">
            <a:avLst/>
          </a:prstGeom>
        </p:spPr>
        <p:txBody>
          <a:bodyPr lIns="0" tIns="0" rIns="0" bIns="0" rtlCol="0" anchor="t">
            <a:spAutoFit/>
          </a:bodyPr>
          <a:lstStyle/>
          <a:p>
            <a:pPr algn="l">
              <a:lnSpc>
                <a:spcPts val="3359"/>
              </a:lnSpc>
            </a:pPr>
            <a:r>
              <a:rPr lang="en-US" sz="2400" b="1">
                <a:solidFill>
                  <a:srgbClr val="FFFFFF"/>
                </a:solidFill>
                <a:latin typeface="Montserrat Ultra-Bold"/>
                <a:ea typeface="Montserrat Ultra-Bold"/>
                <a:cs typeface="Montserrat Ultra-Bold"/>
                <a:sym typeface="Montserrat Ultra-Bold"/>
              </a:rPr>
              <a:t>Possible Outcomes</a:t>
            </a:r>
          </a:p>
        </p:txBody>
      </p:sp>
      <p:sp>
        <p:nvSpPr>
          <p:cNvPr id="17" name="Slide Number Placeholder 16">
            <a:extLst>
              <a:ext uri="{FF2B5EF4-FFF2-40B4-BE49-F238E27FC236}">
                <a16:creationId xmlns:a16="http://schemas.microsoft.com/office/drawing/2014/main" id="{FABC7524-A536-F7FF-0794-F31D0ACA1D1D}"/>
              </a:ext>
            </a:extLst>
          </p:cNvPr>
          <p:cNvSpPr>
            <a:spLocks noGrp="1"/>
          </p:cNvSpPr>
          <p:nvPr>
            <p:ph type="sldNum" sz="quarter" idx="12"/>
          </p:nvPr>
        </p:nvSpPr>
        <p:spPr>
          <a:xfrm>
            <a:off x="7467600" y="6721475"/>
            <a:ext cx="2133600" cy="365125"/>
          </a:xfrm>
        </p:spPr>
        <p:txBody>
          <a:bodyPr/>
          <a:lstStyle/>
          <a:p>
            <a:fld id="{B6F15528-21DE-4FAA-801E-634DDDAF4B2B}" type="slidenum">
              <a:rPr lang="en-US" smtClean="0">
                <a:solidFill>
                  <a:schemeClr val="bg1"/>
                </a:solidFill>
              </a:rPr>
              <a:pPr/>
              <a:t>9</a:t>
            </a:fld>
            <a:endParaRPr lang="en-US" dirty="0">
              <a:solidFill>
                <a:schemeClr val="bg1"/>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b22f8f74-215c-4154-9939-bd29e4e8980e">XRUYQT3274NZ-681238054-2174</_dlc_DocId>
    <_dlc_DocIdUrl xmlns="b22f8f74-215c-4154-9939-bd29e4e8980e">
      <Url>https://supportservices.jobcorps.gov/health/_layouts/15/DocIdRedir.aspx?ID=XRUYQT3274NZ-681238054-2174</Url>
      <Description>XRUYQT3274NZ-681238054-2174</Description>
    </_dlc_DocIdUrl>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7E94D129-3618-40C8-97CF-A207943196EE}"/>
</file>

<file path=customXml/itemProps2.xml><?xml version="1.0" encoding="utf-8"?>
<ds:datastoreItem xmlns:ds="http://schemas.openxmlformats.org/officeDocument/2006/customXml" ds:itemID="{560275A9-E0DA-4425-9921-15C83DC1B010}"/>
</file>

<file path=customXml/itemProps3.xml><?xml version="1.0" encoding="utf-8"?>
<ds:datastoreItem xmlns:ds="http://schemas.openxmlformats.org/officeDocument/2006/customXml" ds:itemID="{46C966FA-DAC6-4C70-A02B-2A329181F138}"/>
</file>

<file path=customXml/itemProps4.xml><?xml version="1.0" encoding="utf-8"?>
<ds:datastoreItem xmlns:ds="http://schemas.openxmlformats.org/officeDocument/2006/customXml" ds:itemID="{434E3696-CD44-41FA-ACDA-1E1D2DAED0BD}"/>
</file>

<file path=docProps/app.xml><?xml version="1.0" encoding="utf-8"?>
<Properties xmlns="http://schemas.openxmlformats.org/officeDocument/2006/extended-properties" xmlns:vt="http://schemas.openxmlformats.org/officeDocument/2006/docPropsVTypes">
  <TotalTime>119</TotalTime>
  <Words>10071</Words>
  <Application>Microsoft Office PowerPoint</Application>
  <PresentationFormat>Custom</PresentationFormat>
  <Paragraphs>816</Paragraphs>
  <Slides>45</Slides>
  <Notes>43</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Poppins Medium</vt:lpstr>
      <vt:lpstr>Montserrat</vt:lpstr>
      <vt:lpstr>Montserrat Bold</vt:lpstr>
      <vt:lpstr>Poppins Semi-Bold</vt:lpstr>
      <vt:lpstr>Poppins Bold</vt:lpstr>
      <vt:lpstr>Calibri</vt:lpstr>
      <vt:lpstr>Now Bold</vt:lpstr>
      <vt:lpstr>Arial</vt:lpstr>
      <vt:lpstr>Poppins Medium Bold</vt:lpstr>
      <vt:lpstr>Poppins</vt:lpstr>
      <vt:lpstr>Montserrat Ultra-Bold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CMHC Orientation Part 2: Applicant File Review</dc:title>
  <cp:lastModifiedBy>Liz Jarski</cp:lastModifiedBy>
  <cp:revision>1</cp:revision>
  <dcterms:created xsi:type="dcterms:W3CDTF">2006-08-16T00:00:00Z</dcterms:created>
  <dcterms:modified xsi:type="dcterms:W3CDTF">2024-10-22T15:20:59Z</dcterms:modified>
  <dc:identifier>DAGQ7YSDnyI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cdaea326-4b96-49b4-b23f-a1e2650e3f68</vt:lpwstr>
  </property>
</Properties>
</file>