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5"/>
  </p:sldMasterIdLst>
  <p:notesMasterIdLst>
    <p:notesMasterId r:id="rId68"/>
  </p:notesMasterIdLst>
  <p:sldIdLst>
    <p:sldId id="304" r:id="rId6"/>
    <p:sldId id="1619" r:id="rId7"/>
    <p:sldId id="795" r:id="rId8"/>
    <p:sldId id="274" r:id="rId9"/>
    <p:sldId id="1678" r:id="rId10"/>
    <p:sldId id="1676" r:id="rId11"/>
    <p:sldId id="1736" r:id="rId12"/>
    <p:sldId id="1632" r:id="rId13"/>
    <p:sldId id="1635" r:id="rId14"/>
    <p:sldId id="1760" r:id="rId15"/>
    <p:sldId id="286" r:id="rId16"/>
    <p:sldId id="1734" r:id="rId17"/>
    <p:sldId id="296" r:id="rId18"/>
    <p:sldId id="288" r:id="rId19"/>
    <p:sldId id="1739" r:id="rId20"/>
    <p:sldId id="1738" r:id="rId21"/>
    <p:sldId id="1673" r:id="rId22"/>
    <p:sldId id="1742" r:id="rId23"/>
    <p:sldId id="1681" r:id="rId24"/>
    <p:sldId id="1737" r:id="rId25"/>
    <p:sldId id="1757" r:id="rId26"/>
    <p:sldId id="1758" r:id="rId27"/>
    <p:sldId id="1655" r:id="rId28"/>
    <p:sldId id="1692" r:id="rId29"/>
    <p:sldId id="1693" r:id="rId30"/>
    <p:sldId id="527" r:id="rId31"/>
    <p:sldId id="1694" r:id="rId32"/>
    <p:sldId id="533" r:id="rId33"/>
    <p:sldId id="1701" r:id="rId34"/>
    <p:sldId id="1702" r:id="rId35"/>
    <p:sldId id="1704" r:id="rId36"/>
    <p:sldId id="1705" r:id="rId37"/>
    <p:sldId id="1720" r:id="rId38"/>
    <p:sldId id="1752" r:id="rId39"/>
    <p:sldId id="1706" r:id="rId40"/>
    <p:sldId id="1703" r:id="rId41"/>
    <p:sldId id="1707" r:id="rId42"/>
    <p:sldId id="1708" r:id="rId43"/>
    <p:sldId id="1753" r:id="rId44"/>
    <p:sldId id="1714" r:id="rId45"/>
    <p:sldId id="1715" r:id="rId46"/>
    <p:sldId id="1618" r:id="rId47"/>
    <p:sldId id="1723" r:id="rId48"/>
    <p:sldId id="1656" r:id="rId49"/>
    <p:sldId id="1717" r:id="rId50"/>
    <p:sldId id="1744" r:id="rId51"/>
    <p:sldId id="1653" r:id="rId52"/>
    <p:sldId id="1725" r:id="rId53"/>
    <p:sldId id="1659" r:id="rId54"/>
    <p:sldId id="1761" r:id="rId55"/>
    <p:sldId id="1726" r:id="rId56"/>
    <p:sldId id="1731" r:id="rId57"/>
    <p:sldId id="1732" r:id="rId58"/>
    <p:sldId id="1710" r:id="rId59"/>
    <p:sldId id="1711" r:id="rId60"/>
    <p:sldId id="262" r:id="rId61"/>
    <p:sldId id="1657" r:id="rId62"/>
    <p:sldId id="1746" r:id="rId63"/>
    <p:sldId id="1747" r:id="rId64"/>
    <p:sldId id="1748" r:id="rId65"/>
    <p:sldId id="1749" r:id="rId66"/>
    <p:sldId id="175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initials="L" lastIdx="10" clrIdx="0">
    <p:extLst>
      <p:ext uri="{19B8F6BF-5375-455C-9EA6-DF929625EA0E}">
        <p15:presenceInfo xmlns:p15="http://schemas.microsoft.com/office/powerpoint/2012/main" userId="d63f10ecbd42a9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2CAE5"/>
    <a:srgbClr val="649F72"/>
    <a:srgbClr val="B0C5D8"/>
    <a:srgbClr val="A7C2C2"/>
    <a:srgbClr val="005594"/>
    <a:srgbClr val="224072"/>
    <a:srgbClr val="234174"/>
    <a:srgbClr val="FDF4BE"/>
    <a:srgbClr val="FDE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25226E-88E2-4C3C-963C-0050D91E90F9}" v="1" dt="2024-07-12T17:54:03.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69"/>
    <p:restoredTop sz="66667" autoAdjust="0"/>
  </p:normalViewPr>
  <p:slideViewPr>
    <p:cSldViewPr snapToGrid="0">
      <p:cViewPr varScale="1">
        <p:scale>
          <a:sx n="55" d="100"/>
          <a:sy n="55" d="100"/>
        </p:scale>
        <p:origin x="936" y="3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Jarski" userId="d63f10ecbd42a93a" providerId="LiveId" clId="{ED25226E-88E2-4C3C-963C-0050D91E90F9}"/>
    <pc:docChg chg="undo custSel delSld modSld">
      <pc:chgData name="Liz Jarski" userId="d63f10ecbd42a93a" providerId="LiveId" clId="{ED25226E-88E2-4C3C-963C-0050D91E90F9}" dt="2024-07-12T18:00:36.521" v="505" actId="20577"/>
      <pc:docMkLst>
        <pc:docMk/>
      </pc:docMkLst>
      <pc:sldChg chg="del">
        <pc:chgData name="Liz Jarski" userId="d63f10ecbd42a93a" providerId="LiveId" clId="{ED25226E-88E2-4C3C-963C-0050D91E90F9}" dt="2024-07-12T18:00:01.510" v="334" actId="2696"/>
        <pc:sldMkLst>
          <pc:docMk/>
          <pc:sldMk cId="133441368" sldId="285"/>
        </pc:sldMkLst>
      </pc:sldChg>
      <pc:sldChg chg="modSp mod modNotesTx">
        <pc:chgData name="Liz Jarski" userId="d63f10ecbd42a93a" providerId="LiveId" clId="{ED25226E-88E2-4C3C-963C-0050D91E90F9}" dt="2024-07-12T17:52:56.937" v="47" actId="1582"/>
        <pc:sldMkLst>
          <pc:docMk/>
          <pc:sldMk cId="4144405458" sldId="527"/>
        </pc:sldMkLst>
        <pc:spChg chg="mod">
          <ac:chgData name="Liz Jarski" userId="d63f10ecbd42a93a" providerId="LiveId" clId="{ED25226E-88E2-4C3C-963C-0050D91E90F9}" dt="2024-07-12T17:50:19.429" v="13" actId="13926"/>
          <ac:spMkLst>
            <pc:docMk/>
            <pc:sldMk cId="4144405458" sldId="527"/>
            <ac:spMk id="5" creationId="{98004CB9-D080-294D-1E8A-90D3C80E5A12}"/>
          </ac:spMkLst>
        </pc:spChg>
        <pc:spChg chg="mod">
          <ac:chgData name="Liz Jarski" userId="d63f10ecbd42a93a" providerId="LiveId" clId="{ED25226E-88E2-4C3C-963C-0050D91E90F9}" dt="2024-07-12T17:52:56.937" v="47" actId="1582"/>
          <ac:spMkLst>
            <pc:docMk/>
            <pc:sldMk cId="4144405458" sldId="527"/>
            <ac:spMk id="6" creationId="{B2F27488-1EB0-C43A-E4B4-CD28851C1F1B}"/>
          </ac:spMkLst>
        </pc:spChg>
      </pc:sldChg>
      <pc:sldChg chg="addSp modSp mod modNotesTx">
        <pc:chgData name="Liz Jarski" userId="d63f10ecbd42a93a" providerId="LiveId" clId="{ED25226E-88E2-4C3C-963C-0050D91E90F9}" dt="2024-07-12T17:55:20.097" v="159" actId="15"/>
        <pc:sldMkLst>
          <pc:docMk/>
          <pc:sldMk cId="4177361097" sldId="533"/>
        </pc:sldMkLst>
        <pc:spChg chg="add mod">
          <ac:chgData name="Liz Jarski" userId="d63f10ecbd42a93a" providerId="LiveId" clId="{ED25226E-88E2-4C3C-963C-0050D91E90F9}" dt="2024-07-12T17:54:54.925" v="146" actId="113"/>
          <ac:spMkLst>
            <pc:docMk/>
            <pc:sldMk cId="4177361097" sldId="533"/>
            <ac:spMk id="2" creationId="{C4C34B01-9862-2D4C-F860-62995A412FB2}"/>
          </ac:spMkLst>
        </pc:spChg>
        <pc:spChg chg="mod">
          <ac:chgData name="Liz Jarski" userId="d63f10ecbd42a93a" providerId="LiveId" clId="{ED25226E-88E2-4C3C-963C-0050D91E90F9}" dt="2024-07-12T17:54:49.449" v="145" actId="1035"/>
          <ac:spMkLst>
            <pc:docMk/>
            <pc:sldMk cId="4177361097" sldId="533"/>
            <ac:spMk id="4" creationId="{101F538B-AF35-937F-F253-388B002A3645}"/>
          </ac:spMkLst>
        </pc:spChg>
        <pc:spChg chg="mod">
          <ac:chgData name="Liz Jarski" userId="d63f10ecbd42a93a" providerId="LiveId" clId="{ED25226E-88E2-4C3C-963C-0050D91E90F9}" dt="2024-07-12T17:54:49.449" v="145" actId="1035"/>
          <ac:spMkLst>
            <pc:docMk/>
            <pc:sldMk cId="4177361097" sldId="533"/>
            <ac:spMk id="9" creationId="{5DDEF266-FB6B-EB12-00E9-59821EF822BB}"/>
          </ac:spMkLst>
        </pc:spChg>
        <pc:spChg chg="mod">
          <ac:chgData name="Liz Jarski" userId="d63f10ecbd42a93a" providerId="LiveId" clId="{ED25226E-88E2-4C3C-963C-0050D91E90F9}" dt="2024-07-12T17:54:49.449" v="145" actId="1035"/>
          <ac:spMkLst>
            <pc:docMk/>
            <pc:sldMk cId="4177361097" sldId="533"/>
            <ac:spMk id="11" creationId="{2719532C-C169-5C47-9B9E-B76410DDD033}"/>
          </ac:spMkLst>
        </pc:spChg>
        <pc:spChg chg="mod">
          <ac:chgData name="Liz Jarski" userId="d63f10ecbd42a93a" providerId="LiveId" clId="{ED25226E-88E2-4C3C-963C-0050D91E90F9}" dt="2024-07-12T17:53:58.921" v="115" actId="20577"/>
          <ac:spMkLst>
            <pc:docMk/>
            <pc:sldMk cId="4177361097" sldId="533"/>
            <ac:spMk id="16" creationId="{2A559A25-09EA-BB6D-2FE6-0BF6CEDB13AA}"/>
          </ac:spMkLst>
        </pc:spChg>
      </pc:sldChg>
      <pc:sldChg chg="modNotesTx">
        <pc:chgData name="Liz Jarski" userId="d63f10ecbd42a93a" providerId="LiveId" clId="{ED25226E-88E2-4C3C-963C-0050D91E90F9}" dt="2024-07-12T18:00:36.521" v="505" actId="20577"/>
        <pc:sldMkLst>
          <pc:docMk/>
          <pc:sldMk cId="706316280" sldId="1657"/>
        </pc:sldMkLst>
      </pc:sldChg>
      <pc:sldChg chg="modSp mod modNotesTx">
        <pc:chgData name="Liz Jarski" userId="d63f10ecbd42a93a" providerId="LiveId" clId="{ED25226E-88E2-4C3C-963C-0050D91E90F9}" dt="2024-07-12T17:51:07.955" v="31" actId="20577"/>
        <pc:sldMkLst>
          <pc:docMk/>
          <pc:sldMk cId="2849092613" sldId="1694"/>
        </pc:sldMkLst>
        <pc:spChg chg="mod">
          <ac:chgData name="Liz Jarski" userId="d63f10ecbd42a93a" providerId="LiveId" clId="{ED25226E-88E2-4C3C-963C-0050D91E90F9}" dt="2024-07-12T17:50:27.549" v="14" actId="13926"/>
          <ac:spMkLst>
            <pc:docMk/>
            <pc:sldMk cId="2849092613" sldId="1694"/>
            <ac:spMk id="8" creationId="{CAFB7659-E3DB-31CB-D2E5-11365C15BA0B}"/>
          </ac:spMkLst>
        </pc:spChg>
      </pc:sldChg>
      <pc:sldChg chg="modSp mod modNotesTx">
        <pc:chgData name="Liz Jarski" userId="d63f10ecbd42a93a" providerId="LiveId" clId="{ED25226E-88E2-4C3C-963C-0050D91E90F9}" dt="2024-07-12T17:59:29.928" v="333" actId="20577"/>
        <pc:sldMkLst>
          <pc:docMk/>
          <pc:sldMk cId="3701100782" sldId="1701"/>
        </pc:sldMkLst>
        <pc:spChg chg="mod">
          <ac:chgData name="Liz Jarski" userId="d63f10ecbd42a93a" providerId="LiveId" clId="{ED25226E-88E2-4C3C-963C-0050D91E90F9}" dt="2024-07-12T17:55:37.515" v="160" actId="13926"/>
          <ac:spMkLst>
            <pc:docMk/>
            <pc:sldMk cId="3701100782" sldId="1701"/>
            <ac:spMk id="2" creationId="{7EAA279A-7933-07D3-951C-61F23ACBA80A}"/>
          </ac:spMkLst>
        </pc:spChg>
        <pc:graphicFrameChg chg="mod modGraphic">
          <ac:chgData name="Liz Jarski" userId="d63f10ecbd42a93a" providerId="LiveId" clId="{ED25226E-88E2-4C3C-963C-0050D91E90F9}" dt="2024-07-12T17:57:35.868" v="182" actId="14734"/>
          <ac:graphicFrameMkLst>
            <pc:docMk/>
            <pc:sldMk cId="3701100782" sldId="1701"/>
            <ac:graphicFrameMk id="5" creationId="{C70D63B7-09EB-E3E9-7128-7C56294548F0}"/>
          </ac:graphicFrameMkLst>
        </pc:graphicFrameChg>
      </pc:sldChg>
      <pc:sldChg chg="modSp mod modNotesTx">
        <pc:chgData name="Liz Jarski" userId="d63f10ecbd42a93a" providerId="LiveId" clId="{ED25226E-88E2-4C3C-963C-0050D91E90F9}" dt="2024-07-12T17:59:13.313" v="332" actId="20577"/>
        <pc:sldMkLst>
          <pc:docMk/>
          <pc:sldMk cId="3806881869" sldId="1702"/>
        </pc:sldMkLst>
        <pc:spChg chg="mod">
          <ac:chgData name="Liz Jarski" userId="d63f10ecbd42a93a" providerId="LiveId" clId="{ED25226E-88E2-4C3C-963C-0050D91E90F9}" dt="2024-07-12T17:58:48.416" v="289" actId="13926"/>
          <ac:spMkLst>
            <pc:docMk/>
            <pc:sldMk cId="3806881869" sldId="1702"/>
            <ac:spMk id="5" creationId="{8096EA49-3D40-F56D-36EF-CB6A1E34D085}"/>
          </ac:spMkLst>
        </pc:spChg>
        <pc:spChg chg="mod">
          <ac:chgData name="Liz Jarski" userId="d63f10ecbd42a93a" providerId="LiveId" clId="{ED25226E-88E2-4C3C-963C-0050D91E90F9}" dt="2024-07-12T17:58:38.428" v="288" actId="2711"/>
          <ac:spMkLst>
            <pc:docMk/>
            <pc:sldMk cId="3806881869" sldId="1702"/>
            <ac:spMk id="8" creationId="{F6389C21-4DAB-7D7F-2031-D36672734BEF}"/>
          </ac:spMkLst>
        </pc:spChg>
      </pc:sldChg>
      <pc:sldChg chg="del">
        <pc:chgData name="Liz Jarski" userId="d63f10ecbd42a93a" providerId="LiveId" clId="{ED25226E-88E2-4C3C-963C-0050D91E90F9}" dt="2024-07-12T18:00:01.510" v="334" actId="2696"/>
        <pc:sldMkLst>
          <pc:docMk/>
          <pc:sldMk cId="1265195076" sldId="1754"/>
        </pc:sldMkLst>
      </pc:sldChg>
      <pc:sldChg chg="del">
        <pc:chgData name="Liz Jarski" userId="d63f10ecbd42a93a" providerId="LiveId" clId="{ED25226E-88E2-4C3C-963C-0050D91E90F9}" dt="2024-07-12T18:00:01.510" v="334" actId="2696"/>
        <pc:sldMkLst>
          <pc:docMk/>
          <pc:sldMk cId="4155892161" sldId="1756"/>
        </pc:sldMkLst>
      </pc:sldChg>
    </pc:docChg>
  </pc:docChgLst>
  <pc:docChgLst>
    <pc:chgData name="Liz Jarski" userId="d63f10ecbd42a93a" providerId="LiveId" clId="{99AF0299-3D6D-4C4A-AD05-5D5D049E94A5}"/>
    <pc:docChg chg="modSld">
      <pc:chgData name="Liz Jarski" userId="d63f10ecbd42a93a" providerId="LiveId" clId="{99AF0299-3D6D-4C4A-AD05-5D5D049E94A5}" dt="2024-07-08T21:12:53.723" v="8" actId="113"/>
      <pc:docMkLst>
        <pc:docMk/>
      </pc:docMkLst>
      <pc:sldChg chg="modSp mod">
        <pc:chgData name="Liz Jarski" userId="d63f10ecbd42a93a" providerId="LiveId" clId="{99AF0299-3D6D-4C4A-AD05-5D5D049E94A5}" dt="2024-07-08T21:12:05.807" v="6" actId="207"/>
        <pc:sldMkLst>
          <pc:docMk/>
          <pc:sldMk cId="4110209116" sldId="1656"/>
        </pc:sldMkLst>
        <pc:spChg chg="mod">
          <ac:chgData name="Liz Jarski" userId="d63f10ecbd42a93a" providerId="LiveId" clId="{99AF0299-3D6D-4C4A-AD05-5D5D049E94A5}" dt="2024-07-08T21:12:05.807" v="6" actId="207"/>
          <ac:spMkLst>
            <pc:docMk/>
            <pc:sldMk cId="4110209116" sldId="1656"/>
            <ac:spMk id="3" creationId="{5373E260-7BDD-3E1C-81D6-07F90FE3495D}"/>
          </ac:spMkLst>
        </pc:spChg>
      </pc:sldChg>
      <pc:sldChg chg="modSp mod">
        <pc:chgData name="Liz Jarski" userId="d63f10ecbd42a93a" providerId="LiveId" clId="{99AF0299-3D6D-4C4A-AD05-5D5D049E94A5}" dt="2024-07-08T21:12:53.723" v="8" actId="113"/>
        <pc:sldMkLst>
          <pc:docMk/>
          <pc:sldMk cId="1954300773" sldId="1711"/>
        </pc:sldMkLst>
        <pc:spChg chg="mod">
          <ac:chgData name="Liz Jarski" userId="d63f10ecbd42a93a" providerId="LiveId" clId="{99AF0299-3D6D-4C4A-AD05-5D5D049E94A5}" dt="2024-07-08T21:12:53.723" v="8" actId="113"/>
          <ac:spMkLst>
            <pc:docMk/>
            <pc:sldMk cId="1954300773" sldId="1711"/>
            <ac:spMk id="2" creationId="{34A0F3EC-123A-8077-4DC5-D785D447B5CE}"/>
          </ac:spMkLst>
        </pc:spChg>
      </pc:sldChg>
      <pc:sldChg chg="modSp mod">
        <pc:chgData name="Liz Jarski" userId="d63f10ecbd42a93a" providerId="LiveId" clId="{99AF0299-3D6D-4C4A-AD05-5D5D049E94A5}" dt="2024-07-08T21:11:42.743" v="5" actId="207"/>
        <pc:sldMkLst>
          <pc:docMk/>
          <pc:sldMk cId="132879552" sldId="1714"/>
        </pc:sldMkLst>
        <pc:spChg chg="mod">
          <ac:chgData name="Liz Jarski" userId="d63f10ecbd42a93a" providerId="LiveId" clId="{99AF0299-3D6D-4C4A-AD05-5D5D049E94A5}" dt="2024-07-08T21:11:37.601" v="4" actId="207"/>
          <ac:spMkLst>
            <pc:docMk/>
            <pc:sldMk cId="132879552" sldId="1714"/>
            <ac:spMk id="19" creationId="{BD7CB8BF-4145-A787-0D8E-047F909F1E28}"/>
          </ac:spMkLst>
        </pc:spChg>
        <pc:spChg chg="mod">
          <ac:chgData name="Liz Jarski" userId="d63f10ecbd42a93a" providerId="LiveId" clId="{99AF0299-3D6D-4C4A-AD05-5D5D049E94A5}" dt="2024-07-08T21:11:42.743" v="5" actId="207"/>
          <ac:spMkLst>
            <pc:docMk/>
            <pc:sldMk cId="132879552" sldId="1714"/>
            <ac:spMk id="22" creationId="{893378CA-D12D-DF5A-CD95-52B412526087}"/>
          </ac:spMkLst>
        </pc:spChg>
      </pc:sldChg>
      <pc:sldChg chg="modSp mod">
        <pc:chgData name="Liz Jarski" userId="d63f10ecbd42a93a" providerId="LiveId" clId="{99AF0299-3D6D-4C4A-AD05-5D5D049E94A5}" dt="2024-07-08T21:11:20.733" v="3" actId="207"/>
        <pc:sldMkLst>
          <pc:docMk/>
          <pc:sldMk cId="351541520" sldId="1715"/>
        </pc:sldMkLst>
        <pc:spChg chg="mod">
          <ac:chgData name="Liz Jarski" userId="d63f10ecbd42a93a" providerId="LiveId" clId="{99AF0299-3D6D-4C4A-AD05-5D5D049E94A5}" dt="2024-07-08T21:11:20.733" v="3" actId="207"/>
          <ac:spMkLst>
            <pc:docMk/>
            <pc:sldMk cId="351541520" sldId="1715"/>
            <ac:spMk id="11" creationId="{F02B5156-5201-6103-37F3-850FA4449AE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8FE81FEC-2664-411F-AEB3-065F29F52751}">
      <dgm:prSet custT="1"/>
      <dgm:spPr>
        <a:solidFill>
          <a:schemeClr val="accent5"/>
        </a:solidFill>
        <a:ln>
          <a:noFill/>
        </a:ln>
      </dgm:spPr>
      <dgm:t>
        <a:bodyPr lIns="182880" tIns="182880" rIns="182880" bIns="182880"/>
        <a:lstStyle/>
        <a:p>
          <a:pPr marL="0" algn="ctr" rtl="0">
            <a:buNone/>
          </a:pPr>
          <a:endParaRPr lang="en-US" sz="1800" dirty="0">
            <a:latin typeface="Tenorite" pitchFamily="2" charset="0"/>
          </a:endParaRPr>
        </a:p>
      </dgm:t>
    </dgm:pt>
    <dgm:pt modelId="{BCBC007E-0269-421B-9C41-DE26D5C3A822}" type="parTrans" cxnId="{711E093C-AD42-45A4-8D40-A2D39702062E}">
      <dgm:prSet/>
      <dgm:spPr/>
      <dgm:t>
        <a:bodyPr/>
        <a:lstStyle/>
        <a:p>
          <a:endParaRPr lang="en-US">
            <a:latin typeface="Tenorite" pitchFamily="2" charset="0"/>
          </a:endParaRPr>
        </a:p>
      </dgm:t>
    </dgm:pt>
    <dgm:pt modelId="{80230EB7-7230-4881-A631-309C07417378}" type="sibTrans" cxnId="{711E093C-AD42-45A4-8D40-A2D39702062E}">
      <dgm:prSet/>
      <dgm:spPr/>
      <dgm:t>
        <a:bodyPr/>
        <a:lstStyle/>
        <a:p>
          <a:endParaRPr lang="en-US">
            <a:latin typeface="Tenorite" pitchFamily="2" charset="0"/>
          </a:endParaRPr>
        </a:p>
      </dgm:t>
    </dgm:pt>
    <dgm:pt modelId="{30A490C8-22B4-4D68-875C-0F0DE2FF864D}">
      <dgm:prSet custT="1"/>
      <dgm:spPr>
        <a:solidFill>
          <a:schemeClr val="accent1"/>
        </a:solidFill>
        <a:ln>
          <a:noFill/>
        </a:ln>
      </dgm:spPr>
      <dgm:t>
        <a:bodyPr/>
        <a:lstStyle/>
        <a:p>
          <a:pPr marL="0" algn="ctr">
            <a:buNone/>
          </a:pPr>
          <a:endParaRPr lang="en-US" sz="1800" dirty="0">
            <a:latin typeface="Tenorite" pitchFamily="2" charset="0"/>
          </a:endParaRPr>
        </a:p>
      </dgm:t>
    </dgm:pt>
    <dgm:pt modelId="{035C64B0-4F0C-4FD1-BD23-B1D4C9887CBE}" type="parTrans" cxnId="{381FE1CC-8184-4745-8EB3-6DE11655998D}">
      <dgm:prSet/>
      <dgm:spPr/>
      <dgm:t>
        <a:bodyPr/>
        <a:lstStyle/>
        <a:p>
          <a:endParaRPr lang="en-US">
            <a:latin typeface="Tenorite" pitchFamily="2" charset="0"/>
          </a:endParaRPr>
        </a:p>
      </dgm:t>
    </dgm:pt>
    <dgm:pt modelId="{45495DA8-8707-41E3-A12B-FA5766269C44}" type="sibTrans" cxnId="{381FE1CC-8184-4745-8EB3-6DE11655998D}">
      <dgm:prSet/>
      <dgm:spPr/>
      <dgm:t>
        <a:bodyPr/>
        <a:lstStyle/>
        <a:p>
          <a:endParaRPr lang="en-US">
            <a:latin typeface="Tenorite" pitchFamily="2" charset="0"/>
          </a:endParaRPr>
        </a:p>
      </dgm:t>
    </dgm:pt>
    <dgm:pt modelId="{50418D2B-9486-42DE-AFDD-1D31420040FF}">
      <dgm:prSet custT="1"/>
      <dgm:spPr>
        <a:solidFill>
          <a:schemeClr val="accent2"/>
        </a:solidFill>
        <a:ln>
          <a:noFill/>
        </a:ln>
      </dgm:spPr>
      <dgm:t>
        <a:bodyPr/>
        <a:lstStyle/>
        <a:p>
          <a:pPr marL="0" algn="ctr">
            <a:spcBef>
              <a:spcPts val="200"/>
            </a:spcBef>
            <a:buNone/>
          </a:pPr>
          <a:endParaRPr lang="en-US" sz="1800" dirty="0">
            <a:latin typeface="Tenorite" pitchFamily="2" charset="0"/>
          </a:endParaRPr>
        </a:p>
      </dgm:t>
    </dgm:pt>
    <dgm:pt modelId="{D5A17F6B-93F5-442B-938A-0F38C281BE88}" type="parTrans" cxnId="{5A5BA622-5DEB-48B9-88D9-C1DE36C711E5}">
      <dgm:prSet/>
      <dgm:spPr/>
      <dgm:t>
        <a:bodyPr/>
        <a:lstStyle/>
        <a:p>
          <a:endParaRPr lang="en-US">
            <a:latin typeface="Tenorite" pitchFamily="2" charset="0"/>
          </a:endParaRPr>
        </a:p>
      </dgm:t>
    </dgm:pt>
    <dgm:pt modelId="{1D87A0A5-8024-4710-846B-D5BFAC785107}" type="sibTrans" cxnId="{5A5BA622-5DEB-48B9-88D9-C1DE36C711E5}">
      <dgm:prSet/>
      <dgm:spPr/>
      <dgm:t>
        <a:bodyPr/>
        <a:lstStyle/>
        <a:p>
          <a:endParaRPr lang="en-US">
            <a:latin typeface="Tenorite" pitchFamily="2" charset="0"/>
          </a:endParaRPr>
        </a:p>
      </dgm:t>
    </dgm:pt>
    <dgm:pt modelId="{0EC0C300-11E4-45CF-8418-973585107209}">
      <dgm:prSet phldr="0" custT="1"/>
      <dgm:spPr>
        <a:solidFill>
          <a:schemeClr val="accent3"/>
        </a:solidFill>
        <a:ln>
          <a:noFill/>
        </a:ln>
      </dgm:spPr>
      <dgm:t>
        <a:bodyPr/>
        <a:lstStyle/>
        <a:p>
          <a:pPr marL="0" algn="ctr">
            <a:buNone/>
          </a:pPr>
          <a:endParaRPr lang="en-US" sz="1800" dirty="0">
            <a:latin typeface="Tenorite" pitchFamily="2" charset="0"/>
          </a:endParaRPr>
        </a:p>
      </dgm:t>
    </dgm:pt>
    <dgm:pt modelId="{1E4DD98E-100E-46B7-B24A-408BBF69E9FA}" type="parTrans" cxnId="{51563A4F-C0EB-47D6-B5BC-47A4E599AD4B}">
      <dgm:prSet/>
      <dgm:spPr/>
      <dgm:t>
        <a:bodyPr/>
        <a:lstStyle/>
        <a:p>
          <a:endParaRPr lang="en-US">
            <a:latin typeface="Tenorite" pitchFamily="2" charset="0"/>
          </a:endParaRPr>
        </a:p>
      </dgm:t>
    </dgm:pt>
    <dgm:pt modelId="{90FAB5D1-62B3-4FF6-A07D-EE607F529C32}" type="sibTrans" cxnId="{51563A4F-C0EB-47D6-B5BC-47A4E599AD4B}">
      <dgm:prSet/>
      <dgm:spPr/>
      <dgm:t>
        <a:bodyPr/>
        <a:lstStyle/>
        <a:p>
          <a:endParaRPr lang="en-US">
            <a:latin typeface="Tenorite" pitchFamily="2" charset="0"/>
          </a:endParaRPr>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140" custLinFactNeighborY="-19001"/>
      <dgm:spPr>
        <a:solidFill>
          <a:schemeClr val="accent2">
            <a:tint val="40000"/>
            <a:hueOff val="0"/>
            <a:satOff val="0"/>
            <a:lumOff val="0"/>
            <a:alpha val="0"/>
          </a:schemeClr>
        </a:solidFill>
        <a:ln>
          <a:noFill/>
        </a:ln>
      </dgm:spPr>
    </dgm:pt>
    <dgm:pt modelId="{0955960D-7F7D-E54C-8843-B1DBEEBFB364}" type="pres">
      <dgm:prSet presAssocID="{0DD8915E-DC14-41D6-9BB5-F49E1C265163}" presName="linComp" presStyleCnt="0"/>
      <dgm:spPr/>
    </dgm:pt>
    <dgm:pt modelId="{4D41412D-10E6-D340-AE0F-B92F3ECD8477}" type="pres">
      <dgm:prSet presAssocID="{30A490C8-22B4-4D68-875C-0F0DE2FF864D}" presName="compNode" presStyleCnt="0"/>
      <dgm:spPr/>
    </dgm:pt>
    <dgm:pt modelId="{53539A65-62BA-684A-89C9-293168496DD6}" type="pres">
      <dgm:prSet presAssocID="{30A490C8-22B4-4D68-875C-0F0DE2FF864D}" presName="bkgdShape" presStyleLbl="node1" presStyleIdx="0" presStyleCnt="4"/>
      <dgm:spPr/>
    </dgm:pt>
    <dgm:pt modelId="{E92BC739-7067-5549-ADD0-931FB42A3B42}" type="pres">
      <dgm:prSet presAssocID="{30A490C8-22B4-4D68-875C-0F0DE2FF864D}" presName="nodeTx" presStyleLbl="node1" presStyleIdx="0" presStyleCnt="4">
        <dgm:presLayoutVars>
          <dgm:bulletEnabled val="1"/>
        </dgm:presLayoutVars>
      </dgm:prSet>
      <dgm:spPr/>
    </dgm:pt>
    <dgm:pt modelId="{D49C50EA-24BE-9A42-855D-5ECAB86414D3}" type="pres">
      <dgm:prSet presAssocID="{30A490C8-22B4-4D68-875C-0F0DE2FF864D}" presName="invisiNode" presStyleLbl="node1" presStyleIdx="0" presStyleCnt="4"/>
      <dgm:spPr/>
    </dgm:pt>
    <dgm:pt modelId="{8856DD75-088C-C44E-B866-A4CF245AEE62}" type="pres">
      <dgm:prSet presAssocID="{30A490C8-22B4-4D68-875C-0F0DE2FF864D}" presName="imagNode" presStyleLbl="fgImgPlace1" presStyleIdx="0" presStyleCnt="4"/>
      <dgm:spPr>
        <a:solidFill>
          <a:schemeClr val="accent1">
            <a:lumMod val="40000"/>
            <a:lumOff val="60000"/>
          </a:schemeClr>
        </a:solidFill>
      </dgm:spPr>
    </dgm:pt>
    <dgm:pt modelId="{80007F32-DF4A-E541-AFA1-59447D64B4B2}" type="pres">
      <dgm:prSet presAssocID="{45495DA8-8707-41E3-A12B-FA5766269C44}" presName="sibTrans" presStyleLbl="sibTrans2D1" presStyleIdx="0" presStyleCnt="0"/>
      <dgm:spPr/>
    </dgm:pt>
    <dgm:pt modelId="{EF46D35D-432A-A342-B0BC-F3FEB948763A}" type="pres">
      <dgm:prSet presAssocID="{50418D2B-9486-42DE-AFDD-1D31420040FF}" presName="compNode" presStyleCnt="0"/>
      <dgm:spPr/>
    </dgm:pt>
    <dgm:pt modelId="{A09B5B1A-10AB-BF40-A294-E20B888F7373}" type="pres">
      <dgm:prSet presAssocID="{50418D2B-9486-42DE-AFDD-1D31420040FF}" presName="bkgdShape" presStyleLbl="node1" presStyleIdx="1" presStyleCnt="4"/>
      <dgm:spPr/>
    </dgm:pt>
    <dgm:pt modelId="{124B4937-EC3C-0548-A288-151B2236E6DF}" type="pres">
      <dgm:prSet presAssocID="{50418D2B-9486-42DE-AFDD-1D31420040FF}" presName="nodeTx" presStyleLbl="node1" presStyleIdx="1" presStyleCnt="4">
        <dgm:presLayoutVars>
          <dgm:bulletEnabled val="1"/>
        </dgm:presLayoutVars>
      </dgm:prSet>
      <dgm:spPr/>
    </dgm:pt>
    <dgm:pt modelId="{083081E4-F062-1D49-986F-45A185477028}" type="pres">
      <dgm:prSet presAssocID="{50418D2B-9486-42DE-AFDD-1D31420040FF}" presName="invisiNode" presStyleLbl="node1" presStyleIdx="1" presStyleCnt="4"/>
      <dgm:spPr/>
    </dgm:pt>
    <dgm:pt modelId="{C756754B-CD35-A140-B4C8-870E5B64A016}" type="pres">
      <dgm:prSet presAssocID="{50418D2B-9486-42DE-AFDD-1D31420040FF}" presName="imagNode" presStyleLbl="fgImgPlace1" presStyleIdx="1" presStyleCnt="4"/>
      <dgm:spPr>
        <a:solidFill>
          <a:schemeClr val="accent1">
            <a:lumMod val="40000"/>
            <a:lumOff val="60000"/>
          </a:schemeClr>
        </a:solidFill>
      </dgm:spPr>
    </dgm:pt>
    <dgm:pt modelId="{64938C4F-4FAA-2943-8E6A-F9A044798D2F}" type="pres">
      <dgm:prSet presAssocID="{1D87A0A5-8024-4710-846B-D5BFAC785107}" presName="sibTrans" presStyleLbl="sibTrans2D1" presStyleIdx="0" presStyleCnt="0"/>
      <dgm:spPr/>
    </dgm:pt>
    <dgm:pt modelId="{80C39BBE-EFAF-C24A-9DBD-A01636194E49}" type="pres">
      <dgm:prSet presAssocID="{0EC0C300-11E4-45CF-8418-973585107209}" presName="compNode" presStyleCnt="0"/>
      <dgm:spPr/>
    </dgm:pt>
    <dgm:pt modelId="{6B74F20D-CCEA-4B49-9DFF-B5EE60BCADC7}" type="pres">
      <dgm:prSet presAssocID="{0EC0C300-11E4-45CF-8418-973585107209}" presName="bkgdShape" presStyleLbl="node1" presStyleIdx="2" presStyleCnt="4"/>
      <dgm:spPr/>
    </dgm:pt>
    <dgm:pt modelId="{534560B6-54A7-3142-A935-53EF7FC1DB5D}" type="pres">
      <dgm:prSet presAssocID="{0EC0C300-11E4-45CF-8418-973585107209}" presName="nodeTx" presStyleLbl="node1" presStyleIdx="2" presStyleCnt="4">
        <dgm:presLayoutVars>
          <dgm:bulletEnabled val="1"/>
        </dgm:presLayoutVars>
      </dgm:prSet>
      <dgm:spPr/>
    </dgm:pt>
    <dgm:pt modelId="{94666C82-6B37-0A4D-A4CF-E1BFDFF655CA}" type="pres">
      <dgm:prSet presAssocID="{0EC0C300-11E4-45CF-8418-973585107209}" presName="invisiNode" presStyleLbl="node1" presStyleIdx="2" presStyleCnt="4"/>
      <dgm:spPr/>
    </dgm:pt>
    <dgm:pt modelId="{63405117-B473-1C41-BF5E-79F5DB82B298}" type="pres">
      <dgm:prSet presAssocID="{0EC0C300-11E4-45CF-8418-973585107209}" presName="imagNode" presStyleLbl="fgImgPlace1" presStyleIdx="2" presStyleCnt="4"/>
      <dgm:spPr>
        <a:solidFill>
          <a:schemeClr val="accent1">
            <a:lumMod val="40000"/>
            <a:lumOff val="60000"/>
          </a:schemeClr>
        </a:solidFill>
      </dgm:spPr>
    </dgm:pt>
    <dgm:pt modelId="{76E263DC-E801-BE47-B6D2-A7876A5FB51C}" type="pres">
      <dgm:prSet presAssocID="{90FAB5D1-62B3-4FF6-A07D-EE607F529C32}" presName="sibTrans" presStyleLbl="sibTrans2D1" presStyleIdx="0" presStyleCnt="0"/>
      <dgm:spPr/>
    </dgm:pt>
    <dgm:pt modelId="{F79E8DF2-546D-BE44-9C6D-D17228DDE09B}" type="pres">
      <dgm:prSet presAssocID="{8FE81FEC-2664-411F-AEB3-065F29F52751}" presName="compNode" presStyleCnt="0"/>
      <dgm:spPr/>
    </dgm:pt>
    <dgm:pt modelId="{7DA40D45-66AF-3A4C-865D-491FF90C8CBA}" type="pres">
      <dgm:prSet presAssocID="{8FE81FEC-2664-411F-AEB3-065F29F52751}" presName="bkgdShape" presStyleLbl="node1" presStyleIdx="3" presStyleCnt="4"/>
      <dgm:spPr/>
    </dgm:pt>
    <dgm:pt modelId="{E2C0021E-FEB5-CE4F-A128-532B47E1F74F}" type="pres">
      <dgm:prSet presAssocID="{8FE81FEC-2664-411F-AEB3-065F29F52751}" presName="nodeTx" presStyleLbl="node1" presStyleIdx="3" presStyleCnt="4">
        <dgm:presLayoutVars>
          <dgm:bulletEnabled val="1"/>
        </dgm:presLayoutVars>
      </dgm:prSet>
      <dgm:spPr/>
    </dgm:pt>
    <dgm:pt modelId="{8851BEC8-944A-CC47-A140-2F922C8EF44F}" type="pres">
      <dgm:prSet presAssocID="{8FE81FEC-2664-411F-AEB3-065F29F52751}" presName="invisiNode" presStyleLbl="node1" presStyleIdx="3" presStyleCnt="4"/>
      <dgm:spPr/>
    </dgm:pt>
    <dgm:pt modelId="{C38A56FC-64DA-0B45-8329-6034D76B3020}" type="pres">
      <dgm:prSet presAssocID="{8FE81FEC-2664-411F-AEB3-065F29F52751}" presName="imagNode" presStyleLbl="fgImgPlace1" presStyleIdx="3" presStyleCnt="4"/>
      <dgm:spPr>
        <a:solidFill>
          <a:schemeClr val="accent1">
            <a:lumMod val="40000"/>
            <a:lumOff val="60000"/>
          </a:schemeClr>
        </a:solidFill>
      </dgm:spPr>
    </dgm:pt>
  </dgm:ptLst>
  <dgm:cxnLst>
    <dgm:cxn modelId="{5A5BA622-5DEB-48B9-88D9-C1DE36C711E5}" srcId="{0DD8915E-DC14-41D6-9BB5-F49E1C265163}" destId="{50418D2B-9486-42DE-AFDD-1D31420040FF}" srcOrd="1" destOrd="0" parTransId="{D5A17F6B-93F5-442B-938A-0F38C281BE88}" sibTransId="{1D87A0A5-8024-4710-846B-D5BFAC785107}"/>
    <dgm:cxn modelId="{600AA739-73BE-BE4F-AD21-4945990643B8}" type="presOf" srcId="{30A490C8-22B4-4D68-875C-0F0DE2FF864D}" destId="{53539A65-62BA-684A-89C9-293168496DD6}" srcOrd="0" destOrd="0" presId="urn:microsoft.com/office/officeart/2005/8/layout/hList7"/>
    <dgm:cxn modelId="{711E093C-AD42-45A4-8D40-A2D39702062E}" srcId="{0DD8915E-DC14-41D6-9BB5-F49E1C265163}" destId="{8FE81FEC-2664-411F-AEB3-065F29F52751}" srcOrd="3" destOrd="0" parTransId="{BCBC007E-0269-421B-9C41-DE26D5C3A822}" sibTransId="{80230EB7-7230-4881-A631-309C07417378}"/>
    <dgm:cxn modelId="{F239B63D-B960-F744-AEF4-2EB154FF2C6C}" type="presOf" srcId="{30A490C8-22B4-4D68-875C-0F0DE2FF864D}" destId="{E92BC739-7067-5549-ADD0-931FB42A3B42}" srcOrd="1" destOrd="0" presId="urn:microsoft.com/office/officeart/2005/8/layout/hList7"/>
    <dgm:cxn modelId="{EA663E5E-D80B-4B47-AD30-D10D0BF1A88D}" type="presOf" srcId="{0EC0C300-11E4-45CF-8418-973585107209}" destId="{6B74F20D-CCEA-4B49-9DFF-B5EE60BCADC7}" srcOrd="0" destOrd="0" presId="urn:microsoft.com/office/officeart/2005/8/layout/hList7"/>
    <dgm:cxn modelId="{59845F4D-80B8-D040-B8EF-53FBD25F4E80}" type="presOf" srcId="{1D87A0A5-8024-4710-846B-D5BFAC785107}" destId="{64938C4F-4FAA-2943-8E6A-F9A044798D2F}" srcOrd="0" destOrd="0" presId="urn:microsoft.com/office/officeart/2005/8/layout/hList7"/>
    <dgm:cxn modelId="{51563A4F-C0EB-47D6-B5BC-47A4E599AD4B}" srcId="{0DD8915E-DC14-41D6-9BB5-F49E1C265163}" destId="{0EC0C300-11E4-45CF-8418-973585107209}" srcOrd="2" destOrd="0" parTransId="{1E4DD98E-100E-46B7-B24A-408BBF69E9FA}" sibTransId="{90FAB5D1-62B3-4FF6-A07D-EE607F529C32}"/>
    <dgm:cxn modelId="{30705550-A5FE-E741-8CE6-DBF2E3B6EC03}" type="presOf" srcId="{8FE81FEC-2664-411F-AEB3-065F29F52751}" destId="{E2C0021E-FEB5-CE4F-A128-532B47E1F74F}" srcOrd="1" destOrd="0" presId="urn:microsoft.com/office/officeart/2005/8/layout/hList7"/>
    <dgm:cxn modelId="{2E3EAF7C-5FC8-FA4D-9795-FD8A361A1483}" type="presOf" srcId="{8FE81FEC-2664-411F-AEB3-065F29F52751}" destId="{7DA40D45-66AF-3A4C-865D-491FF90C8CBA}" srcOrd="0" destOrd="0" presId="urn:microsoft.com/office/officeart/2005/8/layout/hList7"/>
    <dgm:cxn modelId="{0222707F-83B1-E449-8D94-74C86A984042}" type="presOf" srcId="{90FAB5D1-62B3-4FF6-A07D-EE607F529C32}" destId="{76E263DC-E801-BE47-B6D2-A7876A5FB51C}" srcOrd="0" destOrd="0" presId="urn:microsoft.com/office/officeart/2005/8/layout/hList7"/>
    <dgm:cxn modelId="{3790C884-7199-4049-A5E3-2356A55FEF4E}" type="presOf" srcId="{0EC0C300-11E4-45CF-8418-973585107209}" destId="{534560B6-54A7-3142-A935-53EF7FC1DB5D}" srcOrd="1" destOrd="0" presId="urn:microsoft.com/office/officeart/2005/8/layout/hList7"/>
    <dgm:cxn modelId="{781B6FA0-0F00-0D41-8C2E-EA6A255C6967}" type="presOf" srcId="{0DD8915E-DC14-41D6-9BB5-F49E1C265163}" destId="{A34AE8AA-FDF7-FA40-BADC-6B62C2B1DE88}" srcOrd="0" destOrd="0" presId="urn:microsoft.com/office/officeart/2005/8/layout/hList7"/>
    <dgm:cxn modelId="{381FE1CC-8184-4745-8EB3-6DE11655998D}" srcId="{0DD8915E-DC14-41D6-9BB5-F49E1C265163}" destId="{30A490C8-22B4-4D68-875C-0F0DE2FF864D}" srcOrd="0" destOrd="0" parTransId="{035C64B0-4F0C-4FD1-BD23-B1D4C9887CBE}" sibTransId="{45495DA8-8707-41E3-A12B-FA5766269C44}"/>
    <dgm:cxn modelId="{301CF0D2-B122-5540-AD1D-DDC36587E531}" type="presOf" srcId="{50418D2B-9486-42DE-AFDD-1D31420040FF}" destId="{124B4937-EC3C-0548-A288-151B2236E6DF}" srcOrd="1" destOrd="0" presId="urn:microsoft.com/office/officeart/2005/8/layout/hList7"/>
    <dgm:cxn modelId="{01FB9BEA-C8C1-C34F-B331-83E7AF688559}" type="presOf" srcId="{45495DA8-8707-41E3-A12B-FA5766269C44}" destId="{80007F32-DF4A-E541-AFA1-59447D64B4B2}" srcOrd="0" destOrd="0" presId="urn:microsoft.com/office/officeart/2005/8/layout/hList7"/>
    <dgm:cxn modelId="{1651C3EB-B34E-404A-8BCE-4B8373CF4362}" type="presOf" srcId="{50418D2B-9486-42DE-AFDD-1D31420040FF}" destId="{A09B5B1A-10AB-BF40-A294-E20B888F7373}" srcOrd="0" destOrd="0" presId="urn:microsoft.com/office/officeart/2005/8/layout/hList7"/>
    <dgm:cxn modelId="{3136D039-162A-E441-8E1E-6FB965EF62EA}" type="presParOf" srcId="{A34AE8AA-FDF7-FA40-BADC-6B62C2B1DE88}" destId="{2107607C-A87A-3347-81F6-106C527DBD58}" srcOrd="0" destOrd="0" presId="urn:microsoft.com/office/officeart/2005/8/layout/hList7"/>
    <dgm:cxn modelId="{674A67A8-E4D0-F840-B04B-0687861EEC25}" type="presParOf" srcId="{A34AE8AA-FDF7-FA40-BADC-6B62C2B1DE88}" destId="{0955960D-7F7D-E54C-8843-B1DBEEBFB364}" srcOrd="1" destOrd="0" presId="urn:microsoft.com/office/officeart/2005/8/layout/hList7"/>
    <dgm:cxn modelId="{25F963E4-3CC1-EC4C-BA47-CB72761F212C}" type="presParOf" srcId="{0955960D-7F7D-E54C-8843-B1DBEEBFB364}" destId="{4D41412D-10E6-D340-AE0F-B92F3ECD8477}" srcOrd="0" destOrd="0" presId="urn:microsoft.com/office/officeart/2005/8/layout/hList7"/>
    <dgm:cxn modelId="{FE52F512-02CF-1249-8969-A25F0D63FCC8}" type="presParOf" srcId="{4D41412D-10E6-D340-AE0F-B92F3ECD8477}" destId="{53539A65-62BA-684A-89C9-293168496DD6}" srcOrd="0" destOrd="0" presId="urn:microsoft.com/office/officeart/2005/8/layout/hList7"/>
    <dgm:cxn modelId="{878960C9-903C-424A-99FE-58D2AE78AEA3}" type="presParOf" srcId="{4D41412D-10E6-D340-AE0F-B92F3ECD8477}" destId="{E92BC739-7067-5549-ADD0-931FB42A3B42}" srcOrd="1" destOrd="0" presId="urn:microsoft.com/office/officeart/2005/8/layout/hList7"/>
    <dgm:cxn modelId="{C01BADAD-FD82-2449-A19B-4C8B32F06428}" type="presParOf" srcId="{4D41412D-10E6-D340-AE0F-B92F3ECD8477}" destId="{D49C50EA-24BE-9A42-855D-5ECAB86414D3}" srcOrd="2" destOrd="0" presId="urn:microsoft.com/office/officeart/2005/8/layout/hList7"/>
    <dgm:cxn modelId="{105725E1-4234-8444-A7A3-91742F69FCFF}" type="presParOf" srcId="{4D41412D-10E6-D340-AE0F-B92F3ECD8477}" destId="{8856DD75-088C-C44E-B866-A4CF245AEE62}" srcOrd="3" destOrd="0" presId="urn:microsoft.com/office/officeart/2005/8/layout/hList7"/>
    <dgm:cxn modelId="{1645003E-EE3F-C04A-BFD2-E213C01D5BBC}" type="presParOf" srcId="{0955960D-7F7D-E54C-8843-B1DBEEBFB364}" destId="{80007F32-DF4A-E541-AFA1-59447D64B4B2}" srcOrd="1" destOrd="0" presId="urn:microsoft.com/office/officeart/2005/8/layout/hList7"/>
    <dgm:cxn modelId="{B5E1F55A-FFBE-954A-B98D-5D88B1488EE9}" type="presParOf" srcId="{0955960D-7F7D-E54C-8843-B1DBEEBFB364}" destId="{EF46D35D-432A-A342-B0BC-F3FEB948763A}" srcOrd="2" destOrd="0" presId="urn:microsoft.com/office/officeart/2005/8/layout/hList7"/>
    <dgm:cxn modelId="{D72F2FFF-33AA-6848-ACD4-516926961DE7}" type="presParOf" srcId="{EF46D35D-432A-A342-B0BC-F3FEB948763A}" destId="{A09B5B1A-10AB-BF40-A294-E20B888F7373}" srcOrd="0" destOrd="0" presId="urn:microsoft.com/office/officeart/2005/8/layout/hList7"/>
    <dgm:cxn modelId="{FA87EAE9-FD88-6F43-8B5D-DF3FCA29162A}" type="presParOf" srcId="{EF46D35D-432A-A342-B0BC-F3FEB948763A}" destId="{124B4937-EC3C-0548-A288-151B2236E6DF}" srcOrd="1" destOrd="0" presId="urn:microsoft.com/office/officeart/2005/8/layout/hList7"/>
    <dgm:cxn modelId="{1EBB6657-B40C-4146-A10E-2F842240ADB5}" type="presParOf" srcId="{EF46D35D-432A-A342-B0BC-F3FEB948763A}" destId="{083081E4-F062-1D49-986F-45A185477028}" srcOrd="2" destOrd="0" presId="urn:microsoft.com/office/officeart/2005/8/layout/hList7"/>
    <dgm:cxn modelId="{B3575216-F0CD-B248-9D05-FB345244C30F}" type="presParOf" srcId="{EF46D35D-432A-A342-B0BC-F3FEB948763A}" destId="{C756754B-CD35-A140-B4C8-870E5B64A016}" srcOrd="3" destOrd="0" presId="urn:microsoft.com/office/officeart/2005/8/layout/hList7"/>
    <dgm:cxn modelId="{33771558-B103-9D4C-B9D2-2CA3DD2BDA87}" type="presParOf" srcId="{0955960D-7F7D-E54C-8843-B1DBEEBFB364}" destId="{64938C4F-4FAA-2943-8E6A-F9A044798D2F}" srcOrd="3" destOrd="0" presId="urn:microsoft.com/office/officeart/2005/8/layout/hList7"/>
    <dgm:cxn modelId="{18AF3DE0-A63C-DA49-B4EB-2A8CF5ED6B1D}" type="presParOf" srcId="{0955960D-7F7D-E54C-8843-B1DBEEBFB364}" destId="{80C39BBE-EFAF-C24A-9DBD-A01636194E49}" srcOrd="4" destOrd="0" presId="urn:microsoft.com/office/officeart/2005/8/layout/hList7"/>
    <dgm:cxn modelId="{A925D8C5-17A6-C241-97FD-B1731F0C3A36}" type="presParOf" srcId="{80C39BBE-EFAF-C24A-9DBD-A01636194E49}" destId="{6B74F20D-CCEA-4B49-9DFF-B5EE60BCADC7}" srcOrd="0" destOrd="0" presId="urn:microsoft.com/office/officeart/2005/8/layout/hList7"/>
    <dgm:cxn modelId="{FFAC1EEE-0887-394A-849C-2A640034D96F}" type="presParOf" srcId="{80C39BBE-EFAF-C24A-9DBD-A01636194E49}" destId="{534560B6-54A7-3142-A935-53EF7FC1DB5D}" srcOrd="1" destOrd="0" presId="urn:microsoft.com/office/officeart/2005/8/layout/hList7"/>
    <dgm:cxn modelId="{57E9AD23-ADA8-8449-9A60-C07BBC047CFE}" type="presParOf" srcId="{80C39BBE-EFAF-C24A-9DBD-A01636194E49}" destId="{94666C82-6B37-0A4D-A4CF-E1BFDFF655CA}" srcOrd="2" destOrd="0" presId="urn:microsoft.com/office/officeart/2005/8/layout/hList7"/>
    <dgm:cxn modelId="{DE1C9CD4-3A3D-8741-B8E4-7BC96CDA1956}" type="presParOf" srcId="{80C39BBE-EFAF-C24A-9DBD-A01636194E49}" destId="{63405117-B473-1C41-BF5E-79F5DB82B298}" srcOrd="3" destOrd="0" presId="urn:microsoft.com/office/officeart/2005/8/layout/hList7"/>
    <dgm:cxn modelId="{6023FFC6-D820-0749-A8DC-6CE7A97AC21A}" type="presParOf" srcId="{0955960D-7F7D-E54C-8843-B1DBEEBFB364}" destId="{76E263DC-E801-BE47-B6D2-A7876A5FB51C}" srcOrd="5" destOrd="0" presId="urn:microsoft.com/office/officeart/2005/8/layout/hList7"/>
    <dgm:cxn modelId="{9B1F2A2A-DE2D-8E4C-AB71-0B9672B36ECE}" type="presParOf" srcId="{0955960D-7F7D-E54C-8843-B1DBEEBFB364}" destId="{F79E8DF2-546D-BE44-9C6D-D17228DDE09B}" srcOrd="6" destOrd="0" presId="urn:microsoft.com/office/officeart/2005/8/layout/hList7"/>
    <dgm:cxn modelId="{16E421A7-ED75-E24B-8EEB-2D3E728FAF45}" type="presParOf" srcId="{F79E8DF2-546D-BE44-9C6D-D17228DDE09B}" destId="{7DA40D45-66AF-3A4C-865D-491FF90C8CBA}" srcOrd="0" destOrd="0" presId="urn:microsoft.com/office/officeart/2005/8/layout/hList7"/>
    <dgm:cxn modelId="{EB2C2294-0B21-B448-B4A9-D805756521D0}" type="presParOf" srcId="{F79E8DF2-546D-BE44-9C6D-D17228DDE09B}" destId="{E2C0021E-FEB5-CE4F-A128-532B47E1F74F}" srcOrd="1" destOrd="0" presId="urn:microsoft.com/office/officeart/2005/8/layout/hList7"/>
    <dgm:cxn modelId="{F0CBA78D-0EDA-784D-9511-6FCD85562A1E}" type="presParOf" srcId="{F79E8DF2-546D-BE44-9C6D-D17228DDE09B}" destId="{8851BEC8-944A-CC47-A140-2F922C8EF44F}" srcOrd="2" destOrd="0" presId="urn:microsoft.com/office/officeart/2005/8/layout/hList7"/>
    <dgm:cxn modelId="{848B2F59-53EB-CA4E-AF13-A43118C03E4B}" type="presParOf" srcId="{F79E8DF2-546D-BE44-9C6D-D17228DDE09B}" destId="{C38A56FC-64DA-0B45-8329-6034D76B302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39A65-62BA-684A-89C9-293168496DD6}">
      <dsp:nvSpPr>
        <dsp:cNvPr id="0" name=""/>
        <dsp:cNvSpPr/>
      </dsp:nvSpPr>
      <dsp:spPr>
        <a:xfrm>
          <a:off x="2259" y="0"/>
          <a:ext cx="2367935" cy="3940870"/>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Tenorite" pitchFamily="2" charset="0"/>
          </a:endParaRPr>
        </a:p>
      </dsp:txBody>
      <dsp:txXfrm>
        <a:off x="2259" y="1576348"/>
        <a:ext cx="2367935" cy="1576348"/>
      </dsp:txXfrm>
    </dsp:sp>
    <dsp:sp modelId="{8856DD75-088C-C44E-B866-A4CF245AEE62}">
      <dsp:nvSpPr>
        <dsp:cNvPr id="0" name=""/>
        <dsp:cNvSpPr/>
      </dsp:nvSpPr>
      <dsp:spPr>
        <a:xfrm>
          <a:off x="530072"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9B5B1A-10AB-BF40-A294-E20B888F7373}">
      <dsp:nvSpPr>
        <dsp:cNvPr id="0" name=""/>
        <dsp:cNvSpPr/>
      </dsp:nvSpPr>
      <dsp:spPr>
        <a:xfrm>
          <a:off x="2441232" y="0"/>
          <a:ext cx="2367935" cy="3940870"/>
        </a:xfrm>
        <a:prstGeom prst="roundRect">
          <a:avLst>
            <a:gd name="adj" fmla="val 1000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Tenorite" pitchFamily="2" charset="0"/>
          </a:endParaRPr>
        </a:p>
      </dsp:txBody>
      <dsp:txXfrm>
        <a:off x="2441232" y="1576348"/>
        <a:ext cx="2367935" cy="1576348"/>
      </dsp:txXfrm>
    </dsp:sp>
    <dsp:sp modelId="{C756754B-CD35-A140-B4C8-870E5B64A016}">
      <dsp:nvSpPr>
        <dsp:cNvPr id="0" name=""/>
        <dsp:cNvSpPr/>
      </dsp:nvSpPr>
      <dsp:spPr>
        <a:xfrm>
          <a:off x="2969045"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F20D-CCEA-4B49-9DFF-B5EE60BCADC7}">
      <dsp:nvSpPr>
        <dsp:cNvPr id="0" name=""/>
        <dsp:cNvSpPr/>
      </dsp:nvSpPr>
      <dsp:spPr>
        <a:xfrm>
          <a:off x="4880206" y="0"/>
          <a:ext cx="2367935" cy="3940870"/>
        </a:xfrm>
        <a:prstGeom prst="roundRect">
          <a:avLst>
            <a:gd name="adj" fmla="val 1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Tenorite" pitchFamily="2" charset="0"/>
          </a:endParaRPr>
        </a:p>
      </dsp:txBody>
      <dsp:txXfrm>
        <a:off x="4880206" y="1576348"/>
        <a:ext cx="2367935" cy="1576348"/>
      </dsp:txXfrm>
    </dsp:sp>
    <dsp:sp modelId="{63405117-B473-1C41-BF5E-79F5DB82B298}">
      <dsp:nvSpPr>
        <dsp:cNvPr id="0" name=""/>
        <dsp:cNvSpPr/>
      </dsp:nvSpPr>
      <dsp:spPr>
        <a:xfrm>
          <a:off x="5408019"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40D45-66AF-3A4C-865D-491FF90C8CBA}">
      <dsp:nvSpPr>
        <dsp:cNvPr id="0" name=""/>
        <dsp:cNvSpPr/>
      </dsp:nvSpPr>
      <dsp:spPr>
        <a:xfrm>
          <a:off x="7319180" y="0"/>
          <a:ext cx="2367935" cy="3940870"/>
        </a:xfrm>
        <a:prstGeom prst="roundRect">
          <a:avLst>
            <a:gd name="adj" fmla="val 10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00100" rtl="0">
            <a:lnSpc>
              <a:spcPct val="90000"/>
            </a:lnSpc>
            <a:spcBef>
              <a:spcPct val="0"/>
            </a:spcBef>
            <a:spcAft>
              <a:spcPct val="35000"/>
            </a:spcAft>
            <a:buNone/>
          </a:pPr>
          <a:endParaRPr lang="en-US" sz="1800" kern="1200" dirty="0">
            <a:latin typeface="Tenorite" pitchFamily="2" charset="0"/>
          </a:endParaRPr>
        </a:p>
      </dsp:txBody>
      <dsp:txXfrm>
        <a:off x="7319180" y="1576348"/>
        <a:ext cx="2367935" cy="1576348"/>
      </dsp:txXfrm>
    </dsp:sp>
    <dsp:sp modelId="{C38A56FC-64DA-0B45-8329-6034D76B3020}">
      <dsp:nvSpPr>
        <dsp:cNvPr id="0" name=""/>
        <dsp:cNvSpPr/>
      </dsp:nvSpPr>
      <dsp:spPr>
        <a:xfrm>
          <a:off x="7846993" y="236452"/>
          <a:ext cx="1312309" cy="1312309"/>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07607C-A87A-3347-81F6-106C527DBD58}">
      <dsp:nvSpPr>
        <dsp:cNvPr id="0" name=""/>
        <dsp:cNvSpPr/>
      </dsp:nvSpPr>
      <dsp:spPr>
        <a:xfrm>
          <a:off x="400054" y="3040375"/>
          <a:ext cx="8914225" cy="591130"/>
        </a:xfrm>
        <a:prstGeom prst="leftRightArrow">
          <a:avLst/>
        </a:prstGeom>
        <a:solidFill>
          <a:schemeClr val="accent2">
            <a:tint val="40000"/>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C6F22-C9CA-F34F-A855-2B24E81F4904}"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01110-BC91-7B4F-975E-AF193BCFE4C7}" type="slidenum">
              <a:rPr lang="en-US" smtClean="0"/>
              <a:t>‹#›</a:t>
            </a:fld>
            <a:endParaRPr lang="en-US"/>
          </a:p>
        </p:txBody>
      </p:sp>
    </p:spTree>
    <p:extLst>
      <p:ext uri="{BB962C8B-B14F-4D97-AF65-F5344CB8AC3E}">
        <p14:creationId xmlns:p14="http://schemas.microsoft.com/office/powerpoint/2010/main" val="161225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askjan.or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today’s webinar: Applicant File Review for CMHCs.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701110-BC91-7B4F-975E-AF193BCFE4C7}" type="slidenum">
              <a:rPr lang="en-US" smtClean="0"/>
              <a:t>1</a:t>
            </a:fld>
            <a:endParaRPr lang="en-US"/>
          </a:p>
        </p:txBody>
      </p:sp>
    </p:spTree>
    <p:extLst>
      <p:ext uri="{BB962C8B-B14F-4D97-AF65-F5344CB8AC3E}">
        <p14:creationId xmlns:p14="http://schemas.microsoft.com/office/powerpoint/2010/main" val="3712546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few timelines to be aware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entire AFR process that we just outlined must be completed by a center within 30 calendar days from receipt of the file, per the PRH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order to make this happen, you’ll want to get access to the folder as soon as possible, definitely within 3-4 days after it’s arrived on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it is going to take your center longer than 30 days to complete the file review, a request for an extension can be made to the Regional Office. However, waiting on outside records is not enough of a reason to justify an extension for a file. It is important to start your file review early in the 30 days so that you can conduct the applicant interview and determine if you need additional records, as we all know it can take providers sometimes up to several weeks to process those requests and get the records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timeline to be aware of is that if you get a request for additional information or corrections from the Regional File Review team, you have 10 business days to get that completed and returned for review. </a:t>
            </a:r>
          </a:p>
        </p:txBody>
      </p:sp>
      <p:sp>
        <p:nvSpPr>
          <p:cNvPr id="4" name="Slide Number Placeholder 3"/>
          <p:cNvSpPr>
            <a:spLocks noGrp="1"/>
          </p:cNvSpPr>
          <p:nvPr>
            <p:ph type="sldNum" sz="quarter" idx="5"/>
          </p:nvPr>
        </p:nvSpPr>
        <p:spPr/>
        <p:txBody>
          <a:bodyPr/>
          <a:lstStyle/>
          <a:p>
            <a:fld id="{44701110-BC91-7B4F-975E-AF193BCFE4C7}" type="slidenum">
              <a:rPr lang="en-US" smtClean="0"/>
              <a:t>10</a:t>
            </a:fld>
            <a:endParaRPr lang="en-US"/>
          </a:p>
        </p:txBody>
      </p:sp>
    </p:spTree>
    <p:extLst>
      <p:ext uri="{BB962C8B-B14F-4D97-AF65-F5344CB8AC3E}">
        <p14:creationId xmlns:p14="http://schemas.microsoft.com/office/powerpoint/2010/main" val="271931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are completing your file review, it’s important to know that there are 2 and only 2 reasons that centers can recommend that an applicant be denied enrollment in Job Corps.</a:t>
            </a:r>
          </a:p>
          <a:p>
            <a:endParaRPr lang="en-US" dirty="0"/>
          </a:p>
          <a:p>
            <a:pPr marL="171450" indent="-171450">
              <a:buFont typeface="Arial" panose="020B0604020202020204" pitchFamily="34" charset="0"/>
              <a:buChar char="•"/>
            </a:pPr>
            <a:r>
              <a:rPr lang="en-US" dirty="0"/>
              <a:t>The first is if the applicant’s condition or disability poses a </a:t>
            </a:r>
            <a:r>
              <a:rPr lang="en-US" b="1" dirty="0"/>
              <a:t>direct threat to others</a:t>
            </a:r>
            <a:r>
              <a:rPr lang="en-US" dirty="0"/>
              <a:t>.  One of the eligibility criteria for Job Corps is that an applicant not pose a direct threat to the health or safety of others, including students and staff. </a:t>
            </a:r>
            <a:r>
              <a:rPr lang="en-US" sz="1200" dirty="0"/>
              <a:t>Federal disability nondiscrimination laws define a “direct threat” as a </a:t>
            </a:r>
            <a:r>
              <a:rPr lang="en-US" sz="1200" b="1" dirty="0">
                <a:solidFill>
                  <a:schemeClr val="accent1"/>
                </a:solidFill>
              </a:rPr>
              <a:t>significant risk of substantial harm </a:t>
            </a:r>
            <a:r>
              <a:rPr lang="en-US" sz="1200" dirty="0"/>
              <a:t>to the </a:t>
            </a:r>
            <a:r>
              <a:rPr lang="en-US" sz="1200" b="1" dirty="0">
                <a:solidFill>
                  <a:schemeClr val="accent1"/>
                </a:solidFill>
              </a:rPr>
              <a:t>health and safety of </a:t>
            </a:r>
            <a:r>
              <a:rPr lang="en-US" sz="1200" b="1" u="sng" dirty="0">
                <a:solidFill>
                  <a:schemeClr val="accent1"/>
                </a:solidFill>
              </a:rPr>
              <a:t>others</a:t>
            </a:r>
            <a:r>
              <a:rPr lang="en-US" sz="1200" b="1" dirty="0">
                <a:solidFill>
                  <a:schemeClr val="accent1"/>
                </a:solidFill>
              </a:rPr>
              <a:t> </a:t>
            </a:r>
            <a:r>
              <a:rPr lang="en-US" sz="1200" dirty="0"/>
              <a:t>that </a:t>
            </a:r>
            <a:r>
              <a:rPr lang="en-US" sz="1200" b="1" dirty="0"/>
              <a:t>cannot be eliminated </a:t>
            </a:r>
            <a:r>
              <a:rPr lang="en-US" sz="1200" dirty="0"/>
              <a:t>or </a:t>
            </a:r>
            <a:r>
              <a:rPr lang="en-US" sz="1200" b="1" dirty="0"/>
              <a:t>reduced </a:t>
            </a:r>
            <a:r>
              <a:rPr lang="en-US" sz="1200" dirty="0"/>
              <a:t>by disability accommodations. This federal definition of direct threat only includes a threat of harm to others, not self.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dirty="0"/>
              <a:t>The other, and far more common, reason to recommend denial is if the applicant has mental health needs that </a:t>
            </a:r>
            <a:r>
              <a:rPr lang="en-US" sz="1200" dirty="0"/>
              <a:t>exceed what can be provided at Job Corps as part of the Basic Health Care Responsibilities outlined in Exhibit 2-4. For the Mental Health and Wellness Program (MWHP) these basic services include:</a:t>
            </a:r>
          </a:p>
          <a:p>
            <a:pPr marL="685800" lvl="1" indent="-228600">
              <a:buFont typeface="Arial" panose="020B0604020202020204" pitchFamily="34" charset="0"/>
              <a:buChar char="•"/>
            </a:pPr>
            <a:r>
              <a:rPr lang="en-US" sz="1200" dirty="0"/>
              <a:t>Short term counseling</a:t>
            </a:r>
          </a:p>
          <a:p>
            <a:pPr marL="685800" lvl="1" indent="-228600">
              <a:buFont typeface="Arial" panose="020B0604020202020204" pitchFamily="34" charset="0"/>
              <a:buChar char="•"/>
            </a:pPr>
            <a:r>
              <a:rPr lang="en-US" sz="1200" dirty="0"/>
              <a:t>Referral to center support groups</a:t>
            </a:r>
          </a:p>
          <a:p>
            <a:pPr marL="685800" lvl="1" indent="-228600">
              <a:buFont typeface="Arial" panose="020B0604020202020204" pitchFamily="34" charset="0"/>
              <a:buChar char="•"/>
            </a:pPr>
            <a:r>
              <a:rPr lang="en-US" sz="1200" dirty="0"/>
              <a:t>Crisis intervention</a:t>
            </a:r>
          </a:p>
          <a:p>
            <a:pPr marL="685800" lvl="1" indent="-228600">
              <a:buFont typeface="Arial" panose="020B0604020202020204" pitchFamily="34" charset="0"/>
              <a:buChar char="•"/>
            </a:pPr>
            <a:r>
              <a:rPr lang="en-US" sz="1200" dirty="0"/>
              <a:t>Referral to off-center providers, if available</a:t>
            </a:r>
          </a:p>
          <a:p>
            <a:pPr marL="685800" lvl="1" indent="-228600">
              <a:buFont typeface="Arial" panose="020B0604020202020204" pitchFamily="34" charset="0"/>
              <a:buChar char="•"/>
            </a:pPr>
            <a:r>
              <a:rPr lang="en-US" sz="1200" dirty="0"/>
              <a:t>Access to prescription medication is also included in basic health services on the medical side.</a:t>
            </a:r>
          </a:p>
          <a:p>
            <a:pPr marL="457200" lvl="1" indent="0">
              <a:buFont typeface="Arial" panose="020B0604020202020204" pitchFamily="34" charset="0"/>
              <a:buNone/>
            </a:pPr>
            <a:endParaRPr lang="en-US" sz="1200" dirty="0"/>
          </a:p>
          <a:p>
            <a:pPr marL="0" lvl="0" indent="0">
              <a:buFont typeface="Arial" panose="020B0604020202020204" pitchFamily="34" charset="0"/>
              <a:buNone/>
            </a:pPr>
            <a:r>
              <a:rPr lang="en-US" sz="1200" dirty="0"/>
              <a:t>So if what the applicant needs to manage their mental health is beyond these services, you may consider a recommendation of denial.</a:t>
            </a: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Applicants </a:t>
            </a:r>
            <a:r>
              <a:rPr lang="en-US" sz="1200" u="sng" dirty="0"/>
              <a:t>cannot be denied enrollment </a:t>
            </a:r>
            <a:r>
              <a:rPr lang="en-US" sz="1200" dirty="0"/>
              <a:t>due to academic needs or deficits, accessibility issues, or perceived inability to complete part of the program (like earning their high school diploma or completing a trade). </a:t>
            </a:r>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11</a:t>
            </a:fld>
            <a:endParaRPr lang="en-US"/>
          </a:p>
        </p:txBody>
      </p:sp>
    </p:spTree>
    <p:extLst>
      <p:ext uri="{BB962C8B-B14F-4D97-AF65-F5344CB8AC3E}">
        <p14:creationId xmlns:p14="http://schemas.microsoft.com/office/powerpoint/2010/main" val="76584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It’s important to remember that the review </a:t>
            </a:r>
            <a:r>
              <a:rPr lang="en-US" sz="1200" dirty="0"/>
              <a:t>of each applicant must be an </a:t>
            </a:r>
            <a:r>
              <a:rPr lang="en-US" sz="1200" b="1" dirty="0">
                <a:solidFill>
                  <a:schemeClr val="accent1"/>
                </a:solidFill>
              </a:rPr>
              <a:t>individualized assessment</a:t>
            </a:r>
            <a:r>
              <a:rPr lang="en-US" sz="1200" dirty="0"/>
              <a:t>. There are no symptoms or diagnoses that would lead to an automatic denial for an applicant.  If after reviewing any available records, a CMHC is considering making a recommendation of denial, an applicant interview must be conducted and is the</a:t>
            </a:r>
            <a:r>
              <a:rPr lang="en-US" dirty="0"/>
              <a:t> most important part of the AFR process.</a:t>
            </a:r>
          </a:p>
        </p:txBody>
      </p:sp>
      <p:sp>
        <p:nvSpPr>
          <p:cNvPr id="4" name="Slide Number Placeholder 3"/>
          <p:cNvSpPr>
            <a:spLocks noGrp="1"/>
          </p:cNvSpPr>
          <p:nvPr>
            <p:ph type="sldNum" sz="quarter" idx="5"/>
          </p:nvPr>
        </p:nvSpPr>
        <p:spPr/>
        <p:txBody>
          <a:bodyPr/>
          <a:lstStyle/>
          <a:p>
            <a:fld id="{44701110-BC91-7B4F-975E-AF193BCFE4C7}" type="slidenum">
              <a:rPr lang="en-US" smtClean="0"/>
              <a:t>12</a:t>
            </a:fld>
            <a:endParaRPr lang="en-US"/>
          </a:p>
        </p:txBody>
      </p:sp>
    </p:spTree>
    <p:extLst>
      <p:ext uri="{BB962C8B-B14F-4D97-AF65-F5344CB8AC3E}">
        <p14:creationId xmlns:p14="http://schemas.microsoft.com/office/powerpoint/2010/main" val="13628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applicant interview is ESSENTIAL for putting </a:t>
            </a:r>
            <a:r>
              <a:rPr lang="en-US" dirty="0"/>
              <a:t>all of the information from the file review into current context and make a determination</a:t>
            </a:r>
            <a:r>
              <a:rPr lang="en-US" baseline="0" dirty="0"/>
              <a:t> about the need for a recommendation of denial.  It is the </a:t>
            </a:r>
            <a:r>
              <a:rPr lang="en-US" b="1" u="sng" baseline="0" dirty="0"/>
              <a:t>single most important part of your clinical assessment</a:t>
            </a:r>
            <a:r>
              <a:rPr lang="en-US" baseline="0" dirty="0"/>
              <a:t>, particularly if there are no records or other documents to review in the applicant file. In that case, the basis for and the strength of the recommendation of denial will rest solely on the quality of the 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things that you should know about the interactive clinical interview are that: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1" baseline="0" dirty="0"/>
              <a:t>It is required if you are submitting a recommendation for denial</a:t>
            </a:r>
            <a:r>
              <a:rPr lang="en-US" baseline="0" dirty="0"/>
              <a:t>. An HCNA cannot be completed and submitted if you did not interview the applicant.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a:effectLst/>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effectLst/>
                <a:ea typeface="Times New Roman" panose="02020603050405020304" pitchFamily="18" charset="0"/>
              </a:rPr>
              <a:t>If a recommendation of denial is being made to due to health care needs related to mental health and/or behavioral difficulties, the health care needs assessment, including the applicant interview, </a:t>
            </a:r>
            <a:r>
              <a:rPr lang="en-US" b="1" dirty="0">
                <a:effectLst/>
                <a:ea typeface="Times New Roman" panose="02020603050405020304" pitchFamily="18" charset="0"/>
              </a:rPr>
              <a:t>must be conducted by the CMHC</a:t>
            </a:r>
            <a:r>
              <a:rPr lang="en-US" dirty="0">
                <a:effectLst/>
                <a:ea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a:effectLst/>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Applicant interviews should </a:t>
            </a:r>
            <a:r>
              <a:rPr lang="en-US" b="1" u="sng" dirty="0">
                <a:solidFill>
                  <a:srgbClr val="FF0000"/>
                </a:solidFill>
              </a:rPr>
              <a:t>NOT</a:t>
            </a:r>
            <a:r>
              <a:rPr lang="en-US" dirty="0"/>
              <a:t> be completed as part of the Disability Accommodation Process (DAP). T</a:t>
            </a:r>
            <a:r>
              <a:rPr lang="en-US" baseline="0" dirty="0"/>
              <a:t>he applicant assessment and DAP, </a:t>
            </a:r>
            <a:r>
              <a:rPr lang="en-US" strike="sngStrike" baseline="0" dirty="0"/>
              <a:t>or consideration of disability accommodations, </a:t>
            </a:r>
            <a:r>
              <a:rPr lang="en-US" baseline="0" dirty="0"/>
              <a:t>are two separate processes and must be so for legal reasons.  BUT, it is often helpful to schedule the DAP immediately following the applicant interview to minimize difficulties with scheduling and to reduce the burden on the applicant.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that can look like is the CMHC completing the clinical interview, and then letting the applicant know that the interview portion of the call is complete, and that the discussion will now shift to possible accommodations related to their healthcare needs. It must be clear that these are 2 separate pieces. </a:t>
            </a:r>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13</a:t>
            </a:fld>
            <a:endParaRPr lang="en-US"/>
          </a:p>
        </p:txBody>
      </p:sp>
    </p:spTree>
    <p:extLst>
      <p:ext uri="{BB962C8B-B14F-4D97-AF65-F5344CB8AC3E}">
        <p14:creationId xmlns:p14="http://schemas.microsoft.com/office/powerpoint/2010/main" val="204910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Applicant interviews can be conducted in person, by videoconference, or by telephone.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Videoconference and in-person interviews are encouraged</a:t>
            </a:r>
            <a:r>
              <a:rPr lang="en-US" dirty="0">
                <a:effectLst/>
                <a:latin typeface="Calibri" panose="020F0502020204030204" pitchFamily="34" charset="0"/>
                <a:ea typeface="Times New Roman" panose="02020603050405020304" pitchFamily="18" charset="0"/>
                <a:cs typeface="Times New Roman" panose="02020603050405020304" pitchFamily="18" charset="0"/>
              </a:rPr>
              <a:t>, so that you make direct observations of the applicant’s appearance and behavior and </a:t>
            </a:r>
            <a:r>
              <a:rPr lang="en-US" baseline="0" dirty="0"/>
              <a:t>get a more complete picture of the applicant and how they are functioning</a:t>
            </a:r>
            <a:r>
              <a:rPr lang="en-US" dirty="0">
                <a:effectLst/>
                <a:latin typeface="Calibri" panose="020F0502020204030204" pitchFamily="34" charset="0"/>
                <a:ea typeface="Times New Roman" panose="02020603050405020304" pitchFamily="18" charset="0"/>
                <a:cs typeface="Times New Roman" panose="02020603050405020304" pitchFamily="18" charset="0"/>
              </a:rPr>
              <a:t>. A video-based or in person assessment </a:t>
            </a:r>
            <a:r>
              <a:rPr lang="en-US" baseline="0" dirty="0"/>
              <a:t>should be considered if you anticipate that an applicant may have communication difficulties due to  cognitive limitations and/or speech or language problems. These formats allow you to do a more complete assessment and it </a:t>
            </a:r>
            <a:r>
              <a:rPr lang="en-US" dirty="0">
                <a:effectLst/>
                <a:latin typeface="Calibri" panose="020F0502020204030204" pitchFamily="34" charset="0"/>
                <a:ea typeface="Times New Roman" panose="02020603050405020304" pitchFamily="18" charset="0"/>
                <a:cs typeface="Times New Roman" panose="02020603050405020304" pitchFamily="18" charset="0"/>
              </a:rPr>
              <a:t>gives you more options in terms of providing communication accommodations such as writing down questions or allowing the applicant to respond by writing. We’ll talk more about communication accommodations in a few minutes.</a:t>
            </a:r>
          </a:p>
        </p:txBody>
      </p:sp>
      <p:sp>
        <p:nvSpPr>
          <p:cNvPr id="4" name="Slide Number Placeholder 3"/>
          <p:cNvSpPr>
            <a:spLocks noGrp="1"/>
          </p:cNvSpPr>
          <p:nvPr>
            <p:ph type="sldNum" sz="quarter" idx="5"/>
          </p:nvPr>
        </p:nvSpPr>
        <p:spPr/>
        <p:txBody>
          <a:bodyPr/>
          <a:lstStyle/>
          <a:p>
            <a:fld id="{44701110-BC91-7B4F-975E-AF193BCFE4C7}" type="slidenum">
              <a:rPr lang="en-US" smtClean="0"/>
              <a:t>14</a:t>
            </a:fld>
            <a:endParaRPr lang="en-US"/>
          </a:p>
        </p:txBody>
      </p:sp>
    </p:spTree>
    <p:extLst>
      <p:ext uri="{BB962C8B-B14F-4D97-AF65-F5344CB8AC3E}">
        <p14:creationId xmlns:p14="http://schemas.microsoft.com/office/powerpoint/2010/main" val="84785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Symbol" pitchFamily="2" charset="2"/>
              <a:buNone/>
            </a:pPr>
            <a:r>
              <a:rPr lang="en-US" b="0" dirty="0">
                <a:effectLst/>
                <a:latin typeface="Calibri" panose="020F0502020204030204" pitchFamily="34" charset="0"/>
                <a:ea typeface="Times New Roman" panose="02020603050405020304" pitchFamily="18" charset="0"/>
              </a:rPr>
              <a:t>When scheduling an interview with applicant, y</a:t>
            </a:r>
            <a:r>
              <a:rPr lang="en-US" b="1" dirty="0">
                <a:effectLst/>
                <a:latin typeface="Calibri" panose="020F0502020204030204" pitchFamily="34" charset="0"/>
                <a:ea typeface="Times New Roman" panose="02020603050405020304" pitchFamily="18" charset="0"/>
              </a:rPr>
              <a:t>ou must </a:t>
            </a:r>
            <a:r>
              <a:rPr lang="en-US" b="1" dirty="0">
                <a:latin typeface="Calibri" panose="020F0502020204030204" pitchFamily="34" charset="0"/>
                <a:ea typeface="Times New Roman" panose="02020603050405020304" pitchFamily="18" charset="0"/>
              </a:rPr>
              <a:t>m</a:t>
            </a:r>
            <a:r>
              <a:rPr lang="en-US" b="1" dirty="0">
                <a:effectLst/>
                <a:latin typeface="Calibri" panose="020F0502020204030204" pitchFamily="34" charset="0"/>
                <a:ea typeface="Times New Roman" panose="02020603050405020304" pitchFamily="18" charset="0"/>
              </a:rPr>
              <a:t>ake at least 2 attempts</a:t>
            </a:r>
            <a:r>
              <a:rPr lang="en-US" dirty="0">
                <a:effectLst/>
                <a:latin typeface="Calibri" panose="020F0502020204030204" pitchFamily="34" charset="0"/>
                <a:ea typeface="Times New Roman" panose="02020603050405020304" pitchFamily="18" charset="0"/>
              </a:rPr>
              <a:t> to reach them. </a:t>
            </a:r>
          </a:p>
          <a:p>
            <a:pPr marL="342900" lvl="0" indent="-342900">
              <a:lnSpc>
                <a:spcPct val="105000"/>
              </a:lnSpc>
              <a:spcBef>
                <a:spcPts val="0"/>
              </a:spcBef>
              <a:buFont typeface="Symbol" pitchFamily="2" charset="2"/>
              <a:buChar char=""/>
            </a:pPr>
            <a:r>
              <a:rPr lang="en-US" dirty="0">
                <a:effectLst/>
                <a:latin typeface="Calibri" panose="020F0502020204030204" pitchFamily="34" charset="0"/>
                <a:ea typeface="Times New Roman" panose="02020603050405020304" pitchFamily="18" charset="0"/>
              </a:rPr>
              <a:t>Be sure to try all of the telephone numbers provided on the ETA 652 Job Corps Applicant Data Sheet. </a:t>
            </a:r>
          </a:p>
          <a:p>
            <a:pPr marL="342900" lvl="0" indent="-342900">
              <a:lnSpc>
                <a:spcPct val="105000"/>
              </a:lnSpc>
              <a:spcBef>
                <a:spcPts val="0"/>
              </a:spcBef>
              <a:buFont typeface="Symbol" pitchFamily="2" charset="2"/>
              <a:buChar char=""/>
            </a:pPr>
            <a:r>
              <a:rPr lang="en-US" dirty="0">
                <a:effectLst/>
                <a:latin typeface="Calibri" panose="020F0502020204030204" pitchFamily="34" charset="0"/>
                <a:ea typeface="Times New Roman" panose="02020603050405020304" pitchFamily="18" charset="0"/>
              </a:rPr>
              <a:t>When leaving messages for applicants, provide specific timeframes and a deadline for returning your call (Please give me a call back between the hours of 8 and 5, and I’ll need to hear back from you by Friday, April 5th)</a:t>
            </a:r>
          </a:p>
          <a:p>
            <a:pPr marL="800100" lvl="1" indent="-342900">
              <a:lnSpc>
                <a:spcPct val="105000"/>
              </a:lnSpc>
              <a:spcBef>
                <a:spcPts val="0"/>
              </a:spcBef>
              <a:buFont typeface="Symbol" pitchFamily="2" charset="2"/>
              <a:buChar char=""/>
            </a:pPr>
            <a:endParaRPr lang="en-US" dirty="0">
              <a:effectLst/>
              <a:latin typeface="Calibri" panose="020F0502020204030204" pitchFamily="34" charset="0"/>
              <a:ea typeface="Times New Roman" panose="02020603050405020304" pitchFamily="18" charset="0"/>
            </a:endParaRPr>
          </a:p>
          <a:p>
            <a:pPr marL="0" indent="0">
              <a:lnSpc>
                <a:spcPct val="105000"/>
              </a:lnSpc>
              <a:spcBef>
                <a:spcPts val="0"/>
              </a:spcBef>
              <a:buClr>
                <a:schemeClr val="tx1"/>
              </a:buClr>
              <a:buSzPct val="100000"/>
              <a:buFont typeface="Symbol" pitchFamily="2" charset="2"/>
              <a:buNone/>
            </a:pPr>
            <a:r>
              <a:rPr lang="en-US" b="1" dirty="0">
                <a:ea typeface="Times New Roman" panose="02020603050405020304" pitchFamily="18" charset="0"/>
              </a:rPr>
              <a:t>If you are unable to reach the applicant </a:t>
            </a:r>
            <a:r>
              <a:rPr lang="en-US" dirty="0">
                <a:ea typeface="Times New Roman" panose="02020603050405020304" pitchFamily="18" charset="0"/>
              </a:rPr>
              <a:t>to schedule an interview – if, for example, none of the numbers on the ETA 652 work or the applicant has not returned messages -- </a:t>
            </a:r>
            <a:r>
              <a:rPr lang="en-US" b="1" dirty="0">
                <a:ea typeface="Times New Roman" panose="02020603050405020304" pitchFamily="18" charset="0"/>
              </a:rPr>
              <a:t>contact the applicant’s Admissions staff person</a:t>
            </a:r>
            <a:r>
              <a:rPr lang="en-US" dirty="0">
                <a:ea typeface="Times New Roman" panose="02020603050405020304" pitchFamily="18" charset="0"/>
              </a:rPr>
              <a:t> for assistance.  The name and phone number of the admissions staff person an be found at the top of the ETA-652. We recommend using email for contacting Admission staff and email addresses can be found in Outlook in the email directory.  In your message to Admissions staff, you should provide specific days/times when you are available to interview the applicant and request their assistance with making contact. </a:t>
            </a:r>
          </a:p>
          <a:p>
            <a:pPr marL="0" indent="0">
              <a:lnSpc>
                <a:spcPct val="105000"/>
              </a:lnSpc>
              <a:spcBef>
                <a:spcPts val="0"/>
              </a:spcBef>
              <a:buClr>
                <a:schemeClr val="tx1"/>
              </a:buClr>
              <a:buSzPct val="100000"/>
              <a:buFont typeface="Symbol" pitchFamily="2" charset="2"/>
              <a:buNone/>
            </a:pPr>
            <a:endParaRPr lang="en-US" b="1" dirty="0">
              <a:ea typeface="Times New Roman" panose="02020603050405020304" pitchFamily="18" charset="0"/>
            </a:endParaRPr>
          </a:p>
          <a:p>
            <a:pPr marL="0" indent="0">
              <a:lnSpc>
                <a:spcPct val="105000"/>
              </a:lnSpc>
              <a:spcBef>
                <a:spcPts val="0"/>
              </a:spcBef>
              <a:buClr>
                <a:schemeClr val="tx1"/>
              </a:buClr>
              <a:buSzPct val="100000"/>
              <a:buFont typeface="Symbol" pitchFamily="2" charset="2"/>
              <a:buNone/>
            </a:pPr>
            <a:r>
              <a:rPr lang="en-US" b="1" dirty="0">
                <a:ea typeface="Times New Roman" panose="02020603050405020304" pitchFamily="18" charset="0"/>
              </a:rPr>
              <a:t>You need to make sure you document your efforts to reach the applicant</a:t>
            </a:r>
            <a:r>
              <a:rPr lang="en-US" dirty="0">
                <a:ea typeface="Times New Roman" panose="02020603050405020304" pitchFamily="18" charset="0"/>
              </a:rPr>
              <a:t> and any contacts that you have with Admissions staff. A</a:t>
            </a:r>
            <a:r>
              <a:rPr lang="en-US" dirty="0">
                <a:effectLst/>
                <a:latin typeface="Calibri" panose="020F0502020204030204" pitchFamily="34" charset="0"/>
                <a:ea typeface="Times New Roman" panose="02020603050405020304" pitchFamily="18" charset="0"/>
              </a:rPr>
              <a:t>sk your HWD how AFR activities should be documented at your center – it could be on a SF-600 Form, a center-specific tracking log, or in some other way.</a:t>
            </a:r>
          </a:p>
        </p:txBody>
      </p:sp>
      <p:sp>
        <p:nvSpPr>
          <p:cNvPr id="4" name="Slide Number Placeholder 3"/>
          <p:cNvSpPr>
            <a:spLocks noGrp="1"/>
          </p:cNvSpPr>
          <p:nvPr>
            <p:ph type="sldNum" sz="quarter" idx="5"/>
          </p:nvPr>
        </p:nvSpPr>
        <p:spPr/>
        <p:txBody>
          <a:bodyPr/>
          <a:lstStyle/>
          <a:p>
            <a:fld id="{44701110-BC91-7B4F-975E-AF193BCFE4C7}" type="slidenum">
              <a:rPr lang="en-US" smtClean="0"/>
              <a:t>15</a:t>
            </a:fld>
            <a:endParaRPr lang="en-US"/>
          </a:p>
        </p:txBody>
      </p:sp>
    </p:spTree>
    <p:extLst>
      <p:ext uri="{BB962C8B-B14F-4D97-AF65-F5344CB8AC3E}">
        <p14:creationId xmlns:p14="http://schemas.microsoft.com/office/powerpoint/2010/main" val="219816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are also a few considerations when it comes to interviewing minor applicants and those applicants with cognitive and/or language difficulties</a:t>
            </a:r>
          </a:p>
          <a:p>
            <a:pPr marL="342900" marR="457200" lvl="0" indent="-342900">
              <a:spcBef>
                <a:spcPts val="0"/>
              </a:spcBef>
              <a:spcAft>
                <a:spcPts val="1200"/>
              </a:spcAft>
              <a:buFont typeface="Symbol" pitchFamily="2" charset="2"/>
              <a:buChar char=""/>
            </a:pPr>
            <a:r>
              <a:rPr lang="en-US" sz="1200" dirty="0">
                <a:effectLst/>
                <a:latin typeface="Calibri" panose="020F0502020204030204" pitchFamily="34" charset="0"/>
                <a:ea typeface="Times New Roman" panose="02020603050405020304" pitchFamily="18" charset="0"/>
              </a:rPr>
              <a:t>During the application process, the applicant or the parent/guardian of a minor applicant, signs a consent for a pre-enrollment interview. </a:t>
            </a:r>
            <a:r>
              <a:rPr lang="en-US" sz="1200" b="1" dirty="0">
                <a:effectLst/>
                <a:latin typeface="Calibri" panose="020F0502020204030204" pitchFamily="34" charset="0"/>
                <a:ea typeface="Times New Roman" panose="02020603050405020304" pitchFamily="18" charset="0"/>
              </a:rPr>
              <a:t>So there is no need for you to obtain additional consent. </a:t>
            </a:r>
          </a:p>
          <a:p>
            <a:pPr marL="342900" marR="457200" indent="-342900">
              <a:spcAft>
                <a:spcPts val="1200"/>
              </a:spcAft>
              <a:buFont typeface="Symbol" pitchFamily="2" charset="2"/>
              <a:buChar char=""/>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457200" indent="-342900">
              <a:spcAft>
                <a:spcPts val="1200"/>
              </a:spcAft>
              <a:buFont typeface="Symbol" pitchFamily="2" charset="2"/>
              <a:buChar char=""/>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When scheduling an interview with a minor applicant,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the parent/guardian should be invited to participate, but the participation of the parent/guardian is </a:t>
            </a:r>
            <a:r>
              <a:rPr lang="en-US" sz="1200" b="1" u="sng" dirty="0">
                <a:effectLst/>
                <a:latin typeface="Calibri" panose="020F0502020204030204" pitchFamily="34" charset="0"/>
                <a:ea typeface="Times New Roman" panose="02020603050405020304" pitchFamily="18" charset="0"/>
                <a:cs typeface="Times New Roman" panose="02020603050405020304" pitchFamily="18" charset="0"/>
              </a:rPr>
              <a:t>not required</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It is required that the applicant participate in the interactive components of the AFR process- which includes the interview and DAP. These cannot be completed without the applicant. </a:t>
            </a:r>
          </a:p>
          <a:p>
            <a:pPr marL="342900" marR="457200" indent="-342900">
              <a:spcAft>
                <a:spcPts val="1200"/>
              </a:spcAft>
              <a:buFont typeface="Symbol" pitchFamily="2" charset="2"/>
              <a:buChar char=""/>
              <a:defRP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457200" indent="-342900">
              <a:spcAft>
                <a:spcPts val="1200"/>
              </a:spcAft>
              <a:buFont typeface="Symbol" pitchFamily="2" charset="2"/>
              <a:buChar char=""/>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If the parent/guardian chooses to be on the phone or in the room during the interview,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politely ask them to wait to provide their input until </a:t>
            </a:r>
            <a:r>
              <a:rPr lang="en-US" sz="12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AFTER</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applicant has an opportunity to respond to each question.  </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Explain that this is important so that you can see how well the applicant functions independently since they will </a:t>
            </a:r>
            <a:r>
              <a:rPr lang="en-US" sz="1050" b="1" dirty="0">
                <a:effectLst/>
                <a:latin typeface="Calibri" panose="020F0502020204030204" pitchFamily="34" charset="0"/>
                <a:ea typeface="Times New Roman" panose="02020603050405020304" pitchFamily="18" charset="0"/>
                <a:cs typeface="Times New Roman" panose="02020603050405020304" pitchFamily="18" charset="0"/>
              </a:rPr>
              <a:t>be expected to function independently at Job Corps</a:t>
            </a:r>
            <a:r>
              <a:rPr lang="en-US" sz="105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baseline="0" dirty="0"/>
          </a:p>
        </p:txBody>
      </p:sp>
      <p:sp>
        <p:nvSpPr>
          <p:cNvPr id="4" name="Slide Number Placeholder 3"/>
          <p:cNvSpPr>
            <a:spLocks noGrp="1"/>
          </p:cNvSpPr>
          <p:nvPr>
            <p:ph type="sldNum" sz="quarter" idx="5"/>
          </p:nvPr>
        </p:nvSpPr>
        <p:spPr/>
        <p:txBody>
          <a:bodyPr/>
          <a:lstStyle/>
          <a:p>
            <a:fld id="{44701110-BC91-7B4F-975E-AF193BCFE4C7}" type="slidenum">
              <a:rPr lang="en-US" smtClean="0"/>
              <a:t>16</a:t>
            </a:fld>
            <a:endParaRPr lang="en-US"/>
          </a:p>
        </p:txBody>
      </p:sp>
    </p:spTree>
    <p:extLst>
      <p:ext uri="{BB962C8B-B14F-4D97-AF65-F5344CB8AC3E}">
        <p14:creationId xmlns:p14="http://schemas.microsoft.com/office/powerpoint/2010/main" val="243534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5113"/>
            <a:ext cx="5486400" cy="3086100"/>
          </a:xfrm>
        </p:spPr>
      </p:sp>
      <p:sp>
        <p:nvSpPr>
          <p:cNvPr id="3" name="Notes Placeholder 2"/>
          <p:cNvSpPr>
            <a:spLocks noGrp="1"/>
          </p:cNvSpPr>
          <p:nvPr>
            <p:ph type="body" idx="1"/>
          </p:nvPr>
        </p:nvSpPr>
        <p:spPr>
          <a:xfrm>
            <a:off x="685800" y="3438797"/>
            <a:ext cx="5486400" cy="5440090"/>
          </a:xfrm>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dirty="0">
                <a:effectLst/>
                <a:ea typeface="Times New Roman" panose="02020603050405020304" pitchFamily="18" charset="0"/>
              </a:rPr>
              <a:t>While scheduling the interview and during the first few minutes of the interview, </a:t>
            </a:r>
            <a:r>
              <a:rPr lang="en-US" dirty="0"/>
              <a:t>try to determine if the applicant or the  </a:t>
            </a:r>
            <a:r>
              <a:rPr lang="en-US" dirty="0">
                <a:effectLst/>
                <a:ea typeface="Times New Roman" panose="02020603050405020304" pitchFamily="18" charset="0"/>
              </a:rPr>
              <a:t>parent/guardian of the applicant </a:t>
            </a:r>
            <a:r>
              <a:rPr lang="en-US" b="0" dirty="0">
                <a:solidFill>
                  <a:srgbClr val="000000"/>
                </a:solidFill>
                <a:effectLst/>
                <a:ea typeface="Times New Roman" panose="02020603050405020304" pitchFamily="18" charset="0"/>
              </a:rPr>
              <a:t>may need </a:t>
            </a:r>
            <a:r>
              <a:rPr lang="en-US" b="0" u="sng" dirty="0">
                <a:solidFill>
                  <a:srgbClr val="000000"/>
                </a:solidFill>
                <a:effectLst/>
                <a:ea typeface="Times New Roman" panose="02020603050405020304" pitchFamily="18" charset="0"/>
              </a:rPr>
              <a:t>communication</a:t>
            </a:r>
            <a:r>
              <a:rPr lang="en-US" b="0" u="none" dirty="0">
                <a:solidFill>
                  <a:srgbClr val="000000"/>
                </a:solidFill>
                <a:effectLst/>
                <a:ea typeface="Times New Roman" panose="02020603050405020304" pitchFamily="18" charset="0"/>
              </a:rPr>
              <a:t> accommodations, </a:t>
            </a:r>
            <a:r>
              <a:rPr lang="en-US" b="0" u="none" dirty="0">
                <a:effectLst/>
                <a:ea typeface="Times New Roman" panose="02020603050405020304" pitchFamily="18" charset="0"/>
              </a:rPr>
              <a:t>including</a:t>
            </a:r>
            <a:r>
              <a:rPr lang="en-US" b="0" dirty="0">
                <a:effectLst/>
                <a:ea typeface="Times New Roman" panose="02020603050405020304" pitchFamily="18" charset="0"/>
              </a:rPr>
              <a:t> translation services.  </a:t>
            </a:r>
          </a:p>
          <a:p>
            <a:pPr marL="0" marR="0" lvl="0" indent="0" algn="l" defTabSz="914400" rtl="0" eaLnBrk="1" fontAlgn="auto" latinLnBrk="0" hangingPunct="1">
              <a:lnSpc>
                <a:spcPct val="105000"/>
              </a:lnSpc>
              <a:spcBef>
                <a:spcPts val="0"/>
              </a:spcBef>
              <a:spcAft>
                <a:spcPts val="0"/>
              </a:spcAft>
              <a:buClrTx/>
              <a:buSzTx/>
              <a:buFontTx/>
              <a:buNone/>
              <a:tabLst/>
              <a:defRPr/>
            </a:pPr>
            <a:r>
              <a:rPr lang="en-US" b="0" dirty="0">
                <a:effectLst/>
                <a:ea typeface="Times New Roman" panose="02020603050405020304" pitchFamily="18" charset="0"/>
              </a:rPr>
              <a:t>You can do this by: </a:t>
            </a: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r>
              <a:rPr lang="en-US" b="0" dirty="0">
                <a:effectLst/>
                <a:ea typeface="Times New Roman" panose="02020603050405020304" pitchFamily="18" charset="0"/>
              </a:rPr>
              <a:t>L</a:t>
            </a:r>
            <a:r>
              <a:rPr lang="en-US" dirty="0">
                <a:effectLst/>
                <a:ea typeface="Times New Roman" panose="02020603050405020304" pitchFamily="18" charset="0"/>
              </a:rPr>
              <a:t>istening carefully to the applicant’s speech and language – how they express themselves and how well they seem to understand and respond to the questions being asked. </a:t>
            </a: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endParaRPr lang="en-US" dirty="0">
              <a:effectLst/>
              <a:ea typeface="Times New Roman" panose="02020603050405020304" pitchFamily="18" charset="0"/>
            </a:endParaRP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rPr>
              <a:t>This is important because as part of nondiscrimination regulations, </a:t>
            </a:r>
            <a:r>
              <a:rPr lang="en-US" dirty="0"/>
              <a:t>centers are </a:t>
            </a:r>
            <a:r>
              <a:rPr lang="en-US" b="1" dirty="0">
                <a:solidFill>
                  <a:srgbClr val="2E3ED6"/>
                </a:solidFill>
              </a:rPr>
              <a:t>required to communicate effectively with applicants with disabilities</a:t>
            </a:r>
            <a:r>
              <a:rPr lang="en-US" b="1" dirty="0">
                <a:solidFill>
                  <a:srgbClr val="0063F4"/>
                </a:solidFill>
              </a:rPr>
              <a:t> </a:t>
            </a:r>
            <a:r>
              <a:rPr lang="en-US" dirty="0"/>
              <a:t>during the application process so that an applicant </a:t>
            </a:r>
            <a:r>
              <a:rPr lang="en-US" b="1" kern="1200" dirty="0">
                <a:solidFill>
                  <a:schemeClr val="tx1"/>
                </a:solidFill>
                <a:effectLst/>
                <a:latin typeface="+mn-lt"/>
                <a:ea typeface="+mn-ea"/>
                <a:cs typeface="+mn-cs"/>
              </a:rPr>
              <a:t>can participate in the process to the maximum extent possible.</a:t>
            </a: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endParaRPr lang="en-US" b="1" kern="1200" dirty="0">
              <a:solidFill>
                <a:schemeClr val="tx1"/>
              </a:solidFill>
              <a:effectLst/>
              <a:latin typeface="+mn-lt"/>
              <a:ea typeface="+mn-ea"/>
              <a:cs typeface="+mn-cs"/>
            </a:endParaRP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tabLst/>
              <a:defRPr/>
            </a:pPr>
            <a:r>
              <a:rPr lang="en-US" b="0" kern="1200" dirty="0">
                <a:solidFill>
                  <a:schemeClr val="tx1"/>
                </a:solidFill>
                <a:effectLst/>
                <a:latin typeface="+mn-lt"/>
                <a:ea typeface="+mn-ea"/>
                <a:cs typeface="+mn-cs"/>
              </a:rPr>
              <a:t>Examples of communication accommodations that you can provide to applicant are listed on the slide and include things like using simpler language, allowing written responses, checking for understanding. The </a:t>
            </a:r>
            <a:r>
              <a:rPr lang="en-US" b="0" u="sng" kern="1200" dirty="0">
                <a:solidFill>
                  <a:schemeClr val="tx1"/>
                </a:solidFill>
                <a:effectLst/>
                <a:latin typeface="+mn-lt"/>
                <a:ea typeface="+mn-ea"/>
                <a:cs typeface="+mn-cs"/>
              </a:rPr>
              <a:t>AFR Guide Part 1 </a:t>
            </a:r>
            <a:r>
              <a:rPr lang="en-US" b="0" kern="1200" dirty="0">
                <a:solidFill>
                  <a:schemeClr val="tx1"/>
                </a:solidFill>
                <a:effectLst/>
                <a:latin typeface="+mn-lt"/>
                <a:ea typeface="+mn-ea"/>
                <a:cs typeface="+mn-cs"/>
              </a:rPr>
              <a:t>has more details about communication accommodations that you can review. </a:t>
            </a:r>
            <a:endParaRPr lang="en-US" b="0" dirty="0"/>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dirty="0"/>
          </a:p>
        </p:txBody>
      </p:sp>
    </p:spTree>
    <p:extLst>
      <p:ext uri="{BB962C8B-B14F-4D97-AF65-F5344CB8AC3E}">
        <p14:creationId xmlns:p14="http://schemas.microsoft.com/office/powerpoint/2010/main" val="695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US" sz="1200" dirty="0">
                <a:effectLst/>
                <a:ea typeface="Times New Roman" panose="02020603050405020304" pitchFamily="18" charset="0"/>
              </a:rPr>
              <a:t>When conducting an applicant interview, you can only ask an applicant about </a:t>
            </a:r>
            <a:r>
              <a:rPr lang="en-US" sz="1200" b="1" dirty="0">
                <a:effectLst/>
                <a:ea typeface="Times New Roman" panose="02020603050405020304" pitchFamily="18" charset="0"/>
              </a:rPr>
              <a:t>disclosed diagnoses, conditions, symptoms and behaviors. </a:t>
            </a:r>
            <a:r>
              <a:rPr lang="en-US" sz="1200" dirty="0">
                <a:effectLst/>
                <a:ea typeface="Times New Roman" panose="02020603050405020304" pitchFamily="18" charset="0"/>
              </a:rPr>
              <a:t>These may be reported on the ETA-653 or found in other records in the applicant e-folder which may include medical or mental health records, school disability documents, or CCMPs.</a:t>
            </a:r>
            <a:r>
              <a:rPr lang="en-US" sz="1200" b="1" dirty="0">
                <a:effectLst/>
                <a:ea typeface="Times New Roman" panose="02020603050405020304" pitchFamily="18" charset="0"/>
              </a:rPr>
              <a:t>  Asking about undisclosed information can potentially be seen as making the process biased and unfair.</a:t>
            </a:r>
          </a:p>
          <a:p>
            <a:pPr marL="0" marR="0" algn="l">
              <a:lnSpc>
                <a:spcPct val="105000"/>
              </a:lnSpc>
              <a:spcBef>
                <a:spcPts val="0"/>
              </a:spcBef>
              <a:spcAft>
                <a:spcPts val="0"/>
              </a:spcAft>
            </a:pPr>
            <a:endParaRPr lang="en-US" sz="1200" dirty="0">
              <a:effectLst/>
              <a:ea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200" dirty="0">
                <a:ea typeface="Times New Roman" panose="02020603050405020304" pitchFamily="18" charset="0"/>
              </a:rPr>
              <a:t>You need to prepare for the applicant interview by </a:t>
            </a:r>
            <a:r>
              <a:rPr lang="en-US" sz="1200" b="1" dirty="0">
                <a:ea typeface="Times New Roman" panose="02020603050405020304" pitchFamily="18" charset="0"/>
              </a:rPr>
              <a:t>carefully reviewing all the relevant information in the applicant’s e-Folder</a:t>
            </a:r>
            <a:r>
              <a:rPr lang="en-US" dirty="0">
                <a:ea typeface="Times New Roman" panose="02020603050405020304" pitchFamily="18" charset="0"/>
              </a:rPr>
              <a:t>, </a:t>
            </a:r>
            <a:r>
              <a:rPr lang="en-US" sz="1200" dirty="0">
                <a:ea typeface="Times New Roman" panose="02020603050405020304" pitchFamily="18" charset="0"/>
              </a:rPr>
              <a:t>so you know what to ask about during your interview. There is a detailed section in the </a:t>
            </a:r>
            <a:r>
              <a:rPr lang="en-US" sz="1200" b="1" u="sng" dirty="0">
                <a:ea typeface="Times New Roman" panose="02020603050405020304" pitchFamily="18" charset="0"/>
              </a:rPr>
              <a:t>AFR Guide for CMHCs Part 1 </a:t>
            </a:r>
            <a:r>
              <a:rPr lang="en-US" sz="1200" dirty="0">
                <a:ea typeface="Times New Roman" panose="02020603050405020304" pitchFamily="18" charset="0"/>
              </a:rPr>
              <a:t>that discusses reviewing documents in the applicant e-Folder in CIS as well as guidance about conducting the interview itself, and I encourage you to look through this section. </a:t>
            </a:r>
          </a:p>
          <a:p>
            <a:pPr marL="0" marR="0" lvl="0" indent="0" algn="l" defTabSz="914400" rtl="0" eaLnBrk="1" fontAlgn="auto" latinLnBrk="0" hangingPunct="1">
              <a:lnSpc>
                <a:spcPct val="105000"/>
              </a:lnSpc>
              <a:spcBef>
                <a:spcPts val="0"/>
              </a:spcBef>
              <a:spcAft>
                <a:spcPts val="0"/>
              </a:spcAft>
              <a:buClrTx/>
              <a:buSzTx/>
              <a:buFontTx/>
              <a:buNone/>
              <a:tabLst/>
              <a:defRPr/>
            </a:pPr>
            <a:endParaRPr lang="en-US" sz="1200" b="1" dirty="0">
              <a:ea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200" b="0" dirty="0">
                <a:effectLst/>
                <a:ea typeface="Times New Roman" panose="02020603050405020304" pitchFamily="18" charset="0"/>
              </a:rPr>
              <a:t>One of the resources that I mentioned at the beginning of the webinar is the Sample Applicant Interview Questions. This tool was specifically developed to help CMHCs capture the information needed to support a recommendation of denial. We recommend using these questions, or at least being familiar with them, so you have an idea of the types of questions that may be helpful to ask. </a:t>
            </a:r>
          </a:p>
          <a:p>
            <a:pPr marL="0" marR="0" lvl="0" indent="0" algn="l" defTabSz="914400" rtl="0" eaLnBrk="1" fontAlgn="auto" latinLnBrk="0" hangingPunct="1">
              <a:lnSpc>
                <a:spcPct val="105000"/>
              </a:lnSpc>
              <a:spcBef>
                <a:spcPts val="0"/>
              </a:spcBef>
              <a:spcAft>
                <a:spcPts val="0"/>
              </a:spcAft>
              <a:buClrTx/>
              <a:buSzTx/>
              <a:buFontTx/>
              <a:buNone/>
              <a:tabLst/>
              <a:defRPr/>
            </a:pPr>
            <a:endParaRPr lang="en-US" sz="1200" b="0" dirty="0">
              <a:effectLst/>
              <a:ea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Tx/>
              <a:buNone/>
              <a:tabLst/>
              <a:defRPr/>
            </a:pPr>
            <a:r>
              <a:rPr lang="en-US" sz="1200" b="0" dirty="0">
                <a:effectLst/>
                <a:ea typeface="Times New Roman" panose="02020603050405020304" pitchFamily="18" charset="0"/>
              </a:rPr>
              <a:t>Some CMHCs focus their interview on the diagnoses and treatment history. While this is very important, we also encourage you to also ask questions about their school and work history. Questions about why they are no longer attending school, how they have gotten along with people at previous jobs, maybe why they were fired from their most recent job can provide a lot of insight into how the applicant is doing and may provide information to support the recommendation of denial. </a:t>
            </a:r>
          </a:p>
        </p:txBody>
      </p:sp>
      <p:sp>
        <p:nvSpPr>
          <p:cNvPr id="4" name="Slide Number Placeholder 3"/>
          <p:cNvSpPr>
            <a:spLocks noGrp="1"/>
          </p:cNvSpPr>
          <p:nvPr>
            <p:ph type="sldNum" sz="quarter" idx="5"/>
          </p:nvPr>
        </p:nvSpPr>
        <p:spPr/>
        <p:txBody>
          <a:bodyPr/>
          <a:lstStyle/>
          <a:p>
            <a:fld id="{44701110-BC91-7B4F-975E-AF193BCFE4C7}" type="slidenum">
              <a:rPr lang="en-US" smtClean="0"/>
              <a:t>18</a:t>
            </a:fld>
            <a:endParaRPr lang="en-US"/>
          </a:p>
        </p:txBody>
      </p:sp>
    </p:spTree>
    <p:extLst>
      <p:ext uri="{BB962C8B-B14F-4D97-AF65-F5344CB8AC3E}">
        <p14:creationId xmlns:p14="http://schemas.microsoft.com/office/powerpoint/2010/main" val="407512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254000"/>
            <a:ext cx="5486400" cy="3086100"/>
          </a:xfrm>
        </p:spPr>
      </p:sp>
      <p:sp>
        <p:nvSpPr>
          <p:cNvPr id="3" name="Notes Placeholder 2"/>
          <p:cNvSpPr>
            <a:spLocks noGrp="1"/>
          </p:cNvSpPr>
          <p:nvPr>
            <p:ph type="body" idx="1"/>
          </p:nvPr>
        </p:nvSpPr>
        <p:spPr>
          <a:xfrm>
            <a:off x="600075" y="3538402"/>
            <a:ext cx="5486400" cy="5351598"/>
          </a:xfrm>
        </p:spPr>
        <p:txBody>
          <a:bodyPr/>
          <a:lstStyle/>
          <a:p>
            <a:r>
              <a:rPr lang="en-US" kern="1200" dirty="0">
                <a:solidFill>
                  <a:schemeClr val="tx1"/>
                </a:solidFill>
                <a:effectLst/>
                <a:latin typeface="+mn-lt"/>
                <a:ea typeface="+mn-ea"/>
                <a:cs typeface="+mn-cs"/>
              </a:rPr>
              <a:t>During the interview, ask about </a:t>
            </a:r>
            <a:r>
              <a:rPr lang="en-US" b="1" kern="1200" dirty="0">
                <a:solidFill>
                  <a:schemeClr val="tx1"/>
                </a:solidFill>
                <a:effectLst/>
                <a:latin typeface="+mn-lt"/>
                <a:ea typeface="+mn-ea"/>
                <a:cs typeface="+mn-cs"/>
              </a:rPr>
              <a:t>all disclosed behaviors and conditions that may be relevant in evaluating whether the applicant poses a direct threat to others or has health care needs that exceed what Job Corps can provide.</a:t>
            </a:r>
            <a:r>
              <a:rPr lang="en-US" kern="1200" dirty="0">
                <a:solidFill>
                  <a:schemeClr val="tx1"/>
                </a:solidFill>
                <a:effectLst/>
                <a:latin typeface="+mn-lt"/>
                <a:ea typeface="+mn-ea"/>
                <a:cs typeface="+mn-cs"/>
              </a:rPr>
              <a:t>  This includes asking about potentially sensitive information such as involvement with the criminal justice system and inappropriate sexual behaviors, so consider in advance how you approach sensitive topics.</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If new mental health/disability information or legal involvement is disclosed during the interview that was not reported on the ETA-653 or in records, then you can and should ask follow-up questions about the newly disclosed information.</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The applicant interview should focus mainly on the applicant’s </a:t>
            </a:r>
            <a:r>
              <a:rPr lang="en-US" u="sng" kern="1200" dirty="0">
                <a:solidFill>
                  <a:schemeClr val="tx1"/>
                </a:solidFill>
                <a:effectLst/>
                <a:latin typeface="+mn-lt"/>
                <a:ea typeface="+mn-ea"/>
                <a:cs typeface="+mn-cs"/>
              </a:rPr>
              <a:t>current functioning by looking at their symptoms and behaviors. </a:t>
            </a:r>
            <a:r>
              <a:rPr lang="en-US" kern="1200" dirty="0">
                <a:solidFill>
                  <a:schemeClr val="tx1"/>
                </a:solidFill>
                <a:effectLst/>
                <a:latin typeface="+mn-lt"/>
                <a:ea typeface="+mn-ea"/>
                <a:cs typeface="+mn-cs"/>
              </a:rPr>
              <a:t>By current, we generally mean the past 6 to 12 months. But the closer to the time of the interview, the better. </a:t>
            </a:r>
          </a:p>
          <a:p>
            <a:endParaRPr lang="en-US" kern="1200" dirty="0">
              <a:solidFill>
                <a:schemeClr val="tx1"/>
              </a:solidFill>
              <a:effectLst/>
              <a:latin typeface="+mn-lt"/>
              <a:ea typeface="+mn-ea"/>
              <a:cs typeface="+mn-cs"/>
            </a:endParaRPr>
          </a:p>
          <a:p>
            <a:r>
              <a:rPr lang="en-US" kern="1200" dirty="0">
                <a:solidFill>
                  <a:schemeClr val="tx1"/>
                </a:solidFill>
                <a:effectLst/>
                <a:latin typeface="+mn-lt"/>
                <a:ea typeface="+mn-ea"/>
                <a:cs typeface="+mn-cs"/>
              </a:rPr>
              <a:t>When symptoms or behavioral concerns are disclosed, you’ll want to gather more information about them. Specifically: </a:t>
            </a:r>
          </a:p>
          <a:p>
            <a:pPr marL="171450" indent="-171450">
              <a:buFont typeface="Arial" panose="020B0604020202020204" pitchFamily="34" charset="0"/>
              <a:buChar char="•"/>
            </a:pPr>
            <a:r>
              <a:rPr lang="en-US" kern="1200" dirty="0">
                <a:solidFill>
                  <a:schemeClr val="tx1"/>
                </a:solidFill>
                <a:effectLst/>
                <a:latin typeface="+mn-lt"/>
                <a:ea typeface="+mn-ea"/>
                <a:cs typeface="+mn-cs"/>
              </a:rPr>
              <a:t>How frequently do symptoms occur, how severe are the symptoms?</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Whether or how the symptoms and behaviors are interfering with</a:t>
            </a:r>
            <a:r>
              <a:rPr lang="en-US" b="1" kern="1200" dirty="0">
                <a:solidFill>
                  <a:schemeClr val="tx1"/>
                </a:solidFill>
                <a:effectLst/>
                <a:latin typeface="+mn-lt"/>
                <a:ea typeface="+mn-ea"/>
                <a:cs typeface="+mn-cs"/>
              </a:rPr>
              <a:t> </a:t>
            </a:r>
            <a:r>
              <a:rPr lang="en-US" b="0" u="none" kern="1200" dirty="0">
                <a:solidFill>
                  <a:schemeClr val="tx1"/>
                </a:solidFill>
                <a:effectLst/>
                <a:latin typeface="+mn-lt"/>
                <a:ea typeface="+mn-ea"/>
                <a:cs typeface="+mn-cs"/>
              </a:rPr>
              <a:t>current functioning (so are they having </a:t>
            </a:r>
            <a:r>
              <a:rPr lang="en-US" kern="1200" dirty="0">
                <a:solidFill>
                  <a:schemeClr val="tx1"/>
                </a:solidFill>
                <a:effectLst/>
                <a:latin typeface="+mn-lt"/>
                <a:ea typeface="+mn-ea"/>
                <a:cs typeface="+mn-cs"/>
              </a:rPr>
              <a:t>difficulty with social behavior, managing stress, regulating emotions? And what does this look like for them?)</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Do they have any current treatment and how adherent are they with the treatment program (do they take their meds and attend their appts)?</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What are the applicant’s coping strategies? How does the applicant manage their symptoms? Remember that not everyone who is experiencing symptoms requires ongoing treatment.</a:t>
            </a:r>
            <a:endParaRPr lang="en-US" dirty="0"/>
          </a:p>
          <a:p>
            <a:endParaRPr lang="en-US" dirty="0"/>
          </a:p>
          <a:p>
            <a:r>
              <a:rPr lang="en-US" dirty="0"/>
              <a:t>The reason it is so important to focus on specific symptoms and behaviors the applicant is CURRENTLY experiencing is because a recommendation of denial cannot be based on historical information alone.</a:t>
            </a:r>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dirty="0"/>
          </a:p>
        </p:txBody>
      </p:sp>
    </p:spTree>
    <p:extLst>
      <p:ext uri="{BB962C8B-B14F-4D97-AF65-F5344CB8AC3E}">
        <p14:creationId xmlns:p14="http://schemas.microsoft.com/office/powerpoint/2010/main" val="330397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0300"/>
            <a:ext cx="5486400" cy="3086100"/>
          </a:xfrm>
        </p:spPr>
      </p:sp>
      <p:sp>
        <p:nvSpPr>
          <p:cNvPr id="3" name="Notes Placeholder 2"/>
          <p:cNvSpPr>
            <a:spLocks noGrp="1"/>
          </p:cNvSpPr>
          <p:nvPr>
            <p:ph type="body" idx="1"/>
          </p:nvPr>
        </p:nvSpPr>
        <p:spPr/>
        <p:txBody>
          <a:bodyPr/>
          <a:lstStyle/>
          <a:p>
            <a:r>
              <a:rPr lang="en-US" dirty="0"/>
              <a:t>Here are the 4 objectives for today’s webinar. Today, we will: </a:t>
            </a:r>
          </a:p>
          <a:p>
            <a:pPr marL="171450" indent="-171450">
              <a:buFont typeface="Arial" panose="020B0604020202020204" pitchFamily="34" charset="0"/>
              <a:buChar char="•"/>
            </a:pPr>
            <a:r>
              <a:rPr lang="en-US" sz="1200" dirty="0">
                <a:solidFill>
                  <a:schemeClr val="bg1"/>
                </a:solidFill>
                <a:latin typeface="Tenorite" pitchFamily="2" charset="0"/>
              </a:rPr>
              <a:t>Provide a list resources available for AFR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Tenorite" pitchFamily="2" charset="0"/>
              </a:rPr>
              <a:t>Outline the 8 steps of the AFR process</a:t>
            </a:r>
            <a:endParaRPr lang="en-US" sz="1200" dirty="0">
              <a:solidFill>
                <a:schemeClr val="bg1"/>
              </a:solidFill>
              <a:latin typeface="Tenorite"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Summarize important considerations related to preparing, scheduling and conducting an applicant interview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Explain how to complete Form 2-05: Health Care Needs Assessment</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865117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completed your interview- you have two choices</a:t>
            </a:r>
          </a:p>
          <a:p>
            <a:pPr marL="228600" indent="-228600">
              <a:buAutoNum type="arabicPeriod"/>
            </a:pPr>
            <a:r>
              <a:rPr lang="en-US" dirty="0"/>
              <a:t>Recommend enrollment for the applicant</a:t>
            </a:r>
          </a:p>
          <a:p>
            <a:pPr marL="228600" indent="-228600">
              <a:buAutoNum type="arabicPeriod"/>
            </a:pPr>
            <a:r>
              <a:rPr lang="en-US" dirty="0"/>
              <a:t>Make a recommendation of denial </a:t>
            </a:r>
          </a:p>
          <a:p>
            <a:pPr marL="228600" indent="-228600">
              <a:buAutoNum type="arabicPeriod"/>
            </a:pPr>
            <a:endParaRPr lang="en-US" dirty="0"/>
          </a:p>
          <a:p>
            <a:pPr marL="0" indent="0">
              <a:buNone/>
            </a:pPr>
            <a:r>
              <a:rPr lang="en-US" dirty="0"/>
              <a:t>Let’s talk briefly about how to document a recommendation of enrollment. </a:t>
            </a:r>
          </a:p>
        </p:txBody>
      </p:sp>
      <p:sp>
        <p:nvSpPr>
          <p:cNvPr id="4" name="Slide Number Placeholder 3"/>
          <p:cNvSpPr>
            <a:spLocks noGrp="1"/>
          </p:cNvSpPr>
          <p:nvPr>
            <p:ph type="sldNum" sz="quarter" idx="5"/>
          </p:nvPr>
        </p:nvSpPr>
        <p:spPr/>
        <p:txBody>
          <a:bodyPr/>
          <a:lstStyle/>
          <a:p>
            <a:fld id="{44701110-BC91-7B4F-975E-AF193BCFE4C7}" type="slidenum">
              <a:rPr lang="en-US" smtClean="0"/>
              <a:t>20</a:t>
            </a:fld>
            <a:endParaRPr lang="en-US"/>
          </a:p>
        </p:txBody>
      </p:sp>
    </p:spTree>
    <p:extLst>
      <p:ext uri="{BB962C8B-B14F-4D97-AF65-F5344CB8AC3E}">
        <p14:creationId xmlns:p14="http://schemas.microsoft.com/office/powerpoint/2010/main" val="4274810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times in the AFR process that you may recommend that an applicant be enrolled to the Job Corps program. </a:t>
            </a:r>
          </a:p>
          <a:p>
            <a:endParaRPr lang="en-US" dirty="0"/>
          </a:p>
          <a:p>
            <a:pPr marL="171450" indent="-171450">
              <a:buFont typeface="Arial" panose="020B0604020202020204" pitchFamily="34" charset="0"/>
              <a:buChar char="•"/>
            </a:pPr>
            <a:r>
              <a:rPr lang="en-US" dirty="0"/>
              <a:t>The first is during the initial review of the file- You may review the ETA-653 and then all available medical and disability documents, including the CCMP, and decide that you need no further information to make a decision and recommend enrollment for the applicant.</a:t>
            </a:r>
          </a:p>
          <a:p>
            <a:pPr marL="228600" indent="-228600">
              <a:buAutoNum type="arabicPeriod"/>
            </a:pPr>
            <a:endParaRPr lang="en-US" dirty="0"/>
          </a:p>
          <a:p>
            <a:pPr marL="171450" indent="-171450">
              <a:buFont typeface="Arial" panose="020B0604020202020204" pitchFamily="34" charset="0"/>
              <a:buChar char="•"/>
            </a:pPr>
            <a:r>
              <a:rPr lang="en-US" dirty="0"/>
              <a:t>Or after you review all the records, you may not be sure about the current healthcare needs of the current. You would then conduct an applicant interview, and may decide that the applicant’s healthcare needs are manageable with the services available at Job Corps, and that they should be enrolled in the program. </a:t>
            </a:r>
          </a:p>
          <a:p>
            <a:pPr marL="228600" indent="-228600">
              <a:buAutoNum type="arabicPeriod"/>
            </a:pPr>
            <a:endParaRPr lang="en-US" dirty="0"/>
          </a:p>
          <a:p>
            <a:pPr marL="0" indent="0">
              <a:buNone/>
            </a:pPr>
            <a:r>
              <a:rPr lang="en-US" dirty="0"/>
              <a:t>Documenting a recommendation of enrollment can occur in several ways: </a:t>
            </a:r>
          </a:p>
          <a:p>
            <a:pPr marL="171450" indent="-171450">
              <a:buFont typeface="Arial" panose="020B0604020202020204" pitchFamily="34" charset="0"/>
              <a:buChar char="•"/>
            </a:pPr>
            <a:r>
              <a:rPr lang="en-US" dirty="0"/>
              <a:t>The SF-600, lined progress note form</a:t>
            </a:r>
          </a:p>
          <a:p>
            <a:pPr marL="171450" indent="-171450">
              <a:buFont typeface="Arial" panose="020B0604020202020204" pitchFamily="34" charset="0"/>
              <a:buChar char="•"/>
            </a:pPr>
            <a:r>
              <a:rPr lang="en-US" dirty="0"/>
              <a:t>A file review form used by your center</a:t>
            </a:r>
          </a:p>
          <a:p>
            <a:pPr marL="171450" indent="-171450">
              <a:buFont typeface="Arial" panose="020B0604020202020204" pitchFamily="34" charset="0"/>
              <a:buChar char="•"/>
            </a:pPr>
            <a:r>
              <a:rPr lang="en-US" dirty="0"/>
              <a:t>On a word document or form you create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You’d just include a brief summary of your review of the file and your interview, and include your recommendation that they be accepted to the program.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*Regardless of how it is documented, it should be placed in the student health record when that student arrives. Make sure it’s being documented on a form that remains in wellness and is not circulated anywhere else on center. </a:t>
            </a:r>
          </a:p>
        </p:txBody>
      </p:sp>
      <p:sp>
        <p:nvSpPr>
          <p:cNvPr id="4" name="Slide Number Placeholder 3"/>
          <p:cNvSpPr>
            <a:spLocks noGrp="1"/>
          </p:cNvSpPr>
          <p:nvPr>
            <p:ph type="sldNum" sz="quarter" idx="5"/>
          </p:nvPr>
        </p:nvSpPr>
        <p:spPr/>
        <p:txBody>
          <a:bodyPr/>
          <a:lstStyle/>
          <a:p>
            <a:fld id="{44701110-BC91-7B4F-975E-AF193BCFE4C7}" type="slidenum">
              <a:rPr lang="en-US" smtClean="0"/>
              <a:t>21</a:t>
            </a:fld>
            <a:endParaRPr lang="en-US"/>
          </a:p>
        </p:txBody>
      </p:sp>
    </p:spTree>
    <p:extLst>
      <p:ext uri="{BB962C8B-B14F-4D97-AF65-F5344CB8AC3E}">
        <p14:creationId xmlns:p14="http://schemas.microsoft.com/office/powerpoint/2010/main" val="2756300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scenario is that after talking with the applicant, you may feel that a recommendation of denial is needed. Either because they pose a direct threat to others or because their healthcare needs are more than what can be provided for at Job Corps. </a:t>
            </a:r>
          </a:p>
          <a:p>
            <a:endParaRPr lang="en-US" dirty="0"/>
          </a:p>
          <a:p>
            <a:r>
              <a:rPr lang="en-US" dirty="0"/>
              <a:t>We’re going to focus the remaining time on the denials due to healthcare needs, by walking through form 2-05, the Healthcare Needs Assessment. </a:t>
            </a:r>
          </a:p>
          <a:p>
            <a:endParaRPr lang="en-US" dirty="0"/>
          </a:p>
          <a:p>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22</a:t>
            </a:fld>
            <a:endParaRPr lang="en-US"/>
          </a:p>
        </p:txBody>
      </p:sp>
    </p:spTree>
    <p:extLst>
      <p:ext uri="{BB962C8B-B14F-4D97-AF65-F5344CB8AC3E}">
        <p14:creationId xmlns:p14="http://schemas.microsoft.com/office/powerpoint/2010/main" val="311954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On the next several slides, we’re going to be looking at specific sections of the HCNA form and reviewing how to complete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At the very beginning of the document, you check one of the boxes to indicate how the interview was conducted – by phone, in person, or via video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The first box on the HCNA is related to communication accommodations that were provided to the applicant during the file review process. This box must be completed to document any communication supports or accommodations (RA/RM/AAS) that were offered or provided during the AFR process or to explain why they were not provided.  </a:t>
            </a:r>
            <a:r>
              <a:rPr lang="en-US" sz="1200" b="1" u="sng" dirty="0">
                <a:solidFill>
                  <a:srgbClr val="C00000"/>
                </a:solidFill>
                <a:effectLst/>
                <a:ea typeface="Times New Roman" panose="02020603050405020304" pitchFamily="18" charset="0"/>
              </a:rPr>
              <a:t>DO NOT LEAVE THIS BOX BLANK. It must indicate whether the applicant was provided with any communication accommodations.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C00000"/>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C00000"/>
              </a:solidFill>
              <a:effectLst/>
              <a:ea typeface="Times New Roman" panose="02020603050405020304" pitchFamily="18" charset="0"/>
            </a:endParaRPr>
          </a:p>
          <a:p>
            <a:r>
              <a:rPr lang="en-US" dirty="0"/>
              <a:t>We have a couple examples here of how this box could be completed. The first is an example where the applicant did need communication accommodations, which included things like using simplified language and repeating questions. </a:t>
            </a:r>
          </a:p>
          <a:p>
            <a:endParaRPr lang="en-US" dirty="0"/>
          </a:p>
          <a:p>
            <a:r>
              <a:rPr lang="en-US" dirty="0"/>
              <a:t>The second example is one where the applicant was able to communicate effectively and comprehend the questions being asked, so was not in need of any communication accommodations.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C00000"/>
              </a:solidFill>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321104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0427"/>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you know, the HCNA can be used for both students and applicants. Today, we will focus on it’s use for applicants, which is covered in question 1A. You will leave the boxes in Question 1B blank.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Question 1A is where you summarize all the information in the file and the applicant interview that serves as the basis for your recommendation of denial. </a:t>
            </a:r>
            <a:r>
              <a:rPr lang="en-US" dirty="0"/>
              <a:t>There are 4 sources of clinical information that are summarized in this section:</a:t>
            </a:r>
          </a:p>
          <a:p>
            <a:pPr marL="171450" indent="-171450">
              <a:buFont typeface="Arial" panose="020B0604020202020204" pitchFamily="34" charset="0"/>
              <a:buChar char="•"/>
            </a:pPr>
            <a:r>
              <a:rPr lang="en-US" dirty="0"/>
              <a:t>the ETA-653 Job Corps Health Questionnaire</a:t>
            </a:r>
          </a:p>
          <a:p>
            <a:pPr marL="171450" indent="-171450">
              <a:buFont typeface="Arial" panose="020B0604020202020204" pitchFamily="34" charset="0"/>
              <a:buChar char="•"/>
            </a:pPr>
            <a:r>
              <a:rPr lang="en-US" dirty="0"/>
              <a:t>the summary of your review of all the applicant’s records </a:t>
            </a:r>
          </a:p>
          <a:p>
            <a:pPr marL="171450" indent="-171450">
              <a:buFont typeface="Arial" panose="020B0604020202020204" pitchFamily="34" charset="0"/>
              <a:buChar char="•"/>
            </a:pPr>
            <a:r>
              <a:rPr lang="en-US" dirty="0"/>
              <a:t>the summary of the content of the Chronic Care Management Plan or CCMP, if there are any</a:t>
            </a:r>
          </a:p>
          <a:p>
            <a:pPr marL="171450" indent="-171450">
              <a:buFont typeface="Arial" panose="020B0604020202020204" pitchFamily="34" charset="0"/>
              <a:buChar char="•"/>
            </a:pPr>
            <a:r>
              <a:rPr lang="en-US" dirty="0"/>
              <a:t>and the summary of your applicant interview.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many cases, you will not have all 4 pieces of information. Some files will not include medical records or disability documents. Some files will not include CCMPs, particularly if the applicant is not currently receiving treatment from any providers.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cases where there are no records or CCMPs, your applicant interview summary needs to be particularly strong.</a:t>
            </a:r>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335381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screenshot of the first part of Question 1A that shows where to summarize the ETA 653 and your record review. For each section of the form, there are instructions listed for you in the gray bars. </a:t>
            </a: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3246663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ETA 653 section is one of the easiest to complete. </a:t>
            </a:r>
          </a:p>
          <a:p>
            <a:endParaRPr lang="en-US" dirty="0"/>
          </a:p>
          <a:p>
            <a:r>
              <a:rPr lang="en-US" dirty="0"/>
              <a:t>For this section: </a:t>
            </a:r>
          </a:p>
          <a:p>
            <a:pPr marL="171450" indent="-171450">
              <a:buFont typeface="Arial" panose="020B0604020202020204" pitchFamily="34" charset="0"/>
              <a:buChar char="•"/>
            </a:pPr>
            <a:r>
              <a:rPr lang="en-US" dirty="0"/>
              <a:t>List the items the applicant endorsed (marked “yes”) on the ETA-653 that are relevant to the recommendation of denial.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dirty="0"/>
              <a:t>Also include comments and explanations from the ETA-653 form, if related to the recommendation of denial. </a:t>
            </a:r>
            <a:r>
              <a:rPr lang="en-US" sz="1200" i="0" dirty="0">
                <a:effectLst/>
                <a:ea typeface="Times New Roman" panose="02020603050405020304" pitchFamily="18" charset="0"/>
              </a:rPr>
              <a:t>If it only says something like, “see records,” you don’t need to include that. </a:t>
            </a:r>
          </a:p>
          <a:p>
            <a:pPr marL="171450" indent="-171450">
              <a:buFont typeface="Arial" panose="020B0604020202020204" pitchFamily="34" charset="0"/>
              <a:buChar char="•"/>
            </a:pPr>
            <a:endParaRPr lang="en-US" sz="1200" i="0" dirty="0">
              <a:effectLst/>
              <a:ea typeface="Times New Roman" panose="02020603050405020304" pitchFamily="18" charset="0"/>
            </a:endParaRPr>
          </a:p>
          <a:p>
            <a:pPr marL="171450" indent="-171450">
              <a:buFont typeface="Arial" panose="020B0604020202020204" pitchFamily="34" charset="0"/>
              <a:buChar char="•"/>
            </a:pPr>
            <a:r>
              <a:rPr lang="en-US" sz="1200" dirty="0"/>
              <a:t>Do </a:t>
            </a:r>
            <a:r>
              <a:rPr lang="en-US" sz="1200" b="1" dirty="0"/>
              <a:t>NOT</a:t>
            </a:r>
            <a:r>
              <a:rPr lang="en-US" sz="1200" dirty="0"/>
              <a:t> add to or embellish the items in any way, such as including information from the records</a:t>
            </a:r>
            <a:r>
              <a:rPr lang="en-US" sz="1100" dirty="0"/>
              <a:t>. Just state exactly what the responses on the form are. </a:t>
            </a:r>
          </a:p>
        </p:txBody>
      </p:sp>
      <p:sp>
        <p:nvSpPr>
          <p:cNvPr id="4" name="Slide Number Placeholder 3"/>
          <p:cNvSpPr>
            <a:spLocks noGrp="1"/>
          </p:cNvSpPr>
          <p:nvPr>
            <p:ph type="sldNum" sz="quarter" idx="10"/>
          </p:nvPr>
        </p:nvSpPr>
        <p:spPr/>
        <p:txBody>
          <a:bodyPr/>
          <a:lstStyle/>
          <a:p>
            <a:fld id="{B79BD826-205F-4916-B974-0D83ABF2463A}" type="slidenum">
              <a:rPr lang="en-US" smtClean="0"/>
              <a:t>26</a:t>
            </a:fld>
            <a:endParaRPr lang="en-US" dirty="0"/>
          </a:p>
        </p:txBody>
      </p:sp>
    </p:spTree>
    <p:extLst>
      <p:ext uri="{BB962C8B-B14F-4D97-AF65-F5344CB8AC3E}">
        <p14:creationId xmlns:p14="http://schemas.microsoft.com/office/powerpoint/2010/main" val="654172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with the ETA 653 section completed. As you can see, only a few items the applicant marked with a “yes” response are listed here, along with the comments from the admissions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only items related to the applicant’s mental health are included in this list, though they may have marked “yes” to other items on the form. Remember, </a:t>
            </a:r>
            <a:r>
              <a:rPr lang="en-US" b="0" dirty="0"/>
              <a:t>you </a:t>
            </a:r>
            <a:r>
              <a:rPr lang="en-US" b="1" dirty="0"/>
              <a:t>only have to include those items that are related to the reason for denial</a:t>
            </a:r>
            <a:r>
              <a:rPr lang="en-US" dirty="0"/>
              <a:t>. </a:t>
            </a:r>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339108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423863"/>
            <a:ext cx="5486400" cy="3086100"/>
          </a:xfrm>
        </p:spPr>
      </p:sp>
      <p:sp>
        <p:nvSpPr>
          <p:cNvPr id="3" name="Notes Placeholder 2"/>
          <p:cNvSpPr>
            <a:spLocks noGrp="1"/>
          </p:cNvSpPr>
          <p:nvPr>
            <p:ph type="body" idx="1"/>
          </p:nvPr>
        </p:nvSpPr>
        <p:spPr>
          <a:xfrm>
            <a:off x="555625" y="3655967"/>
            <a:ext cx="5832112" cy="50292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The next section is the Applicant File Review Summary (also known as the “record review”</a:t>
            </a:r>
            <a:r>
              <a:rPr lang="en-US" kern="1200" dirty="0">
                <a:effectLst/>
                <a:latin typeface="+mn-lt"/>
                <a:ea typeface="+mn-ea"/>
                <a:cs typeface="+mn-cs"/>
                <a:sym typeface="Wingdings" pitchFamily="2" charset="2"/>
              </a:rPr>
              <a:t>). In this section, you </a:t>
            </a:r>
            <a:r>
              <a:rPr lang="en-US" b="1" kern="1200" dirty="0">
                <a:effectLst/>
                <a:latin typeface="+mn-lt"/>
                <a:ea typeface="+mn-ea"/>
                <a:cs typeface="+mn-cs"/>
                <a:sym typeface="Wingdings" pitchFamily="2" charset="2"/>
              </a:rPr>
              <a:t>provide a s</a:t>
            </a:r>
            <a:r>
              <a:rPr lang="en-US" b="1" dirty="0">
                <a:effectLst/>
                <a:ea typeface="Times New Roman" panose="02020603050405020304" pitchFamily="18" charset="0"/>
              </a:rPr>
              <a:t>ummary those records that are recent (generally the last 12 months) and relevant to the recommendation of denial</a:t>
            </a:r>
            <a:r>
              <a:rPr lang="en-US" dirty="0">
                <a:effectLst/>
                <a:ea typeface="Times New Roman" panose="02020603050405020304" pitchFamily="18" charset="0"/>
              </a:rPr>
              <a:t> </a:t>
            </a:r>
            <a:r>
              <a:rPr lang="en-US" i="1" dirty="0">
                <a:effectLst/>
                <a:ea typeface="Times New Roman" panose="02020603050405020304" pitchFamily="18" charset="0"/>
              </a:rPr>
              <a:t>including</a:t>
            </a:r>
          </a:p>
          <a:p>
            <a:pPr marR="0" lvl="1">
              <a:spcBef>
                <a:spcPts val="0"/>
              </a:spcBef>
              <a:buSzPct val="120000"/>
              <a:buFont typeface="Arial" panose="020B0604020202020204" pitchFamily="34" charset="0"/>
              <a:buChar char="•"/>
            </a:pPr>
            <a:r>
              <a:rPr lang="en-US" dirty="0">
                <a:effectLst/>
                <a:ea typeface="Times New Roman" panose="02020603050405020304" pitchFamily="18" charset="0"/>
              </a:rPr>
              <a:t>Medical and mental health records</a:t>
            </a:r>
          </a:p>
          <a:p>
            <a:pPr marR="0" lvl="1">
              <a:spcBef>
                <a:spcPts val="0"/>
              </a:spcBef>
              <a:buSzPct val="120000"/>
              <a:buFont typeface="Arial" panose="020B0604020202020204" pitchFamily="34" charset="0"/>
              <a:buChar char="•"/>
            </a:pPr>
            <a:r>
              <a:rPr lang="en-US" dirty="0">
                <a:effectLst/>
                <a:ea typeface="Times New Roman" panose="02020603050405020304" pitchFamily="18" charset="0"/>
              </a:rPr>
              <a:t>School disability documents (IEP, 504 Plan, Behavior Intervention Plans, psychoeducational evaluations, etc.)</a:t>
            </a:r>
          </a:p>
          <a:p>
            <a:pPr marR="0" lvl="0">
              <a:spcBef>
                <a:spcPts val="0"/>
              </a:spcBef>
              <a:buSzPct val="120000"/>
              <a:buFont typeface="Arial" panose="020B0604020202020204" pitchFamily="34" charset="0"/>
              <a:buChar char="•"/>
            </a:pPr>
            <a:endParaRPr lang="en-US" kern="1200" dirty="0">
              <a:effectLst/>
              <a:latin typeface="+mn-lt"/>
              <a:ea typeface="+mn-ea"/>
              <a:cs typeface="+mn-cs"/>
            </a:endParaRPr>
          </a:p>
          <a:p>
            <a:pPr marL="15875" marR="0" indent="-15875">
              <a:lnSpc>
                <a:spcPct val="105000"/>
              </a:lnSpc>
              <a:spcBef>
                <a:spcPts val="0"/>
              </a:spcBef>
              <a:spcAft>
                <a:spcPts val="600"/>
              </a:spcAft>
            </a:pPr>
            <a:r>
              <a:rPr lang="en-US" dirty="0">
                <a:effectLst/>
                <a:latin typeface="Calibri" panose="020F0502020204030204" pitchFamily="34" charset="0"/>
                <a:ea typeface="Times New Roman" panose="02020603050405020304" pitchFamily="18" charset="0"/>
              </a:rPr>
              <a:t>Now all records in the file may not be relevant for your recommendation of denial. An example might be records from a primary care provider that contain no or very little mental health information. Or records from a hospitalization 2 years ago. In cases like these, you just list the title of the document or the record source, to indicate that it was reviewed. A general header, with date or date range, for each record source is sufficient. Examples are shown in the purple box on the slide. </a:t>
            </a:r>
          </a:p>
          <a:p>
            <a:pPr marL="514350" marR="34290" indent="0">
              <a:spcBef>
                <a:spcPts val="0"/>
              </a:spcBef>
              <a:spcAft>
                <a:spcPts val="0"/>
              </a:spcAft>
              <a:buFont typeface="Arial" panose="020B0604020202020204" pitchFamily="34" charset="0"/>
              <a:buNone/>
            </a:pPr>
            <a:endParaRPr lang="en-US"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79BD826-205F-4916-B974-0D83ABF2463A}" type="slidenum">
              <a:rPr lang="en-US" smtClean="0"/>
              <a:t>28</a:t>
            </a:fld>
            <a:endParaRPr lang="en-US" dirty="0"/>
          </a:p>
        </p:txBody>
      </p:sp>
    </p:spTree>
    <p:extLst>
      <p:ext uri="{BB962C8B-B14F-4D97-AF65-F5344CB8AC3E}">
        <p14:creationId xmlns:p14="http://schemas.microsoft.com/office/powerpoint/2010/main" val="279289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recommendations about how to summarize records. </a:t>
            </a:r>
          </a:p>
          <a:p>
            <a:endParaRPr lang="en-US" dirty="0"/>
          </a:p>
          <a:p>
            <a:r>
              <a:rPr lang="en-US" dirty="0"/>
              <a:t>A few key takeaways: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mn-lt"/>
                <a:ea typeface="Times New Roman" panose="02020603050405020304" pitchFamily="18" charset="0"/>
                <a:cs typeface="Times New Roman" panose="02020603050405020304" pitchFamily="18" charset="0"/>
              </a:rPr>
              <a:t>Do not write “see enclosed.” </a:t>
            </a:r>
            <a:r>
              <a:rPr lang="en-US" dirty="0">
                <a:latin typeface="Calibri" panose="020F0502020204030204" pitchFamily="34" charset="0"/>
                <a:ea typeface="Calibri" panose="020F0502020204030204" pitchFamily="34" charset="0"/>
                <a:cs typeface="Times New Roman" panose="02020603050405020304" pitchFamily="18" charset="0"/>
              </a:rPr>
              <a:t>You must summarize </a:t>
            </a:r>
            <a:r>
              <a:rPr lang="en-US" b="1" dirty="0">
                <a:latin typeface="Calibri" panose="020F0502020204030204" pitchFamily="34" charset="0"/>
                <a:ea typeface="Calibri" panose="020F0502020204030204" pitchFamily="34" charset="0"/>
                <a:cs typeface="Times New Roman" panose="02020603050405020304" pitchFamily="18" charset="0"/>
              </a:rPr>
              <a:t>all relevant information</a:t>
            </a:r>
            <a:r>
              <a:rPr lang="en-US" dirty="0">
                <a:latin typeface="Calibri" panose="020F0502020204030204" pitchFamily="34" charset="0"/>
                <a:ea typeface="Calibri" panose="020F0502020204030204" pitchFamily="34" charset="0"/>
                <a:cs typeface="Times New Roman" panose="02020603050405020304" pitchFamily="18" charset="0"/>
              </a:rPr>
              <a:t> in the File Review Summary itself. The HCNA must be able to stand on its own without reference to any other documents. </a:t>
            </a:r>
            <a:r>
              <a:rPr lang="en-US" strike="noStrike" dirty="0">
                <a:latin typeface="Calibri" panose="020F0502020204030204" pitchFamily="34" charset="0"/>
                <a:ea typeface="Calibri" panose="020F0502020204030204" pitchFamily="34" charset="0"/>
                <a:cs typeface="Times New Roman" panose="02020603050405020304" pitchFamily="18" charset="0"/>
              </a:rPr>
              <a:t>Think of it this way: if an applicant wanted to appeal their denial, the HCNA is going to be the primary document used to defend the recommendation of denial.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effectLst/>
              <a:latin typeface="+mn-lt"/>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b="1" dirty="0">
                <a:effectLst/>
                <a:latin typeface="+mn-lt"/>
                <a:ea typeface="Times New Roman" panose="02020603050405020304" pitchFamily="18" charset="0"/>
                <a:cs typeface="Times New Roman" panose="02020603050405020304" pitchFamily="18" charset="0"/>
              </a:rPr>
              <a:t>Don’t recreate entire medical records.</a:t>
            </a:r>
            <a:r>
              <a:rPr lang="en-US" sz="1200" dirty="0">
                <a:effectLst/>
                <a:latin typeface="+mn-lt"/>
                <a:ea typeface="Times New Roman" panose="02020603050405020304" pitchFamily="18" charset="0"/>
                <a:cs typeface="Times New Roman" panose="02020603050405020304" pitchFamily="18" charset="0"/>
              </a:rPr>
              <a:t> Summarize the most relevant information only.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Don’t spend your time summarizing records that are either old or irrelevant to the recommendation of denial. Focus your efforts instead on </a:t>
            </a:r>
            <a:r>
              <a:rPr lang="en-US" sz="1800" dirty="0">
                <a:effectLst/>
                <a:latin typeface="Aptos Display" panose="020B0004020202020204" pitchFamily="34" charset="0"/>
                <a:ea typeface="Yu Gothic Light" panose="020B0300000000000000" pitchFamily="34" charset="-128"/>
                <a:cs typeface="Arial" panose="020B0604020202020204" pitchFamily="34" charset="0"/>
              </a:rPr>
              <a:t>summarizing just those recent records that contain evidence of the applicant’s </a:t>
            </a:r>
            <a:r>
              <a:rPr lang="en-US" sz="1800" u="sng" dirty="0">
                <a:effectLst/>
                <a:latin typeface="Aptos Display" panose="020B0004020202020204" pitchFamily="34" charset="0"/>
                <a:ea typeface="Yu Gothic Light" panose="020B0300000000000000" pitchFamily="34" charset="-128"/>
                <a:cs typeface="Arial" panose="020B0604020202020204" pitchFamily="34" charset="0"/>
              </a:rPr>
              <a:t>current</a:t>
            </a:r>
            <a:r>
              <a:rPr lang="en-US" sz="1800" dirty="0">
                <a:effectLst/>
                <a:latin typeface="Aptos Display" panose="020B0004020202020204" pitchFamily="34" charset="0"/>
                <a:ea typeface="Yu Gothic Light" panose="020B0300000000000000" pitchFamily="34" charset="-128"/>
                <a:cs typeface="Arial" panose="020B0604020202020204" pitchFamily="34" charset="0"/>
              </a:rPr>
              <a:t> functional limitations/symptoms/behaviors. If a summary of only one or two included record sources captures that evidence, then that is sufficient. </a:t>
            </a:r>
            <a:endParaRPr lang="en-US" dirty="0"/>
          </a:p>
          <a:p>
            <a:pPr marL="171450" indent="-171450">
              <a:buFont typeface="Arial" panose="020B0604020202020204" pitchFamily="34" charset="0"/>
              <a:buChar char="•"/>
            </a:pPr>
            <a:r>
              <a:rPr lang="en-US" dirty="0"/>
              <a:t>We recommend that you create headings for the different documents reviewed, and use bullet points to organize the information.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303086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AFR resources that are available on the Health and Wellness website.  The slides shows the link to the AFR web page where everything you’ve ever wanted to complete this process is available to you. </a:t>
            </a:r>
          </a:p>
          <a:p>
            <a:endParaRPr lang="en-US" dirty="0"/>
          </a:p>
          <a:p>
            <a:r>
              <a:rPr lang="en-US" dirty="0"/>
              <a:t>Among the resources that you will find on the website are:</a:t>
            </a:r>
          </a:p>
          <a:p>
            <a:pPr marL="171450" indent="-171450">
              <a:buFont typeface="Arial" panose="020B0604020202020204" pitchFamily="34" charset="0"/>
              <a:buChar char="•"/>
            </a:pPr>
            <a:r>
              <a:rPr lang="en-US" dirty="0"/>
              <a:t>A comprehensive 2-part </a:t>
            </a:r>
            <a:r>
              <a:rPr lang="en-US" b="1" dirty="0"/>
              <a:t>AFR Guide for CMHCs</a:t>
            </a:r>
          </a:p>
          <a:p>
            <a:pPr marL="628650" lvl="1" indent="-171450">
              <a:buFont typeface="Arial" panose="020B0604020202020204" pitchFamily="34" charset="0"/>
              <a:buChar char="•"/>
            </a:pPr>
            <a:r>
              <a:rPr lang="en-US" u="sng" dirty="0"/>
              <a:t>Part 1</a:t>
            </a:r>
            <a:r>
              <a:rPr lang="en-US" dirty="0"/>
              <a:t> of this guide provides an overview of the entire AFR process as well as guidance about reviewing documents in the applicant e-Folder, interview considerations and more.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u="sng" dirty="0"/>
              <a:t>Part 2</a:t>
            </a:r>
            <a:r>
              <a:rPr lang="en-US" dirty="0"/>
              <a:t> provides step-by-step guidance on completing Form 2-04 Individualized Assessment of Possible Direct Threat or Form 2-05, the Healthcare Needs Assessment. If you’re looking through part 2 specifically for HCNA guidance, that begins on page 22 </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dirty="0"/>
              <a:t>There are also many more </a:t>
            </a:r>
            <a:r>
              <a:rPr lang="en-US" b="1" dirty="0"/>
              <a:t>AFR tools available on the AFR webpage</a:t>
            </a:r>
            <a:r>
              <a:rPr lang="en-US" dirty="0"/>
              <a:t>:</a:t>
            </a:r>
          </a:p>
          <a:p>
            <a:pPr marL="628650" lvl="1" indent="-171450">
              <a:buFont typeface="Arial" panose="020B0604020202020204" pitchFamily="34" charset="0"/>
              <a:buChar char="•"/>
            </a:pPr>
            <a:r>
              <a:rPr lang="en-US" dirty="0"/>
              <a:t>Sample completed DTAs and HCNAs</a:t>
            </a:r>
          </a:p>
          <a:p>
            <a:pPr marL="628650" lvl="1" indent="-171450">
              <a:buFont typeface="Arial" panose="020B0604020202020204" pitchFamily="34" charset="0"/>
              <a:buChar char="•"/>
            </a:pPr>
            <a:r>
              <a:rPr lang="en-US" dirty="0"/>
              <a:t>Sample Applicant Interview Questions, which you can use to guide your clinical interview with applicants, if you’d like</a:t>
            </a:r>
          </a:p>
          <a:p>
            <a:pPr marL="628650" lvl="1" indent="-171450">
              <a:buFont typeface="Arial" panose="020B0604020202020204" pitchFamily="34" charset="0"/>
              <a:buChar char="•"/>
            </a:pPr>
            <a:r>
              <a:rPr lang="en-US" dirty="0"/>
              <a:t>A document with the items from the ETA 653 and other sections of the HCNA so you can create templates if that is helpful for you</a:t>
            </a:r>
          </a:p>
          <a:p>
            <a:pPr marL="628650" lvl="1" indent="-171450">
              <a:buFont typeface="Arial" panose="020B0604020202020204" pitchFamily="34" charset="0"/>
              <a:buChar char="•"/>
            </a:pPr>
            <a:r>
              <a:rPr lang="en-US" dirty="0"/>
              <a:t>Documents to help guide the disability accommodation process within the AFR</a:t>
            </a:r>
          </a:p>
          <a:p>
            <a:pPr marL="628650" lvl="1" indent="-171450">
              <a:buFont typeface="Arial" panose="020B0604020202020204" pitchFamily="34" charset="0"/>
              <a:buChar char="•"/>
            </a:pPr>
            <a:r>
              <a:rPr lang="en-US" dirty="0"/>
              <a:t>Guidance and samples related to reviewing school disability documents, like IEPs, for those don’t have as much familiarity with those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These guidance documents will not cover every situation you will encounter when doing applicant file reviews. Your Regional Mental Health Specialist is always your best source of guidance for AFR. So please reach out to us to discuss any challenging scenarios or questions that come up. </a:t>
            </a:r>
          </a:p>
        </p:txBody>
      </p:sp>
      <p:sp>
        <p:nvSpPr>
          <p:cNvPr id="4" name="Slide Number Placeholder 3"/>
          <p:cNvSpPr>
            <a:spLocks noGrp="1"/>
          </p:cNvSpPr>
          <p:nvPr>
            <p:ph type="sldNum" sz="quarter" idx="5"/>
          </p:nvPr>
        </p:nvSpPr>
        <p:spPr/>
        <p:txBody>
          <a:bodyPr/>
          <a:lstStyle/>
          <a:p>
            <a:fld id="{987E711D-E72B-49DF-ABAE-62BC47AB744D}" type="slidenum">
              <a:rPr lang="en-US" smtClean="0"/>
              <a:t>3</a:t>
            </a:fld>
            <a:endParaRPr lang="en-US"/>
          </a:p>
        </p:txBody>
      </p:sp>
    </p:spTree>
    <p:extLst>
      <p:ext uri="{BB962C8B-B14F-4D97-AF65-F5344CB8AC3E}">
        <p14:creationId xmlns:p14="http://schemas.microsoft.com/office/powerpoint/2010/main" val="1962593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an applicant file review section with our recommended formatting. You can see that it includes bullets, headers with dates and document descriptions, and the newest items are listed 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example summaries for two record sources for the applicant- a recent hospitalization, which is also the most recent mental health record available, and the applicant’s current IEP plan. Both of these documents provide information about the current concerns/symptoms/behaviors that are barriers to the applicant enrolling at Job Corps.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bottom of this section, the additional records that were in the applicant’s e-folder are simply listed. These are both older record sources and therefore, have very little impact on our assessment of the applicant’s </a:t>
            </a:r>
            <a:r>
              <a:rPr lang="en-US" u="sng" dirty="0"/>
              <a:t>current </a:t>
            </a:r>
            <a:r>
              <a:rPr lang="en-US" dirty="0"/>
              <a:t>functioning. </a:t>
            </a:r>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294037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completed the record review, the </a:t>
            </a:r>
            <a:r>
              <a:rPr lang="en-US" b="0" dirty="0"/>
              <a:t>section for summarizing Chronic Care Management Plans or CCMPs  is next. This has 3 sections and each spells out exactly what information is needed. </a:t>
            </a:r>
          </a:p>
          <a:p>
            <a:endParaRPr lang="en-US" b="0" dirty="0"/>
          </a:p>
          <a:p>
            <a:pPr marL="0" marR="100330" lvl="0" indent="0">
              <a:lnSpc>
                <a:spcPct val="105000"/>
              </a:lnSpc>
              <a:spcBef>
                <a:spcPts val="1200"/>
              </a:spcBef>
              <a:spcAft>
                <a:spcPts val="300"/>
              </a:spcAft>
              <a:buClr>
                <a:srgbClr val="000000"/>
              </a:buClr>
              <a:buSzPts val="1100"/>
              <a:buFont typeface="Arial" panose="020B0604020202020204" pitchFamily="34" charset="0"/>
              <a:buNone/>
            </a:pPr>
            <a:r>
              <a:rPr lang="en-US" b="0" u="none" dirty="0">
                <a:effectLst/>
                <a:latin typeface="Calibri" panose="020F0502020204030204" pitchFamily="34" charset="0"/>
                <a:ea typeface="Times New Roman" panose="02020603050405020304" pitchFamily="18" charset="0"/>
              </a:rPr>
              <a:t>Let’s look at each section.</a:t>
            </a:r>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2204475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For the first section, the instructions state: </a:t>
            </a:r>
            <a:r>
              <a:rPr lang="en-US" b="1" dirty="0">
                <a:effectLst/>
                <a:latin typeface="Calibri" panose="020F0502020204030204" pitchFamily="34" charset="0"/>
                <a:ea typeface="Calibri" panose="020F0502020204030204" pitchFamily="34" charset="0"/>
                <a:cs typeface="Arial" panose="020B0604020202020204" pitchFamily="34" charset="0"/>
              </a:rPr>
              <a:t>Does the applicant’s treating outside provider recommend applicant to enter Job Corps?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Calibri" panose="020F0502020204030204" pitchFamily="34" charset="0"/>
                <a:ea typeface="Calibri" panose="020F0502020204030204" pitchFamily="34" charset="0"/>
                <a:cs typeface="Arial" panose="020B0604020202020204" pitchFamily="34" charset="0"/>
              </a:rPr>
              <a:t>This question refers to the last question of every CCMP, shown here in the red box.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Specifically it states: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In your professional opinion, are the applicant’s symptoms and behaviors sufficiently well-managed and are expected to remain stable enough to participate in the Job Corps program with limited supervision after the training day and on weekends?    ☐ Yes</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 No  Please explain.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Just above the question shaded in gray is a brief description of Job Corps to provide some context for the question because there are a lot of misconceptions among providers and those in the community about what Job Corps is and what centers can provide.</a:t>
            </a:r>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2327716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Calibri" panose="020F0502020204030204" pitchFamily="34" charset="0"/>
                <a:ea typeface="Times New Roman" panose="02020603050405020304" pitchFamily="18" charset="0"/>
                <a:cs typeface="Arial" panose="020B0604020202020204" pitchFamily="34" charset="0"/>
              </a:rPr>
              <a:t>To complete this section, there are 4 checkboxes for you to choose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normalizeH="0" baseline="0" dirty="0">
              <a:ln>
                <a:noFill/>
              </a:ln>
              <a:solidFill>
                <a:schemeClr val="tx1"/>
              </a:solidFill>
              <a:effectLst/>
              <a:latin typeface="+mn-lt"/>
              <a:ea typeface="Times New Roman" panose="02020603050405020304" pitchFamily="18" charset="0"/>
            </a:endParaRP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Yes</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 Which you would mark if on that last question of the CCMP, the provider marked “yes” </a:t>
            </a:r>
            <a:endParaRPr kumimoji="0" lang="en-US" altLang="en-US" b="0" i="0" u="none" strike="noStrike" cap="none" normalizeH="0" baseline="0" dirty="0">
              <a:ln>
                <a:noFill/>
              </a:ln>
              <a:solidFill>
                <a:schemeClr val="tx1"/>
              </a:solidFill>
              <a:effectLst/>
              <a:latin typeface="+mn-lt"/>
            </a:endParaRP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No</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 Provider marked “no”</a:t>
            </a:r>
            <a:endParaRPr kumimoji="0" lang="en-US" altLang="en-US" b="0" i="0" u="none" strike="noStrike" cap="none" normalizeH="0" baseline="0" dirty="0">
              <a:ln>
                <a:noFill/>
              </a:ln>
              <a:solidFill>
                <a:schemeClr val="tx1"/>
              </a:solidFill>
              <a:effectLst/>
              <a:latin typeface="+mn-lt"/>
            </a:endParaRP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Provider unable to provide recommendation</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(explain below)</a:t>
            </a:r>
          </a:p>
          <a:p>
            <a:pPr marL="862013" marR="0" lvl="0" indent="-455613" algn="l" defTabSz="914400" rtl="0" eaLnBrk="0" fontAlgn="base" latinLnBrk="0" hangingPunct="0">
              <a:lnSpc>
                <a:spcPct val="90000"/>
              </a:lnSpc>
              <a:spcBef>
                <a:spcPct val="0"/>
              </a:spcBef>
              <a:spcAft>
                <a:spcPct val="0"/>
              </a:spcAft>
              <a:buClrTx/>
              <a:buSzPct val="120000"/>
              <a:buFont typeface="Arial" panose="020B0604020202020204" pitchFamily="34" charset="0"/>
              <a:buChar char="•"/>
              <a:tabLst/>
              <a:defRPr/>
            </a:pPr>
            <a:r>
              <a:rPr kumimoji="0" lang="en-US" altLang="en-US" b="1" i="0" u="none" strike="noStrike" cap="none" normalizeH="0" baseline="0" dirty="0">
                <a:ln>
                  <a:noFill/>
                </a:ln>
                <a:solidFill>
                  <a:schemeClr val="tx1"/>
                </a:solidFill>
                <a:effectLst/>
                <a:latin typeface="+mn-lt"/>
                <a:ea typeface="Times New Roman" panose="02020603050405020304" pitchFamily="18" charset="0"/>
              </a:rPr>
              <a:t>Not applicable</a:t>
            </a:r>
            <a:r>
              <a:rPr kumimoji="0" lang="en-US" altLang="en-US" b="0" i="0" u="none" strike="noStrike" cap="none" normalizeH="0" baseline="0" dirty="0">
                <a:ln>
                  <a:noFill/>
                </a:ln>
                <a:solidFill>
                  <a:schemeClr val="tx1"/>
                </a:solidFill>
                <a:effectLst/>
                <a:latin typeface="+mn-lt"/>
                <a:ea typeface="Times New Roman" panose="02020603050405020304" pitchFamily="18" charset="0"/>
              </a:rPr>
              <a:t> = No CCMP provided</a:t>
            </a:r>
            <a:endParaRPr kumimoji="0" lang="en-US" altLang="en-US" b="0" i="0" u="none" strike="noStrike" cap="none" normalizeH="0" baseline="0" dirty="0">
              <a:ln>
                <a:noFill/>
              </a:ln>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cap="none" normalizeH="0" baseline="0" dirty="0">
                <a:ln>
                  <a:noFill/>
                </a:ln>
                <a:solidFill>
                  <a:schemeClr val="tx1"/>
                </a:solidFill>
                <a:effectLst/>
                <a:latin typeface="+mn-lt"/>
                <a:ea typeface="Times New Roman" panose="02020603050405020304" pitchFamily="18" charset="0"/>
              </a:rPr>
              <a:t>Note that </a:t>
            </a:r>
            <a:r>
              <a:rPr kumimoji="0" lang="en-US" altLang="en-US" b="1" i="0" u="none" strike="noStrike" cap="none" normalizeH="0" baseline="0" dirty="0">
                <a:ln>
                  <a:noFill/>
                </a:ln>
                <a:solidFill>
                  <a:schemeClr val="tx1"/>
                </a:solidFill>
                <a:effectLst/>
                <a:latin typeface="+mn-lt"/>
                <a:ea typeface="Times New Roman" panose="02020603050405020304" pitchFamily="18" charset="0"/>
              </a:rPr>
              <a:t>a box must be checked even if there is no CCMP in the e-Folder.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2384916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effectLst/>
                <a:latin typeface="+mn-lt"/>
                <a:ea typeface="Times New Roman" panose="02020603050405020304" pitchFamily="18" charset="0"/>
              </a:rPr>
              <a:t>You may be wondering when you would check the box for “</a:t>
            </a:r>
            <a:r>
              <a:rPr lang="en-US" sz="1200" dirty="0">
                <a:effectLst/>
                <a:latin typeface="Calibri" panose="020F0502020204030204" pitchFamily="34" charset="0"/>
                <a:ea typeface="Times New Roman" panose="02020603050405020304" pitchFamily="18" charset="0"/>
              </a:rPr>
              <a:t>provider unable to provide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There are at least 3 situations when you would check this:</a:t>
            </a:r>
          </a:p>
          <a:p>
            <a:pPr marL="342900" marR="0" lvl="0" indent="-342900" algn="l" defTabSz="914400" rtl="0" eaLnBrk="0" fontAlgn="base" latinLnBrk="0" hangingPunct="0">
              <a:spcBef>
                <a:spcPct val="0"/>
              </a:spcBef>
              <a:spcAft>
                <a:spcPts val="2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Tenorite"/>
                <a:ea typeface="Times New Roman" panose="02020603050405020304" pitchFamily="18" charset="0"/>
                <a:cs typeface="+mn-cs"/>
              </a:rPr>
              <a:t>There is </a:t>
            </a:r>
            <a:r>
              <a:rPr kumimoji="0" lang="en-US" altLang="en-US" sz="1200" b="1" i="0" u="none" strike="noStrike" kern="1200" cap="none" spc="0" normalizeH="0" baseline="0" noProof="0" dirty="0">
                <a:ln>
                  <a:noFill/>
                </a:ln>
                <a:effectLst/>
                <a:uLnTx/>
                <a:uFillTx/>
                <a:latin typeface="Tenorite"/>
                <a:ea typeface="Times New Roman" panose="02020603050405020304" pitchFamily="18" charset="0"/>
                <a:cs typeface="+mn-cs"/>
              </a:rPr>
              <a:t>no response </a:t>
            </a:r>
            <a:r>
              <a:rPr kumimoji="0" lang="en-US" altLang="en-US" sz="1200" b="0" i="0" u="none" strike="noStrike" kern="1200" cap="none" spc="0" normalizeH="0" baseline="0" noProof="0" dirty="0">
                <a:ln>
                  <a:noFill/>
                </a:ln>
                <a:effectLst/>
                <a:uLnTx/>
                <a:uFillTx/>
                <a:latin typeface="Tenorite"/>
                <a:ea typeface="Times New Roman" panose="02020603050405020304" pitchFamily="18" charset="0"/>
                <a:cs typeface="+mn-cs"/>
              </a:rPr>
              <a:t>to the last question (left blank or omitted).</a:t>
            </a:r>
          </a:p>
          <a:p>
            <a:pPr marL="342900" marR="0" lvl="0" indent="-342900" algn="l" defTabSz="914400" rtl="0" eaLnBrk="0" fontAlgn="base" latinLnBrk="0" hangingPunct="0">
              <a:spcBef>
                <a:spcPct val="0"/>
              </a:spcBef>
              <a:spcAft>
                <a:spcPts val="200"/>
              </a:spcAft>
              <a:buClrTx/>
              <a:buSzTx/>
              <a:buFont typeface="Arial" panose="020B0604020202020204" pitchFamily="34" charset="0"/>
              <a:buChar char="•"/>
              <a:tabLst/>
              <a:defRPr/>
            </a:pPr>
            <a:r>
              <a:rPr lang="en-US" altLang="en-US" sz="1200" dirty="0">
                <a:latin typeface="Tenorite"/>
                <a:ea typeface="Times New Roman" panose="02020603050405020304" pitchFamily="18" charset="0"/>
              </a:rPr>
              <a:t>Provider writes in a response like </a:t>
            </a:r>
            <a:r>
              <a:rPr kumimoji="0" lang="en-US" altLang="en-US" sz="1200" b="1" i="0" u="none" strike="noStrike" kern="1200" cap="none" spc="0" normalizeH="0" baseline="0" noProof="0" dirty="0">
                <a:ln>
                  <a:noFill/>
                </a:ln>
                <a:effectLst/>
                <a:uLnTx/>
                <a:uFillTx/>
                <a:latin typeface="Tenorite"/>
                <a:ea typeface="Times New Roman" panose="02020603050405020304" pitchFamily="18" charset="0"/>
                <a:cs typeface="+mn-cs"/>
              </a:rPr>
              <a:t>“unsure.”</a:t>
            </a:r>
          </a:p>
          <a:p>
            <a:pPr marL="342900" marR="0" lvl="0" indent="-342900" algn="l" defTabSz="914400" rtl="0" eaLnBrk="0" fontAlgn="base" latinLnBrk="0" hangingPunct="0">
              <a:spcBef>
                <a:spcPct val="0"/>
              </a:spcBef>
              <a:spcAft>
                <a:spcPts val="200"/>
              </a:spcAft>
              <a:buClrTx/>
              <a:buSzTx/>
              <a:buFont typeface="Arial" panose="020B0604020202020204" pitchFamily="34" charset="0"/>
              <a:buChar char="•"/>
              <a:tabLst/>
              <a:defRPr/>
            </a:pPr>
            <a:r>
              <a:rPr lang="en-US" altLang="en-US" sz="1200" dirty="0">
                <a:latin typeface="Tenorite"/>
                <a:ea typeface="Times New Roman" panose="02020603050405020304" pitchFamily="18" charset="0"/>
              </a:rPr>
              <a:t>The provider sent a letter or memo rather than a CCMP, so there is no yes or no to the question of entering Job Corps</a:t>
            </a:r>
          </a:p>
          <a:p>
            <a:pPr marL="0" marR="0" lvl="0" indent="0" algn="l" defTabSz="914400" rtl="0" eaLnBrk="0" fontAlgn="base" latinLnBrk="0" hangingPunct="0">
              <a:lnSpc>
                <a:spcPct val="90000"/>
              </a:lnSpc>
              <a:spcBef>
                <a:spcPct val="0"/>
              </a:spcBef>
              <a:spcAft>
                <a:spcPct val="0"/>
              </a:spcAft>
              <a:buClrTx/>
              <a:buSzTx/>
              <a:buFontTx/>
              <a:buNone/>
              <a:tabLst/>
            </a:pPr>
            <a:endParaRPr kumimoji="0" lang="en-US" altLang="en-US" sz="1200" b="0" i="0" u="none" strike="noStrike" cap="none" normalizeH="0" baseline="0" dirty="0">
              <a:ln>
                <a:noFill/>
              </a:ln>
              <a:effectLst/>
              <a:latin typeface="+mn-lt"/>
              <a:ea typeface="Times New Roman" panose="02020603050405020304" pitchFamily="18" charset="0"/>
            </a:endParaRPr>
          </a:p>
          <a:p>
            <a:pPr marL="0" marR="0" lvl="0" indent="0" algn="l" defTabSz="914400" rtl="0" eaLnBrk="0" fontAlgn="base" latinLnBrk="0" hangingPunct="0">
              <a:lnSpc>
                <a:spcPct val="90000"/>
              </a:lnSpc>
              <a:spcBef>
                <a:spcPct val="0"/>
              </a:spcBef>
              <a:spcAft>
                <a:spcPct val="0"/>
              </a:spcAft>
              <a:buClrTx/>
              <a:buSzTx/>
              <a:buFontTx/>
              <a:buNone/>
              <a:tabLst/>
            </a:pPr>
            <a:r>
              <a:rPr kumimoji="0" lang="en-US" altLang="en-US" sz="1200" b="0" i="0" u="none" strike="noStrike" cap="none" normalizeH="0" baseline="0" dirty="0">
                <a:ln>
                  <a:noFill/>
                </a:ln>
                <a:effectLst/>
                <a:latin typeface="+mn-lt"/>
                <a:ea typeface="Times New Roman" panose="02020603050405020304" pitchFamily="18" charset="0"/>
              </a:rPr>
              <a:t>For the explanation section, write something like:</a:t>
            </a:r>
            <a:endParaRPr kumimoji="0" lang="en-US" altLang="en-US" sz="1200" b="0" i="0" u="none" strike="noStrike" cap="none" normalizeH="0" baseline="0" dirty="0">
              <a:ln>
                <a:noFill/>
              </a:ln>
              <a:effectLst/>
              <a:latin typeface="+mn-lt"/>
            </a:endParaRPr>
          </a:p>
          <a:p>
            <a:pPr marL="171450" marR="0" lvl="0" indent="-1714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altLang="en-US" sz="1200" b="0" i="1" u="none" strike="noStrike" cap="none" normalizeH="0" baseline="0" dirty="0">
                <a:ln>
                  <a:noFill/>
                </a:ln>
                <a:effectLst/>
                <a:latin typeface="+mn-lt"/>
                <a:ea typeface="Times New Roman" panose="02020603050405020304" pitchFamily="18" charset="0"/>
              </a:rPr>
              <a:t>  “Recommendation question was left blank.”</a:t>
            </a:r>
            <a:endParaRPr kumimoji="0" lang="en-US" altLang="en-US" sz="1200" b="0" i="0" u="none" strike="noStrike" kern="1200" cap="none" spc="0" normalizeH="0" baseline="0" dirty="0">
              <a:ln>
                <a:noFill/>
              </a:ln>
              <a:effectLst/>
              <a:uLnTx/>
              <a:uFillTx/>
              <a:latin typeface="+mn-lt"/>
              <a:ea typeface="+mn-ea"/>
              <a:cs typeface="+mn-cs"/>
            </a:endParaRPr>
          </a:p>
          <a:p>
            <a:pPr marL="171450" marR="0" lvl="0" indent="-1714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altLang="en-US" sz="1200" b="0" i="1" u="none" strike="noStrike" kern="1200" cap="none" spc="0" normalizeH="0" baseline="0" noProof="0" dirty="0">
                <a:ln>
                  <a:noFill/>
                </a:ln>
                <a:effectLst/>
                <a:uLnTx/>
                <a:uFillTx/>
                <a:latin typeface="Tenorite"/>
                <a:ea typeface="Times New Roman" panose="02020603050405020304" pitchFamily="18" charset="0"/>
                <a:cs typeface="+mn-cs"/>
              </a:rPr>
              <a:t>  “Provider did not check a box and wrote in ‘unsure’.”</a:t>
            </a:r>
          </a:p>
          <a:p>
            <a:pPr marL="171450" marR="0" lvl="0" indent="-1714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200" b="0" i="1" u="none" strike="noStrike" kern="1200" cap="none" spc="0" normalizeH="0" baseline="0" noProof="0" dirty="0">
                <a:ln>
                  <a:noFill/>
                </a:ln>
                <a:effectLst/>
                <a:uLnTx/>
                <a:uFillTx/>
                <a:latin typeface="Tenorite"/>
                <a:ea typeface="+mn-ea"/>
                <a:cs typeface="+mn-cs"/>
              </a:rPr>
              <a:t>  ”Provider provided a letter rather than a CCMP.”</a:t>
            </a:r>
            <a:endParaRPr lang="en-US" sz="12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dirty="0"/>
          </a:p>
        </p:txBody>
      </p:sp>
    </p:spTree>
    <p:extLst>
      <p:ext uri="{BB962C8B-B14F-4D97-AF65-F5344CB8AC3E}">
        <p14:creationId xmlns:p14="http://schemas.microsoft.com/office/powerpoint/2010/main" val="1420571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made a selection, you move on to the second section, where you provide a s</a:t>
            </a:r>
            <a:r>
              <a:rPr lang="en-US" sz="1200" dirty="0">
                <a:effectLst/>
                <a:ea typeface="Times New Roman" panose="02020603050405020304" pitchFamily="18" charset="0"/>
              </a:rPr>
              <a:t>ummary of the CCMP form or other provider document. </a:t>
            </a:r>
          </a:p>
          <a:p>
            <a:endParaRPr lang="en-US" sz="1200" dirty="0">
              <a:effectLst/>
              <a:ea typeface="Times New Roman" panose="02020603050405020304" pitchFamily="18" charset="0"/>
            </a:endParaRPr>
          </a:p>
          <a:p>
            <a:r>
              <a:rPr lang="en-US" sz="1200" dirty="0">
                <a:effectLst/>
                <a:ea typeface="Times New Roman" panose="02020603050405020304" pitchFamily="18" charset="0"/>
              </a:rPr>
              <a:t>Again, we recommend using bullets to summarize the relevant information in the CCMP. I’ll show you an example in a moment.</a:t>
            </a:r>
          </a:p>
          <a:p>
            <a:endParaRPr lang="en-US" sz="1200" dirty="0">
              <a:effectLst/>
              <a:ea typeface="Times New Roman" panose="02020603050405020304" pitchFamily="18" charset="0"/>
            </a:endParaRPr>
          </a:p>
          <a:p>
            <a:r>
              <a:rPr lang="en-US" sz="1200" dirty="0">
                <a:effectLst/>
                <a:ea typeface="Times New Roman" panose="02020603050405020304" pitchFamily="18" charset="0"/>
              </a:rPr>
              <a:t>Remember that a letter, memo or any other kind of narrative document </a:t>
            </a:r>
            <a:r>
              <a:rPr lang="en-US" sz="1200" dirty="0"/>
              <a:t>from a provider should be treated the same as a CCMP and summarized in this section. </a:t>
            </a:r>
            <a:endParaRPr lang="en-US" sz="1200"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35</a:t>
            </a:fld>
            <a:endParaRPr lang="en-US" dirty="0"/>
          </a:p>
        </p:txBody>
      </p:sp>
    </p:spTree>
    <p:extLst>
      <p:ext uri="{BB962C8B-B14F-4D97-AF65-F5344CB8AC3E}">
        <p14:creationId xmlns:p14="http://schemas.microsoft.com/office/powerpoint/2010/main" val="1329805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an example of a CCMP Summary. I just included the first few questions in this screenshot so that we can read it better. In your summaries, you’ll include all the relevant information from the provider.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 tip to help you complete this section more quickly, is to use the document called “AFR Tools- Form 2-05 HCNA Template Items,” which has stems for all the questions on the CCMP. You can then copy and paste this into the HCNA rather than typing them out every time. </a:t>
            </a:r>
          </a:p>
        </p:txBody>
      </p:sp>
      <p:sp>
        <p:nvSpPr>
          <p:cNvPr id="4" name="Slide Number Placeholder 3"/>
          <p:cNvSpPr>
            <a:spLocks noGrp="1"/>
          </p:cNvSpPr>
          <p:nvPr>
            <p:ph type="sldNum" sz="quarter" idx="5"/>
          </p:nvPr>
        </p:nvSpPr>
        <p:spPr/>
        <p:txBody>
          <a:bodyPr/>
          <a:lstStyle/>
          <a:p>
            <a:fld id="{F97DC217-DF71-1A49-B3EA-559F1F43B0FF}" type="slidenum">
              <a:rPr lang="en-US" smtClean="0"/>
              <a:t>36</a:t>
            </a:fld>
            <a:endParaRPr lang="en-US" dirty="0"/>
          </a:p>
        </p:txBody>
      </p:sp>
    </p:spTree>
    <p:extLst>
      <p:ext uri="{BB962C8B-B14F-4D97-AF65-F5344CB8AC3E}">
        <p14:creationId xmlns:p14="http://schemas.microsoft.com/office/powerpoint/2010/main" val="3228468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part of the CCMP section instructs, “</a:t>
            </a:r>
            <a:r>
              <a:rPr lang="en-US" sz="1200" b="0" dirty="0">
                <a:effectLst/>
                <a:latin typeface="Calibri" panose="020F0502020204030204" pitchFamily="34" charset="0"/>
                <a:ea typeface="Times New Roman" panose="02020603050405020304" pitchFamily="18" charset="0"/>
              </a:rPr>
              <a:t>If the provider recommends the applicant for Job Corps</a:t>
            </a:r>
            <a:r>
              <a:rPr lang="en-US" sz="1200" b="0" i="1" dirty="0">
                <a:effectLst/>
                <a:latin typeface="Calibri" panose="020F0502020204030204" pitchFamily="34" charset="0"/>
                <a:ea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rPr>
              <a:t>(by marking the “yes” box for the last question of the CCMP), </a:t>
            </a:r>
            <a:r>
              <a:rPr lang="en-US" sz="1200" b="1" u="sng" dirty="0">
                <a:effectLst/>
                <a:latin typeface="Calibri" panose="020F0502020204030204" pitchFamily="34" charset="0"/>
                <a:ea typeface="Times New Roman" panose="02020603050405020304" pitchFamily="18" charset="0"/>
              </a:rPr>
              <a:t>then contacting</a:t>
            </a:r>
            <a:r>
              <a:rPr lang="en-US" sz="1200" b="1" i="1" u="sng" dirty="0">
                <a:effectLst/>
                <a:latin typeface="Calibri" panose="020F0502020204030204" pitchFamily="34" charset="0"/>
                <a:ea typeface="Times New Roman" panose="02020603050405020304" pitchFamily="18" charset="0"/>
              </a:rPr>
              <a:t> </a:t>
            </a:r>
            <a:r>
              <a:rPr lang="en-US" sz="1200" b="1" u="sng" dirty="0">
                <a:effectLst/>
                <a:latin typeface="Calibri" panose="020F0502020204030204" pitchFamily="34" charset="0"/>
                <a:ea typeface="Times New Roman" panose="02020603050405020304" pitchFamily="18" charset="0"/>
              </a:rPr>
              <a:t>the CCMP provider to discuss their recommendation is required</a:t>
            </a:r>
            <a:r>
              <a:rPr lang="en-US" sz="1200" u="sng" dirty="0">
                <a:effectLst/>
                <a:latin typeface="Calibri" panose="020F0502020204030204" pitchFamily="34" charset="0"/>
                <a:ea typeface="Times New Roman" panose="02020603050405020304" pitchFamily="18" charset="0"/>
              </a:rPr>
              <a:t>.</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You’ll need to make at least 2 attempts to contact the provider. And then include a summary of your discussion with the provider, or document these 2 attempts in this section.  </a:t>
            </a:r>
          </a:p>
          <a:p>
            <a:pPr marL="0" marR="0">
              <a:lnSpc>
                <a:spcPct val="107000"/>
              </a:lnSpc>
              <a:spcBef>
                <a:spcPts val="0"/>
              </a:spcBef>
              <a:spcAft>
                <a:spcPts val="800"/>
              </a:spcAft>
            </a:pPr>
            <a:endParaRPr lang="en-US" sz="1800" strike="sng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strike="noStrike" kern="100" dirty="0">
                <a:effectLst/>
                <a:latin typeface="Calibri" panose="020F0502020204030204" pitchFamily="34" charset="0"/>
                <a:ea typeface="Calibri" panose="020F0502020204030204" pitchFamily="34" charset="0"/>
                <a:cs typeface="Times New Roman" panose="02020603050405020304" pitchFamily="18" charset="0"/>
              </a:rPr>
              <a:t>What is the purpose of contacting the provider? The purpose is two-fold:</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is to provide education about Job Corps and discuss the provider’s recommendation. You will want to inform them about the limited mental health services available to students in an EAP model and share whether or not community mental health services are available in your area. You will want to provide education about the limited supervision for medication administration and activities of daily living (ADLs). And then ask if based on this information you have provided about Job Corps, would the provider still recommend the applicant for the program?</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want to clarify or get more information about unclear or one-word responses on CCMP, particularly how stable the applicant’s current symptoms are, prognosis with and without treatment, and ongoing treatment needs. Be sure to ask about any restrictions/limitations and accommodation recommendations.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purpose is not necessarily to get the provider to change his/her mind. It’s OK if the provider still recommends the applicant for Job Corps after your brief discussion. The point is that your recommendation conflicts with that of the provider, and you reached out to get a better understanding of why this might be the case.</a:t>
            </a:r>
          </a:p>
        </p:txBody>
      </p:sp>
      <p:sp>
        <p:nvSpPr>
          <p:cNvPr id="4" name="Slide Number Placeholder 3"/>
          <p:cNvSpPr>
            <a:spLocks noGrp="1"/>
          </p:cNvSpPr>
          <p:nvPr>
            <p:ph type="sldNum" sz="quarter" idx="5"/>
          </p:nvPr>
        </p:nvSpPr>
        <p:spPr/>
        <p:txBody>
          <a:bodyPr/>
          <a:lstStyle/>
          <a:p>
            <a:fld id="{F97DC217-DF71-1A49-B3EA-559F1F43B0FF}" type="slidenum">
              <a:rPr lang="en-US" smtClean="0"/>
              <a:t>37</a:t>
            </a:fld>
            <a:endParaRPr lang="en-US" dirty="0"/>
          </a:p>
        </p:txBody>
      </p:sp>
    </p:spTree>
    <p:extLst>
      <p:ext uri="{BB962C8B-B14F-4D97-AF65-F5344CB8AC3E}">
        <p14:creationId xmlns:p14="http://schemas.microsoft.com/office/powerpoint/2010/main" val="1369908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2 examples – the first is one where the CMHC was able to reach the provider and have a conversation. </a:t>
            </a:r>
          </a:p>
          <a:p>
            <a:endParaRPr lang="en-US" dirty="0"/>
          </a:p>
          <a:p>
            <a:r>
              <a:rPr lang="en-US" dirty="0"/>
              <a:t>The second box shows a situation in which the CMHC was unable to get in contact with the provider and you can see that they documented their two attempts to do so here. </a:t>
            </a:r>
          </a:p>
        </p:txBody>
      </p:sp>
      <p:sp>
        <p:nvSpPr>
          <p:cNvPr id="4" name="Slide Number Placeholder 3"/>
          <p:cNvSpPr>
            <a:spLocks noGrp="1"/>
          </p:cNvSpPr>
          <p:nvPr>
            <p:ph type="sldNum" sz="quarter" idx="5"/>
          </p:nvPr>
        </p:nvSpPr>
        <p:spPr/>
        <p:txBody>
          <a:bodyPr/>
          <a:lstStyle/>
          <a:p>
            <a:fld id="{F97DC217-DF71-1A49-B3EA-559F1F43B0FF}" type="slidenum">
              <a:rPr lang="en-US" smtClean="0"/>
              <a:t>38</a:t>
            </a:fld>
            <a:endParaRPr lang="en-US" dirty="0"/>
          </a:p>
        </p:txBody>
      </p:sp>
    </p:spTree>
    <p:extLst>
      <p:ext uri="{BB962C8B-B14F-4D97-AF65-F5344CB8AC3E}">
        <p14:creationId xmlns:p14="http://schemas.microsoft.com/office/powerpoint/2010/main" val="3083804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4</a:t>
            </a:r>
            <a:r>
              <a:rPr lang="en-US" baseline="30000" dirty="0"/>
              <a:t>th</a:t>
            </a:r>
            <a:r>
              <a:rPr lang="en-US" dirty="0"/>
              <a:t> and final section of Question 1A is the Applicant Interview Summary. The instructions state: </a:t>
            </a:r>
            <a:r>
              <a:rPr lang="en-US" b="1" dirty="0">
                <a:effectLst/>
                <a:latin typeface="Times New Roman" panose="02020603050405020304" pitchFamily="18" charset="0"/>
                <a:ea typeface="Calibri" panose="020F0502020204030204" pitchFamily="34" charset="0"/>
              </a:rPr>
              <a:t>Please include current impressions from clinical interview. This may include, but not be limited to, a mini mental status exam, current level of functioning, and areas of strengths and weaknesses.</a:t>
            </a:r>
            <a:r>
              <a:rPr lang="en-US" dirty="0">
                <a:effectLst/>
              </a:rPr>
              <a:t> This section is where the information that you compiled in the clinical interview goes. </a:t>
            </a:r>
            <a:endParaRPr lang="en-US" dirty="0"/>
          </a:p>
          <a:p>
            <a:endParaRPr lang="en-US" dirty="0"/>
          </a:p>
          <a:p>
            <a:r>
              <a:rPr lang="en-US" dirty="0"/>
              <a:t>We’re not going to review any example interview summaries today, but there are several different examples available on the AFR webpage for you to check out. </a:t>
            </a:r>
          </a:p>
          <a:p>
            <a:endParaRPr lang="en-US" dirty="0"/>
          </a:p>
          <a:p>
            <a:r>
              <a:rPr lang="en-US" dirty="0"/>
              <a:t>Instead, we’re going to review a few recommendations to guide your completion of this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mn-ea"/>
                <a:cs typeface="+mn-cs"/>
              </a:rPr>
              <a:t>As with the other sections so far, you can use bullet points to summarize your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trike="noStrike" dirty="0">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dirty="0">
                <a:effectLst/>
                <a:latin typeface="+mn-lt"/>
                <a:ea typeface="+mn-ea"/>
                <a:cs typeface="+mn-cs"/>
              </a:rPr>
              <a:t>You may also want to use headers to break the interview into sections. Our examples show the information separated into the categories of Behavioral Observations/Mental Status Exam and Interview Content Summary.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mn-ea"/>
                <a:cs typeface="+mn-cs"/>
              </a:rPr>
              <a:t>You want to </a:t>
            </a:r>
            <a:r>
              <a:rPr lang="en-US" b="1" dirty="0">
                <a:effectLst/>
                <a:latin typeface="+mn-lt"/>
                <a:ea typeface="+mn-ea"/>
                <a:cs typeface="+mn-cs"/>
              </a:rPr>
              <a:t>focus the interview summary on your observations </a:t>
            </a:r>
            <a:r>
              <a:rPr lang="en-US" dirty="0">
                <a:effectLst/>
                <a:latin typeface="+mn-lt"/>
                <a:ea typeface="+mn-ea"/>
                <a:cs typeface="+mn-cs"/>
              </a:rPr>
              <a:t>(mental status exam) of the applicant during the interview and on </a:t>
            </a:r>
            <a:r>
              <a:rPr lang="en-US" b="1" dirty="0">
                <a:effectLst/>
                <a:latin typeface="+mn-lt"/>
                <a:ea typeface="+mn-ea"/>
                <a:cs typeface="+mn-cs"/>
              </a:rPr>
              <a:t>any current functional limitations, symptoms and behaviors </a:t>
            </a:r>
            <a:r>
              <a:rPr lang="en-US" dirty="0">
                <a:effectLst/>
                <a:latin typeface="+mn-lt"/>
                <a:ea typeface="+mn-ea"/>
                <a:cs typeface="+mn-cs"/>
              </a:rPr>
              <a:t>that were reported by the applicant and/or other interview participant. This is the most important information from the interview.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mn-lt"/>
                <a:ea typeface="+mn-ea"/>
                <a:cs typeface="+mn-cs"/>
              </a:rPr>
              <a:t>It’s recommended that you utilize the sample applicant interview questions for your clinical interviews. However, if you use nothing else from this document, I really encourage you to use the table, which is question #13, for 2 reasons: </a:t>
            </a:r>
          </a:p>
          <a:p>
            <a:pPr marL="523875" lvl="1" indent="-228600">
              <a:buFont typeface="+mj-lt"/>
              <a:buAutoNum type="arabicPeriod"/>
            </a:pPr>
            <a:r>
              <a:rPr lang="en-US" dirty="0"/>
              <a:t>Asking an applicant specific questions tends to elicit more information than asking them about general symptoms associated with a condition. We’ve seen HCNAs where the applicant denied all symptoms, but then provided answers to these behavioral questions that indicated a high level of symptoms that were occurring frequently. </a:t>
            </a:r>
          </a:p>
          <a:p>
            <a:pPr marL="523875" lvl="1" indent="-228600">
              <a:buFont typeface="+mj-lt"/>
              <a:buAutoNum type="arabicPeriod"/>
            </a:pPr>
            <a:endParaRPr lang="en-US" dirty="0"/>
          </a:p>
          <a:p>
            <a:pPr marL="523875" lvl="1" indent="-228600">
              <a:buFont typeface="+mj-lt"/>
              <a:buAutoNum type="arabicPeriod"/>
            </a:pPr>
            <a:r>
              <a:rPr lang="en-US" dirty="0"/>
              <a:t>Another reason to use this table of questions, is that they were designed to help you answer question 2, which we will go to next.  </a:t>
            </a:r>
          </a:p>
        </p:txBody>
      </p:sp>
      <p:sp>
        <p:nvSpPr>
          <p:cNvPr id="4" name="Slide Number Placeholder 3"/>
          <p:cNvSpPr>
            <a:spLocks noGrp="1"/>
          </p:cNvSpPr>
          <p:nvPr>
            <p:ph type="sldNum" sz="quarter" idx="5"/>
          </p:nvPr>
        </p:nvSpPr>
        <p:spPr/>
        <p:txBody>
          <a:bodyPr/>
          <a:lstStyle/>
          <a:p>
            <a:fld id="{F97DC217-DF71-1A49-B3EA-559F1F43B0FF}" type="slidenum">
              <a:rPr lang="en-US" smtClean="0"/>
              <a:t>39</a:t>
            </a:fld>
            <a:endParaRPr lang="en-US" dirty="0"/>
          </a:p>
        </p:txBody>
      </p:sp>
    </p:spTree>
    <p:extLst>
      <p:ext uri="{BB962C8B-B14F-4D97-AF65-F5344CB8AC3E}">
        <p14:creationId xmlns:p14="http://schemas.microsoft.com/office/powerpoint/2010/main" val="121392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webinar will not cover absolutely everything that you need to know about AFR. This slides shows the key PRH policies related to AFR that you need to be familiar with.  And again,  when you download the presentation and put in slide show mode - these are live links to take you to these policies for both Applicant File Review listed on the top of the slide and the Disability Program on the bottom. </a:t>
            </a:r>
          </a:p>
          <a:p>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4</a:t>
            </a:fld>
            <a:endParaRPr lang="en-US"/>
          </a:p>
        </p:txBody>
      </p:sp>
    </p:spTree>
    <p:extLst>
      <p:ext uri="{BB962C8B-B14F-4D97-AF65-F5344CB8AC3E}">
        <p14:creationId xmlns:p14="http://schemas.microsoft.com/office/powerpoint/2010/main" val="1186664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3863"/>
            <a:ext cx="5486400" cy="3086100"/>
          </a:xfrm>
        </p:spPr>
      </p:sp>
      <p:sp>
        <p:nvSpPr>
          <p:cNvPr id="3" name="Notes Placeholder 2"/>
          <p:cNvSpPr>
            <a:spLocks noGrp="1"/>
          </p:cNvSpPr>
          <p:nvPr>
            <p:ph type="body" idx="1"/>
          </p:nvPr>
        </p:nvSpPr>
        <p:spPr>
          <a:xfrm>
            <a:off x="685800" y="3853691"/>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Questions 2 and 3 are where you make the case for a recommendation of denial, and are the most important sections on the HCNA.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Question 2 is where you identify the current Barriers to Enrollment for the applicant. You will </a:t>
            </a:r>
            <a:r>
              <a:rPr lang="en-US" u="none" dirty="0">
                <a:effectLst/>
                <a:latin typeface="Calibri" panose="020F0502020204030204" pitchFamily="34" charset="0"/>
                <a:ea typeface="Times New Roman" panose="02020603050405020304" pitchFamily="18" charset="0"/>
              </a:rPr>
              <a:t>check the boxes that correspond to functional limitations, symptoms or behaviors that the applicant is currently experiencing or exhibiting that are barriers to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For each </a:t>
            </a:r>
            <a:r>
              <a:rPr lang="en-US" b="0" dirty="0"/>
              <a:t>identified functional limitation, symptom, or behavior, </a:t>
            </a:r>
            <a:r>
              <a:rPr lang="en-US" b="1" dirty="0"/>
              <a:t>there must be evidence to support it in Question 1A –</a:t>
            </a:r>
            <a:r>
              <a:rPr lang="en-US" b="0" dirty="0"/>
              <a:t> which includes the </a:t>
            </a:r>
            <a:r>
              <a:rPr lang="en-US" u="none" dirty="0">
                <a:effectLst/>
                <a:latin typeface="Calibri" panose="020F0502020204030204" pitchFamily="34" charset="0"/>
                <a:ea typeface="Times New Roman" panose="02020603050405020304" pitchFamily="18" charset="0"/>
              </a:rPr>
              <a:t>clinical interview summary, a CCMP, a conversation with a provider or in  </a:t>
            </a:r>
            <a:r>
              <a:rPr lang="en-US" b="1" u="sng" dirty="0">
                <a:effectLst/>
                <a:latin typeface="Calibri" panose="020F0502020204030204" pitchFamily="34" charset="0"/>
                <a:ea typeface="Times New Roman" panose="02020603050405020304" pitchFamily="18" charset="0"/>
              </a:rPr>
              <a:t>recent records</a:t>
            </a:r>
            <a:r>
              <a:rPr lang="en-US" b="0" u="none" dirty="0">
                <a:effectLst/>
                <a:latin typeface="Calibri" panose="020F0502020204030204" pitchFamily="34" charset="0"/>
                <a:ea typeface="Times New Roman" panose="02020603050405020304" pitchFamily="18" charset="0"/>
              </a:rPr>
              <a:t> </a:t>
            </a:r>
            <a:r>
              <a:rPr lang="en-US" b="0" dirty="0"/>
              <a:t>(medical/mental health, IEP, 504 Plan, etc.). So if stamina is a concern that is checked, someone should be able to go back to question 1A and find that concern noted somewhere in the records or your 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Remember that we only mark the current or recent functional limitations. Concerns from 2 or 3 years ago in an IEP or hospital discharge would not be considered recent and wouldn’t necessarily get recorded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You also only have to mark the concerns that are causing significant issues. If the applicant reports having a panic attack once in the last year, you likely wouldn’t mark that as a functional limitation.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effectLst/>
                <a:latin typeface="Calibri" panose="020F0502020204030204" pitchFamily="34" charset="0"/>
                <a:ea typeface="Times New Roman" panose="02020603050405020304" pitchFamily="18" charset="0"/>
              </a:rPr>
              <a:t>If the applicant reports symptoms or behaviors that do not fit into any of these categories provided, you should use one of the last two checkboxes on the list and then write in the symptoms or behaviors in space provided below the table. Remember that these last two options, uncontrolled symptoms/behaviors that interfere with functioning and “other” are only needed for those symptoms or behaviors that don’t fit into another category. Some times that you may use these are for concerns like impulsive behaviors, significant aggression or substance use, inappropriate sexual behaviors, psychosis and paranoia. If you select one of these choices, you must explain in the box below what the specific symptoms/behaviors are.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40</a:t>
            </a:fld>
            <a:endParaRPr lang="en-US" dirty="0"/>
          </a:p>
        </p:txBody>
      </p:sp>
    </p:spTree>
    <p:extLst>
      <p:ext uri="{BB962C8B-B14F-4D97-AF65-F5344CB8AC3E}">
        <p14:creationId xmlns:p14="http://schemas.microsoft.com/office/powerpoint/2010/main" val="148289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3725" y="306388"/>
            <a:ext cx="5486400" cy="3086100"/>
          </a:xfrm>
        </p:spPr>
      </p:sp>
      <p:sp>
        <p:nvSpPr>
          <p:cNvPr id="3" name="Notes Placeholder 2"/>
          <p:cNvSpPr>
            <a:spLocks noGrp="1"/>
          </p:cNvSpPr>
          <p:nvPr>
            <p:ph type="body" idx="1"/>
          </p:nvPr>
        </p:nvSpPr>
        <p:spPr>
          <a:xfrm>
            <a:off x="593725" y="3629841"/>
            <a:ext cx="5486400" cy="41033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you’re identified the barriers to enrollment in Question 2, then you move to identifying the healthcare management needs that the applicant has due to these symptoms and behaviors. </a:t>
            </a:r>
          </a:p>
          <a:p>
            <a:endParaRPr lang="en-US" dirty="0"/>
          </a:p>
          <a:p>
            <a:r>
              <a:rPr lang="en-US" dirty="0"/>
              <a:t>Question 3 asks, ”</a:t>
            </a:r>
            <a:r>
              <a:rPr lang="en-US"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What are the health care management needs of the individual that are barriers to enrollment or continued participation in Job Corps at this time?”</a:t>
            </a:r>
          </a:p>
          <a:p>
            <a:endParaRPr lang="en-US" b="1" dirty="0">
              <a:solidFill>
                <a:srgbClr val="000000"/>
              </a:solidFill>
              <a:effectLst/>
              <a:latin typeface="Calibri" panose="020F0502020204030204" pitchFamily="34" charset="0"/>
              <a:cs typeface="Arial" panose="020B0604020202020204" pitchFamily="34" charset="0"/>
            </a:endParaRPr>
          </a:p>
          <a:p>
            <a:r>
              <a:rPr lang="en-US" b="0" dirty="0">
                <a:solidFill>
                  <a:srgbClr val="000000"/>
                </a:solidFill>
                <a:effectLst/>
                <a:latin typeface="Calibri" panose="020F0502020204030204" pitchFamily="34" charset="0"/>
                <a:cs typeface="Arial" panose="020B0604020202020204" pitchFamily="34" charset="0"/>
              </a:rPr>
              <a:t>In this section, you simply check the boxes that correspond to the general category of healthcare management needs the applicant has. You may check 1 option, or there may be 2 or more that apply to the applicant’s situation. </a:t>
            </a:r>
          </a:p>
          <a:p>
            <a:endParaRPr lang="en-US" b="0" dirty="0">
              <a:solidFill>
                <a:srgbClr val="000000"/>
              </a:solidFill>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choices represent your recommendation(s) about the applicant’s current treatment needs. You want to think in terms of </a:t>
            </a:r>
            <a:r>
              <a:rPr lang="en-US" dirty="0"/>
              <a:t>what treatment or services would you recommend for this applicant if you were completing a mental health intake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checkboxes are just general categories of treatment. </a:t>
            </a:r>
            <a:r>
              <a:rPr lang="en-US" b="0" dirty="0"/>
              <a:t>For each checkbox, you will need to describe the treatment need more specifically in the Brief Narrative section. </a:t>
            </a:r>
          </a:p>
          <a:p>
            <a:endParaRPr lang="en-US" b="0" dirty="0"/>
          </a:p>
          <a:p>
            <a:r>
              <a:rPr lang="en-US" b="0" dirty="0"/>
              <a:t>You’ll note that the “other” option is last on this check list and should rarely, if ever, be used. You would only use it if the applicant requires a healthcare service or support that is not listed above and would then need to list what that type of service is. You do not use “other” to explain symptoms or concerns. </a:t>
            </a:r>
          </a:p>
        </p:txBody>
      </p:sp>
      <p:sp>
        <p:nvSpPr>
          <p:cNvPr id="4" name="Slide Number Placeholder 3"/>
          <p:cNvSpPr>
            <a:spLocks noGrp="1"/>
          </p:cNvSpPr>
          <p:nvPr>
            <p:ph type="sldNum" sz="quarter" idx="5"/>
          </p:nvPr>
        </p:nvSpPr>
        <p:spPr/>
        <p:txBody>
          <a:bodyPr/>
          <a:lstStyle/>
          <a:p>
            <a:fld id="{F97DC217-DF71-1A49-B3EA-559F1F43B0FF}" type="slidenum">
              <a:rPr lang="en-US" smtClean="0"/>
              <a:t>41</a:t>
            </a:fld>
            <a:endParaRPr lang="en-US" dirty="0"/>
          </a:p>
        </p:txBody>
      </p:sp>
    </p:spTree>
    <p:extLst>
      <p:ext uri="{BB962C8B-B14F-4D97-AF65-F5344CB8AC3E}">
        <p14:creationId xmlns:p14="http://schemas.microsoft.com/office/powerpoint/2010/main" val="510541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a Healthcare Management Needs box you might check and what you might write in the brief narrative section.  As the name implies, this narrative should be brief. Just explain what services or supports the applicant needs in a sentence or two. </a:t>
            </a:r>
          </a:p>
          <a:p>
            <a:endParaRPr lang="en-US" dirty="0"/>
          </a:p>
          <a:p>
            <a:r>
              <a:rPr lang="en-US" dirty="0"/>
              <a:t>The most commonly checked box is “Frequency and length of treatment.” This choice makes sense given that many applicants have a chronic history of mental health problems and are in need of ongoing treatment. In the narrative section, you would then explain what you mean by “frequency and length of treatment.” It could be that the applicant requires psychotherapy, it may be medication management plus therapy, or some other type of outpatient services. </a:t>
            </a:r>
          </a:p>
          <a:p>
            <a:endParaRPr lang="en-US" dirty="0"/>
          </a:p>
          <a:p>
            <a:r>
              <a:rPr lang="en-US" dirty="0"/>
              <a:t>The same goes with ”therapeutic milieu required,” which is probably the 2</a:t>
            </a:r>
            <a:r>
              <a:rPr lang="en-US" baseline="30000" dirty="0"/>
              <a:t>nd</a:t>
            </a:r>
            <a:r>
              <a:rPr lang="en-US" dirty="0"/>
              <a:t> most common box checked.  A therapeutic milieu could refer to inpatient hospitalization for symptom stabilization. It could mean a partial hospitalization program, residential treatment, or a dual-diagnosis program</a:t>
            </a:r>
            <a:r>
              <a:rPr lang="en-US" strike="noStrike" dirty="0"/>
              <a:t>. These are all just examples.</a:t>
            </a:r>
          </a:p>
          <a:p>
            <a:endParaRPr lang="en-US" dirty="0"/>
          </a:p>
          <a:p>
            <a:r>
              <a:rPr lang="en-US" dirty="0"/>
              <a:t>This section is not where you are recommending denial for the applicant, that comes later– just focus on what the current healthcare needs of the applicant are, not whether or not Job Corps can meet them. </a:t>
            </a:r>
          </a:p>
        </p:txBody>
      </p:sp>
      <p:sp>
        <p:nvSpPr>
          <p:cNvPr id="4" name="Slide Number Placeholder 3"/>
          <p:cNvSpPr>
            <a:spLocks noGrp="1"/>
          </p:cNvSpPr>
          <p:nvPr>
            <p:ph type="sldNum" sz="quarter" idx="5"/>
          </p:nvPr>
        </p:nvSpPr>
        <p:spPr/>
        <p:txBody>
          <a:bodyPr/>
          <a:lstStyle/>
          <a:p>
            <a:fld id="{987E711D-E72B-49DF-ABAE-62BC47AB744D}" type="slidenum">
              <a:rPr lang="en-US" smtClean="0"/>
              <a:t>42</a:t>
            </a:fld>
            <a:endParaRPr lang="en-US" dirty="0"/>
          </a:p>
        </p:txBody>
      </p:sp>
    </p:spTree>
    <p:extLst>
      <p:ext uri="{BB962C8B-B14F-4D97-AF65-F5344CB8AC3E}">
        <p14:creationId xmlns:p14="http://schemas.microsoft.com/office/powerpoint/2010/main" val="1338419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final tips about the Brief Narrative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rPr>
              <a:t>It should be completed using complete sentences rather than bullets.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cap="none" normalizeH="0" baseline="0" dirty="0">
                <a:ln>
                  <a:noFill/>
                </a:ln>
                <a:effectLst/>
                <a:latin typeface="+mn-lt"/>
                <a:ea typeface="Times New Roman" panose="02020603050405020304" pitchFamily="18" charset="0"/>
              </a:rPr>
              <a:t>If there is a CCMP in the e-Folder, </a:t>
            </a:r>
            <a:r>
              <a:rPr kumimoji="0" lang="en-US" altLang="en-US" sz="1200" b="1" i="0" u="sng" strike="noStrike" cap="none" normalizeH="0" baseline="0" dirty="0">
                <a:ln>
                  <a:noFill/>
                </a:ln>
                <a:effectLst/>
                <a:latin typeface="+mn-lt"/>
                <a:ea typeface="Times New Roman" panose="02020603050405020304" pitchFamily="18" charset="0"/>
              </a:rPr>
              <a:t>always include</a:t>
            </a:r>
            <a:r>
              <a:rPr kumimoji="0" lang="en-US" altLang="en-US" sz="1200" b="0" i="0" u="none" strike="noStrike" cap="none" normalizeH="0" baseline="0" dirty="0">
                <a:ln>
                  <a:noFill/>
                </a:ln>
                <a:effectLst/>
                <a:latin typeface="+mn-lt"/>
                <a:ea typeface="Times New Roman" panose="02020603050405020304" pitchFamily="18" charset="0"/>
              </a:rPr>
              <a:t> the provider’s recommendations for follow-up care and additional services. Which is marked with the green arrow in the screenshot on this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cap="none" normalizeH="0" baseline="0" dirty="0">
              <a:ln>
                <a:noFill/>
              </a:ln>
              <a:effectLst/>
              <a:latin typeface="+mn-lt"/>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cap="none" normalizeH="0" baseline="0" dirty="0">
                <a:ln>
                  <a:noFill/>
                </a:ln>
                <a:effectLst/>
                <a:latin typeface="+mn-lt"/>
                <a:ea typeface="Times New Roman" panose="02020603050405020304" pitchFamily="18" charset="0"/>
              </a:rPr>
              <a:t>There may also be relevant information in the restrictions/limitations section of the CCMP located right below the treatment recommendations, shown here with the blue arrow. If so, you can include that here. </a:t>
            </a:r>
            <a:endParaRPr kumimoji="0" lang="en-US" altLang="en-US" sz="1200" b="0" i="0" u="none" strike="noStrike" cap="none" normalizeH="0" baseline="0" dirty="0">
              <a:ln>
                <a:noFill/>
              </a:ln>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43</a:t>
            </a:fld>
            <a:endParaRPr lang="en-US" dirty="0"/>
          </a:p>
        </p:txBody>
      </p:sp>
    </p:spTree>
    <p:extLst>
      <p:ext uri="{BB962C8B-B14F-4D97-AF65-F5344CB8AC3E}">
        <p14:creationId xmlns:p14="http://schemas.microsoft.com/office/powerpoint/2010/main" val="1866920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042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In Question 4, you indicate your recommendation based on your clinical assessment of the applicant’s  health care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HCNA, there are 3 choices:</a:t>
            </a:r>
          </a:p>
          <a:p>
            <a:pPr marL="171450" indent="-171450">
              <a:buFont typeface="Arial" panose="020B0604020202020204" pitchFamily="34" charset="0"/>
              <a:buChar char="•"/>
            </a:pPr>
            <a:r>
              <a:rPr lang="en-US" dirty="0"/>
              <a:t>The applicant’s health care needs exceed the Job Corps Basic Health Care Responsibilities in Exhibit 2-4 (first checkbox)</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applicant’s health care needs do not exceed the Job Corps Basic Health Care Responsibilities in Exhibit 2-4 but they do require community support services which are not available near center. This is the second checkbox and is referred to as the “alternate center recommendation”, 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applicant’s health care needs do not exceed the Job Corps Basic Health Care Responsibilities in Exhibit 2-4 (third checkbox). This means that you are recommending enrollment for the applicant. Although this is an option on the form, please know that you do not need to complete an HCNA to document acceptance of the applicant. Another method, as we discussed earlier, will be much faster and more efficient.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If choice “b” is checked for </a:t>
            </a:r>
            <a:r>
              <a:rPr lang="en-US" sz="1200" dirty="0"/>
              <a:t>alternate center</a:t>
            </a:r>
            <a:r>
              <a:rPr lang="en-US" sz="1200" b="0" dirty="0"/>
              <a:t>, </a:t>
            </a:r>
            <a:r>
              <a:rPr lang="en-US" sz="1200" dirty="0"/>
              <a:t>question 7 must also be completed</a:t>
            </a:r>
            <a:r>
              <a:rPr lang="en-US" sz="1200" b="0" dirty="0"/>
              <a:t> and we’ll go over that at the very end. </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44</a:t>
            </a:fld>
            <a:endParaRPr lang="en-US" dirty="0"/>
          </a:p>
        </p:txBody>
      </p:sp>
    </p:spTree>
    <p:extLst>
      <p:ext uri="{BB962C8B-B14F-4D97-AF65-F5344CB8AC3E}">
        <p14:creationId xmlns:p14="http://schemas.microsoft.com/office/powerpoint/2010/main" val="843929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Question 5 has a “Yes/No” checkbox to identify whether the applicant is an individual with a disability. </a:t>
            </a:r>
          </a:p>
          <a:p>
            <a:pPr marL="171450" indent="-171450">
              <a:buFont typeface="Arial" panose="020B0604020202020204" pitchFamily="34" charset="0"/>
              <a:buChar char="•"/>
            </a:pPr>
            <a:r>
              <a:rPr lang="en-US" sz="1200" b="1" dirty="0"/>
              <a:t>If “Yes,” </a:t>
            </a:r>
            <a:r>
              <a:rPr lang="en-US" sz="1200" dirty="0"/>
              <a:t>proceed to Post-Health Care Needs Assessment Reasonable Accommodation Review.</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b="1" dirty="0"/>
              <a:t>If “No,” the applicant is not an individual with a disability, and you skip the Reasonable Accommodation Review portion of the form. </a:t>
            </a:r>
            <a:endParaRPr lang="en-US" sz="1200" dirty="0"/>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45</a:t>
            </a:fld>
            <a:endParaRPr lang="en-US" dirty="0"/>
          </a:p>
        </p:txBody>
      </p:sp>
    </p:spTree>
    <p:extLst>
      <p:ext uri="{BB962C8B-B14F-4D97-AF65-F5344CB8AC3E}">
        <p14:creationId xmlns:p14="http://schemas.microsoft.com/office/powerpoint/2010/main" val="904067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next step in the file review is the disability accommodation process or DAP. If an applicant is an individual with a disability, Job Corps must consider accommodations that may reduce or remove the barriers to enrollment in the program.</a:t>
            </a:r>
          </a:p>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L="0" marR="0" eaLnBrk="0" latinLnBrk="0" hangingPunct="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options for accommodations are broken into 3 categories:</a:t>
            </a:r>
          </a:p>
          <a:p>
            <a:pPr marL="171450" marR="0" indent="-171450" eaLnBrk="0" latinLnBrk="0" hangingPunct="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Reasonable accommodations</a:t>
            </a:r>
          </a:p>
          <a:p>
            <a:pPr marL="171450" marR="0" indent="-171450" eaLnBrk="0" latinLnBrk="0" hangingPunct="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Reasonable modification in policies, practices, and procedures</a:t>
            </a:r>
          </a:p>
          <a:p>
            <a:pPr marL="171450" marR="0" indent="-171450" eaLnBrk="0" latinLnBrk="0" hangingPunct="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Auxiliary aids and services, which includes effective communications</a:t>
            </a:r>
          </a:p>
          <a:p>
            <a:pPr marL="171450" marR="0" indent="-171450" eaLnBrk="0" latinLnBrk="0" hangingPunct="0">
              <a:spcBef>
                <a:spcPts val="0"/>
              </a:spcBef>
              <a:spcAft>
                <a:spcPts val="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eaLnBrk="0" latinLnBrk="0" hangingPunct="0">
              <a:spcBef>
                <a:spcPts val="0"/>
              </a:spcBef>
              <a:spcAft>
                <a:spcPts val="0"/>
              </a:spcAft>
              <a:buFont typeface="Arial" panose="020B0604020202020204" pitchFamily="34" charset="0"/>
              <a:buNone/>
            </a:pPr>
            <a:r>
              <a:rPr lang="en-US" dirty="0">
                <a:effectLst/>
                <a:latin typeface="Calibri" panose="020F0502020204030204" pitchFamily="34" charset="0"/>
                <a:ea typeface="Calibri" panose="020F0502020204030204" pitchFamily="34" charset="0"/>
                <a:cs typeface="Times New Roman" panose="02020603050405020304" pitchFamily="18" charset="0"/>
              </a:rPr>
              <a:t>Altogether, we refer to these as RA/RM/AAS. We’ll continue to refer to them as “disability accommodations” for short. </a:t>
            </a:r>
          </a:p>
        </p:txBody>
      </p:sp>
      <p:sp>
        <p:nvSpPr>
          <p:cNvPr id="4" name="Slide Number Placeholder 3"/>
          <p:cNvSpPr>
            <a:spLocks noGrp="1"/>
          </p:cNvSpPr>
          <p:nvPr>
            <p:ph type="sldNum" sz="quarter" idx="5"/>
          </p:nvPr>
        </p:nvSpPr>
        <p:spPr/>
        <p:txBody>
          <a:bodyPr/>
          <a:lstStyle/>
          <a:p>
            <a:fld id="{44701110-BC91-7B4F-975E-AF193BCFE4C7}" type="slidenum">
              <a:rPr lang="en-US" smtClean="0"/>
              <a:t>46</a:t>
            </a:fld>
            <a:endParaRPr lang="en-US"/>
          </a:p>
        </p:txBody>
      </p:sp>
    </p:spTree>
    <p:extLst>
      <p:ext uri="{BB962C8B-B14F-4D97-AF65-F5344CB8AC3E}">
        <p14:creationId xmlns:p14="http://schemas.microsoft.com/office/powerpoint/2010/main" val="48743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Disability Accommodation Process (DAP) is a 2-step process to identify and discuss possible accommodations may remove or reduce the direct threat to others or health care barriers to enrollment</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Step 1,</a:t>
            </a:r>
            <a:r>
              <a:rPr lang="en-US" sz="1200" b="1" dirty="0"/>
              <a:t> </a:t>
            </a:r>
            <a:r>
              <a:rPr kumimoji="0" lang="en-US" sz="1200" b="1" i="0" u="none" strike="noStrike" kern="0" cap="none" spc="0" normalizeH="0" baseline="0" noProof="0" dirty="0">
                <a:ln>
                  <a:noFill/>
                </a:ln>
                <a:solidFill>
                  <a:srgbClr val="2844D2"/>
                </a:solidFill>
                <a:effectLst/>
                <a:uLnTx/>
                <a:uFillTx/>
                <a:cs typeface="+mn-cs"/>
              </a:rPr>
              <a:t>the</a:t>
            </a: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mn-cs"/>
              </a:rPr>
              <a:t> CMHC, in collaboration with the Disability Coordinator (DC)- together must identify possible accommodation</a:t>
            </a:r>
            <a:r>
              <a:rPr kumimoji="0" lang="en-US" sz="1200" b="0" i="0" u="none" strike="noStrike" kern="0" cap="none" spc="0" normalizeH="0" baseline="0" noProof="0" dirty="0">
                <a:ln>
                  <a:noFill/>
                </a:ln>
                <a:solidFill>
                  <a:srgbClr val="2844D2"/>
                </a:solidFill>
                <a:effectLst/>
                <a:uLnTx/>
                <a:uFillTx/>
                <a:ea typeface="Times New Roman" panose="02020603050405020304" pitchFamily="18" charset="0"/>
                <a:cs typeface="+mn-cs"/>
              </a:rPr>
              <a:t> </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mn-cs"/>
              </a:rPr>
              <a:t>that may reduce or remove the barriers to enrollment. So for all the functional limitations, or barriers to enrollment, you identified earlier in the process, you’re going to look at what possible accommodations may help. </a:t>
            </a:r>
            <a:endParaRPr kumimoji="0" lang="en-US" sz="1200" b="0" i="0" u="none" strike="noStrike" kern="0" cap="none" spc="0" normalizeH="0" baseline="0" noProof="0" dirty="0">
              <a:ln>
                <a:noFill/>
              </a:ln>
              <a:solidFill>
                <a:srgbClr val="FF0000"/>
              </a:solidFill>
              <a:effectLst/>
              <a:uLnTx/>
              <a:uFillTx/>
              <a:ea typeface="Times New Roman" panose="02020603050405020304" pitchFamily="18" charset="0"/>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In Step 2, </a:t>
            </a:r>
            <a:r>
              <a:rPr kumimoji="0" lang="en-US" sz="1200" b="0"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the </a:t>
            </a: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CMHC or DC, or both, engage in an interactive Discussion with the applicant on</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 the accommodations </a:t>
            </a:r>
            <a:r>
              <a:rPr lang="en-US" sz="1200" kern="0" dirty="0">
                <a:solidFill>
                  <a:srgbClr val="000000"/>
                </a:solidFill>
                <a:ea typeface="Times New Roman" panose="02020603050405020304" pitchFamily="18" charset="0"/>
                <a:cs typeface="Calibri" panose="020F0502020204030204" pitchFamily="34" charset="0"/>
              </a:rPr>
              <a:t>identified and </a:t>
            </a:r>
            <a:r>
              <a:rPr kumimoji="0" lang="en-US" sz="1200" b="1" i="0" u="none" strike="noStrike" kern="0" cap="none" spc="0" normalizeH="0" baseline="0" noProof="0" dirty="0">
                <a:ln>
                  <a:noFill/>
                </a:ln>
                <a:solidFill>
                  <a:srgbClr val="2844D2"/>
                </a:solidFill>
                <a:effectLst/>
                <a:uLnTx/>
                <a:uFillTx/>
                <a:ea typeface="Times New Roman" panose="02020603050405020304" pitchFamily="18" charset="0"/>
                <a:cs typeface="Calibri" panose="020F0502020204030204" pitchFamily="34" charset="0"/>
              </a:rPr>
              <a:t>document </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whether the applicant accepted or declined each of the offered supports.</a:t>
            </a:r>
            <a:endParaRPr lang="en-US" sz="1200" dirty="0">
              <a:solidFill>
                <a:srgbClr val="FF0000"/>
              </a:solidFill>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47</a:t>
            </a:fld>
            <a:endParaRPr lang="en-US" dirty="0"/>
          </a:p>
        </p:txBody>
      </p:sp>
    </p:spTree>
    <p:extLst>
      <p:ext uri="{BB962C8B-B14F-4D97-AF65-F5344CB8AC3E}">
        <p14:creationId xmlns:p14="http://schemas.microsoft.com/office/powerpoint/2010/main" val="2590966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for the DAP meeting with the applicant, you will need to work with your DC to identify potential accommodations to discuss with the applicant. There are several sources that you can use to identify possible accommodations:</a:t>
            </a:r>
          </a:p>
          <a:p>
            <a:endParaRPr lang="en-US" dirty="0"/>
          </a:p>
          <a:p>
            <a:pPr marL="228600" indent="-228600">
              <a:buAutoNum type="arabicPeriod"/>
            </a:pPr>
            <a:r>
              <a:rPr lang="en-US" dirty="0"/>
              <a:t>You must always identify accommodations for the symptoms, behaviors and functional limitations identified in Question 2 of the HCNA. Question 2 and the DAP table should match up when you’re complete</a:t>
            </a:r>
          </a:p>
          <a:p>
            <a:pPr marL="228600" indent="-228600">
              <a:buAutoNum type="arabicPeriod"/>
            </a:pPr>
            <a:endParaRPr lang="en-US" dirty="0"/>
          </a:p>
          <a:p>
            <a:pPr marL="228600" indent="-228600">
              <a:buAutoNum type="arabicPeriod"/>
            </a:pPr>
            <a:r>
              <a:rPr lang="en-US" dirty="0"/>
              <a:t>The CCMP has 2 places to look: </a:t>
            </a:r>
          </a:p>
          <a:p>
            <a:pPr marL="628650" lvl="1" indent="-171450">
              <a:buFont typeface="Arial" panose="020B0604020202020204" pitchFamily="34" charset="0"/>
              <a:buChar char="•"/>
            </a:pPr>
            <a:r>
              <a:rPr lang="en-US" dirty="0"/>
              <a:t>Restrictions/limitations (example “noise and crowded spaces can trigger panic attacks”)</a:t>
            </a:r>
          </a:p>
          <a:p>
            <a:pPr marL="628650" lvl="1" indent="-171450">
              <a:buFont typeface="Arial" panose="020B0604020202020204" pitchFamily="34" charset="0"/>
              <a:buChar char="•"/>
            </a:pPr>
            <a:r>
              <a:rPr lang="en-US" dirty="0"/>
              <a:t>Accommodations: last question on every CCMP</a:t>
            </a:r>
          </a:p>
          <a:p>
            <a:pPr marL="628650" lvl="1" indent="-171450">
              <a:buFont typeface="Arial" panose="020B0604020202020204" pitchFamily="34" charset="0"/>
              <a:buChar cha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dirty="0"/>
              <a:t>Any accommodations that the applicant (or anyone acting on behalf of the applicant such as a parent, therapist, etc.) mentions or requests </a:t>
            </a:r>
            <a:r>
              <a:rPr lang="en-US" sz="1200" dirty="0">
                <a:solidFill>
                  <a:schemeClr val="tx2"/>
                </a:solidFill>
              </a:rPr>
              <a:t>such as a single dorm room or emotional support animal due to anxiety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School disability documents such as an </a:t>
            </a:r>
            <a:r>
              <a:rPr lang="en-US" sz="1200" dirty="0"/>
              <a:t>IEP, 504 Plan, Behavior Intervention Plan, or psychological evaluations</a:t>
            </a:r>
          </a:p>
          <a:p>
            <a:pPr marL="228600" indent="-228600">
              <a:buAutoNum type="arabicPeriod" startAt="3"/>
            </a:pPr>
            <a:endParaRPr lang="en-US" dirty="0"/>
          </a:p>
          <a:p>
            <a:pPr marL="0" indent="0">
              <a:buNone/>
            </a:pPr>
            <a:r>
              <a:rPr lang="en-US" dirty="0"/>
              <a:t>5.   Any accommodations that you propose or identify based on:</a:t>
            </a:r>
          </a:p>
          <a:p>
            <a:pPr marL="801687" indent="-342900">
              <a:lnSpc>
                <a:spcPct val="95000"/>
              </a:lnSpc>
              <a:spcBef>
                <a:spcPts val="400"/>
              </a:spcBef>
              <a:buClr>
                <a:schemeClr val="tx1"/>
              </a:buClr>
              <a:buSzPct val="120000"/>
              <a:buFont typeface="Wingdings" pitchFamily="2" charset="2"/>
              <a:buChar char="§"/>
            </a:pPr>
            <a:r>
              <a:rPr lang="en-US" sz="1200" dirty="0"/>
              <a:t>What has worked for students with disabilities on your center</a:t>
            </a:r>
          </a:p>
          <a:p>
            <a:pPr marL="801687" indent="-342900">
              <a:lnSpc>
                <a:spcPct val="95000"/>
              </a:lnSpc>
              <a:spcBef>
                <a:spcPts val="400"/>
              </a:spcBef>
              <a:buClr>
                <a:schemeClr val="tx1"/>
              </a:buClr>
              <a:buSzPct val="120000"/>
              <a:buFont typeface="Wingdings" pitchFamily="2" charset="2"/>
              <a:buChar char="§"/>
            </a:pPr>
            <a:r>
              <a:rPr lang="en-US" sz="1200" dirty="0"/>
              <a:t>Research on the JC Disability website or the Job Accommodation Network (JAN) at </a:t>
            </a:r>
            <a:r>
              <a:rPr lang="en-US" sz="1200" dirty="0">
                <a:hlinkClick r:id="rId3"/>
              </a:rPr>
              <a:t>https://askjan.org</a:t>
            </a:r>
            <a:endParaRPr lang="en-US" sz="1200" dirty="0"/>
          </a:p>
          <a:p>
            <a:pPr marL="801687" indent="-342900">
              <a:lnSpc>
                <a:spcPct val="95000"/>
              </a:lnSpc>
              <a:spcBef>
                <a:spcPts val="400"/>
              </a:spcBef>
              <a:buClr>
                <a:schemeClr val="tx1"/>
              </a:buClr>
              <a:buSzPct val="120000"/>
              <a:buFont typeface="Wingdings" pitchFamily="2" charset="2"/>
              <a:buChar char="§"/>
            </a:pPr>
            <a:r>
              <a:rPr lang="en-US" dirty="0"/>
              <a:t>Consultation with your Regional Disability Coordinator (RDIC)</a:t>
            </a:r>
          </a:p>
          <a:p>
            <a:pPr marL="458787" indent="0">
              <a:lnSpc>
                <a:spcPct val="95000"/>
              </a:lnSpc>
              <a:spcBef>
                <a:spcPts val="400"/>
              </a:spcBef>
              <a:buClr>
                <a:schemeClr val="tx1"/>
              </a:buClr>
              <a:buSzPct val="120000"/>
              <a:buFont typeface="Wingdings" pitchFamily="2" charset="2"/>
              <a:buNone/>
            </a:pPr>
            <a:endParaRPr lang="en-US" dirty="0"/>
          </a:p>
          <a:p>
            <a:pPr marL="458787" indent="0">
              <a:lnSpc>
                <a:spcPct val="95000"/>
              </a:lnSpc>
              <a:spcBef>
                <a:spcPts val="400"/>
              </a:spcBef>
              <a:buClr>
                <a:schemeClr val="tx1"/>
              </a:buClr>
              <a:buSzPct val="120000"/>
              <a:buFont typeface="Wingdings" pitchFamily="2" charset="2"/>
              <a:buNone/>
            </a:pPr>
            <a:r>
              <a:rPr lang="en-US" dirty="0"/>
              <a:t>It is important to remember that you only need to discuss accommodations relevant to the symptoms, behaviors and functional limitations that are the basis for the recommendation of denial. For example,  academic accommodations in an IEP such as extended time on tests do not need to be discussed in this meeting because they are not relevant to the reason you are making a recommendation of denial.</a:t>
            </a:r>
          </a:p>
        </p:txBody>
      </p:sp>
      <p:sp>
        <p:nvSpPr>
          <p:cNvPr id="4" name="Slide Number Placeholder 3"/>
          <p:cNvSpPr>
            <a:spLocks noGrp="1"/>
          </p:cNvSpPr>
          <p:nvPr>
            <p:ph type="sldNum" sz="quarter" idx="10"/>
          </p:nvPr>
        </p:nvSpPr>
        <p:spPr/>
        <p:txBody>
          <a:bodyPr/>
          <a:lstStyle/>
          <a:p>
            <a:fld id="{B79BD826-205F-4916-B974-0D83ABF2463A}" type="slidenum">
              <a:rPr lang="en-US" smtClean="0"/>
              <a:t>48</a:t>
            </a:fld>
            <a:endParaRPr lang="en-US" dirty="0"/>
          </a:p>
        </p:txBody>
      </p:sp>
    </p:spTree>
    <p:extLst>
      <p:ext uri="{BB962C8B-B14F-4D97-AF65-F5344CB8AC3E}">
        <p14:creationId xmlns:p14="http://schemas.microsoft.com/office/powerpoint/2010/main" val="1418113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07427"/>
          </a:xfrm>
        </p:spPr>
        <p:txBody>
          <a:bodyPr/>
          <a:lstStyle/>
          <a:p>
            <a:r>
              <a:rPr lang="en-US" dirty="0"/>
              <a:t>The conversation regarding disability accommodations will be documented on the HCNA in the DAP table. </a:t>
            </a:r>
          </a:p>
          <a:p>
            <a:endParaRPr lang="en-US" dirty="0"/>
          </a:p>
          <a:p>
            <a:r>
              <a:rPr lang="en-US" dirty="0"/>
              <a:t>Here is an example of the first functional limitation on the Post assessment – avoidance of group situation and settings. </a:t>
            </a:r>
          </a:p>
          <a:p>
            <a:r>
              <a:rPr lang="en-US" dirty="0"/>
              <a:t>There are two steps you’ll complete for each category of functional limitations identified.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Times New Roman" panose="02020603050405020304" pitchFamily="18" charset="0"/>
              </a:rPr>
              <a:t>Step 1: For each symptom, behavior, or functional limitation identified in Question 2 of the HCNA, you will identify the disability accommodations that should be discussed by yourself as the CMHC or the Disability Coordinator, by checking the boxes in the first column on the left of the table. You may also add suggestions in the other section located below the list of suggested accommodations for each category.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srgbClr val="FF0000"/>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0" cap="none" spc="0" normalizeH="0" baseline="0" noProof="0" dirty="0">
                <a:ln>
                  <a:noFill/>
                </a:ln>
                <a:effectLst/>
                <a:uLnTx/>
                <a:uFillTx/>
                <a:ea typeface="Times New Roman" panose="02020603050405020304" pitchFamily="18" charset="0"/>
                <a:cs typeface="Calibri" panose="020F0502020204030204" pitchFamily="34" charset="0"/>
              </a:rPr>
              <a:t>After you and the DC discuss </a:t>
            </a:r>
            <a:r>
              <a:rPr kumimoji="0" lang="en-US" sz="12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the suggested disability accommodations, then an interactive interview is held with the applicant.  Any accommodations that the applicant accepts, will be marked with a checkmark in the “accepts” column and any that they decline, will be marked with a checkmark in the “declines column.”</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49</a:t>
            </a:fld>
            <a:endParaRPr lang="en-US" dirty="0"/>
          </a:p>
        </p:txBody>
      </p:sp>
    </p:spTree>
    <p:extLst>
      <p:ext uri="{BB962C8B-B14F-4D97-AF65-F5344CB8AC3E}">
        <p14:creationId xmlns:p14="http://schemas.microsoft.com/office/powerpoint/2010/main" val="664689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considering all the possible outcomes related to a young person’s application after they apply to Job Corps.</a:t>
            </a:r>
          </a:p>
          <a:p>
            <a:endParaRPr lang="en-US" dirty="0"/>
          </a:p>
        </p:txBody>
      </p:sp>
      <p:sp>
        <p:nvSpPr>
          <p:cNvPr id="4" name="Slide Number Placeholder 3"/>
          <p:cNvSpPr>
            <a:spLocks noGrp="1"/>
          </p:cNvSpPr>
          <p:nvPr>
            <p:ph type="sldNum" sz="quarter" idx="5"/>
          </p:nvPr>
        </p:nvSpPr>
        <p:spPr/>
        <p:txBody>
          <a:bodyPr/>
          <a:lstStyle/>
          <a:p>
            <a:fld id="{44701110-BC91-7B4F-975E-AF193BCFE4C7}" type="slidenum">
              <a:rPr lang="en-US" smtClean="0"/>
              <a:t>5</a:t>
            </a:fld>
            <a:endParaRPr lang="en-US"/>
          </a:p>
        </p:txBody>
      </p:sp>
    </p:spTree>
    <p:extLst>
      <p:ext uri="{BB962C8B-B14F-4D97-AF65-F5344CB8AC3E}">
        <p14:creationId xmlns:p14="http://schemas.microsoft.com/office/powerpoint/2010/main" val="2471191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remember that the accommodations pre-filled in the DAP table on the HCNA are just options to consider when conducting a DAP with an applicant. You should individual this section to meet the needs of the applicant, just as we individual our assessments.</a:t>
            </a:r>
          </a:p>
          <a:p>
            <a:endParaRPr lang="en-US" dirty="0"/>
          </a:p>
          <a:p>
            <a:r>
              <a:rPr lang="en-US" dirty="0"/>
              <a:t>This slide shows a recent example from a center, in which the applicant expresses concerns and made request for accommodations during the interview, which the CMHC correctly documented in their interview summary. </a:t>
            </a:r>
          </a:p>
          <a:p>
            <a:endParaRPr lang="en-US" dirty="0"/>
          </a:p>
          <a:p>
            <a:r>
              <a:rPr lang="en-US" dirty="0"/>
              <a:t>The DAP table then reflects the accommodations that were considered by the center to creatively address the concerns brought up and requests made by the applicant. </a:t>
            </a:r>
          </a:p>
        </p:txBody>
      </p:sp>
      <p:sp>
        <p:nvSpPr>
          <p:cNvPr id="4" name="Slide Number Placeholder 3"/>
          <p:cNvSpPr>
            <a:spLocks noGrp="1"/>
          </p:cNvSpPr>
          <p:nvPr>
            <p:ph type="sldNum" sz="quarter" idx="5"/>
          </p:nvPr>
        </p:nvSpPr>
        <p:spPr/>
        <p:txBody>
          <a:bodyPr/>
          <a:lstStyle/>
          <a:p>
            <a:fld id="{44701110-BC91-7B4F-975E-AF193BCFE4C7}" type="slidenum">
              <a:rPr lang="en-US" smtClean="0"/>
              <a:t>50</a:t>
            </a:fld>
            <a:endParaRPr lang="en-US"/>
          </a:p>
        </p:txBody>
      </p:sp>
    </p:spTree>
    <p:extLst>
      <p:ext uri="{BB962C8B-B14F-4D97-AF65-F5344CB8AC3E}">
        <p14:creationId xmlns:p14="http://schemas.microsoft.com/office/powerpoint/2010/main" val="585504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screenshot on this page shows the correct way to complete this section.</a:t>
            </a:r>
          </a:p>
          <a:p>
            <a:endParaRPr lang="en-US" dirty="0"/>
          </a:p>
          <a:p>
            <a:r>
              <a:rPr lang="en-US" dirty="0"/>
              <a:t>A few reminders to help you navigate this section of the form: </a:t>
            </a:r>
          </a:p>
          <a:p>
            <a:r>
              <a:rPr lang="en-US" dirty="0"/>
              <a:t>-Be sure to consider accommodations for every functional limitation identified in question 2. Remember that these two sections should match up fairly well when you are done.</a:t>
            </a:r>
          </a:p>
          <a:p>
            <a:endParaRPr lang="en-US" dirty="0"/>
          </a:p>
          <a:p>
            <a:r>
              <a:rPr lang="en-US" dirty="0"/>
              <a:t>-Do not offer or consider accommodations for functional limitations that do not apply to this applicant. So if they have no issues with sleep, you do not consider accommodations for sleep. </a:t>
            </a:r>
          </a:p>
          <a:p>
            <a:endParaRPr lang="en-US" dirty="0"/>
          </a:p>
          <a:p>
            <a:r>
              <a:rPr lang="en-US" dirty="0"/>
              <a:t>-If a box is checked as “identified” on the left, then there must be a checkmark in the columns in the right- either accepts or declines</a:t>
            </a:r>
          </a:p>
          <a:p>
            <a:endParaRPr lang="en-US" dirty="0"/>
          </a:p>
          <a:p>
            <a:r>
              <a:rPr lang="en-US" dirty="0"/>
              <a:t>-If an accommodation is added in the other section, a box must be checked to the right. </a:t>
            </a:r>
          </a:p>
          <a:p>
            <a:endParaRPr lang="en-US" dirty="0"/>
          </a:p>
          <a:p>
            <a:endParaRPr lang="en-US" strike="sngStrike" dirty="0"/>
          </a:p>
        </p:txBody>
      </p:sp>
      <p:sp>
        <p:nvSpPr>
          <p:cNvPr id="4" name="Slide Number Placeholder 3"/>
          <p:cNvSpPr>
            <a:spLocks noGrp="1"/>
          </p:cNvSpPr>
          <p:nvPr>
            <p:ph type="sldNum" sz="quarter" idx="5"/>
          </p:nvPr>
        </p:nvSpPr>
        <p:spPr/>
        <p:txBody>
          <a:bodyPr/>
          <a:lstStyle/>
          <a:p>
            <a:fld id="{F97DC217-DF71-1A49-B3EA-559F1F43B0FF}" type="slidenum">
              <a:rPr lang="en-US" smtClean="0"/>
              <a:t>51</a:t>
            </a:fld>
            <a:endParaRPr lang="en-US" dirty="0"/>
          </a:p>
        </p:txBody>
      </p:sp>
    </p:spTree>
    <p:extLst>
      <p:ext uri="{BB962C8B-B14F-4D97-AF65-F5344CB8AC3E}">
        <p14:creationId xmlns:p14="http://schemas.microsoft.com/office/powerpoint/2010/main" val="1512581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After all the checkboxes, there are spaces to document 2 sets of situations that may come up during the DAP. You will not use either one often, and it is perfectly fine to leave it blank on the completed assessment. </a:t>
            </a:r>
          </a:p>
          <a:p>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There will be some f</a:t>
            </a:r>
            <a:r>
              <a:rPr lang="en-US" sz="1200" dirty="0"/>
              <a:t>airly rare cases where the </a:t>
            </a:r>
            <a:r>
              <a:rPr lang="en-US" sz="1200" b="1" dirty="0">
                <a:solidFill>
                  <a:srgbClr val="2E3ED6"/>
                </a:solidFill>
              </a:rPr>
              <a:t>symptoms or behaviors associated with a condition are so frequent or severe</a:t>
            </a:r>
            <a:r>
              <a:rPr lang="en-US" sz="1200" dirty="0"/>
              <a:t> that you as the QHP, in collaboration with the DC, are unable to identify any disability accommodations appropriate to support the applicant </a:t>
            </a:r>
            <a:r>
              <a:rPr lang="en-US" sz="1200" b="0" dirty="0"/>
              <a:t>/ to sufficiently reduce or remove the barriers to enrollment</a:t>
            </a:r>
            <a:r>
              <a:rPr lang="en-US" sz="1200" dirty="0"/>
              <a:t>. If so, </a:t>
            </a:r>
            <a:r>
              <a:rPr lang="en-US" sz="1200" b="1" dirty="0">
                <a:solidFill>
                  <a:srgbClr val="FF0000"/>
                </a:solidFill>
              </a:rPr>
              <a:t>an explanation must be provided in this box.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solidFill>
                <a:srgbClr val="FF0000"/>
              </a:solidFill>
            </a:endParaRPr>
          </a:p>
          <a:p>
            <a:r>
              <a:rPr lang="en-US" dirty="0"/>
              <a:t>An example narrative is provided in the box: “The applicant has a current and/or extensive history of aggression and violence that is escalating in frequency and severity.”</a:t>
            </a:r>
          </a:p>
        </p:txBody>
      </p:sp>
      <p:sp>
        <p:nvSpPr>
          <p:cNvPr id="4" name="Slide Number Placeholder 3"/>
          <p:cNvSpPr>
            <a:spLocks noGrp="1"/>
          </p:cNvSpPr>
          <p:nvPr>
            <p:ph type="sldNum" sz="quarter" idx="5"/>
          </p:nvPr>
        </p:nvSpPr>
        <p:spPr/>
        <p:txBody>
          <a:bodyPr/>
          <a:lstStyle/>
          <a:p>
            <a:fld id="{F97DC217-DF71-1A49-B3EA-559F1F43B0FF}" type="slidenum">
              <a:rPr lang="en-US" smtClean="0"/>
              <a:t>52</a:t>
            </a:fld>
            <a:endParaRPr lang="en-US" dirty="0"/>
          </a:p>
        </p:txBody>
      </p:sp>
    </p:spTree>
    <p:extLst>
      <p:ext uri="{BB962C8B-B14F-4D97-AF65-F5344CB8AC3E}">
        <p14:creationId xmlns:p14="http://schemas.microsoft.com/office/powerpoint/2010/main" val="1243823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with the last section, this box is almost always going to be left blank. </a:t>
            </a:r>
          </a:p>
          <a:p>
            <a:pPr marL="0" indent="0">
              <a:lnSpc>
                <a:spcPct val="90000"/>
              </a:lnSpc>
              <a:spcAft>
                <a:spcPts val="1200"/>
              </a:spcAft>
              <a:buFont typeface="Arial" panose="020B0604020202020204" pitchFamily="34" charset="0"/>
              <a:buNone/>
            </a:pPr>
            <a:endParaRPr lang="en-US" sz="1200" b="0" dirty="0"/>
          </a:p>
          <a:p>
            <a:pPr marL="0" indent="0">
              <a:lnSpc>
                <a:spcPct val="90000"/>
              </a:lnSpc>
              <a:spcAft>
                <a:spcPts val="1200"/>
              </a:spcAft>
              <a:buFont typeface="Arial" panose="020B0604020202020204" pitchFamily="34" charset="0"/>
              <a:buNone/>
            </a:pPr>
            <a:r>
              <a:rPr lang="en-US" sz="1200" b="0" dirty="0"/>
              <a:t>The second box is used to document special Considerations and Applicant Input: </a:t>
            </a:r>
          </a:p>
          <a:p>
            <a:pPr marL="171450" indent="-171450">
              <a:lnSpc>
                <a:spcPct val="90000"/>
              </a:lnSpc>
              <a:spcAft>
                <a:spcPts val="1200"/>
              </a:spcAft>
              <a:buFont typeface="Arial" panose="020B0604020202020204" pitchFamily="34" charset="0"/>
              <a:buChar char="•"/>
            </a:pPr>
            <a:r>
              <a:rPr lang="en-US" sz="1200" b="1" dirty="0">
                <a:solidFill>
                  <a:srgbClr val="2E3ED6"/>
                </a:solidFill>
              </a:rPr>
              <a:t>Special Considerations</a:t>
            </a:r>
            <a:r>
              <a:rPr lang="en-US" sz="1200" dirty="0"/>
              <a:t> would include specific accommodation requests by the applicant such as a single dorm room or an emotional support animal – You would also need to note in this box any outcomes related to the accommodation requested. So maybe the applicant requested a single room, but there are none available, so the center offered a room with 2 roommates, and the applicant agreed to that. That would need to be specified here. </a:t>
            </a:r>
          </a:p>
          <a:p>
            <a:pPr marL="171450" indent="-171450">
              <a:lnSpc>
                <a:spcPct val="90000"/>
              </a:lnSpc>
              <a:spcAft>
                <a:spcPts val="1200"/>
              </a:spcAft>
              <a:buFont typeface="Arial" panose="020B0604020202020204" pitchFamily="34" charset="0"/>
              <a:buChar char="•"/>
            </a:pPr>
            <a:endParaRPr lang="en-US" sz="1200" b="1" dirty="0">
              <a:solidFill>
                <a:srgbClr val="2E3ED6"/>
              </a:solidFill>
            </a:endParaRPr>
          </a:p>
          <a:p>
            <a:pPr marL="171450" indent="-171450">
              <a:lnSpc>
                <a:spcPct val="90000"/>
              </a:lnSpc>
              <a:spcAft>
                <a:spcPts val="1200"/>
              </a:spcAft>
              <a:buFont typeface="Arial" panose="020B0604020202020204" pitchFamily="34" charset="0"/>
              <a:buChar char="•"/>
            </a:pPr>
            <a:r>
              <a:rPr lang="en-US" sz="1200" b="1" dirty="0">
                <a:solidFill>
                  <a:srgbClr val="2E3ED6"/>
                </a:solidFill>
              </a:rPr>
              <a:t>In terms of applicant’s input: </a:t>
            </a:r>
            <a:r>
              <a:rPr lang="en-US" sz="1200" dirty="0"/>
              <a:t>if the applicant does not want or is unable to discuss accommodations or if an applicant refuses all supports offered, those types of unusual responses should be documented here. An example narrative related to the refusal to discuss accommodations is shown in the box on this slide.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53</a:t>
            </a:fld>
            <a:endParaRPr lang="en-US" dirty="0"/>
          </a:p>
        </p:txBody>
      </p:sp>
    </p:spTree>
    <p:extLst>
      <p:ext uri="{BB962C8B-B14F-4D97-AF65-F5344CB8AC3E}">
        <p14:creationId xmlns:p14="http://schemas.microsoft.com/office/powerpoint/2010/main" val="1643851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clinical summary should provide a general recap of the information used to support your assessment that the applicant currently has health care needs that exceed what can be provided for at Job Corps. It should be no longer than a paragraph or two. There is no need to summarize all the clinical information from Question 1A.  You can think of the clinical summary as the “big picture” or the “bottom line” about why you are recommending denial of enrollment for the applicant.</a:t>
            </a:r>
          </a:p>
          <a:p>
            <a:endParaRPr lang="en-US" dirty="0"/>
          </a:p>
          <a:p>
            <a:r>
              <a:rPr lang="en-US" dirty="0"/>
              <a:t>Here is an example of a Clinical Summary.  </a:t>
            </a:r>
          </a:p>
          <a:p>
            <a:endParaRPr lang="en-US" dirty="0"/>
          </a:p>
          <a:p>
            <a:r>
              <a:rPr lang="en-US" b="0" dirty="0"/>
              <a:t>A few things you should note:</a:t>
            </a:r>
          </a:p>
          <a:p>
            <a:pPr marL="171450" indent="-171450">
              <a:buFont typeface="Arial" panose="020B0604020202020204" pitchFamily="34" charset="0"/>
              <a:buChar char="•"/>
            </a:pPr>
            <a:r>
              <a:rPr lang="en-US" b="0" dirty="0"/>
              <a:t>The information here is non-clinical and is focused on the main barriers to enrollment. Instead of stating the applicant is diagnosed with Major Depressive Disorder and Alcohol use disorder and is on four psychotropic meds, </a:t>
            </a:r>
            <a:r>
              <a:rPr lang="en-US" b="1" dirty="0"/>
              <a:t>it focuses on the behaviors and symptoms that are concerns</a:t>
            </a:r>
            <a:r>
              <a:rPr lang="en-US" b="0" dirty="0"/>
              <a:t> like mood instability, impulsivity, and irritability. And explains why those would impair the applicant’s ability to participate in the program. </a:t>
            </a:r>
            <a:r>
              <a:rPr lang="en-US" b="0" strike="sngStrike" dirty="0"/>
              <a:t>I</a:t>
            </a:r>
            <a:r>
              <a:rPr lang="en-US" b="0" strike="noStrike" dirty="0"/>
              <a:t>n this case it’s because the applicant has had significant treatment without improvement and remains in need of long-term treatment. </a:t>
            </a:r>
          </a:p>
        </p:txBody>
      </p:sp>
      <p:sp>
        <p:nvSpPr>
          <p:cNvPr id="4" name="Slide Number Placeholder 3"/>
          <p:cNvSpPr>
            <a:spLocks noGrp="1"/>
          </p:cNvSpPr>
          <p:nvPr>
            <p:ph type="sldNum" sz="quarter" idx="5"/>
          </p:nvPr>
        </p:nvSpPr>
        <p:spPr/>
        <p:txBody>
          <a:bodyPr/>
          <a:lstStyle/>
          <a:p>
            <a:fld id="{F97DC217-DF71-1A49-B3EA-559F1F43B0FF}" type="slidenum">
              <a:rPr lang="en-US" smtClean="0"/>
              <a:t>54</a:t>
            </a:fld>
            <a:endParaRPr lang="en-US" dirty="0"/>
          </a:p>
        </p:txBody>
      </p:sp>
    </p:spTree>
    <p:extLst>
      <p:ext uri="{BB962C8B-B14F-4D97-AF65-F5344CB8AC3E}">
        <p14:creationId xmlns:p14="http://schemas.microsoft.com/office/powerpoint/2010/main" val="163961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DAP summary provides a statement explaining why the disability accommodations are not sufficient to reduce or remove the barriers to enrollment. It, too, should be very general without getting into specifics.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includes some examples of a DAP Summary.  You can write this as a brief narrative summary shown at the top, or using bullet points as show in the second half of the box.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time that you may want to use the </a:t>
            </a:r>
            <a:r>
              <a:rPr lang="en-US" b="1" dirty="0"/>
              <a:t>AFR Tools- Form 2-05 HCNA Template Items. </a:t>
            </a:r>
            <a:r>
              <a:rPr lang="en-US" dirty="0"/>
              <a:t>All the bullet points (and more) that you see in the example are typed for you and you can paste them directly into the HCNA (making sure they apply to this applicant’s situation, of course). </a:t>
            </a:r>
          </a:p>
        </p:txBody>
      </p:sp>
      <p:sp>
        <p:nvSpPr>
          <p:cNvPr id="4" name="Slide Number Placeholder 3"/>
          <p:cNvSpPr>
            <a:spLocks noGrp="1"/>
          </p:cNvSpPr>
          <p:nvPr>
            <p:ph type="sldNum" sz="quarter" idx="5"/>
          </p:nvPr>
        </p:nvSpPr>
        <p:spPr/>
        <p:txBody>
          <a:bodyPr/>
          <a:lstStyle/>
          <a:p>
            <a:fld id="{F97DC217-DF71-1A49-B3EA-559F1F43B0FF}" type="slidenum">
              <a:rPr lang="en-US" smtClean="0"/>
              <a:t>55</a:t>
            </a:fld>
            <a:endParaRPr lang="en-US" dirty="0"/>
          </a:p>
        </p:txBody>
      </p:sp>
    </p:spTree>
    <p:extLst>
      <p:ext uri="{BB962C8B-B14F-4D97-AF65-F5344CB8AC3E}">
        <p14:creationId xmlns:p14="http://schemas.microsoft.com/office/powerpoint/2010/main" val="697653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you are making a recommendation for the applicant to attend an alternate center, you will need to complete question 7, instead of question 6. As you can see box A, the clinical summary, is the same as in question 6. Box B is again the DAP summary, though it is slightly different, as you need to be specific to why the accommodations are not sufficient at your particular center. And then in part C, you must show that you tried to find the support the student would need at your center and determined that it is not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You may be wondering when you would recommend an alternate center for student? </a:t>
            </a:r>
          </a:p>
          <a:p>
            <a:pPr marL="0" indent="0">
              <a:buFont typeface="Arial" panose="020B0604020202020204" pitchFamily="34" charset="0"/>
              <a:buNone/>
            </a:pPr>
            <a:endParaRPr lang="en-US" sz="1200" i="0" dirty="0"/>
          </a:p>
          <a:p>
            <a:pPr marL="0" indent="0">
              <a:buFont typeface="Arial" panose="020B0604020202020204" pitchFamily="34" charset="0"/>
              <a:buNone/>
            </a:pPr>
            <a:r>
              <a:rPr lang="en-US" sz="1200" i="0" dirty="0"/>
              <a:t>It is in those times when you do </a:t>
            </a:r>
            <a:r>
              <a:rPr lang="en-US" sz="1200" b="1" i="0" u="sng" dirty="0"/>
              <a:t>NOT</a:t>
            </a:r>
            <a:r>
              <a:rPr lang="en-US" sz="1200" i="0" dirty="0"/>
              <a:t> think the applicant’s health care needs exceed what the Job Corps program as a whole can provide, but they DO EXCEED  what can be provided at YOUR CENTER.  Centers vary in the availability of community mental health resources for referrals to off-center providers based on a number of factors including:</a:t>
            </a:r>
          </a:p>
          <a:p>
            <a:pPr marL="171450" indent="-171450">
              <a:buFont typeface="Arial" panose="020B0604020202020204" pitchFamily="34" charset="0"/>
              <a:buChar char="•"/>
            </a:pPr>
            <a:r>
              <a:rPr lang="en-US" sz="1200" i="0" dirty="0"/>
              <a:t>the location of a center (how rural it is) and access to specific resources </a:t>
            </a:r>
          </a:p>
          <a:p>
            <a:pPr marL="171450" indent="-171450">
              <a:buFont typeface="Arial" panose="020B0604020202020204" pitchFamily="34" charset="0"/>
              <a:buChar char="•"/>
            </a:pPr>
            <a:r>
              <a:rPr lang="en-US" sz="1200" i="0" dirty="0"/>
              <a:t>the availability of health insurance coverage for Job Corps students</a:t>
            </a:r>
          </a:p>
          <a:p>
            <a:pPr marL="171450" indent="-171450">
              <a:buFont typeface="Arial" panose="020B0604020202020204" pitchFamily="34" charset="0"/>
              <a:buChar char="•"/>
            </a:pPr>
            <a:endParaRPr lang="en-US" sz="1200" i="0" dirty="0"/>
          </a:p>
          <a:p>
            <a:r>
              <a:rPr lang="en-US" dirty="0"/>
              <a:t>One important difference to note with the recommendation of an alternate center is that you have a shortened time frame to complete the assessment- the HCNA must be completed within 15 days instead of the usual 30. Then, the alternate center, has the remaining 15 days to review the file and do their own assessment. </a:t>
            </a:r>
          </a:p>
        </p:txBody>
      </p:sp>
      <p:sp>
        <p:nvSpPr>
          <p:cNvPr id="4" name="Slide Number Placeholder 3"/>
          <p:cNvSpPr>
            <a:spLocks noGrp="1"/>
          </p:cNvSpPr>
          <p:nvPr>
            <p:ph type="sldNum" sz="quarter" idx="5"/>
          </p:nvPr>
        </p:nvSpPr>
        <p:spPr/>
        <p:txBody>
          <a:bodyPr/>
          <a:lstStyle/>
          <a:p>
            <a:fld id="{F97DC217-DF71-1A49-B3EA-559F1F43B0FF}" type="slidenum">
              <a:rPr lang="en-US" smtClean="0"/>
              <a:t>56</a:t>
            </a:fld>
            <a:endParaRPr lang="en-US" dirty="0"/>
          </a:p>
        </p:txBody>
      </p:sp>
    </p:spTree>
    <p:extLst>
      <p:ext uri="{BB962C8B-B14F-4D97-AF65-F5344CB8AC3E}">
        <p14:creationId xmlns:p14="http://schemas.microsoft.com/office/powerpoint/2010/main" val="3067881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The last box on the HCNA is a signature box that must be signed by the QHP(s) who completed the assessment and recommended denial. If more than one QHP completed an assessment, only those who are recommending denial would sign in this box.</a:t>
            </a:r>
          </a:p>
          <a:p>
            <a:endParaRPr lang="en-US" sz="1200" b="0" dirty="0"/>
          </a:p>
          <a:p>
            <a:r>
              <a:rPr lang="en-US" sz="1200" b="0" dirty="0"/>
              <a:t>This must be an actual physical or electronic signature (picture of a signature or with adobe sign) but cannot just be your name typed on the line. Make sure your signature is legible! If you are the second consulting QHP and it is not, then write out your name and title beside </a:t>
            </a:r>
            <a:r>
              <a:rPr lang="en-US" sz="1200" b="0"/>
              <a:t>your signature. </a:t>
            </a:r>
            <a:endParaRPr lang="en-US" sz="1200" b="0" dirty="0"/>
          </a:p>
          <a:p>
            <a:endParaRPr lang="en-US" sz="1200" b="0" dirty="0"/>
          </a:p>
          <a:p>
            <a:r>
              <a:rPr lang="en-US" sz="1200" b="0" dirty="0"/>
              <a:t>In this signature section, you are also attesting to having the necessary licensure, training, and clinical experience to complete the assessment. </a:t>
            </a:r>
          </a:p>
        </p:txBody>
      </p:sp>
      <p:sp>
        <p:nvSpPr>
          <p:cNvPr id="4" name="Slide Number Placeholder 3"/>
          <p:cNvSpPr>
            <a:spLocks noGrp="1"/>
          </p:cNvSpPr>
          <p:nvPr>
            <p:ph type="sldNum" sz="quarter" idx="5"/>
          </p:nvPr>
        </p:nvSpPr>
        <p:spPr/>
        <p:txBody>
          <a:bodyPr/>
          <a:lstStyle/>
          <a:p>
            <a:fld id="{F97DC217-DF71-1A49-B3EA-559F1F43B0FF}" type="slidenum">
              <a:rPr lang="en-US" smtClean="0"/>
              <a:t>57</a:t>
            </a:fld>
            <a:endParaRPr lang="en-US" dirty="0"/>
          </a:p>
        </p:txBody>
      </p:sp>
    </p:spTree>
    <p:extLst>
      <p:ext uri="{BB962C8B-B14F-4D97-AF65-F5344CB8AC3E}">
        <p14:creationId xmlns:p14="http://schemas.microsoft.com/office/powerpoint/2010/main" val="28491060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to access the Health and Wellness Website for additional resources and guidance documents. </a:t>
            </a:r>
          </a:p>
          <a:p>
            <a:r>
              <a:rPr lang="en-US" dirty="0"/>
              <a:t>On the homepage, you can click either of these locations marked in red to be taken to the AFR web page. </a:t>
            </a:r>
          </a:p>
        </p:txBody>
      </p:sp>
      <p:sp>
        <p:nvSpPr>
          <p:cNvPr id="4" name="Slide Number Placeholder 3"/>
          <p:cNvSpPr>
            <a:spLocks noGrp="1"/>
          </p:cNvSpPr>
          <p:nvPr>
            <p:ph type="sldNum" sz="quarter" idx="5"/>
          </p:nvPr>
        </p:nvSpPr>
        <p:spPr/>
        <p:txBody>
          <a:bodyPr/>
          <a:lstStyle/>
          <a:p>
            <a:fld id="{44701110-BC91-7B4F-975E-AF193BCFE4C7}" type="slidenum">
              <a:rPr lang="en-US" smtClean="0"/>
              <a:t>58</a:t>
            </a:fld>
            <a:endParaRPr lang="en-US"/>
          </a:p>
        </p:txBody>
      </p:sp>
    </p:spTree>
    <p:extLst>
      <p:ext uri="{BB962C8B-B14F-4D97-AF65-F5344CB8AC3E}">
        <p14:creationId xmlns:p14="http://schemas.microsoft.com/office/powerpoint/2010/main" val="36294331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Disability Support website is also one that you should check out. They have so much information that is helpful in learning how to support students with disabilities and related to the accommodation process for both students and applicants. </a:t>
            </a:r>
          </a:p>
        </p:txBody>
      </p:sp>
      <p:sp>
        <p:nvSpPr>
          <p:cNvPr id="4" name="Slide Number Placeholder 3"/>
          <p:cNvSpPr>
            <a:spLocks noGrp="1"/>
          </p:cNvSpPr>
          <p:nvPr>
            <p:ph type="sldNum" sz="quarter" idx="5"/>
          </p:nvPr>
        </p:nvSpPr>
        <p:spPr/>
        <p:txBody>
          <a:bodyPr/>
          <a:lstStyle/>
          <a:p>
            <a:fld id="{44701110-BC91-7B4F-975E-AF193BCFE4C7}" type="slidenum">
              <a:rPr lang="en-US" smtClean="0"/>
              <a:t>59</a:t>
            </a:fld>
            <a:endParaRPr lang="en-US"/>
          </a:p>
        </p:txBody>
      </p:sp>
    </p:spTree>
    <p:extLst>
      <p:ext uri="{BB962C8B-B14F-4D97-AF65-F5344CB8AC3E}">
        <p14:creationId xmlns:p14="http://schemas.microsoft.com/office/powerpoint/2010/main" val="193974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74625"/>
            <a:ext cx="3581400" cy="2014538"/>
          </a:xfrm>
        </p:spPr>
      </p:sp>
      <p:sp>
        <p:nvSpPr>
          <p:cNvPr id="3" name="Notes Placeholder 2"/>
          <p:cNvSpPr>
            <a:spLocks noGrp="1"/>
          </p:cNvSpPr>
          <p:nvPr>
            <p:ph type="body" idx="1"/>
          </p:nvPr>
        </p:nvSpPr>
        <p:spPr>
          <a:xfrm>
            <a:off x="222069" y="2188679"/>
            <a:ext cx="6348547" cy="6780696"/>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After Admission services electronically sends a completed application to a center via CIS (Center Information Systems), there are 10 different possible outcomes.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first and most common outcome is that the center decides to enroll an applicant in the program. The conditional enrollment that the applicant was given after completing their application now becomes a true enrollment.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second outcome shown in the column on the left in green is a that recommendation of denial is made. Those 3 scenarios are what we will focus on today and include the direct threat assessment, healthcare needs assessment, and referral to an alternate center.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There are third set of outcomes related to eligibility as seen in the middle column in blue.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Finally, there a set of outcomes shown in purple which are related to withdrawals, incomplete applications, the applicant being in a residential setting/hospital and errors in the initial eligibility review.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questions related to the items in blue and purple come up, centers are </a:t>
            </a:r>
            <a:r>
              <a:rPr lang="en-US" b="1" dirty="0"/>
              <a:t>STRONGLY ENCOURAGED to contact their Regional Disability Coordinator </a:t>
            </a:r>
            <a:r>
              <a:rPr lang="en-US" dirty="0"/>
              <a:t>for consultation to make sure PRH policies are being followed.</a:t>
            </a:r>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3254240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Regional Mental Health Specialists</a:t>
            </a:r>
          </a:p>
        </p:txBody>
      </p:sp>
      <p:sp>
        <p:nvSpPr>
          <p:cNvPr id="4" name="Slide Number Placeholder 3"/>
          <p:cNvSpPr>
            <a:spLocks noGrp="1"/>
          </p:cNvSpPr>
          <p:nvPr>
            <p:ph type="sldNum" sz="quarter" idx="5"/>
          </p:nvPr>
        </p:nvSpPr>
        <p:spPr/>
        <p:txBody>
          <a:bodyPr/>
          <a:lstStyle/>
          <a:p>
            <a:fld id="{44701110-BC91-7B4F-975E-AF193BCFE4C7}" type="slidenum">
              <a:rPr lang="en-US" smtClean="0"/>
              <a:t>60</a:t>
            </a:fld>
            <a:endParaRPr lang="en-US"/>
          </a:p>
        </p:txBody>
      </p:sp>
    </p:spTree>
    <p:extLst>
      <p:ext uri="{BB962C8B-B14F-4D97-AF65-F5344CB8AC3E}">
        <p14:creationId xmlns:p14="http://schemas.microsoft.com/office/powerpoint/2010/main" val="24638518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Regional Disability Coordinators</a:t>
            </a:r>
          </a:p>
        </p:txBody>
      </p:sp>
      <p:sp>
        <p:nvSpPr>
          <p:cNvPr id="4" name="Slide Number Placeholder 3"/>
          <p:cNvSpPr>
            <a:spLocks noGrp="1"/>
          </p:cNvSpPr>
          <p:nvPr>
            <p:ph type="sldNum" sz="quarter" idx="5"/>
          </p:nvPr>
        </p:nvSpPr>
        <p:spPr/>
        <p:txBody>
          <a:bodyPr/>
          <a:lstStyle/>
          <a:p>
            <a:fld id="{44701110-BC91-7B4F-975E-AF193BCFE4C7}" type="slidenum">
              <a:rPr lang="en-US" smtClean="0"/>
              <a:t>61</a:t>
            </a:fld>
            <a:endParaRPr lang="en-US"/>
          </a:p>
        </p:txBody>
      </p:sp>
    </p:spTree>
    <p:extLst>
      <p:ext uri="{BB962C8B-B14F-4D97-AF65-F5344CB8AC3E}">
        <p14:creationId xmlns:p14="http://schemas.microsoft.com/office/powerpoint/2010/main" val="345194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steps centers must take when reviewing applicant files. </a:t>
            </a:r>
          </a:p>
        </p:txBody>
      </p:sp>
      <p:sp>
        <p:nvSpPr>
          <p:cNvPr id="4" name="Slide Number Placeholder 3"/>
          <p:cNvSpPr>
            <a:spLocks noGrp="1"/>
          </p:cNvSpPr>
          <p:nvPr>
            <p:ph type="sldNum" sz="quarter" idx="5"/>
          </p:nvPr>
        </p:nvSpPr>
        <p:spPr/>
        <p:txBody>
          <a:bodyPr/>
          <a:lstStyle/>
          <a:p>
            <a:fld id="{44701110-BC91-7B4F-975E-AF193BCFE4C7}" type="slidenum">
              <a:rPr lang="en-US" smtClean="0"/>
              <a:t>7</a:t>
            </a:fld>
            <a:endParaRPr lang="en-US"/>
          </a:p>
        </p:txBody>
      </p:sp>
    </p:spTree>
    <p:extLst>
      <p:ext uri="{BB962C8B-B14F-4D97-AF65-F5344CB8AC3E}">
        <p14:creationId xmlns:p14="http://schemas.microsoft.com/office/powerpoint/2010/main" val="259680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411163"/>
            <a:ext cx="5486400" cy="3086100"/>
          </a:xfrm>
        </p:spPr>
      </p:sp>
      <p:sp>
        <p:nvSpPr>
          <p:cNvPr id="3" name="Notes Placeholder 2"/>
          <p:cNvSpPr>
            <a:spLocks noGrp="1"/>
          </p:cNvSpPr>
          <p:nvPr>
            <p:ph type="body" idx="1"/>
          </p:nvPr>
        </p:nvSpPr>
        <p:spPr>
          <a:xfrm>
            <a:off x="685800" y="3708219"/>
            <a:ext cx="5486400" cy="4976994"/>
          </a:xfrm>
        </p:spPr>
        <p:txBody>
          <a:bodyPr/>
          <a:lstStyle/>
          <a:p>
            <a:pPr marL="0" indent="0">
              <a:buFont typeface="Arial" panose="020B0604020202020204" pitchFamily="34" charset="0"/>
              <a:buNone/>
            </a:pPr>
            <a:endParaRPr lang="en-US"/>
          </a:p>
          <a:p>
            <a:r>
              <a:rPr lang="en-US"/>
              <a:t>There </a:t>
            </a:r>
            <a:r>
              <a:rPr lang="en-US" dirty="0"/>
              <a:t>are 8 steps in the AFR process at the center level. Whether an applicant file needs to go through all 8 steps depends on whether the applicant is an individual with a disability. This slide shows the first 6 steps.</a:t>
            </a:r>
          </a:p>
          <a:p>
            <a:endParaRPr lang="en-US" dirty="0"/>
          </a:p>
          <a:p>
            <a:pPr marL="171450" indent="-171450">
              <a:buFont typeface="Arial" panose="020B0604020202020204" pitchFamily="34" charset="0"/>
              <a:buChar char="•"/>
            </a:pPr>
            <a:r>
              <a:rPr lang="en-US" dirty="0"/>
              <a:t>In Step 1, the file arrives on the center electronically and the Records department logs receipt of it from Admissions and begins tracking it as it moves through the AFR process.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Step 2, the Health and Wellness Director does an initial review of every applicant file.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 3: The HWD can decide that the file needs no additional review and approve enrollment of the applicant. Or the HWD can decide to refer the file to one or more qualified health professionals (QHPs)-  which may include the CMHC, for additional review. The Qualified Health Professional could include other members of wellness or outside providers, but for this presentation, we’ll be focusing on the CMHC role.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 4: The CMHC reviews the applicant file and determines whether an interview with the applicant is needed to make an enrollment decision. An applicant can be enrolled without an interview, but if the CMHC thinks that a recommendation of denial may be needed, </a:t>
            </a:r>
            <a:r>
              <a:rPr lang="en-US" u="sng" dirty="0"/>
              <a:t>an applicant interview is required</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Step 5: After conducting the applicant interview, the CMHC can make a decision to enroll an applicant or recommend denial. </a:t>
            </a:r>
            <a:r>
              <a:rPr lang="en-US" u="sng" dirty="0"/>
              <a:t>If you have decided to recommend denial, this is when you would start to complete Form 2-05 HCNA or Form 2-04 DTA</a:t>
            </a:r>
            <a:r>
              <a:rPr lang="en-US" dirty="0"/>
              <a:t>.  If the applicant is NOT an individual with a disability, the AFR process stops after Step 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however, the applicant</a:t>
            </a:r>
            <a:r>
              <a:rPr lang="en-US" u="sng" dirty="0"/>
              <a:t> IS </a:t>
            </a:r>
            <a:r>
              <a:rPr lang="en-US" dirty="0"/>
              <a:t>an individual with a disability, then in Step 6 the disability accommodation process or DAP for short must occur. </a:t>
            </a:r>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102178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Step 7, the decision is made to recommend denial, and you must consider whether the disability accommodations identified would sufficiently remove or reduce the barriers to allow the applicant to enroll. If the answer is no, they would not, then you would finish up the HCNA or DTA.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 8 is when the file is finished at the center and submitted for Regional Review. There it is reviewed by both the disability team and the health team. The Regional Office makes the final decision about the applicant’s enrollment status. </a:t>
            </a:r>
          </a:p>
          <a:p>
            <a:pPr marL="171450" indent="-171450">
              <a:buFont typeface="Arial" panose="020B0604020202020204" pitchFamily="34" charset="0"/>
              <a:buChar char="•"/>
            </a:pPr>
            <a:endParaRPr lang="en-US" dirty="0"/>
          </a:p>
          <a:p>
            <a:endParaRPr lang="en-US" dirty="0"/>
          </a:p>
          <a:p>
            <a:endParaRPr lang="en-US" dirty="0"/>
          </a:p>
          <a:p>
            <a:endParaRPr lang="en-US" dirty="0"/>
          </a:p>
          <a:p>
            <a:r>
              <a:rPr lang="en-US" dirty="0"/>
              <a:t>In step 7, you have made a decision to recommend denial, and you consider whether disability accommodations would sufficiently remove or reduce the barriers to enable the applicant to enroll.  If this answer is no, the disability accommodations would NOT sufficiently remove or reduce the barriers to enrollment, then you would complete Form 2-05 or Form 2-04 and, in Step 8, submit the recommendation of denial to the Job Corps Regional Office. There the recommendation of denial goes through the 2-step review process  -administrative review with the disability team and then a clinical review with the health team. The Regional Office then makes the final determination about the applicant’s status.  </a:t>
            </a:r>
          </a:p>
          <a:p>
            <a:endParaRPr lang="en-US" dirty="0"/>
          </a:p>
          <a:p>
            <a:r>
              <a:rPr lang="en-US" dirty="0"/>
              <a:t>So, as you can see, there are many steps involved but it does become easier the more you do it..</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234392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86939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5173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27484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dirty="0"/>
              <a:t>February 2023</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Mental Health AFR Overview</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5929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February 2023</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Mental Health AFR Overview</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41508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676894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8BEDA4CD-BC67-9292-C861-50B5310F3AD8}"/>
              </a:ext>
            </a:extLst>
          </p:cNvPr>
          <p:cNvSpPr>
            <a:spLocks noGrp="1"/>
          </p:cNvSpPr>
          <p:nvPr>
            <p:ph type="pic" sz="quarter" idx="10"/>
          </p:nvPr>
        </p:nvSpPr>
        <p:spPr>
          <a:xfrm>
            <a:off x="1198512" y="926565"/>
            <a:ext cx="5003357" cy="5004869"/>
          </a:xfrm>
          <a:prstGeom prst="ellipse">
            <a:avLst/>
          </a:prstGeom>
        </p:spPr>
        <p:txBody>
          <a:bodyPr/>
          <a:lstStyle/>
          <a:p>
            <a:endParaRPr kumimoji="1" lang="ko-Kore-KR" altLang="en-US"/>
          </a:p>
        </p:txBody>
      </p:sp>
    </p:spTree>
    <p:extLst>
      <p:ext uri="{BB962C8B-B14F-4D97-AF65-F5344CB8AC3E}">
        <p14:creationId xmlns:p14="http://schemas.microsoft.com/office/powerpoint/2010/main" val="310402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6334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1673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6113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0106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1242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3646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8707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7/12/2024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0760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7/12/2024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00230437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28" r:id="rId6"/>
    <p:sldLayoutId id="2147483729" r:id="rId7"/>
    <p:sldLayoutId id="2147483730" r:id="rId8"/>
    <p:sldLayoutId id="2147483731" r:id="rId9"/>
    <p:sldLayoutId id="2147483732" r:id="rId10"/>
    <p:sldLayoutId id="2147483733" r:id="rId11"/>
    <p:sldLayoutId id="2147483743" r:id="rId12"/>
    <p:sldLayoutId id="2147483744" r:id="rId13"/>
    <p:sldLayoutId id="2147483746" r:id="rId14"/>
    <p:sldLayoutId id="2147483747" r:id="rId15"/>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supportservices.jobcorps.gov/disability/Documents/CN%2022-02/AFR/PRH%20Form%202-04%20-%202022.docx"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prh.jobcorps.gov/Student%20Support%20Services/2.3%20Health%20Services/Program%20Requirements/Exhibit%202-4%20Job%20Corps%20Basic%20Health%20Care%20Responsibilities.pdf" TargetMode="External"/><Relationship Id="rId4" Type="http://schemas.openxmlformats.org/officeDocument/2006/relationships/hyperlink" Target="https://supportservices.jobcorps.gov/disability/Documents/CN%2022-02/AFR/PRH%20Form%202-05%20-%202022.doc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rh.jobcorps.gov/Program%20Instruction%20Notices/PRH%20Program%20Instruction%20Notices/PY%2014/Program%20Instruction%20Notice%2014-24%20Unauthorized%20Collection%20of%20Health%20Disability%20or%20Other%20Personal%20Information/Program%20Instruction%20Notice%2014-24%20Collection%20of%20Student%20Information.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supportservices.jobcorps.gov/health/Pages/NeedsAssessmentDirectThreat.aspx" TargetMode="External"/><Relationship Id="rId7" Type="http://schemas.openxmlformats.org/officeDocument/2006/relationships/hyperlink" Target="https://supportservices.jobcorps.gov/health/Documents/MentalHealth/5-AFR%20Tools%20Form%202-05%20HCNA%20Template%20Items%20-%20March%202024.doc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upportservices.jobcorps.gov/health/Documents/MentalHealth/8-AFR%20Tools%20Sample%20Applicant%20Interview%20Questions%20-%20Feb%202023.docx" TargetMode="External"/><Relationship Id="rId5" Type="http://schemas.openxmlformats.org/officeDocument/2006/relationships/hyperlink" Target="https://supportservices.jobcorps.gov/health/Documents/MentalHealth/AFR_Guide_CMHCs_Part2_Guidance_Form2-04_and_Form2-05_June2023.pdf" TargetMode="External"/><Relationship Id="rId4" Type="http://schemas.openxmlformats.org/officeDocument/2006/relationships/hyperlink" Target="https://supportservices.jobcorps.gov/health/Documents/MentalHealth/AFR_Guide_CMHCs_Part1_Overview_June2023.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https://supportservices.jobcorps.gov/health/Documents/MentalHealth/5-AFR%20Tools%20Form%202-05%20HCNA%20Template%20Items%20-%20March%202024.docx"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supportservices.jobcorps.gov/health/Documents/MentalHealth/8-AFR%20Tools%20Sample%20Applicant%20Interview%20Questions%20-%20Feb%202023.docx"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hyperlink" Target="https://prh.jobcorps.gov/Forms/Form%202-04%20Individualized%20Assessment%20of%20Possible%20Direct%20Threat.pdf" TargetMode="External"/><Relationship Id="rId3" Type="http://schemas.openxmlformats.org/officeDocument/2006/relationships/image" Target="../media/image2.jpeg"/><Relationship Id="rId7" Type="http://schemas.openxmlformats.org/officeDocument/2006/relationships/hyperlink" Target="https://prh.jobcorps.gov/Forms/Form%201-06%20Center%20File%20Review%20Forms.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prh.jobcorps.gov/Exhibits/Exhibit%201-1%20Job%20Corps%20Eligibility%20Requirements.pdf" TargetMode="External"/><Relationship Id="rId5" Type="http://schemas.openxmlformats.org/officeDocument/2006/relationships/hyperlink" Target="https://prh.jobcorps.gov/Forms/Form%202-03%20Procedures%20for%20Providing%20RA-RM-AAS%20for%20Participation%20in%20the%20Job%20Corps%20Program.pdf" TargetMode="External"/><Relationship Id="rId10" Type="http://schemas.openxmlformats.org/officeDocument/2006/relationships/hyperlink" Target="https://prh.jobcorps.gov/Exhibits/Exhibit%202-4%20Job%20Corps%20Basic%20Health%20Care%20Responsibilities.pdf" TargetMode="External"/><Relationship Id="rId4" Type="http://schemas.openxmlformats.org/officeDocument/2006/relationships/hyperlink" Target="https://prh.jobcorps.gov/Appendices/Appendix%20201%20Communicating%20with%20Individuals%20with%20Disabilities.pdf" TargetMode="External"/><Relationship Id="rId9" Type="http://schemas.openxmlformats.org/officeDocument/2006/relationships/hyperlink" Target="https://prh.jobcorps.gov/Forms/Form%202-05%20Health%20Care%20Needs%20Assessment.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skjan.org/"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hyperlink" Target="https://supportservices.jobcorps.gov/health/Documents/MentalHealth/5-AFR%20Tools%20Form%202-05%20HCNA%20Template%20Items%20-%20March%202024.docx"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supportservices.jobcorps.gov/health/Pages/default.asp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supportservices.jobcorps.gov/disability/Pages/default.asp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2" name="Rectangle 51">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4" name="Rectangle 53">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56" name="Oval 55">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58" name="Oval 57">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60" name="Oval 59">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62" name="Frame 61">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E7783AAD-AA93-B60F-26A3-0E342425850C}"/>
              </a:ext>
            </a:extLst>
          </p:cNvPr>
          <p:cNvSpPr>
            <a:spLocks noGrp="1"/>
          </p:cNvSpPr>
          <p:nvPr>
            <p:ph type="title"/>
          </p:nvPr>
        </p:nvSpPr>
        <p:spPr>
          <a:xfrm>
            <a:off x="867965" y="1490952"/>
            <a:ext cx="5612834" cy="2076450"/>
          </a:xfrm>
        </p:spPr>
        <p:txBody>
          <a:bodyPr anchor="b">
            <a:normAutofit fontScale="90000"/>
          </a:bodyPr>
          <a:lstStyle/>
          <a:p>
            <a:pPr>
              <a:lnSpc>
                <a:spcPct val="110000"/>
              </a:lnSpc>
            </a:pPr>
            <a:r>
              <a:rPr lang="en-US" sz="4400" b="1" dirty="0">
                <a:solidFill>
                  <a:srgbClr val="FFFFFF"/>
                </a:solidFill>
              </a:rPr>
              <a:t>CMHC Orientation Part 2: </a:t>
            </a:r>
            <a:br>
              <a:rPr lang="en-US" sz="4400" b="1" dirty="0">
                <a:solidFill>
                  <a:srgbClr val="FFFFFF"/>
                </a:solidFill>
              </a:rPr>
            </a:br>
            <a:r>
              <a:rPr lang="en-US" sz="4400" b="1" dirty="0">
                <a:solidFill>
                  <a:srgbClr val="FFFFFF"/>
                </a:solidFill>
              </a:rPr>
              <a:t>Applicant File Review (AFR)</a:t>
            </a:r>
          </a:p>
        </p:txBody>
      </p:sp>
      <p:sp>
        <p:nvSpPr>
          <p:cNvPr id="3" name="Content Placeholder 2">
            <a:extLst>
              <a:ext uri="{FF2B5EF4-FFF2-40B4-BE49-F238E27FC236}">
                <a16:creationId xmlns:a16="http://schemas.microsoft.com/office/drawing/2014/main" id="{DCCCEE61-8EFC-D203-2578-48A038D5F8A1}"/>
              </a:ext>
            </a:extLst>
          </p:cNvPr>
          <p:cNvSpPr>
            <a:spLocks noGrp="1"/>
          </p:cNvSpPr>
          <p:nvPr>
            <p:ph idx="1"/>
          </p:nvPr>
        </p:nvSpPr>
        <p:spPr>
          <a:xfrm>
            <a:off x="835357" y="4008556"/>
            <a:ext cx="5737917" cy="2386673"/>
          </a:xfrm>
        </p:spPr>
        <p:txBody>
          <a:bodyPr>
            <a:normAutofit/>
          </a:bodyPr>
          <a:lstStyle/>
          <a:p>
            <a:pPr marL="0" indent="0">
              <a:spcBef>
                <a:spcPts val="0"/>
              </a:spcBef>
              <a:buClr>
                <a:schemeClr val="accent1">
                  <a:lumMod val="50000"/>
                </a:schemeClr>
              </a:buClr>
              <a:buNone/>
            </a:pPr>
            <a:r>
              <a:rPr lang="en-US" dirty="0">
                <a:solidFill>
                  <a:srgbClr val="FDEBA5"/>
                </a:solidFill>
              </a:rPr>
              <a:t>Liz Jarski, LCSW</a:t>
            </a:r>
          </a:p>
          <a:p>
            <a:pPr marL="0" indent="0">
              <a:spcBef>
                <a:spcPts val="0"/>
              </a:spcBef>
              <a:buClr>
                <a:schemeClr val="accent1">
                  <a:lumMod val="50000"/>
                </a:schemeClr>
              </a:buClr>
              <a:buNone/>
            </a:pPr>
            <a:r>
              <a:rPr lang="en-US" sz="2600" dirty="0">
                <a:solidFill>
                  <a:srgbClr val="FFFFFF"/>
                </a:solidFill>
              </a:rPr>
              <a:t>Regional Mental Health Consultant</a:t>
            </a:r>
          </a:p>
          <a:p>
            <a:pPr marL="0" indent="0">
              <a:spcBef>
                <a:spcPts val="2800"/>
              </a:spcBef>
              <a:buClr>
                <a:schemeClr val="accent1">
                  <a:lumMod val="50000"/>
                </a:schemeClr>
              </a:buClr>
              <a:buNone/>
            </a:pPr>
            <a:r>
              <a:rPr lang="en-US" dirty="0">
                <a:solidFill>
                  <a:srgbClr val="FFFFFF"/>
                </a:solidFill>
              </a:rPr>
              <a:t>July 2024</a:t>
            </a:r>
          </a:p>
        </p:txBody>
      </p:sp>
      <p:pic>
        <p:nvPicPr>
          <p:cNvPr id="22" name="Picture 21" descr="Writing an appointment on a paper agenda">
            <a:extLst>
              <a:ext uri="{FF2B5EF4-FFF2-40B4-BE49-F238E27FC236}">
                <a16:creationId xmlns:a16="http://schemas.microsoft.com/office/drawing/2014/main" id="{C04A16F4-044A-A1E9-CE92-8ED91938E3DC}"/>
              </a:ext>
            </a:extLst>
          </p:cNvPr>
          <p:cNvPicPr>
            <a:picLocks noChangeAspect="1"/>
          </p:cNvPicPr>
          <p:nvPr/>
        </p:nvPicPr>
        <p:blipFill rotWithShape="1">
          <a:blip r:embed="rId3">
            <a:alphaModFix amt="80000"/>
          </a:blip>
          <a:srcRect r="36366" b="2"/>
          <a:stretch/>
        </p:blipFill>
        <p:spPr>
          <a:xfrm>
            <a:off x="6695514" y="984742"/>
            <a:ext cx="4628521" cy="4855071"/>
          </a:xfrm>
          <a:prstGeom prst="rect">
            <a:avLst/>
          </a:prstGeom>
        </p:spPr>
      </p:pic>
    </p:spTree>
    <p:extLst>
      <p:ext uri="{BB962C8B-B14F-4D97-AF65-F5344CB8AC3E}">
        <p14:creationId xmlns:p14="http://schemas.microsoft.com/office/powerpoint/2010/main" val="117546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DC89A-CA78-8BE3-4A73-40604D0D0286}"/>
              </a:ext>
            </a:extLst>
          </p:cNvPr>
          <p:cNvSpPr/>
          <p:nvPr/>
        </p:nvSpPr>
        <p:spPr>
          <a:xfrm>
            <a:off x="10889673" y="0"/>
            <a:ext cx="1310582"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5" name="Title 1">
            <a:extLst>
              <a:ext uri="{FF2B5EF4-FFF2-40B4-BE49-F238E27FC236}">
                <a16:creationId xmlns:a16="http://schemas.microsoft.com/office/drawing/2014/main" id="{7D94E098-90D6-36EF-99DC-E16546F23FC9}"/>
              </a:ext>
            </a:extLst>
          </p:cNvPr>
          <p:cNvSpPr txBox="1">
            <a:spLocks/>
          </p:cNvSpPr>
          <p:nvPr/>
        </p:nvSpPr>
        <p:spPr>
          <a:xfrm>
            <a:off x="587096" y="403242"/>
            <a:ext cx="10103395" cy="934844"/>
          </a:xfrm>
          <a:prstGeom prst="rect">
            <a:avLst/>
          </a:prstGeom>
        </p:spPr>
        <p:txBody>
          <a:bodyPr anchor="ct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2"/>
                </a:solidFill>
              </a:rPr>
              <a:t>Timelines</a:t>
            </a:r>
          </a:p>
        </p:txBody>
      </p:sp>
      <p:sp>
        <p:nvSpPr>
          <p:cNvPr id="4" name="TextBox 3">
            <a:extLst>
              <a:ext uri="{FF2B5EF4-FFF2-40B4-BE49-F238E27FC236}">
                <a16:creationId xmlns:a16="http://schemas.microsoft.com/office/drawing/2014/main" id="{332590D4-05D3-5BF2-5FB6-AC90F010EC29}"/>
              </a:ext>
            </a:extLst>
          </p:cNvPr>
          <p:cNvSpPr txBox="1"/>
          <p:nvPr/>
        </p:nvSpPr>
        <p:spPr>
          <a:xfrm>
            <a:off x="466272" y="1303568"/>
            <a:ext cx="10224219" cy="4899803"/>
          </a:xfrm>
          <a:prstGeom prst="rect">
            <a:avLst/>
          </a:prstGeom>
          <a:noFill/>
        </p:spPr>
        <p:txBody>
          <a:bodyPr wrap="square">
            <a:spAutoFit/>
          </a:bodyPr>
          <a:lstStyle/>
          <a:p>
            <a:pPr marL="411163" indent="-395288">
              <a:lnSpc>
                <a:spcPct val="110000"/>
              </a:lnSpc>
              <a:buFont typeface="Wingdings" panose="05000000000000000000" pitchFamily="2" charset="2"/>
              <a:buChar char="§"/>
            </a:pPr>
            <a:r>
              <a:rPr lang="en-US" sz="2200" dirty="0"/>
              <a:t>The applicant’s e-Folder must be processed within </a:t>
            </a:r>
            <a:r>
              <a:rPr lang="en-US" sz="2200" b="1" u="sng" dirty="0"/>
              <a:t>30 calendar days</a:t>
            </a:r>
            <a:r>
              <a:rPr lang="en-US" sz="2200" b="1" dirty="0"/>
              <a:t>  </a:t>
            </a:r>
            <a:r>
              <a:rPr lang="en-US" sz="2200" dirty="0"/>
              <a:t>from receipt by center per the PRH. </a:t>
            </a:r>
          </a:p>
          <a:p>
            <a:pPr marL="411163" indent="-395288">
              <a:lnSpc>
                <a:spcPct val="110000"/>
              </a:lnSpc>
              <a:buFont typeface="Wingdings" panose="05000000000000000000" pitchFamily="2" charset="2"/>
              <a:buChar char="§"/>
            </a:pPr>
            <a:endParaRPr lang="en-US" sz="2200" dirty="0">
              <a:solidFill>
                <a:srgbClr val="203864"/>
              </a:solidFill>
              <a:highlight>
                <a:srgbClr val="FFFF00"/>
              </a:highlight>
            </a:endParaRPr>
          </a:p>
          <a:p>
            <a:pPr marL="411163" indent="-395288">
              <a:lnSpc>
                <a:spcPct val="110000"/>
              </a:lnSpc>
              <a:buFont typeface="Wingdings" panose="05000000000000000000" pitchFamily="2" charset="2"/>
              <a:buChar char="§"/>
            </a:pPr>
            <a:r>
              <a:rPr lang="en-US" sz="2200" b="1" dirty="0">
                <a:solidFill>
                  <a:srgbClr val="0070C0"/>
                </a:solidFill>
              </a:rPr>
              <a:t>You should be assigned the file no later than 3-4 days after it is made available to the center.</a:t>
            </a:r>
          </a:p>
          <a:p>
            <a:pPr marL="868363" lvl="1" indent="-395288">
              <a:lnSpc>
                <a:spcPct val="110000"/>
              </a:lnSpc>
              <a:buFont typeface="Wingdings" panose="05000000000000000000" pitchFamily="2" charset="2"/>
              <a:buChar char="§"/>
            </a:pPr>
            <a:r>
              <a:rPr lang="en-US" sz="2200" dirty="0"/>
              <a:t>An extension can be requested from the center’s </a:t>
            </a:r>
            <a:r>
              <a:rPr lang="en-US" sz="2200" b="1" dirty="0">
                <a:solidFill>
                  <a:schemeClr val="tx1"/>
                </a:solidFill>
              </a:rPr>
              <a:t>Regional Program Manager</a:t>
            </a:r>
            <a:r>
              <a:rPr lang="en-US" sz="2200" dirty="0">
                <a:solidFill>
                  <a:schemeClr val="accent1">
                    <a:lumMod val="75000"/>
                  </a:schemeClr>
                </a:solidFill>
              </a:rPr>
              <a:t>. </a:t>
            </a:r>
          </a:p>
          <a:p>
            <a:pPr marL="868363" lvl="1" indent="-395288">
              <a:lnSpc>
                <a:spcPct val="110000"/>
              </a:lnSpc>
              <a:buFont typeface="Wingdings" panose="05000000000000000000" pitchFamily="2" charset="2"/>
              <a:buChar char="§"/>
            </a:pPr>
            <a:r>
              <a:rPr lang="en-US" sz="2200" dirty="0"/>
              <a:t>However, waiting for outside records is not justification enough. </a:t>
            </a:r>
          </a:p>
          <a:p>
            <a:pPr marL="815975" lvl="1" indent="-342900">
              <a:lnSpc>
                <a:spcPct val="110000"/>
              </a:lnSpc>
              <a:buFont typeface="Wingdings" panose="05000000000000000000" pitchFamily="2" charset="2"/>
              <a:buChar char="§"/>
            </a:pPr>
            <a:endParaRPr lang="en-US" sz="2200" dirty="0">
              <a:solidFill>
                <a:schemeClr val="accent5">
                  <a:lumMod val="50000"/>
                </a:schemeClr>
              </a:solidFill>
            </a:endParaRPr>
          </a:p>
          <a:p>
            <a:pPr marL="411163" indent="-411163">
              <a:lnSpc>
                <a:spcPct val="110000"/>
              </a:lnSpc>
              <a:buFont typeface="Wingdings" panose="05000000000000000000" pitchFamily="2" charset="2"/>
              <a:buChar char="§"/>
            </a:pPr>
            <a:r>
              <a:rPr lang="en-US" sz="2200" dirty="0"/>
              <a:t>If the file is in “Regional Review” and has been returned for completion of some process concern or clinical issue, the file must be completed and returned to the sender within </a:t>
            </a:r>
            <a:r>
              <a:rPr lang="en-US" sz="2200" b="1" u="sng" dirty="0">
                <a:solidFill>
                  <a:srgbClr val="C00000"/>
                </a:solidFill>
              </a:rPr>
              <a:t>10 business days</a:t>
            </a:r>
            <a:r>
              <a:rPr lang="en-US" sz="2200" b="1" dirty="0">
                <a:solidFill>
                  <a:srgbClr val="C00000"/>
                </a:solidFill>
              </a:rPr>
              <a:t>.</a:t>
            </a:r>
            <a:endParaRPr lang="en-US" sz="2200" dirty="0">
              <a:solidFill>
                <a:srgbClr val="C00000"/>
              </a:solidFill>
            </a:endParaRPr>
          </a:p>
          <a:p>
            <a:pPr marL="342900" indent="-342900">
              <a:buFont typeface="Wingdings" panose="05000000000000000000" pitchFamily="2" charset="2"/>
              <a:buChar char="§"/>
            </a:pPr>
            <a:endParaRPr lang="en-US" sz="2200" dirty="0"/>
          </a:p>
        </p:txBody>
      </p:sp>
    </p:spTree>
    <p:extLst>
      <p:ext uri="{BB962C8B-B14F-4D97-AF65-F5344CB8AC3E}">
        <p14:creationId xmlns:p14="http://schemas.microsoft.com/office/powerpoint/2010/main" val="3525623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7C5DC89A-CA78-8BE3-4A73-40604D0D0286}"/>
              </a:ext>
            </a:extLst>
          </p:cNvPr>
          <p:cNvSpPr/>
          <p:nvPr/>
        </p:nvSpPr>
        <p:spPr>
          <a:xfrm>
            <a:off x="3048" y="6413268"/>
            <a:ext cx="12188952" cy="457200"/>
          </a:xfrm>
          <a:prstGeom prst="rect">
            <a:avLst/>
          </a:prstGeom>
          <a:solidFill>
            <a:schemeClr val="accent1">
              <a:alpha val="74892"/>
            </a:schemeClr>
          </a:solidFill>
          <a:ln>
            <a:solidFill>
              <a:schemeClr val="accent1">
                <a:alpha val="7545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itle 1">
            <a:extLst>
              <a:ext uri="{FF2B5EF4-FFF2-40B4-BE49-F238E27FC236}">
                <a16:creationId xmlns:a16="http://schemas.microsoft.com/office/drawing/2014/main" id="{5476109F-9275-96A4-A339-2E19AAC50671}"/>
              </a:ext>
            </a:extLst>
          </p:cNvPr>
          <p:cNvSpPr txBox="1">
            <a:spLocks/>
          </p:cNvSpPr>
          <p:nvPr/>
        </p:nvSpPr>
        <p:spPr>
          <a:xfrm>
            <a:off x="938404" y="393889"/>
            <a:ext cx="9779183" cy="1053680"/>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1">
                    <a:lumMod val="75000"/>
                    <a:lumOff val="25000"/>
                  </a:schemeClr>
                </a:solidFill>
              </a:rPr>
              <a:t>Recommending Denial of Enrollment</a:t>
            </a:r>
          </a:p>
        </p:txBody>
      </p:sp>
      <p:cxnSp>
        <p:nvCxnSpPr>
          <p:cNvPr id="11" name="Straight Connector 10">
            <a:extLst>
              <a:ext uri="{FF2B5EF4-FFF2-40B4-BE49-F238E27FC236}">
                <a16:creationId xmlns:a16="http://schemas.microsoft.com/office/drawing/2014/main" id="{C0779FB1-0535-02E1-9068-19AC16AD6C00}"/>
              </a:ext>
            </a:extLst>
          </p:cNvPr>
          <p:cNvCxnSpPr/>
          <p:nvPr/>
        </p:nvCxnSpPr>
        <p:spPr>
          <a:xfrm>
            <a:off x="6115763" y="2095174"/>
            <a:ext cx="0" cy="3657600"/>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E7B6003-A0F8-449C-A832-00B732191F79}"/>
              </a:ext>
            </a:extLst>
          </p:cNvPr>
          <p:cNvGrpSpPr/>
          <p:nvPr/>
        </p:nvGrpSpPr>
        <p:grpSpPr>
          <a:xfrm>
            <a:off x="769360" y="1628089"/>
            <a:ext cx="5058636" cy="4407915"/>
            <a:chOff x="548636" y="1785747"/>
            <a:chExt cx="5058636" cy="4407915"/>
          </a:xfrm>
        </p:grpSpPr>
        <p:sp>
          <p:nvSpPr>
            <p:cNvPr id="7" name="Content Placeholder 3">
              <a:extLst>
                <a:ext uri="{FF2B5EF4-FFF2-40B4-BE49-F238E27FC236}">
                  <a16:creationId xmlns:a16="http://schemas.microsoft.com/office/drawing/2014/main" id="{789CABDF-7154-6B14-243E-99DBBBBF7F6C}"/>
                </a:ext>
              </a:extLst>
            </p:cNvPr>
            <p:cNvSpPr txBox="1">
              <a:spLocks/>
            </p:cNvSpPr>
            <p:nvPr/>
          </p:nvSpPr>
          <p:spPr>
            <a:xfrm>
              <a:off x="548636" y="2613873"/>
              <a:ext cx="5058636" cy="2217247"/>
            </a:xfrm>
            <a:prstGeom prst="rect">
              <a:avLst/>
            </a:prstGeom>
          </p:spPr>
          <p:txBody>
            <a:bodyPr vert="horz" lIns="91440" tIns="45720" rIns="91440" bIns="45720" rtlCol="0" anchor="ctr">
              <a:noAutofit/>
            </a:bodyPr>
            <a:lstStyle>
              <a:lvl1pPr marL="0" indent="0" algn="ctr"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kern="1200">
                  <a:solidFill>
                    <a:schemeClr val="tx2">
                      <a:alpha val="70000"/>
                    </a:schemeClr>
                  </a:solidFill>
                  <a:latin typeface="+mn-lt"/>
                  <a:ea typeface="+mn-ea"/>
                  <a:cs typeface="+mn-cs"/>
                </a:defRPr>
              </a:lvl1pPr>
              <a:lvl2pPr marL="4572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kern="1200">
                  <a:solidFill>
                    <a:schemeClr val="tx2">
                      <a:alpha val="70000"/>
                    </a:schemeClr>
                  </a:solidFill>
                  <a:latin typeface="+mn-lt"/>
                  <a:ea typeface="+mn-ea"/>
                  <a:cs typeface="+mn-cs"/>
                </a:defRPr>
              </a:lvl2pPr>
              <a:lvl3pPr marL="9144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kern="1200">
                  <a:solidFill>
                    <a:schemeClr val="tx2">
                      <a:alpha val="70000"/>
                    </a:schemeClr>
                  </a:solidFill>
                  <a:latin typeface="+mn-lt"/>
                  <a:ea typeface="+mn-ea"/>
                  <a:cs typeface="+mn-cs"/>
                </a:defRPr>
              </a:lvl3pPr>
              <a:lvl4pPr marL="13716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4pPr>
              <a:lvl5pPr marL="18288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altLang="ko-KR" sz="2200" dirty="0">
                  <a:solidFill>
                    <a:schemeClr val="tx1">
                      <a:lumMod val="75000"/>
                      <a:lumOff val="25000"/>
                    </a:schemeClr>
                  </a:solidFill>
                  <a:ea typeface="Noto Sans" panose="020B0502040504020204" pitchFamily="34" charset="0"/>
                  <a:cs typeface="Noto Sans" panose="020B0502040504020204" pitchFamily="34" charset="0"/>
                </a:rPr>
                <a:t>The applicant </a:t>
              </a:r>
              <a:r>
                <a:rPr lang="en-US" altLang="ko-KR" sz="2200" b="1" dirty="0">
                  <a:solidFill>
                    <a:schemeClr val="accent1">
                      <a:lumMod val="75000"/>
                    </a:schemeClr>
                  </a:solidFill>
                  <a:ea typeface="Noto Sans" panose="020B0502040504020204" pitchFamily="34" charset="0"/>
                  <a:cs typeface="Noto Sans" panose="020B0502040504020204" pitchFamily="34" charset="0"/>
                </a:rPr>
                <a:t>poses a direct threat </a:t>
              </a:r>
              <a:r>
                <a:rPr lang="en-US" altLang="ko-KR" sz="2200" dirty="0">
                  <a:solidFill>
                    <a:schemeClr val="tx1">
                      <a:lumMod val="75000"/>
                      <a:lumOff val="25000"/>
                    </a:schemeClr>
                  </a:solidFill>
                  <a:ea typeface="Noto Sans" panose="020B0502040504020204" pitchFamily="34" charset="0"/>
                  <a:cs typeface="Noto Sans" panose="020B0502040504020204" pitchFamily="34" charset="0"/>
                </a:rPr>
                <a:t>(significant risk of substantial harm).</a:t>
              </a:r>
              <a:r>
                <a:rPr lang="en-US" altLang="ko-KR" sz="2200" b="1" dirty="0">
                  <a:solidFill>
                    <a:schemeClr val="accent1">
                      <a:lumMod val="75000"/>
                    </a:schemeClr>
                  </a:solidFill>
                  <a:ea typeface="Noto Sans" panose="020B0502040504020204" pitchFamily="34" charset="0"/>
                  <a:cs typeface="Noto Sans" panose="020B0502040504020204" pitchFamily="34" charset="0"/>
                </a:rPr>
                <a:t>to the health or safety of others</a:t>
              </a:r>
              <a:r>
                <a:rPr lang="en-US" altLang="ko-KR" sz="2200" dirty="0">
                  <a:solidFill>
                    <a:schemeClr val="tx1">
                      <a:lumMod val="75000"/>
                      <a:lumOff val="25000"/>
                    </a:schemeClr>
                  </a:solidFill>
                  <a:ea typeface="Noto Sans" panose="020B0502040504020204" pitchFamily="34" charset="0"/>
                  <a:cs typeface="Noto Sans" panose="020B0502040504020204" pitchFamily="34" charset="0"/>
                </a:rPr>
                <a:t>, including students and staff. Risk cannot be eliminated or reduced by disability accommodations</a:t>
              </a:r>
              <a:endParaRPr lang="en-US" sz="2200" dirty="0"/>
            </a:p>
          </p:txBody>
        </p:sp>
        <p:sp>
          <p:nvSpPr>
            <p:cNvPr id="12" name="TextBox 11">
              <a:extLst>
                <a:ext uri="{FF2B5EF4-FFF2-40B4-BE49-F238E27FC236}">
                  <a16:creationId xmlns:a16="http://schemas.microsoft.com/office/drawing/2014/main" id="{4D834A02-9E6F-550A-48A8-66DFA6192589}"/>
                </a:ext>
              </a:extLst>
            </p:cNvPr>
            <p:cNvSpPr txBox="1"/>
            <p:nvPr/>
          </p:nvSpPr>
          <p:spPr>
            <a:xfrm>
              <a:off x="679397" y="5279262"/>
              <a:ext cx="4797115" cy="914400"/>
            </a:xfrm>
            <a:prstGeom prst="roundRect">
              <a:avLst/>
            </a:prstGeom>
            <a:noFill/>
            <a:ln w="25400">
              <a:solidFill>
                <a:schemeClr val="tx2"/>
              </a:solidFill>
            </a:ln>
          </p:spPr>
          <p:txBody>
            <a:bodyPr wrap="square" anchor="ctr">
              <a:noAutofit/>
            </a:bodyPr>
            <a:lstStyle/>
            <a:p>
              <a:pPr marL="0" marR="0" lvl="0" indent="0" algn="ctr" defTabSz="914400" rtl="0" eaLnBrk="1" fontAlgn="auto" latinLnBrk="0" hangingPunct="1">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tx2"/>
                  </a:solidFill>
                  <a:effectLst/>
                  <a:uLnTx/>
                  <a:uFillTx/>
                  <a:latin typeface="Tenorite"/>
                  <a:ea typeface="+mn-ea"/>
                  <a:cs typeface="+mn-cs"/>
                </a:rPr>
                <a:t>Use</a:t>
              </a:r>
              <a:r>
                <a:rPr kumimoji="0" lang="en-US" sz="2200" b="1" i="0" u="none" strike="noStrike" kern="1200" cap="none" spc="0" normalizeH="0" baseline="0" noProof="0" dirty="0">
                  <a:ln>
                    <a:noFill/>
                  </a:ln>
                  <a:solidFill>
                    <a:schemeClr val="bg1"/>
                  </a:solidFill>
                  <a:effectLst/>
                  <a:uLnTx/>
                  <a:uFillTx/>
                  <a:latin typeface="Tenorite"/>
                  <a:ea typeface="+mn-ea"/>
                  <a:cs typeface="+mn-cs"/>
                </a:rPr>
                <a:t> </a:t>
              </a:r>
              <a:r>
                <a:rPr kumimoji="0" lang="en-US" sz="2200" b="1" i="0" u="none" strike="noStrike" kern="1200" cap="none" spc="0" normalizeH="0" baseline="0" noProof="0" dirty="0">
                  <a:ln>
                    <a:noFill/>
                  </a:ln>
                  <a:solidFill>
                    <a:srgbClr val="0070C0"/>
                  </a:solidFill>
                  <a:effectLst/>
                  <a:uLnTx/>
                  <a:uFillTx/>
                  <a:latin typeface="Tenorite"/>
                  <a:ea typeface="+mn-ea"/>
                  <a:cs typeface="+mn-cs"/>
                  <a:hlinkClick r:id="rId3"/>
                </a:rPr>
                <a:t>Form 2-04 </a:t>
              </a:r>
              <a:r>
                <a:rPr kumimoji="0" lang="en-US" sz="2200" b="1" i="0" u="none" strike="noStrike" kern="1200" cap="none" spc="0" normalizeH="0" baseline="0" noProof="0" dirty="0">
                  <a:ln>
                    <a:noFill/>
                  </a:ln>
                  <a:solidFill>
                    <a:schemeClr val="tx2"/>
                  </a:solidFill>
                  <a:effectLst/>
                  <a:uLnTx/>
                  <a:uFillTx/>
                  <a:latin typeface="Tenorite"/>
                  <a:ea typeface="+mn-ea"/>
                  <a:cs typeface="+mn-cs"/>
                </a:rPr>
                <a:t>Individualized Assessment of Possible Direct Threat</a:t>
              </a:r>
            </a:p>
          </p:txBody>
        </p:sp>
        <p:sp>
          <p:nvSpPr>
            <p:cNvPr id="14" name="Text Placeholder 2">
              <a:extLst>
                <a:ext uri="{FF2B5EF4-FFF2-40B4-BE49-F238E27FC236}">
                  <a16:creationId xmlns:a16="http://schemas.microsoft.com/office/drawing/2014/main" id="{9B311FA7-F794-4354-A6AD-37D982F010E7}"/>
                </a:ext>
              </a:extLst>
            </p:cNvPr>
            <p:cNvSpPr txBox="1">
              <a:spLocks/>
            </p:cNvSpPr>
            <p:nvPr/>
          </p:nvSpPr>
          <p:spPr>
            <a:xfrm>
              <a:off x="609074" y="1785747"/>
              <a:ext cx="4937760" cy="695298"/>
            </a:xfrm>
            <a:prstGeom prst="roundRect">
              <a:avLst/>
            </a:prstGeom>
            <a:solidFill>
              <a:schemeClr val="accent1"/>
            </a:solidFill>
            <a:ln w="19050">
              <a:solidFill>
                <a:schemeClr val="tx1">
                  <a:lumMod val="75000"/>
                  <a:lumOff val="25000"/>
                </a:schemeClr>
              </a:solidFill>
            </a:ln>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chemeClr val="bg1"/>
                  </a:solidFill>
                  <a:effectLst/>
                  <a:uLnTx/>
                  <a:uFillTx/>
                  <a:latin typeface="Sabon Next LT" panose="02000500000000000000" pitchFamily="2" charset="0"/>
                  <a:cs typeface="Sabon Next LT" panose="02000500000000000000" pitchFamily="2" charset="0"/>
                </a:rPr>
                <a:t>Direct Threat to Others</a:t>
              </a:r>
            </a:p>
          </p:txBody>
        </p:sp>
      </p:grpSp>
      <p:grpSp>
        <p:nvGrpSpPr>
          <p:cNvPr id="18" name="Group 17">
            <a:extLst>
              <a:ext uri="{FF2B5EF4-FFF2-40B4-BE49-F238E27FC236}">
                <a16:creationId xmlns:a16="http://schemas.microsoft.com/office/drawing/2014/main" id="{3DB90A01-5840-8508-929B-B9622259923D}"/>
              </a:ext>
            </a:extLst>
          </p:cNvPr>
          <p:cNvGrpSpPr/>
          <p:nvPr/>
        </p:nvGrpSpPr>
        <p:grpSpPr>
          <a:xfrm>
            <a:off x="6429714" y="1628089"/>
            <a:ext cx="4937760" cy="4407916"/>
            <a:chOff x="6035564" y="1785747"/>
            <a:chExt cx="4937760" cy="4407916"/>
          </a:xfrm>
        </p:grpSpPr>
        <p:sp>
          <p:nvSpPr>
            <p:cNvPr id="13" name="TextBox 12">
              <a:extLst>
                <a:ext uri="{FF2B5EF4-FFF2-40B4-BE49-F238E27FC236}">
                  <a16:creationId xmlns:a16="http://schemas.microsoft.com/office/drawing/2014/main" id="{B183E2CE-AFA2-5EF6-D34F-76CDA6F31C4E}"/>
                </a:ext>
              </a:extLst>
            </p:cNvPr>
            <p:cNvSpPr txBox="1"/>
            <p:nvPr/>
          </p:nvSpPr>
          <p:spPr>
            <a:xfrm>
              <a:off x="6104144" y="5279263"/>
              <a:ext cx="4800600" cy="914400"/>
            </a:xfrm>
            <a:prstGeom prst="roundRect">
              <a:avLst/>
            </a:prstGeom>
            <a:noFill/>
            <a:ln w="25400">
              <a:solidFill>
                <a:schemeClr val="tx2"/>
              </a:solidFill>
            </a:ln>
          </p:spPr>
          <p:txBody>
            <a:bodyPr wrap="square">
              <a:noAutofit/>
            </a:bodyPr>
            <a:lstStyle/>
            <a:p>
              <a:pPr lvl="0" algn="ctr">
                <a:defRPr/>
              </a:pPr>
              <a:r>
                <a:rPr kumimoji="0" lang="en-US" sz="2200" b="1" i="0" u="none" strike="noStrike" kern="1200" cap="none" spc="0" normalizeH="0" baseline="0" noProof="0" dirty="0">
                  <a:ln>
                    <a:noFill/>
                  </a:ln>
                  <a:solidFill>
                    <a:schemeClr val="tx2"/>
                  </a:solidFill>
                  <a:effectLst/>
                  <a:uLnTx/>
                  <a:uFillTx/>
                  <a:latin typeface="Tenorite" pitchFamily="2" charset="0"/>
                </a:rPr>
                <a:t>Use</a:t>
              </a:r>
              <a:r>
                <a:rPr kumimoji="0" lang="en-US" sz="2200" b="1" i="0" u="none" strike="noStrike" kern="1200" cap="none" spc="0" normalizeH="0" baseline="0" noProof="0" dirty="0">
                  <a:ln>
                    <a:noFill/>
                  </a:ln>
                  <a:effectLst/>
                  <a:uLnTx/>
                  <a:uFillTx/>
                  <a:latin typeface="Tenorite" pitchFamily="2" charset="0"/>
                </a:rPr>
                <a:t> </a:t>
              </a:r>
              <a:r>
                <a:rPr kumimoji="0" lang="en-US" sz="2200" b="1" i="0" u="none" strike="noStrike" kern="1200" cap="none" spc="0" normalizeH="0" baseline="0" noProof="0" dirty="0">
                  <a:ln>
                    <a:noFill/>
                  </a:ln>
                  <a:solidFill>
                    <a:srgbClr val="0070C0"/>
                  </a:solidFill>
                  <a:effectLst/>
                  <a:uLnTx/>
                  <a:uFillTx/>
                  <a:latin typeface="Tenorite" pitchFamily="2" charset="0"/>
                  <a:hlinkClick r:id="rId4"/>
                </a:rPr>
                <a:t>Form 2-05 </a:t>
              </a:r>
              <a:r>
                <a:rPr lang="en-US" sz="2200" b="1" dirty="0">
                  <a:solidFill>
                    <a:schemeClr val="tx2"/>
                  </a:solidFill>
                  <a:latin typeface="Tenorite" pitchFamily="2" charset="0"/>
                </a:rPr>
                <a:t>Health Care Needs Assessment</a:t>
              </a:r>
              <a:endParaRPr kumimoji="0" lang="en-US" sz="2200" b="0" i="0" u="none" strike="noStrike" kern="1200" cap="none" spc="0" normalizeH="0" noProof="0" dirty="0">
                <a:ln>
                  <a:noFill/>
                </a:ln>
                <a:solidFill>
                  <a:schemeClr val="tx2"/>
                </a:solidFill>
                <a:effectLst/>
                <a:uLnTx/>
                <a:uFillTx/>
                <a:latin typeface="Tenorite" pitchFamily="2" charset="0"/>
              </a:endParaRPr>
            </a:p>
          </p:txBody>
        </p:sp>
        <p:sp>
          <p:nvSpPr>
            <p:cNvPr id="15" name="Text Placeholder 5">
              <a:extLst>
                <a:ext uri="{FF2B5EF4-FFF2-40B4-BE49-F238E27FC236}">
                  <a16:creationId xmlns:a16="http://schemas.microsoft.com/office/drawing/2014/main" id="{E7FE3BEF-FCE4-FB51-4236-74867A65D74C}"/>
                </a:ext>
              </a:extLst>
            </p:cNvPr>
            <p:cNvSpPr txBox="1">
              <a:spLocks/>
            </p:cNvSpPr>
            <p:nvPr/>
          </p:nvSpPr>
          <p:spPr>
            <a:xfrm>
              <a:off x="6035564" y="1785747"/>
              <a:ext cx="4937760" cy="695298"/>
            </a:xfrm>
            <a:prstGeom prst="roundRect">
              <a:avLst/>
            </a:prstGeom>
            <a:solidFill>
              <a:schemeClr val="accent1"/>
            </a:solidFill>
            <a:ln w="19050">
              <a:solidFill>
                <a:schemeClr val="tx1">
                  <a:lumMod val="75000"/>
                  <a:lumOff val="25000"/>
                </a:schemeClr>
              </a:solidFill>
            </a:ln>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chemeClr val="bg1"/>
                  </a:solidFill>
                  <a:effectLst/>
                  <a:uLnTx/>
                  <a:uFillTx/>
                  <a:latin typeface="Sabon Next LT" panose="02000500000000000000" pitchFamily="2" charset="0"/>
                  <a:cs typeface="Sabon Next LT" panose="02000500000000000000" pitchFamily="2" charset="0"/>
                </a:rPr>
                <a:t>Health Care Needs</a:t>
              </a:r>
            </a:p>
          </p:txBody>
        </p:sp>
        <p:sp>
          <p:nvSpPr>
            <p:cNvPr id="17" name="Content Placeholder 4">
              <a:extLst>
                <a:ext uri="{FF2B5EF4-FFF2-40B4-BE49-F238E27FC236}">
                  <a16:creationId xmlns:a16="http://schemas.microsoft.com/office/drawing/2014/main" id="{6EAB7282-8034-85A6-0263-BAB2C0961989}"/>
                </a:ext>
              </a:extLst>
            </p:cNvPr>
            <p:cNvSpPr txBox="1">
              <a:spLocks/>
            </p:cNvSpPr>
            <p:nvPr/>
          </p:nvSpPr>
          <p:spPr>
            <a:xfrm>
              <a:off x="6087017" y="2675673"/>
              <a:ext cx="4834854" cy="20936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sz="2200" cap="none" spc="0" dirty="0">
                  <a:solidFill>
                    <a:schemeClr val="tx2"/>
                  </a:solidFill>
                </a:rPr>
                <a:t>The applicant has </a:t>
              </a:r>
              <a:r>
                <a:rPr lang="en-US" sz="2200" b="1" cap="none" spc="0" dirty="0">
                  <a:solidFill>
                    <a:schemeClr val="accent1">
                      <a:lumMod val="75000"/>
                    </a:schemeClr>
                  </a:solidFill>
                </a:rPr>
                <a:t>mental health care needs that exceed </a:t>
              </a:r>
              <a:r>
                <a:rPr lang="en-US" sz="2200" cap="none" spc="0" dirty="0">
                  <a:solidFill>
                    <a:schemeClr val="tx1"/>
                  </a:solidFill>
                </a:rPr>
                <a:t>what can </a:t>
              </a:r>
              <a:r>
                <a:rPr lang="en-US" sz="2200" cap="none" spc="0" dirty="0">
                  <a:solidFill>
                    <a:schemeClr val="tx2"/>
                  </a:solidFill>
                </a:rPr>
                <a:t>be provided at Job Corps as part of </a:t>
              </a:r>
              <a:r>
                <a:rPr lang="en-US" sz="2200" cap="none" spc="0" dirty="0">
                  <a:solidFill>
                    <a:schemeClr val="tx2"/>
                  </a:solidFill>
                  <a:hlinkClick r:id="rId5"/>
                </a:rPr>
                <a:t>Basic Health Care Responsibilities (Exhibit 2-4)</a:t>
              </a:r>
              <a:r>
                <a:rPr lang="en-US" sz="2400" cap="none" spc="0" dirty="0">
                  <a:solidFill>
                    <a:schemeClr val="tx2"/>
                  </a:solidFill>
                  <a:hlinkClick r:id="rId5"/>
                </a:rPr>
                <a:t>.</a:t>
              </a:r>
              <a:r>
                <a:rPr lang="en-US" sz="2400" dirty="0"/>
                <a:t>.</a:t>
              </a:r>
            </a:p>
          </p:txBody>
        </p:sp>
      </p:grpSp>
    </p:spTree>
    <p:extLst>
      <p:ext uri="{BB962C8B-B14F-4D97-AF65-F5344CB8AC3E}">
        <p14:creationId xmlns:p14="http://schemas.microsoft.com/office/powerpoint/2010/main" val="955094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posing for a photo&#10;&#10;Description automatically generated">
            <a:extLst>
              <a:ext uri="{FF2B5EF4-FFF2-40B4-BE49-F238E27FC236}">
                <a16:creationId xmlns:a16="http://schemas.microsoft.com/office/drawing/2014/main" id="{DAD049CE-2C51-F08F-D316-4C85CC50B15E}"/>
              </a:ext>
            </a:extLst>
          </p:cNvPr>
          <p:cNvPicPr>
            <a:picLocks noChangeAspect="1"/>
          </p:cNvPicPr>
          <p:nvPr/>
        </p:nvPicPr>
        <p:blipFill rotWithShape="1">
          <a:blip r:embed="rId3">
            <a:alphaModFix amt="20000"/>
          </a:blip>
          <a:srcRect l="19973" r="20693" b="-2"/>
          <a:stretch/>
        </p:blipFill>
        <p:spPr>
          <a:xfrm>
            <a:off x="-2" y="-663"/>
            <a:ext cx="6096002" cy="6858000"/>
          </a:xfrm>
          <a:prstGeom prst="rect">
            <a:avLst/>
          </a:prstGeom>
        </p:spPr>
      </p:pic>
      <p:sp>
        <p:nvSpPr>
          <p:cNvPr id="39" name="Oval 38">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4">
            <a:alphaModFix amt="20000"/>
          </a:blip>
          <a:srcRect l="11657" r="29009" b="-2"/>
          <a:stretch/>
        </p:blipFill>
        <p:spPr>
          <a:xfrm>
            <a:off x="6095998" y="-663"/>
            <a:ext cx="6096002" cy="685800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524000" y="1122363"/>
            <a:ext cx="9144000" cy="2387600"/>
          </a:xfrm>
        </p:spPr>
        <p:txBody>
          <a:bodyPr>
            <a:normAutofit/>
          </a:bodyPr>
          <a:lstStyle/>
          <a:p>
            <a:r>
              <a:rPr lang="en-US" b="1">
                <a:solidFill>
                  <a:srgbClr val="FFFFFF"/>
                </a:solidFill>
              </a:rPr>
              <a:t>Considerations for the Applicant Interview</a:t>
            </a: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1524000" y="4042986"/>
            <a:ext cx="9144000" cy="1655762"/>
          </a:xfrm>
        </p:spPr>
        <p:txBody>
          <a:bodyPr>
            <a:normAutofit/>
          </a:bodyPr>
          <a:lstStyle/>
          <a:p>
            <a:r>
              <a:rPr lang="en-US" b="1" dirty="0">
                <a:solidFill>
                  <a:schemeClr val="accent4">
                    <a:lumMod val="75000"/>
                  </a:schemeClr>
                </a:solidFill>
              </a:rPr>
              <a:t>What are some things to consider when preparing for, scheduling, and conducting an applicant interview?</a:t>
            </a:r>
          </a:p>
        </p:txBody>
      </p:sp>
    </p:spTree>
    <p:extLst>
      <p:ext uri="{BB962C8B-B14F-4D97-AF65-F5344CB8AC3E}">
        <p14:creationId xmlns:p14="http://schemas.microsoft.com/office/powerpoint/2010/main" val="70410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7C5DC89A-CA78-8BE3-4A73-40604D0D0286}"/>
              </a:ext>
            </a:extLst>
          </p:cNvPr>
          <p:cNvSpPr/>
          <p:nvPr/>
        </p:nvSpPr>
        <p:spPr>
          <a:xfrm>
            <a:off x="-1" y="6309259"/>
            <a:ext cx="12188952" cy="548640"/>
          </a:xfrm>
          <a:prstGeom prst="rect">
            <a:avLst/>
          </a:prstGeom>
          <a:solidFill>
            <a:schemeClr val="accent4">
              <a:alpha val="74892"/>
            </a:schemeClr>
          </a:solidFill>
          <a:ln>
            <a:solidFill>
              <a:schemeClr val="accent1">
                <a:alpha val="7545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itle 1">
            <a:extLst>
              <a:ext uri="{FF2B5EF4-FFF2-40B4-BE49-F238E27FC236}">
                <a16:creationId xmlns:a16="http://schemas.microsoft.com/office/drawing/2014/main" id="{EBDFCC66-A480-474C-D883-D25D6F472320}"/>
              </a:ext>
            </a:extLst>
          </p:cNvPr>
          <p:cNvSpPr txBox="1">
            <a:spLocks/>
          </p:cNvSpPr>
          <p:nvPr/>
        </p:nvSpPr>
        <p:spPr>
          <a:xfrm>
            <a:off x="1445036" y="274421"/>
            <a:ext cx="9779183" cy="934844"/>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2"/>
                </a:solidFill>
              </a:rPr>
              <a:t>Applicant Interview Requirements</a:t>
            </a:r>
          </a:p>
        </p:txBody>
      </p:sp>
      <p:grpSp>
        <p:nvGrpSpPr>
          <p:cNvPr id="4" name="Group 3">
            <a:extLst>
              <a:ext uri="{FF2B5EF4-FFF2-40B4-BE49-F238E27FC236}">
                <a16:creationId xmlns:a16="http://schemas.microsoft.com/office/drawing/2014/main" id="{F5F2010C-601F-EC7C-E657-08CCC9E08B4E}"/>
              </a:ext>
            </a:extLst>
          </p:cNvPr>
          <p:cNvGrpSpPr/>
          <p:nvPr/>
        </p:nvGrpSpPr>
        <p:grpSpPr>
          <a:xfrm>
            <a:off x="665197" y="1483686"/>
            <a:ext cx="11002425" cy="4444148"/>
            <a:chOff x="334121" y="1666091"/>
            <a:chExt cx="11002425" cy="4444148"/>
          </a:xfrm>
        </p:grpSpPr>
        <p:sp>
          <p:nvSpPr>
            <p:cNvPr id="7" name="Rounded Rectangle 6">
              <a:extLst>
                <a:ext uri="{FF2B5EF4-FFF2-40B4-BE49-F238E27FC236}">
                  <a16:creationId xmlns:a16="http://schemas.microsoft.com/office/drawing/2014/main" id="{4601EBF0-8D88-F8A4-5012-AE8DC6D600E0}"/>
                </a:ext>
              </a:extLst>
            </p:cNvPr>
            <p:cNvSpPr/>
            <p:nvPr/>
          </p:nvSpPr>
          <p:spPr>
            <a:xfrm>
              <a:off x="873808" y="1666091"/>
              <a:ext cx="9779183" cy="934845"/>
            </a:xfrm>
            <a:prstGeom prst="roundRect">
              <a:avLst/>
            </a:prstGeom>
            <a:noFill/>
            <a:ln w="31750">
              <a:noFill/>
            </a:ln>
          </p:spPr>
          <p:txBody>
            <a:bodyPr wrap="square" anchor="ctr">
              <a:noAutofit/>
            </a:bodyPr>
            <a:lstStyle/>
            <a:p>
              <a:pPr marL="20638" lvl="1" indent="-20638" algn="ctr">
                <a:lnSpc>
                  <a:spcPct val="100000"/>
                </a:lnSpc>
              </a:pPr>
              <a:r>
                <a:rPr lang="en-US" sz="2400" b="1" dirty="0">
                  <a:solidFill>
                    <a:srgbClr val="0070C0"/>
                  </a:solidFill>
                  <a:highlight>
                    <a:srgbClr val="FFFF00"/>
                  </a:highlight>
                </a:rPr>
                <a:t>The interview is the most important part of your assessment</a:t>
              </a:r>
              <a:r>
                <a:rPr lang="en-US" sz="2400" dirty="0">
                  <a:solidFill>
                    <a:srgbClr val="0070C0"/>
                  </a:solidFill>
                  <a:highlight>
                    <a:srgbClr val="FFFF00"/>
                  </a:highlight>
                </a:rPr>
                <a:t> </a:t>
              </a:r>
            </a:p>
            <a:p>
              <a:pPr marL="20638" lvl="1" indent="-20638" algn="ctr">
                <a:lnSpc>
                  <a:spcPct val="100000"/>
                </a:lnSpc>
              </a:pPr>
              <a:r>
                <a:rPr lang="en-US" sz="2400" dirty="0"/>
                <a:t>particularly if there are no records or other documents to review.</a:t>
              </a:r>
            </a:p>
          </p:txBody>
        </p:sp>
        <p:sp>
          <p:nvSpPr>
            <p:cNvPr id="8" name="TextBox 7">
              <a:extLst>
                <a:ext uri="{FF2B5EF4-FFF2-40B4-BE49-F238E27FC236}">
                  <a16:creationId xmlns:a16="http://schemas.microsoft.com/office/drawing/2014/main" id="{F03CC43E-4EA9-0C57-BEBE-F041FD276112}"/>
                </a:ext>
              </a:extLst>
            </p:cNvPr>
            <p:cNvSpPr txBox="1"/>
            <p:nvPr/>
          </p:nvSpPr>
          <p:spPr>
            <a:xfrm>
              <a:off x="2207451" y="2875356"/>
              <a:ext cx="7592199" cy="618486"/>
            </a:xfrm>
            <a:prstGeom prst="roundRect">
              <a:avLst/>
            </a:prstGeom>
            <a:solidFill>
              <a:schemeClr val="tx2">
                <a:lumMod val="25000"/>
                <a:lumOff val="75000"/>
                <a:alpha val="80178"/>
              </a:schemeClr>
            </a:solidFill>
            <a:ln w="19050">
              <a:solidFill>
                <a:schemeClr val="tx1">
                  <a:lumMod val="65000"/>
                  <a:lumOff val="35000"/>
                </a:schemeClr>
              </a:solidFill>
            </a:ln>
          </p:spPr>
          <p:txBody>
            <a:bodyPr wrap="square" rtlCol="0" anchor="ctr" anchorCtr="0">
              <a:noAutofit/>
            </a:bodyPr>
            <a:lstStyle/>
            <a:p>
              <a:pPr algn="ctr"/>
              <a:r>
                <a:rPr lang="en-US" sz="2400" b="1" dirty="0">
                  <a:solidFill>
                    <a:schemeClr val="tx2"/>
                  </a:solidFill>
                </a:rPr>
                <a:t>The applicant interview must be interactive</a:t>
              </a:r>
            </a:p>
          </p:txBody>
        </p:sp>
        <p:grpSp>
          <p:nvGrpSpPr>
            <p:cNvPr id="10" name="Group 9">
              <a:extLst>
                <a:ext uri="{FF2B5EF4-FFF2-40B4-BE49-F238E27FC236}">
                  <a16:creationId xmlns:a16="http://schemas.microsoft.com/office/drawing/2014/main" id="{AF48EA01-48AC-DE59-0F73-B3B0FE856031}"/>
                </a:ext>
              </a:extLst>
            </p:cNvPr>
            <p:cNvGrpSpPr/>
            <p:nvPr/>
          </p:nvGrpSpPr>
          <p:grpSpPr>
            <a:xfrm>
              <a:off x="334121" y="3880465"/>
              <a:ext cx="11002425" cy="2229774"/>
              <a:chOff x="436644" y="3523153"/>
              <a:chExt cx="9162747" cy="2459338"/>
            </a:xfrm>
          </p:grpSpPr>
          <p:sp>
            <p:nvSpPr>
              <p:cNvPr id="11" name="Text Box 19">
                <a:extLst>
                  <a:ext uri="{FF2B5EF4-FFF2-40B4-BE49-F238E27FC236}">
                    <a16:creationId xmlns:a16="http://schemas.microsoft.com/office/drawing/2014/main" id="{F4C26EE0-8ACA-9A2E-F12C-7B17A04A7F9B}"/>
                  </a:ext>
                </a:extLst>
              </p:cNvPr>
              <p:cNvSpPr txBox="1"/>
              <p:nvPr/>
            </p:nvSpPr>
            <p:spPr>
              <a:xfrm>
                <a:off x="6705667" y="3523153"/>
                <a:ext cx="2893724" cy="2459338"/>
              </a:xfrm>
              <a:prstGeom prst="roundRect">
                <a:avLst/>
              </a:prstGeom>
              <a:solidFill>
                <a:schemeClr val="bg2">
                  <a:lumMod val="90000"/>
                  <a:alpha val="75000"/>
                </a:schemeClr>
              </a:solidFill>
              <a:ln w="19050">
                <a:solidFill>
                  <a:schemeClr val="tx1">
                    <a:lumMod val="65000"/>
                    <a:lumOff val="35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11113" algn="ctr">
                  <a:buSzPct val="120000"/>
                </a:pPr>
                <a:r>
                  <a:rPr lang="en-US" sz="2000" b="1" dirty="0"/>
                  <a:t>Should</a:t>
                </a:r>
                <a:r>
                  <a:rPr lang="en-US" sz="2000" dirty="0">
                    <a:solidFill>
                      <a:srgbClr val="C00000"/>
                    </a:solidFill>
                  </a:rPr>
                  <a:t> </a:t>
                </a:r>
                <a:r>
                  <a:rPr lang="en-US" sz="2000" b="1" u="sng" dirty="0">
                    <a:solidFill>
                      <a:srgbClr val="C00000"/>
                    </a:solidFill>
                  </a:rPr>
                  <a:t>NOT</a:t>
                </a:r>
                <a:r>
                  <a:rPr lang="en-US" sz="2000" dirty="0">
                    <a:solidFill>
                      <a:srgbClr val="C00000"/>
                    </a:solidFill>
                  </a:rPr>
                  <a:t> </a:t>
                </a:r>
                <a:r>
                  <a:rPr lang="en-US" sz="2000" b="1" dirty="0"/>
                  <a:t>be conducted</a:t>
                </a:r>
                <a:r>
                  <a:rPr lang="en-US" sz="2000" dirty="0"/>
                  <a:t> as part of the Disability Accommodation Process (DAP) for legal reasons.</a:t>
                </a:r>
                <a:endParaRPr lang="en-US" sz="2000" dirty="0">
                  <a:effectLst/>
                  <a:ea typeface="Times New Roman" panose="02020603050405020304" pitchFamily="18" charset="0"/>
                </a:endParaRPr>
              </a:p>
            </p:txBody>
          </p:sp>
          <p:sp>
            <p:nvSpPr>
              <p:cNvPr id="12" name="Text Box 138">
                <a:extLst>
                  <a:ext uri="{FF2B5EF4-FFF2-40B4-BE49-F238E27FC236}">
                    <a16:creationId xmlns:a16="http://schemas.microsoft.com/office/drawing/2014/main" id="{C8B6CB81-4734-C180-5123-8F0FDDD62B3E}"/>
                  </a:ext>
                </a:extLst>
              </p:cNvPr>
              <p:cNvSpPr txBox="1"/>
              <p:nvPr/>
            </p:nvSpPr>
            <p:spPr>
              <a:xfrm>
                <a:off x="3711248" y="3596575"/>
                <a:ext cx="2893723" cy="2385915"/>
              </a:xfrm>
              <a:prstGeom prst="roundRect">
                <a:avLst/>
              </a:prstGeom>
              <a:solidFill>
                <a:schemeClr val="accent6">
                  <a:lumMod val="20000"/>
                  <a:lumOff val="80000"/>
                  <a:alpha val="84899"/>
                </a:schemeClr>
              </a:solidFill>
              <a:ln w="19050">
                <a:solidFill>
                  <a:schemeClr val="tx1">
                    <a:lumMod val="65000"/>
                    <a:lumOff val="35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60325" algn="ctr">
                  <a:buSzPct val="120000"/>
                </a:pPr>
                <a:r>
                  <a:rPr lang="en-US" sz="2000" b="1" dirty="0">
                    <a:solidFill>
                      <a:srgbClr val="C00000"/>
                    </a:solidFill>
                    <a:effectLst/>
                    <a:ea typeface="Times New Roman" panose="02020603050405020304" pitchFamily="18" charset="0"/>
                  </a:rPr>
                  <a:t>MUST</a:t>
                </a:r>
                <a:r>
                  <a:rPr lang="en-US" sz="2000" b="1" dirty="0">
                    <a:effectLst/>
                    <a:ea typeface="Times New Roman" panose="02020603050405020304" pitchFamily="18" charset="0"/>
                  </a:rPr>
                  <a:t> be conducted by the CMHC</a:t>
                </a:r>
                <a:r>
                  <a:rPr lang="en-US" sz="2000" b="1" dirty="0">
                    <a:ea typeface="Times New Roman" panose="02020603050405020304" pitchFamily="18" charset="0"/>
                  </a:rPr>
                  <a:t> </a:t>
                </a:r>
                <a:r>
                  <a:rPr lang="en-US" sz="2000" dirty="0">
                    <a:ea typeface="Times New Roman" panose="02020603050405020304" pitchFamily="18" charset="0"/>
                  </a:rPr>
                  <a:t>f</a:t>
                </a:r>
                <a:r>
                  <a:rPr lang="en-US" sz="2000" dirty="0">
                    <a:effectLst/>
                    <a:ea typeface="Times New Roman" panose="02020603050405020304" pitchFamily="18" charset="0"/>
                  </a:rPr>
                  <a:t>or recommendations of denial related to mental health and/or behavioral difficulties. </a:t>
                </a:r>
              </a:p>
            </p:txBody>
          </p:sp>
          <p:sp>
            <p:nvSpPr>
              <p:cNvPr id="13" name="Text Box 139">
                <a:extLst>
                  <a:ext uri="{FF2B5EF4-FFF2-40B4-BE49-F238E27FC236}">
                    <a16:creationId xmlns:a16="http://schemas.microsoft.com/office/drawing/2014/main" id="{4DC65B14-0796-AC56-4F42-28C21B80A99D}"/>
                  </a:ext>
                </a:extLst>
              </p:cNvPr>
              <p:cNvSpPr txBox="1"/>
              <p:nvPr/>
            </p:nvSpPr>
            <p:spPr>
              <a:xfrm>
                <a:off x="436644" y="3578480"/>
                <a:ext cx="3173908" cy="2385915"/>
              </a:xfrm>
              <a:prstGeom prst="roundRect">
                <a:avLst/>
              </a:prstGeom>
              <a:solidFill>
                <a:schemeClr val="accent3">
                  <a:lumMod val="40000"/>
                  <a:lumOff val="60000"/>
                  <a:alpha val="75207"/>
                </a:schemeClr>
              </a:solidFill>
              <a:ln w="19050">
                <a:solidFill>
                  <a:schemeClr val="tx1">
                    <a:lumMod val="65000"/>
                    <a:lumOff val="35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11113" marR="0" lvl="0" algn="ctr">
                  <a:spcAft>
                    <a:spcPts val="1200"/>
                  </a:spcAft>
                  <a:buClr>
                    <a:schemeClr val="tx1"/>
                  </a:buClr>
                  <a:buSzPct val="120000"/>
                </a:pPr>
                <a:r>
                  <a:rPr lang="en-US" sz="2100" b="1" dirty="0">
                    <a:solidFill>
                      <a:srgbClr val="C00000"/>
                    </a:solidFill>
                    <a:effectLst/>
                    <a:ea typeface="Times New Roman" panose="02020603050405020304" pitchFamily="18" charset="0"/>
                  </a:rPr>
                  <a:t>REQUIRED</a:t>
                </a:r>
                <a:r>
                  <a:rPr lang="en-US" sz="2100" b="1" dirty="0">
                    <a:solidFill>
                      <a:schemeClr val="accent1"/>
                    </a:solidFill>
                    <a:effectLst/>
                    <a:ea typeface="Times New Roman" panose="02020603050405020304" pitchFamily="18" charset="0"/>
                  </a:rPr>
                  <a:t> </a:t>
                </a:r>
                <a:r>
                  <a:rPr lang="en-US" sz="2000" dirty="0">
                    <a:effectLst/>
                    <a:ea typeface="Times New Roman" panose="02020603050405020304" pitchFamily="18" charset="0"/>
                  </a:rPr>
                  <a:t>for all recommendations of denial. </a:t>
                </a:r>
              </a:p>
              <a:p>
                <a:pPr marL="11113" algn="ctr">
                  <a:buClr>
                    <a:schemeClr val="tx1"/>
                  </a:buClr>
                  <a:buSzPct val="120000"/>
                </a:pPr>
                <a:r>
                  <a:rPr lang="en-US" sz="1900" dirty="0">
                    <a:solidFill>
                      <a:srgbClr val="000000"/>
                    </a:solidFill>
                    <a:effectLst/>
                    <a:ea typeface="Times New Roman" panose="02020603050405020304" pitchFamily="18" charset="0"/>
                  </a:rPr>
                  <a:t>A </a:t>
                </a:r>
                <a:r>
                  <a:rPr lang="en-US" sz="1900" u="sng" dirty="0">
                    <a:solidFill>
                      <a:srgbClr val="000000"/>
                    </a:solidFill>
                    <a:effectLst/>
                    <a:ea typeface="Times New Roman" panose="02020603050405020304" pitchFamily="18" charset="0"/>
                  </a:rPr>
                  <a:t>decision to enroll</a:t>
                </a:r>
                <a:r>
                  <a:rPr lang="en-US" sz="1900" dirty="0">
                    <a:solidFill>
                      <a:srgbClr val="000000"/>
                    </a:solidFill>
                    <a:effectLst/>
                    <a:ea typeface="Times New Roman" panose="02020603050405020304" pitchFamily="18" charset="0"/>
                  </a:rPr>
                  <a:t> an applicant can be made without conducting an interview.</a:t>
                </a:r>
                <a:endParaRPr lang="en-US" sz="1900" dirty="0">
                  <a:effectLst/>
                  <a:ea typeface="Times New Roman" panose="02020603050405020304" pitchFamily="18" charset="0"/>
                </a:endParaRPr>
              </a:p>
            </p:txBody>
          </p:sp>
        </p:grpSp>
      </p:grpSp>
    </p:spTree>
    <p:extLst>
      <p:ext uri="{BB962C8B-B14F-4D97-AF65-F5344CB8AC3E}">
        <p14:creationId xmlns:p14="http://schemas.microsoft.com/office/powerpoint/2010/main" val="2515950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EBFEAD3-8705-2FC6-CD9E-D7CCABAE2AB2}"/>
              </a:ext>
            </a:extLst>
          </p:cNvPr>
          <p:cNvSpPr txBox="1">
            <a:spLocks/>
          </p:cNvSpPr>
          <p:nvPr/>
        </p:nvSpPr>
        <p:spPr>
          <a:xfrm>
            <a:off x="1005754" y="2068649"/>
            <a:ext cx="4480609" cy="1647566"/>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kern="1200">
                <a:solidFill>
                  <a:schemeClr val="tx2">
                    <a:alpha val="70000"/>
                  </a:schemeClr>
                </a:solidFill>
                <a:latin typeface="+mn-lt"/>
                <a:ea typeface="+mn-ea"/>
                <a:cs typeface="+mn-cs"/>
              </a:defRPr>
            </a:lvl1pPr>
            <a:lvl2pPr marL="4572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kern="1200">
                <a:solidFill>
                  <a:schemeClr val="tx2">
                    <a:alpha val="70000"/>
                  </a:schemeClr>
                </a:solidFill>
                <a:latin typeface="+mn-lt"/>
                <a:ea typeface="+mn-ea"/>
                <a:cs typeface="+mn-cs"/>
              </a:defRPr>
            </a:lvl2pPr>
            <a:lvl3pPr marL="9144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kern="1200">
                <a:solidFill>
                  <a:schemeClr val="tx2">
                    <a:alpha val="70000"/>
                  </a:schemeClr>
                </a:solidFill>
                <a:latin typeface="+mn-lt"/>
                <a:ea typeface="+mn-ea"/>
                <a:cs typeface="+mn-cs"/>
              </a:defRPr>
            </a:lvl3pPr>
            <a:lvl4pPr marL="13716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4pPr>
            <a:lvl5pPr marL="1828800" indent="0" algn="ctr"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kern="1200">
                <a:solidFill>
                  <a:schemeClr val="tx2">
                    <a:alpha val="7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00000"/>
              </a:lnSpc>
              <a:spcBef>
                <a:spcPts val="0"/>
              </a:spcBef>
              <a:spcAft>
                <a:spcPts val="600"/>
              </a:spcAft>
              <a:buClr>
                <a:schemeClr val="tx1"/>
              </a:buClr>
              <a:buFont typeface="Wingdings" pitchFamily="2" charset="2"/>
              <a:buChar char="§"/>
            </a:pPr>
            <a:r>
              <a:rPr lang="en-US" dirty="0">
                <a:solidFill>
                  <a:schemeClr val="tx1"/>
                </a:solidFill>
              </a:rPr>
              <a:t>In person</a:t>
            </a:r>
          </a:p>
          <a:p>
            <a:pPr marL="457200" indent="-457200" algn="l">
              <a:lnSpc>
                <a:spcPct val="100000"/>
              </a:lnSpc>
              <a:spcBef>
                <a:spcPts val="0"/>
              </a:spcBef>
              <a:spcAft>
                <a:spcPts val="600"/>
              </a:spcAft>
              <a:buClr>
                <a:schemeClr val="tx1"/>
              </a:buClr>
              <a:buFont typeface="Wingdings" pitchFamily="2" charset="2"/>
              <a:buChar char="§"/>
            </a:pPr>
            <a:r>
              <a:rPr lang="en-US" dirty="0">
                <a:solidFill>
                  <a:schemeClr val="tx1"/>
                </a:solidFill>
              </a:rPr>
              <a:t>Videoconference</a:t>
            </a:r>
          </a:p>
          <a:p>
            <a:pPr marL="457200" indent="-457200" algn="l">
              <a:lnSpc>
                <a:spcPct val="100000"/>
              </a:lnSpc>
              <a:spcBef>
                <a:spcPts val="0"/>
              </a:spcBef>
              <a:spcAft>
                <a:spcPts val="1000"/>
              </a:spcAft>
              <a:buClr>
                <a:schemeClr val="tx1"/>
              </a:buClr>
              <a:buFont typeface="Wingdings" pitchFamily="2" charset="2"/>
              <a:buChar char="§"/>
            </a:pPr>
            <a:r>
              <a:rPr lang="en-US" dirty="0">
                <a:solidFill>
                  <a:schemeClr val="tx1"/>
                </a:solidFill>
              </a:rPr>
              <a:t>Telephone</a:t>
            </a:r>
          </a:p>
        </p:txBody>
      </p:sp>
      <p:sp>
        <p:nvSpPr>
          <p:cNvPr id="3" name="Title 1">
            <a:extLst>
              <a:ext uri="{FF2B5EF4-FFF2-40B4-BE49-F238E27FC236}">
                <a16:creationId xmlns:a16="http://schemas.microsoft.com/office/drawing/2014/main" id="{BBAFFBC5-DBF8-ABDB-F1B7-62D1D8ABAC52}"/>
              </a:ext>
            </a:extLst>
          </p:cNvPr>
          <p:cNvSpPr txBox="1">
            <a:spLocks/>
          </p:cNvSpPr>
          <p:nvPr/>
        </p:nvSpPr>
        <p:spPr>
          <a:xfrm>
            <a:off x="1926609" y="375756"/>
            <a:ext cx="8776235" cy="934844"/>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400" dirty="0">
                <a:solidFill>
                  <a:schemeClr val="tx2">
                    <a:lumMod val="90000"/>
                    <a:lumOff val="10000"/>
                  </a:schemeClr>
                </a:solidFill>
              </a:rPr>
              <a:t>Applicant Interview Format</a:t>
            </a:r>
          </a:p>
        </p:txBody>
      </p:sp>
      <p:grpSp>
        <p:nvGrpSpPr>
          <p:cNvPr id="8" name="Group 7">
            <a:extLst>
              <a:ext uri="{FF2B5EF4-FFF2-40B4-BE49-F238E27FC236}">
                <a16:creationId xmlns:a16="http://schemas.microsoft.com/office/drawing/2014/main" id="{B11DF978-963F-AF05-536F-9F47BFC4D638}"/>
              </a:ext>
            </a:extLst>
          </p:cNvPr>
          <p:cNvGrpSpPr/>
          <p:nvPr/>
        </p:nvGrpSpPr>
        <p:grpSpPr>
          <a:xfrm>
            <a:off x="941161" y="4284336"/>
            <a:ext cx="9761683" cy="2011679"/>
            <a:chOff x="859689" y="4241021"/>
            <a:chExt cx="8757498" cy="2011679"/>
          </a:xfrm>
        </p:grpSpPr>
        <p:sp>
          <p:nvSpPr>
            <p:cNvPr id="10" name="TextBox 9">
              <a:extLst>
                <a:ext uri="{FF2B5EF4-FFF2-40B4-BE49-F238E27FC236}">
                  <a16:creationId xmlns:a16="http://schemas.microsoft.com/office/drawing/2014/main" id="{508450CD-E80B-AA98-EEC3-4FD9B74A8F12}"/>
                </a:ext>
              </a:extLst>
            </p:cNvPr>
            <p:cNvSpPr txBox="1"/>
            <p:nvPr/>
          </p:nvSpPr>
          <p:spPr>
            <a:xfrm>
              <a:off x="859689" y="4241021"/>
              <a:ext cx="4491065" cy="2011679"/>
            </a:xfrm>
            <a:prstGeom prst="roundRect">
              <a:avLst/>
            </a:prstGeom>
            <a:solidFill>
              <a:srgbClr val="FDEBA5">
                <a:alpha val="38138"/>
              </a:srgbClr>
            </a:solidFill>
            <a:ln w="19050">
              <a:solidFill>
                <a:schemeClr val="tx1">
                  <a:lumMod val="50000"/>
                  <a:lumOff val="50000"/>
                </a:schemeClr>
              </a:solidFill>
            </a:ln>
          </p:spPr>
          <p:txBody>
            <a:bodyPr wrap="square" tIns="91440" bIns="91440" rtlCol="0" anchor="ctr">
              <a:noAutofit/>
            </a:bodyPr>
            <a:lstStyle/>
            <a:p>
              <a:pPr algn="ctr"/>
              <a:r>
                <a:rPr lang="en-US" sz="2000" dirty="0"/>
                <a:t>Consider doing a </a:t>
              </a:r>
              <a:r>
                <a:rPr lang="en-US" sz="2000" b="1" dirty="0">
                  <a:solidFill>
                    <a:srgbClr val="0070C0"/>
                  </a:solidFill>
                </a:rPr>
                <a:t>video-based</a:t>
              </a:r>
              <a:r>
                <a:rPr lang="en-US" sz="2000" dirty="0"/>
                <a:t> or </a:t>
              </a:r>
              <a:r>
                <a:rPr lang="en-US" sz="2000" b="1" dirty="0">
                  <a:solidFill>
                    <a:srgbClr val="0070C0"/>
                  </a:solidFill>
                </a:rPr>
                <a:t>in person</a:t>
              </a:r>
              <a:r>
                <a:rPr lang="en-US" sz="2000" dirty="0"/>
                <a:t> interview if you anticipate that an applicant may have </a:t>
              </a:r>
              <a:r>
                <a:rPr lang="en-US" sz="2000" b="1" dirty="0">
                  <a:solidFill>
                    <a:schemeClr val="accent1">
                      <a:lumMod val="50000"/>
                    </a:schemeClr>
                  </a:solidFill>
                </a:rPr>
                <a:t>communication difficulties due to a cognitive limitations and/or speech or language problems</a:t>
              </a:r>
              <a:r>
                <a:rPr lang="en-US" sz="2000" dirty="0"/>
                <a:t>.</a:t>
              </a:r>
            </a:p>
          </p:txBody>
        </p:sp>
        <p:sp>
          <p:nvSpPr>
            <p:cNvPr id="11" name="TextBox 10">
              <a:extLst>
                <a:ext uri="{FF2B5EF4-FFF2-40B4-BE49-F238E27FC236}">
                  <a16:creationId xmlns:a16="http://schemas.microsoft.com/office/drawing/2014/main" id="{5D93C432-BBC6-CCB9-5333-E67238E276AD}"/>
                </a:ext>
              </a:extLst>
            </p:cNvPr>
            <p:cNvSpPr txBox="1"/>
            <p:nvPr/>
          </p:nvSpPr>
          <p:spPr>
            <a:xfrm>
              <a:off x="5998119" y="4536934"/>
              <a:ext cx="3619068" cy="1567358"/>
            </a:xfrm>
            <a:prstGeom prst="roundRect">
              <a:avLst/>
            </a:prstGeom>
            <a:solidFill>
              <a:srgbClr val="D2CAE5">
                <a:alpha val="70980"/>
              </a:srgbClr>
            </a:solidFill>
            <a:ln w="19050">
              <a:solidFill>
                <a:schemeClr val="tx1">
                  <a:lumMod val="50000"/>
                  <a:lumOff val="50000"/>
                </a:schemeClr>
              </a:solidFill>
            </a:ln>
          </p:spPr>
          <p:txBody>
            <a:bodyPr wrap="square" rtlCol="0" anchor="ctr">
              <a:noAutofit/>
            </a:bodyPr>
            <a:lstStyle/>
            <a:p>
              <a:pPr marL="342900" indent="-342900">
                <a:buFont typeface="Arial" panose="020B0604020202020204" pitchFamily="34" charset="0"/>
                <a:buChar char="•"/>
              </a:pPr>
              <a:r>
                <a:rPr lang="en-US" sz="2000" dirty="0"/>
                <a:t>More complete assessment</a:t>
              </a:r>
            </a:p>
            <a:p>
              <a:pPr marL="342900" indent="-342900">
                <a:spcBef>
                  <a:spcPts val="600"/>
                </a:spcBef>
                <a:buFont typeface="Arial" panose="020B0604020202020204" pitchFamily="34" charset="0"/>
                <a:buChar char="•"/>
              </a:pPr>
              <a:r>
                <a:rPr lang="en-US" sz="2000" dirty="0"/>
                <a:t>More options for providing communication accommodations</a:t>
              </a:r>
            </a:p>
          </p:txBody>
        </p:sp>
        <p:sp>
          <p:nvSpPr>
            <p:cNvPr id="12" name="Right Arrow 11">
              <a:extLst>
                <a:ext uri="{FF2B5EF4-FFF2-40B4-BE49-F238E27FC236}">
                  <a16:creationId xmlns:a16="http://schemas.microsoft.com/office/drawing/2014/main" id="{DB7E7A7E-CBF8-8D6A-D290-C9C99A72A0D5}"/>
                </a:ext>
              </a:extLst>
            </p:cNvPr>
            <p:cNvSpPr/>
            <p:nvPr/>
          </p:nvSpPr>
          <p:spPr>
            <a:xfrm>
              <a:off x="5406043" y="5092013"/>
              <a:ext cx="574235" cy="457200"/>
            </a:xfrm>
            <a:prstGeom prst="rightArrow">
              <a:avLst/>
            </a:prstGeom>
            <a:solidFill>
              <a:schemeClr val="accent4">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14" name="Picture 13" descr="A person talking to a person&#10;&#10;Description automatically generated with medium confidence">
            <a:extLst>
              <a:ext uri="{FF2B5EF4-FFF2-40B4-BE49-F238E27FC236}">
                <a16:creationId xmlns:a16="http://schemas.microsoft.com/office/drawing/2014/main" id="{FFBD801C-D447-C5D0-40A5-1B4ADDCB7F8F}"/>
              </a:ext>
            </a:extLst>
          </p:cNvPr>
          <p:cNvPicPr>
            <a:picLocks noChangeAspect="1"/>
          </p:cNvPicPr>
          <p:nvPr/>
        </p:nvPicPr>
        <p:blipFill>
          <a:blip r:embed="rId3"/>
          <a:stretch>
            <a:fillRect/>
          </a:stretch>
        </p:blipFill>
        <p:spPr>
          <a:xfrm>
            <a:off x="4027758" y="1933087"/>
            <a:ext cx="3334953" cy="2215687"/>
          </a:xfrm>
          <a:prstGeom prst="roundRect">
            <a:avLst/>
          </a:prstGeom>
        </p:spPr>
      </p:pic>
      <p:pic>
        <p:nvPicPr>
          <p:cNvPr id="15" name="Picture 14">
            <a:extLst>
              <a:ext uri="{FF2B5EF4-FFF2-40B4-BE49-F238E27FC236}">
                <a16:creationId xmlns:a16="http://schemas.microsoft.com/office/drawing/2014/main" id="{F7744CAA-DF10-0852-1184-855B610801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48906" y="1181258"/>
            <a:ext cx="2292221" cy="2758174"/>
          </a:xfrm>
          <a:prstGeom prst="roundRect">
            <a:avLst/>
          </a:prstGeom>
        </p:spPr>
      </p:pic>
      <p:pic>
        <p:nvPicPr>
          <p:cNvPr id="4098" name="Picture 2" descr="Nailing the Online Job Interview – Key Things to Prepare in Advance">
            <a:extLst>
              <a:ext uri="{FF2B5EF4-FFF2-40B4-BE49-F238E27FC236}">
                <a16:creationId xmlns:a16="http://schemas.microsoft.com/office/drawing/2014/main" id="{FA692731-7296-3CF9-89B6-8D1E13D7D940}"/>
              </a:ext>
            </a:extLst>
          </p:cNvPr>
          <p:cNvPicPr>
            <a:picLocks noChangeArrowheads="1"/>
          </p:cNvPicPr>
          <p:nvPr/>
        </p:nvPicPr>
        <p:blipFill rotWithShape="1">
          <a:blip r:embed="rId5">
            <a:extLst>
              <a:ext uri="{28A0092B-C50C-407E-A947-70E740481C1C}">
                <a14:useLocalDpi xmlns:a14="http://schemas.microsoft.com/office/drawing/2010/main" val="0"/>
              </a:ext>
            </a:extLst>
          </a:blip>
          <a:srcRect l="9555"/>
          <a:stretch/>
        </p:blipFill>
        <p:spPr bwMode="auto">
          <a:xfrm>
            <a:off x="8294791" y="2689048"/>
            <a:ext cx="3074276" cy="180279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7C5DC89A-CA78-8BE3-4A73-40604D0D0286}"/>
              </a:ext>
            </a:extLst>
          </p:cNvPr>
          <p:cNvSpPr/>
          <p:nvPr/>
        </p:nvSpPr>
        <p:spPr>
          <a:xfrm>
            <a:off x="3048" y="0"/>
            <a:ext cx="1188720" cy="6858000"/>
          </a:xfrm>
          <a:prstGeom prst="rect">
            <a:avLst/>
          </a:prstGeom>
          <a:solidFill>
            <a:schemeClr val="accent1">
              <a:lumMod val="60000"/>
              <a:lumOff val="40000"/>
              <a:alpha val="74892"/>
            </a:schemeClr>
          </a:solidFill>
          <a:ln>
            <a:solidFill>
              <a:schemeClr val="accent1">
                <a:alpha val="7545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3" name="Group 2">
            <a:extLst>
              <a:ext uri="{FF2B5EF4-FFF2-40B4-BE49-F238E27FC236}">
                <a16:creationId xmlns:a16="http://schemas.microsoft.com/office/drawing/2014/main" id="{A8950CC3-C8F0-2FD2-6728-DF75ABA1458E}"/>
              </a:ext>
            </a:extLst>
          </p:cNvPr>
          <p:cNvGrpSpPr/>
          <p:nvPr/>
        </p:nvGrpSpPr>
        <p:grpSpPr>
          <a:xfrm>
            <a:off x="1476057" y="1353209"/>
            <a:ext cx="10690320" cy="5147279"/>
            <a:chOff x="111378" y="1573926"/>
            <a:chExt cx="10690320" cy="5147279"/>
          </a:xfrm>
        </p:grpSpPr>
        <p:sp>
          <p:nvSpPr>
            <p:cNvPr id="4" name="Content Placeholder 10">
              <a:extLst>
                <a:ext uri="{FF2B5EF4-FFF2-40B4-BE49-F238E27FC236}">
                  <a16:creationId xmlns:a16="http://schemas.microsoft.com/office/drawing/2014/main" id="{629201BA-C80F-54D6-37C9-ED8E04D467E3}"/>
                </a:ext>
              </a:extLst>
            </p:cNvPr>
            <p:cNvSpPr txBox="1">
              <a:spLocks/>
            </p:cNvSpPr>
            <p:nvPr/>
          </p:nvSpPr>
          <p:spPr>
            <a:xfrm>
              <a:off x="111378" y="1573926"/>
              <a:ext cx="4748979" cy="1196589"/>
            </a:xfrm>
            <a:prstGeom prst="rect">
              <a:avLst/>
            </a:prstGeom>
            <a:ln>
              <a:noFill/>
            </a:ln>
          </p:spPr>
          <p:txBody>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chemeClr val="tx1"/>
                </a:buClr>
              </a:pPr>
              <a:r>
                <a:rPr lang="en-US" sz="2400" b="1" dirty="0">
                  <a:solidFill>
                    <a:srgbClr val="0070C0"/>
                  </a:solidFill>
                  <a:ea typeface="Times New Roman" panose="02020603050405020304" pitchFamily="18" charset="0"/>
                </a:rPr>
                <a:t>Make at least 2 attempts</a:t>
              </a:r>
              <a:r>
                <a:rPr lang="en-US" sz="2400" dirty="0">
                  <a:solidFill>
                    <a:srgbClr val="0070C0"/>
                  </a:solidFill>
                  <a:ea typeface="Times New Roman" panose="02020603050405020304" pitchFamily="18" charset="0"/>
                </a:rPr>
                <a:t> </a:t>
              </a:r>
              <a:r>
                <a:rPr lang="en-US" sz="2400" b="1" dirty="0">
                  <a:solidFill>
                    <a:srgbClr val="000000"/>
                  </a:solidFill>
                  <a:ea typeface="Times New Roman" panose="02020603050405020304" pitchFamily="18" charset="0"/>
                </a:rPr>
                <a:t>to schedule an interview with an applicant.</a:t>
              </a:r>
            </a:p>
          </p:txBody>
        </p:sp>
        <p:sp>
          <p:nvSpPr>
            <p:cNvPr id="7" name="Content Placeholder 10">
              <a:extLst>
                <a:ext uri="{FF2B5EF4-FFF2-40B4-BE49-F238E27FC236}">
                  <a16:creationId xmlns:a16="http://schemas.microsoft.com/office/drawing/2014/main" id="{5696D03B-571C-04DF-2685-BE9F07E1D516}"/>
                </a:ext>
              </a:extLst>
            </p:cNvPr>
            <p:cNvSpPr txBox="1">
              <a:spLocks/>
            </p:cNvSpPr>
            <p:nvPr/>
          </p:nvSpPr>
          <p:spPr>
            <a:xfrm>
              <a:off x="406153" y="2963282"/>
              <a:ext cx="4748980" cy="21767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lvl="1" indent="-292100">
                <a:lnSpc>
                  <a:spcPct val="100000"/>
                </a:lnSpc>
                <a:spcBef>
                  <a:spcPts val="0"/>
                </a:spcBef>
                <a:spcAft>
                  <a:spcPts val="600"/>
                </a:spcAft>
                <a:buSzPct val="120000"/>
                <a:buFont typeface="Arial" panose="020B0604020202020204" pitchFamily="34" charset="0"/>
                <a:buChar char="•"/>
              </a:pPr>
              <a:r>
                <a:rPr lang="en-US" sz="2000" dirty="0">
                  <a:solidFill>
                    <a:srgbClr val="000000"/>
                  </a:solidFill>
                  <a:ea typeface="Times New Roman" panose="02020603050405020304" pitchFamily="18" charset="0"/>
                </a:rPr>
                <a:t>Try all the telephone numbers provided on the </a:t>
              </a:r>
              <a:r>
                <a:rPr lang="en-US" sz="2000" i="1" dirty="0">
                  <a:solidFill>
                    <a:srgbClr val="000000"/>
                  </a:solidFill>
                  <a:ea typeface="Times New Roman" panose="02020603050405020304" pitchFamily="18" charset="0"/>
                </a:rPr>
                <a:t>ETA 652 Job Corps Applicant Data Sheet</a:t>
              </a:r>
              <a:r>
                <a:rPr lang="en-US" sz="2000" dirty="0">
                  <a:solidFill>
                    <a:srgbClr val="000000"/>
                  </a:solidFill>
                  <a:ea typeface="Times New Roman" panose="02020603050405020304" pitchFamily="18" charset="0"/>
                </a:rPr>
                <a:t>.  </a:t>
              </a:r>
            </a:p>
            <a:p>
              <a:pPr marL="292100" lvl="1" indent="-292100">
                <a:lnSpc>
                  <a:spcPct val="100000"/>
                </a:lnSpc>
                <a:spcBef>
                  <a:spcPts val="0"/>
                </a:spcBef>
                <a:spcAft>
                  <a:spcPts val="600"/>
                </a:spcAft>
                <a:buSzPct val="120000"/>
                <a:buFont typeface="Arial" panose="020B0604020202020204" pitchFamily="34" charset="0"/>
                <a:buChar char="•"/>
              </a:pPr>
              <a:r>
                <a:rPr lang="en-US" sz="2000" dirty="0">
                  <a:solidFill>
                    <a:srgbClr val="000000"/>
                  </a:solidFill>
                  <a:ea typeface="Times New Roman" panose="02020603050405020304" pitchFamily="18" charset="0"/>
                </a:rPr>
                <a:t>Leave messages with specific timeframes and a deadline to return your call.</a:t>
              </a:r>
            </a:p>
            <a:p>
              <a:pPr>
                <a:lnSpc>
                  <a:spcPct val="105000"/>
                </a:lnSpc>
                <a:spcBef>
                  <a:spcPts val="0"/>
                </a:spcBef>
              </a:pPr>
              <a:endParaRPr lang="en-US" dirty="0"/>
            </a:p>
          </p:txBody>
        </p:sp>
        <p:grpSp>
          <p:nvGrpSpPr>
            <p:cNvPr id="8" name="Group 7">
              <a:extLst>
                <a:ext uri="{FF2B5EF4-FFF2-40B4-BE49-F238E27FC236}">
                  <a16:creationId xmlns:a16="http://schemas.microsoft.com/office/drawing/2014/main" id="{DF93F109-755B-3C71-2D20-81302B0498CA}"/>
                </a:ext>
              </a:extLst>
            </p:cNvPr>
            <p:cNvGrpSpPr/>
            <p:nvPr/>
          </p:nvGrpSpPr>
          <p:grpSpPr>
            <a:xfrm>
              <a:off x="544693" y="1573926"/>
              <a:ext cx="10257005" cy="5147279"/>
              <a:chOff x="1474636" y="1429136"/>
              <a:chExt cx="10257005" cy="5147279"/>
            </a:xfrm>
          </p:grpSpPr>
          <p:cxnSp>
            <p:nvCxnSpPr>
              <p:cNvPr id="10" name="Straight Connector 9">
                <a:extLst>
                  <a:ext uri="{FF2B5EF4-FFF2-40B4-BE49-F238E27FC236}">
                    <a16:creationId xmlns:a16="http://schemas.microsoft.com/office/drawing/2014/main" id="{35F5BC49-407A-F49B-2986-0CFA61420207}"/>
                  </a:ext>
                  <a:ext uri="{C183D7F6-B498-43B3-948B-1728B52AA6E4}">
                    <adec:decorative xmlns:adec="http://schemas.microsoft.com/office/drawing/2017/decorative" val="1"/>
                  </a:ext>
                </a:extLst>
              </p:cNvPr>
              <p:cNvCxnSpPr>
                <a:cxnSpLocks/>
              </p:cNvCxnSpPr>
              <p:nvPr/>
            </p:nvCxnSpPr>
            <p:spPr>
              <a:xfrm rot="5400000">
                <a:off x="4301996" y="3298945"/>
                <a:ext cx="3566160" cy="0"/>
              </a:xfrm>
              <a:prstGeom prst="line">
                <a:avLst/>
              </a:prstGeom>
              <a:ln w="38100">
                <a:solidFill>
                  <a:schemeClr val="tx1">
                    <a:lumMod val="65000"/>
                    <a:lumOff val="35000"/>
                  </a:schemeClr>
                </a:solidFill>
              </a:ln>
            </p:spPr>
            <p:style>
              <a:lnRef idx="1">
                <a:schemeClr val="accent2"/>
              </a:lnRef>
              <a:fillRef idx="0">
                <a:schemeClr val="accent2"/>
              </a:fillRef>
              <a:effectRef idx="0">
                <a:schemeClr val="accent2"/>
              </a:effectRef>
              <a:fontRef idx="minor">
                <a:schemeClr val="tx1"/>
              </a:fontRef>
            </p:style>
          </p:cxnSp>
          <p:sp>
            <p:nvSpPr>
              <p:cNvPr id="11" name="Content Placeholder 10">
                <a:extLst>
                  <a:ext uri="{FF2B5EF4-FFF2-40B4-BE49-F238E27FC236}">
                    <a16:creationId xmlns:a16="http://schemas.microsoft.com/office/drawing/2014/main" id="{DDA50C4D-7844-B483-3A24-DDED133713A7}"/>
                  </a:ext>
                </a:extLst>
              </p:cNvPr>
              <p:cNvSpPr txBox="1">
                <a:spLocks/>
              </p:cNvSpPr>
              <p:nvPr/>
            </p:nvSpPr>
            <p:spPr>
              <a:xfrm>
                <a:off x="6330657" y="1429136"/>
                <a:ext cx="5400984" cy="11965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chemeClr val="tx1"/>
                  </a:buClr>
                  <a:buSzPct val="100000"/>
                </a:pPr>
                <a:r>
                  <a:rPr lang="en-US" sz="2400" b="1" dirty="0">
                    <a:solidFill>
                      <a:srgbClr val="C00000"/>
                    </a:solidFill>
                    <a:ea typeface="Times New Roman" panose="02020603050405020304" pitchFamily="18" charset="0"/>
                  </a:rPr>
                  <a:t>Unable to reach an applicant?  </a:t>
                </a:r>
                <a:r>
                  <a:rPr lang="en-US" sz="2400" b="1" dirty="0">
                    <a:solidFill>
                      <a:srgbClr val="000000"/>
                    </a:solidFill>
                    <a:ea typeface="Times New Roman" panose="02020603050405020304" pitchFamily="18" charset="0"/>
                  </a:rPr>
                  <a:t>Contact the Admissions staff for assistance.</a:t>
                </a:r>
              </a:p>
              <a:p>
                <a:endParaRPr lang="en-US" dirty="0"/>
              </a:p>
            </p:txBody>
          </p:sp>
          <p:sp>
            <p:nvSpPr>
              <p:cNvPr id="12" name="Content Placeholder 10">
                <a:extLst>
                  <a:ext uri="{FF2B5EF4-FFF2-40B4-BE49-F238E27FC236}">
                    <a16:creationId xmlns:a16="http://schemas.microsoft.com/office/drawing/2014/main" id="{0F99771E-246E-42B6-D83B-864E6C920FC5}"/>
                  </a:ext>
                </a:extLst>
              </p:cNvPr>
              <p:cNvSpPr txBox="1">
                <a:spLocks/>
              </p:cNvSpPr>
              <p:nvPr/>
            </p:nvSpPr>
            <p:spPr>
              <a:xfrm>
                <a:off x="6330657" y="2691394"/>
                <a:ext cx="5124070" cy="26649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chemeClr val="tx1"/>
                  </a:buClr>
                  <a:buSzPct val="120000"/>
                  <a:buFont typeface="Arial" panose="020B0604020202020204" pitchFamily="34" charset="0"/>
                  <a:buChar char="•"/>
                </a:pPr>
                <a:r>
                  <a:rPr lang="en-US" dirty="0">
                    <a:solidFill>
                      <a:srgbClr val="000000"/>
                    </a:solidFill>
                    <a:ea typeface="Times New Roman" panose="02020603050405020304" pitchFamily="18" charset="0"/>
                  </a:rPr>
                  <a:t>Found at the top of the </a:t>
                </a:r>
                <a:r>
                  <a:rPr lang="en-US" i="1" dirty="0">
                    <a:solidFill>
                      <a:srgbClr val="000000"/>
                    </a:solidFill>
                    <a:ea typeface="Times New Roman" panose="02020603050405020304" pitchFamily="18" charset="0"/>
                  </a:rPr>
                  <a:t>ETA 652 Job Corps Applicant Data Sheet</a:t>
                </a:r>
                <a:r>
                  <a:rPr lang="en-US" dirty="0">
                    <a:solidFill>
                      <a:srgbClr val="000000"/>
                    </a:solidFill>
                    <a:ea typeface="Times New Roman" panose="02020603050405020304" pitchFamily="18" charset="0"/>
                  </a:rPr>
                  <a:t>.</a:t>
                </a:r>
              </a:p>
              <a:p>
                <a:pPr marL="342900" indent="-342900">
                  <a:lnSpc>
                    <a:spcPct val="100000"/>
                  </a:lnSpc>
                  <a:spcBef>
                    <a:spcPts val="0"/>
                  </a:spcBef>
                  <a:spcAft>
                    <a:spcPts val="600"/>
                  </a:spcAft>
                  <a:buClr>
                    <a:schemeClr val="tx1"/>
                  </a:buClr>
                  <a:buSzPct val="120000"/>
                  <a:buFont typeface="Arial" panose="020B0604020202020204" pitchFamily="34" charset="0"/>
                  <a:buChar char="•"/>
                </a:pPr>
                <a:r>
                  <a:rPr lang="en-US" dirty="0">
                    <a:solidFill>
                      <a:srgbClr val="000000"/>
                    </a:solidFill>
                    <a:ea typeface="Times New Roman" panose="02020603050405020304" pitchFamily="18" charset="0"/>
                  </a:rPr>
                  <a:t>Email is recommended for ease of documentation.</a:t>
                </a:r>
              </a:p>
              <a:p>
                <a:pPr marL="342900" indent="-342900">
                  <a:lnSpc>
                    <a:spcPct val="100000"/>
                  </a:lnSpc>
                  <a:spcBef>
                    <a:spcPts val="0"/>
                  </a:spcBef>
                  <a:buClr>
                    <a:schemeClr val="tx1"/>
                  </a:buClr>
                  <a:buSzPct val="120000"/>
                  <a:buFont typeface="Arial" panose="020B0604020202020204" pitchFamily="34" charset="0"/>
                  <a:buChar char="•"/>
                </a:pPr>
                <a:r>
                  <a:rPr lang="en-US" dirty="0">
                    <a:solidFill>
                      <a:srgbClr val="000000"/>
                    </a:solidFill>
                    <a:ea typeface="Times New Roman" panose="02020603050405020304" pitchFamily="18" charset="0"/>
                  </a:rPr>
                  <a:t>Provide Admissions staff with specific days/times when you are available to interview the applicant.</a:t>
                </a:r>
                <a:endParaRPr lang="en-US" dirty="0">
                  <a:ea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B96ADE23-CDEC-F08E-BA78-B7B53AB34325}"/>
                  </a:ext>
                </a:extLst>
              </p:cNvPr>
              <p:cNvSpPr txBox="1"/>
              <p:nvPr/>
            </p:nvSpPr>
            <p:spPr>
              <a:xfrm>
                <a:off x="1474636" y="5356345"/>
                <a:ext cx="9885495" cy="1220070"/>
              </a:xfrm>
              <a:prstGeom prst="roundRect">
                <a:avLst/>
              </a:prstGeom>
              <a:solidFill>
                <a:schemeClr val="accent1">
                  <a:lumMod val="60000"/>
                  <a:lumOff val="40000"/>
                  <a:alpha val="50162"/>
                </a:schemeClr>
              </a:solidFill>
              <a:ln w="25400">
                <a:solidFill>
                  <a:schemeClr val="tx1">
                    <a:lumMod val="65000"/>
                    <a:lumOff val="35000"/>
                  </a:schemeClr>
                </a:solidFill>
              </a:ln>
            </p:spPr>
            <p:txBody>
              <a:bodyPr wrap="square" rtlCol="0" anchor="ctr">
                <a:noAutofit/>
              </a:bodyPr>
              <a:lstStyle/>
              <a:p>
                <a:pPr algn="ctr"/>
                <a:r>
                  <a:rPr lang="en-US" sz="2200" b="1" dirty="0">
                    <a:solidFill>
                      <a:srgbClr val="0070C0"/>
                    </a:solidFill>
                  </a:rPr>
                  <a:t>Document your efforts </a:t>
                </a:r>
                <a:r>
                  <a:rPr lang="en-US" sz="2200" dirty="0"/>
                  <a:t>to reach the applicant &amp; your contacts with Admissions staff.</a:t>
                </a:r>
              </a:p>
              <a:p>
                <a:pPr algn="ctr"/>
                <a:r>
                  <a:rPr lang="en-US" sz="2000" dirty="0"/>
                  <a:t>Ask your HWD about how to document AFR activities at your center.</a:t>
                </a:r>
              </a:p>
            </p:txBody>
          </p:sp>
        </p:grpSp>
      </p:grpSp>
      <p:sp>
        <p:nvSpPr>
          <p:cNvPr id="14" name="Title 4">
            <a:extLst>
              <a:ext uri="{FF2B5EF4-FFF2-40B4-BE49-F238E27FC236}">
                <a16:creationId xmlns:a16="http://schemas.microsoft.com/office/drawing/2014/main" id="{36E1661C-FEBE-A4D7-04BD-042DF71F26CD}"/>
              </a:ext>
            </a:extLst>
          </p:cNvPr>
          <p:cNvSpPr txBox="1">
            <a:spLocks/>
          </p:cNvSpPr>
          <p:nvPr/>
        </p:nvSpPr>
        <p:spPr>
          <a:xfrm>
            <a:off x="2062509" y="357512"/>
            <a:ext cx="9216575" cy="800100"/>
          </a:xfrm>
          <a:prstGeom prst="rect">
            <a:avLst/>
          </a:prstGeom>
        </p:spPr>
        <p:txBody>
          <a:bodyPr anchor="ct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gn="ctr"/>
            <a:r>
              <a:rPr lang="en-US" sz="4000" dirty="0">
                <a:solidFill>
                  <a:schemeClr val="tx2"/>
                </a:solidFill>
              </a:rPr>
              <a:t>Scheduling Applicant Interviews</a:t>
            </a:r>
          </a:p>
        </p:txBody>
      </p:sp>
    </p:spTree>
    <p:extLst>
      <p:ext uri="{BB962C8B-B14F-4D97-AF65-F5344CB8AC3E}">
        <p14:creationId xmlns:p14="http://schemas.microsoft.com/office/powerpoint/2010/main" val="153058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DC89A-CA78-8BE3-4A73-40604D0D0286}"/>
              </a:ext>
            </a:extLst>
          </p:cNvPr>
          <p:cNvSpPr/>
          <p:nvPr/>
        </p:nvSpPr>
        <p:spPr>
          <a:xfrm>
            <a:off x="10889673" y="0"/>
            <a:ext cx="1310582"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5" name="Title 1">
            <a:extLst>
              <a:ext uri="{FF2B5EF4-FFF2-40B4-BE49-F238E27FC236}">
                <a16:creationId xmlns:a16="http://schemas.microsoft.com/office/drawing/2014/main" id="{7D94E098-90D6-36EF-99DC-E16546F23FC9}"/>
              </a:ext>
            </a:extLst>
          </p:cNvPr>
          <p:cNvSpPr txBox="1">
            <a:spLocks/>
          </p:cNvSpPr>
          <p:nvPr/>
        </p:nvSpPr>
        <p:spPr>
          <a:xfrm>
            <a:off x="587096" y="403242"/>
            <a:ext cx="10103395" cy="934844"/>
          </a:xfrm>
          <a:prstGeom prst="rect">
            <a:avLst/>
          </a:prstGeom>
        </p:spPr>
        <p:txBody>
          <a:bodyPr anchor="ct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000" dirty="0">
                <a:solidFill>
                  <a:schemeClr val="tx2"/>
                </a:solidFill>
              </a:rPr>
              <a:t>Interviewing Minors</a:t>
            </a:r>
          </a:p>
        </p:txBody>
      </p:sp>
      <p:sp>
        <p:nvSpPr>
          <p:cNvPr id="16" name="TextBox 15">
            <a:extLst>
              <a:ext uri="{FF2B5EF4-FFF2-40B4-BE49-F238E27FC236}">
                <a16:creationId xmlns:a16="http://schemas.microsoft.com/office/drawing/2014/main" id="{2966EA7A-1FE0-EE8C-F1D3-613B89B31B88}"/>
              </a:ext>
            </a:extLst>
          </p:cNvPr>
          <p:cNvSpPr txBox="1"/>
          <p:nvPr/>
        </p:nvSpPr>
        <p:spPr>
          <a:xfrm>
            <a:off x="587096" y="1599057"/>
            <a:ext cx="9776792" cy="3149580"/>
          </a:xfrm>
          <a:prstGeom prst="rect">
            <a:avLst/>
          </a:prstGeom>
          <a:noFill/>
        </p:spPr>
        <p:txBody>
          <a:bodyPr wrap="square">
            <a:spAutoFit/>
          </a:bodyPr>
          <a:lstStyle/>
          <a:p>
            <a:pPr marL="342900" marR="457200" lvl="0" indent="-342900">
              <a:spcBef>
                <a:spcPts val="0"/>
              </a:spcBef>
              <a:spcAft>
                <a:spcPts val="2000"/>
              </a:spcAft>
              <a:buFont typeface="Wingdings" pitchFamily="2" charset="2"/>
              <a:buChar char="§"/>
            </a:pPr>
            <a:r>
              <a:rPr lang="en-US" sz="2200" b="1" dirty="0">
                <a:effectLst/>
                <a:ea typeface="Times New Roman" panose="02020603050405020304" pitchFamily="18" charset="0"/>
              </a:rPr>
              <a:t>Consent </a:t>
            </a:r>
            <a:r>
              <a:rPr lang="en-US" sz="2200" b="1" dirty="0">
                <a:solidFill>
                  <a:schemeClr val="tx2"/>
                </a:solidFill>
                <a:effectLst/>
                <a:ea typeface="Times New Roman" panose="02020603050405020304" pitchFamily="18" charset="0"/>
              </a:rPr>
              <a:t>for a pre-enrollment interview</a:t>
            </a:r>
            <a:r>
              <a:rPr lang="en-US" sz="2200" dirty="0">
                <a:solidFill>
                  <a:schemeClr val="tx2"/>
                </a:solidFill>
                <a:effectLst/>
                <a:ea typeface="Times New Roman" panose="02020603050405020304" pitchFamily="18" charset="0"/>
              </a:rPr>
              <a:t> is </a:t>
            </a:r>
            <a:r>
              <a:rPr lang="en-US" sz="2200" dirty="0">
                <a:solidFill>
                  <a:schemeClr val="tx2"/>
                </a:solidFill>
                <a:ea typeface="Times New Roman" panose="02020603050405020304" pitchFamily="18" charset="0"/>
              </a:rPr>
              <a:t>signed </a:t>
            </a:r>
            <a:r>
              <a:rPr lang="en-US" sz="2200" dirty="0">
                <a:effectLst/>
                <a:ea typeface="Times New Roman" panose="02020603050405020304" pitchFamily="18" charset="0"/>
              </a:rPr>
              <a:t>as part of the application process, so there is no need to obtain additional consent, </a:t>
            </a:r>
            <a:r>
              <a:rPr lang="en-US" sz="2200" dirty="0">
                <a:solidFill>
                  <a:srgbClr val="0070C0"/>
                </a:solidFill>
                <a:effectLst/>
                <a:ea typeface="Times New Roman" panose="02020603050405020304" pitchFamily="18" charset="0"/>
              </a:rPr>
              <a:t>but </a:t>
            </a:r>
            <a:r>
              <a:rPr lang="en-US" sz="2200" b="1" dirty="0">
                <a:solidFill>
                  <a:srgbClr val="0070C0"/>
                </a:solidFill>
                <a:effectLst/>
                <a:ea typeface="Times New Roman" panose="02020603050405020304" pitchFamily="18" charset="0"/>
              </a:rPr>
              <a:t>limits of confidentiality </a:t>
            </a:r>
            <a:r>
              <a:rPr lang="en-US" sz="2200" dirty="0">
                <a:solidFill>
                  <a:srgbClr val="0070C0"/>
                </a:solidFill>
                <a:effectLst/>
                <a:ea typeface="Times New Roman" panose="02020603050405020304" pitchFamily="18" charset="0"/>
              </a:rPr>
              <a:t>should be explained.</a:t>
            </a:r>
          </a:p>
          <a:p>
            <a:pPr marL="342900" marR="457200" indent="-342900">
              <a:buFont typeface="Wingdings" pitchFamily="2" charset="2"/>
              <a:buChar char="§"/>
            </a:pPr>
            <a:r>
              <a:rPr lang="en-US" sz="2200" dirty="0">
                <a:effectLst/>
                <a:ea typeface="Times New Roman" panose="02020603050405020304" pitchFamily="18" charset="0"/>
                <a:cs typeface="Times New Roman" panose="02020603050405020304" pitchFamily="18" charset="0"/>
              </a:rPr>
              <a:t>Scheduling an interview: invite a minor’s parent/guardian to participate, but their participation is </a:t>
            </a:r>
            <a:r>
              <a:rPr lang="en-US" sz="2200" b="1" dirty="0">
                <a:solidFill>
                  <a:srgbClr val="C00000"/>
                </a:solidFill>
                <a:effectLst/>
                <a:ea typeface="Times New Roman" panose="02020603050405020304" pitchFamily="18" charset="0"/>
                <a:cs typeface="Times New Roman" panose="02020603050405020304" pitchFamily="18" charset="0"/>
              </a:rPr>
              <a:t>NOT </a:t>
            </a:r>
            <a:r>
              <a:rPr lang="en-US" sz="2200" dirty="0">
                <a:solidFill>
                  <a:srgbClr val="C00000"/>
                </a:solidFill>
                <a:effectLst/>
                <a:ea typeface="Times New Roman" panose="02020603050405020304" pitchFamily="18" charset="0"/>
                <a:cs typeface="Times New Roman" panose="02020603050405020304" pitchFamily="18" charset="0"/>
              </a:rPr>
              <a:t>required</a:t>
            </a:r>
            <a:r>
              <a:rPr lang="en-US" sz="2200" dirty="0">
                <a:effectLst/>
                <a:ea typeface="Times New Roman" panose="02020603050405020304" pitchFamily="18" charset="0"/>
                <a:cs typeface="Times New Roman" panose="02020603050405020304" pitchFamily="18" charset="0"/>
              </a:rPr>
              <a:t>.</a:t>
            </a:r>
          </a:p>
          <a:p>
            <a:pPr marR="457200">
              <a:spcAft>
                <a:spcPts val="3000"/>
              </a:spcAft>
            </a:pPr>
            <a:endParaRPr lang="en-US" sz="2400" dirty="0">
              <a:effectLst/>
              <a:ea typeface="Times New Roman" panose="02020603050405020304" pitchFamily="18" charset="0"/>
              <a:cs typeface="Times New Roman" panose="02020603050405020304" pitchFamily="18" charset="0"/>
            </a:endParaRPr>
          </a:p>
          <a:p>
            <a:pPr marL="342900" marR="457200" lvl="0" indent="-342900">
              <a:spcBef>
                <a:spcPts val="0"/>
              </a:spcBef>
              <a:spcAft>
                <a:spcPts val="3000"/>
              </a:spcAft>
              <a:buFont typeface="Symbol" pitchFamily="2" charset="2"/>
              <a:buChar char=""/>
            </a:pPr>
            <a:endParaRPr kumimoji="0" lang="en-US" sz="2300" b="1" i="0" u="none" strike="noStrike" kern="1200" cap="none" spc="0" normalizeH="0" baseline="0" noProof="0" dirty="0">
              <a:ln>
                <a:noFill/>
              </a:ln>
              <a:solidFill>
                <a:srgbClr val="000000"/>
              </a:solidFill>
              <a:effectLst/>
              <a:uLnTx/>
              <a:uFillTx/>
              <a:ea typeface="Times New Roman" panose="02020603050405020304" pitchFamily="18" charset="0"/>
              <a:cs typeface="+mn-cs"/>
            </a:endParaRPr>
          </a:p>
        </p:txBody>
      </p:sp>
      <p:sp>
        <p:nvSpPr>
          <p:cNvPr id="17" name="Content Placeholder 2">
            <a:extLst>
              <a:ext uri="{FF2B5EF4-FFF2-40B4-BE49-F238E27FC236}">
                <a16:creationId xmlns:a16="http://schemas.microsoft.com/office/drawing/2014/main" id="{85B22AE8-980F-D392-D7F4-9C3E62C2FA39}"/>
              </a:ext>
            </a:extLst>
          </p:cNvPr>
          <p:cNvSpPr txBox="1">
            <a:spLocks/>
          </p:cNvSpPr>
          <p:nvPr/>
        </p:nvSpPr>
        <p:spPr>
          <a:xfrm>
            <a:off x="5605910" y="5557937"/>
            <a:ext cx="5293389" cy="1008993"/>
          </a:xfrm>
          <a:prstGeom prst="rect">
            <a:avLst/>
          </a:prstGeom>
          <a:solidFill>
            <a:schemeClr val="accent1">
              <a:lumMod val="75000"/>
              <a:alpha val="70000"/>
            </a:schemeClr>
          </a:solidFill>
          <a:ln w="25400">
            <a:noFill/>
          </a:ln>
        </p:spPr>
        <p:txBody>
          <a:bodyPr anchor="ctr">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400"/>
              </a:spcAft>
              <a:buNone/>
            </a:pPr>
            <a:r>
              <a:rPr lang="en-US" sz="2000" b="1" dirty="0">
                <a:solidFill>
                  <a:schemeClr val="bg1"/>
                </a:solidFill>
              </a:rPr>
              <a:t>Also applies to applicants with cognitive and/or language difficulties.</a:t>
            </a:r>
          </a:p>
        </p:txBody>
      </p:sp>
      <p:sp>
        <p:nvSpPr>
          <p:cNvPr id="18" name="TextBox 17">
            <a:extLst>
              <a:ext uri="{FF2B5EF4-FFF2-40B4-BE49-F238E27FC236}">
                <a16:creationId xmlns:a16="http://schemas.microsoft.com/office/drawing/2014/main" id="{971BA90C-DFB6-A2CC-B65C-EAB1E04A7F90}"/>
              </a:ext>
            </a:extLst>
          </p:cNvPr>
          <p:cNvSpPr txBox="1"/>
          <p:nvPr/>
        </p:nvSpPr>
        <p:spPr>
          <a:xfrm>
            <a:off x="604677" y="3771446"/>
            <a:ext cx="7410455" cy="1954381"/>
          </a:xfrm>
          <a:prstGeom prst="rect">
            <a:avLst/>
          </a:prstGeom>
          <a:noFill/>
        </p:spPr>
        <p:txBody>
          <a:bodyPr wrap="square">
            <a:spAutoFit/>
          </a:bodyPr>
          <a:lstStyle/>
          <a:p>
            <a:pPr marL="342900" marR="457200" indent="-342900">
              <a:spcAft>
                <a:spcPts val="1200"/>
              </a:spcAft>
              <a:buFont typeface="Wingdings" pitchFamily="2" charset="2"/>
              <a:buChar char="§"/>
              <a:defRPr/>
            </a:pPr>
            <a:r>
              <a:rPr lang="en-US" sz="2200" dirty="0">
                <a:ea typeface="Times New Roman" panose="02020603050405020304" pitchFamily="18" charset="0"/>
                <a:cs typeface="Times New Roman" panose="02020603050405020304" pitchFamily="18" charset="0"/>
              </a:rPr>
              <a:t>Politely a</a:t>
            </a:r>
            <a:r>
              <a:rPr lang="en-US" sz="2200" dirty="0">
                <a:effectLst/>
                <a:ea typeface="Times New Roman" panose="02020603050405020304" pitchFamily="18" charset="0"/>
                <a:cs typeface="Times New Roman" panose="02020603050405020304" pitchFamily="18" charset="0"/>
              </a:rPr>
              <a:t>sk the parent/guardian to </a:t>
            </a:r>
            <a:r>
              <a:rPr lang="en-US" sz="2200" b="1" dirty="0">
                <a:solidFill>
                  <a:srgbClr val="C00000"/>
                </a:solidFill>
                <a:effectLst/>
                <a:ea typeface="Times New Roman" panose="02020603050405020304" pitchFamily="18" charset="0"/>
                <a:cs typeface="Times New Roman" panose="02020603050405020304" pitchFamily="18" charset="0"/>
              </a:rPr>
              <a:t>wait </a:t>
            </a:r>
            <a:r>
              <a:rPr lang="en-US" sz="2200" dirty="0">
                <a:solidFill>
                  <a:srgbClr val="C00000"/>
                </a:solidFill>
                <a:effectLst/>
                <a:ea typeface="Times New Roman" panose="02020603050405020304" pitchFamily="18" charset="0"/>
                <a:cs typeface="Times New Roman" panose="02020603050405020304" pitchFamily="18" charset="0"/>
              </a:rPr>
              <a:t>to provide their input</a:t>
            </a:r>
            <a:r>
              <a:rPr lang="en-US" sz="2200" dirty="0">
                <a:solidFill>
                  <a:srgbClr val="FF0000"/>
                </a:solidFill>
                <a:effectLst/>
                <a:ea typeface="Times New Roman" panose="02020603050405020304" pitchFamily="18" charset="0"/>
                <a:cs typeface="Times New Roman" panose="02020603050405020304" pitchFamily="18" charset="0"/>
              </a:rPr>
              <a:t> </a:t>
            </a:r>
            <a:r>
              <a:rPr lang="en-US" sz="2200" b="1" u="sng" dirty="0">
                <a:solidFill>
                  <a:srgbClr val="0070C0"/>
                </a:solidFill>
                <a:effectLst/>
                <a:ea typeface="Times New Roman" panose="02020603050405020304" pitchFamily="18" charset="0"/>
                <a:cs typeface="Times New Roman" panose="02020603050405020304" pitchFamily="18" charset="0"/>
              </a:rPr>
              <a:t>AFTER</a:t>
            </a:r>
            <a:r>
              <a:rPr lang="en-US" sz="2200" dirty="0">
                <a:solidFill>
                  <a:srgbClr val="0070C0"/>
                </a:solidFill>
                <a:effectLst/>
                <a:ea typeface="Times New Roman" panose="02020603050405020304" pitchFamily="18" charset="0"/>
                <a:cs typeface="Times New Roman" panose="02020603050405020304" pitchFamily="18" charset="0"/>
              </a:rPr>
              <a:t> the applicant has an opportunity to respond to each question. </a:t>
            </a:r>
          </a:p>
          <a:p>
            <a:pPr marL="800100" marR="457200" lvl="1" indent="-342900">
              <a:spcAft>
                <a:spcPts val="600"/>
              </a:spcAft>
              <a:buClr>
                <a:srgbClr val="0070C0"/>
              </a:buClr>
              <a:buFont typeface="Wingdings" pitchFamily="2" charset="2"/>
              <a:buChar char="§"/>
              <a:defRPr/>
            </a:pPr>
            <a:r>
              <a:rPr lang="en-US" sz="2000" dirty="0">
                <a:solidFill>
                  <a:srgbClr val="000000"/>
                </a:solidFill>
                <a:effectLst/>
                <a:ea typeface="Times New Roman" panose="02020603050405020304" pitchFamily="18" charset="0"/>
                <a:cs typeface="Times New Roman" panose="02020603050405020304" pitchFamily="18" charset="0"/>
              </a:rPr>
              <a:t>Do this at the beginning before the interview starts.</a:t>
            </a:r>
          </a:p>
          <a:p>
            <a:pPr marL="800100" marR="457200" lvl="1" indent="-342900">
              <a:spcAft>
                <a:spcPts val="1200"/>
              </a:spcAft>
              <a:buClr>
                <a:srgbClr val="0070C0"/>
              </a:buClr>
              <a:buFont typeface="Wingdings" pitchFamily="2" charset="2"/>
              <a:buChar char="§"/>
              <a:defRPr/>
            </a:pPr>
            <a:r>
              <a:rPr lang="en-US" sz="2000" dirty="0">
                <a:solidFill>
                  <a:srgbClr val="000000"/>
                </a:solidFill>
                <a:effectLst/>
                <a:ea typeface="Times New Roman" panose="02020603050405020304" pitchFamily="18" charset="0"/>
                <a:cs typeface="Times New Roman" panose="02020603050405020304" pitchFamily="18" charset="0"/>
              </a:rPr>
              <a:t>Provide reminders as needed.</a:t>
            </a:r>
            <a:endParaRPr kumimoji="0" lang="en-US" sz="2000" b="1" i="0" u="none" strike="noStrike" kern="1200" cap="none" spc="0" normalizeH="0" baseline="0" noProof="0" dirty="0">
              <a:ln>
                <a:noFill/>
              </a:ln>
              <a:solidFill>
                <a:srgbClr val="000000"/>
              </a:solidFill>
              <a:effectLst/>
              <a:uLnTx/>
              <a:uFillTx/>
              <a:ea typeface="Times New Roman" panose="02020603050405020304" pitchFamily="18" charset="0"/>
              <a:cs typeface="+mn-cs"/>
            </a:endParaRPr>
          </a:p>
        </p:txBody>
      </p:sp>
      <p:pic>
        <p:nvPicPr>
          <p:cNvPr id="20" name="Picture 19" descr="A person with curly hair&#10;&#10;Description automatically generated with medium confidence">
            <a:extLst>
              <a:ext uri="{FF2B5EF4-FFF2-40B4-BE49-F238E27FC236}">
                <a16:creationId xmlns:a16="http://schemas.microsoft.com/office/drawing/2014/main" id="{C41809BC-CE54-A4F3-52E1-720F4FDED137}"/>
              </a:ext>
            </a:extLst>
          </p:cNvPr>
          <p:cNvPicPr>
            <a:picLocks noChangeAspect="1"/>
          </p:cNvPicPr>
          <p:nvPr/>
        </p:nvPicPr>
        <p:blipFill>
          <a:blip r:embed="rId3"/>
          <a:stretch>
            <a:fillRect/>
          </a:stretch>
        </p:blipFill>
        <p:spPr>
          <a:xfrm>
            <a:off x="8870565" y="3047673"/>
            <a:ext cx="2028721" cy="2510264"/>
          </a:xfrm>
          <a:prstGeom prst="rect">
            <a:avLst/>
          </a:prstGeom>
        </p:spPr>
      </p:pic>
    </p:spTree>
    <p:extLst>
      <p:ext uri="{BB962C8B-B14F-4D97-AF65-F5344CB8AC3E}">
        <p14:creationId xmlns:p14="http://schemas.microsoft.com/office/powerpoint/2010/main" val="2450726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ame 34">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0DB4444-1B2F-8349-AC21-4826527E12A8}"/>
              </a:ext>
            </a:extLst>
          </p:cNvPr>
          <p:cNvSpPr>
            <a:spLocks noGrp="1"/>
          </p:cNvSpPr>
          <p:nvPr>
            <p:ph type="title"/>
          </p:nvPr>
        </p:nvSpPr>
        <p:spPr>
          <a:xfrm>
            <a:off x="838200" y="857251"/>
            <a:ext cx="7643648" cy="1192266"/>
          </a:xfrm>
        </p:spPr>
        <p:txBody>
          <a:bodyPr anchor="t">
            <a:normAutofit fontScale="90000"/>
          </a:bodyPr>
          <a:lstStyle/>
          <a:p>
            <a:pPr>
              <a:spcAft>
                <a:spcPts val="1200"/>
              </a:spcAft>
            </a:pPr>
            <a:r>
              <a:rPr lang="en-US" sz="4200" b="0" dirty="0">
                <a:solidFill>
                  <a:schemeClr val="tx2"/>
                </a:solidFill>
              </a:rPr>
              <a:t>Conducting an Applicant Interview</a:t>
            </a:r>
            <a:br>
              <a:rPr lang="en-US" sz="3400" b="0" dirty="0">
                <a:gradFill flip="none" rotWithShape="1">
                  <a:gsLst>
                    <a:gs pos="0">
                      <a:schemeClr val="accent5">
                        <a:alpha val="70000"/>
                      </a:schemeClr>
                    </a:gs>
                    <a:gs pos="100000">
                      <a:schemeClr val="accent1">
                        <a:alpha val="70000"/>
                      </a:schemeClr>
                    </a:gs>
                  </a:gsLst>
                  <a:lin ang="0" scaled="1"/>
                  <a:tileRect/>
                </a:gradFill>
              </a:rPr>
            </a:br>
            <a:r>
              <a:rPr lang="en-US" sz="3300" b="1" dirty="0">
                <a:solidFill>
                  <a:schemeClr val="accent1">
                    <a:lumMod val="75000"/>
                  </a:schemeClr>
                </a:solidFill>
              </a:rPr>
              <a:t>Communication Accommodations</a:t>
            </a:r>
            <a:endParaRPr lang="en-US" sz="3300" b="1" i="1" dirty="0">
              <a:solidFill>
                <a:schemeClr val="accent1">
                  <a:lumMod val="75000"/>
                </a:schemeClr>
              </a:solidFill>
            </a:endParaRPr>
          </a:p>
        </p:txBody>
      </p:sp>
      <p:sp>
        <p:nvSpPr>
          <p:cNvPr id="11" name="Content Placeholder 10">
            <a:extLst>
              <a:ext uri="{FF2B5EF4-FFF2-40B4-BE49-F238E27FC236}">
                <a16:creationId xmlns:a16="http://schemas.microsoft.com/office/drawing/2014/main" id="{5B50B99B-24B9-7D55-3055-69A55364D5BD}"/>
              </a:ext>
            </a:extLst>
          </p:cNvPr>
          <p:cNvSpPr>
            <a:spLocks noGrp="1"/>
          </p:cNvSpPr>
          <p:nvPr>
            <p:ph idx="1"/>
          </p:nvPr>
        </p:nvSpPr>
        <p:spPr>
          <a:xfrm>
            <a:off x="838200" y="2073342"/>
            <a:ext cx="7643648" cy="2217049"/>
          </a:xfrm>
        </p:spPr>
        <p:txBody>
          <a:bodyPr>
            <a:noAutofit/>
          </a:bodyPr>
          <a:lstStyle/>
          <a:p>
            <a:pPr marL="342900" indent="-342900">
              <a:spcBef>
                <a:spcPts val="0"/>
              </a:spcBef>
              <a:spcAft>
                <a:spcPts val="1200"/>
              </a:spcAft>
              <a:buClr>
                <a:schemeClr val="tx2"/>
              </a:buClr>
              <a:buSzPct val="120000"/>
            </a:pPr>
            <a:r>
              <a:rPr lang="en-US" sz="2000" dirty="0">
                <a:solidFill>
                  <a:schemeClr val="tx1"/>
                </a:solidFill>
              </a:rPr>
              <a:t>Determine if the applicant or </a:t>
            </a:r>
            <a:r>
              <a:rPr lang="en-US" sz="2000" dirty="0">
                <a:solidFill>
                  <a:schemeClr val="tx1"/>
                </a:solidFill>
                <a:effectLst/>
              </a:rPr>
              <a:t>parent/guardian </a:t>
            </a:r>
            <a:r>
              <a:rPr lang="en-US" sz="2000" b="1" dirty="0">
                <a:solidFill>
                  <a:srgbClr val="0070C0"/>
                </a:solidFill>
                <a:effectLst/>
              </a:rPr>
              <a:t>may need communication accommodations</a:t>
            </a:r>
            <a:r>
              <a:rPr lang="en-US" sz="2000" dirty="0">
                <a:solidFill>
                  <a:schemeClr val="tx1"/>
                </a:solidFill>
                <a:effectLst/>
              </a:rPr>
              <a:t>, including translation services.</a:t>
            </a:r>
          </a:p>
          <a:p>
            <a:pPr marL="342900" indent="-342900">
              <a:spcBef>
                <a:spcPts val="0"/>
              </a:spcBef>
              <a:spcAft>
                <a:spcPts val="2400"/>
              </a:spcAft>
              <a:buClr>
                <a:schemeClr val="tx2"/>
              </a:buClr>
              <a:buSzPct val="120000"/>
            </a:pPr>
            <a:r>
              <a:rPr lang="en-US" sz="2000" dirty="0">
                <a:solidFill>
                  <a:schemeClr val="tx1"/>
                </a:solidFill>
              </a:rPr>
              <a:t>Nondiscrimination regulations mandate that centers </a:t>
            </a:r>
            <a:r>
              <a:rPr lang="en-US" sz="2000" b="1" dirty="0">
                <a:solidFill>
                  <a:srgbClr val="0070C0"/>
                </a:solidFill>
              </a:rPr>
              <a:t>communicate effectively with applicants with disabilities </a:t>
            </a:r>
            <a:r>
              <a:rPr lang="en-US" sz="2000" dirty="0">
                <a:solidFill>
                  <a:schemeClr val="tx1"/>
                </a:solidFill>
              </a:rPr>
              <a:t>during the application process.</a:t>
            </a:r>
          </a:p>
          <a:p>
            <a:pPr marL="285750" indent="-285750">
              <a:spcBef>
                <a:spcPts val="0"/>
              </a:spcBef>
              <a:spcAft>
                <a:spcPts val="2400"/>
              </a:spcAft>
              <a:buSzPct val="120000"/>
              <a:buFont typeface="Arial" panose="020B0604020202020204" pitchFamily="34" charset="0"/>
              <a:buChar char="•"/>
            </a:pPr>
            <a:endParaRPr lang="en-US" sz="1800" dirty="0">
              <a:solidFill>
                <a:schemeClr val="tx2">
                  <a:alpha val="60000"/>
                </a:schemeClr>
              </a:solidFill>
            </a:endParaRPr>
          </a:p>
          <a:p>
            <a:pPr marL="285750" indent="-285750">
              <a:spcBef>
                <a:spcPts val="0"/>
              </a:spcBef>
              <a:spcAft>
                <a:spcPts val="2400"/>
              </a:spcAft>
              <a:buSzPct val="120000"/>
              <a:buFont typeface="Arial" panose="020B0604020202020204" pitchFamily="34" charset="0"/>
              <a:buChar char="•"/>
            </a:pPr>
            <a:endParaRPr lang="en-US" sz="1800" dirty="0">
              <a:solidFill>
                <a:schemeClr val="tx2">
                  <a:alpha val="60000"/>
                </a:schemeClr>
              </a:solidFill>
              <a:effectLst/>
            </a:endParaRPr>
          </a:p>
        </p:txBody>
      </p:sp>
      <p:pic>
        <p:nvPicPr>
          <p:cNvPr id="2" name="Picture 2" descr="What is horizontal communication? | Slack">
            <a:extLst>
              <a:ext uri="{FF2B5EF4-FFF2-40B4-BE49-F238E27FC236}">
                <a16:creationId xmlns:a16="http://schemas.microsoft.com/office/drawing/2014/main" id="{2A014957-A0C5-FC18-D0DB-F05C5AFB5B2D}"/>
              </a:ext>
            </a:extLst>
          </p:cNvPr>
          <p:cNvPicPr>
            <a:picLocks noChangeAspect="1" noChangeArrowheads="1"/>
          </p:cNvPicPr>
          <p:nvPr/>
        </p:nvPicPr>
        <p:blipFill rotWithShape="1">
          <a:blip r:embed="rId3" cstate="email">
            <a:alphaModFix amt="90000"/>
            <a:extLst>
              <a:ext uri="{28A0092B-C50C-407E-A947-70E740481C1C}">
                <a14:useLocalDpi xmlns:a14="http://schemas.microsoft.com/office/drawing/2010/main"/>
              </a:ext>
            </a:extLst>
          </a:blip>
          <a:srcRect l="8230" t="8562" r="8128" b="11166"/>
          <a:stretch/>
        </p:blipFill>
        <p:spPr bwMode="auto">
          <a:xfrm>
            <a:off x="8610600" y="876251"/>
            <a:ext cx="2743200" cy="264825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B609FC03-B5BE-D846-993A-8E351C9509F3}"/>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orm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a:pPr>
                <a:spcAft>
                  <a:spcPts val="600"/>
                </a:spcAft>
              </a:pPr>
              <a:t>17</a:t>
            </a:fld>
            <a:endParaRPr lang="en-US"/>
          </a:p>
        </p:txBody>
      </p:sp>
      <p:sp>
        <p:nvSpPr>
          <p:cNvPr id="3" name="Content Placeholder 2">
            <a:extLst>
              <a:ext uri="{FF2B5EF4-FFF2-40B4-BE49-F238E27FC236}">
                <a16:creationId xmlns:a16="http://schemas.microsoft.com/office/drawing/2014/main" id="{FA5663D8-4A48-9BEA-4122-9E0FBA4B0206}"/>
              </a:ext>
            </a:extLst>
          </p:cNvPr>
          <p:cNvSpPr txBox="1">
            <a:spLocks/>
          </p:cNvSpPr>
          <p:nvPr/>
        </p:nvSpPr>
        <p:spPr>
          <a:xfrm>
            <a:off x="1216572" y="4400753"/>
            <a:ext cx="5010807" cy="1980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indent="-334963">
              <a:lnSpc>
                <a:spcPct val="100000"/>
              </a:lnSpc>
              <a:spcBef>
                <a:spcPts val="0"/>
              </a:spcBef>
              <a:spcAft>
                <a:spcPts val="600"/>
              </a:spcAft>
              <a:buClr>
                <a:srgbClr val="0070C0"/>
              </a:buClr>
              <a:buFont typeface="Wingdings" pitchFamily="2" charset="2"/>
              <a:buChar char="§"/>
            </a:pPr>
            <a:r>
              <a:rPr lang="en-US" sz="1600" dirty="0"/>
              <a:t>Simplify language/rephrase question</a:t>
            </a:r>
          </a:p>
          <a:p>
            <a:pPr marL="344488" lvl="0" indent="-334963">
              <a:lnSpc>
                <a:spcPct val="100000"/>
              </a:lnSpc>
              <a:spcBef>
                <a:spcPts val="0"/>
              </a:spcBef>
              <a:spcAft>
                <a:spcPts val="600"/>
              </a:spcAft>
              <a:buClr>
                <a:srgbClr val="0070C0"/>
              </a:buClr>
              <a:buFont typeface="Wingdings" pitchFamily="2" charset="2"/>
              <a:buChar char="§"/>
            </a:pPr>
            <a:r>
              <a:rPr lang="en-US" sz="1600" dirty="0"/>
              <a:t>Give extra processing time to both absorb info &amp; respond to questions</a:t>
            </a:r>
          </a:p>
          <a:p>
            <a:pPr marL="344488" lvl="0" indent="-334963">
              <a:lnSpc>
                <a:spcPct val="100000"/>
              </a:lnSpc>
              <a:spcBef>
                <a:spcPts val="0"/>
              </a:spcBef>
              <a:spcAft>
                <a:spcPts val="600"/>
              </a:spcAft>
              <a:buClr>
                <a:srgbClr val="0070C0"/>
              </a:buClr>
              <a:buFont typeface="Wingdings" pitchFamily="2" charset="2"/>
              <a:buChar char="§"/>
            </a:pPr>
            <a:r>
              <a:rPr lang="en-US" sz="1600" dirty="0"/>
              <a:t>Use slower rate of speech</a:t>
            </a:r>
          </a:p>
          <a:p>
            <a:pPr marL="344488" indent="-334963">
              <a:lnSpc>
                <a:spcPct val="100000"/>
              </a:lnSpc>
              <a:spcBef>
                <a:spcPts val="0"/>
              </a:spcBef>
              <a:buClr>
                <a:srgbClr val="0070C0"/>
              </a:buClr>
              <a:buFont typeface="Wingdings" pitchFamily="2" charset="2"/>
              <a:buChar char="§"/>
            </a:pPr>
            <a:r>
              <a:rPr lang="en-US" sz="1600" dirty="0"/>
              <a:t>Ask the applicant to repeat back information to confirm understanding</a:t>
            </a:r>
            <a:endParaRPr lang="en-US" sz="1600" b="1" dirty="0"/>
          </a:p>
          <a:p>
            <a:pPr marL="0" lvl="0">
              <a:spcBef>
                <a:spcPts val="0"/>
              </a:spcBef>
              <a:buClr>
                <a:srgbClr val="0E7419"/>
              </a:buClr>
            </a:pPr>
            <a:endParaRPr lang="en-US" sz="1300" dirty="0"/>
          </a:p>
        </p:txBody>
      </p:sp>
      <p:sp>
        <p:nvSpPr>
          <p:cNvPr id="4" name="Content Placeholder 2">
            <a:extLst>
              <a:ext uri="{FF2B5EF4-FFF2-40B4-BE49-F238E27FC236}">
                <a16:creationId xmlns:a16="http://schemas.microsoft.com/office/drawing/2014/main" id="{C7596F91-516F-5317-DAE4-1CA9DFC447FD}"/>
              </a:ext>
            </a:extLst>
          </p:cNvPr>
          <p:cNvSpPr txBox="1">
            <a:spLocks/>
          </p:cNvSpPr>
          <p:nvPr/>
        </p:nvSpPr>
        <p:spPr>
          <a:xfrm>
            <a:off x="6094476" y="4400753"/>
            <a:ext cx="5259324" cy="20414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600"/>
              </a:spcAft>
              <a:buClr>
                <a:srgbClr val="0070C0"/>
              </a:buClr>
              <a:buFont typeface="Wingdings" pitchFamily="2" charset="2"/>
              <a:buChar char="§"/>
            </a:pPr>
            <a:r>
              <a:rPr lang="en-US" sz="1600" dirty="0"/>
              <a:t>Provide handouts of questions and information</a:t>
            </a:r>
          </a:p>
          <a:p>
            <a:pPr lvl="0">
              <a:lnSpc>
                <a:spcPct val="100000"/>
              </a:lnSpc>
              <a:spcBef>
                <a:spcPts val="0"/>
              </a:spcBef>
              <a:spcAft>
                <a:spcPts val="600"/>
              </a:spcAft>
              <a:buClr>
                <a:srgbClr val="0070C0"/>
              </a:buClr>
              <a:buFont typeface="Wingdings" pitchFamily="2" charset="2"/>
              <a:buChar char="§"/>
            </a:pPr>
            <a:r>
              <a:rPr lang="en-US" sz="1600" dirty="0"/>
              <a:t>Allow written communication/responses</a:t>
            </a:r>
          </a:p>
          <a:p>
            <a:pPr lvl="0">
              <a:lnSpc>
                <a:spcPct val="100000"/>
              </a:lnSpc>
              <a:spcBef>
                <a:spcPts val="0"/>
              </a:spcBef>
              <a:spcAft>
                <a:spcPts val="600"/>
              </a:spcAft>
              <a:buClr>
                <a:srgbClr val="0070C0"/>
              </a:buClr>
              <a:buFont typeface="Wingdings" pitchFamily="2" charset="2"/>
              <a:buChar char="§"/>
            </a:pPr>
            <a:r>
              <a:rPr lang="en-US" sz="1600" dirty="0"/>
              <a:t>Interview face-to-face in lieu of phone</a:t>
            </a:r>
          </a:p>
          <a:p>
            <a:pPr lvl="0">
              <a:lnSpc>
                <a:spcPct val="100000"/>
              </a:lnSpc>
              <a:spcBef>
                <a:spcPts val="0"/>
              </a:spcBef>
              <a:spcAft>
                <a:spcPts val="600"/>
              </a:spcAft>
              <a:buClr>
                <a:srgbClr val="0070C0"/>
              </a:buClr>
              <a:buFont typeface="Wingdings" pitchFamily="2" charset="2"/>
              <a:buChar char="§"/>
            </a:pPr>
            <a:r>
              <a:rPr lang="en-US" sz="1600" dirty="0"/>
              <a:t>Use pictures or other symbols to convey meaning</a:t>
            </a:r>
          </a:p>
          <a:p>
            <a:pPr>
              <a:lnSpc>
                <a:spcPct val="105000"/>
              </a:lnSpc>
              <a:spcBef>
                <a:spcPts val="0"/>
              </a:spcBef>
              <a:buClr>
                <a:srgbClr val="0070C0"/>
              </a:buClr>
              <a:buFont typeface="Wingdings" pitchFamily="2" charset="2"/>
              <a:buChar char="§"/>
            </a:pPr>
            <a:r>
              <a:rPr lang="en-US" sz="1600" dirty="0"/>
              <a:t>Use interpreters, hearing assisted devices, text-to-speech technology</a:t>
            </a:r>
          </a:p>
          <a:p>
            <a:pPr marL="0">
              <a:spcBef>
                <a:spcPts val="600"/>
              </a:spcBef>
              <a:buClr>
                <a:srgbClr val="2E3ED6"/>
              </a:buClr>
            </a:pPr>
            <a:endParaRPr lang="en-US" sz="1800" b="1" dirty="0"/>
          </a:p>
          <a:p>
            <a:pPr marL="0" lvl="0">
              <a:spcBef>
                <a:spcPts val="0"/>
              </a:spcBef>
              <a:buClr>
                <a:srgbClr val="0E7419"/>
              </a:buClr>
            </a:pPr>
            <a:endParaRPr lang="en-US" sz="1800" dirty="0"/>
          </a:p>
        </p:txBody>
      </p:sp>
    </p:spTree>
    <p:extLst>
      <p:ext uri="{BB962C8B-B14F-4D97-AF65-F5344CB8AC3E}">
        <p14:creationId xmlns:p14="http://schemas.microsoft.com/office/powerpoint/2010/main" val="304358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Rectangle 11">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4" name="Oval 13">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0" name="Frame 19">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Title 4">
            <a:extLst>
              <a:ext uri="{FF2B5EF4-FFF2-40B4-BE49-F238E27FC236}">
                <a16:creationId xmlns:a16="http://schemas.microsoft.com/office/drawing/2014/main" id="{4E913719-08FE-D25A-C339-32D2D3161A72}"/>
              </a:ext>
            </a:extLst>
          </p:cNvPr>
          <p:cNvSpPr>
            <a:spLocks noGrp="1"/>
          </p:cNvSpPr>
          <p:nvPr>
            <p:ph type="title"/>
          </p:nvPr>
        </p:nvSpPr>
        <p:spPr>
          <a:xfrm>
            <a:off x="2052785" y="527668"/>
            <a:ext cx="8696030" cy="965587"/>
          </a:xfrm>
        </p:spPr>
        <p:txBody>
          <a:bodyPr anchor="ctr">
            <a:normAutofit/>
          </a:bodyPr>
          <a:lstStyle/>
          <a:p>
            <a:r>
              <a:rPr lang="en-US" sz="4000" b="1" dirty="0">
                <a:solidFill>
                  <a:schemeClr val="bg1"/>
                </a:solidFill>
              </a:rPr>
              <a:t>Preparing for an Applicant Interview</a:t>
            </a:r>
          </a:p>
        </p:txBody>
      </p:sp>
      <p:sp>
        <p:nvSpPr>
          <p:cNvPr id="5" name="Text Box 298">
            <a:extLst>
              <a:ext uri="{FF2B5EF4-FFF2-40B4-BE49-F238E27FC236}">
                <a16:creationId xmlns:a16="http://schemas.microsoft.com/office/drawing/2014/main" id="{77F0717F-C5CC-A364-A1E7-D83D9AFC39A2}"/>
              </a:ext>
            </a:extLst>
          </p:cNvPr>
          <p:cNvSpPr txBox="1"/>
          <p:nvPr/>
        </p:nvSpPr>
        <p:spPr>
          <a:xfrm>
            <a:off x="1393901" y="1718445"/>
            <a:ext cx="9723865" cy="1633754"/>
          </a:xfrm>
          <a:prstGeom prst="roundRect">
            <a:avLst/>
          </a:prstGeom>
          <a:solidFill>
            <a:schemeClr val="bg1">
              <a:lumMod val="95000"/>
              <a:alpha val="89000"/>
            </a:schemeClr>
          </a:solidFill>
          <a:ln w="38100">
            <a:solidFill>
              <a:schemeClr val="accent1">
                <a:lumMod val="50000"/>
              </a:schemeClr>
            </a:solidFill>
            <a:prstDash val="solid"/>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2600" b="1" dirty="0">
                <a:solidFill>
                  <a:schemeClr val="tx2"/>
                </a:solidFill>
                <a:effectLst/>
                <a:ea typeface="Times New Roman" panose="02020603050405020304" pitchFamily="18" charset="0"/>
              </a:rPr>
              <a:t>You can only ask about</a:t>
            </a:r>
            <a:endParaRPr lang="en-US" sz="2600" dirty="0">
              <a:solidFill>
                <a:schemeClr val="tx2"/>
              </a:solidFill>
              <a:effectLst/>
              <a:ea typeface="Times New Roman" panose="02020603050405020304" pitchFamily="18" charset="0"/>
            </a:endParaRPr>
          </a:p>
          <a:p>
            <a:pPr algn="ctr"/>
            <a:r>
              <a:rPr lang="en-US" sz="3600" b="1" dirty="0">
                <a:solidFill>
                  <a:srgbClr val="C00000"/>
                </a:solidFill>
                <a:effectLst/>
                <a:ea typeface="Times New Roman" panose="02020603050405020304" pitchFamily="18" charset="0"/>
              </a:rPr>
              <a:t>DISCLOSED </a:t>
            </a:r>
          </a:p>
          <a:p>
            <a:pPr algn="ctr"/>
            <a:r>
              <a:rPr lang="en-US" sz="2400" b="1" dirty="0">
                <a:solidFill>
                  <a:srgbClr val="0070C0"/>
                </a:solidFill>
                <a:effectLst/>
                <a:ea typeface="Times New Roman" panose="02020603050405020304" pitchFamily="18" charset="0"/>
              </a:rPr>
              <a:t>mental health diagnoses, conditions, symptoms, and behaviors </a:t>
            </a:r>
          </a:p>
        </p:txBody>
      </p:sp>
      <p:sp>
        <p:nvSpPr>
          <p:cNvPr id="6" name="Content Placeholder 3">
            <a:extLst>
              <a:ext uri="{FF2B5EF4-FFF2-40B4-BE49-F238E27FC236}">
                <a16:creationId xmlns:a16="http://schemas.microsoft.com/office/drawing/2014/main" id="{2BAE0E64-8D72-9CE0-DC1B-11C1EB55AF1A}"/>
              </a:ext>
            </a:extLst>
          </p:cNvPr>
          <p:cNvSpPr>
            <a:spLocks noGrp="1"/>
          </p:cNvSpPr>
          <p:nvPr>
            <p:ph idx="1"/>
          </p:nvPr>
        </p:nvSpPr>
        <p:spPr>
          <a:xfrm>
            <a:off x="740979" y="3685471"/>
            <a:ext cx="5659821" cy="2847535"/>
          </a:xfrm>
        </p:spPr>
        <p:txBody>
          <a:bodyPr vert="horz" lIns="91440" tIns="45720" rIns="91440" bIns="45720" rtlCol="0" anchor="t">
            <a:noAutofit/>
          </a:bodyPr>
          <a:lstStyle/>
          <a:p>
            <a:pPr marL="342900" indent="-342900">
              <a:spcBef>
                <a:spcPts val="0"/>
              </a:spcBef>
              <a:spcAft>
                <a:spcPts val="600"/>
              </a:spcAft>
              <a:buClr>
                <a:schemeClr val="tx1"/>
              </a:buClr>
            </a:pPr>
            <a:r>
              <a:rPr lang="en-US" sz="2400" dirty="0">
                <a:solidFill>
                  <a:schemeClr val="tx1">
                    <a:alpha val="70000"/>
                  </a:schemeClr>
                </a:solidFill>
                <a:effectLst/>
                <a:ea typeface="Times New Roman" panose="02020603050405020304" pitchFamily="18" charset="0"/>
              </a:rPr>
              <a:t>Asking about non-disclosed information could constitute </a:t>
            </a:r>
            <a:r>
              <a:rPr lang="en-US" sz="2400" b="1" dirty="0">
                <a:solidFill>
                  <a:srgbClr val="C00000">
                    <a:alpha val="70000"/>
                  </a:srgbClr>
                </a:solidFill>
                <a:effectLst/>
                <a:ea typeface="Times New Roman" panose="02020603050405020304" pitchFamily="18" charset="0"/>
              </a:rPr>
              <a:t>unauthorized collection of data</a:t>
            </a:r>
            <a:r>
              <a:rPr lang="en-US" sz="2400" dirty="0">
                <a:solidFill>
                  <a:schemeClr val="tx1">
                    <a:alpha val="70000"/>
                  </a:schemeClr>
                </a:solidFill>
                <a:effectLst/>
                <a:ea typeface="Times New Roman" panose="02020603050405020304" pitchFamily="18" charset="0"/>
              </a:rPr>
              <a:t>, potentially resulting in an admissions process that is </a:t>
            </a:r>
            <a:r>
              <a:rPr lang="en-US" sz="2400" b="1" dirty="0">
                <a:solidFill>
                  <a:srgbClr val="0070C0"/>
                </a:solidFill>
                <a:effectLst/>
                <a:ea typeface="Times New Roman" panose="02020603050405020304" pitchFamily="18" charset="0"/>
              </a:rPr>
              <a:t>biased and unfair </a:t>
            </a:r>
          </a:p>
          <a:p>
            <a:pPr marL="61913" indent="0" algn="ctr">
              <a:spcBef>
                <a:spcPts val="0"/>
              </a:spcBef>
              <a:buNone/>
            </a:pPr>
            <a:r>
              <a:rPr lang="en-US" sz="2400" dirty="0">
                <a:effectLst/>
                <a:ea typeface="Times New Roman" panose="02020603050405020304" pitchFamily="18" charset="0"/>
              </a:rPr>
              <a:t>(</a:t>
            </a:r>
            <a:r>
              <a:rPr lang="en-US" sz="2000" u="sng" dirty="0">
                <a:solidFill>
                  <a:srgbClr val="0000FF"/>
                </a:solidFill>
                <a:effectLst/>
                <a:ea typeface="Times New Roman" panose="02020603050405020304" pitchFamily="18" charset="0"/>
                <a:hlinkClick r:id="rId3"/>
              </a:rPr>
              <a:t>Program Instruction 14-24</a:t>
            </a:r>
            <a:r>
              <a:rPr lang="en-US" sz="2400" dirty="0">
                <a:effectLst/>
                <a:ea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endParaRPr>
          </a:p>
          <a:p>
            <a:pPr>
              <a:spcBef>
                <a:spcPts val="0"/>
              </a:spcBef>
            </a:pPr>
            <a:r>
              <a:rPr lang="en-US" sz="2400" dirty="0">
                <a:effectLst/>
                <a:ea typeface="Times New Roman" panose="02020603050405020304" pitchFamily="18" charset="0"/>
              </a:rPr>
              <a:t> </a:t>
            </a:r>
            <a:endParaRPr lang="en-US" sz="2200" dirty="0"/>
          </a:p>
          <a:p>
            <a:pPr>
              <a:spcBef>
                <a:spcPts val="0"/>
              </a:spcBef>
            </a:pPr>
            <a:endParaRPr lang="en-US" sz="2200" dirty="0"/>
          </a:p>
        </p:txBody>
      </p:sp>
      <p:sp>
        <p:nvSpPr>
          <p:cNvPr id="7" name="Content Placeholder 3">
            <a:extLst>
              <a:ext uri="{FF2B5EF4-FFF2-40B4-BE49-F238E27FC236}">
                <a16:creationId xmlns:a16="http://schemas.microsoft.com/office/drawing/2014/main" id="{91739727-91EC-EC28-899B-EBF030791097}"/>
              </a:ext>
            </a:extLst>
          </p:cNvPr>
          <p:cNvSpPr txBox="1">
            <a:spLocks/>
          </p:cNvSpPr>
          <p:nvPr/>
        </p:nvSpPr>
        <p:spPr>
          <a:xfrm>
            <a:off x="6398910" y="3681000"/>
            <a:ext cx="5129047" cy="28475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spcAft>
                <a:spcPts val="600"/>
              </a:spcAft>
              <a:buSzPct val="80000"/>
              <a:buFont typeface="Wingdings" pitchFamily="2" charset="2"/>
              <a:buChar char="§"/>
            </a:pPr>
            <a:r>
              <a:rPr lang="en-US" sz="2400" dirty="0">
                <a:ea typeface="Times New Roman" panose="02020603050405020304" pitchFamily="18" charset="0"/>
              </a:rPr>
              <a:t>You need to prepare for the applicant interview by </a:t>
            </a:r>
            <a:r>
              <a:rPr lang="en-US" sz="2400" b="1" dirty="0">
                <a:solidFill>
                  <a:srgbClr val="0070C0"/>
                </a:solidFill>
                <a:ea typeface="Times New Roman" panose="02020603050405020304" pitchFamily="18" charset="0"/>
              </a:rPr>
              <a:t>carefully reviewing</a:t>
            </a:r>
            <a:r>
              <a:rPr lang="en-US" sz="2400" b="1" dirty="0">
                <a:solidFill>
                  <a:schemeClr val="accent1"/>
                </a:solidFill>
                <a:ea typeface="Times New Roman" panose="02020603050405020304" pitchFamily="18" charset="0"/>
              </a:rPr>
              <a:t> </a:t>
            </a:r>
            <a:r>
              <a:rPr lang="en-US" sz="2400" dirty="0">
                <a:ea typeface="Times New Roman" panose="02020603050405020304" pitchFamily="18" charset="0"/>
              </a:rPr>
              <a:t>all the relevant information in the applicant’s e-Folder so you know what to ask about during the interview.</a:t>
            </a:r>
            <a:endParaRPr lang="en-US" sz="2400" b="1" dirty="0">
              <a:ea typeface="Times New Roman" panose="02020603050405020304" pitchFamily="18" charset="0"/>
            </a:endParaRPr>
          </a:p>
          <a:p>
            <a:pPr>
              <a:spcBef>
                <a:spcPts val="0"/>
              </a:spcBef>
            </a:pPr>
            <a:r>
              <a:rPr lang="en-US" sz="2400" dirty="0">
                <a:ea typeface="Times New Roman" panose="02020603050405020304" pitchFamily="18" charset="0"/>
              </a:rPr>
              <a:t> </a:t>
            </a:r>
            <a:endParaRPr lang="en-US" sz="2200" dirty="0"/>
          </a:p>
          <a:p>
            <a:pPr>
              <a:spcBef>
                <a:spcPts val="0"/>
              </a:spcBef>
            </a:pPr>
            <a:endParaRPr lang="en-US" sz="2200" dirty="0"/>
          </a:p>
        </p:txBody>
      </p:sp>
    </p:spTree>
    <p:extLst>
      <p:ext uri="{BB962C8B-B14F-4D97-AF65-F5344CB8AC3E}">
        <p14:creationId xmlns:p14="http://schemas.microsoft.com/office/powerpoint/2010/main" val="1687995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04EBAB5-C1F2-11FF-BA0D-9D1DE0686BE9}"/>
              </a:ext>
            </a:extLst>
          </p:cNvPr>
          <p:cNvSpPr/>
          <p:nvPr/>
        </p:nvSpPr>
        <p:spPr>
          <a:xfrm>
            <a:off x="0" y="0"/>
            <a:ext cx="3322872"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D54A2531-3309-D132-9C0E-1EB58832E5B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cs typeface="Arial" panose="020B0604020202020204" pitchFamily="34" charset="0"/>
              </a:rPr>
              <a:pPr algn="r"/>
              <a:t>19</a:t>
            </a:fld>
            <a:endParaRPr lang="en-US" sz="1200" dirty="0">
              <a:cs typeface="Arial" panose="020B0604020202020204" pitchFamily="34" charset="0"/>
            </a:endParaRPr>
          </a:p>
        </p:txBody>
      </p:sp>
      <p:pic>
        <p:nvPicPr>
          <p:cNvPr id="16" name="Picture Placeholder 15" descr="A picture containing person, indoor, computer&#10;&#10;Description automatically generated">
            <a:extLst>
              <a:ext uri="{FF2B5EF4-FFF2-40B4-BE49-F238E27FC236}">
                <a16:creationId xmlns:a16="http://schemas.microsoft.com/office/drawing/2014/main" id="{9C214754-3F42-F96B-946D-ACC005566113}"/>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l="16667" r="16667"/>
          <a:stretch>
            <a:fillRect/>
          </a:stretch>
        </p:blipFill>
        <p:spPr>
          <a:xfrm>
            <a:off x="195453" y="1962335"/>
            <a:ext cx="2931965" cy="2933329"/>
          </a:xfrm>
          <a:prstGeom prst="ellipse">
            <a:avLst/>
          </a:prstGeom>
        </p:spPr>
      </p:pic>
      <p:sp>
        <p:nvSpPr>
          <p:cNvPr id="24" name="Title 1">
            <a:extLst>
              <a:ext uri="{FF2B5EF4-FFF2-40B4-BE49-F238E27FC236}">
                <a16:creationId xmlns:a16="http://schemas.microsoft.com/office/drawing/2014/main" id="{93906D41-4D8B-CFFA-8404-575F9C0FA7B4}"/>
              </a:ext>
            </a:extLst>
          </p:cNvPr>
          <p:cNvSpPr txBox="1">
            <a:spLocks/>
          </p:cNvSpPr>
          <p:nvPr/>
        </p:nvSpPr>
        <p:spPr>
          <a:xfrm>
            <a:off x="3029898" y="405444"/>
            <a:ext cx="9162102" cy="539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solidFill>
              </a:rPr>
              <a:t>Conducting an Applicant Interview</a:t>
            </a:r>
          </a:p>
        </p:txBody>
      </p:sp>
      <p:sp>
        <p:nvSpPr>
          <p:cNvPr id="25" name="Content Placeholder 2">
            <a:extLst>
              <a:ext uri="{FF2B5EF4-FFF2-40B4-BE49-F238E27FC236}">
                <a16:creationId xmlns:a16="http://schemas.microsoft.com/office/drawing/2014/main" id="{6EB27002-DA12-4E26-1947-AA0F7CCBEE37}"/>
              </a:ext>
            </a:extLst>
          </p:cNvPr>
          <p:cNvSpPr txBox="1">
            <a:spLocks/>
          </p:cNvSpPr>
          <p:nvPr/>
        </p:nvSpPr>
        <p:spPr>
          <a:xfrm>
            <a:off x="3753462" y="1292388"/>
            <a:ext cx="7897255" cy="3184931"/>
          </a:xfrm>
          <a:prstGeom prst="rect">
            <a:avLst/>
          </a:prstGeom>
          <a:ln>
            <a:noFill/>
          </a:ln>
        </p:spPr>
        <p:txBody>
          <a:bodyPr>
            <a:noAutofit/>
          </a:bodyPr>
          <a:lstStyle>
            <a:lvl1pPr marL="2286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lgn="ctr">
              <a:lnSpc>
                <a:spcPct val="100000"/>
              </a:lnSpc>
              <a:buNone/>
            </a:pPr>
            <a:r>
              <a:rPr lang="en-US" sz="2800" b="1" dirty="0">
                <a:solidFill>
                  <a:schemeClr val="tx2"/>
                </a:solidFill>
              </a:rPr>
              <a:t>Focus on</a:t>
            </a:r>
            <a:r>
              <a:rPr lang="en-US" sz="2800" dirty="0">
                <a:solidFill>
                  <a:schemeClr val="tx2"/>
                </a:solidFill>
              </a:rPr>
              <a:t> </a:t>
            </a:r>
            <a:r>
              <a:rPr lang="en-US" sz="2800" b="1" dirty="0">
                <a:solidFill>
                  <a:srgbClr val="C00000"/>
                </a:solidFill>
              </a:rPr>
              <a:t>CURRENT*</a:t>
            </a:r>
            <a:endParaRPr lang="en-US" sz="2800" dirty="0">
              <a:solidFill>
                <a:srgbClr val="C00000"/>
              </a:solidFill>
              <a:effectLst/>
              <a:ea typeface="Times New Roman" panose="02020603050405020304" pitchFamily="18" charset="0"/>
            </a:endParaRPr>
          </a:p>
          <a:p>
            <a:pPr marL="11113" lvl="1" indent="0" algn="ctr">
              <a:lnSpc>
                <a:spcPct val="100000"/>
              </a:lnSpc>
              <a:spcAft>
                <a:spcPts val="1800"/>
              </a:spcAft>
              <a:buNone/>
            </a:pPr>
            <a:r>
              <a:rPr lang="en-US" sz="2800" b="1" dirty="0">
                <a:solidFill>
                  <a:schemeClr val="accent1">
                    <a:lumMod val="50000"/>
                  </a:schemeClr>
                </a:solidFill>
              </a:rPr>
              <a:t>symptoms, behaviors and functioning</a:t>
            </a:r>
          </a:p>
          <a:p>
            <a:pPr marL="655637" lvl="1" indent="-342900">
              <a:lnSpc>
                <a:spcPct val="100000"/>
              </a:lnSpc>
              <a:spcAft>
                <a:spcPts val="1000"/>
              </a:spcAft>
              <a:buClr>
                <a:schemeClr val="tx2"/>
              </a:buClr>
              <a:buSzPct val="100000"/>
            </a:pPr>
            <a:r>
              <a:rPr lang="en-US" sz="2200" dirty="0">
                <a:solidFill>
                  <a:schemeClr val="tx1"/>
                </a:solidFill>
              </a:rPr>
              <a:t>Frequency severity, and chronicity</a:t>
            </a:r>
          </a:p>
          <a:p>
            <a:pPr marL="655637" lvl="1" indent="-342900">
              <a:lnSpc>
                <a:spcPct val="100000"/>
              </a:lnSpc>
              <a:spcAft>
                <a:spcPts val="1000"/>
              </a:spcAft>
              <a:buClr>
                <a:schemeClr val="tx2"/>
              </a:buClr>
              <a:buSzPct val="100000"/>
            </a:pPr>
            <a:r>
              <a:rPr lang="en-US" sz="2200" dirty="0">
                <a:solidFill>
                  <a:schemeClr val="tx1"/>
                </a:solidFill>
              </a:rPr>
              <a:t>Whether/how symptoms interfere with functioning</a:t>
            </a:r>
          </a:p>
          <a:p>
            <a:pPr marL="655637" lvl="1" indent="-342900">
              <a:lnSpc>
                <a:spcPct val="100000"/>
              </a:lnSpc>
              <a:spcAft>
                <a:spcPts val="1000"/>
              </a:spcAft>
              <a:buClr>
                <a:schemeClr val="tx2"/>
              </a:buClr>
              <a:buSzPct val="100000"/>
            </a:pPr>
            <a:r>
              <a:rPr lang="en-US" sz="2200" dirty="0">
                <a:solidFill>
                  <a:schemeClr val="tx1"/>
                </a:solidFill>
              </a:rPr>
              <a:t>Current treatments and adherence</a:t>
            </a:r>
          </a:p>
          <a:p>
            <a:pPr marL="655637" lvl="1" indent="-342900">
              <a:lnSpc>
                <a:spcPct val="110000"/>
              </a:lnSpc>
              <a:buClr>
                <a:schemeClr val="tx2"/>
              </a:buClr>
              <a:buSzPct val="100000"/>
            </a:pPr>
            <a:r>
              <a:rPr lang="en-US" sz="2200" dirty="0">
                <a:solidFill>
                  <a:schemeClr val="tx1"/>
                </a:solidFill>
              </a:rPr>
              <a:t>Coping strategies</a:t>
            </a:r>
          </a:p>
          <a:p>
            <a:pPr marL="11113" lvl="1" indent="0">
              <a:lnSpc>
                <a:spcPct val="110000"/>
              </a:lnSpc>
              <a:buNone/>
            </a:pPr>
            <a:endParaRPr lang="en-US" sz="1200" dirty="0">
              <a:solidFill>
                <a:schemeClr val="tx1"/>
              </a:solidFill>
            </a:endParaRPr>
          </a:p>
          <a:p>
            <a:pPr marL="354013" lvl="1" indent="-342900">
              <a:lnSpc>
                <a:spcPct val="100000"/>
              </a:lnSpc>
            </a:pPr>
            <a:endParaRPr lang="en-US" b="1" dirty="0">
              <a:solidFill>
                <a:srgbClr val="3130E3"/>
              </a:solidFill>
            </a:endParaRPr>
          </a:p>
          <a:p>
            <a:pPr marL="11113" lvl="1" indent="0">
              <a:lnSpc>
                <a:spcPct val="100000"/>
              </a:lnSpc>
              <a:buNone/>
            </a:pPr>
            <a:endParaRPr lang="en-US" b="1" dirty="0">
              <a:solidFill>
                <a:srgbClr val="3130E3"/>
              </a:solidFill>
            </a:endParaRPr>
          </a:p>
        </p:txBody>
      </p:sp>
      <p:sp>
        <p:nvSpPr>
          <p:cNvPr id="26" name="Rectangle 25">
            <a:extLst>
              <a:ext uri="{FF2B5EF4-FFF2-40B4-BE49-F238E27FC236}">
                <a16:creationId xmlns:a16="http://schemas.microsoft.com/office/drawing/2014/main" id="{55C88A56-2A97-22B8-DCEE-13E610C06C81}"/>
              </a:ext>
            </a:extLst>
          </p:cNvPr>
          <p:cNvSpPr/>
          <p:nvPr/>
        </p:nvSpPr>
        <p:spPr>
          <a:xfrm>
            <a:off x="4157088" y="4428971"/>
            <a:ext cx="7132255" cy="1628707"/>
          </a:xfrm>
          <a:prstGeom prst="rect">
            <a:avLst/>
          </a:prstGeom>
          <a:solidFill>
            <a:schemeClr val="accent1">
              <a:lumMod val="40000"/>
              <a:lumOff val="60000"/>
              <a:alpha val="42821"/>
            </a:schemeClr>
          </a:solidFill>
          <a:ln w="19050">
            <a:solidFill>
              <a:schemeClr val="tx1"/>
            </a:solidFill>
          </a:ln>
        </p:spPr>
        <p:txBody>
          <a:bodyPr wrap="square" tIns="91440" bIns="91440" anchor="ctr">
            <a:noAutofit/>
          </a:bodyPr>
          <a:lstStyle/>
          <a:p>
            <a:pPr marL="20638" lvl="1" indent="-20638" algn="ctr">
              <a:lnSpc>
                <a:spcPct val="100000"/>
              </a:lnSpc>
            </a:pPr>
            <a:r>
              <a:rPr lang="en-US" sz="2200" dirty="0">
                <a:solidFill>
                  <a:schemeClr val="tx2"/>
                </a:solidFill>
              </a:rPr>
              <a:t>A recommendation of denial </a:t>
            </a:r>
            <a:r>
              <a:rPr lang="en-US" sz="2200" b="1" dirty="0">
                <a:solidFill>
                  <a:srgbClr val="C00000"/>
                </a:solidFill>
              </a:rPr>
              <a:t>cannot be based on historical information</a:t>
            </a:r>
            <a:r>
              <a:rPr lang="en-US" sz="2200" dirty="0">
                <a:solidFill>
                  <a:srgbClr val="C00000"/>
                </a:solidFill>
              </a:rPr>
              <a:t>. </a:t>
            </a:r>
          </a:p>
          <a:p>
            <a:pPr marL="20638" lvl="1" indent="-20638" algn="ctr">
              <a:lnSpc>
                <a:spcPct val="100000"/>
              </a:lnSpc>
            </a:pPr>
            <a:r>
              <a:rPr lang="en-US" sz="2200" dirty="0"/>
              <a:t>The applicant must have current symptoms and behaviors that require treatment </a:t>
            </a:r>
            <a:r>
              <a:rPr lang="en-US" sz="2200" b="1" dirty="0">
                <a:solidFill>
                  <a:schemeClr val="accent1">
                    <a:lumMod val="50000"/>
                  </a:schemeClr>
                </a:solidFill>
              </a:rPr>
              <a:t>now</a:t>
            </a:r>
            <a:r>
              <a:rPr lang="en-US" sz="2200" dirty="0"/>
              <a:t>.</a:t>
            </a:r>
          </a:p>
        </p:txBody>
      </p:sp>
      <p:sp>
        <p:nvSpPr>
          <p:cNvPr id="2" name="TextBox 1">
            <a:extLst>
              <a:ext uri="{FF2B5EF4-FFF2-40B4-BE49-F238E27FC236}">
                <a16:creationId xmlns:a16="http://schemas.microsoft.com/office/drawing/2014/main" id="{6FA1B87D-55C3-3FC0-1703-21EE3DFFABCE}"/>
              </a:ext>
            </a:extLst>
          </p:cNvPr>
          <p:cNvSpPr txBox="1"/>
          <p:nvPr/>
        </p:nvSpPr>
        <p:spPr>
          <a:xfrm>
            <a:off x="8358171" y="6108025"/>
            <a:ext cx="2743201" cy="430887"/>
          </a:xfrm>
          <a:prstGeom prst="rect">
            <a:avLst/>
          </a:prstGeom>
          <a:solidFill>
            <a:schemeClr val="bg1"/>
          </a:solidFill>
        </p:spPr>
        <p:txBody>
          <a:bodyPr wrap="square" rtlCol="0">
            <a:spAutoFit/>
          </a:bodyPr>
          <a:lstStyle/>
          <a:p>
            <a:pPr marL="234950" indent="-220663"/>
            <a:r>
              <a:rPr lang="en-US" sz="2200" b="1" dirty="0">
                <a:solidFill>
                  <a:srgbClr val="C00000"/>
                </a:solidFill>
              </a:rPr>
              <a:t>*</a:t>
            </a:r>
            <a:r>
              <a:rPr lang="en-US" sz="2200" b="1" dirty="0">
                <a:solidFill>
                  <a:schemeClr val="accent1"/>
                </a:solidFill>
              </a:rPr>
              <a:t> </a:t>
            </a:r>
            <a:r>
              <a:rPr lang="en-US" sz="2000" dirty="0">
                <a:solidFill>
                  <a:schemeClr val="tx2"/>
                </a:solidFill>
                <a:effectLst/>
                <a:ea typeface="Times New Roman" panose="02020603050405020304" pitchFamily="18" charset="0"/>
              </a:rPr>
              <a:t>past 6 to 12 months</a:t>
            </a:r>
            <a:endParaRPr lang="en-US" sz="2000" dirty="0">
              <a:solidFill>
                <a:schemeClr val="tx2"/>
              </a:solidFill>
            </a:endParaRPr>
          </a:p>
        </p:txBody>
      </p:sp>
    </p:spTree>
    <p:extLst>
      <p:ext uri="{BB962C8B-B14F-4D97-AF65-F5344CB8AC3E}">
        <p14:creationId xmlns:p14="http://schemas.microsoft.com/office/powerpoint/2010/main" val="2959592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1197318" y="519833"/>
            <a:ext cx="9779183" cy="1325563"/>
          </a:xfrm>
        </p:spPr>
        <p:txBody>
          <a:bodyPr>
            <a:normAutofit/>
          </a:bodyPr>
          <a:lstStyle/>
          <a:p>
            <a:r>
              <a:rPr lang="en-US" sz="4000" b="0" dirty="0">
                <a:solidFill>
                  <a:schemeClr val="tx2">
                    <a:lumMod val="90000"/>
                    <a:lumOff val="10000"/>
                  </a:schemeClr>
                </a:solidFill>
              </a:rPr>
              <a:t>Objectives</a:t>
            </a:r>
          </a:p>
        </p:txBody>
      </p:sp>
      <p:graphicFrame>
        <p:nvGraphicFramePr>
          <p:cNvPr id="6" name="Content Placeholder 3" descr="Timeline Placeholder ">
            <a:extLst>
              <a:ext uri="{FF2B5EF4-FFF2-40B4-BE49-F238E27FC236}">
                <a16:creationId xmlns:a16="http://schemas.microsoft.com/office/drawing/2014/main" id="{85168BDF-A0D9-4916-A9F9-41D8175A703C}"/>
              </a:ext>
            </a:extLst>
          </p:cNvPr>
          <p:cNvGraphicFramePr>
            <a:graphicFrameLocks noGrp="1" noChangeAspect="1"/>
          </p:cNvGraphicFramePr>
          <p:nvPr>
            <p:extLst>
              <p:ext uri="{D42A27DB-BD31-4B8C-83A1-F6EECF244321}">
                <p14:modId xmlns:p14="http://schemas.microsoft.com/office/powerpoint/2010/main" val="162567652"/>
              </p:ext>
            </p:extLst>
          </p:nvPr>
        </p:nvGraphicFramePr>
        <p:xfrm>
          <a:off x="1295611" y="2082555"/>
          <a:ext cx="9689375" cy="394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11">
            <a:extLst>
              <a:ext uri="{FF2B5EF4-FFF2-40B4-BE49-F238E27FC236}">
                <a16:creationId xmlns:a16="http://schemas.microsoft.com/office/drawing/2014/main" id="{6308D1AB-33EC-174A-AFF4-6B9718A863B4}"/>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2</a:t>
            </a:fld>
            <a:endParaRPr lang="en-US" dirty="0"/>
          </a:p>
        </p:txBody>
      </p:sp>
      <p:grpSp>
        <p:nvGrpSpPr>
          <p:cNvPr id="11" name="Group 10">
            <a:extLst>
              <a:ext uri="{FF2B5EF4-FFF2-40B4-BE49-F238E27FC236}">
                <a16:creationId xmlns:a16="http://schemas.microsoft.com/office/drawing/2014/main" id="{63408B01-E03D-3443-D2CC-AA33382CD368}"/>
              </a:ext>
            </a:extLst>
          </p:cNvPr>
          <p:cNvGrpSpPr/>
          <p:nvPr/>
        </p:nvGrpSpPr>
        <p:grpSpPr>
          <a:xfrm>
            <a:off x="1577137" y="2674640"/>
            <a:ext cx="9097873" cy="2957864"/>
            <a:chOff x="1577137" y="2674640"/>
            <a:chExt cx="9097873" cy="2957864"/>
          </a:xfrm>
        </p:grpSpPr>
        <p:grpSp>
          <p:nvGrpSpPr>
            <p:cNvPr id="3" name="Group 2">
              <a:extLst>
                <a:ext uri="{FF2B5EF4-FFF2-40B4-BE49-F238E27FC236}">
                  <a16:creationId xmlns:a16="http://schemas.microsoft.com/office/drawing/2014/main" id="{4E0EB509-B39E-B208-A42D-8CC0CB58F4AD}"/>
                </a:ext>
              </a:extLst>
            </p:cNvPr>
            <p:cNvGrpSpPr/>
            <p:nvPr/>
          </p:nvGrpSpPr>
          <p:grpSpPr>
            <a:xfrm>
              <a:off x="2317724" y="2674640"/>
              <a:ext cx="7903489" cy="646332"/>
              <a:chOff x="2317724" y="2674640"/>
              <a:chExt cx="7903489" cy="646332"/>
            </a:xfrm>
          </p:grpSpPr>
          <p:sp>
            <p:nvSpPr>
              <p:cNvPr id="7" name="TextBox 6">
                <a:extLst>
                  <a:ext uri="{FF2B5EF4-FFF2-40B4-BE49-F238E27FC236}">
                    <a16:creationId xmlns:a16="http://schemas.microsoft.com/office/drawing/2014/main" id="{B468C313-80C0-8840-8702-F1084174C592}"/>
                  </a:ext>
                </a:extLst>
              </p:cNvPr>
              <p:cNvSpPr txBox="1"/>
              <p:nvPr/>
            </p:nvSpPr>
            <p:spPr>
              <a:xfrm>
                <a:off x="4741638"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2</a:t>
                </a:r>
              </a:p>
            </p:txBody>
          </p:sp>
          <p:sp>
            <p:nvSpPr>
              <p:cNvPr id="8" name="TextBox 7">
                <a:extLst>
                  <a:ext uri="{FF2B5EF4-FFF2-40B4-BE49-F238E27FC236}">
                    <a16:creationId xmlns:a16="http://schemas.microsoft.com/office/drawing/2014/main" id="{4E863C6B-1856-BC43-A090-B182EAB34EB8}"/>
                  </a:ext>
                </a:extLst>
              </p:cNvPr>
              <p:cNvSpPr txBox="1"/>
              <p:nvPr/>
            </p:nvSpPr>
            <p:spPr>
              <a:xfrm>
                <a:off x="7176719"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3</a:t>
                </a:r>
              </a:p>
            </p:txBody>
          </p:sp>
          <p:sp>
            <p:nvSpPr>
              <p:cNvPr id="9" name="TextBox 8">
                <a:extLst>
                  <a:ext uri="{FF2B5EF4-FFF2-40B4-BE49-F238E27FC236}">
                    <a16:creationId xmlns:a16="http://schemas.microsoft.com/office/drawing/2014/main" id="{3AE770E3-D227-CD4E-83C4-44744E774884}"/>
                  </a:ext>
                </a:extLst>
              </p:cNvPr>
              <p:cNvSpPr txBox="1"/>
              <p:nvPr/>
            </p:nvSpPr>
            <p:spPr>
              <a:xfrm>
                <a:off x="9591211" y="2674641"/>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4</a:t>
                </a:r>
              </a:p>
            </p:txBody>
          </p:sp>
          <p:sp>
            <p:nvSpPr>
              <p:cNvPr id="10" name="TextBox 9">
                <a:extLst>
                  <a:ext uri="{FF2B5EF4-FFF2-40B4-BE49-F238E27FC236}">
                    <a16:creationId xmlns:a16="http://schemas.microsoft.com/office/drawing/2014/main" id="{10C47546-62E7-304A-8631-60D9B8E543BE}"/>
                  </a:ext>
                </a:extLst>
              </p:cNvPr>
              <p:cNvSpPr txBox="1"/>
              <p:nvPr/>
            </p:nvSpPr>
            <p:spPr>
              <a:xfrm>
                <a:off x="9871017" y="2674641"/>
                <a:ext cx="350196" cy="646331"/>
              </a:xfrm>
              <a:prstGeom prst="rect">
                <a:avLst/>
              </a:prstGeom>
              <a:noFill/>
            </p:spPr>
            <p:txBody>
              <a:bodyPr wrap="square" rtlCol="0">
                <a:spAutoFit/>
              </a:bodyPr>
              <a:lstStyle/>
              <a:p>
                <a:pPr algn="ctr"/>
                <a:endParaRPr lang="en-US" sz="3600" b="1" dirty="0">
                  <a:solidFill>
                    <a:schemeClr val="bg1"/>
                  </a:solidFill>
                  <a:latin typeface="Tenorite" pitchFamily="2" charset="0"/>
                </a:endParaRPr>
              </a:p>
            </p:txBody>
          </p:sp>
          <p:sp>
            <p:nvSpPr>
              <p:cNvPr id="4" name="TextBox 3">
                <a:extLst>
                  <a:ext uri="{FF2B5EF4-FFF2-40B4-BE49-F238E27FC236}">
                    <a16:creationId xmlns:a16="http://schemas.microsoft.com/office/drawing/2014/main" id="{9C0179B5-0800-154F-80F6-614473C055BD}"/>
                  </a:ext>
                </a:extLst>
              </p:cNvPr>
              <p:cNvSpPr txBox="1"/>
              <p:nvPr/>
            </p:nvSpPr>
            <p:spPr>
              <a:xfrm>
                <a:off x="2317724" y="2674640"/>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1</a:t>
                </a:r>
              </a:p>
            </p:txBody>
          </p:sp>
        </p:grpSp>
        <p:grpSp>
          <p:nvGrpSpPr>
            <p:cNvPr id="5" name="Group 4">
              <a:extLst>
                <a:ext uri="{FF2B5EF4-FFF2-40B4-BE49-F238E27FC236}">
                  <a16:creationId xmlns:a16="http://schemas.microsoft.com/office/drawing/2014/main" id="{8F2FE4D8-422B-CCCD-DBD5-6577A65B7093}"/>
                </a:ext>
              </a:extLst>
            </p:cNvPr>
            <p:cNvGrpSpPr/>
            <p:nvPr/>
          </p:nvGrpSpPr>
          <p:grpSpPr>
            <a:xfrm>
              <a:off x="1577137" y="3878178"/>
              <a:ext cx="9097873" cy="1754326"/>
              <a:chOff x="1577137" y="3878178"/>
              <a:chExt cx="9097873" cy="1754326"/>
            </a:xfrm>
          </p:grpSpPr>
          <p:sp>
            <p:nvSpPr>
              <p:cNvPr id="14" name="TextBox 13">
                <a:extLst>
                  <a:ext uri="{FF2B5EF4-FFF2-40B4-BE49-F238E27FC236}">
                    <a16:creationId xmlns:a16="http://schemas.microsoft.com/office/drawing/2014/main" id="{85481998-E43D-A161-C375-408019AA19C0}"/>
                  </a:ext>
                </a:extLst>
              </p:cNvPr>
              <p:cNvSpPr txBox="1"/>
              <p:nvPr/>
            </p:nvSpPr>
            <p:spPr>
              <a:xfrm>
                <a:off x="3973479" y="3878179"/>
                <a:ext cx="1886513" cy="1200329"/>
              </a:xfrm>
              <a:prstGeom prst="rect">
                <a:avLst/>
              </a:prstGeom>
              <a:noFill/>
            </p:spPr>
            <p:txBody>
              <a:bodyPr wrap="square">
                <a:spAutoFit/>
              </a:bodyPr>
              <a:lstStyle/>
              <a:p>
                <a:pPr marL="0" lvl="0" algn="ctr">
                  <a:spcBef>
                    <a:spcPts val="200"/>
                  </a:spcBef>
                  <a:buNone/>
                </a:pPr>
                <a:r>
                  <a:rPr lang="en-US" dirty="0">
                    <a:solidFill>
                      <a:schemeClr val="bg1"/>
                    </a:solidFill>
                  </a:rPr>
                  <a:t>Outline the 8 steps of the center AFR process</a:t>
                </a:r>
                <a:endParaRPr lang="en-US" sz="1800" dirty="0">
                  <a:solidFill>
                    <a:schemeClr val="bg1"/>
                  </a:solidFill>
                </a:endParaRPr>
              </a:p>
            </p:txBody>
          </p:sp>
          <p:sp>
            <p:nvSpPr>
              <p:cNvPr id="16" name="TextBox 15">
                <a:extLst>
                  <a:ext uri="{FF2B5EF4-FFF2-40B4-BE49-F238E27FC236}">
                    <a16:creationId xmlns:a16="http://schemas.microsoft.com/office/drawing/2014/main" id="{5A0BBEA3-2B41-4B66-BD7D-06E5B080F998}"/>
                  </a:ext>
                </a:extLst>
              </p:cNvPr>
              <p:cNvSpPr txBox="1"/>
              <p:nvPr/>
            </p:nvSpPr>
            <p:spPr>
              <a:xfrm>
                <a:off x="6436132" y="3878178"/>
                <a:ext cx="1831369" cy="1200329"/>
              </a:xfrm>
              <a:prstGeom prst="rect">
                <a:avLst/>
              </a:prstGeom>
              <a:noFill/>
            </p:spPr>
            <p:txBody>
              <a:bodyPr wrap="square">
                <a:spAutoFit/>
              </a:bodyPr>
              <a:lstStyle/>
              <a:p>
                <a:pPr marL="0" lvl="0" algn="ctr">
                  <a:buNone/>
                </a:pPr>
                <a:r>
                  <a:rPr lang="en-US" sz="1800" dirty="0">
                    <a:solidFill>
                      <a:schemeClr val="bg1"/>
                    </a:solidFill>
                  </a:rPr>
                  <a:t>Summarize applicant interview considerations</a:t>
                </a:r>
                <a:endParaRPr lang="en-US" sz="1800" dirty="0">
                  <a:solidFill>
                    <a:schemeClr val="bg1"/>
                  </a:solidFill>
                  <a:latin typeface="Tenorite" pitchFamily="2" charset="0"/>
                </a:endParaRPr>
              </a:p>
            </p:txBody>
          </p:sp>
          <p:sp>
            <p:nvSpPr>
              <p:cNvPr id="18" name="TextBox 17">
                <a:extLst>
                  <a:ext uri="{FF2B5EF4-FFF2-40B4-BE49-F238E27FC236}">
                    <a16:creationId xmlns:a16="http://schemas.microsoft.com/office/drawing/2014/main" id="{32183BFF-BFDA-C25B-EFFC-560B2A08104D}"/>
                  </a:ext>
                </a:extLst>
              </p:cNvPr>
              <p:cNvSpPr txBox="1"/>
              <p:nvPr/>
            </p:nvSpPr>
            <p:spPr>
              <a:xfrm>
                <a:off x="1577137" y="3879920"/>
                <a:ext cx="1831369" cy="923330"/>
              </a:xfrm>
              <a:prstGeom prst="rect">
                <a:avLst/>
              </a:prstGeom>
              <a:noFill/>
            </p:spPr>
            <p:txBody>
              <a:bodyPr wrap="square">
                <a:spAutoFit/>
              </a:bodyPr>
              <a:lstStyle/>
              <a:p>
                <a:pPr marL="0" lvl="0" algn="ctr">
                  <a:buNone/>
                </a:pPr>
                <a:r>
                  <a:rPr lang="en-US" sz="1800" dirty="0">
                    <a:solidFill>
                      <a:schemeClr val="bg1"/>
                    </a:solidFill>
                  </a:rPr>
                  <a:t>List resources available for AFR guidance</a:t>
                </a:r>
              </a:p>
            </p:txBody>
          </p:sp>
          <p:sp>
            <p:nvSpPr>
              <p:cNvPr id="22" name="TextBox 21">
                <a:extLst>
                  <a:ext uri="{FF2B5EF4-FFF2-40B4-BE49-F238E27FC236}">
                    <a16:creationId xmlns:a16="http://schemas.microsoft.com/office/drawing/2014/main" id="{678EB5BE-C2E4-7F98-04DE-457F0EAACE8C}"/>
                  </a:ext>
                </a:extLst>
              </p:cNvPr>
              <p:cNvSpPr txBox="1"/>
              <p:nvPr/>
            </p:nvSpPr>
            <p:spPr>
              <a:xfrm>
                <a:off x="8843641" y="3878178"/>
                <a:ext cx="1831369" cy="1754326"/>
              </a:xfrm>
              <a:prstGeom prst="rect">
                <a:avLst/>
              </a:prstGeom>
              <a:noFill/>
            </p:spPr>
            <p:txBody>
              <a:bodyPr wrap="square">
                <a:spAutoFit/>
              </a:bodyPr>
              <a:lstStyle/>
              <a:p>
                <a:pPr marL="0" lvl="0" algn="ctr" rtl="0">
                  <a:buNone/>
                </a:pPr>
                <a:r>
                  <a:rPr lang="en-US" sz="1800" dirty="0">
                    <a:solidFill>
                      <a:schemeClr val="bg1"/>
                    </a:solidFill>
                  </a:rPr>
                  <a:t>Explain how to complete Form 2-05 Health Care Needs Assessment (HCNA)</a:t>
                </a:r>
                <a:endParaRPr lang="en-US" sz="1800" dirty="0">
                  <a:solidFill>
                    <a:schemeClr val="bg1"/>
                  </a:solidFill>
                  <a:latin typeface="Tenorite" pitchFamily="2" charset="0"/>
                </a:endParaRPr>
              </a:p>
            </p:txBody>
          </p:sp>
        </p:grpSp>
      </p:grpSp>
    </p:spTree>
    <p:extLst>
      <p:ext uri="{BB962C8B-B14F-4D97-AF65-F5344CB8AC3E}">
        <p14:creationId xmlns:p14="http://schemas.microsoft.com/office/powerpoint/2010/main" val="166700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567559"/>
            <a:ext cx="12191980" cy="5722882"/>
          </a:xfrm>
          <a:prstGeom prst="rect">
            <a:avLst/>
          </a:prstGeom>
        </p:spPr>
      </p:pic>
      <p:sp>
        <p:nvSpPr>
          <p:cNvPr id="6" name="Rectangle 10">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537410" y="1081606"/>
            <a:ext cx="6320590" cy="3184274"/>
          </a:xfrm>
        </p:spPr>
        <p:txBody>
          <a:bodyPr>
            <a:normAutofit/>
          </a:bodyPr>
          <a:lstStyle/>
          <a:p>
            <a:pPr algn="l"/>
            <a:r>
              <a:rPr lang="en-US" b="1" dirty="0">
                <a:solidFill>
                  <a:srgbClr val="FFFFFF"/>
                </a:solidFill>
              </a:rPr>
              <a:t>Recommending Enrollment</a:t>
            </a:r>
          </a:p>
        </p:txBody>
      </p:sp>
    </p:spTree>
    <p:extLst>
      <p:ext uri="{BB962C8B-B14F-4D97-AF65-F5344CB8AC3E}">
        <p14:creationId xmlns:p14="http://schemas.microsoft.com/office/powerpoint/2010/main" val="2087131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EF358-5E0D-6265-1C44-EE4EFDD19F2A}"/>
              </a:ext>
            </a:extLst>
          </p:cNvPr>
          <p:cNvSpPr>
            <a:spLocks noGrp="1"/>
          </p:cNvSpPr>
          <p:nvPr>
            <p:ph idx="1"/>
          </p:nvPr>
        </p:nvSpPr>
        <p:spPr>
          <a:xfrm>
            <a:off x="838200" y="1530850"/>
            <a:ext cx="10515600" cy="4646113"/>
          </a:xfrm>
        </p:spPr>
        <p:txBody>
          <a:bodyPr>
            <a:normAutofit/>
          </a:bodyPr>
          <a:lstStyle/>
          <a:p>
            <a:pPr marL="347663" indent="-225425">
              <a:buClr>
                <a:schemeClr val="tx2"/>
              </a:buClr>
            </a:pPr>
            <a:r>
              <a:rPr lang="en-US" sz="2400" dirty="0">
                <a:solidFill>
                  <a:schemeClr val="tx1">
                    <a:alpha val="70000"/>
                  </a:schemeClr>
                </a:solidFill>
              </a:rPr>
              <a:t>There are a few times during the the AFR process that you may recommend that an applicant be enrolled in the program:</a:t>
            </a:r>
          </a:p>
          <a:p>
            <a:pPr marL="576263" lvl="1" indent="-225425">
              <a:buClr>
                <a:schemeClr val="tx2"/>
              </a:buClr>
            </a:pPr>
            <a:r>
              <a:rPr lang="en-US" sz="2000" dirty="0">
                <a:solidFill>
                  <a:schemeClr val="tx1">
                    <a:alpha val="70000"/>
                  </a:schemeClr>
                </a:solidFill>
              </a:rPr>
              <a:t>During the initial review of the file</a:t>
            </a:r>
          </a:p>
          <a:p>
            <a:pPr marL="576263" lvl="1" indent="-225425">
              <a:buClr>
                <a:schemeClr val="tx2"/>
              </a:buClr>
            </a:pPr>
            <a:r>
              <a:rPr lang="en-US" sz="2000" dirty="0">
                <a:solidFill>
                  <a:schemeClr val="tx1">
                    <a:alpha val="70000"/>
                  </a:schemeClr>
                </a:solidFill>
              </a:rPr>
              <a:t>Following an applicant interview</a:t>
            </a:r>
          </a:p>
          <a:p>
            <a:pPr marL="576263" lvl="1" indent="-225425">
              <a:buClr>
                <a:schemeClr val="tx2"/>
              </a:buClr>
            </a:pPr>
            <a:endParaRPr lang="en-US" sz="2000" dirty="0">
              <a:solidFill>
                <a:schemeClr val="tx1">
                  <a:alpha val="70000"/>
                </a:schemeClr>
              </a:solidFill>
            </a:endParaRPr>
          </a:p>
          <a:p>
            <a:pPr marL="347663" indent="-225425">
              <a:buClr>
                <a:schemeClr val="tx2"/>
              </a:buClr>
            </a:pPr>
            <a:r>
              <a:rPr lang="en-US" sz="2400" dirty="0">
                <a:solidFill>
                  <a:schemeClr val="tx1">
                    <a:alpha val="70000"/>
                  </a:schemeClr>
                </a:solidFill>
              </a:rPr>
              <a:t>Documenting a recommendation of acceptance can occur in several ways:</a:t>
            </a:r>
          </a:p>
          <a:p>
            <a:pPr marL="576263" lvl="1" indent="-225425">
              <a:buClr>
                <a:schemeClr val="tx2"/>
              </a:buClr>
            </a:pPr>
            <a:r>
              <a:rPr lang="en-US" sz="2000" dirty="0">
                <a:solidFill>
                  <a:schemeClr val="tx1">
                    <a:alpha val="70000"/>
                  </a:schemeClr>
                </a:solidFill>
              </a:rPr>
              <a:t>The SF-600, lined progress note form</a:t>
            </a:r>
          </a:p>
          <a:p>
            <a:pPr marL="576263" lvl="1" indent="-225425">
              <a:buClr>
                <a:schemeClr val="tx2"/>
              </a:buClr>
            </a:pPr>
            <a:r>
              <a:rPr lang="en-US" sz="2000" dirty="0">
                <a:solidFill>
                  <a:schemeClr val="tx1">
                    <a:alpha val="70000"/>
                  </a:schemeClr>
                </a:solidFill>
              </a:rPr>
              <a:t>A file review form used by your center</a:t>
            </a:r>
          </a:p>
          <a:p>
            <a:pPr marL="576263" lvl="1" indent="-225425">
              <a:buClr>
                <a:schemeClr val="tx2"/>
              </a:buClr>
            </a:pPr>
            <a:r>
              <a:rPr lang="en-US" sz="2000" dirty="0">
                <a:solidFill>
                  <a:schemeClr val="tx1">
                    <a:alpha val="70000"/>
                  </a:schemeClr>
                </a:solidFill>
              </a:rPr>
              <a:t>A document or form you create</a:t>
            </a:r>
          </a:p>
        </p:txBody>
      </p:sp>
      <p:sp>
        <p:nvSpPr>
          <p:cNvPr id="4" name="Content Placeholder 8">
            <a:extLst>
              <a:ext uri="{FF2B5EF4-FFF2-40B4-BE49-F238E27FC236}">
                <a16:creationId xmlns:a16="http://schemas.microsoft.com/office/drawing/2014/main" id="{C56FD3B5-C9BB-7524-6A4E-E682AF9DD10A}"/>
              </a:ext>
            </a:extLst>
          </p:cNvPr>
          <p:cNvSpPr txBox="1">
            <a:spLocks/>
          </p:cNvSpPr>
          <p:nvPr/>
        </p:nvSpPr>
        <p:spPr>
          <a:xfrm>
            <a:off x="7112000" y="4208462"/>
            <a:ext cx="4241800" cy="1968500"/>
          </a:xfrm>
          <a:prstGeom prst="roundRect">
            <a:avLst/>
          </a:prstGeom>
          <a:solidFill>
            <a:schemeClr val="accent1">
              <a:lumMod val="20000"/>
              <a:lumOff val="80000"/>
              <a:alpha val="59790"/>
            </a:schemeClr>
          </a:solidFill>
          <a:ln w="12700">
            <a:solidFill>
              <a:schemeClr val="accent1">
                <a:lumMod val="50000"/>
              </a:schemeClr>
            </a:solidFill>
          </a:ln>
        </p:spPr>
        <p:txBody>
          <a:bodyPr vert="horz" lIns="91440" tIns="45720" rIns="91440" bIns="45720" rtlCol="0" anchor="ctr">
            <a:no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38" lvl="2" indent="0" algn="ctr">
              <a:buFont typeface="Wingdings" panose="05000000000000000000" pitchFamily="2" charset="2"/>
              <a:buNone/>
            </a:pPr>
            <a:r>
              <a:rPr lang="en-US" dirty="0">
                <a:solidFill>
                  <a:schemeClr val="tx1"/>
                </a:solidFill>
              </a:rPr>
              <a:t>Documentation related to the acceptance of an applicant </a:t>
            </a:r>
            <a:r>
              <a:rPr lang="en-US" b="1" dirty="0">
                <a:solidFill>
                  <a:srgbClr val="0070C0"/>
                </a:solidFill>
              </a:rPr>
              <a:t>should be placed in the Student Health Record (SHR) </a:t>
            </a:r>
            <a:r>
              <a:rPr lang="en-US" dirty="0">
                <a:solidFill>
                  <a:schemeClr val="tx1"/>
                </a:solidFill>
              </a:rPr>
              <a:t>upon their arrival on center. </a:t>
            </a:r>
            <a:endParaRPr lang="en-US" b="1" dirty="0">
              <a:solidFill>
                <a:srgbClr val="0070C0"/>
              </a:solidFill>
            </a:endParaRPr>
          </a:p>
        </p:txBody>
      </p:sp>
      <p:sp>
        <p:nvSpPr>
          <p:cNvPr id="5" name="Title 4">
            <a:extLst>
              <a:ext uri="{FF2B5EF4-FFF2-40B4-BE49-F238E27FC236}">
                <a16:creationId xmlns:a16="http://schemas.microsoft.com/office/drawing/2014/main" id="{5DA84FC3-43A2-B67E-EB6C-215736EB958B}"/>
              </a:ext>
            </a:extLst>
          </p:cNvPr>
          <p:cNvSpPr>
            <a:spLocks noGrp="1"/>
          </p:cNvSpPr>
          <p:nvPr>
            <p:ph type="title"/>
          </p:nvPr>
        </p:nvSpPr>
        <p:spPr>
          <a:xfrm>
            <a:off x="838200" y="681038"/>
            <a:ext cx="10515600" cy="849312"/>
          </a:xfrm>
        </p:spPr>
        <p:txBody>
          <a:bodyPr anchor="t"/>
          <a:lstStyle/>
          <a:p>
            <a:r>
              <a:rPr lang="en-US" sz="4000" b="0" dirty="0">
                <a:solidFill>
                  <a:schemeClr val="accent1">
                    <a:lumMod val="50000"/>
                  </a:schemeClr>
                </a:solidFill>
              </a:rPr>
              <a:t>Recommending enrollment for an applicant</a:t>
            </a:r>
            <a:endParaRPr lang="en-US" sz="3600" b="0" dirty="0">
              <a:solidFill>
                <a:schemeClr val="accent1">
                  <a:lumMod val="50000"/>
                </a:schemeClr>
              </a:solidFill>
            </a:endParaRPr>
          </a:p>
        </p:txBody>
      </p:sp>
    </p:spTree>
    <p:extLst>
      <p:ext uri="{BB962C8B-B14F-4D97-AF65-F5344CB8AC3E}">
        <p14:creationId xmlns:p14="http://schemas.microsoft.com/office/powerpoint/2010/main" val="9455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567559"/>
            <a:ext cx="12191980" cy="5722882"/>
          </a:xfrm>
          <a:prstGeom prst="rect">
            <a:avLst/>
          </a:prstGeom>
        </p:spPr>
      </p:pic>
      <p:sp>
        <p:nvSpPr>
          <p:cNvPr id="6" name="Rectangle 10">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537410" y="728905"/>
            <a:ext cx="4567990" cy="3184274"/>
          </a:xfrm>
        </p:spPr>
        <p:txBody>
          <a:bodyPr>
            <a:normAutofit/>
          </a:bodyPr>
          <a:lstStyle/>
          <a:p>
            <a:pPr algn="l"/>
            <a:r>
              <a:rPr lang="en-US" b="1" dirty="0">
                <a:solidFill>
                  <a:srgbClr val="FFFFFF"/>
                </a:solidFill>
              </a:rPr>
              <a:t>Completing Form 2-05</a:t>
            </a:r>
            <a:endParaRPr lang="en-US" b="1">
              <a:solidFill>
                <a:srgbClr val="FFFFFF"/>
              </a:solidFill>
            </a:endParaRP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537409" y="4072044"/>
            <a:ext cx="5248535" cy="1495379"/>
          </a:xfrm>
        </p:spPr>
        <p:txBody>
          <a:bodyPr>
            <a:noAutofit/>
          </a:bodyPr>
          <a:lstStyle/>
          <a:p>
            <a:pPr algn="l"/>
            <a:r>
              <a:rPr lang="en-US" sz="2800" dirty="0">
                <a:solidFill>
                  <a:srgbClr val="FFFFFF"/>
                </a:solidFill>
              </a:rPr>
              <a:t>Step-by-Step Guidance</a:t>
            </a:r>
          </a:p>
          <a:p>
            <a:pPr algn="l"/>
            <a:r>
              <a:rPr lang="en-US" sz="2800" dirty="0">
                <a:solidFill>
                  <a:srgbClr val="FFFFFF"/>
                </a:solidFill>
              </a:rPr>
              <a:t>Common Mistakes to Avoid</a:t>
            </a:r>
          </a:p>
        </p:txBody>
      </p:sp>
    </p:spTree>
    <p:extLst>
      <p:ext uri="{BB962C8B-B14F-4D97-AF65-F5344CB8AC3E}">
        <p14:creationId xmlns:p14="http://schemas.microsoft.com/office/powerpoint/2010/main" val="1418332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948648" y="319088"/>
            <a:ext cx="10477640" cy="1325563"/>
          </a:xfrm>
        </p:spPr>
        <p:txBody>
          <a:bodyPr anchor="ctr">
            <a:noAutofit/>
          </a:bodyPr>
          <a:lstStyle/>
          <a:p>
            <a:pPr marL="11113" algn="ctr"/>
            <a:r>
              <a:rPr lang="en-US" sz="3600" b="0" dirty="0">
                <a:solidFill>
                  <a:schemeClr val="accent1">
                    <a:lumMod val="50000"/>
                  </a:schemeClr>
                </a:solidFill>
              </a:rPr>
              <a:t>Document Communication Accommodations</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23</a:t>
            </a:fld>
            <a:endParaRPr lang="en-US" dirty="0"/>
          </a:p>
        </p:txBody>
      </p:sp>
      <p:sp>
        <p:nvSpPr>
          <p:cNvPr id="4" name="Rectangle: Rounded Corners 3">
            <a:extLst>
              <a:ext uri="{FF2B5EF4-FFF2-40B4-BE49-F238E27FC236}">
                <a16:creationId xmlns:a16="http://schemas.microsoft.com/office/drawing/2014/main" id="{E2B77AB5-2ECA-A5F3-4941-45005C5B825E}"/>
              </a:ext>
            </a:extLst>
          </p:cNvPr>
          <p:cNvSpPr/>
          <p:nvPr/>
        </p:nvSpPr>
        <p:spPr>
          <a:xfrm>
            <a:off x="1199640" y="5160081"/>
            <a:ext cx="9975656" cy="1084322"/>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Aft>
                <a:spcPts val="0"/>
              </a:spcAft>
            </a:pPr>
            <a:r>
              <a:rPr lang="en-US" sz="2400" dirty="0">
                <a:solidFill>
                  <a:schemeClr val="tx1"/>
                </a:solidFill>
                <a:effectLst/>
                <a:ea typeface="Times New Roman" panose="02020603050405020304" pitchFamily="18" charset="0"/>
              </a:rPr>
              <a:t>The first item </a:t>
            </a:r>
            <a:r>
              <a:rPr lang="en-US" sz="2400" b="1" u="sng" dirty="0">
                <a:solidFill>
                  <a:srgbClr val="005594"/>
                </a:solidFill>
                <a:effectLst/>
                <a:ea typeface="Times New Roman" panose="02020603050405020304" pitchFamily="18" charset="0"/>
              </a:rPr>
              <a:t>must be completed</a:t>
            </a:r>
            <a:r>
              <a:rPr lang="en-US" sz="2400" dirty="0">
                <a:solidFill>
                  <a:srgbClr val="005594"/>
                </a:solidFill>
                <a:effectLst/>
                <a:ea typeface="Times New Roman" panose="02020603050405020304" pitchFamily="18" charset="0"/>
              </a:rPr>
              <a:t> </a:t>
            </a:r>
            <a:r>
              <a:rPr lang="en-US" sz="2400" dirty="0">
                <a:solidFill>
                  <a:schemeClr val="tx1"/>
                </a:solidFill>
                <a:effectLst/>
                <a:ea typeface="Times New Roman" panose="02020603050405020304" pitchFamily="18" charset="0"/>
              </a:rPr>
              <a:t>to document any communication supports or accommodations that were offered or provided during the AFR process. </a:t>
            </a:r>
            <a:r>
              <a:rPr lang="en-US" sz="2400" b="1" dirty="0">
                <a:solidFill>
                  <a:srgbClr val="C00000"/>
                </a:solidFill>
                <a:effectLst/>
                <a:ea typeface="Times New Roman" panose="02020603050405020304" pitchFamily="18" charset="0"/>
              </a:rPr>
              <a:t>DO NOT  leave this box blank!</a:t>
            </a:r>
          </a:p>
        </p:txBody>
      </p:sp>
      <p:graphicFrame>
        <p:nvGraphicFramePr>
          <p:cNvPr id="11" name="Table 10">
            <a:extLst>
              <a:ext uri="{FF2B5EF4-FFF2-40B4-BE49-F238E27FC236}">
                <a16:creationId xmlns:a16="http://schemas.microsoft.com/office/drawing/2014/main" id="{7E125298-234D-EFAD-0DF2-778E22C15CDB}"/>
              </a:ext>
            </a:extLst>
          </p:cNvPr>
          <p:cNvGraphicFramePr>
            <a:graphicFrameLocks noGrp="1"/>
          </p:cNvGraphicFramePr>
          <p:nvPr>
            <p:extLst>
              <p:ext uri="{D42A27DB-BD31-4B8C-83A1-F6EECF244321}">
                <p14:modId xmlns:p14="http://schemas.microsoft.com/office/powerpoint/2010/main" val="3951936160"/>
              </p:ext>
            </p:extLst>
          </p:nvPr>
        </p:nvGraphicFramePr>
        <p:xfrm>
          <a:off x="1199639" y="1841126"/>
          <a:ext cx="9975657" cy="3130753"/>
        </p:xfrm>
        <a:graphic>
          <a:graphicData uri="http://schemas.openxmlformats.org/drawingml/2006/table">
            <a:tbl>
              <a:tblPr firstRow="1" firstCol="1" bandRow="1">
                <a:tableStyleId>{5C22544A-7EE6-4342-B048-85BDC9FD1C3A}</a:tableStyleId>
              </a:tblPr>
              <a:tblGrid>
                <a:gridCol w="9975657">
                  <a:extLst>
                    <a:ext uri="{9D8B030D-6E8A-4147-A177-3AD203B41FA5}">
                      <a16:colId xmlns:a16="http://schemas.microsoft.com/office/drawing/2014/main" val="562982579"/>
                    </a:ext>
                  </a:extLst>
                </a:gridCol>
              </a:tblGrid>
              <a:tr h="1595323">
                <a:tc>
                  <a:txBody>
                    <a:bodyPr/>
                    <a:lstStyle/>
                    <a:p>
                      <a:pPr marL="0" marR="0">
                        <a:lnSpc>
                          <a:spcPct val="107000"/>
                        </a:lnSpc>
                        <a:spcBef>
                          <a:spcPts val="0"/>
                        </a:spcBef>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List/explain any reasonable accommodation, reasonable modification to policies, practices, or procedures and auxiliary aids and services to include effective </a:t>
                      </a:r>
                      <a:r>
                        <a:rPr lang="en-US" sz="1600" b="1" dirty="0">
                          <a:solidFill>
                            <a:schemeClr val="tx1"/>
                          </a:solidFill>
                          <a:effectLst/>
                          <a:highlight>
                            <a:srgbClr val="FFFF00"/>
                          </a:highlight>
                          <a:latin typeface="Times New Roman" panose="02020603050405020304" pitchFamily="18" charset="0"/>
                          <a:cs typeface="Times New Roman" panose="02020603050405020304" pitchFamily="18" charset="0"/>
                        </a:rPr>
                        <a:t>communication supports/accommodations offered and/or provided during the applicant file review process (applicants),</a:t>
                      </a:r>
                      <a:r>
                        <a:rPr lang="en-US" sz="1600" b="1" dirty="0">
                          <a:solidFill>
                            <a:schemeClr val="tx1"/>
                          </a:solidFill>
                          <a:effectLst/>
                          <a:latin typeface="Times New Roman" panose="02020603050405020304" pitchFamily="18" charset="0"/>
                          <a:cs typeface="Times New Roman" panose="02020603050405020304" pitchFamily="18" charset="0"/>
                        </a:rPr>
                        <a:t> and/or completion of the health care needs assessment process (applicants/students). If not provided, please explain below. </a:t>
                      </a:r>
                      <a:r>
                        <a:rPr lang="en-US" sz="1600" b="0" dirty="0">
                          <a:solidFill>
                            <a:schemeClr val="tx1"/>
                          </a:solidFill>
                          <a:effectLst/>
                          <a:latin typeface="Times New Roman" panose="02020603050405020304" pitchFamily="18" charset="0"/>
                          <a:cs typeface="Times New Roman" panose="02020603050405020304" pitchFamily="18" charset="0"/>
                        </a:rPr>
                        <a:t>See Form 2-03, Procedures for Providing Reasonable Accommodation, Reasonable Modification in Policies, Practices or Procedures and Auxiliary Aids and Services for Participation in the Job Corps Program.</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3669312"/>
                  </a:ext>
                </a:extLst>
              </a:tr>
              <a:tr h="1524318">
                <a:tc>
                  <a:txBody>
                    <a:bodyPr/>
                    <a:lstStyle/>
                    <a:p>
                      <a:pPr marL="0" marR="0">
                        <a:lnSpc>
                          <a:spcPct val="107000"/>
                        </a:lnSpc>
                        <a:spcBef>
                          <a:spcPts val="0"/>
                        </a:spcBef>
                        <a:spcAft>
                          <a:spcPts val="0"/>
                        </a:spcAft>
                      </a:pPr>
                      <a:r>
                        <a:rPr lang="en-US" sz="19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applicant was provided with communication accommodations including: repetition and rephrasing of questions, simplified language, and additional time for responses. </a:t>
                      </a:r>
                    </a:p>
                    <a:p>
                      <a:pPr marL="285750" marR="0" indent="-285750" algn="ctr">
                        <a:lnSpc>
                          <a:spcPct val="107000"/>
                        </a:lnSpc>
                        <a:spcBef>
                          <a:spcPts val="0"/>
                        </a:spcBef>
                        <a:spcAft>
                          <a:spcPts val="0"/>
                        </a:spcAft>
                        <a:buFontTx/>
                        <a:buChar char="-"/>
                      </a:pPr>
                      <a:r>
                        <a:rPr lang="en-US" sz="19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OR  - </a:t>
                      </a:r>
                      <a:endParaRPr lang="en-US" sz="1900" b="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FontTx/>
                        <a:buNone/>
                      </a:pPr>
                      <a:r>
                        <a:rPr lang="en-US" sz="19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Applicant did not exhibit any difficulties in communication or comprehension and no communication accommodations were needed.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90152"/>
                  </a:ext>
                </a:extLst>
              </a:tr>
            </a:tbl>
          </a:graphicData>
        </a:graphic>
      </p:graphicFrame>
      <p:sp>
        <p:nvSpPr>
          <p:cNvPr id="12" name="Rectangle 1">
            <a:extLst>
              <a:ext uri="{FF2B5EF4-FFF2-40B4-BE49-F238E27FC236}">
                <a16:creationId xmlns:a16="http://schemas.microsoft.com/office/drawing/2014/main" id="{D55BF744-10BA-E7C8-248A-0AF8EA7923F5}"/>
              </a:ext>
            </a:extLst>
          </p:cNvPr>
          <p:cNvSpPr>
            <a:spLocks noChangeArrowheads="1"/>
          </p:cNvSpPr>
          <p:nvPr/>
        </p:nvSpPr>
        <p:spPr bwMode="auto">
          <a:xfrm>
            <a:off x="1872611" y="1367652"/>
            <a:ext cx="818467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Interview Conducted By:	</a:t>
            </a:r>
            <a:r>
              <a:rPr kumimoji="0" lang="en-US" altLang="en-US" sz="1500" b="0" i="0" u="none" strike="noStrike" cap="none" normalizeH="0" baseline="0" dirty="0">
                <a:ln>
                  <a:noFill/>
                </a:ln>
                <a:solidFill>
                  <a:schemeClr val="tx1"/>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Telephone	</a:t>
            </a:r>
            <a:r>
              <a:rPr kumimoji="0" lang="en-US" altLang="en-US" sz="1500" b="0" i="0" u="none" strike="noStrike" cap="none" normalizeH="0" baseline="0" dirty="0">
                <a:ln>
                  <a:noFill/>
                </a:ln>
                <a:solidFill>
                  <a:schemeClr val="tx1"/>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In Person	</a:t>
            </a:r>
            <a:r>
              <a:rPr kumimoji="0" lang="en-US" altLang="en-US" sz="1500" b="0" i="0" u="none" strike="noStrike" cap="none" normalizeH="0" baseline="0" dirty="0">
                <a:ln>
                  <a:noFill/>
                </a:ln>
                <a:solidFill>
                  <a:schemeClr val="tx1"/>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Videoconference</a:t>
            </a:r>
            <a:endPar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C0337975-4B44-2E64-7F24-5AFF6C0E3A25}"/>
              </a:ext>
            </a:extLst>
          </p:cNvPr>
          <p:cNvSpPr/>
          <p:nvPr/>
        </p:nvSpPr>
        <p:spPr>
          <a:xfrm rot="20149952">
            <a:off x="186648" y="1503195"/>
            <a:ext cx="1524000" cy="67586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505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73-81F5-F8C0-8288-2395ABEB4151}"/>
              </a:ext>
            </a:extLst>
          </p:cNvPr>
          <p:cNvSpPr>
            <a:spLocks noGrp="1"/>
          </p:cNvSpPr>
          <p:nvPr>
            <p:ph type="title"/>
          </p:nvPr>
        </p:nvSpPr>
        <p:spPr>
          <a:xfrm>
            <a:off x="963147" y="842020"/>
            <a:ext cx="9779183" cy="654025"/>
          </a:xfrm>
        </p:spPr>
        <p:txBody>
          <a:bodyPr anchor="t">
            <a:noAutofit/>
          </a:bodyPr>
          <a:lstStyle/>
          <a:p>
            <a:pPr algn="ctr"/>
            <a:r>
              <a:rPr lang="en-US" sz="4000" b="0" dirty="0">
                <a:solidFill>
                  <a:schemeClr val="accent1">
                    <a:lumMod val="50000"/>
                  </a:schemeClr>
                </a:solidFill>
              </a:rPr>
              <a:t>HCNA Question 1A</a:t>
            </a:r>
          </a:p>
        </p:txBody>
      </p:sp>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24</a:t>
            </a:fld>
            <a:endParaRPr lang="en-US" dirty="0"/>
          </a:p>
        </p:txBody>
      </p:sp>
      <p:sp>
        <p:nvSpPr>
          <p:cNvPr id="7" name="TextBox 6">
            <a:extLst>
              <a:ext uri="{FF2B5EF4-FFF2-40B4-BE49-F238E27FC236}">
                <a16:creationId xmlns:a16="http://schemas.microsoft.com/office/drawing/2014/main" id="{012301A9-BC71-671C-0DA1-2067F652427E}"/>
              </a:ext>
            </a:extLst>
          </p:cNvPr>
          <p:cNvSpPr txBox="1"/>
          <p:nvPr/>
        </p:nvSpPr>
        <p:spPr>
          <a:xfrm>
            <a:off x="1698177" y="1716369"/>
            <a:ext cx="8899072" cy="1010598"/>
          </a:xfrm>
          <a:prstGeom prst="rect">
            <a:avLst/>
          </a:prstGeom>
          <a:noFill/>
        </p:spPr>
        <p:txBody>
          <a:bodyPr wrap="square" rtlCol="0">
            <a:spAutoFit/>
          </a:bodyPr>
          <a:lstStyle/>
          <a:p>
            <a:pPr algn="ctr">
              <a:lnSpc>
                <a:spcPct val="110000"/>
              </a:lnSpc>
            </a:pPr>
            <a:r>
              <a:rPr lang="en-US" sz="2800" dirty="0"/>
              <a:t>Summarize the </a:t>
            </a:r>
            <a:r>
              <a:rPr lang="en-US" sz="2800" b="1" dirty="0">
                <a:solidFill>
                  <a:srgbClr val="0070C0"/>
                </a:solidFill>
              </a:rPr>
              <a:t>Clinical Information </a:t>
            </a:r>
            <a:r>
              <a:rPr lang="en-US" sz="2800" b="1" dirty="0"/>
              <a:t>that forms the basis for your recommendation of denial.</a:t>
            </a:r>
          </a:p>
        </p:txBody>
      </p:sp>
      <p:sp>
        <p:nvSpPr>
          <p:cNvPr id="9" name="TextBox 8">
            <a:extLst>
              <a:ext uri="{FF2B5EF4-FFF2-40B4-BE49-F238E27FC236}">
                <a16:creationId xmlns:a16="http://schemas.microsoft.com/office/drawing/2014/main" id="{CD03742B-54A6-63F1-48C3-A22FEAE8506D}"/>
              </a:ext>
            </a:extLst>
          </p:cNvPr>
          <p:cNvSpPr txBox="1"/>
          <p:nvPr/>
        </p:nvSpPr>
        <p:spPr>
          <a:xfrm>
            <a:off x="1698177" y="3067337"/>
            <a:ext cx="8899072" cy="2948643"/>
          </a:xfrm>
          <a:prstGeom prst="roundRect">
            <a:avLst/>
          </a:prstGeom>
          <a:solidFill>
            <a:schemeClr val="accent1">
              <a:lumMod val="20000"/>
              <a:lumOff val="80000"/>
            </a:schemeClr>
          </a:solidFill>
          <a:ln w="31750">
            <a:solidFill>
              <a:schemeClr val="tx2"/>
            </a:solidFill>
          </a:ln>
        </p:spPr>
        <p:txBody>
          <a:bodyPr wrap="square">
            <a:noAutofit/>
          </a:bodyPr>
          <a:lstStyle/>
          <a:p>
            <a:pPr marL="520700" indent="-342900">
              <a:spcAft>
                <a:spcPts val="600"/>
              </a:spcAft>
              <a:buNone/>
            </a:pPr>
            <a:r>
              <a:rPr lang="en-US" sz="2600" b="1" u="sng" dirty="0">
                <a:solidFill>
                  <a:srgbClr val="0070C0"/>
                </a:solidFill>
              </a:rPr>
              <a:t>4 Sources of Clinical Information</a:t>
            </a:r>
            <a:r>
              <a:rPr lang="en-US" sz="2600" b="1" dirty="0">
                <a:solidFill>
                  <a:srgbClr val="0070C0"/>
                </a:solidFill>
              </a:rPr>
              <a:t>:</a:t>
            </a:r>
          </a:p>
          <a:p>
            <a:pPr marL="520700" indent="-342900">
              <a:spcAft>
                <a:spcPts val="1200"/>
              </a:spcAft>
              <a:buFont typeface="Arial" panose="020B0604020202020204" pitchFamily="34" charset="0"/>
              <a:buChar char="•"/>
            </a:pPr>
            <a:r>
              <a:rPr lang="en-US" sz="2400" dirty="0"/>
              <a:t>ETA-653 Job Corps Health Questionnaire items</a:t>
            </a:r>
          </a:p>
          <a:p>
            <a:pPr marL="520700" indent="-342900">
              <a:spcAft>
                <a:spcPts val="1200"/>
              </a:spcAft>
              <a:buFont typeface="Arial" panose="020B0604020202020204" pitchFamily="34" charset="0"/>
              <a:buChar char="•"/>
            </a:pPr>
            <a:r>
              <a:rPr lang="en-US" sz="2400" dirty="0"/>
              <a:t>Applicant File Review Summary</a:t>
            </a:r>
          </a:p>
          <a:p>
            <a:pPr marL="520700" indent="-342900">
              <a:spcAft>
                <a:spcPts val="1200"/>
              </a:spcAft>
              <a:buFont typeface="Arial" panose="020B0604020202020204" pitchFamily="34" charset="0"/>
              <a:buChar char="•"/>
            </a:pPr>
            <a:r>
              <a:rPr lang="en-US" sz="2400" dirty="0"/>
              <a:t>Chronic Care Management Plan (CCMP) Provider Form</a:t>
            </a:r>
          </a:p>
          <a:p>
            <a:pPr marL="520700" indent="-342900">
              <a:buFont typeface="Arial" panose="020B0604020202020204" pitchFamily="34" charset="0"/>
              <a:buChar char="•"/>
            </a:pPr>
            <a:r>
              <a:rPr lang="en-US" sz="2400" dirty="0"/>
              <a:t>Applicant Interview Summary</a:t>
            </a:r>
          </a:p>
        </p:txBody>
      </p:sp>
    </p:spTree>
    <p:extLst>
      <p:ext uri="{BB962C8B-B14F-4D97-AF65-F5344CB8AC3E}">
        <p14:creationId xmlns:p14="http://schemas.microsoft.com/office/powerpoint/2010/main" val="1585483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73-81F5-F8C0-8288-2395ABEB4151}"/>
              </a:ext>
            </a:extLst>
          </p:cNvPr>
          <p:cNvSpPr>
            <a:spLocks noGrp="1"/>
          </p:cNvSpPr>
          <p:nvPr>
            <p:ph type="title"/>
          </p:nvPr>
        </p:nvSpPr>
        <p:spPr>
          <a:xfrm>
            <a:off x="3499542" y="816652"/>
            <a:ext cx="5192916" cy="654025"/>
          </a:xfrm>
        </p:spPr>
        <p:txBody>
          <a:bodyPr anchor="t">
            <a:normAutofit/>
          </a:bodyPr>
          <a:lstStyle/>
          <a:p>
            <a:pPr algn="ctr"/>
            <a:r>
              <a:rPr lang="en-US" sz="4000" b="0" dirty="0">
                <a:solidFill>
                  <a:schemeClr val="accent1">
                    <a:lumMod val="50000"/>
                  </a:schemeClr>
                </a:solidFill>
              </a:rPr>
              <a:t>HCNA Question 1A</a:t>
            </a:r>
          </a:p>
        </p:txBody>
      </p:sp>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25</a:t>
            </a:fld>
            <a:endParaRPr lang="en-US" dirty="0"/>
          </a:p>
        </p:txBody>
      </p:sp>
      <p:sp>
        <p:nvSpPr>
          <p:cNvPr id="7" name="TextBox 6">
            <a:extLst>
              <a:ext uri="{FF2B5EF4-FFF2-40B4-BE49-F238E27FC236}">
                <a16:creationId xmlns:a16="http://schemas.microsoft.com/office/drawing/2014/main" id="{012301A9-BC71-671C-0DA1-2067F652427E}"/>
              </a:ext>
            </a:extLst>
          </p:cNvPr>
          <p:cNvSpPr txBox="1"/>
          <p:nvPr/>
        </p:nvSpPr>
        <p:spPr>
          <a:xfrm>
            <a:off x="732789" y="1423379"/>
            <a:ext cx="10648588" cy="377026"/>
          </a:xfrm>
          <a:prstGeom prst="rect">
            <a:avLst/>
          </a:prstGeom>
          <a:noFill/>
        </p:spPr>
        <p:txBody>
          <a:bodyPr wrap="square" rtlCol="0">
            <a:spAutoFit/>
          </a:bodyPr>
          <a:lstStyle/>
          <a:p>
            <a:pPr>
              <a:lnSpc>
                <a:spcPct val="90000"/>
              </a:lnSpc>
            </a:pPr>
            <a:r>
              <a:rPr lang="en-US" sz="2000" dirty="0"/>
              <a:t> </a:t>
            </a:r>
          </a:p>
        </p:txBody>
      </p:sp>
      <p:grpSp>
        <p:nvGrpSpPr>
          <p:cNvPr id="8" name="Group 7">
            <a:extLst>
              <a:ext uri="{FF2B5EF4-FFF2-40B4-BE49-F238E27FC236}">
                <a16:creationId xmlns:a16="http://schemas.microsoft.com/office/drawing/2014/main" id="{69EEC7A1-CC87-B9B6-E5C9-953567768259}"/>
              </a:ext>
            </a:extLst>
          </p:cNvPr>
          <p:cNvGrpSpPr/>
          <p:nvPr/>
        </p:nvGrpSpPr>
        <p:grpSpPr>
          <a:xfrm>
            <a:off x="804948" y="1536201"/>
            <a:ext cx="10177189" cy="4827818"/>
            <a:chOff x="972908" y="1528532"/>
            <a:chExt cx="9501456" cy="4463145"/>
          </a:xfrm>
        </p:grpSpPr>
        <p:pic>
          <p:nvPicPr>
            <p:cNvPr id="6" name="Picture 5" descr="Graphical user interface, text, application&#10;&#10;Description automatically generated">
              <a:extLst>
                <a:ext uri="{FF2B5EF4-FFF2-40B4-BE49-F238E27FC236}">
                  <a16:creationId xmlns:a16="http://schemas.microsoft.com/office/drawing/2014/main" id="{840046D9-F7EB-3F8C-DBD5-8FB15FC5B6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8148" y="1528532"/>
              <a:ext cx="8916216" cy="4463145"/>
            </a:xfrm>
            <a:prstGeom prst="rect">
              <a:avLst/>
            </a:prstGeom>
          </p:spPr>
        </p:pic>
        <p:sp>
          <p:nvSpPr>
            <p:cNvPr id="3" name="Right Arrow 2">
              <a:extLst>
                <a:ext uri="{FF2B5EF4-FFF2-40B4-BE49-F238E27FC236}">
                  <a16:creationId xmlns:a16="http://schemas.microsoft.com/office/drawing/2014/main" id="{B722DA7A-851A-D03F-8A56-A50718D88E02}"/>
                </a:ext>
              </a:extLst>
            </p:cNvPr>
            <p:cNvSpPr/>
            <p:nvPr/>
          </p:nvSpPr>
          <p:spPr>
            <a:xfrm rot="9155985" flipH="1">
              <a:off x="972908" y="2486527"/>
              <a:ext cx="768318" cy="422665"/>
            </a:xfrm>
            <a:prstGeom prst="rightArrow">
              <a:avLst>
                <a:gd name="adj1" fmla="val 46642"/>
                <a:gd name="adj2" fmla="val 50000"/>
              </a:avLst>
            </a:prstGeom>
            <a:solidFill>
              <a:schemeClr val="tx2">
                <a:lumMod val="75000"/>
                <a:lumOff val="25000"/>
                <a:alpha val="79871"/>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chemeClr val="accent4">
                    <a:lumMod val="75000"/>
                  </a:schemeClr>
                </a:solidFill>
              </a:endParaRPr>
            </a:p>
          </p:txBody>
        </p:sp>
        <p:sp>
          <p:nvSpPr>
            <p:cNvPr id="5" name="Right Arrow 4">
              <a:extLst>
                <a:ext uri="{FF2B5EF4-FFF2-40B4-BE49-F238E27FC236}">
                  <a16:creationId xmlns:a16="http://schemas.microsoft.com/office/drawing/2014/main" id="{35F2BD3F-532D-380B-B2B1-54164B39EE40}"/>
                </a:ext>
              </a:extLst>
            </p:cNvPr>
            <p:cNvSpPr/>
            <p:nvPr/>
          </p:nvSpPr>
          <p:spPr>
            <a:xfrm rot="9155985" flipH="1">
              <a:off x="972909" y="3487243"/>
              <a:ext cx="768318" cy="422665"/>
            </a:xfrm>
            <a:prstGeom prst="rightArrow">
              <a:avLst>
                <a:gd name="adj1" fmla="val 46642"/>
                <a:gd name="adj2" fmla="val 50000"/>
              </a:avLst>
            </a:prstGeom>
            <a:solidFill>
              <a:schemeClr val="tx2">
                <a:lumMod val="75000"/>
                <a:lumOff val="25000"/>
                <a:alpha val="79714"/>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3108007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7">
            <a:extLst>
              <a:ext uri="{FF2B5EF4-FFF2-40B4-BE49-F238E27FC236}">
                <a16:creationId xmlns:a16="http://schemas.microsoft.com/office/drawing/2014/main" id="{60A6C22F-A2B7-2648-AF62-19D6D3425A93}"/>
              </a:ext>
            </a:extLst>
          </p:cNvPr>
          <p:cNvSpPr>
            <a:spLocks noGrp="1"/>
          </p:cNvSpPr>
          <p:nvPr>
            <p:ph idx="1"/>
          </p:nvPr>
        </p:nvSpPr>
        <p:spPr>
          <a:xfrm>
            <a:off x="1053599" y="2570673"/>
            <a:ext cx="10084799" cy="3501602"/>
          </a:xfrm>
        </p:spPr>
        <p:txBody>
          <a:bodyPr>
            <a:noAutofit/>
          </a:bodyPr>
          <a:lstStyle/>
          <a:p>
            <a:pPr marL="457200" indent="-457200">
              <a:lnSpc>
                <a:spcPct val="100000"/>
              </a:lnSpc>
              <a:spcBef>
                <a:spcPts val="0"/>
              </a:spcBef>
              <a:spcAft>
                <a:spcPts val="1800"/>
              </a:spcAft>
              <a:buClr>
                <a:schemeClr val="tx1"/>
              </a:buClr>
            </a:pPr>
            <a:r>
              <a:rPr lang="en-US" sz="3000" b="1" dirty="0">
                <a:solidFill>
                  <a:srgbClr val="0070C0"/>
                </a:solidFill>
              </a:rPr>
              <a:t>Do </a:t>
            </a:r>
            <a:r>
              <a:rPr lang="en-US" sz="3000" dirty="0">
                <a:solidFill>
                  <a:schemeClr val="tx1"/>
                </a:solidFill>
              </a:rPr>
              <a:t>list all relevant items marked “yes” on the ETA-653</a:t>
            </a:r>
          </a:p>
          <a:p>
            <a:pPr marL="457200" indent="-457200">
              <a:lnSpc>
                <a:spcPct val="100000"/>
              </a:lnSpc>
              <a:spcBef>
                <a:spcPts val="0"/>
              </a:spcBef>
              <a:spcAft>
                <a:spcPts val="1800"/>
              </a:spcAft>
              <a:buClr>
                <a:schemeClr val="tx1"/>
              </a:buClr>
            </a:pPr>
            <a:r>
              <a:rPr lang="en-US" sz="3000" b="1" dirty="0">
                <a:solidFill>
                  <a:srgbClr val="0070C0"/>
                </a:solidFill>
              </a:rPr>
              <a:t>Do</a:t>
            </a:r>
            <a:r>
              <a:rPr lang="en-US" sz="3000" dirty="0">
                <a:solidFill>
                  <a:schemeClr val="tx1"/>
                </a:solidFill>
              </a:rPr>
              <a:t> include explanations that are relevant to the recommendation of denial. </a:t>
            </a:r>
          </a:p>
          <a:p>
            <a:pPr marL="457200" indent="-457200">
              <a:lnSpc>
                <a:spcPct val="100000"/>
              </a:lnSpc>
              <a:spcBef>
                <a:spcPts val="0"/>
              </a:spcBef>
              <a:spcAft>
                <a:spcPts val="1800"/>
              </a:spcAft>
              <a:buClr>
                <a:schemeClr val="tx1"/>
              </a:buClr>
            </a:pPr>
            <a:r>
              <a:rPr lang="en-US" sz="3000" dirty="0">
                <a:solidFill>
                  <a:schemeClr val="tx1"/>
                </a:solidFill>
              </a:rPr>
              <a:t>Do</a:t>
            </a:r>
            <a:r>
              <a:rPr lang="en-US" sz="3000" dirty="0"/>
              <a:t> </a:t>
            </a:r>
            <a:r>
              <a:rPr lang="en-US" sz="3000" b="1" dirty="0">
                <a:solidFill>
                  <a:srgbClr val="C00000"/>
                </a:solidFill>
              </a:rPr>
              <a:t>NOT</a:t>
            </a:r>
            <a:r>
              <a:rPr lang="en-US" sz="3000" dirty="0">
                <a:solidFill>
                  <a:srgbClr val="FF0000"/>
                </a:solidFill>
              </a:rPr>
              <a:t> </a:t>
            </a:r>
            <a:r>
              <a:rPr lang="en-US" sz="3000" dirty="0">
                <a:solidFill>
                  <a:schemeClr val="tx1"/>
                </a:solidFill>
              </a:rPr>
              <a:t>add to or embellish the items in any way, such as including information from the records.</a:t>
            </a:r>
          </a:p>
          <a:p>
            <a:pPr>
              <a:spcBef>
                <a:spcPts val="0"/>
              </a:spcBef>
              <a:spcAft>
                <a:spcPts val="1800"/>
              </a:spcAft>
            </a:pPr>
            <a:endParaRPr lang="en-US" sz="3000" dirty="0"/>
          </a:p>
        </p:txBody>
      </p:sp>
      <p:sp>
        <p:nvSpPr>
          <p:cNvPr id="5" name="Title 6">
            <a:extLst>
              <a:ext uri="{FF2B5EF4-FFF2-40B4-BE49-F238E27FC236}">
                <a16:creationId xmlns:a16="http://schemas.microsoft.com/office/drawing/2014/main" id="{98004CB9-D080-294D-1E8A-90D3C80E5A12}"/>
              </a:ext>
            </a:extLst>
          </p:cNvPr>
          <p:cNvSpPr txBox="1">
            <a:spLocks/>
          </p:cNvSpPr>
          <p:nvPr/>
        </p:nvSpPr>
        <p:spPr>
          <a:xfrm>
            <a:off x="1206408" y="738650"/>
            <a:ext cx="9779182" cy="806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b="0" dirty="0">
                <a:solidFill>
                  <a:schemeClr val="accent1">
                    <a:lumMod val="50000"/>
                  </a:schemeClr>
                </a:solidFill>
              </a:rPr>
              <a:t>Question 1A: ETA 653 Health Questionnaire</a:t>
            </a:r>
          </a:p>
        </p:txBody>
      </p:sp>
      <p:sp>
        <p:nvSpPr>
          <p:cNvPr id="6" name="Rounded Rectangle 5">
            <a:extLst>
              <a:ext uri="{FF2B5EF4-FFF2-40B4-BE49-F238E27FC236}">
                <a16:creationId xmlns:a16="http://schemas.microsoft.com/office/drawing/2014/main" id="{B2F27488-1EB0-C43A-E4B4-CD28851C1F1B}"/>
              </a:ext>
            </a:extLst>
          </p:cNvPr>
          <p:cNvSpPr/>
          <p:nvPr/>
        </p:nvSpPr>
        <p:spPr>
          <a:xfrm>
            <a:off x="2045747" y="1567258"/>
            <a:ext cx="8100501" cy="612934"/>
          </a:xfrm>
          <a:prstGeom prst="roundRect">
            <a:avLst/>
          </a:prstGeom>
          <a:solidFill>
            <a:schemeClr val="accent1">
              <a:lumMod val="20000"/>
              <a:lumOff val="80000"/>
            </a:schemeClr>
          </a:solidFill>
          <a:ln w="28575">
            <a:solidFill>
              <a:schemeClr val="tx2"/>
            </a:solidFill>
          </a:ln>
        </p:spPr>
        <p:txBody>
          <a:bodyPr wrap="square">
            <a:spAutoFit/>
          </a:bodyPr>
          <a:lstStyle/>
          <a:p>
            <a:pPr algn="ctr">
              <a:spcAft>
                <a:spcPts val="1000"/>
              </a:spcAft>
            </a:pPr>
            <a:r>
              <a:rPr lang="en-US" sz="3000" dirty="0">
                <a:solidFill>
                  <a:srgbClr val="0070C0"/>
                </a:solidFill>
              </a:rPr>
              <a:t>Just list the items </a:t>
            </a:r>
            <a:r>
              <a:rPr lang="en-US" sz="3000" b="1" dirty="0">
                <a:solidFill>
                  <a:srgbClr val="0070C0"/>
                </a:solidFill>
              </a:rPr>
              <a:t>as they are</a:t>
            </a:r>
            <a:endParaRPr lang="en-US" sz="3000" dirty="0">
              <a:solidFill>
                <a:srgbClr val="0070C0"/>
              </a:solidFill>
            </a:endParaRPr>
          </a:p>
        </p:txBody>
      </p:sp>
    </p:spTree>
    <p:extLst>
      <p:ext uri="{BB962C8B-B14F-4D97-AF65-F5344CB8AC3E}">
        <p14:creationId xmlns:p14="http://schemas.microsoft.com/office/powerpoint/2010/main" val="4144405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27</a:t>
            </a:fld>
            <a:endParaRPr lang="en-US" dirty="0"/>
          </a:p>
        </p:txBody>
      </p:sp>
      <p:graphicFrame>
        <p:nvGraphicFramePr>
          <p:cNvPr id="16" name="Table 15">
            <a:extLst>
              <a:ext uri="{FF2B5EF4-FFF2-40B4-BE49-F238E27FC236}">
                <a16:creationId xmlns:a16="http://schemas.microsoft.com/office/drawing/2014/main" id="{5D57DA04-E015-B70A-C5E4-74488D817D71}"/>
              </a:ext>
            </a:extLst>
          </p:cNvPr>
          <p:cNvGraphicFramePr>
            <a:graphicFrameLocks noGrp="1"/>
          </p:cNvGraphicFramePr>
          <p:nvPr>
            <p:extLst>
              <p:ext uri="{D42A27DB-BD31-4B8C-83A1-F6EECF244321}">
                <p14:modId xmlns:p14="http://schemas.microsoft.com/office/powerpoint/2010/main" val="2335614670"/>
              </p:ext>
            </p:extLst>
          </p:nvPr>
        </p:nvGraphicFramePr>
        <p:xfrm>
          <a:off x="1280416" y="1276098"/>
          <a:ext cx="9631167" cy="5202839"/>
        </p:xfrm>
        <a:graphic>
          <a:graphicData uri="http://schemas.openxmlformats.org/drawingml/2006/table">
            <a:tbl>
              <a:tblPr firstRow="1" firstCol="1" bandRow="1"/>
              <a:tblGrid>
                <a:gridCol w="9631167">
                  <a:extLst>
                    <a:ext uri="{9D8B030D-6E8A-4147-A177-3AD203B41FA5}">
                      <a16:colId xmlns:a16="http://schemas.microsoft.com/office/drawing/2014/main" val="2475315693"/>
                    </a:ext>
                  </a:extLst>
                </a:gridCol>
              </a:tblGrid>
              <a:tr h="364079">
                <a:tc>
                  <a:txBody>
                    <a:bodyPr/>
                    <a:lstStyle/>
                    <a:p>
                      <a:pPr marL="0" marR="0">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 Complete if APPLICANT.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25482936"/>
                  </a:ext>
                </a:extLst>
              </a:tr>
              <a:tr h="579682">
                <a:tc>
                  <a:txBody>
                    <a:bodyPr/>
                    <a:lstStyle/>
                    <a:p>
                      <a:pPr marL="0" marR="0">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What is the applicant’s history and present functioning to support statement of health care needs?  Complete sections below.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39644795"/>
                  </a:ext>
                </a:extLst>
              </a:tr>
              <a:tr h="418598">
                <a:tc>
                  <a:txBody>
                    <a:bodyPr/>
                    <a:lstStyle/>
                    <a:p>
                      <a:pPr marL="0" marR="0">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ETA 653: (</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list affirmative responses and explanations provided on ETA 653 only)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14397132"/>
                  </a:ext>
                </a:extLst>
              </a:tr>
              <a:tr h="3487523">
                <a:tc>
                  <a:txBody>
                    <a:bodyPr/>
                    <a:lstStyle/>
                    <a:p>
                      <a:pPr marL="285750" lvl="0" indent="-285750">
                        <a:spcAft>
                          <a:spcPts val="600"/>
                        </a:spcAft>
                        <a:buFont typeface="Arial" panose="020B0604020202020204" pitchFamily="34" charset="0"/>
                        <a:buChar char="•"/>
                      </a:pPr>
                      <a:r>
                        <a:rPr lang="en-US" sz="19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Has been prescribed medication </a:t>
                      </a:r>
                      <a:r>
                        <a:rPr lang="en-US" sz="1900" i="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(Zyprexa 2.5 mg twice daily, hydroxyzine 50 mg as needed every 6 hours, trazodone 100 mg at bedtime)</a:t>
                      </a:r>
                      <a:endParaRPr lang="en-US" sz="1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lvl="0" indent="-285750">
                        <a:spcAft>
                          <a:spcPts val="600"/>
                        </a:spcAft>
                        <a:buFont typeface="Arial" panose="020B0604020202020204" pitchFamily="34" charset="0"/>
                        <a:buChar char="•"/>
                      </a:pPr>
                      <a:r>
                        <a:rPr lang="en-US" sz="19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Is still taking medications listed above</a:t>
                      </a:r>
                    </a:p>
                    <a:p>
                      <a:pPr marL="284163" marR="167005" lvl="0" indent="-284163">
                        <a:spcBef>
                          <a:spcPts val="100"/>
                        </a:spcBef>
                        <a:spcAft>
                          <a:spcPts val="600"/>
                        </a:spcAft>
                        <a:buFont typeface="Arial" panose="020B0604020202020204" pitchFamily="34" charset="0"/>
                        <a:buChar char="•"/>
                      </a:pPr>
                      <a:r>
                        <a:rPr lang="en-US" sz="1900" b="1" dirty="0">
                          <a:effectLst/>
                          <a:latin typeface="Calibri" panose="020F0502020204030204" pitchFamily="34" charset="0"/>
                          <a:ea typeface="Calibri" panose="020F0502020204030204" pitchFamily="34" charset="0"/>
                          <a:cs typeface="Calibri" panose="020F0502020204030204" pitchFamily="34" charset="0"/>
                        </a:rPr>
                        <a:t>Sees a counselor for a mental health issue, weekly </a:t>
                      </a:r>
                      <a:r>
                        <a:rPr lang="en-US" sz="1900" i="1" dirty="0">
                          <a:effectLst/>
                          <a:latin typeface="Calibri" panose="020F0502020204030204" pitchFamily="34" charset="0"/>
                          <a:ea typeface="Calibri" panose="020F0502020204030204" pitchFamily="34" charset="0"/>
                          <a:cs typeface="Calibri" panose="020F0502020204030204" pitchFamily="34" charset="0"/>
                        </a:rPr>
                        <a:t>(Sees</a:t>
                      </a:r>
                      <a:r>
                        <a:rPr lang="en-US" sz="1900" i="1" spc="-15" dirty="0">
                          <a:effectLst/>
                          <a:latin typeface="Calibri" panose="020F0502020204030204" pitchFamily="34" charset="0"/>
                          <a:ea typeface="Calibri" panose="020F0502020204030204" pitchFamily="34" charset="0"/>
                          <a:cs typeface="Calibri" panose="020F0502020204030204" pitchFamily="34" charset="0"/>
                        </a:rPr>
                        <a:t> </a:t>
                      </a:r>
                      <a:r>
                        <a:rPr lang="en-US" sz="1900" i="1" dirty="0">
                          <a:effectLst/>
                          <a:latin typeface="Calibri" panose="020F0502020204030204" pitchFamily="34" charset="0"/>
                          <a:ea typeface="Calibri" panose="020F0502020204030204" pitchFamily="34" charset="0"/>
                          <a:cs typeface="Calibri" panose="020F0502020204030204" pitchFamily="34" charset="0"/>
                        </a:rPr>
                        <a:t>counselor</a:t>
                      </a:r>
                      <a:r>
                        <a:rPr lang="en-US" sz="1900" i="1" spc="-15" dirty="0">
                          <a:effectLst/>
                          <a:latin typeface="Calibri" panose="020F0502020204030204" pitchFamily="34" charset="0"/>
                          <a:ea typeface="Calibri" panose="020F0502020204030204" pitchFamily="34" charset="0"/>
                          <a:cs typeface="Calibri" panose="020F0502020204030204" pitchFamily="34" charset="0"/>
                        </a:rPr>
                        <a:t> </a:t>
                      </a:r>
                      <a:r>
                        <a:rPr lang="en-US" sz="1900" i="1" dirty="0">
                          <a:effectLst/>
                          <a:latin typeface="Calibri" panose="020F0502020204030204" pitchFamily="34" charset="0"/>
                          <a:ea typeface="Calibri" panose="020F0502020204030204" pitchFamily="34" charset="0"/>
                          <a:cs typeface="Calibri" panose="020F0502020204030204" pitchFamily="34" charset="0"/>
                        </a:rPr>
                        <a:t>“Jackie”</a:t>
                      </a:r>
                      <a:r>
                        <a:rPr lang="en-US" sz="1900" i="1" spc="-15" dirty="0">
                          <a:effectLst/>
                          <a:latin typeface="Calibri" panose="020F0502020204030204" pitchFamily="34" charset="0"/>
                          <a:ea typeface="Calibri" panose="020F0502020204030204" pitchFamily="34" charset="0"/>
                          <a:cs typeface="Calibri" panose="020F0502020204030204" pitchFamily="34" charset="0"/>
                        </a:rPr>
                        <a:t> </a:t>
                      </a:r>
                      <a:r>
                        <a:rPr lang="en-US" sz="1900" i="1" dirty="0">
                          <a:effectLst/>
                          <a:latin typeface="Calibri" panose="020F0502020204030204" pitchFamily="34" charset="0"/>
                          <a:ea typeface="Calibri" panose="020F0502020204030204" pitchFamily="34" charset="0"/>
                          <a:cs typeface="Calibri" panose="020F0502020204030204" pitchFamily="34" charset="0"/>
                        </a:rPr>
                        <a:t>at</a:t>
                      </a:r>
                      <a:r>
                        <a:rPr lang="en-US" sz="1900" i="1" spc="-15" dirty="0">
                          <a:effectLst/>
                          <a:latin typeface="Calibri" panose="020F0502020204030204" pitchFamily="34" charset="0"/>
                          <a:ea typeface="Calibri" panose="020F0502020204030204" pitchFamily="34" charset="0"/>
                          <a:cs typeface="Calibri" panose="020F0502020204030204" pitchFamily="34" charset="0"/>
                        </a:rPr>
                        <a:t> </a:t>
                      </a:r>
                      <a:r>
                        <a:rPr lang="en-US" sz="1900" i="1" dirty="0">
                          <a:effectLst/>
                          <a:latin typeface="Calibri" panose="020F0502020204030204" pitchFamily="34" charset="0"/>
                          <a:ea typeface="Calibri" panose="020F0502020204030204" pitchFamily="34" charset="0"/>
                          <a:cs typeface="Calibri" panose="020F0502020204030204" pitchFamily="34" charset="0"/>
                        </a:rPr>
                        <a:t>Meridian</a:t>
                      </a:r>
                      <a:r>
                        <a:rPr lang="en-US" sz="1900" i="1" spc="-15" dirty="0">
                          <a:effectLst/>
                          <a:latin typeface="Calibri" panose="020F0502020204030204" pitchFamily="34" charset="0"/>
                          <a:ea typeface="Calibri" panose="020F0502020204030204" pitchFamily="34" charset="0"/>
                          <a:cs typeface="Calibri" panose="020F0502020204030204" pitchFamily="34" charset="0"/>
                        </a:rPr>
                        <a:t> </a:t>
                      </a:r>
                      <a:r>
                        <a:rPr lang="en-US" sz="1900" i="1" dirty="0">
                          <a:effectLst/>
                          <a:latin typeface="Calibri" panose="020F0502020204030204" pitchFamily="34" charset="0"/>
                          <a:ea typeface="Calibri" panose="020F0502020204030204" pitchFamily="34" charset="0"/>
                          <a:cs typeface="Calibri" panose="020F0502020204030204" pitchFamily="34" charset="0"/>
                        </a:rPr>
                        <a:t>Behavioral Health every 2-3 weeks)</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p>
                      <a:pPr marL="284163" marR="167005" lvl="0" indent="-284163">
                        <a:spcBef>
                          <a:spcPts val="100"/>
                        </a:spcBef>
                        <a:spcAft>
                          <a:spcPts val="600"/>
                        </a:spcAft>
                        <a:buFont typeface="Arial" panose="020B0604020202020204" pitchFamily="34" charset="0"/>
                        <a:buChar char="•"/>
                      </a:pPr>
                      <a:r>
                        <a:rPr lang="en-US" sz="1900" b="1" dirty="0">
                          <a:effectLst/>
                          <a:latin typeface="Calibri" panose="020F0502020204030204" pitchFamily="34" charset="0"/>
                          <a:ea typeface="Calibri" panose="020F0502020204030204" pitchFamily="34" charset="0"/>
                          <a:cs typeface="Calibri" panose="020F0502020204030204" pitchFamily="34" charset="0"/>
                        </a:rPr>
                        <a:t>Behavioral and Mental Health Conditions: </a:t>
                      </a:r>
                    </a:p>
                    <a:p>
                      <a:pPr marL="742950" marR="167005" lvl="1" indent="-285750">
                        <a:spcBef>
                          <a:spcPts val="100"/>
                        </a:spcBef>
                        <a:spcAft>
                          <a:spcPts val="0"/>
                        </a:spcAft>
                        <a:buFont typeface="Courier New" panose="02070309020205020404" pitchFamily="49" charset="0"/>
                        <a:buChar char="o"/>
                      </a:pPr>
                      <a:r>
                        <a:rPr lang="en-US" sz="1900" dirty="0">
                          <a:effectLst/>
                          <a:latin typeface="Calibri" panose="020F0502020204030204" pitchFamily="34" charset="0"/>
                          <a:ea typeface="Calibri" panose="020F0502020204030204" pitchFamily="34" charset="0"/>
                          <a:cs typeface="Calibri" panose="020F0502020204030204" pitchFamily="34" charset="0"/>
                        </a:rPr>
                        <a:t>Anxiety </a:t>
                      </a:r>
                    </a:p>
                    <a:p>
                      <a:pPr marL="742950" marR="167005" lvl="1" indent="-285750">
                        <a:spcBef>
                          <a:spcPts val="100"/>
                        </a:spcBef>
                        <a:spcAft>
                          <a:spcPts val="0"/>
                        </a:spcAft>
                        <a:buFont typeface="Courier New" panose="02070309020205020404" pitchFamily="49" charset="0"/>
                        <a:buChar char="o"/>
                      </a:pPr>
                      <a:r>
                        <a:rPr lang="en-US" sz="1900" dirty="0">
                          <a:effectLst/>
                          <a:latin typeface="Calibri" panose="020F0502020204030204" pitchFamily="34" charset="0"/>
                          <a:ea typeface="Calibri" panose="020F0502020204030204" pitchFamily="34" charset="0"/>
                          <a:cs typeface="Calibri" panose="020F0502020204030204" pitchFamily="34" charset="0"/>
                        </a:rPr>
                        <a:t>Attention Deficit/Hyperactivity Disorder (ADD or AD/HD)</a:t>
                      </a:r>
                      <a:r>
                        <a:rPr lang="en-US" sz="1900" i="1" dirty="0">
                          <a:effectLst/>
                          <a:latin typeface="Calibri" panose="020F0502020204030204" pitchFamily="34" charset="0"/>
                          <a:ea typeface="Calibri" panose="020F0502020204030204" pitchFamily="34"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p>
                      <a:pPr marL="742950" marR="167005" lvl="1" indent="-285750">
                        <a:spcBef>
                          <a:spcPts val="100"/>
                        </a:spcBef>
                        <a:spcAft>
                          <a:spcPts val="0"/>
                        </a:spcAft>
                        <a:buFont typeface="Courier New" panose="02070309020205020404" pitchFamily="49" charset="0"/>
                        <a:buChar char="o"/>
                      </a:pPr>
                      <a:r>
                        <a:rPr lang="en-US" sz="1900" dirty="0">
                          <a:effectLst/>
                          <a:latin typeface="Calibri" panose="020F0502020204030204" pitchFamily="34" charset="0"/>
                          <a:ea typeface="Calibri" panose="020F0502020204030204" pitchFamily="34" charset="0"/>
                          <a:cs typeface="Calibri" panose="020F0502020204030204" pitchFamily="34" charset="0"/>
                        </a:rPr>
                        <a:t>Bipolar Disorder</a:t>
                      </a:r>
                    </a:p>
                    <a:p>
                      <a:pPr marL="695325" marR="167005">
                        <a:spcBef>
                          <a:spcPts val="100"/>
                        </a:spcBef>
                        <a:spcAft>
                          <a:spcPts val="0"/>
                        </a:spcAft>
                      </a:pPr>
                      <a:r>
                        <a:rPr lang="en-US" sz="1900" i="1" dirty="0">
                          <a:effectLst/>
                          <a:latin typeface="Calibri" panose="020F0502020204030204" pitchFamily="34" charset="0"/>
                          <a:ea typeface="Calibri" panose="020F0502020204030204" pitchFamily="34" charset="0"/>
                          <a:cs typeface="Calibri" panose="020F0502020204030204" pitchFamily="34" charset="0"/>
                        </a:rPr>
                        <a:t>(Anxiety and Bipolar Disorder were diagnosed during hospitalization in 2023. ADHD diagnosed in elementary school, does not take any medications for this.)</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endParaRPr lang="en-US" sz="1800" kern="1200" dirty="0">
                        <a:solidFill>
                          <a:schemeClr val="tx1"/>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42041126"/>
                  </a:ext>
                </a:extLst>
              </a:tr>
            </a:tbl>
          </a:graphicData>
        </a:graphic>
      </p:graphicFrame>
      <p:sp>
        <p:nvSpPr>
          <p:cNvPr id="3" name="Rectangle 2">
            <a:extLst>
              <a:ext uri="{FF2B5EF4-FFF2-40B4-BE49-F238E27FC236}">
                <a16:creationId xmlns:a16="http://schemas.microsoft.com/office/drawing/2014/main" id="{43C82C6A-DF8E-F44C-DE27-B59A7724F804}"/>
              </a:ext>
            </a:extLst>
          </p:cNvPr>
          <p:cNvSpPr/>
          <p:nvPr/>
        </p:nvSpPr>
        <p:spPr>
          <a:xfrm>
            <a:off x="304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0D533120-91AA-59B4-091D-40F9ECB2DF94}"/>
              </a:ext>
            </a:extLst>
          </p:cNvPr>
          <p:cNvSpPr/>
          <p:nvPr/>
        </p:nvSpPr>
        <p:spPr>
          <a:xfrm>
            <a:off x="11353800" y="0"/>
            <a:ext cx="914400" cy="6858000"/>
          </a:xfrm>
          <a:prstGeom prst="rect">
            <a:avLst/>
          </a:prstGeom>
          <a:solidFill>
            <a:srgbClr val="B0C5D8">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CAFB7659-E3DB-31CB-D2E5-11365C15BA0B}"/>
              </a:ext>
            </a:extLst>
          </p:cNvPr>
          <p:cNvSpPr txBox="1">
            <a:spLocks/>
          </p:cNvSpPr>
          <p:nvPr/>
        </p:nvSpPr>
        <p:spPr>
          <a:xfrm>
            <a:off x="1245535" y="328374"/>
            <a:ext cx="9631166"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rPr>
              <a:t>ETA 653 Example</a:t>
            </a:r>
          </a:p>
        </p:txBody>
      </p:sp>
    </p:spTree>
    <p:extLst>
      <p:ext uri="{BB962C8B-B14F-4D97-AF65-F5344CB8AC3E}">
        <p14:creationId xmlns:p14="http://schemas.microsoft.com/office/powerpoint/2010/main" val="2849092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B172928A-9B9C-705E-16BC-BF70E38D5689}"/>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28</a:t>
            </a:fld>
            <a:endParaRPr lang="en-US" dirty="0"/>
          </a:p>
        </p:txBody>
      </p:sp>
      <p:sp>
        <p:nvSpPr>
          <p:cNvPr id="11" name="Title 6">
            <a:extLst>
              <a:ext uri="{FF2B5EF4-FFF2-40B4-BE49-F238E27FC236}">
                <a16:creationId xmlns:a16="http://schemas.microsoft.com/office/drawing/2014/main" id="{2719532C-C169-5C47-9B9E-B76410DDD033}"/>
              </a:ext>
            </a:extLst>
          </p:cNvPr>
          <p:cNvSpPr>
            <a:spLocks noGrp="1"/>
          </p:cNvSpPr>
          <p:nvPr>
            <p:ph type="title" idx="4294967295"/>
          </p:nvPr>
        </p:nvSpPr>
        <p:spPr>
          <a:xfrm>
            <a:off x="1070513" y="628612"/>
            <a:ext cx="9780588" cy="748613"/>
          </a:xfrm>
        </p:spPr>
        <p:txBody>
          <a:bodyPr vert="horz" lIns="91440" tIns="45720" rIns="91440" bIns="45720" rtlCol="0" anchor="ctr">
            <a:normAutofit/>
          </a:bodyPr>
          <a:lstStyle/>
          <a:p>
            <a:pPr algn="ctr"/>
            <a:r>
              <a:rPr lang="en-US" sz="4000" b="0" kern="1200" dirty="0">
                <a:solidFill>
                  <a:schemeClr val="accent1">
                    <a:lumMod val="50000"/>
                  </a:schemeClr>
                </a:solidFill>
                <a:latin typeface="+mj-lt"/>
                <a:ea typeface="+mj-ea"/>
                <a:cs typeface="+mj-cs"/>
              </a:rPr>
              <a:t>Applicant File Review Summary</a:t>
            </a:r>
            <a:endParaRPr lang="en-US" sz="2700" b="0" kern="1200" dirty="0">
              <a:solidFill>
                <a:schemeClr val="accent1">
                  <a:lumMod val="50000"/>
                </a:schemeClr>
              </a:solidFill>
              <a:latin typeface="+mj-lt"/>
              <a:ea typeface="+mj-ea"/>
              <a:cs typeface="+mj-cs"/>
            </a:endParaRPr>
          </a:p>
        </p:txBody>
      </p:sp>
      <p:sp>
        <p:nvSpPr>
          <p:cNvPr id="4" name="TextBox 3">
            <a:extLst>
              <a:ext uri="{FF2B5EF4-FFF2-40B4-BE49-F238E27FC236}">
                <a16:creationId xmlns:a16="http://schemas.microsoft.com/office/drawing/2014/main" id="{101F538B-AF35-937F-F253-388B002A3645}"/>
              </a:ext>
            </a:extLst>
          </p:cNvPr>
          <p:cNvSpPr txBox="1"/>
          <p:nvPr/>
        </p:nvSpPr>
        <p:spPr>
          <a:xfrm>
            <a:off x="2087126" y="3553525"/>
            <a:ext cx="9424328" cy="2334699"/>
          </a:xfrm>
          <a:prstGeom prst="rect">
            <a:avLst/>
          </a:prstGeom>
          <a:noFill/>
        </p:spPr>
        <p:txBody>
          <a:bodyPr wrap="square">
            <a:noAutofit/>
          </a:bodyPr>
          <a:lstStyle/>
          <a:p>
            <a:pPr marL="342900" marR="0" lvl="0" indent="-342900">
              <a:spcBef>
                <a:spcPts val="0"/>
              </a:spcBef>
              <a:spcAft>
                <a:spcPts val="600"/>
              </a:spcAft>
              <a:buSzPct val="120000"/>
              <a:buFont typeface="Arial" panose="020B0604020202020204" pitchFamily="34" charset="0"/>
              <a:buChar char="•"/>
            </a:pPr>
            <a:r>
              <a:rPr lang="en-US" sz="2000" dirty="0">
                <a:effectLst/>
                <a:ea typeface="Times New Roman" panose="02020603050405020304" pitchFamily="18" charset="0"/>
              </a:rPr>
              <a:t>Medical records</a:t>
            </a:r>
            <a:endParaRPr lang="en-US" sz="2000" dirty="0">
              <a:ea typeface="Times New Roman" panose="02020603050405020304" pitchFamily="18" charset="0"/>
            </a:endParaRPr>
          </a:p>
          <a:p>
            <a:pPr marL="342900" marR="0" lvl="0" indent="-342900">
              <a:spcBef>
                <a:spcPts val="0"/>
              </a:spcBef>
              <a:spcAft>
                <a:spcPts val="600"/>
              </a:spcAft>
              <a:buSzPct val="120000"/>
              <a:buFont typeface="Arial" panose="020B0604020202020204" pitchFamily="34" charset="0"/>
              <a:buChar char="•"/>
            </a:pPr>
            <a:r>
              <a:rPr lang="en-US" sz="2000" dirty="0">
                <a:effectLst/>
                <a:ea typeface="Times New Roman" panose="02020603050405020304" pitchFamily="18" charset="0"/>
              </a:rPr>
              <a:t>Mental health records</a:t>
            </a:r>
          </a:p>
          <a:p>
            <a:pPr marL="342900" marR="0" lvl="0" indent="-342900">
              <a:spcBef>
                <a:spcPts val="0"/>
              </a:spcBef>
              <a:spcAft>
                <a:spcPts val="600"/>
              </a:spcAft>
              <a:buSzPct val="120000"/>
              <a:buFont typeface="Arial" panose="020B0604020202020204" pitchFamily="34" charset="0"/>
              <a:buChar char="•"/>
            </a:pPr>
            <a:r>
              <a:rPr lang="en-US" sz="2000" dirty="0">
                <a:effectLst/>
                <a:ea typeface="Times New Roman" panose="02020603050405020304" pitchFamily="18" charset="0"/>
              </a:rPr>
              <a:t>School disability documents (IEP, 504 Plan, Behavior Intervention Plans, etc.)</a:t>
            </a:r>
          </a:p>
        </p:txBody>
      </p:sp>
      <p:sp>
        <p:nvSpPr>
          <p:cNvPr id="9" name="TextBox 8">
            <a:extLst>
              <a:ext uri="{FF2B5EF4-FFF2-40B4-BE49-F238E27FC236}">
                <a16:creationId xmlns:a16="http://schemas.microsoft.com/office/drawing/2014/main" id="{5DDEF266-FB6B-EB12-00E9-59821EF822BB}"/>
              </a:ext>
            </a:extLst>
          </p:cNvPr>
          <p:cNvSpPr txBox="1"/>
          <p:nvPr/>
        </p:nvSpPr>
        <p:spPr>
          <a:xfrm>
            <a:off x="1340899" y="1002919"/>
            <a:ext cx="9779178" cy="2964027"/>
          </a:xfrm>
          <a:prstGeom prst="rect">
            <a:avLst/>
          </a:prstGeom>
          <a:noFill/>
        </p:spPr>
        <p:txBody>
          <a:bodyPr wrap="square" anchor="ctr">
            <a:noAutofit/>
          </a:bodyPr>
          <a:lstStyle/>
          <a:p>
            <a:pPr marL="358775" marR="0" lvl="1" indent="-342900">
              <a:lnSpc>
                <a:spcPct val="110000"/>
              </a:lnSpc>
              <a:spcBef>
                <a:spcPts val="0"/>
              </a:spcBef>
              <a:spcAft>
                <a:spcPts val="600"/>
              </a:spcAft>
              <a:buFont typeface="Arial" panose="020B0604020202020204" pitchFamily="34" charset="0"/>
              <a:buChar char="•"/>
            </a:pPr>
            <a:r>
              <a:rPr lang="en-US" sz="2400" dirty="0">
                <a:ea typeface="Times New Roman" panose="02020603050405020304" pitchFamily="18" charset="0"/>
              </a:rPr>
              <a:t>Review all medical records and non-health disability documents in the e-folder. </a:t>
            </a:r>
          </a:p>
          <a:p>
            <a:pPr marL="358775" marR="0" lvl="1" indent="-342900">
              <a:lnSpc>
                <a:spcPct val="110000"/>
              </a:lnSpc>
              <a:spcBef>
                <a:spcPts val="0"/>
              </a:spcBef>
              <a:buFont typeface="Arial" panose="020B0604020202020204" pitchFamily="34" charset="0"/>
              <a:buChar char="•"/>
            </a:pPr>
            <a:r>
              <a:rPr lang="en-US" sz="2400" b="1" dirty="0">
                <a:solidFill>
                  <a:srgbClr val="0070C0"/>
                </a:solidFill>
                <a:ea typeface="Times New Roman" panose="02020603050405020304" pitchFamily="18" charset="0"/>
              </a:rPr>
              <a:t>Only s</a:t>
            </a:r>
            <a:r>
              <a:rPr lang="en-US" sz="2400" b="1" dirty="0">
                <a:solidFill>
                  <a:srgbClr val="0070C0"/>
                </a:solidFill>
                <a:effectLst/>
                <a:ea typeface="Times New Roman" panose="02020603050405020304" pitchFamily="18" charset="0"/>
              </a:rPr>
              <a:t>ummarize those records that are recent (last 12 months) and relevant in supporting the recommendation of denial. </a:t>
            </a:r>
          </a:p>
          <a:p>
            <a:pPr marL="473075" lvl="2">
              <a:lnSpc>
                <a:spcPct val="110000"/>
              </a:lnSpc>
            </a:pPr>
            <a:r>
              <a:rPr lang="en-US" sz="2000" dirty="0">
                <a:effectLst/>
                <a:ea typeface="Times New Roman" panose="02020603050405020304" pitchFamily="18" charset="0"/>
              </a:rPr>
              <a:t>These may include:</a:t>
            </a:r>
          </a:p>
        </p:txBody>
      </p:sp>
      <p:sp>
        <p:nvSpPr>
          <p:cNvPr id="16" name="TextBox 15">
            <a:extLst>
              <a:ext uri="{FF2B5EF4-FFF2-40B4-BE49-F238E27FC236}">
                <a16:creationId xmlns:a16="http://schemas.microsoft.com/office/drawing/2014/main" id="{2A559A25-09EA-BB6D-2FE6-0BF6CEDB13AA}"/>
              </a:ext>
            </a:extLst>
          </p:cNvPr>
          <p:cNvSpPr txBox="1"/>
          <p:nvPr/>
        </p:nvSpPr>
        <p:spPr>
          <a:xfrm>
            <a:off x="1109615" y="4894222"/>
            <a:ext cx="10244185" cy="1202315"/>
          </a:xfrm>
          <a:prstGeom prst="roundRect">
            <a:avLst/>
          </a:prstGeom>
          <a:solidFill>
            <a:srgbClr val="D2CAE5"/>
          </a:solidFill>
          <a:ln w="28575">
            <a:solidFill>
              <a:schemeClr val="tx1"/>
            </a:solidFill>
          </a:ln>
        </p:spPr>
        <p:txBody>
          <a:bodyPr wrap="square" bIns="0">
            <a:spAutoFit/>
          </a:bodyPr>
          <a:lstStyle/>
          <a:p>
            <a:pPr marL="15875" marR="0" indent="-15875" algn="ctr">
              <a:lnSpc>
                <a:spcPct val="105000"/>
              </a:lnSpc>
              <a:spcBef>
                <a:spcPts val="0"/>
              </a:spcBef>
              <a:spcAft>
                <a:spcPts val="600"/>
              </a:spcAft>
            </a:pPr>
            <a:r>
              <a:rPr lang="en-US" sz="1900" dirty="0">
                <a:solidFill>
                  <a:srgbClr val="000000"/>
                </a:solidFill>
                <a:effectLst/>
                <a:latin typeface="Calibri" panose="020F0502020204030204" pitchFamily="34" charset="0"/>
                <a:ea typeface="Times New Roman" panose="02020603050405020304" pitchFamily="18" charset="0"/>
              </a:rPr>
              <a:t>Just list all other other documents that </a:t>
            </a:r>
            <a:r>
              <a:rPr lang="en-US" sz="1900" b="1" u="sng" dirty="0">
                <a:solidFill>
                  <a:srgbClr val="C00000"/>
                </a:solidFill>
                <a:effectLst/>
                <a:latin typeface="Calibri" panose="020F0502020204030204" pitchFamily="34" charset="0"/>
                <a:ea typeface="Times New Roman" panose="02020603050405020304" pitchFamily="18" charset="0"/>
              </a:rPr>
              <a:t>are not</a:t>
            </a:r>
            <a:r>
              <a:rPr lang="en-US" sz="1900" b="1" dirty="0">
                <a:solidFill>
                  <a:srgbClr val="C00000"/>
                </a:solidFill>
                <a:effectLst/>
                <a:latin typeface="Calibri" panose="020F0502020204030204" pitchFamily="34" charset="0"/>
                <a:ea typeface="Times New Roman" panose="02020603050405020304" pitchFamily="18" charset="0"/>
              </a:rPr>
              <a:t> </a:t>
            </a:r>
            <a:r>
              <a:rPr lang="en-US" sz="1900" dirty="0">
                <a:solidFill>
                  <a:srgbClr val="000000"/>
                </a:solidFill>
                <a:effectLst/>
                <a:latin typeface="Calibri" panose="020F0502020204030204" pitchFamily="34" charset="0"/>
                <a:ea typeface="Times New Roman" panose="02020603050405020304" pitchFamily="18" charset="0"/>
              </a:rPr>
              <a:t>recent or relevant to the recommendation of denial.</a:t>
            </a:r>
          </a:p>
          <a:p>
            <a:pPr marL="285750" marR="0" indent="-285750" algn="ctr">
              <a:spcBef>
                <a:spcPts val="0"/>
              </a:spcBef>
              <a:spcAft>
                <a:spcPts val="6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University Behavioral Health records, 6/30/22 to 7/15/22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523875" marR="140970" indent="-285750" algn="ctr">
              <a:spcBef>
                <a:spcPts val="200"/>
              </a:spcBef>
              <a:spcAft>
                <a:spcPts val="0"/>
              </a:spcAft>
              <a:buFont typeface="Arial" panose="020B0604020202020204" pitchFamily="34" charset="0"/>
              <a:buChar char="•"/>
              <a:tabLst>
                <a:tab pos="283845" algn="l"/>
                <a:tab pos="284480" algn="l"/>
              </a:tabLst>
            </a:pPr>
            <a:r>
              <a:rPr lang="en-US" sz="1800" b="1" dirty="0">
                <a:effectLst/>
                <a:latin typeface="Calibri" panose="020F0502020204030204" pitchFamily="34" charset="0"/>
                <a:ea typeface="Calibri" panose="020F0502020204030204" pitchFamily="34" charset="0"/>
                <a:cs typeface="Calibri" panose="020F0502020204030204" pitchFamily="34" charset="0"/>
              </a:rPr>
              <a:t>Jonestown Medical Clinic, primary care provider, 6/1/20 to 2/6/2</a:t>
            </a:r>
            <a:r>
              <a:rPr lang="en-US" sz="1800" b="1" spc="-10" dirty="0">
                <a:effectLst/>
                <a:latin typeface="Calibri" panose="020F0502020204030204" pitchFamily="34" charset="0"/>
                <a:ea typeface="Calibri" panose="020F0502020204030204" pitchFamily="34" charset="0"/>
                <a:cs typeface="Calibri" panose="020F0502020204030204" pitchFamily="34" charset="0"/>
              </a:rPr>
              <a:t>2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C34B01-9862-2D4C-F860-62995A412FB2}"/>
              </a:ext>
            </a:extLst>
          </p:cNvPr>
          <p:cNvSpPr txBox="1"/>
          <p:nvPr/>
        </p:nvSpPr>
        <p:spPr>
          <a:xfrm>
            <a:off x="1622233" y="5376361"/>
            <a:ext cx="1231803" cy="377054"/>
          </a:xfrm>
          <a:prstGeom prst="roundRect">
            <a:avLst/>
          </a:prstGeom>
          <a:noFill/>
          <a:ln w="28575">
            <a:noFill/>
          </a:ln>
        </p:spPr>
        <p:txBody>
          <a:bodyPr wrap="square" bIns="0">
            <a:spAutoFit/>
          </a:bodyPr>
          <a:lstStyle/>
          <a:p>
            <a:pPr marL="15875" marR="0" indent="-15875" algn="ctr">
              <a:lnSpc>
                <a:spcPct val="105000"/>
              </a:lnSpc>
              <a:spcBef>
                <a:spcPts val="0"/>
              </a:spcBef>
              <a:spcAft>
                <a:spcPts val="600"/>
              </a:spcAft>
            </a:pPr>
            <a:r>
              <a:rPr lang="en-US" sz="1900" b="1" dirty="0">
                <a:solidFill>
                  <a:srgbClr val="000000"/>
                </a:solidFill>
                <a:effectLst/>
                <a:latin typeface="Calibri" panose="020F0502020204030204" pitchFamily="34" charset="0"/>
                <a:ea typeface="Times New Roman" panose="02020603050405020304" pitchFamily="18" charset="0"/>
              </a:rPr>
              <a:t>Example: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7361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23CA558-E1A8-2130-D504-C0AD5C075A3D}"/>
              </a:ext>
            </a:extLst>
          </p:cNvPr>
          <p:cNvSpPr/>
          <p:nvPr/>
        </p:nvSpPr>
        <p:spPr>
          <a:xfrm>
            <a:off x="2219682" y="5356345"/>
            <a:ext cx="2362048" cy="15016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C70D63B7-09EB-E3E9-7128-7C56294548F0}"/>
              </a:ext>
            </a:extLst>
          </p:cNvPr>
          <p:cNvGraphicFramePr>
            <a:graphicFrameLocks noGrp="1"/>
          </p:cNvGraphicFramePr>
          <p:nvPr>
            <p:extLst>
              <p:ext uri="{D42A27DB-BD31-4B8C-83A1-F6EECF244321}">
                <p14:modId xmlns:p14="http://schemas.microsoft.com/office/powerpoint/2010/main" val="3875133549"/>
              </p:ext>
            </p:extLst>
          </p:nvPr>
        </p:nvGraphicFramePr>
        <p:xfrm>
          <a:off x="901619" y="907034"/>
          <a:ext cx="10417627" cy="5801741"/>
        </p:xfrm>
        <a:graphic>
          <a:graphicData uri="http://schemas.openxmlformats.org/drawingml/2006/table">
            <a:tbl>
              <a:tblPr firstRow="1" firstCol="1" bandRow="1"/>
              <a:tblGrid>
                <a:gridCol w="5803981">
                  <a:extLst>
                    <a:ext uri="{9D8B030D-6E8A-4147-A177-3AD203B41FA5}">
                      <a16:colId xmlns:a16="http://schemas.microsoft.com/office/drawing/2014/main" val="816879399"/>
                    </a:ext>
                  </a:extLst>
                </a:gridCol>
                <a:gridCol w="4613646">
                  <a:extLst>
                    <a:ext uri="{9D8B030D-6E8A-4147-A177-3AD203B41FA5}">
                      <a16:colId xmlns:a16="http://schemas.microsoft.com/office/drawing/2014/main" val="3404960196"/>
                    </a:ext>
                  </a:extLst>
                </a:gridCol>
              </a:tblGrid>
              <a:tr h="5801741">
                <a:tc>
                  <a:txBody>
                    <a:bodyPr/>
                    <a:lstStyle/>
                    <a:p>
                      <a:pPr marL="0" marR="0" lvl="0" indent="0">
                        <a:lnSpc>
                          <a:spcPct val="90000"/>
                        </a:lnSpc>
                        <a:spcBef>
                          <a:spcPts val="0"/>
                        </a:spcBef>
                        <a:spcAft>
                          <a:spcPts val="0"/>
                        </a:spcAft>
                        <a:buFont typeface="Symbol" pitchFamily="2" charset="2"/>
                        <a:buNone/>
                      </a:pPr>
                      <a:endParaRPr lang="en-US" sz="600" b="1" dirty="0">
                        <a:solidFill>
                          <a:srgbClr val="1327DB"/>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400"/>
                        </a:spcBef>
                        <a:spcAft>
                          <a:spcPts val="1000"/>
                        </a:spcAft>
                        <a:buClr>
                          <a:schemeClr val="tx2"/>
                        </a:buClr>
                        <a:buFont typeface="Wingdings" pitchFamily="2" charset="2"/>
                        <a:buChar char="§"/>
                        <a:tabLst/>
                      </a:pPr>
                      <a:r>
                        <a:rPr lang="en-US" sz="2000" b="1" dirty="0">
                          <a:solidFill>
                            <a:srgbClr val="0070C0"/>
                          </a:solidFill>
                          <a:effectLst/>
                          <a:latin typeface="+mn-lt"/>
                          <a:ea typeface="Times New Roman" panose="02020603050405020304" pitchFamily="18" charset="0"/>
                          <a:cs typeface="Times New Roman" panose="02020603050405020304" pitchFamily="18" charset="0"/>
                        </a:rPr>
                        <a:t>Use bullets</a:t>
                      </a:r>
                      <a:r>
                        <a:rPr lang="en-US" sz="2000" dirty="0">
                          <a:solidFill>
                            <a:srgbClr val="0070C0"/>
                          </a:solidFill>
                          <a:effectLst/>
                          <a:latin typeface="+mn-lt"/>
                          <a:ea typeface="Times New Roman" panose="02020603050405020304" pitchFamily="18" charset="0"/>
                          <a:cs typeface="Times New Roman" panose="02020603050405020304" pitchFamily="18" charset="0"/>
                        </a:rPr>
                        <a:t> </a:t>
                      </a:r>
                      <a:r>
                        <a:rPr lang="en-US" sz="2000" b="0" dirty="0">
                          <a:solidFill>
                            <a:srgbClr val="0070C0"/>
                          </a:solidFill>
                          <a:effectLst/>
                          <a:latin typeface="+mn-lt"/>
                          <a:ea typeface="Times New Roman" panose="02020603050405020304" pitchFamily="18" charset="0"/>
                          <a:cs typeface="Times New Roman" panose="02020603050405020304" pitchFamily="18" charset="0"/>
                        </a:rPr>
                        <a:t>to summarize information</a:t>
                      </a:r>
                      <a:r>
                        <a:rPr lang="en-US" sz="2000" b="1" dirty="0">
                          <a:solidFill>
                            <a:srgbClr val="0070C0"/>
                          </a:solidFill>
                          <a:effectLst/>
                          <a:latin typeface="+mn-lt"/>
                          <a:ea typeface="Times New Roman" panose="02020603050405020304" pitchFamily="18" charset="0"/>
                          <a:cs typeface="Times New Roman" panose="02020603050405020304" pitchFamily="18" charset="0"/>
                        </a:rPr>
                        <a:t>.</a:t>
                      </a:r>
                      <a:endParaRPr lang="en-US" sz="2000" dirty="0">
                        <a:solidFill>
                          <a:srgbClr val="0070C0"/>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0"/>
                        </a:spcBef>
                        <a:spcAft>
                          <a:spcPts val="1000"/>
                        </a:spcAft>
                        <a:buClr>
                          <a:schemeClr val="tx2"/>
                        </a:buClr>
                        <a:buFont typeface="Wingdings" pitchFamily="2" charset="2"/>
                        <a:buChar char="§"/>
                        <a:tabLst/>
                      </a:pPr>
                      <a:r>
                        <a:rPr lang="en-US" sz="2000" b="0" dirty="0">
                          <a:solidFill>
                            <a:srgbClr val="0070C0"/>
                          </a:solidFill>
                          <a:effectLst/>
                          <a:latin typeface="+mn-lt"/>
                          <a:ea typeface="Times New Roman" panose="02020603050405020304" pitchFamily="18" charset="0"/>
                          <a:cs typeface="Times New Roman" panose="02020603050405020304" pitchFamily="18" charset="0"/>
                        </a:rPr>
                        <a:t>Create a header </a:t>
                      </a:r>
                      <a:r>
                        <a:rPr lang="en-US" sz="2000" b="0" dirty="0">
                          <a:solidFill>
                            <a:schemeClr val="tx2"/>
                          </a:solidFill>
                          <a:effectLst/>
                          <a:latin typeface="+mn-lt"/>
                          <a:ea typeface="Times New Roman" panose="02020603050405020304" pitchFamily="18" charset="0"/>
                          <a:cs typeface="Times New Roman" panose="02020603050405020304" pitchFamily="18" charset="0"/>
                        </a:rPr>
                        <a:t>for each document </a:t>
                      </a:r>
                      <a:r>
                        <a:rPr lang="en-US" sz="2000" dirty="0">
                          <a:effectLst/>
                          <a:latin typeface="+mn-lt"/>
                          <a:ea typeface="Times New Roman" panose="02020603050405020304" pitchFamily="18" charset="0"/>
                          <a:cs typeface="Times New Roman" panose="02020603050405020304" pitchFamily="18" charset="0"/>
                        </a:rPr>
                        <a:t>with dates, type of document, and name of the facility/provider.</a:t>
                      </a:r>
                    </a:p>
                    <a:p>
                      <a:pPr marL="406400" marR="0" lvl="0" indent="-328613">
                        <a:lnSpc>
                          <a:spcPct val="90000"/>
                        </a:lnSpc>
                        <a:spcBef>
                          <a:spcPts val="0"/>
                        </a:spcBef>
                        <a:spcAft>
                          <a:spcPts val="1000"/>
                        </a:spcAft>
                        <a:buClr>
                          <a:schemeClr val="tx2"/>
                        </a:buClr>
                        <a:buFont typeface="Wingdings" pitchFamily="2" charset="2"/>
                        <a:buChar char="§"/>
                        <a:tabLst/>
                      </a:pPr>
                      <a:r>
                        <a:rPr lang="en-US" sz="2000" b="0" dirty="0">
                          <a:solidFill>
                            <a:srgbClr val="0070C0"/>
                          </a:solidFill>
                          <a:effectLst/>
                          <a:latin typeface="+mn-lt"/>
                          <a:ea typeface="Times New Roman" panose="02020603050405020304" pitchFamily="18" charset="0"/>
                          <a:cs typeface="Times New Roman" panose="02020603050405020304" pitchFamily="18" charset="0"/>
                        </a:rPr>
                        <a:t>List documents in reverse chronological order </a:t>
                      </a:r>
                      <a:r>
                        <a:rPr lang="en-US" sz="2000" dirty="0">
                          <a:effectLst/>
                          <a:latin typeface="+mn-lt"/>
                          <a:ea typeface="Times New Roman" panose="02020603050405020304" pitchFamily="18" charset="0"/>
                          <a:cs typeface="Times New Roman" panose="02020603050405020304" pitchFamily="18" charset="0"/>
                        </a:rPr>
                        <a:t>(most recent document first).</a:t>
                      </a:r>
                    </a:p>
                    <a:p>
                      <a:pPr marL="406400" marR="0" lvl="0" indent="-328613">
                        <a:lnSpc>
                          <a:spcPct val="90000"/>
                        </a:lnSpc>
                        <a:spcBef>
                          <a:spcPts val="0"/>
                        </a:spcBef>
                        <a:spcAft>
                          <a:spcPts val="1000"/>
                        </a:spcAft>
                        <a:buClr>
                          <a:schemeClr val="tx1"/>
                        </a:buClr>
                        <a:buFont typeface="Wingdings" pitchFamily="2" charset="2"/>
                        <a:buChar char="§"/>
                        <a:tabLst/>
                      </a:pPr>
                      <a:r>
                        <a:rPr lang="en-US" sz="2000" dirty="0">
                          <a:solidFill>
                            <a:srgbClr val="0070C0"/>
                          </a:solidFill>
                          <a:effectLst/>
                          <a:latin typeface="+mn-lt"/>
                          <a:ea typeface="Times New Roman" panose="02020603050405020304" pitchFamily="18" charset="0"/>
                          <a:cs typeface="Times New Roman" panose="02020603050405020304" pitchFamily="18" charset="0"/>
                        </a:rPr>
                        <a:t>For medical/mental health records, </a:t>
                      </a:r>
                      <a:r>
                        <a:rPr lang="en-US" sz="2000" b="0" dirty="0">
                          <a:solidFill>
                            <a:srgbClr val="0070C0"/>
                          </a:solidFill>
                          <a:effectLst/>
                          <a:latin typeface="+mn-lt"/>
                          <a:ea typeface="Times New Roman" panose="02020603050405020304" pitchFamily="18" charset="0"/>
                          <a:cs typeface="Times New Roman" panose="02020603050405020304" pitchFamily="18" charset="0"/>
                        </a:rPr>
                        <a:t>include</a:t>
                      </a:r>
                      <a:r>
                        <a:rPr lang="en-US" sz="2000" dirty="0">
                          <a:effectLst/>
                          <a:latin typeface="+mn-lt"/>
                          <a:ea typeface="Times New Roman" panose="02020603050405020304" pitchFamily="18" charset="0"/>
                          <a:cs typeface="Times New Roman" panose="02020603050405020304" pitchFamily="18" charset="0"/>
                        </a:rPr>
                        <a:t>:</a:t>
                      </a:r>
                    </a:p>
                    <a:p>
                      <a:pPr marL="800100" marR="0" lvl="1" indent="-342900">
                        <a:lnSpc>
                          <a:spcPct val="100000"/>
                        </a:lnSpc>
                        <a:spcBef>
                          <a:spcPts val="0"/>
                        </a:spcBef>
                        <a:spcAft>
                          <a:spcPts val="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Significant history (usually in the “Presenting Problem,” “Chief Complaint,” or “History of Present Illness (HPI)” section)</a:t>
                      </a:r>
                    </a:p>
                    <a:p>
                      <a:pPr marL="800100" marR="0" lvl="1" indent="-342900">
                        <a:lnSpc>
                          <a:spcPct val="100000"/>
                        </a:lnSpc>
                        <a:spcBef>
                          <a:spcPts val="0"/>
                        </a:spcBef>
                        <a:spcAft>
                          <a:spcPts val="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Diagnoses</a:t>
                      </a:r>
                    </a:p>
                    <a:p>
                      <a:pPr marL="800100" marR="0" lvl="1" indent="-342900">
                        <a:lnSpc>
                          <a:spcPct val="100000"/>
                        </a:lnSpc>
                        <a:spcBef>
                          <a:spcPts val="0"/>
                        </a:spcBef>
                        <a:spcAft>
                          <a:spcPts val="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Current medications and adherence</a:t>
                      </a:r>
                    </a:p>
                    <a:p>
                      <a:pPr marL="800100" marR="0" lvl="1" indent="-342900">
                        <a:lnSpc>
                          <a:spcPct val="100000"/>
                        </a:lnSpc>
                        <a:spcBef>
                          <a:spcPts val="0"/>
                        </a:spcBef>
                        <a:spcAft>
                          <a:spcPts val="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Hospitalizations/self-harm behaviors</a:t>
                      </a:r>
                    </a:p>
                    <a:p>
                      <a:pPr marL="800100" marR="0" lvl="1" indent="-342900">
                        <a:lnSpc>
                          <a:spcPct val="100000"/>
                        </a:lnSpc>
                        <a:spcBef>
                          <a:spcPts val="0"/>
                        </a:spcBef>
                        <a:spcAft>
                          <a:spcPts val="0"/>
                        </a:spcAft>
                        <a:buFont typeface="Wingdings" pitchFamily="2" charset="2"/>
                        <a:buChar char="§"/>
                      </a:pPr>
                      <a:r>
                        <a:rPr lang="en-US" sz="2000" dirty="0">
                          <a:effectLst/>
                          <a:latin typeface="+mn-lt"/>
                          <a:ea typeface="Times New Roman" panose="02020603050405020304" pitchFamily="18" charset="0"/>
                          <a:cs typeface="Times New Roman" panose="02020603050405020304" pitchFamily="18" charset="0"/>
                        </a:rPr>
                        <a:t>Assessment/Plan (follow-up, medication changes, referrals)</a:t>
                      </a:r>
                    </a:p>
                    <a:p>
                      <a:pPr marL="800100" marR="0" lvl="1" indent="-342900">
                        <a:lnSpc>
                          <a:spcPct val="100000"/>
                        </a:lnSpc>
                        <a:spcBef>
                          <a:spcPts val="0"/>
                        </a:spcBef>
                        <a:spcAft>
                          <a:spcPts val="1000"/>
                        </a:spcAft>
                        <a:buFont typeface="Wingdings" pitchFamily="2" charset="2"/>
                        <a:buChar char="§"/>
                      </a:pPr>
                      <a:endParaRPr lang="en-US" sz="1000" dirty="0">
                        <a:effectLst/>
                        <a:latin typeface="+mn-lt"/>
                        <a:ea typeface="Times New Roman" panose="02020603050405020304" pitchFamily="18"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a:lnSpc>
                          <a:spcPct val="105000"/>
                        </a:lnSpc>
                        <a:spcBef>
                          <a:spcPts val="0"/>
                        </a:spcBef>
                        <a:spcAft>
                          <a:spcPts val="0"/>
                        </a:spcAft>
                        <a:buFont typeface="Symbol" pitchFamily="2" charset="2"/>
                        <a:buNone/>
                      </a:pPr>
                      <a:endParaRPr lang="en-US" sz="600" b="1" dirty="0">
                        <a:solidFill>
                          <a:srgbClr val="FF0000"/>
                        </a:solidFill>
                        <a:effectLst/>
                        <a:latin typeface="+mn-lt"/>
                        <a:ea typeface="Times New Roman" panose="02020603050405020304" pitchFamily="18" charset="0"/>
                        <a:cs typeface="Times New Roman" panose="02020603050405020304" pitchFamily="18" charset="0"/>
                      </a:endParaRPr>
                    </a:p>
                    <a:p>
                      <a:pPr marL="406400" marR="0" lvl="0" indent="-328613">
                        <a:lnSpc>
                          <a:spcPct val="105000"/>
                        </a:lnSpc>
                        <a:spcBef>
                          <a:spcPts val="0"/>
                        </a:spcBef>
                        <a:spcAft>
                          <a:spcPts val="1000"/>
                        </a:spcAft>
                        <a:buClr>
                          <a:schemeClr val="tx2"/>
                        </a:buClr>
                        <a:buFont typeface="Wingdings" pitchFamily="2" charset="2"/>
                        <a:buChar char="§"/>
                        <a:tabLst/>
                      </a:pPr>
                      <a:r>
                        <a:rPr lang="en-US" sz="2000" b="1" dirty="0">
                          <a:solidFill>
                            <a:srgbClr val="C00000"/>
                          </a:solidFill>
                          <a:effectLst/>
                          <a:latin typeface="+mn-lt"/>
                          <a:ea typeface="Times New Roman" panose="02020603050405020304" pitchFamily="18" charset="0"/>
                          <a:cs typeface="Times New Roman" panose="02020603050405020304" pitchFamily="18" charset="0"/>
                        </a:rPr>
                        <a:t>Don’t </a:t>
                      </a:r>
                      <a:r>
                        <a:rPr lang="en-US" sz="2000" b="0" dirty="0">
                          <a:solidFill>
                            <a:srgbClr val="C00000"/>
                          </a:solidFill>
                          <a:effectLst/>
                          <a:latin typeface="+mn-lt"/>
                          <a:ea typeface="Times New Roman" panose="02020603050405020304" pitchFamily="18" charset="0"/>
                          <a:cs typeface="Times New Roman" panose="02020603050405020304" pitchFamily="18" charset="0"/>
                        </a:rPr>
                        <a:t>recreate entire medical records</a:t>
                      </a:r>
                      <a:r>
                        <a:rPr lang="en-US" sz="2000" b="0" dirty="0">
                          <a:effectLst/>
                          <a:latin typeface="+mn-lt"/>
                          <a:ea typeface="Times New Roman" panose="02020603050405020304" pitchFamily="18" charset="0"/>
                          <a:cs typeface="Times New Roman" panose="02020603050405020304" pitchFamily="18" charset="0"/>
                        </a:rPr>
                        <a:t>. </a:t>
                      </a:r>
                      <a:r>
                        <a:rPr lang="en-US" sz="2000" dirty="0">
                          <a:effectLst/>
                          <a:latin typeface="+mn-lt"/>
                          <a:ea typeface="Times New Roman" panose="02020603050405020304" pitchFamily="18" charset="0"/>
                          <a:cs typeface="Times New Roman" panose="02020603050405020304" pitchFamily="18" charset="0"/>
                        </a:rPr>
                        <a:t>Summarize the most relevant information only.</a:t>
                      </a:r>
                    </a:p>
                    <a:p>
                      <a:pPr marL="406400" marR="0" lvl="0" indent="-328613">
                        <a:lnSpc>
                          <a:spcPct val="105000"/>
                        </a:lnSpc>
                        <a:spcBef>
                          <a:spcPts val="0"/>
                        </a:spcBef>
                        <a:spcAft>
                          <a:spcPts val="1000"/>
                        </a:spcAft>
                        <a:buClr>
                          <a:schemeClr val="tx2"/>
                        </a:buClr>
                        <a:buFont typeface="Wingdings" pitchFamily="2" charset="2"/>
                        <a:buChar char="§"/>
                        <a:tabLst/>
                      </a:pPr>
                      <a:r>
                        <a:rPr lang="en-US" sz="2000" b="1" dirty="0">
                          <a:solidFill>
                            <a:srgbClr val="C00000"/>
                          </a:solidFill>
                          <a:effectLst/>
                          <a:latin typeface="+mn-lt"/>
                          <a:ea typeface="Times New Roman" panose="02020603050405020304" pitchFamily="18" charset="0"/>
                          <a:cs typeface="Times New Roman" panose="02020603050405020304" pitchFamily="18" charset="0"/>
                        </a:rPr>
                        <a:t>Don’t</a:t>
                      </a:r>
                      <a:r>
                        <a:rPr lang="en-US" sz="2000" b="0" dirty="0">
                          <a:solidFill>
                            <a:schemeClr val="tx1"/>
                          </a:solidFill>
                          <a:effectLst/>
                          <a:latin typeface="+mn-lt"/>
                          <a:ea typeface="Times New Roman" panose="02020603050405020304" pitchFamily="18" charset="0"/>
                          <a:cs typeface="Times New Roman" panose="02020603050405020304" pitchFamily="18" charset="0"/>
                        </a:rPr>
                        <a:t> </a:t>
                      </a:r>
                      <a:r>
                        <a:rPr lang="en-US" sz="2000" b="0" dirty="0">
                          <a:solidFill>
                            <a:schemeClr val="tx2"/>
                          </a:solidFill>
                          <a:effectLst/>
                          <a:latin typeface="+mn-lt"/>
                          <a:ea typeface="Times New Roman" panose="02020603050405020304" pitchFamily="18" charset="0"/>
                          <a:cs typeface="Times New Roman" panose="02020603050405020304" pitchFamily="18" charset="0"/>
                        </a:rPr>
                        <a:t>write </a:t>
                      </a:r>
                      <a:r>
                        <a:rPr lang="en-US" sz="2000" dirty="0">
                          <a:solidFill>
                            <a:schemeClr val="tx2"/>
                          </a:solidFill>
                          <a:effectLst/>
                          <a:latin typeface="+mn-lt"/>
                          <a:ea typeface="Times New Roman" panose="02020603050405020304" pitchFamily="18" charset="0"/>
                          <a:cs typeface="Times New Roman" panose="02020603050405020304" pitchFamily="18" charset="0"/>
                        </a:rPr>
                        <a:t>“See enclosed.” All relevant information </a:t>
                      </a:r>
                      <a:r>
                        <a:rPr lang="en-US" sz="2000" b="1" dirty="0">
                          <a:solidFill>
                            <a:schemeClr val="tx2"/>
                          </a:solidFill>
                          <a:effectLst/>
                          <a:latin typeface="+mn-lt"/>
                          <a:ea typeface="Times New Roman" panose="02020603050405020304" pitchFamily="18" charset="0"/>
                          <a:cs typeface="Times New Roman" panose="02020603050405020304" pitchFamily="18" charset="0"/>
                        </a:rPr>
                        <a:t>must be summarized</a:t>
                      </a:r>
                      <a:r>
                        <a:rPr lang="en-US" sz="2000" dirty="0">
                          <a:solidFill>
                            <a:schemeClr val="tx2"/>
                          </a:solidFill>
                          <a:effectLst/>
                          <a:latin typeface="+mn-lt"/>
                          <a:ea typeface="Times New Roman" panose="02020603050405020304" pitchFamily="18" charset="0"/>
                          <a:cs typeface="Times New Roman" panose="02020603050405020304" pitchFamily="18" charset="0"/>
                        </a:rPr>
                        <a:t> on the form.</a:t>
                      </a:r>
                    </a:p>
                    <a:p>
                      <a:pPr marL="406400" marR="0" lvl="0" indent="-328613">
                        <a:lnSpc>
                          <a:spcPct val="105000"/>
                        </a:lnSpc>
                        <a:spcBef>
                          <a:spcPts val="0"/>
                        </a:spcBef>
                        <a:spcAft>
                          <a:spcPts val="1000"/>
                        </a:spcAft>
                        <a:buClr>
                          <a:schemeClr val="tx2"/>
                        </a:buClr>
                        <a:buFont typeface="Wingdings" pitchFamily="2" charset="2"/>
                        <a:buChar char="§"/>
                        <a:tabLst/>
                      </a:pPr>
                      <a:r>
                        <a:rPr lang="en-US" sz="2000" b="1" dirty="0">
                          <a:solidFill>
                            <a:srgbClr val="C00000"/>
                          </a:solidFill>
                          <a:effectLst/>
                          <a:latin typeface="+mn-lt"/>
                          <a:ea typeface="Times New Roman" panose="02020603050405020304" pitchFamily="18" charset="0"/>
                          <a:cs typeface="Times New Roman" panose="02020603050405020304" pitchFamily="18" charset="0"/>
                        </a:rPr>
                        <a:t>Don’t</a:t>
                      </a:r>
                      <a:r>
                        <a:rPr lang="en-US" sz="2000" b="1" dirty="0">
                          <a:solidFill>
                            <a:schemeClr val="tx1"/>
                          </a:solidFill>
                          <a:effectLst/>
                          <a:latin typeface="+mn-lt"/>
                          <a:ea typeface="Times New Roman" panose="02020603050405020304" pitchFamily="18" charset="0"/>
                          <a:cs typeface="Times New Roman" panose="02020603050405020304" pitchFamily="18" charset="0"/>
                        </a:rPr>
                        <a:t> </a:t>
                      </a:r>
                      <a:r>
                        <a:rPr lang="en-US" sz="2000" b="0" dirty="0">
                          <a:solidFill>
                            <a:schemeClr val="tx2"/>
                          </a:solidFill>
                          <a:effectLst/>
                          <a:latin typeface="+mn-lt"/>
                          <a:ea typeface="Times New Roman" panose="02020603050405020304" pitchFamily="18" charset="0"/>
                          <a:cs typeface="Times New Roman" panose="02020603050405020304" pitchFamily="18" charset="0"/>
                        </a:rPr>
                        <a:t>include any information about CCMP(s). </a:t>
                      </a:r>
                      <a:r>
                        <a:rPr lang="en-US" sz="2000" dirty="0">
                          <a:solidFill>
                            <a:schemeClr val="tx2"/>
                          </a:solidFill>
                          <a:effectLst/>
                          <a:latin typeface="+mn-lt"/>
                          <a:ea typeface="Times New Roman" panose="02020603050405020304" pitchFamily="18" charset="0"/>
                          <a:cs typeface="Times New Roman" panose="02020603050405020304" pitchFamily="18" charset="0"/>
                        </a:rPr>
                        <a:t>There is a separate section for CCMPs.</a:t>
                      </a:r>
                    </a:p>
                    <a:p>
                      <a:pPr marL="406400" marR="0" lvl="0" indent="-328613">
                        <a:lnSpc>
                          <a:spcPct val="105000"/>
                        </a:lnSpc>
                        <a:spcBef>
                          <a:spcPts val="0"/>
                        </a:spcBef>
                        <a:spcAft>
                          <a:spcPts val="1000"/>
                        </a:spcAft>
                        <a:buClr>
                          <a:schemeClr val="tx1"/>
                        </a:buClr>
                        <a:buFont typeface="Wingdings" pitchFamily="2" charset="2"/>
                        <a:buChar char="§"/>
                        <a:tabLst/>
                      </a:pPr>
                      <a:r>
                        <a:rPr lang="en-US" sz="2000" b="1" dirty="0">
                          <a:solidFill>
                            <a:srgbClr val="C00000"/>
                          </a:solidFill>
                          <a:effectLst/>
                          <a:latin typeface="+mn-lt"/>
                          <a:ea typeface="Times New Roman" panose="02020603050405020304" pitchFamily="18" charset="0"/>
                          <a:cs typeface="Times New Roman" panose="02020603050405020304" pitchFamily="18" charset="0"/>
                        </a:rPr>
                        <a:t>Don’t</a:t>
                      </a:r>
                      <a:r>
                        <a:rPr lang="en-US" sz="2000" b="0" dirty="0">
                          <a:solidFill>
                            <a:schemeClr val="tx1"/>
                          </a:solidFill>
                          <a:effectLst/>
                          <a:latin typeface="+mn-lt"/>
                          <a:ea typeface="Times New Roman" panose="02020603050405020304" pitchFamily="18" charset="0"/>
                          <a:cs typeface="Times New Roman" panose="02020603050405020304" pitchFamily="18" charset="0"/>
                        </a:rPr>
                        <a:t> </a:t>
                      </a:r>
                      <a:r>
                        <a:rPr lang="en-US" sz="2000" b="0" dirty="0">
                          <a:solidFill>
                            <a:srgbClr val="C00000"/>
                          </a:solidFill>
                          <a:effectLst/>
                          <a:latin typeface="+mn-lt"/>
                          <a:ea typeface="Times New Roman" panose="02020603050405020304" pitchFamily="18" charset="0"/>
                          <a:cs typeface="Times New Roman" panose="02020603050405020304" pitchFamily="18" charset="0"/>
                        </a:rPr>
                        <a:t>summarize records that are not recent or relevant </a:t>
                      </a:r>
                      <a:r>
                        <a:rPr lang="en-US" sz="2000" b="0" dirty="0">
                          <a:solidFill>
                            <a:schemeClr val="tx1"/>
                          </a:solidFill>
                          <a:effectLst/>
                          <a:latin typeface="+mn-lt"/>
                          <a:ea typeface="Times New Roman" panose="02020603050405020304" pitchFamily="18" charset="0"/>
                          <a:cs typeface="Times New Roman" panose="02020603050405020304" pitchFamily="18" charset="0"/>
                        </a:rPr>
                        <a:t>to the recommendation of denial. </a:t>
                      </a:r>
                      <a:endParaRPr lang="en-US" sz="20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127193"/>
                  </a:ext>
                </a:extLst>
              </a:tr>
            </a:tbl>
          </a:graphicData>
        </a:graphic>
      </p:graphicFrame>
      <p:sp>
        <p:nvSpPr>
          <p:cNvPr id="4" name="Slide Number Placeholder 3">
            <a:extLst>
              <a:ext uri="{FF2B5EF4-FFF2-40B4-BE49-F238E27FC236}">
                <a16:creationId xmlns:a16="http://schemas.microsoft.com/office/drawing/2014/main" id="{57326095-F356-D6A0-4DA8-7B6E257D2BD4}"/>
              </a:ext>
            </a:extLst>
          </p:cNvPr>
          <p:cNvSpPr>
            <a:spLocks noGrp="1"/>
          </p:cNvSpPr>
          <p:nvPr>
            <p:ph type="sldNum" sz="quarter" idx="2"/>
          </p:nvPr>
        </p:nvSpPr>
        <p:spPr/>
        <p:txBody>
          <a:bodyPr/>
          <a:lstStyle/>
          <a:p>
            <a:fld id="{294A09A9-5501-47C1-A89A-A340965A2BE2}" type="slidenum">
              <a:rPr lang="en-US" smtClean="0"/>
              <a:pPr/>
              <a:t>29</a:t>
            </a:fld>
            <a:endParaRPr lang="en-US" dirty="0"/>
          </a:p>
        </p:txBody>
      </p:sp>
      <p:sp>
        <p:nvSpPr>
          <p:cNvPr id="2" name="Title 1">
            <a:extLst>
              <a:ext uri="{FF2B5EF4-FFF2-40B4-BE49-F238E27FC236}">
                <a16:creationId xmlns:a16="http://schemas.microsoft.com/office/drawing/2014/main" id="{7EAA279A-7933-07D3-951C-61F23ACBA80A}"/>
              </a:ext>
            </a:extLst>
          </p:cNvPr>
          <p:cNvSpPr txBox="1">
            <a:spLocks/>
          </p:cNvSpPr>
          <p:nvPr/>
        </p:nvSpPr>
        <p:spPr>
          <a:xfrm>
            <a:off x="1309283" y="262705"/>
            <a:ext cx="9631166"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50000"/>
                  </a:schemeClr>
                </a:solidFill>
                <a:effectLst/>
                <a:uLnTx/>
                <a:uFillTx/>
                <a:latin typeface="Sabon Next LT"/>
                <a:ea typeface="+mn-ea"/>
                <a:cs typeface="Angsana New" panose="02020603050405020304" pitchFamily="18" charset="-34"/>
              </a:rPr>
              <a:t>Recommendations for Summarizing Records</a:t>
            </a:r>
          </a:p>
        </p:txBody>
      </p:sp>
      <p:sp>
        <p:nvSpPr>
          <p:cNvPr id="3" name="Rectangle 2">
            <a:extLst>
              <a:ext uri="{FF2B5EF4-FFF2-40B4-BE49-F238E27FC236}">
                <a16:creationId xmlns:a16="http://schemas.microsoft.com/office/drawing/2014/main" id="{E74E00F4-8C03-3B8E-8F59-DCE166BBBF5E}"/>
              </a:ext>
            </a:extLst>
          </p:cNvPr>
          <p:cNvSpPr/>
          <p:nvPr/>
        </p:nvSpPr>
        <p:spPr>
          <a:xfrm>
            <a:off x="3048" y="0"/>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8789CE84-ED67-24CA-C556-EF90F737D1BC}"/>
              </a:ext>
            </a:extLst>
          </p:cNvPr>
          <p:cNvSpPr/>
          <p:nvPr/>
        </p:nvSpPr>
        <p:spPr>
          <a:xfrm>
            <a:off x="11698044" y="547"/>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Tree>
    <p:extLst>
      <p:ext uri="{BB962C8B-B14F-4D97-AF65-F5344CB8AC3E}">
        <p14:creationId xmlns:p14="http://schemas.microsoft.com/office/powerpoint/2010/main" val="3701100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0FED0-E91B-584E-BCC9-0076479D2F90}"/>
              </a:ext>
            </a:extLst>
          </p:cNvPr>
          <p:cNvSpPr>
            <a:spLocks noGrp="1"/>
          </p:cNvSpPr>
          <p:nvPr>
            <p:ph idx="1"/>
          </p:nvPr>
        </p:nvSpPr>
        <p:spPr>
          <a:xfrm>
            <a:off x="816446" y="1611906"/>
            <a:ext cx="10411848" cy="678490"/>
          </a:xfrm>
        </p:spPr>
        <p:txBody>
          <a:bodyPr anchor="ctr" anchorCtr="0">
            <a:noAutofit/>
          </a:bodyPr>
          <a:lstStyle/>
          <a:p>
            <a:pPr marL="0" indent="0" algn="ctr">
              <a:buNone/>
            </a:pPr>
            <a:r>
              <a:rPr lang="en-US" sz="2000" dirty="0">
                <a:hlinkClick r:id="rId3"/>
              </a:rPr>
              <a:t>https://supportservices.jobcorps.gov/health/Pages/NeedsAssessmentDirectThreat.aspx</a:t>
            </a:r>
            <a:r>
              <a:rPr lang="en-US" sz="2000" dirty="0"/>
              <a:t> </a:t>
            </a:r>
          </a:p>
        </p:txBody>
      </p:sp>
      <p:sp>
        <p:nvSpPr>
          <p:cNvPr id="4" name="Slide Number Placeholder 3">
            <a:extLst>
              <a:ext uri="{FF2B5EF4-FFF2-40B4-BE49-F238E27FC236}">
                <a16:creationId xmlns:a16="http://schemas.microsoft.com/office/drawing/2014/main" id="{1B788FE1-D64D-F940-B986-20F0FBA8B52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88AA25-0ABF-4444-BF79-A8339D80008A}" type="slidenum">
              <a:rPr lang="en-US" smtClean="0"/>
              <a:pPr/>
              <a:t>3</a:t>
            </a:fld>
            <a:endParaRPr lang="en-US"/>
          </a:p>
        </p:txBody>
      </p:sp>
      <p:sp>
        <p:nvSpPr>
          <p:cNvPr id="6" name="TextBox 5">
            <a:extLst>
              <a:ext uri="{FF2B5EF4-FFF2-40B4-BE49-F238E27FC236}">
                <a16:creationId xmlns:a16="http://schemas.microsoft.com/office/drawing/2014/main" id="{6A52039A-8AF7-8D41-9030-3EAE107618E6}"/>
              </a:ext>
            </a:extLst>
          </p:cNvPr>
          <p:cNvSpPr txBox="1"/>
          <p:nvPr/>
        </p:nvSpPr>
        <p:spPr>
          <a:xfrm>
            <a:off x="9488558" y="2604815"/>
            <a:ext cx="2022958" cy="2960365"/>
          </a:xfrm>
          <a:prstGeom prst="roundRect">
            <a:avLst/>
          </a:prstGeom>
          <a:solidFill>
            <a:schemeClr val="tx2">
              <a:lumMod val="75000"/>
              <a:lumOff val="25000"/>
              <a:alpha val="80000"/>
            </a:schemeClr>
          </a:solidFill>
          <a:ln w="31750">
            <a:solidFill>
              <a:schemeClr val="accent4">
                <a:lumMod val="75000"/>
              </a:schemeClr>
            </a:solidFill>
          </a:ln>
        </p:spPr>
        <p:txBody>
          <a:bodyPr wrap="square" tIns="91440" bIns="91440" rtlCol="0">
            <a:noAutofit/>
          </a:bodyPr>
          <a:lstStyle/>
          <a:p>
            <a:pPr algn="ctr"/>
            <a:r>
              <a:rPr lang="en-US" sz="2200" dirty="0">
                <a:solidFill>
                  <a:schemeClr val="bg1"/>
                </a:solidFill>
              </a:rPr>
              <a:t>Your RMHS is your best source of guidance for AFR.</a:t>
            </a:r>
          </a:p>
          <a:p>
            <a:endParaRPr lang="en-US" sz="2200" dirty="0">
              <a:solidFill>
                <a:schemeClr val="bg1"/>
              </a:solidFill>
            </a:endParaRPr>
          </a:p>
          <a:p>
            <a:pPr algn="ctr"/>
            <a:r>
              <a:rPr lang="en-US" sz="2200" dirty="0">
                <a:solidFill>
                  <a:schemeClr val="bg1"/>
                </a:solidFill>
              </a:rPr>
              <a:t>Please reach out to us!</a:t>
            </a:r>
          </a:p>
        </p:txBody>
      </p:sp>
      <p:sp>
        <p:nvSpPr>
          <p:cNvPr id="8" name="TextBox 7">
            <a:extLst>
              <a:ext uri="{FF2B5EF4-FFF2-40B4-BE49-F238E27FC236}">
                <a16:creationId xmlns:a16="http://schemas.microsoft.com/office/drawing/2014/main" id="{B4120FD6-9DF0-EE44-7945-DCA90094C18E}"/>
              </a:ext>
            </a:extLst>
          </p:cNvPr>
          <p:cNvSpPr txBox="1"/>
          <p:nvPr/>
        </p:nvSpPr>
        <p:spPr>
          <a:xfrm>
            <a:off x="863744" y="2604815"/>
            <a:ext cx="8484433" cy="929971"/>
          </a:xfrm>
          <a:prstGeom prst="roundRect">
            <a:avLst/>
          </a:prstGeom>
          <a:solidFill>
            <a:schemeClr val="accent1">
              <a:lumMod val="40000"/>
              <a:lumOff val="60000"/>
            </a:schemeClr>
          </a:solidFill>
        </p:spPr>
        <p:txBody>
          <a:bodyPr wrap="square" lIns="91440" tIns="91440" rIns="91440" bIns="91440" rtlCol="0">
            <a:spAutoFit/>
          </a:bodyPr>
          <a:lstStyle/>
          <a:p>
            <a:pPr>
              <a:lnSpc>
                <a:spcPct val="110000"/>
              </a:lnSpc>
            </a:pPr>
            <a:r>
              <a:rPr lang="en-US" sz="2000" dirty="0">
                <a:hlinkClick r:id="rId4"/>
              </a:rPr>
              <a:t>AFR Guide for CMHCs – Part 1 Overview</a:t>
            </a:r>
            <a:endParaRPr lang="en-US" sz="2000" dirty="0"/>
          </a:p>
          <a:p>
            <a:pPr>
              <a:lnSpc>
                <a:spcPct val="110000"/>
              </a:lnSpc>
            </a:pPr>
            <a:r>
              <a:rPr lang="en-US" sz="2000" dirty="0">
                <a:hlinkClick r:id="rId5"/>
              </a:rPr>
              <a:t>AFR Guide for CMHCs – Part 2: Guidance for Form 2-04 and Form 2-05</a:t>
            </a:r>
            <a:endParaRPr lang="en-US" sz="2000" dirty="0"/>
          </a:p>
        </p:txBody>
      </p:sp>
      <p:sp>
        <p:nvSpPr>
          <p:cNvPr id="10" name="TextBox 9">
            <a:extLst>
              <a:ext uri="{FF2B5EF4-FFF2-40B4-BE49-F238E27FC236}">
                <a16:creationId xmlns:a16="http://schemas.microsoft.com/office/drawing/2014/main" id="{3D517965-E94C-1C81-A23F-49DA523256FD}"/>
              </a:ext>
            </a:extLst>
          </p:cNvPr>
          <p:cNvSpPr txBox="1"/>
          <p:nvPr/>
        </p:nvSpPr>
        <p:spPr>
          <a:xfrm>
            <a:off x="863744" y="3613652"/>
            <a:ext cx="8484433" cy="1951528"/>
          </a:xfrm>
          <a:prstGeom prst="roundRect">
            <a:avLst/>
          </a:prstGeom>
          <a:solidFill>
            <a:schemeClr val="accent1">
              <a:lumMod val="40000"/>
              <a:lumOff val="60000"/>
            </a:schemeClr>
          </a:solidFill>
        </p:spPr>
        <p:txBody>
          <a:bodyPr wrap="square" rtlCol="0">
            <a:spAutoFit/>
          </a:bodyPr>
          <a:lstStyle/>
          <a:p>
            <a:pPr>
              <a:lnSpc>
                <a:spcPct val="110000"/>
              </a:lnSpc>
            </a:pPr>
            <a:r>
              <a:rPr lang="en-US" sz="2000" u="sng" dirty="0"/>
              <a:t>AFR “Tools”</a:t>
            </a:r>
          </a:p>
          <a:p>
            <a:pPr marL="342900" indent="-342900">
              <a:lnSpc>
                <a:spcPct val="110000"/>
              </a:lnSpc>
              <a:buFont typeface="Arial" panose="020B0604020202020204" pitchFamily="34" charset="0"/>
              <a:buChar char="•"/>
            </a:pPr>
            <a:r>
              <a:rPr lang="en-US" sz="2000" dirty="0"/>
              <a:t>Sample completed DTAs and HCNAs</a:t>
            </a:r>
          </a:p>
          <a:p>
            <a:pPr marL="342900" indent="-342900">
              <a:lnSpc>
                <a:spcPct val="110000"/>
              </a:lnSpc>
              <a:buFont typeface="Arial" panose="020B0604020202020204" pitchFamily="34" charset="0"/>
              <a:buChar char="•"/>
            </a:pPr>
            <a:r>
              <a:rPr lang="en-US" sz="2000" dirty="0">
                <a:hlinkClick r:id="rId6"/>
              </a:rPr>
              <a:t>Sample Applicant Interview Questions </a:t>
            </a:r>
            <a:endParaRPr lang="en-US" sz="2000" dirty="0"/>
          </a:p>
          <a:p>
            <a:pPr marL="342900" indent="-342900">
              <a:lnSpc>
                <a:spcPct val="110000"/>
              </a:lnSpc>
              <a:buFont typeface="Arial" panose="020B0604020202020204" pitchFamily="34" charset="0"/>
              <a:buChar char="•"/>
            </a:pPr>
            <a:r>
              <a:rPr lang="en-US" sz="2000" dirty="0">
                <a:hlinkClick r:id="rId7"/>
              </a:rPr>
              <a:t>Documents to create templates of your own</a:t>
            </a:r>
            <a:endParaRPr lang="en-US" sz="2000" dirty="0"/>
          </a:p>
          <a:p>
            <a:pPr marL="342900" indent="-342900">
              <a:lnSpc>
                <a:spcPct val="110000"/>
              </a:lnSpc>
              <a:buFont typeface="Arial" panose="020B0604020202020204" pitchFamily="34" charset="0"/>
              <a:buChar char="•"/>
            </a:pPr>
            <a:r>
              <a:rPr lang="en-US" sz="2000" dirty="0"/>
              <a:t>Pre-DAP Meeting Forms for DTA and HCNA</a:t>
            </a:r>
          </a:p>
        </p:txBody>
      </p:sp>
      <p:sp>
        <p:nvSpPr>
          <p:cNvPr id="13" name="Title 12">
            <a:extLst>
              <a:ext uri="{FF2B5EF4-FFF2-40B4-BE49-F238E27FC236}">
                <a16:creationId xmlns:a16="http://schemas.microsoft.com/office/drawing/2014/main" id="{2C7B13F4-5863-56B2-5498-EB62EAF5E32B}"/>
              </a:ext>
            </a:extLst>
          </p:cNvPr>
          <p:cNvSpPr>
            <a:spLocks noGrp="1"/>
          </p:cNvSpPr>
          <p:nvPr>
            <p:ph type="title"/>
          </p:nvPr>
        </p:nvSpPr>
        <p:spPr>
          <a:xfrm>
            <a:off x="863744" y="681037"/>
            <a:ext cx="10537354" cy="1325563"/>
          </a:xfrm>
        </p:spPr>
        <p:txBody>
          <a:bodyPr>
            <a:normAutofit/>
          </a:bodyPr>
          <a:lstStyle/>
          <a:p>
            <a:r>
              <a:rPr lang="en-US" sz="4000" dirty="0">
                <a:solidFill>
                  <a:schemeClr val="tx2"/>
                </a:solidFill>
              </a:rPr>
              <a:t>AFR Resources</a:t>
            </a:r>
          </a:p>
        </p:txBody>
      </p:sp>
    </p:spTree>
    <p:extLst>
      <p:ext uri="{BB962C8B-B14F-4D97-AF65-F5344CB8AC3E}">
        <p14:creationId xmlns:p14="http://schemas.microsoft.com/office/powerpoint/2010/main" val="540855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960E3-3B3B-6640-1A2A-851D01EFB9EC}"/>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94A09A9-5501-47C1-A89A-A340965A2BE2}" type="slidenum">
              <a:rPr lang="en-US" smtClean="0"/>
              <a:pPr>
                <a:spcAft>
                  <a:spcPts val="600"/>
                </a:spcAft>
              </a:pPr>
              <a:t>30</a:t>
            </a:fld>
            <a:endParaRPr lang="en-US" dirty="0"/>
          </a:p>
        </p:txBody>
      </p:sp>
      <p:sp>
        <p:nvSpPr>
          <p:cNvPr id="5" name="Title 4">
            <a:extLst>
              <a:ext uri="{FF2B5EF4-FFF2-40B4-BE49-F238E27FC236}">
                <a16:creationId xmlns:a16="http://schemas.microsoft.com/office/drawing/2014/main" id="{8096EA49-3D40-F56D-36EF-CB6A1E34D085}"/>
              </a:ext>
            </a:extLst>
          </p:cNvPr>
          <p:cNvSpPr>
            <a:spLocks noGrp="1"/>
          </p:cNvSpPr>
          <p:nvPr>
            <p:ph type="title" idx="4294967295"/>
          </p:nvPr>
        </p:nvSpPr>
        <p:spPr>
          <a:xfrm rot="16200000" flipH="1">
            <a:off x="-1888734" y="3062287"/>
            <a:ext cx="6459538" cy="639762"/>
          </a:xfrm>
        </p:spPr>
        <p:txBody>
          <a:bodyPr anchor="t"/>
          <a:lstStyle/>
          <a:p>
            <a:r>
              <a:rPr lang="en-US" sz="3600" dirty="0"/>
              <a:t>Applicant File Review Example</a:t>
            </a:r>
          </a:p>
        </p:txBody>
      </p:sp>
      <p:sp>
        <p:nvSpPr>
          <p:cNvPr id="2" name="Rectangle 1">
            <a:extLst>
              <a:ext uri="{FF2B5EF4-FFF2-40B4-BE49-F238E27FC236}">
                <a16:creationId xmlns:a16="http://schemas.microsoft.com/office/drawing/2014/main" id="{CCA0B01D-3437-2ACD-A88D-969E81A1C4C6}"/>
              </a:ext>
            </a:extLst>
          </p:cNvPr>
          <p:cNvSpPr/>
          <p:nvPr/>
        </p:nvSpPr>
        <p:spPr>
          <a:xfrm>
            <a:off x="-10394" y="14788"/>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1">
                  <a:lumMod val="60000"/>
                  <a:lumOff val="40000"/>
                </a:schemeClr>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90020878-889C-8AA1-BF95-4A6F7EC052FE}"/>
              </a:ext>
            </a:extLst>
          </p:cNvPr>
          <p:cNvSpPr/>
          <p:nvPr/>
        </p:nvSpPr>
        <p:spPr>
          <a:xfrm>
            <a:off x="11274552"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graphicFrame>
        <p:nvGraphicFramePr>
          <p:cNvPr id="7" name="Table 6">
            <a:extLst>
              <a:ext uri="{FF2B5EF4-FFF2-40B4-BE49-F238E27FC236}">
                <a16:creationId xmlns:a16="http://schemas.microsoft.com/office/drawing/2014/main" id="{64D003D6-D539-01B5-7CA4-E52DD58963CD}"/>
              </a:ext>
            </a:extLst>
          </p:cNvPr>
          <p:cNvGraphicFramePr>
            <a:graphicFrameLocks noGrp="1"/>
          </p:cNvGraphicFramePr>
          <p:nvPr>
            <p:extLst>
              <p:ext uri="{D42A27DB-BD31-4B8C-83A1-F6EECF244321}">
                <p14:modId xmlns:p14="http://schemas.microsoft.com/office/powerpoint/2010/main" val="753141457"/>
              </p:ext>
            </p:extLst>
          </p:nvPr>
        </p:nvGraphicFramePr>
        <p:xfrm>
          <a:off x="1925914" y="152399"/>
          <a:ext cx="9083641" cy="6543361"/>
        </p:xfrm>
        <a:graphic>
          <a:graphicData uri="http://schemas.openxmlformats.org/drawingml/2006/table">
            <a:tbl>
              <a:tblPr firstRow="1" firstCol="1" lastRow="1" lastCol="1" bandRow="1" bandCol="1"/>
              <a:tblGrid>
                <a:gridCol w="9083641">
                  <a:extLst>
                    <a:ext uri="{9D8B030D-6E8A-4147-A177-3AD203B41FA5}">
                      <a16:colId xmlns:a16="http://schemas.microsoft.com/office/drawing/2014/main" val="1653168055"/>
                    </a:ext>
                  </a:extLst>
                </a:gridCol>
              </a:tblGrid>
              <a:tr h="298331">
                <a:tc>
                  <a:txBody>
                    <a:bodyPr/>
                    <a:lstStyle/>
                    <a:p>
                      <a:pPr marL="66675" marR="0">
                        <a:spcBef>
                          <a:spcPts val="31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Applicant</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file</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review</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summary:</a:t>
                      </a:r>
                      <a:r>
                        <a:rPr lang="en-US" sz="1600" b="1"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(provide</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summary</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of</a:t>
                      </a:r>
                      <a:r>
                        <a:rPr lang="en-US" sz="1600" spc="-3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all</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health,</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educational</a:t>
                      </a:r>
                      <a:r>
                        <a:rPr lang="en-US" sz="1600" spc="-3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or</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other</a:t>
                      </a:r>
                      <a:r>
                        <a:rPr lang="en-US" sz="1600" spc="-35"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documents</a:t>
                      </a:r>
                      <a:r>
                        <a:rPr lang="en-US" sz="1600" spc="-3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600" spc="-1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reviewed)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08525440"/>
                  </a:ext>
                </a:extLst>
              </a:tr>
              <a:tr h="6245030">
                <a:tc>
                  <a:txBody>
                    <a:bodyPr/>
                    <a:lstStyle/>
                    <a:p>
                      <a:pPr marL="173038" indent="0" rtl="0"/>
                      <a:endParaRPr lang="en-US" sz="600" b="1" i="0" u="sng" strike="noStrike" kern="1200" baseline="0" dirty="0">
                        <a:solidFill>
                          <a:schemeClr val="tx1"/>
                        </a:solidFill>
                        <a:latin typeface="+mn-lt"/>
                        <a:ea typeface="+mn-ea"/>
                        <a:cs typeface="+mn-cs"/>
                      </a:endParaRPr>
                    </a:p>
                    <a:p>
                      <a:pPr marL="173038" indent="0" rtl="0"/>
                      <a:r>
                        <a:rPr lang="en-US" sz="1900" b="1" i="0" u="sng"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Mercy Psychiatric Hospital, 12/1-12/10/23</a:t>
                      </a:r>
                      <a:r>
                        <a:rPr lang="en-US" sz="19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630238" lvl="1" indent="0" rtl="0">
                        <a:buFont typeface="Arial" panose="020B0604020202020204" pitchFamily="34" charset="0"/>
                        <a:buChar char="•"/>
                      </a:pPr>
                      <a:r>
                        <a:rPr lang="en-US" sz="19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Reason for admission: </a:t>
                      </a:r>
                      <a:r>
                        <a:rPr lang="en-US" sz="19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Suicidal ideation and self-harm</a:t>
                      </a:r>
                    </a:p>
                    <a:p>
                      <a:pPr marL="630238" lvl="1" indent="0" rtl="0">
                        <a:buFont typeface="Arial" panose="020B0604020202020204" pitchFamily="34" charset="0"/>
                        <a:buChar char="•"/>
                      </a:pPr>
                      <a:r>
                        <a:rPr lang="en-US" sz="19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History of Present Illness: </a:t>
                      </a:r>
                      <a:r>
                        <a:rPr lang="en-US" sz="19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Applicant has been hospitalized 3 times in the past 2 years for suicidal ideation. Has been trialed on multiple psychiatric medications, not currently taking any medication or in therapy. </a:t>
                      </a:r>
                    </a:p>
                    <a:p>
                      <a:pPr marL="630238" lvl="1" indent="0" rtl="0">
                        <a:buFont typeface="Arial" panose="020B0604020202020204" pitchFamily="34" charset="0"/>
                        <a:buChar char="•"/>
                      </a:pPr>
                      <a:r>
                        <a:rPr lang="en-US" sz="19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Diagnoses: </a:t>
                      </a:r>
                      <a:r>
                        <a:rPr lang="en-US" sz="19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Major Depressive Disorder, moderate, recurrent episode; Generalized Anxiety Disorder</a:t>
                      </a:r>
                    </a:p>
                    <a:p>
                      <a:pPr marL="630238" lvl="1" indent="0" rtl="0">
                        <a:buFont typeface="Arial" panose="020B0604020202020204" pitchFamily="34" charset="0"/>
                        <a:buChar char="•"/>
                      </a:pPr>
                      <a:r>
                        <a:rPr lang="en-US" sz="19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Plan: </a:t>
                      </a:r>
                      <a:r>
                        <a:rPr lang="en-US" sz="19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intake for therapy and medication management at Mercy Outpatient,12/15/23</a:t>
                      </a:r>
                    </a:p>
                    <a:p>
                      <a:pPr marL="173038" indent="0" rtl="0">
                        <a:buFont typeface="Arial" panose="020B0604020202020204" pitchFamily="34" charset="0"/>
                        <a:buChar char="•"/>
                      </a:pPr>
                      <a:endParaRPr lang="en-US" sz="1900" b="1" i="0" u="sng"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169863"/>
                      <a:r>
                        <a:rPr lang="en-US" sz="1900" b="1" u="sng"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9/20/23 IEP</a:t>
                      </a:r>
                      <a:endParaRPr lang="en-US" sz="1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4538" lvl="0" indent="-112713">
                        <a:buFont typeface="Arial" panose="020B0604020202020204" pitchFamily="34" charset="0"/>
                        <a:buChar char="•"/>
                        <a:tabLst>
                          <a:tab pos="801688" algn="l"/>
                        </a:tabLst>
                      </a:pPr>
                      <a:r>
                        <a:rPr lang="en-US" sz="1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Transferred to alternative high school in August 2023 due to poor school attendance </a:t>
                      </a:r>
                    </a:p>
                    <a:p>
                      <a:pPr marL="744538" lvl="0" indent="-112713">
                        <a:buFont typeface="Arial" panose="020B0604020202020204" pitchFamily="34" charset="0"/>
                        <a:buChar char="•"/>
                        <a:tabLst>
                          <a:tab pos="801688" algn="l"/>
                        </a:tabLst>
                      </a:pPr>
                      <a:r>
                        <a:rPr lang="en-US" sz="1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Eligibility category: Learning Disability</a:t>
                      </a:r>
                    </a:p>
                    <a:p>
                      <a:pPr marL="744538" lvl="0" indent="-112713">
                        <a:buFont typeface="Arial" panose="020B0604020202020204" pitchFamily="34" charset="0"/>
                        <a:buChar char="•"/>
                        <a:tabLst>
                          <a:tab pos="801688" algn="l"/>
                        </a:tabLst>
                      </a:pPr>
                      <a:r>
                        <a:rPr lang="en-US" sz="1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Current Behavioral Concerns: poor school attendance, often behind on assignments and requires staff support to organize/prioritize tasks and catch up on missing work. Difficulty initiating tasks, requires prompting to begin or continue working. Without support, they become upset and will shut down or walk out of the classroom.</a:t>
                      </a:r>
                    </a:p>
                    <a:p>
                      <a:pPr marL="173038" indent="0" rtl="0"/>
                      <a:endParaRPr lang="en-US" sz="19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3038" indent="0" rtl="0"/>
                      <a:r>
                        <a:rPr lang="en-US" sz="19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Mercy Outpatient Psychiatry, 10/1/20-6/1/21</a:t>
                      </a:r>
                    </a:p>
                    <a:p>
                      <a:pPr rtl="0"/>
                      <a:endParaRPr lang="en-US" sz="1900" b="0"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73038" indent="0" rtl="0"/>
                      <a:r>
                        <a:rPr lang="en-US" sz="1900" b="1" i="0" u="none" strike="noStrike" kern="12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Hometown Health, primary care, 1/1/20-11/1/22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08971096"/>
                  </a:ext>
                </a:extLst>
              </a:tr>
            </a:tbl>
          </a:graphicData>
        </a:graphic>
      </p:graphicFrame>
      <p:sp>
        <p:nvSpPr>
          <p:cNvPr id="6" name="Arrow: Right 5">
            <a:extLst>
              <a:ext uri="{FF2B5EF4-FFF2-40B4-BE49-F238E27FC236}">
                <a16:creationId xmlns:a16="http://schemas.microsoft.com/office/drawing/2014/main" id="{6A73BBAD-EB00-E3ED-C6BB-E3D5659DFA18}"/>
              </a:ext>
            </a:extLst>
          </p:cNvPr>
          <p:cNvSpPr/>
          <p:nvPr/>
        </p:nvSpPr>
        <p:spPr>
          <a:xfrm rot="20560174" flipH="1">
            <a:off x="7225273" y="5964146"/>
            <a:ext cx="896559" cy="196328"/>
          </a:xfrm>
          <a:prstGeom prst="rightArrow">
            <a:avLst/>
          </a:prstGeom>
          <a:solidFill>
            <a:srgbClr val="D2CA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6389C21-4DAB-7D7F-2031-D36672734BEF}"/>
              </a:ext>
            </a:extLst>
          </p:cNvPr>
          <p:cNvSpPr/>
          <p:nvPr/>
        </p:nvSpPr>
        <p:spPr>
          <a:xfrm>
            <a:off x="8036850" y="5356276"/>
            <a:ext cx="2743200" cy="1073099"/>
          </a:xfrm>
          <a:prstGeom prst="roundRect">
            <a:avLst/>
          </a:prstGeom>
          <a:solidFill>
            <a:srgbClr val="D2CA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latin typeface="Arial Rounded MT Bold" panose="020F0704030504030204" pitchFamily="34" charset="0"/>
              </a:rPr>
              <a:t>List, don’t summarize, records that are not recent or relevant!</a:t>
            </a:r>
          </a:p>
        </p:txBody>
      </p:sp>
      <p:sp>
        <p:nvSpPr>
          <p:cNvPr id="9" name="Arrow: Right 8">
            <a:extLst>
              <a:ext uri="{FF2B5EF4-FFF2-40B4-BE49-F238E27FC236}">
                <a16:creationId xmlns:a16="http://schemas.microsoft.com/office/drawing/2014/main" id="{0694C222-D589-A4F4-6F1C-EEEE4457DF57}"/>
              </a:ext>
            </a:extLst>
          </p:cNvPr>
          <p:cNvSpPr/>
          <p:nvPr/>
        </p:nvSpPr>
        <p:spPr>
          <a:xfrm rot="416432" flipH="1">
            <a:off x="6779187" y="5594754"/>
            <a:ext cx="1275736" cy="221779"/>
          </a:xfrm>
          <a:prstGeom prst="rightArrow">
            <a:avLst/>
          </a:prstGeom>
          <a:solidFill>
            <a:srgbClr val="D2CA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881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31</a:t>
            </a:fld>
            <a:endParaRPr lang="en-US" dirty="0"/>
          </a:p>
        </p:txBody>
      </p:sp>
      <p:sp>
        <p:nvSpPr>
          <p:cNvPr id="2" name="Title 1">
            <a:extLst>
              <a:ext uri="{FF2B5EF4-FFF2-40B4-BE49-F238E27FC236}">
                <a16:creationId xmlns:a16="http://schemas.microsoft.com/office/drawing/2014/main" id="{5B52A021-29B3-CFF7-5901-F7C587B22220}"/>
              </a:ext>
            </a:extLst>
          </p:cNvPr>
          <p:cNvSpPr>
            <a:spLocks noGrp="1"/>
          </p:cNvSpPr>
          <p:nvPr>
            <p:ph type="title" idx="4294967295"/>
          </p:nvPr>
        </p:nvSpPr>
        <p:spPr>
          <a:xfrm>
            <a:off x="570706" y="642484"/>
            <a:ext cx="11050588" cy="793750"/>
          </a:xfrm>
        </p:spPr>
        <p:txBody>
          <a:bodyPr anchor="t">
            <a:normAutofit fontScale="90000"/>
          </a:bodyPr>
          <a:lstStyle/>
          <a:p>
            <a:pPr algn="ctr"/>
            <a:r>
              <a:rPr lang="en-US" sz="4000" b="0" dirty="0">
                <a:solidFill>
                  <a:schemeClr val="accent1">
                    <a:lumMod val="50000"/>
                  </a:schemeClr>
                </a:solidFill>
              </a:rPr>
              <a:t>Question 1A: Chronic Care Management Plan </a:t>
            </a:r>
            <a:r>
              <a:rPr lang="en-US" sz="3600" b="0" dirty="0">
                <a:solidFill>
                  <a:schemeClr val="accent1">
                    <a:lumMod val="50000"/>
                  </a:schemeClr>
                </a:solidFill>
              </a:rPr>
              <a:t>(CCMP)</a:t>
            </a:r>
          </a:p>
        </p:txBody>
      </p:sp>
      <p:pic>
        <p:nvPicPr>
          <p:cNvPr id="13" name="Picture 12" descr="Graphical user interface, text, application&#10;&#10;Description automatically generated">
            <a:extLst>
              <a:ext uri="{FF2B5EF4-FFF2-40B4-BE49-F238E27FC236}">
                <a16:creationId xmlns:a16="http://schemas.microsoft.com/office/drawing/2014/main" id="{B89ABE6B-1667-2690-2BAC-6FC9FDF1FC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52"/>
          <a:stretch/>
        </p:blipFill>
        <p:spPr>
          <a:xfrm>
            <a:off x="2071914" y="1436234"/>
            <a:ext cx="9281886" cy="4486729"/>
          </a:xfrm>
          <a:prstGeom prst="rect">
            <a:avLst/>
          </a:prstGeom>
        </p:spPr>
      </p:pic>
      <p:sp>
        <p:nvSpPr>
          <p:cNvPr id="16" name="TextBox 15">
            <a:extLst>
              <a:ext uri="{FF2B5EF4-FFF2-40B4-BE49-F238E27FC236}">
                <a16:creationId xmlns:a16="http://schemas.microsoft.com/office/drawing/2014/main" id="{80450AA7-E025-BAE2-9D4D-162B35B05F5C}"/>
              </a:ext>
            </a:extLst>
          </p:cNvPr>
          <p:cNvSpPr txBox="1"/>
          <p:nvPr/>
        </p:nvSpPr>
        <p:spPr>
          <a:xfrm>
            <a:off x="570706" y="2811555"/>
            <a:ext cx="1994024" cy="1234890"/>
          </a:xfrm>
          <a:prstGeom prst="rect">
            <a:avLst/>
          </a:prstGeom>
          <a:noFill/>
        </p:spPr>
        <p:txBody>
          <a:bodyPr wrap="square">
            <a:spAutoFit/>
          </a:bodyPr>
          <a:lstStyle/>
          <a:p>
            <a:pPr marL="15875" marR="100330">
              <a:lnSpc>
                <a:spcPct val="105000"/>
              </a:lnSpc>
            </a:pPr>
            <a:r>
              <a:rPr lang="en-US" sz="2400" dirty="0">
                <a:effectLst/>
                <a:ea typeface="Times New Roman" panose="02020603050405020304" pitchFamily="18" charset="0"/>
              </a:rPr>
              <a:t>The CCMP section </a:t>
            </a:r>
            <a:r>
              <a:rPr lang="en-US" sz="2400" dirty="0">
                <a:ea typeface="Times New Roman" panose="02020603050405020304" pitchFamily="18" charset="0"/>
              </a:rPr>
              <a:t>has </a:t>
            </a:r>
            <a:r>
              <a:rPr lang="en-US" sz="2400" b="1" dirty="0">
                <a:solidFill>
                  <a:srgbClr val="0070C0"/>
                </a:solidFill>
                <a:ea typeface="Times New Roman" panose="02020603050405020304" pitchFamily="18" charset="0"/>
              </a:rPr>
              <a:t>3 sections</a:t>
            </a:r>
            <a:r>
              <a:rPr lang="en-US" sz="2400" dirty="0">
                <a:solidFill>
                  <a:srgbClr val="0070C0"/>
                </a:solidFill>
                <a:ea typeface="Times New Roman" panose="02020603050405020304" pitchFamily="18" charset="0"/>
              </a:rPr>
              <a:t>.</a:t>
            </a:r>
            <a:endParaRPr lang="en-US" sz="2400"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3297690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32</a:t>
            </a:fld>
            <a:endParaRPr lang="en-US" dirty="0"/>
          </a:p>
        </p:txBody>
      </p:sp>
      <p:sp>
        <p:nvSpPr>
          <p:cNvPr id="26" name="Title 1">
            <a:extLst>
              <a:ext uri="{FF2B5EF4-FFF2-40B4-BE49-F238E27FC236}">
                <a16:creationId xmlns:a16="http://schemas.microsoft.com/office/drawing/2014/main" id="{D2647174-CDBA-2A92-6BD0-2F345E876CA8}"/>
              </a:ext>
            </a:extLst>
          </p:cNvPr>
          <p:cNvSpPr>
            <a:spLocks noGrp="1"/>
          </p:cNvSpPr>
          <p:nvPr>
            <p:ph type="title" idx="4294967295"/>
          </p:nvPr>
        </p:nvSpPr>
        <p:spPr>
          <a:xfrm>
            <a:off x="1968500" y="783790"/>
            <a:ext cx="8255000" cy="622300"/>
          </a:xfrm>
        </p:spPr>
        <p:txBody>
          <a:bodyPr anchor="t">
            <a:normAutofit fontScale="90000"/>
          </a:bodyPr>
          <a:lstStyle/>
          <a:p>
            <a:pPr algn="ctr"/>
            <a:r>
              <a:rPr lang="en-US" sz="4400" b="0" dirty="0">
                <a:solidFill>
                  <a:schemeClr val="accent1">
                    <a:lumMod val="50000"/>
                  </a:schemeClr>
                </a:solidFill>
              </a:rPr>
              <a:t>CCMP - Section 1</a:t>
            </a:r>
          </a:p>
        </p:txBody>
      </p:sp>
      <p:sp>
        <p:nvSpPr>
          <p:cNvPr id="16" name="Rectangle 2">
            <a:extLst>
              <a:ext uri="{FF2B5EF4-FFF2-40B4-BE49-F238E27FC236}">
                <a16:creationId xmlns:a16="http://schemas.microsoft.com/office/drawing/2014/main" id="{A2653E44-FA71-0E65-2E22-4263EDF4A5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4" name="Rectangle 33">
            <a:extLst>
              <a:ext uri="{FF2B5EF4-FFF2-40B4-BE49-F238E27FC236}">
                <a16:creationId xmlns:a16="http://schemas.microsoft.com/office/drawing/2014/main" id="{DD1456E9-D0B4-E0CC-D91F-204702082DF5}"/>
              </a:ext>
            </a:extLst>
          </p:cNvPr>
          <p:cNvSpPr/>
          <p:nvPr/>
        </p:nvSpPr>
        <p:spPr>
          <a:xfrm>
            <a:off x="10748095" y="2354981"/>
            <a:ext cx="345995"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8B138F95-BFDE-8248-9254-0A7FFD6841A6}"/>
              </a:ext>
            </a:extLst>
          </p:cNvPr>
          <p:cNvGrpSpPr/>
          <p:nvPr/>
        </p:nvGrpSpPr>
        <p:grpSpPr>
          <a:xfrm>
            <a:off x="841935" y="1618309"/>
            <a:ext cx="9906160" cy="900844"/>
            <a:chOff x="841935" y="1409660"/>
            <a:chExt cx="9906160" cy="886968"/>
          </a:xfrm>
        </p:grpSpPr>
        <p:pic>
          <p:nvPicPr>
            <p:cNvPr id="23" name="Picture 22">
              <a:extLst>
                <a:ext uri="{FF2B5EF4-FFF2-40B4-BE49-F238E27FC236}">
                  <a16:creationId xmlns:a16="http://schemas.microsoft.com/office/drawing/2014/main" id="{AC6B5DB7-DC81-7646-B84D-22B93247B905}"/>
                </a:ext>
              </a:extLst>
            </p:cNvPr>
            <p:cNvPicPr>
              <a:picLocks/>
            </p:cNvPicPr>
            <p:nvPr/>
          </p:nvPicPr>
          <p:blipFill>
            <a:blip r:embed="rId3"/>
            <a:stretch>
              <a:fillRect/>
            </a:stretch>
          </p:blipFill>
          <p:spPr>
            <a:xfrm>
              <a:off x="841935" y="1487384"/>
              <a:ext cx="731520" cy="731520"/>
            </a:xfrm>
            <a:prstGeom prst="rect">
              <a:avLst/>
            </a:prstGeom>
            <a:noFill/>
          </p:spPr>
        </p:pic>
        <p:sp>
          <p:nvSpPr>
            <p:cNvPr id="37" name="Rectangle 6">
              <a:extLst>
                <a:ext uri="{FF2B5EF4-FFF2-40B4-BE49-F238E27FC236}">
                  <a16:creationId xmlns:a16="http://schemas.microsoft.com/office/drawing/2014/main" id="{72B8DC67-6194-1582-B7D6-89B6F762C8FB}"/>
                </a:ext>
              </a:extLst>
            </p:cNvPr>
            <p:cNvSpPr>
              <a:spLocks noChangeArrowheads="1"/>
            </p:cNvSpPr>
            <p:nvPr/>
          </p:nvSpPr>
          <p:spPr bwMode="auto">
            <a:xfrm>
              <a:off x="1695535" y="1409660"/>
              <a:ext cx="9052560" cy="886968"/>
            </a:xfrm>
            <a:prstGeom prst="rect">
              <a:avLst/>
            </a:prstGeom>
            <a:solidFill>
              <a:schemeClr val="bg1">
                <a:lumMod val="95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ts val="200"/>
                </a:spcBef>
                <a:spcAft>
                  <a:spcPts val="200"/>
                </a:spcAft>
                <a:buClrTx/>
                <a:buSzTx/>
                <a:buFontTx/>
                <a:buNone/>
                <a:tabLst/>
              </a:pP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Chronic Care Management Plan (CCMP) Provider Form/Provider Documents:</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the applicant’s treating outside provider recommend applicant to enter Job Corps?   </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0" i="0" u="none" strike="noStrike" cap="none" normalizeH="0" baseline="0" dirty="0">
                  <a:ln>
                    <a:noFill/>
                  </a:ln>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Yes    ☐ No   ☐ Provider unable to provide recommendation (explain below)  ☐ Not applicable (no CCMP provided)</a:t>
              </a: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grpSp>
      <p:pic>
        <p:nvPicPr>
          <p:cNvPr id="2" name="Picture 1">
            <a:extLst>
              <a:ext uri="{FF2B5EF4-FFF2-40B4-BE49-F238E27FC236}">
                <a16:creationId xmlns:a16="http://schemas.microsoft.com/office/drawing/2014/main" id="{5A6A107E-783C-7A16-3171-8DDFCBCC2618}"/>
              </a:ext>
            </a:extLst>
          </p:cNvPr>
          <p:cNvPicPr>
            <a:picLocks noChangeAspect="1"/>
          </p:cNvPicPr>
          <p:nvPr/>
        </p:nvPicPr>
        <p:blipFill>
          <a:blip r:embed="rId4"/>
          <a:stretch>
            <a:fillRect/>
          </a:stretch>
        </p:blipFill>
        <p:spPr>
          <a:xfrm>
            <a:off x="746524" y="3759202"/>
            <a:ext cx="10698952" cy="2559872"/>
          </a:xfrm>
          <a:prstGeom prst="rect">
            <a:avLst/>
          </a:prstGeom>
        </p:spPr>
      </p:pic>
      <p:sp>
        <p:nvSpPr>
          <p:cNvPr id="3" name="TextBox 2">
            <a:extLst>
              <a:ext uri="{FF2B5EF4-FFF2-40B4-BE49-F238E27FC236}">
                <a16:creationId xmlns:a16="http://schemas.microsoft.com/office/drawing/2014/main" id="{E33AEE16-6863-1F2A-6B18-9F970154F6F0}"/>
              </a:ext>
            </a:extLst>
          </p:cNvPr>
          <p:cNvSpPr txBox="1"/>
          <p:nvPr/>
        </p:nvSpPr>
        <p:spPr>
          <a:xfrm>
            <a:off x="1968500" y="2778529"/>
            <a:ext cx="8076452" cy="721296"/>
          </a:xfrm>
          <a:prstGeom prst="roundRect">
            <a:avLst/>
          </a:prstGeom>
          <a:solidFill>
            <a:schemeClr val="accent1">
              <a:lumMod val="40000"/>
              <a:lumOff val="60000"/>
            </a:schemeClr>
          </a:solidFill>
          <a:ln w="22225">
            <a:solidFill>
              <a:srgbClr val="0070C0"/>
            </a:solidFill>
          </a:ln>
        </p:spPr>
        <p:txBody>
          <a:bodyPr wrap="square" tIns="91440" bIns="91440" rtlCol="0" anchor="ctr">
            <a:noAutofit/>
          </a:bodyPr>
          <a:lstStyle/>
          <a:p>
            <a:pPr algn="ctr">
              <a:spcBef>
                <a:spcPts val="600"/>
              </a:spcBef>
              <a:spcAft>
                <a:spcPts val="600"/>
              </a:spcAft>
            </a:pPr>
            <a:r>
              <a:rPr lang="en-US" sz="2400" dirty="0">
                <a:solidFill>
                  <a:srgbClr val="0070C0"/>
                </a:solidFill>
              </a:rPr>
              <a:t>To answer this, look at the </a:t>
            </a:r>
            <a:r>
              <a:rPr lang="en-US" sz="2400" b="1" dirty="0">
                <a:solidFill>
                  <a:srgbClr val="0070C0"/>
                </a:solidFill>
              </a:rPr>
              <a:t>final question </a:t>
            </a:r>
            <a:r>
              <a:rPr lang="en-US" sz="2400" dirty="0">
                <a:solidFill>
                  <a:srgbClr val="0070C0"/>
                </a:solidFill>
              </a:rPr>
              <a:t>on the CCMP:</a:t>
            </a:r>
          </a:p>
        </p:txBody>
      </p:sp>
    </p:spTree>
    <p:extLst>
      <p:ext uri="{BB962C8B-B14F-4D97-AF65-F5344CB8AC3E}">
        <p14:creationId xmlns:p14="http://schemas.microsoft.com/office/powerpoint/2010/main" val="1563689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33</a:t>
            </a:fld>
            <a:endParaRPr lang="en-US" dirty="0"/>
          </a:p>
        </p:txBody>
      </p:sp>
      <p:sp>
        <p:nvSpPr>
          <p:cNvPr id="26" name="Title 1">
            <a:extLst>
              <a:ext uri="{FF2B5EF4-FFF2-40B4-BE49-F238E27FC236}">
                <a16:creationId xmlns:a16="http://schemas.microsoft.com/office/drawing/2014/main" id="{D2647174-CDBA-2A92-6BD0-2F345E876CA8}"/>
              </a:ext>
            </a:extLst>
          </p:cNvPr>
          <p:cNvSpPr>
            <a:spLocks noGrp="1"/>
          </p:cNvSpPr>
          <p:nvPr>
            <p:ph type="title" idx="4294967295"/>
          </p:nvPr>
        </p:nvSpPr>
        <p:spPr>
          <a:xfrm>
            <a:off x="2101070" y="903296"/>
            <a:ext cx="8255000" cy="622300"/>
          </a:xfrm>
        </p:spPr>
        <p:txBody>
          <a:bodyPr anchor="t">
            <a:normAutofit fontScale="90000"/>
          </a:bodyPr>
          <a:lstStyle/>
          <a:p>
            <a:pPr algn="ctr"/>
            <a:r>
              <a:rPr lang="en-US" sz="4400" b="0" dirty="0">
                <a:solidFill>
                  <a:schemeClr val="accent1">
                    <a:lumMod val="50000"/>
                  </a:schemeClr>
                </a:solidFill>
              </a:rPr>
              <a:t>CCMP – Section 1</a:t>
            </a:r>
          </a:p>
        </p:txBody>
      </p:sp>
      <p:sp>
        <p:nvSpPr>
          <p:cNvPr id="16" name="Rectangle 2">
            <a:extLst>
              <a:ext uri="{FF2B5EF4-FFF2-40B4-BE49-F238E27FC236}">
                <a16:creationId xmlns:a16="http://schemas.microsoft.com/office/drawing/2014/main" id="{A2653E44-FA71-0E65-2E22-4263EDF4A5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4" name="Rectangle 33">
            <a:extLst>
              <a:ext uri="{FF2B5EF4-FFF2-40B4-BE49-F238E27FC236}">
                <a16:creationId xmlns:a16="http://schemas.microsoft.com/office/drawing/2014/main" id="{DD1456E9-D0B4-E0CC-D91F-204702082DF5}"/>
              </a:ext>
            </a:extLst>
          </p:cNvPr>
          <p:cNvSpPr/>
          <p:nvPr/>
        </p:nvSpPr>
        <p:spPr>
          <a:xfrm>
            <a:off x="10748095" y="2354981"/>
            <a:ext cx="345995"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4">
            <a:extLst>
              <a:ext uri="{FF2B5EF4-FFF2-40B4-BE49-F238E27FC236}">
                <a16:creationId xmlns:a16="http://schemas.microsoft.com/office/drawing/2014/main" id="{6A63A915-E3CD-E39A-256A-226FA2CC0D1B}"/>
              </a:ext>
            </a:extLst>
          </p:cNvPr>
          <p:cNvSpPr>
            <a:spLocks noChangeArrowheads="1"/>
          </p:cNvSpPr>
          <p:nvPr/>
        </p:nvSpPr>
        <p:spPr bwMode="auto">
          <a:xfrm>
            <a:off x="1170156" y="2758526"/>
            <a:ext cx="10103317" cy="368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1600"/>
              </a:spcAft>
              <a:buClrTx/>
              <a:buSzTx/>
              <a:buFontTx/>
              <a:buNone/>
              <a:tabLst/>
            </a:pPr>
            <a:r>
              <a:rPr kumimoji="0" lang="en-US" altLang="en-US" sz="2400" b="0" i="0" u="none" strike="noStrike" cap="none" normalizeH="0" baseline="0" dirty="0">
                <a:ln>
                  <a:noFill/>
                </a:ln>
                <a:solidFill>
                  <a:schemeClr val="tx1"/>
                </a:solidFill>
                <a:effectLst/>
                <a:latin typeface="+mn-lt"/>
                <a:ea typeface="Times New Roman" panose="02020603050405020304" pitchFamily="18" charset="0"/>
              </a:rPr>
              <a:t>Check one of the boxes to indicate whether the applicant’s provider recommended the applicant to enter Job Corps in the </a:t>
            </a:r>
            <a:r>
              <a:rPr kumimoji="0" lang="en-US" altLang="en-US" sz="2400" b="1" i="0" u="none" strike="noStrike" cap="none" normalizeH="0" baseline="0" dirty="0">
                <a:ln>
                  <a:noFill/>
                </a:ln>
                <a:solidFill>
                  <a:srgbClr val="0070C0"/>
                </a:solidFill>
                <a:effectLst/>
                <a:latin typeface="+mn-lt"/>
                <a:ea typeface="Times New Roman" panose="02020603050405020304" pitchFamily="18" charset="0"/>
              </a:rPr>
              <a:t>last question of the CCMP</a:t>
            </a:r>
            <a:r>
              <a:rPr kumimoji="0" lang="en-US" altLang="en-US" sz="2400" b="0" i="0" u="none" strike="noStrike" cap="none" normalizeH="0" baseline="0" dirty="0">
                <a:ln>
                  <a:noFill/>
                </a:ln>
                <a:solidFill>
                  <a:schemeClr val="tx1"/>
                </a:solidFill>
                <a:effectLst/>
                <a:latin typeface="+mn-lt"/>
                <a:ea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mn-lt"/>
            </a:endParaRPr>
          </a:p>
          <a:p>
            <a:pPr marL="928687" marR="0" lvl="0" indent="-457200" algn="l" defTabSz="914400" rtl="0" eaLnBrk="0" fontAlgn="base" latinLnBrk="0" hangingPunct="0">
              <a:spcBef>
                <a:spcPct val="0"/>
              </a:spcBef>
              <a:spcAft>
                <a:spcPts val="1000"/>
              </a:spcAft>
              <a:buClrTx/>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Yes</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 Provider recommended applicant</a:t>
            </a:r>
            <a:endParaRPr kumimoji="0" lang="en-US" altLang="en-US" sz="2000" b="0" i="0" u="none" strike="noStrike" cap="none" normalizeH="0" baseline="0" dirty="0">
              <a:ln>
                <a:noFill/>
              </a:ln>
              <a:solidFill>
                <a:schemeClr val="tx1"/>
              </a:solidFill>
              <a:effectLst/>
              <a:latin typeface="+mn-lt"/>
            </a:endParaRPr>
          </a:p>
          <a:p>
            <a:pPr marL="928687" marR="0" lvl="0" indent="-457200" algn="l" defTabSz="914400" rtl="0" eaLnBrk="0" fontAlgn="base" latinLnBrk="0" hangingPunct="0">
              <a:spcBef>
                <a:spcPct val="0"/>
              </a:spcBef>
              <a:spcAft>
                <a:spcPts val="1000"/>
              </a:spcAft>
              <a:buClrTx/>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No</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 Provider did not recommend</a:t>
            </a:r>
            <a:endParaRPr kumimoji="0" lang="en-US" altLang="en-US" sz="2000" b="0" i="0" u="none" strike="noStrike" cap="none" normalizeH="0" baseline="0" dirty="0">
              <a:ln>
                <a:noFill/>
              </a:ln>
              <a:solidFill>
                <a:schemeClr val="tx1"/>
              </a:solidFill>
              <a:effectLst/>
              <a:latin typeface="+mn-lt"/>
            </a:endParaRPr>
          </a:p>
          <a:p>
            <a:pPr marL="928687" marR="0" lvl="0" indent="-457200" algn="l" defTabSz="914400" rtl="0" eaLnBrk="0" fontAlgn="base" latinLnBrk="0" hangingPunct="0">
              <a:spcBef>
                <a:spcPct val="0"/>
              </a:spcBef>
              <a:spcAft>
                <a:spcPts val="1000"/>
              </a:spcAft>
              <a:buClrTx/>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Provider unable to provide recommendation</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(explain below)</a:t>
            </a:r>
          </a:p>
          <a:p>
            <a:pPr marL="928687" indent="-457200">
              <a:lnSpc>
                <a:spcPct val="90000"/>
              </a:lnSpc>
              <a:spcAft>
                <a:spcPts val="1000"/>
              </a:spcAft>
              <a:buSzPct val="120000"/>
              <a:buFont typeface="Wingdings" pitchFamily="2" charset="2"/>
              <a:buChar char="q"/>
            </a:pPr>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Not applicable</a:t>
            </a:r>
            <a:r>
              <a:rPr kumimoji="0" lang="en-US" altLang="en-US" sz="2000" b="0" i="0" u="none" strike="noStrike" cap="none" normalizeH="0" baseline="0" dirty="0">
                <a:ln>
                  <a:noFill/>
                </a:ln>
                <a:solidFill>
                  <a:schemeClr val="tx1"/>
                </a:solidFill>
                <a:effectLst/>
                <a:latin typeface="+mn-lt"/>
                <a:ea typeface="Times New Roman" panose="02020603050405020304" pitchFamily="18" charset="0"/>
              </a:rPr>
              <a:t> = No CCMP provided</a:t>
            </a:r>
            <a:endParaRPr kumimoji="0" lang="en-US" altLang="en-US" sz="2000" b="0" i="0" u="none" strike="noStrike" cap="none" normalizeH="0" baseline="0" dirty="0">
              <a:ln>
                <a:noFill/>
              </a:ln>
              <a:solidFill>
                <a:schemeClr val="tx1"/>
              </a:solidFill>
              <a:effectLst/>
              <a:latin typeface="+mn-lt"/>
            </a:endParaRPr>
          </a:p>
        </p:txBody>
      </p:sp>
      <p:sp>
        <p:nvSpPr>
          <p:cNvPr id="3" name="TextBox 2">
            <a:extLst>
              <a:ext uri="{FF2B5EF4-FFF2-40B4-BE49-F238E27FC236}">
                <a16:creationId xmlns:a16="http://schemas.microsoft.com/office/drawing/2014/main" id="{EF9A8D26-B438-ED0D-04D2-CD5EAD506CDF}"/>
              </a:ext>
            </a:extLst>
          </p:cNvPr>
          <p:cNvSpPr txBox="1"/>
          <p:nvPr/>
        </p:nvSpPr>
        <p:spPr>
          <a:xfrm rot="197364">
            <a:off x="8609312" y="3756060"/>
            <a:ext cx="2674289" cy="1123712"/>
          </a:xfrm>
          <a:prstGeom prst="roundRect">
            <a:avLst/>
          </a:prstGeom>
          <a:solidFill>
            <a:schemeClr val="accent1">
              <a:lumMod val="40000"/>
              <a:lumOff val="60000"/>
              <a:alpha val="50357"/>
            </a:schemeClr>
          </a:solidFill>
          <a:ln w="19050">
            <a:solidFill>
              <a:schemeClr val="tx1"/>
            </a:solidFill>
          </a:ln>
        </p:spPr>
        <p:txBody>
          <a:bodyPr wrap="square">
            <a:spAutoFit/>
          </a:bodyPr>
          <a:lstStyle/>
          <a:p>
            <a:pPr algn="ctr"/>
            <a:r>
              <a:rPr kumimoji="0" lang="en-US" altLang="en-US" sz="2000" b="1" i="0" strike="noStrike" cap="none" normalizeH="0" baseline="0" dirty="0">
                <a:ln>
                  <a:noFill/>
                </a:ln>
                <a:solidFill>
                  <a:srgbClr val="C00000"/>
                </a:solidFill>
                <a:effectLst/>
                <a:latin typeface="+mn-lt"/>
                <a:ea typeface="Times New Roman" panose="02020603050405020304" pitchFamily="18" charset="0"/>
              </a:rPr>
              <a:t>A box must be checked even if there is no CCMP</a:t>
            </a:r>
            <a:r>
              <a:rPr kumimoji="0" lang="en-US" altLang="en-US" sz="2000" b="0" i="0" strike="noStrike" cap="none" normalizeH="0" baseline="0" dirty="0">
                <a:ln>
                  <a:noFill/>
                </a:ln>
                <a:solidFill>
                  <a:srgbClr val="C00000"/>
                </a:solidFill>
                <a:effectLst/>
                <a:latin typeface="+mn-lt"/>
                <a:ea typeface="Times New Roman" panose="02020603050405020304" pitchFamily="18" charset="0"/>
              </a:rPr>
              <a:t>.</a:t>
            </a:r>
            <a:endParaRPr lang="en-US" sz="2000" dirty="0">
              <a:solidFill>
                <a:srgbClr val="C00000"/>
              </a:solidFill>
            </a:endParaRPr>
          </a:p>
        </p:txBody>
      </p:sp>
      <p:grpSp>
        <p:nvGrpSpPr>
          <p:cNvPr id="4" name="Group 3">
            <a:extLst>
              <a:ext uri="{FF2B5EF4-FFF2-40B4-BE49-F238E27FC236}">
                <a16:creationId xmlns:a16="http://schemas.microsoft.com/office/drawing/2014/main" id="{AFAAA815-2F45-B06D-305C-C009ECD3F2E5}"/>
              </a:ext>
            </a:extLst>
          </p:cNvPr>
          <p:cNvGrpSpPr/>
          <p:nvPr/>
        </p:nvGrpSpPr>
        <p:grpSpPr>
          <a:xfrm>
            <a:off x="841935" y="1672097"/>
            <a:ext cx="9906160" cy="900844"/>
            <a:chOff x="841935" y="1409660"/>
            <a:chExt cx="9906160" cy="886968"/>
          </a:xfrm>
        </p:grpSpPr>
        <p:pic>
          <p:nvPicPr>
            <p:cNvPr id="5" name="Picture 4">
              <a:extLst>
                <a:ext uri="{FF2B5EF4-FFF2-40B4-BE49-F238E27FC236}">
                  <a16:creationId xmlns:a16="http://schemas.microsoft.com/office/drawing/2014/main" id="{D168EC1E-1994-2DA4-792A-36ACAB94C88C}"/>
                </a:ext>
              </a:extLst>
            </p:cNvPr>
            <p:cNvPicPr>
              <a:picLocks/>
            </p:cNvPicPr>
            <p:nvPr/>
          </p:nvPicPr>
          <p:blipFill>
            <a:blip r:embed="rId3"/>
            <a:stretch>
              <a:fillRect/>
            </a:stretch>
          </p:blipFill>
          <p:spPr>
            <a:xfrm>
              <a:off x="841935" y="1487384"/>
              <a:ext cx="731520" cy="731520"/>
            </a:xfrm>
            <a:prstGeom prst="rect">
              <a:avLst/>
            </a:prstGeom>
            <a:noFill/>
          </p:spPr>
        </p:pic>
        <p:sp>
          <p:nvSpPr>
            <p:cNvPr id="6" name="Rectangle 6">
              <a:extLst>
                <a:ext uri="{FF2B5EF4-FFF2-40B4-BE49-F238E27FC236}">
                  <a16:creationId xmlns:a16="http://schemas.microsoft.com/office/drawing/2014/main" id="{9D846F72-A9B2-5175-0A7A-5151E88B51ED}"/>
                </a:ext>
              </a:extLst>
            </p:cNvPr>
            <p:cNvSpPr>
              <a:spLocks noChangeArrowheads="1"/>
            </p:cNvSpPr>
            <p:nvPr/>
          </p:nvSpPr>
          <p:spPr bwMode="auto">
            <a:xfrm>
              <a:off x="1695535" y="1409660"/>
              <a:ext cx="9052560" cy="886968"/>
            </a:xfrm>
            <a:prstGeom prst="rect">
              <a:avLst/>
            </a:prstGeom>
            <a:solidFill>
              <a:schemeClr val="bg1">
                <a:lumMod val="95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ts val="200"/>
                </a:spcBef>
                <a:spcAft>
                  <a:spcPts val="200"/>
                </a:spcAft>
                <a:buClrTx/>
                <a:buSzTx/>
                <a:buFontTx/>
                <a:buNone/>
                <a:tabLst/>
              </a:pP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Chronic Care Management Plan (CCMP) Provider Form/Provider Documents:</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the applicant’s treating outside provider recommend applicant to enter Job Corps?   </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500" b="0" i="0" u="none" strike="noStrike" cap="none" normalizeH="0" baseline="0" dirty="0">
                  <a:ln>
                    <a:noFill/>
                  </a:ln>
                  <a:solidFill>
                    <a:srgbClr val="000000"/>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Yes    ☐ No   ☐ Provider unable to provide recommendation (explain below)  ☐ Not applicable (no CCMP provided)</a:t>
              </a: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424293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34</a:t>
            </a:fld>
            <a:endParaRPr lang="en-US" dirty="0"/>
          </a:p>
        </p:txBody>
      </p:sp>
      <p:sp>
        <p:nvSpPr>
          <p:cNvPr id="26" name="Title 1">
            <a:extLst>
              <a:ext uri="{FF2B5EF4-FFF2-40B4-BE49-F238E27FC236}">
                <a16:creationId xmlns:a16="http://schemas.microsoft.com/office/drawing/2014/main" id="{D2647174-CDBA-2A92-6BD0-2F345E876CA8}"/>
              </a:ext>
            </a:extLst>
          </p:cNvPr>
          <p:cNvSpPr>
            <a:spLocks noGrp="1"/>
          </p:cNvSpPr>
          <p:nvPr>
            <p:ph type="title" idx="4294967295"/>
          </p:nvPr>
        </p:nvSpPr>
        <p:spPr>
          <a:xfrm>
            <a:off x="2168305" y="990617"/>
            <a:ext cx="8255000" cy="622300"/>
          </a:xfrm>
        </p:spPr>
        <p:txBody>
          <a:bodyPr anchor="t">
            <a:normAutofit fontScale="90000"/>
          </a:bodyPr>
          <a:lstStyle/>
          <a:p>
            <a:pPr algn="ctr"/>
            <a:r>
              <a:rPr lang="en-US" sz="4400" b="0" dirty="0">
                <a:solidFill>
                  <a:schemeClr val="accent1">
                    <a:lumMod val="50000"/>
                  </a:schemeClr>
                </a:solidFill>
              </a:rPr>
              <a:t>CCMP – Section 1</a:t>
            </a:r>
          </a:p>
        </p:txBody>
      </p:sp>
      <p:sp>
        <p:nvSpPr>
          <p:cNvPr id="16" name="Rectangle 2">
            <a:extLst>
              <a:ext uri="{FF2B5EF4-FFF2-40B4-BE49-F238E27FC236}">
                <a16:creationId xmlns:a16="http://schemas.microsoft.com/office/drawing/2014/main" id="{A2653E44-FA71-0E65-2E22-4263EDF4A5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4" name="Rectangle 33">
            <a:extLst>
              <a:ext uri="{FF2B5EF4-FFF2-40B4-BE49-F238E27FC236}">
                <a16:creationId xmlns:a16="http://schemas.microsoft.com/office/drawing/2014/main" id="{DD1456E9-D0B4-E0CC-D91F-204702082DF5}"/>
              </a:ext>
            </a:extLst>
          </p:cNvPr>
          <p:cNvSpPr/>
          <p:nvPr/>
        </p:nvSpPr>
        <p:spPr>
          <a:xfrm>
            <a:off x="10748095" y="2354981"/>
            <a:ext cx="345995" cy="130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6BA2E7B2-4041-FBC5-C186-542564F2653E}"/>
              </a:ext>
            </a:extLst>
          </p:cNvPr>
          <p:cNvGrpSpPr/>
          <p:nvPr/>
        </p:nvGrpSpPr>
        <p:grpSpPr>
          <a:xfrm>
            <a:off x="1407501" y="1805071"/>
            <a:ext cx="9886395" cy="3713252"/>
            <a:chOff x="1207695" y="2513199"/>
            <a:chExt cx="9886395" cy="3713252"/>
          </a:xfrm>
        </p:grpSpPr>
        <p:sp>
          <p:nvSpPr>
            <p:cNvPr id="20" name="TextBox 19">
              <a:extLst>
                <a:ext uri="{FF2B5EF4-FFF2-40B4-BE49-F238E27FC236}">
                  <a16:creationId xmlns:a16="http://schemas.microsoft.com/office/drawing/2014/main" id="{E462C71C-558C-80F7-2CBA-9FC82452283D}"/>
                </a:ext>
              </a:extLst>
            </p:cNvPr>
            <p:cNvSpPr txBox="1"/>
            <p:nvPr/>
          </p:nvSpPr>
          <p:spPr>
            <a:xfrm>
              <a:off x="1207695" y="2513199"/>
              <a:ext cx="9886395" cy="2312869"/>
            </a:xfrm>
            <a:prstGeom prst="roundRect">
              <a:avLst/>
            </a:prstGeom>
            <a:noFill/>
            <a:ln w="25400">
              <a:noFill/>
            </a:ln>
          </p:spPr>
          <p:txBody>
            <a:bodyPr wrap="square">
              <a:noAutofit/>
            </a:bodyPr>
            <a:lstStyle/>
            <a:p>
              <a:pPr marL="342900" indent="-342900" eaLnBrk="0" fontAlgn="base" hangingPunct="0">
                <a:lnSpc>
                  <a:spcPct val="90000"/>
                </a:lnSpc>
                <a:spcBef>
                  <a:spcPct val="0"/>
                </a:spcBef>
                <a:buFont typeface="Wingdings" pitchFamily="2" charset="2"/>
                <a:buChar char="q"/>
                <a:defRPr/>
              </a:pPr>
              <a:r>
                <a:rPr kumimoji="0" lang="en-US" altLang="en-US" sz="2400" b="1" i="0" u="none" strike="noStrike" cap="none" normalizeH="0" baseline="0" dirty="0">
                  <a:ln>
                    <a:noFill/>
                  </a:ln>
                  <a:solidFill>
                    <a:schemeClr val="tx1"/>
                  </a:solidFill>
                  <a:effectLst/>
                  <a:latin typeface="+mn-lt"/>
                  <a:ea typeface="Times New Roman" panose="02020603050405020304" pitchFamily="18" charset="0"/>
                </a:rPr>
                <a:t>Provider unable to provide recommendation</a:t>
              </a:r>
              <a:r>
                <a:rPr kumimoji="0" lang="en-US" altLang="en-US" sz="2400" b="0" i="0" u="none" strike="noStrike" cap="none" normalizeH="0" baseline="0" dirty="0">
                  <a:ln>
                    <a:noFill/>
                  </a:ln>
                  <a:solidFill>
                    <a:schemeClr val="tx1"/>
                  </a:solidFill>
                  <a:effectLst/>
                  <a:latin typeface="+mn-lt"/>
                  <a:ea typeface="Times New Roman" panose="02020603050405020304" pitchFamily="18" charset="0"/>
                </a:rPr>
                <a:t> (explain below)</a:t>
              </a:r>
            </a:p>
            <a:p>
              <a:pPr eaLnBrk="0" fontAlgn="base" hangingPunct="0">
                <a:lnSpc>
                  <a:spcPct val="90000"/>
                </a:lnSpc>
                <a:spcBef>
                  <a:spcPct val="0"/>
                </a:spcBef>
                <a:defRPr/>
              </a:pPr>
              <a:endParaRPr kumimoji="0" lang="en-US" altLang="en-US" sz="1200" b="0" i="0" u="none" strike="noStrike" cap="none" normalizeH="0" baseline="0" dirty="0">
                <a:ln>
                  <a:noFill/>
                </a:ln>
                <a:solidFill>
                  <a:schemeClr val="tx1"/>
                </a:solidFill>
                <a:effectLst/>
                <a:latin typeface="+mn-lt"/>
                <a:ea typeface="Times New Roman" panose="02020603050405020304" pitchFamily="18" charset="0"/>
              </a:endParaRPr>
            </a:p>
            <a:p>
              <a:pPr marL="688975" marR="0" lvl="0" indent="-328613" algn="l" defTabSz="914400" rtl="0" eaLnBrk="0" fontAlgn="base" latinLnBrk="0" hangingPunct="0">
                <a:lnSpc>
                  <a:spcPct val="110000"/>
                </a:lnSpc>
                <a:spcBef>
                  <a:spcPct val="0"/>
                </a:spcBef>
                <a:buClrTx/>
                <a:buSzTx/>
                <a:buFont typeface="Arial" panose="020B0604020202020204" pitchFamily="34" charset="0"/>
                <a:buChar char="•"/>
                <a:defRPr/>
              </a:pPr>
              <a:r>
                <a:rPr kumimoji="0" lang="en-US" altLang="en-US" sz="22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There is </a:t>
              </a:r>
              <a:r>
                <a:rPr kumimoji="0" lang="en-US" altLang="en-US" sz="2200" b="1" i="0" u="none" strike="noStrike" kern="1200" cap="none" spc="0" normalizeH="0" baseline="0" noProof="0" dirty="0">
                  <a:ln>
                    <a:noFill/>
                  </a:ln>
                  <a:solidFill>
                    <a:srgbClr val="0070C0"/>
                  </a:solidFill>
                  <a:effectLst/>
                  <a:uLnTx/>
                  <a:uFillTx/>
                  <a:latin typeface="Tenorite"/>
                  <a:ea typeface="Times New Roman" panose="02020603050405020304" pitchFamily="18" charset="0"/>
                  <a:cs typeface="+mn-cs"/>
                </a:rPr>
                <a:t>no response </a:t>
              </a:r>
              <a:r>
                <a:rPr kumimoji="0" lang="en-US" altLang="en-US" sz="22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to the last question of the CCMP (left blank or omitted).</a:t>
              </a:r>
            </a:p>
            <a:p>
              <a:pPr marL="688975" marR="0" lvl="0" indent="-328613" algn="l" defTabSz="914400" rtl="0" eaLnBrk="0" fontAlgn="base" latinLnBrk="0" hangingPunct="0">
                <a:lnSpc>
                  <a:spcPct val="110000"/>
                </a:lnSpc>
                <a:spcBef>
                  <a:spcPct val="0"/>
                </a:spcBef>
                <a:buClrTx/>
                <a:buSzTx/>
                <a:buFont typeface="Arial" panose="020B0604020202020204" pitchFamily="34" charset="0"/>
                <a:buChar char="•"/>
                <a:defRPr/>
              </a:pPr>
              <a:r>
                <a:rPr lang="en-US" altLang="en-US" sz="2200" dirty="0">
                  <a:solidFill>
                    <a:srgbClr val="000000"/>
                  </a:solidFill>
                  <a:latin typeface="Tenorite"/>
                  <a:ea typeface="Times New Roman" panose="02020603050405020304" pitchFamily="18" charset="0"/>
                </a:rPr>
                <a:t>Provider writes in a response like </a:t>
              </a:r>
              <a:r>
                <a:rPr kumimoji="0" lang="en-US" altLang="en-US" sz="2200" b="1"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“unsure.”</a:t>
              </a:r>
            </a:p>
            <a:p>
              <a:pPr marL="688975" marR="0" lvl="0" indent="-328613" algn="l" defTabSz="914400" rtl="0" eaLnBrk="0" fontAlgn="base" latinLnBrk="0" hangingPunct="0">
                <a:lnSpc>
                  <a:spcPct val="110000"/>
                </a:lnSpc>
                <a:spcBef>
                  <a:spcPct val="0"/>
                </a:spcBef>
                <a:buClrTx/>
                <a:buSzTx/>
                <a:buFont typeface="Arial" panose="020B0604020202020204" pitchFamily="34" charset="0"/>
                <a:buChar char="•"/>
                <a:defRPr/>
              </a:pPr>
              <a:r>
                <a:rPr lang="en-US" altLang="en-US" sz="2200" dirty="0">
                  <a:solidFill>
                    <a:srgbClr val="000000"/>
                  </a:solidFill>
                  <a:latin typeface="Tenorite"/>
                  <a:ea typeface="Times New Roman" panose="02020603050405020304" pitchFamily="18" charset="0"/>
                </a:rPr>
                <a:t>The provider sent a letter or memo rather than a CCMP.</a:t>
              </a:r>
            </a:p>
          </p:txBody>
        </p:sp>
        <p:sp>
          <p:nvSpPr>
            <p:cNvPr id="3" name="TextBox 2">
              <a:extLst>
                <a:ext uri="{FF2B5EF4-FFF2-40B4-BE49-F238E27FC236}">
                  <a16:creationId xmlns:a16="http://schemas.microsoft.com/office/drawing/2014/main" id="{85708400-FA34-7A7F-5565-7CE7882D5D0C}"/>
                </a:ext>
              </a:extLst>
            </p:cNvPr>
            <p:cNvSpPr txBox="1"/>
            <p:nvPr/>
          </p:nvSpPr>
          <p:spPr>
            <a:xfrm>
              <a:off x="2053360" y="4826068"/>
              <a:ext cx="8085279" cy="1400383"/>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ts val="200"/>
                </a:spcAft>
                <a:buClrTx/>
                <a:buSzTx/>
                <a:tabLst/>
                <a:defRPr/>
              </a:pPr>
              <a:r>
                <a:rPr kumimoji="0" lang="en-US" altLang="en-US" sz="2000" b="1" i="0" u="none" strike="noStrike" kern="1200" cap="none" spc="0" normalizeH="0" baseline="0" noProof="0" dirty="0">
                  <a:ln>
                    <a:noFill/>
                  </a:ln>
                  <a:solidFill>
                    <a:srgbClr val="0070C0"/>
                  </a:solidFill>
                  <a:effectLst/>
                  <a:uLnTx/>
                  <a:uFillTx/>
                  <a:latin typeface="Tenorite"/>
                  <a:ea typeface="Times New Roman" panose="02020603050405020304" pitchFamily="18" charset="0"/>
                  <a:cs typeface="+mn-cs"/>
                </a:rPr>
                <a:t>For the explanation</a:t>
              </a:r>
              <a:r>
                <a:rPr kumimoji="0" lang="en-US" altLang="en-US" sz="200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a:t>
              </a:r>
              <a:r>
                <a:rPr kumimoji="0" lang="en-US" altLang="en-US" sz="2000" b="1"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 </a:t>
              </a:r>
              <a:r>
                <a:rPr kumimoji="0" lang="en-US" altLang="en-US" sz="2000" b="0" i="0"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write something like: </a:t>
              </a:r>
            </a:p>
            <a:p>
              <a:pPr marL="927100" marR="0" lvl="0" indent="-374650" algn="l" defTabSz="914400" rtl="0" eaLnBrk="0" fontAlgn="base" latinLnBrk="0" hangingPunct="0">
                <a:lnSpc>
                  <a:spcPct val="100000"/>
                </a:lnSpc>
                <a:spcBef>
                  <a:spcPct val="0"/>
                </a:spcBef>
                <a:spcAft>
                  <a:spcPts val="200"/>
                </a:spcAft>
                <a:buClrTx/>
                <a:buSzPct val="120000"/>
                <a:buFont typeface="Arial" panose="020B0604020202020204" pitchFamily="34" charset="0"/>
                <a:buChar char="•"/>
                <a:tabLst/>
                <a:defRPr/>
              </a:pPr>
              <a:r>
                <a:rPr kumimoji="0" lang="en-US" altLang="en-US" sz="2000" b="0" i="1"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“Recommendation question was left blank.”</a:t>
              </a:r>
              <a:endParaRPr kumimoji="0" lang="en-US" altLang="en-US" sz="2000" b="0" i="0" u="none" strike="noStrike" kern="1200" cap="none" spc="0" normalizeH="0" baseline="0" noProof="0" dirty="0">
                <a:ln>
                  <a:noFill/>
                </a:ln>
                <a:solidFill>
                  <a:srgbClr val="000000"/>
                </a:solidFill>
                <a:effectLst/>
                <a:uLnTx/>
                <a:uFillTx/>
                <a:latin typeface="Tenorite"/>
                <a:ea typeface="+mn-ea"/>
                <a:cs typeface="+mn-cs"/>
              </a:endParaRPr>
            </a:p>
            <a:p>
              <a:pPr marL="862013" marR="0" lvl="0" indent="-358775" algn="l" defTabSz="914400" rtl="0" eaLnBrk="0" fontAlgn="base" latinLnBrk="0" hangingPunct="0">
                <a:lnSpc>
                  <a:spcPct val="100000"/>
                </a:lnSpc>
                <a:spcBef>
                  <a:spcPct val="0"/>
                </a:spcBef>
                <a:spcAft>
                  <a:spcPts val="200"/>
                </a:spcAft>
                <a:buClrTx/>
                <a:buSzPct val="120000"/>
                <a:buFont typeface="Arial" panose="020B0604020202020204" pitchFamily="34" charset="0"/>
                <a:buChar char="•"/>
                <a:tabLst/>
                <a:defRPr/>
              </a:pPr>
              <a:r>
                <a:rPr kumimoji="0" lang="en-US" altLang="en-US" sz="2000" b="0" i="1" u="none" strike="noStrike" kern="1200" cap="none" spc="0" normalizeH="0" baseline="0" noProof="0" dirty="0">
                  <a:ln>
                    <a:noFill/>
                  </a:ln>
                  <a:solidFill>
                    <a:srgbClr val="000000"/>
                  </a:solidFill>
                  <a:effectLst/>
                  <a:uLnTx/>
                  <a:uFillTx/>
                  <a:latin typeface="Tenorite"/>
                  <a:ea typeface="Times New Roman" panose="02020603050405020304" pitchFamily="18" charset="0"/>
                  <a:cs typeface="+mn-cs"/>
                </a:rPr>
                <a:t>“Provider did not check a box and wrote in ‘unsure’.”</a:t>
              </a:r>
            </a:p>
            <a:p>
              <a:pPr marL="862013" marR="0" lvl="0" indent="-358775" algn="l" defTabSz="914400" rtl="0" eaLnBrk="0" fontAlgn="base" latinLnBrk="0" hangingPunct="0">
                <a:lnSpc>
                  <a:spcPct val="100000"/>
                </a:lnSpc>
                <a:spcBef>
                  <a:spcPct val="0"/>
                </a:spcBef>
                <a:spcAft>
                  <a:spcPts val="200"/>
                </a:spcAft>
                <a:buClrTx/>
                <a:buSzPct val="120000"/>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Tenorite"/>
                  <a:ea typeface="+mn-ea"/>
                  <a:cs typeface="+mn-cs"/>
                </a:rPr>
                <a:t>”Provider provided a letter rather than a CCMP.”</a:t>
              </a:r>
              <a:endParaRPr kumimoji="0" lang="en-US" sz="2000" b="0" i="0" u="none" strike="noStrike" kern="1200" cap="none" spc="0" normalizeH="0" baseline="0" noProof="0" dirty="0">
                <a:ln>
                  <a:noFill/>
                </a:ln>
                <a:solidFill>
                  <a:srgbClr val="000000"/>
                </a:solidFill>
                <a:effectLst/>
                <a:uLnTx/>
                <a:uFillTx/>
                <a:latin typeface="Tenorite"/>
                <a:ea typeface="+mn-ea"/>
                <a:cs typeface="+mn-cs"/>
              </a:endParaRPr>
            </a:p>
          </p:txBody>
        </p:sp>
      </p:grpSp>
    </p:spTree>
    <p:extLst>
      <p:ext uri="{BB962C8B-B14F-4D97-AF65-F5344CB8AC3E}">
        <p14:creationId xmlns:p14="http://schemas.microsoft.com/office/powerpoint/2010/main" val="2826187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35</a:t>
            </a:fld>
            <a:endParaRPr lang="en-US" dirty="0"/>
          </a:p>
        </p:txBody>
      </p:sp>
      <p:sp>
        <p:nvSpPr>
          <p:cNvPr id="7" name="Title 1">
            <a:extLst>
              <a:ext uri="{FF2B5EF4-FFF2-40B4-BE49-F238E27FC236}">
                <a16:creationId xmlns:a16="http://schemas.microsoft.com/office/drawing/2014/main" id="{E5514C7E-CE7E-34FB-3B32-AF1B27D4956F}"/>
              </a:ext>
            </a:extLst>
          </p:cNvPr>
          <p:cNvSpPr>
            <a:spLocks noGrp="1"/>
          </p:cNvSpPr>
          <p:nvPr>
            <p:ph type="title" idx="4294967295"/>
          </p:nvPr>
        </p:nvSpPr>
        <p:spPr>
          <a:xfrm>
            <a:off x="2125845" y="692022"/>
            <a:ext cx="8255000" cy="622300"/>
          </a:xfrm>
        </p:spPr>
        <p:txBody>
          <a:bodyPr anchor="t">
            <a:normAutofit fontScale="90000"/>
          </a:bodyPr>
          <a:lstStyle/>
          <a:p>
            <a:pPr algn="ctr"/>
            <a:r>
              <a:rPr lang="en-US" sz="4400" b="0" dirty="0">
                <a:solidFill>
                  <a:schemeClr val="accent1">
                    <a:lumMod val="50000"/>
                  </a:schemeClr>
                </a:solidFill>
              </a:rPr>
              <a:t>CCMP - Section 2</a:t>
            </a:r>
          </a:p>
        </p:txBody>
      </p:sp>
      <p:grpSp>
        <p:nvGrpSpPr>
          <p:cNvPr id="3" name="Group 2">
            <a:extLst>
              <a:ext uri="{FF2B5EF4-FFF2-40B4-BE49-F238E27FC236}">
                <a16:creationId xmlns:a16="http://schemas.microsoft.com/office/drawing/2014/main" id="{707A02BF-95CA-81A3-6CD4-27288AABC058}"/>
              </a:ext>
            </a:extLst>
          </p:cNvPr>
          <p:cNvGrpSpPr/>
          <p:nvPr/>
        </p:nvGrpSpPr>
        <p:grpSpPr>
          <a:xfrm>
            <a:off x="1026474" y="1682639"/>
            <a:ext cx="10139052" cy="3882776"/>
            <a:chOff x="1062348" y="1635343"/>
            <a:chExt cx="10139052" cy="3882776"/>
          </a:xfrm>
        </p:grpSpPr>
        <p:sp>
          <p:nvSpPr>
            <p:cNvPr id="10" name="TextBox 9">
              <a:extLst>
                <a:ext uri="{FF2B5EF4-FFF2-40B4-BE49-F238E27FC236}">
                  <a16:creationId xmlns:a16="http://schemas.microsoft.com/office/drawing/2014/main" id="{26A3DABA-3558-7862-5209-1E01C829134B}"/>
                </a:ext>
              </a:extLst>
            </p:cNvPr>
            <p:cNvSpPr txBox="1"/>
            <p:nvPr/>
          </p:nvSpPr>
          <p:spPr>
            <a:xfrm>
              <a:off x="1992084" y="2387352"/>
              <a:ext cx="8522523" cy="1835887"/>
            </a:xfrm>
            <a:prstGeom prst="rect">
              <a:avLst/>
            </a:prstGeom>
            <a:noFill/>
          </p:spPr>
          <p:txBody>
            <a:bodyPr wrap="square">
              <a:spAutoFit/>
            </a:bodyPr>
            <a:lstStyle/>
            <a:p>
              <a:pPr marL="342900" marR="100330" lvl="0" indent="-342900">
                <a:lnSpc>
                  <a:spcPct val="105000"/>
                </a:lnSpc>
                <a:spcBef>
                  <a:spcPts val="0"/>
                </a:spcBef>
                <a:spcAft>
                  <a:spcPts val="1500"/>
                </a:spcAft>
                <a:buClr>
                  <a:srgbClr val="000000"/>
                </a:buClr>
                <a:buSzPct val="100000"/>
                <a:buFont typeface="Symbol" pitchFamily="2" charset="2"/>
                <a:buChar char=""/>
              </a:pPr>
              <a:r>
                <a:rPr lang="en-US" sz="2400" dirty="0">
                  <a:effectLst/>
                  <a:ea typeface="Times New Roman" panose="02020603050405020304" pitchFamily="18" charset="0"/>
                </a:rPr>
                <a:t>Provide a summary of the CCMP or another provider document</a:t>
              </a:r>
            </a:p>
            <a:p>
              <a:pPr marL="342900" marR="100330" lvl="0" indent="-342900">
                <a:lnSpc>
                  <a:spcPct val="105000"/>
                </a:lnSpc>
                <a:spcBef>
                  <a:spcPts val="0"/>
                </a:spcBef>
                <a:spcAft>
                  <a:spcPts val="300"/>
                </a:spcAft>
                <a:buClr>
                  <a:srgbClr val="000000"/>
                </a:buClr>
                <a:buSzPct val="100000"/>
                <a:buFont typeface="Symbol" pitchFamily="2" charset="2"/>
                <a:buChar char=""/>
              </a:pPr>
              <a:r>
                <a:rPr lang="en-US" sz="2400" dirty="0">
                  <a:effectLst/>
                  <a:ea typeface="Times New Roman" panose="02020603050405020304" pitchFamily="18" charset="0"/>
                </a:rPr>
                <a:t>Use bullets to summarize the most relevant information in the CCMP</a:t>
              </a:r>
            </a:p>
          </p:txBody>
        </p:sp>
        <p:pic>
          <p:nvPicPr>
            <p:cNvPr id="13" name="Picture 12">
              <a:extLst>
                <a:ext uri="{FF2B5EF4-FFF2-40B4-BE49-F238E27FC236}">
                  <a16:creationId xmlns:a16="http://schemas.microsoft.com/office/drawing/2014/main" id="{B2A64D8A-A3F1-86A5-E410-CD1153C1374E}"/>
                </a:ext>
              </a:extLst>
            </p:cNvPr>
            <p:cNvPicPr>
              <a:picLocks/>
            </p:cNvPicPr>
            <p:nvPr/>
          </p:nvPicPr>
          <p:blipFill>
            <a:blip r:embed="rId3"/>
            <a:stretch>
              <a:fillRect/>
            </a:stretch>
          </p:blipFill>
          <p:spPr>
            <a:xfrm>
              <a:off x="1062348" y="1635343"/>
              <a:ext cx="731520" cy="731520"/>
            </a:xfrm>
            <a:prstGeom prst="rect">
              <a:avLst/>
            </a:prstGeom>
          </p:spPr>
        </p:pic>
        <p:sp>
          <p:nvSpPr>
            <p:cNvPr id="16" name="TextBox 15">
              <a:extLst>
                <a:ext uri="{FF2B5EF4-FFF2-40B4-BE49-F238E27FC236}">
                  <a16:creationId xmlns:a16="http://schemas.microsoft.com/office/drawing/2014/main" id="{73ABA56D-4A1E-96F8-D6FA-1C2A9CA854C9}"/>
                </a:ext>
              </a:extLst>
            </p:cNvPr>
            <p:cNvSpPr txBox="1"/>
            <p:nvPr/>
          </p:nvSpPr>
          <p:spPr>
            <a:xfrm>
              <a:off x="1992084" y="1635343"/>
              <a:ext cx="9209316" cy="495644"/>
            </a:xfrm>
            <a:prstGeom prst="rect">
              <a:avLst/>
            </a:prstGeom>
            <a:solidFill>
              <a:schemeClr val="bg1">
                <a:lumMod val="95000"/>
              </a:schemeClr>
            </a:solidFill>
            <a:ln w="12700">
              <a:solidFill>
                <a:schemeClr val="tx1"/>
              </a:solidFill>
            </a:ln>
          </p:spPr>
          <p:txBody>
            <a:bodyPr wrap="square" rtlCol="0" anchor="ctr">
              <a:noAutofit/>
            </a:bodyPr>
            <a:lstStyle/>
            <a:p>
              <a:pPr>
                <a:spcBef>
                  <a:spcPts val="100"/>
                </a:spcBef>
                <a:spcAft>
                  <a:spcPts val="100"/>
                </a:spcAft>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Provide a summary of the CCMP and/or provider documents here.</a:t>
              </a:r>
            </a:p>
          </p:txBody>
        </p:sp>
        <p:sp>
          <p:nvSpPr>
            <p:cNvPr id="17" name="TextBox 16">
              <a:extLst>
                <a:ext uri="{FF2B5EF4-FFF2-40B4-BE49-F238E27FC236}">
                  <a16:creationId xmlns:a16="http://schemas.microsoft.com/office/drawing/2014/main" id="{CD369FDE-FD59-3D90-7927-B26B3F2C8C8E}"/>
                </a:ext>
              </a:extLst>
            </p:cNvPr>
            <p:cNvSpPr txBox="1"/>
            <p:nvPr/>
          </p:nvSpPr>
          <p:spPr>
            <a:xfrm>
              <a:off x="2686797" y="4479605"/>
              <a:ext cx="7204843" cy="1038514"/>
            </a:xfrm>
            <a:prstGeom prst="roundRect">
              <a:avLst/>
            </a:prstGeom>
            <a:solidFill>
              <a:schemeClr val="accent1">
                <a:lumMod val="40000"/>
                <a:lumOff val="60000"/>
              </a:schemeClr>
            </a:solidFill>
            <a:ln w="22225">
              <a:solidFill>
                <a:srgbClr val="0070C0"/>
              </a:solidFill>
            </a:ln>
          </p:spPr>
          <p:txBody>
            <a:bodyPr wrap="square" tIns="91440" bIns="91440" rtlCol="0" anchor="ctr">
              <a:noAutofit/>
            </a:bodyPr>
            <a:lstStyle/>
            <a:p>
              <a:pPr algn="ctr">
                <a:spcBef>
                  <a:spcPts val="600"/>
                </a:spcBef>
                <a:spcAft>
                  <a:spcPts val="600"/>
                </a:spcAft>
              </a:pPr>
              <a:r>
                <a:rPr lang="en-US" sz="2400" b="1" dirty="0">
                  <a:solidFill>
                    <a:srgbClr val="0070C0"/>
                  </a:solidFill>
                </a:rPr>
                <a:t>A letter from a provider should be treated the same as a CCMP.</a:t>
              </a:r>
            </a:p>
          </p:txBody>
        </p:sp>
      </p:grpSp>
    </p:spTree>
    <p:extLst>
      <p:ext uri="{BB962C8B-B14F-4D97-AF65-F5344CB8AC3E}">
        <p14:creationId xmlns:p14="http://schemas.microsoft.com/office/powerpoint/2010/main" val="646116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E0BC35-21E0-49C4-EFB0-B682858CB09A}"/>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36</a:t>
            </a:fld>
            <a:endParaRPr lang="en-US" dirty="0"/>
          </a:p>
        </p:txBody>
      </p:sp>
      <p:sp>
        <p:nvSpPr>
          <p:cNvPr id="7" name="Title 4">
            <a:extLst>
              <a:ext uri="{FF2B5EF4-FFF2-40B4-BE49-F238E27FC236}">
                <a16:creationId xmlns:a16="http://schemas.microsoft.com/office/drawing/2014/main" id="{6B369D7B-6927-B297-29FC-68D190591A24}"/>
              </a:ext>
            </a:extLst>
          </p:cNvPr>
          <p:cNvSpPr>
            <a:spLocks noGrp="1"/>
          </p:cNvSpPr>
          <p:nvPr>
            <p:ph type="title" idx="4294967295"/>
          </p:nvPr>
        </p:nvSpPr>
        <p:spPr>
          <a:xfrm rot="16200000" flipH="1">
            <a:off x="-2711450" y="3308350"/>
            <a:ext cx="6459538" cy="639762"/>
          </a:xfrm>
        </p:spPr>
        <p:txBody>
          <a:bodyPr anchor="t"/>
          <a:lstStyle/>
          <a:p>
            <a:pPr algn="ctr"/>
            <a:r>
              <a:rPr lang="en-US" sz="3600" dirty="0">
                <a:solidFill>
                  <a:schemeClr val="tx2"/>
                </a:solidFill>
              </a:rPr>
              <a:t>CCMP Summary Example</a:t>
            </a:r>
          </a:p>
        </p:txBody>
      </p:sp>
      <p:pic>
        <p:nvPicPr>
          <p:cNvPr id="21" name="Picture 20" descr="Text&#10;&#10;Description automatically generated">
            <a:extLst>
              <a:ext uri="{FF2B5EF4-FFF2-40B4-BE49-F238E27FC236}">
                <a16:creationId xmlns:a16="http://schemas.microsoft.com/office/drawing/2014/main" id="{6A481A2B-4164-2CAE-7C43-8C104C6C69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t="94" r="116" b="33322"/>
          <a:stretch/>
        </p:blipFill>
        <p:spPr>
          <a:xfrm>
            <a:off x="1145925" y="351634"/>
            <a:ext cx="10047620" cy="5249813"/>
          </a:xfrm>
          <a:prstGeom prst="rect">
            <a:avLst/>
          </a:prstGeom>
        </p:spPr>
      </p:pic>
      <p:sp>
        <p:nvSpPr>
          <p:cNvPr id="2" name="Rectangle 1">
            <a:extLst>
              <a:ext uri="{FF2B5EF4-FFF2-40B4-BE49-F238E27FC236}">
                <a16:creationId xmlns:a16="http://schemas.microsoft.com/office/drawing/2014/main" id="{6884C5B9-7D34-21FD-001F-B88BE5D33F45}"/>
              </a:ext>
            </a:extLst>
          </p:cNvPr>
          <p:cNvSpPr/>
          <p:nvPr/>
        </p:nvSpPr>
        <p:spPr>
          <a:xfrm>
            <a:off x="304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4656D003-FDB5-79D4-1660-6452B1A65E07}"/>
              </a:ext>
            </a:extLst>
          </p:cNvPr>
          <p:cNvSpPr/>
          <p:nvPr/>
        </p:nvSpPr>
        <p:spPr>
          <a:xfrm>
            <a:off x="11287999"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6" name="TextBox 5">
            <a:extLst>
              <a:ext uri="{FF2B5EF4-FFF2-40B4-BE49-F238E27FC236}">
                <a16:creationId xmlns:a16="http://schemas.microsoft.com/office/drawing/2014/main" id="{3EC80F72-82A0-1131-F71B-90DFB42C1DB0}"/>
              </a:ext>
            </a:extLst>
          </p:cNvPr>
          <p:cNvSpPr txBox="1"/>
          <p:nvPr/>
        </p:nvSpPr>
        <p:spPr>
          <a:xfrm>
            <a:off x="6613713" y="718296"/>
            <a:ext cx="174812" cy="369332"/>
          </a:xfrm>
          <a:prstGeom prst="rect">
            <a:avLst/>
          </a:prstGeom>
          <a:noFill/>
        </p:spPr>
        <p:txBody>
          <a:bodyPr wrap="square" rtlCol="0">
            <a:spAutoFit/>
          </a:bodyPr>
          <a:lstStyle/>
          <a:p>
            <a:r>
              <a:rPr lang="en-US" dirty="0"/>
              <a:t>X</a:t>
            </a:r>
          </a:p>
        </p:txBody>
      </p:sp>
      <p:sp>
        <p:nvSpPr>
          <p:cNvPr id="8" name="Rectangle: Rounded Corners 7">
            <a:extLst>
              <a:ext uri="{FF2B5EF4-FFF2-40B4-BE49-F238E27FC236}">
                <a16:creationId xmlns:a16="http://schemas.microsoft.com/office/drawing/2014/main" id="{C4748BA0-6FF7-0379-902D-DADBF3A92159}"/>
              </a:ext>
            </a:extLst>
          </p:cNvPr>
          <p:cNvSpPr/>
          <p:nvPr/>
        </p:nvSpPr>
        <p:spPr>
          <a:xfrm>
            <a:off x="2200709" y="5846772"/>
            <a:ext cx="7938052" cy="765165"/>
          </a:xfrm>
          <a:prstGeom prst="roundRect">
            <a:avLst/>
          </a:prstGeom>
          <a:solidFill>
            <a:schemeClr val="accent1">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altLang="en-US" sz="2000" b="1" i="0" strike="noStrike" cap="none" normalizeH="0" baseline="0" dirty="0">
                <a:ln>
                  <a:noFill/>
                </a:ln>
                <a:solidFill>
                  <a:srgbClr val="FF0000"/>
                </a:solidFill>
                <a:effectLst/>
                <a:latin typeface="+mn-lt"/>
                <a:ea typeface="Times New Roman" panose="02020603050405020304" pitchFamily="18" charset="0"/>
              </a:rPr>
              <a:t>TIP: </a:t>
            </a:r>
            <a:r>
              <a:rPr kumimoji="0" lang="en-US" altLang="en-US" sz="2000" i="0" strike="noStrike" cap="none" normalizeH="0" baseline="0" dirty="0">
                <a:ln>
                  <a:noFill/>
                </a:ln>
                <a:solidFill>
                  <a:srgbClr val="FF0000"/>
                </a:solidFill>
                <a:effectLst/>
                <a:latin typeface="+mn-lt"/>
                <a:ea typeface="Times New Roman" panose="02020603050405020304" pitchFamily="18" charset="0"/>
              </a:rPr>
              <a:t>Use the </a:t>
            </a:r>
            <a:r>
              <a:rPr kumimoji="0" lang="en-US" altLang="en-US" sz="2000" i="0" strike="noStrike" cap="none" normalizeH="0" baseline="0" dirty="0">
                <a:ln>
                  <a:noFill/>
                </a:ln>
                <a:solidFill>
                  <a:srgbClr val="FF0000"/>
                </a:solidFill>
                <a:effectLst/>
                <a:latin typeface="+mn-lt"/>
                <a:ea typeface="Times New Roman" panose="02020603050405020304" pitchFamily="18" charset="0"/>
                <a:hlinkClick r:id="rId4"/>
              </a:rPr>
              <a:t>AFR Tools- Form 2-05 HCNA Template Items</a:t>
            </a:r>
            <a:r>
              <a:rPr kumimoji="0" lang="en-US" altLang="en-US" sz="2000" i="0" strike="noStrike" cap="none" normalizeH="0" baseline="0" dirty="0">
                <a:ln>
                  <a:noFill/>
                </a:ln>
                <a:solidFill>
                  <a:srgbClr val="FF0000"/>
                </a:solidFill>
                <a:effectLst/>
                <a:latin typeface="+mn-lt"/>
                <a:ea typeface="Times New Roman" panose="02020603050405020304" pitchFamily="18" charset="0"/>
              </a:rPr>
              <a:t>, to pull all the “stems” into your HCNA.</a:t>
            </a:r>
            <a:endParaRPr lang="en-US" sz="2000" dirty="0">
              <a:solidFill>
                <a:srgbClr val="FF0000"/>
              </a:solidFill>
            </a:endParaRPr>
          </a:p>
        </p:txBody>
      </p:sp>
    </p:spTree>
    <p:extLst>
      <p:ext uri="{BB962C8B-B14F-4D97-AF65-F5344CB8AC3E}">
        <p14:creationId xmlns:p14="http://schemas.microsoft.com/office/powerpoint/2010/main" val="989239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1F1B7B-3A02-B2BE-634A-049EB6AD0190}"/>
              </a:ext>
            </a:extLst>
          </p:cNvPr>
          <p:cNvSpPr>
            <a:spLocks noGrp="1"/>
          </p:cNvSpPr>
          <p:nvPr>
            <p:ph type="sldNum" sz="quarter" idx="12"/>
          </p:nvPr>
        </p:nvSpPr>
        <p:spPr/>
        <p:txBody>
          <a:bodyPr/>
          <a:lstStyle/>
          <a:p>
            <a:fld id="{294A09A9-5501-47C1-A89A-A340965A2BE2}" type="slidenum">
              <a:rPr lang="en-US" smtClean="0"/>
              <a:pPr/>
              <a:t>37</a:t>
            </a:fld>
            <a:endParaRPr lang="en-US" dirty="0"/>
          </a:p>
        </p:txBody>
      </p:sp>
      <p:sp>
        <p:nvSpPr>
          <p:cNvPr id="6" name="Title 1">
            <a:extLst>
              <a:ext uri="{FF2B5EF4-FFF2-40B4-BE49-F238E27FC236}">
                <a16:creationId xmlns:a16="http://schemas.microsoft.com/office/drawing/2014/main" id="{C41F7238-1E1F-1DA6-ABFC-5EF6D007DD49}"/>
              </a:ext>
            </a:extLst>
          </p:cNvPr>
          <p:cNvSpPr>
            <a:spLocks noGrp="1"/>
          </p:cNvSpPr>
          <p:nvPr>
            <p:ph type="title" idx="4294967295"/>
          </p:nvPr>
        </p:nvSpPr>
        <p:spPr>
          <a:xfrm>
            <a:off x="2359196" y="755884"/>
            <a:ext cx="8255000" cy="622300"/>
          </a:xfrm>
        </p:spPr>
        <p:txBody>
          <a:bodyPr anchor="t">
            <a:normAutofit fontScale="90000"/>
          </a:bodyPr>
          <a:lstStyle/>
          <a:p>
            <a:pPr algn="ctr"/>
            <a:r>
              <a:rPr lang="en-US" sz="4400" b="0" dirty="0">
                <a:solidFill>
                  <a:schemeClr val="accent1">
                    <a:lumMod val="50000"/>
                  </a:schemeClr>
                </a:solidFill>
              </a:rPr>
              <a:t>CCMP - Section 3</a:t>
            </a:r>
          </a:p>
        </p:txBody>
      </p:sp>
      <p:grpSp>
        <p:nvGrpSpPr>
          <p:cNvPr id="5" name="Group 4">
            <a:extLst>
              <a:ext uri="{FF2B5EF4-FFF2-40B4-BE49-F238E27FC236}">
                <a16:creationId xmlns:a16="http://schemas.microsoft.com/office/drawing/2014/main" id="{0B50CA0A-A469-5B45-F7D9-DA3CC65BFCDD}"/>
              </a:ext>
            </a:extLst>
          </p:cNvPr>
          <p:cNvGrpSpPr/>
          <p:nvPr/>
        </p:nvGrpSpPr>
        <p:grpSpPr>
          <a:xfrm>
            <a:off x="672728" y="1684568"/>
            <a:ext cx="10784387" cy="4699373"/>
            <a:chOff x="672728" y="1542674"/>
            <a:chExt cx="10784387" cy="4699373"/>
          </a:xfrm>
        </p:grpSpPr>
        <p:grpSp>
          <p:nvGrpSpPr>
            <p:cNvPr id="13" name="Group 12">
              <a:extLst>
                <a:ext uri="{FF2B5EF4-FFF2-40B4-BE49-F238E27FC236}">
                  <a16:creationId xmlns:a16="http://schemas.microsoft.com/office/drawing/2014/main" id="{F2CDB11D-24DA-F725-EE43-37524F5B2B54}"/>
                </a:ext>
              </a:extLst>
            </p:cNvPr>
            <p:cNvGrpSpPr/>
            <p:nvPr/>
          </p:nvGrpSpPr>
          <p:grpSpPr>
            <a:xfrm>
              <a:off x="672728" y="1542674"/>
              <a:ext cx="10784387" cy="738614"/>
              <a:chOff x="672728" y="1607990"/>
              <a:chExt cx="10784387" cy="738614"/>
            </a:xfrm>
          </p:grpSpPr>
          <p:pic>
            <p:nvPicPr>
              <p:cNvPr id="10" name="Picture 9">
                <a:extLst>
                  <a:ext uri="{FF2B5EF4-FFF2-40B4-BE49-F238E27FC236}">
                    <a16:creationId xmlns:a16="http://schemas.microsoft.com/office/drawing/2014/main" id="{3FADB3FD-D7F8-A06E-97CA-DCF36736DD2E}"/>
                  </a:ext>
                </a:extLst>
              </p:cNvPr>
              <p:cNvPicPr>
                <a:picLocks/>
              </p:cNvPicPr>
              <p:nvPr/>
            </p:nvPicPr>
            <p:blipFill>
              <a:blip r:embed="rId3"/>
              <a:stretch>
                <a:fillRect/>
              </a:stretch>
            </p:blipFill>
            <p:spPr>
              <a:xfrm>
                <a:off x="672728" y="1615084"/>
                <a:ext cx="731520" cy="731520"/>
              </a:xfrm>
              <a:prstGeom prst="rect">
                <a:avLst/>
              </a:prstGeom>
            </p:spPr>
          </p:pic>
          <p:sp>
            <p:nvSpPr>
              <p:cNvPr id="12" name="TextBox 11">
                <a:extLst>
                  <a:ext uri="{FF2B5EF4-FFF2-40B4-BE49-F238E27FC236}">
                    <a16:creationId xmlns:a16="http://schemas.microsoft.com/office/drawing/2014/main" id="{3CDF78B8-0135-FEBF-5771-2248D038BAC8}"/>
                  </a:ext>
                </a:extLst>
              </p:cNvPr>
              <p:cNvSpPr txBox="1"/>
              <p:nvPr/>
            </p:nvSpPr>
            <p:spPr>
              <a:xfrm>
                <a:off x="1516279" y="1607990"/>
                <a:ext cx="9940836" cy="731520"/>
              </a:xfrm>
              <a:prstGeom prst="rect">
                <a:avLst/>
              </a:prstGeom>
              <a:solidFill>
                <a:schemeClr val="bg1">
                  <a:lumMod val="95000"/>
                </a:schemeClr>
              </a:solidFill>
              <a:ln w="12700">
                <a:solidFill>
                  <a:schemeClr val="tx1"/>
                </a:solidFill>
              </a:ln>
            </p:spPr>
            <p:txBody>
              <a:bodyPr wrap="square" anchor="ctr">
                <a:noAutofit/>
              </a:bodyPr>
              <a:lstStyle/>
              <a:p>
                <a:r>
                  <a:rPr lang="en-US" sz="1750" b="1" dirty="0">
                    <a:solidFill>
                      <a:srgbClr val="000000"/>
                    </a:solidFill>
                    <a:effectLst/>
                    <a:latin typeface="Times New Roman" panose="02020603050405020304" pitchFamily="18" charset="0"/>
                    <a:ea typeface="Times New Roman" panose="02020603050405020304" pitchFamily="18" charset="0"/>
                  </a:rPr>
                  <a:t>Remember: If you have a conflicting recommendation with the outside treating provider, summarize discussion with treating provider or indicate efforts to contact treating provider and summarize here. </a:t>
                </a:r>
                <a:endParaRPr lang="en-US" sz="1750" dirty="0"/>
              </a:p>
            </p:txBody>
          </p:sp>
        </p:grpSp>
        <p:sp>
          <p:nvSpPr>
            <p:cNvPr id="15" name="TextBox 14">
              <a:extLst>
                <a:ext uri="{FF2B5EF4-FFF2-40B4-BE49-F238E27FC236}">
                  <a16:creationId xmlns:a16="http://schemas.microsoft.com/office/drawing/2014/main" id="{D6F914D0-0671-48BC-2DBE-03F855638E39}"/>
                </a:ext>
              </a:extLst>
            </p:cNvPr>
            <p:cNvSpPr txBox="1"/>
            <p:nvPr/>
          </p:nvSpPr>
          <p:spPr>
            <a:xfrm>
              <a:off x="1516279" y="2461281"/>
              <a:ext cx="9940835" cy="3780766"/>
            </a:xfrm>
            <a:prstGeom prst="rect">
              <a:avLst/>
            </a:prstGeom>
            <a:noFill/>
          </p:spPr>
          <p:txBody>
            <a:bodyPr wrap="square">
              <a:noAutofit/>
            </a:bodyPr>
            <a:lstStyle/>
            <a:p>
              <a:pPr marL="15875" marR="100330">
                <a:lnSpc>
                  <a:spcPct val="105000"/>
                </a:lnSpc>
                <a:spcBef>
                  <a:spcPts val="0"/>
                </a:spcBef>
                <a:spcAft>
                  <a:spcPts val="0"/>
                </a:spcAft>
              </a:pPr>
              <a:r>
                <a:rPr lang="en-US" sz="2400" b="1" dirty="0">
                  <a:effectLst/>
                  <a:latin typeface="Calibri" panose="020F0502020204030204" pitchFamily="34" charset="0"/>
                  <a:ea typeface="Times New Roman" panose="02020603050405020304" pitchFamily="18" charset="0"/>
                </a:rPr>
                <a:t>If the provider recommends the applicant for Job Corps</a:t>
              </a:r>
              <a:r>
                <a:rPr lang="en-US" sz="2400" i="1" dirty="0">
                  <a:effectLst/>
                  <a:latin typeface="Calibri" panose="020F0502020204030204" pitchFamily="34" charset="0"/>
                  <a:ea typeface="Times New Roman" panose="02020603050405020304" pitchFamily="18" charset="0"/>
                </a:rPr>
                <a:t> </a:t>
              </a:r>
              <a:r>
                <a:rPr lang="en-US" sz="2400" dirty="0">
                  <a:effectLst/>
                  <a:latin typeface="Calibri" panose="020F0502020204030204" pitchFamily="34" charset="0"/>
                  <a:ea typeface="Times New Roman" panose="02020603050405020304" pitchFamily="18" charset="0"/>
                </a:rPr>
                <a:t>(marks the “yes” box for the last question of the CCMP), </a:t>
              </a:r>
              <a:r>
                <a:rPr lang="en-US" sz="2400" b="1" u="sng" dirty="0">
                  <a:solidFill>
                    <a:srgbClr val="005594"/>
                  </a:solidFill>
                  <a:effectLst/>
                  <a:highlight>
                    <a:srgbClr val="FFFF00"/>
                  </a:highlight>
                  <a:latin typeface="Calibri" panose="020F0502020204030204" pitchFamily="34" charset="0"/>
                  <a:ea typeface="Times New Roman" panose="02020603050405020304" pitchFamily="18" charset="0"/>
                </a:rPr>
                <a:t>contacting</a:t>
              </a:r>
              <a:r>
                <a:rPr lang="en-US" sz="2400" b="1" i="1" u="sng" dirty="0">
                  <a:solidFill>
                    <a:srgbClr val="005594"/>
                  </a:solidFill>
                  <a:effectLst/>
                  <a:highlight>
                    <a:srgbClr val="FFFF00"/>
                  </a:highlight>
                  <a:latin typeface="Calibri" panose="020F0502020204030204" pitchFamily="34" charset="0"/>
                  <a:ea typeface="Times New Roman" panose="02020603050405020304" pitchFamily="18" charset="0"/>
                </a:rPr>
                <a:t> </a:t>
              </a:r>
              <a:r>
                <a:rPr lang="en-US" sz="2400" b="1" u="sng" dirty="0">
                  <a:solidFill>
                    <a:srgbClr val="005594"/>
                  </a:solidFill>
                  <a:effectLst/>
                  <a:highlight>
                    <a:srgbClr val="FFFF00"/>
                  </a:highlight>
                  <a:latin typeface="Calibri" panose="020F0502020204030204" pitchFamily="34" charset="0"/>
                  <a:ea typeface="Times New Roman" panose="02020603050405020304" pitchFamily="18" charset="0"/>
                </a:rPr>
                <a:t>the CCMP provider to discuss their recommendation is required</a:t>
              </a:r>
              <a:r>
                <a:rPr lang="en-US" sz="2400" u="sng" dirty="0">
                  <a:solidFill>
                    <a:srgbClr val="005594"/>
                  </a:solidFill>
                  <a:effectLst/>
                  <a:highlight>
                    <a:srgbClr val="FFFF00"/>
                  </a:highlight>
                  <a:latin typeface="Calibri" panose="020F0502020204030204" pitchFamily="34" charset="0"/>
                  <a:ea typeface="Times New Roman" panose="02020603050405020304" pitchFamily="18" charset="0"/>
                </a:rPr>
                <a:t>.</a:t>
              </a:r>
            </a:p>
            <a:p>
              <a:pPr marL="15875" marR="100330">
                <a:lnSpc>
                  <a:spcPct val="105000"/>
                </a:lnSpc>
                <a:spcBef>
                  <a:spcPts val="0"/>
                </a:spcBef>
                <a:spcAft>
                  <a:spcPts val="0"/>
                </a:spcAft>
              </a:pPr>
              <a:endParaRPr lang="en-US" dirty="0">
                <a:effectLst/>
                <a:latin typeface="Calibri" panose="020F0502020204030204" pitchFamily="34" charset="0"/>
                <a:ea typeface="Times New Roman" panose="02020603050405020304" pitchFamily="18" charset="0"/>
              </a:endParaRPr>
            </a:p>
            <a:p>
              <a:pPr marL="342900" marR="82550" lvl="0" indent="-342900">
                <a:lnSpc>
                  <a:spcPct val="90000"/>
                </a:lnSpc>
                <a:spcBef>
                  <a:spcPts val="0"/>
                </a:spcBef>
                <a:spcAft>
                  <a:spcPts val="1200"/>
                </a:spcAft>
                <a:buClr>
                  <a:srgbClr val="000000"/>
                </a:buClr>
                <a:buSzPct val="12000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rPr>
                <a:t>Why? Because the provider’s recommendation differs from yours, and presumably the provider knows the applicant better than you as the CMHC (but, of course, the provider does not know Job Corps as well as you do).</a:t>
              </a:r>
            </a:p>
            <a:p>
              <a:pPr marL="342900" marR="100330" lvl="0" indent="-342900">
                <a:lnSpc>
                  <a:spcPct val="90000"/>
                </a:lnSpc>
                <a:spcBef>
                  <a:spcPts val="0"/>
                </a:spcBef>
                <a:spcAft>
                  <a:spcPts val="1200"/>
                </a:spcAft>
                <a:buClr>
                  <a:srgbClr val="000000"/>
                </a:buClr>
                <a:buSzPct val="12000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rPr>
                <a:t>You must make </a:t>
              </a:r>
              <a:r>
                <a:rPr lang="en-US" sz="2000" b="1" dirty="0">
                  <a:solidFill>
                    <a:srgbClr val="0070C0"/>
                  </a:solidFill>
                  <a:effectLst/>
                  <a:latin typeface="Calibri" panose="020F0502020204030204" pitchFamily="34" charset="0"/>
                  <a:ea typeface="Times New Roman" panose="02020603050405020304" pitchFamily="18" charset="0"/>
                </a:rPr>
                <a:t>at least 2 efforts </a:t>
              </a:r>
              <a:r>
                <a:rPr lang="en-US" sz="2000" dirty="0">
                  <a:effectLst/>
                  <a:latin typeface="Calibri" panose="020F0502020204030204" pitchFamily="34" charset="0"/>
                  <a:ea typeface="Times New Roman" panose="02020603050405020304" pitchFamily="18" charset="0"/>
                </a:rPr>
                <a:t>to contact provider.</a:t>
              </a:r>
            </a:p>
            <a:p>
              <a:pPr marL="342900" marR="99695" lvl="0" indent="-342900">
                <a:lnSpc>
                  <a:spcPct val="90000"/>
                </a:lnSpc>
                <a:buClr>
                  <a:srgbClr val="000000"/>
                </a:buClr>
                <a:buSzPct val="12000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rPr>
                <a:t>Summarize your discussion with provider (including the date and name of the provider) </a:t>
              </a:r>
              <a:r>
                <a:rPr lang="en-US" sz="2000" b="1" dirty="0">
                  <a:solidFill>
                    <a:srgbClr val="C00000"/>
                  </a:solidFill>
                  <a:latin typeface="Calibri" panose="020F0502020204030204" pitchFamily="34" charset="0"/>
                  <a:ea typeface="Times New Roman" panose="02020603050405020304" pitchFamily="18" charset="0"/>
                </a:rPr>
                <a:t>OR</a:t>
              </a:r>
              <a:r>
                <a:rPr lang="en-US" sz="2000" dirty="0">
                  <a:effectLst/>
                  <a:latin typeface="Calibri" panose="020F0502020204030204" pitchFamily="34" charset="0"/>
                  <a:ea typeface="Times New Roman" panose="02020603050405020304" pitchFamily="18" charset="0"/>
                </a:rPr>
                <a:t> document at least 2 efforts to reach provider.</a:t>
              </a:r>
            </a:p>
          </p:txBody>
        </p:sp>
      </p:grpSp>
    </p:spTree>
    <p:extLst>
      <p:ext uri="{BB962C8B-B14F-4D97-AF65-F5344CB8AC3E}">
        <p14:creationId xmlns:p14="http://schemas.microsoft.com/office/powerpoint/2010/main" val="134091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876A800-3321-5390-1F14-6B364750908A}"/>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38</a:t>
            </a:fld>
            <a:endParaRPr lang="en-US" dirty="0"/>
          </a:p>
        </p:txBody>
      </p:sp>
      <p:graphicFrame>
        <p:nvGraphicFramePr>
          <p:cNvPr id="17" name="Table 16">
            <a:extLst>
              <a:ext uri="{FF2B5EF4-FFF2-40B4-BE49-F238E27FC236}">
                <a16:creationId xmlns:a16="http://schemas.microsoft.com/office/drawing/2014/main" id="{BA362A27-A34D-6D6E-40D2-975E709CD25F}"/>
              </a:ext>
            </a:extLst>
          </p:cNvPr>
          <p:cNvGraphicFramePr>
            <a:graphicFrameLocks noGrp="1"/>
          </p:cNvGraphicFramePr>
          <p:nvPr>
            <p:extLst>
              <p:ext uri="{D42A27DB-BD31-4B8C-83A1-F6EECF244321}">
                <p14:modId xmlns:p14="http://schemas.microsoft.com/office/powerpoint/2010/main" val="2690139091"/>
              </p:ext>
            </p:extLst>
          </p:nvPr>
        </p:nvGraphicFramePr>
        <p:xfrm>
          <a:off x="2124635" y="1198292"/>
          <a:ext cx="9170939" cy="2395318"/>
        </p:xfrm>
        <a:graphic>
          <a:graphicData uri="http://schemas.openxmlformats.org/drawingml/2006/table">
            <a:tbl>
              <a:tblPr firstRow="1" firstCol="1" bandRow="1"/>
              <a:tblGrid>
                <a:gridCol w="9170939">
                  <a:extLst>
                    <a:ext uri="{9D8B030D-6E8A-4147-A177-3AD203B41FA5}">
                      <a16:colId xmlns:a16="http://schemas.microsoft.com/office/drawing/2014/main" val="3656879629"/>
                    </a:ext>
                  </a:extLst>
                </a:gridCol>
              </a:tblGrid>
              <a:tr h="576828">
                <a:tc>
                  <a:txBody>
                    <a:bodyPr/>
                    <a:lstStyle/>
                    <a:p>
                      <a:pPr marL="0" marR="0">
                        <a:lnSpc>
                          <a:spcPct val="107000"/>
                        </a:lnSpc>
                        <a:spcBef>
                          <a:spcPts val="300"/>
                        </a:spcBef>
                        <a:spcAft>
                          <a:spcPts val="300"/>
                        </a:spcAft>
                        <a:tabLst>
                          <a:tab pos="4572000" algn="l"/>
                          <a:tab pos="5257800" algn="l"/>
                        </a:tabLs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Remember: If you have a conflicting recommendation with the outside treating provider, summarize discussion with treating provider or indicate efforts to contact treating provider and summarize here.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9694177"/>
                  </a:ext>
                </a:extLst>
              </a:tr>
              <a:tr h="1818490">
                <a:tc>
                  <a:txBody>
                    <a:bodyPr/>
                    <a:lstStyle/>
                    <a:p>
                      <a:pPr marL="0" marR="0">
                        <a:lnSpc>
                          <a:spcPct val="105000"/>
                        </a:lnSpc>
                        <a:spcBef>
                          <a:spcPts val="200"/>
                        </a:spcBef>
                        <a:spcAft>
                          <a:spcPts val="200"/>
                        </a:spcAft>
                      </a:pPr>
                      <a:r>
                        <a:rPr lang="en-US"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CMHC contacted the applicant’s provider (therapist) on 1/27/22. Provider indicated that applicant still has a “’I-can-do-whatever-I-want-to-do-when-I-want-to-do-it’ attitude.” Provider also stated that applicant is drinking alcohol to cope with life. The provider thought that the change in environment that Job Corps would provide would be good for the applicant because the applicant’s relationship with her mother is not good.</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5573803"/>
                  </a:ext>
                </a:extLst>
              </a:tr>
            </a:tbl>
          </a:graphicData>
        </a:graphic>
      </p:graphicFrame>
      <p:graphicFrame>
        <p:nvGraphicFramePr>
          <p:cNvPr id="18" name="Table 17">
            <a:extLst>
              <a:ext uri="{FF2B5EF4-FFF2-40B4-BE49-F238E27FC236}">
                <a16:creationId xmlns:a16="http://schemas.microsoft.com/office/drawing/2014/main" id="{E35871FE-B258-99C0-C6F1-C6A22D6089DE}"/>
              </a:ext>
            </a:extLst>
          </p:cNvPr>
          <p:cNvGraphicFramePr>
            <a:graphicFrameLocks noGrp="1"/>
          </p:cNvGraphicFramePr>
          <p:nvPr>
            <p:extLst>
              <p:ext uri="{D42A27DB-BD31-4B8C-83A1-F6EECF244321}">
                <p14:modId xmlns:p14="http://schemas.microsoft.com/office/powerpoint/2010/main" val="1489232952"/>
              </p:ext>
            </p:extLst>
          </p:nvPr>
        </p:nvGraphicFramePr>
        <p:xfrm>
          <a:off x="2124636" y="3863949"/>
          <a:ext cx="9170940" cy="1568758"/>
        </p:xfrm>
        <a:graphic>
          <a:graphicData uri="http://schemas.openxmlformats.org/drawingml/2006/table">
            <a:tbl>
              <a:tblPr firstRow="1" firstCol="1" bandRow="1"/>
              <a:tblGrid>
                <a:gridCol w="9170940">
                  <a:extLst>
                    <a:ext uri="{9D8B030D-6E8A-4147-A177-3AD203B41FA5}">
                      <a16:colId xmlns:a16="http://schemas.microsoft.com/office/drawing/2014/main" val="3656879629"/>
                    </a:ext>
                  </a:extLst>
                </a:gridCol>
              </a:tblGrid>
              <a:tr h="311329">
                <a:tc>
                  <a:txBody>
                    <a:bodyPr/>
                    <a:lstStyle/>
                    <a:p>
                      <a:pPr marL="0" marR="0">
                        <a:lnSpc>
                          <a:spcPct val="107000"/>
                        </a:lnSpc>
                        <a:spcBef>
                          <a:spcPts val="300"/>
                        </a:spcBef>
                        <a:spcAft>
                          <a:spcPts val="300"/>
                        </a:spcAft>
                        <a:tabLst>
                          <a:tab pos="4572000" algn="l"/>
                          <a:tab pos="5257800" algn="l"/>
                        </a:tabLs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Remember: If you have a conflicting recommendation with the outside treating provider, summarize discussion with treating provider or indicate efforts to contact treating provider and summarize here.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9694177"/>
                  </a:ext>
                </a:extLst>
              </a:tr>
              <a:tr h="1059805">
                <a:tc>
                  <a:txBody>
                    <a:bodyPr/>
                    <a:lstStyle/>
                    <a:p>
                      <a:pPr marL="0" marR="0" lvl="0" indent="0" algn="l" defTabSz="914400" rtl="0" eaLnBrk="1" fontAlgn="auto" latinLnBrk="0" hangingPunct="1">
                        <a:lnSpc>
                          <a:spcPct val="105000"/>
                        </a:lnSpc>
                        <a:spcBef>
                          <a:spcPts val="200"/>
                        </a:spcBef>
                        <a:spcAft>
                          <a:spcPts val="200"/>
                        </a:spcAft>
                        <a:buClrTx/>
                        <a:buSzTx/>
                        <a:buFontTx/>
                        <a:buNone/>
                        <a:tabLst/>
                        <a:defRPr/>
                      </a:pPr>
                      <a:r>
                        <a:rPr lang="en-US"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CMHC attempted to contact the </a:t>
                      </a:r>
                      <a:r>
                        <a:rPr lang="en-US" sz="19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applicant’s provider. </a:t>
                      </a:r>
                      <a:r>
                        <a:rPr lang="en-US" sz="1900" i="0" dirty="0">
                          <a:effectLst/>
                          <a:latin typeface="Calibri" panose="020F0502020204030204" pitchFamily="34" charset="0"/>
                          <a:ea typeface="Times New Roman" panose="02020603050405020304" pitchFamily="18" charset="0"/>
                        </a:rPr>
                        <a:t>Messages were left for Jackie Sterling on 11/17/22 at and on 11/20/22. The provider did not return any messages.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5573803"/>
                  </a:ext>
                </a:extLst>
              </a:tr>
            </a:tbl>
          </a:graphicData>
        </a:graphic>
      </p:graphicFrame>
      <p:sp>
        <p:nvSpPr>
          <p:cNvPr id="2" name="Rectangle 1">
            <a:extLst>
              <a:ext uri="{FF2B5EF4-FFF2-40B4-BE49-F238E27FC236}">
                <a16:creationId xmlns:a16="http://schemas.microsoft.com/office/drawing/2014/main" id="{0D77B00F-5FDB-8371-60BB-B89F5DBEDBFD}"/>
              </a:ext>
            </a:extLst>
          </p:cNvPr>
          <p:cNvSpPr/>
          <p:nvPr/>
        </p:nvSpPr>
        <p:spPr>
          <a:xfrm rot="5400000">
            <a:off x="5775960" y="441960"/>
            <a:ext cx="640080" cy="12192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itle 1">
            <a:extLst>
              <a:ext uri="{FF2B5EF4-FFF2-40B4-BE49-F238E27FC236}">
                <a16:creationId xmlns:a16="http://schemas.microsoft.com/office/drawing/2014/main" id="{7700B390-5CDC-4E79-F07F-F695F2A2209C}"/>
              </a:ext>
            </a:extLst>
          </p:cNvPr>
          <p:cNvSpPr txBox="1">
            <a:spLocks/>
          </p:cNvSpPr>
          <p:nvPr/>
        </p:nvSpPr>
        <p:spPr>
          <a:xfrm rot="16200000">
            <a:off x="-1809786" y="3098680"/>
            <a:ext cx="5482904"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rPr>
              <a:t>CCMP Provider Contact Examples</a:t>
            </a:r>
          </a:p>
        </p:txBody>
      </p:sp>
      <p:sp>
        <p:nvSpPr>
          <p:cNvPr id="4" name="Rectangle 3">
            <a:extLst>
              <a:ext uri="{FF2B5EF4-FFF2-40B4-BE49-F238E27FC236}">
                <a16:creationId xmlns:a16="http://schemas.microsoft.com/office/drawing/2014/main" id="{F861D191-B062-9A3F-1211-1DD49654C080}"/>
              </a:ext>
            </a:extLst>
          </p:cNvPr>
          <p:cNvSpPr/>
          <p:nvPr/>
        </p:nvSpPr>
        <p:spPr>
          <a:xfrm rot="5400000">
            <a:off x="5775960" y="-5792272"/>
            <a:ext cx="640080" cy="12192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27009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23CA558-E1A8-2130-D504-C0AD5C075A3D}"/>
              </a:ext>
            </a:extLst>
          </p:cNvPr>
          <p:cNvSpPr/>
          <p:nvPr/>
        </p:nvSpPr>
        <p:spPr>
          <a:xfrm>
            <a:off x="2219682" y="5356345"/>
            <a:ext cx="2362048" cy="15016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C70D63B7-09EB-E3E9-7128-7C56294548F0}"/>
              </a:ext>
            </a:extLst>
          </p:cNvPr>
          <p:cNvGraphicFramePr>
            <a:graphicFrameLocks noGrp="1"/>
          </p:cNvGraphicFramePr>
          <p:nvPr>
            <p:extLst>
              <p:ext uri="{D42A27DB-BD31-4B8C-83A1-F6EECF244321}">
                <p14:modId xmlns:p14="http://schemas.microsoft.com/office/powerpoint/2010/main" val="1432130494"/>
              </p:ext>
            </p:extLst>
          </p:nvPr>
        </p:nvGraphicFramePr>
        <p:xfrm>
          <a:off x="916052" y="925792"/>
          <a:ext cx="10417627" cy="5669503"/>
        </p:xfrm>
        <a:graphic>
          <a:graphicData uri="http://schemas.openxmlformats.org/drawingml/2006/table">
            <a:tbl>
              <a:tblPr firstRow="1" firstCol="1" bandRow="1"/>
              <a:tblGrid>
                <a:gridCol w="5409797">
                  <a:extLst>
                    <a:ext uri="{9D8B030D-6E8A-4147-A177-3AD203B41FA5}">
                      <a16:colId xmlns:a16="http://schemas.microsoft.com/office/drawing/2014/main" val="816879399"/>
                    </a:ext>
                  </a:extLst>
                </a:gridCol>
                <a:gridCol w="5007830">
                  <a:extLst>
                    <a:ext uri="{9D8B030D-6E8A-4147-A177-3AD203B41FA5}">
                      <a16:colId xmlns:a16="http://schemas.microsoft.com/office/drawing/2014/main" val="3404960196"/>
                    </a:ext>
                  </a:extLst>
                </a:gridCol>
              </a:tblGrid>
              <a:tr h="5669503">
                <a:tc>
                  <a:txBody>
                    <a:bodyPr/>
                    <a:lstStyle/>
                    <a:p>
                      <a:pPr marL="406400" marR="0" lvl="0" indent="-328613">
                        <a:lnSpc>
                          <a:spcPct val="90000"/>
                        </a:lnSpc>
                        <a:spcBef>
                          <a:spcPts val="400"/>
                        </a:spcBef>
                        <a:spcAft>
                          <a:spcPts val="1000"/>
                        </a:spcAft>
                        <a:buClr>
                          <a:schemeClr val="tx2"/>
                        </a:buClr>
                        <a:buFont typeface="Wingdings" pitchFamily="2" charset="2"/>
                        <a:buChar char="§"/>
                        <a:tabLst/>
                      </a:pPr>
                      <a:endParaRPr lang="en-US" sz="600" b="1" dirty="0">
                        <a:solidFill>
                          <a:srgbClr val="0070C0"/>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400"/>
                        </a:spcBef>
                        <a:spcAft>
                          <a:spcPts val="1000"/>
                        </a:spcAft>
                        <a:buClr>
                          <a:schemeClr val="tx2"/>
                        </a:buClr>
                        <a:buFont typeface="Wingdings" pitchFamily="2" charset="2"/>
                        <a:buChar char="§"/>
                        <a:tabLst/>
                      </a:pPr>
                      <a:r>
                        <a:rPr lang="en-US" sz="2300" b="1" dirty="0">
                          <a:solidFill>
                            <a:srgbClr val="0070C0"/>
                          </a:solidFill>
                          <a:effectLst/>
                          <a:latin typeface="+mn-lt"/>
                          <a:ea typeface="Times New Roman" panose="02020603050405020304" pitchFamily="18" charset="0"/>
                          <a:cs typeface="Times New Roman" panose="02020603050405020304" pitchFamily="18" charset="0"/>
                        </a:rPr>
                        <a:t>Use bullets</a:t>
                      </a:r>
                      <a:r>
                        <a:rPr lang="en-US" sz="2300" dirty="0">
                          <a:solidFill>
                            <a:srgbClr val="0070C0"/>
                          </a:solidFill>
                          <a:effectLst/>
                          <a:latin typeface="+mn-lt"/>
                          <a:ea typeface="Times New Roman" panose="02020603050405020304" pitchFamily="18" charset="0"/>
                          <a:cs typeface="Times New Roman" panose="02020603050405020304" pitchFamily="18" charset="0"/>
                        </a:rPr>
                        <a:t> </a:t>
                      </a:r>
                      <a:r>
                        <a:rPr lang="en-US" sz="2300" b="0" dirty="0">
                          <a:solidFill>
                            <a:schemeClr val="tx1"/>
                          </a:solidFill>
                          <a:effectLst/>
                          <a:latin typeface="+mn-lt"/>
                          <a:ea typeface="Times New Roman" panose="02020603050405020304" pitchFamily="18" charset="0"/>
                          <a:cs typeface="Times New Roman" panose="02020603050405020304" pitchFamily="18" charset="0"/>
                        </a:rPr>
                        <a:t>to summarize information. </a:t>
                      </a:r>
                    </a:p>
                    <a:p>
                      <a:pPr marL="406400" marR="0" lvl="0" indent="-328613">
                        <a:lnSpc>
                          <a:spcPct val="90000"/>
                        </a:lnSpc>
                        <a:spcBef>
                          <a:spcPts val="400"/>
                        </a:spcBef>
                        <a:spcAft>
                          <a:spcPts val="1000"/>
                        </a:spcAft>
                        <a:buClr>
                          <a:schemeClr val="tx2"/>
                        </a:buClr>
                        <a:buFont typeface="Wingdings" pitchFamily="2" charset="2"/>
                        <a:buChar char="§"/>
                        <a:tabLst/>
                      </a:pPr>
                      <a:endParaRPr lang="en-US" sz="600" dirty="0">
                        <a:solidFill>
                          <a:schemeClr val="tx1"/>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Start with the demographic information:</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Age</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Date of interview</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Current living situation</a:t>
                      </a:r>
                    </a:p>
                    <a:p>
                      <a:pPr marL="534987" marR="0" lvl="1" indent="0">
                        <a:lnSpc>
                          <a:spcPct val="90000"/>
                        </a:lnSpc>
                        <a:spcBef>
                          <a:spcPts val="0"/>
                        </a:spcBef>
                        <a:spcAft>
                          <a:spcPts val="1000"/>
                        </a:spcAft>
                        <a:buClr>
                          <a:schemeClr val="tx2"/>
                        </a:buClr>
                        <a:buFont typeface="Wingdings" pitchFamily="2" charset="2"/>
                        <a:buNone/>
                        <a:tabLst/>
                      </a:pPr>
                      <a:endParaRPr lang="en-US" sz="600" b="0" dirty="0">
                        <a:solidFill>
                          <a:schemeClr val="tx1"/>
                        </a:solidFill>
                        <a:effectLst/>
                        <a:latin typeface="+mn-lt"/>
                        <a:ea typeface="Times New Roman" panose="02020603050405020304" pitchFamily="18" charset="0"/>
                        <a:cs typeface="Times New Roman" panose="02020603050405020304" pitchFamily="18" charset="0"/>
                      </a:endParaRPr>
                    </a:p>
                    <a:p>
                      <a:pPr marL="406400" marR="0" lvl="0"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You may want to </a:t>
                      </a:r>
                      <a:r>
                        <a:rPr lang="en-US" sz="2300" b="1" dirty="0">
                          <a:solidFill>
                            <a:srgbClr val="0070C0"/>
                          </a:solidFill>
                          <a:effectLst/>
                          <a:latin typeface="+mn-lt"/>
                          <a:ea typeface="Times New Roman" panose="02020603050405020304" pitchFamily="18" charset="0"/>
                          <a:cs typeface="Times New Roman" panose="02020603050405020304" pitchFamily="18" charset="0"/>
                        </a:rPr>
                        <a:t>use headers </a:t>
                      </a:r>
                      <a:r>
                        <a:rPr lang="en-US" sz="2300" b="0" dirty="0">
                          <a:solidFill>
                            <a:schemeClr val="tx1"/>
                          </a:solidFill>
                          <a:effectLst/>
                          <a:latin typeface="+mn-lt"/>
                          <a:ea typeface="Times New Roman" panose="02020603050405020304" pitchFamily="18" charset="0"/>
                          <a:cs typeface="Times New Roman" panose="02020603050405020304" pitchFamily="18" charset="0"/>
                        </a:rPr>
                        <a:t>to break the interview into sections.</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Behavioral Observations/Mental Status Exam</a:t>
                      </a:r>
                    </a:p>
                    <a:p>
                      <a:pPr marL="863600" marR="0" lvl="1" indent="-328613">
                        <a:lnSpc>
                          <a:spcPct val="90000"/>
                        </a:lnSpc>
                        <a:spcBef>
                          <a:spcPts val="0"/>
                        </a:spcBef>
                        <a:spcAft>
                          <a:spcPts val="1000"/>
                        </a:spcAft>
                        <a:buClr>
                          <a:schemeClr val="tx2"/>
                        </a:buClr>
                        <a:buFont typeface="Wingdings" pitchFamily="2" charset="2"/>
                        <a:buChar char="§"/>
                        <a:tabLst/>
                      </a:pPr>
                      <a:r>
                        <a:rPr lang="en-US" sz="2300" b="0" dirty="0">
                          <a:solidFill>
                            <a:schemeClr val="tx1"/>
                          </a:solidFill>
                          <a:effectLst/>
                          <a:latin typeface="+mn-lt"/>
                          <a:ea typeface="Times New Roman" panose="02020603050405020304" pitchFamily="18" charset="0"/>
                          <a:cs typeface="Times New Roman" panose="02020603050405020304" pitchFamily="18" charset="0"/>
                        </a:rPr>
                        <a:t>Interview Content Summary</a:t>
                      </a:r>
                      <a:endParaRPr lang="en-US" sz="2300" b="0" dirty="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77787" marR="0" lvl="0" indent="0">
                        <a:lnSpc>
                          <a:spcPct val="105000"/>
                        </a:lnSpc>
                        <a:spcBef>
                          <a:spcPts val="0"/>
                        </a:spcBef>
                        <a:spcAft>
                          <a:spcPts val="1000"/>
                        </a:spcAft>
                        <a:buClr>
                          <a:schemeClr val="tx2"/>
                        </a:buClr>
                        <a:buFont typeface="Wingdings" pitchFamily="2" charset="2"/>
                        <a:buNone/>
                        <a:tabLst/>
                      </a:pPr>
                      <a:endParaRPr lang="en-US" sz="2300" dirty="0">
                        <a:effectLst/>
                        <a:latin typeface="+mn-lt"/>
                        <a:ea typeface="Times New Roman" panose="02020603050405020304" pitchFamily="18" charset="0"/>
                        <a:cs typeface="Times New Roman" panose="02020603050405020304" pitchFamily="18" charset="0"/>
                      </a:endParaRPr>
                    </a:p>
                    <a:p>
                      <a:pPr marL="406400" marR="0" lvl="0" indent="-328613">
                        <a:lnSpc>
                          <a:spcPct val="105000"/>
                        </a:lnSpc>
                        <a:spcBef>
                          <a:spcPts val="0"/>
                        </a:spcBef>
                        <a:spcAft>
                          <a:spcPts val="1000"/>
                        </a:spcAft>
                        <a:buClr>
                          <a:schemeClr val="tx2"/>
                        </a:buClr>
                        <a:buFont typeface="Wingdings" pitchFamily="2" charset="2"/>
                        <a:buChar char="§"/>
                        <a:tabLst/>
                      </a:pPr>
                      <a:r>
                        <a:rPr lang="en-US" sz="2300" dirty="0">
                          <a:effectLst/>
                          <a:latin typeface="+mn-lt"/>
                          <a:ea typeface="Times New Roman" panose="02020603050405020304" pitchFamily="18" charset="0"/>
                          <a:cs typeface="Times New Roman" panose="02020603050405020304" pitchFamily="18" charset="0"/>
                        </a:rPr>
                        <a:t>Highlight the </a:t>
                      </a:r>
                      <a:r>
                        <a:rPr lang="en-US" sz="2300" b="1" i="1" u="sng" dirty="0">
                          <a:effectLst/>
                          <a:latin typeface="+mn-lt"/>
                          <a:ea typeface="Times New Roman" panose="02020603050405020304" pitchFamily="18" charset="0"/>
                          <a:cs typeface="Times New Roman" panose="02020603050405020304" pitchFamily="18" charset="0"/>
                        </a:rPr>
                        <a:t>current functional limitations, symptoms, behavioral concerns</a:t>
                      </a:r>
                      <a:r>
                        <a:rPr lang="en-US" sz="2300" b="1" dirty="0">
                          <a:effectLst/>
                          <a:latin typeface="+mn-lt"/>
                          <a:ea typeface="Times New Roman" panose="02020603050405020304" pitchFamily="18" charset="0"/>
                          <a:cs typeface="Times New Roman" panose="02020603050405020304" pitchFamily="18" charset="0"/>
                        </a:rPr>
                        <a:t> </a:t>
                      </a:r>
                      <a:r>
                        <a:rPr lang="en-US" sz="2300" dirty="0">
                          <a:effectLst/>
                          <a:latin typeface="+mn-lt"/>
                          <a:ea typeface="Times New Roman" panose="02020603050405020304" pitchFamily="18" charset="0"/>
                          <a:cs typeface="Times New Roman" panose="02020603050405020304" pitchFamily="18" charset="0"/>
                        </a:rPr>
                        <a:t>you noted during the interview. </a:t>
                      </a:r>
                    </a:p>
                    <a:p>
                      <a:pPr marL="863600" marR="0" lvl="1" indent="-328613">
                        <a:lnSpc>
                          <a:spcPct val="105000"/>
                        </a:lnSpc>
                        <a:spcBef>
                          <a:spcPts val="0"/>
                        </a:spcBef>
                        <a:spcAft>
                          <a:spcPts val="1000"/>
                        </a:spcAft>
                        <a:buClr>
                          <a:schemeClr val="tx2"/>
                        </a:buClr>
                        <a:buFont typeface="Wingdings" pitchFamily="2" charset="2"/>
                        <a:buChar char="§"/>
                        <a:tabLst/>
                      </a:pPr>
                      <a:r>
                        <a:rPr lang="en-US" sz="2300" dirty="0">
                          <a:effectLst/>
                          <a:latin typeface="+mn-lt"/>
                          <a:ea typeface="Times New Roman" panose="02020603050405020304" pitchFamily="18" charset="0"/>
                          <a:cs typeface="Times New Roman" panose="02020603050405020304" pitchFamily="18" charset="0"/>
                        </a:rPr>
                        <a:t>Recommended to use the </a:t>
                      </a:r>
                      <a:r>
                        <a:rPr lang="en-US" sz="2300" b="1" dirty="0">
                          <a:solidFill>
                            <a:srgbClr val="0070C0"/>
                          </a:solidFill>
                          <a:effectLst/>
                          <a:latin typeface="+mn-lt"/>
                          <a:ea typeface="Times New Roman" panose="02020603050405020304" pitchFamily="18" charset="0"/>
                          <a:cs typeface="Times New Roman" panose="02020603050405020304" pitchFamily="18" charset="0"/>
                          <a:hlinkClick r:id="rId3"/>
                        </a:rPr>
                        <a:t>Sample Applicant Interview Questions </a:t>
                      </a:r>
                      <a:r>
                        <a:rPr lang="en-US" sz="2300" dirty="0">
                          <a:effectLst/>
                          <a:latin typeface="+mn-lt"/>
                          <a:ea typeface="Times New Roman" panose="02020603050405020304" pitchFamily="18" charset="0"/>
                          <a:cs typeface="Times New Roman" panose="02020603050405020304" pitchFamily="18" charset="0"/>
                        </a:rPr>
                        <a:t>available on the Health and Wellness website. </a:t>
                      </a:r>
                    </a:p>
                    <a:p>
                      <a:pPr marL="863600" marR="0" lvl="1" indent="-328613">
                        <a:lnSpc>
                          <a:spcPct val="105000"/>
                        </a:lnSpc>
                        <a:spcBef>
                          <a:spcPts val="0"/>
                        </a:spcBef>
                        <a:spcAft>
                          <a:spcPts val="1000"/>
                        </a:spcAft>
                        <a:buClr>
                          <a:schemeClr val="tx2"/>
                        </a:buClr>
                        <a:buFont typeface="Wingdings" pitchFamily="2" charset="2"/>
                        <a:buChar char="§"/>
                        <a:tabLst/>
                      </a:pPr>
                      <a:r>
                        <a:rPr lang="en-US" sz="2300" dirty="0">
                          <a:effectLst/>
                          <a:latin typeface="+mn-lt"/>
                          <a:ea typeface="Times New Roman" panose="02020603050405020304" pitchFamily="18" charset="0"/>
                          <a:cs typeface="Times New Roman" panose="02020603050405020304" pitchFamily="18" charset="0"/>
                        </a:rPr>
                        <a:t>The </a:t>
                      </a:r>
                      <a:r>
                        <a:rPr lang="en-US" sz="2300" b="1" dirty="0">
                          <a:solidFill>
                            <a:srgbClr val="0070C0"/>
                          </a:solidFill>
                          <a:effectLst/>
                          <a:latin typeface="+mn-lt"/>
                          <a:ea typeface="Times New Roman" panose="02020603050405020304" pitchFamily="18" charset="0"/>
                          <a:cs typeface="Times New Roman" panose="02020603050405020304" pitchFamily="18" charset="0"/>
                        </a:rPr>
                        <a:t>table (question 13 on page 4) </a:t>
                      </a:r>
                      <a:r>
                        <a:rPr lang="en-US" sz="2300" dirty="0">
                          <a:effectLst/>
                          <a:latin typeface="+mn-lt"/>
                          <a:ea typeface="Times New Roman" panose="02020603050405020304" pitchFamily="18" charset="0"/>
                          <a:cs typeface="Times New Roman" panose="02020603050405020304" pitchFamily="18" charset="0"/>
                        </a:rPr>
                        <a:t>is especially helpful for capturing the functional limitation information. </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7127193"/>
                  </a:ext>
                </a:extLst>
              </a:tr>
            </a:tbl>
          </a:graphicData>
        </a:graphic>
      </p:graphicFrame>
      <p:sp>
        <p:nvSpPr>
          <p:cNvPr id="4" name="Slide Number Placeholder 3">
            <a:extLst>
              <a:ext uri="{FF2B5EF4-FFF2-40B4-BE49-F238E27FC236}">
                <a16:creationId xmlns:a16="http://schemas.microsoft.com/office/drawing/2014/main" id="{57326095-F356-D6A0-4DA8-7B6E257D2BD4}"/>
              </a:ext>
            </a:extLst>
          </p:cNvPr>
          <p:cNvSpPr>
            <a:spLocks noGrp="1"/>
          </p:cNvSpPr>
          <p:nvPr>
            <p:ph type="sldNum" sz="quarter" idx="2"/>
          </p:nvPr>
        </p:nvSpPr>
        <p:spPr/>
        <p:txBody>
          <a:bodyPr/>
          <a:lstStyle/>
          <a:p>
            <a:fld id="{294A09A9-5501-47C1-A89A-A340965A2BE2}" type="slidenum">
              <a:rPr lang="en-US" smtClean="0"/>
              <a:pPr/>
              <a:t>39</a:t>
            </a:fld>
            <a:endParaRPr lang="en-US" dirty="0"/>
          </a:p>
        </p:txBody>
      </p:sp>
      <p:sp>
        <p:nvSpPr>
          <p:cNvPr id="2" name="Title 1">
            <a:extLst>
              <a:ext uri="{FF2B5EF4-FFF2-40B4-BE49-F238E27FC236}">
                <a16:creationId xmlns:a16="http://schemas.microsoft.com/office/drawing/2014/main" id="{7EAA279A-7933-07D3-951C-61F23ACBA80A}"/>
              </a:ext>
            </a:extLst>
          </p:cNvPr>
          <p:cNvSpPr txBox="1">
            <a:spLocks/>
          </p:cNvSpPr>
          <p:nvPr/>
        </p:nvSpPr>
        <p:spPr>
          <a:xfrm>
            <a:off x="1309283" y="262705"/>
            <a:ext cx="9631166" cy="644329"/>
          </a:xfrm>
          <a:prstGeom prst="rect">
            <a:avLst/>
          </a:prstGeom>
        </p:spPr>
        <p:txBody>
          <a:bodyPr vert="horz" lIns="91440" tIns="45720" rIns="91440" bIns="45720" rtlCol="0" anchor="t">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50000"/>
                  </a:schemeClr>
                </a:solidFill>
                <a:effectLst/>
                <a:uLnTx/>
                <a:uFillTx/>
                <a:latin typeface="Sabon Next LT"/>
                <a:ea typeface="+mn-ea"/>
                <a:cs typeface="Angsana New" panose="02020603050405020304" pitchFamily="18" charset="-34"/>
              </a:rPr>
              <a:t>Recommendations for Interview Summary</a:t>
            </a:r>
          </a:p>
        </p:txBody>
      </p:sp>
      <p:sp>
        <p:nvSpPr>
          <p:cNvPr id="3" name="Rectangle 2">
            <a:extLst>
              <a:ext uri="{FF2B5EF4-FFF2-40B4-BE49-F238E27FC236}">
                <a16:creationId xmlns:a16="http://schemas.microsoft.com/office/drawing/2014/main" id="{E74E00F4-8C03-3B8E-8F59-DCE166BBBF5E}"/>
              </a:ext>
            </a:extLst>
          </p:cNvPr>
          <p:cNvSpPr/>
          <p:nvPr/>
        </p:nvSpPr>
        <p:spPr>
          <a:xfrm>
            <a:off x="3048" y="0"/>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
        <p:nvSpPr>
          <p:cNvPr id="7" name="Rectangle 6">
            <a:extLst>
              <a:ext uri="{FF2B5EF4-FFF2-40B4-BE49-F238E27FC236}">
                <a16:creationId xmlns:a16="http://schemas.microsoft.com/office/drawing/2014/main" id="{8789CE84-ED67-24CA-C556-EF90F737D1BC}"/>
              </a:ext>
            </a:extLst>
          </p:cNvPr>
          <p:cNvSpPr/>
          <p:nvPr/>
        </p:nvSpPr>
        <p:spPr>
          <a:xfrm>
            <a:off x="11698044" y="547"/>
            <a:ext cx="548640" cy="6858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60000"/>
                  <a:lumOff val="40000"/>
                </a:schemeClr>
              </a:solidFill>
              <a:effectLst/>
              <a:uLnTx/>
              <a:uFillTx/>
              <a:latin typeface="Avenir Next LT Pro"/>
              <a:ea typeface="+mn-ea"/>
              <a:cs typeface="+mn-cs"/>
            </a:endParaRPr>
          </a:p>
        </p:txBody>
      </p:sp>
    </p:spTree>
    <p:extLst>
      <p:ext uri="{BB962C8B-B14F-4D97-AF65-F5344CB8AC3E}">
        <p14:creationId xmlns:p14="http://schemas.microsoft.com/office/powerpoint/2010/main" val="3092944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p:cNvPicPr>
          <p:nvPr/>
        </p:nvPicPr>
        <p:blipFill rotWithShape="1">
          <a:blip r:embed="rId3">
            <a:alphaModFix/>
          </a:blip>
          <a:srcRect l="39579" t="-1" r="38673" b="-1"/>
          <a:stretch/>
        </p:blipFill>
        <p:spPr>
          <a:xfrm>
            <a:off x="0" y="-1"/>
            <a:ext cx="3226138" cy="6867144"/>
          </a:xfrm>
          <a:prstGeom prst="rect">
            <a:avLst/>
          </a:prstGeom>
        </p:spPr>
      </p:pic>
      <p:sp>
        <p:nvSpPr>
          <p:cNvPr id="2" name="Title 1">
            <a:extLst>
              <a:ext uri="{FF2B5EF4-FFF2-40B4-BE49-F238E27FC236}">
                <a16:creationId xmlns:a16="http://schemas.microsoft.com/office/drawing/2014/main" id="{C5EC1B84-4782-7A34-019E-5D2E75DF0DBF}"/>
              </a:ext>
            </a:extLst>
          </p:cNvPr>
          <p:cNvSpPr txBox="1">
            <a:spLocks/>
          </p:cNvSpPr>
          <p:nvPr/>
        </p:nvSpPr>
        <p:spPr>
          <a:xfrm>
            <a:off x="3676954" y="507938"/>
            <a:ext cx="7751726" cy="637176"/>
          </a:xfrm>
          <a:prstGeom prst="roundRect">
            <a:avLst/>
          </a:prstGeom>
          <a:noFill/>
          <a:ln w="38100">
            <a:noFill/>
          </a:ln>
        </p:spPr>
        <p:txBody>
          <a:bodyPr vert="horz" lIns="91440" tIns="45720" rIns="91440" bIns="45720" rtlCol="0" anchor="ctr">
            <a:no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nSpc>
                <a:spcPct val="100000"/>
              </a:lnSpc>
              <a:spcBef>
                <a:spcPts val="0"/>
              </a:spcBef>
            </a:pPr>
            <a:r>
              <a:rPr lang="en-US" sz="4000" spc="100" dirty="0">
                <a:solidFill>
                  <a:schemeClr val="tx2">
                    <a:lumMod val="90000"/>
                    <a:lumOff val="10000"/>
                  </a:schemeClr>
                </a:solidFill>
                <a:cs typeface="Calibri Light" panose="020F0302020204030204" pitchFamily="34" charset="0"/>
              </a:rPr>
              <a:t>PRH Policies Related to AFR</a:t>
            </a:r>
          </a:p>
        </p:txBody>
      </p:sp>
      <p:sp>
        <p:nvSpPr>
          <p:cNvPr id="3" name="Title 1">
            <a:extLst>
              <a:ext uri="{FF2B5EF4-FFF2-40B4-BE49-F238E27FC236}">
                <a16:creationId xmlns:a16="http://schemas.microsoft.com/office/drawing/2014/main" id="{9F8B550E-11FE-E476-50C3-15C497FBF9F9}"/>
              </a:ext>
            </a:extLst>
          </p:cNvPr>
          <p:cNvSpPr txBox="1">
            <a:spLocks/>
          </p:cNvSpPr>
          <p:nvPr/>
        </p:nvSpPr>
        <p:spPr>
          <a:xfrm>
            <a:off x="601818" y="1360311"/>
            <a:ext cx="2191757" cy="4320751"/>
          </a:xfrm>
          <a:prstGeom prst="roundRect">
            <a:avLst/>
          </a:prstGeom>
          <a:solidFill>
            <a:schemeClr val="bg1"/>
          </a:solidFill>
          <a:ln w="22225">
            <a:solidFill>
              <a:schemeClr val="tx2">
                <a:lumMod val="75000"/>
                <a:lumOff val="2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marL="11113" marR="0" algn="ctr">
              <a:lnSpc>
                <a:spcPct val="90000"/>
              </a:lnSpc>
              <a:spcBef>
                <a:spcPts val="0"/>
              </a:spcBef>
              <a:spcAft>
                <a:spcPts val="1400"/>
              </a:spcAft>
            </a:pPr>
            <a:r>
              <a:rPr lang="en-US" sz="2600" dirty="0">
                <a:solidFill>
                  <a:srgbClr val="000000"/>
                </a:solidFill>
                <a:effectLst/>
                <a:ea typeface="Times New Roman" panose="02020603050405020304" pitchFamily="18" charset="0"/>
              </a:rPr>
              <a:t>Chapter 1.5 </a:t>
            </a:r>
          </a:p>
          <a:p>
            <a:pPr marL="11113" marR="0" algn="ctr">
              <a:lnSpc>
                <a:spcPct val="130000"/>
              </a:lnSpc>
              <a:spcBef>
                <a:spcPts val="0"/>
              </a:spcBef>
            </a:pPr>
            <a:r>
              <a:rPr lang="en-US" sz="2600" b="0" dirty="0">
                <a:solidFill>
                  <a:srgbClr val="000000"/>
                </a:solidFill>
                <a:effectLst/>
                <a:ea typeface="Times New Roman" panose="02020603050405020304" pitchFamily="18" charset="0"/>
              </a:rPr>
              <a:t>Center Applicant File Review and Disability Program</a:t>
            </a:r>
            <a:endParaRPr lang="en-US" sz="2600" b="0" dirty="0">
              <a:effectLst/>
              <a:ea typeface="Times New Roman" panose="02020603050405020304" pitchFamily="18" charset="0"/>
            </a:endParaRPr>
          </a:p>
        </p:txBody>
      </p:sp>
      <p:grpSp>
        <p:nvGrpSpPr>
          <p:cNvPr id="7" name="Group 6">
            <a:extLst>
              <a:ext uri="{FF2B5EF4-FFF2-40B4-BE49-F238E27FC236}">
                <a16:creationId xmlns:a16="http://schemas.microsoft.com/office/drawing/2014/main" id="{3C46DA3A-1454-E0B4-AC75-213EADBEE9F3}"/>
              </a:ext>
            </a:extLst>
          </p:cNvPr>
          <p:cNvGrpSpPr/>
          <p:nvPr/>
        </p:nvGrpSpPr>
        <p:grpSpPr>
          <a:xfrm>
            <a:off x="3595396" y="1502204"/>
            <a:ext cx="8180078" cy="4548131"/>
            <a:chOff x="3199199" y="1601067"/>
            <a:chExt cx="8245347" cy="4548131"/>
          </a:xfrm>
        </p:grpSpPr>
        <p:sp>
          <p:nvSpPr>
            <p:cNvPr id="8" name="Text Box 60">
              <a:extLst>
                <a:ext uri="{FF2B5EF4-FFF2-40B4-BE49-F238E27FC236}">
                  <a16:creationId xmlns:a16="http://schemas.microsoft.com/office/drawing/2014/main" id="{C9B65332-939A-9352-F90A-8333B9FD021E}"/>
                </a:ext>
              </a:extLst>
            </p:cNvPr>
            <p:cNvSpPr txBox="1"/>
            <p:nvPr/>
          </p:nvSpPr>
          <p:spPr>
            <a:xfrm>
              <a:off x="3199199" y="4977623"/>
              <a:ext cx="7977995" cy="1171575"/>
            </a:xfrm>
            <a:prstGeom prst="rect">
              <a:avLst/>
            </a:prstGeom>
            <a:noFill/>
            <a:ln w="158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indent="-342900">
                <a:spcBef>
                  <a:spcPts val="0"/>
                </a:spcBef>
                <a:spcAft>
                  <a:spcPts val="500"/>
                </a:spcAft>
                <a:buClr>
                  <a:schemeClr val="tx1"/>
                </a:buClr>
                <a:buFont typeface="Wingdings" pitchFamily="2" charset="2"/>
                <a:buChar char="§"/>
              </a:pPr>
              <a:r>
                <a:rPr kumimoji="0" lang="en-US" sz="2000" b="0" i="0" u="sng" strike="noStrike" kern="1200" cap="none" spc="0" normalizeH="0" baseline="0" noProof="0" dirty="0">
                  <a:ln>
                    <a:noFill/>
                  </a:ln>
                  <a:solidFill>
                    <a:srgbClr val="0000FF"/>
                  </a:solidFill>
                  <a:effectLst/>
                  <a:uLnTx/>
                  <a:uFillTx/>
                  <a:ea typeface="Times New Roman" panose="02020603050405020304" pitchFamily="18" charset="0"/>
                  <a:cs typeface="+mn-cs"/>
                  <a:hlinkClick r:id="rId4"/>
                </a:rPr>
                <a:t>Appendix 201 Communicating with Individuals with Disabilities</a:t>
              </a:r>
              <a:endParaRPr lang="en-US" sz="2000" u="sng" dirty="0">
                <a:solidFill>
                  <a:srgbClr val="0000FF"/>
                </a:solidFill>
                <a:ea typeface="Times New Roman" panose="02020603050405020304" pitchFamily="18" charset="0"/>
              </a:endParaRPr>
            </a:p>
            <a:p>
              <a:pPr marL="342900" marR="0" indent="-342900">
                <a:spcBef>
                  <a:spcPts val="0"/>
                </a:spcBef>
                <a:spcAft>
                  <a:spcPts val="1000"/>
                </a:spcAft>
                <a:buClr>
                  <a:schemeClr val="tx1"/>
                </a:buClr>
                <a:buFont typeface="Wingdings" pitchFamily="2" charset="2"/>
                <a:buChar char="§"/>
              </a:pPr>
              <a:r>
                <a:rPr kumimoji="0" lang="en-US" sz="2000" b="0" i="0" u="sng" strike="noStrike" kern="1200" cap="none" spc="0" normalizeH="0" baseline="0" noProof="0" dirty="0">
                  <a:ln>
                    <a:noFill/>
                  </a:ln>
                  <a:solidFill>
                    <a:srgbClr val="0000FF"/>
                  </a:solidFill>
                  <a:effectLst/>
                  <a:uLnTx/>
                  <a:uFillTx/>
                  <a:ea typeface="Times New Roman" panose="02020603050405020304" pitchFamily="18" charset="0"/>
                  <a:cs typeface="+mn-cs"/>
                  <a:hlinkClick r:id="rId5"/>
                </a:rPr>
                <a:t>Form 2-03 Procedures for Providing Reasonable Accommodation, Reasonable Modification in Policies, Practices, or Procedures, and Auxiliary Aids and Services for Participation in the Job Corps Program</a:t>
              </a:r>
              <a:endParaRPr kumimoji="0" lang="en-US" sz="2000" b="0" i="0" u="none" strike="noStrike" kern="1200" cap="none" spc="0" normalizeH="0" baseline="0" noProof="0" dirty="0">
                <a:ln>
                  <a:noFill/>
                </a:ln>
                <a:solidFill>
                  <a:srgbClr val="000000"/>
                </a:solidFill>
                <a:effectLst/>
                <a:uLnTx/>
                <a:uFillTx/>
                <a:ea typeface="Times New Roman" panose="02020603050405020304" pitchFamily="18" charset="0"/>
                <a:cs typeface="+mn-cs"/>
              </a:endParaRPr>
            </a:p>
          </p:txBody>
        </p:sp>
        <p:sp>
          <p:nvSpPr>
            <p:cNvPr id="10" name="Text Box 60">
              <a:extLst>
                <a:ext uri="{FF2B5EF4-FFF2-40B4-BE49-F238E27FC236}">
                  <a16:creationId xmlns:a16="http://schemas.microsoft.com/office/drawing/2014/main" id="{3D585424-4BDE-68A6-DB8B-03DBE8999CE1}"/>
                </a:ext>
              </a:extLst>
            </p:cNvPr>
            <p:cNvSpPr txBox="1"/>
            <p:nvPr/>
          </p:nvSpPr>
          <p:spPr>
            <a:xfrm>
              <a:off x="3227774" y="2056914"/>
              <a:ext cx="8216772" cy="2206528"/>
            </a:xfrm>
            <a:prstGeom prst="rect">
              <a:avLst/>
            </a:prstGeom>
            <a:noFill/>
            <a:ln w="158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6"/>
                </a:rPr>
                <a:t>Exhibit 1-1 Job Corps Eligibility Requirements</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7"/>
                </a:rPr>
                <a:t>Form 1-06 Center File Review Forms</a:t>
              </a:r>
              <a:r>
                <a:rPr lang="en-US" sz="2000" u="sng" dirty="0">
                  <a:solidFill>
                    <a:srgbClr val="0000FF"/>
                  </a:solidFill>
                  <a:effectLst/>
                  <a:ea typeface="Times New Roman" panose="02020603050405020304" pitchFamily="18" charset="0"/>
                </a:rPr>
                <a:t> </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8"/>
                </a:rPr>
                <a:t>Form 2-04 Individualized Assessment of Possible Direct Threat</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9"/>
                </a:rPr>
                <a:t>Form 2-05 Health Care Needs Assessment</a:t>
              </a:r>
              <a:endParaRPr lang="en-US" sz="2000" dirty="0">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lang="en-US" sz="2000" u="sng" dirty="0">
                  <a:solidFill>
                    <a:srgbClr val="0000FF"/>
                  </a:solidFill>
                  <a:effectLst/>
                  <a:ea typeface="Times New Roman" panose="02020603050405020304" pitchFamily="18" charset="0"/>
                  <a:hlinkClick r:id="rId10"/>
                </a:rPr>
                <a:t>Exhibit 2-4 Job Corps Basic Health Care Responsibilities</a:t>
              </a:r>
              <a:endParaRPr lang="en-US" sz="2000" u="sng" dirty="0">
                <a:solidFill>
                  <a:srgbClr val="0000FF"/>
                </a:solidFill>
                <a:effectLst/>
                <a:ea typeface="Times New Roman" panose="02020603050405020304" pitchFamily="18" charset="0"/>
              </a:endParaRPr>
            </a:p>
            <a:p>
              <a:pPr marL="342900" marR="0" indent="-342900">
                <a:spcBef>
                  <a:spcPts val="0"/>
                </a:spcBef>
                <a:spcAft>
                  <a:spcPts val="500"/>
                </a:spcAft>
                <a:buClr>
                  <a:schemeClr val="tx1"/>
                </a:buClr>
                <a:buFont typeface="Wingdings" pitchFamily="2" charset="2"/>
                <a:buChar char="§"/>
              </a:pPr>
              <a:r>
                <a:rPr kumimoji="0" lang="en-US" sz="2000" b="0" i="0" u="sng" strike="noStrike" kern="1200" cap="none" spc="0" normalizeH="0" baseline="0" noProof="0" dirty="0">
                  <a:ln>
                    <a:noFill/>
                  </a:ln>
                  <a:solidFill>
                    <a:srgbClr val="0000FF"/>
                  </a:solidFill>
                  <a:effectLst/>
                  <a:uLnTx/>
                  <a:uFillTx/>
                  <a:ea typeface="Times New Roman" panose="02020603050405020304" pitchFamily="18" charset="0"/>
                  <a:cs typeface="+mn-cs"/>
                  <a:hlinkClick r:id="rId4"/>
                </a:rPr>
                <a:t>Appendix 201 Communicating with Individuals with Disabilities</a:t>
              </a:r>
              <a:endParaRPr lang="en-US" sz="2000" u="sng" dirty="0">
                <a:solidFill>
                  <a:srgbClr val="0000FF"/>
                </a:solidFill>
                <a:ea typeface="Times New Roman" panose="02020603050405020304" pitchFamily="18" charset="0"/>
              </a:endParaRPr>
            </a:p>
          </p:txBody>
        </p:sp>
        <p:sp>
          <p:nvSpPr>
            <p:cNvPr id="11" name="TextBox 10">
              <a:extLst>
                <a:ext uri="{FF2B5EF4-FFF2-40B4-BE49-F238E27FC236}">
                  <a16:creationId xmlns:a16="http://schemas.microsoft.com/office/drawing/2014/main" id="{F84C8C7D-9F42-06C0-7F9E-014BD7524CC9}"/>
                </a:ext>
              </a:extLst>
            </p:cNvPr>
            <p:cNvSpPr txBox="1"/>
            <p:nvPr/>
          </p:nvSpPr>
          <p:spPr>
            <a:xfrm>
              <a:off x="3227774" y="1601067"/>
              <a:ext cx="7005989" cy="461665"/>
            </a:xfrm>
            <a:prstGeom prst="rect">
              <a:avLst/>
            </a:prstGeom>
            <a:noFill/>
          </p:spPr>
          <p:txBody>
            <a:bodyPr wrap="square" rtlCol="0">
              <a:spAutoFit/>
            </a:bodyPr>
            <a:lstStyle/>
            <a:p>
              <a:r>
                <a:rPr lang="en-US" sz="2400" b="1" dirty="0">
                  <a:solidFill>
                    <a:schemeClr val="accent5">
                      <a:lumMod val="75000"/>
                    </a:schemeClr>
                  </a:solidFill>
                </a:rPr>
                <a:t>Center Applicant File Review</a:t>
              </a:r>
            </a:p>
          </p:txBody>
        </p:sp>
        <p:sp>
          <p:nvSpPr>
            <p:cNvPr id="12" name="TextBox 11">
              <a:extLst>
                <a:ext uri="{FF2B5EF4-FFF2-40B4-BE49-F238E27FC236}">
                  <a16:creationId xmlns:a16="http://schemas.microsoft.com/office/drawing/2014/main" id="{7D460BDA-4391-71C1-9CDC-BC2E30335058}"/>
                </a:ext>
              </a:extLst>
            </p:cNvPr>
            <p:cNvSpPr txBox="1"/>
            <p:nvPr/>
          </p:nvSpPr>
          <p:spPr>
            <a:xfrm>
              <a:off x="3212557" y="4515958"/>
              <a:ext cx="7005989" cy="461665"/>
            </a:xfrm>
            <a:prstGeom prst="rect">
              <a:avLst/>
            </a:prstGeom>
            <a:noFill/>
          </p:spPr>
          <p:txBody>
            <a:bodyPr wrap="square" rtlCol="0">
              <a:spAutoFit/>
            </a:bodyPr>
            <a:lstStyle/>
            <a:p>
              <a:r>
                <a:rPr lang="en-US" sz="2400" b="1" dirty="0">
                  <a:solidFill>
                    <a:schemeClr val="accent5">
                      <a:lumMod val="75000"/>
                    </a:schemeClr>
                  </a:solidFill>
                </a:rPr>
                <a:t>Disability Program</a:t>
              </a:r>
            </a:p>
          </p:txBody>
        </p:sp>
      </p:grpSp>
    </p:spTree>
    <p:extLst>
      <p:ext uri="{BB962C8B-B14F-4D97-AF65-F5344CB8AC3E}">
        <p14:creationId xmlns:p14="http://schemas.microsoft.com/office/powerpoint/2010/main" val="1789199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537A645-75A2-EDD5-7A6E-28F7E46BD637}"/>
              </a:ext>
            </a:extLst>
          </p:cNvPr>
          <p:cNvSpPr>
            <a:spLocks noGrp="1"/>
          </p:cNvSpPr>
          <p:nvPr>
            <p:ph type="sldNum" sz="quarter" idx="12"/>
          </p:nvPr>
        </p:nvSpPr>
        <p:spPr/>
        <p:txBody>
          <a:bodyPr/>
          <a:lstStyle/>
          <a:p>
            <a:fld id="{294A09A9-5501-47C1-A89A-A340965A2BE2}" type="slidenum">
              <a:rPr lang="en-US" smtClean="0"/>
              <a:pPr/>
              <a:t>40</a:t>
            </a:fld>
            <a:endParaRPr lang="en-US" dirty="0"/>
          </a:p>
        </p:txBody>
      </p:sp>
      <p:sp>
        <p:nvSpPr>
          <p:cNvPr id="2" name="Title 1">
            <a:extLst>
              <a:ext uri="{FF2B5EF4-FFF2-40B4-BE49-F238E27FC236}">
                <a16:creationId xmlns:a16="http://schemas.microsoft.com/office/drawing/2014/main" id="{9F180717-F509-F714-6571-568E340B2D40}"/>
              </a:ext>
            </a:extLst>
          </p:cNvPr>
          <p:cNvSpPr>
            <a:spLocks noGrp="1"/>
          </p:cNvSpPr>
          <p:nvPr>
            <p:ph type="title" idx="4294967295"/>
          </p:nvPr>
        </p:nvSpPr>
        <p:spPr>
          <a:xfrm>
            <a:off x="1665287" y="585074"/>
            <a:ext cx="8861425" cy="620383"/>
          </a:xfrm>
        </p:spPr>
        <p:txBody>
          <a:bodyPr anchor="t">
            <a:normAutofit fontScale="90000"/>
          </a:bodyPr>
          <a:lstStyle/>
          <a:p>
            <a:pPr algn="ctr"/>
            <a:r>
              <a:rPr lang="en-US" sz="4000" b="0" dirty="0">
                <a:solidFill>
                  <a:schemeClr val="accent1">
                    <a:lumMod val="50000"/>
                  </a:schemeClr>
                </a:solidFill>
              </a:rPr>
              <a:t>Question 2: Barriers to Enrollment</a:t>
            </a:r>
          </a:p>
        </p:txBody>
      </p:sp>
      <p:sp>
        <p:nvSpPr>
          <p:cNvPr id="18" name="Oval 17">
            <a:extLst>
              <a:ext uri="{FF2B5EF4-FFF2-40B4-BE49-F238E27FC236}">
                <a16:creationId xmlns:a16="http://schemas.microsoft.com/office/drawing/2014/main" id="{1C671F4D-5C87-0B1D-C249-55081D1C295D}"/>
              </a:ext>
            </a:extLst>
          </p:cNvPr>
          <p:cNvSpPr/>
          <p:nvPr/>
        </p:nvSpPr>
        <p:spPr>
          <a:xfrm>
            <a:off x="6580414" y="4604657"/>
            <a:ext cx="2155372" cy="522514"/>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1318E3F-912F-E1D0-96BC-9F02D311E910}"/>
              </a:ext>
            </a:extLst>
          </p:cNvPr>
          <p:cNvGrpSpPr/>
          <p:nvPr/>
        </p:nvGrpSpPr>
        <p:grpSpPr>
          <a:xfrm>
            <a:off x="393540" y="1161581"/>
            <a:ext cx="11645644" cy="5266440"/>
            <a:chOff x="393540" y="1161581"/>
            <a:chExt cx="11645644" cy="5266440"/>
          </a:xfrm>
        </p:grpSpPr>
        <p:sp>
          <p:nvSpPr>
            <p:cNvPr id="15" name="TextBox 14">
              <a:extLst>
                <a:ext uri="{FF2B5EF4-FFF2-40B4-BE49-F238E27FC236}">
                  <a16:creationId xmlns:a16="http://schemas.microsoft.com/office/drawing/2014/main" id="{D3C2C0A7-1EAA-EF8C-EF3D-53708FB0D652}"/>
                </a:ext>
              </a:extLst>
            </p:cNvPr>
            <p:cNvSpPr txBox="1"/>
            <p:nvPr/>
          </p:nvSpPr>
          <p:spPr>
            <a:xfrm>
              <a:off x="393540" y="1867286"/>
              <a:ext cx="2177719" cy="3606374"/>
            </a:xfrm>
            <a:prstGeom prst="rect">
              <a:avLst/>
            </a:prstGeom>
            <a:noFill/>
          </p:spPr>
          <p:txBody>
            <a:bodyPr wrap="square" rtlCol="0">
              <a:noAutofit/>
            </a:bodyPr>
            <a:lstStyle/>
            <a:p>
              <a:pPr marL="298450" indent="-228600">
                <a:lnSpc>
                  <a:spcPct val="105000"/>
                </a:lnSpc>
                <a:spcAft>
                  <a:spcPts val="1200"/>
                </a:spcAft>
                <a:buFont typeface="Arial" panose="020B0604020202020204" pitchFamily="34" charset="0"/>
                <a:buChar char="•"/>
              </a:pPr>
              <a:r>
                <a:rPr lang="en-US" sz="2200" dirty="0"/>
                <a:t>Functional limitations</a:t>
              </a:r>
            </a:p>
            <a:p>
              <a:pPr marL="298450" indent="-228600">
                <a:lnSpc>
                  <a:spcPct val="105000"/>
                </a:lnSpc>
                <a:spcAft>
                  <a:spcPts val="1200"/>
                </a:spcAft>
                <a:buFont typeface="Arial" panose="020B0604020202020204" pitchFamily="34" charset="0"/>
                <a:buChar char="•"/>
              </a:pPr>
              <a:r>
                <a:rPr lang="en-US" sz="2200" dirty="0"/>
                <a:t>Symptoms</a:t>
              </a:r>
            </a:p>
            <a:p>
              <a:pPr marL="298450" indent="-228600">
                <a:lnSpc>
                  <a:spcPct val="105000"/>
                </a:lnSpc>
                <a:spcAft>
                  <a:spcPts val="1200"/>
                </a:spcAft>
                <a:buFont typeface="Arial" panose="020B0604020202020204" pitchFamily="34" charset="0"/>
                <a:buChar char="•"/>
              </a:pPr>
              <a:r>
                <a:rPr lang="en-US" sz="2200" dirty="0"/>
                <a:t>Behaviors</a:t>
              </a:r>
            </a:p>
            <a:p>
              <a:pPr marL="176213">
                <a:lnSpc>
                  <a:spcPct val="105000"/>
                </a:lnSpc>
                <a:spcAft>
                  <a:spcPts val="600"/>
                </a:spcAft>
              </a:pPr>
              <a:r>
                <a:rPr lang="en-US" sz="2200" dirty="0"/>
                <a:t>that applicant is </a:t>
              </a:r>
              <a:r>
                <a:rPr lang="en-US" sz="2200" b="1" dirty="0">
                  <a:solidFill>
                    <a:schemeClr val="accent1">
                      <a:lumMod val="75000"/>
                    </a:schemeClr>
                  </a:solidFill>
                </a:rPr>
                <a:t>currently experiencing </a:t>
              </a:r>
              <a:r>
                <a:rPr lang="en-US" sz="2200" dirty="0"/>
                <a:t>or </a:t>
              </a:r>
              <a:r>
                <a:rPr lang="en-US" sz="2200" b="1" dirty="0">
                  <a:solidFill>
                    <a:schemeClr val="accent1">
                      <a:lumMod val="75000"/>
                    </a:schemeClr>
                  </a:solidFill>
                </a:rPr>
                <a:t>exhibiting</a:t>
              </a:r>
              <a:r>
                <a:rPr lang="en-US" sz="2200" dirty="0"/>
                <a:t>.</a:t>
              </a:r>
            </a:p>
          </p:txBody>
        </p:sp>
        <p:grpSp>
          <p:nvGrpSpPr>
            <p:cNvPr id="20" name="Group 19">
              <a:extLst>
                <a:ext uri="{FF2B5EF4-FFF2-40B4-BE49-F238E27FC236}">
                  <a16:creationId xmlns:a16="http://schemas.microsoft.com/office/drawing/2014/main" id="{31D8175F-8ABE-763D-7134-F22E48C57E38}"/>
                </a:ext>
              </a:extLst>
            </p:cNvPr>
            <p:cNvGrpSpPr/>
            <p:nvPr/>
          </p:nvGrpSpPr>
          <p:grpSpPr>
            <a:xfrm>
              <a:off x="2535401" y="1161581"/>
              <a:ext cx="7492832" cy="5266440"/>
              <a:chOff x="2854021" y="1159917"/>
              <a:chExt cx="8154307" cy="5405534"/>
            </a:xfrm>
          </p:grpSpPr>
          <p:pic>
            <p:nvPicPr>
              <p:cNvPr id="17" name="Picture 16" descr="Table&#10;&#10;Description automatically generated">
                <a:extLst>
                  <a:ext uri="{FF2B5EF4-FFF2-40B4-BE49-F238E27FC236}">
                    <a16:creationId xmlns:a16="http://schemas.microsoft.com/office/drawing/2014/main" id="{89AABCA6-3502-79E7-9D86-2781511C6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021" y="1159917"/>
                <a:ext cx="8154307" cy="5405534"/>
              </a:xfrm>
              <a:prstGeom prst="rect">
                <a:avLst/>
              </a:prstGeom>
            </p:spPr>
          </p:pic>
          <p:sp>
            <p:nvSpPr>
              <p:cNvPr id="19" name="Rounded Rectangle 18">
                <a:extLst>
                  <a:ext uri="{FF2B5EF4-FFF2-40B4-BE49-F238E27FC236}">
                    <a16:creationId xmlns:a16="http://schemas.microsoft.com/office/drawing/2014/main" id="{BD7CB8BF-4145-A787-0D8E-047F909F1E28}"/>
                  </a:ext>
                </a:extLst>
              </p:cNvPr>
              <p:cNvSpPr/>
              <p:nvPr/>
            </p:nvSpPr>
            <p:spPr>
              <a:xfrm>
                <a:off x="3100492" y="5967207"/>
                <a:ext cx="7772400" cy="522514"/>
              </a:xfrm>
              <a:prstGeom prst="roundRect">
                <a:avLst/>
              </a:prstGeom>
              <a:solidFill>
                <a:srgbClr val="D2CAE5">
                  <a:alpha val="90210"/>
                </a:srgbClr>
              </a:solidFill>
              <a:ln w="222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70C0"/>
                    </a:solidFill>
                  </a:rPr>
                  <a:t>Must specify/add details here</a:t>
                </a:r>
                <a:r>
                  <a:rPr lang="en-US" sz="2000" b="1" dirty="0">
                    <a:solidFill>
                      <a:schemeClr val="accent2">
                        <a:lumMod val="75000"/>
                      </a:schemeClr>
                    </a:solidFill>
                  </a:rPr>
                  <a:t>.</a:t>
                </a:r>
              </a:p>
            </p:txBody>
          </p:sp>
        </p:grpSp>
        <p:sp>
          <p:nvSpPr>
            <p:cNvPr id="22" name="TextBox 21">
              <a:extLst>
                <a:ext uri="{FF2B5EF4-FFF2-40B4-BE49-F238E27FC236}">
                  <a16:creationId xmlns:a16="http://schemas.microsoft.com/office/drawing/2014/main" id="{893378CA-D12D-DF5A-CD95-52B412526087}"/>
                </a:ext>
              </a:extLst>
            </p:cNvPr>
            <p:cNvSpPr txBox="1"/>
            <p:nvPr/>
          </p:nvSpPr>
          <p:spPr>
            <a:xfrm>
              <a:off x="9883813" y="2141363"/>
              <a:ext cx="2155371" cy="2477808"/>
            </a:xfrm>
            <a:prstGeom prst="roundRect">
              <a:avLst/>
            </a:prstGeom>
            <a:solidFill>
              <a:schemeClr val="accent5">
                <a:lumMod val="20000"/>
                <a:lumOff val="80000"/>
                <a:alpha val="80170"/>
              </a:schemeClr>
            </a:solidFill>
            <a:ln w="22225">
              <a:solidFill>
                <a:schemeClr val="tx1">
                  <a:lumMod val="85000"/>
                  <a:lumOff val="15000"/>
                </a:schemeClr>
              </a:solidFill>
            </a:ln>
          </p:spPr>
          <p:txBody>
            <a:bodyPr wrap="square">
              <a:spAutoFit/>
            </a:bodyPr>
            <a:lstStyle/>
            <a:p>
              <a:pPr>
                <a:lnSpc>
                  <a:spcPct val="120000"/>
                </a:lnSpc>
              </a:pPr>
              <a:r>
                <a:rPr lang="en-US" altLang="en-US" sz="2000" b="1" dirty="0">
                  <a:ea typeface="Times New Roman" panose="02020603050405020304" pitchFamily="18" charset="0"/>
                </a:rPr>
                <a:t>S</a:t>
              </a:r>
              <a:r>
                <a:rPr kumimoji="0" lang="en-US" altLang="en-US" sz="2000" b="1" i="0" u="none" strike="noStrike" cap="none" normalizeH="0" baseline="0" dirty="0">
                  <a:ln>
                    <a:noFill/>
                  </a:ln>
                  <a:solidFill>
                    <a:schemeClr val="tx1"/>
                  </a:solidFill>
                  <a:effectLst/>
                  <a:ea typeface="Times New Roman" panose="02020603050405020304" pitchFamily="18" charset="0"/>
                </a:rPr>
                <a:t>upport for each checkbox </a:t>
              </a:r>
              <a:r>
                <a:rPr kumimoji="0" lang="en-US" altLang="en-US" sz="2000" b="1" i="0" u="none" strike="noStrike" cap="none" normalizeH="0" baseline="0" dirty="0">
                  <a:ln>
                    <a:noFill/>
                  </a:ln>
                  <a:solidFill>
                    <a:srgbClr val="0070C0"/>
                  </a:solidFill>
                  <a:effectLst/>
                  <a:ea typeface="Times New Roman" panose="02020603050405020304" pitchFamily="18" charset="0"/>
                </a:rPr>
                <a:t>should be found in Question 1A.</a:t>
              </a:r>
              <a:endParaRPr lang="en-US" sz="2000" b="1" dirty="0">
                <a:solidFill>
                  <a:srgbClr val="0070C0"/>
                </a:solidFill>
              </a:endParaRPr>
            </a:p>
          </p:txBody>
        </p:sp>
      </p:grpSp>
      <p:sp>
        <p:nvSpPr>
          <p:cNvPr id="4" name="Oval 3">
            <a:extLst>
              <a:ext uri="{FF2B5EF4-FFF2-40B4-BE49-F238E27FC236}">
                <a16:creationId xmlns:a16="http://schemas.microsoft.com/office/drawing/2014/main" id="{9BD5A343-CA6B-D03F-199D-E56515D3161F}"/>
              </a:ext>
            </a:extLst>
          </p:cNvPr>
          <p:cNvSpPr/>
          <p:nvPr/>
        </p:nvSpPr>
        <p:spPr>
          <a:xfrm>
            <a:off x="5990899" y="4031208"/>
            <a:ext cx="564658" cy="941123"/>
          </a:xfrm>
          <a:prstGeom prst="ellipse">
            <a:avLst/>
          </a:prstGeom>
          <a:noFill/>
          <a:ln w="412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581CEC6-9C2F-CE6D-9893-8E89551AC478}"/>
              </a:ext>
            </a:extLst>
          </p:cNvPr>
          <p:cNvCxnSpPr>
            <a:cxnSpLocks/>
          </p:cNvCxnSpPr>
          <p:nvPr/>
        </p:nvCxnSpPr>
        <p:spPr>
          <a:xfrm flipH="1">
            <a:off x="5140976" y="4900211"/>
            <a:ext cx="940959" cy="941123"/>
          </a:xfrm>
          <a:prstGeom prst="line">
            <a:avLst/>
          </a:prstGeom>
          <a:ln w="444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79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0717-F509-F714-6571-568E340B2D40}"/>
              </a:ext>
            </a:extLst>
          </p:cNvPr>
          <p:cNvSpPr>
            <a:spLocks noGrp="1"/>
          </p:cNvSpPr>
          <p:nvPr>
            <p:ph type="title"/>
          </p:nvPr>
        </p:nvSpPr>
        <p:spPr>
          <a:xfrm>
            <a:off x="752638" y="697562"/>
            <a:ext cx="10229499" cy="756357"/>
          </a:xfrm>
        </p:spPr>
        <p:txBody>
          <a:bodyPr anchor="t">
            <a:normAutofit fontScale="90000"/>
          </a:bodyPr>
          <a:lstStyle/>
          <a:p>
            <a:pPr algn="ctr"/>
            <a:r>
              <a:rPr lang="en-US" sz="4400" b="0" dirty="0">
                <a:solidFill>
                  <a:schemeClr val="accent1">
                    <a:lumMod val="50000"/>
                  </a:schemeClr>
                </a:solidFill>
              </a:rPr>
              <a:t>Question 3: Health Care Management Needs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C710078C-A94A-3FF6-B11E-D6762A86E6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31287" y="1452366"/>
            <a:ext cx="8021989" cy="4640727"/>
          </a:xfrm>
        </p:spPr>
      </p:pic>
      <p:sp>
        <p:nvSpPr>
          <p:cNvPr id="9" name="Slide Number Placeholder 8">
            <a:extLst>
              <a:ext uri="{FF2B5EF4-FFF2-40B4-BE49-F238E27FC236}">
                <a16:creationId xmlns:a16="http://schemas.microsoft.com/office/drawing/2014/main" id="{0537A645-75A2-EDD5-7A6E-28F7E46BD637}"/>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41</a:t>
            </a:fld>
            <a:endParaRPr lang="en-US" dirty="0"/>
          </a:p>
        </p:txBody>
      </p:sp>
      <p:grpSp>
        <p:nvGrpSpPr>
          <p:cNvPr id="3" name="Group 2">
            <a:extLst>
              <a:ext uri="{FF2B5EF4-FFF2-40B4-BE49-F238E27FC236}">
                <a16:creationId xmlns:a16="http://schemas.microsoft.com/office/drawing/2014/main" id="{7CA694AB-5B7C-1629-665E-780C04D7F364}"/>
              </a:ext>
            </a:extLst>
          </p:cNvPr>
          <p:cNvGrpSpPr/>
          <p:nvPr/>
        </p:nvGrpSpPr>
        <p:grpSpPr>
          <a:xfrm>
            <a:off x="1676749" y="2323535"/>
            <a:ext cx="8099241" cy="4032815"/>
            <a:chOff x="1514166" y="2422173"/>
            <a:chExt cx="8099241" cy="4032815"/>
          </a:xfrm>
        </p:grpSpPr>
        <p:sp>
          <p:nvSpPr>
            <p:cNvPr id="6" name="Right Arrow 5">
              <a:extLst>
                <a:ext uri="{FF2B5EF4-FFF2-40B4-BE49-F238E27FC236}">
                  <a16:creationId xmlns:a16="http://schemas.microsoft.com/office/drawing/2014/main" id="{DD7EDDA1-61DA-7372-F022-915A85989098}"/>
                </a:ext>
              </a:extLst>
            </p:cNvPr>
            <p:cNvSpPr/>
            <p:nvPr/>
          </p:nvSpPr>
          <p:spPr>
            <a:xfrm rot="9155985" flipH="1">
              <a:off x="1526692" y="2422173"/>
              <a:ext cx="731520" cy="457200"/>
            </a:xfrm>
            <a:prstGeom prst="rightArrow">
              <a:avLst>
                <a:gd name="adj1" fmla="val 46642"/>
                <a:gd name="adj2" fmla="val 50000"/>
              </a:avLst>
            </a:prstGeom>
            <a:solidFill>
              <a:schemeClr val="accent4">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Right Arrow 6">
              <a:extLst>
                <a:ext uri="{FF2B5EF4-FFF2-40B4-BE49-F238E27FC236}">
                  <a16:creationId xmlns:a16="http://schemas.microsoft.com/office/drawing/2014/main" id="{B44FA115-686E-17A2-F5D9-2B6A09029BC5}"/>
                </a:ext>
              </a:extLst>
            </p:cNvPr>
            <p:cNvSpPr/>
            <p:nvPr/>
          </p:nvSpPr>
          <p:spPr>
            <a:xfrm rot="9155985" flipH="1">
              <a:off x="1514166" y="5575034"/>
              <a:ext cx="731520" cy="457200"/>
            </a:xfrm>
            <a:prstGeom prst="rightArrow">
              <a:avLst>
                <a:gd name="adj1" fmla="val 46642"/>
                <a:gd name="adj2" fmla="val 50000"/>
              </a:avLst>
            </a:prstGeom>
            <a:solidFill>
              <a:schemeClr val="accent4">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TextBox 10">
              <a:extLst>
                <a:ext uri="{FF2B5EF4-FFF2-40B4-BE49-F238E27FC236}">
                  <a16:creationId xmlns:a16="http://schemas.microsoft.com/office/drawing/2014/main" id="{F02B5156-5201-6103-37F3-850FA4449AE9}"/>
                </a:ext>
              </a:extLst>
            </p:cNvPr>
            <p:cNvSpPr txBox="1"/>
            <p:nvPr/>
          </p:nvSpPr>
          <p:spPr>
            <a:xfrm>
              <a:off x="2345988" y="5504749"/>
              <a:ext cx="7267419" cy="950239"/>
            </a:xfrm>
            <a:prstGeom prst="roundRect">
              <a:avLst/>
            </a:prstGeom>
            <a:solidFill>
              <a:srgbClr val="D2CAE5">
                <a:alpha val="90032"/>
              </a:srgbClr>
            </a:solidFill>
            <a:ln w="25400">
              <a:solidFill>
                <a:schemeClr val="tx1"/>
              </a:solidFill>
            </a:ln>
          </p:spPr>
          <p:txBody>
            <a:bodyPr wrap="square" anchor="ctr">
              <a:noAutofit/>
            </a:bodyPr>
            <a:lstStyle/>
            <a:p>
              <a:pPr algn="ctr"/>
              <a:r>
                <a:rPr kumimoji="0" lang="en-US" altLang="en-US" sz="2000" b="0" i="0" u="none" strike="noStrike" cap="none" normalizeH="0" baseline="0" dirty="0">
                  <a:ln>
                    <a:noFill/>
                  </a:ln>
                  <a:solidFill>
                    <a:schemeClr val="tx1"/>
                  </a:solidFill>
                  <a:effectLst/>
                  <a:ea typeface="Times New Roman" panose="02020603050405020304" pitchFamily="18" charset="0"/>
                </a:rPr>
                <a:t>In </a:t>
              </a:r>
              <a:r>
                <a:rPr lang="en-US" altLang="en-US" sz="2000" dirty="0">
                  <a:ea typeface="Times New Roman" panose="02020603050405020304" pitchFamily="18" charset="0"/>
                </a:rPr>
                <a:t>the </a:t>
              </a:r>
              <a:r>
                <a:rPr lang="en-US" altLang="en-US" sz="2000" b="1" dirty="0">
                  <a:ea typeface="Times New Roman" panose="02020603050405020304" pitchFamily="18" charset="0"/>
                </a:rPr>
                <a:t>Brief Narrative</a:t>
              </a:r>
              <a:r>
                <a:rPr kumimoji="0" lang="en-US" altLang="en-US" sz="2000" b="0" i="0" u="none" strike="noStrike" cap="none" normalizeH="0" baseline="0" dirty="0">
                  <a:ln>
                    <a:noFill/>
                  </a:ln>
                  <a:solidFill>
                    <a:schemeClr val="tx1"/>
                  </a:solidFill>
                  <a:effectLst/>
                  <a:ea typeface="Times New Roman" panose="02020603050405020304" pitchFamily="18" charset="0"/>
                </a:rPr>
                <a:t>, describe the </a:t>
              </a:r>
              <a:r>
                <a:rPr kumimoji="0" lang="en-US" altLang="en-US" sz="2000" b="1" i="0" u="none" strike="noStrike" cap="none" normalizeH="0" baseline="0" dirty="0">
                  <a:ln>
                    <a:noFill/>
                  </a:ln>
                  <a:solidFill>
                    <a:srgbClr val="0070C0"/>
                  </a:solidFill>
                  <a:effectLst/>
                  <a:ea typeface="Times New Roman" panose="02020603050405020304" pitchFamily="18" charset="0"/>
                </a:rPr>
                <a:t>specific treatments you are recommending for the applicant </a:t>
              </a:r>
              <a:r>
                <a:rPr kumimoji="0" lang="en-US" altLang="en-US" sz="2000" i="0" u="none" strike="noStrike" cap="none" normalizeH="0" baseline="0" dirty="0">
                  <a:ln>
                    <a:noFill/>
                  </a:ln>
                  <a:effectLst/>
                  <a:ea typeface="Times New Roman" panose="02020603050405020304" pitchFamily="18" charset="0"/>
                </a:rPr>
                <a:t>(that correspond to the checkboxes you selected)</a:t>
              </a:r>
              <a:r>
                <a:rPr kumimoji="0" lang="en-US" altLang="en-US" sz="2000" b="1" i="0" u="none" strike="noStrike" cap="none" normalizeH="0" baseline="0" dirty="0">
                  <a:ln>
                    <a:noFill/>
                  </a:ln>
                  <a:effectLst/>
                  <a:ea typeface="Times New Roman" panose="02020603050405020304" pitchFamily="18" charset="0"/>
                </a:rPr>
                <a:t>.</a:t>
              </a:r>
              <a:endParaRPr lang="en-US" sz="2000" dirty="0"/>
            </a:p>
          </p:txBody>
        </p:sp>
      </p:grpSp>
      <p:sp>
        <p:nvSpPr>
          <p:cNvPr id="4" name="Rounded Rectangle 18">
            <a:extLst>
              <a:ext uri="{FF2B5EF4-FFF2-40B4-BE49-F238E27FC236}">
                <a16:creationId xmlns:a16="http://schemas.microsoft.com/office/drawing/2014/main" id="{5D98B448-3FE4-9690-6D38-F193D4927210}"/>
              </a:ext>
            </a:extLst>
          </p:cNvPr>
          <p:cNvSpPr/>
          <p:nvPr/>
        </p:nvSpPr>
        <p:spPr>
          <a:xfrm>
            <a:off x="4222772" y="4644396"/>
            <a:ext cx="3839016" cy="384313"/>
          </a:xfrm>
          <a:prstGeom prst="round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rPr>
              <a:t>“Other” should rarely be used </a:t>
            </a:r>
          </a:p>
        </p:txBody>
      </p:sp>
    </p:spTree>
    <p:extLst>
      <p:ext uri="{BB962C8B-B14F-4D97-AF65-F5344CB8AC3E}">
        <p14:creationId xmlns:p14="http://schemas.microsoft.com/office/powerpoint/2010/main" val="351541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66AE6B-E08A-2C4B-8D4B-0B2AB8450EDA}"/>
              </a:ext>
            </a:extLst>
          </p:cNvPr>
          <p:cNvSpPr>
            <a:spLocks noGrp="1"/>
          </p:cNvSpPr>
          <p:nvPr>
            <p:ph type="sldNum" sz="quarter" idx="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42</a:t>
            </a:fld>
            <a:endParaRPr lang="en-US" dirty="0"/>
          </a:p>
        </p:txBody>
      </p:sp>
      <p:grpSp>
        <p:nvGrpSpPr>
          <p:cNvPr id="13" name="Group 12">
            <a:extLst>
              <a:ext uri="{FF2B5EF4-FFF2-40B4-BE49-F238E27FC236}">
                <a16:creationId xmlns:a16="http://schemas.microsoft.com/office/drawing/2014/main" id="{E5844586-7BE9-5A2B-8321-291E2F3B3BF2}"/>
              </a:ext>
            </a:extLst>
          </p:cNvPr>
          <p:cNvGrpSpPr/>
          <p:nvPr/>
        </p:nvGrpSpPr>
        <p:grpSpPr>
          <a:xfrm>
            <a:off x="1054286" y="1066913"/>
            <a:ext cx="10083428" cy="5438781"/>
            <a:chOff x="943067" y="1232067"/>
            <a:chExt cx="10083428" cy="5438781"/>
          </a:xfrm>
        </p:grpSpPr>
        <p:sp>
          <p:nvSpPr>
            <p:cNvPr id="8" name="Content Placeholder 2">
              <a:extLst>
                <a:ext uri="{FF2B5EF4-FFF2-40B4-BE49-F238E27FC236}">
                  <a16:creationId xmlns:a16="http://schemas.microsoft.com/office/drawing/2014/main" id="{5618B356-CB80-B742-BBDB-9BBF568E5E17}"/>
                </a:ext>
              </a:extLst>
            </p:cNvPr>
            <p:cNvSpPr txBox="1">
              <a:spLocks/>
            </p:cNvSpPr>
            <p:nvPr/>
          </p:nvSpPr>
          <p:spPr>
            <a:xfrm>
              <a:off x="1118431" y="1232067"/>
              <a:ext cx="4600042" cy="502733"/>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Clr>
                  <a:schemeClr val="accent5">
                    <a:lumMod val="50000"/>
                  </a:schemeClr>
                </a:buClr>
                <a:buFont typeface="Wingdings" panose="05000000000000000000" pitchFamily="2" charset="2"/>
                <a:buNone/>
              </a:pPr>
              <a:r>
                <a:rPr lang="en-US" b="1" dirty="0">
                  <a:solidFill>
                    <a:schemeClr val="accent1">
                      <a:lumMod val="75000"/>
                    </a:schemeClr>
                  </a:solidFill>
                </a:rPr>
                <a:t>Checkbox</a:t>
              </a:r>
              <a:r>
                <a:rPr lang="en-US" b="1" dirty="0">
                  <a:solidFill>
                    <a:srgbClr val="2932EA"/>
                  </a:solidFill>
                </a:rPr>
                <a:t> </a:t>
              </a:r>
              <a:r>
                <a:rPr lang="en-US" sz="1800" dirty="0">
                  <a:solidFill>
                    <a:schemeClr val="tx1"/>
                  </a:solidFill>
                </a:rPr>
                <a:t>(as many as apply)</a:t>
              </a:r>
            </a:p>
          </p:txBody>
        </p:sp>
        <p:sp>
          <p:nvSpPr>
            <p:cNvPr id="9" name="Content Placeholder 2">
              <a:extLst>
                <a:ext uri="{FF2B5EF4-FFF2-40B4-BE49-F238E27FC236}">
                  <a16:creationId xmlns:a16="http://schemas.microsoft.com/office/drawing/2014/main" id="{D4F51944-9AD4-A948-87CD-F847D09C1330}"/>
                </a:ext>
              </a:extLst>
            </p:cNvPr>
            <p:cNvSpPr txBox="1">
              <a:spLocks/>
            </p:cNvSpPr>
            <p:nvPr/>
          </p:nvSpPr>
          <p:spPr>
            <a:xfrm>
              <a:off x="5597397" y="1235179"/>
              <a:ext cx="5429098" cy="496509"/>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Clr>
                  <a:schemeClr val="accent5">
                    <a:lumMod val="50000"/>
                  </a:schemeClr>
                </a:buClr>
                <a:buFont typeface="Wingdings" panose="05000000000000000000" pitchFamily="2" charset="2"/>
                <a:buNone/>
              </a:pPr>
              <a:r>
                <a:rPr lang="en-US" b="1" dirty="0">
                  <a:solidFill>
                    <a:schemeClr val="accent1">
                      <a:lumMod val="75000"/>
                    </a:schemeClr>
                  </a:solidFill>
                </a:rPr>
                <a:t>Narrative Examples</a:t>
              </a:r>
            </a:p>
          </p:txBody>
        </p:sp>
        <p:grpSp>
          <p:nvGrpSpPr>
            <p:cNvPr id="22" name="Group 21">
              <a:extLst>
                <a:ext uri="{FF2B5EF4-FFF2-40B4-BE49-F238E27FC236}">
                  <a16:creationId xmlns:a16="http://schemas.microsoft.com/office/drawing/2014/main" id="{B7721528-9F56-2649-8535-8556E7ACC938}"/>
                </a:ext>
              </a:extLst>
            </p:cNvPr>
            <p:cNvGrpSpPr/>
            <p:nvPr/>
          </p:nvGrpSpPr>
          <p:grpSpPr>
            <a:xfrm>
              <a:off x="943067" y="1742806"/>
              <a:ext cx="10083428" cy="1715549"/>
              <a:chOff x="943067" y="1849303"/>
              <a:chExt cx="10083428" cy="1715549"/>
            </a:xfrm>
          </p:grpSpPr>
          <p:sp>
            <p:nvSpPr>
              <p:cNvPr id="11" name="Rounded Rectangle 10">
                <a:extLst>
                  <a:ext uri="{FF2B5EF4-FFF2-40B4-BE49-F238E27FC236}">
                    <a16:creationId xmlns:a16="http://schemas.microsoft.com/office/drawing/2014/main" id="{6DB7636C-583C-F540-96B6-EA2A3B28BB1A}"/>
                  </a:ext>
                </a:extLst>
              </p:cNvPr>
              <p:cNvSpPr/>
              <p:nvPr/>
            </p:nvSpPr>
            <p:spPr>
              <a:xfrm>
                <a:off x="947560" y="1849303"/>
                <a:ext cx="10078935" cy="166237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EACCE39-52DA-5340-A211-111B52522AB1}"/>
                  </a:ext>
                </a:extLst>
              </p:cNvPr>
              <p:cNvSpPr txBox="1">
                <a:spLocks/>
              </p:cNvSpPr>
              <p:nvPr/>
            </p:nvSpPr>
            <p:spPr>
              <a:xfrm>
                <a:off x="943067" y="1915744"/>
                <a:ext cx="4600042" cy="641326"/>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100000"/>
                  </a:lnSpc>
                  <a:spcAft>
                    <a:spcPts val="3000"/>
                  </a:spcAft>
                  <a:buClr>
                    <a:schemeClr val="accent5">
                      <a:lumMod val="50000"/>
                    </a:schemeClr>
                  </a:buClr>
                  <a:buFont typeface="Wingdings" pitchFamily="2" charset="2"/>
                  <a:buChar char="q"/>
                </a:pPr>
                <a:r>
                  <a:rPr lang="en-US" sz="2200" dirty="0">
                    <a:solidFill>
                      <a:schemeClr val="tx1"/>
                    </a:solidFill>
                  </a:rPr>
                  <a:t>Frequency and length of treatment</a:t>
                </a:r>
              </a:p>
            </p:txBody>
          </p:sp>
          <p:sp>
            <p:nvSpPr>
              <p:cNvPr id="18" name="Content Placeholder 2">
                <a:extLst>
                  <a:ext uri="{FF2B5EF4-FFF2-40B4-BE49-F238E27FC236}">
                    <a16:creationId xmlns:a16="http://schemas.microsoft.com/office/drawing/2014/main" id="{01F91019-16F3-3541-AD16-A90201F4606E}"/>
                  </a:ext>
                </a:extLst>
              </p:cNvPr>
              <p:cNvSpPr txBox="1">
                <a:spLocks/>
              </p:cNvSpPr>
              <p:nvPr/>
            </p:nvSpPr>
            <p:spPr>
              <a:xfrm>
                <a:off x="5264571" y="1915744"/>
                <a:ext cx="5761924" cy="1649108"/>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Psychotherapy – Weekly? Biweekly?</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Medication mgmt. – monthly (more often due to nonadherence with symptoms)?</a:t>
                </a:r>
              </a:p>
              <a:p>
                <a:pPr marL="23813" lvl="1" indent="0">
                  <a:lnSpc>
                    <a:spcPct val="90000"/>
                  </a:lnSpc>
                  <a:buClr>
                    <a:schemeClr val="tx1"/>
                  </a:buClr>
                  <a:buSzPct val="120000"/>
                  <a:buNone/>
                </a:pPr>
                <a:r>
                  <a:rPr lang="en-US" sz="2100" dirty="0">
                    <a:solidFill>
                      <a:srgbClr val="0070C0"/>
                    </a:solidFill>
                  </a:rPr>
                  <a:t>      </a:t>
                </a:r>
                <a:r>
                  <a:rPr lang="en-US" sz="2100" b="1" i="1" dirty="0">
                    <a:solidFill>
                      <a:srgbClr val="0070C0"/>
                    </a:solidFill>
                  </a:rPr>
                  <a:t>or</a:t>
                </a:r>
                <a:r>
                  <a:rPr lang="en-US" sz="2100" dirty="0">
                    <a:solidFill>
                      <a:srgbClr val="0070C0"/>
                    </a:solidFill>
                  </a:rPr>
                  <a:t> </a:t>
                </a:r>
                <a:r>
                  <a:rPr lang="en-US" sz="2100" dirty="0">
                    <a:solidFill>
                      <a:schemeClr val="tx1"/>
                    </a:solidFill>
                  </a:rPr>
                  <a:t>3 months (until new regimen is stable)?</a:t>
                </a:r>
              </a:p>
              <a:p>
                <a:pPr marL="366713" lvl="1" indent="-342900">
                  <a:lnSpc>
                    <a:spcPct val="90000"/>
                  </a:lnSpc>
                  <a:spcAft>
                    <a:spcPts val="1200"/>
                  </a:spcAft>
                  <a:buClr>
                    <a:schemeClr val="tx1"/>
                  </a:buClr>
                  <a:buSzPct val="120000"/>
                  <a:buFont typeface="Arial" panose="020B0604020202020204" pitchFamily="34" charset="0"/>
                  <a:buChar char="•"/>
                </a:pPr>
                <a:r>
                  <a:rPr lang="en-US" sz="2100" dirty="0">
                    <a:solidFill>
                      <a:schemeClr val="tx1"/>
                    </a:solidFill>
                  </a:rPr>
                  <a:t>Intensive outpatient program (IOP)</a:t>
                </a:r>
              </a:p>
            </p:txBody>
          </p:sp>
        </p:grpSp>
        <p:grpSp>
          <p:nvGrpSpPr>
            <p:cNvPr id="23" name="Group 22">
              <a:extLst>
                <a:ext uri="{FF2B5EF4-FFF2-40B4-BE49-F238E27FC236}">
                  <a16:creationId xmlns:a16="http://schemas.microsoft.com/office/drawing/2014/main" id="{1CA5469F-CCA3-5741-A0BB-923C1DA4DC64}"/>
                </a:ext>
              </a:extLst>
            </p:cNvPr>
            <p:cNvGrpSpPr/>
            <p:nvPr/>
          </p:nvGrpSpPr>
          <p:grpSpPr>
            <a:xfrm>
              <a:off x="947558" y="4934931"/>
              <a:ext cx="10078934" cy="1735917"/>
              <a:chOff x="947558" y="4825203"/>
              <a:chExt cx="10078934" cy="1735917"/>
            </a:xfrm>
          </p:grpSpPr>
          <p:sp>
            <p:nvSpPr>
              <p:cNvPr id="12" name="Rounded Rectangle 11">
                <a:extLst>
                  <a:ext uri="{FF2B5EF4-FFF2-40B4-BE49-F238E27FC236}">
                    <a16:creationId xmlns:a16="http://schemas.microsoft.com/office/drawing/2014/main" id="{DAA3C0A3-586D-AA4B-9B5D-53BC5153F880}"/>
                  </a:ext>
                </a:extLst>
              </p:cNvPr>
              <p:cNvSpPr/>
              <p:nvPr/>
            </p:nvSpPr>
            <p:spPr>
              <a:xfrm>
                <a:off x="947558" y="4825203"/>
                <a:ext cx="10078934" cy="1649108"/>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C96EECAD-0A2B-054C-9C81-B25C4C47549D}"/>
                  </a:ext>
                </a:extLst>
              </p:cNvPr>
              <p:cNvSpPr txBox="1">
                <a:spLocks/>
              </p:cNvSpPr>
              <p:nvPr/>
            </p:nvSpPr>
            <p:spPr>
              <a:xfrm>
                <a:off x="961356" y="4912012"/>
                <a:ext cx="4444947" cy="1122752"/>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accent5">
                      <a:lumMod val="50000"/>
                    </a:schemeClr>
                  </a:buClr>
                  <a:buFont typeface="Wingdings" pitchFamily="2" charset="2"/>
                  <a:buChar char="q"/>
                </a:pPr>
                <a:r>
                  <a:rPr lang="en-US" sz="2200" dirty="0">
                    <a:solidFill>
                      <a:schemeClr val="tx1"/>
                    </a:solidFill>
                  </a:rPr>
                  <a:t>Complex behavior management system beyond Job Corps current system</a:t>
                </a:r>
              </a:p>
            </p:txBody>
          </p:sp>
          <p:sp>
            <p:nvSpPr>
              <p:cNvPr id="19" name="Content Placeholder 2">
                <a:extLst>
                  <a:ext uri="{FF2B5EF4-FFF2-40B4-BE49-F238E27FC236}">
                    <a16:creationId xmlns:a16="http://schemas.microsoft.com/office/drawing/2014/main" id="{43B906B7-5FD7-7C45-BD22-41E2413960CF}"/>
                  </a:ext>
                </a:extLst>
              </p:cNvPr>
              <p:cNvSpPr txBox="1">
                <a:spLocks/>
              </p:cNvSpPr>
              <p:nvPr/>
            </p:nvSpPr>
            <p:spPr>
              <a:xfrm>
                <a:off x="5296772" y="4912012"/>
                <a:ext cx="5608981" cy="1649108"/>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Hourly monitoring (elopement risk, unpredictable symptoms)</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Frequent redirection/prompting</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Interventions from Behavior Intervention Plan in IEP</a:t>
                </a:r>
              </a:p>
            </p:txBody>
          </p:sp>
        </p:grpSp>
        <p:grpSp>
          <p:nvGrpSpPr>
            <p:cNvPr id="21" name="Group 20">
              <a:extLst>
                <a:ext uri="{FF2B5EF4-FFF2-40B4-BE49-F238E27FC236}">
                  <a16:creationId xmlns:a16="http://schemas.microsoft.com/office/drawing/2014/main" id="{D8EC661E-5946-1D4D-89DF-8DFB46903222}"/>
                </a:ext>
              </a:extLst>
            </p:cNvPr>
            <p:cNvGrpSpPr/>
            <p:nvPr/>
          </p:nvGrpSpPr>
          <p:grpSpPr>
            <a:xfrm>
              <a:off x="943067" y="3454945"/>
              <a:ext cx="10083427" cy="1432076"/>
              <a:chOff x="943067" y="3363505"/>
              <a:chExt cx="10083427" cy="1432076"/>
            </a:xfrm>
          </p:grpSpPr>
          <p:sp>
            <p:nvSpPr>
              <p:cNvPr id="15" name="Content Placeholder 2">
                <a:extLst>
                  <a:ext uri="{FF2B5EF4-FFF2-40B4-BE49-F238E27FC236}">
                    <a16:creationId xmlns:a16="http://schemas.microsoft.com/office/drawing/2014/main" id="{B236FEB7-81F4-994A-BB32-B91D234CFDCC}"/>
                  </a:ext>
                </a:extLst>
              </p:cNvPr>
              <p:cNvSpPr txBox="1">
                <a:spLocks/>
              </p:cNvSpPr>
              <p:nvPr/>
            </p:nvSpPr>
            <p:spPr>
              <a:xfrm>
                <a:off x="943067" y="3437258"/>
                <a:ext cx="4600042" cy="502733"/>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100000"/>
                  </a:lnSpc>
                  <a:spcAft>
                    <a:spcPts val="2400"/>
                  </a:spcAft>
                  <a:buClr>
                    <a:schemeClr val="accent5">
                      <a:lumMod val="50000"/>
                    </a:schemeClr>
                  </a:buClr>
                  <a:buFont typeface="Wingdings" pitchFamily="2" charset="2"/>
                  <a:buChar char="q"/>
                </a:pPr>
                <a:r>
                  <a:rPr lang="en-US" sz="2200" dirty="0">
                    <a:solidFill>
                      <a:schemeClr val="tx1"/>
                    </a:solidFill>
                  </a:rPr>
                  <a:t>Therapeutic milieu required</a:t>
                </a:r>
              </a:p>
            </p:txBody>
          </p:sp>
          <p:sp>
            <p:nvSpPr>
              <p:cNvPr id="17" name="Content Placeholder 2">
                <a:extLst>
                  <a:ext uri="{FF2B5EF4-FFF2-40B4-BE49-F238E27FC236}">
                    <a16:creationId xmlns:a16="http://schemas.microsoft.com/office/drawing/2014/main" id="{676B5C2E-D7CB-CA46-8459-315AF530A088}"/>
                  </a:ext>
                </a:extLst>
              </p:cNvPr>
              <p:cNvSpPr txBox="1">
                <a:spLocks/>
              </p:cNvSpPr>
              <p:nvPr/>
            </p:nvSpPr>
            <p:spPr>
              <a:xfrm>
                <a:off x="5278844" y="3437258"/>
                <a:ext cx="5429098" cy="1251406"/>
              </a:xfrm>
              <a:prstGeom prst="rect">
                <a:avLst/>
              </a:prstGeom>
            </p:spPr>
            <p:txBody>
              <a:bodyPr>
                <a:noAutofit/>
              </a:bodyPr>
              <a:lstStyle>
                <a:lvl1pPr marL="228600" indent="-228600" algn="l" defTabSz="914400" rtl="0" eaLnBrk="1" latinLnBrk="0" hangingPunct="1">
                  <a:lnSpc>
                    <a:spcPct val="120000"/>
                  </a:lnSpc>
                  <a:spcBef>
                    <a:spcPts val="0"/>
                  </a:spcBef>
                  <a:buClr>
                    <a:srgbClr val="92D050"/>
                  </a:buClr>
                  <a:buFont typeface="Wingdings" panose="05000000000000000000" pitchFamily="2" charset="2"/>
                  <a:buChar char="§"/>
                  <a:defRPr sz="2800" kern="1200">
                    <a:solidFill>
                      <a:srgbClr val="002060"/>
                    </a:solidFill>
                    <a:latin typeface="+mn-lt"/>
                    <a:ea typeface="+mn-ea"/>
                    <a:cs typeface="+mn-cs"/>
                  </a:defRPr>
                </a:lvl1pPr>
                <a:lvl2pPr marL="685800" indent="-228600" algn="l" defTabSz="914400" rtl="0" eaLnBrk="1" latinLnBrk="0" hangingPunct="1">
                  <a:lnSpc>
                    <a:spcPct val="120000"/>
                  </a:lnSpc>
                  <a:spcBef>
                    <a:spcPts val="0"/>
                  </a:spcBef>
                  <a:buClr>
                    <a:schemeClr val="accent1"/>
                  </a:buClr>
                  <a:buFont typeface="Wingdings" panose="05000000000000000000" pitchFamily="2" charset="2"/>
                  <a:buChar char="§"/>
                  <a:defRPr sz="2400" kern="1200">
                    <a:solidFill>
                      <a:srgbClr val="002060"/>
                    </a:solidFill>
                    <a:latin typeface="+mn-lt"/>
                    <a:ea typeface="+mn-ea"/>
                    <a:cs typeface="+mn-cs"/>
                  </a:defRPr>
                </a:lvl2pPr>
                <a:lvl3pPr marL="1143000" indent="-228600" algn="l" defTabSz="914400" rtl="0" eaLnBrk="1" latinLnBrk="0" hangingPunct="1">
                  <a:lnSpc>
                    <a:spcPct val="120000"/>
                  </a:lnSpc>
                  <a:spcBef>
                    <a:spcPts val="0"/>
                  </a:spcBef>
                  <a:buClr>
                    <a:schemeClr val="accent5">
                      <a:lumMod val="50000"/>
                    </a:schemeClr>
                  </a:buClr>
                  <a:buFont typeface="Wingdings" panose="05000000000000000000" pitchFamily="2" charset="2"/>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Wingdings" panose="05000000000000000000" pitchFamily="2" charset="2"/>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Inpatient for symptom stabilization</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Partial Hospitalization Program (PHP)</a:t>
                </a:r>
              </a:p>
              <a:p>
                <a:pPr marL="366713" lvl="1" indent="-342900">
                  <a:lnSpc>
                    <a:spcPct val="90000"/>
                  </a:lnSpc>
                  <a:buClr>
                    <a:schemeClr val="tx1"/>
                  </a:buClr>
                  <a:buSzPct val="120000"/>
                  <a:buFont typeface="Arial" panose="020B0604020202020204" pitchFamily="34" charset="0"/>
                  <a:buChar char="•"/>
                </a:pPr>
                <a:r>
                  <a:rPr lang="en-US" sz="2100" dirty="0">
                    <a:solidFill>
                      <a:schemeClr val="tx1"/>
                    </a:solidFill>
                  </a:rPr>
                  <a:t>Residential Treatment</a:t>
                </a:r>
              </a:p>
              <a:p>
                <a:pPr marL="366713" lvl="1" indent="-342900">
                  <a:lnSpc>
                    <a:spcPct val="90000"/>
                  </a:lnSpc>
                  <a:spcAft>
                    <a:spcPts val="800"/>
                  </a:spcAft>
                  <a:buClr>
                    <a:schemeClr val="tx1"/>
                  </a:buClr>
                  <a:buSzPct val="120000"/>
                  <a:buFont typeface="Arial" panose="020B0604020202020204" pitchFamily="34" charset="0"/>
                  <a:buChar char="•"/>
                </a:pPr>
                <a:r>
                  <a:rPr lang="en-US" sz="2100" dirty="0">
                    <a:solidFill>
                      <a:schemeClr val="tx1"/>
                    </a:solidFill>
                  </a:rPr>
                  <a:t>Dual Diagnosis Program</a:t>
                </a:r>
              </a:p>
            </p:txBody>
          </p:sp>
          <p:sp>
            <p:nvSpPr>
              <p:cNvPr id="20" name="Rounded Rectangle 19">
                <a:extLst>
                  <a:ext uri="{FF2B5EF4-FFF2-40B4-BE49-F238E27FC236}">
                    <a16:creationId xmlns:a16="http://schemas.microsoft.com/office/drawing/2014/main" id="{3964FEBE-9734-A84B-809D-5622FE7CC677}"/>
                  </a:ext>
                </a:extLst>
              </p:cNvPr>
              <p:cNvSpPr/>
              <p:nvPr/>
            </p:nvSpPr>
            <p:spPr>
              <a:xfrm>
                <a:off x="947560" y="3363505"/>
                <a:ext cx="10078934" cy="1432076"/>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Title 1">
            <a:extLst>
              <a:ext uri="{FF2B5EF4-FFF2-40B4-BE49-F238E27FC236}">
                <a16:creationId xmlns:a16="http://schemas.microsoft.com/office/drawing/2014/main" id="{13E9229A-82B5-524C-56F0-E50A977BE1F2}"/>
              </a:ext>
            </a:extLst>
          </p:cNvPr>
          <p:cNvSpPr txBox="1">
            <a:spLocks/>
          </p:cNvSpPr>
          <p:nvPr/>
        </p:nvSpPr>
        <p:spPr>
          <a:xfrm>
            <a:off x="1340567" y="359776"/>
            <a:ext cx="9797144" cy="778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3600" b="0" dirty="0">
                <a:solidFill>
                  <a:schemeClr val="accent4">
                    <a:lumMod val="75000"/>
                  </a:schemeClr>
                </a:solidFill>
              </a:rPr>
              <a:t>Question 3: </a:t>
            </a:r>
            <a:r>
              <a:rPr lang="en-US" sz="3600" u="sng" dirty="0">
                <a:solidFill>
                  <a:srgbClr val="FF0000"/>
                </a:solidFill>
              </a:rPr>
              <a:t>Brief</a:t>
            </a:r>
            <a:r>
              <a:rPr lang="en-US" sz="3600" b="0" dirty="0">
                <a:solidFill>
                  <a:srgbClr val="FF0000"/>
                </a:solidFill>
              </a:rPr>
              <a:t> </a:t>
            </a:r>
            <a:r>
              <a:rPr lang="en-US" sz="3600" b="0" dirty="0">
                <a:solidFill>
                  <a:schemeClr val="accent4">
                    <a:lumMod val="75000"/>
                  </a:schemeClr>
                </a:solidFill>
              </a:rPr>
              <a:t>Narrative</a:t>
            </a:r>
          </a:p>
        </p:txBody>
      </p:sp>
      <p:sp>
        <p:nvSpPr>
          <p:cNvPr id="2" name="Rectangle 1">
            <a:extLst>
              <a:ext uri="{FF2B5EF4-FFF2-40B4-BE49-F238E27FC236}">
                <a16:creationId xmlns:a16="http://schemas.microsoft.com/office/drawing/2014/main" id="{0A0BE237-BE4A-B06C-DC56-7FEB753C5BAB}"/>
              </a:ext>
            </a:extLst>
          </p:cNvPr>
          <p:cNvSpPr/>
          <p:nvPr/>
        </p:nvSpPr>
        <p:spPr>
          <a:xfrm>
            <a:off x="304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83B0295C-C734-0CFD-125D-DEBD87523A31}"/>
              </a:ext>
            </a:extLst>
          </p:cNvPr>
          <p:cNvSpPr/>
          <p:nvPr/>
        </p:nvSpPr>
        <p:spPr>
          <a:xfrm>
            <a:off x="11344037"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6144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CC314C-D072-04F5-67AD-1A6FC0365310}"/>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43</a:t>
            </a:fld>
            <a:endParaRPr lang="en-US" dirty="0"/>
          </a:p>
        </p:txBody>
      </p:sp>
      <p:sp>
        <p:nvSpPr>
          <p:cNvPr id="6" name="Title 1">
            <a:extLst>
              <a:ext uri="{FF2B5EF4-FFF2-40B4-BE49-F238E27FC236}">
                <a16:creationId xmlns:a16="http://schemas.microsoft.com/office/drawing/2014/main" id="{B8926055-B356-C28D-8A0B-49BCB2EF9ACE}"/>
              </a:ext>
            </a:extLst>
          </p:cNvPr>
          <p:cNvSpPr txBox="1">
            <a:spLocks/>
          </p:cNvSpPr>
          <p:nvPr/>
        </p:nvSpPr>
        <p:spPr>
          <a:xfrm>
            <a:off x="1197428" y="715903"/>
            <a:ext cx="9797144" cy="7783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4000" b="0" dirty="0">
                <a:solidFill>
                  <a:schemeClr val="accent1">
                    <a:lumMod val="50000"/>
                  </a:schemeClr>
                </a:solidFill>
              </a:rPr>
              <a:t>Question</a:t>
            </a:r>
            <a:r>
              <a:rPr lang="en-US" sz="4400" b="0" dirty="0">
                <a:solidFill>
                  <a:schemeClr val="accent1">
                    <a:lumMod val="50000"/>
                  </a:schemeClr>
                </a:solidFill>
              </a:rPr>
              <a:t> 3: Brief Narrative</a:t>
            </a:r>
          </a:p>
        </p:txBody>
      </p:sp>
      <p:grpSp>
        <p:nvGrpSpPr>
          <p:cNvPr id="2" name="Group 1">
            <a:extLst>
              <a:ext uri="{FF2B5EF4-FFF2-40B4-BE49-F238E27FC236}">
                <a16:creationId xmlns:a16="http://schemas.microsoft.com/office/drawing/2014/main" id="{1688ADBD-01A1-2EEA-F4A4-4A862BA52A25}"/>
              </a:ext>
            </a:extLst>
          </p:cNvPr>
          <p:cNvGrpSpPr/>
          <p:nvPr/>
        </p:nvGrpSpPr>
        <p:grpSpPr>
          <a:xfrm>
            <a:off x="598715" y="1557619"/>
            <a:ext cx="11023092" cy="4672593"/>
            <a:chOff x="823569" y="1553493"/>
            <a:chExt cx="11023092" cy="4672593"/>
          </a:xfrm>
        </p:grpSpPr>
        <p:sp>
          <p:nvSpPr>
            <p:cNvPr id="5" name="Rectangle 2">
              <a:extLst>
                <a:ext uri="{FF2B5EF4-FFF2-40B4-BE49-F238E27FC236}">
                  <a16:creationId xmlns:a16="http://schemas.microsoft.com/office/drawing/2014/main" id="{B4E60AB0-E75A-6D85-9903-46B35B38E2E3}"/>
                </a:ext>
              </a:extLst>
            </p:cNvPr>
            <p:cNvSpPr>
              <a:spLocks noChangeArrowheads="1"/>
            </p:cNvSpPr>
            <p:nvPr/>
          </p:nvSpPr>
          <p:spPr bwMode="auto">
            <a:xfrm>
              <a:off x="823569" y="1553493"/>
              <a:ext cx="105993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spcBef>
                  <a:spcPct val="0"/>
                </a:spcBef>
                <a:spcAft>
                  <a:spcPct val="0"/>
                </a:spcAft>
                <a:buClrTx/>
                <a:buSzPct val="120000"/>
                <a:buFont typeface="Arial" panose="020B0604020202020204" pitchFamily="34" charset="0"/>
                <a:buChar char="•"/>
                <a:tabLst/>
              </a:pP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The Brief Narrative section should be completed using </a:t>
              </a:r>
              <a:r>
                <a:rPr kumimoji="0" lang="en-US" altLang="en-US" sz="2200" b="1" i="0" u="none" strike="noStrike" cap="none" normalizeH="0" baseline="0" dirty="0">
                  <a:ln>
                    <a:noFill/>
                  </a:ln>
                  <a:solidFill>
                    <a:srgbClr val="0070C0"/>
                  </a:solidFill>
                  <a:effectLst/>
                  <a:latin typeface="+mn-lt"/>
                  <a:ea typeface="Times New Roman" panose="02020603050405020304" pitchFamily="18" charset="0"/>
                </a:rPr>
                <a:t>complete sentences</a:t>
              </a:r>
              <a:r>
                <a:rPr kumimoji="0" lang="en-US" altLang="en-US" sz="2200" b="0" i="0" u="none" strike="noStrike" cap="none" normalizeH="0" baseline="0" dirty="0">
                  <a:ln>
                    <a:noFill/>
                  </a:ln>
                  <a:solidFill>
                    <a:srgbClr val="0070C0"/>
                  </a:solidFill>
                  <a:effectLst/>
                  <a:latin typeface="+mn-lt"/>
                  <a:ea typeface="Times New Roman" panose="02020603050405020304" pitchFamily="18" charset="0"/>
                </a:rPr>
                <a:t> </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rather than bullets. </a:t>
              </a:r>
            </a:p>
          </p:txBody>
        </p:sp>
        <p:sp>
          <p:nvSpPr>
            <p:cNvPr id="7" name="Rectangle 2">
              <a:extLst>
                <a:ext uri="{FF2B5EF4-FFF2-40B4-BE49-F238E27FC236}">
                  <a16:creationId xmlns:a16="http://schemas.microsoft.com/office/drawing/2014/main" id="{48FE306A-4B90-99AE-26A7-6814B5D72C5D}"/>
                </a:ext>
              </a:extLst>
            </p:cNvPr>
            <p:cNvSpPr>
              <a:spLocks noChangeArrowheads="1"/>
            </p:cNvSpPr>
            <p:nvPr/>
          </p:nvSpPr>
          <p:spPr bwMode="auto">
            <a:xfrm>
              <a:off x="823569" y="2524473"/>
              <a:ext cx="3835091" cy="27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spcBef>
                  <a:spcPct val="0"/>
                </a:spcBef>
                <a:spcAft>
                  <a:spcPts val="2600"/>
                </a:spcAft>
                <a:buClr>
                  <a:schemeClr val="tx1"/>
                </a:buClr>
                <a:buSzPct val="120000"/>
                <a:buFont typeface="Arial" panose="020B0604020202020204" pitchFamily="34" charset="0"/>
                <a:buChar char="•"/>
                <a:tabLst/>
              </a:pPr>
              <a:r>
                <a:rPr lang="en-US" altLang="en-US" sz="2200" b="1" u="sng" dirty="0">
                  <a:solidFill>
                    <a:srgbClr val="0070C0"/>
                  </a:solidFill>
                  <a:latin typeface="+mn-lt"/>
                  <a:ea typeface="Times New Roman" panose="02020603050405020304" pitchFamily="18" charset="0"/>
                </a:rPr>
                <a:t>A</a:t>
              </a:r>
              <a:r>
                <a:rPr kumimoji="0" lang="en-US" altLang="en-US" sz="2200" b="1" i="0" u="sng" strike="noStrike" cap="none" normalizeH="0" baseline="0" dirty="0">
                  <a:ln>
                    <a:noFill/>
                  </a:ln>
                  <a:solidFill>
                    <a:srgbClr val="0070C0"/>
                  </a:solidFill>
                  <a:effectLst/>
                  <a:latin typeface="+mn-lt"/>
                  <a:ea typeface="Times New Roman" panose="02020603050405020304" pitchFamily="18" charset="0"/>
                </a:rPr>
                <a:t>lways include</a:t>
              </a:r>
              <a:r>
                <a:rPr kumimoji="0" lang="en-US" altLang="en-US" sz="2200" b="0" i="0" u="none" strike="noStrike" cap="none" normalizeH="0" baseline="0" dirty="0">
                  <a:ln>
                    <a:noFill/>
                  </a:ln>
                  <a:solidFill>
                    <a:srgbClr val="0070C0"/>
                  </a:solidFill>
                  <a:effectLst/>
                  <a:latin typeface="+mn-lt"/>
                  <a:ea typeface="Times New Roman" panose="02020603050405020304" pitchFamily="18" charset="0"/>
                </a:rPr>
                <a:t> </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the CCMP provider’s recommendations for follow-up care and additional services</a:t>
              </a:r>
            </a:p>
            <a:p>
              <a:pPr marL="342900" indent="-342900">
                <a:buSzPct val="120000"/>
                <a:buFont typeface="Arial" panose="020B0604020202020204" pitchFamily="34" charset="0"/>
                <a:buChar char="•"/>
              </a:pP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Include </a:t>
              </a:r>
              <a:r>
                <a:rPr kumimoji="0" lang="en-US" altLang="en-US" sz="2200" b="1" i="0" u="none" strike="noStrike" cap="none" normalizeH="0" baseline="0" dirty="0">
                  <a:ln>
                    <a:noFill/>
                  </a:ln>
                  <a:solidFill>
                    <a:srgbClr val="C00000"/>
                  </a:solidFill>
                  <a:effectLst/>
                  <a:latin typeface="+mn-lt"/>
                  <a:ea typeface="Times New Roman" panose="02020603050405020304" pitchFamily="18" charset="0"/>
                </a:rPr>
                <a:t>restrictions</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 and </a:t>
              </a:r>
              <a:r>
                <a:rPr kumimoji="0" lang="en-US" altLang="en-US" sz="2200" b="1" i="0" u="none" strike="noStrike" cap="none" normalizeH="0" baseline="0" dirty="0">
                  <a:ln>
                    <a:noFill/>
                  </a:ln>
                  <a:solidFill>
                    <a:srgbClr val="C00000"/>
                  </a:solidFill>
                  <a:effectLst/>
                  <a:latin typeface="+mn-lt"/>
                  <a:ea typeface="Times New Roman" panose="02020603050405020304" pitchFamily="18" charset="0"/>
                </a:rPr>
                <a:t>limitations</a:t>
              </a:r>
              <a:r>
                <a:rPr kumimoji="0" lang="en-US" altLang="en-US" sz="2200" b="0" i="0" u="none" strike="noStrike" cap="none" normalizeH="0" baseline="0" dirty="0">
                  <a:ln>
                    <a:noFill/>
                  </a:ln>
                  <a:solidFill>
                    <a:schemeClr val="tx1"/>
                  </a:solidFill>
                  <a:effectLst/>
                  <a:latin typeface="+mn-lt"/>
                  <a:ea typeface="Times New Roman" panose="02020603050405020304" pitchFamily="18" charset="0"/>
                </a:rPr>
                <a:t> (if relevant).</a:t>
              </a:r>
              <a:endParaRPr kumimoji="0" lang="en-US" altLang="en-US" sz="2200" b="0" i="0" u="none" strike="noStrike" cap="none" normalizeH="0" baseline="0" dirty="0">
                <a:ln>
                  <a:noFill/>
                </a:ln>
                <a:solidFill>
                  <a:schemeClr val="tx1"/>
                </a:solidFill>
                <a:effectLst/>
                <a:latin typeface="+mn-lt"/>
              </a:endParaRPr>
            </a:p>
          </p:txBody>
        </p:sp>
        <p:grpSp>
          <p:nvGrpSpPr>
            <p:cNvPr id="11" name="Group 10">
              <a:extLst>
                <a:ext uri="{FF2B5EF4-FFF2-40B4-BE49-F238E27FC236}">
                  <a16:creationId xmlns:a16="http://schemas.microsoft.com/office/drawing/2014/main" id="{C418A405-C91D-DF7E-1DF9-49CB0967E078}"/>
                </a:ext>
              </a:extLst>
            </p:cNvPr>
            <p:cNvGrpSpPr/>
            <p:nvPr/>
          </p:nvGrpSpPr>
          <p:grpSpPr>
            <a:xfrm>
              <a:off x="4397752" y="2373103"/>
              <a:ext cx="7448909" cy="3852983"/>
              <a:chOff x="4397752" y="2373103"/>
              <a:chExt cx="7448909" cy="3852983"/>
            </a:xfrm>
          </p:grpSpPr>
          <p:pic>
            <p:nvPicPr>
              <p:cNvPr id="23553" name="Picture 466" descr="Table&#10;&#10;Description automatically generated">
                <a:extLst>
                  <a:ext uri="{FF2B5EF4-FFF2-40B4-BE49-F238E27FC236}">
                    <a16:creationId xmlns:a16="http://schemas.microsoft.com/office/drawing/2014/main" id="{38D57B2E-538C-9DA2-20A1-DCA95C5743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7752" y="2868573"/>
                <a:ext cx="7448909" cy="3357513"/>
              </a:xfrm>
              <a:prstGeom prst="rect">
                <a:avLst/>
              </a:prstGeom>
              <a:noFill/>
              <a:ln w="222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776009-F011-E264-B2CE-2D67913912C4}"/>
                  </a:ext>
                </a:extLst>
              </p:cNvPr>
              <p:cNvSpPr txBox="1"/>
              <p:nvPr/>
            </p:nvSpPr>
            <p:spPr>
              <a:xfrm>
                <a:off x="5719672" y="2373103"/>
                <a:ext cx="4805068" cy="369332"/>
              </a:xfrm>
              <a:prstGeom prst="rect">
                <a:avLst/>
              </a:prstGeom>
              <a:noFill/>
            </p:spPr>
            <p:txBody>
              <a:bodyPr wrap="square" rtlCol="0">
                <a:spAutoFit/>
              </a:bodyPr>
              <a:lstStyle/>
              <a:p>
                <a:pPr algn="ctr"/>
                <a:r>
                  <a:rPr lang="en-US" b="1" dirty="0"/>
                  <a:t>CCMP Follow-Up Treatment Questions</a:t>
                </a:r>
              </a:p>
            </p:txBody>
          </p:sp>
        </p:grpSp>
      </p:grpSp>
      <p:sp>
        <p:nvSpPr>
          <p:cNvPr id="3" name="Arrow: Right 2">
            <a:extLst>
              <a:ext uri="{FF2B5EF4-FFF2-40B4-BE49-F238E27FC236}">
                <a16:creationId xmlns:a16="http://schemas.microsoft.com/office/drawing/2014/main" id="{03F354BE-A185-1802-9F59-928FF1EACD1D}"/>
              </a:ext>
            </a:extLst>
          </p:cNvPr>
          <p:cNvSpPr/>
          <p:nvPr/>
        </p:nvSpPr>
        <p:spPr>
          <a:xfrm>
            <a:off x="3530704" y="3616536"/>
            <a:ext cx="731520"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CB3BE51C-E336-53FD-158C-E94919597B02}"/>
              </a:ext>
            </a:extLst>
          </p:cNvPr>
          <p:cNvSpPr/>
          <p:nvPr/>
        </p:nvSpPr>
        <p:spPr>
          <a:xfrm>
            <a:off x="3486041" y="5776337"/>
            <a:ext cx="731520" cy="3657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439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44</a:t>
            </a:fld>
            <a:endParaRPr lang="en-US" dirty="0">
              <a:solidFill>
                <a:schemeClr val="tx1"/>
              </a:solidFill>
            </a:endParaRPr>
          </a:p>
        </p:txBody>
      </p:sp>
      <p:sp>
        <p:nvSpPr>
          <p:cNvPr id="11" name="Isosceles Triangle 33">
            <a:extLst>
              <a:ext uri="{FF2B5EF4-FFF2-40B4-BE49-F238E27FC236}">
                <a16:creationId xmlns:a16="http://schemas.microsoft.com/office/drawing/2014/main" id="{B285BE7F-459C-CA2A-1B60-6520FA0CBAFA}"/>
              </a:ext>
            </a:extLst>
          </p:cNvPr>
          <p:cNvSpPr>
            <a:spLocks noChangeArrowheads="1"/>
          </p:cNvSpPr>
          <p:nvPr/>
        </p:nvSpPr>
        <p:spPr bwMode="auto">
          <a:xfrm>
            <a:off x="38657213" y="1671638"/>
            <a:ext cx="5141912" cy="2870200"/>
          </a:xfrm>
          <a:prstGeom prst="triangle">
            <a:avLst>
              <a:gd name="adj" fmla="val 50000"/>
            </a:avLst>
          </a:prstGeom>
          <a:solidFill>
            <a:srgbClr val="CCE6FF"/>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80B3351C-C383-99CF-C5A7-4BFC676AE8A6}"/>
              </a:ext>
            </a:extLst>
          </p:cNvPr>
          <p:cNvSpPr txBox="1">
            <a:spLocks/>
          </p:cNvSpPr>
          <p:nvPr/>
        </p:nvSpPr>
        <p:spPr>
          <a:xfrm>
            <a:off x="976960" y="498333"/>
            <a:ext cx="10238079" cy="10007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4000" b="0" dirty="0">
                <a:solidFill>
                  <a:schemeClr val="accent1">
                    <a:lumMod val="50000"/>
                  </a:schemeClr>
                </a:solidFill>
              </a:rPr>
              <a:t>Question 4: Make Your Clinical Decision</a:t>
            </a:r>
          </a:p>
        </p:txBody>
      </p:sp>
      <p:grpSp>
        <p:nvGrpSpPr>
          <p:cNvPr id="8" name="Group 7">
            <a:extLst>
              <a:ext uri="{FF2B5EF4-FFF2-40B4-BE49-F238E27FC236}">
                <a16:creationId xmlns:a16="http://schemas.microsoft.com/office/drawing/2014/main" id="{1F225911-4B2E-1A6E-0F89-370BCC24F15D}"/>
              </a:ext>
            </a:extLst>
          </p:cNvPr>
          <p:cNvGrpSpPr/>
          <p:nvPr/>
        </p:nvGrpSpPr>
        <p:grpSpPr>
          <a:xfrm>
            <a:off x="721373" y="1366881"/>
            <a:ext cx="10749252" cy="4989469"/>
            <a:chOff x="721374" y="1515754"/>
            <a:chExt cx="10749252" cy="4989469"/>
          </a:xfrm>
        </p:grpSpPr>
        <p:pic>
          <p:nvPicPr>
            <p:cNvPr id="16" name="Picture 15" descr="Graphical user interface, text, application&#10;&#10;Description automatically generated">
              <a:extLst>
                <a:ext uri="{FF2B5EF4-FFF2-40B4-BE49-F238E27FC236}">
                  <a16:creationId xmlns:a16="http://schemas.microsoft.com/office/drawing/2014/main" id="{2FB226F1-E379-FBB1-7B45-D71B087E4F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4" t="1927" r="1223" b="2212"/>
            <a:stretch/>
          </p:blipFill>
          <p:spPr>
            <a:xfrm>
              <a:off x="721374" y="1515754"/>
              <a:ext cx="8117541" cy="4989469"/>
            </a:xfrm>
            <a:prstGeom prst="rect">
              <a:avLst/>
            </a:prstGeom>
            <a:ln>
              <a:solidFill>
                <a:schemeClr val="tx1"/>
              </a:solidFill>
            </a:ln>
          </p:spPr>
        </p:pic>
        <p:sp>
          <p:nvSpPr>
            <p:cNvPr id="3" name="Title 1">
              <a:extLst>
                <a:ext uri="{FF2B5EF4-FFF2-40B4-BE49-F238E27FC236}">
                  <a16:creationId xmlns:a16="http://schemas.microsoft.com/office/drawing/2014/main" id="{5373E260-7BDD-3E1C-81D6-07F90FE3495D}"/>
                </a:ext>
              </a:extLst>
            </p:cNvPr>
            <p:cNvSpPr txBox="1">
              <a:spLocks/>
            </p:cNvSpPr>
            <p:nvPr/>
          </p:nvSpPr>
          <p:spPr>
            <a:xfrm>
              <a:off x="8971493" y="3049736"/>
              <a:ext cx="2499133" cy="2071997"/>
            </a:xfrm>
            <a:prstGeom prst="roundRect">
              <a:avLst/>
            </a:prstGeom>
            <a:solidFill>
              <a:srgbClr val="D2CAE5">
                <a:alpha val="49558"/>
              </a:srgbClr>
            </a:solidFill>
            <a:ln w="25400">
              <a:solidFill>
                <a:schemeClr val="tx1">
                  <a:lumMod val="50000"/>
                  <a:lumOff val="5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2200" b="0" dirty="0">
                  <a:latin typeface="+mn-lt"/>
                </a:rPr>
                <a:t>If “b” is checked for </a:t>
              </a:r>
              <a:r>
                <a:rPr lang="en-US" sz="2200" dirty="0">
                  <a:latin typeface="+mn-lt"/>
                </a:rPr>
                <a:t>alternate center</a:t>
              </a:r>
              <a:r>
                <a:rPr lang="en-US" sz="2200" b="0" dirty="0">
                  <a:latin typeface="+mn-lt"/>
                </a:rPr>
                <a:t>, </a:t>
              </a:r>
              <a:r>
                <a:rPr lang="en-US" sz="2200" dirty="0">
                  <a:solidFill>
                    <a:srgbClr val="0070C0"/>
                  </a:solidFill>
                  <a:latin typeface="+mn-lt"/>
                </a:rPr>
                <a:t>question 7 must also be completed</a:t>
              </a:r>
              <a:r>
                <a:rPr lang="en-US" sz="2200" b="0" dirty="0">
                  <a:solidFill>
                    <a:srgbClr val="0070C0"/>
                  </a:solidFill>
                  <a:latin typeface="+mn-lt"/>
                </a:rPr>
                <a:t>.</a:t>
              </a:r>
            </a:p>
          </p:txBody>
        </p:sp>
      </p:grpSp>
      <p:sp>
        <p:nvSpPr>
          <p:cNvPr id="12" name="Rectangle 11">
            <a:extLst>
              <a:ext uri="{FF2B5EF4-FFF2-40B4-BE49-F238E27FC236}">
                <a16:creationId xmlns:a16="http://schemas.microsoft.com/office/drawing/2014/main" id="{FB2E2E64-39E4-EFE3-B352-7BFF1002DF98}"/>
              </a:ext>
            </a:extLst>
          </p:cNvPr>
          <p:cNvSpPr/>
          <p:nvPr/>
        </p:nvSpPr>
        <p:spPr>
          <a:xfrm>
            <a:off x="756744" y="3090972"/>
            <a:ext cx="8082171" cy="1559855"/>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209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537A645-75A2-EDD5-7A6E-28F7E46BD637}"/>
              </a:ext>
            </a:extLst>
          </p:cNvPr>
          <p:cNvSpPr>
            <a:spLocks noGrp="1"/>
          </p:cNvSpPr>
          <p:nvPr>
            <p:ph type="sldNum" sz="quarter" idx="12"/>
          </p:nvPr>
        </p:nvSpPr>
        <p:spPr/>
        <p:txBody>
          <a:bodyPr/>
          <a:lstStyle/>
          <a:p>
            <a:fld id="{294A09A9-5501-47C1-A89A-A340965A2BE2}" type="slidenum">
              <a:rPr lang="en-US" smtClean="0"/>
              <a:pPr/>
              <a:t>45</a:t>
            </a:fld>
            <a:endParaRPr lang="en-US" dirty="0"/>
          </a:p>
        </p:txBody>
      </p:sp>
      <p:sp>
        <p:nvSpPr>
          <p:cNvPr id="2" name="Title 1">
            <a:extLst>
              <a:ext uri="{FF2B5EF4-FFF2-40B4-BE49-F238E27FC236}">
                <a16:creationId xmlns:a16="http://schemas.microsoft.com/office/drawing/2014/main" id="{9F180717-F509-F714-6571-568E340B2D40}"/>
              </a:ext>
            </a:extLst>
          </p:cNvPr>
          <p:cNvSpPr>
            <a:spLocks noGrp="1"/>
          </p:cNvSpPr>
          <p:nvPr>
            <p:ph type="title" idx="4294967295"/>
          </p:nvPr>
        </p:nvSpPr>
        <p:spPr>
          <a:xfrm>
            <a:off x="1769123" y="759566"/>
            <a:ext cx="8084326" cy="754063"/>
          </a:xfrm>
        </p:spPr>
        <p:txBody>
          <a:bodyPr anchor="t">
            <a:normAutofit/>
          </a:bodyPr>
          <a:lstStyle/>
          <a:p>
            <a:r>
              <a:rPr lang="en-US" sz="3600" b="0" dirty="0">
                <a:solidFill>
                  <a:schemeClr val="accent1">
                    <a:lumMod val="50000"/>
                  </a:schemeClr>
                </a:solidFill>
              </a:rPr>
              <a:t>Question 5: Applicant’s Disability Status</a:t>
            </a:r>
          </a:p>
        </p:txBody>
      </p:sp>
      <p:graphicFrame>
        <p:nvGraphicFramePr>
          <p:cNvPr id="7" name="Table 6">
            <a:extLst>
              <a:ext uri="{FF2B5EF4-FFF2-40B4-BE49-F238E27FC236}">
                <a16:creationId xmlns:a16="http://schemas.microsoft.com/office/drawing/2014/main" id="{9B63BA21-37F5-B2CC-05E4-2ABC0525A6FF}"/>
              </a:ext>
            </a:extLst>
          </p:cNvPr>
          <p:cNvGraphicFramePr>
            <a:graphicFrameLocks noGrp="1"/>
          </p:cNvGraphicFramePr>
          <p:nvPr/>
        </p:nvGraphicFramePr>
        <p:xfrm>
          <a:off x="1327688" y="1627597"/>
          <a:ext cx="9801982" cy="3819778"/>
        </p:xfrm>
        <a:graphic>
          <a:graphicData uri="http://schemas.openxmlformats.org/drawingml/2006/table">
            <a:tbl>
              <a:tblPr firstRow="1" firstCol="1" bandRow="1"/>
              <a:tblGrid>
                <a:gridCol w="710626">
                  <a:extLst>
                    <a:ext uri="{9D8B030D-6E8A-4147-A177-3AD203B41FA5}">
                      <a16:colId xmlns:a16="http://schemas.microsoft.com/office/drawing/2014/main" val="3962212244"/>
                    </a:ext>
                  </a:extLst>
                </a:gridCol>
                <a:gridCol w="6180767">
                  <a:extLst>
                    <a:ext uri="{9D8B030D-6E8A-4147-A177-3AD203B41FA5}">
                      <a16:colId xmlns:a16="http://schemas.microsoft.com/office/drawing/2014/main" val="639562909"/>
                    </a:ext>
                  </a:extLst>
                </a:gridCol>
                <a:gridCol w="657897">
                  <a:extLst>
                    <a:ext uri="{9D8B030D-6E8A-4147-A177-3AD203B41FA5}">
                      <a16:colId xmlns:a16="http://schemas.microsoft.com/office/drawing/2014/main" val="1274776599"/>
                    </a:ext>
                  </a:extLst>
                </a:gridCol>
                <a:gridCol w="882967">
                  <a:extLst>
                    <a:ext uri="{9D8B030D-6E8A-4147-A177-3AD203B41FA5}">
                      <a16:colId xmlns:a16="http://schemas.microsoft.com/office/drawing/2014/main" val="3820032194"/>
                    </a:ext>
                  </a:extLst>
                </a:gridCol>
                <a:gridCol w="623271">
                  <a:extLst>
                    <a:ext uri="{9D8B030D-6E8A-4147-A177-3AD203B41FA5}">
                      <a16:colId xmlns:a16="http://schemas.microsoft.com/office/drawing/2014/main" val="2693598474"/>
                    </a:ext>
                  </a:extLst>
                </a:gridCol>
                <a:gridCol w="746454">
                  <a:extLst>
                    <a:ext uri="{9D8B030D-6E8A-4147-A177-3AD203B41FA5}">
                      <a16:colId xmlns:a16="http://schemas.microsoft.com/office/drawing/2014/main" val="3302873299"/>
                    </a:ext>
                  </a:extLst>
                </a:gridCol>
              </a:tblGrid>
              <a:tr h="719405">
                <a:tc>
                  <a:txBody>
                    <a:bodyPr/>
                    <a:lstStyle/>
                    <a:p>
                      <a:pPr marL="0" marR="0">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5">
                  <a:txBody>
                    <a:bodyPr/>
                    <a:lstStyle/>
                    <a:p>
                      <a:pPr marL="0" marR="0">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Consideration of Reasonable Accommodation, Reasonable Modification in Policies, Practices or Procedures, and Auxiliary Aids and Services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7643318"/>
                  </a:ext>
                </a:extLst>
              </a:tr>
              <a:tr h="3100373">
                <a:tc gridSpan="2">
                  <a:txBody>
                    <a:bodyPr/>
                    <a:lstStyle/>
                    <a:p>
                      <a:pPr marL="17463" marR="0" indent="0">
                        <a:lnSpc>
                          <a:spcPct val="107000"/>
                        </a:lnSpc>
                        <a:spcBef>
                          <a:spcPts val="600"/>
                        </a:spcBef>
                        <a:spcAft>
                          <a:spcPts val="0"/>
                        </a:spcAft>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 the applicant or student a person with</a:t>
                      </a:r>
                      <a:r>
                        <a:rPr lang="en-US" sz="1800" spc="-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disability (a physical or mental impairment that substantially limits one or more of their major life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463" marR="0" indent="0">
                        <a:lnSpc>
                          <a:spcPct val="107000"/>
                        </a:lnSpc>
                        <a:spcBef>
                          <a:spcPts val="0"/>
                        </a:spcBef>
                        <a:spcAft>
                          <a:spcPts val="0"/>
                        </a:spcAft>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11138">
                        <a:lnSpc>
                          <a:spcPct val="107000"/>
                        </a:lnSpc>
                        <a:spcBef>
                          <a:spcPts val="0"/>
                        </a:spcBef>
                        <a:spcAft>
                          <a:spcPts val="0"/>
                        </a:spcAft>
                        <a:buFont typeface="Arial" panose="020B0604020202020204" pitchFamily="34" charset="0"/>
                        <a:buChar char="•"/>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If no, skip to #6 to recommend denial for an applicant or MSWR for a student.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11138">
                        <a:lnSpc>
                          <a:spcPct val="107000"/>
                        </a:lnSpc>
                        <a:spcBef>
                          <a:spcPts val="0"/>
                        </a:spcBef>
                        <a:spcAft>
                          <a:spcPts val="0"/>
                        </a:spcAft>
                        <a:buFont typeface="Arial" panose="020B0604020202020204" pitchFamily="34" charset="0"/>
                        <a:buChar char="•"/>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If no and recommending an alternate center for an applicant go to #7(a and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11138">
                        <a:lnSpc>
                          <a:spcPct val="107000"/>
                        </a:lnSpc>
                        <a:spcBef>
                          <a:spcPts val="0"/>
                        </a:spcBef>
                        <a:spcAft>
                          <a:spcPts val="0"/>
                        </a:spcAft>
                        <a:buFont typeface="Arial" panose="020B0604020202020204" pitchFamily="34" charset="0"/>
                        <a:buChar char="•"/>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If yes, then continue to Post-Health Care Needs Assessment Disability Accommodation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MS Gothic" panose="020B0609070205080204" pitchFamily="49" charset="-128"/>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832" marR="5083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0180137"/>
                  </a:ext>
                </a:extLst>
              </a:tr>
            </a:tbl>
          </a:graphicData>
        </a:graphic>
      </p:graphicFrame>
    </p:spTree>
    <p:extLst>
      <p:ext uri="{BB962C8B-B14F-4D97-AF65-F5344CB8AC3E}">
        <p14:creationId xmlns:p14="http://schemas.microsoft.com/office/powerpoint/2010/main" val="57366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11"/>
            <a:ext cx="12191980" cy="6857989"/>
          </a:xfrm>
          <a:prstGeom prst="rect">
            <a:avLst/>
          </a:prstGeom>
        </p:spPr>
      </p:pic>
      <p:sp>
        <p:nvSpPr>
          <p:cNvPr id="5" name="직사각형 23">
            <a:extLst>
              <a:ext uri="{FF2B5EF4-FFF2-40B4-BE49-F238E27FC236}">
                <a16:creationId xmlns:a16="http://schemas.microsoft.com/office/drawing/2014/main" id="{5072CC01-4CBA-F1BA-87D5-AEFC8D5A7719}"/>
              </a:ext>
              <a:ext uri="{C183D7F6-B498-43B3-948B-1728B52AA6E4}">
                <adec:decorative xmlns:adec="http://schemas.microsoft.com/office/drawing/2017/decorative" val="1"/>
              </a:ext>
            </a:extLst>
          </p:cNvPr>
          <p:cNvSpPr/>
          <p:nvPr/>
        </p:nvSpPr>
        <p:spPr>
          <a:xfrm>
            <a:off x="7022906" y="0"/>
            <a:ext cx="51690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p>
        </p:txBody>
      </p:sp>
      <p:grpSp>
        <p:nvGrpSpPr>
          <p:cNvPr id="6" name="Group 5">
            <a:extLst>
              <a:ext uri="{FF2B5EF4-FFF2-40B4-BE49-F238E27FC236}">
                <a16:creationId xmlns:a16="http://schemas.microsoft.com/office/drawing/2014/main" id="{41B7FFF3-EBB1-5CA3-F24A-7F60134E491C}"/>
              </a:ext>
            </a:extLst>
          </p:cNvPr>
          <p:cNvGrpSpPr/>
          <p:nvPr/>
        </p:nvGrpSpPr>
        <p:grpSpPr>
          <a:xfrm>
            <a:off x="7412477" y="477926"/>
            <a:ext cx="4330943" cy="6421286"/>
            <a:chOff x="7412477" y="477926"/>
            <a:chExt cx="4330943" cy="6421286"/>
          </a:xfrm>
        </p:grpSpPr>
        <p:sp>
          <p:nvSpPr>
            <p:cNvPr id="7" name="직사각형 31">
              <a:extLst>
                <a:ext uri="{FF2B5EF4-FFF2-40B4-BE49-F238E27FC236}">
                  <a16:creationId xmlns:a16="http://schemas.microsoft.com/office/drawing/2014/main" id="{06691A6F-AD2C-98C5-0795-65D2262BDA10}"/>
                </a:ext>
              </a:extLst>
            </p:cNvPr>
            <p:cNvSpPr/>
            <p:nvPr/>
          </p:nvSpPr>
          <p:spPr>
            <a:xfrm>
              <a:off x="7412477" y="477926"/>
              <a:ext cx="4330943" cy="6421286"/>
            </a:xfrm>
            <a:prstGeom prst="rect">
              <a:avLst/>
            </a:prstGeom>
          </p:spPr>
          <p:txBody>
            <a:bodyPr wrap="square">
              <a:noAutofit/>
            </a:bodyPr>
            <a:lstStyle/>
            <a:p>
              <a:pPr>
                <a:lnSpc>
                  <a:spcPct val="90000"/>
                </a:lnSpc>
                <a:spcAft>
                  <a:spcPts val="1800"/>
                </a:spcAft>
                <a:buClr>
                  <a:schemeClr val="accent2"/>
                </a:buClr>
                <a:buSzPct val="120000"/>
              </a:pPr>
              <a:r>
                <a:rPr lang="en-US" altLang="ko-KR" sz="2200" dirty="0">
                  <a:solidFill>
                    <a:schemeClr val="bg1"/>
                  </a:solidFill>
                  <a:ea typeface="Noto Sans" panose="020B0502040504020204" pitchFamily="34" charset="0"/>
                  <a:cs typeface="Noto Sans" panose="020B0502040504020204" pitchFamily="34" charset="0"/>
                </a:rPr>
                <a:t>If an applicant is an individual with a disability, Job Corps </a:t>
              </a:r>
              <a:r>
                <a:rPr lang="en-US" altLang="ko-KR" sz="2200" b="1" dirty="0">
                  <a:solidFill>
                    <a:srgbClr val="FDEBA5"/>
                  </a:solidFill>
                  <a:ea typeface="Noto Sans" panose="020B0502040504020204" pitchFamily="34" charset="0"/>
                  <a:cs typeface="Noto Sans" panose="020B0502040504020204" pitchFamily="34" charset="0"/>
                </a:rPr>
                <a:t>must consider accommodations </a:t>
              </a:r>
              <a:r>
                <a:rPr lang="en-US" sz="2200" dirty="0">
                  <a:solidFill>
                    <a:schemeClr val="bg1"/>
                  </a:solidFill>
                  <a:effectLst/>
                  <a:ea typeface="Times New Roman" panose="02020603050405020304" pitchFamily="18" charset="0"/>
                  <a:cs typeface="Arial" panose="020B0604020202020204" pitchFamily="34" charset="0"/>
                </a:rPr>
                <a:t>that may </a:t>
              </a:r>
              <a:r>
                <a:rPr lang="en-US" sz="2200" b="1" dirty="0">
                  <a:solidFill>
                    <a:srgbClr val="FDEBA5"/>
                  </a:solidFill>
                  <a:effectLst/>
                  <a:ea typeface="Times New Roman" panose="02020603050405020304" pitchFamily="18" charset="0"/>
                  <a:cs typeface="Arial" panose="020B0604020202020204" pitchFamily="34" charset="0"/>
                </a:rPr>
                <a:t>reduce or remove the barriers to enrollment </a:t>
              </a:r>
              <a:r>
                <a:rPr lang="en-US" sz="2200" dirty="0">
                  <a:solidFill>
                    <a:schemeClr val="bg1"/>
                  </a:solidFill>
                  <a:effectLst/>
                  <a:ea typeface="Times New Roman" panose="02020603050405020304" pitchFamily="18" charset="0"/>
                  <a:cs typeface="Arial" panose="020B0604020202020204" pitchFamily="34" charset="0"/>
                </a:rPr>
                <a:t>in the program</a:t>
              </a:r>
              <a:r>
                <a:rPr lang="en-US" altLang="ko-KR" sz="2200" dirty="0">
                  <a:solidFill>
                    <a:schemeClr val="bg1"/>
                  </a:solidFill>
                  <a:ea typeface="Noto Sans" panose="020B0502040504020204" pitchFamily="34" charset="0"/>
                  <a:cs typeface="Noto Sans" panose="020B0502040504020204" pitchFamily="34" charset="0"/>
                </a:rPr>
                <a:t>.</a:t>
              </a:r>
            </a:p>
            <a:p>
              <a:pPr marL="0" marR="0" eaLnBrk="0" latinLnBrk="0" hangingPunct="0">
                <a:spcBef>
                  <a:spcPts val="0"/>
                </a:spcBef>
                <a:spcAft>
                  <a:spcPts val="0"/>
                </a:spcAft>
              </a:pPr>
              <a:r>
                <a:rPr lang="en-US" sz="2200" dirty="0">
                  <a:solidFill>
                    <a:schemeClr val="bg1"/>
                  </a:solidFill>
                  <a:effectLst/>
                  <a:ea typeface="Calibri" panose="020F0502020204030204" pitchFamily="34" charset="0"/>
                  <a:cs typeface="Times New Roman" panose="02020603050405020304" pitchFamily="18" charset="0"/>
                </a:rPr>
                <a:t>Accommodations are broken into 3 categories: </a:t>
              </a:r>
            </a:p>
            <a:p>
              <a:pPr marL="0" marR="0" eaLnBrk="0" latinLnBrk="0" hangingPunct="0">
                <a:spcBef>
                  <a:spcPts val="0"/>
                </a:spcBef>
                <a:spcAft>
                  <a:spcPts val="0"/>
                </a:spcAft>
              </a:pPr>
              <a:endParaRPr lang="en-US" sz="2200" dirty="0">
                <a:solidFill>
                  <a:schemeClr val="bg1"/>
                </a:solidFill>
                <a:effectLst/>
                <a:ea typeface="Calibri" panose="020F0502020204030204" pitchFamily="34" charset="0"/>
                <a:cs typeface="Times New Roman" panose="02020603050405020304" pitchFamily="18" charset="0"/>
              </a:endParaRPr>
            </a:p>
            <a:p>
              <a:pPr marL="171450" marR="0" indent="-171450" eaLnBrk="0" latinLnBrk="0" hangingPunct="0">
                <a:lnSpc>
                  <a:spcPct val="112000"/>
                </a:lnSpc>
                <a:spcBef>
                  <a:spcPts val="0"/>
                </a:spcBef>
                <a:spcAft>
                  <a:spcPts val="0"/>
                </a:spcAft>
                <a:buFont typeface="Arial" panose="020B0604020202020204" pitchFamily="34" charset="0"/>
                <a:buChar char="•"/>
              </a:pPr>
              <a:r>
                <a:rPr lang="en-US" sz="2200" b="1" dirty="0">
                  <a:solidFill>
                    <a:schemeClr val="bg1"/>
                  </a:solidFill>
                  <a:effectLst/>
                  <a:ea typeface="Calibri" panose="020F0502020204030204" pitchFamily="34" charset="0"/>
                  <a:cs typeface="Times New Roman" panose="02020603050405020304" pitchFamily="18" charset="0"/>
                </a:rPr>
                <a:t>Reasonable accommodations</a:t>
              </a:r>
            </a:p>
            <a:p>
              <a:pPr marL="171450" marR="0" indent="-171450" eaLnBrk="0" latinLnBrk="0" hangingPunct="0">
                <a:lnSpc>
                  <a:spcPct val="112000"/>
                </a:lnSpc>
                <a:spcBef>
                  <a:spcPts val="0"/>
                </a:spcBef>
                <a:spcAft>
                  <a:spcPts val="0"/>
                </a:spcAft>
                <a:buFont typeface="Arial" panose="020B0604020202020204" pitchFamily="34" charset="0"/>
                <a:buChar char="•"/>
              </a:pPr>
              <a:endParaRPr lang="en-US" sz="600" dirty="0">
                <a:solidFill>
                  <a:schemeClr val="bg1"/>
                </a:solidFill>
                <a:effectLst/>
                <a:ea typeface="Calibri" panose="020F0502020204030204" pitchFamily="34" charset="0"/>
                <a:cs typeface="Times New Roman" panose="02020603050405020304" pitchFamily="18" charset="0"/>
              </a:endParaRPr>
            </a:p>
            <a:p>
              <a:pPr marL="171450" marR="0" indent="-171450" eaLnBrk="0" latinLnBrk="0" hangingPunct="0">
                <a:lnSpc>
                  <a:spcPct val="112000"/>
                </a:lnSpc>
                <a:spcBef>
                  <a:spcPts val="0"/>
                </a:spcBef>
                <a:spcAft>
                  <a:spcPts val="0"/>
                </a:spcAft>
                <a:buFont typeface="Arial" panose="020B0604020202020204" pitchFamily="34" charset="0"/>
                <a:buChar char="•"/>
              </a:pPr>
              <a:r>
                <a:rPr lang="en-US" sz="2200" b="1" dirty="0">
                  <a:solidFill>
                    <a:schemeClr val="bg1"/>
                  </a:solidFill>
                  <a:effectLst/>
                  <a:ea typeface="Calibri" panose="020F0502020204030204" pitchFamily="34" charset="0"/>
                  <a:cs typeface="Times New Roman" panose="02020603050405020304" pitchFamily="18" charset="0"/>
                </a:rPr>
                <a:t>Reasonable modification </a:t>
              </a:r>
              <a:r>
                <a:rPr lang="en-US" sz="2200" dirty="0">
                  <a:solidFill>
                    <a:schemeClr val="bg1"/>
                  </a:solidFill>
                  <a:effectLst/>
                  <a:ea typeface="Calibri" panose="020F0502020204030204" pitchFamily="34" charset="0"/>
                  <a:cs typeface="Times New Roman" panose="02020603050405020304" pitchFamily="18" charset="0"/>
                </a:rPr>
                <a:t>in policies, practices, and procedures</a:t>
              </a:r>
            </a:p>
            <a:p>
              <a:pPr marL="171450" marR="0" indent="-171450" eaLnBrk="0" latinLnBrk="0" hangingPunct="0">
                <a:lnSpc>
                  <a:spcPct val="112000"/>
                </a:lnSpc>
                <a:spcBef>
                  <a:spcPts val="0"/>
                </a:spcBef>
                <a:spcAft>
                  <a:spcPts val="0"/>
                </a:spcAft>
                <a:buFont typeface="Arial" panose="020B0604020202020204" pitchFamily="34" charset="0"/>
                <a:buChar char="•"/>
              </a:pPr>
              <a:endParaRPr lang="en-US" sz="600" dirty="0">
                <a:solidFill>
                  <a:schemeClr val="bg1"/>
                </a:solidFill>
                <a:effectLst/>
                <a:ea typeface="Calibri" panose="020F0502020204030204" pitchFamily="34" charset="0"/>
                <a:cs typeface="Times New Roman" panose="02020603050405020304" pitchFamily="18" charset="0"/>
              </a:endParaRPr>
            </a:p>
            <a:p>
              <a:pPr marL="171450" marR="0" indent="-171450" eaLnBrk="0" latinLnBrk="0" hangingPunct="0">
                <a:lnSpc>
                  <a:spcPct val="112000"/>
                </a:lnSpc>
                <a:spcBef>
                  <a:spcPts val="0"/>
                </a:spcBef>
                <a:spcAft>
                  <a:spcPts val="0"/>
                </a:spcAft>
                <a:buFont typeface="Arial" panose="020B0604020202020204" pitchFamily="34" charset="0"/>
                <a:buChar char="•"/>
              </a:pPr>
              <a:r>
                <a:rPr lang="en-US" sz="2200" b="1" dirty="0">
                  <a:solidFill>
                    <a:schemeClr val="bg1"/>
                  </a:solidFill>
                  <a:effectLst/>
                  <a:ea typeface="Calibri" panose="020F0502020204030204" pitchFamily="34" charset="0"/>
                  <a:cs typeface="Times New Roman" panose="02020603050405020304" pitchFamily="18" charset="0"/>
                </a:rPr>
                <a:t>Auxiliary aids and services</a:t>
              </a:r>
            </a:p>
            <a:p>
              <a:pPr>
                <a:lnSpc>
                  <a:spcPct val="90000"/>
                </a:lnSpc>
                <a:spcAft>
                  <a:spcPts val="1800"/>
                </a:spcAft>
                <a:buClr>
                  <a:schemeClr val="accent2"/>
                </a:buClr>
                <a:buSzPct val="120000"/>
              </a:pPr>
              <a:endParaRPr lang="en-US" altLang="ko-KR" sz="2000" dirty="0">
                <a:solidFill>
                  <a:schemeClr val="bg1"/>
                </a:solidFill>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A729CCD8-B98B-ACF5-2D54-C235951573B2}"/>
                </a:ext>
              </a:extLst>
            </p:cNvPr>
            <p:cNvSpPr txBox="1"/>
            <p:nvPr/>
          </p:nvSpPr>
          <p:spPr>
            <a:xfrm>
              <a:off x="7935106" y="6005945"/>
              <a:ext cx="3344693" cy="525293"/>
            </a:xfrm>
            <a:prstGeom prst="roundRect">
              <a:avLst/>
            </a:prstGeom>
            <a:solidFill>
              <a:schemeClr val="bg1"/>
            </a:solidFill>
            <a:ln w="19050">
              <a:solidFill>
                <a:schemeClr val="accent1">
                  <a:lumMod val="50000"/>
                </a:schemeClr>
              </a:solidFill>
            </a:ln>
          </p:spPr>
          <p:txBody>
            <a:bodyPr wrap="square" anchor="ctr">
              <a:noAutofit/>
            </a:bodyPr>
            <a:lstStyle/>
            <a:p>
              <a:pPr algn="ctr"/>
              <a:r>
                <a:rPr kumimoji="0" lang="en-US" altLang="ko-KR" sz="2400" b="1" i="0" u="none" strike="noStrike" kern="1200" cap="none" spc="0" normalizeH="0" baseline="0" noProof="0" dirty="0">
                  <a:ln>
                    <a:noFill/>
                  </a:ln>
                  <a:solidFill>
                    <a:schemeClr val="accent1">
                      <a:lumMod val="50000"/>
                    </a:schemeClr>
                  </a:solidFill>
                  <a:effectLst/>
                  <a:uLnTx/>
                  <a:uFillTx/>
                  <a:ea typeface="+mn-ea"/>
                  <a:cs typeface="+mn-cs"/>
                </a:rPr>
                <a:t>RA/RM/AAS</a:t>
              </a:r>
              <a:endParaRPr lang="en-US" sz="2400" b="1" dirty="0">
                <a:solidFill>
                  <a:schemeClr val="accent1">
                    <a:lumMod val="50000"/>
                  </a:schemeClr>
                </a:solidFill>
              </a:endParaRPr>
            </a:p>
          </p:txBody>
        </p:sp>
      </p:grpSp>
      <p:sp>
        <p:nvSpPr>
          <p:cNvPr id="9" name="직사각형 24">
            <a:extLst>
              <a:ext uri="{FF2B5EF4-FFF2-40B4-BE49-F238E27FC236}">
                <a16:creationId xmlns:a16="http://schemas.microsoft.com/office/drawing/2014/main" id="{E23FBBA8-7D4D-D706-B58F-B8A1C071509A}"/>
              </a:ext>
            </a:extLst>
          </p:cNvPr>
          <p:cNvSpPr txBox="1">
            <a:spLocks/>
          </p:cNvSpPr>
          <p:nvPr/>
        </p:nvSpPr>
        <p:spPr>
          <a:xfrm>
            <a:off x="545262" y="477925"/>
            <a:ext cx="6477643" cy="2217978"/>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171450" latinLnBrk="1">
              <a:spcBef>
                <a:spcPts val="0"/>
              </a:spcBef>
              <a:defRPr/>
            </a:pPr>
            <a:r>
              <a:rPr lang="en-US" altLang="ko-KR" dirty="0">
                <a:solidFill>
                  <a:schemeClr val="accent1"/>
                </a:solidFill>
                <a:cs typeface="+mn-cs"/>
              </a:rPr>
              <a:t>Disability</a:t>
            </a:r>
            <a:br>
              <a:rPr lang="en-US" altLang="ko-KR" dirty="0">
                <a:solidFill>
                  <a:schemeClr val="accent1"/>
                </a:solidFill>
                <a:cs typeface="+mn-cs"/>
              </a:rPr>
            </a:br>
            <a:r>
              <a:rPr lang="en-US" altLang="ko-KR" dirty="0">
                <a:solidFill>
                  <a:schemeClr val="accent1"/>
                </a:solidFill>
                <a:cs typeface="+mn-cs"/>
              </a:rPr>
              <a:t>Accommodation Process </a:t>
            </a:r>
            <a:r>
              <a:rPr lang="en-US" altLang="ko-KR" sz="3000" b="1" dirty="0">
                <a:solidFill>
                  <a:schemeClr val="accent1"/>
                </a:solidFill>
                <a:cs typeface="+mn-cs"/>
              </a:rPr>
              <a:t>(DAP)</a:t>
            </a:r>
          </a:p>
        </p:txBody>
      </p:sp>
      <p:pic>
        <p:nvPicPr>
          <p:cNvPr id="12" name="Picture 11" descr="A group of people sitting around a table&#10;&#10;Description automatically generated with medium confidence">
            <a:extLst>
              <a:ext uri="{FF2B5EF4-FFF2-40B4-BE49-F238E27FC236}">
                <a16:creationId xmlns:a16="http://schemas.microsoft.com/office/drawing/2014/main" id="{A7BD3482-6CF4-3C61-83DF-ED26B51B09D1}"/>
              </a:ext>
            </a:extLst>
          </p:cNvPr>
          <p:cNvPicPr>
            <a:picLocks noChangeAspect="1"/>
          </p:cNvPicPr>
          <p:nvPr/>
        </p:nvPicPr>
        <p:blipFill rotWithShape="1">
          <a:blip r:embed="rId4"/>
          <a:srcRect l="7289" t="26608" r="9369" b="9266"/>
          <a:stretch/>
        </p:blipFill>
        <p:spPr>
          <a:xfrm>
            <a:off x="545262" y="2948152"/>
            <a:ext cx="6477643" cy="3320440"/>
          </a:xfrm>
          <a:prstGeom prst="rect">
            <a:avLst/>
          </a:prstGeom>
        </p:spPr>
      </p:pic>
    </p:spTree>
    <p:extLst>
      <p:ext uri="{BB962C8B-B14F-4D97-AF65-F5344CB8AC3E}">
        <p14:creationId xmlns:p14="http://schemas.microsoft.com/office/powerpoint/2010/main" val="2951030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47</a:t>
            </a:fld>
            <a:endParaRPr lang="en-US" dirty="0">
              <a:solidFill>
                <a:schemeClr val="tx1"/>
              </a:solidFill>
            </a:endParaRPr>
          </a:p>
        </p:txBody>
      </p:sp>
      <p:sp>
        <p:nvSpPr>
          <p:cNvPr id="37" name="TextBox 36">
            <a:extLst>
              <a:ext uri="{FF2B5EF4-FFF2-40B4-BE49-F238E27FC236}">
                <a16:creationId xmlns:a16="http://schemas.microsoft.com/office/drawing/2014/main" id="{84CAABAD-60AC-BCB6-FB45-2D0A483E2466}"/>
              </a:ext>
            </a:extLst>
          </p:cNvPr>
          <p:cNvSpPr txBox="1"/>
          <p:nvPr/>
        </p:nvSpPr>
        <p:spPr>
          <a:xfrm>
            <a:off x="1101119" y="1722775"/>
            <a:ext cx="10019558" cy="1107996"/>
          </a:xfrm>
          <a:prstGeom prst="rect">
            <a:avLst/>
          </a:prstGeom>
          <a:noFill/>
        </p:spPr>
        <p:txBody>
          <a:bodyPr wrap="square" rtlCol="0">
            <a:spAutoFit/>
          </a:bodyPr>
          <a:lstStyle/>
          <a:p>
            <a:r>
              <a:rPr lang="en-US" sz="2200" dirty="0"/>
              <a:t>The </a:t>
            </a:r>
            <a:r>
              <a:rPr lang="en-US" sz="2200" b="1" dirty="0">
                <a:solidFill>
                  <a:srgbClr val="0070C0"/>
                </a:solidFill>
              </a:rPr>
              <a:t>Disability Accommodation Process (DAP) </a:t>
            </a:r>
            <a:r>
              <a:rPr lang="en-US" sz="2200" dirty="0"/>
              <a:t>is a 2-step process to identify and discuss possible RA/RM/AAS that may remove of reduce the direct threat or health care barriers to enrollment.</a:t>
            </a:r>
          </a:p>
        </p:txBody>
      </p:sp>
      <p:sp>
        <p:nvSpPr>
          <p:cNvPr id="2" name="Title 1">
            <a:extLst>
              <a:ext uri="{FF2B5EF4-FFF2-40B4-BE49-F238E27FC236}">
                <a16:creationId xmlns:a16="http://schemas.microsoft.com/office/drawing/2014/main" id="{E99418C9-E1AF-573E-6BC3-B3469808A55F}"/>
              </a:ext>
            </a:extLst>
          </p:cNvPr>
          <p:cNvSpPr txBox="1">
            <a:spLocks/>
          </p:cNvSpPr>
          <p:nvPr/>
        </p:nvSpPr>
        <p:spPr>
          <a:xfrm>
            <a:off x="863482" y="841112"/>
            <a:ext cx="10494833" cy="778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r>
              <a:rPr lang="en-US" sz="4000" b="0" dirty="0">
                <a:solidFill>
                  <a:schemeClr val="accent1">
                    <a:lumMod val="50000"/>
                  </a:schemeClr>
                </a:solidFill>
              </a:rPr>
              <a:t>DAP – 2 Step Process</a:t>
            </a:r>
          </a:p>
        </p:txBody>
      </p:sp>
      <p:grpSp>
        <p:nvGrpSpPr>
          <p:cNvPr id="16" name="Group 15">
            <a:extLst>
              <a:ext uri="{FF2B5EF4-FFF2-40B4-BE49-F238E27FC236}">
                <a16:creationId xmlns:a16="http://schemas.microsoft.com/office/drawing/2014/main" id="{33AB99DD-06B4-CF34-028B-57A6E8F37A91}"/>
              </a:ext>
            </a:extLst>
          </p:cNvPr>
          <p:cNvGrpSpPr/>
          <p:nvPr/>
        </p:nvGrpSpPr>
        <p:grpSpPr>
          <a:xfrm>
            <a:off x="1391672" y="3065855"/>
            <a:ext cx="9417799" cy="2672227"/>
            <a:chOff x="1260528" y="2955496"/>
            <a:chExt cx="9417799" cy="2672227"/>
          </a:xfrm>
        </p:grpSpPr>
        <p:grpSp>
          <p:nvGrpSpPr>
            <p:cNvPr id="14" name="Group 13">
              <a:extLst>
                <a:ext uri="{FF2B5EF4-FFF2-40B4-BE49-F238E27FC236}">
                  <a16:creationId xmlns:a16="http://schemas.microsoft.com/office/drawing/2014/main" id="{F7628B98-EEA1-4F20-AD4D-04D865A2649F}"/>
                </a:ext>
              </a:extLst>
            </p:cNvPr>
            <p:cNvGrpSpPr/>
            <p:nvPr/>
          </p:nvGrpSpPr>
          <p:grpSpPr>
            <a:xfrm>
              <a:off x="1260528" y="2968073"/>
              <a:ext cx="4572000" cy="2659650"/>
              <a:chOff x="1260528" y="2968073"/>
              <a:chExt cx="4572000" cy="2659650"/>
            </a:xfrm>
          </p:grpSpPr>
          <p:sp>
            <p:nvSpPr>
              <p:cNvPr id="5" name="Rectangle 4">
                <a:extLst>
                  <a:ext uri="{FF2B5EF4-FFF2-40B4-BE49-F238E27FC236}">
                    <a16:creationId xmlns:a16="http://schemas.microsoft.com/office/drawing/2014/main" id="{DEC2E55A-5770-3177-70C0-F91792403B18}"/>
                  </a:ext>
                </a:extLst>
              </p:cNvPr>
              <p:cNvSpPr/>
              <p:nvPr/>
            </p:nvSpPr>
            <p:spPr>
              <a:xfrm>
                <a:off x="1260528" y="3204563"/>
                <a:ext cx="4572000" cy="2423160"/>
              </a:xfrm>
              <a:prstGeom prst="rect">
                <a:avLst/>
              </a:prstGeom>
              <a:no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0000"/>
                  </a:lnSpc>
                  <a:spcBef>
                    <a:spcPts val="0"/>
                  </a:spcBef>
                  <a:spcAft>
                    <a:spcPts val="600"/>
                  </a:spcAft>
                  <a:buClrTx/>
                  <a:buSzTx/>
                  <a:buFontTx/>
                  <a:buNone/>
                  <a:tabLst/>
                  <a:defRPr/>
                </a:pPr>
                <a:r>
                  <a:rPr kumimoji="0" lang="en-US" sz="2000" i="0" u="none" strike="noStrike" kern="0" cap="none" spc="0" normalizeH="0" baseline="0" noProof="0" dirty="0">
                    <a:ln>
                      <a:noFill/>
                    </a:ln>
                    <a:solidFill>
                      <a:srgbClr val="0070C0"/>
                    </a:solidFill>
                    <a:effectLst/>
                    <a:uLnTx/>
                    <a:uFillTx/>
                    <a:ea typeface="Times New Roman" panose="02020603050405020304" pitchFamily="18" charset="0"/>
                    <a:cs typeface="+mn-cs"/>
                  </a:rPr>
                  <a:t>In collaboration with the Disability Coordinator (DC), you must</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mn-cs"/>
                  </a:rPr>
                  <a:t> identify </a:t>
                </a:r>
                <a:r>
                  <a:rPr kumimoji="0" lang="en-US" sz="2000" i="0" u="none" strike="noStrike" kern="0" cap="none" spc="0" normalizeH="0" baseline="0" noProof="0" dirty="0">
                    <a:ln>
                      <a:noFill/>
                    </a:ln>
                    <a:solidFill>
                      <a:schemeClr val="tx2"/>
                    </a:solidFill>
                    <a:effectLst/>
                    <a:uLnTx/>
                    <a:uFillTx/>
                    <a:ea typeface="Times New Roman" panose="02020603050405020304" pitchFamily="18" charset="0"/>
                    <a:cs typeface="+mn-cs"/>
                  </a:rPr>
                  <a:t>possible RA/RM/AAS </a:t>
                </a:r>
                <a:r>
                  <a:rPr kumimoji="0" lang="en-US" sz="2000" b="0" i="0" u="none" strike="noStrike" kern="0" cap="none" spc="0" normalizeH="0" baseline="0" noProof="0" dirty="0">
                    <a:ln>
                      <a:noFill/>
                    </a:ln>
                    <a:solidFill>
                      <a:srgbClr val="000000"/>
                    </a:solidFill>
                    <a:effectLst/>
                    <a:uLnTx/>
                    <a:uFillTx/>
                    <a:ea typeface="Times New Roman" panose="02020603050405020304" pitchFamily="18" charset="0"/>
                    <a:cs typeface="+mn-cs"/>
                  </a:rPr>
                  <a:t>that may reduce or remove the barriers to enrollment</a:t>
                </a:r>
                <a:endParaRPr kumimoji="0" lang="en-US" sz="2000" b="0" i="0" u="none" strike="noStrike" kern="0" cap="none" spc="0" normalizeH="0" baseline="0" noProof="0" dirty="0">
                  <a:ln>
                    <a:noFill/>
                  </a:ln>
                  <a:solidFill>
                    <a:srgbClr val="FF0000"/>
                  </a:solidFill>
                  <a:effectLst/>
                  <a:uLnTx/>
                  <a:uFillTx/>
                  <a:ea typeface="Times New Roman" panose="02020603050405020304" pitchFamily="18" charset="0"/>
                  <a:cs typeface="+mn-cs"/>
                </a:endParaRPr>
              </a:p>
            </p:txBody>
          </p:sp>
          <p:sp>
            <p:nvSpPr>
              <p:cNvPr id="7" name="Rectangle 6">
                <a:extLst>
                  <a:ext uri="{FF2B5EF4-FFF2-40B4-BE49-F238E27FC236}">
                    <a16:creationId xmlns:a16="http://schemas.microsoft.com/office/drawing/2014/main" id="{7491B401-11F6-A199-4017-B6DAD6C70587}"/>
                  </a:ext>
                </a:extLst>
              </p:cNvPr>
              <p:cNvSpPr/>
              <p:nvPr/>
            </p:nvSpPr>
            <p:spPr>
              <a:xfrm>
                <a:off x="1260528" y="2968073"/>
                <a:ext cx="4572000" cy="457200"/>
              </a:xfrm>
              <a:prstGeom prst="rect">
                <a:avLst/>
              </a:prstGeom>
              <a:solidFill>
                <a:schemeClr val="accent1">
                  <a:lumMod val="75000"/>
                  <a:alpha val="80000"/>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1</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nvGrpSpPr>
            <p:cNvPr id="15" name="Group 14">
              <a:extLst>
                <a:ext uri="{FF2B5EF4-FFF2-40B4-BE49-F238E27FC236}">
                  <a16:creationId xmlns:a16="http://schemas.microsoft.com/office/drawing/2014/main" id="{A6FBF69A-74CA-274E-AB86-69E9266CEFC7}"/>
                </a:ext>
              </a:extLst>
            </p:cNvPr>
            <p:cNvGrpSpPr/>
            <p:nvPr/>
          </p:nvGrpSpPr>
          <p:grpSpPr>
            <a:xfrm>
              <a:off x="6106325" y="2955496"/>
              <a:ext cx="4572002" cy="2668868"/>
              <a:chOff x="6106325" y="2955496"/>
              <a:chExt cx="4572002" cy="2668868"/>
            </a:xfrm>
          </p:grpSpPr>
          <p:sp>
            <p:nvSpPr>
              <p:cNvPr id="9" name="Rectangle 8">
                <a:extLst>
                  <a:ext uri="{FF2B5EF4-FFF2-40B4-BE49-F238E27FC236}">
                    <a16:creationId xmlns:a16="http://schemas.microsoft.com/office/drawing/2014/main" id="{FC682CA6-3D86-6015-538C-94A11BF29A52}"/>
                  </a:ext>
                </a:extLst>
              </p:cNvPr>
              <p:cNvSpPr/>
              <p:nvPr/>
            </p:nvSpPr>
            <p:spPr>
              <a:xfrm>
                <a:off x="6106326" y="3204563"/>
                <a:ext cx="4572000" cy="2419801"/>
              </a:xfrm>
              <a:prstGeom prst="rect">
                <a:avLst/>
              </a:prstGeom>
              <a:solidFill>
                <a:schemeClr val="bg1"/>
              </a:solidFill>
              <a:ln w="19050" cap="flat" cmpd="sng" algn="ctr">
                <a:solidFill>
                  <a:schemeClr val="accent1">
                    <a:lumMod val="75000"/>
                  </a:schemeClr>
                </a:solidFill>
                <a:prstDash val="solid"/>
                <a:miter lim="800000"/>
              </a:ln>
              <a:effectLst/>
            </p:spPr>
            <p:txBody>
              <a:bodyPr rot="0" spcFirstLastPara="0" vert="horz" wrap="square" lIns="91440" tIns="45720" rIns="91440" bIns="0" numCol="1" spcCol="0" rtlCol="0" fromWordArt="0" anchor="ctr" anchorCtr="0" forceAA="0" compatLnSpc="1">
                <a:prstTxWarp prst="textNoShape">
                  <a:avLst/>
                </a:prstTxWarp>
                <a:noAutofit/>
              </a:bodyPr>
              <a:lstStyle/>
              <a:p>
                <a:pPr marL="69850">
                  <a:lnSpc>
                    <a:spcPct val="110000"/>
                  </a:lnSpc>
                </a:pPr>
                <a:r>
                  <a:rPr kumimoji="0" lang="en-US" sz="2000"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The CMHC and/or DC </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engages in an interactive discussion</a:t>
                </a:r>
                <a:r>
                  <a:rPr kumimoji="0" lang="en-US" sz="2000"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 </a:t>
                </a:r>
                <a:r>
                  <a:rPr kumimoji="0" lang="en-US" sz="2000" i="0" u="none" strike="noStrike" kern="0" cap="none" spc="0" normalizeH="0" baseline="0" noProof="0" dirty="0">
                    <a:ln>
                      <a:noFill/>
                    </a:ln>
                    <a:solidFill>
                      <a:schemeClr val="tx2"/>
                    </a:solidFill>
                    <a:effectLst/>
                    <a:uLnTx/>
                    <a:uFillTx/>
                    <a:ea typeface="Times New Roman" panose="02020603050405020304" pitchFamily="18" charset="0"/>
                    <a:cs typeface="Calibri" panose="020F0502020204030204" pitchFamily="34" charset="0"/>
                  </a:rPr>
                  <a:t>about</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 </a:t>
                </a:r>
                <a:r>
                  <a:rPr kumimoji="0" lang="en-US" sz="20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RA/RM/AAS</a:t>
                </a:r>
                <a:r>
                  <a:rPr lang="en-US" sz="2000" kern="0" dirty="0">
                    <a:solidFill>
                      <a:srgbClr val="000000"/>
                    </a:solidFill>
                    <a:ea typeface="Times New Roman" panose="02020603050405020304" pitchFamily="18" charset="0"/>
                    <a:cs typeface="Calibri" panose="020F0502020204030204" pitchFamily="34" charset="0"/>
                  </a:rPr>
                  <a:t> and </a:t>
                </a:r>
                <a:r>
                  <a:rPr kumimoji="0" lang="en-US" sz="2000" b="1" i="0" u="none"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document</a:t>
                </a:r>
                <a:r>
                  <a:rPr kumimoji="0" lang="en-US" sz="2000"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 whether the applicant accepted or declined each of the offered supports.</a:t>
                </a:r>
                <a:endParaRPr lang="en-US" sz="2000" dirty="0">
                  <a:solidFill>
                    <a:srgbClr val="FF0000"/>
                  </a:solidFill>
                  <a:effectLst/>
                  <a:ea typeface="Times New Roman" panose="02020603050405020304" pitchFamily="18" charset="0"/>
                </a:endParaRPr>
              </a:p>
            </p:txBody>
          </p:sp>
          <p:sp>
            <p:nvSpPr>
              <p:cNvPr id="10" name="Rectangle 9">
                <a:extLst>
                  <a:ext uri="{FF2B5EF4-FFF2-40B4-BE49-F238E27FC236}">
                    <a16:creationId xmlns:a16="http://schemas.microsoft.com/office/drawing/2014/main" id="{8BCE971F-6927-771F-5F93-1DD2E5A0C7EE}"/>
                  </a:ext>
                </a:extLst>
              </p:cNvPr>
              <p:cNvSpPr/>
              <p:nvPr/>
            </p:nvSpPr>
            <p:spPr>
              <a:xfrm>
                <a:off x="6106325" y="2955496"/>
                <a:ext cx="4572002" cy="457200"/>
              </a:xfrm>
              <a:prstGeom prst="rect">
                <a:avLst/>
              </a:prstGeom>
              <a:solidFill>
                <a:schemeClr val="accent1">
                  <a:lumMod val="75000"/>
                  <a:alpha val="79965"/>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2</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spTree>
    <p:extLst>
      <p:ext uri="{BB962C8B-B14F-4D97-AF65-F5344CB8AC3E}">
        <p14:creationId xmlns:p14="http://schemas.microsoft.com/office/powerpoint/2010/main" val="1832351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40DEB-916D-44D0-B142-4EB27EB8026B}"/>
              </a:ext>
            </a:extLst>
          </p:cNvPr>
          <p:cNvSpPr>
            <a:spLocks noGrp="1"/>
          </p:cNvSpPr>
          <p:nvPr>
            <p:ph sz="half" idx="4294967295"/>
          </p:nvPr>
        </p:nvSpPr>
        <p:spPr>
          <a:xfrm>
            <a:off x="425051" y="1755808"/>
            <a:ext cx="4150709" cy="1224815"/>
          </a:xfrm>
        </p:spPr>
        <p:txBody>
          <a:bodyPr>
            <a:noAutofit/>
          </a:bodyPr>
          <a:lstStyle/>
          <a:p>
            <a:pPr marL="350838" indent="-350838">
              <a:spcBef>
                <a:spcPts val="0"/>
              </a:spcBef>
              <a:spcAft>
                <a:spcPts val="400"/>
              </a:spcAft>
              <a:buClr>
                <a:schemeClr val="tx2"/>
              </a:buClr>
              <a:buSzPct val="100000"/>
              <a:buFont typeface="+mj-lt"/>
              <a:buAutoNum type="arabicPeriod"/>
            </a:pPr>
            <a:r>
              <a:rPr lang="en-US" sz="2200" dirty="0">
                <a:solidFill>
                  <a:srgbClr val="0070C0"/>
                </a:solidFill>
              </a:rPr>
              <a:t>Symptoms, Behaviors &amp; Functional Limitations </a:t>
            </a:r>
          </a:p>
          <a:p>
            <a:pPr marL="688975" indent="-338138">
              <a:spcBef>
                <a:spcPts val="0"/>
              </a:spcBef>
              <a:spcAft>
                <a:spcPts val="400"/>
              </a:spcAft>
              <a:buClr>
                <a:schemeClr val="tx1"/>
              </a:buClr>
              <a:buSzPct val="100000"/>
            </a:pPr>
            <a:r>
              <a:rPr lang="en-US" sz="2000" dirty="0">
                <a:solidFill>
                  <a:schemeClr val="tx1"/>
                </a:solidFill>
              </a:rPr>
              <a:t>HCNA Question #2</a:t>
            </a:r>
          </a:p>
        </p:txBody>
      </p:sp>
      <p:sp>
        <p:nvSpPr>
          <p:cNvPr id="9" name="Content Placeholder 8"/>
          <p:cNvSpPr>
            <a:spLocks noGrp="1"/>
          </p:cNvSpPr>
          <p:nvPr>
            <p:ph sz="half" idx="4294967295"/>
          </p:nvPr>
        </p:nvSpPr>
        <p:spPr>
          <a:xfrm>
            <a:off x="9183201" y="1896744"/>
            <a:ext cx="2583747" cy="3523624"/>
          </a:xfrm>
          <a:prstGeom prst="roundRect">
            <a:avLst/>
          </a:prstGeom>
          <a:solidFill>
            <a:schemeClr val="accent1">
              <a:lumMod val="20000"/>
              <a:lumOff val="80000"/>
              <a:alpha val="59790"/>
            </a:schemeClr>
          </a:solidFill>
          <a:ln w="12700">
            <a:solidFill>
              <a:schemeClr val="accent1">
                <a:lumMod val="50000"/>
              </a:schemeClr>
            </a:solidFill>
          </a:ln>
        </p:spPr>
        <p:txBody>
          <a:bodyPr anchor="ctr">
            <a:noAutofit/>
          </a:bodyPr>
          <a:lstStyle/>
          <a:p>
            <a:pPr marL="20638" lvl="2" indent="0" algn="ctr">
              <a:buNone/>
            </a:pPr>
            <a:r>
              <a:rPr lang="en-US" dirty="0">
                <a:solidFill>
                  <a:schemeClr val="tx1"/>
                </a:solidFill>
              </a:rPr>
              <a:t>Only discuss accommodations </a:t>
            </a:r>
            <a:r>
              <a:rPr lang="en-US" b="1" dirty="0">
                <a:solidFill>
                  <a:schemeClr val="tx2"/>
                </a:solidFill>
              </a:rPr>
              <a:t>relevant </a:t>
            </a:r>
            <a:r>
              <a:rPr lang="en-US" dirty="0">
                <a:solidFill>
                  <a:schemeClr val="tx2"/>
                </a:solidFill>
              </a:rPr>
              <a:t>to the </a:t>
            </a:r>
            <a:r>
              <a:rPr lang="en-US" b="1" dirty="0">
                <a:solidFill>
                  <a:srgbClr val="0070C0"/>
                </a:solidFill>
              </a:rPr>
              <a:t>symptoms, behaviors</a:t>
            </a:r>
            <a:r>
              <a:rPr lang="en-US" dirty="0">
                <a:solidFill>
                  <a:schemeClr val="tx2"/>
                </a:solidFill>
              </a:rPr>
              <a:t> and </a:t>
            </a:r>
            <a:r>
              <a:rPr lang="en-US" b="1" dirty="0">
                <a:solidFill>
                  <a:srgbClr val="0070C0"/>
                </a:solidFill>
              </a:rPr>
              <a:t>functional limitations </a:t>
            </a:r>
            <a:r>
              <a:rPr lang="en-US" dirty="0">
                <a:solidFill>
                  <a:schemeClr val="tx2"/>
                </a:solidFill>
              </a:rPr>
              <a:t>that are the</a:t>
            </a:r>
            <a:r>
              <a:rPr lang="en-US" b="1" dirty="0">
                <a:solidFill>
                  <a:srgbClr val="0070C0"/>
                </a:solidFill>
              </a:rPr>
              <a:t> basis for recommendation of denial.</a:t>
            </a:r>
          </a:p>
        </p:txBody>
      </p:sp>
      <p:sp>
        <p:nvSpPr>
          <p:cNvPr id="13" name="Title 1">
            <a:extLst>
              <a:ext uri="{FF2B5EF4-FFF2-40B4-BE49-F238E27FC236}">
                <a16:creationId xmlns:a16="http://schemas.microsoft.com/office/drawing/2014/main" id="{64EC5425-031B-8CC0-A774-A37EC823EE38}"/>
              </a:ext>
            </a:extLst>
          </p:cNvPr>
          <p:cNvSpPr txBox="1">
            <a:spLocks/>
          </p:cNvSpPr>
          <p:nvPr/>
        </p:nvSpPr>
        <p:spPr>
          <a:xfrm>
            <a:off x="369706" y="377900"/>
            <a:ext cx="11578758" cy="1086806"/>
          </a:xfrm>
          <a:prstGeom prst="rect">
            <a:avLst/>
          </a:prstGeom>
          <a:solidFill>
            <a:schemeClr val="accent1">
              <a:lumMod val="75000"/>
              <a:alpha val="61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algn="ctr">
              <a:tabLst>
                <a:tab pos="2100263" algn="l"/>
              </a:tabLst>
            </a:pPr>
            <a:r>
              <a:rPr lang="en-US" sz="3600" dirty="0">
                <a:solidFill>
                  <a:schemeClr val="bg1"/>
                </a:solidFill>
              </a:rPr>
              <a:t>Preparing for the DAP Discussion</a:t>
            </a:r>
          </a:p>
          <a:p>
            <a:pPr algn="ctr">
              <a:tabLst>
                <a:tab pos="2100263" algn="l"/>
              </a:tabLst>
            </a:pPr>
            <a:r>
              <a:rPr lang="en-US" sz="3000" b="0" dirty="0"/>
              <a:t>Sources of Possible Accommodations</a:t>
            </a:r>
          </a:p>
        </p:txBody>
      </p:sp>
      <p:sp>
        <p:nvSpPr>
          <p:cNvPr id="14" name="Content Placeholder 2">
            <a:extLst>
              <a:ext uri="{FF2B5EF4-FFF2-40B4-BE49-F238E27FC236}">
                <a16:creationId xmlns:a16="http://schemas.microsoft.com/office/drawing/2014/main" id="{0B17DEF2-AE3B-16B6-9F9F-4AA4116B143A}"/>
              </a:ext>
            </a:extLst>
          </p:cNvPr>
          <p:cNvSpPr txBox="1">
            <a:spLocks/>
          </p:cNvSpPr>
          <p:nvPr/>
        </p:nvSpPr>
        <p:spPr>
          <a:xfrm>
            <a:off x="425052" y="3115887"/>
            <a:ext cx="4304606" cy="14554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indent="-350838">
              <a:spcBef>
                <a:spcPts val="0"/>
              </a:spcBef>
              <a:spcAft>
                <a:spcPts val="400"/>
              </a:spcAft>
              <a:buClr>
                <a:schemeClr val="tx1"/>
              </a:buClr>
              <a:buFont typeface="+mj-lt"/>
              <a:buAutoNum type="arabicPeriod" startAt="2"/>
            </a:pPr>
            <a:r>
              <a:rPr lang="en-US" sz="2200" dirty="0">
                <a:solidFill>
                  <a:srgbClr val="0070C0"/>
                </a:solidFill>
              </a:rPr>
              <a:t>CCMP(s)</a:t>
            </a:r>
            <a:r>
              <a:rPr lang="en-US" sz="2200" dirty="0"/>
              <a:t>:</a:t>
            </a:r>
          </a:p>
          <a:p>
            <a:pPr marL="681038" indent="-342900">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Restrictions/Limitations</a:t>
            </a:r>
          </a:p>
          <a:p>
            <a:pPr marL="681038" indent="-342900">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Accommodations</a:t>
            </a:r>
          </a:p>
        </p:txBody>
      </p:sp>
      <p:sp>
        <p:nvSpPr>
          <p:cNvPr id="15" name="Content Placeholder 2">
            <a:extLst>
              <a:ext uri="{FF2B5EF4-FFF2-40B4-BE49-F238E27FC236}">
                <a16:creationId xmlns:a16="http://schemas.microsoft.com/office/drawing/2014/main" id="{07BC8296-C90A-D028-CE49-DADA7F540695}"/>
              </a:ext>
            </a:extLst>
          </p:cNvPr>
          <p:cNvSpPr txBox="1">
            <a:spLocks/>
          </p:cNvSpPr>
          <p:nvPr/>
        </p:nvSpPr>
        <p:spPr>
          <a:xfrm>
            <a:off x="425051" y="4571354"/>
            <a:ext cx="4304606" cy="1070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indent="-350838">
              <a:spcBef>
                <a:spcPts val="0"/>
              </a:spcBef>
              <a:buClr>
                <a:schemeClr val="tx1"/>
              </a:buClr>
              <a:buSzPct val="100000"/>
              <a:buFont typeface="+mj-lt"/>
              <a:buAutoNum type="arabicPeriod" startAt="3"/>
            </a:pPr>
            <a:r>
              <a:rPr lang="en-US" sz="2200" dirty="0">
                <a:solidFill>
                  <a:srgbClr val="0070C0"/>
                </a:solidFill>
              </a:rPr>
              <a:t>Applicant mentions/requests</a:t>
            </a:r>
          </a:p>
          <a:p>
            <a:pPr marL="752475" indent="-346075">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Form</a:t>
            </a:r>
          </a:p>
          <a:p>
            <a:pPr marL="752475" indent="-346075">
              <a:lnSpc>
                <a:spcPct val="100000"/>
              </a:lnSpc>
              <a:spcBef>
                <a:spcPts val="400"/>
              </a:spcBef>
              <a:spcAft>
                <a:spcPts val="400"/>
              </a:spcAft>
              <a:buClr>
                <a:schemeClr val="tx1"/>
              </a:buClr>
              <a:buSzPct val="100000"/>
              <a:buFont typeface="Wingdings" pitchFamily="2" charset="2"/>
              <a:buChar char="§"/>
            </a:pPr>
            <a:r>
              <a:rPr lang="en-US" sz="2000" dirty="0">
                <a:solidFill>
                  <a:schemeClr val="tx2"/>
                </a:solidFill>
              </a:rPr>
              <a:t>During the interview</a:t>
            </a:r>
          </a:p>
        </p:txBody>
      </p:sp>
      <p:sp>
        <p:nvSpPr>
          <p:cNvPr id="2" name="Rectangle 1">
            <a:extLst>
              <a:ext uri="{FF2B5EF4-FFF2-40B4-BE49-F238E27FC236}">
                <a16:creationId xmlns:a16="http://schemas.microsoft.com/office/drawing/2014/main" id="{0D8F3F1A-C913-BA97-BA5A-961C2900B973}"/>
              </a:ext>
            </a:extLst>
          </p:cNvPr>
          <p:cNvSpPr/>
          <p:nvPr/>
        </p:nvSpPr>
        <p:spPr>
          <a:xfrm rot="5400000">
            <a:off x="5913120" y="590435"/>
            <a:ext cx="365760" cy="12192000"/>
          </a:xfrm>
          <a:prstGeom prst="rect">
            <a:avLst/>
          </a:prstGeom>
          <a:solidFill>
            <a:schemeClr val="accent1">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19" name="Group 18">
            <a:extLst>
              <a:ext uri="{FF2B5EF4-FFF2-40B4-BE49-F238E27FC236}">
                <a16:creationId xmlns:a16="http://schemas.microsoft.com/office/drawing/2014/main" id="{D59BDB2B-91B6-39DB-A398-CF220F5A8134}"/>
              </a:ext>
            </a:extLst>
          </p:cNvPr>
          <p:cNvGrpSpPr/>
          <p:nvPr/>
        </p:nvGrpSpPr>
        <p:grpSpPr>
          <a:xfrm>
            <a:off x="4418103" y="1841832"/>
            <a:ext cx="7248379" cy="4475663"/>
            <a:chOff x="5269452" y="1945000"/>
            <a:chExt cx="7248379" cy="4475663"/>
          </a:xfrm>
        </p:grpSpPr>
        <p:sp>
          <p:nvSpPr>
            <p:cNvPr id="16" name="Content Placeholder 2">
              <a:extLst>
                <a:ext uri="{FF2B5EF4-FFF2-40B4-BE49-F238E27FC236}">
                  <a16:creationId xmlns:a16="http://schemas.microsoft.com/office/drawing/2014/main" id="{4AC987B5-582E-6ECE-BBB3-5E78ED42954C}"/>
                </a:ext>
              </a:extLst>
            </p:cNvPr>
            <p:cNvSpPr txBox="1">
              <a:spLocks/>
            </p:cNvSpPr>
            <p:nvPr/>
          </p:nvSpPr>
          <p:spPr>
            <a:xfrm>
              <a:off x="5269452" y="1945000"/>
              <a:ext cx="4495520" cy="615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indent="-458788">
                <a:spcBef>
                  <a:spcPts val="0"/>
                </a:spcBef>
                <a:spcAft>
                  <a:spcPts val="400"/>
                </a:spcAft>
                <a:buClr>
                  <a:schemeClr val="tx1"/>
                </a:buClr>
                <a:buSzPct val="100000"/>
                <a:buFont typeface="+mj-lt"/>
                <a:buAutoNum type="arabicPeriod" startAt="4"/>
              </a:pPr>
              <a:r>
                <a:rPr lang="en-US" sz="2200" dirty="0">
                  <a:solidFill>
                    <a:srgbClr val="0070C0"/>
                  </a:solidFill>
                </a:rPr>
                <a:t>School Disability documents</a:t>
              </a:r>
            </a:p>
            <a:p>
              <a:pPr marL="752475" indent="-236538">
                <a:lnSpc>
                  <a:spcPct val="100000"/>
                </a:lnSpc>
                <a:spcBef>
                  <a:spcPts val="0"/>
                </a:spcBef>
                <a:spcAft>
                  <a:spcPts val="400"/>
                </a:spcAft>
                <a:buClr>
                  <a:schemeClr val="tx1"/>
                </a:buClr>
                <a:buSzPct val="100000"/>
                <a:buFont typeface="Wingdings" pitchFamily="2" charset="2"/>
                <a:buChar char="§"/>
              </a:pPr>
              <a:r>
                <a:rPr lang="en-US" sz="2000" dirty="0"/>
                <a:t>IEP, 504 Plan, Behavior Intervention Plan, psychological evaluations</a:t>
              </a:r>
            </a:p>
          </p:txBody>
        </p:sp>
        <p:sp>
          <p:nvSpPr>
            <p:cNvPr id="17" name="Content Placeholder 2">
              <a:extLst>
                <a:ext uri="{FF2B5EF4-FFF2-40B4-BE49-F238E27FC236}">
                  <a16:creationId xmlns:a16="http://schemas.microsoft.com/office/drawing/2014/main" id="{783EF581-17E5-41AC-9BA4-CDB10D1EFB03}"/>
                </a:ext>
              </a:extLst>
            </p:cNvPr>
            <p:cNvSpPr txBox="1">
              <a:spLocks/>
            </p:cNvSpPr>
            <p:nvPr/>
          </p:nvSpPr>
          <p:spPr>
            <a:xfrm>
              <a:off x="5269452" y="3510037"/>
              <a:ext cx="4495522" cy="22184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8788" indent="-458788">
                <a:lnSpc>
                  <a:spcPct val="95000"/>
                </a:lnSpc>
                <a:spcBef>
                  <a:spcPts val="0"/>
                </a:spcBef>
                <a:buClr>
                  <a:schemeClr val="tx1"/>
                </a:buClr>
                <a:buSzPct val="100000"/>
                <a:buFont typeface="+mj-lt"/>
                <a:buAutoNum type="arabicPeriod" startAt="5"/>
              </a:pPr>
              <a:r>
                <a:rPr lang="en-US" sz="2200" dirty="0">
                  <a:solidFill>
                    <a:srgbClr val="0070C0"/>
                  </a:solidFill>
                </a:rPr>
                <a:t>RA/RM that you propose </a:t>
              </a:r>
            </a:p>
            <a:p>
              <a:pPr marL="801687" indent="-342900">
                <a:lnSpc>
                  <a:spcPct val="95000"/>
                </a:lnSpc>
                <a:spcBef>
                  <a:spcPts val="400"/>
                </a:spcBef>
                <a:buClr>
                  <a:schemeClr val="tx1"/>
                </a:buClr>
                <a:buSzPct val="100000"/>
                <a:buFont typeface="Wingdings" pitchFamily="2" charset="2"/>
                <a:buChar char="§"/>
              </a:pPr>
              <a:r>
                <a:rPr lang="en-US" sz="2000" dirty="0"/>
                <a:t>Experience with students with disabilities at your center</a:t>
              </a:r>
            </a:p>
            <a:p>
              <a:pPr marL="801687" indent="-342900">
                <a:lnSpc>
                  <a:spcPct val="95000"/>
                </a:lnSpc>
                <a:spcBef>
                  <a:spcPts val="400"/>
                </a:spcBef>
                <a:buClr>
                  <a:schemeClr val="tx1"/>
                </a:buClr>
                <a:buSzPct val="100000"/>
                <a:buFont typeface="Wingdings" pitchFamily="2" charset="2"/>
                <a:buChar char="§"/>
              </a:pPr>
              <a:r>
                <a:rPr lang="en-US" sz="2000" dirty="0"/>
                <a:t>Research on the JC Disability website or the Job Accommodation Network (JAN) at </a:t>
              </a:r>
              <a:r>
                <a:rPr lang="en-US" sz="2000" dirty="0">
                  <a:hlinkClick r:id="rId3"/>
                </a:rPr>
                <a:t>https://askjan.org/</a:t>
              </a:r>
              <a:endParaRPr lang="en-US" sz="2000" dirty="0"/>
            </a:p>
          </p:txBody>
        </p:sp>
        <p:sp>
          <p:nvSpPr>
            <p:cNvPr id="11" name="TextBox 10">
              <a:extLst>
                <a:ext uri="{FF2B5EF4-FFF2-40B4-BE49-F238E27FC236}">
                  <a16:creationId xmlns:a16="http://schemas.microsoft.com/office/drawing/2014/main" id="{1178F58B-D06A-B155-CEB8-E0AB81D447DC}"/>
                </a:ext>
              </a:extLst>
            </p:cNvPr>
            <p:cNvSpPr txBox="1"/>
            <p:nvPr/>
          </p:nvSpPr>
          <p:spPr>
            <a:xfrm>
              <a:off x="5722574" y="5774332"/>
              <a:ext cx="6795257" cy="646331"/>
            </a:xfrm>
            <a:prstGeom prst="rect">
              <a:avLst/>
            </a:prstGeom>
            <a:noFill/>
          </p:spPr>
          <p:txBody>
            <a:bodyPr wrap="square">
              <a:spAutoFit/>
            </a:bodyPr>
            <a:lstStyle/>
            <a:p>
              <a:pPr marL="300038" indent="-285750">
                <a:lnSpc>
                  <a:spcPct val="90000"/>
                </a:lnSpc>
                <a:buClr>
                  <a:schemeClr val="tx1"/>
                </a:buClr>
                <a:buSzPct val="100000"/>
                <a:buFont typeface="Wingdings" pitchFamily="2" charset="2"/>
                <a:buChar char="§"/>
              </a:pPr>
              <a:r>
                <a:rPr lang="en-US" sz="2000" b="1" dirty="0">
                  <a:solidFill>
                    <a:schemeClr val="tx2"/>
                  </a:solidFill>
                </a:rPr>
                <a:t>Consult with your Regional Disability Coordinator (RDIC)</a:t>
              </a:r>
            </a:p>
          </p:txBody>
        </p:sp>
      </p:grpSp>
    </p:spTree>
    <p:extLst>
      <p:ext uri="{BB962C8B-B14F-4D97-AF65-F5344CB8AC3E}">
        <p14:creationId xmlns:p14="http://schemas.microsoft.com/office/powerpoint/2010/main" val="551625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12"/>
          </p:nvPr>
        </p:nvSpPr>
        <p:spPr>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49</a:t>
            </a:fld>
            <a:endParaRPr lang="en-US" dirty="0">
              <a:solidFill>
                <a:schemeClr val="tx1"/>
              </a:solidFill>
            </a:endParaRPr>
          </a:p>
        </p:txBody>
      </p:sp>
      <p:sp>
        <p:nvSpPr>
          <p:cNvPr id="4" name="Title 1">
            <a:extLst>
              <a:ext uri="{FF2B5EF4-FFF2-40B4-BE49-F238E27FC236}">
                <a16:creationId xmlns:a16="http://schemas.microsoft.com/office/drawing/2014/main" id="{56150A04-CAD2-745F-5C82-1BD87276528C}"/>
              </a:ext>
            </a:extLst>
          </p:cNvPr>
          <p:cNvSpPr>
            <a:spLocks noGrp="1"/>
          </p:cNvSpPr>
          <p:nvPr>
            <p:ph type="title" idx="4294967295"/>
          </p:nvPr>
        </p:nvSpPr>
        <p:spPr>
          <a:xfrm>
            <a:off x="814144" y="614226"/>
            <a:ext cx="10348913" cy="724952"/>
          </a:xfrm>
          <a:noFill/>
        </p:spPr>
        <p:txBody>
          <a:bodyPr anchor="ctr">
            <a:noAutofit/>
          </a:bodyPr>
          <a:lstStyle/>
          <a:p>
            <a:pPr algn="ctr"/>
            <a:r>
              <a:rPr lang="en-US" sz="3600" b="0" dirty="0">
                <a:solidFill>
                  <a:schemeClr val="accent1">
                    <a:lumMod val="50000"/>
                  </a:schemeClr>
                </a:solidFill>
              </a:rPr>
              <a:t>Completing the DAP Table</a:t>
            </a:r>
          </a:p>
        </p:txBody>
      </p:sp>
      <p:grpSp>
        <p:nvGrpSpPr>
          <p:cNvPr id="25" name="Group 24">
            <a:extLst>
              <a:ext uri="{FF2B5EF4-FFF2-40B4-BE49-F238E27FC236}">
                <a16:creationId xmlns:a16="http://schemas.microsoft.com/office/drawing/2014/main" id="{3120AF9D-B49C-19D0-6EC3-41850E0928E9}"/>
              </a:ext>
            </a:extLst>
          </p:cNvPr>
          <p:cNvGrpSpPr/>
          <p:nvPr/>
        </p:nvGrpSpPr>
        <p:grpSpPr>
          <a:xfrm>
            <a:off x="1737396" y="1394622"/>
            <a:ext cx="8659756" cy="2336196"/>
            <a:chOff x="5268347" y="-286912"/>
            <a:chExt cx="6383036" cy="1439006"/>
          </a:xfrm>
        </p:grpSpPr>
        <p:pic>
          <p:nvPicPr>
            <p:cNvPr id="28" name="Picture 27" descr="Table&#10;&#10;Description automatically generated with low confidence">
              <a:extLst>
                <a:ext uri="{FF2B5EF4-FFF2-40B4-BE49-F238E27FC236}">
                  <a16:creationId xmlns:a16="http://schemas.microsoft.com/office/drawing/2014/main" id="{1C5FAC48-8124-8E95-7615-75FCDA4832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8347" y="-286912"/>
              <a:ext cx="6383036" cy="1439006"/>
            </a:xfrm>
            <a:prstGeom prst="rect">
              <a:avLst/>
            </a:prstGeom>
          </p:spPr>
        </p:pic>
        <p:sp>
          <p:nvSpPr>
            <p:cNvPr id="29" name="Rectangle 28">
              <a:extLst>
                <a:ext uri="{FF2B5EF4-FFF2-40B4-BE49-F238E27FC236}">
                  <a16:creationId xmlns:a16="http://schemas.microsoft.com/office/drawing/2014/main" id="{0481D6E0-B85A-C9DA-A2D5-7E72092569C9}"/>
                </a:ext>
              </a:extLst>
            </p:cNvPr>
            <p:cNvSpPr/>
            <p:nvPr/>
          </p:nvSpPr>
          <p:spPr>
            <a:xfrm>
              <a:off x="5308000" y="-90493"/>
              <a:ext cx="287623" cy="538648"/>
            </a:xfrm>
            <a:prstGeom prst="rect">
              <a:avLst/>
            </a:prstGeom>
            <a:no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9604199B-D324-0171-78F1-31ABEFA1A603}"/>
                </a:ext>
              </a:extLst>
            </p:cNvPr>
            <p:cNvSpPr/>
            <p:nvPr/>
          </p:nvSpPr>
          <p:spPr>
            <a:xfrm>
              <a:off x="10122159" y="-236848"/>
              <a:ext cx="1466753" cy="1351764"/>
            </a:xfrm>
            <a:prstGeom prst="rect">
              <a:avLst/>
            </a:prstGeom>
            <a:no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1" name="Text Box 118">
              <a:extLst>
                <a:ext uri="{FF2B5EF4-FFF2-40B4-BE49-F238E27FC236}">
                  <a16:creationId xmlns:a16="http://schemas.microsoft.com/office/drawing/2014/main" id="{D0A6B644-EDA8-8759-E7B3-2FD568322B80}"/>
                </a:ext>
              </a:extLst>
            </p:cNvPr>
            <p:cNvSpPr txBox="1"/>
            <p:nvPr/>
          </p:nvSpPr>
          <p:spPr>
            <a:xfrm>
              <a:off x="5579967" y="732875"/>
              <a:ext cx="4451224" cy="306564"/>
            </a:xfrm>
            <a:prstGeom prst="rect">
              <a:avLst/>
            </a:prstGeom>
            <a:solidFill>
              <a:schemeClr val="accent4">
                <a:lumMod val="75000"/>
                <a:alpha val="90404"/>
              </a:schemeClr>
            </a:solidFill>
            <a:ln w="22225">
              <a:solidFill>
                <a:schemeClr val="accent4">
                  <a:lumMod val="50000"/>
                </a:schemeClr>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rPr>
                <a:t>Add other suggestions for this functional limitation here.</a:t>
              </a:r>
            </a:p>
          </p:txBody>
        </p:sp>
      </p:grpSp>
      <p:grpSp>
        <p:nvGrpSpPr>
          <p:cNvPr id="10" name="Group 9">
            <a:extLst>
              <a:ext uri="{FF2B5EF4-FFF2-40B4-BE49-F238E27FC236}">
                <a16:creationId xmlns:a16="http://schemas.microsoft.com/office/drawing/2014/main" id="{B24CD2B0-5C6D-62A4-69D4-B62CB10E7A72}"/>
              </a:ext>
            </a:extLst>
          </p:cNvPr>
          <p:cNvGrpSpPr/>
          <p:nvPr/>
        </p:nvGrpSpPr>
        <p:grpSpPr>
          <a:xfrm>
            <a:off x="994935" y="3901530"/>
            <a:ext cx="10226032" cy="2136665"/>
            <a:chOff x="1108051" y="3983185"/>
            <a:chExt cx="10226032" cy="2136665"/>
          </a:xfrm>
        </p:grpSpPr>
        <p:grpSp>
          <p:nvGrpSpPr>
            <p:cNvPr id="11" name="Group 10">
              <a:extLst>
                <a:ext uri="{FF2B5EF4-FFF2-40B4-BE49-F238E27FC236}">
                  <a16:creationId xmlns:a16="http://schemas.microsoft.com/office/drawing/2014/main" id="{5CB621D1-38F7-47B4-A6FF-A0A177D91DC6}"/>
                </a:ext>
              </a:extLst>
            </p:cNvPr>
            <p:cNvGrpSpPr/>
            <p:nvPr/>
          </p:nvGrpSpPr>
          <p:grpSpPr>
            <a:xfrm>
              <a:off x="1108051" y="3995762"/>
              <a:ext cx="4983480" cy="2124088"/>
              <a:chOff x="1647177" y="4019043"/>
              <a:chExt cx="4983480" cy="2124088"/>
            </a:xfrm>
          </p:grpSpPr>
          <p:sp>
            <p:nvSpPr>
              <p:cNvPr id="2" name="Rectangle 1">
                <a:extLst>
                  <a:ext uri="{FF2B5EF4-FFF2-40B4-BE49-F238E27FC236}">
                    <a16:creationId xmlns:a16="http://schemas.microsoft.com/office/drawing/2014/main" id="{00056836-1B87-7084-4BD1-6937A6ABE0FB}"/>
                  </a:ext>
                </a:extLst>
              </p:cNvPr>
              <p:cNvSpPr/>
              <p:nvPr/>
            </p:nvSpPr>
            <p:spPr>
              <a:xfrm>
                <a:off x="1647177" y="4099332"/>
                <a:ext cx="4983480" cy="2043799"/>
              </a:xfrm>
              <a:prstGeom prst="rect">
                <a:avLst/>
              </a:prstGeom>
              <a:no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5000"/>
                  </a:lnSpc>
                  <a:spcAft>
                    <a:spcPts val="200"/>
                  </a:spcAft>
                  <a:buClrTx/>
                  <a:buSzTx/>
                  <a:buFontTx/>
                  <a:buNone/>
                  <a:tabLst/>
                  <a:defRPr/>
                </a:pPr>
                <a:endParaRPr lang="en-US" dirty="0">
                  <a:ea typeface="Times New Roman" panose="02020603050405020304" pitchFamily="18" charset="0"/>
                </a:endParaRPr>
              </a:p>
              <a:p>
                <a:pPr marL="0" marR="0" lvl="0" indent="0" defTabSz="914400" eaLnBrk="1" fontAlgn="auto" latinLnBrk="0" hangingPunct="1">
                  <a:lnSpc>
                    <a:spcPct val="105000"/>
                  </a:lnSpc>
                  <a:spcAft>
                    <a:spcPts val="200"/>
                  </a:spcAft>
                  <a:buClrTx/>
                  <a:buSzTx/>
                  <a:buFontTx/>
                  <a:buNone/>
                  <a:tabLst/>
                  <a:defRPr/>
                </a:pPr>
                <a:r>
                  <a:rPr lang="en-US" dirty="0">
                    <a:ea typeface="Times New Roman" panose="02020603050405020304" pitchFamily="18" charset="0"/>
                  </a:rPr>
                  <a:t>For each functional limitation checked in Question 2, you</a:t>
                </a:r>
                <a:r>
                  <a:rPr lang="en-US" b="1" dirty="0">
                    <a:solidFill>
                      <a:srgbClr val="0070C0"/>
                    </a:solidFill>
                    <a:ea typeface="Times New Roman" panose="02020603050405020304" pitchFamily="18" charset="0"/>
                  </a:rPr>
                  <a:t> </a:t>
                </a:r>
                <a:r>
                  <a:rPr lang="en-US" b="1" u="sng" dirty="0">
                    <a:solidFill>
                      <a:srgbClr val="0070C0"/>
                    </a:solidFill>
                    <a:ea typeface="Times New Roman" panose="02020603050405020304" pitchFamily="18" charset="0"/>
                  </a:rPr>
                  <a:t>identify</a:t>
                </a:r>
                <a:r>
                  <a:rPr lang="en-US" b="1" dirty="0">
                    <a:solidFill>
                      <a:srgbClr val="0070C0"/>
                    </a:solidFill>
                    <a:ea typeface="Times New Roman" panose="02020603050405020304" pitchFamily="18" charset="0"/>
                  </a:rPr>
                  <a:t> </a:t>
                </a:r>
                <a:r>
                  <a:rPr lang="en-US" dirty="0">
                    <a:ea typeface="Times New Roman" panose="02020603050405020304" pitchFamily="18" charset="0"/>
                  </a:rPr>
                  <a:t>the RA/RM/AAS to be discussed by </a:t>
                </a:r>
                <a:r>
                  <a:rPr lang="en-US" dirty="0">
                    <a:solidFill>
                      <a:srgbClr val="C00000"/>
                    </a:solidFill>
                    <a:ea typeface="Times New Roman" panose="02020603050405020304" pitchFamily="18" charset="0"/>
                  </a:rPr>
                  <a:t>c</a:t>
                </a:r>
                <a:r>
                  <a:rPr lang="en-US" dirty="0">
                    <a:solidFill>
                      <a:srgbClr val="C00000"/>
                    </a:solidFill>
                    <a:effectLst/>
                    <a:ea typeface="Times New Roman" panose="02020603050405020304" pitchFamily="18" charset="0"/>
                  </a:rPr>
                  <a:t>hecking the box(es)</a:t>
                </a:r>
                <a:r>
                  <a:rPr lang="en-US" dirty="0">
                    <a:solidFill>
                      <a:srgbClr val="FF0000"/>
                    </a:solidFill>
                    <a:effectLst/>
                    <a:ea typeface="Times New Roman" panose="02020603050405020304" pitchFamily="18" charset="0"/>
                  </a:rPr>
                  <a:t> </a:t>
                </a:r>
                <a:r>
                  <a:rPr lang="en-US" dirty="0">
                    <a:effectLst/>
                    <a:ea typeface="Times New Roman" panose="02020603050405020304" pitchFamily="18" charset="0"/>
                  </a:rPr>
                  <a:t>in the first column of the left of the table </a:t>
                </a:r>
                <a:r>
                  <a:rPr lang="en-US" dirty="0">
                    <a:solidFill>
                      <a:srgbClr val="C00000"/>
                    </a:solidFill>
                    <a:effectLst/>
                    <a:ea typeface="Times New Roman" panose="02020603050405020304" pitchFamily="18" charset="0"/>
                  </a:rPr>
                  <a:t>and/or adding suggestions in the Other section</a:t>
                </a:r>
                <a:r>
                  <a:rPr kumimoji="0" lang="en-US" b="1" i="0" u="none" strike="noStrike" kern="0" cap="none" spc="0" normalizeH="0" baseline="0" noProof="0" dirty="0">
                    <a:ln>
                      <a:noFill/>
                    </a:ln>
                    <a:solidFill>
                      <a:srgbClr val="C00000"/>
                    </a:solidFill>
                    <a:effectLst/>
                    <a:uLnTx/>
                    <a:uFillTx/>
                    <a:ea typeface="Times New Roman" panose="02020603050405020304" pitchFamily="18" charset="0"/>
                    <a:cs typeface="+mn-cs"/>
                  </a:rPr>
                  <a:t>. </a:t>
                </a:r>
              </a:p>
            </p:txBody>
          </p:sp>
          <p:sp>
            <p:nvSpPr>
              <p:cNvPr id="7" name="Rectangle 6">
                <a:extLst>
                  <a:ext uri="{FF2B5EF4-FFF2-40B4-BE49-F238E27FC236}">
                    <a16:creationId xmlns:a16="http://schemas.microsoft.com/office/drawing/2014/main" id="{75683B8D-029E-6A81-B3B0-E8E9F4A0DDC2}"/>
                  </a:ext>
                </a:extLst>
              </p:cNvPr>
              <p:cNvSpPr/>
              <p:nvPr/>
            </p:nvSpPr>
            <p:spPr>
              <a:xfrm>
                <a:off x="1647177" y="4019043"/>
                <a:ext cx="4983480" cy="386370"/>
              </a:xfrm>
              <a:prstGeom prst="rect">
                <a:avLst/>
              </a:prstGeom>
              <a:solidFill>
                <a:schemeClr val="accent1">
                  <a:lumMod val="75000"/>
                  <a:alpha val="79673"/>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1</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nvGrpSpPr>
            <p:cNvPr id="12" name="Group 11">
              <a:extLst>
                <a:ext uri="{FF2B5EF4-FFF2-40B4-BE49-F238E27FC236}">
                  <a16:creationId xmlns:a16="http://schemas.microsoft.com/office/drawing/2014/main" id="{FC042741-A83D-FE5C-8ADA-7F83307F91F7}"/>
                </a:ext>
              </a:extLst>
            </p:cNvPr>
            <p:cNvGrpSpPr/>
            <p:nvPr/>
          </p:nvGrpSpPr>
          <p:grpSpPr>
            <a:xfrm>
              <a:off x="6350603" y="3983185"/>
              <a:ext cx="4983480" cy="2136665"/>
              <a:chOff x="6494035" y="4019043"/>
              <a:chExt cx="4983480" cy="2136665"/>
            </a:xfrm>
          </p:grpSpPr>
          <p:sp>
            <p:nvSpPr>
              <p:cNvPr id="8" name="Rectangle 7">
                <a:extLst>
                  <a:ext uri="{FF2B5EF4-FFF2-40B4-BE49-F238E27FC236}">
                    <a16:creationId xmlns:a16="http://schemas.microsoft.com/office/drawing/2014/main" id="{C39908C2-DEF3-0E8C-9F37-B287562115EA}"/>
                  </a:ext>
                </a:extLst>
              </p:cNvPr>
              <p:cNvSpPr/>
              <p:nvPr/>
            </p:nvSpPr>
            <p:spPr>
              <a:xfrm>
                <a:off x="6494035" y="4148361"/>
                <a:ext cx="4983480" cy="2007347"/>
              </a:xfrm>
              <a:prstGeom prst="rect">
                <a:avLst/>
              </a:prstGeom>
              <a:noFill/>
              <a:ln w="19050" cap="flat" cmpd="sng" algn="ctr">
                <a:solidFill>
                  <a:schemeClr val="accent1">
                    <a:lumMod val="75000"/>
                  </a:schemeClr>
                </a:solidFill>
                <a:prstDash val="solid"/>
                <a:miter lim="800000"/>
              </a:ln>
              <a:effectLst/>
            </p:spPr>
            <p:txBody>
              <a:bodyPr rot="0" spcFirstLastPara="0" vert="horz" wrap="square" lIns="91440" tIns="45720" rIns="91440" bIns="0" numCol="1" spcCol="0" rtlCol="0" fromWordArt="0" anchor="ctr" anchorCtr="0" forceAA="0" compatLnSpc="1">
                <a:prstTxWarp prst="textNoShape">
                  <a:avLst/>
                </a:prstTxWarp>
                <a:noAutofit/>
              </a:bodyPr>
              <a:lstStyle/>
              <a:p>
                <a:pPr marL="69850">
                  <a:lnSpc>
                    <a:spcPct val="105000"/>
                  </a:lnSpc>
                  <a:spcAft>
                    <a:spcPts val="100"/>
                  </a:spcAft>
                </a:pPr>
                <a:endParaRPr kumimoji="0" lang="en-US" i="0" u="none" strike="noStrike" kern="0" cap="none" spc="0" normalizeH="0" baseline="0" noProof="0" dirty="0">
                  <a:ln>
                    <a:noFill/>
                  </a:ln>
                  <a:effectLst/>
                  <a:uLnTx/>
                  <a:uFillTx/>
                  <a:ea typeface="Times New Roman" panose="02020603050405020304" pitchFamily="18" charset="0"/>
                  <a:cs typeface="Calibri" panose="020F0502020204030204" pitchFamily="34" charset="0"/>
                </a:endParaRPr>
              </a:p>
              <a:p>
                <a:pPr marL="69850">
                  <a:lnSpc>
                    <a:spcPct val="105000"/>
                  </a:lnSpc>
                  <a:spcAft>
                    <a:spcPts val="100"/>
                  </a:spcAft>
                </a:pPr>
                <a:r>
                  <a:rPr kumimoji="0" lang="en-US" b="1" i="0" u="sng"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Discuss</a:t>
                </a:r>
                <a:r>
                  <a:rPr kumimoji="0" lang="en-US" b="1" i="0"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 </a:t>
                </a:r>
                <a:r>
                  <a:rPr kumimoji="0" lang="en-US"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the RA/RM/AAS, then </a:t>
                </a:r>
                <a:r>
                  <a:rPr kumimoji="0" lang="en-US" b="1" i="0" u="sng" strike="noStrike" kern="0" cap="none" spc="0" normalizeH="0" baseline="0" noProof="0" dirty="0">
                    <a:ln>
                      <a:noFill/>
                    </a:ln>
                    <a:solidFill>
                      <a:srgbClr val="0070C0"/>
                    </a:solidFill>
                    <a:effectLst/>
                    <a:uLnTx/>
                    <a:uFillTx/>
                    <a:ea typeface="Times New Roman" panose="02020603050405020304" pitchFamily="18" charset="0"/>
                    <a:cs typeface="Calibri" panose="020F0502020204030204" pitchFamily="34" charset="0"/>
                  </a:rPr>
                  <a:t>document</a:t>
                </a:r>
                <a:r>
                  <a:rPr kumimoji="0" lang="en-US" b="1" i="0" u="none" strike="noStrike" kern="0" cap="none" spc="0" normalizeH="0" baseline="0" noProof="0" dirty="0">
                    <a:ln>
                      <a:noFill/>
                    </a:ln>
                    <a:solidFill>
                      <a:schemeClr val="accent4">
                        <a:lumMod val="75000"/>
                      </a:schemeClr>
                    </a:solidFill>
                    <a:effectLst/>
                    <a:uLnTx/>
                    <a:uFillTx/>
                    <a:ea typeface="Times New Roman" panose="02020603050405020304" pitchFamily="18" charset="0"/>
                    <a:cs typeface="Calibri" panose="020F0502020204030204" pitchFamily="34" charset="0"/>
                  </a:rPr>
                  <a:t> </a:t>
                </a:r>
                <a:r>
                  <a:rPr kumimoji="0" lang="en-US" b="0" i="0" u="none" strike="noStrike" kern="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whether the applicant accepted or declined each of the offered supports is done </a:t>
                </a:r>
                <a:r>
                  <a:rPr lang="en-US" dirty="0">
                    <a:solidFill>
                      <a:srgbClr val="C00000"/>
                    </a:solidFill>
                    <a:effectLst/>
                    <a:ea typeface="Times New Roman" panose="02020603050405020304" pitchFamily="18" charset="0"/>
                    <a:cs typeface="Calibri" panose="020F0502020204030204" pitchFamily="34" charset="0"/>
                  </a:rPr>
                  <a:t>by checking either “Accepts” or “Declines” </a:t>
                </a:r>
                <a:r>
                  <a:rPr lang="en-US" dirty="0">
                    <a:effectLst/>
                    <a:ea typeface="Times New Roman" panose="02020603050405020304" pitchFamily="18" charset="0"/>
                    <a:cs typeface="Calibri" panose="020F0502020204030204" pitchFamily="34" charset="0"/>
                  </a:rPr>
                  <a:t>in the columns on the right side of the table.</a:t>
                </a:r>
                <a:endParaRPr lang="en-US" dirty="0">
                  <a:effectLst/>
                  <a:ea typeface="Times New Roman" panose="02020603050405020304" pitchFamily="18" charset="0"/>
                </a:endParaRPr>
              </a:p>
            </p:txBody>
          </p:sp>
          <p:sp>
            <p:nvSpPr>
              <p:cNvPr id="9" name="Rectangle 8">
                <a:extLst>
                  <a:ext uri="{FF2B5EF4-FFF2-40B4-BE49-F238E27FC236}">
                    <a16:creationId xmlns:a16="http://schemas.microsoft.com/office/drawing/2014/main" id="{04EE8FF7-283D-25FC-3500-EC874925AC99}"/>
                  </a:ext>
                </a:extLst>
              </p:cNvPr>
              <p:cNvSpPr/>
              <p:nvPr/>
            </p:nvSpPr>
            <p:spPr>
              <a:xfrm>
                <a:off x="6494035" y="4019043"/>
                <a:ext cx="4983480" cy="384048"/>
              </a:xfrm>
              <a:prstGeom prst="rect">
                <a:avLst/>
              </a:prstGeom>
              <a:solidFill>
                <a:schemeClr val="accent1">
                  <a:lumMod val="75000"/>
                  <a:alpha val="80040"/>
                </a:schemeClr>
              </a:solidFill>
              <a:ln w="19050" cap="flat" cmpd="sng" algn="ctr">
                <a:solidFill>
                  <a:schemeClr val="accent1">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5000"/>
                  </a:lnSpc>
                  <a:spcBef>
                    <a:spcPts val="0"/>
                  </a:spcBef>
                  <a:spcAft>
                    <a:spcPts val="200"/>
                  </a:spcAft>
                  <a:buClrTx/>
                  <a:buSzTx/>
                  <a:buFontTx/>
                  <a:buNone/>
                  <a:tabLst/>
                  <a:defRPr/>
                </a:pPr>
                <a:r>
                  <a:rPr kumimoji="0" lang="en-US" sz="2300" b="1" i="0" u="none" strike="noStrike" kern="0" cap="none" spc="0" normalizeH="0" baseline="0" noProof="0" dirty="0">
                    <a:ln>
                      <a:noFill/>
                    </a:ln>
                    <a:solidFill>
                      <a:schemeClr val="bg1"/>
                    </a:solidFill>
                    <a:effectLst/>
                    <a:uLnTx/>
                    <a:uFillTx/>
                    <a:ea typeface="Times New Roman" panose="02020603050405020304" pitchFamily="18" charset="0"/>
                    <a:cs typeface="+mn-cs"/>
                  </a:rPr>
                  <a:t>Step 2</a:t>
                </a:r>
                <a:endParaRPr kumimoji="0" lang="en-US" sz="2300" b="0" i="0" u="none" strike="noStrike" kern="0" cap="none" spc="0" normalizeH="0" baseline="0" noProof="0" dirty="0">
                  <a:ln>
                    <a:noFill/>
                  </a:ln>
                  <a:solidFill>
                    <a:schemeClr val="bg1"/>
                  </a:solidFill>
                  <a:effectLst/>
                  <a:uLnTx/>
                  <a:uFillTx/>
                  <a:ea typeface="Times New Roman" panose="02020603050405020304" pitchFamily="18" charset="0"/>
                  <a:cs typeface="+mn-cs"/>
                </a:endParaRPr>
              </a:p>
            </p:txBody>
          </p:sp>
        </p:grpSp>
      </p:grpSp>
      <p:sp>
        <p:nvSpPr>
          <p:cNvPr id="20" name="Right Arrow 19">
            <a:extLst>
              <a:ext uri="{FF2B5EF4-FFF2-40B4-BE49-F238E27FC236}">
                <a16:creationId xmlns:a16="http://schemas.microsoft.com/office/drawing/2014/main" id="{1ADA039C-3159-E707-4DEB-E97F9E1642FD}"/>
              </a:ext>
            </a:extLst>
          </p:cNvPr>
          <p:cNvSpPr>
            <a:spLocks noChangeAspect="1"/>
          </p:cNvSpPr>
          <p:nvPr/>
        </p:nvSpPr>
        <p:spPr>
          <a:xfrm flipH="1">
            <a:off x="10421383" y="2257037"/>
            <a:ext cx="731520" cy="313509"/>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Right Arrow 18">
            <a:extLst>
              <a:ext uri="{FF2B5EF4-FFF2-40B4-BE49-F238E27FC236}">
                <a16:creationId xmlns:a16="http://schemas.microsoft.com/office/drawing/2014/main" id="{E8F3F86D-62AB-B6E3-4467-9D511FD97B3B}"/>
              </a:ext>
            </a:extLst>
          </p:cNvPr>
          <p:cNvSpPr>
            <a:spLocks noChangeAspect="1"/>
          </p:cNvSpPr>
          <p:nvPr/>
        </p:nvSpPr>
        <p:spPr>
          <a:xfrm rot="19281328">
            <a:off x="1196508" y="2045076"/>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Right Arrow 20">
            <a:extLst>
              <a:ext uri="{FF2B5EF4-FFF2-40B4-BE49-F238E27FC236}">
                <a16:creationId xmlns:a16="http://schemas.microsoft.com/office/drawing/2014/main" id="{390C1544-09E9-4134-00E6-6D9D32EE6832}"/>
              </a:ext>
            </a:extLst>
          </p:cNvPr>
          <p:cNvSpPr>
            <a:spLocks noChangeAspect="1"/>
          </p:cNvSpPr>
          <p:nvPr/>
        </p:nvSpPr>
        <p:spPr>
          <a:xfrm rot="1554604">
            <a:off x="1262086" y="2924665"/>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23" name="Picture 22">
            <a:extLst>
              <a:ext uri="{FF2B5EF4-FFF2-40B4-BE49-F238E27FC236}">
                <a16:creationId xmlns:a16="http://schemas.microsoft.com/office/drawing/2014/main" id="{7A195509-488B-DA0A-C860-898B4F516FAF}"/>
              </a:ext>
            </a:extLst>
          </p:cNvPr>
          <p:cNvPicPr>
            <a:picLocks noChangeAspect="1"/>
          </p:cNvPicPr>
          <p:nvPr/>
        </p:nvPicPr>
        <p:blipFill>
          <a:blip r:embed="rId4"/>
          <a:stretch>
            <a:fillRect/>
          </a:stretch>
        </p:blipFill>
        <p:spPr>
          <a:xfrm>
            <a:off x="10524095" y="1738233"/>
            <a:ext cx="548640" cy="548640"/>
          </a:xfrm>
          <a:prstGeom prst="rect">
            <a:avLst/>
          </a:prstGeom>
        </p:spPr>
      </p:pic>
      <p:pic>
        <p:nvPicPr>
          <p:cNvPr id="24" name="Picture 23">
            <a:extLst>
              <a:ext uri="{FF2B5EF4-FFF2-40B4-BE49-F238E27FC236}">
                <a16:creationId xmlns:a16="http://schemas.microsoft.com/office/drawing/2014/main" id="{47E3B26B-F320-7C3F-152E-E2EDA39904DB}"/>
              </a:ext>
            </a:extLst>
          </p:cNvPr>
          <p:cNvPicPr>
            <a:picLocks/>
          </p:cNvPicPr>
          <p:nvPr/>
        </p:nvPicPr>
        <p:blipFill>
          <a:blip r:embed="rId5"/>
          <a:stretch>
            <a:fillRect/>
          </a:stretch>
        </p:blipFill>
        <p:spPr>
          <a:xfrm>
            <a:off x="764349" y="2421846"/>
            <a:ext cx="548640" cy="548640"/>
          </a:xfrm>
          <a:prstGeom prst="rect">
            <a:avLst/>
          </a:prstGeom>
          <a:noFill/>
        </p:spPr>
      </p:pic>
    </p:spTree>
    <p:extLst>
      <p:ext uri="{BB962C8B-B14F-4D97-AF65-F5344CB8AC3E}">
        <p14:creationId xmlns:p14="http://schemas.microsoft.com/office/powerpoint/2010/main" val="4006762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944574D3-235E-E0A2-F57C-944A4FA29561}"/>
              </a:ext>
            </a:extLst>
          </p:cNvPr>
          <p:cNvPicPr>
            <a:picLocks noChangeAspect="1"/>
          </p:cNvPicPr>
          <p:nvPr/>
        </p:nvPicPr>
        <p:blipFill rotWithShape="1">
          <a:blip r:embed="rId3">
            <a:alphaModFix amt="20000"/>
          </a:blip>
          <a:srcRect l="24936" r="15730" b="-2"/>
          <a:stretch/>
        </p:blipFill>
        <p:spPr>
          <a:xfrm>
            <a:off x="6095998" y="-663"/>
            <a:ext cx="6096002" cy="6858000"/>
          </a:xfrm>
          <a:prstGeom prst="rect">
            <a:avLst/>
          </a:prstGeom>
        </p:spPr>
      </p:pic>
      <p:sp>
        <p:nvSpPr>
          <p:cNvPr id="34" name="Oval 33">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4">
            <a:alphaModFix amt="20000"/>
          </a:blip>
          <a:srcRect l="11657" r="29009" b="-2"/>
          <a:stretch/>
        </p:blipFill>
        <p:spPr>
          <a:xfrm>
            <a:off x="6095998" y="-663"/>
            <a:ext cx="6096002" cy="685800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524000" y="1122363"/>
            <a:ext cx="9144000" cy="2387600"/>
          </a:xfrm>
        </p:spPr>
        <p:txBody>
          <a:bodyPr>
            <a:normAutofit/>
          </a:bodyPr>
          <a:lstStyle/>
          <a:p>
            <a:r>
              <a:rPr lang="en-US" b="1" dirty="0">
                <a:solidFill>
                  <a:srgbClr val="FFFFFF"/>
                </a:solidFill>
              </a:rPr>
              <a:t>AFR Outcomes</a:t>
            </a: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1524000" y="3602038"/>
            <a:ext cx="9144000" cy="1655762"/>
          </a:xfrm>
        </p:spPr>
        <p:txBody>
          <a:bodyPr>
            <a:normAutofit/>
          </a:bodyPr>
          <a:lstStyle/>
          <a:p>
            <a:r>
              <a:rPr lang="en-US" b="1" dirty="0">
                <a:solidFill>
                  <a:schemeClr val="tx2">
                    <a:lumMod val="90000"/>
                    <a:lumOff val="10000"/>
                  </a:schemeClr>
                </a:solidFill>
              </a:rPr>
              <a:t>What are the possible outcomes after a young person applies to Job Corps?</a:t>
            </a:r>
          </a:p>
        </p:txBody>
      </p:sp>
    </p:spTree>
    <p:extLst>
      <p:ext uri="{BB962C8B-B14F-4D97-AF65-F5344CB8AC3E}">
        <p14:creationId xmlns:p14="http://schemas.microsoft.com/office/powerpoint/2010/main" val="2577583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DB56-A651-FCC6-79A3-43EEB7ACFD7F}"/>
              </a:ext>
            </a:extLst>
          </p:cNvPr>
          <p:cNvSpPr txBox="1">
            <a:spLocks/>
          </p:cNvSpPr>
          <p:nvPr/>
        </p:nvSpPr>
        <p:spPr>
          <a:xfrm>
            <a:off x="921543" y="506311"/>
            <a:ext cx="10348913" cy="724952"/>
          </a:xfrm>
          <a:prstGeom prst="rect">
            <a:avLst/>
          </a:prstGeom>
          <a:noFill/>
        </p:spPr>
        <p:txBody>
          <a:bodyPr vert="horz" lIns="91440" tIns="45720" rIns="91440" bIns="45720" rtlCol="0" anchor="ctr">
            <a:noAutofit/>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gn="ctr"/>
            <a:r>
              <a:rPr lang="en-US" sz="3600" dirty="0">
                <a:solidFill>
                  <a:schemeClr val="accent1">
                    <a:lumMod val="50000"/>
                  </a:schemeClr>
                </a:solidFill>
              </a:rPr>
              <a:t>Consideration of Alternate Accommodations</a:t>
            </a:r>
          </a:p>
        </p:txBody>
      </p:sp>
      <p:graphicFrame>
        <p:nvGraphicFramePr>
          <p:cNvPr id="3" name="Table 2">
            <a:extLst>
              <a:ext uri="{FF2B5EF4-FFF2-40B4-BE49-F238E27FC236}">
                <a16:creationId xmlns:a16="http://schemas.microsoft.com/office/drawing/2014/main" id="{8FB30290-8156-9E08-AC73-D49CAF71E723}"/>
              </a:ext>
            </a:extLst>
          </p:cNvPr>
          <p:cNvGraphicFramePr>
            <a:graphicFrameLocks noGrp="1"/>
          </p:cNvGraphicFramePr>
          <p:nvPr>
            <p:extLst>
              <p:ext uri="{D42A27DB-BD31-4B8C-83A1-F6EECF244321}">
                <p14:modId xmlns:p14="http://schemas.microsoft.com/office/powerpoint/2010/main" val="1752981458"/>
              </p:ext>
            </p:extLst>
          </p:nvPr>
        </p:nvGraphicFramePr>
        <p:xfrm>
          <a:off x="1046922" y="1231973"/>
          <a:ext cx="10367650" cy="2749878"/>
        </p:xfrm>
        <a:graphic>
          <a:graphicData uri="http://schemas.openxmlformats.org/drawingml/2006/table">
            <a:tbl>
              <a:tblPr firstRow="1" firstCol="1" bandRow="1">
                <a:tableStyleId>{5C22544A-7EE6-4342-B048-85BDC9FD1C3A}</a:tableStyleId>
              </a:tblPr>
              <a:tblGrid>
                <a:gridCol w="10367650">
                  <a:extLst>
                    <a:ext uri="{9D8B030D-6E8A-4147-A177-3AD203B41FA5}">
                      <a16:colId xmlns:a16="http://schemas.microsoft.com/office/drawing/2014/main" val="3151596255"/>
                    </a:ext>
                  </a:extLst>
                </a:gridCol>
              </a:tblGrid>
              <a:tr h="484803">
                <a:tc>
                  <a:txBody>
                    <a:bodyPr/>
                    <a:lstStyle/>
                    <a:p>
                      <a:pPr marL="0" marR="0">
                        <a:lnSpc>
                          <a:spcPct val="107000"/>
                        </a:lnSpc>
                        <a:spcBef>
                          <a:spcPts val="300"/>
                        </a:spcBef>
                        <a:spcAft>
                          <a:spcPts val="300"/>
                        </a:spcAft>
                      </a:pPr>
                      <a:r>
                        <a:rPr lang="en-US" sz="1600" b="1" dirty="0">
                          <a:solidFill>
                            <a:schemeClr val="tx1"/>
                          </a:solidFill>
                          <a:effectLst/>
                          <a:latin typeface="Times New Roman" panose="02020603050405020304" pitchFamily="18" charset="0"/>
                          <a:cs typeface="Times New Roman" panose="02020603050405020304" pitchFamily="18" charset="0"/>
                        </a:rPr>
                        <a:t>Applicant interview summary: Include current impressions from clinical interview. This may include, but not be limited to, a mini mental status exam, current level of functioning, and areas of strengths and weaknesses.</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85216380"/>
                  </a:ext>
                </a:extLst>
              </a:tr>
              <a:tr h="2245624">
                <a:tc>
                  <a:txBody>
                    <a:bodyPr/>
                    <a:lstStyle/>
                    <a:p>
                      <a:pPr marL="0" marR="0">
                        <a:lnSpc>
                          <a:spcPct val="107000"/>
                        </a:lnSpc>
                        <a:spcBef>
                          <a:spcPts val="0"/>
                        </a:spcBef>
                        <a:spcAft>
                          <a:spcPts val="0"/>
                        </a:spcAft>
                      </a:pPr>
                      <a:r>
                        <a:rPr lang="en-US" sz="1000" dirty="0">
                          <a:effectLst/>
                        </a:rPr>
                        <a:t> </a:t>
                      </a:r>
                      <a:endParaRPr lang="en-US" sz="1100" dirty="0">
                        <a:effectLst/>
                      </a:endParaRPr>
                    </a:p>
                    <a:p>
                      <a:pPr marL="171450" marR="0" indent="-171450">
                        <a:lnSpc>
                          <a:spcPct val="100000"/>
                        </a:lnSpc>
                        <a:spcBef>
                          <a:spcPts val="0"/>
                        </a:spcBef>
                        <a:spcAft>
                          <a:spcPts val="0"/>
                        </a:spcAft>
                        <a:buFont typeface="Arial" panose="020B0604020202020204" pitchFamily="34" charset="0"/>
                        <a:buChar cha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applicant stated that he has “social anxiety” and reported that </a:t>
                      </a:r>
                      <a:r>
                        <a:rPr lang="en-US" sz="1600" b="0" dirty="0">
                          <a:solidFill>
                            <a:schemeClr val="tx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he would have an issue having roommates or having people around while he slept</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 stated </a:t>
                      </a:r>
                      <a:r>
                        <a:rPr lang="en-US" sz="1600" b="0" dirty="0">
                          <a:solidFill>
                            <a:schemeClr val="tx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“I would want to have a curtain so no one can see me sleeping</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 have insecurities about me sleeping.” The interviewer informed the student that the night dorm staff are required to do bed checks periodically throughout the night to ensure safety. </a:t>
                      </a:r>
                    </a:p>
                    <a:p>
                      <a:pPr marL="171450" marR="0" indent="-171450">
                        <a:lnSpc>
                          <a:spcPct val="100000"/>
                        </a:lnSpc>
                        <a:spcBef>
                          <a:spcPts val="0"/>
                        </a:spcBef>
                        <a:spcAft>
                          <a:spcPts val="0"/>
                        </a:spcAft>
                        <a:buFont typeface="Arial" panose="020B0604020202020204" pitchFamily="34" charset="0"/>
                        <a:buChar cha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interviewer inquired about the applicant’s triggers to stress. He reported that he is stressed when “someone yells” and </a:t>
                      </a:r>
                      <a:r>
                        <a:rPr lang="en-US" sz="1600" b="0" dirty="0">
                          <a:solidFill>
                            <a:schemeClr val="tx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“doesn’t do loud noises.” Applicant reported that he manages stress by putting in his headphones</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He also holds his </a:t>
                      </a:r>
                      <a:r>
                        <a:rPr lang="en-US" sz="1600" b="0" dirty="0">
                          <a:solidFill>
                            <a:schemeClr val="tx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“emotional support dolls.” </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 expanded on this by stating that he keeps a doll in his backpack and “will just pull out the doll and hold it to calm down.”</a:t>
                      </a:r>
                      <a:r>
                        <a:rPr lang="en-US" sz="1600" b="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1009583"/>
                  </a:ext>
                </a:extLst>
              </a:tr>
            </a:tbl>
          </a:graphicData>
        </a:graphic>
      </p:graphicFrame>
      <p:graphicFrame>
        <p:nvGraphicFramePr>
          <p:cNvPr id="4" name="Table 3">
            <a:extLst>
              <a:ext uri="{FF2B5EF4-FFF2-40B4-BE49-F238E27FC236}">
                <a16:creationId xmlns:a16="http://schemas.microsoft.com/office/drawing/2014/main" id="{87596FDC-1FE6-41D4-DE9A-F60F3F7A8F34}"/>
              </a:ext>
            </a:extLst>
          </p:cNvPr>
          <p:cNvGraphicFramePr>
            <a:graphicFrameLocks noGrp="1"/>
          </p:cNvGraphicFramePr>
          <p:nvPr>
            <p:extLst>
              <p:ext uri="{D42A27DB-BD31-4B8C-83A1-F6EECF244321}">
                <p14:modId xmlns:p14="http://schemas.microsoft.com/office/powerpoint/2010/main" val="4116033733"/>
              </p:ext>
            </p:extLst>
          </p:nvPr>
        </p:nvGraphicFramePr>
        <p:xfrm>
          <a:off x="96645" y="4108280"/>
          <a:ext cx="5959598" cy="2505880"/>
        </p:xfrm>
        <a:graphic>
          <a:graphicData uri="http://schemas.openxmlformats.org/drawingml/2006/table">
            <a:tbl>
              <a:tblPr firstRow="1" firstCol="1" bandRow="1">
                <a:tableStyleId>{5C22544A-7EE6-4342-B048-85BDC9FD1C3A}</a:tableStyleId>
              </a:tblPr>
              <a:tblGrid>
                <a:gridCol w="393684">
                  <a:extLst>
                    <a:ext uri="{9D8B030D-6E8A-4147-A177-3AD203B41FA5}">
                      <a16:colId xmlns:a16="http://schemas.microsoft.com/office/drawing/2014/main" val="2298847120"/>
                    </a:ext>
                  </a:extLst>
                </a:gridCol>
                <a:gridCol w="4041913">
                  <a:extLst>
                    <a:ext uri="{9D8B030D-6E8A-4147-A177-3AD203B41FA5}">
                      <a16:colId xmlns:a16="http://schemas.microsoft.com/office/drawing/2014/main" val="2762265281"/>
                    </a:ext>
                  </a:extLst>
                </a:gridCol>
                <a:gridCol w="742122">
                  <a:extLst>
                    <a:ext uri="{9D8B030D-6E8A-4147-A177-3AD203B41FA5}">
                      <a16:colId xmlns:a16="http://schemas.microsoft.com/office/drawing/2014/main" val="3741031467"/>
                    </a:ext>
                  </a:extLst>
                </a:gridCol>
                <a:gridCol w="781879">
                  <a:extLst>
                    <a:ext uri="{9D8B030D-6E8A-4147-A177-3AD203B41FA5}">
                      <a16:colId xmlns:a16="http://schemas.microsoft.com/office/drawing/2014/main" val="1050573732"/>
                    </a:ext>
                  </a:extLst>
                </a:gridCol>
              </a:tblGrid>
              <a:tr h="0">
                <a:tc>
                  <a:txBody>
                    <a:bodyPr/>
                    <a:lstStyle/>
                    <a:p>
                      <a:pPr marL="0" marR="0">
                        <a:lnSpc>
                          <a:spcPct val="107000"/>
                        </a:lnSpc>
                        <a:spcBef>
                          <a:spcPts val="0"/>
                        </a:spcBef>
                        <a:spcAft>
                          <a:spcPts val="0"/>
                        </a:spcAft>
                        <a:tabLst>
                          <a:tab pos="5943600" algn="r"/>
                        </a:tabLs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Avoidance of group situations and settings</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dirty="0">
                          <a:solidFill>
                            <a:schemeClr val="tx1"/>
                          </a:solidFill>
                          <a:effectLst/>
                          <a:latin typeface="Times New Roman" panose="02020603050405020304" pitchFamily="18" charset="0"/>
                          <a:cs typeface="Times New Roman" panose="02020603050405020304" pitchFamily="18" charset="0"/>
                        </a:rPr>
                        <a:t>Accept</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dirty="0">
                          <a:solidFill>
                            <a:schemeClr val="tx1"/>
                          </a:solidFill>
                          <a:effectLst/>
                          <a:latin typeface="Times New Roman" panose="02020603050405020304" pitchFamily="18" charset="0"/>
                          <a:cs typeface="Times New Roman" panose="02020603050405020304" pitchFamily="18" charset="0"/>
                        </a:rPr>
                        <a:t>Decline</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46532552"/>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tab pos="5943600" algn="r"/>
                        </a:tabLst>
                        <a:defRPr/>
                      </a:pPr>
                      <a:r>
                        <a:rPr lang="en-US" sz="1400" dirty="0">
                          <a:solidFill>
                            <a:schemeClr val="tx1"/>
                          </a:solidFill>
                          <a:effectLst/>
                          <a:latin typeface="Times New Roman" panose="02020603050405020304" pitchFamily="18" charset="0"/>
                          <a:cs typeface="Times New Roman" panose="02020603050405020304" pitchFamily="18" charset="0"/>
                        </a:rPr>
                        <a: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dirty="0">
                          <a:solidFill>
                            <a:schemeClr val="tx1"/>
                          </a:solidFill>
                          <a:effectLst/>
                          <a:latin typeface="Times New Roman" panose="02020603050405020304" pitchFamily="18" charset="0"/>
                          <a:cs typeface="Times New Roman" panose="02020603050405020304" pitchFamily="18" charset="0"/>
                        </a:rPr>
                        <a:t>Allow student to arrive 5 minutes late for classes and leave 5 minutes early</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7095747"/>
                  </a:ext>
                </a:extLst>
              </a:tr>
              <a:tr h="364516">
                <a:tc>
                  <a:txBody>
                    <a:bodyPr/>
                    <a:lstStyle/>
                    <a:p>
                      <a:pPr marL="0" marR="0" lvl="0" indent="0" algn="l" defTabSz="914400" rtl="0" eaLnBrk="1" fontAlgn="auto" latinLnBrk="0" hangingPunct="1">
                        <a:lnSpc>
                          <a:spcPct val="107000"/>
                        </a:lnSpc>
                        <a:spcBef>
                          <a:spcPts val="0"/>
                        </a:spcBef>
                        <a:spcAft>
                          <a:spcPts val="0"/>
                        </a:spcAft>
                        <a:buClrTx/>
                        <a:buSzTx/>
                        <a:buFontTx/>
                        <a:buNone/>
                        <a:tabLst>
                          <a:tab pos="5943600" algn="r"/>
                        </a:tabLst>
                        <a:defRPr/>
                      </a:pPr>
                      <a:r>
                        <a:rPr lang="en-US" sz="1400" dirty="0">
                          <a:solidFill>
                            <a:schemeClr val="tx1"/>
                          </a:solidFill>
                        </a:rPr>
                        <a:t>☒ </a:t>
                      </a:r>
                      <a:endParaRPr lang="en-US" sz="1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dirty="0">
                          <a:solidFill>
                            <a:schemeClr val="tx1"/>
                          </a:solidFill>
                          <a:effectLst/>
                          <a:latin typeface="Times New Roman" panose="02020603050405020304" pitchFamily="18" charset="0"/>
                          <a:cs typeface="Times New Roman" panose="02020603050405020304" pitchFamily="18" charset="0"/>
                        </a:rPr>
                        <a:t>Excuse student from student assemblies and group activities</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rPr>
                        <a:t>☒ </a:t>
                      </a:r>
                      <a:endParaRPr lang="en-US" sz="16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027398"/>
                  </a:ext>
                </a:extLst>
              </a:tr>
              <a:tr h="450574">
                <a:tc>
                  <a:txBody>
                    <a:bodyPr/>
                    <a:lstStyle/>
                    <a:p>
                      <a:pPr marL="0" marR="0" lvl="0" indent="0" algn="l" defTabSz="914400" rtl="0" eaLnBrk="1" fontAlgn="auto" latinLnBrk="0" hangingPunct="1">
                        <a:lnSpc>
                          <a:spcPct val="107000"/>
                        </a:lnSpc>
                        <a:spcBef>
                          <a:spcPts val="0"/>
                        </a:spcBef>
                        <a:spcAft>
                          <a:spcPts val="0"/>
                        </a:spcAft>
                        <a:buClrTx/>
                        <a:buSzTx/>
                        <a:buFontTx/>
                        <a:buNone/>
                        <a:tabLst>
                          <a:tab pos="5943600" algn="r"/>
                        </a:tabLst>
                        <a:defRPr/>
                      </a:pPr>
                      <a:r>
                        <a:rPr lang="en-US" sz="1400" dirty="0">
                          <a:solidFill>
                            <a:schemeClr val="tx1"/>
                          </a:solidFill>
                          <a:effectLst/>
                          <a:latin typeface="Times New Roman" panose="02020603050405020304" pitchFamily="18" charset="0"/>
                          <a:cs typeface="Times New Roman" panose="02020603050405020304" pitchFamily="18" charset="0"/>
                        </a:rPr>
                        <a: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dirty="0">
                          <a:solidFill>
                            <a:schemeClr val="tx1"/>
                          </a:solidFill>
                          <a:effectLst/>
                          <a:latin typeface="Times New Roman" panose="02020603050405020304" pitchFamily="18" charset="0"/>
                          <a:cs typeface="Times New Roman" panose="02020603050405020304" pitchFamily="18" charset="0"/>
                        </a:rPr>
                        <a:t>Identify quiet area for student to eat meals in or near cafeteria</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5752674"/>
                  </a:ext>
                </a:extLst>
              </a:tr>
              <a:tr h="0">
                <a:tc>
                  <a:txBody>
                    <a:bodyPr/>
                    <a:lstStyle/>
                    <a:p>
                      <a:pPr marL="0" marR="0">
                        <a:lnSpc>
                          <a:spcPct val="107000"/>
                        </a:lnSpc>
                        <a:spcBef>
                          <a:spcPts val="0"/>
                        </a:spcBef>
                        <a:spcAft>
                          <a:spcPts val="0"/>
                        </a:spcAft>
                        <a:tabLst>
                          <a:tab pos="5943600" algn="r"/>
                        </a:tabLs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OTHER</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b="1" dirty="0">
                          <a:solidFill>
                            <a:schemeClr val="tx1"/>
                          </a:solidFill>
                          <a:effectLst/>
                          <a:latin typeface="Times New Roman" panose="02020603050405020304" pitchFamily="18" charset="0"/>
                          <a:cs typeface="Times New Roman" panose="02020603050405020304" pitchFamily="18" charset="0"/>
                        </a:rPr>
                        <a:t>Accept</a:t>
                      </a:r>
                      <a:endParaRPr lang="en-US" sz="1600" b="1"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b="1" dirty="0">
                          <a:solidFill>
                            <a:schemeClr val="tx1"/>
                          </a:solidFill>
                          <a:effectLst/>
                          <a:latin typeface="Times New Roman" panose="02020603050405020304" pitchFamily="18" charset="0"/>
                          <a:cs typeface="Times New Roman" panose="02020603050405020304" pitchFamily="18" charset="0"/>
                        </a:rPr>
                        <a:t>Decline</a:t>
                      </a:r>
                      <a:endParaRPr lang="en-US" sz="1600" b="1"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446191464"/>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tab pos="5943600" algn="r"/>
                        </a:tabLst>
                        <a:defRPr/>
                      </a:pPr>
                      <a:r>
                        <a:rPr lang="en-US" sz="1400" dirty="0">
                          <a:solidFill>
                            <a:schemeClr val="tx1"/>
                          </a:solidFill>
                        </a:rPr>
                        <a:t>☒</a:t>
                      </a:r>
                      <a:endParaRPr lang="en-US" sz="1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b="0" dirty="0">
                          <a:solidFill>
                            <a:schemeClr val="tx1"/>
                          </a:solidFill>
                          <a:effectLst/>
                          <a:highlight>
                            <a:srgbClr val="FFFF00"/>
                          </a:highlight>
                          <a:latin typeface="Times New Roman" panose="02020603050405020304" pitchFamily="18" charset="0"/>
                          <a:cs typeface="Times New Roman" panose="02020603050405020304" pitchFamily="18" charset="0"/>
                        </a:rPr>
                        <a:t> </a:t>
                      </a:r>
                      <a:r>
                        <a:rPr lang="en-US" sz="1400" b="0" dirty="0">
                          <a:solidFill>
                            <a:schemeClr val="tx1"/>
                          </a:solidFill>
                          <a:highlight>
                            <a:srgbClr val="FFFF00"/>
                          </a:highlight>
                          <a:latin typeface="Times New Roman" panose="02020603050405020304" pitchFamily="18" charset="0"/>
                          <a:cs typeface="Times New Roman" panose="02020603050405020304" pitchFamily="18" charset="0"/>
                        </a:rPr>
                        <a:t>Ensure that the student’s assigned bed is against either wall, rather than the middle of the room.</a:t>
                      </a:r>
                      <a:endParaRPr lang="en-US" sz="1400" b="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2498081"/>
                  </a:ext>
                </a:extLst>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tab pos="5943600" algn="r"/>
                        </a:tabLst>
                        <a:defRPr/>
                      </a:pPr>
                      <a:r>
                        <a:rPr lang="en-US" sz="1400" dirty="0">
                          <a:solidFill>
                            <a:schemeClr val="tx1"/>
                          </a:solidFill>
                        </a:rPr>
                        <a:t>☒ </a:t>
                      </a:r>
                      <a:endParaRPr lang="en-US" sz="1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b="0" dirty="0">
                          <a:solidFill>
                            <a:schemeClr val="tx1"/>
                          </a:solidFill>
                          <a:effectLst/>
                          <a:highlight>
                            <a:srgbClr val="FFFF00"/>
                          </a:highlight>
                          <a:latin typeface="Times New Roman" panose="02020603050405020304" pitchFamily="18" charset="0"/>
                          <a:cs typeface="Times New Roman" panose="02020603050405020304" pitchFamily="18" charset="0"/>
                        </a:rPr>
                        <a:t> </a:t>
                      </a:r>
                      <a:r>
                        <a:rPr lang="en-US" sz="1400" b="0" dirty="0">
                          <a:solidFill>
                            <a:schemeClr val="tx1"/>
                          </a:solidFill>
                          <a:highlight>
                            <a:srgbClr val="FFFF00"/>
                          </a:highlight>
                          <a:latin typeface="Times New Roman" panose="02020603050405020304" pitchFamily="18" charset="0"/>
                          <a:cs typeface="Times New Roman" panose="02020603050405020304" pitchFamily="18" charset="0"/>
                        </a:rPr>
                        <a:t>Limit number of roommates</a:t>
                      </a:r>
                      <a:endParaRPr lang="en-US" sz="1400" b="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753662"/>
                  </a:ext>
                </a:extLst>
              </a:tr>
            </a:tbl>
          </a:graphicData>
        </a:graphic>
      </p:graphicFrame>
      <p:graphicFrame>
        <p:nvGraphicFramePr>
          <p:cNvPr id="7" name="Table 6">
            <a:extLst>
              <a:ext uri="{FF2B5EF4-FFF2-40B4-BE49-F238E27FC236}">
                <a16:creationId xmlns:a16="http://schemas.microsoft.com/office/drawing/2014/main" id="{F512DD30-BA0B-DB82-0346-9D1E77E6717B}"/>
              </a:ext>
            </a:extLst>
          </p:cNvPr>
          <p:cNvGraphicFramePr>
            <a:graphicFrameLocks noGrp="1"/>
          </p:cNvGraphicFramePr>
          <p:nvPr>
            <p:extLst>
              <p:ext uri="{D42A27DB-BD31-4B8C-83A1-F6EECF244321}">
                <p14:modId xmlns:p14="http://schemas.microsoft.com/office/powerpoint/2010/main" val="2561465052"/>
              </p:ext>
            </p:extLst>
          </p:nvPr>
        </p:nvGraphicFramePr>
        <p:xfrm>
          <a:off x="6230747" y="4108280"/>
          <a:ext cx="5727782" cy="2235776"/>
        </p:xfrm>
        <a:graphic>
          <a:graphicData uri="http://schemas.openxmlformats.org/drawingml/2006/table">
            <a:tbl>
              <a:tblPr firstRow="1" firstCol="1" bandRow="1">
                <a:tableStyleId>{5C22544A-7EE6-4342-B048-85BDC9FD1C3A}</a:tableStyleId>
              </a:tblPr>
              <a:tblGrid>
                <a:gridCol w="335598">
                  <a:extLst>
                    <a:ext uri="{9D8B030D-6E8A-4147-A177-3AD203B41FA5}">
                      <a16:colId xmlns:a16="http://schemas.microsoft.com/office/drawing/2014/main" val="2650024914"/>
                    </a:ext>
                  </a:extLst>
                </a:gridCol>
                <a:gridCol w="3790327">
                  <a:extLst>
                    <a:ext uri="{9D8B030D-6E8A-4147-A177-3AD203B41FA5}">
                      <a16:colId xmlns:a16="http://schemas.microsoft.com/office/drawing/2014/main" val="3259566080"/>
                    </a:ext>
                  </a:extLst>
                </a:gridCol>
                <a:gridCol w="808382">
                  <a:extLst>
                    <a:ext uri="{9D8B030D-6E8A-4147-A177-3AD203B41FA5}">
                      <a16:colId xmlns:a16="http://schemas.microsoft.com/office/drawing/2014/main" val="2574979847"/>
                    </a:ext>
                  </a:extLst>
                </a:gridCol>
                <a:gridCol w="793475">
                  <a:extLst>
                    <a:ext uri="{9D8B030D-6E8A-4147-A177-3AD203B41FA5}">
                      <a16:colId xmlns:a16="http://schemas.microsoft.com/office/drawing/2014/main" val="1436233948"/>
                    </a:ext>
                  </a:extLst>
                </a:gridCol>
              </a:tblGrid>
              <a:tr h="0">
                <a:tc>
                  <a:txBody>
                    <a:bodyPr/>
                    <a:lstStyle/>
                    <a:p>
                      <a:pPr marL="0" marR="0">
                        <a:lnSpc>
                          <a:spcPct val="107000"/>
                        </a:lnSpc>
                        <a:spcBef>
                          <a:spcPts val="0"/>
                        </a:spcBef>
                        <a:spcAft>
                          <a:spcPts val="0"/>
                        </a:spcAft>
                        <a:tabLst>
                          <a:tab pos="5943600" algn="r"/>
                        </a:tabLs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Difficulty managing stress</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dirty="0">
                          <a:solidFill>
                            <a:schemeClr val="tx1"/>
                          </a:solidFill>
                          <a:effectLst/>
                          <a:latin typeface="Times New Roman" panose="02020603050405020304" pitchFamily="18" charset="0"/>
                          <a:cs typeface="Times New Roman" panose="02020603050405020304" pitchFamily="18" charset="0"/>
                        </a:rPr>
                        <a:t>Accept</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dirty="0">
                          <a:solidFill>
                            <a:schemeClr val="tx1"/>
                          </a:solidFill>
                          <a:effectLst/>
                          <a:latin typeface="Times New Roman" panose="02020603050405020304" pitchFamily="18" charset="0"/>
                          <a:cs typeface="Times New Roman" panose="02020603050405020304" pitchFamily="18" charset="0"/>
                        </a:rPr>
                        <a:t>Decline</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972135799"/>
                  </a:ext>
                </a:extLst>
              </a:tr>
              <a:tr h="0">
                <a:tc>
                  <a:txBody>
                    <a:bodyPr/>
                    <a:lstStyle/>
                    <a:p>
                      <a:pPr marL="0" marR="0">
                        <a:lnSpc>
                          <a:spcPct val="107000"/>
                        </a:lnSpc>
                        <a:spcBef>
                          <a:spcPts val="0"/>
                        </a:spcBef>
                        <a:spcAft>
                          <a:spcPts val="0"/>
                        </a:spcAft>
                        <a:tabLst>
                          <a:tab pos="5943600" algn="r"/>
                        </a:tabLst>
                      </a:pPr>
                      <a:r>
                        <a:rPr lang="en-US" sz="1400" dirty="0">
                          <a:solidFill>
                            <a:schemeClr val="tx1"/>
                          </a:solidFill>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Allow breaks as needed to practice stress reduction techniques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rPr>
                        <a:t>☒ </a:t>
                      </a:r>
                      <a:endParaRPr lang="en-US" sz="16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7391518"/>
                  </a:ext>
                </a:extLst>
              </a:tr>
              <a:tr h="364516">
                <a:tc>
                  <a:txBody>
                    <a:bodyPr/>
                    <a:lstStyle/>
                    <a:p>
                      <a:pPr marL="0" marR="0" lvl="0" indent="0" algn="l" defTabSz="914400" rtl="0" eaLnBrk="1" fontAlgn="auto" latinLnBrk="0" hangingPunct="1">
                        <a:lnSpc>
                          <a:spcPct val="107000"/>
                        </a:lnSpc>
                        <a:spcBef>
                          <a:spcPts val="0"/>
                        </a:spcBef>
                        <a:spcAft>
                          <a:spcPts val="0"/>
                        </a:spcAft>
                        <a:buClrTx/>
                        <a:buSzTx/>
                        <a:buFontTx/>
                        <a:buNone/>
                        <a:tabLst>
                          <a:tab pos="5943600" algn="r"/>
                        </a:tabLst>
                        <a:defRPr/>
                      </a:pPr>
                      <a:r>
                        <a:rPr lang="en-US" sz="1400" dirty="0">
                          <a:solidFill>
                            <a:schemeClr val="tx1"/>
                          </a:solidFill>
                          <a:effectLst/>
                          <a:latin typeface="Times New Roman" panose="02020603050405020304" pitchFamily="18" charset="0"/>
                          <a:cs typeface="Times New Roman" panose="02020603050405020304" pitchFamily="18" charset="0"/>
                        </a:rPr>
                        <a: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b="0" kern="1200" dirty="0">
                          <a:solidFill>
                            <a:schemeClr val="tx1"/>
                          </a:solidFill>
                          <a:effectLst/>
                          <a:latin typeface="Times New Roman" panose="02020603050405020304" pitchFamily="18" charset="0"/>
                          <a:ea typeface="+mn-ea"/>
                          <a:cs typeface="Times New Roman" panose="02020603050405020304" pitchFamily="18" charset="0"/>
                        </a:rPr>
                        <a:t>Modify education/work schedule as needed</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968303"/>
                  </a:ext>
                </a:extLst>
              </a:tr>
              <a:tr h="450574">
                <a:tc>
                  <a:txBody>
                    <a:bodyPr/>
                    <a:lstStyle/>
                    <a:p>
                      <a:pPr marL="0" marR="0" lvl="0" indent="0" algn="l" defTabSz="914400" rtl="0" eaLnBrk="1" fontAlgn="auto" latinLnBrk="0" hangingPunct="1">
                        <a:lnSpc>
                          <a:spcPct val="107000"/>
                        </a:lnSpc>
                        <a:spcBef>
                          <a:spcPts val="0"/>
                        </a:spcBef>
                        <a:spcAft>
                          <a:spcPts val="0"/>
                        </a:spcAft>
                        <a:buClrTx/>
                        <a:buSzTx/>
                        <a:buFontTx/>
                        <a:buNone/>
                        <a:tabLst>
                          <a:tab pos="5943600" algn="r"/>
                        </a:tabLst>
                        <a:defRPr/>
                      </a:pPr>
                      <a:r>
                        <a:rPr lang="en-US" sz="1400" dirty="0">
                          <a:solidFill>
                            <a:schemeClr val="tx1"/>
                          </a:solidFill>
                          <a:effectLst/>
                          <a:latin typeface="Times New Roman" panose="02020603050405020304" pitchFamily="18" charset="0"/>
                          <a:cs typeface="Times New Roman" panose="02020603050405020304" pitchFamily="18" charset="0"/>
                        </a:rPr>
                        <a: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b="0" kern="1200" dirty="0">
                          <a:solidFill>
                            <a:schemeClr val="tx1"/>
                          </a:solidFill>
                          <a:effectLst/>
                          <a:latin typeface="Times New Roman" panose="02020603050405020304" pitchFamily="18" charset="0"/>
                          <a:ea typeface="+mn-ea"/>
                          <a:cs typeface="Times New Roman" panose="02020603050405020304" pitchFamily="18" charset="0"/>
                        </a:rPr>
                        <a:t>Identify support person on center and allow student to reach out to person as needed</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6317765"/>
                  </a:ext>
                </a:extLst>
              </a:tr>
              <a:tr h="0">
                <a:tc>
                  <a:txBody>
                    <a:bodyPr/>
                    <a:lstStyle/>
                    <a:p>
                      <a:pPr marL="0" marR="0">
                        <a:lnSpc>
                          <a:spcPct val="107000"/>
                        </a:lnSpc>
                        <a:spcBef>
                          <a:spcPts val="0"/>
                        </a:spcBef>
                        <a:spcAft>
                          <a:spcPts val="0"/>
                        </a:spcAft>
                        <a:tabLst>
                          <a:tab pos="5943600" algn="r"/>
                        </a:tabLst>
                      </a:pP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nSpc>
                          <a:spcPct val="107000"/>
                        </a:lnSpc>
                        <a:spcBef>
                          <a:spcPts val="0"/>
                        </a:spcBef>
                        <a:spcAft>
                          <a:spcPts val="0"/>
                        </a:spcAft>
                        <a:tabLst>
                          <a:tab pos="5943600" algn="r"/>
                        </a:tabLst>
                      </a:pPr>
                      <a:r>
                        <a:rPr lang="en-US" sz="1600" dirty="0">
                          <a:solidFill>
                            <a:schemeClr val="tx1"/>
                          </a:solidFill>
                          <a:effectLst/>
                          <a:latin typeface="Times New Roman" panose="02020603050405020304" pitchFamily="18" charset="0"/>
                          <a:cs typeface="Times New Roman" panose="02020603050405020304" pitchFamily="18" charset="0"/>
                        </a:rPr>
                        <a:t>OTHER</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b="1" dirty="0">
                          <a:solidFill>
                            <a:schemeClr val="tx1"/>
                          </a:solidFill>
                          <a:effectLst/>
                          <a:latin typeface="Times New Roman" panose="02020603050405020304" pitchFamily="18" charset="0"/>
                          <a:cs typeface="Times New Roman" panose="02020603050405020304" pitchFamily="18" charset="0"/>
                        </a:rPr>
                        <a:t>Accept</a:t>
                      </a:r>
                      <a:endParaRPr lang="en-US" sz="1600" b="1"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600" b="1" dirty="0">
                          <a:solidFill>
                            <a:schemeClr val="tx1"/>
                          </a:solidFill>
                          <a:effectLst/>
                          <a:latin typeface="Times New Roman" panose="02020603050405020304" pitchFamily="18" charset="0"/>
                          <a:cs typeface="Times New Roman" panose="02020603050405020304" pitchFamily="18" charset="0"/>
                        </a:rPr>
                        <a:t>Decline</a:t>
                      </a:r>
                      <a:endParaRPr lang="en-US" sz="1600" b="1"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690611953"/>
                  </a:ext>
                </a:extLst>
              </a:tr>
              <a:tr h="0">
                <a:tc>
                  <a:txBody>
                    <a:bodyPr/>
                    <a:lstStyle/>
                    <a:p>
                      <a:pPr marL="0" marR="0">
                        <a:lnSpc>
                          <a:spcPct val="107000"/>
                        </a:lnSpc>
                        <a:spcBef>
                          <a:spcPts val="0"/>
                        </a:spcBef>
                        <a:spcAft>
                          <a:spcPts val="0"/>
                        </a:spcAft>
                        <a:tabLst>
                          <a:tab pos="5943600" algn="r"/>
                        </a:tabLst>
                      </a:pPr>
                      <a:r>
                        <a:rPr lang="en-US" sz="1400" dirty="0">
                          <a:solidFill>
                            <a:schemeClr val="tx1"/>
                          </a:solidFill>
                        </a:rPr>
                        <a:t>☒</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b="0" dirty="0">
                          <a:solidFill>
                            <a:schemeClr val="tx1"/>
                          </a:solidFill>
                          <a:highlight>
                            <a:srgbClr val="FFFF00"/>
                          </a:highlight>
                          <a:latin typeface="Times New Roman" panose="02020603050405020304" pitchFamily="18" charset="0"/>
                          <a:cs typeface="Times New Roman" panose="02020603050405020304" pitchFamily="18" charset="0"/>
                        </a:rPr>
                        <a:t>Allow use of emotional support doll</a:t>
                      </a:r>
                      <a:endParaRPr lang="en-US" sz="1400" b="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0694531"/>
                  </a:ext>
                </a:extLst>
              </a:tr>
              <a:tr h="0">
                <a:tc>
                  <a:txBody>
                    <a:bodyPr/>
                    <a:lstStyle/>
                    <a:p>
                      <a:pPr marL="0" marR="0">
                        <a:lnSpc>
                          <a:spcPct val="107000"/>
                        </a:lnSpc>
                        <a:spcBef>
                          <a:spcPts val="0"/>
                        </a:spcBef>
                        <a:spcAft>
                          <a:spcPts val="0"/>
                        </a:spcAft>
                        <a:tabLst>
                          <a:tab pos="5943600" algn="r"/>
                        </a:tabLst>
                      </a:pPr>
                      <a:r>
                        <a:rPr lang="en-US" sz="1400" dirty="0">
                          <a:solidFill>
                            <a:schemeClr val="tx1"/>
                          </a:solidFill>
                        </a:rPr>
                        <a:t>☒</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tabLst>
                          <a:tab pos="5943600" algn="r"/>
                        </a:tabLst>
                      </a:pPr>
                      <a:r>
                        <a:rPr lang="en-US" sz="1400" b="0" dirty="0">
                          <a:solidFill>
                            <a:schemeClr val="tx1"/>
                          </a:solidFill>
                          <a:effectLst/>
                          <a:highlight>
                            <a:srgbClr val="FFFF00"/>
                          </a:highlight>
                          <a:latin typeface="Times New Roman" panose="02020603050405020304" pitchFamily="18" charset="0"/>
                          <a:cs typeface="Times New Roman" panose="02020603050405020304" pitchFamily="18" charset="0"/>
                        </a:rPr>
                        <a:t>Utilize white noise to buffer startle response</a:t>
                      </a:r>
                      <a:endParaRPr lang="en-US" sz="1400" b="0" dirty="0">
                        <a:solidFill>
                          <a:schemeClr val="tx1"/>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rPr>
                        <a:t>☒ </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5361594"/>
                  </a:ext>
                </a:extLst>
              </a:tr>
            </a:tbl>
          </a:graphicData>
        </a:graphic>
      </p:graphicFrame>
    </p:spTree>
    <p:extLst>
      <p:ext uri="{BB962C8B-B14F-4D97-AF65-F5344CB8AC3E}">
        <p14:creationId xmlns:p14="http://schemas.microsoft.com/office/powerpoint/2010/main" val="2984159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3A8E949-C194-0DF8-3CF6-6E4B0EEC5716}"/>
              </a:ext>
            </a:extLst>
          </p:cNvPr>
          <p:cNvSpPr>
            <a:spLocks noGrp="1"/>
          </p:cNvSpPr>
          <p:nvPr>
            <p:ph type="title" idx="4294967295"/>
          </p:nvPr>
        </p:nvSpPr>
        <p:spPr>
          <a:xfrm>
            <a:off x="368960" y="279654"/>
            <a:ext cx="11454739" cy="1023852"/>
          </a:xfrm>
          <a:prstGeom prst="roundRect">
            <a:avLst/>
          </a:prstGeom>
          <a:solidFill>
            <a:schemeClr val="accent4">
              <a:lumMod val="75000"/>
              <a:alpha val="79848"/>
            </a:schemeClr>
          </a:solidFill>
          <a:ln w="22225">
            <a:solidFill>
              <a:schemeClr val="tx2">
                <a:lumMod val="90000"/>
                <a:lumOff val="10000"/>
              </a:schemeClr>
            </a:solidFill>
          </a:ln>
        </p:spPr>
        <p:txBody>
          <a:bodyPr anchor="ctr">
            <a:normAutofit/>
          </a:bodyPr>
          <a:lstStyle/>
          <a:p>
            <a:pPr algn="ctr">
              <a:lnSpc>
                <a:spcPct val="100000"/>
              </a:lnSpc>
              <a:spcBef>
                <a:spcPts val="0"/>
              </a:spcBef>
            </a:pPr>
            <a:r>
              <a:rPr lang="en-US" sz="3000" b="1" spc="100" dirty="0">
                <a:solidFill>
                  <a:schemeClr val="bg1"/>
                </a:solidFill>
                <a:cs typeface="Calibri Light" panose="020F0302020204030204" pitchFamily="34" charset="0"/>
              </a:rPr>
              <a:t>Avoid Common Mistakes</a:t>
            </a:r>
          </a:p>
        </p:txBody>
      </p:sp>
      <p:sp>
        <p:nvSpPr>
          <p:cNvPr id="4" name="TextBox 3">
            <a:extLst>
              <a:ext uri="{FF2B5EF4-FFF2-40B4-BE49-F238E27FC236}">
                <a16:creationId xmlns:a16="http://schemas.microsoft.com/office/drawing/2014/main" id="{99FA2187-B147-AEBF-A2A7-77E148DE88CB}"/>
              </a:ext>
            </a:extLst>
          </p:cNvPr>
          <p:cNvSpPr txBox="1"/>
          <p:nvPr/>
        </p:nvSpPr>
        <p:spPr>
          <a:xfrm>
            <a:off x="368960" y="1429919"/>
            <a:ext cx="11454740" cy="1661993"/>
          </a:xfrm>
          <a:prstGeom prst="rect">
            <a:avLst/>
          </a:prstGeom>
          <a:noFill/>
        </p:spPr>
        <p:txBody>
          <a:bodyPr wrap="square">
            <a:spAutoFit/>
          </a:bodyPr>
          <a:lstStyle/>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Be sure to consider RA/RM/AAS for every functional limitation identified in Question 2. </a:t>
            </a:r>
          </a:p>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Do </a:t>
            </a:r>
            <a:r>
              <a:rPr lang="en-US" sz="1800" b="0" u="sng" spc="100" dirty="0">
                <a:solidFill>
                  <a:srgbClr val="FF0000"/>
                </a:solidFill>
                <a:latin typeface="+mn-lt"/>
                <a:cs typeface="Calibri Light" panose="020F0302020204030204" pitchFamily="34" charset="0"/>
              </a:rPr>
              <a:t>not</a:t>
            </a:r>
            <a:r>
              <a:rPr lang="en-US" sz="1800" b="0" spc="100" dirty="0">
                <a:latin typeface="+mn-lt"/>
                <a:cs typeface="Calibri Light" panose="020F0302020204030204" pitchFamily="34" charset="0"/>
              </a:rPr>
              <a:t> consider RA/RM/AAS for functional limitations that were </a:t>
            </a:r>
            <a:r>
              <a:rPr lang="en-US" sz="1800" b="0" u="sng" spc="100" dirty="0">
                <a:solidFill>
                  <a:srgbClr val="FF0000"/>
                </a:solidFill>
                <a:latin typeface="+mn-lt"/>
                <a:cs typeface="Calibri Light" panose="020F0302020204030204" pitchFamily="34" charset="0"/>
              </a:rPr>
              <a:t>not</a:t>
            </a:r>
            <a:r>
              <a:rPr lang="en-US" sz="1800" b="0" spc="100" dirty="0">
                <a:latin typeface="+mn-lt"/>
                <a:cs typeface="Calibri Light" panose="020F0302020204030204" pitchFamily="34" charset="0"/>
              </a:rPr>
              <a:t> identified in Question 2.</a:t>
            </a:r>
          </a:p>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If a box is checked on the left, then a box must be checked on the right.</a:t>
            </a:r>
          </a:p>
          <a:p>
            <a:pPr marL="304800" indent="-285750">
              <a:spcBef>
                <a:spcPts val="0"/>
              </a:spcBef>
              <a:spcAft>
                <a:spcPts val="1200"/>
              </a:spcAft>
              <a:buFont typeface="Wingdings" pitchFamily="2" charset="2"/>
              <a:buChar char="§"/>
            </a:pPr>
            <a:r>
              <a:rPr lang="en-US" sz="1800" b="0" spc="100" dirty="0">
                <a:latin typeface="+mn-lt"/>
                <a:cs typeface="Calibri Light" panose="020F0302020204030204" pitchFamily="34" charset="0"/>
              </a:rPr>
              <a:t>If an RA/RM/AAS is written in the OTHER section, a box must be checked on the right.</a:t>
            </a:r>
          </a:p>
        </p:txBody>
      </p:sp>
      <p:sp>
        <p:nvSpPr>
          <p:cNvPr id="8" name="TextBox 7">
            <a:extLst>
              <a:ext uri="{FF2B5EF4-FFF2-40B4-BE49-F238E27FC236}">
                <a16:creationId xmlns:a16="http://schemas.microsoft.com/office/drawing/2014/main" id="{8AEF4B90-E87A-C6BE-F95F-BF90652A3A0A}"/>
              </a:ext>
            </a:extLst>
          </p:cNvPr>
          <p:cNvSpPr txBox="1"/>
          <p:nvPr/>
        </p:nvSpPr>
        <p:spPr>
          <a:xfrm rot="21227446">
            <a:off x="61728" y="3948231"/>
            <a:ext cx="3440062" cy="1328023"/>
          </a:xfrm>
          <a:prstGeom prst="roundRect">
            <a:avLst/>
          </a:prstGeom>
          <a:solidFill>
            <a:schemeClr val="accent1">
              <a:lumMod val="60000"/>
              <a:lumOff val="40000"/>
              <a:alpha val="80000"/>
            </a:schemeClr>
          </a:solidFill>
          <a:ln w="15875">
            <a:solidFill>
              <a:schemeClr val="accent1">
                <a:lumMod val="50000"/>
              </a:schemeClr>
            </a:solidFill>
          </a:ln>
        </p:spPr>
        <p:txBody>
          <a:bodyPr wrap="square">
            <a:spAutoFit/>
          </a:bodyPr>
          <a:lstStyle/>
          <a:p>
            <a:pPr marL="19050" algn="ctr">
              <a:spcBef>
                <a:spcPts val="0"/>
              </a:spcBef>
              <a:spcAft>
                <a:spcPts val="1200"/>
              </a:spcAft>
            </a:pPr>
            <a:r>
              <a:rPr lang="en-US" dirty="0">
                <a:solidFill>
                  <a:schemeClr val="tx2"/>
                </a:solidFill>
              </a:rPr>
              <a:t>D</a:t>
            </a:r>
            <a:r>
              <a:rPr lang="en-US" sz="1800" i="0" u="none" strike="noStrike" baseline="0" dirty="0">
                <a:solidFill>
                  <a:schemeClr val="tx2"/>
                </a:solidFill>
                <a:latin typeface="+mn-lt"/>
              </a:rPr>
              <a:t>ocument whether the applicant accepts, declines, or if there is agreement to modify </a:t>
            </a:r>
            <a:r>
              <a:rPr lang="en-US" dirty="0">
                <a:solidFill>
                  <a:schemeClr val="tx2"/>
                </a:solidFill>
              </a:rPr>
              <a:t>a</a:t>
            </a:r>
            <a:r>
              <a:rPr lang="en-US" sz="1800" i="0" u="none" strike="noStrike" baseline="0" dirty="0">
                <a:solidFill>
                  <a:schemeClr val="tx2"/>
                </a:solidFill>
                <a:latin typeface="+mn-lt"/>
              </a:rPr>
              <a:t> proposed RA or RM</a:t>
            </a:r>
            <a:r>
              <a:rPr lang="en-US" sz="1800" spc="100" dirty="0">
                <a:solidFill>
                  <a:schemeClr val="tx2"/>
                </a:solidFill>
                <a:latin typeface="+mn-lt"/>
                <a:cs typeface="Calibri Light" panose="020F0302020204030204" pitchFamily="34" charset="0"/>
              </a:rPr>
              <a:t>.</a:t>
            </a:r>
          </a:p>
        </p:txBody>
      </p:sp>
      <p:pic>
        <p:nvPicPr>
          <p:cNvPr id="9" name="Picture 8">
            <a:extLst>
              <a:ext uri="{FF2B5EF4-FFF2-40B4-BE49-F238E27FC236}">
                <a16:creationId xmlns:a16="http://schemas.microsoft.com/office/drawing/2014/main" id="{D5198CC7-3CA8-7FA9-5BC3-94A929E2DCD7}"/>
              </a:ext>
            </a:extLst>
          </p:cNvPr>
          <p:cNvPicPr>
            <a:picLocks noChangeAspect="1"/>
          </p:cNvPicPr>
          <p:nvPr/>
        </p:nvPicPr>
        <p:blipFill>
          <a:blip r:embed="rId3"/>
          <a:stretch>
            <a:fillRect/>
          </a:stretch>
        </p:blipFill>
        <p:spPr>
          <a:xfrm>
            <a:off x="3563519" y="3139406"/>
            <a:ext cx="8349081" cy="3631385"/>
          </a:xfrm>
          <a:prstGeom prst="rect">
            <a:avLst/>
          </a:prstGeom>
        </p:spPr>
      </p:pic>
    </p:spTree>
    <p:extLst>
      <p:ext uri="{BB962C8B-B14F-4D97-AF65-F5344CB8AC3E}">
        <p14:creationId xmlns:p14="http://schemas.microsoft.com/office/powerpoint/2010/main" val="4165808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80A735-94B1-5250-18FF-F5255732037A}"/>
              </a:ext>
            </a:extLst>
          </p:cNvPr>
          <p:cNvSpPr>
            <a:spLocks noGrp="1"/>
          </p:cNvSpPr>
          <p:nvPr>
            <p:ph type="title"/>
          </p:nvPr>
        </p:nvSpPr>
        <p:spPr>
          <a:xfrm>
            <a:off x="1082698" y="752321"/>
            <a:ext cx="10149007" cy="747409"/>
          </a:xfrm>
        </p:spPr>
        <p:txBody>
          <a:bodyPr anchor="t">
            <a:normAutofit/>
          </a:bodyPr>
          <a:lstStyle/>
          <a:p>
            <a:pPr algn="ctr"/>
            <a:r>
              <a:rPr lang="en-US" sz="3600" b="0" dirty="0">
                <a:solidFill>
                  <a:schemeClr val="tx2"/>
                </a:solidFill>
              </a:rPr>
              <a:t>DAP – Unable to Identify RA/RM/AAS</a:t>
            </a:r>
          </a:p>
        </p:txBody>
      </p:sp>
      <p:sp>
        <p:nvSpPr>
          <p:cNvPr id="4" name="Slide Number Placeholder 3">
            <a:extLst>
              <a:ext uri="{FF2B5EF4-FFF2-40B4-BE49-F238E27FC236}">
                <a16:creationId xmlns:a16="http://schemas.microsoft.com/office/drawing/2014/main" id="{B486DF5D-3114-3F5D-CEDB-C21AA01F7C4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637183"/>
              </a:solidFill>
              <a:effectLst/>
              <a:uLnTx/>
              <a:uFillTx/>
              <a:latin typeface="Tenorite"/>
              <a:ea typeface="+mn-ea"/>
              <a:cs typeface="+mn-cs"/>
            </a:endParaRPr>
          </a:p>
        </p:txBody>
      </p:sp>
      <p:graphicFrame>
        <p:nvGraphicFramePr>
          <p:cNvPr id="9" name="Table 8">
            <a:extLst>
              <a:ext uri="{FF2B5EF4-FFF2-40B4-BE49-F238E27FC236}">
                <a16:creationId xmlns:a16="http://schemas.microsoft.com/office/drawing/2014/main" id="{B4D68DED-303F-D1C9-1BC5-FDDE386751D8}"/>
              </a:ext>
            </a:extLst>
          </p:cNvPr>
          <p:cNvGraphicFramePr>
            <a:graphicFrameLocks noGrp="1"/>
          </p:cNvGraphicFramePr>
          <p:nvPr>
            <p:extLst>
              <p:ext uri="{D42A27DB-BD31-4B8C-83A1-F6EECF244321}">
                <p14:modId xmlns:p14="http://schemas.microsoft.com/office/powerpoint/2010/main" val="4050274669"/>
              </p:ext>
            </p:extLst>
          </p:nvPr>
        </p:nvGraphicFramePr>
        <p:xfrm>
          <a:off x="1082699" y="3890658"/>
          <a:ext cx="10022624" cy="2259938"/>
        </p:xfrm>
        <a:graphic>
          <a:graphicData uri="http://schemas.openxmlformats.org/drawingml/2006/table">
            <a:tbl>
              <a:tblPr firstRow="1" firstCol="1" bandRow="1"/>
              <a:tblGrid>
                <a:gridCol w="10022624">
                  <a:extLst>
                    <a:ext uri="{9D8B030D-6E8A-4147-A177-3AD203B41FA5}">
                      <a16:colId xmlns:a16="http://schemas.microsoft.com/office/drawing/2014/main" val="1514862602"/>
                    </a:ext>
                  </a:extLst>
                </a:gridCol>
              </a:tblGrid>
              <a:tr h="1147799">
                <a:tc>
                  <a:txBody>
                    <a:bodyPr/>
                    <a:lstStyle/>
                    <a:p>
                      <a:pPr marL="0" marR="0">
                        <a:lnSpc>
                          <a:spcPct val="100000"/>
                        </a:lnSpc>
                        <a:spcBef>
                          <a:spcPts val="200"/>
                        </a:spcBef>
                        <a:spcAft>
                          <a:spcPts val="200"/>
                        </a:spcAft>
                      </a:pPr>
                      <a:r>
                        <a:rPr lang="en-US" sz="1800" dirty="0">
                          <a:effectLst/>
                          <a:latin typeface="TimesNewRomanPSMT"/>
                          <a:ea typeface="Calibri" panose="020F0502020204030204" pitchFamily="34" charset="0"/>
                          <a:cs typeface="Arial" panose="020B0604020202020204" pitchFamily="34" charset="0"/>
                        </a:rPr>
                        <a:t>Complete this section if the qualified health professional, in collaboration with the Disability Coordinator, </a:t>
                      </a:r>
                      <a:r>
                        <a:rPr lang="en-US" sz="1800" u="sng" dirty="0">
                          <a:effectLst/>
                          <a:latin typeface="TimesNewRomanPSMT"/>
                          <a:ea typeface="Calibri" panose="020F0502020204030204" pitchFamily="34" charset="0"/>
                          <a:cs typeface="Arial" panose="020B0604020202020204" pitchFamily="34" charset="0"/>
                        </a:rPr>
                        <a:t>has been unable to identify any RA/RM/AAS appropriate</a:t>
                      </a:r>
                      <a:r>
                        <a:rPr lang="en-US" sz="1800" dirty="0">
                          <a:effectLst/>
                          <a:latin typeface="TimesNewRomanPSMT"/>
                          <a:ea typeface="Calibri" panose="020F0502020204030204" pitchFamily="34" charset="0"/>
                          <a:cs typeface="Arial" panose="020B0604020202020204" pitchFamily="34" charset="0"/>
                        </a:rPr>
                        <a:t> to support this applicant/student to sufficiently reduce or remove the barriers to enrollment or to remaining in the Job Corps program. </a:t>
                      </a:r>
                      <a:r>
                        <a:rPr lang="en-US" sz="1800" i="1" dirty="0">
                          <a:effectLst/>
                          <a:latin typeface="TimesNewRomanPSMT"/>
                          <a:ea typeface="Calibri" panose="020F0502020204030204" pitchFamily="34" charset="0"/>
                          <a:cs typeface="Arial" panose="020B0604020202020204" pitchFamily="34" charset="0"/>
                        </a:rPr>
                        <a:t>Provide explanation/justification below.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84627776"/>
                  </a:ext>
                </a:extLst>
              </a:tr>
              <a:tr h="761850">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2000" i="0" dirty="0">
                          <a:latin typeface="Calibri" panose="020F0502020204030204" pitchFamily="34" charset="0"/>
                          <a:ea typeface="Calibri" panose="020F0502020204030204" pitchFamily="34" charset="0"/>
                          <a:cs typeface="Calibri" panose="020F0502020204030204" pitchFamily="34" charset="0"/>
                        </a:rPr>
                        <a:t>The applicant has a current and extensive history of aggression and violence that is escalating in frequency and severity.</a:t>
                      </a:r>
                    </a:p>
                    <a:p>
                      <a:pPr marL="0" marR="0">
                        <a:lnSpc>
                          <a:spcPct val="107000"/>
                        </a:lnSpc>
                        <a:spcBef>
                          <a:spcPts val="0"/>
                        </a:spcBef>
                        <a:spcAft>
                          <a:spcPts val="0"/>
                        </a:spcAft>
                      </a:pPr>
                      <a:endParaRPr lang="en-US" sz="1800" i="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6182"/>
                  </a:ext>
                </a:extLst>
              </a:tr>
            </a:tbl>
          </a:graphicData>
        </a:graphic>
      </p:graphicFrame>
      <p:sp>
        <p:nvSpPr>
          <p:cNvPr id="10" name="TextBox 9">
            <a:extLst>
              <a:ext uri="{FF2B5EF4-FFF2-40B4-BE49-F238E27FC236}">
                <a16:creationId xmlns:a16="http://schemas.microsoft.com/office/drawing/2014/main" id="{DCCEBA07-1FCF-0B31-C939-21CC557639CB}"/>
              </a:ext>
            </a:extLst>
          </p:cNvPr>
          <p:cNvSpPr txBox="1"/>
          <p:nvPr/>
        </p:nvSpPr>
        <p:spPr>
          <a:xfrm>
            <a:off x="797665" y="2363899"/>
            <a:ext cx="10719071" cy="1255728"/>
          </a:xfrm>
          <a:prstGeom prst="rect">
            <a:avLst/>
          </a:prstGeom>
          <a:noFill/>
        </p:spPr>
        <p:txBody>
          <a:bodyPr wrap="square" rtlCol="0">
            <a:spAutoFit/>
          </a:bodyPr>
          <a:lstStyle/>
          <a:p>
            <a:pPr marL="342900" indent="-342900">
              <a:lnSpc>
                <a:spcPct val="90000"/>
              </a:lnSpc>
              <a:spcAft>
                <a:spcPts val="1200"/>
              </a:spcAft>
              <a:buFont typeface="Arial" panose="020B0604020202020204" pitchFamily="34" charset="0"/>
              <a:buChar char="•"/>
            </a:pPr>
            <a:r>
              <a:rPr lang="en-US" sz="2100" b="1" dirty="0"/>
              <a:t>Fairly rare cases: </a:t>
            </a:r>
            <a:r>
              <a:rPr lang="en-US" sz="2100" dirty="0"/>
              <a:t>the </a:t>
            </a:r>
            <a:r>
              <a:rPr lang="en-US" sz="2100" dirty="0">
                <a:solidFill>
                  <a:srgbClr val="0070C0"/>
                </a:solidFill>
              </a:rPr>
              <a:t>symptoms or behaviors associated with a condition are so frequent or severe </a:t>
            </a:r>
            <a:r>
              <a:rPr lang="en-US" sz="2100" dirty="0"/>
              <a:t>that you, as the QHP, in collaboration with the DC, are unable to identify any disability accommodations appropriate to support the applicant. If so, </a:t>
            </a:r>
            <a:r>
              <a:rPr lang="en-US" sz="2100" dirty="0">
                <a:solidFill>
                  <a:srgbClr val="C00000"/>
                </a:solidFill>
              </a:rPr>
              <a:t>an explanation must be provided in this box</a:t>
            </a:r>
            <a:r>
              <a:rPr lang="en-US" sz="2100" b="1" dirty="0">
                <a:solidFill>
                  <a:srgbClr val="C00000"/>
                </a:solidFill>
              </a:rPr>
              <a:t>.</a:t>
            </a:r>
          </a:p>
        </p:txBody>
      </p:sp>
      <p:sp>
        <p:nvSpPr>
          <p:cNvPr id="2" name="Rounded Rectangle 18">
            <a:extLst>
              <a:ext uri="{FF2B5EF4-FFF2-40B4-BE49-F238E27FC236}">
                <a16:creationId xmlns:a16="http://schemas.microsoft.com/office/drawing/2014/main" id="{E5B87A0F-6C4A-F0C8-6F36-46923E5E84C3}"/>
              </a:ext>
            </a:extLst>
          </p:cNvPr>
          <p:cNvSpPr/>
          <p:nvPr/>
        </p:nvSpPr>
        <p:spPr>
          <a:xfrm>
            <a:off x="2525047" y="1583798"/>
            <a:ext cx="7141905" cy="509069"/>
          </a:xfrm>
          <a:prstGeom prst="roundRect">
            <a:avLst/>
          </a:prstGeom>
          <a:solidFill>
            <a:schemeClr val="accent1">
              <a:lumMod val="20000"/>
              <a:lumOff val="80000"/>
              <a:alpha val="90210"/>
            </a:schemeClr>
          </a:solidFill>
          <a:ln w="222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Almost always leave this box blank.</a:t>
            </a:r>
          </a:p>
        </p:txBody>
      </p:sp>
    </p:spTree>
    <p:extLst>
      <p:ext uri="{BB962C8B-B14F-4D97-AF65-F5344CB8AC3E}">
        <p14:creationId xmlns:p14="http://schemas.microsoft.com/office/powerpoint/2010/main" val="2634091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B30F8EE-AD11-D5AD-F626-4335C8E63A30}"/>
              </a:ext>
            </a:extLst>
          </p:cNvPr>
          <p:cNvGraphicFramePr>
            <a:graphicFrameLocks noGrp="1"/>
          </p:cNvGraphicFramePr>
          <p:nvPr>
            <p:ph idx="1"/>
            <p:extLst>
              <p:ext uri="{D42A27DB-BD31-4B8C-83A1-F6EECF244321}">
                <p14:modId xmlns:p14="http://schemas.microsoft.com/office/powerpoint/2010/main" val="3183965219"/>
              </p:ext>
            </p:extLst>
          </p:nvPr>
        </p:nvGraphicFramePr>
        <p:xfrm>
          <a:off x="849843" y="4293154"/>
          <a:ext cx="10614707" cy="1985979"/>
        </p:xfrm>
        <a:graphic>
          <a:graphicData uri="http://schemas.openxmlformats.org/drawingml/2006/table">
            <a:tbl>
              <a:tblPr firstRow="1" firstCol="1" bandRow="1"/>
              <a:tblGrid>
                <a:gridCol w="10614707">
                  <a:extLst>
                    <a:ext uri="{9D8B030D-6E8A-4147-A177-3AD203B41FA5}">
                      <a16:colId xmlns:a16="http://schemas.microsoft.com/office/drawing/2014/main" val="2685619067"/>
                    </a:ext>
                  </a:extLst>
                </a:gridCol>
              </a:tblGrid>
              <a:tr h="818856">
                <a:tc>
                  <a:txBody>
                    <a:bodyPr/>
                    <a:lstStyle/>
                    <a:p>
                      <a:pPr marL="0" marR="0">
                        <a:spcBef>
                          <a:spcPts val="200"/>
                        </a:spcBef>
                        <a:spcAft>
                          <a:spcPts val="200"/>
                        </a:spcAft>
                      </a:pPr>
                      <a:r>
                        <a:rPr lang="en-US" sz="1750" i="1" dirty="0">
                          <a:effectLst/>
                          <a:latin typeface="Times New Roman" panose="02020603050405020304" pitchFamily="18" charset="0"/>
                          <a:ea typeface="Times New Roman" panose="02020603050405020304" pitchFamily="18" charset="0"/>
                          <a:cs typeface="Times New Roman" panose="02020603050405020304" pitchFamily="18" charset="0"/>
                        </a:rPr>
                        <a:t>Summarize any special considerations and findings as well as the applicant’s or student’s input related to </a:t>
                      </a:r>
                      <a:r>
                        <a:rPr lang="en-US" sz="1750" b="1" i="1" dirty="0">
                          <a:effectLst/>
                          <a:latin typeface="Times New Roman" panose="02020603050405020304" pitchFamily="18" charset="0"/>
                          <a:ea typeface="Times New Roman" panose="02020603050405020304" pitchFamily="18" charset="0"/>
                          <a:cs typeface="Times New Roman" panose="02020603050405020304" pitchFamily="18" charset="0"/>
                        </a:rPr>
                        <a:t>RA/RM/AAS ONLY</a:t>
                      </a:r>
                      <a:r>
                        <a:rPr lang="en-US" sz="1750" i="1" dirty="0">
                          <a:effectLst/>
                          <a:latin typeface="Times New Roman" panose="02020603050405020304" pitchFamily="18" charset="0"/>
                          <a:ea typeface="Times New Roman" panose="02020603050405020304" pitchFamily="18" charset="0"/>
                          <a:cs typeface="Times New Roman" panose="02020603050405020304" pitchFamily="18" charset="0"/>
                        </a:rPr>
                        <a:t>. For example, if the applicant/student does not wish to discuss RA/RM/AAS, document that information below.</a:t>
                      </a:r>
                      <a:endParaRPr lang="en-US" sz="17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04244418"/>
                  </a:ext>
                </a:extLst>
              </a:tr>
              <a:tr h="1167123">
                <a:tc>
                  <a:txBody>
                    <a:bodyPr/>
                    <a:lstStyle/>
                    <a:p>
                      <a:pPr marL="0" marR="0">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000" i="0" dirty="0">
                          <a:effectLst/>
                          <a:latin typeface="Calibri" panose="020F0502020204030204" pitchFamily="34" charset="0"/>
                          <a:ea typeface="Calibri" panose="020F0502020204030204" pitchFamily="34" charset="0"/>
                          <a:cs typeface="Calibri" panose="020F0502020204030204" pitchFamily="34" charset="0"/>
                        </a:rPr>
                        <a:t>When the DC called the applicant, they did not want to participate in discussion about accommodations.  Applicant was short and hostile on the phone, stating, “I’ve only got a few minutes for this.” Applicant refused all accommodations offered.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813742"/>
                  </a:ext>
                </a:extLst>
              </a:tr>
            </a:tbl>
          </a:graphicData>
        </a:graphic>
      </p:graphicFrame>
      <p:sp>
        <p:nvSpPr>
          <p:cNvPr id="4" name="Slide Number Placeholder 3">
            <a:extLst>
              <a:ext uri="{FF2B5EF4-FFF2-40B4-BE49-F238E27FC236}">
                <a16:creationId xmlns:a16="http://schemas.microsoft.com/office/drawing/2014/main" id="{B486DF5D-3114-3F5D-CEDB-C21AA01F7C4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637183"/>
              </a:solidFill>
              <a:effectLst/>
              <a:uLnTx/>
              <a:uFillTx/>
              <a:latin typeface="Tenorite"/>
              <a:ea typeface="+mn-ea"/>
              <a:cs typeface="+mn-cs"/>
            </a:endParaRPr>
          </a:p>
        </p:txBody>
      </p:sp>
      <p:sp>
        <p:nvSpPr>
          <p:cNvPr id="7" name="Title 4">
            <a:extLst>
              <a:ext uri="{FF2B5EF4-FFF2-40B4-BE49-F238E27FC236}">
                <a16:creationId xmlns:a16="http://schemas.microsoft.com/office/drawing/2014/main" id="{102DE268-6540-C275-17EA-E915EEAB958F}"/>
              </a:ext>
            </a:extLst>
          </p:cNvPr>
          <p:cNvSpPr>
            <a:spLocks noGrp="1"/>
          </p:cNvSpPr>
          <p:nvPr>
            <p:ph type="title"/>
          </p:nvPr>
        </p:nvSpPr>
        <p:spPr>
          <a:xfrm>
            <a:off x="1082695" y="628238"/>
            <a:ext cx="10149007" cy="747409"/>
          </a:xfrm>
        </p:spPr>
        <p:txBody>
          <a:bodyPr anchor="t"/>
          <a:lstStyle/>
          <a:p>
            <a:r>
              <a:rPr lang="en-US" sz="4000" b="0" dirty="0">
                <a:solidFill>
                  <a:schemeClr val="accent1">
                    <a:lumMod val="50000"/>
                  </a:schemeClr>
                </a:solidFill>
              </a:rPr>
              <a:t>DAP – </a:t>
            </a:r>
            <a:r>
              <a:rPr lang="en-US" sz="3600" b="0" dirty="0">
                <a:solidFill>
                  <a:schemeClr val="accent1">
                    <a:lumMod val="50000"/>
                  </a:schemeClr>
                </a:solidFill>
              </a:rPr>
              <a:t>Special Considerations &amp; Applicant Input</a:t>
            </a:r>
          </a:p>
        </p:txBody>
      </p:sp>
      <p:sp>
        <p:nvSpPr>
          <p:cNvPr id="10" name="TextBox 9">
            <a:extLst>
              <a:ext uri="{FF2B5EF4-FFF2-40B4-BE49-F238E27FC236}">
                <a16:creationId xmlns:a16="http://schemas.microsoft.com/office/drawing/2014/main" id="{BC34C012-65AC-8032-B5E0-7D33DA6751DE}"/>
              </a:ext>
            </a:extLst>
          </p:cNvPr>
          <p:cNvSpPr txBox="1"/>
          <p:nvPr/>
        </p:nvSpPr>
        <p:spPr>
          <a:xfrm>
            <a:off x="797662" y="2123056"/>
            <a:ext cx="10719071" cy="2092881"/>
          </a:xfrm>
          <a:prstGeom prst="rect">
            <a:avLst/>
          </a:prstGeom>
          <a:noFill/>
        </p:spPr>
        <p:txBody>
          <a:bodyPr wrap="square" rtlCol="0">
            <a:spAutoFit/>
          </a:bodyPr>
          <a:lstStyle/>
          <a:p>
            <a:pPr marL="342900" indent="-342900">
              <a:spcAft>
                <a:spcPts val="2400"/>
              </a:spcAft>
              <a:buClr>
                <a:schemeClr val="tx2"/>
              </a:buClr>
              <a:buFont typeface="Wingdings" pitchFamily="2" charset="2"/>
              <a:buChar char="§"/>
            </a:pPr>
            <a:r>
              <a:rPr lang="en-US" sz="2200" dirty="0">
                <a:solidFill>
                  <a:srgbClr val="0070C0"/>
                </a:solidFill>
              </a:rPr>
              <a:t>Special Considerations</a:t>
            </a:r>
            <a:r>
              <a:rPr lang="en-US" sz="2200" dirty="0"/>
              <a:t>:  Used to document </a:t>
            </a:r>
            <a:r>
              <a:rPr lang="en-US" sz="2200" b="1" dirty="0">
                <a:solidFill>
                  <a:schemeClr val="tx2"/>
                </a:solidFill>
              </a:rPr>
              <a:t>specific accommodation requests</a:t>
            </a:r>
            <a:r>
              <a:rPr lang="en-US" sz="2200" b="1" dirty="0"/>
              <a:t> </a:t>
            </a:r>
            <a:r>
              <a:rPr lang="en-US" sz="2200" dirty="0"/>
              <a:t>by the applicant such as a single dorm room or an emotional support animal.</a:t>
            </a:r>
            <a:endParaRPr lang="en-US" sz="2200" b="1" dirty="0"/>
          </a:p>
          <a:p>
            <a:pPr marL="342900" indent="-342900">
              <a:spcAft>
                <a:spcPts val="1200"/>
              </a:spcAft>
              <a:buClr>
                <a:schemeClr val="tx2"/>
              </a:buClr>
              <a:buFont typeface="Wingdings" pitchFamily="2" charset="2"/>
              <a:buChar char="§"/>
            </a:pPr>
            <a:r>
              <a:rPr lang="en-US" sz="2200" dirty="0">
                <a:solidFill>
                  <a:srgbClr val="0070C0"/>
                </a:solidFill>
              </a:rPr>
              <a:t>Applicant’s Input</a:t>
            </a:r>
            <a:r>
              <a:rPr lang="en-US" sz="2200" dirty="0">
                <a:solidFill>
                  <a:schemeClr val="accent4">
                    <a:lumMod val="75000"/>
                  </a:schemeClr>
                </a:solidFill>
              </a:rPr>
              <a:t>:</a:t>
            </a:r>
            <a:r>
              <a:rPr lang="en-US" sz="2200" b="1" dirty="0">
                <a:solidFill>
                  <a:schemeClr val="accent4">
                    <a:lumMod val="75000"/>
                  </a:schemeClr>
                </a:solidFill>
              </a:rPr>
              <a:t> </a:t>
            </a:r>
            <a:r>
              <a:rPr lang="en-US" sz="2200" dirty="0"/>
              <a:t>Used to document unusual responses such as when an applicant does not want or is unable to discuss accommodations or when applicant refuses all supports offered.</a:t>
            </a:r>
            <a:endParaRPr lang="en-US" sz="2200" b="1" dirty="0"/>
          </a:p>
        </p:txBody>
      </p:sp>
      <p:sp>
        <p:nvSpPr>
          <p:cNvPr id="2" name="Rounded Rectangle 18">
            <a:extLst>
              <a:ext uri="{FF2B5EF4-FFF2-40B4-BE49-F238E27FC236}">
                <a16:creationId xmlns:a16="http://schemas.microsoft.com/office/drawing/2014/main" id="{5CFB1037-10DF-7AD5-C9FA-B2885B6A9248}"/>
              </a:ext>
            </a:extLst>
          </p:cNvPr>
          <p:cNvSpPr/>
          <p:nvPr/>
        </p:nvSpPr>
        <p:spPr>
          <a:xfrm>
            <a:off x="2525047" y="1375647"/>
            <a:ext cx="7141905" cy="509069"/>
          </a:xfrm>
          <a:prstGeom prst="roundRect">
            <a:avLst/>
          </a:prstGeom>
          <a:solidFill>
            <a:schemeClr val="accent1">
              <a:lumMod val="20000"/>
              <a:lumOff val="80000"/>
              <a:alpha val="90210"/>
            </a:schemeClr>
          </a:solidFill>
          <a:ln w="222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Almost always leave this box blank.</a:t>
            </a:r>
          </a:p>
        </p:txBody>
      </p:sp>
    </p:spTree>
    <p:extLst>
      <p:ext uri="{BB962C8B-B14F-4D97-AF65-F5344CB8AC3E}">
        <p14:creationId xmlns:p14="http://schemas.microsoft.com/office/powerpoint/2010/main" val="2940845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876A800-3321-5390-1F14-6B364750908A}"/>
              </a:ext>
            </a:extLst>
          </p:cNvPr>
          <p:cNvSpPr>
            <a:spLocks noGrp="1"/>
          </p:cNvSpPr>
          <p:nvPr>
            <p:ph type="sldNum" sz="quarter" idx="2"/>
          </p:nvPr>
        </p:nvSpPr>
        <p:spPr>
          <a:xfrm>
            <a:off x="8531770" y="6429375"/>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54</a:t>
            </a:fld>
            <a:endParaRPr lang="en-US" dirty="0"/>
          </a:p>
        </p:txBody>
      </p:sp>
      <p:graphicFrame>
        <p:nvGraphicFramePr>
          <p:cNvPr id="4" name="Table 3">
            <a:extLst>
              <a:ext uri="{FF2B5EF4-FFF2-40B4-BE49-F238E27FC236}">
                <a16:creationId xmlns:a16="http://schemas.microsoft.com/office/drawing/2014/main" id="{B87F02EC-B8DC-DC35-50DB-66406D147972}"/>
              </a:ext>
            </a:extLst>
          </p:cNvPr>
          <p:cNvGraphicFramePr>
            <a:graphicFrameLocks noGrp="1"/>
          </p:cNvGraphicFramePr>
          <p:nvPr>
            <p:extLst>
              <p:ext uri="{D42A27DB-BD31-4B8C-83A1-F6EECF244321}">
                <p14:modId xmlns:p14="http://schemas.microsoft.com/office/powerpoint/2010/main" val="3581077736"/>
              </p:ext>
            </p:extLst>
          </p:nvPr>
        </p:nvGraphicFramePr>
        <p:xfrm>
          <a:off x="1167891" y="1719228"/>
          <a:ext cx="9856217" cy="4338918"/>
        </p:xfrm>
        <a:graphic>
          <a:graphicData uri="http://schemas.openxmlformats.org/drawingml/2006/table">
            <a:tbl>
              <a:tblPr firstRow="1" firstCol="1" bandRow="1"/>
              <a:tblGrid>
                <a:gridCol w="730090">
                  <a:extLst>
                    <a:ext uri="{9D8B030D-6E8A-4147-A177-3AD203B41FA5}">
                      <a16:colId xmlns:a16="http://schemas.microsoft.com/office/drawing/2014/main" val="2561480870"/>
                    </a:ext>
                  </a:extLst>
                </a:gridCol>
                <a:gridCol w="9126127">
                  <a:extLst>
                    <a:ext uri="{9D8B030D-6E8A-4147-A177-3AD203B41FA5}">
                      <a16:colId xmlns:a16="http://schemas.microsoft.com/office/drawing/2014/main" val="22668083"/>
                    </a:ext>
                  </a:extLst>
                </a:gridCol>
              </a:tblGrid>
              <a:tr h="623921">
                <a:tc>
                  <a:txBody>
                    <a:bodyPr/>
                    <a:lstStyle/>
                    <a:p>
                      <a:pPr marL="0" marR="0">
                        <a:lnSpc>
                          <a:spcPct val="107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7620" marR="0" indent="-7620">
                        <a:lnSpc>
                          <a:spcPct val="107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and Disability Accommodation Process (DAP) Summary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78956951"/>
                  </a:ext>
                </a:extLst>
              </a:tr>
              <a:tr h="754953">
                <a:tc gridSpan="2">
                  <a:txBody>
                    <a:bodyPr/>
                    <a:lstStyle/>
                    <a:p>
                      <a:pPr marL="742950" marR="0" lvl="1" indent="-285750">
                        <a:lnSpc>
                          <a:spcPct val="107000"/>
                        </a:lnSpc>
                        <a:spcBef>
                          <a:spcPts val="300"/>
                        </a:spcBef>
                        <a:spcAft>
                          <a:spcPts val="300"/>
                        </a:spcAft>
                        <a:buFont typeface="+mj-lt"/>
                        <a:buAutoNum type="alphaLcPeriod"/>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Summary: </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Summarize information from the file, clinical interview and/or discussions with providers to support the health care needs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2475174384"/>
                  </a:ext>
                </a:extLst>
              </a:tr>
              <a:tr h="2960044">
                <a:tc gridSpan="2">
                  <a:txBody>
                    <a:bodyPr/>
                    <a:lstStyle/>
                    <a:p>
                      <a:pPr marL="228600" marR="0" indent="0">
                        <a:lnSpc>
                          <a:spcPct val="105000"/>
                        </a:lnSpc>
                        <a:spcBef>
                          <a:spcPts val="200"/>
                        </a:spcBef>
                        <a:spcAft>
                          <a:spcPts val="0"/>
                        </a:spcAft>
                        <a:tabLst/>
                      </a:pPr>
                      <a:r>
                        <a:rPr lang="en-US" sz="2000" dirty="0">
                          <a:effectLst/>
                          <a:latin typeface="Calibri" panose="020F0502020204030204" pitchFamily="34" charset="0"/>
                          <a:ea typeface="Calibri" panose="020F0502020204030204" pitchFamily="34" charset="0"/>
                          <a:cs typeface="Calibri" panose="020F0502020204030204" pitchFamily="34" charset="0"/>
                        </a:rPr>
                        <a:t>The applicant currently has a number of unmanaged symptoms including mood instability, impulsivity, risky behaviors, irritability, and running away from home. Applicant has had two psychiatric hospitalizations in the past year as well as outpatient treatment without significant improvement in symptoms. This is a safety concern. During the interview, applicant  minimized recent suicidal and homicidal behaviors. Applicant will require long-term ongoing mental health treatment for serious mental illness. Applicant has poor insight into their condition and refused all accommodations that would help to mitigate the barriers to enrollment.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575748375"/>
                  </a:ext>
                </a:extLst>
              </a:tr>
            </a:tbl>
          </a:graphicData>
        </a:graphic>
      </p:graphicFrame>
      <p:sp>
        <p:nvSpPr>
          <p:cNvPr id="3" name="Rectangle 2">
            <a:extLst>
              <a:ext uri="{FF2B5EF4-FFF2-40B4-BE49-F238E27FC236}">
                <a16:creationId xmlns:a16="http://schemas.microsoft.com/office/drawing/2014/main" id="{ED904DDC-96A4-8B95-7C89-ADB32089E0CA}"/>
              </a:ext>
            </a:extLst>
          </p:cNvPr>
          <p:cNvSpPr/>
          <p:nvPr/>
        </p:nvSpPr>
        <p:spPr>
          <a:xfrm>
            <a:off x="0"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B3F185B6-7B48-C379-2D4E-A9904F607E42}"/>
              </a:ext>
            </a:extLst>
          </p:cNvPr>
          <p:cNvSpPr/>
          <p:nvPr/>
        </p:nvSpPr>
        <p:spPr>
          <a:xfrm>
            <a:off x="11277599"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Title 1">
            <a:extLst>
              <a:ext uri="{FF2B5EF4-FFF2-40B4-BE49-F238E27FC236}">
                <a16:creationId xmlns:a16="http://schemas.microsoft.com/office/drawing/2014/main" id="{A84F89EF-AE09-564A-6AFF-C5FFABEA5177}"/>
              </a:ext>
            </a:extLst>
          </p:cNvPr>
          <p:cNvSpPr txBox="1">
            <a:spLocks/>
          </p:cNvSpPr>
          <p:nvPr/>
        </p:nvSpPr>
        <p:spPr>
          <a:xfrm>
            <a:off x="1280416" y="567120"/>
            <a:ext cx="9631166" cy="644329"/>
          </a:xfrm>
          <a:prstGeom prst="rect">
            <a:avLst/>
          </a:prstGeom>
        </p:spPr>
        <p:txBody>
          <a:bodyPr vert="horz" lIns="91440" tIns="45720" rIns="91440" bIns="45720" rtlCol="0" anchor="t">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0" dirty="0">
                <a:solidFill>
                  <a:schemeClr val="tx2"/>
                </a:solidFill>
              </a:rPr>
              <a:t>Question 6A: Clinical Summary</a:t>
            </a:r>
            <a:endPar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endParaRPr>
          </a:p>
        </p:txBody>
      </p:sp>
    </p:spTree>
    <p:extLst>
      <p:ext uri="{BB962C8B-B14F-4D97-AF65-F5344CB8AC3E}">
        <p14:creationId xmlns:p14="http://schemas.microsoft.com/office/powerpoint/2010/main" val="3115275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876A800-3321-5390-1F14-6B364750908A}"/>
              </a:ext>
            </a:extLst>
          </p:cNvPr>
          <p:cNvSpPr>
            <a:spLocks noGrp="1"/>
          </p:cNvSpPr>
          <p:nvPr>
            <p:ph type="sldNum" sz="quarter" idx="2"/>
          </p:nvPr>
        </p:nvSpPr>
        <p:spPr>
          <a:xfrm>
            <a:off x="8531770" y="6429375"/>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55</a:t>
            </a:fld>
            <a:endParaRPr lang="en-US" dirty="0"/>
          </a:p>
        </p:txBody>
      </p:sp>
      <p:pic>
        <p:nvPicPr>
          <p:cNvPr id="5" name="Picture 4">
            <a:extLst>
              <a:ext uri="{FF2B5EF4-FFF2-40B4-BE49-F238E27FC236}">
                <a16:creationId xmlns:a16="http://schemas.microsoft.com/office/drawing/2014/main" id="{4323F96A-1FC4-144D-868C-C872500FAD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9236"/>
          <a:stretch/>
        </p:blipFill>
        <p:spPr>
          <a:xfrm>
            <a:off x="2632262" y="306387"/>
            <a:ext cx="7944576" cy="5371543"/>
          </a:xfrm>
          <a:prstGeom prst="rect">
            <a:avLst/>
          </a:prstGeom>
        </p:spPr>
      </p:pic>
      <p:sp>
        <p:nvSpPr>
          <p:cNvPr id="3" name="Rectangle 2">
            <a:extLst>
              <a:ext uri="{FF2B5EF4-FFF2-40B4-BE49-F238E27FC236}">
                <a16:creationId xmlns:a16="http://schemas.microsoft.com/office/drawing/2014/main" id="{B68C33AB-DBD4-4260-ED48-E9CEA6DE447C}"/>
              </a:ext>
            </a:extLst>
          </p:cNvPr>
          <p:cNvSpPr/>
          <p:nvPr/>
        </p:nvSpPr>
        <p:spPr>
          <a:xfrm>
            <a:off x="0"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3">
            <a:extLst>
              <a:ext uri="{FF2B5EF4-FFF2-40B4-BE49-F238E27FC236}">
                <a16:creationId xmlns:a16="http://schemas.microsoft.com/office/drawing/2014/main" id="{B40BA543-87DC-DCF2-44CE-9F6E279575D9}"/>
              </a:ext>
            </a:extLst>
          </p:cNvPr>
          <p:cNvSpPr/>
          <p:nvPr/>
        </p:nvSpPr>
        <p:spPr>
          <a:xfrm>
            <a:off x="11280228" y="0"/>
            <a:ext cx="914400" cy="6858000"/>
          </a:xfrm>
          <a:prstGeom prst="rect">
            <a:avLst/>
          </a:prstGeom>
          <a:solidFill>
            <a:schemeClr val="accent4">
              <a:lumMod val="60000"/>
              <a:lumOff val="40000"/>
              <a:alpha val="748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Title 1">
            <a:extLst>
              <a:ext uri="{FF2B5EF4-FFF2-40B4-BE49-F238E27FC236}">
                <a16:creationId xmlns:a16="http://schemas.microsoft.com/office/drawing/2014/main" id="{CD84ED9E-7182-E8FF-B56C-44BAEEDB1E55}"/>
              </a:ext>
            </a:extLst>
          </p:cNvPr>
          <p:cNvSpPr txBox="1">
            <a:spLocks/>
          </p:cNvSpPr>
          <p:nvPr/>
        </p:nvSpPr>
        <p:spPr>
          <a:xfrm rot="16200000">
            <a:off x="-1791299" y="3106836"/>
            <a:ext cx="6354562" cy="644329"/>
          </a:xfrm>
          <a:prstGeom prst="rect">
            <a:avLst/>
          </a:prstGeom>
        </p:spPr>
        <p:txBody>
          <a:bodyPr vert="horz" lIns="91440" tIns="45720" rIns="91440" bIns="45720" rtlCol="0" anchor="t">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0" dirty="0">
                <a:solidFill>
                  <a:schemeClr val="tx2"/>
                </a:solidFill>
              </a:rPr>
              <a:t>Question 6B: DAP Sum</a:t>
            </a:r>
            <a:r>
              <a:rPr lang="en-US" sz="4000" dirty="0">
                <a:solidFill>
                  <a:schemeClr val="tx2"/>
                </a:solidFill>
              </a:rPr>
              <a:t>mary</a:t>
            </a:r>
            <a:endParaRPr kumimoji="0" lang="en-US" sz="4000" b="1" i="0" u="none" strike="noStrike" kern="1200" cap="none" spc="0" normalizeH="0" baseline="0" noProof="0" dirty="0">
              <a:ln>
                <a:noFill/>
              </a:ln>
              <a:gradFill flip="none" rotWithShape="1">
                <a:gsLst>
                  <a:gs pos="0">
                    <a:srgbClr val="9399CA"/>
                  </a:gs>
                  <a:gs pos="100000">
                    <a:srgbClr val="7DAD88">
                      <a:alpha val="70000"/>
                    </a:srgbClr>
                  </a:gs>
                </a:gsLst>
                <a:lin ang="0" scaled="1"/>
                <a:tileRect/>
              </a:gradFill>
              <a:effectLst/>
              <a:uLnTx/>
              <a:uFillTx/>
              <a:latin typeface="Sabon Next LT"/>
              <a:ea typeface="+mn-ea"/>
              <a:cs typeface="Angsana New" panose="02020603050405020304" pitchFamily="18" charset="-34"/>
            </a:endParaRPr>
          </a:p>
        </p:txBody>
      </p:sp>
      <p:sp>
        <p:nvSpPr>
          <p:cNvPr id="2" name="TextBox 1">
            <a:extLst>
              <a:ext uri="{FF2B5EF4-FFF2-40B4-BE49-F238E27FC236}">
                <a16:creationId xmlns:a16="http://schemas.microsoft.com/office/drawing/2014/main" id="{34A0F3EC-123A-8077-4DC5-D785D447B5CE}"/>
              </a:ext>
            </a:extLst>
          </p:cNvPr>
          <p:cNvSpPr txBox="1"/>
          <p:nvPr/>
        </p:nvSpPr>
        <p:spPr>
          <a:xfrm>
            <a:off x="2632262" y="5819219"/>
            <a:ext cx="7944576" cy="783193"/>
          </a:xfrm>
          <a:prstGeom prst="roundRect">
            <a:avLst/>
          </a:prstGeom>
          <a:solidFill>
            <a:srgbClr val="D2CAE5">
              <a:alpha val="50357"/>
            </a:srgbClr>
          </a:solidFill>
          <a:ln w="19050">
            <a:solidFill>
              <a:schemeClr val="tx1"/>
            </a:solidFill>
          </a:ln>
        </p:spPr>
        <p:txBody>
          <a:bodyPr wrap="square">
            <a:spAutoFit/>
          </a:bodyPr>
          <a:lstStyle/>
          <a:p>
            <a:pPr algn="ctr"/>
            <a:r>
              <a:rPr kumimoji="0" lang="en-US" altLang="en-US" sz="2000" b="1" i="0" strike="noStrike" cap="none" normalizeH="0" baseline="0" dirty="0">
                <a:ln>
                  <a:noFill/>
                </a:ln>
                <a:solidFill>
                  <a:srgbClr val="FF0000"/>
                </a:solidFill>
                <a:effectLst/>
                <a:latin typeface="+mn-lt"/>
                <a:ea typeface="Times New Roman" panose="02020603050405020304" pitchFamily="18" charset="0"/>
              </a:rPr>
              <a:t>TIP: </a:t>
            </a:r>
            <a:r>
              <a:rPr kumimoji="0" lang="en-US" altLang="en-US" sz="2000" i="0" strike="noStrike" cap="none" normalizeH="0" baseline="0" dirty="0">
                <a:ln>
                  <a:noFill/>
                </a:ln>
                <a:solidFill>
                  <a:srgbClr val="FF0000"/>
                </a:solidFill>
                <a:effectLst/>
                <a:latin typeface="+mn-lt"/>
                <a:ea typeface="Times New Roman" panose="02020603050405020304" pitchFamily="18" charset="0"/>
              </a:rPr>
              <a:t>These exact statements can be found in the </a:t>
            </a:r>
            <a:r>
              <a:rPr kumimoji="0" lang="en-US" altLang="en-US" sz="2000" b="1" i="0" strike="noStrike" cap="none" normalizeH="0" baseline="0" dirty="0">
                <a:ln>
                  <a:noFill/>
                </a:ln>
                <a:solidFill>
                  <a:srgbClr val="FF0000"/>
                </a:solidFill>
                <a:effectLst/>
                <a:latin typeface="+mn-lt"/>
                <a:ea typeface="Times New Roman" panose="02020603050405020304" pitchFamily="18" charset="0"/>
                <a:hlinkClick r:id="rId4"/>
              </a:rPr>
              <a:t>HCNA Template Items</a:t>
            </a:r>
            <a:r>
              <a:rPr kumimoji="0" lang="en-US" altLang="en-US" sz="2000" b="1" i="0" strike="noStrike" cap="none" normalizeH="0" baseline="0" dirty="0">
                <a:ln>
                  <a:noFill/>
                </a:ln>
                <a:solidFill>
                  <a:srgbClr val="FF0000"/>
                </a:solidFill>
                <a:effectLst/>
                <a:latin typeface="+mn-lt"/>
                <a:ea typeface="Times New Roman" panose="02020603050405020304" pitchFamily="18" charset="0"/>
              </a:rPr>
              <a:t>,</a:t>
            </a:r>
            <a:r>
              <a:rPr kumimoji="0" lang="en-US" altLang="en-US" sz="2000" i="0" strike="noStrike" cap="none" normalizeH="0" baseline="0" dirty="0">
                <a:ln>
                  <a:noFill/>
                </a:ln>
                <a:solidFill>
                  <a:srgbClr val="FF0000"/>
                </a:solidFill>
                <a:effectLst/>
                <a:latin typeface="+mn-lt"/>
                <a:ea typeface="Times New Roman" panose="02020603050405020304" pitchFamily="18" charset="0"/>
              </a:rPr>
              <a:t> and can be used in this section. </a:t>
            </a:r>
            <a:endParaRPr lang="en-US" sz="2000" dirty="0">
              <a:solidFill>
                <a:srgbClr val="FF0000"/>
              </a:solidFill>
            </a:endParaRPr>
          </a:p>
        </p:txBody>
      </p:sp>
      <p:sp>
        <p:nvSpPr>
          <p:cNvPr id="7" name="Right Arrow 18">
            <a:extLst>
              <a:ext uri="{FF2B5EF4-FFF2-40B4-BE49-F238E27FC236}">
                <a16:creationId xmlns:a16="http://schemas.microsoft.com/office/drawing/2014/main" id="{798533AE-8094-695E-9B3E-2B72D0122E38}"/>
              </a:ext>
            </a:extLst>
          </p:cNvPr>
          <p:cNvSpPr>
            <a:spLocks noChangeAspect="1"/>
          </p:cNvSpPr>
          <p:nvPr/>
        </p:nvSpPr>
        <p:spPr>
          <a:xfrm rot="19281328">
            <a:off x="1896554" y="2042210"/>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ight Arrow 20">
            <a:extLst>
              <a:ext uri="{FF2B5EF4-FFF2-40B4-BE49-F238E27FC236}">
                <a16:creationId xmlns:a16="http://schemas.microsoft.com/office/drawing/2014/main" id="{75E60B3D-6E49-CFCF-D566-597D0F62303B}"/>
              </a:ext>
            </a:extLst>
          </p:cNvPr>
          <p:cNvSpPr>
            <a:spLocks noChangeAspect="1"/>
          </p:cNvSpPr>
          <p:nvPr/>
        </p:nvSpPr>
        <p:spPr>
          <a:xfrm rot="1407289">
            <a:off x="1872345" y="2932769"/>
            <a:ext cx="731520" cy="365760"/>
          </a:xfrm>
          <a:prstGeom prst="rightArrow">
            <a:avLst/>
          </a:prstGeom>
          <a:solidFill>
            <a:schemeClr val="accent4">
              <a:lumMod val="75000"/>
            </a:schemeClr>
          </a:solidFill>
          <a:ln w="12700" cap="flat" cmpd="sng" algn="ctr">
            <a:solidFill>
              <a:schemeClr val="accent4">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954300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40A5-1AE2-5BFB-BDF4-660D647C3500}"/>
              </a:ext>
            </a:extLst>
          </p:cNvPr>
          <p:cNvSpPr txBox="1">
            <a:spLocks/>
          </p:cNvSpPr>
          <p:nvPr/>
        </p:nvSpPr>
        <p:spPr>
          <a:xfrm>
            <a:off x="795866" y="548495"/>
            <a:ext cx="9801982" cy="77832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
        <p:nvSpPr>
          <p:cNvPr id="4" name="Title 3">
            <a:extLst>
              <a:ext uri="{FF2B5EF4-FFF2-40B4-BE49-F238E27FC236}">
                <a16:creationId xmlns:a16="http://schemas.microsoft.com/office/drawing/2014/main" id="{0CA748E3-A9AC-4F56-AFF2-607865F59BF3}"/>
              </a:ext>
            </a:extLst>
          </p:cNvPr>
          <p:cNvSpPr>
            <a:spLocks noGrp="1"/>
          </p:cNvSpPr>
          <p:nvPr>
            <p:ph type="title"/>
          </p:nvPr>
        </p:nvSpPr>
        <p:spPr>
          <a:xfrm>
            <a:off x="1870284" y="595793"/>
            <a:ext cx="8451432" cy="778329"/>
          </a:xfrm>
        </p:spPr>
        <p:txBody>
          <a:bodyPr anchor="t">
            <a:normAutofit fontScale="90000"/>
          </a:bodyPr>
          <a:lstStyle/>
          <a:p>
            <a:pPr algn="ctr"/>
            <a:r>
              <a:rPr lang="en-US" sz="3600" b="0" dirty="0">
                <a:solidFill>
                  <a:schemeClr val="tx2"/>
                </a:solidFill>
              </a:rPr>
              <a:t>Question 7: Alternate Center Recommendation</a:t>
            </a:r>
          </a:p>
        </p:txBody>
      </p:sp>
      <p:graphicFrame>
        <p:nvGraphicFramePr>
          <p:cNvPr id="10" name="Content Placeholder 9">
            <a:extLst>
              <a:ext uri="{FF2B5EF4-FFF2-40B4-BE49-F238E27FC236}">
                <a16:creationId xmlns:a16="http://schemas.microsoft.com/office/drawing/2014/main" id="{6C44DF06-FA54-FA3F-5C03-4EC7DD46B9C7}"/>
              </a:ext>
            </a:extLst>
          </p:cNvPr>
          <p:cNvGraphicFramePr>
            <a:graphicFrameLocks noGrp="1"/>
          </p:cNvGraphicFramePr>
          <p:nvPr>
            <p:ph idx="1"/>
            <p:extLst>
              <p:ext uri="{D42A27DB-BD31-4B8C-83A1-F6EECF244321}">
                <p14:modId xmlns:p14="http://schemas.microsoft.com/office/powerpoint/2010/main" val="1965071487"/>
              </p:ext>
            </p:extLst>
          </p:nvPr>
        </p:nvGraphicFramePr>
        <p:xfrm>
          <a:off x="1636138" y="1353328"/>
          <a:ext cx="8919724" cy="5019241"/>
        </p:xfrm>
        <a:graphic>
          <a:graphicData uri="http://schemas.openxmlformats.org/drawingml/2006/table">
            <a:tbl>
              <a:tblPr firstRow="1" firstCol="1" bandRow="1"/>
              <a:tblGrid>
                <a:gridCol w="724957">
                  <a:extLst>
                    <a:ext uri="{9D8B030D-6E8A-4147-A177-3AD203B41FA5}">
                      <a16:colId xmlns:a16="http://schemas.microsoft.com/office/drawing/2014/main" val="4185945761"/>
                    </a:ext>
                  </a:extLst>
                </a:gridCol>
                <a:gridCol w="8194767">
                  <a:extLst>
                    <a:ext uri="{9D8B030D-6E8A-4147-A177-3AD203B41FA5}">
                      <a16:colId xmlns:a16="http://schemas.microsoft.com/office/drawing/2014/main" val="1660871464"/>
                    </a:ext>
                  </a:extLst>
                </a:gridCol>
              </a:tblGrid>
              <a:tr h="518364">
                <a:tc>
                  <a:txBody>
                    <a:bodyPr/>
                    <a:lstStyle/>
                    <a:p>
                      <a:pPr marL="0" marR="0">
                        <a:lnSpc>
                          <a:spcPct val="107000"/>
                        </a:lnSpc>
                        <a:spcBef>
                          <a:spcPts val="0"/>
                        </a:spcBef>
                        <a:spcAft>
                          <a:spcPts val="0"/>
                        </a:spcAft>
                      </a:pPr>
                      <a:r>
                        <a:rPr lang="en-US"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600"/>
                        </a:spcBef>
                        <a:spcAft>
                          <a:spcPts val="600"/>
                        </a:spcAft>
                      </a:pPr>
                      <a:r>
                        <a:rPr lang="en-US"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APPLICANT ONLY- IF RECOMMENDING AN ALTERNATE CENTER (if selected “b” in item 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96023874"/>
                  </a:ext>
                </a:extLst>
              </a:tr>
              <a:tr h="296251">
                <a:tc gridSpan="2">
                  <a:txBody>
                    <a:bodyPr/>
                    <a:lstStyle/>
                    <a:p>
                      <a:pPr marL="0" marR="0" algn="l">
                        <a:lnSpc>
                          <a:spcPct val="107000"/>
                        </a:lnSpc>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and Disability Accommodation Process (DAP) Summary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465249188"/>
                  </a:ext>
                </a:extLst>
              </a:tr>
              <a:tr h="518364">
                <a:tc gridSpan="2">
                  <a:txBody>
                    <a:bodyPr/>
                    <a:lstStyle/>
                    <a:p>
                      <a:pPr marL="358775" marR="0" lvl="1" indent="-342900">
                        <a:lnSpc>
                          <a:spcPct val="107000"/>
                        </a:lnSpc>
                        <a:spcBef>
                          <a:spcPts val="600"/>
                        </a:spcBef>
                        <a:spcAft>
                          <a:spcPts val="0"/>
                        </a:spcAft>
                        <a:buSzPct val="100000"/>
                        <a:buFont typeface="+mj-lt"/>
                        <a:buAutoNum type="alphaLcPeriod"/>
                        <a:tabLst/>
                      </a:pP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Clinical Summary:</a:t>
                      </a:r>
                      <a:r>
                        <a:rPr lang="en-US" sz="1700" b="1"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Summarize information from the file, clinical interview and/or discussions with providers to support the health care needs assessment.</a:t>
                      </a:r>
                      <a:endParaRPr lang="en-US" sz="1700" spc="-3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4151368919"/>
                  </a:ext>
                </a:extLst>
              </a:tr>
              <a:tr h="730140">
                <a:tc gridSpan="2">
                  <a:txBody>
                    <a:bodyPr/>
                    <a:lstStyle/>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79198318"/>
                  </a:ext>
                </a:extLst>
              </a:tr>
              <a:tr h="784089">
                <a:tc gridSpan="2">
                  <a:txBody>
                    <a:bodyPr/>
                    <a:lstStyle/>
                    <a:p>
                      <a:pPr marL="358775" marR="0" lvl="1" indent="-342900">
                        <a:lnSpc>
                          <a:spcPct val="107000"/>
                        </a:lnSpc>
                        <a:spcBef>
                          <a:spcPts val="600"/>
                        </a:spcBef>
                        <a:spcAft>
                          <a:spcPts val="0"/>
                        </a:spcAft>
                        <a:buSzPct val="100000"/>
                        <a:buFont typeface="+mj-lt"/>
                        <a:buAutoNum type="alphaLcPeriod" startAt="2"/>
                        <a:tabLst/>
                      </a:pP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Disability Accommodation Process (DAP) Summary:</a:t>
                      </a:r>
                      <a:r>
                        <a:rPr lang="en-US" sz="1700" b="1"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If RA/RM/AAS were identified above, include a detailed explanation for why these supports would NOT sufficiently reduce the barriers to allow for enrollment to YOUR center.</a:t>
                      </a:r>
                      <a:endParaRPr lang="en-US" sz="1700" spc="-3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1495575227"/>
                  </a:ext>
                </a:extLst>
              </a:tr>
              <a:tr h="730140">
                <a:tc gridSpan="2">
                  <a:txBody>
                    <a:bodyPr/>
                    <a:lstStyle/>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35623650"/>
                  </a:ext>
                </a:extLst>
              </a:tr>
              <a:tr h="632839">
                <a:tc gridSpan="2">
                  <a:txBody>
                    <a:bodyPr/>
                    <a:lstStyle/>
                    <a:p>
                      <a:pPr marL="342900" marR="0" indent="-342900">
                        <a:lnSpc>
                          <a:spcPct val="107000"/>
                        </a:lnSpc>
                        <a:spcBef>
                          <a:spcPts val="0"/>
                        </a:spcBef>
                        <a:spcAft>
                          <a:spcPts val="0"/>
                        </a:spcAft>
                        <a:buFont typeface="+mj-lt"/>
                        <a:buAutoNum type="alphaLcPeriod" startAt="3"/>
                      </a:pP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Document</a:t>
                      </a:r>
                      <a:r>
                        <a:rPr lang="en-US" sz="1700" b="1"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efforts to secure community support near center in the space below.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(Include name of organizations/facilities</a:t>
                      </a:r>
                      <a:r>
                        <a:rPr lang="en-US" sz="1700" spc="-3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17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specific</a:t>
                      </a:r>
                      <a:r>
                        <a:rPr lang="en-US" sz="17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individuals contacted</a:t>
                      </a:r>
                      <a:r>
                        <a:rPr lang="en-US" sz="1700" spc="-2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why access is not available near center.)</a:t>
                      </a:r>
                      <a:endParaRPr lang="en-US" sz="1700" spc="-3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4250781253"/>
                  </a:ext>
                </a:extLst>
              </a:tr>
              <a:tr h="730140">
                <a:tc gridSpan="2">
                  <a:txBody>
                    <a:bodyPr/>
                    <a:lstStyle/>
                    <a:p>
                      <a:pPr marL="0" marR="0">
                        <a:lnSpc>
                          <a:spcPct val="107000"/>
                        </a:lnSpc>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993" marR="569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97111752"/>
                  </a:ext>
                </a:extLst>
              </a:tr>
            </a:tbl>
          </a:graphicData>
        </a:graphic>
      </p:graphicFrame>
    </p:spTree>
    <p:extLst>
      <p:ext uri="{BB962C8B-B14F-4D97-AF65-F5344CB8AC3E}">
        <p14:creationId xmlns:p14="http://schemas.microsoft.com/office/powerpoint/2010/main" val="1473372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57</a:t>
            </a:fld>
            <a:endParaRPr lang="en-US" dirty="0">
              <a:solidFill>
                <a:schemeClr val="tx1"/>
              </a:solidFill>
            </a:endParaRPr>
          </a:p>
        </p:txBody>
      </p:sp>
      <p:sp>
        <p:nvSpPr>
          <p:cNvPr id="8" name="Title 1">
            <a:extLst>
              <a:ext uri="{FF2B5EF4-FFF2-40B4-BE49-F238E27FC236}">
                <a16:creationId xmlns:a16="http://schemas.microsoft.com/office/drawing/2014/main" id="{BB59F763-463B-FC17-3BCD-79465BE59B64}"/>
              </a:ext>
            </a:extLst>
          </p:cNvPr>
          <p:cNvSpPr>
            <a:spLocks noGrp="1"/>
          </p:cNvSpPr>
          <p:nvPr>
            <p:ph type="title"/>
          </p:nvPr>
        </p:nvSpPr>
        <p:spPr>
          <a:xfrm>
            <a:off x="1578292" y="482037"/>
            <a:ext cx="9035416" cy="1000760"/>
          </a:xfrm>
        </p:spPr>
        <p:txBody>
          <a:bodyPr anchor="ctr">
            <a:normAutofit/>
          </a:bodyPr>
          <a:lstStyle/>
          <a:p>
            <a:pPr algn="ctr"/>
            <a:r>
              <a:rPr lang="en-US" sz="3600" b="0" dirty="0">
                <a:solidFill>
                  <a:schemeClr val="accent2">
                    <a:lumMod val="50000"/>
                  </a:schemeClr>
                </a:solidFill>
              </a:rPr>
              <a:t>Signature Box with Attestation</a:t>
            </a:r>
          </a:p>
        </p:txBody>
      </p:sp>
      <p:sp>
        <p:nvSpPr>
          <p:cNvPr id="3" name="Right Arrow 2">
            <a:extLst>
              <a:ext uri="{FF2B5EF4-FFF2-40B4-BE49-F238E27FC236}">
                <a16:creationId xmlns:a16="http://schemas.microsoft.com/office/drawing/2014/main" id="{21FDC60E-EEA0-EAEA-5273-C8E2D283E81A}"/>
              </a:ext>
            </a:extLst>
          </p:cNvPr>
          <p:cNvSpPr/>
          <p:nvPr/>
        </p:nvSpPr>
        <p:spPr>
          <a:xfrm rot="9155985" flipH="1">
            <a:off x="985153" y="2601973"/>
            <a:ext cx="822960" cy="457200"/>
          </a:xfrm>
          <a:prstGeom prst="rightArrow">
            <a:avLst>
              <a:gd name="adj1" fmla="val 46642"/>
              <a:gd name="adj2" fmla="val 50000"/>
            </a:avLst>
          </a:prstGeom>
          <a:solidFill>
            <a:schemeClr val="accent4">
              <a:lumMod val="75000"/>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Right Arrow 3">
            <a:extLst>
              <a:ext uri="{FF2B5EF4-FFF2-40B4-BE49-F238E27FC236}">
                <a16:creationId xmlns:a16="http://schemas.microsoft.com/office/drawing/2014/main" id="{C757EB40-7C49-0B15-8D2A-C371CB1806F2}"/>
              </a:ext>
            </a:extLst>
          </p:cNvPr>
          <p:cNvSpPr/>
          <p:nvPr/>
        </p:nvSpPr>
        <p:spPr>
          <a:xfrm rot="9155985" flipH="1">
            <a:off x="969391" y="4347442"/>
            <a:ext cx="822960" cy="457200"/>
          </a:xfrm>
          <a:prstGeom prst="rightArrow">
            <a:avLst>
              <a:gd name="adj1" fmla="val 46642"/>
              <a:gd name="adj2" fmla="val 50000"/>
            </a:avLst>
          </a:prstGeom>
          <a:solidFill>
            <a:schemeClr val="accent4">
              <a:lumMod val="75000"/>
            </a:schemeClr>
          </a:solidFill>
          <a:ln w="127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TextBox 11">
            <a:extLst>
              <a:ext uri="{FF2B5EF4-FFF2-40B4-BE49-F238E27FC236}">
                <a16:creationId xmlns:a16="http://schemas.microsoft.com/office/drawing/2014/main" id="{4E27E7D2-B993-A7CD-AA11-18F77A4B06F4}"/>
              </a:ext>
            </a:extLst>
          </p:cNvPr>
          <p:cNvSpPr txBox="1"/>
          <p:nvPr/>
        </p:nvSpPr>
        <p:spPr>
          <a:xfrm>
            <a:off x="2724628" y="5398995"/>
            <a:ext cx="7686342" cy="642516"/>
          </a:xfrm>
          <a:prstGeom prst="roundRect">
            <a:avLst/>
          </a:prstGeom>
          <a:noFill/>
          <a:ln w="12700">
            <a:noFill/>
          </a:ln>
        </p:spPr>
        <p:txBody>
          <a:bodyPr wrap="square" tIns="91440" bIns="91440" rtlCol="0" anchor="ctr">
            <a:noAutofit/>
          </a:bodyPr>
          <a:lstStyle/>
          <a:p>
            <a:pPr algn="ctr">
              <a:lnSpc>
                <a:spcPct val="110000"/>
              </a:lnSpc>
            </a:pPr>
            <a:r>
              <a:rPr lang="en-US" sz="2000" dirty="0"/>
              <a:t>If revisions are required during the Regional Review process, </a:t>
            </a:r>
          </a:p>
          <a:p>
            <a:pPr algn="ctr">
              <a:lnSpc>
                <a:spcPct val="110000"/>
              </a:lnSpc>
            </a:pPr>
            <a:r>
              <a:rPr lang="en-US" sz="2000" b="1" dirty="0">
                <a:solidFill>
                  <a:srgbClr val="0070C0"/>
                </a:solidFill>
                <a:highlight>
                  <a:srgbClr val="FFFF00"/>
                </a:highlight>
              </a:rPr>
              <a:t>the updated version must also be signed</a:t>
            </a:r>
            <a:r>
              <a:rPr lang="en-US" sz="2000" b="1" dirty="0">
                <a:solidFill>
                  <a:srgbClr val="0070C0"/>
                </a:solidFill>
              </a:rPr>
              <a:t>.</a:t>
            </a:r>
          </a:p>
        </p:txBody>
      </p:sp>
      <p:pic>
        <p:nvPicPr>
          <p:cNvPr id="18" name="Picture 17" descr="Table&#10;&#10;Description automatically generated">
            <a:extLst>
              <a:ext uri="{FF2B5EF4-FFF2-40B4-BE49-F238E27FC236}">
                <a16:creationId xmlns:a16="http://schemas.microsoft.com/office/drawing/2014/main" id="{6359D31F-A76B-267F-1D3E-CD485B695BEC}"/>
              </a:ext>
            </a:extLst>
          </p:cNvPr>
          <p:cNvPicPr>
            <a:picLocks noChangeAspect="1"/>
          </p:cNvPicPr>
          <p:nvPr/>
        </p:nvPicPr>
        <p:blipFill>
          <a:blip r:embed="rId3"/>
          <a:stretch>
            <a:fillRect/>
          </a:stretch>
        </p:blipFill>
        <p:spPr>
          <a:xfrm>
            <a:off x="1783586" y="1405329"/>
            <a:ext cx="9027544" cy="3917036"/>
          </a:xfrm>
          <a:prstGeom prst="rect">
            <a:avLst/>
          </a:prstGeom>
        </p:spPr>
      </p:pic>
    </p:spTree>
    <p:extLst>
      <p:ext uri="{BB962C8B-B14F-4D97-AF65-F5344CB8AC3E}">
        <p14:creationId xmlns:p14="http://schemas.microsoft.com/office/powerpoint/2010/main" val="706316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7815" y="11"/>
            <a:ext cx="12191980" cy="6857989"/>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311011" y="133392"/>
            <a:ext cx="9585589" cy="1056852"/>
          </a:xfrm>
          <a:solidFill>
            <a:schemeClr val="accent1">
              <a:lumMod val="20000"/>
              <a:lumOff val="80000"/>
            </a:schemeClr>
          </a:solidFill>
          <a:ln>
            <a:solidFill>
              <a:schemeClr val="accent4">
                <a:lumMod val="75000"/>
              </a:schemeClr>
            </a:solidFill>
          </a:ln>
        </p:spPr>
        <p:txBody>
          <a:bodyPr lIns="182880" tIns="182880" rIns="182880" bIns="182880" anchor="ctr">
            <a:noAutofit/>
          </a:bodyPr>
          <a:lstStyle/>
          <a:p>
            <a:pPr>
              <a:spcAft>
                <a:spcPts val="1200"/>
              </a:spcAft>
            </a:pPr>
            <a:r>
              <a:rPr lang="en-US" sz="4400" dirty="0">
                <a:solidFill>
                  <a:schemeClr val="accent4">
                    <a:lumMod val="75000"/>
                  </a:schemeClr>
                </a:solidFill>
              </a:rPr>
              <a:t>Health and Wellness Support Website</a:t>
            </a:r>
            <a:br>
              <a:rPr lang="en-US" sz="4400" dirty="0">
                <a:solidFill>
                  <a:schemeClr val="accent4">
                    <a:lumMod val="75000"/>
                  </a:schemeClr>
                </a:solidFill>
              </a:rPr>
            </a:br>
            <a:r>
              <a:rPr lang="en-US" sz="2400" dirty="0">
                <a:solidFill>
                  <a:schemeClr val="accent4">
                    <a:lumMod val="75000"/>
                  </a:schemeClr>
                </a:solidFill>
                <a:latin typeface="+mn-lt"/>
                <a:hlinkClick r:id="rId4"/>
              </a:rPr>
              <a:t>https://supportservices.jobcorps.gov/health/Pages/</a:t>
            </a:r>
            <a:r>
              <a:rPr lang="en-US" sz="2400" dirty="0" err="1">
                <a:solidFill>
                  <a:schemeClr val="accent4">
                    <a:lumMod val="75000"/>
                  </a:schemeClr>
                </a:solidFill>
                <a:latin typeface="+mn-lt"/>
                <a:hlinkClick r:id="rId4"/>
              </a:rPr>
              <a:t>default.aspx</a:t>
            </a:r>
            <a:endParaRPr lang="en-US" sz="2400" dirty="0">
              <a:solidFill>
                <a:schemeClr val="accent4">
                  <a:lumMod val="75000"/>
                </a:schemeClr>
              </a:solidFill>
              <a:latin typeface="+mn-lt"/>
            </a:endParaRPr>
          </a:p>
        </p:txBody>
      </p:sp>
      <p:pic>
        <p:nvPicPr>
          <p:cNvPr id="5" name="Picture 4">
            <a:extLst>
              <a:ext uri="{FF2B5EF4-FFF2-40B4-BE49-F238E27FC236}">
                <a16:creationId xmlns:a16="http://schemas.microsoft.com/office/drawing/2014/main" id="{529076C2-8E37-BA07-B15B-8D78CECFBD24}"/>
              </a:ext>
            </a:extLst>
          </p:cNvPr>
          <p:cNvPicPr>
            <a:picLocks noChangeAspect="1"/>
          </p:cNvPicPr>
          <p:nvPr/>
        </p:nvPicPr>
        <p:blipFill rotWithShape="1">
          <a:blip r:embed="rId5"/>
          <a:srcRect b="13995"/>
          <a:stretch/>
        </p:blipFill>
        <p:spPr>
          <a:xfrm>
            <a:off x="1780911" y="1241497"/>
            <a:ext cx="8912489" cy="5616492"/>
          </a:xfrm>
          <a:prstGeom prst="rect">
            <a:avLst/>
          </a:prstGeom>
        </p:spPr>
      </p:pic>
    </p:spTree>
    <p:extLst>
      <p:ext uri="{BB962C8B-B14F-4D97-AF65-F5344CB8AC3E}">
        <p14:creationId xmlns:p14="http://schemas.microsoft.com/office/powerpoint/2010/main" val="496663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srcRect t="5368" b="10363"/>
          <a:stretch/>
        </p:blipFill>
        <p:spPr>
          <a:xfrm>
            <a:off x="20" y="11"/>
            <a:ext cx="12191980" cy="6857989"/>
          </a:xfrm>
          <a:prstGeom prst="rect">
            <a:avLst/>
          </a:prstGeom>
        </p:spPr>
      </p:pic>
      <p:sp>
        <p:nvSpPr>
          <p:cNvPr id="5" name="Title 1">
            <a:extLst>
              <a:ext uri="{FF2B5EF4-FFF2-40B4-BE49-F238E27FC236}">
                <a16:creationId xmlns:a16="http://schemas.microsoft.com/office/drawing/2014/main" id="{6D9616D8-0183-9319-C7EE-E1BA147FBC30}"/>
              </a:ext>
            </a:extLst>
          </p:cNvPr>
          <p:cNvSpPr>
            <a:spLocks noGrp="1"/>
          </p:cNvSpPr>
          <p:nvPr>
            <p:ph type="ctrTitle"/>
          </p:nvPr>
        </p:nvSpPr>
        <p:spPr>
          <a:xfrm>
            <a:off x="1295398" y="493780"/>
            <a:ext cx="9601201" cy="1211034"/>
          </a:xfrm>
          <a:solidFill>
            <a:schemeClr val="accent2">
              <a:lumMod val="20000"/>
              <a:lumOff val="80000"/>
            </a:schemeClr>
          </a:solidFill>
          <a:ln>
            <a:solidFill>
              <a:schemeClr val="accent4">
                <a:lumMod val="75000"/>
              </a:schemeClr>
            </a:solidFill>
          </a:ln>
        </p:spPr>
        <p:txBody>
          <a:bodyPr lIns="182880" tIns="182880" rIns="182880" bIns="182880" anchor="ctr">
            <a:noAutofit/>
          </a:bodyPr>
          <a:lstStyle/>
          <a:p>
            <a:pPr>
              <a:spcAft>
                <a:spcPts val="1800"/>
              </a:spcAft>
            </a:pPr>
            <a:r>
              <a:rPr lang="en-US" sz="4400" dirty="0">
                <a:solidFill>
                  <a:schemeClr val="accent4">
                    <a:lumMod val="75000"/>
                  </a:schemeClr>
                </a:solidFill>
              </a:rPr>
              <a:t>Disability Support Website</a:t>
            </a:r>
            <a:br>
              <a:rPr lang="en-US" sz="4400" dirty="0">
                <a:solidFill>
                  <a:schemeClr val="accent4">
                    <a:lumMod val="75000"/>
                  </a:schemeClr>
                </a:solidFill>
              </a:rPr>
            </a:br>
            <a:r>
              <a:rPr lang="en-US" sz="2400" dirty="0">
                <a:solidFill>
                  <a:schemeClr val="accent4">
                    <a:lumMod val="75000"/>
                  </a:schemeClr>
                </a:solidFill>
                <a:latin typeface="+mn-lt"/>
                <a:hlinkClick r:id="rId4"/>
              </a:rPr>
              <a:t>https://supportservices.jobcorps.gov/disability/Pages/default.aspx</a:t>
            </a:r>
            <a:endParaRPr lang="en-US" sz="2400" dirty="0">
              <a:solidFill>
                <a:schemeClr val="accent4">
                  <a:lumMod val="75000"/>
                </a:schemeClr>
              </a:solidFill>
              <a:latin typeface="+mn-lt"/>
            </a:endParaRPr>
          </a:p>
        </p:txBody>
      </p:sp>
      <p:pic>
        <p:nvPicPr>
          <p:cNvPr id="3" name="Picture 2">
            <a:extLst>
              <a:ext uri="{FF2B5EF4-FFF2-40B4-BE49-F238E27FC236}">
                <a16:creationId xmlns:a16="http://schemas.microsoft.com/office/drawing/2014/main" id="{6A0314E2-3B3B-E167-0FC2-CC24AE29EDD9}"/>
              </a:ext>
            </a:extLst>
          </p:cNvPr>
          <p:cNvPicPr>
            <a:picLocks noChangeAspect="1"/>
          </p:cNvPicPr>
          <p:nvPr/>
        </p:nvPicPr>
        <p:blipFill>
          <a:blip r:embed="rId5"/>
          <a:stretch>
            <a:fillRect/>
          </a:stretch>
        </p:blipFill>
        <p:spPr>
          <a:xfrm>
            <a:off x="1899449" y="1879413"/>
            <a:ext cx="8666951" cy="4889676"/>
          </a:xfrm>
          <a:prstGeom prst="rect">
            <a:avLst/>
          </a:prstGeom>
        </p:spPr>
      </p:pic>
    </p:spTree>
    <p:extLst>
      <p:ext uri="{BB962C8B-B14F-4D97-AF65-F5344CB8AC3E}">
        <p14:creationId xmlns:p14="http://schemas.microsoft.com/office/powerpoint/2010/main" val="3918721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047E-FBFD-4F79-BCA5-10E69740F030}"/>
              </a:ext>
            </a:extLst>
          </p:cNvPr>
          <p:cNvSpPr>
            <a:spLocks noGrp="1"/>
          </p:cNvSpPr>
          <p:nvPr>
            <p:ph type="title"/>
          </p:nvPr>
        </p:nvSpPr>
        <p:spPr>
          <a:xfrm>
            <a:off x="986902" y="676027"/>
            <a:ext cx="9779183" cy="779899"/>
          </a:xfrm>
        </p:spPr>
        <p:txBody>
          <a:bodyPr anchor="ctr">
            <a:normAutofit/>
          </a:bodyPr>
          <a:lstStyle/>
          <a:p>
            <a:r>
              <a:rPr lang="en-US" sz="4000" b="0" dirty="0">
                <a:solidFill>
                  <a:schemeClr val="tx2"/>
                </a:solidFill>
              </a:rPr>
              <a:t>Application Outcomes</a:t>
            </a:r>
          </a:p>
        </p:txBody>
      </p:sp>
      <p:sp>
        <p:nvSpPr>
          <p:cNvPr id="7" name="Slide Number Placeholder 6">
            <a:extLst>
              <a:ext uri="{FF2B5EF4-FFF2-40B4-BE49-F238E27FC236}">
                <a16:creationId xmlns:a16="http://schemas.microsoft.com/office/drawing/2014/main" id="{50A86E01-62BB-5145-A6C3-515717DD327C}"/>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6</a:t>
            </a:fld>
            <a:endParaRPr lang="en-US" dirty="0"/>
          </a:p>
        </p:txBody>
      </p:sp>
      <p:grpSp>
        <p:nvGrpSpPr>
          <p:cNvPr id="20" name="Group 19">
            <a:extLst>
              <a:ext uri="{FF2B5EF4-FFF2-40B4-BE49-F238E27FC236}">
                <a16:creationId xmlns:a16="http://schemas.microsoft.com/office/drawing/2014/main" id="{2A7299F1-0D9C-3962-BC04-AF03A6E47791}"/>
              </a:ext>
            </a:extLst>
          </p:cNvPr>
          <p:cNvGrpSpPr/>
          <p:nvPr/>
        </p:nvGrpSpPr>
        <p:grpSpPr>
          <a:xfrm>
            <a:off x="1862240" y="1509508"/>
            <a:ext cx="8359592" cy="4780130"/>
            <a:chOff x="2042044" y="1471665"/>
            <a:chExt cx="8359592" cy="4780130"/>
          </a:xfrm>
        </p:grpSpPr>
        <p:grpSp>
          <p:nvGrpSpPr>
            <p:cNvPr id="30" name="Group 29">
              <a:extLst>
                <a:ext uri="{FF2B5EF4-FFF2-40B4-BE49-F238E27FC236}">
                  <a16:creationId xmlns:a16="http://schemas.microsoft.com/office/drawing/2014/main" id="{9D59F446-D873-534F-45F0-AED952977179}"/>
                </a:ext>
              </a:extLst>
            </p:cNvPr>
            <p:cNvGrpSpPr/>
            <p:nvPr/>
          </p:nvGrpSpPr>
          <p:grpSpPr>
            <a:xfrm>
              <a:off x="2105156" y="1471665"/>
              <a:ext cx="8296480" cy="4780130"/>
              <a:chOff x="2463780" y="1336408"/>
              <a:chExt cx="8296480" cy="4780130"/>
            </a:xfrm>
          </p:grpSpPr>
          <p:sp>
            <p:nvSpPr>
              <p:cNvPr id="4" name="TextBox 3">
                <a:extLst>
                  <a:ext uri="{FF2B5EF4-FFF2-40B4-BE49-F238E27FC236}">
                    <a16:creationId xmlns:a16="http://schemas.microsoft.com/office/drawing/2014/main" id="{014B5262-72B9-3EE2-BE83-2269AB16DA16}"/>
                  </a:ext>
                </a:extLst>
              </p:cNvPr>
              <p:cNvSpPr txBox="1"/>
              <p:nvPr/>
            </p:nvSpPr>
            <p:spPr>
              <a:xfrm>
                <a:off x="4577028" y="1336408"/>
                <a:ext cx="4114800" cy="655476"/>
              </a:xfrm>
              <a:prstGeom prst="rect">
                <a:avLst/>
              </a:prstGeom>
              <a:solidFill>
                <a:schemeClr val="accent1">
                  <a:lumMod val="75000"/>
                  <a:alpha val="80330"/>
                </a:schemeClr>
              </a:solidFill>
              <a:ln w="19050">
                <a:solidFill>
                  <a:schemeClr val="accent1">
                    <a:lumMod val="75000"/>
                  </a:schemeClr>
                </a:solidFill>
              </a:ln>
            </p:spPr>
            <p:txBody>
              <a:bodyPr wrap="square" rtlCol="0" anchor="ctr">
                <a:noAutofit/>
              </a:bodyPr>
              <a:lstStyle/>
              <a:p>
                <a:pPr algn="ctr"/>
                <a:r>
                  <a:rPr lang="en-US" sz="2400" b="1" dirty="0">
                    <a:solidFill>
                      <a:schemeClr val="bg1"/>
                    </a:solidFill>
                  </a:rPr>
                  <a:t>1. Center Enrollment</a:t>
                </a:r>
              </a:p>
            </p:txBody>
          </p:sp>
          <p:grpSp>
            <p:nvGrpSpPr>
              <p:cNvPr id="28" name="Group 27">
                <a:extLst>
                  <a:ext uri="{FF2B5EF4-FFF2-40B4-BE49-F238E27FC236}">
                    <a16:creationId xmlns:a16="http://schemas.microsoft.com/office/drawing/2014/main" id="{A0235D9E-872B-5CAA-B3B3-C03CE5B253FE}"/>
                  </a:ext>
                </a:extLst>
              </p:cNvPr>
              <p:cNvGrpSpPr/>
              <p:nvPr/>
            </p:nvGrpSpPr>
            <p:grpSpPr>
              <a:xfrm>
                <a:off x="5301906" y="2071108"/>
                <a:ext cx="2652023" cy="2390071"/>
                <a:chOff x="5301906" y="2071108"/>
                <a:chExt cx="2652023" cy="2390071"/>
              </a:xfrm>
            </p:grpSpPr>
            <p:sp>
              <p:nvSpPr>
                <p:cNvPr id="11" name="TextBox 10">
                  <a:extLst>
                    <a:ext uri="{FF2B5EF4-FFF2-40B4-BE49-F238E27FC236}">
                      <a16:creationId xmlns:a16="http://schemas.microsoft.com/office/drawing/2014/main" id="{4783B46C-788C-4150-CA17-52A6EF95BE2E}"/>
                    </a:ext>
                  </a:extLst>
                </p:cNvPr>
                <p:cNvSpPr txBox="1"/>
                <p:nvPr/>
              </p:nvSpPr>
              <p:spPr>
                <a:xfrm>
                  <a:off x="5302169" y="3683939"/>
                  <a:ext cx="2651760" cy="777240"/>
                </a:xfrm>
                <a:prstGeom prst="rect">
                  <a:avLst/>
                </a:prstGeom>
                <a:solidFill>
                  <a:schemeClr val="accent4">
                    <a:lumMod val="60000"/>
                    <a:lumOff val="40000"/>
                    <a:alpha val="50371"/>
                  </a:schemeClr>
                </a:solidFill>
                <a:ln>
                  <a:noFill/>
                </a:ln>
              </p:spPr>
              <p:txBody>
                <a:bodyPr wrap="square" rtlCol="0" anchor="ctr">
                  <a:noAutofit/>
                </a:bodyPr>
                <a:lstStyle/>
                <a:p>
                  <a:pPr algn="ctr"/>
                  <a:r>
                    <a:rPr lang="en-US" sz="2000" dirty="0"/>
                    <a:t>Disability Status</a:t>
                  </a:r>
                </a:p>
              </p:txBody>
            </p:sp>
            <p:sp>
              <p:nvSpPr>
                <p:cNvPr id="12" name="TextBox 11">
                  <a:extLst>
                    <a:ext uri="{FF2B5EF4-FFF2-40B4-BE49-F238E27FC236}">
                      <a16:creationId xmlns:a16="http://schemas.microsoft.com/office/drawing/2014/main" id="{93DF3923-227F-8DA1-3F78-F1FC2B64EC11}"/>
                    </a:ext>
                  </a:extLst>
                </p:cNvPr>
                <p:cNvSpPr txBox="1"/>
                <p:nvPr/>
              </p:nvSpPr>
              <p:spPr>
                <a:xfrm>
                  <a:off x="5302169" y="2863617"/>
                  <a:ext cx="2651760" cy="777240"/>
                </a:xfrm>
                <a:prstGeom prst="rect">
                  <a:avLst/>
                </a:prstGeom>
                <a:solidFill>
                  <a:schemeClr val="accent4">
                    <a:lumMod val="60000"/>
                    <a:lumOff val="40000"/>
                    <a:alpha val="50371"/>
                  </a:schemeClr>
                </a:solidFill>
                <a:ln>
                  <a:noFill/>
                </a:ln>
              </p:spPr>
              <p:txBody>
                <a:bodyPr wrap="square" rtlCol="0" anchor="ctr">
                  <a:noAutofit/>
                </a:bodyPr>
                <a:lstStyle/>
                <a:p>
                  <a:pPr algn="ctr"/>
                  <a:r>
                    <a:rPr lang="en-US" sz="2000" dirty="0"/>
                    <a:t>New</a:t>
                  </a:r>
                  <a:r>
                    <a:rPr lang="en-US" sz="2000" dirty="0">
                      <a:solidFill>
                        <a:schemeClr val="bg1"/>
                      </a:solidFill>
                    </a:rPr>
                    <a:t> </a:t>
                  </a:r>
                  <a:r>
                    <a:rPr lang="en-US" sz="2000" dirty="0"/>
                    <a:t>Information</a:t>
                  </a:r>
                </a:p>
              </p:txBody>
            </p:sp>
            <p:sp>
              <p:nvSpPr>
                <p:cNvPr id="17" name="Text Placeholder 2">
                  <a:extLst>
                    <a:ext uri="{FF2B5EF4-FFF2-40B4-BE49-F238E27FC236}">
                      <a16:creationId xmlns:a16="http://schemas.microsoft.com/office/drawing/2014/main" id="{3BD68EAF-8280-FC2A-56FA-3118104E5D11}"/>
                    </a:ext>
                  </a:extLst>
                </p:cNvPr>
                <p:cNvSpPr txBox="1">
                  <a:spLocks/>
                </p:cNvSpPr>
                <p:nvPr/>
              </p:nvSpPr>
              <p:spPr>
                <a:xfrm>
                  <a:off x="5301906" y="2071108"/>
                  <a:ext cx="2651760" cy="731520"/>
                </a:xfrm>
                <a:prstGeom prst="rect">
                  <a:avLst/>
                </a:prstGeom>
                <a:solidFill>
                  <a:schemeClr val="accent4">
                    <a:lumMod val="5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dirty="0">
                      <a:solidFill>
                        <a:schemeClr val="bg1"/>
                      </a:solidFill>
                    </a:rPr>
                    <a:t>Eligibility</a:t>
                  </a:r>
                </a:p>
                <a:p>
                  <a:pPr marL="0" indent="0" algn="ctr">
                    <a:spcBef>
                      <a:spcPts val="0"/>
                    </a:spcBef>
                    <a:buNone/>
                  </a:pPr>
                  <a:r>
                    <a:rPr lang="en-US" sz="2000" dirty="0">
                      <a:solidFill>
                        <a:schemeClr val="bg1"/>
                      </a:solidFill>
                    </a:rPr>
                    <a:t>Issues</a:t>
                  </a:r>
                </a:p>
              </p:txBody>
            </p:sp>
          </p:grpSp>
          <p:grpSp>
            <p:nvGrpSpPr>
              <p:cNvPr id="27" name="Group 26">
                <a:extLst>
                  <a:ext uri="{FF2B5EF4-FFF2-40B4-BE49-F238E27FC236}">
                    <a16:creationId xmlns:a16="http://schemas.microsoft.com/office/drawing/2014/main" id="{9678B9FD-F49F-572B-9D8F-FE5F5ED2117A}"/>
                  </a:ext>
                </a:extLst>
              </p:cNvPr>
              <p:cNvGrpSpPr/>
              <p:nvPr/>
            </p:nvGrpSpPr>
            <p:grpSpPr>
              <a:xfrm>
                <a:off x="2463780" y="2071108"/>
                <a:ext cx="2743200" cy="4033497"/>
                <a:chOff x="2463780" y="2071108"/>
                <a:chExt cx="2743200" cy="4033497"/>
              </a:xfrm>
            </p:grpSpPr>
            <p:sp>
              <p:nvSpPr>
                <p:cNvPr id="10" name="TextBox 9">
                  <a:extLst>
                    <a:ext uri="{FF2B5EF4-FFF2-40B4-BE49-F238E27FC236}">
                      <a16:creationId xmlns:a16="http://schemas.microsoft.com/office/drawing/2014/main" id="{843F680C-5812-9ECF-6208-DFD3EAE10FED}"/>
                    </a:ext>
                  </a:extLst>
                </p:cNvPr>
                <p:cNvSpPr txBox="1"/>
                <p:nvPr/>
              </p:nvSpPr>
              <p:spPr>
                <a:xfrm>
                  <a:off x="2463780" y="3821171"/>
                  <a:ext cx="2743200" cy="1005840"/>
                </a:xfrm>
                <a:prstGeom prst="rect">
                  <a:avLst/>
                </a:prstGeom>
                <a:solidFill>
                  <a:schemeClr val="accent1">
                    <a:lumMod val="40000"/>
                    <a:lumOff val="60000"/>
                    <a:alpha val="71652"/>
                  </a:schemeClr>
                </a:solidFill>
                <a:ln>
                  <a:noFill/>
                </a:ln>
              </p:spPr>
              <p:txBody>
                <a:bodyPr wrap="square" rtlCol="0" anchor="ctr">
                  <a:noAutofit/>
                </a:bodyPr>
                <a:lstStyle/>
                <a:p>
                  <a:pPr algn="ctr">
                    <a:lnSpc>
                      <a:spcPct val="90000"/>
                    </a:lnSpc>
                  </a:pPr>
                  <a:r>
                    <a:rPr lang="en-US" sz="2000" dirty="0"/>
                    <a:t>Health Care Needs Assessment (HCNA)</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accent5">
                          <a:lumMod val="50000"/>
                        </a:schemeClr>
                      </a:solidFill>
                      <a:effectLst/>
                      <a:uLnTx/>
                      <a:uFillTx/>
                      <a:latin typeface="Tenorite"/>
                      <a:ea typeface="+mn-ea"/>
                      <a:cs typeface="+mn-cs"/>
                    </a:rPr>
                    <a:t>(Form 2-05)</a:t>
                  </a:r>
                </a:p>
              </p:txBody>
            </p:sp>
            <p:sp>
              <p:nvSpPr>
                <p:cNvPr id="18" name="Text Placeholder 2">
                  <a:extLst>
                    <a:ext uri="{FF2B5EF4-FFF2-40B4-BE49-F238E27FC236}">
                      <a16:creationId xmlns:a16="http://schemas.microsoft.com/office/drawing/2014/main" id="{81CA74FA-D861-5993-BC4C-80964C3EE3B3}"/>
                    </a:ext>
                  </a:extLst>
                </p:cNvPr>
                <p:cNvSpPr txBox="1">
                  <a:spLocks/>
                </p:cNvSpPr>
                <p:nvPr/>
              </p:nvSpPr>
              <p:spPr>
                <a:xfrm>
                  <a:off x="2463780" y="2071108"/>
                  <a:ext cx="2743200" cy="731520"/>
                </a:xfrm>
                <a:prstGeom prst="rect">
                  <a:avLst/>
                </a:prstGeom>
                <a:solidFill>
                  <a:schemeClr val="accent4">
                    <a:lumMod val="5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300" indent="0" algn="ctr">
                    <a:spcBef>
                      <a:spcPts val="0"/>
                    </a:spcBef>
                    <a:buNone/>
                  </a:pPr>
                  <a:r>
                    <a:rPr lang="en-US" sz="2000" dirty="0">
                      <a:solidFill>
                        <a:schemeClr val="bg1"/>
                      </a:solidFill>
                    </a:rPr>
                    <a:t>Recommendation</a:t>
                  </a:r>
                </a:p>
                <a:p>
                  <a:pPr marL="241300" indent="0" algn="ctr">
                    <a:spcBef>
                      <a:spcPts val="0"/>
                    </a:spcBef>
                    <a:buNone/>
                  </a:pPr>
                  <a:r>
                    <a:rPr lang="en-US" sz="2000" dirty="0">
                      <a:solidFill>
                        <a:schemeClr val="bg1"/>
                      </a:solidFill>
                    </a:rPr>
                    <a:t>of Denial</a:t>
                  </a:r>
                </a:p>
              </p:txBody>
            </p:sp>
            <p:sp>
              <p:nvSpPr>
                <p:cNvPr id="21" name="TextBox 20">
                  <a:extLst>
                    <a:ext uri="{FF2B5EF4-FFF2-40B4-BE49-F238E27FC236}">
                      <a16:creationId xmlns:a16="http://schemas.microsoft.com/office/drawing/2014/main" id="{136F4BD7-5144-040C-702A-1E2A54D68895}"/>
                    </a:ext>
                  </a:extLst>
                </p:cNvPr>
                <p:cNvSpPr txBox="1"/>
                <p:nvPr/>
              </p:nvSpPr>
              <p:spPr>
                <a:xfrm>
                  <a:off x="2463780" y="4870165"/>
                  <a:ext cx="2743200" cy="1234440"/>
                </a:xfrm>
                <a:prstGeom prst="rect">
                  <a:avLst/>
                </a:prstGeom>
                <a:solidFill>
                  <a:schemeClr val="accent1">
                    <a:lumMod val="40000"/>
                    <a:lumOff val="60000"/>
                    <a:alpha val="71652"/>
                  </a:schemeClr>
                </a:solidFill>
                <a:ln>
                  <a:noFill/>
                </a:ln>
              </p:spPr>
              <p:txBody>
                <a:bodyPr wrap="square" rtlCol="0" anchor="ctr">
                  <a:noAutofit/>
                </a:bodyPr>
                <a:lstStyle/>
                <a:p>
                  <a:pPr algn="ctr">
                    <a:lnSpc>
                      <a:spcPct val="90000"/>
                    </a:lnSpc>
                  </a:pPr>
                  <a:r>
                    <a:rPr lang="en-US" sz="2000" dirty="0"/>
                    <a:t>Health Care Needs Assessment (HCNA)</a:t>
                  </a:r>
                </a:p>
                <a:p>
                  <a:pPr algn="ctr">
                    <a:lnSpc>
                      <a:spcPct val="90000"/>
                    </a:lnSpc>
                  </a:pPr>
                  <a:r>
                    <a:rPr lang="en-US" dirty="0"/>
                    <a:t>Alternate Center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accent5">
                          <a:lumMod val="50000"/>
                        </a:schemeClr>
                      </a:solidFill>
                      <a:effectLst/>
                      <a:uLnTx/>
                      <a:uFillTx/>
                      <a:latin typeface="Tenorite"/>
                      <a:ea typeface="+mn-ea"/>
                      <a:cs typeface="+mn-cs"/>
                    </a:rPr>
                    <a:t>(Form 2-05)</a:t>
                  </a:r>
                </a:p>
              </p:txBody>
            </p:sp>
            <p:sp>
              <p:nvSpPr>
                <p:cNvPr id="22" name="TextBox 21">
                  <a:extLst>
                    <a:ext uri="{FF2B5EF4-FFF2-40B4-BE49-F238E27FC236}">
                      <a16:creationId xmlns:a16="http://schemas.microsoft.com/office/drawing/2014/main" id="{3CD09349-6DD2-0D2D-A643-4BE69330E852}"/>
                    </a:ext>
                  </a:extLst>
                </p:cNvPr>
                <p:cNvSpPr txBox="1"/>
                <p:nvPr/>
              </p:nvSpPr>
              <p:spPr>
                <a:xfrm>
                  <a:off x="2463780" y="2863617"/>
                  <a:ext cx="2743200" cy="914400"/>
                </a:xfrm>
                <a:prstGeom prst="rect">
                  <a:avLst/>
                </a:prstGeom>
                <a:solidFill>
                  <a:schemeClr val="accent1">
                    <a:lumMod val="40000"/>
                    <a:lumOff val="60000"/>
                    <a:alpha val="71652"/>
                  </a:schemeClr>
                </a:solidFill>
                <a:ln>
                  <a:noFill/>
                </a:ln>
              </p:spPr>
              <p:txBody>
                <a:bodyPr wrap="square" rtlCol="0" anchor="ctr">
                  <a:noAutofit/>
                </a:bodyPr>
                <a:lstStyle/>
                <a:p>
                  <a:pPr algn="ctr">
                    <a:lnSpc>
                      <a:spcPct val="90000"/>
                    </a:lnSpc>
                  </a:pPr>
                  <a:r>
                    <a:rPr lang="en-US" sz="2000" dirty="0"/>
                    <a:t>Direct Threat Assessment (DTA)</a:t>
                  </a:r>
                </a:p>
                <a:p>
                  <a:pPr algn="ctr">
                    <a:lnSpc>
                      <a:spcPct val="90000"/>
                    </a:lnSpc>
                  </a:pPr>
                  <a:r>
                    <a:rPr lang="en-US" sz="2000" dirty="0">
                      <a:solidFill>
                        <a:schemeClr val="accent5">
                          <a:lumMod val="50000"/>
                        </a:schemeClr>
                      </a:solidFill>
                      <a:latin typeface="Tenorite" pitchFamily="2" charset="0"/>
                    </a:rPr>
                    <a:t>(Form 2-04)</a:t>
                  </a:r>
                </a:p>
              </p:txBody>
            </p:sp>
          </p:grpSp>
          <p:grpSp>
            <p:nvGrpSpPr>
              <p:cNvPr id="29" name="Group 28">
                <a:extLst>
                  <a:ext uri="{FF2B5EF4-FFF2-40B4-BE49-F238E27FC236}">
                    <a16:creationId xmlns:a16="http://schemas.microsoft.com/office/drawing/2014/main" id="{D5498802-75BD-E924-F983-FDF2B2BCBFAC}"/>
                  </a:ext>
                </a:extLst>
              </p:cNvPr>
              <p:cNvGrpSpPr/>
              <p:nvPr/>
            </p:nvGrpSpPr>
            <p:grpSpPr>
              <a:xfrm>
                <a:off x="7969762" y="2071108"/>
                <a:ext cx="2790498" cy="4045430"/>
                <a:chOff x="7969762" y="2071108"/>
                <a:chExt cx="2790498" cy="4045430"/>
              </a:xfrm>
            </p:grpSpPr>
            <p:sp>
              <p:nvSpPr>
                <p:cNvPr id="15" name="TextBox 14">
                  <a:extLst>
                    <a:ext uri="{FF2B5EF4-FFF2-40B4-BE49-F238E27FC236}">
                      <a16:creationId xmlns:a16="http://schemas.microsoft.com/office/drawing/2014/main" id="{4C648CE3-79A3-4E62-00A9-3ACB27E57B09}"/>
                    </a:ext>
                  </a:extLst>
                </p:cNvPr>
                <p:cNvSpPr txBox="1"/>
                <p:nvPr/>
              </p:nvSpPr>
              <p:spPr>
                <a:xfrm>
                  <a:off x="8017060" y="2840857"/>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Applicant-Initiated Withdrawal</a:t>
                  </a:r>
                </a:p>
              </p:txBody>
            </p:sp>
            <p:sp>
              <p:nvSpPr>
                <p:cNvPr id="19" name="Text Placeholder 2">
                  <a:extLst>
                    <a:ext uri="{FF2B5EF4-FFF2-40B4-BE49-F238E27FC236}">
                      <a16:creationId xmlns:a16="http://schemas.microsoft.com/office/drawing/2014/main" id="{ACCC4E05-1BCB-74B4-F79A-A2B03686F620}"/>
                    </a:ext>
                  </a:extLst>
                </p:cNvPr>
                <p:cNvSpPr txBox="1">
                  <a:spLocks/>
                </p:cNvSpPr>
                <p:nvPr/>
              </p:nvSpPr>
              <p:spPr>
                <a:xfrm>
                  <a:off x="7969762" y="2071108"/>
                  <a:ext cx="2743200" cy="731520"/>
                </a:xfrm>
                <a:prstGeom prst="rect">
                  <a:avLst/>
                </a:prstGeom>
                <a:solidFill>
                  <a:schemeClr val="accent4">
                    <a:lumMod val="50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indent="0" algn="ctr">
                    <a:buNone/>
                  </a:pPr>
                  <a:r>
                    <a:rPr lang="en-US" sz="2000" dirty="0">
                      <a:solidFill>
                        <a:schemeClr val="bg1"/>
                      </a:solidFill>
                    </a:rPr>
                    <a:t>Movement of Applicant Files</a:t>
                  </a:r>
                </a:p>
              </p:txBody>
            </p:sp>
            <p:sp>
              <p:nvSpPr>
                <p:cNvPr id="24" name="TextBox 23">
                  <a:extLst>
                    <a:ext uri="{FF2B5EF4-FFF2-40B4-BE49-F238E27FC236}">
                      <a16:creationId xmlns:a16="http://schemas.microsoft.com/office/drawing/2014/main" id="{D197BDB0-4B9F-70D2-46EB-B40D868FC47A}"/>
                    </a:ext>
                  </a:extLst>
                </p:cNvPr>
                <p:cNvSpPr txBox="1"/>
                <p:nvPr/>
              </p:nvSpPr>
              <p:spPr>
                <a:xfrm>
                  <a:off x="8017060" y="3673671"/>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Incomplete Application</a:t>
                  </a:r>
                </a:p>
              </p:txBody>
            </p:sp>
            <p:sp>
              <p:nvSpPr>
                <p:cNvPr id="25" name="TextBox 24">
                  <a:extLst>
                    <a:ext uri="{FF2B5EF4-FFF2-40B4-BE49-F238E27FC236}">
                      <a16:creationId xmlns:a16="http://schemas.microsoft.com/office/drawing/2014/main" id="{E9748F73-E774-FEFA-8F8B-C5542F2E2833}"/>
                    </a:ext>
                  </a:extLst>
                </p:cNvPr>
                <p:cNvSpPr txBox="1"/>
                <p:nvPr/>
              </p:nvSpPr>
              <p:spPr>
                <a:xfrm>
                  <a:off x="8017060" y="4506485"/>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Residential Setting/ Hospitalization</a:t>
                  </a:r>
                </a:p>
              </p:txBody>
            </p:sp>
            <p:sp>
              <p:nvSpPr>
                <p:cNvPr id="26" name="TextBox 25">
                  <a:extLst>
                    <a:ext uri="{FF2B5EF4-FFF2-40B4-BE49-F238E27FC236}">
                      <a16:creationId xmlns:a16="http://schemas.microsoft.com/office/drawing/2014/main" id="{4417B9A7-942C-AD97-0E6A-BFCF970032BC}"/>
                    </a:ext>
                  </a:extLst>
                </p:cNvPr>
                <p:cNvSpPr txBox="1"/>
                <p:nvPr/>
              </p:nvSpPr>
              <p:spPr>
                <a:xfrm>
                  <a:off x="8017060" y="5339298"/>
                  <a:ext cx="2743200" cy="777240"/>
                </a:xfrm>
                <a:prstGeom prst="rect">
                  <a:avLst/>
                </a:prstGeom>
                <a:solidFill>
                  <a:schemeClr val="accent6">
                    <a:lumMod val="40000"/>
                    <a:lumOff val="60000"/>
                    <a:alpha val="69571"/>
                  </a:schemeClr>
                </a:solidFill>
                <a:ln>
                  <a:noFill/>
                </a:ln>
              </p:spPr>
              <p:txBody>
                <a:bodyPr wrap="square" rtlCol="0" anchor="ctr">
                  <a:noAutofit/>
                </a:bodyPr>
                <a:lstStyle/>
                <a:p>
                  <a:pPr algn="ctr">
                    <a:lnSpc>
                      <a:spcPct val="90000"/>
                    </a:lnSpc>
                  </a:pPr>
                  <a:r>
                    <a:rPr lang="en-US" sz="2000" dirty="0"/>
                    <a:t>Error in Initial Eligibility Review</a:t>
                  </a:r>
                </a:p>
              </p:txBody>
            </p:sp>
          </p:grpSp>
        </p:grpSp>
        <p:sp>
          <p:nvSpPr>
            <p:cNvPr id="31" name="TextBox 30">
              <a:extLst>
                <a:ext uri="{FF2B5EF4-FFF2-40B4-BE49-F238E27FC236}">
                  <a16:creationId xmlns:a16="http://schemas.microsoft.com/office/drawing/2014/main" id="{2E3DFAA5-8FCA-E687-6A16-33951B6FAD1F}"/>
                </a:ext>
              </a:extLst>
            </p:cNvPr>
            <p:cNvSpPr txBox="1"/>
            <p:nvPr/>
          </p:nvSpPr>
          <p:spPr>
            <a:xfrm>
              <a:off x="5082796" y="2205554"/>
              <a:ext cx="640080" cy="457200"/>
            </a:xfrm>
            <a:prstGeom prst="rect">
              <a:avLst/>
            </a:prstGeom>
            <a:noFill/>
          </p:spPr>
          <p:txBody>
            <a:bodyPr wrap="square" rtlCol="0" anchor="ctr">
              <a:spAutoFit/>
            </a:bodyPr>
            <a:lstStyle/>
            <a:p>
              <a:r>
                <a:rPr lang="en-US" sz="2000" dirty="0">
                  <a:solidFill>
                    <a:schemeClr val="bg1"/>
                  </a:solidFill>
                </a:rPr>
                <a:t>3</a:t>
              </a:r>
              <a:r>
                <a:rPr lang="en-US" sz="2400" dirty="0">
                  <a:solidFill>
                    <a:schemeClr val="bg1"/>
                  </a:solidFill>
                </a:rPr>
                <a:t>.</a:t>
              </a:r>
            </a:p>
          </p:txBody>
        </p:sp>
        <p:sp>
          <p:nvSpPr>
            <p:cNvPr id="32" name="TextBox 31">
              <a:extLst>
                <a:ext uri="{FF2B5EF4-FFF2-40B4-BE49-F238E27FC236}">
                  <a16:creationId xmlns:a16="http://schemas.microsoft.com/office/drawing/2014/main" id="{08CD00C5-FB74-2E92-737F-7378D5D22BA1}"/>
                </a:ext>
              </a:extLst>
            </p:cNvPr>
            <p:cNvSpPr txBox="1"/>
            <p:nvPr/>
          </p:nvSpPr>
          <p:spPr>
            <a:xfrm>
              <a:off x="7794752" y="2234099"/>
              <a:ext cx="640080" cy="400110"/>
            </a:xfrm>
            <a:prstGeom prst="rect">
              <a:avLst/>
            </a:prstGeom>
            <a:noFill/>
          </p:spPr>
          <p:txBody>
            <a:bodyPr wrap="square" rtlCol="0" anchor="ctr">
              <a:spAutoFit/>
            </a:bodyPr>
            <a:lstStyle/>
            <a:p>
              <a:r>
                <a:rPr lang="en-US" sz="2000" dirty="0">
                  <a:solidFill>
                    <a:schemeClr val="bg1"/>
                  </a:solidFill>
                </a:rPr>
                <a:t>4.</a:t>
              </a:r>
            </a:p>
          </p:txBody>
        </p:sp>
        <p:sp>
          <p:nvSpPr>
            <p:cNvPr id="33" name="TextBox 32">
              <a:extLst>
                <a:ext uri="{FF2B5EF4-FFF2-40B4-BE49-F238E27FC236}">
                  <a16:creationId xmlns:a16="http://schemas.microsoft.com/office/drawing/2014/main" id="{69F45965-72E4-4A72-015F-7D2728A9340B}"/>
                </a:ext>
              </a:extLst>
            </p:cNvPr>
            <p:cNvSpPr txBox="1"/>
            <p:nvPr/>
          </p:nvSpPr>
          <p:spPr>
            <a:xfrm>
              <a:off x="2042044" y="2152839"/>
              <a:ext cx="640080" cy="562630"/>
            </a:xfrm>
            <a:prstGeom prst="ellipse">
              <a:avLst/>
            </a:prstGeom>
            <a:noFill/>
          </p:spPr>
          <p:txBody>
            <a:bodyPr wrap="square" rtlCol="0" anchor="ctr">
              <a:spAutoFit/>
            </a:bodyPr>
            <a:lstStyle/>
            <a:p>
              <a:r>
                <a:rPr lang="en-US" sz="2000" dirty="0">
                  <a:solidFill>
                    <a:schemeClr val="bg1"/>
                  </a:solidFill>
                </a:rPr>
                <a:t>2.</a:t>
              </a:r>
            </a:p>
          </p:txBody>
        </p:sp>
      </p:grpSp>
      <p:sp>
        <p:nvSpPr>
          <p:cNvPr id="9" name="Speech Bubble: Rectangle with Corners Rounded 4">
            <a:extLst>
              <a:ext uri="{FF2B5EF4-FFF2-40B4-BE49-F238E27FC236}">
                <a16:creationId xmlns:a16="http://schemas.microsoft.com/office/drawing/2014/main" id="{CD2492E3-2278-DEFC-D681-29FBEF37FA36}"/>
              </a:ext>
            </a:extLst>
          </p:cNvPr>
          <p:cNvSpPr/>
          <p:nvPr/>
        </p:nvSpPr>
        <p:spPr>
          <a:xfrm>
            <a:off x="10400085" y="2861552"/>
            <a:ext cx="1436017" cy="914401"/>
          </a:xfrm>
          <a:prstGeom prst="wedgeRoundRectCallout">
            <a:avLst>
              <a:gd name="adj1" fmla="val -86821"/>
              <a:gd name="adj2" fmla="val 89762"/>
              <a:gd name="adj3" fmla="val 16667"/>
            </a:avLst>
          </a:prstGeom>
          <a:solidFill>
            <a:schemeClr val="bg1"/>
          </a:solidFill>
          <a:ln w="12700" cap="flat" cmpd="sng" algn="ctr">
            <a:solidFill>
              <a:schemeClr val="tx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tx2"/>
                </a:solidFill>
                <a:latin typeface="Calibri" panose="020F0502020204030204"/>
              </a:rPr>
              <a:t>Even </a:t>
            </a:r>
            <a:r>
              <a:rPr kumimoji="0" lang="en-US" sz="1800" b="0" i="0" u="none" strike="noStrike" kern="0" cap="none" spc="0" normalizeH="0" baseline="0" noProof="0" dirty="0">
                <a:ln>
                  <a:noFill/>
                </a:ln>
                <a:solidFill>
                  <a:schemeClr val="tx2"/>
                </a:solidFill>
                <a:effectLst/>
                <a:uLnTx/>
                <a:uFillTx/>
                <a:latin typeface="Calibri" panose="020F0502020204030204"/>
                <a:ea typeface="+mn-ea"/>
                <a:cs typeface="+mn-cs"/>
              </a:rPr>
              <a:t>with Admissions assistance</a:t>
            </a:r>
          </a:p>
        </p:txBody>
      </p:sp>
    </p:spTree>
    <p:extLst>
      <p:ext uri="{BB962C8B-B14F-4D97-AF65-F5344CB8AC3E}">
        <p14:creationId xmlns:p14="http://schemas.microsoft.com/office/powerpoint/2010/main" val="3337415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Rectangle 10">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9" name="Oval 18">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alphaModFix amt="20000"/>
          </a:blip>
          <a:srcRect t="5357" r="-1" b="10351"/>
          <a:stretch/>
        </p:blipFill>
        <p:spPr>
          <a:xfrm>
            <a:off x="-45721" y="10"/>
            <a:ext cx="12188952" cy="685799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024403" y="271022"/>
            <a:ext cx="9427024" cy="1154237"/>
          </a:xfrm>
        </p:spPr>
        <p:txBody>
          <a:bodyPr anchor="ctr">
            <a:normAutofit/>
          </a:bodyPr>
          <a:lstStyle/>
          <a:p>
            <a:r>
              <a:rPr lang="en-US" sz="4400" b="1" dirty="0">
                <a:solidFill>
                  <a:srgbClr val="FFFFFF"/>
                </a:solidFill>
              </a:rPr>
              <a:t>Regional Mental Health Specialists</a:t>
            </a:r>
          </a:p>
        </p:txBody>
      </p:sp>
      <p:graphicFrame>
        <p:nvGraphicFramePr>
          <p:cNvPr id="3" name="Table 2">
            <a:extLst>
              <a:ext uri="{FF2B5EF4-FFF2-40B4-BE49-F238E27FC236}">
                <a16:creationId xmlns:a16="http://schemas.microsoft.com/office/drawing/2014/main" id="{3923391A-D978-6E69-C637-9C7F5781766F}"/>
              </a:ext>
            </a:extLst>
          </p:cNvPr>
          <p:cNvGraphicFramePr>
            <a:graphicFrameLocks noGrp="1"/>
          </p:cNvGraphicFramePr>
          <p:nvPr>
            <p:extLst>
              <p:ext uri="{D42A27DB-BD31-4B8C-83A1-F6EECF244321}">
                <p14:modId xmlns:p14="http://schemas.microsoft.com/office/powerpoint/2010/main" val="1988922337"/>
              </p:ext>
            </p:extLst>
          </p:nvPr>
        </p:nvGraphicFramePr>
        <p:xfrm>
          <a:off x="2298652" y="1434141"/>
          <a:ext cx="7500206" cy="5099932"/>
        </p:xfrm>
        <a:graphic>
          <a:graphicData uri="http://schemas.openxmlformats.org/drawingml/2006/table">
            <a:tbl>
              <a:tblPr firstRow="1" firstCol="1" bandRow="1"/>
              <a:tblGrid>
                <a:gridCol w="7500206">
                  <a:extLst>
                    <a:ext uri="{9D8B030D-6E8A-4147-A177-3AD203B41FA5}">
                      <a16:colId xmlns:a16="http://schemas.microsoft.com/office/drawing/2014/main" val="3161262758"/>
                    </a:ext>
                  </a:extLst>
                </a:gridCol>
              </a:tblGrid>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Boston</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Liz Jarski, LCSW</a:t>
                      </a:r>
                      <a:endParaRPr lang="en-US" sz="1500" kern="0" dirty="0">
                        <a:solidFill>
                          <a:schemeClr val="tx1"/>
                        </a:solidFill>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endParaRPr lang="en-US" sz="1500" u="sng" kern="0" dirty="0">
                        <a:solidFill>
                          <a:schemeClr val="tx1"/>
                        </a:solidFill>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r>
                        <a:rPr lang="en-US" sz="2200" b="1" u="none" kern="0" dirty="0">
                          <a:solidFill>
                            <a:srgbClr val="005594"/>
                          </a:solidFill>
                          <a:effectLst/>
                          <a:latin typeface="+mn-lt"/>
                          <a:ea typeface="Calibri" panose="020F0502020204030204" pitchFamily="34" charset="0"/>
                          <a:cs typeface="Times New Roman" panose="02020603050405020304" pitchFamily="18" charset="0"/>
                        </a:rPr>
                        <a:t>Boston (Puerto Rico) – </a:t>
                      </a:r>
                      <a:r>
                        <a:rPr lang="en-US" sz="2200" u="none" kern="0" dirty="0">
                          <a:solidFill>
                            <a:schemeClr val="tx1"/>
                          </a:solidFill>
                          <a:effectLst/>
                          <a:latin typeface="+mn-lt"/>
                          <a:ea typeface="Calibri" panose="020F0502020204030204" pitchFamily="34" charset="0"/>
                          <a:cs typeface="Times New Roman" panose="02020603050405020304" pitchFamily="18" charset="0"/>
                        </a:rPr>
                        <a:t>Maria Acevedo, PhD </a:t>
                      </a:r>
                      <a:endParaRPr lang="en-US" sz="2200" u="none" kern="100" dirty="0">
                        <a:solidFill>
                          <a:schemeClr val="tx1"/>
                        </a:solidFill>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3520336706"/>
                  </a:ext>
                </a:extLst>
              </a:tr>
              <a:tr h="819243">
                <a:tc>
                  <a:txBody>
                    <a:bodyPr/>
                    <a:lstStyle/>
                    <a:p>
                      <a:pPr marL="0" marR="0">
                        <a:spcBef>
                          <a:spcPts val="0"/>
                        </a:spcBef>
                        <a:spcAft>
                          <a:spcPts val="0"/>
                        </a:spcAft>
                      </a:pPr>
                      <a:r>
                        <a:rPr lang="en-US" sz="2200" kern="0" dirty="0">
                          <a:solidFill>
                            <a:srgbClr val="777777"/>
                          </a:solidFill>
                          <a:effectLst/>
                          <a:latin typeface="+mn-lt"/>
                          <a:ea typeface="Times New Roman" panose="02020603050405020304" pitchFamily="18" charset="0"/>
                          <a:cs typeface="Times New Roman" panose="02020603050405020304" pitchFamily="18" charset="0"/>
                        </a:rPr>
                        <a:t>​</a:t>
                      </a:r>
                      <a:r>
                        <a:rPr lang="en-US" sz="2200" b="1" kern="0" dirty="0">
                          <a:solidFill>
                            <a:srgbClr val="005594"/>
                          </a:solidFill>
                          <a:effectLst/>
                          <a:latin typeface="+mn-lt"/>
                          <a:ea typeface="Times New Roman" panose="02020603050405020304" pitchFamily="18" charset="0"/>
                          <a:cs typeface="Times New Roman" panose="02020603050405020304" pitchFamily="18" charset="0"/>
                        </a:rPr>
                        <a:t>Philadelphia</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Valerie Cherry, PhD</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1675557240"/>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​Atlanta</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Liz Jarski, LCSW</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4267402796"/>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​Dallas </a:t>
                      </a:r>
                      <a:r>
                        <a:rPr lang="en-US" sz="2200" kern="0" dirty="0">
                          <a:solidFill>
                            <a:schemeClr val="tx1"/>
                          </a:solidFill>
                          <a:effectLst/>
                          <a:latin typeface="+mn-lt"/>
                          <a:ea typeface="Times New Roman" panose="02020603050405020304" pitchFamily="18" charset="0"/>
                          <a:cs typeface="Times New Roman" panose="02020603050405020304" pitchFamily="18" charset="0"/>
                        </a:rPr>
                        <a:t>- Tamara Warner, PhD</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3216513690"/>
                  </a:ext>
                </a:extLst>
              </a:tr>
              <a:tr h="819243">
                <a:tc>
                  <a:txBody>
                    <a:bodyPr/>
                    <a:lstStyle/>
                    <a:p>
                      <a:pPr marL="0" marR="0">
                        <a:spcBef>
                          <a:spcPts val="0"/>
                        </a:spcBef>
                        <a:spcAft>
                          <a:spcPts val="0"/>
                        </a:spcAft>
                      </a:pPr>
                      <a:r>
                        <a:rPr lang="en-US" sz="2200" kern="0" dirty="0">
                          <a:solidFill>
                            <a:srgbClr val="005594"/>
                          </a:solidFill>
                          <a:effectLst/>
                          <a:latin typeface="+mn-lt"/>
                          <a:ea typeface="Times New Roman" panose="02020603050405020304" pitchFamily="18" charset="0"/>
                          <a:cs typeface="Times New Roman" panose="02020603050405020304" pitchFamily="18" charset="0"/>
                        </a:rPr>
                        <a:t>​</a:t>
                      </a:r>
                      <a:r>
                        <a:rPr lang="en-US" sz="2200" b="1" kern="0" dirty="0">
                          <a:solidFill>
                            <a:srgbClr val="005594"/>
                          </a:solidFill>
                          <a:effectLst/>
                          <a:latin typeface="+mn-lt"/>
                          <a:ea typeface="Times New Roman" panose="02020603050405020304" pitchFamily="18" charset="0"/>
                          <a:cs typeface="Times New Roman" panose="02020603050405020304" pitchFamily="18" charset="0"/>
                        </a:rPr>
                        <a:t>Chicago</a:t>
                      </a:r>
                      <a:r>
                        <a:rPr lang="en-US" sz="2200" kern="0" dirty="0">
                          <a:solidFill>
                            <a:srgbClr val="005594"/>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Helena MacKenzie, PhD</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107344103"/>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​San Francisco</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Tamara Warner, PhD</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3585379783"/>
                  </a:ext>
                </a:extLst>
              </a:tr>
            </a:tbl>
          </a:graphicData>
        </a:graphic>
      </p:graphicFrame>
    </p:spTree>
    <p:extLst>
      <p:ext uri="{BB962C8B-B14F-4D97-AF65-F5344CB8AC3E}">
        <p14:creationId xmlns:p14="http://schemas.microsoft.com/office/powerpoint/2010/main" val="867872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Rectangle 10">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9" name="Oval 18">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3">
            <a:alphaModFix amt="20000"/>
          </a:blip>
          <a:srcRect t="5357" r="-1" b="10351"/>
          <a:stretch/>
        </p:blipFill>
        <p:spPr>
          <a:xfrm>
            <a:off x="77723" y="10"/>
            <a:ext cx="12188952" cy="6857990"/>
          </a:xfrm>
          <a:prstGeom prst="rect">
            <a:avLst/>
          </a:prstGeom>
        </p:spPr>
      </p:pic>
      <p:sp>
        <p:nvSpPr>
          <p:cNvPr id="5" name="Title 1">
            <a:extLst>
              <a:ext uri="{FF2B5EF4-FFF2-40B4-BE49-F238E27FC236}">
                <a16:creationId xmlns:a16="http://schemas.microsoft.com/office/drawing/2014/main" id="{C9F35143-6F6F-0EB8-338C-6951E5C93A0D}"/>
              </a:ext>
            </a:extLst>
          </p:cNvPr>
          <p:cNvSpPr txBox="1">
            <a:spLocks/>
          </p:cNvSpPr>
          <p:nvPr/>
        </p:nvSpPr>
        <p:spPr>
          <a:xfrm>
            <a:off x="1745122" y="360797"/>
            <a:ext cx="8854152" cy="1232818"/>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4400" b="1" dirty="0">
                <a:solidFill>
                  <a:srgbClr val="FFFFFF"/>
                </a:solidFill>
              </a:rPr>
              <a:t>Regional Disability Coordinators</a:t>
            </a:r>
          </a:p>
        </p:txBody>
      </p:sp>
      <p:sp>
        <p:nvSpPr>
          <p:cNvPr id="8" name="Content Placeholder 3">
            <a:extLst>
              <a:ext uri="{FF2B5EF4-FFF2-40B4-BE49-F238E27FC236}">
                <a16:creationId xmlns:a16="http://schemas.microsoft.com/office/drawing/2014/main" id="{698B870C-5948-7448-558D-913A505E1A77}"/>
              </a:ext>
            </a:extLst>
          </p:cNvPr>
          <p:cNvSpPr txBox="1">
            <a:spLocks/>
          </p:cNvSpPr>
          <p:nvPr/>
        </p:nvSpPr>
        <p:spPr>
          <a:xfrm>
            <a:off x="4379974" y="3063227"/>
            <a:ext cx="5181600" cy="4351338"/>
          </a:xfrm>
          <a:prstGeom prst="rect">
            <a:avLst/>
          </a:prstGeom>
        </p:spPr>
        <p:txBody>
          <a:bodyPr>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dirty="0"/>
          </a:p>
          <a:p>
            <a:pPr lvl="1"/>
            <a:endParaRPr lang="en-US" dirty="0"/>
          </a:p>
        </p:txBody>
      </p:sp>
      <p:graphicFrame>
        <p:nvGraphicFramePr>
          <p:cNvPr id="12" name="Table 11">
            <a:extLst>
              <a:ext uri="{FF2B5EF4-FFF2-40B4-BE49-F238E27FC236}">
                <a16:creationId xmlns:a16="http://schemas.microsoft.com/office/drawing/2014/main" id="{EA2F37F1-AE6F-5EA5-E11C-7B0FCC1C50ED}"/>
              </a:ext>
            </a:extLst>
          </p:cNvPr>
          <p:cNvGraphicFramePr>
            <a:graphicFrameLocks noGrp="1"/>
          </p:cNvGraphicFramePr>
          <p:nvPr>
            <p:extLst>
              <p:ext uri="{D42A27DB-BD31-4B8C-83A1-F6EECF244321}">
                <p14:modId xmlns:p14="http://schemas.microsoft.com/office/powerpoint/2010/main" val="3318859686"/>
              </p:ext>
            </p:extLst>
          </p:nvPr>
        </p:nvGraphicFramePr>
        <p:xfrm>
          <a:off x="2613990" y="1560695"/>
          <a:ext cx="7116417" cy="4915458"/>
        </p:xfrm>
        <a:graphic>
          <a:graphicData uri="http://schemas.openxmlformats.org/drawingml/2006/table">
            <a:tbl>
              <a:tblPr firstRow="1" firstCol="1" bandRow="1"/>
              <a:tblGrid>
                <a:gridCol w="7116417">
                  <a:extLst>
                    <a:ext uri="{9D8B030D-6E8A-4147-A177-3AD203B41FA5}">
                      <a16:colId xmlns:a16="http://schemas.microsoft.com/office/drawing/2014/main" val="3161262758"/>
                    </a:ext>
                  </a:extLst>
                </a:gridCol>
              </a:tblGrid>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Boston</a:t>
                      </a:r>
                      <a:r>
                        <a:rPr lang="en-US" sz="2200" kern="0" dirty="0">
                          <a:solidFill>
                            <a:srgbClr val="777777"/>
                          </a:solidFill>
                          <a:effectLst/>
                          <a:latin typeface="+mn-lt"/>
                          <a:ea typeface="Times New Roman" panose="02020603050405020304" pitchFamily="18" charset="0"/>
                          <a:cs typeface="Times New Roman" panose="02020603050405020304" pitchFamily="18" charset="0"/>
                        </a:rPr>
                        <a:t> - </a:t>
                      </a:r>
                      <a:r>
                        <a:rPr lang="en-US" sz="2200" kern="0" dirty="0">
                          <a:solidFill>
                            <a:schemeClr val="tx1"/>
                          </a:solidFill>
                          <a:effectLst/>
                          <a:latin typeface="+mn-lt"/>
                          <a:ea typeface="Times New Roman" panose="02020603050405020304" pitchFamily="18" charset="0"/>
                          <a:cs typeface="Times New Roman" panose="02020603050405020304" pitchFamily="18" charset="0"/>
                        </a:rPr>
                        <a:t>Kristen Philbrook</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3520336706"/>
                  </a:ext>
                </a:extLst>
              </a:tr>
              <a:tr h="819243">
                <a:tc>
                  <a:txBody>
                    <a:bodyPr/>
                    <a:lstStyle/>
                    <a:p>
                      <a:pPr marL="0" marR="0">
                        <a:spcBef>
                          <a:spcPts val="0"/>
                        </a:spcBef>
                        <a:spcAft>
                          <a:spcPts val="0"/>
                        </a:spcAft>
                      </a:pPr>
                      <a:r>
                        <a:rPr lang="en-US" sz="2200" kern="0" dirty="0">
                          <a:solidFill>
                            <a:srgbClr val="777777"/>
                          </a:solidFill>
                          <a:effectLst/>
                          <a:latin typeface="+mn-lt"/>
                          <a:ea typeface="Times New Roman" panose="02020603050405020304" pitchFamily="18" charset="0"/>
                          <a:cs typeface="Times New Roman" panose="02020603050405020304" pitchFamily="18" charset="0"/>
                        </a:rPr>
                        <a:t>​</a:t>
                      </a:r>
                      <a:r>
                        <a:rPr lang="en-US" sz="2200" b="1" kern="0" dirty="0">
                          <a:solidFill>
                            <a:srgbClr val="005594"/>
                          </a:solidFill>
                          <a:effectLst/>
                          <a:latin typeface="+mn-lt"/>
                          <a:ea typeface="Times New Roman" panose="02020603050405020304" pitchFamily="18" charset="0"/>
                          <a:cs typeface="Times New Roman" panose="02020603050405020304" pitchFamily="18" charset="0"/>
                        </a:rPr>
                        <a:t>Philadelphia</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Angela Jenkins</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1675557240"/>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​Atlanta</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Stephanie Karras</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4267402796"/>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​Dallas </a:t>
                      </a:r>
                      <a:r>
                        <a:rPr lang="en-US" sz="2200" kern="0" dirty="0">
                          <a:solidFill>
                            <a:schemeClr val="tx1"/>
                          </a:solidFill>
                          <a:effectLst/>
                          <a:latin typeface="+mn-lt"/>
                          <a:ea typeface="Times New Roman" panose="02020603050405020304" pitchFamily="18" charset="0"/>
                          <a:cs typeface="Times New Roman" panose="02020603050405020304" pitchFamily="18" charset="0"/>
                        </a:rPr>
                        <a:t>- Alyssa </a:t>
                      </a:r>
                      <a:r>
                        <a:rPr lang="en-US" sz="2200" kern="0" dirty="0" err="1">
                          <a:solidFill>
                            <a:schemeClr val="tx1"/>
                          </a:solidFill>
                          <a:effectLst/>
                          <a:latin typeface="+mn-lt"/>
                          <a:ea typeface="Times New Roman" panose="02020603050405020304" pitchFamily="18" charset="0"/>
                          <a:cs typeface="Times New Roman" panose="02020603050405020304" pitchFamily="18" charset="0"/>
                        </a:rPr>
                        <a:t>Purificacion</a:t>
                      </a:r>
                      <a:r>
                        <a:rPr lang="en-US" sz="2200" kern="0" dirty="0">
                          <a:solidFill>
                            <a:schemeClr val="tx1"/>
                          </a:solidFill>
                          <a:effectLst/>
                          <a:latin typeface="+mn-lt"/>
                          <a:ea typeface="Times New Roman" panose="02020603050405020304" pitchFamily="18" charset="0"/>
                          <a:cs typeface="Times New Roman" panose="02020603050405020304" pitchFamily="18" charset="0"/>
                        </a:rPr>
                        <a:t> Olivas</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3216513690"/>
                  </a:ext>
                </a:extLst>
              </a:tr>
              <a:tr h="819243">
                <a:tc>
                  <a:txBody>
                    <a:bodyPr/>
                    <a:lstStyle/>
                    <a:p>
                      <a:pPr marL="0" marR="0">
                        <a:spcBef>
                          <a:spcPts val="0"/>
                        </a:spcBef>
                        <a:spcAft>
                          <a:spcPts val="0"/>
                        </a:spcAft>
                      </a:pPr>
                      <a:r>
                        <a:rPr lang="en-US" sz="2200" kern="0" dirty="0">
                          <a:solidFill>
                            <a:srgbClr val="005594"/>
                          </a:solidFill>
                          <a:effectLst/>
                          <a:latin typeface="+mn-lt"/>
                          <a:ea typeface="Times New Roman" panose="02020603050405020304" pitchFamily="18" charset="0"/>
                          <a:cs typeface="Times New Roman" panose="02020603050405020304" pitchFamily="18" charset="0"/>
                        </a:rPr>
                        <a:t>​</a:t>
                      </a:r>
                      <a:r>
                        <a:rPr lang="en-US" sz="2200" b="1" kern="0" dirty="0">
                          <a:solidFill>
                            <a:srgbClr val="005594"/>
                          </a:solidFill>
                          <a:effectLst/>
                          <a:latin typeface="+mn-lt"/>
                          <a:ea typeface="Times New Roman" panose="02020603050405020304" pitchFamily="18" charset="0"/>
                          <a:cs typeface="Times New Roman" panose="02020603050405020304" pitchFamily="18" charset="0"/>
                        </a:rPr>
                        <a:t>Chicago</a:t>
                      </a:r>
                      <a:r>
                        <a:rPr lang="en-US" sz="2200" kern="0" dirty="0">
                          <a:solidFill>
                            <a:srgbClr val="005594"/>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Sharon Hong</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val="107344103"/>
                  </a:ext>
                </a:extLst>
              </a:tr>
              <a:tr h="819243">
                <a:tc>
                  <a:txBody>
                    <a:bodyPr/>
                    <a:lstStyle/>
                    <a:p>
                      <a:pPr marL="0" marR="0">
                        <a:spcBef>
                          <a:spcPts val="0"/>
                        </a:spcBef>
                        <a:spcAft>
                          <a:spcPts val="0"/>
                        </a:spcAft>
                      </a:pPr>
                      <a:r>
                        <a:rPr lang="en-US" sz="2200" b="1" kern="0" dirty="0">
                          <a:solidFill>
                            <a:srgbClr val="005594"/>
                          </a:solidFill>
                          <a:effectLst/>
                          <a:latin typeface="+mn-lt"/>
                          <a:ea typeface="Times New Roman" panose="02020603050405020304" pitchFamily="18" charset="0"/>
                          <a:cs typeface="Times New Roman" panose="02020603050405020304" pitchFamily="18" charset="0"/>
                        </a:rPr>
                        <a:t>​San Francisco</a:t>
                      </a:r>
                      <a:r>
                        <a:rPr lang="en-US" sz="2200" kern="0" dirty="0">
                          <a:solidFill>
                            <a:srgbClr val="777777"/>
                          </a:solidFill>
                          <a:effectLst/>
                          <a:latin typeface="+mn-lt"/>
                          <a:ea typeface="Times New Roman" panose="02020603050405020304" pitchFamily="18" charset="0"/>
                          <a:cs typeface="Times New Roman" panose="02020603050405020304" pitchFamily="18" charset="0"/>
                        </a:rPr>
                        <a:t> </a:t>
                      </a:r>
                      <a:r>
                        <a:rPr lang="en-US" sz="2200" kern="0" dirty="0">
                          <a:solidFill>
                            <a:schemeClr val="tx1"/>
                          </a:solidFill>
                          <a:effectLst/>
                          <a:latin typeface="+mn-lt"/>
                          <a:ea typeface="Times New Roman" panose="02020603050405020304" pitchFamily="18" charset="0"/>
                          <a:cs typeface="Times New Roman" panose="02020603050405020304" pitchFamily="18" charset="0"/>
                        </a:rPr>
                        <a:t>- Stephanie Karras</a:t>
                      </a:r>
                      <a:endParaRPr lang="en-US" sz="2200" kern="100" dirty="0">
                        <a:effectLst/>
                        <a:latin typeface="+mn-lt"/>
                        <a:ea typeface="Calibri" panose="020F0502020204030204" pitchFamily="34" charset="0"/>
                        <a:cs typeface="Times New Roman" panose="02020603050405020304" pitchFamily="18" charset="0"/>
                      </a:endParaRPr>
                    </a:p>
                  </a:txBody>
                  <a:tcPr marL="40214" marR="40214" marT="56300" marB="48257" anchor="ctr">
                    <a:lnL>
                      <a:noFill/>
                    </a:lnL>
                    <a:lnR>
                      <a:noFill/>
                    </a:lnR>
                    <a:lnT>
                      <a:noFill/>
                    </a:lnT>
                    <a:lnB>
                      <a:noFill/>
                    </a:lnB>
                    <a:solidFill>
                      <a:schemeClr val="bg1"/>
                    </a:solidFill>
                  </a:tcPr>
                </a:tc>
                <a:extLst>
                  <a:ext uri="{0D108BD9-81ED-4DB2-BD59-A6C34878D82A}">
                    <a16:rowId xmlns:a16="http://schemas.microsoft.com/office/drawing/2014/main" val="3585379783"/>
                  </a:ext>
                </a:extLst>
              </a:tr>
            </a:tbl>
          </a:graphicData>
        </a:graphic>
      </p:graphicFrame>
    </p:spTree>
    <p:extLst>
      <p:ext uri="{BB962C8B-B14F-4D97-AF65-F5344CB8AC3E}">
        <p14:creationId xmlns:p14="http://schemas.microsoft.com/office/powerpoint/2010/main" val="734022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a:ea typeface="+mn-ea"/>
              <a:cs typeface="+mn-cs"/>
            </a:endParaRPr>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2"/>
          <a:srcRect t="5368" b="10363"/>
          <a:stretch/>
        </p:blipFill>
        <p:spPr>
          <a:xfrm>
            <a:off x="20" y="11"/>
            <a:ext cx="12191980" cy="6857989"/>
          </a:xfrm>
          <a:prstGeom prst="rect">
            <a:avLst/>
          </a:prstGeom>
        </p:spPr>
      </p:pic>
      <p:sp>
        <p:nvSpPr>
          <p:cNvPr id="11" name="Rectangle 10">
            <a:extLst>
              <a:ext uri="{FF2B5EF4-FFF2-40B4-BE49-F238E27FC236}">
                <a16:creationId xmlns:a16="http://schemas.microsoft.com/office/drawing/2014/main" id="{58C2EB32-D639-4B58-8F4E-29773F413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90950"/>
            <a:ext cx="12192000" cy="3071853"/>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id="{CE417D82-BE76-40E7-A00B-F446EF4C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99" y="4000725"/>
            <a:ext cx="2751165" cy="2768563"/>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513AE74-48AC-4CEE-B42D-34990FA5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689575" y="3996264"/>
            <a:ext cx="2857502" cy="2875573"/>
          </a:xfrm>
          <a:prstGeom prst="ellipse">
            <a:avLst/>
          </a:prstGeom>
          <a:gradFill>
            <a:gsLst>
              <a:gs pos="0">
                <a:schemeClr val="accent1">
                  <a:alpha val="40000"/>
                </a:schemeClr>
              </a:gs>
              <a:gs pos="100000">
                <a:schemeClr val="accent1">
                  <a:lumMod val="20000"/>
                  <a:lumOff val="80000"/>
                  <a:alpha val="69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838199" y="3888357"/>
            <a:ext cx="6826067" cy="2374287"/>
          </a:xfrm>
        </p:spPr>
        <p:txBody>
          <a:bodyPr anchor="ctr">
            <a:normAutofit/>
          </a:bodyPr>
          <a:lstStyle/>
          <a:p>
            <a:pPr algn="l"/>
            <a:r>
              <a:rPr lang="en-US" sz="4400" dirty="0">
                <a:solidFill>
                  <a:srgbClr val="FFFFFF"/>
                </a:solidFill>
              </a:rPr>
              <a:t>Thank You</a:t>
            </a:r>
          </a:p>
        </p:txBody>
      </p:sp>
    </p:spTree>
    <p:extLst>
      <p:ext uri="{BB962C8B-B14F-4D97-AF65-F5344CB8AC3E}">
        <p14:creationId xmlns:p14="http://schemas.microsoft.com/office/powerpoint/2010/main" val="99729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2846BE-460A-477B-A2F4-52F298BF4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8401D34-2155-4B53-A686-7345BE15C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E37BCD97-E1A4-4EBB-8D1C-8CC0B55A6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people smiling&#10;&#10;Description automatically generated with medium confidence">
            <a:extLst>
              <a:ext uri="{FF2B5EF4-FFF2-40B4-BE49-F238E27FC236}">
                <a16:creationId xmlns:a16="http://schemas.microsoft.com/office/drawing/2014/main" id="{6B95473C-B43F-D345-0621-A2F733634960}"/>
              </a:ext>
            </a:extLst>
          </p:cNvPr>
          <p:cNvPicPr>
            <a:picLocks noChangeAspect="1"/>
          </p:cNvPicPr>
          <p:nvPr/>
        </p:nvPicPr>
        <p:blipFill rotWithShape="1">
          <a:blip r:embed="rId3">
            <a:alphaModFix amt="20000"/>
          </a:blip>
          <a:srcRect l="18281" r="22608"/>
          <a:stretch/>
        </p:blipFill>
        <p:spPr>
          <a:xfrm>
            <a:off x="-4" y="-663"/>
            <a:ext cx="6096002" cy="6858000"/>
          </a:xfrm>
          <a:prstGeom prst="rect">
            <a:avLst/>
          </a:prstGeom>
        </p:spPr>
      </p:pic>
      <p:sp>
        <p:nvSpPr>
          <p:cNvPr id="25" name="Oval 24">
            <a:extLst>
              <a:ext uri="{FF2B5EF4-FFF2-40B4-BE49-F238E27FC236}">
                <a16:creationId xmlns:a16="http://schemas.microsoft.com/office/drawing/2014/main" id="{5EDC1F21-AC5B-4D05-9108-5E5D28948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ful patterns on the sky">
            <a:extLst>
              <a:ext uri="{FF2B5EF4-FFF2-40B4-BE49-F238E27FC236}">
                <a16:creationId xmlns:a16="http://schemas.microsoft.com/office/drawing/2014/main" id="{8210802E-8413-A683-A825-59859250F980}"/>
              </a:ext>
            </a:extLst>
          </p:cNvPr>
          <p:cNvPicPr>
            <a:picLocks noChangeAspect="1"/>
          </p:cNvPicPr>
          <p:nvPr/>
        </p:nvPicPr>
        <p:blipFill rotWithShape="1">
          <a:blip r:embed="rId4">
            <a:alphaModFix amt="20000"/>
          </a:blip>
          <a:srcRect l="11657" r="29009" b="-2"/>
          <a:stretch/>
        </p:blipFill>
        <p:spPr>
          <a:xfrm>
            <a:off x="6095998" y="-663"/>
            <a:ext cx="6096002" cy="6858000"/>
          </a:xfrm>
          <a:prstGeom prst="rect">
            <a:avLst/>
          </a:prstGeom>
        </p:spPr>
      </p:pic>
      <p:sp>
        <p:nvSpPr>
          <p:cNvPr id="2" name="Title 1">
            <a:extLst>
              <a:ext uri="{FF2B5EF4-FFF2-40B4-BE49-F238E27FC236}">
                <a16:creationId xmlns:a16="http://schemas.microsoft.com/office/drawing/2014/main" id="{FEEED40D-F214-1358-6E81-3BCEBF7121C8}"/>
              </a:ext>
            </a:extLst>
          </p:cNvPr>
          <p:cNvSpPr>
            <a:spLocks noGrp="1"/>
          </p:cNvSpPr>
          <p:nvPr>
            <p:ph type="ctrTitle"/>
          </p:nvPr>
        </p:nvSpPr>
        <p:spPr>
          <a:xfrm>
            <a:off x="1524000" y="1122363"/>
            <a:ext cx="9144000" cy="2387600"/>
          </a:xfrm>
        </p:spPr>
        <p:txBody>
          <a:bodyPr>
            <a:normAutofit/>
          </a:bodyPr>
          <a:lstStyle/>
          <a:p>
            <a:r>
              <a:rPr lang="en-US" b="1" dirty="0">
                <a:solidFill>
                  <a:srgbClr val="FFFFFF"/>
                </a:solidFill>
              </a:rPr>
              <a:t>AFR Process Steps</a:t>
            </a:r>
          </a:p>
        </p:txBody>
      </p:sp>
      <p:sp>
        <p:nvSpPr>
          <p:cNvPr id="3" name="Subtitle 2">
            <a:extLst>
              <a:ext uri="{FF2B5EF4-FFF2-40B4-BE49-F238E27FC236}">
                <a16:creationId xmlns:a16="http://schemas.microsoft.com/office/drawing/2014/main" id="{979D2E60-45E9-5EAF-F858-08E228CBB4F4}"/>
              </a:ext>
            </a:extLst>
          </p:cNvPr>
          <p:cNvSpPr>
            <a:spLocks noGrp="1"/>
          </p:cNvSpPr>
          <p:nvPr>
            <p:ph type="subTitle" idx="1"/>
          </p:nvPr>
        </p:nvSpPr>
        <p:spPr>
          <a:xfrm>
            <a:off x="1524000" y="3935392"/>
            <a:ext cx="9144000" cy="1655762"/>
          </a:xfrm>
        </p:spPr>
        <p:txBody>
          <a:bodyPr>
            <a:normAutofit/>
          </a:bodyPr>
          <a:lstStyle/>
          <a:p>
            <a:r>
              <a:rPr lang="en-US" b="1" dirty="0">
                <a:solidFill>
                  <a:schemeClr val="tx2">
                    <a:lumMod val="90000"/>
                    <a:lumOff val="10000"/>
                  </a:schemeClr>
                </a:solidFill>
              </a:rPr>
              <a:t>What are steps that centers must take when reviewing applicant files?</a:t>
            </a:r>
          </a:p>
        </p:txBody>
      </p:sp>
    </p:spTree>
    <p:extLst>
      <p:ext uri="{BB962C8B-B14F-4D97-AF65-F5344CB8AC3E}">
        <p14:creationId xmlns:p14="http://schemas.microsoft.com/office/powerpoint/2010/main" val="310241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206408" y="703658"/>
            <a:ext cx="9779183" cy="727839"/>
          </a:xfrm>
        </p:spPr>
        <p:txBody>
          <a:bodyPr anchor="t">
            <a:normAutofit/>
          </a:bodyPr>
          <a:lstStyle/>
          <a:p>
            <a:pPr algn="ctr"/>
            <a:r>
              <a:rPr lang="en-US" sz="4000" b="0" dirty="0">
                <a:solidFill>
                  <a:schemeClr val="tx2"/>
                </a:solidFill>
              </a:rPr>
              <a:t>AFR Process Steps for Centers</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8</a:t>
            </a:fld>
            <a:endParaRPr lang="en-US" dirty="0">
              <a:solidFill>
                <a:schemeClr val="tx1">
                  <a:lumMod val="85000"/>
                  <a:lumOff val="15000"/>
                </a:schemeClr>
              </a:solidFill>
            </a:endParaRPr>
          </a:p>
        </p:txBody>
      </p:sp>
      <p:grpSp>
        <p:nvGrpSpPr>
          <p:cNvPr id="32" name="Group 31">
            <a:extLst>
              <a:ext uri="{FF2B5EF4-FFF2-40B4-BE49-F238E27FC236}">
                <a16:creationId xmlns:a16="http://schemas.microsoft.com/office/drawing/2014/main" id="{F727D549-D678-D9F5-3FC0-3029BA81F7CF}"/>
              </a:ext>
            </a:extLst>
          </p:cNvPr>
          <p:cNvGrpSpPr/>
          <p:nvPr/>
        </p:nvGrpSpPr>
        <p:grpSpPr>
          <a:xfrm>
            <a:off x="852272" y="1615804"/>
            <a:ext cx="10889951" cy="4556238"/>
            <a:chOff x="759615" y="1618749"/>
            <a:chExt cx="10889951" cy="4556238"/>
          </a:xfrm>
        </p:grpSpPr>
        <p:sp>
          <p:nvSpPr>
            <p:cNvPr id="21" name="Circular Arrow 20">
              <a:extLst>
                <a:ext uri="{FF2B5EF4-FFF2-40B4-BE49-F238E27FC236}">
                  <a16:creationId xmlns:a16="http://schemas.microsoft.com/office/drawing/2014/main" id="{05059182-1093-1283-F386-E32E0C2E91B2}"/>
                </a:ext>
              </a:extLst>
            </p:cNvPr>
            <p:cNvSpPr/>
            <p:nvPr/>
          </p:nvSpPr>
          <p:spPr>
            <a:xfrm rot="5400000">
              <a:off x="9944210" y="3002763"/>
              <a:ext cx="1673352" cy="1737360"/>
            </a:xfrm>
            <a:prstGeom prst="circularArrow">
              <a:avLst>
                <a:gd name="adj1" fmla="val 12500"/>
                <a:gd name="adj2" fmla="val 568714"/>
                <a:gd name="adj3" fmla="val 20457681"/>
                <a:gd name="adj4" fmla="val 10800000"/>
                <a:gd name="adj5" fmla="val 12500"/>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nvGrpSpPr>
            <p:cNvPr id="30" name="Group 29">
              <a:extLst>
                <a:ext uri="{FF2B5EF4-FFF2-40B4-BE49-F238E27FC236}">
                  <a16:creationId xmlns:a16="http://schemas.microsoft.com/office/drawing/2014/main" id="{656F70E3-8DC3-75AA-7B5C-7E89E5AC093B}"/>
                </a:ext>
              </a:extLst>
            </p:cNvPr>
            <p:cNvGrpSpPr/>
            <p:nvPr/>
          </p:nvGrpSpPr>
          <p:grpSpPr>
            <a:xfrm>
              <a:off x="759615" y="1618749"/>
              <a:ext cx="9942145" cy="2099417"/>
              <a:chOff x="759615" y="1618749"/>
              <a:chExt cx="9942145" cy="2099417"/>
            </a:xfrm>
          </p:grpSpPr>
          <p:sp>
            <p:nvSpPr>
              <p:cNvPr id="10" name="Rectangle 9">
                <a:extLst>
                  <a:ext uri="{FF2B5EF4-FFF2-40B4-BE49-F238E27FC236}">
                    <a16:creationId xmlns:a16="http://schemas.microsoft.com/office/drawing/2014/main" id="{D92C3D88-007C-C0C2-EF73-E88DFA6B492F}"/>
                  </a:ext>
                </a:extLst>
              </p:cNvPr>
              <p:cNvSpPr/>
              <p:nvPr/>
            </p:nvSpPr>
            <p:spPr>
              <a:xfrm>
                <a:off x="4303913" y="2043691"/>
                <a:ext cx="2926080" cy="1673352"/>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1900" dirty="0">
                    <a:effectLst/>
                    <a:ea typeface="Calibri" panose="020F0502020204030204" pitchFamily="34" charset="0"/>
                    <a:cs typeface="Times New Roman" panose="02020603050405020304" pitchFamily="18" charset="0"/>
                  </a:rPr>
                  <a:t>HWD does initial review &amp; approves enrollment or refers file for additional review.</a:t>
                </a:r>
              </a:p>
            </p:txBody>
          </p:sp>
          <p:sp>
            <p:nvSpPr>
              <p:cNvPr id="13" name="Right Arrow 12">
                <a:extLst>
                  <a:ext uri="{FF2B5EF4-FFF2-40B4-BE49-F238E27FC236}">
                    <a16:creationId xmlns:a16="http://schemas.microsoft.com/office/drawing/2014/main" id="{E2877446-3985-C99A-57D2-101B15DB4DC2}"/>
                  </a:ext>
                </a:extLst>
              </p:cNvPr>
              <p:cNvSpPr/>
              <p:nvPr/>
            </p:nvSpPr>
            <p:spPr>
              <a:xfrm>
                <a:off x="7291940" y="2606047"/>
                <a:ext cx="621792"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Right Arrow 13">
                <a:extLst>
                  <a:ext uri="{FF2B5EF4-FFF2-40B4-BE49-F238E27FC236}">
                    <a16:creationId xmlns:a16="http://schemas.microsoft.com/office/drawing/2014/main" id="{579776FF-78C4-BC87-1628-D3BB9788A3B6}"/>
                  </a:ext>
                </a:extLst>
              </p:cNvPr>
              <p:cNvSpPr/>
              <p:nvPr/>
            </p:nvSpPr>
            <p:spPr>
              <a:xfrm>
                <a:off x="3642397" y="2606047"/>
                <a:ext cx="621792"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7" name="Rectangle 16">
                <a:extLst>
                  <a:ext uri="{FF2B5EF4-FFF2-40B4-BE49-F238E27FC236}">
                    <a16:creationId xmlns:a16="http://schemas.microsoft.com/office/drawing/2014/main" id="{419E1A76-E2C7-2097-469F-C041B27F2F94}"/>
                  </a:ext>
                </a:extLst>
              </p:cNvPr>
              <p:cNvSpPr/>
              <p:nvPr/>
            </p:nvSpPr>
            <p:spPr>
              <a:xfrm>
                <a:off x="7912840" y="2042569"/>
                <a:ext cx="2788920" cy="1675597"/>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1900" dirty="0">
                    <a:effectLst/>
                    <a:ea typeface="Calibri" panose="020F0502020204030204" pitchFamily="34" charset="0"/>
                    <a:cs typeface="Times New Roman" panose="02020603050405020304" pitchFamily="18" charset="0"/>
                  </a:rPr>
                  <a:t>HWD refers the file to one or more qualified health professionals (QHPs) for review.</a:t>
                </a:r>
              </a:p>
            </p:txBody>
          </p:sp>
          <p:sp>
            <p:nvSpPr>
              <p:cNvPr id="9" name="Rectangle 8">
                <a:extLst>
                  <a:ext uri="{FF2B5EF4-FFF2-40B4-BE49-F238E27FC236}">
                    <a16:creationId xmlns:a16="http://schemas.microsoft.com/office/drawing/2014/main" id="{12B30061-21BB-8067-15AB-37FAA08B7D57}"/>
                  </a:ext>
                </a:extLst>
              </p:cNvPr>
              <p:cNvSpPr/>
              <p:nvPr/>
            </p:nvSpPr>
            <p:spPr>
              <a:xfrm>
                <a:off x="759615" y="2043691"/>
                <a:ext cx="2788920" cy="1673352"/>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2000" dirty="0">
                    <a:effectLst/>
                    <a:ea typeface="Calibri" panose="020F0502020204030204" pitchFamily="34" charset="0"/>
                    <a:cs typeface="Times New Roman" panose="02020603050405020304" pitchFamily="18" charset="0"/>
                  </a:rPr>
                  <a:t>Records staff logs receipt of applicant file and tracks its movement. </a:t>
                </a:r>
              </a:p>
            </p:txBody>
          </p:sp>
          <p:sp>
            <p:nvSpPr>
              <p:cNvPr id="22" name="TextBox 21">
                <a:extLst>
                  <a:ext uri="{FF2B5EF4-FFF2-40B4-BE49-F238E27FC236}">
                    <a16:creationId xmlns:a16="http://schemas.microsoft.com/office/drawing/2014/main" id="{B183402E-526E-0E4A-A18D-D906A9BFB9F1}"/>
                  </a:ext>
                </a:extLst>
              </p:cNvPr>
              <p:cNvSpPr txBox="1"/>
              <p:nvPr/>
            </p:nvSpPr>
            <p:spPr>
              <a:xfrm>
                <a:off x="759615" y="1618749"/>
                <a:ext cx="278892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1</a:t>
                </a:r>
              </a:p>
            </p:txBody>
          </p:sp>
          <p:sp>
            <p:nvSpPr>
              <p:cNvPr id="24" name="TextBox 23">
                <a:extLst>
                  <a:ext uri="{FF2B5EF4-FFF2-40B4-BE49-F238E27FC236}">
                    <a16:creationId xmlns:a16="http://schemas.microsoft.com/office/drawing/2014/main" id="{B710858D-F5F6-E86E-F31C-A92E54CE4541}"/>
                  </a:ext>
                </a:extLst>
              </p:cNvPr>
              <p:cNvSpPr txBox="1"/>
              <p:nvPr/>
            </p:nvSpPr>
            <p:spPr>
              <a:xfrm>
                <a:off x="4303913" y="1618749"/>
                <a:ext cx="292608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2</a:t>
                </a:r>
              </a:p>
            </p:txBody>
          </p:sp>
          <p:sp>
            <p:nvSpPr>
              <p:cNvPr id="25" name="TextBox 24">
                <a:extLst>
                  <a:ext uri="{FF2B5EF4-FFF2-40B4-BE49-F238E27FC236}">
                    <a16:creationId xmlns:a16="http://schemas.microsoft.com/office/drawing/2014/main" id="{1B2953D8-B9F8-136F-2C36-7C22C203C783}"/>
                  </a:ext>
                </a:extLst>
              </p:cNvPr>
              <p:cNvSpPr txBox="1"/>
              <p:nvPr/>
            </p:nvSpPr>
            <p:spPr>
              <a:xfrm>
                <a:off x="7912840" y="1618749"/>
                <a:ext cx="278892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3</a:t>
                </a:r>
              </a:p>
            </p:txBody>
          </p:sp>
        </p:grpSp>
        <p:grpSp>
          <p:nvGrpSpPr>
            <p:cNvPr id="31" name="Group 30">
              <a:extLst>
                <a:ext uri="{FF2B5EF4-FFF2-40B4-BE49-F238E27FC236}">
                  <a16:creationId xmlns:a16="http://schemas.microsoft.com/office/drawing/2014/main" id="{C43F03AD-6819-6C8F-581E-4B11509E3223}"/>
                </a:ext>
              </a:extLst>
            </p:cNvPr>
            <p:cNvGrpSpPr/>
            <p:nvPr/>
          </p:nvGrpSpPr>
          <p:grpSpPr>
            <a:xfrm>
              <a:off x="763162" y="3873676"/>
              <a:ext cx="9959809" cy="2301311"/>
              <a:chOff x="763162" y="3743050"/>
              <a:chExt cx="9959809" cy="2301311"/>
            </a:xfrm>
          </p:grpSpPr>
          <p:sp>
            <p:nvSpPr>
              <p:cNvPr id="15" name="Right Arrow 14">
                <a:extLst>
                  <a:ext uri="{FF2B5EF4-FFF2-40B4-BE49-F238E27FC236}">
                    <a16:creationId xmlns:a16="http://schemas.microsoft.com/office/drawing/2014/main" id="{BE398DE0-99A5-F7D0-3F15-05A34BBC6354}"/>
                  </a:ext>
                </a:extLst>
              </p:cNvPr>
              <p:cNvSpPr/>
              <p:nvPr/>
            </p:nvSpPr>
            <p:spPr>
              <a:xfrm flipH="1">
                <a:off x="3549963" y="4905593"/>
                <a:ext cx="594360"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Right Arrow 15">
                <a:extLst>
                  <a:ext uri="{FF2B5EF4-FFF2-40B4-BE49-F238E27FC236}">
                    <a16:creationId xmlns:a16="http://schemas.microsoft.com/office/drawing/2014/main" id="{FCB4FD8A-F2C7-29C6-BB64-2872B17A68EC}"/>
                  </a:ext>
                </a:extLst>
              </p:cNvPr>
              <p:cNvSpPr/>
              <p:nvPr/>
            </p:nvSpPr>
            <p:spPr>
              <a:xfrm flipH="1" flipV="1">
                <a:off x="7303937" y="4905593"/>
                <a:ext cx="594360" cy="548640"/>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8" name="Rectangle 17">
                <a:extLst>
                  <a:ext uri="{FF2B5EF4-FFF2-40B4-BE49-F238E27FC236}">
                    <a16:creationId xmlns:a16="http://schemas.microsoft.com/office/drawing/2014/main" id="{96E93DEC-EBD6-92CD-FFC3-3CB07E0E9B40}"/>
                  </a:ext>
                </a:extLst>
              </p:cNvPr>
              <p:cNvSpPr/>
              <p:nvPr/>
            </p:nvSpPr>
            <p:spPr>
              <a:xfrm>
                <a:off x="7943195" y="4164929"/>
                <a:ext cx="2779776" cy="1858786"/>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1900" dirty="0">
                    <a:effectLst/>
                    <a:ea typeface="Calibri" panose="020F0502020204030204" pitchFamily="34" charset="0"/>
                    <a:cs typeface="Times New Roman" panose="02020603050405020304" pitchFamily="18" charset="0"/>
                  </a:rPr>
                  <a:t>QHP(s) review file &amp; determine whether applicant interview is needed to make an enrollment decision. </a:t>
                </a:r>
              </a:p>
            </p:txBody>
          </p:sp>
          <p:sp>
            <p:nvSpPr>
              <p:cNvPr id="19" name="Rectangle 18">
                <a:extLst>
                  <a:ext uri="{FF2B5EF4-FFF2-40B4-BE49-F238E27FC236}">
                    <a16:creationId xmlns:a16="http://schemas.microsoft.com/office/drawing/2014/main" id="{7A6CD60D-5C87-01BD-A578-949AF77AFB95}"/>
                  </a:ext>
                </a:extLst>
              </p:cNvPr>
              <p:cNvSpPr/>
              <p:nvPr/>
            </p:nvSpPr>
            <p:spPr>
              <a:xfrm>
                <a:off x="4199931" y="4164164"/>
                <a:ext cx="3094389" cy="1880197"/>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dirty="0">
                    <a:effectLst/>
                    <a:ea typeface="Calibri" panose="020F0502020204030204" pitchFamily="34" charset="0"/>
                    <a:cs typeface="Times New Roman" panose="02020603050405020304" pitchFamily="18" charset="0"/>
                  </a:rPr>
                  <a:t>If needed, </a:t>
                </a:r>
                <a:r>
                  <a:rPr lang="en-US" dirty="0">
                    <a:ea typeface="Calibri" panose="020F0502020204030204" pitchFamily="34" charset="0"/>
                    <a:cs typeface="Times New Roman" panose="02020603050405020304" pitchFamily="18" charset="0"/>
                  </a:rPr>
                  <a:t>applicant is interviewed, then QHP makes decision: 1) to enroll or 2) recommend denial, or 3) refer file to region for eligibility review.</a:t>
                </a:r>
                <a:endParaRPr lang="en-US" dirty="0">
                  <a:effectLs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BC9976A1-B1CF-EE37-6072-0C3499035275}"/>
                  </a:ext>
                </a:extLst>
              </p:cNvPr>
              <p:cNvSpPr/>
              <p:nvPr/>
            </p:nvSpPr>
            <p:spPr>
              <a:xfrm>
                <a:off x="763162" y="4164929"/>
                <a:ext cx="2788920" cy="1858786"/>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900" dirty="0">
                    <a:effectLst/>
                    <a:ea typeface="Calibri" panose="020F0502020204030204" pitchFamily="34" charset="0"/>
                    <a:cs typeface="Times New Roman" panose="02020603050405020304" pitchFamily="18" charset="0"/>
                  </a:rPr>
                  <a:t>If applicant is an individual with a disability, the disability accommodation process (DAP) must occur.</a:t>
                </a:r>
              </a:p>
            </p:txBody>
          </p:sp>
          <p:sp>
            <p:nvSpPr>
              <p:cNvPr id="27" name="TextBox 26">
                <a:extLst>
                  <a:ext uri="{FF2B5EF4-FFF2-40B4-BE49-F238E27FC236}">
                    <a16:creationId xmlns:a16="http://schemas.microsoft.com/office/drawing/2014/main" id="{347F0719-CFDA-65A4-2802-CBB987AEA5FB}"/>
                  </a:ext>
                </a:extLst>
              </p:cNvPr>
              <p:cNvSpPr txBox="1"/>
              <p:nvPr/>
            </p:nvSpPr>
            <p:spPr>
              <a:xfrm>
                <a:off x="4201789" y="3743050"/>
                <a:ext cx="3090672"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5</a:t>
                </a:r>
              </a:p>
            </p:txBody>
          </p:sp>
          <p:sp>
            <p:nvSpPr>
              <p:cNvPr id="26" name="TextBox 25">
                <a:extLst>
                  <a:ext uri="{FF2B5EF4-FFF2-40B4-BE49-F238E27FC236}">
                    <a16:creationId xmlns:a16="http://schemas.microsoft.com/office/drawing/2014/main" id="{B5D3D5B8-298A-0570-2BAC-1D545A4E3620}"/>
                  </a:ext>
                </a:extLst>
              </p:cNvPr>
              <p:cNvSpPr txBox="1"/>
              <p:nvPr/>
            </p:nvSpPr>
            <p:spPr>
              <a:xfrm>
                <a:off x="763162" y="3743050"/>
                <a:ext cx="2788920"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6</a:t>
                </a:r>
              </a:p>
            </p:txBody>
          </p:sp>
          <p:sp>
            <p:nvSpPr>
              <p:cNvPr id="28" name="TextBox 27">
                <a:extLst>
                  <a:ext uri="{FF2B5EF4-FFF2-40B4-BE49-F238E27FC236}">
                    <a16:creationId xmlns:a16="http://schemas.microsoft.com/office/drawing/2014/main" id="{C6DED655-84B5-1C03-F2C2-918068362292}"/>
                  </a:ext>
                </a:extLst>
              </p:cNvPr>
              <p:cNvSpPr txBox="1"/>
              <p:nvPr/>
            </p:nvSpPr>
            <p:spPr>
              <a:xfrm>
                <a:off x="7943195" y="3743050"/>
                <a:ext cx="2779776" cy="430887"/>
              </a:xfrm>
              <a:prstGeom prst="rect">
                <a:avLst/>
              </a:prstGeom>
              <a:solidFill>
                <a:schemeClr val="bg1"/>
              </a:solidFill>
              <a:ln w="28575">
                <a:solidFill>
                  <a:schemeClr val="bg1"/>
                </a:solidFill>
              </a:ln>
            </p:spPr>
            <p:txBody>
              <a:bodyPr wrap="square" rtlCol="0">
                <a:spAutoFit/>
              </a:bodyPr>
              <a:lstStyle/>
              <a:p>
                <a:pPr algn="ctr"/>
                <a:r>
                  <a:rPr lang="en-US" sz="2200" b="1" dirty="0">
                    <a:solidFill>
                      <a:schemeClr val="tx2"/>
                    </a:solidFill>
                    <a:latin typeface="+mj-lt"/>
                  </a:rPr>
                  <a:t>STEP 4</a:t>
                </a:r>
              </a:p>
            </p:txBody>
          </p:sp>
        </p:grpSp>
      </p:grpSp>
    </p:spTree>
    <p:extLst>
      <p:ext uri="{BB962C8B-B14F-4D97-AF65-F5344CB8AC3E}">
        <p14:creationId xmlns:p14="http://schemas.microsoft.com/office/powerpoint/2010/main" val="406367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158731" y="976356"/>
            <a:ext cx="9779183" cy="727839"/>
          </a:xfrm>
        </p:spPr>
        <p:txBody>
          <a:bodyPr anchor="t">
            <a:normAutofit/>
          </a:bodyPr>
          <a:lstStyle/>
          <a:p>
            <a:pPr algn="ctr"/>
            <a:r>
              <a:rPr lang="en-US" sz="4000" b="0" dirty="0">
                <a:solidFill>
                  <a:schemeClr val="tx2">
                    <a:lumMod val="90000"/>
                    <a:lumOff val="10000"/>
                  </a:schemeClr>
                </a:solidFill>
              </a:rPr>
              <a:t>AFR Process Steps </a:t>
            </a:r>
            <a:r>
              <a:rPr lang="en-US" sz="4000" dirty="0">
                <a:solidFill>
                  <a:schemeClr val="tx2">
                    <a:lumMod val="90000"/>
                    <a:lumOff val="10000"/>
                  </a:schemeClr>
                </a:solidFill>
              </a:rPr>
              <a:t>for </a:t>
            </a:r>
            <a:r>
              <a:rPr lang="en-US" sz="4000" b="0" dirty="0">
                <a:solidFill>
                  <a:schemeClr val="accent1">
                    <a:lumMod val="50000"/>
                  </a:schemeClr>
                </a:solidFill>
              </a:rPr>
              <a:t>Centers</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9</a:t>
            </a:fld>
            <a:endParaRPr lang="en-US" dirty="0">
              <a:solidFill>
                <a:schemeClr val="tx1">
                  <a:lumMod val="85000"/>
                  <a:lumOff val="15000"/>
                </a:schemeClr>
              </a:solidFill>
            </a:endParaRPr>
          </a:p>
        </p:txBody>
      </p:sp>
      <p:grpSp>
        <p:nvGrpSpPr>
          <p:cNvPr id="8" name="Group 7">
            <a:extLst>
              <a:ext uri="{FF2B5EF4-FFF2-40B4-BE49-F238E27FC236}">
                <a16:creationId xmlns:a16="http://schemas.microsoft.com/office/drawing/2014/main" id="{57E09AFC-E02C-8E17-7976-75F08A253B0E}"/>
              </a:ext>
            </a:extLst>
          </p:cNvPr>
          <p:cNvGrpSpPr/>
          <p:nvPr/>
        </p:nvGrpSpPr>
        <p:grpSpPr>
          <a:xfrm>
            <a:off x="2133598" y="2276389"/>
            <a:ext cx="7924804" cy="2718970"/>
            <a:chOff x="2133598" y="1644743"/>
            <a:chExt cx="7924804" cy="2718970"/>
          </a:xfrm>
        </p:grpSpPr>
        <p:sp>
          <p:nvSpPr>
            <p:cNvPr id="9" name="Rectangle 8">
              <a:extLst>
                <a:ext uri="{FF2B5EF4-FFF2-40B4-BE49-F238E27FC236}">
                  <a16:creationId xmlns:a16="http://schemas.microsoft.com/office/drawing/2014/main" id="{12B30061-21BB-8067-15AB-37FAA08B7D57}"/>
                </a:ext>
              </a:extLst>
            </p:cNvPr>
            <p:cNvSpPr/>
            <p:nvPr/>
          </p:nvSpPr>
          <p:spPr>
            <a:xfrm>
              <a:off x="2133598" y="2061292"/>
              <a:ext cx="3383280" cy="2302420"/>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45720" rIns="13716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2000" dirty="0">
                  <a:effectLst/>
                  <a:ea typeface="Calibri" panose="020F0502020204030204" pitchFamily="34" charset="0"/>
                  <a:cs typeface="Times New Roman" panose="02020603050405020304" pitchFamily="18" charset="0"/>
                </a:rPr>
                <a:t>QHP(s) who recommend denial consider whether accommodations would sufficiently remove or reduce barriers to enrollment.</a:t>
              </a:r>
            </a:p>
          </p:txBody>
        </p:sp>
        <p:sp>
          <p:nvSpPr>
            <p:cNvPr id="10" name="Rectangle 9">
              <a:extLst>
                <a:ext uri="{FF2B5EF4-FFF2-40B4-BE49-F238E27FC236}">
                  <a16:creationId xmlns:a16="http://schemas.microsoft.com/office/drawing/2014/main" id="{D92C3D88-007C-C0C2-EF73-E88DFA6B492F}"/>
                </a:ext>
              </a:extLst>
            </p:cNvPr>
            <p:cNvSpPr/>
            <p:nvPr/>
          </p:nvSpPr>
          <p:spPr>
            <a:xfrm>
              <a:off x="6545942" y="2061292"/>
              <a:ext cx="3512460" cy="2302421"/>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5000"/>
                </a:lnSpc>
                <a:spcBef>
                  <a:spcPts val="0"/>
                </a:spcBef>
                <a:spcAft>
                  <a:spcPts val="0"/>
                </a:spcAft>
              </a:pPr>
              <a:r>
                <a:rPr lang="en-US" sz="2000" dirty="0">
                  <a:effectLst/>
                  <a:ea typeface="Calibri" panose="020F0502020204030204" pitchFamily="34" charset="0"/>
                  <a:cs typeface="Times New Roman" panose="02020603050405020304" pitchFamily="18" charset="0"/>
                </a:rPr>
                <a:t>Recommendation of denial using Form 2-04 or Form 2-05 is forwarded to the Regional Office (RO) for review. </a:t>
              </a:r>
              <a:r>
                <a:rPr lang="en-US" sz="2000" dirty="0">
                  <a:ea typeface="Calibri" panose="020F0502020204030204" pitchFamily="34" charset="0"/>
                  <a:cs typeface="Times New Roman" panose="02020603050405020304" pitchFamily="18" charset="0"/>
                </a:rPr>
                <a:t>RO makes f</a:t>
              </a:r>
              <a:r>
                <a:rPr lang="en-US" sz="2000" dirty="0">
                  <a:effectLst/>
                  <a:ea typeface="Calibri" panose="020F0502020204030204" pitchFamily="34" charset="0"/>
                  <a:cs typeface="Times New Roman" panose="02020603050405020304" pitchFamily="18" charset="0"/>
                </a:rPr>
                <a:t>inal determination of the applicant’s status.</a:t>
              </a:r>
            </a:p>
          </p:txBody>
        </p:sp>
        <p:sp>
          <p:nvSpPr>
            <p:cNvPr id="14" name="Right Arrow 13">
              <a:extLst>
                <a:ext uri="{FF2B5EF4-FFF2-40B4-BE49-F238E27FC236}">
                  <a16:creationId xmlns:a16="http://schemas.microsoft.com/office/drawing/2014/main" id="{579776FF-78C4-BC87-1628-D3BB9788A3B6}"/>
                </a:ext>
              </a:extLst>
            </p:cNvPr>
            <p:cNvSpPr/>
            <p:nvPr/>
          </p:nvSpPr>
          <p:spPr>
            <a:xfrm>
              <a:off x="5591123" y="2939212"/>
              <a:ext cx="914400" cy="546581"/>
            </a:xfrm>
            <a:prstGeom prst="rightArrow">
              <a:avLst/>
            </a:prstGeom>
            <a:solidFill>
              <a:schemeClr val="tx2">
                <a:lumMod val="75000"/>
                <a:lumOff val="25000"/>
              </a:schemeClr>
            </a:solidFill>
            <a:ln w="12700" cap="flat" cmpd="sng" algn="ctr">
              <a:solidFill>
                <a:schemeClr val="accent2">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TextBox 3">
              <a:extLst>
                <a:ext uri="{FF2B5EF4-FFF2-40B4-BE49-F238E27FC236}">
                  <a16:creationId xmlns:a16="http://schemas.microsoft.com/office/drawing/2014/main" id="{6562EC67-00A1-7A7F-4AC9-7FBC49A87F10}"/>
                </a:ext>
              </a:extLst>
            </p:cNvPr>
            <p:cNvSpPr txBox="1"/>
            <p:nvPr/>
          </p:nvSpPr>
          <p:spPr>
            <a:xfrm>
              <a:off x="2133598" y="1644743"/>
              <a:ext cx="3383280" cy="430887"/>
            </a:xfrm>
            <a:prstGeom prst="rect">
              <a:avLst/>
            </a:prstGeom>
            <a:solidFill>
              <a:schemeClr val="bg1"/>
            </a:solidFill>
            <a:ln w="28575">
              <a:noFill/>
            </a:ln>
          </p:spPr>
          <p:txBody>
            <a:bodyPr wrap="square" rtlCol="0">
              <a:spAutoFit/>
            </a:bodyPr>
            <a:lstStyle/>
            <a:p>
              <a:pPr algn="ctr"/>
              <a:r>
                <a:rPr lang="en-US" sz="2200" b="1" dirty="0">
                  <a:solidFill>
                    <a:schemeClr val="tx2"/>
                  </a:solidFill>
                  <a:latin typeface="+mj-lt"/>
                </a:rPr>
                <a:t>STEP 7</a:t>
              </a:r>
            </a:p>
          </p:txBody>
        </p:sp>
        <p:sp>
          <p:nvSpPr>
            <p:cNvPr id="7" name="TextBox 6">
              <a:extLst>
                <a:ext uri="{FF2B5EF4-FFF2-40B4-BE49-F238E27FC236}">
                  <a16:creationId xmlns:a16="http://schemas.microsoft.com/office/drawing/2014/main" id="{88D6A1F6-1866-C175-7E9A-A81F24779AA0}"/>
                </a:ext>
              </a:extLst>
            </p:cNvPr>
            <p:cNvSpPr txBox="1"/>
            <p:nvPr/>
          </p:nvSpPr>
          <p:spPr>
            <a:xfrm>
              <a:off x="6545942" y="1666692"/>
              <a:ext cx="3512460" cy="430887"/>
            </a:xfrm>
            <a:prstGeom prst="rect">
              <a:avLst/>
            </a:prstGeom>
            <a:solidFill>
              <a:schemeClr val="bg1"/>
            </a:solidFill>
            <a:ln w="28575">
              <a:noFill/>
            </a:ln>
          </p:spPr>
          <p:txBody>
            <a:bodyPr wrap="square" rtlCol="0">
              <a:spAutoFit/>
            </a:bodyPr>
            <a:lstStyle/>
            <a:p>
              <a:pPr algn="ctr"/>
              <a:r>
                <a:rPr lang="en-US" sz="2200" b="1" dirty="0">
                  <a:solidFill>
                    <a:schemeClr val="tx2"/>
                  </a:solidFill>
                  <a:latin typeface="+mj-lt"/>
                </a:rPr>
                <a:t>STEP 8</a:t>
              </a:r>
            </a:p>
          </p:txBody>
        </p:sp>
      </p:grpSp>
    </p:spTree>
    <p:extLst>
      <p:ext uri="{BB962C8B-B14F-4D97-AF65-F5344CB8AC3E}">
        <p14:creationId xmlns:p14="http://schemas.microsoft.com/office/powerpoint/2010/main" val="1248220838"/>
      </p:ext>
    </p:extLst>
  </p:cSld>
  <p:clrMapOvr>
    <a:masterClrMapping/>
  </p:clrMapOvr>
</p:sld>
</file>

<file path=ppt/theme/theme1.xml><?xml version="1.0" encoding="utf-8"?>
<a:theme xmlns:a="http://schemas.openxmlformats.org/drawingml/2006/main" name="LuminousVTI">
  <a:themeElements>
    <a:clrScheme name="Custom 9">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3082B8"/>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XRUYQT3274NZ-681238054-2145</_dlc_DocId>
    <_dlc_DocIdUrl xmlns="b22f8f74-215c-4154-9939-bd29e4e8980e">
      <Url>https://supportservices.jobcorps.gov/health/_layouts/15/DocIdRedir.aspx?ID=XRUYQT3274NZ-681238054-2145</Url>
      <Description>XRUYQT3274NZ-681238054-2145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6633C4-26E4-463E-B438-1B5C4096776C}">
  <ds:schemaRefs>
    <ds:schemaRef ds:uri="http://schemas.microsoft.com/office/2006/metadata/properties"/>
    <ds:schemaRef ds:uri="http://schemas.microsoft.com/office/infopath/2007/PartnerControls"/>
    <ds:schemaRef ds:uri="http://schemas.microsoft.com/sharepoint/v3"/>
    <ds:schemaRef ds:uri="b22f8f74-215c-4154-9939-bd29e4e8980e"/>
  </ds:schemaRefs>
</ds:datastoreItem>
</file>

<file path=customXml/itemProps2.xml><?xml version="1.0" encoding="utf-8"?>
<ds:datastoreItem xmlns:ds="http://schemas.openxmlformats.org/officeDocument/2006/customXml" ds:itemID="{3E294D4E-97F5-4D85-AB8C-9A076F51F86A}">
  <ds:schemaRefs>
    <ds:schemaRef ds:uri="http://schemas.microsoft.com/sharepoint/v3/contenttype/forms"/>
  </ds:schemaRefs>
</ds:datastoreItem>
</file>

<file path=customXml/itemProps3.xml><?xml version="1.0" encoding="utf-8"?>
<ds:datastoreItem xmlns:ds="http://schemas.openxmlformats.org/officeDocument/2006/customXml" ds:itemID="{B1AA3158-1899-4991-B181-3BB39CD56FD6}">
  <ds:schemaRefs>
    <ds:schemaRef ds:uri="http://schemas.microsoft.com/sharepoint/events"/>
  </ds:schemaRefs>
</ds:datastoreItem>
</file>

<file path=customXml/itemProps4.xml><?xml version="1.0" encoding="utf-8"?>
<ds:datastoreItem xmlns:ds="http://schemas.openxmlformats.org/officeDocument/2006/customXml" ds:itemID="{864C5514-0AE5-45F2-8207-84D5908E7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22f8f74-215c-4154-9939-bd29e4e89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10061</TotalTime>
  <Words>14597</Words>
  <Application>Microsoft Office PowerPoint</Application>
  <PresentationFormat>Widescreen</PresentationFormat>
  <Paragraphs>1042</Paragraphs>
  <Slides>62</Slides>
  <Notes>61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62</vt:i4>
      </vt:variant>
    </vt:vector>
  </HeadingPairs>
  <TitlesOfParts>
    <vt:vector size="79" baseType="lpstr">
      <vt:lpstr>MS Gothic</vt:lpstr>
      <vt:lpstr>Aptos Display</vt:lpstr>
      <vt:lpstr>Arial</vt:lpstr>
      <vt:lpstr>Arial Rounded MT Bold</vt:lpstr>
      <vt:lpstr>Avenir Next LT Pro</vt:lpstr>
      <vt:lpstr>Calibri</vt:lpstr>
      <vt:lpstr>Calibri Light</vt:lpstr>
      <vt:lpstr>Courier New</vt:lpstr>
      <vt:lpstr>Noto Sans</vt:lpstr>
      <vt:lpstr>Sabon Next LT</vt:lpstr>
      <vt:lpstr>Segoe UI Symbol</vt:lpstr>
      <vt:lpstr>Symbol</vt:lpstr>
      <vt:lpstr>Tenorite</vt:lpstr>
      <vt:lpstr>Times New Roman</vt:lpstr>
      <vt:lpstr>TimesNewRomanPSMT</vt:lpstr>
      <vt:lpstr>Wingdings</vt:lpstr>
      <vt:lpstr>LuminousVTI</vt:lpstr>
      <vt:lpstr>CMHC Orientation Part 2:  Applicant File Review (AFR)</vt:lpstr>
      <vt:lpstr>Objectives</vt:lpstr>
      <vt:lpstr>AFR Resources</vt:lpstr>
      <vt:lpstr>PowerPoint Presentation</vt:lpstr>
      <vt:lpstr>AFR Outcomes</vt:lpstr>
      <vt:lpstr>Application Outcomes</vt:lpstr>
      <vt:lpstr>AFR Process Steps</vt:lpstr>
      <vt:lpstr>AFR Process Steps for Centers</vt:lpstr>
      <vt:lpstr>AFR Process Steps for Centers</vt:lpstr>
      <vt:lpstr>PowerPoint Presentation</vt:lpstr>
      <vt:lpstr>PowerPoint Presentation</vt:lpstr>
      <vt:lpstr>Considerations for the Applicant Interview</vt:lpstr>
      <vt:lpstr>PowerPoint Presentation</vt:lpstr>
      <vt:lpstr>PowerPoint Presentation</vt:lpstr>
      <vt:lpstr>PowerPoint Presentation</vt:lpstr>
      <vt:lpstr>PowerPoint Presentation</vt:lpstr>
      <vt:lpstr>Conducting an Applicant Interview Communication Accommodations</vt:lpstr>
      <vt:lpstr>Preparing for an Applicant Interview</vt:lpstr>
      <vt:lpstr>PowerPoint Presentation</vt:lpstr>
      <vt:lpstr>Recommending Enrollment</vt:lpstr>
      <vt:lpstr>Recommending enrollment for an applicant</vt:lpstr>
      <vt:lpstr>Completing Form 2-05</vt:lpstr>
      <vt:lpstr>Document Communication Accommodations</vt:lpstr>
      <vt:lpstr>HCNA Question 1A</vt:lpstr>
      <vt:lpstr>HCNA Question 1A</vt:lpstr>
      <vt:lpstr>PowerPoint Presentation</vt:lpstr>
      <vt:lpstr>PowerPoint Presentation</vt:lpstr>
      <vt:lpstr>Applicant File Review Summary</vt:lpstr>
      <vt:lpstr>PowerPoint Presentation</vt:lpstr>
      <vt:lpstr>Applicant File Review Example</vt:lpstr>
      <vt:lpstr>Question 1A: Chronic Care Management Plan (CCMP)</vt:lpstr>
      <vt:lpstr>CCMP - Section 1</vt:lpstr>
      <vt:lpstr>CCMP – Section 1</vt:lpstr>
      <vt:lpstr>CCMP – Section 1</vt:lpstr>
      <vt:lpstr>CCMP - Section 2</vt:lpstr>
      <vt:lpstr>CCMP Summary Example</vt:lpstr>
      <vt:lpstr>CCMP - Section 3</vt:lpstr>
      <vt:lpstr>PowerPoint Presentation</vt:lpstr>
      <vt:lpstr>PowerPoint Presentation</vt:lpstr>
      <vt:lpstr>Question 2: Barriers to Enrollment</vt:lpstr>
      <vt:lpstr>Question 3: Health Care Management Needs</vt:lpstr>
      <vt:lpstr>PowerPoint Presentation</vt:lpstr>
      <vt:lpstr>PowerPoint Presentation</vt:lpstr>
      <vt:lpstr>PowerPoint Presentation</vt:lpstr>
      <vt:lpstr>Question 5: Applicant’s Disability Status</vt:lpstr>
      <vt:lpstr>PowerPoint Presentation</vt:lpstr>
      <vt:lpstr>PowerPoint Presentation</vt:lpstr>
      <vt:lpstr>PowerPoint Presentation</vt:lpstr>
      <vt:lpstr>Completing the DAP Table</vt:lpstr>
      <vt:lpstr>PowerPoint Presentation</vt:lpstr>
      <vt:lpstr>Avoid Common Mistakes</vt:lpstr>
      <vt:lpstr>DAP – Unable to Identify RA/RM/AAS</vt:lpstr>
      <vt:lpstr>DAP – Special Considerations &amp; Applicant Input</vt:lpstr>
      <vt:lpstr>PowerPoint Presentation</vt:lpstr>
      <vt:lpstr>PowerPoint Presentation</vt:lpstr>
      <vt:lpstr>Question 7: Alternate Center Recommendation</vt:lpstr>
      <vt:lpstr>Signature Box with Attestation</vt:lpstr>
      <vt:lpstr>Health and Wellness Support Website https://supportservices.jobcorps.gov/health/Pages/default.aspx</vt:lpstr>
      <vt:lpstr>Disability Support Website https://supportservices.jobcorps.gov/disability/Pages/default.aspx</vt:lpstr>
      <vt:lpstr>Regional Mental Health Specialists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Warner</dc:creator>
  <cp:lastModifiedBy>Liz Jarski</cp:lastModifiedBy>
  <cp:revision>281</cp:revision>
  <dcterms:created xsi:type="dcterms:W3CDTF">2023-05-01T14:45:55Z</dcterms:created>
  <dcterms:modified xsi:type="dcterms:W3CDTF">2024-07-12T18:00:39Z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8c0124e3-98f3-46df-8b39-16af1162a51f</vt:lpwstr>
  </property>
</Properties>
</file>