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6"/>
  </p:notesMasterIdLst>
  <p:handoutMasterIdLst>
    <p:handoutMasterId r:id="rId37"/>
  </p:handoutMasterIdLst>
  <p:sldIdLst>
    <p:sldId id="256" r:id="rId6"/>
    <p:sldId id="257" r:id="rId7"/>
    <p:sldId id="480" r:id="rId8"/>
    <p:sldId id="263" r:id="rId9"/>
    <p:sldId id="487" r:id="rId10"/>
    <p:sldId id="295" r:id="rId11"/>
    <p:sldId id="279" r:id="rId12"/>
    <p:sldId id="287" r:id="rId13"/>
    <p:sldId id="497" r:id="rId14"/>
    <p:sldId id="498" r:id="rId15"/>
    <p:sldId id="271" r:id="rId16"/>
    <p:sldId id="499" r:id="rId17"/>
    <p:sldId id="285" r:id="rId18"/>
    <p:sldId id="286" r:id="rId19"/>
    <p:sldId id="476" r:id="rId20"/>
    <p:sldId id="484" r:id="rId21"/>
    <p:sldId id="282" r:id="rId22"/>
    <p:sldId id="494" r:id="rId23"/>
    <p:sldId id="272" r:id="rId24"/>
    <p:sldId id="273" r:id="rId25"/>
    <p:sldId id="274" r:id="rId26"/>
    <p:sldId id="275" r:id="rId27"/>
    <p:sldId id="266" r:id="rId28"/>
    <p:sldId id="483" r:id="rId29"/>
    <p:sldId id="495" r:id="rId30"/>
    <p:sldId id="501" r:id="rId31"/>
    <p:sldId id="481" r:id="rId32"/>
    <p:sldId id="474" r:id="rId33"/>
    <p:sldId id="292" r:id="rId34"/>
    <p:sldId id="294" r:id="rId3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12EF6"/>
    <a:srgbClr val="F391A8"/>
    <a:srgbClr val="201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68" autoAdjust="0"/>
    <p:restoredTop sz="50374" autoAdjust="0"/>
  </p:normalViewPr>
  <p:slideViewPr>
    <p:cSldViewPr snapToGrid="0">
      <p:cViewPr varScale="1">
        <p:scale>
          <a:sx n="54" d="100"/>
          <a:sy n="54" d="100"/>
        </p:scale>
        <p:origin x="2072" y="208"/>
      </p:cViewPr>
      <p:guideLst/>
    </p:cSldViewPr>
  </p:slideViewPr>
  <p:notesTextViewPr>
    <p:cViewPr>
      <p:scale>
        <a:sx n="110" d="100"/>
        <a:sy n="110" d="100"/>
      </p:scale>
      <p:origin x="0" y="0"/>
    </p:cViewPr>
  </p:notesTextViewPr>
  <p:sorterViewPr>
    <p:cViewPr>
      <p:scale>
        <a:sx n="129" d="100"/>
        <a:sy n="129" d="100"/>
      </p:scale>
      <p:origin x="0" y="0"/>
    </p:cViewPr>
  </p:sorterViewPr>
  <p:notesViewPr>
    <p:cSldViewPr snapToGrid="0">
      <p:cViewPr>
        <p:scale>
          <a:sx n="115" d="100"/>
          <a:sy n="115" d="100"/>
        </p:scale>
        <p:origin x="3304" y="-8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08732-1C71-4355-BFA1-9AE617976008}"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48DBD60C-2BE0-4E8B-8772-2FC60F731C5F}">
      <dgm:prSet/>
      <dgm:spPr/>
      <dgm:t>
        <a:bodyPr/>
        <a:lstStyle/>
        <a:p>
          <a:r>
            <a:rPr lang="en-US" b="1" dirty="0"/>
            <a:t>Download</a:t>
          </a:r>
        </a:p>
      </dgm:t>
    </dgm:pt>
    <dgm:pt modelId="{2BBF461C-2307-4F3B-8E80-B1404927CE7F}" type="parTrans" cxnId="{81D370AF-CFCF-49BD-871A-8D5A5B90A1AC}">
      <dgm:prSet/>
      <dgm:spPr/>
      <dgm:t>
        <a:bodyPr/>
        <a:lstStyle/>
        <a:p>
          <a:endParaRPr lang="en-US"/>
        </a:p>
      </dgm:t>
    </dgm:pt>
    <dgm:pt modelId="{44DD2CE6-6BB2-414A-820E-000EDCEDC3B8}" type="sibTrans" cxnId="{81D370AF-CFCF-49BD-871A-8D5A5B90A1AC}">
      <dgm:prSet/>
      <dgm:spPr/>
      <dgm:t>
        <a:bodyPr/>
        <a:lstStyle/>
        <a:p>
          <a:endParaRPr lang="en-US"/>
        </a:p>
      </dgm:t>
    </dgm:pt>
    <dgm:pt modelId="{704E708F-40FD-49EC-9F5C-E274D5DF6FC9}">
      <dgm:prSet/>
      <dgm:spPr/>
      <dgm:t>
        <a:bodyPr/>
        <a:lstStyle/>
        <a:p>
          <a:r>
            <a:rPr lang="en-US" dirty="0"/>
            <a:t> Download Power Point and Review It</a:t>
          </a:r>
        </a:p>
      </dgm:t>
    </dgm:pt>
    <dgm:pt modelId="{D9E4AE0C-E494-4DD0-919A-58DB5EDCC6A8}" type="parTrans" cxnId="{394D5680-7F39-4939-BD0A-7EC3198B3878}">
      <dgm:prSet/>
      <dgm:spPr/>
      <dgm:t>
        <a:bodyPr/>
        <a:lstStyle/>
        <a:p>
          <a:endParaRPr lang="en-US"/>
        </a:p>
      </dgm:t>
    </dgm:pt>
    <dgm:pt modelId="{C5AD4E03-7FD3-4077-9587-8FC3B467F8A4}" type="sibTrans" cxnId="{394D5680-7F39-4939-BD0A-7EC3198B3878}">
      <dgm:prSet/>
      <dgm:spPr/>
      <dgm:t>
        <a:bodyPr/>
        <a:lstStyle/>
        <a:p>
          <a:endParaRPr lang="en-US"/>
        </a:p>
      </dgm:t>
    </dgm:pt>
    <dgm:pt modelId="{B6D9CD97-ABE0-4C2F-AF5B-582ADAEDF4A5}">
      <dgm:prSet/>
      <dgm:spPr/>
      <dgm:t>
        <a:bodyPr/>
        <a:lstStyle/>
        <a:p>
          <a:r>
            <a:rPr lang="en-US" b="1" dirty="0"/>
            <a:t>Go</a:t>
          </a:r>
        </a:p>
      </dgm:t>
    </dgm:pt>
    <dgm:pt modelId="{A52C91B6-3E51-4657-B795-2BB760CF82F5}" type="parTrans" cxnId="{B73C8FF5-DFD3-4045-B830-14F93CE6F0E9}">
      <dgm:prSet/>
      <dgm:spPr/>
      <dgm:t>
        <a:bodyPr/>
        <a:lstStyle/>
        <a:p>
          <a:endParaRPr lang="en-US"/>
        </a:p>
      </dgm:t>
    </dgm:pt>
    <dgm:pt modelId="{01419C40-BAFF-4CB2-9C59-F9785DB24D3D}" type="sibTrans" cxnId="{B73C8FF5-DFD3-4045-B830-14F93CE6F0E9}">
      <dgm:prSet/>
      <dgm:spPr/>
      <dgm:t>
        <a:bodyPr/>
        <a:lstStyle/>
        <a:p>
          <a:endParaRPr lang="en-US"/>
        </a:p>
      </dgm:t>
    </dgm:pt>
    <dgm:pt modelId="{17620050-9F25-4E40-BF1F-7F7BC4B2DBD1}">
      <dgm:prSet/>
      <dgm:spPr/>
      <dgm:t>
        <a:bodyPr/>
        <a:lstStyle/>
        <a:p>
          <a:r>
            <a:rPr lang="en-US" dirty="0"/>
            <a:t>Go to the HW website and review the DRG and the forms discussed today!</a:t>
          </a:r>
        </a:p>
      </dgm:t>
    </dgm:pt>
    <dgm:pt modelId="{07BBEE20-A9D4-4BA9-8D8B-1BCF096E80FF}" type="parTrans" cxnId="{B3A68C41-6744-4EFC-8AA8-A14EE5AA9CD5}">
      <dgm:prSet/>
      <dgm:spPr/>
      <dgm:t>
        <a:bodyPr/>
        <a:lstStyle/>
        <a:p>
          <a:endParaRPr lang="en-US"/>
        </a:p>
      </dgm:t>
    </dgm:pt>
    <dgm:pt modelId="{242382C9-70E0-4386-8E82-FF6F1B2EE5A0}" type="sibTrans" cxnId="{B3A68C41-6744-4EFC-8AA8-A14EE5AA9CD5}">
      <dgm:prSet/>
      <dgm:spPr/>
      <dgm:t>
        <a:bodyPr/>
        <a:lstStyle/>
        <a:p>
          <a:endParaRPr lang="en-US"/>
        </a:p>
      </dgm:t>
    </dgm:pt>
    <dgm:pt modelId="{9AE3C982-E83A-4367-9CD4-1B92F76D9718}">
      <dgm:prSet/>
      <dgm:spPr/>
      <dgm:t>
        <a:bodyPr/>
        <a:lstStyle/>
        <a:p>
          <a:r>
            <a:rPr lang="en-US" b="1" dirty="0"/>
            <a:t>Reach</a:t>
          </a:r>
          <a:r>
            <a:rPr lang="en-US" dirty="0"/>
            <a:t> </a:t>
          </a:r>
          <a:r>
            <a:rPr lang="en-US" b="1" dirty="0"/>
            <a:t>out</a:t>
          </a:r>
        </a:p>
      </dgm:t>
    </dgm:pt>
    <dgm:pt modelId="{ECAB72F0-8559-4FF4-B076-4492B396E305}" type="parTrans" cxnId="{2E8E3572-2381-4434-9B87-5BE332EAC637}">
      <dgm:prSet/>
      <dgm:spPr/>
      <dgm:t>
        <a:bodyPr/>
        <a:lstStyle/>
        <a:p>
          <a:endParaRPr lang="en-US"/>
        </a:p>
      </dgm:t>
    </dgm:pt>
    <dgm:pt modelId="{8332C265-3F2D-4F20-A1D4-7BB117018B7A}" type="sibTrans" cxnId="{2E8E3572-2381-4434-9B87-5BE332EAC637}">
      <dgm:prSet/>
      <dgm:spPr/>
      <dgm:t>
        <a:bodyPr/>
        <a:lstStyle/>
        <a:p>
          <a:endParaRPr lang="en-US"/>
        </a:p>
      </dgm:t>
    </dgm:pt>
    <dgm:pt modelId="{E3D2DA98-9DDC-411A-B9A8-D7628D3B8B27}">
      <dgm:prSet/>
      <dgm:spPr/>
      <dgm:t>
        <a:bodyPr/>
        <a:lstStyle/>
        <a:p>
          <a:r>
            <a:rPr lang="en-US" b="1" dirty="0"/>
            <a:t>Reach out to your RMHS often!!!</a:t>
          </a:r>
        </a:p>
      </dgm:t>
    </dgm:pt>
    <dgm:pt modelId="{DB783436-1EA5-4EE7-8D71-91AA9FE34086}" type="parTrans" cxnId="{606D57CF-7423-49E7-AB6A-73F69B51F10C}">
      <dgm:prSet/>
      <dgm:spPr/>
      <dgm:t>
        <a:bodyPr/>
        <a:lstStyle/>
        <a:p>
          <a:endParaRPr lang="en-US"/>
        </a:p>
      </dgm:t>
    </dgm:pt>
    <dgm:pt modelId="{7F0E7BD9-CA32-4101-9441-5DD47F94D6E3}" type="sibTrans" cxnId="{606D57CF-7423-49E7-AB6A-73F69B51F10C}">
      <dgm:prSet/>
      <dgm:spPr/>
      <dgm:t>
        <a:bodyPr/>
        <a:lstStyle/>
        <a:p>
          <a:endParaRPr lang="en-US"/>
        </a:p>
      </dgm:t>
    </dgm:pt>
    <dgm:pt modelId="{D383CCB9-6A8C-4171-B36C-883C453BBE70}" type="pres">
      <dgm:prSet presAssocID="{6BD08732-1C71-4355-BFA1-9AE617976008}" presName="Name0" presStyleCnt="0">
        <dgm:presLayoutVars>
          <dgm:dir/>
          <dgm:animLvl val="lvl"/>
          <dgm:resizeHandles val="exact"/>
        </dgm:presLayoutVars>
      </dgm:prSet>
      <dgm:spPr/>
    </dgm:pt>
    <dgm:pt modelId="{986CB928-66D9-4E82-A775-8A1098DC9142}" type="pres">
      <dgm:prSet presAssocID="{48DBD60C-2BE0-4E8B-8772-2FC60F731C5F}" presName="linNode" presStyleCnt="0"/>
      <dgm:spPr/>
    </dgm:pt>
    <dgm:pt modelId="{46799DEA-9B50-4869-A2D8-A31D4CD60E20}" type="pres">
      <dgm:prSet presAssocID="{48DBD60C-2BE0-4E8B-8772-2FC60F731C5F}" presName="parentText" presStyleLbl="node1" presStyleIdx="0" presStyleCnt="3">
        <dgm:presLayoutVars>
          <dgm:chMax val="1"/>
          <dgm:bulletEnabled val="1"/>
        </dgm:presLayoutVars>
      </dgm:prSet>
      <dgm:spPr/>
    </dgm:pt>
    <dgm:pt modelId="{99AE7690-BBC2-4BD0-B916-E1473F8E7F92}" type="pres">
      <dgm:prSet presAssocID="{48DBD60C-2BE0-4E8B-8772-2FC60F731C5F}" presName="descendantText" presStyleLbl="alignAccFollowNode1" presStyleIdx="0" presStyleCnt="3">
        <dgm:presLayoutVars>
          <dgm:bulletEnabled val="1"/>
        </dgm:presLayoutVars>
      </dgm:prSet>
      <dgm:spPr/>
    </dgm:pt>
    <dgm:pt modelId="{82BF5AC1-6804-4D5D-A6B3-DB9EBE5C1B92}" type="pres">
      <dgm:prSet presAssocID="{44DD2CE6-6BB2-414A-820E-000EDCEDC3B8}" presName="sp" presStyleCnt="0"/>
      <dgm:spPr/>
    </dgm:pt>
    <dgm:pt modelId="{722EEA60-FA94-4DA7-802E-B45BBC744A1A}" type="pres">
      <dgm:prSet presAssocID="{B6D9CD97-ABE0-4C2F-AF5B-582ADAEDF4A5}" presName="linNode" presStyleCnt="0"/>
      <dgm:spPr/>
    </dgm:pt>
    <dgm:pt modelId="{48C783A3-85AD-4471-8D81-73D2982798EA}" type="pres">
      <dgm:prSet presAssocID="{B6D9CD97-ABE0-4C2F-AF5B-582ADAEDF4A5}" presName="parentText" presStyleLbl="node1" presStyleIdx="1" presStyleCnt="3">
        <dgm:presLayoutVars>
          <dgm:chMax val="1"/>
          <dgm:bulletEnabled val="1"/>
        </dgm:presLayoutVars>
      </dgm:prSet>
      <dgm:spPr/>
    </dgm:pt>
    <dgm:pt modelId="{E1877EFA-97A9-4EA3-AD25-AC3A62A0A8FF}" type="pres">
      <dgm:prSet presAssocID="{B6D9CD97-ABE0-4C2F-AF5B-582ADAEDF4A5}" presName="descendantText" presStyleLbl="alignAccFollowNode1" presStyleIdx="1" presStyleCnt="3">
        <dgm:presLayoutVars>
          <dgm:bulletEnabled val="1"/>
        </dgm:presLayoutVars>
      </dgm:prSet>
      <dgm:spPr/>
    </dgm:pt>
    <dgm:pt modelId="{4E03FF47-84B0-4A6B-9B3A-B2CF7E3562A2}" type="pres">
      <dgm:prSet presAssocID="{01419C40-BAFF-4CB2-9C59-F9785DB24D3D}" presName="sp" presStyleCnt="0"/>
      <dgm:spPr/>
    </dgm:pt>
    <dgm:pt modelId="{F5BAB9A8-F04A-4613-86B4-8A9CE6D5F490}" type="pres">
      <dgm:prSet presAssocID="{9AE3C982-E83A-4367-9CD4-1B92F76D9718}" presName="linNode" presStyleCnt="0"/>
      <dgm:spPr/>
    </dgm:pt>
    <dgm:pt modelId="{B02801E2-DF65-4DED-8132-8713F3FEE145}" type="pres">
      <dgm:prSet presAssocID="{9AE3C982-E83A-4367-9CD4-1B92F76D9718}" presName="parentText" presStyleLbl="node1" presStyleIdx="2" presStyleCnt="3">
        <dgm:presLayoutVars>
          <dgm:chMax val="1"/>
          <dgm:bulletEnabled val="1"/>
        </dgm:presLayoutVars>
      </dgm:prSet>
      <dgm:spPr/>
    </dgm:pt>
    <dgm:pt modelId="{4E78AFDD-9E5A-4D23-A609-E1043C7EBA21}" type="pres">
      <dgm:prSet presAssocID="{9AE3C982-E83A-4367-9CD4-1B92F76D9718}" presName="descendantText" presStyleLbl="alignAccFollowNode1" presStyleIdx="2" presStyleCnt="3">
        <dgm:presLayoutVars>
          <dgm:bulletEnabled val="1"/>
        </dgm:presLayoutVars>
      </dgm:prSet>
      <dgm:spPr/>
    </dgm:pt>
  </dgm:ptLst>
  <dgm:cxnLst>
    <dgm:cxn modelId="{8A03311A-950A-4BEB-BCCA-C389938D9633}" type="presOf" srcId="{704E708F-40FD-49EC-9F5C-E274D5DF6FC9}" destId="{99AE7690-BBC2-4BD0-B916-E1473F8E7F92}" srcOrd="0" destOrd="0" presId="urn:microsoft.com/office/officeart/2005/8/layout/vList5"/>
    <dgm:cxn modelId="{B3A68C41-6744-4EFC-8AA8-A14EE5AA9CD5}" srcId="{B6D9CD97-ABE0-4C2F-AF5B-582ADAEDF4A5}" destId="{17620050-9F25-4E40-BF1F-7F7BC4B2DBD1}" srcOrd="0" destOrd="0" parTransId="{07BBEE20-A9D4-4BA9-8D8B-1BCF096E80FF}" sibTransId="{242382C9-70E0-4386-8E82-FF6F1B2EE5A0}"/>
    <dgm:cxn modelId="{216E264B-F1C9-42BC-B346-69D8975F8E17}" type="presOf" srcId="{9AE3C982-E83A-4367-9CD4-1B92F76D9718}" destId="{B02801E2-DF65-4DED-8132-8713F3FEE145}" srcOrd="0" destOrd="0" presId="urn:microsoft.com/office/officeart/2005/8/layout/vList5"/>
    <dgm:cxn modelId="{AAA9994C-912E-45BA-A45D-70B4B06B028B}" type="presOf" srcId="{B6D9CD97-ABE0-4C2F-AF5B-582ADAEDF4A5}" destId="{48C783A3-85AD-4471-8D81-73D2982798EA}" srcOrd="0" destOrd="0" presId="urn:microsoft.com/office/officeart/2005/8/layout/vList5"/>
    <dgm:cxn modelId="{2E8E3572-2381-4434-9B87-5BE332EAC637}" srcId="{6BD08732-1C71-4355-BFA1-9AE617976008}" destId="{9AE3C982-E83A-4367-9CD4-1B92F76D9718}" srcOrd="2" destOrd="0" parTransId="{ECAB72F0-8559-4FF4-B076-4492B396E305}" sibTransId="{8332C265-3F2D-4F20-A1D4-7BB117018B7A}"/>
    <dgm:cxn modelId="{394D5680-7F39-4939-BD0A-7EC3198B3878}" srcId="{48DBD60C-2BE0-4E8B-8772-2FC60F731C5F}" destId="{704E708F-40FD-49EC-9F5C-E274D5DF6FC9}" srcOrd="0" destOrd="0" parTransId="{D9E4AE0C-E494-4DD0-919A-58DB5EDCC6A8}" sibTransId="{C5AD4E03-7FD3-4077-9587-8FC3B467F8A4}"/>
    <dgm:cxn modelId="{81D370AF-CFCF-49BD-871A-8D5A5B90A1AC}" srcId="{6BD08732-1C71-4355-BFA1-9AE617976008}" destId="{48DBD60C-2BE0-4E8B-8772-2FC60F731C5F}" srcOrd="0" destOrd="0" parTransId="{2BBF461C-2307-4F3B-8E80-B1404927CE7F}" sibTransId="{44DD2CE6-6BB2-414A-820E-000EDCEDC3B8}"/>
    <dgm:cxn modelId="{24880BCE-9CB4-4123-8BCB-47E5FBACFB54}" type="presOf" srcId="{E3D2DA98-9DDC-411A-B9A8-D7628D3B8B27}" destId="{4E78AFDD-9E5A-4D23-A609-E1043C7EBA21}" srcOrd="0" destOrd="0" presId="urn:microsoft.com/office/officeart/2005/8/layout/vList5"/>
    <dgm:cxn modelId="{18A9CECE-4838-4DB4-B114-9FDBDBF21614}" type="presOf" srcId="{17620050-9F25-4E40-BF1F-7F7BC4B2DBD1}" destId="{E1877EFA-97A9-4EA3-AD25-AC3A62A0A8FF}" srcOrd="0" destOrd="0" presId="urn:microsoft.com/office/officeart/2005/8/layout/vList5"/>
    <dgm:cxn modelId="{606D57CF-7423-49E7-AB6A-73F69B51F10C}" srcId="{9AE3C982-E83A-4367-9CD4-1B92F76D9718}" destId="{E3D2DA98-9DDC-411A-B9A8-D7628D3B8B27}" srcOrd="0" destOrd="0" parTransId="{DB783436-1EA5-4EE7-8D71-91AA9FE34086}" sibTransId="{7F0E7BD9-CA32-4101-9441-5DD47F94D6E3}"/>
    <dgm:cxn modelId="{3F2692E8-AC62-4225-AFF9-2B3E17A49C76}" type="presOf" srcId="{6BD08732-1C71-4355-BFA1-9AE617976008}" destId="{D383CCB9-6A8C-4171-B36C-883C453BBE70}" srcOrd="0" destOrd="0" presId="urn:microsoft.com/office/officeart/2005/8/layout/vList5"/>
    <dgm:cxn modelId="{B73C8FF5-DFD3-4045-B830-14F93CE6F0E9}" srcId="{6BD08732-1C71-4355-BFA1-9AE617976008}" destId="{B6D9CD97-ABE0-4C2F-AF5B-582ADAEDF4A5}" srcOrd="1" destOrd="0" parTransId="{A52C91B6-3E51-4657-B795-2BB760CF82F5}" sibTransId="{01419C40-BAFF-4CB2-9C59-F9785DB24D3D}"/>
    <dgm:cxn modelId="{3DB72DF8-3DA3-4210-9C99-6179526C7E6E}" type="presOf" srcId="{48DBD60C-2BE0-4E8B-8772-2FC60F731C5F}" destId="{46799DEA-9B50-4869-A2D8-A31D4CD60E20}" srcOrd="0" destOrd="0" presId="urn:microsoft.com/office/officeart/2005/8/layout/vList5"/>
    <dgm:cxn modelId="{EACCA883-E6F6-4E89-8D6A-4AF862CB0D75}" type="presParOf" srcId="{D383CCB9-6A8C-4171-B36C-883C453BBE70}" destId="{986CB928-66D9-4E82-A775-8A1098DC9142}" srcOrd="0" destOrd="0" presId="urn:microsoft.com/office/officeart/2005/8/layout/vList5"/>
    <dgm:cxn modelId="{8A9F5C38-296B-4684-AD23-6B049AB826FD}" type="presParOf" srcId="{986CB928-66D9-4E82-A775-8A1098DC9142}" destId="{46799DEA-9B50-4869-A2D8-A31D4CD60E20}" srcOrd="0" destOrd="0" presId="urn:microsoft.com/office/officeart/2005/8/layout/vList5"/>
    <dgm:cxn modelId="{C2C501C1-A0F1-4333-BDEA-D3DB8C78032A}" type="presParOf" srcId="{986CB928-66D9-4E82-A775-8A1098DC9142}" destId="{99AE7690-BBC2-4BD0-B916-E1473F8E7F92}" srcOrd="1" destOrd="0" presId="urn:microsoft.com/office/officeart/2005/8/layout/vList5"/>
    <dgm:cxn modelId="{D4BEDB78-D5B0-4683-9620-10B76FD66880}" type="presParOf" srcId="{D383CCB9-6A8C-4171-B36C-883C453BBE70}" destId="{82BF5AC1-6804-4D5D-A6B3-DB9EBE5C1B92}" srcOrd="1" destOrd="0" presId="urn:microsoft.com/office/officeart/2005/8/layout/vList5"/>
    <dgm:cxn modelId="{F50059F9-56FE-40E9-AAF0-17A9EC18EC50}" type="presParOf" srcId="{D383CCB9-6A8C-4171-B36C-883C453BBE70}" destId="{722EEA60-FA94-4DA7-802E-B45BBC744A1A}" srcOrd="2" destOrd="0" presId="urn:microsoft.com/office/officeart/2005/8/layout/vList5"/>
    <dgm:cxn modelId="{C9057EBB-5AB2-45C0-ACEB-17A623AE33E6}" type="presParOf" srcId="{722EEA60-FA94-4DA7-802E-B45BBC744A1A}" destId="{48C783A3-85AD-4471-8D81-73D2982798EA}" srcOrd="0" destOrd="0" presId="urn:microsoft.com/office/officeart/2005/8/layout/vList5"/>
    <dgm:cxn modelId="{C1F3B1D6-7FAC-4648-8FB4-33ABDDEBCCD1}" type="presParOf" srcId="{722EEA60-FA94-4DA7-802E-B45BBC744A1A}" destId="{E1877EFA-97A9-4EA3-AD25-AC3A62A0A8FF}" srcOrd="1" destOrd="0" presId="urn:microsoft.com/office/officeart/2005/8/layout/vList5"/>
    <dgm:cxn modelId="{28E724D2-0B73-4322-A97B-849856D63579}" type="presParOf" srcId="{D383CCB9-6A8C-4171-B36C-883C453BBE70}" destId="{4E03FF47-84B0-4A6B-9B3A-B2CF7E3562A2}" srcOrd="3" destOrd="0" presId="urn:microsoft.com/office/officeart/2005/8/layout/vList5"/>
    <dgm:cxn modelId="{E78FF6A6-57AD-4A65-A66F-9F0AA5FA5817}" type="presParOf" srcId="{D383CCB9-6A8C-4171-B36C-883C453BBE70}" destId="{F5BAB9A8-F04A-4613-86B4-8A9CE6D5F490}" srcOrd="4" destOrd="0" presId="urn:microsoft.com/office/officeart/2005/8/layout/vList5"/>
    <dgm:cxn modelId="{DB38B600-A313-47A6-B1FB-49F38FDDF548}" type="presParOf" srcId="{F5BAB9A8-F04A-4613-86B4-8A9CE6D5F490}" destId="{B02801E2-DF65-4DED-8132-8713F3FEE145}" srcOrd="0" destOrd="0" presId="urn:microsoft.com/office/officeart/2005/8/layout/vList5"/>
    <dgm:cxn modelId="{BBF48BB1-1DE2-4F7D-8B77-1050ABA1BF79}" type="presParOf" srcId="{F5BAB9A8-F04A-4613-86B4-8A9CE6D5F490}" destId="{4E78AFDD-9E5A-4D23-A609-E1043C7EBA2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E7690-BBC2-4BD0-B916-E1473F8E7F92}">
      <dsp:nvSpPr>
        <dsp:cNvPr id="0" name=""/>
        <dsp:cNvSpPr/>
      </dsp:nvSpPr>
      <dsp:spPr>
        <a:xfrm rot="5400000">
          <a:off x="3020542" y="-1040511"/>
          <a:ext cx="972729" cy="3300618"/>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 Download Power Point and Review It</a:t>
          </a:r>
        </a:p>
      </dsp:txBody>
      <dsp:txXfrm rot="-5400000">
        <a:off x="1856598" y="170918"/>
        <a:ext cx="3253133" cy="877759"/>
      </dsp:txXfrm>
    </dsp:sp>
    <dsp:sp modelId="{46799DEA-9B50-4869-A2D8-A31D4CD60E20}">
      <dsp:nvSpPr>
        <dsp:cNvPr id="0" name=""/>
        <dsp:cNvSpPr/>
      </dsp:nvSpPr>
      <dsp:spPr>
        <a:xfrm>
          <a:off x="0" y="1842"/>
          <a:ext cx="1856597" cy="121591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Download</a:t>
          </a:r>
        </a:p>
      </dsp:txBody>
      <dsp:txXfrm>
        <a:off x="59356" y="61198"/>
        <a:ext cx="1737885" cy="1097199"/>
      </dsp:txXfrm>
    </dsp:sp>
    <dsp:sp modelId="{E1877EFA-97A9-4EA3-AD25-AC3A62A0A8FF}">
      <dsp:nvSpPr>
        <dsp:cNvPr id="0" name=""/>
        <dsp:cNvSpPr/>
      </dsp:nvSpPr>
      <dsp:spPr>
        <a:xfrm rot="5400000">
          <a:off x="3020542" y="236195"/>
          <a:ext cx="972729" cy="3300618"/>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Go to the HW website and review the DRG and the forms discussed today!</a:t>
          </a:r>
        </a:p>
      </dsp:txBody>
      <dsp:txXfrm rot="-5400000">
        <a:off x="1856598" y="1447625"/>
        <a:ext cx="3253133" cy="877759"/>
      </dsp:txXfrm>
    </dsp:sp>
    <dsp:sp modelId="{48C783A3-85AD-4471-8D81-73D2982798EA}">
      <dsp:nvSpPr>
        <dsp:cNvPr id="0" name=""/>
        <dsp:cNvSpPr/>
      </dsp:nvSpPr>
      <dsp:spPr>
        <a:xfrm>
          <a:off x="0" y="1278549"/>
          <a:ext cx="1856597" cy="1215911"/>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Go</a:t>
          </a:r>
        </a:p>
      </dsp:txBody>
      <dsp:txXfrm>
        <a:off x="59356" y="1337905"/>
        <a:ext cx="1737885" cy="1097199"/>
      </dsp:txXfrm>
    </dsp:sp>
    <dsp:sp modelId="{4E78AFDD-9E5A-4D23-A609-E1043C7EBA21}">
      <dsp:nvSpPr>
        <dsp:cNvPr id="0" name=""/>
        <dsp:cNvSpPr/>
      </dsp:nvSpPr>
      <dsp:spPr>
        <a:xfrm rot="5400000">
          <a:off x="3020542" y="1512902"/>
          <a:ext cx="972729" cy="3300618"/>
        </a:xfrm>
        <a:prstGeom prst="round2SameRect">
          <a:avLst/>
        </a:prstGeom>
        <a:solidFill>
          <a:schemeClr val="accent5">
            <a:tint val="40000"/>
            <a:alpha val="90000"/>
            <a:hueOff val="-7391754"/>
            <a:satOff val="-12816"/>
            <a:lumOff val="-1289"/>
            <a:alphaOff val="0"/>
          </a:schemeClr>
        </a:solidFill>
        <a:ln w="6350" cap="flat" cmpd="sng" algn="ctr">
          <a:solidFill>
            <a:schemeClr val="accent5">
              <a:tint val="40000"/>
              <a:alpha val="90000"/>
              <a:hueOff val="-7391754"/>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t>Reach out to your RMHS often!!!</a:t>
          </a:r>
        </a:p>
      </dsp:txBody>
      <dsp:txXfrm rot="-5400000">
        <a:off x="1856598" y="2724332"/>
        <a:ext cx="3253133" cy="877759"/>
      </dsp:txXfrm>
    </dsp:sp>
    <dsp:sp modelId="{B02801E2-DF65-4DED-8132-8713F3FEE145}">
      <dsp:nvSpPr>
        <dsp:cNvPr id="0" name=""/>
        <dsp:cNvSpPr/>
      </dsp:nvSpPr>
      <dsp:spPr>
        <a:xfrm>
          <a:off x="0" y="2555256"/>
          <a:ext cx="1856597" cy="1215911"/>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Reach</a:t>
          </a:r>
          <a:r>
            <a:rPr lang="en-US" sz="2700" kern="1200" dirty="0"/>
            <a:t> </a:t>
          </a:r>
          <a:r>
            <a:rPr lang="en-US" sz="2700" b="1" kern="1200" dirty="0"/>
            <a:t>out</a:t>
          </a:r>
        </a:p>
      </dsp:txBody>
      <dsp:txXfrm>
        <a:off x="59356" y="2614612"/>
        <a:ext cx="1737885" cy="1097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US" dirty="0"/>
              <a:t>CMHC Orientation</a:t>
            </a: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A3D81CD-A7B5-4931-AED5-5C50FC86BF83}" type="datetimeFigureOut">
              <a:rPr lang="en-US" smtClean="0"/>
              <a:t>10/7/24</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7CA4988-7B43-44B9-ACDC-2FFF11F7D13F}" type="slidenum">
              <a:rPr lang="en-US" smtClean="0"/>
              <a:t>‹#›</a:t>
            </a:fld>
            <a:endParaRPr lang="en-US" dirty="0"/>
          </a:p>
        </p:txBody>
      </p:sp>
    </p:spTree>
    <p:extLst>
      <p:ext uri="{BB962C8B-B14F-4D97-AF65-F5344CB8AC3E}">
        <p14:creationId xmlns:p14="http://schemas.microsoft.com/office/powerpoint/2010/main" val="5375245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US" dirty="0"/>
              <a:t>CMHC Orientation</a:t>
            </a:r>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E2CB523-35F1-485A-B33D-C856595A8A08}" type="datetimeFigureOut">
              <a:rPr lang="en-US" smtClean="0"/>
              <a:t>10/7/24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8350ADF-94BB-4089-AFD9-C823B7618152}" type="slidenum">
              <a:rPr lang="en-US" smtClean="0"/>
              <a:t>‹#›</a:t>
            </a:fld>
            <a:endParaRPr lang="en-US" dirty="0"/>
          </a:p>
        </p:txBody>
      </p:sp>
    </p:spTree>
    <p:extLst>
      <p:ext uri="{BB962C8B-B14F-4D97-AF65-F5344CB8AC3E}">
        <p14:creationId xmlns:p14="http://schemas.microsoft.com/office/powerpoint/2010/main" val="236039934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Review who is in attendance and welcome!  Ask attendees to type how long they have been in JC in the chat box.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type questions in the chat box as I go along, and you can also ask questions at the end of the webinar.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part 1 of our 3 part CMHC orientation series.  Part 2, which will be offered ______ covers the Applicant File Review process for CMHCs.  Part 3, which will be offered ______ covers the MSWR process for CMHCs.  It is imperative that you attend all three live orientations or listen/read the slides, which can be found on the HW website. </a:t>
            </a:r>
          </a:p>
          <a:p>
            <a:endParaRPr lang="en-US" dirty="0"/>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1</a:t>
            </a:fld>
            <a:endParaRPr lang="en-US" dirty="0"/>
          </a:p>
        </p:txBody>
      </p:sp>
    </p:spTree>
    <p:extLst>
      <p:ext uri="{BB962C8B-B14F-4D97-AF65-F5344CB8AC3E}">
        <p14:creationId xmlns:p14="http://schemas.microsoft.com/office/powerpoint/2010/main" val="47381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cs typeface="Arial" panose="020B0604020202020204" pitchFamily="34" charset="0"/>
              </a:rPr>
              <a:t>The recommended MH intake assessment form also includes a </a:t>
            </a:r>
            <a:r>
              <a:rPr lang="en-US" sz="1800" b="1" dirty="0">
                <a:effectLst/>
                <a:latin typeface="Calibri" panose="020F0502020204030204" pitchFamily="34" charset="0"/>
                <a:cs typeface="Arial" panose="020B0604020202020204" pitchFamily="34" charset="0"/>
              </a:rPr>
              <a:t>Mental Health Treatment Plan section</a:t>
            </a:r>
            <a:r>
              <a:rPr lang="en-US" sz="1800" b="0" dirty="0">
                <a:effectLst/>
                <a:latin typeface="Calibri" panose="020F0502020204030204" pitchFamily="34" charset="0"/>
                <a:cs typeface="Arial" panose="020B0604020202020204" pitchFamily="34" charset="0"/>
              </a:rPr>
              <a:t>. This section has you identify the plan regarding: </a:t>
            </a:r>
          </a:p>
          <a:p>
            <a:endParaRPr lang="en-US" sz="1800" b="0" dirty="0">
              <a:effectLst/>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Clinical Follow-up (with CMHC)/Educational Intervention (providing educational information such as a Student Fact Sheet), </a:t>
            </a:r>
          </a:p>
          <a:p>
            <a:pPr marL="285750" indent="-285750">
              <a:buFont typeface="Arial" panose="020B0604020202020204" pitchFamily="34" charset="0"/>
              <a:buChar char="•"/>
            </a:pPr>
            <a:r>
              <a:rPr lang="en-US" sz="1800" b="0" dirty="0">
                <a:effectLst/>
                <a:latin typeface="Calibri" panose="020F0502020204030204" pitchFamily="34" charset="0"/>
                <a:cs typeface="Arial" panose="020B0604020202020204" pitchFamily="34" charset="0"/>
              </a:rPr>
              <a:t>Referrals (on and off-center), or </a:t>
            </a:r>
          </a:p>
          <a:p>
            <a:pPr marL="285750" indent="-285750">
              <a:buFont typeface="Arial" panose="020B0604020202020204" pitchFamily="34" charset="0"/>
              <a:buChar char="•"/>
            </a:pPr>
            <a:r>
              <a:rPr lang="en-US" sz="1800" b="0" dirty="0">
                <a:effectLst/>
                <a:latin typeface="Calibri" panose="020F0502020204030204" pitchFamily="34" charset="0"/>
                <a:cs typeface="Arial" panose="020B0604020202020204" pitchFamily="34" charset="0"/>
              </a:rPr>
              <a:t>Leave/MSWR</a:t>
            </a:r>
          </a:p>
          <a:p>
            <a:pPr marL="0" indent="0">
              <a:buFont typeface="Arial" panose="020B0604020202020204" pitchFamily="34" charset="0"/>
              <a:buNone/>
            </a:pPr>
            <a:endParaRPr lang="en-US" sz="1800" b="0" dirty="0">
              <a:effectLst/>
              <a:latin typeface="Calibri" panose="020F0502020204030204" pitchFamily="34" charset="0"/>
              <a:cs typeface="Arial" panose="020B0604020202020204" pitchFamily="34" charset="0"/>
            </a:endParaRPr>
          </a:p>
          <a:p>
            <a:pPr marL="0" indent="0">
              <a:buFont typeface="Arial" panose="020B0604020202020204" pitchFamily="34" charset="0"/>
              <a:buNone/>
            </a:pPr>
            <a:r>
              <a:rPr lang="en-US" sz="1800" b="0" dirty="0">
                <a:effectLst/>
                <a:latin typeface="Calibri" panose="020F0502020204030204" pitchFamily="34" charset="0"/>
                <a:cs typeface="Arial" panose="020B0604020202020204" pitchFamily="34" charset="0"/>
              </a:rPr>
              <a:t>Now we are going to shift from ASSESSMENT related tasks to TREATMENT components of the MHWP.  Any questions before we do that?</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59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highlight>
                  <a:srgbClr val="FFFF00"/>
                </a:highlight>
              </a:rPr>
              <a:t>Once you’ve met with a student and completed a mental health intake assessment, you may recommend that they follow up with you for treatment/therapy on center.  It’s important to remember that Job Corps utilizes an </a:t>
            </a:r>
            <a:r>
              <a:rPr lang="en-US" dirty="0">
                <a:highlight>
                  <a:srgbClr val="FFFF00"/>
                </a:highlight>
              </a:rPr>
              <a:t>EAP Model</a:t>
            </a:r>
            <a:r>
              <a:rPr lang="en-US" baseline="0" dirty="0">
                <a:highlight>
                  <a:srgbClr val="FFFF00"/>
                </a:highlight>
              </a:rPr>
              <a:t>, which consists of s</a:t>
            </a:r>
            <a:r>
              <a:rPr lang="en-US" dirty="0">
                <a:highlight>
                  <a:srgbClr val="FFFF00"/>
                </a:highlight>
              </a:rPr>
              <a:t>hort-term counseling with a focus on employability. A brief therapy model focuses on skills and solution-focused (or problem-focused) treatment aimed at identifying the impact of mental health difficulties on employment and helping remove those barriers. We encourage you to use evidence-based approaches like brief/focused CBT, DBT skills, and mindfulness-based approaches.</a:t>
            </a:r>
          </a:p>
          <a:p>
            <a:endParaRPr lang="en-US" dirty="0">
              <a:highlight>
                <a:srgbClr val="FFFF00"/>
              </a:highlight>
            </a:endParaRPr>
          </a:p>
          <a:p>
            <a:r>
              <a:rPr lang="en-US" dirty="0">
                <a:highlight>
                  <a:srgbClr val="FFFF00"/>
                </a:highlight>
              </a:rPr>
              <a:t>You also may also refer students to on-center skills-based psychoeducational groups led by career counselors or you may decide to lead therapy groups yourself (FYI: it is not a PRH  requirement that CMHCs lead groups). </a:t>
            </a:r>
          </a:p>
          <a:p>
            <a:endParaRPr lang="en-US" dirty="0">
              <a:highlight>
                <a:srgbClr val="FFFF00"/>
              </a:highlight>
            </a:endParaRPr>
          </a:p>
          <a:p>
            <a:r>
              <a:rPr lang="en-US" dirty="0">
                <a:highlight>
                  <a:srgbClr val="FFFF00"/>
                </a:highlight>
              </a:rPr>
              <a:t>There are times when you may conduct an intake assessment with a student and determine that they need more intensive, specialized (e.g., DBT) and/or long-term therapy services than an EAP model provides. Students with mental health needs beyond the basic care provided by JC should be referred to an off-center provider/agency.  These services may be ‘virtual’  OR in–person and your center should provide transportation for in-person services. Your role would be to support the student until the off-center services are in place. </a:t>
            </a:r>
          </a:p>
          <a:p>
            <a:endParaRPr lang="en-US" dirty="0">
              <a:highlight>
                <a:srgbClr val="FFFF00"/>
              </a:highlight>
            </a:endParaRPr>
          </a:p>
          <a:p>
            <a:r>
              <a:rPr lang="en-US" dirty="0">
                <a:highlight>
                  <a:srgbClr val="FFFF00"/>
                </a:highlight>
              </a:rPr>
              <a:t>If a student is referred off-center for mental health services, it’s important that you request the student sign a Release of Information (ROI) so that you and the off-center provider can coordinate, as needed.  Initial contact with the off-center provider to request that they inform you of any significant change in the student’s emotional wellbeing and inform you if the student fails multiple appointments or discontinues services.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may also need to refer students off center for a </a:t>
            </a:r>
            <a:r>
              <a:rPr lang="en-US" b="1" dirty="0"/>
              <a:t>medication evaluation</a:t>
            </a:r>
            <a:r>
              <a:rPr lang="en-US" b="0" dirty="0"/>
              <a:t> by a psychiatrist.  Your CP should initiate basic psychotropic medications; however, if a student has a complicated presentation or a CP is not comfortable initiating medications, then the student should be referred to an off-center psychiatric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There is a tracking form on the HW website that can assist you in keeping track of students’ adherence to treatment with off-center providers. It’s called the </a:t>
            </a:r>
            <a:r>
              <a:rPr lang="en-US" b="1" i="1" dirty="0"/>
              <a:t>Off Center Appointment Verification Form and </a:t>
            </a:r>
            <a:r>
              <a:rPr lang="en-US" b="0" i="1" dirty="0"/>
              <a:t>can be found in the TREATMENT section of the Mental Health Resource Bundles web page. That form is typically used to track off-center medication/medical appointments, but can be used to track therapy appointments, if needed. </a:t>
            </a:r>
            <a:endParaRPr lang="en-US" dirty="0"/>
          </a:p>
          <a:p>
            <a:endParaRPr lang="en-US" dirty="0"/>
          </a:p>
          <a:p>
            <a:r>
              <a:rPr lang="en-US" dirty="0"/>
              <a:t>To aid in your </a:t>
            </a:r>
            <a:r>
              <a:rPr lang="en-US" b="1" dirty="0"/>
              <a:t>documentation</a:t>
            </a:r>
            <a:r>
              <a:rPr lang="en-US" dirty="0"/>
              <a:t>, let’s take a look at some forms that we recommend you use to document your work, like the</a:t>
            </a:r>
            <a:r>
              <a:rPr lang="en-US" b="0" dirty="0"/>
              <a:t> Progress Notes and the Referral and Feedback form.</a:t>
            </a:r>
            <a:endParaRPr lang="en-US" dirty="0"/>
          </a:p>
          <a:p>
            <a:endParaRPr lang="en-US" b="0" dirty="0"/>
          </a:p>
          <a:p>
            <a:endParaRPr lang="en-US" b="1"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11</a:t>
            </a:fld>
            <a:endParaRPr lang="en-US" dirty="0"/>
          </a:p>
        </p:txBody>
      </p:sp>
    </p:spTree>
    <p:extLst>
      <p:ext uri="{BB962C8B-B14F-4D97-AF65-F5344CB8AC3E}">
        <p14:creationId xmlns:p14="http://schemas.microsoft.com/office/powerpoint/2010/main" val="58591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on the HW website and can be used to document a student’s individual or group therapy sessions (it can also be used to document other things per boxes at top, but we'll stick with the therapeutic sessions for now). </a:t>
            </a:r>
          </a:p>
          <a:p>
            <a:endParaRPr lang="en-US" dirty="0"/>
          </a:p>
          <a:p>
            <a:r>
              <a:rPr lang="en-US" dirty="0"/>
              <a:t>This form has many check boxes so that it’s easy to complete, and there’s a brief summary section where the content and process of the session should be noted. </a:t>
            </a:r>
          </a:p>
          <a:p>
            <a:endParaRPr lang="en-US" dirty="0"/>
          </a:p>
          <a:p>
            <a:r>
              <a:rPr lang="en-US" dirty="0"/>
              <a:t>If a diagnostic change was made (either you might add a diagnosis or you might change the diagnosis that you initially provided on the diagnostic assessment), be sure to note it on your session note. </a:t>
            </a:r>
          </a:p>
          <a:p>
            <a:endParaRPr lang="en-US" dirty="0"/>
          </a:p>
          <a:p>
            <a:r>
              <a:rPr lang="en-US" dirty="0"/>
              <a:t>If you prefer, you can create your own therapy note form, however, it should have, at a minimum, the same components of this form.</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6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students you work with will often often be referred to you by teachers, trade-instructors, as well as your colleagues within the HWC.  In some cases, these referrals may be somewhat informal, for instance, a staff may see you walking across campus and suggest you follow up with a student. Or your CP might catch you in the hallway and request that you meet with a student.  Some staff might send you student referrals via JC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It’s important to know that the PRH requires two things when it comes to referrals:  first, that you have a way to document (in writing) when a referral occurs AND second, that the referral source is given feedback. Documentation of referrals and feedback is key because it ensures that there is follow through (e.g., a student doesn’t fall through the cracks) and that we are working as a team to support students. To meet the PRH requirements you MUST document BOTH the referral and feedback in the individual SHR.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do you do that? There is a recommended Referral and Feedback Form on the HW website, which you see a screenshot of here.  This is a recommended (not required) form.  However, it’s important to remember that if you don’t use this form, your system MUST meet both PRH requirements described above.  The Referral and Feedback form can be used by Counselors, HWC staff, TEAP  or any other center staff who want to make referrals to the CMHC, </a:t>
            </a:r>
            <a:r>
              <a:rPr lang="en-US" b="1" dirty="0"/>
              <a:t>OR</a:t>
            </a:r>
            <a:r>
              <a:rPr lang="en-US" dirty="0"/>
              <a:t> if the CMHC wants to refer to Counselor groups.  You can see here that the first page has check boxes to indicate why the referral is occurring (e.g., the symptoms/behaviors of concern).  </a:t>
            </a:r>
            <a:r>
              <a:rPr lang="en-US" b="0" dirty="0"/>
              <a:t>It’s also important that the original referral and feedback form is filed in the SHR and a copy is sent to the referral source, documenting that the feedback occurred.  </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3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shot shows the second section or Part B of the Referral and Feedback Form, where you, the CMHC provide feedback to the referrer. Part B is where you let the referral source know what you did, the next steps for the student, or steps they should take, when appropriate.  Some options included on this form are: </a:t>
            </a:r>
          </a:p>
          <a:p>
            <a:pPr marL="171450" indent="-171450">
              <a:buFont typeface="Arial" panose="020B0604020202020204" pitchFamily="34" charset="0"/>
              <a:buChar char="•"/>
            </a:pPr>
            <a:r>
              <a:rPr lang="en-US" dirty="0"/>
              <a:t>That you saw or attempted to see the student but the student is not interested in mental health services</a:t>
            </a:r>
          </a:p>
          <a:p>
            <a:pPr marL="171450" indent="-171450">
              <a:buFont typeface="Arial" panose="020B0604020202020204" pitchFamily="34" charset="0"/>
              <a:buChar char="•"/>
            </a:pPr>
            <a:r>
              <a:rPr lang="en-US" dirty="0"/>
              <a:t>You have scheduled a follow-up appointment for the student</a:t>
            </a:r>
          </a:p>
          <a:p>
            <a:pPr marL="171450" indent="-171450">
              <a:buFont typeface="Arial" panose="020B0604020202020204" pitchFamily="34" charset="0"/>
              <a:buChar char="•"/>
            </a:pPr>
            <a:r>
              <a:rPr lang="en-US" dirty="0"/>
              <a:t>Referring staff should review specific accommodations listed in CIS to assist student</a:t>
            </a:r>
          </a:p>
          <a:p>
            <a:pPr marL="171450" indent="-171450">
              <a:buFont typeface="Arial" panose="020B0604020202020204" pitchFamily="34" charset="0"/>
              <a:buChar char="•"/>
            </a:pPr>
            <a:r>
              <a:rPr lang="en-US" dirty="0"/>
              <a:t>You are referring the student to the Disability Coordinator or to the counselor or to a group, etc.</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516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page, Part C of the Referral and Feedback Form, which is where you provide what we call “behavioral feedback” to the referral source -- recommendations about the action steps the referral source can take to support the student. Examples include things such as: </a:t>
            </a:r>
          </a:p>
          <a:p>
            <a:r>
              <a:rPr lang="en-US" sz="1200" kern="1200" dirty="0">
                <a:solidFill>
                  <a:schemeClr val="tx1"/>
                </a:solidFill>
                <a:effectLst/>
                <a:latin typeface="+mn-lt"/>
                <a:ea typeface="+mn-ea"/>
                <a:cs typeface="+mn-cs"/>
              </a:rPr>
              <a:t>☐  Encourage student to limit the use of digital technologies and connect in positive ways with others.</a:t>
            </a:r>
          </a:p>
          <a:p>
            <a:r>
              <a:rPr lang="en-US" sz="1200" kern="1200" dirty="0">
                <a:solidFill>
                  <a:schemeClr val="tx1"/>
                </a:solidFill>
                <a:effectLst/>
                <a:latin typeface="+mn-lt"/>
                <a:ea typeface="+mn-ea"/>
                <a:cs typeface="+mn-cs"/>
              </a:rPr>
              <a:t>☐  Monitor symptoms you noted on the front of this form.</a:t>
            </a:r>
          </a:p>
          <a:p>
            <a:r>
              <a:rPr lang="en-US" sz="1200" kern="1200" dirty="0">
                <a:solidFill>
                  <a:schemeClr val="tx1"/>
                </a:solidFill>
                <a:effectLst/>
                <a:latin typeface="+mn-lt"/>
                <a:ea typeface="+mn-ea"/>
                <a:cs typeface="+mn-cs"/>
              </a:rPr>
              <a:t>☐  Provide feedback to CMHC if symptoms increase.</a:t>
            </a:r>
          </a:p>
          <a:p>
            <a:r>
              <a:rPr lang="en-US" sz="1200" kern="1200" dirty="0">
                <a:solidFill>
                  <a:schemeClr val="tx1"/>
                </a:solidFill>
                <a:effectLst/>
                <a:latin typeface="+mn-lt"/>
                <a:ea typeface="+mn-ea"/>
                <a:cs typeface="+mn-cs"/>
              </a:rPr>
              <a:t>☐  Encourage student to keep mental health appointments.</a:t>
            </a:r>
          </a:p>
          <a:p>
            <a:r>
              <a:rPr lang="en-US" sz="1200" kern="1200" dirty="0">
                <a:solidFill>
                  <a:schemeClr val="tx1"/>
                </a:solidFill>
                <a:effectLst/>
                <a:latin typeface="+mn-lt"/>
                <a:ea typeface="+mn-ea"/>
                <a:cs typeface="+mn-cs"/>
              </a:rPr>
              <a:t>☐  Encourage student to use newly learned coping skills.</a:t>
            </a:r>
          </a:p>
          <a:p>
            <a:r>
              <a:rPr lang="en-US" sz="1200" kern="1200" dirty="0">
                <a:solidFill>
                  <a:schemeClr val="tx1"/>
                </a:solidFill>
                <a:effectLst/>
                <a:latin typeface="+mn-lt"/>
                <a:ea typeface="+mn-ea"/>
                <a:cs typeface="+mn-cs"/>
              </a:rPr>
              <a:t>☐  Encourage good sleep habits and monitor sleep with dorm staff.</a:t>
            </a:r>
          </a:p>
          <a:p>
            <a:r>
              <a:rPr lang="en-US" sz="1200" kern="1200" dirty="0">
                <a:solidFill>
                  <a:schemeClr val="tx1"/>
                </a:solidFill>
                <a:effectLst/>
                <a:latin typeface="+mn-lt"/>
                <a:ea typeface="+mn-ea"/>
                <a:cs typeface="+mn-cs"/>
              </a:rPr>
              <a:t>☐  Encourage student to engage in enjoyable activities (recreation).</a:t>
            </a:r>
          </a:p>
          <a:p>
            <a:r>
              <a:rPr lang="en-US" sz="1200" kern="1200" dirty="0">
                <a:solidFill>
                  <a:schemeClr val="tx1"/>
                </a:solidFill>
                <a:effectLst/>
                <a:latin typeface="+mn-lt"/>
                <a:ea typeface="+mn-ea"/>
                <a:cs typeface="+mn-cs"/>
              </a:rPr>
              <a:t>☐  Encourage student to eat well and stay hydrated.</a:t>
            </a:r>
          </a:p>
          <a:p>
            <a:r>
              <a:rPr lang="en-US" sz="1200" kern="1200" dirty="0">
                <a:solidFill>
                  <a:schemeClr val="tx1"/>
                </a:solidFill>
                <a:effectLst/>
                <a:latin typeface="+mn-lt"/>
                <a:ea typeface="+mn-ea"/>
                <a:cs typeface="+mn-cs"/>
              </a:rPr>
              <a:t>☐  Encourage student to engage in appropriate exercise.</a:t>
            </a:r>
          </a:p>
          <a:p>
            <a:r>
              <a:rPr lang="en-US" sz="1200" kern="1200" dirty="0">
                <a:solidFill>
                  <a:schemeClr val="tx1"/>
                </a:solidFill>
                <a:effectLst/>
                <a:latin typeface="+mn-lt"/>
                <a:ea typeface="+mn-ea"/>
                <a:cs typeface="+mn-cs"/>
              </a:rPr>
              <a:t>☐  Offer consistent positive feedback.</a:t>
            </a:r>
          </a:p>
          <a:p>
            <a:endParaRPr lang="en-US" dirty="0"/>
          </a:p>
          <a:p>
            <a:r>
              <a:rPr lang="en-US" dirty="0"/>
              <a:t>Remember: If a student is referred off center, it will be important to: have the student sign a release of information form and for you to contact the provider and discuss ways to collaborate/receive updates. You should also follow up with the provider to track student progress and medication changes (if necessary). Remember that the </a:t>
            </a:r>
            <a:r>
              <a:rPr lang="en-US" b="1" dirty="0"/>
              <a:t>Off Center Appointment Verification Form </a:t>
            </a:r>
            <a:r>
              <a:rPr lang="en-US" b="0" dirty="0"/>
              <a:t>available on the Health and Wellness Website, can be used to track these off-center appointments and services. </a:t>
            </a:r>
          </a:p>
          <a:p>
            <a:endParaRPr lang="en-US" b="1" dirty="0"/>
          </a:p>
          <a:p>
            <a:r>
              <a:rPr lang="en-US" b="1" dirty="0"/>
              <a:t>SO PLEASE REMEMBER: </a:t>
            </a:r>
            <a:r>
              <a:rPr lang="en-US" b="0" dirty="0"/>
              <a:t>Student referrals and feedback MUST be documented in the SHR. </a:t>
            </a:r>
            <a:endParaRPr lang="en-US" b="1" dirty="0"/>
          </a:p>
          <a:p>
            <a:endParaRPr lang="en-US" b="1" dirty="0"/>
          </a:p>
          <a:p>
            <a:r>
              <a:rPr lang="en-US" b="0" dirty="0"/>
              <a:t>Now, more about Treatment…</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29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Continuing with TREATMENT (Clinical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In addition to your individual meetings with students, the PRH requires that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Collaborate with TEAP: </a:t>
            </a:r>
            <a:r>
              <a:rPr lang="en-US" b="0" dirty="0"/>
              <a:t>Many JC students have co-occurring mental and chemical health diagnoses, which is why it's important that you collaborate regularly with the TEAP specialist/s. On many centers, the CMHC and TEAP specialist both attend the counseling meetings, which is one way to document collaboration.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Collaborate with Counseling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PRH requires that the CMHC meet regularly with the counseling staff to review students who may be of concern. Most centers have a weekly case management meeting that is attended by all the counselors, the CMHC, and, as just mentioned, the TEAP specialist. Counselors can discuss students who they have concerns about and make referrals to the CMHC and/or TEAP.  The CMHC can provide feedback regarding students they are working with and request input from counselors about how students are doing on center. Of importance, the PRH requires that any clinically relevant information discussed at the case management meeting is documented in the individual SHR. We’ll look at the recommended case management form, which can be used to document these discussions,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the case management meeting, part of the CMHCs role includes helping Counselors develop Psychoeducational Groups such as strengthening coping skills or anger management by providing clinical input. The PRH does not require that CMHCs lead their own groups; however, CMHCs, as licensed providers, can develop treatment/therapy groups, if desired.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counselors often help support students when crises occur on center.  Their role involves de-escalating situations and providing support until the </a:t>
            </a:r>
            <a:r>
              <a:rPr lang="en-US" baseline="0" dirty="0"/>
              <a:t>licensed clinical provider can assess the student or the student can be referred for an off-center emergent assessment.  It's key that counselors receive training in the Symptomatic Management Guidelines and the MH Emergency SOP, if your center has one, as they will often be the first responders to crises.  Again, the counselors, as unlicensed staff, will not provide assessment or intervention, which is your role as the licensed clinician.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16</a:t>
            </a:fld>
            <a:endParaRPr lang="en-US" dirty="0"/>
          </a:p>
        </p:txBody>
      </p:sp>
    </p:spTree>
    <p:extLst>
      <p:ext uri="{BB962C8B-B14F-4D97-AF65-F5344CB8AC3E}">
        <p14:creationId xmlns:p14="http://schemas.microsoft.com/office/powerpoint/2010/main" val="356987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 that I referenced on the last slide that you might choose to use to document clinically relevant information discussed during your case management meetings with the counselors.  You can find this form on the HW website.</a:t>
            </a:r>
            <a:endParaRPr lang="en-US" baseline="0" dirty="0"/>
          </a:p>
          <a:p>
            <a:endParaRPr lang="en-US" baseline="0" dirty="0"/>
          </a:p>
          <a:p>
            <a:r>
              <a:rPr lang="en-US" baseline="0" dirty="0"/>
              <a:t>This form is designed to be easily completed by either you or a counselor while you are discussing a student during the case management meeting. This form should be signed by the person completing the form, and the original version should be filed in the Student’s Health Record (SHR) in the MH or CMHC section. </a:t>
            </a:r>
          </a:p>
          <a:p>
            <a:endParaRPr lang="en-US" baseline="0"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573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t>There is one final collaborative treatment process to mention: Monthly </a:t>
            </a:r>
            <a:r>
              <a:rPr lang="en-US" sz="1600" b="1" dirty="0"/>
              <a:t>Monitoring of students who are prescribed psychotropic medications.</a:t>
            </a:r>
          </a:p>
          <a:p>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PRH requires that students’ who are prescribed medications, including psychotropics, be reviewed on a monthly basis by the HWD and the center’s relevant prescribing health professional (CP, NP). As the CMHC, you </a:t>
            </a:r>
            <a:r>
              <a:rPr lang="en-US" u="sng" baseline="0" dirty="0"/>
              <a:t>may</a:t>
            </a:r>
            <a:r>
              <a:rPr lang="en-US" baseline="0" dirty="0"/>
              <a:t> also be involved in monitoring students who are prescribed psychotropic medications.  Your involvement could take several different forms: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 may be asked to participate in the monthly medication review meetings and share information about students you work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Medical or nursing staff may refer students to you for diagnostic clarification to assist the CP in prescribing psychotropic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 may be asked to meet with students who exhibit poor medication compliance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strike="noStrike" baseline="0" dirty="0">
              <a:solidFill>
                <a:srgbClr val="000000"/>
              </a:solidFill>
              <a:effectLst/>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Aptos" panose="020B0004020202020204" pitchFamily="34" charset="0"/>
              </a:rPr>
              <a:t>There are different ways this medication coordination/collaboration may be documented: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Aptos" panose="020B0004020202020204" pitchFamily="34" charset="0"/>
              </a:rPr>
              <a:t>If you participate in the monthly medication review meeting with the HWD and CP, your signature would be on the medication monitoring form (a screenshot of this form is on the slide with hyperlink)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panose="020B0004020202020204" pitchFamily="34" charset="0"/>
              </a:rPr>
              <a:t>If you meet with students separately prior to the monthly medication review, you would document medication related discussions on your MH Progress Note by checking the “medication monitoring” checkbox and then writing a note on SF-600 to share key medication related information with other health staff.</a:t>
            </a:r>
            <a:endParaRPr lang="en-US" baseline="0" dirty="0"/>
          </a:p>
          <a:p>
            <a:r>
              <a:rPr lang="en-US" baseline="0" dirty="0"/>
              <a:t>It’s important that each center have a process for monthly monitoring of students on medication.  Ask your HWD about your center's process and how you can be involved and make sure your involvement is documented.</a:t>
            </a:r>
            <a:endParaRPr lang="en-US" dirty="0"/>
          </a:p>
          <a:p>
            <a:endParaRPr lang="en-US" sz="1600" b="1" dirty="0"/>
          </a:p>
          <a:p>
            <a:endParaRPr lang="en-US" sz="1600" b="1"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2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TREATMENT (Clinical function)</a:t>
            </a:r>
          </a:p>
          <a:p>
            <a:r>
              <a:rPr lang="en-US" b="1" dirty="0"/>
              <a:t>Crisis Intervention is an important aspect of the CMHC role</a:t>
            </a:r>
            <a:r>
              <a:rPr lang="en-US" dirty="0"/>
              <a:t>. </a:t>
            </a:r>
          </a:p>
          <a:p>
            <a:r>
              <a:rPr lang="en-US" dirty="0"/>
              <a:t>It's important to plan ahead for how to manage crisis situations on center: Different types:</a:t>
            </a:r>
          </a:p>
          <a:p>
            <a:r>
              <a:rPr lang="en-US" u="sng" dirty="0"/>
              <a:t>Crisis/mental health emergency when you are on center</a:t>
            </a:r>
            <a:r>
              <a:rPr lang="en-US" dirty="0"/>
              <a:t>—this is the most straightforward because you will use your clinical skills to assess the student and make a recommendation regarding the most appropriate plan (e.g., student will follow up with you for therapy; be transported to hospital for evaluation; be placed on leave or MSWR, so forth). </a:t>
            </a:r>
          </a:p>
          <a:p>
            <a:pPr marL="171450" indent="-171450">
              <a:buFont typeface="Arial" panose="020B0604020202020204" pitchFamily="34" charset="0"/>
              <a:buChar char="•"/>
            </a:pPr>
            <a:r>
              <a:rPr lang="en-US" u="sng" dirty="0"/>
              <a:t>After-hours crisis/mental health emergency when you are not on center and </a:t>
            </a:r>
            <a:r>
              <a:rPr lang="en-US" b="1" u="sng" dirty="0"/>
              <a:t>not </a:t>
            </a:r>
            <a:r>
              <a:rPr lang="en-US" u="sng" dirty="0"/>
              <a:t>available</a:t>
            </a:r>
          </a:p>
          <a:p>
            <a:pPr marL="628650" lvl="1" indent="-171450">
              <a:buFont typeface="Arial" panose="020B0604020202020204" pitchFamily="34" charset="0"/>
              <a:buChar char="•"/>
            </a:pPr>
            <a:r>
              <a:rPr lang="en-US" u="none" dirty="0"/>
              <a:t>First, it’s important to </a:t>
            </a:r>
            <a:r>
              <a:rPr lang="en-US" dirty="0">
                <a:highlight>
                  <a:srgbClr val="FFFF00"/>
                </a:highlight>
              </a:rPr>
              <a:t>understand whether your contract states that you are available 24/7 for mental health emergencies.  If you are not available, it's essential that your HWD/center RN (or whomever is on-call for emergencies) is aware of the mental health crisis plan for after hours emergencies. </a:t>
            </a:r>
            <a:endParaRPr lang="en-US" u="none" dirty="0"/>
          </a:p>
          <a:p>
            <a:pPr marL="1085850" lvl="2" indent="-171450">
              <a:buFont typeface="Arial" panose="020B0604020202020204" pitchFamily="34" charset="0"/>
              <a:buChar char="•"/>
            </a:pPr>
            <a:r>
              <a:rPr lang="en-US" dirty="0"/>
              <a:t>We strongly recommend each center develop a </a:t>
            </a:r>
            <a:r>
              <a:rPr lang="en-US" b="1" dirty="0"/>
              <a:t>Standard Operating Procedure (SOP) for Mental Health Emergencies, </a:t>
            </a:r>
            <a:r>
              <a:rPr lang="en-US" dirty="0"/>
              <a:t>which lays out the steps staff should take in the event of an after- hours crisis (e.g., is there a local crisis response team? Which hospital/ER should student be transported to? So forth).  You can find a draft of a SOP for MH Emergencies on the HW website and via hyperlink on slide. </a:t>
            </a:r>
          </a:p>
          <a:p>
            <a:pPr marL="171450" indent="-171450">
              <a:buFont typeface="Arial" panose="020B0604020202020204" pitchFamily="34" charset="0"/>
              <a:buChar char="•"/>
            </a:pPr>
            <a:r>
              <a:rPr lang="en-US" u="sng" dirty="0"/>
              <a:t>How to support students/staff AFTER a crisis has occurred: </a:t>
            </a:r>
            <a:r>
              <a:rPr lang="en-US" u="none" dirty="0"/>
              <a:t>this might look differently depending on the situation.  In some cases, you might meet </a:t>
            </a:r>
            <a:r>
              <a:rPr lang="en-US" dirty="0"/>
              <a:t>individually with a student who experienced a crisis that only impacted them (e.g., such as a sexual assault). In other instances, you might meet with a small group of students who all witnessed or were impacted by a traumatic event (accident in trade that impacts a group of students). Occasionally, a center may experience a traumatic event that has a wide impact, such as a student or staff death on center or a natural disaster that impacts the whole center.  In those instances, it’s important to implement</a:t>
            </a:r>
            <a:r>
              <a:rPr lang="en-US" b="0" dirty="0"/>
              <a:t> a </a:t>
            </a:r>
            <a:r>
              <a:rPr lang="en-US" b="1" dirty="0"/>
              <a:t>Center-wide intervention. </a:t>
            </a:r>
            <a:r>
              <a:rPr lang="en-US" b="0" dirty="0"/>
              <a:t>Th</a:t>
            </a:r>
            <a:r>
              <a:rPr lang="en-US" dirty="0"/>
              <a:t>ere is a crisis intervention/debriefing document, which is called the </a:t>
            </a:r>
            <a:r>
              <a:rPr lang="en-US" b="1" u="sng" dirty="0"/>
              <a:t>Critical Incident Crisis Intervention Plan, </a:t>
            </a:r>
            <a:r>
              <a:rPr lang="en-US" dirty="0"/>
              <a:t>to help guide you and the center through crisis situations that have broader impacts on your center.  </a:t>
            </a:r>
          </a:p>
          <a:p>
            <a:pPr marL="628650" lvl="1" indent="-171450">
              <a:buFont typeface="Arial" panose="020B0604020202020204" pitchFamily="34" charset="0"/>
              <a:buChar char="•"/>
            </a:pPr>
            <a:r>
              <a:rPr lang="en-US" dirty="0"/>
              <a:t>We strongly recommend you contact your RMHS if there is a critical incident on your center.  Your RMHS can provide you with support and necessary resources.</a:t>
            </a:r>
          </a:p>
          <a:p>
            <a:r>
              <a:rPr lang="en-US" dirty="0">
                <a:highlight>
                  <a:srgbClr val="FFFF00"/>
                </a:highlight>
              </a:rPr>
              <a:t>One final point: we strongly recommend you know and connect with your community resources </a:t>
            </a:r>
            <a:r>
              <a:rPr lang="en-US" b="1" dirty="0">
                <a:highlight>
                  <a:srgbClr val="FFFF00"/>
                </a:highlight>
              </a:rPr>
              <a:t>(read SLIDE last bullet</a:t>
            </a:r>
            <a:r>
              <a:rPr lang="en-US" dirty="0">
                <a:highlight>
                  <a:srgbClr val="FFFF00"/>
                </a:highlight>
              </a:rPr>
              <a:t>)</a:t>
            </a:r>
          </a:p>
          <a:p>
            <a:endParaRPr lang="en-US" b="1" u="sng"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19</a:t>
            </a:fld>
            <a:endParaRPr lang="en-US" dirty="0"/>
          </a:p>
        </p:txBody>
      </p:sp>
    </p:spTree>
    <p:extLst>
      <p:ext uri="{BB962C8B-B14F-4D97-AF65-F5344CB8AC3E}">
        <p14:creationId xmlns:p14="http://schemas.microsoft.com/office/powerpoint/2010/main" val="288919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of the first things to understand about JC </a:t>
            </a:r>
            <a:r>
              <a:rPr lang="en-US" sz="1200" b="1" dirty="0"/>
              <a:t>and</a:t>
            </a:r>
            <a:r>
              <a:rPr lang="en-US" sz="1200" dirty="0"/>
              <a:t> your role is the mission.  </a:t>
            </a:r>
          </a:p>
          <a:p>
            <a:endParaRPr lang="en-US" sz="1200" dirty="0"/>
          </a:p>
          <a:p>
            <a:r>
              <a:rPr lang="en-US" sz="1200" b="1" dirty="0"/>
              <a:t>READ SLIDE</a:t>
            </a:r>
          </a:p>
          <a:p>
            <a:endParaRPr lang="en-US" sz="1200" b="1" dirty="0"/>
          </a:p>
          <a:p>
            <a:r>
              <a:rPr lang="en-US" sz="1200" dirty="0"/>
              <a:t>JC’s focus is on helping youth become employable and independent…As the CMHC, your focus is on helping students manage and improve mental health symptoms so that they can maintain employability. </a:t>
            </a:r>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2</a:t>
            </a:fld>
            <a:endParaRPr lang="en-US" dirty="0"/>
          </a:p>
        </p:txBody>
      </p:sp>
    </p:spTree>
    <p:extLst>
      <p:ext uri="{BB962C8B-B14F-4D97-AF65-F5344CB8AC3E}">
        <p14:creationId xmlns:p14="http://schemas.microsoft.com/office/powerpoint/2010/main" val="3446435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Now we’re going to shift from the treatment related responsibilities of the mental health program and discuss the third, and final component of the CMHC Role: MENTAL HEALTH PROMOTION AND EDUCATION  Activities (Consultative function)</a:t>
            </a:r>
          </a:p>
          <a:p>
            <a:r>
              <a:rPr lang="en-US" dirty="0"/>
              <a:t>The PRH requires the following: </a:t>
            </a:r>
          </a:p>
          <a:p>
            <a:pPr marL="171450" indent="-171450">
              <a:buFont typeface="Arial" panose="020B0604020202020204" pitchFamily="34" charset="0"/>
              <a:buChar char="•"/>
            </a:pPr>
            <a:r>
              <a:rPr lang="en-US" dirty="0"/>
              <a:t>During the Career Preparation Period (CPP), you (the CMHC) will meet with each new student input group together to introduce yourself and provide an overview of the mental health program. Your presentation will also include a brief “gatekeeper/Mental Health First Aid” type of training as well as information on how to access the </a:t>
            </a:r>
            <a:r>
              <a:rPr lang="en-US" sz="1200" b="1" dirty="0"/>
              <a:t>Job Corps Safety Hotline information (844-JC1-SAFE). </a:t>
            </a:r>
            <a:r>
              <a:rPr lang="en-US" dirty="0"/>
              <a:t>This is typically the first contact you’ll have with students as they arrive on center.</a:t>
            </a:r>
          </a:p>
          <a:p>
            <a:pPr marL="628650" lvl="1" indent="-171450">
              <a:buFont typeface="Arial" panose="020B0604020202020204" pitchFamily="34" charset="0"/>
              <a:buChar char="•"/>
            </a:pPr>
            <a:r>
              <a:rPr lang="en-US" b="1" dirty="0"/>
              <a:t>There is a CPP presentation PPT template on the H&amp;W website that you can use, or you can develop your own presentation, as long as it includes the required elements.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The PRH also requires that CMHC(s) provide a</a:t>
            </a:r>
            <a:r>
              <a:rPr lang="en-US" dirty="0"/>
              <a:t>t least one Center-Wide mental health prevention/education activity each year. CMHCs meet this requirement in a lot of different ways—you might celebrate Suicide Prevention Awareness Month in September by developing a center-wide activity; you might do a mental health related activity during Mental Health Awareness month, which is in May.  Be creative and talk with your co-CMHCs and HWD for ideas. There is also a list of mental health related monthly observances on the HW website with link on the slide.</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sz="1200" b="1" dirty="0"/>
          </a:p>
          <a:p>
            <a:endParaRPr lang="en-US"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20</a:t>
            </a:fld>
            <a:endParaRPr lang="en-US" dirty="0"/>
          </a:p>
        </p:txBody>
      </p:sp>
    </p:spTree>
    <p:extLst>
      <p:ext uri="{BB962C8B-B14F-4D97-AF65-F5344CB8AC3E}">
        <p14:creationId xmlns:p14="http://schemas.microsoft.com/office/powerpoint/2010/main" val="3375654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Part of the Consulting role of the CMHC is coordinating with other departments on center and developing Integrated Programming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a lot of different ways in which you might be involved in Integrated Programming.  For instance, you might hold a joint program/activity with TEAP/TUPP; you may join the Healthy Eating and Active Lifestyles (HEALs) committee and help integrate mental health into programming. You may provide input or develop a training as part of the Sexual Assault Response Team (SART).  The idea is you’ll be collaborating with staff across center.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We recommend that you make a binder and keep track of your annual mental health education and promotion event/s and the different trainings and collaboration you do with other departments.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will help you remember everything that you’ve done and you can share this information when your center has a site visit.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 addition to integrated programming, The PRH also requires that you and the CD meet </a:t>
            </a:r>
            <a:r>
              <a:rPr lang="en-US" b="0" u="none" dirty="0"/>
              <a:t>monthly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(PRH 5.1, R35)</a:t>
            </a:r>
          </a:p>
          <a:p>
            <a:r>
              <a:rPr lang="en-US" b="0" u="none" dirty="0"/>
              <a:t>This Monthly</a:t>
            </a:r>
            <a:r>
              <a:rPr lang="en-US" dirty="0"/>
              <a:t> meeting/Consultation with Center Director might focus on any MH trends you’ve noticed on center.  You might ask for things you need or believe would strengthen the MH program.  You might also discuss specific students who have extenuating mental health circumstances and might have specific needs. Remember your role is key to developing an emotionally healthy culture on center and this meeting with the CD helps you build that relationship so you can collaborate and have support for the MH program. Your CP is also required to have a monthly meeting with the CP so some centers have both you and the CP meet with the CD together. Minutes should be kept of this meeting. </a:t>
            </a:r>
          </a:p>
          <a:p>
            <a:endParaRPr lang="en-US" dirty="0"/>
          </a:p>
          <a:p>
            <a:endParaRPr lang="en-US" b="0" dirty="0"/>
          </a:p>
          <a:p>
            <a:endParaRPr lang="en-US"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21</a:t>
            </a:fld>
            <a:endParaRPr lang="en-US" dirty="0"/>
          </a:p>
        </p:txBody>
      </p:sp>
    </p:spTree>
    <p:extLst>
      <p:ext uri="{BB962C8B-B14F-4D97-AF65-F5344CB8AC3E}">
        <p14:creationId xmlns:p14="http://schemas.microsoft.com/office/powerpoint/2010/main" val="42187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MENTAL HEALTH PROMOTION AND EDUCATION (Consultative/Administrative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final piece of the CMHC position involves providing Staff Training. All staff are required to have 5 hours of Adolescent Growth and Development Training annually.  Pre-recorded SafetyNet trainings can provide 3 of those 5 hours, but you will often be asked to do other trainings on topics that feel relevant for staff at your center.  Adolescent Growth and Development is defined broadly, you may do a presentation on handling challenging student behaviors; or how to use motivational interviewing with students; or strategies for staff in working with anxious students; or helping staff with burnout/compassion fatigue from working with students many of whom have significant trauma histories. You might also consider providing a staff training on crisis responding. Finally, there is an excellent webinar designed to introduce staff to a Trauma Informed Approach and we strongly encourage you to provide this as part of your annual staff training. The webinar has detailed notes that allow you to walk staff through the training even if you don't have much experience in teaching a Trauma Informed Approach and there are additional tools, all of which can be found on the HW website (link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62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Corps has developed guidance documents to ensure that centers are meeting compliance requirements--these are called SOPs (Standard Operating Procedure) or Center Operating Procedure (COPs) (same thing). The main SOP for you to be aware of is an optional (but strongly recommended) SOP for Mental Health Emergencies, which we discussed earlier on the webinar. There is a link to a draft template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947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PRH also requires that centers have Health Care Guidelines, which must be reviewed, approved and signed annually by the appropriate health provider. Your HWD should ask you to review and sign the mental health related HCGs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Care Guidelines are broken up into 2 types.</a:t>
            </a:r>
          </a:p>
          <a:p>
            <a:endParaRPr lang="en-US" dirty="0"/>
          </a:p>
          <a:p>
            <a:pPr marL="228600" indent="-228600">
              <a:buAutoNum type="arabicParenR"/>
            </a:pPr>
            <a:r>
              <a:rPr lang="en-US" sz="1200" b="0" i="0" kern="1200" dirty="0">
                <a:solidFill>
                  <a:schemeClr val="tx1"/>
                </a:solidFill>
                <a:effectLst/>
                <a:latin typeface="+mn-lt"/>
                <a:ea typeface="+mn-ea"/>
                <a:cs typeface="+mn-cs"/>
              </a:rPr>
              <a:t>The first are </a:t>
            </a:r>
            <a:r>
              <a:rPr lang="en-US" sz="1200" b="1" i="0" kern="1200" dirty="0">
                <a:solidFill>
                  <a:schemeClr val="tx1"/>
                </a:solidFill>
                <a:effectLst/>
                <a:latin typeface="+mn-lt"/>
                <a:ea typeface="+mn-ea"/>
                <a:cs typeface="+mn-cs"/>
              </a:rPr>
              <a:t>Treatment Guidelines </a:t>
            </a:r>
            <a:r>
              <a:rPr lang="en-US" sz="1200" b="0" i="0" kern="1200" dirty="0">
                <a:solidFill>
                  <a:schemeClr val="tx1"/>
                </a:solidFill>
                <a:effectLst/>
                <a:latin typeface="+mn-lt"/>
                <a:ea typeface="+mn-ea"/>
                <a:cs typeface="+mn-cs"/>
              </a:rPr>
              <a:t>for Health Staff, which are documents that basically guide health staff in managing different medical, mental health, and dental treatments. There are 8 mental health related TGs (see dx on slide).</a:t>
            </a:r>
          </a:p>
          <a:p>
            <a:pPr marL="0" indent="0">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The Symptomatic Management Guidelines are for non-health staff.  They direct non-health staff (like residential advisors, security, so forth) on what to do in different emergent situations when no health staff are present on center. There are 3 SMGs for MH (read titles in slide)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won’t go into the HCGs on this webinar today, but please ask your HWD to review your centers and follow up with your RMHS if you have any questions.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72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a:t>Finally I just want to spend a few moments pointing out a few key resources</a:t>
            </a:r>
            <a:r>
              <a:rPr lang="en-US" baseline="0" dirty="0">
                <a:highlight>
                  <a:srgbClr val="FFFF00"/>
                </a:highlight>
              </a:rPr>
              <a:t>.</a:t>
            </a:r>
            <a:endParaRPr lang="en-US" baseline="0" dirty="0"/>
          </a:p>
          <a:p>
            <a:pPr marL="171450" indent="-171450" algn="l">
              <a:buFont typeface="Arial" panose="020B0604020202020204" pitchFamily="34" charset="0"/>
              <a:buChar char="•"/>
            </a:pPr>
            <a:r>
              <a:rPr lang="en-US" baseline="0" dirty="0"/>
              <a:t>First, is the</a:t>
            </a:r>
            <a:r>
              <a:rPr lang="en-US" dirty="0"/>
              <a:t> PRH or “policy and requirements handbook,” which includes all the </a:t>
            </a:r>
            <a:r>
              <a:rPr lang="en-US" dirty="0">
                <a:solidFill>
                  <a:srgbClr val="FF0000"/>
                </a:solidFill>
              </a:rPr>
              <a:t>required components for the entire Job Corps program. This can be found online at the address listed on the slide.  You can also simply type Job Corps PRH in your search engine and you will find this document online. The PRH is a huge document, which is divided into 6 chapters. You should focus on reading Chapter 2 (Section 2.3), which focuses on ensuring students receive health and wellness services, support, and education.  The other chapter to focus on is Chapter 1, which outlines the steps in completing applicant file reviews and how to complete recommendations of denial.</a:t>
            </a:r>
          </a:p>
          <a:p>
            <a:pPr algn="l"/>
            <a:endParaRPr lang="en-US" dirty="0"/>
          </a:p>
          <a:p>
            <a:pPr marL="171450" indent="-171450" algn="l">
              <a:buFont typeface="Arial" panose="020B0604020202020204" pitchFamily="34" charset="0"/>
              <a:buChar char="•"/>
            </a:pPr>
            <a:r>
              <a:rPr lang="en-US" dirty="0"/>
              <a:t>Second, is the </a:t>
            </a:r>
            <a:r>
              <a:rPr lang="en-US" dirty="0">
                <a:solidFill>
                  <a:srgbClr val="FF0000"/>
                </a:solidFill>
              </a:rPr>
              <a:t>CMHC Desk Reference Guide (DRG), which</a:t>
            </a:r>
            <a:r>
              <a:rPr lang="en-US" dirty="0"/>
              <a:t> </a:t>
            </a:r>
            <a:r>
              <a:rPr lang="en-US" dirty="0">
                <a:solidFill>
                  <a:srgbClr val="FF0000"/>
                </a:solidFill>
              </a:rPr>
              <a:t>explains in detail how to implement all the PRH requirements for the mental health program. You can access the CMHC DRG on the HW website via the link above.  You'll notice that within the DRG document are hyperlinks that take you to the sample templates, as well as recommended and required forms.  You can then download these forms to use on your center. </a:t>
            </a:r>
            <a:endParaRPr lang="en-US" dirty="0"/>
          </a:p>
          <a:p>
            <a:pPr algn="l"/>
            <a:r>
              <a:rPr lang="en-US" dirty="0"/>
              <a:t>Please type yes or no in the chat box if you have reviewed the DRG.</a:t>
            </a:r>
          </a:p>
          <a:p>
            <a:pPr algn="l"/>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833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SUPER IMPORTANTLY, This is a snapshot of the HW website home page which can be accessed outside of JC using the link at the bottom of the slide.  (You can also find the HW website simply by googling "Job Corps Health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best way to access ALL the CMHC resources is to click the Center Mental Health Consultant link on the left side of the page (next to the blue arrow). The first bullet under Center Mental Health Consultant heading will take you to the DRG and you can download a copy onto your computer.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second bullet takes you to the “Mental Health Resource Bundles” web page that we will look at more closely on the next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fourth bullet has all the information, guidance and forms you will need to complete Applicant File Reviews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fifth bullet links to the brand-new Trauma Informed Approach web page mentioned earlier.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Clicking on the final three bullets will download the CMHC Orientation slides Part 1,  Part 2, and Part 3, respectively.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4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are on the CMHC main page (link at bottom of slide), you’ll see the CMHC Resource Bundles (blue arrow), which is where you will find the most important resources related to different topics</a:t>
            </a:r>
            <a:r>
              <a:rPr lang="en-US" b="1" dirty="0"/>
              <a:t>. There are 9 resources bundles.  </a:t>
            </a:r>
            <a:r>
              <a:rPr lang="en-US" sz="1200" b="0" i="0" kern="1200" dirty="0">
                <a:solidFill>
                  <a:schemeClr val="tx1"/>
                </a:solidFill>
                <a:effectLst/>
                <a:latin typeface="+mn-lt"/>
                <a:ea typeface="+mn-ea"/>
                <a:cs typeface="+mn-cs"/>
              </a:rPr>
              <a:t>Each bundle contains an overview, guidance, and working documents to assist you in developing a comprehensive MHWP that meets all requirements based on Job Corps’ Policy and Requirements Handbook (PRH).</a:t>
            </a:r>
            <a:endParaRPr lang="en-US" b="0" dirty="0"/>
          </a:p>
          <a:p>
            <a:endParaRPr lang="en-US" dirty="0"/>
          </a:p>
          <a:p>
            <a:r>
              <a:rPr lang="en-US" dirty="0"/>
              <a:t>The topics covered by the 9 bundles are:</a:t>
            </a:r>
          </a:p>
          <a:p>
            <a:pPr marL="171450" indent="-171450">
              <a:buFont typeface="Arial" panose="020B0604020202020204" pitchFamily="34" charset="0"/>
              <a:buChar char="•"/>
            </a:pPr>
            <a:r>
              <a:rPr lang="en-US" dirty="0"/>
              <a:t>Applicant File Review (AFR) Essentials</a:t>
            </a:r>
          </a:p>
          <a:p>
            <a:pPr marL="171450" indent="-171450">
              <a:buFont typeface="Arial" panose="020B0604020202020204" pitchFamily="34" charset="0"/>
              <a:buChar char="•"/>
            </a:pPr>
            <a:r>
              <a:rPr lang="en-US" dirty="0"/>
              <a:t>Assessment &amp; Documentation</a:t>
            </a:r>
          </a:p>
          <a:p>
            <a:pPr marL="171450" indent="-171450">
              <a:buFont typeface="Arial" panose="020B0604020202020204" pitchFamily="34" charset="0"/>
              <a:buChar char="•"/>
            </a:pPr>
            <a:r>
              <a:rPr lang="en-US" dirty="0"/>
              <a:t>Treatment &amp; Documentation</a:t>
            </a:r>
          </a:p>
          <a:p>
            <a:pPr marL="171450" indent="-171450">
              <a:buFont typeface="Arial" panose="020B0604020202020204" pitchFamily="34" charset="0"/>
              <a:buChar char="•"/>
            </a:pPr>
            <a:r>
              <a:rPr lang="en-US" b="0" dirty="0"/>
              <a:t>MH Promotion &amp; Education</a:t>
            </a:r>
          </a:p>
          <a:p>
            <a:pPr marL="171450" indent="-171450">
              <a:buFont typeface="Arial" panose="020B0604020202020204" pitchFamily="34" charset="0"/>
              <a:buChar char="•"/>
            </a:pPr>
            <a:r>
              <a:rPr lang="en-US" b="0" dirty="0"/>
              <a:t>Crisis Intervention</a:t>
            </a:r>
          </a:p>
          <a:p>
            <a:pPr marL="171450" indent="-171450">
              <a:buFont typeface="Arial" panose="020B0604020202020204" pitchFamily="34" charset="0"/>
              <a:buChar char="•"/>
            </a:pPr>
            <a:r>
              <a:rPr lang="en-US" dirty="0"/>
              <a:t>Collaboration</a:t>
            </a:r>
          </a:p>
          <a:p>
            <a:pPr marL="171450" indent="-171450">
              <a:buFont typeface="Arial" panose="020B0604020202020204" pitchFamily="34" charset="0"/>
              <a:buChar char="•"/>
            </a:pPr>
            <a:r>
              <a:rPr lang="en-US" dirty="0"/>
              <a:t>Medical Separation with Reinstatement (MSWR)</a:t>
            </a:r>
          </a:p>
          <a:p>
            <a:pPr marL="171450" indent="-171450">
              <a:buFont typeface="Arial" panose="020B0604020202020204" pitchFamily="34" charset="0"/>
              <a:buChar char="•"/>
            </a:pPr>
            <a:r>
              <a:rPr lang="en-US" dirty="0"/>
              <a:t>Health Care Guidelines</a:t>
            </a:r>
          </a:p>
          <a:p>
            <a:pPr marL="171450" indent="-171450">
              <a:buFont typeface="Arial" panose="020B0604020202020204" pitchFamily="34" charset="0"/>
              <a:buChar char="•"/>
            </a:pPr>
            <a:r>
              <a:rPr lang="en-US" dirty="0"/>
              <a:t>Disability Program Support</a:t>
            </a:r>
          </a:p>
          <a:p>
            <a:endParaRPr lang="en-US" dirty="0"/>
          </a:p>
          <a:p>
            <a:r>
              <a:rPr lang="en-US" dirty="0"/>
              <a:t>At the ORANGE arrow are some general CMHC Resources, specifically </a:t>
            </a:r>
          </a:p>
          <a:p>
            <a:pPr marL="171450" indent="-171450">
              <a:buFont typeface="Arial" panose="020B0604020202020204" pitchFamily="34" charset="0"/>
              <a:buChar char="•"/>
            </a:pPr>
            <a:r>
              <a:rPr lang="en-US" dirty="0"/>
              <a:t> Job Corps Organizational Chart</a:t>
            </a:r>
          </a:p>
          <a:p>
            <a:pPr marL="171450" indent="-171450">
              <a:buFont typeface="Arial" panose="020B0604020202020204" pitchFamily="34" charset="0"/>
              <a:buChar char="•"/>
            </a:pPr>
            <a:r>
              <a:rPr lang="en-US" dirty="0"/>
              <a:t>MHWP and TEAP Acronyms</a:t>
            </a:r>
          </a:p>
          <a:p>
            <a:pPr marL="171450" indent="-171450">
              <a:buFont typeface="Arial" panose="020B0604020202020204" pitchFamily="34" charset="0"/>
              <a:buChar char="•"/>
            </a:pPr>
            <a:r>
              <a:rPr lang="en-US" dirty="0"/>
              <a:t>PRH Chapter 2, 2.3 Mental Health and Wellness Program</a:t>
            </a:r>
          </a:p>
          <a:p>
            <a:pPr marL="171450" indent="-171450">
              <a:buFont typeface="Arial" panose="020B0604020202020204" pitchFamily="34" charset="0"/>
              <a:buChar char="•"/>
            </a:pPr>
            <a:r>
              <a:rPr lang="en-US" dirty="0"/>
              <a:t>CMHC Task and Frequency Chart</a:t>
            </a:r>
          </a:p>
          <a:p>
            <a:pPr marL="171450" indent="-171450">
              <a:buFont typeface="Arial" panose="020B0604020202020204" pitchFamily="34" charset="0"/>
              <a:buChar char="•"/>
            </a:pPr>
            <a:r>
              <a:rPr lang="en-US" dirty="0"/>
              <a:t>CMHC Desk Reference Guide</a:t>
            </a:r>
          </a:p>
          <a:p>
            <a:pPr marL="171450" indent="-171450">
              <a:buFont typeface="Arial" panose="020B0604020202020204" pitchFamily="34" charset="0"/>
              <a:buChar char="•"/>
            </a:pPr>
            <a:r>
              <a:rPr lang="en-US" dirty="0"/>
              <a:t>Three-part CMHC orientation series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951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So what next!? First, I realize this is a lot of information so take time to digest it and know that it will likely take you 6-12 months to feel really comfortable with all the different mental health related requirements.  I recommend you download this PowerPoint and review it again and make sure to check out the HW website and review the DRG and other forms we discussed today.  Your HWD and co-CMHC/s are also great resources.  And always know you can reach out to your Regional Health Specialist with questions! </a:t>
            </a:r>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28</a:t>
            </a:fld>
            <a:endParaRPr lang="en-US" dirty="0"/>
          </a:p>
        </p:txBody>
      </p:sp>
    </p:spTree>
    <p:extLst>
      <p:ext uri="{BB962C8B-B14F-4D97-AF65-F5344CB8AC3E}">
        <p14:creationId xmlns:p14="http://schemas.microsoft.com/office/powerpoint/2010/main" val="3256162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RMHS names for each region.  </a:t>
            </a:r>
          </a:p>
          <a:p>
            <a:endParaRPr lang="en-US" dirty="0"/>
          </a:p>
          <a:p>
            <a:r>
              <a:rPr lang="en-US" dirty="0"/>
              <a:t>Job Corps has 6 regional offices– Boston ( PR), Philadelphia, Atlanta, Dallas, Chicago, and San Francisco (includes Alaska and Hawaii). Every Regional Office has a regional nurse specialist, (RNS), regional medical specialist (RMS), regional mental health specialist (RMHS), regional trainee employee assistance (TEAP) specialists, regional dental specialists (RDS), and regional disability coordinators (RDCs).  </a:t>
            </a:r>
          </a:p>
          <a:p>
            <a:endParaRPr lang="en-US" dirty="0"/>
          </a:p>
          <a:p>
            <a:r>
              <a:rPr lang="en-US" dirty="0"/>
              <a:t>Your RMHS provides technical assistance to  you and other center health and wellness staff members, conducts monthly teleconferences with the center mental health consultants (CMHCs) in their region, and conducts periodic center assessments for quality and compliance with the Policy and Requirements Handbook (PRH). </a:t>
            </a:r>
          </a:p>
          <a:p>
            <a:endParaRPr lang="en-US" dirty="0"/>
          </a:p>
          <a:p>
            <a:r>
              <a:rPr lang="en-US" dirty="0"/>
              <a:t>***********OPTIONAL*********************</a:t>
            </a:r>
          </a:p>
          <a:p>
            <a:r>
              <a:rPr lang="en-US" dirty="0"/>
              <a:t>If you are not sure of what region you are in or who your regional mental health specialist is, please type your name in the chat box and your center and I’ll follow up to connect you with your RMHS.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05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Job Corps program understands the importance of physical and emotional health in employability, which is why every center has a HW center, which includes four different health programs overseen administratively by the Health and Wellness Director. Regardless of center size, all centers have a full time Health &amp; Wellness Director, or HWD. The HWD will also likely serve as the disability coordinator within wellness, with the Academic manager serving as the disability coordinator within academics. </a:t>
            </a:r>
          </a:p>
          <a:p>
            <a:endParaRPr lang="en-US" dirty="0"/>
          </a:p>
          <a:p>
            <a:r>
              <a:rPr lang="en-US" dirty="0"/>
              <a:t>In addition to a HWD, every center has a primary medical provider – usually this is a Center Physician but it could also be a Nurse Practitioner or a Physician Assistant. There will be at least one nurse (or more) depending on the number of students on center. Some centers, but not all, have a Medical Records Clerk, who often helps with filing and scheduling.</a:t>
            </a:r>
          </a:p>
          <a:p>
            <a:endParaRPr lang="en-US" dirty="0"/>
          </a:p>
          <a:p>
            <a:r>
              <a:rPr lang="en-US" dirty="0"/>
              <a:t>Then there is the Oral Health and Wellness Program consisting of a Center Dentist along with a dental hygienist or dental assistant. </a:t>
            </a:r>
          </a:p>
          <a:p>
            <a:endParaRPr lang="en-US" dirty="0"/>
          </a:p>
          <a:p>
            <a:r>
              <a:rPr lang="en-US" dirty="0"/>
              <a:t>There is the Mental Health and Wellness Program, which is managed by you, the CMHC.</a:t>
            </a:r>
          </a:p>
          <a:p>
            <a:endParaRPr lang="en-US" dirty="0"/>
          </a:p>
          <a:p>
            <a:r>
              <a:rPr lang="en-US" dirty="0"/>
              <a:t>The Trainee Employee Assistance Program provides services for students with substance use concerns. The person who oversees it is called the TEAP specialist (in some places it is called TEE-AP) . At most, but not all centers, the TEAP also runs the Tobacco Use and Prevention Program, or TUPP. </a:t>
            </a:r>
          </a:p>
          <a:p>
            <a:endParaRPr lang="en-US" dirty="0"/>
          </a:p>
          <a:p>
            <a:r>
              <a:rPr lang="en-US" dirty="0"/>
              <a:t>Finally, there are a number of related health programs that are managed by various wellness staff. </a:t>
            </a:r>
          </a:p>
          <a:p>
            <a:endParaRPr lang="en-US" dirty="0"/>
          </a:p>
          <a:p>
            <a:r>
              <a:rPr lang="en-US" dirty="0"/>
              <a:t>Let's now talk about your role and responsibilities as a CMHC</a:t>
            </a:r>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3</a:t>
            </a:fld>
            <a:endParaRPr lang="en-US" dirty="0"/>
          </a:p>
        </p:txBody>
      </p:sp>
    </p:spTree>
    <p:extLst>
      <p:ext uri="{BB962C8B-B14F-4D97-AF65-F5344CB8AC3E}">
        <p14:creationId xmlns:p14="http://schemas.microsoft.com/office/powerpoint/2010/main" val="2954649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CMHC Orientation Part 2 on AFR will be on Tuesday 10/22 at 2 ET</a:t>
            </a:r>
          </a:p>
          <a:p>
            <a:endParaRPr lang="en-US" dirty="0"/>
          </a:p>
          <a:p>
            <a:r>
              <a:rPr lang="en-US" dirty="0"/>
              <a:t>CMHC Orientation Part 3 on MSWR will be on Thursday 11/14 at 2 ET</a:t>
            </a:r>
          </a:p>
          <a:p>
            <a:endParaRPr lang="en-US" dirty="0"/>
          </a:p>
          <a:p>
            <a:r>
              <a:rPr lang="en-US" dirty="0"/>
              <a:t>If you want to review the slides from today’s presentation (or listen to it again!) it should be uploaded to the H&amp;W website within the next week.</a:t>
            </a:r>
          </a:p>
          <a:p>
            <a:endParaRPr lang="en-US" dirty="0"/>
          </a:p>
          <a:p>
            <a:r>
              <a:rPr lang="en-US" dirty="0"/>
              <a:t>Thank you all!</a:t>
            </a:r>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30</a:t>
            </a:fld>
            <a:endParaRPr lang="en-US" dirty="0"/>
          </a:p>
        </p:txBody>
      </p:sp>
    </p:spTree>
    <p:extLst>
      <p:ext uri="{BB962C8B-B14F-4D97-AF65-F5344CB8AC3E}">
        <p14:creationId xmlns:p14="http://schemas.microsoft.com/office/powerpoint/2010/main" val="424589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it's important to note that, depending on the size of your center, you may be the lone CMHC or you may be one of several CMHCs. If you have co-CMHCs you will want to talk and collaborate with each other and sort out the division of the job tasks. [The PRH requires 20 hours/per 100 students of CMHC time, so if your center has an OBS of 200, there should be 40 hours of CMHC time each week.]</a:t>
            </a:r>
          </a:p>
          <a:p>
            <a:r>
              <a:rPr lang="en-US" dirty="0"/>
              <a:t>Let’s now take a closer look at your role as CMHC. Generally, the CMHC responsibilities </a:t>
            </a:r>
            <a:r>
              <a:rPr lang="en-US" baseline="0" dirty="0"/>
              <a:t>can be broken into three (3) major tasks: </a:t>
            </a:r>
          </a:p>
          <a:p>
            <a:pPr marL="171450" indent="-171450">
              <a:buFont typeface="Arial" panose="020B0604020202020204" pitchFamily="34" charset="0"/>
              <a:buChar char="•"/>
            </a:pPr>
            <a:r>
              <a:rPr lang="en-US" baseline="0" dirty="0"/>
              <a:t>Assessment (Clinical)</a:t>
            </a:r>
          </a:p>
          <a:p>
            <a:pPr marL="171450" indent="-171450">
              <a:buFont typeface="Arial" panose="020B0604020202020204" pitchFamily="34" charset="0"/>
              <a:buChar char="•"/>
            </a:pPr>
            <a:r>
              <a:rPr lang="en-US" baseline="0" dirty="0"/>
              <a:t>Treatment (Clinical, Administrative</a:t>
            </a:r>
            <a:r>
              <a:rPr lang="en-US" b="0" baseline="0" dirty="0"/>
              <a:t>) </a:t>
            </a:r>
          </a:p>
          <a:p>
            <a:pPr marL="171450" indent="-171450">
              <a:buFont typeface="Arial" panose="020B0604020202020204" pitchFamily="34" charset="0"/>
              <a:buChar char="•"/>
            </a:pPr>
            <a:r>
              <a:rPr lang="en-US" b="0" baseline="0" dirty="0"/>
              <a:t>Mental Health Promotion and Education (Consultative).</a:t>
            </a:r>
          </a:p>
          <a:p>
            <a:pPr marL="171450" indent="-171450">
              <a:buFont typeface="Arial" panose="020B0604020202020204" pitchFamily="34" charset="0"/>
              <a:buChar char="•"/>
            </a:pPr>
            <a:endParaRPr lang="en-US" b="0" baseline="0" dirty="0"/>
          </a:p>
          <a:p>
            <a:pPr marL="0" indent="0">
              <a:buFontTx/>
              <a:buNone/>
            </a:pPr>
            <a:r>
              <a:rPr lang="en-US" baseline="0" dirty="0"/>
              <a:t>While many CMHCs are familiar with and anticipate working in a clinical– or treatment-- capacity, it is equally important to become familiar with and comfortable working in consultative and administrative roles, as those are important aspects of the CMHC position.  In fact, about half of your time will be spent in non-direct care activities involving consultation, training, and administrative types of tasks. </a:t>
            </a:r>
          </a:p>
          <a:p>
            <a:pPr marL="0" indent="0">
              <a:buFontTx/>
              <a:buNone/>
            </a:pPr>
            <a:endParaRPr lang="en-US" baseline="0" dirty="0"/>
          </a:p>
          <a:p>
            <a:pPr marL="0" indent="0">
              <a:buFontTx/>
              <a:buNone/>
            </a:pPr>
            <a:r>
              <a:rPr lang="en-US" baseline="0" dirty="0"/>
              <a:t>You'll notice a reference at the top of this slide to the PRH or the </a:t>
            </a:r>
            <a:r>
              <a:rPr lang="en-US" u="sng" baseline="0" dirty="0"/>
              <a:t>Policy and Requirements Handbook (https://prh.jobcorps.gov/).</a:t>
            </a:r>
            <a:r>
              <a:rPr lang="en-US" baseline="0" dirty="0"/>
              <a:t> </a:t>
            </a:r>
            <a:r>
              <a:rPr lang="en-US" b="0" baseline="0" dirty="0"/>
              <a:t>The PRH describes all the </a:t>
            </a:r>
            <a:r>
              <a:rPr lang="en-US" dirty="0"/>
              <a:t>required components for the entire Job Corps program, including your role as CMHC. I’ll provide more information about the PRH toward the end of this webinar, but remember, if you ever have trouble finding a resource, like the PRH, you can always ask your HWD, co-CMHC, or RMHS to show you.  </a:t>
            </a:r>
          </a:p>
          <a:p>
            <a:endParaRPr lang="en-US" dirty="0"/>
          </a:p>
          <a:p>
            <a:endParaRPr lang="en-US"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4</a:t>
            </a:fld>
            <a:endParaRPr lang="en-US" dirty="0"/>
          </a:p>
        </p:txBody>
      </p:sp>
    </p:spTree>
    <p:extLst>
      <p:ext uri="{BB962C8B-B14F-4D97-AF65-F5344CB8AC3E}">
        <p14:creationId xmlns:p14="http://schemas.microsoft.com/office/powerpoint/2010/main" val="314135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ASSESSMENT (Clinical function)</a:t>
            </a:r>
          </a:p>
          <a:p>
            <a:endParaRPr lang="en-US" b="1" u="sng" dirty="0">
              <a:solidFill>
                <a:srgbClr val="FF0000"/>
              </a:solidFill>
            </a:endParaRPr>
          </a:p>
          <a:p>
            <a:r>
              <a:rPr lang="en-US" dirty="0">
                <a:solidFill>
                  <a:srgbClr val="FF0000"/>
                </a:solidFill>
              </a:rPr>
              <a:t>So, let’s start with ASSESSMENT and what we consider to be the CMHC assessment-related tasks in Job Corps.  There are four main assessment related tasks.  </a:t>
            </a:r>
          </a:p>
          <a:p>
            <a:pPr marL="228600" indent="-228600">
              <a:buFont typeface="+mj-lt"/>
              <a:buAutoNum type="arabicPeriod"/>
            </a:pPr>
            <a:r>
              <a:rPr lang="en-US" dirty="0">
                <a:solidFill>
                  <a:srgbClr val="FF0000"/>
                </a:solidFill>
              </a:rPr>
              <a:t>The first</a:t>
            </a:r>
            <a:r>
              <a:rPr lang="en-US" b="1" dirty="0">
                <a:solidFill>
                  <a:srgbClr val="FF0000"/>
                </a:solidFill>
              </a:rPr>
              <a:t>, Applicant File Review</a:t>
            </a:r>
            <a:r>
              <a:rPr lang="en-US" dirty="0">
                <a:solidFill>
                  <a:srgbClr val="FF0000"/>
                </a:solidFill>
              </a:rPr>
              <a:t>, refers to your role in </a:t>
            </a:r>
            <a:r>
              <a:rPr lang="en-US" b="0" dirty="0">
                <a:solidFill>
                  <a:srgbClr val="FF0000"/>
                </a:solidFill>
              </a:rPr>
              <a:t>reviewing the files of applicants who have applied to Job Corps and have a history of mental health difficulties.  AFR is the process where you conduct an assessment </a:t>
            </a:r>
            <a:r>
              <a:rPr lang="en-US" dirty="0">
                <a:solidFill>
                  <a:srgbClr val="FF0000"/>
                </a:solidFill>
              </a:rPr>
              <a:t>to determine if there are any safety or health concerns.  This is a detailed process, which will not be covered in todays webinar; but will be covered in depth in Part 2 of the CMHC Orientation Series.  </a:t>
            </a:r>
          </a:p>
          <a:p>
            <a:pPr marL="228600" indent="-228600">
              <a:buFont typeface="+mj-lt"/>
              <a:buAutoNum type="arabicPeriod"/>
            </a:pPr>
            <a:r>
              <a:rPr lang="en-US" dirty="0">
                <a:solidFill>
                  <a:srgbClr val="FF0000"/>
                </a:solidFill>
              </a:rPr>
              <a:t>The second main assessment task is SCREENING all </a:t>
            </a:r>
            <a:r>
              <a:rPr lang="en-US" baseline="0" dirty="0">
                <a:solidFill>
                  <a:srgbClr val="FF0000"/>
                </a:solidFill>
              </a:rPr>
              <a:t>students by reviewing the Social Intake Form (SIF) to determine if they have mental health needs and would benefit from meeting with a CMHC.</a:t>
            </a:r>
          </a:p>
          <a:p>
            <a:pPr marL="228600" indent="-228600">
              <a:buFont typeface="+mj-lt"/>
              <a:buAutoNum type="arabicPeriod"/>
            </a:pPr>
            <a:r>
              <a:rPr lang="en-US" baseline="0" dirty="0">
                <a:solidFill>
                  <a:srgbClr val="FF0000"/>
                </a:solidFill>
              </a:rPr>
              <a:t>If the SIF (or a staff referral) indicates possible mental health difficulties, then you will then likely schedule an appointment to meet with the student and conduct an </a:t>
            </a:r>
            <a:r>
              <a:rPr lang="en-US" b="1" baseline="0" dirty="0">
                <a:solidFill>
                  <a:srgbClr val="FF0000"/>
                </a:solidFill>
              </a:rPr>
              <a:t>intake/more thorough clinical assessment, </a:t>
            </a:r>
            <a:r>
              <a:rPr lang="en-US" b="0" baseline="0" dirty="0">
                <a:solidFill>
                  <a:srgbClr val="FF0000"/>
                </a:solidFill>
              </a:rPr>
              <a:t>which is the third type of assessment task.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baseline="0" dirty="0">
                <a:solidFill>
                  <a:srgbClr val="FF0000"/>
                </a:solidFill>
              </a:rPr>
              <a:t>Finally, the fourth assessment related task </a:t>
            </a:r>
            <a:r>
              <a:rPr lang="en-US" dirty="0"/>
              <a:t>relates to a </a:t>
            </a:r>
            <a:r>
              <a:rPr lang="en-US" b="1" dirty="0"/>
              <a:t>medical separation--</a:t>
            </a:r>
            <a:r>
              <a:rPr lang="en-US" dirty="0"/>
              <a:t> you may assess a student who is experiencing significant mental health difficulties and struggling to fully participate in the program and recommend that they be temporarily separated from the program to obtain more intensive mental health services needed to stabilize their condition. This process is called </a:t>
            </a:r>
            <a:r>
              <a:rPr lang="en-US" b="1" dirty="0"/>
              <a:t>Medical Separation with Reinstatement Rights, or MSWR. </a:t>
            </a:r>
            <a:r>
              <a:rPr lang="en-US" b="0" dirty="0"/>
              <a:t>Like the AFR process, the MSWR process is somewhat complex</a:t>
            </a:r>
            <a:r>
              <a:rPr lang="en-US" b="1" dirty="0"/>
              <a:t> </a:t>
            </a:r>
            <a:r>
              <a:rPr lang="en-US" b="0" dirty="0"/>
              <a:t>and will not be covered today, but in the 3rd webinar of this orientation series. </a:t>
            </a:r>
          </a:p>
          <a:p>
            <a:endParaRPr lang="en-US" b="1" u="sng" dirty="0"/>
          </a:p>
          <a:p>
            <a:r>
              <a:rPr lang="en-US" b="1" u="sng" dirty="0"/>
              <a:t>So, let’s get started by talking more about the important role of the Social Intake Form (SIF). </a:t>
            </a:r>
            <a:endParaRPr lang="en-US"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5</a:t>
            </a:fld>
            <a:endParaRPr lang="en-US" dirty="0"/>
          </a:p>
        </p:txBody>
      </p:sp>
    </p:spTree>
    <p:extLst>
      <p:ext uri="{BB962C8B-B14F-4D97-AF65-F5344CB8AC3E}">
        <p14:creationId xmlns:p14="http://schemas.microsoft.com/office/powerpoint/2010/main" val="128041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ASSESSMENT (Clinical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early identification of students who need mental health support is a priority in Job Corps, one of your first and most important tasks is screening or assessment of all NEW students. Within the first 48 hours of a new student arriving on center, the PRH requires that the Counseling staff interview them and complete the Social Intake Form, or </a:t>
            </a:r>
            <a:r>
              <a:rPr lang="en-US" b="1" dirty="0"/>
              <a:t>SIF. </a:t>
            </a:r>
            <a:r>
              <a:rPr lang="en-US" dirty="0"/>
              <a:t>The SIF must then be reviewed and signed by you within 1 week of the NEW student’s entry into the program if any mental health indicators are marked (Most CMHCs review and sign ALL SIFs). The TEAP specialist is required to sign ALL SIFs, which means that you, the CMHC, and the TEAP specialist must coordinate with counseling to ensure these timelines are met. The timeline is key because it ensures you are rapidly made aware of any pressing mental health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SIF, all students complete a Health Questionnaire (ETA 653) prior to entry and a Health History Form and a Physical Exam once on center.  When students are referred to you or you’re meeting with them based on their SIF responses, It’s important that you review their ETA 653, Physical Examination and Health History forms, which will be filed in the SHR.  It is not uncommon for students to share information on one form, but not on another (or with one staff member and not with another). Again, the point is to identify potential mental health needs to avoid escalating crisis situations. </a:t>
            </a:r>
          </a:p>
          <a:p>
            <a:endParaRPr lang="en-US" b="1" u="sng" dirty="0"/>
          </a:p>
          <a:p>
            <a:endParaRPr lang="en-US" b="1" u="sng" dirty="0"/>
          </a:p>
          <a:p>
            <a:endParaRPr lang="en-US" b="1" u="sng"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6</a:t>
            </a:fld>
            <a:endParaRPr lang="en-US" dirty="0"/>
          </a:p>
        </p:txBody>
      </p:sp>
    </p:spTree>
    <p:extLst>
      <p:ext uri="{BB962C8B-B14F-4D97-AF65-F5344CB8AC3E}">
        <p14:creationId xmlns:p14="http://schemas.microsoft.com/office/powerpoint/2010/main" val="275727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the SIF (social intake form), which starts with basic demographic and social information.  Again, this should be completed by the counselors in an individual session with each new student within 48 hours of them arriving on center.</a:t>
            </a:r>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7</a:t>
            </a:fld>
            <a:endParaRPr lang="en-US" dirty="0"/>
          </a:p>
        </p:txBody>
      </p:sp>
    </p:spTree>
    <p:extLst>
      <p:ext uri="{BB962C8B-B14F-4D97-AF65-F5344CB8AC3E}">
        <p14:creationId xmlns:p14="http://schemas.microsoft.com/office/powerpoint/2010/main" val="91052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SIF has mental</a:t>
            </a:r>
            <a:r>
              <a:rPr lang="en-US" baseline="0" dirty="0"/>
              <a:t> health related questions that you'll want to be familiar with. For instance, this page lists common mental health symptoms, grouped by area. Again, the counselor will ask the student about these symptoms and then check off any reported.</a:t>
            </a:r>
          </a:p>
          <a:p>
            <a:endParaRPr lang="en-US" baseline="0" dirty="0"/>
          </a:p>
          <a:p>
            <a:r>
              <a:rPr lang="en-US" baseline="0" dirty="0"/>
              <a:t>On the right side of the slide, you'll see the last page of the SIF,  which has lines for staff signatures. When you sign the form, you are </a:t>
            </a:r>
            <a:r>
              <a:rPr lang="en-US" b="1" baseline="0" dirty="0"/>
              <a:t>acknowledging</a:t>
            </a:r>
            <a:r>
              <a:rPr lang="en-US" baseline="0" dirty="0"/>
              <a:t> that you have reviewed the information and that, if a student has endorsed symptoms suggesting a need for </a:t>
            </a:r>
            <a:r>
              <a:rPr lang="en-US" b="1" baseline="0" dirty="0"/>
              <a:t>urgent or immediate mental health intervention</a:t>
            </a:r>
            <a:r>
              <a:rPr lang="en-US" baseline="0" dirty="0"/>
              <a:t>, that you will </a:t>
            </a:r>
            <a:r>
              <a:rPr lang="en-US" b="1" baseline="0" dirty="0"/>
              <a:t>prioritize and attend </a:t>
            </a:r>
            <a:r>
              <a:rPr lang="en-US" baseline="0" dirty="0"/>
              <a:t>to that student as the symptoms warrant.</a:t>
            </a:r>
          </a:p>
          <a:p>
            <a:endParaRPr lang="en-US" baseline="0" dirty="0"/>
          </a:p>
          <a:p>
            <a:r>
              <a:rPr lang="en-US" baseline="0" dirty="0"/>
              <a:t>The Referral section, found below the signature lines, should indicate if a student is being referred for mental health, TEAP or other services. Be careful that you don’t rely solely on the referral section to determine if you need to see a student. It is important that you </a:t>
            </a:r>
            <a:r>
              <a:rPr lang="en-US" b="1" baseline="0" dirty="0"/>
              <a:t>carefully review symptoms </a:t>
            </a:r>
            <a:r>
              <a:rPr lang="en-US" baseline="0" dirty="0"/>
              <a:t>and </a:t>
            </a:r>
            <a:r>
              <a:rPr lang="en-US" b="1" baseline="0" dirty="0"/>
              <a:t>use your clinical judgment </a:t>
            </a:r>
            <a:r>
              <a:rPr lang="en-US" baseline="0" dirty="0"/>
              <a:t>about whether to schedule with a student. BOTH you and the counselors can complete the referral section (for instance, perhaps the counselor did not check “referral” but you believe a referral to you is indicated, then YOU can check the box and follow up with the student). </a:t>
            </a:r>
          </a:p>
          <a:p>
            <a:endParaRPr lang="en-US" baseline="0" dirty="0"/>
          </a:p>
          <a:p>
            <a:r>
              <a:rPr lang="en-US" dirty="0"/>
              <a:t>. </a:t>
            </a:r>
          </a:p>
          <a:p>
            <a:endParaRPr lang="en-US" dirty="0"/>
          </a:p>
          <a:p>
            <a:endParaRPr lang="en-US" dirty="0"/>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8</a:t>
            </a:fld>
            <a:endParaRPr lang="en-US" dirty="0"/>
          </a:p>
        </p:txBody>
      </p:sp>
    </p:spTree>
    <p:extLst>
      <p:ext uri="{BB962C8B-B14F-4D97-AF65-F5344CB8AC3E}">
        <p14:creationId xmlns:p14="http://schemas.microsoft.com/office/powerpoint/2010/main" val="229617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 could potentially benefit from mental health support based on the SIF (or based on a staff referral, or self-referral), it is strongly recommended that you complete an intake assessment/diagnostic assessment during your initial visit with the referred student.  Many Job Corps students have significant histories of mental health difficulties and conducting a diagnostic assessment allows you to clearly document their mental health needs and provide recommendations.  An intake is recommended whether you plan to see the student for short-term therapy or occasional drop-in visits. An intake is also important in documenting your awareness of a student's history and your recommended plan, even if the student is currently stable or declines recommended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want to use evidence-based screening tools such as the PHQ-9, GAD-7, or Columbia Suicide Severity Rating Scale (C-SSRS).  These measures are not required, but you may ask students to voluntarily complete them as they can be helpful in identifying current symptoms and their severity. If you use screening tools, make sure they are scored and interpreted in the SHR.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have a recommended mental health intake assessment form on the H&amp;W website, which we strongly urge you to utilize. You can see a screenshot of that form here. If you choose to use your own intake form, make sure your form includes key areas found in a diagnostic intake such as the </a:t>
            </a:r>
            <a:r>
              <a:rPr lang="en-US" b="1" dirty="0"/>
              <a:t>Reason for Referral and current symptoms, Relevant Psychosocial History, </a:t>
            </a:r>
            <a:r>
              <a:rPr lang="en-US" sz="1800" b="1" dirty="0">
                <a:effectLst/>
                <a:latin typeface="Calibri" panose="020F0502020204030204" pitchFamily="34" charset="0"/>
                <a:ea typeface="Times New Roman" panose="02020603050405020304" pitchFamily="18" charset="0"/>
                <a:cs typeface="Arial" panose="020B0604020202020204" pitchFamily="34" charset="0"/>
              </a:rPr>
              <a:t>Mental Health Treatment History, Brief Medical/medication history, and a Mental Status Exam, including a safety assessment. </a:t>
            </a:r>
            <a:endParaRPr lang="en-US" b="1"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58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0C2346-7C16-4332-86DC-2B983F802585}" type="datetimeFigureOut">
              <a:rPr lang="en-US" smtClean="0"/>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74446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C2346-7C16-4332-86DC-2B983F802585}" type="datetimeFigureOut">
              <a:rPr lang="en-US" smtClean="0"/>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81276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C2346-7C16-4332-86DC-2B983F802585}" type="datetimeFigureOut">
              <a:rPr lang="en-US" smtClean="0"/>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94495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C2346-7C16-4332-86DC-2B983F802585}" type="datetimeFigureOut">
              <a:rPr lang="en-US" smtClean="0"/>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7283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C2346-7C16-4332-86DC-2B983F802585}" type="datetimeFigureOut">
              <a:rPr lang="en-US" smtClean="0"/>
              <a:t>10/7/24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27580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0C2346-7C16-4332-86DC-2B983F802585}" type="datetimeFigureOut">
              <a:rPr lang="en-US" smtClean="0"/>
              <a:t>10/7/24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85163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0C2346-7C16-4332-86DC-2B983F802585}" type="datetimeFigureOut">
              <a:rPr lang="en-US" smtClean="0"/>
              <a:t>10/7/24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28269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0C2346-7C16-4332-86DC-2B983F802585}" type="datetimeFigureOut">
              <a:rPr lang="en-US" smtClean="0"/>
              <a:t>10/7/24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248362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C2346-7C16-4332-86DC-2B983F802585}" type="datetimeFigureOut">
              <a:rPr lang="en-US" smtClean="0"/>
              <a:t>10/7/24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415721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0C2346-7C16-4332-86DC-2B983F802585}" type="datetimeFigureOut">
              <a:rPr lang="en-US" smtClean="0"/>
              <a:t>10/7/24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3734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0C2346-7C16-4332-86DC-2B983F802585}" type="datetimeFigureOut">
              <a:rPr lang="en-US" smtClean="0"/>
              <a:t>10/7/24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91042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C2346-7C16-4332-86DC-2B983F802585}" type="datetimeFigureOut">
              <a:rPr lang="en-US" smtClean="0"/>
              <a:t>10/7/24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6A1D-2B63-4ECA-B89A-889D112F7F39}" type="slidenum">
              <a:rPr lang="en-US" smtClean="0"/>
              <a:t>‹#›</a:t>
            </a:fld>
            <a:endParaRPr lang="en-US" dirty="0"/>
          </a:p>
        </p:txBody>
      </p:sp>
    </p:spTree>
    <p:extLst>
      <p:ext uri="{BB962C8B-B14F-4D97-AF65-F5344CB8AC3E}">
        <p14:creationId xmlns:p14="http://schemas.microsoft.com/office/powerpoint/2010/main" val="331737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s://supportservices.jobcorps.gov/health/Documents/MentalHealth/MH_Intake_Assessment_May2023.doc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services.jobcorps.gov/health/Documents/MentalHealth/MH_Progress_Note_Final.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hyperlink" Target="https://supportservices.jobcorps.gov/health/Documents/MentalHealth/MH_Referral_Feedback_Form_June2023.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services.jobcorps.gov/health/Documents/MentalHealth/MH_Case_Management_Form_Final.doc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supportservices.jobcorps.gov/health/Documents/MedicationManagement/Monthly_Medication_Review_Case_Conference_form_February2023.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services.jobcorps.gov/health/Documents/MentalHealth/SOP_MH_emergencies.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hyperlink" Target="https://supportservices.jobcorps.gov/health/Documents/CrisisResponse/Critical_Incident_Crisis_Intervention_Plan.doc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supportservices.jobcorps.gov/health/Documents/MentalHealth/2024_MH_National_Observances.doc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supportservices.jobcorps.gov/health/Documents/MentalHealth/CPP_PresentationPowerPoint_Sept2022.pptx" TargetMode="Externa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s://supportservices.jobcorps.gov/health/Documents/Webinars/2020webinars/JobCorps_Trauma_Informed_Approach_August_2020.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gif"/><Relationship Id="rId4" Type="http://schemas.openxmlformats.org/officeDocument/2006/relationships/hyperlink" Target="https://supportservices.jobcorps.gov/health/Pages/TIA.asp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services.jobcorps.gov/health/Documents/MentalHealth/SOP_MH_emergencies.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upportservices.jobcorps.gov/health/Pages/HCGuidelines.aspx#hc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supportservices.jobcorps.gov/health/Documents/DRGs/CMHC_DRG.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prh.jobcorps.gov/Pages/Home.aspx"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supportservices.jobcorps.gov/Health/Pages/default.aspx"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supportservices.jobcorps.gov/health/Pages/CMHC.aspx" TargetMode="Externa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rh.jobcorps.gov/Student%20Support%20Services/2.3%20Health%20Servi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miproximopaso.org/profile/summary/21-1012.00"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supportservices.jobcorps.gov/Information%20Notices/in_12_31a.docx"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gif"/><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supportservices.jobcorps.gov/health/Documents/MentalHealth/MH_Intake_Assessment_May2023.doc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1047">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le 1"/>
          <p:cNvSpPr>
            <a:spLocks noGrp="1"/>
          </p:cNvSpPr>
          <p:nvPr>
            <p:ph type="ctrTitle"/>
          </p:nvPr>
        </p:nvSpPr>
        <p:spPr>
          <a:xfrm>
            <a:off x="4763933" y="3002792"/>
            <a:ext cx="6766405" cy="2796116"/>
          </a:xfrm>
        </p:spPr>
        <p:txBody>
          <a:bodyPr vert="horz" lIns="91440" tIns="45720" rIns="91440" bIns="45720" rtlCol="0">
            <a:normAutofit/>
          </a:bodyPr>
          <a:lstStyle/>
          <a:p>
            <a:r>
              <a:rPr lang="en-US" sz="3600" b="1" dirty="0">
                <a:solidFill>
                  <a:srgbClr val="FFFFFE"/>
                </a:solidFill>
              </a:rPr>
              <a:t>Center Mental Health Consultant Orientation</a:t>
            </a:r>
            <a:br>
              <a:rPr lang="en-US" sz="3200" b="1" dirty="0">
                <a:solidFill>
                  <a:srgbClr val="FFFFFE"/>
                </a:solidFill>
              </a:rPr>
            </a:br>
            <a:br>
              <a:rPr lang="en-US" sz="3200" b="1" dirty="0">
                <a:solidFill>
                  <a:srgbClr val="FFFFFE"/>
                </a:solidFill>
              </a:rPr>
            </a:br>
            <a:r>
              <a:rPr lang="en-US" sz="3200" b="1" dirty="0">
                <a:solidFill>
                  <a:srgbClr val="FFFFFE"/>
                </a:solidFill>
              </a:rPr>
              <a:t>Part 1- Overview of PRH Requirements</a:t>
            </a:r>
          </a:p>
        </p:txBody>
      </p:sp>
      <p:sp>
        <p:nvSpPr>
          <p:cNvPr id="3" name="Subtitle 2"/>
          <p:cNvSpPr>
            <a:spLocks noGrp="1"/>
          </p:cNvSpPr>
          <p:nvPr>
            <p:ph type="subTitle" idx="1"/>
          </p:nvPr>
        </p:nvSpPr>
        <p:spPr>
          <a:xfrm>
            <a:off x="4763933" y="5088106"/>
            <a:ext cx="6766405" cy="1769894"/>
          </a:xfrm>
        </p:spPr>
        <p:txBody>
          <a:bodyPr vert="horz" lIns="91440" tIns="45720" rIns="91440" bIns="45720" rtlCol="0">
            <a:normAutofit fontScale="92500" lnSpcReduction="20000"/>
          </a:bodyPr>
          <a:lstStyle/>
          <a:p>
            <a:pPr lvl="0" indent="-228600">
              <a:spcBef>
                <a:spcPts val="0"/>
              </a:spcBef>
              <a:buFont typeface="Arial" panose="020B0604020202020204" pitchFamily="34" charset="0"/>
              <a:buChar char="•"/>
            </a:pPr>
            <a:endParaRPr lang="en-US" sz="1400" b="1" i="1" dirty="0">
              <a:solidFill>
                <a:srgbClr val="FFFFFE"/>
              </a:solidFill>
            </a:endParaRPr>
          </a:p>
          <a:p>
            <a:pPr lvl="0">
              <a:spcBef>
                <a:spcPts val="0"/>
              </a:spcBef>
            </a:pPr>
            <a:endParaRPr lang="en-US" sz="1400" b="1" i="1" dirty="0">
              <a:solidFill>
                <a:srgbClr val="FFFFFE"/>
              </a:solidFill>
              <a:latin typeface="+mj-lt"/>
            </a:endParaRPr>
          </a:p>
          <a:p>
            <a:pPr lvl="0">
              <a:spcBef>
                <a:spcPts val="0"/>
              </a:spcBef>
            </a:pPr>
            <a:endParaRPr lang="en-US" sz="1400" b="1" i="1" dirty="0">
              <a:solidFill>
                <a:srgbClr val="FFFFFE"/>
              </a:solidFill>
              <a:latin typeface="+mj-lt"/>
            </a:endParaRPr>
          </a:p>
          <a:p>
            <a:pPr lvl="0">
              <a:spcBef>
                <a:spcPts val="0"/>
              </a:spcBef>
            </a:pPr>
            <a:endParaRPr lang="en-US" sz="3600" b="1" i="1" dirty="0">
              <a:solidFill>
                <a:srgbClr val="FFFFFE"/>
              </a:solidFill>
              <a:latin typeface="+mj-lt"/>
            </a:endParaRPr>
          </a:p>
          <a:p>
            <a:pPr lvl="0">
              <a:spcBef>
                <a:spcPts val="0"/>
              </a:spcBef>
            </a:pPr>
            <a:endParaRPr lang="en-US" sz="3600" b="1" i="1" dirty="0">
              <a:solidFill>
                <a:srgbClr val="FFFFFE"/>
              </a:solidFill>
              <a:latin typeface="+mj-lt"/>
            </a:endParaRPr>
          </a:p>
          <a:p>
            <a:pPr lvl="0">
              <a:spcBef>
                <a:spcPts val="0"/>
              </a:spcBef>
            </a:pPr>
            <a:r>
              <a:rPr lang="en-US" sz="3600" b="1" i="1" dirty="0">
                <a:solidFill>
                  <a:srgbClr val="FFFFFE"/>
                </a:solidFill>
                <a:latin typeface="+mj-lt"/>
              </a:rPr>
              <a:t>Welcome to Job Corps!</a:t>
            </a:r>
          </a:p>
          <a:p>
            <a:pPr lvl="1" indent="-228600">
              <a:spcBef>
                <a:spcPts val="0"/>
              </a:spcBef>
              <a:spcAft>
                <a:spcPts val="800"/>
              </a:spcAft>
              <a:buFont typeface="Arial" panose="020B0604020202020204" pitchFamily="34" charset="0"/>
              <a:buChar char="•"/>
            </a:pPr>
            <a:endParaRPr lang="en-US" sz="1400" b="1" i="1" dirty="0">
              <a:solidFill>
                <a:srgbClr val="FFFFFE"/>
              </a:solidFill>
              <a:latin typeface="+mj-lt"/>
            </a:endParaRPr>
          </a:p>
          <a:p>
            <a:pPr indent="-228600">
              <a:buFont typeface="Arial" panose="020B0604020202020204" pitchFamily="34" charset="0"/>
              <a:buChar char="•"/>
            </a:pPr>
            <a:endParaRPr lang="en-US" sz="1400" dirty="0">
              <a:solidFill>
                <a:srgbClr val="FFFFFE"/>
              </a:solidFill>
            </a:endParaRPr>
          </a:p>
        </p:txBody>
      </p:sp>
      <p:sp>
        <p:nvSpPr>
          <p:cNvPr id="1050" name="Freeform: Shape 1049">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2" name="Freeform: Shape 1051">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4" name="Arc 105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10" descr="Image result for department of labor logo">
            <a:extLst>
              <a:ext uri="{FF2B5EF4-FFF2-40B4-BE49-F238E27FC236}">
                <a16:creationId xmlns:a16="http://schemas.microsoft.com/office/drawing/2014/main" id="{2CFE28F0-EC83-4123-8869-F407C3601A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141" y="1804737"/>
            <a:ext cx="3634784" cy="3079768"/>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Puzzle head">
            <a:extLst>
              <a:ext uri="{FF2B5EF4-FFF2-40B4-BE49-F238E27FC236}">
                <a16:creationId xmlns:a16="http://schemas.microsoft.com/office/drawing/2014/main" id="{24544CF8-C895-4AFE-BE5D-1627F89FC9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5253721" y="318222"/>
            <a:ext cx="1800055" cy="2066755"/>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5" descr="https://access.jobcorps.org/images/3colorLogoBig.bmp">
            <a:extLst>
              <a:ext uri="{FF2B5EF4-FFF2-40B4-BE49-F238E27FC236}">
                <a16:creationId xmlns:a16="http://schemas.microsoft.com/office/drawing/2014/main" id="{7E0A347D-6A16-44B3-8539-CA4D2D66AC20}"/>
              </a:ext>
            </a:extLst>
          </p:cNvPr>
          <p:cNvPicPr>
            <a:picLocks noChangeAspect="1" noChangeArrowheads="1"/>
          </p:cNvPicPr>
          <p:nvPr/>
        </p:nvPicPr>
        <p:blipFill rotWithShape="1">
          <a:blip r:embed="rId5" cstate="print"/>
          <a:srcRect l="1161" r="3396" b="4"/>
          <a:stretch/>
        </p:blipFill>
        <p:spPr bwMode="auto">
          <a:xfrm>
            <a:off x="9507686" y="206675"/>
            <a:ext cx="2435287" cy="2796117"/>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79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056B-E78C-4240-83B5-1F1805E2B741}"/>
              </a:ext>
            </a:extLst>
          </p:cNvPr>
          <p:cNvSpPr>
            <a:spLocks noGrp="1"/>
          </p:cNvSpPr>
          <p:nvPr>
            <p:ph type="title"/>
          </p:nvPr>
        </p:nvSpPr>
        <p:spPr>
          <a:xfrm>
            <a:off x="838200" y="149972"/>
            <a:ext cx="10515600" cy="1325563"/>
          </a:xfrm>
        </p:spPr>
        <p:txBody>
          <a:bodyPr/>
          <a:lstStyle/>
          <a:p>
            <a:pPr algn="ctr"/>
            <a:r>
              <a:rPr lang="en-US" b="1" dirty="0">
                <a:hlinkClick r:id="rId3"/>
              </a:rPr>
              <a:t>Mental Health Intake Assessment Form</a:t>
            </a:r>
            <a:endParaRPr lang="en-US" dirty="0"/>
          </a:p>
        </p:txBody>
      </p:sp>
      <p:pic>
        <p:nvPicPr>
          <p:cNvPr id="5" name="Picture 4">
            <a:extLst>
              <a:ext uri="{FF2B5EF4-FFF2-40B4-BE49-F238E27FC236}">
                <a16:creationId xmlns:a16="http://schemas.microsoft.com/office/drawing/2014/main" id="{A9C0526F-1660-4C0C-B9D4-463E756F9FAF}"/>
              </a:ext>
            </a:extLst>
          </p:cNvPr>
          <p:cNvPicPr>
            <a:picLocks noChangeAspect="1"/>
          </p:cNvPicPr>
          <p:nvPr/>
        </p:nvPicPr>
        <p:blipFill>
          <a:blip r:embed="rId4"/>
          <a:stretch>
            <a:fillRect/>
          </a:stretch>
        </p:blipFill>
        <p:spPr>
          <a:xfrm>
            <a:off x="10676424" y="149972"/>
            <a:ext cx="1024217" cy="1176630"/>
          </a:xfrm>
          <a:prstGeom prst="rect">
            <a:avLst/>
          </a:prstGeom>
        </p:spPr>
      </p:pic>
      <p:pic>
        <p:nvPicPr>
          <p:cNvPr id="12" name="Picture 11">
            <a:extLst>
              <a:ext uri="{FF2B5EF4-FFF2-40B4-BE49-F238E27FC236}">
                <a16:creationId xmlns:a16="http://schemas.microsoft.com/office/drawing/2014/main" id="{2F65D65B-5F97-96BC-2BBF-DD88ED9B887C}"/>
              </a:ext>
            </a:extLst>
          </p:cNvPr>
          <p:cNvPicPr>
            <a:picLocks noChangeAspect="1"/>
          </p:cNvPicPr>
          <p:nvPr/>
        </p:nvPicPr>
        <p:blipFill>
          <a:blip r:embed="rId5"/>
          <a:stretch>
            <a:fillRect/>
          </a:stretch>
        </p:blipFill>
        <p:spPr>
          <a:xfrm>
            <a:off x="154840" y="1254886"/>
            <a:ext cx="5726008" cy="5127405"/>
          </a:xfrm>
          <a:prstGeom prst="rect">
            <a:avLst/>
          </a:prstGeom>
          <a:ln w="19050">
            <a:solidFill>
              <a:srgbClr val="FF0000"/>
            </a:solidFill>
          </a:ln>
        </p:spPr>
      </p:pic>
      <p:pic>
        <p:nvPicPr>
          <p:cNvPr id="15" name="Picture 14">
            <a:extLst>
              <a:ext uri="{FF2B5EF4-FFF2-40B4-BE49-F238E27FC236}">
                <a16:creationId xmlns:a16="http://schemas.microsoft.com/office/drawing/2014/main" id="{D969786F-67DE-8A0F-183F-282496D6ECDB}"/>
              </a:ext>
            </a:extLst>
          </p:cNvPr>
          <p:cNvPicPr>
            <a:picLocks noChangeAspect="1"/>
          </p:cNvPicPr>
          <p:nvPr/>
        </p:nvPicPr>
        <p:blipFill>
          <a:blip r:embed="rId6"/>
          <a:stretch>
            <a:fillRect/>
          </a:stretch>
        </p:blipFill>
        <p:spPr>
          <a:xfrm>
            <a:off x="6023735" y="1834698"/>
            <a:ext cx="6168265" cy="3475473"/>
          </a:xfrm>
          <a:prstGeom prst="rect">
            <a:avLst/>
          </a:prstGeom>
          <a:ln w="19050">
            <a:solidFill>
              <a:srgbClr val="FF0000"/>
            </a:solidFill>
          </a:ln>
        </p:spPr>
      </p:pic>
    </p:spTree>
    <p:extLst>
      <p:ext uri="{BB962C8B-B14F-4D97-AF65-F5344CB8AC3E}">
        <p14:creationId xmlns:p14="http://schemas.microsoft.com/office/powerpoint/2010/main" val="146800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dirty="0"/>
          </a:p>
        </p:txBody>
      </p:sp>
      <p:sp>
        <p:nvSpPr>
          <p:cNvPr id="2" name="Title 1"/>
          <p:cNvSpPr>
            <a:spLocks noGrp="1"/>
          </p:cNvSpPr>
          <p:nvPr>
            <p:ph type="title"/>
          </p:nvPr>
        </p:nvSpPr>
        <p:spPr/>
        <p:txBody>
          <a:bodyPr>
            <a:normAutofit fontScale="90000"/>
          </a:bodyPr>
          <a:lstStyle/>
          <a:p>
            <a:br>
              <a:rPr lang="en-US" dirty="0"/>
            </a:br>
            <a:br>
              <a:rPr lang="en-US" b="1" dirty="0"/>
            </a:br>
            <a:endParaRPr lang="en-US" b="1" dirty="0"/>
          </a:p>
        </p:txBody>
      </p:sp>
      <p:sp>
        <p:nvSpPr>
          <p:cNvPr id="3" name="Content Placeholder 2"/>
          <p:cNvSpPr>
            <a:spLocks noGrp="1"/>
          </p:cNvSpPr>
          <p:nvPr>
            <p:ph idx="1"/>
          </p:nvPr>
        </p:nvSpPr>
        <p:spPr>
          <a:xfrm>
            <a:off x="612482" y="1598548"/>
            <a:ext cx="10515600" cy="4894328"/>
          </a:xfrm>
        </p:spPr>
        <p:txBody>
          <a:bodyPr>
            <a:noAutofit/>
          </a:bodyPr>
          <a:lstStyle/>
          <a:p>
            <a:pPr marL="457200" lvl="1" indent="0">
              <a:buNone/>
            </a:pPr>
            <a:endParaRPr lang="en-US" sz="1400" dirty="0"/>
          </a:p>
          <a:p>
            <a:pPr marL="808038" lvl="2" indent="-347663"/>
            <a:r>
              <a:rPr lang="en-US" sz="2800" b="1" dirty="0"/>
              <a:t>Employee Assistance Program (EAP) Model</a:t>
            </a:r>
          </a:p>
          <a:p>
            <a:pPr marL="1265238" lvl="3" indent="-347663"/>
            <a:r>
              <a:rPr lang="en-US" sz="2600" dirty="0"/>
              <a:t>Short-term therapy with focus on employability</a:t>
            </a:r>
          </a:p>
          <a:p>
            <a:pPr marL="1327150" lvl="4" indent="-461963">
              <a:buFont typeface="Courier New" panose="02070309020205020404" pitchFamily="49" charset="0"/>
              <a:buChar char="o"/>
            </a:pPr>
            <a:r>
              <a:rPr lang="en-US" sz="2800" dirty="0"/>
              <a:t>Use of brief CBT and other Evidence-based Approaches </a:t>
            </a:r>
          </a:p>
          <a:p>
            <a:pPr marL="1371600" lvl="3" indent="0">
              <a:buNone/>
            </a:pPr>
            <a:endParaRPr lang="en-US" sz="1400" dirty="0"/>
          </a:p>
          <a:p>
            <a:pPr marL="922338" lvl="3" indent="-461963"/>
            <a:r>
              <a:rPr lang="en-US" sz="2800" b="1" dirty="0"/>
              <a:t>On/Off Center Referrals and Feedback</a:t>
            </a:r>
          </a:p>
          <a:p>
            <a:pPr marL="1327150" lvl="4" indent="-442913">
              <a:buSzPct val="90000"/>
              <a:buFont typeface="Courier New" panose="02070309020205020404" pitchFamily="49" charset="0"/>
              <a:buChar char="o"/>
            </a:pPr>
            <a:r>
              <a:rPr lang="en-US" sz="2800" dirty="0"/>
              <a:t>Referral to center support programs/groups</a:t>
            </a:r>
          </a:p>
          <a:p>
            <a:pPr marL="1327150" lvl="4" indent="-442913">
              <a:buSzPct val="90000"/>
              <a:buFont typeface="Courier New" panose="02070309020205020404" pitchFamily="49" charset="0"/>
              <a:buChar char="o"/>
            </a:pPr>
            <a:r>
              <a:rPr lang="en-US" sz="2800" dirty="0"/>
              <a:t>Referral to community provider</a:t>
            </a:r>
          </a:p>
          <a:p>
            <a:pPr marL="1673225" lvl="5" indent="-307975"/>
            <a:r>
              <a:rPr lang="en-US" sz="2800" dirty="0"/>
              <a:t>Request for ROI to coordinate care</a:t>
            </a:r>
          </a:p>
          <a:p>
            <a:pPr marL="1673225" lvl="4" indent="-307975"/>
            <a:r>
              <a:rPr lang="en-US" sz="2800" dirty="0"/>
              <a:t>Be familiar with community resources</a:t>
            </a:r>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B3DA8B32-3963-1F48-8AB9-A02AAA6CA64D}"/>
              </a:ext>
            </a:extLst>
          </p:cNvPr>
          <p:cNvSpPr txBox="1">
            <a:spLocks/>
          </p:cNvSpPr>
          <p:nvPr/>
        </p:nvSpPr>
        <p:spPr>
          <a:xfrm>
            <a:off x="990600" y="478615"/>
            <a:ext cx="9556477" cy="1225684"/>
          </a:xfrm>
          <a:prstGeom prst="rect">
            <a:avLst/>
          </a:prstGeom>
          <a:solidFill>
            <a:schemeClr val="accent6">
              <a:lumMod val="40000"/>
              <a:lumOff val="6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Your Role as a CMHC: TREATMENT</a:t>
            </a:r>
          </a:p>
          <a:p>
            <a:pPr algn="ctr"/>
            <a:r>
              <a:rPr lang="en-US" b="1" dirty="0">
                <a:latin typeface="+mn-lt"/>
              </a:rPr>
              <a:t> </a:t>
            </a:r>
            <a:r>
              <a:rPr lang="en-US" sz="3000" dirty="0"/>
              <a:t>[PRH Chapter 2.3, R4 MHWP]</a:t>
            </a:r>
          </a:p>
        </p:txBody>
      </p:sp>
    </p:spTree>
    <p:extLst>
      <p:ext uri="{BB962C8B-B14F-4D97-AF65-F5344CB8AC3E}">
        <p14:creationId xmlns:p14="http://schemas.microsoft.com/office/powerpoint/2010/main" val="1774802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53" y="51930"/>
            <a:ext cx="10515600" cy="1325563"/>
          </a:xfrm>
        </p:spPr>
        <p:txBody>
          <a:bodyPr/>
          <a:lstStyle/>
          <a:p>
            <a:pPr algn="ctr"/>
            <a:r>
              <a:rPr lang="en-US" b="1" dirty="0">
                <a:latin typeface="+mn-lt"/>
                <a:hlinkClick r:id="rId3"/>
              </a:rPr>
              <a:t>Treatment/Progress Note</a:t>
            </a:r>
            <a:endParaRPr lang="en-US" b="1" dirty="0">
              <a:latin typeface="+mn-lt"/>
            </a:endParaRPr>
          </a:p>
        </p:txBody>
      </p:sp>
      <p:pic>
        <p:nvPicPr>
          <p:cNvPr id="6" name="Picture 5"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54B84-44A1-965F-1B43-47CDB3AFA5E0}"/>
              </a:ext>
            </a:extLst>
          </p:cNvPr>
          <p:cNvPicPr>
            <a:picLocks noChangeAspect="1"/>
          </p:cNvPicPr>
          <p:nvPr/>
        </p:nvPicPr>
        <p:blipFill>
          <a:blip r:embed="rId5"/>
          <a:stretch>
            <a:fillRect/>
          </a:stretch>
        </p:blipFill>
        <p:spPr>
          <a:xfrm>
            <a:off x="2723493" y="1090286"/>
            <a:ext cx="6230219" cy="5620534"/>
          </a:xfrm>
          <a:prstGeom prst="rect">
            <a:avLst/>
          </a:prstGeom>
          <a:ln w="19050">
            <a:solidFill>
              <a:srgbClr val="FF0000"/>
            </a:solidFill>
          </a:ln>
        </p:spPr>
      </p:pic>
    </p:spTree>
    <p:extLst>
      <p:ext uri="{BB962C8B-B14F-4D97-AF65-F5344CB8AC3E}">
        <p14:creationId xmlns:p14="http://schemas.microsoft.com/office/powerpoint/2010/main" val="188634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42" y="-38948"/>
            <a:ext cx="10515600" cy="1325563"/>
          </a:xfrm>
        </p:spPr>
        <p:txBody>
          <a:bodyPr/>
          <a:lstStyle/>
          <a:p>
            <a:pPr algn="ctr"/>
            <a:r>
              <a:rPr lang="en-US" b="1" dirty="0">
                <a:latin typeface="+mn-lt"/>
                <a:hlinkClick r:id="rId3"/>
              </a:rPr>
              <a:t>On Center Referral and Feedback Form</a:t>
            </a:r>
            <a:endParaRPr lang="en-US" b="1" dirty="0">
              <a:latin typeface="+mn-lt"/>
            </a:endParaRPr>
          </a:p>
        </p:txBody>
      </p:sp>
      <p:pic>
        <p:nvPicPr>
          <p:cNvPr id="6" name="Picture 5"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10772795" y="353336"/>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8E76D98-CCA3-B8F5-E9E9-239A6972194F}"/>
              </a:ext>
            </a:extLst>
          </p:cNvPr>
          <p:cNvPicPr>
            <a:picLocks noChangeAspect="1"/>
          </p:cNvPicPr>
          <p:nvPr/>
        </p:nvPicPr>
        <p:blipFill>
          <a:blip r:embed="rId5"/>
          <a:stretch>
            <a:fillRect/>
          </a:stretch>
        </p:blipFill>
        <p:spPr>
          <a:xfrm>
            <a:off x="2213433" y="890256"/>
            <a:ext cx="7542422" cy="5758194"/>
          </a:xfrm>
          <a:prstGeom prst="rect">
            <a:avLst/>
          </a:prstGeom>
          <a:ln w="19050">
            <a:solidFill>
              <a:srgbClr val="FF0000"/>
            </a:solidFill>
          </a:ln>
        </p:spPr>
      </p:pic>
    </p:spTree>
    <p:extLst>
      <p:ext uri="{BB962C8B-B14F-4D97-AF65-F5344CB8AC3E}">
        <p14:creationId xmlns:p14="http://schemas.microsoft.com/office/powerpoint/2010/main" val="92686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88" y="0"/>
            <a:ext cx="10515600" cy="1325563"/>
          </a:xfrm>
        </p:spPr>
        <p:txBody>
          <a:bodyPr/>
          <a:lstStyle/>
          <a:p>
            <a:pPr algn="ctr"/>
            <a:r>
              <a:rPr lang="en-US" b="1" dirty="0">
                <a:latin typeface="+mn-lt"/>
              </a:rPr>
              <a:t>Return: Referral and Feedback Form</a:t>
            </a:r>
          </a:p>
        </p:txBody>
      </p:sp>
      <p:pic>
        <p:nvPicPr>
          <p:cNvPr id="7" name="Picture 6"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F7BF33-89F1-B30B-A142-0C03524AF198}"/>
              </a:ext>
            </a:extLst>
          </p:cNvPr>
          <p:cNvPicPr>
            <a:picLocks noChangeAspect="1"/>
          </p:cNvPicPr>
          <p:nvPr/>
        </p:nvPicPr>
        <p:blipFill>
          <a:blip r:embed="rId4"/>
          <a:stretch>
            <a:fillRect/>
          </a:stretch>
        </p:blipFill>
        <p:spPr>
          <a:xfrm>
            <a:off x="1775081" y="1230313"/>
            <a:ext cx="8641837" cy="5532390"/>
          </a:xfrm>
          <a:prstGeom prst="rect">
            <a:avLst/>
          </a:prstGeom>
          <a:ln w="19050">
            <a:solidFill>
              <a:srgbClr val="FF0000"/>
            </a:solidFill>
          </a:ln>
        </p:spPr>
      </p:pic>
    </p:spTree>
    <p:extLst>
      <p:ext uri="{BB962C8B-B14F-4D97-AF65-F5344CB8AC3E}">
        <p14:creationId xmlns:p14="http://schemas.microsoft.com/office/powerpoint/2010/main" val="253514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88" y="0"/>
            <a:ext cx="10515600" cy="1325563"/>
          </a:xfrm>
        </p:spPr>
        <p:txBody>
          <a:bodyPr/>
          <a:lstStyle/>
          <a:p>
            <a:pPr algn="ctr"/>
            <a:r>
              <a:rPr lang="en-US" b="1" dirty="0">
                <a:latin typeface="+mn-lt"/>
              </a:rPr>
              <a:t>Return: Referral and Feedback Form</a:t>
            </a:r>
          </a:p>
        </p:txBody>
      </p:sp>
      <p:pic>
        <p:nvPicPr>
          <p:cNvPr id="7" name="Picture 6"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48E8314-6935-60D0-C14F-36F5E6AFD104}"/>
              </a:ext>
            </a:extLst>
          </p:cNvPr>
          <p:cNvPicPr>
            <a:picLocks noChangeAspect="1"/>
          </p:cNvPicPr>
          <p:nvPr/>
        </p:nvPicPr>
        <p:blipFill>
          <a:blip r:embed="rId4"/>
          <a:stretch>
            <a:fillRect/>
          </a:stretch>
        </p:blipFill>
        <p:spPr>
          <a:xfrm>
            <a:off x="2748320" y="1003211"/>
            <a:ext cx="6548080" cy="5664289"/>
          </a:xfrm>
          <a:prstGeom prst="rect">
            <a:avLst/>
          </a:prstGeom>
          <a:ln w="19050">
            <a:solidFill>
              <a:srgbClr val="FF0000"/>
            </a:solidFill>
          </a:ln>
        </p:spPr>
      </p:pic>
    </p:spTree>
    <p:extLst>
      <p:ext uri="{BB962C8B-B14F-4D97-AF65-F5344CB8AC3E}">
        <p14:creationId xmlns:p14="http://schemas.microsoft.com/office/powerpoint/2010/main" val="417276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0E225042-6DB2-2740-8C35-0472B2DC788E}"/>
              </a:ext>
            </a:extLst>
          </p:cNvPr>
          <p:cNvSpPr txBox="1">
            <a:spLocks/>
          </p:cNvSpPr>
          <p:nvPr/>
        </p:nvSpPr>
        <p:spPr>
          <a:xfrm>
            <a:off x="1120099" y="408214"/>
            <a:ext cx="7474172" cy="132556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t>Your Role as a CMHC: TREATMENT</a:t>
            </a:r>
          </a:p>
          <a:p>
            <a:pPr algn="ctr">
              <a:spcAft>
                <a:spcPts val="600"/>
              </a:spcAft>
            </a:pPr>
            <a:r>
              <a:rPr lang="en-US" sz="2800" dirty="0"/>
              <a:t>[PRH Chapter 2.3, R4 MHWP]</a:t>
            </a:r>
          </a:p>
        </p:txBody>
      </p:sp>
      <p:sp>
        <p:nvSpPr>
          <p:cNvPr id="3" name="Content Placeholder 2"/>
          <p:cNvSpPr>
            <a:spLocks noGrp="1"/>
          </p:cNvSpPr>
          <p:nvPr>
            <p:ph idx="1"/>
          </p:nvPr>
        </p:nvSpPr>
        <p:spPr>
          <a:xfrm>
            <a:off x="489858" y="1733777"/>
            <a:ext cx="8425542" cy="4716009"/>
          </a:xfrm>
        </p:spPr>
        <p:txBody>
          <a:bodyPr vert="horz" lIns="91440" tIns="45720" rIns="91440" bIns="45720" rtlCol="0" anchor="ctr">
            <a:normAutofit fontScale="92500" lnSpcReduction="20000"/>
          </a:bodyPr>
          <a:lstStyle/>
          <a:p>
            <a:pPr marL="0">
              <a:spcBef>
                <a:spcPts val="0"/>
              </a:spcBef>
            </a:pPr>
            <a:endParaRPr lang="en-US" sz="1500" b="1" dirty="0"/>
          </a:p>
          <a:p>
            <a:pPr marL="11113" lvl="1"/>
            <a:r>
              <a:rPr lang="en-US" sz="2800" b="1" dirty="0"/>
              <a:t>Collaboration with TEAP </a:t>
            </a:r>
          </a:p>
          <a:p>
            <a:pPr marL="354013" lvl="1"/>
            <a:r>
              <a:rPr lang="en-US" sz="2800" dirty="0"/>
              <a:t>Students with co-occurring mental health and substance use conditions</a:t>
            </a:r>
          </a:p>
          <a:p>
            <a:pPr marL="57150" lvl="2"/>
            <a:endParaRPr lang="en-US" sz="2800" dirty="0"/>
          </a:p>
          <a:p>
            <a:pPr marL="0" lvl="0"/>
            <a:r>
              <a:rPr lang="en-US" b="1" dirty="0"/>
              <a:t>Collaboration with Counseling Staff</a:t>
            </a:r>
          </a:p>
          <a:p>
            <a:pPr marL="441325" lvl="1"/>
            <a:r>
              <a:rPr lang="en-US" sz="2800" dirty="0"/>
              <a:t>Case Management/Case Conference</a:t>
            </a:r>
          </a:p>
          <a:p>
            <a:pPr marL="898525" lvl="3"/>
            <a:r>
              <a:rPr lang="en-US" sz="2800" dirty="0"/>
              <a:t>Often includes TEAP specialist</a:t>
            </a:r>
          </a:p>
          <a:p>
            <a:pPr marL="441325" lvl="1"/>
            <a:r>
              <a:rPr lang="en-US" sz="2800" dirty="0"/>
              <a:t>Psychoeducational groups</a:t>
            </a:r>
          </a:p>
          <a:p>
            <a:pPr marL="898525" lvl="3"/>
            <a:r>
              <a:rPr lang="en-US" sz="2800" dirty="0"/>
              <a:t>CMHC provides clinical input to groups and lead groups by counselors</a:t>
            </a:r>
          </a:p>
          <a:p>
            <a:pPr marL="441325" lvl="1"/>
            <a:r>
              <a:rPr lang="en-US" sz="2800" dirty="0"/>
              <a:t>Crisis Management (counselors)</a:t>
            </a:r>
          </a:p>
          <a:p>
            <a:pPr marL="441325" lvl="1"/>
            <a:r>
              <a:rPr lang="en-US" sz="2800" dirty="0"/>
              <a:t>Crisis Intervention (CMHC, licensed clinical provider)</a:t>
            </a:r>
          </a:p>
          <a:p>
            <a:pPr marL="457200" lvl="1">
              <a:spcBef>
                <a:spcPts val="0"/>
              </a:spcBef>
            </a:pPr>
            <a:endParaRPr lang="en-US" sz="1500" dirty="0"/>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1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8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 b="12641"/>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2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42" y="303691"/>
            <a:ext cx="12025424" cy="1325563"/>
          </a:xfrm>
        </p:spPr>
        <p:txBody>
          <a:bodyPr>
            <a:normAutofit fontScale="90000"/>
          </a:bodyPr>
          <a:lstStyle/>
          <a:p>
            <a:pPr algn="ctr"/>
            <a:br>
              <a:rPr lang="en-US" dirty="0"/>
            </a:br>
            <a:br>
              <a:rPr lang="en-US" b="1" dirty="0">
                <a:latin typeface="+mn-lt"/>
              </a:rPr>
            </a:br>
            <a:r>
              <a:rPr lang="en-US" b="1" dirty="0">
                <a:latin typeface="+mn-lt"/>
                <a:hlinkClick r:id="rId3"/>
              </a:rPr>
              <a:t>Collaboration with Counseling Staff </a:t>
            </a:r>
            <a:br>
              <a:rPr lang="en-US" dirty="0"/>
            </a:br>
            <a:r>
              <a:rPr lang="en-US" sz="3100" dirty="0"/>
              <a:t>[PRH Chapter 2.3, R4, d(4)] Case Management/Case Conference</a:t>
            </a:r>
            <a:br>
              <a:rPr lang="en-US" dirty="0"/>
            </a:br>
            <a:br>
              <a:rPr lang="en-US" dirty="0"/>
            </a:br>
            <a:br>
              <a:rPr lang="en-US" dirty="0"/>
            </a:br>
            <a:endParaRPr lang="en-US" dirty="0"/>
          </a:p>
        </p:txBody>
      </p:sp>
      <p:pic>
        <p:nvPicPr>
          <p:cNvPr id="5" name="Picture 4"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10841906" y="298928"/>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0843F1-8071-8BF0-F744-027C9FB6A3CF}"/>
              </a:ext>
            </a:extLst>
          </p:cNvPr>
          <p:cNvPicPr>
            <a:picLocks noChangeAspect="1"/>
          </p:cNvPicPr>
          <p:nvPr/>
        </p:nvPicPr>
        <p:blipFill>
          <a:blip r:embed="rId5"/>
          <a:stretch>
            <a:fillRect/>
          </a:stretch>
        </p:blipFill>
        <p:spPr>
          <a:xfrm>
            <a:off x="2931979" y="1221060"/>
            <a:ext cx="6328041" cy="5377436"/>
          </a:xfrm>
          <a:prstGeom prst="rect">
            <a:avLst/>
          </a:prstGeom>
          <a:ln w="19050">
            <a:solidFill>
              <a:srgbClr val="FF0000"/>
            </a:solidFill>
          </a:ln>
        </p:spPr>
      </p:pic>
    </p:spTree>
    <p:extLst>
      <p:ext uri="{BB962C8B-B14F-4D97-AF65-F5344CB8AC3E}">
        <p14:creationId xmlns:p14="http://schemas.microsoft.com/office/powerpoint/2010/main" val="25322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36" y="1264682"/>
            <a:ext cx="9834039" cy="5143062"/>
          </a:xfrm>
        </p:spPr>
        <p:txBody>
          <a:bodyPr>
            <a:normAutofit/>
          </a:bodyPr>
          <a:lstStyle/>
          <a:p>
            <a:pPr marL="457200" lvl="1" indent="0">
              <a:buNone/>
            </a:pPr>
            <a:endParaRPr lang="en-US" sz="1900" dirty="0"/>
          </a:p>
          <a:p>
            <a:pPr marL="1384300" lvl="4" indent="0">
              <a:lnSpc>
                <a:spcPct val="100000"/>
              </a:lnSpc>
              <a:spcBef>
                <a:spcPts val="400"/>
              </a:spcBef>
              <a:buNone/>
            </a:pPr>
            <a:r>
              <a:rPr lang="en-US" sz="2400" dirty="0"/>
              <a:t> </a:t>
            </a:r>
            <a:endParaRPr lang="en-US" sz="1000" dirty="0"/>
          </a:p>
        </p:txBody>
      </p:sp>
      <p:sp>
        <p:nvSpPr>
          <p:cNvPr id="1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US" dirty="0"/>
          </a:p>
        </p:txBody>
      </p:sp>
      <p:sp>
        <p:nvSpPr>
          <p:cNvPr id="1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dirty="0"/>
          </a:p>
        </p:txBody>
      </p:sp>
      <p:pic>
        <p:nvPicPr>
          <p:cNvPr id="7" name="Picture 6"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56529" y="5475557"/>
            <a:ext cx="856715" cy="98364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54ADFABF-C66D-644F-96A9-C7F2E2E5F036}"/>
              </a:ext>
            </a:extLst>
          </p:cNvPr>
          <p:cNvSpPr txBox="1">
            <a:spLocks/>
          </p:cNvSpPr>
          <p:nvPr/>
        </p:nvSpPr>
        <p:spPr>
          <a:xfrm>
            <a:off x="4044340" y="149604"/>
            <a:ext cx="6506182" cy="1325563"/>
          </a:xfrm>
          <a:prstGeom prst="rect">
            <a:avLst/>
          </a:prstGeom>
          <a:solidFill>
            <a:schemeClr val="accent6">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Your Role as a CMHC: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TREATMENT</a:t>
            </a:r>
            <a:b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[PRH Chapter 2.3, R4 MHWP]</a:t>
            </a:r>
          </a:p>
        </p:txBody>
      </p:sp>
      <p:sp>
        <p:nvSpPr>
          <p:cNvPr id="8" name="TextBox 7">
            <a:extLst>
              <a:ext uri="{FF2B5EF4-FFF2-40B4-BE49-F238E27FC236}">
                <a16:creationId xmlns:a16="http://schemas.microsoft.com/office/drawing/2014/main" id="{C3CEA490-886A-D991-57F3-4E2FE08C90A0}"/>
              </a:ext>
            </a:extLst>
          </p:cNvPr>
          <p:cNvSpPr txBox="1"/>
          <p:nvPr/>
        </p:nvSpPr>
        <p:spPr>
          <a:xfrm>
            <a:off x="1207625" y="1568785"/>
            <a:ext cx="741206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Collaboration with CP, HWC staff on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Psychotropic Medication Monitoring</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Content Placeholder 3">
            <a:extLst>
              <a:ext uri="{FF2B5EF4-FFF2-40B4-BE49-F238E27FC236}">
                <a16:creationId xmlns:a16="http://schemas.microsoft.com/office/drawing/2014/main" id="{1A0729A7-2ACD-9174-5AE9-6C0A86B35E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130" y="2498847"/>
            <a:ext cx="4774093" cy="3593544"/>
          </a:xfrm>
          <a:prstGeom prst="rect">
            <a:avLst/>
          </a:prstGeom>
          <a:ln>
            <a:solidFill>
              <a:srgbClr val="FF0000"/>
            </a:solidFill>
          </a:ln>
        </p:spPr>
      </p:pic>
    </p:spTree>
    <p:extLst>
      <p:ext uri="{BB962C8B-B14F-4D97-AF65-F5344CB8AC3E}">
        <p14:creationId xmlns:p14="http://schemas.microsoft.com/office/powerpoint/2010/main" val="257166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36" y="1264682"/>
            <a:ext cx="9834039" cy="5143062"/>
          </a:xfrm>
        </p:spPr>
        <p:txBody>
          <a:bodyPr>
            <a:normAutofit fontScale="92500" lnSpcReduction="10000"/>
          </a:bodyPr>
          <a:lstStyle/>
          <a:p>
            <a:pPr marL="457200" lvl="1" indent="0">
              <a:buNone/>
            </a:pPr>
            <a:endParaRPr lang="en-US" sz="1900" dirty="0"/>
          </a:p>
          <a:p>
            <a:pPr marL="457200" lvl="1" indent="0">
              <a:buNone/>
            </a:pPr>
            <a:r>
              <a:rPr lang="en-US" sz="2800" b="1" dirty="0"/>
              <a:t>Crisis Intervention </a:t>
            </a:r>
          </a:p>
          <a:p>
            <a:pPr marL="519112" lvl="2" indent="0">
              <a:lnSpc>
                <a:spcPct val="100000"/>
              </a:lnSpc>
              <a:spcBef>
                <a:spcPts val="400"/>
              </a:spcBef>
              <a:buNone/>
            </a:pPr>
            <a:r>
              <a:rPr lang="en-US" sz="2400" b="1" dirty="0"/>
              <a:t>	Have a plan, consult with CD and HWD</a:t>
            </a:r>
          </a:p>
          <a:p>
            <a:pPr marL="1319212" lvl="3" indent="-342900">
              <a:lnSpc>
                <a:spcPct val="100000"/>
              </a:lnSpc>
              <a:spcBef>
                <a:spcPts val="400"/>
              </a:spcBef>
              <a:buFont typeface="Courier New" panose="02070309020205020404" pitchFamily="49" charset="0"/>
              <a:buChar char="o"/>
            </a:pPr>
            <a:r>
              <a:rPr lang="en-US" sz="2200" dirty="0"/>
              <a:t>After Hours Mental Health Emergency: Strongly recommend developing a center specific </a:t>
            </a:r>
            <a:r>
              <a:rPr lang="en-US" sz="2200" dirty="0">
                <a:hlinkClick r:id="rId3"/>
              </a:rPr>
              <a:t>SOP for Mental Health Emergencies</a:t>
            </a:r>
            <a:endParaRPr lang="en-US" sz="2200" dirty="0"/>
          </a:p>
          <a:p>
            <a:pPr marL="1776412" lvl="4" indent="-342900">
              <a:lnSpc>
                <a:spcPct val="100000"/>
              </a:lnSpc>
              <a:spcBef>
                <a:spcPts val="400"/>
              </a:spcBef>
              <a:buFont typeface="Courier New" panose="02070309020205020404" pitchFamily="49" charset="0"/>
              <a:buChar char="o"/>
            </a:pPr>
            <a:r>
              <a:rPr lang="en-US" sz="2200" dirty="0"/>
              <a:t>Will you take on-call coverage? What does your contract indicate?</a:t>
            </a:r>
          </a:p>
          <a:p>
            <a:pPr marL="1319212" lvl="3" indent="-342900">
              <a:lnSpc>
                <a:spcPct val="100000"/>
              </a:lnSpc>
              <a:spcBef>
                <a:spcPts val="400"/>
              </a:spcBef>
              <a:buFont typeface="Courier New" panose="02070309020205020404" pitchFamily="49" charset="0"/>
              <a:buChar char="o"/>
            </a:pPr>
            <a:endParaRPr lang="en-US" sz="2200" dirty="0"/>
          </a:p>
          <a:p>
            <a:pPr marL="1319212" lvl="3" indent="-342900">
              <a:lnSpc>
                <a:spcPct val="100000"/>
              </a:lnSpc>
              <a:spcBef>
                <a:spcPts val="400"/>
              </a:spcBef>
              <a:buFont typeface="Courier New" panose="02070309020205020404" pitchFamily="49" charset="0"/>
              <a:buChar char="o"/>
            </a:pPr>
            <a:r>
              <a:rPr lang="en-US" sz="2200" dirty="0"/>
              <a:t>Supporting Students/Staff AFTER a crisis has occurred, </a:t>
            </a:r>
            <a:r>
              <a:rPr lang="en-US" sz="2000" dirty="0">
                <a:solidFill>
                  <a:srgbClr val="0563C1"/>
                </a:solidFill>
                <a:hlinkClick r:id="rId4">
                  <a:extLst>
                    <a:ext uri="{A12FA001-AC4F-418D-AE19-62706E023703}">
                      <ahyp:hlinkClr xmlns:ahyp="http://schemas.microsoft.com/office/drawing/2018/hyperlinkcolor" val="tx"/>
                    </a:ext>
                  </a:extLst>
                </a:hlinkClick>
              </a:rPr>
              <a:t>Critical Incident Crisis Intervention Plan </a:t>
            </a:r>
            <a:r>
              <a:rPr lang="en-US" sz="2000" dirty="0"/>
              <a:t>on H&amp;W Support Website</a:t>
            </a:r>
          </a:p>
          <a:p>
            <a:pPr marL="519112" lvl="2" indent="0">
              <a:lnSpc>
                <a:spcPct val="100000"/>
              </a:lnSpc>
              <a:spcBef>
                <a:spcPts val="400"/>
              </a:spcBef>
              <a:buNone/>
            </a:pPr>
            <a:endParaRPr lang="en-US" sz="2400" b="1" dirty="0"/>
          </a:p>
          <a:p>
            <a:pPr marL="519112" lvl="2" indent="0">
              <a:lnSpc>
                <a:spcPct val="100000"/>
              </a:lnSpc>
              <a:spcBef>
                <a:spcPts val="400"/>
              </a:spcBef>
              <a:buNone/>
            </a:pPr>
            <a:r>
              <a:rPr lang="en-US" sz="2400" b="1" dirty="0"/>
              <a:t>	Know your community resources</a:t>
            </a:r>
          </a:p>
          <a:p>
            <a:pPr marL="1319212" lvl="3" indent="-342900">
              <a:lnSpc>
                <a:spcPct val="100000"/>
              </a:lnSpc>
              <a:spcBef>
                <a:spcPts val="400"/>
              </a:spcBef>
              <a:buFont typeface="Courier New" panose="02070309020205020404" pitchFamily="49" charset="0"/>
              <a:buChar char="o"/>
            </a:pPr>
            <a:r>
              <a:rPr lang="en-US" sz="2200" dirty="0"/>
              <a:t>Crisis Center, Mobile Crisis Response Team, sexual assault services, domestic violence, day/partial day treatment programs, homeless STs, substance use treatment</a:t>
            </a:r>
          </a:p>
          <a:p>
            <a:pPr marL="1384300" lvl="4" indent="0">
              <a:lnSpc>
                <a:spcPct val="100000"/>
              </a:lnSpc>
              <a:spcBef>
                <a:spcPts val="400"/>
              </a:spcBef>
              <a:buNone/>
            </a:pPr>
            <a:r>
              <a:rPr lang="en-US" sz="2400" dirty="0"/>
              <a:t> </a:t>
            </a:r>
            <a:endParaRPr lang="en-US" sz="1000" dirty="0"/>
          </a:p>
        </p:txBody>
      </p:sp>
      <p:sp>
        <p:nvSpPr>
          <p:cNvPr id="1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US" dirty="0"/>
          </a:p>
        </p:txBody>
      </p:sp>
      <p:sp>
        <p:nvSpPr>
          <p:cNvPr id="1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dirty="0"/>
          </a:p>
        </p:txBody>
      </p:sp>
      <p:pic>
        <p:nvPicPr>
          <p:cNvPr id="7" name="Picture 6"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61" b="-1"/>
          <a:stretch/>
        </p:blipFill>
        <p:spPr bwMode="auto">
          <a:xfrm>
            <a:off x="1056529" y="5475557"/>
            <a:ext cx="856715" cy="98364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54ADFABF-C66D-644F-96A9-C7F2E2E5F036}"/>
              </a:ext>
            </a:extLst>
          </p:cNvPr>
          <p:cNvSpPr txBox="1">
            <a:spLocks/>
          </p:cNvSpPr>
          <p:nvPr/>
        </p:nvSpPr>
        <p:spPr>
          <a:xfrm>
            <a:off x="4572000" y="450257"/>
            <a:ext cx="6506182" cy="1325563"/>
          </a:xfrm>
          <a:prstGeom prst="rect">
            <a:avLst/>
          </a:prstGeom>
          <a:solidFill>
            <a:schemeClr val="accent6">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a:latin typeface="+mn-lt"/>
              </a:rPr>
              <a:t>Your Role as a CMHC: </a:t>
            </a:r>
          </a:p>
          <a:p>
            <a:pPr algn="r"/>
            <a:r>
              <a:rPr lang="en-US" b="1" dirty="0">
                <a:latin typeface="+mn-lt"/>
              </a:rPr>
              <a:t>TREATMENT</a:t>
            </a:r>
            <a:br>
              <a:rPr lang="en-US" b="1" dirty="0"/>
            </a:br>
            <a:r>
              <a:rPr lang="en-US" sz="3000" dirty="0"/>
              <a:t>[PRH Chapter 2.3, R4 MHWP]</a:t>
            </a:r>
          </a:p>
        </p:txBody>
      </p:sp>
    </p:spTree>
    <p:extLst>
      <p:ext uri="{BB962C8B-B14F-4D97-AF65-F5344CB8AC3E}">
        <p14:creationId xmlns:p14="http://schemas.microsoft.com/office/powerpoint/2010/main" val="145216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A5D6D04-32E9-4AF7-BB82-DB2D0C0B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BD5BB1EC-C99A-474B-8874-52B41096D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3787" y="458856"/>
            <a:ext cx="7778213" cy="5907457"/>
          </a:xfrm>
          <a:custGeom>
            <a:avLst/>
            <a:gdLst>
              <a:gd name="connsiteX0" fmla="*/ 3727582 w 7778213"/>
              <a:gd name="connsiteY0" fmla="*/ 0 h 5905781"/>
              <a:gd name="connsiteX1" fmla="*/ 7778213 w 7778213"/>
              <a:gd name="connsiteY1" fmla="*/ 0 h 5905781"/>
              <a:gd name="connsiteX2" fmla="*/ 7778213 w 7778213"/>
              <a:gd name="connsiteY2" fmla="*/ 5905761 h 5905781"/>
              <a:gd name="connsiteX3" fmla="*/ 7485321 w 7778213"/>
              <a:gd name="connsiteY3" fmla="*/ 5905761 h 5905781"/>
              <a:gd name="connsiteX4" fmla="*/ 7485321 w 7778213"/>
              <a:gd name="connsiteY4" fmla="*/ 5905762 h 5905781"/>
              <a:gd name="connsiteX5" fmla="*/ 4228895 w 7778213"/>
              <a:gd name="connsiteY5" fmla="*/ 5905762 h 5905781"/>
              <a:gd name="connsiteX6" fmla="*/ 4228895 w 7778213"/>
              <a:gd name="connsiteY6" fmla="*/ 5905780 h 5905781"/>
              <a:gd name="connsiteX7" fmla="*/ 3936003 w 7778213"/>
              <a:gd name="connsiteY7" fmla="*/ 5905780 h 5905781"/>
              <a:gd name="connsiteX8" fmla="*/ 3936003 w 7778213"/>
              <a:gd name="connsiteY8" fmla="*/ 5905781 h 5905781"/>
              <a:gd name="connsiteX9" fmla="*/ 0 w 7778213"/>
              <a:gd name="connsiteY9" fmla="*/ 5905781 h 5905781"/>
              <a:gd name="connsiteX10" fmla="*/ 2796838 w 7778213"/>
              <a:gd name="connsiteY10" fmla="*/ 20 h 5905781"/>
              <a:gd name="connsiteX11" fmla="*/ 3089730 w 7778213"/>
              <a:gd name="connsiteY11" fmla="*/ 20 h 5905781"/>
              <a:gd name="connsiteX12" fmla="*/ 3089730 w 7778213"/>
              <a:gd name="connsiteY12" fmla="*/ 19 h 5905781"/>
              <a:gd name="connsiteX13" fmla="*/ 3434690 w 7778213"/>
              <a:gd name="connsiteY13" fmla="*/ 19 h 5905781"/>
              <a:gd name="connsiteX14" fmla="*/ 3434690 w 7778213"/>
              <a:gd name="connsiteY14" fmla="*/ 1 h 5905781"/>
              <a:gd name="connsiteX15" fmla="*/ 3727582 w 7778213"/>
              <a:gd name="connsiteY15" fmla="*/ 1 h 59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78213" h="5905781">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9C16096C-9FFA-410C-B7AC-DF791DCF1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8858"/>
            <a:ext cx="6769978" cy="5907437"/>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628B6F98-853B-47FD-824E-25D7EF795028}"/>
              </a:ext>
            </a:extLst>
          </p:cNvPr>
          <p:cNvSpPr>
            <a:spLocks noGrp="1"/>
          </p:cNvSpPr>
          <p:nvPr>
            <p:ph type="title"/>
          </p:nvPr>
        </p:nvSpPr>
        <p:spPr>
          <a:xfrm>
            <a:off x="838200" y="914400"/>
            <a:ext cx="4279392" cy="1097280"/>
          </a:xfrm>
        </p:spPr>
        <p:txBody>
          <a:bodyPr>
            <a:normAutofit fontScale="90000"/>
          </a:bodyPr>
          <a:lstStyle/>
          <a:p>
            <a:r>
              <a:rPr lang="en-US" b="1" dirty="0">
                <a:solidFill>
                  <a:schemeClr val="bg1"/>
                </a:solidFill>
              </a:rPr>
              <a:t>Job Corps’ Mission</a:t>
            </a:r>
          </a:p>
        </p:txBody>
      </p:sp>
      <p:sp>
        <p:nvSpPr>
          <p:cNvPr id="3" name="Content Placeholder 2">
            <a:extLst>
              <a:ext uri="{FF2B5EF4-FFF2-40B4-BE49-F238E27FC236}">
                <a16:creationId xmlns:a16="http://schemas.microsoft.com/office/drawing/2014/main" id="{3FA1C71F-22B6-4346-BE98-2485A185DF0C}"/>
              </a:ext>
            </a:extLst>
          </p:cNvPr>
          <p:cNvSpPr>
            <a:spLocks noGrp="1"/>
          </p:cNvSpPr>
          <p:nvPr>
            <p:ph idx="1"/>
          </p:nvPr>
        </p:nvSpPr>
        <p:spPr>
          <a:xfrm>
            <a:off x="79248" y="2331720"/>
            <a:ext cx="5038344" cy="3346704"/>
          </a:xfrm>
        </p:spPr>
        <p:txBody>
          <a:bodyPr anchor="t">
            <a:normAutofit/>
          </a:bodyPr>
          <a:lstStyle/>
          <a:p>
            <a:pPr marL="0" indent="0">
              <a:buNone/>
            </a:pPr>
            <a:endParaRPr lang="en-US" sz="2000" dirty="0">
              <a:solidFill>
                <a:schemeClr val="bg1"/>
              </a:solidFill>
            </a:endParaRPr>
          </a:p>
          <a:p>
            <a:pPr marL="0" indent="0">
              <a:buNone/>
            </a:pPr>
            <a:r>
              <a:rPr lang="en-US" b="1" dirty="0">
                <a:solidFill>
                  <a:schemeClr val="bg1"/>
                </a:solidFill>
              </a:rPr>
              <a:t>To educate and train motivated young people for successful careers in the nation’s fastest-growing industries</a:t>
            </a:r>
            <a:r>
              <a:rPr lang="en-US" sz="2400" dirty="0">
                <a:solidFill>
                  <a:schemeClr val="bg1"/>
                </a:solidFill>
              </a:rPr>
              <a:t>.</a:t>
            </a:r>
          </a:p>
        </p:txBody>
      </p:sp>
      <p:pic>
        <p:nvPicPr>
          <p:cNvPr id="11" name="Picture 5" descr="https://access.jobcorps.org/images/3colorLogoBig.bmp">
            <a:extLst>
              <a:ext uri="{FF2B5EF4-FFF2-40B4-BE49-F238E27FC236}">
                <a16:creationId xmlns:a16="http://schemas.microsoft.com/office/drawing/2014/main" id="{0619DACD-A182-4BC4-8EE3-6F09919089D3}"/>
              </a:ext>
            </a:extLst>
          </p:cNvPr>
          <p:cNvPicPr>
            <a:picLocks noChangeAspect="1" noChangeArrowheads="1"/>
          </p:cNvPicPr>
          <p:nvPr/>
        </p:nvPicPr>
        <p:blipFill rotWithShape="1">
          <a:blip r:embed="rId3" cstate="print"/>
          <a:srcRect l="1161" r="3396" b="4"/>
          <a:stretch/>
        </p:blipFill>
        <p:spPr bwMode="auto">
          <a:xfrm>
            <a:off x="8662616" y="870095"/>
            <a:ext cx="2070639" cy="2377440"/>
          </a:xfrm>
          <a:custGeom>
            <a:avLst/>
            <a:gdLst/>
            <a:ahLst/>
            <a:cxnLst/>
            <a:rect l="l" t="t" r="r" b="b"/>
            <a:pathLst>
              <a:path w="4926150" h="2331720">
                <a:moveTo>
                  <a:pt x="0" y="0"/>
                </a:moveTo>
                <a:lnTo>
                  <a:pt x="4926150" y="0"/>
                </a:lnTo>
                <a:lnTo>
                  <a:pt x="4926150" y="2331720"/>
                </a:lnTo>
                <a:lnTo>
                  <a:pt x="0" y="2331720"/>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6347DD-6A21-91CF-832E-61309F90FEFE}"/>
              </a:ext>
            </a:extLst>
          </p:cNvPr>
          <p:cNvPicPr>
            <a:picLocks noChangeAspect="1"/>
          </p:cNvPicPr>
          <p:nvPr/>
        </p:nvPicPr>
        <p:blipFill>
          <a:blip r:embed="rId4"/>
          <a:stretch>
            <a:fillRect/>
          </a:stretch>
        </p:blipFill>
        <p:spPr>
          <a:xfrm>
            <a:off x="6939408" y="3502152"/>
            <a:ext cx="4521511" cy="2377440"/>
          </a:xfrm>
          <a:custGeom>
            <a:avLst/>
            <a:gdLst/>
            <a:ahLst/>
            <a:cxnLst/>
            <a:rect l="l" t="t" r="r" b="b"/>
            <a:pathLst>
              <a:path w="3976051" h="2331947">
                <a:moveTo>
                  <a:pt x="0" y="0"/>
                </a:moveTo>
                <a:lnTo>
                  <a:pt x="3976051" y="0"/>
                </a:lnTo>
                <a:lnTo>
                  <a:pt x="3976051" y="2331947"/>
                </a:lnTo>
                <a:lnTo>
                  <a:pt x="0" y="2331947"/>
                </a:lnTo>
                <a:close/>
              </a:path>
            </a:pathLst>
          </a:custGeom>
        </p:spPr>
      </p:pic>
    </p:spTree>
    <p:extLst>
      <p:ext uri="{BB962C8B-B14F-4D97-AF65-F5344CB8AC3E}">
        <p14:creationId xmlns:p14="http://schemas.microsoft.com/office/powerpoint/2010/main" val="202666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normAutofit fontScale="90000"/>
          </a:bodyPr>
          <a:lstStyle/>
          <a:p>
            <a:br>
              <a:rPr lang="en-US" dirty="0"/>
            </a:br>
            <a:br>
              <a:rPr lang="en-US" dirty="0"/>
            </a:br>
            <a:br>
              <a:rPr lang="en-US" dirty="0"/>
            </a:br>
            <a:endParaRPr lang="en-US" dirty="0"/>
          </a:p>
        </p:txBody>
      </p:sp>
      <p:sp>
        <p:nvSpPr>
          <p:cNvPr id="3" name="Content Placeholder 2"/>
          <p:cNvSpPr>
            <a:spLocks noGrp="1"/>
          </p:cNvSpPr>
          <p:nvPr>
            <p:ph idx="1"/>
          </p:nvPr>
        </p:nvSpPr>
        <p:spPr>
          <a:xfrm>
            <a:off x="600886" y="3845169"/>
            <a:ext cx="7362014" cy="2946148"/>
          </a:xfrm>
        </p:spPr>
        <p:txBody>
          <a:bodyPr>
            <a:noAutofit/>
          </a:bodyPr>
          <a:lstStyle/>
          <a:p>
            <a:pPr marL="0" indent="0">
              <a:lnSpc>
                <a:spcPct val="100000"/>
              </a:lnSpc>
              <a:spcBef>
                <a:spcPts val="0"/>
              </a:spcBef>
              <a:spcAft>
                <a:spcPts val="400"/>
              </a:spcAft>
              <a:buNone/>
            </a:pPr>
            <a:endParaRPr lang="en-US" sz="2400" b="1" dirty="0"/>
          </a:p>
          <a:p>
            <a:pPr marL="19050" lvl="1" indent="0">
              <a:lnSpc>
                <a:spcPct val="100000"/>
              </a:lnSpc>
              <a:spcBef>
                <a:spcPts val="0"/>
              </a:spcBef>
              <a:buNone/>
            </a:pPr>
            <a:r>
              <a:rPr lang="en-US" b="1" dirty="0"/>
              <a:t>Annual Center-Wide Activity</a:t>
            </a:r>
          </a:p>
          <a:p>
            <a:pPr marL="403225" lvl="2" indent="-403225">
              <a:lnSpc>
                <a:spcPct val="100000"/>
              </a:lnSpc>
              <a:spcBef>
                <a:spcPts val="0"/>
              </a:spcBef>
            </a:pPr>
            <a:r>
              <a:rPr lang="en-US" sz="2400" dirty="0"/>
              <a:t>Examples: February is Teen Dating Violence Awareness and Prevention Month, May is Mental Health Awareness Month</a:t>
            </a:r>
          </a:p>
          <a:p>
            <a:pPr marL="403225" lvl="2" indent="-403225">
              <a:lnSpc>
                <a:spcPct val="100000"/>
              </a:lnSpc>
              <a:spcBef>
                <a:spcPts val="0"/>
              </a:spcBef>
            </a:pPr>
            <a:r>
              <a:rPr lang="en-US" sz="2400" dirty="0"/>
              <a:t>See Mental Health and Wellness Program-Related Observances on the </a:t>
            </a:r>
            <a:r>
              <a:rPr lang="en-US" sz="2400" dirty="0">
                <a:hlinkClick r:id="rId3"/>
              </a:rPr>
              <a:t>HW website</a:t>
            </a:r>
            <a:endParaRPr lang="en-US" dirty="0"/>
          </a:p>
        </p:txBody>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dirty="0"/>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52161178-C202-5A41-BE5D-1852D3DF94C1}"/>
              </a:ext>
            </a:extLst>
          </p:cNvPr>
          <p:cNvSpPr txBox="1">
            <a:spLocks/>
          </p:cNvSpPr>
          <p:nvPr/>
        </p:nvSpPr>
        <p:spPr>
          <a:xfrm>
            <a:off x="692651" y="242258"/>
            <a:ext cx="9934595" cy="1325563"/>
          </a:xfrm>
          <a:prstGeom prst="rect">
            <a:avLst/>
          </a:prstGeom>
          <a:solidFill>
            <a:schemeClr val="accent1">
              <a:lumMod val="40000"/>
              <a:lumOff val="60000"/>
            </a:schemeClr>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Your Role as a CMHC: </a:t>
            </a:r>
          </a:p>
          <a:p>
            <a:pPr algn="ctr"/>
            <a:r>
              <a:rPr lang="en-US" b="1" dirty="0"/>
              <a:t>Mental Health Promotion and Education</a:t>
            </a:r>
          </a:p>
          <a:p>
            <a:pPr algn="ctr"/>
            <a:r>
              <a:rPr lang="en-US" b="1" dirty="0">
                <a:latin typeface="+mn-lt"/>
              </a:rPr>
              <a:t> </a:t>
            </a:r>
            <a:r>
              <a:rPr lang="en-US" sz="3000" dirty="0"/>
              <a:t>[PRH Chapter 2.3, R4 MHWP]</a:t>
            </a:r>
          </a:p>
        </p:txBody>
      </p:sp>
      <p:sp>
        <p:nvSpPr>
          <p:cNvPr id="4" name="TextBox 3">
            <a:extLst>
              <a:ext uri="{FF2B5EF4-FFF2-40B4-BE49-F238E27FC236}">
                <a16:creationId xmlns:a16="http://schemas.microsoft.com/office/drawing/2014/main" id="{0F2A42F8-C717-2BB3-5358-0D8DE8F9397A}"/>
              </a:ext>
            </a:extLst>
          </p:cNvPr>
          <p:cNvSpPr txBox="1"/>
          <p:nvPr/>
        </p:nvSpPr>
        <p:spPr>
          <a:xfrm>
            <a:off x="600886" y="1699263"/>
            <a:ext cx="10094306" cy="2636619"/>
          </a:xfrm>
          <a:prstGeom prst="rect">
            <a:avLst/>
          </a:prstGeom>
          <a:noFill/>
        </p:spPr>
        <p:txBody>
          <a:bodyPr wrap="square" rtlCol="0">
            <a:spAutoFit/>
          </a:bodyPr>
          <a:lstStyle/>
          <a:p>
            <a:pPr marL="0" indent="0">
              <a:lnSpc>
                <a:spcPct val="100000"/>
              </a:lnSpc>
              <a:spcBef>
                <a:spcPts val="0"/>
              </a:spcBef>
              <a:spcAft>
                <a:spcPts val="400"/>
              </a:spcAft>
              <a:buNone/>
            </a:pPr>
            <a:r>
              <a:rPr lang="en-US" sz="2400" b="1" dirty="0"/>
              <a:t>CPP Presentation </a:t>
            </a:r>
            <a:r>
              <a:rPr lang="en-US" sz="2400" dirty="0"/>
              <a:t>(not to be conducted by HWD or other staff)</a:t>
            </a:r>
          </a:p>
          <a:p>
            <a:pPr marL="381000" lvl="3" indent="-342900">
              <a:lnSpc>
                <a:spcPct val="100000"/>
              </a:lnSpc>
              <a:spcBef>
                <a:spcPts val="0"/>
              </a:spcBef>
              <a:buSzPct val="100000"/>
            </a:pPr>
            <a:r>
              <a:rPr lang="en-US" sz="2400" dirty="0"/>
              <a:t>Overview of MH Services </a:t>
            </a:r>
          </a:p>
          <a:p>
            <a:pPr marL="838200" lvl="4" indent="-342900">
              <a:lnSpc>
                <a:spcPct val="100000"/>
              </a:lnSpc>
              <a:spcBef>
                <a:spcPts val="0"/>
              </a:spcBef>
              <a:buSzPct val="100000"/>
            </a:pPr>
            <a:r>
              <a:rPr lang="en-US" sz="2400" dirty="0"/>
              <a:t>Intro to CMHC hours on center, scheduling appointments, </a:t>
            </a:r>
            <a:r>
              <a:rPr lang="en-US" sz="2400" b="1" u="sng" dirty="0"/>
              <a:t>and</a:t>
            </a:r>
            <a:r>
              <a:rPr lang="en-US" sz="2400" dirty="0"/>
              <a:t> provides basic skills in identifying and responding to a mental health crisis </a:t>
            </a:r>
          </a:p>
          <a:p>
            <a:pPr marL="838200" lvl="4" indent="-342900">
              <a:lnSpc>
                <a:spcPct val="100000"/>
              </a:lnSpc>
              <a:spcBef>
                <a:spcPts val="0"/>
              </a:spcBef>
              <a:buSzPct val="100000"/>
            </a:pPr>
            <a:r>
              <a:rPr lang="en-US" sz="2400" dirty="0"/>
              <a:t>For CPP Presentation, a </a:t>
            </a:r>
            <a:r>
              <a:rPr lang="en-US" sz="2400" dirty="0">
                <a:hlinkClick r:id="rId5"/>
              </a:rPr>
              <a:t>PPT template </a:t>
            </a:r>
            <a:r>
              <a:rPr lang="en-US" sz="2400" dirty="0"/>
              <a:t>is available on Health and Wellness Support Website</a:t>
            </a:r>
          </a:p>
          <a:p>
            <a:endParaRPr lang="en-US" dirty="0"/>
          </a:p>
        </p:txBody>
      </p:sp>
    </p:spTree>
    <p:extLst>
      <p:ext uri="{BB962C8B-B14F-4D97-AF65-F5344CB8AC3E}">
        <p14:creationId xmlns:p14="http://schemas.microsoft.com/office/powerpoint/2010/main" val="67658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21" y="1699263"/>
            <a:ext cx="10207047" cy="4939448"/>
          </a:xfrm>
        </p:spPr>
        <p:txBody>
          <a:bodyPr>
            <a:normAutofit/>
          </a:bodyPr>
          <a:lstStyle/>
          <a:p>
            <a:pPr marL="19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9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Integrated Programming with Other Center Departments</a:t>
            </a:r>
          </a:p>
          <a:p>
            <a:pPr marL="36195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TEAP/TUPP, HEALs, SART, residential, recreation</a:t>
            </a:r>
          </a:p>
          <a:p>
            <a:pPr marL="0" indent="0">
              <a:lnSpc>
                <a:spcPct val="110000"/>
              </a:lnSpc>
              <a:spcBef>
                <a:spcPts val="0"/>
              </a:spcBef>
              <a:spcAft>
                <a:spcPts val="1000"/>
              </a:spcAft>
              <a:buNone/>
            </a:pPr>
            <a:endParaRPr lang="en-US" b="1" dirty="0"/>
          </a:p>
          <a:p>
            <a:pPr marL="0" indent="0">
              <a:lnSpc>
                <a:spcPct val="110000"/>
              </a:lnSpc>
              <a:spcBef>
                <a:spcPts val="0"/>
              </a:spcBef>
              <a:spcAft>
                <a:spcPts val="1000"/>
              </a:spcAft>
              <a:buNone/>
            </a:pPr>
            <a:r>
              <a:rPr lang="en-US" b="1" dirty="0"/>
              <a:t>Consultation with Center Director (PRH 5.1, R35)</a:t>
            </a:r>
          </a:p>
          <a:p>
            <a:pPr marL="384175" lvl="1" indent="-384175">
              <a:lnSpc>
                <a:spcPct val="100000"/>
              </a:lnSpc>
            </a:pPr>
            <a:r>
              <a:rPr lang="en-US" sz="2800" dirty="0"/>
              <a:t>Monthly meeting with CD. </a:t>
            </a:r>
          </a:p>
          <a:p>
            <a:pPr marL="841375" lvl="2" indent="-384175">
              <a:lnSpc>
                <a:spcPct val="100000"/>
              </a:lnSpc>
            </a:pPr>
            <a:r>
              <a:rPr lang="en-US" sz="2400" dirty="0"/>
              <a:t>Discuss clinical and organizational issues</a:t>
            </a:r>
          </a:p>
          <a:p>
            <a:pPr marL="841375" lvl="2" indent="-384175">
              <a:lnSpc>
                <a:spcPct val="100000"/>
              </a:lnSpc>
            </a:pPr>
            <a:r>
              <a:rPr lang="en-US" sz="2400" dirty="0"/>
              <a:t>Minutes are used to document meetings</a:t>
            </a:r>
            <a:endParaRPr lang="en-US" sz="1000" dirty="0"/>
          </a:p>
          <a:p>
            <a:endParaRPr lang="en-US" dirty="0"/>
          </a:p>
          <a:p>
            <a:endParaRPr lang="en-US" dirty="0"/>
          </a:p>
        </p:txBody>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dirty="0"/>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a:extLst>
              <a:ext uri="{FF2B5EF4-FFF2-40B4-BE49-F238E27FC236}">
                <a16:creationId xmlns:a16="http://schemas.microsoft.com/office/drawing/2014/main" id="{7F5A52A9-338C-4343-ABF0-E1E95A97B991}"/>
              </a:ext>
            </a:extLst>
          </p:cNvPr>
          <p:cNvSpPr txBox="1">
            <a:spLocks/>
          </p:cNvSpPr>
          <p:nvPr/>
        </p:nvSpPr>
        <p:spPr>
          <a:xfrm>
            <a:off x="692651" y="2422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dirty="0"/>
          </a:p>
        </p:txBody>
      </p:sp>
      <p:pic>
        <p:nvPicPr>
          <p:cNvPr id="2" name="Picture 1">
            <a:extLst>
              <a:ext uri="{FF2B5EF4-FFF2-40B4-BE49-F238E27FC236}">
                <a16:creationId xmlns:a16="http://schemas.microsoft.com/office/drawing/2014/main" id="{C1E3E4D1-A798-40DB-AF48-A668EA93D732}"/>
              </a:ext>
            </a:extLst>
          </p:cNvPr>
          <p:cNvPicPr>
            <a:picLocks noChangeAspect="1"/>
          </p:cNvPicPr>
          <p:nvPr/>
        </p:nvPicPr>
        <p:blipFill>
          <a:blip r:embed="rId4"/>
          <a:stretch>
            <a:fillRect/>
          </a:stretch>
        </p:blipFill>
        <p:spPr>
          <a:xfrm>
            <a:off x="765025" y="174537"/>
            <a:ext cx="9931245" cy="1652159"/>
          </a:xfrm>
          <a:prstGeom prst="rect">
            <a:avLst/>
          </a:prstGeom>
        </p:spPr>
      </p:pic>
    </p:spTree>
    <p:extLst>
      <p:ext uri="{BB962C8B-B14F-4D97-AF65-F5344CB8AC3E}">
        <p14:creationId xmlns:p14="http://schemas.microsoft.com/office/powerpoint/2010/main" val="394369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6">
            <a:extLst>
              <a:ext uri="{FF2B5EF4-FFF2-40B4-BE49-F238E27FC236}">
                <a16:creationId xmlns:a16="http://schemas.microsoft.com/office/drawing/2014/main" id="{0E225042-6DB2-2740-8C35-0472B2DC788E}"/>
              </a:ext>
            </a:extLst>
          </p:cNvPr>
          <p:cNvSpPr txBox="1">
            <a:spLocks/>
          </p:cNvSpPr>
          <p:nvPr/>
        </p:nvSpPr>
        <p:spPr>
          <a:xfrm>
            <a:off x="1280593" y="548641"/>
            <a:ext cx="5715000" cy="1346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5" name="Rectangle 24">
            <a:extLst>
              <a:ext uri="{FF2B5EF4-FFF2-40B4-BE49-F238E27FC236}">
                <a16:creationId xmlns:a16="http://schemas.microsoft.com/office/drawing/2014/main" id="{DC61D707-5E7F-4B7C-910D-94A83595D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97863" y="1895334"/>
            <a:ext cx="7127990" cy="4569633"/>
          </a:xfrm>
        </p:spPr>
        <p:txBody>
          <a:bodyPr vert="horz" lIns="91440" tIns="45720" rIns="91440" bIns="45720" rtlCol="0">
            <a:noAutofit/>
          </a:bodyPr>
          <a:lstStyle/>
          <a:p>
            <a:pPr marL="0" indent="0">
              <a:buNone/>
            </a:pPr>
            <a:r>
              <a:rPr lang="en-US" sz="2400" b="1" dirty="0"/>
              <a:t>Staff Training </a:t>
            </a:r>
          </a:p>
          <a:p>
            <a:pPr marL="441325" lvl="1"/>
            <a:r>
              <a:rPr lang="en-US" dirty="0"/>
              <a:t>Adolescent Growth and Development – 5 hours required annually, often over winter break</a:t>
            </a:r>
          </a:p>
          <a:p>
            <a:pPr marL="757238" lvl="2"/>
            <a:r>
              <a:rPr lang="en-US" sz="2400" dirty="0"/>
              <a:t>SafetyNet (self-guided study on prevention of suicide, bullying, relationship violence) can count for 3 of the 5 hours of training</a:t>
            </a:r>
          </a:p>
          <a:p>
            <a:pPr marL="757238" lvl="2">
              <a:spcAft>
                <a:spcPts val="600"/>
              </a:spcAft>
            </a:pPr>
            <a:r>
              <a:rPr lang="en-US" sz="2400" dirty="0"/>
              <a:t>Many resources on the Health &amp; Wellness Support Website, including</a:t>
            </a:r>
          </a:p>
          <a:p>
            <a:pPr marL="1214438" lvl="3">
              <a:spcAft>
                <a:spcPts val="600"/>
              </a:spcAft>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Trauma-Informed Approach (TIA) webinar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additional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resources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staff training </a:t>
            </a:r>
            <a:endParaRPr lang="en-US" sz="2200" dirty="0"/>
          </a:p>
          <a:p>
            <a:pPr marL="757238" lvl="2">
              <a:spcAft>
                <a:spcPts val="600"/>
              </a:spcAft>
            </a:pPr>
            <a:r>
              <a:rPr lang="en-US" sz="2400" dirty="0"/>
              <a:t>Can also use outside/community presenters</a:t>
            </a:r>
          </a:p>
          <a:p>
            <a:pPr marL="528638" lvl="2" indent="0">
              <a:spcAft>
                <a:spcPts val="600"/>
              </a:spcAft>
              <a:buNone/>
            </a:pPr>
            <a:endParaRPr lang="en-US" sz="2400" dirty="0"/>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91" r="16765" b="2"/>
          <a:stretch/>
        </p:blipFill>
        <p:spPr bwMode="auto">
          <a:xfrm>
            <a:off x="8502316" y="2416141"/>
            <a:ext cx="2984808" cy="2957964"/>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7B56D14-7BB5-4135-B45A-6E75488850CB}"/>
              </a:ext>
            </a:extLst>
          </p:cNvPr>
          <p:cNvPicPr>
            <a:picLocks noChangeAspect="1"/>
          </p:cNvPicPr>
          <p:nvPr/>
        </p:nvPicPr>
        <p:blipFill>
          <a:blip r:embed="rId6"/>
          <a:stretch>
            <a:fillRect/>
          </a:stretch>
        </p:blipFill>
        <p:spPr>
          <a:xfrm>
            <a:off x="1197863" y="65460"/>
            <a:ext cx="9713544" cy="1829874"/>
          </a:xfrm>
          <a:prstGeom prst="rect">
            <a:avLst/>
          </a:prstGeom>
        </p:spPr>
      </p:pic>
    </p:spTree>
    <p:extLst>
      <p:ext uri="{BB962C8B-B14F-4D97-AF65-F5344CB8AC3E}">
        <p14:creationId xmlns:p14="http://schemas.microsoft.com/office/powerpoint/2010/main" val="53987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C16D01-621D-D643-B528-2591157A3A4A}"/>
              </a:ext>
            </a:extLst>
          </p:cNvPr>
          <p:cNvSpPr>
            <a:spLocks noGrp="1"/>
          </p:cNvSpPr>
          <p:nvPr>
            <p:ph type="title"/>
          </p:nvPr>
        </p:nvSpPr>
        <p:spPr/>
        <p:txBody>
          <a:bodyPr>
            <a:normAutofit/>
          </a:bodyPr>
          <a:lstStyle/>
          <a:p>
            <a:r>
              <a:rPr lang="en-US" b="1" dirty="0">
                <a:latin typeface="+mn-lt"/>
              </a:rPr>
              <a:t>Standard Operating Procedures </a:t>
            </a:r>
            <a:r>
              <a:rPr lang="en-US" dirty="0">
                <a:latin typeface="+mn-lt"/>
              </a:rPr>
              <a:t>(SOPs) </a:t>
            </a:r>
            <a:r>
              <a:rPr lang="en-US" b="1" dirty="0">
                <a:latin typeface="+mn-lt"/>
              </a:rPr>
              <a:t>and Center Operating Procedures </a:t>
            </a:r>
            <a:r>
              <a:rPr lang="en-US" dirty="0">
                <a:latin typeface="+mn-lt"/>
              </a:rPr>
              <a:t>(COPs)</a:t>
            </a:r>
          </a:p>
        </p:txBody>
      </p:sp>
      <p:sp>
        <p:nvSpPr>
          <p:cNvPr id="3" name="Content Placeholder 2"/>
          <p:cNvSpPr>
            <a:spLocks noGrp="1"/>
          </p:cNvSpPr>
          <p:nvPr>
            <p:ph idx="1"/>
          </p:nvPr>
        </p:nvSpPr>
        <p:spPr>
          <a:xfrm>
            <a:off x="828654" y="1899201"/>
            <a:ext cx="10525145" cy="4508453"/>
          </a:xfrm>
        </p:spPr>
        <p:txBody>
          <a:bodyPr anchor="ctr">
            <a:noAutofit/>
          </a:bodyPr>
          <a:lstStyle/>
          <a:p>
            <a:pPr>
              <a:lnSpc>
                <a:spcPct val="100000"/>
              </a:lnSpc>
              <a:spcBef>
                <a:spcPts val="0"/>
              </a:spcBef>
              <a:spcAft>
                <a:spcPts val="400"/>
              </a:spcAft>
            </a:pPr>
            <a:r>
              <a:rPr lang="en-US" sz="2600" dirty="0"/>
              <a:t>SOPs are documents required by JC to ensure that centers are meeting compliance requirements and have policies &amp; procedures in place for different situations.</a:t>
            </a:r>
          </a:p>
          <a:p>
            <a:pPr>
              <a:lnSpc>
                <a:spcPct val="100000"/>
              </a:lnSpc>
              <a:spcBef>
                <a:spcPts val="0"/>
              </a:spcBef>
              <a:spcAft>
                <a:spcPts val="600"/>
              </a:spcAft>
            </a:pPr>
            <a:r>
              <a:rPr lang="en-US" sz="2600" dirty="0"/>
              <a:t>The Health and Wellness Program (HWP) has 4 required SOPs. The only one that includes the CMHC is the </a:t>
            </a:r>
            <a:r>
              <a:rPr lang="en-US" sz="2600" b="1" dirty="0">
                <a:solidFill>
                  <a:srgbClr val="312EF6"/>
                </a:solidFill>
              </a:rPr>
              <a:t>Staffing SOP</a:t>
            </a:r>
            <a:r>
              <a:rPr lang="en-US" sz="2600" dirty="0"/>
              <a:t>.</a:t>
            </a:r>
          </a:p>
          <a:p>
            <a:pPr>
              <a:lnSpc>
                <a:spcPct val="100000"/>
              </a:lnSpc>
            </a:pPr>
            <a:r>
              <a:rPr lang="en-US" sz="2600" dirty="0"/>
              <a:t>Additional </a:t>
            </a:r>
            <a:r>
              <a:rPr lang="en-US" sz="2600" i="1" dirty="0"/>
              <a:t>recommended</a:t>
            </a:r>
            <a:r>
              <a:rPr lang="en-US" sz="2600" dirty="0"/>
              <a:t> COPs:</a:t>
            </a:r>
          </a:p>
          <a:p>
            <a:pPr lvl="1">
              <a:lnSpc>
                <a:spcPct val="100000"/>
              </a:lnSpc>
            </a:pPr>
            <a:r>
              <a:rPr lang="en-US" sz="2500" b="1" dirty="0">
                <a:solidFill>
                  <a:srgbClr val="312EF6"/>
                </a:solidFill>
              </a:rPr>
              <a:t>Mental Health and Wellness Program (MHWP)</a:t>
            </a:r>
          </a:p>
          <a:p>
            <a:pPr lvl="1">
              <a:lnSpc>
                <a:spcPct val="100000"/>
              </a:lnSpc>
            </a:pPr>
            <a:r>
              <a:rPr lang="en-US" sz="2500" b="1" dirty="0">
                <a:solidFill>
                  <a:srgbClr val="312EF6"/>
                </a:solidFill>
              </a:rPr>
              <a:t>Mental Health Emergencies </a:t>
            </a:r>
          </a:p>
          <a:p>
            <a:pPr lvl="2">
              <a:lnSpc>
                <a:spcPct val="100000"/>
              </a:lnSpc>
            </a:pPr>
            <a:r>
              <a:rPr lang="en-US" sz="2100" b="1" dirty="0">
                <a:solidFill>
                  <a:srgbClr val="312EF6"/>
                </a:solidFill>
                <a:hlinkClick r:id="rId3"/>
              </a:rPr>
              <a:t>Template on HW website</a:t>
            </a:r>
            <a:endParaRPr lang="en-US" sz="2100" b="1" dirty="0">
              <a:solidFill>
                <a:srgbClr val="312EF6"/>
              </a:solidFill>
            </a:endParaRPr>
          </a:p>
        </p:txBody>
      </p:sp>
      <p:sp>
        <p:nvSpPr>
          <p:cNvPr id="5" name="Rectangle 4">
            <a:extLst>
              <a:ext uri="{FF2B5EF4-FFF2-40B4-BE49-F238E27FC236}">
                <a16:creationId xmlns:a16="http://schemas.microsoft.com/office/drawing/2014/main" id="{CF04B928-A2F8-3747-AB5A-9BD585A093EE}"/>
              </a:ext>
            </a:extLst>
          </p:cNvPr>
          <p:cNvSpPr/>
          <p:nvPr/>
        </p:nvSpPr>
        <p:spPr>
          <a:xfrm>
            <a:off x="8845334" y="4000618"/>
            <a:ext cx="2540000" cy="1545038"/>
          </a:xfrm>
          <a:prstGeom prst="rect">
            <a:avLst/>
          </a:prstGeom>
          <a:solidFill>
            <a:schemeClr val="accent4">
              <a:lumMod val="20000"/>
              <a:lumOff val="80000"/>
            </a:schemeClr>
          </a:solidFill>
          <a:ln w="38100">
            <a:solidFill>
              <a:schemeClr val="tx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Talk with your HWD to obtain and review copies of relevant SOPs/COPs.</a:t>
            </a:r>
          </a:p>
        </p:txBody>
      </p:sp>
      <p:cxnSp>
        <p:nvCxnSpPr>
          <p:cNvPr id="10" name="Straight Connector 9">
            <a:extLst>
              <a:ext uri="{FF2B5EF4-FFF2-40B4-BE49-F238E27FC236}">
                <a16:creationId xmlns:a16="http://schemas.microsoft.com/office/drawing/2014/main" id="{A1383FD0-3BC4-4949-AF9B-8C64407217D9}"/>
              </a:ext>
            </a:extLst>
          </p:cNvPr>
          <p:cNvCxnSpPr>
            <a:cxnSpLocks/>
          </p:cNvCxnSpPr>
          <p:nvPr/>
        </p:nvCxnSpPr>
        <p:spPr>
          <a:xfrm>
            <a:off x="828654" y="1794944"/>
            <a:ext cx="10556680" cy="0"/>
          </a:xfrm>
          <a:prstGeom prst="line">
            <a:avLst/>
          </a:prstGeom>
          <a:ln w="38100">
            <a:solidFill>
              <a:srgbClr val="312EF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846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D466-F5DD-FD4A-8138-312BABF7621B}"/>
              </a:ext>
            </a:extLst>
          </p:cNvPr>
          <p:cNvSpPr>
            <a:spLocks noGrp="1"/>
          </p:cNvSpPr>
          <p:nvPr>
            <p:ph type="title"/>
          </p:nvPr>
        </p:nvSpPr>
        <p:spPr>
          <a:xfrm>
            <a:off x="838200" y="219183"/>
            <a:ext cx="10515600" cy="1058090"/>
          </a:xfrm>
        </p:spPr>
        <p:txBody>
          <a:bodyPr>
            <a:normAutofit/>
          </a:bodyPr>
          <a:lstStyle/>
          <a:p>
            <a:pPr lvl="0" algn="ctr">
              <a:spcBef>
                <a:spcPts val="1000"/>
              </a:spcBef>
            </a:pPr>
            <a:r>
              <a:rPr lang="en-US" sz="4900" b="1" dirty="0">
                <a:latin typeface="+mn-lt"/>
                <a:hlinkClick r:id="rId3"/>
              </a:rPr>
              <a:t>Job Corps Health Care Guidelines</a:t>
            </a:r>
            <a:endParaRPr lang="en-US" dirty="0">
              <a:solidFill>
                <a:srgbClr val="312EF6"/>
              </a:solidFill>
            </a:endParaRPr>
          </a:p>
        </p:txBody>
      </p:sp>
      <p:sp>
        <p:nvSpPr>
          <p:cNvPr id="3" name="Content Placeholder 2">
            <a:extLst>
              <a:ext uri="{FF2B5EF4-FFF2-40B4-BE49-F238E27FC236}">
                <a16:creationId xmlns:a16="http://schemas.microsoft.com/office/drawing/2014/main" id="{EE88A539-5403-BF4F-ABFC-221649E32FDC}"/>
              </a:ext>
            </a:extLst>
          </p:cNvPr>
          <p:cNvSpPr>
            <a:spLocks noGrp="1"/>
          </p:cNvSpPr>
          <p:nvPr>
            <p:ph sz="half" idx="1"/>
          </p:nvPr>
        </p:nvSpPr>
        <p:spPr>
          <a:xfrm>
            <a:off x="828654" y="2839454"/>
            <a:ext cx="5037307" cy="3799350"/>
          </a:xfrm>
          <a:ln>
            <a:solidFill>
              <a:schemeClr val="tx2">
                <a:lumMod val="60000"/>
                <a:lumOff val="40000"/>
              </a:schemeClr>
            </a:solidFill>
          </a:ln>
        </p:spPr>
        <p:txBody>
          <a:bodyPr>
            <a:noAutofit/>
          </a:bodyPr>
          <a:lstStyle/>
          <a:p>
            <a:pPr marL="0" indent="0">
              <a:lnSpc>
                <a:spcPct val="100000"/>
              </a:lnSpc>
              <a:spcBef>
                <a:spcPts val="400"/>
              </a:spcBef>
              <a:buNone/>
            </a:pPr>
            <a:r>
              <a:rPr lang="en-US" sz="2400" b="1" i="1" dirty="0"/>
              <a:t>Health Staff</a:t>
            </a:r>
          </a:p>
          <a:p>
            <a:pPr>
              <a:lnSpc>
                <a:spcPct val="100000"/>
              </a:lnSpc>
            </a:pPr>
            <a:r>
              <a:rPr lang="en-US" sz="2400" dirty="0"/>
              <a:t>8 TGs for Mental Health </a:t>
            </a:r>
          </a:p>
          <a:p>
            <a:pPr marL="573087" lvl="1" indent="-342900">
              <a:lnSpc>
                <a:spcPct val="100000"/>
              </a:lnSpc>
              <a:spcBef>
                <a:spcPts val="0"/>
              </a:spcBef>
              <a:buFont typeface="Courier New" panose="02070309020205020404" pitchFamily="49" charset="0"/>
              <a:buChar char="o"/>
            </a:pPr>
            <a:r>
              <a:rPr lang="en-US" sz="2000" dirty="0"/>
              <a:t>Anxiety Disorders (Including Panic &amp; Phobic Disorders) </a:t>
            </a:r>
          </a:p>
          <a:p>
            <a:pPr marL="573087" lvl="1" indent="-342900">
              <a:lnSpc>
                <a:spcPct val="100000"/>
              </a:lnSpc>
              <a:spcBef>
                <a:spcPts val="0"/>
              </a:spcBef>
              <a:buFont typeface="Courier New" panose="02070309020205020404" pitchFamily="49" charset="0"/>
              <a:buChar char="o"/>
            </a:pPr>
            <a:r>
              <a:rPr lang="en-US" sz="2000" dirty="0"/>
              <a:t>AD/HD</a:t>
            </a:r>
          </a:p>
          <a:p>
            <a:pPr marL="573087" lvl="1" indent="-342900">
              <a:lnSpc>
                <a:spcPct val="100000"/>
              </a:lnSpc>
              <a:spcBef>
                <a:spcPts val="0"/>
              </a:spcBef>
              <a:buFont typeface="Courier New" panose="02070309020205020404" pitchFamily="49" charset="0"/>
              <a:buChar char="o"/>
            </a:pPr>
            <a:r>
              <a:rPr lang="en-US" sz="2000" dirty="0"/>
              <a:t>Bipolar Disorder</a:t>
            </a:r>
          </a:p>
          <a:p>
            <a:pPr marL="573087" lvl="1" indent="-342900">
              <a:lnSpc>
                <a:spcPct val="100000"/>
              </a:lnSpc>
              <a:spcBef>
                <a:spcPts val="0"/>
              </a:spcBef>
              <a:buFont typeface="Courier New" panose="02070309020205020404" pitchFamily="49" charset="0"/>
              <a:buChar char="o"/>
            </a:pPr>
            <a:r>
              <a:rPr lang="en-US" sz="2000" dirty="0"/>
              <a:t>Depressive Disorders</a:t>
            </a:r>
          </a:p>
          <a:p>
            <a:pPr marL="573087" lvl="1" indent="-342900">
              <a:lnSpc>
                <a:spcPct val="100000"/>
              </a:lnSpc>
              <a:spcBef>
                <a:spcPts val="0"/>
              </a:spcBef>
              <a:buFont typeface="Courier New" panose="02070309020205020404" pitchFamily="49" charset="0"/>
              <a:buChar char="o"/>
            </a:pPr>
            <a:r>
              <a:rPr lang="en-US" sz="2000" dirty="0"/>
              <a:t>PTSD or Acute Stress Disorder </a:t>
            </a:r>
          </a:p>
          <a:p>
            <a:pPr marL="573087" lvl="1" indent="-342900">
              <a:lnSpc>
                <a:spcPct val="100000"/>
              </a:lnSpc>
              <a:spcBef>
                <a:spcPts val="0"/>
              </a:spcBef>
              <a:buFont typeface="Courier New" panose="02070309020205020404" pitchFamily="49" charset="0"/>
              <a:buChar char="o"/>
            </a:pPr>
            <a:r>
              <a:rPr lang="en-US" sz="2000" dirty="0"/>
              <a:t>Psychotic Disorders </a:t>
            </a:r>
          </a:p>
          <a:p>
            <a:pPr marL="573087" lvl="1" indent="-342900">
              <a:lnSpc>
                <a:spcPct val="100000"/>
              </a:lnSpc>
              <a:spcBef>
                <a:spcPts val="0"/>
              </a:spcBef>
              <a:buFont typeface="Courier New" panose="02070309020205020404" pitchFamily="49" charset="0"/>
              <a:buChar char="o"/>
            </a:pPr>
            <a:r>
              <a:rPr lang="en-US" sz="2000" dirty="0"/>
              <a:t>Suicidal Self-Directed Violence	</a:t>
            </a:r>
          </a:p>
          <a:p>
            <a:pPr marL="573087" lvl="1" indent="-342900">
              <a:lnSpc>
                <a:spcPct val="100000"/>
              </a:lnSpc>
              <a:spcBef>
                <a:spcPts val="0"/>
              </a:spcBef>
              <a:buFont typeface="Courier New" panose="02070309020205020404" pitchFamily="49" charset="0"/>
              <a:buChar char="o"/>
            </a:pPr>
            <a:r>
              <a:rPr lang="en-US" sz="2000" dirty="0"/>
              <a:t>Non-Suicidal Self Injury Behavior</a:t>
            </a:r>
          </a:p>
          <a:p>
            <a:endParaRPr lang="en-US" sz="2400" dirty="0"/>
          </a:p>
        </p:txBody>
      </p:sp>
      <p:sp>
        <p:nvSpPr>
          <p:cNvPr id="4" name="Content Placeholder 3">
            <a:extLst>
              <a:ext uri="{FF2B5EF4-FFF2-40B4-BE49-F238E27FC236}">
                <a16:creationId xmlns:a16="http://schemas.microsoft.com/office/drawing/2014/main" id="{851316DE-7E5C-964A-8622-E0FEB49DBC39}"/>
              </a:ext>
            </a:extLst>
          </p:cNvPr>
          <p:cNvSpPr>
            <a:spLocks noGrp="1"/>
          </p:cNvSpPr>
          <p:nvPr>
            <p:ph sz="half" idx="2"/>
          </p:nvPr>
        </p:nvSpPr>
        <p:spPr>
          <a:xfrm>
            <a:off x="5979270" y="2901018"/>
            <a:ext cx="6062814" cy="3783240"/>
          </a:xfrm>
          <a:ln>
            <a:solidFill>
              <a:schemeClr val="tx2">
                <a:lumMod val="60000"/>
                <a:lumOff val="40000"/>
              </a:schemeClr>
            </a:solidFill>
          </a:ln>
        </p:spPr>
        <p:txBody>
          <a:bodyPr>
            <a:normAutofit/>
          </a:bodyPr>
          <a:lstStyle/>
          <a:p>
            <a:pPr marL="0" indent="0">
              <a:lnSpc>
                <a:spcPct val="100000"/>
              </a:lnSpc>
              <a:spcBef>
                <a:spcPts val="400"/>
              </a:spcBef>
              <a:buNone/>
            </a:pPr>
            <a:r>
              <a:rPr lang="en-US" sz="2400" b="1" i="1" dirty="0"/>
              <a:t>Non-Health Staff</a:t>
            </a:r>
          </a:p>
          <a:p>
            <a:r>
              <a:rPr lang="en-US" sz="2400" dirty="0"/>
              <a:t>3 SMGs for Mental Health </a:t>
            </a:r>
          </a:p>
          <a:p>
            <a:pPr lvl="1">
              <a:buFont typeface="Courier New" panose="02070309020205020404" pitchFamily="49" charset="0"/>
              <a:buChar char="o"/>
            </a:pPr>
            <a:r>
              <a:rPr lang="en-US" dirty="0"/>
              <a:t>Behavior Changes/Unusual Behavior</a:t>
            </a:r>
          </a:p>
          <a:p>
            <a:pPr lvl="1">
              <a:buFont typeface="Courier New" panose="02070309020205020404" pitchFamily="49" charset="0"/>
              <a:buChar char="o"/>
            </a:pPr>
            <a:r>
              <a:rPr lang="en-US" b="0" i="0" dirty="0">
                <a:solidFill>
                  <a:srgbClr val="222222"/>
                </a:solidFill>
                <a:effectLst/>
              </a:rPr>
              <a:t>Suicidal Self-Directed Violence</a:t>
            </a:r>
          </a:p>
          <a:p>
            <a:pPr lvl="1">
              <a:buFont typeface="Courier New" panose="02070309020205020404" pitchFamily="49" charset="0"/>
              <a:buChar char="o"/>
            </a:pPr>
            <a:r>
              <a:rPr lang="en-US" b="0" i="0" dirty="0">
                <a:solidFill>
                  <a:srgbClr val="222222"/>
                </a:solidFill>
                <a:effectLst/>
              </a:rPr>
              <a:t>Non-Suicidal Self-Injury</a:t>
            </a:r>
          </a:p>
          <a:p>
            <a:pPr lvl="1">
              <a:buFont typeface="Courier New" panose="02070309020205020404" pitchFamily="49" charset="0"/>
              <a:buChar char="o"/>
            </a:pPr>
            <a:endParaRPr lang="en-US" sz="2000" dirty="0"/>
          </a:p>
          <a:p>
            <a:endParaRPr lang="en-US" dirty="0"/>
          </a:p>
          <a:p>
            <a:endParaRPr lang="en-US" dirty="0"/>
          </a:p>
          <a:p>
            <a:endParaRPr lang="en-US" dirty="0"/>
          </a:p>
          <a:p>
            <a:pPr marL="0" indent="0">
              <a:buNone/>
            </a:pPr>
            <a:endParaRPr lang="en-US" dirty="0"/>
          </a:p>
          <a:p>
            <a:endParaRPr lang="en-US" dirty="0"/>
          </a:p>
          <a:p>
            <a:endParaRPr lang="en-US" dirty="0"/>
          </a:p>
        </p:txBody>
      </p:sp>
      <p:cxnSp>
        <p:nvCxnSpPr>
          <p:cNvPr id="5" name="Straight Connector 4">
            <a:extLst>
              <a:ext uri="{FF2B5EF4-FFF2-40B4-BE49-F238E27FC236}">
                <a16:creationId xmlns:a16="http://schemas.microsoft.com/office/drawing/2014/main" id="{246B32FC-14F4-6E47-9EF7-C26FD021B346}"/>
              </a:ext>
            </a:extLst>
          </p:cNvPr>
          <p:cNvCxnSpPr>
            <a:cxnSpLocks/>
          </p:cNvCxnSpPr>
          <p:nvPr/>
        </p:nvCxnSpPr>
        <p:spPr>
          <a:xfrm>
            <a:off x="838199" y="1316377"/>
            <a:ext cx="10556680" cy="0"/>
          </a:xfrm>
          <a:prstGeom prst="line">
            <a:avLst/>
          </a:prstGeom>
          <a:ln w="38100">
            <a:solidFill>
              <a:srgbClr val="312EF6"/>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B2F982B-47B7-3442-AB80-CA2AB8A0C9D8}"/>
              </a:ext>
            </a:extLst>
          </p:cNvPr>
          <p:cNvSpPr txBox="1">
            <a:spLocks/>
          </p:cNvSpPr>
          <p:nvPr/>
        </p:nvSpPr>
        <p:spPr>
          <a:xfrm>
            <a:off x="828654" y="1458518"/>
            <a:ext cx="10970371" cy="824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Written documents of accepted practices for managing common health problems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Must be reviewed, approved and signed  annually by the appropriate provider.</a:t>
            </a:r>
          </a:p>
        </p:txBody>
      </p:sp>
      <p:sp>
        <p:nvSpPr>
          <p:cNvPr id="8" name="Rectangle 7">
            <a:extLst>
              <a:ext uri="{FF2B5EF4-FFF2-40B4-BE49-F238E27FC236}">
                <a16:creationId xmlns:a16="http://schemas.microsoft.com/office/drawing/2014/main" id="{1C636F21-82D7-F243-AA66-4C0FF6CEEB42}"/>
              </a:ext>
            </a:extLst>
          </p:cNvPr>
          <p:cNvSpPr/>
          <p:nvPr/>
        </p:nvSpPr>
        <p:spPr>
          <a:xfrm>
            <a:off x="838199" y="2436768"/>
            <a:ext cx="5037307" cy="461665"/>
          </a:xfrm>
          <a:prstGeom prst="rect">
            <a:avLst/>
          </a:prstGeom>
          <a:solidFill>
            <a:schemeClr val="tx2">
              <a:lumMod val="40000"/>
              <a:lumOff val="6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Treatment Guidelines (TGs)</a:t>
            </a:r>
          </a:p>
        </p:txBody>
      </p:sp>
      <p:sp>
        <p:nvSpPr>
          <p:cNvPr id="9" name="Rectangle 8">
            <a:extLst>
              <a:ext uri="{FF2B5EF4-FFF2-40B4-BE49-F238E27FC236}">
                <a16:creationId xmlns:a16="http://schemas.microsoft.com/office/drawing/2014/main" id="{2425B176-620B-4D42-A402-3ADC577CAD51}"/>
              </a:ext>
            </a:extLst>
          </p:cNvPr>
          <p:cNvSpPr/>
          <p:nvPr/>
        </p:nvSpPr>
        <p:spPr>
          <a:xfrm>
            <a:off x="5979270" y="2430831"/>
            <a:ext cx="6062814" cy="424732"/>
          </a:xfrm>
          <a:prstGeom prst="rect">
            <a:avLst/>
          </a:prstGeom>
          <a:solidFill>
            <a:schemeClr val="tx2">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Symptomatic Management Guidelines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(SMGs)</a:t>
            </a:r>
          </a:p>
        </p:txBody>
      </p:sp>
      <p:sp>
        <p:nvSpPr>
          <p:cNvPr id="10" name="Rectangle 9">
            <a:extLst>
              <a:ext uri="{FF2B5EF4-FFF2-40B4-BE49-F238E27FC236}">
                <a16:creationId xmlns:a16="http://schemas.microsoft.com/office/drawing/2014/main" id="{124D79FC-F051-6446-ACD9-A6FFD2241F47}"/>
              </a:ext>
            </a:extLst>
          </p:cNvPr>
          <p:cNvSpPr/>
          <p:nvPr/>
        </p:nvSpPr>
        <p:spPr>
          <a:xfrm>
            <a:off x="6856720" y="5484370"/>
            <a:ext cx="4692704" cy="1020536"/>
          </a:xfrm>
          <a:prstGeom prst="rect">
            <a:avLst/>
          </a:prstGeom>
          <a:solidFill>
            <a:schemeClr val="accent4">
              <a:lumMod val="20000"/>
              <a:lumOff val="80000"/>
            </a:schemeClr>
          </a:solidFill>
          <a:ln w="38100">
            <a:solidFill>
              <a:schemeClr val="tx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Calibri" panose="020F0502020204030204"/>
                <a:ea typeface="+mn-ea"/>
                <a:cs typeface="+mn-cs"/>
              </a:rPr>
              <a:t>Talk with your HWD so you can review current HCGs</a:t>
            </a:r>
          </a:p>
        </p:txBody>
      </p:sp>
    </p:spTree>
    <p:extLst>
      <p:ext uri="{BB962C8B-B14F-4D97-AF65-F5344CB8AC3E}">
        <p14:creationId xmlns:p14="http://schemas.microsoft.com/office/powerpoint/2010/main" val="39668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5" name="Straight Connector 7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Content Placeholder 4">
            <a:extLst>
              <a:ext uri="{FF2B5EF4-FFF2-40B4-BE49-F238E27FC236}">
                <a16:creationId xmlns:a16="http://schemas.microsoft.com/office/drawing/2014/main" id="{3A7CE4CC-5482-48DE-8688-C81B9CA12A2D}"/>
              </a:ext>
            </a:extLst>
          </p:cNvPr>
          <p:cNvPicPr>
            <a:picLocks noGrp="1" noChangeAspect="1"/>
          </p:cNvPicPr>
          <p:nvPr>
            <p:ph sz="half" idx="2"/>
          </p:nvPr>
        </p:nvPicPr>
        <p:blipFill rotWithShape="1">
          <a:blip r:embed="rId3"/>
          <a:srcRect l="28399" t="8304" r="29837" b="5883"/>
          <a:stretch/>
        </p:blipFill>
        <p:spPr>
          <a:xfrm>
            <a:off x="8247515" y="350224"/>
            <a:ext cx="3626126" cy="3957278"/>
          </a:xfrm>
          <a:prstGeom prst="rect">
            <a:avLst/>
          </a:prstGeom>
        </p:spPr>
      </p:pic>
      <p:cxnSp>
        <p:nvCxnSpPr>
          <p:cNvPr id="77" name="Straight Connector 7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bird&#10;&#10;Description automatically generated">
            <a:extLst>
              <a:ext uri="{FF2B5EF4-FFF2-40B4-BE49-F238E27FC236}">
                <a16:creationId xmlns:a16="http://schemas.microsoft.com/office/drawing/2014/main" id="{861A8725-6342-B747-AE88-619647FCF19D}"/>
              </a:ext>
            </a:extLst>
          </p:cNvPr>
          <p:cNvPicPr>
            <a:picLocks noChangeAspect="1"/>
          </p:cNvPicPr>
          <p:nvPr/>
        </p:nvPicPr>
        <p:blipFill rotWithShape="1">
          <a:blip r:embed="rId4">
            <a:extLst>
              <a:ext uri="{28A0092B-C50C-407E-A947-70E740481C1C}">
                <a14:useLocalDpi xmlns:a14="http://schemas.microsoft.com/office/drawing/2010/main" val="0"/>
              </a:ext>
            </a:extLst>
          </a:blip>
          <a:srcRect l="6839" r="7758" b="40256"/>
          <a:stretch/>
        </p:blipFill>
        <p:spPr>
          <a:xfrm>
            <a:off x="4159804" y="409775"/>
            <a:ext cx="3899482" cy="4054271"/>
          </a:xfrm>
          <a:prstGeom prst="rect">
            <a:avLst/>
          </a:prstGeom>
          <a:ln>
            <a:solidFill>
              <a:schemeClr val="tx1">
                <a:lumMod val="65000"/>
                <a:lumOff val="35000"/>
              </a:schemeClr>
            </a:solidFill>
          </a:ln>
        </p:spPr>
      </p:pic>
      <p:pic>
        <p:nvPicPr>
          <p:cNvPr id="14" name="Picture 13" descr="A screenshot of a social media post&#10;&#10;Description automatically generated">
            <a:extLst>
              <a:ext uri="{FF2B5EF4-FFF2-40B4-BE49-F238E27FC236}">
                <a16:creationId xmlns:a16="http://schemas.microsoft.com/office/drawing/2014/main" id="{8E4DB17A-68E7-324C-85A5-D7FE39134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69" y="409774"/>
            <a:ext cx="3781736" cy="3657600"/>
          </a:xfrm>
          <a:prstGeom prst="rect">
            <a:avLst/>
          </a:prstGeom>
        </p:spPr>
      </p:pic>
      <p:sp>
        <p:nvSpPr>
          <p:cNvPr id="3" name="Rectangle 2">
            <a:extLst>
              <a:ext uri="{FF2B5EF4-FFF2-40B4-BE49-F238E27FC236}">
                <a16:creationId xmlns:a16="http://schemas.microsoft.com/office/drawing/2014/main" id="{489FE09C-4313-3B0E-E142-E531C6BBD729}"/>
              </a:ext>
            </a:extLst>
          </p:cNvPr>
          <p:cNvSpPr/>
          <p:nvPr/>
        </p:nvSpPr>
        <p:spPr>
          <a:xfrm>
            <a:off x="1866900" y="5562601"/>
            <a:ext cx="8953500" cy="805962"/>
          </a:xfrm>
          <a:prstGeom prst="rect">
            <a:avLst/>
          </a:prstGeom>
          <a:solidFill>
            <a:srgbClr val="404040"/>
          </a:solid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9618" y="5347589"/>
            <a:ext cx="11139854" cy="805962"/>
          </a:xfrm>
        </p:spPr>
        <p:txBody>
          <a:bodyPr vert="horz" lIns="91440" tIns="45720" rIns="91440" bIns="45720" rtlCol="0" anchor="b">
            <a:normAutofit fontScale="90000"/>
          </a:bodyPr>
          <a:lstStyle/>
          <a:p>
            <a:pPr algn="ctr"/>
            <a:r>
              <a:rPr lang="en-US" sz="3600" b="1" dirty="0">
                <a:solidFill>
                  <a:schemeClr val="bg1"/>
                </a:solidFill>
                <a:hlinkClick r:id="rId6">
                  <a:extLst>
                    <a:ext uri="{A12FA001-AC4F-418D-AE19-62706E023703}">
                      <ahyp:hlinkClr xmlns:ahyp="http://schemas.microsoft.com/office/drawing/2018/hyperlinkcolor" val="tx"/>
                    </a:ext>
                  </a:extLst>
                </a:hlinkClick>
              </a:rPr>
              <a:t>Policy and Requirement Handbook (PRH)</a:t>
            </a:r>
            <a:br>
              <a:rPr lang="en-US" sz="3600" b="1" dirty="0">
                <a:solidFill>
                  <a:schemeClr val="bg1"/>
                </a:solidFill>
              </a:rPr>
            </a:br>
            <a:r>
              <a:rPr lang="en-US" sz="3600" b="1" dirty="0">
                <a:solidFill>
                  <a:schemeClr val="bg1"/>
                </a:solidFill>
                <a:hlinkClick r:id="rId7"/>
              </a:rPr>
              <a:t>Desk Reference Guide (DRG)</a:t>
            </a:r>
            <a:endParaRPr lang="en-US" sz="3600" b="1" dirty="0">
              <a:solidFill>
                <a:schemeClr val="bg1"/>
              </a:solidFill>
              <a:highlight>
                <a:srgbClr val="FFFF00"/>
              </a:highlight>
            </a:endParaRPr>
          </a:p>
        </p:txBody>
      </p:sp>
    </p:spTree>
    <p:extLst>
      <p:ext uri="{BB962C8B-B14F-4D97-AF65-F5344CB8AC3E}">
        <p14:creationId xmlns:p14="http://schemas.microsoft.com/office/powerpoint/2010/main" val="139227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0594FB-D2CD-D14D-AC00-0CAD2CDFBB43}"/>
              </a:ext>
            </a:extLst>
          </p:cNvPr>
          <p:cNvSpPr txBox="1">
            <a:spLocks/>
          </p:cNvSpPr>
          <p:nvPr/>
        </p:nvSpPr>
        <p:spPr>
          <a:xfrm>
            <a:off x="556532" y="643467"/>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mj-cs"/>
              </a:rPr>
              <a:t>Health and Wellness Support Website</a:t>
            </a:r>
          </a:p>
        </p:txBody>
      </p:sp>
      <p:sp>
        <p:nvSpPr>
          <p:cNvPr id="7" name="TextBox 6">
            <a:extLst>
              <a:ext uri="{FF2B5EF4-FFF2-40B4-BE49-F238E27FC236}">
                <a16:creationId xmlns:a16="http://schemas.microsoft.com/office/drawing/2014/main" id="{0BFF5F15-87CC-4AB1-2C53-39921AEF0EC2}"/>
              </a:ext>
            </a:extLst>
          </p:cNvPr>
          <p:cNvSpPr txBox="1"/>
          <p:nvPr/>
        </p:nvSpPr>
        <p:spPr>
          <a:xfrm>
            <a:off x="1602973" y="6214533"/>
            <a:ext cx="9118042" cy="461665"/>
          </a:xfrm>
          <a:prstGeom prst="rect">
            <a:avLst/>
          </a:prstGeom>
          <a:noFill/>
        </p:spPr>
        <p:txBody>
          <a:bodyPr wrap="square" rtlCol="0">
            <a:spAutoFit/>
          </a:bodyPr>
          <a:lstStyle/>
          <a:p>
            <a:r>
              <a:rPr lang="en-US" sz="2400" dirty="0">
                <a:hlinkClick r:id="rId3"/>
              </a:rPr>
              <a:t>https://supportservices.jobcorps.gov/Health/Pages/default.aspx</a:t>
            </a:r>
            <a:endParaRPr lang="en-US" sz="2400" dirty="0"/>
          </a:p>
        </p:txBody>
      </p:sp>
      <p:pic>
        <p:nvPicPr>
          <p:cNvPr id="4" name="Picture 3" descr="A screenshot of a medical program&#10;&#10;Description automatically generated">
            <a:extLst>
              <a:ext uri="{FF2B5EF4-FFF2-40B4-BE49-F238E27FC236}">
                <a16:creationId xmlns:a16="http://schemas.microsoft.com/office/drawing/2014/main" id="{EFBB1DB4-8B49-DDCE-BFE8-1530D6A23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093" y="1584204"/>
            <a:ext cx="9118042" cy="4630329"/>
          </a:xfrm>
          <a:prstGeom prst="rect">
            <a:avLst/>
          </a:prstGeom>
        </p:spPr>
      </p:pic>
      <p:sp>
        <p:nvSpPr>
          <p:cNvPr id="6" name="Right Arrow 5">
            <a:extLst>
              <a:ext uri="{FF2B5EF4-FFF2-40B4-BE49-F238E27FC236}">
                <a16:creationId xmlns:a16="http://schemas.microsoft.com/office/drawing/2014/main" id="{8FDB3F95-E0DC-E7A7-6EC6-9C08D15F3341}"/>
              </a:ext>
            </a:extLst>
          </p:cNvPr>
          <p:cNvSpPr/>
          <p:nvPr/>
        </p:nvSpPr>
        <p:spPr>
          <a:xfrm>
            <a:off x="208713" y="262596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938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3F9E4C-0288-7CFA-F9EB-7F40CAC4B053}"/>
              </a:ext>
            </a:extLst>
          </p:cNvPr>
          <p:cNvSpPr/>
          <p:nvPr/>
        </p:nvSpPr>
        <p:spPr>
          <a:xfrm>
            <a:off x="0" y="462980"/>
            <a:ext cx="12192000" cy="64932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B3C4CF3-8DC6-F446-A603-48F1FF96C93F}"/>
              </a:ext>
            </a:extLst>
          </p:cNvPr>
          <p:cNvSpPr>
            <a:spLocks noGrp="1"/>
          </p:cNvSpPr>
          <p:nvPr>
            <p:ph type="title"/>
          </p:nvPr>
        </p:nvSpPr>
        <p:spPr>
          <a:xfrm>
            <a:off x="838199" y="252616"/>
            <a:ext cx="10515600" cy="1104738"/>
          </a:xfrm>
        </p:spPr>
        <p:txBody>
          <a:bodyPr>
            <a:normAutofit/>
          </a:bodyPr>
          <a:lstStyle/>
          <a:p>
            <a:pPr algn="ctr"/>
            <a:r>
              <a:rPr lang="en-US" sz="3600" b="1" dirty="0">
                <a:solidFill>
                  <a:schemeClr val="bg1"/>
                </a:solidFill>
                <a:latin typeface="+mn-lt"/>
              </a:rPr>
              <a:t>CMHC Resource Bundles</a:t>
            </a:r>
          </a:p>
        </p:txBody>
      </p:sp>
      <p:pic>
        <p:nvPicPr>
          <p:cNvPr id="7" name="Picture 6" descr="A screenshot of a medical consultant&#10;&#10;Description automatically generated">
            <a:extLst>
              <a:ext uri="{FF2B5EF4-FFF2-40B4-BE49-F238E27FC236}">
                <a16:creationId xmlns:a16="http://schemas.microsoft.com/office/drawing/2014/main" id="{623DAA2E-1A69-5C14-03A7-2B3956DED2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51" y="1357354"/>
            <a:ext cx="11261783" cy="4792621"/>
          </a:xfrm>
          <a:prstGeom prst="rect">
            <a:avLst/>
          </a:prstGeom>
        </p:spPr>
      </p:pic>
      <p:sp>
        <p:nvSpPr>
          <p:cNvPr id="8" name="TextBox 7">
            <a:extLst>
              <a:ext uri="{FF2B5EF4-FFF2-40B4-BE49-F238E27FC236}">
                <a16:creationId xmlns:a16="http://schemas.microsoft.com/office/drawing/2014/main" id="{D7FA10B5-DC90-19A6-6DD2-66D7D20C74E8}"/>
              </a:ext>
            </a:extLst>
          </p:cNvPr>
          <p:cNvSpPr txBox="1"/>
          <p:nvPr/>
        </p:nvSpPr>
        <p:spPr>
          <a:xfrm>
            <a:off x="2059028" y="6374551"/>
            <a:ext cx="8073942" cy="461665"/>
          </a:xfrm>
          <a:prstGeom prst="rect">
            <a:avLst/>
          </a:prstGeom>
          <a:noFill/>
        </p:spPr>
        <p:txBody>
          <a:bodyPr wrap="none" rtlCol="0">
            <a:spAutoFit/>
          </a:bodyPr>
          <a:lstStyle/>
          <a:p>
            <a:r>
              <a:rPr lang="en-US" sz="2400" dirty="0">
                <a:hlinkClick r:id="rId4"/>
              </a:rPr>
              <a:t>https://supportservices.jobcorps.gov/health/Pages/CMHC.aspx</a:t>
            </a:r>
            <a:endParaRPr lang="en-US" sz="2400" dirty="0"/>
          </a:p>
        </p:txBody>
      </p:sp>
      <p:sp>
        <p:nvSpPr>
          <p:cNvPr id="10" name="Left Arrow 9">
            <a:extLst>
              <a:ext uri="{FF2B5EF4-FFF2-40B4-BE49-F238E27FC236}">
                <a16:creationId xmlns:a16="http://schemas.microsoft.com/office/drawing/2014/main" id="{50B9D347-4ED6-DF96-DE69-5D13FE8C7456}"/>
              </a:ext>
            </a:extLst>
          </p:cNvPr>
          <p:cNvSpPr/>
          <p:nvPr/>
        </p:nvSpPr>
        <p:spPr>
          <a:xfrm>
            <a:off x="5239041" y="4806461"/>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a:extLst>
              <a:ext uri="{FF2B5EF4-FFF2-40B4-BE49-F238E27FC236}">
                <a16:creationId xmlns:a16="http://schemas.microsoft.com/office/drawing/2014/main" id="{646EB892-18F3-6181-6852-068BF3B45673}"/>
              </a:ext>
            </a:extLst>
          </p:cNvPr>
          <p:cNvSpPr/>
          <p:nvPr/>
        </p:nvSpPr>
        <p:spPr>
          <a:xfrm>
            <a:off x="10916826" y="2107914"/>
            <a:ext cx="978408" cy="649329"/>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1180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56E8364-2783-4A5B-AC2F-B6518F934093}"/>
              </a:ext>
            </a:extLst>
          </p:cNvPr>
          <p:cNvSpPr>
            <a:spLocks noGrp="1"/>
          </p:cNvSpPr>
          <p:nvPr>
            <p:ph type="title"/>
          </p:nvPr>
        </p:nvSpPr>
        <p:spPr>
          <a:xfrm>
            <a:off x="653688" y="388394"/>
            <a:ext cx="5157216" cy="1344975"/>
          </a:xfrm>
        </p:spPr>
        <p:txBody>
          <a:bodyPr>
            <a:normAutofit fontScale="90000"/>
          </a:bodyPr>
          <a:lstStyle/>
          <a:p>
            <a:pPr algn="ctr"/>
            <a:br>
              <a:rPr lang="en-US" sz="1600" dirty="0"/>
            </a:br>
            <a:br>
              <a:rPr lang="en-US" sz="2800" dirty="0"/>
            </a:br>
            <a:r>
              <a:rPr lang="en-US" sz="2800" b="1" dirty="0"/>
              <a:t>Q &amp; A</a:t>
            </a:r>
            <a:br>
              <a:rPr lang="en-US" sz="2800" b="1" dirty="0"/>
            </a:br>
            <a:br>
              <a:rPr lang="en-US" sz="2800" b="1" dirty="0"/>
            </a:br>
            <a:r>
              <a:rPr lang="en-US" sz="2800" b="1" dirty="0"/>
              <a:t>What’s Next?</a:t>
            </a:r>
          </a:p>
        </p:txBody>
      </p:sp>
      <p:pic>
        <p:nvPicPr>
          <p:cNvPr id="7" name="Picture 6" descr="Puzzle head">
            <a:extLst>
              <a:ext uri="{FF2B5EF4-FFF2-40B4-BE49-F238E27FC236}">
                <a16:creationId xmlns:a16="http://schemas.microsoft.com/office/drawing/2014/main" id="{478FE0FC-A737-401E-A9C9-C71D811928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6969642" y="631875"/>
            <a:ext cx="4736963" cy="5438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F7535796-EE05-42C6-902B-74F1E5267090}"/>
              </a:ext>
            </a:extLst>
          </p:cNvPr>
          <p:cNvGraphicFramePr>
            <a:graphicFrameLocks noGrp="1"/>
          </p:cNvGraphicFramePr>
          <p:nvPr>
            <p:ph idx="1"/>
            <p:extLst>
              <p:ext uri="{D42A27DB-BD31-4B8C-83A1-F6EECF244321}">
                <p14:modId xmlns:p14="http://schemas.microsoft.com/office/powerpoint/2010/main" val="4012261465"/>
              </p:ext>
            </p:extLst>
          </p:nvPr>
        </p:nvGraphicFramePr>
        <p:xfrm>
          <a:off x="804672" y="2121763"/>
          <a:ext cx="5157216"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716191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Mental Health Specialists (RMHS)</a:t>
            </a:r>
          </a:p>
        </p:txBody>
      </p:sp>
      <p:sp>
        <p:nvSpPr>
          <p:cNvPr id="3" name="Content Placeholder 2"/>
          <p:cNvSpPr>
            <a:spLocks noGrp="1"/>
          </p:cNvSpPr>
          <p:nvPr>
            <p:ph sz="half" idx="1"/>
          </p:nvPr>
        </p:nvSpPr>
        <p:spPr/>
        <p:txBody>
          <a:bodyPr>
            <a:normAutofit/>
          </a:bodyPr>
          <a:lstStyle/>
          <a:p>
            <a:r>
              <a:rPr lang="en-US" dirty="0"/>
              <a:t>Region 1 (Boston)</a:t>
            </a:r>
          </a:p>
          <a:p>
            <a:pPr lvl="1"/>
            <a:r>
              <a:rPr lang="en-US" b="1" dirty="0">
                <a:solidFill>
                  <a:srgbClr val="201EB5"/>
                </a:solidFill>
              </a:rPr>
              <a:t>Elizabeth Jarski, LCSW</a:t>
            </a:r>
            <a:endParaRPr lang="en-US" dirty="0"/>
          </a:p>
          <a:p>
            <a:pPr lvl="2"/>
            <a:endParaRPr lang="en-US" dirty="0"/>
          </a:p>
          <a:p>
            <a:pPr lvl="1"/>
            <a:r>
              <a:rPr lang="en-US" b="1" dirty="0">
                <a:solidFill>
                  <a:srgbClr val="201EB5"/>
                </a:solidFill>
              </a:rPr>
              <a:t>Maria Acevedo, PhD (Puerto Rico)</a:t>
            </a:r>
          </a:p>
          <a:p>
            <a:pPr lvl="2"/>
            <a:endParaRPr lang="en-US" dirty="0"/>
          </a:p>
          <a:p>
            <a:r>
              <a:rPr lang="en-US" dirty="0"/>
              <a:t>Lead/Region 2 (Philadelphia)</a:t>
            </a:r>
            <a:endParaRPr lang="en-US" b="1" dirty="0">
              <a:solidFill>
                <a:srgbClr val="201EB5"/>
              </a:solidFill>
            </a:endParaRPr>
          </a:p>
          <a:p>
            <a:pPr lvl="1"/>
            <a:r>
              <a:rPr lang="en-US" b="1" dirty="0">
                <a:solidFill>
                  <a:srgbClr val="201EB5"/>
                </a:solidFill>
              </a:rPr>
              <a:t>Valerie Cherry, PhD</a:t>
            </a:r>
          </a:p>
          <a:p>
            <a:pPr marL="0" indent="0">
              <a:buNone/>
            </a:pPr>
            <a:endParaRPr lang="en-US" dirty="0"/>
          </a:p>
        </p:txBody>
      </p:sp>
      <p:sp>
        <p:nvSpPr>
          <p:cNvPr id="4" name="Content Placeholder 3"/>
          <p:cNvSpPr>
            <a:spLocks noGrp="1"/>
          </p:cNvSpPr>
          <p:nvPr>
            <p:ph sz="half" idx="2"/>
          </p:nvPr>
        </p:nvSpPr>
        <p:spPr/>
        <p:txBody>
          <a:bodyPr>
            <a:normAutofit/>
          </a:bodyPr>
          <a:lstStyle/>
          <a:p>
            <a:r>
              <a:rPr lang="en-US" dirty="0"/>
              <a:t>Region 3 (Atlanta)</a:t>
            </a:r>
          </a:p>
          <a:p>
            <a:pPr lvl="1"/>
            <a:r>
              <a:rPr lang="en-US" b="1" dirty="0">
                <a:solidFill>
                  <a:srgbClr val="201EB5"/>
                </a:solidFill>
              </a:rPr>
              <a:t>Elizabeth Jarski, LCSW</a:t>
            </a:r>
          </a:p>
          <a:p>
            <a:pPr lvl="2"/>
            <a:endParaRPr lang="en-US" dirty="0"/>
          </a:p>
          <a:p>
            <a:r>
              <a:rPr lang="en-US" dirty="0"/>
              <a:t>Regions 4 (Dallas) &amp; 6 (San Francisco)</a:t>
            </a:r>
          </a:p>
          <a:p>
            <a:pPr lvl="1"/>
            <a:r>
              <a:rPr lang="en-US" b="1" dirty="0">
                <a:solidFill>
                  <a:srgbClr val="201EB5"/>
                </a:solidFill>
              </a:rPr>
              <a:t>Tamara D. Warner, PhD</a:t>
            </a:r>
          </a:p>
          <a:p>
            <a:pPr lvl="2"/>
            <a:endParaRPr lang="en-US" dirty="0"/>
          </a:p>
          <a:p>
            <a:r>
              <a:rPr lang="en-US" dirty="0"/>
              <a:t>Region 5 (Chicago)</a:t>
            </a:r>
          </a:p>
          <a:p>
            <a:pPr lvl="1"/>
            <a:r>
              <a:rPr lang="en-US" b="1" dirty="0">
                <a:solidFill>
                  <a:srgbClr val="201EB5"/>
                </a:solidFill>
              </a:rPr>
              <a:t>Helena Mackenzie, PhD, LP</a:t>
            </a:r>
          </a:p>
          <a:p>
            <a:pPr marL="0" indent="0">
              <a:buNone/>
            </a:pPr>
            <a:endParaRPr lang="en-US" dirty="0"/>
          </a:p>
        </p:txBody>
      </p:sp>
      <p:pic>
        <p:nvPicPr>
          <p:cNvPr id="10" name="Picture 2" descr="Puzzle head">
            <a:extLst>
              <a:ext uri="{FF2B5EF4-FFF2-40B4-BE49-F238E27FC236}">
                <a16:creationId xmlns:a16="http://schemas.microsoft.com/office/drawing/2014/main" id="{129720A6-FE05-4CAF-AB56-17D8D696A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454832" y="219960"/>
            <a:ext cx="1447629" cy="166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3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0255-1F2B-0642-B211-973999998364}"/>
              </a:ext>
            </a:extLst>
          </p:cNvPr>
          <p:cNvSpPr>
            <a:spLocks noGrp="1"/>
          </p:cNvSpPr>
          <p:nvPr>
            <p:ph type="title"/>
          </p:nvPr>
        </p:nvSpPr>
        <p:spPr>
          <a:xfrm>
            <a:off x="682560" y="365125"/>
            <a:ext cx="10515600" cy="1325563"/>
          </a:xfrm>
        </p:spPr>
        <p:txBody>
          <a:bodyPr/>
          <a:lstStyle/>
          <a:p>
            <a:r>
              <a:rPr lang="en-US" b="1" dirty="0">
                <a:latin typeface="+mn-lt"/>
              </a:rPr>
              <a:t>Health &amp; Wellness Organization</a:t>
            </a:r>
          </a:p>
        </p:txBody>
      </p:sp>
      <p:grpSp>
        <p:nvGrpSpPr>
          <p:cNvPr id="8" name="Group 7">
            <a:extLst>
              <a:ext uri="{FF2B5EF4-FFF2-40B4-BE49-F238E27FC236}">
                <a16:creationId xmlns:a16="http://schemas.microsoft.com/office/drawing/2014/main" id="{D71F0469-099E-8242-B550-95313AB513E4}"/>
              </a:ext>
            </a:extLst>
          </p:cNvPr>
          <p:cNvGrpSpPr/>
          <p:nvPr/>
        </p:nvGrpSpPr>
        <p:grpSpPr>
          <a:xfrm>
            <a:off x="622568" y="1781826"/>
            <a:ext cx="11412340" cy="4351338"/>
            <a:chOff x="622568" y="1781826"/>
            <a:chExt cx="11412340" cy="4351338"/>
          </a:xfrm>
        </p:grpSpPr>
        <p:sp>
          <p:nvSpPr>
            <p:cNvPr id="4" name="Content Placeholder 1">
              <a:extLst>
                <a:ext uri="{FF2B5EF4-FFF2-40B4-BE49-F238E27FC236}">
                  <a16:creationId xmlns:a16="http://schemas.microsoft.com/office/drawing/2014/main" id="{36E5FD82-F815-6647-B131-C3567300B49D}"/>
                </a:ext>
              </a:extLst>
            </p:cNvPr>
            <p:cNvSpPr txBox="1">
              <a:spLocks/>
            </p:cNvSpPr>
            <p:nvPr/>
          </p:nvSpPr>
          <p:spPr>
            <a:xfrm>
              <a:off x="622568" y="1781826"/>
              <a:ext cx="53307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4175" indent="-384175">
                <a:buClr>
                  <a:srgbClr val="201EB5"/>
                </a:buClr>
                <a:buSzPct val="120000"/>
                <a:buFont typeface="Arial" panose="020B0604020202020204" pitchFamily="34" charset="0"/>
                <a:buNone/>
              </a:pPr>
              <a:r>
                <a:rPr lang="en-US" sz="2400" b="1" dirty="0">
                  <a:solidFill>
                    <a:srgbClr val="201EB5"/>
                  </a:solidFill>
                </a:rPr>
                <a:t>Health and Wellness Program</a:t>
              </a:r>
            </a:p>
            <a:p>
              <a:pPr marL="346075" lvl="1" indent="-327025">
                <a:lnSpc>
                  <a:spcPct val="100000"/>
                </a:lnSpc>
                <a:buClr>
                  <a:srgbClr val="201EB5"/>
                </a:buClr>
                <a:buSzPct val="120000"/>
              </a:pPr>
              <a:r>
                <a:rPr lang="en-US" sz="2200" b="1" dirty="0"/>
                <a:t>Health and Wellness Director (HWD)</a:t>
              </a:r>
            </a:p>
            <a:p>
              <a:pPr marL="749300" lvl="1" indent="-288925">
                <a:lnSpc>
                  <a:spcPct val="100000"/>
                </a:lnSpc>
                <a:spcBef>
                  <a:spcPts val="0"/>
                </a:spcBef>
                <a:buClr>
                  <a:srgbClr val="201EB5"/>
                </a:buClr>
                <a:buSzPct val="120000"/>
              </a:pPr>
              <a:r>
                <a:rPr lang="en-US" sz="2200" dirty="0"/>
                <a:t>Often also serves as a Disability Co-Coordinator</a:t>
              </a:r>
            </a:p>
            <a:p>
              <a:pPr marL="384175" indent="-384175">
                <a:lnSpc>
                  <a:spcPct val="100000"/>
                </a:lnSpc>
                <a:spcBef>
                  <a:spcPts val="600"/>
                </a:spcBef>
                <a:buClr>
                  <a:srgbClr val="201EB5"/>
                </a:buClr>
                <a:buSzPct val="120000"/>
              </a:pPr>
              <a:r>
                <a:rPr lang="en-US" sz="2200" dirty="0"/>
                <a:t>Center Physician (CP) or Nurse Practitioner (NP)/ Physician Assistant (PA)</a:t>
              </a:r>
            </a:p>
            <a:p>
              <a:pPr marL="384175" indent="-384175">
                <a:lnSpc>
                  <a:spcPct val="100000"/>
                </a:lnSpc>
                <a:spcBef>
                  <a:spcPts val="0"/>
                </a:spcBef>
                <a:buClr>
                  <a:srgbClr val="201EB5"/>
                </a:buClr>
                <a:buSzPct val="120000"/>
              </a:pPr>
              <a:r>
                <a:rPr lang="en-US" sz="2200" dirty="0"/>
                <a:t>Nurses (RN, LPN)</a:t>
              </a:r>
            </a:p>
            <a:p>
              <a:pPr marL="384175" indent="-384175">
                <a:lnSpc>
                  <a:spcPct val="100000"/>
                </a:lnSpc>
                <a:spcBef>
                  <a:spcPts val="0"/>
                </a:spcBef>
                <a:buClr>
                  <a:srgbClr val="201EB5"/>
                </a:buClr>
                <a:buSzPct val="120000"/>
              </a:pPr>
              <a:r>
                <a:rPr lang="en-US" sz="2200" dirty="0"/>
                <a:t>[Medical records clerk]</a:t>
              </a:r>
            </a:p>
            <a:p>
              <a:pPr marL="384175" indent="-384175">
                <a:lnSpc>
                  <a:spcPct val="100000"/>
                </a:lnSpc>
                <a:spcBef>
                  <a:spcPts val="1800"/>
                </a:spcBef>
                <a:buClr>
                  <a:srgbClr val="201EB5"/>
                </a:buClr>
                <a:buSzPct val="120000"/>
                <a:buFont typeface="Arial" panose="020B0604020202020204" pitchFamily="34" charset="0"/>
                <a:buNone/>
              </a:pPr>
              <a:r>
                <a:rPr lang="en-US" sz="2400" b="1" dirty="0">
                  <a:solidFill>
                    <a:srgbClr val="201EB5"/>
                  </a:solidFill>
                </a:rPr>
                <a:t>Oral Health and Wellness Program</a:t>
              </a:r>
            </a:p>
            <a:p>
              <a:pPr marL="384175" indent="-384175">
                <a:lnSpc>
                  <a:spcPct val="100000"/>
                </a:lnSpc>
                <a:spcBef>
                  <a:spcPts val="600"/>
                </a:spcBef>
                <a:buClr>
                  <a:srgbClr val="201EB5"/>
                </a:buClr>
                <a:buSzPct val="120000"/>
              </a:pPr>
              <a:r>
                <a:rPr lang="en-US" sz="2200" dirty="0"/>
                <a:t>Center Dentist, Dental Hygienist, Dental Assistant</a:t>
              </a:r>
            </a:p>
          </p:txBody>
        </p:sp>
        <p:sp>
          <p:nvSpPr>
            <p:cNvPr id="6" name="Content Placeholder 1">
              <a:extLst>
                <a:ext uri="{FF2B5EF4-FFF2-40B4-BE49-F238E27FC236}">
                  <a16:creationId xmlns:a16="http://schemas.microsoft.com/office/drawing/2014/main" id="{8828E343-75B1-2A48-9F5D-201DBF66FE22}"/>
                </a:ext>
              </a:extLst>
            </p:cNvPr>
            <p:cNvSpPr txBox="1">
              <a:spLocks/>
            </p:cNvSpPr>
            <p:nvPr/>
          </p:nvSpPr>
          <p:spPr>
            <a:xfrm>
              <a:off x="5979440" y="1781826"/>
              <a:ext cx="605546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4175" indent="-384175">
                <a:lnSpc>
                  <a:spcPct val="110000"/>
                </a:lnSpc>
                <a:buClr>
                  <a:srgbClr val="201EB5"/>
                </a:buClr>
                <a:buSzPct val="120000"/>
                <a:buFont typeface="Arial" panose="020B0604020202020204" pitchFamily="34" charset="0"/>
                <a:buNone/>
              </a:pPr>
              <a:r>
                <a:rPr lang="en-US" sz="2400" b="1" dirty="0">
                  <a:solidFill>
                    <a:srgbClr val="201EB5"/>
                  </a:solidFill>
                </a:rPr>
                <a:t>Mental Health and Wellness Program </a:t>
              </a:r>
              <a:r>
                <a:rPr lang="en-US" sz="2200" dirty="0">
                  <a:solidFill>
                    <a:srgbClr val="201EB5"/>
                  </a:solidFill>
                </a:rPr>
                <a:t>(MWHP)</a:t>
              </a:r>
            </a:p>
            <a:p>
              <a:pPr marL="460375" lvl="1" indent="-441325">
                <a:lnSpc>
                  <a:spcPct val="100000"/>
                </a:lnSpc>
                <a:buClr>
                  <a:srgbClr val="201EB5"/>
                </a:buClr>
                <a:buSzPct val="120000"/>
              </a:pPr>
              <a:r>
                <a:rPr lang="en-US" sz="2200" dirty="0"/>
                <a:t>Center Mental Health Consultant (CMHC)</a:t>
              </a:r>
            </a:p>
            <a:p>
              <a:pPr marL="19050" lvl="1" indent="-19050">
                <a:lnSpc>
                  <a:spcPct val="100000"/>
                </a:lnSpc>
                <a:spcBef>
                  <a:spcPts val="2400"/>
                </a:spcBef>
                <a:buClr>
                  <a:srgbClr val="201EB5"/>
                </a:buClr>
                <a:buSzPct val="120000"/>
                <a:buNone/>
              </a:pPr>
              <a:r>
                <a:rPr lang="en-US" b="1" dirty="0">
                  <a:solidFill>
                    <a:srgbClr val="201EB5"/>
                  </a:solidFill>
                </a:rPr>
                <a:t>Trainee Employee Assistance Program </a:t>
              </a:r>
              <a:r>
                <a:rPr lang="en-US" sz="2200" dirty="0">
                  <a:solidFill>
                    <a:srgbClr val="201EB5"/>
                  </a:solidFill>
                </a:rPr>
                <a:t>(TEAP)</a:t>
              </a:r>
            </a:p>
            <a:p>
              <a:pPr marL="342900" lvl="1" indent="-342900">
                <a:lnSpc>
                  <a:spcPct val="100000"/>
                </a:lnSpc>
                <a:spcBef>
                  <a:spcPts val="600"/>
                </a:spcBef>
                <a:buClr>
                  <a:srgbClr val="201EB5"/>
                </a:buClr>
                <a:buSzPct val="120000"/>
              </a:pPr>
              <a:r>
                <a:rPr lang="en-US" sz="2200" dirty="0"/>
                <a:t>Trainee Employee Assistance Program (TEAP) specialist </a:t>
              </a:r>
              <a:endParaRPr lang="en-US" sz="2200" b="1" dirty="0">
                <a:solidFill>
                  <a:srgbClr val="201EB5"/>
                </a:solidFill>
              </a:endParaRPr>
            </a:p>
            <a:p>
              <a:pPr lvl="1">
                <a:lnSpc>
                  <a:spcPct val="100000"/>
                </a:lnSpc>
                <a:spcBef>
                  <a:spcPts val="600"/>
                </a:spcBef>
              </a:pPr>
              <a:r>
                <a:rPr lang="en-US" sz="2200" dirty="0"/>
                <a:t>Tobacco Use and Prevention Program (TUPP)</a:t>
              </a:r>
            </a:p>
            <a:p>
              <a:endParaRPr lang="en-US" dirty="0"/>
            </a:p>
          </p:txBody>
        </p:sp>
      </p:grpSp>
      <p:pic>
        <p:nvPicPr>
          <p:cNvPr id="7" name="Picture 6" descr="Puzzle head">
            <a:extLst>
              <a:ext uri="{FF2B5EF4-FFF2-40B4-BE49-F238E27FC236}">
                <a16:creationId xmlns:a16="http://schemas.microsoft.com/office/drawing/2014/main" id="{65E546E5-F230-EE46-8589-7A06245207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7EB217A-E8E3-6345-903A-82CCB66B6731}"/>
              </a:ext>
            </a:extLst>
          </p:cNvPr>
          <p:cNvSpPr txBox="1"/>
          <p:nvPr/>
        </p:nvSpPr>
        <p:spPr>
          <a:xfrm>
            <a:off x="6536988" y="5116749"/>
            <a:ext cx="5110264" cy="677108"/>
          </a:xfrm>
          <a:prstGeom prst="rect">
            <a:avLst/>
          </a:prstGeom>
          <a:solidFill>
            <a:schemeClr val="accent4">
              <a:lumMod val="20000"/>
              <a:lumOff val="80000"/>
            </a:schemeClr>
          </a:solidFill>
          <a:ln>
            <a:solidFill>
              <a:srgbClr val="201EB5"/>
            </a:solidFill>
          </a:ln>
        </p:spPr>
        <p:txBody>
          <a:bodyPr wrap="square" rtlCol="0">
            <a:spAutoFit/>
          </a:bodyPr>
          <a:lstStyle/>
          <a:p>
            <a:pPr algn="ctr"/>
            <a:r>
              <a:rPr lang="en-US" sz="1900" dirty="0"/>
              <a:t>Staffing levels are based on the center’s On Board Strength (OBS) – total number of students</a:t>
            </a:r>
          </a:p>
        </p:txBody>
      </p:sp>
    </p:spTree>
    <p:extLst>
      <p:ext uri="{BB962C8B-B14F-4D97-AF65-F5344CB8AC3E}">
        <p14:creationId xmlns:p14="http://schemas.microsoft.com/office/powerpoint/2010/main" val="405052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963669" y="425303"/>
            <a:ext cx="4805996" cy="446567"/>
          </a:xfrm>
          <a:ln w="57150">
            <a:noFill/>
          </a:ln>
        </p:spPr>
        <p:txBody>
          <a:bodyPr vert="horz" lIns="91440" tIns="45720" rIns="91440" bIns="45720" rtlCol="0" anchor="t">
            <a:noAutofit/>
          </a:bodyPr>
          <a:lstStyle/>
          <a:p>
            <a:pPr algn="ct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r>
              <a:rPr lang="en-US" sz="3200" b="1" kern="1200" dirty="0">
                <a:solidFill>
                  <a:srgbClr val="000000"/>
                </a:solidFill>
                <a:effectLst>
                  <a:outerShdw blurRad="38100" dist="38100" dir="2700000" algn="tl">
                    <a:srgbClr val="000000">
                      <a:alpha val="43137"/>
                    </a:srgbClr>
                  </a:outerShdw>
                </a:effectLst>
                <a:latin typeface="+mj-lt"/>
                <a:ea typeface="+mj-ea"/>
                <a:cs typeface="+mj-cs"/>
              </a:rPr>
              <a:t>Please Plan to Attend:</a:t>
            </a: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r>
              <a:rPr lang="en-US" sz="3200" b="1" kern="1200" dirty="0">
                <a:solidFill>
                  <a:srgbClr val="000000"/>
                </a:solidFill>
                <a:effectLst>
                  <a:outerShdw blurRad="38100" dist="38100" dir="2700000" algn="tl">
                    <a:srgbClr val="000000">
                      <a:alpha val="43137"/>
                    </a:srgbClr>
                  </a:outerShdw>
                </a:effectLst>
                <a:latin typeface="+mj-lt"/>
                <a:ea typeface="+mj-ea"/>
                <a:cs typeface="+mj-cs"/>
              </a:rPr>
              <a:t> CMHC Orientation Part 2: </a:t>
            </a: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r>
              <a:rPr lang="en-US" sz="3200" b="1" kern="1200" dirty="0">
                <a:solidFill>
                  <a:srgbClr val="000000"/>
                </a:solidFill>
                <a:effectLst>
                  <a:outerShdw blurRad="38100" dist="38100" dir="2700000" algn="tl">
                    <a:srgbClr val="000000">
                      <a:alpha val="43137"/>
                    </a:srgbClr>
                  </a:outerShdw>
                </a:effectLst>
                <a:latin typeface="+mj-lt"/>
                <a:ea typeface="+mj-ea"/>
                <a:cs typeface="+mj-cs"/>
              </a:rPr>
              <a:t>Applicant File Review</a:t>
            </a: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r>
              <a:rPr lang="en-US" sz="3200" b="1" kern="1200" dirty="0">
                <a:solidFill>
                  <a:srgbClr val="000000"/>
                </a:solidFill>
                <a:effectLst>
                  <a:outerShdw blurRad="38100" dist="38100" dir="2700000" algn="tl">
                    <a:srgbClr val="000000">
                      <a:alpha val="43137"/>
                    </a:srgbClr>
                  </a:outerShdw>
                </a:effectLst>
                <a:latin typeface="+mj-lt"/>
                <a:ea typeface="+mj-ea"/>
                <a:cs typeface="+mj-cs"/>
              </a:rPr>
              <a:t> CMHC Orientation Part 3: </a:t>
            </a:r>
            <a:r>
              <a:rPr lang="en-US" sz="3200" b="1" dirty="0">
                <a:solidFill>
                  <a:srgbClr val="000000"/>
                </a:solidFill>
                <a:effectLst>
                  <a:outerShdw blurRad="38100" dist="38100" dir="2700000" algn="tl">
                    <a:srgbClr val="000000">
                      <a:alpha val="43137"/>
                    </a:srgbClr>
                  </a:outerShdw>
                </a:effectLst>
              </a:rPr>
              <a:t>Medical Separation with Reinstatement Rights (MSWR)</a:t>
            </a:r>
            <a:br>
              <a:rPr lang="en-US" sz="3200" b="1" dirty="0">
                <a:solidFill>
                  <a:srgbClr val="000000"/>
                </a:solidFill>
                <a:effectLst>
                  <a:outerShdw blurRad="38100" dist="38100" dir="2700000" algn="tl">
                    <a:srgbClr val="000000">
                      <a:alpha val="43137"/>
                    </a:srgbClr>
                  </a:outerShdw>
                </a:effectLst>
              </a:rPr>
            </a:br>
            <a:r>
              <a:rPr lang="en-US" sz="3200" b="1" dirty="0">
                <a:solidFill>
                  <a:srgbClr val="000000"/>
                </a:solidFill>
                <a:effectLst>
                  <a:outerShdw blurRad="38100" dist="38100" dir="2700000" algn="tl">
                    <a:srgbClr val="000000">
                      <a:alpha val="43137"/>
                    </a:srgbClr>
                  </a:outerShdw>
                </a:effectLst>
              </a:rPr>
              <a:t> </a:t>
            </a:r>
            <a:br>
              <a:rPr lang="en-US" sz="28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endParaRPr lang="en-US" sz="3200" b="1" kern="1200" dirty="0">
              <a:solidFill>
                <a:srgbClr val="000000"/>
              </a:solidFill>
              <a:effectLst>
                <a:outerShdw blurRad="38100" dist="38100" dir="2700000" algn="tl">
                  <a:srgbClr val="000000">
                    <a:alpha val="43137"/>
                  </a:srgbClr>
                </a:outerShdw>
              </a:effectLst>
              <a:latin typeface="+mj-lt"/>
              <a:ea typeface="+mj-ea"/>
              <a:cs typeface="+mj-cs"/>
            </a:endParaRPr>
          </a:p>
        </p:txBody>
      </p:sp>
      <p:sp>
        <p:nvSpPr>
          <p:cNvPr id="2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Puzzle head">
            <a:extLst>
              <a:ext uri="{FF2B5EF4-FFF2-40B4-BE49-F238E27FC236}">
                <a16:creationId xmlns:a16="http://schemas.microsoft.com/office/drawing/2014/main" id="{E39D5D4C-AF4F-4243-ABD8-42A2D7D730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 b="12496"/>
          <a:stretch/>
        </p:blipFill>
        <p:spPr bwMode="auto">
          <a:xfrm>
            <a:off x="7709770" y="1815329"/>
            <a:ext cx="4141760" cy="414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4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uzzle head">
            <a:extLst>
              <a:ext uri="{FF2B5EF4-FFF2-40B4-BE49-F238E27FC236}">
                <a16:creationId xmlns:a16="http://schemas.microsoft.com/office/drawing/2014/main" id="{D1B98801-12D3-453B-A3F9-98023F0D4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486416" y="126097"/>
            <a:ext cx="1545559" cy="1774552"/>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4"/>
          <p:cNvSpPr/>
          <p:nvPr/>
        </p:nvSpPr>
        <p:spPr>
          <a:xfrm>
            <a:off x="415636" y="161596"/>
            <a:ext cx="3096491" cy="3038804"/>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Mental Health Matters</a:t>
            </a:r>
          </a:p>
        </p:txBody>
      </p:sp>
      <p:sp>
        <p:nvSpPr>
          <p:cNvPr id="7" name="Title 6">
            <a:extLst>
              <a:ext uri="{FF2B5EF4-FFF2-40B4-BE49-F238E27FC236}">
                <a16:creationId xmlns:a16="http://schemas.microsoft.com/office/drawing/2014/main" id="{9B529FDB-FF01-444C-9CB8-08CB8B87B956}"/>
              </a:ext>
            </a:extLst>
          </p:cNvPr>
          <p:cNvSpPr>
            <a:spLocks noGrp="1"/>
          </p:cNvSpPr>
          <p:nvPr>
            <p:ph type="title"/>
          </p:nvPr>
        </p:nvSpPr>
        <p:spPr>
          <a:xfrm>
            <a:off x="3793786" y="365125"/>
            <a:ext cx="7560013" cy="1325563"/>
          </a:xfrm>
        </p:spPr>
        <p:txBody>
          <a:bodyPr>
            <a:normAutofit/>
          </a:bodyPr>
          <a:lstStyle/>
          <a:p>
            <a:r>
              <a:rPr lang="en-US" b="1" dirty="0">
                <a:latin typeface="+mn-lt"/>
              </a:rPr>
              <a:t>Your Role as a CMHC</a:t>
            </a:r>
            <a:br>
              <a:rPr lang="en-US" b="1" dirty="0"/>
            </a:br>
            <a:r>
              <a:rPr lang="en-US" sz="3000" dirty="0">
                <a:hlinkClick r:id="rId4"/>
              </a:rPr>
              <a:t>[PRH Chapter 2.3, R4 MHWP]</a:t>
            </a:r>
            <a:endParaRPr lang="en-US" sz="3000" dirty="0"/>
          </a:p>
        </p:txBody>
      </p:sp>
      <p:sp>
        <p:nvSpPr>
          <p:cNvPr id="8" name="Content Placeholder 7">
            <a:extLst>
              <a:ext uri="{FF2B5EF4-FFF2-40B4-BE49-F238E27FC236}">
                <a16:creationId xmlns:a16="http://schemas.microsoft.com/office/drawing/2014/main" id="{BB81C53F-80A2-8C4C-BFCF-1678E86E9CDF}"/>
              </a:ext>
            </a:extLst>
          </p:cNvPr>
          <p:cNvSpPr>
            <a:spLocks noGrp="1"/>
          </p:cNvSpPr>
          <p:nvPr>
            <p:ph idx="1"/>
          </p:nvPr>
        </p:nvSpPr>
        <p:spPr>
          <a:xfrm>
            <a:off x="3959597" y="1919057"/>
            <a:ext cx="7841673" cy="1325563"/>
          </a:xfrm>
          <a:solidFill>
            <a:schemeClr val="accent2">
              <a:lumMod val="75000"/>
            </a:schemeClr>
          </a:solidFill>
          <a:ln>
            <a:solidFill>
              <a:srgbClr val="312EF6"/>
            </a:solidFill>
          </a:ln>
        </p:spPr>
        <p:txBody>
          <a:bodyPr anchor="ctr">
            <a:noAutofit/>
          </a:bodyPr>
          <a:lstStyle/>
          <a:p>
            <a:pPr marL="0" indent="0" algn="ctr">
              <a:lnSpc>
                <a:spcPct val="100000"/>
              </a:lnSpc>
              <a:buNone/>
            </a:pPr>
            <a:r>
              <a:rPr lang="en-US" b="1" dirty="0">
                <a:solidFill>
                  <a:schemeClr val="bg1"/>
                </a:solidFill>
              </a:rPr>
              <a:t>3 Sets of Tasks for implementing a </a:t>
            </a:r>
          </a:p>
          <a:p>
            <a:pPr marL="0" indent="0" algn="ctr">
              <a:lnSpc>
                <a:spcPct val="110000"/>
              </a:lnSpc>
              <a:buNone/>
            </a:pPr>
            <a:r>
              <a:rPr lang="en-US" b="1" dirty="0">
                <a:solidFill>
                  <a:schemeClr val="bg1"/>
                </a:solidFill>
              </a:rPr>
              <a:t>Job Corps Mental Health and Wellness Program</a:t>
            </a:r>
          </a:p>
        </p:txBody>
      </p:sp>
      <p:sp>
        <p:nvSpPr>
          <p:cNvPr id="11" name="Content Placeholder 7">
            <a:extLst>
              <a:ext uri="{FF2B5EF4-FFF2-40B4-BE49-F238E27FC236}">
                <a16:creationId xmlns:a16="http://schemas.microsoft.com/office/drawing/2014/main" id="{5B7A5BF1-FDDB-C44B-AF96-FBEB14388337}"/>
              </a:ext>
            </a:extLst>
          </p:cNvPr>
          <p:cNvSpPr txBox="1">
            <a:spLocks/>
          </p:cNvSpPr>
          <p:nvPr/>
        </p:nvSpPr>
        <p:spPr>
          <a:xfrm>
            <a:off x="476057" y="3356413"/>
            <a:ext cx="7841673" cy="1005840"/>
          </a:xfrm>
          <a:prstGeom prst="rect">
            <a:avLst/>
          </a:prstGeom>
          <a:solidFill>
            <a:schemeClr val="accent4">
              <a:lumMod val="20000"/>
              <a:lumOff val="80000"/>
            </a:schemeClr>
          </a:solidFill>
          <a:ln>
            <a:solidFill>
              <a:srgbClr val="312EF6"/>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1" dirty="0"/>
              <a:t>ASSESSMENT</a:t>
            </a:r>
          </a:p>
        </p:txBody>
      </p:sp>
      <p:sp>
        <p:nvSpPr>
          <p:cNvPr id="12" name="Content Placeholder 7">
            <a:extLst>
              <a:ext uri="{FF2B5EF4-FFF2-40B4-BE49-F238E27FC236}">
                <a16:creationId xmlns:a16="http://schemas.microsoft.com/office/drawing/2014/main" id="{93D60F87-6289-3F49-A276-481E121056A3}"/>
              </a:ext>
            </a:extLst>
          </p:cNvPr>
          <p:cNvSpPr txBox="1">
            <a:spLocks/>
          </p:cNvSpPr>
          <p:nvPr/>
        </p:nvSpPr>
        <p:spPr>
          <a:xfrm>
            <a:off x="2566618" y="5565415"/>
            <a:ext cx="7841673" cy="914400"/>
          </a:xfrm>
          <a:prstGeom prst="rect">
            <a:avLst/>
          </a:prstGeom>
          <a:solidFill>
            <a:schemeClr val="accent1">
              <a:lumMod val="40000"/>
              <a:lumOff val="60000"/>
            </a:schemeClr>
          </a:solidFill>
          <a:ln>
            <a:solidFill>
              <a:srgbClr val="312EF6"/>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1" dirty="0"/>
              <a:t>MENTAL HEALTH PROMOTION &amp; EDUCATION</a:t>
            </a:r>
          </a:p>
        </p:txBody>
      </p:sp>
      <p:sp>
        <p:nvSpPr>
          <p:cNvPr id="13" name="Content Placeholder 7">
            <a:extLst>
              <a:ext uri="{FF2B5EF4-FFF2-40B4-BE49-F238E27FC236}">
                <a16:creationId xmlns:a16="http://schemas.microsoft.com/office/drawing/2014/main" id="{8F11D939-DB0B-1146-8C86-AE749787C47C}"/>
              </a:ext>
            </a:extLst>
          </p:cNvPr>
          <p:cNvSpPr txBox="1">
            <a:spLocks/>
          </p:cNvSpPr>
          <p:nvPr/>
        </p:nvSpPr>
        <p:spPr>
          <a:xfrm>
            <a:off x="1644268" y="4506634"/>
            <a:ext cx="7841673" cy="914400"/>
          </a:xfrm>
          <a:prstGeom prst="rect">
            <a:avLst/>
          </a:prstGeom>
          <a:solidFill>
            <a:schemeClr val="accent6">
              <a:lumMod val="40000"/>
              <a:lumOff val="60000"/>
            </a:schemeClr>
          </a:solidFill>
          <a:ln>
            <a:solidFill>
              <a:srgbClr val="312EF6"/>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1" dirty="0"/>
              <a:t>TREATMENT</a:t>
            </a:r>
          </a:p>
        </p:txBody>
      </p:sp>
    </p:spTree>
    <p:extLst>
      <p:ext uri="{BB962C8B-B14F-4D97-AF65-F5344CB8AC3E}">
        <p14:creationId xmlns:p14="http://schemas.microsoft.com/office/powerpoint/2010/main" val="68101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203602A8-A1BD-9744-87A5-BF3465861FBA}"/>
              </a:ext>
            </a:extLst>
          </p:cNvPr>
          <p:cNvSpPr>
            <a:spLocks noGrp="1"/>
          </p:cNvSpPr>
          <p:nvPr>
            <p:ph type="title"/>
          </p:nvPr>
        </p:nvSpPr>
        <p:spPr>
          <a:xfrm>
            <a:off x="1136428" y="627564"/>
            <a:ext cx="7474172" cy="1325563"/>
          </a:xfrm>
          <a:solidFill>
            <a:schemeClr val="accent4">
              <a:lumMod val="20000"/>
              <a:lumOff val="80000"/>
            </a:schemeClr>
          </a:solidFill>
        </p:spPr>
        <p:txBody>
          <a:bodyPr>
            <a:normAutofit/>
          </a:bodyPr>
          <a:lstStyle/>
          <a:p>
            <a:pPr algn="ctr"/>
            <a:r>
              <a:rPr lang="en-US" sz="3200" b="1" dirty="0">
                <a:latin typeface="+mn-lt"/>
              </a:rPr>
              <a:t>Your Role as a CMHC: ASSESSMENT</a:t>
            </a:r>
            <a:br>
              <a:rPr lang="en-US" sz="3200" b="1" dirty="0"/>
            </a:br>
            <a:r>
              <a:rPr lang="en-US" sz="2800" dirty="0"/>
              <a:t>[PRH Chapter 2.3, R4 MHWP]</a:t>
            </a:r>
          </a:p>
        </p:txBody>
      </p:sp>
      <p:sp>
        <p:nvSpPr>
          <p:cNvPr id="3" name="Content Placeholder 2"/>
          <p:cNvSpPr>
            <a:spLocks noGrp="1"/>
          </p:cNvSpPr>
          <p:nvPr>
            <p:ph idx="1"/>
          </p:nvPr>
        </p:nvSpPr>
        <p:spPr>
          <a:xfrm>
            <a:off x="358346" y="1953128"/>
            <a:ext cx="8557054" cy="4431630"/>
          </a:xfrm>
        </p:spPr>
        <p:txBody>
          <a:bodyPr anchor="ctr">
            <a:normAutofit fontScale="92500" lnSpcReduction="20000"/>
          </a:bodyPr>
          <a:lstStyle/>
          <a:p>
            <a:pPr marL="457200" lvl="1" indent="0">
              <a:spcBef>
                <a:spcPts val="0"/>
              </a:spcBef>
              <a:spcAft>
                <a:spcPts val="1200"/>
              </a:spcAft>
              <a:buNone/>
            </a:pPr>
            <a:endParaRPr lang="en-US" sz="3600" b="1" dirty="0">
              <a:solidFill>
                <a:srgbClr val="312EF6"/>
              </a:solidFill>
            </a:endParaRPr>
          </a:p>
          <a:p>
            <a:pPr marL="571500" lvl="1" indent="0">
              <a:buNone/>
            </a:pPr>
            <a:r>
              <a:rPr lang="en-US" sz="3600" b="1" dirty="0"/>
              <a:t>Assessment Tasks:</a:t>
            </a:r>
          </a:p>
          <a:p>
            <a:pPr marL="1314450" lvl="1" indent="-742950">
              <a:buFont typeface="+mj-lt"/>
              <a:buAutoNum type="arabicPeriod"/>
            </a:pPr>
            <a:r>
              <a:rPr lang="en-US" sz="3600" b="1" i="1" dirty="0">
                <a:solidFill>
                  <a:schemeClr val="bg1">
                    <a:lumMod val="65000"/>
                  </a:schemeClr>
                </a:solidFill>
              </a:rPr>
              <a:t>Applicant File Review (AFR) </a:t>
            </a:r>
            <a:r>
              <a:rPr lang="en-US" sz="3600" dirty="0"/>
              <a:t>– </a:t>
            </a:r>
            <a:r>
              <a:rPr lang="en-US" sz="3600" i="1" dirty="0">
                <a:solidFill>
                  <a:srgbClr val="312EF6"/>
                </a:solidFill>
              </a:rPr>
              <a:t>covered in orientation Part 2</a:t>
            </a:r>
            <a:endParaRPr lang="en-US" sz="3600" b="1" dirty="0"/>
          </a:p>
          <a:p>
            <a:pPr marL="1314450" lvl="1" indent="-742950">
              <a:buFont typeface="+mj-lt"/>
              <a:buAutoNum type="arabicPeriod"/>
            </a:pPr>
            <a:r>
              <a:rPr lang="en-US" sz="3600" b="1" dirty="0"/>
              <a:t>Screening All New Students (Social Intake Form—SIF)</a:t>
            </a:r>
          </a:p>
          <a:p>
            <a:pPr marL="1314450" lvl="1" indent="-742950">
              <a:buFont typeface="+mj-lt"/>
              <a:buAutoNum type="arabicPeriod"/>
            </a:pPr>
            <a:r>
              <a:rPr lang="en-US" sz="3600" b="1" dirty="0"/>
              <a:t>Intake/Diagnostic Assessments</a:t>
            </a:r>
          </a:p>
          <a:p>
            <a:pPr marL="1314450" lvl="1" indent="-742950">
              <a:buFont typeface="+mj-lt"/>
              <a:buAutoNum type="arabicPeriod"/>
            </a:pPr>
            <a:r>
              <a:rPr lang="en-US" sz="3600" b="1" i="1" dirty="0">
                <a:solidFill>
                  <a:schemeClr val="bg1">
                    <a:lumMod val="65000"/>
                  </a:schemeClr>
                </a:solidFill>
              </a:rPr>
              <a:t>Medical Separation With Reinstatement </a:t>
            </a:r>
            <a:r>
              <a:rPr lang="en-US" sz="3600" b="1" i="1" dirty="0">
                <a:solidFill>
                  <a:schemeClr val="bg2">
                    <a:lumMod val="75000"/>
                  </a:schemeClr>
                </a:solidFill>
              </a:rPr>
              <a:t>Rights (MSWR) </a:t>
            </a:r>
            <a:r>
              <a:rPr lang="en-US" sz="3600" dirty="0"/>
              <a:t>– </a:t>
            </a:r>
            <a:r>
              <a:rPr lang="en-US" sz="3600" i="1" dirty="0">
                <a:solidFill>
                  <a:srgbClr val="312EF6"/>
                </a:solidFill>
              </a:rPr>
              <a:t>covered in orientation Part 3</a:t>
            </a:r>
            <a:endParaRPr lang="en-US" i="1" dirty="0">
              <a:solidFill>
                <a:srgbClr val="312EF6"/>
              </a:solidFill>
            </a:endParaRPr>
          </a:p>
          <a:p>
            <a:pPr marL="0" indent="0">
              <a:buNone/>
            </a:pPr>
            <a:endParaRPr lang="en-US" sz="3600" dirty="0"/>
          </a:p>
          <a:p>
            <a:endParaRPr lang="en-US" sz="2400" dirty="0"/>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1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8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 b="12641"/>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5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18" y="1762372"/>
            <a:ext cx="10515600" cy="4730504"/>
          </a:xfrm>
        </p:spPr>
        <p:txBody>
          <a:bodyPr>
            <a:normAutofit/>
          </a:bodyPr>
          <a:lstStyle/>
          <a:p>
            <a:pPr lvl="1"/>
            <a:endParaRPr lang="en-US" sz="3200" b="1" dirty="0"/>
          </a:p>
          <a:p>
            <a:pPr lvl="1"/>
            <a:r>
              <a:rPr lang="en-US" sz="3200" b="1" dirty="0"/>
              <a:t>Screening All New Students</a:t>
            </a:r>
          </a:p>
          <a:p>
            <a:pPr marL="457200" lvl="1" indent="0">
              <a:buNone/>
            </a:pPr>
            <a:endParaRPr lang="en-US" sz="3200" b="1" dirty="0"/>
          </a:p>
          <a:p>
            <a:pPr marL="1095375" lvl="2" indent="-346075">
              <a:buSzPct val="90000"/>
              <a:buFont typeface="Courier New" panose="02070309020205020404" pitchFamily="49" charset="0"/>
              <a:buChar char="o"/>
            </a:pPr>
            <a:r>
              <a:rPr lang="en-US" sz="3200" dirty="0"/>
              <a:t>Review and sign SIFs (Social Intake Form) </a:t>
            </a:r>
            <a:r>
              <a:rPr lang="en-US" sz="3200" b="1" dirty="0">
                <a:solidFill>
                  <a:srgbClr val="FF0000"/>
                </a:solidFill>
              </a:rPr>
              <a:t>within one week of entry</a:t>
            </a:r>
          </a:p>
          <a:p>
            <a:pPr marL="749300" lvl="2" indent="0">
              <a:buSzPct val="90000"/>
              <a:buNone/>
            </a:pPr>
            <a:endParaRPr lang="en-US" sz="3200" dirty="0"/>
          </a:p>
          <a:p>
            <a:pPr marL="1095375" lvl="2" indent="-346075">
              <a:buSzPct val="90000"/>
              <a:buFont typeface="Courier New" panose="02070309020205020404" pitchFamily="49" charset="0"/>
              <a:buChar char="o"/>
            </a:pPr>
            <a:r>
              <a:rPr lang="en-US" sz="3200" dirty="0"/>
              <a:t>Review the ETA 653, Health History and Physical Exam Forms prior to meeting with referred students</a:t>
            </a:r>
          </a:p>
          <a:p>
            <a:pPr marL="749300" lvl="3" indent="0">
              <a:buSzPct val="90000"/>
              <a:buNone/>
            </a:pPr>
            <a:endParaRPr lang="en-US" sz="3200" dirty="0"/>
          </a:p>
          <a:p>
            <a:pPr marL="0" indent="0">
              <a:buNone/>
            </a:pPr>
            <a:endParaRPr lang="en-US" dirty="0"/>
          </a:p>
          <a:p>
            <a:endParaRPr lang="en-US" dirty="0"/>
          </a:p>
          <a:p>
            <a:endParaRPr lang="en-US" dirty="0"/>
          </a:p>
        </p:txBody>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dirty="0"/>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203602A8-A1BD-9744-87A5-BF3465861FBA}"/>
              </a:ext>
            </a:extLst>
          </p:cNvPr>
          <p:cNvSpPr>
            <a:spLocks noGrp="1"/>
          </p:cNvSpPr>
          <p:nvPr>
            <p:ph type="title"/>
          </p:nvPr>
        </p:nvSpPr>
        <p:spPr>
          <a:xfrm>
            <a:off x="838200" y="365125"/>
            <a:ext cx="9685421" cy="1325563"/>
          </a:xfrm>
          <a:solidFill>
            <a:schemeClr val="accent4">
              <a:lumMod val="20000"/>
              <a:lumOff val="80000"/>
            </a:schemeClr>
          </a:solidFill>
        </p:spPr>
        <p:txBody>
          <a:bodyPr>
            <a:normAutofit/>
          </a:bodyPr>
          <a:lstStyle/>
          <a:p>
            <a:pPr algn="ctr"/>
            <a:r>
              <a:rPr lang="en-US" b="1" dirty="0">
                <a:latin typeface="+mn-lt"/>
              </a:rPr>
              <a:t>Your Role as a CMHC: ASSESSMENT</a:t>
            </a:r>
            <a:br>
              <a:rPr lang="en-US" b="1" dirty="0"/>
            </a:br>
            <a:r>
              <a:rPr lang="en-US" sz="3000" dirty="0"/>
              <a:t>[PRH Chapter 2.3, R4 MHWP]</a:t>
            </a:r>
          </a:p>
        </p:txBody>
      </p:sp>
    </p:spTree>
    <p:extLst>
      <p:ext uri="{BB962C8B-B14F-4D97-AF65-F5344CB8AC3E}">
        <p14:creationId xmlns:p14="http://schemas.microsoft.com/office/powerpoint/2010/main" val="1341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3">
            <a:extLst>
              <a:ext uri="{FF2B5EF4-FFF2-40B4-BE49-F238E27FC236}">
                <a16:creationId xmlns:a16="http://schemas.microsoft.com/office/drawing/2014/main" id="{72353396-5601-47E6-8EDE-D6EA1958F9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6098" y="284420"/>
            <a:ext cx="7425902" cy="6289159"/>
          </a:xfrm>
          <a:prstGeom prst="rect">
            <a:avLst/>
          </a:prstGeom>
          <a:ln>
            <a:solidFill>
              <a:srgbClr val="FF0000"/>
            </a:solidFill>
          </a:ln>
        </p:spPr>
      </p:pic>
      <p:pic>
        <p:nvPicPr>
          <p:cNvPr id="3" name="Picture 2" descr="A picture containing person, window&#10;&#10;Description automatically generated">
            <a:extLst>
              <a:ext uri="{FF2B5EF4-FFF2-40B4-BE49-F238E27FC236}">
                <a16:creationId xmlns:a16="http://schemas.microsoft.com/office/drawing/2014/main" id="{F713E131-669F-9F75-C110-9A021D551E2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4838" y="2286000"/>
            <a:ext cx="3616538" cy="2161271"/>
          </a:xfrm>
          <a:prstGeom prst="rect">
            <a:avLst/>
          </a:prstGeom>
        </p:spPr>
      </p:pic>
    </p:spTree>
    <p:extLst>
      <p:ext uri="{BB962C8B-B14F-4D97-AF65-F5344CB8AC3E}">
        <p14:creationId xmlns:p14="http://schemas.microsoft.com/office/powerpoint/2010/main" val="266702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100"/>
            <a:ext cx="10515600" cy="1325563"/>
          </a:xfrm>
        </p:spPr>
        <p:txBody>
          <a:bodyPr/>
          <a:lstStyle/>
          <a:p>
            <a:pPr algn="ctr"/>
            <a:r>
              <a:rPr lang="en-US" b="1" dirty="0">
                <a:hlinkClick r:id="rId3"/>
              </a:rPr>
              <a:t>Social Intake Form</a:t>
            </a:r>
            <a:endParaRPr lang="en-US" b="1" dirty="0"/>
          </a:p>
        </p:txBody>
      </p:sp>
      <p:sp>
        <p:nvSpPr>
          <p:cNvPr id="3" name="Text Placeholder 2"/>
          <p:cNvSpPr>
            <a:spLocks noGrp="1"/>
          </p:cNvSpPr>
          <p:nvPr>
            <p:ph type="body" idx="1"/>
          </p:nvPr>
        </p:nvSpPr>
        <p:spPr>
          <a:xfrm>
            <a:off x="421533" y="975287"/>
            <a:ext cx="5157787" cy="823912"/>
          </a:xfrm>
        </p:spPr>
        <p:txBody>
          <a:bodyPr/>
          <a:lstStyle/>
          <a:p>
            <a:pPr algn="ctr"/>
            <a:r>
              <a:rPr lang="en-US" dirty="0"/>
              <a:t>Mental Health Information</a:t>
            </a: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6753" y="1824135"/>
            <a:ext cx="5358474" cy="4980701"/>
          </a:xfrm>
          <a:ln>
            <a:solidFill>
              <a:srgbClr val="FF0000"/>
            </a:solidFill>
          </a:ln>
        </p:spPr>
      </p:pic>
      <p:sp>
        <p:nvSpPr>
          <p:cNvPr id="5" name="Text Placeholder 4"/>
          <p:cNvSpPr>
            <a:spLocks noGrp="1"/>
          </p:cNvSpPr>
          <p:nvPr>
            <p:ph type="body" sz="quarter" idx="3"/>
          </p:nvPr>
        </p:nvSpPr>
        <p:spPr>
          <a:xfrm>
            <a:off x="6096000" y="1000224"/>
            <a:ext cx="5183188" cy="823912"/>
          </a:xfrm>
        </p:spPr>
        <p:txBody>
          <a:bodyPr/>
          <a:lstStyle/>
          <a:p>
            <a:pPr algn="ctr"/>
            <a:r>
              <a:rPr lang="en-US" dirty="0"/>
              <a:t>Signatures and Referrals</a:t>
            </a:r>
          </a:p>
        </p:txBody>
      </p:sp>
      <p:pic>
        <p:nvPicPr>
          <p:cNvPr id="8" name="Content Placeholder 7"/>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5875227" y="2312176"/>
            <a:ext cx="6136708" cy="3825972"/>
          </a:xfrm>
          <a:ln>
            <a:solidFill>
              <a:srgbClr val="FF0000"/>
            </a:solidFill>
          </a:ln>
        </p:spPr>
      </p:pic>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2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B386-0818-44CC-9E16-53AF0CD2DFB5}"/>
              </a:ext>
            </a:extLst>
          </p:cNvPr>
          <p:cNvSpPr>
            <a:spLocks noGrp="1"/>
          </p:cNvSpPr>
          <p:nvPr>
            <p:ph type="title"/>
          </p:nvPr>
        </p:nvSpPr>
        <p:spPr>
          <a:xfrm>
            <a:off x="838200" y="329267"/>
            <a:ext cx="10515600" cy="1095813"/>
          </a:xfrm>
        </p:spPr>
        <p:txBody>
          <a:bodyPr/>
          <a:lstStyle/>
          <a:p>
            <a:pPr algn="ctr"/>
            <a:r>
              <a:rPr lang="en-US" b="1" dirty="0">
                <a:hlinkClick r:id="rId3"/>
              </a:rPr>
              <a:t>Mental Health Intake Assessment Form</a:t>
            </a:r>
            <a:endParaRPr lang="en-US" b="1" dirty="0"/>
          </a:p>
        </p:txBody>
      </p:sp>
      <p:pic>
        <p:nvPicPr>
          <p:cNvPr id="9" name="Picture 8">
            <a:extLst>
              <a:ext uri="{FF2B5EF4-FFF2-40B4-BE49-F238E27FC236}">
                <a16:creationId xmlns:a16="http://schemas.microsoft.com/office/drawing/2014/main" id="{770F334D-6F76-4125-A828-A32CFFCCC14D}"/>
              </a:ext>
            </a:extLst>
          </p:cNvPr>
          <p:cNvPicPr>
            <a:picLocks noChangeAspect="1"/>
          </p:cNvPicPr>
          <p:nvPr/>
        </p:nvPicPr>
        <p:blipFill>
          <a:blip r:embed="rId4"/>
          <a:stretch>
            <a:fillRect/>
          </a:stretch>
        </p:blipFill>
        <p:spPr>
          <a:xfrm>
            <a:off x="10691918" y="127317"/>
            <a:ext cx="1024217" cy="1176630"/>
          </a:xfrm>
          <a:prstGeom prst="rect">
            <a:avLst/>
          </a:prstGeom>
        </p:spPr>
      </p:pic>
      <p:pic>
        <p:nvPicPr>
          <p:cNvPr id="21" name="Picture 20">
            <a:extLst>
              <a:ext uri="{FF2B5EF4-FFF2-40B4-BE49-F238E27FC236}">
                <a16:creationId xmlns:a16="http://schemas.microsoft.com/office/drawing/2014/main" id="{1C9BE623-D3EF-9B59-8DD6-A1928045383C}"/>
              </a:ext>
            </a:extLst>
          </p:cNvPr>
          <p:cNvPicPr>
            <a:picLocks noChangeAspect="1"/>
          </p:cNvPicPr>
          <p:nvPr/>
        </p:nvPicPr>
        <p:blipFill rotWithShape="1">
          <a:blip r:embed="rId5"/>
          <a:srcRect b="4396"/>
          <a:stretch/>
        </p:blipFill>
        <p:spPr>
          <a:xfrm>
            <a:off x="318152" y="1425079"/>
            <a:ext cx="5319265" cy="5305603"/>
          </a:xfrm>
          <a:prstGeom prst="rect">
            <a:avLst/>
          </a:prstGeom>
          <a:ln w="19050">
            <a:solidFill>
              <a:srgbClr val="FF0000"/>
            </a:solidFill>
          </a:ln>
        </p:spPr>
      </p:pic>
      <p:pic>
        <p:nvPicPr>
          <p:cNvPr id="4" name="Picture 3" descr="A medical survey form with text and a check box&#10;&#10;Description automatically generated with medium confidence">
            <a:extLst>
              <a:ext uri="{FF2B5EF4-FFF2-40B4-BE49-F238E27FC236}">
                <a16:creationId xmlns:a16="http://schemas.microsoft.com/office/drawing/2014/main" id="{A3510D9B-6D30-4477-E3F7-00DF5FC802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9009" y="1425078"/>
            <a:ext cx="6064839" cy="5305604"/>
          </a:xfrm>
          <a:prstGeom prst="rect">
            <a:avLst/>
          </a:prstGeom>
          <a:ln>
            <a:solidFill>
              <a:srgbClr val="FF0000"/>
            </a:solidFill>
          </a:ln>
        </p:spPr>
      </p:pic>
    </p:spTree>
    <p:extLst>
      <p:ext uri="{BB962C8B-B14F-4D97-AF65-F5344CB8AC3E}">
        <p14:creationId xmlns:p14="http://schemas.microsoft.com/office/powerpoint/2010/main" val="1014238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XRUYQT3274NZ-681238054-2171</_dlc_DocId>
    <_dlc_DocIdUrl xmlns="b22f8f74-215c-4154-9939-bd29e4e8980e">
      <Url>https://supportservices.jobcorps.gov/health/_layouts/15/DocIdRedir.aspx?ID=XRUYQT3274NZ-681238054-2171</Url>
      <Description>XRUYQT3274NZ-681238054-2171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A38E81-F41D-4991-8C0F-9A62EF7EF12A}">
  <ds:schemaRefs>
    <ds:schemaRef ds:uri="http://schemas.openxmlformats.org/package/2006/metadata/core-properties"/>
    <ds:schemaRef ds:uri="http://www.w3.org/XML/1998/namespace"/>
    <ds:schemaRef ds:uri="http://purl.org/dc/dcmitype/"/>
    <ds:schemaRef ds:uri="http://purl.org/dc/elements/1.1/"/>
    <ds:schemaRef ds:uri="http://schemas.microsoft.com/sharepoint/v3"/>
    <ds:schemaRef ds:uri="http://schemas.microsoft.com/office/infopath/2007/PartnerControls"/>
    <ds:schemaRef ds:uri="http://schemas.microsoft.com/office/2006/documentManagement/types"/>
    <ds:schemaRef ds:uri="http://purl.org/dc/terms/"/>
    <ds:schemaRef ds:uri="http://schemas.microsoft.com/office/2006/metadata/properties"/>
    <ds:schemaRef ds:uri="b22f8f74-215c-4154-9939-bd29e4e8980e"/>
  </ds:schemaRefs>
</ds:datastoreItem>
</file>

<file path=customXml/itemProps2.xml><?xml version="1.0" encoding="utf-8"?>
<ds:datastoreItem xmlns:ds="http://schemas.openxmlformats.org/officeDocument/2006/customXml" ds:itemID="{2A186DEF-EEC4-49B1-8146-77ED2FE1E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2f8f74-215c-4154-9939-bd29e4e89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67B8D-648E-4112-8E2A-1D25A12F9002}">
  <ds:schemaRefs>
    <ds:schemaRef ds:uri="http://schemas.microsoft.com/sharepoint/v3/contenttype/forms"/>
  </ds:schemaRefs>
</ds:datastoreItem>
</file>

<file path=customXml/itemProps4.xml><?xml version="1.0" encoding="utf-8"?>
<ds:datastoreItem xmlns:ds="http://schemas.openxmlformats.org/officeDocument/2006/customXml" ds:itemID="{525C5638-9493-4146-86DB-BBE919821B8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Parcel</Template>
  <TotalTime>30623</TotalTime>
  <Words>7945</Words>
  <Application>Microsoft Macintosh PowerPoint</Application>
  <PresentationFormat>Widescreen</PresentationFormat>
  <Paragraphs>472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Arial</vt:lpstr>
      <vt:lpstr>Calibri</vt:lpstr>
      <vt:lpstr>Calibri Light</vt:lpstr>
      <vt:lpstr>Courier New</vt:lpstr>
      <vt:lpstr>Office Theme</vt:lpstr>
      <vt:lpstr>Center Mental Health Consultant Orientation  Part 1- Overview of PRH Requirements</vt:lpstr>
      <vt:lpstr>Job Corps’ Mission</vt:lpstr>
      <vt:lpstr>Health &amp; Wellness Organization</vt:lpstr>
      <vt:lpstr>Your Role as a CMHC [PRH Chapter 2.3, R4 MHWP]</vt:lpstr>
      <vt:lpstr>Your Role as a CMHC: ASSESSMENT [PRH Chapter 2.3, R4 MHWP]</vt:lpstr>
      <vt:lpstr>Your Role as a CMHC: ASSESSMENT [PRH Chapter 2.3, R4 MHWP]</vt:lpstr>
      <vt:lpstr>PowerPoint Presentation</vt:lpstr>
      <vt:lpstr>Social Intake Form</vt:lpstr>
      <vt:lpstr>Mental Health Intake Assessment Form</vt:lpstr>
      <vt:lpstr>Mental Health Intake Assessment Form</vt:lpstr>
      <vt:lpstr>  </vt:lpstr>
      <vt:lpstr>Treatment/Progress Note</vt:lpstr>
      <vt:lpstr>On Center Referral and Feedback Form</vt:lpstr>
      <vt:lpstr>Return: Referral and Feedback Form</vt:lpstr>
      <vt:lpstr>Return: Referral and Feedback Form</vt:lpstr>
      <vt:lpstr>PowerPoint Presentation</vt:lpstr>
      <vt:lpstr>  Collaboration with Counseling Staff  [PRH Chapter 2.3, R4, d(4)] Case Management/Case Conference   </vt:lpstr>
      <vt:lpstr>PowerPoint Presentation</vt:lpstr>
      <vt:lpstr>PowerPoint Presentation</vt:lpstr>
      <vt:lpstr>   </vt:lpstr>
      <vt:lpstr>PowerPoint Presentation</vt:lpstr>
      <vt:lpstr>PowerPoint Presentation</vt:lpstr>
      <vt:lpstr>Standard Operating Procedures (SOPs) and Center Operating Procedures (COPs)</vt:lpstr>
      <vt:lpstr>Job Corps Health Care Guidelines</vt:lpstr>
      <vt:lpstr>Policy and Requirement Handbook (PRH) Desk Reference Guide (DRG)</vt:lpstr>
      <vt:lpstr>PowerPoint Presentation</vt:lpstr>
      <vt:lpstr>CMHC Resource Bundles</vt:lpstr>
      <vt:lpstr>  Q &amp; A  What’s Next?</vt:lpstr>
      <vt:lpstr>Regional Mental Health Specialists (RMHS)</vt:lpstr>
      <vt:lpstr>  Please Plan to Attend:   CMHC Orientation Part 2:  Applicant File Review    CMHC Orientation Part 3: Medical Separation with Reinstatement Rights (MSWR)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Mental Health Consultant Orientation  Part 1</dc:title>
  <dc:creator>Eugia Meminger, PhD</dc:creator>
  <cp:lastModifiedBy>Helena Mackenzie</cp:lastModifiedBy>
  <cp:revision>214</cp:revision>
  <cp:lastPrinted>2024-10-07T19:57:43Z</cp:lastPrinted>
  <dcterms:created xsi:type="dcterms:W3CDTF">2021-01-13T05:03:08Z</dcterms:created>
  <dcterms:modified xsi:type="dcterms:W3CDTF">2024-10-07T20:38:15Z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bdbe20be-74ca-4c16-9e76-4b87c586ef0f</vt:lpwstr>
  </property>
</Properties>
</file>