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diagrams/data3.xml" ContentType="application/vnd.openxmlformats-officedocument.drawingml.diagramData+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4" r:id="rId4"/>
  </p:sldMasterIdLst>
  <p:notesMasterIdLst>
    <p:notesMasterId r:id="rId37"/>
  </p:notesMasterIdLst>
  <p:handoutMasterIdLst>
    <p:handoutMasterId r:id="rId38"/>
  </p:handoutMasterIdLst>
  <p:sldIdLst>
    <p:sldId id="388" r:id="rId5"/>
    <p:sldId id="304" r:id="rId6"/>
    <p:sldId id="307" r:id="rId7"/>
    <p:sldId id="324" r:id="rId8"/>
    <p:sldId id="325" r:id="rId9"/>
    <p:sldId id="326" r:id="rId10"/>
    <p:sldId id="327" r:id="rId11"/>
    <p:sldId id="328" r:id="rId12"/>
    <p:sldId id="323" r:id="rId13"/>
    <p:sldId id="329" r:id="rId14"/>
    <p:sldId id="333" r:id="rId15"/>
    <p:sldId id="331" r:id="rId16"/>
    <p:sldId id="332" r:id="rId17"/>
    <p:sldId id="334" r:id="rId18"/>
    <p:sldId id="335" r:id="rId19"/>
    <p:sldId id="336" r:id="rId20"/>
    <p:sldId id="337" r:id="rId21"/>
    <p:sldId id="339" r:id="rId22"/>
    <p:sldId id="340" r:id="rId23"/>
    <p:sldId id="341" r:id="rId24"/>
    <p:sldId id="342" r:id="rId25"/>
    <p:sldId id="343" r:id="rId26"/>
    <p:sldId id="344" r:id="rId27"/>
    <p:sldId id="379" r:id="rId28"/>
    <p:sldId id="387" r:id="rId29"/>
    <p:sldId id="380" r:id="rId30"/>
    <p:sldId id="381" r:id="rId31"/>
    <p:sldId id="382" r:id="rId32"/>
    <p:sldId id="383" r:id="rId33"/>
    <p:sldId id="384" r:id="rId34"/>
    <p:sldId id="386" r:id="rId35"/>
    <p:sldId id="385" r:id="rId36"/>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49BAF-984A-D734-FEC9-10A47420912A}" v="4" dt="2024-08-15T12:58:33.432"/>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5388" autoAdjust="0"/>
  </p:normalViewPr>
  <p:slideViewPr>
    <p:cSldViewPr snapToGrid="0" snapToObjects="1">
      <p:cViewPr varScale="1">
        <p:scale>
          <a:sx n="78" d="100"/>
          <a:sy n="78" d="100"/>
        </p:scale>
        <p:origin x="989" y="72"/>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DE9BB-4165-45AE-A9CC-85595D2B85C0}" type="doc">
      <dgm:prSet loTypeId="urn:microsoft.com/office/officeart/2005/8/layout/default#1" loCatId="list" qsTypeId="urn:microsoft.com/office/officeart/2005/8/quickstyle/simple4" qsCatId="simple" csTypeId="urn:microsoft.com/office/officeart/2005/8/colors/colorful1" csCatId="colorful" phldr="1"/>
      <dgm:spPr/>
      <dgm:t>
        <a:bodyPr/>
        <a:lstStyle/>
        <a:p>
          <a:endParaRPr lang="en-US"/>
        </a:p>
      </dgm:t>
    </dgm:pt>
    <dgm:pt modelId="{3E25C25C-2F18-44E8-B3D1-9ECBB4594643}">
      <dgm:prSet/>
      <dgm:spPr/>
      <dgm:t>
        <a:bodyPr/>
        <a:lstStyle/>
        <a:p>
          <a:r>
            <a:rPr lang="en-US"/>
            <a:t>Communication with health staff and center staff</a:t>
          </a:r>
        </a:p>
      </dgm:t>
    </dgm:pt>
    <dgm:pt modelId="{484FE4F7-387A-4197-BCA0-1B97E6E348BD}" type="parTrans" cxnId="{E953EA6B-639A-447E-80D7-21B30221B0CF}">
      <dgm:prSet/>
      <dgm:spPr/>
      <dgm:t>
        <a:bodyPr/>
        <a:lstStyle/>
        <a:p>
          <a:endParaRPr lang="en-US"/>
        </a:p>
      </dgm:t>
    </dgm:pt>
    <dgm:pt modelId="{B9424DF0-BCCF-4009-9935-48CEE73B35B0}" type="sibTrans" cxnId="{E953EA6B-639A-447E-80D7-21B30221B0CF}">
      <dgm:prSet/>
      <dgm:spPr/>
      <dgm:t>
        <a:bodyPr/>
        <a:lstStyle/>
        <a:p>
          <a:endParaRPr lang="en-US"/>
        </a:p>
      </dgm:t>
    </dgm:pt>
    <dgm:pt modelId="{052BE17E-218B-4F05-9723-DF6BBAD616F4}">
      <dgm:prSet/>
      <dgm:spPr/>
      <dgm:t>
        <a:bodyPr/>
        <a:lstStyle/>
        <a:p>
          <a:r>
            <a:rPr lang="en-US"/>
            <a:t>Active listening to students and staff</a:t>
          </a:r>
        </a:p>
      </dgm:t>
    </dgm:pt>
    <dgm:pt modelId="{9B0F8C1E-1783-4BF6-B18B-A3A4C664E479}" type="parTrans" cxnId="{DC13C5FA-4C18-4458-855B-0F6DE7B832CA}">
      <dgm:prSet/>
      <dgm:spPr/>
      <dgm:t>
        <a:bodyPr/>
        <a:lstStyle/>
        <a:p>
          <a:endParaRPr lang="en-US"/>
        </a:p>
      </dgm:t>
    </dgm:pt>
    <dgm:pt modelId="{ADDD5F48-6584-4B8F-906D-8F280E8E8D17}" type="sibTrans" cxnId="{DC13C5FA-4C18-4458-855B-0F6DE7B832CA}">
      <dgm:prSet/>
      <dgm:spPr/>
      <dgm:t>
        <a:bodyPr/>
        <a:lstStyle/>
        <a:p>
          <a:endParaRPr lang="en-US"/>
        </a:p>
      </dgm:t>
    </dgm:pt>
    <dgm:pt modelId="{2DDB90B6-41AB-445C-BA71-D980969A2B54}">
      <dgm:prSet/>
      <dgm:spPr/>
      <dgm:t>
        <a:bodyPr/>
        <a:lstStyle/>
        <a:p>
          <a:r>
            <a:rPr lang="en-US"/>
            <a:t>Goal setting</a:t>
          </a:r>
        </a:p>
      </dgm:t>
    </dgm:pt>
    <dgm:pt modelId="{55C50AFC-D4B9-4CA8-9C89-FFEBC6559C77}" type="parTrans" cxnId="{96B2686B-35B7-4FA1-8F44-8C46180866F8}">
      <dgm:prSet/>
      <dgm:spPr/>
      <dgm:t>
        <a:bodyPr/>
        <a:lstStyle/>
        <a:p>
          <a:endParaRPr lang="en-US"/>
        </a:p>
      </dgm:t>
    </dgm:pt>
    <dgm:pt modelId="{55A9D602-272A-4E88-905F-CDE70FF05124}" type="sibTrans" cxnId="{96B2686B-35B7-4FA1-8F44-8C46180866F8}">
      <dgm:prSet/>
      <dgm:spPr/>
      <dgm:t>
        <a:bodyPr/>
        <a:lstStyle/>
        <a:p>
          <a:endParaRPr lang="en-US"/>
        </a:p>
      </dgm:t>
    </dgm:pt>
    <dgm:pt modelId="{9EE43983-5F8B-4E2C-89C1-0E0B451F8DB3}">
      <dgm:prSet/>
      <dgm:spPr/>
      <dgm:t>
        <a:bodyPr/>
        <a:lstStyle/>
        <a:p>
          <a:r>
            <a:rPr lang="en-US"/>
            <a:t>Diplomacy with center staff and students</a:t>
          </a:r>
        </a:p>
      </dgm:t>
    </dgm:pt>
    <dgm:pt modelId="{B5794992-5A43-4D43-9EA9-06C9BF856718}" type="parTrans" cxnId="{DF6BC3A6-9A26-4144-8517-1507EBC7364D}">
      <dgm:prSet/>
      <dgm:spPr/>
      <dgm:t>
        <a:bodyPr/>
        <a:lstStyle/>
        <a:p>
          <a:endParaRPr lang="en-US"/>
        </a:p>
      </dgm:t>
    </dgm:pt>
    <dgm:pt modelId="{F8C46FC7-3711-4808-B31E-0EB97225CD46}" type="sibTrans" cxnId="{DF6BC3A6-9A26-4144-8517-1507EBC7364D}">
      <dgm:prSet/>
      <dgm:spPr/>
      <dgm:t>
        <a:bodyPr/>
        <a:lstStyle/>
        <a:p>
          <a:endParaRPr lang="en-US"/>
        </a:p>
      </dgm:t>
    </dgm:pt>
    <dgm:pt modelId="{5C01AF0B-58E7-47BE-B286-BA823A9E4B9A}">
      <dgm:prSet/>
      <dgm:spPr/>
      <dgm:t>
        <a:bodyPr/>
        <a:lstStyle/>
        <a:p>
          <a:r>
            <a:rPr lang="en-US"/>
            <a:t>Conflict resolution in a timely manner</a:t>
          </a:r>
        </a:p>
      </dgm:t>
    </dgm:pt>
    <dgm:pt modelId="{9F292A72-E3AC-4862-923F-8CCF3322402E}" type="parTrans" cxnId="{A2E8BC37-3830-4195-A736-30A8F554A70C}">
      <dgm:prSet/>
      <dgm:spPr/>
      <dgm:t>
        <a:bodyPr/>
        <a:lstStyle/>
        <a:p>
          <a:endParaRPr lang="en-US"/>
        </a:p>
      </dgm:t>
    </dgm:pt>
    <dgm:pt modelId="{7285E7FC-3D0D-42C1-8BFD-0D1968B00617}" type="sibTrans" cxnId="{A2E8BC37-3830-4195-A736-30A8F554A70C}">
      <dgm:prSet/>
      <dgm:spPr/>
      <dgm:t>
        <a:bodyPr/>
        <a:lstStyle/>
        <a:p>
          <a:endParaRPr lang="en-US"/>
        </a:p>
      </dgm:t>
    </dgm:pt>
    <dgm:pt modelId="{E97C7804-8EA3-4A5F-8A7D-3A59FBC1836A}">
      <dgm:prSet/>
      <dgm:spPr/>
      <dgm:t>
        <a:bodyPr/>
        <a:lstStyle/>
        <a:p>
          <a:r>
            <a:rPr lang="en-US"/>
            <a:t>Motivating staff to perform</a:t>
          </a:r>
        </a:p>
      </dgm:t>
    </dgm:pt>
    <dgm:pt modelId="{C1EDBE79-5B4B-4204-B628-40A9CE31CD8C}" type="parTrans" cxnId="{3FB9E9B5-CF37-4B70-9803-617FD4BB5E88}">
      <dgm:prSet/>
      <dgm:spPr/>
      <dgm:t>
        <a:bodyPr/>
        <a:lstStyle/>
        <a:p>
          <a:endParaRPr lang="en-US"/>
        </a:p>
      </dgm:t>
    </dgm:pt>
    <dgm:pt modelId="{809B75ED-774A-4433-BBAC-CF13F8C3E0BE}" type="sibTrans" cxnId="{3FB9E9B5-CF37-4B70-9803-617FD4BB5E88}">
      <dgm:prSet/>
      <dgm:spPr/>
      <dgm:t>
        <a:bodyPr/>
        <a:lstStyle/>
        <a:p>
          <a:endParaRPr lang="en-US"/>
        </a:p>
      </dgm:t>
    </dgm:pt>
    <dgm:pt modelId="{CB0EFBEF-2A5A-4CB8-A2F4-7D4CAF8315CF}">
      <dgm:prSet/>
      <dgm:spPr/>
      <dgm:t>
        <a:bodyPr/>
        <a:lstStyle/>
        <a:p>
          <a:r>
            <a:rPr lang="en-US"/>
            <a:t>Decisiveness</a:t>
          </a:r>
        </a:p>
      </dgm:t>
    </dgm:pt>
    <dgm:pt modelId="{0CAF6E5E-E065-4D26-81AC-F4F6A3DB7ACB}" type="parTrans" cxnId="{C6C0F8CD-8FBF-44D8-AF00-EFA0CA4C1DFB}">
      <dgm:prSet/>
      <dgm:spPr/>
      <dgm:t>
        <a:bodyPr/>
        <a:lstStyle/>
        <a:p>
          <a:endParaRPr lang="en-US"/>
        </a:p>
      </dgm:t>
    </dgm:pt>
    <dgm:pt modelId="{E4A283E1-8E34-43BD-A8E6-80D6BD4A49E0}" type="sibTrans" cxnId="{C6C0F8CD-8FBF-44D8-AF00-EFA0CA4C1DFB}">
      <dgm:prSet/>
      <dgm:spPr/>
      <dgm:t>
        <a:bodyPr/>
        <a:lstStyle/>
        <a:p>
          <a:endParaRPr lang="en-US"/>
        </a:p>
      </dgm:t>
    </dgm:pt>
    <dgm:pt modelId="{C347E22A-90A8-4BC2-AF8F-28FA5BCE7C05}">
      <dgm:prSet/>
      <dgm:spPr/>
      <dgm:t>
        <a:bodyPr/>
        <a:lstStyle/>
        <a:p>
          <a:r>
            <a:rPr lang="en-US"/>
            <a:t>Empathy for students and staff</a:t>
          </a:r>
        </a:p>
      </dgm:t>
    </dgm:pt>
    <dgm:pt modelId="{A1B6CD07-2EAB-4133-AEE6-EE795C8EA749}" type="parTrans" cxnId="{DAADC4AD-50F8-4F5B-B75E-5A4F2179BD09}">
      <dgm:prSet/>
      <dgm:spPr/>
      <dgm:t>
        <a:bodyPr/>
        <a:lstStyle/>
        <a:p>
          <a:endParaRPr lang="en-US"/>
        </a:p>
      </dgm:t>
    </dgm:pt>
    <dgm:pt modelId="{08A9BAF1-FFAC-4EE0-8021-ED8DC4226750}" type="sibTrans" cxnId="{DAADC4AD-50F8-4F5B-B75E-5A4F2179BD09}">
      <dgm:prSet/>
      <dgm:spPr/>
      <dgm:t>
        <a:bodyPr/>
        <a:lstStyle/>
        <a:p>
          <a:endParaRPr lang="en-US"/>
        </a:p>
      </dgm:t>
    </dgm:pt>
    <dgm:pt modelId="{D00A12C6-B16C-423F-814C-B4CAA0E9606D}" type="pres">
      <dgm:prSet presAssocID="{825DE9BB-4165-45AE-A9CC-85595D2B85C0}" presName="diagram" presStyleCnt="0">
        <dgm:presLayoutVars>
          <dgm:dir/>
          <dgm:resizeHandles val="exact"/>
        </dgm:presLayoutVars>
      </dgm:prSet>
      <dgm:spPr/>
    </dgm:pt>
    <dgm:pt modelId="{F1C4B82A-BF68-4CA9-B111-3768C2F6F7F8}" type="pres">
      <dgm:prSet presAssocID="{3E25C25C-2F18-44E8-B3D1-9ECBB4594643}" presName="node" presStyleLbl="node1" presStyleIdx="0" presStyleCnt="8">
        <dgm:presLayoutVars>
          <dgm:bulletEnabled val="1"/>
        </dgm:presLayoutVars>
      </dgm:prSet>
      <dgm:spPr/>
    </dgm:pt>
    <dgm:pt modelId="{F07A5C09-BC86-4777-8E3F-6D9BF7C3BFA3}" type="pres">
      <dgm:prSet presAssocID="{B9424DF0-BCCF-4009-9935-48CEE73B35B0}" presName="sibTrans" presStyleCnt="0"/>
      <dgm:spPr/>
    </dgm:pt>
    <dgm:pt modelId="{5D1EB63A-FCFF-449E-8159-CB48430AE5A6}" type="pres">
      <dgm:prSet presAssocID="{052BE17E-218B-4F05-9723-DF6BBAD616F4}" presName="node" presStyleLbl="node1" presStyleIdx="1" presStyleCnt="8">
        <dgm:presLayoutVars>
          <dgm:bulletEnabled val="1"/>
        </dgm:presLayoutVars>
      </dgm:prSet>
      <dgm:spPr/>
    </dgm:pt>
    <dgm:pt modelId="{99CA303B-2CAD-44D2-888D-1C2E33207A31}" type="pres">
      <dgm:prSet presAssocID="{ADDD5F48-6584-4B8F-906D-8F280E8E8D17}" presName="sibTrans" presStyleCnt="0"/>
      <dgm:spPr/>
    </dgm:pt>
    <dgm:pt modelId="{1CE65714-ABA7-4C89-9177-41CC4D535FE1}" type="pres">
      <dgm:prSet presAssocID="{2DDB90B6-41AB-445C-BA71-D980969A2B54}" presName="node" presStyleLbl="node1" presStyleIdx="2" presStyleCnt="8">
        <dgm:presLayoutVars>
          <dgm:bulletEnabled val="1"/>
        </dgm:presLayoutVars>
      </dgm:prSet>
      <dgm:spPr/>
    </dgm:pt>
    <dgm:pt modelId="{82D89B7F-C36D-4EF3-B6D8-D4FC65C9EDEB}" type="pres">
      <dgm:prSet presAssocID="{55A9D602-272A-4E88-905F-CDE70FF05124}" presName="sibTrans" presStyleCnt="0"/>
      <dgm:spPr/>
    </dgm:pt>
    <dgm:pt modelId="{60140542-C584-49B8-8ADF-D036A9C15426}" type="pres">
      <dgm:prSet presAssocID="{9EE43983-5F8B-4E2C-89C1-0E0B451F8DB3}" presName="node" presStyleLbl="node1" presStyleIdx="3" presStyleCnt="8">
        <dgm:presLayoutVars>
          <dgm:bulletEnabled val="1"/>
        </dgm:presLayoutVars>
      </dgm:prSet>
      <dgm:spPr/>
    </dgm:pt>
    <dgm:pt modelId="{807E5323-4A9B-48E8-820D-9B6387D44FB7}" type="pres">
      <dgm:prSet presAssocID="{F8C46FC7-3711-4808-B31E-0EB97225CD46}" presName="sibTrans" presStyleCnt="0"/>
      <dgm:spPr/>
    </dgm:pt>
    <dgm:pt modelId="{76B096C6-4FD0-46E5-A376-DF6AD9C33287}" type="pres">
      <dgm:prSet presAssocID="{5C01AF0B-58E7-47BE-B286-BA823A9E4B9A}" presName="node" presStyleLbl="node1" presStyleIdx="4" presStyleCnt="8">
        <dgm:presLayoutVars>
          <dgm:bulletEnabled val="1"/>
        </dgm:presLayoutVars>
      </dgm:prSet>
      <dgm:spPr/>
    </dgm:pt>
    <dgm:pt modelId="{2BE525F2-8837-40AA-AD45-12FCF30AA6C9}" type="pres">
      <dgm:prSet presAssocID="{7285E7FC-3D0D-42C1-8BFD-0D1968B00617}" presName="sibTrans" presStyleCnt="0"/>
      <dgm:spPr/>
    </dgm:pt>
    <dgm:pt modelId="{552DB17D-9056-49DC-8160-702E48580E1A}" type="pres">
      <dgm:prSet presAssocID="{E97C7804-8EA3-4A5F-8A7D-3A59FBC1836A}" presName="node" presStyleLbl="node1" presStyleIdx="5" presStyleCnt="8">
        <dgm:presLayoutVars>
          <dgm:bulletEnabled val="1"/>
        </dgm:presLayoutVars>
      </dgm:prSet>
      <dgm:spPr/>
    </dgm:pt>
    <dgm:pt modelId="{A9854A06-D34A-4D24-9286-4FE3D4E993D8}" type="pres">
      <dgm:prSet presAssocID="{809B75ED-774A-4433-BBAC-CF13F8C3E0BE}" presName="sibTrans" presStyleCnt="0"/>
      <dgm:spPr/>
    </dgm:pt>
    <dgm:pt modelId="{5728C3FB-7CCF-4BED-937B-E5E7E6DDA588}" type="pres">
      <dgm:prSet presAssocID="{CB0EFBEF-2A5A-4CB8-A2F4-7D4CAF8315CF}" presName="node" presStyleLbl="node1" presStyleIdx="6" presStyleCnt="8">
        <dgm:presLayoutVars>
          <dgm:bulletEnabled val="1"/>
        </dgm:presLayoutVars>
      </dgm:prSet>
      <dgm:spPr/>
    </dgm:pt>
    <dgm:pt modelId="{04951299-5391-454B-9B42-A30ABE5AA68E}" type="pres">
      <dgm:prSet presAssocID="{E4A283E1-8E34-43BD-A8E6-80D6BD4A49E0}" presName="sibTrans" presStyleCnt="0"/>
      <dgm:spPr/>
    </dgm:pt>
    <dgm:pt modelId="{023F1E40-D429-4A3A-91DE-88EADD7F2B17}" type="pres">
      <dgm:prSet presAssocID="{C347E22A-90A8-4BC2-AF8F-28FA5BCE7C05}" presName="node" presStyleLbl="node1" presStyleIdx="7" presStyleCnt="8">
        <dgm:presLayoutVars>
          <dgm:bulletEnabled val="1"/>
        </dgm:presLayoutVars>
      </dgm:prSet>
      <dgm:spPr/>
    </dgm:pt>
  </dgm:ptLst>
  <dgm:cxnLst>
    <dgm:cxn modelId="{8B4CCB28-0CD8-49F7-B850-7579EEBDD593}" type="presOf" srcId="{2DDB90B6-41AB-445C-BA71-D980969A2B54}" destId="{1CE65714-ABA7-4C89-9177-41CC4D535FE1}" srcOrd="0" destOrd="0" presId="urn:microsoft.com/office/officeart/2005/8/layout/default#1"/>
    <dgm:cxn modelId="{A2E8BC37-3830-4195-A736-30A8F554A70C}" srcId="{825DE9BB-4165-45AE-A9CC-85595D2B85C0}" destId="{5C01AF0B-58E7-47BE-B286-BA823A9E4B9A}" srcOrd="4" destOrd="0" parTransId="{9F292A72-E3AC-4862-923F-8CCF3322402E}" sibTransId="{7285E7FC-3D0D-42C1-8BFD-0D1968B00617}"/>
    <dgm:cxn modelId="{892D7763-4B5F-490C-B68E-56456DB83483}" type="presOf" srcId="{9EE43983-5F8B-4E2C-89C1-0E0B451F8DB3}" destId="{60140542-C584-49B8-8ADF-D036A9C15426}" srcOrd="0" destOrd="0" presId="urn:microsoft.com/office/officeart/2005/8/layout/default#1"/>
    <dgm:cxn modelId="{540EC567-86CA-45A9-8C9C-061560271D2D}" type="presOf" srcId="{C347E22A-90A8-4BC2-AF8F-28FA5BCE7C05}" destId="{023F1E40-D429-4A3A-91DE-88EADD7F2B17}" srcOrd="0" destOrd="0" presId="urn:microsoft.com/office/officeart/2005/8/layout/default#1"/>
    <dgm:cxn modelId="{A4CA7168-03B9-4676-AC08-2C9AEB239FC8}" type="presOf" srcId="{5C01AF0B-58E7-47BE-B286-BA823A9E4B9A}" destId="{76B096C6-4FD0-46E5-A376-DF6AD9C33287}" srcOrd="0" destOrd="0" presId="urn:microsoft.com/office/officeart/2005/8/layout/default#1"/>
    <dgm:cxn modelId="{96B2686B-35B7-4FA1-8F44-8C46180866F8}" srcId="{825DE9BB-4165-45AE-A9CC-85595D2B85C0}" destId="{2DDB90B6-41AB-445C-BA71-D980969A2B54}" srcOrd="2" destOrd="0" parTransId="{55C50AFC-D4B9-4CA8-9C89-FFEBC6559C77}" sibTransId="{55A9D602-272A-4E88-905F-CDE70FF05124}"/>
    <dgm:cxn modelId="{E953EA6B-639A-447E-80D7-21B30221B0CF}" srcId="{825DE9BB-4165-45AE-A9CC-85595D2B85C0}" destId="{3E25C25C-2F18-44E8-B3D1-9ECBB4594643}" srcOrd="0" destOrd="0" parTransId="{484FE4F7-387A-4197-BCA0-1B97E6E348BD}" sibTransId="{B9424DF0-BCCF-4009-9935-48CEE73B35B0}"/>
    <dgm:cxn modelId="{FBD31157-0808-4C08-9E71-D4059AA630E2}" type="presOf" srcId="{CB0EFBEF-2A5A-4CB8-A2F4-7D4CAF8315CF}" destId="{5728C3FB-7CCF-4BED-937B-E5E7E6DDA588}" srcOrd="0" destOrd="0" presId="urn:microsoft.com/office/officeart/2005/8/layout/default#1"/>
    <dgm:cxn modelId="{45FF3B7C-0E2B-4EFF-BADE-7EB5F18377CD}" type="presOf" srcId="{052BE17E-218B-4F05-9723-DF6BBAD616F4}" destId="{5D1EB63A-FCFF-449E-8159-CB48430AE5A6}" srcOrd="0" destOrd="0" presId="urn:microsoft.com/office/officeart/2005/8/layout/default#1"/>
    <dgm:cxn modelId="{DF6BC3A6-9A26-4144-8517-1507EBC7364D}" srcId="{825DE9BB-4165-45AE-A9CC-85595D2B85C0}" destId="{9EE43983-5F8B-4E2C-89C1-0E0B451F8DB3}" srcOrd="3" destOrd="0" parTransId="{B5794992-5A43-4D43-9EA9-06C9BF856718}" sibTransId="{F8C46FC7-3711-4808-B31E-0EB97225CD46}"/>
    <dgm:cxn modelId="{DAADC4AD-50F8-4F5B-B75E-5A4F2179BD09}" srcId="{825DE9BB-4165-45AE-A9CC-85595D2B85C0}" destId="{C347E22A-90A8-4BC2-AF8F-28FA5BCE7C05}" srcOrd="7" destOrd="0" parTransId="{A1B6CD07-2EAB-4133-AEE6-EE795C8EA749}" sibTransId="{08A9BAF1-FFAC-4EE0-8021-ED8DC4226750}"/>
    <dgm:cxn modelId="{3FB9E9B5-CF37-4B70-9803-617FD4BB5E88}" srcId="{825DE9BB-4165-45AE-A9CC-85595D2B85C0}" destId="{E97C7804-8EA3-4A5F-8A7D-3A59FBC1836A}" srcOrd="5" destOrd="0" parTransId="{C1EDBE79-5B4B-4204-B628-40A9CE31CD8C}" sibTransId="{809B75ED-774A-4433-BBAC-CF13F8C3E0BE}"/>
    <dgm:cxn modelId="{C6C0F8CD-8FBF-44D8-AF00-EFA0CA4C1DFB}" srcId="{825DE9BB-4165-45AE-A9CC-85595D2B85C0}" destId="{CB0EFBEF-2A5A-4CB8-A2F4-7D4CAF8315CF}" srcOrd="6" destOrd="0" parTransId="{0CAF6E5E-E065-4D26-81AC-F4F6A3DB7ACB}" sibTransId="{E4A283E1-8E34-43BD-A8E6-80D6BD4A49E0}"/>
    <dgm:cxn modelId="{AAC0CED5-8181-4525-A895-DB06D6B463ED}" type="presOf" srcId="{825DE9BB-4165-45AE-A9CC-85595D2B85C0}" destId="{D00A12C6-B16C-423F-814C-B4CAA0E9606D}" srcOrd="0" destOrd="0" presId="urn:microsoft.com/office/officeart/2005/8/layout/default#1"/>
    <dgm:cxn modelId="{BAAA22EE-B02F-44FC-B532-921D964F756F}" type="presOf" srcId="{E97C7804-8EA3-4A5F-8A7D-3A59FBC1836A}" destId="{552DB17D-9056-49DC-8160-702E48580E1A}" srcOrd="0" destOrd="0" presId="urn:microsoft.com/office/officeart/2005/8/layout/default#1"/>
    <dgm:cxn modelId="{917325F3-5ACF-4FF7-8325-CC0DF17FB6AB}" type="presOf" srcId="{3E25C25C-2F18-44E8-B3D1-9ECBB4594643}" destId="{F1C4B82A-BF68-4CA9-B111-3768C2F6F7F8}" srcOrd="0" destOrd="0" presId="urn:microsoft.com/office/officeart/2005/8/layout/default#1"/>
    <dgm:cxn modelId="{DC13C5FA-4C18-4458-855B-0F6DE7B832CA}" srcId="{825DE9BB-4165-45AE-A9CC-85595D2B85C0}" destId="{052BE17E-218B-4F05-9723-DF6BBAD616F4}" srcOrd="1" destOrd="0" parTransId="{9B0F8C1E-1783-4BF6-B18B-A3A4C664E479}" sibTransId="{ADDD5F48-6584-4B8F-906D-8F280E8E8D17}"/>
    <dgm:cxn modelId="{A84D84AB-07F6-43D1-BA49-42CFAAD4BB53}" type="presParOf" srcId="{D00A12C6-B16C-423F-814C-B4CAA0E9606D}" destId="{F1C4B82A-BF68-4CA9-B111-3768C2F6F7F8}" srcOrd="0" destOrd="0" presId="urn:microsoft.com/office/officeart/2005/8/layout/default#1"/>
    <dgm:cxn modelId="{846AC015-9FFE-486B-BDA3-6711CC2A7891}" type="presParOf" srcId="{D00A12C6-B16C-423F-814C-B4CAA0E9606D}" destId="{F07A5C09-BC86-4777-8E3F-6D9BF7C3BFA3}" srcOrd="1" destOrd="0" presId="urn:microsoft.com/office/officeart/2005/8/layout/default#1"/>
    <dgm:cxn modelId="{1A5BB647-9F94-47D2-A283-733620544401}" type="presParOf" srcId="{D00A12C6-B16C-423F-814C-B4CAA0E9606D}" destId="{5D1EB63A-FCFF-449E-8159-CB48430AE5A6}" srcOrd="2" destOrd="0" presId="urn:microsoft.com/office/officeart/2005/8/layout/default#1"/>
    <dgm:cxn modelId="{BA99E061-5CA0-4029-94C3-45A7B6818AD4}" type="presParOf" srcId="{D00A12C6-B16C-423F-814C-B4CAA0E9606D}" destId="{99CA303B-2CAD-44D2-888D-1C2E33207A31}" srcOrd="3" destOrd="0" presId="urn:microsoft.com/office/officeart/2005/8/layout/default#1"/>
    <dgm:cxn modelId="{AD64733E-AA98-4DBC-BDB1-E407FE94F760}" type="presParOf" srcId="{D00A12C6-B16C-423F-814C-B4CAA0E9606D}" destId="{1CE65714-ABA7-4C89-9177-41CC4D535FE1}" srcOrd="4" destOrd="0" presId="urn:microsoft.com/office/officeart/2005/8/layout/default#1"/>
    <dgm:cxn modelId="{63038595-479B-4EB1-9681-38C19D130B46}" type="presParOf" srcId="{D00A12C6-B16C-423F-814C-B4CAA0E9606D}" destId="{82D89B7F-C36D-4EF3-B6D8-D4FC65C9EDEB}" srcOrd="5" destOrd="0" presId="urn:microsoft.com/office/officeart/2005/8/layout/default#1"/>
    <dgm:cxn modelId="{4495E9BF-406C-4858-B8E4-A1538E66E755}" type="presParOf" srcId="{D00A12C6-B16C-423F-814C-B4CAA0E9606D}" destId="{60140542-C584-49B8-8ADF-D036A9C15426}" srcOrd="6" destOrd="0" presId="urn:microsoft.com/office/officeart/2005/8/layout/default#1"/>
    <dgm:cxn modelId="{118E543D-1098-4148-8895-BAC86EFC12ED}" type="presParOf" srcId="{D00A12C6-B16C-423F-814C-B4CAA0E9606D}" destId="{807E5323-4A9B-48E8-820D-9B6387D44FB7}" srcOrd="7" destOrd="0" presId="urn:microsoft.com/office/officeart/2005/8/layout/default#1"/>
    <dgm:cxn modelId="{1B457801-66CC-467B-A664-4ACA5D5D9015}" type="presParOf" srcId="{D00A12C6-B16C-423F-814C-B4CAA0E9606D}" destId="{76B096C6-4FD0-46E5-A376-DF6AD9C33287}" srcOrd="8" destOrd="0" presId="urn:microsoft.com/office/officeart/2005/8/layout/default#1"/>
    <dgm:cxn modelId="{0C356A62-3E37-468F-B0F7-7196B231C4CD}" type="presParOf" srcId="{D00A12C6-B16C-423F-814C-B4CAA0E9606D}" destId="{2BE525F2-8837-40AA-AD45-12FCF30AA6C9}" srcOrd="9" destOrd="0" presId="urn:microsoft.com/office/officeart/2005/8/layout/default#1"/>
    <dgm:cxn modelId="{996A06BF-2CC7-4B96-838C-66320FF997A0}" type="presParOf" srcId="{D00A12C6-B16C-423F-814C-B4CAA0E9606D}" destId="{552DB17D-9056-49DC-8160-702E48580E1A}" srcOrd="10" destOrd="0" presId="urn:microsoft.com/office/officeart/2005/8/layout/default#1"/>
    <dgm:cxn modelId="{B6B0837B-033C-49C7-AA8F-8FB4F4080595}" type="presParOf" srcId="{D00A12C6-B16C-423F-814C-B4CAA0E9606D}" destId="{A9854A06-D34A-4D24-9286-4FE3D4E993D8}" srcOrd="11" destOrd="0" presId="urn:microsoft.com/office/officeart/2005/8/layout/default#1"/>
    <dgm:cxn modelId="{3EFE8BCC-9829-4E9D-87E2-BC98E6B2FD84}" type="presParOf" srcId="{D00A12C6-B16C-423F-814C-B4CAA0E9606D}" destId="{5728C3FB-7CCF-4BED-937B-E5E7E6DDA588}" srcOrd="12" destOrd="0" presId="urn:microsoft.com/office/officeart/2005/8/layout/default#1"/>
    <dgm:cxn modelId="{01BE6A12-FF52-415B-A86C-2568A1E837A6}" type="presParOf" srcId="{D00A12C6-B16C-423F-814C-B4CAA0E9606D}" destId="{04951299-5391-454B-9B42-A30ABE5AA68E}" srcOrd="13" destOrd="0" presId="urn:microsoft.com/office/officeart/2005/8/layout/default#1"/>
    <dgm:cxn modelId="{644B310B-1596-47A5-A557-E4D794FF3318}" type="presParOf" srcId="{D00A12C6-B16C-423F-814C-B4CAA0E9606D}" destId="{023F1E40-D429-4A3A-91DE-88EADD7F2B17}" srcOrd="14"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6FD87D-AF84-464F-859E-6798D5BAA48F}" type="doc">
      <dgm:prSet loTypeId="urn:microsoft.com/office/officeart/2005/8/layout/hierarchy1" loCatId="hierarchy" qsTypeId="urn:microsoft.com/office/officeart/2005/8/quickstyle/simple5" qsCatId="simple" csTypeId="urn:microsoft.com/office/officeart/2005/8/colors/colorful5" csCatId="colorful"/>
      <dgm:spPr/>
      <dgm:t>
        <a:bodyPr/>
        <a:lstStyle/>
        <a:p>
          <a:endParaRPr lang="en-US"/>
        </a:p>
      </dgm:t>
    </dgm:pt>
    <dgm:pt modelId="{3D8D694B-E361-4DDB-AA3A-9CAD11F6FFFC}">
      <dgm:prSet/>
      <dgm:spPr/>
      <dgm:t>
        <a:bodyPr/>
        <a:lstStyle/>
        <a:p>
          <a:r>
            <a:rPr lang="en-US"/>
            <a:t>Leadership and management differ in 3 key areas:</a:t>
          </a:r>
        </a:p>
      </dgm:t>
    </dgm:pt>
    <dgm:pt modelId="{8C78EF83-BB47-4FE6-86C3-99D88CBEC916}" type="parTrans" cxnId="{DA5305D5-5B9F-4C73-A16E-EA5B134006C9}">
      <dgm:prSet/>
      <dgm:spPr/>
      <dgm:t>
        <a:bodyPr/>
        <a:lstStyle/>
        <a:p>
          <a:endParaRPr lang="en-US"/>
        </a:p>
      </dgm:t>
    </dgm:pt>
    <dgm:pt modelId="{413387D9-2E43-4A3D-9081-98274A82FFA4}" type="sibTrans" cxnId="{DA5305D5-5B9F-4C73-A16E-EA5B134006C9}">
      <dgm:prSet/>
      <dgm:spPr/>
      <dgm:t>
        <a:bodyPr/>
        <a:lstStyle/>
        <a:p>
          <a:endParaRPr lang="en-US"/>
        </a:p>
      </dgm:t>
    </dgm:pt>
    <dgm:pt modelId="{C0786490-4008-469C-897F-D6F855F1D153}">
      <dgm:prSet/>
      <dgm:spPr/>
      <dgm:t>
        <a:bodyPr/>
        <a:lstStyle/>
        <a:p>
          <a:r>
            <a:rPr lang="en-US"/>
            <a:t>Focus</a:t>
          </a:r>
        </a:p>
      </dgm:t>
    </dgm:pt>
    <dgm:pt modelId="{03FC05BD-8C08-4B65-B952-B74937E37FAE}" type="parTrans" cxnId="{D7144FFD-15B5-49DF-B895-E972A8099957}">
      <dgm:prSet/>
      <dgm:spPr/>
      <dgm:t>
        <a:bodyPr/>
        <a:lstStyle/>
        <a:p>
          <a:endParaRPr lang="en-US"/>
        </a:p>
      </dgm:t>
    </dgm:pt>
    <dgm:pt modelId="{1F769969-B0FB-4C22-BE6C-DF0EB0D79DE3}" type="sibTrans" cxnId="{D7144FFD-15B5-49DF-B895-E972A8099957}">
      <dgm:prSet/>
      <dgm:spPr/>
      <dgm:t>
        <a:bodyPr/>
        <a:lstStyle/>
        <a:p>
          <a:endParaRPr lang="en-US"/>
        </a:p>
      </dgm:t>
    </dgm:pt>
    <dgm:pt modelId="{D6939EE0-8C1B-49C0-BEF7-73F8D26535F2}">
      <dgm:prSet/>
      <dgm:spPr/>
      <dgm:t>
        <a:bodyPr/>
        <a:lstStyle/>
        <a:p>
          <a:r>
            <a:rPr lang="en-US"/>
            <a:t>Approach</a:t>
          </a:r>
        </a:p>
      </dgm:t>
    </dgm:pt>
    <dgm:pt modelId="{28B57BEE-6831-4EFE-BF1C-3589A362DB6C}" type="parTrans" cxnId="{28510194-DFC3-48AA-BBA1-04B7C20325EC}">
      <dgm:prSet/>
      <dgm:spPr/>
      <dgm:t>
        <a:bodyPr/>
        <a:lstStyle/>
        <a:p>
          <a:endParaRPr lang="en-US"/>
        </a:p>
      </dgm:t>
    </dgm:pt>
    <dgm:pt modelId="{C58C1F87-C5BF-4495-B784-FDA47313E810}" type="sibTrans" cxnId="{28510194-DFC3-48AA-BBA1-04B7C20325EC}">
      <dgm:prSet/>
      <dgm:spPr/>
      <dgm:t>
        <a:bodyPr/>
        <a:lstStyle/>
        <a:p>
          <a:endParaRPr lang="en-US"/>
        </a:p>
      </dgm:t>
    </dgm:pt>
    <dgm:pt modelId="{46509664-471A-46B7-94F1-CAA095BB4695}">
      <dgm:prSet/>
      <dgm:spPr/>
      <dgm:t>
        <a:bodyPr/>
        <a:lstStyle/>
        <a:p>
          <a:r>
            <a:rPr lang="en-US"/>
            <a:t>Roles</a:t>
          </a:r>
        </a:p>
      </dgm:t>
    </dgm:pt>
    <dgm:pt modelId="{0748ED81-6F2C-4736-94CD-7873322F5D39}" type="parTrans" cxnId="{75645347-018A-46ED-B3A9-32DC13A02436}">
      <dgm:prSet/>
      <dgm:spPr/>
      <dgm:t>
        <a:bodyPr/>
        <a:lstStyle/>
        <a:p>
          <a:endParaRPr lang="en-US"/>
        </a:p>
      </dgm:t>
    </dgm:pt>
    <dgm:pt modelId="{451307A6-8B27-4E73-A445-AFC2235FB683}" type="sibTrans" cxnId="{75645347-018A-46ED-B3A9-32DC13A02436}">
      <dgm:prSet/>
      <dgm:spPr/>
      <dgm:t>
        <a:bodyPr/>
        <a:lstStyle/>
        <a:p>
          <a:endParaRPr lang="en-US"/>
        </a:p>
      </dgm:t>
    </dgm:pt>
    <dgm:pt modelId="{C7262638-DD64-437A-A669-84937E7FD653}" type="pres">
      <dgm:prSet presAssocID="{536FD87D-AF84-464F-859E-6798D5BAA48F}" presName="hierChild1" presStyleCnt="0">
        <dgm:presLayoutVars>
          <dgm:chPref val="1"/>
          <dgm:dir/>
          <dgm:animOne val="branch"/>
          <dgm:animLvl val="lvl"/>
          <dgm:resizeHandles/>
        </dgm:presLayoutVars>
      </dgm:prSet>
      <dgm:spPr/>
    </dgm:pt>
    <dgm:pt modelId="{6D9D9B13-748B-414E-B9D7-1E3B5ADA6BF9}" type="pres">
      <dgm:prSet presAssocID="{3D8D694B-E361-4DDB-AA3A-9CAD11F6FFFC}" presName="hierRoot1" presStyleCnt="0"/>
      <dgm:spPr/>
    </dgm:pt>
    <dgm:pt modelId="{DB4BAC20-C041-4D38-BFC0-FBB0E3963F0D}" type="pres">
      <dgm:prSet presAssocID="{3D8D694B-E361-4DDB-AA3A-9CAD11F6FFFC}" presName="composite" presStyleCnt="0"/>
      <dgm:spPr/>
    </dgm:pt>
    <dgm:pt modelId="{5BE5AD55-9573-47C1-BDC4-E13A1D0BC7A0}" type="pres">
      <dgm:prSet presAssocID="{3D8D694B-E361-4DDB-AA3A-9CAD11F6FFFC}" presName="background" presStyleLbl="node0" presStyleIdx="0" presStyleCnt="1"/>
      <dgm:spPr/>
    </dgm:pt>
    <dgm:pt modelId="{EE6B90D8-471E-450F-9C69-40E47A24521B}" type="pres">
      <dgm:prSet presAssocID="{3D8D694B-E361-4DDB-AA3A-9CAD11F6FFFC}" presName="text" presStyleLbl="fgAcc0" presStyleIdx="0" presStyleCnt="1">
        <dgm:presLayoutVars>
          <dgm:chPref val="3"/>
        </dgm:presLayoutVars>
      </dgm:prSet>
      <dgm:spPr/>
    </dgm:pt>
    <dgm:pt modelId="{10A73BBD-4C47-45D9-96ED-A3236CC98CFF}" type="pres">
      <dgm:prSet presAssocID="{3D8D694B-E361-4DDB-AA3A-9CAD11F6FFFC}" presName="hierChild2" presStyleCnt="0"/>
      <dgm:spPr/>
    </dgm:pt>
    <dgm:pt modelId="{A4EB3E01-AE84-4A72-9BD5-08FC6A7852CC}" type="pres">
      <dgm:prSet presAssocID="{03FC05BD-8C08-4B65-B952-B74937E37FAE}" presName="Name10" presStyleLbl="parChTrans1D2" presStyleIdx="0" presStyleCnt="3"/>
      <dgm:spPr/>
    </dgm:pt>
    <dgm:pt modelId="{CA5422D6-C7CA-4469-8797-AFF289EA8E73}" type="pres">
      <dgm:prSet presAssocID="{C0786490-4008-469C-897F-D6F855F1D153}" presName="hierRoot2" presStyleCnt="0"/>
      <dgm:spPr/>
    </dgm:pt>
    <dgm:pt modelId="{5C0B6C9F-8571-4976-A6E2-500596641D9E}" type="pres">
      <dgm:prSet presAssocID="{C0786490-4008-469C-897F-D6F855F1D153}" presName="composite2" presStyleCnt="0"/>
      <dgm:spPr/>
    </dgm:pt>
    <dgm:pt modelId="{CFD98619-5E33-4CC2-BB24-254EF34E8C77}" type="pres">
      <dgm:prSet presAssocID="{C0786490-4008-469C-897F-D6F855F1D153}" presName="background2" presStyleLbl="node2" presStyleIdx="0" presStyleCnt="3"/>
      <dgm:spPr/>
    </dgm:pt>
    <dgm:pt modelId="{02C2DB3C-0C26-4705-BD6C-AE68E23F8E46}" type="pres">
      <dgm:prSet presAssocID="{C0786490-4008-469C-897F-D6F855F1D153}" presName="text2" presStyleLbl="fgAcc2" presStyleIdx="0" presStyleCnt="3">
        <dgm:presLayoutVars>
          <dgm:chPref val="3"/>
        </dgm:presLayoutVars>
      </dgm:prSet>
      <dgm:spPr/>
    </dgm:pt>
    <dgm:pt modelId="{6341148A-FCE1-4313-977F-1A343F7B909B}" type="pres">
      <dgm:prSet presAssocID="{C0786490-4008-469C-897F-D6F855F1D153}" presName="hierChild3" presStyleCnt="0"/>
      <dgm:spPr/>
    </dgm:pt>
    <dgm:pt modelId="{2D2DDBB7-A726-431E-9121-F4FE28FAFC09}" type="pres">
      <dgm:prSet presAssocID="{28B57BEE-6831-4EFE-BF1C-3589A362DB6C}" presName="Name10" presStyleLbl="parChTrans1D2" presStyleIdx="1" presStyleCnt="3"/>
      <dgm:spPr/>
    </dgm:pt>
    <dgm:pt modelId="{D3B083EA-D8F3-4052-BBB2-E75B2DD38996}" type="pres">
      <dgm:prSet presAssocID="{D6939EE0-8C1B-49C0-BEF7-73F8D26535F2}" presName="hierRoot2" presStyleCnt="0"/>
      <dgm:spPr/>
    </dgm:pt>
    <dgm:pt modelId="{E99DE3A8-AB69-45F9-9664-A207DE569585}" type="pres">
      <dgm:prSet presAssocID="{D6939EE0-8C1B-49C0-BEF7-73F8D26535F2}" presName="composite2" presStyleCnt="0"/>
      <dgm:spPr/>
    </dgm:pt>
    <dgm:pt modelId="{2442C62D-4A98-422E-87C4-A56A88FCB491}" type="pres">
      <dgm:prSet presAssocID="{D6939EE0-8C1B-49C0-BEF7-73F8D26535F2}" presName="background2" presStyleLbl="node2" presStyleIdx="1" presStyleCnt="3"/>
      <dgm:spPr/>
    </dgm:pt>
    <dgm:pt modelId="{C09F4E5A-0262-49B1-A77F-9D32B03C3CEF}" type="pres">
      <dgm:prSet presAssocID="{D6939EE0-8C1B-49C0-BEF7-73F8D26535F2}" presName="text2" presStyleLbl="fgAcc2" presStyleIdx="1" presStyleCnt="3">
        <dgm:presLayoutVars>
          <dgm:chPref val="3"/>
        </dgm:presLayoutVars>
      </dgm:prSet>
      <dgm:spPr/>
    </dgm:pt>
    <dgm:pt modelId="{1C5C3609-C65C-4B16-9457-C6CC720A91CA}" type="pres">
      <dgm:prSet presAssocID="{D6939EE0-8C1B-49C0-BEF7-73F8D26535F2}" presName="hierChild3" presStyleCnt="0"/>
      <dgm:spPr/>
    </dgm:pt>
    <dgm:pt modelId="{E06118B1-F040-4C36-B52A-691400A469DA}" type="pres">
      <dgm:prSet presAssocID="{0748ED81-6F2C-4736-94CD-7873322F5D39}" presName="Name10" presStyleLbl="parChTrans1D2" presStyleIdx="2" presStyleCnt="3"/>
      <dgm:spPr/>
    </dgm:pt>
    <dgm:pt modelId="{E1ED0BE5-7DE8-4E2B-B5D2-3543B435198D}" type="pres">
      <dgm:prSet presAssocID="{46509664-471A-46B7-94F1-CAA095BB4695}" presName="hierRoot2" presStyleCnt="0"/>
      <dgm:spPr/>
    </dgm:pt>
    <dgm:pt modelId="{0029194F-0BCD-48FA-84BD-F4960E3A34B0}" type="pres">
      <dgm:prSet presAssocID="{46509664-471A-46B7-94F1-CAA095BB4695}" presName="composite2" presStyleCnt="0"/>
      <dgm:spPr/>
    </dgm:pt>
    <dgm:pt modelId="{836CB583-64A5-4AD7-8676-01F179CFEBD1}" type="pres">
      <dgm:prSet presAssocID="{46509664-471A-46B7-94F1-CAA095BB4695}" presName="background2" presStyleLbl="node2" presStyleIdx="2" presStyleCnt="3"/>
      <dgm:spPr/>
    </dgm:pt>
    <dgm:pt modelId="{30E108C7-FE0F-41FA-87C3-9B736D2FAB0C}" type="pres">
      <dgm:prSet presAssocID="{46509664-471A-46B7-94F1-CAA095BB4695}" presName="text2" presStyleLbl="fgAcc2" presStyleIdx="2" presStyleCnt="3">
        <dgm:presLayoutVars>
          <dgm:chPref val="3"/>
        </dgm:presLayoutVars>
      </dgm:prSet>
      <dgm:spPr/>
    </dgm:pt>
    <dgm:pt modelId="{43DD57AB-C289-4A7C-BB85-E100BA5A2FF1}" type="pres">
      <dgm:prSet presAssocID="{46509664-471A-46B7-94F1-CAA095BB4695}" presName="hierChild3" presStyleCnt="0"/>
      <dgm:spPr/>
    </dgm:pt>
  </dgm:ptLst>
  <dgm:cxnLst>
    <dgm:cxn modelId="{FE061909-4B4C-4935-869E-3B5ED8BC0034}" type="presOf" srcId="{3D8D694B-E361-4DDB-AA3A-9CAD11F6FFFC}" destId="{EE6B90D8-471E-450F-9C69-40E47A24521B}" srcOrd="0" destOrd="0" presId="urn:microsoft.com/office/officeart/2005/8/layout/hierarchy1"/>
    <dgm:cxn modelId="{75645347-018A-46ED-B3A9-32DC13A02436}" srcId="{3D8D694B-E361-4DDB-AA3A-9CAD11F6FFFC}" destId="{46509664-471A-46B7-94F1-CAA095BB4695}" srcOrd="2" destOrd="0" parTransId="{0748ED81-6F2C-4736-94CD-7873322F5D39}" sibTransId="{451307A6-8B27-4E73-A445-AFC2235FB683}"/>
    <dgm:cxn modelId="{C8703A71-95F9-47E5-9E0C-D306041AB9C5}" type="presOf" srcId="{28B57BEE-6831-4EFE-BF1C-3589A362DB6C}" destId="{2D2DDBB7-A726-431E-9121-F4FE28FAFC09}" srcOrd="0" destOrd="0" presId="urn:microsoft.com/office/officeart/2005/8/layout/hierarchy1"/>
    <dgm:cxn modelId="{5069EB55-28EE-49D3-8A0F-DCADC5D38CA9}" type="presOf" srcId="{536FD87D-AF84-464F-859E-6798D5BAA48F}" destId="{C7262638-DD64-437A-A669-84937E7FD653}" srcOrd="0" destOrd="0" presId="urn:microsoft.com/office/officeart/2005/8/layout/hierarchy1"/>
    <dgm:cxn modelId="{9BBD0485-A82F-4FF3-B84A-C4AD236C144A}" type="presOf" srcId="{C0786490-4008-469C-897F-D6F855F1D153}" destId="{02C2DB3C-0C26-4705-BD6C-AE68E23F8E46}" srcOrd="0" destOrd="0" presId="urn:microsoft.com/office/officeart/2005/8/layout/hierarchy1"/>
    <dgm:cxn modelId="{D382CB86-FFBC-480F-89FD-09E23B0FB8A3}" type="presOf" srcId="{03FC05BD-8C08-4B65-B952-B74937E37FAE}" destId="{A4EB3E01-AE84-4A72-9BD5-08FC6A7852CC}" srcOrd="0" destOrd="0" presId="urn:microsoft.com/office/officeart/2005/8/layout/hierarchy1"/>
    <dgm:cxn modelId="{28510194-DFC3-48AA-BBA1-04B7C20325EC}" srcId="{3D8D694B-E361-4DDB-AA3A-9CAD11F6FFFC}" destId="{D6939EE0-8C1B-49C0-BEF7-73F8D26535F2}" srcOrd="1" destOrd="0" parTransId="{28B57BEE-6831-4EFE-BF1C-3589A362DB6C}" sibTransId="{C58C1F87-C5BF-4495-B784-FDA47313E810}"/>
    <dgm:cxn modelId="{98D418A7-FD9A-47F0-80F7-DC2264CF105A}" type="presOf" srcId="{0748ED81-6F2C-4736-94CD-7873322F5D39}" destId="{E06118B1-F040-4C36-B52A-691400A469DA}" srcOrd="0" destOrd="0" presId="urn:microsoft.com/office/officeart/2005/8/layout/hierarchy1"/>
    <dgm:cxn modelId="{DA5305D5-5B9F-4C73-A16E-EA5B134006C9}" srcId="{536FD87D-AF84-464F-859E-6798D5BAA48F}" destId="{3D8D694B-E361-4DDB-AA3A-9CAD11F6FFFC}" srcOrd="0" destOrd="0" parTransId="{8C78EF83-BB47-4FE6-86C3-99D88CBEC916}" sibTransId="{413387D9-2E43-4A3D-9081-98274A82FFA4}"/>
    <dgm:cxn modelId="{D43090E0-7EDD-4621-89FE-133C7871D3A0}" type="presOf" srcId="{D6939EE0-8C1B-49C0-BEF7-73F8D26535F2}" destId="{C09F4E5A-0262-49B1-A77F-9D32B03C3CEF}" srcOrd="0" destOrd="0" presId="urn:microsoft.com/office/officeart/2005/8/layout/hierarchy1"/>
    <dgm:cxn modelId="{E3E653F3-B047-4675-80D8-E88527B4C65A}" type="presOf" srcId="{46509664-471A-46B7-94F1-CAA095BB4695}" destId="{30E108C7-FE0F-41FA-87C3-9B736D2FAB0C}" srcOrd="0" destOrd="0" presId="urn:microsoft.com/office/officeart/2005/8/layout/hierarchy1"/>
    <dgm:cxn modelId="{D7144FFD-15B5-49DF-B895-E972A8099957}" srcId="{3D8D694B-E361-4DDB-AA3A-9CAD11F6FFFC}" destId="{C0786490-4008-469C-897F-D6F855F1D153}" srcOrd="0" destOrd="0" parTransId="{03FC05BD-8C08-4B65-B952-B74937E37FAE}" sibTransId="{1F769969-B0FB-4C22-BE6C-DF0EB0D79DE3}"/>
    <dgm:cxn modelId="{D2ABDB9B-781D-43FC-B2B8-2F2571764604}" type="presParOf" srcId="{C7262638-DD64-437A-A669-84937E7FD653}" destId="{6D9D9B13-748B-414E-B9D7-1E3B5ADA6BF9}" srcOrd="0" destOrd="0" presId="urn:microsoft.com/office/officeart/2005/8/layout/hierarchy1"/>
    <dgm:cxn modelId="{35A71EE9-5BF0-45D1-84A5-6CB81D314430}" type="presParOf" srcId="{6D9D9B13-748B-414E-B9D7-1E3B5ADA6BF9}" destId="{DB4BAC20-C041-4D38-BFC0-FBB0E3963F0D}" srcOrd="0" destOrd="0" presId="urn:microsoft.com/office/officeart/2005/8/layout/hierarchy1"/>
    <dgm:cxn modelId="{959261CC-B2B2-4065-82F8-35E416605566}" type="presParOf" srcId="{DB4BAC20-C041-4D38-BFC0-FBB0E3963F0D}" destId="{5BE5AD55-9573-47C1-BDC4-E13A1D0BC7A0}" srcOrd="0" destOrd="0" presId="urn:microsoft.com/office/officeart/2005/8/layout/hierarchy1"/>
    <dgm:cxn modelId="{1147B70D-ED9B-447D-A68C-F547186BE562}" type="presParOf" srcId="{DB4BAC20-C041-4D38-BFC0-FBB0E3963F0D}" destId="{EE6B90D8-471E-450F-9C69-40E47A24521B}" srcOrd="1" destOrd="0" presId="urn:microsoft.com/office/officeart/2005/8/layout/hierarchy1"/>
    <dgm:cxn modelId="{DA4BA9B1-4364-4E7D-BC64-7C408B1D82FA}" type="presParOf" srcId="{6D9D9B13-748B-414E-B9D7-1E3B5ADA6BF9}" destId="{10A73BBD-4C47-45D9-96ED-A3236CC98CFF}" srcOrd="1" destOrd="0" presId="urn:microsoft.com/office/officeart/2005/8/layout/hierarchy1"/>
    <dgm:cxn modelId="{42592E7D-94AC-497D-A26E-F0A9EE799C00}" type="presParOf" srcId="{10A73BBD-4C47-45D9-96ED-A3236CC98CFF}" destId="{A4EB3E01-AE84-4A72-9BD5-08FC6A7852CC}" srcOrd="0" destOrd="0" presId="urn:microsoft.com/office/officeart/2005/8/layout/hierarchy1"/>
    <dgm:cxn modelId="{110A4C5C-7EE0-48BC-8E36-E28271ED7A2B}" type="presParOf" srcId="{10A73BBD-4C47-45D9-96ED-A3236CC98CFF}" destId="{CA5422D6-C7CA-4469-8797-AFF289EA8E73}" srcOrd="1" destOrd="0" presId="urn:microsoft.com/office/officeart/2005/8/layout/hierarchy1"/>
    <dgm:cxn modelId="{E5C29F5E-0A65-4249-A5D7-A7E005EDD60C}" type="presParOf" srcId="{CA5422D6-C7CA-4469-8797-AFF289EA8E73}" destId="{5C0B6C9F-8571-4976-A6E2-500596641D9E}" srcOrd="0" destOrd="0" presId="urn:microsoft.com/office/officeart/2005/8/layout/hierarchy1"/>
    <dgm:cxn modelId="{3677618F-25FC-412D-B383-CF6CF93AC9D1}" type="presParOf" srcId="{5C0B6C9F-8571-4976-A6E2-500596641D9E}" destId="{CFD98619-5E33-4CC2-BB24-254EF34E8C77}" srcOrd="0" destOrd="0" presId="urn:microsoft.com/office/officeart/2005/8/layout/hierarchy1"/>
    <dgm:cxn modelId="{62A4B07A-60C2-4CD7-8AF5-7658FEC1367A}" type="presParOf" srcId="{5C0B6C9F-8571-4976-A6E2-500596641D9E}" destId="{02C2DB3C-0C26-4705-BD6C-AE68E23F8E46}" srcOrd="1" destOrd="0" presId="urn:microsoft.com/office/officeart/2005/8/layout/hierarchy1"/>
    <dgm:cxn modelId="{79355544-C75D-4228-AC92-7F3505A71310}" type="presParOf" srcId="{CA5422D6-C7CA-4469-8797-AFF289EA8E73}" destId="{6341148A-FCE1-4313-977F-1A343F7B909B}" srcOrd="1" destOrd="0" presId="urn:microsoft.com/office/officeart/2005/8/layout/hierarchy1"/>
    <dgm:cxn modelId="{958B484E-49C3-441B-ADC8-36D58588D12A}" type="presParOf" srcId="{10A73BBD-4C47-45D9-96ED-A3236CC98CFF}" destId="{2D2DDBB7-A726-431E-9121-F4FE28FAFC09}" srcOrd="2" destOrd="0" presId="urn:microsoft.com/office/officeart/2005/8/layout/hierarchy1"/>
    <dgm:cxn modelId="{D37EF332-0836-41C6-B5D3-F0D5EAD8856B}" type="presParOf" srcId="{10A73BBD-4C47-45D9-96ED-A3236CC98CFF}" destId="{D3B083EA-D8F3-4052-BBB2-E75B2DD38996}" srcOrd="3" destOrd="0" presId="urn:microsoft.com/office/officeart/2005/8/layout/hierarchy1"/>
    <dgm:cxn modelId="{8ADBAC9D-B28D-47E1-83E8-5E6D038058FE}" type="presParOf" srcId="{D3B083EA-D8F3-4052-BBB2-E75B2DD38996}" destId="{E99DE3A8-AB69-45F9-9664-A207DE569585}" srcOrd="0" destOrd="0" presId="urn:microsoft.com/office/officeart/2005/8/layout/hierarchy1"/>
    <dgm:cxn modelId="{6B78AC4A-6FAB-484A-BAAA-130688D549EA}" type="presParOf" srcId="{E99DE3A8-AB69-45F9-9664-A207DE569585}" destId="{2442C62D-4A98-422E-87C4-A56A88FCB491}" srcOrd="0" destOrd="0" presId="urn:microsoft.com/office/officeart/2005/8/layout/hierarchy1"/>
    <dgm:cxn modelId="{2BBC9498-627E-4503-842B-A1B7E6054D26}" type="presParOf" srcId="{E99DE3A8-AB69-45F9-9664-A207DE569585}" destId="{C09F4E5A-0262-49B1-A77F-9D32B03C3CEF}" srcOrd="1" destOrd="0" presId="urn:microsoft.com/office/officeart/2005/8/layout/hierarchy1"/>
    <dgm:cxn modelId="{D3B1D1AC-F0BD-4DBF-BF43-B789340D9028}" type="presParOf" srcId="{D3B083EA-D8F3-4052-BBB2-E75B2DD38996}" destId="{1C5C3609-C65C-4B16-9457-C6CC720A91CA}" srcOrd="1" destOrd="0" presId="urn:microsoft.com/office/officeart/2005/8/layout/hierarchy1"/>
    <dgm:cxn modelId="{C03A93B4-F647-43ED-9C7A-46C5468A0546}" type="presParOf" srcId="{10A73BBD-4C47-45D9-96ED-A3236CC98CFF}" destId="{E06118B1-F040-4C36-B52A-691400A469DA}" srcOrd="4" destOrd="0" presId="urn:microsoft.com/office/officeart/2005/8/layout/hierarchy1"/>
    <dgm:cxn modelId="{7CAB2B97-463F-4CD6-9850-124490C3FD48}" type="presParOf" srcId="{10A73BBD-4C47-45D9-96ED-A3236CC98CFF}" destId="{E1ED0BE5-7DE8-4E2B-B5D2-3543B435198D}" srcOrd="5" destOrd="0" presId="urn:microsoft.com/office/officeart/2005/8/layout/hierarchy1"/>
    <dgm:cxn modelId="{D5748048-307A-427B-8E16-C1C070091E5C}" type="presParOf" srcId="{E1ED0BE5-7DE8-4E2B-B5D2-3543B435198D}" destId="{0029194F-0BCD-48FA-84BD-F4960E3A34B0}" srcOrd="0" destOrd="0" presId="urn:microsoft.com/office/officeart/2005/8/layout/hierarchy1"/>
    <dgm:cxn modelId="{262F2AF5-92BB-4F39-9ACA-88959817548F}" type="presParOf" srcId="{0029194F-0BCD-48FA-84BD-F4960E3A34B0}" destId="{836CB583-64A5-4AD7-8676-01F179CFEBD1}" srcOrd="0" destOrd="0" presId="urn:microsoft.com/office/officeart/2005/8/layout/hierarchy1"/>
    <dgm:cxn modelId="{B3E48B81-F9EF-44E9-8947-9159FE01E75F}" type="presParOf" srcId="{0029194F-0BCD-48FA-84BD-F4960E3A34B0}" destId="{30E108C7-FE0F-41FA-87C3-9B736D2FAB0C}" srcOrd="1" destOrd="0" presId="urn:microsoft.com/office/officeart/2005/8/layout/hierarchy1"/>
    <dgm:cxn modelId="{FCE717B4-A12D-475B-ADD3-710328D9ABDE}" type="presParOf" srcId="{E1ED0BE5-7DE8-4E2B-B5D2-3543B435198D}" destId="{43DD57AB-C289-4A7C-BB85-E100BA5A2FF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1A76F4-4F3D-431B-8748-352270CF0BA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A7E799-49EB-46E5-A9F8-20E359394483}">
      <dgm:prSet/>
      <dgm:spPr/>
      <dgm:t>
        <a:bodyPr/>
        <a:lstStyle/>
        <a:p>
          <a:r>
            <a:rPr lang="en-US"/>
            <a:t>Cultivate leadership</a:t>
          </a:r>
        </a:p>
      </dgm:t>
    </dgm:pt>
    <dgm:pt modelId="{E6E41326-4AC6-40A5-BF40-902AF894A947}" type="parTrans" cxnId="{C28B7390-7CF5-48DB-AEE4-95FC64BA3794}">
      <dgm:prSet/>
      <dgm:spPr/>
      <dgm:t>
        <a:bodyPr/>
        <a:lstStyle/>
        <a:p>
          <a:endParaRPr lang="en-US"/>
        </a:p>
      </dgm:t>
    </dgm:pt>
    <dgm:pt modelId="{D3B7FB41-8C04-4B13-87ED-DBC9A0C534D2}" type="sibTrans" cxnId="{C28B7390-7CF5-48DB-AEE4-95FC64BA3794}">
      <dgm:prSet/>
      <dgm:spPr/>
      <dgm:t>
        <a:bodyPr/>
        <a:lstStyle/>
        <a:p>
          <a:endParaRPr lang="en-US"/>
        </a:p>
      </dgm:t>
    </dgm:pt>
    <dgm:pt modelId="{AE21829C-0829-4ADB-8189-87EDA1A83B08}">
      <dgm:prSet/>
      <dgm:spPr/>
      <dgm:t>
        <a:bodyPr/>
        <a:lstStyle/>
        <a:p>
          <a:r>
            <a:rPr lang="en-US"/>
            <a:t>Promote continuing education and training</a:t>
          </a:r>
        </a:p>
      </dgm:t>
    </dgm:pt>
    <dgm:pt modelId="{5A36C259-F9A3-4755-B720-2B7A834CED61}" type="parTrans" cxnId="{729F154A-FC85-42EE-8266-7B7168D8CA6E}">
      <dgm:prSet/>
      <dgm:spPr/>
      <dgm:t>
        <a:bodyPr/>
        <a:lstStyle/>
        <a:p>
          <a:endParaRPr lang="en-US"/>
        </a:p>
      </dgm:t>
    </dgm:pt>
    <dgm:pt modelId="{80C7642D-BF45-44FC-9B49-8257FA311793}" type="sibTrans" cxnId="{729F154A-FC85-42EE-8266-7B7168D8CA6E}">
      <dgm:prSet/>
      <dgm:spPr/>
      <dgm:t>
        <a:bodyPr/>
        <a:lstStyle/>
        <a:p>
          <a:endParaRPr lang="en-US"/>
        </a:p>
      </dgm:t>
    </dgm:pt>
    <dgm:pt modelId="{35E8BCFC-EA77-4672-8CCC-E88B166538AF}">
      <dgm:prSet/>
      <dgm:spPr/>
      <dgm:t>
        <a:bodyPr/>
        <a:lstStyle/>
        <a:p>
          <a:r>
            <a:rPr lang="en-US"/>
            <a:t>Provide transparency</a:t>
          </a:r>
        </a:p>
      </dgm:t>
    </dgm:pt>
    <dgm:pt modelId="{22254F20-3D43-4B72-B668-129632D3AD7F}" type="parTrans" cxnId="{338E0478-82C1-4FF8-8FAC-D2AAA6A94527}">
      <dgm:prSet/>
      <dgm:spPr/>
      <dgm:t>
        <a:bodyPr/>
        <a:lstStyle/>
        <a:p>
          <a:endParaRPr lang="en-US"/>
        </a:p>
      </dgm:t>
    </dgm:pt>
    <dgm:pt modelId="{F9DB05AC-E48C-4A93-B3ED-AF21C7E37256}" type="sibTrans" cxnId="{338E0478-82C1-4FF8-8FAC-D2AAA6A94527}">
      <dgm:prSet/>
      <dgm:spPr/>
      <dgm:t>
        <a:bodyPr/>
        <a:lstStyle/>
        <a:p>
          <a:endParaRPr lang="en-US"/>
        </a:p>
      </dgm:t>
    </dgm:pt>
    <dgm:pt modelId="{7F98BB57-1DC7-49FC-8EE9-54AAF806D7AE}">
      <dgm:prSet/>
      <dgm:spPr/>
      <dgm:t>
        <a:bodyPr/>
        <a:lstStyle/>
        <a:p>
          <a:r>
            <a:rPr lang="en-US"/>
            <a:t>Inspire, retain, and support staff</a:t>
          </a:r>
        </a:p>
      </dgm:t>
    </dgm:pt>
    <dgm:pt modelId="{2FB9A58C-D829-4608-81FC-4527E2EDAE49}" type="parTrans" cxnId="{7B61350E-1515-43A2-95FF-F51E5A48FAF2}">
      <dgm:prSet/>
      <dgm:spPr/>
      <dgm:t>
        <a:bodyPr/>
        <a:lstStyle/>
        <a:p>
          <a:endParaRPr lang="en-US"/>
        </a:p>
      </dgm:t>
    </dgm:pt>
    <dgm:pt modelId="{C7197CFF-CDAF-4E7C-A953-EE00FEF5C244}" type="sibTrans" cxnId="{7B61350E-1515-43A2-95FF-F51E5A48FAF2}">
      <dgm:prSet/>
      <dgm:spPr/>
      <dgm:t>
        <a:bodyPr/>
        <a:lstStyle/>
        <a:p>
          <a:endParaRPr lang="en-US"/>
        </a:p>
      </dgm:t>
    </dgm:pt>
    <dgm:pt modelId="{3C23B41B-BF9D-4A13-A86A-92C1634084C5}">
      <dgm:prSet/>
      <dgm:spPr/>
      <dgm:t>
        <a:bodyPr/>
        <a:lstStyle/>
        <a:p>
          <a:r>
            <a:rPr lang="en-US"/>
            <a:t>Facilitate Communication!!</a:t>
          </a:r>
        </a:p>
      </dgm:t>
    </dgm:pt>
    <dgm:pt modelId="{3B7F93A5-AE6E-46FA-8FBB-D63BABFE9F29}" type="parTrans" cxnId="{ECEDD7FB-A256-45F7-8F09-659F9B919276}">
      <dgm:prSet/>
      <dgm:spPr/>
      <dgm:t>
        <a:bodyPr/>
        <a:lstStyle/>
        <a:p>
          <a:endParaRPr lang="en-US"/>
        </a:p>
      </dgm:t>
    </dgm:pt>
    <dgm:pt modelId="{85D9AAC8-2E35-4E29-A546-26CEAA5C678C}" type="sibTrans" cxnId="{ECEDD7FB-A256-45F7-8F09-659F9B919276}">
      <dgm:prSet/>
      <dgm:spPr/>
      <dgm:t>
        <a:bodyPr/>
        <a:lstStyle/>
        <a:p>
          <a:endParaRPr lang="en-US"/>
        </a:p>
      </dgm:t>
    </dgm:pt>
    <dgm:pt modelId="{A4B2DFBD-1960-4F26-B47F-8CC312E83CAD}" type="pres">
      <dgm:prSet presAssocID="{F31A76F4-4F3D-431B-8748-352270CF0BAD}" presName="root" presStyleCnt="0">
        <dgm:presLayoutVars>
          <dgm:dir/>
          <dgm:resizeHandles val="exact"/>
        </dgm:presLayoutVars>
      </dgm:prSet>
      <dgm:spPr/>
    </dgm:pt>
    <dgm:pt modelId="{12C8992D-BCB1-4287-8885-A8D30E86B7D2}" type="pres">
      <dgm:prSet presAssocID="{7EA7E799-49EB-46E5-A9F8-20E359394483}" presName="compNode" presStyleCnt="0"/>
      <dgm:spPr/>
    </dgm:pt>
    <dgm:pt modelId="{8DCE400C-612D-4E3F-A22E-2D858F83B97C}" type="pres">
      <dgm:prSet presAssocID="{7EA7E799-49EB-46E5-A9F8-20E35939448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BB8CBBE4-6680-4CDB-893D-415AD98AA8DF}" type="pres">
      <dgm:prSet presAssocID="{7EA7E799-49EB-46E5-A9F8-20E359394483}" presName="spaceRect" presStyleCnt="0"/>
      <dgm:spPr/>
    </dgm:pt>
    <dgm:pt modelId="{12CFA5FE-19E3-4B4A-A430-AB180035AB15}" type="pres">
      <dgm:prSet presAssocID="{7EA7E799-49EB-46E5-A9F8-20E359394483}" presName="textRect" presStyleLbl="revTx" presStyleIdx="0" presStyleCnt="5">
        <dgm:presLayoutVars>
          <dgm:chMax val="1"/>
          <dgm:chPref val="1"/>
        </dgm:presLayoutVars>
      </dgm:prSet>
      <dgm:spPr/>
    </dgm:pt>
    <dgm:pt modelId="{129D37D3-D46E-424F-8C68-CEA95DE7274E}" type="pres">
      <dgm:prSet presAssocID="{D3B7FB41-8C04-4B13-87ED-DBC9A0C534D2}" presName="sibTrans" presStyleCnt="0"/>
      <dgm:spPr/>
    </dgm:pt>
    <dgm:pt modelId="{275B752B-F6D0-41A4-A86B-C6B76EDAF665}" type="pres">
      <dgm:prSet presAssocID="{AE21829C-0829-4ADB-8189-87EDA1A83B08}" presName="compNode" presStyleCnt="0"/>
      <dgm:spPr/>
    </dgm:pt>
    <dgm:pt modelId="{86BAC761-144A-40EB-B5DC-9CE9DA1D223E}" type="pres">
      <dgm:prSet presAssocID="{AE21829C-0829-4ADB-8189-87EDA1A83B0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26ACE72-A100-4E21-8208-E53195B62342}" type="pres">
      <dgm:prSet presAssocID="{AE21829C-0829-4ADB-8189-87EDA1A83B08}" presName="spaceRect" presStyleCnt="0"/>
      <dgm:spPr/>
    </dgm:pt>
    <dgm:pt modelId="{A930FDBA-5601-4EEA-B671-9240757E84CB}" type="pres">
      <dgm:prSet presAssocID="{AE21829C-0829-4ADB-8189-87EDA1A83B08}" presName="textRect" presStyleLbl="revTx" presStyleIdx="1" presStyleCnt="5">
        <dgm:presLayoutVars>
          <dgm:chMax val="1"/>
          <dgm:chPref val="1"/>
        </dgm:presLayoutVars>
      </dgm:prSet>
      <dgm:spPr/>
    </dgm:pt>
    <dgm:pt modelId="{7466B6AD-6E81-463A-A2D2-EBA8139445BB}" type="pres">
      <dgm:prSet presAssocID="{80C7642D-BF45-44FC-9B49-8257FA311793}" presName="sibTrans" presStyleCnt="0"/>
      <dgm:spPr/>
    </dgm:pt>
    <dgm:pt modelId="{75EC901D-7A24-4CBC-8CF9-25F109C6B509}" type="pres">
      <dgm:prSet presAssocID="{35E8BCFC-EA77-4672-8CCC-E88B166538AF}" presName="compNode" presStyleCnt="0"/>
      <dgm:spPr/>
    </dgm:pt>
    <dgm:pt modelId="{73BE174B-444D-4A6D-AD47-E7925B27871B}" type="pres">
      <dgm:prSet presAssocID="{35E8BCFC-EA77-4672-8CCC-E88B166538A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8FE0EE5-073A-49A5-B342-E0CF12579D0A}" type="pres">
      <dgm:prSet presAssocID="{35E8BCFC-EA77-4672-8CCC-E88B166538AF}" presName="spaceRect" presStyleCnt="0"/>
      <dgm:spPr/>
    </dgm:pt>
    <dgm:pt modelId="{064C2657-AABC-40AB-91FF-871DED5B8B60}" type="pres">
      <dgm:prSet presAssocID="{35E8BCFC-EA77-4672-8CCC-E88B166538AF}" presName="textRect" presStyleLbl="revTx" presStyleIdx="2" presStyleCnt="5">
        <dgm:presLayoutVars>
          <dgm:chMax val="1"/>
          <dgm:chPref val="1"/>
        </dgm:presLayoutVars>
      </dgm:prSet>
      <dgm:spPr/>
    </dgm:pt>
    <dgm:pt modelId="{83DAC4D3-7EC9-45EA-BBF3-AC160C5D57C5}" type="pres">
      <dgm:prSet presAssocID="{F9DB05AC-E48C-4A93-B3ED-AF21C7E37256}" presName="sibTrans" presStyleCnt="0"/>
      <dgm:spPr/>
    </dgm:pt>
    <dgm:pt modelId="{C6038B19-45E5-4AD7-84A1-D0A7C93D63B5}" type="pres">
      <dgm:prSet presAssocID="{7F98BB57-1DC7-49FC-8EE9-54AAF806D7AE}" presName="compNode" presStyleCnt="0"/>
      <dgm:spPr/>
    </dgm:pt>
    <dgm:pt modelId="{A6402ACE-A817-4619-BA3B-AC0803D40146}" type="pres">
      <dgm:prSet presAssocID="{7F98BB57-1DC7-49FC-8EE9-54AAF806D7A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n"/>
        </a:ext>
      </dgm:extLst>
    </dgm:pt>
    <dgm:pt modelId="{AF3FB1A4-F9F9-4675-AF67-D625FD25E781}" type="pres">
      <dgm:prSet presAssocID="{7F98BB57-1DC7-49FC-8EE9-54AAF806D7AE}" presName="spaceRect" presStyleCnt="0"/>
      <dgm:spPr/>
    </dgm:pt>
    <dgm:pt modelId="{83C745DD-23BB-443B-BE48-25D5D078A915}" type="pres">
      <dgm:prSet presAssocID="{7F98BB57-1DC7-49FC-8EE9-54AAF806D7AE}" presName="textRect" presStyleLbl="revTx" presStyleIdx="3" presStyleCnt="5">
        <dgm:presLayoutVars>
          <dgm:chMax val="1"/>
          <dgm:chPref val="1"/>
        </dgm:presLayoutVars>
      </dgm:prSet>
      <dgm:spPr/>
    </dgm:pt>
    <dgm:pt modelId="{C5CE3724-5615-4E30-8FBD-7D046A90D5A6}" type="pres">
      <dgm:prSet presAssocID="{C7197CFF-CDAF-4E7C-A953-EE00FEF5C244}" presName="sibTrans" presStyleCnt="0"/>
      <dgm:spPr/>
    </dgm:pt>
    <dgm:pt modelId="{224E668B-4EB5-4BC6-97D4-46E350DCA1EF}" type="pres">
      <dgm:prSet presAssocID="{3C23B41B-BF9D-4A13-A86A-92C1634084C5}" presName="compNode" presStyleCnt="0"/>
      <dgm:spPr/>
    </dgm:pt>
    <dgm:pt modelId="{11607FE3-6389-4298-A242-EE1FAD1BA167}" type="pres">
      <dgm:prSet presAssocID="{3C23B41B-BF9D-4A13-A86A-92C1634084C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FED0C534-FB9D-401D-A2B3-285A7138E4C7}" type="pres">
      <dgm:prSet presAssocID="{3C23B41B-BF9D-4A13-A86A-92C1634084C5}" presName="spaceRect" presStyleCnt="0"/>
      <dgm:spPr/>
    </dgm:pt>
    <dgm:pt modelId="{5A91FB29-6384-4D98-B0B3-570C4DCD5F31}" type="pres">
      <dgm:prSet presAssocID="{3C23B41B-BF9D-4A13-A86A-92C1634084C5}" presName="textRect" presStyleLbl="revTx" presStyleIdx="4" presStyleCnt="5">
        <dgm:presLayoutVars>
          <dgm:chMax val="1"/>
          <dgm:chPref val="1"/>
        </dgm:presLayoutVars>
      </dgm:prSet>
      <dgm:spPr/>
    </dgm:pt>
  </dgm:ptLst>
  <dgm:cxnLst>
    <dgm:cxn modelId="{7B61350E-1515-43A2-95FF-F51E5A48FAF2}" srcId="{F31A76F4-4F3D-431B-8748-352270CF0BAD}" destId="{7F98BB57-1DC7-49FC-8EE9-54AAF806D7AE}" srcOrd="3" destOrd="0" parTransId="{2FB9A58C-D829-4608-81FC-4527E2EDAE49}" sibTransId="{C7197CFF-CDAF-4E7C-A953-EE00FEF5C244}"/>
    <dgm:cxn modelId="{B2474916-1AC9-4BE4-BAED-B70DA168D0D1}" type="presOf" srcId="{35E8BCFC-EA77-4672-8CCC-E88B166538AF}" destId="{064C2657-AABC-40AB-91FF-871DED5B8B60}" srcOrd="0" destOrd="0" presId="urn:microsoft.com/office/officeart/2018/2/layout/IconLabelList"/>
    <dgm:cxn modelId="{729F154A-FC85-42EE-8266-7B7168D8CA6E}" srcId="{F31A76F4-4F3D-431B-8748-352270CF0BAD}" destId="{AE21829C-0829-4ADB-8189-87EDA1A83B08}" srcOrd="1" destOrd="0" parTransId="{5A36C259-F9A3-4755-B720-2B7A834CED61}" sibTransId="{80C7642D-BF45-44FC-9B49-8257FA311793}"/>
    <dgm:cxn modelId="{2B4EA977-5C96-4FF6-A6CF-796A6F361123}" type="presOf" srcId="{AE21829C-0829-4ADB-8189-87EDA1A83B08}" destId="{A930FDBA-5601-4EEA-B671-9240757E84CB}" srcOrd="0" destOrd="0" presId="urn:microsoft.com/office/officeart/2018/2/layout/IconLabelList"/>
    <dgm:cxn modelId="{338E0478-82C1-4FF8-8FAC-D2AAA6A94527}" srcId="{F31A76F4-4F3D-431B-8748-352270CF0BAD}" destId="{35E8BCFC-EA77-4672-8CCC-E88B166538AF}" srcOrd="2" destOrd="0" parTransId="{22254F20-3D43-4B72-B668-129632D3AD7F}" sibTransId="{F9DB05AC-E48C-4A93-B3ED-AF21C7E37256}"/>
    <dgm:cxn modelId="{1515E978-2DB3-4EDC-88B1-B26BF4C99D91}" type="presOf" srcId="{7EA7E799-49EB-46E5-A9F8-20E359394483}" destId="{12CFA5FE-19E3-4B4A-A430-AB180035AB15}" srcOrd="0" destOrd="0" presId="urn:microsoft.com/office/officeart/2018/2/layout/IconLabelList"/>
    <dgm:cxn modelId="{21BCE984-876C-4B11-9B52-5388F6BF9CB8}" type="presOf" srcId="{7F98BB57-1DC7-49FC-8EE9-54AAF806D7AE}" destId="{83C745DD-23BB-443B-BE48-25D5D078A915}" srcOrd="0" destOrd="0" presId="urn:microsoft.com/office/officeart/2018/2/layout/IconLabelList"/>
    <dgm:cxn modelId="{C28B7390-7CF5-48DB-AEE4-95FC64BA3794}" srcId="{F31A76F4-4F3D-431B-8748-352270CF0BAD}" destId="{7EA7E799-49EB-46E5-A9F8-20E359394483}" srcOrd="0" destOrd="0" parTransId="{E6E41326-4AC6-40A5-BF40-902AF894A947}" sibTransId="{D3B7FB41-8C04-4B13-87ED-DBC9A0C534D2}"/>
    <dgm:cxn modelId="{54C8F3D7-EC19-40DA-BAC4-4D9A162157B0}" type="presOf" srcId="{F31A76F4-4F3D-431B-8748-352270CF0BAD}" destId="{A4B2DFBD-1960-4F26-B47F-8CC312E83CAD}" srcOrd="0" destOrd="0" presId="urn:microsoft.com/office/officeart/2018/2/layout/IconLabelList"/>
    <dgm:cxn modelId="{CE3DDADD-0E84-4BC4-884D-A4D768276A8C}" type="presOf" srcId="{3C23B41B-BF9D-4A13-A86A-92C1634084C5}" destId="{5A91FB29-6384-4D98-B0B3-570C4DCD5F31}" srcOrd="0" destOrd="0" presId="urn:microsoft.com/office/officeart/2018/2/layout/IconLabelList"/>
    <dgm:cxn modelId="{ECEDD7FB-A256-45F7-8F09-659F9B919276}" srcId="{F31A76F4-4F3D-431B-8748-352270CF0BAD}" destId="{3C23B41B-BF9D-4A13-A86A-92C1634084C5}" srcOrd="4" destOrd="0" parTransId="{3B7F93A5-AE6E-46FA-8FBB-D63BABFE9F29}" sibTransId="{85D9AAC8-2E35-4E29-A546-26CEAA5C678C}"/>
    <dgm:cxn modelId="{36B9C1E3-61CA-402A-8CBB-E867566A0334}" type="presParOf" srcId="{A4B2DFBD-1960-4F26-B47F-8CC312E83CAD}" destId="{12C8992D-BCB1-4287-8885-A8D30E86B7D2}" srcOrd="0" destOrd="0" presId="urn:microsoft.com/office/officeart/2018/2/layout/IconLabelList"/>
    <dgm:cxn modelId="{BA1BD6F4-2802-4C48-8CFF-6C464607CF93}" type="presParOf" srcId="{12C8992D-BCB1-4287-8885-A8D30E86B7D2}" destId="{8DCE400C-612D-4E3F-A22E-2D858F83B97C}" srcOrd="0" destOrd="0" presId="urn:microsoft.com/office/officeart/2018/2/layout/IconLabelList"/>
    <dgm:cxn modelId="{7DDA6804-5DB7-4BBD-865E-19D044445E2C}" type="presParOf" srcId="{12C8992D-BCB1-4287-8885-A8D30E86B7D2}" destId="{BB8CBBE4-6680-4CDB-893D-415AD98AA8DF}" srcOrd="1" destOrd="0" presId="urn:microsoft.com/office/officeart/2018/2/layout/IconLabelList"/>
    <dgm:cxn modelId="{793AAD78-5C7E-4FE6-B8BD-4C37FE26D11C}" type="presParOf" srcId="{12C8992D-BCB1-4287-8885-A8D30E86B7D2}" destId="{12CFA5FE-19E3-4B4A-A430-AB180035AB15}" srcOrd="2" destOrd="0" presId="urn:microsoft.com/office/officeart/2018/2/layout/IconLabelList"/>
    <dgm:cxn modelId="{B8531569-5F05-4F8B-94FC-E7560366EE33}" type="presParOf" srcId="{A4B2DFBD-1960-4F26-B47F-8CC312E83CAD}" destId="{129D37D3-D46E-424F-8C68-CEA95DE7274E}" srcOrd="1" destOrd="0" presId="urn:microsoft.com/office/officeart/2018/2/layout/IconLabelList"/>
    <dgm:cxn modelId="{0ED42DB6-823A-41E2-81B8-58684708DC7B}" type="presParOf" srcId="{A4B2DFBD-1960-4F26-B47F-8CC312E83CAD}" destId="{275B752B-F6D0-41A4-A86B-C6B76EDAF665}" srcOrd="2" destOrd="0" presId="urn:microsoft.com/office/officeart/2018/2/layout/IconLabelList"/>
    <dgm:cxn modelId="{255EC403-75A0-4085-BF4B-95C60C23DA01}" type="presParOf" srcId="{275B752B-F6D0-41A4-A86B-C6B76EDAF665}" destId="{86BAC761-144A-40EB-B5DC-9CE9DA1D223E}" srcOrd="0" destOrd="0" presId="urn:microsoft.com/office/officeart/2018/2/layout/IconLabelList"/>
    <dgm:cxn modelId="{CAF5E56A-9503-4EC6-A9A4-C9EE1CEA0EDE}" type="presParOf" srcId="{275B752B-F6D0-41A4-A86B-C6B76EDAF665}" destId="{626ACE72-A100-4E21-8208-E53195B62342}" srcOrd="1" destOrd="0" presId="urn:microsoft.com/office/officeart/2018/2/layout/IconLabelList"/>
    <dgm:cxn modelId="{5BB259DD-BA9E-47D1-8A50-9E399825AD04}" type="presParOf" srcId="{275B752B-F6D0-41A4-A86B-C6B76EDAF665}" destId="{A930FDBA-5601-4EEA-B671-9240757E84CB}" srcOrd="2" destOrd="0" presId="urn:microsoft.com/office/officeart/2018/2/layout/IconLabelList"/>
    <dgm:cxn modelId="{D8D16E71-8E97-4B85-8012-AC1294F76391}" type="presParOf" srcId="{A4B2DFBD-1960-4F26-B47F-8CC312E83CAD}" destId="{7466B6AD-6E81-463A-A2D2-EBA8139445BB}" srcOrd="3" destOrd="0" presId="urn:microsoft.com/office/officeart/2018/2/layout/IconLabelList"/>
    <dgm:cxn modelId="{521B9931-66A4-41BA-8035-79E50FB47145}" type="presParOf" srcId="{A4B2DFBD-1960-4F26-B47F-8CC312E83CAD}" destId="{75EC901D-7A24-4CBC-8CF9-25F109C6B509}" srcOrd="4" destOrd="0" presId="urn:microsoft.com/office/officeart/2018/2/layout/IconLabelList"/>
    <dgm:cxn modelId="{65B4FB0C-655E-45BE-A03A-EF54D6157281}" type="presParOf" srcId="{75EC901D-7A24-4CBC-8CF9-25F109C6B509}" destId="{73BE174B-444D-4A6D-AD47-E7925B27871B}" srcOrd="0" destOrd="0" presId="urn:microsoft.com/office/officeart/2018/2/layout/IconLabelList"/>
    <dgm:cxn modelId="{822DEE22-91E1-49F3-A735-281D39256C75}" type="presParOf" srcId="{75EC901D-7A24-4CBC-8CF9-25F109C6B509}" destId="{E8FE0EE5-073A-49A5-B342-E0CF12579D0A}" srcOrd="1" destOrd="0" presId="urn:microsoft.com/office/officeart/2018/2/layout/IconLabelList"/>
    <dgm:cxn modelId="{A9F32781-D2D0-456A-8938-1D925023EE47}" type="presParOf" srcId="{75EC901D-7A24-4CBC-8CF9-25F109C6B509}" destId="{064C2657-AABC-40AB-91FF-871DED5B8B60}" srcOrd="2" destOrd="0" presId="urn:microsoft.com/office/officeart/2018/2/layout/IconLabelList"/>
    <dgm:cxn modelId="{371F379A-58C8-4D62-8354-357079990583}" type="presParOf" srcId="{A4B2DFBD-1960-4F26-B47F-8CC312E83CAD}" destId="{83DAC4D3-7EC9-45EA-BBF3-AC160C5D57C5}" srcOrd="5" destOrd="0" presId="urn:microsoft.com/office/officeart/2018/2/layout/IconLabelList"/>
    <dgm:cxn modelId="{4B47C104-1EC5-43CC-A6CD-9271A3D28087}" type="presParOf" srcId="{A4B2DFBD-1960-4F26-B47F-8CC312E83CAD}" destId="{C6038B19-45E5-4AD7-84A1-D0A7C93D63B5}" srcOrd="6" destOrd="0" presId="urn:microsoft.com/office/officeart/2018/2/layout/IconLabelList"/>
    <dgm:cxn modelId="{1081EAE1-4A0A-4FDB-85C1-B1CBB4BE4CC7}" type="presParOf" srcId="{C6038B19-45E5-4AD7-84A1-D0A7C93D63B5}" destId="{A6402ACE-A817-4619-BA3B-AC0803D40146}" srcOrd="0" destOrd="0" presId="urn:microsoft.com/office/officeart/2018/2/layout/IconLabelList"/>
    <dgm:cxn modelId="{57948615-CE3D-45AF-8FF8-FE723E5B652A}" type="presParOf" srcId="{C6038B19-45E5-4AD7-84A1-D0A7C93D63B5}" destId="{AF3FB1A4-F9F9-4675-AF67-D625FD25E781}" srcOrd="1" destOrd="0" presId="urn:microsoft.com/office/officeart/2018/2/layout/IconLabelList"/>
    <dgm:cxn modelId="{484D8BC8-1465-4B2C-913E-4804D45C50AD}" type="presParOf" srcId="{C6038B19-45E5-4AD7-84A1-D0A7C93D63B5}" destId="{83C745DD-23BB-443B-BE48-25D5D078A915}" srcOrd="2" destOrd="0" presId="urn:microsoft.com/office/officeart/2018/2/layout/IconLabelList"/>
    <dgm:cxn modelId="{5C248775-9C4A-49EB-A19B-C92BE720C563}" type="presParOf" srcId="{A4B2DFBD-1960-4F26-B47F-8CC312E83CAD}" destId="{C5CE3724-5615-4E30-8FBD-7D046A90D5A6}" srcOrd="7" destOrd="0" presId="urn:microsoft.com/office/officeart/2018/2/layout/IconLabelList"/>
    <dgm:cxn modelId="{AF0E9706-C759-4382-B217-6DB90B9455DB}" type="presParOf" srcId="{A4B2DFBD-1960-4F26-B47F-8CC312E83CAD}" destId="{224E668B-4EB5-4BC6-97D4-46E350DCA1EF}" srcOrd="8" destOrd="0" presId="urn:microsoft.com/office/officeart/2018/2/layout/IconLabelList"/>
    <dgm:cxn modelId="{111EAD6E-875E-4794-A8F7-E91CEBC3F127}" type="presParOf" srcId="{224E668B-4EB5-4BC6-97D4-46E350DCA1EF}" destId="{11607FE3-6389-4298-A242-EE1FAD1BA167}" srcOrd="0" destOrd="0" presId="urn:microsoft.com/office/officeart/2018/2/layout/IconLabelList"/>
    <dgm:cxn modelId="{F009531C-85F9-48B4-870F-5CA55DBEEE9F}" type="presParOf" srcId="{224E668B-4EB5-4BC6-97D4-46E350DCA1EF}" destId="{FED0C534-FB9D-401D-A2B3-285A7138E4C7}" srcOrd="1" destOrd="0" presId="urn:microsoft.com/office/officeart/2018/2/layout/IconLabelList"/>
    <dgm:cxn modelId="{ACA45828-2716-4F93-8193-610CB1AD1315}" type="presParOf" srcId="{224E668B-4EB5-4BC6-97D4-46E350DCA1EF}" destId="{5A91FB29-6384-4D98-B0B3-570C4DCD5F3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4B82A-BF68-4CA9-B111-3768C2F6F7F8}">
      <dsp:nvSpPr>
        <dsp:cNvPr id="0" name=""/>
        <dsp:cNvSpPr/>
      </dsp:nvSpPr>
      <dsp:spPr>
        <a:xfrm>
          <a:off x="412368" y="298"/>
          <a:ext cx="2194619" cy="1316771"/>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Communication with health staff and center staff</a:t>
          </a:r>
        </a:p>
      </dsp:txBody>
      <dsp:txXfrm>
        <a:off x="412368" y="298"/>
        <a:ext cx="2194619" cy="1316771"/>
      </dsp:txXfrm>
    </dsp:sp>
    <dsp:sp modelId="{5D1EB63A-FCFF-449E-8159-CB48430AE5A6}">
      <dsp:nvSpPr>
        <dsp:cNvPr id="0" name=""/>
        <dsp:cNvSpPr/>
      </dsp:nvSpPr>
      <dsp:spPr>
        <a:xfrm>
          <a:off x="2826449" y="298"/>
          <a:ext cx="2194619" cy="1316771"/>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Active listening to students and staff</a:t>
          </a:r>
        </a:p>
      </dsp:txBody>
      <dsp:txXfrm>
        <a:off x="2826449" y="298"/>
        <a:ext cx="2194619" cy="1316771"/>
      </dsp:txXfrm>
    </dsp:sp>
    <dsp:sp modelId="{1CE65714-ABA7-4C89-9177-41CC4D535FE1}">
      <dsp:nvSpPr>
        <dsp:cNvPr id="0" name=""/>
        <dsp:cNvSpPr/>
      </dsp:nvSpPr>
      <dsp:spPr>
        <a:xfrm>
          <a:off x="5240530" y="298"/>
          <a:ext cx="2194619" cy="1316771"/>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Goal setting</a:t>
          </a:r>
        </a:p>
      </dsp:txBody>
      <dsp:txXfrm>
        <a:off x="5240530" y="298"/>
        <a:ext cx="2194619" cy="1316771"/>
      </dsp:txXfrm>
    </dsp:sp>
    <dsp:sp modelId="{60140542-C584-49B8-8ADF-D036A9C15426}">
      <dsp:nvSpPr>
        <dsp:cNvPr id="0" name=""/>
        <dsp:cNvSpPr/>
      </dsp:nvSpPr>
      <dsp:spPr>
        <a:xfrm>
          <a:off x="7654612" y="298"/>
          <a:ext cx="2194619" cy="1316771"/>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Diplomacy with center staff and students</a:t>
          </a:r>
        </a:p>
      </dsp:txBody>
      <dsp:txXfrm>
        <a:off x="7654612" y="298"/>
        <a:ext cx="2194619" cy="1316771"/>
      </dsp:txXfrm>
    </dsp:sp>
    <dsp:sp modelId="{76B096C6-4FD0-46E5-A376-DF6AD9C33287}">
      <dsp:nvSpPr>
        <dsp:cNvPr id="0" name=""/>
        <dsp:cNvSpPr/>
      </dsp:nvSpPr>
      <dsp:spPr>
        <a:xfrm>
          <a:off x="412368" y="1536531"/>
          <a:ext cx="2194619" cy="1316771"/>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Conflict resolution in a timely manner</a:t>
          </a:r>
        </a:p>
      </dsp:txBody>
      <dsp:txXfrm>
        <a:off x="412368" y="1536531"/>
        <a:ext cx="2194619" cy="1316771"/>
      </dsp:txXfrm>
    </dsp:sp>
    <dsp:sp modelId="{552DB17D-9056-49DC-8160-702E48580E1A}">
      <dsp:nvSpPr>
        <dsp:cNvPr id="0" name=""/>
        <dsp:cNvSpPr/>
      </dsp:nvSpPr>
      <dsp:spPr>
        <a:xfrm>
          <a:off x="2826449" y="1536531"/>
          <a:ext cx="2194619" cy="1316771"/>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Motivating staff to perform</a:t>
          </a:r>
        </a:p>
      </dsp:txBody>
      <dsp:txXfrm>
        <a:off x="2826449" y="1536531"/>
        <a:ext cx="2194619" cy="1316771"/>
      </dsp:txXfrm>
    </dsp:sp>
    <dsp:sp modelId="{5728C3FB-7CCF-4BED-937B-E5E7E6DDA588}">
      <dsp:nvSpPr>
        <dsp:cNvPr id="0" name=""/>
        <dsp:cNvSpPr/>
      </dsp:nvSpPr>
      <dsp:spPr>
        <a:xfrm>
          <a:off x="5240530" y="1536531"/>
          <a:ext cx="2194619" cy="1316771"/>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Decisiveness</a:t>
          </a:r>
        </a:p>
      </dsp:txBody>
      <dsp:txXfrm>
        <a:off x="5240530" y="1536531"/>
        <a:ext cx="2194619" cy="1316771"/>
      </dsp:txXfrm>
    </dsp:sp>
    <dsp:sp modelId="{023F1E40-D429-4A3A-91DE-88EADD7F2B17}">
      <dsp:nvSpPr>
        <dsp:cNvPr id="0" name=""/>
        <dsp:cNvSpPr/>
      </dsp:nvSpPr>
      <dsp:spPr>
        <a:xfrm>
          <a:off x="7654612" y="1536531"/>
          <a:ext cx="2194619" cy="1316771"/>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Empathy for students and staff</a:t>
          </a:r>
        </a:p>
      </dsp:txBody>
      <dsp:txXfrm>
        <a:off x="7654612" y="1536531"/>
        <a:ext cx="2194619" cy="1316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118B1-F040-4C36-B52A-691400A469DA}">
      <dsp:nvSpPr>
        <dsp:cNvPr id="0" name=""/>
        <dsp:cNvSpPr/>
      </dsp:nvSpPr>
      <dsp:spPr>
        <a:xfrm>
          <a:off x="4848884" y="1190671"/>
          <a:ext cx="2290520" cy="545039"/>
        </a:xfrm>
        <a:custGeom>
          <a:avLst/>
          <a:gdLst/>
          <a:ahLst/>
          <a:cxnLst/>
          <a:rect l="0" t="0" r="0" b="0"/>
          <a:pathLst>
            <a:path>
              <a:moveTo>
                <a:pt x="0" y="0"/>
              </a:moveTo>
              <a:lnTo>
                <a:pt x="0" y="371428"/>
              </a:lnTo>
              <a:lnTo>
                <a:pt x="2290520" y="371428"/>
              </a:lnTo>
              <a:lnTo>
                <a:pt x="2290520" y="545039"/>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2DDBB7-A726-431E-9121-F4FE28FAFC09}">
      <dsp:nvSpPr>
        <dsp:cNvPr id="0" name=""/>
        <dsp:cNvSpPr/>
      </dsp:nvSpPr>
      <dsp:spPr>
        <a:xfrm>
          <a:off x="4803164" y="1190671"/>
          <a:ext cx="91440" cy="545039"/>
        </a:xfrm>
        <a:custGeom>
          <a:avLst/>
          <a:gdLst/>
          <a:ahLst/>
          <a:cxnLst/>
          <a:rect l="0" t="0" r="0" b="0"/>
          <a:pathLst>
            <a:path>
              <a:moveTo>
                <a:pt x="45720" y="0"/>
              </a:moveTo>
              <a:lnTo>
                <a:pt x="45720" y="545039"/>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EB3E01-AE84-4A72-9BD5-08FC6A7852CC}">
      <dsp:nvSpPr>
        <dsp:cNvPr id="0" name=""/>
        <dsp:cNvSpPr/>
      </dsp:nvSpPr>
      <dsp:spPr>
        <a:xfrm>
          <a:off x="2558364" y="1190671"/>
          <a:ext cx="2290520" cy="545039"/>
        </a:xfrm>
        <a:custGeom>
          <a:avLst/>
          <a:gdLst/>
          <a:ahLst/>
          <a:cxnLst/>
          <a:rect l="0" t="0" r="0" b="0"/>
          <a:pathLst>
            <a:path>
              <a:moveTo>
                <a:pt x="2290520" y="0"/>
              </a:moveTo>
              <a:lnTo>
                <a:pt x="2290520" y="371428"/>
              </a:lnTo>
              <a:lnTo>
                <a:pt x="0" y="371428"/>
              </a:lnTo>
              <a:lnTo>
                <a:pt x="0" y="545039"/>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E5AD55-9573-47C1-BDC4-E13A1D0BC7A0}">
      <dsp:nvSpPr>
        <dsp:cNvPr id="0" name=""/>
        <dsp:cNvSpPr/>
      </dsp:nvSpPr>
      <dsp:spPr>
        <a:xfrm>
          <a:off x="3911853" y="642"/>
          <a:ext cx="1874061" cy="1190029"/>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EE6B90D8-471E-450F-9C69-40E47A24521B}">
      <dsp:nvSpPr>
        <dsp:cNvPr id="0" name=""/>
        <dsp:cNvSpPr/>
      </dsp:nvSpPr>
      <dsp:spPr>
        <a:xfrm>
          <a:off x="4120082" y="198460"/>
          <a:ext cx="1874061" cy="1190029"/>
        </a:xfrm>
        <a:prstGeom prst="roundRect">
          <a:avLst>
            <a:gd name="adj" fmla="val 10000"/>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Leadership and management differ in 3 key areas:</a:t>
          </a:r>
        </a:p>
      </dsp:txBody>
      <dsp:txXfrm>
        <a:off x="4154937" y="233315"/>
        <a:ext cx="1804351" cy="1120319"/>
      </dsp:txXfrm>
    </dsp:sp>
    <dsp:sp modelId="{CFD98619-5E33-4CC2-BB24-254EF34E8C77}">
      <dsp:nvSpPr>
        <dsp:cNvPr id="0" name=""/>
        <dsp:cNvSpPr/>
      </dsp:nvSpPr>
      <dsp:spPr>
        <a:xfrm>
          <a:off x="1621333" y="1735711"/>
          <a:ext cx="1874061" cy="1190029"/>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02C2DB3C-0C26-4705-BD6C-AE68E23F8E46}">
      <dsp:nvSpPr>
        <dsp:cNvPr id="0" name=""/>
        <dsp:cNvSpPr/>
      </dsp:nvSpPr>
      <dsp:spPr>
        <a:xfrm>
          <a:off x="1829562" y="1933529"/>
          <a:ext cx="1874061" cy="1190029"/>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Focus</a:t>
          </a:r>
        </a:p>
      </dsp:txBody>
      <dsp:txXfrm>
        <a:off x="1864417" y="1968384"/>
        <a:ext cx="1804351" cy="1120319"/>
      </dsp:txXfrm>
    </dsp:sp>
    <dsp:sp modelId="{2442C62D-4A98-422E-87C4-A56A88FCB491}">
      <dsp:nvSpPr>
        <dsp:cNvPr id="0" name=""/>
        <dsp:cNvSpPr/>
      </dsp:nvSpPr>
      <dsp:spPr>
        <a:xfrm>
          <a:off x="3911853" y="1735711"/>
          <a:ext cx="1874061" cy="1190029"/>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C09F4E5A-0262-49B1-A77F-9D32B03C3CEF}">
      <dsp:nvSpPr>
        <dsp:cNvPr id="0" name=""/>
        <dsp:cNvSpPr/>
      </dsp:nvSpPr>
      <dsp:spPr>
        <a:xfrm>
          <a:off x="4120082" y="1933529"/>
          <a:ext cx="1874061" cy="1190029"/>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Approach</a:t>
          </a:r>
        </a:p>
      </dsp:txBody>
      <dsp:txXfrm>
        <a:off x="4154937" y="1968384"/>
        <a:ext cx="1804351" cy="1120319"/>
      </dsp:txXfrm>
    </dsp:sp>
    <dsp:sp modelId="{836CB583-64A5-4AD7-8676-01F179CFEBD1}">
      <dsp:nvSpPr>
        <dsp:cNvPr id="0" name=""/>
        <dsp:cNvSpPr/>
      </dsp:nvSpPr>
      <dsp:spPr>
        <a:xfrm>
          <a:off x="6202373" y="1735711"/>
          <a:ext cx="1874061" cy="1190029"/>
        </a:xfrm>
        <a:prstGeom prst="roundRect">
          <a:avLst>
            <a:gd name="adj" fmla="val 10000"/>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sp>
    <dsp:sp modelId="{30E108C7-FE0F-41FA-87C3-9B736D2FAB0C}">
      <dsp:nvSpPr>
        <dsp:cNvPr id="0" name=""/>
        <dsp:cNvSpPr/>
      </dsp:nvSpPr>
      <dsp:spPr>
        <a:xfrm>
          <a:off x="6410602" y="1933529"/>
          <a:ext cx="1874061" cy="1190029"/>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Roles</a:t>
          </a:r>
        </a:p>
      </dsp:txBody>
      <dsp:txXfrm>
        <a:off x="6445457" y="1968384"/>
        <a:ext cx="1804351" cy="1120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E400C-612D-4E3F-A22E-2D858F83B97C}">
      <dsp:nvSpPr>
        <dsp:cNvPr id="0" name=""/>
        <dsp:cNvSpPr/>
      </dsp:nvSpPr>
      <dsp:spPr>
        <a:xfrm>
          <a:off x="495799" y="526784"/>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CFA5FE-19E3-4B4A-A430-AB180035AB15}">
      <dsp:nvSpPr>
        <dsp:cNvPr id="0" name=""/>
        <dsp:cNvSpPr/>
      </dsp:nvSpPr>
      <dsp:spPr>
        <a:xfrm>
          <a:off x="799" y="160681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Cultivate leadership</a:t>
          </a:r>
        </a:p>
      </dsp:txBody>
      <dsp:txXfrm>
        <a:off x="799" y="1606817"/>
        <a:ext cx="1800000" cy="720000"/>
      </dsp:txXfrm>
    </dsp:sp>
    <dsp:sp modelId="{86BAC761-144A-40EB-B5DC-9CE9DA1D223E}">
      <dsp:nvSpPr>
        <dsp:cNvPr id="0" name=""/>
        <dsp:cNvSpPr/>
      </dsp:nvSpPr>
      <dsp:spPr>
        <a:xfrm>
          <a:off x="2610799" y="526784"/>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30FDBA-5601-4EEA-B671-9240757E84CB}">
      <dsp:nvSpPr>
        <dsp:cNvPr id="0" name=""/>
        <dsp:cNvSpPr/>
      </dsp:nvSpPr>
      <dsp:spPr>
        <a:xfrm>
          <a:off x="2115799" y="160681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Promote continuing education and training</a:t>
          </a:r>
        </a:p>
      </dsp:txBody>
      <dsp:txXfrm>
        <a:off x="2115799" y="1606817"/>
        <a:ext cx="1800000" cy="720000"/>
      </dsp:txXfrm>
    </dsp:sp>
    <dsp:sp modelId="{73BE174B-444D-4A6D-AD47-E7925B27871B}">
      <dsp:nvSpPr>
        <dsp:cNvPr id="0" name=""/>
        <dsp:cNvSpPr/>
      </dsp:nvSpPr>
      <dsp:spPr>
        <a:xfrm>
          <a:off x="4725799" y="52678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4C2657-AABC-40AB-91FF-871DED5B8B60}">
      <dsp:nvSpPr>
        <dsp:cNvPr id="0" name=""/>
        <dsp:cNvSpPr/>
      </dsp:nvSpPr>
      <dsp:spPr>
        <a:xfrm>
          <a:off x="4230799" y="160681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Provide transparency</a:t>
          </a:r>
        </a:p>
      </dsp:txBody>
      <dsp:txXfrm>
        <a:off x="4230799" y="1606817"/>
        <a:ext cx="1800000" cy="720000"/>
      </dsp:txXfrm>
    </dsp:sp>
    <dsp:sp modelId="{A6402ACE-A817-4619-BA3B-AC0803D40146}">
      <dsp:nvSpPr>
        <dsp:cNvPr id="0" name=""/>
        <dsp:cNvSpPr/>
      </dsp:nvSpPr>
      <dsp:spPr>
        <a:xfrm>
          <a:off x="6840800" y="526784"/>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3C745DD-23BB-443B-BE48-25D5D078A915}">
      <dsp:nvSpPr>
        <dsp:cNvPr id="0" name=""/>
        <dsp:cNvSpPr/>
      </dsp:nvSpPr>
      <dsp:spPr>
        <a:xfrm>
          <a:off x="6345799" y="160681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Inspire, retain, and support staff</a:t>
          </a:r>
        </a:p>
      </dsp:txBody>
      <dsp:txXfrm>
        <a:off x="6345799" y="1606817"/>
        <a:ext cx="1800000" cy="720000"/>
      </dsp:txXfrm>
    </dsp:sp>
    <dsp:sp modelId="{11607FE3-6389-4298-A242-EE1FAD1BA167}">
      <dsp:nvSpPr>
        <dsp:cNvPr id="0" name=""/>
        <dsp:cNvSpPr/>
      </dsp:nvSpPr>
      <dsp:spPr>
        <a:xfrm>
          <a:off x="8955800" y="526784"/>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A91FB29-6384-4D98-B0B3-570C4DCD5F31}">
      <dsp:nvSpPr>
        <dsp:cNvPr id="0" name=""/>
        <dsp:cNvSpPr/>
      </dsp:nvSpPr>
      <dsp:spPr>
        <a:xfrm>
          <a:off x="8460800" y="160681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Facilitate Communication!!</a:t>
          </a:r>
        </a:p>
      </dsp:txBody>
      <dsp:txXfrm>
        <a:off x="8460800" y="1606817"/>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2024</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587736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rtl="0" fontAlgn="base"/>
            <a:r>
              <a:rPr lang="en-US" sz="4800" b="0" i="0" u="none" strike="noStrike" dirty="0">
                <a:solidFill>
                  <a:srgbClr val="283147"/>
                </a:solidFill>
                <a:effectLst/>
                <a:highlight>
                  <a:srgbClr val="F5F5F5"/>
                </a:highlight>
                <a:latin typeface="Calibri" panose="020F0502020204030204" pitchFamily="34" charset="0"/>
              </a:rPr>
              <a:t>Student-centered care involves treating a student receiving healthcare with dignity and respect and involving them in all decisions about their health. Every student has unique individual needs. Healthcare providers must look at the individual and have students play active roles in their own care. This concept is especially important for those with chronic conditions that require life-long monitoring and care.</a:t>
            </a:r>
            <a:r>
              <a:rPr lang="en-US" sz="4800" b="0" i="0" dirty="0">
                <a:solidFill>
                  <a:srgbClr val="444444"/>
                </a:solidFill>
                <a:effectLst/>
                <a:highlight>
                  <a:srgbClr val="F5F5F5"/>
                </a:highlight>
                <a:latin typeface="Calibri" panose="020F0502020204030204" pitchFamily="34" charset="0"/>
              </a:rPr>
              <a:t>​</a:t>
            </a:r>
          </a:p>
          <a:p>
            <a:pPr algn="l" rtl="0" fontAlgn="base"/>
            <a:r>
              <a:rPr lang="en-US" sz="4800" b="0" i="0" dirty="0">
                <a:solidFill>
                  <a:srgbClr val="444444"/>
                </a:solidFill>
                <a:effectLst/>
                <a:highlight>
                  <a:srgbClr val="F5F5F5"/>
                </a:highlight>
                <a:latin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4709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r>
              <a:rPr lang="en-US" b="0" i="0" dirty="0">
                <a:solidFill>
                  <a:srgbClr val="001D35"/>
                </a:solidFill>
                <a:effectLst/>
                <a:highlight>
                  <a:srgbClr val="FFFFFF"/>
                </a:highlight>
                <a:latin typeface="Google Sans"/>
              </a:rPr>
              <a:t>Goal setting is a soft skill that involves setting and working towards achievable goals. It can help people be more proactive, organized, and focused on results. Some goal setting skills include:</a:t>
            </a:r>
          </a:p>
          <a:p>
            <a:pPr algn="l">
              <a:buFont typeface="Arial" panose="020B0604020202020204" pitchFamily="34" charset="0"/>
              <a:buChar char="•"/>
            </a:pPr>
            <a:r>
              <a:rPr lang="en-US" b="0" i="0" dirty="0">
                <a:solidFill>
                  <a:srgbClr val="001D35"/>
                </a:solidFill>
                <a:effectLst/>
                <a:highlight>
                  <a:srgbClr val="FFFFFF"/>
                </a:highlight>
                <a:latin typeface="Google Sans"/>
              </a:rPr>
              <a:t>SMART goals</a:t>
            </a:r>
          </a:p>
          <a:p>
            <a:pPr algn="l">
              <a:buFont typeface="Arial" panose="020B0604020202020204" pitchFamily="34" charset="0"/>
              <a:buChar char="•"/>
            </a:pPr>
            <a:r>
              <a:rPr lang="en-US" b="0" i="0" dirty="0">
                <a:solidFill>
                  <a:srgbClr val="001D35"/>
                </a:solidFill>
                <a:effectLst/>
                <a:highlight>
                  <a:srgbClr val="FFFFFF"/>
                </a:highlight>
                <a:latin typeface="Google Sans"/>
              </a:rPr>
              <a:t>A popular method that stands for Specific, Measurable, Attainable, Relevant, and Time-bound</a:t>
            </a:r>
          </a:p>
          <a:p>
            <a:pPr algn="l">
              <a:buFont typeface="Arial" panose="020B0604020202020204" pitchFamily="34" charset="0"/>
              <a:buChar char="•"/>
            </a:pPr>
            <a:r>
              <a:rPr lang="en-US" b="0" i="0" dirty="0">
                <a:solidFill>
                  <a:srgbClr val="001D35"/>
                </a:solidFill>
                <a:effectLst/>
                <a:highlight>
                  <a:srgbClr val="FFFFFF"/>
                </a:highlight>
                <a:latin typeface="Google Sans"/>
              </a:rPr>
              <a:t>Performance goals</a:t>
            </a:r>
          </a:p>
          <a:p>
            <a:pPr algn="l">
              <a:buFont typeface="Arial" panose="020B0604020202020204" pitchFamily="34" charset="0"/>
              <a:buChar char="•"/>
            </a:pPr>
            <a:r>
              <a:rPr lang="en-US" b="0" i="0" dirty="0">
                <a:solidFill>
                  <a:srgbClr val="001D35"/>
                </a:solidFill>
                <a:effectLst/>
                <a:highlight>
                  <a:srgbClr val="FFFFFF"/>
                </a:highlight>
                <a:latin typeface="Google Sans"/>
              </a:rPr>
              <a:t>Can be an important part of performance management in the workplace, helping employees work towards the same goals</a:t>
            </a:r>
          </a:p>
          <a:p>
            <a:pPr algn="l">
              <a:buFont typeface="Arial" panose="020B0604020202020204" pitchFamily="34" charset="0"/>
              <a:buChar char="•"/>
            </a:pPr>
            <a:r>
              <a:rPr lang="en-US" b="0" i="0" dirty="0">
                <a:solidFill>
                  <a:srgbClr val="001D35"/>
                </a:solidFill>
                <a:effectLst/>
                <a:highlight>
                  <a:srgbClr val="FFFFFF"/>
                </a:highlight>
                <a:latin typeface="Google Sans"/>
              </a:rPr>
              <a:t>Action plan</a:t>
            </a:r>
          </a:p>
          <a:p>
            <a:pPr algn="l">
              <a:buFont typeface="Arial" panose="020B0604020202020204" pitchFamily="34" charset="0"/>
              <a:buChar char="•"/>
            </a:pPr>
            <a:r>
              <a:rPr lang="en-US" b="0" i="0" dirty="0">
                <a:solidFill>
                  <a:srgbClr val="001D35"/>
                </a:solidFill>
                <a:effectLst/>
                <a:highlight>
                  <a:srgbClr val="FFFFFF"/>
                </a:highlight>
                <a:latin typeface="Google Sans"/>
              </a:rPr>
              <a:t>An essential part of goal setting that should include the overall process of achieving the goal</a:t>
            </a:r>
          </a:p>
          <a:p>
            <a:pPr algn="l">
              <a:buFont typeface="Arial" panose="020B0604020202020204" pitchFamily="34" charset="0"/>
              <a:buChar char="•"/>
            </a:pPr>
            <a:r>
              <a:rPr lang="en-US" b="0" i="0" dirty="0">
                <a:solidFill>
                  <a:srgbClr val="001D35"/>
                </a:solidFill>
                <a:effectLst/>
                <a:highlight>
                  <a:srgbClr val="FFFFFF"/>
                </a:highlight>
                <a:latin typeface="Google Sans"/>
              </a:rPr>
              <a:t>Time management</a:t>
            </a:r>
          </a:p>
          <a:p>
            <a:pPr algn="l">
              <a:buFont typeface="Arial" panose="020B0604020202020204" pitchFamily="34" charset="0"/>
              <a:buChar char="•"/>
            </a:pPr>
            <a:r>
              <a:rPr lang="en-US" b="0" i="0" dirty="0">
                <a:solidFill>
                  <a:srgbClr val="001D35"/>
                </a:solidFill>
                <a:effectLst/>
                <a:highlight>
                  <a:srgbClr val="FFFFFF"/>
                </a:highlight>
                <a:latin typeface="Google Sans"/>
              </a:rPr>
              <a:t>Involves prioritizing tasks based on their urgency and importance, and setting realistic deadlines</a:t>
            </a:r>
          </a:p>
          <a:p>
            <a:pPr algn="l">
              <a:buFont typeface="Arial" panose="020B0604020202020204" pitchFamily="34" charset="0"/>
              <a:buChar char="•"/>
            </a:pPr>
            <a:r>
              <a:rPr lang="en-US" b="0" i="0" dirty="0">
                <a:solidFill>
                  <a:srgbClr val="001D35"/>
                </a:solidFill>
                <a:effectLst/>
                <a:highlight>
                  <a:srgbClr val="FFFFFF"/>
                </a:highlight>
                <a:latin typeface="Google Sans"/>
              </a:rPr>
              <a:t>Backward goals</a:t>
            </a:r>
          </a:p>
          <a:p>
            <a:pPr algn="l">
              <a:buFont typeface="Arial" panose="020B0604020202020204" pitchFamily="34" charset="0"/>
              <a:buChar char="•"/>
            </a:pPr>
            <a:r>
              <a:rPr lang="en-US" b="0" i="0" dirty="0">
                <a:solidFill>
                  <a:srgbClr val="001D35"/>
                </a:solidFill>
                <a:effectLst/>
                <a:highlight>
                  <a:srgbClr val="FFFFFF"/>
                </a:highlight>
                <a:latin typeface="Google Sans"/>
              </a:rPr>
              <a:t>Involves using the goal to help decide what steps are needed to reach it</a:t>
            </a:r>
          </a:p>
          <a:p>
            <a:pPr algn="l">
              <a:buFont typeface="Arial" panose="020B0604020202020204" pitchFamily="34" charset="0"/>
              <a:buChar char="•"/>
            </a:pPr>
            <a:r>
              <a:rPr lang="en-US" b="0" i="0" dirty="0">
                <a:solidFill>
                  <a:srgbClr val="001D35"/>
                </a:solidFill>
                <a:effectLst/>
                <a:highlight>
                  <a:srgbClr val="FFFFFF"/>
                </a:highlight>
                <a:latin typeface="Google Sans"/>
              </a:rPr>
              <a:t>Identify the purpose of the goal</a:t>
            </a:r>
          </a:p>
          <a:p>
            <a:pPr algn="l">
              <a:buFont typeface="Arial" panose="020B0604020202020204" pitchFamily="34" charset="0"/>
              <a:buChar char="•"/>
            </a:pPr>
            <a:r>
              <a:rPr lang="en-US" b="0" i="0" dirty="0">
                <a:solidFill>
                  <a:srgbClr val="001D35"/>
                </a:solidFill>
                <a:effectLst/>
                <a:highlight>
                  <a:srgbClr val="FFFFFF"/>
                </a:highlight>
                <a:latin typeface="Google Sans"/>
              </a:rPr>
              <a:t>Can help enhance motivation and productivity by providing a sense of purpose and direction</a:t>
            </a:r>
          </a:p>
          <a:p>
            <a:endParaRPr lang="en-US" dirty="0"/>
          </a:p>
        </p:txBody>
      </p:sp>
    </p:spTree>
    <p:extLst>
      <p:ext uri="{BB962C8B-B14F-4D97-AF65-F5344CB8AC3E}">
        <p14:creationId xmlns:p14="http://schemas.microsoft.com/office/powerpoint/2010/main" val="335523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Arial" panose="020B0604020202020204" pitchFamily="34" charset="0"/>
              <a:buChar char="•"/>
            </a:pPr>
            <a:r>
              <a:rPr lang="en-US" b="0" i="0" dirty="0">
                <a:solidFill>
                  <a:srgbClr val="001D35"/>
                </a:solidFill>
                <a:effectLst/>
                <a:highlight>
                  <a:srgbClr val="FFFFFF"/>
                </a:highlight>
                <a:latin typeface="Google Sans"/>
              </a:rPr>
              <a:t>Relationship builders</a:t>
            </a:r>
          </a:p>
          <a:p>
            <a:pPr algn="l">
              <a:buFont typeface="Arial" panose="020B0604020202020204" pitchFamily="34" charset="0"/>
              <a:buChar char="•"/>
            </a:pPr>
            <a:r>
              <a:rPr lang="en-US" b="0" i="0" dirty="0">
                <a:solidFill>
                  <a:srgbClr val="001D35"/>
                </a:solidFill>
                <a:effectLst/>
                <a:highlight>
                  <a:srgbClr val="FFFFFF"/>
                </a:highlight>
                <a:latin typeface="Google Sans"/>
              </a:rPr>
              <a:t>They form deep personal bonds with their team and are described as kind and giving.</a:t>
            </a:r>
          </a:p>
          <a:p>
            <a:pPr algn="l">
              <a:buFont typeface="Arial" panose="020B0604020202020204" pitchFamily="34" charset="0"/>
              <a:buChar char="•"/>
            </a:pPr>
            <a:r>
              <a:rPr lang="en-US" b="0" i="0" dirty="0">
                <a:solidFill>
                  <a:srgbClr val="001D35"/>
                </a:solidFill>
                <a:effectLst/>
                <a:highlight>
                  <a:srgbClr val="FFFFFF"/>
                </a:highlight>
                <a:latin typeface="Google Sans"/>
              </a:rPr>
              <a:t>Conflict resolvers</a:t>
            </a:r>
          </a:p>
          <a:p>
            <a:pPr algn="l">
              <a:buFont typeface="Arial" panose="020B0604020202020204" pitchFamily="34" charset="0"/>
              <a:buChar char="•"/>
            </a:pPr>
            <a:r>
              <a:rPr lang="en-US" b="0" i="0" dirty="0">
                <a:solidFill>
                  <a:srgbClr val="001D35"/>
                </a:solidFill>
                <a:effectLst/>
                <a:highlight>
                  <a:srgbClr val="FFFFFF"/>
                </a:highlight>
                <a:latin typeface="Google Sans"/>
              </a:rPr>
              <a:t>They strive to resolve conflicts peacefully and would rather avoid them altogether.</a:t>
            </a:r>
          </a:p>
          <a:p>
            <a:pPr algn="l">
              <a:buFont typeface="Arial" panose="020B0604020202020204" pitchFamily="34" charset="0"/>
              <a:buChar char="•"/>
            </a:pPr>
            <a:r>
              <a:rPr lang="en-US" b="0" i="0" dirty="0">
                <a:solidFill>
                  <a:srgbClr val="001D35"/>
                </a:solidFill>
                <a:effectLst/>
                <a:highlight>
                  <a:srgbClr val="FFFFFF"/>
                </a:highlight>
                <a:latin typeface="Google Sans"/>
              </a:rPr>
              <a:t>Trustworthy</a:t>
            </a:r>
          </a:p>
          <a:p>
            <a:pPr algn="l">
              <a:buFont typeface="Arial" panose="020B0604020202020204" pitchFamily="34" charset="0"/>
              <a:buChar char="•"/>
            </a:pPr>
            <a:r>
              <a:rPr lang="en-US" b="0" i="0" dirty="0">
                <a:solidFill>
                  <a:srgbClr val="001D35"/>
                </a:solidFill>
                <a:effectLst/>
                <a:highlight>
                  <a:srgbClr val="FFFFFF"/>
                </a:highlight>
                <a:latin typeface="Google Sans"/>
              </a:rPr>
              <a:t>They demonstrate respect and tact, and are willing to participate, listen, and build consensus.</a:t>
            </a:r>
          </a:p>
          <a:p>
            <a:pPr algn="l">
              <a:buFont typeface="Arial" panose="020B0604020202020204" pitchFamily="34" charset="0"/>
              <a:buChar char="•"/>
            </a:pPr>
            <a:r>
              <a:rPr lang="en-US" b="0" i="0" dirty="0">
                <a:solidFill>
                  <a:srgbClr val="001D35"/>
                </a:solidFill>
                <a:effectLst/>
                <a:highlight>
                  <a:srgbClr val="FFFFFF"/>
                </a:highlight>
                <a:latin typeface="Google Sans"/>
              </a:rPr>
              <a:t>High moral standards</a:t>
            </a:r>
          </a:p>
          <a:p>
            <a:pPr algn="l">
              <a:buFont typeface="Arial" panose="020B0604020202020204" pitchFamily="34" charset="0"/>
              <a:buChar char="•"/>
            </a:pPr>
            <a:r>
              <a:rPr lang="en-US" b="0" i="0" dirty="0">
                <a:solidFill>
                  <a:srgbClr val="001D35"/>
                </a:solidFill>
                <a:effectLst/>
                <a:highlight>
                  <a:srgbClr val="FFFFFF"/>
                </a:highlight>
                <a:latin typeface="Google Sans"/>
              </a:rPr>
              <a:t>They serve as an example for others to follow and keep the organization's reputation intact. </a:t>
            </a:r>
          </a:p>
          <a:p>
            <a:endParaRPr lang="en-US" dirty="0"/>
          </a:p>
        </p:txBody>
      </p:sp>
    </p:spTree>
    <p:extLst>
      <p:ext uri="{BB962C8B-B14F-4D97-AF65-F5344CB8AC3E}">
        <p14:creationId xmlns:p14="http://schemas.microsoft.com/office/powerpoint/2010/main" val="4003733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Arial" panose="020B0604020202020204" pitchFamily="34" charset="0"/>
              <a:buChar char="•"/>
            </a:pPr>
            <a:endParaRPr lang="en-US" b="0" i="0" dirty="0">
              <a:solidFill>
                <a:srgbClr val="001D35"/>
              </a:solidFill>
              <a:effectLst/>
              <a:highlight>
                <a:srgbClr val="FFFFFF"/>
              </a:highlight>
              <a:latin typeface="Google Sans"/>
            </a:endParaRPr>
          </a:p>
          <a:p>
            <a:pPr algn="l">
              <a:buFont typeface="Arial" panose="020B0604020202020204" pitchFamily="34" charset="0"/>
              <a:buChar char="•"/>
            </a:pPr>
            <a:r>
              <a:rPr lang="en-US" b="0" i="0" dirty="0">
                <a:solidFill>
                  <a:srgbClr val="001D35"/>
                </a:solidFill>
                <a:effectLst/>
                <a:highlight>
                  <a:srgbClr val="FFFFFF"/>
                </a:highlight>
                <a:latin typeface="Google Sans"/>
              </a:rPr>
              <a:t>Asking thoughtful questions</a:t>
            </a:r>
          </a:p>
          <a:p>
            <a:pPr algn="l">
              <a:buFont typeface="Arial" panose="020B0604020202020204" pitchFamily="34" charset="0"/>
              <a:buChar char="•"/>
            </a:pPr>
            <a:r>
              <a:rPr lang="en-US" b="0" i="0" dirty="0">
                <a:solidFill>
                  <a:srgbClr val="001D35"/>
                </a:solidFill>
                <a:effectLst/>
                <a:highlight>
                  <a:srgbClr val="FFFFFF"/>
                </a:highlight>
                <a:latin typeface="Google Sans"/>
              </a:rPr>
              <a:t>Responding calmly to anger</a:t>
            </a:r>
          </a:p>
          <a:p>
            <a:pPr algn="l">
              <a:buFont typeface="Arial" panose="020B0604020202020204" pitchFamily="34" charset="0"/>
              <a:buChar char="•"/>
            </a:pPr>
            <a:r>
              <a:rPr lang="en-US" b="0" i="0" dirty="0">
                <a:solidFill>
                  <a:srgbClr val="001D35"/>
                </a:solidFill>
                <a:effectLst/>
                <a:highlight>
                  <a:srgbClr val="FFFFFF"/>
                </a:highlight>
                <a:latin typeface="Google Sans"/>
              </a:rPr>
              <a:t>Being flexible</a:t>
            </a:r>
          </a:p>
          <a:p>
            <a:pPr algn="l">
              <a:buFont typeface="Arial" panose="020B0604020202020204" pitchFamily="34" charset="0"/>
              <a:buChar char="•"/>
            </a:pPr>
            <a:r>
              <a:rPr lang="en-US" b="0" i="0" dirty="0">
                <a:solidFill>
                  <a:srgbClr val="001D35"/>
                </a:solidFill>
                <a:effectLst/>
                <a:highlight>
                  <a:srgbClr val="FFFFFF"/>
                </a:highlight>
                <a:latin typeface="Google Sans"/>
              </a:rPr>
              <a:t>Treating others with respect and integrity</a:t>
            </a:r>
          </a:p>
          <a:p>
            <a:pPr algn="l">
              <a:buFont typeface="Arial" panose="020B0604020202020204" pitchFamily="34" charset="0"/>
              <a:buChar char="•"/>
            </a:pPr>
            <a:r>
              <a:rPr lang="en-US" b="0" i="0" dirty="0">
                <a:solidFill>
                  <a:srgbClr val="001D35"/>
                </a:solidFill>
                <a:effectLst/>
                <a:highlight>
                  <a:srgbClr val="FFFFFF"/>
                </a:highlight>
                <a:latin typeface="Google Sans"/>
              </a:rPr>
              <a:t>Showing forgiveness</a:t>
            </a:r>
          </a:p>
          <a:p>
            <a:pPr algn="l">
              <a:buFont typeface="Arial" panose="020B0604020202020204" pitchFamily="34" charset="0"/>
              <a:buChar char="•"/>
            </a:pPr>
            <a:r>
              <a:rPr lang="en-US" b="0" i="0" dirty="0">
                <a:solidFill>
                  <a:srgbClr val="001D35"/>
                </a:solidFill>
                <a:effectLst/>
                <a:highlight>
                  <a:srgbClr val="FFFFFF"/>
                </a:highlight>
                <a:latin typeface="Google Sans"/>
              </a:rPr>
              <a:t>Maintaining a positive attitude</a:t>
            </a:r>
          </a:p>
          <a:p>
            <a:pPr algn="l">
              <a:buFont typeface="Arial" panose="020B0604020202020204" pitchFamily="34" charset="0"/>
              <a:buChar char="•"/>
            </a:pPr>
            <a:r>
              <a:rPr lang="en-US" b="0" i="0" dirty="0">
                <a:solidFill>
                  <a:srgbClr val="001D35"/>
                </a:solidFill>
                <a:effectLst/>
                <a:highlight>
                  <a:srgbClr val="FFFFFF"/>
                </a:highlight>
                <a:latin typeface="Google Sans"/>
              </a:rPr>
              <a:t>Using humor when appropriate</a:t>
            </a:r>
          </a:p>
          <a:p>
            <a:pPr algn="l">
              <a:buFont typeface="Arial" panose="020B0604020202020204" pitchFamily="34" charset="0"/>
              <a:buChar char="•"/>
            </a:pPr>
            <a:r>
              <a:rPr lang="en-US" b="0" i="0" dirty="0">
                <a:solidFill>
                  <a:srgbClr val="001D35"/>
                </a:solidFill>
                <a:effectLst/>
                <a:highlight>
                  <a:srgbClr val="FFFFFF"/>
                </a:highlight>
                <a:latin typeface="Google Sans"/>
              </a:rPr>
              <a:t>Creating an open communication culture</a:t>
            </a:r>
          </a:p>
          <a:p>
            <a:pPr algn="l">
              <a:buFont typeface="Arial" panose="020B0604020202020204" pitchFamily="34" charset="0"/>
              <a:buChar char="•"/>
            </a:pPr>
            <a:r>
              <a:rPr lang="en-US" b="0" i="0" dirty="0">
                <a:solidFill>
                  <a:srgbClr val="001D35"/>
                </a:solidFill>
                <a:effectLst/>
                <a:highlight>
                  <a:srgbClr val="FFFFFF"/>
                </a:highlight>
                <a:latin typeface="Google Sans"/>
              </a:rPr>
              <a:t>Being clear, transparent, and honest</a:t>
            </a:r>
          </a:p>
          <a:p>
            <a:pPr algn="ctr" fontAlgn="ctr">
              <a:buFont typeface="Arial" panose="020B0604020202020204" pitchFamily="34" charset="0"/>
              <a:buNone/>
            </a:pPr>
            <a:r>
              <a:rPr lang="en-US" b="0" i="0" dirty="0">
                <a:solidFill>
                  <a:srgbClr val="001D35"/>
                </a:solidFill>
                <a:effectLst/>
                <a:highlight>
                  <a:srgbClr val="FFFFFF"/>
                </a:highlight>
                <a:latin typeface="Google Sans"/>
              </a:rPr>
              <a:t>Working through stress management tactics </a:t>
            </a:r>
          </a:p>
          <a:p>
            <a:br>
              <a:rPr lang="en-US" b="0" i="0" dirty="0">
                <a:solidFill>
                  <a:srgbClr val="001D35"/>
                </a:solidFill>
                <a:effectLst/>
                <a:highlight>
                  <a:srgbClr val="FFFFFF"/>
                </a:highlight>
                <a:latin typeface="Google Sans"/>
              </a:rPr>
            </a:br>
            <a:endParaRPr lang="en-US" dirty="0"/>
          </a:p>
        </p:txBody>
      </p:sp>
    </p:spTree>
    <p:extLst>
      <p:ext uri="{BB962C8B-B14F-4D97-AF65-F5344CB8AC3E}">
        <p14:creationId xmlns:p14="http://schemas.microsoft.com/office/powerpoint/2010/main" val="385531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Arial" panose="020B0604020202020204" pitchFamily="34" charset="0"/>
              <a:buChar char="•"/>
            </a:pPr>
            <a:r>
              <a:rPr lang="en-US" b="0" i="0" dirty="0">
                <a:solidFill>
                  <a:srgbClr val="001D35"/>
                </a:solidFill>
                <a:effectLst/>
                <a:highlight>
                  <a:srgbClr val="FFFFFF"/>
                </a:highlight>
                <a:latin typeface="Google Sans"/>
              </a:rPr>
              <a:t>Communicate</a:t>
            </a:r>
          </a:p>
          <a:p>
            <a:pPr algn="l">
              <a:buFont typeface="Arial" panose="020B0604020202020204" pitchFamily="34" charset="0"/>
              <a:buChar char="•"/>
            </a:pPr>
            <a:r>
              <a:rPr lang="en-US" b="0" i="0" dirty="0">
                <a:solidFill>
                  <a:srgbClr val="001D35"/>
                </a:solidFill>
                <a:effectLst/>
                <a:highlight>
                  <a:srgbClr val="FFFFFF"/>
                </a:highlight>
                <a:latin typeface="Google Sans"/>
              </a:rPr>
              <a:t>Share the organization's mission and goals clearly and consistently, and explain how staff fit into the big picture. This can help staff feel like their work is part of something bigger and encourage them to set personal goals. Leaders can also establish transparency around performance expectations and celebrate success.</a:t>
            </a:r>
          </a:p>
          <a:p>
            <a:pPr algn="l">
              <a:buFont typeface="Arial" panose="020B0604020202020204" pitchFamily="34" charset="0"/>
              <a:buChar char="•"/>
            </a:pPr>
            <a:r>
              <a:rPr lang="en-US" b="0" i="0" dirty="0">
                <a:solidFill>
                  <a:srgbClr val="001D35"/>
                </a:solidFill>
                <a:effectLst/>
                <a:highlight>
                  <a:srgbClr val="FFFFFF"/>
                </a:highlight>
                <a:latin typeface="Google Sans"/>
              </a:rPr>
              <a:t>Be empathetic</a:t>
            </a:r>
          </a:p>
          <a:p>
            <a:pPr algn="l">
              <a:buFont typeface="Arial" panose="020B0604020202020204" pitchFamily="34" charset="0"/>
              <a:buChar char="•"/>
            </a:pPr>
            <a:r>
              <a:rPr lang="en-US" b="0" i="0" dirty="0">
                <a:solidFill>
                  <a:srgbClr val="001D35"/>
                </a:solidFill>
                <a:effectLst/>
                <a:highlight>
                  <a:srgbClr val="FFFFFF"/>
                </a:highlight>
                <a:latin typeface="Google Sans"/>
              </a:rPr>
              <a:t>Listen to staff feedback, provide options for how they want to work, and allow them to make decisions.</a:t>
            </a:r>
          </a:p>
          <a:p>
            <a:pPr algn="l">
              <a:buFont typeface="Arial" panose="020B0604020202020204" pitchFamily="34" charset="0"/>
              <a:buChar char="•"/>
            </a:pPr>
            <a:r>
              <a:rPr lang="en-US" b="0" i="0" dirty="0">
                <a:solidFill>
                  <a:srgbClr val="001D35"/>
                </a:solidFill>
                <a:effectLst/>
                <a:highlight>
                  <a:srgbClr val="FFFFFF"/>
                </a:highlight>
                <a:latin typeface="Google Sans"/>
              </a:rPr>
              <a:t>Be supportive</a:t>
            </a:r>
          </a:p>
          <a:p>
            <a:pPr algn="l">
              <a:buFont typeface="Arial" panose="020B0604020202020204" pitchFamily="34" charset="0"/>
              <a:buChar char="•"/>
            </a:pPr>
            <a:r>
              <a:rPr lang="en-US" b="0" i="0" dirty="0">
                <a:solidFill>
                  <a:srgbClr val="001D35"/>
                </a:solidFill>
                <a:effectLst/>
                <a:highlight>
                  <a:srgbClr val="FFFFFF"/>
                </a:highlight>
                <a:latin typeface="Google Sans"/>
              </a:rPr>
              <a:t>Ensure that work environments are managed in a way that protects staff well-being. Leaders can also be patient with staff and measure things that produce results, like attitude and work ethic, over time.</a:t>
            </a:r>
          </a:p>
          <a:p>
            <a:pPr algn="l">
              <a:buFont typeface="Arial" panose="020B0604020202020204" pitchFamily="34" charset="0"/>
              <a:buChar char="•"/>
            </a:pPr>
            <a:r>
              <a:rPr lang="en-US" b="0" i="0" dirty="0">
                <a:solidFill>
                  <a:srgbClr val="001D35"/>
                </a:solidFill>
                <a:effectLst/>
                <a:highlight>
                  <a:srgbClr val="FFFFFF"/>
                </a:highlight>
                <a:latin typeface="Google Sans"/>
              </a:rPr>
              <a:t>Be a role model</a:t>
            </a:r>
          </a:p>
          <a:p>
            <a:pPr algn="l">
              <a:buFont typeface="Arial" panose="020B0604020202020204" pitchFamily="34" charset="0"/>
              <a:buChar char="•"/>
            </a:pPr>
            <a:r>
              <a:rPr lang="en-US" b="0" i="0" dirty="0">
                <a:solidFill>
                  <a:srgbClr val="001D35"/>
                </a:solidFill>
                <a:effectLst/>
                <a:highlight>
                  <a:srgbClr val="FFFFFF"/>
                </a:highlight>
                <a:latin typeface="Google Sans"/>
              </a:rPr>
              <a:t>Demonstrate strong values and a good work ethic, and inspire staff with a compelling vision for the future. </a:t>
            </a:r>
          </a:p>
          <a:p>
            <a:endParaRPr lang="en-US" dirty="0"/>
          </a:p>
        </p:txBody>
      </p:sp>
    </p:spTree>
    <p:extLst>
      <p:ext uri="{BB962C8B-B14F-4D97-AF65-F5344CB8AC3E}">
        <p14:creationId xmlns:p14="http://schemas.microsoft.com/office/powerpoint/2010/main" val="169049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r>
              <a:rPr lang="en-US" b="0" i="0" dirty="0">
                <a:solidFill>
                  <a:srgbClr val="001D35"/>
                </a:solidFill>
                <a:effectLst/>
                <a:highlight>
                  <a:srgbClr val="FFFFFF"/>
                </a:highlight>
                <a:latin typeface="Google Sans"/>
              </a:rPr>
              <a:t>Decisive leaders can develop their skills by:</a:t>
            </a:r>
          </a:p>
          <a:p>
            <a:pPr algn="l">
              <a:buFont typeface="Arial" panose="020B0604020202020204" pitchFamily="34" charset="0"/>
              <a:buChar char="•"/>
            </a:pPr>
            <a:r>
              <a:rPr lang="en-US" b="0" i="0" dirty="0">
                <a:solidFill>
                  <a:srgbClr val="001D35"/>
                </a:solidFill>
                <a:effectLst/>
                <a:highlight>
                  <a:srgbClr val="FFFFFF"/>
                </a:highlight>
                <a:latin typeface="Google Sans"/>
              </a:rPr>
              <a:t>Setting clear goals and priorities</a:t>
            </a:r>
          </a:p>
          <a:p>
            <a:pPr algn="l">
              <a:buFont typeface="Arial" panose="020B0604020202020204" pitchFamily="34" charset="0"/>
              <a:buChar char="•"/>
            </a:pPr>
            <a:r>
              <a:rPr lang="en-US" b="0" i="0" dirty="0">
                <a:solidFill>
                  <a:srgbClr val="001D35"/>
                </a:solidFill>
                <a:effectLst/>
                <a:highlight>
                  <a:srgbClr val="FFFFFF"/>
                </a:highlight>
                <a:latin typeface="Google Sans"/>
              </a:rPr>
              <a:t>Seeking diverse perspectives</a:t>
            </a:r>
          </a:p>
          <a:p>
            <a:pPr algn="l">
              <a:buFont typeface="Arial" panose="020B0604020202020204" pitchFamily="34" charset="0"/>
              <a:buChar char="•"/>
            </a:pPr>
            <a:r>
              <a:rPr lang="en-US" b="0" i="0" dirty="0">
                <a:solidFill>
                  <a:srgbClr val="001D35"/>
                </a:solidFill>
                <a:effectLst/>
                <a:highlight>
                  <a:srgbClr val="FFFFFF"/>
                </a:highlight>
                <a:latin typeface="Google Sans"/>
              </a:rPr>
              <a:t>Being able to communicate and justify their decisions</a:t>
            </a:r>
          </a:p>
          <a:p>
            <a:pPr algn="l">
              <a:buFont typeface="Arial" panose="020B0604020202020204" pitchFamily="34" charset="0"/>
              <a:buChar char="•"/>
            </a:pPr>
            <a:r>
              <a:rPr lang="en-US" b="0" i="0" dirty="0">
                <a:solidFill>
                  <a:srgbClr val="001D35"/>
                </a:solidFill>
                <a:effectLst/>
                <a:highlight>
                  <a:srgbClr val="FFFFFF"/>
                </a:highlight>
                <a:latin typeface="Google Sans"/>
              </a:rPr>
              <a:t>Taking responsibility for the impact their decisions have on the company and others</a:t>
            </a:r>
          </a:p>
          <a:p>
            <a:pPr algn="ctr" fontAlgn="ctr">
              <a:buFont typeface="Arial" panose="020B0604020202020204" pitchFamily="34" charset="0"/>
              <a:buChar char="•"/>
            </a:pPr>
            <a:r>
              <a:rPr lang="en-US" b="0" i="0" dirty="0">
                <a:solidFill>
                  <a:srgbClr val="001D35"/>
                </a:solidFill>
                <a:effectLst/>
                <a:highlight>
                  <a:srgbClr val="FFFFFF"/>
                </a:highlight>
                <a:latin typeface="Google Sans"/>
              </a:rPr>
              <a:t>Committing to following through on the actions needed to carry out a decision </a:t>
            </a:r>
          </a:p>
          <a:p>
            <a:pPr algn="l"/>
            <a:r>
              <a:rPr lang="en-US" b="0" i="0" dirty="0">
                <a:solidFill>
                  <a:srgbClr val="001D35"/>
                </a:solidFill>
                <a:effectLst/>
                <a:highlight>
                  <a:srgbClr val="FFFFFF"/>
                </a:highlight>
                <a:latin typeface="Google Sans"/>
              </a:rPr>
              <a:t>Decisiveness can be key to:</a:t>
            </a:r>
          </a:p>
          <a:p>
            <a:pPr algn="l">
              <a:buFont typeface="Arial" panose="020B0604020202020204" pitchFamily="34" charset="0"/>
              <a:buChar char="•"/>
            </a:pPr>
            <a:r>
              <a:rPr lang="en-US" b="0" i="0" dirty="0">
                <a:solidFill>
                  <a:srgbClr val="001D35"/>
                </a:solidFill>
                <a:effectLst/>
                <a:highlight>
                  <a:srgbClr val="FFFFFF"/>
                </a:highlight>
                <a:latin typeface="Google Sans"/>
              </a:rPr>
              <a:t>Effectively executing plans</a:t>
            </a:r>
          </a:p>
          <a:p>
            <a:pPr algn="l">
              <a:buFont typeface="Arial" panose="020B0604020202020204" pitchFamily="34" charset="0"/>
              <a:buChar char="•"/>
            </a:pPr>
            <a:r>
              <a:rPr lang="en-US" b="0" i="0" dirty="0">
                <a:solidFill>
                  <a:srgbClr val="001D35"/>
                </a:solidFill>
                <a:effectLst/>
                <a:highlight>
                  <a:srgbClr val="FFFFFF"/>
                </a:highlight>
                <a:latin typeface="Google Sans"/>
              </a:rPr>
              <a:t>Achieving goals</a:t>
            </a:r>
          </a:p>
          <a:p>
            <a:pPr algn="l">
              <a:buFont typeface="Arial" panose="020B0604020202020204" pitchFamily="34" charset="0"/>
              <a:buChar char="•"/>
            </a:pPr>
            <a:r>
              <a:rPr lang="en-US" b="0" i="0" dirty="0">
                <a:solidFill>
                  <a:srgbClr val="001D35"/>
                </a:solidFill>
                <a:effectLst/>
                <a:highlight>
                  <a:srgbClr val="FFFFFF"/>
                </a:highlight>
                <a:latin typeface="Google Sans"/>
              </a:rPr>
              <a:t>Making the difference between plans that lack direction and those focused on achieving objectives</a:t>
            </a:r>
          </a:p>
          <a:p>
            <a:pPr algn="l">
              <a:buFont typeface="Arial" panose="020B0604020202020204" pitchFamily="34" charset="0"/>
              <a:buChar char="•"/>
            </a:pPr>
            <a:r>
              <a:rPr lang="en-US" b="0" i="0" dirty="0">
                <a:solidFill>
                  <a:srgbClr val="001D35"/>
                </a:solidFill>
                <a:effectLst/>
                <a:highlight>
                  <a:srgbClr val="FFFFFF"/>
                </a:highlight>
                <a:latin typeface="Google Sans"/>
              </a:rPr>
              <a:t>Fostering a culture of trust and efficiency throughout the organization</a:t>
            </a:r>
          </a:p>
          <a:p>
            <a:endParaRPr lang="en-US" dirty="0"/>
          </a:p>
        </p:txBody>
      </p:sp>
    </p:spTree>
    <p:extLst>
      <p:ext uri="{BB962C8B-B14F-4D97-AF65-F5344CB8AC3E}">
        <p14:creationId xmlns:p14="http://schemas.microsoft.com/office/powerpoint/2010/main" val="3171873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r>
              <a:rPr lang="en-US" b="0" i="0" dirty="0">
                <a:solidFill>
                  <a:srgbClr val="001D35"/>
                </a:solidFill>
                <a:effectLst/>
                <a:highlight>
                  <a:srgbClr val="FFFFFF"/>
                </a:highlight>
                <a:latin typeface="Google Sans"/>
              </a:rPr>
              <a:t>Here are some ways that leaders can demonstrate empathy:</a:t>
            </a:r>
          </a:p>
          <a:p>
            <a:pPr algn="l">
              <a:buFont typeface="Arial" panose="020B0604020202020204" pitchFamily="34" charset="0"/>
              <a:buChar char="•"/>
            </a:pPr>
            <a:r>
              <a:rPr lang="en-US" b="0" i="0" dirty="0">
                <a:solidFill>
                  <a:srgbClr val="001D35"/>
                </a:solidFill>
                <a:effectLst/>
                <a:highlight>
                  <a:srgbClr val="FFFFFF"/>
                </a:highlight>
                <a:latin typeface="Google Sans"/>
              </a:rPr>
              <a:t>Active listening</a:t>
            </a:r>
          </a:p>
          <a:p>
            <a:pPr algn="l">
              <a:buFont typeface="Arial" panose="020B0604020202020204" pitchFamily="34" charset="0"/>
              <a:buChar char="•"/>
            </a:pPr>
            <a:r>
              <a:rPr lang="en-US" b="0" i="0" dirty="0">
                <a:solidFill>
                  <a:srgbClr val="001D35"/>
                </a:solidFill>
                <a:effectLst/>
                <a:highlight>
                  <a:srgbClr val="FFFFFF"/>
                </a:highlight>
                <a:latin typeface="Google Sans"/>
              </a:rPr>
              <a:t>Create a space where employees feel heard and valued by listening attentively to their thoughts, concerns, and ideas. Reflect on what has been said to ensure understanding, and act on the feedback.</a:t>
            </a:r>
          </a:p>
          <a:p>
            <a:pPr algn="l">
              <a:buFont typeface="Arial" panose="020B0604020202020204" pitchFamily="34" charset="0"/>
              <a:buChar char="•"/>
            </a:pPr>
            <a:r>
              <a:rPr lang="en-US" b="0" i="0" dirty="0">
                <a:solidFill>
                  <a:srgbClr val="001D35"/>
                </a:solidFill>
                <a:effectLst/>
                <a:highlight>
                  <a:srgbClr val="FFFFFF"/>
                </a:highlight>
                <a:latin typeface="Google Sans"/>
              </a:rPr>
              <a:t>Self-awareness</a:t>
            </a:r>
          </a:p>
          <a:p>
            <a:pPr algn="l">
              <a:buFont typeface="Arial" panose="020B0604020202020204" pitchFamily="34" charset="0"/>
              <a:buChar char="•"/>
            </a:pPr>
            <a:r>
              <a:rPr lang="en-US" b="0" i="0" dirty="0">
                <a:solidFill>
                  <a:srgbClr val="001D35"/>
                </a:solidFill>
                <a:effectLst/>
                <a:highlight>
                  <a:srgbClr val="FFFFFF"/>
                </a:highlight>
                <a:latin typeface="Google Sans"/>
              </a:rPr>
              <a:t>Understand your own emotions and how they may impact your interactions with others, so you can regulate them and respond empathetically.</a:t>
            </a:r>
          </a:p>
          <a:p>
            <a:pPr algn="l">
              <a:buFont typeface="Arial" panose="020B0604020202020204" pitchFamily="34" charset="0"/>
              <a:buChar char="•"/>
            </a:pPr>
            <a:r>
              <a:rPr lang="en-US" b="0" i="0" dirty="0">
                <a:solidFill>
                  <a:srgbClr val="001D35"/>
                </a:solidFill>
                <a:effectLst/>
                <a:highlight>
                  <a:srgbClr val="FFFFFF"/>
                </a:highlight>
                <a:latin typeface="Google Sans"/>
              </a:rPr>
              <a:t>Flexibility</a:t>
            </a:r>
          </a:p>
          <a:p>
            <a:pPr algn="l">
              <a:buFont typeface="Arial" panose="020B0604020202020204" pitchFamily="34" charset="0"/>
              <a:buChar char="•"/>
            </a:pPr>
            <a:r>
              <a:rPr lang="en-US" b="0" i="0" dirty="0">
                <a:solidFill>
                  <a:srgbClr val="001D35"/>
                </a:solidFill>
                <a:effectLst/>
                <a:highlight>
                  <a:srgbClr val="FFFFFF"/>
                </a:highlight>
                <a:latin typeface="Google Sans"/>
              </a:rPr>
              <a:t>Adjust your leadership style to meet the needs of your team and the situation.</a:t>
            </a:r>
          </a:p>
          <a:p>
            <a:pPr algn="l">
              <a:buFont typeface="Arial" panose="020B0604020202020204" pitchFamily="34" charset="0"/>
              <a:buChar char="•"/>
            </a:pPr>
            <a:r>
              <a:rPr lang="en-US" b="0" i="0" dirty="0">
                <a:solidFill>
                  <a:srgbClr val="001D35"/>
                </a:solidFill>
                <a:effectLst/>
                <a:highlight>
                  <a:srgbClr val="FFFFFF"/>
                </a:highlight>
                <a:latin typeface="Google Sans"/>
              </a:rPr>
              <a:t>Approachability</a:t>
            </a:r>
          </a:p>
          <a:p>
            <a:pPr algn="l">
              <a:buFont typeface="Arial" panose="020B0604020202020204" pitchFamily="34" charset="0"/>
              <a:buChar char="•"/>
            </a:pPr>
            <a:r>
              <a:rPr lang="en-US" b="0" i="0" dirty="0">
                <a:solidFill>
                  <a:srgbClr val="001D35"/>
                </a:solidFill>
                <a:effectLst/>
                <a:highlight>
                  <a:srgbClr val="FFFFFF"/>
                </a:highlight>
                <a:latin typeface="Google Sans"/>
              </a:rPr>
              <a:t>Be approachable and provide guidance and motivation to improve your team's performance</a:t>
            </a:r>
          </a:p>
          <a:p>
            <a:endParaRPr lang="en-US" dirty="0"/>
          </a:p>
        </p:txBody>
      </p:sp>
    </p:spTree>
    <p:extLst>
      <p:ext uri="{BB962C8B-B14F-4D97-AF65-F5344CB8AC3E}">
        <p14:creationId xmlns:p14="http://schemas.microsoft.com/office/powerpoint/2010/main" val="3475076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Arial" panose="020B0604020202020204" pitchFamily="34" charset="0"/>
              <a:buChar char="•"/>
            </a:pPr>
            <a:r>
              <a:rPr lang="en-US" b="0" i="0" dirty="0">
                <a:solidFill>
                  <a:srgbClr val="001E2E"/>
                </a:solidFill>
                <a:effectLst/>
                <a:highlight>
                  <a:srgbClr val="FFFFFF"/>
                </a:highlight>
                <a:latin typeface="Google Sans"/>
              </a:rPr>
              <a:t>Communication</a:t>
            </a:r>
          </a:p>
          <a:p>
            <a:pPr algn="l">
              <a:buFont typeface="Arial" panose="020B0604020202020204" pitchFamily="34" charset="0"/>
              <a:buChar char="•"/>
            </a:pPr>
            <a:r>
              <a:rPr lang="en-US" b="0" i="0" dirty="0">
                <a:solidFill>
                  <a:srgbClr val="001E2E"/>
                </a:solidFill>
                <a:effectLst/>
                <a:highlight>
                  <a:srgbClr val="FFFFFF"/>
                </a:highlight>
                <a:latin typeface="Google Sans"/>
              </a:rPr>
              <a:t>Great communicators can inspire and engage teams, which can improve patient outcomes and foster collaboration. Effective communication can also create a supportive environment for patients and nurses, which can lead to increased job satisfaction and retention.</a:t>
            </a:r>
          </a:p>
          <a:p>
            <a:pPr algn="l">
              <a:buFont typeface="Arial" panose="020B0604020202020204" pitchFamily="34" charset="0"/>
              <a:buChar char="•"/>
            </a:pPr>
            <a:r>
              <a:rPr lang="en-US" b="0" i="0" dirty="0">
                <a:solidFill>
                  <a:srgbClr val="001E2E"/>
                </a:solidFill>
                <a:effectLst/>
                <a:highlight>
                  <a:srgbClr val="FFFFFF"/>
                </a:highlight>
                <a:latin typeface="Google Sans"/>
              </a:rPr>
              <a:t>Transformational leadership</a:t>
            </a:r>
          </a:p>
          <a:p>
            <a:pPr algn="l">
              <a:buFont typeface="Arial" panose="020B0604020202020204" pitchFamily="34" charset="0"/>
              <a:buChar char="•"/>
            </a:pPr>
            <a:r>
              <a:rPr lang="en-US" b="0" i="0" dirty="0">
                <a:solidFill>
                  <a:srgbClr val="001E2E"/>
                </a:solidFill>
                <a:effectLst/>
                <a:highlight>
                  <a:srgbClr val="FFFFFF"/>
                </a:highlight>
                <a:latin typeface="Google Sans"/>
              </a:rPr>
              <a:t>This style of leadership can impact patient satisfaction and security, as well as the well-being and engagement of healthcare workers.</a:t>
            </a:r>
          </a:p>
          <a:p>
            <a:pPr algn="l">
              <a:buFont typeface="Arial" panose="020B0604020202020204" pitchFamily="34" charset="0"/>
              <a:buChar char="•"/>
            </a:pPr>
            <a:r>
              <a:rPr lang="en-US" b="0" i="0" dirty="0">
                <a:solidFill>
                  <a:srgbClr val="001E2E"/>
                </a:solidFill>
                <a:effectLst/>
                <a:highlight>
                  <a:srgbClr val="FFFFFF"/>
                </a:highlight>
                <a:latin typeface="Google Sans"/>
              </a:rPr>
              <a:t>Discussion leadership</a:t>
            </a:r>
          </a:p>
          <a:p>
            <a:pPr algn="l">
              <a:buFont typeface="Arial" panose="020B0604020202020204" pitchFamily="34" charset="0"/>
              <a:buChar char="•"/>
            </a:pPr>
            <a:r>
              <a:rPr lang="en-US" b="0" i="0" dirty="0">
                <a:solidFill>
                  <a:srgbClr val="001E2E"/>
                </a:solidFill>
                <a:effectLst/>
                <a:highlight>
                  <a:srgbClr val="FFFFFF"/>
                </a:highlight>
                <a:latin typeface="Google Sans"/>
              </a:rPr>
              <a:t>This is considered a critical step in healthcare delivery, as it can help provide safe and effective care to patients.</a:t>
            </a:r>
          </a:p>
          <a:p>
            <a:pPr algn="l">
              <a:buFont typeface="Arial" panose="020B0604020202020204" pitchFamily="34" charset="0"/>
              <a:buChar char="•"/>
            </a:pPr>
            <a:r>
              <a:rPr lang="en-US" b="0" i="0" dirty="0">
                <a:solidFill>
                  <a:srgbClr val="001E2E"/>
                </a:solidFill>
                <a:effectLst/>
                <a:highlight>
                  <a:srgbClr val="FFFFFF"/>
                </a:highlight>
                <a:latin typeface="Google Sans"/>
              </a:rPr>
              <a:t>Fostering a harmonious work environment</a:t>
            </a:r>
          </a:p>
          <a:p>
            <a:pPr algn="l">
              <a:buFont typeface="Arial" panose="020B0604020202020204" pitchFamily="34" charset="0"/>
              <a:buChar char="•"/>
            </a:pPr>
            <a:r>
              <a:rPr lang="en-US" b="0" i="0" dirty="0">
                <a:solidFill>
                  <a:srgbClr val="001E2E"/>
                </a:solidFill>
                <a:effectLst/>
                <a:highlight>
                  <a:srgbClr val="FFFFFF"/>
                </a:highlight>
                <a:latin typeface="Google Sans"/>
              </a:rPr>
              <a:t>Leaders can help maintain a positive work environment by regularly communicating the organization's culture and core values, which can help keep morale high.</a:t>
            </a:r>
          </a:p>
          <a:p>
            <a:pPr algn="l">
              <a:buFont typeface="Arial" panose="020B0604020202020204" pitchFamily="34" charset="0"/>
              <a:buChar char="•"/>
            </a:pPr>
            <a:r>
              <a:rPr lang="en-US" b="0" i="0" dirty="0">
                <a:solidFill>
                  <a:srgbClr val="001E2E"/>
                </a:solidFill>
                <a:effectLst/>
                <a:highlight>
                  <a:srgbClr val="FFFFFF"/>
                </a:highlight>
                <a:latin typeface="Google Sans"/>
              </a:rPr>
              <a:t>Motivation</a:t>
            </a:r>
          </a:p>
          <a:p>
            <a:pPr algn="l">
              <a:buFont typeface="Arial" panose="020B0604020202020204" pitchFamily="34" charset="0"/>
              <a:buChar char="•"/>
            </a:pPr>
            <a:r>
              <a:rPr lang="en-US" b="0" i="0" dirty="0">
                <a:solidFill>
                  <a:srgbClr val="001E2E"/>
                </a:solidFill>
                <a:effectLst/>
                <a:highlight>
                  <a:srgbClr val="FFFFFF"/>
                </a:highlight>
                <a:latin typeface="Google Sans"/>
              </a:rPr>
              <a:t>Good leaders can significantly impact the motivation of their team members by influencing their behavior and attitudes towards work.</a:t>
            </a:r>
          </a:p>
          <a:p>
            <a:pPr algn="l">
              <a:buFont typeface="Arial" panose="020B0604020202020204" pitchFamily="34" charset="0"/>
              <a:buChar char="•"/>
            </a:pPr>
            <a:r>
              <a:rPr lang="en-US" b="0" i="0" dirty="0">
                <a:solidFill>
                  <a:srgbClr val="001E2E"/>
                </a:solidFill>
                <a:effectLst/>
                <a:highlight>
                  <a:srgbClr val="FFFFFF"/>
                </a:highlight>
                <a:latin typeface="Google Sans"/>
              </a:rPr>
              <a:t>Promoting interdisciplinary collaboration</a:t>
            </a:r>
          </a:p>
          <a:p>
            <a:pPr algn="l">
              <a:buFont typeface="Arial" panose="020B0604020202020204" pitchFamily="34" charset="0"/>
              <a:buChar char="•"/>
            </a:pPr>
            <a:r>
              <a:rPr lang="en-US" b="0" i="0" dirty="0">
                <a:solidFill>
                  <a:srgbClr val="001E2E"/>
                </a:solidFill>
                <a:effectLst/>
                <a:highlight>
                  <a:srgbClr val="FFFFFF"/>
                </a:highlight>
                <a:latin typeface="Google Sans"/>
              </a:rPr>
              <a:t>Leadership is necessary to provide quality care and interdisciplinary collaboration, and good leadership has been shown to improve healthcare provider satisfaction</a:t>
            </a:r>
          </a:p>
          <a:p>
            <a:endParaRPr lang="en-US" dirty="0"/>
          </a:p>
        </p:txBody>
      </p:sp>
    </p:spTree>
    <p:extLst>
      <p:ext uri="{BB962C8B-B14F-4D97-AF65-F5344CB8AC3E}">
        <p14:creationId xmlns:p14="http://schemas.microsoft.com/office/powerpoint/2010/main" val="3416721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i="0" dirty="0">
                <a:solidFill>
                  <a:srgbClr val="1F1F1F"/>
                </a:solidFill>
                <a:effectLst/>
                <a:highlight>
                  <a:srgbClr val="FFFFFF"/>
                </a:highlight>
                <a:latin typeface="Google Sans"/>
              </a:rPr>
              <a:t>Efficiency: </a:t>
            </a:r>
            <a:r>
              <a:rPr lang="en-US" b="0" i="0" dirty="0">
                <a:solidFill>
                  <a:srgbClr val="040C28"/>
                </a:solidFill>
                <a:effectLst/>
                <a:latin typeface="Google Sans"/>
              </a:rPr>
              <a:t>Leadership fosters creativity and encourages new ideas.</a:t>
            </a:r>
            <a:r>
              <a:rPr lang="en-US" b="0" i="0" dirty="0">
                <a:solidFill>
                  <a:srgbClr val="1F1F1F"/>
                </a:solidFill>
                <a:effectLst/>
                <a:highlight>
                  <a:srgbClr val="FFFFFF"/>
                </a:highlight>
                <a:latin typeface="Google Sans"/>
              </a:rPr>
              <a:t> </a:t>
            </a:r>
            <a:r>
              <a:rPr lang="en-US" b="0" i="0" dirty="0">
                <a:solidFill>
                  <a:srgbClr val="040C28"/>
                </a:solidFill>
                <a:effectLst/>
                <a:latin typeface="Google Sans"/>
              </a:rPr>
              <a:t>In contrast, management prioritizes efficiency and streamlining operations</a:t>
            </a:r>
            <a:r>
              <a:rPr lang="en-US" b="0" i="0" dirty="0">
                <a:solidFill>
                  <a:srgbClr val="1F1F1F"/>
                </a:solidFill>
                <a:effectLst/>
                <a:highlight>
                  <a:srgbClr val="FFFFFF"/>
                </a:highlight>
                <a:latin typeface="Google Sans"/>
              </a:rPr>
              <a:t>. People Management: Leaders inspire and motivate their teams. Managers, on the other hand, are more concerned with coordination and organization.</a:t>
            </a:r>
            <a:endParaRPr lang="en-US" dirty="0"/>
          </a:p>
        </p:txBody>
      </p:sp>
    </p:spTree>
    <p:extLst>
      <p:ext uri="{BB962C8B-B14F-4D97-AF65-F5344CB8AC3E}">
        <p14:creationId xmlns:p14="http://schemas.microsoft.com/office/powerpoint/2010/main" val="938839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i="0" dirty="0">
                <a:solidFill>
                  <a:srgbClr val="474747"/>
                </a:solidFill>
                <a:effectLst/>
                <a:highlight>
                  <a:srgbClr val="FFFFFF"/>
                </a:highlight>
                <a:latin typeface="Google Sans"/>
              </a:rPr>
              <a:t>A primary task of leadership is to direct attention. To do so, leaders must learn to focus their own attention. When we speak about being focused, we commonly mean </a:t>
            </a:r>
            <a:r>
              <a:rPr lang="en-US" b="0" i="0" dirty="0">
                <a:solidFill>
                  <a:srgbClr val="040C28"/>
                </a:solidFill>
                <a:effectLst/>
                <a:highlight>
                  <a:srgbClr val="D3E3FD"/>
                </a:highlight>
                <a:latin typeface="Google Sans"/>
              </a:rPr>
              <a:t>thinking about one thing while filtering out distractions</a:t>
            </a:r>
            <a:r>
              <a:rPr lang="en-US" b="0" i="0" dirty="0">
                <a:solidFill>
                  <a:srgbClr val="474747"/>
                </a:solidFill>
                <a:effectLst/>
                <a:highlight>
                  <a:srgbClr val="FFFFFF"/>
                </a:highlight>
                <a:latin typeface="Google Sans"/>
              </a:rPr>
              <a:t>.</a:t>
            </a:r>
            <a:endParaRPr lang="en-US" dirty="0"/>
          </a:p>
        </p:txBody>
      </p:sp>
    </p:spTree>
    <p:extLst>
      <p:ext uri="{BB962C8B-B14F-4D97-AF65-F5344CB8AC3E}">
        <p14:creationId xmlns:p14="http://schemas.microsoft.com/office/powerpoint/2010/main" val="7038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So lets start by defining what leadership is. Leadership is defined as the ability of an individual or a group of people to influence and guide co-workers, patients, students, or teams.  It impacts the quality of care, student/staff satisfaction, adaptability, ethical guidance, and integrity.</a:t>
            </a:r>
          </a:p>
        </p:txBody>
      </p:sp>
    </p:spTree>
    <p:extLst>
      <p:ext uri="{BB962C8B-B14F-4D97-AF65-F5344CB8AC3E}">
        <p14:creationId xmlns:p14="http://schemas.microsoft.com/office/powerpoint/2010/main" val="3294931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i="0" dirty="0">
                <a:solidFill>
                  <a:srgbClr val="474747"/>
                </a:solidFill>
                <a:effectLst/>
                <a:highlight>
                  <a:srgbClr val="FFFFFF"/>
                </a:highlight>
                <a:latin typeface="Google Sans"/>
              </a:rPr>
              <a:t>Strong team leaders can </a:t>
            </a:r>
            <a:r>
              <a:rPr lang="en-US" b="0" i="0" dirty="0">
                <a:solidFill>
                  <a:srgbClr val="040C28"/>
                </a:solidFill>
                <a:effectLst/>
                <a:highlight>
                  <a:srgbClr val="D3E3FD"/>
                </a:highlight>
                <a:latin typeface="Google Sans"/>
              </a:rPr>
              <a:t>identify skills within their team members to highlight strengths and create a cohesive group</a:t>
            </a:r>
            <a:r>
              <a:rPr lang="en-US" b="0" i="0" dirty="0">
                <a:solidFill>
                  <a:srgbClr val="474747"/>
                </a:solidFill>
                <a:effectLst/>
                <a:highlight>
                  <a:srgbClr val="FFFFFF"/>
                </a:highlight>
                <a:latin typeface="Google Sans"/>
              </a:rPr>
              <a:t>. By clearly defining roles and responsibilities within the team, you can help individual members feel involved in shared goals, increasing overall motivation and productivity.</a:t>
            </a:r>
            <a:endParaRPr lang="en-US" dirty="0"/>
          </a:p>
        </p:txBody>
      </p:sp>
    </p:spTree>
    <p:extLst>
      <p:ext uri="{BB962C8B-B14F-4D97-AF65-F5344CB8AC3E}">
        <p14:creationId xmlns:p14="http://schemas.microsoft.com/office/powerpoint/2010/main" val="233084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i="0" dirty="0">
                <a:solidFill>
                  <a:srgbClr val="001D35"/>
                </a:solidFill>
                <a:effectLst/>
                <a:highlight>
                  <a:srgbClr val="FFFFFF"/>
                </a:highlight>
                <a:latin typeface="Google Sans"/>
              </a:rPr>
              <a:t>Delegation is a leadership style where a supervisor assigns work to their team members and gives them the space to complete projects. It involves leaders trusting their employees and allowing them to exercise creativity and take responsibility. Delegation can help leaders focus on higher-value activities, such as strategic thinking and coaching their teams, while also giving team members opportunities to get involved in interesting projects. Effective delegation can also help build team skills and allow team members to develop new strengths</a:t>
            </a:r>
            <a:endParaRPr lang="en-US" dirty="0"/>
          </a:p>
        </p:txBody>
      </p:sp>
    </p:spTree>
    <p:extLst>
      <p:ext uri="{BB962C8B-B14F-4D97-AF65-F5344CB8AC3E}">
        <p14:creationId xmlns:p14="http://schemas.microsoft.com/office/powerpoint/2010/main" val="1629448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r>
              <a:rPr lang="en-US" b="0" i="0" dirty="0">
                <a:solidFill>
                  <a:srgbClr val="001C3B"/>
                </a:solidFill>
                <a:effectLst/>
                <a:highlight>
                  <a:srgbClr val="FFFFFF"/>
                </a:highlight>
                <a:latin typeface="Google Sans"/>
              </a:rPr>
              <a:t>Leadership can impact risk management in healthcare in many ways, including:</a:t>
            </a:r>
          </a:p>
          <a:p>
            <a:pPr algn="l">
              <a:buFont typeface="Arial" panose="020B0604020202020204" pitchFamily="34" charset="0"/>
              <a:buChar char="•"/>
            </a:pPr>
            <a:r>
              <a:rPr lang="en-US" b="0" i="0" dirty="0">
                <a:solidFill>
                  <a:srgbClr val="001C3B"/>
                </a:solidFill>
                <a:effectLst/>
                <a:highlight>
                  <a:srgbClr val="FFFFFF"/>
                </a:highlight>
                <a:latin typeface="Google Sans"/>
              </a:rPr>
              <a:t>Cultivating leadership skills</a:t>
            </a:r>
          </a:p>
          <a:p>
            <a:pPr algn="l">
              <a:buFont typeface="Arial" panose="020B0604020202020204" pitchFamily="34" charset="0"/>
              <a:buChar char="•"/>
            </a:pPr>
            <a:r>
              <a:rPr lang="en-US" b="0" i="0" dirty="0">
                <a:solidFill>
                  <a:srgbClr val="001C3B"/>
                </a:solidFill>
                <a:effectLst/>
                <a:highlight>
                  <a:srgbClr val="FFFFFF"/>
                </a:highlight>
                <a:latin typeface="Google Sans"/>
              </a:rPr>
              <a:t>Developing the next generation of leaders through mentoring, training programs, and succession planning can help ensure continuity and stability.</a:t>
            </a:r>
          </a:p>
          <a:p>
            <a:pPr algn="l">
              <a:buFont typeface="Arial" panose="020B0604020202020204" pitchFamily="34" charset="0"/>
              <a:buChar char="•"/>
            </a:pPr>
            <a:r>
              <a:rPr lang="en-US" b="0" i="0" dirty="0">
                <a:solidFill>
                  <a:srgbClr val="001C3B"/>
                </a:solidFill>
                <a:effectLst/>
                <a:highlight>
                  <a:srgbClr val="FFFFFF"/>
                </a:highlight>
                <a:latin typeface="Google Sans"/>
              </a:rPr>
              <a:t>Encouraging distributed leadership</a:t>
            </a:r>
          </a:p>
          <a:p>
            <a:pPr algn="l">
              <a:buFont typeface="Arial" panose="020B0604020202020204" pitchFamily="34" charset="0"/>
              <a:buChar char="•"/>
            </a:pPr>
            <a:r>
              <a:rPr lang="en-US" b="0" i="0" dirty="0">
                <a:solidFill>
                  <a:srgbClr val="001C3B"/>
                </a:solidFill>
                <a:effectLst/>
                <a:highlight>
                  <a:srgbClr val="FFFFFF"/>
                </a:highlight>
                <a:latin typeface="Google Sans"/>
              </a:rPr>
              <a:t>Fostering leadership at all levels of an organization can lead to innovative problem-solving and engagement.</a:t>
            </a:r>
          </a:p>
          <a:p>
            <a:pPr algn="l">
              <a:buFont typeface="Arial" panose="020B0604020202020204" pitchFamily="34" charset="0"/>
              <a:buChar char="•"/>
            </a:pPr>
            <a:r>
              <a:rPr lang="en-US" b="0" i="0" dirty="0">
                <a:solidFill>
                  <a:srgbClr val="001C3B"/>
                </a:solidFill>
                <a:effectLst/>
                <a:highlight>
                  <a:srgbClr val="FFFFFF"/>
                </a:highlight>
                <a:latin typeface="Google Sans"/>
              </a:rPr>
              <a:t>Promoting continuous education and training</a:t>
            </a:r>
          </a:p>
          <a:p>
            <a:pPr algn="l">
              <a:buFont typeface="Arial" panose="020B0604020202020204" pitchFamily="34" charset="0"/>
              <a:buChar char="•"/>
            </a:pPr>
            <a:r>
              <a:rPr lang="en-US" b="0" i="0" dirty="0">
                <a:solidFill>
                  <a:srgbClr val="001C3B"/>
                </a:solidFill>
                <a:effectLst/>
                <a:highlight>
                  <a:srgbClr val="FFFFFF"/>
                </a:highlight>
                <a:latin typeface="Google Sans"/>
              </a:rPr>
              <a:t>Helping medical staff develop their skills can make them feel valued and confident in the care they provide.</a:t>
            </a:r>
          </a:p>
          <a:p>
            <a:pPr algn="l">
              <a:buFont typeface="Arial" panose="020B0604020202020204" pitchFamily="34" charset="0"/>
              <a:buChar char="•"/>
            </a:pPr>
            <a:r>
              <a:rPr lang="en-US" b="0" i="0" dirty="0">
                <a:solidFill>
                  <a:srgbClr val="001C3B"/>
                </a:solidFill>
                <a:effectLst/>
                <a:highlight>
                  <a:srgbClr val="FFFFFF"/>
                </a:highlight>
                <a:latin typeface="Google Sans"/>
              </a:rPr>
              <a:t>Promoting transparency</a:t>
            </a:r>
          </a:p>
          <a:p>
            <a:pPr algn="l">
              <a:buFont typeface="Arial" panose="020B0604020202020204" pitchFamily="34" charset="0"/>
              <a:buChar char="•"/>
            </a:pPr>
            <a:r>
              <a:rPr lang="en-US" b="0" i="0" dirty="0">
                <a:solidFill>
                  <a:srgbClr val="001C3B"/>
                </a:solidFill>
                <a:effectLst/>
                <a:highlight>
                  <a:srgbClr val="FFFFFF"/>
                </a:highlight>
                <a:latin typeface="Google Sans"/>
              </a:rPr>
              <a:t>Healthcare organizations should commit to frequently assessing data and meeting expectations for transparency.</a:t>
            </a:r>
          </a:p>
          <a:p>
            <a:endParaRPr lang="en-US" dirty="0"/>
          </a:p>
        </p:txBody>
      </p:sp>
    </p:spTree>
    <p:extLst>
      <p:ext uri="{BB962C8B-B14F-4D97-AF65-F5344CB8AC3E}">
        <p14:creationId xmlns:p14="http://schemas.microsoft.com/office/powerpoint/2010/main" val="3866177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findings that arise on PCAs pose a very real risk to everyone including the student, the center, the operator, and the government. </a:t>
            </a:r>
          </a:p>
          <a:p>
            <a:r>
              <a:rPr lang="en-US" dirty="0"/>
              <a:t>Most vital is the risk to the student’s health and well-being. For example, when staff aren’t properly trained in Narcan administration, a student could easily die from an overdose. Or a missed referral can lead to a potentially fatal health outcome. Centers and operators have a responsibility to follow Job Corps policies and procedures for everyone’s benefit. </a:t>
            </a:r>
          </a:p>
        </p:txBody>
      </p:sp>
      <p:sp>
        <p:nvSpPr>
          <p:cNvPr id="4" name="Slide Number Placeholder 3"/>
          <p:cNvSpPr>
            <a:spLocks noGrp="1"/>
          </p:cNvSpPr>
          <p:nvPr>
            <p:ph type="sldNum" sz="quarter" idx="5"/>
          </p:nvPr>
        </p:nvSpPr>
        <p:spPr/>
        <p:txBody>
          <a:bodyPr/>
          <a:lstStyle/>
          <a:p>
            <a:fld id="{F97DC217-DF71-1A49-B3EA-559F1F43B0FF}" type="slidenum">
              <a:rPr lang="en-US" smtClean="0"/>
              <a:pPr/>
              <a:t>24</a:t>
            </a:fld>
            <a:endParaRPr lang="en-US"/>
          </a:p>
        </p:txBody>
      </p:sp>
    </p:spTree>
    <p:extLst>
      <p:ext uri="{BB962C8B-B14F-4D97-AF65-F5344CB8AC3E}">
        <p14:creationId xmlns:p14="http://schemas.microsoft.com/office/powerpoint/2010/main" val="113954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mj-lt"/>
              <a:buAutoNum type="arabicPeriod"/>
            </a:pPr>
            <a:r>
              <a:rPr lang="en-US" b="0" i="0" dirty="0">
                <a:solidFill>
                  <a:srgbClr val="1F1F1F"/>
                </a:solidFill>
                <a:effectLst/>
                <a:highlight>
                  <a:srgbClr val="FFFFFF"/>
                </a:highlight>
                <a:latin typeface="Google Sans"/>
              </a:rPr>
              <a:t>Identify your strengths and weaknesses. This isn't always easy – we often have blind spots for our own strengths and weaknesses. ...</a:t>
            </a:r>
          </a:p>
          <a:p>
            <a:pPr algn="l">
              <a:buFont typeface="+mj-lt"/>
              <a:buAutoNum type="arabicPeriod"/>
            </a:pPr>
            <a:r>
              <a:rPr lang="en-US" b="0" i="0" dirty="0">
                <a:solidFill>
                  <a:srgbClr val="1F1F1F"/>
                </a:solidFill>
                <a:effectLst/>
                <a:highlight>
                  <a:srgbClr val="FFFFFF"/>
                </a:highlight>
                <a:latin typeface="Google Sans"/>
              </a:rPr>
              <a:t>Take management and leadership courses. ...</a:t>
            </a:r>
          </a:p>
          <a:p>
            <a:pPr algn="l">
              <a:buFont typeface="+mj-lt"/>
              <a:buAutoNum type="arabicPeriod"/>
            </a:pPr>
            <a:r>
              <a:rPr lang="en-US" b="0" i="0" dirty="0">
                <a:solidFill>
                  <a:srgbClr val="1F1F1F"/>
                </a:solidFill>
                <a:effectLst/>
                <a:highlight>
                  <a:srgbClr val="FFFFFF"/>
                </a:highlight>
                <a:latin typeface="Google Sans"/>
              </a:rPr>
              <a:t>Brush up on your hard skills. ...</a:t>
            </a:r>
          </a:p>
          <a:p>
            <a:pPr algn="l">
              <a:buFont typeface="+mj-lt"/>
              <a:buAutoNum type="arabicPeriod"/>
            </a:pPr>
            <a:r>
              <a:rPr lang="en-US" b="0" i="0" dirty="0">
                <a:solidFill>
                  <a:srgbClr val="1F1F1F"/>
                </a:solidFill>
                <a:effectLst/>
                <a:highlight>
                  <a:srgbClr val="FFFFFF"/>
                </a:highlight>
                <a:latin typeface="Google Sans"/>
              </a:rPr>
              <a:t>Find a mentor. ...</a:t>
            </a:r>
          </a:p>
          <a:p>
            <a:pPr algn="l">
              <a:buFont typeface="+mj-lt"/>
              <a:buAutoNum type="arabicPeriod"/>
            </a:pPr>
            <a:r>
              <a:rPr lang="en-US" b="0" i="0" dirty="0">
                <a:solidFill>
                  <a:srgbClr val="1F1F1F"/>
                </a:solidFill>
                <a:effectLst/>
                <a:highlight>
                  <a:srgbClr val="FFFFFF"/>
                </a:highlight>
                <a:latin typeface="Google Sans"/>
              </a:rPr>
              <a:t>Determine your goals. ...</a:t>
            </a:r>
          </a:p>
          <a:p>
            <a:pPr algn="l">
              <a:buFont typeface="+mj-lt"/>
              <a:buAutoNum type="arabicPeriod"/>
            </a:pPr>
            <a:r>
              <a:rPr lang="en-US" b="0" i="0" dirty="0">
                <a:solidFill>
                  <a:srgbClr val="1F1F1F"/>
                </a:solidFill>
                <a:effectLst/>
                <a:highlight>
                  <a:srgbClr val="FFFFFF"/>
                </a:highlight>
                <a:latin typeface="Google Sans"/>
              </a:rPr>
              <a:t>Admit when you fail and move on.</a:t>
            </a:r>
          </a:p>
          <a:p>
            <a:endParaRPr lang="en-US" dirty="0"/>
          </a:p>
        </p:txBody>
      </p:sp>
    </p:spTree>
    <p:extLst>
      <p:ext uri="{BB962C8B-B14F-4D97-AF65-F5344CB8AC3E}">
        <p14:creationId xmlns:p14="http://schemas.microsoft.com/office/powerpoint/2010/main" val="297292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Share expectations with staff and update the team on how they’re performing.</a:t>
            </a:r>
          </a:p>
          <a:p>
            <a:r>
              <a:rPr lang="en-US" dirty="0"/>
              <a:t>Don’t be afraid to share near misses with staff</a:t>
            </a:r>
          </a:p>
          <a:p>
            <a:r>
              <a:rPr lang="en-US" dirty="0"/>
              <a:t>Invest the time in your orientation of new employees, ensuring they are competent in the process and feel comfortable.</a:t>
            </a:r>
          </a:p>
          <a:p>
            <a:r>
              <a:rPr lang="en-US" dirty="0"/>
              <a:t>Evaluate chart audits and share findings with team</a:t>
            </a:r>
          </a:p>
        </p:txBody>
      </p:sp>
    </p:spTree>
    <p:extLst>
      <p:ext uri="{BB962C8B-B14F-4D97-AF65-F5344CB8AC3E}">
        <p14:creationId xmlns:p14="http://schemas.microsoft.com/office/powerpoint/2010/main" val="3834507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INSPIRE</a:t>
            </a:r>
          </a:p>
          <a:p>
            <a:pPr algn="l">
              <a:buFont typeface="Arial" panose="020B0604020202020204" pitchFamily="34" charset="0"/>
              <a:buChar char="•"/>
            </a:pPr>
            <a:r>
              <a:rPr lang="en-US" b="0" i="0" dirty="0" err="1">
                <a:solidFill>
                  <a:srgbClr val="001D35"/>
                </a:solidFill>
                <a:effectLst/>
                <a:highlight>
                  <a:srgbClr val="FFFFFF"/>
                </a:highlight>
                <a:latin typeface="Google Sans"/>
              </a:rPr>
              <a:t>etting</a:t>
            </a:r>
            <a:r>
              <a:rPr lang="en-US" b="0" i="0" dirty="0">
                <a:solidFill>
                  <a:srgbClr val="001D35"/>
                </a:solidFill>
                <a:effectLst/>
                <a:highlight>
                  <a:srgbClr val="FFFFFF"/>
                </a:highlight>
                <a:latin typeface="Google Sans"/>
              </a:rPr>
              <a:t> clear goals and expectations</a:t>
            </a:r>
          </a:p>
          <a:p>
            <a:pPr algn="l">
              <a:buFont typeface="Arial" panose="020B0604020202020204" pitchFamily="34" charset="0"/>
              <a:buChar char="•"/>
            </a:pPr>
            <a:r>
              <a:rPr lang="en-US" b="0" i="0" dirty="0">
                <a:solidFill>
                  <a:srgbClr val="001D35"/>
                </a:solidFill>
                <a:effectLst/>
                <a:highlight>
                  <a:srgbClr val="FFFFFF"/>
                </a:highlight>
                <a:latin typeface="Google Sans"/>
              </a:rPr>
              <a:t>Promoting teamwork and collaboration</a:t>
            </a:r>
          </a:p>
          <a:p>
            <a:pPr algn="l">
              <a:buFont typeface="Arial" panose="020B0604020202020204" pitchFamily="34" charset="0"/>
              <a:buChar char="•"/>
            </a:pPr>
            <a:r>
              <a:rPr lang="en-US" b="0" i="0" dirty="0">
                <a:solidFill>
                  <a:srgbClr val="001D35"/>
                </a:solidFill>
                <a:effectLst/>
                <a:highlight>
                  <a:srgbClr val="FFFFFF"/>
                </a:highlight>
                <a:latin typeface="Google Sans"/>
              </a:rPr>
              <a:t>Fostering recognition and appreciation</a:t>
            </a:r>
          </a:p>
          <a:p>
            <a:pPr algn="l">
              <a:buFont typeface="Arial" panose="020B0604020202020204" pitchFamily="34" charset="0"/>
              <a:buChar char="•"/>
            </a:pPr>
            <a:r>
              <a:rPr lang="en-US" b="0" i="0" dirty="0">
                <a:solidFill>
                  <a:srgbClr val="001D35"/>
                </a:solidFill>
                <a:effectLst/>
                <a:highlight>
                  <a:srgbClr val="FFFFFF"/>
                </a:highlight>
                <a:latin typeface="Google Sans"/>
              </a:rPr>
              <a:t>Prioritizing diversity, equity, and inclusion initiatives</a:t>
            </a:r>
          </a:p>
          <a:p>
            <a:pPr algn="l">
              <a:buFont typeface="Arial" panose="020B0604020202020204" pitchFamily="34" charset="0"/>
              <a:buChar char="•"/>
            </a:pPr>
            <a:r>
              <a:rPr lang="en-US" b="0" i="0" dirty="0">
                <a:solidFill>
                  <a:srgbClr val="001D35"/>
                </a:solidFill>
                <a:effectLst/>
                <a:highlight>
                  <a:srgbClr val="FFFFFF"/>
                </a:highlight>
                <a:latin typeface="Google Sans"/>
              </a:rPr>
              <a:t>Promoting a healthy work-life balance</a:t>
            </a:r>
          </a:p>
          <a:p>
            <a:r>
              <a:rPr lang="en-US" dirty="0"/>
              <a:t> RETAIN</a:t>
            </a:r>
          </a:p>
          <a:p>
            <a:pPr marL="171450" indent="-171450">
              <a:buFont typeface="Arial"/>
              <a:buChar char="•"/>
            </a:pPr>
            <a:r>
              <a:rPr lang="en-US" dirty="0">
                <a:cs typeface="Calibri"/>
              </a:rPr>
              <a:t>Speak truthfully about the position and what is expected of the applicant</a:t>
            </a:r>
            <a:endParaRPr lang="en-US" dirty="0"/>
          </a:p>
          <a:p>
            <a:pPr marL="171450" indent="-171450">
              <a:buFont typeface="Arial"/>
              <a:buChar char="•"/>
            </a:pPr>
            <a:r>
              <a:rPr lang="en-US" dirty="0">
                <a:cs typeface="Calibri"/>
              </a:rPr>
              <a:t>Discuss the monthly trainings that are available and any other training the Operators may offer as support.  Discuss trainings that the local health department may provide.</a:t>
            </a:r>
            <a:endParaRPr lang="en-US" dirty="0">
              <a:ea typeface="Calibri" panose="020F0502020204030204"/>
              <a:cs typeface="Calibri"/>
            </a:endParaRPr>
          </a:p>
          <a:p>
            <a:pPr marL="171450" indent="-171450">
              <a:buFont typeface="Arial"/>
              <a:buChar char="•"/>
            </a:pPr>
            <a:r>
              <a:rPr lang="en-US" dirty="0">
                <a:cs typeface="Calibri"/>
              </a:rPr>
              <a:t>Orientation for new employees should be comprehensive and detailed.  Allow the new employee to feel comfortable before assigning duties solo.  Some may require longer orientation than others so it's important to assess where they are in their training.</a:t>
            </a:r>
            <a:endParaRPr lang="en-US" dirty="0">
              <a:ea typeface="Calibri" panose="020F0502020204030204"/>
              <a:cs typeface="Calibri"/>
            </a:endParaRPr>
          </a:p>
          <a:p>
            <a:pPr marL="171450" indent="-171450">
              <a:buFont typeface="Arial"/>
              <a:buChar char="•"/>
            </a:pPr>
            <a:r>
              <a:rPr lang="en-US" dirty="0">
                <a:cs typeface="Calibri"/>
              </a:rPr>
              <a:t>Make sure your staff are getting their breaks and are able to have time to unwind.  It's important for them and often results in better communication.</a:t>
            </a:r>
            <a:endParaRPr lang="en-US" dirty="0">
              <a:ea typeface="Calibri" panose="020F0502020204030204"/>
              <a:cs typeface="Calibri"/>
            </a:endParaRPr>
          </a:p>
          <a:p>
            <a:pPr marL="171450" indent="-171450">
              <a:buFont typeface="Arial"/>
              <a:buChar char="•"/>
            </a:pPr>
            <a:r>
              <a:rPr lang="en-US" dirty="0">
                <a:cs typeface="Calibri"/>
              </a:rPr>
              <a:t>Ensure safety is a daily topic among your staff.  Doing so lets them know you care about their health as well as the student's health.</a:t>
            </a:r>
            <a:endParaRPr lang="en-US" dirty="0">
              <a:ea typeface="Calibri" panose="020F0502020204030204"/>
              <a:cs typeface="Calibri"/>
            </a:endParaRPr>
          </a:p>
          <a:p>
            <a:pPr marL="171450" indent="-171450">
              <a:buFont typeface="Arial"/>
              <a:buChar char="•"/>
            </a:pPr>
            <a:r>
              <a:rPr lang="en-US" dirty="0">
                <a:cs typeface="Calibri"/>
              </a:rPr>
              <a:t>Point out those who do a good job!  Compliment their work, attention to detail, documentation, communication, attendance......</a:t>
            </a:r>
            <a:endParaRPr lang="en-US" dirty="0">
              <a:ea typeface="Calibri" panose="020F0502020204030204"/>
              <a:cs typeface="Calibri"/>
            </a:endParaRPr>
          </a:p>
          <a:p>
            <a:pPr marL="171450" indent="-171450">
              <a:buFont typeface="Arial"/>
              <a:buChar char="•"/>
            </a:pPr>
            <a:r>
              <a:rPr lang="en-US" dirty="0">
                <a:cs typeface="Calibri"/>
              </a:rPr>
              <a:t>Build on healthy practices observed by your team.</a:t>
            </a:r>
            <a:endParaRPr lang="en-US" dirty="0">
              <a:ea typeface="Calibri" panose="020F0502020204030204"/>
              <a:cs typeface="Calibri"/>
            </a:endParaRPr>
          </a:p>
          <a:p>
            <a:pPr marL="171450" indent="-171450">
              <a:buFont typeface="Arial"/>
              <a:buChar char="•"/>
            </a:pPr>
            <a:r>
              <a:rPr lang="en-US" dirty="0">
                <a:cs typeface="Calibri"/>
              </a:rPr>
              <a:t>Ask the team what they feel could improve the care on center.  Ask them how leadership could better support them.</a:t>
            </a:r>
            <a:endParaRPr lang="en-US" dirty="0">
              <a:ea typeface="Calibri" panose="020F0502020204030204"/>
              <a:cs typeface="Calibri"/>
            </a:endParaRPr>
          </a:p>
          <a:p>
            <a:pPr marL="171450" indent="-171450">
              <a:buFont typeface="Arial"/>
              <a:buChar char="•"/>
            </a:pPr>
            <a:r>
              <a:rPr lang="en-US" dirty="0">
                <a:cs typeface="Calibri"/>
              </a:rPr>
              <a:t>If we do have someone that resigns, use exit interviews to find out why.  Sometimes it may not be avoidable, but there may be instances when it is.</a:t>
            </a:r>
          </a:p>
          <a:p>
            <a:pPr marL="171450" indent="-171450">
              <a:buFont typeface="Arial"/>
              <a:buChar char="•"/>
            </a:pPr>
            <a:endParaRPr lang="en-US" dirty="0">
              <a:cs typeface="Calibri"/>
            </a:endParaRPr>
          </a:p>
          <a:p>
            <a:pPr marL="0" indent="0">
              <a:buFont typeface="Arial"/>
              <a:buNone/>
            </a:pPr>
            <a:r>
              <a:rPr lang="en-US" dirty="0">
                <a:cs typeface="Calibri"/>
              </a:rPr>
              <a:t>SUPPORT STAFF</a:t>
            </a:r>
          </a:p>
          <a:p>
            <a:pPr marL="0" indent="0">
              <a:buFont typeface="Arial"/>
              <a:buNone/>
            </a:pPr>
            <a:r>
              <a:rPr lang="en-US" b="0" i="0" dirty="0">
                <a:solidFill>
                  <a:srgbClr val="001D35"/>
                </a:solidFill>
                <a:effectLst/>
                <a:highlight>
                  <a:srgbClr val="FFFFFF"/>
                </a:highlight>
                <a:latin typeface="Google Sans"/>
              </a:rPr>
              <a:t>Empathy, Dedication, Can-do attitude, Compassion, Positivity, Accountability, and Flexibility</a:t>
            </a:r>
          </a:p>
          <a:p>
            <a:pPr marL="0" indent="0">
              <a:buFont typeface="Arial"/>
              <a:buNone/>
            </a:pPr>
            <a:endParaRPr lang="en-US" b="0" i="0" dirty="0">
              <a:solidFill>
                <a:srgbClr val="001D35"/>
              </a:solidFill>
              <a:effectLst/>
              <a:highlight>
                <a:srgbClr val="FFFFFF"/>
              </a:highlight>
              <a:latin typeface="Google Sans"/>
            </a:endParaRPr>
          </a:p>
          <a:p>
            <a:pPr marL="0" indent="0">
              <a:buFont typeface="Arial"/>
              <a:buNone/>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building on a staff person's strengths when designating duties. Example, Melissa loves physical fitness and Shannon hates it so it would be better to assign the Weight Management to someone who is motivated and interested in physical fitness.</a:t>
            </a:r>
            <a:endParaRPr lang="en-US" dirty="0"/>
          </a:p>
        </p:txBody>
      </p:sp>
    </p:spTree>
    <p:extLst>
      <p:ext uri="{BB962C8B-B14F-4D97-AF65-F5344CB8AC3E}">
        <p14:creationId xmlns:p14="http://schemas.microsoft.com/office/powerpoint/2010/main" val="61403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Arial" panose="020B0604020202020204" pitchFamily="34" charset="0"/>
              <a:buChar char="•"/>
            </a:pPr>
            <a:r>
              <a:rPr lang="en-US" b="0" i="0" dirty="0">
                <a:solidFill>
                  <a:srgbClr val="001D35"/>
                </a:solidFill>
                <a:effectLst/>
                <a:highlight>
                  <a:srgbClr val="FFFFFF"/>
                </a:highlight>
                <a:latin typeface="Google Sans"/>
              </a:rPr>
              <a:t>Active listening</a:t>
            </a:r>
          </a:p>
          <a:p>
            <a:pPr algn="l">
              <a:buFont typeface="Arial" panose="020B0604020202020204" pitchFamily="34" charset="0"/>
              <a:buChar char="•"/>
            </a:pPr>
            <a:r>
              <a:rPr lang="en-US" b="0" i="0" dirty="0">
                <a:solidFill>
                  <a:srgbClr val="001D35"/>
                </a:solidFill>
                <a:effectLst/>
                <a:highlight>
                  <a:srgbClr val="FFFFFF"/>
                </a:highlight>
                <a:latin typeface="Google Sans"/>
              </a:rPr>
              <a:t>Show that you're listening by using vocal cues, hand gestures, and nods. This can encourage sharing and communication.</a:t>
            </a:r>
          </a:p>
          <a:p>
            <a:pPr algn="l">
              <a:buFont typeface="Arial" panose="020B0604020202020204" pitchFamily="34" charset="0"/>
              <a:buChar char="•"/>
            </a:pPr>
            <a:r>
              <a:rPr lang="en-US" b="0" i="0" dirty="0">
                <a:solidFill>
                  <a:srgbClr val="001D35"/>
                </a:solidFill>
                <a:effectLst/>
                <a:highlight>
                  <a:srgbClr val="FFFFFF"/>
                </a:highlight>
                <a:latin typeface="Google Sans"/>
              </a:rPr>
              <a:t>Listening</a:t>
            </a:r>
          </a:p>
          <a:p>
            <a:pPr algn="l">
              <a:buFont typeface="Arial" panose="020B0604020202020204" pitchFamily="34" charset="0"/>
              <a:buChar char="•"/>
            </a:pPr>
            <a:r>
              <a:rPr lang="en-US" b="0" i="0" dirty="0">
                <a:solidFill>
                  <a:srgbClr val="001D35"/>
                </a:solidFill>
                <a:effectLst/>
                <a:highlight>
                  <a:srgbClr val="FFFFFF"/>
                </a:highlight>
                <a:latin typeface="Google Sans"/>
              </a:rPr>
              <a:t>Listening is a key skill for meaningful interactions and can improve your overall communication skills.</a:t>
            </a:r>
          </a:p>
          <a:p>
            <a:pPr algn="l">
              <a:buFont typeface="Arial" panose="020B0604020202020204" pitchFamily="34" charset="0"/>
              <a:buChar char="•"/>
            </a:pPr>
            <a:r>
              <a:rPr lang="en-US" b="0" i="0" dirty="0">
                <a:solidFill>
                  <a:srgbClr val="001D35"/>
                </a:solidFill>
                <a:effectLst/>
                <a:highlight>
                  <a:srgbClr val="FFFFFF"/>
                </a:highlight>
                <a:latin typeface="Google Sans"/>
              </a:rPr>
              <a:t>Asking for feedback</a:t>
            </a:r>
          </a:p>
          <a:p>
            <a:pPr algn="l">
              <a:buFont typeface="Arial" panose="020B0604020202020204" pitchFamily="34" charset="0"/>
              <a:buChar char="•"/>
            </a:pPr>
            <a:r>
              <a:rPr lang="en-US" b="0" i="0" dirty="0">
                <a:solidFill>
                  <a:srgbClr val="001D35"/>
                </a:solidFill>
                <a:effectLst/>
                <a:highlight>
                  <a:srgbClr val="FFFFFF"/>
                </a:highlight>
                <a:latin typeface="Google Sans"/>
              </a:rPr>
              <a:t>Asking for feedback shows that you value the other person's opinion and are interested in improving. Feedback can help you understand how others perceive you and identify areas for improvement.</a:t>
            </a:r>
          </a:p>
          <a:p>
            <a:pPr algn="l">
              <a:buFont typeface="Arial" panose="020B0604020202020204" pitchFamily="34" charset="0"/>
              <a:buChar char="•"/>
            </a:pPr>
            <a:r>
              <a:rPr lang="en-US" b="0" i="0" dirty="0">
                <a:solidFill>
                  <a:srgbClr val="001D35"/>
                </a:solidFill>
                <a:effectLst/>
                <a:highlight>
                  <a:srgbClr val="FFFFFF"/>
                </a:highlight>
                <a:latin typeface="Google Sans"/>
              </a:rPr>
              <a:t>Nonverbal communication</a:t>
            </a:r>
          </a:p>
          <a:p>
            <a:pPr algn="l">
              <a:buFont typeface="Arial" panose="020B0604020202020204" pitchFamily="34" charset="0"/>
              <a:buChar char="•"/>
            </a:pPr>
            <a:r>
              <a:rPr lang="en-US" b="0" i="0" dirty="0">
                <a:solidFill>
                  <a:srgbClr val="001D35"/>
                </a:solidFill>
                <a:effectLst/>
                <a:highlight>
                  <a:srgbClr val="FFFFFF"/>
                </a:highlight>
                <a:latin typeface="Google Sans"/>
              </a:rPr>
              <a:t>Nonverbal communication can help you express yourself better and understand others more effectively.</a:t>
            </a:r>
          </a:p>
          <a:p>
            <a:pPr algn="l">
              <a:buFont typeface="Arial" panose="020B0604020202020204" pitchFamily="34" charset="0"/>
              <a:buChar char="•"/>
            </a:pPr>
            <a:r>
              <a:rPr lang="en-US" b="0" i="0" dirty="0">
                <a:solidFill>
                  <a:srgbClr val="001D35"/>
                </a:solidFill>
                <a:effectLst/>
                <a:highlight>
                  <a:srgbClr val="FFFFFF"/>
                </a:highlight>
                <a:latin typeface="Google Sans"/>
              </a:rPr>
              <a:t>Confidence</a:t>
            </a:r>
          </a:p>
          <a:p>
            <a:pPr algn="l">
              <a:buFont typeface="Arial" panose="020B0604020202020204" pitchFamily="34" charset="0"/>
              <a:buChar char="•"/>
            </a:pPr>
            <a:r>
              <a:rPr lang="en-US" b="0" i="0" dirty="0">
                <a:solidFill>
                  <a:srgbClr val="001D35"/>
                </a:solidFill>
                <a:effectLst/>
                <a:highlight>
                  <a:srgbClr val="FFFFFF"/>
                </a:highlight>
                <a:latin typeface="Google Sans"/>
              </a:rPr>
              <a:t>People tend to respond positively and pay attention when you communicate with confidence.</a:t>
            </a:r>
          </a:p>
          <a:p>
            <a:pPr algn="l">
              <a:buFont typeface="Arial" panose="020B0604020202020204" pitchFamily="34" charset="0"/>
              <a:buChar char="•"/>
            </a:pPr>
            <a:r>
              <a:rPr lang="en-US" b="0" i="0" dirty="0">
                <a:solidFill>
                  <a:srgbClr val="001D35"/>
                </a:solidFill>
                <a:effectLst/>
                <a:highlight>
                  <a:srgbClr val="FFFFFF"/>
                </a:highlight>
                <a:latin typeface="Google Sans"/>
              </a:rPr>
              <a:t>Understanding your audience</a:t>
            </a:r>
          </a:p>
          <a:p>
            <a:pPr algn="l">
              <a:buFont typeface="Arial" panose="020B0604020202020204" pitchFamily="34" charset="0"/>
              <a:buChar char="•"/>
            </a:pPr>
            <a:r>
              <a:rPr lang="en-US" b="0" i="0" dirty="0">
                <a:solidFill>
                  <a:srgbClr val="001D35"/>
                </a:solidFill>
                <a:effectLst/>
                <a:highlight>
                  <a:srgbClr val="FFFFFF"/>
                </a:highlight>
                <a:latin typeface="Google Sans"/>
              </a:rPr>
              <a:t>Audience analysis can help you gain insight into your audience, which can help you develop a relevant topic.</a:t>
            </a:r>
          </a:p>
          <a:p>
            <a:pPr algn="l">
              <a:buFont typeface="Arial" panose="020B0604020202020204" pitchFamily="34" charset="0"/>
              <a:buChar char="•"/>
            </a:pPr>
            <a:r>
              <a:rPr lang="en-US" b="0" i="0" dirty="0">
                <a:solidFill>
                  <a:srgbClr val="001D35"/>
                </a:solidFill>
                <a:effectLst/>
                <a:highlight>
                  <a:srgbClr val="FFFFFF"/>
                </a:highlight>
                <a:latin typeface="Google Sans"/>
              </a:rPr>
              <a:t>Giving feedback</a:t>
            </a:r>
          </a:p>
          <a:p>
            <a:pPr algn="l">
              <a:buFont typeface="Arial" panose="020B0604020202020204" pitchFamily="34" charset="0"/>
              <a:buChar char="•"/>
            </a:pPr>
            <a:r>
              <a:rPr lang="en-US" b="0" i="0" dirty="0">
                <a:solidFill>
                  <a:srgbClr val="001D35"/>
                </a:solidFill>
                <a:effectLst/>
                <a:highlight>
                  <a:srgbClr val="FFFFFF"/>
                </a:highlight>
                <a:latin typeface="Google Sans"/>
              </a:rPr>
              <a:t>Giving constructive feedback is an important communication skill. You can encourage feedback from others by having open and honest discussions and making a plan for implementing feedback</a:t>
            </a:r>
          </a:p>
          <a:p>
            <a:endParaRPr lang="en-US" dirty="0"/>
          </a:p>
        </p:txBody>
      </p:sp>
    </p:spTree>
    <p:extLst>
      <p:ext uri="{BB962C8B-B14F-4D97-AF65-F5344CB8AC3E}">
        <p14:creationId xmlns:p14="http://schemas.microsoft.com/office/powerpoint/2010/main" val="285351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i="0" dirty="0">
                <a:solidFill>
                  <a:srgbClr val="474747"/>
                </a:solidFill>
                <a:effectLst/>
                <a:highlight>
                  <a:srgbClr val="FFFFFF"/>
                </a:highlight>
                <a:latin typeface="Google Sans"/>
              </a:rPr>
              <a:t>Leaders are necessary for setting improvement goals and then: 1) </a:t>
            </a:r>
            <a:r>
              <a:rPr lang="en-US" b="0" i="0" dirty="0">
                <a:solidFill>
                  <a:srgbClr val="040C28"/>
                </a:solidFill>
                <a:effectLst/>
                <a:highlight>
                  <a:srgbClr val="D3E3FD"/>
                </a:highlight>
                <a:latin typeface="Google Sans"/>
              </a:rPr>
              <a:t>equipping staff with methods and skills to reach those goals</a:t>
            </a:r>
            <a:r>
              <a:rPr lang="en-US" b="0" i="0" dirty="0">
                <a:solidFill>
                  <a:srgbClr val="474747"/>
                </a:solidFill>
                <a:effectLst/>
                <a:highlight>
                  <a:srgbClr val="FFFFFF"/>
                </a:highlight>
                <a:latin typeface="Google Sans"/>
              </a:rPr>
              <a:t>, 2) building management structures and aligning sys- </a:t>
            </a:r>
            <a:r>
              <a:rPr lang="en-US" b="0" i="0" dirty="0" err="1">
                <a:solidFill>
                  <a:srgbClr val="474747"/>
                </a:solidFill>
                <a:effectLst/>
                <a:highlight>
                  <a:srgbClr val="FFFFFF"/>
                </a:highlight>
                <a:latin typeface="Google Sans"/>
              </a:rPr>
              <a:t>tems</a:t>
            </a:r>
            <a:r>
              <a:rPr lang="en-US" b="0" i="0" dirty="0">
                <a:solidFill>
                  <a:srgbClr val="474747"/>
                </a:solidFill>
                <a:effectLst/>
                <a:highlight>
                  <a:srgbClr val="FFFFFF"/>
                </a:highlight>
                <a:latin typeface="Google Sans"/>
              </a:rPr>
              <a:t> to support improvement, and 3) creating a culture that promotes innovation and problem-solving.</a:t>
            </a:r>
            <a:endParaRPr lang="en-US" dirty="0"/>
          </a:p>
        </p:txBody>
      </p:sp>
    </p:spTree>
    <p:extLst>
      <p:ext uri="{BB962C8B-B14F-4D97-AF65-F5344CB8AC3E}">
        <p14:creationId xmlns:p14="http://schemas.microsoft.com/office/powerpoint/2010/main" val="346878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When the health and wellness team collaborates, students are more satisfied with their care.  The team and the student experiences less stress when the team fulfills their duties, knowing their counterparts are working towards a common goal.  When expectations are clear among the wellness team, there is less confusion about the students’ care.  When communication between the team and the student is clear, students experience greater clarity about their treatment and expected outcomes.  This leads to improved compliance and increased employability for the student.</a:t>
            </a:r>
          </a:p>
          <a:p>
            <a:endParaRPr lang="en-US" dirty="0"/>
          </a:p>
        </p:txBody>
      </p:sp>
    </p:spTree>
    <p:extLst>
      <p:ext uri="{BB962C8B-B14F-4D97-AF65-F5344CB8AC3E}">
        <p14:creationId xmlns:p14="http://schemas.microsoft.com/office/powerpoint/2010/main" val="400131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b="0" i="0" dirty="0">
                <a:solidFill>
                  <a:srgbClr val="001D35"/>
                </a:solidFill>
                <a:effectLst/>
                <a:highlight>
                  <a:srgbClr val="FFFFFF"/>
                </a:highlight>
                <a:latin typeface="Google Sans"/>
              </a:rPr>
              <a:t>Adaptability in leadership is the ability to be flexible and responsive to changes in the business environment. Adaptable leaders can quickly adjust to new situations and changing circumstances, and make the necessary changes to achieve success. They can also stay focused on their goals while adjusting how they achieve them.</a:t>
            </a:r>
          </a:p>
          <a:p>
            <a:r>
              <a:rPr lang="en-US" b="0" i="0" dirty="0">
                <a:solidFill>
                  <a:srgbClr val="001D35"/>
                </a:solidFill>
                <a:effectLst/>
                <a:highlight>
                  <a:srgbClr val="FFFFFF"/>
                </a:highlight>
                <a:latin typeface="Google Sans"/>
              </a:rPr>
              <a:t>When PRH changes occur, we adapt and change operations to be compliant with the changes while improving care.  </a:t>
            </a:r>
            <a:endParaRPr lang="en-US" dirty="0"/>
          </a:p>
        </p:txBody>
      </p:sp>
    </p:spTree>
    <p:extLst>
      <p:ext uri="{BB962C8B-B14F-4D97-AF65-F5344CB8AC3E}">
        <p14:creationId xmlns:p14="http://schemas.microsoft.com/office/powerpoint/2010/main" val="311325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Ethical guidance is important because it helps establish standards of behavior, promotes fairness, protects rights, and minimizes chance of harm.</a:t>
            </a:r>
          </a:p>
        </p:txBody>
      </p:sp>
    </p:spTree>
    <p:extLst>
      <p:ext uri="{BB962C8B-B14F-4D97-AF65-F5344CB8AC3E}">
        <p14:creationId xmlns:p14="http://schemas.microsoft.com/office/powerpoint/2010/main" val="332618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l">
              <a:buFont typeface="Arial" panose="020B0604020202020204" pitchFamily="34" charset="0"/>
              <a:buChar char="•"/>
            </a:pPr>
            <a:r>
              <a:rPr lang="en-US" b="0" i="0" dirty="0">
                <a:solidFill>
                  <a:srgbClr val="001D35"/>
                </a:solidFill>
                <a:effectLst/>
                <a:highlight>
                  <a:srgbClr val="FFFFFF"/>
                </a:highlight>
                <a:latin typeface="Google Sans"/>
              </a:rPr>
              <a:t>Prioritizing doing the right thing: Over personal gain or short-term financial implications</a:t>
            </a:r>
          </a:p>
          <a:p>
            <a:pPr algn="l">
              <a:buFont typeface="Arial" panose="020B0604020202020204" pitchFamily="34" charset="0"/>
              <a:buChar char="•"/>
            </a:pPr>
            <a:r>
              <a:rPr lang="en-US" b="0" i="0" dirty="0">
                <a:solidFill>
                  <a:srgbClr val="001D35"/>
                </a:solidFill>
                <a:effectLst/>
                <a:highlight>
                  <a:srgbClr val="FFFFFF"/>
                </a:highlight>
                <a:latin typeface="Google Sans"/>
              </a:rPr>
              <a:t>Being accountable: Following through with decisions, even when no one is around to see it</a:t>
            </a:r>
          </a:p>
          <a:p>
            <a:pPr algn="l">
              <a:buFont typeface="Arial" panose="020B0604020202020204" pitchFamily="34" charset="0"/>
              <a:buChar char="•"/>
            </a:pPr>
            <a:r>
              <a:rPr lang="en-US" b="0" i="0" dirty="0">
                <a:solidFill>
                  <a:srgbClr val="001D35"/>
                </a:solidFill>
                <a:effectLst/>
                <a:highlight>
                  <a:srgbClr val="FFFFFF"/>
                </a:highlight>
                <a:latin typeface="Google Sans"/>
              </a:rPr>
              <a:t>Being honest: Not hiding mistakes or when you're wrong</a:t>
            </a:r>
          </a:p>
          <a:p>
            <a:pPr algn="l">
              <a:buFont typeface="Arial" panose="020B0604020202020204" pitchFamily="34" charset="0"/>
              <a:buChar char="•"/>
            </a:pPr>
            <a:r>
              <a:rPr lang="en-US" b="0" i="0" dirty="0">
                <a:solidFill>
                  <a:srgbClr val="001D35"/>
                </a:solidFill>
                <a:effectLst/>
                <a:highlight>
                  <a:srgbClr val="FFFFFF"/>
                </a:highlight>
                <a:latin typeface="Google Sans"/>
              </a:rPr>
              <a:t>Expressing gratitude: For others</a:t>
            </a:r>
          </a:p>
          <a:p>
            <a:pPr algn="l">
              <a:buFont typeface="Arial" panose="020B0604020202020204" pitchFamily="34" charset="0"/>
              <a:buChar char="•"/>
            </a:pPr>
            <a:r>
              <a:rPr lang="en-US" b="0" i="0" dirty="0">
                <a:solidFill>
                  <a:srgbClr val="001D35"/>
                </a:solidFill>
                <a:effectLst/>
                <a:highlight>
                  <a:srgbClr val="FFFFFF"/>
                </a:highlight>
                <a:latin typeface="Google Sans"/>
              </a:rPr>
              <a:t>Respecting yourself and others: No matter where you are</a:t>
            </a:r>
          </a:p>
          <a:p>
            <a:endParaRPr lang="en-US" dirty="0"/>
          </a:p>
        </p:txBody>
      </p:sp>
    </p:spTree>
    <p:extLst>
      <p:ext uri="{BB962C8B-B14F-4D97-AF65-F5344CB8AC3E}">
        <p14:creationId xmlns:p14="http://schemas.microsoft.com/office/powerpoint/2010/main" val="2838822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solidFill>
                  <a:srgbClr val="222222"/>
                </a:solidFill>
                <a:ea typeface="+mn-lt"/>
                <a:cs typeface="+mn-lt"/>
              </a:rPr>
              <a:t>Jason</a:t>
            </a:r>
          </a:p>
          <a:p>
            <a:pPr marL="0" indent="0">
              <a:buFont typeface="Arial"/>
              <a:buNone/>
            </a:pPr>
            <a:endParaRPr lang="en-US" dirty="0">
              <a:cs typeface="Calibri"/>
            </a:endParaRPr>
          </a:p>
          <a:p>
            <a:pPr marL="0" indent="0">
              <a:buFont typeface="Arial"/>
              <a:buNone/>
            </a:pPr>
            <a:r>
              <a:rPr lang="en-US" dirty="0">
                <a:cs typeface="Calibri"/>
              </a:rPr>
              <a:t>Step 3, build leadership through training and collaborative work. </a:t>
            </a:r>
          </a:p>
          <a:p>
            <a:pPr marL="171450" indent="-171450">
              <a:buFont typeface="Arial"/>
              <a:buChar char="•"/>
            </a:pPr>
            <a:r>
              <a:rPr lang="en-US" dirty="0">
                <a:cs typeface="Calibri"/>
              </a:rPr>
              <a:t>Can't say it enough.  Communicate with your staff and students.</a:t>
            </a:r>
            <a:endParaRPr lang="en-US" dirty="0"/>
          </a:p>
          <a:p>
            <a:pPr marL="171450" indent="-171450">
              <a:buFont typeface="Arial"/>
              <a:buChar char="•"/>
            </a:pPr>
            <a:r>
              <a:rPr lang="en-US" dirty="0">
                <a:cs typeface="Calibri"/>
              </a:rPr>
              <a:t>Eye contact with students and staff and actually listen to what they have to say.</a:t>
            </a:r>
            <a:endParaRPr lang="en-US" dirty="0">
              <a:ea typeface="Calibri" panose="020F0502020204030204"/>
              <a:cs typeface="Calibri"/>
            </a:endParaRPr>
          </a:p>
          <a:p>
            <a:pPr marL="171450" indent="-171450">
              <a:buFont typeface="Arial"/>
              <a:buChar char="•"/>
            </a:pPr>
            <a:r>
              <a:rPr lang="en-US" dirty="0">
                <a:cs typeface="Calibri"/>
              </a:rPr>
              <a:t>Set goals for your team and students</a:t>
            </a:r>
            <a:endParaRPr lang="en-US" dirty="0">
              <a:ea typeface="Calibri" panose="020F0502020204030204"/>
              <a:cs typeface="Calibri"/>
            </a:endParaRPr>
          </a:p>
          <a:p>
            <a:pPr marL="171450" indent="-171450">
              <a:buFont typeface="Arial"/>
              <a:buChar char="•"/>
            </a:pPr>
            <a:r>
              <a:rPr lang="en-US" dirty="0">
                <a:cs typeface="Calibri"/>
              </a:rPr>
              <a:t>Do not approach center staff or students in a confrontational manner.  Try not to raise voice or appear upset.</a:t>
            </a:r>
            <a:endParaRPr lang="en-US" dirty="0">
              <a:ea typeface="Calibri" panose="020F0502020204030204"/>
              <a:cs typeface="Calibri"/>
            </a:endParaRPr>
          </a:p>
          <a:p>
            <a:pPr marL="171450" indent="-171450">
              <a:buFont typeface="Arial"/>
              <a:buChar char="•"/>
            </a:pPr>
            <a:r>
              <a:rPr lang="en-US" dirty="0">
                <a:cs typeface="Calibri"/>
              </a:rPr>
              <a:t>If an issue is brought to your attention, try and reach a conclusion in a timely manner.  Do not leave those concerned uninformed on what the resolution is.</a:t>
            </a:r>
            <a:endParaRPr lang="en-US" dirty="0">
              <a:ea typeface="Calibri" panose="020F0502020204030204"/>
              <a:cs typeface="Calibri"/>
            </a:endParaRPr>
          </a:p>
          <a:p>
            <a:pPr marL="171450" indent="-171450">
              <a:buFont typeface="Arial"/>
              <a:buChar char="•"/>
            </a:pPr>
            <a:r>
              <a:rPr lang="en-US" dirty="0">
                <a:cs typeface="Calibri"/>
              </a:rPr>
              <a:t>Provide awards or verbal praise to staff performing well</a:t>
            </a:r>
            <a:endParaRPr lang="en-US" dirty="0">
              <a:ea typeface="Calibri" panose="020F0502020204030204"/>
              <a:cs typeface="Calibri"/>
            </a:endParaRPr>
          </a:p>
          <a:p>
            <a:pPr marL="171450" indent="-171450">
              <a:buFont typeface="Arial"/>
              <a:buChar char="•"/>
            </a:pPr>
            <a:r>
              <a:rPr lang="en-US" dirty="0">
                <a:cs typeface="Calibri"/>
              </a:rPr>
              <a:t>Be strong in your decisions, offering the reasons for what was decided.</a:t>
            </a:r>
            <a:endParaRPr lang="en-US" dirty="0">
              <a:ea typeface="Calibri" panose="020F0502020204030204"/>
              <a:cs typeface="Calibri"/>
            </a:endParaRPr>
          </a:p>
          <a:p>
            <a:pPr marL="171450" indent="-171450">
              <a:buFont typeface="Arial"/>
              <a:buChar char="•"/>
            </a:pPr>
            <a:r>
              <a:rPr lang="en-US" dirty="0">
                <a:cs typeface="Calibri"/>
              </a:rPr>
              <a:t>Care for your students and staff.  Care what they think.  Care when they feel.  Care about the work being provided.  It's the most powerful tool you have in your leadership bag.  If you care for them, they will care for you.</a:t>
            </a:r>
          </a:p>
          <a:p>
            <a:pPr marL="171450" indent="-171450">
              <a:buFont typeface="Arial"/>
              <a:buChar char="•"/>
            </a:pPr>
            <a:endParaRPr lang="en-US" dirty="0">
              <a:ea typeface="Calibri" panose="020F0502020204030204"/>
              <a:cs typeface="Calibri"/>
            </a:endParaRPr>
          </a:p>
          <a:p>
            <a:pPr marL="171450" indent="-171450">
              <a:buFont typeface="Arial"/>
              <a:buNone/>
            </a:pPr>
            <a:r>
              <a:rPr lang="en-US" dirty="0">
                <a:ea typeface="Calibri" panose="020F0502020204030204"/>
                <a:cs typeface="Calibri"/>
              </a:rPr>
              <a:t>Shannon:</a:t>
            </a:r>
          </a:p>
          <a:p>
            <a:pPr marL="171450" indent="-171450">
              <a:buFont typeface="Arial"/>
              <a:buChar char="•"/>
            </a:pPr>
            <a:r>
              <a:rPr lang="en-US" dirty="0">
                <a:ea typeface="Calibri" panose="020F0502020204030204"/>
                <a:cs typeface="Calibri"/>
              </a:rPr>
              <a:t>Build on your staff’s strengths and interests when assigning duties to them such as Weight Management Program, Family Planning, Chronic Care. Encourage staff to come up with innovative ideas to involve students in various programs to improve their health and to develop healthy</a:t>
            </a:r>
            <a:r>
              <a:rPr lang="en-US" baseline="0" dirty="0">
                <a:ea typeface="Calibri" panose="020F0502020204030204"/>
                <a:cs typeface="Calibri"/>
              </a:rPr>
              <a:t> life style choices</a:t>
            </a:r>
          </a:p>
          <a:p>
            <a:pPr marL="171450" indent="-171450">
              <a:buFont typeface="Arial"/>
              <a:buChar char="•"/>
            </a:pPr>
            <a:r>
              <a:rPr lang="en-US" baseline="0" dirty="0">
                <a:ea typeface="Calibri" panose="020F0502020204030204"/>
                <a:cs typeface="Calibri"/>
              </a:rPr>
              <a:t>Encourage a team approach</a:t>
            </a:r>
          </a:p>
          <a:p>
            <a:pPr marL="171450" indent="-171450">
              <a:buFont typeface="Arial"/>
              <a:buChar char="•"/>
            </a:pPr>
            <a:r>
              <a:rPr lang="en-US" baseline="0" dirty="0">
                <a:ea typeface="Calibri" panose="020F0502020204030204"/>
                <a:cs typeface="Calibri"/>
              </a:rPr>
              <a:t>Remember to model professional behavior and being a positive role model to staff and students(they do watch staff and learn from staff behaviors)</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F97DC217-DF71-1A49-B3EA-559F1F43B0FF}" type="slidenum">
              <a:rPr lang="en-US" smtClean="0"/>
              <a:pPr/>
              <a:t>9</a:t>
            </a:fld>
            <a:endParaRPr lang="en-US"/>
          </a:p>
        </p:txBody>
      </p:sp>
    </p:spTree>
    <p:extLst>
      <p:ext uri="{BB962C8B-B14F-4D97-AF65-F5344CB8AC3E}">
        <p14:creationId xmlns:p14="http://schemas.microsoft.com/office/powerpoint/2010/main" val="333828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t>Staff Communication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bg1"/>
                </a:solidFill>
                <a:latin typeface="Galvji" panose="020B0504020202020204" pitchFamily="34" charset="77"/>
              </a:rPr>
              <a:t>Communication is a powerful tool that addresses growing and complex health challenges.  It can help to change staff knowledge, attitude, and </a:t>
            </a:r>
            <a:r>
              <a:rPr lang="en-GB" sz="800" dirty="0" err="1">
                <a:solidFill>
                  <a:schemeClr val="bg1"/>
                </a:solidFill>
                <a:latin typeface="Galvji" panose="020B0504020202020204" pitchFamily="34" charset="77"/>
              </a:rPr>
              <a:t>behaviors</a:t>
            </a:r>
            <a:r>
              <a:rPr lang="en-GB" sz="800" dirty="0">
                <a:solidFill>
                  <a:schemeClr val="bg1"/>
                </a:solidFill>
                <a:latin typeface="Galvji" panose="020B0504020202020204" pitchFamily="34" charset="77"/>
              </a:rPr>
              <a:t>, empowering them to make positive choices that protect and improve their productivity, health, and well-being.</a:t>
            </a:r>
          </a:p>
          <a:p>
            <a:endParaRPr lang="en-US" dirty="0"/>
          </a:p>
          <a:p>
            <a:r>
              <a:rPr lang="en-US" dirty="0"/>
              <a:t>Student Communication</a:t>
            </a:r>
          </a:p>
          <a:p>
            <a:pPr algn="ctr">
              <a:lnSpc>
                <a:spcPct val="150000"/>
              </a:lnSpc>
            </a:pPr>
            <a:r>
              <a:rPr lang="en-GB" sz="800" dirty="0">
                <a:solidFill>
                  <a:schemeClr val="bg1"/>
                </a:solidFill>
                <a:latin typeface="Galvji" panose="020B0504020202020204" pitchFamily="34" charset="77"/>
              </a:rPr>
              <a:t>A health and wellness team who takes time to listen and understand student concerns and barriers are better prepared to address issues as they arise, which results in better student outcomes.  </a:t>
            </a:r>
          </a:p>
          <a:p>
            <a:pPr algn="ctr">
              <a:lnSpc>
                <a:spcPct val="150000"/>
              </a:lnSpc>
            </a:pPr>
            <a:r>
              <a:rPr lang="en-GB" sz="800" dirty="0">
                <a:solidFill>
                  <a:schemeClr val="bg1"/>
                </a:solidFill>
                <a:latin typeface="Galvji" panose="020B0504020202020204" pitchFamily="34" charset="77"/>
              </a:rPr>
              <a:t>In contrast, poor communication, or lack of communication in a health and wellness department can lead to distrust among students, misunderstanding of care directions, and failed treatment protocols.</a:t>
            </a:r>
          </a:p>
          <a:p>
            <a:endParaRPr lang="en-US" dirty="0"/>
          </a:p>
        </p:txBody>
      </p:sp>
    </p:spTree>
    <p:extLst>
      <p:ext uri="{BB962C8B-B14F-4D97-AF65-F5344CB8AC3E}">
        <p14:creationId xmlns:p14="http://schemas.microsoft.com/office/powerpoint/2010/main" val="14616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6180016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935227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689340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739545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8139328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8347168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0805662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550711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7122762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1407753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124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716174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811884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80066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4131440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8699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57446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1681420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7278645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4855070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
        <p:nvSpPr>
          <p:cNvPr id="6" name="Freeform: Shape 5">
            <a:extLst>
              <a:ext uri="{FF2B5EF4-FFF2-40B4-BE49-F238E27FC236}">
                <a16:creationId xmlns:a16="http://schemas.microsoft.com/office/drawing/2014/main" id="{5B2D4E9B-26D5-60FD-125A-E4E75FCB5E61}"/>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798703CA-64F3-1D86-B086-999A8229C0B1}"/>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12365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dirty="0"/>
          </a:p>
        </p:txBody>
      </p:sp>
      <p:sp>
        <p:nvSpPr>
          <p:cNvPr id="5" name="Freeform: Shape 4">
            <a:extLst>
              <a:ext uri="{FF2B5EF4-FFF2-40B4-BE49-F238E27FC236}">
                <a16:creationId xmlns:a16="http://schemas.microsoft.com/office/drawing/2014/main" id="{CF1C3766-0272-3B5A-8A4F-61244D90B4E4}"/>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5">
            <a:extLst>
              <a:ext uri="{FF2B5EF4-FFF2-40B4-BE49-F238E27FC236}">
                <a16:creationId xmlns:a16="http://schemas.microsoft.com/office/drawing/2014/main" id="{43EE5797-F64A-D2BD-AA75-317C5B0F301D}"/>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74400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
        <p:nvSpPr>
          <p:cNvPr id="8" name="Freeform: Shape 7">
            <a:extLst>
              <a:ext uri="{FF2B5EF4-FFF2-40B4-BE49-F238E27FC236}">
                <a16:creationId xmlns:a16="http://schemas.microsoft.com/office/drawing/2014/main" id="{874E2165-92BD-3935-96C7-A4CDC7D87A51}"/>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80154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8/22/2024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48F63A3B-78C7-47BE-AE5E-E10140E04643}" type="slidenum">
              <a:rPr lang="en-US" smtClean="0"/>
              <a:pPr/>
              <a:t>‹#›</a:t>
            </a:fld>
            <a:endParaRPr lang="en-US" dirty="0"/>
          </a:p>
        </p:txBody>
      </p:sp>
      <p:sp>
        <p:nvSpPr>
          <p:cNvPr id="3" name="Freeform: Shape 2">
            <a:extLst>
              <a:ext uri="{FF2B5EF4-FFF2-40B4-BE49-F238E27FC236}">
                <a16:creationId xmlns:a16="http://schemas.microsoft.com/office/drawing/2014/main" id="{1697CB04-3295-7974-911A-6A0FC47D3C4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62381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8/22/2024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3972325"/>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Lst>
  <p:hf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26.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https://foto.wuestenigel.com/hand-uses-a-needle-to-burst-a-yellow-balloon-with-eu-text/" TargetMode="Externa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0.xml"/><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2BFDE-8C86-8620-FD2E-7B961AF681E9}"/>
              </a:ext>
            </a:extLst>
          </p:cNvPr>
          <p:cNvSpPr>
            <a:spLocks noGrp="1"/>
          </p:cNvSpPr>
          <p:nvPr>
            <p:ph type="title"/>
          </p:nvPr>
        </p:nvSpPr>
        <p:spPr/>
        <p:txBody>
          <a:bodyPr/>
          <a:lstStyle/>
          <a:p>
            <a:pPr algn="ctr"/>
            <a:r>
              <a:rPr lang="en-US" dirty="0"/>
              <a:t>Cultivating leadership in the health and wellness center</a:t>
            </a:r>
          </a:p>
        </p:txBody>
      </p:sp>
      <p:pic>
        <p:nvPicPr>
          <p:cNvPr id="9" name="Content Placeholder 8" descr="Healthcare colleagues meeting">
            <a:extLst>
              <a:ext uri="{FF2B5EF4-FFF2-40B4-BE49-F238E27FC236}">
                <a16:creationId xmlns:a16="http://schemas.microsoft.com/office/drawing/2014/main" id="{2D879CB3-B52D-70B2-5B3F-1EB5898D88AA}"/>
              </a:ext>
            </a:extLst>
          </p:cNvPr>
          <p:cNvPicPr>
            <a:picLocks noGrp="1" noChangeAspect="1"/>
          </p:cNvPicPr>
          <p:nvPr>
            <p:ph sz="half" idx="2"/>
          </p:nvPr>
        </p:nvPicPr>
        <p:blipFill>
          <a:blip r:embed="rId2"/>
          <a:stretch>
            <a:fillRect/>
          </a:stretch>
        </p:blipFill>
        <p:spPr>
          <a:xfrm>
            <a:off x="3873910" y="2303462"/>
            <a:ext cx="7552115" cy="4087505"/>
          </a:xfrm>
        </p:spPr>
      </p:pic>
    </p:spTree>
    <p:extLst>
      <p:ext uri="{BB962C8B-B14F-4D97-AF65-F5344CB8AC3E}">
        <p14:creationId xmlns:p14="http://schemas.microsoft.com/office/powerpoint/2010/main" val="77735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22FB-B803-2145-8935-6141CFCC914C}"/>
              </a:ext>
            </a:extLst>
          </p:cNvPr>
          <p:cNvSpPr>
            <a:spLocks noGrp="1"/>
          </p:cNvSpPr>
          <p:nvPr>
            <p:ph type="title"/>
          </p:nvPr>
        </p:nvSpPr>
        <p:spPr/>
        <p:txBody>
          <a:bodyPr/>
          <a:lstStyle/>
          <a:p>
            <a:pPr algn="ctr"/>
            <a:r>
              <a:rPr lang="en-US" b="1" dirty="0"/>
              <a:t>Communication</a:t>
            </a:r>
          </a:p>
        </p:txBody>
      </p:sp>
      <p:sp>
        <p:nvSpPr>
          <p:cNvPr id="3" name="Content Placeholder 2">
            <a:extLst>
              <a:ext uri="{FF2B5EF4-FFF2-40B4-BE49-F238E27FC236}">
                <a16:creationId xmlns:a16="http://schemas.microsoft.com/office/drawing/2014/main" id="{2BC52F07-0340-8490-07EB-E65FFA480554}"/>
              </a:ext>
            </a:extLst>
          </p:cNvPr>
          <p:cNvSpPr>
            <a:spLocks noGrp="1"/>
          </p:cNvSpPr>
          <p:nvPr>
            <p:ph idx="1"/>
          </p:nvPr>
        </p:nvSpPr>
        <p:spPr/>
        <p:txBody>
          <a:bodyPr>
            <a:normAutofit fontScale="62500" lnSpcReduction="20000"/>
          </a:bodyPr>
          <a:lstStyle/>
          <a:p>
            <a:r>
              <a:rPr lang="en-US" dirty="0"/>
              <a:t>Effective leadership depends on trust. However, this is not possible without meaningful communication. It is through communication that you truly get to know team members: what drives and excites them—or what makes them feel worried, disrespected, or disengaged.</a:t>
            </a:r>
          </a:p>
          <a:p>
            <a:endParaRPr lang="en-US" dirty="0"/>
          </a:p>
          <a:p>
            <a:r>
              <a:rPr lang="en-US" dirty="0"/>
              <a:t>In turn, effective and transparent communication allows team members to connect with you and your team’s vision. This is key to building mutual respect, overcoming barriers, and ultimately fostering a driven and purposeful workplace environment. </a:t>
            </a:r>
          </a:p>
        </p:txBody>
      </p:sp>
      <p:sp>
        <p:nvSpPr>
          <p:cNvPr id="4" name="Slide Number Placeholder 3">
            <a:extLst>
              <a:ext uri="{FF2B5EF4-FFF2-40B4-BE49-F238E27FC236}">
                <a16:creationId xmlns:a16="http://schemas.microsoft.com/office/drawing/2014/main" id="{76032156-1834-1134-369A-7284A4BC4E86}"/>
              </a:ext>
            </a:extLst>
          </p:cNvPr>
          <p:cNvSpPr>
            <a:spLocks noGrp="1"/>
          </p:cNvSpPr>
          <p:nvPr>
            <p:ph type="sldNum" sz="quarter" idx="10"/>
          </p:nvPr>
        </p:nvSpPr>
        <p:spPr/>
        <p:txBody>
          <a:bodyPr/>
          <a:lstStyle/>
          <a:p>
            <a:fld id="{48F63A3B-78C7-47BE-AE5E-E10140E04643}" type="slidenum">
              <a:rPr lang="en-US" smtClean="0"/>
              <a:pPr/>
              <a:t>10</a:t>
            </a:fld>
            <a:endParaRPr lang="en-US" dirty="0"/>
          </a:p>
        </p:txBody>
      </p:sp>
    </p:spTree>
    <p:extLst>
      <p:ext uri="{BB962C8B-B14F-4D97-AF65-F5344CB8AC3E}">
        <p14:creationId xmlns:p14="http://schemas.microsoft.com/office/powerpoint/2010/main" val="861426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2A8A-7ED8-C041-48F0-8D0DE4B1D8E0}"/>
              </a:ext>
            </a:extLst>
          </p:cNvPr>
          <p:cNvSpPr>
            <a:spLocks noGrp="1"/>
          </p:cNvSpPr>
          <p:nvPr>
            <p:ph type="title"/>
          </p:nvPr>
        </p:nvSpPr>
        <p:spPr>
          <a:xfrm>
            <a:off x="6420465" y="609600"/>
            <a:ext cx="5122606" cy="1905000"/>
          </a:xfrm>
        </p:spPr>
        <p:txBody>
          <a:bodyPr vert="horz" lIns="91440" tIns="45720" rIns="91440" bIns="45720" rtlCol="0" anchor="ctr">
            <a:normAutofit/>
          </a:bodyPr>
          <a:lstStyle/>
          <a:p>
            <a:pPr algn="ctr"/>
            <a:r>
              <a:rPr lang="en-US" sz="3200" dirty="0">
                <a:cs typeface="+mj-cs"/>
              </a:rPr>
              <a:t>Active Listening </a:t>
            </a:r>
          </a:p>
        </p:txBody>
      </p:sp>
      <p:sp>
        <p:nvSpPr>
          <p:cNvPr id="3" name="Content Placeholder 2">
            <a:extLst>
              <a:ext uri="{FF2B5EF4-FFF2-40B4-BE49-F238E27FC236}">
                <a16:creationId xmlns:a16="http://schemas.microsoft.com/office/drawing/2014/main" id="{69A28F3E-F6E0-732F-F417-613A7982B616}"/>
              </a:ext>
            </a:extLst>
          </p:cNvPr>
          <p:cNvSpPr>
            <a:spLocks noGrp="1"/>
          </p:cNvSpPr>
          <p:nvPr>
            <p:ph sz="half" idx="2"/>
          </p:nvPr>
        </p:nvSpPr>
        <p:spPr>
          <a:xfrm>
            <a:off x="6420465" y="2666999"/>
            <a:ext cx="5122606" cy="3216276"/>
          </a:xfrm>
        </p:spPr>
        <p:txBody>
          <a:bodyPr vert="horz" lIns="91440" tIns="45720" rIns="91440" bIns="45720" rtlCol="0" anchor="t">
            <a:normAutofit/>
          </a:bodyPr>
          <a:lstStyle/>
          <a:p>
            <a:pPr marL="0" indent="0">
              <a:spcBef>
                <a:spcPct val="20000"/>
              </a:spcBef>
              <a:buNone/>
            </a:pPr>
            <a:r>
              <a:rPr lang="en-US" dirty="0"/>
              <a:t>Active listening is a key skill for leaders and a characteristic of effective leaders. It involves paying close attention to what others are saying verbally and non-verbally and trying to understand their feelings and perspectives. Active listening can help leaders build rapport and positive student and staff relationships.</a:t>
            </a:r>
          </a:p>
        </p:txBody>
      </p:sp>
      <p:pic>
        <p:nvPicPr>
          <p:cNvPr id="8" name="Graphic 7" descr="Marketing">
            <a:extLst>
              <a:ext uri="{FF2B5EF4-FFF2-40B4-BE49-F238E27FC236}">
                <a16:creationId xmlns:a16="http://schemas.microsoft.com/office/drawing/2014/main" id="{52CBABD3-4A27-2414-EBA9-CD558AFA3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132"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FEE556A9-1AE7-3EC9-9097-66BCABD3FD31}"/>
              </a:ext>
            </a:extLst>
          </p:cNvPr>
          <p:cNvSpPr>
            <a:spLocks noGrp="1"/>
          </p:cNvSpPr>
          <p:nvPr>
            <p:ph type="sldNum" sz="quarter" idx="10"/>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z="900" smtClean="0">
                <a:latin typeface="+mn-lt"/>
              </a:rPr>
              <a:pPr defTabSz="914400">
                <a:spcAft>
                  <a:spcPts val="600"/>
                </a:spcAft>
              </a:pPr>
              <a:t>11</a:t>
            </a:fld>
            <a:endParaRPr lang="en-US" sz="900">
              <a:latin typeface="+mn-lt"/>
            </a:endParaRPr>
          </a:p>
        </p:txBody>
      </p:sp>
    </p:spTree>
    <p:extLst>
      <p:ext uri="{BB962C8B-B14F-4D97-AF65-F5344CB8AC3E}">
        <p14:creationId xmlns:p14="http://schemas.microsoft.com/office/powerpoint/2010/main" val="144160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F56312-A1CB-996C-7441-F99F8E2EAE3E}"/>
              </a:ext>
            </a:extLst>
          </p:cNvPr>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b="1" dirty="0"/>
              <a:t>Goal Setting</a:t>
            </a:r>
          </a:p>
        </p:txBody>
      </p:sp>
      <p:sp>
        <p:nvSpPr>
          <p:cNvPr id="6" name="Content Placeholder 5">
            <a:extLst>
              <a:ext uri="{FF2B5EF4-FFF2-40B4-BE49-F238E27FC236}">
                <a16:creationId xmlns:a16="http://schemas.microsoft.com/office/drawing/2014/main" id="{16189E6E-C515-4CB5-0C2C-0A1291A6BE0F}"/>
              </a:ext>
            </a:extLst>
          </p:cNvPr>
          <p:cNvSpPr>
            <a:spLocks noGrp="1"/>
          </p:cNvSpPr>
          <p:nvPr>
            <p:ph idx="1"/>
          </p:nvPr>
        </p:nvSpPr>
        <p:spPr>
          <a:xfrm>
            <a:off x="643192" y="2666999"/>
            <a:ext cx="3643674" cy="3216276"/>
          </a:xfrm>
        </p:spPr>
        <p:txBody>
          <a:bodyPr vert="horz" lIns="91440" tIns="45720" rIns="91440" bIns="45720" rtlCol="0" anchor="ctr">
            <a:normAutofit/>
          </a:bodyPr>
          <a:lstStyle/>
          <a:p>
            <a:pPr>
              <a:spcBef>
                <a:spcPct val="20000"/>
              </a:spcBef>
            </a:pPr>
            <a:r>
              <a:rPr lang="en-US" sz="1800" dirty="0"/>
              <a:t>Goals are what give you the focus and direction to actually make steps towards improvement. Without them, you can get lost in the weeds of </a:t>
            </a:r>
            <a:r>
              <a:rPr lang="en-US" sz="1800" dirty="0" err="1"/>
              <a:t>unrealised</a:t>
            </a:r>
            <a:r>
              <a:rPr lang="en-US" sz="1800" dirty="0"/>
              <a:t> potential and a lack of motivation. This is especially true of goals that are linked to business priorities.</a:t>
            </a:r>
          </a:p>
        </p:txBody>
      </p:sp>
      <p:pic>
        <p:nvPicPr>
          <p:cNvPr id="8" name="Picture 7" descr="A wall painted with an arrow and a dartboard">
            <a:extLst>
              <a:ext uri="{FF2B5EF4-FFF2-40B4-BE49-F238E27FC236}">
                <a16:creationId xmlns:a16="http://schemas.microsoft.com/office/drawing/2014/main" id="{CADCAD08-9DE1-3922-230E-CA4B65A9D71D}"/>
              </a:ext>
            </a:extLst>
          </p:cNvPr>
          <p:cNvPicPr>
            <a:picLocks noChangeAspect="1"/>
          </p:cNvPicPr>
          <p:nvPr/>
        </p:nvPicPr>
        <p:blipFill>
          <a:blip r:embed="rId4"/>
          <a:srcRect l="5762" r="1" b="1"/>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28936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0C6F44-8B50-04BB-6183-8D3C1A91141C}"/>
              </a:ext>
            </a:extLst>
          </p:cNvPr>
          <p:cNvSpPr>
            <a:spLocks noGrp="1"/>
          </p:cNvSpPr>
          <p:nvPr>
            <p:ph type="title"/>
          </p:nvPr>
        </p:nvSpPr>
        <p:spPr>
          <a:xfrm>
            <a:off x="6420465" y="609600"/>
            <a:ext cx="5122606" cy="1406013"/>
          </a:xfrm>
        </p:spPr>
        <p:txBody>
          <a:bodyPr vert="horz" lIns="91440" tIns="45720" rIns="91440" bIns="45720" rtlCol="0" anchor="ctr">
            <a:normAutofit/>
          </a:bodyPr>
          <a:lstStyle/>
          <a:p>
            <a:pPr algn="ctr"/>
            <a:r>
              <a:rPr lang="en-US" sz="3200" dirty="0">
                <a:cs typeface="+mj-cs"/>
              </a:rPr>
              <a:t>Diplomacy</a:t>
            </a:r>
          </a:p>
        </p:txBody>
      </p:sp>
      <p:sp>
        <p:nvSpPr>
          <p:cNvPr id="7" name="Content Placeholder 6">
            <a:extLst>
              <a:ext uri="{FF2B5EF4-FFF2-40B4-BE49-F238E27FC236}">
                <a16:creationId xmlns:a16="http://schemas.microsoft.com/office/drawing/2014/main" id="{0ADDDE29-624C-4730-4745-B2AF33B04A5C}"/>
              </a:ext>
            </a:extLst>
          </p:cNvPr>
          <p:cNvSpPr>
            <a:spLocks noGrp="1"/>
          </p:cNvSpPr>
          <p:nvPr>
            <p:ph sz="half" idx="2"/>
          </p:nvPr>
        </p:nvSpPr>
        <p:spPr>
          <a:xfrm>
            <a:off x="6420465" y="2143432"/>
            <a:ext cx="5122606" cy="3739843"/>
          </a:xfrm>
        </p:spPr>
        <p:txBody>
          <a:bodyPr vert="horz" lIns="91440" tIns="45720" rIns="91440" bIns="45720" rtlCol="0" anchor="t">
            <a:normAutofit fontScale="92500" lnSpcReduction="10000"/>
          </a:bodyPr>
          <a:lstStyle/>
          <a:p>
            <a:pPr marL="0" indent="0">
              <a:spcBef>
                <a:spcPct val="20000"/>
              </a:spcBef>
              <a:buNone/>
            </a:pPr>
            <a:r>
              <a:rPr lang="en-US" dirty="0"/>
              <a:t>Diplomatic leadership is a leadership style that involves balancing sensitivity with assertiveness to create a constructive and harmonious work environment. It's a key skill for navigating conflicts, facilitating negotiations, and ensuring that all team members feel valued and heard. Diplomatic leaders often have the following characteristics:</a:t>
            </a:r>
          </a:p>
          <a:p>
            <a:pPr>
              <a:spcBef>
                <a:spcPct val="20000"/>
              </a:spcBef>
            </a:pPr>
            <a:r>
              <a:rPr lang="en-US" dirty="0"/>
              <a:t>Relationship builders</a:t>
            </a:r>
          </a:p>
          <a:p>
            <a:pPr>
              <a:spcBef>
                <a:spcPct val="20000"/>
              </a:spcBef>
            </a:pPr>
            <a:r>
              <a:rPr lang="en-US" dirty="0"/>
              <a:t>Conflict resolvers</a:t>
            </a:r>
          </a:p>
          <a:p>
            <a:pPr>
              <a:spcBef>
                <a:spcPct val="20000"/>
              </a:spcBef>
            </a:pPr>
            <a:r>
              <a:rPr lang="en-US" dirty="0"/>
              <a:t>Trustworthiness</a:t>
            </a:r>
          </a:p>
          <a:p>
            <a:pPr>
              <a:spcBef>
                <a:spcPct val="20000"/>
              </a:spcBef>
            </a:pPr>
            <a:r>
              <a:rPr lang="en-US" dirty="0"/>
              <a:t>High moral standards</a:t>
            </a:r>
          </a:p>
          <a:p>
            <a:pPr>
              <a:spcBef>
                <a:spcPct val="20000"/>
              </a:spcBef>
            </a:pPr>
            <a:endParaRPr lang="en-US" dirty="0"/>
          </a:p>
          <a:p>
            <a:pPr marL="0" indent="0">
              <a:spcBef>
                <a:spcPct val="20000"/>
              </a:spcBef>
              <a:buNone/>
            </a:pPr>
            <a:endParaRPr lang="en-US" dirty="0"/>
          </a:p>
        </p:txBody>
      </p:sp>
      <p:pic>
        <p:nvPicPr>
          <p:cNvPr id="13" name="Graphic 12" descr="Lecturer">
            <a:extLst>
              <a:ext uri="{FF2B5EF4-FFF2-40B4-BE49-F238E27FC236}">
                <a16:creationId xmlns:a16="http://schemas.microsoft.com/office/drawing/2014/main" id="{375D7764-959C-2A87-B351-F061A6CF4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132"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Slide Number Placeholder 4">
            <a:extLst>
              <a:ext uri="{FF2B5EF4-FFF2-40B4-BE49-F238E27FC236}">
                <a16:creationId xmlns:a16="http://schemas.microsoft.com/office/drawing/2014/main" id="{610D7B5C-92FC-09A0-B70A-3FC112F62FDD}"/>
              </a:ext>
            </a:extLst>
          </p:cNvPr>
          <p:cNvSpPr>
            <a:spLocks noGrp="1"/>
          </p:cNvSpPr>
          <p:nvPr>
            <p:ph type="sldNum" sz="quarter" idx="10"/>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z="900" smtClean="0">
                <a:latin typeface="+mn-lt"/>
              </a:rPr>
              <a:pPr defTabSz="914400">
                <a:spcAft>
                  <a:spcPts val="600"/>
                </a:spcAft>
              </a:pPr>
              <a:t>13</a:t>
            </a:fld>
            <a:endParaRPr lang="en-US" sz="900">
              <a:latin typeface="+mn-lt"/>
            </a:endParaRPr>
          </a:p>
        </p:txBody>
      </p:sp>
    </p:spTree>
    <p:extLst>
      <p:ext uri="{BB962C8B-B14F-4D97-AF65-F5344CB8AC3E}">
        <p14:creationId xmlns:p14="http://schemas.microsoft.com/office/powerpoint/2010/main" val="181670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335C-DE8C-39AD-B8EA-C704C0C841CB}"/>
              </a:ext>
            </a:extLst>
          </p:cNvPr>
          <p:cNvSpPr>
            <a:spLocks noGrp="1"/>
          </p:cNvSpPr>
          <p:nvPr>
            <p:ph type="title"/>
          </p:nvPr>
        </p:nvSpPr>
        <p:spPr>
          <a:xfrm>
            <a:off x="643191" y="609600"/>
            <a:ext cx="6573685" cy="1905000"/>
          </a:xfrm>
        </p:spPr>
        <p:txBody>
          <a:bodyPr vert="horz" lIns="91440" tIns="45720" rIns="91440" bIns="45720" rtlCol="0" anchor="ctr">
            <a:normAutofit/>
          </a:bodyPr>
          <a:lstStyle/>
          <a:p>
            <a:pPr algn="ctr"/>
            <a:r>
              <a:rPr lang="en-US" sz="3200" b="1" dirty="0"/>
              <a:t>Conflict resolution</a:t>
            </a:r>
          </a:p>
        </p:txBody>
      </p:sp>
      <p:sp>
        <p:nvSpPr>
          <p:cNvPr id="3" name="Content Placeholder 2">
            <a:extLst>
              <a:ext uri="{FF2B5EF4-FFF2-40B4-BE49-F238E27FC236}">
                <a16:creationId xmlns:a16="http://schemas.microsoft.com/office/drawing/2014/main" id="{70E605AF-B384-170B-0AFC-06ADE8CCF352}"/>
              </a:ext>
            </a:extLst>
          </p:cNvPr>
          <p:cNvSpPr>
            <a:spLocks noGrp="1"/>
          </p:cNvSpPr>
          <p:nvPr>
            <p:ph idx="1"/>
          </p:nvPr>
        </p:nvSpPr>
        <p:spPr>
          <a:xfrm>
            <a:off x="643192" y="2666999"/>
            <a:ext cx="6573684" cy="3216276"/>
          </a:xfrm>
        </p:spPr>
        <p:txBody>
          <a:bodyPr vert="horz" lIns="91440" tIns="45720" rIns="91440" bIns="45720" rtlCol="0" anchor="t">
            <a:normAutofit/>
          </a:bodyPr>
          <a:lstStyle/>
          <a:p>
            <a:pPr marL="0" indent="0">
              <a:spcBef>
                <a:spcPct val="20000"/>
              </a:spcBef>
            </a:pPr>
            <a:r>
              <a:rPr lang="en-US" dirty="0"/>
              <a:t>The initial step in conflict resolution is to prevent escalation. Effective leaders remain composed, avoid personal attacks, and focus on addressing the issues at hand rather than assigning blame or pointing fingers. They employ active listening techniques, show empathy, and ask the other party clarifying questions</a:t>
            </a:r>
          </a:p>
        </p:txBody>
      </p:sp>
      <p:sp>
        <p:nvSpPr>
          <p:cNvPr id="4" name="Slide Number Placeholder 3">
            <a:extLst>
              <a:ext uri="{FF2B5EF4-FFF2-40B4-BE49-F238E27FC236}">
                <a16:creationId xmlns:a16="http://schemas.microsoft.com/office/drawing/2014/main" id="{BC5CE8D7-F603-906F-73EF-D54856BF262A}"/>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14</a:t>
            </a:fld>
            <a:endParaRPr lang="en-US"/>
          </a:p>
        </p:txBody>
      </p:sp>
      <p:pic>
        <p:nvPicPr>
          <p:cNvPr id="8" name="Graphic 7" descr="Handshake">
            <a:extLst>
              <a:ext uri="{FF2B5EF4-FFF2-40B4-BE49-F238E27FC236}">
                <a16:creationId xmlns:a16="http://schemas.microsoft.com/office/drawing/2014/main" id="{455C140A-E39E-DFA5-CA4B-10A8C7D8AB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839" y="1280585"/>
            <a:ext cx="3976788" cy="39767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54821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3145F7-6D25-98CA-B11B-99F2CF58F1FB}"/>
              </a:ext>
            </a:extLst>
          </p:cNvPr>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b="1" dirty="0"/>
              <a:t>Staff &amp; Student Motivation</a:t>
            </a:r>
          </a:p>
        </p:txBody>
      </p:sp>
      <p:sp>
        <p:nvSpPr>
          <p:cNvPr id="6" name="Content Placeholder 5">
            <a:extLst>
              <a:ext uri="{FF2B5EF4-FFF2-40B4-BE49-F238E27FC236}">
                <a16:creationId xmlns:a16="http://schemas.microsoft.com/office/drawing/2014/main" id="{014E49E1-429B-B5AF-51CD-834F292C42A9}"/>
              </a:ext>
            </a:extLst>
          </p:cNvPr>
          <p:cNvSpPr>
            <a:spLocks noGrp="1"/>
          </p:cNvSpPr>
          <p:nvPr>
            <p:ph idx="1"/>
          </p:nvPr>
        </p:nvSpPr>
        <p:spPr>
          <a:xfrm>
            <a:off x="643192" y="2666999"/>
            <a:ext cx="3643674" cy="3216276"/>
          </a:xfrm>
        </p:spPr>
        <p:txBody>
          <a:bodyPr vert="horz" lIns="91440" tIns="45720" rIns="91440" bIns="45720" rtlCol="0" anchor="ctr">
            <a:normAutofit/>
          </a:bodyPr>
          <a:lstStyle/>
          <a:p>
            <a:pPr marL="0" indent="0">
              <a:spcBef>
                <a:spcPct val="20000"/>
              </a:spcBef>
            </a:pPr>
            <a:r>
              <a:rPr lang="en-US" sz="1800" dirty="0"/>
              <a:t>Motivating both staff and patients can be important in leadership, as staff performance and well-being can impact patient satisfaction. Here are some strategies that leaders can use to motivate staff and patients:</a:t>
            </a:r>
          </a:p>
        </p:txBody>
      </p:sp>
      <p:pic>
        <p:nvPicPr>
          <p:cNvPr id="8" name="Picture 7" descr="Red toy person in front of two lines of white figures">
            <a:extLst>
              <a:ext uri="{FF2B5EF4-FFF2-40B4-BE49-F238E27FC236}">
                <a16:creationId xmlns:a16="http://schemas.microsoft.com/office/drawing/2014/main" id="{CA844CC2-3A53-5810-615D-303ABCA33ECB}"/>
              </a:ext>
            </a:extLst>
          </p:cNvPr>
          <p:cNvPicPr>
            <a:picLocks noChangeAspect="1"/>
          </p:cNvPicPr>
          <p:nvPr/>
        </p:nvPicPr>
        <p:blipFill>
          <a:blip r:embed="rId4"/>
          <a:srcRect l="8623" r="4715" b="-2"/>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5289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E2DC-E403-8182-F988-D43856C08B23}"/>
              </a:ext>
            </a:extLst>
          </p:cNvPr>
          <p:cNvSpPr>
            <a:spLocks noGrp="1"/>
          </p:cNvSpPr>
          <p:nvPr>
            <p:ph type="title"/>
          </p:nvPr>
        </p:nvSpPr>
        <p:spPr>
          <a:xfrm>
            <a:off x="6420465" y="609600"/>
            <a:ext cx="5122606" cy="1905000"/>
          </a:xfrm>
        </p:spPr>
        <p:txBody>
          <a:bodyPr>
            <a:normAutofit/>
          </a:bodyPr>
          <a:lstStyle/>
          <a:p>
            <a:pPr algn="ctr"/>
            <a:r>
              <a:rPr lang="en-US" b="1" dirty="0"/>
              <a:t>Decisiveness</a:t>
            </a:r>
          </a:p>
        </p:txBody>
      </p:sp>
      <p:sp>
        <p:nvSpPr>
          <p:cNvPr id="3" name="Content Placeholder 2">
            <a:extLst>
              <a:ext uri="{FF2B5EF4-FFF2-40B4-BE49-F238E27FC236}">
                <a16:creationId xmlns:a16="http://schemas.microsoft.com/office/drawing/2014/main" id="{10D036BD-DE8B-63A5-2049-A367CC485FD2}"/>
              </a:ext>
            </a:extLst>
          </p:cNvPr>
          <p:cNvSpPr>
            <a:spLocks noGrp="1"/>
          </p:cNvSpPr>
          <p:nvPr>
            <p:ph idx="1"/>
          </p:nvPr>
        </p:nvSpPr>
        <p:spPr>
          <a:xfrm>
            <a:off x="6420465" y="2666999"/>
            <a:ext cx="5122606" cy="3216276"/>
          </a:xfrm>
        </p:spPr>
        <p:txBody>
          <a:bodyPr anchor="t">
            <a:normAutofit/>
          </a:bodyPr>
          <a:lstStyle/>
          <a:p>
            <a:pPr marL="0" indent="0">
              <a:buNone/>
            </a:pPr>
            <a:r>
              <a:rPr lang="en-US" dirty="0"/>
              <a:t>Decisiveness is a crucial quality for effective leadership. It involves making clear, confident decisions, even when there is uncertainty or ambiguity. Decisive leaders are often associated with strong leadership skills and the ability to take charge and make things happen.</a:t>
            </a:r>
          </a:p>
        </p:txBody>
      </p:sp>
      <p:pic>
        <p:nvPicPr>
          <p:cNvPr id="6" name="Picture 5" descr="Checkmate in a chess game">
            <a:extLst>
              <a:ext uri="{FF2B5EF4-FFF2-40B4-BE49-F238E27FC236}">
                <a16:creationId xmlns:a16="http://schemas.microsoft.com/office/drawing/2014/main" id="{8FF4B41D-2090-F85B-F49F-602C7D3F35F3}"/>
              </a:ext>
            </a:extLst>
          </p:cNvPr>
          <p:cNvPicPr>
            <a:picLocks noChangeAspect="1"/>
          </p:cNvPicPr>
          <p:nvPr/>
        </p:nvPicPr>
        <p:blipFill>
          <a:blip r:embed="rId4"/>
          <a:srcRect t="25743"/>
          <a:stretch/>
        </p:blipFill>
        <p:spPr>
          <a:xfrm>
            <a:off x="643192" y="1735718"/>
            <a:ext cx="5451627" cy="306652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484A2867-710F-A02A-4498-FE7545B225E1}"/>
              </a:ext>
            </a:extLst>
          </p:cNvPr>
          <p:cNvSpPr>
            <a:spLocks noGrp="1"/>
          </p:cNvSpPr>
          <p:nvPr>
            <p:ph type="sldNum" sz="quarter" idx="12"/>
          </p:nvPr>
        </p:nvSpPr>
        <p:spPr>
          <a:xfrm>
            <a:off x="10514012" y="5883275"/>
            <a:ext cx="551167" cy="365125"/>
          </a:xfrm>
        </p:spPr>
        <p:txBody>
          <a:bodyPr>
            <a:normAutofit/>
          </a:bodyPr>
          <a:lstStyle/>
          <a:p>
            <a:pPr>
              <a:spcAft>
                <a:spcPts val="600"/>
              </a:spcAft>
            </a:pPr>
            <a:fld id="{48F63A3B-78C7-47BE-AE5E-E10140E04643}" type="slidenum">
              <a:rPr lang="en-US"/>
              <a:pPr>
                <a:spcAft>
                  <a:spcPts val="600"/>
                </a:spcAft>
              </a:pPr>
              <a:t>16</a:t>
            </a:fld>
            <a:endParaRPr lang="en-US"/>
          </a:p>
        </p:txBody>
      </p:sp>
    </p:spTree>
    <p:extLst>
      <p:ext uri="{BB962C8B-B14F-4D97-AF65-F5344CB8AC3E}">
        <p14:creationId xmlns:p14="http://schemas.microsoft.com/office/powerpoint/2010/main" val="413719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C1E1D-6D1D-6BAF-EBBF-C8AE74A4EBA5}"/>
              </a:ext>
            </a:extLst>
          </p:cNvPr>
          <p:cNvSpPr>
            <a:spLocks noGrp="1"/>
          </p:cNvSpPr>
          <p:nvPr>
            <p:ph type="title"/>
          </p:nvPr>
        </p:nvSpPr>
        <p:spPr>
          <a:xfrm>
            <a:off x="1141413" y="609600"/>
            <a:ext cx="6842381" cy="1905000"/>
          </a:xfrm>
        </p:spPr>
        <p:txBody>
          <a:bodyPr vert="horz" lIns="91440" tIns="45720" rIns="91440" bIns="45720" rtlCol="0" anchor="ctr">
            <a:normAutofit/>
          </a:bodyPr>
          <a:lstStyle/>
          <a:p>
            <a:pPr algn="ctr"/>
            <a:r>
              <a:rPr lang="en-US" sz="3200" b="1" dirty="0"/>
              <a:t>Empathy</a:t>
            </a:r>
          </a:p>
        </p:txBody>
      </p:sp>
      <p:sp>
        <p:nvSpPr>
          <p:cNvPr id="3" name="Content Placeholder 2">
            <a:extLst>
              <a:ext uri="{FF2B5EF4-FFF2-40B4-BE49-F238E27FC236}">
                <a16:creationId xmlns:a16="http://schemas.microsoft.com/office/drawing/2014/main" id="{3A15D838-5D7F-A0FA-8D46-12CADEECFB7F}"/>
              </a:ext>
            </a:extLst>
          </p:cNvPr>
          <p:cNvSpPr>
            <a:spLocks noGrp="1"/>
          </p:cNvSpPr>
          <p:nvPr>
            <p:ph idx="1"/>
          </p:nvPr>
        </p:nvSpPr>
        <p:spPr>
          <a:xfrm>
            <a:off x="1141413" y="2666999"/>
            <a:ext cx="6930871" cy="3124201"/>
          </a:xfrm>
        </p:spPr>
        <p:txBody>
          <a:bodyPr vert="horz" lIns="91440" tIns="45720" rIns="91440" bIns="45720" rtlCol="0" anchor="ctr">
            <a:normAutofit/>
          </a:bodyPr>
          <a:lstStyle/>
          <a:p>
            <a:pPr marL="0" indent="0">
              <a:lnSpc>
                <a:spcPct val="140000"/>
              </a:lnSpc>
              <a:spcBef>
                <a:spcPct val="20000"/>
              </a:spcBef>
            </a:pPr>
            <a:r>
              <a:rPr lang="en-US" sz="1700" dirty="0"/>
              <a:t>Empathy is an important leadership skill that can help leaders build trust, strengthen relationships, and create psychologically safe spaces for their teams and students. Empathetic leaders show genuine concern for their team members' well-being and can understand and respond to their needs and emotions. This can help leaders provide motivation, support, and comfort, and can also increase employee productivity, innovation, and job satisfaction.</a:t>
            </a:r>
          </a:p>
        </p:txBody>
      </p:sp>
      <p:sp>
        <p:nvSpPr>
          <p:cNvPr id="4" name="Slide Number Placeholder 3">
            <a:extLst>
              <a:ext uri="{FF2B5EF4-FFF2-40B4-BE49-F238E27FC236}">
                <a16:creationId xmlns:a16="http://schemas.microsoft.com/office/drawing/2014/main" id="{064A664F-2047-DE60-DD8A-F0D77C078300}"/>
              </a:ext>
            </a:extLst>
          </p:cNvPr>
          <p:cNvSpPr>
            <a:spLocks noGrp="1"/>
          </p:cNvSpPr>
          <p:nvPr>
            <p:ph type="sldNum" sz="quarter" idx="10"/>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z="900">
                <a:solidFill>
                  <a:srgbClr val="FFFFFF"/>
                </a:solidFill>
                <a:latin typeface="+mn-lt"/>
              </a:rPr>
              <a:pPr defTabSz="914400">
                <a:spcAft>
                  <a:spcPts val="600"/>
                </a:spcAft>
              </a:pPr>
              <a:t>17</a:t>
            </a:fld>
            <a:endParaRPr lang="en-US" sz="900">
              <a:solidFill>
                <a:srgbClr val="FFFFFF"/>
              </a:solidFill>
              <a:latin typeface="+mn-lt"/>
            </a:endParaRPr>
          </a:p>
        </p:txBody>
      </p:sp>
      <p:pic>
        <p:nvPicPr>
          <p:cNvPr id="6" name="Picture 5" descr="Hands-on top of each other">
            <a:extLst>
              <a:ext uri="{FF2B5EF4-FFF2-40B4-BE49-F238E27FC236}">
                <a16:creationId xmlns:a16="http://schemas.microsoft.com/office/drawing/2014/main" id="{BB03F6E9-295E-067A-3887-68E91FA58216}"/>
              </a:ext>
            </a:extLst>
          </p:cNvPr>
          <p:cNvPicPr>
            <a:picLocks noChangeAspect="1"/>
          </p:cNvPicPr>
          <p:nvPr/>
        </p:nvPicPr>
        <p:blipFill>
          <a:blip r:embed="rId4"/>
          <a:srcRect l="60251" r="17552" b="1"/>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75093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A703-80CF-4F1C-E945-0E05FA6391C7}"/>
              </a:ext>
            </a:extLst>
          </p:cNvPr>
          <p:cNvSpPr>
            <a:spLocks noGrp="1"/>
          </p:cNvSpPr>
          <p:nvPr>
            <p:ph type="title"/>
          </p:nvPr>
        </p:nvSpPr>
        <p:spPr>
          <a:xfrm>
            <a:off x="6420465" y="609600"/>
            <a:ext cx="5122606" cy="1905000"/>
          </a:xfrm>
        </p:spPr>
        <p:txBody>
          <a:bodyPr vert="horz" lIns="91440" tIns="45720" rIns="91440" bIns="45720" rtlCol="0" anchor="ctr">
            <a:normAutofit/>
          </a:bodyPr>
          <a:lstStyle/>
          <a:p>
            <a:pPr algn="ctr"/>
            <a:r>
              <a:rPr lang="en-US" sz="3200" dirty="0"/>
              <a:t>3. Effects of effective leadership on students &amp; staff</a:t>
            </a:r>
          </a:p>
        </p:txBody>
      </p:sp>
      <p:sp>
        <p:nvSpPr>
          <p:cNvPr id="3" name="Content Placeholder 2">
            <a:extLst>
              <a:ext uri="{FF2B5EF4-FFF2-40B4-BE49-F238E27FC236}">
                <a16:creationId xmlns:a16="http://schemas.microsoft.com/office/drawing/2014/main" id="{6482C099-5059-353D-D4CA-48A1F5898307}"/>
              </a:ext>
            </a:extLst>
          </p:cNvPr>
          <p:cNvSpPr>
            <a:spLocks noGrp="1"/>
          </p:cNvSpPr>
          <p:nvPr>
            <p:ph idx="1"/>
          </p:nvPr>
        </p:nvSpPr>
        <p:spPr>
          <a:xfrm>
            <a:off x="6420465" y="2666999"/>
            <a:ext cx="5122606" cy="3216276"/>
          </a:xfrm>
        </p:spPr>
        <p:txBody>
          <a:bodyPr vert="horz" lIns="91440" tIns="45720" rIns="91440" bIns="45720" rtlCol="0" anchor="t">
            <a:normAutofit/>
          </a:bodyPr>
          <a:lstStyle/>
          <a:p>
            <a:pPr marL="342900" indent="-342900">
              <a:lnSpc>
                <a:spcPct val="90000"/>
              </a:lnSpc>
              <a:spcBef>
                <a:spcPct val="20000"/>
              </a:spcBef>
              <a:buChar char="•"/>
            </a:pPr>
            <a:r>
              <a:rPr lang="en-US" sz="1900"/>
              <a:t>Improved quality of care for our students</a:t>
            </a:r>
            <a:endParaRPr lang="en-US">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lnSpc>
                <a:spcPct val="90000"/>
              </a:lnSpc>
              <a:spcBef>
                <a:spcPct val="20000"/>
              </a:spcBef>
              <a:buChar char="•"/>
            </a:pPr>
            <a:r>
              <a:rPr lang="en-US" sz="1900"/>
              <a:t>Improved student and staff satisfaction</a:t>
            </a:r>
            <a:endParaRPr lang="en-US" sz="190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lnSpc>
                <a:spcPct val="90000"/>
              </a:lnSpc>
              <a:spcBef>
                <a:spcPct val="20000"/>
              </a:spcBef>
              <a:buChar char="•"/>
            </a:pPr>
            <a:r>
              <a:rPr lang="en-US" sz="1900"/>
              <a:t>Better health and wellness clinic operations</a:t>
            </a:r>
            <a:endParaRPr lang="en-US" sz="190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lnSpc>
                <a:spcPct val="90000"/>
              </a:lnSpc>
              <a:spcBef>
                <a:spcPct val="20000"/>
              </a:spcBef>
              <a:buChar char="•"/>
            </a:pPr>
            <a:r>
              <a:rPr lang="en-US" sz="1900"/>
              <a:t>Improved relationships across the center into other departments</a:t>
            </a:r>
            <a:endParaRPr lang="en-US" sz="190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lnSpc>
                <a:spcPct val="90000"/>
              </a:lnSpc>
              <a:spcBef>
                <a:spcPct val="20000"/>
              </a:spcBef>
              <a:buChar char="•"/>
            </a:pPr>
            <a:r>
              <a:rPr lang="en-US" sz="1900"/>
              <a:t>Reduced staff turnover</a:t>
            </a:r>
            <a:endParaRPr lang="en-US" sz="190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342900" indent="-342900">
              <a:lnSpc>
                <a:spcPct val="90000"/>
              </a:lnSpc>
              <a:spcBef>
                <a:spcPct val="20000"/>
              </a:spcBef>
              <a:buChar char="•"/>
            </a:pPr>
            <a:r>
              <a:rPr lang="en-US" sz="1900"/>
              <a:t>Maintained OBS levels</a:t>
            </a:r>
            <a:endParaRPr lang="en-US" sz="190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lnSpc>
                <a:spcPct val="90000"/>
              </a:lnSpc>
              <a:spcBef>
                <a:spcPct val="20000"/>
              </a:spcBef>
              <a:buFont typeface="Arial"/>
              <a:buChar char="•"/>
            </a:pPr>
            <a:endParaRPr lang="en-US" sz="1900"/>
          </a:p>
        </p:txBody>
      </p:sp>
      <p:pic>
        <p:nvPicPr>
          <p:cNvPr id="8" name="Graphic 7" descr="Upward trend">
            <a:extLst>
              <a:ext uri="{FF2B5EF4-FFF2-40B4-BE49-F238E27FC236}">
                <a16:creationId xmlns:a16="http://schemas.microsoft.com/office/drawing/2014/main" id="{F227CC29-4C83-B362-40D3-FDE3BA8043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132"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299E7EEC-2F89-4DA6-7753-42B6AA6A65E7}"/>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a:pPr defTabSz="914400">
                <a:spcAft>
                  <a:spcPts val="600"/>
                </a:spcAft>
              </a:pPr>
              <a:t>18</a:t>
            </a:fld>
            <a:endParaRPr lang="en-US"/>
          </a:p>
        </p:txBody>
      </p:sp>
    </p:spTree>
    <p:extLst>
      <p:ext uri="{BB962C8B-B14F-4D97-AF65-F5344CB8AC3E}">
        <p14:creationId xmlns:p14="http://schemas.microsoft.com/office/powerpoint/2010/main" val="4040001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B4F2-13B9-6864-F41A-0B6E4A87F4FB}"/>
              </a:ext>
            </a:extLst>
          </p:cNvPr>
          <p:cNvSpPr>
            <a:spLocks noGrp="1"/>
          </p:cNvSpPr>
          <p:nvPr>
            <p:ph type="title"/>
          </p:nvPr>
        </p:nvSpPr>
        <p:spPr>
          <a:xfrm>
            <a:off x="1141413" y="609600"/>
            <a:ext cx="9905998" cy="1905000"/>
          </a:xfrm>
        </p:spPr>
        <p:txBody>
          <a:bodyPr>
            <a:normAutofit/>
          </a:bodyPr>
          <a:lstStyle/>
          <a:p>
            <a:pPr algn="ctr"/>
            <a:r>
              <a:rPr lang="en-US" b="1" dirty="0"/>
              <a:t>4. Difference between leadership and management</a:t>
            </a:r>
          </a:p>
        </p:txBody>
      </p:sp>
      <p:sp>
        <p:nvSpPr>
          <p:cNvPr id="4" name="Slide Number Placeholder 3">
            <a:extLst>
              <a:ext uri="{FF2B5EF4-FFF2-40B4-BE49-F238E27FC236}">
                <a16:creationId xmlns:a16="http://schemas.microsoft.com/office/drawing/2014/main" id="{39317945-85B1-9775-3259-F01A0D491B86}"/>
              </a:ext>
            </a:extLst>
          </p:cNvPr>
          <p:cNvSpPr>
            <a:spLocks noGrp="1"/>
          </p:cNvSpPr>
          <p:nvPr>
            <p:ph type="sldNum" sz="quarter" idx="12"/>
          </p:nvPr>
        </p:nvSpPr>
        <p:spPr>
          <a:xfrm>
            <a:off x="10514012" y="5883275"/>
            <a:ext cx="551167" cy="365125"/>
          </a:xfrm>
        </p:spPr>
        <p:txBody>
          <a:bodyPr>
            <a:normAutofit/>
          </a:bodyPr>
          <a:lstStyle/>
          <a:p>
            <a:pPr>
              <a:spcAft>
                <a:spcPts val="600"/>
              </a:spcAft>
            </a:pPr>
            <a:fld id="{48F63A3B-78C7-47BE-AE5E-E10140E04643}" type="slidenum">
              <a:rPr lang="en-US">
                <a:solidFill>
                  <a:prstClr val="white">
                    <a:lumMod val="75000"/>
                  </a:prstClr>
                </a:solidFill>
              </a:rPr>
              <a:pPr>
                <a:spcAft>
                  <a:spcPts val="600"/>
                </a:spcAft>
              </a:pPr>
              <a:t>19</a:t>
            </a:fld>
            <a:endParaRPr lang="en-US">
              <a:solidFill>
                <a:prstClr val="white">
                  <a:lumMod val="75000"/>
                </a:prstClr>
              </a:solidFill>
            </a:endParaRPr>
          </a:p>
        </p:txBody>
      </p:sp>
      <p:graphicFrame>
        <p:nvGraphicFramePr>
          <p:cNvPr id="6" name="Content Placeholder 2">
            <a:extLst>
              <a:ext uri="{FF2B5EF4-FFF2-40B4-BE49-F238E27FC236}">
                <a16:creationId xmlns:a16="http://schemas.microsoft.com/office/drawing/2014/main" id="{4FFB8358-9C20-85F7-FCBA-E4B96B6591BA}"/>
              </a:ext>
            </a:extLst>
          </p:cNvPr>
          <p:cNvGraphicFramePr>
            <a:graphicFrameLocks noGrp="1"/>
          </p:cNvGraphicFramePr>
          <p:nvPr>
            <p:ph idx="1"/>
            <p:extLst>
              <p:ext uri="{D42A27DB-BD31-4B8C-83A1-F6EECF244321}">
                <p14:modId xmlns:p14="http://schemas.microsoft.com/office/powerpoint/2010/main" val="4272519192"/>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0800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914400" y="457200"/>
            <a:ext cx="6583680" cy="1391265"/>
          </a:xfrm>
        </p:spPr>
        <p:txBody>
          <a:bodyPr/>
          <a:lstStyle/>
          <a:p>
            <a:r>
              <a:rPr lang="en-US" b="1" dirty="0"/>
              <a:t>Our goals for today</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914399" y="1848465"/>
            <a:ext cx="6744929" cy="3932903"/>
          </a:xfrm>
        </p:spPr>
        <p:txBody>
          <a:bodyPr>
            <a:normAutofit fontScale="85000" lnSpcReduction="10000"/>
          </a:bodyPr>
          <a:lstStyle/>
          <a:p>
            <a:pPr marL="457200" indent="-457200">
              <a:buFont typeface="+mj-lt"/>
              <a:buAutoNum type="arabicPeriod"/>
            </a:pPr>
            <a:r>
              <a:rPr lang="en-US" dirty="0"/>
              <a:t>Identify the importance of leadership</a:t>
            </a:r>
          </a:p>
          <a:p>
            <a:pPr marL="457200" indent="-457200">
              <a:buFont typeface="+mj-lt"/>
              <a:buAutoNum type="arabicPeriod"/>
            </a:pPr>
            <a:r>
              <a:rPr lang="en-US" dirty="0"/>
              <a:t>Discuss the foundational pillars of strong leadership</a:t>
            </a:r>
          </a:p>
          <a:p>
            <a:pPr marL="457200" indent="-457200">
              <a:buFont typeface="+mj-lt"/>
              <a:buAutoNum type="arabicPeriod"/>
            </a:pPr>
            <a:r>
              <a:rPr lang="en-US" dirty="0"/>
              <a:t>Describe the effects of leadership on staff and students</a:t>
            </a:r>
          </a:p>
          <a:p>
            <a:pPr marL="457200" indent="-457200">
              <a:buFont typeface="+mj-lt"/>
              <a:buAutoNum type="arabicPeriod"/>
            </a:pPr>
            <a:r>
              <a:rPr lang="en-US" dirty="0"/>
              <a:t>Define the differences between leadership and management</a:t>
            </a:r>
          </a:p>
          <a:p>
            <a:pPr marL="457200" indent="-457200">
              <a:buFont typeface="+mj-lt"/>
              <a:buAutoNum type="arabicPeriod"/>
            </a:pPr>
            <a:r>
              <a:rPr lang="en-US" dirty="0"/>
              <a:t>Understand how leadership impacts risk management</a:t>
            </a:r>
          </a:p>
          <a:p>
            <a:endParaRPr lang="en-US" dirty="0"/>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p:txBody>
          <a:bodyPr/>
          <a:lstStyle/>
          <a:p>
            <a:fld id="{48F63A3B-78C7-47BE-AE5E-E10140E04643}" type="slidenum">
              <a:rPr lang="en-US" smtClean="0"/>
              <a:pPr/>
              <a:t>2</a:t>
            </a:fld>
            <a:endParaRPr lang="en-US" dirty="0"/>
          </a:p>
        </p:txBody>
      </p:sp>
    </p:spTree>
    <p:extLst>
      <p:ext uri="{BB962C8B-B14F-4D97-AF65-F5344CB8AC3E}">
        <p14:creationId xmlns:p14="http://schemas.microsoft.com/office/powerpoint/2010/main" val="39132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287FB-829B-A780-482F-6F1A015B2078}"/>
              </a:ext>
            </a:extLst>
          </p:cNvPr>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dirty="0"/>
              <a:t>FOCUS	</a:t>
            </a:r>
          </a:p>
        </p:txBody>
      </p:sp>
      <p:sp>
        <p:nvSpPr>
          <p:cNvPr id="3" name="Content Placeholder 2">
            <a:extLst>
              <a:ext uri="{FF2B5EF4-FFF2-40B4-BE49-F238E27FC236}">
                <a16:creationId xmlns:a16="http://schemas.microsoft.com/office/drawing/2014/main" id="{05E14905-E4D7-0586-25AB-6ACEB9624B99}"/>
              </a:ext>
            </a:extLst>
          </p:cNvPr>
          <p:cNvSpPr>
            <a:spLocks noGrp="1"/>
          </p:cNvSpPr>
          <p:nvPr>
            <p:ph idx="4294967295"/>
          </p:nvPr>
        </p:nvSpPr>
        <p:spPr>
          <a:xfrm>
            <a:off x="643192" y="2666999"/>
            <a:ext cx="3643674" cy="3216276"/>
          </a:xfrm>
        </p:spPr>
        <p:txBody>
          <a:bodyPr vert="horz" lIns="91440" tIns="45720" rIns="91440" bIns="45720" rtlCol="0" anchor="t">
            <a:normAutofit lnSpcReduction="10000"/>
          </a:bodyPr>
          <a:lstStyle/>
          <a:p>
            <a:pPr marL="0" indent="0">
              <a:buNone/>
            </a:pPr>
            <a:r>
              <a:rPr lang="en-US" sz="1800" dirty="0"/>
              <a:t>Leadership is more long-term and future-oriented, while management is more short-term and present-focused. Leaders inspire and motivate their teams to work toward a common vision for the organization's long-term success. Wellness directors are responsible for the day-to-day operations and ensuring the organization runs smoothly.</a:t>
            </a:r>
          </a:p>
        </p:txBody>
      </p:sp>
      <p:sp>
        <p:nvSpPr>
          <p:cNvPr id="4" name="Slide Number Placeholder 3">
            <a:extLst>
              <a:ext uri="{FF2B5EF4-FFF2-40B4-BE49-F238E27FC236}">
                <a16:creationId xmlns:a16="http://schemas.microsoft.com/office/drawing/2014/main" id="{56C45C96-EDE2-F9AD-E6CF-BBE58900EA34}"/>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a:pPr defTabSz="914400">
                <a:spcAft>
                  <a:spcPts val="600"/>
                </a:spcAft>
              </a:pPr>
              <a:t>20</a:t>
            </a:fld>
            <a:endParaRPr lang="en-US"/>
          </a:p>
        </p:txBody>
      </p:sp>
      <p:pic>
        <p:nvPicPr>
          <p:cNvPr id="6" name="Picture 5" descr="White puzzle with one red piece">
            <a:extLst>
              <a:ext uri="{FF2B5EF4-FFF2-40B4-BE49-F238E27FC236}">
                <a16:creationId xmlns:a16="http://schemas.microsoft.com/office/drawing/2014/main" id="{2A2E40A3-9B9D-8E7F-3B96-29F800EF81A5}"/>
              </a:ext>
            </a:extLst>
          </p:cNvPr>
          <p:cNvPicPr>
            <a:picLocks noChangeAspect="1"/>
          </p:cNvPicPr>
          <p:nvPr/>
        </p:nvPicPr>
        <p:blipFill>
          <a:blip r:embed="rId4"/>
          <a:stretch/>
        </p:blipFill>
        <p:spPr>
          <a:xfrm>
            <a:off x="4630994" y="1323676"/>
            <a:ext cx="6916633" cy="389060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04090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EDAD-6F37-298A-8904-047FD1464601}"/>
              </a:ext>
            </a:extLst>
          </p:cNvPr>
          <p:cNvSpPr>
            <a:spLocks noGrp="1"/>
          </p:cNvSpPr>
          <p:nvPr>
            <p:ph type="title"/>
          </p:nvPr>
        </p:nvSpPr>
        <p:spPr>
          <a:xfrm>
            <a:off x="5039137" y="609600"/>
            <a:ext cx="6132446" cy="1905000"/>
          </a:xfrm>
        </p:spPr>
        <p:txBody>
          <a:bodyPr>
            <a:normAutofit/>
          </a:bodyPr>
          <a:lstStyle/>
          <a:p>
            <a:pPr algn="ctr"/>
            <a:r>
              <a:rPr lang="en-US" b="1" dirty="0"/>
              <a:t>Approach</a:t>
            </a:r>
          </a:p>
        </p:txBody>
      </p:sp>
      <p:pic>
        <p:nvPicPr>
          <p:cNvPr id="6" name="Picture 5" descr="White arrows going to the red target">
            <a:extLst>
              <a:ext uri="{FF2B5EF4-FFF2-40B4-BE49-F238E27FC236}">
                <a16:creationId xmlns:a16="http://schemas.microsoft.com/office/drawing/2014/main" id="{4FB6D5ED-724A-F2A4-304A-0072673A7A8D}"/>
              </a:ext>
            </a:extLst>
          </p:cNvPr>
          <p:cNvPicPr>
            <a:picLocks noChangeAspect="1"/>
          </p:cNvPicPr>
          <p:nvPr/>
        </p:nvPicPr>
        <p:blipFill>
          <a:blip r:embed="rId4"/>
          <a:srcRect l="45971" r="10326"/>
          <a:stretch/>
        </p:blipFill>
        <p:spPr>
          <a:xfrm>
            <a:off x="1180740" y="720348"/>
            <a:ext cx="3416888"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67240E5A-2297-8D90-B344-94B2C544CA33}"/>
              </a:ext>
            </a:extLst>
          </p:cNvPr>
          <p:cNvSpPr>
            <a:spLocks noGrp="1"/>
          </p:cNvSpPr>
          <p:nvPr>
            <p:ph idx="1"/>
          </p:nvPr>
        </p:nvSpPr>
        <p:spPr>
          <a:xfrm>
            <a:off x="5039138" y="2666999"/>
            <a:ext cx="6271591" cy="3395871"/>
          </a:xfrm>
        </p:spPr>
        <p:txBody>
          <a:bodyPr>
            <a:normAutofit/>
          </a:bodyPr>
          <a:lstStyle/>
          <a:p>
            <a:pPr marL="0" indent="0">
              <a:buNone/>
            </a:pPr>
            <a:r>
              <a:rPr lang="en-US" dirty="0"/>
              <a:t>Leaders influence and enable others to contribute to the organization's success. They communicate a compelling vision, articulate values, and guide teams through change. Managers control a group or organization to achieve a specific objective. They create circles of power and working relationships that are largely transactional.</a:t>
            </a:r>
          </a:p>
        </p:txBody>
      </p:sp>
      <p:sp>
        <p:nvSpPr>
          <p:cNvPr id="4" name="Slide Number Placeholder 3">
            <a:extLst>
              <a:ext uri="{FF2B5EF4-FFF2-40B4-BE49-F238E27FC236}">
                <a16:creationId xmlns:a16="http://schemas.microsoft.com/office/drawing/2014/main" id="{C07541BD-B770-B4F4-2DB8-A9D5CCAC2DDA}"/>
              </a:ext>
            </a:extLst>
          </p:cNvPr>
          <p:cNvSpPr>
            <a:spLocks noGrp="1"/>
          </p:cNvSpPr>
          <p:nvPr>
            <p:ph type="sldNum" sz="quarter" idx="12"/>
          </p:nvPr>
        </p:nvSpPr>
        <p:spPr>
          <a:xfrm>
            <a:off x="10514012" y="6217920"/>
            <a:ext cx="551167" cy="365125"/>
          </a:xfrm>
        </p:spPr>
        <p:txBody>
          <a:bodyPr>
            <a:normAutofit/>
          </a:bodyPr>
          <a:lstStyle/>
          <a:p>
            <a:pPr>
              <a:spcAft>
                <a:spcPts val="600"/>
              </a:spcAft>
            </a:pPr>
            <a:fld id="{48F63A3B-78C7-47BE-AE5E-E10140E04643}" type="slidenum">
              <a:rPr lang="en-US">
                <a:solidFill>
                  <a:prstClr val="white">
                    <a:lumMod val="75000"/>
                  </a:prstClr>
                </a:solidFill>
              </a:rPr>
              <a:pPr>
                <a:spcAft>
                  <a:spcPts val="600"/>
                </a:spcAft>
              </a:pPr>
              <a:t>21</a:t>
            </a:fld>
            <a:endParaRPr lang="en-US">
              <a:solidFill>
                <a:prstClr val="white">
                  <a:lumMod val="75000"/>
                </a:prstClr>
              </a:solidFill>
            </a:endParaRPr>
          </a:p>
        </p:txBody>
      </p:sp>
    </p:spTree>
    <p:extLst>
      <p:ext uri="{BB962C8B-B14F-4D97-AF65-F5344CB8AC3E}">
        <p14:creationId xmlns:p14="http://schemas.microsoft.com/office/powerpoint/2010/main" val="427289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A43E-BFA7-1F4B-2382-EEDB4D8DBFE7}"/>
              </a:ext>
            </a:extLst>
          </p:cNvPr>
          <p:cNvSpPr>
            <a:spLocks noGrp="1"/>
          </p:cNvSpPr>
          <p:nvPr>
            <p:ph type="title"/>
          </p:nvPr>
        </p:nvSpPr>
        <p:spPr>
          <a:xfrm>
            <a:off x="5039137" y="609600"/>
            <a:ext cx="6132446" cy="1905000"/>
          </a:xfrm>
        </p:spPr>
        <p:txBody>
          <a:bodyPr vert="horz" lIns="91440" tIns="45720" rIns="91440" bIns="45720" rtlCol="0" anchor="ctr">
            <a:normAutofit/>
          </a:bodyPr>
          <a:lstStyle/>
          <a:p>
            <a:pPr algn="ctr"/>
            <a:r>
              <a:rPr lang="en-US" sz="3200" dirty="0"/>
              <a:t>roles</a:t>
            </a:r>
          </a:p>
        </p:txBody>
      </p:sp>
      <p:pic>
        <p:nvPicPr>
          <p:cNvPr id="10" name="Graphic 9" descr="Group of People">
            <a:extLst>
              <a:ext uri="{FF2B5EF4-FFF2-40B4-BE49-F238E27FC236}">
                <a16:creationId xmlns:a16="http://schemas.microsoft.com/office/drawing/2014/main" id="{43C1638C-552B-B112-C7B2-3E6ADC815A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0" y="1621292"/>
            <a:ext cx="3416888" cy="34168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B8342E89-713E-CC29-9B57-8521B977FD4E}"/>
              </a:ext>
            </a:extLst>
          </p:cNvPr>
          <p:cNvSpPr>
            <a:spLocks noGrp="1"/>
          </p:cNvSpPr>
          <p:nvPr>
            <p:ph idx="4294967295"/>
          </p:nvPr>
        </p:nvSpPr>
        <p:spPr>
          <a:xfrm>
            <a:off x="5039138" y="2666999"/>
            <a:ext cx="6271591" cy="3395871"/>
          </a:xfrm>
        </p:spPr>
        <p:txBody>
          <a:bodyPr vert="horz" lIns="91440" tIns="45720" rIns="91440" bIns="45720" rtlCol="0" anchor="t">
            <a:normAutofit/>
          </a:bodyPr>
          <a:lstStyle/>
          <a:p>
            <a:pPr marL="0" indent="0">
              <a:buNone/>
            </a:pPr>
            <a:r>
              <a:rPr lang="en-US" dirty="0"/>
              <a:t>Leaders align people to the organization's vision and mission, while managers organize and staff. Leaders might also recognize and celebrate accomplishments, while managers might monitor performance metrics.</a:t>
            </a:r>
          </a:p>
        </p:txBody>
      </p:sp>
      <p:sp>
        <p:nvSpPr>
          <p:cNvPr id="4" name="Slide Number Placeholder 3">
            <a:extLst>
              <a:ext uri="{FF2B5EF4-FFF2-40B4-BE49-F238E27FC236}">
                <a16:creationId xmlns:a16="http://schemas.microsoft.com/office/drawing/2014/main" id="{8843CE19-B67A-6503-FE7A-5B11E3010350}"/>
              </a:ext>
            </a:extLst>
          </p:cNvPr>
          <p:cNvSpPr>
            <a:spLocks noGrp="1"/>
          </p:cNvSpPr>
          <p:nvPr>
            <p:ph type="sldNum" sz="quarter" idx="4294967295"/>
          </p:nvPr>
        </p:nvSpPr>
        <p:spPr>
          <a:xfrm>
            <a:off x="10514012" y="6217920"/>
            <a:ext cx="551167" cy="365125"/>
          </a:xfrm>
        </p:spPr>
        <p:txBody>
          <a:bodyPr vert="horz" lIns="91440" tIns="45720" rIns="91440" bIns="45720" rtlCol="0" anchor="ctr">
            <a:normAutofit/>
          </a:bodyPr>
          <a:lstStyle/>
          <a:p>
            <a:pPr defTabSz="914400">
              <a:spcAft>
                <a:spcPts val="600"/>
              </a:spcAft>
            </a:pPr>
            <a:fld id="{48F63A3B-78C7-47BE-AE5E-E10140E04643}" type="slidenum">
              <a:rPr lang="en-US">
                <a:solidFill>
                  <a:prstClr val="white">
                    <a:lumMod val="75000"/>
                  </a:prstClr>
                </a:solidFill>
              </a:rPr>
              <a:pPr defTabSz="914400">
                <a:spcAft>
                  <a:spcPts val="600"/>
                </a:spcAft>
              </a:pPr>
              <a:t>22</a:t>
            </a:fld>
            <a:endParaRPr lang="en-US">
              <a:solidFill>
                <a:prstClr val="white">
                  <a:lumMod val="75000"/>
                </a:prstClr>
              </a:solidFill>
            </a:endParaRPr>
          </a:p>
        </p:txBody>
      </p:sp>
    </p:spTree>
    <p:extLst>
      <p:ext uri="{BB962C8B-B14F-4D97-AF65-F5344CB8AC3E}">
        <p14:creationId xmlns:p14="http://schemas.microsoft.com/office/powerpoint/2010/main" val="408571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234F-817C-C24A-ECFE-A689D71AE8EC}"/>
              </a:ext>
            </a:extLst>
          </p:cNvPr>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b="1" dirty="0"/>
              <a:t>5. Leadership’s role in risk management</a:t>
            </a:r>
          </a:p>
        </p:txBody>
      </p:sp>
      <p:sp>
        <p:nvSpPr>
          <p:cNvPr id="3" name="Content Placeholder 2">
            <a:extLst>
              <a:ext uri="{FF2B5EF4-FFF2-40B4-BE49-F238E27FC236}">
                <a16:creationId xmlns:a16="http://schemas.microsoft.com/office/drawing/2014/main" id="{A5E6A1CF-D1B9-E044-8D9D-F526F2DFEEF4}"/>
              </a:ext>
            </a:extLst>
          </p:cNvPr>
          <p:cNvSpPr>
            <a:spLocks noGrp="1"/>
          </p:cNvSpPr>
          <p:nvPr>
            <p:ph idx="1"/>
          </p:nvPr>
        </p:nvSpPr>
        <p:spPr>
          <a:xfrm>
            <a:off x="643192" y="2666999"/>
            <a:ext cx="3643674" cy="3216276"/>
          </a:xfrm>
        </p:spPr>
        <p:txBody>
          <a:bodyPr vert="horz" lIns="91440" tIns="45720" rIns="91440" bIns="45720" rtlCol="0" anchor="ctr">
            <a:normAutofit/>
          </a:bodyPr>
          <a:lstStyle/>
          <a:p>
            <a:pPr marL="0" indent="0">
              <a:spcBef>
                <a:spcPct val="20000"/>
              </a:spcBef>
            </a:pPr>
            <a:r>
              <a:rPr lang="en-US" sz="1800" dirty="0"/>
              <a:t>Risk management is a system of clinical and administrative processes, procedures, and reporting structures that aim to detect, monitor, assess, mitigate, and prevent risks to students, staff, centers, operators, and the government.</a:t>
            </a:r>
          </a:p>
        </p:txBody>
      </p:sp>
      <p:sp>
        <p:nvSpPr>
          <p:cNvPr id="4" name="Slide Number Placeholder 3">
            <a:extLst>
              <a:ext uri="{FF2B5EF4-FFF2-40B4-BE49-F238E27FC236}">
                <a16:creationId xmlns:a16="http://schemas.microsoft.com/office/drawing/2014/main" id="{CA672DCA-B80E-584A-A0E7-1174178077D1}"/>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a:pPr defTabSz="914400">
                <a:spcAft>
                  <a:spcPts val="600"/>
                </a:spcAft>
              </a:pPr>
              <a:t>23</a:t>
            </a:fld>
            <a:endParaRPr lang="en-US"/>
          </a:p>
        </p:txBody>
      </p:sp>
      <p:pic>
        <p:nvPicPr>
          <p:cNvPr id="6" name="Picture 5" descr="Magnifying glass showing decling performance">
            <a:extLst>
              <a:ext uri="{FF2B5EF4-FFF2-40B4-BE49-F238E27FC236}">
                <a16:creationId xmlns:a16="http://schemas.microsoft.com/office/drawing/2014/main" id="{08657CC4-5147-6676-97D8-F43DD6A641B6}"/>
              </a:ext>
            </a:extLst>
          </p:cNvPr>
          <p:cNvPicPr>
            <a:picLocks noChangeAspect="1"/>
          </p:cNvPicPr>
          <p:nvPr/>
        </p:nvPicPr>
        <p:blipFill>
          <a:blip r:embed="rId4"/>
          <a:srcRect r="12020" b="-2"/>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51154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AF23C-4D78-D5B7-A819-401E89E99BF0}"/>
              </a:ext>
            </a:extLst>
          </p:cNvPr>
          <p:cNvSpPr>
            <a:spLocks noGrp="1"/>
          </p:cNvSpPr>
          <p:nvPr>
            <p:ph type="title"/>
          </p:nvPr>
        </p:nvSpPr>
        <p:spPr>
          <a:xfrm>
            <a:off x="1141413" y="4667693"/>
            <a:ext cx="9923766" cy="1063256"/>
          </a:xfrm>
        </p:spPr>
        <p:txBody>
          <a:bodyPr vert="horz" lIns="91440" tIns="45720" rIns="91440" bIns="45720" rtlCol="0" anchor="t">
            <a:normAutofit/>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Levels of Risk</a:t>
            </a:r>
          </a:p>
        </p:txBody>
      </p:sp>
      <p:sp>
        <p:nvSpPr>
          <p:cNvPr id="2" name="Content Placeholder 1">
            <a:extLst>
              <a:ext uri="{FF2B5EF4-FFF2-40B4-BE49-F238E27FC236}">
                <a16:creationId xmlns:a16="http://schemas.microsoft.com/office/drawing/2014/main" id="{7DA01392-6B24-198F-2A6B-7B59F31F8B61}"/>
              </a:ext>
            </a:extLst>
          </p:cNvPr>
          <p:cNvSpPr>
            <a:spLocks/>
          </p:cNvSpPr>
          <p:nvPr/>
        </p:nvSpPr>
        <p:spPr>
          <a:xfrm>
            <a:off x="6283235" y="2023984"/>
            <a:ext cx="4663440" cy="3332832"/>
          </a:xfrm>
          <a:prstGeom prst="rect">
            <a:avLst/>
          </a:prstGeom>
        </p:spPr>
        <p:txBody>
          <a:bodyPr/>
          <a:lstStyle/>
          <a:p>
            <a:endParaRPr lang="en-US"/>
          </a:p>
        </p:txBody>
      </p:sp>
      <p:sp>
        <p:nvSpPr>
          <p:cNvPr id="6" name="Content Placeholder 5">
            <a:extLst>
              <a:ext uri="{FF2B5EF4-FFF2-40B4-BE49-F238E27FC236}">
                <a16:creationId xmlns:a16="http://schemas.microsoft.com/office/drawing/2014/main" id="{2CDE2DAA-1345-824B-D916-923C7264B2F0}"/>
              </a:ext>
            </a:extLst>
          </p:cNvPr>
          <p:cNvSpPr>
            <a:spLocks/>
          </p:cNvSpPr>
          <p:nvPr/>
        </p:nvSpPr>
        <p:spPr>
          <a:xfrm>
            <a:off x="1911538" y="1354201"/>
            <a:ext cx="3979062" cy="2843726"/>
          </a:xfrm>
          <a:prstGeom prst="rect">
            <a:avLst/>
          </a:prstGeom>
        </p:spPr>
        <p:txBody>
          <a:bodyPr>
            <a:normAutofit/>
          </a:bodyPr>
          <a:lstStyle/>
          <a:p>
            <a:pPr marL="388620" indent="-388620" defTabSz="388620">
              <a:spcAft>
                <a:spcPts val="600"/>
              </a:spcAft>
              <a:buFont typeface="Arial" panose="020B0604020202020204" pitchFamily="34" charset="0"/>
              <a:buChar char="•"/>
            </a:pPr>
            <a:r>
              <a:rPr lang="en-US" sz="2380" kern="1200">
                <a:solidFill>
                  <a:schemeClr val="tx1"/>
                </a:solidFill>
                <a:latin typeface="+mn-lt"/>
                <a:ea typeface="+mn-ea"/>
                <a:cs typeface="+mn-cs"/>
              </a:rPr>
              <a:t>Student</a:t>
            </a:r>
          </a:p>
          <a:p>
            <a:pPr marL="388620" indent="-388620" defTabSz="388620">
              <a:spcAft>
                <a:spcPts val="600"/>
              </a:spcAft>
              <a:buFont typeface="Arial" panose="020B0604020202020204" pitchFamily="34" charset="0"/>
              <a:buChar char="•"/>
            </a:pPr>
            <a:r>
              <a:rPr lang="en-US" sz="2380" kern="1200">
                <a:solidFill>
                  <a:schemeClr val="tx1"/>
                </a:solidFill>
                <a:latin typeface="+mn-lt"/>
                <a:ea typeface="+mn-ea"/>
                <a:cs typeface="+mn-cs"/>
              </a:rPr>
              <a:t>Staff</a:t>
            </a:r>
          </a:p>
          <a:p>
            <a:pPr marL="388620" indent="-388620" defTabSz="388620">
              <a:spcAft>
                <a:spcPts val="600"/>
              </a:spcAft>
              <a:buFont typeface="Arial" panose="020B0604020202020204" pitchFamily="34" charset="0"/>
              <a:buChar char="•"/>
            </a:pPr>
            <a:r>
              <a:rPr lang="en-US" sz="2380" kern="1200">
                <a:solidFill>
                  <a:schemeClr val="tx1"/>
                </a:solidFill>
                <a:latin typeface="+mn-lt"/>
                <a:ea typeface="+mn-ea"/>
                <a:cs typeface="+mn-cs"/>
              </a:rPr>
              <a:t>Center</a:t>
            </a:r>
          </a:p>
          <a:p>
            <a:pPr marL="388620" indent="-388620" defTabSz="388620">
              <a:spcAft>
                <a:spcPts val="600"/>
              </a:spcAft>
              <a:buFont typeface="Arial" panose="020B0604020202020204" pitchFamily="34" charset="0"/>
              <a:buChar char="•"/>
            </a:pPr>
            <a:r>
              <a:rPr lang="en-US" sz="2380" kern="1200">
                <a:solidFill>
                  <a:schemeClr val="tx1"/>
                </a:solidFill>
                <a:latin typeface="+mn-lt"/>
                <a:ea typeface="+mn-ea"/>
                <a:cs typeface="+mn-cs"/>
              </a:rPr>
              <a:t>Operator</a:t>
            </a:r>
          </a:p>
          <a:p>
            <a:pPr marL="388620" indent="-388620" defTabSz="388620">
              <a:spcAft>
                <a:spcPts val="600"/>
              </a:spcAft>
              <a:buFont typeface="Arial" panose="020B0604020202020204" pitchFamily="34" charset="0"/>
              <a:buChar char="•"/>
            </a:pPr>
            <a:r>
              <a:rPr lang="en-US" sz="2380" kern="1200">
                <a:solidFill>
                  <a:schemeClr val="tx1"/>
                </a:solidFill>
                <a:latin typeface="+mn-lt"/>
                <a:ea typeface="+mn-ea"/>
                <a:cs typeface="+mn-cs"/>
              </a:rPr>
              <a:t>Government</a:t>
            </a:r>
            <a:endParaRPr lang="en-US" sz="2800"/>
          </a:p>
        </p:txBody>
      </p:sp>
      <p:pic>
        <p:nvPicPr>
          <p:cNvPr id="8" name="Picture 7" descr="A yellow balloon with a needle in it&#10;&#10;Description automatically generated">
            <a:extLst>
              <a:ext uri="{FF2B5EF4-FFF2-40B4-BE49-F238E27FC236}">
                <a16:creationId xmlns:a16="http://schemas.microsoft.com/office/drawing/2014/main" id="{C66A898D-4B42-14A4-0638-4C0923F50D5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63415" y="1007918"/>
            <a:ext cx="4117048" cy="2809885"/>
          </a:xfrm>
          <a:prstGeom prst="rect">
            <a:avLst/>
          </a:prstGeom>
          <a:noFill/>
        </p:spPr>
      </p:pic>
    </p:spTree>
    <p:extLst>
      <p:ext uri="{BB962C8B-B14F-4D97-AF65-F5344CB8AC3E}">
        <p14:creationId xmlns:p14="http://schemas.microsoft.com/office/powerpoint/2010/main" val="132726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9B44886-047B-4C3D-B24D-40372BAF6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43737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9" name="Rectangle 28">
            <a:extLst>
              <a:ext uri="{FF2B5EF4-FFF2-40B4-BE49-F238E27FC236}">
                <a16:creationId xmlns:a16="http://schemas.microsoft.com/office/drawing/2014/main" id="{C69F3D2E-2D8E-4CC9-A453-44EB58CF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4462271"/>
            <a:ext cx="12192000" cy="2395728"/>
          </a:xfrm>
          <a:prstGeom prst="rect">
            <a:avLst/>
          </a:prstGeom>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50F3C1-F50A-C710-C47F-2DE496D5FEF7}"/>
              </a:ext>
            </a:extLst>
          </p:cNvPr>
          <p:cNvSpPr>
            <a:spLocks noGrp="1"/>
          </p:cNvSpPr>
          <p:nvPr>
            <p:ph type="title"/>
          </p:nvPr>
        </p:nvSpPr>
        <p:spPr>
          <a:xfrm>
            <a:off x="1141413" y="4707635"/>
            <a:ext cx="9905998" cy="1087109"/>
          </a:xfrm>
        </p:spPr>
        <p:txBody>
          <a:bodyPr vert="horz" lIns="91440" tIns="45720" rIns="91440" bIns="45720" rtlCol="0" anchor="t">
            <a:normAutofit/>
          </a:bodyPr>
          <a:lstStyle/>
          <a:p>
            <a:pPr algn="ctr"/>
            <a:r>
              <a:rPr lang="en-US"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So, how do we reduce risk????</a:t>
            </a:r>
          </a:p>
        </p:txBody>
      </p:sp>
      <p:cxnSp>
        <p:nvCxnSpPr>
          <p:cNvPr id="30" name="Straight Connector 29">
            <a:extLst>
              <a:ext uri="{FF2B5EF4-FFF2-40B4-BE49-F238E27FC236}">
                <a16:creationId xmlns:a16="http://schemas.microsoft.com/office/drawing/2014/main" id="{56319A8F-DEC0-498D-AD34-743F1F8741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 y="4373740"/>
            <a:ext cx="12188952"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1" name="Rectangle 30">
            <a:extLst>
              <a:ext uri="{FF2B5EF4-FFF2-40B4-BE49-F238E27FC236}">
                <a16:creationId xmlns:a16="http://schemas.microsoft.com/office/drawing/2014/main" id="{7D96F023-07C3-410F-8214-C77FAA8E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3907334"/>
            <a:ext cx="12192000" cy="466406"/>
          </a:xfrm>
          <a:prstGeom prst="rect">
            <a:avLst/>
          </a:prstGeom>
          <a:gradFill>
            <a:gsLst>
              <a:gs pos="0">
                <a:srgbClr val="363D46"/>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2E44329C-0D6A-F206-6912-9D5482116497}"/>
              </a:ext>
            </a:extLst>
          </p:cNvPr>
          <p:cNvSpPr>
            <a:spLocks noGrp="1"/>
          </p:cNvSpPr>
          <p:nvPr>
            <p:ph type="sldNum" sz="quarter" idx="10"/>
          </p:nvPr>
        </p:nvSpPr>
        <p:spPr>
          <a:xfrm>
            <a:off x="10514012" y="5883275"/>
            <a:ext cx="551167" cy="365125"/>
          </a:xfrm>
        </p:spPr>
        <p:txBody>
          <a:bodyPr vert="horz" lIns="91440" tIns="45720" rIns="91440" bIns="45720" rtlCol="0" anchor="ctr">
            <a:normAutofit/>
          </a:bodyPr>
          <a:lstStyle/>
          <a:p>
            <a:pPr>
              <a:spcAft>
                <a:spcPts val="600"/>
              </a:spcAft>
            </a:pPr>
            <a:fld id="{48F63A3B-78C7-47BE-AE5E-E10140E04643}" type="slidenum">
              <a:rPr lang="en-US" sz="900" b="1" i="0" kern="1200" dirty="0">
                <a:solidFill>
                  <a:schemeClr val="tx1">
                    <a:lumMod val="75000"/>
                  </a:schemeClr>
                </a:solidFill>
                <a:effectLst>
                  <a:outerShdw blurRad="50800" dist="38100" dir="2700000" algn="tl" rotWithShape="0">
                    <a:srgbClr val="000000">
                      <a:alpha val="43000"/>
                    </a:srgbClr>
                  </a:outerShdw>
                </a:effectLst>
                <a:latin typeface="+mn-lt"/>
                <a:ea typeface="+mn-ea"/>
                <a:cs typeface="+mn-cs"/>
              </a:rPr>
              <a:pPr>
                <a:spcAft>
                  <a:spcPts val="600"/>
                </a:spcAft>
              </a:pPr>
              <a:t>25</a:t>
            </a:fld>
            <a:endParaRPr lang="en-US" sz="900" b="1" i="0" kern="1200" dirty="0">
              <a:solidFill>
                <a:schemeClr val="tx1">
                  <a:lumMod val="75000"/>
                </a:schemeClr>
              </a:solidFill>
              <a:effectLst>
                <a:outerShdw blurRad="50800" dist="38100" dir="2700000" algn="tl" rotWithShape="0">
                  <a:srgbClr val="000000">
                    <a:alpha val="43000"/>
                  </a:srgbClr>
                </a:outerShdw>
              </a:effectLst>
              <a:latin typeface="+mn-lt"/>
              <a:ea typeface="+mn-ea"/>
              <a:cs typeface="+mn-cs"/>
            </a:endParaRPr>
          </a:p>
        </p:txBody>
      </p:sp>
      <p:graphicFrame>
        <p:nvGraphicFramePr>
          <p:cNvPr id="32" name="Content Placeholder 2">
            <a:extLst>
              <a:ext uri="{FF2B5EF4-FFF2-40B4-BE49-F238E27FC236}">
                <a16:creationId xmlns:a16="http://schemas.microsoft.com/office/drawing/2014/main" id="{ED753CAA-B406-B5AA-705D-8A73290B5B14}"/>
              </a:ext>
            </a:extLst>
          </p:cNvPr>
          <p:cNvGraphicFramePr>
            <a:graphicFrameLocks noGrp="1"/>
          </p:cNvGraphicFramePr>
          <p:nvPr>
            <p:ph idx="1"/>
            <p:extLst>
              <p:ext uri="{D42A27DB-BD31-4B8C-83A1-F6EECF244321}">
                <p14:modId xmlns:p14="http://schemas.microsoft.com/office/powerpoint/2010/main" val="2868932462"/>
              </p:ext>
            </p:extLst>
          </p:nvPr>
        </p:nvGraphicFramePr>
        <p:xfrm>
          <a:off x="965200" y="965201"/>
          <a:ext cx="10261600" cy="285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366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ACF5-3A0C-CC53-9347-F2ED4B279AAC}"/>
              </a:ext>
            </a:extLst>
          </p:cNvPr>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b="1" dirty="0"/>
              <a:t>Cultivating leadership</a:t>
            </a:r>
          </a:p>
        </p:txBody>
      </p:sp>
      <p:sp>
        <p:nvSpPr>
          <p:cNvPr id="3" name="Content Placeholder 2">
            <a:extLst>
              <a:ext uri="{FF2B5EF4-FFF2-40B4-BE49-F238E27FC236}">
                <a16:creationId xmlns:a16="http://schemas.microsoft.com/office/drawing/2014/main" id="{E41A211B-B210-5962-D849-1CA8A195DC9D}"/>
              </a:ext>
            </a:extLst>
          </p:cNvPr>
          <p:cNvSpPr>
            <a:spLocks noGrp="1"/>
          </p:cNvSpPr>
          <p:nvPr>
            <p:ph idx="1"/>
          </p:nvPr>
        </p:nvSpPr>
        <p:spPr>
          <a:xfrm>
            <a:off x="643192" y="2666999"/>
            <a:ext cx="3643674" cy="3216276"/>
          </a:xfrm>
        </p:spPr>
        <p:txBody>
          <a:bodyPr vert="horz" lIns="91440" tIns="45720" rIns="91440" bIns="45720" rtlCol="0" anchor="ctr">
            <a:normAutofit/>
          </a:bodyPr>
          <a:lstStyle/>
          <a:p>
            <a:pPr marL="0" indent="0">
              <a:spcBef>
                <a:spcPct val="20000"/>
              </a:spcBef>
            </a:pPr>
            <a:r>
              <a:rPr lang="en-US" sz="1800" dirty="0"/>
              <a:t>staff through mentoring, training programs, and succession planning helps ensure continuity and stability within the health and wellness department.</a:t>
            </a:r>
          </a:p>
        </p:txBody>
      </p:sp>
      <p:sp>
        <p:nvSpPr>
          <p:cNvPr id="4" name="Slide Number Placeholder 3">
            <a:extLst>
              <a:ext uri="{FF2B5EF4-FFF2-40B4-BE49-F238E27FC236}">
                <a16:creationId xmlns:a16="http://schemas.microsoft.com/office/drawing/2014/main" id="{7D80C848-1388-246C-80B4-2BA2FE2E59C0}"/>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26</a:t>
            </a:fld>
            <a:endParaRPr lang="en-US"/>
          </a:p>
        </p:txBody>
      </p:sp>
      <p:pic>
        <p:nvPicPr>
          <p:cNvPr id="6" name="Picture 5" descr="White bulbs with a yellow one standing out">
            <a:extLst>
              <a:ext uri="{FF2B5EF4-FFF2-40B4-BE49-F238E27FC236}">
                <a16:creationId xmlns:a16="http://schemas.microsoft.com/office/drawing/2014/main" id="{6F0D0E1F-522C-6044-EC62-FAE257ABB530}"/>
              </a:ext>
            </a:extLst>
          </p:cNvPr>
          <p:cNvPicPr>
            <a:picLocks noChangeAspect="1"/>
          </p:cNvPicPr>
          <p:nvPr/>
        </p:nvPicPr>
        <p:blipFill>
          <a:blip r:embed="rId4"/>
          <a:srcRect r="12020" b="-2"/>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853488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DB26-6739-E30D-BE96-2E6F8D459AAC}"/>
              </a:ext>
            </a:extLst>
          </p:cNvPr>
          <p:cNvSpPr>
            <a:spLocks noGrp="1"/>
          </p:cNvSpPr>
          <p:nvPr>
            <p:ph type="title"/>
          </p:nvPr>
        </p:nvSpPr>
        <p:spPr>
          <a:xfrm>
            <a:off x="643191" y="609600"/>
            <a:ext cx="6573685" cy="1905000"/>
          </a:xfrm>
        </p:spPr>
        <p:txBody>
          <a:bodyPr vert="horz" lIns="91440" tIns="45720" rIns="91440" bIns="45720" rtlCol="0" anchor="ctr">
            <a:normAutofit/>
          </a:bodyPr>
          <a:lstStyle/>
          <a:p>
            <a:pPr algn="ctr"/>
            <a:r>
              <a:rPr lang="en-US" sz="3200" dirty="0"/>
              <a:t>Promoting continuing education and training</a:t>
            </a:r>
          </a:p>
        </p:txBody>
      </p:sp>
      <p:sp>
        <p:nvSpPr>
          <p:cNvPr id="3" name="Content Placeholder 2">
            <a:extLst>
              <a:ext uri="{FF2B5EF4-FFF2-40B4-BE49-F238E27FC236}">
                <a16:creationId xmlns:a16="http://schemas.microsoft.com/office/drawing/2014/main" id="{5647E3F2-2138-DEE7-919F-EFBF93EE9965}"/>
              </a:ext>
            </a:extLst>
          </p:cNvPr>
          <p:cNvSpPr>
            <a:spLocks noGrp="1"/>
          </p:cNvSpPr>
          <p:nvPr>
            <p:ph idx="4294967295"/>
          </p:nvPr>
        </p:nvSpPr>
        <p:spPr>
          <a:xfrm>
            <a:off x="643192" y="2666999"/>
            <a:ext cx="6573684" cy="3216276"/>
          </a:xfrm>
        </p:spPr>
        <p:txBody>
          <a:bodyPr vert="horz" lIns="91440" tIns="45720" rIns="91440" bIns="45720" rtlCol="0" anchor="t">
            <a:normAutofit/>
          </a:bodyPr>
          <a:lstStyle/>
          <a:p>
            <a:r>
              <a:rPr lang="en-US" dirty="0"/>
              <a:t>Helping the health and wellness team develop their skills can make them feel valued and confident in the care they provide.  Listen to their ideas and implement them that could positively impact the overall care.</a:t>
            </a:r>
            <a:endParaRPr lang="en-US">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r>
              <a:rPr lang="en-US" dirty="0"/>
              <a:t>Share opportunities for continuing education in the community with staff and encourage their involvement.</a:t>
            </a:r>
            <a:endParaRPr lang="en-US" dirty="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r>
              <a:rPr lang="en-US" dirty="0"/>
              <a:t>Take advantage of the education we provide through Job Corps.</a:t>
            </a:r>
            <a:endParaRPr lang="en-US" dirty="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Slide Number Placeholder 3">
            <a:extLst>
              <a:ext uri="{FF2B5EF4-FFF2-40B4-BE49-F238E27FC236}">
                <a16:creationId xmlns:a16="http://schemas.microsoft.com/office/drawing/2014/main" id="{447219EA-FE3C-BF31-7E6D-3F8083DD41A0}"/>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27</a:t>
            </a:fld>
            <a:endParaRPr lang="en-US"/>
          </a:p>
        </p:txBody>
      </p:sp>
      <p:pic>
        <p:nvPicPr>
          <p:cNvPr id="8" name="Graphic 7" descr="Group">
            <a:extLst>
              <a:ext uri="{FF2B5EF4-FFF2-40B4-BE49-F238E27FC236}">
                <a16:creationId xmlns:a16="http://schemas.microsoft.com/office/drawing/2014/main" id="{0CD5ED30-F11A-0735-8D05-3E93CF661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0839" y="1280585"/>
            <a:ext cx="3976788" cy="39767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58827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descr="Colourful strings being woven togehter">
            <a:extLst>
              <a:ext uri="{FF2B5EF4-FFF2-40B4-BE49-F238E27FC236}">
                <a16:creationId xmlns:a16="http://schemas.microsoft.com/office/drawing/2014/main" id="{04DE5D62-FD77-727D-657B-1A90A514572A}"/>
              </a:ext>
            </a:extLst>
          </p:cNvPr>
          <p:cNvPicPr>
            <a:picLocks noChangeAspect="1"/>
          </p:cNvPicPr>
          <p:nvPr/>
        </p:nvPicPr>
        <p:blipFill>
          <a:blip r:embed="rId4">
            <a:duotone>
              <a:prstClr val="black"/>
              <a:schemeClr val="bg1">
                <a:tint val="45000"/>
                <a:satMod val="400000"/>
              </a:schemeClr>
            </a:duotone>
            <a:alphaModFix amt="15000"/>
          </a:blip>
          <a:srcRect t="7865" b="7865"/>
          <a:stretch/>
        </p:blipFill>
        <p:spPr>
          <a:xfrm>
            <a:off x="20" y="10"/>
            <a:ext cx="12191980" cy="6857990"/>
          </a:xfrm>
          <a:prstGeom prst="rect">
            <a:avLst/>
          </a:prstGeom>
        </p:spPr>
      </p:pic>
      <p:sp>
        <p:nvSpPr>
          <p:cNvPr id="2" name="Title 1">
            <a:extLst>
              <a:ext uri="{FF2B5EF4-FFF2-40B4-BE49-F238E27FC236}">
                <a16:creationId xmlns:a16="http://schemas.microsoft.com/office/drawing/2014/main" id="{CD533E3A-32A3-88F4-817C-632721054A98}"/>
              </a:ext>
            </a:extLst>
          </p:cNvPr>
          <p:cNvSpPr>
            <a:spLocks noGrp="1"/>
          </p:cNvSpPr>
          <p:nvPr>
            <p:ph type="title"/>
          </p:nvPr>
        </p:nvSpPr>
        <p:spPr>
          <a:xfrm>
            <a:off x="1141413" y="609600"/>
            <a:ext cx="9905998" cy="1905000"/>
          </a:xfrm>
        </p:spPr>
        <p:txBody>
          <a:bodyPr>
            <a:normAutofit/>
          </a:bodyPr>
          <a:lstStyle/>
          <a:p>
            <a:pPr algn="ctr"/>
            <a:r>
              <a:rPr lang="en-US" b="1" dirty="0"/>
              <a:t>Transparency</a:t>
            </a:r>
          </a:p>
        </p:txBody>
      </p:sp>
      <p:sp>
        <p:nvSpPr>
          <p:cNvPr id="3" name="Content Placeholder 2">
            <a:extLst>
              <a:ext uri="{FF2B5EF4-FFF2-40B4-BE49-F238E27FC236}">
                <a16:creationId xmlns:a16="http://schemas.microsoft.com/office/drawing/2014/main" id="{8D6F3527-DF5D-896A-F325-C53A552F1E05}"/>
              </a:ext>
            </a:extLst>
          </p:cNvPr>
          <p:cNvSpPr>
            <a:spLocks noGrp="1"/>
          </p:cNvSpPr>
          <p:nvPr>
            <p:ph idx="1"/>
          </p:nvPr>
        </p:nvSpPr>
        <p:spPr>
          <a:xfrm>
            <a:off x="1141413" y="2666999"/>
            <a:ext cx="9905998" cy="3124201"/>
          </a:xfrm>
        </p:spPr>
        <p:txBody>
          <a:bodyPr>
            <a:normAutofit/>
          </a:bodyPr>
          <a:lstStyle/>
          <a:p>
            <a:pPr marL="0" indent="0">
              <a:buNone/>
            </a:pPr>
            <a:r>
              <a:rPr lang="en-US" dirty="0"/>
              <a:t>The health and wellness team should commit to frequently sharing CQI and chart audit results while meeting expectations for transparency.  </a:t>
            </a:r>
          </a:p>
        </p:txBody>
      </p:sp>
      <p:sp>
        <p:nvSpPr>
          <p:cNvPr id="4" name="Slide Number Placeholder 3">
            <a:extLst>
              <a:ext uri="{FF2B5EF4-FFF2-40B4-BE49-F238E27FC236}">
                <a16:creationId xmlns:a16="http://schemas.microsoft.com/office/drawing/2014/main" id="{5D2CE2C2-13F9-67D9-0BE2-3DB966C4759F}"/>
              </a:ext>
            </a:extLst>
          </p:cNvPr>
          <p:cNvSpPr>
            <a:spLocks noGrp="1"/>
          </p:cNvSpPr>
          <p:nvPr>
            <p:ph type="sldNum" sz="quarter" idx="12"/>
          </p:nvPr>
        </p:nvSpPr>
        <p:spPr>
          <a:xfrm>
            <a:off x="10514012" y="5883275"/>
            <a:ext cx="551167" cy="365125"/>
          </a:xfrm>
        </p:spPr>
        <p:txBody>
          <a:bodyPr>
            <a:normAutofit/>
          </a:bodyPr>
          <a:lstStyle/>
          <a:p>
            <a:pPr>
              <a:spcAft>
                <a:spcPts val="600"/>
              </a:spcAft>
            </a:pPr>
            <a:fld id="{48F63A3B-78C7-47BE-AE5E-E10140E04643}" type="slidenum">
              <a:rPr lang="en-US" smtClean="0"/>
              <a:pPr>
                <a:spcAft>
                  <a:spcPts val="600"/>
                </a:spcAft>
              </a:pPr>
              <a:t>28</a:t>
            </a:fld>
            <a:endParaRPr lang="en-US"/>
          </a:p>
        </p:txBody>
      </p:sp>
    </p:spTree>
    <p:extLst>
      <p:ext uri="{BB962C8B-B14F-4D97-AF65-F5344CB8AC3E}">
        <p14:creationId xmlns:p14="http://schemas.microsoft.com/office/powerpoint/2010/main" val="1635505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8045-A9F3-7E53-BF9E-5903741282B6}"/>
              </a:ext>
            </a:extLst>
          </p:cNvPr>
          <p:cNvSpPr>
            <a:spLocks noGrp="1"/>
          </p:cNvSpPr>
          <p:nvPr>
            <p:ph type="title"/>
          </p:nvPr>
        </p:nvSpPr>
        <p:spPr>
          <a:xfrm>
            <a:off x="5039137" y="609600"/>
            <a:ext cx="6132446" cy="1905000"/>
          </a:xfrm>
        </p:spPr>
        <p:txBody>
          <a:bodyPr vert="horz" lIns="91440" tIns="45720" rIns="91440" bIns="45720" rtlCol="0" anchor="ctr">
            <a:normAutofit/>
          </a:bodyPr>
          <a:lstStyle/>
          <a:p>
            <a:pPr algn="ctr"/>
            <a:r>
              <a:rPr lang="en-US" sz="3200" b="1" dirty="0"/>
              <a:t>Inspire, retain, and support staff</a:t>
            </a:r>
          </a:p>
        </p:txBody>
      </p:sp>
      <p:pic>
        <p:nvPicPr>
          <p:cNvPr id="6" name="Picture 5" descr="Domino effect white cut-outs and one blue cutout">
            <a:extLst>
              <a:ext uri="{FF2B5EF4-FFF2-40B4-BE49-F238E27FC236}">
                <a16:creationId xmlns:a16="http://schemas.microsoft.com/office/drawing/2014/main" id="{841AA6EB-0F87-B249-B362-6B83BD05F945}"/>
              </a:ext>
            </a:extLst>
          </p:cNvPr>
          <p:cNvPicPr>
            <a:picLocks noChangeAspect="1"/>
          </p:cNvPicPr>
          <p:nvPr/>
        </p:nvPicPr>
        <p:blipFill>
          <a:blip r:embed="rId4"/>
          <a:srcRect l="51139" r="14994" b="-1"/>
          <a:stretch/>
        </p:blipFill>
        <p:spPr>
          <a:xfrm>
            <a:off x="1565270" y="720348"/>
            <a:ext cx="264782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B38AFB3E-4807-504F-343B-0B45983B923E}"/>
              </a:ext>
            </a:extLst>
          </p:cNvPr>
          <p:cNvSpPr>
            <a:spLocks noGrp="1"/>
          </p:cNvSpPr>
          <p:nvPr>
            <p:ph idx="1"/>
          </p:nvPr>
        </p:nvSpPr>
        <p:spPr>
          <a:xfrm>
            <a:off x="5039138" y="2666999"/>
            <a:ext cx="6271591" cy="3395871"/>
          </a:xfrm>
        </p:spPr>
        <p:txBody>
          <a:bodyPr vert="horz" lIns="91440" tIns="45720" rIns="91440" bIns="45720" rtlCol="0" anchor="t">
            <a:normAutofit/>
          </a:bodyPr>
          <a:lstStyle/>
          <a:p>
            <a:pPr marL="0" indent="0">
              <a:spcBef>
                <a:spcPct val="20000"/>
              </a:spcBef>
            </a:pPr>
            <a:r>
              <a:rPr lang="en-US" dirty="0"/>
              <a:t>Effective leadership can directly reduce medical errors by decreasing staff turnover resulting in retention of experienced staff.</a:t>
            </a:r>
          </a:p>
        </p:txBody>
      </p:sp>
      <p:sp>
        <p:nvSpPr>
          <p:cNvPr id="4" name="Slide Number Placeholder 3">
            <a:extLst>
              <a:ext uri="{FF2B5EF4-FFF2-40B4-BE49-F238E27FC236}">
                <a16:creationId xmlns:a16="http://schemas.microsoft.com/office/drawing/2014/main" id="{EDEE95DF-F9DD-4275-6789-F0C6841DF381}"/>
              </a:ext>
            </a:extLst>
          </p:cNvPr>
          <p:cNvSpPr>
            <a:spLocks noGrp="1"/>
          </p:cNvSpPr>
          <p:nvPr>
            <p:ph type="sldNum" sz="quarter" idx="10"/>
          </p:nvPr>
        </p:nvSpPr>
        <p:spPr>
          <a:xfrm>
            <a:off x="10514012" y="6217920"/>
            <a:ext cx="551167" cy="365125"/>
          </a:xfrm>
        </p:spPr>
        <p:txBody>
          <a:bodyPr vert="horz" lIns="91440" tIns="45720" rIns="91440" bIns="45720" rtlCol="0" anchor="ctr">
            <a:normAutofit/>
          </a:bodyPr>
          <a:lstStyle/>
          <a:p>
            <a:pPr defTabSz="914400">
              <a:spcAft>
                <a:spcPts val="600"/>
              </a:spcAft>
            </a:pPr>
            <a:fld id="{48F63A3B-78C7-47BE-AE5E-E10140E04643}" type="slidenum">
              <a:rPr lang="en-US" sz="900">
                <a:solidFill>
                  <a:prstClr val="white">
                    <a:lumMod val="75000"/>
                  </a:prstClr>
                </a:solidFill>
                <a:latin typeface="+mn-lt"/>
              </a:rPr>
              <a:pPr defTabSz="914400">
                <a:spcAft>
                  <a:spcPts val="600"/>
                </a:spcAft>
              </a:pPr>
              <a:t>29</a:t>
            </a:fld>
            <a:endParaRPr lang="en-US" sz="900">
              <a:solidFill>
                <a:prstClr val="white">
                  <a:lumMod val="75000"/>
                </a:prstClr>
              </a:solidFill>
              <a:latin typeface="+mn-lt"/>
            </a:endParaRPr>
          </a:p>
        </p:txBody>
      </p:sp>
    </p:spTree>
    <p:extLst>
      <p:ext uri="{BB962C8B-B14F-4D97-AF65-F5344CB8AC3E}">
        <p14:creationId xmlns:p14="http://schemas.microsoft.com/office/powerpoint/2010/main" val="76293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6331973" y="609601"/>
            <a:ext cx="5673213" cy="5591540"/>
          </a:xfrm>
        </p:spPr>
        <p:txBody>
          <a:bodyPr vert="horz" lIns="91440" tIns="45720" rIns="91440" bIns="45720" rtlCol="0" anchor="ctr">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4400" b="1" dirty="0">
                <a:effectLst>
                  <a:glow rad="38100">
                    <a:schemeClr val="bg1">
                      <a:lumMod val="65000"/>
                      <a:lumOff val="35000"/>
                      <a:alpha val="50000"/>
                    </a:schemeClr>
                  </a:glow>
                  <a:outerShdw blurRad="28575" dist="31750" dir="13200000" algn="tl" rotWithShape="0">
                    <a:srgbClr val="000000">
                      <a:alpha val="25000"/>
                    </a:srgbClr>
                  </a:outerShdw>
                </a:effectLst>
              </a:rPr>
              <a:t>1. The importance of leadership</a:t>
            </a:r>
          </a:p>
        </p:txBody>
      </p:sp>
      <p:pic>
        <p:nvPicPr>
          <p:cNvPr id="6" name="Content Placeholder 5" descr="Smiling hospital staff">
            <a:extLst>
              <a:ext uri="{FF2B5EF4-FFF2-40B4-BE49-F238E27FC236}">
                <a16:creationId xmlns:a16="http://schemas.microsoft.com/office/drawing/2014/main" id="{78E1ACB4-CA02-E52D-F06C-7CC618DA9B83}"/>
              </a:ext>
            </a:extLst>
          </p:cNvPr>
          <p:cNvPicPr>
            <a:picLocks noGrp="1" noChangeAspect="1"/>
          </p:cNvPicPr>
          <p:nvPr>
            <p:ph idx="1"/>
          </p:nvPr>
        </p:nvPicPr>
        <p:blipFill>
          <a:blip r:embed="rId4"/>
          <a:srcRect l="31377" r="1" b="1"/>
          <a:stretch/>
        </p:blipFill>
        <p:spPr>
          <a:xfrm>
            <a:off x="633999" y="636640"/>
            <a:ext cx="5462001" cy="55915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906491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F760-B36E-936C-C8E0-271E765B700B}"/>
              </a:ext>
            </a:extLst>
          </p:cNvPr>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b="1" dirty="0"/>
              <a:t>Facilitating communication</a:t>
            </a:r>
          </a:p>
        </p:txBody>
      </p:sp>
      <p:sp>
        <p:nvSpPr>
          <p:cNvPr id="3" name="Content Placeholder 2">
            <a:extLst>
              <a:ext uri="{FF2B5EF4-FFF2-40B4-BE49-F238E27FC236}">
                <a16:creationId xmlns:a16="http://schemas.microsoft.com/office/drawing/2014/main" id="{4DF81F7A-CEAA-57F8-609A-A518AB9567E1}"/>
              </a:ext>
            </a:extLst>
          </p:cNvPr>
          <p:cNvSpPr>
            <a:spLocks noGrp="1"/>
          </p:cNvSpPr>
          <p:nvPr>
            <p:ph idx="1"/>
          </p:nvPr>
        </p:nvSpPr>
        <p:spPr>
          <a:xfrm>
            <a:off x="643192" y="2666999"/>
            <a:ext cx="3643674" cy="3216276"/>
          </a:xfrm>
        </p:spPr>
        <p:txBody>
          <a:bodyPr vert="horz" lIns="91440" tIns="45720" rIns="91440" bIns="45720" rtlCol="0" anchor="ctr">
            <a:normAutofit/>
          </a:bodyPr>
          <a:lstStyle/>
          <a:p>
            <a:pPr>
              <a:spcBef>
                <a:spcPct val="20000"/>
              </a:spcBef>
            </a:pPr>
            <a:r>
              <a:rPr lang="en-US" sz="1800" dirty="0"/>
              <a:t>Great leaders can help their health and wellness teams stay focused and coordinated, which benefits our staff and students</a:t>
            </a:r>
          </a:p>
        </p:txBody>
      </p:sp>
      <p:sp>
        <p:nvSpPr>
          <p:cNvPr id="4" name="Slide Number Placeholder 3">
            <a:extLst>
              <a:ext uri="{FF2B5EF4-FFF2-40B4-BE49-F238E27FC236}">
                <a16:creationId xmlns:a16="http://schemas.microsoft.com/office/drawing/2014/main" id="{E49D613E-DB5D-8167-AD29-381CBE214408}"/>
              </a:ext>
            </a:extLst>
          </p:cNvPr>
          <p:cNvSpPr>
            <a:spLocks noGrp="1"/>
          </p:cNvSpPr>
          <p:nvPr>
            <p:ph type="sldNum" sz="quarter" idx="10"/>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z="900" smtClean="0">
                <a:latin typeface="+mn-lt"/>
              </a:rPr>
              <a:pPr defTabSz="914400">
                <a:spcAft>
                  <a:spcPts val="600"/>
                </a:spcAft>
              </a:pPr>
              <a:t>30</a:t>
            </a:fld>
            <a:endParaRPr lang="en-US" sz="900">
              <a:latin typeface="+mn-lt"/>
            </a:endParaRPr>
          </a:p>
        </p:txBody>
      </p:sp>
      <p:pic>
        <p:nvPicPr>
          <p:cNvPr id="13" name="Picture 12">
            <a:extLst>
              <a:ext uri="{FF2B5EF4-FFF2-40B4-BE49-F238E27FC236}">
                <a16:creationId xmlns:a16="http://schemas.microsoft.com/office/drawing/2014/main" id="{850A3E1F-4FDF-174B-38D3-DE45B513F9C4}"/>
              </a:ext>
            </a:extLst>
          </p:cNvPr>
          <p:cNvPicPr>
            <a:picLocks noChangeAspect="1"/>
          </p:cNvPicPr>
          <p:nvPr/>
        </p:nvPicPr>
        <p:blipFill>
          <a:blip r:embed="rId4"/>
          <a:srcRect l="6729" r="4963" b="-1"/>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6531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ABAF8-A5F0-4E99-AB6D-67BFBB982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2367F-2AAF-5BD0-1730-A4395956BDD4}"/>
              </a:ext>
            </a:extLst>
          </p:cNvPr>
          <p:cNvSpPr>
            <a:spLocks noGrp="1"/>
          </p:cNvSpPr>
          <p:nvPr>
            <p:ph type="title"/>
          </p:nvPr>
        </p:nvSpPr>
        <p:spPr>
          <a:xfrm>
            <a:off x="8164106" y="609600"/>
            <a:ext cx="3369133" cy="3642851"/>
          </a:xfrm>
        </p:spPr>
        <p:txBody>
          <a:bodyPr vert="horz" lIns="91440" tIns="45720" rIns="91440" bIns="45720" rtlCol="0" anchor="b">
            <a:normAutofit fontScale="90000"/>
          </a:bodyPr>
          <a:lstStyle/>
          <a:p>
            <a:pPr algn="ctr"/>
            <a:r>
              <a:rPr lang="en-US" sz="37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Share some Examples of effective leadership being used on your center</a:t>
            </a:r>
          </a:p>
        </p:txBody>
      </p:sp>
      <p:sp>
        <p:nvSpPr>
          <p:cNvPr id="13" name="Rounded Rectangle 7">
            <a:extLst>
              <a:ext uri="{FF2B5EF4-FFF2-40B4-BE49-F238E27FC236}">
                <a16:creationId xmlns:a16="http://schemas.microsoft.com/office/drawing/2014/main" id="{5F7833E7-6A14-4F78-A2DD-5640A4F6C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6884079" cy="5597200"/>
          </a:xfrm>
          <a:prstGeom prst="roundRect">
            <a:avLst>
              <a:gd name="adj" fmla="val 3812"/>
            </a:avLst>
          </a:prstGeom>
          <a:solidFill>
            <a:schemeClr val="bg1"/>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Content Placeholder 5" descr="People raising hands">
            <a:extLst>
              <a:ext uri="{FF2B5EF4-FFF2-40B4-BE49-F238E27FC236}">
                <a16:creationId xmlns:a16="http://schemas.microsoft.com/office/drawing/2014/main" id="{5D346650-7E7D-C4AA-D163-06E1B8E1B37C}"/>
              </a:ext>
            </a:extLst>
          </p:cNvPr>
          <p:cNvPicPr>
            <a:picLocks noGrp="1" noChangeAspect="1"/>
          </p:cNvPicPr>
          <p:nvPr>
            <p:ph idx="1"/>
          </p:nvPr>
        </p:nvPicPr>
        <p:blipFill>
          <a:blip r:embed="rId2"/>
          <a:stretch>
            <a:fillRect/>
          </a:stretch>
        </p:blipFill>
        <p:spPr>
          <a:xfrm>
            <a:off x="1142544" y="1444999"/>
            <a:ext cx="5915570" cy="3948642"/>
          </a:xfrm>
          <a:prstGeom prst="rect">
            <a:avLst/>
          </a:prstGeom>
        </p:spPr>
      </p:pic>
      <p:sp>
        <p:nvSpPr>
          <p:cNvPr id="4" name="Slide Number Placeholder 3">
            <a:extLst>
              <a:ext uri="{FF2B5EF4-FFF2-40B4-BE49-F238E27FC236}">
                <a16:creationId xmlns:a16="http://schemas.microsoft.com/office/drawing/2014/main" id="{450B4FAF-51E4-9540-05B6-0B54DB28FD2D}"/>
              </a:ext>
            </a:extLst>
          </p:cNvPr>
          <p:cNvSpPr>
            <a:spLocks noGrp="1"/>
          </p:cNvSpPr>
          <p:nvPr>
            <p:ph type="sldNum" sz="quarter" idx="12"/>
          </p:nvPr>
        </p:nvSpPr>
        <p:spPr>
          <a:xfrm>
            <a:off x="10514012" y="6217920"/>
            <a:ext cx="551167" cy="365125"/>
          </a:xfrm>
        </p:spPr>
        <p:txBody>
          <a:bodyPr vert="horz" lIns="91440" tIns="45720" rIns="91440" bIns="45720" rtlCol="0" anchor="ctr">
            <a:normAutofit/>
          </a:bodyPr>
          <a:lstStyle/>
          <a:p>
            <a:pPr defTabSz="914400">
              <a:spcAft>
                <a:spcPts val="600"/>
              </a:spcAft>
            </a:pPr>
            <a:fld id="{48F63A3B-78C7-47BE-AE5E-E10140E04643}" type="slidenum">
              <a:rPr lang="en-US">
                <a:solidFill>
                  <a:srgbClr val="BFBFBF"/>
                </a:solidFill>
              </a:rPr>
              <a:pPr defTabSz="914400">
                <a:spcAft>
                  <a:spcPts val="600"/>
                </a:spcAft>
              </a:pPr>
              <a:t>31</a:t>
            </a:fld>
            <a:endParaRPr lang="en-US">
              <a:solidFill>
                <a:srgbClr val="BFBFBF"/>
              </a:solidFill>
            </a:endParaRPr>
          </a:p>
        </p:txBody>
      </p:sp>
    </p:spTree>
    <p:extLst>
      <p:ext uri="{BB962C8B-B14F-4D97-AF65-F5344CB8AC3E}">
        <p14:creationId xmlns:p14="http://schemas.microsoft.com/office/powerpoint/2010/main" val="240757298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A493-5437-C181-DA8F-BE8293BF7F06}"/>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000" dirty="0">
                <a:effectLst>
                  <a:glow rad="38100">
                    <a:schemeClr val="bg1">
                      <a:lumMod val="65000"/>
                      <a:lumOff val="35000"/>
                      <a:alpha val="50000"/>
                    </a:schemeClr>
                  </a:glow>
                  <a:outerShdw blurRad="28575" dist="31750" dir="13200000" algn="tl" rotWithShape="0">
                    <a:srgbClr val="000000">
                      <a:alpha val="25000"/>
                    </a:srgbClr>
                  </a:outerShdw>
                </a:effectLst>
                <a:cs typeface="+mj-cs"/>
              </a:rPr>
              <a:t>QUESTIONS or COMMENTS</a:t>
            </a:r>
          </a:p>
        </p:txBody>
      </p:sp>
      <p:pic>
        <p:nvPicPr>
          <p:cNvPr id="6" name="Content Placeholder 5" descr="Question mark against red wall">
            <a:extLst>
              <a:ext uri="{FF2B5EF4-FFF2-40B4-BE49-F238E27FC236}">
                <a16:creationId xmlns:a16="http://schemas.microsoft.com/office/drawing/2014/main" id="{AC0B8889-C3D1-2A79-B4EF-5C54504B87BF}"/>
              </a:ext>
            </a:extLst>
          </p:cNvPr>
          <p:cNvPicPr>
            <a:picLocks noGrp="1" noChangeAspect="1"/>
          </p:cNvPicPr>
          <p:nvPr>
            <p:ph sz="half" idx="2"/>
          </p:nvPr>
        </p:nvPicPr>
        <p:blipFill>
          <a:blip r:embed="rId3"/>
          <a:stretch>
            <a:fillRect/>
          </a:stretch>
        </p:blipFill>
        <p:spPr>
          <a:xfrm>
            <a:off x="636915" y="1338856"/>
            <a:ext cx="6915663" cy="418397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213FF376-467D-B881-E757-2655049C5E14}"/>
              </a:ext>
            </a:extLst>
          </p:cNvPr>
          <p:cNvSpPr>
            <a:spLocks noGrp="1"/>
          </p:cNvSpPr>
          <p:nvPr>
            <p:ph type="sldNum" sz="quarter" idx="10"/>
          </p:nvPr>
        </p:nvSpPr>
        <p:spPr>
          <a:xfrm>
            <a:off x="10514012" y="6217920"/>
            <a:ext cx="551167" cy="365125"/>
          </a:xfrm>
        </p:spPr>
        <p:txBody>
          <a:bodyPr vert="horz" lIns="91440" tIns="45720" rIns="91440" bIns="45720" rtlCol="0" anchor="ctr">
            <a:normAutofit/>
          </a:bodyPr>
          <a:lstStyle/>
          <a:p>
            <a:pPr defTabSz="914400">
              <a:spcAft>
                <a:spcPts val="600"/>
              </a:spcAft>
            </a:pPr>
            <a:fld id="{48F63A3B-78C7-47BE-AE5E-E10140E04643}" type="slidenum">
              <a:rPr lang="en-US" sz="900" smtClean="0">
                <a:latin typeface="+mn-lt"/>
              </a:rPr>
              <a:pPr defTabSz="914400">
                <a:spcAft>
                  <a:spcPts val="600"/>
                </a:spcAft>
              </a:pPr>
              <a:t>32</a:t>
            </a:fld>
            <a:endParaRPr lang="en-US" sz="900">
              <a:latin typeface="+mn-lt"/>
            </a:endParaRPr>
          </a:p>
        </p:txBody>
      </p:sp>
    </p:spTree>
    <p:extLst>
      <p:ext uri="{BB962C8B-B14F-4D97-AF65-F5344CB8AC3E}">
        <p14:creationId xmlns:p14="http://schemas.microsoft.com/office/powerpoint/2010/main" val="220097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AF2A-54E1-3E76-391D-362171D47189}"/>
              </a:ext>
            </a:extLst>
          </p:cNvPr>
          <p:cNvSpPr>
            <a:spLocks noGrp="1"/>
          </p:cNvSpPr>
          <p:nvPr>
            <p:ph type="title"/>
          </p:nvPr>
        </p:nvSpPr>
        <p:spPr>
          <a:xfrm>
            <a:off x="643192" y="609600"/>
            <a:ext cx="3643674" cy="1905000"/>
          </a:xfrm>
        </p:spPr>
        <p:txBody>
          <a:bodyPr>
            <a:normAutofit/>
          </a:bodyPr>
          <a:lstStyle/>
          <a:p>
            <a:r>
              <a:rPr lang="en-US" sz="2800" b="1" dirty="0"/>
              <a:t>Quality of care</a:t>
            </a:r>
          </a:p>
        </p:txBody>
      </p:sp>
      <p:sp>
        <p:nvSpPr>
          <p:cNvPr id="3" name="Content Placeholder 2">
            <a:extLst>
              <a:ext uri="{FF2B5EF4-FFF2-40B4-BE49-F238E27FC236}">
                <a16:creationId xmlns:a16="http://schemas.microsoft.com/office/drawing/2014/main" id="{6BCF6E27-B9E7-A44D-C283-7B0113749A44}"/>
              </a:ext>
            </a:extLst>
          </p:cNvPr>
          <p:cNvSpPr>
            <a:spLocks noGrp="1"/>
          </p:cNvSpPr>
          <p:nvPr>
            <p:ph idx="1"/>
          </p:nvPr>
        </p:nvSpPr>
        <p:spPr>
          <a:xfrm>
            <a:off x="643192" y="2666999"/>
            <a:ext cx="3643674" cy="3216276"/>
          </a:xfrm>
        </p:spPr>
        <p:txBody>
          <a:bodyPr>
            <a:normAutofit/>
          </a:bodyPr>
          <a:lstStyle/>
          <a:p>
            <a:pPr marL="0" indent="0">
              <a:buNone/>
            </a:pPr>
            <a:r>
              <a:rPr lang="en-US" sz="1800"/>
              <a:t>Leadership can help ensure high-quality patient care. For example, good communication can help nurses understand patients' concerns and provide individualized care. Collaborative leadership can also help cross-disciplinary teams work together to improve health outcomes</a:t>
            </a:r>
          </a:p>
        </p:txBody>
      </p:sp>
      <p:sp>
        <p:nvSpPr>
          <p:cNvPr id="4" name="Slide Number Placeholder 3">
            <a:extLst>
              <a:ext uri="{FF2B5EF4-FFF2-40B4-BE49-F238E27FC236}">
                <a16:creationId xmlns:a16="http://schemas.microsoft.com/office/drawing/2014/main" id="{4F6CE7EE-4403-D520-3EAA-E5B9975911CA}"/>
              </a:ext>
            </a:extLst>
          </p:cNvPr>
          <p:cNvSpPr>
            <a:spLocks noGrp="1"/>
          </p:cNvSpPr>
          <p:nvPr>
            <p:ph type="sldNum" sz="quarter" idx="12"/>
          </p:nvPr>
        </p:nvSpPr>
        <p:spPr>
          <a:xfrm>
            <a:off x="10514012" y="5883275"/>
            <a:ext cx="551167" cy="365125"/>
          </a:xfrm>
        </p:spPr>
        <p:txBody>
          <a:bodyPr>
            <a:normAutofit/>
          </a:bodyPr>
          <a:lstStyle/>
          <a:p>
            <a:pPr>
              <a:spcAft>
                <a:spcPts val="600"/>
              </a:spcAft>
            </a:pPr>
            <a:fld id="{48F63A3B-78C7-47BE-AE5E-E10140E04643}" type="slidenum">
              <a:rPr lang="en-US"/>
              <a:pPr>
                <a:spcAft>
                  <a:spcPts val="600"/>
                </a:spcAft>
              </a:pPr>
              <a:t>4</a:t>
            </a:fld>
            <a:endParaRPr lang="en-US"/>
          </a:p>
        </p:txBody>
      </p:sp>
      <p:pic>
        <p:nvPicPr>
          <p:cNvPr id="6" name="Picture 5" descr="Stethoscope">
            <a:extLst>
              <a:ext uri="{FF2B5EF4-FFF2-40B4-BE49-F238E27FC236}">
                <a16:creationId xmlns:a16="http://schemas.microsoft.com/office/drawing/2014/main" id="{3277E82B-0075-D86B-1215-930C735689BF}"/>
              </a:ext>
            </a:extLst>
          </p:cNvPr>
          <p:cNvPicPr>
            <a:picLocks noChangeAspect="1"/>
          </p:cNvPicPr>
          <p:nvPr/>
        </p:nvPicPr>
        <p:blipFill>
          <a:blip r:embed="rId4"/>
          <a:srcRect l="8775" r="3245" b="-2"/>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20735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7F07-3013-75CC-7CB5-6E535BF5AF71}"/>
              </a:ext>
            </a:extLst>
          </p:cNvPr>
          <p:cNvSpPr>
            <a:spLocks noGrp="1"/>
          </p:cNvSpPr>
          <p:nvPr>
            <p:ph type="title"/>
          </p:nvPr>
        </p:nvSpPr>
        <p:spPr>
          <a:xfrm>
            <a:off x="643192" y="609600"/>
            <a:ext cx="3643674" cy="1905000"/>
          </a:xfrm>
        </p:spPr>
        <p:txBody>
          <a:bodyPr>
            <a:normAutofit/>
          </a:bodyPr>
          <a:lstStyle/>
          <a:p>
            <a:r>
              <a:rPr lang="en-US" sz="2800" b="1" dirty="0"/>
              <a:t>Student &amp; Staff Satisfaction</a:t>
            </a:r>
          </a:p>
        </p:txBody>
      </p:sp>
      <p:sp>
        <p:nvSpPr>
          <p:cNvPr id="3" name="Content Placeholder 2">
            <a:extLst>
              <a:ext uri="{FF2B5EF4-FFF2-40B4-BE49-F238E27FC236}">
                <a16:creationId xmlns:a16="http://schemas.microsoft.com/office/drawing/2014/main" id="{24C450D8-4357-952B-1AB0-3C1EB9A62021}"/>
              </a:ext>
            </a:extLst>
          </p:cNvPr>
          <p:cNvSpPr>
            <a:spLocks noGrp="1"/>
          </p:cNvSpPr>
          <p:nvPr>
            <p:ph idx="1"/>
          </p:nvPr>
        </p:nvSpPr>
        <p:spPr>
          <a:xfrm>
            <a:off x="643192" y="2666999"/>
            <a:ext cx="3643674" cy="3216276"/>
          </a:xfrm>
        </p:spPr>
        <p:txBody>
          <a:bodyPr>
            <a:normAutofit/>
          </a:bodyPr>
          <a:lstStyle/>
          <a:p>
            <a:pPr marL="0" indent="0">
              <a:buNone/>
            </a:pPr>
            <a:r>
              <a:rPr lang="en-US" sz="1800" dirty="0"/>
              <a:t>Leadership can help create a positive team culture and keep staff satisfied. Team building exercises can help improve team members’ relationships, leading to happier employees. Mentorship can also help employees reach their goals and manage stress.</a:t>
            </a:r>
          </a:p>
        </p:txBody>
      </p:sp>
      <p:sp>
        <p:nvSpPr>
          <p:cNvPr id="4" name="Slide Number Placeholder 3">
            <a:extLst>
              <a:ext uri="{FF2B5EF4-FFF2-40B4-BE49-F238E27FC236}">
                <a16:creationId xmlns:a16="http://schemas.microsoft.com/office/drawing/2014/main" id="{A22E6888-587A-07CF-96D2-570BF2131844}"/>
              </a:ext>
            </a:extLst>
          </p:cNvPr>
          <p:cNvSpPr>
            <a:spLocks noGrp="1"/>
          </p:cNvSpPr>
          <p:nvPr>
            <p:ph type="sldNum" sz="quarter" idx="12"/>
          </p:nvPr>
        </p:nvSpPr>
        <p:spPr>
          <a:xfrm>
            <a:off x="10514012" y="5883275"/>
            <a:ext cx="551167" cy="365125"/>
          </a:xfrm>
        </p:spPr>
        <p:txBody>
          <a:bodyPr>
            <a:normAutofit/>
          </a:bodyPr>
          <a:lstStyle/>
          <a:p>
            <a:pPr>
              <a:spcAft>
                <a:spcPts val="600"/>
              </a:spcAft>
            </a:pPr>
            <a:fld id="{48F63A3B-78C7-47BE-AE5E-E10140E04643}" type="slidenum">
              <a:rPr lang="en-US"/>
              <a:pPr>
                <a:spcAft>
                  <a:spcPts val="600"/>
                </a:spcAft>
              </a:pPr>
              <a:t>5</a:t>
            </a:fld>
            <a:endParaRPr lang="en-US"/>
          </a:p>
        </p:txBody>
      </p:sp>
      <p:pic>
        <p:nvPicPr>
          <p:cNvPr id="6" name="Picture 5" descr="One in a crowd">
            <a:extLst>
              <a:ext uri="{FF2B5EF4-FFF2-40B4-BE49-F238E27FC236}">
                <a16:creationId xmlns:a16="http://schemas.microsoft.com/office/drawing/2014/main" id="{96C7089E-1C8D-1E7A-E375-408AAE78FEAB}"/>
              </a:ext>
            </a:extLst>
          </p:cNvPr>
          <p:cNvPicPr>
            <a:picLocks noChangeAspect="1"/>
          </p:cNvPicPr>
          <p:nvPr/>
        </p:nvPicPr>
        <p:blipFill>
          <a:blip r:embed="rId4"/>
          <a:srcRect l="574" r="571" b="-3"/>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5579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D95D-EFE0-61E5-7787-6F8A1BCFFD02}"/>
              </a:ext>
            </a:extLst>
          </p:cNvPr>
          <p:cNvSpPr>
            <a:spLocks noGrp="1"/>
          </p:cNvSpPr>
          <p:nvPr>
            <p:ph type="title"/>
          </p:nvPr>
        </p:nvSpPr>
        <p:spPr>
          <a:xfrm>
            <a:off x="643192" y="609600"/>
            <a:ext cx="3643674" cy="1905000"/>
          </a:xfrm>
        </p:spPr>
        <p:txBody>
          <a:bodyPr vert="horz" lIns="91440" tIns="45720" rIns="91440" bIns="45720" rtlCol="0" anchor="ctr">
            <a:normAutofit/>
          </a:bodyPr>
          <a:lstStyle/>
          <a:p>
            <a:r>
              <a:rPr lang="en-US" sz="2800" b="1" dirty="0"/>
              <a:t>Adaptability</a:t>
            </a:r>
          </a:p>
        </p:txBody>
      </p:sp>
      <p:sp>
        <p:nvSpPr>
          <p:cNvPr id="3" name="Content Placeholder 2">
            <a:extLst>
              <a:ext uri="{FF2B5EF4-FFF2-40B4-BE49-F238E27FC236}">
                <a16:creationId xmlns:a16="http://schemas.microsoft.com/office/drawing/2014/main" id="{23898683-7A96-1D84-C8F4-0C6694AF8CCC}"/>
              </a:ext>
            </a:extLst>
          </p:cNvPr>
          <p:cNvSpPr>
            <a:spLocks noGrp="1"/>
          </p:cNvSpPr>
          <p:nvPr>
            <p:ph idx="1"/>
          </p:nvPr>
        </p:nvSpPr>
        <p:spPr>
          <a:xfrm>
            <a:off x="643192" y="2666999"/>
            <a:ext cx="3643674" cy="3216276"/>
          </a:xfrm>
        </p:spPr>
        <p:txBody>
          <a:bodyPr vert="horz" lIns="91440" tIns="45720" rIns="91440" bIns="45720" rtlCol="0" anchor="t">
            <a:normAutofit/>
          </a:bodyPr>
          <a:lstStyle/>
          <a:p>
            <a:pPr marL="0" indent="0">
              <a:spcBef>
                <a:spcPct val="20000"/>
              </a:spcBef>
            </a:pPr>
            <a:r>
              <a:rPr lang="en-US" sz="1800" dirty="0"/>
              <a:t>Effective Leadership can help create adaptability within the health and wellness team who can respond and adapt to challenges, much like we did during the pandemic.</a:t>
            </a:r>
          </a:p>
        </p:txBody>
      </p:sp>
      <p:sp>
        <p:nvSpPr>
          <p:cNvPr id="4" name="Slide Number Placeholder 3">
            <a:extLst>
              <a:ext uri="{FF2B5EF4-FFF2-40B4-BE49-F238E27FC236}">
                <a16:creationId xmlns:a16="http://schemas.microsoft.com/office/drawing/2014/main" id="{76EBB1F0-1433-0586-1FAD-7646BB91935E}"/>
              </a:ext>
            </a:extLst>
          </p:cNvPr>
          <p:cNvSpPr>
            <a:spLocks noGrp="1"/>
          </p:cNvSpPr>
          <p:nvPr>
            <p:ph type="sldNum" sz="quarter" idx="4294967295"/>
          </p:nvPr>
        </p:nvSpPr>
        <p:spPr>
          <a:xfrm>
            <a:off x="10514012" y="5883275"/>
            <a:ext cx="551167" cy="365125"/>
          </a:xfrm>
        </p:spPr>
        <p:txBody>
          <a:bodyPr vert="horz" lIns="91440" tIns="45720" rIns="91440" bIns="45720" rtlCol="0" anchor="ctr">
            <a:normAutofit/>
          </a:bodyPr>
          <a:lstStyle/>
          <a:p>
            <a:pPr defTabSz="914400">
              <a:spcAft>
                <a:spcPts val="600"/>
              </a:spcAft>
            </a:pPr>
            <a:fld id="{48F63A3B-78C7-47BE-AE5E-E10140E04643}" type="slidenum">
              <a:rPr lang="en-US" smtClean="0"/>
              <a:pPr defTabSz="914400">
                <a:spcAft>
                  <a:spcPts val="600"/>
                </a:spcAft>
              </a:pPr>
              <a:t>6</a:t>
            </a:fld>
            <a:endParaRPr lang="en-US"/>
          </a:p>
        </p:txBody>
      </p:sp>
      <p:pic>
        <p:nvPicPr>
          <p:cNvPr id="8" name="Graphic 7" descr="Connections">
            <a:extLst>
              <a:ext uri="{FF2B5EF4-FFF2-40B4-BE49-F238E27FC236}">
                <a16:creationId xmlns:a16="http://schemas.microsoft.com/office/drawing/2014/main" id="{048C9464-E6DE-0160-7D12-C0E81935D1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5437"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485941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2B7A-7F7C-E7A3-1C9C-358915CF64BC}"/>
              </a:ext>
            </a:extLst>
          </p:cNvPr>
          <p:cNvSpPr>
            <a:spLocks noGrp="1"/>
          </p:cNvSpPr>
          <p:nvPr>
            <p:ph type="title"/>
          </p:nvPr>
        </p:nvSpPr>
        <p:spPr>
          <a:xfrm>
            <a:off x="5039137" y="609600"/>
            <a:ext cx="6132446" cy="1905000"/>
          </a:xfrm>
        </p:spPr>
        <p:txBody>
          <a:bodyPr>
            <a:normAutofit/>
          </a:bodyPr>
          <a:lstStyle/>
          <a:p>
            <a:r>
              <a:rPr lang="en-US" b="1"/>
              <a:t>Ethical guidance</a:t>
            </a:r>
          </a:p>
        </p:txBody>
      </p:sp>
      <p:pic>
        <p:nvPicPr>
          <p:cNvPr id="10" name="Graphic 9" descr="Scales of Justice">
            <a:extLst>
              <a:ext uri="{FF2B5EF4-FFF2-40B4-BE49-F238E27FC236}">
                <a16:creationId xmlns:a16="http://schemas.microsoft.com/office/drawing/2014/main" id="{287C9FCF-4984-E6A3-C91F-A765D657B0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0740" y="1621292"/>
            <a:ext cx="3416888" cy="34168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0F1AD9A2-97CC-7037-FD5E-E80C1C797A6D}"/>
              </a:ext>
            </a:extLst>
          </p:cNvPr>
          <p:cNvSpPr>
            <a:spLocks noGrp="1"/>
          </p:cNvSpPr>
          <p:nvPr>
            <p:ph idx="1"/>
          </p:nvPr>
        </p:nvSpPr>
        <p:spPr>
          <a:xfrm>
            <a:off x="5039138" y="2666999"/>
            <a:ext cx="6271591" cy="3395871"/>
          </a:xfrm>
        </p:spPr>
        <p:txBody>
          <a:bodyPr anchor="t">
            <a:normAutofit/>
          </a:bodyPr>
          <a:lstStyle/>
          <a:p>
            <a:pPr marL="0" indent="0">
              <a:buNone/>
            </a:pPr>
            <a:r>
              <a:rPr lang="en-US"/>
              <a:t>Ethical guidelines are rules or principles that help people or organizations act ethically and responsibly in a particular context or domain.</a:t>
            </a:r>
          </a:p>
        </p:txBody>
      </p:sp>
      <p:sp>
        <p:nvSpPr>
          <p:cNvPr id="4" name="Slide Number Placeholder 3">
            <a:extLst>
              <a:ext uri="{FF2B5EF4-FFF2-40B4-BE49-F238E27FC236}">
                <a16:creationId xmlns:a16="http://schemas.microsoft.com/office/drawing/2014/main" id="{038D51F8-A28C-180E-EC31-379480286FF9}"/>
              </a:ext>
            </a:extLst>
          </p:cNvPr>
          <p:cNvSpPr>
            <a:spLocks noGrp="1"/>
          </p:cNvSpPr>
          <p:nvPr>
            <p:ph type="sldNum" sz="quarter" idx="12"/>
          </p:nvPr>
        </p:nvSpPr>
        <p:spPr>
          <a:xfrm>
            <a:off x="10514012" y="6217920"/>
            <a:ext cx="551167" cy="365125"/>
          </a:xfrm>
        </p:spPr>
        <p:txBody>
          <a:bodyPr>
            <a:normAutofit/>
          </a:bodyPr>
          <a:lstStyle/>
          <a:p>
            <a:pPr>
              <a:spcAft>
                <a:spcPts val="600"/>
              </a:spcAft>
            </a:pPr>
            <a:fld id="{48F63A3B-78C7-47BE-AE5E-E10140E04643}" type="slidenum">
              <a:rPr lang="en-US">
                <a:solidFill>
                  <a:prstClr val="white">
                    <a:lumMod val="75000"/>
                  </a:prstClr>
                </a:solidFill>
              </a:rPr>
              <a:pPr>
                <a:spcAft>
                  <a:spcPts val="600"/>
                </a:spcAft>
              </a:pPr>
              <a:t>7</a:t>
            </a:fld>
            <a:endParaRPr lang="en-US">
              <a:solidFill>
                <a:prstClr val="white">
                  <a:lumMod val="75000"/>
                </a:prstClr>
              </a:solidFill>
            </a:endParaRPr>
          </a:p>
        </p:txBody>
      </p:sp>
    </p:spTree>
    <p:extLst>
      <p:ext uri="{BB962C8B-B14F-4D97-AF65-F5344CB8AC3E}">
        <p14:creationId xmlns:p14="http://schemas.microsoft.com/office/powerpoint/2010/main" val="41404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3B8D-3439-34A4-FE03-254ADF326BAC}"/>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b="1" dirty="0">
                <a:effectLst>
                  <a:glow rad="38100">
                    <a:schemeClr val="bg1">
                      <a:lumMod val="65000"/>
                      <a:lumOff val="35000"/>
                      <a:alpha val="50000"/>
                    </a:schemeClr>
                  </a:glow>
                  <a:outerShdw blurRad="28575" dist="31750" dir="13200000" algn="tl" rotWithShape="0">
                    <a:srgbClr val="000000">
                      <a:alpha val="25000"/>
                    </a:srgbClr>
                  </a:outerShdw>
                </a:effectLst>
              </a:rPr>
              <a:t>Integrity</a:t>
            </a:r>
          </a:p>
        </p:txBody>
      </p:sp>
      <p:sp>
        <p:nvSpPr>
          <p:cNvPr id="3" name="Content Placeholder 2">
            <a:extLst>
              <a:ext uri="{FF2B5EF4-FFF2-40B4-BE49-F238E27FC236}">
                <a16:creationId xmlns:a16="http://schemas.microsoft.com/office/drawing/2014/main" id="{BC91DCA6-FED3-2B27-E356-2C2C7AE2476C}"/>
              </a:ext>
            </a:extLst>
          </p:cNvPr>
          <p:cNvSpPr>
            <a:spLocks noGrp="1"/>
          </p:cNvSpPr>
          <p:nvPr>
            <p:ph idx="1"/>
          </p:nvPr>
        </p:nvSpPr>
        <p:spPr>
          <a:xfrm>
            <a:off x="6735098" y="4365523"/>
            <a:ext cx="4798140" cy="1793053"/>
          </a:xfrm>
        </p:spPr>
        <p:txBody>
          <a:bodyPr vert="horz" lIns="91440" tIns="45720" rIns="91440" bIns="45720" rtlCol="0" anchor="t">
            <a:normAutofit/>
          </a:bodyPr>
          <a:lstStyle/>
          <a:p>
            <a:pPr marL="0" indent="0" algn="ctr">
              <a:buNone/>
            </a:pPr>
            <a:r>
              <a:rPr lang="en-US" sz="2100" dirty="0">
                <a:gradFill flip="none" rotWithShape="1">
                  <a:gsLst>
                    <a:gs pos="0">
                      <a:schemeClr val="tx1"/>
                    </a:gs>
                    <a:gs pos="100000">
                      <a:schemeClr val="tx1">
                        <a:lumMod val="75000"/>
                      </a:schemeClr>
                    </a:gs>
                  </a:gsLst>
                  <a:lin ang="5400000" scaled="0"/>
                  <a:tileRect/>
                </a:gradFill>
              </a:rPr>
              <a:t>A person’s commitment to honesty and a willingness to do what is right for your staff and students.</a:t>
            </a:r>
          </a:p>
        </p:txBody>
      </p:sp>
      <p:pic>
        <p:nvPicPr>
          <p:cNvPr id="6" name="Picture 5" descr="Glasses on top of a book">
            <a:extLst>
              <a:ext uri="{FF2B5EF4-FFF2-40B4-BE49-F238E27FC236}">
                <a16:creationId xmlns:a16="http://schemas.microsoft.com/office/drawing/2014/main" id="{5070AAAD-481D-E15D-7342-6BFD7E6B96FC}"/>
              </a:ext>
            </a:extLst>
          </p:cNvPr>
          <p:cNvPicPr>
            <a:picLocks noChangeAspect="1"/>
          </p:cNvPicPr>
          <p:nvPr/>
        </p:nvPicPr>
        <p:blipFill>
          <a:blip r:embed="rId4"/>
          <a:srcRect l="5322" r="29962" b="-1"/>
          <a:stretch/>
        </p:blipFill>
        <p:spPr>
          <a:xfrm>
            <a:off x="633999" y="636640"/>
            <a:ext cx="5462001" cy="55915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E4EE55FE-B538-549D-6D1B-5F2C5CA74CA4}"/>
              </a:ext>
            </a:extLst>
          </p:cNvPr>
          <p:cNvSpPr>
            <a:spLocks noGrp="1"/>
          </p:cNvSpPr>
          <p:nvPr>
            <p:ph type="sldNum" sz="quarter" idx="12"/>
          </p:nvPr>
        </p:nvSpPr>
        <p:spPr>
          <a:xfrm>
            <a:off x="10514012" y="6217920"/>
            <a:ext cx="551167" cy="365125"/>
          </a:xfrm>
        </p:spPr>
        <p:txBody>
          <a:bodyPr vert="horz" lIns="91440" tIns="45720" rIns="91440" bIns="45720" rtlCol="0" anchor="ctr">
            <a:normAutofit/>
          </a:bodyPr>
          <a:lstStyle/>
          <a:p>
            <a:pPr defTabSz="914400">
              <a:spcAft>
                <a:spcPts val="600"/>
              </a:spcAft>
            </a:pPr>
            <a:fld id="{48F63A3B-78C7-47BE-AE5E-E10140E04643}" type="slidenum">
              <a:rPr lang="en-US"/>
              <a:pPr defTabSz="914400">
                <a:spcAft>
                  <a:spcPts val="600"/>
                </a:spcAft>
              </a:pPr>
              <a:t>8</a:t>
            </a:fld>
            <a:endParaRPr lang="en-US"/>
          </a:p>
        </p:txBody>
      </p:sp>
    </p:spTree>
    <p:extLst>
      <p:ext uri="{BB962C8B-B14F-4D97-AF65-F5344CB8AC3E}">
        <p14:creationId xmlns:p14="http://schemas.microsoft.com/office/powerpoint/2010/main" val="123279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B44886-047B-4C3D-B24D-40372BAF6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43737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2" name="Rectangle 11">
            <a:extLst>
              <a:ext uri="{FF2B5EF4-FFF2-40B4-BE49-F238E27FC236}">
                <a16:creationId xmlns:a16="http://schemas.microsoft.com/office/drawing/2014/main" id="{C69F3D2E-2D8E-4CC9-A453-44EB58CF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4462271"/>
            <a:ext cx="12192000" cy="2395728"/>
          </a:xfrm>
          <a:prstGeom prst="rect">
            <a:avLst/>
          </a:prstGeom>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9AF8CE-32E2-AAE4-7FBC-E07422B27849}"/>
              </a:ext>
            </a:extLst>
          </p:cNvPr>
          <p:cNvSpPr>
            <a:spLocks noGrp="1"/>
          </p:cNvSpPr>
          <p:nvPr>
            <p:ph type="title"/>
          </p:nvPr>
        </p:nvSpPr>
        <p:spPr>
          <a:xfrm>
            <a:off x="1141413" y="4707635"/>
            <a:ext cx="9905998" cy="1087109"/>
          </a:xfrm>
        </p:spPr>
        <p:txBody>
          <a:bodyPr vert="horz" lIns="91440" tIns="45720" rIns="91440" bIns="45720" rtlCol="0" anchor="t">
            <a:normAutofit/>
          </a:bodyPr>
          <a:lstStyle/>
          <a:p>
            <a:pPr algn="ctr"/>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2.  Leadership Pillars</a:t>
            </a:r>
          </a:p>
        </p:txBody>
      </p:sp>
      <p:cxnSp>
        <p:nvCxnSpPr>
          <p:cNvPr id="14" name="Straight Connector 13">
            <a:extLst>
              <a:ext uri="{FF2B5EF4-FFF2-40B4-BE49-F238E27FC236}">
                <a16:creationId xmlns:a16="http://schemas.microsoft.com/office/drawing/2014/main" id="{56319A8F-DEC0-498D-AD34-743F1F8741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 y="4373740"/>
            <a:ext cx="12188952"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6" name="Rectangle 15">
            <a:extLst>
              <a:ext uri="{FF2B5EF4-FFF2-40B4-BE49-F238E27FC236}">
                <a16:creationId xmlns:a16="http://schemas.microsoft.com/office/drawing/2014/main" id="{7D96F023-07C3-410F-8214-C77FAA8E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3907334"/>
            <a:ext cx="12192000" cy="466406"/>
          </a:xfrm>
          <a:prstGeom prst="rect">
            <a:avLst/>
          </a:prstGeom>
          <a:gradFill>
            <a:gsLst>
              <a:gs pos="0">
                <a:srgbClr val="363D46"/>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5F23720B-1D24-8C53-8131-7083B48244FC}"/>
              </a:ext>
            </a:extLst>
          </p:cNvPr>
          <p:cNvGraphicFramePr>
            <a:graphicFrameLocks noGrp="1"/>
          </p:cNvGraphicFramePr>
          <p:nvPr>
            <p:ph idx="14"/>
            <p:extLst>
              <p:ext uri="{D42A27DB-BD31-4B8C-83A1-F6EECF244321}">
                <p14:modId xmlns:p14="http://schemas.microsoft.com/office/powerpoint/2010/main" val="2692455910"/>
              </p:ext>
            </p:extLst>
          </p:nvPr>
        </p:nvGraphicFramePr>
        <p:xfrm>
          <a:off x="965200" y="965201"/>
          <a:ext cx="10261600" cy="28536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18173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XRUYQT3274NZ-681238054-2157</_dlc_DocId>
    <_dlc_DocIdUrl xmlns="b22f8f74-215c-4154-9939-bd29e4e8980e">
      <Url>https://supportservices.jobcorps.gov/health/_layouts/15/DocIdRedir.aspx?ID=XRUYQT3274NZ-681238054-2157</Url>
      <Description>XRUYQT3274NZ-681238054-2157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E99543C-82E8-4821-93BD-5A60BEB423E2}">
  <ds:schemaRefs>
    <ds:schemaRef ds:uri="http://schemas.microsoft.com/sharepoint/v3/contenttype/forms"/>
  </ds:schemaRefs>
</ds:datastoreItem>
</file>

<file path=customXml/itemProps2.xml><?xml version="1.0" encoding="utf-8"?>
<ds:datastoreItem xmlns:ds="http://schemas.openxmlformats.org/officeDocument/2006/customXml" ds:itemID="{A7FA76D1-3C6D-40BC-A42D-496B6EDE8B8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EA3497EB-3D17-45BE-A22F-41A035CC9F79}"/>
</file>

<file path=customXml/itemProps4.xml><?xml version="1.0" encoding="utf-8"?>
<ds:datastoreItem xmlns:ds="http://schemas.openxmlformats.org/officeDocument/2006/customXml" ds:itemID="{18F9B677-D766-4C2A-AAB8-C04CA66485A3}"/>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TM03457485[[fn=Mesh]]</Template>
  <TotalTime>0</TotalTime>
  <Words>3720</Words>
  <Application>Microsoft Office PowerPoint</Application>
  <PresentationFormat>Widescreen</PresentationFormat>
  <Paragraphs>291</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Mesh</vt:lpstr>
      <vt:lpstr>Cultivating leadership in the health and wellness center</vt:lpstr>
      <vt:lpstr>Our goals for today</vt:lpstr>
      <vt:lpstr> 1. The importance of leadership</vt:lpstr>
      <vt:lpstr>Quality of care</vt:lpstr>
      <vt:lpstr>Student &amp; Staff Satisfaction</vt:lpstr>
      <vt:lpstr>Adaptability</vt:lpstr>
      <vt:lpstr>Ethical guidance</vt:lpstr>
      <vt:lpstr>Integrity</vt:lpstr>
      <vt:lpstr>2.  Leadership Pillars</vt:lpstr>
      <vt:lpstr>Communication</vt:lpstr>
      <vt:lpstr>Active Listening </vt:lpstr>
      <vt:lpstr>Goal Setting</vt:lpstr>
      <vt:lpstr>Diplomacy</vt:lpstr>
      <vt:lpstr>Conflict resolution</vt:lpstr>
      <vt:lpstr>Staff &amp; Student Motivation</vt:lpstr>
      <vt:lpstr>Decisiveness</vt:lpstr>
      <vt:lpstr>Empathy</vt:lpstr>
      <vt:lpstr>3. Effects of effective leadership on students &amp; staff</vt:lpstr>
      <vt:lpstr>4. Difference between leadership and management</vt:lpstr>
      <vt:lpstr>FOCUS </vt:lpstr>
      <vt:lpstr>Approach</vt:lpstr>
      <vt:lpstr>roles</vt:lpstr>
      <vt:lpstr>5. Leadership’s role in risk management</vt:lpstr>
      <vt:lpstr>Levels of Risk</vt:lpstr>
      <vt:lpstr>So, how do we reduce risk????</vt:lpstr>
      <vt:lpstr>Cultivating leadership</vt:lpstr>
      <vt:lpstr>Promoting continuing education and training</vt:lpstr>
      <vt:lpstr>Transparency</vt:lpstr>
      <vt:lpstr>Inspire, retain, and support staff</vt:lpstr>
      <vt:lpstr>Facilitating communication</vt:lpstr>
      <vt:lpstr>Share some Examples of effective leadership being used on your center</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leadership in the health and wellness center</dc:title>
  <dc:subject/>
  <dc:creator/>
  <cp:lastModifiedBy/>
  <cp:revision>7</cp:revision>
  <dcterms:created xsi:type="dcterms:W3CDTF">2024-07-30T14:46:52Z</dcterms:created>
  <dcterms:modified xsi:type="dcterms:W3CDTF">2024-08-22T18:13:04Z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16cd8fd7-d0a1-4457-b7ec-519f246b7fe2</vt:lpwstr>
  </property>
</Properties>
</file>