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7.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1.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hangesInfos/changesInfo1.xml" ContentType="application/vnd.ms-powerpoint.changesinfo+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87" r:id="rId3"/>
    <p:sldId id="288" r:id="rId4"/>
    <p:sldId id="258" r:id="rId5"/>
    <p:sldId id="259" r:id="rId6"/>
    <p:sldId id="260" r:id="rId7"/>
    <p:sldId id="261" r:id="rId8"/>
    <p:sldId id="262" r:id="rId9"/>
    <p:sldId id="289" r:id="rId10"/>
    <p:sldId id="263" r:id="rId11"/>
    <p:sldId id="290" r:id="rId12"/>
    <p:sldId id="291" r:id="rId13"/>
    <p:sldId id="295" r:id="rId14"/>
    <p:sldId id="297" r:id="rId15"/>
    <p:sldId id="298" r:id="rId16"/>
    <p:sldId id="299" r:id="rId17"/>
    <p:sldId id="300" r:id="rId18"/>
    <p:sldId id="301" r:id="rId19"/>
    <p:sldId id="296" r:id="rId20"/>
    <p:sldId id="302" r:id="rId21"/>
    <p:sldId id="292" r:id="rId22"/>
    <p:sldId id="293" r:id="rId23"/>
    <p:sldId id="303" r:id="rId24"/>
    <p:sldId id="304" r:id="rId25"/>
    <p:sldId id="305" r:id="rId26"/>
    <p:sldId id="306" r:id="rId27"/>
    <p:sldId id="308" r:id="rId28"/>
    <p:sldId id="310" r:id="rId29"/>
    <p:sldId id="307" r:id="rId30"/>
    <p:sldId id="309" r:id="rId31"/>
    <p:sldId id="311" r:id="rId32"/>
    <p:sldId id="312" r:id="rId33"/>
    <p:sldId id="281" r:id="rId34"/>
    <p:sldId id="313" r:id="rId35"/>
    <p:sldId id="278" r:id="rId36"/>
    <p:sldId id="315" r:id="rId37"/>
    <p:sldId id="314"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64" d="100"/>
          <a:sy n="64" d="100"/>
        </p:scale>
        <p:origin x="1044" y="66"/>
      </p:cViewPr>
      <p:guideLst/>
    </p:cSldViewPr>
  </p:slideViewPr>
  <p:notesTextViewPr>
    <p:cViewPr>
      <p:scale>
        <a:sx n="1" d="1"/>
        <a:sy n="1" d="1"/>
      </p:scale>
      <p:origin x="0" y="0"/>
    </p:cViewPr>
  </p:notesTextViewPr>
  <p:notesViewPr>
    <p:cSldViewPr snapToGrid="0">
      <p:cViewPr varScale="1">
        <p:scale>
          <a:sx n="51" d="100"/>
          <a:sy n="51" d="100"/>
        </p:scale>
        <p:origin x="303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48" Type="http://schemas.openxmlformats.org/officeDocument/2006/relationships/customXml" Target="../customXml/item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Alston" userId="144b47d7298eda6c" providerId="LiveId" clId="{D9BD9B75-E373-47C7-AECA-C67F9BE3CEEF}"/>
    <pc:docChg chg="modSld">
      <pc:chgData name="Pamela Alston" userId="144b47d7298eda6c" providerId="LiveId" clId="{D9BD9B75-E373-47C7-AECA-C67F9BE3CEEF}" dt="2024-09-18T16:40:41.467" v="35" actId="6549"/>
      <pc:docMkLst>
        <pc:docMk/>
      </pc:docMkLst>
      <pc:sldChg chg="modNotes">
        <pc:chgData name="Pamela Alston" userId="144b47d7298eda6c" providerId="LiveId" clId="{D9BD9B75-E373-47C7-AECA-C67F9BE3CEEF}" dt="2024-09-18T16:37:01.840" v="0" actId="6549"/>
        <pc:sldMkLst>
          <pc:docMk/>
          <pc:sldMk cId="269187069" sldId="256"/>
        </pc:sldMkLst>
      </pc:sldChg>
      <pc:sldChg chg="modNotes">
        <pc:chgData name="Pamela Alston" userId="144b47d7298eda6c" providerId="LiveId" clId="{D9BD9B75-E373-47C7-AECA-C67F9BE3CEEF}" dt="2024-09-18T16:37:25.612" v="3" actId="6549"/>
        <pc:sldMkLst>
          <pc:docMk/>
          <pc:sldMk cId="1621321836" sldId="258"/>
        </pc:sldMkLst>
      </pc:sldChg>
      <pc:sldChg chg="modNotes">
        <pc:chgData name="Pamela Alston" userId="144b47d7298eda6c" providerId="LiveId" clId="{D9BD9B75-E373-47C7-AECA-C67F9BE3CEEF}" dt="2024-09-18T16:37:31.895" v="4" actId="6549"/>
        <pc:sldMkLst>
          <pc:docMk/>
          <pc:sldMk cId="1015786779" sldId="259"/>
        </pc:sldMkLst>
      </pc:sldChg>
      <pc:sldChg chg="modNotes">
        <pc:chgData name="Pamela Alston" userId="144b47d7298eda6c" providerId="LiveId" clId="{D9BD9B75-E373-47C7-AECA-C67F9BE3CEEF}" dt="2024-09-18T16:37:38.347" v="5" actId="6549"/>
        <pc:sldMkLst>
          <pc:docMk/>
          <pc:sldMk cId="153000778" sldId="260"/>
        </pc:sldMkLst>
      </pc:sldChg>
      <pc:sldChg chg="modNotes">
        <pc:chgData name="Pamela Alston" userId="144b47d7298eda6c" providerId="LiveId" clId="{D9BD9B75-E373-47C7-AECA-C67F9BE3CEEF}" dt="2024-09-18T16:37:44.230" v="6" actId="6549"/>
        <pc:sldMkLst>
          <pc:docMk/>
          <pc:sldMk cId="2326559255" sldId="261"/>
        </pc:sldMkLst>
      </pc:sldChg>
      <pc:sldChg chg="modNotes">
        <pc:chgData name="Pamela Alston" userId="144b47d7298eda6c" providerId="LiveId" clId="{D9BD9B75-E373-47C7-AECA-C67F9BE3CEEF}" dt="2024-09-18T16:37:50.146" v="7" actId="6549"/>
        <pc:sldMkLst>
          <pc:docMk/>
          <pc:sldMk cId="101596986" sldId="262"/>
        </pc:sldMkLst>
      </pc:sldChg>
      <pc:sldChg chg="modNotes">
        <pc:chgData name="Pamela Alston" userId="144b47d7298eda6c" providerId="LiveId" clId="{D9BD9B75-E373-47C7-AECA-C67F9BE3CEEF}" dt="2024-09-18T16:38:01.122" v="9" actId="6549"/>
        <pc:sldMkLst>
          <pc:docMk/>
          <pc:sldMk cId="1308433975" sldId="263"/>
        </pc:sldMkLst>
      </pc:sldChg>
      <pc:sldChg chg="modNotes">
        <pc:chgData name="Pamela Alston" userId="144b47d7298eda6c" providerId="LiveId" clId="{D9BD9B75-E373-47C7-AECA-C67F9BE3CEEF}" dt="2024-09-18T16:40:41.467" v="35" actId="6549"/>
        <pc:sldMkLst>
          <pc:docMk/>
          <pc:sldMk cId="3368632974" sldId="278"/>
        </pc:sldMkLst>
      </pc:sldChg>
      <pc:sldChg chg="modNotes">
        <pc:chgData name="Pamela Alston" userId="144b47d7298eda6c" providerId="LiveId" clId="{D9BD9B75-E373-47C7-AECA-C67F9BE3CEEF}" dt="2024-09-18T16:40:31.415" v="33" actId="6549"/>
        <pc:sldMkLst>
          <pc:docMk/>
          <pc:sldMk cId="2654455852" sldId="281"/>
        </pc:sldMkLst>
      </pc:sldChg>
      <pc:sldChg chg="modNotes">
        <pc:chgData name="Pamela Alston" userId="144b47d7298eda6c" providerId="LiveId" clId="{D9BD9B75-E373-47C7-AECA-C67F9BE3CEEF}" dt="2024-09-18T16:37:08.719" v="1" actId="6549"/>
        <pc:sldMkLst>
          <pc:docMk/>
          <pc:sldMk cId="3828035194" sldId="287"/>
        </pc:sldMkLst>
      </pc:sldChg>
      <pc:sldChg chg="modNotes">
        <pc:chgData name="Pamela Alston" userId="144b47d7298eda6c" providerId="LiveId" clId="{D9BD9B75-E373-47C7-AECA-C67F9BE3CEEF}" dt="2024-09-18T16:37:19.976" v="2" actId="6549"/>
        <pc:sldMkLst>
          <pc:docMk/>
          <pc:sldMk cId="233202708" sldId="288"/>
        </pc:sldMkLst>
      </pc:sldChg>
      <pc:sldChg chg="modNotes">
        <pc:chgData name="Pamela Alston" userId="144b47d7298eda6c" providerId="LiveId" clId="{D9BD9B75-E373-47C7-AECA-C67F9BE3CEEF}" dt="2024-09-18T16:37:54.993" v="8" actId="6549"/>
        <pc:sldMkLst>
          <pc:docMk/>
          <pc:sldMk cId="1270719742" sldId="289"/>
        </pc:sldMkLst>
      </pc:sldChg>
      <pc:sldChg chg="modNotes">
        <pc:chgData name="Pamela Alston" userId="144b47d7298eda6c" providerId="LiveId" clId="{D9BD9B75-E373-47C7-AECA-C67F9BE3CEEF}" dt="2024-09-18T16:38:07.464" v="10" actId="6549"/>
        <pc:sldMkLst>
          <pc:docMk/>
          <pc:sldMk cId="3762395164" sldId="290"/>
        </pc:sldMkLst>
      </pc:sldChg>
      <pc:sldChg chg="modNotes">
        <pc:chgData name="Pamela Alston" userId="144b47d7298eda6c" providerId="LiveId" clId="{D9BD9B75-E373-47C7-AECA-C67F9BE3CEEF}" dt="2024-09-18T16:38:13.903" v="11" actId="6549"/>
        <pc:sldMkLst>
          <pc:docMk/>
          <pc:sldMk cId="2409108692" sldId="291"/>
        </pc:sldMkLst>
      </pc:sldChg>
      <pc:sldChg chg="modNotes">
        <pc:chgData name="Pamela Alston" userId="144b47d7298eda6c" providerId="LiveId" clId="{D9BD9B75-E373-47C7-AECA-C67F9BE3CEEF}" dt="2024-09-18T16:39:07.537" v="20" actId="6549"/>
        <pc:sldMkLst>
          <pc:docMk/>
          <pc:sldMk cId="2725764294" sldId="292"/>
        </pc:sldMkLst>
      </pc:sldChg>
      <pc:sldChg chg="modNotes">
        <pc:chgData name="Pamela Alston" userId="144b47d7298eda6c" providerId="LiveId" clId="{D9BD9B75-E373-47C7-AECA-C67F9BE3CEEF}" dt="2024-09-18T16:39:17.578" v="22" actId="6549"/>
        <pc:sldMkLst>
          <pc:docMk/>
          <pc:sldMk cId="4008615911" sldId="293"/>
        </pc:sldMkLst>
      </pc:sldChg>
      <pc:sldChg chg="modNotes">
        <pc:chgData name="Pamela Alston" userId="144b47d7298eda6c" providerId="LiveId" clId="{D9BD9B75-E373-47C7-AECA-C67F9BE3CEEF}" dt="2024-09-18T16:38:20.221" v="12" actId="6549"/>
        <pc:sldMkLst>
          <pc:docMk/>
          <pc:sldMk cId="3599316971" sldId="295"/>
        </pc:sldMkLst>
      </pc:sldChg>
      <pc:sldChg chg="modNotes">
        <pc:chgData name="Pamela Alston" userId="144b47d7298eda6c" providerId="LiveId" clId="{D9BD9B75-E373-47C7-AECA-C67F9BE3CEEF}" dt="2024-09-18T16:38:57.989" v="18" actId="6549"/>
        <pc:sldMkLst>
          <pc:docMk/>
          <pc:sldMk cId="1796631465" sldId="296"/>
        </pc:sldMkLst>
      </pc:sldChg>
      <pc:sldChg chg="modNotes">
        <pc:chgData name="Pamela Alston" userId="144b47d7298eda6c" providerId="LiveId" clId="{D9BD9B75-E373-47C7-AECA-C67F9BE3CEEF}" dt="2024-09-18T16:38:26.583" v="13" actId="6549"/>
        <pc:sldMkLst>
          <pc:docMk/>
          <pc:sldMk cId="3333181138" sldId="297"/>
        </pc:sldMkLst>
      </pc:sldChg>
      <pc:sldChg chg="modNotes">
        <pc:chgData name="Pamela Alston" userId="144b47d7298eda6c" providerId="LiveId" clId="{D9BD9B75-E373-47C7-AECA-C67F9BE3CEEF}" dt="2024-09-18T16:38:33.363" v="14" actId="6549"/>
        <pc:sldMkLst>
          <pc:docMk/>
          <pc:sldMk cId="834049932" sldId="298"/>
        </pc:sldMkLst>
      </pc:sldChg>
      <pc:sldChg chg="modNotes">
        <pc:chgData name="Pamela Alston" userId="144b47d7298eda6c" providerId="LiveId" clId="{D9BD9B75-E373-47C7-AECA-C67F9BE3CEEF}" dt="2024-09-18T16:38:40.653" v="15" actId="6549"/>
        <pc:sldMkLst>
          <pc:docMk/>
          <pc:sldMk cId="3848077144" sldId="299"/>
        </pc:sldMkLst>
      </pc:sldChg>
      <pc:sldChg chg="modNotes">
        <pc:chgData name="Pamela Alston" userId="144b47d7298eda6c" providerId="LiveId" clId="{D9BD9B75-E373-47C7-AECA-C67F9BE3CEEF}" dt="2024-09-18T16:38:45.577" v="16" actId="6549"/>
        <pc:sldMkLst>
          <pc:docMk/>
          <pc:sldMk cId="3560325387" sldId="300"/>
        </pc:sldMkLst>
      </pc:sldChg>
      <pc:sldChg chg="modNotes">
        <pc:chgData name="Pamela Alston" userId="144b47d7298eda6c" providerId="LiveId" clId="{D9BD9B75-E373-47C7-AECA-C67F9BE3CEEF}" dt="2024-09-18T16:38:52.932" v="17" actId="6549"/>
        <pc:sldMkLst>
          <pc:docMk/>
          <pc:sldMk cId="10358906" sldId="301"/>
        </pc:sldMkLst>
      </pc:sldChg>
      <pc:sldChg chg="modNotes">
        <pc:chgData name="Pamela Alston" userId="144b47d7298eda6c" providerId="LiveId" clId="{D9BD9B75-E373-47C7-AECA-C67F9BE3CEEF}" dt="2024-09-18T16:39:02.645" v="19" actId="6549"/>
        <pc:sldMkLst>
          <pc:docMk/>
          <pc:sldMk cId="3861743045" sldId="302"/>
        </pc:sldMkLst>
      </pc:sldChg>
      <pc:sldChg chg="modNotes">
        <pc:chgData name="Pamela Alston" userId="144b47d7298eda6c" providerId="LiveId" clId="{D9BD9B75-E373-47C7-AECA-C67F9BE3CEEF}" dt="2024-09-18T16:39:25.578" v="23" actId="6549"/>
        <pc:sldMkLst>
          <pc:docMk/>
          <pc:sldMk cId="3368135366" sldId="303"/>
        </pc:sldMkLst>
      </pc:sldChg>
      <pc:sldChg chg="modNotes">
        <pc:chgData name="Pamela Alston" userId="144b47d7298eda6c" providerId="LiveId" clId="{D9BD9B75-E373-47C7-AECA-C67F9BE3CEEF}" dt="2024-09-18T16:39:30.182" v="24" actId="6549"/>
        <pc:sldMkLst>
          <pc:docMk/>
          <pc:sldMk cId="2832669256" sldId="304"/>
        </pc:sldMkLst>
      </pc:sldChg>
      <pc:sldChg chg="modNotes">
        <pc:chgData name="Pamela Alston" userId="144b47d7298eda6c" providerId="LiveId" clId="{D9BD9B75-E373-47C7-AECA-C67F9BE3CEEF}" dt="2024-09-18T16:39:36.345" v="25" actId="6549"/>
        <pc:sldMkLst>
          <pc:docMk/>
          <pc:sldMk cId="3847686482" sldId="305"/>
        </pc:sldMkLst>
      </pc:sldChg>
      <pc:sldChg chg="modNotes">
        <pc:chgData name="Pamela Alston" userId="144b47d7298eda6c" providerId="LiveId" clId="{D9BD9B75-E373-47C7-AECA-C67F9BE3CEEF}" dt="2024-09-18T16:39:42.360" v="26" actId="6549"/>
        <pc:sldMkLst>
          <pc:docMk/>
          <pc:sldMk cId="344712887" sldId="306"/>
        </pc:sldMkLst>
      </pc:sldChg>
      <pc:sldChg chg="modNotes">
        <pc:chgData name="Pamela Alston" userId="144b47d7298eda6c" providerId="LiveId" clId="{D9BD9B75-E373-47C7-AECA-C67F9BE3CEEF}" dt="2024-09-18T16:40:04.321" v="29" actId="6549"/>
        <pc:sldMkLst>
          <pc:docMk/>
          <pc:sldMk cId="2898482475" sldId="307"/>
        </pc:sldMkLst>
      </pc:sldChg>
      <pc:sldChg chg="modNotes">
        <pc:chgData name="Pamela Alston" userId="144b47d7298eda6c" providerId="LiveId" clId="{D9BD9B75-E373-47C7-AECA-C67F9BE3CEEF}" dt="2024-09-18T16:39:51.679" v="27" actId="6549"/>
        <pc:sldMkLst>
          <pc:docMk/>
          <pc:sldMk cId="2449210696" sldId="308"/>
        </pc:sldMkLst>
      </pc:sldChg>
      <pc:sldChg chg="modNotes">
        <pc:chgData name="Pamela Alston" userId="144b47d7298eda6c" providerId="LiveId" clId="{D9BD9B75-E373-47C7-AECA-C67F9BE3CEEF}" dt="2024-09-18T16:40:12.093" v="30" actId="6549"/>
        <pc:sldMkLst>
          <pc:docMk/>
          <pc:sldMk cId="1056401410" sldId="309"/>
        </pc:sldMkLst>
      </pc:sldChg>
      <pc:sldChg chg="modNotes">
        <pc:chgData name="Pamela Alston" userId="144b47d7298eda6c" providerId="LiveId" clId="{D9BD9B75-E373-47C7-AECA-C67F9BE3CEEF}" dt="2024-09-18T16:39:57.980" v="28" actId="6549"/>
        <pc:sldMkLst>
          <pc:docMk/>
          <pc:sldMk cId="3869488607" sldId="310"/>
        </pc:sldMkLst>
      </pc:sldChg>
      <pc:sldChg chg="modNotes">
        <pc:chgData name="Pamela Alston" userId="144b47d7298eda6c" providerId="LiveId" clId="{D9BD9B75-E373-47C7-AECA-C67F9BE3CEEF}" dt="2024-09-18T16:40:20.815" v="31" actId="6549"/>
        <pc:sldMkLst>
          <pc:docMk/>
          <pc:sldMk cId="889210635" sldId="311"/>
        </pc:sldMkLst>
      </pc:sldChg>
      <pc:sldChg chg="modNotes">
        <pc:chgData name="Pamela Alston" userId="144b47d7298eda6c" providerId="LiveId" clId="{D9BD9B75-E373-47C7-AECA-C67F9BE3CEEF}" dt="2024-09-18T16:40:24.995" v="32" actId="6549"/>
        <pc:sldMkLst>
          <pc:docMk/>
          <pc:sldMk cId="1641661470" sldId="312"/>
        </pc:sldMkLst>
      </pc:sldChg>
      <pc:sldChg chg="modNotes">
        <pc:chgData name="Pamela Alston" userId="144b47d7298eda6c" providerId="LiveId" clId="{D9BD9B75-E373-47C7-AECA-C67F9BE3CEEF}" dt="2024-09-18T16:40:36.694" v="34" actId="6549"/>
        <pc:sldMkLst>
          <pc:docMk/>
          <pc:sldMk cId="3748914676" sldId="3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4210845-53B7-46AF-968C-3714804D805F}" type="datetimeFigureOut">
              <a:rPr lang="en-US" smtClean="0"/>
              <a:t>9/18/2024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332B058-A5F2-497A-A484-A0DC430CBEDB}" type="slidenum">
              <a:rPr lang="en-US" smtClean="0"/>
              <a:t>‹#›</a:t>
            </a:fld>
            <a:endParaRPr lang="en-US"/>
          </a:p>
        </p:txBody>
      </p:sp>
    </p:spTree>
    <p:extLst>
      <p:ext uri="{BB962C8B-B14F-4D97-AF65-F5344CB8AC3E}">
        <p14:creationId xmlns:p14="http://schemas.microsoft.com/office/powerpoint/2010/main" val="366443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1</a:t>
            </a:fld>
            <a:endParaRPr lang="en-US"/>
          </a:p>
        </p:txBody>
      </p:sp>
    </p:spTree>
    <p:extLst>
      <p:ext uri="{BB962C8B-B14F-4D97-AF65-F5344CB8AC3E}">
        <p14:creationId xmlns:p14="http://schemas.microsoft.com/office/powerpoint/2010/main" val="741427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10</a:t>
            </a:fld>
            <a:endParaRPr lang="en-US"/>
          </a:p>
        </p:txBody>
      </p:sp>
    </p:spTree>
    <p:extLst>
      <p:ext uri="{BB962C8B-B14F-4D97-AF65-F5344CB8AC3E}">
        <p14:creationId xmlns:p14="http://schemas.microsoft.com/office/powerpoint/2010/main" val="2001000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11</a:t>
            </a:fld>
            <a:endParaRPr lang="en-US"/>
          </a:p>
        </p:txBody>
      </p:sp>
    </p:spTree>
    <p:extLst>
      <p:ext uri="{BB962C8B-B14F-4D97-AF65-F5344CB8AC3E}">
        <p14:creationId xmlns:p14="http://schemas.microsoft.com/office/powerpoint/2010/main" val="3743132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12</a:t>
            </a:fld>
            <a:endParaRPr lang="en-US"/>
          </a:p>
        </p:txBody>
      </p:sp>
    </p:spTree>
    <p:extLst>
      <p:ext uri="{BB962C8B-B14F-4D97-AF65-F5344CB8AC3E}">
        <p14:creationId xmlns:p14="http://schemas.microsoft.com/office/powerpoint/2010/main" val="381380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13</a:t>
            </a:fld>
            <a:endParaRPr lang="en-US"/>
          </a:p>
        </p:txBody>
      </p:sp>
    </p:spTree>
    <p:extLst>
      <p:ext uri="{BB962C8B-B14F-4D97-AF65-F5344CB8AC3E}">
        <p14:creationId xmlns:p14="http://schemas.microsoft.com/office/powerpoint/2010/main" val="376884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14</a:t>
            </a:fld>
            <a:endParaRPr lang="en-US"/>
          </a:p>
        </p:txBody>
      </p:sp>
    </p:spTree>
    <p:extLst>
      <p:ext uri="{BB962C8B-B14F-4D97-AF65-F5344CB8AC3E}">
        <p14:creationId xmlns:p14="http://schemas.microsoft.com/office/powerpoint/2010/main" val="1221205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15</a:t>
            </a:fld>
            <a:endParaRPr lang="en-US"/>
          </a:p>
        </p:txBody>
      </p:sp>
    </p:spTree>
    <p:extLst>
      <p:ext uri="{BB962C8B-B14F-4D97-AF65-F5344CB8AC3E}">
        <p14:creationId xmlns:p14="http://schemas.microsoft.com/office/powerpoint/2010/main" val="1770054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16</a:t>
            </a:fld>
            <a:endParaRPr lang="en-US"/>
          </a:p>
        </p:txBody>
      </p:sp>
    </p:spTree>
    <p:extLst>
      <p:ext uri="{BB962C8B-B14F-4D97-AF65-F5344CB8AC3E}">
        <p14:creationId xmlns:p14="http://schemas.microsoft.com/office/powerpoint/2010/main" val="3593036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A332B058-A5F2-497A-A484-A0DC430CBEDB}" type="slidenum">
              <a:rPr lang="en-US" smtClean="0"/>
              <a:t>17</a:t>
            </a:fld>
            <a:endParaRPr lang="en-US"/>
          </a:p>
        </p:txBody>
      </p:sp>
    </p:spTree>
    <p:extLst>
      <p:ext uri="{BB962C8B-B14F-4D97-AF65-F5344CB8AC3E}">
        <p14:creationId xmlns:p14="http://schemas.microsoft.com/office/powerpoint/2010/main" val="1058958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A332B058-A5F2-497A-A484-A0DC430CBEDB}" type="slidenum">
              <a:rPr lang="en-US" smtClean="0"/>
              <a:t>18</a:t>
            </a:fld>
            <a:endParaRPr lang="en-US"/>
          </a:p>
        </p:txBody>
      </p:sp>
    </p:spTree>
    <p:extLst>
      <p:ext uri="{BB962C8B-B14F-4D97-AF65-F5344CB8AC3E}">
        <p14:creationId xmlns:p14="http://schemas.microsoft.com/office/powerpoint/2010/main" val="76965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19</a:t>
            </a:fld>
            <a:endParaRPr lang="en-US"/>
          </a:p>
        </p:txBody>
      </p:sp>
    </p:spTree>
    <p:extLst>
      <p:ext uri="{BB962C8B-B14F-4D97-AF65-F5344CB8AC3E}">
        <p14:creationId xmlns:p14="http://schemas.microsoft.com/office/powerpoint/2010/main" val="292731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A332B058-A5F2-497A-A484-A0DC430CBEDB}" type="slidenum">
              <a:rPr lang="en-US" smtClean="0"/>
              <a:t>2</a:t>
            </a:fld>
            <a:endParaRPr lang="en-US"/>
          </a:p>
        </p:txBody>
      </p:sp>
    </p:spTree>
    <p:extLst>
      <p:ext uri="{BB962C8B-B14F-4D97-AF65-F5344CB8AC3E}">
        <p14:creationId xmlns:p14="http://schemas.microsoft.com/office/powerpoint/2010/main" val="3342537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20</a:t>
            </a:fld>
            <a:endParaRPr lang="en-US"/>
          </a:p>
        </p:txBody>
      </p:sp>
    </p:spTree>
    <p:extLst>
      <p:ext uri="{BB962C8B-B14F-4D97-AF65-F5344CB8AC3E}">
        <p14:creationId xmlns:p14="http://schemas.microsoft.com/office/powerpoint/2010/main" val="2942163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21</a:t>
            </a:fld>
            <a:endParaRPr lang="en-US"/>
          </a:p>
        </p:txBody>
      </p:sp>
    </p:spTree>
    <p:extLst>
      <p:ext uri="{BB962C8B-B14F-4D97-AF65-F5344CB8AC3E}">
        <p14:creationId xmlns:p14="http://schemas.microsoft.com/office/powerpoint/2010/main" val="2644436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7537" y="4648200"/>
            <a:ext cx="5608320" cy="3660458"/>
          </a:xfrm>
        </p:spPr>
        <p:txBody>
          <a:bodyPr/>
          <a:lstStyle/>
          <a:p>
            <a:endParaRPr lang="en-US" sz="1100" dirty="0"/>
          </a:p>
        </p:txBody>
      </p:sp>
      <p:sp>
        <p:nvSpPr>
          <p:cNvPr id="4" name="Slide Number Placeholder 3"/>
          <p:cNvSpPr>
            <a:spLocks noGrp="1"/>
          </p:cNvSpPr>
          <p:nvPr>
            <p:ph type="sldNum" sz="quarter" idx="5"/>
          </p:nvPr>
        </p:nvSpPr>
        <p:spPr/>
        <p:txBody>
          <a:bodyPr/>
          <a:lstStyle/>
          <a:p>
            <a:fld id="{A332B058-A5F2-497A-A484-A0DC430CBEDB}" type="slidenum">
              <a:rPr lang="en-US" smtClean="0"/>
              <a:t>22</a:t>
            </a:fld>
            <a:endParaRPr lang="en-US"/>
          </a:p>
        </p:txBody>
      </p:sp>
    </p:spTree>
    <p:extLst>
      <p:ext uri="{BB962C8B-B14F-4D97-AF65-F5344CB8AC3E}">
        <p14:creationId xmlns:p14="http://schemas.microsoft.com/office/powerpoint/2010/main" val="3037821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23</a:t>
            </a:fld>
            <a:endParaRPr lang="en-US"/>
          </a:p>
        </p:txBody>
      </p:sp>
    </p:spTree>
    <p:extLst>
      <p:ext uri="{BB962C8B-B14F-4D97-AF65-F5344CB8AC3E}">
        <p14:creationId xmlns:p14="http://schemas.microsoft.com/office/powerpoint/2010/main" val="3806152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24</a:t>
            </a:fld>
            <a:endParaRPr lang="en-US"/>
          </a:p>
        </p:txBody>
      </p:sp>
    </p:spTree>
    <p:extLst>
      <p:ext uri="{BB962C8B-B14F-4D97-AF65-F5344CB8AC3E}">
        <p14:creationId xmlns:p14="http://schemas.microsoft.com/office/powerpoint/2010/main" val="1075811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25</a:t>
            </a:fld>
            <a:endParaRPr lang="en-US"/>
          </a:p>
        </p:txBody>
      </p:sp>
    </p:spTree>
    <p:extLst>
      <p:ext uri="{BB962C8B-B14F-4D97-AF65-F5344CB8AC3E}">
        <p14:creationId xmlns:p14="http://schemas.microsoft.com/office/powerpoint/2010/main" val="14138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26</a:t>
            </a:fld>
            <a:endParaRPr lang="en-US"/>
          </a:p>
        </p:txBody>
      </p:sp>
    </p:spTree>
    <p:extLst>
      <p:ext uri="{BB962C8B-B14F-4D97-AF65-F5344CB8AC3E}">
        <p14:creationId xmlns:p14="http://schemas.microsoft.com/office/powerpoint/2010/main" val="2595298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27</a:t>
            </a:fld>
            <a:endParaRPr lang="en-US"/>
          </a:p>
        </p:txBody>
      </p:sp>
    </p:spTree>
    <p:extLst>
      <p:ext uri="{BB962C8B-B14F-4D97-AF65-F5344CB8AC3E}">
        <p14:creationId xmlns:p14="http://schemas.microsoft.com/office/powerpoint/2010/main" val="2488727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00" dirty="0">
                <a:latin typeface="Aptos" panose="020B0004020202020204" pitchFamily="34" charset="0"/>
                <a:ea typeface="Aptos" panose="020B000402020202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28</a:t>
            </a:fld>
            <a:endParaRPr lang="en-US"/>
          </a:p>
        </p:txBody>
      </p:sp>
    </p:spTree>
    <p:extLst>
      <p:ext uri="{BB962C8B-B14F-4D97-AF65-F5344CB8AC3E}">
        <p14:creationId xmlns:p14="http://schemas.microsoft.com/office/powerpoint/2010/main" val="1243746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29</a:t>
            </a:fld>
            <a:endParaRPr lang="en-US"/>
          </a:p>
        </p:txBody>
      </p:sp>
    </p:spTree>
    <p:extLst>
      <p:ext uri="{BB962C8B-B14F-4D97-AF65-F5344CB8AC3E}">
        <p14:creationId xmlns:p14="http://schemas.microsoft.com/office/powerpoint/2010/main" val="2813101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A332B058-A5F2-497A-A484-A0DC430CBEDB}" type="slidenum">
              <a:rPr lang="en-US" smtClean="0"/>
              <a:t>3</a:t>
            </a:fld>
            <a:endParaRPr lang="en-US"/>
          </a:p>
        </p:txBody>
      </p:sp>
    </p:spTree>
    <p:extLst>
      <p:ext uri="{BB962C8B-B14F-4D97-AF65-F5344CB8AC3E}">
        <p14:creationId xmlns:p14="http://schemas.microsoft.com/office/powerpoint/2010/main" val="405328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30</a:t>
            </a:fld>
            <a:endParaRPr lang="en-US"/>
          </a:p>
        </p:txBody>
      </p:sp>
    </p:spTree>
    <p:extLst>
      <p:ext uri="{BB962C8B-B14F-4D97-AF65-F5344CB8AC3E}">
        <p14:creationId xmlns:p14="http://schemas.microsoft.com/office/powerpoint/2010/main" val="104710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31</a:t>
            </a:fld>
            <a:endParaRPr lang="en-US"/>
          </a:p>
        </p:txBody>
      </p:sp>
    </p:spTree>
    <p:extLst>
      <p:ext uri="{BB962C8B-B14F-4D97-AF65-F5344CB8AC3E}">
        <p14:creationId xmlns:p14="http://schemas.microsoft.com/office/powerpoint/2010/main" val="1296949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32</a:t>
            </a:fld>
            <a:endParaRPr lang="en-US"/>
          </a:p>
        </p:txBody>
      </p:sp>
    </p:spTree>
    <p:extLst>
      <p:ext uri="{BB962C8B-B14F-4D97-AF65-F5344CB8AC3E}">
        <p14:creationId xmlns:p14="http://schemas.microsoft.com/office/powerpoint/2010/main" val="2369361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33</a:t>
            </a:fld>
            <a:endParaRPr lang="en-US"/>
          </a:p>
        </p:txBody>
      </p:sp>
    </p:spTree>
    <p:extLst>
      <p:ext uri="{BB962C8B-B14F-4D97-AF65-F5344CB8AC3E}">
        <p14:creationId xmlns:p14="http://schemas.microsoft.com/office/powerpoint/2010/main" val="5437025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34</a:t>
            </a:fld>
            <a:endParaRPr lang="en-US"/>
          </a:p>
        </p:txBody>
      </p:sp>
    </p:spTree>
    <p:extLst>
      <p:ext uri="{BB962C8B-B14F-4D97-AF65-F5344CB8AC3E}">
        <p14:creationId xmlns:p14="http://schemas.microsoft.com/office/powerpoint/2010/main" val="21631088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35</a:t>
            </a:fld>
            <a:endParaRPr lang="en-US"/>
          </a:p>
        </p:txBody>
      </p:sp>
    </p:spTree>
    <p:extLst>
      <p:ext uri="{BB962C8B-B14F-4D97-AF65-F5344CB8AC3E}">
        <p14:creationId xmlns:p14="http://schemas.microsoft.com/office/powerpoint/2010/main" val="1140720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32B058-A5F2-497A-A484-A0DC430CBEDB}" type="slidenum">
              <a:rPr lang="en-US" smtClean="0"/>
              <a:t>36</a:t>
            </a:fld>
            <a:endParaRPr lang="en-US"/>
          </a:p>
        </p:txBody>
      </p:sp>
    </p:spTree>
    <p:extLst>
      <p:ext uri="{BB962C8B-B14F-4D97-AF65-F5344CB8AC3E}">
        <p14:creationId xmlns:p14="http://schemas.microsoft.com/office/powerpoint/2010/main" val="4577964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32B058-A5F2-497A-A484-A0DC430CBEDB}" type="slidenum">
              <a:rPr lang="en-US" smtClean="0"/>
              <a:t>37</a:t>
            </a:fld>
            <a:endParaRPr lang="en-US"/>
          </a:p>
        </p:txBody>
      </p:sp>
    </p:spTree>
    <p:extLst>
      <p:ext uri="{BB962C8B-B14F-4D97-AF65-F5344CB8AC3E}">
        <p14:creationId xmlns:p14="http://schemas.microsoft.com/office/powerpoint/2010/main" val="2043091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A332B058-A5F2-497A-A484-A0DC430CBEDB}" type="slidenum">
              <a:rPr lang="en-US" smtClean="0"/>
              <a:t>4</a:t>
            </a:fld>
            <a:endParaRPr lang="en-US"/>
          </a:p>
        </p:txBody>
      </p:sp>
    </p:spTree>
    <p:extLst>
      <p:ext uri="{BB962C8B-B14F-4D97-AF65-F5344CB8AC3E}">
        <p14:creationId xmlns:p14="http://schemas.microsoft.com/office/powerpoint/2010/main" val="1190421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5</a:t>
            </a:fld>
            <a:endParaRPr lang="en-US"/>
          </a:p>
        </p:txBody>
      </p:sp>
    </p:spTree>
    <p:extLst>
      <p:ext uri="{BB962C8B-B14F-4D97-AF65-F5344CB8AC3E}">
        <p14:creationId xmlns:p14="http://schemas.microsoft.com/office/powerpoint/2010/main" val="2895002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6</a:t>
            </a:fld>
            <a:endParaRPr lang="en-US"/>
          </a:p>
        </p:txBody>
      </p:sp>
    </p:spTree>
    <p:extLst>
      <p:ext uri="{BB962C8B-B14F-4D97-AF65-F5344CB8AC3E}">
        <p14:creationId xmlns:p14="http://schemas.microsoft.com/office/powerpoint/2010/main" val="2825583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7</a:t>
            </a:fld>
            <a:endParaRPr lang="en-US"/>
          </a:p>
        </p:txBody>
      </p:sp>
    </p:spTree>
    <p:extLst>
      <p:ext uri="{BB962C8B-B14F-4D97-AF65-F5344CB8AC3E}">
        <p14:creationId xmlns:p14="http://schemas.microsoft.com/office/powerpoint/2010/main" val="2560033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8</a:t>
            </a:fld>
            <a:endParaRPr lang="en-US"/>
          </a:p>
        </p:txBody>
      </p:sp>
    </p:spTree>
    <p:extLst>
      <p:ext uri="{BB962C8B-B14F-4D97-AF65-F5344CB8AC3E}">
        <p14:creationId xmlns:p14="http://schemas.microsoft.com/office/powerpoint/2010/main" val="2820090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058-A5F2-497A-A484-A0DC430CBEDB}" type="slidenum">
              <a:rPr lang="en-US" smtClean="0"/>
              <a:t>9</a:t>
            </a:fld>
            <a:endParaRPr lang="en-US"/>
          </a:p>
        </p:txBody>
      </p:sp>
    </p:spTree>
    <p:extLst>
      <p:ext uri="{BB962C8B-B14F-4D97-AF65-F5344CB8AC3E}">
        <p14:creationId xmlns:p14="http://schemas.microsoft.com/office/powerpoint/2010/main" val="299973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73994-E837-006D-5A03-65CAE08E87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012976-3974-BD39-3A32-37A1089E38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A942CA-F5D1-B231-48B9-3CB7A13B1A27}"/>
              </a:ext>
            </a:extLst>
          </p:cNvPr>
          <p:cNvSpPr>
            <a:spLocks noGrp="1"/>
          </p:cNvSpPr>
          <p:nvPr>
            <p:ph type="dt" sz="half" idx="10"/>
          </p:nvPr>
        </p:nvSpPr>
        <p:spPr/>
        <p:txBody>
          <a:bodyPr/>
          <a:lstStyle/>
          <a:p>
            <a:fld id="{9854CF07-2964-4EEE-999F-E5C3A50DB6D5}" type="datetimeFigureOut">
              <a:rPr lang="en-US" smtClean="0"/>
              <a:t>9/18/2024</a:t>
            </a:fld>
            <a:endParaRPr lang="en-US"/>
          </a:p>
        </p:txBody>
      </p:sp>
      <p:sp>
        <p:nvSpPr>
          <p:cNvPr id="5" name="Footer Placeholder 4">
            <a:extLst>
              <a:ext uri="{FF2B5EF4-FFF2-40B4-BE49-F238E27FC236}">
                <a16:creationId xmlns:a16="http://schemas.microsoft.com/office/drawing/2014/main" id="{1D5CF36C-83D6-4CF8-3421-FC3688AD2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B15258-D211-4D16-8850-2A433A815D38}"/>
              </a:ext>
            </a:extLst>
          </p:cNvPr>
          <p:cNvSpPr>
            <a:spLocks noGrp="1"/>
          </p:cNvSpPr>
          <p:nvPr>
            <p:ph type="sldNum" sz="quarter" idx="12"/>
          </p:nvPr>
        </p:nvSpPr>
        <p:spPr/>
        <p:txBody>
          <a:bodyPr/>
          <a:lstStyle/>
          <a:p>
            <a:fld id="{D9469A21-A178-48EE-B7A8-47426F58FE3F}" type="slidenum">
              <a:rPr lang="en-US" smtClean="0"/>
              <a:t>‹#›</a:t>
            </a:fld>
            <a:endParaRPr lang="en-US"/>
          </a:p>
        </p:txBody>
      </p:sp>
    </p:spTree>
    <p:extLst>
      <p:ext uri="{BB962C8B-B14F-4D97-AF65-F5344CB8AC3E}">
        <p14:creationId xmlns:p14="http://schemas.microsoft.com/office/powerpoint/2010/main" val="1309392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1049E-0542-239A-5AEE-9A523757BF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2C2D4E-54BA-8055-17D5-DB5408920B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71FCF-DD84-C9A9-03BA-5C9E2640FB3D}"/>
              </a:ext>
            </a:extLst>
          </p:cNvPr>
          <p:cNvSpPr>
            <a:spLocks noGrp="1"/>
          </p:cNvSpPr>
          <p:nvPr>
            <p:ph type="dt" sz="half" idx="10"/>
          </p:nvPr>
        </p:nvSpPr>
        <p:spPr/>
        <p:txBody>
          <a:bodyPr/>
          <a:lstStyle/>
          <a:p>
            <a:fld id="{9854CF07-2964-4EEE-999F-E5C3A50DB6D5}" type="datetimeFigureOut">
              <a:rPr lang="en-US" smtClean="0"/>
              <a:t>9/18/2024</a:t>
            </a:fld>
            <a:endParaRPr lang="en-US"/>
          </a:p>
        </p:txBody>
      </p:sp>
      <p:sp>
        <p:nvSpPr>
          <p:cNvPr id="5" name="Footer Placeholder 4">
            <a:extLst>
              <a:ext uri="{FF2B5EF4-FFF2-40B4-BE49-F238E27FC236}">
                <a16:creationId xmlns:a16="http://schemas.microsoft.com/office/drawing/2014/main" id="{D67FF7E3-A7B9-20FA-E75B-F11EAD283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1AD41A-C8B9-2503-35AA-A436961E5F94}"/>
              </a:ext>
            </a:extLst>
          </p:cNvPr>
          <p:cNvSpPr>
            <a:spLocks noGrp="1"/>
          </p:cNvSpPr>
          <p:nvPr>
            <p:ph type="sldNum" sz="quarter" idx="12"/>
          </p:nvPr>
        </p:nvSpPr>
        <p:spPr/>
        <p:txBody>
          <a:bodyPr/>
          <a:lstStyle/>
          <a:p>
            <a:fld id="{D9469A21-A178-48EE-B7A8-47426F58FE3F}" type="slidenum">
              <a:rPr lang="en-US" smtClean="0"/>
              <a:t>‹#›</a:t>
            </a:fld>
            <a:endParaRPr lang="en-US"/>
          </a:p>
        </p:txBody>
      </p:sp>
    </p:spTree>
    <p:extLst>
      <p:ext uri="{BB962C8B-B14F-4D97-AF65-F5344CB8AC3E}">
        <p14:creationId xmlns:p14="http://schemas.microsoft.com/office/powerpoint/2010/main" val="3390307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113A9E-E21C-CCAA-B47D-E478D4D498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7DD1EF-19D5-8863-47F0-DACF9F7DC5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75EC0-5C50-4ABB-DAED-AC83B7E78AA8}"/>
              </a:ext>
            </a:extLst>
          </p:cNvPr>
          <p:cNvSpPr>
            <a:spLocks noGrp="1"/>
          </p:cNvSpPr>
          <p:nvPr>
            <p:ph type="dt" sz="half" idx="10"/>
          </p:nvPr>
        </p:nvSpPr>
        <p:spPr/>
        <p:txBody>
          <a:bodyPr/>
          <a:lstStyle/>
          <a:p>
            <a:fld id="{9854CF07-2964-4EEE-999F-E5C3A50DB6D5}" type="datetimeFigureOut">
              <a:rPr lang="en-US" smtClean="0"/>
              <a:t>9/18/2024</a:t>
            </a:fld>
            <a:endParaRPr lang="en-US"/>
          </a:p>
        </p:txBody>
      </p:sp>
      <p:sp>
        <p:nvSpPr>
          <p:cNvPr id="5" name="Footer Placeholder 4">
            <a:extLst>
              <a:ext uri="{FF2B5EF4-FFF2-40B4-BE49-F238E27FC236}">
                <a16:creationId xmlns:a16="http://schemas.microsoft.com/office/drawing/2014/main" id="{CB8E8625-C487-E85C-96D3-B6B21327A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C9933-C087-1DAC-F51A-E722F64F2C6E}"/>
              </a:ext>
            </a:extLst>
          </p:cNvPr>
          <p:cNvSpPr>
            <a:spLocks noGrp="1"/>
          </p:cNvSpPr>
          <p:nvPr>
            <p:ph type="sldNum" sz="quarter" idx="12"/>
          </p:nvPr>
        </p:nvSpPr>
        <p:spPr/>
        <p:txBody>
          <a:bodyPr/>
          <a:lstStyle/>
          <a:p>
            <a:fld id="{D9469A21-A178-48EE-B7A8-47426F58FE3F}" type="slidenum">
              <a:rPr lang="en-US" smtClean="0"/>
              <a:t>‹#›</a:t>
            </a:fld>
            <a:endParaRPr lang="en-US"/>
          </a:p>
        </p:txBody>
      </p:sp>
    </p:spTree>
    <p:extLst>
      <p:ext uri="{BB962C8B-B14F-4D97-AF65-F5344CB8AC3E}">
        <p14:creationId xmlns:p14="http://schemas.microsoft.com/office/powerpoint/2010/main" val="3577286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A854-D733-D92E-3E03-60DA36FEC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BDA5FE-EAF0-5DC6-D4ED-7A18DB51B6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83E5FC-F939-9BD9-D576-07F95E46AF42}"/>
              </a:ext>
            </a:extLst>
          </p:cNvPr>
          <p:cNvSpPr>
            <a:spLocks noGrp="1"/>
          </p:cNvSpPr>
          <p:nvPr>
            <p:ph type="dt" sz="half" idx="10"/>
          </p:nvPr>
        </p:nvSpPr>
        <p:spPr/>
        <p:txBody>
          <a:bodyPr/>
          <a:lstStyle/>
          <a:p>
            <a:fld id="{9854CF07-2964-4EEE-999F-E5C3A50DB6D5}" type="datetimeFigureOut">
              <a:rPr lang="en-US" smtClean="0"/>
              <a:t>9/18/2024</a:t>
            </a:fld>
            <a:endParaRPr lang="en-US"/>
          </a:p>
        </p:txBody>
      </p:sp>
      <p:sp>
        <p:nvSpPr>
          <p:cNvPr id="5" name="Footer Placeholder 4">
            <a:extLst>
              <a:ext uri="{FF2B5EF4-FFF2-40B4-BE49-F238E27FC236}">
                <a16:creationId xmlns:a16="http://schemas.microsoft.com/office/drawing/2014/main" id="{94292276-95E7-1AD3-6134-FF4655B391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F64562-36C9-F84A-0AA1-F9665DB50FC5}"/>
              </a:ext>
            </a:extLst>
          </p:cNvPr>
          <p:cNvSpPr>
            <a:spLocks noGrp="1"/>
          </p:cNvSpPr>
          <p:nvPr>
            <p:ph type="sldNum" sz="quarter" idx="12"/>
          </p:nvPr>
        </p:nvSpPr>
        <p:spPr/>
        <p:txBody>
          <a:bodyPr/>
          <a:lstStyle/>
          <a:p>
            <a:fld id="{D9469A21-A178-48EE-B7A8-47426F58FE3F}" type="slidenum">
              <a:rPr lang="en-US" smtClean="0"/>
              <a:t>‹#›</a:t>
            </a:fld>
            <a:endParaRPr lang="en-US"/>
          </a:p>
        </p:txBody>
      </p:sp>
    </p:spTree>
    <p:extLst>
      <p:ext uri="{BB962C8B-B14F-4D97-AF65-F5344CB8AC3E}">
        <p14:creationId xmlns:p14="http://schemas.microsoft.com/office/powerpoint/2010/main" val="1028219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81E5A-1AFF-1CBA-298A-09876F9CB5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51FE7A-5D1D-EFF2-AB6D-95DF1572E71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0A7978-3553-2951-41C1-3B0C1C4024A7}"/>
              </a:ext>
            </a:extLst>
          </p:cNvPr>
          <p:cNvSpPr>
            <a:spLocks noGrp="1"/>
          </p:cNvSpPr>
          <p:nvPr>
            <p:ph type="dt" sz="half" idx="10"/>
          </p:nvPr>
        </p:nvSpPr>
        <p:spPr/>
        <p:txBody>
          <a:bodyPr/>
          <a:lstStyle/>
          <a:p>
            <a:fld id="{9854CF07-2964-4EEE-999F-E5C3A50DB6D5}" type="datetimeFigureOut">
              <a:rPr lang="en-US" smtClean="0"/>
              <a:t>9/18/2024</a:t>
            </a:fld>
            <a:endParaRPr lang="en-US"/>
          </a:p>
        </p:txBody>
      </p:sp>
      <p:sp>
        <p:nvSpPr>
          <p:cNvPr id="5" name="Footer Placeholder 4">
            <a:extLst>
              <a:ext uri="{FF2B5EF4-FFF2-40B4-BE49-F238E27FC236}">
                <a16:creationId xmlns:a16="http://schemas.microsoft.com/office/drawing/2014/main" id="{F0C53573-670E-F521-E489-870996E1C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01FE5-5377-A361-4A5A-499D9A7FC792}"/>
              </a:ext>
            </a:extLst>
          </p:cNvPr>
          <p:cNvSpPr>
            <a:spLocks noGrp="1"/>
          </p:cNvSpPr>
          <p:nvPr>
            <p:ph type="sldNum" sz="quarter" idx="12"/>
          </p:nvPr>
        </p:nvSpPr>
        <p:spPr/>
        <p:txBody>
          <a:bodyPr/>
          <a:lstStyle/>
          <a:p>
            <a:fld id="{D9469A21-A178-48EE-B7A8-47426F58FE3F}" type="slidenum">
              <a:rPr lang="en-US" smtClean="0"/>
              <a:t>‹#›</a:t>
            </a:fld>
            <a:endParaRPr lang="en-US"/>
          </a:p>
        </p:txBody>
      </p:sp>
    </p:spTree>
    <p:extLst>
      <p:ext uri="{BB962C8B-B14F-4D97-AF65-F5344CB8AC3E}">
        <p14:creationId xmlns:p14="http://schemas.microsoft.com/office/powerpoint/2010/main" val="95142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B05A6-0273-8E51-FA80-C45773BE33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D1A00-677D-A41E-66CD-2BEDE255B7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F8CC81-88D7-8181-67BA-749F87CC5F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251EAF-AAF6-C32C-5418-1C490E363D99}"/>
              </a:ext>
            </a:extLst>
          </p:cNvPr>
          <p:cNvSpPr>
            <a:spLocks noGrp="1"/>
          </p:cNvSpPr>
          <p:nvPr>
            <p:ph type="dt" sz="half" idx="10"/>
          </p:nvPr>
        </p:nvSpPr>
        <p:spPr/>
        <p:txBody>
          <a:bodyPr/>
          <a:lstStyle/>
          <a:p>
            <a:fld id="{9854CF07-2964-4EEE-999F-E5C3A50DB6D5}" type="datetimeFigureOut">
              <a:rPr lang="en-US" smtClean="0"/>
              <a:t>9/18/2024</a:t>
            </a:fld>
            <a:endParaRPr lang="en-US"/>
          </a:p>
        </p:txBody>
      </p:sp>
      <p:sp>
        <p:nvSpPr>
          <p:cNvPr id="6" name="Footer Placeholder 5">
            <a:extLst>
              <a:ext uri="{FF2B5EF4-FFF2-40B4-BE49-F238E27FC236}">
                <a16:creationId xmlns:a16="http://schemas.microsoft.com/office/drawing/2014/main" id="{524BC424-1B02-501B-1B2B-30BEA61A09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29A329-169A-F764-2EA1-0EEFEB903C2E}"/>
              </a:ext>
            </a:extLst>
          </p:cNvPr>
          <p:cNvSpPr>
            <a:spLocks noGrp="1"/>
          </p:cNvSpPr>
          <p:nvPr>
            <p:ph type="sldNum" sz="quarter" idx="12"/>
          </p:nvPr>
        </p:nvSpPr>
        <p:spPr/>
        <p:txBody>
          <a:bodyPr/>
          <a:lstStyle/>
          <a:p>
            <a:fld id="{D9469A21-A178-48EE-B7A8-47426F58FE3F}" type="slidenum">
              <a:rPr lang="en-US" smtClean="0"/>
              <a:t>‹#›</a:t>
            </a:fld>
            <a:endParaRPr lang="en-US"/>
          </a:p>
        </p:txBody>
      </p:sp>
    </p:spTree>
    <p:extLst>
      <p:ext uri="{BB962C8B-B14F-4D97-AF65-F5344CB8AC3E}">
        <p14:creationId xmlns:p14="http://schemas.microsoft.com/office/powerpoint/2010/main" val="362702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4C40D-C75D-EB94-2CBA-E4512EF1E4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098A12-AD51-C260-F34C-1994978CF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8BF016-F6BD-F0AB-62AC-5636AACD0E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19E46B-507B-697D-236F-4D8146D423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866F79-EDE4-C940-E4E4-D60B8A85F8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A2D825-3680-F687-64B6-6721564C65C4}"/>
              </a:ext>
            </a:extLst>
          </p:cNvPr>
          <p:cNvSpPr>
            <a:spLocks noGrp="1"/>
          </p:cNvSpPr>
          <p:nvPr>
            <p:ph type="dt" sz="half" idx="10"/>
          </p:nvPr>
        </p:nvSpPr>
        <p:spPr/>
        <p:txBody>
          <a:bodyPr/>
          <a:lstStyle/>
          <a:p>
            <a:fld id="{9854CF07-2964-4EEE-999F-E5C3A50DB6D5}" type="datetimeFigureOut">
              <a:rPr lang="en-US" smtClean="0"/>
              <a:t>9/18/2024</a:t>
            </a:fld>
            <a:endParaRPr lang="en-US"/>
          </a:p>
        </p:txBody>
      </p:sp>
      <p:sp>
        <p:nvSpPr>
          <p:cNvPr id="8" name="Footer Placeholder 7">
            <a:extLst>
              <a:ext uri="{FF2B5EF4-FFF2-40B4-BE49-F238E27FC236}">
                <a16:creationId xmlns:a16="http://schemas.microsoft.com/office/drawing/2014/main" id="{F0B65284-321F-8E3A-F7C9-3FB6F85725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222947-BBA6-2FC1-011F-7107F9D28515}"/>
              </a:ext>
            </a:extLst>
          </p:cNvPr>
          <p:cNvSpPr>
            <a:spLocks noGrp="1"/>
          </p:cNvSpPr>
          <p:nvPr>
            <p:ph type="sldNum" sz="quarter" idx="12"/>
          </p:nvPr>
        </p:nvSpPr>
        <p:spPr/>
        <p:txBody>
          <a:bodyPr/>
          <a:lstStyle/>
          <a:p>
            <a:fld id="{D9469A21-A178-48EE-B7A8-47426F58FE3F}" type="slidenum">
              <a:rPr lang="en-US" smtClean="0"/>
              <a:t>‹#›</a:t>
            </a:fld>
            <a:endParaRPr lang="en-US"/>
          </a:p>
        </p:txBody>
      </p:sp>
    </p:spTree>
    <p:extLst>
      <p:ext uri="{BB962C8B-B14F-4D97-AF65-F5344CB8AC3E}">
        <p14:creationId xmlns:p14="http://schemas.microsoft.com/office/powerpoint/2010/main" val="1079448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55585-1DB7-D3F0-35C7-6E972C6474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B49D27-5847-0965-86CF-0A8E5D95637E}"/>
              </a:ext>
            </a:extLst>
          </p:cNvPr>
          <p:cNvSpPr>
            <a:spLocks noGrp="1"/>
          </p:cNvSpPr>
          <p:nvPr>
            <p:ph type="dt" sz="half" idx="10"/>
          </p:nvPr>
        </p:nvSpPr>
        <p:spPr/>
        <p:txBody>
          <a:bodyPr/>
          <a:lstStyle/>
          <a:p>
            <a:fld id="{9854CF07-2964-4EEE-999F-E5C3A50DB6D5}" type="datetimeFigureOut">
              <a:rPr lang="en-US" smtClean="0"/>
              <a:t>9/18/2024</a:t>
            </a:fld>
            <a:endParaRPr lang="en-US"/>
          </a:p>
        </p:txBody>
      </p:sp>
      <p:sp>
        <p:nvSpPr>
          <p:cNvPr id="4" name="Footer Placeholder 3">
            <a:extLst>
              <a:ext uri="{FF2B5EF4-FFF2-40B4-BE49-F238E27FC236}">
                <a16:creationId xmlns:a16="http://schemas.microsoft.com/office/drawing/2014/main" id="{FCE521FC-475C-D02A-D3CD-9A5580478F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D1F0B3-84A3-2F3A-5FB7-8880F600F357}"/>
              </a:ext>
            </a:extLst>
          </p:cNvPr>
          <p:cNvSpPr>
            <a:spLocks noGrp="1"/>
          </p:cNvSpPr>
          <p:nvPr>
            <p:ph type="sldNum" sz="quarter" idx="12"/>
          </p:nvPr>
        </p:nvSpPr>
        <p:spPr/>
        <p:txBody>
          <a:bodyPr/>
          <a:lstStyle/>
          <a:p>
            <a:fld id="{D9469A21-A178-48EE-B7A8-47426F58FE3F}" type="slidenum">
              <a:rPr lang="en-US" smtClean="0"/>
              <a:t>‹#›</a:t>
            </a:fld>
            <a:endParaRPr lang="en-US"/>
          </a:p>
        </p:txBody>
      </p:sp>
    </p:spTree>
    <p:extLst>
      <p:ext uri="{BB962C8B-B14F-4D97-AF65-F5344CB8AC3E}">
        <p14:creationId xmlns:p14="http://schemas.microsoft.com/office/powerpoint/2010/main" val="936840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220EA2-5664-2BFC-FE4B-A8F394BAAE81}"/>
              </a:ext>
            </a:extLst>
          </p:cNvPr>
          <p:cNvSpPr>
            <a:spLocks noGrp="1"/>
          </p:cNvSpPr>
          <p:nvPr>
            <p:ph type="dt" sz="half" idx="10"/>
          </p:nvPr>
        </p:nvSpPr>
        <p:spPr/>
        <p:txBody>
          <a:bodyPr/>
          <a:lstStyle/>
          <a:p>
            <a:fld id="{9854CF07-2964-4EEE-999F-E5C3A50DB6D5}" type="datetimeFigureOut">
              <a:rPr lang="en-US" smtClean="0"/>
              <a:t>9/18/2024</a:t>
            </a:fld>
            <a:endParaRPr lang="en-US"/>
          </a:p>
        </p:txBody>
      </p:sp>
      <p:sp>
        <p:nvSpPr>
          <p:cNvPr id="3" name="Footer Placeholder 2">
            <a:extLst>
              <a:ext uri="{FF2B5EF4-FFF2-40B4-BE49-F238E27FC236}">
                <a16:creationId xmlns:a16="http://schemas.microsoft.com/office/drawing/2014/main" id="{B6583042-E715-5613-A4FB-767A6F6331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47DF19-E3E8-ABA0-9E2B-5A6ACD6BBA59}"/>
              </a:ext>
            </a:extLst>
          </p:cNvPr>
          <p:cNvSpPr>
            <a:spLocks noGrp="1"/>
          </p:cNvSpPr>
          <p:nvPr>
            <p:ph type="sldNum" sz="quarter" idx="12"/>
          </p:nvPr>
        </p:nvSpPr>
        <p:spPr/>
        <p:txBody>
          <a:bodyPr/>
          <a:lstStyle/>
          <a:p>
            <a:fld id="{D9469A21-A178-48EE-B7A8-47426F58FE3F}" type="slidenum">
              <a:rPr lang="en-US" smtClean="0"/>
              <a:t>‹#›</a:t>
            </a:fld>
            <a:endParaRPr lang="en-US"/>
          </a:p>
        </p:txBody>
      </p:sp>
    </p:spTree>
    <p:extLst>
      <p:ext uri="{BB962C8B-B14F-4D97-AF65-F5344CB8AC3E}">
        <p14:creationId xmlns:p14="http://schemas.microsoft.com/office/powerpoint/2010/main" val="2916267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21C20-355B-72C7-D27F-28F792A7A9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BA21A6-5665-8F5D-7931-591AF3BA1D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998E17-0D9F-0280-0BAD-E2C9114154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FAA803-3D87-53DB-3F84-54B218BF7278}"/>
              </a:ext>
            </a:extLst>
          </p:cNvPr>
          <p:cNvSpPr>
            <a:spLocks noGrp="1"/>
          </p:cNvSpPr>
          <p:nvPr>
            <p:ph type="dt" sz="half" idx="10"/>
          </p:nvPr>
        </p:nvSpPr>
        <p:spPr/>
        <p:txBody>
          <a:bodyPr/>
          <a:lstStyle/>
          <a:p>
            <a:fld id="{9854CF07-2964-4EEE-999F-E5C3A50DB6D5}" type="datetimeFigureOut">
              <a:rPr lang="en-US" smtClean="0"/>
              <a:t>9/18/2024</a:t>
            </a:fld>
            <a:endParaRPr lang="en-US"/>
          </a:p>
        </p:txBody>
      </p:sp>
      <p:sp>
        <p:nvSpPr>
          <p:cNvPr id="6" name="Footer Placeholder 5">
            <a:extLst>
              <a:ext uri="{FF2B5EF4-FFF2-40B4-BE49-F238E27FC236}">
                <a16:creationId xmlns:a16="http://schemas.microsoft.com/office/drawing/2014/main" id="{9DE8B4C9-99DF-D635-F4AF-628FD3826B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246FBD-5155-C82F-DB9F-1AF0C8DF7F59}"/>
              </a:ext>
            </a:extLst>
          </p:cNvPr>
          <p:cNvSpPr>
            <a:spLocks noGrp="1"/>
          </p:cNvSpPr>
          <p:nvPr>
            <p:ph type="sldNum" sz="quarter" idx="12"/>
          </p:nvPr>
        </p:nvSpPr>
        <p:spPr/>
        <p:txBody>
          <a:bodyPr/>
          <a:lstStyle/>
          <a:p>
            <a:fld id="{D9469A21-A178-48EE-B7A8-47426F58FE3F}" type="slidenum">
              <a:rPr lang="en-US" smtClean="0"/>
              <a:t>‹#›</a:t>
            </a:fld>
            <a:endParaRPr lang="en-US"/>
          </a:p>
        </p:txBody>
      </p:sp>
    </p:spTree>
    <p:extLst>
      <p:ext uri="{BB962C8B-B14F-4D97-AF65-F5344CB8AC3E}">
        <p14:creationId xmlns:p14="http://schemas.microsoft.com/office/powerpoint/2010/main" val="378656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24F6D-A90B-BDB9-9698-2E607C8AF4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451BD6-3F35-4983-9CAE-61DA0E07EE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63F1B0-076A-1EFD-1118-1F46DCBDFF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8B82B6-CA0F-41DA-416C-CF5F2E1685EA}"/>
              </a:ext>
            </a:extLst>
          </p:cNvPr>
          <p:cNvSpPr>
            <a:spLocks noGrp="1"/>
          </p:cNvSpPr>
          <p:nvPr>
            <p:ph type="dt" sz="half" idx="10"/>
          </p:nvPr>
        </p:nvSpPr>
        <p:spPr/>
        <p:txBody>
          <a:bodyPr/>
          <a:lstStyle/>
          <a:p>
            <a:fld id="{9854CF07-2964-4EEE-999F-E5C3A50DB6D5}" type="datetimeFigureOut">
              <a:rPr lang="en-US" smtClean="0"/>
              <a:t>9/18/2024</a:t>
            </a:fld>
            <a:endParaRPr lang="en-US"/>
          </a:p>
        </p:txBody>
      </p:sp>
      <p:sp>
        <p:nvSpPr>
          <p:cNvPr id="6" name="Footer Placeholder 5">
            <a:extLst>
              <a:ext uri="{FF2B5EF4-FFF2-40B4-BE49-F238E27FC236}">
                <a16:creationId xmlns:a16="http://schemas.microsoft.com/office/drawing/2014/main" id="{2F5FE86F-1F2D-A3FD-B705-824C7F0E02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6991BB-AF95-3D1E-3C8A-A87E251CC06E}"/>
              </a:ext>
            </a:extLst>
          </p:cNvPr>
          <p:cNvSpPr>
            <a:spLocks noGrp="1"/>
          </p:cNvSpPr>
          <p:nvPr>
            <p:ph type="sldNum" sz="quarter" idx="12"/>
          </p:nvPr>
        </p:nvSpPr>
        <p:spPr/>
        <p:txBody>
          <a:bodyPr/>
          <a:lstStyle/>
          <a:p>
            <a:fld id="{D9469A21-A178-48EE-B7A8-47426F58FE3F}" type="slidenum">
              <a:rPr lang="en-US" smtClean="0"/>
              <a:t>‹#›</a:t>
            </a:fld>
            <a:endParaRPr lang="en-US"/>
          </a:p>
        </p:txBody>
      </p:sp>
    </p:spTree>
    <p:extLst>
      <p:ext uri="{BB962C8B-B14F-4D97-AF65-F5344CB8AC3E}">
        <p14:creationId xmlns:p14="http://schemas.microsoft.com/office/powerpoint/2010/main" val="326105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560736-B006-74CA-1FD5-0CCFC377B5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B81799-9523-6C86-1781-47F4E9388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2FDCF-C337-456A-3F95-BD6781388F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54CF07-2964-4EEE-999F-E5C3A50DB6D5}" type="datetimeFigureOut">
              <a:rPr lang="en-US" smtClean="0"/>
              <a:t>9/18/2024</a:t>
            </a:fld>
            <a:endParaRPr lang="en-US"/>
          </a:p>
        </p:txBody>
      </p:sp>
      <p:sp>
        <p:nvSpPr>
          <p:cNvPr id="5" name="Footer Placeholder 4">
            <a:extLst>
              <a:ext uri="{FF2B5EF4-FFF2-40B4-BE49-F238E27FC236}">
                <a16:creationId xmlns:a16="http://schemas.microsoft.com/office/drawing/2014/main" id="{9C303CC0-47E7-EEBB-56D8-35F604D5FA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75A00EE-96F1-5DCE-032E-2510351776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9469A21-A178-48EE-B7A8-47426F58FE3F}" type="slidenum">
              <a:rPr lang="en-US" smtClean="0"/>
              <a:t>‹#›</a:t>
            </a:fld>
            <a:endParaRPr lang="en-US"/>
          </a:p>
        </p:txBody>
      </p:sp>
    </p:spTree>
    <p:extLst>
      <p:ext uri="{BB962C8B-B14F-4D97-AF65-F5344CB8AC3E}">
        <p14:creationId xmlns:p14="http://schemas.microsoft.com/office/powerpoint/2010/main" val="1305230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B31A-F578-76CD-7048-9792E0AB9C9F}"/>
              </a:ext>
            </a:extLst>
          </p:cNvPr>
          <p:cNvSpPr>
            <a:spLocks noGrp="1"/>
          </p:cNvSpPr>
          <p:nvPr>
            <p:ph type="ctrTitle"/>
          </p:nvPr>
        </p:nvSpPr>
        <p:spPr/>
        <p:txBody>
          <a:bodyPr/>
          <a:lstStyle/>
          <a:p>
            <a:r>
              <a:rPr lang="en-US" dirty="0"/>
              <a:t>Dental Patient Safety </a:t>
            </a:r>
            <a:br>
              <a:rPr lang="en-US" dirty="0"/>
            </a:br>
            <a:r>
              <a:rPr lang="en-US" dirty="0"/>
              <a:t>&amp; Risk Management</a:t>
            </a:r>
          </a:p>
        </p:txBody>
      </p:sp>
      <p:sp>
        <p:nvSpPr>
          <p:cNvPr id="3" name="Subtitle 2">
            <a:extLst>
              <a:ext uri="{FF2B5EF4-FFF2-40B4-BE49-F238E27FC236}">
                <a16:creationId xmlns:a16="http://schemas.microsoft.com/office/drawing/2014/main" id="{062CF9D1-B70B-8893-F891-96F0B9E3EC42}"/>
              </a:ext>
            </a:extLst>
          </p:cNvPr>
          <p:cNvSpPr>
            <a:spLocks noGrp="1"/>
          </p:cNvSpPr>
          <p:nvPr>
            <p:ph type="subTitle" idx="1"/>
          </p:nvPr>
        </p:nvSpPr>
        <p:spPr>
          <a:xfrm>
            <a:off x="1523999" y="3602038"/>
            <a:ext cx="9584267" cy="1076400"/>
          </a:xfrm>
        </p:spPr>
        <p:txBody>
          <a:bodyPr/>
          <a:lstStyle/>
          <a:p>
            <a:r>
              <a:rPr lang="en-US" sz="2800" dirty="0"/>
              <a:t>Pamela Alston, DDS, MPP, FACD, Lead Oral Health Specialist        </a:t>
            </a:r>
            <a:r>
              <a:rPr lang="en-US" dirty="0"/>
              <a:t>September 18, 2024</a:t>
            </a:r>
          </a:p>
        </p:txBody>
      </p:sp>
      <p:sp>
        <p:nvSpPr>
          <p:cNvPr id="4" name="TextBox 3">
            <a:extLst>
              <a:ext uri="{FF2B5EF4-FFF2-40B4-BE49-F238E27FC236}">
                <a16:creationId xmlns:a16="http://schemas.microsoft.com/office/drawing/2014/main" id="{2E2DE5D2-BF9E-F10B-AB9D-355F91B6EBF6}"/>
              </a:ext>
            </a:extLst>
          </p:cNvPr>
          <p:cNvSpPr txBox="1"/>
          <p:nvPr/>
        </p:nvSpPr>
        <p:spPr>
          <a:xfrm>
            <a:off x="1708560" y="5447695"/>
            <a:ext cx="8959440" cy="646331"/>
          </a:xfrm>
          <a:prstGeom prst="rect">
            <a:avLst/>
          </a:prstGeom>
          <a:noFill/>
        </p:spPr>
        <p:txBody>
          <a:bodyPr wrap="none" rtlCol="0">
            <a:spAutoFit/>
          </a:bodyPr>
          <a:lstStyle/>
          <a:p>
            <a:r>
              <a:rPr lang="en-US" b="1" i="1" dirty="0"/>
              <a:t>Please Note:</a:t>
            </a:r>
            <a:r>
              <a:rPr lang="en-US" i="1" dirty="0"/>
              <a:t>  As Dr. Alston is not an attorney, she will not be addressing the legal aspects</a:t>
            </a:r>
          </a:p>
          <a:p>
            <a:r>
              <a:rPr lang="en-US" i="1" dirty="0"/>
              <a:t>of the topic matter.</a:t>
            </a:r>
          </a:p>
        </p:txBody>
      </p:sp>
      <p:pic>
        <p:nvPicPr>
          <p:cNvPr id="6" name="Picture 5" descr="A group of people holding up a sign&#10;&#10;Description automatically generated">
            <a:extLst>
              <a:ext uri="{FF2B5EF4-FFF2-40B4-BE49-F238E27FC236}">
                <a16:creationId xmlns:a16="http://schemas.microsoft.com/office/drawing/2014/main" id="{DF10B55D-E822-63C9-2573-E67823BAC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0743" y="1122363"/>
            <a:ext cx="2324076" cy="2259241"/>
          </a:xfrm>
          <a:prstGeom prst="rect">
            <a:avLst/>
          </a:prstGeom>
        </p:spPr>
      </p:pic>
      <p:pic>
        <p:nvPicPr>
          <p:cNvPr id="8" name="Picture 7" descr="A pen and a notebook with words on it&#10;&#10;Description automatically generated">
            <a:extLst>
              <a:ext uri="{FF2B5EF4-FFF2-40B4-BE49-F238E27FC236}">
                <a16:creationId xmlns:a16="http://schemas.microsoft.com/office/drawing/2014/main" id="{CB91D36F-DBB1-2E39-7593-6C1EC8A873F2}"/>
              </a:ext>
            </a:extLst>
          </p:cNvPr>
          <p:cNvPicPr>
            <a:picLocks noChangeAspect="1"/>
          </p:cNvPicPr>
          <p:nvPr/>
        </p:nvPicPr>
        <p:blipFill>
          <a:blip r:embed="rId4">
            <a:extLst>
              <a:ext uri="{28A0092B-C50C-407E-A947-70E740481C1C}">
                <a14:useLocalDpi xmlns:a14="http://schemas.microsoft.com/office/drawing/2010/main" val="0"/>
              </a:ext>
            </a:extLst>
          </a:blip>
          <a:srcRect t="-1" r="24322" b="406"/>
          <a:stretch/>
        </p:blipFill>
        <p:spPr>
          <a:xfrm>
            <a:off x="522514" y="1506465"/>
            <a:ext cx="2136233" cy="1875139"/>
          </a:xfrm>
          <a:prstGeom prst="rect">
            <a:avLst/>
          </a:prstGeom>
        </p:spPr>
      </p:pic>
    </p:spTree>
    <p:extLst>
      <p:ext uri="{BB962C8B-B14F-4D97-AF65-F5344CB8AC3E}">
        <p14:creationId xmlns:p14="http://schemas.microsoft.com/office/powerpoint/2010/main" val="269187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485A6-4D66-6706-54E8-05FAEA99417F}"/>
              </a:ext>
            </a:extLst>
          </p:cNvPr>
          <p:cNvSpPr>
            <a:spLocks noGrp="1"/>
          </p:cNvSpPr>
          <p:nvPr>
            <p:ph type="title"/>
          </p:nvPr>
        </p:nvSpPr>
        <p:spPr/>
        <p:txBody>
          <a:bodyPr/>
          <a:lstStyle/>
          <a:p>
            <a:pPr algn="ctr"/>
            <a:r>
              <a:rPr lang="en-US" b="1" dirty="0"/>
              <a:t>Definitions</a:t>
            </a:r>
          </a:p>
        </p:txBody>
      </p:sp>
      <p:sp>
        <p:nvSpPr>
          <p:cNvPr id="3" name="Content Placeholder 2">
            <a:extLst>
              <a:ext uri="{FF2B5EF4-FFF2-40B4-BE49-F238E27FC236}">
                <a16:creationId xmlns:a16="http://schemas.microsoft.com/office/drawing/2014/main" id="{F578A0A2-A0AF-B9A0-9CFD-E94D28599B63}"/>
              </a:ext>
            </a:extLst>
          </p:cNvPr>
          <p:cNvSpPr>
            <a:spLocks noGrp="1"/>
          </p:cNvSpPr>
          <p:nvPr>
            <p:ph idx="1"/>
          </p:nvPr>
        </p:nvSpPr>
        <p:spPr/>
        <p:txBody>
          <a:bodyPr>
            <a:normAutofit lnSpcReduction="10000"/>
          </a:bodyPr>
          <a:lstStyle/>
          <a:p>
            <a:r>
              <a:rPr lang="en-US" sz="2000" dirty="0">
                <a:effectLst/>
                <a:latin typeface="Aptos" panose="020B0004020202020204" pitchFamily="34" charset="0"/>
                <a:ea typeface="Aptos" panose="020B0004020202020204" pitchFamily="34" charset="0"/>
                <a:cs typeface="Times New Roman" panose="02020603050405020304" pitchFamily="18" charset="0"/>
              </a:rPr>
              <a:t>“Adverse events”—events, situations, or conditions that result in accidents, errors and complications</a:t>
            </a:r>
          </a:p>
          <a:p>
            <a:pPr marL="0" indent="0">
              <a:buNone/>
            </a:pP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p>
            <a:r>
              <a:rPr lang="en-US" sz="2000" dirty="0">
                <a:effectLst/>
                <a:latin typeface="Aptos" panose="020B0004020202020204" pitchFamily="34" charset="0"/>
                <a:ea typeface="Aptos" panose="020B0004020202020204" pitchFamily="34" charset="0"/>
                <a:cs typeface="Times New Roman" panose="02020603050405020304" pitchFamily="18" charset="0"/>
              </a:rPr>
              <a:t>“</a:t>
            </a:r>
            <a:r>
              <a:rPr lang="en-US" sz="2000" dirty="0">
                <a:latin typeface="Aptos" panose="020B0004020202020204" pitchFamily="34" charset="0"/>
                <a:ea typeface="Aptos" panose="020B0004020202020204" pitchFamily="34" charset="0"/>
                <a:cs typeface="Times New Roman" panose="02020603050405020304" pitchFamily="18" charset="0"/>
              </a:rPr>
              <a:t>C</a:t>
            </a:r>
            <a:r>
              <a:rPr lang="en-US" sz="2000" dirty="0">
                <a:effectLst/>
                <a:latin typeface="Aptos" panose="020B0004020202020204" pitchFamily="34" charset="0"/>
                <a:ea typeface="Aptos" panose="020B0004020202020204" pitchFamily="34" charset="0"/>
                <a:cs typeface="Times New Roman" panose="02020603050405020304" pitchFamily="18" charset="0"/>
              </a:rPr>
              <a:t>lose call”—an event, situation, or condition that could have resulted in an injury, accident or illness, but did not, either by chance or through timely intervention</a:t>
            </a:r>
          </a:p>
          <a:p>
            <a:pPr marL="0" indent="0">
              <a:buNone/>
            </a:pPr>
            <a:endParaRPr lang="en-US" sz="2000" dirty="0">
              <a:latin typeface="Aptos" panose="020B0004020202020204" pitchFamily="34" charset="0"/>
              <a:ea typeface="Aptos" panose="020B0004020202020204" pitchFamily="34" charset="0"/>
              <a:cs typeface="Times New Roman" panose="02020603050405020304" pitchFamily="18" charset="0"/>
            </a:endParaRPr>
          </a:p>
          <a:p>
            <a:r>
              <a:rPr lang="en-US" sz="2000" dirty="0">
                <a:effectLst/>
                <a:latin typeface="Aptos" panose="020B0004020202020204" pitchFamily="34" charset="0"/>
                <a:ea typeface="Aptos" panose="020B0004020202020204" pitchFamily="34" charset="0"/>
                <a:cs typeface="Times New Roman" panose="02020603050405020304" pitchFamily="18" charset="0"/>
              </a:rPr>
              <a:t>”</a:t>
            </a:r>
            <a:r>
              <a:rPr lang="en-US" sz="2000" dirty="0">
                <a:latin typeface="Aptos" panose="020B0004020202020204" pitchFamily="34" charset="0"/>
                <a:ea typeface="Aptos" panose="020B0004020202020204" pitchFamily="34" charset="0"/>
                <a:cs typeface="Times New Roman" panose="02020603050405020304" pitchFamily="18" charset="0"/>
              </a:rPr>
              <a:t>I</a:t>
            </a:r>
            <a:r>
              <a:rPr lang="en-US" sz="2000" dirty="0">
                <a:effectLst/>
                <a:latin typeface="Aptos" panose="020B0004020202020204" pitchFamily="34" charset="0"/>
                <a:ea typeface="Aptos" panose="020B0004020202020204" pitchFamily="34" charset="0"/>
                <a:cs typeface="Times New Roman" panose="02020603050405020304" pitchFamily="18" charset="0"/>
              </a:rPr>
              <a:t>ncident”—any unexpected issue that occurs during the workday that not rise to the level of an adverse event</a:t>
            </a:r>
          </a:p>
          <a:p>
            <a:pPr marL="0" indent="0">
              <a:buNone/>
            </a:pP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p>
            <a:r>
              <a:rPr lang="en-US" sz="2000" kern="100" dirty="0">
                <a:latin typeface="Aptos" panose="020B0004020202020204" pitchFamily="34" charset="0"/>
                <a:ea typeface="Aptos" panose="020B0004020202020204" pitchFamily="34" charset="0"/>
                <a:cs typeface="Times New Roman" panose="02020603050405020304" pitchFamily="18" charset="0"/>
              </a:rPr>
              <a:t>“H</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ealth care errors”—unintended acts, either of omission or of commission</a:t>
            </a:r>
          </a:p>
          <a:p>
            <a:endParaRPr lang="en-US" sz="2000" kern="100" dirty="0">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“Latent risks”—features of the way in which you deliver oral health care that can allow or even encourage an adverse event to occur while you are providing care.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000" dirty="0"/>
          </a:p>
          <a:p>
            <a:pPr marL="0" indent="0">
              <a:buNone/>
            </a:pPr>
            <a:endParaRPr lang="en-US" dirty="0"/>
          </a:p>
        </p:txBody>
      </p:sp>
    </p:spTree>
    <p:extLst>
      <p:ext uri="{BB962C8B-B14F-4D97-AF65-F5344CB8AC3E}">
        <p14:creationId xmlns:p14="http://schemas.microsoft.com/office/powerpoint/2010/main" val="1308433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8FB6A-E408-D44A-DFF3-F93D21B36948}"/>
              </a:ext>
            </a:extLst>
          </p:cNvPr>
          <p:cNvSpPr>
            <a:spLocks noGrp="1"/>
          </p:cNvSpPr>
          <p:nvPr>
            <p:ph type="title"/>
          </p:nvPr>
        </p:nvSpPr>
        <p:spPr/>
        <p:txBody>
          <a:bodyPr/>
          <a:lstStyle/>
          <a:p>
            <a:pPr algn="ctr"/>
            <a:r>
              <a:rPr lang="en-US" dirty="0"/>
              <a:t>Examples of </a:t>
            </a:r>
            <a:r>
              <a:rPr lang="en-US" b="1" dirty="0"/>
              <a:t>Latent Risks</a:t>
            </a:r>
            <a:endParaRPr lang="en-US" dirty="0"/>
          </a:p>
        </p:txBody>
      </p:sp>
      <p:sp>
        <p:nvSpPr>
          <p:cNvPr id="3" name="Content Placeholder 2">
            <a:extLst>
              <a:ext uri="{FF2B5EF4-FFF2-40B4-BE49-F238E27FC236}">
                <a16:creationId xmlns:a16="http://schemas.microsoft.com/office/drawing/2014/main" id="{67BEE80F-0D86-CE8C-36F5-7BD41818AB9B}"/>
              </a:ext>
            </a:extLst>
          </p:cNvPr>
          <p:cNvSpPr>
            <a:spLocks noGrp="1"/>
          </p:cNvSpPr>
          <p:nvPr>
            <p:ph idx="1"/>
          </p:nvPr>
        </p:nvSpPr>
        <p:spPr/>
        <p:txBody>
          <a:bodyPr/>
          <a:lstStyle/>
          <a:p>
            <a:r>
              <a:rPr lang="en-US" kern="100" dirty="0">
                <a:latin typeface="Aptos" panose="020B0004020202020204" pitchFamily="34" charset="0"/>
                <a:ea typeface="Aptos" panose="020B0004020202020204" pitchFamily="34" charset="0"/>
                <a:cs typeface="Times New Roman" panose="02020603050405020304" pitchFamily="18" charset="0"/>
              </a:rPr>
              <a:t>Lack of instruments and supplies for a complicated extraction</a:t>
            </a:r>
          </a:p>
          <a:p>
            <a:endParaRPr lang="en-US" kern="100" dirty="0">
              <a:latin typeface="Aptos" panose="020B0004020202020204" pitchFamily="34" charset="0"/>
              <a:ea typeface="Aptos" panose="020B0004020202020204" pitchFamily="34" charset="0"/>
              <a:cs typeface="Times New Roman" panose="02020603050405020304" pitchFamily="18" charset="0"/>
            </a:endParaRPr>
          </a:p>
          <a:p>
            <a:r>
              <a:rPr lang="en-US" kern="100" dirty="0">
                <a:effectLst/>
                <a:latin typeface="Aptos" panose="020B0004020202020204" pitchFamily="34" charset="0"/>
                <a:ea typeface="Aptos" panose="020B0004020202020204" pitchFamily="34" charset="0"/>
                <a:cs typeface="Times New Roman" panose="02020603050405020304" pitchFamily="18" charset="0"/>
              </a:rPr>
              <a:t>Malfunctional X-ray system (</a:t>
            </a:r>
            <a:r>
              <a:rPr lang="en-US" kern="100" dirty="0" err="1">
                <a:effectLst/>
                <a:latin typeface="Aptos" panose="020B0004020202020204" pitchFamily="34" charset="0"/>
                <a:ea typeface="Aptos" panose="020B0004020202020204" pitchFamily="34" charset="0"/>
                <a:cs typeface="Times New Roman" panose="02020603050405020304" pitchFamily="18" charset="0"/>
              </a:rPr>
              <a:t>e.g</a:t>
            </a:r>
            <a:r>
              <a:rPr lang="en-US" kern="100" dirty="0">
                <a:effectLst/>
                <a:latin typeface="Aptos" panose="020B0004020202020204" pitchFamily="34" charset="0"/>
                <a:ea typeface="Aptos" panose="020B0004020202020204" pitchFamily="34" charset="0"/>
                <a:cs typeface="Times New Roman" panose="02020603050405020304" pitchFamily="18" charset="0"/>
              </a:rPr>
              <a:t>, broken X-ray processor)</a:t>
            </a:r>
          </a:p>
          <a:p>
            <a:pPr marL="0" indent="0">
              <a:buNone/>
            </a:pPr>
            <a:r>
              <a:rPr lang="en-US" kern="100" dirty="0">
                <a:effectLst/>
                <a:latin typeface="Aptos" panose="020B0004020202020204" pitchFamily="34" charset="0"/>
                <a:ea typeface="Aptos" panose="020B0004020202020204" pitchFamily="34" charset="0"/>
                <a:cs typeface="Times New Roman" panose="02020603050405020304" pitchFamily="18" charset="0"/>
              </a:rPr>
              <a:t> </a:t>
            </a:r>
          </a:p>
          <a:p>
            <a:r>
              <a:rPr lang="en-US" kern="100" dirty="0">
                <a:latin typeface="Aptos" panose="020B0004020202020204" pitchFamily="34" charset="0"/>
                <a:ea typeface="Aptos" panose="020B0004020202020204" pitchFamily="34" charset="0"/>
                <a:cs typeface="Times New Roman" panose="02020603050405020304" pitchFamily="18" charset="0"/>
              </a:rPr>
              <a:t>Ineffective way of clinical information transmission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62395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0A66C-A32A-DFC6-9132-E69B3089876C}"/>
              </a:ext>
            </a:extLst>
          </p:cNvPr>
          <p:cNvSpPr>
            <a:spLocks noGrp="1"/>
          </p:cNvSpPr>
          <p:nvPr>
            <p:ph type="title"/>
          </p:nvPr>
        </p:nvSpPr>
        <p:spPr/>
        <p:txBody>
          <a:bodyPr/>
          <a:lstStyle/>
          <a:p>
            <a:pPr algn="ctr"/>
            <a:r>
              <a:rPr lang="en-US" b="1" dirty="0"/>
              <a:t>Prevent adverse events </a:t>
            </a:r>
            <a:br>
              <a:rPr lang="en-US" b="1" dirty="0"/>
            </a:br>
            <a:r>
              <a:rPr lang="en-US" b="1" dirty="0"/>
              <a:t>by addressing latent risks</a:t>
            </a:r>
          </a:p>
        </p:txBody>
      </p:sp>
      <p:sp>
        <p:nvSpPr>
          <p:cNvPr id="3" name="Content Placeholder 2">
            <a:extLst>
              <a:ext uri="{FF2B5EF4-FFF2-40B4-BE49-F238E27FC236}">
                <a16:creationId xmlns:a16="http://schemas.microsoft.com/office/drawing/2014/main" id="{12123C1A-6780-14CF-38C9-229529F939B9}"/>
              </a:ext>
            </a:extLst>
          </p:cNvPr>
          <p:cNvSpPr>
            <a:spLocks noGrp="1"/>
          </p:cNvSpPr>
          <p:nvPr>
            <p:ph idx="1"/>
          </p:nvPr>
        </p:nvSpPr>
        <p:spPr/>
        <p:txBody>
          <a:bodyPr/>
          <a:lstStyle/>
          <a:p>
            <a:r>
              <a:rPr lang="en-US" dirty="0"/>
              <a:t>Ensure that you have the essential equipment and supplies</a:t>
            </a:r>
          </a:p>
          <a:p>
            <a:endParaRPr lang="en-US" dirty="0"/>
          </a:p>
          <a:p>
            <a:r>
              <a:rPr lang="en-US" dirty="0"/>
              <a:t>Be prepared to offer the justification for equipment and supply requests</a:t>
            </a:r>
          </a:p>
          <a:p>
            <a:pPr marL="0" indent="0">
              <a:buNone/>
            </a:pPr>
            <a:endParaRPr lang="en-US" dirty="0"/>
          </a:p>
          <a:p>
            <a:r>
              <a:rPr lang="en-US" dirty="0"/>
              <a:t>Notify the Health and Wellness Director of latent risks proactively</a:t>
            </a:r>
          </a:p>
        </p:txBody>
      </p:sp>
    </p:spTree>
    <p:extLst>
      <p:ext uri="{BB962C8B-B14F-4D97-AF65-F5344CB8AC3E}">
        <p14:creationId xmlns:p14="http://schemas.microsoft.com/office/powerpoint/2010/main" val="2409108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106F8-C4E5-75D1-6E4D-07E2AA62D8A9}"/>
              </a:ext>
            </a:extLst>
          </p:cNvPr>
          <p:cNvSpPr>
            <a:spLocks noGrp="1"/>
          </p:cNvSpPr>
          <p:nvPr>
            <p:ph type="title"/>
          </p:nvPr>
        </p:nvSpPr>
        <p:spPr/>
        <p:txBody>
          <a:bodyPr/>
          <a:lstStyle/>
          <a:p>
            <a:pPr algn="ctr"/>
            <a:r>
              <a:rPr lang="en-US" b="1" dirty="0"/>
              <a:t>Patient safety is linked to quality care</a:t>
            </a:r>
          </a:p>
        </p:txBody>
      </p:sp>
      <p:sp>
        <p:nvSpPr>
          <p:cNvPr id="3" name="Content Placeholder 2">
            <a:extLst>
              <a:ext uri="{FF2B5EF4-FFF2-40B4-BE49-F238E27FC236}">
                <a16:creationId xmlns:a16="http://schemas.microsoft.com/office/drawing/2014/main" id="{B7D4E701-4FE7-EC9E-2EC1-7EAD5CADFA28}"/>
              </a:ext>
            </a:extLst>
          </p:cNvPr>
          <p:cNvSpPr>
            <a:spLocks noGrp="1"/>
          </p:cNvSpPr>
          <p:nvPr>
            <p:ph idx="1"/>
          </p:nvPr>
        </p:nvSpPr>
        <p:spPr/>
        <p:txBody>
          <a:bodyPr/>
          <a:lstStyle/>
          <a:p>
            <a:r>
              <a:rPr lang="en-US" dirty="0"/>
              <a:t>The ideal is all possible risk factors are controlled</a:t>
            </a:r>
          </a:p>
          <a:p>
            <a:endParaRPr lang="en-US" dirty="0"/>
          </a:p>
          <a:p>
            <a:r>
              <a:rPr lang="en-US" dirty="0"/>
              <a:t>OHP see clear relationships between quality of treatment and success of outcomes</a:t>
            </a:r>
          </a:p>
          <a:p>
            <a:endParaRPr lang="en-US" dirty="0"/>
          </a:p>
          <a:p>
            <a:r>
              <a:rPr lang="en-US" dirty="0"/>
              <a:t>Compliance with guidelines and protocols reduces the possibility of errors and adverse events</a:t>
            </a:r>
          </a:p>
        </p:txBody>
      </p:sp>
    </p:spTree>
    <p:extLst>
      <p:ext uri="{BB962C8B-B14F-4D97-AF65-F5344CB8AC3E}">
        <p14:creationId xmlns:p14="http://schemas.microsoft.com/office/powerpoint/2010/main" val="3599316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19FE-C110-503A-D373-2100B54BD45A}"/>
              </a:ext>
            </a:extLst>
          </p:cNvPr>
          <p:cNvSpPr>
            <a:spLocks noGrp="1"/>
          </p:cNvSpPr>
          <p:nvPr>
            <p:ph type="title"/>
          </p:nvPr>
        </p:nvSpPr>
        <p:spPr/>
        <p:txBody>
          <a:bodyPr/>
          <a:lstStyle/>
          <a:p>
            <a:pPr algn="ctr"/>
            <a:r>
              <a:rPr lang="en-US" b="1" dirty="0"/>
              <a:t>Prescribing Errors</a:t>
            </a:r>
          </a:p>
        </p:txBody>
      </p:sp>
      <p:sp>
        <p:nvSpPr>
          <p:cNvPr id="3" name="Content Placeholder 2">
            <a:extLst>
              <a:ext uri="{FF2B5EF4-FFF2-40B4-BE49-F238E27FC236}">
                <a16:creationId xmlns:a16="http://schemas.microsoft.com/office/drawing/2014/main" id="{C5696746-AAA9-0582-2B3C-820A1E3E5121}"/>
              </a:ext>
            </a:extLst>
          </p:cNvPr>
          <p:cNvSpPr>
            <a:spLocks noGrp="1"/>
          </p:cNvSpPr>
          <p:nvPr>
            <p:ph idx="1"/>
          </p:nvPr>
        </p:nvSpPr>
        <p:spPr/>
        <p:txBody>
          <a:bodyPr/>
          <a:lstStyle/>
          <a:p>
            <a:r>
              <a:rPr lang="en-US" dirty="0"/>
              <a:t>Error in the indication for a medication</a:t>
            </a:r>
          </a:p>
          <a:p>
            <a:r>
              <a:rPr lang="en-US" dirty="0"/>
              <a:t>Failure to read the Student Health Record beforehand</a:t>
            </a:r>
          </a:p>
          <a:p>
            <a:r>
              <a:rPr lang="en-US" dirty="0"/>
              <a:t>Unaware of allergies</a:t>
            </a:r>
          </a:p>
          <a:p>
            <a:r>
              <a:rPr lang="en-US" dirty="0"/>
              <a:t>Unaware of drug interactions</a:t>
            </a:r>
          </a:p>
          <a:p>
            <a:r>
              <a:rPr lang="en-US" dirty="0"/>
              <a:t>Wrong dose</a:t>
            </a:r>
          </a:p>
          <a:p>
            <a:r>
              <a:rPr lang="en-US" dirty="0"/>
              <a:t>Duplication of medication</a:t>
            </a:r>
          </a:p>
        </p:txBody>
      </p:sp>
    </p:spTree>
    <p:extLst>
      <p:ext uri="{BB962C8B-B14F-4D97-AF65-F5344CB8AC3E}">
        <p14:creationId xmlns:p14="http://schemas.microsoft.com/office/powerpoint/2010/main" val="3333181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6F05B-E3C8-C765-A6F3-9B8754ADDC61}"/>
              </a:ext>
            </a:extLst>
          </p:cNvPr>
          <p:cNvSpPr>
            <a:spLocks noGrp="1"/>
          </p:cNvSpPr>
          <p:nvPr>
            <p:ph type="title"/>
          </p:nvPr>
        </p:nvSpPr>
        <p:spPr/>
        <p:txBody>
          <a:bodyPr/>
          <a:lstStyle/>
          <a:p>
            <a:pPr algn="ctr"/>
            <a:r>
              <a:rPr lang="en-US" b="1" dirty="0"/>
              <a:t>Errors Related to Invasive Procedures</a:t>
            </a:r>
          </a:p>
        </p:txBody>
      </p:sp>
      <p:sp>
        <p:nvSpPr>
          <p:cNvPr id="3" name="Content Placeholder 2">
            <a:extLst>
              <a:ext uri="{FF2B5EF4-FFF2-40B4-BE49-F238E27FC236}">
                <a16:creationId xmlns:a16="http://schemas.microsoft.com/office/drawing/2014/main" id="{330D0AB8-0A78-27A5-EB9C-700B8E8D0F87}"/>
              </a:ext>
            </a:extLst>
          </p:cNvPr>
          <p:cNvSpPr>
            <a:spLocks noGrp="1"/>
          </p:cNvSpPr>
          <p:nvPr>
            <p:ph idx="1"/>
          </p:nvPr>
        </p:nvSpPr>
        <p:spPr/>
        <p:txBody>
          <a:bodyPr>
            <a:normAutofit lnSpcReduction="10000"/>
          </a:bodyPr>
          <a:lstStyle/>
          <a:p>
            <a:r>
              <a:rPr lang="en-US" kern="100" dirty="0">
                <a:latin typeface="Aptos" panose="020B0004020202020204" pitchFamily="34" charset="0"/>
                <a:ea typeface="Aptos" panose="020B0004020202020204" pitchFamily="34" charset="0"/>
                <a:cs typeface="Times New Roman" panose="02020603050405020304" pitchFamily="18" charset="0"/>
              </a:rPr>
              <a:t>E</a:t>
            </a:r>
            <a:r>
              <a:rPr lang="en-US" kern="100" dirty="0">
                <a:effectLst/>
                <a:latin typeface="Aptos" panose="020B0004020202020204" pitchFamily="34" charset="0"/>
                <a:ea typeface="Aptos" panose="020B0004020202020204" pitchFamily="34" charset="0"/>
                <a:cs typeface="Times New Roman" panose="02020603050405020304" pitchFamily="18" charset="0"/>
              </a:rPr>
              <a:t>rrors in treatment planning sometimes associated with lack of X-ray capability  </a:t>
            </a:r>
          </a:p>
          <a:p>
            <a:r>
              <a:rPr lang="en-US" kern="100" dirty="0">
                <a:effectLst/>
                <a:latin typeface="Aptos" panose="020B0004020202020204" pitchFamily="34" charset="0"/>
                <a:ea typeface="Aptos" panose="020B0004020202020204" pitchFamily="34" charset="0"/>
                <a:cs typeface="Times New Roman" panose="02020603050405020304" pitchFamily="18" charset="0"/>
              </a:rPr>
              <a:t>Errors in the type of procedure performed  </a:t>
            </a:r>
          </a:p>
          <a:p>
            <a:r>
              <a:rPr lang="en-US" kern="100" dirty="0">
                <a:effectLst/>
                <a:latin typeface="Aptos" panose="020B0004020202020204" pitchFamily="34" charset="0"/>
                <a:ea typeface="Aptos" panose="020B0004020202020204" pitchFamily="34" charset="0"/>
                <a:cs typeface="Times New Roman" panose="02020603050405020304" pitchFamily="18" charset="0"/>
              </a:rPr>
              <a:t>Patient error</a:t>
            </a:r>
          </a:p>
          <a:p>
            <a:r>
              <a:rPr lang="en-US" kern="100" dirty="0">
                <a:effectLst/>
                <a:latin typeface="Aptos" panose="020B0004020202020204" pitchFamily="34" charset="0"/>
                <a:ea typeface="Aptos" panose="020B0004020202020204" pitchFamily="34" charset="0"/>
                <a:cs typeface="Times New Roman" panose="02020603050405020304" pitchFamily="18" charset="0"/>
              </a:rPr>
              <a:t>Wrong-site error </a:t>
            </a:r>
          </a:p>
          <a:p>
            <a:r>
              <a:rPr lang="en-US" kern="100" dirty="0">
                <a:latin typeface="Aptos" panose="020B0004020202020204" pitchFamily="34" charset="0"/>
                <a:ea typeface="Aptos" panose="020B0004020202020204" pitchFamily="34" charset="0"/>
                <a:cs typeface="Times New Roman" panose="02020603050405020304" pitchFamily="18" charset="0"/>
              </a:rPr>
              <a:t>X</a:t>
            </a:r>
            <a:r>
              <a:rPr lang="en-US" kern="100" dirty="0">
                <a:effectLst/>
                <a:latin typeface="Aptos" panose="020B0004020202020204" pitchFamily="34" charset="0"/>
                <a:ea typeface="Aptos" panose="020B0004020202020204" pitchFamily="34" charset="0"/>
                <a:cs typeface="Times New Roman" panose="02020603050405020304" pitchFamily="18" charset="0"/>
              </a:rPr>
              <a:t>-rays mounted wrong</a:t>
            </a:r>
          </a:p>
          <a:p>
            <a:r>
              <a:rPr lang="en-US" kern="100" dirty="0">
                <a:latin typeface="Aptos" panose="020B0004020202020204" pitchFamily="34" charset="0"/>
                <a:ea typeface="Aptos" panose="020B0004020202020204" pitchFamily="34" charset="0"/>
                <a:cs typeface="Times New Roman" panose="02020603050405020304" pitchFamily="18" charset="0"/>
              </a:rPr>
              <a:t>E</a:t>
            </a:r>
            <a:r>
              <a:rPr lang="en-US" kern="100" dirty="0">
                <a:effectLst/>
                <a:latin typeface="Aptos" panose="020B0004020202020204" pitchFamily="34" charset="0"/>
                <a:ea typeface="Aptos" panose="020B0004020202020204" pitchFamily="34" charset="0"/>
                <a:cs typeface="Times New Roman" panose="02020603050405020304" pitchFamily="18" charset="0"/>
              </a:rPr>
              <a:t>rrors in monitoring and control of patients after treatment </a:t>
            </a:r>
          </a:p>
          <a:p>
            <a:r>
              <a:rPr lang="en-US" kern="100" dirty="0">
                <a:effectLst/>
                <a:latin typeface="Aptos" panose="020B0004020202020204" pitchFamily="34" charset="0"/>
                <a:ea typeface="Aptos" panose="020B0004020202020204" pitchFamily="34" charset="0"/>
                <a:cs typeface="Times New Roman" panose="02020603050405020304" pitchFamily="18" charset="0"/>
              </a:rPr>
              <a:t>Post-surgical infections </a:t>
            </a:r>
          </a:p>
          <a:p>
            <a:r>
              <a:rPr lang="en-US" kern="100" dirty="0">
                <a:effectLst/>
                <a:latin typeface="Aptos" panose="020B0004020202020204" pitchFamily="34" charset="0"/>
                <a:ea typeface="Aptos" panose="020B0004020202020204" pitchFamily="34" charset="0"/>
                <a:cs typeface="Times New Roman" panose="02020603050405020304" pitchFamily="18" charset="0"/>
              </a:rPr>
              <a:t>Failure to prescribe antibiotics when needed</a:t>
            </a:r>
          </a:p>
          <a:p>
            <a:endParaRPr lang="en-US" dirty="0"/>
          </a:p>
        </p:txBody>
      </p:sp>
    </p:spTree>
    <p:extLst>
      <p:ext uri="{BB962C8B-B14F-4D97-AF65-F5344CB8AC3E}">
        <p14:creationId xmlns:p14="http://schemas.microsoft.com/office/powerpoint/2010/main" val="834049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ED92F-FF3C-47C6-4709-3ED459286B94}"/>
              </a:ext>
            </a:extLst>
          </p:cNvPr>
          <p:cNvSpPr>
            <a:spLocks noGrp="1"/>
          </p:cNvSpPr>
          <p:nvPr>
            <p:ph type="title"/>
          </p:nvPr>
        </p:nvSpPr>
        <p:spPr/>
        <p:txBody>
          <a:bodyPr/>
          <a:lstStyle/>
          <a:p>
            <a:pPr algn="ctr"/>
            <a:r>
              <a:rPr lang="en-US" b="1" dirty="0"/>
              <a:t>Adverse event types and frequency</a:t>
            </a:r>
          </a:p>
        </p:txBody>
      </p:sp>
      <p:pic>
        <p:nvPicPr>
          <p:cNvPr id="5" name="Content Placeholder 4" descr="A graph with blue bars&#10;&#10;Description automatically generated with medium confidence">
            <a:extLst>
              <a:ext uri="{FF2B5EF4-FFF2-40B4-BE49-F238E27FC236}">
                <a16:creationId xmlns:a16="http://schemas.microsoft.com/office/drawing/2014/main" id="{761BD9CF-C1E6-F363-B870-B9A1965EF0D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638" y="1825625"/>
            <a:ext cx="9344944" cy="4042561"/>
          </a:xfrm>
        </p:spPr>
      </p:pic>
      <p:sp>
        <p:nvSpPr>
          <p:cNvPr id="6" name="TextBox 5">
            <a:extLst>
              <a:ext uri="{FF2B5EF4-FFF2-40B4-BE49-F238E27FC236}">
                <a16:creationId xmlns:a16="http://schemas.microsoft.com/office/drawing/2014/main" id="{5DEF89C3-41B6-5832-FE99-45AE4BCDB7D3}"/>
              </a:ext>
            </a:extLst>
          </p:cNvPr>
          <p:cNvSpPr txBox="1"/>
          <p:nvPr/>
        </p:nvSpPr>
        <p:spPr>
          <a:xfrm>
            <a:off x="324152" y="5868186"/>
            <a:ext cx="10660804" cy="923330"/>
          </a:xfrm>
          <a:prstGeom prst="rect">
            <a:avLst/>
          </a:prstGeom>
          <a:noFill/>
        </p:spPr>
        <p:txBody>
          <a:bodyPr wrap="none" rtlCol="0">
            <a:spAutoFit/>
          </a:bodyPr>
          <a:lstStyle/>
          <a:p>
            <a:r>
              <a:rPr lang="en-US" dirty="0"/>
              <a:t>Reference:  </a:t>
            </a:r>
            <a:r>
              <a:rPr lang="en-US" dirty="0" err="1"/>
              <a:t>Yansane</a:t>
            </a:r>
            <a:r>
              <a:rPr lang="en-US" dirty="0"/>
              <a:t> A, </a:t>
            </a:r>
            <a:r>
              <a:rPr lang="en-US" dirty="0" err="1"/>
              <a:t>Walji</a:t>
            </a:r>
            <a:r>
              <a:rPr lang="en-US" dirty="0"/>
              <a:t> M, </a:t>
            </a:r>
            <a:r>
              <a:rPr lang="en-US" dirty="0" err="1"/>
              <a:t>Kolederian</a:t>
            </a:r>
            <a:r>
              <a:rPr lang="en-US" dirty="0"/>
              <a:t> E, Introducing Safety in Dentistry:  Perspectives and Directions,</a:t>
            </a:r>
          </a:p>
          <a:p>
            <a:r>
              <a:rPr lang="en-US" dirty="0"/>
              <a:t>Journal of the California Dental Association, 47:7, page 436 (July 2019)</a:t>
            </a:r>
          </a:p>
          <a:p>
            <a:endParaRPr lang="en-US" dirty="0"/>
          </a:p>
        </p:txBody>
      </p:sp>
    </p:spTree>
    <p:extLst>
      <p:ext uri="{BB962C8B-B14F-4D97-AF65-F5344CB8AC3E}">
        <p14:creationId xmlns:p14="http://schemas.microsoft.com/office/powerpoint/2010/main" val="3848077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0113C-3061-67F4-808A-7D8C3BB23B6F}"/>
              </a:ext>
            </a:extLst>
          </p:cNvPr>
          <p:cNvSpPr>
            <a:spLocks noGrp="1"/>
          </p:cNvSpPr>
          <p:nvPr>
            <p:ph type="title"/>
          </p:nvPr>
        </p:nvSpPr>
        <p:spPr/>
        <p:txBody>
          <a:bodyPr/>
          <a:lstStyle/>
          <a:p>
            <a:pPr algn="ctr"/>
            <a:r>
              <a:rPr lang="en-US" b="1" dirty="0"/>
              <a:t>Breakdown of causes of errors</a:t>
            </a:r>
          </a:p>
        </p:txBody>
      </p:sp>
      <p:pic>
        <p:nvPicPr>
          <p:cNvPr id="5" name="Content Placeholder 4" descr="A pie chart with text on it&#10;&#10;Description automatically generated">
            <a:extLst>
              <a:ext uri="{FF2B5EF4-FFF2-40B4-BE49-F238E27FC236}">
                <a16:creationId xmlns:a16="http://schemas.microsoft.com/office/drawing/2014/main" id="{48D62CAE-B1FB-02C0-C0F5-494C4052F9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19210" y="1825625"/>
            <a:ext cx="4492396" cy="3946223"/>
          </a:xfrm>
        </p:spPr>
      </p:pic>
      <p:sp>
        <p:nvSpPr>
          <p:cNvPr id="6" name="TextBox 5">
            <a:extLst>
              <a:ext uri="{FF2B5EF4-FFF2-40B4-BE49-F238E27FC236}">
                <a16:creationId xmlns:a16="http://schemas.microsoft.com/office/drawing/2014/main" id="{16C3FAED-0382-69AC-51A7-E3528829FD11}"/>
              </a:ext>
            </a:extLst>
          </p:cNvPr>
          <p:cNvSpPr txBox="1"/>
          <p:nvPr/>
        </p:nvSpPr>
        <p:spPr>
          <a:xfrm>
            <a:off x="478971" y="5771848"/>
            <a:ext cx="10660804" cy="923330"/>
          </a:xfrm>
          <a:prstGeom prst="rect">
            <a:avLst/>
          </a:prstGeom>
          <a:noFill/>
        </p:spPr>
        <p:txBody>
          <a:bodyPr wrap="none" rtlCol="0">
            <a:spAutoFit/>
          </a:bodyPr>
          <a:lstStyle/>
          <a:p>
            <a:r>
              <a:rPr lang="en-US" dirty="0"/>
              <a:t>Reference:  </a:t>
            </a:r>
            <a:r>
              <a:rPr lang="en-US" dirty="0" err="1"/>
              <a:t>Yansane</a:t>
            </a:r>
            <a:r>
              <a:rPr lang="en-US" dirty="0"/>
              <a:t> A, </a:t>
            </a:r>
            <a:r>
              <a:rPr lang="en-US" dirty="0" err="1"/>
              <a:t>Walji</a:t>
            </a:r>
            <a:r>
              <a:rPr lang="en-US" dirty="0"/>
              <a:t> M, </a:t>
            </a:r>
            <a:r>
              <a:rPr lang="en-US" dirty="0" err="1"/>
              <a:t>Kolederian</a:t>
            </a:r>
            <a:r>
              <a:rPr lang="en-US" dirty="0"/>
              <a:t> E, Introducing Safety in Dentistry:  Perspectives and Directions,</a:t>
            </a:r>
          </a:p>
          <a:p>
            <a:r>
              <a:rPr lang="en-US" dirty="0"/>
              <a:t>Journal of the California Dental Association, 47:7, page 436 (July 2019)</a:t>
            </a:r>
          </a:p>
          <a:p>
            <a:endParaRPr lang="en-US" dirty="0"/>
          </a:p>
        </p:txBody>
      </p:sp>
    </p:spTree>
    <p:extLst>
      <p:ext uri="{BB962C8B-B14F-4D97-AF65-F5344CB8AC3E}">
        <p14:creationId xmlns:p14="http://schemas.microsoft.com/office/powerpoint/2010/main" val="3560325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atomy Paranasal Sinuses Side Views Frontal Sinus Ma - vrogue.co">
            <a:extLst>
              <a:ext uri="{FF2B5EF4-FFF2-40B4-BE49-F238E27FC236}">
                <a16:creationId xmlns:a16="http://schemas.microsoft.com/office/drawing/2014/main" id="{DF8584C1-EDDD-DB8F-3897-A973FFC45912}"/>
              </a:ext>
            </a:extLst>
          </p:cNvPr>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l="40373" t="47327" r="19784" b="3306"/>
          <a:stretch/>
        </p:blipFill>
        <p:spPr bwMode="auto">
          <a:xfrm>
            <a:off x="2967595" y="2767844"/>
            <a:ext cx="2022475" cy="21478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red pepper&#10;&#10;Description automatically generated">
            <a:extLst>
              <a:ext uri="{FF2B5EF4-FFF2-40B4-BE49-F238E27FC236}">
                <a16:creationId xmlns:a16="http://schemas.microsoft.com/office/drawing/2014/main" id="{6E502278-37AA-4805-3796-C35D6D97DF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883073" y="3272851"/>
            <a:ext cx="95760" cy="156149"/>
          </a:xfrm>
          <a:prstGeom prst="rect">
            <a:avLst/>
          </a:prstGeom>
        </p:spPr>
      </p:pic>
      <p:pic>
        <p:nvPicPr>
          <p:cNvPr id="3" name="Picture 2" descr="Anatomy Paranasal Sinuses Side Views Frontal Sinus Ma - vrogue.co">
            <a:extLst>
              <a:ext uri="{FF2B5EF4-FFF2-40B4-BE49-F238E27FC236}">
                <a16:creationId xmlns:a16="http://schemas.microsoft.com/office/drawing/2014/main" id="{8092AE70-6689-36F9-D7CF-1B3E0470F3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373" t="47327" r="19784" b="3306"/>
          <a:stretch/>
        </p:blipFill>
        <p:spPr bwMode="auto">
          <a:xfrm>
            <a:off x="7206342" y="2711752"/>
            <a:ext cx="2022324" cy="2148116"/>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E8B30C49-194A-F0A4-F25A-85A2BB7C3AB0}"/>
              </a:ext>
            </a:extLst>
          </p:cNvPr>
          <p:cNvSpPr/>
          <p:nvPr/>
        </p:nvSpPr>
        <p:spPr>
          <a:xfrm>
            <a:off x="5606796" y="3429000"/>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58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tar with text on it&#10;&#10;Description automatically generated">
            <a:extLst>
              <a:ext uri="{FF2B5EF4-FFF2-40B4-BE49-F238E27FC236}">
                <a16:creationId xmlns:a16="http://schemas.microsoft.com/office/drawing/2014/main" id="{E25435E4-A443-F6F8-7CE8-072D0B77B5D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4706" r="-2" b="10333"/>
          <a:stretch/>
        </p:blipFill>
        <p:spPr>
          <a:xfrm>
            <a:off x="-6588" y="10"/>
            <a:ext cx="12198588" cy="6857990"/>
          </a:xfrm>
          <a:prstGeom prst="rect">
            <a:avLst/>
          </a:prstGeom>
        </p:spPr>
      </p:pic>
    </p:spTree>
    <p:extLst>
      <p:ext uri="{BB962C8B-B14F-4D97-AF65-F5344CB8AC3E}">
        <p14:creationId xmlns:p14="http://schemas.microsoft.com/office/powerpoint/2010/main" val="1796631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0549F2-BB47-BDA5-F4ED-7CDBC3EA1BEF}"/>
              </a:ext>
            </a:extLst>
          </p:cNvPr>
          <p:cNvSpPr>
            <a:spLocks noGrp="1"/>
          </p:cNvSpPr>
          <p:nvPr>
            <p:ph type="title"/>
          </p:nvPr>
        </p:nvSpPr>
        <p:spPr>
          <a:xfrm>
            <a:off x="728663" y="1422400"/>
            <a:ext cx="4505552" cy="2387600"/>
          </a:xfrm>
        </p:spPr>
        <p:txBody>
          <a:bodyPr vert="horz" lIns="91440" tIns="45720" rIns="91440" bIns="45720" rtlCol="0" anchor="b">
            <a:normAutofit/>
          </a:bodyPr>
          <a:lstStyle/>
          <a:p>
            <a:r>
              <a:rPr lang="en-US" sz="5000" b="1">
                <a:solidFill>
                  <a:schemeClr val="bg1"/>
                </a:solidFill>
              </a:rPr>
              <a:t>Mystery of the Missing Tooth</a:t>
            </a:r>
          </a:p>
        </p:txBody>
      </p:sp>
      <p:sp>
        <p:nvSpPr>
          <p:cNvPr id="14" name="Freeform: Shape 13">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Close-up of teeth&#10;&#10;Description automatically generated">
            <a:extLst>
              <a:ext uri="{FF2B5EF4-FFF2-40B4-BE49-F238E27FC236}">
                <a16:creationId xmlns:a16="http://schemas.microsoft.com/office/drawing/2014/main" id="{985DB436-2BF5-D61A-976B-41A2B4EF3EA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50000" b="49893"/>
          <a:stretch/>
        </p:blipFill>
        <p:spPr>
          <a:xfrm>
            <a:off x="7843444" y="2663211"/>
            <a:ext cx="3400843" cy="3408121"/>
          </a:xfrm>
          <a:prstGeom prst="rect">
            <a:avLst/>
          </a:prstGeom>
        </p:spPr>
      </p:pic>
      <p:pic>
        <p:nvPicPr>
          <p:cNvPr id="7" name="Picture 6" descr="A close up of a pliers&#10;&#10;Description automatically generated">
            <a:extLst>
              <a:ext uri="{FF2B5EF4-FFF2-40B4-BE49-F238E27FC236}">
                <a16:creationId xmlns:a16="http://schemas.microsoft.com/office/drawing/2014/main" id="{8CA0D2CE-291A-C59A-0087-3946D3CEA4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752002">
            <a:off x="5183085" y="1397439"/>
            <a:ext cx="3105975" cy="1035325"/>
          </a:xfrm>
          <a:prstGeom prst="rect">
            <a:avLst/>
          </a:prstGeom>
        </p:spPr>
      </p:pic>
      <p:sp>
        <p:nvSpPr>
          <p:cNvPr id="3" name="TextBox 2">
            <a:extLst>
              <a:ext uri="{FF2B5EF4-FFF2-40B4-BE49-F238E27FC236}">
                <a16:creationId xmlns:a16="http://schemas.microsoft.com/office/drawing/2014/main" id="{C96D41E6-89EC-578C-4D43-CA68ED425BE9}"/>
              </a:ext>
            </a:extLst>
          </p:cNvPr>
          <p:cNvSpPr txBox="1"/>
          <p:nvPr/>
        </p:nvSpPr>
        <p:spPr>
          <a:xfrm>
            <a:off x="1291771" y="6125029"/>
            <a:ext cx="4799775" cy="307777"/>
          </a:xfrm>
          <a:prstGeom prst="rect">
            <a:avLst/>
          </a:prstGeom>
          <a:noFill/>
        </p:spPr>
        <p:txBody>
          <a:bodyPr wrap="none" rtlCol="0">
            <a:spAutoFit/>
          </a:bodyPr>
          <a:lstStyle/>
          <a:p>
            <a:r>
              <a:rPr lang="en-US" sz="1400" dirty="0">
                <a:solidFill>
                  <a:schemeClr val="bg1"/>
                </a:solidFill>
              </a:rPr>
              <a:t>Note:  This is not the actual image depicted in the account.</a:t>
            </a:r>
          </a:p>
        </p:txBody>
      </p:sp>
    </p:spTree>
    <p:extLst>
      <p:ext uri="{BB962C8B-B14F-4D97-AF65-F5344CB8AC3E}">
        <p14:creationId xmlns:p14="http://schemas.microsoft.com/office/powerpoint/2010/main" val="3828035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E3694-81B8-1C08-62D5-6064B4288489}"/>
              </a:ext>
            </a:extLst>
          </p:cNvPr>
          <p:cNvSpPr>
            <a:spLocks noGrp="1"/>
          </p:cNvSpPr>
          <p:nvPr>
            <p:ph type="title"/>
          </p:nvPr>
        </p:nvSpPr>
        <p:spPr/>
        <p:txBody>
          <a:bodyPr/>
          <a:lstStyle/>
          <a:p>
            <a:pPr algn="ctr"/>
            <a:r>
              <a:rPr lang="en-US" b="1" dirty="0"/>
              <a:t>Manufacturer &amp; User Facility Device Experience (MAUDE)</a:t>
            </a:r>
          </a:p>
        </p:txBody>
      </p:sp>
      <p:sp>
        <p:nvSpPr>
          <p:cNvPr id="3" name="Content Placeholder 2">
            <a:extLst>
              <a:ext uri="{FF2B5EF4-FFF2-40B4-BE49-F238E27FC236}">
                <a16:creationId xmlns:a16="http://schemas.microsoft.com/office/drawing/2014/main" id="{BDE980BF-B4D4-ECA5-259F-A1AF16C0EE7E}"/>
              </a:ext>
            </a:extLst>
          </p:cNvPr>
          <p:cNvSpPr>
            <a:spLocks noGrp="1"/>
          </p:cNvSpPr>
          <p:nvPr>
            <p:ph idx="1"/>
          </p:nvPr>
        </p:nvSpPr>
        <p:spPr/>
        <p:txBody>
          <a:bodyPr/>
          <a:lstStyle/>
          <a:p>
            <a:r>
              <a:rPr lang="en-US" kern="100" dirty="0">
                <a:effectLst/>
                <a:latin typeface="Aptos" panose="020B0004020202020204" pitchFamily="34" charset="0"/>
                <a:ea typeface="Aptos" panose="020B0004020202020204" pitchFamily="34" charset="0"/>
                <a:cs typeface="Times New Roman" panose="02020603050405020304" pitchFamily="18" charset="0"/>
              </a:rPr>
              <a:t>The FDA maintains a database of reports from health care of device related adverse events.  </a:t>
            </a:r>
          </a:p>
          <a:p>
            <a:r>
              <a:rPr lang="en-US" kern="100" dirty="0">
                <a:effectLst/>
                <a:latin typeface="Aptos" panose="020B0004020202020204" pitchFamily="34" charset="0"/>
                <a:ea typeface="Aptos" panose="020B0004020202020204" pitchFamily="34" charset="0"/>
                <a:cs typeface="Times New Roman" panose="02020603050405020304" pitchFamily="18" charset="0"/>
              </a:rPr>
              <a:t>Over a 15 year period, MAUDE found that the most frequently reported AE types were injuries and device malfunctions.</a:t>
            </a:r>
          </a:p>
          <a:p>
            <a:pPr marL="0" indent="0" algn="ctr">
              <a:buNone/>
            </a:pPr>
            <a:endParaRPr lang="en-US" b="1" dirty="0"/>
          </a:p>
        </p:txBody>
      </p:sp>
      <p:sp>
        <p:nvSpPr>
          <p:cNvPr id="4" name="TextBox 3">
            <a:extLst>
              <a:ext uri="{FF2B5EF4-FFF2-40B4-BE49-F238E27FC236}">
                <a16:creationId xmlns:a16="http://schemas.microsoft.com/office/drawing/2014/main" id="{8E60B60C-F5DE-EF6A-1404-0BDDAC623729}"/>
              </a:ext>
            </a:extLst>
          </p:cNvPr>
          <p:cNvSpPr txBox="1"/>
          <p:nvPr/>
        </p:nvSpPr>
        <p:spPr>
          <a:xfrm>
            <a:off x="838200" y="5438019"/>
            <a:ext cx="10929467" cy="923330"/>
          </a:xfrm>
          <a:prstGeom prst="rect">
            <a:avLst/>
          </a:prstGeom>
          <a:noFill/>
        </p:spPr>
        <p:txBody>
          <a:bodyPr wrap="none" rtlCol="0">
            <a:spAutoFit/>
          </a:bodyPr>
          <a:lstStyle/>
          <a:p>
            <a:r>
              <a:rPr lang="en-US" dirty="0"/>
              <a:t>Reference:  </a:t>
            </a:r>
            <a:r>
              <a:rPr lang="en-US" dirty="0" err="1"/>
              <a:t>Yansane</a:t>
            </a:r>
            <a:r>
              <a:rPr lang="en-US" dirty="0"/>
              <a:t> A, </a:t>
            </a:r>
            <a:r>
              <a:rPr lang="en-US" dirty="0" err="1"/>
              <a:t>Walji</a:t>
            </a:r>
            <a:r>
              <a:rPr lang="en-US" dirty="0"/>
              <a:t> MF, </a:t>
            </a:r>
            <a:r>
              <a:rPr lang="en-US" dirty="0" err="1"/>
              <a:t>Kalenderian</a:t>
            </a:r>
            <a:r>
              <a:rPr lang="en-US" dirty="0"/>
              <a:t> E, Introducing Safety in Dentistry:  Perspectives and Directions, </a:t>
            </a:r>
          </a:p>
          <a:p>
            <a:r>
              <a:rPr lang="en-US" dirty="0"/>
              <a:t>Journal of the California Dental Association, Vol. 47, No. 7, (July 2019)</a:t>
            </a:r>
          </a:p>
          <a:p>
            <a:endParaRPr lang="en-US" dirty="0"/>
          </a:p>
        </p:txBody>
      </p:sp>
    </p:spTree>
    <p:extLst>
      <p:ext uri="{BB962C8B-B14F-4D97-AF65-F5344CB8AC3E}">
        <p14:creationId xmlns:p14="http://schemas.microsoft.com/office/powerpoint/2010/main" val="3861743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A528-6D84-2917-7F77-770E745D9632}"/>
              </a:ext>
            </a:extLst>
          </p:cNvPr>
          <p:cNvSpPr>
            <a:spLocks noGrp="1"/>
          </p:cNvSpPr>
          <p:nvPr>
            <p:ph type="title"/>
          </p:nvPr>
        </p:nvSpPr>
        <p:spPr/>
        <p:txBody>
          <a:bodyPr/>
          <a:lstStyle/>
          <a:p>
            <a:pPr algn="ctr"/>
            <a:r>
              <a:rPr lang="en-US" b="1" dirty="0"/>
              <a:t>Culture of Patient Safety</a:t>
            </a:r>
          </a:p>
        </p:txBody>
      </p:sp>
      <p:sp>
        <p:nvSpPr>
          <p:cNvPr id="3" name="Content Placeholder 2">
            <a:extLst>
              <a:ext uri="{FF2B5EF4-FFF2-40B4-BE49-F238E27FC236}">
                <a16:creationId xmlns:a16="http://schemas.microsoft.com/office/drawing/2014/main" id="{D7CF7818-65DF-F6BA-98B1-9662CA8BD058}"/>
              </a:ext>
            </a:extLst>
          </p:cNvPr>
          <p:cNvSpPr>
            <a:spLocks noGrp="1"/>
          </p:cNvSpPr>
          <p:nvPr>
            <p:ph idx="1"/>
          </p:nvPr>
        </p:nvSpPr>
        <p:spPr/>
        <p:txBody>
          <a:bodyPr/>
          <a:lstStyle/>
          <a:p>
            <a:r>
              <a:rPr lang="en-US" sz="2400" kern="100" dirty="0">
                <a:effectLst/>
                <a:latin typeface="Aptos" panose="020B0004020202020204" pitchFamily="34" charset="0"/>
                <a:ea typeface="Aptos" panose="020B0004020202020204" pitchFamily="34" charset="0"/>
                <a:cs typeface="Times New Roman" panose="02020603050405020304" pitchFamily="18" charset="0"/>
              </a:rPr>
              <a:t>Characterized by oral health personnel who  communicate with each other and with other Wellness and center personnel based on mutual trust, by shared perceptions of the importance of safety and by trust  in the effectiveness of measure for prevention</a:t>
            </a:r>
          </a:p>
          <a:p>
            <a:r>
              <a:rPr lang="en-US" sz="2400" kern="100" dirty="0">
                <a:effectLst/>
                <a:latin typeface="Aptos" panose="020B0004020202020204" pitchFamily="34" charset="0"/>
                <a:ea typeface="Aptos" panose="020B0004020202020204" pitchFamily="34" charset="0"/>
                <a:cs typeface="Times New Roman" panose="02020603050405020304" pitchFamily="18" charset="0"/>
              </a:rPr>
              <a:t>the product of individual and group values, attitudes, perceptions, skills and patterns of behavior which lead to commitment, style and ability in the management of the health and safety of the dental facility with the support of the HWD.  </a:t>
            </a:r>
          </a:p>
          <a:p>
            <a:r>
              <a:rPr lang="en-US" sz="2400" kern="100" dirty="0">
                <a:effectLst/>
                <a:latin typeface="Aptos" panose="020B0004020202020204" pitchFamily="34" charset="0"/>
                <a:ea typeface="Aptos" panose="020B0004020202020204" pitchFamily="34" charset="0"/>
                <a:cs typeface="Times New Roman" panose="02020603050405020304" pitchFamily="18" charset="0"/>
              </a:rPr>
              <a:t>reflects an attitude that should permeate all the tasks of oral health personnel.  </a:t>
            </a:r>
          </a:p>
          <a:p>
            <a:pPr marL="0" indent="0" algn="ctr">
              <a:buNone/>
            </a:pPr>
            <a:endParaRPr lang="en-US" b="1" dirty="0"/>
          </a:p>
        </p:txBody>
      </p:sp>
    </p:spTree>
    <p:extLst>
      <p:ext uri="{BB962C8B-B14F-4D97-AF65-F5344CB8AC3E}">
        <p14:creationId xmlns:p14="http://schemas.microsoft.com/office/powerpoint/2010/main" val="2725764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D6B13-FD94-37D3-18B0-4A14C2B8046F}"/>
              </a:ext>
            </a:extLst>
          </p:cNvPr>
          <p:cNvSpPr>
            <a:spLocks noGrp="1"/>
          </p:cNvSpPr>
          <p:nvPr>
            <p:ph type="title"/>
          </p:nvPr>
        </p:nvSpPr>
        <p:spPr/>
        <p:txBody>
          <a:bodyPr/>
          <a:lstStyle/>
          <a:p>
            <a:pPr algn="ctr"/>
            <a:r>
              <a:rPr lang="en-US" b="1" dirty="0"/>
              <a:t>Culture of Safety vs. Culture of Blame</a:t>
            </a:r>
          </a:p>
        </p:txBody>
      </p:sp>
      <p:sp>
        <p:nvSpPr>
          <p:cNvPr id="3" name="Content Placeholder 2">
            <a:extLst>
              <a:ext uri="{FF2B5EF4-FFF2-40B4-BE49-F238E27FC236}">
                <a16:creationId xmlns:a16="http://schemas.microsoft.com/office/drawing/2014/main" id="{FB0F002F-A23D-FD9A-FFCD-DFC11E4D6175}"/>
              </a:ext>
            </a:extLst>
          </p:cNvPr>
          <p:cNvSpPr>
            <a:spLocks noGrp="1"/>
          </p:cNvSpPr>
          <p:nvPr>
            <p:ph idx="1"/>
          </p:nvPr>
        </p:nvSpPr>
        <p:spPr/>
        <p:txBody>
          <a:bodyPr>
            <a:normAutofit/>
          </a:bodyPr>
          <a:lstStyle/>
          <a:p>
            <a:r>
              <a:rPr lang="en-US" sz="2400" dirty="0">
                <a:effectLst/>
                <a:latin typeface="Aptos" panose="020B0004020202020204" pitchFamily="34" charset="0"/>
                <a:ea typeface="Aptos" panose="020B0004020202020204" pitchFamily="34" charset="0"/>
                <a:cs typeface="Times New Roman" panose="02020603050405020304" pitchFamily="18" charset="0"/>
              </a:rPr>
              <a:t>A culture of patient safety is totally different from a culture of blame. </a:t>
            </a:r>
          </a:p>
          <a:p>
            <a:pPr marL="0" indent="0">
              <a:buNone/>
            </a:pP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p>
            <a:r>
              <a:rPr lang="en-US" sz="2400" dirty="0">
                <a:effectLst/>
                <a:latin typeface="Aptos" panose="020B0004020202020204" pitchFamily="34" charset="0"/>
                <a:ea typeface="Aptos" panose="020B0004020202020204" pitchFamily="34" charset="0"/>
                <a:cs typeface="Times New Roman" panose="02020603050405020304" pitchFamily="18" charset="0"/>
              </a:rPr>
              <a:t>A culture of blame is actually an obstacle to the development of a mature safety climate. </a:t>
            </a:r>
          </a:p>
          <a:p>
            <a:pPr marL="0" indent="0">
              <a:buNone/>
            </a:pPr>
            <a:r>
              <a:rPr lang="en-US" sz="2400" dirty="0">
                <a:effectLst/>
                <a:latin typeface="Aptos" panose="020B0004020202020204" pitchFamily="34" charset="0"/>
                <a:ea typeface="Aptos" panose="020B0004020202020204" pitchFamily="34" charset="0"/>
                <a:cs typeface="Times New Roman" panose="02020603050405020304" pitchFamily="18" charset="0"/>
              </a:rPr>
              <a:t> </a:t>
            </a:r>
          </a:p>
          <a:p>
            <a:r>
              <a:rPr lang="en-US" sz="2400" dirty="0">
                <a:effectLst/>
                <a:latin typeface="Aptos" panose="020B0004020202020204" pitchFamily="34" charset="0"/>
                <a:ea typeface="Aptos" panose="020B0004020202020204" pitchFamily="34" charset="0"/>
                <a:cs typeface="Times New Roman" panose="02020603050405020304" pitchFamily="18" charset="0"/>
              </a:rPr>
              <a:t>A culture of safety identifies the ‘latent system mistakes’ that can lead to errors by the whole oral health team. </a:t>
            </a:r>
          </a:p>
          <a:p>
            <a:pPr marL="0" indent="0">
              <a:buNone/>
            </a:pPr>
            <a:r>
              <a:rPr lang="en-US" sz="2400" dirty="0">
                <a:effectLst/>
                <a:latin typeface="Aptos" panose="020B0004020202020204" pitchFamily="34" charset="0"/>
                <a:ea typeface="Aptos" panose="020B0004020202020204" pitchFamily="34" charset="0"/>
                <a:cs typeface="Times New Roman" panose="02020603050405020304" pitchFamily="18" charset="0"/>
              </a:rPr>
              <a:t> </a:t>
            </a:r>
          </a:p>
          <a:p>
            <a:r>
              <a:rPr lang="en-US" sz="2400" dirty="0">
                <a:latin typeface="Aptos" panose="020B0004020202020204" pitchFamily="34" charset="0"/>
                <a:ea typeface="Aptos" panose="020B0004020202020204" pitchFamily="34" charset="0"/>
                <a:cs typeface="Times New Roman" panose="02020603050405020304" pitchFamily="18" charset="0"/>
              </a:rPr>
              <a:t>A</a:t>
            </a:r>
            <a:r>
              <a:rPr lang="en-US" sz="2400" dirty="0">
                <a:effectLst/>
                <a:latin typeface="Aptos" panose="020B0004020202020204" pitchFamily="34" charset="0"/>
                <a:ea typeface="Aptos" panose="020B0004020202020204" pitchFamily="34" charset="0"/>
                <a:cs typeface="Times New Roman" panose="02020603050405020304" pitchFamily="18" charset="0"/>
              </a:rPr>
              <a:t> culture of safety compels you to share your experiences, both good and bad, with the oral health team members</a:t>
            </a:r>
            <a:endParaRPr lang="en-US" sz="2400" dirty="0"/>
          </a:p>
        </p:txBody>
      </p:sp>
    </p:spTree>
    <p:extLst>
      <p:ext uri="{BB962C8B-B14F-4D97-AF65-F5344CB8AC3E}">
        <p14:creationId xmlns:p14="http://schemas.microsoft.com/office/powerpoint/2010/main" val="4008615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C2A7D-A34C-4B1E-B330-56635E16CF9A}"/>
              </a:ext>
            </a:extLst>
          </p:cNvPr>
          <p:cNvSpPr>
            <a:spLocks noGrp="1"/>
          </p:cNvSpPr>
          <p:nvPr>
            <p:ph type="title"/>
          </p:nvPr>
        </p:nvSpPr>
        <p:spPr/>
        <p:txBody>
          <a:bodyPr/>
          <a:lstStyle/>
          <a:p>
            <a:pPr algn="ctr"/>
            <a:r>
              <a:rPr lang="en-US" b="1" dirty="0"/>
              <a:t>Statistics on </a:t>
            </a:r>
            <a:br>
              <a:rPr lang="en-US" b="1" dirty="0"/>
            </a:br>
            <a:r>
              <a:rPr lang="en-US" b="1" dirty="0"/>
              <a:t>Adverse Event Case Reports Reviewed </a:t>
            </a:r>
          </a:p>
        </p:txBody>
      </p:sp>
      <p:sp>
        <p:nvSpPr>
          <p:cNvPr id="3" name="Content Placeholder 2">
            <a:extLst>
              <a:ext uri="{FF2B5EF4-FFF2-40B4-BE49-F238E27FC236}">
                <a16:creationId xmlns:a16="http://schemas.microsoft.com/office/drawing/2014/main" id="{DF9DFBB6-F5B0-9E83-2386-D87D45DDD72F}"/>
              </a:ext>
            </a:extLst>
          </p:cNvPr>
          <p:cNvSpPr>
            <a:spLocks noGrp="1"/>
          </p:cNvSpPr>
          <p:nvPr>
            <p:ph idx="1"/>
          </p:nvPr>
        </p:nvSpPr>
        <p:spPr/>
        <p:txBody>
          <a:bodyPr/>
          <a:lstStyle/>
          <a:p>
            <a:r>
              <a:rPr lang="en-US" sz="2400" kern="100" dirty="0">
                <a:effectLst/>
                <a:latin typeface="Aptos" panose="020B0004020202020204" pitchFamily="34" charset="0"/>
                <a:ea typeface="Aptos" panose="020B0004020202020204" pitchFamily="34" charset="0"/>
                <a:cs typeface="Times New Roman" panose="02020603050405020304" pitchFamily="18" charset="0"/>
              </a:rPr>
              <a:t>Investigators did a retrospective review of 270 case reports.</a:t>
            </a:r>
          </a:p>
          <a:p>
            <a:pPr marL="0" indent="0">
              <a:buNone/>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2400" kern="100" dirty="0">
                <a:effectLst/>
                <a:latin typeface="Aptos" panose="020B0004020202020204" pitchFamily="34" charset="0"/>
                <a:ea typeface="Aptos" panose="020B0004020202020204" pitchFamily="34" charset="0"/>
                <a:cs typeface="Times New Roman" panose="02020603050405020304" pitchFamily="18" charset="0"/>
              </a:rPr>
              <a:t>The largest types of harm reported were delayed and unnecessary treatment or disease progression after misdiagnoses.</a:t>
            </a:r>
          </a:p>
          <a:p>
            <a:pPr marL="0" indent="0">
              <a:buNone/>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US" sz="2400" kern="100" dirty="0">
                <a:latin typeface="Aptos" panose="020B0004020202020204" pitchFamily="34" charset="0"/>
                <a:ea typeface="Aptos" panose="020B0004020202020204" pitchFamily="34" charset="0"/>
                <a:cs typeface="Times New Roman" panose="02020603050405020304" pitchFamily="18" charset="0"/>
              </a:rPr>
              <a:t>N</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early 1 in 4 patients experienced a permanent harm adverse event.</a:t>
            </a:r>
          </a:p>
          <a:p>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2400" kern="100" dirty="0">
                <a:latin typeface="Aptos" panose="020B0004020202020204" pitchFamily="34" charset="0"/>
                <a:ea typeface="Aptos" panose="020B0004020202020204" pitchFamily="34" charset="0"/>
                <a:cs typeface="Times New Roman" panose="02020603050405020304" pitchFamily="18" charset="0"/>
              </a:rPr>
              <a:t>A</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pproximately 1 in 10 cases resulted in the death of the affected patient.</a:t>
            </a:r>
          </a:p>
          <a:p>
            <a:endParaRPr lang="en-US" dirty="0"/>
          </a:p>
        </p:txBody>
      </p:sp>
      <p:sp>
        <p:nvSpPr>
          <p:cNvPr id="4" name="TextBox 3">
            <a:extLst>
              <a:ext uri="{FF2B5EF4-FFF2-40B4-BE49-F238E27FC236}">
                <a16:creationId xmlns:a16="http://schemas.microsoft.com/office/drawing/2014/main" id="{81C8E500-4EFD-7C3E-C745-E9F5930FA870}"/>
              </a:ext>
            </a:extLst>
          </p:cNvPr>
          <p:cNvSpPr txBox="1"/>
          <p:nvPr/>
        </p:nvSpPr>
        <p:spPr>
          <a:xfrm>
            <a:off x="838200" y="5563810"/>
            <a:ext cx="10882979" cy="923330"/>
          </a:xfrm>
          <a:prstGeom prst="rect">
            <a:avLst/>
          </a:prstGeom>
          <a:noFill/>
        </p:spPr>
        <p:txBody>
          <a:bodyPr wrap="none" rtlCol="0">
            <a:spAutoFit/>
          </a:bodyPr>
          <a:lstStyle/>
          <a:p>
            <a:r>
              <a:rPr lang="en-US" dirty="0"/>
              <a:t>Reference:  </a:t>
            </a:r>
            <a:r>
              <a:rPr lang="en-US" dirty="0" err="1"/>
              <a:t>Yansane</a:t>
            </a:r>
            <a:r>
              <a:rPr lang="en-US" dirty="0"/>
              <a:t> A, </a:t>
            </a:r>
            <a:r>
              <a:rPr lang="en-US" dirty="0" err="1"/>
              <a:t>Walji</a:t>
            </a:r>
            <a:r>
              <a:rPr lang="en-US" dirty="0"/>
              <a:t> MF, </a:t>
            </a:r>
            <a:r>
              <a:rPr lang="en-US" dirty="0" err="1"/>
              <a:t>Kalenderian</a:t>
            </a:r>
            <a:r>
              <a:rPr lang="en-US" dirty="0"/>
              <a:t> E, Introducing Safety in Dentistry:  Perspectives and Directions, </a:t>
            </a:r>
          </a:p>
          <a:p>
            <a:r>
              <a:rPr lang="en-US" dirty="0"/>
              <a:t>Journal of the California Dental Association, Vol. 47, No. 7, (July 2019)</a:t>
            </a:r>
          </a:p>
          <a:p>
            <a:endParaRPr lang="en-US" dirty="0"/>
          </a:p>
        </p:txBody>
      </p:sp>
    </p:spTree>
    <p:extLst>
      <p:ext uri="{BB962C8B-B14F-4D97-AF65-F5344CB8AC3E}">
        <p14:creationId xmlns:p14="http://schemas.microsoft.com/office/powerpoint/2010/main" val="3368135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D900-D466-D19E-75BD-C168D4F8B27F}"/>
              </a:ext>
            </a:extLst>
          </p:cNvPr>
          <p:cNvSpPr>
            <a:spLocks noGrp="1"/>
          </p:cNvSpPr>
          <p:nvPr>
            <p:ph type="title"/>
          </p:nvPr>
        </p:nvSpPr>
        <p:spPr/>
        <p:txBody>
          <a:bodyPr/>
          <a:lstStyle/>
          <a:p>
            <a:pPr algn="ctr"/>
            <a:r>
              <a:rPr lang="en-US" b="1" dirty="0"/>
              <a:t>The Possibility of Accidents</a:t>
            </a:r>
          </a:p>
        </p:txBody>
      </p:sp>
      <p:sp>
        <p:nvSpPr>
          <p:cNvPr id="3" name="Content Placeholder 2">
            <a:extLst>
              <a:ext uri="{FF2B5EF4-FFF2-40B4-BE49-F238E27FC236}">
                <a16:creationId xmlns:a16="http://schemas.microsoft.com/office/drawing/2014/main" id="{EA284135-9E6F-7486-2213-557A83B1FB79}"/>
              </a:ext>
            </a:extLst>
          </p:cNvPr>
          <p:cNvSpPr>
            <a:spLocks noGrp="1"/>
          </p:cNvSpPr>
          <p:nvPr>
            <p:ph idx="1"/>
          </p:nvPr>
        </p:nvSpPr>
        <p:spPr/>
        <p:txBody>
          <a:bodyPr>
            <a:normAutofit/>
          </a:bodyPr>
          <a:lstStyle/>
          <a:p>
            <a:r>
              <a:rPr lang="en-US" sz="2400" kern="100" dirty="0">
                <a:effectLst/>
                <a:latin typeface="Aptos" panose="020B0004020202020204" pitchFamily="34" charset="0"/>
                <a:ea typeface="Aptos" panose="020B0004020202020204" pitchFamily="34" charset="0"/>
                <a:cs typeface="Times New Roman" panose="02020603050405020304" pitchFamily="18" charset="0"/>
              </a:rPr>
              <a:t>Accidents—random events, causing unforeseen and unexpected damage to patients</a:t>
            </a:r>
          </a:p>
          <a:p>
            <a:r>
              <a:rPr lang="en-US" sz="2400" kern="100" dirty="0">
                <a:latin typeface="Aptos" panose="020B0004020202020204" pitchFamily="34" charset="0"/>
                <a:ea typeface="Aptos" panose="020B0004020202020204" pitchFamily="34" charset="0"/>
                <a:cs typeface="Times New Roman" panose="02020603050405020304" pitchFamily="18" charset="0"/>
              </a:rPr>
              <a:t>t</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he dental chair malfunctions and the student falls.  </a:t>
            </a:r>
          </a:p>
          <a:p>
            <a:r>
              <a:rPr lang="en-US" sz="2400" kern="100" dirty="0">
                <a:effectLst/>
                <a:latin typeface="Aptos" panose="020B0004020202020204" pitchFamily="34" charset="0"/>
                <a:ea typeface="Aptos" panose="020B0004020202020204" pitchFamily="34" charset="0"/>
                <a:cs typeface="Times New Roman" panose="02020603050405020304" pitchFamily="18" charset="0"/>
              </a:rPr>
              <a:t>a heavy or sharp instruments or apparatus falls on the chest of a student while it is passed over the chest of the student.  </a:t>
            </a:r>
          </a:p>
          <a:p>
            <a:r>
              <a:rPr lang="en-US" sz="2400" kern="100" dirty="0">
                <a:effectLst/>
                <a:latin typeface="Aptos" panose="020B0004020202020204" pitchFamily="34" charset="0"/>
                <a:ea typeface="Aptos" panose="020B0004020202020204" pitchFamily="34" charset="0"/>
                <a:cs typeface="Times New Roman" panose="02020603050405020304" pitchFamily="18" charset="0"/>
              </a:rPr>
              <a:t>A tongue is cut by a sharp instrument</a:t>
            </a:r>
          </a:p>
          <a:p>
            <a:r>
              <a:rPr lang="en-US" sz="2400" kern="100" dirty="0">
                <a:latin typeface="Aptos" panose="020B0004020202020204" pitchFamily="34" charset="0"/>
                <a:ea typeface="Aptos" panose="020B0004020202020204" pitchFamily="34" charset="0"/>
                <a:cs typeface="Times New Roman" panose="02020603050405020304" pitchFamily="18" charset="0"/>
              </a:rPr>
              <a:t>A bur is ingested due to u</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sing a 25 year-old handpiece that cannot hold the bur in place</a:t>
            </a:r>
          </a:p>
          <a:p>
            <a:r>
              <a:rPr lang="en-US" sz="2400" kern="100" dirty="0">
                <a:effectLst/>
                <a:latin typeface="Aptos" panose="020B0004020202020204" pitchFamily="34" charset="0"/>
                <a:ea typeface="Aptos" panose="020B0004020202020204" pitchFamily="34" charset="0"/>
                <a:cs typeface="Times New Roman" panose="02020603050405020304" pitchFamily="18" charset="0"/>
              </a:rPr>
              <a:t>A piece of amalgam hits the cornea of a student not wearing eye protection</a:t>
            </a:r>
            <a:endParaRPr lang="en-US" sz="2400" dirty="0"/>
          </a:p>
        </p:txBody>
      </p:sp>
    </p:spTree>
    <p:extLst>
      <p:ext uri="{BB962C8B-B14F-4D97-AF65-F5344CB8AC3E}">
        <p14:creationId xmlns:p14="http://schemas.microsoft.com/office/powerpoint/2010/main" val="2832669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B3BFB0-70BE-6C1C-BF06-B01FA6B6A380}"/>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a:t>Near misses</a:t>
            </a:r>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BDD8C2-D1B1-BD38-95F5-FE9E55010B78}"/>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2200">
                <a:effectLst/>
              </a:rPr>
              <a:t>Near misses--situations where the conditions indicated the likeness of an error or injury, but none occurred.  </a:t>
            </a:r>
          </a:p>
          <a:p>
            <a:pPr marL="0"/>
            <a:endParaRPr lang="en-US" sz="2200">
              <a:effectLst/>
            </a:endParaRPr>
          </a:p>
          <a:p>
            <a:endParaRPr lang="en-US" sz="2200"/>
          </a:p>
        </p:txBody>
      </p:sp>
      <p:pic>
        <p:nvPicPr>
          <p:cNvPr id="2050" name="Picture 2" descr="Quotes about Feeling relieved (45 quotes)">
            <a:extLst>
              <a:ext uri="{FF2B5EF4-FFF2-40B4-BE49-F238E27FC236}">
                <a16:creationId xmlns:a16="http://schemas.microsoft.com/office/drawing/2014/main" id="{F8E2DA40-6605-3F29-FBC1-5CD90378AC5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8973" r="1107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686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2360DD-5C95-CB22-94AE-C418FAB9C550}"/>
              </a:ext>
            </a:extLst>
          </p:cNvPr>
          <p:cNvSpPr>
            <a:spLocks noGrp="1"/>
          </p:cNvSpPr>
          <p:nvPr>
            <p:ph type="title"/>
          </p:nvPr>
        </p:nvSpPr>
        <p:spPr/>
        <p:txBody>
          <a:bodyPr/>
          <a:lstStyle/>
          <a:p>
            <a:pPr algn="ctr"/>
            <a:r>
              <a:rPr lang="en-US" b="1" dirty="0">
                <a:solidFill>
                  <a:srgbClr val="FF0000"/>
                </a:solidFill>
              </a:rPr>
              <a:t>“Red Lines”</a:t>
            </a:r>
          </a:p>
        </p:txBody>
      </p:sp>
      <p:sp>
        <p:nvSpPr>
          <p:cNvPr id="6" name="Content Placeholder 5">
            <a:extLst>
              <a:ext uri="{FF2B5EF4-FFF2-40B4-BE49-F238E27FC236}">
                <a16:creationId xmlns:a16="http://schemas.microsoft.com/office/drawing/2014/main" id="{5C799C8D-EDFD-56AC-48FA-9D04CF8567BF}"/>
              </a:ext>
            </a:extLst>
          </p:cNvPr>
          <p:cNvSpPr>
            <a:spLocks noGrp="1"/>
          </p:cNvSpPr>
          <p:nvPr>
            <p:ph idx="1"/>
          </p:nvPr>
        </p:nvSpPr>
        <p:spPr/>
        <p:txBody>
          <a:bodyPr>
            <a:normAutofit/>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“red lines”</a:t>
            </a:r>
            <a:r>
              <a:rPr lang="en-US" sz="1800" kern="100" dirty="0">
                <a:latin typeface="Aptos" panose="020B0004020202020204" pitchFamily="34" charset="0"/>
                <a:ea typeface="Aptos" panose="020B0004020202020204" pitchFamily="34" charset="0"/>
                <a:cs typeface="Times New Roman" panose="02020603050405020304" pitchFamily="18" charset="0"/>
              </a:rPr>
              <a:t>—safety instructions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over which you should not step in everyday practice except for exceptional reasons</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 Have the rule that red line stepped over in the course of providing care must be justified in the SHR</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Do not perform a root canal treatment without a rubber dam.  </a:t>
            </a:r>
          </a:p>
          <a:p>
            <a:r>
              <a:rPr lang="en-US" sz="1800" kern="100" dirty="0">
                <a:latin typeface="Aptos" panose="020B0004020202020204" pitchFamily="34" charset="0"/>
                <a:ea typeface="Aptos" panose="020B0004020202020204" pitchFamily="34" charset="0"/>
                <a:cs typeface="Times New Roman" panose="02020603050405020304" pitchFamily="18" charset="0"/>
              </a:rPr>
              <a:t>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ever re-use containers designed for single use only.  </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Never use expired materials.  </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Never prescribe a medication without consulting the SHR and without directly asking the student about allergies or other health problems.  </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Never pass instruments over a student’s chest.  </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Never use a curing light without giving the student eye protection.  </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Center dentists should not attempt procedures without a dental assistant that require 4 hands. Can you imagine giving an injection to a fearful patient without a dental assistant’s aid?   Any other instructions?</a:t>
            </a:r>
          </a:p>
          <a:p>
            <a:pPr algn="ctr"/>
            <a:endParaRPr lang="en-US" b="1" dirty="0">
              <a:solidFill>
                <a:srgbClr val="FF0000"/>
              </a:solidFill>
            </a:endParaRPr>
          </a:p>
        </p:txBody>
      </p:sp>
    </p:spTree>
    <p:extLst>
      <p:ext uri="{BB962C8B-B14F-4D97-AF65-F5344CB8AC3E}">
        <p14:creationId xmlns:p14="http://schemas.microsoft.com/office/powerpoint/2010/main" val="344712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8ADEF-DAF5-A7E8-D02C-EF38214F35E2}"/>
              </a:ext>
            </a:extLst>
          </p:cNvPr>
          <p:cNvSpPr>
            <a:spLocks noGrp="1"/>
          </p:cNvSpPr>
          <p:nvPr>
            <p:ph type="title"/>
          </p:nvPr>
        </p:nvSpPr>
        <p:spPr/>
        <p:txBody>
          <a:bodyPr/>
          <a:lstStyle/>
          <a:p>
            <a:pPr algn="ctr"/>
            <a:r>
              <a:rPr lang="en-US" b="1" dirty="0">
                <a:solidFill>
                  <a:srgbClr val="7030A0"/>
                </a:solidFill>
              </a:rPr>
              <a:t>A Culture of Safety is an ethical obligation</a:t>
            </a:r>
          </a:p>
        </p:txBody>
      </p:sp>
      <p:sp>
        <p:nvSpPr>
          <p:cNvPr id="3" name="Content Placeholder 2">
            <a:extLst>
              <a:ext uri="{FF2B5EF4-FFF2-40B4-BE49-F238E27FC236}">
                <a16:creationId xmlns:a16="http://schemas.microsoft.com/office/drawing/2014/main" id="{146E6A6C-5DF9-B697-8FC9-566D7B05ECBB}"/>
              </a:ext>
            </a:extLst>
          </p:cNvPr>
          <p:cNvSpPr>
            <a:spLocks noGrp="1"/>
          </p:cNvSpPr>
          <p:nvPr>
            <p:ph idx="1"/>
          </p:nvPr>
        </p:nvSpPr>
        <p:spPr/>
        <p:txBody>
          <a:bodyPr/>
          <a:lstStyle/>
          <a:p>
            <a:r>
              <a:rPr lang="en-US" sz="2800" kern="100" dirty="0">
                <a:effectLst/>
                <a:latin typeface="Aptos" panose="020B0004020202020204" pitchFamily="34" charset="0"/>
                <a:ea typeface="Aptos" panose="020B0004020202020204" pitchFamily="34" charset="0"/>
                <a:cs typeface="Times New Roman" panose="02020603050405020304" pitchFamily="18" charset="0"/>
              </a:rPr>
              <a:t>A strategy is try to minimize or avoid the occurrence of any possible complications when an adverse events, accident or error occurs</a:t>
            </a:r>
          </a:p>
          <a:p>
            <a:r>
              <a:rPr lang="en-US" kern="100" dirty="0">
                <a:latin typeface="Aptos" panose="020B0004020202020204" pitchFamily="34" charset="0"/>
                <a:ea typeface="Aptos" panose="020B0004020202020204" pitchFamily="34" charset="0"/>
                <a:cs typeface="Times New Roman" panose="02020603050405020304" pitchFamily="18" charset="0"/>
              </a:rPr>
              <a:t>A strategy is to prevent future adverse events, accidents, and errors</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49210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F36CA75-CFBF-4844-B719-8FE9EBADA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D4A84B9-E564-4DD0-97F8-DBF1C460C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A599609-F5C2-4A0B-A992-913F814A63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40000"/>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6" name="Rectangle 25">
            <a:extLst>
              <a:ext uri="{FF2B5EF4-FFF2-40B4-BE49-F238E27FC236}">
                <a16:creationId xmlns:a16="http://schemas.microsoft.com/office/drawing/2014/main" id="{102382E0-0A09-46AE-B955-B911CAFE7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DE75D4A-0965-4973-BE75-DECCAC9A9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Content Placeholder 7" descr="A hand in blue glove holding a sign&#10;&#10;Description automatically generated">
            <a:extLst>
              <a:ext uri="{FF2B5EF4-FFF2-40B4-BE49-F238E27FC236}">
                <a16:creationId xmlns:a16="http://schemas.microsoft.com/office/drawing/2014/main" id="{0DF5D40D-7E0B-50AA-25BC-1671A468B721}"/>
              </a:ext>
            </a:extLst>
          </p:cNvPr>
          <p:cNvPicPr>
            <a:picLocks noGrp="1" noChangeAspect="1"/>
          </p:cNvPicPr>
          <p:nvPr>
            <p:ph sz="half" idx="4294967295"/>
          </p:nvPr>
        </p:nvPicPr>
        <p:blipFill>
          <a:blip r:embed="rId4">
            <a:alphaModFix amt="60000"/>
            <a:extLst>
              <a:ext uri="{28A0092B-C50C-407E-A947-70E740481C1C}">
                <a14:useLocalDpi xmlns:a14="http://schemas.microsoft.com/office/drawing/2010/main" val="0"/>
              </a:ext>
            </a:extLst>
          </a:blip>
          <a:srcRect l="33794" r="13984"/>
          <a:stretch/>
        </p:blipFill>
        <p:spPr>
          <a:xfrm>
            <a:off x="20" y="10"/>
            <a:ext cx="6095980" cy="6857990"/>
          </a:xfrm>
          <a:prstGeom prst="rect">
            <a:avLst/>
          </a:prstGeom>
        </p:spPr>
      </p:pic>
      <p:pic>
        <p:nvPicPr>
          <p:cNvPr id="13" name="Content Placeholder 12" descr="A magnifying glass over a paper with words&#10;&#10;Description automatically generated">
            <a:extLst>
              <a:ext uri="{FF2B5EF4-FFF2-40B4-BE49-F238E27FC236}">
                <a16:creationId xmlns:a16="http://schemas.microsoft.com/office/drawing/2014/main" id="{2366500D-6510-B3B9-0BBA-1A30B57F9066}"/>
              </a:ext>
            </a:extLst>
          </p:cNvPr>
          <p:cNvPicPr>
            <a:picLocks noGrp="1" noChangeAspect="1"/>
          </p:cNvPicPr>
          <p:nvPr>
            <p:ph sz="half" idx="4294967295"/>
          </p:nvPr>
        </p:nvPicPr>
        <p:blipFill>
          <a:blip r:embed="rId5">
            <a:alphaModFix amt="60000"/>
            <a:extLst>
              <a:ext uri="{28A0092B-C50C-407E-A947-70E740481C1C}">
                <a14:useLocalDpi xmlns:a14="http://schemas.microsoft.com/office/drawing/2010/main" val="0"/>
              </a:ext>
            </a:extLst>
          </a:blip>
          <a:srcRect l="23686" r="16980" b="-1"/>
          <a:stretch/>
        </p:blipFill>
        <p:spPr>
          <a:xfrm>
            <a:off x="6096000" y="10"/>
            <a:ext cx="6096000" cy="6857990"/>
          </a:xfrm>
          <a:prstGeom prst="rect">
            <a:avLst/>
          </a:prstGeom>
        </p:spPr>
      </p:pic>
    </p:spTree>
    <p:extLst>
      <p:ext uri="{BB962C8B-B14F-4D97-AF65-F5344CB8AC3E}">
        <p14:creationId xmlns:p14="http://schemas.microsoft.com/office/powerpoint/2010/main" val="3869488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9E229-E974-F30E-AFC9-7D0E193CF821}"/>
              </a:ext>
            </a:extLst>
          </p:cNvPr>
          <p:cNvSpPr>
            <a:spLocks noGrp="1"/>
          </p:cNvSpPr>
          <p:nvPr>
            <p:ph type="title"/>
          </p:nvPr>
        </p:nvSpPr>
        <p:spPr/>
        <p:txBody>
          <a:bodyPr>
            <a:normAutofit fontScale="90000"/>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27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PRH-2.3, R19. Continuous Quality Improvement—Center health staff must employ mechanisms to document quality of care provided, and document quality improvement activities. </a:t>
            </a:r>
            <a:br>
              <a:rPr lang="en-US" sz="27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br>
            <a:endParaRPr lang="en-US" sz="2700" b="1" dirty="0">
              <a:solidFill>
                <a:srgbClr val="0070C0"/>
              </a:solidFill>
            </a:endParaRPr>
          </a:p>
        </p:txBody>
      </p:sp>
      <p:sp>
        <p:nvSpPr>
          <p:cNvPr id="3" name="Content Placeholder 2">
            <a:extLst>
              <a:ext uri="{FF2B5EF4-FFF2-40B4-BE49-F238E27FC236}">
                <a16:creationId xmlns:a16="http://schemas.microsoft.com/office/drawing/2014/main" id="{37CC9425-7BE7-18CD-9585-1A77110A9A3D}"/>
              </a:ext>
            </a:extLst>
          </p:cNvPr>
          <p:cNvSpPr>
            <a:spLocks noGrp="1"/>
          </p:cNvSpPr>
          <p:nvPr>
            <p:ph idx="1"/>
          </p:nvPr>
        </p:nvSpPr>
        <p:spPr/>
        <p:txBody>
          <a:bodyPr>
            <a:normAutofit/>
          </a:bodyPr>
          <a:lstStyle/>
          <a:p>
            <a:r>
              <a:rPr lang="en-US" sz="2400" dirty="0">
                <a:latin typeface="Aptos" panose="020B0004020202020204" pitchFamily="34" charset="0"/>
                <a:ea typeface="Aptos" panose="020B0004020202020204" pitchFamily="34" charset="0"/>
                <a:cs typeface="Times New Roman" panose="02020603050405020304" pitchFamily="18" charset="0"/>
              </a:rPr>
              <a:t>R</a:t>
            </a:r>
            <a:r>
              <a:rPr lang="en-US" sz="2400" dirty="0">
                <a:effectLst/>
                <a:latin typeface="Aptos" panose="020B0004020202020204" pitchFamily="34" charset="0"/>
                <a:ea typeface="Aptos" panose="020B0004020202020204" pitchFamily="34" charset="0"/>
                <a:cs typeface="Times New Roman" panose="02020603050405020304" pitchFamily="18" charset="0"/>
              </a:rPr>
              <a:t>oot cause analysis—an analytical approach to identify the source factors responsible for the adverse effects and provide solutions.</a:t>
            </a:r>
          </a:p>
          <a:p>
            <a:pPr marL="0" indent="0">
              <a:buNone/>
            </a:pP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p>
            <a:r>
              <a:rPr lang="en-US" sz="2400" kern="100" dirty="0">
                <a:effectLst/>
                <a:latin typeface="Aptos" panose="020B0004020202020204" pitchFamily="34" charset="0"/>
                <a:ea typeface="Aptos" panose="020B0004020202020204" pitchFamily="34" charset="0"/>
                <a:cs typeface="Times New Roman" panose="02020603050405020304" pitchFamily="18" charset="0"/>
              </a:rPr>
              <a:t>Plan-Do-Study-Act  (PDSA) method—a procedure to map out their quality improvement objectives, how to measure them and which measure would be most effective in assessing whether a change has been observed.  </a:t>
            </a:r>
            <a:endParaRPr lang="en-US" sz="2400" dirty="0"/>
          </a:p>
        </p:txBody>
      </p:sp>
    </p:spTree>
    <p:extLst>
      <p:ext uri="{BB962C8B-B14F-4D97-AF65-F5344CB8AC3E}">
        <p14:creationId xmlns:p14="http://schemas.microsoft.com/office/powerpoint/2010/main" val="2898482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7F886-6E14-272A-955A-27C2B4AA5990}"/>
              </a:ext>
            </a:extLst>
          </p:cNvPr>
          <p:cNvSpPr>
            <a:spLocks noGrp="1"/>
          </p:cNvSpPr>
          <p:nvPr>
            <p:ph type="title"/>
          </p:nvPr>
        </p:nvSpPr>
        <p:spPr/>
        <p:txBody>
          <a:bodyPr/>
          <a:lstStyle/>
          <a:p>
            <a:pPr algn="ctr"/>
            <a:r>
              <a:rPr lang="en-US" b="1" dirty="0"/>
              <a:t>Mystery Solved: </a:t>
            </a:r>
            <a:r>
              <a:rPr lang="en-US" b="1"/>
              <a:t>Tooth located in </a:t>
            </a:r>
            <a:r>
              <a:rPr lang="en-US" b="1" dirty="0"/>
              <a:t>the Maxillary Sinus</a:t>
            </a:r>
          </a:p>
        </p:txBody>
      </p:sp>
      <p:pic>
        <p:nvPicPr>
          <p:cNvPr id="1026" name="Picture 2" descr="Anatomy Paranasal Sinuses Side Views Frontal Sinus Ma - vrogue.co">
            <a:extLst>
              <a:ext uri="{FF2B5EF4-FFF2-40B4-BE49-F238E27FC236}">
                <a16:creationId xmlns:a16="http://schemas.microsoft.com/office/drawing/2014/main" id="{DF8584C1-EDDD-DB8F-3897-A973FFC4591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58133" y="1825625"/>
            <a:ext cx="5075734"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red pepper&#10;&#10;Description automatically generated">
            <a:extLst>
              <a:ext uri="{FF2B5EF4-FFF2-40B4-BE49-F238E27FC236}">
                <a16:creationId xmlns:a16="http://schemas.microsoft.com/office/drawing/2014/main" id="{6E502278-37AA-4805-3796-C35D6D97DF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6559126" y="4396499"/>
            <a:ext cx="95760" cy="156149"/>
          </a:xfrm>
          <a:prstGeom prst="rect">
            <a:avLst/>
          </a:prstGeom>
        </p:spPr>
      </p:pic>
    </p:spTree>
    <p:extLst>
      <p:ext uri="{BB962C8B-B14F-4D97-AF65-F5344CB8AC3E}">
        <p14:creationId xmlns:p14="http://schemas.microsoft.com/office/powerpoint/2010/main" val="233202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91D9-8BBE-1479-C604-FCC688F03351}"/>
              </a:ext>
            </a:extLst>
          </p:cNvPr>
          <p:cNvSpPr>
            <a:spLocks noGrp="1"/>
          </p:cNvSpPr>
          <p:nvPr>
            <p:ph type="title"/>
          </p:nvPr>
        </p:nvSpPr>
        <p:spPr/>
        <p:txBody>
          <a:bodyPr/>
          <a:lstStyle/>
          <a:p>
            <a:pPr algn="ctr"/>
            <a:r>
              <a:rPr lang="en-US" b="1" dirty="0">
                <a:solidFill>
                  <a:srgbClr val="7030A0"/>
                </a:solidFill>
              </a:rPr>
              <a:t>Be prudent</a:t>
            </a:r>
          </a:p>
        </p:txBody>
      </p:sp>
      <p:sp>
        <p:nvSpPr>
          <p:cNvPr id="3" name="Content Placeholder 2">
            <a:extLst>
              <a:ext uri="{FF2B5EF4-FFF2-40B4-BE49-F238E27FC236}">
                <a16:creationId xmlns:a16="http://schemas.microsoft.com/office/drawing/2014/main" id="{A3EAF688-E494-AC79-03C3-6EE48AFB8503}"/>
              </a:ext>
            </a:extLst>
          </p:cNvPr>
          <p:cNvSpPr>
            <a:spLocks noGrp="1"/>
          </p:cNvSpPr>
          <p:nvPr>
            <p:ph idx="1"/>
          </p:nvPr>
        </p:nvSpPr>
        <p:spPr/>
        <p:txBody>
          <a:bodyPr>
            <a:normAutofit/>
          </a:bodyPr>
          <a:lstStyle/>
          <a:p>
            <a:pPr marL="0" marR="0">
              <a:lnSpc>
                <a:spcPct val="107000"/>
              </a:lnSpc>
              <a:spcBef>
                <a:spcPts val="0"/>
              </a:spcBef>
              <a:spcAft>
                <a:spcPts val="800"/>
              </a:spcAft>
            </a:pPr>
            <a:r>
              <a:rPr lang="en-US" kern="100" dirty="0">
                <a:effectLst/>
                <a:latin typeface="Aptos" panose="020B0004020202020204" pitchFamily="34" charset="0"/>
                <a:ea typeface="Aptos" panose="020B0004020202020204" pitchFamily="34" charset="0"/>
                <a:cs typeface="Times New Roman" panose="02020603050405020304" pitchFamily="18" charset="0"/>
              </a:rPr>
              <a:t>The standard of care in dentistry starts with the question, “What could a reasonable and prudent dentist do under the same or under similar circumstances?”</a:t>
            </a:r>
          </a:p>
          <a:p>
            <a:pPr marL="0" marR="0">
              <a:lnSpc>
                <a:spcPct val="107000"/>
              </a:lnSpc>
              <a:spcBef>
                <a:spcPts val="0"/>
              </a:spcBef>
              <a:spcAft>
                <a:spcPts val="800"/>
              </a:spcAft>
            </a:pPr>
            <a:r>
              <a:rPr lang="en-US" kern="100" dirty="0">
                <a:effectLst/>
                <a:latin typeface="Aptos" panose="020B0004020202020204" pitchFamily="34" charset="0"/>
                <a:ea typeface="Aptos" panose="020B0004020202020204" pitchFamily="34" charset="0"/>
                <a:cs typeface="Times New Roman" panose="02020603050405020304" pitchFamily="18" charset="0"/>
              </a:rPr>
              <a:t>A prudent dentist, dental hygienist and dental assistant show good and careful judgment when handling practical matters.  </a:t>
            </a:r>
          </a:p>
          <a:p>
            <a:pPr marL="0" marR="0">
              <a:lnSpc>
                <a:spcPct val="107000"/>
              </a:lnSpc>
              <a:spcBef>
                <a:spcPts val="0"/>
              </a:spcBef>
              <a:spcAft>
                <a:spcPts val="800"/>
              </a:spcAft>
            </a:pPr>
            <a:r>
              <a:rPr lang="en-US" kern="100" dirty="0">
                <a:effectLst/>
                <a:latin typeface="Aptos" panose="020B0004020202020204" pitchFamily="34" charset="0"/>
                <a:ea typeface="Aptos" panose="020B0004020202020204" pitchFamily="34" charset="0"/>
                <a:cs typeface="Times New Roman" panose="02020603050405020304" pitchFamily="18" charset="0"/>
              </a:rPr>
              <a:t>An action is called a prudent action if it is the wise thing to do under the existing circumstances, if it is a wise and well-thought-through decision or action.</a:t>
            </a:r>
          </a:p>
          <a:p>
            <a:pPr marL="0" indent="0">
              <a:buNone/>
            </a:pPr>
            <a:endParaRPr lang="en-US" dirty="0"/>
          </a:p>
        </p:txBody>
      </p:sp>
    </p:spTree>
    <p:extLst>
      <p:ext uri="{BB962C8B-B14F-4D97-AF65-F5344CB8AC3E}">
        <p14:creationId xmlns:p14="http://schemas.microsoft.com/office/powerpoint/2010/main" val="1056401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F835C-6084-D066-F47B-2E637B5786DC}"/>
              </a:ext>
            </a:extLst>
          </p:cNvPr>
          <p:cNvSpPr>
            <a:spLocks noGrp="1"/>
          </p:cNvSpPr>
          <p:nvPr>
            <p:ph type="title"/>
          </p:nvPr>
        </p:nvSpPr>
        <p:spPr/>
        <p:txBody>
          <a:bodyPr/>
          <a:lstStyle/>
          <a:p>
            <a:pPr algn="ctr"/>
            <a:r>
              <a:rPr lang="en-US" b="1" dirty="0">
                <a:solidFill>
                  <a:srgbClr val="FF0000"/>
                </a:solidFill>
              </a:rPr>
              <a:t>Ways to meet the standard of care</a:t>
            </a:r>
          </a:p>
        </p:txBody>
      </p:sp>
      <p:sp>
        <p:nvSpPr>
          <p:cNvPr id="3" name="Content Placeholder 2">
            <a:extLst>
              <a:ext uri="{FF2B5EF4-FFF2-40B4-BE49-F238E27FC236}">
                <a16:creationId xmlns:a16="http://schemas.microsoft.com/office/drawing/2014/main" id="{AD1AF962-64FB-026D-7A6E-A1B3693D5A6B}"/>
              </a:ext>
            </a:extLst>
          </p:cNvPr>
          <p:cNvSpPr>
            <a:spLocks noGrp="1"/>
          </p:cNvSpPr>
          <p:nvPr>
            <p:ph idx="1"/>
          </p:nvPr>
        </p:nvSpPr>
        <p:spPr/>
        <p:txBody>
          <a:bodyPr/>
          <a:lstStyle/>
          <a:p>
            <a:r>
              <a:rPr lang="en-US" sz="2400" kern="100" dirty="0">
                <a:effectLst/>
                <a:latin typeface="Aptos" panose="020B0004020202020204" pitchFamily="34" charset="0"/>
                <a:ea typeface="Aptos" panose="020B0004020202020204" pitchFamily="34" charset="0"/>
                <a:cs typeface="Times New Roman" panose="02020603050405020304" pitchFamily="18" charset="0"/>
              </a:rPr>
              <a:t>Remain current on evidence-based clinical guidelines, new methods, materials, and treatments.  </a:t>
            </a:r>
          </a:p>
          <a:p>
            <a:r>
              <a:rPr lang="en-US" sz="2400" kern="100" dirty="0">
                <a:effectLst/>
                <a:latin typeface="Aptos" panose="020B0004020202020204" pitchFamily="34" charset="0"/>
                <a:ea typeface="Aptos" panose="020B0004020202020204" pitchFamily="34" charset="0"/>
                <a:cs typeface="Times New Roman" panose="02020603050405020304" pitchFamily="18" charset="0"/>
              </a:rPr>
              <a:t>Belong to a professional organization </a:t>
            </a:r>
          </a:p>
          <a:p>
            <a:r>
              <a:rPr lang="en-US" sz="2400" kern="100" dirty="0">
                <a:latin typeface="Aptos" panose="020B0004020202020204" pitchFamily="34" charset="0"/>
                <a:ea typeface="Aptos" panose="020B0004020202020204" pitchFamily="34" charset="0"/>
                <a:cs typeface="Times New Roman" panose="02020603050405020304" pitchFamily="18" charset="0"/>
              </a:rPr>
              <a:t>Read the professional literature</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US" sz="2400" kern="100" dirty="0">
                <a:latin typeface="Aptos" panose="020B0004020202020204" pitchFamily="34" charset="0"/>
                <a:ea typeface="Aptos" panose="020B0004020202020204" pitchFamily="34" charset="0"/>
                <a:cs typeface="Times New Roman" panose="02020603050405020304" pitchFamily="18" charset="0"/>
              </a:rPr>
              <a:t>S</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eek out presentations, webinars and on-demand content related to risk management and patient safety.  </a:t>
            </a:r>
          </a:p>
          <a:p>
            <a:r>
              <a:rPr lang="en-US" sz="2400" kern="100" dirty="0">
                <a:effectLst/>
                <a:latin typeface="Aptos" panose="020B0004020202020204" pitchFamily="34" charset="0"/>
                <a:ea typeface="Aptos" panose="020B0004020202020204" pitchFamily="34" charset="0"/>
                <a:cs typeface="Times New Roman" panose="02020603050405020304" pitchFamily="18" charset="0"/>
              </a:rPr>
              <a:t>Licensed personnel may find useful information available from your professional liability insurers or licensing boards.</a:t>
            </a:r>
          </a:p>
          <a:p>
            <a:endParaRPr lang="en-US" dirty="0"/>
          </a:p>
        </p:txBody>
      </p:sp>
    </p:spTree>
    <p:extLst>
      <p:ext uri="{BB962C8B-B14F-4D97-AF65-F5344CB8AC3E}">
        <p14:creationId xmlns:p14="http://schemas.microsoft.com/office/powerpoint/2010/main" val="889210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E64C-DC6F-344A-6679-A295611E1AE9}"/>
              </a:ext>
            </a:extLst>
          </p:cNvPr>
          <p:cNvSpPr>
            <a:spLocks noGrp="1"/>
          </p:cNvSpPr>
          <p:nvPr>
            <p:ph type="title"/>
          </p:nvPr>
        </p:nvSpPr>
        <p:spPr/>
        <p:txBody>
          <a:bodyPr/>
          <a:lstStyle/>
          <a:p>
            <a:pPr algn="ctr"/>
            <a:r>
              <a:rPr lang="en-US" b="1" dirty="0">
                <a:solidFill>
                  <a:srgbClr val="FF0000"/>
                </a:solidFill>
              </a:rPr>
              <a:t>Ways to meet the standard of care</a:t>
            </a:r>
          </a:p>
        </p:txBody>
      </p:sp>
      <p:sp>
        <p:nvSpPr>
          <p:cNvPr id="3" name="Content Placeholder 2">
            <a:extLst>
              <a:ext uri="{FF2B5EF4-FFF2-40B4-BE49-F238E27FC236}">
                <a16:creationId xmlns:a16="http://schemas.microsoft.com/office/drawing/2014/main" id="{7D82A9F9-A3E4-6E7E-7B86-F274E7DB2E37}"/>
              </a:ext>
            </a:extLst>
          </p:cNvPr>
          <p:cNvSpPr>
            <a:spLocks noGrp="1"/>
          </p:cNvSpPr>
          <p:nvPr>
            <p:ph idx="1"/>
          </p:nvPr>
        </p:nvSpPr>
        <p:spPr/>
        <p:txBody>
          <a:bodyPr>
            <a:normAutofit/>
          </a:bodyPr>
          <a:lstStyle/>
          <a:p>
            <a:pPr marL="0" marR="0">
              <a:lnSpc>
                <a:spcPct val="107000"/>
              </a:lnSpc>
              <a:spcBef>
                <a:spcPts val="0"/>
              </a:spcBef>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Stay up to date on evidence-based clinical guidelines, evidence-based dentistry  and dental hygiene and evidence assessment.</a:t>
            </a:r>
          </a:p>
          <a:p>
            <a:pPr marL="0" marR="0">
              <a:lnSpc>
                <a:spcPct val="107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Reassess your documentation practices.</a:t>
            </a:r>
          </a:p>
          <a:p>
            <a:pPr marL="0" marR="0">
              <a:lnSpc>
                <a:spcPct val="107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Make sure that you are comfortable with the informed consent process.</a:t>
            </a:r>
          </a:p>
          <a:p>
            <a:pPr marL="0" marR="0">
              <a:lnSpc>
                <a:spcPct val="107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Take time to take a breath, assess and recognize your successes.  </a:t>
            </a:r>
            <a:endParaRPr lang="en-US" sz="2400" dirty="0"/>
          </a:p>
        </p:txBody>
      </p:sp>
    </p:spTree>
    <p:extLst>
      <p:ext uri="{BB962C8B-B14F-4D97-AF65-F5344CB8AC3E}">
        <p14:creationId xmlns:p14="http://schemas.microsoft.com/office/powerpoint/2010/main" val="1641661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AF3CD66-3305-C1E2-5092-44C0169524FF}"/>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Share experiences in patient safety</a:t>
            </a:r>
          </a:p>
        </p:txBody>
      </p:sp>
      <p:pic>
        <p:nvPicPr>
          <p:cNvPr id="1026" name="Picture 2" descr="Vector Graphics Silhouette Image Clip Art Drawing - Silhouette People Vector Png , Free ...">
            <a:extLst>
              <a:ext uri="{FF2B5EF4-FFF2-40B4-BE49-F238E27FC236}">
                <a16:creationId xmlns:a16="http://schemas.microsoft.com/office/drawing/2014/main" id="{7490BF93-B670-6756-0207-0A3EB75688C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619992" y="467208"/>
            <a:ext cx="4990619" cy="592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455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Title 8">
            <a:extLst>
              <a:ext uri="{FF2B5EF4-FFF2-40B4-BE49-F238E27FC236}">
                <a16:creationId xmlns:a16="http://schemas.microsoft.com/office/drawing/2014/main" id="{5C1079BD-C302-8D1B-A8CF-FEC2B77866E3}"/>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b="1" kern="1200">
                <a:solidFill>
                  <a:schemeClr val="bg1"/>
                </a:solidFill>
                <a:latin typeface="+mj-lt"/>
                <a:ea typeface="+mj-ea"/>
                <a:cs typeface="+mj-cs"/>
              </a:rPr>
              <a:t>Informed Consent</a:t>
            </a:r>
          </a:p>
        </p:txBody>
      </p:sp>
      <p:cxnSp>
        <p:nvCxnSpPr>
          <p:cNvPr id="24" name="Straight Connector 23">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4EB1DB45-008E-220A-E8DB-B049EB34547B}"/>
              </a:ext>
            </a:extLst>
          </p:cNvPr>
          <p:cNvSpPr>
            <a:spLocks noGrp="1"/>
          </p:cNvSpPr>
          <p:nvPr>
            <p:ph sz="half" idx="2"/>
          </p:nvPr>
        </p:nvSpPr>
        <p:spPr>
          <a:xfrm>
            <a:off x="897769" y="1909192"/>
            <a:ext cx="4586513" cy="3647710"/>
          </a:xfrm>
        </p:spPr>
        <p:txBody>
          <a:bodyPr vert="horz" lIns="91440" tIns="45720" rIns="91440" bIns="45720" rtlCol="0">
            <a:normAutofit/>
          </a:bodyPr>
          <a:lstStyle/>
          <a:p>
            <a:pPr>
              <a:spcBef>
                <a:spcPts val="0"/>
              </a:spcBef>
              <a:spcAft>
                <a:spcPts val="800"/>
              </a:spcAft>
            </a:pPr>
            <a:r>
              <a:rPr lang="en-US" sz="2000">
                <a:solidFill>
                  <a:schemeClr val="bg1"/>
                </a:solidFill>
              </a:rPr>
              <a:t>I</a:t>
            </a:r>
            <a:r>
              <a:rPr lang="en-US" sz="2000">
                <a:solidFill>
                  <a:schemeClr val="bg1"/>
                </a:solidFill>
                <a:effectLst/>
              </a:rPr>
              <a:t>nformed consent is not a form that is signed giving consent.  </a:t>
            </a:r>
          </a:p>
          <a:p>
            <a:pPr marL="0">
              <a:spcBef>
                <a:spcPts val="0"/>
              </a:spcBef>
              <a:spcAft>
                <a:spcPts val="800"/>
              </a:spcAft>
            </a:pPr>
            <a:endParaRPr lang="en-US" sz="2000">
              <a:solidFill>
                <a:schemeClr val="bg1"/>
              </a:solidFill>
              <a:effectLst/>
            </a:endParaRPr>
          </a:p>
          <a:p>
            <a:pPr>
              <a:spcBef>
                <a:spcPts val="0"/>
              </a:spcBef>
              <a:spcAft>
                <a:spcPts val="800"/>
              </a:spcAft>
            </a:pPr>
            <a:r>
              <a:rPr lang="en-US" sz="2000">
                <a:solidFill>
                  <a:schemeClr val="bg1"/>
                </a:solidFill>
                <a:effectLst/>
              </a:rPr>
              <a:t>It is a discussion about the benefits, alternatives, and risks of procedures and allows time for questions and answers.</a:t>
            </a:r>
          </a:p>
          <a:p>
            <a:pPr marL="0">
              <a:spcBef>
                <a:spcPts val="0"/>
              </a:spcBef>
              <a:spcAft>
                <a:spcPts val="800"/>
              </a:spcAft>
            </a:pPr>
            <a:r>
              <a:rPr lang="en-US" sz="2000">
                <a:solidFill>
                  <a:schemeClr val="bg1"/>
                </a:solidFill>
                <a:effectLst/>
              </a:rPr>
              <a:t>  </a:t>
            </a:r>
          </a:p>
          <a:p>
            <a:pPr>
              <a:spcBef>
                <a:spcPts val="0"/>
              </a:spcBef>
              <a:spcAft>
                <a:spcPts val="800"/>
              </a:spcAft>
            </a:pPr>
            <a:r>
              <a:rPr lang="en-US" sz="2000">
                <a:solidFill>
                  <a:schemeClr val="bg1"/>
                </a:solidFill>
                <a:effectLst/>
              </a:rPr>
              <a:t>A signed informed consent form just documents the conversation.  </a:t>
            </a:r>
          </a:p>
        </p:txBody>
      </p:sp>
      <p:cxnSp>
        <p:nvCxnSpPr>
          <p:cNvPr id="26" name="Straight Connector 25">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Content Placeholder 16" descr="A hand holding a pen and a clipboard with a sign&#10;&#10;Description automatically generated">
            <a:extLst>
              <a:ext uri="{FF2B5EF4-FFF2-40B4-BE49-F238E27FC236}">
                <a16:creationId xmlns:a16="http://schemas.microsoft.com/office/drawing/2014/main" id="{3F0840DA-27DD-6525-FAB8-22DF0EA4590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525453" y="928636"/>
            <a:ext cx="5666547" cy="5000727"/>
          </a:xfrm>
          <a:prstGeom prst="rect">
            <a:avLst/>
          </a:prstGeom>
        </p:spPr>
      </p:pic>
    </p:spTree>
    <p:extLst>
      <p:ext uri="{BB962C8B-B14F-4D97-AF65-F5344CB8AC3E}">
        <p14:creationId xmlns:p14="http://schemas.microsoft.com/office/powerpoint/2010/main" val="3748914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AB8E29-4003-D398-C794-1081081F6E0C}"/>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4200"/>
              <a:t>“The path to patient safety is long and will never reach a final destination.”</a:t>
            </a:r>
          </a:p>
        </p:txBody>
      </p:sp>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orest road with vanishing point">
            <a:extLst>
              <a:ext uri="{FF2B5EF4-FFF2-40B4-BE49-F238E27FC236}">
                <a16:creationId xmlns:a16="http://schemas.microsoft.com/office/drawing/2014/main" id="{EABD9B2C-9260-A9BE-F178-5286197B4561}"/>
              </a:ext>
            </a:extLst>
          </p:cNvPr>
          <p:cNvPicPr>
            <a:picLocks noChangeAspect="1"/>
          </p:cNvPicPr>
          <p:nvPr/>
        </p:nvPicPr>
        <p:blipFill>
          <a:blip r:embed="rId3"/>
          <a:srcRect l="10223" r="2282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6863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84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thinking about questions&#10;&#10;Description automatically generated with medium confidence">
            <a:extLst>
              <a:ext uri="{FF2B5EF4-FFF2-40B4-BE49-F238E27FC236}">
                <a16:creationId xmlns:a16="http://schemas.microsoft.com/office/drawing/2014/main" id="{EAC2E8D5-79CB-5E22-E7A6-9E82FE8B6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2420690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54BD89-386F-F234-FD5A-A0E165833709}"/>
              </a:ext>
            </a:extLst>
          </p:cNvPr>
          <p:cNvSpPr>
            <a:spLocks noGrp="1"/>
          </p:cNvSpPr>
          <p:nvPr>
            <p:ph type="title"/>
          </p:nvPr>
        </p:nvSpPr>
        <p:spPr/>
        <p:txBody>
          <a:bodyPr/>
          <a:lstStyle/>
          <a:p>
            <a:pPr algn="ctr"/>
            <a:r>
              <a:rPr lang="en-US" b="1" dirty="0"/>
              <a:t>References</a:t>
            </a:r>
          </a:p>
        </p:txBody>
      </p:sp>
      <p:sp>
        <p:nvSpPr>
          <p:cNvPr id="4" name="Content Placeholder 3">
            <a:extLst>
              <a:ext uri="{FF2B5EF4-FFF2-40B4-BE49-F238E27FC236}">
                <a16:creationId xmlns:a16="http://schemas.microsoft.com/office/drawing/2014/main" id="{E01DCDC5-AF43-C4C2-2567-34512E0D14F8}"/>
              </a:ext>
            </a:extLst>
          </p:cNvPr>
          <p:cNvSpPr>
            <a:spLocks noGrp="1"/>
          </p:cNvSpPr>
          <p:nvPr>
            <p:ph idx="1"/>
          </p:nvPr>
        </p:nvSpPr>
        <p:spPr/>
        <p:txBody>
          <a:bodyPr/>
          <a:lstStyle/>
          <a:p>
            <a:r>
              <a:rPr lang="en-US" dirty="0" err="1"/>
              <a:t>Zentz</a:t>
            </a:r>
            <a:r>
              <a:rPr lang="en-US" dirty="0"/>
              <a:t> RR, Elevating the Conversation:  Safety and Risk Management in Dental Practice, Journal of the California Dental Association, Vol. 52, No. 1(2024)</a:t>
            </a:r>
          </a:p>
          <a:p>
            <a:r>
              <a:rPr lang="en-US" dirty="0" err="1"/>
              <a:t>Yamalik</a:t>
            </a:r>
            <a:r>
              <a:rPr lang="en-US" dirty="0"/>
              <a:t> N, Perez BP, Patient Safety and Dentistry:  What do we need to know? Fundamentals of patient safety, the safety culture and implementation of patient safety measures in dental practice, International Dental Journal 62: 189-196 (2012)</a:t>
            </a:r>
          </a:p>
          <a:p>
            <a:r>
              <a:rPr lang="en-US" dirty="0" err="1"/>
              <a:t>Yansane</a:t>
            </a:r>
            <a:r>
              <a:rPr lang="en-US" dirty="0"/>
              <a:t> A, </a:t>
            </a:r>
            <a:r>
              <a:rPr lang="en-US" dirty="0" err="1"/>
              <a:t>Walji</a:t>
            </a:r>
            <a:r>
              <a:rPr lang="en-US" dirty="0"/>
              <a:t> MF, </a:t>
            </a:r>
            <a:r>
              <a:rPr lang="en-US" dirty="0" err="1"/>
              <a:t>Kalenderian</a:t>
            </a:r>
            <a:r>
              <a:rPr lang="en-US" dirty="0"/>
              <a:t> E, Introducing Safety in Dentistry:  Perspectives and Directions, Journal of the California Dental Association, Vol. 47, No. 7, (July 2019)</a:t>
            </a:r>
          </a:p>
          <a:p>
            <a:endParaRPr lang="en-US" dirty="0"/>
          </a:p>
        </p:txBody>
      </p:sp>
    </p:spTree>
    <p:extLst>
      <p:ext uri="{BB962C8B-B14F-4D97-AF65-F5344CB8AC3E}">
        <p14:creationId xmlns:p14="http://schemas.microsoft.com/office/powerpoint/2010/main" val="4048072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tatue of a person&#10;&#10;Description automatically generated">
            <a:extLst>
              <a:ext uri="{FF2B5EF4-FFF2-40B4-BE49-F238E27FC236}">
                <a16:creationId xmlns:a16="http://schemas.microsoft.com/office/drawing/2014/main" id="{983F2C2F-C10E-9C03-2A14-822A34206B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1394" y="643466"/>
            <a:ext cx="10129212" cy="5571067"/>
          </a:xfrm>
          <a:prstGeom prst="rect">
            <a:avLst/>
          </a:prstGeom>
        </p:spPr>
      </p:pic>
    </p:spTree>
    <p:extLst>
      <p:ext uri="{BB962C8B-B14F-4D97-AF65-F5344CB8AC3E}">
        <p14:creationId xmlns:p14="http://schemas.microsoft.com/office/powerpoint/2010/main" val="1621321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F5767-AE06-CA9D-F5A4-100367D87E73}"/>
              </a:ext>
            </a:extLst>
          </p:cNvPr>
          <p:cNvSpPr>
            <a:spLocks noGrp="1"/>
          </p:cNvSpPr>
          <p:nvPr>
            <p:ph type="title"/>
          </p:nvPr>
        </p:nvSpPr>
        <p:spPr/>
        <p:txBody>
          <a:bodyPr/>
          <a:lstStyle/>
          <a:p>
            <a:pPr algn="ctr"/>
            <a:r>
              <a:rPr lang="en-US" b="1" dirty="0"/>
              <a:t>Webinar objectives</a:t>
            </a:r>
          </a:p>
        </p:txBody>
      </p:sp>
      <p:sp>
        <p:nvSpPr>
          <p:cNvPr id="3" name="Content Placeholder 2">
            <a:extLst>
              <a:ext uri="{FF2B5EF4-FFF2-40B4-BE49-F238E27FC236}">
                <a16:creationId xmlns:a16="http://schemas.microsoft.com/office/drawing/2014/main" id="{44E545FC-6B30-5103-5B0C-5FCE51D62E46}"/>
              </a:ext>
            </a:extLst>
          </p:cNvPr>
          <p:cNvSpPr>
            <a:spLocks noGrp="1"/>
          </p:cNvSpPr>
          <p:nvPr>
            <p:ph idx="1"/>
          </p:nvPr>
        </p:nvSpPr>
        <p:spPr/>
        <p:txBody>
          <a:bodyPr/>
          <a:lstStyle/>
          <a:p>
            <a:pPr marL="514350" indent="-514350">
              <a:buFont typeface="+mj-lt"/>
              <a:buAutoNum type="arabicParenR"/>
            </a:pPr>
            <a:r>
              <a:rPr lang="en-US" dirty="0"/>
              <a:t>Explore the oral health care risks to patients</a:t>
            </a:r>
          </a:p>
          <a:p>
            <a:pPr marL="514350" indent="-514350">
              <a:buFont typeface="+mj-lt"/>
              <a:buAutoNum type="arabicParenR"/>
            </a:pPr>
            <a:endParaRPr lang="en-US" dirty="0"/>
          </a:p>
          <a:p>
            <a:pPr marL="514350" indent="-514350">
              <a:buFont typeface="+mj-lt"/>
              <a:buAutoNum type="arabicParenR"/>
            </a:pPr>
            <a:r>
              <a:rPr lang="en-US" dirty="0"/>
              <a:t>Learn steps that oral health teams can take to advance patient safety and risk management</a:t>
            </a:r>
          </a:p>
          <a:p>
            <a:pPr marL="514350" indent="-514350">
              <a:buFont typeface="+mj-lt"/>
              <a:buAutoNum type="arabicParenR"/>
            </a:pPr>
            <a:endParaRPr lang="en-US" dirty="0"/>
          </a:p>
          <a:p>
            <a:pPr marL="514350" indent="-514350">
              <a:buFont typeface="+mj-lt"/>
              <a:buAutoNum type="arabicParenR"/>
            </a:pPr>
            <a:r>
              <a:rPr lang="en-US" dirty="0"/>
              <a:t>Learn how a commitment to quality improvement can make a difference in patient care</a:t>
            </a:r>
          </a:p>
          <a:p>
            <a:pPr marL="0" indent="0">
              <a:buNone/>
            </a:pPr>
            <a:endParaRPr lang="en-US" dirty="0"/>
          </a:p>
        </p:txBody>
      </p:sp>
    </p:spTree>
    <p:extLst>
      <p:ext uri="{BB962C8B-B14F-4D97-AF65-F5344CB8AC3E}">
        <p14:creationId xmlns:p14="http://schemas.microsoft.com/office/powerpoint/2010/main" val="1015786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8064D7-AE91-D137-9050-36CA7F55F243}"/>
              </a:ext>
            </a:extLst>
          </p:cNvPr>
          <p:cNvSpPr>
            <a:spLocks noGrp="1"/>
          </p:cNvSpPr>
          <p:nvPr>
            <p:ph type="title"/>
          </p:nvPr>
        </p:nvSpPr>
        <p:spPr>
          <a:xfrm>
            <a:off x="831850" y="1709738"/>
            <a:ext cx="10515600" cy="893157"/>
          </a:xfrm>
        </p:spPr>
        <p:txBody>
          <a:bodyPr>
            <a:normAutofit fontScale="90000"/>
          </a:bodyPr>
          <a:lstStyle/>
          <a:p>
            <a:pPr algn="ctr"/>
            <a:r>
              <a:rPr lang="en-US" b="1" dirty="0"/>
              <a:t>“Patient Safety”</a:t>
            </a:r>
          </a:p>
        </p:txBody>
      </p:sp>
      <p:sp>
        <p:nvSpPr>
          <p:cNvPr id="5" name="Text Placeholder 4">
            <a:extLst>
              <a:ext uri="{FF2B5EF4-FFF2-40B4-BE49-F238E27FC236}">
                <a16:creationId xmlns:a16="http://schemas.microsoft.com/office/drawing/2014/main" id="{BEAE7E5F-40F2-F0EE-4672-5E1D4CC9222C}"/>
              </a:ext>
            </a:extLst>
          </p:cNvPr>
          <p:cNvSpPr>
            <a:spLocks noGrp="1"/>
          </p:cNvSpPr>
          <p:nvPr>
            <p:ph type="body" idx="1"/>
          </p:nvPr>
        </p:nvSpPr>
        <p:spPr>
          <a:xfrm>
            <a:off x="831850" y="2602895"/>
            <a:ext cx="10515600" cy="3486755"/>
          </a:xfrm>
        </p:spPr>
        <p:txBody>
          <a:bodyPr/>
          <a:lstStyle/>
          <a:p>
            <a:r>
              <a:rPr lang="en-US" dirty="0"/>
              <a:t>“the absence of preventable harm to patients and reduction of risk of unnecessary harm associated with health care to an acceptable minimum”</a:t>
            </a:r>
          </a:p>
          <a:p>
            <a:endParaRPr lang="en-US" dirty="0"/>
          </a:p>
          <a:p>
            <a:r>
              <a:rPr lang="en-US" dirty="0"/>
              <a:t>“avoiding harm from the care that is intended to help”—</a:t>
            </a:r>
            <a:r>
              <a:rPr lang="en-US" sz="1600" dirty="0"/>
              <a:t>National Advisory Group on the Safety of Patients in England (2103)</a:t>
            </a:r>
          </a:p>
          <a:p>
            <a:endParaRPr lang="en-US" dirty="0"/>
          </a:p>
          <a:p>
            <a:endParaRPr lang="en-US" dirty="0"/>
          </a:p>
        </p:txBody>
      </p:sp>
    </p:spTree>
    <p:extLst>
      <p:ext uri="{BB962C8B-B14F-4D97-AF65-F5344CB8AC3E}">
        <p14:creationId xmlns:p14="http://schemas.microsoft.com/office/powerpoint/2010/main" val="153000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55B44-392D-132E-8238-96B1C5BA561C}"/>
              </a:ext>
            </a:extLst>
          </p:cNvPr>
          <p:cNvSpPr>
            <a:spLocks noGrp="1"/>
          </p:cNvSpPr>
          <p:nvPr>
            <p:ph type="title"/>
          </p:nvPr>
        </p:nvSpPr>
        <p:spPr>
          <a:xfrm>
            <a:off x="831850" y="1709738"/>
            <a:ext cx="10515600" cy="888319"/>
          </a:xfrm>
        </p:spPr>
        <p:txBody>
          <a:bodyPr>
            <a:normAutofit fontScale="90000"/>
          </a:bodyPr>
          <a:lstStyle/>
          <a:p>
            <a:pPr algn="ctr"/>
            <a:r>
              <a:rPr lang="en-US" b="1" dirty="0"/>
              <a:t>“Risk Management”</a:t>
            </a:r>
          </a:p>
        </p:txBody>
      </p:sp>
      <p:sp>
        <p:nvSpPr>
          <p:cNvPr id="3" name="Text Placeholder 2">
            <a:extLst>
              <a:ext uri="{FF2B5EF4-FFF2-40B4-BE49-F238E27FC236}">
                <a16:creationId xmlns:a16="http://schemas.microsoft.com/office/drawing/2014/main" id="{50825F6D-4A36-478F-E080-6974F1A0C2A2}"/>
              </a:ext>
            </a:extLst>
          </p:cNvPr>
          <p:cNvSpPr>
            <a:spLocks noGrp="1"/>
          </p:cNvSpPr>
          <p:nvPr>
            <p:ph type="body" idx="1"/>
          </p:nvPr>
        </p:nvSpPr>
        <p:spPr>
          <a:xfrm>
            <a:off x="831850" y="2598057"/>
            <a:ext cx="10515600" cy="3491593"/>
          </a:xfrm>
        </p:spPr>
        <p:txBody>
          <a:bodyPr/>
          <a:lstStyle/>
          <a:p>
            <a:r>
              <a:rPr lang="en-US" dirty="0"/>
              <a:t>“the attempt to identify, evaluate, and deal with problems which may cause harm to patients”</a:t>
            </a:r>
          </a:p>
        </p:txBody>
      </p:sp>
    </p:spTree>
    <p:extLst>
      <p:ext uri="{BB962C8B-B14F-4D97-AF65-F5344CB8AC3E}">
        <p14:creationId xmlns:p14="http://schemas.microsoft.com/office/powerpoint/2010/main" val="2326559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7F7570-5300-5CC5-441A-3D589452F176}"/>
              </a:ext>
            </a:extLst>
          </p:cNvPr>
          <p:cNvSpPr>
            <a:spLocks noGrp="1"/>
          </p:cNvSpPr>
          <p:nvPr>
            <p:ph type="title"/>
          </p:nvPr>
        </p:nvSpPr>
        <p:spPr/>
        <p:txBody>
          <a:bodyPr/>
          <a:lstStyle/>
          <a:p>
            <a:pPr algn="ctr"/>
            <a:r>
              <a:rPr lang="en-US" b="1" dirty="0"/>
              <a:t>2000 Institute of Medicine study</a:t>
            </a:r>
          </a:p>
        </p:txBody>
      </p:sp>
      <p:sp>
        <p:nvSpPr>
          <p:cNvPr id="5" name="Content Placeholder 4">
            <a:extLst>
              <a:ext uri="{FF2B5EF4-FFF2-40B4-BE49-F238E27FC236}">
                <a16:creationId xmlns:a16="http://schemas.microsoft.com/office/drawing/2014/main" id="{D5624BDC-5C1F-1095-0B50-FDB5BE7EE8DD}"/>
              </a:ext>
            </a:extLst>
          </p:cNvPr>
          <p:cNvSpPr>
            <a:spLocks noGrp="1"/>
          </p:cNvSpPr>
          <p:nvPr>
            <p:ph idx="1"/>
          </p:nvPr>
        </p:nvSpPr>
        <p:spPr/>
        <p:txBody>
          <a:bodyPr>
            <a:normAutofit/>
          </a:bodyPr>
          <a:lstStyle/>
          <a:p>
            <a:r>
              <a:rPr lang="en-US" dirty="0"/>
              <a:t>Titled, “To Err is Human:  Building a Safer Health System”</a:t>
            </a:r>
          </a:p>
          <a:p>
            <a:endParaRPr lang="en-US" dirty="0"/>
          </a:p>
          <a:p>
            <a:r>
              <a:rPr lang="en-US" dirty="0"/>
              <a:t>Documented 40,000 – 98,000 people dying annually from medical errors</a:t>
            </a:r>
          </a:p>
          <a:p>
            <a:endParaRPr lang="en-US" dirty="0"/>
          </a:p>
          <a:p>
            <a:r>
              <a:rPr lang="en-US" dirty="0"/>
              <a:t>Public shock generated attention by the health care system</a:t>
            </a:r>
          </a:p>
          <a:p>
            <a:pPr marL="0" indent="0">
              <a:buNone/>
            </a:pPr>
            <a:endParaRPr lang="en-US" dirty="0"/>
          </a:p>
          <a:p>
            <a:r>
              <a:rPr lang="en-US" dirty="0"/>
              <a:t>Public safety improvement continues to gain momentum today</a:t>
            </a:r>
          </a:p>
          <a:p>
            <a:pPr marL="0" indent="0">
              <a:buNone/>
            </a:pPr>
            <a:endParaRPr lang="en-US" dirty="0"/>
          </a:p>
        </p:txBody>
      </p:sp>
      <p:sp>
        <p:nvSpPr>
          <p:cNvPr id="2" name="TextBox 1">
            <a:extLst>
              <a:ext uri="{FF2B5EF4-FFF2-40B4-BE49-F238E27FC236}">
                <a16:creationId xmlns:a16="http://schemas.microsoft.com/office/drawing/2014/main" id="{3955EA97-A081-48E1-1C32-045DB826DEED}"/>
              </a:ext>
            </a:extLst>
          </p:cNvPr>
          <p:cNvSpPr txBox="1"/>
          <p:nvPr/>
        </p:nvSpPr>
        <p:spPr>
          <a:xfrm>
            <a:off x="372534" y="5776685"/>
            <a:ext cx="10929467" cy="923330"/>
          </a:xfrm>
          <a:prstGeom prst="rect">
            <a:avLst/>
          </a:prstGeom>
          <a:noFill/>
        </p:spPr>
        <p:txBody>
          <a:bodyPr wrap="none" rtlCol="0">
            <a:spAutoFit/>
          </a:bodyPr>
          <a:lstStyle/>
          <a:p>
            <a:r>
              <a:rPr lang="en-US" dirty="0"/>
              <a:t>Reference:  </a:t>
            </a:r>
            <a:r>
              <a:rPr lang="en-US" dirty="0" err="1"/>
              <a:t>Yansane</a:t>
            </a:r>
            <a:r>
              <a:rPr lang="en-US" dirty="0"/>
              <a:t> A, </a:t>
            </a:r>
            <a:r>
              <a:rPr lang="en-US" dirty="0" err="1"/>
              <a:t>Walji</a:t>
            </a:r>
            <a:r>
              <a:rPr lang="en-US" dirty="0"/>
              <a:t> MF, </a:t>
            </a:r>
            <a:r>
              <a:rPr lang="en-US" dirty="0" err="1"/>
              <a:t>Kalenderian</a:t>
            </a:r>
            <a:r>
              <a:rPr lang="en-US" dirty="0"/>
              <a:t> E, Introducing Safety in Dentistry:  Perspectives and Directions, </a:t>
            </a:r>
          </a:p>
          <a:p>
            <a:r>
              <a:rPr lang="en-US" dirty="0"/>
              <a:t>Journal of the California Dental Association, Vol. 47, No. 7, (July 2019)</a:t>
            </a:r>
          </a:p>
          <a:p>
            <a:endParaRPr lang="en-US" dirty="0"/>
          </a:p>
        </p:txBody>
      </p:sp>
    </p:spTree>
    <p:extLst>
      <p:ext uri="{BB962C8B-B14F-4D97-AF65-F5344CB8AC3E}">
        <p14:creationId xmlns:p14="http://schemas.microsoft.com/office/powerpoint/2010/main" val="101596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05CE8-34AE-7959-3D76-69B9AE0FC2DB}"/>
              </a:ext>
            </a:extLst>
          </p:cNvPr>
          <p:cNvSpPr>
            <a:spLocks noGrp="1"/>
          </p:cNvSpPr>
          <p:nvPr>
            <p:ph type="title"/>
          </p:nvPr>
        </p:nvSpPr>
        <p:spPr/>
        <p:txBody>
          <a:bodyPr/>
          <a:lstStyle/>
          <a:p>
            <a:pPr algn="ctr"/>
            <a:r>
              <a:rPr lang="en-US" dirty="0"/>
              <a:t>Public Safety Objectives</a:t>
            </a:r>
          </a:p>
        </p:txBody>
      </p:sp>
      <p:sp>
        <p:nvSpPr>
          <p:cNvPr id="3" name="Content Placeholder 2">
            <a:extLst>
              <a:ext uri="{FF2B5EF4-FFF2-40B4-BE49-F238E27FC236}">
                <a16:creationId xmlns:a16="http://schemas.microsoft.com/office/drawing/2014/main" id="{775F4224-FFE7-032B-4C12-854EE17D4669}"/>
              </a:ext>
            </a:extLst>
          </p:cNvPr>
          <p:cNvSpPr>
            <a:spLocks noGrp="1"/>
          </p:cNvSpPr>
          <p:nvPr>
            <p:ph idx="1"/>
          </p:nvPr>
        </p:nvSpPr>
        <p:spPr/>
        <p:txBody>
          <a:bodyPr/>
          <a:lstStyle/>
          <a:p>
            <a:pPr marL="0" indent="0">
              <a:buNone/>
            </a:pPr>
            <a:endParaRPr lang="en-US" dirty="0"/>
          </a:p>
          <a:p>
            <a:r>
              <a:rPr lang="en-US" dirty="0"/>
              <a:t> to help avoid preventable adverse events</a:t>
            </a:r>
          </a:p>
          <a:p>
            <a:pPr marL="0" indent="0">
              <a:buNone/>
            </a:pPr>
            <a:r>
              <a:rPr lang="en-US" dirty="0"/>
              <a:t> </a:t>
            </a:r>
          </a:p>
          <a:p>
            <a:r>
              <a:rPr lang="en-US" dirty="0"/>
              <a:t>To limit the impact of adverse events </a:t>
            </a:r>
          </a:p>
          <a:p>
            <a:pPr marL="0" indent="0">
              <a:buNone/>
            </a:pPr>
            <a:endParaRPr lang="en-US" dirty="0"/>
          </a:p>
          <a:p>
            <a:r>
              <a:rPr lang="en-US" dirty="0"/>
              <a:t>To avoid the occurrence of any possible complications</a:t>
            </a:r>
          </a:p>
          <a:p>
            <a:endParaRPr lang="en-US" dirty="0"/>
          </a:p>
        </p:txBody>
      </p:sp>
    </p:spTree>
    <p:extLst>
      <p:ext uri="{BB962C8B-B14F-4D97-AF65-F5344CB8AC3E}">
        <p14:creationId xmlns:p14="http://schemas.microsoft.com/office/powerpoint/2010/main" val="1270719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22f8f74-215c-4154-9939-bd29e4e8980e">XRUYQT3274NZ-681238054-2169</_dlc_DocId>
    <_dlc_DocIdUrl xmlns="b22f8f74-215c-4154-9939-bd29e4e8980e">
      <Url>https://supportservices.jobcorps.gov/health/_layouts/15/DocIdRedir.aspx?ID=XRUYQT3274NZ-681238054-2169</Url>
      <Description>XRUYQT3274NZ-681238054-2169</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03AC54B-3200-4C98-9EB2-2201666A36C5}"/>
</file>

<file path=customXml/itemProps2.xml><?xml version="1.0" encoding="utf-8"?>
<ds:datastoreItem xmlns:ds="http://schemas.openxmlformats.org/officeDocument/2006/customXml" ds:itemID="{5631F804-AC98-4657-847C-DE499FFFCE71}"/>
</file>

<file path=customXml/itemProps3.xml><?xml version="1.0" encoding="utf-8"?>
<ds:datastoreItem xmlns:ds="http://schemas.openxmlformats.org/officeDocument/2006/customXml" ds:itemID="{943CFC0D-6FB5-4BA0-8D74-E18698F9C67C}"/>
</file>

<file path=customXml/itemProps4.xml><?xml version="1.0" encoding="utf-8"?>
<ds:datastoreItem xmlns:ds="http://schemas.openxmlformats.org/officeDocument/2006/customXml" ds:itemID="{3876ECD9-2D1E-4A81-80A5-4AE3ACEB9717}"/>
</file>

<file path=docProps/app.xml><?xml version="1.0" encoding="utf-8"?>
<Properties xmlns="http://schemas.openxmlformats.org/officeDocument/2006/extended-properties" xmlns:vt="http://schemas.openxmlformats.org/officeDocument/2006/docPropsVTypes">
  <TotalTime>1252</TotalTime>
  <Words>1869</Words>
  <Application>Microsoft Office PowerPoint</Application>
  <PresentationFormat>Widescreen</PresentationFormat>
  <Paragraphs>207</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Aptos</vt:lpstr>
      <vt:lpstr>Aptos Display</vt:lpstr>
      <vt:lpstr>Arial</vt:lpstr>
      <vt:lpstr>Office Theme</vt:lpstr>
      <vt:lpstr>Dental Patient Safety  &amp; Risk Management</vt:lpstr>
      <vt:lpstr>Mystery of the Missing Tooth</vt:lpstr>
      <vt:lpstr>Mystery Solved: Tooth located in the Maxillary Sinus</vt:lpstr>
      <vt:lpstr>PowerPoint Presentation</vt:lpstr>
      <vt:lpstr>Webinar objectives</vt:lpstr>
      <vt:lpstr>“Patient Safety”</vt:lpstr>
      <vt:lpstr>“Risk Management”</vt:lpstr>
      <vt:lpstr>2000 Institute of Medicine study</vt:lpstr>
      <vt:lpstr>Public Safety Objectives</vt:lpstr>
      <vt:lpstr>Definitions</vt:lpstr>
      <vt:lpstr>Examples of Latent Risks</vt:lpstr>
      <vt:lpstr>Prevent adverse events  by addressing latent risks</vt:lpstr>
      <vt:lpstr>Patient safety is linked to quality care</vt:lpstr>
      <vt:lpstr>Prescribing Errors</vt:lpstr>
      <vt:lpstr>Errors Related to Invasive Procedures</vt:lpstr>
      <vt:lpstr>Adverse event types and frequency</vt:lpstr>
      <vt:lpstr>Breakdown of causes of errors</vt:lpstr>
      <vt:lpstr>PowerPoint Presentation</vt:lpstr>
      <vt:lpstr>PowerPoint Presentation</vt:lpstr>
      <vt:lpstr>Manufacturer &amp; User Facility Device Experience (MAUDE)</vt:lpstr>
      <vt:lpstr>Culture of Patient Safety</vt:lpstr>
      <vt:lpstr>Culture of Safety vs. Culture of Blame</vt:lpstr>
      <vt:lpstr>Statistics on  Adverse Event Case Reports Reviewed </vt:lpstr>
      <vt:lpstr>The Possibility of Accidents</vt:lpstr>
      <vt:lpstr>Near misses</vt:lpstr>
      <vt:lpstr>“Red Lines”</vt:lpstr>
      <vt:lpstr>A Culture of Safety is an ethical obligation</vt:lpstr>
      <vt:lpstr>PowerPoint Presentation</vt:lpstr>
      <vt:lpstr>  PRH-2.3, R19. Continuous Quality Improvement—Center health staff must employ mechanisms to document quality of care provided, and document quality improvement activities.  </vt:lpstr>
      <vt:lpstr>Be prudent</vt:lpstr>
      <vt:lpstr>Ways to meet the standard of care</vt:lpstr>
      <vt:lpstr>Ways to meet the standard of care</vt:lpstr>
      <vt:lpstr>Share experiences in patient safety</vt:lpstr>
      <vt:lpstr>Informed Consent</vt:lpstr>
      <vt:lpstr>“The path to patient safety is long and will never reach a final destination.”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Pamela Alston</dc:creator>
  <cp:lastModifiedBy>Carolina Valdenegro</cp:lastModifiedBy>
  <cp:revision>3</cp:revision>
  <cp:lastPrinted>2024-09-18T09:01:31Z</cp:lastPrinted>
  <dcterms:created xsi:type="dcterms:W3CDTF">2024-09-11T16:42:23Z</dcterms:created>
  <dcterms:modified xsi:type="dcterms:W3CDTF">2024-09-18T19:30:37Z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0e58d4a1-dd25-4ca4-aaaa-f91a437a9316</vt:lpwstr>
  </property>
</Properties>
</file>