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26_EA061CC3.xml" ContentType="application/vnd.ms-powerpoint.comments+xml"/>
  <Override PartName="/ppt/comments/modernComment_13D_97E9C5AE.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ppt/revisionInfo.xml" ContentType="application/vnd.ms-powerpoint.revisioninfo+xml"/>
  <Override PartName="/customXml/itemProps3.xml" ContentType="application/vnd.openxmlformats-officedocument.customXmlProperties+xml"/>
  <Override PartName="/docProps/core.xml" ContentType="application/vnd.openxmlformats-package.core-properties+xml"/>
  <Override PartName="/customXml/itemProps2.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1" r:id="rId5"/>
    <p:sldMasterId id="2147483694" r:id="rId6"/>
  </p:sldMasterIdLst>
  <p:notesMasterIdLst>
    <p:notesMasterId r:id="rId35"/>
  </p:notesMasterIdLst>
  <p:sldIdLst>
    <p:sldId id="384" r:id="rId7"/>
    <p:sldId id="385" r:id="rId8"/>
    <p:sldId id="256" r:id="rId9"/>
    <p:sldId id="259" r:id="rId10"/>
    <p:sldId id="260" r:id="rId11"/>
    <p:sldId id="312" r:id="rId12"/>
    <p:sldId id="294" r:id="rId13"/>
    <p:sldId id="313" r:id="rId14"/>
    <p:sldId id="319" r:id="rId15"/>
    <p:sldId id="279" r:id="rId16"/>
    <p:sldId id="274" r:id="rId17"/>
    <p:sldId id="314" r:id="rId18"/>
    <p:sldId id="386" r:id="rId19"/>
    <p:sldId id="317" r:id="rId20"/>
    <p:sldId id="272" r:id="rId21"/>
    <p:sldId id="318" r:id="rId22"/>
    <p:sldId id="315" r:id="rId23"/>
    <p:sldId id="258" r:id="rId24"/>
    <p:sldId id="261" r:id="rId25"/>
    <p:sldId id="378" r:id="rId26"/>
    <p:sldId id="379" r:id="rId27"/>
    <p:sldId id="380" r:id="rId28"/>
    <p:sldId id="381" r:id="rId29"/>
    <p:sldId id="267" r:id="rId30"/>
    <p:sldId id="382" r:id="rId31"/>
    <p:sldId id="266" r:id="rId32"/>
    <p:sldId id="270" r:id="rId33"/>
    <p:sldId id="38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B9645F-D832-884E-97BB-7B37EAFB580C}" name="Rubina Ahmad" initials="RA" userId="S::rubinak@thenationalcouncil.org::ac3b9568-6cee-494e-bbb6-8b6350fc2b7f" providerId="AD"/>
  <p188:author id="{0E209D99-0C1D-E35E-FF35-22DA20BF17E9}" name="Stephanie Sasser" initials="SS" userId="S::stephaniesa@thenationalcouncil.org::2243ccb7-29cf-4b4e-82d7-1c1dc183a8a9" providerId="AD"/>
  <p188:author id="{76FA1AB1-F4FB-1790-96F0-0A0160316DB0}" name="Paul Lauricella" initials="PL" userId="S::paull@thenationalcouncil.org::dad8dbd8-30e9-4184-8e16-cf4684b2d029" providerId="AD"/>
  <p188:author id="{557E62B6-E79C-6844-15C8-323C2476D0B3}" name="Laurel Hughes" initials="LH" userId="S::laurelh@thenationalcouncil.org::28c48792-2665-4f43-948c-bfb2e1e82e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E29"/>
    <a:srgbClr val="53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78D780-244B-40A6-B418-235B87A36525}" v="25" dt="2024-09-11T13:25:00.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ustomXml" Target="../customXml/item4.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d\rds\Users\Ottumwa\roth.caren\Desktop\MHF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ad\rds\Users\Ottumwa\roth.caren\Desktop\MHF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mn-cs"/>
              </a:defRPr>
            </a:pPr>
            <a:r>
              <a:rPr lang="en-US" sz="2000" b="1" i="0" baseline="0">
                <a:solidFill>
                  <a:schemeClr val="bg1"/>
                </a:solidFill>
              </a:rPr>
              <a:t>Increased Confidence</a:t>
            </a:r>
          </a:p>
        </c:rich>
      </c:tx>
      <c:layout>
        <c:manualLayout>
          <c:xMode val="edge"/>
          <c:yMode val="edge"/>
          <c:x val="0.29551885534906491"/>
          <c:y val="2.7499803402541573E-2"/>
        </c:manualLayout>
      </c:layout>
      <c:overlay val="0"/>
      <c:spPr>
        <a:noFill/>
        <a:ln>
          <a:noFill/>
        </a:ln>
        <a:effectLst/>
      </c:spPr>
      <c:txPr>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20E-41DF-BB57-82D7C8BB13EC}"/>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20E-41DF-BB57-82D7C8BB13E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20E-41DF-BB57-82D7C8BB13EC}"/>
              </c:ext>
            </c:extLst>
          </c:dPt>
          <c:dLbls>
            <c:dLbl>
              <c:idx val="0"/>
              <c:layout>
                <c:manualLayout>
                  <c:x val="-0.18060963870796568"/>
                  <c:y val="-0.156808978029017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0E-41DF-BB57-82D7C8BB13EC}"/>
                </c:ext>
              </c:extLst>
            </c:dLbl>
            <c:dLbl>
              <c:idx val="2"/>
              <c:layout>
                <c:manualLayout>
                  <c:x val="9.1943514007657615E-2"/>
                  <c:y val="8.0867403254933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0E-41DF-BB57-82D7C8BB13E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Sheet1!$B$6:$B$8</c:f>
              <c:strCache>
                <c:ptCount val="3"/>
                <c:pt idx="0">
                  <c:v>Yes</c:v>
                </c:pt>
                <c:pt idx="1">
                  <c:v>No</c:v>
                </c:pt>
                <c:pt idx="2">
                  <c:v>Somewhat</c:v>
                </c:pt>
              </c:strCache>
            </c:strRef>
          </c:cat>
          <c:val>
            <c:numRef>
              <c:f>Sheet1!$C$6:$C$8</c:f>
              <c:numCache>
                <c:formatCode>0.0%</c:formatCode>
                <c:ptCount val="3"/>
                <c:pt idx="0">
                  <c:v>0.69199999999999995</c:v>
                </c:pt>
                <c:pt idx="1">
                  <c:v>0.154</c:v>
                </c:pt>
                <c:pt idx="2">
                  <c:v>0.154</c:v>
                </c:pt>
              </c:numCache>
            </c:numRef>
          </c:val>
          <c:extLst>
            <c:ext xmlns:c16="http://schemas.microsoft.com/office/drawing/2014/chart" uri="{C3380CC4-5D6E-409C-BE32-E72D297353CC}">
              <c16:uniqueId val="{00000006-920E-41DF-BB57-82D7C8BB13E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2000" b="1" baseline="0">
                <a:solidFill>
                  <a:schemeClr val="bg1"/>
                </a:solidFill>
              </a:rPr>
              <a:t>Taken MHFA?</a:t>
            </a:r>
          </a:p>
        </c:rich>
      </c:tx>
      <c:layout>
        <c:manualLayout>
          <c:xMode val="edge"/>
          <c:yMode val="edge"/>
          <c:x val="0.2699215512852434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573758042299025E-2"/>
          <c:y val="0.17196886004911072"/>
          <c:w val="0.93885248391540199"/>
          <c:h val="0.67096817296662647"/>
        </c:manualLayout>
      </c:layout>
      <c:pie3DChart>
        <c:varyColors val="1"/>
        <c:ser>
          <c:idx val="0"/>
          <c:order val="0"/>
          <c:dPt>
            <c:idx val="0"/>
            <c:bubble3D val="0"/>
            <c:explosion val="1"/>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7D5-49E8-9680-430B4C43FFD4}"/>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27D5-49E8-9680-430B4C43FFD4}"/>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7D5-49E8-9680-430B4C43FFD4}"/>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7D5-49E8-9680-430B4C43FFD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Sheet1!$B$14:$B$15</c:f>
              <c:strCache>
                <c:ptCount val="2"/>
                <c:pt idx="0">
                  <c:v>Yes</c:v>
                </c:pt>
                <c:pt idx="1">
                  <c:v>No</c:v>
                </c:pt>
              </c:strCache>
            </c:strRef>
          </c:cat>
          <c:val>
            <c:numRef>
              <c:f>Sheet1!$C$14:$C$15</c:f>
              <c:numCache>
                <c:formatCode>0.0%</c:formatCode>
                <c:ptCount val="2"/>
                <c:pt idx="0">
                  <c:v>0.17899999999999999</c:v>
                </c:pt>
                <c:pt idx="1">
                  <c:v>0.82099999999999995</c:v>
                </c:pt>
              </c:numCache>
            </c:numRef>
          </c:val>
          <c:extLst>
            <c:ext xmlns:c16="http://schemas.microsoft.com/office/drawing/2014/chart" uri="{C3380CC4-5D6E-409C-BE32-E72D297353CC}">
              <c16:uniqueId val="{00000004-27D5-49E8-9680-430B4C43FFD4}"/>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US" sz="2000" b="1" baseline="0">
                <a:solidFill>
                  <a:schemeClr val="bg1"/>
                </a:solidFill>
              </a:rPr>
              <a:t>Increased Awareness</a:t>
            </a:r>
          </a:p>
          <a:p>
            <a:pPr>
              <a:defRPr sz="2000">
                <a:solidFill>
                  <a:schemeClr val="bg1"/>
                </a:solidFill>
              </a:defRPr>
            </a:pPr>
            <a:r>
              <a:rPr lang="en-US" sz="2000" b="1" baseline="0">
                <a:solidFill>
                  <a:schemeClr val="bg1"/>
                </a:solidFill>
              </a:rPr>
              <a:t>&amp; Understanding</a:t>
            </a:r>
          </a:p>
        </c:rich>
      </c:tx>
      <c:layout>
        <c:manualLayout>
          <c:xMode val="edge"/>
          <c:yMode val="edge"/>
          <c:x val="0.25757874248429879"/>
          <c:y val="0.14406452535033284"/>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211433904462255E-2"/>
          <c:y val="0.36918175763135735"/>
          <c:w val="0.82365514254174188"/>
          <c:h val="0.44191012036940208"/>
        </c:manualLayout>
      </c:layout>
      <c:pie3DChart>
        <c:varyColors val="1"/>
        <c:ser>
          <c:idx val="0"/>
          <c:order val="0"/>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8F11-41F8-9A00-7F9A0209CA8D}"/>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8F11-41F8-9A00-7F9A0209CA8D}"/>
              </c:ext>
            </c:extLst>
          </c:dPt>
          <c:dPt>
            <c:idx val="2"/>
            <c:bubble3D val="0"/>
            <c:spPr>
              <a:solidFill>
                <a:schemeClr val="bg1">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8F11-41F8-9A00-7F9A0209CA8D}"/>
              </c:ext>
            </c:extLst>
          </c:dPt>
          <c:dLbls>
            <c:dLbl>
              <c:idx val="0"/>
              <c:layout>
                <c:manualLayout>
                  <c:x val="-0.18449410190458221"/>
                  <c:y val="-0.114590323813852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11-41F8-9A00-7F9A0209CA8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Sheet1!$B$2:$B$4</c:f>
              <c:strCache>
                <c:ptCount val="3"/>
                <c:pt idx="0">
                  <c:v>Yes</c:v>
                </c:pt>
                <c:pt idx="1">
                  <c:v>No</c:v>
                </c:pt>
                <c:pt idx="2">
                  <c:v>Somewhat</c:v>
                </c:pt>
              </c:strCache>
            </c:strRef>
          </c:cat>
          <c:val>
            <c:numRef>
              <c:f>Sheet1!$C$2:$C$4</c:f>
              <c:numCache>
                <c:formatCode>0.0%</c:formatCode>
                <c:ptCount val="3"/>
                <c:pt idx="0">
                  <c:v>0.61499999999999999</c:v>
                </c:pt>
                <c:pt idx="1">
                  <c:v>0.10299999999999999</c:v>
                </c:pt>
                <c:pt idx="2">
                  <c:v>0.28199999999999997</c:v>
                </c:pt>
              </c:numCache>
            </c:numRef>
          </c:val>
          <c:extLst>
            <c:ext xmlns:c16="http://schemas.microsoft.com/office/drawing/2014/chart" uri="{C3380CC4-5D6E-409C-BE32-E72D297353CC}">
              <c16:uniqueId val="{00000006-8F11-41F8-9A00-7F9A0209CA8D}"/>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8215376740999076"/>
          <c:y val="0.9109198317378201"/>
          <c:w val="0.42139563001700536"/>
          <c:h val="8.572065901750593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mn-cs"/>
              </a:defRPr>
            </a:pPr>
            <a:r>
              <a:rPr lang="en-US" sz="2000" b="1">
                <a:solidFill>
                  <a:schemeClr val="bg1"/>
                </a:solidFill>
              </a:rPr>
              <a:t>Initial</a:t>
            </a:r>
            <a:r>
              <a:rPr lang="en-US" sz="2000" b="1" baseline="0"/>
              <a:t> </a:t>
            </a:r>
            <a:r>
              <a:rPr lang="en-US" sz="2000" b="1" baseline="0">
                <a:solidFill>
                  <a:schemeClr val="bg1"/>
                </a:solidFill>
              </a:rPr>
              <a:t>Mental Health Support</a:t>
            </a:r>
            <a:endParaRPr lang="en-US" sz="2000" b="1">
              <a:solidFill>
                <a:schemeClr val="bg1"/>
              </a:solidFill>
            </a:endParaRPr>
          </a:p>
        </c:rich>
      </c:tx>
      <c:layout>
        <c:manualLayout>
          <c:xMode val="edge"/>
          <c:yMode val="edge"/>
          <c:x val="0.23334711286089238"/>
          <c:y val="0"/>
        </c:manualLayout>
      </c:layout>
      <c:overlay val="0"/>
      <c:spPr>
        <a:noFill/>
        <a:ln>
          <a:noFill/>
        </a:ln>
        <a:effectLst/>
      </c:spPr>
      <c:txPr>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35710067486818"/>
          <c:y val="0.25711854028541548"/>
          <c:w val="0.80765316624974515"/>
          <c:h val="0.43700395808125347"/>
        </c:manualLayout>
      </c:layout>
      <c:pie3DChart>
        <c:varyColors val="1"/>
        <c:ser>
          <c:idx val="0"/>
          <c:order val="0"/>
          <c:spPr>
            <a:solidFill>
              <a:srgbClr val="00B0F0"/>
            </a:solidFill>
          </c:spPr>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5A4-4C31-B3B4-7BD114BF0678}"/>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25A4-4C31-B3B4-7BD114BF0678}"/>
              </c:ext>
            </c:extLst>
          </c:dPt>
          <c:dPt>
            <c:idx val="2"/>
            <c:bubble3D val="0"/>
            <c:spPr>
              <a:solidFill>
                <a:schemeClr val="bg1">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25A4-4C31-B3B4-7BD114BF0678}"/>
              </c:ext>
            </c:extLst>
          </c:dPt>
          <c:dLbls>
            <c:dLbl>
              <c:idx val="0"/>
              <c:layout>
                <c:manualLayout>
                  <c:x val="-0.13333333333333333"/>
                  <c:y val="-0.22747375328083991"/>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37E60517-40FF-4EC8-BEF7-D1314FEE6A5B}" type="VALUE">
                      <a:rPr lang="en-US" sz="1400" b="1">
                        <a:solidFill>
                          <a:schemeClr val="bg1"/>
                        </a:solidFill>
                        <a:latin typeface="Arial" panose="020B0604020202020204" pitchFamily="34" charset="0"/>
                        <a:cs typeface="Arial" panose="020B0604020202020204" pitchFamily="34" charset="0"/>
                      </a:rPr>
                      <a:pPr>
                        <a:defRPr sz="1400" b="1">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6875000000000001"/>
                      <c:h val="7.6388888888888895E-2"/>
                    </c:manualLayout>
                  </c15:layout>
                  <c15:dlblFieldTable/>
                  <c15:showDataLabelsRange val="0"/>
                </c:ext>
                <c:ext xmlns:c16="http://schemas.microsoft.com/office/drawing/2014/chart" uri="{C3380CC4-5D6E-409C-BE32-E72D297353CC}">
                  <c16:uniqueId val="{00000001-25A4-4C31-B3B4-7BD114BF0678}"/>
                </c:ext>
              </c:extLst>
            </c:dLbl>
            <c:dLbl>
              <c:idx val="1"/>
              <c:tx>
                <c:rich>
                  <a:bodyPr/>
                  <a:lstStyle/>
                  <a:p>
                    <a:fld id="{D62D689D-4D8B-47C8-8BAD-2C03971BF7CD}" type="VALUE">
                      <a:rPr lang="en-US" sz="1400" b="1">
                        <a:solidFill>
                          <a:schemeClr val="bg1"/>
                        </a:solidFill>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5A4-4C31-B3B4-7BD114BF0678}"/>
                </c:ext>
              </c:extLst>
            </c:dLbl>
            <c:dLbl>
              <c:idx val="2"/>
              <c:tx>
                <c:rich>
                  <a:bodyPr/>
                  <a:lstStyle/>
                  <a:p>
                    <a:fld id="{4AF92A11-0593-4E24-8398-C8F624C7FBF1}" type="VALUE">
                      <a:rPr lang="en-US" sz="1400" b="1">
                        <a:solidFill>
                          <a:schemeClr val="bg1"/>
                        </a:solidFill>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5A4-4C31-B3B4-7BD114BF06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Sheet1!$B$17:$B$19</c:f>
              <c:strCache>
                <c:ptCount val="3"/>
                <c:pt idx="0">
                  <c:v>Yes</c:v>
                </c:pt>
                <c:pt idx="1">
                  <c:v>No</c:v>
                </c:pt>
                <c:pt idx="2">
                  <c:v>Somewhat</c:v>
                </c:pt>
              </c:strCache>
            </c:strRef>
          </c:cat>
          <c:val>
            <c:numRef>
              <c:f>Sheet1!$C$17:$C$19</c:f>
              <c:numCache>
                <c:formatCode>0.0%</c:formatCode>
                <c:ptCount val="3"/>
                <c:pt idx="0">
                  <c:v>0.76900000000000002</c:v>
                </c:pt>
                <c:pt idx="1">
                  <c:v>2.5999999999999999E-2</c:v>
                </c:pt>
                <c:pt idx="2">
                  <c:v>0.20499999999999999</c:v>
                </c:pt>
              </c:numCache>
            </c:numRef>
          </c:val>
          <c:extLst>
            <c:ext xmlns:c16="http://schemas.microsoft.com/office/drawing/2014/chart" uri="{C3380CC4-5D6E-409C-BE32-E72D297353CC}">
              <c16:uniqueId val="{00000006-25A4-4C31-B3B4-7BD114BF0678}"/>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1382098613962766"/>
          <c:y val="0.71869277847928814"/>
          <c:w val="0.57235778667917514"/>
          <c:h val="9.061764817901896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6_EA061CC3.xml><?xml version="1.0" encoding="utf-8"?>
<p188:cmLst xmlns:a="http://schemas.openxmlformats.org/drawingml/2006/main" xmlns:r="http://schemas.openxmlformats.org/officeDocument/2006/relationships" xmlns:p188="http://schemas.microsoft.com/office/powerpoint/2018/8/main">
  <p188:cm id="{D119C8ED-EDC7-403D-A80B-F6ACF716F46D}" authorId="{76FA1AB1-F4FB-1790-96F0-0A0160316DB0}" status="resolved" created="2023-04-23T15:50:49.652">
    <ac:deMkLst xmlns:ac="http://schemas.microsoft.com/office/drawing/2013/main/command">
      <pc:docMk xmlns:pc="http://schemas.microsoft.com/office/powerpoint/2013/main/command"/>
      <pc:sldMk xmlns:pc="http://schemas.microsoft.com/office/powerpoint/2013/main/command" cId="3926269123" sldId="294"/>
      <ac:picMk id="4" creationId="{BA91A11C-EF63-25C2-2001-FB88A4B41E4F}"/>
    </ac:deMkLst>
    <p188:replyLst>
      <p188:reply id="{30B39708-5CDB-4F78-A380-7D3F2B20F93B}" authorId="{557E62B6-E79C-6844-15C8-323C2476D0B3}" created="2023-04-25T16:44:31.606">
        <p188:txBody>
          <a:bodyPr/>
          <a:lstStyle/>
          <a:p>
            <a:r>
              <a:rPr lang="en-US"/>
              <a:t>This image was pulled directly from the course PPT! </a:t>
            </a:r>
          </a:p>
        </p188:txBody>
      </p188:reply>
    </p188:replyLst>
    <p188:txBody>
      <a:bodyPr/>
      <a:lstStyle/>
      <a:p>
        <a:r>
          <a:rPr lang="en-US"/>
          <a:t>is this a real army uniform-- meeting all the regulations? if not we should change it, people get upset</a:t>
        </a:r>
      </a:p>
    </p188:txBody>
  </p188:cm>
</p188:cmLst>
</file>

<file path=ppt/comments/modernComment_13D_97E9C5AE.xml><?xml version="1.0" encoding="utf-8"?>
<p188:cmLst xmlns:a="http://schemas.openxmlformats.org/drawingml/2006/main" xmlns:r="http://schemas.openxmlformats.org/officeDocument/2006/relationships" xmlns:p188="http://schemas.microsoft.com/office/powerpoint/2018/8/main">
  <p188:cm id="{6487CFE4-2833-4098-9892-02F696FD5265}" authorId="{76FA1AB1-F4FB-1790-96F0-0A0160316DB0}" status="resolved" created="2023-04-23T15:50:49.652">
    <ac:deMkLst xmlns:ac="http://schemas.microsoft.com/office/drawing/2013/main/command">
      <pc:docMk xmlns:pc="http://schemas.microsoft.com/office/powerpoint/2013/main/command"/>
      <pc:sldMk xmlns:pc="http://schemas.microsoft.com/office/powerpoint/2013/main/command" cId="2548680110" sldId="317"/>
      <ac:picMk id="4" creationId="{BA91A11C-EF63-25C2-2001-FB88A4B41E4F}"/>
    </ac:deMkLst>
    <p188:replyLst>
      <p188:reply id="{30B39708-5CDB-4F78-A380-7D3F2B20F93B}" authorId="{557E62B6-E79C-6844-15C8-323C2476D0B3}" created="2023-04-25T16:44:31.606">
        <p188:txBody>
          <a:bodyPr/>
          <a:lstStyle/>
          <a:p>
            <a:r>
              <a:rPr lang="en-US"/>
              <a:t>This image was pulled directly from the course PPT! </a:t>
            </a:r>
          </a:p>
        </p188:txBody>
      </p188:reply>
    </p188:replyLst>
    <p188:txBody>
      <a:bodyPr/>
      <a:lstStyle/>
      <a:p>
        <a:r>
          <a:rPr lang="en-US"/>
          <a:t>is this a real army uniform-- meeting all the regulations? if not we should change it, people get upset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C693C-1D61-DD4B-872C-8C14891D738A}" type="datetimeFigureOut">
              <a:rPr lang="en-US" smtClean="0"/>
              <a:t>9/12/2024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04E13-C29F-494A-B64C-B3B86373633E}" type="slidenum">
              <a:rPr lang="en-US" smtClean="0"/>
              <a:t>‹#›</a:t>
            </a:fld>
            <a:endParaRPr lang="en-US"/>
          </a:p>
        </p:txBody>
      </p:sp>
    </p:spTree>
    <p:extLst>
      <p:ext uri="{BB962C8B-B14F-4D97-AF65-F5344CB8AC3E}">
        <p14:creationId xmlns:p14="http://schemas.microsoft.com/office/powerpoint/2010/main" val="5889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amhsa.gov/data/report/2020-nsduh-detailed-tables"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ruralhealth.us/NRHA/media/Emerge_NRHA/Advocacy/Policy%20documents/NRHA-Mental-health-in-rural-areas-policy-brief-2022.pdf" TargetMode="External"/><Relationship Id="rId4" Type="http://schemas.openxmlformats.org/officeDocument/2006/relationships/hyperlink" Target="https://www.samhsa.gov/data/report/2021-nsduh-detailed-tabl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amhsa.gov/data/report/2020-nsduh-detailed-table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ruralhealth.us/NRHA/media/Emerge_NRHA/Advocacy/Policy%20documents/NRHA-Mental-health-in-rural-areas-policy-brief-2022.pdf" TargetMode="External"/><Relationship Id="rId4" Type="http://schemas.openxmlformats.org/officeDocument/2006/relationships/hyperlink" Target="https://www.samhsa.gov/data/report/2021-nsduh-detailed-tabl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C04E13-C29F-494A-B64C-B3B86373633E}" type="slidenum">
              <a:rPr lang="en-US" smtClean="0"/>
              <a:t>2</a:t>
            </a:fld>
            <a:endParaRPr lang="en-US"/>
          </a:p>
        </p:txBody>
      </p:sp>
    </p:spTree>
    <p:extLst>
      <p:ext uri="{BB962C8B-B14F-4D97-AF65-F5344CB8AC3E}">
        <p14:creationId xmlns:p14="http://schemas.microsoft.com/office/powerpoint/2010/main" val="1972033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746511DC-30AF-4F99-945B-A28420FAF7C5}" type="slidenum">
              <a:t>14</a:t>
            </a:fld>
            <a:endParaRPr lang="en-US"/>
          </a:p>
        </p:txBody>
      </p:sp>
    </p:spTree>
    <p:extLst>
      <p:ext uri="{BB962C8B-B14F-4D97-AF65-F5344CB8AC3E}">
        <p14:creationId xmlns:p14="http://schemas.microsoft.com/office/powerpoint/2010/main" val="1771154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Classes are offered online, in shortened in-person sessions called “blended”, and fully in person (for those of you who are sick of Zoom calls)</a:t>
            </a:r>
          </a:p>
          <a:p>
            <a:r>
              <a:rPr lang="en-US"/>
              <a:t>Some states have state-wide programs (Texas, Colorado, and North Carolina) but like Maryland, they may be for targeted populations. </a:t>
            </a:r>
          </a:p>
        </p:txBody>
      </p:sp>
      <p:sp>
        <p:nvSpPr>
          <p:cNvPr id="4" name="Slide Number Placeholder 3"/>
          <p:cNvSpPr>
            <a:spLocks noGrp="1"/>
          </p:cNvSpPr>
          <p:nvPr>
            <p:ph type="sldNum" sz="quarter" idx="5"/>
          </p:nvPr>
        </p:nvSpPr>
        <p:spPr/>
        <p:txBody>
          <a:bodyPr/>
          <a:lstStyle/>
          <a:p>
            <a:fld id="{46C04E13-C29F-494A-B64C-B3B86373633E}" type="slidenum">
              <a:rPr lang="en-US" smtClean="0"/>
              <a:t>15</a:t>
            </a:fld>
            <a:endParaRPr lang="en-US"/>
          </a:p>
        </p:txBody>
      </p:sp>
    </p:spTree>
    <p:extLst>
      <p:ext uri="{BB962C8B-B14F-4D97-AF65-F5344CB8AC3E}">
        <p14:creationId xmlns:p14="http://schemas.microsoft.com/office/powerpoint/2010/main" val="54729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3054350" y="868363"/>
            <a:ext cx="3127375" cy="2344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924446" y="3344487"/>
            <a:ext cx="7387187" cy="2736829"/>
          </a:xfrm>
          <a:prstGeom prst="rect">
            <a:avLst/>
          </a:prstGeom>
          <a:noFill/>
          <a:ln>
            <a:noFill/>
          </a:ln>
        </p:spPr>
        <p:txBody>
          <a:bodyPr spcFirstLastPara="1" wrap="square" lIns="90750" tIns="45375" rIns="90750" bIns="45375" anchor="t" anchorCtr="0">
            <a:noAutofit/>
          </a:bodyPr>
          <a:lstStyle/>
          <a:p>
            <a:pPr marL="0" lvl="0" indent="0" algn="l" rtl="0">
              <a:spcBef>
                <a:spcPts val="0"/>
              </a:spcBef>
              <a:spcAft>
                <a:spcPts val="0"/>
              </a:spcAft>
              <a:buNone/>
            </a:pPr>
            <a:endParaRPr/>
          </a:p>
        </p:txBody>
      </p:sp>
      <p:sp>
        <p:nvSpPr>
          <p:cNvPr id="94" name="Google Shape;94;p1:notes"/>
          <p:cNvSpPr txBox="1">
            <a:spLocks noGrp="1"/>
          </p:cNvSpPr>
          <p:nvPr>
            <p:ph type="sldNum" idx="12"/>
          </p:nvPr>
        </p:nvSpPr>
        <p:spPr>
          <a:xfrm>
            <a:off x="5230851" y="6601148"/>
            <a:ext cx="4003136" cy="348928"/>
          </a:xfrm>
          <a:prstGeom prst="rect">
            <a:avLst/>
          </a:prstGeom>
          <a:noFill/>
          <a:ln>
            <a:noFill/>
          </a:ln>
        </p:spPr>
        <p:txBody>
          <a:bodyPr spcFirstLastPara="1" wrap="square" lIns="90750" tIns="45375" rIns="90750" bIns="453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3054350" y="868363"/>
            <a:ext cx="3127375" cy="2344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924446" y="3344487"/>
            <a:ext cx="7387187" cy="2736829"/>
          </a:xfrm>
          <a:prstGeom prst="rect">
            <a:avLst/>
          </a:prstGeom>
          <a:noFill/>
          <a:ln>
            <a:noFill/>
          </a:ln>
        </p:spPr>
        <p:txBody>
          <a:bodyPr spcFirstLastPara="1" wrap="square" lIns="90750" tIns="45375" rIns="90750" bIns="45375" anchor="t" anchorCtr="0">
            <a:noAutofit/>
          </a:bodyPr>
          <a:lstStyle/>
          <a:p>
            <a:pPr marL="0" lvl="0" indent="0" algn="l" rtl="0">
              <a:spcBef>
                <a:spcPts val="0"/>
              </a:spcBef>
              <a:spcAft>
                <a:spcPts val="0"/>
              </a:spcAft>
              <a:buNone/>
            </a:pPr>
            <a:endParaRPr/>
          </a:p>
        </p:txBody>
      </p:sp>
      <p:sp>
        <p:nvSpPr>
          <p:cNvPr id="107" name="Google Shape;107;p3:notes"/>
          <p:cNvSpPr txBox="1">
            <a:spLocks noGrp="1"/>
          </p:cNvSpPr>
          <p:nvPr>
            <p:ph type="sldNum" idx="12"/>
          </p:nvPr>
        </p:nvSpPr>
        <p:spPr>
          <a:xfrm>
            <a:off x="5230851" y="6601148"/>
            <a:ext cx="4003136" cy="348928"/>
          </a:xfrm>
          <a:prstGeom prst="rect">
            <a:avLst/>
          </a:prstGeom>
          <a:noFill/>
          <a:ln>
            <a:noFill/>
          </a:ln>
        </p:spPr>
        <p:txBody>
          <a:bodyPr spcFirstLastPara="1" wrap="square" lIns="90750" tIns="45375" rIns="90750" bIns="453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3054350" y="868363"/>
            <a:ext cx="3127375" cy="2344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924446" y="3344487"/>
            <a:ext cx="7387187" cy="2736829"/>
          </a:xfrm>
          <a:prstGeom prst="rect">
            <a:avLst/>
          </a:prstGeom>
          <a:noFill/>
          <a:ln>
            <a:noFill/>
          </a:ln>
        </p:spPr>
        <p:txBody>
          <a:bodyPr spcFirstLastPara="1" wrap="square" lIns="90750" tIns="45375" rIns="90750" bIns="45375" anchor="t" anchorCtr="0">
            <a:noAutofit/>
          </a:bodyPr>
          <a:lstStyle/>
          <a:p>
            <a:pPr marL="0" lvl="0" indent="0" algn="l" rtl="0">
              <a:spcBef>
                <a:spcPts val="0"/>
              </a:spcBef>
              <a:spcAft>
                <a:spcPts val="0"/>
              </a:spcAft>
              <a:buNone/>
            </a:pPr>
            <a:endParaRPr/>
          </a:p>
        </p:txBody>
      </p:sp>
      <p:sp>
        <p:nvSpPr>
          <p:cNvPr id="129" name="Google Shape;129;p6:notes"/>
          <p:cNvSpPr txBox="1">
            <a:spLocks noGrp="1"/>
          </p:cNvSpPr>
          <p:nvPr>
            <p:ph type="sldNum" idx="12"/>
          </p:nvPr>
        </p:nvSpPr>
        <p:spPr>
          <a:xfrm>
            <a:off x="5230851" y="6601148"/>
            <a:ext cx="4003136" cy="348928"/>
          </a:xfrm>
          <a:prstGeom prst="rect">
            <a:avLst/>
          </a:prstGeom>
          <a:noFill/>
          <a:ln>
            <a:noFill/>
          </a:ln>
        </p:spPr>
        <p:txBody>
          <a:bodyPr spcFirstLastPara="1" wrap="square" lIns="90750" tIns="45375" rIns="90750" bIns="453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3054350" y="868363"/>
            <a:ext cx="3127375" cy="2344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924446" y="3344487"/>
            <a:ext cx="7387187" cy="2736829"/>
          </a:xfrm>
          <a:prstGeom prst="rect">
            <a:avLst/>
          </a:prstGeom>
          <a:noFill/>
          <a:ln>
            <a:noFill/>
          </a:ln>
        </p:spPr>
        <p:txBody>
          <a:bodyPr spcFirstLastPara="1" wrap="square" lIns="90750" tIns="45375" rIns="90750" bIns="45375" anchor="t" anchorCtr="0">
            <a:noAutofit/>
          </a:bodyPr>
          <a:lstStyle/>
          <a:p>
            <a:pPr marL="0" lvl="0" indent="0" algn="l" rtl="0">
              <a:spcBef>
                <a:spcPts val="0"/>
              </a:spcBef>
              <a:spcAft>
                <a:spcPts val="0"/>
              </a:spcAft>
              <a:buNone/>
            </a:pPr>
            <a:endParaRPr/>
          </a:p>
        </p:txBody>
      </p:sp>
      <p:sp>
        <p:nvSpPr>
          <p:cNvPr id="129" name="Google Shape;129;p6:notes"/>
          <p:cNvSpPr txBox="1">
            <a:spLocks noGrp="1"/>
          </p:cNvSpPr>
          <p:nvPr>
            <p:ph type="sldNum" idx="12"/>
          </p:nvPr>
        </p:nvSpPr>
        <p:spPr>
          <a:xfrm>
            <a:off x="5230851" y="6601148"/>
            <a:ext cx="4003136" cy="348928"/>
          </a:xfrm>
          <a:prstGeom prst="rect">
            <a:avLst/>
          </a:prstGeom>
          <a:noFill/>
          <a:ln>
            <a:noFill/>
          </a:ln>
        </p:spPr>
        <p:txBody>
          <a:bodyPr spcFirstLastPara="1" wrap="square" lIns="90750" tIns="45375" rIns="90750" bIns="453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7127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3054350" y="868363"/>
            <a:ext cx="3127375" cy="2344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924446" y="3344487"/>
            <a:ext cx="7387187" cy="2736829"/>
          </a:xfrm>
          <a:prstGeom prst="rect">
            <a:avLst/>
          </a:prstGeom>
          <a:noFill/>
          <a:ln>
            <a:noFill/>
          </a:ln>
        </p:spPr>
        <p:txBody>
          <a:bodyPr spcFirstLastPara="1" wrap="square" lIns="90750" tIns="45375" rIns="90750" bIns="45375" anchor="t" anchorCtr="0">
            <a:noAutofit/>
          </a:bodyPr>
          <a:lstStyle/>
          <a:p>
            <a:pPr marL="0" lvl="0" indent="0" algn="l" rtl="0">
              <a:spcBef>
                <a:spcPts val="0"/>
              </a:spcBef>
              <a:spcAft>
                <a:spcPts val="0"/>
              </a:spcAft>
              <a:buNone/>
            </a:pPr>
            <a:endParaRPr/>
          </a:p>
        </p:txBody>
      </p:sp>
      <p:sp>
        <p:nvSpPr>
          <p:cNvPr id="107" name="Google Shape;107;p3:notes"/>
          <p:cNvSpPr txBox="1">
            <a:spLocks noGrp="1"/>
          </p:cNvSpPr>
          <p:nvPr>
            <p:ph type="sldNum" idx="12"/>
          </p:nvPr>
        </p:nvSpPr>
        <p:spPr>
          <a:xfrm>
            <a:off x="5230851" y="6601148"/>
            <a:ext cx="4003136" cy="348928"/>
          </a:xfrm>
          <a:prstGeom prst="rect">
            <a:avLst/>
          </a:prstGeom>
          <a:noFill/>
          <a:ln>
            <a:noFill/>
          </a:ln>
        </p:spPr>
        <p:txBody>
          <a:bodyPr spcFirstLastPara="1" wrap="square" lIns="90750" tIns="45375" rIns="90750" bIns="453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624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924446" y="3344487"/>
            <a:ext cx="7387187" cy="2736829"/>
          </a:xfrm>
          <a:prstGeom prst="rect">
            <a:avLst/>
          </a:prstGeom>
        </p:spPr>
        <p:txBody>
          <a:bodyPr spcFirstLastPara="1" wrap="square" lIns="90750" tIns="45375" rIns="90750" bIns="45375"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3054350" y="868363"/>
            <a:ext cx="3127375" cy="23447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3054350" y="868363"/>
            <a:ext cx="3127375" cy="2344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924446" y="3344487"/>
            <a:ext cx="7387187" cy="2736829"/>
          </a:xfrm>
          <a:prstGeom prst="rect">
            <a:avLst/>
          </a:prstGeom>
          <a:noFill/>
          <a:ln>
            <a:noFill/>
          </a:ln>
        </p:spPr>
        <p:txBody>
          <a:bodyPr spcFirstLastPara="1" wrap="square" lIns="90750" tIns="45375" rIns="90750" bIns="45375" anchor="t" anchorCtr="0">
            <a:noAutofit/>
          </a:bodyPr>
          <a:lstStyle/>
          <a:p>
            <a:pPr marL="0" lvl="0" indent="0" algn="l" rtl="0">
              <a:spcBef>
                <a:spcPts val="0"/>
              </a:spcBef>
              <a:spcAft>
                <a:spcPts val="0"/>
              </a:spcAft>
              <a:buNone/>
            </a:pPr>
            <a:endParaRPr/>
          </a:p>
        </p:txBody>
      </p:sp>
      <p:sp>
        <p:nvSpPr>
          <p:cNvPr id="122" name="Google Shape;122;p5:notes"/>
          <p:cNvSpPr txBox="1">
            <a:spLocks noGrp="1"/>
          </p:cNvSpPr>
          <p:nvPr>
            <p:ph type="sldNum" idx="12"/>
          </p:nvPr>
        </p:nvSpPr>
        <p:spPr>
          <a:xfrm>
            <a:off x="5230851" y="6601148"/>
            <a:ext cx="4003136" cy="348928"/>
          </a:xfrm>
          <a:prstGeom prst="rect">
            <a:avLst/>
          </a:prstGeom>
          <a:noFill/>
          <a:ln>
            <a:noFill/>
          </a:ln>
        </p:spPr>
        <p:txBody>
          <a:bodyPr spcFirstLastPara="1" wrap="square" lIns="90750" tIns="45375" rIns="90750" bIns="453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a:spLocks noGrp="1" noRot="1" noChangeAspect="1"/>
          </p:cNvSpPr>
          <p:nvPr>
            <p:ph type="sldImg" idx="2"/>
          </p:nvPr>
        </p:nvSpPr>
        <p:spPr>
          <a:xfrm>
            <a:off x="3054350" y="868363"/>
            <a:ext cx="3127375" cy="2344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1:notes"/>
          <p:cNvSpPr txBox="1">
            <a:spLocks noGrp="1"/>
          </p:cNvSpPr>
          <p:nvPr>
            <p:ph type="body" idx="1"/>
          </p:nvPr>
        </p:nvSpPr>
        <p:spPr>
          <a:xfrm>
            <a:off x="924446" y="3344487"/>
            <a:ext cx="7387187" cy="2736829"/>
          </a:xfrm>
          <a:prstGeom prst="rect">
            <a:avLst/>
          </a:prstGeom>
          <a:noFill/>
          <a:ln>
            <a:noFill/>
          </a:ln>
        </p:spPr>
        <p:txBody>
          <a:bodyPr spcFirstLastPara="1" wrap="square" lIns="90750" tIns="45375" rIns="90750" bIns="45375" anchor="t" anchorCtr="0">
            <a:noAutofit/>
          </a:bodyPr>
          <a:lstStyle/>
          <a:p>
            <a:pPr marL="0" lvl="0" indent="0" algn="l" rtl="0">
              <a:spcBef>
                <a:spcPts val="0"/>
              </a:spcBef>
              <a:spcAft>
                <a:spcPts val="0"/>
              </a:spcAft>
              <a:buNone/>
            </a:pPr>
            <a:endParaRPr/>
          </a:p>
        </p:txBody>
      </p:sp>
      <p:sp>
        <p:nvSpPr>
          <p:cNvPr id="167" name="Google Shape;167;p11:notes"/>
          <p:cNvSpPr txBox="1">
            <a:spLocks noGrp="1"/>
          </p:cNvSpPr>
          <p:nvPr>
            <p:ph type="sldNum" idx="12"/>
          </p:nvPr>
        </p:nvSpPr>
        <p:spPr>
          <a:xfrm>
            <a:off x="5230851" y="6601148"/>
            <a:ext cx="4003136" cy="348928"/>
          </a:xfrm>
          <a:prstGeom prst="rect">
            <a:avLst/>
          </a:prstGeom>
          <a:noFill/>
          <a:ln>
            <a:noFill/>
          </a:ln>
        </p:spPr>
        <p:txBody>
          <a:bodyPr spcFirstLastPara="1" wrap="square" lIns="90750" tIns="45375" rIns="90750" bIns="453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These first couple of slides are for presenting the problem. To persuade people, you have to tell a story and show what issues we’re trying to solve. Statistics help people visualize what exactly is wrong and how Mental Health First Aid can be part of the answer.</a:t>
            </a:r>
            <a:endParaRPr lang="en-US" altLang="en-US" baseline="30000"/>
          </a:p>
        </p:txBody>
      </p:sp>
      <p:sp>
        <p:nvSpPr>
          <p:cNvPr id="4" name="Slide Number Placeholder 3"/>
          <p:cNvSpPr>
            <a:spLocks noGrp="1"/>
          </p:cNvSpPr>
          <p:nvPr>
            <p:ph type="sldNum" sz="quarter" idx="5"/>
          </p:nvPr>
        </p:nvSpPr>
        <p:spPr/>
        <p:txBody>
          <a:bodyPr/>
          <a:lstStyle/>
          <a:p>
            <a:fld id="{CE42F261-F33F-874D-945C-1A56AB958B8F}" type="slidenum">
              <a:rPr lang="en-US" smtClean="0"/>
              <a:t>4</a:t>
            </a:fld>
            <a:endParaRPr lang="en-US"/>
          </a:p>
        </p:txBody>
      </p:sp>
    </p:spTree>
    <p:extLst>
      <p:ext uri="{BB962C8B-B14F-4D97-AF65-F5344CB8AC3E}">
        <p14:creationId xmlns:p14="http://schemas.microsoft.com/office/powerpoint/2010/main" val="178238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Make note of your sources in case people inquire.</a:t>
            </a:r>
          </a:p>
        </p:txBody>
      </p:sp>
      <p:sp>
        <p:nvSpPr>
          <p:cNvPr id="4" name="Slide Number Placeholder 3"/>
          <p:cNvSpPr>
            <a:spLocks noGrp="1"/>
          </p:cNvSpPr>
          <p:nvPr>
            <p:ph type="sldNum" sz="quarter" idx="5"/>
          </p:nvPr>
        </p:nvSpPr>
        <p:spPr/>
        <p:txBody>
          <a:bodyPr/>
          <a:lstStyle/>
          <a:p>
            <a:fld id="{CE42F261-F33F-874D-945C-1A56AB958B8F}" type="slidenum">
              <a:rPr lang="en-US" smtClean="0"/>
              <a:t>5</a:t>
            </a:fld>
            <a:endParaRPr lang="en-US"/>
          </a:p>
        </p:txBody>
      </p:sp>
    </p:spTree>
    <p:extLst>
      <p:ext uri="{BB962C8B-B14F-4D97-AF65-F5344CB8AC3E}">
        <p14:creationId xmlns:p14="http://schemas.microsoft.com/office/powerpoint/2010/main" val="166342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Youth with highly perceived public stigma  - most often our racial minoritized students, including Black, Asian, Asian American, Latinx, Multiracial, Arab, Arab American, American Indian, Alaska Natives students.</a:t>
            </a:r>
            <a:endParaRPr lang="en-US"/>
          </a:p>
        </p:txBody>
      </p:sp>
      <p:sp>
        <p:nvSpPr>
          <p:cNvPr id="4" name="Slide Number Placeholder 3"/>
          <p:cNvSpPr>
            <a:spLocks noGrp="1"/>
          </p:cNvSpPr>
          <p:nvPr>
            <p:ph type="sldNum" sz="quarter" idx="5"/>
          </p:nvPr>
        </p:nvSpPr>
        <p:spPr/>
        <p:txBody>
          <a:bodyPr/>
          <a:lstStyle/>
          <a:p>
            <a:fld id="{46C04E13-C29F-494A-B64C-B3B86373633E}" type="slidenum">
              <a:rPr lang="en-US" smtClean="0"/>
              <a:t>6</a:t>
            </a:fld>
            <a:endParaRPr lang="en-US"/>
          </a:p>
        </p:txBody>
      </p:sp>
    </p:spTree>
    <p:extLst>
      <p:ext uri="{BB962C8B-B14F-4D97-AF65-F5344CB8AC3E}">
        <p14:creationId xmlns:p14="http://schemas.microsoft.com/office/powerpoint/2010/main" val="3134743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ea typeface="Calibri" panose="020F0502020204030204"/>
                <a:cs typeface="Calibri"/>
              </a:rPr>
              <a:t>1 </a:t>
            </a:r>
            <a:r>
              <a:rPr lang="en-US">
                <a:hlinkClick r:id="rId3"/>
              </a:rPr>
              <a:t>https://www.samhsa.gov/data/report/2020-nsduh-detailed-tables</a:t>
            </a:r>
            <a:r>
              <a:rPr lang="en-US"/>
              <a:t> </a:t>
            </a:r>
            <a:endParaRPr lang="en-US">
              <a:ea typeface="Calibri" panose="020F0502020204030204"/>
              <a:cs typeface="Calibri"/>
            </a:endParaRPr>
          </a:p>
          <a:p>
            <a:r>
              <a:rPr lang="en-US"/>
              <a:t>2 Substance Abuse and Mental Health Services Administration. (2022). Results from the 2021 National Survey on Drug Use and Health: Detailed Tables. Center for Behavioral Health Statistics and Quality, Substance Abuse and Mental Health Services Administration. </a:t>
            </a:r>
            <a:r>
              <a:rPr lang="en-US">
                <a:hlinkClick r:id="rId4"/>
              </a:rPr>
              <a:t>https://www.samhsa.gov/data/report/2021-nsduh-detailed-tables</a:t>
            </a:r>
            <a:r>
              <a:rPr lang="en-US"/>
              <a:t> </a:t>
            </a:r>
            <a:endParaRPr lang="en-US">
              <a:ea typeface="Calibri"/>
              <a:cs typeface="Calibri"/>
            </a:endParaRPr>
          </a:p>
          <a:p>
            <a:r>
              <a:rPr lang="en-US">
                <a:ea typeface="Calibri"/>
                <a:cs typeface="Calibri"/>
              </a:rPr>
              <a:t>3 </a:t>
            </a:r>
            <a:r>
              <a:rPr lang="en-US"/>
              <a:t>Mack, B., </a:t>
            </a:r>
            <a:r>
              <a:rPr lang="en-US" err="1"/>
              <a:t>Whetsell</a:t>
            </a:r>
            <a:r>
              <a:rPr lang="en-US"/>
              <a:t>, H., &amp; Graves, J. M. (2022). National Rural Health Association Policy Brief: Mental health in rural areas. </a:t>
            </a:r>
            <a:r>
              <a:rPr lang="en-US">
                <a:hlinkClick r:id="rId5"/>
              </a:rPr>
              <a:t>https://www.ruralhealth.us/NRHA/media/Emerge_NRHA/Advocacy/Policy%20documents/NRHA-Mental-health-in-rural-areas-policy-brief-2022.pdf</a:t>
            </a:r>
            <a:r>
              <a:rPr lang="en-US"/>
              <a:t> </a:t>
            </a:r>
            <a:endParaRPr lang="en-US">
              <a:ea typeface="Calibri"/>
              <a:cs typeface="Calibri"/>
            </a:endParaRPr>
          </a:p>
          <a:p>
            <a:endParaRPr lang="en-US">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746511DC-30AF-4F99-945B-A28420FAF7C5}" type="slidenum">
              <a:t>7</a:t>
            </a:fld>
            <a:endParaRPr lang="en-US"/>
          </a:p>
        </p:txBody>
      </p:sp>
    </p:spTree>
    <p:extLst>
      <p:ext uri="{BB962C8B-B14F-4D97-AF65-F5344CB8AC3E}">
        <p14:creationId xmlns:p14="http://schemas.microsoft.com/office/powerpoint/2010/main" val="187054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C04E13-C29F-494A-B64C-B3B86373633E}" type="slidenum">
              <a:rPr lang="en-US" smtClean="0"/>
              <a:t>8</a:t>
            </a:fld>
            <a:endParaRPr lang="en-US"/>
          </a:p>
        </p:txBody>
      </p:sp>
    </p:spTree>
    <p:extLst>
      <p:ext uri="{BB962C8B-B14F-4D97-AF65-F5344CB8AC3E}">
        <p14:creationId xmlns:p14="http://schemas.microsoft.com/office/powerpoint/2010/main" val="3853287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a:buChar char="•"/>
              <a:defRPr/>
            </a:pPr>
            <a:r>
              <a:rPr lang="en-US"/>
              <a:t>Help offered to a person developing a mental health challenge.</a:t>
            </a:r>
          </a:p>
          <a:p>
            <a:pPr marL="174625" indent="-174625">
              <a:buFont typeface="Arial"/>
              <a:buChar char="•"/>
              <a:defRPr/>
            </a:pPr>
            <a:r>
              <a:rPr lang="en-US"/>
              <a:t>Like CPR, given until appropriate treatment and support are received.</a:t>
            </a:r>
          </a:p>
          <a:p>
            <a:pPr marL="174625" indent="-174625">
              <a:buFont typeface="Arial"/>
              <a:buChar char="•"/>
              <a:defRPr/>
            </a:pPr>
            <a:r>
              <a:rPr lang="en-US">
                <a:cs typeface="Calibri"/>
              </a:rPr>
              <a:t>Works to increase mental health literacy and decrease mental health stigma. Especially when a  community, workplace, or school can reach at least 10% saturation with </a:t>
            </a:r>
            <a:r>
              <a:rPr lang="en-US" err="1">
                <a:cs typeface="Calibri"/>
              </a:rPr>
              <a:t>MHFAiders</a:t>
            </a:r>
            <a:r>
              <a:rPr lang="en-US">
                <a:cs typeface="Calibri"/>
              </a:rPr>
              <a:t> – creates an environment of care, curiosity, and conversation. Shared language.</a:t>
            </a:r>
          </a:p>
          <a:p>
            <a:pPr marL="174625" indent="-174625">
              <a:buFont typeface="Arial"/>
              <a:buChar char="•"/>
              <a:defRPr/>
            </a:pPr>
            <a:r>
              <a:rPr lang="en-US"/>
              <a:t>Not a substitute for counseling, medical care, peer support or other professional treatment.</a:t>
            </a:r>
            <a:endParaRPr lang="en-US">
              <a:cs typeface="Calibri"/>
            </a:endParaRPr>
          </a:p>
        </p:txBody>
      </p:sp>
      <p:sp>
        <p:nvSpPr>
          <p:cNvPr id="4" name="Slide Number Placeholder 3"/>
          <p:cNvSpPr>
            <a:spLocks noGrp="1"/>
          </p:cNvSpPr>
          <p:nvPr>
            <p:ph type="sldNum" sz="quarter" idx="5"/>
          </p:nvPr>
        </p:nvSpPr>
        <p:spPr/>
        <p:txBody>
          <a:bodyPr/>
          <a:lstStyle/>
          <a:p>
            <a:fld id="{CE42F261-F33F-874D-945C-1A56AB958B8F}" type="slidenum">
              <a:rPr lang="en-US" smtClean="0"/>
              <a:t>10</a:t>
            </a:fld>
            <a:endParaRPr lang="en-US"/>
          </a:p>
        </p:txBody>
      </p:sp>
    </p:spTree>
    <p:extLst>
      <p:ext uri="{BB962C8B-B14F-4D97-AF65-F5344CB8AC3E}">
        <p14:creationId xmlns:p14="http://schemas.microsoft.com/office/powerpoint/2010/main" val="222509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ea typeface="Calibri" panose="020F0502020204030204"/>
                <a:cs typeface="Calibri"/>
              </a:rPr>
              <a:t>1 </a:t>
            </a:r>
            <a:r>
              <a:rPr lang="en-US">
                <a:hlinkClick r:id="rId3"/>
              </a:rPr>
              <a:t>https://www.samhsa.gov/data/report/2020-nsduh-detailed-tables</a:t>
            </a:r>
            <a:r>
              <a:rPr lang="en-US"/>
              <a:t> </a:t>
            </a:r>
            <a:endParaRPr lang="en-US">
              <a:ea typeface="Calibri" panose="020F0502020204030204"/>
              <a:cs typeface="Calibri"/>
            </a:endParaRPr>
          </a:p>
          <a:p>
            <a:r>
              <a:rPr lang="en-US"/>
              <a:t>2 Substance Abuse and Mental Health Services Administration. (2022). Results from the 2021 National Survey on Drug Use and Health: Detailed Tables. Center for Behavioral Health Statistics and Quality, Substance Abuse and Mental Health Services Administration. </a:t>
            </a:r>
            <a:r>
              <a:rPr lang="en-US">
                <a:hlinkClick r:id="rId4"/>
              </a:rPr>
              <a:t>https://www.samhsa.gov/data/report/2021-nsduh-detailed-tables</a:t>
            </a:r>
            <a:r>
              <a:rPr lang="en-US"/>
              <a:t> </a:t>
            </a:r>
            <a:endParaRPr lang="en-US">
              <a:ea typeface="Calibri"/>
              <a:cs typeface="Calibri"/>
            </a:endParaRPr>
          </a:p>
          <a:p>
            <a:r>
              <a:rPr lang="en-US">
                <a:ea typeface="Calibri"/>
                <a:cs typeface="Calibri"/>
              </a:rPr>
              <a:t>3 </a:t>
            </a:r>
            <a:r>
              <a:rPr lang="en-US"/>
              <a:t>Mack, B., </a:t>
            </a:r>
            <a:r>
              <a:rPr lang="en-US" err="1"/>
              <a:t>Whetsell</a:t>
            </a:r>
            <a:r>
              <a:rPr lang="en-US"/>
              <a:t>, H., &amp; Graves, J. M. (2022). National Rural Health Association Policy Brief: Mental health in rural areas. </a:t>
            </a:r>
            <a:r>
              <a:rPr lang="en-US">
                <a:hlinkClick r:id="rId5"/>
              </a:rPr>
              <a:t>https://www.ruralhealth.us/NRHA/media/Emerge_NRHA/Advocacy/Policy%20documents/NRHA-Mental-health-in-rural-areas-policy-brief-2022.pdf</a:t>
            </a:r>
            <a:r>
              <a:rPr lang="en-US"/>
              <a:t> </a:t>
            </a:r>
            <a:endParaRPr lang="en-US">
              <a:ea typeface="Calibri"/>
              <a:cs typeface="Calibri"/>
            </a:endParaRPr>
          </a:p>
          <a:p>
            <a:endParaRPr lang="en-US">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746511DC-30AF-4F99-945B-A28420FAF7C5}" type="slidenum">
              <a:t>12</a:t>
            </a:fld>
            <a:endParaRPr lang="en-US"/>
          </a:p>
        </p:txBody>
      </p:sp>
    </p:spTree>
    <p:extLst>
      <p:ext uri="{BB962C8B-B14F-4D97-AF65-F5344CB8AC3E}">
        <p14:creationId xmlns:p14="http://schemas.microsoft.com/office/powerpoint/2010/main" val="96769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a:buChar char="•"/>
              <a:defRPr/>
            </a:pPr>
            <a:r>
              <a:rPr lang="en-US" b="0" i="0">
                <a:solidFill>
                  <a:srgbClr val="646469"/>
                </a:solidFill>
                <a:effectLst/>
                <a:highlight>
                  <a:srgbClr val="F2F2F2"/>
                </a:highlight>
                <a:latin typeface="HCo Ideal Sans SSm"/>
              </a:rPr>
              <a:t>YMHFA is designed to teach parents, family members, caregivers, teachers, school staff, neighbors, health and human services workers, and other caring citizens how to help an adolescent (age 12-18) who is experiencing a mental health or addictions challenge or is in crisis. This training is primarily designed for adults who regularly interact with young people.</a:t>
            </a:r>
          </a:p>
          <a:p>
            <a:pPr marL="174625" indent="-174625">
              <a:buFont typeface="Arial"/>
              <a:buChar char="•"/>
              <a:defRPr/>
            </a:pPr>
            <a:r>
              <a:rPr lang="en-US" b="0" i="0">
                <a:solidFill>
                  <a:srgbClr val="646469"/>
                </a:solidFill>
                <a:effectLst/>
                <a:highlight>
                  <a:srgbClr val="F2F2F2"/>
                </a:highlight>
                <a:latin typeface="HCo Ideal Sans SSm"/>
                <a:cs typeface="Calibri"/>
              </a:rPr>
              <a:t>Opportunities to further discuss: </a:t>
            </a:r>
            <a:r>
              <a:rPr lang="en-US" b="0" i="0">
                <a:solidFill>
                  <a:srgbClr val="646469"/>
                </a:solidFill>
                <a:effectLst/>
                <a:highlight>
                  <a:srgbClr val="F2F2F2"/>
                </a:highlight>
                <a:latin typeface="HCo Ideal Sans SSm"/>
              </a:rPr>
              <a:t>typical adolescent development, anxiety, depression, substance use, disorders in which psychosis may occur, disruptive behavior disorders (including AD/HD), and eating disorders.</a:t>
            </a:r>
          </a:p>
          <a:p>
            <a:pPr marL="174625" indent="-174625">
              <a:buFont typeface="Arial"/>
              <a:buChar char="•"/>
              <a:defRPr/>
            </a:pPr>
            <a:r>
              <a:rPr lang="en-US" b="0" i="0">
                <a:solidFill>
                  <a:srgbClr val="646469"/>
                </a:solidFill>
                <a:effectLst/>
                <a:highlight>
                  <a:srgbClr val="F2F2F2"/>
                </a:highlight>
                <a:latin typeface="HCo Ideal Sans SSm"/>
                <a:cs typeface="Calibri"/>
              </a:rPr>
              <a:t>Teen: Implemented differently, which an identified implementation site with the goal to create a shared language in a shared environment. This means that an entire cohort of students must be trained (all 9</a:t>
            </a:r>
            <a:r>
              <a:rPr lang="en-US" b="0" i="0" baseline="30000">
                <a:solidFill>
                  <a:srgbClr val="646469"/>
                </a:solidFill>
                <a:effectLst/>
                <a:highlight>
                  <a:srgbClr val="F2F2F2"/>
                </a:highlight>
                <a:latin typeface="HCo Ideal Sans SSm"/>
                <a:cs typeface="Calibri"/>
              </a:rPr>
              <a:t>th</a:t>
            </a:r>
            <a:r>
              <a:rPr lang="en-US" b="0" i="0">
                <a:solidFill>
                  <a:srgbClr val="646469"/>
                </a:solidFill>
                <a:effectLst/>
                <a:highlight>
                  <a:srgbClr val="F2F2F2"/>
                </a:highlight>
                <a:latin typeface="HCo Ideal Sans SSm"/>
                <a:cs typeface="Calibri"/>
              </a:rPr>
              <a:t> graders) or an entire youth serving group (ages 14-18). 10% of staff need to be trained in YMHFA and parents must be met with in advance of these trainings.</a:t>
            </a:r>
          </a:p>
          <a:p>
            <a:pPr marL="174625" indent="-174625">
              <a:buFont typeface="Arial"/>
              <a:buChar char="•"/>
              <a:defRPr/>
            </a:pPr>
            <a:r>
              <a:rPr lang="en-US" b="0" i="0">
                <a:solidFill>
                  <a:srgbClr val="646469"/>
                </a:solidFill>
                <a:effectLst/>
                <a:highlight>
                  <a:srgbClr val="F2F2F2"/>
                </a:highlight>
                <a:latin typeface="HCo Ideal Sans SSm"/>
                <a:cs typeface="Calibri"/>
              </a:rPr>
              <a:t>You won’t find a </a:t>
            </a:r>
            <a:r>
              <a:rPr lang="en-US" b="0" i="0" err="1">
                <a:solidFill>
                  <a:srgbClr val="646469"/>
                </a:solidFill>
                <a:effectLst/>
                <a:highlight>
                  <a:srgbClr val="F2F2F2"/>
                </a:highlight>
                <a:latin typeface="HCo Ideal Sans SSm"/>
                <a:cs typeface="Calibri"/>
              </a:rPr>
              <a:t>tMHFA</a:t>
            </a:r>
            <a:r>
              <a:rPr lang="en-US" b="0" i="0">
                <a:solidFill>
                  <a:srgbClr val="646469"/>
                </a:solidFill>
                <a:effectLst/>
                <a:highlight>
                  <a:srgbClr val="F2F2F2"/>
                </a:highlight>
                <a:latin typeface="HCo Ideal Sans SSm"/>
                <a:cs typeface="Calibri"/>
              </a:rPr>
              <a:t> class to “pop in to” but may be something your local school district would be interested in implementing.</a:t>
            </a:r>
            <a:endParaRPr lang="en-US">
              <a:cs typeface="Calibri"/>
            </a:endParaRPr>
          </a:p>
        </p:txBody>
      </p:sp>
      <p:sp>
        <p:nvSpPr>
          <p:cNvPr id="4" name="Slide Number Placeholder 3"/>
          <p:cNvSpPr>
            <a:spLocks noGrp="1"/>
          </p:cNvSpPr>
          <p:nvPr>
            <p:ph type="sldNum" sz="quarter" idx="5"/>
          </p:nvPr>
        </p:nvSpPr>
        <p:spPr/>
        <p:txBody>
          <a:bodyPr/>
          <a:lstStyle/>
          <a:p>
            <a:fld id="{CE42F261-F33F-874D-945C-1A56AB958B8F}" type="slidenum">
              <a:rPr lang="en-US" smtClean="0"/>
              <a:t>13</a:t>
            </a:fld>
            <a:endParaRPr lang="en-US"/>
          </a:p>
        </p:txBody>
      </p:sp>
    </p:spTree>
    <p:extLst>
      <p:ext uri="{BB962C8B-B14F-4D97-AF65-F5344CB8AC3E}">
        <p14:creationId xmlns:p14="http://schemas.microsoft.com/office/powerpoint/2010/main" val="3261417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8FD6AE-95F9-2843-9670-091142A8C28F}"/>
              </a:ext>
            </a:extLst>
          </p:cNvPr>
          <p:cNvPicPr>
            <a:picLocks noChangeAspect="1"/>
          </p:cNvPicPr>
          <p:nvPr userDrawn="1"/>
        </p:nvPicPr>
        <p:blipFill>
          <a:blip r:embed="rId2"/>
          <a:srcRect/>
          <a:stretch/>
        </p:blipFill>
        <p:spPr>
          <a:xfrm>
            <a:off x="0" y="7315"/>
            <a:ext cx="9144000" cy="6858000"/>
          </a:xfrm>
          <a:prstGeom prst="rect">
            <a:avLst/>
          </a:prstGeom>
        </p:spPr>
      </p:pic>
      <p:sp>
        <p:nvSpPr>
          <p:cNvPr id="2" name="Title 1"/>
          <p:cNvSpPr>
            <a:spLocks noGrp="1"/>
          </p:cNvSpPr>
          <p:nvPr>
            <p:ph type="ctrTitle" hasCustomPrompt="1"/>
          </p:nvPr>
        </p:nvSpPr>
        <p:spPr>
          <a:xfrm>
            <a:off x="685800" y="3459991"/>
            <a:ext cx="7772400" cy="1685235"/>
          </a:xfrm>
        </p:spPr>
        <p:txBody>
          <a:bodyPr wrap="square"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40-65pt</a:t>
            </a:r>
          </a:p>
        </p:txBody>
      </p:sp>
      <p:sp>
        <p:nvSpPr>
          <p:cNvPr id="3" name="Subtitle 2"/>
          <p:cNvSpPr>
            <a:spLocks noGrp="1"/>
          </p:cNvSpPr>
          <p:nvPr>
            <p:ph type="subTitle" idx="1" hasCustomPrompt="1"/>
          </p:nvPr>
        </p:nvSpPr>
        <p:spPr>
          <a:xfrm>
            <a:off x="685800" y="5237302"/>
            <a:ext cx="7772400" cy="1248258"/>
          </a:xfrm>
        </p:spPr>
        <p:txBody>
          <a:bodyPr>
            <a:noAutofit/>
          </a:bodyPr>
          <a:lstStyle>
            <a:lvl1pPr marL="0" indent="0" algn="ctr">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copy edits may be necessary.</a:t>
            </a:r>
          </a:p>
        </p:txBody>
      </p:sp>
      <p:sp>
        <p:nvSpPr>
          <p:cNvPr id="6" name="Slide Number Placeholder 5"/>
          <p:cNvSpPr>
            <a:spLocks noGrp="1"/>
          </p:cNvSpPr>
          <p:nvPr>
            <p:ph type="sldNum" sz="quarter" idx="12"/>
          </p:nvPr>
        </p:nvSpPr>
        <p:spPr>
          <a:xfrm>
            <a:off x="7086600" y="6485560"/>
            <a:ext cx="2057400" cy="365125"/>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1214405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5A892-5E35-FD45-8F99-4777B996129A}"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475355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5A892-5E35-FD45-8F99-4777B996129A}"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950350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venir"/>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1931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2502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949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497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9619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9343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1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3258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Avenir"/>
                <a:ea typeface="Avenir"/>
                <a:cs typeface="Avenir"/>
                <a:sym typeface="Avenir"/>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Avenir"/>
                <a:ea typeface="Avenir"/>
                <a:cs typeface="Avenir"/>
                <a:sym typeface="Avenir"/>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venir"/>
                <a:ea typeface="Avenir"/>
                <a:cs typeface="Avenir"/>
                <a:sym typeface="Avenir"/>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venir"/>
                <a:ea typeface="Avenir"/>
                <a:cs typeface="Avenir"/>
                <a:sym typeface="Avenir"/>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venir"/>
                <a:ea typeface="Avenir"/>
                <a:cs typeface="Avenir"/>
                <a:sym typeface="Avenir"/>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7835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825D92-9776-C74E-83EF-1F8D0A6E5FDF}"/>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title" hasCustomPrompt="1"/>
          </p:nvPr>
        </p:nvSpPr>
        <p:spPr>
          <a:xfrm>
            <a:off x="526773" y="365126"/>
            <a:ext cx="8090451" cy="1325563"/>
          </a:xfrm>
        </p:spPr>
        <p:txBody>
          <a:bodyPr>
            <a:noAutofit/>
          </a:bodyPr>
          <a:lstStyle>
            <a:lvl1pPr>
              <a:lnSpc>
                <a:spcPct val="100000"/>
              </a:lnSpc>
              <a:defRPr>
                <a:solidFill>
                  <a:srgbClr val="EA5E29"/>
                </a:solidFill>
                <a:latin typeface="+mj-lt"/>
              </a:defRPr>
            </a:lvl1pPr>
          </a:lstStyle>
          <a:p>
            <a:r>
              <a:rPr lang="en-US"/>
              <a:t>Set Title Font Between 35-55pt</a:t>
            </a:r>
          </a:p>
        </p:txBody>
      </p:sp>
      <p:sp>
        <p:nvSpPr>
          <p:cNvPr id="3" name="Content Placeholder 2"/>
          <p:cNvSpPr>
            <a:spLocks noGrp="1"/>
          </p:cNvSpPr>
          <p:nvPr>
            <p:ph idx="1" hasCustomPrompt="1"/>
          </p:nvPr>
        </p:nvSpPr>
        <p:spPr>
          <a:xfrm>
            <a:off x="526774" y="1825625"/>
            <a:ext cx="8090452" cy="4197488"/>
          </a:xfrm>
        </p:spPr>
        <p:txBody>
          <a:bodyPr>
            <a:noAutofit/>
          </a:bodyPr>
          <a:lstStyle>
            <a:lvl1pPr>
              <a:lnSpc>
                <a:spcPct val="100000"/>
              </a:lnSpc>
              <a:defRPr sz="2200" b="0" i="0">
                <a:latin typeface="Calibri Light" panose="020F0302020204030204" pitchFamily="34" charset="0"/>
                <a:cs typeface="Calibri Light" panose="020F0302020204030204" pitchFamily="34" charset="0"/>
              </a:defRPr>
            </a:lvl1pPr>
            <a:lvl2pPr>
              <a:lnSpc>
                <a:spcPct val="100000"/>
              </a:lnSpc>
              <a:defRPr sz="2200" b="0" i="0">
                <a:latin typeface="Calibri Light" panose="020F0302020204030204" pitchFamily="34" charset="0"/>
                <a:cs typeface="Calibri Light" panose="020F0302020204030204" pitchFamily="34" charset="0"/>
              </a:defRPr>
            </a:lvl2pPr>
            <a:lvl3pPr>
              <a:lnSpc>
                <a:spcPct val="100000"/>
              </a:lnSpc>
              <a:defRPr sz="2200" b="0" i="0">
                <a:latin typeface="Calibri Light" panose="020F0302020204030204" pitchFamily="34" charset="0"/>
                <a:cs typeface="Calibri Light" panose="020F0302020204030204" pitchFamily="34" charset="0"/>
              </a:defRPr>
            </a:lvl3pPr>
            <a:lvl4pPr>
              <a:lnSpc>
                <a:spcPct val="100000"/>
              </a:lnSpc>
              <a:defRPr sz="2200" b="0" i="0">
                <a:latin typeface="Calibri Light" panose="020F0302020204030204" pitchFamily="34" charset="0"/>
                <a:cs typeface="Calibri Light" panose="020F0302020204030204" pitchFamily="34" charset="0"/>
              </a:defRPr>
            </a:lvl4pPr>
            <a:lvl5pPr>
              <a:lnSpc>
                <a:spcPct val="100000"/>
              </a:lnSpc>
              <a:defRPr sz="2200" b="0" i="0">
                <a:latin typeface="Calibri Light" panose="020F0302020204030204" pitchFamily="34" charset="0"/>
                <a:cs typeface="Calibri Light" panose="020F0302020204030204" pitchFamily="34" charset="0"/>
              </a:defRPr>
            </a:lvl5pPr>
          </a:lstStyle>
          <a:p>
            <a:pPr lvl="0"/>
            <a:r>
              <a:rPr lang="en-US"/>
              <a:t>Set body text font between 18-22pt. If body text cannot fit within these ranges, push text to second slide or copy edits may be necessary.</a:t>
            </a:r>
          </a:p>
        </p:txBody>
      </p:sp>
      <p:sp>
        <p:nvSpPr>
          <p:cNvPr id="6" name="Slide Number Placeholder 5"/>
          <p:cNvSpPr>
            <a:spLocks noGrp="1"/>
          </p:cNvSpPr>
          <p:nvPr>
            <p:ph type="sldNum" sz="quarter" idx="12"/>
          </p:nvPr>
        </p:nvSpPr>
        <p:spPr>
          <a:xfrm>
            <a:off x="6875393" y="5857251"/>
            <a:ext cx="2268607" cy="300798"/>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721146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2529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3"/>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726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Title Slide">
  <p:cSld name="6_Title Slide">
    <p:bg>
      <p:bgPr>
        <a:blipFill>
          <a:blip r:embed="rId2">
            <a:alphaModFix/>
          </a:blip>
          <a:stretch>
            <a:fillRect/>
          </a:stretch>
        </a:blip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052307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Title Slide">
  <p:cSld name="7_Title Slide">
    <p:bg>
      <p:bgPr>
        <a:blipFill>
          <a:blip r:embed="rId2">
            <a:alphaModFix/>
          </a:blip>
          <a:stretch>
            <a:fillRect/>
          </a:stretch>
        </a:blipFill>
        <a:effectLst/>
      </p:bgPr>
    </p:bg>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2885855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4216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9265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8830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1956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5032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06331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65A892-5E35-FD45-8F99-4777B996129A}"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853716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1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3408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Avenir"/>
                <a:ea typeface="Avenir"/>
                <a:cs typeface="Avenir"/>
                <a:sym typeface="Avenir"/>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Avenir"/>
                <a:ea typeface="Avenir"/>
                <a:cs typeface="Avenir"/>
                <a:sym typeface="Avenir"/>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venir"/>
                <a:ea typeface="Avenir"/>
                <a:cs typeface="Avenir"/>
                <a:sym typeface="Avenir"/>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venir"/>
                <a:ea typeface="Avenir"/>
                <a:cs typeface="Avenir"/>
                <a:sym typeface="Avenir"/>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venir"/>
                <a:ea typeface="Avenir"/>
                <a:cs typeface="Avenir"/>
                <a:sym typeface="Avenir"/>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3854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4718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3"/>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6932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Title Slide">
  <p:cSld name="6_Title Slide">
    <p:bg>
      <p:bgPr>
        <a:blipFill>
          <a:blip r:embed="rId2">
            <a:alphaModFix/>
          </a:blip>
          <a:stretch>
            <a:fillRect/>
          </a:stretch>
        </a:blip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794896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_Title Slide">
  <p:cSld name="7_Title Slide">
    <p:bg>
      <p:bgPr>
        <a:blipFill>
          <a:blip r:embed="rId2">
            <a:alphaModFix/>
          </a:blip>
          <a:stretch>
            <a:fillRect/>
          </a:stretch>
        </a:blipFill>
        <a:effectLst/>
      </p:bgPr>
    </p:bg>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333825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65A892-5E35-FD45-8F99-4777B996129A}"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175604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5A892-5E35-FD45-8F99-4777B996129A}" type="datetimeFigureOut">
              <a:rPr lang="en-US" smtClean="0"/>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708401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5A892-5E35-FD45-8F99-4777B996129A}" type="datetimeFigureOut">
              <a:rPr lang="en-US" smtClean="0"/>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285368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5A892-5E35-FD45-8F99-4777B996129A}" type="datetimeFigureOut">
              <a:rPr lang="en-US" smtClean="0"/>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776186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65A892-5E35-FD45-8F99-4777B996129A}"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668936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65A892-5E35-FD45-8F99-4777B996129A}"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677497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5A892-5E35-FD45-8F99-4777B996129A}" type="datetimeFigureOut">
              <a:rPr lang="en-US" smtClean="0"/>
              <a:t>9/12/2024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DFA69-656B-6C42-BCA9-A7EFA50B4608}" type="slidenum">
              <a:rPr lang="en-US" smtClean="0"/>
              <a:t>‹#›</a:t>
            </a:fld>
            <a:endParaRPr lang="en-US"/>
          </a:p>
        </p:txBody>
      </p:sp>
    </p:spTree>
    <p:extLst>
      <p:ext uri="{BB962C8B-B14F-4D97-AF65-F5344CB8AC3E}">
        <p14:creationId xmlns:p14="http://schemas.microsoft.com/office/powerpoint/2010/main" val="2982986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63" r:id="rId3"/>
    <p:sldLayoutId id="2147483675" r:id="rId4"/>
    <p:sldLayoutId id="2147483676" r:id="rId5"/>
    <p:sldLayoutId id="2147483677" r:id="rId6"/>
    <p:sldLayoutId id="2147483678" r:id="rId7"/>
    <p:sldLayoutId id="2147483679" r:id="rId8"/>
    <p:sldLayoutId id="2147483680"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venir"/>
              <a:buNone/>
              <a:defRPr sz="4400" b="0" i="0" u="none" strike="noStrike" cap="none">
                <a:solidFill>
                  <a:schemeClr val="lt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venir"/>
                <a:ea typeface="Avenir"/>
                <a:cs typeface="Avenir"/>
                <a:sym typeface="Avenir"/>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venir"/>
                <a:ea typeface="Avenir"/>
                <a:cs typeface="Avenir"/>
                <a:sym typeface="Avenir"/>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venir"/>
                <a:ea typeface="Avenir"/>
                <a:cs typeface="Avenir"/>
                <a:sym typeface="Avenir"/>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5434514"/>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venir"/>
              <a:buNone/>
              <a:defRPr sz="4400" b="0" i="0" u="none" strike="noStrike" cap="none">
                <a:solidFill>
                  <a:schemeClr val="lt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venir"/>
                <a:ea typeface="Avenir"/>
                <a:cs typeface="Avenir"/>
                <a:sym typeface="Avenir"/>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venir"/>
                <a:ea typeface="Avenir"/>
                <a:cs typeface="Avenir"/>
                <a:sym typeface="Avenir"/>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venir"/>
                <a:ea typeface="Avenir"/>
                <a:cs typeface="Avenir"/>
                <a:sym typeface="Avenir"/>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0763717"/>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lesstheirheartsmom.blogspot.com/2015/03/teens-earn-by-providing-needed-insight.html" TargetMode="External"/><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3D_97E9C5AE.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xml"/><Relationship Id="rId5" Type="http://schemas.openxmlformats.org/officeDocument/2006/relationships/chart" Target="../charts/chart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26_EA061CC3.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ideo" Target="https://www.youtube.com/embed/fV1CQaTTvzE?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907F065-58DB-ED49-D0C5-BFDCF2793412}"/>
              </a:ext>
            </a:extLst>
          </p:cNvPr>
          <p:cNvSpPr>
            <a:spLocks noGrp="1"/>
          </p:cNvSpPr>
          <p:nvPr>
            <p:ph type="title"/>
          </p:nvPr>
        </p:nvSpPr>
        <p:spPr>
          <a:xfrm>
            <a:off x="479160" y="417576"/>
            <a:ext cx="8182230" cy="1249394"/>
          </a:xfrm>
        </p:spPr>
        <p:txBody>
          <a:bodyPr vert="horz" lIns="91440" tIns="45720" rIns="91440" bIns="45720" rtlCol="0" anchor="ctr">
            <a:normAutofit/>
          </a:bodyPr>
          <a:lstStyle/>
          <a:p>
            <a:pPr algn="ctr"/>
            <a:r>
              <a:rPr lang="en-US" sz="4000" kern="1200">
                <a:solidFill>
                  <a:schemeClr val="tx1"/>
                </a:solidFill>
                <a:latin typeface="+mj-lt"/>
                <a:ea typeface="+mj-ea"/>
                <a:cs typeface="+mj-cs"/>
              </a:rPr>
              <a:t>Mental Health </a:t>
            </a:r>
            <a:br>
              <a:rPr lang="en-US" sz="4000" kern="1200">
                <a:solidFill>
                  <a:schemeClr val="tx1"/>
                </a:solidFill>
                <a:latin typeface="+mj-lt"/>
                <a:ea typeface="+mj-ea"/>
                <a:cs typeface="+mj-cs"/>
              </a:rPr>
            </a:br>
            <a:r>
              <a:rPr lang="en-US" sz="4000" kern="1200">
                <a:solidFill>
                  <a:schemeClr val="tx1"/>
                </a:solidFill>
                <a:latin typeface="+mj-lt"/>
                <a:ea typeface="+mj-ea"/>
                <a:cs typeface="+mj-cs"/>
              </a:rPr>
              <a:t>First Aid in Job Corps</a:t>
            </a:r>
          </a:p>
        </p:txBody>
      </p:sp>
      <p:sp>
        <p:nvSpPr>
          <p:cNvPr id="106"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llage of two people&#10;&#10;Description automatically generated">
            <a:extLst>
              <a:ext uri="{FF2B5EF4-FFF2-40B4-BE49-F238E27FC236}">
                <a16:creationId xmlns:a16="http://schemas.microsoft.com/office/drawing/2014/main" id="{86E343B6-6A7F-0777-A027-755C1DD05D43}"/>
              </a:ext>
            </a:extLst>
          </p:cNvPr>
          <p:cNvPicPr>
            <a:picLocks noChangeAspect="1"/>
          </p:cNvPicPr>
          <p:nvPr/>
        </p:nvPicPr>
        <p:blipFill>
          <a:blip r:embed="rId2">
            <a:extLst>
              <a:ext uri="{837473B0-CC2E-450A-ABE3-18F120FF3D39}">
                <a1611:picAttrSrcUrl xmlns:a1611="http://schemas.microsoft.com/office/drawing/2016/11/main" r:id="rId3"/>
              </a:ext>
            </a:extLst>
          </a:blip>
          <a:srcRect l="5760" r="15176" b="-1"/>
          <a:stretch/>
        </p:blipFill>
        <p:spPr>
          <a:xfrm>
            <a:off x="306967" y="2633472"/>
            <a:ext cx="8527780" cy="3586353"/>
          </a:xfrm>
          <a:prstGeom prst="rect">
            <a:avLst/>
          </a:prstGeom>
        </p:spPr>
      </p:pic>
    </p:spTree>
    <p:extLst>
      <p:ext uri="{BB962C8B-B14F-4D97-AF65-F5344CB8AC3E}">
        <p14:creationId xmlns:p14="http://schemas.microsoft.com/office/powerpoint/2010/main" val="9447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E86D-4969-894E-80A7-501F39421693}"/>
              </a:ext>
            </a:extLst>
          </p:cNvPr>
          <p:cNvSpPr>
            <a:spLocks noGrp="1"/>
          </p:cNvSpPr>
          <p:nvPr>
            <p:ph type="title"/>
          </p:nvPr>
        </p:nvSpPr>
        <p:spPr>
          <a:xfrm>
            <a:off x="628650" y="365760"/>
            <a:ext cx="7891272" cy="1325880"/>
          </a:xfrm>
        </p:spPr>
        <p:txBody>
          <a:bodyPr>
            <a:noAutofit/>
          </a:bodyPr>
          <a:lstStyle/>
          <a:p>
            <a:r>
              <a:rPr lang="en-US" sz="4000"/>
              <a:t>Mental Health First Aid </a:t>
            </a:r>
            <a:endParaRPr lang="en-US"/>
          </a:p>
        </p:txBody>
      </p:sp>
      <p:sp>
        <p:nvSpPr>
          <p:cNvPr id="3" name="Content Placeholder 2">
            <a:extLst>
              <a:ext uri="{FF2B5EF4-FFF2-40B4-BE49-F238E27FC236}">
                <a16:creationId xmlns:a16="http://schemas.microsoft.com/office/drawing/2014/main" id="{92B8AEA5-757F-2047-AABF-65C56E954314}"/>
              </a:ext>
            </a:extLst>
          </p:cNvPr>
          <p:cNvSpPr>
            <a:spLocks noGrp="1"/>
          </p:cNvSpPr>
          <p:nvPr>
            <p:ph idx="1"/>
          </p:nvPr>
        </p:nvSpPr>
        <p:spPr>
          <a:xfrm>
            <a:off x="626364" y="1541420"/>
            <a:ext cx="6956158" cy="4481693"/>
          </a:xfrm>
        </p:spPr>
        <p:txBody>
          <a:bodyPr vert="horz" lIns="91440" tIns="45720" rIns="91440" bIns="45720" rtlCol="0" anchor="t">
            <a:noAutofit/>
          </a:bodyPr>
          <a:lstStyle/>
          <a:p>
            <a:r>
              <a:rPr lang="en-US">
                <a:ea typeface="+mn-lt"/>
                <a:cs typeface="+mn-lt"/>
              </a:rPr>
              <a:t>Mental Health First Aid is a skills-based training course that teaches participants about mental health and substance-use challenges.</a:t>
            </a:r>
            <a:endParaRPr lang="en-US">
              <a:cs typeface="Calibri"/>
            </a:endParaRPr>
          </a:p>
          <a:p>
            <a:pPr marL="342900" indent="-342900">
              <a:buChar char="•"/>
            </a:pPr>
            <a:r>
              <a:rPr lang="en-US">
                <a:cs typeface="Calibri"/>
              </a:rPr>
              <a:t>Create a new path of resilience and wellbeing. </a:t>
            </a:r>
          </a:p>
          <a:p>
            <a:pPr marL="342900" indent="-342900">
              <a:buChar char="•"/>
            </a:pPr>
            <a:r>
              <a:rPr lang="en-US">
                <a:cs typeface="Calibri"/>
              </a:rPr>
              <a:t>Increase the learner’s own mental health literacy </a:t>
            </a:r>
            <a:r>
              <a:rPr lang="en-US" u="sng">
                <a:cs typeface="Calibri"/>
              </a:rPr>
              <a:t>and</a:t>
            </a:r>
            <a:r>
              <a:rPr lang="en-US">
                <a:cs typeface="Calibri"/>
              </a:rPr>
              <a:t> confidence when intervening.</a:t>
            </a:r>
          </a:p>
          <a:p>
            <a:pPr marL="342900" indent="-342900">
              <a:buChar char="•"/>
            </a:pPr>
            <a:r>
              <a:rPr lang="en-US">
                <a:cs typeface="Calibri"/>
              </a:rPr>
              <a:t>Reduce stigma and discrimination. </a:t>
            </a:r>
          </a:p>
          <a:p>
            <a:pPr marL="342900" indent="-342900">
              <a:buChar char="•"/>
            </a:pPr>
            <a:r>
              <a:rPr lang="en-US">
                <a:cs typeface="Calibri"/>
              </a:rPr>
              <a:t>Improve overall psychological safety. </a:t>
            </a:r>
          </a:p>
          <a:p>
            <a:pPr marL="342900" indent="-342900">
              <a:buChar char="•"/>
            </a:pPr>
            <a:r>
              <a:rPr lang="en-US" u="sng">
                <a:cs typeface="Calibri"/>
              </a:rPr>
              <a:t>Address</a:t>
            </a:r>
            <a:r>
              <a:rPr lang="en-US">
                <a:cs typeface="Calibri"/>
              </a:rPr>
              <a:t> mental health and substance use concerns with family, friends, colleagues, peers, and students.</a:t>
            </a:r>
          </a:p>
          <a:p>
            <a:pPr marL="342900" indent="-342900">
              <a:buChar char="•"/>
            </a:pPr>
            <a:endParaRPr lang="en-US" sz="2400">
              <a:cs typeface="Calibri"/>
            </a:endParaRPr>
          </a:p>
          <a:p>
            <a:pPr algn="ctr"/>
            <a:br>
              <a:rPr lang="en-US"/>
            </a:br>
            <a:endParaRPr lang="en-US"/>
          </a:p>
          <a:p>
            <a:endParaRPr lang="en-US"/>
          </a:p>
        </p:txBody>
      </p:sp>
    </p:spTree>
    <p:extLst>
      <p:ext uri="{BB962C8B-B14F-4D97-AF65-F5344CB8AC3E}">
        <p14:creationId xmlns:p14="http://schemas.microsoft.com/office/powerpoint/2010/main" val="1693397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BE6F60-764E-0D41-B09B-C7B185E7E8B9}"/>
              </a:ext>
            </a:extLst>
          </p:cNvPr>
          <p:cNvPicPr>
            <a:picLocks noChangeAspect="1"/>
          </p:cNvPicPr>
          <p:nvPr/>
        </p:nvPicPr>
        <p:blipFill rotWithShape="1">
          <a:blip r:embed="rId2"/>
          <a:srcRect t="26108"/>
          <a:stretch/>
        </p:blipFill>
        <p:spPr>
          <a:xfrm>
            <a:off x="0" y="1790512"/>
            <a:ext cx="9144000" cy="5067493"/>
          </a:xfrm>
          <a:prstGeom prst="rect">
            <a:avLst/>
          </a:prstGeom>
        </p:spPr>
      </p:pic>
      <p:sp>
        <p:nvSpPr>
          <p:cNvPr id="2" name="Rectangle 1">
            <a:extLst>
              <a:ext uri="{FF2B5EF4-FFF2-40B4-BE49-F238E27FC236}">
                <a16:creationId xmlns:a16="http://schemas.microsoft.com/office/drawing/2014/main" id="{E101FC02-F92F-573D-8378-A252B3957940}"/>
              </a:ext>
            </a:extLst>
          </p:cNvPr>
          <p:cNvSpPr/>
          <p:nvPr/>
        </p:nvSpPr>
        <p:spPr>
          <a:xfrm>
            <a:off x="3075514" y="1999789"/>
            <a:ext cx="2845203" cy="2957623"/>
          </a:xfrm>
          <a:prstGeom prst="rect">
            <a:avLst/>
          </a:prstGeom>
          <a:solidFill>
            <a:srgbClr val="EA5E29">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8FCE19-FED8-C4AB-19AF-8D5D9C8E175F}"/>
              </a:ext>
            </a:extLst>
          </p:cNvPr>
          <p:cNvSpPr>
            <a:spLocks noGrp="1"/>
          </p:cNvSpPr>
          <p:nvPr>
            <p:ph type="title"/>
          </p:nvPr>
        </p:nvSpPr>
        <p:spPr>
          <a:xfrm>
            <a:off x="583606" y="444588"/>
            <a:ext cx="8409281" cy="1348402"/>
          </a:xfrm>
        </p:spPr>
        <p:txBody>
          <a:bodyPr>
            <a:noAutofit/>
          </a:bodyPr>
          <a:lstStyle/>
          <a:p>
            <a:r>
              <a:rPr lang="en-US" sz="4000"/>
              <a:t>Where Mental Health First Aid Can Help</a:t>
            </a:r>
            <a:endParaRPr lang="en-US"/>
          </a:p>
        </p:txBody>
      </p:sp>
    </p:spTree>
    <p:extLst>
      <p:ext uri="{BB962C8B-B14F-4D97-AF65-F5344CB8AC3E}">
        <p14:creationId xmlns:p14="http://schemas.microsoft.com/office/powerpoint/2010/main" val="2153370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56CE-3FDE-BCEE-5B18-C07216CB8F17}"/>
              </a:ext>
            </a:extLst>
          </p:cNvPr>
          <p:cNvSpPr>
            <a:spLocks noGrp="1"/>
          </p:cNvSpPr>
          <p:nvPr>
            <p:ph type="title"/>
          </p:nvPr>
        </p:nvSpPr>
        <p:spPr>
          <a:xfrm>
            <a:off x="5117907" y="0"/>
            <a:ext cx="3368866" cy="1616203"/>
          </a:xfrm>
        </p:spPr>
        <p:txBody>
          <a:bodyPr vert="horz" lIns="91440" tIns="45720" rIns="91440" bIns="45720" rtlCol="0" anchor="b">
            <a:normAutofit/>
          </a:bodyPr>
          <a:lstStyle/>
          <a:p>
            <a:pPr>
              <a:lnSpc>
                <a:spcPct val="90000"/>
              </a:lnSpc>
            </a:pPr>
            <a:r>
              <a:rPr lang="en-US" sz="3200"/>
              <a:t>What Participants Learn</a:t>
            </a:r>
          </a:p>
        </p:txBody>
      </p:sp>
      <p:pic>
        <p:nvPicPr>
          <p:cNvPr id="8" name="Picture 7" descr="Students walking outdoors">
            <a:extLst>
              <a:ext uri="{FF2B5EF4-FFF2-40B4-BE49-F238E27FC236}">
                <a16:creationId xmlns:a16="http://schemas.microsoft.com/office/drawing/2014/main" id="{C3D451AF-EB2C-9D55-79FD-50DA375D8325}"/>
              </a:ext>
            </a:extLst>
          </p:cNvPr>
          <p:cNvPicPr>
            <a:picLocks noChangeAspect="1"/>
          </p:cNvPicPr>
          <p:nvPr/>
        </p:nvPicPr>
        <p:blipFill rotWithShape="1">
          <a:blip r:embed="rId3"/>
          <a:srcRect l="14878" r="40622" b="-1"/>
          <a:stretch/>
        </p:blipFill>
        <p:spPr>
          <a:xfrm>
            <a:off x="20" y="10"/>
            <a:ext cx="4571980" cy="6857990"/>
          </a:xfrm>
          <a:prstGeom prst="rect">
            <a:avLst/>
          </a:prstGeom>
        </p:spPr>
      </p:pic>
      <p:sp>
        <p:nvSpPr>
          <p:cNvPr id="5" name="TextBox 4">
            <a:extLst>
              <a:ext uri="{FF2B5EF4-FFF2-40B4-BE49-F238E27FC236}">
                <a16:creationId xmlns:a16="http://schemas.microsoft.com/office/drawing/2014/main" id="{601F9ADF-9A13-2E3F-8DE6-C493802FB729}"/>
              </a:ext>
            </a:extLst>
          </p:cNvPr>
          <p:cNvSpPr txBox="1"/>
          <p:nvPr/>
        </p:nvSpPr>
        <p:spPr>
          <a:xfrm>
            <a:off x="5117907" y="1857484"/>
            <a:ext cx="3111693" cy="344783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Bef>
                <a:spcPts val="0"/>
              </a:spcBef>
            </a:pPr>
            <a:r>
              <a:rPr lang="en-US" sz="1600" b="1">
                <a:solidFill>
                  <a:srgbClr val="EA5E29"/>
                </a:solidFill>
              </a:rPr>
              <a:t>Risk factors and warning signs</a:t>
            </a:r>
            <a:r>
              <a:rPr lang="en-US" sz="1600">
                <a:solidFill>
                  <a:srgbClr val="EA5E29"/>
                </a:solidFill>
              </a:rPr>
              <a:t> </a:t>
            </a:r>
            <a:r>
              <a:rPr lang="en-US" sz="1600"/>
              <a:t>of mental health and substance use challenges.</a:t>
            </a:r>
          </a:p>
          <a:p>
            <a:pPr marL="121920" indent="-228600" defTabSz="914400">
              <a:lnSpc>
                <a:spcPct val="90000"/>
              </a:lnSpc>
              <a:spcBef>
                <a:spcPts val="0"/>
              </a:spcBef>
              <a:buFont typeface="Arial" panose="020B0604020202020204" pitchFamily="34" charset="0"/>
              <a:buChar char="•"/>
            </a:pPr>
            <a:endParaRPr lang="en-US" sz="1600"/>
          </a:p>
          <a:p>
            <a:pPr defTabSz="914400">
              <a:lnSpc>
                <a:spcPct val="90000"/>
              </a:lnSpc>
              <a:spcBef>
                <a:spcPts val="0"/>
              </a:spcBef>
            </a:pPr>
            <a:r>
              <a:rPr lang="en-US" sz="1600" b="1">
                <a:solidFill>
                  <a:srgbClr val="EA5E29"/>
                </a:solidFill>
              </a:rPr>
              <a:t>Information</a:t>
            </a:r>
            <a:r>
              <a:rPr lang="en-US" sz="1600" b="1"/>
              <a:t> </a:t>
            </a:r>
            <a:r>
              <a:rPr lang="en-US" sz="1600"/>
              <a:t>on depression, anxiety, trauma, psychosis and substance use. </a:t>
            </a:r>
          </a:p>
          <a:p>
            <a:pPr marL="121920" indent="-228600" defTabSz="914400">
              <a:lnSpc>
                <a:spcPct val="90000"/>
              </a:lnSpc>
              <a:spcBef>
                <a:spcPts val="0"/>
              </a:spcBef>
              <a:buFont typeface="Arial" panose="020B0604020202020204" pitchFamily="34" charset="0"/>
              <a:buChar char="•"/>
            </a:pPr>
            <a:endParaRPr lang="en-US" sz="1600"/>
          </a:p>
          <a:p>
            <a:pPr defTabSz="914400">
              <a:lnSpc>
                <a:spcPct val="90000"/>
              </a:lnSpc>
              <a:spcBef>
                <a:spcPts val="0"/>
              </a:spcBef>
            </a:pPr>
            <a:r>
              <a:rPr lang="en-US" sz="1600" b="1">
                <a:solidFill>
                  <a:srgbClr val="EA5E29"/>
                </a:solidFill>
              </a:rPr>
              <a:t>A 5-step Action Plan </a:t>
            </a:r>
            <a:r>
              <a:rPr lang="en-US" sz="1600"/>
              <a:t>to help someone developing a mental health or substance use challenge. </a:t>
            </a:r>
          </a:p>
          <a:p>
            <a:pPr marL="121920" indent="-228600" defTabSz="914400">
              <a:lnSpc>
                <a:spcPct val="90000"/>
              </a:lnSpc>
              <a:spcBef>
                <a:spcPts val="0"/>
              </a:spcBef>
              <a:buFont typeface="Arial" panose="020B0604020202020204" pitchFamily="34" charset="0"/>
              <a:buChar char="•"/>
            </a:pPr>
            <a:endParaRPr lang="en-US" sz="1600"/>
          </a:p>
          <a:p>
            <a:pPr defTabSz="914400">
              <a:lnSpc>
                <a:spcPct val="90000"/>
              </a:lnSpc>
              <a:spcBef>
                <a:spcPts val="0"/>
              </a:spcBef>
            </a:pPr>
            <a:r>
              <a:rPr lang="en-US" sz="1600"/>
              <a:t>Available evidence-based professional, peer and self-help </a:t>
            </a:r>
            <a:r>
              <a:rPr lang="en-US" sz="1600" b="1">
                <a:solidFill>
                  <a:srgbClr val="EA5E29"/>
                </a:solidFill>
              </a:rPr>
              <a:t>resources</a:t>
            </a:r>
            <a:r>
              <a:rPr lang="en-US" sz="1600">
                <a:solidFill>
                  <a:srgbClr val="EA5E29"/>
                </a:solidFill>
              </a:rPr>
              <a:t>.</a:t>
            </a:r>
          </a:p>
          <a:p>
            <a:pPr indent="-228600" defTabSz="914400">
              <a:lnSpc>
                <a:spcPct val="90000"/>
              </a:lnSpc>
              <a:buFont typeface="Arial" panose="020B0604020202020204" pitchFamily="34" charset="0"/>
              <a:buChar char="•"/>
            </a:pPr>
            <a:endParaRPr lang="en-US" sz="1600" baseline="30000"/>
          </a:p>
          <a:p>
            <a:pPr indent="-228600" defTabSz="914400">
              <a:lnSpc>
                <a:spcPct val="90000"/>
              </a:lnSpc>
              <a:buFont typeface="Arial" panose="020B0604020202020204" pitchFamily="34" charset="0"/>
              <a:buChar char="•"/>
            </a:pPr>
            <a:endParaRPr lang="en-US" sz="1600" b="0" i="0" baseline="30000">
              <a:effectLst/>
              <a:highlight>
                <a:srgbClr val="FFFFFF"/>
              </a:highlight>
            </a:endParaRPr>
          </a:p>
          <a:p>
            <a:pPr indent="-228600" defTabSz="914400">
              <a:lnSpc>
                <a:spcPct val="90000"/>
              </a:lnSpc>
              <a:buFont typeface="Arial" panose="020B0604020202020204" pitchFamily="34" charset="0"/>
              <a:buChar char="•"/>
            </a:pPr>
            <a:endParaRPr lang="en-US" sz="1600" b="0" i="0">
              <a:effectLst/>
              <a:highlight>
                <a:srgbClr val="FFFFFF"/>
              </a:highlight>
            </a:endParaRPr>
          </a:p>
          <a:p>
            <a:pPr indent="-228600" defTabSz="914400">
              <a:lnSpc>
                <a:spcPct val="90000"/>
              </a:lnSpc>
              <a:spcAft>
                <a:spcPts val="600"/>
              </a:spcAft>
              <a:buFont typeface="Arial" panose="020B0604020202020204" pitchFamily="34" charset="0"/>
              <a:buChar char="•"/>
            </a:pPr>
            <a:endParaRPr lang="en-US" sz="1600" baseline="30000"/>
          </a:p>
          <a:p>
            <a:pPr marL="342900" indent="-228600" defTabSz="914400">
              <a:lnSpc>
                <a:spcPct val="90000"/>
              </a:lnSpc>
              <a:spcAft>
                <a:spcPts val="600"/>
              </a:spcAft>
              <a:buFont typeface="Arial" panose="020B0604020202020204" pitchFamily="34" charset="0"/>
              <a:buChar char="•"/>
            </a:pPr>
            <a:endParaRPr lang="en-US" sz="1600" baseline="30000"/>
          </a:p>
          <a:p>
            <a:pPr marL="285750" indent="-228600" defTabSz="914400">
              <a:lnSpc>
                <a:spcPct val="90000"/>
              </a:lnSpc>
              <a:spcAft>
                <a:spcPts val="600"/>
              </a:spcAft>
              <a:buFont typeface="Arial" panose="020B0604020202020204" pitchFamily="34" charset="0"/>
              <a:buChar char="•"/>
            </a:pPr>
            <a:endParaRPr lang="en-US" sz="1600" baseline="30000"/>
          </a:p>
          <a:p>
            <a:pPr marL="285750" indent="-228600" defTabSz="914400">
              <a:lnSpc>
                <a:spcPct val="90000"/>
              </a:lnSpc>
              <a:spcAft>
                <a:spcPts val="600"/>
              </a:spcAft>
              <a:buFont typeface="Arial" panose="020B0604020202020204" pitchFamily="34" charset="0"/>
              <a:buChar char="•"/>
            </a:pPr>
            <a:endParaRPr lang="en-US" sz="1600" baseline="30000"/>
          </a:p>
          <a:p>
            <a:pPr indent="-228600" defTabSz="914400">
              <a:lnSpc>
                <a:spcPct val="90000"/>
              </a:lnSpc>
              <a:spcAft>
                <a:spcPts val="600"/>
              </a:spcAft>
              <a:buFont typeface="Arial" panose="020B0604020202020204" pitchFamily="34" charset="0"/>
              <a:buChar char="•"/>
            </a:pPr>
            <a:endParaRPr lang="en-US" sz="1600" baseline="30000"/>
          </a:p>
          <a:p>
            <a:pPr indent="-228600" defTabSz="914400">
              <a:lnSpc>
                <a:spcPct val="90000"/>
              </a:lnSpc>
              <a:spcAft>
                <a:spcPts val="600"/>
              </a:spcAft>
              <a:buFont typeface="Arial" panose="020B0604020202020204" pitchFamily="34" charset="0"/>
              <a:buChar char="•"/>
            </a:pPr>
            <a:endParaRPr lang="en-US" sz="1600"/>
          </a:p>
        </p:txBody>
      </p:sp>
    </p:spTree>
    <p:extLst>
      <p:ext uri="{BB962C8B-B14F-4D97-AF65-F5344CB8AC3E}">
        <p14:creationId xmlns:p14="http://schemas.microsoft.com/office/powerpoint/2010/main" val="258911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E86D-4969-894E-80A7-501F39421693}"/>
              </a:ext>
            </a:extLst>
          </p:cNvPr>
          <p:cNvSpPr>
            <a:spLocks noGrp="1"/>
          </p:cNvSpPr>
          <p:nvPr>
            <p:ph type="title"/>
          </p:nvPr>
        </p:nvSpPr>
        <p:spPr>
          <a:xfrm>
            <a:off x="628650" y="365760"/>
            <a:ext cx="7891272" cy="1325880"/>
          </a:xfrm>
        </p:spPr>
        <p:txBody>
          <a:bodyPr>
            <a:noAutofit/>
          </a:bodyPr>
          <a:lstStyle/>
          <a:p>
            <a:r>
              <a:rPr lang="en-US" sz="4000"/>
              <a:t>MHFA Community Specific Courses </a:t>
            </a:r>
            <a:endParaRPr lang="en-US"/>
          </a:p>
        </p:txBody>
      </p:sp>
      <p:sp>
        <p:nvSpPr>
          <p:cNvPr id="3" name="Content Placeholder 2">
            <a:extLst>
              <a:ext uri="{FF2B5EF4-FFF2-40B4-BE49-F238E27FC236}">
                <a16:creationId xmlns:a16="http://schemas.microsoft.com/office/drawing/2014/main" id="{92B8AEA5-757F-2047-AABF-65C56E954314}"/>
              </a:ext>
            </a:extLst>
          </p:cNvPr>
          <p:cNvSpPr>
            <a:spLocks noGrp="1"/>
          </p:cNvSpPr>
          <p:nvPr>
            <p:ph idx="1"/>
          </p:nvPr>
        </p:nvSpPr>
        <p:spPr>
          <a:xfrm>
            <a:off x="624078" y="1541420"/>
            <a:ext cx="7713405" cy="4481693"/>
          </a:xfrm>
        </p:spPr>
        <p:txBody>
          <a:bodyPr vert="horz" lIns="91440" tIns="45720" rIns="91440" bIns="45720" rtlCol="0" anchor="t">
            <a:noAutofit/>
          </a:bodyPr>
          <a:lstStyle/>
          <a:p>
            <a:r>
              <a:rPr lang="en-US">
                <a:ea typeface="+mn-lt"/>
                <a:cs typeface="+mn-lt"/>
              </a:rPr>
              <a:t>Mental Health First Aid is a skills-based training course that teaches participants about mental health and substance-use challenges.</a:t>
            </a:r>
            <a:endParaRPr lang="en-US">
              <a:cs typeface="Calibri"/>
            </a:endParaRPr>
          </a:p>
          <a:p>
            <a:pPr marL="342900" indent="-342900">
              <a:buChar char="•"/>
            </a:pPr>
            <a:r>
              <a:rPr lang="en-US" b="1">
                <a:cs typeface="Calibri"/>
              </a:rPr>
              <a:t>Youth</a:t>
            </a:r>
            <a:r>
              <a:rPr lang="en-US">
                <a:cs typeface="Calibri"/>
              </a:rPr>
              <a:t> Mental Health First Aid (for adults assisting youth)</a:t>
            </a:r>
          </a:p>
          <a:p>
            <a:pPr marL="342900" indent="-342900">
              <a:buChar char="•"/>
            </a:pPr>
            <a:r>
              <a:rPr lang="en-US" b="1">
                <a:cs typeface="Calibri"/>
              </a:rPr>
              <a:t>Teen</a:t>
            </a:r>
            <a:r>
              <a:rPr lang="en-US">
                <a:cs typeface="Calibri"/>
              </a:rPr>
              <a:t> Mental Health First Aid (peer-to-peer)</a:t>
            </a:r>
          </a:p>
          <a:p>
            <a:pPr marL="342900" indent="-342900">
              <a:buChar char="•"/>
            </a:pPr>
            <a:r>
              <a:rPr lang="en-US">
                <a:cs typeface="Calibri"/>
              </a:rPr>
              <a:t>Y/MHFA in Chinese, Khmer, Korean, and Spanish</a:t>
            </a:r>
          </a:p>
          <a:p>
            <a:endParaRPr lang="en-US">
              <a:cs typeface="Calibri"/>
            </a:endParaRPr>
          </a:p>
          <a:p>
            <a:pPr marL="342900" indent="-342900">
              <a:buChar char="•"/>
            </a:pPr>
            <a:endParaRPr lang="en-US" sz="2400">
              <a:cs typeface="Calibri"/>
            </a:endParaRPr>
          </a:p>
          <a:p>
            <a:pPr algn="ctr"/>
            <a:br>
              <a:rPr lang="en-US"/>
            </a:br>
            <a:endParaRPr lang="en-US"/>
          </a:p>
          <a:p>
            <a:endParaRPr lang="en-US"/>
          </a:p>
        </p:txBody>
      </p:sp>
      <p:pic>
        <p:nvPicPr>
          <p:cNvPr id="5" name="Picture 4">
            <a:extLst>
              <a:ext uri="{FF2B5EF4-FFF2-40B4-BE49-F238E27FC236}">
                <a16:creationId xmlns:a16="http://schemas.microsoft.com/office/drawing/2014/main" id="{171D24E9-8F30-E445-EE3C-BC5862033AED}"/>
              </a:ext>
            </a:extLst>
          </p:cNvPr>
          <p:cNvPicPr>
            <a:picLocks noChangeAspect="1"/>
          </p:cNvPicPr>
          <p:nvPr/>
        </p:nvPicPr>
        <p:blipFill>
          <a:blip r:embed="rId3"/>
          <a:stretch>
            <a:fillRect/>
          </a:stretch>
        </p:blipFill>
        <p:spPr>
          <a:xfrm>
            <a:off x="624078" y="4130641"/>
            <a:ext cx="6494627" cy="2082972"/>
          </a:xfrm>
          <a:prstGeom prst="rect">
            <a:avLst/>
          </a:prstGeom>
        </p:spPr>
      </p:pic>
    </p:spTree>
    <p:extLst>
      <p:ext uri="{BB962C8B-B14F-4D97-AF65-F5344CB8AC3E}">
        <p14:creationId xmlns:p14="http://schemas.microsoft.com/office/powerpoint/2010/main" val="1789940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acher smiling and writing on whiteboard">
            <a:extLst>
              <a:ext uri="{FF2B5EF4-FFF2-40B4-BE49-F238E27FC236}">
                <a16:creationId xmlns:a16="http://schemas.microsoft.com/office/drawing/2014/main" id="{8B3A576C-3988-9A45-6C41-6D8D3E8D7BC0}"/>
              </a:ext>
            </a:extLst>
          </p:cNvPr>
          <p:cNvPicPr>
            <a:picLocks noChangeAspect="1"/>
          </p:cNvPicPr>
          <p:nvPr/>
        </p:nvPicPr>
        <p:blipFill>
          <a:blip r:embed="rId4"/>
          <a:srcRect t="8037" r="-2" b="-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dults studying at table">
            <a:extLst>
              <a:ext uri="{FF2B5EF4-FFF2-40B4-BE49-F238E27FC236}">
                <a16:creationId xmlns:a16="http://schemas.microsoft.com/office/drawing/2014/main" id="{BA91A11C-EF63-25C2-2001-FB88A4B41E4F}"/>
              </a:ext>
            </a:extLst>
          </p:cNvPr>
          <p:cNvPicPr>
            <a:picLocks noChangeAspect="1"/>
          </p:cNvPicPr>
          <p:nvPr/>
        </p:nvPicPr>
        <p:blipFill>
          <a:blip r:embed="rId5"/>
          <a:srcRect r="-2" b="803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D38D56CE-3FDE-BCEE-5B18-C07216CB8F17}"/>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a:lnSpc>
                <a:spcPct val="90000"/>
              </a:lnSpc>
            </a:pPr>
            <a:r>
              <a:rPr lang="en-US" sz="3200" b="1" kern="1200">
                <a:latin typeface="+mj-lt"/>
                <a:ea typeface="+mj-ea"/>
                <a:cs typeface="+mj-cs"/>
              </a:rPr>
              <a:t>How to Get Involved</a:t>
            </a:r>
          </a:p>
        </p:txBody>
      </p:sp>
      <p:sp>
        <p:nvSpPr>
          <p:cNvPr id="5" name="TextBox 4">
            <a:extLst>
              <a:ext uri="{FF2B5EF4-FFF2-40B4-BE49-F238E27FC236}">
                <a16:creationId xmlns:a16="http://schemas.microsoft.com/office/drawing/2014/main" id="{601F9ADF-9A13-2E3F-8DE6-C493802FB729}"/>
              </a:ext>
            </a:extLst>
          </p:cNvPr>
          <p:cNvSpPr txBox="1"/>
          <p:nvPr/>
        </p:nvSpPr>
        <p:spPr>
          <a:xfrm>
            <a:off x="136244" y="2465494"/>
            <a:ext cx="4070858" cy="366435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a:bodyPr>
          <a:lstStyle/>
          <a:p>
            <a:pPr marL="571500" indent="-342900" defTabSz="914400">
              <a:lnSpc>
                <a:spcPct val="90000"/>
              </a:lnSpc>
              <a:buFont typeface="+mj-lt"/>
              <a:buAutoNum type="arabicPeriod"/>
            </a:pPr>
            <a:r>
              <a:rPr lang="en-US" sz="2400"/>
              <a:t>Take a Youth or Adult Mental Health First Aid Training</a:t>
            </a:r>
          </a:p>
          <a:p>
            <a:pPr marL="571500" indent="-342900" defTabSz="914400">
              <a:lnSpc>
                <a:spcPct val="90000"/>
              </a:lnSpc>
              <a:buFont typeface="+mj-lt"/>
              <a:buAutoNum type="arabicPeriod"/>
            </a:pPr>
            <a:endParaRPr lang="en-US" sz="2400"/>
          </a:p>
          <a:p>
            <a:pPr marL="571500" indent="-342900" defTabSz="914400">
              <a:lnSpc>
                <a:spcPct val="90000"/>
              </a:lnSpc>
              <a:buFont typeface="+mj-lt"/>
              <a:buAutoNum type="arabicPeriod"/>
            </a:pPr>
            <a:r>
              <a:rPr lang="en-US" sz="2400"/>
              <a:t>Dual certification</a:t>
            </a:r>
          </a:p>
          <a:p>
            <a:pPr marL="571500" indent="-342900" defTabSz="914400">
              <a:lnSpc>
                <a:spcPct val="90000"/>
              </a:lnSpc>
              <a:buFont typeface="+mj-lt"/>
              <a:buAutoNum type="arabicPeriod"/>
            </a:pPr>
            <a:endParaRPr lang="en-US" sz="2400"/>
          </a:p>
          <a:p>
            <a:pPr marL="571500" indent="-342900" defTabSz="914400">
              <a:lnSpc>
                <a:spcPct val="90000"/>
              </a:lnSpc>
              <a:buFont typeface="+mj-lt"/>
              <a:buAutoNum type="arabicPeriod"/>
            </a:pPr>
            <a:r>
              <a:rPr lang="en-US" sz="2400"/>
              <a:t>Become an Instructor</a:t>
            </a:r>
          </a:p>
          <a:p>
            <a:pPr marL="571500" indent="-342900" defTabSz="914400">
              <a:lnSpc>
                <a:spcPct val="90000"/>
              </a:lnSpc>
              <a:buFont typeface="+mj-lt"/>
              <a:buAutoNum type="arabicPeriod"/>
            </a:pPr>
            <a:endParaRPr lang="en-US" sz="1700"/>
          </a:p>
          <a:p>
            <a:pPr marL="571500" indent="-342900" defTabSz="914400">
              <a:lnSpc>
                <a:spcPct val="90000"/>
              </a:lnSpc>
              <a:buFont typeface="+mj-lt"/>
              <a:buAutoNum type="arabicPeriod"/>
            </a:pPr>
            <a:endParaRPr lang="en-US" sz="1700"/>
          </a:p>
          <a:p>
            <a:pPr marL="571500" indent="-342900" defTabSz="914400">
              <a:lnSpc>
                <a:spcPct val="90000"/>
              </a:lnSpc>
              <a:buFont typeface="+mj-lt"/>
              <a:buAutoNum type="arabicPeriod"/>
            </a:pPr>
            <a:endParaRPr lang="en-US" sz="1700"/>
          </a:p>
          <a:p>
            <a:pPr marL="571500" indent="-342900" defTabSz="914400">
              <a:lnSpc>
                <a:spcPct val="90000"/>
              </a:lnSpc>
              <a:buFont typeface="+mj-lt"/>
              <a:buAutoNum type="arabicPeriod"/>
            </a:pPr>
            <a:r>
              <a:rPr lang="en-US" sz="2800"/>
              <a:t>Everyone = Be a Mental Health Champion!</a:t>
            </a:r>
          </a:p>
          <a:p>
            <a:pPr indent="-228600" defTabSz="914400">
              <a:lnSpc>
                <a:spcPct val="90000"/>
              </a:lnSpc>
              <a:buFont typeface="Arial" panose="020B0604020202020204" pitchFamily="34" charset="0"/>
              <a:buChar char="•"/>
            </a:pPr>
            <a:endParaRPr lang="en-US" sz="1700" baseline="30000"/>
          </a:p>
          <a:p>
            <a:pPr indent="-228600" defTabSz="914400">
              <a:lnSpc>
                <a:spcPct val="90000"/>
              </a:lnSpc>
              <a:buFont typeface="Arial" panose="020B0604020202020204" pitchFamily="34" charset="0"/>
              <a:buChar char="•"/>
            </a:pPr>
            <a:endParaRPr lang="en-US" sz="1700" b="0" i="0" baseline="30000">
              <a:effectLst/>
              <a:highlight>
                <a:srgbClr val="FFFFFF"/>
              </a:highlight>
            </a:endParaRPr>
          </a:p>
          <a:p>
            <a:pPr indent="-228600" defTabSz="914400">
              <a:lnSpc>
                <a:spcPct val="90000"/>
              </a:lnSpc>
              <a:buFont typeface="Arial" panose="020B0604020202020204" pitchFamily="34" charset="0"/>
              <a:buChar char="•"/>
            </a:pPr>
            <a:endParaRPr lang="en-US" sz="1700" b="0" i="0">
              <a:effectLst/>
              <a:highlight>
                <a:srgbClr val="FFFFFF"/>
              </a:highlight>
            </a:endParaRPr>
          </a:p>
          <a:p>
            <a:pPr indent="-228600" defTabSz="914400">
              <a:lnSpc>
                <a:spcPct val="90000"/>
              </a:lnSpc>
              <a:spcAft>
                <a:spcPts val="600"/>
              </a:spcAft>
              <a:buFont typeface="Arial" panose="020B0604020202020204" pitchFamily="34" charset="0"/>
              <a:buChar char="•"/>
            </a:pPr>
            <a:endParaRPr lang="en-US" sz="1700" baseline="30000"/>
          </a:p>
          <a:p>
            <a:pPr marL="342900" indent="-228600" defTabSz="914400">
              <a:lnSpc>
                <a:spcPct val="90000"/>
              </a:lnSpc>
              <a:spcAft>
                <a:spcPts val="600"/>
              </a:spcAft>
              <a:buFont typeface="Arial" panose="020B0604020202020204" pitchFamily="34" charset="0"/>
              <a:buChar char="•"/>
            </a:pPr>
            <a:endParaRPr lang="en-US" sz="1700" baseline="30000"/>
          </a:p>
          <a:p>
            <a:pPr marL="285750" indent="-228600" defTabSz="914400">
              <a:lnSpc>
                <a:spcPct val="90000"/>
              </a:lnSpc>
              <a:spcAft>
                <a:spcPts val="600"/>
              </a:spcAft>
              <a:buFont typeface="Arial" panose="020B0604020202020204" pitchFamily="34" charset="0"/>
              <a:buChar char="•"/>
            </a:pPr>
            <a:endParaRPr lang="en-US" sz="1700" baseline="30000"/>
          </a:p>
          <a:p>
            <a:pPr marL="285750" indent="-228600" defTabSz="914400">
              <a:lnSpc>
                <a:spcPct val="90000"/>
              </a:lnSpc>
              <a:spcAft>
                <a:spcPts val="600"/>
              </a:spcAft>
              <a:buFont typeface="Arial" panose="020B0604020202020204" pitchFamily="34" charset="0"/>
              <a:buChar char="•"/>
            </a:pPr>
            <a:endParaRPr lang="en-US" sz="1700" baseline="30000"/>
          </a:p>
          <a:p>
            <a:pPr indent="-228600" defTabSz="914400">
              <a:lnSpc>
                <a:spcPct val="90000"/>
              </a:lnSpc>
              <a:spcAft>
                <a:spcPts val="600"/>
              </a:spcAft>
              <a:buFont typeface="Arial" panose="020B0604020202020204" pitchFamily="34" charset="0"/>
              <a:buChar char="•"/>
            </a:pPr>
            <a:endParaRPr lang="en-US" sz="1700" baseline="30000"/>
          </a:p>
          <a:p>
            <a:pPr indent="-228600" defTabSz="914400">
              <a:lnSpc>
                <a:spcPct val="9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2548680110"/>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08A38-0C10-BD33-7C6C-5D11EDDB7C56}"/>
              </a:ext>
            </a:extLst>
          </p:cNvPr>
          <p:cNvSpPr txBox="1"/>
          <p:nvPr/>
        </p:nvSpPr>
        <p:spPr>
          <a:xfrm>
            <a:off x="558800" y="474858"/>
            <a:ext cx="8293099"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EA5E29"/>
                </a:solidFill>
                <a:cs typeface="Calibri"/>
              </a:rPr>
              <a:t>Maryland: </a:t>
            </a:r>
            <a:r>
              <a:rPr lang="en-US" sz="3200">
                <a:solidFill>
                  <a:srgbClr val="EA5E29"/>
                </a:solidFill>
                <a:cs typeface="Calibri"/>
              </a:rPr>
              <a:t>MHFAMaryland.org</a:t>
            </a:r>
            <a:endParaRPr lang="en-US" sz="3200">
              <a:cs typeface="Calibri" panose="020F0502020204030204"/>
            </a:endParaRPr>
          </a:p>
          <a:p>
            <a:pPr algn="ctr"/>
            <a:endParaRPr lang="en-US" sz="3200" b="1">
              <a:solidFill>
                <a:srgbClr val="EA5E29"/>
              </a:solidFill>
              <a:cs typeface="Calibri"/>
            </a:endParaRPr>
          </a:p>
          <a:p>
            <a:pPr algn="ctr"/>
            <a:r>
              <a:rPr lang="en-US" sz="3200" b="1">
                <a:solidFill>
                  <a:srgbClr val="EA5E29"/>
                </a:solidFill>
                <a:cs typeface="Calibri"/>
              </a:rPr>
              <a:t>Missouri: </a:t>
            </a:r>
            <a:r>
              <a:rPr lang="en-US" sz="3200">
                <a:solidFill>
                  <a:srgbClr val="EA5E29"/>
                </a:solidFill>
                <a:cs typeface="Calibri"/>
              </a:rPr>
              <a:t>MHFAMissouri.org</a:t>
            </a:r>
          </a:p>
          <a:p>
            <a:pPr algn="ctr"/>
            <a:endParaRPr lang="en-US" sz="3200" b="1">
              <a:solidFill>
                <a:srgbClr val="EA5E29"/>
              </a:solidFill>
              <a:cs typeface="Calibri"/>
            </a:endParaRPr>
          </a:p>
          <a:p>
            <a:pPr algn="ctr"/>
            <a:r>
              <a:rPr lang="en-US" sz="3200" b="1">
                <a:solidFill>
                  <a:srgbClr val="EA5E29"/>
                </a:solidFill>
                <a:cs typeface="Calibri"/>
              </a:rPr>
              <a:t>Nationally: </a:t>
            </a:r>
            <a:r>
              <a:rPr lang="en-US" sz="3200">
                <a:solidFill>
                  <a:srgbClr val="EA5E29"/>
                </a:solidFill>
                <a:cs typeface="Calibri"/>
              </a:rPr>
              <a:t>MentalHealthFirstAid.org</a:t>
            </a:r>
          </a:p>
          <a:p>
            <a:pPr algn="ctr"/>
            <a:endParaRPr lang="en-US" sz="3200">
              <a:solidFill>
                <a:srgbClr val="EA5E29"/>
              </a:solidFill>
              <a:cs typeface="Calibri"/>
            </a:endParaRPr>
          </a:p>
          <a:p>
            <a:pPr algn="ctr"/>
            <a:r>
              <a:rPr lang="en-US" sz="3200">
                <a:solidFill>
                  <a:srgbClr val="EA5E29"/>
                </a:solidFill>
                <a:cs typeface="Calibri"/>
              </a:rPr>
              <a:t>JOB CORPS INFORMATION NOTICE NO. 22-09 </a:t>
            </a:r>
          </a:p>
          <a:p>
            <a:pPr algn="ctr"/>
            <a:r>
              <a:rPr lang="en-US" sz="3200" i="1">
                <a:solidFill>
                  <a:srgbClr val="EA5E29"/>
                </a:solidFill>
                <a:cs typeface="Calibri"/>
              </a:rPr>
              <a:t>Mental Health First Aid Training Resources</a:t>
            </a:r>
            <a:endParaRPr lang="en-US" sz="3600" b="1" i="1">
              <a:solidFill>
                <a:srgbClr val="EA5E29"/>
              </a:solidFill>
              <a:cs typeface="Calibri"/>
            </a:endParaRPr>
          </a:p>
          <a:p>
            <a:pPr algn="ctr"/>
            <a:endParaRPr lang="en-US" sz="2800" b="1">
              <a:solidFill>
                <a:srgbClr val="EA5E29"/>
              </a:solidFill>
              <a:cs typeface="Calibri"/>
            </a:endParaRPr>
          </a:p>
          <a:p>
            <a:pPr algn="ctr"/>
            <a:r>
              <a:rPr lang="en-US" sz="4800" b="1">
                <a:solidFill>
                  <a:srgbClr val="EA5E29"/>
                </a:solidFill>
                <a:cs typeface="Calibri"/>
              </a:rPr>
              <a:t>Sign Up Now </a:t>
            </a:r>
            <a:endParaRPr lang="en-US" sz="4800">
              <a:cs typeface="Calibri"/>
            </a:endParaRPr>
          </a:p>
        </p:txBody>
      </p:sp>
    </p:spTree>
    <p:extLst>
      <p:ext uri="{BB962C8B-B14F-4D97-AF65-F5344CB8AC3E}">
        <p14:creationId xmlns:p14="http://schemas.microsoft.com/office/powerpoint/2010/main" val="2877746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57AEBE2-D5F8-1F49-BCC8-9A92149155B3}"/>
              </a:ext>
            </a:extLst>
          </p:cNvPr>
          <p:cNvSpPr>
            <a:spLocks noGrp="1"/>
          </p:cNvSpPr>
          <p:nvPr>
            <p:ph type="subTitle" idx="1"/>
          </p:nvPr>
        </p:nvSpPr>
        <p:spPr>
          <a:xfrm>
            <a:off x="584201" y="4022720"/>
            <a:ext cx="7772399" cy="1248258"/>
          </a:xfrm>
        </p:spPr>
        <p:txBody>
          <a:bodyPr/>
          <a:lstStyle/>
          <a:p>
            <a:pPr>
              <a:lnSpc>
                <a:spcPct val="100000"/>
              </a:lnSpc>
            </a:pPr>
            <a:endParaRPr lang="en-US"/>
          </a:p>
          <a:p>
            <a:pPr algn="l">
              <a:lnSpc>
                <a:spcPct val="100000"/>
              </a:lnSpc>
            </a:pPr>
            <a:r>
              <a:rPr lang="en-US"/>
              <a:t>Leah Bentfield</a:t>
            </a:r>
          </a:p>
          <a:p>
            <a:pPr algn="l">
              <a:lnSpc>
                <a:spcPct val="100000"/>
              </a:lnSpc>
            </a:pPr>
            <a:r>
              <a:rPr lang="en-US"/>
              <a:t>Program Manager, MHFA Maryland</a:t>
            </a:r>
          </a:p>
          <a:p>
            <a:pPr algn="l">
              <a:lnSpc>
                <a:spcPct val="100000"/>
              </a:lnSpc>
            </a:pPr>
            <a:r>
              <a:rPr lang="en-US"/>
              <a:t>Mental Health Association of Maryland</a:t>
            </a:r>
          </a:p>
          <a:p>
            <a:pPr algn="l">
              <a:lnSpc>
                <a:spcPct val="100000"/>
              </a:lnSpc>
            </a:pPr>
            <a:endParaRPr lang="en-US"/>
          </a:p>
          <a:p>
            <a:pPr algn="l">
              <a:lnSpc>
                <a:spcPct val="100000"/>
              </a:lnSpc>
            </a:pPr>
            <a:r>
              <a:rPr lang="en-US"/>
              <a:t>e. LBentfield@mhamd.org</a:t>
            </a:r>
          </a:p>
        </p:txBody>
      </p:sp>
    </p:spTree>
    <p:extLst>
      <p:ext uri="{BB962C8B-B14F-4D97-AF65-F5344CB8AC3E}">
        <p14:creationId xmlns:p14="http://schemas.microsoft.com/office/powerpoint/2010/main" val="54646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6"/>
          <p:cNvSpPr txBox="1">
            <a:spLocks noGrp="1"/>
          </p:cNvSpPr>
          <p:nvPr>
            <p:ph type="subTitle" idx="1"/>
          </p:nvPr>
        </p:nvSpPr>
        <p:spPr>
          <a:xfrm>
            <a:off x="135540" y="1696835"/>
            <a:ext cx="6265260" cy="1855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3600"/>
              <a:buNone/>
            </a:pPr>
            <a:r>
              <a:rPr lang="en-US" sz="3800" b="1" cap="small">
                <a:latin typeface="Avenir"/>
                <a:ea typeface="Avenir"/>
                <a:cs typeface="Avenir"/>
                <a:sym typeface="Avenir"/>
              </a:rPr>
              <a:t>Miami job corps center</a:t>
            </a:r>
          </a:p>
          <a:p>
            <a:pPr marL="0" lvl="0" indent="0" algn="l" rtl="0">
              <a:lnSpc>
                <a:spcPct val="100000"/>
              </a:lnSpc>
              <a:spcBef>
                <a:spcPts val="0"/>
              </a:spcBef>
              <a:spcAft>
                <a:spcPts val="0"/>
              </a:spcAft>
              <a:buClr>
                <a:schemeClr val="lt1"/>
              </a:buClr>
              <a:buSzPts val="3600"/>
              <a:buNone/>
            </a:pPr>
            <a:r>
              <a:rPr lang="en-US" sz="3800" b="1" cap="small">
                <a:latin typeface="Avenir"/>
                <a:ea typeface="Avenir"/>
                <a:cs typeface="Avenir"/>
                <a:sym typeface="Avenir"/>
              </a:rPr>
              <a:t>Youth mental health first aid</a:t>
            </a:r>
          </a:p>
          <a:p>
            <a:pPr marL="0" lvl="0" indent="0" algn="l" rtl="0">
              <a:lnSpc>
                <a:spcPct val="100000"/>
              </a:lnSpc>
              <a:spcBef>
                <a:spcPts val="0"/>
              </a:spcBef>
              <a:spcAft>
                <a:spcPts val="0"/>
              </a:spcAft>
              <a:buClr>
                <a:schemeClr val="lt1"/>
              </a:buClr>
              <a:buSzPts val="3600"/>
              <a:buNone/>
            </a:pPr>
            <a:r>
              <a:rPr lang="en-US" sz="3800" b="1" cap="small"/>
              <a:t>Dr. Cassaundra Wimes</a:t>
            </a:r>
            <a:r>
              <a:rPr lang="en-US" sz="3800" b="1" cap="small">
                <a:latin typeface="Avenir"/>
                <a:ea typeface="Avenir"/>
                <a:cs typeface="Avenir"/>
                <a:sym typeface="Avenir"/>
              </a:rPr>
              <a:t> </a:t>
            </a:r>
            <a:endParaRPr sz="3800"/>
          </a:p>
        </p:txBody>
      </p:sp>
      <p:pic>
        <p:nvPicPr>
          <p:cNvPr id="3" name="Picture 2" descr="A yellow and black logo&#10;&#10;Description automatically generated">
            <a:extLst>
              <a:ext uri="{FF2B5EF4-FFF2-40B4-BE49-F238E27FC236}">
                <a16:creationId xmlns:a16="http://schemas.microsoft.com/office/drawing/2014/main" id="{83A4F97B-7821-7741-C86B-951953564033}"/>
              </a:ext>
            </a:extLst>
          </p:cNvPr>
          <p:cNvPicPr>
            <a:picLocks noChangeAspect="1"/>
          </p:cNvPicPr>
          <p:nvPr/>
        </p:nvPicPr>
        <p:blipFill>
          <a:blip r:embed="rId4"/>
          <a:stretch>
            <a:fillRect/>
          </a:stretch>
        </p:blipFill>
        <p:spPr>
          <a:xfrm>
            <a:off x="7262812" y="320040"/>
            <a:ext cx="1333523" cy="1213104"/>
          </a:xfrm>
          <a:prstGeom prst="rect">
            <a:avLst/>
          </a:prstGeom>
        </p:spPr>
      </p:pic>
      <p:pic>
        <p:nvPicPr>
          <p:cNvPr id="4" name="Picture 4" descr="Mental Health First Aid - NAMI Western Nevada">
            <a:extLst>
              <a:ext uri="{FF2B5EF4-FFF2-40B4-BE49-F238E27FC236}">
                <a16:creationId xmlns:a16="http://schemas.microsoft.com/office/drawing/2014/main" id="{C1B634DB-E14E-CE11-17D1-1900F8C782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972" y="6367939"/>
            <a:ext cx="2223201" cy="3400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0" y="0"/>
            <a:ext cx="9144000" cy="1866900"/>
          </a:xfrm>
          <a:prstGeom prst="rect">
            <a:avLst/>
          </a:prstGeom>
          <a:solidFill>
            <a:srgbClr val="CC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venir"/>
              <a:buNone/>
            </a:pPr>
            <a:r>
              <a:rPr lang="en-US" b="1"/>
              <a:t>MIAMI JOB CORPS CENTER</a:t>
            </a:r>
            <a:br>
              <a:rPr lang="en-US" b="1"/>
            </a:br>
            <a:r>
              <a:rPr lang="en-US" b="1"/>
              <a:t>YOUTH MENTAL HEALTH FIRST AID</a:t>
            </a:r>
            <a:endParaRPr b="1"/>
          </a:p>
        </p:txBody>
      </p:sp>
      <p:sp>
        <p:nvSpPr>
          <p:cNvPr id="110" name="Google Shape;110;p18"/>
          <p:cNvSpPr txBox="1">
            <a:spLocks noGrp="1"/>
          </p:cNvSpPr>
          <p:nvPr>
            <p:ph type="body" idx="1"/>
          </p:nvPr>
        </p:nvSpPr>
        <p:spPr>
          <a:xfrm>
            <a:off x="226314" y="2011680"/>
            <a:ext cx="7886700" cy="4351338"/>
          </a:xfrm>
          <a:prstGeom prst="rect">
            <a:avLst/>
          </a:prstGeom>
          <a:noFill/>
          <a:ln>
            <a:noFill/>
          </a:ln>
        </p:spPr>
        <p:txBody>
          <a:bodyPr spcFirstLastPara="1" wrap="square" lIns="91425" tIns="45700" rIns="91425" bIns="45700" anchor="t" anchorCtr="0">
            <a:normAutofit/>
          </a:bodyPr>
          <a:lstStyle/>
          <a:p>
            <a:pPr indent="-457200">
              <a:buSzPts val="2800"/>
            </a:pPr>
            <a:r>
              <a:rPr lang="en-US"/>
              <a:t>YMHFA TRAINING BEGAN IN 2018</a:t>
            </a:r>
          </a:p>
          <a:p>
            <a:pPr indent="-457200">
              <a:buSzPts val="2800"/>
            </a:pPr>
            <a:r>
              <a:rPr lang="en-US"/>
              <a:t>85 STAFF MEMBERS COMPLETED</a:t>
            </a:r>
          </a:p>
          <a:p>
            <a:pPr indent="-457200">
              <a:buSzPts val="2800"/>
            </a:pPr>
            <a:r>
              <a:rPr lang="en-US"/>
              <a:t>CMHC TEAM REQUIREMENTS: YMHFA, TF-CBT, AND FLORIDA MANDATORY REPORTER TRAINING</a:t>
            </a:r>
          </a:p>
          <a:p>
            <a:pPr indent="-457200">
              <a:buSzPts val="2800"/>
            </a:pPr>
            <a:r>
              <a:rPr lang="en-US"/>
              <a:t>METHOD (FREE):</a:t>
            </a:r>
          </a:p>
          <a:p>
            <a:pPr lvl="1" indent="-457200">
              <a:buSzPts val="2800"/>
            </a:pPr>
            <a:r>
              <a:rPr lang="en-US"/>
              <a:t>IN-PERSON LOCAL COMMUNITY PARTNER </a:t>
            </a:r>
          </a:p>
          <a:p>
            <a:pPr lvl="1" indent="-457200">
              <a:buSzPts val="2800"/>
            </a:pPr>
            <a:r>
              <a:rPr lang="en-US"/>
              <a:t>ONLINE PROVIDERS (Talkable Communities, EPIC)</a:t>
            </a:r>
          </a:p>
          <a:p>
            <a:pPr lvl="1" indent="-457200">
              <a:buSzPts val="2800"/>
            </a:pPr>
            <a:endParaRPr lang="en-US"/>
          </a:p>
          <a:p>
            <a:pPr marL="457200" lvl="1" indent="0">
              <a:buSzPts val="2800"/>
              <a:buNone/>
            </a:pPr>
            <a:r>
              <a:rPr lang="en-US" sz="2800" b="1"/>
              <a:t>FUTURE GOAL: PROVIDE IN-HOUSE TRAINING</a:t>
            </a:r>
          </a:p>
          <a:p>
            <a:pPr marL="457200" lvl="1" indent="0">
              <a:buSzPts val="2800"/>
              <a:buNone/>
            </a:pPr>
            <a:endParaRPr lang="en-US"/>
          </a:p>
          <a:p>
            <a:pPr indent="-457200">
              <a:buSzPts val="2800"/>
            </a:pPr>
            <a:endParaRPr lang="en-US"/>
          </a:p>
          <a:p>
            <a:pPr indent="-457200">
              <a:buSzPts val="2800"/>
            </a:pPr>
            <a:endParaRPr lang="en-US"/>
          </a:p>
          <a:p>
            <a:pPr indent="-457200">
              <a:buSzPts val="2800"/>
            </a:pPr>
            <a:endParaRPr/>
          </a:p>
          <a:p>
            <a:pPr marL="0" lvl="0" indent="0" algn="ctr" rtl="0">
              <a:lnSpc>
                <a:spcPct val="90000"/>
              </a:lnSpc>
              <a:spcBef>
                <a:spcPts val="1000"/>
              </a:spcBef>
              <a:spcAft>
                <a:spcPts val="0"/>
              </a:spcAft>
              <a:buClr>
                <a:schemeClr val="lt1"/>
              </a:buClr>
              <a:buSzPts val="4000"/>
              <a:buNone/>
            </a:pPr>
            <a:endParaRPr sz="4000">
              <a:solidFill>
                <a:schemeClr val="lt1"/>
              </a:solidFill>
            </a:endParaRPr>
          </a:p>
        </p:txBody>
      </p:sp>
      <p:pic>
        <p:nvPicPr>
          <p:cNvPr id="2" name="Picture 1" descr="A yellow and black logo&#10;&#10;Description automatically generated">
            <a:extLst>
              <a:ext uri="{FF2B5EF4-FFF2-40B4-BE49-F238E27FC236}">
                <a16:creationId xmlns:a16="http://schemas.microsoft.com/office/drawing/2014/main" id="{4377BC41-BFB0-F860-D738-489307AF7E0F}"/>
              </a:ext>
            </a:extLst>
          </p:cNvPr>
          <p:cNvPicPr>
            <a:picLocks noChangeAspect="1"/>
          </p:cNvPicPr>
          <p:nvPr/>
        </p:nvPicPr>
        <p:blipFill>
          <a:blip r:embed="rId4"/>
          <a:stretch>
            <a:fillRect/>
          </a:stretch>
        </p:blipFill>
        <p:spPr>
          <a:xfrm>
            <a:off x="7682919" y="1947672"/>
            <a:ext cx="1333523" cy="1213104"/>
          </a:xfrm>
          <a:prstGeom prst="rect">
            <a:avLst/>
          </a:prstGeom>
        </p:spPr>
      </p:pic>
      <p:sp>
        <p:nvSpPr>
          <p:cNvPr id="3" name="AutoShape 2" descr="Mental Health First Aid logo">
            <a:extLst>
              <a:ext uri="{FF2B5EF4-FFF2-40B4-BE49-F238E27FC236}">
                <a16:creationId xmlns:a16="http://schemas.microsoft.com/office/drawing/2014/main" id="{9444319D-FDF0-0E21-1F5E-37F1889CD58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076" name="Picture 4" descr="Mental Health First Aid - NAMI Western Nevada">
            <a:extLst>
              <a:ext uri="{FF2B5EF4-FFF2-40B4-BE49-F238E27FC236}">
                <a16:creationId xmlns:a16="http://schemas.microsoft.com/office/drawing/2014/main" id="{F7099614-694F-3B34-EA94-C199C6403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831" y="6363018"/>
            <a:ext cx="2223201" cy="3400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2" name="Google Shape;132;p21"/>
          <p:cNvSpPr txBox="1">
            <a:spLocks noGrp="1"/>
          </p:cNvSpPr>
          <p:nvPr>
            <p:ph type="title"/>
          </p:nvPr>
        </p:nvSpPr>
        <p:spPr>
          <a:xfrm>
            <a:off x="0" y="0"/>
            <a:ext cx="9144000" cy="923544"/>
          </a:xfrm>
          <a:prstGeom prst="rect">
            <a:avLst/>
          </a:prstGeom>
          <a:solidFill>
            <a:srgbClr val="087EBE"/>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venir"/>
              <a:buNone/>
            </a:pPr>
            <a:r>
              <a:rPr lang="en-US"/>
              <a:t>YMHFA Survey Results</a:t>
            </a:r>
            <a:endParaRPr b="1"/>
          </a:p>
        </p:txBody>
      </p:sp>
      <p:pic>
        <p:nvPicPr>
          <p:cNvPr id="2" name="Picture 4" descr="Mental Health First Aid - NAMI Western Nevada">
            <a:extLst>
              <a:ext uri="{FF2B5EF4-FFF2-40B4-BE49-F238E27FC236}">
                <a16:creationId xmlns:a16="http://schemas.microsoft.com/office/drawing/2014/main" id="{09F6D8FA-47DF-42A5-B295-5F5FFF922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441" y="5740029"/>
            <a:ext cx="2120789" cy="3243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ms response chart. Question title: 1. How would you rate the overall quality of the Youth Mental Health First Aid Training?&#10;. Number of responses: 56 responses.">
            <a:extLst>
              <a:ext uri="{FF2B5EF4-FFF2-40B4-BE49-F238E27FC236}">
                <a16:creationId xmlns:a16="http://schemas.microsoft.com/office/drawing/2014/main" id="{8A07D899-69F6-559F-52A4-C92C8F73A8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0" t="3663" r="12000" b="6040"/>
          <a:stretch/>
        </p:blipFill>
        <p:spPr bwMode="auto">
          <a:xfrm>
            <a:off x="146302" y="1005719"/>
            <a:ext cx="4315968" cy="28846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rms response chart. Question title: 2. How confident do you feel in applying the skills learned in the training?&#10;. Number of responses: 56 responses.">
            <a:extLst>
              <a:ext uri="{FF2B5EF4-FFF2-40B4-BE49-F238E27FC236}">
                <a16:creationId xmlns:a16="http://schemas.microsoft.com/office/drawing/2014/main" id="{3CD9287E-31F9-5BAB-ED23-9FF091C555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99" t="5326" r="18500" b="5802"/>
          <a:stretch/>
        </p:blipFill>
        <p:spPr bwMode="auto">
          <a:xfrm>
            <a:off x="4572000" y="1005719"/>
            <a:ext cx="4425698" cy="28846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rms response chart. Question title: 3.  How relevant was the training content to the Symptomatic Management Guidelines (SMGs) for Non-Health Staff? ?&#10;. Number of responses: 55 responses.">
            <a:extLst>
              <a:ext uri="{FF2B5EF4-FFF2-40B4-BE49-F238E27FC236}">
                <a16:creationId xmlns:a16="http://schemas.microsoft.com/office/drawing/2014/main" id="{29374A70-6ADB-DBAA-9D5C-26E83E1A35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00" t="3528" r="1800" b="8263"/>
          <a:stretch/>
        </p:blipFill>
        <p:spPr bwMode="auto">
          <a:xfrm>
            <a:off x="2180841" y="4041648"/>
            <a:ext cx="4562858" cy="2651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Parallelogram 14">
            <a:extLst>
              <a:ext uri="{FF2B5EF4-FFF2-40B4-BE49-F238E27FC236}">
                <a16:creationId xmlns:a16="http://schemas.microsoft.com/office/drawing/2014/main" id="{6921180D-0FAB-FFC4-75EC-F231C8321DD7}"/>
              </a:ext>
            </a:extLst>
          </p:cNvPr>
          <p:cNvSpPr/>
          <p:nvPr/>
        </p:nvSpPr>
        <p:spPr>
          <a:xfrm>
            <a:off x="927460" y="0"/>
            <a:ext cx="8216537" cy="7239000"/>
          </a:xfrm>
          <a:prstGeom prst="parallelogram">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8578E5-B15B-3292-92B6-0873273DCE1F}"/>
              </a:ext>
            </a:extLst>
          </p:cNvPr>
          <p:cNvSpPr/>
          <p:nvPr/>
        </p:nvSpPr>
        <p:spPr>
          <a:xfrm>
            <a:off x="0" y="5728327"/>
            <a:ext cx="9143998" cy="1129673"/>
          </a:xfrm>
          <a:prstGeom prst="rect">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preview">
            <a:extLst>
              <a:ext uri="{FF2B5EF4-FFF2-40B4-BE49-F238E27FC236}">
                <a16:creationId xmlns:a16="http://schemas.microsoft.com/office/drawing/2014/main" id="{9CA4B7FE-55EE-570D-395D-CA3E370DDAB7}"/>
              </a:ext>
            </a:extLst>
          </p:cNvPr>
          <p:cNvPicPr>
            <a:picLocks noChangeAspect="1"/>
          </p:cNvPicPr>
          <p:nvPr/>
        </p:nvPicPr>
        <p:blipFill rotWithShape="1">
          <a:blip r:embed="rId3">
            <a:extLst>
              <a:ext uri="{28A0092B-C50C-407E-A947-70E740481C1C}">
                <a14:useLocalDpi xmlns:a14="http://schemas.microsoft.com/office/drawing/2010/main" val="0"/>
              </a:ext>
            </a:extLst>
          </a:blip>
          <a:srcRect l="19112" r="15364" b="-3"/>
          <a:stretch/>
        </p:blipFill>
        <p:spPr bwMode="auto">
          <a:xfrm flipH="1">
            <a:off x="675417" y="1123527"/>
            <a:ext cx="2013953" cy="4604800"/>
          </a:xfrm>
          <a:prstGeom prst="rect">
            <a:avLst/>
          </a:prstGeom>
          <a:noFill/>
          <a:extLst>
            <a:ext uri="{53640926-AAD7-44D8-BBD7-CCE9431645EC}">
              <a14:shadowObscured xmlns:a14="http://schemas.microsoft.com/office/drawing/2010/main"/>
            </a:ext>
          </a:extLst>
        </p:spPr>
      </p:pic>
      <p:cxnSp>
        <p:nvCxnSpPr>
          <p:cNvPr id="16" name="Straight Connector 15">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A person in a white suit&#10;&#10;Description automatically generated">
            <a:extLst>
              <a:ext uri="{FF2B5EF4-FFF2-40B4-BE49-F238E27FC236}">
                <a16:creationId xmlns:a16="http://schemas.microsoft.com/office/drawing/2014/main" id="{1F0A966C-B78B-CC7B-7E53-F43A67E0C674}"/>
              </a:ext>
            </a:extLst>
          </p:cNvPr>
          <p:cNvPicPr>
            <a:picLocks noChangeAspect="1"/>
          </p:cNvPicPr>
          <p:nvPr/>
        </p:nvPicPr>
        <p:blipFill>
          <a:blip r:embed="rId4">
            <a:extLst>
              <a:ext uri="{28A0092B-C50C-407E-A947-70E740481C1C}">
                <a14:useLocalDpi xmlns:a14="http://schemas.microsoft.com/office/drawing/2010/main" val="0"/>
              </a:ext>
            </a:extLst>
          </a:blip>
          <a:srcRect l="31800" r="39050"/>
          <a:stretch/>
        </p:blipFill>
        <p:spPr bwMode="auto">
          <a:xfrm>
            <a:off x="3554043" y="1123527"/>
            <a:ext cx="2010935" cy="4604800"/>
          </a:xfrm>
          <a:prstGeom prst="rect">
            <a:avLst/>
          </a:prstGeom>
          <a:noFill/>
        </p:spPr>
      </p:pic>
      <p:cxnSp>
        <p:nvCxnSpPr>
          <p:cNvPr id="18" name="Straight Connector 17">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person smiling in front of a tree&#10;&#10;Description automatically generated">
            <a:extLst>
              <a:ext uri="{FF2B5EF4-FFF2-40B4-BE49-F238E27FC236}">
                <a16:creationId xmlns:a16="http://schemas.microsoft.com/office/drawing/2014/main" id="{929C1CFE-4A27-10D0-4A91-B9F010DC43D9}"/>
              </a:ext>
            </a:extLst>
          </p:cNvPr>
          <p:cNvPicPr>
            <a:picLocks noChangeAspect="1"/>
          </p:cNvPicPr>
          <p:nvPr/>
        </p:nvPicPr>
        <p:blipFill>
          <a:blip r:embed="rId5">
            <a:extLst>
              <a:ext uri="{28A0092B-C50C-407E-A947-70E740481C1C}">
                <a14:useLocalDpi xmlns:a14="http://schemas.microsoft.com/office/drawing/2010/main" val="0"/>
              </a:ext>
            </a:extLst>
          </a:blip>
          <a:srcRect l="34371" r="32620" b="-1"/>
          <a:stretch/>
        </p:blipFill>
        <p:spPr bwMode="auto">
          <a:xfrm>
            <a:off x="6427350" y="1123528"/>
            <a:ext cx="2026644" cy="4604800"/>
          </a:xfrm>
          <a:prstGeom prst="rect">
            <a:avLst/>
          </a:prstGeom>
          <a:noFill/>
        </p:spPr>
      </p:pic>
      <p:sp>
        <p:nvSpPr>
          <p:cNvPr id="9" name="TextBox 8">
            <a:extLst>
              <a:ext uri="{FF2B5EF4-FFF2-40B4-BE49-F238E27FC236}">
                <a16:creationId xmlns:a16="http://schemas.microsoft.com/office/drawing/2014/main" id="{AA7BBEAD-D0C8-A859-F6A8-CEC43D156759}"/>
              </a:ext>
            </a:extLst>
          </p:cNvPr>
          <p:cNvSpPr txBox="1"/>
          <p:nvPr/>
        </p:nvSpPr>
        <p:spPr>
          <a:xfrm>
            <a:off x="6465090" y="5791200"/>
            <a:ext cx="2026644" cy="923330"/>
          </a:xfrm>
          <a:prstGeom prst="rect">
            <a:avLst/>
          </a:prstGeom>
          <a:noFill/>
        </p:spPr>
        <p:txBody>
          <a:bodyPr wrap="square" rtlCol="0">
            <a:spAutoFit/>
          </a:bodyPr>
          <a:lstStyle/>
          <a:p>
            <a:pPr algn="ctr"/>
            <a:r>
              <a:rPr lang="en-US" sz="1800" b="1">
                <a:solidFill>
                  <a:schemeClr val="bg1"/>
                </a:solidFill>
              </a:rPr>
              <a:t>Caren </a:t>
            </a:r>
            <a:r>
              <a:rPr lang="en-US" b="1">
                <a:solidFill>
                  <a:schemeClr val="bg1"/>
                </a:solidFill>
              </a:rPr>
              <a:t>Roth, LISW   </a:t>
            </a:r>
          </a:p>
          <a:p>
            <a:pPr algn="ctr"/>
            <a:r>
              <a:rPr lang="en-US" sz="1800">
                <a:solidFill>
                  <a:schemeClr val="bg1"/>
                </a:solidFill>
              </a:rPr>
              <a:t>CMHC</a:t>
            </a:r>
          </a:p>
          <a:p>
            <a:pPr algn="ctr"/>
            <a:r>
              <a:rPr lang="en-US" sz="1800">
                <a:solidFill>
                  <a:schemeClr val="bg1"/>
                </a:solidFill>
              </a:rPr>
              <a:t>Ottumwa JCC</a:t>
            </a:r>
          </a:p>
        </p:txBody>
      </p:sp>
      <p:sp>
        <p:nvSpPr>
          <p:cNvPr id="10" name="TextBox 9">
            <a:extLst>
              <a:ext uri="{FF2B5EF4-FFF2-40B4-BE49-F238E27FC236}">
                <a16:creationId xmlns:a16="http://schemas.microsoft.com/office/drawing/2014/main" id="{095F837C-62D7-662B-04D4-56ED09AB1271}"/>
              </a:ext>
            </a:extLst>
          </p:cNvPr>
          <p:cNvSpPr txBox="1"/>
          <p:nvPr/>
        </p:nvSpPr>
        <p:spPr>
          <a:xfrm>
            <a:off x="3225800" y="5791200"/>
            <a:ext cx="2587027" cy="923330"/>
          </a:xfrm>
          <a:prstGeom prst="rect">
            <a:avLst/>
          </a:prstGeom>
          <a:noFill/>
        </p:spPr>
        <p:txBody>
          <a:bodyPr wrap="square" rtlCol="0">
            <a:spAutoFit/>
          </a:bodyPr>
          <a:lstStyle/>
          <a:p>
            <a:pPr algn="ctr"/>
            <a:r>
              <a:rPr lang="en-US" sz="1800" b="1">
                <a:solidFill>
                  <a:schemeClr val="bg1"/>
                </a:solidFill>
                <a:effectLst/>
              </a:rPr>
              <a:t>Dr. Cassaundra T. Wimes</a:t>
            </a:r>
            <a:r>
              <a:rPr lang="en-US" sz="1800">
                <a:solidFill>
                  <a:schemeClr val="bg1"/>
                </a:solidFill>
                <a:effectLst/>
              </a:rPr>
              <a:t> CMHC</a:t>
            </a:r>
          </a:p>
          <a:p>
            <a:pPr algn="ctr"/>
            <a:r>
              <a:rPr lang="en-US" sz="1800">
                <a:solidFill>
                  <a:schemeClr val="bg1"/>
                </a:solidFill>
                <a:effectLst/>
              </a:rPr>
              <a:t>Miami JCC</a:t>
            </a:r>
          </a:p>
        </p:txBody>
      </p:sp>
      <p:sp>
        <p:nvSpPr>
          <p:cNvPr id="12" name="TextBox 11">
            <a:extLst>
              <a:ext uri="{FF2B5EF4-FFF2-40B4-BE49-F238E27FC236}">
                <a16:creationId xmlns:a16="http://schemas.microsoft.com/office/drawing/2014/main" id="{746BF935-8C18-1AE4-9468-59E5A19196D6}"/>
              </a:ext>
            </a:extLst>
          </p:cNvPr>
          <p:cNvSpPr txBox="1"/>
          <p:nvPr/>
        </p:nvSpPr>
        <p:spPr>
          <a:xfrm>
            <a:off x="675417" y="5791200"/>
            <a:ext cx="2026644" cy="923330"/>
          </a:xfrm>
          <a:prstGeom prst="rect">
            <a:avLst/>
          </a:prstGeom>
          <a:noFill/>
        </p:spPr>
        <p:txBody>
          <a:bodyPr wrap="square" rtlCol="0">
            <a:spAutoFit/>
          </a:bodyPr>
          <a:lstStyle/>
          <a:p>
            <a:pPr algn="ctr"/>
            <a:r>
              <a:rPr lang="en-US" sz="1800" b="1">
                <a:solidFill>
                  <a:schemeClr val="bg1"/>
                </a:solidFill>
              </a:rPr>
              <a:t>Leah </a:t>
            </a:r>
            <a:r>
              <a:rPr lang="en-US" sz="1800" b="1" err="1">
                <a:solidFill>
                  <a:schemeClr val="bg1"/>
                </a:solidFill>
              </a:rPr>
              <a:t>Bentfield</a:t>
            </a:r>
            <a:r>
              <a:rPr lang="en-US" sz="1800">
                <a:solidFill>
                  <a:schemeClr val="bg1"/>
                </a:solidFill>
              </a:rPr>
              <a:t> Program Manager MHFA Maryland </a:t>
            </a:r>
          </a:p>
        </p:txBody>
      </p:sp>
    </p:spTree>
    <p:extLst>
      <p:ext uri="{BB962C8B-B14F-4D97-AF65-F5344CB8AC3E}">
        <p14:creationId xmlns:p14="http://schemas.microsoft.com/office/powerpoint/2010/main" val="350584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2" name="Google Shape;132;p21"/>
          <p:cNvSpPr txBox="1">
            <a:spLocks noGrp="1"/>
          </p:cNvSpPr>
          <p:nvPr>
            <p:ph type="title"/>
          </p:nvPr>
        </p:nvSpPr>
        <p:spPr>
          <a:xfrm>
            <a:off x="0" y="0"/>
            <a:ext cx="9144000" cy="1005840"/>
          </a:xfrm>
          <a:prstGeom prst="rect">
            <a:avLst/>
          </a:prstGeom>
          <a:solidFill>
            <a:srgbClr val="087EBE"/>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venir"/>
              <a:buNone/>
            </a:pPr>
            <a:r>
              <a:rPr lang="en-US"/>
              <a:t>YMHFA Survey Results</a:t>
            </a:r>
            <a:endParaRPr b="1"/>
          </a:p>
        </p:txBody>
      </p:sp>
      <p:pic>
        <p:nvPicPr>
          <p:cNvPr id="2" name="Picture 4" descr="Mental Health First Aid - NAMI Western Nevada">
            <a:extLst>
              <a:ext uri="{FF2B5EF4-FFF2-40B4-BE49-F238E27FC236}">
                <a16:creationId xmlns:a16="http://schemas.microsoft.com/office/drawing/2014/main" id="{69BB7AE7-3716-B630-56B0-0A1F4EF59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441" y="5740029"/>
            <a:ext cx="2120789" cy="3243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rms response chart. Question title: 4. Which aspects of the training did you find most helpful? Select all that apply.&#10;. Number of responses: 56 responses.">
            <a:extLst>
              <a:ext uri="{FF2B5EF4-FFF2-40B4-BE49-F238E27FC236}">
                <a16:creationId xmlns:a16="http://schemas.microsoft.com/office/drawing/2014/main" id="{43E5D89F-9DBC-3249-5F64-32FE90D921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67" r="1369" b="8080"/>
          <a:stretch/>
        </p:blipFill>
        <p:spPr bwMode="auto">
          <a:xfrm>
            <a:off x="1766651" y="1097280"/>
            <a:ext cx="7203613" cy="3008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orms response chart. Question title: 5. Would you recommend this training to others?&#10;. Number of responses: 56 responses.">
            <a:extLst>
              <a:ext uri="{FF2B5EF4-FFF2-40B4-BE49-F238E27FC236}">
                <a16:creationId xmlns:a16="http://schemas.microsoft.com/office/drawing/2014/main" id="{AA483E95-79C8-4AA0-3A12-9E2F0E508E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00" t="5089" r="24000" b="5089"/>
          <a:stretch/>
        </p:blipFill>
        <p:spPr bwMode="auto">
          <a:xfrm>
            <a:off x="173736" y="4306824"/>
            <a:ext cx="5532120" cy="245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002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0" y="0"/>
            <a:ext cx="9144000" cy="1866900"/>
          </a:xfrm>
          <a:prstGeom prst="rect">
            <a:avLst/>
          </a:prstGeom>
          <a:solidFill>
            <a:srgbClr val="CC000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venir"/>
              <a:buNone/>
            </a:pPr>
            <a:r>
              <a:rPr lang="en-US" b="1"/>
              <a:t>THANK YOU! </a:t>
            </a:r>
            <a:endParaRPr b="1"/>
          </a:p>
        </p:txBody>
      </p:sp>
      <p:sp>
        <p:nvSpPr>
          <p:cNvPr id="110" name="Google Shape;110;p18"/>
          <p:cNvSpPr txBox="1">
            <a:spLocks noGrp="1"/>
          </p:cNvSpPr>
          <p:nvPr>
            <p:ph type="body" idx="1"/>
          </p:nvPr>
        </p:nvSpPr>
        <p:spPr>
          <a:xfrm>
            <a:off x="390907" y="1684782"/>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endParaRPr lang="en-US" sz="3200" b="1">
              <a:solidFill>
                <a:schemeClr val="bg1"/>
              </a:solidFill>
            </a:endParaRPr>
          </a:p>
          <a:p>
            <a:pPr marL="0" lvl="0" indent="0" algn="l" rtl="0">
              <a:lnSpc>
                <a:spcPct val="90000"/>
              </a:lnSpc>
              <a:spcBef>
                <a:spcPts val="0"/>
              </a:spcBef>
              <a:spcAft>
                <a:spcPts val="0"/>
              </a:spcAft>
              <a:buNone/>
            </a:pPr>
            <a:r>
              <a:rPr lang="en-US" sz="3200" b="1">
                <a:solidFill>
                  <a:schemeClr val="bg1"/>
                </a:solidFill>
              </a:rPr>
              <a:t>Dr. Cassaundra Wimes</a:t>
            </a:r>
          </a:p>
          <a:p>
            <a:pPr marL="0" lvl="0" indent="0" algn="l" rtl="0">
              <a:lnSpc>
                <a:spcPct val="90000"/>
              </a:lnSpc>
              <a:spcBef>
                <a:spcPts val="0"/>
              </a:spcBef>
              <a:spcAft>
                <a:spcPts val="0"/>
              </a:spcAft>
              <a:buNone/>
            </a:pPr>
            <a:r>
              <a:rPr lang="en-US" sz="2800">
                <a:solidFill>
                  <a:schemeClr val="bg1"/>
                </a:solidFill>
              </a:rPr>
              <a:t>Center Mental Health Consultant (CMHC)</a:t>
            </a:r>
          </a:p>
          <a:p>
            <a:pPr marL="0" lvl="0" indent="0" algn="l" rtl="0">
              <a:lnSpc>
                <a:spcPct val="90000"/>
              </a:lnSpc>
              <a:spcBef>
                <a:spcPts val="0"/>
              </a:spcBef>
              <a:spcAft>
                <a:spcPts val="0"/>
              </a:spcAft>
              <a:buNone/>
            </a:pPr>
            <a:r>
              <a:rPr lang="en-US" sz="2800">
                <a:solidFill>
                  <a:schemeClr val="bg1"/>
                </a:solidFill>
              </a:rPr>
              <a:t>Qualified Supervisor</a:t>
            </a:r>
          </a:p>
          <a:p>
            <a:pPr marL="0" lvl="0" indent="0" algn="l" rtl="0">
              <a:lnSpc>
                <a:spcPct val="90000"/>
              </a:lnSpc>
              <a:spcBef>
                <a:spcPts val="0"/>
              </a:spcBef>
              <a:spcAft>
                <a:spcPts val="0"/>
              </a:spcAft>
              <a:buNone/>
            </a:pPr>
            <a:endParaRPr lang="en-US" sz="2800">
              <a:solidFill>
                <a:schemeClr val="bg1"/>
              </a:solidFill>
            </a:endParaRPr>
          </a:p>
          <a:p>
            <a:pPr marL="0" lvl="0" indent="0" algn="l" rtl="0">
              <a:lnSpc>
                <a:spcPct val="90000"/>
              </a:lnSpc>
              <a:spcBef>
                <a:spcPts val="1000"/>
              </a:spcBef>
              <a:spcAft>
                <a:spcPts val="0"/>
              </a:spcAft>
              <a:buClr>
                <a:schemeClr val="lt1"/>
              </a:buClr>
              <a:buSzPts val="2800"/>
              <a:buNone/>
            </a:pPr>
            <a:r>
              <a:rPr lang="en-US" sz="2800">
                <a:solidFill>
                  <a:schemeClr val="bg1"/>
                </a:solidFill>
              </a:rPr>
              <a:t>My contact information is:</a:t>
            </a:r>
          </a:p>
          <a:p>
            <a:pPr marL="0" lvl="0" indent="0" algn="l" rtl="0">
              <a:lnSpc>
                <a:spcPct val="90000"/>
              </a:lnSpc>
              <a:spcBef>
                <a:spcPts val="1000"/>
              </a:spcBef>
              <a:spcAft>
                <a:spcPts val="0"/>
              </a:spcAft>
              <a:buClr>
                <a:srgbClr val="FFFF00"/>
              </a:buClr>
              <a:buSzPts val="2800"/>
              <a:buNone/>
            </a:pPr>
            <a:r>
              <a:rPr lang="en-US" sz="2800" b="1">
                <a:solidFill>
                  <a:schemeClr val="bg1"/>
                </a:solidFill>
              </a:rPr>
              <a:t>Email:</a:t>
            </a:r>
            <a:r>
              <a:rPr lang="en-US" sz="2800">
                <a:solidFill>
                  <a:schemeClr val="bg1"/>
                </a:solidFill>
                <a:latin typeface="Avenir"/>
                <a:ea typeface="Avenir"/>
                <a:cs typeface="Avenir"/>
                <a:sym typeface="Avenir"/>
              </a:rPr>
              <a:t> </a:t>
            </a:r>
            <a:r>
              <a:rPr lang="en-US" sz="2800">
                <a:solidFill>
                  <a:schemeClr val="bg1"/>
                </a:solidFill>
              </a:rPr>
              <a:t>wimes.cassaundra@jobcorps.org</a:t>
            </a:r>
          </a:p>
          <a:p>
            <a:pPr marL="0" lvl="0" indent="0" algn="l" rtl="0">
              <a:lnSpc>
                <a:spcPct val="90000"/>
              </a:lnSpc>
              <a:spcBef>
                <a:spcPts val="1000"/>
              </a:spcBef>
              <a:spcAft>
                <a:spcPts val="0"/>
              </a:spcAft>
              <a:buClr>
                <a:srgbClr val="FFFF00"/>
              </a:buClr>
              <a:buSzPts val="2800"/>
              <a:buNone/>
            </a:pPr>
            <a:r>
              <a:rPr lang="en-US" sz="2800" b="1">
                <a:solidFill>
                  <a:schemeClr val="bg1"/>
                </a:solidFill>
              </a:rPr>
              <a:t>Phone: </a:t>
            </a:r>
            <a:r>
              <a:rPr lang="en-US" sz="2800">
                <a:solidFill>
                  <a:schemeClr val="bg1"/>
                </a:solidFill>
              </a:rPr>
              <a:t>305-620-3127</a:t>
            </a:r>
            <a:endParaRPr lang="en-US" sz="3200">
              <a:solidFill>
                <a:schemeClr val="bg1"/>
              </a:solidFill>
            </a:endParaRPr>
          </a:p>
          <a:p>
            <a:pPr marL="457200" lvl="1" indent="0">
              <a:buSzPts val="2800"/>
              <a:buNone/>
            </a:pPr>
            <a:endParaRPr lang="en-US"/>
          </a:p>
          <a:p>
            <a:pPr indent="-457200">
              <a:buSzPts val="2800"/>
            </a:pPr>
            <a:endParaRPr lang="en-US"/>
          </a:p>
          <a:p>
            <a:pPr indent="-457200">
              <a:buSzPts val="2800"/>
            </a:pPr>
            <a:endParaRPr lang="en-US"/>
          </a:p>
          <a:p>
            <a:pPr indent="-457200">
              <a:buSzPts val="2800"/>
            </a:pPr>
            <a:endParaRPr/>
          </a:p>
          <a:p>
            <a:pPr marL="0" lvl="0" indent="0" algn="ctr" rtl="0">
              <a:lnSpc>
                <a:spcPct val="90000"/>
              </a:lnSpc>
              <a:spcBef>
                <a:spcPts val="1000"/>
              </a:spcBef>
              <a:spcAft>
                <a:spcPts val="0"/>
              </a:spcAft>
              <a:buClr>
                <a:schemeClr val="lt1"/>
              </a:buClr>
              <a:buSzPts val="4000"/>
              <a:buNone/>
            </a:pPr>
            <a:endParaRPr sz="4000">
              <a:solidFill>
                <a:schemeClr val="lt1"/>
              </a:solidFill>
            </a:endParaRPr>
          </a:p>
        </p:txBody>
      </p:sp>
      <p:pic>
        <p:nvPicPr>
          <p:cNvPr id="2" name="Picture 1" descr="A yellow and black logo&#10;&#10;Description automatically generated">
            <a:extLst>
              <a:ext uri="{FF2B5EF4-FFF2-40B4-BE49-F238E27FC236}">
                <a16:creationId xmlns:a16="http://schemas.microsoft.com/office/drawing/2014/main" id="{4377BC41-BFB0-F860-D738-489307AF7E0F}"/>
              </a:ext>
            </a:extLst>
          </p:cNvPr>
          <p:cNvPicPr>
            <a:picLocks noChangeAspect="1"/>
          </p:cNvPicPr>
          <p:nvPr/>
        </p:nvPicPr>
        <p:blipFill>
          <a:blip r:embed="rId4"/>
          <a:stretch>
            <a:fillRect/>
          </a:stretch>
        </p:blipFill>
        <p:spPr>
          <a:xfrm>
            <a:off x="459159" y="326898"/>
            <a:ext cx="1333523" cy="1213104"/>
          </a:xfrm>
          <a:prstGeom prst="rect">
            <a:avLst/>
          </a:prstGeom>
        </p:spPr>
      </p:pic>
      <p:sp>
        <p:nvSpPr>
          <p:cNvPr id="3" name="AutoShape 2" descr="Mental Health First Aid logo">
            <a:extLst>
              <a:ext uri="{FF2B5EF4-FFF2-40B4-BE49-F238E27FC236}">
                <a16:creationId xmlns:a16="http://schemas.microsoft.com/office/drawing/2014/main" id="{9444319D-FDF0-0E21-1F5E-37F1889CD58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076" name="Picture 4" descr="Mental Health First Aid - NAMI Western Nevada">
            <a:extLst>
              <a:ext uri="{FF2B5EF4-FFF2-40B4-BE49-F238E27FC236}">
                <a16:creationId xmlns:a16="http://schemas.microsoft.com/office/drawing/2014/main" id="{F7099614-694F-3B34-EA94-C199C6403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831" y="6363018"/>
            <a:ext cx="2223201" cy="3400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D7116FE-D764-2BED-B262-3C7A9BA6AD12}"/>
              </a:ext>
            </a:extLst>
          </p:cNvPr>
          <p:cNvPicPr>
            <a:picLocks noChangeAspect="1"/>
          </p:cNvPicPr>
          <p:nvPr/>
        </p:nvPicPr>
        <p:blipFill>
          <a:blip r:embed="rId6"/>
          <a:stretch>
            <a:fillRect/>
          </a:stretch>
        </p:blipFill>
        <p:spPr>
          <a:xfrm>
            <a:off x="6821425" y="226945"/>
            <a:ext cx="2026992" cy="1444693"/>
          </a:xfrm>
          <a:prstGeom prst="rect">
            <a:avLst/>
          </a:prstGeom>
        </p:spPr>
      </p:pic>
      <p:pic>
        <p:nvPicPr>
          <p:cNvPr id="6" name="Picture 5" descr="A person in a white suit&#10;&#10;Description automatically generated">
            <a:extLst>
              <a:ext uri="{FF2B5EF4-FFF2-40B4-BE49-F238E27FC236}">
                <a16:creationId xmlns:a16="http://schemas.microsoft.com/office/drawing/2014/main" id="{F54021ED-393B-FE10-4C86-0D3CB48278B5}"/>
              </a:ext>
            </a:extLst>
          </p:cNvPr>
          <p:cNvPicPr>
            <a:picLocks noChangeAspect="1"/>
          </p:cNvPicPr>
          <p:nvPr/>
        </p:nvPicPr>
        <p:blipFill>
          <a:blip r:embed="rId7"/>
          <a:stretch>
            <a:fillRect/>
          </a:stretch>
        </p:blipFill>
        <p:spPr>
          <a:xfrm>
            <a:off x="6766465" y="2082738"/>
            <a:ext cx="2105500" cy="1498662"/>
          </a:xfrm>
          <a:prstGeom prst="rect">
            <a:avLst/>
          </a:prstGeom>
        </p:spPr>
      </p:pic>
    </p:spTree>
    <p:extLst>
      <p:ext uri="{BB962C8B-B14F-4D97-AF65-F5344CB8AC3E}">
        <p14:creationId xmlns:p14="http://schemas.microsoft.com/office/powerpoint/2010/main" val="10475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781039" y="2316625"/>
            <a:ext cx="78867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Avenir"/>
              <a:buNone/>
            </a:pPr>
            <a:br>
              <a:rPr lang="en-US"/>
            </a:br>
            <a:r>
              <a:rPr lang="en-US" sz="4000"/>
              <a:t>Mental Health First Aid</a:t>
            </a:r>
            <a:br>
              <a:rPr lang="en-US" sz="4000"/>
            </a:br>
            <a:r>
              <a:rPr lang="en-US" sz="4000"/>
              <a:t>Ottumwa Job Corps Center</a:t>
            </a:r>
            <a:endParaRPr sz="4000"/>
          </a:p>
        </p:txBody>
      </p:sp>
      <p:cxnSp>
        <p:nvCxnSpPr>
          <p:cNvPr id="116" name="Google Shape;116;p19"/>
          <p:cNvCxnSpPr/>
          <p:nvPr/>
        </p:nvCxnSpPr>
        <p:spPr>
          <a:xfrm>
            <a:off x="828900" y="4495250"/>
            <a:ext cx="8315100" cy="38100"/>
          </a:xfrm>
          <a:prstGeom prst="straightConnector1">
            <a:avLst/>
          </a:prstGeom>
          <a:noFill/>
          <a:ln w="114300" cap="flat" cmpd="sng">
            <a:solidFill>
              <a:srgbClr val="CC0000"/>
            </a:solidFill>
            <a:prstDash val="solid"/>
            <a:round/>
            <a:headEnd type="none" w="med" len="med"/>
            <a:tailEnd type="none" w="med" len="med"/>
          </a:ln>
        </p:spPr>
      </p:cxnSp>
      <p:cxnSp>
        <p:nvCxnSpPr>
          <p:cNvPr id="117" name="Google Shape;117;p19"/>
          <p:cNvCxnSpPr/>
          <p:nvPr/>
        </p:nvCxnSpPr>
        <p:spPr>
          <a:xfrm>
            <a:off x="828900" y="4908700"/>
            <a:ext cx="8315100" cy="38100"/>
          </a:xfrm>
          <a:prstGeom prst="straightConnector1">
            <a:avLst/>
          </a:prstGeom>
          <a:noFill/>
          <a:ln w="114300" cap="flat" cmpd="sng">
            <a:solidFill>
              <a:srgbClr val="CC0000"/>
            </a:solidFill>
            <a:prstDash val="solid"/>
            <a:round/>
            <a:headEnd type="none" w="med" len="med"/>
            <a:tailEnd type="none" w="med" len="med"/>
          </a:ln>
        </p:spPr>
      </p:cxnSp>
      <p:cxnSp>
        <p:nvCxnSpPr>
          <p:cNvPr id="118" name="Google Shape;118;p19"/>
          <p:cNvCxnSpPr/>
          <p:nvPr/>
        </p:nvCxnSpPr>
        <p:spPr>
          <a:xfrm>
            <a:off x="828900" y="4701975"/>
            <a:ext cx="8315100" cy="38100"/>
          </a:xfrm>
          <a:prstGeom prst="straightConnector1">
            <a:avLst/>
          </a:prstGeom>
          <a:noFill/>
          <a:ln w="114300" cap="flat" cmpd="sng">
            <a:solidFill>
              <a:srgbClr val="FFFFFF"/>
            </a:solidFill>
            <a:prstDash val="solid"/>
            <a:round/>
            <a:headEnd type="none" w="med" len="med"/>
            <a:tailEnd type="non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pic>
        <p:nvPicPr>
          <p:cNvPr id="4" name="Picture 3">
            <a:extLst>
              <a:ext uri="{FF2B5EF4-FFF2-40B4-BE49-F238E27FC236}">
                <a16:creationId xmlns:a16="http://schemas.microsoft.com/office/drawing/2014/main" id="{511EA331-88AB-455E-BFD7-8E229194B958}"/>
              </a:ext>
            </a:extLst>
          </p:cNvPr>
          <p:cNvPicPr>
            <a:picLocks noChangeAspect="1"/>
          </p:cNvPicPr>
          <p:nvPr/>
        </p:nvPicPr>
        <p:blipFill>
          <a:blip r:embed="rId4"/>
          <a:stretch>
            <a:fillRect/>
          </a:stretch>
        </p:blipFill>
        <p:spPr>
          <a:xfrm>
            <a:off x="2124363" y="2866478"/>
            <a:ext cx="4973782" cy="3730337"/>
          </a:xfrm>
          <a:prstGeom prst="rect">
            <a:avLst/>
          </a:prstGeom>
          <a:effectLst>
            <a:softEdge rad="139700"/>
          </a:effectLst>
        </p:spPr>
      </p:pic>
      <p:sp>
        <p:nvSpPr>
          <p:cNvPr id="125" name="Google Shape;125;p20"/>
          <p:cNvSpPr txBox="1">
            <a:spLocks noGrp="1"/>
          </p:cNvSpPr>
          <p:nvPr>
            <p:ph type="body" idx="1"/>
          </p:nvPr>
        </p:nvSpPr>
        <p:spPr>
          <a:xfrm>
            <a:off x="333931" y="1634100"/>
            <a:ext cx="8700116" cy="468643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Char char="•"/>
            </a:pPr>
            <a:r>
              <a:rPr lang="en-US">
                <a:solidFill>
                  <a:schemeClr val="bg1"/>
                </a:solidFill>
              </a:rPr>
              <a:t>2016 – Began MHFA training  </a:t>
            </a:r>
          </a:p>
          <a:p>
            <a:pPr marL="228600" lvl="0" indent="-228600" algn="l" rtl="0">
              <a:lnSpc>
                <a:spcPct val="90000"/>
              </a:lnSpc>
              <a:spcBef>
                <a:spcPts val="0"/>
              </a:spcBef>
              <a:spcAft>
                <a:spcPts val="0"/>
              </a:spcAft>
              <a:buClr>
                <a:schemeClr val="lt1"/>
              </a:buClr>
              <a:buSzPts val="2800"/>
              <a:buChar char="•"/>
            </a:pPr>
            <a:endParaRPr lang="en-US">
              <a:solidFill>
                <a:schemeClr val="bg1"/>
              </a:solidFill>
            </a:endParaRPr>
          </a:p>
          <a:p>
            <a:pPr marL="228600" lvl="0" indent="-228600" algn="l" rtl="0">
              <a:lnSpc>
                <a:spcPct val="90000"/>
              </a:lnSpc>
              <a:spcBef>
                <a:spcPts val="0"/>
              </a:spcBef>
              <a:spcAft>
                <a:spcPts val="0"/>
              </a:spcAft>
              <a:buClr>
                <a:schemeClr val="lt1"/>
              </a:buClr>
              <a:buSzPts val="2800"/>
              <a:buChar char="•"/>
            </a:pPr>
            <a:r>
              <a:rPr lang="en-US">
                <a:solidFill>
                  <a:schemeClr val="bg1"/>
                </a:solidFill>
              </a:rPr>
              <a:t>Training for all new staff </a:t>
            </a:r>
          </a:p>
          <a:p>
            <a:pPr marL="0" lvl="0" indent="0" algn="l" rtl="0">
              <a:lnSpc>
                <a:spcPct val="90000"/>
              </a:lnSpc>
              <a:spcBef>
                <a:spcPts val="0"/>
              </a:spcBef>
              <a:spcAft>
                <a:spcPts val="0"/>
              </a:spcAft>
              <a:buClr>
                <a:schemeClr val="lt1"/>
              </a:buClr>
              <a:buSzPts val="2800"/>
              <a:buNone/>
            </a:pPr>
            <a:endParaRPr lang="en-US">
              <a:solidFill>
                <a:schemeClr val="bg1"/>
              </a:solidFill>
            </a:endParaRPr>
          </a:p>
          <a:p>
            <a:pPr marL="228600" lvl="0" indent="-228600" algn="l" rtl="0">
              <a:lnSpc>
                <a:spcPct val="90000"/>
              </a:lnSpc>
              <a:spcBef>
                <a:spcPts val="0"/>
              </a:spcBef>
              <a:spcAft>
                <a:spcPts val="0"/>
              </a:spcAft>
              <a:buClr>
                <a:schemeClr val="lt1"/>
              </a:buClr>
              <a:buSzPts val="2800"/>
              <a:buChar char="•"/>
            </a:pPr>
            <a:endParaRPr lang="en-US">
              <a:solidFill>
                <a:schemeClr val="bg1"/>
              </a:solidFill>
            </a:endParaRPr>
          </a:p>
          <a:p>
            <a:pPr marL="0" lvl="0" indent="0" algn="l" rtl="0">
              <a:lnSpc>
                <a:spcPct val="90000"/>
              </a:lnSpc>
              <a:spcBef>
                <a:spcPts val="0"/>
              </a:spcBef>
              <a:spcAft>
                <a:spcPts val="0"/>
              </a:spcAft>
              <a:buClr>
                <a:schemeClr val="lt1"/>
              </a:buClr>
              <a:buSzPts val="2800"/>
              <a:buNone/>
            </a:pPr>
            <a:endParaRPr lang="en-US">
              <a:solidFill>
                <a:schemeClr val="lt1"/>
              </a:solidFill>
            </a:endParaRPr>
          </a:p>
          <a:p>
            <a:pPr marL="0" lvl="0" indent="0" algn="l" rtl="0">
              <a:lnSpc>
                <a:spcPct val="90000"/>
              </a:lnSpc>
              <a:spcBef>
                <a:spcPts val="0"/>
              </a:spcBef>
              <a:spcAft>
                <a:spcPts val="0"/>
              </a:spcAft>
              <a:buClr>
                <a:schemeClr val="lt1"/>
              </a:buClr>
              <a:buSzPts val="2800"/>
              <a:buNone/>
            </a:pPr>
            <a:endParaRPr sz="4000">
              <a:solidFill>
                <a:schemeClr val="lt1"/>
              </a:solidFill>
            </a:endParaRPr>
          </a:p>
        </p:txBody>
      </p:sp>
      <p:sp>
        <p:nvSpPr>
          <p:cNvPr id="124" name="Google Shape;124;p20"/>
          <p:cNvSpPr txBox="1">
            <a:spLocks noGrp="1"/>
          </p:cNvSpPr>
          <p:nvPr>
            <p:ph type="title"/>
          </p:nvPr>
        </p:nvSpPr>
        <p:spPr>
          <a:xfrm>
            <a:off x="0" y="0"/>
            <a:ext cx="9144000" cy="1634100"/>
          </a:xfrm>
          <a:prstGeom prst="rect">
            <a:avLst/>
          </a:prstGeom>
          <a:solidFill>
            <a:srgbClr val="087EBE"/>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venir"/>
              <a:buNone/>
            </a:pPr>
            <a:r>
              <a:rPr lang="en-US"/>
              <a:t>Mental Health First Aid</a:t>
            </a:r>
            <a:br>
              <a:rPr lang="en-US"/>
            </a:br>
            <a:r>
              <a:rPr lang="en-US"/>
              <a:t>Ottumwa Job Corps Center</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C0A2749-CB4B-44E8-86F2-7EEC71379597}"/>
              </a:ext>
            </a:extLst>
          </p:cNvPr>
          <p:cNvGraphicFramePr>
            <a:graphicFrameLocks/>
          </p:cNvGraphicFramePr>
          <p:nvPr/>
        </p:nvGraphicFramePr>
        <p:xfrm>
          <a:off x="5394121" y="3129095"/>
          <a:ext cx="3263318" cy="28103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1885276-CEAF-4F12-8FAC-54D0A9FB1B24}"/>
              </a:ext>
            </a:extLst>
          </p:cNvPr>
          <p:cNvGraphicFramePr>
            <a:graphicFrameLocks/>
          </p:cNvGraphicFramePr>
          <p:nvPr/>
        </p:nvGraphicFramePr>
        <p:xfrm>
          <a:off x="293614" y="473663"/>
          <a:ext cx="3498209" cy="20430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35C197D-A0D0-4500-B40A-BC645D1D6A08}"/>
              </a:ext>
            </a:extLst>
          </p:cNvPr>
          <p:cNvGraphicFramePr>
            <a:graphicFrameLocks/>
          </p:cNvGraphicFramePr>
          <p:nvPr/>
        </p:nvGraphicFramePr>
        <p:xfrm>
          <a:off x="-622203" y="2784526"/>
          <a:ext cx="5328427" cy="29787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8F14994C-36D7-4513-B01D-8803DF824993}"/>
              </a:ext>
            </a:extLst>
          </p:cNvPr>
          <p:cNvGraphicFramePr>
            <a:graphicFrameLocks/>
          </p:cNvGraphicFramePr>
          <p:nvPr/>
        </p:nvGraphicFramePr>
        <p:xfrm>
          <a:off x="4911448" y="312491"/>
          <a:ext cx="4148662" cy="2730616"/>
        </p:xfrm>
        <a:graphic>
          <a:graphicData uri="http://schemas.openxmlformats.org/drawingml/2006/chart">
            <c:chart xmlns:c="http://schemas.openxmlformats.org/drawingml/2006/chart" xmlns:r="http://schemas.openxmlformats.org/officeDocument/2006/relationships" r:id="rId5"/>
          </a:graphicData>
        </a:graphic>
      </p:graphicFrame>
      <p:sp>
        <p:nvSpPr>
          <p:cNvPr id="5" name="Footer Placeholder 4">
            <a:extLst>
              <a:ext uri="{FF2B5EF4-FFF2-40B4-BE49-F238E27FC236}">
                <a16:creationId xmlns:a16="http://schemas.microsoft.com/office/drawing/2014/main" id="{5B09EF54-0D4F-41CA-AA3F-4EDE856477F1}"/>
              </a:ext>
            </a:extLst>
          </p:cNvPr>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OUTCOMES</a:t>
            </a:r>
          </a:p>
        </p:txBody>
      </p:sp>
    </p:spTree>
    <p:extLst>
      <p:ext uri="{BB962C8B-B14F-4D97-AF65-F5344CB8AC3E}">
        <p14:creationId xmlns:p14="http://schemas.microsoft.com/office/powerpoint/2010/main" val="40659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Graphic spid="8"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13A6-6710-4774-B23D-6DDCEC9652A1}"/>
              </a:ext>
            </a:extLst>
          </p:cNvPr>
          <p:cNvSpPr>
            <a:spLocks noGrp="1"/>
          </p:cNvSpPr>
          <p:nvPr>
            <p:ph type="title"/>
          </p:nvPr>
        </p:nvSpPr>
        <p:spPr>
          <a:xfrm>
            <a:off x="156827" y="365126"/>
            <a:ext cx="8358523" cy="560657"/>
          </a:xfrm>
        </p:spPr>
        <p:txBody>
          <a:bodyPr>
            <a:normAutofit fontScale="90000"/>
          </a:bodyPr>
          <a:lstStyle/>
          <a:p>
            <a:r>
              <a:rPr lang="en-US"/>
              <a:t>Staff Comments</a:t>
            </a:r>
          </a:p>
        </p:txBody>
      </p:sp>
      <p:sp>
        <p:nvSpPr>
          <p:cNvPr id="5" name="Speech Bubble: Rectangle with Corners Rounded 4">
            <a:extLst>
              <a:ext uri="{FF2B5EF4-FFF2-40B4-BE49-F238E27FC236}">
                <a16:creationId xmlns:a16="http://schemas.microsoft.com/office/drawing/2014/main" id="{938714E6-F1EC-419B-9A0F-A1652F95D486}"/>
              </a:ext>
            </a:extLst>
          </p:cNvPr>
          <p:cNvSpPr/>
          <p:nvPr/>
        </p:nvSpPr>
        <p:spPr>
          <a:xfrm>
            <a:off x="3892845" y="3349046"/>
            <a:ext cx="2036618" cy="1540440"/>
          </a:xfrm>
          <a:prstGeom prst="wedgeRound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mn-ea"/>
                <a:cs typeface="+mn-cs"/>
                <a:sym typeface="Arial"/>
              </a:rPr>
              <a:t>“Learning how to deal with different behaviors, and knowing the why’s.”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Speech Bubble: Oval 5">
            <a:extLst>
              <a:ext uri="{FF2B5EF4-FFF2-40B4-BE49-F238E27FC236}">
                <a16:creationId xmlns:a16="http://schemas.microsoft.com/office/drawing/2014/main" id="{5ED126B3-444F-4A57-BF83-98CD0216EA2A}"/>
              </a:ext>
            </a:extLst>
          </p:cNvPr>
          <p:cNvSpPr/>
          <p:nvPr/>
        </p:nvSpPr>
        <p:spPr>
          <a:xfrm>
            <a:off x="7035867" y="174696"/>
            <a:ext cx="2108133" cy="1805709"/>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“To have a better understanding of mental health and how to help so we can help our trainees.”</a:t>
            </a:r>
          </a:p>
        </p:txBody>
      </p:sp>
      <p:sp>
        <p:nvSpPr>
          <p:cNvPr id="7" name="Speech Bubble: Rectangle 6">
            <a:extLst>
              <a:ext uri="{FF2B5EF4-FFF2-40B4-BE49-F238E27FC236}">
                <a16:creationId xmlns:a16="http://schemas.microsoft.com/office/drawing/2014/main" id="{606747B7-9A6E-4960-92E1-3CC4160F4CA8}"/>
              </a:ext>
            </a:extLst>
          </p:cNvPr>
          <p:cNvSpPr/>
          <p:nvPr/>
        </p:nvSpPr>
        <p:spPr>
          <a:xfrm>
            <a:off x="6292244" y="3816991"/>
            <a:ext cx="2574223" cy="1924633"/>
          </a:xfrm>
          <a:prstGeom prst="wedge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“Being able to identify initial signs in someone even if they don’t know they are having issues themselves, having the confidence to bring it up to someone even if they might seem defensive at first, it allows them to know that you are there to help.”</a:t>
            </a:r>
          </a:p>
        </p:txBody>
      </p:sp>
      <p:sp>
        <p:nvSpPr>
          <p:cNvPr id="8" name="Speech Bubble: Oval 7">
            <a:extLst>
              <a:ext uri="{FF2B5EF4-FFF2-40B4-BE49-F238E27FC236}">
                <a16:creationId xmlns:a16="http://schemas.microsoft.com/office/drawing/2014/main" id="{E72533F9-7BF2-4E61-ADA9-0CF85F8D6FAD}"/>
              </a:ext>
            </a:extLst>
          </p:cNvPr>
          <p:cNvSpPr/>
          <p:nvPr/>
        </p:nvSpPr>
        <p:spPr>
          <a:xfrm>
            <a:off x="156827" y="4876549"/>
            <a:ext cx="2354927" cy="1616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“Getting all staff on the same page with terminology and appropriate crisis response.”</a:t>
            </a:r>
          </a:p>
        </p:txBody>
      </p:sp>
      <p:sp>
        <p:nvSpPr>
          <p:cNvPr id="9" name="Thought Bubble: Cloud 8">
            <a:extLst>
              <a:ext uri="{FF2B5EF4-FFF2-40B4-BE49-F238E27FC236}">
                <a16:creationId xmlns:a16="http://schemas.microsoft.com/office/drawing/2014/main" id="{D7D3C3E9-C070-4466-B2BA-57FEF7597C24}"/>
              </a:ext>
            </a:extLst>
          </p:cNvPr>
          <p:cNvSpPr/>
          <p:nvPr/>
        </p:nvSpPr>
        <p:spPr>
          <a:xfrm>
            <a:off x="3784245" y="124553"/>
            <a:ext cx="2901781" cy="2635426"/>
          </a:xfrm>
          <a:prstGeom prst="cloud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“Learning the signs to look out for and better understand how mental health issues occur. I think this helps people see trainees and colleagues with compassion and less ‘difficult.’”</a:t>
            </a:r>
          </a:p>
        </p:txBody>
      </p:sp>
      <p:sp>
        <p:nvSpPr>
          <p:cNvPr id="11" name="Speech Bubble: Rectangle with Corners Rounded 10">
            <a:extLst>
              <a:ext uri="{FF2B5EF4-FFF2-40B4-BE49-F238E27FC236}">
                <a16:creationId xmlns:a16="http://schemas.microsoft.com/office/drawing/2014/main" id="{CDD8061C-FD85-4EB7-BD52-84E32C846A40}"/>
              </a:ext>
            </a:extLst>
          </p:cNvPr>
          <p:cNvSpPr/>
          <p:nvPr/>
        </p:nvSpPr>
        <p:spPr>
          <a:xfrm>
            <a:off x="2976117" y="5143715"/>
            <a:ext cx="1935037" cy="1502500"/>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“A practical way to support our community with mental health concerns that is easy to follow.” </a:t>
            </a:r>
          </a:p>
        </p:txBody>
      </p:sp>
      <p:pic>
        <p:nvPicPr>
          <p:cNvPr id="10" name="Content Placeholder 7">
            <a:extLst>
              <a:ext uri="{FF2B5EF4-FFF2-40B4-BE49-F238E27FC236}">
                <a16:creationId xmlns:a16="http://schemas.microsoft.com/office/drawing/2014/main" id="{012AC05A-48B9-4100-9BEF-4063529882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853" y="1077550"/>
            <a:ext cx="2366518" cy="3311525"/>
          </a:xfrm>
          <a:prstGeom prst="rect">
            <a:avLst/>
          </a:prstGeom>
        </p:spPr>
      </p:pic>
    </p:spTree>
    <p:extLst>
      <p:ext uri="{BB962C8B-B14F-4D97-AF65-F5344CB8AC3E}">
        <p14:creationId xmlns:p14="http://schemas.microsoft.com/office/powerpoint/2010/main" val="1462411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0" y="0"/>
            <a:ext cx="9144000" cy="1371600"/>
          </a:xfrm>
          <a:prstGeom prst="rect">
            <a:avLst/>
          </a:prstGeom>
          <a:solidFill>
            <a:srgbClr val="087EBE"/>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venir"/>
              <a:buNone/>
            </a:pPr>
            <a:r>
              <a:rPr lang="en-US" b="1"/>
              <a:t>Mental Health First Aid</a:t>
            </a:r>
            <a:br>
              <a:rPr lang="en-US" b="1"/>
            </a:br>
            <a:r>
              <a:rPr lang="en-US" b="1"/>
              <a:t>Ottumwa Job Corps Center</a:t>
            </a:r>
            <a:endParaRPr b="1"/>
          </a:p>
        </p:txBody>
      </p:sp>
      <p:sp>
        <p:nvSpPr>
          <p:cNvPr id="170" name="Google Shape;170;p26"/>
          <p:cNvSpPr txBox="1">
            <a:spLocks noGrp="1"/>
          </p:cNvSpPr>
          <p:nvPr>
            <p:ph type="body" idx="1"/>
          </p:nvPr>
        </p:nvSpPr>
        <p:spPr>
          <a:xfrm>
            <a:off x="596485" y="1638021"/>
            <a:ext cx="7886700" cy="4820100"/>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0"/>
              </a:spcBef>
              <a:buSzPct val="126305"/>
              <a:buNone/>
            </a:pPr>
            <a:r>
              <a:rPr lang="en-US" sz="2000"/>
              <a:t>Mental Health First Aid has been an excellent training for our staff at OJCC. It has provided a basic foundation of mental health knowledge that helps bridge the gap between staff who may have previous experience and those who have little to  none. It is a solid foundation on which the Center can then build off of. Implementing this training has increased the knowledge and confidence of our non-health staff, especially those staff working outside of normal business hours. Essential staff now have the “tools” to identify, and better handle mental health situations, which has decreased the number of phone calls that have gone to the on call nurses. The confidence of staff, along with consistency in how all staff handle mental health situations creates a safer culture on the Center; students feel safer.                                            </a:t>
            </a:r>
          </a:p>
          <a:p>
            <a:pPr marL="0" indent="0">
              <a:lnSpc>
                <a:spcPct val="100000"/>
              </a:lnSpc>
              <a:spcBef>
                <a:spcPts val="0"/>
              </a:spcBef>
              <a:buSzPct val="126305"/>
              <a:buNone/>
            </a:pPr>
            <a:r>
              <a:rPr lang="en-US" sz="2000"/>
              <a:t>                                                                               Mandi Noll, BSN, RN, HWD</a:t>
            </a:r>
          </a:p>
          <a:p>
            <a:pPr marL="0" lvl="0" indent="0" algn="l" rtl="0">
              <a:lnSpc>
                <a:spcPct val="100000"/>
              </a:lnSpc>
              <a:spcBef>
                <a:spcPts val="0"/>
              </a:spcBef>
              <a:spcAft>
                <a:spcPts val="0"/>
              </a:spcAft>
              <a:buClr>
                <a:schemeClr val="lt1"/>
              </a:buClr>
              <a:buSzPct val="126305"/>
              <a:buNone/>
            </a:pPr>
            <a:endParaRPr sz="2308">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3775-9219-4792-82C4-C9ACF946EFD0}"/>
              </a:ext>
            </a:extLst>
          </p:cNvPr>
          <p:cNvSpPr>
            <a:spLocks noGrp="1"/>
          </p:cNvSpPr>
          <p:nvPr>
            <p:ph type="title"/>
          </p:nvPr>
        </p:nvSpPr>
        <p:spPr/>
        <p:txBody>
          <a:bodyPr/>
          <a:lstStyle/>
          <a:p>
            <a:r>
              <a:rPr lang="en-US"/>
              <a:t>Why MHFA?</a:t>
            </a:r>
          </a:p>
        </p:txBody>
      </p:sp>
      <p:sp>
        <p:nvSpPr>
          <p:cNvPr id="4" name="TextBox 3">
            <a:extLst>
              <a:ext uri="{FF2B5EF4-FFF2-40B4-BE49-F238E27FC236}">
                <a16:creationId xmlns:a16="http://schemas.microsoft.com/office/drawing/2014/main" id="{2699BBB9-9107-4698-868C-E4A9C4F97F73}"/>
              </a:ext>
            </a:extLst>
          </p:cNvPr>
          <p:cNvSpPr txBox="1"/>
          <p:nvPr/>
        </p:nvSpPr>
        <p:spPr>
          <a:xfrm>
            <a:off x="511728" y="1484851"/>
            <a:ext cx="7373923"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0" i="0" u="none" strike="noStrike" kern="0" cap="none" spc="0" normalizeH="0" baseline="0" noProof="0">
                <a:ln>
                  <a:noFill/>
                </a:ln>
                <a:solidFill>
                  <a:srgbClr val="FFFFFF"/>
                </a:solidFill>
                <a:effectLst/>
                <a:uLnTx/>
                <a:uFillTx/>
                <a:latin typeface="Arial"/>
                <a:cs typeface="Arial"/>
                <a:sym typeface="Arial"/>
              </a:rPr>
              <a:t>Common language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0" i="0" u="none" strike="noStrike" kern="0" cap="none" spc="0" normalizeH="0" baseline="0" noProof="0">
                <a:ln>
                  <a:noFill/>
                </a:ln>
                <a:solidFill>
                  <a:srgbClr val="FFFFFF"/>
                </a:solidFill>
                <a:effectLst/>
                <a:uLnTx/>
                <a:uFillTx/>
                <a:latin typeface="Arial"/>
                <a:cs typeface="Arial"/>
                <a:sym typeface="Arial"/>
              </a:rPr>
              <a:t>Common tools to use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0" i="0" u="none" strike="noStrike" kern="0" cap="none" spc="0" normalizeH="0" baseline="0" noProof="0">
                <a:ln>
                  <a:noFill/>
                </a:ln>
                <a:solidFill>
                  <a:srgbClr val="FFFFFF"/>
                </a:solidFill>
                <a:effectLst/>
                <a:uLnTx/>
                <a:uFillTx/>
                <a:latin typeface="Arial"/>
                <a:cs typeface="Arial"/>
                <a:sym typeface="Arial"/>
              </a:rPr>
              <a:t>Work together</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600" b="0" i="0" u="none" strike="noStrike" kern="0" cap="none" spc="0" normalizeH="0" baseline="0" noProof="0">
                <a:ln>
                  <a:noFill/>
                </a:ln>
                <a:solidFill>
                  <a:srgbClr val="FFFFFF"/>
                </a:solidFill>
                <a:effectLst/>
                <a:uLnTx/>
                <a:uFillTx/>
                <a:latin typeface="Arial"/>
                <a:cs typeface="Arial"/>
                <a:sym typeface="Arial"/>
              </a:rPr>
              <a:t>Improved mental health and wellness</a:t>
            </a:r>
          </a:p>
        </p:txBody>
      </p:sp>
      <p:pic>
        <p:nvPicPr>
          <p:cNvPr id="5" name="Picture 4">
            <a:extLst>
              <a:ext uri="{FF2B5EF4-FFF2-40B4-BE49-F238E27FC236}">
                <a16:creationId xmlns:a16="http://schemas.microsoft.com/office/drawing/2014/main" id="{6CE3F9B1-D6A0-4969-86D7-CEC16A263F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6229" y="3967993"/>
            <a:ext cx="3633497" cy="2413293"/>
          </a:xfrm>
          <a:prstGeom prst="rect">
            <a:avLst/>
          </a:prstGeom>
          <a:effectLst>
            <a:softEdge rad="12700"/>
          </a:effectLst>
        </p:spPr>
      </p:pic>
    </p:spTree>
    <p:extLst>
      <p:ext uri="{BB962C8B-B14F-4D97-AF65-F5344CB8AC3E}">
        <p14:creationId xmlns:p14="http://schemas.microsoft.com/office/powerpoint/2010/main" val="3068592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088" y="0"/>
            <a:ext cx="7177823"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AC12A52-1382-1833-C29F-4456F71ED914}"/>
              </a:ext>
            </a:extLst>
          </p:cNvPr>
          <p:cNvSpPr>
            <a:spLocks noGrp="1"/>
          </p:cNvSpPr>
          <p:nvPr>
            <p:ph type="title"/>
          </p:nvPr>
        </p:nvSpPr>
        <p:spPr>
          <a:xfrm>
            <a:off x="1919037" y="955309"/>
            <a:ext cx="5305926" cy="2898975"/>
          </a:xfrm>
        </p:spPr>
        <p:txBody>
          <a:bodyPr vert="horz" lIns="91440" tIns="45720" rIns="91440" bIns="45720" rtlCol="0" anchor="b">
            <a:normAutofit/>
          </a:bodyPr>
          <a:lstStyle/>
          <a:p>
            <a:pPr algn="ctr">
              <a:spcBef>
                <a:spcPct val="0"/>
              </a:spcBef>
            </a:pPr>
            <a:r>
              <a:rPr lang="en-US" sz="5700" kern="1200">
                <a:solidFill>
                  <a:srgbClr val="FFFFFF"/>
                </a:solidFill>
                <a:latin typeface="+mj-lt"/>
                <a:ea typeface="+mj-ea"/>
                <a:cs typeface="+mj-cs"/>
              </a:rPr>
              <a:t>Questions</a:t>
            </a:r>
          </a:p>
        </p:txBody>
      </p:sp>
      <p:sp>
        <p:nvSpPr>
          <p:cNvPr id="11"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173498"/>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88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A280-50A7-1F44-BCC7-D6A7CF01727A}"/>
              </a:ext>
            </a:extLst>
          </p:cNvPr>
          <p:cNvSpPr>
            <a:spLocks noGrp="1"/>
          </p:cNvSpPr>
          <p:nvPr>
            <p:ph type="ctrTitle"/>
          </p:nvPr>
        </p:nvSpPr>
        <p:spPr>
          <a:xfrm>
            <a:off x="685800" y="4120403"/>
            <a:ext cx="7772400" cy="1339246"/>
          </a:xfrm>
        </p:spPr>
        <p:txBody>
          <a:bodyPr>
            <a:noAutofit/>
          </a:bodyPr>
          <a:lstStyle/>
          <a:p>
            <a:pPr>
              <a:lnSpc>
                <a:spcPct val="100000"/>
              </a:lnSpc>
            </a:pPr>
            <a:r>
              <a:rPr lang="en-US" sz="5000"/>
              <a:t>Mental Health First Aid</a:t>
            </a:r>
          </a:p>
        </p:txBody>
      </p:sp>
      <p:sp>
        <p:nvSpPr>
          <p:cNvPr id="3" name="Subtitle 2">
            <a:extLst>
              <a:ext uri="{FF2B5EF4-FFF2-40B4-BE49-F238E27FC236}">
                <a16:creationId xmlns:a16="http://schemas.microsoft.com/office/drawing/2014/main" id="{E57AEBE2-D5F8-1F49-BCC8-9A92149155B3}"/>
              </a:ext>
            </a:extLst>
          </p:cNvPr>
          <p:cNvSpPr>
            <a:spLocks noGrp="1"/>
          </p:cNvSpPr>
          <p:nvPr>
            <p:ph type="subTitle" idx="1"/>
          </p:nvPr>
        </p:nvSpPr>
        <p:spPr>
          <a:xfrm>
            <a:off x="685801" y="4835520"/>
            <a:ext cx="7772399" cy="1248258"/>
          </a:xfrm>
        </p:spPr>
        <p:txBody>
          <a:bodyPr/>
          <a:lstStyle/>
          <a:p>
            <a:pPr>
              <a:lnSpc>
                <a:spcPct val="100000"/>
              </a:lnSpc>
            </a:pPr>
            <a:endParaRPr lang="en-US"/>
          </a:p>
          <a:p>
            <a:pPr>
              <a:lnSpc>
                <a:spcPct val="100000"/>
              </a:lnSpc>
            </a:pPr>
            <a:r>
              <a:rPr lang="en-US"/>
              <a:t>Leah Bentfield</a:t>
            </a:r>
          </a:p>
          <a:p>
            <a:pPr>
              <a:lnSpc>
                <a:spcPct val="100000"/>
              </a:lnSpc>
            </a:pPr>
            <a:r>
              <a:rPr lang="en-US"/>
              <a:t>Program Manager, MHFA Maryland</a:t>
            </a:r>
          </a:p>
          <a:p>
            <a:pPr>
              <a:lnSpc>
                <a:spcPct val="100000"/>
              </a:lnSpc>
            </a:pPr>
            <a:r>
              <a:rPr lang="en-US"/>
              <a:t>Mental Health Association of Maryland</a:t>
            </a:r>
          </a:p>
        </p:txBody>
      </p:sp>
    </p:spTree>
    <p:extLst>
      <p:ext uri="{BB962C8B-B14F-4D97-AF65-F5344CB8AC3E}">
        <p14:creationId xmlns:p14="http://schemas.microsoft.com/office/powerpoint/2010/main" val="1826615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3722-0F33-5D44-A77B-D882EC81D158}"/>
              </a:ext>
            </a:extLst>
          </p:cNvPr>
          <p:cNvSpPr>
            <a:spLocks noGrp="1"/>
          </p:cNvSpPr>
          <p:nvPr>
            <p:ph type="title"/>
          </p:nvPr>
        </p:nvSpPr>
        <p:spPr>
          <a:xfrm>
            <a:off x="628650" y="365760"/>
            <a:ext cx="7891272" cy="1325880"/>
          </a:xfrm>
        </p:spPr>
        <p:txBody>
          <a:bodyPr>
            <a:noAutofit/>
          </a:bodyPr>
          <a:lstStyle/>
          <a:p>
            <a:r>
              <a:rPr lang="en-US" sz="4000"/>
              <a:t>A Mental Health Crisis</a:t>
            </a:r>
            <a:endParaRPr lang="en-US"/>
          </a:p>
        </p:txBody>
      </p:sp>
      <p:sp>
        <p:nvSpPr>
          <p:cNvPr id="4" name="Content Placeholder 2">
            <a:extLst>
              <a:ext uri="{FF2B5EF4-FFF2-40B4-BE49-F238E27FC236}">
                <a16:creationId xmlns:a16="http://schemas.microsoft.com/office/drawing/2014/main" id="{F137B386-7EFF-C6CC-7504-B17CDE0892D1}"/>
              </a:ext>
            </a:extLst>
          </p:cNvPr>
          <p:cNvSpPr txBox="1">
            <a:spLocks/>
          </p:cNvSpPr>
          <p:nvPr/>
        </p:nvSpPr>
        <p:spPr>
          <a:xfrm>
            <a:off x="624078" y="1408471"/>
            <a:ext cx="7594636" cy="404105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2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2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262626"/>
                </a:solidFill>
                <a:highlight>
                  <a:srgbClr val="FFFFFF"/>
                </a:highlight>
              </a:rPr>
              <a:t>In 2019-2020, 20.78% of adults were experiencing a mental illness. </a:t>
            </a:r>
            <a:r>
              <a:rPr lang="en-US" sz="1800" b="1">
                <a:solidFill>
                  <a:srgbClr val="262626"/>
                </a:solidFill>
                <a:highlight>
                  <a:srgbClr val="FFFFFF"/>
                </a:highlight>
              </a:rPr>
              <a:t>That is equivalent to over 50 million Americans.</a:t>
            </a:r>
            <a:endParaRPr lang="en-US" sz="1800"/>
          </a:p>
          <a:p>
            <a:r>
              <a:rPr lang="en-US" sz="1800" b="1">
                <a:solidFill>
                  <a:srgbClr val="262626"/>
                </a:solidFill>
                <a:highlight>
                  <a:srgbClr val="FFFFFF"/>
                </a:highlight>
              </a:rPr>
              <a:t>The vast majority of individuals with a substance use disorder in the U.S. are not receiving treatment.</a:t>
            </a:r>
            <a:r>
              <a:rPr lang="en-US" sz="1800">
                <a:solidFill>
                  <a:srgbClr val="262626"/>
                </a:solidFill>
                <a:highlight>
                  <a:srgbClr val="FFFFFF"/>
                </a:highlight>
              </a:rPr>
              <a:t> 15.35% of adults had a substance use disorder in the past year. Of them, 93.5% did not receive any form of treatment.</a:t>
            </a:r>
          </a:p>
          <a:p>
            <a:r>
              <a:rPr lang="en-US" sz="1800" b="1">
                <a:solidFill>
                  <a:srgbClr val="262626"/>
                </a:solidFill>
                <a:highlight>
                  <a:srgbClr val="FFFFFF"/>
                </a:highlight>
              </a:rPr>
              <a:t>Millions of adults in the U.S. experience serious thoughts of suicide, with the highest rate among multiracial individuals.</a:t>
            </a:r>
            <a:r>
              <a:rPr lang="en-US" sz="1800">
                <a:solidFill>
                  <a:srgbClr val="262626"/>
                </a:solidFill>
                <a:highlight>
                  <a:srgbClr val="FFFFFF"/>
                </a:highlight>
              </a:rPr>
              <a:t> The percentage of adults reporting serious thoughts of suicide is 4.84%, totaling </a:t>
            </a:r>
            <a:r>
              <a:rPr lang="en-US" sz="1800" b="1">
                <a:solidFill>
                  <a:srgbClr val="262626"/>
                </a:solidFill>
                <a:highlight>
                  <a:srgbClr val="FFFFFF"/>
                </a:highlight>
              </a:rPr>
              <a:t>over 12.1 million individuals. </a:t>
            </a:r>
          </a:p>
          <a:p>
            <a:r>
              <a:rPr lang="en-US" sz="1800" b="1">
                <a:solidFill>
                  <a:srgbClr val="262626"/>
                </a:solidFill>
                <a:highlight>
                  <a:srgbClr val="FFFFFF"/>
                </a:highlight>
              </a:rPr>
              <a:t>11% of adults who identified with two or more races</a:t>
            </a:r>
            <a:r>
              <a:rPr lang="en-US" sz="1800">
                <a:solidFill>
                  <a:srgbClr val="262626"/>
                </a:solidFill>
                <a:highlight>
                  <a:srgbClr val="FFFFFF"/>
                </a:highlight>
              </a:rPr>
              <a:t> reported </a:t>
            </a:r>
            <a:br>
              <a:rPr lang="en-US" sz="1800">
                <a:solidFill>
                  <a:srgbClr val="262626"/>
                </a:solidFill>
                <a:highlight>
                  <a:srgbClr val="FFFFFF"/>
                </a:highlight>
              </a:rPr>
            </a:br>
            <a:r>
              <a:rPr lang="en-US" sz="1800">
                <a:solidFill>
                  <a:srgbClr val="262626"/>
                </a:solidFill>
                <a:highlight>
                  <a:srgbClr val="FFFFFF"/>
                </a:highlight>
              </a:rPr>
              <a:t>serious thoughts of suicide in 2020 – 6% higher than the average </a:t>
            </a:r>
            <a:br>
              <a:rPr lang="en-US" sz="1800">
                <a:solidFill>
                  <a:srgbClr val="262626"/>
                </a:solidFill>
                <a:highlight>
                  <a:srgbClr val="FFFFFF"/>
                </a:highlight>
              </a:rPr>
            </a:br>
            <a:r>
              <a:rPr lang="en-US" sz="1800">
                <a:solidFill>
                  <a:srgbClr val="262626"/>
                </a:solidFill>
                <a:highlight>
                  <a:srgbClr val="FFFFFF"/>
                </a:highlight>
              </a:rPr>
              <a:t>among all adults.</a:t>
            </a:r>
          </a:p>
          <a:p>
            <a:endParaRPr lang="en-US"/>
          </a:p>
        </p:txBody>
      </p:sp>
      <p:sp>
        <p:nvSpPr>
          <p:cNvPr id="7" name="TextBox 6">
            <a:extLst>
              <a:ext uri="{FF2B5EF4-FFF2-40B4-BE49-F238E27FC236}">
                <a16:creationId xmlns:a16="http://schemas.microsoft.com/office/drawing/2014/main" id="{F04A9707-AD34-5138-9BFA-13B6D5879496}"/>
              </a:ext>
            </a:extLst>
          </p:cNvPr>
          <p:cNvSpPr txBox="1"/>
          <p:nvPr/>
        </p:nvSpPr>
        <p:spPr>
          <a:xfrm>
            <a:off x="3718077" y="4980012"/>
            <a:ext cx="5135958" cy="307777"/>
          </a:xfrm>
          <a:prstGeom prst="rect">
            <a:avLst/>
          </a:prstGeom>
          <a:noFill/>
        </p:spPr>
        <p:txBody>
          <a:bodyPr wrap="none" rtlCol="0">
            <a:spAutoFit/>
          </a:bodyPr>
          <a:lstStyle/>
          <a:p>
            <a:r>
              <a:rPr lang="en-US" sz="1400" i="0">
                <a:solidFill>
                  <a:srgbClr val="262626"/>
                </a:solidFill>
                <a:effectLst/>
                <a:highlight>
                  <a:srgbClr val="FFFFFF"/>
                </a:highlight>
              </a:rPr>
              <a:t>2023 The State Of Mental Health In America</a:t>
            </a:r>
            <a:r>
              <a:rPr lang="en-US" sz="1400"/>
              <a:t>, Mental Health America</a:t>
            </a:r>
          </a:p>
        </p:txBody>
      </p:sp>
    </p:spTree>
    <p:extLst>
      <p:ext uri="{BB962C8B-B14F-4D97-AF65-F5344CB8AC3E}">
        <p14:creationId xmlns:p14="http://schemas.microsoft.com/office/powerpoint/2010/main" val="12935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E86D-4969-894E-80A7-501F39421693}"/>
              </a:ext>
            </a:extLst>
          </p:cNvPr>
          <p:cNvSpPr>
            <a:spLocks noGrp="1"/>
          </p:cNvSpPr>
          <p:nvPr>
            <p:ph type="title"/>
          </p:nvPr>
        </p:nvSpPr>
        <p:spPr>
          <a:xfrm>
            <a:off x="628650" y="365760"/>
            <a:ext cx="7891272" cy="1325880"/>
          </a:xfrm>
        </p:spPr>
        <p:txBody>
          <a:bodyPr>
            <a:noAutofit/>
          </a:bodyPr>
          <a:lstStyle/>
          <a:p>
            <a:r>
              <a:rPr lang="en-US" sz="4000"/>
              <a:t>And That’s Not All…</a:t>
            </a:r>
          </a:p>
        </p:txBody>
      </p:sp>
      <p:sp>
        <p:nvSpPr>
          <p:cNvPr id="7" name="TextBox 6">
            <a:extLst>
              <a:ext uri="{FF2B5EF4-FFF2-40B4-BE49-F238E27FC236}">
                <a16:creationId xmlns:a16="http://schemas.microsoft.com/office/drawing/2014/main" id="{19C976EF-AC3E-E9D6-FC4C-CF49FB1210EB}"/>
              </a:ext>
            </a:extLst>
          </p:cNvPr>
          <p:cNvSpPr txBox="1"/>
          <p:nvPr/>
        </p:nvSpPr>
        <p:spPr>
          <a:xfrm>
            <a:off x="624078" y="1440451"/>
            <a:ext cx="4470241" cy="3600986"/>
          </a:xfrm>
          <a:prstGeom prst="rect">
            <a:avLst/>
          </a:prstGeom>
          <a:noFill/>
        </p:spPr>
        <p:txBody>
          <a:bodyPr wrap="square">
            <a:spAutoFit/>
          </a:bodyPr>
          <a:lstStyle/>
          <a:p>
            <a:r>
              <a:rPr lang="en-US"/>
              <a:t>Health problems in </a:t>
            </a:r>
            <a:r>
              <a:rPr lang="en-US" b="1"/>
              <a:t>college-age students </a:t>
            </a:r>
            <a:r>
              <a:rPr lang="en-US"/>
              <a:t>rose nearly 50% between 2013 and 2021, with over 60% of students meeting the criteria for one or more mental health problems.</a:t>
            </a:r>
            <a:endParaRPr lang="en-US" baseline="30000"/>
          </a:p>
          <a:p>
            <a:pPr>
              <a:buFont typeface="Arial"/>
              <a:buChar char="•"/>
            </a:pPr>
            <a:endParaRPr lang="en-US" baseline="30000">
              <a:cs typeface="Calibri"/>
            </a:endParaRPr>
          </a:p>
          <a:p>
            <a:r>
              <a:rPr lang="en-US"/>
              <a:t>Healthy Minds studied over 95,000 college students in 2022:</a:t>
            </a:r>
            <a:endParaRPr lang="en-US">
              <a:cs typeface="Calibri"/>
            </a:endParaRPr>
          </a:p>
          <a:p>
            <a:pPr lvl="1">
              <a:buFont typeface="Arial"/>
              <a:buChar char="•"/>
            </a:pPr>
            <a:r>
              <a:rPr lang="en-US"/>
              <a:t>40% screened positive for depression or an anxiety disorders.</a:t>
            </a:r>
            <a:endParaRPr lang="en-US">
              <a:cs typeface="Calibri"/>
            </a:endParaRPr>
          </a:p>
          <a:p>
            <a:pPr lvl="1">
              <a:buFont typeface="Arial"/>
              <a:buChar char="•"/>
            </a:pPr>
            <a:r>
              <a:rPr lang="en-US"/>
              <a:t>15% had suicidal ideation in the</a:t>
            </a:r>
            <a:br>
              <a:rPr lang="en-US"/>
            </a:br>
            <a:r>
              <a:rPr lang="en-US"/>
              <a:t>past year.</a:t>
            </a:r>
            <a:endParaRPr lang="en-US">
              <a:cs typeface="Calibri"/>
            </a:endParaRPr>
          </a:p>
          <a:p>
            <a:pPr lvl="1">
              <a:buFont typeface="Arial"/>
              <a:buChar char="•"/>
            </a:pPr>
            <a:r>
              <a:rPr lang="en-US"/>
              <a:t>47% had a lifetime diagnosis of any mental disorder.</a:t>
            </a:r>
            <a:endParaRPr lang="en-US">
              <a:cs typeface="Calibri"/>
            </a:endParaRPr>
          </a:p>
        </p:txBody>
      </p:sp>
      <p:pic>
        <p:nvPicPr>
          <p:cNvPr id="15" name="Picture 14" descr="Student holding books">
            <a:extLst>
              <a:ext uri="{FF2B5EF4-FFF2-40B4-BE49-F238E27FC236}">
                <a16:creationId xmlns:a16="http://schemas.microsoft.com/office/drawing/2014/main" id="{B424F4CC-C308-55D7-85D7-8DA8F7620350}"/>
              </a:ext>
            </a:extLst>
          </p:cNvPr>
          <p:cNvPicPr>
            <a:picLocks noChangeAspect="1"/>
          </p:cNvPicPr>
          <p:nvPr/>
        </p:nvPicPr>
        <p:blipFill>
          <a:blip r:embed="rId3"/>
          <a:stretch>
            <a:fillRect/>
          </a:stretch>
        </p:blipFill>
        <p:spPr>
          <a:xfrm>
            <a:off x="5455591" y="688438"/>
            <a:ext cx="2357554" cy="3542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27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10BD1-593D-1175-672F-68836B94C059}"/>
              </a:ext>
            </a:extLst>
          </p:cNvPr>
          <p:cNvSpPr>
            <a:spLocks noGrp="1"/>
          </p:cNvSpPr>
          <p:nvPr>
            <p:ph idx="1"/>
          </p:nvPr>
        </p:nvSpPr>
        <p:spPr>
          <a:xfrm>
            <a:off x="526774" y="1575255"/>
            <a:ext cx="8090452" cy="2898775"/>
          </a:xfrm>
        </p:spPr>
        <p:txBody>
          <a:bodyPr/>
          <a:lstStyle/>
          <a:p>
            <a:r>
              <a:rPr lang="en-US" sz="1800"/>
              <a:t>25% of young adults feel they </a:t>
            </a:r>
            <a:r>
              <a:rPr lang="en-US" sz="1800" b="1"/>
              <a:t>lack companionship </a:t>
            </a:r>
            <a:r>
              <a:rPr lang="en-US" sz="1800"/>
              <a:t>or feel left out, while 30% feel isolated from others often.</a:t>
            </a:r>
            <a:endParaRPr lang="en-US" sz="1800" baseline="30000">
              <a:cs typeface="Calibri"/>
            </a:endParaRPr>
          </a:p>
          <a:p>
            <a:r>
              <a:rPr lang="en-US" sz="1800"/>
              <a:t>Youth with </a:t>
            </a:r>
            <a:r>
              <a:rPr lang="en-US" sz="1800" b="1"/>
              <a:t>highly perceived public stigma </a:t>
            </a:r>
            <a:r>
              <a:rPr lang="en-US" sz="1800" b="0" i="0">
                <a:solidFill>
                  <a:srgbClr val="212121"/>
                </a:solidFill>
                <a:effectLst/>
                <a:highlight>
                  <a:srgbClr val="FFFFFF"/>
                </a:highlight>
                <a:latin typeface="BlinkMacSystemFont"/>
              </a:rPr>
              <a:t>around mental health treatment and suicidality</a:t>
            </a:r>
            <a:r>
              <a:rPr lang="en-US" sz="1800"/>
              <a:t> are at significantly greater odds of having experienced suicidal ideation, planning and attempts within the past 12 months.</a:t>
            </a:r>
            <a:r>
              <a:rPr lang="en-US" sz="1800" baseline="30000"/>
              <a:t> </a:t>
            </a:r>
          </a:p>
          <a:p>
            <a:r>
              <a:rPr lang="en-US" sz="1800"/>
              <a:t>Students who are undocumented or on temporary documentation experience worse psychosocial wellbeing than students with permanent status or visas.</a:t>
            </a:r>
            <a:endParaRPr lang="en-US" sz="1800" baseline="30000">
              <a:cs typeface="Calibri" panose="020F0502020204030204"/>
            </a:endParaRPr>
          </a:p>
        </p:txBody>
      </p:sp>
      <p:sp>
        <p:nvSpPr>
          <p:cNvPr id="4" name="Title 1">
            <a:extLst>
              <a:ext uri="{FF2B5EF4-FFF2-40B4-BE49-F238E27FC236}">
                <a16:creationId xmlns:a16="http://schemas.microsoft.com/office/drawing/2014/main" id="{AA5077E4-30E2-9DD2-4204-0C3F13BE1E27}"/>
              </a:ext>
            </a:extLst>
          </p:cNvPr>
          <p:cNvSpPr>
            <a:spLocks noGrp="1"/>
          </p:cNvSpPr>
          <p:nvPr>
            <p:ph type="title"/>
          </p:nvPr>
        </p:nvSpPr>
        <p:spPr>
          <a:xfrm>
            <a:off x="527050" y="365125"/>
            <a:ext cx="8089900" cy="1325563"/>
          </a:xfrm>
        </p:spPr>
        <p:txBody>
          <a:bodyPr/>
          <a:lstStyle/>
          <a:p>
            <a:r>
              <a:rPr lang="en-US" sz="4000">
                <a:cs typeface="Calibri Light"/>
              </a:rPr>
              <a:t>Unique Needs of Emerging Adults</a:t>
            </a:r>
          </a:p>
        </p:txBody>
      </p:sp>
      <p:sp>
        <p:nvSpPr>
          <p:cNvPr id="7" name="TextBox 6">
            <a:extLst>
              <a:ext uri="{FF2B5EF4-FFF2-40B4-BE49-F238E27FC236}">
                <a16:creationId xmlns:a16="http://schemas.microsoft.com/office/drawing/2014/main" id="{9C7EC504-2EFF-931F-60CD-D0B4D2A684C9}"/>
              </a:ext>
            </a:extLst>
          </p:cNvPr>
          <p:cNvSpPr txBox="1"/>
          <p:nvPr/>
        </p:nvSpPr>
        <p:spPr>
          <a:xfrm>
            <a:off x="526774" y="4214018"/>
            <a:ext cx="7572197" cy="1754326"/>
          </a:xfrm>
          <a:prstGeom prst="rect">
            <a:avLst/>
          </a:prstGeom>
          <a:noFill/>
        </p:spPr>
        <p:txBody>
          <a:bodyPr wrap="square" numCol="2" rtlCol="0">
            <a:spAutoFit/>
          </a:bodyPr>
          <a:lstStyle/>
          <a:p>
            <a:r>
              <a:rPr lang="en-US" sz="1800" b="1">
                <a:cs typeface="Calibri Light"/>
              </a:rPr>
              <a:t>Barriers to Care:</a:t>
            </a:r>
          </a:p>
          <a:p>
            <a:pPr marL="342900" indent="-342900">
              <a:buFont typeface="Arial"/>
              <a:buChar char="•"/>
            </a:pPr>
            <a:r>
              <a:rPr lang="en-US" sz="1800"/>
              <a:t>Stigma about mental health challenges. </a:t>
            </a:r>
            <a:endParaRPr lang="en-US" sz="1800">
              <a:cs typeface="Calibri"/>
            </a:endParaRPr>
          </a:p>
          <a:p>
            <a:pPr marL="342900" indent="-342900">
              <a:buFont typeface="Arial"/>
              <a:buChar char="•"/>
            </a:pPr>
            <a:r>
              <a:rPr lang="en-US" sz="1800"/>
              <a:t>A negative experience with a therapist.</a:t>
            </a:r>
          </a:p>
          <a:p>
            <a:pPr marL="342900" indent="-342900">
              <a:buFont typeface="Arial"/>
              <a:buChar char="•"/>
            </a:pPr>
            <a:endParaRPr lang="en-US">
              <a:cs typeface="Calibri"/>
            </a:endParaRPr>
          </a:p>
          <a:p>
            <a:endParaRPr lang="en-US" sz="1800">
              <a:cs typeface="Calibri"/>
            </a:endParaRPr>
          </a:p>
          <a:p>
            <a:pPr marL="342900" indent="-342900">
              <a:buFont typeface="Arial"/>
              <a:buChar char="•"/>
            </a:pPr>
            <a:r>
              <a:rPr lang="en-US" sz="1800"/>
              <a:t>Lack of access, availability, and culturally appropriate care.</a:t>
            </a:r>
            <a:endParaRPr lang="en-US" sz="1800">
              <a:cs typeface="Calibri"/>
            </a:endParaRPr>
          </a:p>
          <a:p>
            <a:pPr marL="342900" indent="-342900">
              <a:buFont typeface="Arial"/>
              <a:buChar char="•"/>
            </a:pPr>
            <a:r>
              <a:rPr lang="en-US" sz="1800"/>
              <a:t>The financial burden. </a:t>
            </a:r>
            <a:endParaRPr lang="en-US" sz="1800">
              <a:ea typeface="Calibri"/>
              <a:cs typeface="Calibri" panose="020F0502020204030204"/>
            </a:endParaRPr>
          </a:p>
          <a:p>
            <a:endParaRPr lang="en-US"/>
          </a:p>
        </p:txBody>
      </p:sp>
    </p:spTree>
    <p:extLst>
      <p:ext uri="{BB962C8B-B14F-4D97-AF65-F5344CB8AC3E}">
        <p14:creationId xmlns:p14="http://schemas.microsoft.com/office/powerpoint/2010/main" val="1952608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56CE-3FDE-BCEE-5B18-C07216CB8F17}"/>
              </a:ext>
            </a:extLst>
          </p:cNvPr>
          <p:cNvSpPr>
            <a:spLocks noGrp="1"/>
          </p:cNvSpPr>
          <p:nvPr>
            <p:ph type="title"/>
          </p:nvPr>
        </p:nvSpPr>
        <p:spPr>
          <a:xfrm>
            <a:off x="628650" y="345810"/>
            <a:ext cx="3840421" cy="1325563"/>
          </a:xfrm>
        </p:spPr>
        <p:txBody>
          <a:bodyPr vert="horz" lIns="91440" tIns="45720" rIns="91440" bIns="45720" rtlCol="0" anchor="ctr">
            <a:normAutofit/>
          </a:bodyPr>
          <a:lstStyle/>
          <a:p>
            <a:pPr>
              <a:lnSpc>
                <a:spcPct val="90000"/>
              </a:lnSpc>
            </a:pPr>
            <a:r>
              <a:rPr lang="en-US" sz="2400" b="1" kern="1200">
                <a:latin typeface="+mj-lt"/>
                <a:ea typeface="+mj-ea"/>
                <a:cs typeface="+mj-cs"/>
              </a:rPr>
              <a:t>Importance of Mental Health Across Communities</a:t>
            </a:r>
          </a:p>
        </p:txBody>
      </p:sp>
      <p:sp>
        <p:nvSpPr>
          <p:cNvPr id="5" name="TextBox 4">
            <a:extLst>
              <a:ext uri="{FF2B5EF4-FFF2-40B4-BE49-F238E27FC236}">
                <a16:creationId xmlns:a16="http://schemas.microsoft.com/office/drawing/2014/main" id="{601F9ADF-9A13-2E3F-8DE6-C493802FB729}"/>
              </a:ext>
            </a:extLst>
          </p:cNvPr>
          <p:cNvSpPr txBox="1"/>
          <p:nvPr/>
        </p:nvSpPr>
        <p:spPr>
          <a:xfrm>
            <a:off x="628650" y="1736724"/>
            <a:ext cx="4041346" cy="468656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defTabSz="914400">
              <a:lnSpc>
                <a:spcPct val="90000"/>
              </a:lnSpc>
              <a:spcAft>
                <a:spcPts val="600"/>
              </a:spcAft>
            </a:pPr>
            <a:r>
              <a:rPr lang="en-US"/>
              <a:t>22.7% of people in </a:t>
            </a:r>
            <a:r>
              <a:rPr lang="en-US" b="1"/>
              <a:t>non-metropolitan counties </a:t>
            </a:r>
            <a:r>
              <a:rPr lang="en-US"/>
              <a:t>experienced a mental health condition.</a:t>
            </a:r>
            <a:endParaRPr lang="en-US" baseline="30000"/>
          </a:p>
          <a:p>
            <a:pPr defTabSz="914400">
              <a:lnSpc>
                <a:spcPct val="90000"/>
              </a:lnSpc>
              <a:spcAft>
                <a:spcPts val="600"/>
              </a:spcAft>
            </a:pPr>
            <a:endParaRPr lang="en-US"/>
          </a:p>
          <a:p>
            <a:pPr defTabSz="914400">
              <a:lnSpc>
                <a:spcPct val="90000"/>
              </a:lnSpc>
              <a:spcAft>
                <a:spcPts val="600"/>
              </a:spcAft>
            </a:pPr>
            <a:r>
              <a:rPr lang="en-US"/>
              <a:t>The main barriers to mental health care in</a:t>
            </a:r>
            <a:r>
              <a:rPr lang="en-US" b="1"/>
              <a:t> rural </a:t>
            </a:r>
            <a:r>
              <a:rPr lang="en-US"/>
              <a:t>areas are the lack of available providers, higher rates of mental health stigma, lack of privacy, and the need for culturally relevant care.</a:t>
            </a:r>
            <a:endParaRPr lang="en-US" baseline="30000"/>
          </a:p>
          <a:p>
            <a:pPr defTabSz="914400">
              <a:lnSpc>
                <a:spcPct val="90000"/>
              </a:lnSpc>
              <a:spcAft>
                <a:spcPts val="600"/>
              </a:spcAft>
            </a:pPr>
            <a:endParaRPr lang="en-US" baseline="30000"/>
          </a:p>
          <a:p>
            <a:pPr algn="l"/>
            <a:r>
              <a:rPr lang="en-US" b="1" i="0">
                <a:solidFill>
                  <a:srgbClr val="262626"/>
                </a:solidFill>
                <a:effectLst/>
                <a:highlight>
                  <a:srgbClr val="FFFFFF"/>
                </a:highlight>
              </a:rPr>
              <a:t>LGBTQ+ teens </a:t>
            </a:r>
            <a:r>
              <a:rPr lang="en-US" b="0" i="0">
                <a:solidFill>
                  <a:srgbClr val="262626"/>
                </a:solidFill>
                <a:effectLst/>
                <a:highlight>
                  <a:srgbClr val="FFFFFF"/>
                </a:highlight>
              </a:rPr>
              <a:t>are six times more likely to experience symptoms of depression than non-LGBTQ+ identifying teens.</a:t>
            </a:r>
          </a:p>
          <a:p>
            <a:pPr algn="l"/>
            <a:r>
              <a:rPr lang="en-US">
                <a:solidFill>
                  <a:srgbClr val="262626"/>
                </a:solidFill>
                <a:highlight>
                  <a:srgbClr val="FFFFFF"/>
                </a:highlight>
              </a:rPr>
              <a:t> </a:t>
            </a:r>
          </a:p>
          <a:p>
            <a:r>
              <a:rPr lang="en-US"/>
              <a:t>23% of </a:t>
            </a:r>
            <a:r>
              <a:rPr lang="en-US" b="1"/>
              <a:t>Native Americans</a:t>
            </a:r>
            <a:r>
              <a:rPr lang="en-US"/>
              <a:t> reported experiencing discrimination in a health care setting.</a:t>
            </a:r>
            <a:endParaRPr lang="en-US" baseline="30000"/>
          </a:p>
          <a:p>
            <a:endParaRPr lang="en-US"/>
          </a:p>
          <a:p>
            <a:r>
              <a:rPr lang="en-US"/>
              <a:t>In 2019, the leading cause of death for </a:t>
            </a:r>
            <a:r>
              <a:rPr lang="en-US" b="1"/>
              <a:t>Native Hawaiians and Pacific Islanders</a:t>
            </a:r>
            <a:r>
              <a:rPr lang="en-US"/>
              <a:t> ages 15-24 was suicide.</a:t>
            </a:r>
            <a:endParaRPr lang="en-US" sz="2000" baseline="30000"/>
          </a:p>
          <a:p>
            <a:endParaRPr lang="en-US" baseline="30000"/>
          </a:p>
          <a:p>
            <a:pPr algn="l"/>
            <a:endParaRPr lang="en-US" b="0" i="0" baseline="30000">
              <a:solidFill>
                <a:srgbClr val="262626"/>
              </a:solidFill>
              <a:effectLst/>
              <a:highlight>
                <a:srgbClr val="FFFFFF"/>
              </a:highlight>
            </a:endParaRPr>
          </a:p>
          <a:p>
            <a:pPr algn="l">
              <a:buFont typeface="Arial" panose="020B0604020202020204" pitchFamily="34" charset="0"/>
              <a:buChar char="•"/>
            </a:pPr>
            <a:endParaRPr lang="en-US" b="0" i="0">
              <a:solidFill>
                <a:srgbClr val="262626"/>
              </a:solidFill>
              <a:effectLst/>
              <a:highlight>
                <a:srgbClr val="FFFFFF"/>
              </a:highlight>
            </a:endParaRPr>
          </a:p>
          <a:p>
            <a:pPr defTabSz="914400">
              <a:lnSpc>
                <a:spcPct val="90000"/>
              </a:lnSpc>
              <a:spcAft>
                <a:spcPts val="600"/>
              </a:spcAft>
            </a:pPr>
            <a:endParaRPr lang="en-US" baseline="30000"/>
          </a:p>
          <a:p>
            <a:pPr marL="342900" indent="-228600" defTabSz="914400">
              <a:lnSpc>
                <a:spcPct val="90000"/>
              </a:lnSpc>
              <a:spcAft>
                <a:spcPts val="600"/>
              </a:spcAft>
              <a:buFont typeface="Arial" panose="020B0604020202020204" pitchFamily="34" charset="0"/>
              <a:buChar char="•"/>
            </a:pPr>
            <a:endParaRPr lang="en-US" baseline="30000"/>
          </a:p>
          <a:p>
            <a:pPr marL="285750" indent="-228600" defTabSz="914400">
              <a:lnSpc>
                <a:spcPct val="90000"/>
              </a:lnSpc>
              <a:spcAft>
                <a:spcPts val="600"/>
              </a:spcAft>
              <a:buFont typeface="Arial" panose="020B0604020202020204" pitchFamily="34" charset="0"/>
              <a:buChar char="•"/>
            </a:pPr>
            <a:endParaRPr lang="en-US" baseline="30000"/>
          </a:p>
          <a:p>
            <a:pPr marL="285750" indent="-228600" defTabSz="914400">
              <a:lnSpc>
                <a:spcPct val="90000"/>
              </a:lnSpc>
              <a:spcAft>
                <a:spcPts val="600"/>
              </a:spcAft>
              <a:buFont typeface="Arial" panose="020B0604020202020204" pitchFamily="34" charset="0"/>
              <a:buChar char="•"/>
            </a:pPr>
            <a:endParaRPr lang="en-US" baseline="30000"/>
          </a:p>
          <a:p>
            <a:pPr indent="-228600" defTabSz="914400">
              <a:lnSpc>
                <a:spcPct val="90000"/>
              </a:lnSpc>
              <a:spcAft>
                <a:spcPts val="600"/>
              </a:spcAft>
              <a:buFont typeface="Arial" panose="020B0604020202020204" pitchFamily="34" charset="0"/>
              <a:buChar char="•"/>
            </a:pPr>
            <a:endParaRPr lang="en-US" baseline="30000"/>
          </a:p>
          <a:p>
            <a:pPr indent="-228600" defTabSz="914400">
              <a:lnSpc>
                <a:spcPct val="90000"/>
              </a:lnSpc>
              <a:spcAft>
                <a:spcPts val="600"/>
              </a:spcAft>
              <a:buFont typeface="Arial" panose="020B0604020202020204" pitchFamily="34" charset="0"/>
              <a:buChar char="•"/>
            </a:pPr>
            <a:endParaRPr lang="en-US"/>
          </a:p>
        </p:txBody>
      </p:sp>
      <p:pic>
        <p:nvPicPr>
          <p:cNvPr id="4" name="Picture 3" descr="Portrait of person in office">
            <a:extLst>
              <a:ext uri="{FF2B5EF4-FFF2-40B4-BE49-F238E27FC236}">
                <a16:creationId xmlns:a16="http://schemas.microsoft.com/office/drawing/2014/main" id="{BA91A11C-EF63-25C2-2001-FB88A4B41E4F}"/>
              </a:ext>
            </a:extLst>
          </p:cNvPr>
          <p:cNvPicPr>
            <a:picLocks noChangeAspect="1"/>
          </p:cNvPicPr>
          <p:nvPr/>
        </p:nvPicPr>
        <p:blipFill rotWithShape="1">
          <a:blip r:embed="rId4"/>
          <a:srcRect l="16122" r="31870" b="-1"/>
          <a:stretch/>
        </p:blipFill>
        <p:spPr>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6" name="Picture 5" descr="Two friends bonding">
            <a:extLst>
              <a:ext uri="{FF2B5EF4-FFF2-40B4-BE49-F238E27FC236}">
                <a16:creationId xmlns:a16="http://schemas.microsoft.com/office/drawing/2014/main" id="{8B3A576C-3988-9A45-6C41-6D8D3E8D7BC0}"/>
              </a:ext>
            </a:extLst>
          </p:cNvPr>
          <p:cNvPicPr>
            <a:picLocks noChangeAspect="1"/>
          </p:cNvPicPr>
          <p:nvPr/>
        </p:nvPicPr>
        <p:blipFill rotWithShape="1">
          <a:blip r:embed="rId5"/>
          <a:srcRect l="10089" r="31339" b="4"/>
          <a:stretch/>
        </p:blipFill>
        <p:spPr>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92626912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8819-45AD-4694-85CF-B6110CF6325F}"/>
              </a:ext>
            </a:extLst>
          </p:cNvPr>
          <p:cNvSpPr>
            <a:spLocks noGrp="1"/>
          </p:cNvSpPr>
          <p:nvPr>
            <p:ph type="title"/>
          </p:nvPr>
        </p:nvSpPr>
        <p:spPr/>
        <p:txBody>
          <a:bodyPr/>
          <a:lstStyle/>
          <a:p>
            <a:r>
              <a:rPr lang="en-US" i="1">
                <a:solidFill>
                  <a:srgbClr val="EA5E29"/>
                </a:solidFill>
              </a:rPr>
              <a:t>What can we do?</a:t>
            </a:r>
          </a:p>
        </p:txBody>
      </p:sp>
    </p:spTree>
    <p:extLst>
      <p:ext uri="{BB962C8B-B14F-4D97-AF65-F5344CB8AC3E}">
        <p14:creationId xmlns:p14="http://schemas.microsoft.com/office/powerpoint/2010/main" val="108651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6546-1919-94A8-DDE2-09263034B946}"/>
              </a:ext>
            </a:extLst>
          </p:cNvPr>
          <p:cNvSpPr>
            <a:spLocks noGrp="1"/>
          </p:cNvSpPr>
          <p:nvPr>
            <p:ph type="title"/>
          </p:nvPr>
        </p:nvSpPr>
        <p:spPr>
          <a:xfrm>
            <a:off x="200026" y="0"/>
            <a:ext cx="8939212" cy="1236661"/>
          </a:xfrm>
        </p:spPr>
        <p:txBody>
          <a:bodyPr>
            <a:normAutofit/>
          </a:bodyPr>
          <a:lstStyle/>
          <a:p>
            <a:pPr algn="ctr"/>
            <a:r>
              <a:rPr lang="en-US" sz="4800" i="1"/>
              <a:t>The Awkward Conversation</a:t>
            </a:r>
          </a:p>
        </p:txBody>
      </p:sp>
      <p:pic>
        <p:nvPicPr>
          <p:cNvPr id="4" name="Online Media 3" title="The Awkward Conversation">
            <a:hlinkClick r:id="" action="ppaction://media"/>
            <a:extLst>
              <a:ext uri="{FF2B5EF4-FFF2-40B4-BE49-F238E27FC236}">
                <a16:creationId xmlns:a16="http://schemas.microsoft.com/office/drawing/2014/main" id="{7841919D-9D07-AB17-8B9E-F0ED8BCE3B62}"/>
              </a:ext>
            </a:extLst>
          </p:cNvPr>
          <p:cNvPicPr>
            <a:picLocks noRot="1" noChangeAspect="1"/>
          </p:cNvPicPr>
          <p:nvPr>
            <a:videoFile r:link="rId1"/>
          </p:nvPr>
        </p:nvPicPr>
        <p:blipFill>
          <a:blip r:embed="rId3"/>
          <a:stretch>
            <a:fillRect/>
          </a:stretch>
        </p:blipFill>
        <p:spPr>
          <a:xfrm>
            <a:off x="185738" y="1460778"/>
            <a:ext cx="8740589" cy="4941608"/>
          </a:xfrm>
          <a:prstGeom prst="rect">
            <a:avLst/>
          </a:prstGeom>
        </p:spPr>
      </p:pic>
    </p:spTree>
    <p:extLst>
      <p:ext uri="{BB962C8B-B14F-4D97-AF65-F5344CB8AC3E}">
        <p14:creationId xmlns:p14="http://schemas.microsoft.com/office/powerpoint/2010/main" val="67770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XRUYQT3274NZ-681238054-2168</_dlc_DocId>
    <_dlc_DocIdUrl xmlns="b22f8f74-215c-4154-9939-bd29e4e8980e">
      <Url>https://supportservices.jobcorps.gov/health/_layouts/15/DocIdRedir.aspx?ID=XRUYQT3274NZ-681238054-2168</Url>
      <Description>XRUYQT3274NZ-681238054-2168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1F9E251-B020-49B2-A955-991786939F0E}">
  <ds:schemaRefs>
    <ds:schemaRef ds:uri="http://schemas.microsoft.com/sharepoint/v3/contenttype/forms"/>
  </ds:schemaRefs>
</ds:datastoreItem>
</file>

<file path=customXml/itemProps2.xml><?xml version="1.0" encoding="utf-8"?>
<ds:datastoreItem xmlns:ds="http://schemas.openxmlformats.org/officeDocument/2006/customXml" ds:itemID="{170C321F-2C7C-4FFB-8E45-4A8E5F7CD7B3}">
  <ds:schemaRefs>
    <ds:schemaRef ds:uri="10b7679e-7613-469d-bdfe-31a2d65154b7"/>
    <ds:schemaRef ds:uri="20cede51-62af-48a2-8f89-26587c02b94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78F8D12-86CE-4B65-A60F-7A0397FBDA09}"/>
</file>

<file path=customXml/itemProps4.xml><?xml version="1.0" encoding="utf-8"?>
<ds:datastoreItem xmlns:ds="http://schemas.openxmlformats.org/officeDocument/2006/customXml" ds:itemID="{9876E69C-DC61-4CF5-AA6F-0C36FE3FD95B}"/>
</file>

<file path=docProps/app.xml><?xml version="1.0" encoding="utf-8"?>
<Properties xmlns="http://schemas.openxmlformats.org/officeDocument/2006/extended-properties" xmlns:vt="http://schemas.openxmlformats.org/officeDocument/2006/docPropsVTypes">
  <Template>Office Theme</Template>
  <TotalTime>0</TotalTime>
  <Words>1972</Words>
  <Application>Microsoft Office PowerPoint</Application>
  <PresentationFormat>On-screen Show (4:3)</PresentationFormat>
  <Paragraphs>222</Paragraphs>
  <Slides>28</Slides>
  <Notes>19</Notes>
  <HiddenSlides>0</HiddenSlides>
  <MMClips>1</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1_Office Theme</vt:lpstr>
      <vt:lpstr>2_Office Theme</vt:lpstr>
      <vt:lpstr>Mental Health  First Aid in Job Corps</vt:lpstr>
      <vt:lpstr>PowerPoint Presentation</vt:lpstr>
      <vt:lpstr>Mental Health First Aid</vt:lpstr>
      <vt:lpstr>A Mental Health Crisis</vt:lpstr>
      <vt:lpstr>And That’s Not All…</vt:lpstr>
      <vt:lpstr>Unique Needs of Emerging Adults</vt:lpstr>
      <vt:lpstr>Importance of Mental Health Across Communities</vt:lpstr>
      <vt:lpstr>What can we do?</vt:lpstr>
      <vt:lpstr>The Awkward Conversation</vt:lpstr>
      <vt:lpstr>Mental Health First Aid </vt:lpstr>
      <vt:lpstr>Where Mental Health First Aid Can Help</vt:lpstr>
      <vt:lpstr>What Participants Learn</vt:lpstr>
      <vt:lpstr>MHFA Community Specific Courses </vt:lpstr>
      <vt:lpstr>How to Get Involved</vt:lpstr>
      <vt:lpstr>PowerPoint Presentation</vt:lpstr>
      <vt:lpstr>PowerPoint Presentation</vt:lpstr>
      <vt:lpstr>PowerPoint Presentation</vt:lpstr>
      <vt:lpstr>MIAMI JOB CORPS CENTER YOUTH MENTAL HEALTH FIRST AID</vt:lpstr>
      <vt:lpstr>YMHFA Survey Results</vt:lpstr>
      <vt:lpstr>YMHFA Survey Results</vt:lpstr>
      <vt:lpstr>THANK YOU! </vt:lpstr>
      <vt:lpstr> Mental Health First Aid Ottumwa Job Corps Center</vt:lpstr>
      <vt:lpstr>Mental Health First Aid Ottumwa Job Corps Center</vt:lpstr>
      <vt:lpstr>PowerPoint Presentation</vt:lpstr>
      <vt:lpstr>Staff Comments</vt:lpstr>
      <vt:lpstr>Mental Health First Aid Ottumwa Job Corps Center</vt:lpstr>
      <vt:lpstr>Why MHFA?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Wainwright</dc:creator>
  <cp:lastModifiedBy>Julie Luht</cp:lastModifiedBy>
  <cp:revision>3</cp:revision>
  <dcterms:created xsi:type="dcterms:W3CDTF">2021-07-13T17:25:32Z</dcterms:created>
  <dcterms:modified xsi:type="dcterms:W3CDTF">2024-09-12T19:39:16Z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MediaServiceImageTags">
    <vt:lpwstr/>
  </property>
  <property fmtid="{D5CDD505-2E9C-101B-9397-08002B2CF9AE}" pid="4" name="_dlc_DocIdItemGuid">
    <vt:lpwstr>8698cdde-6b0e-4130-8074-7bff0694c76b</vt:lpwstr>
  </property>
</Properties>
</file>