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entation.xml" ContentType="application/vnd.openxmlformats-officedocument.presentationml.presentation.main+xml"/>
  <Override PartName="/ppt/diagrams/data1.xml" ContentType="application/vnd.openxmlformats-officedocument.drawingml.diagramData+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slideLayouts/slideLayout1.xml" ContentType="application/vnd.openxmlformats-officedocument.presentationml.slideLayout+xml"/>
  <Override PartName="/ppt/notesSlides/notesSlide13.xml" ContentType="application/vnd.openxmlformats-officedocument.presentationml.notesSlide+xml"/>
  <Override PartName="/ppt/slideLayouts/slideLayout2.xml" ContentType="application/vnd.openxmlformats-officedocument.presentationml.slideLayout+xml"/>
  <Override PartName="/ppt/notesSlides/notesSlide14.xml" ContentType="application/vnd.openxmlformats-officedocument.presentationml.notesSlid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5.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Masters/slideMaster1.xml" ContentType="application/vnd.openxmlformats-officedocument.presentationml.slideMaster+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diagrams/layout1.xml" ContentType="application/vnd.openxmlformats-officedocument.drawingml.diagram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56" r:id="rId2"/>
    <p:sldId id="378" r:id="rId3"/>
    <p:sldId id="384" r:id="rId4"/>
    <p:sldId id="395" r:id="rId5"/>
    <p:sldId id="413" r:id="rId6"/>
    <p:sldId id="417" r:id="rId7"/>
    <p:sldId id="419" r:id="rId8"/>
    <p:sldId id="386" r:id="rId9"/>
    <p:sldId id="388" r:id="rId10"/>
    <p:sldId id="259" r:id="rId11"/>
    <p:sldId id="381" r:id="rId12"/>
    <p:sldId id="380" r:id="rId13"/>
    <p:sldId id="412" r:id="rId14"/>
    <p:sldId id="409" r:id="rId15"/>
    <p:sldId id="408" r:id="rId16"/>
    <p:sldId id="258" r:id="rId17"/>
    <p:sldId id="273" r:id="rId18"/>
    <p:sldId id="406" r:id="rId19"/>
    <p:sldId id="415" r:id="rId20"/>
    <p:sldId id="389" r:id="rId21"/>
    <p:sldId id="392" r:id="rId22"/>
    <p:sldId id="391" r:id="rId23"/>
    <p:sldId id="396" r:id="rId24"/>
    <p:sldId id="407" r:id="rId25"/>
    <p:sldId id="265" r:id="rId26"/>
    <p:sldId id="382" r:id="rId27"/>
    <p:sldId id="383" r:id="rId28"/>
    <p:sldId id="377" r:id="rId29"/>
    <p:sldId id="278" r:id="rId30"/>
    <p:sldId id="390" r:id="rId31"/>
    <p:sldId id="397" r:id="rId32"/>
    <p:sldId id="399" r:id="rId33"/>
    <p:sldId id="400" r:id="rId34"/>
    <p:sldId id="401" r:id="rId35"/>
    <p:sldId id="403" r:id="rId36"/>
    <p:sldId id="402" r:id="rId37"/>
    <p:sldId id="422" r:id="rId38"/>
    <p:sldId id="421" r:id="rId39"/>
    <p:sldId id="42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ECE7"/>
    <a:srgbClr val="CFCD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30"/>
    <p:restoredTop sz="91846"/>
  </p:normalViewPr>
  <p:slideViewPr>
    <p:cSldViewPr snapToGrid="0">
      <p:cViewPr varScale="1">
        <p:scale>
          <a:sx n="103" d="100"/>
          <a:sy n="103" d="100"/>
        </p:scale>
        <p:origin x="60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48"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A518D9-33D5-4A31-B3ED-6BA02F5E1C8A}"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4A4E057-D964-40F6-917E-D9148308EB8A}">
      <dgm:prSet/>
      <dgm:spPr/>
      <dgm:t>
        <a:bodyPr/>
        <a:lstStyle/>
        <a:p>
          <a:pPr>
            <a:defRPr cap="all"/>
          </a:pPr>
          <a:r>
            <a:rPr lang="en-US" b="1" dirty="0">
              <a:solidFill>
                <a:schemeClr val="bg1">
                  <a:lumMod val="50000"/>
                  <a:lumOff val="50000"/>
                </a:schemeClr>
              </a:solidFill>
            </a:rPr>
            <a:t>Primary healthcare: </a:t>
          </a:r>
          <a:endParaRPr lang="en-US" dirty="0">
            <a:solidFill>
              <a:schemeClr val="bg1">
                <a:lumMod val="50000"/>
                <a:lumOff val="50000"/>
              </a:schemeClr>
            </a:solidFill>
          </a:endParaRPr>
        </a:p>
      </dgm:t>
    </dgm:pt>
    <dgm:pt modelId="{7B978D1A-5575-4290-BC38-8B1EF372CBA2}" type="parTrans" cxnId="{598B6E5E-C5E1-40FA-9A0B-CB6894F371B6}">
      <dgm:prSet/>
      <dgm:spPr/>
      <dgm:t>
        <a:bodyPr/>
        <a:lstStyle/>
        <a:p>
          <a:endParaRPr lang="en-US"/>
        </a:p>
      </dgm:t>
    </dgm:pt>
    <dgm:pt modelId="{9E898434-57BD-4BCC-AAF4-F59D68BD1098}" type="sibTrans" cxnId="{598B6E5E-C5E1-40FA-9A0B-CB6894F371B6}">
      <dgm:prSet/>
      <dgm:spPr/>
      <dgm:t>
        <a:bodyPr/>
        <a:lstStyle/>
        <a:p>
          <a:endParaRPr lang="en-US"/>
        </a:p>
      </dgm:t>
    </dgm:pt>
    <dgm:pt modelId="{60AD931B-30B2-4771-9D2B-AA30BCE02E36}">
      <dgm:prSet custT="1"/>
      <dgm:spPr/>
      <dgm:t>
        <a:bodyPr/>
        <a:lstStyle/>
        <a:p>
          <a:pPr>
            <a:defRPr cap="all"/>
          </a:pPr>
          <a:r>
            <a:rPr lang="en-US" sz="1800" dirty="0">
              <a:solidFill>
                <a:schemeClr val="bg1">
                  <a:lumMod val="50000"/>
                  <a:lumOff val="50000"/>
                </a:schemeClr>
              </a:solidFill>
            </a:rPr>
            <a:t>In a global systematic review, patient consultation times varied significantly, ranging </a:t>
          </a:r>
          <a:r>
            <a:rPr lang="en-US" sz="1800" b="1" dirty="0">
              <a:solidFill>
                <a:schemeClr val="bg1">
                  <a:lumMod val="50000"/>
                  <a:lumOff val="50000"/>
                </a:schemeClr>
              </a:solidFill>
            </a:rPr>
            <a:t>from 48 seconds in Bangladesh to 22.5 minutes</a:t>
          </a:r>
          <a:r>
            <a:rPr lang="en-US" sz="1800" dirty="0">
              <a:solidFill>
                <a:schemeClr val="bg1">
                  <a:lumMod val="50000"/>
                  <a:lumOff val="50000"/>
                </a:schemeClr>
              </a:solidFill>
            </a:rPr>
            <a:t> </a:t>
          </a:r>
          <a:r>
            <a:rPr lang="en-US" sz="1800" b="1" dirty="0">
              <a:solidFill>
                <a:schemeClr val="bg1">
                  <a:lumMod val="50000"/>
                  <a:lumOff val="50000"/>
                </a:schemeClr>
              </a:solidFill>
            </a:rPr>
            <a:t>in Sweden</a:t>
          </a:r>
          <a:r>
            <a:rPr lang="en-US" sz="1800" dirty="0">
              <a:solidFill>
                <a:schemeClr val="bg1">
                  <a:lumMod val="50000"/>
                  <a:lumOff val="50000"/>
                </a:schemeClr>
              </a:solidFill>
            </a:rPr>
            <a:t>. </a:t>
          </a:r>
        </a:p>
      </dgm:t>
    </dgm:pt>
    <dgm:pt modelId="{16DA7BEA-760C-4E18-A906-1D1B3B4A9F61}" type="parTrans" cxnId="{068A9499-733D-4A5C-9F70-C13659A9B353}">
      <dgm:prSet/>
      <dgm:spPr/>
      <dgm:t>
        <a:bodyPr/>
        <a:lstStyle/>
        <a:p>
          <a:endParaRPr lang="en-US"/>
        </a:p>
      </dgm:t>
    </dgm:pt>
    <dgm:pt modelId="{06EDD967-F9D0-497C-8EFA-80334607C18F}" type="sibTrans" cxnId="{068A9499-733D-4A5C-9F70-C13659A9B353}">
      <dgm:prSet/>
      <dgm:spPr/>
      <dgm:t>
        <a:bodyPr/>
        <a:lstStyle/>
        <a:p>
          <a:endParaRPr lang="en-US"/>
        </a:p>
      </dgm:t>
    </dgm:pt>
    <dgm:pt modelId="{09F42CDC-2EA8-44E5-86A4-D156A95DE34A}">
      <dgm:prSet custT="1"/>
      <dgm:spPr/>
      <dgm:t>
        <a:bodyPr/>
        <a:lstStyle/>
        <a:p>
          <a:pPr>
            <a:defRPr cap="all"/>
          </a:pPr>
          <a:r>
            <a:rPr lang="en-US" sz="1800" dirty="0">
              <a:solidFill>
                <a:schemeClr val="bg1">
                  <a:lumMod val="50000"/>
                  <a:lumOff val="50000"/>
                </a:schemeClr>
              </a:solidFill>
            </a:rPr>
            <a:t> half of the world's population (across 18 countries) </a:t>
          </a:r>
          <a:r>
            <a:rPr lang="en-US" sz="1800" b="1" dirty="0">
              <a:solidFill>
                <a:schemeClr val="bg1">
                  <a:lumMod val="50000"/>
                  <a:lumOff val="50000"/>
                </a:schemeClr>
              </a:solidFill>
            </a:rPr>
            <a:t>spends 5 minutes or less on average during consultation visits</a:t>
          </a:r>
          <a:r>
            <a:rPr lang="en-US" sz="1800" dirty="0">
              <a:solidFill>
                <a:schemeClr val="bg1">
                  <a:lumMod val="50000"/>
                  <a:lumOff val="50000"/>
                </a:schemeClr>
              </a:solidFill>
            </a:rPr>
            <a:t> with primary healthcare physicians.</a:t>
          </a:r>
        </a:p>
      </dgm:t>
    </dgm:pt>
    <dgm:pt modelId="{29C0EC2C-99D7-4EAC-BD38-D8A81952D058}" type="parTrans" cxnId="{7F589F35-784B-4BD4-8973-CBCE64D048C2}">
      <dgm:prSet/>
      <dgm:spPr/>
      <dgm:t>
        <a:bodyPr/>
        <a:lstStyle/>
        <a:p>
          <a:endParaRPr lang="en-US"/>
        </a:p>
      </dgm:t>
    </dgm:pt>
    <dgm:pt modelId="{6F308D12-C419-4FE4-B160-D38042A33C55}" type="sibTrans" cxnId="{7F589F35-784B-4BD4-8973-CBCE64D048C2}">
      <dgm:prSet/>
      <dgm:spPr/>
      <dgm:t>
        <a:bodyPr/>
        <a:lstStyle/>
        <a:p>
          <a:endParaRPr lang="en-US"/>
        </a:p>
      </dgm:t>
    </dgm:pt>
    <dgm:pt modelId="{A7A3F468-8C80-4081-9864-9C8A041F0D2C}" type="pres">
      <dgm:prSet presAssocID="{29A518D9-33D5-4A31-B3ED-6BA02F5E1C8A}" presName="root" presStyleCnt="0">
        <dgm:presLayoutVars>
          <dgm:dir/>
          <dgm:resizeHandles val="exact"/>
        </dgm:presLayoutVars>
      </dgm:prSet>
      <dgm:spPr/>
    </dgm:pt>
    <dgm:pt modelId="{F7D6E3C0-616F-4C7A-AAA2-2426B747ABE2}" type="pres">
      <dgm:prSet presAssocID="{A4A4E057-D964-40F6-917E-D9148308EB8A}" presName="compNode" presStyleCnt="0"/>
      <dgm:spPr/>
    </dgm:pt>
    <dgm:pt modelId="{EA6E2098-AFCC-430A-AAEB-D219286100A3}" type="pres">
      <dgm:prSet presAssocID="{A4A4E057-D964-40F6-917E-D9148308EB8A}" presName="iconBgRect" presStyleLbl="bgShp" presStyleIdx="0" presStyleCnt="3"/>
      <dgm:spPr/>
    </dgm:pt>
    <dgm:pt modelId="{2F4065A5-393B-4214-AB9E-4B0B6C116EFF}" type="pres">
      <dgm:prSet presAssocID="{A4A4E057-D964-40F6-917E-D9148308EB8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929787A6-76FB-4901-9456-3A2DC34EC9FD}" type="pres">
      <dgm:prSet presAssocID="{A4A4E057-D964-40F6-917E-D9148308EB8A}" presName="spaceRect" presStyleCnt="0"/>
      <dgm:spPr/>
    </dgm:pt>
    <dgm:pt modelId="{41C2CE2F-20B6-44FD-829C-B6DDA9A3041B}" type="pres">
      <dgm:prSet presAssocID="{A4A4E057-D964-40F6-917E-D9148308EB8A}" presName="textRect" presStyleLbl="revTx" presStyleIdx="0" presStyleCnt="3">
        <dgm:presLayoutVars>
          <dgm:chMax val="1"/>
          <dgm:chPref val="1"/>
        </dgm:presLayoutVars>
      </dgm:prSet>
      <dgm:spPr/>
    </dgm:pt>
    <dgm:pt modelId="{90CD366B-D191-418B-85D3-2B9A7221A47E}" type="pres">
      <dgm:prSet presAssocID="{9E898434-57BD-4BCC-AAF4-F59D68BD1098}" presName="sibTrans" presStyleCnt="0"/>
      <dgm:spPr/>
    </dgm:pt>
    <dgm:pt modelId="{0133A6B4-BAD4-4D80-8507-64026DCE63B6}" type="pres">
      <dgm:prSet presAssocID="{60AD931B-30B2-4771-9D2B-AA30BCE02E36}" presName="compNode" presStyleCnt="0"/>
      <dgm:spPr/>
    </dgm:pt>
    <dgm:pt modelId="{06584440-816C-4CCD-82BA-A17C703A7BF4}" type="pres">
      <dgm:prSet presAssocID="{60AD931B-30B2-4771-9D2B-AA30BCE02E36}" presName="iconBgRect" presStyleLbl="bgShp" presStyleIdx="1" presStyleCnt="3"/>
      <dgm:spPr/>
    </dgm:pt>
    <dgm:pt modelId="{0079929C-67BD-42D2-8255-80DB2D7C5EA7}" type="pres">
      <dgm:prSet presAssocID="{60AD931B-30B2-4771-9D2B-AA30BCE02E3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watch"/>
        </a:ext>
      </dgm:extLst>
    </dgm:pt>
    <dgm:pt modelId="{CDD73D79-4DC2-4BD4-87D7-33FB6FEF49AB}" type="pres">
      <dgm:prSet presAssocID="{60AD931B-30B2-4771-9D2B-AA30BCE02E36}" presName="spaceRect" presStyleCnt="0"/>
      <dgm:spPr/>
    </dgm:pt>
    <dgm:pt modelId="{09FAF864-ABF2-419D-8479-F757AE5FBB8F}" type="pres">
      <dgm:prSet presAssocID="{60AD931B-30B2-4771-9D2B-AA30BCE02E36}" presName="textRect" presStyleLbl="revTx" presStyleIdx="1" presStyleCnt="3" custScaleX="167239" custScaleY="137433">
        <dgm:presLayoutVars>
          <dgm:chMax val="1"/>
          <dgm:chPref val="1"/>
        </dgm:presLayoutVars>
      </dgm:prSet>
      <dgm:spPr/>
    </dgm:pt>
    <dgm:pt modelId="{D1495309-71D5-44ED-BCF7-5FC6E1F45071}" type="pres">
      <dgm:prSet presAssocID="{06EDD967-F9D0-497C-8EFA-80334607C18F}" presName="sibTrans" presStyleCnt="0"/>
      <dgm:spPr/>
    </dgm:pt>
    <dgm:pt modelId="{6879D2DE-520E-471C-B337-D3B7CA46C69C}" type="pres">
      <dgm:prSet presAssocID="{09F42CDC-2EA8-44E5-86A4-D156A95DE34A}" presName="compNode" presStyleCnt="0"/>
      <dgm:spPr/>
    </dgm:pt>
    <dgm:pt modelId="{8F5DF494-0C8E-4D9B-9AD3-9835C095BA8B}" type="pres">
      <dgm:prSet presAssocID="{09F42CDC-2EA8-44E5-86A4-D156A95DE34A}" presName="iconBgRect" presStyleLbl="bgShp" presStyleIdx="2" presStyleCnt="3"/>
      <dgm:spPr/>
    </dgm:pt>
    <dgm:pt modelId="{3E031CF3-CBCC-49CA-BFC7-C90CCAD1EACC}" type="pres">
      <dgm:prSet presAssocID="{09F42CDC-2EA8-44E5-86A4-D156A95DE34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ospital"/>
        </a:ext>
      </dgm:extLst>
    </dgm:pt>
    <dgm:pt modelId="{B9C29854-21F3-42C1-A5F3-4B6D202264A6}" type="pres">
      <dgm:prSet presAssocID="{09F42CDC-2EA8-44E5-86A4-D156A95DE34A}" presName="spaceRect" presStyleCnt="0"/>
      <dgm:spPr/>
    </dgm:pt>
    <dgm:pt modelId="{ABD0B562-FCEE-47A2-9A64-81D4A21BBE7D}" type="pres">
      <dgm:prSet presAssocID="{09F42CDC-2EA8-44E5-86A4-D156A95DE34A}" presName="textRect" presStyleLbl="revTx" presStyleIdx="2" presStyleCnt="3" custScaleX="270740">
        <dgm:presLayoutVars>
          <dgm:chMax val="1"/>
          <dgm:chPref val="1"/>
        </dgm:presLayoutVars>
      </dgm:prSet>
      <dgm:spPr/>
    </dgm:pt>
  </dgm:ptLst>
  <dgm:cxnLst>
    <dgm:cxn modelId="{7F589F35-784B-4BD4-8973-CBCE64D048C2}" srcId="{29A518D9-33D5-4A31-B3ED-6BA02F5E1C8A}" destId="{09F42CDC-2EA8-44E5-86A4-D156A95DE34A}" srcOrd="2" destOrd="0" parTransId="{29C0EC2C-99D7-4EAC-BD38-D8A81952D058}" sibTransId="{6F308D12-C419-4FE4-B160-D38042A33C55}"/>
    <dgm:cxn modelId="{FB947637-65EA-482C-8FEF-AFF672C117CB}" type="presOf" srcId="{29A518D9-33D5-4A31-B3ED-6BA02F5E1C8A}" destId="{A7A3F468-8C80-4081-9864-9C8A041F0D2C}" srcOrd="0" destOrd="0" presId="urn:microsoft.com/office/officeart/2018/5/layout/IconCircleLabelList"/>
    <dgm:cxn modelId="{D16BD152-7EDA-46BE-8825-7D3A35A8D388}" type="presOf" srcId="{A4A4E057-D964-40F6-917E-D9148308EB8A}" destId="{41C2CE2F-20B6-44FD-829C-B6DDA9A3041B}" srcOrd="0" destOrd="0" presId="urn:microsoft.com/office/officeart/2018/5/layout/IconCircleLabelList"/>
    <dgm:cxn modelId="{E02F3D5B-39BE-497D-A2B5-9B638EA785D6}" type="presOf" srcId="{60AD931B-30B2-4771-9D2B-AA30BCE02E36}" destId="{09FAF864-ABF2-419D-8479-F757AE5FBB8F}" srcOrd="0" destOrd="0" presId="urn:microsoft.com/office/officeart/2018/5/layout/IconCircleLabelList"/>
    <dgm:cxn modelId="{598B6E5E-C5E1-40FA-9A0B-CB6894F371B6}" srcId="{29A518D9-33D5-4A31-B3ED-6BA02F5E1C8A}" destId="{A4A4E057-D964-40F6-917E-D9148308EB8A}" srcOrd="0" destOrd="0" parTransId="{7B978D1A-5575-4290-BC38-8B1EF372CBA2}" sibTransId="{9E898434-57BD-4BCC-AAF4-F59D68BD1098}"/>
    <dgm:cxn modelId="{068A9499-733D-4A5C-9F70-C13659A9B353}" srcId="{29A518D9-33D5-4A31-B3ED-6BA02F5E1C8A}" destId="{60AD931B-30B2-4771-9D2B-AA30BCE02E36}" srcOrd="1" destOrd="0" parTransId="{16DA7BEA-760C-4E18-A906-1D1B3B4A9F61}" sibTransId="{06EDD967-F9D0-497C-8EFA-80334607C18F}"/>
    <dgm:cxn modelId="{2DD755CE-5E12-4E83-B750-81B909F5D338}" type="presOf" srcId="{09F42CDC-2EA8-44E5-86A4-D156A95DE34A}" destId="{ABD0B562-FCEE-47A2-9A64-81D4A21BBE7D}" srcOrd="0" destOrd="0" presId="urn:microsoft.com/office/officeart/2018/5/layout/IconCircleLabelList"/>
    <dgm:cxn modelId="{F35A0900-8229-4F21-94BA-B3AE6AEFF556}" type="presParOf" srcId="{A7A3F468-8C80-4081-9864-9C8A041F0D2C}" destId="{F7D6E3C0-616F-4C7A-AAA2-2426B747ABE2}" srcOrd="0" destOrd="0" presId="urn:microsoft.com/office/officeart/2018/5/layout/IconCircleLabelList"/>
    <dgm:cxn modelId="{6AE85CD4-F807-445F-9D93-DDF555121C50}" type="presParOf" srcId="{F7D6E3C0-616F-4C7A-AAA2-2426B747ABE2}" destId="{EA6E2098-AFCC-430A-AAEB-D219286100A3}" srcOrd="0" destOrd="0" presId="urn:microsoft.com/office/officeart/2018/5/layout/IconCircleLabelList"/>
    <dgm:cxn modelId="{5CD302EC-0341-47FC-93CA-46178069B706}" type="presParOf" srcId="{F7D6E3C0-616F-4C7A-AAA2-2426B747ABE2}" destId="{2F4065A5-393B-4214-AB9E-4B0B6C116EFF}" srcOrd="1" destOrd="0" presId="urn:microsoft.com/office/officeart/2018/5/layout/IconCircleLabelList"/>
    <dgm:cxn modelId="{34811E05-5047-4770-9A4F-3F2181A8E26A}" type="presParOf" srcId="{F7D6E3C0-616F-4C7A-AAA2-2426B747ABE2}" destId="{929787A6-76FB-4901-9456-3A2DC34EC9FD}" srcOrd="2" destOrd="0" presId="urn:microsoft.com/office/officeart/2018/5/layout/IconCircleLabelList"/>
    <dgm:cxn modelId="{D9AEE95A-F093-4CAE-B2E4-C4278B226107}" type="presParOf" srcId="{F7D6E3C0-616F-4C7A-AAA2-2426B747ABE2}" destId="{41C2CE2F-20B6-44FD-829C-B6DDA9A3041B}" srcOrd="3" destOrd="0" presId="urn:microsoft.com/office/officeart/2018/5/layout/IconCircleLabelList"/>
    <dgm:cxn modelId="{1882114E-B8DB-4C22-BCC5-CBC7F2B240C1}" type="presParOf" srcId="{A7A3F468-8C80-4081-9864-9C8A041F0D2C}" destId="{90CD366B-D191-418B-85D3-2B9A7221A47E}" srcOrd="1" destOrd="0" presId="urn:microsoft.com/office/officeart/2018/5/layout/IconCircleLabelList"/>
    <dgm:cxn modelId="{1DC423D7-369F-42B6-9065-C9BFF2633BFF}" type="presParOf" srcId="{A7A3F468-8C80-4081-9864-9C8A041F0D2C}" destId="{0133A6B4-BAD4-4D80-8507-64026DCE63B6}" srcOrd="2" destOrd="0" presId="urn:microsoft.com/office/officeart/2018/5/layout/IconCircleLabelList"/>
    <dgm:cxn modelId="{54A48D4B-C4DD-489C-A5AA-4CA32E55427C}" type="presParOf" srcId="{0133A6B4-BAD4-4D80-8507-64026DCE63B6}" destId="{06584440-816C-4CCD-82BA-A17C703A7BF4}" srcOrd="0" destOrd="0" presId="urn:microsoft.com/office/officeart/2018/5/layout/IconCircleLabelList"/>
    <dgm:cxn modelId="{0A80B26A-DB67-4150-8295-B63EB6057114}" type="presParOf" srcId="{0133A6B4-BAD4-4D80-8507-64026DCE63B6}" destId="{0079929C-67BD-42D2-8255-80DB2D7C5EA7}" srcOrd="1" destOrd="0" presId="urn:microsoft.com/office/officeart/2018/5/layout/IconCircleLabelList"/>
    <dgm:cxn modelId="{13752880-1186-4E66-958F-B7DC171E9758}" type="presParOf" srcId="{0133A6B4-BAD4-4D80-8507-64026DCE63B6}" destId="{CDD73D79-4DC2-4BD4-87D7-33FB6FEF49AB}" srcOrd="2" destOrd="0" presId="urn:microsoft.com/office/officeart/2018/5/layout/IconCircleLabelList"/>
    <dgm:cxn modelId="{64DFC258-C7E5-43C6-97A7-21CE93C8AD45}" type="presParOf" srcId="{0133A6B4-BAD4-4D80-8507-64026DCE63B6}" destId="{09FAF864-ABF2-419D-8479-F757AE5FBB8F}" srcOrd="3" destOrd="0" presId="urn:microsoft.com/office/officeart/2018/5/layout/IconCircleLabelList"/>
    <dgm:cxn modelId="{CC10F928-A829-49E4-92B3-9B2C2DD7AB57}" type="presParOf" srcId="{A7A3F468-8C80-4081-9864-9C8A041F0D2C}" destId="{D1495309-71D5-44ED-BCF7-5FC6E1F45071}" srcOrd="3" destOrd="0" presId="urn:microsoft.com/office/officeart/2018/5/layout/IconCircleLabelList"/>
    <dgm:cxn modelId="{47BE7E0C-FEEA-4CD2-906B-ED796E9588AE}" type="presParOf" srcId="{A7A3F468-8C80-4081-9864-9C8A041F0D2C}" destId="{6879D2DE-520E-471C-B337-D3B7CA46C69C}" srcOrd="4" destOrd="0" presId="urn:microsoft.com/office/officeart/2018/5/layout/IconCircleLabelList"/>
    <dgm:cxn modelId="{F7B40C8E-AA3D-45DB-890E-96340AA18D1F}" type="presParOf" srcId="{6879D2DE-520E-471C-B337-D3B7CA46C69C}" destId="{8F5DF494-0C8E-4D9B-9AD3-9835C095BA8B}" srcOrd="0" destOrd="0" presId="urn:microsoft.com/office/officeart/2018/5/layout/IconCircleLabelList"/>
    <dgm:cxn modelId="{308C765D-3B4C-4C9C-9478-9C3E035C2701}" type="presParOf" srcId="{6879D2DE-520E-471C-B337-D3B7CA46C69C}" destId="{3E031CF3-CBCC-49CA-BFC7-C90CCAD1EACC}" srcOrd="1" destOrd="0" presId="urn:microsoft.com/office/officeart/2018/5/layout/IconCircleLabelList"/>
    <dgm:cxn modelId="{6424F9DE-311A-42B2-8EE6-F931AAF32FC1}" type="presParOf" srcId="{6879D2DE-520E-471C-B337-D3B7CA46C69C}" destId="{B9C29854-21F3-42C1-A5F3-4B6D202264A6}" srcOrd="2" destOrd="0" presId="urn:microsoft.com/office/officeart/2018/5/layout/IconCircleLabelList"/>
    <dgm:cxn modelId="{AE0B9D52-8F1D-45D9-BBEA-1B1B4508B11C}" type="presParOf" srcId="{6879D2DE-520E-471C-B337-D3B7CA46C69C}" destId="{ABD0B562-FCEE-47A2-9A64-81D4A21BBE7D}"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6E2098-AFCC-430A-AAEB-D219286100A3}">
      <dsp:nvSpPr>
        <dsp:cNvPr id="0" name=""/>
        <dsp:cNvSpPr/>
      </dsp:nvSpPr>
      <dsp:spPr>
        <a:xfrm>
          <a:off x="451989" y="1000297"/>
          <a:ext cx="1098000" cy="1098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4065A5-393B-4214-AB9E-4B0B6C116EFF}">
      <dsp:nvSpPr>
        <dsp:cNvPr id="0" name=""/>
        <dsp:cNvSpPr/>
      </dsp:nvSpPr>
      <dsp:spPr>
        <a:xfrm>
          <a:off x="685989" y="1234297"/>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1C2CE2F-20B6-44FD-829C-B6DDA9A3041B}">
      <dsp:nvSpPr>
        <dsp:cNvPr id="0" name=""/>
        <dsp:cNvSpPr/>
      </dsp:nvSpPr>
      <dsp:spPr>
        <a:xfrm>
          <a:off x="100989" y="2440297"/>
          <a:ext cx="1800000" cy="910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b="1" kern="1200" dirty="0">
              <a:solidFill>
                <a:schemeClr val="bg1">
                  <a:lumMod val="50000"/>
                  <a:lumOff val="50000"/>
                </a:schemeClr>
              </a:solidFill>
            </a:rPr>
            <a:t>Primary healthcare: </a:t>
          </a:r>
          <a:endParaRPr lang="en-US" sz="2500" kern="1200" dirty="0">
            <a:solidFill>
              <a:schemeClr val="bg1">
                <a:lumMod val="50000"/>
                <a:lumOff val="50000"/>
              </a:schemeClr>
            </a:solidFill>
          </a:endParaRPr>
        </a:p>
      </dsp:txBody>
      <dsp:txXfrm>
        <a:off x="100989" y="2440297"/>
        <a:ext cx="1800000" cy="910742"/>
      </dsp:txXfrm>
    </dsp:sp>
    <dsp:sp modelId="{06584440-816C-4CCD-82BA-A17C703A7BF4}">
      <dsp:nvSpPr>
        <dsp:cNvPr id="0" name=""/>
        <dsp:cNvSpPr/>
      </dsp:nvSpPr>
      <dsp:spPr>
        <a:xfrm>
          <a:off x="3172140" y="915068"/>
          <a:ext cx="1098000" cy="1098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79929C-67BD-42D2-8255-80DB2D7C5EA7}">
      <dsp:nvSpPr>
        <dsp:cNvPr id="0" name=""/>
        <dsp:cNvSpPr/>
      </dsp:nvSpPr>
      <dsp:spPr>
        <a:xfrm>
          <a:off x="3406140" y="1149068"/>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9FAF864-ABF2-419D-8479-F757AE5FBB8F}">
      <dsp:nvSpPr>
        <dsp:cNvPr id="0" name=""/>
        <dsp:cNvSpPr/>
      </dsp:nvSpPr>
      <dsp:spPr>
        <a:xfrm>
          <a:off x="2215989" y="2184609"/>
          <a:ext cx="3010302" cy="1251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dirty="0">
              <a:solidFill>
                <a:schemeClr val="bg1">
                  <a:lumMod val="50000"/>
                  <a:lumOff val="50000"/>
                </a:schemeClr>
              </a:solidFill>
            </a:rPr>
            <a:t>In a global systematic review, patient consultation times varied significantly, ranging </a:t>
          </a:r>
          <a:r>
            <a:rPr lang="en-US" sz="1800" b="1" kern="1200" dirty="0">
              <a:solidFill>
                <a:schemeClr val="bg1">
                  <a:lumMod val="50000"/>
                  <a:lumOff val="50000"/>
                </a:schemeClr>
              </a:solidFill>
            </a:rPr>
            <a:t>from 48 seconds in Bangladesh to 22.5 minutes</a:t>
          </a:r>
          <a:r>
            <a:rPr lang="en-US" sz="1800" kern="1200" dirty="0">
              <a:solidFill>
                <a:schemeClr val="bg1">
                  <a:lumMod val="50000"/>
                  <a:lumOff val="50000"/>
                </a:schemeClr>
              </a:solidFill>
            </a:rPr>
            <a:t> </a:t>
          </a:r>
          <a:r>
            <a:rPr lang="en-US" sz="1800" b="1" kern="1200" dirty="0">
              <a:solidFill>
                <a:schemeClr val="bg1">
                  <a:lumMod val="50000"/>
                  <a:lumOff val="50000"/>
                </a:schemeClr>
              </a:solidFill>
            </a:rPr>
            <a:t>in Sweden</a:t>
          </a:r>
          <a:r>
            <a:rPr lang="en-US" sz="1800" kern="1200" dirty="0">
              <a:solidFill>
                <a:schemeClr val="bg1">
                  <a:lumMod val="50000"/>
                  <a:lumOff val="50000"/>
                </a:schemeClr>
              </a:solidFill>
            </a:rPr>
            <a:t>. </a:t>
          </a:r>
        </a:p>
      </dsp:txBody>
      <dsp:txXfrm>
        <a:off x="2215989" y="2184609"/>
        <a:ext cx="3010302" cy="1251660"/>
      </dsp:txXfrm>
    </dsp:sp>
    <dsp:sp modelId="{8F5DF494-0C8E-4D9B-9AD3-9835C095BA8B}">
      <dsp:nvSpPr>
        <dsp:cNvPr id="0" name=""/>
        <dsp:cNvSpPr/>
      </dsp:nvSpPr>
      <dsp:spPr>
        <a:xfrm>
          <a:off x="7428951" y="1000297"/>
          <a:ext cx="1098000" cy="10980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031CF3-CBCC-49CA-BFC7-C90CCAD1EACC}">
      <dsp:nvSpPr>
        <dsp:cNvPr id="0" name=""/>
        <dsp:cNvSpPr/>
      </dsp:nvSpPr>
      <dsp:spPr>
        <a:xfrm>
          <a:off x="7662951" y="1234297"/>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BD0B562-FCEE-47A2-9A64-81D4A21BBE7D}">
      <dsp:nvSpPr>
        <dsp:cNvPr id="0" name=""/>
        <dsp:cNvSpPr/>
      </dsp:nvSpPr>
      <dsp:spPr>
        <a:xfrm>
          <a:off x="5541291" y="2440297"/>
          <a:ext cx="4873320" cy="910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dirty="0">
              <a:solidFill>
                <a:schemeClr val="bg1">
                  <a:lumMod val="50000"/>
                  <a:lumOff val="50000"/>
                </a:schemeClr>
              </a:solidFill>
            </a:rPr>
            <a:t> half of the world's population (across 18 countries) </a:t>
          </a:r>
          <a:r>
            <a:rPr lang="en-US" sz="1800" b="1" kern="1200" dirty="0">
              <a:solidFill>
                <a:schemeClr val="bg1">
                  <a:lumMod val="50000"/>
                  <a:lumOff val="50000"/>
                </a:schemeClr>
              </a:solidFill>
            </a:rPr>
            <a:t>spends 5 minutes or less on average during consultation visits</a:t>
          </a:r>
          <a:r>
            <a:rPr lang="en-US" sz="1800" kern="1200" dirty="0">
              <a:solidFill>
                <a:schemeClr val="bg1">
                  <a:lumMod val="50000"/>
                  <a:lumOff val="50000"/>
                </a:schemeClr>
              </a:solidFill>
            </a:rPr>
            <a:t> with primary healthcare physicians.</a:t>
          </a:r>
        </a:p>
      </dsp:txBody>
      <dsp:txXfrm>
        <a:off x="5541291" y="2440297"/>
        <a:ext cx="4873320" cy="910742"/>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19F85D-C541-9848-BE45-2FAB1C943F2F}" type="datetimeFigureOut">
              <a:rPr lang="en-US" smtClean="0"/>
              <a:t>4/9/24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119185-4658-DE41-A011-F3C4ADB64151}" type="slidenum">
              <a:rPr lang="en-US" smtClean="0"/>
              <a:t>‹#›</a:t>
            </a:fld>
            <a:endParaRPr lang="en-US"/>
          </a:p>
        </p:txBody>
      </p:sp>
    </p:spTree>
    <p:extLst>
      <p:ext uri="{BB962C8B-B14F-4D97-AF65-F5344CB8AC3E}">
        <p14:creationId xmlns:p14="http://schemas.microsoft.com/office/powerpoint/2010/main" val="1650073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dc.gov/nchs/products/databriefs/db475.htm#section_3"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Neue" panose="02000503000000020004" pitchFamily="2" charset="0"/>
              </a:rPr>
              <a:t>Behaviors are complex, necessitating continual attention and nurture. Overcoming detrimental habits demands the collective effort of both oneself, as the agent initiating change, and the supportive individuals within one's social sphere. It calls for an interconnected web of support and compassion (chain of care). </a:t>
            </a:r>
          </a:p>
        </p:txBody>
      </p:sp>
      <p:sp>
        <p:nvSpPr>
          <p:cNvPr id="4" name="Slide Number Placeholder 3"/>
          <p:cNvSpPr>
            <a:spLocks noGrp="1"/>
          </p:cNvSpPr>
          <p:nvPr>
            <p:ph type="sldNum" sz="quarter" idx="5"/>
          </p:nvPr>
        </p:nvSpPr>
        <p:spPr/>
        <p:txBody>
          <a:bodyPr/>
          <a:lstStyle/>
          <a:p>
            <a:fld id="{46119185-4658-DE41-A011-F3C4ADB64151}" type="slidenum">
              <a:rPr lang="en-US" smtClean="0"/>
              <a:t>4</a:t>
            </a:fld>
            <a:endParaRPr lang="en-US"/>
          </a:p>
        </p:txBody>
      </p:sp>
    </p:spTree>
    <p:extLst>
      <p:ext uri="{BB962C8B-B14F-4D97-AF65-F5344CB8AC3E}">
        <p14:creationId xmlns:p14="http://schemas.microsoft.com/office/powerpoint/2010/main" val="34095259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dirty="0"/>
              <a:t>Effect of vaping on oral mucosa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Photos obtained from: </a:t>
            </a:r>
            <a:endParaRPr dirty="0"/>
          </a:p>
          <a:p>
            <a:pPr marL="228600" lvl="0" indent="-228600" algn="l" rtl="0">
              <a:spcBef>
                <a:spcPts val="0"/>
              </a:spcBef>
              <a:spcAft>
                <a:spcPts val="0"/>
              </a:spcAft>
              <a:buClr>
                <a:schemeClr val="dk1"/>
              </a:buClr>
              <a:buSzPts val="1200"/>
              <a:buFont typeface="Calibri"/>
              <a:buAutoNum type="arabicParenBoth"/>
            </a:pPr>
            <a:r>
              <a:rPr lang="en-US" dirty="0"/>
              <a:t>https://</a:t>
            </a:r>
            <a:r>
              <a:rPr lang="en-US" dirty="0" err="1"/>
              <a:t>www.nature.com</a:t>
            </a:r>
            <a:r>
              <a:rPr lang="en-US" dirty="0"/>
              <a:t>/articles/s41415-020-1530-x</a:t>
            </a:r>
            <a:endParaRPr dirty="0"/>
          </a:p>
          <a:p>
            <a:pPr marL="228600" lvl="0" indent="-228600" algn="l" rtl="0">
              <a:spcBef>
                <a:spcPts val="0"/>
              </a:spcBef>
              <a:spcAft>
                <a:spcPts val="0"/>
              </a:spcAft>
              <a:buClr>
                <a:schemeClr val="dk1"/>
              </a:buClr>
              <a:buSzPts val="1200"/>
              <a:buFont typeface="Calibri"/>
              <a:buAutoNum type="arabicParenBoth"/>
            </a:pPr>
            <a:r>
              <a:rPr lang="en-US" dirty="0"/>
              <a:t>https://</a:t>
            </a:r>
            <a:r>
              <a:rPr lang="en-US" dirty="0" err="1"/>
              <a:t>onlinelibrary.wiley.com</a:t>
            </a:r>
            <a:r>
              <a:rPr lang="en-US" dirty="0"/>
              <a:t>/</a:t>
            </a:r>
            <a:r>
              <a:rPr lang="en-US" dirty="0" err="1"/>
              <a:t>doi</a:t>
            </a:r>
            <a:r>
              <a:rPr lang="en-US" dirty="0"/>
              <a:t>/abs/10.1111/pde.14101</a:t>
            </a:r>
            <a:endParaRPr dirty="0"/>
          </a:p>
          <a:p>
            <a:pPr marL="228600" lvl="0" indent="-228600" algn="l" rtl="0">
              <a:spcBef>
                <a:spcPts val="0"/>
              </a:spcBef>
              <a:spcAft>
                <a:spcPts val="0"/>
              </a:spcAft>
              <a:buClr>
                <a:schemeClr val="dk1"/>
              </a:buClr>
              <a:buSzPts val="1200"/>
              <a:buFont typeface="Calibri"/>
              <a:buAutoNum type="arabicParenBoth"/>
            </a:pPr>
            <a:r>
              <a:rPr lang="en-US" dirty="0"/>
              <a:t>https://</a:t>
            </a:r>
            <a:r>
              <a:rPr lang="en-US" dirty="0" err="1"/>
              <a:t>drneilzane.com</a:t>
            </a:r>
            <a:r>
              <a:rPr lang="en-US" dirty="0"/>
              <a:t>/vaping-and-oral-health-its-worse-than-you-think/</a:t>
            </a:r>
            <a:endParaRPr dirty="0"/>
          </a:p>
          <a:p>
            <a:pPr marL="228600" lvl="0" indent="-228600" algn="l" rtl="0">
              <a:spcBef>
                <a:spcPts val="0"/>
              </a:spcBef>
              <a:spcAft>
                <a:spcPts val="0"/>
              </a:spcAft>
              <a:buClr>
                <a:schemeClr val="dk1"/>
              </a:buClr>
              <a:buSzPts val="1200"/>
              <a:buFont typeface="Calibri"/>
              <a:buAutoNum type="arabicParenBoth"/>
            </a:pPr>
            <a:r>
              <a:rPr lang="en-US" dirty="0"/>
              <a:t>https://</a:t>
            </a:r>
            <a:r>
              <a:rPr lang="en-US" dirty="0" err="1"/>
              <a:t>onlinelibrary.wiley.com</a:t>
            </a:r>
            <a:r>
              <a:rPr lang="en-US" dirty="0"/>
              <a:t>/</a:t>
            </a:r>
            <a:r>
              <a:rPr lang="en-US" dirty="0" err="1"/>
              <a:t>doi</a:t>
            </a:r>
            <a:r>
              <a:rPr lang="en-US" dirty="0"/>
              <a:t>/abs/10.1111/ors.12499</a:t>
            </a:r>
            <a:endParaRPr dirty="0"/>
          </a:p>
        </p:txBody>
      </p:sp>
      <p:sp>
        <p:nvSpPr>
          <p:cNvPr id="274" name="Google Shape;27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1446236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999999"/>
                </a:solidFill>
                <a:effectLst/>
                <a:latin typeface="baskerville-etext"/>
              </a:rPr>
              <a:t>"The Doctor," oil painting by Samuel Luke </a:t>
            </a:r>
            <a:r>
              <a:rPr lang="en-US" b="0" i="0" u="none" strike="noStrike" dirty="0" err="1">
                <a:solidFill>
                  <a:srgbClr val="999999"/>
                </a:solidFill>
                <a:effectLst/>
                <a:latin typeface="baskerville-etext"/>
              </a:rPr>
              <a:t>Fildes</a:t>
            </a:r>
            <a:endParaRPr lang="en-US" dirty="0"/>
          </a:p>
        </p:txBody>
      </p:sp>
      <p:sp>
        <p:nvSpPr>
          <p:cNvPr id="4" name="Slide Number Placeholder 3"/>
          <p:cNvSpPr>
            <a:spLocks noGrp="1"/>
          </p:cNvSpPr>
          <p:nvPr>
            <p:ph type="sldNum" sz="quarter" idx="5"/>
          </p:nvPr>
        </p:nvSpPr>
        <p:spPr/>
        <p:txBody>
          <a:bodyPr/>
          <a:lstStyle/>
          <a:p>
            <a:fld id="{46119185-4658-DE41-A011-F3C4ADB64151}" type="slidenum">
              <a:rPr lang="en-US" smtClean="0"/>
              <a:t>24</a:t>
            </a:fld>
            <a:endParaRPr lang="en-US"/>
          </a:p>
        </p:txBody>
      </p:sp>
    </p:spTree>
    <p:extLst>
      <p:ext uri="{BB962C8B-B14F-4D97-AF65-F5344CB8AC3E}">
        <p14:creationId xmlns:p14="http://schemas.microsoft.com/office/powerpoint/2010/main" val="473517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26C511-0D00-CF4A-BC9D-3EAC6859773E}" type="slidenum">
              <a:rPr lang="en-US" smtClean="0"/>
              <a:t>25</a:t>
            </a:fld>
            <a:endParaRPr lang="en-US"/>
          </a:p>
        </p:txBody>
      </p:sp>
    </p:spTree>
    <p:extLst>
      <p:ext uri="{BB962C8B-B14F-4D97-AF65-F5344CB8AC3E}">
        <p14:creationId xmlns:p14="http://schemas.microsoft.com/office/powerpoint/2010/main" val="3312966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latin typeface="Helvetica Neue" panose="02000503000000020004" pitchFamily="2" charset="0"/>
              </a:rPr>
              <a:t>see something say something - ask you patient about quitting smoking- refer your patient -  follow up on the referral</a:t>
            </a:r>
            <a:br>
              <a:rPr lang="en-US" b="1" dirty="0">
                <a:effectLst/>
                <a:latin typeface="Helvetica Neue" panose="02000503000000020004" pitchFamily="2" charset="0"/>
              </a:rPr>
            </a:br>
            <a:r>
              <a:rPr lang="en-US" b="1" dirty="0">
                <a:effectLst/>
                <a:latin typeface="Helvetica Neue" panose="02000503000000020004" pitchFamily="2" charset="0"/>
              </a:rPr>
              <a:t>“I recognize because I have observed your behavior” -- Dr. Swann</a:t>
            </a:r>
            <a:br>
              <a:rPr lang="en-US" b="1" dirty="0">
                <a:effectLst/>
                <a:latin typeface="Helvetica Neue" panose="02000503000000020004" pitchFamily="2" charset="0"/>
              </a:rPr>
            </a:br>
            <a:r>
              <a:rPr lang="en-US" b="0" dirty="0">
                <a:effectLst/>
                <a:latin typeface="Helvetica Neue" panose="02000503000000020004" pitchFamily="2" charset="0"/>
              </a:rPr>
              <a:t>“you’re the one we have been waiting for”</a:t>
            </a:r>
          </a:p>
          <a:p>
            <a:endParaRPr lang="en-US" dirty="0"/>
          </a:p>
        </p:txBody>
      </p:sp>
      <p:sp>
        <p:nvSpPr>
          <p:cNvPr id="4" name="Slide Number Placeholder 3"/>
          <p:cNvSpPr>
            <a:spLocks noGrp="1"/>
          </p:cNvSpPr>
          <p:nvPr>
            <p:ph type="sldNum" sz="quarter" idx="5"/>
          </p:nvPr>
        </p:nvSpPr>
        <p:spPr/>
        <p:txBody>
          <a:bodyPr/>
          <a:lstStyle/>
          <a:p>
            <a:fld id="{46119185-4658-DE41-A011-F3C4ADB64151}" type="slidenum">
              <a:rPr lang="en-US" smtClean="0"/>
              <a:t>30</a:t>
            </a:fld>
            <a:endParaRPr lang="en-US"/>
          </a:p>
        </p:txBody>
      </p:sp>
    </p:spTree>
    <p:extLst>
      <p:ext uri="{BB962C8B-B14F-4D97-AF65-F5344CB8AC3E}">
        <p14:creationId xmlns:p14="http://schemas.microsoft.com/office/powerpoint/2010/main" val="25884381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Swiss cheese: the importance of chain of care. </a:t>
            </a:r>
            <a:r>
              <a:rPr lang="en-US" b="0" dirty="0">
                <a:effectLst/>
                <a:latin typeface="Helvetica Neue" panose="02000503000000020004" pitchFamily="2" charset="0"/>
              </a:rPr>
              <a:t>Work as a team. Catch what someone else missed. And they will catch what you missed. </a:t>
            </a:r>
          </a:p>
          <a:p>
            <a:endParaRPr lang="en-US" dirty="0"/>
          </a:p>
          <a:p>
            <a:endParaRPr lang="en-US" dirty="0"/>
          </a:p>
        </p:txBody>
      </p:sp>
      <p:sp>
        <p:nvSpPr>
          <p:cNvPr id="4" name="Slide Number Placeholder 3"/>
          <p:cNvSpPr>
            <a:spLocks noGrp="1"/>
          </p:cNvSpPr>
          <p:nvPr>
            <p:ph type="sldNum" sz="quarter" idx="5"/>
          </p:nvPr>
        </p:nvSpPr>
        <p:spPr/>
        <p:txBody>
          <a:bodyPr/>
          <a:lstStyle/>
          <a:p>
            <a:fld id="{46119185-4658-DE41-A011-F3C4ADB64151}" type="slidenum">
              <a:rPr lang="en-US" smtClean="0"/>
              <a:t>31</a:t>
            </a:fld>
            <a:endParaRPr lang="en-US"/>
          </a:p>
        </p:txBody>
      </p:sp>
    </p:spTree>
    <p:extLst>
      <p:ext uri="{BB962C8B-B14F-4D97-AF65-F5344CB8AC3E}">
        <p14:creationId xmlns:p14="http://schemas.microsoft.com/office/powerpoint/2010/main" val="41083268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latin typeface="Helvetica Neue" panose="02000503000000020004" pitchFamily="2" charset="0"/>
              </a:rPr>
              <a:t>see something say something - ask you patient about quitting smoking- refer your patient -  follow up on the referral</a:t>
            </a:r>
            <a:br>
              <a:rPr lang="en-US" b="1" dirty="0">
                <a:effectLst/>
                <a:latin typeface="Helvetica Neue" panose="02000503000000020004" pitchFamily="2" charset="0"/>
              </a:rPr>
            </a:br>
            <a:r>
              <a:rPr lang="en-US" b="1" dirty="0">
                <a:effectLst/>
                <a:latin typeface="Helvetica Neue" panose="02000503000000020004" pitchFamily="2" charset="0"/>
              </a:rPr>
              <a:t>“I recognize because I have observed your behavior” -- Dr. Swann</a:t>
            </a:r>
            <a:br>
              <a:rPr lang="en-US" b="1" dirty="0">
                <a:effectLst/>
                <a:latin typeface="Helvetica Neue" panose="02000503000000020004" pitchFamily="2" charset="0"/>
              </a:rPr>
            </a:br>
            <a:r>
              <a:rPr lang="en-US" b="0" dirty="0">
                <a:effectLst/>
                <a:latin typeface="Helvetica Neue" panose="02000503000000020004" pitchFamily="2" charset="0"/>
              </a:rPr>
              <a:t>“you’re the one we have been waiting for”</a:t>
            </a:r>
          </a:p>
          <a:p>
            <a:endParaRPr lang="en-US" dirty="0"/>
          </a:p>
        </p:txBody>
      </p:sp>
      <p:sp>
        <p:nvSpPr>
          <p:cNvPr id="4" name="Slide Number Placeholder 3"/>
          <p:cNvSpPr>
            <a:spLocks noGrp="1"/>
          </p:cNvSpPr>
          <p:nvPr>
            <p:ph type="sldNum" sz="quarter" idx="5"/>
          </p:nvPr>
        </p:nvSpPr>
        <p:spPr/>
        <p:txBody>
          <a:bodyPr/>
          <a:lstStyle/>
          <a:p>
            <a:fld id="{46119185-4658-DE41-A011-F3C4ADB64151}" type="slidenum">
              <a:rPr lang="en-US" smtClean="0"/>
              <a:t>35</a:t>
            </a:fld>
            <a:endParaRPr lang="en-US"/>
          </a:p>
        </p:txBody>
      </p:sp>
    </p:spTree>
    <p:extLst>
      <p:ext uri="{BB962C8B-B14F-4D97-AF65-F5344CB8AC3E}">
        <p14:creationId xmlns:p14="http://schemas.microsoft.com/office/powerpoint/2010/main" val="1927666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USPSTF </a:t>
            </a:r>
          </a:p>
          <a:p>
            <a:r>
              <a:rPr lang="en-US" dirty="0"/>
              <a:t>https://</a:t>
            </a:r>
            <a:r>
              <a:rPr lang="en-US" dirty="0" err="1"/>
              <a:t>www.uspreventiveservicestaskforce.org</a:t>
            </a:r>
            <a:r>
              <a:rPr lang="en-US" dirty="0"/>
              <a:t>/</a:t>
            </a:r>
            <a:r>
              <a:rPr lang="en-US" dirty="0" err="1"/>
              <a:t>uspstf</a:t>
            </a:r>
            <a:r>
              <a:rPr lang="en-US" dirty="0"/>
              <a:t>/recommendation/oral-cancer-screening</a:t>
            </a:r>
          </a:p>
        </p:txBody>
      </p:sp>
      <p:sp>
        <p:nvSpPr>
          <p:cNvPr id="4" name="Slide Number Placeholder 3"/>
          <p:cNvSpPr>
            <a:spLocks noGrp="1"/>
          </p:cNvSpPr>
          <p:nvPr>
            <p:ph type="sldNum" sz="quarter" idx="5"/>
          </p:nvPr>
        </p:nvSpPr>
        <p:spPr/>
        <p:txBody>
          <a:bodyPr/>
          <a:lstStyle/>
          <a:p>
            <a:fld id="{46119185-4658-DE41-A011-F3C4ADB64151}" type="slidenum">
              <a:rPr lang="en-US" smtClean="0"/>
              <a:t>5</a:t>
            </a:fld>
            <a:endParaRPr lang="en-US"/>
          </a:p>
        </p:txBody>
      </p:sp>
    </p:spTree>
    <p:extLst>
      <p:ext uri="{BB962C8B-B14F-4D97-AF65-F5344CB8AC3E}">
        <p14:creationId xmlns:p14="http://schemas.microsoft.com/office/powerpoint/2010/main" val="840265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USPSTF </a:t>
            </a:r>
          </a:p>
          <a:p>
            <a:r>
              <a:rPr lang="en-US" dirty="0"/>
              <a:t>https://</a:t>
            </a:r>
            <a:r>
              <a:rPr lang="en-US" dirty="0" err="1"/>
              <a:t>www.uspreventiveservicestaskforce.org</a:t>
            </a:r>
            <a:r>
              <a:rPr lang="en-US" dirty="0"/>
              <a:t>/</a:t>
            </a:r>
            <a:r>
              <a:rPr lang="en-US" dirty="0" err="1"/>
              <a:t>uspstf</a:t>
            </a:r>
            <a:r>
              <a:rPr lang="en-US" dirty="0"/>
              <a:t>/recommendation/oral-cancer-screening</a:t>
            </a:r>
          </a:p>
        </p:txBody>
      </p:sp>
      <p:sp>
        <p:nvSpPr>
          <p:cNvPr id="4" name="Slide Number Placeholder 3"/>
          <p:cNvSpPr>
            <a:spLocks noGrp="1"/>
          </p:cNvSpPr>
          <p:nvPr>
            <p:ph type="sldNum" sz="quarter" idx="5"/>
          </p:nvPr>
        </p:nvSpPr>
        <p:spPr/>
        <p:txBody>
          <a:bodyPr/>
          <a:lstStyle/>
          <a:p>
            <a:fld id="{46119185-4658-DE41-A011-F3C4ADB64151}" type="slidenum">
              <a:rPr lang="en-US" smtClean="0"/>
              <a:t>6</a:t>
            </a:fld>
            <a:endParaRPr lang="en-US"/>
          </a:p>
        </p:txBody>
      </p:sp>
    </p:spTree>
    <p:extLst>
      <p:ext uri="{BB962C8B-B14F-4D97-AF65-F5344CB8AC3E}">
        <p14:creationId xmlns:p14="http://schemas.microsoft.com/office/powerpoint/2010/main" val="145570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a:t>
            </a:r>
            <a:r>
              <a:rPr lang="en-US" dirty="0" err="1"/>
              <a:t>www.collidu.com</a:t>
            </a:r>
            <a:r>
              <a:rPr lang="en-US" dirty="0"/>
              <a:t>/presentation-transtheoretical-change-model</a:t>
            </a:r>
          </a:p>
          <a:p>
            <a:r>
              <a:rPr lang="en-US" dirty="0"/>
              <a:t>This circular not linear and each stage require different intervention </a:t>
            </a:r>
          </a:p>
        </p:txBody>
      </p:sp>
      <p:sp>
        <p:nvSpPr>
          <p:cNvPr id="4" name="Slide Number Placeholder 3"/>
          <p:cNvSpPr>
            <a:spLocks noGrp="1"/>
          </p:cNvSpPr>
          <p:nvPr>
            <p:ph type="sldNum" sz="quarter" idx="5"/>
          </p:nvPr>
        </p:nvSpPr>
        <p:spPr/>
        <p:txBody>
          <a:bodyPr/>
          <a:lstStyle/>
          <a:p>
            <a:fld id="{D526C511-0D00-CF4A-BC9D-3EAC6859773E}" type="slidenum">
              <a:rPr lang="en-US" smtClean="0"/>
              <a:t>10</a:t>
            </a:fld>
            <a:endParaRPr lang="en-US"/>
          </a:p>
        </p:txBody>
      </p:sp>
    </p:spTree>
    <p:extLst>
      <p:ext uri="{BB962C8B-B14F-4D97-AF65-F5344CB8AC3E}">
        <p14:creationId xmlns:p14="http://schemas.microsoft.com/office/powerpoint/2010/main" val="3269573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see patients more than once. Not a single event </a:t>
            </a:r>
          </a:p>
        </p:txBody>
      </p:sp>
      <p:sp>
        <p:nvSpPr>
          <p:cNvPr id="4" name="Slide Number Placeholder 3"/>
          <p:cNvSpPr>
            <a:spLocks noGrp="1"/>
          </p:cNvSpPr>
          <p:nvPr>
            <p:ph type="sldNum" sz="quarter" idx="5"/>
          </p:nvPr>
        </p:nvSpPr>
        <p:spPr/>
        <p:txBody>
          <a:bodyPr/>
          <a:lstStyle/>
          <a:p>
            <a:fld id="{412BCFA3-3D51-3D4F-B477-3E1EC350A54F}" type="slidenum">
              <a:rPr lang="en-US" smtClean="0"/>
              <a:t>11</a:t>
            </a:fld>
            <a:endParaRPr lang="en-US"/>
          </a:p>
        </p:txBody>
      </p:sp>
    </p:spTree>
    <p:extLst>
      <p:ext uri="{BB962C8B-B14F-4D97-AF65-F5344CB8AC3E}">
        <p14:creationId xmlns:p14="http://schemas.microsoft.com/office/powerpoint/2010/main" val="3881343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latin typeface="Helvetica Neue" panose="02000503000000020004" pitchFamily="2" charset="0"/>
              </a:rPr>
              <a:t>Cognitive dimension of clinical decision-making</a:t>
            </a:r>
            <a:endParaRPr lang="en-US" dirty="0">
              <a:effectLst/>
              <a:latin typeface="Helvetica Neue" panose="02000503000000020004" pitchFamily="2" charset="0"/>
            </a:endParaRPr>
          </a:p>
        </p:txBody>
      </p:sp>
      <p:sp>
        <p:nvSpPr>
          <p:cNvPr id="4" name="Slide Number Placeholder 3"/>
          <p:cNvSpPr>
            <a:spLocks noGrp="1"/>
          </p:cNvSpPr>
          <p:nvPr>
            <p:ph type="sldNum" sz="quarter" idx="5"/>
          </p:nvPr>
        </p:nvSpPr>
        <p:spPr/>
        <p:txBody>
          <a:bodyPr/>
          <a:lstStyle/>
          <a:p>
            <a:fld id="{46119185-4658-DE41-A011-F3C4ADB64151}" type="slidenum">
              <a:rPr lang="en-US" smtClean="0"/>
              <a:t>13</a:t>
            </a:fld>
            <a:endParaRPr lang="en-US"/>
          </a:p>
        </p:txBody>
      </p:sp>
    </p:spTree>
    <p:extLst>
      <p:ext uri="{BB962C8B-B14F-4D97-AF65-F5344CB8AC3E}">
        <p14:creationId xmlns:p14="http://schemas.microsoft.com/office/powerpoint/2010/main" val="3585326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www.cdc.gov</a:t>
            </a:r>
            <a:r>
              <a:rPr lang="en-US" dirty="0"/>
              <a:t>/</a:t>
            </a:r>
            <a:r>
              <a:rPr lang="en-US" dirty="0" err="1"/>
              <a:t>nchs</a:t>
            </a:r>
            <a:r>
              <a:rPr lang="en-US" dirty="0"/>
              <a:t>/products/</a:t>
            </a:r>
            <a:r>
              <a:rPr lang="en-US" dirty="0" err="1"/>
              <a:t>databriefs</a:t>
            </a:r>
            <a:r>
              <a:rPr lang="en-US" dirty="0"/>
              <a:t>/db475.htm</a:t>
            </a:r>
          </a:p>
        </p:txBody>
      </p:sp>
      <p:sp>
        <p:nvSpPr>
          <p:cNvPr id="4" name="Slide Number Placeholder 3"/>
          <p:cNvSpPr>
            <a:spLocks noGrp="1"/>
          </p:cNvSpPr>
          <p:nvPr>
            <p:ph type="sldNum" sz="quarter" idx="5"/>
          </p:nvPr>
        </p:nvSpPr>
        <p:spPr/>
        <p:txBody>
          <a:bodyPr/>
          <a:lstStyle/>
          <a:p>
            <a:fld id="{46119185-4658-DE41-A011-F3C4ADB64151}" type="slidenum">
              <a:rPr lang="en-US" smtClean="0"/>
              <a:t>14</a:t>
            </a:fld>
            <a:endParaRPr lang="en-US"/>
          </a:p>
        </p:txBody>
      </p:sp>
    </p:spTree>
    <p:extLst>
      <p:ext uri="{BB962C8B-B14F-4D97-AF65-F5344CB8AC3E}">
        <p14:creationId xmlns:p14="http://schemas.microsoft.com/office/powerpoint/2010/main" val="3700153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www.cdc.gov</a:t>
            </a:r>
            <a:r>
              <a:rPr lang="en-US" dirty="0"/>
              <a:t>/</a:t>
            </a:r>
            <a:r>
              <a:rPr lang="en-US" dirty="0" err="1"/>
              <a:t>nchs</a:t>
            </a:r>
            <a:r>
              <a:rPr lang="en-US" dirty="0"/>
              <a:t>/products/</a:t>
            </a:r>
            <a:r>
              <a:rPr lang="en-US" dirty="0" err="1"/>
              <a:t>databriefs</a:t>
            </a:r>
            <a:r>
              <a:rPr lang="en-US" dirty="0"/>
              <a:t>/db475.htm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b="0" i="0" u="none" strike="noStrike" dirty="0">
                <a:solidFill>
                  <a:srgbClr val="075290"/>
                </a:solidFill>
                <a:effectLst/>
                <a:highlight>
                  <a:srgbClr val="FFFFFF"/>
                </a:highlight>
                <a:latin typeface="Open Sans" panose="020B0606030504020204" pitchFamily="34" charset="0"/>
                <a:hlinkClick r:id="rId3"/>
              </a:rPr>
              <a:t>The percentage of adults who used e-cigarettes generally decreased as family income increased.</a:t>
            </a:r>
            <a:r>
              <a:rPr lang="en-US" b="0" i="0" u="none" strike="noStrike" dirty="0">
                <a:solidFill>
                  <a:srgbClr val="075290"/>
                </a:solidFill>
                <a:effectLst/>
                <a:highlight>
                  <a:srgbClr val="FFFFFF"/>
                </a:highlight>
                <a:latin typeface="Open Sans" panose="020B0606030504020204" pitchFamily="34" charset="0"/>
              </a:rPr>
              <a:t>”</a:t>
            </a:r>
            <a:endParaRPr lang="en-US" b="0" i="0" u="none" strike="noStrike" dirty="0">
              <a:solidFill>
                <a:srgbClr val="000000"/>
              </a:solidFill>
              <a:effectLst/>
              <a:highlight>
                <a:srgbClr val="FFFFFF"/>
              </a:highlight>
              <a:latin typeface="Open Sans" panose="020B0606030504020204" pitchFamily="34" charset="0"/>
            </a:endParaRPr>
          </a:p>
        </p:txBody>
      </p:sp>
      <p:sp>
        <p:nvSpPr>
          <p:cNvPr id="4" name="Slide Number Placeholder 3"/>
          <p:cNvSpPr>
            <a:spLocks noGrp="1"/>
          </p:cNvSpPr>
          <p:nvPr>
            <p:ph type="sldNum" sz="quarter" idx="5"/>
          </p:nvPr>
        </p:nvSpPr>
        <p:spPr/>
        <p:txBody>
          <a:bodyPr/>
          <a:lstStyle/>
          <a:p>
            <a:fld id="{46119185-4658-DE41-A011-F3C4ADB64151}" type="slidenum">
              <a:rPr lang="en-US" smtClean="0"/>
              <a:t>15</a:t>
            </a:fld>
            <a:endParaRPr lang="en-US"/>
          </a:p>
        </p:txBody>
      </p:sp>
    </p:spTree>
    <p:extLst>
      <p:ext uri="{BB962C8B-B14F-4D97-AF65-F5344CB8AC3E}">
        <p14:creationId xmlns:p14="http://schemas.microsoft.com/office/powerpoint/2010/main" val="3749076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Precancerous lesions </a:t>
            </a:r>
          </a:p>
          <a:p>
            <a:r>
              <a:rPr lang="en-US" dirty="0"/>
              <a:t>Photos obtained from Detecting Oral Cancer: A guide for healthcare professionals, National Institute of Dental and Craniofacial Research August 2020</a:t>
            </a:r>
          </a:p>
        </p:txBody>
      </p:sp>
      <p:sp>
        <p:nvSpPr>
          <p:cNvPr id="4" name="Slide Number Placeholder 3"/>
          <p:cNvSpPr>
            <a:spLocks noGrp="1"/>
          </p:cNvSpPr>
          <p:nvPr>
            <p:ph type="sldNum" sz="quarter" idx="5"/>
          </p:nvPr>
        </p:nvSpPr>
        <p:spPr/>
        <p:txBody>
          <a:bodyPr/>
          <a:lstStyle/>
          <a:p>
            <a:fld id="{46119185-4658-DE41-A011-F3C4ADB64151}" type="slidenum">
              <a:rPr lang="en-US" smtClean="0"/>
              <a:t>16</a:t>
            </a:fld>
            <a:endParaRPr lang="en-US"/>
          </a:p>
        </p:txBody>
      </p:sp>
    </p:spTree>
    <p:extLst>
      <p:ext uri="{BB962C8B-B14F-4D97-AF65-F5344CB8AC3E}">
        <p14:creationId xmlns:p14="http://schemas.microsoft.com/office/powerpoint/2010/main" val="3377118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13753-4B74-FB14-1C52-C00178CA7B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707308-C362-65E5-3F86-CD0EE071AB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3E93D4-4B98-91AF-A132-AF4EC24BF485}"/>
              </a:ext>
            </a:extLst>
          </p:cNvPr>
          <p:cNvSpPr>
            <a:spLocks noGrp="1"/>
          </p:cNvSpPr>
          <p:nvPr>
            <p:ph type="dt" sz="half" idx="10"/>
          </p:nvPr>
        </p:nvSpPr>
        <p:spPr/>
        <p:txBody>
          <a:bodyPr/>
          <a:lstStyle/>
          <a:p>
            <a:fld id="{9B19248B-18CE-B040-A5A6-AFF25EE8F151}" type="datetimeFigureOut">
              <a:rPr lang="en-US" smtClean="0"/>
              <a:t>4/9/24</a:t>
            </a:fld>
            <a:endParaRPr lang="en-US"/>
          </a:p>
        </p:txBody>
      </p:sp>
      <p:sp>
        <p:nvSpPr>
          <p:cNvPr id="5" name="Footer Placeholder 4">
            <a:extLst>
              <a:ext uri="{FF2B5EF4-FFF2-40B4-BE49-F238E27FC236}">
                <a16:creationId xmlns:a16="http://schemas.microsoft.com/office/drawing/2014/main" id="{5184807D-87A1-EED8-B2BF-12406E2B92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4FBC97-0905-A165-4AD3-C4308DE25C59}"/>
              </a:ext>
            </a:extLst>
          </p:cNvPr>
          <p:cNvSpPr>
            <a:spLocks noGrp="1"/>
          </p:cNvSpPr>
          <p:nvPr>
            <p:ph type="sldNum" sz="quarter" idx="12"/>
          </p:nvPr>
        </p:nvSpPr>
        <p:spPr/>
        <p:txBody>
          <a:bodyPr/>
          <a:lstStyle/>
          <a:p>
            <a:fld id="{DDB91BE3-2ECF-E943-98CB-0C8B552F8B07}" type="slidenum">
              <a:rPr lang="en-US" smtClean="0"/>
              <a:t>‹#›</a:t>
            </a:fld>
            <a:endParaRPr lang="en-US"/>
          </a:p>
        </p:txBody>
      </p:sp>
    </p:spTree>
    <p:extLst>
      <p:ext uri="{BB962C8B-B14F-4D97-AF65-F5344CB8AC3E}">
        <p14:creationId xmlns:p14="http://schemas.microsoft.com/office/powerpoint/2010/main" val="631324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D80B3-E679-4676-7935-49279A3D2B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B44C96-F510-7F31-79B2-A5440BD093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407AC3-B084-C909-2020-17F924F19AC1}"/>
              </a:ext>
            </a:extLst>
          </p:cNvPr>
          <p:cNvSpPr>
            <a:spLocks noGrp="1"/>
          </p:cNvSpPr>
          <p:nvPr>
            <p:ph type="dt" sz="half" idx="10"/>
          </p:nvPr>
        </p:nvSpPr>
        <p:spPr/>
        <p:txBody>
          <a:bodyPr/>
          <a:lstStyle/>
          <a:p>
            <a:fld id="{9B19248B-18CE-B040-A5A6-AFF25EE8F151}" type="datetimeFigureOut">
              <a:rPr lang="en-US" smtClean="0"/>
              <a:t>4/9/24</a:t>
            </a:fld>
            <a:endParaRPr lang="en-US"/>
          </a:p>
        </p:txBody>
      </p:sp>
      <p:sp>
        <p:nvSpPr>
          <p:cNvPr id="5" name="Footer Placeholder 4">
            <a:extLst>
              <a:ext uri="{FF2B5EF4-FFF2-40B4-BE49-F238E27FC236}">
                <a16:creationId xmlns:a16="http://schemas.microsoft.com/office/drawing/2014/main" id="{FBA04324-58B7-9452-D768-63AC9F7118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6E8950-85F5-F273-13E4-516451D8659E}"/>
              </a:ext>
            </a:extLst>
          </p:cNvPr>
          <p:cNvSpPr>
            <a:spLocks noGrp="1"/>
          </p:cNvSpPr>
          <p:nvPr>
            <p:ph type="sldNum" sz="quarter" idx="12"/>
          </p:nvPr>
        </p:nvSpPr>
        <p:spPr/>
        <p:txBody>
          <a:bodyPr/>
          <a:lstStyle/>
          <a:p>
            <a:fld id="{DDB91BE3-2ECF-E943-98CB-0C8B552F8B07}" type="slidenum">
              <a:rPr lang="en-US" smtClean="0"/>
              <a:t>‹#›</a:t>
            </a:fld>
            <a:endParaRPr lang="en-US"/>
          </a:p>
        </p:txBody>
      </p:sp>
    </p:spTree>
    <p:extLst>
      <p:ext uri="{BB962C8B-B14F-4D97-AF65-F5344CB8AC3E}">
        <p14:creationId xmlns:p14="http://schemas.microsoft.com/office/powerpoint/2010/main" val="470308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6EF8FC-F5AB-76D4-1899-B373E60457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FF16AF-B75E-AC06-3920-40949CBF1E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0B7E15-9A76-4643-EA00-155E578EA5AE}"/>
              </a:ext>
            </a:extLst>
          </p:cNvPr>
          <p:cNvSpPr>
            <a:spLocks noGrp="1"/>
          </p:cNvSpPr>
          <p:nvPr>
            <p:ph type="dt" sz="half" idx="10"/>
          </p:nvPr>
        </p:nvSpPr>
        <p:spPr/>
        <p:txBody>
          <a:bodyPr/>
          <a:lstStyle/>
          <a:p>
            <a:fld id="{9B19248B-18CE-B040-A5A6-AFF25EE8F151}" type="datetimeFigureOut">
              <a:rPr lang="en-US" smtClean="0"/>
              <a:t>4/9/24</a:t>
            </a:fld>
            <a:endParaRPr lang="en-US"/>
          </a:p>
        </p:txBody>
      </p:sp>
      <p:sp>
        <p:nvSpPr>
          <p:cNvPr id="5" name="Footer Placeholder 4">
            <a:extLst>
              <a:ext uri="{FF2B5EF4-FFF2-40B4-BE49-F238E27FC236}">
                <a16:creationId xmlns:a16="http://schemas.microsoft.com/office/drawing/2014/main" id="{44144789-347D-BB4D-C246-A0DCD5008C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24623B-32D9-FE86-D601-0E170F4CC3D3}"/>
              </a:ext>
            </a:extLst>
          </p:cNvPr>
          <p:cNvSpPr>
            <a:spLocks noGrp="1"/>
          </p:cNvSpPr>
          <p:nvPr>
            <p:ph type="sldNum" sz="quarter" idx="12"/>
          </p:nvPr>
        </p:nvSpPr>
        <p:spPr/>
        <p:txBody>
          <a:bodyPr/>
          <a:lstStyle/>
          <a:p>
            <a:fld id="{DDB91BE3-2ECF-E943-98CB-0C8B552F8B07}" type="slidenum">
              <a:rPr lang="en-US" smtClean="0"/>
              <a:t>‹#›</a:t>
            </a:fld>
            <a:endParaRPr lang="en-US"/>
          </a:p>
        </p:txBody>
      </p:sp>
    </p:spTree>
    <p:extLst>
      <p:ext uri="{BB962C8B-B14F-4D97-AF65-F5344CB8AC3E}">
        <p14:creationId xmlns:p14="http://schemas.microsoft.com/office/powerpoint/2010/main" val="2826586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08BF4-BA46-349E-2B18-B160994F15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39648-3F7B-48A5-763D-794F6D5D36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5917D4-257A-1774-59C4-51FE0845C2FC}"/>
              </a:ext>
            </a:extLst>
          </p:cNvPr>
          <p:cNvSpPr>
            <a:spLocks noGrp="1"/>
          </p:cNvSpPr>
          <p:nvPr>
            <p:ph type="dt" sz="half" idx="10"/>
          </p:nvPr>
        </p:nvSpPr>
        <p:spPr/>
        <p:txBody>
          <a:bodyPr/>
          <a:lstStyle/>
          <a:p>
            <a:fld id="{9B19248B-18CE-B040-A5A6-AFF25EE8F151}" type="datetimeFigureOut">
              <a:rPr lang="en-US" smtClean="0"/>
              <a:t>4/9/24</a:t>
            </a:fld>
            <a:endParaRPr lang="en-US"/>
          </a:p>
        </p:txBody>
      </p:sp>
      <p:sp>
        <p:nvSpPr>
          <p:cNvPr id="5" name="Footer Placeholder 4">
            <a:extLst>
              <a:ext uri="{FF2B5EF4-FFF2-40B4-BE49-F238E27FC236}">
                <a16:creationId xmlns:a16="http://schemas.microsoft.com/office/drawing/2014/main" id="{0ABB3B09-ACD9-64E2-6BF4-59B079771F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307A34-34FA-79F2-1C42-7EE14A3547FF}"/>
              </a:ext>
            </a:extLst>
          </p:cNvPr>
          <p:cNvSpPr>
            <a:spLocks noGrp="1"/>
          </p:cNvSpPr>
          <p:nvPr>
            <p:ph type="sldNum" sz="quarter" idx="12"/>
          </p:nvPr>
        </p:nvSpPr>
        <p:spPr/>
        <p:txBody>
          <a:bodyPr/>
          <a:lstStyle/>
          <a:p>
            <a:fld id="{DDB91BE3-2ECF-E943-98CB-0C8B552F8B07}" type="slidenum">
              <a:rPr lang="en-US" smtClean="0"/>
              <a:t>‹#›</a:t>
            </a:fld>
            <a:endParaRPr lang="en-US"/>
          </a:p>
        </p:txBody>
      </p:sp>
    </p:spTree>
    <p:extLst>
      <p:ext uri="{BB962C8B-B14F-4D97-AF65-F5344CB8AC3E}">
        <p14:creationId xmlns:p14="http://schemas.microsoft.com/office/powerpoint/2010/main" val="2177417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D810C-553F-D79E-8C2D-924D793D8F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BE48FE1-CA5A-4384-2EA1-597DC7A390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8B0B0A-BF59-BB1E-52FA-1A5738205341}"/>
              </a:ext>
            </a:extLst>
          </p:cNvPr>
          <p:cNvSpPr>
            <a:spLocks noGrp="1"/>
          </p:cNvSpPr>
          <p:nvPr>
            <p:ph type="dt" sz="half" idx="10"/>
          </p:nvPr>
        </p:nvSpPr>
        <p:spPr/>
        <p:txBody>
          <a:bodyPr/>
          <a:lstStyle/>
          <a:p>
            <a:fld id="{9B19248B-18CE-B040-A5A6-AFF25EE8F151}" type="datetimeFigureOut">
              <a:rPr lang="en-US" smtClean="0"/>
              <a:t>4/9/24</a:t>
            </a:fld>
            <a:endParaRPr lang="en-US"/>
          </a:p>
        </p:txBody>
      </p:sp>
      <p:sp>
        <p:nvSpPr>
          <p:cNvPr id="5" name="Footer Placeholder 4">
            <a:extLst>
              <a:ext uri="{FF2B5EF4-FFF2-40B4-BE49-F238E27FC236}">
                <a16:creationId xmlns:a16="http://schemas.microsoft.com/office/drawing/2014/main" id="{B8546CDB-2002-74D4-52CC-BA10D6F998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99F123-3B61-75ED-1793-C3E285BC36CB}"/>
              </a:ext>
            </a:extLst>
          </p:cNvPr>
          <p:cNvSpPr>
            <a:spLocks noGrp="1"/>
          </p:cNvSpPr>
          <p:nvPr>
            <p:ph type="sldNum" sz="quarter" idx="12"/>
          </p:nvPr>
        </p:nvSpPr>
        <p:spPr/>
        <p:txBody>
          <a:bodyPr/>
          <a:lstStyle/>
          <a:p>
            <a:fld id="{DDB91BE3-2ECF-E943-98CB-0C8B552F8B07}" type="slidenum">
              <a:rPr lang="en-US" smtClean="0"/>
              <a:t>‹#›</a:t>
            </a:fld>
            <a:endParaRPr lang="en-US"/>
          </a:p>
        </p:txBody>
      </p:sp>
    </p:spTree>
    <p:extLst>
      <p:ext uri="{BB962C8B-B14F-4D97-AF65-F5344CB8AC3E}">
        <p14:creationId xmlns:p14="http://schemas.microsoft.com/office/powerpoint/2010/main" val="18847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BD827-E305-0F22-7739-A7F10FA4C0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1E4E8A-3747-01AE-58A1-5171ED907B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6CDE89-6481-1638-9724-CC08FBA3EF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86584C-295C-8861-5126-8753F152B7AB}"/>
              </a:ext>
            </a:extLst>
          </p:cNvPr>
          <p:cNvSpPr>
            <a:spLocks noGrp="1"/>
          </p:cNvSpPr>
          <p:nvPr>
            <p:ph type="dt" sz="half" idx="10"/>
          </p:nvPr>
        </p:nvSpPr>
        <p:spPr/>
        <p:txBody>
          <a:bodyPr/>
          <a:lstStyle/>
          <a:p>
            <a:fld id="{9B19248B-18CE-B040-A5A6-AFF25EE8F151}" type="datetimeFigureOut">
              <a:rPr lang="en-US" smtClean="0"/>
              <a:t>4/9/24</a:t>
            </a:fld>
            <a:endParaRPr lang="en-US"/>
          </a:p>
        </p:txBody>
      </p:sp>
      <p:sp>
        <p:nvSpPr>
          <p:cNvPr id="6" name="Footer Placeholder 5">
            <a:extLst>
              <a:ext uri="{FF2B5EF4-FFF2-40B4-BE49-F238E27FC236}">
                <a16:creationId xmlns:a16="http://schemas.microsoft.com/office/drawing/2014/main" id="{1F5F01B9-37D0-DF14-6B1B-A397C12FE6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CCE45C-75BD-C719-DAFD-582CC6996550}"/>
              </a:ext>
            </a:extLst>
          </p:cNvPr>
          <p:cNvSpPr>
            <a:spLocks noGrp="1"/>
          </p:cNvSpPr>
          <p:nvPr>
            <p:ph type="sldNum" sz="quarter" idx="12"/>
          </p:nvPr>
        </p:nvSpPr>
        <p:spPr/>
        <p:txBody>
          <a:bodyPr/>
          <a:lstStyle/>
          <a:p>
            <a:fld id="{DDB91BE3-2ECF-E943-98CB-0C8B552F8B07}" type="slidenum">
              <a:rPr lang="en-US" smtClean="0"/>
              <a:t>‹#›</a:t>
            </a:fld>
            <a:endParaRPr lang="en-US"/>
          </a:p>
        </p:txBody>
      </p:sp>
    </p:spTree>
    <p:extLst>
      <p:ext uri="{BB962C8B-B14F-4D97-AF65-F5344CB8AC3E}">
        <p14:creationId xmlns:p14="http://schemas.microsoft.com/office/powerpoint/2010/main" val="2194002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E463E-E29B-8064-9712-D955DC8A55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BC83CB-D74D-52EC-0DF1-4C03476FE6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51172D-1B51-CF8C-2E5D-FF9D54C64D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5F0226-3725-AFA5-C145-A1F48C395B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08F4E3-614C-1046-75F0-9B4E81CDFD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11694F-E56E-4F1F-2ACE-4B2CF35FFBC0}"/>
              </a:ext>
            </a:extLst>
          </p:cNvPr>
          <p:cNvSpPr>
            <a:spLocks noGrp="1"/>
          </p:cNvSpPr>
          <p:nvPr>
            <p:ph type="dt" sz="half" idx="10"/>
          </p:nvPr>
        </p:nvSpPr>
        <p:spPr/>
        <p:txBody>
          <a:bodyPr/>
          <a:lstStyle/>
          <a:p>
            <a:fld id="{9B19248B-18CE-B040-A5A6-AFF25EE8F151}" type="datetimeFigureOut">
              <a:rPr lang="en-US" smtClean="0"/>
              <a:t>4/9/24</a:t>
            </a:fld>
            <a:endParaRPr lang="en-US"/>
          </a:p>
        </p:txBody>
      </p:sp>
      <p:sp>
        <p:nvSpPr>
          <p:cNvPr id="8" name="Footer Placeholder 7">
            <a:extLst>
              <a:ext uri="{FF2B5EF4-FFF2-40B4-BE49-F238E27FC236}">
                <a16:creationId xmlns:a16="http://schemas.microsoft.com/office/drawing/2014/main" id="{1EA06B10-E9E1-3FE4-F1D5-D4578FC20B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EF6426-F262-F4B5-7762-BBA593154F09}"/>
              </a:ext>
            </a:extLst>
          </p:cNvPr>
          <p:cNvSpPr>
            <a:spLocks noGrp="1"/>
          </p:cNvSpPr>
          <p:nvPr>
            <p:ph type="sldNum" sz="quarter" idx="12"/>
          </p:nvPr>
        </p:nvSpPr>
        <p:spPr/>
        <p:txBody>
          <a:bodyPr/>
          <a:lstStyle/>
          <a:p>
            <a:fld id="{DDB91BE3-2ECF-E943-98CB-0C8B552F8B07}" type="slidenum">
              <a:rPr lang="en-US" smtClean="0"/>
              <a:t>‹#›</a:t>
            </a:fld>
            <a:endParaRPr lang="en-US"/>
          </a:p>
        </p:txBody>
      </p:sp>
    </p:spTree>
    <p:extLst>
      <p:ext uri="{BB962C8B-B14F-4D97-AF65-F5344CB8AC3E}">
        <p14:creationId xmlns:p14="http://schemas.microsoft.com/office/powerpoint/2010/main" val="8056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FA323-5D33-60BC-ABBB-B668F3B190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F09ECA-1F2C-4F4F-A63D-5B8F2D86E013}"/>
              </a:ext>
            </a:extLst>
          </p:cNvPr>
          <p:cNvSpPr>
            <a:spLocks noGrp="1"/>
          </p:cNvSpPr>
          <p:nvPr>
            <p:ph type="dt" sz="half" idx="10"/>
          </p:nvPr>
        </p:nvSpPr>
        <p:spPr/>
        <p:txBody>
          <a:bodyPr/>
          <a:lstStyle/>
          <a:p>
            <a:fld id="{9B19248B-18CE-B040-A5A6-AFF25EE8F151}" type="datetimeFigureOut">
              <a:rPr lang="en-US" smtClean="0"/>
              <a:t>4/9/24</a:t>
            </a:fld>
            <a:endParaRPr lang="en-US"/>
          </a:p>
        </p:txBody>
      </p:sp>
      <p:sp>
        <p:nvSpPr>
          <p:cNvPr id="4" name="Footer Placeholder 3">
            <a:extLst>
              <a:ext uri="{FF2B5EF4-FFF2-40B4-BE49-F238E27FC236}">
                <a16:creationId xmlns:a16="http://schemas.microsoft.com/office/drawing/2014/main" id="{BDA0D8B6-3E1D-6E67-906A-77CFE9FA9D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BB08B1-39A3-2ACB-367A-4D7A3A2A97AC}"/>
              </a:ext>
            </a:extLst>
          </p:cNvPr>
          <p:cNvSpPr>
            <a:spLocks noGrp="1"/>
          </p:cNvSpPr>
          <p:nvPr>
            <p:ph type="sldNum" sz="quarter" idx="12"/>
          </p:nvPr>
        </p:nvSpPr>
        <p:spPr/>
        <p:txBody>
          <a:bodyPr/>
          <a:lstStyle/>
          <a:p>
            <a:fld id="{DDB91BE3-2ECF-E943-98CB-0C8B552F8B07}" type="slidenum">
              <a:rPr lang="en-US" smtClean="0"/>
              <a:t>‹#›</a:t>
            </a:fld>
            <a:endParaRPr lang="en-US"/>
          </a:p>
        </p:txBody>
      </p:sp>
    </p:spTree>
    <p:extLst>
      <p:ext uri="{BB962C8B-B14F-4D97-AF65-F5344CB8AC3E}">
        <p14:creationId xmlns:p14="http://schemas.microsoft.com/office/powerpoint/2010/main" val="2629242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F968F6-0540-CB96-F6BC-53D2CFCFDF2B}"/>
              </a:ext>
            </a:extLst>
          </p:cNvPr>
          <p:cNvSpPr>
            <a:spLocks noGrp="1"/>
          </p:cNvSpPr>
          <p:nvPr>
            <p:ph type="dt" sz="half" idx="10"/>
          </p:nvPr>
        </p:nvSpPr>
        <p:spPr/>
        <p:txBody>
          <a:bodyPr/>
          <a:lstStyle/>
          <a:p>
            <a:fld id="{9B19248B-18CE-B040-A5A6-AFF25EE8F151}" type="datetimeFigureOut">
              <a:rPr lang="en-US" smtClean="0"/>
              <a:t>4/9/24</a:t>
            </a:fld>
            <a:endParaRPr lang="en-US"/>
          </a:p>
        </p:txBody>
      </p:sp>
      <p:sp>
        <p:nvSpPr>
          <p:cNvPr id="3" name="Footer Placeholder 2">
            <a:extLst>
              <a:ext uri="{FF2B5EF4-FFF2-40B4-BE49-F238E27FC236}">
                <a16:creationId xmlns:a16="http://schemas.microsoft.com/office/drawing/2014/main" id="{CA61B514-33A2-B168-B2F2-1B26FB4E1A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80418C-99F5-A633-5CB1-B899E221547C}"/>
              </a:ext>
            </a:extLst>
          </p:cNvPr>
          <p:cNvSpPr>
            <a:spLocks noGrp="1"/>
          </p:cNvSpPr>
          <p:nvPr>
            <p:ph type="sldNum" sz="quarter" idx="12"/>
          </p:nvPr>
        </p:nvSpPr>
        <p:spPr/>
        <p:txBody>
          <a:bodyPr/>
          <a:lstStyle/>
          <a:p>
            <a:fld id="{DDB91BE3-2ECF-E943-98CB-0C8B552F8B07}" type="slidenum">
              <a:rPr lang="en-US" smtClean="0"/>
              <a:t>‹#›</a:t>
            </a:fld>
            <a:endParaRPr lang="en-US"/>
          </a:p>
        </p:txBody>
      </p:sp>
    </p:spTree>
    <p:extLst>
      <p:ext uri="{BB962C8B-B14F-4D97-AF65-F5344CB8AC3E}">
        <p14:creationId xmlns:p14="http://schemas.microsoft.com/office/powerpoint/2010/main" val="924986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069EB-DEE4-A7CA-B2AE-6AE702D6F5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882B97-D3CC-FFBA-7C7D-752D804862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621F94-836C-B8F2-E6C8-D30859BA1C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F149CC-6368-6B38-93A3-E8379E946107}"/>
              </a:ext>
            </a:extLst>
          </p:cNvPr>
          <p:cNvSpPr>
            <a:spLocks noGrp="1"/>
          </p:cNvSpPr>
          <p:nvPr>
            <p:ph type="dt" sz="half" idx="10"/>
          </p:nvPr>
        </p:nvSpPr>
        <p:spPr/>
        <p:txBody>
          <a:bodyPr/>
          <a:lstStyle/>
          <a:p>
            <a:fld id="{9B19248B-18CE-B040-A5A6-AFF25EE8F151}" type="datetimeFigureOut">
              <a:rPr lang="en-US" smtClean="0"/>
              <a:t>4/9/24</a:t>
            </a:fld>
            <a:endParaRPr lang="en-US"/>
          </a:p>
        </p:txBody>
      </p:sp>
      <p:sp>
        <p:nvSpPr>
          <p:cNvPr id="6" name="Footer Placeholder 5">
            <a:extLst>
              <a:ext uri="{FF2B5EF4-FFF2-40B4-BE49-F238E27FC236}">
                <a16:creationId xmlns:a16="http://schemas.microsoft.com/office/drawing/2014/main" id="{7C2D43E9-5E72-4137-0594-0AFB896038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91A952-88C8-AA7D-5233-93AF16F25C7B}"/>
              </a:ext>
            </a:extLst>
          </p:cNvPr>
          <p:cNvSpPr>
            <a:spLocks noGrp="1"/>
          </p:cNvSpPr>
          <p:nvPr>
            <p:ph type="sldNum" sz="quarter" idx="12"/>
          </p:nvPr>
        </p:nvSpPr>
        <p:spPr/>
        <p:txBody>
          <a:bodyPr/>
          <a:lstStyle/>
          <a:p>
            <a:fld id="{DDB91BE3-2ECF-E943-98CB-0C8B552F8B07}" type="slidenum">
              <a:rPr lang="en-US" smtClean="0"/>
              <a:t>‹#›</a:t>
            </a:fld>
            <a:endParaRPr lang="en-US"/>
          </a:p>
        </p:txBody>
      </p:sp>
    </p:spTree>
    <p:extLst>
      <p:ext uri="{BB962C8B-B14F-4D97-AF65-F5344CB8AC3E}">
        <p14:creationId xmlns:p14="http://schemas.microsoft.com/office/powerpoint/2010/main" val="386954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1400E-6E3B-F7DB-0704-66D6CC174B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0B6E6B-3251-4D7B-C2FF-F24EC99416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986D9C-35F9-B6B0-F9B9-08D271554C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EF5AEE-BDD3-6D87-6DDB-F6FFDFEDF0DE}"/>
              </a:ext>
            </a:extLst>
          </p:cNvPr>
          <p:cNvSpPr>
            <a:spLocks noGrp="1"/>
          </p:cNvSpPr>
          <p:nvPr>
            <p:ph type="dt" sz="half" idx="10"/>
          </p:nvPr>
        </p:nvSpPr>
        <p:spPr/>
        <p:txBody>
          <a:bodyPr/>
          <a:lstStyle/>
          <a:p>
            <a:fld id="{9B19248B-18CE-B040-A5A6-AFF25EE8F151}" type="datetimeFigureOut">
              <a:rPr lang="en-US" smtClean="0"/>
              <a:t>4/9/24</a:t>
            </a:fld>
            <a:endParaRPr lang="en-US"/>
          </a:p>
        </p:txBody>
      </p:sp>
      <p:sp>
        <p:nvSpPr>
          <p:cNvPr id="6" name="Footer Placeholder 5">
            <a:extLst>
              <a:ext uri="{FF2B5EF4-FFF2-40B4-BE49-F238E27FC236}">
                <a16:creationId xmlns:a16="http://schemas.microsoft.com/office/drawing/2014/main" id="{2304274A-CBD4-4F5F-4312-C71D101BF6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393607-469D-D026-2B55-69800DD01ADB}"/>
              </a:ext>
            </a:extLst>
          </p:cNvPr>
          <p:cNvSpPr>
            <a:spLocks noGrp="1"/>
          </p:cNvSpPr>
          <p:nvPr>
            <p:ph type="sldNum" sz="quarter" idx="12"/>
          </p:nvPr>
        </p:nvSpPr>
        <p:spPr/>
        <p:txBody>
          <a:bodyPr/>
          <a:lstStyle/>
          <a:p>
            <a:fld id="{DDB91BE3-2ECF-E943-98CB-0C8B552F8B07}" type="slidenum">
              <a:rPr lang="en-US" smtClean="0"/>
              <a:t>‹#›</a:t>
            </a:fld>
            <a:endParaRPr lang="en-US"/>
          </a:p>
        </p:txBody>
      </p:sp>
    </p:spTree>
    <p:extLst>
      <p:ext uri="{BB962C8B-B14F-4D97-AF65-F5344CB8AC3E}">
        <p14:creationId xmlns:p14="http://schemas.microsoft.com/office/powerpoint/2010/main" val="1442536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B9F7EA-D56F-A55B-3FA9-C83CAD661B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53CDA8-7901-3555-E009-65736D7464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6D927-321A-D88F-9FAB-80338E7EA7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19248B-18CE-B040-A5A6-AFF25EE8F151}" type="datetimeFigureOut">
              <a:rPr lang="en-US" smtClean="0"/>
              <a:t>4/9/24</a:t>
            </a:fld>
            <a:endParaRPr lang="en-US"/>
          </a:p>
        </p:txBody>
      </p:sp>
      <p:sp>
        <p:nvSpPr>
          <p:cNvPr id="5" name="Footer Placeholder 4">
            <a:extLst>
              <a:ext uri="{FF2B5EF4-FFF2-40B4-BE49-F238E27FC236}">
                <a16:creationId xmlns:a16="http://schemas.microsoft.com/office/drawing/2014/main" id="{5CC3AC1E-9D61-0227-E6C8-B7D436BBE3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14E15B9-282E-CD8B-8802-7A89F57C3F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B91BE3-2ECF-E943-98CB-0C8B552F8B07}" type="slidenum">
              <a:rPr lang="en-US" smtClean="0"/>
              <a:t>‹#›</a:t>
            </a:fld>
            <a:endParaRPr lang="en-US"/>
          </a:p>
        </p:txBody>
      </p:sp>
    </p:spTree>
    <p:extLst>
      <p:ext uri="{BB962C8B-B14F-4D97-AF65-F5344CB8AC3E}">
        <p14:creationId xmlns:p14="http://schemas.microsoft.com/office/powerpoint/2010/main" val="10393643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file:////Users/razanbaabdullah/Library/Group%20Containers/UBF8T346G9.ms/WebArchiveCopyPasteTempFiles/com.microsoft.Word/page1image1468145744"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file:////Users/razanbaabdullah/Library/Group%20Containers/UBF8T346G9.ms/WebArchiveCopyPasteTempFiles/com.microsoft.Word/page1image1468179024" TargetMode="Externa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738qkJoP6Lw" TargetMode="External"/><Relationship Id="rId2" Type="http://schemas.openxmlformats.org/officeDocument/2006/relationships/hyperlink" Target="https://youtu.be/gWoPraN_NZ4" TargetMode="Externa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scholar.harvard.edu/razanbaabdullah/publications/desmoid-fibromatosis-maxillofacial-region-case-report-and-review" TargetMode="External"/><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hyperlink" Target="https://scholar.harvard.edu/razanbaabdullah/publications/desmoid-fibromatosis-maxillofacial-region-case-report-and-review" TargetMode="External"/><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hyperlink" Target="https://scholar.harvard.edu/razanbaabdullah/publications/desmoid-fibromatosis-maxillofacial-region-case-report-and-review" TargetMode="External"/><Relationship Id="rId5" Type="http://schemas.openxmlformats.org/officeDocument/2006/relationships/image" Target="../media/image48.jpeg"/><Relationship Id="rId4" Type="http://schemas.openxmlformats.org/officeDocument/2006/relationships/image" Target="../media/image47.jpe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9.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9.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file:////Users/razanbaabdullah/Library/Group%20Containers/UBF8T346G9.ms/WebArchiveCopyPasteTempFiles/com.microsoft.Word/C201805-C-Ivan-Albright-Art-self-portrait.jpg" TargetMode="External"/><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file:////Users/razanbaabdullah/Library/Group%20Containers/UBF8T346G9.ms/WebArchiveCopyPasteTempFiles/com.microsoft.Word/C201805-C-Ivan-Albright-Art-self-portrait.jpg" TargetMode="External"/><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hyperlink" Target="https://pubmed.ncbi.nlm.nih.gov/24276469/#:~:text=This%20recommendation%20focuses%20on%20screening,oral%20cancer%20in%20asymptomatic%20adult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3796E02-59E7-4F88-B2DD-21B539B83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6AF563D-E130-4C2A-921F-3B1A31BB3E1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4A264C72-A571-4CB8-A0B2-3BACB13D3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32DB4D3-5824-4E31-9EE2-BCEE633B26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C7CCC428-E8EC-4567-E037-B2F1D146573E}"/>
              </a:ext>
            </a:extLst>
          </p:cNvPr>
          <p:cNvSpPr>
            <a:spLocks noGrp="1"/>
          </p:cNvSpPr>
          <p:nvPr>
            <p:ph type="ctrTitle"/>
          </p:nvPr>
        </p:nvSpPr>
        <p:spPr>
          <a:xfrm>
            <a:off x="268406" y="564263"/>
            <a:ext cx="7331953" cy="2468147"/>
          </a:xfrm>
        </p:spPr>
        <p:txBody>
          <a:bodyPr wrap="square" anchor="b">
            <a:normAutofit/>
          </a:bodyPr>
          <a:lstStyle/>
          <a:p>
            <a:pPr algn="l"/>
            <a:r>
              <a:rPr lang="en-US" sz="7200" dirty="0"/>
              <a:t>Mitigating Oral Cancer Risk Factors </a:t>
            </a:r>
          </a:p>
        </p:txBody>
      </p:sp>
      <p:sp>
        <p:nvSpPr>
          <p:cNvPr id="3" name="Subtitle 2">
            <a:extLst>
              <a:ext uri="{FF2B5EF4-FFF2-40B4-BE49-F238E27FC236}">
                <a16:creationId xmlns:a16="http://schemas.microsoft.com/office/drawing/2014/main" id="{0971E024-AF1E-317B-96A4-DA479FF02BAB}"/>
              </a:ext>
            </a:extLst>
          </p:cNvPr>
          <p:cNvSpPr>
            <a:spLocks noGrp="1"/>
          </p:cNvSpPr>
          <p:nvPr>
            <p:ph type="subTitle" idx="1"/>
          </p:nvPr>
        </p:nvSpPr>
        <p:spPr>
          <a:xfrm>
            <a:off x="268525" y="3050103"/>
            <a:ext cx="7331953" cy="736057"/>
          </a:xfrm>
        </p:spPr>
        <p:txBody>
          <a:bodyPr wrap="square" anchor="t">
            <a:normAutofit/>
          </a:bodyPr>
          <a:lstStyle/>
          <a:p>
            <a:pPr algn="l"/>
            <a:r>
              <a:rPr lang="en-US" sz="2200" dirty="0">
                <a:solidFill>
                  <a:schemeClr val="tx1">
                    <a:alpha val="60000"/>
                  </a:schemeClr>
                </a:solidFill>
                <a:effectLst/>
                <a:latin typeface="Helvetica Neue" panose="02000503000000020004" pitchFamily="2" charset="0"/>
              </a:rPr>
              <a:t>Leveraging Interdisciplinary Approach and Behavior Modification for Young Adult Health</a:t>
            </a:r>
          </a:p>
          <a:p>
            <a:pPr algn="l"/>
            <a:endParaRPr lang="en-US" sz="2200" dirty="0">
              <a:solidFill>
                <a:schemeClr val="tx1">
                  <a:alpha val="60000"/>
                </a:schemeClr>
              </a:solidFill>
            </a:endParaRPr>
          </a:p>
          <a:p>
            <a:pPr algn="l"/>
            <a:endParaRPr lang="en-US" sz="2200" dirty="0">
              <a:solidFill>
                <a:schemeClr val="tx1">
                  <a:alpha val="60000"/>
                </a:schemeClr>
              </a:solidFill>
            </a:endParaRPr>
          </a:p>
        </p:txBody>
      </p:sp>
      <p:sp>
        <p:nvSpPr>
          <p:cNvPr id="4" name="TextBox 3">
            <a:extLst>
              <a:ext uri="{FF2B5EF4-FFF2-40B4-BE49-F238E27FC236}">
                <a16:creationId xmlns:a16="http://schemas.microsoft.com/office/drawing/2014/main" id="{826EEA95-763D-EAFF-41AA-28E0155F2947}"/>
              </a:ext>
            </a:extLst>
          </p:cNvPr>
          <p:cNvSpPr txBox="1"/>
          <p:nvPr/>
        </p:nvSpPr>
        <p:spPr>
          <a:xfrm>
            <a:off x="704602" y="5669767"/>
            <a:ext cx="5515482" cy="646331"/>
          </a:xfrm>
          <a:prstGeom prst="rect">
            <a:avLst/>
          </a:prstGeom>
          <a:noFill/>
        </p:spPr>
        <p:txBody>
          <a:bodyPr wrap="square" rtlCol="0">
            <a:spAutoFit/>
          </a:bodyPr>
          <a:lstStyle/>
          <a:p>
            <a:r>
              <a:rPr lang="en-US" b="1" dirty="0"/>
              <a:t>Presenter: Razan Baabdullah, BDS, MS, FRCDC</a:t>
            </a:r>
            <a:br>
              <a:rPr lang="en-US" b="1" dirty="0"/>
            </a:br>
            <a:r>
              <a:rPr lang="en-US" dirty="0"/>
              <a:t>Assistant Professor of Oral and Maxillofacial Surgery      </a:t>
            </a:r>
          </a:p>
        </p:txBody>
      </p:sp>
      <p:sp>
        <p:nvSpPr>
          <p:cNvPr id="5" name="TextBox 4">
            <a:extLst>
              <a:ext uri="{FF2B5EF4-FFF2-40B4-BE49-F238E27FC236}">
                <a16:creationId xmlns:a16="http://schemas.microsoft.com/office/drawing/2014/main" id="{516578EE-C60B-FF42-6262-EB0EAB7891FD}"/>
              </a:ext>
            </a:extLst>
          </p:cNvPr>
          <p:cNvSpPr txBox="1"/>
          <p:nvPr/>
        </p:nvSpPr>
        <p:spPr>
          <a:xfrm>
            <a:off x="6924686" y="5669767"/>
            <a:ext cx="4854762" cy="923330"/>
          </a:xfrm>
          <a:prstGeom prst="rect">
            <a:avLst/>
          </a:prstGeom>
          <a:noFill/>
        </p:spPr>
        <p:txBody>
          <a:bodyPr wrap="square" rtlCol="0">
            <a:spAutoFit/>
          </a:bodyPr>
          <a:lstStyle/>
          <a:p>
            <a:r>
              <a:rPr lang="en-US" b="1" dirty="0"/>
              <a:t>Moderator: Brian Swann, DDS, MPH</a:t>
            </a:r>
          </a:p>
          <a:p>
            <a:r>
              <a:rPr lang="en-US" dirty="0"/>
              <a:t>Lecturer on Oral Health Policy and Epidemiology</a:t>
            </a:r>
          </a:p>
          <a:p>
            <a:r>
              <a:rPr lang="en-US" b="1" dirty="0"/>
              <a:t>   </a:t>
            </a:r>
            <a:endParaRPr lang="en-US" dirty="0"/>
          </a:p>
        </p:txBody>
      </p:sp>
      <p:sp>
        <p:nvSpPr>
          <p:cNvPr id="6" name="TextBox 5">
            <a:extLst>
              <a:ext uri="{FF2B5EF4-FFF2-40B4-BE49-F238E27FC236}">
                <a16:creationId xmlns:a16="http://schemas.microsoft.com/office/drawing/2014/main" id="{DECAC3E8-F0D0-550A-F02F-B07A07AFD839}"/>
              </a:ext>
            </a:extLst>
          </p:cNvPr>
          <p:cNvSpPr txBox="1"/>
          <p:nvPr/>
        </p:nvSpPr>
        <p:spPr>
          <a:xfrm>
            <a:off x="3706705" y="5137414"/>
            <a:ext cx="5127052" cy="400110"/>
          </a:xfrm>
          <a:prstGeom prst="rect">
            <a:avLst/>
          </a:prstGeom>
          <a:noFill/>
        </p:spPr>
        <p:txBody>
          <a:bodyPr wrap="square" rtlCol="0">
            <a:spAutoFit/>
          </a:bodyPr>
          <a:lstStyle/>
          <a:p>
            <a:r>
              <a:rPr lang="en-US" sz="2000" b="1" dirty="0"/>
              <a:t>April 09 – April 10, 2024, Job Corps Webinar </a:t>
            </a:r>
          </a:p>
        </p:txBody>
      </p:sp>
      <p:pic>
        <p:nvPicPr>
          <p:cNvPr id="7" name="Picture 2" descr="The Doctor Fildes presence">
            <a:extLst>
              <a:ext uri="{FF2B5EF4-FFF2-40B4-BE49-F238E27FC236}">
                <a16:creationId xmlns:a16="http://schemas.microsoft.com/office/drawing/2014/main" id="{A103FA26-6A35-1741-FBF3-28AC80BF50F4}"/>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7600301" y="0"/>
            <a:ext cx="4591639" cy="4591639"/>
          </a:xfrm>
          <a:prstGeom prst="rect">
            <a:avLst/>
          </a:prstGeom>
          <a:solidFill>
            <a:schemeClr val="bg1">
              <a:alpha val="63000"/>
            </a:schemeClr>
          </a:solidFill>
          <a:effectLst>
            <a:softEdge rad="215395"/>
          </a:effectLst>
        </p:spPr>
      </p:pic>
    </p:spTree>
    <p:extLst>
      <p:ext uri="{BB962C8B-B14F-4D97-AF65-F5344CB8AC3E}">
        <p14:creationId xmlns:p14="http://schemas.microsoft.com/office/powerpoint/2010/main" val="37669574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anstheoretical Change Model PowerPoint Presentation Slides - PPT Template">
            <a:extLst>
              <a:ext uri="{FF2B5EF4-FFF2-40B4-BE49-F238E27FC236}">
                <a16:creationId xmlns:a16="http://schemas.microsoft.com/office/drawing/2014/main" id="{BCFF4C67-1F8A-C13D-6CC6-A7C369DF90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4"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750+ Dental Team Stock Illustrations, Royalty-Free Vector Graphics &amp; Clip  Art - iStock | Dental staff, Dental office, Dentist">
            <a:extLst>
              <a:ext uri="{FF2B5EF4-FFF2-40B4-BE49-F238E27FC236}">
                <a16:creationId xmlns:a16="http://schemas.microsoft.com/office/drawing/2014/main" id="{9C7CC411-394D-942E-0F33-C2E5AE9315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4" y="3071812"/>
            <a:ext cx="2408055" cy="1652587"/>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967B061E-5690-6DCA-2EAB-44C92C22616F}"/>
              </a:ext>
            </a:extLst>
          </p:cNvPr>
          <p:cNvSpPr/>
          <p:nvPr/>
        </p:nvSpPr>
        <p:spPr>
          <a:xfrm>
            <a:off x="8417277" y="5029200"/>
            <a:ext cx="914400" cy="914400"/>
          </a:xfrm>
          <a:prstGeom prst="ellipse">
            <a:avLst/>
          </a:prstGeom>
          <a:solidFill>
            <a:srgbClr val="EFECE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50000"/>
                  </a:schemeClr>
                </a:solidFill>
              </a:rPr>
              <a:t>&gt;6M</a:t>
            </a:r>
          </a:p>
        </p:txBody>
      </p:sp>
      <p:sp>
        <p:nvSpPr>
          <p:cNvPr id="4" name="Oval 3">
            <a:extLst>
              <a:ext uri="{FF2B5EF4-FFF2-40B4-BE49-F238E27FC236}">
                <a16:creationId xmlns:a16="http://schemas.microsoft.com/office/drawing/2014/main" id="{F6641464-763A-EE99-42B3-708FB25BC9AA}"/>
              </a:ext>
            </a:extLst>
          </p:cNvPr>
          <p:cNvSpPr/>
          <p:nvPr/>
        </p:nvSpPr>
        <p:spPr>
          <a:xfrm>
            <a:off x="8417277" y="2514600"/>
            <a:ext cx="914400" cy="914400"/>
          </a:xfrm>
          <a:prstGeom prst="ellipse">
            <a:avLst/>
          </a:prstGeom>
          <a:solidFill>
            <a:srgbClr val="EFECE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50000"/>
                  </a:schemeClr>
                </a:solidFill>
              </a:rPr>
              <a:t>&lt;6M</a:t>
            </a:r>
          </a:p>
        </p:txBody>
      </p:sp>
      <p:sp>
        <p:nvSpPr>
          <p:cNvPr id="5" name="Oval 4">
            <a:extLst>
              <a:ext uri="{FF2B5EF4-FFF2-40B4-BE49-F238E27FC236}">
                <a16:creationId xmlns:a16="http://schemas.microsoft.com/office/drawing/2014/main" id="{10E26C88-C980-F2CA-C65E-81AD9E34CD67}"/>
              </a:ext>
            </a:extLst>
          </p:cNvPr>
          <p:cNvSpPr/>
          <p:nvPr/>
        </p:nvSpPr>
        <p:spPr>
          <a:xfrm>
            <a:off x="2268536" y="5124450"/>
            <a:ext cx="2408055" cy="914400"/>
          </a:xfrm>
          <a:prstGeom prst="ellipse">
            <a:avLst/>
          </a:prstGeom>
          <a:solidFill>
            <a:srgbClr val="EFECE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50000"/>
                  </a:schemeClr>
                </a:solidFill>
              </a:rPr>
              <a:t>No intention to take action within 6M</a:t>
            </a:r>
          </a:p>
        </p:txBody>
      </p:sp>
      <p:sp>
        <p:nvSpPr>
          <p:cNvPr id="6" name="Oval 5">
            <a:extLst>
              <a:ext uri="{FF2B5EF4-FFF2-40B4-BE49-F238E27FC236}">
                <a16:creationId xmlns:a16="http://schemas.microsoft.com/office/drawing/2014/main" id="{01A593A3-DE74-F096-4298-27D6E9EB79DF}"/>
              </a:ext>
            </a:extLst>
          </p:cNvPr>
          <p:cNvSpPr/>
          <p:nvPr/>
        </p:nvSpPr>
        <p:spPr>
          <a:xfrm>
            <a:off x="2365191" y="2514600"/>
            <a:ext cx="2408055" cy="914400"/>
          </a:xfrm>
          <a:prstGeom prst="ellipse">
            <a:avLst/>
          </a:prstGeom>
          <a:solidFill>
            <a:srgbClr val="EFECE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50000"/>
                  </a:schemeClr>
                </a:solidFill>
              </a:rPr>
              <a:t>Intention to take action in the next 6M</a:t>
            </a:r>
          </a:p>
        </p:txBody>
      </p:sp>
      <p:sp>
        <p:nvSpPr>
          <p:cNvPr id="7" name="Oval 6">
            <a:extLst>
              <a:ext uri="{FF2B5EF4-FFF2-40B4-BE49-F238E27FC236}">
                <a16:creationId xmlns:a16="http://schemas.microsoft.com/office/drawing/2014/main" id="{4C0C4214-05CA-C208-D109-58ABB3A0198D}"/>
              </a:ext>
            </a:extLst>
          </p:cNvPr>
          <p:cNvSpPr/>
          <p:nvPr/>
        </p:nvSpPr>
        <p:spPr>
          <a:xfrm>
            <a:off x="4934836" y="2614612"/>
            <a:ext cx="2408055" cy="914400"/>
          </a:xfrm>
          <a:prstGeom prst="ellipse">
            <a:avLst/>
          </a:prstGeom>
          <a:solidFill>
            <a:srgbClr val="EFECE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50000"/>
                  </a:schemeClr>
                </a:solidFill>
              </a:rPr>
              <a:t>Intention to take action within 30 days +behavioral actions already taken </a:t>
            </a:r>
          </a:p>
        </p:txBody>
      </p:sp>
      <p:sp>
        <p:nvSpPr>
          <p:cNvPr id="8" name="TextBox 7">
            <a:extLst>
              <a:ext uri="{FF2B5EF4-FFF2-40B4-BE49-F238E27FC236}">
                <a16:creationId xmlns:a16="http://schemas.microsoft.com/office/drawing/2014/main" id="{4211C14C-0717-E369-B056-90BC8D970281}"/>
              </a:ext>
            </a:extLst>
          </p:cNvPr>
          <p:cNvSpPr txBox="1"/>
          <p:nvPr/>
        </p:nvSpPr>
        <p:spPr>
          <a:xfrm>
            <a:off x="42864" y="6642556"/>
            <a:ext cx="6196912" cy="215444"/>
          </a:xfrm>
          <a:prstGeom prst="rect">
            <a:avLst/>
          </a:prstGeom>
          <a:noFill/>
        </p:spPr>
        <p:txBody>
          <a:bodyPr wrap="square">
            <a:spAutoFit/>
          </a:bodyPr>
          <a:lstStyle/>
          <a:p>
            <a:r>
              <a:rPr lang="en-US" sz="800" dirty="0"/>
              <a:t>Picture obtained from: https://</a:t>
            </a:r>
            <a:r>
              <a:rPr lang="en-US" sz="800" dirty="0" err="1"/>
              <a:t>www.collidu.com</a:t>
            </a:r>
            <a:r>
              <a:rPr lang="en-US" sz="800" dirty="0"/>
              <a:t>/presentation-transtheoretical-change-model</a:t>
            </a:r>
          </a:p>
        </p:txBody>
      </p:sp>
    </p:spTree>
    <p:extLst>
      <p:ext uri="{BB962C8B-B14F-4D97-AF65-F5344CB8AC3E}">
        <p14:creationId xmlns:p14="http://schemas.microsoft.com/office/powerpoint/2010/main" val="68170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linds(horizont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2CAE686-6990-6BDF-9744-6BA98FA744CE}"/>
              </a:ext>
            </a:extLst>
          </p:cNvPr>
          <p:cNvSpPr/>
          <p:nvPr/>
        </p:nvSpPr>
        <p:spPr>
          <a:xfrm>
            <a:off x="0" y="0"/>
            <a:ext cx="12192000" cy="6858000"/>
          </a:xfrm>
          <a:prstGeom prst="rect">
            <a:avLst/>
          </a:prstGeom>
          <a:solidFill>
            <a:srgbClr val="EFECE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930EA8D-60AF-4F76-5F9E-87B94EDD6A9D}"/>
              </a:ext>
            </a:extLst>
          </p:cNvPr>
          <p:cNvSpPr txBox="1"/>
          <p:nvPr/>
        </p:nvSpPr>
        <p:spPr>
          <a:xfrm>
            <a:off x="1936592" y="3167390"/>
            <a:ext cx="8318816" cy="523220"/>
          </a:xfrm>
          <a:prstGeom prst="rect">
            <a:avLst/>
          </a:prstGeom>
          <a:noFill/>
        </p:spPr>
        <p:txBody>
          <a:bodyPr wrap="none" rtlCol="0">
            <a:spAutoFit/>
          </a:bodyPr>
          <a:lstStyle/>
          <a:p>
            <a:r>
              <a:rPr lang="en-US" sz="2800" dirty="0"/>
              <a:t>A change in any behavior is a process not a single event </a:t>
            </a:r>
          </a:p>
        </p:txBody>
      </p:sp>
    </p:spTree>
    <p:extLst>
      <p:ext uri="{BB962C8B-B14F-4D97-AF65-F5344CB8AC3E}">
        <p14:creationId xmlns:p14="http://schemas.microsoft.com/office/powerpoint/2010/main" val="3055826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C580A4-7B42-DBE4-8BA7-60E790AF264F}"/>
              </a:ext>
            </a:extLst>
          </p:cNvPr>
          <p:cNvSpPr/>
          <p:nvPr/>
        </p:nvSpPr>
        <p:spPr>
          <a:xfrm>
            <a:off x="0" y="0"/>
            <a:ext cx="12192000" cy="6858000"/>
          </a:xfrm>
          <a:prstGeom prst="rect">
            <a:avLst/>
          </a:prstGeom>
          <a:solidFill>
            <a:srgbClr val="EFECE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66C54AF-F26C-DA1E-83D3-05D5BCA4481E}"/>
              </a:ext>
            </a:extLst>
          </p:cNvPr>
          <p:cNvPicPr>
            <a:picLocks noChangeAspect="1"/>
          </p:cNvPicPr>
          <p:nvPr/>
        </p:nvPicPr>
        <p:blipFill>
          <a:blip r:embed="rId2"/>
          <a:stretch>
            <a:fillRect/>
          </a:stretch>
        </p:blipFill>
        <p:spPr>
          <a:xfrm>
            <a:off x="3681799" y="448730"/>
            <a:ext cx="7953996" cy="5770970"/>
          </a:xfrm>
          <a:prstGeom prst="rect">
            <a:avLst/>
          </a:prstGeom>
        </p:spPr>
      </p:pic>
      <p:pic>
        <p:nvPicPr>
          <p:cNvPr id="3" name="Google Shape;143;p9" descr="Theory at a Glance (guide to public health theories) | The Meros Center">
            <a:extLst>
              <a:ext uri="{FF2B5EF4-FFF2-40B4-BE49-F238E27FC236}">
                <a16:creationId xmlns:a16="http://schemas.microsoft.com/office/drawing/2014/main" id="{571EC618-7332-F5D5-BE67-5DEFBACA61FE}"/>
              </a:ext>
            </a:extLst>
          </p:cNvPr>
          <p:cNvPicPr preferRelativeResize="0"/>
          <p:nvPr/>
        </p:nvPicPr>
        <p:blipFill rotWithShape="1">
          <a:blip r:embed="rId3">
            <a:alphaModFix/>
          </a:blip>
          <a:srcRect/>
          <a:stretch/>
        </p:blipFill>
        <p:spPr>
          <a:xfrm>
            <a:off x="0" y="2194184"/>
            <a:ext cx="3459967" cy="2280062"/>
          </a:xfrm>
          <a:prstGeom prst="rect">
            <a:avLst/>
          </a:prstGeom>
          <a:noFill/>
          <a:ln>
            <a:noFill/>
          </a:ln>
        </p:spPr>
      </p:pic>
    </p:spTree>
    <p:extLst>
      <p:ext uri="{BB962C8B-B14F-4D97-AF65-F5344CB8AC3E}">
        <p14:creationId xmlns:p14="http://schemas.microsoft.com/office/powerpoint/2010/main" val="1880716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C3466F-01C4-0F37-803F-DB858181E605}"/>
              </a:ext>
            </a:extLst>
          </p:cNvPr>
          <p:cNvSpPr/>
          <p:nvPr/>
        </p:nvSpPr>
        <p:spPr>
          <a:xfrm>
            <a:off x="0" y="0"/>
            <a:ext cx="12192000" cy="6858000"/>
          </a:xfrm>
          <a:prstGeom prst="rect">
            <a:avLst/>
          </a:prstGeom>
          <a:solidFill>
            <a:srgbClr val="EFECE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F4B63F5-8F9A-5AF5-E01F-C90B8ED97262}"/>
              </a:ext>
            </a:extLst>
          </p:cNvPr>
          <p:cNvPicPr>
            <a:picLocks noChangeAspect="1"/>
          </p:cNvPicPr>
          <p:nvPr/>
        </p:nvPicPr>
        <p:blipFill>
          <a:blip r:embed="rId3"/>
          <a:stretch>
            <a:fillRect/>
          </a:stretch>
        </p:blipFill>
        <p:spPr>
          <a:xfrm>
            <a:off x="976439" y="643466"/>
            <a:ext cx="9731121" cy="5571067"/>
          </a:xfrm>
          <a:prstGeom prst="rect">
            <a:avLst/>
          </a:prstGeom>
        </p:spPr>
      </p:pic>
    </p:spTree>
    <p:extLst>
      <p:ext uri="{BB962C8B-B14F-4D97-AF65-F5344CB8AC3E}">
        <p14:creationId xmlns:p14="http://schemas.microsoft.com/office/powerpoint/2010/main" val="2601112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738F59A4-4431-460D-8E49-6E65C189A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3" name="Group 1032">
            <a:extLst>
              <a:ext uri="{FF2B5EF4-FFF2-40B4-BE49-F238E27FC236}">
                <a16:creationId xmlns:a16="http://schemas.microsoft.com/office/drawing/2014/main" id="{8A919B9C-5C01-47E4-B2F2-45F589208A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34" name="Rectangle 1033">
              <a:extLst>
                <a:ext uri="{FF2B5EF4-FFF2-40B4-BE49-F238E27FC236}">
                  <a16:creationId xmlns:a16="http://schemas.microsoft.com/office/drawing/2014/main" id="{E85A82CE-D835-4542-BE8D-62A8F5A94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063D7EF0-3AC8-4029-B55D-EBDD733D3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81F5C369-50B9-9AB7-3811-B9C03611ADFA}"/>
              </a:ext>
            </a:extLst>
          </p:cNvPr>
          <p:cNvSpPr txBox="1"/>
          <p:nvPr/>
        </p:nvSpPr>
        <p:spPr>
          <a:xfrm>
            <a:off x="6135808" y="365125"/>
            <a:ext cx="3088953"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kern="1200" dirty="0">
                <a:solidFill>
                  <a:schemeClr val="tx1"/>
                </a:solidFill>
                <a:latin typeface="+mj-lt"/>
                <a:ea typeface="+mj-ea"/>
                <a:cs typeface="+mj-cs"/>
              </a:rPr>
              <a:t>E-cigarettes</a:t>
            </a:r>
          </a:p>
        </p:txBody>
      </p:sp>
      <p:pic>
        <p:nvPicPr>
          <p:cNvPr id="1026" name="Picture 2" descr=" Figure 4 is a bar chart that shows the percentage of adults aged 18 and over who currently smoke cigarettes use e-cigarettes, by age group: United States, 2021.">
            <a:extLst>
              <a:ext uri="{FF2B5EF4-FFF2-40B4-BE49-F238E27FC236}">
                <a16:creationId xmlns:a16="http://schemas.microsoft.com/office/drawing/2014/main" id="{1637F595-6FF5-571A-C59F-7FB19DB483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0677" y="2779970"/>
            <a:ext cx="7390475" cy="35632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C3D3ED3-4099-5083-FB41-FC40653A93DF}"/>
              </a:ext>
            </a:extLst>
          </p:cNvPr>
          <p:cNvSpPr txBox="1"/>
          <p:nvPr/>
        </p:nvSpPr>
        <p:spPr>
          <a:xfrm>
            <a:off x="7071698" y="1605607"/>
            <a:ext cx="1137556" cy="325025"/>
          </a:xfrm>
          <a:prstGeom prst="rect">
            <a:avLst/>
          </a:prstGeom>
          <a:noFill/>
        </p:spPr>
        <p:txBody>
          <a:bodyPr wrap="none" rtlCol="0">
            <a:spAutoFit/>
          </a:bodyPr>
          <a:lstStyle/>
          <a:p>
            <a:pPr defTabSz="768096">
              <a:spcAft>
                <a:spcPts val="600"/>
              </a:spcAft>
            </a:pPr>
            <a:r>
              <a:rPr lang="en-US" sz="1512" kern="1200" dirty="0">
                <a:solidFill>
                  <a:schemeClr val="tx1"/>
                </a:solidFill>
                <a:latin typeface="+mn-lt"/>
                <a:ea typeface="+mn-ea"/>
                <a:cs typeface="+mn-cs"/>
              </a:rPr>
              <a:t>Age Groups </a:t>
            </a:r>
            <a:endParaRPr lang="en-US" dirty="0"/>
          </a:p>
        </p:txBody>
      </p:sp>
      <p:sp>
        <p:nvSpPr>
          <p:cNvPr id="4" name="TextBox 3">
            <a:extLst>
              <a:ext uri="{FF2B5EF4-FFF2-40B4-BE49-F238E27FC236}">
                <a16:creationId xmlns:a16="http://schemas.microsoft.com/office/drawing/2014/main" id="{6E3F85AD-8236-1A72-E57D-4CC2AF1595C1}"/>
              </a:ext>
            </a:extLst>
          </p:cNvPr>
          <p:cNvSpPr txBox="1"/>
          <p:nvPr/>
        </p:nvSpPr>
        <p:spPr>
          <a:xfrm>
            <a:off x="4487461" y="6489818"/>
            <a:ext cx="5168473" cy="221599"/>
          </a:xfrm>
          <a:prstGeom prst="rect">
            <a:avLst/>
          </a:prstGeom>
          <a:noFill/>
        </p:spPr>
        <p:txBody>
          <a:bodyPr wrap="square">
            <a:spAutoFit/>
          </a:bodyPr>
          <a:lstStyle/>
          <a:p>
            <a:pPr defTabSz="768096">
              <a:spcAft>
                <a:spcPts val="600"/>
              </a:spcAft>
            </a:pPr>
            <a:r>
              <a:rPr lang="en-US" sz="840" b="1" kern="1200" dirty="0">
                <a:solidFill>
                  <a:schemeClr val="tx1"/>
                </a:solidFill>
                <a:latin typeface="+mn-lt"/>
                <a:ea typeface="+mn-ea"/>
                <a:cs typeface="+mn-cs"/>
              </a:rPr>
              <a:t>Screenshot and info obtained from: </a:t>
            </a:r>
            <a:r>
              <a:rPr lang="en-US" sz="840" kern="1200" dirty="0">
                <a:solidFill>
                  <a:schemeClr val="tx1"/>
                </a:solidFill>
                <a:latin typeface="+mn-lt"/>
                <a:ea typeface="+mn-ea"/>
                <a:cs typeface="+mn-cs"/>
              </a:rPr>
              <a:t>https://</a:t>
            </a:r>
            <a:r>
              <a:rPr lang="en-US" sz="840" kern="1200" dirty="0" err="1">
                <a:solidFill>
                  <a:schemeClr val="tx1"/>
                </a:solidFill>
                <a:latin typeface="+mn-lt"/>
                <a:ea typeface="+mn-ea"/>
                <a:cs typeface="+mn-cs"/>
              </a:rPr>
              <a:t>www.cdc.gov</a:t>
            </a:r>
            <a:r>
              <a:rPr lang="en-US" sz="840" kern="1200" dirty="0">
                <a:solidFill>
                  <a:schemeClr val="tx1"/>
                </a:solidFill>
                <a:latin typeface="+mn-lt"/>
                <a:ea typeface="+mn-ea"/>
                <a:cs typeface="+mn-cs"/>
              </a:rPr>
              <a:t>/</a:t>
            </a:r>
            <a:r>
              <a:rPr lang="en-US" sz="840" kern="1200" dirty="0" err="1">
                <a:solidFill>
                  <a:schemeClr val="tx1"/>
                </a:solidFill>
                <a:latin typeface="+mn-lt"/>
                <a:ea typeface="+mn-ea"/>
                <a:cs typeface="+mn-cs"/>
              </a:rPr>
              <a:t>nchs</a:t>
            </a:r>
            <a:r>
              <a:rPr lang="en-US" sz="840" kern="1200" dirty="0">
                <a:solidFill>
                  <a:schemeClr val="tx1"/>
                </a:solidFill>
                <a:latin typeface="+mn-lt"/>
                <a:ea typeface="+mn-ea"/>
                <a:cs typeface="+mn-cs"/>
              </a:rPr>
              <a:t>/products/</a:t>
            </a:r>
            <a:r>
              <a:rPr lang="en-US" sz="840" kern="1200" dirty="0" err="1">
                <a:solidFill>
                  <a:schemeClr val="tx1"/>
                </a:solidFill>
                <a:latin typeface="+mn-lt"/>
                <a:ea typeface="+mn-ea"/>
                <a:cs typeface="+mn-cs"/>
              </a:rPr>
              <a:t>databriefs</a:t>
            </a:r>
            <a:r>
              <a:rPr lang="en-US" sz="840" kern="1200" dirty="0">
                <a:solidFill>
                  <a:schemeClr val="tx1"/>
                </a:solidFill>
                <a:latin typeface="+mn-lt"/>
                <a:ea typeface="+mn-ea"/>
                <a:cs typeface="+mn-cs"/>
              </a:rPr>
              <a:t>/db475.htm</a:t>
            </a:r>
            <a:endParaRPr lang="en-US" sz="1000" dirty="0"/>
          </a:p>
        </p:txBody>
      </p:sp>
      <p:sp>
        <p:nvSpPr>
          <p:cNvPr id="7" name="TextBox 6">
            <a:extLst>
              <a:ext uri="{FF2B5EF4-FFF2-40B4-BE49-F238E27FC236}">
                <a16:creationId xmlns:a16="http://schemas.microsoft.com/office/drawing/2014/main" id="{3DC2D131-DF52-E80E-55ED-221DE82E42B3}"/>
              </a:ext>
            </a:extLst>
          </p:cNvPr>
          <p:cNvSpPr txBox="1"/>
          <p:nvPr/>
        </p:nvSpPr>
        <p:spPr>
          <a:xfrm>
            <a:off x="550863" y="3633668"/>
            <a:ext cx="3088951" cy="738664"/>
          </a:xfrm>
          <a:prstGeom prst="rect">
            <a:avLst/>
          </a:prstGeom>
          <a:noFill/>
        </p:spPr>
        <p:txBody>
          <a:bodyPr wrap="square">
            <a:spAutoFit/>
          </a:bodyPr>
          <a:lstStyle/>
          <a:p>
            <a:pPr defTabSz="768096">
              <a:spcAft>
                <a:spcPts val="600"/>
              </a:spcAft>
            </a:pPr>
            <a:r>
              <a:rPr lang="en-US" sz="1400" b="1" kern="1200" dirty="0">
                <a:solidFill>
                  <a:srgbClr val="000000"/>
                </a:solidFill>
                <a:latin typeface="Arial" panose="020B0604020202020204" pitchFamily="34" charset="0"/>
                <a:ea typeface="+mn-ea"/>
                <a:cs typeface="+mn-cs"/>
              </a:rPr>
              <a:t>The age group that’s most significantly impacted by vaping in the US is 18-24. </a:t>
            </a:r>
            <a:endParaRPr lang="en-US" sz="1400" dirty="0"/>
          </a:p>
        </p:txBody>
      </p:sp>
      <p:pic>
        <p:nvPicPr>
          <p:cNvPr id="2050" name="Picture 2">
            <a:extLst>
              <a:ext uri="{FF2B5EF4-FFF2-40B4-BE49-F238E27FC236}">
                <a16:creationId xmlns:a16="http://schemas.microsoft.com/office/drawing/2014/main" id="{42323401-9F59-9F05-B6A1-C1F29AA0A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897" y="365125"/>
            <a:ext cx="3088952" cy="233250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A9AD6AD-85BB-24C9-34BC-ADB3D54594C0}"/>
              </a:ext>
            </a:extLst>
          </p:cNvPr>
          <p:cNvSpPr txBox="1"/>
          <p:nvPr/>
        </p:nvSpPr>
        <p:spPr>
          <a:xfrm>
            <a:off x="591814" y="4898448"/>
            <a:ext cx="2684786" cy="1384995"/>
          </a:xfrm>
          <a:prstGeom prst="rect">
            <a:avLst/>
          </a:prstGeom>
          <a:noFill/>
        </p:spPr>
        <p:txBody>
          <a:bodyPr wrap="square">
            <a:spAutoFit/>
          </a:bodyPr>
          <a:lstStyle/>
          <a:p>
            <a:r>
              <a:rPr lang="en-US" sz="1400" b="1" dirty="0">
                <a:effectLst/>
                <a:latin typeface="Helvetica Neue" panose="02000503000000020004" pitchFamily="2" charset="0"/>
              </a:rPr>
              <a:t>Adults between 18 and 44 years old were more inclined to use both </a:t>
            </a:r>
            <a:r>
              <a:rPr lang="en-US" sz="1400" b="1" i="1" dirty="0">
                <a:effectLst/>
                <a:latin typeface="Helvetica Neue" panose="02000503000000020004" pitchFamily="2" charset="0"/>
              </a:rPr>
              <a:t>e-cigarettes and cigarettes concurrently </a:t>
            </a:r>
            <a:r>
              <a:rPr lang="en-US" sz="1400" b="1" dirty="0">
                <a:effectLst/>
                <a:latin typeface="Helvetica Neue" panose="02000503000000020004" pitchFamily="2" charset="0"/>
              </a:rPr>
              <a:t>compared to those 45 and older.</a:t>
            </a:r>
          </a:p>
        </p:txBody>
      </p:sp>
    </p:spTree>
    <p:extLst>
      <p:ext uri="{BB962C8B-B14F-4D97-AF65-F5344CB8AC3E}">
        <p14:creationId xmlns:p14="http://schemas.microsoft.com/office/powerpoint/2010/main" val="1941335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FD5C19D-C238-70CF-DEEC-9002E735ED3F}"/>
              </a:ext>
            </a:extLst>
          </p:cNvPr>
          <p:cNvSpPr/>
          <p:nvPr/>
        </p:nvSpPr>
        <p:spPr>
          <a:xfrm>
            <a:off x="0" y="0"/>
            <a:ext cx="12192000" cy="6858000"/>
          </a:xfrm>
          <a:prstGeom prst="rect">
            <a:avLst/>
          </a:prstGeom>
          <a:solidFill>
            <a:srgbClr val="EFECE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E936AFA-801A-0D39-AB44-C7BC9B2F9DAA}"/>
              </a:ext>
            </a:extLst>
          </p:cNvPr>
          <p:cNvSpPr txBox="1"/>
          <p:nvPr/>
        </p:nvSpPr>
        <p:spPr>
          <a:xfrm>
            <a:off x="7283787" y="1673858"/>
            <a:ext cx="1205732" cy="341632"/>
          </a:xfrm>
          <a:prstGeom prst="rect">
            <a:avLst/>
          </a:prstGeom>
          <a:noFill/>
        </p:spPr>
        <p:txBody>
          <a:bodyPr wrap="square" rtlCol="0">
            <a:spAutoFit/>
          </a:bodyPr>
          <a:lstStyle/>
          <a:p>
            <a:pPr defTabSz="822960">
              <a:spcAft>
                <a:spcPts val="600"/>
              </a:spcAft>
            </a:pPr>
            <a:r>
              <a:rPr lang="en-US" sz="1620" kern="1200" dirty="0">
                <a:solidFill>
                  <a:schemeClr val="tx1"/>
                </a:solidFill>
                <a:latin typeface="+mn-lt"/>
                <a:ea typeface="+mn-ea"/>
                <a:cs typeface="+mn-cs"/>
              </a:rPr>
              <a:t>SES</a:t>
            </a:r>
            <a:endParaRPr lang="en-US" dirty="0"/>
          </a:p>
        </p:txBody>
      </p:sp>
      <p:pic>
        <p:nvPicPr>
          <p:cNvPr id="1028" name="Picture 4" descr="Figure 3 is a bar chart that shows the percentage of adults aged 18 and over who currently use e-cigarettes, by age group and family income as percentage of the federal poverty level: United States, 2021.">
            <a:extLst>
              <a:ext uri="{FF2B5EF4-FFF2-40B4-BE49-F238E27FC236}">
                <a16:creationId xmlns:a16="http://schemas.microsoft.com/office/drawing/2014/main" id="{9073F1BB-555C-8A05-4C8C-E46F740D5C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6337" y="2309546"/>
            <a:ext cx="6438138" cy="351798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431233E-CDA9-8757-BBF6-BCD195D0C93F}"/>
              </a:ext>
            </a:extLst>
          </p:cNvPr>
          <p:cNvSpPr txBox="1"/>
          <p:nvPr/>
        </p:nvSpPr>
        <p:spPr>
          <a:xfrm>
            <a:off x="4366337" y="5954966"/>
            <a:ext cx="5997043" cy="258532"/>
          </a:xfrm>
          <a:prstGeom prst="rect">
            <a:avLst/>
          </a:prstGeom>
          <a:noFill/>
        </p:spPr>
        <p:txBody>
          <a:bodyPr wrap="square">
            <a:spAutoFit/>
          </a:bodyPr>
          <a:lstStyle/>
          <a:p>
            <a:pPr defTabSz="822960">
              <a:spcAft>
                <a:spcPts val="600"/>
              </a:spcAft>
            </a:pPr>
            <a:r>
              <a:rPr lang="en-US" sz="1080" b="1" kern="1200" dirty="0">
                <a:solidFill>
                  <a:schemeClr val="tx1"/>
                </a:solidFill>
                <a:latin typeface="+mn-lt"/>
                <a:ea typeface="+mn-ea"/>
                <a:cs typeface="+mn-cs"/>
              </a:rPr>
              <a:t>Screenshot from: </a:t>
            </a:r>
            <a:r>
              <a:rPr lang="en-US" sz="1080" kern="1200" dirty="0">
                <a:solidFill>
                  <a:schemeClr val="tx1"/>
                </a:solidFill>
                <a:latin typeface="+mn-lt"/>
                <a:ea typeface="+mn-ea"/>
                <a:cs typeface="+mn-cs"/>
              </a:rPr>
              <a:t>https://</a:t>
            </a:r>
            <a:r>
              <a:rPr lang="en-US" sz="1080" kern="1200" dirty="0" err="1">
                <a:solidFill>
                  <a:schemeClr val="tx1"/>
                </a:solidFill>
                <a:latin typeface="+mn-lt"/>
                <a:ea typeface="+mn-ea"/>
                <a:cs typeface="+mn-cs"/>
              </a:rPr>
              <a:t>www.cdc.gov</a:t>
            </a:r>
            <a:r>
              <a:rPr lang="en-US" sz="1080" kern="1200" dirty="0">
                <a:solidFill>
                  <a:schemeClr val="tx1"/>
                </a:solidFill>
                <a:latin typeface="+mn-lt"/>
                <a:ea typeface="+mn-ea"/>
                <a:cs typeface="+mn-cs"/>
              </a:rPr>
              <a:t>/</a:t>
            </a:r>
            <a:r>
              <a:rPr lang="en-US" sz="1080" kern="1200" dirty="0" err="1">
                <a:solidFill>
                  <a:schemeClr val="tx1"/>
                </a:solidFill>
                <a:latin typeface="+mn-lt"/>
                <a:ea typeface="+mn-ea"/>
                <a:cs typeface="+mn-cs"/>
              </a:rPr>
              <a:t>nchs</a:t>
            </a:r>
            <a:r>
              <a:rPr lang="en-US" sz="1080" kern="1200" dirty="0">
                <a:solidFill>
                  <a:schemeClr val="tx1"/>
                </a:solidFill>
                <a:latin typeface="+mn-lt"/>
                <a:ea typeface="+mn-ea"/>
                <a:cs typeface="+mn-cs"/>
              </a:rPr>
              <a:t>/products/</a:t>
            </a:r>
            <a:r>
              <a:rPr lang="en-US" sz="1080" kern="1200" dirty="0" err="1">
                <a:solidFill>
                  <a:schemeClr val="tx1"/>
                </a:solidFill>
                <a:latin typeface="+mn-lt"/>
                <a:ea typeface="+mn-ea"/>
                <a:cs typeface="+mn-cs"/>
              </a:rPr>
              <a:t>databriefs</a:t>
            </a:r>
            <a:r>
              <a:rPr lang="en-US" sz="1080" kern="1200" dirty="0">
                <a:solidFill>
                  <a:schemeClr val="tx1"/>
                </a:solidFill>
                <a:latin typeface="+mn-lt"/>
                <a:ea typeface="+mn-ea"/>
                <a:cs typeface="+mn-cs"/>
              </a:rPr>
              <a:t>/db475.htm</a:t>
            </a:r>
            <a:endParaRPr lang="en-US" sz="1200" dirty="0"/>
          </a:p>
        </p:txBody>
      </p:sp>
      <p:pic>
        <p:nvPicPr>
          <p:cNvPr id="4" name="Picture 2">
            <a:extLst>
              <a:ext uri="{FF2B5EF4-FFF2-40B4-BE49-F238E27FC236}">
                <a16:creationId xmlns:a16="http://schemas.microsoft.com/office/drawing/2014/main" id="{DF3E4917-F98F-9ABC-5845-496DF76F97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032" y="473415"/>
            <a:ext cx="2796274" cy="21115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83060F2-F16F-7606-15D6-142FDC968C87}"/>
              </a:ext>
            </a:extLst>
          </p:cNvPr>
          <p:cNvSpPr txBox="1"/>
          <p:nvPr/>
        </p:nvSpPr>
        <p:spPr>
          <a:xfrm>
            <a:off x="6135808" y="365125"/>
            <a:ext cx="3088953"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kern="1200" dirty="0">
                <a:solidFill>
                  <a:schemeClr val="tx1"/>
                </a:solidFill>
                <a:latin typeface="+mj-lt"/>
                <a:ea typeface="+mj-ea"/>
                <a:cs typeface="+mj-cs"/>
              </a:rPr>
              <a:t>E-cigarettes</a:t>
            </a:r>
          </a:p>
        </p:txBody>
      </p:sp>
    </p:spTree>
    <p:extLst>
      <p:ext uri="{BB962C8B-B14F-4D97-AF65-F5344CB8AC3E}">
        <p14:creationId xmlns:p14="http://schemas.microsoft.com/office/powerpoint/2010/main" val="1630881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7EF14E-84A4-6A90-107C-869E9EF4EB14}"/>
              </a:ext>
            </a:extLst>
          </p:cNvPr>
          <p:cNvPicPr>
            <a:picLocks noChangeAspect="1"/>
          </p:cNvPicPr>
          <p:nvPr/>
        </p:nvPicPr>
        <p:blipFill>
          <a:blip r:embed="rId3"/>
          <a:stretch>
            <a:fillRect/>
          </a:stretch>
        </p:blipFill>
        <p:spPr>
          <a:xfrm>
            <a:off x="1674815" y="643467"/>
            <a:ext cx="3633168" cy="2543217"/>
          </a:xfrm>
          <a:prstGeom prst="rect">
            <a:avLst/>
          </a:prstGeom>
        </p:spPr>
      </p:pic>
      <p:pic>
        <p:nvPicPr>
          <p:cNvPr id="3075" name="Picture 3" descr="page1image1468179024">
            <a:extLst>
              <a:ext uri="{FF2B5EF4-FFF2-40B4-BE49-F238E27FC236}">
                <a16:creationId xmlns:a16="http://schemas.microsoft.com/office/drawing/2014/main" id="{CA7E27D7-7ADA-BF5F-428E-696D7CCEB47D}"/>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tretch>
            <a:fillRect/>
          </a:stretch>
        </p:blipFill>
        <p:spPr bwMode="auto">
          <a:xfrm>
            <a:off x="6882962" y="643467"/>
            <a:ext cx="3643647" cy="2543217"/>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2" descr="page1image1468145744">
            <a:extLst>
              <a:ext uri="{FF2B5EF4-FFF2-40B4-BE49-F238E27FC236}">
                <a16:creationId xmlns:a16="http://schemas.microsoft.com/office/drawing/2014/main" id="{E98AFF73-C403-03F6-C650-90D360482A87}"/>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tretch>
            <a:fillRect/>
          </a:stretch>
        </p:blipFill>
        <p:spPr bwMode="auto">
          <a:xfrm>
            <a:off x="1679921" y="3671316"/>
            <a:ext cx="3622957" cy="25458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BFF3A80-919D-ADAE-8973-2DAD642B2C7B}"/>
              </a:ext>
            </a:extLst>
          </p:cNvPr>
          <p:cNvPicPr>
            <a:picLocks noChangeAspect="1"/>
          </p:cNvPicPr>
          <p:nvPr/>
        </p:nvPicPr>
        <p:blipFill>
          <a:blip r:embed="rId8"/>
          <a:stretch>
            <a:fillRect/>
          </a:stretch>
        </p:blipFill>
        <p:spPr>
          <a:xfrm>
            <a:off x="6900214" y="3671316"/>
            <a:ext cx="3609144" cy="2553469"/>
          </a:xfrm>
          <a:prstGeom prst="rect">
            <a:avLst/>
          </a:prstGeom>
        </p:spPr>
      </p:pic>
      <p:sp>
        <p:nvSpPr>
          <p:cNvPr id="2" name="Rectangle 2">
            <a:extLst>
              <a:ext uri="{FF2B5EF4-FFF2-40B4-BE49-F238E27FC236}">
                <a16:creationId xmlns:a16="http://schemas.microsoft.com/office/drawing/2014/main" id="{E9B56F0C-B273-6E0E-71E0-5DE47DAA9830}"/>
              </a:ext>
            </a:extLst>
          </p:cNvPr>
          <p:cNvSpPr>
            <a:spLocks noChangeArrowheads="1"/>
          </p:cNvSpPr>
          <p:nvPr/>
        </p:nvSpPr>
        <p:spPr bwMode="auto">
          <a:xfrm>
            <a:off x="-1285876" y="-39641"/>
            <a:ext cx="40409275" cy="72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 name="Rectangle 2">
            <a:extLst>
              <a:ext uri="{FF2B5EF4-FFF2-40B4-BE49-F238E27FC236}">
                <a16:creationId xmlns:a16="http://schemas.microsoft.com/office/drawing/2014/main" id="{7BDA5F9A-989B-D6A5-EA81-6411CE06CA86}"/>
              </a:ext>
            </a:extLst>
          </p:cNvPr>
          <p:cNvSpPr>
            <a:spLocks noChangeArrowheads="1"/>
          </p:cNvSpPr>
          <p:nvPr/>
        </p:nvSpPr>
        <p:spPr bwMode="auto">
          <a:xfrm>
            <a:off x="-1" y="-1"/>
            <a:ext cx="3665095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5" name="Rectangle 4">
            <a:extLst>
              <a:ext uri="{FF2B5EF4-FFF2-40B4-BE49-F238E27FC236}">
                <a16:creationId xmlns:a16="http://schemas.microsoft.com/office/drawing/2014/main" id="{65BCF867-6E40-6D91-3FD0-347FC36AC61E}"/>
              </a:ext>
            </a:extLst>
          </p:cNvPr>
          <p:cNvSpPr>
            <a:spLocks noChangeArrowheads="1"/>
          </p:cNvSpPr>
          <p:nvPr/>
        </p:nvSpPr>
        <p:spPr bwMode="auto">
          <a:xfrm>
            <a:off x="-54797" y="3316022"/>
            <a:ext cx="2675744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8" name="TextBox 7">
            <a:extLst>
              <a:ext uri="{FF2B5EF4-FFF2-40B4-BE49-F238E27FC236}">
                <a16:creationId xmlns:a16="http://schemas.microsoft.com/office/drawing/2014/main" id="{24F9D8C6-7469-3938-EBC6-2D1AD1AA8E7A}"/>
              </a:ext>
            </a:extLst>
          </p:cNvPr>
          <p:cNvSpPr txBox="1"/>
          <p:nvPr/>
        </p:nvSpPr>
        <p:spPr>
          <a:xfrm>
            <a:off x="0" y="6580591"/>
            <a:ext cx="20203296" cy="215444"/>
          </a:xfrm>
          <a:prstGeom prst="rect">
            <a:avLst/>
          </a:prstGeom>
          <a:noFill/>
        </p:spPr>
        <p:txBody>
          <a:bodyPr wrap="square">
            <a:spAutoFit/>
          </a:bodyPr>
          <a:lstStyle/>
          <a:p>
            <a:r>
              <a:rPr lang="en-US" sz="800" dirty="0"/>
              <a:t>Photos obtained from Detecting Oral Cancer: A guide for healthcare professionals, National Institute of Dental and Craniofacial Research August 2020</a:t>
            </a:r>
          </a:p>
        </p:txBody>
      </p:sp>
    </p:spTree>
    <p:extLst>
      <p:ext uri="{BB962C8B-B14F-4D97-AF65-F5344CB8AC3E}">
        <p14:creationId xmlns:p14="http://schemas.microsoft.com/office/powerpoint/2010/main" val="4076604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16" descr="A case report of oral nicotine-associated keratosis and a review of oral  mucosal changes in tobacco and similar products | British Dental Journal"/>
          <p:cNvPicPr preferRelativeResize="0"/>
          <p:nvPr/>
        </p:nvPicPr>
        <p:blipFill rotWithShape="1">
          <a:blip r:embed="rId3">
            <a:alphaModFix/>
          </a:blip>
          <a:srcRect/>
          <a:stretch/>
        </p:blipFill>
        <p:spPr>
          <a:xfrm>
            <a:off x="1087964" y="125945"/>
            <a:ext cx="3996627" cy="2529998"/>
          </a:xfrm>
          <a:prstGeom prst="rect">
            <a:avLst/>
          </a:prstGeom>
          <a:noFill/>
          <a:ln>
            <a:noFill/>
          </a:ln>
        </p:spPr>
      </p:pic>
      <p:pic>
        <p:nvPicPr>
          <p:cNvPr id="277" name="Google Shape;277;p16" descr="Oral erosions associated with surreptitious marijuana vaping in an  adolescent boy - Ali - 2020 - Pediatric Dermatology - Wiley Online Library"/>
          <p:cNvPicPr preferRelativeResize="0"/>
          <p:nvPr/>
        </p:nvPicPr>
        <p:blipFill rotWithShape="1">
          <a:blip r:embed="rId4">
            <a:alphaModFix/>
          </a:blip>
          <a:srcRect/>
          <a:stretch/>
        </p:blipFill>
        <p:spPr>
          <a:xfrm>
            <a:off x="6372226" y="125945"/>
            <a:ext cx="3751488" cy="2661715"/>
          </a:xfrm>
          <a:prstGeom prst="rect">
            <a:avLst/>
          </a:prstGeom>
          <a:noFill/>
          <a:ln>
            <a:noFill/>
          </a:ln>
        </p:spPr>
      </p:pic>
      <p:pic>
        <p:nvPicPr>
          <p:cNvPr id="278" name="Google Shape;278;p16" descr="Vaping and Oral Health: It's Worse than You Think - | Dr. Neil Zane| Dr.  Neil Zane"/>
          <p:cNvPicPr preferRelativeResize="0"/>
          <p:nvPr/>
        </p:nvPicPr>
        <p:blipFill rotWithShape="1">
          <a:blip r:embed="rId5">
            <a:alphaModFix/>
          </a:blip>
          <a:srcRect/>
          <a:stretch/>
        </p:blipFill>
        <p:spPr>
          <a:xfrm>
            <a:off x="1153740" y="2787660"/>
            <a:ext cx="3996627" cy="2848354"/>
          </a:xfrm>
          <a:prstGeom prst="rect">
            <a:avLst/>
          </a:prstGeom>
          <a:noFill/>
          <a:ln>
            <a:noFill/>
          </a:ln>
        </p:spPr>
      </p:pic>
      <p:pic>
        <p:nvPicPr>
          <p:cNvPr id="279" name="Google Shape;279;p16" descr="E‐Cigarette and palatal ulcer: a possible relationship? - Tsiouma - 2021 -  Oral Surgery - Wiley Online Library"/>
          <p:cNvPicPr preferRelativeResize="0"/>
          <p:nvPr/>
        </p:nvPicPr>
        <p:blipFill rotWithShape="1">
          <a:blip r:embed="rId6">
            <a:alphaModFix/>
          </a:blip>
          <a:srcRect l="10242" t="1" r="56403" b="66666"/>
          <a:stretch/>
        </p:blipFill>
        <p:spPr>
          <a:xfrm>
            <a:off x="6326134" y="2880979"/>
            <a:ext cx="3904476" cy="2661716"/>
          </a:xfrm>
          <a:prstGeom prst="rect">
            <a:avLst/>
          </a:prstGeom>
          <a:noFill/>
          <a:ln>
            <a:noFill/>
          </a:ln>
        </p:spPr>
      </p:pic>
      <p:sp>
        <p:nvSpPr>
          <p:cNvPr id="280" name="Google Shape;280;p16"/>
          <p:cNvSpPr txBox="1"/>
          <p:nvPr/>
        </p:nvSpPr>
        <p:spPr>
          <a:xfrm>
            <a:off x="852054" y="271334"/>
            <a:ext cx="3016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1</a:t>
            </a:r>
            <a:endParaRPr/>
          </a:p>
        </p:txBody>
      </p:sp>
      <p:sp>
        <p:nvSpPr>
          <p:cNvPr id="281" name="Google Shape;281;p16"/>
          <p:cNvSpPr txBox="1"/>
          <p:nvPr/>
        </p:nvSpPr>
        <p:spPr>
          <a:xfrm>
            <a:off x="10230610" y="125945"/>
            <a:ext cx="3016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2</a:t>
            </a:r>
            <a:endParaRPr dirty="0"/>
          </a:p>
        </p:txBody>
      </p:sp>
      <p:sp>
        <p:nvSpPr>
          <p:cNvPr id="282" name="Google Shape;282;p16"/>
          <p:cNvSpPr txBox="1"/>
          <p:nvPr/>
        </p:nvSpPr>
        <p:spPr>
          <a:xfrm>
            <a:off x="800482" y="2858664"/>
            <a:ext cx="57496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3</a:t>
            </a:r>
            <a:endParaRPr/>
          </a:p>
        </p:txBody>
      </p:sp>
      <p:sp>
        <p:nvSpPr>
          <p:cNvPr id="283" name="Google Shape;283;p16"/>
          <p:cNvSpPr txBox="1"/>
          <p:nvPr/>
        </p:nvSpPr>
        <p:spPr>
          <a:xfrm>
            <a:off x="10276702" y="3842505"/>
            <a:ext cx="103862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4</a:t>
            </a:r>
            <a:endParaRPr/>
          </a:p>
        </p:txBody>
      </p:sp>
      <p:sp>
        <p:nvSpPr>
          <p:cNvPr id="3" name="TextBox 2">
            <a:extLst>
              <a:ext uri="{FF2B5EF4-FFF2-40B4-BE49-F238E27FC236}">
                <a16:creationId xmlns:a16="http://schemas.microsoft.com/office/drawing/2014/main" id="{FD90CD37-E21F-E8E7-61E7-DFF0A70F6853}"/>
              </a:ext>
            </a:extLst>
          </p:cNvPr>
          <p:cNvSpPr txBox="1"/>
          <p:nvPr/>
        </p:nvSpPr>
        <p:spPr>
          <a:xfrm>
            <a:off x="36918" y="5903893"/>
            <a:ext cx="6098720" cy="954107"/>
          </a:xfrm>
          <a:prstGeom prst="rect">
            <a:avLst/>
          </a:prstGeom>
          <a:noFill/>
        </p:spPr>
        <p:txBody>
          <a:bodyPr wrap="square">
            <a:spAutoFit/>
          </a:bodyPr>
          <a:lstStyle/>
          <a:p>
            <a:pPr marL="0" lvl="0" indent="0" algn="l" rtl="0">
              <a:spcBef>
                <a:spcPts val="0"/>
              </a:spcBef>
              <a:spcAft>
                <a:spcPts val="0"/>
              </a:spcAft>
              <a:buClr>
                <a:schemeClr val="dk1"/>
              </a:buClr>
              <a:buSzPts val="1200"/>
              <a:buFont typeface="Calibri"/>
              <a:buNone/>
            </a:pPr>
            <a:r>
              <a:rPr lang="en-US" sz="800" dirty="0"/>
              <a:t>Effect of vaping on oral mucosa </a:t>
            </a:r>
          </a:p>
          <a:p>
            <a:pPr marL="0" lvl="0" indent="0" algn="l" rtl="0">
              <a:spcBef>
                <a:spcPts val="0"/>
              </a:spcBef>
              <a:spcAft>
                <a:spcPts val="0"/>
              </a:spcAft>
              <a:buClr>
                <a:schemeClr val="dk1"/>
              </a:buClr>
              <a:buSzPts val="1200"/>
              <a:buFont typeface="Calibri"/>
              <a:buNone/>
            </a:pPr>
            <a:endParaRPr lang="en-US" sz="800" dirty="0"/>
          </a:p>
          <a:p>
            <a:pPr marL="0" lvl="0" indent="0" algn="l" rtl="0">
              <a:spcBef>
                <a:spcPts val="0"/>
              </a:spcBef>
              <a:spcAft>
                <a:spcPts val="0"/>
              </a:spcAft>
              <a:buClr>
                <a:schemeClr val="dk1"/>
              </a:buClr>
              <a:buSzPts val="1200"/>
              <a:buFont typeface="Calibri"/>
              <a:buNone/>
            </a:pPr>
            <a:r>
              <a:rPr lang="en-US" sz="800" dirty="0"/>
              <a:t>Photos obtained from: </a:t>
            </a:r>
          </a:p>
          <a:p>
            <a:pPr marL="228600" lvl="0" indent="-228600" algn="l" rtl="0">
              <a:spcBef>
                <a:spcPts val="0"/>
              </a:spcBef>
              <a:spcAft>
                <a:spcPts val="0"/>
              </a:spcAft>
              <a:buClr>
                <a:schemeClr val="dk1"/>
              </a:buClr>
              <a:buSzPts val="1200"/>
              <a:buFont typeface="Calibri"/>
              <a:buAutoNum type="arabicParenBoth"/>
            </a:pPr>
            <a:r>
              <a:rPr lang="en-US" sz="800" dirty="0"/>
              <a:t>https://</a:t>
            </a:r>
            <a:r>
              <a:rPr lang="en-US" sz="800" dirty="0" err="1"/>
              <a:t>www.nature.com</a:t>
            </a:r>
            <a:r>
              <a:rPr lang="en-US" sz="800" dirty="0"/>
              <a:t>/articles/s41415-020-1530-x</a:t>
            </a:r>
          </a:p>
          <a:p>
            <a:pPr marL="228600" lvl="0" indent="-228600" algn="l" rtl="0">
              <a:spcBef>
                <a:spcPts val="0"/>
              </a:spcBef>
              <a:spcAft>
                <a:spcPts val="0"/>
              </a:spcAft>
              <a:buClr>
                <a:schemeClr val="dk1"/>
              </a:buClr>
              <a:buSzPts val="1200"/>
              <a:buFont typeface="Calibri"/>
              <a:buAutoNum type="arabicParenBoth"/>
            </a:pPr>
            <a:r>
              <a:rPr lang="en-US" sz="800" dirty="0"/>
              <a:t>https://</a:t>
            </a:r>
            <a:r>
              <a:rPr lang="en-US" sz="800" dirty="0" err="1"/>
              <a:t>onlinelibrary.wiley.com</a:t>
            </a:r>
            <a:r>
              <a:rPr lang="en-US" sz="800" dirty="0"/>
              <a:t>/</a:t>
            </a:r>
            <a:r>
              <a:rPr lang="en-US" sz="800" dirty="0" err="1"/>
              <a:t>doi</a:t>
            </a:r>
            <a:r>
              <a:rPr lang="en-US" sz="800" dirty="0"/>
              <a:t>/abs/10.1111/pde.14101</a:t>
            </a:r>
          </a:p>
          <a:p>
            <a:pPr marL="228600" lvl="0" indent="-228600" algn="l" rtl="0">
              <a:spcBef>
                <a:spcPts val="0"/>
              </a:spcBef>
              <a:spcAft>
                <a:spcPts val="0"/>
              </a:spcAft>
              <a:buClr>
                <a:schemeClr val="dk1"/>
              </a:buClr>
              <a:buSzPts val="1200"/>
              <a:buFont typeface="Calibri"/>
              <a:buAutoNum type="arabicParenBoth"/>
            </a:pPr>
            <a:r>
              <a:rPr lang="en-US" sz="800" dirty="0"/>
              <a:t>https://</a:t>
            </a:r>
            <a:r>
              <a:rPr lang="en-US" sz="800" dirty="0" err="1"/>
              <a:t>drneilzane.com</a:t>
            </a:r>
            <a:r>
              <a:rPr lang="en-US" sz="800" dirty="0"/>
              <a:t>/vaping-and-oral-health-its-worse-than-you-think/</a:t>
            </a:r>
          </a:p>
          <a:p>
            <a:pPr marL="228600" lvl="0" indent="-228600" algn="l" rtl="0">
              <a:spcBef>
                <a:spcPts val="0"/>
              </a:spcBef>
              <a:spcAft>
                <a:spcPts val="0"/>
              </a:spcAft>
              <a:buClr>
                <a:schemeClr val="dk1"/>
              </a:buClr>
              <a:buSzPts val="1200"/>
              <a:buFont typeface="Calibri"/>
              <a:buAutoNum type="arabicParenBoth"/>
            </a:pPr>
            <a:r>
              <a:rPr lang="en-US" sz="800" dirty="0"/>
              <a:t>https://</a:t>
            </a:r>
            <a:r>
              <a:rPr lang="en-US" sz="800" dirty="0" err="1"/>
              <a:t>onlinelibrary.wiley.com</a:t>
            </a:r>
            <a:r>
              <a:rPr lang="en-US" sz="800" dirty="0"/>
              <a:t>/</a:t>
            </a:r>
            <a:r>
              <a:rPr lang="en-US" sz="800" dirty="0" err="1"/>
              <a:t>doi</a:t>
            </a:r>
            <a:r>
              <a:rPr lang="en-US" sz="800" dirty="0"/>
              <a:t>/abs/10.1111/ors.12499</a:t>
            </a:r>
          </a:p>
        </p:txBody>
      </p:sp>
    </p:spTree>
    <p:extLst>
      <p:ext uri="{BB962C8B-B14F-4D97-AF65-F5344CB8AC3E}">
        <p14:creationId xmlns:p14="http://schemas.microsoft.com/office/powerpoint/2010/main" val="14138101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83D362-085B-2CB0-F08B-7BB74C04215D}"/>
              </a:ext>
            </a:extLst>
          </p:cNvPr>
          <p:cNvSpPr/>
          <p:nvPr/>
        </p:nvSpPr>
        <p:spPr>
          <a:xfrm>
            <a:off x="0" y="0"/>
            <a:ext cx="12192000" cy="6858000"/>
          </a:xfrm>
          <a:prstGeom prst="rect">
            <a:avLst/>
          </a:prstGeom>
          <a:solidFill>
            <a:srgbClr val="EFECE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907546-74A7-D58C-6898-5690AB75D015}"/>
              </a:ext>
            </a:extLst>
          </p:cNvPr>
          <p:cNvSpPr>
            <a:spLocks noGrp="1"/>
          </p:cNvSpPr>
          <p:nvPr>
            <p:ph type="ctrTitle"/>
          </p:nvPr>
        </p:nvSpPr>
        <p:spPr/>
        <p:txBody>
          <a:bodyPr/>
          <a:lstStyle/>
          <a:p>
            <a:r>
              <a:rPr lang="en-US" dirty="0"/>
              <a:t>Why bother? </a:t>
            </a:r>
          </a:p>
        </p:txBody>
      </p:sp>
    </p:spTree>
    <p:extLst>
      <p:ext uri="{BB962C8B-B14F-4D97-AF65-F5344CB8AC3E}">
        <p14:creationId xmlns:p14="http://schemas.microsoft.com/office/powerpoint/2010/main" val="6988049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83D362-085B-2CB0-F08B-7BB74C04215D}"/>
              </a:ext>
            </a:extLst>
          </p:cNvPr>
          <p:cNvSpPr/>
          <p:nvPr/>
        </p:nvSpPr>
        <p:spPr>
          <a:xfrm>
            <a:off x="0" y="-1"/>
            <a:ext cx="12192000" cy="6858000"/>
          </a:xfrm>
          <a:prstGeom prst="rect">
            <a:avLst/>
          </a:prstGeom>
          <a:solidFill>
            <a:srgbClr val="EFECE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907546-74A7-D58C-6898-5690AB75D015}"/>
              </a:ext>
            </a:extLst>
          </p:cNvPr>
          <p:cNvSpPr>
            <a:spLocks noGrp="1"/>
          </p:cNvSpPr>
          <p:nvPr>
            <p:ph type="ctrTitle"/>
          </p:nvPr>
        </p:nvSpPr>
        <p:spPr>
          <a:xfrm>
            <a:off x="751489" y="186996"/>
            <a:ext cx="10689021" cy="1767928"/>
          </a:xfrm>
        </p:spPr>
        <p:txBody>
          <a:bodyPr/>
          <a:lstStyle/>
          <a:p>
            <a:r>
              <a:rPr lang="en-US" dirty="0"/>
              <a:t>Oral Cancer Awareness Month </a:t>
            </a:r>
          </a:p>
        </p:txBody>
      </p:sp>
      <p:pic>
        <p:nvPicPr>
          <p:cNvPr id="3076" name="Picture 4" descr="Cancer Ribbon Colors Transparent">
            <a:extLst>
              <a:ext uri="{FF2B5EF4-FFF2-40B4-BE49-F238E27FC236}">
                <a16:creationId xmlns:a16="http://schemas.microsoft.com/office/drawing/2014/main" id="{2426F8CF-21DE-253E-47BA-6CE3307AEC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7795" y="2358258"/>
            <a:ext cx="4096407" cy="4096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655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05F37D-792F-A8F0-0B16-2D0E2D43FCD6}"/>
              </a:ext>
            </a:extLst>
          </p:cNvPr>
          <p:cNvSpPr/>
          <p:nvPr/>
        </p:nvSpPr>
        <p:spPr>
          <a:xfrm>
            <a:off x="0" y="0"/>
            <a:ext cx="12192000" cy="6858000"/>
          </a:xfrm>
          <a:prstGeom prst="rect">
            <a:avLst/>
          </a:prstGeom>
          <a:solidFill>
            <a:srgbClr val="EFECE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4C91C8-8365-3DC8-23C0-E5A5B9535BFC}"/>
              </a:ext>
            </a:extLst>
          </p:cNvPr>
          <p:cNvSpPr>
            <a:spLocks noGrp="1"/>
          </p:cNvSpPr>
          <p:nvPr>
            <p:ph type="title"/>
          </p:nvPr>
        </p:nvSpPr>
        <p:spPr/>
        <p:txBody>
          <a:bodyPr/>
          <a:lstStyle/>
          <a:p>
            <a:r>
              <a:rPr lang="en-US" b="1" dirty="0"/>
              <a:t>Objectives </a:t>
            </a:r>
          </a:p>
        </p:txBody>
      </p:sp>
      <p:sp>
        <p:nvSpPr>
          <p:cNvPr id="3" name="Content Placeholder 2">
            <a:extLst>
              <a:ext uri="{FF2B5EF4-FFF2-40B4-BE49-F238E27FC236}">
                <a16:creationId xmlns:a16="http://schemas.microsoft.com/office/drawing/2014/main" id="{4B110069-152C-6DC6-764E-8F7BD07361F3}"/>
              </a:ext>
            </a:extLst>
          </p:cNvPr>
          <p:cNvSpPr>
            <a:spLocks noGrp="1"/>
          </p:cNvSpPr>
          <p:nvPr>
            <p:ph idx="1"/>
          </p:nvPr>
        </p:nvSpPr>
        <p:spPr/>
        <p:txBody>
          <a:bodyPr>
            <a:normAutofit/>
          </a:bodyPr>
          <a:lstStyle/>
          <a:p>
            <a:pPr>
              <a:lnSpc>
                <a:spcPct val="170000"/>
              </a:lnSpc>
            </a:pPr>
            <a:r>
              <a:rPr lang="en-US" sz="1600" dirty="0">
                <a:effectLst/>
                <a:latin typeface="Helvetica Neue" panose="02000503000000020004" pitchFamily="2" charset="0"/>
              </a:rPr>
              <a:t>Promote cessation of smoking, vaping, and excessive drinking to reduce associated health risks.</a:t>
            </a:r>
          </a:p>
          <a:p>
            <a:pPr>
              <a:lnSpc>
                <a:spcPct val="170000"/>
              </a:lnSpc>
            </a:pPr>
            <a:r>
              <a:rPr lang="en-US" sz="1600" dirty="0">
                <a:effectLst/>
                <a:latin typeface="Helvetica Neue" panose="02000503000000020004" pitchFamily="2" charset="0"/>
              </a:rPr>
              <a:t>Implement behavior modification strategies based on theories to encourage positive lifestyle changes.</a:t>
            </a:r>
          </a:p>
          <a:p>
            <a:pPr>
              <a:lnSpc>
                <a:spcPct val="170000"/>
              </a:lnSpc>
            </a:pPr>
            <a:r>
              <a:rPr lang="en-US" sz="1600" dirty="0">
                <a:effectLst/>
                <a:latin typeface="Helvetica Neue" panose="02000503000000020004" pitchFamily="2" charset="0"/>
              </a:rPr>
              <a:t>Increase awareness of the importance of routine oral cancer screening for early detection.</a:t>
            </a:r>
          </a:p>
          <a:p>
            <a:pPr>
              <a:lnSpc>
                <a:spcPct val="170000"/>
              </a:lnSpc>
            </a:pPr>
            <a:r>
              <a:rPr lang="en-US" sz="1600" dirty="0">
                <a:effectLst/>
                <a:latin typeface="Helvetica Neue" panose="02000503000000020004" pitchFamily="2" charset="0"/>
              </a:rPr>
              <a:t>Emphasize effective communication in healthcare to enhance patient engagement and understanding.</a:t>
            </a:r>
          </a:p>
          <a:p>
            <a:pPr>
              <a:lnSpc>
                <a:spcPct val="170000"/>
              </a:lnSpc>
            </a:pPr>
            <a:r>
              <a:rPr lang="en-US" sz="1600" dirty="0">
                <a:effectLst/>
                <a:latin typeface="Helvetica Neue" panose="02000503000000020004" pitchFamily="2" charset="0"/>
              </a:rPr>
              <a:t>Strengthen the chain of care by prioritizing prompt consultations and follow-up on referrals for improved outcomes.</a:t>
            </a:r>
          </a:p>
        </p:txBody>
      </p:sp>
    </p:spTree>
    <p:extLst>
      <p:ext uri="{BB962C8B-B14F-4D97-AF65-F5344CB8AC3E}">
        <p14:creationId xmlns:p14="http://schemas.microsoft.com/office/powerpoint/2010/main" val="3720728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ADA216-DA8F-4C57-AA6E-E790B95D75CA}"/>
              </a:ext>
            </a:extLst>
          </p:cNvPr>
          <p:cNvPicPr>
            <a:picLocks noChangeAspect="1"/>
          </p:cNvPicPr>
          <p:nvPr/>
        </p:nvPicPr>
        <p:blipFill rotWithShape="1">
          <a:blip r:embed="rId2"/>
          <a:srcRect t="5001" b="5238"/>
          <a:stretch/>
        </p:blipFill>
        <p:spPr>
          <a:xfrm>
            <a:off x="0" y="-1"/>
            <a:ext cx="12192000" cy="6839857"/>
          </a:xfrm>
          <a:prstGeom prst="rect">
            <a:avLst/>
          </a:prstGeom>
        </p:spPr>
      </p:pic>
    </p:spTree>
    <p:extLst>
      <p:ext uri="{BB962C8B-B14F-4D97-AF65-F5344CB8AC3E}">
        <p14:creationId xmlns:p14="http://schemas.microsoft.com/office/powerpoint/2010/main" val="38338982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E81FC3-D489-0694-4CC9-3B4290174E79}"/>
              </a:ext>
            </a:extLst>
          </p:cNvPr>
          <p:cNvPicPr>
            <a:picLocks noChangeAspect="1"/>
          </p:cNvPicPr>
          <p:nvPr/>
        </p:nvPicPr>
        <p:blipFill>
          <a:blip r:embed="rId2"/>
          <a:stretch>
            <a:fillRect/>
          </a:stretch>
        </p:blipFill>
        <p:spPr>
          <a:xfrm>
            <a:off x="48336" y="0"/>
            <a:ext cx="12095326" cy="6857999"/>
          </a:xfrm>
          <a:prstGeom prst="rect">
            <a:avLst/>
          </a:prstGeom>
        </p:spPr>
      </p:pic>
    </p:spTree>
    <p:extLst>
      <p:ext uri="{BB962C8B-B14F-4D97-AF65-F5344CB8AC3E}">
        <p14:creationId xmlns:p14="http://schemas.microsoft.com/office/powerpoint/2010/main" val="22007815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BB7EAC-511B-1BB4-2F20-C2B2F8EC68BB}"/>
              </a:ext>
            </a:extLst>
          </p:cNvPr>
          <p:cNvPicPr>
            <a:picLocks noChangeAspect="1"/>
          </p:cNvPicPr>
          <p:nvPr/>
        </p:nvPicPr>
        <p:blipFill rotWithShape="1">
          <a:blip r:embed="rId2"/>
          <a:srcRect t="3575"/>
          <a:stretch/>
        </p:blipFill>
        <p:spPr>
          <a:xfrm>
            <a:off x="0" y="1083737"/>
            <a:ext cx="12244692" cy="4724400"/>
          </a:xfrm>
          <a:prstGeom prst="rect">
            <a:avLst/>
          </a:prstGeom>
        </p:spPr>
      </p:pic>
    </p:spTree>
    <p:extLst>
      <p:ext uri="{BB962C8B-B14F-4D97-AF65-F5344CB8AC3E}">
        <p14:creationId xmlns:p14="http://schemas.microsoft.com/office/powerpoint/2010/main" val="2270359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hite arrows going to the red target">
            <a:extLst>
              <a:ext uri="{FF2B5EF4-FFF2-40B4-BE49-F238E27FC236}">
                <a16:creationId xmlns:a16="http://schemas.microsoft.com/office/drawing/2014/main" id="{F4D9F236-B8F1-2BBA-EB0D-0C21E362D362}"/>
              </a:ext>
            </a:extLst>
          </p:cNvPr>
          <p:cNvPicPr>
            <a:picLocks noChangeAspect="1"/>
          </p:cNvPicPr>
          <p:nvPr/>
        </p:nvPicPr>
        <p:blipFill rotWithShape="1">
          <a:blip r:embed="rId2">
            <a:alphaModFix amt="50000"/>
          </a:blip>
          <a:srcRect b="15730"/>
          <a:stretch/>
        </p:blipFill>
        <p:spPr>
          <a:xfrm>
            <a:off x="20" y="1"/>
            <a:ext cx="12191980" cy="6857999"/>
          </a:xfrm>
          <a:prstGeom prst="rect">
            <a:avLst/>
          </a:prstGeom>
        </p:spPr>
      </p:pic>
      <p:sp>
        <p:nvSpPr>
          <p:cNvPr id="2" name="Title 1">
            <a:extLst>
              <a:ext uri="{FF2B5EF4-FFF2-40B4-BE49-F238E27FC236}">
                <a16:creationId xmlns:a16="http://schemas.microsoft.com/office/drawing/2014/main" id="{6BD066AC-29AC-0D9F-C5CC-38E1F77167F9}"/>
              </a:ext>
            </a:extLst>
          </p:cNvPr>
          <p:cNvSpPr>
            <a:spLocks noGrp="1"/>
          </p:cNvSpPr>
          <p:nvPr>
            <p:ph type="ctrTitle"/>
          </p:nvPr>
        </p:nvSpPr>
        <p:spPr>
          <a:xfrm>
            <a:off x="1524000" y="1122362"/>
            <a:ext cx="9144000" cy="2900518"/>
          </a:xfrm>
        </p:spPr>
        <p:txBody>
          <a:bodyPr>
            <a:normAutofit/>
          </a:bodyPr>
          <a:lstStyle/>
          <a:p>
            <a:r>
              <a:rPr lang="en-US">
                <a:solidFill>
                  <a:srgbClr val="FFFFFF"/>
                </a:solidFill>
              </a:rPr>
              <a:t>Create more entry points </a:t>
            </a:r>
          </a:p>
        </p:txBody>
      </p:sp>
      <p:sp>
        <p:nvSpPr>
          <p:cNvPr id="3" name="Subtitle 2">
            <a:extLst>
              <a:ext uri="{FF2B5EF4-FFF2-40B4-BE49-F238E27FC236}">
                <a16:creationId xmlns:a16="http://schemas.microsoft.com/office/drawing/2014/main" id="{34BBEEF0-24BD-227A-0474-E68DEA026DC5}"/>
              </a:ext>
            </a:extLst>
          </p:cNvPr>
          <p:cNvSpPr>
            <a:spLocks noGrp="1"/>
          </p:cNvSpPr>
          <p:nvPr>
            <p:ph type="subTitle" idx="1"/>
          </p:nvPr>
        </p:nvSpPr>
        <p:spPr>
          <a:xfrm>
            <a:off x="1524000" y="4159404"/>
            <a:ext cx="9144000" cy="1098395"/>
          </a:xfrm>
        </p:spPr>
        <p:txBody>
          <a:bodyPr>
            <a:normAutofit/>
          </a:bodyPr>
          <a:lstStyle/>
          <a:p>
            <a:r>
              <a:rPr lang="en-US" dirty="0">
                <a:solidFill>
                  <a:srgbClr val="FFFFFF"/>
                </a:solidFill>
              </a:rPr>
              <a:t>Train more healthcare providers to screen for oral cancer </a:t>
            </a:r>
          </a:p>
        </p:txBody>
      </p:sp>
    </p:spTree>
    <p:extLst>
      <p:ext uri="{BB962C8B-B14F-4D97-AF65-F5344CB8AC3E}">
        <p14:creationId xmlns:p14="http://schemas.microsoft.com/office/powerpoint/2010/main" val="425345709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descr="The Doctor Fildes presence">
            <a:extLst>
              <a:ext uri="{FF2B5EF4-FFF2-40B4-BE49-F238E27FC236}">
                <a16:creationId xmlns:a16="http://schemas.microsoft.com/office/drawing/2014/main" id="{96F373C7-34FE-B56B-3164-97B949A220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91"/>
          <a:stretch/>
        </p:blipFill>
        <p:spPr bwMode="auto">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9AF1759-DBBF-C849-55B5-5C5198512A49}"/>
              </a:ext>
            </a:extLst>
          </p:cNvPr>
          <p:cNvSpPr txBox="1"/>
          <p:nvPr/>
        </p:nvSpPr>
        <p:spPr>
          <a:xfrm>
            <a:off x="6417734" y="2614612"/>
            <a:ext cx="5291663" cy="963475"/>
          </a:xfrm>
          <a:prstGeom prst="rect">
            <a:avLst/>
          </a:prstGeom>
        </p:spPr>
        <p:txBody>
          <a:bodyPr vert="horz" lIns="91440" tIns="45720" rIns="91440" bIns="45720" rtlCol="0">
            <a:normAutofit/>
          </a:bodyPr>
          <a:lstStyle/>
          <a:p>
            <a:pPr algn="ctr">
              <a:lnSpc>
                <a:spcPct val="90000"/>
              </a:lnSpc>
              <a:spcAft>
                <a:spcPts val="600"/>
              </a:spcAft>
            </a:pPr>
            <a:r>
              <a:rPr lang="en-US" sz="3200" dirty="0"/>
              <a:t>What can we do?</a:t>
            </a:r>
          </a:p>
        </p:txBody>
      </p:sp>
      <p:sp>
        <p:nvSpPr>
          <p:cNvPr id="4" name="TextBox 3">
            <a:extLst>
              <a:ext uri="{FF2B5EF4-FFF2-40B4-BE49-F238E27FC236}">
                <a16:creationId xmlns:a16="http://schemas.microsoft.com/office/drawing/2014/main" id="{93A1E00E-960A-FFDF-1E4B-5296439E990D}"/>
              </a:ext>
            </a:extLst>
          </p:cNvPr>
          <p:cNvSpPr txBox="1"/>
          <p:nvPr/>
        </p:nvSpPr>
        <p:spPr>
          <a:xfrm>
            <a:off x="6096000" y="6594803"/>
            <a:ext cx="2275914" cy="261610"/>
          </a:xfrm>
          <a:prstGeom prst="rect">
            <a:avLst/>
          </a:prstGeom>
          <a:noFill/>
        </p:spPr>
        <p:txBody>
          <a:bodyPr wrap="square">
            <a:spAutoFit/>
          </a:bodyPr>
          <a:lstStyle/>
          <a:p>
            <a:r>
              <a:rPr lang="en-US" sz="1100" dirty="0">
                <a:solidFill>
                  <a:schemeClr val="tx1">
                    <a:lumMod val="95000"/>
                    <a:lumOff val="5000"/>
                  </a:schemeClr>
                </a:solidFill>
                <a:latin typeface="baskerville-etext"/>
              </a:rPr>
              <a:t>O</a:t>
            </a:r>
            <a:r>
              <a:rPr lang="en-US" sz="1100" b="0" i="0" u="none" strike="noStrike" dirty="0">
                <a:solidFill>
                  <a:schemeClr val="tx1">
                    <a:lumMod val="95000"/>
                    <a:lumOff val="5000"/>
                  </a:schemeClr>
                </a:solidFill>
                <a:effectLst/>
                <a:latin typeface="baskerville-etext"/>
              </a:rPr>
              <a:t>il painting by Samuel Luke </a:t>
            </a:r>
            <a:r>
              <a:rPr lang="en-US" sz="1100" b="0" i="0" u="none" strike="noStrike" dirty="0" err="1">
                <a:solidFill>
                  <a:schemeClr val="tx1">
                    <a:lumMod val="95000"/>
                    <a:lumOff val="5000"/>
                  </a:schemeClr>
                </a:solidFill>
                <a:effectLst/>
                <a:latin typeface="baskerville-etext"/>
              </a:rPr>
              <a:t>Fildes</a:t>
            </a:r>
            <a:endParaRPr lang="en-US" sz="1100" dirty="0">
              <a:solidFill>
                <a:schemeClr val="tx1">
                  <a:lumMod val="95000"/>
                  <a:lumOff val="5000"/>
                </a:schemeClr>
              </a:solidFill>
            </a:endParaRPr>
          </a:p>
        </p:txBody>
      </p:sp>
    </p:spTree>
    <p:extLst>
      <p:ext uri="{BB962C8B-B14F-4D97-AF65-F5344CB8AC3E}">
        <p14:creationId xmlns:p14="http://schemas.microsoft.com/office/powerpoint/2010/main" val="2111333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C25C74-866F-7CB9-7566-359FD0FACF39}"/>
              </a:ext>
            </a:extLst>
          </p:cNvPr>
          <p:cNvSpPr/>
          <p:nvPr/>
        </p:nvSpPr>
        <p:spPr>
          <a:xfrm>
            <a:off x="0" y="-21888"/>
            <a:ext cx="12192000" cy="6858000"/>
          </a:xfrm>
          <a:prstGeom prst="rect">
            <a:avLst/>
          </a:prstGeom>
          <a:solidFill>
            <a:srgbClr val="EFECE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800" dirty="0">
              <a:solidFill>
                <a:schemeClr val="tx1">
                  <a:lumMod val="95000"/>
                  <a:lumOff val="5000"/>
                </a:schemeClr>
              </a:solidFill>
            </a:endParaRPr>
          </a:p>
        </p:txBody>
      </p:sp>
      <p:pic>
        <p:nvPicPr>
          <p:cNvPr id="1026" name="Picture 2" descr="Quit vaping with the Truth Initiative - NC Center for Public Policy Research">
            <a:extLst>
              <a:ext uri="{FF2B5EF4-FFF2-40B4-BE49-F238E27FC236}">
                <a16:creationId xmlns:a16="http://schemas.microsoft.com/office/drawing/2014/main" id="{3AAF9A7E-2D19-6B46-4E65-296075A570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6453" y="-38217"/>
            <a:ext cx="2943037" cy="44130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D8DAA66-B7E1-01F5-DF3C-A49E8FB34AEC}"/>
              </a:ext>
            </a:extLst>
          </p:cNvPr>
          <p:cNvSpPr txBox="1"/>
          <p:nvPr/>
        </p:nvSpPr>
        <p:spPr>
          <a:xfrm>
            <a:off x="939927" y="4406958"/>
            <a:ext cx="4866479" cy="341632"/>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defTabSz="822960">
              <a:spcAft>
                <a:spcPts val="600"/>
              </a:spcAft>
            </a:pPr>
            <a:r>
              <a:rPr lang="en-US" sz="1620" b="1" kern="1200" dirty="0">
                <a:solidFill>
                  <a:srgbClr val="3C3934"/>
                </a:solidFill>
                <a:latin typeface="Din" pitchFamily="2" charset="0"/>
                <a:ea typeface="+mn-ea"/>
                <a:cs typeface="+mn-cs"/>
              </a:rPr>
              <a:t>Within the first five weeks:</a:t>
            </a:r>
            <a:endParaRPr lang="en-US" b="1" i="0" u="none" strike="noStrike" dirty="0">
              <a:solidFill>
                <a:srgbClr val="3C3934"/>
              </a:solidFill>
              <a:effectLst/>
              <a:latin typeface="Din" pitchFamily="2" charset="0"/>
            </a:endParaRPr>
          </a:p>
        </p:txBody>
      </p:sp>
      <p:sp>
        <p:nvSpPr>
          <p:cNvPr id="5" name="TextBox 4">
            <a:extLst>
              <a:ext uri="{FF2B5EF4-FFF2-40B4-BE49-F238E27FC236}">
                <a16:creationId xmlns:a16="http://schemas.microsoft.com/office/drawing/2014/main" id="{1B431966-C69B-C18F-A230-CBA7D9668381}"/>
              </a:ext>
            </a:extLst>
          </p:cNvPr>
          <p:cNvSpPr txBox="1"/>
          <p:nvPr/>
        </p:nvSpPr>
        <p:spPr>
          <a:xfrm>
            <a:off x="1688443" y="2747064"/>
            <a:ext cx="3369446" cy="34163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defTabSz="822960">
              <a:spcAft>
                <a:spcPts val="600"/>
              </a:spcAft>
            </a:pPr>
            <a:r>
              <a:rPr lang="en-US" sz="1620" kern="1200" dirty="0">
                <a:solidFill>
                  <a:srgbClr val="3C3934"/>
                </a:solidFill>
                <a:latin typeface="Din" pitchFamily="2" charset="0"/>
                <a:ea typeface="+mn-ea"/>
                <a:cs typeface="+mn-cs"/>
              </a:rPr>
              <a:t>This is Quitting text-message program</a:t>
            </a:r>
            <a:endParaRPr lang="en-US" dirty="0"/>
          </a:p>
        </p:txBody>
      </p:sp>
      <p:sp>
        <p:nvSpPr>
          <p:cNvPr id="6" name="TextBox 5">
            <a:extLst>
              <a:ext uri="{FF2B5EF4-FFF2-40B4-BE49-F238E27FC236}">
                <a16:creationId xmlns:a16="http://schemas.microsoft.com/office/drawing/2014/main" id="{EC0A56F6-CB24-6C2C-1487-E52C66C8EE9F}"/>
              </a:ext>
            </a:extLst>
          </p:cNvPr>
          <p:cNvSpPr txBox="1"/>
          <p:nvPr/>
        </p:nvSpPr>
        <p:spPr>
          <a:xfrm>
            <a:off x="6529717" y="4374807"/>
            <a:ext cx="3965766" cy="341632"/>
          </a:xfrm>
          <a:prstGeom prst="rect">
            <a:avLst/>
          </a:prstGeom>
          <a:noFill/>
        </p:spPr>
        <p:txBody>
          <a:bodyPr wrap="none" rtlCol="0">
            <a:spAutoFit/>
          </a:bodyPr>
          <a:lstStyle/>
          <a:p>
            <a:pPr defTabSz="822960">
              <a:spcAft>
                <a:spcPts val="600"/>
              </a:spcAft>
            </a:pPr>
            <a:r>
              <a:rPr lang="en-US" sz="1620" kern="1200" dirty="0">
                <a:solidFill>
                  <a:srgbClr val="3C3934"/>
                </a:solidFill>
                <a:latin typeface="Din" pitchFamily="2" charset="0"/>
                <a:ea typeface="+mn-ea"/>
                <a:cs typeface="+mn-cs"/>
              </a:rPr>
              <a:t>13,421 teens + 13,750 young adults enrolled</a:t>
            </a:r>
            <a:endParaRPr lang="en-US" dirty="0"/>
          </a:p>
        </p:txBody>
      </p:sp>
      <p:sp>
        <p:nvSpPr>
          <p:cNvPr id="8" name="TextBox 7">
            <a:extLst>
              <a:ext uri="{FF2B5EF4-FFF2-40B4-BE49-F238E27FC236}">
                <a16:creationId xmlns:a16="http://schemas.microsoft.com/office/drawing/2014/main" id="{524DF4C3-EB1A-B258-847F-30B1AF0D9F54}"/>
              </a:ext>
            </a:extLst>
          </p:cNvPr>
          <p:cNvSpPr txBox="1"/>
          <p:nvPr/>
        </p:nvSpPr>
        <p:spPr>
          <a:xfrm>
            <a:off x="939927" y="5109229"/>
            <a:ext cx="3734508" cy="341632"/>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pPr defTabSz="822960">
              <a:spcAft>
                <a:spcPts val="600"/>
              </a:spcAft>
            </a:pPr>
            <a:r>
              <a:rPr lang="en-US" sz="1620" b="1" kern="1200" dirty="0">
                <a:solidFill>
                  <a:srgbClr val="3C3934"/>
                </a:solidFill>
                <a:latin typeface="Din" pitchFamily="2" charset="0"/>
                <a:ea typeface="+mn-ea"/>
                <a:cs typeface="+mn-cs"/>
              </a:rPr>
              <a:t>Set a quit date (the day of enrollment)</a:t>
            </a:r>
            <a:endParaRPr lang="en-US" b="1" dirty="0"/>
          </a:p>
        </p:txBody>
      </p:sp>
      <p:sp>
        <p:nvSpPr>
          <p:cNvPr id="10" name="TextBox 9">
            <a:extLst>
              <a:ext uri="{FF2B5EF4-FFF2-40B4-BE49-F238E27FC236}">
                <a16:creationId xmlns:a16="http://schemas.microsoft.com/office/drawing/2014/main" id="{632B9D18-3971-82D3-7DDA-FFFE92A9B67D}"/>
              </a:ext>
            </a:extLst>
          </p:cNvPr>
          <p:cNvSpPr txBox="1"/>
          <p:nvPr/>
        </p:nvSpPr>
        <p:spPr>
          <a:xfrm>
            <a:off x="6529717" y="5001015"/>
            <a:ext cx="4110426" cy="341632"/>
          </a:xfrm>
          <a:prstGeom prst="rect">
            <a:avLst/>
          </a:prstGeom>
          <a:noFill/>
        </p:spPr>
        <p:txBody>
          <a:bodyPr wrap="square">
            <a:spAutoFit/>
          </a:bodyPr>
          <a:lstStyle/>
          <a:p>
            <a:pPr defTabSz="822960">
              <a:spcAft>
                <a:spcPts val="600"/>
              </a:spcAft>
            </a:pPr>
            <a:r>
              <a:rPr lang="en-US" sz="1620" kern="1200" dirty="0">
                <a:solidFill>
                  <a:srgbClr val="3C3934"/>
                </a:solidFill>
                <a:latin typeface="Din" pitchFamily="2" charset="0"/>
                <a:ea typeface="+mn-ea"/>
                <a:cs typeface="+mn-cs"/>
              </a:rPr>
              <a:t>teens (69%) and young adults (74%) </a:t>
            </a:r>
            <a:endParaRPr lang="en-US" dirty="0"/>
          </a:p>
        </p:txBody>
      </p:sp>
      <p:sp>
        <p:nvSpPr>
          <p:cNvPr id="12" name="TextBox 11">
            <a:extLst>
              <a:ext uri="{FF2B5EF4-FFF2-40B4-BE49-F238E27FC236}">
                <a16:creationId xmlns:a16="http://schemas.microsoft.com/office/drawing/2014/main" id="{0A78024B-D4C0-4042-9BD7-B98DB2EE23B5}"/>
              </a:ext>
            </a:extLst>
          </p:cNvPr>
          <p:cNvSpPr txBox="1"/>
          <p:nvPr/>
        </p:nvSpPr>
        <p:spPr>
          <a:xfrm>
            <a:off x="946758" y="5786203"/>
            <a:ext cx="4586217" cy="341632"/>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defTabSz="822960">
              <a:spcAft>
                <a:spcPts val="600"/>
              </a:spcAft>
            </a:pPr>
            <a:r>
              <a:rPr lang="en-US" sz="1620" b="1" kern="1200" dirty="0">
                <a:solidFill>
                  <a:srgbClr val="3C3934"/>
                </a:solidFill>
                <a:latin typeface="Din" pitchFamily="2" charset="0"/>
                <a:ea typeface="+mn-ea"/>
                <a:cs typeface="+mn-cs"/>
              </a:rPr>
              <a:t>2 weeks “reduced or stopped using e-cigarettes”</a:t>
            </a:r>
            <a:endParaRPr lang="en-US" b="1" dirty="0"/>
          </a:p>
        </p:txBody>
      </p:sp>
      <p:sp>
        <p:nvSpPr>
          <p:cNvPr id="14" name="TextBox 13">
            <a:extLst>
              <a:ext uri="{FF2B5EF4-FFF2-40B4-BE49-F238E27FC236}">
                <a16:creationId xmlns:a16="http://schemas.microsoft.com/office/drawing/2014/main" id="{6234A44F-61E8-2746-2C57-7FDBFDA7DA0B}"/>
              </a:ext>
            </a:extLst>
          </p:cNvPr>
          <p:cNvSpPr txBox="1"/>
          <p:nvPr/>
        </p:nvSpPr>
        <p:spPr>
          <a:xfrm>
            <a:off x="6529717" y="5768412"/>
            <a:ext cx="3751506" cy="341632"/>
          </a:xfrm>
          <a:prstGeom prst="rect">
            <a:avLst/>
          </a:prstGeom>
          <a:noFill/>
        </p:spPr>
        <p:txBody>
          <a:bodyPr wrap="square">
            <a:spAutoFit/>
          </a:bodyPr>
          <a:lstStyle/>
          <a:p>
            <a:pPr defTabSz="822960">
              <a:spcAft>
                <a:spcPts val="600"/>
              </a:spcAft>
            </a:pPr>
            <a:r>
              <a:rPr lang="en-US" sz="1620" kern="1200" dirty="0">
                <a:solidFill>
                  <a:srgbClr val="3C3934"/>
                </a:solidFill>
                <a:latin typeface="Din" pitchFamily="2" charset="0"/>
                <a:ea typeface="+mn-ea"/>
                <a:cs typeface="+mn-cs"/>
              </a:rPr>
              <a:t>60.8%</a:t>
            </a:r>
            <a:endParaRPr lang="en-US" dirty="0"/>
          </a:p>
        </p:txBody>
      </p:sp>
      <p:sp>
        <p:nvSpPr>
          <p:cNvPr id="16" name="TextBox 15">
            <a:extLst>
              <a:ext uri="{FF2B5EF4-FFF2-40B4-BE49-F238E27FC236}">
                <a16:creationId xmlns:a16="http://schemas.microsoft.com/office/drawing/2014/main" id="{AE87FF71-386B-1639-04EE-087F1746A6D1}"/>
              </a:ext>
            </a:extLst>
          </p:cNvPr>
          <p:cNvSpPr txBox="1"/>
          <p:nvPr/>
        </p:nvSpPr>
        <p:spPr>
          <a:xfrm>
            <a:off x="931884" y="6362738"/>
            <a:ext cx="4380865" cy="341632"/>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pPr defTabSz="822960">
              <a:spcAft>
                <a:spcPts val="600"/>
              </a:spcAft>
            </a:pPr>
            <a:r>
              <a:rPr lang="en-US" sz="1620" b="1" kern="1200" dirty="0">
                <a:solidFill>
                  <a:srgbClr val="3C3934"/>
                </a:solidFill>
                <a:latin typeface="Din" pitchFamily="2" charset="0"/>
                <a:ea typeface="+mn-ea"/>
                <a:cs typeface="+mn-cs"/>
              </a:rPr>
              <a:t>3 months “quit vaping for 30-days or longer”</a:t>
            </a:r>
            <a:endParaRPr lang="en-US" b="1" dirty="0"/>
          </a:p>
        </p:txBody>
      </p:sp>
      <p:sp>
        <p:nvSpPr>
          <p:cNvPr id="18" name="TextBox 17">
            <a:extLst>
              <a:ext uri="{FF2B5EF4-FFF2-40B4-BE49-F238E27FC236}">
                <a16:creationId xmlns:a16="http://schemas.microsoft.com/office/drawing/2014/main" id="{CE3A46C2-730A-4B93-8267-5D4EC2BC214B}"/>
              </a:ext>
            </a:extLst>
          </p:cNvPr>
          <p:cNvSpPr txBox="1"/>
          <p:nvPr/>
        </p:nvSpPr>
        <p:spPr>
          <a:xfrm>
            <a:off x="6529717" y="6362738"/>
            <a:ext cx="3201840" cy="341632"/>
          </a:xfrm>
          <a:prstGeom prst="rect">
            <a:avLst/>
          </a:prstGeom>
          <a:noFill/>
        </p:spPr>
        <p:txBody>
          <a:bodyPr wrap="square">
            <a:spAutoFit/>
          </a:bodyPr>
          <a:lstStyle/>
          <a:p>
            <a:pPr defTabSz="822960">
              <a:spcAft>
                <a:spcPts val="600"/>
              </a:spcAft>
            </a:pPr>
            <a:r>
              <a:rPr lang="en-US" sz="1620" kern="1200">
                <a:solidFill>
                  <a:srgbClr val="3C3934"/>
                </a:solidFill>
                <a:latin typeface="Din" pitchFamily="2" charset="0"/>
                <a:ea typeface="+mn-ea"/>
                <a:cs typeface="+mn-cs"/>
              </a:rPr>
              <a:t>15.5%</a:t>
            </a:r>
            <a:endParaRPr lang="en-US"/>
          </a:p>
        </p:txBody>
      </p:sp>
      <p:pic>
        <p:nvPicPr>
          <p:cNvPr id="1028" name="Picture 4" descr="This is Quitting By Truth Initiative - #BHtheChange">
            <a:extLst>
              <a:ext uri="{FF2B5EF4-FFF2-40B4-BE49-F238E27FC236}">
                <a16:creationId xmlns:a16="http://schemas.microsoft.com/office/drawing/2014/main" id="{BA3D7846-35FF-C42E-886A-BDEB001070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758" y="292787"/>
            <a:ext cx="4859648" cy="23399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7B9D6AE-DD0B-27C5-A27D-F85FC550877A}"/>
              </a:ext>
            </a:extLst>
          </p:cNvPr>
          <p:cNvSpPr txBox="1"/>
          <p:nvPr/>
        </p:nvSpPr>
        <p:spPr>
          <a:xfrm>
            <a:off x="6137137" y="6592800"/>
            <a:ext cx="6054863" cy="338554"/>
          </a:xfrm>
          <a:prstGeom prst="rect">
            <a:avLst/>
          </a:prstGeom>
          <a:noFill/>
        </p:spPr>
        <p:txBody>
          <a:bodyPr wrap="none" rtlCol="0">
            <a:spAutoFit/>
          </a:bodyPr>
          <a:lstStyle/>
          <a:p>
            <a:r>
              <a:rPr lang="en-US" sz="800" dirty="0">
                <a:solidFill>
                  <a:schemeClr val="tx1">
                    <a:lumMod val="95000"/>
                    <a:lumOff val="5000"/>
                  </a:schemeClr>
                </a:solidFill>
              </a:rPr>
              <a:t>Source: https://</a:t>
            </a:r>
            <a:r>
              <a:rPr lang="en-US" sz="800" dirty="0" err="1">
                <a:solidFill>
                  <a:schemeClr val="tx1">
                    <a:lumMod val="95000"/>
                    <a:lumOff val="5000"/>
                  </a:schemeClr>
                </a:solidFill>
              </a:rPr>
              <a:t>truthinitiative.org</a:t>
            </a:r>
            <a:r>
              <a:rPr lang="en-US" sz="800" dirty="0">
                <a:solidFill>
                  <a:schemeClr val="tx1">
                    <a:lumMod val="95000"/>
                    <a:lumOff val="5000"/>
                  </a:schemeClr>
                </a:solidFill>
              </a:rPr>
              <a:t>/research-resources/quitting-smoking-vaping/more-half-young-people-consider-quitting-vaping-2022-new</a:t>
            </a:r>
          </a:p>
          <a:p>
            <a:endParaRPr lang="en-US" sz="800" dirty="0"/>
          </a:p>
        </p:txBody>
      </p:sp>
    </p:spTree>
    <p:extLst>
      <p:ext uri="{BB962C8B-B14F-4D97-AF65-F5344CB8AC3E}">
        <p14:creationId xmlns:p14="http://schemas.microsoft.com/office/powerpoint/2010/main" val="23307387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E12B68-B5A4-9508-DA29-7337386A6154}"/>
              </a:ext>
            </a:extLst>
          </p:cNvPr>
          <p:cNvSpPr/>
          <p:nvPr/>
        </p:nvSpPr>
        <p:spPr>
          <a:xfrm>
            <a:off x="0" y="0"/>
            <a:ext cx="12192000" cy="6858000"/>
          </a:xfrm>
          <a:prstGeom prst="rect">
            <a:avLst/>
          </a:prstGeom>
          <a:solidFill>
            <a:srgbClr val="EFECE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45BB349-A76D-77FE-CD49-BC15DE6D2678}"/>
              </a:ext>
            </a:extLst>
          </p:cNvPr>
          <p:cNvPicPr>
            <a:picLocks noChangeAspect="1"/>
          </p:cNvPicPr>
          <p:nvPr/>
        </p:nvPicPr>
        <p:blipFill rotWithShape="1">
          <a:blip r:embed="rId2"/>
          <a:srcRect t="5575" b="4260"/>
          <a:stretch/>
        </p:blipFill>
        <p:spPr>
          <a:xfrm>
            <a:off x="20" y="-1"/>
            <a:ext cx="12191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p:spPr>
      </p:pic>
      <p:sp>
        <p:nvSpPr>
          <p:cNvPr id="6" name="TextBox 5">
            <a:extLst>
              <a:ext uri="{FF2B5EF4-FFF2-40B4-BE49-F238E27FC236}">
                <a16:creationId xmlns:a16="http://schemas.microsoft.com/office/drawing/2014/main" id="{5822BD37-737F-41DA-8F2B-922009F9C402}"/>
              </a:ext>
            </a:extLst>
          </p:cNvPr>
          <p:cNvSpPr txBox="1"/>
          <p:nvPr/>
        </p:nvSpPr>
        <p:spPr>
          <a:xfrm>
            <a:off x="835025" y="5037815"/>
            <a:ext cx="2422458" cy="769441"/>
          </a:xfrm>
          <a:prstGeom prst="rect">
            <a:avLst/>
          </a:prstGeom>
          <a:noFill/>
        </p:spPr>
        <p:txBody>
          <a:bodyPr wrap="none" rtlCol="0">
            <a:spAutoFit/>
          </a:bodyPr>
          <a:lstStyle/>
          <a:p>
            <a:r>
              <a:rPr lang="en-US" sz="4400" dirty="0">
                <a:highlight>
                  <a:srgbClr val="FFFF00"/>
                </a:highlight>
              </a:rPr>
              <a:t>FRAMING</a:t>
            </a:r>
          </a:p>
        </p:txBody>
      </p:sp>
    </p:spTree>
    <p:extLst>
      <p:ext uri="{BB962C8B-B14F-4D97-AF65-F5344CB8AC3E}">
        <p14:creationId xmlns:p14="http://schemas.microsoft.com/office/powerpoint/2010/main" val="10392220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99B349-6657-65A0-BCEC-7307FD2B2EED}"/>
              </a:ext>
            </a:extLst>
          </p:cNvPr>
          <p:cNvSpPr/>
          <p:nvPr/>
        </p:nvSpPr>
        <p:spPr>
          <a:xfrm>
            <a:off x="0" y="0"/>
            <a:ext cx="12192000" cy="6858000"/>
          </a:xfrm>
          <a:prstGeom prst="rect">
            <a:avLst/>
          </a:prstGeom>
          <a:solidFill>
            <a:srgbClr val="EFECE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1D517E-46DB-F9A7-CD49-BB0FED8E7AC1}"/>
              </a:ext>
            </a:extLst>
          </p:cNvPr>
          <p:cNvSpPr>
            <a:spLocks noGrp="1"/>
          </p:cNvSpPr>
          <p:nvPr>
            <p:ph type="ctrTitle"/>
          </p:nvPr>
        </p:nvSpPr>
        <p:spPr>
          <a:xfrm>
            <a:off x="660400" y="2235200"/>
            <a:ext cx="5080000" cy="2387600"/>
          </a:xfrm>
        </p:spPr>
        <p:txBody>
          <a:bodyPr/>
          <a:lstStyle/>
          <a:p>
            <a:r>
              <a:rPr lang="en-US" dirty="0">
                <a:highlight>
                  <a:srgbClr val="FFFF00"/>
                </a:highlight>
              </a:rPr>
              <a:t>Appealing to Emotion</a:t>
            </a:r>
          </a:p>
        </p:txBody>
      </p:sp>
      <p:sp>
        <p:nvSpPr>
          <p:cNvPr id="4" name="TextBox 3">
            <a:extLst>
              <a:ext uri="{FF2B5EF4-FFF2-40B4-BE49-F238E27FC236}">
                <a16:creationId xmlns:a16="http://schemas.microsoft.com/office/drawing/2014/main" id="{E77BB3A0-0B33-446E-16BB-2A7470AED06E}"/>
              </a:ext>
            </a:extLst>
          </p:cNvPr>
          <p:cNvSpPr txBox="1"/>
          <p:nvPr/>
        </p:nvSpPr>
        <p:spPr>
          <a:xfrm>
            <a:off x="7164571" y="3149600"/>
            <a:ext cx="4367029" cy="923330"/>
          </a:xfrm>
          <a:prstGeom prst="rect">
            <a:avLst/>
          </a:prstGeom>
          <a:noFill/>
        </p:spPr>
        <p:txBody>
          <a:bodyPr wrap="none" rtlCol="0">
            <a:spAutoFit/>
          </a:bodyPr>
          <a:lstStyle/>
          <a:p>
            <a:r>
              <a:rPr lang="en-US" dirty="0">
                <a:hlinkClick r:id="rId2"/>
              </a:rPr>
              <a:t>CDC</a:t>
            </a:r>
            <a:r>
              <a:rPr lang="en-US" dirty="0"/>
              <a:t>: Tips from former smokers -- Tammy W.</a:t>
            </a:r>
          </a:p>
          <a:p>
            <a:endParaRPr lang="en-US" dirty="0"/>
          </a:p>
          <a:p>
            <a:r>
              <a:rPr lang="en-US" dirty="0">
                <a:hlinkClick r:id="rId3"/>
              </a:rPr>
              <a:t>CDC</a:t>
            </a:r>
            <a:r>
              <a:rPr lang="en-US" dirty="0"/>
              <a:t>: Tips from former smokers – Christine </a:t>
            </a:r>
          </a:p>
        </p:txBody>
      </p:sp>
    </p:spTree>
    <p:extLst>
      <p:ext uri="{BB962C8B-B14F-4D97-AF65-F5344CB8AC3E}">
        <p14:creationId xmlns:p14="http://schemas.microsoft.com/office/powerpoint/2010/main" val="33709039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white background with dots and lines&#10;&#10;Description automatically generated">
            <a:extLst>
              <a:ext uri="{FF2B5EF4-FFF2-40B4-BE49-F238E27FC236}">
                <a16:creationId xmlns:a16="http://schemas.microsoft.com/office/drawing/2014/main" id="{7EDAE588-F367-B6DC-AD2E-4050C37109D8}"/>
              </a:ext>
            </a:extLst>
          </p:cNvPr>
          <p:cNvPicPr>
            <a:picLocks noChangeAspect="1"/>
          </p:cNvPicPr>
          <p:nvPr/>
        </p:nvPicPr>
        <p:blipFill rotWithShape="1">
          <a:blip r:embed="rId2">
            <a:alphaModFix amt="50000"/>
          </a:blip>
          <a:srcRect t="5858"/>
          <a:stretch/>
        </p:blipFill>
        <p:spPr>
          <a:xfrm>
            <a:off x="20" y="1"/>
            <a:ext cx="12191980" cy="6857999"/>
          </a:xfrm>
          <a:prstGeom prst="rect">
            <a:avLst/>
          </a:prstGeom>
        </p:spPr>
      </p:pic>
      <p:sp>
        <p:nvSpPr>
          <p:cNvPr id="2" name="Title 1">
            <a:extLst>
              <a:ext uri="{FF2B5EF4-FFF2-40B4-BE49-F238E27FC236}">
                <a16:creationId xmlns:a16="http://schemas.microsoft.com/office/drawing/2014/main" id="{02585B6C-CCD7-3E65-DD51-F84ECF93CAD4}"/>
              </a:ext>
            </a:extLst>
          </p:cNvPr>
          <p:cNvSpPr>
            <a:spLocks noGrp="1"/>
          </p:cNvSpPr>
          <p:nvPr>
            <p:ph type="ctrTitle"/>
          </p:nvPr>
        </p:nvSpPr>
        <p:spPr>
          <a:xfrm>
            <a:off x="1524000" y="1122362"/>
            <a:ext cx="9144000" cy="1953347"/>
          </a:xfrm>
        </p:spPr>
        <p:txBody>
          <a:bodyPr>
            <a:normAutofit/>
          </a:bodyPr>
          <a:lstStyle/>
          <a:p>
            <a:r>
              <a:rPr lang="en-US" b="1" dirty="0">
                <a:solidFill>
                  <a:srgbClr val="FFFFFF"/>
                </a:solidFill>
              </a:rPr>
              <a:t>Why Communication Matters in Healthcare? </a:t>
            </a:r>
          </a:p>
        </p:txBody>
      </p:sp>
      <p:sp>
        <p:nvSpPr>
          <p:cNvPr id="3" name="Subtitle 2">
            <a:extLst>
              <a:ext uri="{FF2B5EF4-FFF2-40B4-BE49-F238E27FC236}">
                <a16:creationId xmlns:a16="http://schemas.microsoft.com/office/drawing/2014/main" id="{B12EC3D6-6C32-778E-B2A3-E2E89C4E89E9}"/>
              </a:ext>
            </a:extLst>
          </p:cNvPr>
          <p:cNvSpPr>
            <a:spLocks noGrp="1"/>
          </p:cNvSpPr>
          <p:nvPr>
            <p:ph type="subTitle" idx="1"/>
          </p:nvPr>
        </p:nvSpPr>
        <p:spPr>
          <a:xfrm>
            <a:off x="1524000" y="4159404"/>
            <a:ext cx="9144000" cy="2051391"/>
          </a:xfrm>
        </p:spPr>
        <p:txBody>
          <a:bodyPr>
            <a:normAutofit/>
          </a:bodyPr>
          <a:lstStyle/>
          <a:p>
            <a:pPr marL="457200" indent="-457200">
              <a:buAutoNum type="arabicPeriod"/>
            </a:pPr>
            <a:r>
              <a:rPr lang="en-US" sz="2800" dirty="0">
                <a:solidFill>
                  <a:srgbClr val="FFFFFF"/>
                </a:solidFill>
              </a:rPr>
              <a:t>Rapport </a:t>
            </a:r>
          </a:p>
          <a:p>
            <a:pPr marL="457200" indent="-457200">
              <a:buAutoNum type="arabicPeriod"/>
            </a:pPr>
            <a:r>
              <a:rPr lang="en-US" sz="2800" dirty="0">
                <a:solidFill>
                  <a:srgbClr val="FFFFFF"/>
                </a:solidFill>
              </a:rPr>
              <a:t>Influence behavior</a:t>
            </a:r>
          </a:p>
          <a:p>
            <a:pPr marL="457200" indent="-457200">
              <a:buAutoNum type="arabicPeriod"/>
            </a:pPr>
            <a:r>
              <a:rPr lang="en-US" sz="2800" dirty="0">
                <a:solidFill>
                  <a:srgbClr val="FFFFFF"/>
                </a:solidFill>
              </a:rPr>
              <a:t>Social change </a:t>
            </a:r>
          </a:p>
          <a:p>
            <a:pPr marL="457200" indent="-457200">
              <a:buAutoNum type="arabicPeriod"/>
            </a:pPr>
            <a:r>
              <a:rPr lang="en-US" sz="2800" dirty="0">
                <a:solidFill>
                  <a:srgbClr val="FFFFFF"/>
                </a:solidFill>
              </a:rPr>
              <a:t>Patient satisfaction = everyone’s happy = less complaints  </a:t>
            </a:r>
          </a:p>
        </p:txBody>
      </p:sp>
    </p:spTree>
    <p:extLst>
      <p:ext uri="{BB962C8B-B14F-4D97-AF65-F5344CB8AC3E}">
        <p14:creationId xmlns:p14="http://schemas.microsoft.com/office/powerpoint/2010/main" val="3086478920"/>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00B03A6-B514-2425-905B-0DE75A6AF5C0}"/>
              </a:ext>
            </a:extLst>
          </p:cNvPr>
          <p:cNvSpPr/>
          <p:nvPr/>
        </p:nvSpPr>
        <p:spPr>
          <a:xfrm>
            <a:off x="0" y="0"/>
            <a:ext cx="12192000" cy="6858000"/>
          </a:xfrm>
          <a:prstGeom prst="rect">
            <a:avLst/>
          </a:prstGeom>
          <a:solidFill>
            <a:srgbClr val="EFECE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1A14E19-6BA7-06CE-7C8B-9FA35ACDEF7A}"/>
              </a:ext>
            </a:extLst>
          </p:cNvPr>
          <p:cNvSpPr txBox="1"/>
          <p:nvPr/>
        </p:nvSpPr>
        <p:spPr>
          <a:xfrm>
            <a:off x="386659" y="6370681"/>
            <a:ext cx="10542638" cy="369332"/>
          </a:xfrm>
          <a:prstGeom prst="rect">
            <a:avLst/>
          </a:prstGeom>
        </p:spPr>
        <p:txBody>
          <a:bodyPr vert="horz" lIns="91440" tIns="45720" rIns="91440" bIns="45720" rtlCol="0">
            <a:normAutofit/>
          </a:bodyPr>
          <a:lstStyle/>
          <a:p>
            <a:pPr>
              <a:lnSpc>
                <a:spcPct val="90000"/>
              </a:lnSpc>
              <a:spcAft>
                <a:spcPts val="600"/>
              </a:spcAft>
            </a:pPr>
            <a:r>
              <a:rPr lang="en-US" sz="1000" b="0" i="0" u="none" strike="noStrike" dirty="0">
                <a:solidFill>
                  <a:schemeClr val="tx1">
                    <a:lumMod val="50000"/>
                  </a:schemeClr>
                </a:solidFill>
                <a:effectLst/>
              </a:rPr>
              <a:t>Irving G, Neves AL, </a:t>
            </a:r>
            <a:r>
              <a:rPr lang="en-US" sz="1000" b="0" i="0" u="none" strike="noStrike" dirty="0" err="1">
                <a:solidFill>
                  <a:schemeClr val="tx1">
                    <a:lumMod val="50000"/>
                  </a:schemeClr>
                </a:solidFill>
                <a:effectLst/>
              </a:rPr>
              <a:t>Dambha</a:t>
            </a:r>
            <a:r>
              <a:rPr lang="en-US" sz="1000" b="0" i="0" u="none" strike="noStrike" dirty="0">
                <a:solidFill>
                  <a:schemeClr val="tx1">
                    <a:lumMod val="50000"/>
                  </a:schemeClr>
                </a:solidFill>
                <a:effectLst/>
              </a:rPr>
              <a:t>-Miller H, Oishi A, </a:t>
            </a:r>
            <a:r>
              <a:rPr lang="en-US" sz="1000" b="0" i="0" u="none" strike="noStrike" dirty="0" err="1">
                <a:solidFill>
                  <a:schemeClr val="tx1">
                    <a:lumMod val="50000"/>
                  </a:schemeClr>
                </a:solidFill>
                <a:effectLst/>
              </a:rPr>
              <a:t>Tagashira</a:t>
            </a:r>
            <a:r>
              <a:rPr lang="en-US" sz="1000" b="0" i="0" u="none" strike="noStrike" dirty="0">
                <a:solidFill>
                  <a:schemeClr val="tx1">
                    <a:lumMod val="50000"/>
                  </a:schemeClr>
                </a:solidFill>
                <a:effectLst/>
              </a:rPr>
              <a:t> H, </a:t>
            </a:r>
            <a:r>
              <a:rPr lang="en-US" sz="1000" b="0" i="0" u="none" strike="noStrike" dirty="0" err="1">
                <a:solidFill>
                  <a:schemeClr val="tx1">
                    <a:lumMod val="50000"/>
                  </a:schemeClr>
                </a:solidFill>
                <a:effectLst/>
              </a:rPr>
              <a:t>Verho</a:t>
            </a:r>
            <a:r>
              <a:rPr lang="en-US" sz="1000" b="0" i="0" u="none" strike="noStrike" dirty="0">
                <a:solidFill>
                  <a:schemeClr val="tx1">
                    <a:lumMod val="50000"/>
                  </a:schemeClr>
                </a:solidFill>
                <a:effectLst/>
              </a:rPr>
              <a:t> A, Holden J. International variations in primary care physician consultation time: a systematic review of 67 countries. BMJ Open. 2017 Nov 8;7(10):e017902. </a:t>
            </a:r>
            <a:r>
              <a:rPr lang="en-US" sz="1000" b="0" i="0" u="none" strike="noStrike" dirty="0" err="1">
                <a:solidFill>
                  <a:schemeClr val="tx1">
                    <a:lumMod val="50000"/>
                  </a:schemeClr>
                </a:solidFill>
                <a:effectLst/>
              </a:rPr>
              <a:t>doi</a:t>
            </a:r>
            <a:r>
              <a:rPr lang="en-US" sz="1000" b="0" i="0" u="none" strike="noStrike" dirty="0">
                <a:solidFill>
                  <a:schemeClr val="tx1">
                    <a:lumMod val="50000"/>
                  </a:schemeClr>
                </a:solidFill>
                <a:effectLst/>
              </a:rPr>
              <a:t>: 10.1136/bmjopen-2017-017902. PMID: 29118053; PMCID: PMC5695512.</a:t>
            </a:r>
            <a:endParaRPr lang="en-US" sz="1000" dirty="0">
              <a:solidFill>
                <a:schemeClr val="tx1">
                  <a:lumMod val="50000"/>
                </a:schemeClr>
              </a:solidFill>
            </a:endParaRPr>
          </a:p>
        </p:txBody>
      </p:sp>
      <p:sp>
        <p:nvSpPr>
          <p:cNvPr id="7" name="TextBox 6">
            <a:extLst>
              <a:ext uri="{FF2B5EF4-FFF2-40B4-BE49-F238E27FC236}">
                <a16:creationId xmlns:a16="http://schemas.microsoft.com/office/drawing/2014/main" id="{60329AD6-1856-D05F-A255-FAB70A48EBC4}"/>
              </a:ext>
            </a:extLst>
          </p:cNvPr>
          <p:cNvSpPr txBox="1"/>
          <p:nvPr/>
        </p:nvSpPr>
        <p:spPr>
          <a:xfrm>
            <a:off x="1639783" y="536078"/>
            <a:ext cx="7492342" cy="523220"/>
          </a:xfrm>
          <a:prstGeom prst="rect">
            <a:avLst/>
          </a:prstGeom>
          <a:noFill/>
        </p:spPr>
        <p:txBody>
          <a:bodyPr wrap="square">
            <a:spAutoFit/>
          </a:bodyPr>
          <a:lstStyle/>
          <a:p>
            <a:pPr>
              <a:spcAft>
                <a:spcPts val="600"/>
              </a:spcAft>
            </a:pPr>
            <a:r>
              <a:rPr lang="en-US" sz="2800" b="1" dirty="0">
                <a:solidFill>
                  <a:schemeClr val="bg1">
                    <a:lumMod val="50000"/>
                    <a:lumOff val="50000"/>
                  </a:schemeClr>
                </a:solidFill>
              </a:rPr>
              <a:t>How much time do we spend with our patients? </a:t>
            </a:r>
          </a:p>
        </p:txBody>
      </p:sp>
      <p:graphicFrame>
        <p:nvGraphicFramePr>
          <p:cNvPr id="9" name="TextBox 4">
            <a:extLst>
              <a:ext uri="{FF2B5EF4-FFF2-40B4-BE49-F238E27FC236}">
                <a16:creationId xmlns:a16="http://schemas.microsoft.com/office/drawing/2014/main" id="{BDEEBDE2-AA34-1C5E-030A-540CAAEA93A7}"/>
              </a:ext>
            </a:extLst>
          </p:cNvPr>
          <p:cNvGraphicFramePr/>
          <p:nvPr>
            <p:extLst>
              <p:ext uri="{D42A27DB-BD31-4B8C-83A1-F6EECF244321}">
                <p14:modId xmlns:p14="http://schemas.microsoft.com/office/powerpoint/2010/main" val="291006880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98911596"/>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0FE8DCC-3FE9-0281-9932-D9C964F3D708}"/>
              </a:ext>
            </a:extLst>
          </p:cNvPr>
          <p:cNvSpPr txBox="1"/>
          <p:nvPr/>
        </p:nvSpPr>
        <p:spPr>
          <a:xfrm>
            <a:off x="643468" y="643467"/>
            <a:ext cx="4620584" cy="456713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a:latin typeface="+mj-lt"/>
                <a:ea typeface="+mj-ea"/>
                <a:cs typeface="+mj-cs"/>
              </a:rPr>
              <a:t>40 seconds </a:t>
            </a:r>
          </a:p>
        </p:txBody>
      </p:sp>
      <p:pic>
        <p:nvPicPr>
          <p:cNvPr id="4" name="Picture 3" descr="Hourglass">
            <a:extLst>
              <a:ext uri="{FF2B5EF4-FFF2-40B4-BE49-F238E27FC236}">
                <a16:creationId xmlns:a16="http://schemas.microsoft.com/office/drawing/2014/main" id="{D9CC65E7-AAC0-1B4A-6F4F-E405BD3F9227}"/>
              </a:ext>
            </a:extLst>
          </p:cNvPr>
          <p:cNvPicPr>
            <a:picLocks noChangeAspect="1"/>
          </p:cNvPicPr>
          <p:nvPr/>
        </p:nvPicPr>
        <p:blipFill rotWithShape="1">
          <a:blip r:embed="rId2"/>
          <a:srcRect l="19025" r="19025"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7045361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A14571-8928-36B5-0EE5-18E324331121}"/>
              </a:ext>
            </a:extLst>
          </p:cNvPr>
          <p:cNvSpPr/>
          <p:nvPr/>
        </p:nvSpPr>
        <p:spPr>
          <a:xfrm>
            <a:off x="0" y="0"/>
            <a:ext cx="12192000" cy="6858000"/>
          </a:xfrm>
          <a:prstGeom prst="rect">
            <a:avLst/>
          </a:prstGeom>
          <a:solidFill>
            <a:srgbClr val="EFECE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7BD33E89-19EA-F601-E84F-D95555E20FD9}"/>
              </a:ext>
            </a:extLst>
          </p:cNvPr>
          <p:cNvPicPr>
            <a:picLocks noChangeAspect="1"/>
          </p:cNvPicPr>
          <p:nvPr/>
        </p:nvPicPr>
        <p:blipFill rotWithShape="1">
          <a:blip r:embed="rId3"/>
          <a:srcRect t="38966" b="37924"/>
          <a:stretch/>
        </p:blipFill>
        <p:spPr>
          <a:xfrm>
            <a:off x="0" y="2686793"/>
            <a:ext cx="5640778" cy="1436914"/>
          </a:xfrm>
          <a:prstGeom prst="rect">
            <a:avLst/>
          </a:prstGeom>
        </p:spPr>
      </p:pic>
      <p:pic>
        <p:nvPicPr>
          <p:cNvPr id="8" name="Picture 7">
            <a:extLst>
              <a:ext uri="{FF2B5EF4-FFF2-40B4-BE49-F238E27FC236}">
                <a16:creationId xmlns:a16="http://schemas.microsoft.com/office/drawing/2014/main" id="{0ECBD7F3-E13C-3ED5-29AF-840AEED2ABC3}"/>
              </a:ext>
            </a:extLst>
          </p:cNvPr>
          <p:cNvPicPr>
            <a:picLocks noChangeAspect="1"/>
          </p:cNvPicPr>
          <p:nvPr/>
        </p:nvPicPr>
        <p:blipFill rotWithShape="1">
          <a:blip r:embed="rId3"/>
          <a:srcRect t="38966" b="37924"/>
          <a:stretch/>
        </p:blipFill>
        <p:spPr>
          <a:xfrm>
            <a:off x="5640779" y="2683824"/>
            <a:ext cx="6551222" cy="1436914"/>
          </a:xfrm>
          <a:prstGeom prst="rect">
            <a:avLst/>
          </a:prstGeom>
        </p:spPr>
      </p:pic>
      <p:sp>
        <p:nvSpPr>
          <p:cNvPr id="9" name="Title 1">
            <a:extLst>
              <a:ext uri="{FF2B5EF4-FFF2-40B4-BE49-F238E27FC236}">
                <a16:creationId xmlns:a16="http://schemas.microsoft.com/office/drawing/2014/main" id="{2153AE16-6026-CF44-FB4D-2DE5DADF8DD7}"/>
              </a:ext>
            </a:extLst>
          </p:cNvPr>
          <p:cNvSpPr txBox="1">
            <a:spLocks/>
          </p:cNvSpPr>
          <p:nvPr/>
        </p:nvSpPr>
        <p:spPr>
          <a:xfrm>
            <a:off x="571994" y="527112"/>
            <a:ext cx="4095009" cy="670812"/>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lumMod val="50000"/>
                  </a:schemeClr>
                </a:solidFill>
              </a:rPr>
              <a:t>Chain of care</a:t>
            </a:r>
          </a:p>
        </p:txBody>
      </p:sp>
      <p:sp>
        <p:nvSpPr>
          <p:cNvPr id="10" name="Oval 9">
            <a:extLst>
              <a:ext uri="{FF2B5EF4-FFF2-40B4-BE49-F238E27FC236}">
                <a16:creationId xmlns:a16="http://schemas.microsoft.com/office/drawing/2014/main" id="{CFC8C2FC-F307-32B8-BADA-5BB1023DEDBF}"/>
              </a:ext>
            </a:extLst>
          </p:cNvPr>
          <p:cNvSpPr/>
          <p:nvPr/>
        </p:nvSpPr>
        <p:spPr>
          <a:xfrm>
            <a:off x="3408221" y="4903024"/>
            <a:ext cx="1330036" cy="1175658"/>
          </a:xfrm>
          <a:prstGeom prst="ellipse">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dentist</a:t>
            </a:r>
          </a:p>
        </p:txBody>
      </p:sp>
      <p:sp>
        <p:nvSpPr>
          <p:cNvPr id="11" name="Oval 10">
            <a:extLst>
              <a:ext uri="{FF2B5EF4-FFF2-40B4-BE49-F238E27FC236}">
                <a16:creationId xmlns:a16="http://schemas.microsoft.com/office/drawing/2014/main" id="{CEB6AA0A-25D7-3E51-6E55-95450E9EF7AF}"/>
              </a:ext>
            </a:extLst>
          </p:cNvPr>
          <p:cNvSpPr/>
          <p:nvPr/>
        </p:nvSpPr>
        <p:spPr>
          <a:xfrm>
            <a:off x="5007434" y="4903024"/>
            <a:ext cx="1330036" cy="1175658"/>
          </a:xfrm>
          <a:prstGeom prst="ellipse">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PCP</a:t>
            </a:r>
          </a:p>
        </p:txBody>
      </p:sp>
      <p:sp>
        <p:nvSpPr>
          <p:cNvPr id="12" name="Oval 11">
            <a:extLst>
              <a:ext uri="{FF2B5EF4-FFF2-40B4-BE49-F238E27FC236}">
                <a16:creationId xmlns:a16="http://schemas.microsoft.com/office/drawing/2014/main" id="{02E35290-7F9B-C275-5E05-A623B5EE5A61}"/>
              </a:ext>
            </a:extLst>
          </p:cNvPr>
          <p:cNvSpPr/>
          <p:nvPr/>
        </p:nvSpPr>
        <p:spPr>
          <a:xfrm>
            <a:off x="1809008" y="4903024"/>
            <a:ext cx="1330036" cy="1175658"/>
          </a:xfrm>
          <a:prstGeom prst="ellipse">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Tobacco use prevention program</a:t>
            </a:r>
          </a:p>
        </p:txBody>
      </p:sp>
      <p:sp>
        <p:nvSpPr>
          <p:cNvPr id="13" name="Oval 12">
            <a:extLst>
              <a:ext uri="{FF2B5EF4-FFF2-40B4-BE49-F238E27FC236}">
                <a16:creationId xmlns:a16="http://schemas.microsoft.com/office/drawing/2014/main" id="{52248815-76E6-5A3C-BF70-72A97AA0DA80}"/>
              </a:ext>
            </a:extLst>
          </p:cNvPr>
          <p:cNvSpPr/>
          <p:nvPr/>
        </p:nvSpPr>
        <p:spPr>
          <a:xfrm>
            <a:off x="209795" y="4903024"/>
            <a:ext cx="1330036" cy="1175658"/>
          </a:xfrm>
          <a:prstGeom prst="ellipse">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Dental hygienist</a:t>
            </a:r>
          </a:p>
        </p:txBody>
      </p:sp>
      <p:sp>
        <p:nvSpPr>
          <p:cNvPr id="14" name="Oval 13">
            <a:extLst>
              <a:ext uri="{FF2B5EF4-FFF2-40B4-BE49-F238E27FC236}">
                <a16:creationId xmlns:a16="http://schemas.microsoft.com/office/drawing/2014/main" id="{BA73FF8F-FC4B-6559-BB1B-858371C99E26}"/>
              </a:ext>
            </a:extLst>
          </p:cNvPr>
          <p:cNvSpPr/>
          <p:nvPr/>
        </p:nvSpPr>
        <p:spPr>
          <a:xfrm>
            <a:off x="9801110" y="4809506"/>
            <a:ext cx="1330036" cy="1175658"/>
          </a:xfrm>
          <a:prstGeom prst="ellipse">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Specialists</a:t>
            </a:r>
          </a:p>
        </p:txBody>
      </p:sp>
      <p:sp>
        <p:nvSpPr>
          <p:cNvPr id="15" name="Oval 14">
            <a:extLst>
              <a:ext uri="{FF2B5EF4-FFF2-40B4-BE49-F238E27FC236}">
                <a16:creationId xmlns:a16="http://schemas.microsoft.com/office/drawing/2014/main" id="{D331764B-A1A0-D1D1-1F01-08477DEE64A0}"/>
              </a:ext>
            </a:extLst>
          </p:cNvPr>
          <p:cNvSpPr/>
          <p:nvPr/>
        </p:nvSpPr>
        <p:spPr>
          <a:xfrm>
            <a:off x="8166275" y="4809506"/>
            <a:ext cx="1417112" cy="1269176"/>
          </a:xfrm>
          <a:prstGeom prst="ellipse">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Behaviorist</a:t>
            </a:r>
          </a:p>
        </p:txBody>
      </p:sp>
      <p:sp>
        <p:nvSpPr>
          <p:cNvPr id="16" name="Oval 15">
            <a:extLst>
              <a:ext uri="{FF2B5EF4-FFF2-40B4-BE49-F238E27FC236}">
                <a16:creationId xmlns:a16="http://schemas.microsoft.com/office/drawing/2014/main" id="{895CE30A-8F9C-C9F3-8EF4-42B3394018B6}"/>
              </a:ext>
            </a:extLst>
          </p:cNvPr>
          <p:cNvSpPr/>
          <p:nvPr/>
        </p:nvSpPr>
        <p:spPr>
          <a:xfrm>
            <a:off x="6586854" y="4903024"/>
            <a:ext cx="1330036" cy="1175658"/>
          </a:xfrm>
          <a:prstGeom prst="ellipse">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Nurses</a:t>
            </a:r>
          </a:p>
        </p:txBody>
      </p:sp>
    </p:spTree>
    <p:extLst>
      <p:ext uri="{BB962C8B-B14F-4D97-AF65-F5344CB8AC3E}">
        <p14:creationId xmlns:p14="http://schemas.microsoft.com/office/powerpoint/2010/main" val="14313292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bstract painting of swiss cheese on Craiyon">
            <a:extLst>
              <a:ext uri="{FF2B5EF4-FFF2-40B4-BE49-F238E27FC236}">
                <a16:creationId xmlns:a16="http://schemas.microsoft.com/office/drawing/2014/main" id="{F741795E-DD22-5C4E-5FFD-44B8D68231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3202"/>
          <a:stretch/>
        </p:blipFill>
        <p:spPr bwMode="auto">
          <a:xfrm>
            <a:off x="2000359" y="0"/>
            <a:ext cx="790115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5D90B00-3FAE-6DAD-758A-BF92F58254C0}"/>
              </a:ext>
            </a:extLst>
          </p:cNvPr>
          <p:cNvSpPr txBox="1"/>
          <p:nvPr/>
        </p:nvSpPr>
        <p:spPr>
          <a:xfrm>
            <a:off x="0" y="6396335"/>
            <a:ext cx="2416629" cy="461665"/>
          </a:xfrm>
          <a:prstGeom prst="rect">
            <a:avLst/>
          </a:prstGeom>
          <a:noFill/>
        </p:spPr>
        <p:txBody>
          <a:bodyPr wrap="square">
            <a:spAutoFit/>
          </a:bodyPr>
          <a:lstStyle/>
          <a:p>
            <a:r>
              <a:rPr lang="en-US" sz="800" dirty="0"/>
              <a:t>AI generated painting - source: https://</a:t>
            </a:r>
            <a:r>
              <a:rPr lang="en-US" sz="800" dirty="0" err="1"/>
              <a:t>www.craiyon.com</a:t>
            </a:r>
            <a:r>
              <a:rPr lang="en-US" sz="800" dirty="0"/>
              <a:t>/image/ySqgO87-TIa1Uvl3u3k4MQ</a:t>
            </a:r>
          </a:p>
        </p:txBody>
      </p:sp>
    </p:spTree>
    <p:extLst>
      <p:ext uri="{BB962C8B-B14F-4D97-AF65-F5344CB8AC3E}">
        <p14:creationId xmlns:p14="http://schemas.microsoft.com/office/powerpoint/2010/main" val="38903575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F021021E-66B5-BA6D-6064-DED733FCFC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 y="0"/>
            <a:ext cx="12009120" cy="597787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C5793FE-A933-AE82-430A-CE4279B46C77}"/>
              </a:ext>
            </a:extLst>
          </p:cNvPr>
          <p:cNvSpPr txBox="1"/>
          <p:nvPr/>
        </p:nvSpPr>
        <p:spPr>
          <a:xfrm>
            <a:off x="91440" y="6457890"/>
            <a:ext cx="11844528" cy="246221"/>
          </a:xfrm>
          <a:prstGeom prst="rect">
            <a:avLst/>
          </a:prstGeom>
          <a:noFill/>
        </p:spPr>
        <p:txBody>
          <a:bodyPr wrap="square">
            <a:spAutoFit/>
          </a:bodyPr>
          <a:lstStyle/>
          <a:p>
            <a:r>
              <a:rPr lang="en-US" sz="1000" b="0" i="0" u="none" strike="noStrike" dirty="0">
                <a:solidFill>
                  <a:srgbClr val="1F1F1F"/>
                </a:solidFill>
                <a:effectLst/>
                <a:latin typeface="Arial" panose="020B0604020202020204" pitchFamily="34" charset="0"/>
              </a:rPr>
              <a:t>Case obtained from: Razan Baabdullah, Jordan Gigliotti, Nicholas </a:t>
            </a:r>
            <a:r>
              <a:rPr lang="en-US" sz="1000" b="0" i="0" u="none" strike="noStrike" dirty="0" err="1">
                <a:solidFill>
                  <a:srgbClr val="1F1F1F"/>
                </a:solidFill>
                <a:effectLst/>
                <a:latin typeface="Arial" panose="020B0604020202020204" pitchFamily="34" charset="0"/>
              </a:rPr>
              <a:t>Makhoul</a:t>
            </a:r>
            <a:r>
              <a:rPr lang="en-US" sz="1000" b="0" i="0" u="none" strike="noStrike" dirty="0">
                <a:solidFill>
                  <a:srgbClr val="1F1F1F"/>
                </a:solidFill>
                <a:effectLst/>
                <a:latin typeface="Arial" panose="020B0604020202020204" pitchFamily="34" charset="0"/>
              </a:rPr>
              <a:t>, and </a:t>
            </a:r>
            <a:r>
              <a:rPr lang="en-US" sz="1000" b="0" i="0" u="none" strike="noStrike" dirty="0" err="1">
                <a:solidFill>
                  <a:srgbClr val="1F1F1F"/>
                </a:solidFill>
                <a:effectLst/>
                <a:latin typeface="Arial" panose="020B0604020202020204" pitchFamily="34" charset="0"/>
              </a:rPr>
              <a:t>Sungmi</a:t>
            </a:r>
            <a:r>
              <a:rPr lang="en-US" sz="1000" b="0" i="0" u="none" strike="noStrike" dirty="0">
                <a:solidFill>
                  <a:srgbClr val="1F1F1F"/>
                </a:solidFill>
                <a:effectLst/>
                <a:latin typeface="Arial" panose="020B0604020202020204" pitchFamily="34" charset="0"/>
              </a:rPr>
              <a:t> Jung</a:t>
            </a:r>
            <a:r>
              <a:rPr lang="en-US" sz="1000" b="0" i="0" u="none" strike="noStrike" dirty="0">
                <a:solidFill>
                  <a:srgbClr val="1F1F1F"/>
                </a:solidFill>
                <a:effectLst/>
                <a:highlight>
                  <a:srgbClr val="FFFFFF"/>
                </a:highlight>
                <a:latin typeface="Arial" panose="020B0604020202020204" pitchFamily="34" charset="0"/>
              </a:rPr>
              <a:t>. 6/7/2021. “</a:t>
            </a:r>
            <a:r>
              <a:rPr lang="en-US" sz="1000" b="1" i="0" u="none" strike="noStrike" dirty="0">
                <a:solidFill>
                  <a:srgbClr val="346BA6"/>
                </a:solidFill>
                <a:effectLst/>
                <a:latin typeface="inherit"/>
                <a:hlinkClick r:id="rId3"/>
              </a:rPr>
              <a:t>Desmoid Fibromatosis of the Maxillofacial Region: A Case Report and Review of the Literature</a:t>
            </a:r>
            <a:r>
              <a:rPr lang="en-US" sz="1000" b="0" i="0" u="none" strike="noStrike" dirty="0">
                <a:solidFill>
                  <a:srgbClr val="1F1F1F"/>
                </a:solidFill>
                <a:effectLst/>
                <a:highlight>
                  <a:srgbClr val="FFFFFF"/>
                </a:highlight>
                <a:latin typeface="Arial" panose="020B0604020202020204" pitchFamily="34" charset="0"/>
              </a:rPr>
              <a:t>.” Oral Health</a:t>
            </a:r>
            <a:endParaRPr lang="en-US" sz="1000" dirty="0"/>
          </a:p>
        </p:txBody>
      </p:sp>
    </p:spTree>
    <p:extLst>
      <p:ext uri="{BB962C8B-B14F-4D97-AF65-F5344CB8AC3E}">
        <p14:creationId xmlns:p14="http://schemas.microsoft.com/office/powerpoint/2010/main" val="17636073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RI with contrast demonstrating an enhancing lesion of the right masticator space with involvement of the mandible laterally, maxilla and pterygoid plates medially, and the parotid gland posterolaterally. 2A, 2B. FDG-PET/CT scan demonstrating a FDG avid mass (SUV 9.5) of the masticator space 2C.">
            <a:extLst>
              <a:ext uri="{FF2B5EF4-FFF2-40B4-BE49-F238E27FC236}">
                <a16:creationId xmlns:a16="http://schemas.microsoft.com/office/drawing/2014/main" id="{0342B39C-8FA4-A00E-1BF4-4FC71E57D7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237" y="1362635"/>
            <a:ext cx="32131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 MRI with contrast demonstrating an enhancing lesion of the right masticator space with involvement of the mandible laterally, maxilla and pterygoid plates medially, and the parotid gland posterolaterally. 2A, 2B. FDG-PET/CT scan demonstrating a FDG avid mass (SUV 9.5) of the masticator space">
            <a:extLst>
              <a:ext uri="{FF2B5EF4-FFF2-40B4-BE49-F238E27FC236}">
                <a16:creationId xmlns:a16="http://schemas.microsoft.com/office/drawing/2014/main" id="{BA6F1427-1765-97FE-C7B0-0569423609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9100" y="1362635"/>
            <a:ext cx="34544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 MRI with contrast demonstrating an enhancing lesion of the right masticator space with involvement of the mandible laterally, maxilla and pterygoid plates medially, and the parotid gland posterolaterally. 2A, 2B. FDG-PET/CT scan demonstrating a FDG avid mass (SUV 9.5) of the masticator space">
            <a:extLst>
              <a:ext uri="{FF2B5EF4-FFF2-40B4-BE49-F238E27FC236}">
                <a16:creationId xmlns:a16="http://schemas.microsoft.com/office/drawing/2014/main" id="{6B87BFCF-8B14-BB0C-DF4E-1359C583D4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3263" y="1362635"/>
            <a:ext cx="349250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D4E9BCA-6D30-7070-EB27-C24F900D0314}"/>
              </a:ext>
            </a:extLst>
          </p:cNvPr>
          <p:cNvSpPr txBox="1"/>
          <p:nvPr/>
        </p:nvSpPr>
        <p:spPr>
          <a:xfrm>
            <a:off x="91440" y="6457890"/>
            <a:ext cx="11844528" cy="246221"/>
          </a:xfrm>
          <a:prstGeom prst="rect">
            <a:avLst/>
          </a:prstGeom>
          <a:noFill/>
        </p:spPr>
        <p:txBody>
          <a:bodyPr wrap="square">
            <a:spAutoFit/>
          </a:bodyPr>
          <a:lstStyle/>
          <a:p>
            <a:r>
              <a:rPr lang="en-US" sz="1000" b="0" i="0" u="none" strike="noStrike" dirty="0">
                <a:solidFill>
                  <a:srgbClr val="1F1F1F"/>
                </a:solidFill>
                <a:effectLst/>
                <a:latin typeface="Arial" panose="020B0604020202020204" pitchFamily="34" charset="0"/>
              </a:rPr>
              <a:t>Case obtained from: Razan Baabdullah, Jordan Gigliotti, Nicholas </a:t>
            </a:r>
            <a:r>
              <a:rPr lang="en-US" sz="1000" b="0" i="0" u="none" strike="noStrike" dirty="0" err="1">
                <a:solidFill>
                  <a:srgbClr val="1F1F1F"/>
                </a:solidFill>
                <a:effectLst/>
                <a:latin typeface="Arial" panose="020B0604020202020204" pitchFamily="34" charset="0"/>
              </a:rPr>
              <a:t>Makhoul</a:t>
            </a:r>
            <a:r>
              <a:rPr lang="en-US" sz="1000" b="0" i="0" u="none" strike="noStrike" dirty="0">
                <a:solidFill>
                  <a:srgbClr val="1F1F1F"/>
                </a:solidFill>
                <a:effectLst/>
                <a:latin typeface="Arial" panose="020B0604020202020204" pitchFamily="34" charset="0"/>
              </a:rPr>
              <a:t>, and </a:t>
            </a:r>
            <a:r>
              <a:rPr lang="en-US" sz="1000" b="0" i="0" u="none" strike="noStrike" dirty="0" err="1">
                <a:solidFill>
                  <a:srgbClr val="1F1F1F"/>
                </a:solidFill>
                <a:effectLst/>
                <a:latin typeface="Arial" panose="020B0604020202020204" pitchFamily="34" charset="0"/>
              </a:rPr>
              <a:t>Sungmi</a:t>
            </a:r>
            <a:r>
              <a:rPr lang="en-US" sz="1000" b="0" i="0" u="none" strike="noStrike" dirty="0">
                <a:solidFill>
                  <a:srgbClr val="1F1F1F"/>
                </a:solidFill>
                <a:effectLst/>
                <a:latin typeface="Arial" panose="020B0604020202020204" pitchFamily="34" charset="0"/>
              </a:rPr>
              <a:t> Jung</a:t>
            </a:r>
            <a:r>
              <a:rPr lang="en-US" sz="1000" b="0" i="0" u="none" strike="noStrike" dirty="0">
                <a:solidFill>
                  <a:srgbClr val="1F1F1F"/>
                </a:solidFill>
                <a:effectLst/>
                <a:highlight>
                  <a:srgbClr val="FFFFFF"/>
                </a:highlight>
                <a:latin typeface="Arial" panose="020B0604020202020204" pitchFamily="34" charset="0"/>
              </a:rPr>
              <a:t>. 6/7/2021. “</a:t>
            </a:r>
            <a:r>
              <a:rPr lang="en-US" sz="1000" b="1" i="0" u="none" strike="noStrike" dirty="0">
                <a:solidFill>
                  <a:srgbClr val="346BA6"/>
                </a:solidFill>
                <a:effectLst/>
                <a:latin typeface="inherit"/>
                <a:hlinkClick r:id="rId5"/>
              </a:rPr>
              <a:t>Desmoid Fibromatosis of the Maxillofacial Region: A Case Report and Review of the Literature</a:t>
            </a:r>
            <a:r>
              <a:rPr lang="en-US" sz="1000" b="0" i="0" u="none" strike="noStrike" dirty="0">
                <a:solidFill>
                  <a:srgbClr val="1F1F1F"/>
                </a:solidFill>
                <a:effectLst/>
                <a:highlight>
                  <a:srgbClr val="FFFFFF"/>
                </a:highlight>
                <a:latin typeface="Arial" panose="020B0604020202020204" pitchFamily="34" charset="0"/>
              </a:rPr>
              <a:t>.” Oral Health</a:t>
            </a:r>
            <a:endParaRPr lang="en-US" sz="1000" dirty="0"/>
          </a:p>
        </p:txBody>
      </p:sp>
    </p:spTree>
    <p:extLst>
      <p:ext uri="{BB962C8B-B14F-4D97-AF65-F5344CB8AC3E}">
        <p14:creationId xmlns:p14="http://schemas.microsoft.com/office/powerpoint/2010/main" val="42043762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 In-house virtual surgical planning demonstrating the planned right fibula flap reconstruction based on the native mandibular anatomy. 4A. The fibula was offset slightly superiorly to the native mandible to aid in future dental implant rehabilitation without causing an external contour deformity. Free vascularized flap pre-plated at the leg before division of the peroneal artery and venae comitantes to minimize the ischemia time ">
            <a:extLst>
              <a:ext uri="{FF2B5EF4-FFF2-40B4-BE49-F238E27FC236}">
                <a16:creationId xmlns:a16="http://schemas.microsoft.com/office/drawing/2014/main" id="{0C9F0BC7-74C1-FB2E-092A-76A15BAC84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758" y="3810000"/>
            <a:ext cx="4460241" cy="3048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n-house virtual surgical planning demonstrating the planned right fibula flap reconstruction based on the native mandibular anatomy. 4A. The fibula was offset slightly superiorly to the native mandible to aid in future dental implant rehabilitation without causing an external contour deformity. Free vascularized flap pre-plated at the leg before division of the peroneal artery and venae comitantes to minimize the ischemia time 4B. ">
            <a:extLst>
              <a:ext uri="{FF2B5EF4-FFF2-40B4-BE49-F238E27FC236}">
                <a16:creationId xmlns:a16="http://schemas.microsoft.com/office/drawing/2014/main" id="{962922E8-6D03-6412-315C-C32A1C60B1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558988"/>
            <a:ext cx="4640611" cy="329901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Specimen following compartment resection of the masticator space. Lateral view 3A, medial view 3B. ">
            <a:extLst>
              <a:ext uri="{FF2B5EF4-FFF2-40B4-BE49-F238E27FC236}">
                <a16:creationId xmlns:a16="http://schemas.microsoft.com/office/drawing/2014/main" id="{0411542A-66E0-49E2-14C6-7A6829231E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3316" y="0"/>
            <a:ext cx="36957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Specimen following compartment resection of the masticator space. Lateral view 3A, medial view 3B. ">
            <a:extLst>
              <a:ext uri="{FF2B5EF4-FFF2-40B4-BE49-F238E27FC236}">
                <a16:creationId xmlns:a16="http://schemas.microsoft.com/office/drawing/2014/main" id="{67EA1244-E4E2-0883-B7C1-D3C6B1E912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0"/>
            <a:ext cx="4483100" cy="381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C4481B2-D11D-3A2C-F57E-B63F532023BF}"/>
              </a:ext>
            </a:extLst>
          </p:cNvPr>
          <p:cNvSpPr txBox="1"/>
          <p:nvPr/>
        </p:nvSpPr>
        <p:spPr>
          <a:xfrm>
            <a:off x="0" y="6611779"/>
            <a:ext cx="11844528" cy="246221"/>
          </a:xfrm>
          <a:prstGeom prst="rect">
            <a:avLst/>
          </a:prstGeom>
          <a:noFill/>
        </p:spPr>
        <p:txBody>
          <a:bodyPr wrap="square">
            <a:spAutoFit/>
          </a:bodyPr>
          <a:lstStyle/>
          <a:p>
            <a:r>
              <a:rPr lang="en-US" sz="1000" b="0" i="0" u="none" strike="noStrike" dirty="0">
                <a:solidFill>
                  <a:srgbClr val="1F1F1F"/>
                </a:solidFill>
                <a:effectLst/>
                <a:latin typeface="Arial" panose="020B0604020202020204" pitchFamily="34" charset="0"/>
              </a:rPr>
              <a:t>Case obtained from: Razan Baabdullah, Jordan Gigliotti, Nicholas </a:t>
            </a:r>
            <a:r>
              <a:rPr lang="en-US" sz="1000" b="0" i="0" u="none" strike="noStrike" dirty="0" err="1">
                <a:solidFill>
                  <a:srgbClr val="1F1F1F"/>
                </a:solidFill>
                <a:effectLst/>
                <a:latin typeface="Arial" panose="020B0604020202020204" pitchFamily="34" charset="0"/>
              </a:rPr>
              <a:t>Makhoul</a:t>
            </a:r>
            <a:r>
              <a:rPr lang="en-US" sz="1000" b="0" i="0" u="none" strike="noStrike" dirty="0">
                <a:solidFill>
                  <a:srgbClr val="1F1F1F"/>
                </a:solidFill>
                <a:effectLst/>
                <a:latin typeface="Arial" panose="020B0604020202020204" pitchFamily="34" charset="0"/>
              </a:rPr>
              <a:t>, and </a:t>
            </a:r>
            <a:r>
              <a:rPr lang="en-US" sz="1000" b="0" i="0" u="none" strike="noStrike" dirty="0" err="1">
                <a:solidFill>
                  <a:srgbClr val="1F1F1F"/>
                </a:solidFill>
                <a:effectLst/>
                <a:latin typeface="Arial" panose="020B0604020202020204" pitchFamily="34" charset="0"/>
              </a:rPr>
              <a:t>Sungmi</a:t>
            </a:r>
            <a:r>
              <a:rPr lang="en-US" sz="1000" b="0" i="0" u="none" strike="noStrike" dirty="0">
                <a:solidFill>
                  <a:srgbClr val="1F1F1F"/>
                </a:solidFill>
                <a:effectLst/>
                <a:latin typeface="Arial" panose="020B0604020202020204" pitchFamily="34" charset="0"/>
              </a:rPr>
              <a:t> Jung</a:t>
            </a:r>
            <a:r>
              <a:rPr lang="en-US" sz="1000" b="0" i="0" u="none" strike="noStrike" dirty="0">
                <a:solidFill>
                  <a:srgbClr val="1F1F1F"/>
                </a:solidFill>
                <a:effectLst/>
                <a:highlight>
                  <a:srgbClr val="FFFFFF"/>
                </a:highlight>
                <a:latin typeface="Arial" panose="020B0604020202020204" pitchFamily="34" charset="0"/>
              </a:rPr>
              <a:t>. 6/7/2021. “</a:t>
            </a:r>
            <a:r>
              <a:rPr lang="en-US" sz="1000" b="1" i="0" u="none" strike="noStrike" dirty="0">
                <a:solidFill>
                  <a:srgbClr val="346BA6"/>
                </a:solidFill>
                <a:effectLst/>
                <a:latin typeface="inherit"/>
                <a:hlinkClick r:id="rId6"/>
              </a:rPr>
              <a:t>Desmoid Fibromatosis of the Maxillofacial Region: A Case Report and Review of the Literature</a:t>
            </a:r>
            <a:r>
              <a:rPr lang="en-US" sz="1000" b="0" i="0" u="none" strike="noStrike" dirty="0">
                <a:solidFill>
                  <a:srgbClr val="1F1F1F"/>
                </a:solidFill>
                <a:effectLst/>
                <a:highlight>
                  <a:srgbClr val="FFFFFF"/>
                </a:highlight>
                <a:latin typeface="Arial" panose="020B0604020202020204" pitchFamily="34" charset="0"/>
              </a:rPr>
              <a:t>.” Oral Health</a:t>
            </a:r>
            <a:endParaRPr lang="en-US" sz="1000" dirty="0"/>
          </a:p>
        </p:txBody>
      </p:sp>
    </p:spTree>
    <p:extLst>
      <p:ext uri="{BB962C8B-B14F-4D97-AF65-F5344CB8AC3E}">
        <p14:creationId xmlns:p14="http://schemas.microsoft.com/office/powerpoint/2010/main" val="27215133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A14571-8928-36B5-0EE5-18E324331121}"/>
              </a:ext>
            </a:extLst>
          </p:cNvPr>
          <p:cNvSpPr/>
          <p:nvPr/>
        </p:nvSpPr>
        <p:spPr>
          <a:xfrm>
            <a:off x="0" y="0"/>
            <a:ext cx="12192000" cy="6858000"/>
          </a:xfrm>
          <a:prstGeom prst="rect">
            <a:avLst/>
          </a:prstGeom>
          <a:solidFill>
            <a:srgbClr val="EFECE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7BD33E89-19EA-F601-E84F-D95555E20FD9}"/>
              </a:ext>
            </a:extLst>
          </p:cNvPr>
          <p:cNvPicPr>
            <a:picLocks noChangeAspect="1"/>
          </p:cNvPicPr>
          <p:nvPr/>
        </p:nvPicPr>
        <p:blipFill rotWithShape="1">
          <a:blip r:embed="rId3"/>
          <a:srcRect t="38966" b="37924"/>
          <a:stretch/>
        </p:blipFill>
        <p:spPr>
          <a:xfrm>
            <a:off x="0" y="2686793"/>
            <a:ext cx="5640778" cy="1436914"/>
          </a:xfrm>
          <a:prstGeom prst="rect">
            <a:avLst/>
          </a:prstGeom>
        </p:spPr>
      </p:pic>
      <p:pic>
        <p:nvPicPr>
          <p:cNvPr id="8" name="Picture 7">
            <a:extLst>
              <a:ext uri="{FF2B5EF4-FFF2-40B4-BE49-F238E27FC236}">
                <a16:creationId xmlns:a16="http://schemas.microsoft.com/office/drawing/2014/main" id="{0ECBD7F3-E13C-3ED5-29AF-840AEED2ABC3}"/>
              </a:ext>
            </a:extLst>
          </p:cNvPr>
          <p:cNvPicPr>
            <a:picLocks noChangeAspect="1"/>
          </p:cNvPicPr>
          <p:nvPr/>
        </p:nvPicPr>
        <p:blipFill rotWithShape="1">
          <a:blip r:embed="rId3"/>
          <a:srcRect t="38966" b="37924"/>
          <a:stretch/>
        </p:blipFill>
        <p:spPr>
          <a:xfrm>
            <a:off x="5640779" y="2683824"/>
            <a:ext cx="6551222" cy="1436914"/>
          </a:xfrm>
          <a:prstGeom prst="rect">
            <a:avLst/>
          </a:prstGeom>
        </p:spPr>
      </p:pic>
      <p:sp>
        <p:nvSpPr>
          <p:cNvPr id="9" name="Title 1">
            <a:extLst>
              <a:ext uri="{FF2B5EF4-FFF2-40B4-BE49-F238E27FC236}">
                <a16:creationId xmlns:a16="http://schemas.microsoft.com/office/drawing/2014/main" id="{2153AE16-6026-CF44-FB4D-2DE5DADF8DD7}"/>
              </a:ext>
            </a:extLst>
          </p:cNvPr>
          <p:cNvSpPr txBox="1">
            <a:spLocks/>
          </p:cNvSpPr>
          <p:nvPr/>
        </p:nvSpPr>
        <p:spPr>
          <a:xfrm>
            <a:off x="571994" y="527112"/>
            <a:ext cx="4095009" cy="670812"/>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lumMod val="50000"/>
                  </a:schemeClr>
                </a:solidFill>
              </a:rPr>
              <a:t>Chain of care</a:t>
            </a:r>
          </a:p>
        </p:txBody>
      </p:sp>
      <p:sp>
        <p:nvSpPr>
          <p:cNvPr id="10" name="Oval 9">
            <a:extLst>
              <a:ext uri="{FF2B5EF4-FFF2-40B4-BE49-F238E27FC236}">
                <a16:creationId xmlns:a16="http://schemas.microsoft.com/office/drawing/2014/main" id="{CFC8C2FC-F307-32B8-BADA-5BB1023DEDBF}"/>
              </a:ext>
            </a:extLst>
          </p:cNvPr>
          <p:cNvSpPr/>
          <p:nvPr/>
        </p:nvSpPr>
        <p:spPr>
          <a:xfrm>
            <a:off x="3408221" y="4903024"/>
            <a:ext cx="1330036" cy="1175658"/>
          </a:xfrm>
          <a:prstGeom prst="ellipse">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dentist</a:t>
            </a:r>
          </a:p>
        </p:txBody>
      </p:sp>
      <p:sp>
        <p:nvSpPr>
          <p:cNvPr id="11" name="Oval 10">
            <a:extLst>
              <a:ext uri="{FF2B5EF4-FFF2-40B4-BE49-F238E27FC236}">
                <a16:creationId xmlns:a16="http://schemas.microsoft.com/office/drawing/2014/main" id="{CEB6AA0A-25D7-3E51-6E55-95450E9EF7AF}"/>
              </a:ext>
            </a:extLst>
          </p:cNvPr>
          <p:cNvSpPr/>
          <p:nvPr/>
        </p:nvSpPr>
        <p:spPr>
          <a:xfrm>
            <a:off x="5007434" y="4903024"/>
            <a:ext cx="1330036" cy="1175658"/>
          </a:xfrm>
          <a:prstGeom prst="ellipse">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PCP</a:t>
            </a:r>
          </a:p>
        </p:txBody>
      </p:sp>
      <p:sp>
        <p:nvSpPr>
          <p:cNvPr id="12" name="Oval 11">
            <a:extLst>
              <a:ext uri="{FF2B5EF4-FFF2-40B4-BE49-F238E27FC236}">
                <a16:creationId xmlns:a16="http://schemas.microsoft.com/office/drawing/2014/main" id="{02E35290-7F9B-C275-5E05-A623B5EE5A61}"/>
              </a:ext>
            </a:extLst>
          </p:cNvPr>
          <p:cNvSpPr/>
          <p:nvPr/>
        </p:nvSpPr>
        <p:spPr>
          <a:xfrm>
            <a:off x="1809008" y="4903024"/>
            <a:ext cx="1330036" cy="1175658"/>
          </a:xfrm>
          <a:prstGeom prst="ellipse">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Tobacco use prevention program</a:t>
            </a:r>
          </a:p>
        </p:txBody>
      </p:sp>
      <p:sp>
        <p:nvSpPr>
          <p:cNvPr id="13" name="Oval 12">
            <a:extLst>
              <a:ext uri="{FF2B5EF4-FFF2-40B4-BE49-F238E27FC236}">
                <a16:creationId xmlns:a16="http://schemas.microsoft.com/office/drawing/2014/main" id="{52248815-76E6-5A3C-BF70-72A97AA0DA80}"/>
              </a:ext>
            </a:extLst>
          </p:cNvPr>
          <p:cNvSpPr/>
          <p:nvPr/>
        </p:nvSpPr>
        <p:spPr>
          <a:xfrm>
            <a:off x="209795" y="4903024"/>
            <a:ext cx="1330036" cy="1175658"/>
          </a:xfrm>
          <a:prstGeom prst="ellipse">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Dental hygienist</a:t>
            </a:r>
          </a:p>
        </p:txBody>
      </p:sp>
      <p:sp>
        <p:nvSpPr>
          <p:cNvPr id="14" name="Oval 13">
            <a:extLst>
              <a:ext uri="{FF2B5EF4-FFF2-40B4-BE49-F238E27FC236}">
                <a16:creationId xmlns:a16="http://schemas.microsoft.com/office/drawing/2014/main" id="{BA73FF8F-FC4B-6559-BB1B-858371C99E26}"/>
              </a:ext>
            </a:extLst>
          </p:cNvPr>
          <p:cNvSpPr/>
          <p:nvPr/>
        </p:nvSpPr>
        <p:spPr>
          <a:xfrm>
            <a:off x="9801110" y="4809506"/>
            <a:ext cx="1330036" cy="1175658"/>
          </a:xfrm>
          <a:prstGeom prst="ellipse">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Specialists</a:t>
            </a:r>
          </a:p>
        </p:txBody>
      </p:sp>
      <p:sp>
        <p:nvSpPr>
          <p:cNvPr id="15" name="Oval 14">
            <a:extLst>
              <a:ext uri="{FF2B5EF4-FFF2-40B4-BE49-F238E27FC236}">
                <a16:creationId xmlns:a16="http://schemas.microsoft.com/office/drawing/2014/main" id="{D331764B-A1A0-D1D1-1F01-08477DEE64A0}"/>
              </a:ext>
            </a:extLst>
          </p:cNvPr>
          <p:cNvSpPr/>
          <p:nvPr/>
        </p:nvSpPr>
        <p:spPr>
          <a:xfrm>
            <a:off x="8166275" y="4809506"/>
            <a:ext cx="1417112" cy="1269176"/>
          </a:xfrm>
          <a:prstGeom prst="ellipse">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Behaviorist</a:t>
            </a:r>
          </a:p>
        </p:txBody>
      </p:sp>
      <p:sp>
        <p:nvSpPr>
          <p:cNvPr id="16" name="Oval 15">
            <a:extLst>
              <a:ext uri="{FF2B5EF4-FFF2-40B4-BE49-F238E27FC236}">
                <a16:creationId xmlns:a16="http://schemas.microsoft.com/office/drawing/2014/main" id="{895CE30A-8F9C-C9F3-8EF4-42B3394018B6}"/>
              </a:ext>
            </a:extLst>
          </p:cNvPr>
          <p:cNvSpPr/>
          <p:nvPr/>
        </p:nvSpPr>
        <p:spPr>
          <a:xfrm>
            <a:off x="6586854" y="4903024"/>
            <a:ext cx="1330036" cy="1175658"/>
          </a:xfrm>
          <a:prstGeom prst="ellipse">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Nurses</a:t>
            </a:r>
          </a:p>
        </p:txBody>
      </p:sp>
    </p:spTree>
    <p:extLst>
      <p:ext uri="{BB962C8B-B14F-4D97-AF65-F5344CB8AC3E}">
        <p14:creationId xmlns:p14="http://schemas.microsoft.com/office/powerpoint/2010/main" val="24701327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83" name="Group 3082">
            <a:extLst>
              <a:ext uri="{FF2B5EF4-FFF2-40B4-BE49-F238E27FC236}">
                <a16:creationId xmlns:a16="http://schemas.microsoft.com/office/drawing/2014/main" id="{2B35F886-1102-4486-830A-34F41439CE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3084" name="Oval 3083">
              <a:extLst>
                <a:ext uri="{FF2B5EF4-FFF2-40B4-BE49-F238E27FC236}">
                  <a16:creationId xmlns:a16="http://schemas.microsoft.com/office/drawing/2014/main" id="{7DEFD1BC-7AD4-41EC-8E11-4E5E8AC541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Oval 3084">
              <a:extLst>
                <a:ext uri="{FF2B5EF4-FFF2-40B4-BE49-F238E27FC236}">
                  <a16:creationId xmlns:a16="http://schemas.microsoft.com/office/drawing/2014/main" id="{8B0E5C8B-3874-4B3C-BAD4-9EFE85FEAC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6" name="Oval 3085">
              <a:extLst>
                <a:ext uri="{FF2B5EF4-FFF2-40B4-BE49-F238E27FC236}">
                  <a16:creationId xmlns:a16="http://schemas.microsoft.com/office/drawing/2014/main" id="{E7DA6224-9378-452F-A53A-DD0BF19724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7" name="Oval 3086">
              <a:extLst>
                <a:ext uri="{FF2B5EF4-FFF2-40B4-BE49-F238E27FC236}">
                  <a16:creationId xmlns:a16="http://schemas.microsoft.com/office/drawing/2014/main" id="{1DE869DF-C006-49F7-B9FF-0317F64E97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8" name="Oval 3087">
              <a:extLst>
                <a:ext uri="{FF2B5EF4-FFF2-40B4-BE49-F238E27FC236}">
                  <a16:creationId xmlns:a16="http://schemas.microsoft.com/office/drawing/2014/main" id="{FD200C16-6204-4580-AB37-7E94176D04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9" name="Oval 3088">
              <a:extLst>
                <a:ext uri="{FF2B5EF4-FFF2-40B4-BE49-F238E27FC236}">
                  <a16:creationId xmlns:a16="http://schemas.microsoft.com/office/drawing/2014/main" id="{F0DE7603-6DD0-4DB6-88FC-5402B9D4AA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descr="A close-up of a chain&#10;&#10;Description automatically generated">
            <a:extLst>
              <a:ext uri="{FF2B5EF4-FFF2-40B4-BE49-F238E27FC236}">
                <a16:creationId xmlns:a16="http://schemas.microsoft.com/office/drawing/2014/main" id="{AB68E0B2-C33C-1CFB-80CC-49A5F6E4A5F2}"/>
              </a:ext>
            </a:extLst>
          </p:cNvPr>
          <p:cNvPicPr>
            <a:picLocks noChangeAspect="1"/>
          </p:cNvPicPr>
          <p:nvPr/>
        </p:nvPicPr>
        <p:blipFill rotWithShape="1">
          <a:blip r:embed="rId2"/>
          <a:srcRect l="5037" r="5034" b="-2"/>
          <a:stretch/>
        </p:blipFill>
        <p:spPr>
          <a:xfrm>
            <a:off x="603504" y="417317"/>
            <a:ext cx="3549663" cy="3157838"/>
          </a:xfrm>
          <a:prstGeom prst="rect">
            <a:avLst/>
          </a:prstGeom>
        </p:spPr>
      </p:pic>
      <p:grpSp>
        <p:nvGrpSpPr>
          <p:cNvPr id="3091" name="Group 3090">
            <a:extLst>
              <a:ext uri="{FF2B5EF4-FFF2-40B4-BE49-F238E27FC236}">
                <a16:creationId xmlns:a16="http://schemas.microsoft.com/office/drawing/2014/main" id="{975C268C-D419-4123-9FAD-0E2B7F9EE7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584794"/>
            <a:ext cx="304800" cy="429768"/>
            <a:chOff x="215328" y="-46937"/>
            <a:chExt cx="304800" cy="2773841"/>
          </a:xfrm>
        </p:grpSpPr>
        <p:cxnSp>
          <p:nvCxnSpPr>
            <p:cNvPr id="3092" name="Straight Connector 3091">
              <a:extLst>
                <a:ext uri="{FF2B5EF4-FFF2-40B4-BE49-F238E27FC236}">
                  <a16:creationId xmlns:a16="http://schemas.microsoft.com/office/drawing/2014/main" id="{3A7E309C-A3BD-432E-8CB5-F0B6425281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93" name="Straight Connector 3092">
              <a:extLst>
                <a:ext uri="{FF2B5EF4-FFF2-40B4-BE49-F238E27FC236}">
                  <a16:creationId xmlns:a16="http://schemas.microsoft.com/office/drawing/2014/main" id="{2F1F621C-4533-4835-ADE2-372F2763A07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94" name="Straight Connector 3093">
              <a:extLst>
                <a:ext uri="{FF2B5EF4-FFF2-40B4-BE49-F238E27FC236}">
                  <a16:creationId xmlns:a16="http://schemas.microsoft.com/office/drawing/2014/main" id="{8EFC8245-5168-4DAF-930D-09A7BDDA6C1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95" name="Straight Connector 3094">
              <a:extLst>
                <a:ext uri="{FF2B5EF4-FFF2-40B4-BE49-F238E27FC236}">
                  <a16:creationId xmlns:a16="http://schemas.microsoft.com/office/drawing/2014/main" id="{F192ED34-5046-4043-AEF8-2DF7C48061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3074" name="Picture 2" descr="hands holding brain, symbol of mental health 1895427 Vector Art at Vecteezy">
            <a:extLst>
              <a:ext uri="{FF2B5EF4-FFF2-40B4-BE49-F238E27FC236}">
                <a16:creationId xmlns:a16="http://schemas.microsoft.com/office/drawing/2014/main" id="{467CE7DE-B51D-4402-C649-E38CDEDC72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10895"/>
          <a:stretch/>
        </p:blipFill>
        <p:spPr bwMode="auto">
          <a:xfrm>
            <a:off x="4280448" y="406043"/>
            <a:ext cx="3549663" cy="3162873"/>
          </a:xfrm>
          <a:prstGeom prst="rect">
            <a:avLst/>
          </a:prstGeom>
          <a:noFill/>
          <a:extLst>
            <a:ext uri="{909E8E84-426E-40DD-AFC4-6F175D3DCCD1}">
              <a14:hiddenFill xmlns:a14="http://schemas.microsoft.com/office/drawing/2010/main">
                <a:solidFill>
                  <a:srgbClr val="FFFFFF"/>
                </a:solidFill>
              </a14:hiddenFill>
            </a:ext>
          </a:extLst>
        </p:spPr>
      </p:pic>
      <p:sp>
        <p:nvSpPr>
          <p:cNvPr id="3097" name="Rectangle 3096">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99" name="Group 3098">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100" name="Straight Connector 3099">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101" name="Straight Connector 3100">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102" name="Straight Connector 3101">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103" name="Straight Connector 3102">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14" name="Picture 13" descr="A close-up of a chain&#10;&#10;Description automatically generated">
            <a:extLst>
              <a:ext uri="{FF2B5EF4-FFF2-40B4-BE49-F238E27FC236}">
                <a16:creationId xmlns:a16="http://schemas.microsoft.com/office/drawing/2014/main" id="{0CA60A52-EB3A-548D-1BBD-BBDAB67CC12B}"/>
              </a:ext>
            </a:extLst>
          </p:cNvPr>
          <p:cNvPicPr>
            <a:picLocks noChangeAspect="1"/>
          </p:cNvPicPr>
          <p:nvPr/>
        </p:nvPicPr>
        <p:blipFill rotWithShape="1">
          <a:blip r:embed="rId2"/>
          <a:srcRect l="6828" r="3389"/>
          <a:stretch/>
        </p:blipFill>
        <p:spPr>
          <a:xfrm>
            <a:off x="7949294" y="406043"/>
            <a:ext cx="3549663" cy="3162873"/>
          </a:xfrm>
          <a:prstGeom prst="rect">
            <a:avLst/>
          </a:prstGeom>
        </p:spPr>
      </p:pic>
      <p:sp>
        <p:nvSpPr>
          <p:cNvPr id="3105" name="Rectangle 3104">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07" name="Group 3106">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108" name="Straight Connector 3107">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109" name="Straight Connector 3108">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110" name="Straight Connector 3109">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111" name="Straight Connector 3110">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025D9D8A-CCB2-463B-4868-FA00015E4A91}"/>
              </a:ext>
            </a:extLst>
          </p:cNvPr>
          <p:cNvSpPr>
            <a:spLocks noGrp="1"/>
          </p:cNvSpPr>
          <p:nvPr>
            <p:ph type="ctrTitle"/>
          </p:nvPr>
        </p:nvSpPr>
        <p:spPr>
          <a:xfrm>
            <a:off x="630936" y="4018137"/>
            <a:ext cx="4550664" cy="2129586"/>
          </a:xfrm>
          <a:noFill/>
        </p:spPr>
        <p:txBody>
          <a:bodyPr vert="horz" lIns="91440" tIns="45720" rIns="91440" bIns="45720" rtlCol="0" anchor="t">
            <a:normAutofit fontScale="90000"/>
          </a:bodyPr>
          <a:lstStyle/>
          <a:p>
            <a:pPr algn="l"/>
            <a:r>
              <a:rPr lang="en-US" sz="4100" b="1" i="0" u="none" strike="noStrike" kern="1200">
                <a:solidFill>
                  <a:schemeClr val="bg1"/>
                </a:solidFill>
                <a:effectLst/>
                <a:latin typeface="+mj-lt"/>
                <a:ea typeface="+mj-ea"/>
                <a:cs typeface="+mj-cs"/>
              </a:rPr>
              <a:t>Job Corps Resources</a:t>
            </a:r>
            <a:br>
              <a:rPr lang="en-US" sz="4100" b="0" i="0" u="none" strike="noStrike" kern="1200">
                <a:solidFill>
                  <a:schemeClr val="bg1"/>
                </a:solidFill>
                <a:effectLst/>
                <a:latin typeface="+mj-lt"/>
                <a:ea typeface="+mj-ea"/>
                <a:cs typeface="+mj-cs"/>
              </a:rPr>
            </a:br>
            <a:br>
              <a:rPr lang="en-US" sz="4100" b="1" i="0" u="none" strike="noStrike" kern="1200">
                <a:solidFill>
                  <a:schemeClr val="bg1"/>
                </a:solidFill>
                <a:effectLst/>
                <a:latin typeface="+mj-lt"/>
                <a:ea typeface="+mj-ea"/>
                <a:cs typeface="+mj-cs"/>
              </a:rPr>
            </a:br>
            <a:endParaRPr lang="en-US" sz="4100" b="0" i="0" u="none" strike="noStrike" kern="1200">
              <a:solidFill>
                <a:schemeClr val="bg1"/>
              </a:solidFill>
              <a:effectLst/>
              <a:latin typeface="+mj-lt"/>
              <a:ea typeface="+mj-ea"/>
              <a:cs typeface="+mj-cs"/>
            </a:endParaRPr>
          </a:p>
        </p:txBody>
      </p:sp>
      <p:sp>
        <p:nvSpPr>
          <p:cNvPr id="6" name="TextBox 5">
            <a:extLst>
              <a:ext uri="{FF2B5EF4-FFF2-40B4-BE49-F238E27FC236}">
                <a16:creationId xmlns:a16="http://schemas.microsoft.com/office/drawing/2014/main" id="{BDB5F723-1BBD-0E49-DDB0-2B6F2462DAFD}"/>
              </a:ext>
            </a:extLst>
          </p:cNvPr>
          <p:cNvSpPr txBox="1"/>
          <p:nvPr/>
        </p:nvSpPr>
        <p:spPr>
          <a:xfrm>
            <a:off x="5486080" y="4018143"/>
            <a:ext cx="5994666" cy="2129599"/>
          </a:xfrm>
          <a:prstGeom prst="rect">
            <a:avLst/>
          </a:prstGeom>
          <a:noFill/>
        </p:spPr>
        <p:txBody>
          <a:bodyPr vert="horz" lIns="91440" tIns="45720" rIns="91440" bIns="45720" rtlCol="0" anchor="t">
            <a:normAutofit fontScale="92500" lnSpcReduction="20000"/>
          </a:bodyPr>
          <a:lstStyle/>
          <a:p>
            <a:pPr>
              <a:lnSpc>
                <a:spcPct val="90000"/>
              </a:lnSpc>
              <a:spcAft>
                <a:spcPts val="600"/>
              </a:spcAft>
            </a:pPr>
            <a:r>
              <a:rPr lang="en-US" sz="2000" b="1" i="0" u="none" strike="noStrike" dirty="0">
                <a:solidFill>
                  <a:schemeClr val="bg1"/>
                </a:solidFill>
                <a:effectLst/>
              </a:rPr>
              <a:t>I.  Mental Health and Wellness Program (PRH 2.3-7, R5,6)</a:t>
            </a:r>
            <a:endParaRPr lang="en-US" sz="2000" b="0" i="0" u="none" strike="noStrike" dirty="0">
              <a:solidFill>
                <a:schemeClr val="bg1"/>
              </a:solidFill>
              <a:effectLst/>
            </a:endParaRPr>
          </a:p>
          <a:p>
            <a:pPr>
              <a:lnSpc>
                <a:spcPct val="90000"/>
              </a:lnSpc>
              <a:spcAft>
                <a:spcPts val="600"/>
              </a:spcAft>
            </a:pPr>
            <a:r>
              <a:rPr lang="en-US" sz="2000" b="0" i="0" u="none" strike="noStrike" dirty="0">
                <a:solidFill>
                  <a:schemeClr val="bg1"/>
                </a:solidFill>
                <a:effectLst/>
              </a:rPr>
              <a:t>- Health History Form </a:t>
            </a:r>
          </a:p>
          <a:p>
            <a:pPr>
              <a:lnSpc>
                <a:spcPct val="90000"/>
              </a:lnSpc>
              <a:spcAft>
                <a:spcPts val="600"/>
              </a:spcAft>
            </a:pPr>
            <a:r>
              <a:rPr lang="en-US" sz="2000" b="0" i="0" u="none" strike="noStrike" dirty="0">
                <a:solidFill>
                  <a:schemeClr val="bg1"/>
                </a:solidFill>
                <a:effectLst/>
              </a:rPr>
              <a:t>- Student Health Record</a:t>
            </a:r>
          </a:p>
          <a:p>
            <a:pPr>
              <a:lnSpc>
                <a:spcPct val="90000"/>
              </a:lnSpc>
              <a:spcAft>
                <a:spcPts val="600"/>
              </a:spcAft>
            </a:pPr>
            <a:r>
              <a:rPr lang="en-US" sz="2000" b="0" i="0" u="none" strike="noStrike" dirty="0">
                <a:solidFill>
                  <a:schemeClr val="bg1"/>
                </a:solidFill>
                <a:effectLst/>
              </a:rPr>
              <a:t>- Mental Health Intake Assessment form</a:t>
            </a:r>
          </a:p>
          <a:p>
            <a:pPr>
              <a:lnSpc>
                <a:spcPct val="90000"/>
              </a:lnSpc>
              <a:spcAft>
                <a:spcPts val="600"/>
              </a:spcAft>
            </a:pPr>
            <a:r>
              <a:rPr lang="en-US" sz="2000" b="0" i="0" u="none" strike="noStrike" dirty="0">
                <a:solidFill>
                  <a:schemeClr val="bg1"/>
                </a:solidFill>
                <a:effectLst/>
              </a:rPr>
              <a:t>- Short term counseling</a:t>
            </a:r>
          </a:p>
          <a:p>
            <a:pPr>
              <a:lnSpc>
                <a:spcPct val="90000"/>
              </a:lnSpc>
              <a:spcAft>
                <a:spcPts val="600"/>
              </a:spcAft>
            </a:pPr>
            <a:r>
              <a:rPr lang="en-US" sz="2000" b="0" i="0" u="none" strike="noStrike" dirty="0">
                <a:solidFill>
                  <a:schemeClr val="bg1"/>
                </a:solidFill>
                <a:effectLst/>
              </a:rPr>
              <a:t>- Long term counseling referred out</a:t>
            </a:r>
          </a:p>
          <a:p>
            <a:pPr>
              <a:lnSpc>
                <a:spcPct val="90000"/>
              </a:lnSpc>
              <a:spcAft>
                <a:spcPts val="600"/>
              </a:spcAft>
            </a:pPr>
            <a:r>
              <a:rPr lang="en-US" sz="2000" b="0" i="0" u="none" strike="noStrike" dirty="0">
                <a:solidFill>
                  <a:schemeClr val="bg1"/>
                </a:solidFill>
                <a:effectLst/>
              </a:rPr>
              <a:t>- Focus on employability</a:t>
            </a:r>
          </a:p>
        </p:txBody>
      </p:sp>
    </p:spTree>
    <p:extLst>
      <p:ext uri="{BB962C8B-B14F-4D97-AF65-F5344CB8AC3E}">
        <p14:creationId xmlns:p14="http://schemas.microsoft.com/office/powerpoint/2010/main" val="32191389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02D4AD-DBF1-70B7-6698-F78C6BBB7309}"/>
              </a:ext>
            </a:extLst>
          </p:cNvPr>
          <p:cNvSpPr/>
          <p:nvPr/>
        </p:nvSpPr>
        <p:spPr>
          <a:xfrm>
            <a:off x="0" y="0"/>
            <a:ext cx="12192000" cy="6858000"/>
          </a:xfrm>
          <a:prstGeom prst="rect">
            <a:avLst/>
          </a:prstGeom>
          <a:solidFill>
            <a:schemeClr val="tx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5D9D8A-CCB2-463B-4868-FA00015E4A91}"/>
              </a:ext>
            </a:extLst>
          </p:cNvPr>
          <p:cNvSpPr>
            <a:spLocks noGrp="1"/>
          </p:cNvSpPr>
          <p:nvPr>
            <p:ph type="ctrTitle"/>
          </p:nvPr>
        </p:nvSpPr>
        <p:spPr>
          <a:xfrm>
            <a:off x="1012865" y="425489"/>
            <a:ext cx="9144000" cy="1723541"/>
          </a:xfrm>
        </p:spPr>
        <p:txBody>
          <a:bodyPr>
            <a:noAutofit/>
          </a:bodyPr>
          <a:lstStyle/>
          <a:p>
            <a:pPr algn="l"/>
            <a:r>
              <a:rPr lang="en-US" sz="3600" b="1" i="0" u="none" strike="noStrike" dirty="0">
                <a:solidFill>
                  <a:schemeClr val="bg2"/>
                </a:solidFill>
                <a:effectLst/>
                <a:latin typeface="Aptos" panose="020B0004020202020204" pitchFamily="34" charset="0"/>
              </a:rPr>
              <a:t>Job Corps Resources</a:t>
            </a:r>
            <a:br>
              <a:rPr lang="en-US" sz="3600" b="0" i="0" u="none" strike="noStrike" dirty="0">
                <a:solidFill>
                  <a:schemeClr val="bg2"/>
                </a:solidFill>
                <a:effectLst/>
                <a:latin typeface="Aptos" panose="020B0004020202020204" pitchFamily="34" charset="0"/>
              </a:rPr>
            </a:br>
            <a:br>
              <a:rPr lang="en-US" sz="3600" b="1" i="0" u="none" strike="noStrike" dirty="0">
                <a:solidFill>
                  <a:schemeClr val="bg2"/>
                </a:solidFill>
                <a:effectLst/>
                <a:latin typeface="Aptos" panose="020B0004020202020204" pitchFamily="34" charset="0"/>
              </a:rPr>
            </a:br>
            <a:endParaRPr lang="en-US" sz="3600" b="0" i="0" u="none" strike="noStrike" dirty="0">
              <a:solidFill>
                <a:schemeClr val="bg2"/>
              </a:solidFill>
              <a:effectLst/>
              <a:latin typeface="Aptos" panose="020B0004020202020204" pitchFamily="34" charset="0"/>
            </a:endParaRPr>
          </a:p>
        </p:txBody>
      </p:sp>
      <p:sp>
        <p:nvSpPr>
          <p:cNvPr id="8" name="TextBox 7">
            <a:extLst>
              <a:ext uri="{FF2B5EF4-FFF2-40B4-BE49-F238E27FC236}">
                <a16:creationId xmlns:a16="http://schemas.microsoft.com/office/drawing/2014/main" id="{9ECAED98-80C7-5168-DE01-DC4C6A13981B}"/>
              </a:ext>
            </a:extLst>
          </p:cNvPr>
          <p:cNvSpPr txBox="1"/>
          <p:nvPr/>
        </p:nvSpPr>
        <p:spPr>
          <a:xfrm>
            <a:off x="1357694" y="3254586"/>
            <a:ext cx="5145787" cy="2308324"/>
          </a:xfrm>
          <a:prstGeom prst="rect">
            <a:avLst/>
          </a:prstGeom>
          <a:noFill/>
        </p:spPr>
        <p:txBody>
          <a:bodyPr wrap="square">
            <a:spAutoFit/>
          </a:bodyPr>
          <a:lstStyle/>
          <a:p>
            <a:pPr algn="l"/>
            <a:r>
              <a:rPr lang="en-US" sz="1600" b="1" i="0" u="none" strike="noStrike" dirty="0">
                <a:solidFill>
                  <a:schemeClr val="bg2"/>
                </a:solidFill>
                <a:effectLst/>
                <a:latin typeface="Arial" panose="020B0604020202020204" pitchFamily="34" charset="0"/>
              </a:rPr>
              <a:t>II.  Trainee Employee Assistance Program (TEAP)</a:t>
            </a:r>
            <a:br>
              <a:rPr lang="en-US" sz="1600" b="1" i="0" u="none" strike="noStrike" dirty="0">
                <a:solidFill>
                  <a:schemeClr val="bg2"/>
                </a:solidFill>
                <a:effectLst/>
                <a:latin typeface="Arial" panose="020B0604020202020204" pitchFamily="34" charset="0"/>
              </a:rPr>
            </a:br>
            <a:r>
              <a:rPr lang="en-US" sz="1600" b="1" i="0" u="none" strike="noStrike" dirty="0">
                <a:solidFill>
                  <a:schemeClr val="bg2"/>
                </a:solidFill>
                <a:effectLst/>
                <a:latin typeface="Arial" panose="020B0604020202020204" pitchFamily="34" charset="0"/>
              </a:rPr>
              <a:t>( PRH2.3-7, R5,6)</a:t>
            </a:r>
            <a:br>
              <a:rPr lang="en-US" sz="1600" b="1" i="0" u="none" strike="noStrike" dirty="0">
                <a:solidFill>
                  <a:schemeClr val="bg2"/>
                </a:solidFill>
                <a:effectLst/>
                <a:latin typeface="Arial" panose="020B0604020202020204" pitchFamily="34" charset="0"/>
              </a:rPr>
            </a:br>
            <a:endParaRPr lang="en-US" sz="1600" b="0" i="0" u="none" strike="noStrike" dirty="0">
              <a:solidFill>
                <a:schemeClr val="bg2"/>
              </a:solidFill>
              <a:effectLst/>
              <a:latin typeface="Arial" panose="020B0604020202020204" pitchFamily="34" charset="0"/>
            </a:endParaRPr>
          </a:p>
          <a:p>
            <a:pPr algn="l"/>
            <a:r>
              <a:rPr lang="en-US" sz="1600" b="0" i="0" u="none" strike="noStrike" dirty="0">
                <a:solidFill>
                  <a:schemeClr val="bg2"/>
                </a:solidFill>
                <a:effectLst/>
                <a:latin typeface="Arial" panose="020B0604020202020204" pitchFamily="34" charset="0"/>
              </a:rPr>
              <a:t>- Health History Form</a:t>
            </a:r>
          </a:p>
          <a:p>
            <a:pPr algn="l"/>
            <a:r>
              <a:rPr lang="en-US" sz="1600" b="0" i="0" u="none" strike="noStrike" dirty="0">
                <a:solidFill>
                  <a:schemeClr val="bg2"/>
                </a:solidFill>
                <a:effectLst/>
                <a:latin typeface="Arial" panose="020B0604020202020204" pitchFamily="34" charset="0"/>
              </a:rPr>
              <a:t>- Student Health Record</a:t>
            </a:r>
          </a:p>
          <a:p>
            <a:pPr algn="l"/>
            <a:r>
              <a:rPr lang="en-US" sz="1600" b="0" i="0" u="none" strike="noStrike" dirty="0">
                <a:solidFill>
                  <a:schemeClr val="bg2"/>
                </a:solidFill>
                <a:effectLst/>
                <a:latin typeface="Arial" panose="020B0604020202020204" pitchFamily="34" charset="0"/>
              </a:rPr>
              <a:t>- Interventions, refer off Center</a:t>
            </a:r>
          </a:p>
          <a:p>
            <a:pPr algn="l"/>
            <a:r>
              <a:rPr lang="en-US" sz="1600" b="0" i="0" u="none" strike="noStrike" dirty="0">
                <a:solidFill>
                  <a:schemeClr val="bg2"/>
                </a:solidFill>
                <a:effectLst/>
                <a:latin typeface="Arial" panose="020B0604020202020204" pitchFamily="34" charset="0"/>
              </a:rPr>
              <a:t>- Motivational interviewing</a:t>
            </a:r>
          </a:p>
          <a:p>
            <a:pPr algn="l"/>
            <a:r>
              <a:rPr lang="en-US" sz="1600" b="0" i="0" u="none" strike="noStrike" dirty="0">
                <a:solidFill>
                  <a:schemeClr val="bg2"/>
                </a:solidFill>
                <a:effectLst/>
                <a:latin typeface="Arial" panose="020B0604020202020204" pitchFamily="34" charset="0"/>
              </a:rPr>
              <a:t>- No counseling</a:t>
            </a:r>
          </a:p>
          <a:p>
            <a:pPr algn="l"/>
            <a:r>
              <a:rPr lang="en-US" sz="1600" b="0" i="0" u="none" strike="noStrike" dirty="0">
                <a:solidFill>
                  <a:schemeClr val="bg2"/>
                </a:solidFill>
                <a:effectLst/>
                <a:latin typeface="Arial" panose="020B0604020202020204" pitchFamily="34" charset="0"/>
              </a:rPr>
              <a:t>- Desk Reference Guide - summary</a:t>
            </a:r>
          </a:p>
        </p:txBody>
      </p:sp>
      <p:sp>
        <p:nvSpPr>
          <p:cNvPr id="10" name="TextBox 9">
            <a:extLst>
              <a:ext uri="{FF2B5EF4-FFF2-40B4-BE49-F238E27FC236}">
                <a16:creationId xmlns:a16="http://schemas.microsoft.com/office/drawing/2014/main" id="{248D3166-97B0-9D52-A473-F605E0F05F63}"/>
              </a:ext>
            </a:extLst>
          </p:cNvPr>
          <p:cNvSpPr txBox="1"/>
          <p:nvPr/>
        </p:nvSpPr>
        <p:spPr>
          <a:xfrm>
            <a:off x="7083052" y="3265951"/>
            <a:ext cx="4826503" cy="1815882"/>
          </a:xfrm>
          <a:prstGeom prst="rect">
            <a:avLst/>
          </a:prstGeom>
          <a:noFill/>
        </p:spPr>
        <p:txBody>
          <a:bodyPr wrap="square">
            <a:spAutoFit/>
          </a:bodyPr>
          <a:lstStyle/>
          <a:p>
            <a:pPr algn="l"/>
            <a:r>
              <a:rPr lang="en-US" sz="1600" b="1" i="0" u="none" strike="noStrike" dirty="0">
                <a:solidFill>
                  <a:schemeClr val="bg2"/>
                </a:solidFill>
                <a:effectLst/>
                <a:latin typeface="Arial" panose="020B0604020202020204" pitchFamily="34" charset="0"/>
              </a:rPr>
              <a:t>III.  Tobacco Use Prevention Program (TUPP) (PRH 2.3-5, R5,6)</a:t>
            </a:r>
            <a:br>
              <a:rPr lang="en-US" sz="1600" b="1" i="0" u="none" strike="noStrike" dirty="0">
                <a:solidFill>
                  <a:schemeClr val="bg2"/>
                </a:solidFill>
                <a:effectLst/>
                <a:latin typeface="Arial" panose="020B0604020202020204" pitchFamily="34" charset="0"/>
              </a:rPr>
            </a:br>
            <a:endParaRPr lang="en-US" sz="1600" b="0" i="0" u="none" strike="noStrike" dirty="0">
              <a:solidFill>
                <a:schemeClr val="bg2"/>
              </a:solidFill>
              <a:effectLst/>
              <a:latin typeface="Arial" panose="020B0604020202020204" pitchFamily="34" charset="0"/>
            </a:endParaRPr>
          </a:p>
          <a:p>
            <a:pPr algn="l"/>
            <a:r>
              <a:rPr lang="en-US" sz="1600" b="1" i="0" u="none" strike="noStrike" dirty="0">
                <a:solidFill>
                  <a:schemeClr val="bg2"/>
                </a:solidFill>
                <a:effectLst/>
                <a:latin typeface="Arial" panose="020B0604020202020204" pitchFamily="34" charset="0"/>
              </a:rPr>
              <a:t>- </a:t>
            </a:r>
            <a:r>
              <a:rPr lang="en-US" sz="1600" b="0" i="0" u="none" strike="noStrike" dirty="0">
                <a:solidFill>
                  <a:schemeClr val="bg2"/>
                </a:solidFill>
                <a:effectLst/>
                <a:latin typeface="Arial" panose="020B0604020202020204" pitchFamily="34" charset="0"/>
              </a:rPr>
              <a:t>Health History Form</a:t>
            </a:r>
          </a:p>
          <a:p>
            <a:pPr algn="l"/>
            <a:r>
              <a:rPr lang="en-US" sz="1600" b="1" i="0" u="none" strike="noStrike" dirty="0">
                <a:solidFill>
                  <a:schemeClr val="bg2"/>
                </a:solidFill>
                <a:effectLst/>
                <a:latin typeface="Arial" panose="020B0604020202020204" pitchFamily="34" charset="0"/>
              </a:rPr>
              <a:t>- </a:t>
            </a:r>
            <a:r>
              <a:rPr lang="en-US" sz="1600" b="0" i="0" u="none" strike="noStrike" dirty="0">
                <a:solidFill>
                  <a:schemeClr val="bg2"/>
                </a:solidFill>
                <a:effectLst/>
                <a:latin typeface="Arial" panose="020B0604020202020204" pitchFamily="34" charset="0"/>
              </a:rPr>
              <a:t>Student Health Record</a:t>
            </a:r>
          </a:p>
          <a:p>
            <a:pPr algn="l"/>
            <a:r>
              <a:rPr lang="en-US" sz="1600" b="0" i="0" u="none" strike="noStrike" dirty="0">
                <a:solidFill>
                  <a:schemeClr val="bg2"/>
                </a:solidFill>
                <a:effectLst/>
                <a:latin typeface="Arial" panose="020B0604020202020204" pitchFamily="34" charset="0"/>
              </a:rPr>
              <a:t>- Quality varies across Centers </a:t>
            </a:r>
          </a:p>
          <a:p>
            <a:pPr algn="l"/>
            <a:r>
              <a:rPr lang="en-US" sz="1600" b="0" i="0" u="none" strike="noStrike" dirty="0">
                <a:solidFill>
                  <a:schemeClr val="bg2"/>
                </a:solidFill>
                <a:effectLst/>
                <a:latin typeface="Arial" panose="020B0604020202020204" pitchFamily="34" charset="0"/>
              </a:rPr>
              <a:t>- PRH - no specific programs listed</a:t>
            </a:r>
          </a:p>
        </p:txBody>
      </p:sp>
      <p:pic>
        <p:nvPicPr>
          <p:cNvPr id="14" name="Picture 13">
            <a:extLst>
              <a:ext uri="{FF2B5EF4-FFF2-40B4-BE49-F238E27FC236}">
                <a16:creationId xmlns:a16="http://schemas.microsoft.com/office/drawing/2014/main" id="{0CA60A52-EB3A-548D-1BBD-BBDAB67CC12B}"/>
              </a:ext>
            </a:extLst>
          </p:cNvPr>
          <p:cNvPicPr>
            <a:picLocks noChangeAspect="1"/>
          </p:cNvPicPr>
          <p:nvPr/>
        </p:nvPicPr>
        <p:blipFill rotWithShape="1">
          <a:blip r:embed="rId2"/>
          <a:srcRect t="38966" r="50664" b="37924"/>
          <a:stretch/>
        </p:blipFill>
        <p:spPr>
          <a:xfrm>
            <a:off x="0" y="1531045"/>
            <a:ext cx="2782957" cy="1436914"/>
          </a:xfrm>
          <a:prstGeom prst="rect">
            <a:avLst/>
          </a:prstGeom>
        </p:spPr>
      </p:pic>
      <p:pic>
        <p:nvPicPr>
          <p:cNvPr id="15" name="Picture 14">
            <a:extLst>
              <a:ext uri="{FF2B5EF4-FFF2-40B4-BE49-F238E27FC236}">
                <a16:creationId xmlns:a16="http://schemas.microsoft.com/office/drawing/2014/main" id="{AB68E0B2-C33C-1CFB-80CC-49A5F6E4A5F2}"/>
              </a:ext>
            </a:extLst>
          </p:cNvPr>
          <p:cNvPicPr>
            <a:picLocks noChangeAspect="1"/>
          </p:cNvPicPr>
          <p:nvPr/>
        </p:nvPicPr>
        <p:blipFill rotWithShape="1">
          <a:blip r:embed="rId2"/>
          <a:srcRect t="38966" r="71894" b="37924"/>
          <a:stretch/>
        </p:blipFill>
        <p:spPr>
          <a:xfrm>
            <a:off x="6626839" y="1531045"/>
            <a:ext cx="1841300" cy="1436914"/>
          </a:xfrm>
          <a:prstGeom prst="rect">
            <a:avLst/>
          </a:prstGeom>
        </p:spPr>
      </p:pic>
      <p:pic>
        <p:nvPicPr>
          <p:cNvPr id="2054" name="Picture 6" descr="3d illustration of book classroom school education icon 13368609 PNG">
            <a:extLst>
              <a:ext uri="{FF2B5EF4-FFF2-40B4-BE49-F238E27FC236}">
                <a16:creationId xmlns:a16="http://schemas.microsoft.com/office/drawing/2014/main" id="{7B1EFE17-A6C5-1F65-FFD2-9E3C4A35AF15}"/>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49355" y="1244418"/>
            <a:ext cx="1528129" cy="152812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moking Cessation Program for Employers - Workplace Options">
            <a:extLst>
              <a:ext uri="{FF2B5EF4-FFF2-40B4-BE49-F238E27FC236}">
                <a16:creationId xmlns:a16="http://schemas.microsoft.com/office/drawing/2014/main" id="{F0A85642-E390-F52A-2CB2-34369830C2F1}"/>
              </a:ext>
            </a:extLst>
          </p:cNvPr>
          <p:cNvPicPr>
            <a:picLocks noChangeAspect="1" noChangeArrowheads="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saturation sat="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084093" y="1148082"/>
            <a:ext cx="2001896" cy="200189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A4FDE03-AB00-E74A-DEF1-3607557B5B3B}"/>
              </a:ext>
            </a:extLst>
          </p:cNvPr>
          <p:cNvPicPr>
            <a:picLocks noChangeAspect="1"/>
          </p:cNvPicPr>
          <p:nvPr/>
        </p:nvPicPr>
        <p:blipFill rotWithShape="1">
          <a:blip r:embed="rId2"/>
          <a:srcRect t="38966" r="50664" b="37924"/>
          <a:stretch/>
        </p:blipFill>
        <p:spPr>
          <a:xfrm>
            <a:off x="3930588" y="1531045"/>
            <a:ext cx="2782957" cy="1436914"/>
          </a:xfrm>
          <a:prstGeom prst="rect">
            <a:avLst/>
          </a:prstGeom>
        </p:spPr>
      </p:pic>
      <p:pic>
        <p:nvPicPr>
          <p:cNvPr id="5" name="Picture 4">
            <a:extLst>
              <a:ext uri="{FF2B5EF4-FFF2-40B4-BE49-F238E27FC236}">
                <a16:creationId xmlns:a16="http://schemas.microsoft.com/office/drawing/2014/main" id="{DB107812-593E-C987-C980-769D5D2E320B}"/>
              </a:ext>
            </a:extLst>
          </p:cNvPr>
          <p:cNvPicPr>
            <a:picLocks noChangeAspect="1"/>
          </p:cNvPicPr>
          <p:nvPr/>
        </p:nvPicPr>
        <p:blipFill rotWithShape="1">
          <a:blip r:embed="rId2"/>
          <a:srcRect t="38966" r="56052" b="37924"/>
          <a:stretch/>
        </p:blipFill>
        <p:spPr>
          <a:xfrm>
            <a:off x="9712971" y="1531045"/>
            <a:ext cx="2479030" cy="1436914"/>
          </a:xfrm>
          <a:prstGeom prst="rect">
            <a:avLst/>
          </a:prstGeom>
        </p:spPr>
      </p:pic>
    </p:spTree>
    <p:extLst>
      <p:ext uri="{BB962C8B-B14F-4D97-AF65-F5344CB8AC3E}">
        <p14:creationId xmlns:p14="http://schemas.microsoft.com/office/powerpoint/2010/main" val="30762458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2EFA5C8-007A-859D-1B4E-39CAD7037656}"/>
              </a:ext>
            </a:extLst>
          </p:cNvPr>
          <p:cNvSpPr/>
          <p:nvPr/>
        </p:nvSpPr>
        <p:spPr>
          <a:xfrm>
            <a:off x="-11474" y="-18317"/>
            <a:ext cx="12192000" cy="6858000"/>
          </a:xfrm>
          <a:prstGeom prst="rect">
            <a:avLst/>
          </a:prstGeom>
          <a:solidFill>
            <a:schemeClr val="tx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5D9D8A-CCB2-463B-4868-FA00015E4A91}"/>
              </a:ext>
            </a:extLst>
          </p:cNvPr>
          <p:cNvSpPr>
            <a:spLocks noGrp="1"/>
          </p:cNvSpPr>
          <p:nvPr>
            <p:ph type="ctrTitle"/>
          </p:nvPr>
        </p:nvSpPr>
        <p:spPr>
          <a:xfrm>
            <a:off x="1289956" y="1735838"/>
            <a:ext cx="9144000" cy="477837"/>
          </a:xfrm>
        </p:spPr>
        <p:txBody>
          <a:bodyPr>
            <a:noAutofit/>
          </a:bodyPr>
          <a:lstStyle/>
          <a:p>
            <a:pPr algn="l"/>
            <a:r>
              <a:rPr lang="en-US" sz="3600" b="1" i="0" u="none" strike="noStrike" dirty="0">
                <a:solidFill>
                  <a:schemeClr val="bg2"/>
                </a:solidFill>
                <a:effectLst/>
                <a:latin typeface="Aptos" panose="020B0004020202020204" pitchFamily="34" charset="0"/>
              </a:rPr>
              <a:t>Job Corps Resources</a:t>
            </a:r>
            <a:br>
              <a:rPr lang="en-US" sz="3600" b="0" i="0" u="none" strike="noStrike" dirty="0">
                <a:solidFill>
                  <a:schemeClr val="bg2"/>
                </a:solidFill>
                <a:effectLst/>
                <a:latin typeface="Aptos" panose="020B0004020202020204" pitchFamily="34" charset="0"/>
              </a:rPr>
            </a:br>
            <a:br>
              <a:rPr lang="en-US" sz="3600" b="1" i="0" u="none" strike="noStrike" dirty="0">
                <a:solidFill>
                  <a:schemeClr val="bg2"/>
                </a:solidFill>
                <a:effectLst/>
                <a:latin typeface="Aptos" panose="020B0004020202020204" pitchFamily="34" charset="0"/>
              </a:rPr>
            </a:br>
            <a:endParaRPr lang="en-US" sz="3600" b="0" i="0" u="none" strike="noStrike" dirty="0">
              <a:solidFill>
                <a:schemeClr val="bg2"/>
              </a:solidFill>
              <a:effectLst/>
              <a:latin typeface="Aptos" panose="020B0004020202020204" pitchFamily="34" charset="0"/>
            </a:endParaRPr>
          </a:p>
        </p:txBody>
      </p:sp>
      <p:sp>
        <p:nvSpPr>
          <p:cNvPr id="3" name="Subtitle 2">
            <a:extLst>
              <a:ext uri="{FF2B5EF4-FFF2-40B4-BE49-F238E27FC236}">
                <a16:creationId xmlns:a16="http://schemas.microsoft.com/office/drawing/2014/main" id="{EEB39591-D9D6-3125-B737-C716F23B35C5}"/>
              </a:ext>
            </a:extLst>
          </p:cNvPr>
          <p:cNvSpPr>
            <a:spLocks noGrp="1"/>
          </p:cNvSpPr>
          <p:nvPr>
            <p:ph type="subTitle" idx="1"/>
          </p:nvPr>
        </p:nvSpPr>
        <p:spPr>
          <a:xfrm>
            <a:off x="1631361" y="3206392"/>
            <a:ext cx="4226379" cy="2092762"/>
          </a:xfrm>
        </p:spPr>
        <p:txBody>
          <a:bodyPr>
            <a:normAutofit/>
          </a:bodyPr>
          <a:lstStyle/>
          <a:p>
            <a:pPr algn="l"/>
            <a:r>
              <a:rPr lang="en-US" sz="1800" b="1" i="0" u="none" strike="noStrike" dirty="0">
                <a:solidFill>
                  <a:schemeClr val="bg2"/>
                </a:solidFill>
                <a:effectLst/>
                <a:latin typeface="Aptos" panose="020B0004020202020204" pitchFamily="34" charset="0"/>
              </a:rPr>
              <a:t>IV. Vaccination</a:t>
            </a:r>
            <a:br>
              <a:rPr lang="en-US" sz="1800" b="1" i="0" u="none" strike="noStrike" dirty="0">
                <a:solidFill>
                  <a:schemeClr val="bg2"/>
                </a:solidFill>
                <a:effectLst/>
                <a:latin typeface="Aptos" panose="020B0004020202020204" pitchFamily="34" charset="0"/>
              </a:rPr>
            </a:br>
            <a:br>
              <a:rPr lang="en-US" sz="1800" b="1" i="0" u="none" strike="noStrike" dirty="0">
                <a:solidFill>
                  <a:schemeClr val="bg2"/>
                </a:solidFill>
                <a:effectLst/>
                <a:latin typeface="Aptos" panose="020B0004020202020204" pitchFamily="34" charset="0"/>
              </a:rPr>
            </a:br>
            <a:r>
              <a:rPr lang="en-US" sz="1800" dirty="0">
                <a:solidFill>
                  <a:schemeClr val="bg2"/>
                </a:solidFill>
                <a:latin typeface="Aptos" panose="020B0004020202020204" pitchFamily="34" charset="0"/>
              </a:rPr>
              <a:t>V</a:t>
            </a:r>
            <a:r>
              <a:rPr lang="en-US" sz="1800" b="0" i="0" u="none" strike="noStrike" dirty="0">
                <a:solidFill>
                  <a:schemeClr val="bg2"/>
                </a:solidFill>
                <a:effectLst/>
                <a:latin typeface="Aptos" panose="020B0004020202020204" pitchFamily="34" charset="0"/>
              </a:rPr>
              <a:t>accines for children- public health offering all recommended vaccines (free vaccination for students aged 18 and under)</a:t>
            </a:r>
            <a:endParaRPr lang="en-US" sz="1800" dirty="0">
              <a:solidFill>
                <a:schemeClr val="bg2"/>
              </a:solidFill>
            </a:endParaRPr>
          </a:p>
        </p:txBody>
      </p:sp>
      <p:sp>
        <p:nvSpPr>
          <p:cNvPr id="6" name="TextBox 5">
            <a:extLst>
              <a:ext uri="{FF2B5EF4-FFF2-40B4-BE49-F238E27FC236}">
                <a16:creationId xmlns:a16="http://schemas.microsoft.com/office/drawing/2014/main" id="{BDB5F723-1BBD-0E49-DDB0-2B6F2462DAFD}"/>
              </a:ext>
            </a:extLst>
          </p:cNvPr>
          <p:cNvSpPr txBox="1"/>
          <p:nvPr/>
        </p:nvSpPr>
        <p:spPr>
          <a:xfrm>
            <a:off x="7251344" y="3016683"/>
            <a:ext cx="4016830" cy="2862322"/>
          </a:xfrm>
          <a:prstGeom prst="rect">
            <a:avLst/>
          </a:prstGeom>
          <a:noFill/>
        </p:spPr>
        <p:txBody>
          <a:bodyPr wrap="square">
            <a:spAutoFit/>
          </a:bodyPr>
          <a:lstStyle/>
          <a:p>
            <a:pPr algn="l"/>
            <a:r>
              <a:rPr lang="en-US" b="1" i="0" u="none" strike="noStrike" dirty="0">
                <a:solidFill>
                  <a:schemeClr val="bg2"/>
                </a:solidFill>
                <a:effectLst/>
                <a:latin typeface="Aptos" panose="020B0004020202020204" pitchFamily="34" charset="0"/>
              </a:rPr>
              <a:t>V.  Topics</a:t>
            </a:r>
            <a:br>
              <a:rPr lang="en-US" b="0" i="0" u="none" strike="noStrike" dirty="0">
                <a:solidFill>
                  <a:schemeClr val="bg2"/>
                </a:solidFill>
                <a:effectLst/>
                <a:latin typeface="Aptos" panose="020B0004020202020204" pitchFamily="34" charset="0"/>
              </a:rPr>
            </a:br>
            <a:endParaRPr lang="en-US" b="0" i="0" u="none" strike="noStrike" dirty="0">
              <a:solidFill>
                <a:schemeClr val="bg2"/>
              </a:solidFill>
              <a:effectLst/>
              <a:latin typeface="Aptos" panose="020B0004020202020204" pitchFamily="34" charset="0"/>
            </a:endParaRPr>
          </a:p>
          <a:p>
            <a:pPr algn="l"/>
            <a:r>
              <a:rPr lang="en-US" b="0" i="0" u="none" strike="noStrike" dirty="0">
                <a:solidFill>
                  <a:schemeClr val="bg2"/>
                </a:solidFill>
                <a:effectLst/>
                <a:latin typeface="Aptos" panose="020B0004020202020204" pitchFamily="34" charset="0"/>
              </a:rPr>
              <a:t>- assessment</a:t>
            </a:r>
          </a:p>
          <a:p>
            <a:pPr algn="l"/>
            <a:r>
              <a:rPr lang="en-US" b="0" i="0" u="none" strike="noStrike" dirty="0">
                <a:solidFill>
                  <a:schemeClr val="bg2"/>
                </a:solidFill>
                <a:effectLst/>
                <a:latin typeface="Aptos" panose="020B0004020202020204" pitchFamily="34" charset="0"/>
              </a:rPr>
              <a:t>- treatment</a:t>
            </a:r>
          </a:p>
          <a:p>
            <a:pPr algn="l"/>
            <a:r>
              <a:rPr lang="en-US" b="0" i="0" u="none" strike="noStrike" dirty="0">
                <a:solidFill>
                  <a:schemeClr val="bg2"/>
                </a:solidFill>
                <a:effectLst/>
                <a:latin typeface="Aptos" panose="020B0004020202020204" pitchFamily="34" charset="0"/>
              </a:rPr>
              <a:t>- education</a:t>
            </a:r>
          </a:p>
          <a:p>
            <a:pPr algn="l"/>
            <a:r>
              <a:rPr lang="en-US" b="0" i="0" u="none" strike="noStrike" dirty="0">
                <a:solidFill>
                  <a:schemeClr val="bg2"/>
                </a:solidFill>
                <a:effectLst/>
                <a:latin typeface="Aptos" panose="020B0004020202020204" pitchFamily="34" charset="0"/>
              </a:rPr>
              <a:t>- intervention strategies</a:t>
            </a:r>
          </a:p>
          <a:p>
            <a:pPr algn="l"/>
            <a:r>
              <a:rPr lang="en-US" b="0" i="0" u="none" strike="noStrike" dirty="0">
                <a:solidFill>
                  <a:schemeClr val="bg2"/>
                </a:solidFill>
                <a:effectLst/>
                <a:latin typeface="Aptos" panose="020B0004020202020204" pitchFamily="34" charset="0"/>
              </a:rPr>
              <a:t>- documentation</a:t>
            </a:r>
          </a:p>
          <a:p>
            <a:pPr algn="l"/>
            <a:r>
              <a:rPr lang="en-US" b="0" i="0" u="none" strike="noStrike" dirty="0">
                <a:solidFill>
                  <a:schemeClr val="bg2"/>
                </a:solidFill>
                <a:effectLst/>
                <a:latin typeface="Aptos" panose="020B0004020202020204" pitchFamily="34" charset="0"/>
              </a:rPr>
              <a:t>- support services</a:t>
            </a:r>
          </a:p>
          <a:p>
            <a:pPr algn="l"/>
            <a:r>
              <a:rPr lang="en-US" b="0" i="0" u="none" strike="noStrike" dirty="0">
                <a:solidFill>
                  <a:schemeClr val="bg2"/>
                </a:solidFill>
                <a:effectLst/>
                <a:latin typeface="Aptos" panose="020B0004020202020204" pitchFamily="34" charset="0"/>
              </a:rPr>
              <a:t>- referrals – on and off Center </a:t>
            </a:r>
          </a:p>
          <a:p>
            <a:pPr algn="l"/>
            <a:r>
              <a:rPr lang="en-US" b="0" i="0" u="none" strike="noStrike" dirty="0">
                <a:solidFill>
                  <a:schemeClr val="bg2"/>
                </a:solidFill>
                <a:effectLst/>
                <a:latin typeface="Aptos" panose="020B0004020202020204" pitchFamily="34" charset="0"/>
              </a:rPr>
              <a:t>- opportunities for collaboration </a:t>
            </a:r>
          </a:p>
        </p:txBody>
      </p:sp>
      <p:pic>
        <p:nvPicPr>
          <p:cNvPr id="5" name="Picture 4">
            <a:extLst>
              <a:ext uri="{FF2B5EF4-FFF2-40B4-BE49-F238E27FC236}">
                <a16:creationId xmlns:a16="http://schemas.microsoft.com/office/drawing/2014/main" id="{6475BA95-385E-304B-82B2-D67A75623B40}"/>
              </a:ext>
            </a:extLst>
          </p:cNvPr>
          <p:cNvPicPr>
            <a:picLocks noChangeAspect="1"/>
          </p:cNvPicPr>
          <p:nvPr/>
        </p:nvPicPr>
        <p:blipFill rotWithShape="1">
          <a:blip r:embed="rId2"/>
          <a:srcRect t="38966" r="62061" b="37924"/>
          <a:stretch/>
        </p:blipFill>
        <p:spPr>
          <a:xfrm>
            <a:off x="11474" y="1635678"/>
            <a:ext cx="2140055" cy="1436914"/>
          </a:xfrm>
          <a:prstGeom prst="rect">
            <a:avLst/>
          </a:prstGeom>
        </p:spPr>
      </p:pic>
      <p:pic>
        <p:nvPicPr>
          <p:cNvPr id="7" name="Picture 6">
            <a:extLst>
              <a:ext uri="{FF2B5EF4-FFF2-40B4-BE49-F238E27FC236}">
                <a16:creationId xmlns:a16="http://schemas.microsoft.com/office/drawing/2014/main" id="{132B6A76-0A28-4786-0D99-570F4D603A5A}"/>
              </a:ext>
            </a:extLst>
          </p:cNvPr>
          <p:cNvPicPr>
            <a:picLocks noChangeAspect="1"/>
          </p:cNvPicPr>
          <p:nvPr/>
        </p:nvPicPr>
        <p:blipFill rotWithShape="1">
          <a:blip r:embed="rId2"/>
          <a:srcRect t="38966" r="70308" b="37924"/>
          <a:stretch/>
        </p:blipFill>
        <p:spPr>
          <a:xfrm>
            <a:off x="5558292" y="1687431"/>
            <a:ext cx="1945167" cy="1436914"/>
          </a:xfrm>
          <a:prstGeom prst="rect">
            <a:avLst/>
          </a:prstGeom>
        </p:spPr>
      </p:pic>
      <p:pic>
        <p:nvPicPr>
          <p:cNvPr id="1028" name="Picture 4" descr="Referral Generic Gradient icon">
            <a:extLst>
              <a:ext uri="{FF2B5EF4-FFF2-40B4-BE49-F238E27FC236}">
                <a16:creationId xmlns:a16="http://schemas.microsoft.com/office/drawing/2014/main" id="{B36D45E6-2E19-5D56-27A9-4FDD77418E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6361" y="1393865"/>
            <a:ext cx="1703754" cy="17037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accine Operations - Luma Health">
            <a:extLst>
              <a:ext uri="{FF2B5EF4-FFF2-40B4-BE49-F238E27FC236}">
                <a16:creationId xmlns:a16="http://schemas.microsoft.com/office/drawing/2014/main" id="{3575737B-6DE1-A8F4-AC96-6A1B64FA07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3773" y="1460906"/>
            <a:ext cx="1693734" cy="16937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C62D299-09CA-6359-2D1D-A04FD0F42B16}"/>
              </a:ext>
            </a:extLst>
          </p:cNvPr>
          <p:cNvPicPr>
            <a:picLocks noChangeAspect="1"/>
          </p:cNvPicPr>
          <p:nvPr/>
        </p:nvPicPr>
        <p:blipFill rotWithShape="1">
          <a:blip r:embed="rId2"/>
          <a:srcRect t="38966" r="62061" b="37924"/>
          <a:stretch/>
        </p:blipFill>
        <p:spPr>
          <a:xfrm rot="10800000">
            <a:off x="3418237" y="1635678"/>
            <a:ext cx="2140055" cy="1436914"/>
          </a:xfrm>
          <a:prstGeom prst="rect">
            <a:avLst/>
          </a:prstGeom>
        </p:spPr>
      </p:pic>
      <p:pic>
        <p:nvPicPr>
          <p:cNvPr id="10" name="Picture 9">
            <a:extLst>
              <a:ext uri="{FF2B5EF4-FFF2-40B4-BE49-F238E27FC236}">
                <a16:creationId xmlns:a16="http://schemas.microsoft.com/office/drawing/2014/main" id="{4AAC58E1-C36E-3B28-3452-CD46E67D79BA}"/>
              </a:ext>
            </a:extLst>
          </p:cNvPr>
          <p:cNvPicPr>
            <a:picLocks noChangeAspect="1"/>
          </p:cNvPicPr>
          <p:nvPr/>
        </p:nvPicPr>
        <p:blipFill rotWithShape="1">
          <a:blip r:embed="rId2"/>
          <a:srcRect t="38966" r="39557" b="37924"/>
          <a:stretch/>
        </p:blipFill>
        <p:spPr>
          <a:xfrm>
            <a:off x="8752597" y="1674068"/>
            <a:ext cx="3409428" cy="1436914"/>
          </a:xfrm>
          <a:prstGeom prst="rect">
            <a:avLst/>
          </a:prstGeom>
        </p:spPr>
      </p:pic>
    </p:spTree>
    <p:extLst>
      <p:ext uri="{BB962C8B-B14F-4D97-AF65-F5344CB8AC3E}">
        <p14:creationId xmlns:p14="http://schemas.microsoft.com/office/powerpoint/2010/main" val="26268248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3EB4EB-AF9B-289B-550C-BE985EB05202}"/>
              </a:ext>
            </a:extLst>
          </p:cNvPr>
          <p:cNvSpPr/>
          <p:nvPr/>
        </p:nvSpPr>
        <p:spPr>
          <a:xfrm>
            <a:off x="0" y="0"/>
            <a:ext cx="12192000" cy="6858000"/>
          </a:xfrm>
          <a:prstGeom prst="rect">
            <a:avLst/>
          </a:prstGeom>
          <a:solidFill>
            <a:srgbClr val="EFECE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5D9D8A-CCB2-463B-4868-FA00015E4A91}"/>
              </a:ext>
            </a:extLst>
          </p:cNvPr>
          <p:cNvSpPr>
            <a:spLocks noGrp="1"/>
          </p:cNvSpPr>
          <p:nvPr>
            <p:ph type="ctrTitle"/>
          </p:nvPr>
        </p:nvSpPr>
        <p:spPr/>
        <p:txBody>
          <a:bodyPr/>
          <a:lstStyle/>
          <a:p>
            <a:r>
              <a:rPr lang="en-US" dirty="0"/>
              <a:t>Questions? Thoughts? </a:t>
            </a:r>
          </a:p>
        </p:txBody>
      </p:sp>
      <p:sp>
        <p:nvSpPr>
          <p:cNvPr id="3" name="Subtitle 2">
            <a:extLst>
              <a:ext uri="{FF2B5EF4-FFF2-40B4-BE49-F238E27FC236}">
                <a16:creationId xmlns:a16="http://schemas.microsoft.com/office/drawing/2014/main" id="{EEB39591-D9D6-3125-B737-C716F23B35C5}"/>
              </a:ext>
            </a:extLst>
          </p:cNvPr>
          <p:cNvSpPr>
            <a:spLocks noGrp="1"/>
          </p:cNvSpPr>
          <p:nvPr>
            <p:ph type="subTitle" idx="1"/>
          </p:nvPr>
        </p:nvSpPr>
        <p:spPr/>
        <p:txBody>
          <a:bodyPr/>
          <a:lstStyle/>
          <a:p>
            <a:r>
              <a:rPr lang="en-US" dirty="0"/>
              <a:t>Thank you! </a:t>
            </a:r>
          </a:p>
        </p:txBody>
      </p:sp>
    </p:spTree>
    <p:extLst>
      <p:ext uri="{BB962C8B-B14F-4D97-AF65-F5344CB8AC3E}">
        <p14:creationId xmlns:p14="http://schemas.microsoft.com/office/powerpoint/2010/main" val="3859493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oni Hamel Paintings">
            <a:extLst>
              <a:ext uri="{FF2B5EF4-FFF2-40B4-BE49-F238E27FC236}">
                <a16:creationId xmlns:a16="http://schemas.microsoft.com/office/drawing/2014/main" id="{9F2B6233-B8A1-D66A-6ADB-358CEDD024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35" t="2852" r="2781" b="2852"/>
          <a:stretch/>
        </p:blipFill>
        <p:spPr bwMode="auto">
          <a:xfrm>
            <a:off x="2357437" y="1"/>
            <a:ext cx="690086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24907BD-86EE-93C5-7D89-DC2A11EB35F0}"/>
              </a:ext>
            </a:extLst>
          </p:cNvPr>
          <p:cNvSpPr txBox="1"/>
          <p:nvPr/>
        </p:nvSpPr>
        <p:spPr>
          <a:xfrm>
            <a:off x="0" y="6428261"/>
            <a:ext cx="2726575" cy="276999"/>
          </a:xfrm>
          <a:prstGeom prst="rect">
            <a:avLst/>
          </a:prstGeom>
          <a:noFill/>
        </p:spPr>
        <p:txBody>
          <a:bodyPr wrap="square">
            <a:spAutoFit/>
          </a:bodyPr>
          <a:lstStyle/>
          <a:p>
            <a:r>
              <a:rPr lang="en-US" sz="1200" b="0" i="0" u="none" strike="noStrike" dirty="0">
                <a:solidFill>
                  <a:srgbClr val="333333"/>
                </a:solidFill>
                <a:effectLst/>
                <a:latin typeface="Roboto" panose="02000000000000000000" pitchFamily="2" charset="0"/>
              </a:rPr>
              <a:t>Painting by Toni Hamel </a:t>
            </a:r>
            <a:endParaRPr lang="en-US" sz="1200" dirty="0"/>
          </a:p>
        </p:txBody>
      </p:sp>
    </p:spTree>
    <p:extLst>
      <p:ext uri="{BB962C8B-B14F-4D97-AF65-F5344CB8AC3E}">
        <p14:creationId xmlns:p14="http://schemas.microsoft.com/office/powerpoint/2010/main" val="1860222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82497F1-B41D-1F52-76A5-56D43E16FA64}"/>
              </a:ext>
            </a:extLst>
          </p:cNvPr>
          <p:cNvSpPr>
            <a:spLocks noGrp="1"/>
          </p:cNvSpPr>
          <p:nvPr>
            <p:ph type="subTitle" idx="1"/>
          </p:nvPr>
        </p:nvSpPr>
        <p:spPr>
          <a:xfrm>
            <a:off x="571509" y="2700972"/>
            <a:ext cx="11061684" cy="2785428"/>
          </a:xfrm>
        </p:spPr>
        <p:txBody>
          <a:bodyPr>
            <a:normAutofit/>
          </a:bodyPr>
          <a:lstStyle/>
          <a:p>
            <a:endParaRPr lang="en-US" sz="1600" b="0" i="0" u="none" strike="noStrike" dirty="0">
              <a:solidFill>
                <a:srgbClr val="333333"/>
              </a:solidFill>
              <a:effectLst/>
              <a:highlight>
                <a:srgbClr val="FFFFFF"/>
              </a:highlight>
              <a:latin typeface="Montserrat" pitchFamily="2" charset="77"/>
            </a:endParaRPr>
          </a:p>
          <a:p>
            <a:r>
              <a:rPr lang="en-US" sz="1600" b="0" i="0" u="none" strike="noStrike" dirty="0">
                <a:solidFill>
                  <a:srgbClr val="333333"/>
                </a:solidFill>
                <a:effectLst/>
                <a:highlight>
                  <a:srgbClr val="FFFFFF"/>
                </a:highlight>
                <a:latin typeface="Montserrat" pitchFamily="2" charset="77"/>
              </a:rPr>
              <a:t>“</a:t>
            </a:r>
            <a:r>
              <a:rPr lang="en-US" sz="1600" b="1" i="0" u="none" strike="noStrike" dirty="0">
                <a:solidFill>
                  <a:srgbClr val="333333"/>
                </a:solidFill>
                <a:effectLst/>
                <a:highlight>
                  <a:srgbClr val="FFFFFF"/>
                </a:highlight>
                <a:latin typeface="Montserrat" pitchFamily="2" charset="77"/>
              </a:rPr>
              <a:t>Sexually transmitted oral HPV infection </a:t>
            </a:r>
            <a:r>
              <a:rPr lang="en-US" sz="1600" b="0" i="0" u="none" strike="noStrike" dirty="0">
                <a:solidFill>
                  <a:srgbClr val="333333"/>
                </a:solidFill>
                <a:effectLst/>
                <a:highlight>
                  <a:srgbClr val="FFFFFF"/>
                </a:highlight>
                <a:latin typeface="Montserrat" pitchFamily="2" charset="77"/>
              </a:rPr>
              <a:t>(HPV-16) has recently been recognized as an increasingly important risk factor for oropharyngeal cancer. In the United States, the prevalence of </a:t>
            </a:r>
            <a:r>
              <a:rPr lang="en-US" sz="1600" b="1" i="0" u="none" strike="noStrike" dirty="0">
                <a:solidFill>
                  <a:srgbClr val="333333"/>
                </a:solidFill>
                <a:effectLst/>
                <a:highlight>
                  <a:srgbClr val="FFFFFF"/>
                </a:highlight>
                <a:latin typeface="Montserrat" pitchFamily="2" charset="77"/>
              </a:rPr>
              <a:t>oropharyngeal cancer due to oral HPV infection is probably as high as 80% to 95%</a:t>
            </a:r>
            <a:r>
              <a:rPr lang="en-US" sz="1600" b="0" i="0" u="none" strike="noStrike" dirty="0">
                <a:solidFill>
                  <a:srgbClr val="333333"/>
                </a:solidFill>
                <a:effectLst/>
                <a:highlight>
                  <a:srgbClr val="FFFFFF"/>
                </a:highlight>
                <a:latin typeface="Montserrat" pitchFamily="2" charset="77"/>
              </a:rPr>
              <a:t>”</a:t>
            </a:r>
          </a:p>
          <a:p>
            <a:endParaRPr lang="en-US" sz="1600" dirty="0">
              <a:solidFill>
                <a:srgbClr val="333333"/>
              </a:solidFill>
              <a:highlight>
                <a:srgbClr val="FFFFFF"/>
              </a:highlight>
              <a:latin typeface="Montserrat" pitchFamily="2" charset="77"/>
            </a:endParaRPr>
          </a:p>
          <a:p>
            <a:r>
              <a:rPr lang="en-US" sz="1600" dirty="0">
                <a:solidFill>
                  <a:srgbClr val="333333"/>
                </a:solidFill>
                <a:highlight>
                  <a:srgbClr val="FFFFFF"/>
                </a:highlight>
                <a:latin typeface="Montserrat" pitchFamily="2" charset="77"/>
              </a:rPr>
              <a:t>“</a:t>
            </a:r>
            <a:r>
              <a:rPr lang="en-US" sz="1600" b="0" i="0" u="none" strike="noStrike" dirty="0">
                <a:solidFill>
                  <a:srgbClr val="333333"/>
                </a:solidFill>
                <a:effectLst/>
                <a:highlight>
                  <a:srgbClr val="FFFFFF"/>
                </a:highlight>
                <a:latin typeface="Montserrat" pitchFamily="2" charset="77"/>
              </a:rPr>
              <a:t>The overall prevalence of oral HPV infection is estimated to be </a:t>
            </a:r>
            <a:r>
              <a:rPr lang="en-US" sz="1600" b="1" i="0" u="none" strike="noStrike" dirty="0">
                <a:solidFill>
                  <a:srgbClr val="333333"/>
                </a:solidFill>
                <a:effectLst/>
                <a:highlight>
                  <a:srgbClr val="FFFFFF"/>
                </a:highlight>
                <a:latin typeface="Montserrat" pitchFamily="2" charset="77"/>
              </a:rPr>
              <a:t>6.9% in adults aged 14 to 69 </a:t>
            </a:r>
            <a:r>
              <a:rPr lang="en-US" sz="1600" b="0" i="0" u="none" strike="noStrike" dirty="0">
                <a:solidFill>
                  <a:srgbClr val="333333"/>
                </a:solidFill>
                <a:effectLst/>
                <a:highlight>
                  <a:srgbClr val="FFFFFF"/>
                </a:highlight>
                <a:latin typeface="Montserrat" pitchFamily="2" charset="77"/>
              </a:rPr>
              <a:t>years in the United States. ”</a:t>
            </a:r>
            <a:endParaRPr lang="en-US" sz="1600" dirty="0"/>
          </a:p>
        </p:txBody>
      </p:sp>
      <p:pic>
        <p:nvPicPr>
          <p:cNvPr id="4098" name="Picture 2" descr="Screening for Syphilis Infection in Pregnant Women: USPSTF Releases  Recommendations | NCSD">
            <a:extLst>
              <a:ext uri="{FF2B5EF4-FFF2-40B4-BE49-F238E27FC236}">
                <a16:creationId xmlns:a16="http://schemas.microsoft.com/office/drawing/2014/main" id="{D82868C9-4316-636F-19BB-622086A0DB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857" r="1655" b="23089"/>
          <a:stretch/>
        </p:blipFill>
        <p:spPr bwMode="auto">
          <a:xfrm>
            <a:off x="0" y="-14288"/>
            <a:ext cx="5283200" cy="197643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A2034C8E-3574-B967-95C2-020CFE87B0D2}"/>
              </a:ext>
            </a:extLst>
          </p:cNvPr>
          <p:cNvSpPr txBox="1"/>
          <p:nvPr/>
        </p:nvSpPr>
        <p:spPr>
          <a:xfrm>
            <a:off x="477012" y="6433304"/>
            <a:ext cx="8491427" cy="430887"/>
          </a:xfrm>
          <a:prstGeom prst="rect">
            <a:avLst/>
          </a:prstGeom>
          <a:noFill/>
        </p:spPr>
        <p:txBody>
          <a:bodyPr wrap="none" rtlCol="0">
            <a:spAutoFit/>
          </a:bodyPr>
          <a:lstStyle/>
          <a:p>
            <a:r>
              <a:rPr lang="en-US" sz="1100" dirty="0"/>
              <a:t>USPSTF Oral Cancer Screening Recommendation: https://</a:t>
            </a:r>
            <a:r>
              <a:rPr lang="en-US" sz="1100" dirty="0" err="1"/>
              <a:t>www.uspreventiveservicestaskforce.org</a:t>
            </a:r>
            <a:r>
              <a:rPr lang="en-US" sz="1100" dirty="0"/>
              <a:t>/</a:t>
            </a:r>
            <a:r>
              <a:rPr lang="en-US" sz="1100" dirty="0" err="1"/>
              <a:t>uspstf</a:t>
            </a:r>
            <a:r>
              <a:rPr lang="en-US" sz="1100" dirty="0"/>
              <a:t>/recommendation/oral-cancer-screening</a:t>
            </a:r>
          </a:p>
          <a:p>
            <a:endParaRPr lang="en-US" sz="1100" dirty="0"/>
          </a:p>
        </p:txBody>
      </p:sp>
    </p:spTree>
    <p:extLst>
      <p:ext uri="{BB962C8B-B14F-4D97-AF65-F5344CB8AC3E}">
        <p14:creationId xmlns:p14="http://schemas.microsoft.com/office/powerpoint/2010/main" val="90506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5" name="Rectangle 4104">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7" name="Rectangle 4106">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3BC68B9-39A9-5592-1B12-0272329755E9}"/>
              </a:ext>
            </a:extLst>
          </p:cNvPr>
          <p:cNvSpPr txBox="1"/>
          <p:nvPr/>
        </p:nvSpPr>
        <p:spPr>
          <a:xfrm>
            <a:off x="2567227" y="4124508"/>
            <a:ext cx="4075090" cy="1574534"/>
          </a:xfrm>
          <a:prstGeom prst="rect">
            <a:avLst/>
          </a:prstGeom>
          <a:noFill/>
        </p:spPr>
        <p:txBody>
          <a:bodyPr wrap="square">
            <a:spAutoFit/>
          </a:bodyPr>
          <a:lstStyle/>
          <a:p>
            <a:pPr defTabSz="740664">
              <a:spcAft>
                <a:spcPts val="600"/>
              </a:spcAft>
            </a:pPr>
            <a:r>
              <a:rPr lang="en-US" sz="1458" b="1" kern="1200" dirty="0">
                <a:solidFill>
                  <a:srgbClr val="333333"/>
                </a:solidFill>
                <a:highlight>
                  <a:srgbClr val="FFFFFF"/>
                </a:highlight>
                <a:latin typeface="Montserrat" pitchFamily="2" charset="77"/>
                <a:ea typeface="+mn-ea"/>
                <a:cs typeface="+mn-cs"/>
              </a:rPr>
              <a:t>HPV- oropharyngeal cancer</a:t>
            </a:r>
          </a:p>
          <a:p>
            <a:pPr defTabSz="740664">
              <a:spcAft>
                <a:spcPts val="600"/>
              </a:spcAft>
            </a:pPr>
            <a:endParaRPr lang="en-US" sz="1458" kern="1200" dirty="0">
              <a:solidFill>
                <a:srgbClr val="333333"/>
              </a:solidFill>
              <a:highlight>
                <a:srgbClr val="FFFFFF"/>
              </a:highlight>
              <a:latin typeface="Montserrat" pitchFamily="2" charset="77"/>
              <a:ea typeface="+mn-ea"/>
              <a:cs typeface="+mn-cs"/>
            </a:endParaRPr>
          </a:p>
          <a:p>
            <a:pPr defTabSz="740664">
              <a:spcAft>
                <a:spcPts val="600"/>
              </a:spcAft>
            </a:pPr>
            <a:r>
              <a:rPr lang="en-US" sz="1458" kern="1200" dirty="0">
                <a:solidFill>
                  <a:srgbClr val="333333"/>
                </a:solidFill>
                <a:highlight>
                  <a:srgbClr val="FFFFFF"/>
                </a:highlight>
                <a:latin typeface="Montserrat" pitchFamily="2" charset="77"/>
                <a:ea typeface="+mn-ea"/>
                <a:cs typeface="+mn-cs"/>
              </a:rPr>
              <a:t> </a:t>
            </a:r>
          </a:p>
          <a:p>
            <a:pPr defTabSz="740664">
              <a:spcAft>
                <a:spcPts val="600"/>
              </a:spcAft>
            </a:pPr>
            <a:r>
              <a:rPr lang="en-US" sz="1458" kern="1200" dirty="0">
                <a:solidFill>
                  <a:srgbClr val="333333"/>
                </a:solidFill>
                <a:highlight>
                  <a:srgbClr val="FFFFFF"/>
                </a:highlight>
                <a:latin typeface="Montserrat" pitchFamily="2" charset="77"/>
                <a:ea typeface="+mn-ea"/>
                <a:cs typeface="+mn-cs"/>
              </a:rPr>
              <a:t>From 2.0 to 1.0 case/ 100,000 individuals</a:t>
            </a:r>
          </a:p>
          <a:p>
            <a:pPr>
              <a:spcAft>
                <a:spcPts val="600"/>
              </a:spcAft>
            </a:pPr>
            <a:endParaRPr lang="en-US" b="0" i="0" u="none" strike="noStrike" dirty="0">
              <a:solidFill>
                <a:srgbClr val="333333"/>
              </a:solidFill>
              <a:effectLst/>
              <a:highlight>
                <a:srgbClr val="FFFFFF"/>
              </a:highlight>
              <a:latin typeface="Montserrat" pitchFamily="2" charset="77"/>
            </a:endParaRPr>
          </a:p>
        </p:txBody>
      </p:sp>
      <p:pic>
        <p:nvPicPr>
          <p:cNvPr id="4098" name="Picture 2" descr="Screening for Syphilis Infection in Pregnant Women: USPSTF Releases  Recommendations | NCSD">
            <a:extLst>
              <a:ext uri="{FF2B5EF4-FFF2-40B4-BE49-F238E27FC236}">
                <a16:creationId xmlns:a16="http://schemas.microsoft.com/office/drawing/2014/main" id="{D82868C9-4316-636F-19BB-622086A0DB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857" r="1655" b="23089"/>
          <a:stretch/>
        </p:blipFill>
        <p:spPr bwMode="auto">
          <a:xfrm>
            <a:off x="1096858" y="1158958"/>
            <a:ext cx="4280903" cy="16014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E4DDA00-E739-FE4D-1E33-1D097C6F86D0}"/>
              </a:ext>
            </a:extLst>
          </p:cNvPr>
          <p:cNvSpPr txBox="1"/>
          <p:nvPr/>
        </p:nvSpPr>
        <p:spPr>
          <a:xfrm>
            <a:off x="1295418" y="4568291"/>
            <a:ext cx="1253869" cy="316690"/>
          </a:xfrm>
          <a:prstGeom prst="rect">
            <a:avLst/>
          </a:prstGeom>
          <a:noFill/>
        </p:spPr>
        <p:txBody>
          <a:bodyPr wrap="none" rtlCol="0">
            <a:spAutoFit/>
          </a:bodyPr>
          <a:lstStyle/>
          <a:p>
            <a:pPr defTabSz="740664">
              <a:spcAft>
                <a:spcPts val="600"/>
              </a:spcAft>
            </a:pPr>
            <a:r>
              <a:rPr lang="en-US" sz="1458" kern="1200" dirty="0">
                <a:solidFill>
                  <a:schemeClr val="tx1"/>
                </a:solidFill>
                <a:latin typeface="+mn-lt"/>
                <a:ea typeface="+mn-ea"/>
                <a:cs typeface="+mn-cs"/>
              </a:rPr>
              <a:t>1988 – 2004</a:t>
            </a:r>
            <a:r>
              <a:rPr lang="en-US" sz="1458" kern="1200" baseline="30000" dirty="0">
                <a:solidFill>
                  <a:schemeClr val="tx1"/>
                </a:solidFill>
                <a:latin typeface="+mn-lt"/>
                <a:ea typeface="+mn-ea"/>
                <a:cs typeface="+mn-cs"/>
              </a:rPr>
              <a:t> 2</a:t>
            </a:r>
            <a:endParaRPr lang="en-US" baseline="30000" dirty="0"/>
          </a:p>
        </p:txBody>
      </p:sp>
      <p:sp>
        <p:nvSpPr>
          <p:cNvPr id="8" name="TextBox 7">
            <a:extLst>
              <a:ext uri="{FF2B5EF4-FFF2-40B4-BE49-F238E27FC236}">
                <a16:creationId xmlns:a16="http://schemas.microsoft.com/office/drawing/2014/main" id="{9085ECE5-D0CD-3842-B0B0-A3F76C60A91F}"/>
              </a:ext>
            </a:extLst>
          </p:cNvPr>
          <p:cNvSpPr txBox="1"/>
          <p:nvPr/>
        </p:nvSpPr>
        <p:spPr>
          <a:xfrm>
            <a:off x="6872940" y="4180303"/>
            <a:ext cx="4198578" cy="1220591"/>
          </a:xfrm>
          <a:prstGeom prst="rect">
            <a:avLst/>
          </a:prstGeom>
          <a:noFill/>
        </p:spPr>
        <p:txBody>
          <a:bodyPr wrap="square">
            <a:spAutoFit/>
          </a:bodyPr>
          <a:lstStyle/>
          <a:p>
            <a:pPr defTabSz="740664">
              <a:spcAft>
                <a:spcPts val="600"/>
              </a:spcAft>
            </a:pPr>
            <a:r>
              <a:rPr lang="en-US" sz="1458" b="1" kern="1200" dirty="0">
                <a:solidFill>
                  <a:srgbClr val="333333"/>
                </a:solidFill>
                <a:highlight>
                  <a:srgbClr val="FFFFFF"/>
                </a:highlight>
                <a:latin typeface="Montserrat" pitchFamily="2" charset="77"/>
                <a:ea typeface="+mn-ea"/>
                <a:cs typeface="+mn-cs"/>
              </a:rPr>
              <a:t>HPV+ oropharyngeal cancer </a:t>
            </a:r>
          </a:p>
          <a:p>
            <a:pPr defTabSz="740664">
              <a:spcAft>
                <a:spcPts val="600"/>
              </a:spcAft>
            </a:pPr>
            <a:endParaRPr lang="en-US" sz="1458" kern="1200" dirty="0">
              <a:solidFill>
                <a:srgbClr val="333333"/>
              </a:solidFill>
              <a:highlight>
                <a:srgbClr val="FFFFFF"/>
              </a:highlight>
              <a:latin typeface="Montserrat" pitchFamily="2" charset="77"/>
              <a:ea typeface="+mn-ea"/>
              <a:cs typeface="+mn-cs"/>
            </a:endParaRPr>
          </a:p>
          <a:p>
            <a:pPr defTabSz="740664">
              <a:spcAft>
                <a:spcPts val="600"/>
              </a:spcAft>
            </a:pPr>
            <a:r>
              <a:rPr lang="en-US" sz="1458" kern="1200" dirty="0">
                <a:solidFill>
                  <a:srgbClr val="333333"/>
                </a:solidFill>
                <a:highlight>
                  <a:srgbClr val="FFFFFF"/>
                </a:highlight>
                <a:latin typeface="Montserrat" pitchFamily="2" charset="77"/>
                <a:ea typeface="+mn-ea"/>
                <a:cs typeface="+mn-cs"/>
              </a:rPr>
              <a:t>&gt;3-fold </a:t>
            </a:r>
          </a:p>
          <a:p>
            <a:pPr defTabSz="740664">
              <a:spcAft>
                <a:spcPts val="600"/>
              </a:spcAft>
            </a:pPr>
            <a:r>
              <a:rPr lang="en-US" sz="1458" kern="1200" dirty="0">
                <a:solidFill>
                  <a:srgbClr val="333333"/>
                </a:solidFill>
                <a:highlight>
                  <a:srgbClr val="FFFFFF"/>
                </a:highlight>
                <a:latin typeface="Montserrat" pitchFamily="2" charset="77"/>
                <a:ea typeface="+mn-ea"/>
                <a:cs typeface="+mn-cs"/>
              </a:rPr>
              <a:t>From 0.8 to 2.6 cases/100,000 individuals</a:t>
            </a:r>
            <a:endParaRPr lang="en-US" sz="1800" b="0" i="0" u="none" strike="noStrike" dirty="0">
              <a:solidFill>
                <a:srgbClr val="333333"/>
              </a:solidFill>
              <a:effectLst/>
              <a:highlight>
                <a:srgbClr val="FFFFFF"/>
              </a:highlight>
              <a:latin typeface="Montserrat" pitchFamily="2" charset="77"/>
            </a:endParaRPr>
          </a:p>
        </p:txBody>
      </p:sp>
      <p:cxnSp>
        <p:nvCxnSpPr>
          <p:cNvPr id="10" name="Straight Arrow Connector 9">
            <a:extLst>
              <a:ext uri="{FF2B5EF4-FFF2-40B4-BE49-F238E27FC236}">
                <a16:creationId xmlns:a16="http://schemas.microsoft.com/office/drawing/2014/main" id="{81FF23D2-25FC-2210-972A-EEFB705FC0CA}"/>
              </a:ext>
            </a:extLst>
          </p:cNvPr>
          <p:cNvCxnSpPr>
            <a:cxnSpLocks/>
          </p:cNvCxnSpPr>
          <p:nvPr/>
        </p:nvCxnSpPr>
        <p:spPr>
          <a:xfrm>
            <a:off x="2567227" y="4911775"/>
            <a:ext cx="0" cy="45374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3C71297-9A3C-C4A5-ABD4-3FD57D8FF400}"/>
              </a:ext>
            </a:extLst>
          </p:cNvPr>
          <p:cNvCxnSpPr>
            <a:cxnSpLocks/>
          </p:cNvCxnSpPr>
          <p:nvPr/>
        </p:nvCxnSpPr>
        <p:spPr>
          <a:xfrm flipV="1">
            <a:off x="6872940" y="4931981"/>
            <a:ext cx="0" cy="41333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9CEB19B-D1B6-7486-E62B-E0D585929C09}"/>
              </a:ext>
            </a:extLst>
          </p:cNvPr>
          <p:cNvSpPr txBox="1"/>
          <p:nvPr/>
        </p:nvSpPr>
        <p:spPr>
          <a:xfrm>
            <a:off x="477010" y="6615986"/>
            <a:ext cx="7875874" cy="400110"/>
          </a:xfrm>
          <a:prstGeom prst="rect">
            <a:avLst/>
          </a:prstGeom>
          <a:noFill/>
        </p:spPr>
        <p:txBody>
          <a:bodyPr wrap="none" rtlCol="0">
            <a:spAutoFit/>
          </a:bodyPr>
          <a:lstStyle/>
          <a:p>
            <a:r>
              <a:rPr lang="en-US" sz="1000" dirty="0"/>
              <a:t>2. USPSTF Oral Cancer Screening Recommendation: https://</a:t>
            </a:r>
            <a:r>
              <a:rPr lang="en-US" sz="1000" dirty="0" err="1"/>
              <a:t>www.uspreventiveservicestaskforce.org</a:t>
            </a:r>
            <a:r>
              <a:rPr lang="en-US" sz="1000" dirty="0"/>
              <a:t>/</a:t>
            </a:r>
            <a:r>
              <a:rPr lang="en-US" sz="1000" dirty="0" err="1"/>
              <a:t>uspstf</a:t>
            </a:r>
            <a:r>
              <a:rPr lang="en-US" sz="1000" dirty="0"/>
              <a:t>/recommendation/oral-cancer-screening</a:t>
            </a:r>
          </a:p>
          <a:p>
            <a:endParaRPr lang="en-US" sz="1000" dirty="0"/>
          </a:p>
        </p:txBody>
      </p:sp>
      <p:sp>
        <p:nvSpPr>
          <p:cNvPr id="13" name="TextBox 12">
            <a:extLst>
              <a:ext uri="{FF2B5EF4-FFF2-40B4-BE49-F238E27FC236}">
                <a16:creationId xmlns:a16="http://schemas.microsoft.com/office/drawing/2014/main" id="{FD9AE90B-C54C-6BEF-E4C7-EF2A9C9A0B4C}"/>
              </a:ext>
            </a:extLst>
          </p:cNvPr>
          <p:cNvSpPr txBox="1"/>
          <p:nvPr/>
        </p:nvSpPr>
        <p:spPr>
          <a:xfrm>
            <a:off x="5616267" y="1556687"/>
            <a:ext cx="5666769" cy="923330"/>
          </a:xfrm>
          <a:prstGeom prst="rect">
            <a:avLst/>
          </a:prstGeom>
          <a:noFill/>
        </p:spPr>
        <p:txBody>
          <a:bodyPr wrap="square">
            <a:spAutoFit/>
          </a:bodyPr>
          <a:lstStyle/>
          <a:p>
            <a:pPr defTabSz="740664">
              <a:spcAft>
                <a:spcPts val="600"/>
              </a:spcAft>
            </a:pPr>
            <a:r>
              <a:rPr lang="en-US" sz="1800" b="1" kern="1200" dirty="0">
                <a:solidFill>
                  <a:srgbClr val="333333"/>
                </a:solidFill>
                <a:highlight>
                  <a:srgbClr val="FFFFFF"/>
                </a:highlight>
                <a:latin typeface="Montserrat" pitchFamily="2" charset="77"/>
                <a:ea typeface="+mn-ea"/>
                <a:cs typeface="+mn-cs"/>
              </a:rPr>
              <a:t>In the US, HPV+ oropharyngeal cancer has outpaced other HPV+ cancer such as cervical cancer. </a:t>
            </a:r>
            <a:r>
              <a:rPr lang="en-US" sz="1800" b="1" kern="1200" baseline="30000" dirty="0">
                <a:solidFill>
                  <a:srgbClr val="333333"/>
                </a:solidFill>
                <a:highlight>
                  <a:srgbClr val="FFFFFF"/>
                </a:highlight>
                <a:latin typeface="Montserrat" pitchFamily="2" charset="77"/>
                <a:ea typeface="+mn-ea"/>
                <a:cs typeface="+mn-cs"/>
              </a:rPr>
              <a:t>1</a:t>
            </a:r>
            <a:r>
              <a:rPr lang="en-US" sz="1800" b="1" kern="1200" dirty="0">
                <a:solidFill>
                  <a:srgbClr val="333333"/>
                </a:solidFill>
                <a:highlight>
                  <a:srgbClr val="FFFFFF"/>
                </a:highlight>
                <a:latin typeface="Montserrat" pitchFamily="2" charset="77"/>
                <a:ea typeface="+mn-ea"/>
                <a:cs typeface="+mn-cs"/>
              </a:rPr>
              <a:t> </a:t>
            </a:r>
          </a:p>
        </p:txBody>
      </p:sp>
      <p:sp>
        <p:nvSpPr>
          <p:cNvPr id="15" name="TextBox 14">
            <a:extLst>
              <a:ext uri="{FF2B5EF4-FFF2-40B4-BE49-F238E27FC236}">
                <a16:creationId xmlns:a16="http://schemas.microsoft.com/office/drawing/2014/main" id="{CA2393A5-0BD5-1827-3C2B-A9C5EB099448}"/>
              </a:ext>
            </a:extLst>
          </p:cNvPr>
          <p:cNvSpPr txBox="1"/>
          <p:nvPr/>
        </p:nvSpPr>
        <p:spPr>
          <a:xfrm>
            <a:off x="477010" y="6427083"/>
            <a:ext cx="11714990" cy="215444"/>
          </a:xfrm>
          <a:prstGeom prst="rect">
            <a:avLst/>
          </a:prstGeom>
          <a:noFill/>
        </p:spPr>
        <p:txBody>
          <a:bodyPr wrap="square">
            <a:spAutoFit/>
          </a:bodyPr>
          <a:lstStyle/>
          <a:p>
            <a:r>
              <a:rPr lang="en-US" sz="800" b="0" i="0" u="none" strike="noStrike" dirty="0">
                <a:solidFill>
                  <a:srgbClr val="212121"/>
                </a:solidFill>
                <a:effectLst/>
                <a:highlight>
                  <a:srgbClr val="FFFFFF"/>
                </a:highlight>
                <a:latin typeface="BlinkMacSystemFont"/>
              </a:rPr>
              <a:t>1. </a:t>
            </a:r>
            <a:r>
              <a:rPr lang="en-US" sz="800" b="0" i="0" u="none" strike="noStrike" dirty="0" err="1">
                <a:solidFill>
                  <a:srgbClr val="212121"/>
                </a:solidFill>
                <a:effectLst/>
                <a:highlight>
                  <a:srgbClr val="FFFFFF"/>
                </a:highlight>
                <a:latin typeface="BlinkMacSystemFont"/>
              </a:rPr>
              <a:t>Ndon</a:t>
            </a:r>
            <a:r>
              <a:rPr lang="en-US" sz="800" b="0" i="0" u="none" strike="noStrike" dirty="0">
                <a:solidFill>
                  <a:srgbClr val="212121"/>
                </a:solidFill>
                <a:effectLst/>
                <a:highlight>
                  <a:srgbClr val="FFFFFF"/>
                </a:highlight>
                <a:latin typeface="BlinkMacSystemFont"/>
              </a:rPr>
              <a:t> S, Singh A, Ha PK, </a:t>
            </a:r>
            <a:r>
              <a:rPr lang="en-US" sz="800" b="0" i="0" u="none" strike="noStrike" dirty="0" err="1">
                <a:solidFill>
                  <a:srgbClr val="212121"/>
                </a:solidFill>
                <a:effectLst/>
                <a:highlight>
                  <a:srgbClr val="FFFFFF"/>
                </a:highlight>
                <a:latin typeface="BlinkMacSystemFont"/>
              </a:rPr>
              <a:t>Aswani</a:t>
            </a:r>
            <a:r>
              <a:rPr lang="en-US" sz="800" b="0" i="0" u="none" strike="noStrike" dirty="0">
                <a:solidFill>
                  <a:srgbClr val="212121"/>
                </a:solidFill>
                <a:effectLst/>
                <a:highlight>
                  <a:srgbClr val="FFFFFF"/>
                </a:highlight>
                <a:latin typeface="BlinkMacSystemFont"/>
              </a:rPr>
              <a:t> J, Chan JY, Xu MJ. Human Papillomavirus-Associated Oropharyngeal Cancer: Global Epidemiology and Public Policy Implications. Cancers (Basel). 2023 Aug 13;15(16):4080. </a:t>
            </a:r>
            <a:r>
              <a:rPr lang="en-US" sz="800" b="0" i="0" u="none" strike="noStrike" dirty="0" err="1">
                <a:solidFill>
                  <a:srgbClr val="212121"/>
                </a:solidFill>
                <a:effectLst/>
                <a:highlight>
                  <a:srgbClr val="FFFFFF"/>
                </a:highlight>
                <a:latin typeface="BlinkMacSystemFont"/>
              </a:rPr>
              <a:t>doi</a:t>
            </a:r>
            <a:r>
              <a:rPr lang="en-US" sz="800" b="0" i="0" u="none" strike="noStrike" dirty="0">
                <a:solidFill>
                  <a:srgbClr val="212121"/>
                </a:solidFill>
                <a:effectLst/>
                <a:highlight>
                  <a:srgbClr val="FFFFFF"/>
                </a:highlight>
                <a:latin typeface="BlinkMacSystemFont"/>
              </a:rPr>
              <a:t>: 10.3390/cancers15164080. PMID: 37627108; PMCID: PMC10452639.</a:t>
            </a:r>
            <a:endParaRPr lang="en-US" sz="800" dirty="0"/>
          </a:p>
        </p:txBody>
      </p:sp>
    </p:spTree>
    <p:extLst>
      <p:ext uri="{BB962C8B-B14F-4D97-AF65-F5344CB8AC3E}">
        <p14:creationId xmlns:p14="http://schemas.microsoft.com/office/powerpoint/2010/main" val="154633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647498A-C7E5-56C2-8009-DB54776E25CE}"/>
              </a:ext>
            </a:extLst>
          </p:cNvPr>
          <p:cNvPicPr>
            <a:picLocks noChangeAspect="1"/>
          </p:cNvPicPr>
          <p:nvPr/>
        </p:nvPicPr>
        <p:blipFill>
          <a:blip r:embed="rId2"/>
          <a:stretch>
            <a:fillRect/>
          </a:stretch>
        </p:blipFill>
        <p:spPr>
          <a:xfrm>
            <a:off x="2452624" y="1718529"/>
            <a:ext cx="7190739" cy="4476234"/>
          </a:xfrm>
          <a:prstGeom prst="rect">
            <a:avLst/>
          </a:prstGeom>
        </p:spPr>
      </p:pic>
      <p:sp>
        <p:nvSpPr>
          <p:cNvPr id="3" name="TextBox 2">
            <a:extLst>
              <a:ext uri="{FF2B5EF4-FFF2-40B4-BE49-F238E27FC236}">
                <a16:creationId xmlns:a16="http://schemas.microsoft.com/office/drawing/2014/main" id="{EECF3C68-1371-FF32-C0B3-D60DCCB7EFDA}"/>
              </a:ext>
            </a:extLst>
          </p:cNvPr>
          <p:cNvSpPr txBox="1"/>
          <p:nvPr/>
        </p:nvSpPr>
        <p:spPr>
          <a:xfrm>
            <a:off x="381000" y="6417915"/>
            <a:ext cx="11333988" cy="400110"/>
          </a:xfrm>
          <a:prstGeom prst="rect">
            <a:avLst/>
          </a:prstGeom>
          <a:noFill/>
        </p:spPr>
        <p:txBody>
          <a:bodyPr wrap="square">
            <a:spAutoFit/>
          </a:bodyPr>
          <a:lstStyle/>
          <a:p>
            <a:r>
              <a:rPr lang="en-US" sz="1000" b="0" i="0" u="none" strike="noStrike" dirty="0">
                <a:solidFill>
                  <a:srgbClr val="212121"/>
                </a:solidFill>
                <a:effectLst/>
                <a:highlight>
                  <a:srgbClr val="FFFFFF"/>
                </a:highlight>
                <a:latin typeface="BlinkMacSystemFont"/>
              </a:rPr>
              <a:t>Villa A, </a:t>
            </a:r>
            <a:r>
              <a:rPr lang="en-US" sz="1000" b="0" i="0" u="none" strike="noStrike" dirty="0" err="1">
                <a:solidFill>
                  <a:srgbClr val="212121"/>
                </a:solidFill>
                <a:effectLst/>
                <a:highlight>
                  <a:srgbClr val="FFFFFF"/>
                </a:highlight>
                <a:latin typeface="BlinkMacSystemFont"/>
              </a:rPr>
              <a:t>Saremi</a:t>
            </a:r>
            <a:r>
              <a:rPr lang="en-US" sz="1000" b="0" i="0" u="none" strike="noStrike" dirty="0">
                <a:solidFill>
                  <a:srgbClr val="212121"/>
                </a:solidFill>
                <a:effectLst/>
                <a:highlight>
                  <a:srgbClr val="FFFFFF"/>
                </a:highlight>
                <a:latin typeface="BlinkMacSystemFont"/>
              </a:rPr>
              <a:t> M, Klausner JD, Murphy ME. Oral health care practitioners as vaccine administrators: The scenario in the United States. J Am Dent Assoc. 2023 Sep 15:S0002-8177(23)00487-7. </a:t>
            </a:r>
            <a:r>
              <a:rPr lang="en-US" sz="1000" b="0" i="0" u="none" strike="noStrike" dirty="0" err="1">
                <a:solidFill>
                  <a:srgbClr val="212121"/>
                </a:solidFill>
                <a:effectLst/>
                <a:highlight>
                  <a:srgbClr val="FFFFFF"/>
                </a:highlight>
                <a:latin typeface="BlinkMacSystemFont"/>
              </a:rPr>
              <a:t>doi</a:t>
            </a:r>
            <a:r>
              <a:rPr lang="en-US" sz="1000" b="0" i="0" u="none" strike="noStrike" dirty="0">
                <a:solidFill>
                  <a:srgbClr val="212121"/>
                </a:solidFill>
                <a:effectLst/>
                <a:highlight>
                  <a:srgbClr val="FFFFFF"/>
                </a:highlight>
                <a:latin typeface="BlinkMacSystemFont"/>
              </a:rPr>
              <a:t>: 10.1016/j.adaj.2023.08.006. </a:t>
            </a:r>
            <a:r>
              <a:rPr lang="en-US" sz="1000" b="0" i="0" u="none" strike="noStrike" dirty="0" err="1">
                <a:solidFill>
                  <a:srgbClr val="212121"/>
                </a:solidFill>
                <a:effectLst/>
                <a:highlight>
                  <a:srgbClr val="FFFFFF"/>
                </a:highlight>
                <a:latin typeface="BlinkMacSystemFont"/>
              </a:rPr>
              <a:t>Epub</a:t>
            </a:r>
            <a:r>
              <a:rPr lang="en-US" sz="1000" b="0" i="0" u="none" strike="noStrike" dirty="0">
                <a:solidFill>
                  <a:srgbClr val="212121"/>
                </a:solidFill>
                <a:effectLst/>
                <a:highlight>
                  <a:srgbClr val="FFFFFF"/>
                </a:highlight>
                <a:latin typeface="BlinkMacSystemFont"/>
              </a:rPr>
              <a:t> ahead of print. PMID: 37715780.</a:t>
            </a:r>
            <a:endParaRPr lang="en-US" sz="1000" dirty="0"/>
          </a:p>
        </p:txBody>
      </p:sp>
      <p:pic>
        <p:nvPicPr>
          <p:cNvPr id="4" name="Picture 3">
            <a:extLst>
              <a:ext uri="{FF2B5EF4-FFF2-40B4-BE49-F238E27FC236}">
                <a16:creationId xmlns:a16="http://schemas.microsoft.com/office/drawing/2014/main" id="{28D00AAC-C053-EC89-99E6-2BAF28CC84E7}"/>
              </a:ext>
            </a:extLst>
          </p:cNvPr>
          <p:cNvPicPr>
            <a:picLocks noChangeAspect="1"/>
          </p:cNvPicPr>
          <p:nvPr/>
        </p:nvPicPr>
        <p:blipFill rotWithShape="1">
          <a:blip r:embed="rId3"/>
          <a:srcRect r="3313" b="59086"/>
          <a:stretch/>
        </p:blipFill>
        <p:spPr>
          <a:xfrm>
            <a:off x="2571750" y="480060"/>
            <a:ext cx="6952485" cy="1647531"/>
          </a:xfrm>
          <a:prstGeom prst="rect">
            <a:avLst/>
          </a:prstGeom>
        </p:spPr>
      </p:pic>
    </p:spTree>
    <p:extLst>
      <p:ext uri="{BB962C8B-B14F-4D97-AF65-F5344CB8AC3E}">
        <p14:creationId xmlns:p14="http://schemas.microsoft.com/office/powerpoint/2010/main" val="2508984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FE8DCC-3FE9-0281-9932-D9C964F3D708}"/>
              </a:ext>
            </a:extLst>
          </p:cNvPr>
          <p:cNvSpPr txBox="1"/>
          <p:nvPr/>
        </p:nvSpPr>
        <p:spPr>
          <a:xfrm>
            <a:off x="708122" y="3136612"/>
            <a:ext cx="2260747" cy="584775"/>
          </a:xfrm>
          <a:prstGeom prst="rect">
            <a:avLst/>
          </a:prstGeom>
          <a:noFill/>
        </p:spPr>
        <p:txBody>
          <a:bodyPr wrap="none" rtlCol="0">
            <a:spAutoFit/>
          </a:bodyPr>
          <a:lstStyle/>
          <a:p>
            <a:r>
              <a:rPr lang="en-US" sz="3200" dirty="0"/>
              <a:t>Risk factors  </a:t>
            </a:r>
          </a:p>
        </p:txBody>
      </p:sp>
      <p:pic>
        <p:nvPicPr>
          <p:cNvPr id="3" name="Picture 1" descr="Ivan Albright's self-portrait">
            <a:extLst>
              <a:ext uri="{FF2B5EF4-FFF2-40B4-BE49-F238E27FC236}">
                <a16:creationId xmlns:a16="http://schemas.microsoft.com/office/drawing/2014/main" id="{822FFE3B-106B-72EA-A81F-7666C1ADAED6}"/>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tretch>
            <a:fillRect/>
          </a:stretch>
        </p:blipFill>
        <p:spPr bwMode="auto">
          <a:xfrm>
            <a:off x="5408444" y="0"/>
            <a:ext cx="4569432" cy="68713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EE33289-7F60-A0FC-9A30-F68E1CCD7D5A}"/>
              </a:ext>
            </a:extLst>
          </p:cNvPr>
          <p:cNvSpPr txBox="1"/>
          <p:nvPr/>
        </p:nvSpPr>
        <p:spPr>
          <a:xfrm>
            <a:off x="152310" y="6488668"/>
            <a:ext cx="1961306" cy="307777"/>
          </a:xfrm>
          <a:prstGeom prst="rect">
            <a:avLst/>
          </a:prstGeom>
          <a:noFill/>
        </p:spPr>
        <p:txBody>
          <a:bodyPr wrap="none" rtlCol="0">
            <a:spAutoFit/>
          </a:bodyPr>
          <a:lstStyle/>
          <a:p>
            <a:r>
              <a:rPr lang="en-US" sz="1400" dirty="0"/>
              <a:t>Painting by Ivan Albright</a:t>
            </a:r>
          </a:p>
        </p:txBody>
      </p:sp>
    </p:spTree>
    <p:extLst>
      <p:ext uri="{BB962C8B-B14F-4D97-AF65-F5344CB8AC3E}">
        <p14:creationId xmlns:p14="http://schemas.microsoft.com/office/powerpoint/2010/main" val="21916400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4" name="Rectangle 205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9" name="Picture 1" descr="Ivan Albright's self-portrait">
            <a:extLst>
              <a:ext uri="{FF2B5EF4-FFF2-40B4-BE49-F238E27FC236}">
                <a16:creationId xmlns:a16="http://schemas.microsoft.com/office/drawing/2014/main" id="{8CABCAF0-61E6-60D3-DA96-1D5E9CE1186C}"/>
              </a:ext>
            </a:extLst>
          </p:cNvPr>
          <p:cNvPicPr>
            <a:picLocks noChangeAspect="1" noChangeArrowheads="1"/>
          </p:cNvPicPr>
          <p:nvPr/>
        </p:nvPicPr>
        <p:blipFill rotWithShape="1">
          <a:blip r:embed="rId2" r:link="rId3">
            <a:extLst>
              <a:ext uri="{28A0092B-C50C-407E-A947-70E740481C1C}">
                <a14:useLocalDpi xmlns:a14="http://schemas.microsoft.com/office/drawing/2010/main" val="0"/>
              </a:ext>
            </a:extLst>
          </a:blip>
          <a:srcRect t="38369" b="14467"/>
          <a:stretch>
            <a:fillRect/>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6" name="Rectangle 205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A5C21316-4DC1-2589-DED4-BC56D64EE0AB}"/>
              </a:ext>
            </a:extLst>
          </p:cNvPr>
          <p:cNvSpPr txBox="1"/>
          <p:nvPr/>
        </p:nvSpPr>
        <p:spPr>
          <a:xfrm>
            <a:off x="7531610" y="2434201"/>
            <a:ext cx="4660390" cy="3742762"/>
          </a:xfrm>
          <a:prstGeom prst="rect">
            <a:avLst/>
          </a:prstGeom>
        </p:spPr>
        <p:txBody>
          <a:bodyPr vert="horz" lIns="91440" tIns="45720" rIns="91440" bIns="45720" rtlCol="0">
            <a:normAutofit/>
          </a:bodyPr>
          <a:lstStyle/>
          <a:p>
            <a:pPr marR="0" lvl="1" indent="-228600">
              <a:lnSpc>
                <a:spcPct val="90000"/>
              </a:lnSpc>
              <a:spcBef>
                <a:spcPts val="0"/>
              </a:spcBef>
              <a:spcAft>
                <a:spcPts val="600"/>
              </a:spcAft>
              <a:buFont typeface="Arial" panose="020B0604020202020204" pitchFamily="34" charset="0"/>
              <a:buChar char="•"/>
            </a:pPr>
            <a:r>
              <a:rPr lang="en-US" sz="1700" dirty="0">
                <a:effectLst/>
              </a:rPr>
              <a:t>Approximately </a:t>
            </a:r>
            <a:r>
              <a:rPr lang="en-US" sz="1700" b="1" dirty="0">
                <a:effectLst/>
              </a:rPr>
              <a:t>90% </a:t>
            </a:r>
            <a:r>
              <a:rPr lang="en-US" sz="1700" dirty="0">
                <a:effectLst/>
              </a:rPr>
              <a:t>of oral cancers are caused by smoking, alcohol consumption, and poor nutrition.</a:t>
            </a:r>
            <a:r>
              <a:rPr lang="en-US" sz="1700" baseline="30000" dirty="0">
                <a:effectLst/>
              </a:rPr>
              <a:t> 1</a:t>
            </a:r>
          </a:p>
          <a:p>
            <a:pPr marR="0" lvl="1" indent="-228600">
              <a:lnSpc>
                <a:spcPct val="90000"/>
              </a:lnSpc>
              <a:spcBef>
                <a:spcPts val="0"/>
              </a:spcBef>
              <a:spcAft>
                <a:spcPts val="600"/>
              </a:spcAft>
              <a:buFont typeface="Arial" panose="020B0604020202020204" pitchFamily="34" charset="0"/>
              <a:buChar char="•"/>
            </a:pPr>
            <a:endParaRPr lang="en-US" sz="1700" dirty="0"/>
          </a:p>
          <a:p>
            <a:pPr marR="0" lvl="1" indent="-228600">
              <a:lnSpc>
                <a:spcPct val="90000"/>
              </a:lnSpc>
              <a:spcBef>
                <a:spcPts val="0"/>
              </a:spcBef>
              <a:spcAft>
                <a:spcPts val="600"/>
              </a:spcAft>
              <a:buFont typeface="Arial" panose="020B0604020202020204" pitchFamily="34" charset="0"/>
              <a:buChar char="•"/>
            </a:pPr>
            <a:r>
              <a:rPr lang="en-US" sz="1700" dirty="0">
                <a:effectLst/>
              </a:rPr>
              <a:t>Combining tobacco use with alcohol consumption augments the risk of oral cancer by </a:t>
            </a:r>
            <a:r>
              <a:rPr lang="en-US" sz="1700" b="1" dirty="0">
                <a:effectLst/>
              </a:rPr>
              <a:t>thirty times</a:t>
            </a:r>
            <a:r>
              <a:rPr lang="en-US" sz="1700" dirty="0">
                <a:effectLst/>
              </a:rPr>
              <a:t>. </a:t>
            </a:r>
            <a:r>
              <a:rPr lang="en-US" sz="1700" baseline="30000" dirty="0">
                <a:effectLst/>
              </a:rPr>
              <a:t>2</a:t>
            </a:r>
          </a:p>
          <a:p>
            <a:pPr marR="0" lvl="1" indent="-228600">
              <a:lnSpc>
                <a:spcPct val="90000"/>
              </a:lnSpc>
              <a:spcBef>
                <a:spcPts val="0"/>
              </a:spcBef>
              <a:spcAft>
                <a:spcPts val="600"/>
              </a:spcAft>
              <a:buFont typeface="Arial" panose="020B0604020202020204" pitchFamily="34" charset="0"/>
              <a:buChar char="•"/>
            </a:pPr>
            <a:endParaRPr lang="en-US" sz="1700" dirty="0"/>
          </a:p>
          <a:p>
            <a:pPr marR="0" lvl="1" indent="-228600">
              <a:lnSpc>
                <a:spcPct val="90000"/>
              </a:lnSpc>
              <a:spcBef>
                <a:spcPts val="0"/>
              </a:spcBef>
              <a:spcAft>
                <a:spcPts val="600"/>
              </a:spcAft>
              <a:buFont typeface="Arial" panose="020B0604020202020204" pitchFamily="34" charset="0"/>
              <a:buChar char="•"/>
            </a:pPr>
            <a:r>
              <a:rPr lang="en-US" sz="1700" dirty="0">
                <a:effectLst/>
              </a:rPr>
              <a:t> </a:t>
            </a:r>
            <a:r>
              <a:rPr lang="en-US" sz="1700" dirty="0">
                <a:effectLst/>
                <a:hlinkClick r:id="rId4"/>
              </a:rPr>
              <a:t>USPSTF</a:t>
            </a:r>
            <a:r>
              <a:rPr lang="en-US" sz="1700" dirty="0"/>
              <a:t>: “</a:t>
            </a:r>
            <a:r>
              <a:rPr lang="en-US" sz="1700" dirty="0">
                <a:effectLst/>
              </a:rPr>
              <a:t>up </a:t>
            </a:r>
            <a:r>
              <a:rPr lang="en-US" sz="1700" b="1" dirty="0">
                <a:effectLst/>
              </a:rPr>
              <a:t>to 75% </a:t>
            </a:r>
            <a:r>
              <a:rPr lang="en-US" sz="1700" dirty="0">
                <a:effectLst/>
              </a:rPr>
              <a:t>of cases of oral cancer may be attributable to tobacco and alcohol use.</a:t>
            </a:r>
            <a:r>
              <a:rPr lang="en-US" sz="1700" dirty="0"/>
              <a:t>” </a:t>
            </a:r>
            <a:r>
              <a:rPr lang="en-US" sz="1700" baseline="30000" dirty="0"/>
              <a:t>3</a:t>
            </a:r>
            <a:endParaRPr lang="en-US" sz="1700" baseline="30000" dirty="0">
              <a:effectLst/>
            </a:endParaRPr>
          </a:p>
        </p:txBody>
      </p:sp>
      <p:sp>
        <p:nvSpPr>
          <p:cNvPr id="2" name="Rectangle 2">
            <a:extLst>
              <a:ext uri="{FF2B5EF4-FFF2-40B4-BE49-F238E27FC236}">
                <a16:creationId xmlns:a16="http://schemas.microsoft.com/office/drawing/2014/main" id="{E9B56F0C-B273-6E0E-71E0-5DE47DAA9830}"/>
              </a:ext>
            </a:extLst>
          </p:cNvPr>
          <p:cNvSpPr>
            <a:spLocks noChangeArrowheads="1"/>
          </p:cNvSpPr>
          <p:nvPr/>
        </p:nvSpPr>
        <p:spPr bwMode="auto">
          <a:xfrm>
            <a:off x="-1285876" y="-39641"/>
            <a:ext cx="40409275" cy="72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4" name="TextBox 3">
            <a:extLst>
              <a:ext uri="{FF2B5EF4-FFF2-40B4-BE49-F238E27FC236}">
                <a16:creationId xmlns:a16="http://schemas.microsoft.com/office/drawing/2014/main" id="{E6DCD043-7C04-DFB4-1B6B-756A8E12826F}"/>
              </a:ext>
            </a:extLst>
          </p:cNvPr>
          <p:cNvSpPr txBox="1"/>
          <p:nvPr/>
        </p:nvSpPr>
        <p:spPr>
          <a:xfrm>
            <a:off x="8985" y="6398485"/>
            <a:ext cx="12188952" cy="477054"/>
          </a:xfrm>
          <a:prstGeom prst="rect">
            <a:avLst/>
          </a:prstGeom>
          <a:solidFill>
            <a:schemeClr val="bg2"/>
          </a:solidFill>
        </p:spPr>
        <p:txBody>
          <a:bodyPr wrap="square">
            <a:spAutoFit/>
          </a:bodyPr>
          <a:lstStyle/>
          <a:p>
            <a:pPr marL="406400" marR="0" indent="-406400">
              <a:spcBef>
                <a:spcPts val="0"/>
              </a:spcBef>
              <a:spcAft>
                <a:spcPts val="0"/>
              </a:spcAft>
            </a:pPr>
            <a:r>
              <a:rPr lang="en-US" sz="800" dirty="0">
                <a:effectLst/>
                <a:latin typeface="Times New Roman" panose="02020603050405020304" pitchFamily="18" charset="0"/>
                <a:ea typeface="MS Mincho" panose="02020609040205080304" pitchFamily="49" charset="-128"/>
              </a:rPr>
              <a:t>1. Johnson N. Tobacco use and oral cancer: a global perspective. </a:t>
            </a:r>
            <a:r>
              <a:rPr lang="en-US" sz="800" i="1" dirty="0">
                <a:effectLst/>
                <a:latin typeface="Times New Roman" panose="02020603050405020304" pitchFamily="18" charset="0"/>
                <a:ea typeface="MS Mincho" panose="02020609040205080304" pitchFamily="49" charset="-128"/>
              </a:rPr>
              <a:t>J Dent Educ</a:t>
            </a:r>
            <a:r>
              <a:rPr lang="en-US" sz="800" dirty="0">
                <a:effectLst/>
                <a:latin typeface="Times New Roman" panose="02020603050405020304" pitchFamily="18" charset="0"/>
                <a:ea typeface="MS Mincho" panose="02020609040205080304" pitchFamily="49" charset="-128"/>
              </a:rPr>
              <a:t>. 2001;65(4):328-339.</a:t>
            </a:r>
            <a:r>
              <a:rPr lang="en-US" sz="800" dirty="0">
                <a:effectLst/>
              </a:rPr>
              <a:t> </a:t>
            </a:r>
          </a:p>
          <a:p>
            <a:pPr marL="406400" marR="0" indent="-406400">
              <a:spcBef>
                <a:spcPts val="0"/>
              </a:spcBef>
              <a:spcAft>
                <a:spcPts val="0"/>
              </a:spcAft>
            </a:pPr>
            <a:r>
              <a:rPr lang="en-US" sz="800" dirty="0">
                <a:effectLst/>
                <a:latin typeface="Times New Roman" panose="02020603050405020304" pitchFamily="18" charset="0"/>
                <a:ea typeface="MS Mincho" panose="02020609040205080304" pitchFamily="49" charset="-128"/>
              </a:rPr>
              <a:t>2. American Cancer Society. Risk Factors for Oral Cavity and Oropharyngeal Cancers. https://</a:t>
            </a:r>
            <a:r>
              <a:rPr lang="en-US" sz="800" dirty="0" err="1">
                <a:effectLst/>
                <a:latin typeface="Times New Roman" panose="02020603050405020304" pitchFamily="18" charset="0"/>
                <a:ea typeface="MS Mincho" panose="02020609040205080304" pitchFamily="49" charset="-128"/>
              </a:rPr>
              <a:t>www.cancer.org</a:t>
            </a:r>
            <a:r>
              <a:rPr lang="en-US" sz="800" dirty="0">
                <a:effectLst/>
                <a:latin typeface="Times New Roman" panose="02020603050405020304" pitchFamily="18" charset="0"/>
                <a:ea typeface="MS Mincho" panose="02020609040205080304" pitchFamily="49" charset="-128"/>
              </a:rPr>
              <a:t>/cancer/oral-cavity-and-oropharyngeal-cancer/causes-risks-prevention/risk-</a:t>
            </a:r>
            <a:r>
              <a:rPr lang="en-US" sz="800" dirty="0" err="1">
                <a:effectLst/>
                <a:latin typeface="Times New Roman" panose="02020603050405020304" pitchFamily="18" charset="0"/>
                <a:ea typeface="MS Mincho" panose="02020609040205080304" pitchFamily="49" charset="-128"/>
              </a:rPr>
              <a:t>factors.html</a:t>
            </a:r>
            <a:r>
              <a:rPr lang="en-US" sz="800" dirty="0">
                <a:effectLst/>
                <a:latin typeface="Times New Roman" panose="02020603050405020304" pitchFamily="18" charset="0"/>
                <a:ea typeface="MS Mincho" panose="02020609040205080304" pitchFamily="49" charset="-128"/>
              </a:rPr>
              <a:t>. Published 2021. Accessed April 13, 2023.</a:t>
            </a:r>
          </a:p>
          <a:p>
            <a:pPr marL="406400" marR="0" indent="-406400">
              <a:spcBef>
                <a:spcPts val="0"/>
              </a:spcBef>
              <a:spcAft>
                <a:spcPts val="0"/>
              </a:spcAft>
            </a:pPr>
            <a:r>
              <a:rPr lang="en-US" sz="900" dirty="0">
                <a:latin typeface="Times New Roman" panose="02020603050405020304" pitchFamily="18" charset="0"/>
                <a:ea typeface="MS Mincho" panose="02020609040205080304" pitchFamily="49" charset="-128"/>
              </a:rPr>
              <a:t>3.</a:t>
            </a:r>
            <a:r>
              <a:rPr lang="en-US" sz="800" b="0" i="0" u="none" strike="noStrike" dirty="0">
                <a:solidFill>
                  <a:srgbClr val="212121"/>
                </a:solidFill>
                <a:effectLst/>
                <a:highlight>
                  <a:srgbClr val="FFFFFF"/>
                </a:highlight>
                <a:latin typeface="BlinkMacSystemFont"/>
              </a:rPr>
              <a:t> Moyer VA; U.S. Preventive Services Task Force. Screening for oral cancer: U.S. Preventive Services Task Force recommendation statement. Ann Intern Med. 2014 Jan 7;160(1):55-60. </a:t>
            </a:r>
            <a:r>
              <a:rPr lang="en-US" sz="800" b="0" i="0" u="none" strike="noStrike" dirty="0" err="1">
                <a:solidFill>
                  <a:srgbClr val="212121"/>
                </a:solidFill>
                <a:effectLst/>
                <a:highlight>
                  <a:srgbClr val="FFFFFF"/>
                </a:highlight>
                <a:latin typeface="BlinkMacSystemFont"/>
              </a:rPr>
              <a:t>doi</a:t>
            </a:r>
            <a:r>
              <a:rPr lang="en-US" sz="800" b="0" i="0" u="none" strike="noStrike" dirty="0">
                <a:solidFill>
                  <a:srgbClr val="212121"/>
                </a:solidFill>
                <a:effectLst/>
                <a:highlight>
                  <a:srgbClr val="FFFFFF"/>
                </a:highlight>
                <a:latin typeface="BlinkMacSystemFont"/>
              </a:rPr>
              <a:t>: 10.7326/M13-2568. PMID: 24276469.</a:t>
            </a:r>
            <a:endParaRPr lang="en-US" sz="400" dirty="0">
              <a:effectLst/>
              <a:latin typeface="Arial" panose="020B0604020202020204" pitchFamily="34" charset="0"/>
              <a:ea typeface="MS Mincho" panose="02020609040205080304" pitchFamily="49" charset="-128"/>
            </a:endParaRPr>
          </a:p>
        </p:txBody>
      </p:sp>
    </p:spTree>
    <p:extLst>
      <p:ext uri="{BB962C8B-B14F-4D97-AF65-F5344CB8AC3E}">
        <p14:creationId xmlns:p14="http://schemas.microsoft.com/office/powerpoint/2010/main" val="10121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1BBDD672BAB240AE25E8C18386348A" ma:contentTypeVersion="5" ma:contentTypeDescription="Create a new document." ma:contentTypeScope="" ma:versionID="edb88f5c1ceec33db4cb0b7c993a8ce5">
  <xsd:schema xmlns:xsd="http://www.w3.org/2001/XMLSchema" xmlns:xs="http://www.w3.org/2001/XMLSchema" xmlns:p="http://schemas.microsoft.com/office/2006/metadata/properties" xmlns:ns1="http://schemas.microsoft.com/sharepoint/v3" xmlns:ns2="b22f8f74-215c-4154-9939-bd29e4e8980e" targetNamespace="http://schemas.microsoft.com/office/2006/metadata/properties" ma:root="true" ma:fieldsID="5b851cb5bcdff340b09bfb219dc0c9f3" ns1:_="" ns2:_="">
    <xsd:import namespace="http://schemas.microsoft.com/sharepoint/v3"/>
    <xsd:import namespace="b22f8f74-215c-4154-9939-bd29e4e8980e"/>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 ma:internalName="PublishingStartDate">
      <xsd:simpleType>
        <xsd:restriction base="dms:Unknown"/>
      </xsd:simpleType>
    </xsd:element>
    <xsd:element name="PublishingExpirationDate" ma:index="5" nillable="true" ma:displayName="Scheduling End Date" ma:description=""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22f8f74-215c-4154-9939-bd29e4e8980e"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b22f8f74-215c-4154-9939-bd29e4e8980e">XRUYQT3274NZ-681238054-2123</_dlc_DocId>
    <_dlc_DocIdUrl xmlns="b22f8f74-215c-4154-9939-bd29e4e8980e">
      <Url>https://supportservices.jobcorps.gov/health/_layouts/15/DocIdRedir.aspx?ID=XRUYQT3274NZ-681238054-2123</Url>
      <Description>XRUYQT3274NZ-681238054-2123</Description>
    </_dlc_DocIdUrl>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9C9163EB-80D0-4D0F-BF17-CA10FD31D3D0}"/>
</file>

<file path=customXml/itemProps2.xml><?xml version="1.0" encoding="utf-8"?>
<ds:datastoreItem xmlns:ds="http://schemas.openxmlformats.org/officeDocument/2006/customXml" ds:itemID="{803D75AF-1C46-4B9F-B5B3-A6299CE49797}"/>
</file>

<file path=customXml/itemProps3.xml><?xml version="1.0" encoding="utf-8"?>
<ds:datastoreItem xmlns:ds="http://schemas.openxmlformats.org/officeDocument/2006/customXml" ds:itemID="{2143ABB6-4C2B-4349-B43F-65B2BD062BE2}"/>
</file>

<file path=customXml/itemProps4.xml><?xml version="1.0" encoding="utf-8"?>
<ds:datastoreItem xmlns:ds="http://schemas.openxmlformats.org/officeDocument/2006/customXml" ds:itemID="{A1FC640A-9675-48FB-9524-3623225AA4FC}"/>
</file>

<file path=docProps/app.xml><?xml version="1.0" encoding="utf-8"?>
<Properties xmlns="http://schemas.openxmlformats.org/officeDocument/2006/extended-properties" xmlns:vt="http://schemas.openxmlformats.org/officeDocument/2006/docPropsVTypes">
  <TotalTime>23363</TotalTime>
  <Words>1849</Words>
  <Application>Microsoft Macintosh PowerPoint</Application>
  <PresentationFormat>Widescreen</PresentationFormat>
  <Paragraphs>195</Paragraphs>
  <Slides>39</Slides>
  <Notes>15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39</vt:i4>
      </vt:variant>
    </vt:vector>
  </HeadingPairs>
  <TitlesOfParts>
    <vt:vector size="53" baseType="lpstr">
      <vt:lpstr>Aptos</vt:lpstr>
      <vt:lpstr>Arial</vt:lpstr>
      <vt:lpstr>baskerville-etext</vt:lpstr>
      <vt:lpstr>BlinkMacSystemFont</vt:lpstr>
      <vt:lpstr>Calibri</vt:lpstr>
      <vt:lpstr>Calibri Light</vt:lpstr>
      <vt:lpstr>Din</vt:lpstr>
      <vt:lpstr>Helvetica Neue</vt:lpstr>
      <vt:lpstr>inherit</vt:lpstr>
      <vt:lpstr>Montserrat</vt:lpstr>
      <vt:lpstr>Open Sans</vt:lpstr>
      <vt:lpstr>Roboto</vt:lpstr>
      <vt:lpstr>Times New Roman</vt:lpstr>
      <vt:lpstr>Office Theme</vt:lpstr>
      <vt:lpstr>Mitigating Oral Cancer Risk Factors </vt:lpstr>
      <vt:lpstr>Objectives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bother? </vt:lpstr>
      <vt:lpstr>Oral Cancer Awareness Month </vt:lpstr>
      <vt:lpstr>PowerPoint Presentation</vt:lpstr>
      <vt:lpstr>PowerPoint Presentation</vt:lpstr>
      <vt:lpstr>PowerPoint Presentation</vt:lpstr>
      <vt:lpstr>Create more entry points </vt:lpstr>
      <vt:lpstr>PowerPoint Presentation</vt:lpstr>
      <vt:lpstr>PowerPoint Presentation</vt:lpstr>
      <vt:lpstr>PowerPoint Presentation</vt:lpstr>
      <vt:lpstr>Appealing to Emotion</vt:lpstr>
      <vt:lpstr>Why Communication Matters in Healthcare?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Job Corps Resources  </vt:lpstr>
      <vt:lpstr>Job Corps Resources  </vt:lpstr>
      <vt:lpstr>Job Corps Resources  </vt:lpstr>
      <vt:lpstr>Questions? Thoughts?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Mitigating Oral Cancer Risk Factors </dc:title>
  <dc:creator>RAZAN MOHAMMAD S BAABDULLAH</dc:creator>
  <cp:lastModifiedBy>RAZAN MOHAMMAD S BAABDULLAH</cp:lastModifiedBy>
  <cp:revision>14</cp:revision>
  <dcterms:created xsi:type="dcterms:W3CDTF">2024-02-24T11:08:55Z</dcterms:created>
  <dcterms:modified xsi:type="dcterms:W3CDTF">2024-04-10T14:39:59Z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0x010100321BBDD672BAB240AE25E8C18386348A</vt:lpwstr>
  </property>
  <property fmtid="{D5CDD505-2E9C-101B-9397-08002B2CF9AE}" pid="3" name="_dlc_DocIdItemGuid">
    <vt:lpwstr>f65789b8-559d-4d56-9df0-ac32b37eea97</vt:lpwstr>
  </property>
</Properties>
</file>