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diagrams/data5.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2.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Layouts/slideLayout15.xml" ContentType="application/vnd.openxmlformats-officedocument.presentationml.slideLayout+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8.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1.xml" ContentType="application/vnd.openxmlformats-officedocument.drawingml.diagramColors+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ppt/diagrams/drawing7.xml" ContentType="application/vnd.ms-office.drawingml.diagramDrawing+xml"/>
  <Override PartName="/ppt/diagrams/layout7.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rawing6.xml" ContentType="application/vnd.ms-office.drawingml.diagramDrawing+xml"/>
  <Override PartName="/ppt/diagrams/quickStyle7.xml" ContentType="application/vnd.openxmlformats-officedocument.drawingml.diagramStyle+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modernComment_101_4F032E93.xml" ContentType="application/vnd.ms-powerpoint.comments+xml"/>
  <Override PartName="/ppt/comments/modernComment_170_E96541AC.xml" ContentType="application/vnd.ms-powerpoint.comments+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colors6.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7.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39"/>
  </p:notesMasterIdLst>
  <p:handoutMasterIdLst>
    <p:handoutMasterId r:id="rId40"/>
  </p:handoutMasterIdLst>
  <p:sldIdLst>
    <p:sldId id="256" r:id="rId5"/>
    <p:sldId id="257" r:id="rId6"/>
    <p:sldId id="387" r:id="rId7"/>
    <p:sldId id="304" r:id="rId8"/>
    <p:sldId id="379" r:id="rId9"/>
    <p:sldId id="368" r:id="rId10"/>
    <p:sldId id="382" r:id="rId11"/>
    <p:sldId id="373" r:id="rId12"/>
    <p:sldId id="383" r:id="rId13"/>
    <p:sldId id="374" r:id="rId14"/>
    <p:sldId id="384" r:id="rId15"/>
    <p:sldId id="375" r:id="rId16"/>
    <p:sldId id="385" r:id="rId17"/>
    <p:sldId id="376" r:id="rId18"/>
    <p:sldId id="386" r:id="rId19"/>
    <p:sldId id="307" r:id="rId20"/>
    <p:sldId id="314" r:id="rId21"/>
    <p:sldId id="319" r:id="rId22"/>
    <p:sldId id="325" r:id="rId23"/>
    <p:sldId id="326" r:id="rId24"/>
    <p:sldId id="388" r:id="rId25"/>
    <p:sldId id="389" r:id="rId26"/>
    <p:sldId id="390" r:id="rId27"/>
    <p:sldId id="391" r:id="rId28"/>
    <p:sldId id="327" r:id="rId29"/>
    <p:sldId id="324" r:id="rId30"/>
    <p:sldId id="328" r:id="rId31"/>
    <p:sldId id="366" r:id="rId32"/>
    <p:sldId id="320" r:id="rId33"/>
    <p:sldId id="365" r:id="rId34"/>
    <p:sldId id="321" r:id="rId35"/>
    <p:sldId id="360" r:id="rId36"/>
    <p:sldId id="381" r:id="rId37"/>
    <p:sldId id="36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06898B6-6DF3-51F1-F4FD-C32637ACD2FC}" name="McGee, Erin L - ETA" initials="EM" userId="S::McGee.Erin.L@dol.gov::3c27883b-dba5-4309-b077-68521528e6a3" providerId="AD"/>
  <p188:author id="{A38932EF-66CB-058E-8C44-A8BA7A4D859B}" name="Julie Luht" initials="JL" userId="S::jluht@HUMANITAS.COM::eac1ece3-a076-4aef-9b22-77d15757e7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58BF4-6F3B-D690-FF4D-C6C754A0158C}" v="11" dt="2024-05-06T12:40:28.30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3846" autoAdjust="0"/>
  </p:normalViewPr>
  <p:slideViewPr>
    <p:cSldViewPr snapToGrid="0">
      <p:cViewPr varScale="1">
        <p:scale>
          <a:sx n="68" d="100"/>
          <a:sy n="68" d="100"/>
        </p:scale>
        <p:origin x="858"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comments/modernComment_101_4F032E93.xml><?xml version="1.0" encoding="utf-8"?>
<p188:cmLst xmlns:a="http://schemas.openxmlformats.org/drawingml/2006/main" xmlns:r="http://schemas.openxmlformats.org/officeDocument/2006/relationships" xmlns:p188="http://schemas.microsoft.com/office/powerpoint/2018/8/main">
  <p188:cm id="{3F2BFB3E-DDAC-49D3-9034-DD0971632E96}" authorId="{D06898B6-6DF3-51F1-F4FD-C32637ACD2FC}" created="2024-05-03T13:16:31.017">
    <ac:txMkLst xmlns:ac="http://schemas.microsoft.com/office/drawing/2013/main/command">
      <pc:docMk xmlns:pc="http://schemas.microsoft.com/office/powerpoint/2013/main/command"/>
      <pc:sldMk xmlns:pc="http://schemas.microsoft.com/office/powerpoint/2013/main/command" cId="1325608595" sldId="257"/>
      <ac:spMk id="3" creationId="{22788C46-D0BC-4307-AE55-7601A139E7CB}"/>
      <ac:txMk cp="21" len="76">
        <ac:context len="100" hash="2068695940"/>
      </ac:txMk>
    </ac:txMkLst>
    <p188:pos x="6308735" y="1182933"/>
    <p188:txBody>
      <a:bodyPr/>
      <a:lstStyle/>
      <a:p>
        <a:r>
          <a:rPr lang="en-US"/>
          <a:t>Can we reorder the presentation to lead with compliance--PCA and staffing expectations?
Suggesting the following
Slides 1-11
Add slide about how/where H&amp;W appears on JC program and student exp. (ERIN)
Move up slides 44-63
Then do slides 12-43.
Add slide before Questions slide to repeat what was discussed (i.e., compliance (risk), staffing, student experience).  </a:t>
        </a:r>
      </a:p>
    </p188:txBody>
  </p188:cm>
</p188:cmLst>
</file>

<file path=ppt/comments/modernComment_170_E96541AC.xml><?xml version="1.0" encoding="utf-8"?>
<p188:cmLst xmlns:a="http://schemas.openxmlformats.org/drawingml/2006/main" xmlns:r="http://schemas.openxmlformats.org/officeDocument/2006/relationships" xmlns:p188="http://schemas.microsoft.com/office/powerpoint/2018/8/main">
  <p188:cm id="{52068D6C-0B91-47FE-977F-E30A00C51812}" authorId="{D06898B6-6DF3-51F1-F4FD-C32637ACD2FC}" created="2024-05-03T13:21:14.425">
    <pc:sldMkLst xmlns:pc="http://schemas.microsoft.com/office/powerpoint/2013/main/command">
      <pc:docMk/>
      <pc:sldMk cId="3915727276" sldId="368"/>
    </pc:sldMkLst>
    <p188:txBody>
      <a:bodyPr/>
      <a:lstStyle/>
      <a:p>
        <a:r>
          <a:rPr lang="en-US"/>
          <a:t>Slides 46-51 need to go one step further:
1) you're expected to do X but are doing Y
2) the finding is Z
3) what this means in reality is F (impact to student/risk to gov't; Erin and RDs will chime in)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21.svg"/><Relationship Id="rId4" Type="http://schemas.openxmlformats.org/officeDocument/2006/relationships/image" Target="../media/image44.svg"/><Relationship Id="rId9" Type="http://schemas.openxmlformats.org/officeDocument/2006/relationships/image" Target="../media/image20.png"/></Relationships>
</file>

<file path=ppt/diagrams/_rels/data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21.svg"/><Relationship Id="rId4" Type="http://schemas.openxmlformats.org/officeDocument/2006/relationships/image" Target="../media/image44.svg"/><Relationship Id="rId9" Type="http://schemas.openxmlformats.org/officeDocument/2006/relationships/image" Target="../media/image20.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A37F7-A1AA-4904-A90C-27FF1D923BC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D9A6E33-C36B-4013-9F06-48FCB91BC6C4}">
      <dgm:prSet/>
      <dgm:spPr/>
      <dgm:t>
        <a:bodyPr/>
        <a:lstStyle/>
        <a:p>
          <a:pPr>
            <a:lnSpc>
              <a:spcPct val="100000"/>
            </a:lnSpc>
            <a:defRPr cap="all"/>
          </a:pPr>
          <a:r>
            <a:rPr lang="en-US"/>
            <a:t>Students are not monitored and do not receive the appropriate follow-up and treatment for chronic health concerns.  </a:t>
          </a:r>
          <a:br>
            <a:rPr lang="en-US"/>
          </a:br>
          <a:endParaRPr lang="en-US"/>
        </a:p>
      </dgm:t>
    </dgm:pt>
    <dgm:pt modelId="{23989F5E-9551-411B-8E29-208E784D1FE1}" type="parTrans" cxnId="{2B30CAFF-484A-4CC1-A5C1-3807D9A34068}">
      <dgm:prSet/>
      <dgm:spPr/>
      <dgm:t>
        <a:bodyPr/>
        <a:lstStyle/>
        <a:p>
          <a:endParaRPr lang="en-US"/>
        </a:p>
      </dgm:t>
    </dgm:pt>
    <dgm:pt modelId="{9294EDB0-3495-48B2-82B1-E01829D621CB}" type="sibTrans" cxnId="{2B30CAFF-484A-4CC1-A5C1-3807D9A34068}">
      <dgm:prSet/>
      <dgm:spPr/>
      <dgm:t>
        <a:bodyPr/>
        <a:lstStyle/>
        <a:p>
          <a:endParaRPr lang="en-US"/>
        </a:p>
      </dgm:t>
    </dgm:pt>
    <dgm:pt modelId="{A0BFB720-73D1-44AB-8FA7-931E38933467}">
      <dgm:prSet/>
      <dgm:spPr/>
      <dgm:t>
        <a:bodyPr/>
        <a:lstStyle/>
        <a:p>
          <a:pPr>
            <a:lnSpc>
              <a:spcPct val="100000"/>
            </a:lnSpc>
            <a:defRPr cap="all"/>
          </a:pPr>
          <a:r>
            <a:rPr lang="en-US"/>
            <a:t>There is a lack of documentation in the student health record of appropriate monitoring. </a:t>
          </a:r>
        </a:p>
      </dgm:t>
    </dgm:pt>
    <dgm:pt modelId="{D570B418-49B1-496B-93EF-B9BD69B59299}" type="parTrans" cxnId="{77F30366-6C64-436C-9252-308D69B6BEF5}">
      <dgm:prSet/>
      <dgm:spPr/>
      <dgm:t>
        <a:bodyPr/>
        <a:lstStyle/>
        <a:p>
          <a:endParaRPr lang="en-US"/>
        </a:p>
      </dgm:t>
    </dgm:pt>
    <dgm:pt modelId="{5DD412A0-2865-4844-BE82-003203F738A5}" type="sibTrans" cxnId="{77F30366-6C64-436C-9252-308D69B6BEF5}">
      <dgm:prSet/>
      <dgm:spPr/>
      <dgm:t>
        <a:bodyPr/>
        <a:lstStyle/>
        <a:p>
          <a:endParaRPr lang="en-US"/>
        </a:p>
      </dgm:t>
    </dgm:pt>
    <dgm:pt modelId="{89097565-5420-4224-A0FD-76CEEA0686D8}" type="pres">
      <dgm:prSet presAssocID="{F48A37F7-A1AA-4904-A90C-27FF1D923BC4}" presName="root" presStyleCnt="0">
        <dgm:presLayoutVars>
          <dgm:dir/>
          <dgm:resizeHandles val="exact"/>
        </dgm:presLayoutVars>
      </dgm:prSet>
      <dgm:spPr/>
    </dgm:pt>
    <dgm:pt modelId="{1AC5D9A5-C53F-496C-9196-4737275E56FE}" type="pres">
      <dgm:prSet presAssocID="{2D9A6E33-C36B-4013-9F06-48FCB91BC6C4}" presName="compNode" presStyleCnt="0"/>
      <dgm:spPr/>
    </dgm:pt>
    <dgm:pt modelId="{9A036445-90BE-4270-B4C1-E91F1F331C6E}" type="pres">
      <dgm:prSet presAssocID="{2D9A6E33-C36B-4013-9F06-48FCB91BC6C4}" presName="iconBgRect" presStyleLbl="bgShp" presStyleIdx="0" presStyleCnt="2"/>
      <dgm:spPr/>
    </dgm:pt>
    <dgm:pt modelId="{3E7C3646-72AD-40C8-B6DA-EE39ED0818CA}" type="pres">
      <dgm:prSet presAssocID="{2D9A6E33-C36B-4013-9F06-48FCB91BC6C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F07F24FD-AFA2-4DF0-AD32-D67C81B2BE69}" type="pres">
      <dgm:prSet presAssocID="{2D9A6E33-C36B-4013-9F06-48FCB91BC6C4}" presName="spaceRect" presStyleCnt="0"/>
      <dgm:spPr/>
    </dgm:pt>
    <dgm:pt modelId="{F784516D-CAF3-42C1-8216-055FF5340DE8}" type="pres">
      <dgm:prSet presAssocID="{2D9A6E33-C36B-4013-9F06-48FCB91BC6C4}" presName="textRect" presStyleLbl="revTx" presStyleIdx="0" presStyleCnt="2">
        <dgm:presLayoutVars>
          <dgm:chMax val="1"/>
          <dgm:chPref val="1"/>
        </dgm:presLayoutVars>
      </dgm:prSet>
      <dgm:spPr/>
    </dgm:pt>
    <dgm:pt modelId="{E03AD69E-7ED9-414C-AB15-69AA5597E308}" type="pres">
      <dgm:prSet presAssocID="{9294EDB0-3495-48B2-82B1-E01829D621CB}" presName="sibTrans" presStyleCnt="0"/>
      <dgm:spPr/>
    </dgm:pt>
    <dgm:pt modelId="{C76DA6A0-031B-44D0-B8D0-2380F8031B7B}" type="pres">
      <dgm:prSet presAssocID="{A0BFB720-73D1-44AB-8FA7-931E38933467}" presName="compNode" presStyleCnt="0"/>
      <dgm:spPr/>
    </dgm:pt>
    <dgm:pt modelId="{BC71D711-2B62-43C9-9816-24D934B7AD28}" type="pres">
      <dgm:prSet presAssocID="{A0BFB720-73D1-44AB-8FA7-931E38933467}" presName="iconBgRect" presStyleLbl="bgShp" presStyleIdx="1" presStyleCnt="2"/>
      <dgm:spPr/>
    </dgm:pt>
    <dgm:pt modelId="{BC99D90B-7D20-4B07-933C-BAEC8E55D78B}" type="pres">
      <dgm:prSet presAssocID="{A0BFB720-73D1-44AB-8FA7-931E3893346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7ACF6C39-BE2C-4DA4-92C8-44797BF0E170}" type="pres">
      <dgm:prSet presAssocID="{A0BFB720-73D1-44AB-8FA7-931E38933467}" presName="spaceRect" presStyleCnt="0"/>
      <dgm:spPr/>
    </dgm:pt>
    <dgm:pt modelId="{90887F05-E8EF-4A8B-B468-A7735DFE23A6}" type="pres">
      <dgm:prSet presAssocID="{A0BFB720-73D1-44AB-8FA7-931E38933467}" presName="textRect" presStyleLbl="revTx" presStyleIdx="1" presStyleCnt="2">
        <dgm:presLayoutVars>
          <dgm:chMax val="1"/>
          <dgm:chPref val="1"/>
        </dgm:presLayoutVars>
      </dgm:prSet>
      <dgm:spPr/>
    </dgm:pt>
  </dgm:ptLst>
  <dgm:cxnLst>
    <dgm:cxn modelId="{77F30366-6C64-436C-9252-308D69B6BEF5}" srcId="{F48A37F7-A1AA-4904-A90C-27FF1D923BC4}" destId="{A0BFB720-73D1-44AB-8FA7-931E38933467}" srcOrd="1" destOrd="0" parTransId="{D570B418-49B1-496B-93EF-B9BD69B59299}" sibTransId="{5DD412A0-2865-4844-BE82-003203F738A5}"/>
    <dgm:cxn modelId="{BA32A65A-2ED2-473D-A330-9803D5D213D7}" type="presOf" srcId="{A0BFB720-73D1-44AB-8FA7-931E38933467}" destId="{90887F05-E8EF-4A8B-B468-A7735DFE23A6}" srcOrd="0" destOrd="0" presId="urn:microsoft.com/office/officeart/2018/5/layout/IconCircleLabelList"/>
    <dgm:cxn modelId="{9F353F97-0969-4ED7-A54E-92EF803D4BE8}" type="presOf" srcId="{F48A37F7-A1AA-4904-A90C-27FF1D923BC4}" destId="{89097565-5420-4224-A0FD-76CEEA0686D8}" srcOrd="0" destOrd="0" presId="urn:microsoft.com/office/officeart/2018/5/layout/IconCircleLabelList"/>
    <dgm:cxn modelId="{CEB399F4-2DE4-4DD6-8F9D-2F3E74DF3DF4}" type="presOf" srcId="{2D9A6E33-C36B-4013-9F06-48FCB91BC6C4}" destId="{F784516D-CAF3-42C1-8216-055FF5340DE8}" srcOrd="0" destOrd="0" presId="urn:microsoft.com/office/officeart/2018/5/layout/IconCircleLabelList"/>
    <dgm:cxn modelId="{2B30CAFF-484A-4CC1-A5C1-3807D9A34068}" srcId="{F48A37F7-A1AA-4904-A90C-27FF1D923BC4}" destId="{2D9A6E33-C36B-4013-9F06-48FCB91BC6C4}" srcOrd="0" destOrd="0" parTransId="{23989F5E-9551-411B-8E29-208E784D1FE1}" sibTransId="{9294EDB0-3495-48B2-82B1-E01829D621CB}"/>
    <dgm:cxn modelId="{1004E7AA-9903-4971-811E-B35907D95F22}" type="presParOf" srcId="{89097565-5420-4224-A0FD-76CEEA0686D8}" destId="{1AC5D9A5-C53F-496C-9196-4737275E56FE}" srcOrd="0" destOrd="0" presId="urn:microsoft.com/office/officeart/2018/5/layout/IconCircleLabelList"/>
    <dgm:cxn modelId="{BCD87535-3EDF-400B-9911-BDB24286BD1E}" type="presParOf" srcId="{1AC5D9A5-C53F-496C-9196-4737275E56FE}" destId="{9A036445-90BE-4270-B4C1-E91F1F331C6E}" srcOrd="0" destOrd="0" presId="urn:microsoft.com/office/officeart/2018/5/layout/IconCircleLabelList"/>
    <dgm:cxn modelId="{D0EB77FD-1A9B-47DB-97D1-433CDABDDD07}" type="presParOf" srcId="{1AC5D9A5-C53F-496C-9196-4737275E56FE}" destId="{3E7C3646-72AD-40C8-B6DA-EE39ED0818CA}" srcOrd="1" destOrd="0" presId="urn:microsoft.com/office/officeart/2018/5/layout/IconCircleLabelList"/>
    <dgm:cxn modelId="{68C7F0E7-796B-4D3D-BD5A-4094D87941EC}" type="presParOf" srcId="{1AC5D9A5-C53F-496C-9196-4737275E56FE}" destId="{F07F24FD-AFA2-4DF0-AD32-D67C81B2BE69}" srcOrd="2" destOrd="0" presId="urn:microsoft.com/office/officeart/2018/5/layout/IconCircleLabelList"/>
    <dgm:cxn modelId="{D6A76DF8-703D-40EF-82AB-7179616A6F66}" type="presParOf" srcId="{1AC5D9A5-C53F-496C-9196-4737275E56FE}" destId="{F784516D-CAF3-42C1-8216-055FF5340DE8}" srcOrd="3" destOrd="0" presId="urn:microsoft.com/office/officeart/2018/5/layout/IconCircleLabelList"/>
    <dgm:cxn modelId="{413D2685-7881-458E-A0C6-BA7C2BBA52B1}" type="presParOf" srcId="{89097565-5420-4224-A0FD-76CEEA0686D8}" destId="{E03AD69E-7ED9-414C-AB15-69AA5597E308}" srcOrd="1" destOrd="0" presId="urn:microsoft.com/office/officeart/2018/5/layout/IconCircleLabelList"/>
    <dgm:cxn modelId="{863E9438-C2D6-41AD-9DA3-F4F192A99CCD}" type="presParOf" srcId="{89097565-5420-4224-A0FD-76CEEA0686D8}" destId="{C76DA6A0-031B-44D0-B8D0-2380F8031B7B}" srcOrd="2" destOrd="0" presId="urn:microsoft.com/office/officeart/2018/5/layout/IconCircleLabelList"/>
    <dgm:cxn modelId="{BBD345C6-D92C-4638-A2CF-CA22519158DB}" type="presParOf" srcId="{C76DA6A0-031B-44D0-B8D0-2380F8031B7B}" destId="{BC71D711-2B62-43C9-9816-24D934B7AD28}" srcOrd="0" destOrd="0" presId="urn:microsoft.com/office/officeart/2018/5/layout/IconCircleLabelList"/>
    <dgm:cxn modelId="{4648D71A-F178-4C1A-B44C-5983311C746A}" type="presParOf" srcId="{C76DA6A0-031B-44D0-B8D0-2380F8031B7B}" destId="{BC99D90B-7D20-4B07-933C-BAEC8E55D78B}" srcOrd="1" destOrd="0" presId="urn:microsoft.com/office/officeart/2018/5/layout/IconCircleLabelList"/>
    <dgm:cxn modelId="{7153C7DC-8900-48F4-BA2E-B43787E2A735}" type="presParOf" srcId="{C76DA6A0-031B-44D0-B8D0-2380F8031B7B}" destId="{7ACF6C39-BE2C-4DA4-92C8-44797BF0E170}" srcOrd="2" destOrd="0" presId="urn:microsoft.com/office/officeart/2018/5/layout/IconCircleLabelList"/>
    <dgm:cxn modelId="{E5DFC041-AA52-4E78-84A4-11BAFEF2BEA8}" type="presParOf" srcId="{C76DA6A0-031B-44D0-B8D0-2380F8031B7B}" destId="{90887F05-E8EF-4A8B-B468-A7735DFE23A6}"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5DE9BB-4165-45AE-A9CC-85595D2B85C0}" type="doc">
      <dgm:prSet loTypeId="urn:microsoft.com/office/officeart/2005/8/layout/default#1" loCatId="list" qsTypeId="urn:microsoft.com/office/officeart/2005/8/quickstyle/simple2" qsCatId="simple" csTypeId="urn:microsoft.com/office/officeart/2005/8/colors/accent3_2" csCatId="accent3" phldr="1"/>
      <dgm:spPr/>
      <dgm:t>
        <a:bodyPr/>
        <a:lstStyle/>
        <a:p>
          <a:endParaRPr lang="en-US"/>
        </a:p>
      </dgm:t>
    </dgm:pt>
    <dgm:pt modelId="{3E25C25C-2F18-44E8-B3D1-9ECBB4594643}">
      <dgm:prSet/>
      <dgm:spPr/>
      <dgm:t>
        <a:bodyPr/>
        <a:lstStyle/>
        <a:p>
          <a:r>
            <a:rPr lang="en-US"/>
            <a:t>Communication with health staff and center staff</a:t>
          </a:r>
        </a:p>
      </dgm:t>
    </dgm:pt>
    <dgm:pt modelId="{484FE4F7-387A-4197-BCA0-1B97E6E348BD}" type="parTrans" cxnId="{E953EA6B-639A-447E-80D7-21B30221B0CF}">
      <dgm:prSet/>
      <dgm:spPr/>
      <dgm:t>
        <a:bodyPr/>
        <a:lstStyle/>
        <a:p>
          <a:endParaRPr lang="en-US"/>
        </a:p>
      </dgm:t>
    </dgm:pt>
    <dgm:pt modelId="{B9424DF0-BCCF-4009-9935-48CEE73B35B0}" type="sibTrans" cxnId="{E953EA6B-639A-447E-80D7-21B30221B0CF}">
      <dgm:prSet/>
      <dgm:spPr/>
      <dgm:t>
        <a:bodyPr/>
        <a:lstStyle/>
        <a:p>
          <a:endParaRPr lang="en-US"/>
        </a:p>
      </dgm:t>
    </dgm:pt>
    <dgm:pt modelId="{052BE17E-218B-4F05-9723-DF6BBAD616F4}">
      <dgm:prSet/>
      <dgm:spPr/>
      <dgm:t>
        <a:bodyPr/>
        <a:lstStyle/>
        <a:p>
          <a:r>
            <a:rPr lang="en-US"/>
            <a:t>Active listening to students and staff</a:t>
          </a:r>
        </a:p>
      </dgm:t>
    </dgm:pt>
    <dgm:pt modelId="{9B0F8C1E-1783-4BF6-B18B-A3A4C664E479}" type="parTrans" cxnId="{DC13C5FA-4C18-4458-855B-0F6DE7B832CA}">
      <dgm:prSet/>
      <dgm:spPr/>
      <dgm:t>
        <a:bodyPr/>
        <a:lstStyle/>
        <a:p>
          <a:endParaRPr lang="en-US"/>
        </a:p>
      </dgm:t>
    </dgm:pt>
    <dgm:pt modelId="{ADDD5F48-6584-4B8F-906D-8F280E8E8D17}" type="sibTrans" cxnId="{DC13C5FA-4C18-4458-855B-0F6DE7B832CA}">
      <dgm:prSet/>
      <dgm:spPr/>
      <dgm:t>
        <a:bodyPr/>
        <a:lstStyle/>
        <a:p>
          <a:endParaRPr lang="en-US"/>
        </a:p>
      </dgm:t>
    </dgm:pt>
    <dgm:pt modelId="{2DDB90B6-41AB-445C-BA71-D980969A2B54}">
      <dgm:prSet/>
      <dgm:spPr/>
      <dgm:t>
        <a:bodyPr/>
        <a:lstStyle/>
        <a:p>
          <a:r>
            <a:rPr lang="en-US"/>
            <a:t>Goal setting</a:t>
          </a:r>
        </a:p>
      </dgm:t>
    </dgm:pt>
    <dgm:pt modelId="{55C50AFC-D4B9-4CA8-9C89-FFEBC6559C77}" type="parTrans" cxnId="{96B2686B-35B7-4FA1-8F44-8C46180866F8}">
      <dgm:prSet/>
      <dgm:spPr/>
      <dgm:t>
        <a:bodyPr/>
        <a:lstStyle/>
        <a:p>
          <a:endParaRPr lang="en-US"/>
        </a:p>
      </dgm:t>
    </dgm:pt>
    <dgm:pt modelId="{55A9D602-272A-4E88-905F-CDE70FF05124}" type="sibTrans" cxnId="{96B2686B-35B7-4FA1-8F44-8C46180866F8}">
      <dgm:prSet/>
      <dgm:spPr/>
      <dgm:t>
        <a:bodyPr/>
        <a:lstStyle/>
        <a:p>
          <a:endParaRPr lang="en-US"/>
        </a:p>
      </dgm:t>
    </dgm:pt>
    <dgm:pt modelId="{9EE43983-5F8B-4E2C-89C1-0E0B451F8DB3}">
      <dgm:prSet/>
      <dgm:spPr/>
      <dgm:t>
        <a:bodyPr/>
        <a:lstStyle/>
        <a:p>
          <a:r>
            <a:rPr lang="en-US"/>
            <a:t>Diplomacy with center staff and students</a:t>
          </a:r>
        </a:p>
      </dgm:t>
    </dgm:pt>
    <dgm:pt modelId="{B5794992-5A43-4D43-9EA9-06C9BF856718}" type="parTrans" cxnId="{DF6BC3A6-9A26-4144-8517-1507EBC7364D}">
      <dgm:prSet/>
      <dgm:spPr/>
      <dgm:t>
        <a:bodyPr/>
        <a:lstStyle/>
        <a:p>
          <a:endParaRPr lang="en-US"/>
        </a:p>
      </dgm:t>
    </dgm:pt>
    <dgm:pt modelId="{F8C46FC7-3711-4808-B31E-0EB97225CD46}" type="sibTrans" cxnId="{DF6BC3A6-9A26-4144-8517-1507EBC7364D}">
      <dgm:prSet/>
      <dgm:spPr/>
      <dgm:t>
        <a:bodyPr/>
        <a:lstStyle/>
        <a:p>
          <a:endParaRPr lang="en-US"/>
        </a:p>
      </dgm:t>
    </dgm:pt>
    <dgm:pt modelId="{5C01AF0B-58E7-47BE-B286-BA823A9E4B9A}">
      <dgm:prSet/>
      <dgm:spPr/>
      <dgm:t>
        <a:bodyPr/>
        <a:lstStyle/>
        <a:p>
          <a:r>
            <a:rPr lang="en-US"/>
            <a:t>Conflict resolution in a timely manner</a:t>
          </a:r>
        </a:p>
      </dgm:t>
    </dgm:pt>
    <dgm:pt modelId="{9F292A72-E3AC-4862-923F-8CCF3322402E}" type="parTrans" cxnId="{A2E8BC37-3830-4195-A736-30A8F554A70C}">
      <dgm:prSet/>
      <dgm:spPr/>
      <dgm:t>
        <a:bodyPr/>
        <a:lstStyle/>
        <a:p>
          <a:endParaRPr lang="en-US"/>
        </a:p>
      </dgm:t>
    </dgm:pt>
    <dgm:pt modelId="{7285E7FC-3D0D-42C1-8BFD-0D1968B00617}" type="sibTrans" cxnId="{A2E8BC37-3830-4195-A736-30A8F554A70C}">
      <dgm:prSet/>
      <dgm:spPr/>
      <dgm:t>
        <a:bodyPr/>
        <a:lstStyle/>
        <a:p>
          <a:endParaRPr lang="en-US"/>
        </a:p>
      </dgm:t>
    </dgm:pt>
    <dgm:pt modelId="{E97C7804-8EA3-4A5F-8A7D-3A59FBC1836A}">
      <dgm:prSet/>
      <dgm:spPr/>
      <dgm:t>
        <a:bodyPr/>
        <a:lstStyle/>
        <a:p>
          <a:r>
            <a:rPr lang="en-US"/>
            <a:t>Motivating staff to perform</a:t>
          </a:r>
        </a:p>
      </dgm:t>
    </dgm:pt>
    <dgm:pt modelId="{C1EDBE79-5B4B-4204-B628-40A9CE31CD8C}" type="parTrans" cxnId="{3FB9E9B5-CF37-4B70-9803-617FD4BB5E88}">
      <dgm:prSet/>
      <dgm:spPr/>
      <dgm:t>
        <a:bodyPr/>
        <a:lstStyle/>
        <a:p>
          <a:endParaRPr lang="en-US"/>
        </a:p>
      </dgm:t>
    </dgm:pt>
    <dgm:pt modelId="{809B75ED-774A-4433-BBAC-CF13F8C3E0BE}" type="sibTrans" cxnId="{3FB9E9B5-CF37-4B70-9803-617FD4BB5E88}">
      <dgm:prSet/>
      <dgm:spPr/>
      <dgm:t>
        <a:bodyPr/>
        <a:lstStyle/>
        <a:p>
          <a:endParaRPr lang="en-US"/>
        </a:p>
      </dgm:t>
    </dgm:pt>
    <dgm:pt modelId="{CB0EFBEF-2A5A-4CB8-A2F4-7D4CAF8315CF}">
      <dgm:prSet/>
      <dgm:spPr/>
      <dgm:t>
        <a:bodyPr/>
        <a:lstStyle/>
        <a:p>
          <a:r>
            <a:rPr lang="en-US"/>
            <a:t>Decisiveness</a:t>
          </a:r>
        </a:p>
      </dgm:t>
    </dgm:pt>
    <dgm:pt modelId="{0CAF6E5E-E065-4D26-81AC-F4F6A3DB7ACB}" type="parTrans" cxnId="{C6C0F8CD-8FBF-44D8-AF00-EFA0CA4C1DFB}">
      <dgm:prSet/>
      <dgm:spPr/>
      <dgm:t>
        <a:bodyPr/>
        <a:lstStyle/>
        <a:p>
          <a:endParaRPr lang="en-US"/>
        </a:p>
      </dgm:t>
    </dgm:pt>
    <dgm:pt modelId="{E4A283E1-8E34-43BD-A8E6-80D6BD4A49E0}" type="sibTrans" cxnId="{C6C0F8CD-8FBF-44D8-AF00-EFA0CA4C1DFB}">
      <dgm:prSet/>
      <dgm:spPr/>
      <dgm:t>
        <a:bodyPr/>
        <a:lstStyle/>
        <a:p>
          <a:endParaRPr lang="en-US"/>
        </a:p>
      </dgm:t>
    </dgm:pt>
    <dgm:pt modelId="{C347E22A-90A8-4BC2-AF8F-28FA5BCE7C05}">
      <dgm:prSet/>
      <dgm:spPr/>
      <dgm:t>
        <a:bodyPr/>
        <a:lstStyle/>
        <a:p>
          <a:r>
            <a:rPr lang="en-US"/>
            <a:t>Empathy for students and staff</a:t>
          </a:r>
        </a:p>
      </dgm:t>
    </dgm:pt>
    <dgm:pt modelId="{A1B6CD07-2EAB-4133-AEE6-EE795C8EA749}" type="parTrans" cxnId="{DAADC4AD-50F8-4F5B-B75E-5A4F2179BD09}">
      <dgm:prSet/>
      <dgm:spPr/>
      <dgm:t>
        <a:bodyPr/>
        <a:lstStyle/>
        <a:p>
          <a:endParaRPr lang="en-US"/>
        </a:p>
      </dgm:t>
    </dgm:pt>
    <dgm:pt modelId="{08A9BAF1-FFAC-4EE0-8021-ED8DC4226750}" type="sibTrans" cxnId="{DAADC4AD-50F8-4F5B-B75E-5A4F2179BD09}">
      <dgm:prSet/>
      <dgm:spPr/>
      <dgm:t>
        <a:bodyPr/>
        <a:lstStyle/>
        <a:p>
          <a:endParaRPr lang="en-US"/>
        </a:p>
      </dgm:t>
    </dgm:pt>
    <dgm:pt modelId="{2E795287-13B0-4E5B-B57A-4DAC7138B645}" type="pres">
      <dgm:prSet presAssocID="{825DE9BB-4165-45AE-A9CC-85595D2B85C0}" presName="diagram" presStyleCnt="0">
        <dgm:presLayoutVars>
          <dgm:dir/>
          <dgm:resizeHandles val="exact"/>
        </dgm:presLayoutVars>
      </dgm:prSet>
      <dgm:spPr/>
    </dgm:pt>
    <dgm:pt modelId="{17E60ADA-13AB-44F0-A9EF-A9209F2761DA}" type="pres">
      <dgm:prSet presAssocID="{3E25C25C-2F18-44E8-B3D1-9ECBB4594643}" presName="node" presStyleLbl="node1" presStyleIdx="0" presStyleCnt="8">
        <dgm:presLayoutVars>
          <dgm:bulletEnabled val="1"/>
        </dgm:presLayoutVars>
      </dgm:prSet>
      <dgm:spPr/>
    </dgm:pt>
    <dgm:pt modelId="{665E40D5-8A23-4E52-9352-442DCC2FAE43}" type="pres">
      <dgm:prSet presAssocID="{B9424DF0-BCCF-4009-9935-48CEE73B35B0}" presName="sibTrans" presStyleCnt="0"/>
      <dgm:spPr/>
    </dgm:pt>
    <dgm:pt modelId="{645D50CC-AB52-46BB-AA0C-0462254C6279}" type="pres">
      <dgm:prSet presAssocID="{052BE17E-218B-4F05-9723-DF6BBAD616F4}" presName="node" presStyleLbl="node1" presStyleIdx="1" presStyleCnt="8">
        <dgm:presLayoutVars>
          <dgm:bulletEnabled val="1"/>
        </dgm:presLayoutVars>
      </dgm:prSet>
      <dgm:spPr/>
    </dgm:pt>
    <dgm:pt modelId="{006FD698-8DB2-469D-B214-C7D108AAEE50}" type="pres">
      <dgm:prSet presAssocID="{ADDD5F48-6584-4B8F-906D-8F280E8E8D17}" presName="sibTrans" presStyleCnt="0"/>
      <dgm:spPr/>
    </dgm:pt>
    <dgm:pt modelId="{177C8189-38D2-4379-8F4A-1C2ECBC62094}" type="pres">
      <dgm:prSet presAssocID="{2DDB90B6-41AB-445C-BA71-D980969A2B54}" presName="node" presStyleLbl="node1" presStyleIdx="2" presStyleCnt="8">
        <dgm:presLayoutVars>
          <dgm:bulletEnabled val="1"/>
        </dgm:presLayoutVars>
      </dgm:prSet>
      <dgm:spPr/>
    </dgm:pt>
    <dgm:pt modelId="{792DF798-7FD2-4339-BB42-3CFF969D4355}" type="pres">
      <dgm:prSet presAssocID="{55A9D602-272A-4E88-905F-CDE70FF05124}" presName="sibTrans" presStyleCnt="0"/>
      <dgm:spPr/>
    </dgm:pt>
    <dgm:pt modelId="{5C1C9EE1-8451-462F-8053-3DE92E34D172}" type="pres">
      <dgm:prSet presAssocID="{9EE43983-5F8B-4E2C-89C1-0E0B451F8DB3}" presName="node" presStyleLbl="node1" presStyleIdx="3" presStyleCnt="8">
        <dgm:presLayoutVars>
          <dgm:bulletEnabled val="1"/>
        </dgm:presLayoutVars>
      </dgm:prSet>
      <dgm:spPr/>
    </dgm:pt>
    <dgm:pt modelId="{1A2B7027-FE80-4153-9241-764FE5964B4A}" type="pres">
      <dgm:prSet presAssocID="{F8C46FC7-3711-4808-B31E-0EB97225CD46}" presName="sibTrans" presStyleCnt="0"/>
      <dgm:spPr/>
    </dgm:pt>
    <dgm:pt modelId="{C67BFFD1-4F97-4805-BDB7-E280866AD82C}" type="pres">
      <dgm:prSet presAssocID="{5C01AF0B-58E7-47BE-B286-BA823A9E4B9A}" presName="node" presStyleLbl="node1" presStyleIdx="4" presStyleCnt="8">
        <dgm:presLayoutVars>
          <dgm:bulletEnabled val="1"/>
        </dgm:presLayoutVars>
      </dgm:prSet>
      <dgm:spPr/>
    </dgm:pt>
    <dgm:pt modelId="{2F59BA53-44AB-4E51-8A75-DCB994E76B83}" type="pres">
      <dgm:prSet presAssocID="{7285E7FC-3D0D-42C1-8BFD-0D1968B00617}" presName="sibTrans" presStyleCnt="0"/>
      <dgm:spPr/>
    </dgm:pt>
    <dgm:pt modelId="{87FC8041-0CC2-4E8C-B029-A7DB88421064}" type="pres">
      <dgm:prSet presAssocID="{E97C7804-8EA3-4A5F-8A7D-3A59FBC1836A}" presName="node" presStyleLbl="node1" presStyleIdx="5" presStyleCnt="8">
        <dgm:presLayoutVars>
          <dgm:bulletEnabled val="1"/>
        </dgm:presLayoutVars>
      </dgm:prSet>
      <dgm:spPr/>
    </dgm:pt>
    <dgm:pt modelId="{496D1524-F2A9-491A-9512-F13DD4639072}" type="pres">
      <dgm:prSet presAssocID="{809B75ED-774A-4433-BBAC-CF13F8C3E0BE}" presName="sibTrans" presStyleCnt="0"/>
      <dgm:spPr/>
    </dgm:pt>
    <dgm:pt modelId="{C8C1A667-90E8-4B69-94B6-D0D71386A564}" type="pres">
      <dgm:prSet presAssocID="{CB0EFBEF-2A5A-4CB8-A2F4-7D4CAF8315CF}" presName="node" presStyleLbl="node1" presStyleIdx="6" presStyleCnt="8">
        <dgm:presLayoutVars>
          <dgm:bulletEnabled val="1"/>
        </dgm:presLayoutVars>
      </dgm:prSet>
      <dgm:spPr/>
    </dgm:pt>
    <dgm:pt modelId="{CEF96445-B540-4F1D-8265-6F1EAE8963E1}" type="pres">
      <dgm:prSet presAssocID="{E4A283E1-8E34-43BD-A8E6-80D6BD4A49E0}" presName="sibTrans" presStyleCnt="0"/>
      <dgm:spPr/>
    </dgm:pt>
    <dgm:pt modelId="{69A84BB2-7ACE-4E6E-9589-A584CF7CD393}" type="pres">
      <dgm:prSet presAssocID="{C347E22A-90A8-4BC2-AF8F-28FA5BCE7C05}" presName="node" presStyleLbl="node1" presStyleIdx="7" presStyleCnt="8">
        <dgm:presLayoutVars>
          <dgm:bulletEnabled val="1"/>
        </dgm:presLayoutVars>
      </dgm:prSet>
      <dgm:spPr/>
    </dgm:pt>
  </dgm:ptLst>
  <dgm:cxnLst>
    <dgm:cxn modelId="{A2E8BC37-3830-4195-A736-30A8F554A70C}" srcId="{825DE9BB-4165-45AE-A9CC-85595D2B85C0}" destId="{5C01AF0B-58E7-47BE-B286-BA823A9E4B9A}" srcOrd="4" destOrd="0" parTransId="{9F292A72-E3AC-4862-923F-8CCF3322402E}" sibTransId="{7285E7FC-3D0D-42C1-8BFD-0D1968B00617}"/>
    <dgm:cxn modelId="{52F3BA67-5ACA-4B90-88FF-A98B0B599668}" type="presOf" srcId="{E97C7804-8EA3-4A5F-8A7D-3A59FBC1836A}" destId="{87FC8041-0CC2-4E8C-B029-A7DB88421064}" srcOrd="0" destOrd="0" presId="urn:microsoft.com/office/officeart/2005/8/layout/default#1"/>
    <dgm:cxn modelId="{C318C469-5ECB-47C5-8B34-03A28F2067D5}" type="presOf" srcId="{052BE17E-218B-4F05-9723-DF6BBAD616F4}" destId="{645D50CC-AB52-46BB-AA0C-0462254C6279}" srcOrd="0" destOrd="0" presId="urn:microsoft.com/office/officeart/2005/8/layout/default#1"/>
    <dgm:cxn modelId="{96B2686B-35B7-4FA1-8F44-8C46180866F8}" srcId="{825DE9BB-4165-45AE-A9CC-85595D2B85C0}" destId="{2DDB90B6-41AB-445C-BA71-D980969A2B54}" srcOrd="2" destOrd="0" parTransId="{55C50AFC-D4B9-4CA8-9C89-FFEBC6559C77}" sibTransId="{55A9D602-272A-4E88-905F-CDE70FF05124}"/>
    <dgm:cxn modelId="{E953EA6B-639A-447E-80D7-21B30221B0CF}" srcId="{825DE9BB-4165-45AE-A9CC-85595D2B85C0}" destId="{3E25C25C-2F18-44E8-B3D1-9ECBB4594643}" srcOrd="0" destOrd="0" parTransId="{484FE4F7-387A-4197-BCA0-1B97E6E348BD}" sibTransId="{B9424DF0-BCCF-4009-9935-48CEE73B35B0}"/>
    <dgm:cxn modelId="{39A26F6C-6C2A-40A0-9FF1-1E6A921541FD}" type="presOf" srcId="{2DDB90B6-41AB-445C-BA71-D980969A2B54}" destId="{177C8189-38D2-4379-8F4A-1C2ECBC62094}" srcOrd="0" destOrd="0" presId="urn:microsoft.com/office/officeart/2005/8/layout/default#1"/>
    <dgm:cxn modelId="{3E1DF06E-1392-42A0-B7BE-F0FA0F98B0EA}" type="presOf" srcId="{3E25C25C-2F18-44E8-B3D1-9ECBB4594643}" destId="{17E60ADA-13AB-44F0-A9EF-A9209F2761DA}" srcOrd="0" destOrd="0" presId="urn:microsoft.com/office/officeart/2005/8/layout/default#1"/>
    <dgm:cxn modelId="{BE9E174F-390C-40D5-B3D5-6DAABF12F805}" type="presOf" srcId="{C347E22A-90A8-4BC2-AF8F-28FA5BCE7C05}" destId="{69A84BB2-7ACE-4E6E-9589-A584CF7CD393}" srcOrd="0" destOrd="0" presId="urn:microsoft.com/office/officeart/2005/8/layout/default#1"/>
    <dgm:cxn modelId="{72884556-05E0-40FB-AE83-02854ED4D9E0}" type="presOf" srcId="{9EE43983-5F8B-4E2C-89C1-0E0B451F8DB3}" destId="{5C1C9EE1-8451-462F-8053-3DE92E34D172}" srcOrd="0" destOrd="0" presId="urn:microsoft.com/office/officeart/2005/8/layout/default#1"/>
    <dgm:cxn modelId="{74E27C91-F4C1-434E-AAC1-59F4A7B8338E}" type="presOf" srcId="{825DE9BB-4165-45AE-A9CC-85595D2B85C0}" destId="{2E795287-13B0-4E5B-B57A-4DAC7138B645}" srcOrd="0" destOrd="0" presId="urn:microsoft.com/office/officeart/2005/8/layout/default#1"/>
    <dgm:cxn modelId="{DF6BC3A6-9A26-4144-8517-1507EBC7364D}" srcId="{825DE9BB-4165-45AE-A9CC-85595D2B85C0}" destId="{9EE43983-5F8B-4E2C-89C1-0E0B451F8DB3}" srcOrd="3" destOrd="0" parTransId="{B5794992-5A43-4D43-9EA9-06C9BF856718}" sibTransId="{F8C46FC7-3711-4808-B31E-0EB97225CD46}"/>
    <dgm:cxn modelId="{DAADC4AD-50F8-4F5B-B75E-5A4F2179BD09}" srcId="{825DE9BB-4165-45AE-A9CC-85595D2B85C0}" destId="{C347E22A-90A8-4BC2-AF8F-28FA5BCE7C05}" srcOrd="7" destOrd="0" parTransId="{A1B6CD07-2EAB-4133-AEE6-EE795C8EA749}" sibTransId="{08A9BAF1-FFAC-4EE0-8021-ED8DC4226750}"/>
    <dgm:cxn modelId="{3FB9E9B5-CF37-4B70-9803-617FD4BB5E88}" srcId="{825DE9BB-4165-45AE-A9CC-85595D2B85C0}" destId="{E97C7804-8EA3-4A5F-8A7D-3A59FBC1836A}" srcOrd="5" destOrd="0" parTransId="{C1EDBE79-5B4B-4204-B628-40A9CE31CD8C}" sibTransId="{809B75ED-774A-4433-BBAC-CF13F8C3E0BE}"/>
    <dgm:cxn modelId="{C6C0F8CD-8FBF-44D8-AF00-EFA0CA4C1DFB}" srcId="{825DE9BB-4165-45AE-A9CC-85595D2B85C0}" destId="{CB0EFBEF-2A5A-4CB8-A2F4-7D4CAF8315CF}" srcOrd="6" destOrd="0" parTransId="{0CAF6E5E-E065-4D26-81AC-F4F6A3DB7ACB}" sibTransId="{E4A283E1-8E34-43BD-A8E6-80D6BD4A49E0}"/>
    <dgm:cxn modelId="{9E2834D5-F460-4802-844A-93C7102BCABF}" type="presOf" srcId="{5C01AF0B-58E7-47BE-B286-BA823A9E4B9A}" destId="{C67BFFD1-4F97-4805-BDB7-E280866AD82C}" srcOrd="0" destOrd="0" presId="urn:microsoft.com/office/officeart/2005/8/layout/default#1"/>
    <dgm:cxn modelId="{2D4804D7-4016-4A1B-9E84-144BC96CF182}" type="presOf" srcId="{CB0EFBEF-2A5A-4CB8-A2F4-7D4CAF8315CF}" destId="{C8C1A667-90E8-4B69-94B6-D0D71386A564}" srcOrd="0" destOrd="0" presId="urn:microsoft.com/office/officeart/2005/8/layout/default#1"/>
    <dgm:cxn modelId="{DC13C5FA-4C18-4458-855B-0F6DE7B832CA}" srcId="{825DE9BB-4165-45AE-A9CC-85595D2B85C0}" destId="{052BE17E-218B-4F05-9723-DF6BBAD616F4}" srcOrd="1" destOrd="0" parTransId="{9B0F8C1E-1783-4BF6-B18B-A3A4C664E479}" sibTransId="{ADDD5F48-6584-4B8F-906D-8F280E8E8D17}"/>
    <dgm:cxn modelId="{96C1FB73-A81D-421D-B8AC-62F86EAEDFB5}" type="presParOf" srcId="{2E795287-13B0-4E5B-B57A-4DAC7138B645}" destId="{17E60ADA-13AB-44F0-A9EF-A9209F2761DA}" srcOrd="0" destOrd="0" presId="urn:microsoft.com/office/officeart/2005/8/layout/default#1"/>
    <dgm:cxn modelId="{5AEEEE8F-9C2E-4B1B-B9D8-DC5BC46E19CA}" type="presParOf" srcId="{2E795287-13B0-4E5B-B57A-4DAC7138B645}" destId="{665E40D5-8A23-4E52-9352-442DCC2FAE43}" srcOrd="1" destOrd="0" presId="urn:microsoft.com/office/officeart/2005/8/layout/default#1"/>
    <dgm:cxn modelId="{B112F314-A687-4047-BFD4-714EBC4D3771}" type="presParOf" srcId="{2E795287-13B0-4E5B-B57A-4DAC7138B645}" destId="{645D50CC-AB52-46BB-AA0C-0462254C6279}" srcOrd="2" destOrd="0" presId="urn:microsoft.com/office/officeart/2005/8/layout/default#1"/>
    <dgm:cxn modelId="{AD1DF306-A1C8-42EF-A965-17B4B3A50AB9}" type="presParOf" srcId="{2E795287-13B0-4E5B-B57A-4DAC7138B645}" destId="{006FD698-8DB2-469D-B214-C7D108AAEE50}" srcOrd="3" destOrd="0" presId="urn:microsoft.com/office/officeart/2005/8/layout/default#1"/>
    <dgm:cxn modelId="{D0579A41-FBA3-4185-9412-8D3C58DF865C}" type="presParOf" srcId="{2E795287-13B0-4E5B-B57A-4DAC7138B645}" destId="{177C8189-38D2-4379-8F4A-1C2ECBC62094}" srcOrd="4" destOrd="0" presId="urn:microsoft.com/office/officeart/2005/8/layout/default#1"/>
    <dgm:cxn modelId="{DE4A5BB0-523E-43F5-B457-79C52E824050}" type="presParOf" srcId="{2E795287-13B0-4E5B-B57A-4DAC7138B645}" destId="{792DF798-7FD2-4339-BB42-3CFF969D4355}" srcOrd="5" destOrd="0" presId="urn:microsoft.com/office/officeart/2005/8/layout/default#1"/>
    <dgm:cxn modelId="{2EAF760A-A8CD-4E03-8ECF-8E7B4F07DFF3}" type="presParOf" srcId="{2E795287-13B0-4E5B-B57A-4DAC7138B645}" destId="{5C1C9EE1-8451-462F-8053-3DE92E34D172}" srcOrd="6" destOrd="0" presId="urn:microsoft.com/office/officeart/2005/8/layout/default#1"/>
    <dgm:cxn modelId="{2BC56154-7076-4D5E-958F-C2C1D6A4409F}" type="presParOf" srcId="{2E795287-13B0-4E5B-B57A-4DAC7138B645}" destId="{1A2B7027-FE80-4153-9241-764FE5964B4A}" srcOrd="7" destOrd="0" presId="urn:microsoft.com/office/officeart/2005/8/layout/default#1"/>
    <dgm:cxn modelId="{56E27A51-7CD8-4397-AE42-2AB5B40B1C55}" type="presParOf" srcId="{2E795287-13B0-4E5B-B57A-4DAC7138B645}" destId="{C67BFFD1-4F97-4805-BDB7-E280866AD82C}" srcOrd="8" destOrd="0" presId="urn:microsoft.com/office/officeart/2005/8/layout/default#1"/>
    <dgm:cxn modelId="{33521D9F-185D-4F90-8323-C3D8D830A199}" type="presParOf" srcId="{2E795287-13B0-4E5B-B57A-4DAC7138B645}" destId="{2F59BA53-44AB-4E51-8A75-DCB994E76B83}" srcOrd="9" destOrd="0" presId="urn:microsoft.com/office/officeart/2005/8/layout/default#1"/>
    <dgm:cxn modelId="{355DE176-600B-4505-82C1-B8117F9C9269}" type="presParOf" srcId="{2E795287-13B0-4E5B-B57A-4DAC7138B645}" destId="{87FC8041-0CC2-4E8C-B029-A7DB88421064}" srcOrd="10" destOrd="0" presId="urn:microsoft.com/office/officeart/2005/8/layout/default#1"/>
    <dgm:cxn modelId="{04CAD29B-8CD0-4F2D-A6B1-1DC7F7F5D95B}" type="presParOf" srcId="{2E795287-13B0-4E5B-B57A-4DAC7138B645}" destId="{496D1524-F2A9-491A-9512-F13DD4639072}" srcOrd="11" destOrd="0" presId="urn:microsoft.com/office/officeart/2005/8/layout/default#1"/>
    <dgm:cxn modelId="{41341470-6784-40C6-88C2-7B38B270334E}" type="presParOf" srcId="{2E795287-13B0-4E5B-B57A-4DAC7138B645}" destId="{C8C1A667-90E8-4B69-94B6-D0D71386A564}" srcOrd="12" destOrd="0" presId="urn:microsoft.com/office/officeart/2005/8/layout/default#1"/>
    <dgm:cxn modelId="{D19F6540-25B5-46E5-8070-1D29577795B8}" type="presParOf" srcId="{2E795287-13B0-4E5B-B57A-4DAC7138B645}" destId="{CEF96445-B540-4F1D-8265-6F1EAE8963E1}" srcOrd="13" destOrd="0" presId="urn:microsoft.com/office/officeart/2005/8/layout/default#1"/>
    <dgm:cxn modelId="{17222D93-AAF2-4BCC-8B0E-72CED850E949}" type="presParOf" srcId="{2E795287-13B0-4E5B-B57A-4DAC7138B645}" destId="{69A84BB2-7ACE-4E6E-9589-A584CF7CD393}" srcOrd="1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EEC53-286E-4A7F-9B9C-86023F056EB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28E9BC6-3187-4BA3-878C-8444D79103D4}">
      <dgm:prSet/>
      <dgm:spPr/>
      <dgm:t>
        <a:bodyPr/>
        <a:lstStyle/>
        <a:p>
          <a:pPr>
            <a:lnSpc>
              <a:spcPct val="100000"/>
            </a:lnSpc>
          </a:pPr>
          <a:r>
            <a:rPr lang="en-US"/>
            <a:t>Medication records for medications administered in the Health and Wellness Center by nurses and medications observed taken after are not recorded in the student health record.  </a:t>
          </a:r>
          <a:br>
            <a:rPr lang="en-US"/>
          </a:br>
          <a:endParaRPr lang="en-US"/>
        </a:p>
      </dgm:t>
    </dgm:pt>
    <dgm:pt modelId="{B5DE6958-9073-4B0D-8E18-1E4560971A02}" type="parTrans" cxnId="{BC364C81-9A5E-4911-AD52-0E1F0C74B99B}">
      <dgm:prSet/>
      <dgm:spPr/>
      <dgm:t>
        <a:bodyPr/>
        <a:lstStyle/>
        <a:p>
          <a:endParaRPr lang="en-US"/>
        </a:p>
      </dgm:t>
    </dgm:pt>
    <dgm:pt modelId="{CD0430F7-27F0-4AA1-ACB4-BD59779F9D97}" type="sibTrans" cxnId="{BC364C81-9A5E-4911-AD52-0E1F0C74B99B}">
      <dgm:prSet/>
      <dgm:spPr/>
      <dgm:t>
        <a:bodyPr/>
        <a:lstStyle/>
        <a:p>
          <a:endParaRPr lang="en-US"/>
        </a:p>
      </dgm:t>
    </dgm:pt>
    <dgm:pt modelId="{696D66FC-2455-4CE9-B8D2-0400C46D8BE2}">
      <dgm:prSet/>
      <dgm:spPr/>
      <dgm:t>
        <a:bodyPr/>
        <a:lstStyle/>
        <a:p>
          <a:pPr>
            <a:lnSpc>
              <a:spcPct val="100000"/>
            </a:lnSpc>
          </a:pPr>
          <a:r>
            <a:rPr lang="en-US"/>
            <a:t>It is then unclear if students are receiving and taking their medications due to lack of documentation.</a:t>
          </a:r>
        </a:p>
      </dgm:t>
    </dgm:pt>
    <dgm:pt modelId="{FF8D13C5-F0C5-481F-BB0C-9FA8B963AE55}" type="parTrans" cxnId="{94B74E18-033E-4F07-9121-0C43335E17D6}">
      <dgm:prSet/>
      <dgm:spPr/>
      <dgm:t>
        <a:bodyPr/>
        <a:lstStyle/>
        <a:p>
          <a:endParaRPr lang="en-US"/>
        </a:p>
      </dgm:t>
    </dgm:pt>
    <dgm:pt modelId="{0EEF76FA-A69D-4EB6-B8A2-6EC825132A26}" type="sibTrans" cxnId="{94B74E18-033E-4F07-9121-0C43335E17D6}">
      <dgm:prSet/>
      <dgm:spPr/>
      <dgm:t>
        <a:bodyPr/>
        <a:lstStyle/>
        <a:p>
          <a:endParaRPr lang="en-US"/>
        </a:p>
      </dgm:t>
    </dgm:pt>
    <dgm:pt modelId="{F8B57BD5-A403-4F96-9AB3-3E1278F99114}" type="pres">
      <dgm:prSet presAssocID="{20EEEC53-286E-4A7F-9B9C-86023F056EB5}" presName="root" presStyleCnt="0">
        <dgm:presLayoutVars>
          <dgm:dir/>
          <dgm:resizeHandles val="exact"/>
        </dgm:presLayoutVars>
      </dgm:prSet>
      <dgm:spPr/>
    </dgm:pt>
    <dgm:pt modelId="{5B8D1845-CD37-4F5C-8FAB-FEF4A19A7A2B}" type="pres">
      <dgm:prSet presAssocID="{928E9BC6-3187-4BA3-878C-8444D79103D4}" presName="compNode" presStyleCnt="0"/>
      <dgm:spPr/>
    </dgm:pt>
    <dgm:pt modelId="{5D314FDD-DD6E-4D54-8BF3-9162CF72A5CD}" type="pres">
      <dgm:prSet presAssocID="{928E9BC6-3187-4BA3-878C-8444D79103D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ED083C85-4193-4E58-A170-7A30C3B34382}" type="pres">
      <dgm:prSet presAssocID="{928E9BC6-3187-4BA3-878C-8444D79103D4}" presName="spaceRect" presStyleCnt="0"/>
      <dgm:spPr/>
    </dgm:pt>
    <dgm:pt modelId="{FB2BB64D-F3A4-450F-83B7-15911625BF73}" type="pres">
      <dgm:prSet presAssocID="{928E9BC6-3187-4BA3-878C-8444D79103D4}" presName="textRect" presStyleLbl="revTx" presStyleIdx="0" presStyleCnt="2">
        <dgm:presLayoutVars>
          <dgm:chMax val="1"/>
          <dgm:chPref val="1"/>
        </dgm:presLayoutVars>
      </dgm:prSet>
      <dgm:spPr/>
    </dgm:pt>
    <dgm:pt modelId="{101E5901-028F-42B7-8D2B-E726FED3557B}" type="pres">
      <dgm:prSet presAssocID="{CD0430F7-27F0-4AA1-ACB4-BD59779F9D97}" presName="sibTrans" presStyleCnt="0"/>
      <dgm:spPr/>
    </dgm:pt>
    <dgm:pt modelId="{79A645CB-DCE2-483D-8D46-12627ED9D43E}" type="pres">
      <dgm:prSet presAssocID="{696D66FC-2455-4CE9-B8D2-0400C46D8BE2}" presName="compNode" presStyleCnt="0"/>
      <dgm:spPr/>
    </dgm:pt>
    <dgm:pt modelId="{E10E9834-0CE8-46AB-872A-39AAF539EFFA}" type="pres">
      <dgm:prSet presAssocID="{696D66FC-2455-4CE9-B8D2-0400C46D8B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E35F4240-7878-4A45-8529-7ED600B49618}" type="pres">
      <dgm:prSet presAssocID="{696D66FC-2455-4CE9-B8D2-0400C46D8BE2}" presName="spaceRect" presStyleCnt="0"/>
      <dgm:spPr/>
    </dgm:pt>
    <dgm:pt modelId="{81F7F914-4C6F-4F00-BAE1-75D6A6CB8819}" type="pres">
      <dgm:prSet presAssocID="{696D66FC-2455-4CE9-B8D2-0400C46D8BE2}" presName="textRect" presStyleLbl="revTx" presStyleIdx="1" presStyleCnt="2">
        <dgm:presLayoutVars>
          <dgm:chMax val="1"/>
          <dgm:chPref val="1"/>
        </dgm:presLayoutVars>
      </dgm:prSet>
      <dgm:spPr/>
    </dgm:pt>
  </dgm:ptLst>
  <dgm:cxnLst>
    <dgm:cxn modelId="{CC326916-591B-4833-B89B-034900EC1F46}" type="presOf" srcId="{928E9BC6-3187-4BA3-878C-8444D79103D4}" destId="{FB2BB64D-F3A4-450F-83B7-15911625BF73}" srcOrd="0" destOrd="0" presId="urn:microsoft.com/office/officeart/2018/2/layout/IconLabelList"/>
    <dgm:cxn modelId="{94B74E18-033E-4F07-9121-0C43335E17D6}" srcId="{20EEEC53-286E-4A7F-9B9C-86023F056EB5}" destId="{696D66FC-2455-4CE9-B8D2-0400C46D8BE2}" srcOrd="1" destOrd="0" parTransId="{FF8D13C5-F0C5-481F-BB0C-9FA8B963AE55}" sibTransId="{0EEF76FA-A69D-4EB6-B8A2-6EC825132A26}"/>
    <dgm:cxn modelId="{DB86D831-171F-47E4-8B28-4BCF8CEA1BF7}" type="presOf" srcId="{20EEEC53-286E-4A7F-9B9C-86023F056EB5}" destId="{F8B57BD5-A403-4F96-9AB3-3E1278F99114}" srcOrd="0" destOrd="0" presId="urn:microsoft.com/office/officeart/2018/2/layout/IconLabelList"/>
    <dgm:cxn modelId="{BC364C81-9A5E-4911-AD52-0E1F0C74B99B}" srcId="{20EEEC53-286E-4A7F-9B9C-86023F056EB5}" destId="{928E9BC6-3187-4BA3-878C-8444D79103D4}" srcOrd="0" destOrd="0" parTransId="{B5DE6958-9073-4B0D-8E18-1E4560971A02}" sibTransId="{CD0430F7-27F0-4AA1-ACB4-BD59779F9D97}"/>
    <dgm:cxn modelId="{777E6187-7C75-4FEE-89DC-8BF2811FB7C6}" type="presOf" srcId="{696D66FC-2455-4CE9-B8D2-0400C46D8BE2}" destId="{81F7F914-4C6F-4F00-BAE1-75D6A6CB8819}" srcOrd="0" destOrd="0" presId="urn:microsoft.com/office/officeart/2018/2/layout/IconLabelList"/>
    <dgm:cxn modelId="{36337A58-1E96-40E5-B0EF-F290EFC59736}" type="presParOf" srcId="{F8B57BD5-A403-4F96-9AB3-3E1278F99114}" destId="{5B8D1845-CD37-4F5C-8FAB-FEF4A19A7A2B}" srcOrd="0" destOrd="0" presId="urn:microsoft.com/office/officeart/2018/2/layout/IconLabelList"/>
    <dgm:cxn modelId="{21683D30-BF36-49D1-B424-A2AA3E6500B0}" type="presParOf" srcId="{5B8D1845-CD37-4F5C-8FAB-FEF4A19A7A2B}" destId="{5D314FDD-DD6E-4D54-8BF3-9162CF72A5CD}" srcOrd="0" destOrd="0" presId="urn:microsoft.com/office/officeart/2018/2/layout/IconLabelList"/>
    <dgm:cxn modelId="{F24E41A9-706A-4A0E-9F5B-C7CB593CBD4F}" type="presParOf" srcId="{5B8D1845-CD37-4F5C-8FAB-FEF4A19A7A2B}" destId="{ED083C85-4193-4E58-A170-7A30C3B34382}" srcOrd="1" destOrd="0" presId="urn:microsoft.com/office/officeart/2018/2/layout/IconLabelList"/>
    <dgm:cxn modelId="{8728A1D7-8A71-4805-A7A8-3E4BBDC316F3}" type="presParOf" srcId="{5B8D1845-CD37-4F5C-8FAB-FEF4A19A7A2B}" destId="{FB2BB64D-F3A4-450F-83B7-15911625BF73}" srcOrd="2" destOrd="0" presId="urn:microsoft.com/office/officeart/2018/2/layout/IconLabelList"/>
    <dgm:cxn modelId="{21926CAC-B9E6-4D2C-BE65-D67A9EF222B0}" type="presParOf" srcId="{F8B57BD5-A403-4F96-9AB3-3E1278F99114}" destId="{101E5901-028F-42B7-8D2B-E726FED3557B}" srcOrd="1" destOrd="0" presId="urn:microsoft.com/office/officeart/2018/2/layout/IconLabelList"/>
    <dgm:cxn modelId="{E0E01312-4101-44AB-8941-41126164FA9A}" type="presParOf" srcId="{F8B57BD5-A403-4F96-9AB3-3E1278F99114}" destId="{79A645CB-DCE2-483D-8D46-12627ED9D43E}" srcOrd="2" destOrd="0" presId="urn:microsoft.com/office/officeart/2018/2/layout/IconLabelList"/>
    <dgm:cxn modelId="{08C0E409-AA86-419E-AE48-F20C7F3D6ED5}" type="presParOf" srcId="{79A645CB-DCE2-483D-8D46-12627ED9D43E}" destId="{E10E9834-0CE8-46AB-872A-39AAF539EFFA}" srcOrd="0" destOrd="0" presId="urn:microsoft.com/office/officeart/2018/2/layout/IconLabelList"/>
    <dgm:cxn modelId="{B1BF7E02-97F7-4BAC-BA24-82480F1291C1}" type="presParOf" srcId="{79A645CB-DCE2-483D-8D46-12627ED9D43E}" destId="{E35F4240-7878-4A45-8529-7ED600B49618}" srcOrd="1" destOrd="0" presId="urn:microsoft.com/office/officeart/2018/2/layout/IconLabelList"/>
    <dgm:cxn modelId="{85FAE0EE-AC3C-4072-8FCD-2D5D41C06944}" type="presParOf" srcId="{79A645CB-DCE2-483D-8D46-12627ED9D43E}" destId="{81F7F914-4C6F-4F00-BAE1-75D6A6CB881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4D87B8-D373-4765-BF03-FCC6E3417195}"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068B7238-06D8-4C28-9C24-349C403D6A87}">
      <dgm:prSet/>
      <dgm:spPr/>
      <dgm:t>
        <a:bodyPr/>
        <a:lstStyle/>
        <a:p>
          <a:r>
            <a:rPr lang="en-US"/>
            <a:t>Critical center training of staff and students is deficient.  </a:t>
          </a:r>
        </a:p>
      </dgm:t>
    </dgm:pt>
    <dgm:pt modelId="{6204979C-81E6-4B99-91B2-21F0250212EB}" type="parTrans" cxnId="{A22C31D6-BFD3-4C3A-ADC2-F4068A2702C3}">
      <dgm:prSet/>
      <dgm:spPr/>
      <dgm:t>
        <a:bodyPr/>
        <a:lstStyle/>
        <a:p>
          <a:endParaRPr lang="en-US"/>
        </a:p>
      </dgm:t>
    </dgm:pt>
    <dgm:pt modelId="{6C670E1D-5F1C-4EFD-A2D6-E5C432ADF644}" type="sibTrans" cxnId="{A22C31D6-BFD3-4C3A-ADC2-F4068A2702C3}">
      <dgm:prSet/>
      <dgm:spPr/>
      <dgm:t>
        <a:bodyPr/>
        <a:lstStyle/>
        <a:p>
          <a:endParaRPr lang="en-US"/>
        </a:p>
      </dgm:t>
    </dgm:pt>
    <dgm:pt modelId="{69183FC9-9915-47BD-B712-CA7CD6214ACF}">
      <dgm:prSet/>
      <dgm:spPr/>
      <dgm:t>
        <a:bodyPr/>
        <a:lstStyle/>
        <a:p>
          <a:r>
            <a:rPr lang="en-US"/>
            <a:t>Staff and students cannot respond adequately to first aid emergencies, mental health crisis, and/or overdoses.</a:t>
          </a:r>
        </a:p>
      </dgm:t>
    </dgm:pt>
    <dgm:pt modelId="{4E9F80D3-29C6-4C33-9E16-90787C827D8E}" type="parTrans" cxnId="{46566CAA-2A92-41D1-9B9E-332FCD4D4458}">
      <dgm:prSet/>
      <dgm:spPr/>
      <dgm:t>
        <a:bodyPr/>
        <a:lstStyle/>
        <a:p>
          <a:endParaRPr lang="en-US"/>
        </a:p>
      </dgm:t>
    </dgm:pt>
    <dgm:pt modelId="{63E9F790-D80A-4378-97DE-32455C005ACB}" type="sibTrans" cxnId="{46566CAA-2A92-41D1-9B9E-332FCD4D4458}">
      <dgm:prSet/>
      <dgm:spPr/>
      <dgm:t>
        <a:bodyPr/>
        <a:lstStyle/>
        <a:p>
          <a:endParaRPr lang="en-US"/>
        </a:p>
      </dgm:t>
    </dgm:pt>
    <dgm:pt modelId="{C3060A83-73DC-4BF0-8933-D40EC8C7E0E0}" type="pres">
      <dgm:prSet presAssocID="{C34D87B8-D373-4765-BF03-FCC6E3417195}" presName="Name0" presStyleCnt="0">
        <dgm:presLayoutVars>
          <dgm:dir/>
          <dgm:animLvl val="lvl"/>
          <dgm:resizeHandles val="exact"/>
        </dgm:presLayoutVars>
      </dgm:prSet>
      <dgm:spPr/>
    </dgm:pt>
    <dgm:pt modelId="{5ECDEC21-FC7A-4048-B6C7-C9692C010E2E}" type="pres">
      <dgm:prSet presAssocID="{69183FC9-9915-47BD-B712-CA7CD6214ACF}" presName="boxAndChildren" presStyleCnt="0"/>
      <dgm:spPr/>
    </dgm:pt>
    <dgm:pt modelId="{351EC168-D350-4D53-95E9-9607903244D6}" type="pres">
      <dgm:prSet presAssocID="{69183FC9-9915-47BD-B712-CA7CD6214ACF}" presName="parentTextBox" presStyleLbl="node1" presStyleIdx="0" presStyleCnt="2"/>
      <dgm:spPr/>
    </dgm:pt>
    <dgm:pt modelId="{F7D9BB8E-8A33-43D3-9511-FAED71310D4D}" type="pres">
      <dgm:prSet presAssocID="{6C670E1D-5F1C-4EFD-A2D6-E5C432ADF644}" presName="sp" presStyleCnt="0"/>
      <dgm:spPr/>
    </dgm:pt>
    <dgm:pt modelId="{1E7611B3-62EA-4CA6-AAA4-D7B90F484417}" type="pres">
      <dgm:prSet presAssocID="{068B7238-06D8-4C28-9C24-349C403D6A87}" presName="arrowAndChildren" presStyleCnt="0"/>
      <dgm:spPr/>
    </dgm:pt>
    <dgm:pt modelId="{497D6DA8-B20B-4C6B-AE89-F982EED0F7B7}" type="pres">
      <dgm:prSet presAssocID="{068B7238-06D8-4C28-9C24-349C403D6A87}" presName="parentTextArrow" presStyleLbl="node1" presStyleIdx="1" presStyleCnt="2"/>
      <dgm:spPr/>
    </dgm:pt>
  </dgm:ptLst>
  <dgm:cxnLst>
    <dgm:cxn modelId="{1851C90E-12FE-4D7D-A9F1-247807A73A6C}" type="presOf" srcId="{C34D87B8-D373-4765-BF03-FCC6E3417195}" destId="{C3060A83-73DC-4BF0-8933-D40EC8C7E0E0}" srcOrd="0" destOrd="0" presId="urn:microsoft.com/office/officeart/2005/8/layout/process4"/>
    <dgm:cxn modelId="{1DAD3D38-C488-401B-B72B-DD70F6C4E080}" type="presOf" srcId="{068B7238-06D8-4C28-9C24-349C403D6A87}" destId="{497D6DA8-B20B-4C6B-AE89-F982EED0F7B7}" srcOrd="0" destOrd="0" presId="urn:microsoft.com/office/officeart/2005/8/layout/process4"/>
    <dgm:cxn modelId="{AB340098-E039-48F7-884E-95D872E1B727}" type="presOf" srcId="{69183FC9-9915-47BD-B712-CA7CD6214ACF}" destId="{351EC168-D350-4D53-95E9-9607903244D6}" srcOrd="0" destOrd="0" presId="urn:microsoft.com/office/officeart/2005/8/layout/process4"/>
    <dgm:cxn modelId="{46566CAA-2A92-41D1-9B9E-332FCD4D4458}" srcId="{C34D87B8-D373-4765-BF03-FCC6E3417195}" destId="{69183FC9-9915-47BD-B712-CA7CD6214ACF}" srcOrd="1" destOrd="0" parTransId="{4E9F80D3-29C6-4C33-9E16-90787C827D8E}" sibTransId="{63E9F790-D80A-4378-97DE-32455C005ACB}"/>
    <dgm:cxn modelId="{A22C31D6-BFD3-4C3A-ADC2-F4068A2702C3}" srcId="{C34D87B8-D373-4765-BF03-FCC6E3417195}" destId="{068B7238-06D8-4C28-9C24-349C403D6A87}" srcOrd="0" destOrd="0" parTransId="{6204979C-81E6-4B99-91B2-21F0250212EB}" sibTransId="{6C670E1D-5F1C-4EFD-A2D6-E5C432ADF644}"/>
    <dgm:cxn modelId="{BC1B008E-85A1-48D8-848D-2F7C726A1C59}" type="presParOf" srcId="{C3060A83-73DC-4BF0-8933-D40EC8C7E0E0}" destId="{5ECDEC21-FC7A-4048-B6C7-C9692C010E2E}" srcOrd="0" destOrd="0" presId="urn:microsoft.com/office/officeart/2005/8/layout/process4"/>
    <dgm:cxn modelId="{E189329C-4223-4187-85EE-6DD77925C7C0}" type="presParOf" srcId="{5ECDEC21-FC7A-4048-B6C7-C9692C010E2E}" destId="{351EC168-D350-4D53-95E9-9607903244D6}" srcOrd="0" destOrd="0" presId="urn:microsoft.com/office/officeart/2005/8/layout/process4"/>
    <dgm:cxn modelId="{73B46242-0C4C-47C1-8A5A-716DA79818D7}" type="presParOf" srcId="{C3060A83-73DC-4BF0-8933-D40EC8C7E0E0}" destId="{F7D9BB8E-8A33-43D3-9511-FAED71310D4D}" srcOrd="1" destOrd="0" presId="urn:microsoft.com/office/officeart/2005/8/layout/process4"/>
    <dgm:cxn modelId="{CED906D5-6251-497B-B8EF-D37FB9E7CFB5}" type="presParOf" srcId="{C3060A83-73DC-4BF0-8933-D40EC8C7E0E0}" destId="{1E7611B3-62EA-4CA6-AAA4-D7B90F484417}" srcOrd="2" destOrd="0" presId="urn:microsoft.com/office/officeart/2005/8/layout/process4"/>
    <dgm:cxn modelId="{773EEE3A-5346-43D0-B0EE-83848719E9BE}" type="presParOf" srcId="{1E7611B3-62EA-4CA6-AAA4-D7B90F484417}" destId="{497D6DA8-B20B-4C6B-AE89-F982EED0F7B7}"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D16C36-6CC2-409F-ACA1-5048C7E3695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A885C82-4625-4CCA-A4AF-540C6EC6A6F3}">
      <dgm:prSet/>
      <dgm:spPr/>
      <dgm:t>
        <a:bodyPr/>
        <a:lstStyle/>
        <a:p>
          <a:pPr>
            <a:lnSpc>
              <a:spcPct val="100000"/>
            </a:lnSpc>
            <a:defRPr cap="all"/>
          </a:pPr>
          <a:r>
            <a:rPr lang="en-US"/>
            <a:t>Safety net systems</a:t>
          </a:r>
        </a:p>
      </dgm:t>
    </dgm:pt>
    <dgm:pt modelId="{3A5E1ED6-C662-4C51-B877-ACECE65216CF}" type="parTrans" cxnId="{F25760A1-94B9-4711-8C2A-121400C79E1B}">
      <dgm:prSet/>
      <dgm:spPr/>
      <dgm:t>
        <a:bodyPr/>
        <a:lstStyle/>
        <a:p>
          <a:endParaRPr lang="en-US"/>
        </a:p>
      </dgm:t>
    </dgm:pt>
    <dgm:pt modelId="{8E60C373-544A-4D05-B599-CDB31478F02C}" type="sibTrans" cxnId="{F25760A1-94B9-4711-8C2A-121400C79E1B}">
      <dgm:prSet/>
      <dgm:spPr/>
      <dgm:t>
        <a:bodyPr/>
        <a:lstStyle/>
        <a:p>
          <a:endParaRPr lang="en-US"/>
        </a:p>
      </dgm:t>
    </dgm:pt>
    <dgm:pt modelId="{2E66E365-C730-4853-906A-B118BBC40569}">
      <dgm:prSet/>
      <dgm:spPr/>
      <dgm:t>
        <a:bodyPr/>
        <a:lstStyle/>
        <a:p>
          <a:pPr>
            <a:lnSpc>
              <a:spcPct val="100000"/>
            </a:lnSpc>
            <a:defRPr cap="all"/>
          </a:pPr>
          <a:r>
            <a:rPr lang="en-US"/>
            <a:t>Chart audit</a:t>
          </a:r>
        </a:p>
      </dgm:t>
    </dgm:pt>
    <dgm:pt modelId="{8A4B2AC7-7D46-4116-A71E-1F2CA55AB8A2}" type="parTrans" cxnId="{3B8B8735-CBB5-4A67-9976-F3F4C2916928}">
      <dgm:prSet/>
      <dgm:spPr/>
      <dgm:t>
        <a:bodyPr/>
        <a:lstStyle/>
        <a:p>
          <a:endParaRPr lang="en-US"/>
        </a:p>
      </dgm:t>
    </dgm:pt>
    <dgm:pt modelId="{69C4F67C-CDDC-4CE9-8286-A716B3E36480}" type="sibTrans" cxnId="{3B8B8735-CBB5-4A67-9976-F3F4C2916928}">
      <dgm:prSet/>
      <dgm:spPr/>
      <dgm:t>
        <a:bodyPr/>
        <a:lstStyle/>
        <a:p>
          <a:endParaRPr lang="en-US"/>
        </a:p>
      </dgm:t>
    </dgm:pt>
    <dgm:pt modelId="{7DCA22C8-1E87-43CC-9D59-A55AB505D9E9}">
      <dgm:prSet/>
      <dgm:spPr/>
      <dgm:t>
        <a:bodyPr/>
        <a:lstStyle/>
        <a:p>
          <a:pPr>
            <a:lnSpc>
              <a:spcPct val="100000"/>
            </a:lnSpc>
            <a:defRPr cap="all"/>
          </a:pPr>
          <a:r>
            <a:rPr lang="en-US"/>
            <a:t>Closing the loop</a:t>
          </a:r>
        </a:p>
      </dgm:t>
    </dgm:pt>
    <dgm:pt modelId="{6D38C894-AFB9-4672-BBA0-35D567D2EC96}" type="parTrans" cxnId="{C892B3B7-0940-4AAA-A714-87DE93B8C815}">
      <dgm:prSet/>
      <dgm:spPr/>
      <dgm:t>
        <a:bodyPr/>
        <a:lstStyle/>
        <a:p>
          <a:endParaRPr lang="en-US"/>
        </a:p>
      </dgm:t>
    </dgm:pt>
    <dgm:pt modelId="{DB8E6B70-0F38-4712-9B60-1BEEFD9F993E}" type="sibTrans" cxnId="{C892B3B7-0940-4AAA-A714-87DE93B8C815}">
      <dgm:prSet/>
      <dgm:spPr/>
      <dgm:t>
        <a:bodyPr/>
        <a:lstStyle/>
        <a:p>
          <a:endParaRPr lang="en-US"/>
        </a:p>
      </dgm:t>
    </dgm:pt>
    <dgm:pt modelId="{FDDE4382-25C8-4A46-8A50-E1757736EF04}" type="pres">
      <dgm:prSet presAssocID="{8FD16C36-6CC2-409F-ACA1-5048C7E36953}" presName="root" presStyleCnt="0">
        <dgm:presLayoutVars>
          <dgm:dir/>
          <dgm:resizeHandles val="exact"/>
        </dgm:presLayoutVars>
      </dgm:prSet>
      <dgm:spPr/>
    </dgm:pt>
    <dgm:pt modelId="{6A41EA6A-1CFD-4742-87F9-9FF7F4ED5315}" type="pres">
      <dgm:prSet presAssocID="{0A885C82-4625-4CCA-A4AF-540C6EC6A6F3}" presName="compNode" presStyleCnt="0"/>
      <dgm:spPr/>
    </dgm:pt>
    <dgm:pt modelId="{53F1B01F-FE1B-4E47-BC42-3DA58F675AB1}" type="pres">
      <dgm:prSet presAssocID="{0A885C82-4625-4CCA-A4AF-540C6EC6A6F3}" presName="iconBgRect" presStyleLbl="bgShp" presStyleIdx="0" presStyleCnt="3"/>
      <dgm:spPr/>
    </dgm:pt>
    <dgm:pt modelId="{C1A5F440-658B-4AE5-BF41-EF21EB46118F}" type="pres">
      <dgm:prSet presAssocID="{0A885C82-4625-4CCA-A4AF-540C6EC6A6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A9724B3D-3CDF-4E4F-B733-72A9365A5ABF}" type="pres">
      <dgm:prSet presAssocID="{0A885C82-4625-4CCA-A4AF-540C6EC6A6F3}" presName="spaceRect" presStyleCnt="0"/>
      <dgm:spPr/>
    </dgm:pt>
    <dgm:pt modelId="{72B94635-342F-49DA-8978-5034261057F2}" type="pres">
      <dgm:prSet presAssocID="{0A885C82-4625-4CCA-A4AF-540C6EC6A6F3}" presName="textRect" presStyleLbl="revTx" presStyleIdx="0" presStyleCnt="3">
        <dgm:presLayoutVars>
          <dgm:chMax val="1"/>
          <dgm:chPref val="1"/>
        </dgm:presLayoutVars>
      </dgm:prSet>
      <dgm:spPr/>
    </dgm:pt>
    <dgm:pt modelId="{003AE0B5-F0B3-4FCE-AFF0-6EA0B0A911E7}" type="pres">
      <dgm:prSet presAssocID="{8E60C373-544A-4D05-B599-CDB31478F02C}" presName="sibTrans" presStyleCnt="0"/>
      <dgm:spPr/>
    </dgm:pt>
    <dgm:pt modelId="{A5F3A679-27ED-425F-98AB-C363AD778228}" type="pres">
      <dgm:prSet presAssocID="{2E66E365-C730-4853-906A-B118BBC40569}" presName="compNode" presStyleCnt="0"/>
      <dgm:spPr/>
    </dgm:pt>
    <dgm:pt modelId="{8CFB5CA0-FAAD-4787-98B4-3D4B2918F8D7}" type="pres">
      <dgm:prSet presAssocID="{2E66E365-C730-4853-906A-B118BBC40569}" presName="iconBgRect" presStyleLbl="bgShp" presStyleIdx="1" presStyleCnt="3"/>
      <dgm:spPr/>
    </dgm:pt>
    <dgm:pt modelId="{A17B25D3-2342-44C3-8EB3-45141757FCBF}" type="pres">
      <dgm:prSet presAssocID="{2E66E365-C730-4853-906A-B118BBC405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8FF8ABDA-5704-4EFB-8DF1-D8A6BD1B9DDB}" type="pres">
      <dgm:prSet presAssocID="{2E66E365-C730-4853-906A-B118BBC40569}" presName="spaceRect" presStyleCnt="0"/>
      <dgm:spPr/>
    </dgm:pt>
    <dgm:pt modelId="{9292F265-0A9D-4C0D-A47E-10C3F5C32758}" type="pres">
      <dgm:prSet presAssocID="{2E66E365-C730-4853-906A-B118BBC40569}" presName="textRect" presStyleLbl="revTx" presStyleIdx="1" presStyleCnt="3">
        <dgm:presLayoutVars>
          <dgm:chMax val="1"/>
          <dgm:chPref val="1"/>
        </dgm:presLayoutVars>
      </dgm:prSet>
      <dgm:spPr/>
    </dgm:pt>
    <dgm:pt modelId="{5542CE39-BA51-4322-AA8A-2840E2BB0C50}" type="pres">
      <dgm:prSet presAssocID="{69C4F67C-CDDC-4CE9-8286-A716B3E36480}" presName="sibTrans" presStyleCnt="0"/>
      <dgm:spPr/>
    </dgm:pt>
    <dgm:pt modelId="{F2749AEC-8A4F-4BE3-BB5C-D6BC85669902}" type="pres">
      <dgm:prSet presAssocID="{7DCA22C8-1E87-43CC-9D59-A55AB505D9E9}" presName="compNode" presStyleCnt="0"/>
      <dgm:spPr/>
    </dgm:pt>
    <dgm:pt modelId="{F006372B-5539-4C1A-B727-A19326B66539}" type="pres">
      <dgm:prSet presAssocID="{7DCA22C8-1E87-43CC-9D59-A55AB505D9E9}" presName="iconBgRect" presStyleLbl="bgShp" presStyleIdx="2" presStyleCnt="3"/>
      <dgm:spPr/>
    </dgm:pt>
    <dgm:pt modelId="{B46CA264-ADEA-4795-9E01-7FE1A8FC35BE}" type="pres">
      <dgm:prSet presAssocID="{7DCA22C8-1E87-43CC-9D59-A55AB505D9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D879D2D1-6734-41D4-B863-9A200632ACD1}" type="pres">
      <dgm:prSet presAssocID="{7DCA22C8-1E87-43CC-9D59-A55AB505D9E9}" presName="spaceRect" presStyleCnt="0"/>
      <dgm:spPr/>
    </dgm:pt>
    <dgm:pt modelId="{32FF307E-8F48-4EAB-A930-7CFD5CBC2D43}" type="pres">
      <dgm:prSet presAssocID="{7DCA22C8-1E87-43CC-9D59-A55AB505D9E9}" presName="textRect" presStyleLbl="revTx" presStyleIdx="2" presStyleCnt="3">
        <dgm:presLayoutVars>
          <dgm:chMax val="1"/>
          <dgm:chPref val="1"/>
        </dgm:presLayoutVars>
      </dgm:prSet>
      <dgm:spPr/>
    </dgm:pt>
  </dgm:ptLst>
  <dgm:cxnLst>
    <dgm:cxn modelId="{F94A412E-11EF-4BD7-9B99-C5BDF3490C00}" type="presOf" srcId="{2E66E365-C730-4853-906A-B118BBC40569}" destId="{9292F265-0A9D-4C0D-A47E-10C3F5C32758}" srcOrd="0" destOrd="0" presId="urn:microsoft.com/office/officeart/2018/5/layout/IconCircleLabelList"/>
    <dgm:cxn modelId="{3B8B8735-CBB5-4A67-9976-F3F4C2916928}" srcId="{8FD16C36-6CC2-409F-ACA1-5048C7E36953}" destId="{2E66E365-C730-4853-906A-B118BBC40569}" srcOrd="1" destOrd="0" parTransId="{8A4B2AC7-7D46-4116-A71E-1F2CA55AB8A2}" sibTransId="{69C4F67C-CDDC-4CE9-8286-A716B3E36480}"/>
    <dgm:cxn modelId="{DA1C5282-571C-4165-B12F-5280B315B127}" type="presOf" srcId="{7DCA22C8-1E87-43CC-9D59-A55AB505D9E9}" destId="{32FF307E-8F48-4EAB-A930-7CFD5CBC2D43}" srcOrd="0" destOrd="0" presId="urn:microsoft.com/office/officeart/2018/5/layout/IconCircleLabelList"/>
    <dgm:cxn modelId="{F25760A1-94B9-4711-8C2A-121400C79E1B}" srcId="{8FD16C36-6CC2-409F-ACA1-5048C7E36953}" destId="{0A885C82-4625-4CCA-A4AF-540C6EC6A6F3}" srcOrd="0" destOrd="0" parTransId="{3A5E1ED6-C662-4C51-B877-ACECE65216CF}" sibTransId="{8E60C373-544A-4D05-B599-CDB31478F02C}"/>
    <dgm:cxn modelId="{C892B3B7-0940-4AAA-A714-87DE93B8C815}" srcId="{8FD16C36-6CC2-409F-ACA1-5048C7E36953}" destId="{7DCA22C8-1E87-43CC-9D59-A55AB505D9E9}" srcOrd="2" destOrd="0" parTransId="{6D38C894-AFB9-4672-BBA0-35D567D2EC96}" sibTransId="{DB8E6B70-0F38-4712-9B60-1BEEFD9F993E}"/>
    <dgm:cxn modelId="{50E9BDBC-0933-4281-9169-14AECCC7EB83}" type="presOf" srcId="{0A885C82-4625-4CCA-A4AF-540C6EC6A6F3}" destId="{72B94635-342F-49DA-8978-5034261057F2}" srcOrd="0" destOrd="0" presId="urn:microsoft.com/office/officeart/2018/5/layout/IconCircleLabelList"/>
    <dgm:cxn modelId="{F4F800D3-4BD9-4231-AFFE-43B638DAE2CA}" type="presOf" srcId="{8FD16C36-6CC2-409F-ACA1-5048C7E36953}" destId="{FDDE4382-25C8-4A46-8A50-E1757736EF04}" srcOrd="0" destOrd="0" presId="urn:microsoft.com/office/officeart/2018/5/layout/IconCircleLabelList"/>
    <dgm:cxn modelId="{AB951757-62F0-47B7-A4EB-EAB8059565FF}" type="presParOf" srcId="{FDDE4382-25C8-4A46-8A50-E1757736EF04}" destId="{6A41EA6A-1CFD-4742-87F9-9FF7F4ED5315}" srcOrd="0" destOrd="0" presId="urn:microsoft.com/office/officeart/2018/5/layout/IconCircleLabelList"/>
    <dgm:cxn modelId="{EFD75AF1-4A4C-4030-92C0-AEC080B46DBA}" type="presParOf" srcId="{6A41EA6A-1CFD-4742-87F9-9FF7F4ED5315}" destId="{53F1B01F-FE1B-4E47-BC42-3DA58F675AB1}" srcOrd="0" destOrd="0" presId="urn:microsoft.com/office/officeart/2018/5/layout/IconCircleLabelList"/>
    <dgm:cxn modelId="{6E0AAC7D-8134-4738-B7DE-D61E9B459A43}" type="presParOf" srcId="{6A41EA6A-1CFD-4742-87F9-9FF7F4ED5315}" destId="{C1A5F440-658B-4AE5-BF41-EF21EB46118F}" srcOrd="1" destOrd="0" presId="urn:microsoft.com/office/officeart/2018/5/layout/IconCircleLabelList"/>
    <dgm:cxn modelId="{E1499C3B-D09D-4C13-963D-3FC205ACCCCF}" type="presParOf" srcId="{6A41EA6A-1CFD-4742-87F9-9FF7F4ED5315}" destId="{A9724B3D-3CDF-4E4F-B733-72A9365A5ABF}" srcOrd="2" destOrd="0" presId="urn:microsoft.com/office/officeart/2018/5/layout/IconCircleLabelList"/>
    <dgm:cxn modelId="{E2C56628-1FAB-4FF5-9F6D-1E1238FE5E1A}" type="presParOf" srcId="{6A41EA6A-1CFD-4742-87F9-9FF7F4ED5315}" destId="{72B94635-342F-49DA-8978-5034261057F2}" srcOrd="3" destOrd="0" presId="urn:microsoft.com/office/officeart/2018/5/layout/IconCircleLabelList"/>
    <dgm:cxn modelId="{0A0CA7CE-3F51-4981-A8CC-D7F3CB1980C1}" type="presParOf" srcId="{FDDE4382-25C8-4A46-8A50-E1757736EF04}" destId="{003AE0B5-F0B3-4FCE-AFF0-6EA0B0A911E7}" srcOrd="1" destOrd="0" presId="urn:microsoft.com/office/officeart/2018/5/layout/IconCircleLabelList"/>
    <dgm:cxn modelId="{A7785A48-EE94-45E9-98D6-E12A51CA49CA}" type="presParOf" srcId="{FDDE4382-25C8-4A46-8A50-E1757736EF04}" destId="{A5F3A679-27ED-425F-98AB-C363AD778228}" srcOrd="2" destOrd="0" presId="urn:microsoft.com/office/officeart/2018/5/layout/IconCircleLabelList"/>
    <dgm:cxn modelId="{C094777E-BE57-4B5E-9923-D613FADC97EC}" type="presParOf" srcId="{A5F3A679-27ED-425F-98AB-C363AD778228}" destId="{8CFB5CA0-FAAD-4787-98B4-3D4B2918F8D7}" srcOrd="0" destOrd="0" presId="urn:microsoft.com/office/officeart/2018/5/layout/IconCircleLabelList"/>
    <dgm:cxn modelId="{1A5A13E3-93CB-4E94-9990-B992CB5F3B4E}" type="presParOf" srcId="{A5F3A679-27ED-425F-98AB-C363AD778228}" destId="{A17B25D3-2342-44C3-8EB3-45141757FCBF}" srcOrd="1" destOrd="0" presId="urn:microsoft.com/office/officeart/2018/5/layout/IconCircleLabelList"/>
    <dgm:cxn modelId="{C151E5F1-A930-438C-8AFE-89F0763492E8}" type="presParOf" srcId="{A5F3A679-27ED-425F-98AB-C363AD778228}" destId="{8FF8ABDA-5704-4EFB-8DF1-D8A6BD1B9DDB}" srcOrd="2" destOrd="0" presId="urn:microsoft.com/office/officeart/2018/5/layout/IconCircleLabelList"/>
    <dgm:cxn modelId="{6D166A13-0279-472B-A823-8605312401A2}" type="presParOf" srcId="{A5F3A679-27ED-425F-98AB-C363AD778228}" destId="{9292F265-0A9D-4C0D-A47E-10C3F5C32758}" srcOrd="3" destOrd="0" presId="urn:microsoft.com/office/officeart/2018/5/layout/IconCircleLabelList"/>
    <dgm:cxn modelId="{BCC3BC9D-7165-490C-AB87-44C9455897D6}" type="presParOf" srcId="{FDDE4382-25C8-4A46-8A50-E1757736EF04}" destId="{5542CE39-BA51-4322-AA8A-2840E2BB0C50}" srcOrd="3" destOrd="0" presId="urn:microsoft.com/office/officeart/2018/5/layout/IconCircleLabelList"/>
    <dgm:cxn modelId="{AEBC44EC-7318-49C9-BE72-42BD02301D06}" type="presParOf" srcId="{FDDE4382-25C8-4A46-8A50-E1757736EF04}" destId="{F2749AEC-8A4F-4BE3-BB5C-D6BC85669902}" srcOrd="4" destOrd="0" presId="urn:microsoft.com/office/officeart/2018/5/layout/IconCircleLabelList"/>
    <dgm:cxn modelId="{CF713067-1AE5-4E2A-9238-BDF45D595539}" type="presParOf" srcId="{F2749AEC-8A4F-4BE3-BB5C-D6BC85669902}" destId="{F006372B-5539-4C1A-B727-A19326B66539}" srcOrd="0" destOrd="0" presId="urn:microsoft.com/office/officeart/2018/5/layout/IconCircleLabelList"/>
    <dgm:cxn modelId="{A066C0CA-6D01-4131-ABFE-BBB76F2DA047}" type="presParOf" srcId="{F2749AEC-8A4F-4BE3-BB5C-D6BC85669902}" destId="{B46CA264-ADEA-4795-9E01-7FE1A8FC35BE}" srcOrd="1" destOrd="0" presId="urn:microsoft.com/office/officeart/2018/5/layout/IconCircleLabelList"/>
    <dgm:cxn modelId="{5BBD0BAD-D166-4D75-AA4A-65DFEB74D495}" type="presParOf" srcId="{F2749AEC-8A4F-4BE3-BB5C-D6BC85669902}" destId="{D879D2D1-6734-41D4-B863-9A200632ACD1}" srcOrd="2" destOrd="0" presId="urn:microsoft.com/office/officeart/2018/5/layout/IconCircleLabelList"/>
    <dgm:cxn modelId="{0236A3A6-3441-4476-87D5-A7D8E769551C}" type="presParOf" srcId="{F2749AEC-8A4F-4BE3-BB5C-D6BC85669902}" destId="{32FF307E-8F48-4EAB-A930-7CFD5CBC2D4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A297F1-E572-40CD-A034-0EDFDA0360CB}"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6BB61FFE-25F0-4529-B457-BC73EC8F204B}">
      <dgm:prSet/>
      <dgm:spPr/>
      <dgm:t>
        <a:bodyPr/>
        <a:lstStyle/>
        <a:p>
          <a:r>
            <a:rPr lang="en-US"/>
            <a:t>Post the open position internally on-center and corporate posting</a:t>
          </a:r>
        </a:p>
      </dgm:t>
    </dgm:pt>
    <dgm:pt modelId="{7C4F1DDE-1CEB-49F6-A808-1CD63BB90BDB}" type="parTrans" cxnId="{BD3783EB-F592-456C-BB40-6532B2ADBBDA}">
      <dgm:prSet/>
      <dgm:spPr/>
      <dgm:t>
        <a:bodyPr/>
        <a:lstStyle/>
        <a:p>
          <a:endParaRPr lang="en-US"/>
        </a:p>
      </dgm:t>
    </dgm:pt>
    <dgm:pt modelId="{027C55E0-FA7C-45F2-850E-5F8BF30B1ADA}" type="sibTrans" cxnId="{BD3783EB-F592-456C-BB40-6532B2ADBBDA}">
      <dgm:prSet/>
      <dgm:spPr/>
      <dgm:t>
        <a:bodyPr/>
        <a:lstStyle/>
        <a:p>
          <a:endParaRPr lang="en-US"/>
        </a:p>
      </dgm:t>
    </dgm:pt>
    <dgm:pt modelId="{0BA29CC8-43B6-4B72-B87E-02A5160D2A89}">
      <dgm:prSet/>
      <dgm:spPr/>
      <dgm:t>
        <a:bodyPr/>
        <a:lstStyle/>
        <a:p>
          <a:r>
            <a:rPr lang="en-US"/>
            <a:t>Ask staff if they have any colleagues looking for a healthcare career change and if they would fit in well at Job Corps</a:t>
          </a:r>
        </a:p>
      </dgm:t>
    </dgm:pt>
    <dgm:pt modelId="{06F5D978-9E44-45F4-91DC-331F208239E4}" type="parTrans" cxnId="{B0986F66-3885-4FB3-BBE4-50276C3035CA}">
      <dgm:prSet/>
      <dgm:spPr/>
      <dgm:t>
        <a:bodyPr/>
        <a:lstStyle/>
        <a:p>
          <a:endParaRPr lang="en-US"/>
        </a:p>
      </dgm:t>
    </dgm:pt>
    <dgm:pt modelId="{E17A013C-FA38-45F5-93A0-96F8C259D0C7}" type="sibTrans" cxnId="{B0986F66-3885-4FB3-BBE4-50276C3035CA}">
      <dgm:prSet/>
      <dgm:spPr/>
      <dgm:t>
        <a:bodyPr/>
        <a:lstStyle/>
        <a:p>
          <a:endParaRPr lang="en-US"/>
        </a:p>
      </dgm:t>
    </dgm:pt>
    <dgm:pt modelId="{FAF6A7E7-9592-446A-8CF3-FFB3726DA1C6}">
      <dgm:prSet/>
      <dgm:spPr/>
      <dgm:t>
        <a:bodyPr/>
        <a:lstStyle/>
        <a:p>
          <a:r>
            <a:rPr lang="en-US"/>
            <a:t>Encourage staff to share word of the open position in the community</a:t>
          </a:r>
        </a:p>
      </dgm:t>
    </dgm:pt>
    <dgm:pt modelId="{F43F1486-80EA-488F-A8AB-C3FC00A56D56}" type="parTrans" cxnId="{183746A3-8895-4624-82A7-DFBEB8766543}">
      <dgm:prSet/>
      <dgm:spPr/>
      <dgm:t>
        <a:bodyPr/>
        <a:lstStyle/>
        <a:p>
          <a:endParaRPr lang="en-US"/>
        </a:p>
      </dgm:t>
    </dgm:pt>
    <dgm:pt modelId="{7B6C289A-9AED-4126-9552-54D3DE2614D4}" type="sibTrans" cxnId="{183746A3-8895-4624-82A7-DFBEB8766543}">
      <dgm:prSet/>
      <dgm:spPr/>
      <dgm:t>
        <a:bodyPr/>
        <a:lstStyle/>
        <a:p>
          <a:endParaRPr lang="en-US"/>
        </a:p>
      </dgm:t>
    </dgm:pt>
    <dgm:pt modelId="{D565DFF0-666C-458C-A029-DAE5454AF46F}" type="pres">
      <dgm:prSet presAssocID="{BCA297F1-E572-40CD-A034-0EDFDA0360CB}" presName="root" presStyleCnt="0">
        <dgm:presLayoutVars>
          <dgm:dir/>
          <dgm:resizeHandles val="exact"/>
        </dgm:presLayoutVars>
      </dgm:prSet>
      <dgm:spPr/>
    </dgm:pt>
    <dgm:pt modelId="{D598F7DA-125D-4D69-9EA7-79F578CEFF37}" type="pres">
      <dgm:prSet presAssocID="{6BB61FFE-25F0-4529-B457-BC73EC8F204B}" presName="compNode" presStyleCnt="0"/>
      <dgm:spPr/>
    </dgm:pt>
    <dgm:pt modelId="{FABD5C09-7D83-4C6C-B537-D2DAD56F51EC}" type="pres">
      <dgm:prSet presAssocID="{6BB61FFE-25F0-4529-B457-BC73EC8F204B}" presName="bgRect" presStyleLbl="bgShp" presStyleIdx="0" presStyleCnt="3"/>
      <dgm:spPr/>
    </dgm:pt>
    <dgm:pt modelId="{078526A1-6CE8-4879-970E-3AC603BD46E1}" type="pres">
      <dgm:prSet presAssocID="{6BB61FFE-25F0-4529-B457-BC73EC8F20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osk"/>
        </a:ext>
      </dgm:extLst>
    </dgm:pt>
    <dgm:pt modelId="{E91043D2-86BF-4C0A-B3B3-DAC40EDA10A8}" type="pres">
      <dgm:prSet presAssocID="{6BB61FFE-25F0-4529-B457-BC73EC8F204B}" presName="spaceRect" presStyleCnt="0"/>
      <dgm:spPr/>
    </dgm:pt>
    <dgm:pt modelId="{F3E111A7-36CC-4BDD-BA15-90D72BAEDFB4}" type="pres">
      <dgm:prSet presAssocID="{6BB61FFE-25F0-4529-B457-BC73EC8F204B}" presName="parTx" presStyleLbl="revTx" presStyleIdx="0" presStyleCnt="3">
        <dgm:presLayoutVars>
          <dgm:chMax val="0"/>
          <dgm:chPref val="0"/>
        </dgm:presLayoutVars>
      </dgm:prSet>
      <dgm:spPr/>
    </dgm:pt>
    <dgm:pt modelId="{FC8E31A7-EABF-4626-8F0D-1F5EC188CBBE}" type="pres">
      <dgm:prSet presAssocID="{027C55E0-FA7C-45F2-850E-5F8BF30B1ADA}" presName="sibTrans" presStyleCnt="0"/>
      <dgm:spPr/>
    </dgm:pt>
    <dgm:pt modelId="{A791B0AD-DE75-4018-B22E-B816F79783C4}" type="pres">
      <dgm:prSet presAssocID="{0BA29CC8-43B6-4B72-B87E-02A5160D2A89}" presName="compNode" presStyleCnt="0"/>
      <dgm:spPr/>
    </dgm:pt>
    <dgm:pt modelId="{902A908B-C7AB-42D5-A748-A44A3A4DCCE0}" type="pres">
      <dgm:prSet presAssocID="{0BA29CC8-43B6-4B72-B87E-02A5160D2A89}" presName="bgRect" presStyleLbl="bgShp" presStyleIdx="1" presStyleCnt="3"/>
      <dgm:spPr/>
    </dgm:pt>
    <dgm:pt modelId="{6B185C7B-541D-47C1-ADE4-B33F6CB2BF12}" type="pres">
      <dgm:prSet presAssocID="{0BA29CC8-43B6-4B72-B87E-02A5160D2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58FD2A04-138F-4252-B59B-947F46A15EA2}" type="pres">
      <dgm:prSet presAssocID="{0BA29CC8-43B6-4B72-B87E-02A5160D2A89}" presName="spaceRect" presStyleCnt="0"/>
      <dgm:spPr/>
    </dgm:pt>
    <dgm:pt modelId="{5C04E693-DC41-4D20-BB9A-2326DA88B0DE}" type="pres">
      <dgm:prSet presAssocID="{0BA29CC8-43B6-4B72-B87E-02A5160D2A89}" presName="parTx" presStyleLbl="revTx" presStyleIdx="1" presStyleCnt="3">
        <dgm:presLayoutVars>
          <dgm:chMax val="0"/>
          <dgm:chPref val="0"/>
        </dgm:presLayoutVars>
      </dgm:prSet>
      <dgm:spPr/>
    </dgm:pt>
    <dgm:pt modelId="{10723148-F792-41BD-A13C-DC0AC1BBB16B}" type="pres">
      <dgm:prSet presAssocID="{E17A013C-FA38-45F5-93A0-96F8C259D0C7}" presName="sibTrans" presStyleCnt="0"/>
      <dgm:spPr/>
    </dgm:pt>
    <dgm:pt modelId="{24858580-AF86-431A-9C5C-2E205A378DA2}" type="pres">
      <dgm:prSet presAssocID="{FAF6A7E7-9592-446A-8CF3-FFB3726DA1C6}" presName="compNode" presStyleCnt="0"/>
      <dgm:spPr/>
    </dgm:pt>
    <dgm:pt modelId="{8DE0B881-1C1C-4B8B-8A2F-E4A23F2E4A95}" type="pres">
      <dgm:prSet presAssocID="{FAF6A7E7-9592-446A-8CF3-FFB3726DA1C6}" presName="bgRect" presStyleLbl="bgShp" presStyleIdx="2" presStyleCnt="3"/>
      <dgm:spPr/>
    </dgm:pt>
    <dgm:pt modelId="{AD039F44-0D83-42C1-9274-39F7ED05828E}" type="pres">
      <dgm:prSet presAssocID="{FAF6A7E7-9592-446A-8CF3-FFB3726DA1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96201FFE-2F95-4839-AFD0-93CA20062497}" type="pres">
      <dgm:prSet presAssocID="{FAF6A7E7-9592-446A-8CF3-FFB3726DA1C6}" presName="spaceRect" presStyleCnt="0"/>
      <dgm:spPr/>
    </dgm:pt>
    <dgm:pt modelId="{361AD543-E185-4D8F-9278-8B1944193885}" type="pres">
      <dgm:prSet presAssocID="{FAF6A7E7-9592-446A-8CF3-FFB3726DA1C6}" presName="parTx" presStyleLbl="revTx" presStyleIdx="2" presStyleCnt="3">
        <dgm:presLayoutVars>
          <dgm:chMax val="0"/>
          <dgm:chPref val="0"/>
        </dgm:presLayoutVars>
      </dgm:prSet>
      <dgm:spPr/>
    </dgm:pt>
  </dgm:ptLst>
  <dgm:cxnLst>
    <dgm:cxn modelId="{22AD7927-5987-4D21-AF91-DE7460B913F5}" type="presOf" srcId="{BCA297F1-E572-40CD-A034-0EDFDA0360CB}" destId="{D565DFF0-666C-458C-A029-DAE5454AF46F}" srcOrd="0" destOrd="0" presId="urn:microsoft.com/office/officeart/2018/2/layout/IconVerticalSolidList"/>
    <dgm:cxn modelId="{B0986F66-3885-4FB3-BBE4-50276C3035CA}" srcId="{BCA297F1-E572-40CD-A034-0EDFDA0360CB}" destId="{0BA29CC8-43B6-4B72-B87E-02A5160D2A89}" srcOrd="1" destOrd="0" parTransId="{06F5D978-9E44-45F4-91DC-331F208239E4}" sibTransId="{E17A013C-FA38-45F5-93A0-96F8C259D0C7}"/>
    <dgm:cxn modelId="{183746A3-8895-4624-82A7-DFBEB8766543}" srcId="{BCA297F1-E572-40CD-A034-0EDFDA0360CB}" destId="{FAF6A7E7-9592-446A-8CF3-FFB3726DA1C6}" srcOrd="2" destOrd="0" parTransId="{F43F1486-80EA-488F-A8AB-C3FC00A56D56}" sibTransId="{7B6C289A-9AED-4126-9552-54D3DE2614D4}"/>
    <dgm:cxn modelId="{60F2C8CD-05D0-436F-814B-CF09764484F6}" type="presOf" srcId="{6BB61FFE-25F0-4529-B457-BC73EC8F204B}" destId="{F3E111A7-36CC-4BDD-BA15-90D72BAEDFB4}" srcOrd="0" destOrd="0" presId="urn:microsoft.com/office/officeart/2018/2/layout/IconVerticalSolidList"/>
    <dgm:cxn modelId="{FC2811E6-F899-4527-AEFC-E5838DD659BF}" type="presOf" srcId="{0BA29CC8-43B6-4B72-B87E-02A5160D2A89}" destId="{5C04E693-DC41-4D20-BB9A-2326DA88B0DE}" srcOrd="0" destOrd="0" presId="urn:microsoft.com/office/officeart/2018/2/layout/IconVerticalSolidList"/>
    <dgm:cxn modelId="{BD3783EB-F592-456C-BB40-6532B2ADBBDA}" srcId="{BCA297F1-E572-40CD-A034-0EDFDA0360CB}" destId="{6BB61FFE-25F0-4529-B457-BC73EC8F204B}" srcOrd="0" destOrd="0" parTransId="{7C4F1DDE-1CEB-49F6-A808-1CD63BB90BDB}" sibTransId="{027C55E0-FA7C-45F2-850E-5F8BF30B1ADA}"/>
    <dgm:cxn modelId="{A2EF91F6-2776-488E-8581-BAF1F399624A}" type="presOf" srcId="{FAF6A7E7-9592-446A-8CF3-FFB3726DA1C6}" destId="{361AD543-E185-4D8F-9278-8B1944193885}" srcOrd="0" destOrd="0" presId="urn:microsoft.com/office/officeart/2018/2/layout/IconVerticalSolidList"/>
    <dgm:cxn modelId="{61C4066F-BFF8-40D9-B765-760AEA5995A2}" type="presParOf" srcId="{D565DFF0-666C-458C-A029-DAE5454AF46F}" destId="{D598F7DA-125D-4D69-9EA7-79F578CEFF37}" srcOrd="0" destOrd="0" presId="urn:microsoft.com/office/officeart/2018/2/layout/IconVerticalSolidList"/>
    <dgm:cxn modelId="{F064FBB3-72E1-4D04-B414-F1BB5ADE9A03}" type="presParOf" srcId="{D598F7DA-125D-4D69-9EA7-79F578CEFF37}" destId="{FABD5C09-7D83-4C6C-B537-D2DAD56F51EC}" srcOrd="0" destOrd="0" presId="urn:microsoft.com/office/officeart/2018/2/layout/IconVerticalSolidList"/>
    <dgm:cxn modelId="{5FCD904E-E0A3-46A0-9170-8B4E93124ED5}" type="presParOf" srcId="{D598F7DA-125D-4D69-9EA7-79F578CEFF37}" destId="{078526A1-6CE8-4879-970E-3AC603BD46E1}" srcOrd="1" destOrd="0" presId="urn:microsoft.com/office/officeart/2018/2/layout/IconVerticalSolidList"/>
    <dgm:cxn modelId="{C8FA2D5C-47C1-471E-9448-79B0918CB25B}" type="presParOf" srcId="{D598F7DA-125D-4D69-9EA7-79F578CEFF37}" destId="{E91043D2-86BF-4C0A-B3B3-DAC40EDA10A8}" srcOrd="2" destOrd="0" presId="urn:microsoft.com/office/officeart/2018/2/layout/IconVerticalSolidList"/>
    <dgm:cxn modelId="{6E5F718D-A285-45B4-A867-878D1C4DDC9D}" type="presParOf" srcId="{D598F7DA-125D-4D69-9EA7-79F578CEFF37}" destId="{F3E111A7-36CC-4BDD-BA15-90D72BAEDFB4}" srcOrd="3" destOrd="0" presId="urn:microsoft.com/office/officeart/2018/2/layout/IconVerticalSolidList"/>
    <dgm:cxn modelId="{856BA2F2-8278-40EC-B588-96FE5FEC1DCD}" type="presParOf" srcId="{D565DFF0-666C-458C-A029-DAE5454AF46F}" destId="{FC8E31A7-EABF-4626-8F0D-1F5EC188CBBE}" srcOrd="1" destOrd="0" presId="urn:microsoft.com/office/officeart/2018/2/layout/IconVerticalSolidList"/>
    <dgm:cxn modelId="{A49453DA-E093-4086-B60B-1D101CFF4ED9}" type="presParOf" srcId="{D565DFF0-666C-458C-A029-DAE5454AF46F}" destId="{A791B0AD-DE75-4018-B22E-B816F79783C4}" srcOrd="2" destOrd="0" presId="urn:microsoft.com/office/officeart/2018/2/layout/IconVerticalSolidList"/>
    <dgm:cxn modelId="{A89476A2-E91F-4032-A046-3044F312BFD2}" type="presParOf" srcId="{A791B0AD-DE75-4018-B22E-B816F79783C4}" destId="{902A908B-C7AB-42D5-A748-A44A3A4DCCE0}" srcOrd="0" destOrd="0" presId="urn:microsoft.com/office/officeart/2018/2/layout/IconVerticalSolidList"/>
    <dgm:cxn modelId="{04696AA6-16DC-40C2-BF47-A6B393AC62E3}" type="presParOf" srcId="{A791B0AD-DE75-4018-B22E-B816F79783C4}" destId="{6B185C7B-541D-47C1-ADE4-B33F6CB2BF12}" srcOrd="1" destOrd="0" presId="urn:microsoft.com/office/officeart/2018/2/layout/IconVerticalSolidList"/>
    <dgm:cxn modelId="{FFF0F488-DF87-4B69-ACC4-07C10F4936EB}" type="presParOf" srcId="{A791B0AD-DE75-4018-B22E-B816F79783C4}" destId="{58FD2A04-138F-4252-B59B-947F46A15EA2}" srcOrd="2" destOrd="0" presId="urn:microsoft.com/office/officeart/2018/2/layout/IconVerticalSolidList"/>
    <dgm:cxn modelId="{25C05299-0F5A-43F0-9844-CC791A7EA074}" type="presParOf" srcId="{A791B0AD-DE75-4018-B22E-B816F79783C4}" destId="{5C04E693-DC41-4D20-BB9A-2326DA88B0DE}" srcOrd="3" destOrd="0" presId="urn:microsoft.com/office/officeart/2018/2/layout/IconVerticalSolidList"/>
    <dgm:cxn modelId="{D4740CC5-6560-4CA2-A530-F3D33833C22C}" type="presParOf" srcId="{D565DFF0-666C-458C-A029-DAE5454AF46F}" destId="{10723148-F792-41BD-A13C-DC0AC1BBB16B}" srcOrd="3" destOrd="0" presId="urn:microsoft.com/office/officeart/2018/2/layout/IconVerticalSolidList"/>
    <dgm:cxn modelId="{7082D260-04D4-4CBA-AAF1-E75E81CC23A0}" type="presParOf" srcId="{D565DFF0-666C-458C-A029-DAE5454AF46F}" destId="{24858580-AF86-431A-9C5C-2E205A378DA2}" srcOrd="4" destOrd="0" presId="urn:microsoft.com/office/officeart/2018/2/layout/IconVerticalSolidList"/>
    <dgm:cxn modelId="{7AAC2C02-3415-45C7-BEC3-27777C737CF0}" type="presParOf" srcId="{24858580-AF86-431A-9C5C-2E205A378DA2}" destId="{8DE0B881-1C1C-4B8B-8A2F-E4A23F2E4A95}" srcOrd="0" destOrd="0" presId="urn:microsoft.com/office/officeart/2018/2/layout/IconVerticalSolidList"/>
    <dgm:cxn modelId="{9AC95A01-701A-4873-AA54-2AEB16627460}" type="presParOf" srcId="{24858580-AF86-431A-9C5C-2E205A378DA2}" destId="{AD039F44-0D83-42C1-9274-39F7ED05828E}" srcOrd="1" destOrd="0" presId="urn:microsoft.com/office/officeart/2018/2/layout/IconVerticalSolidList"/>
    <dgm:cxn modelId="{FA57B46B-7313-440C-85C6-190A1DBFB753}" type="presParOf" srcId="{24858580-AF86-431A-9C5C-2E205A378DA2}" destId="{96201FFE-2F95-4839-AFD0-93CA20062497}" srcOrd="2" destOrd="0" presId="urn:microsoft.com/office/officeart/2018/2/layout/IconVerticalSolidList"/>
    <dgm:cxn modelId="{EEE97B29-6ADD-4B94-95F0-1DCC29E6916C}" type="presParOf" srcId="{24858580-AF86-431A-9C5C-2E205A378DA2}" destId="{361AD543-E185-4D8F-9278-8B194419388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B9CD56-5E56-4390-BC58-AF7E0ADDD0E2}" type="doc">
      <dgm:prSet loTypeId="urn:microsoft.com/office/officeart/2016/7/layout/LinearBlockProcessNumbered" loCatId="process" qsTypeId="urn:microsoft.com/office/officeart/2005/8/quickstyle/simple4" qsCatId="simple" csTypeId="urn:microsoft.com/office/officeart/2005/8/colors/colorful2" csCatId="colorful"/>
      <dgm:spPr/>
      <dgm:t>
        <a:bodyPr/>
        <a:lstStyle/>
        <a:p>
          <a:endParaRPr lang="en-US"/>
        </a:p>
      </dgm:t>
    </dgm:pt>
    <dgm:pt modelId="{71348AE3-C90F-4166-9551-B37B1CB0BB92}">
      <dgm:prSet/>
      <dgm:spPr/>
      <dgm:t>
        <a:bodyPr/>
        <a:lstStyle/>
        <a:p>
          <a:r>
            <a:rPr lang="en-US"/>
            <a:t>Incentivize your employees to recruit</a:t>
          </a:r>
        </a:p>
      </dgm:t>
    </dgm:pt>
    <dgm:pt modelId="{4B9503DE-D225-47F0-AF67-0FA753175A4C}" type="parTrans" cxnId="{6878DBC8-C41C-4591-83BE-BCC32B9993D7}">
      <dgm:prSet/>
      <dgm:spPr/>
      <dgm:t>
        <a:bodyPr/>
        <a:lstStyle/>
        <a:p>
          <a:endParaRPr lang="en-US"/>
        </a:p>
      </dgm:t>
    </dgm:pt>
    <dgm:pt modelId="{4B85317F-0614-448C-85D6-358D69411FEE}" type="sibTrans" cxnId="{6878DBC8-C41C-4591-83BE-BCC32B9993D7}">
      <dgm:prSet phldrT="01" phldr="0"/>
      <dgm:spPr/>
      <dgm:t>
        <a:bodyPr/>
        <a:lstStyle/>
        <a:p>
          <a:r>
            <a:rPr lang="en-US"/>
            <a:t>01</a:t>
          </a:r>
        </a:p>
      </dgm:t>
    </dgm:pt>
    <dgm:pt modelId="{1DF76D2C-8F03-499B-91D3-860C523D1BAC}">
      <dgm:prSet/>
      <dgm:spPr/>
      <dgm:t>
        <a:bodyPr/>
        <a:lstStyle/>
        <a:p>
          <a:r>
            <a:rPr lang="en-US"/>
            <a:t>Develop ongoing relationships with any local dental schools</a:t>
          </a:r>
        </a:p>
      </dgm:t>
    </dgm:pt>
    <dgm:pt modelId="{DB28E10D-6048-45A9-BEA5-7026433DE4DF}" type="parTrans" cxnId="{808C6650-7B9C-405A-B05A-725D7608B9B9}">
      <dgm:prSet/>
      <dgm:spPr/>
      <dgm:t>
        <a:bodyPr/>
        <a:lstStyle/>
        <a:p>
          <a:endParaRPr lang="en-US"/>
        </a:p>
      </dgm:t>
    </dgm:pt>
    <dgm:pt modelId="{AB16483F-927B-412E-A763-E047FFA1248E}" type="sibTrans" cxnId="{808C6650-7B9C-405A-B05A-725D7608B9B9}">
      <dgm:prSet phldrT="02" phldr="0"/>
      <dgm:spPr/>
      <dgm:t>
        <a:bodyPr/>
        <a:lstStyle/>
        <a:p>
          <a:r>
            <a:rPr lang="en-US"/>
            <a:t>02</a:t>
          </a:r>
        </a:p>
      </dgm:t>
    </dgm:pt>
    <dgm:pt modelId="{EA88F894-46FD-4A00-8678-6CC4A2C621D7}">
      <dgm:prSet/>
      <dgm:spPr/>
      <dgm:t>
        <a:bodyPr/>
        <a:lstStyle/>
        <a:p>
          <a:r>
            <a:rPr lang="en-US"/>
            <a:t>Get social!  Utilize social media to advertise for positions and be clear in its description</a:t>
          </a:r>
        </a:p>
      </dgm:t>
    </dgm:pt>
    <dgm:pt modelId="{F635B90D-0DAC-480A-A415-B0BD682EA679}" type="parTrans" cxnId="{B17BD723-B40B-4C5F-8ACE-8410D13C6345}">
      <dgm:prSet/>
      <dgm:spPr/>
      <dgm:t>
        <a:bodyPr/>
        <a:lstStyle/>
        <a:p>
          <a:endParaRPr lang="en-US"/>
        </a:p>
      </dgm:t>
    </dgm:pt>
    <dgm:pt modelId="{BC666E49-8FCE-472E-BF0C-235AF93C4F58}" type="sibTrans" cxnId="{B17BD723-B40B-4C5F-8ACE-8410D13C6345}">
      <dgm:prSet phldrT="03" phldr="0"/>
      <dgm:spPr/>
      <dgm:t>
        <a:bodyPr/>
        <a:lstStyle/>
        <a:p>
          <a:r>
            <a:rPr lang="en-US"/>
            <a:t>03</a:t>
          </a:r>
        </a:p>
      </dgm:t>
    </dgm:pt>
    <dgm:pt modelId="{92B00A8D-E95E-4F25-AA1B-E7C6D3852D59}">
      <dgm:prSet/>
      <dgm:spPr/>
      <dgm:t>
        <a:bodyPr/>
        <a:lstStyle/>
        <a:p>
          <a:r>
            <a:rPr lang="en-US"/>
            <a:t>Think outside the box!  Offer CEUs for employees</a:t>
          </a:r>
        </a:p>
      </dgm:t>
    </dgm:pt>
    <dgm:pt modelId="{22C75D24-691C-4E69-A683-CD068BB7F05A}" type="parTrans" cxnId="{29A86D1D-F83B-4467-90EA-ED3D3896BEFB}">
      <dgm:prSet/>
      <dgm:spPr/>
      <dgm:t>
        <a:bodyPr/>
        <a:lstStyle/>
        <a:p>
          <a:endParaRPr lang="en-US"/>
        </a:p>
      </dgm:t>
    </dgm:pt>
    <dgm:pt modelId="{C22A5EA2-89DD-4361-BC0C-E282CC6F75B5}" type="sibTrans" cxnId="{29A86D1D-F83B-4467-90EA-ED3D3896BEFB}">
      <dgm:prSet phldrT="04" phldr="0"/>
      <dgm:spPr/>
      <dgm:t>
        <a:bodyPr/>
        <a:lstStyle/>
        <a:p>
          <a:r>
            <a:rPr lang="en-US"/>
            <a:t>04</a:t>
          </a:r>
        </a:p>
      </dgm:t>
    </dgm:pt>
    <dgm:pt modelId="{9AD8CFBC-3B84-4646-8D10-9A50DED5AAB6}">
      <dgm:prSet/>
      <dgm:spPr/>
      <dgm:t>
        <a:bodyPr/>
        <a:lstStyle/>
        <a:p>
          <a:r>
            <a:rPr lang="en-US"/>
            <a:t>Detail the advantages of working in Job Corps</a:t>
          </a:r>
        </a:p>
      </dgm:t>
    </dgm:pt>
    <dgm:pt modelId="{D68CDF76-800E-41F1-8368-87441A410786}" type="parTrans" cxnId="{CF7FB0DE-152C-4B84-9170-201891994DE9}">
      <dgm:prSet/>
      <dgm:spPr/>
      <dgm:t>
        <a:bodyPr/>
        <a:lstStyle/>
        <a:p>
          <a:endParaRPr lang="en-US"/>
        </a:p>
      </dgm:t>
    </dgm:pt>
    <dgm:pt modelId="{B1685059-224A-40CC-95DB-2C0B30A6483D}" type="sibTrans" cxnId="{CF7FB0DE-152C-4B84-9170-201891994DE9}">
      <dgm:prSet phldrT="05" phldr="0"/>
      <dgm:spPr/>
      <dgm:t>
        <a:bodyPr/>
        <a:lstStyle/>
        <a:p>
          <a:r>
            <a:rPr lang="en-US"/>
            <a:t>05</a:t>
          </a:r>
        </a:p>
      </dgm:t>
    </dgm:pt>
    <dgm:pt modelId="{3171874B-D0BE-462C-9F67-2508E743DD2D}">
      <dgm:prSet/>
      <dgm:spPr/>
      <dgm:t>
        <a:bodyPr/>
        <a:lstStyle/>
        <a:p>
          <a:r>
            <a:rPr lang="en-US"/>
            <a:t>Value current employees</a:t>
          </a:r>
        </a:p>
      </dgm:t>
    </dgm:pt>
    <dgm:pt modelId="{387A2F97-8F21-4027-A0A3-AE4414042423}" type="parTrans" cxnId="{6B2CCCB6-6F8B-48AC-BD60-E706C0148AE6}">
      <dgm:prSet/>
      <dgm:spPr/>
      <dgm:t>
        <a:bodyPr/>
        <a:lstStyle/>
        <a:p>
          <a:endParaRPr lang="en-US"/>
        </a:p>
      </dgm:t>
    </dgm:pt>
    <dgm:pt modelId="{22817B6E-E8D0-41E0-98DF-A61FF354EE1D}" type="sibTrans" cxnId="{6B2CCCB6-6F8B-48AC-BD60-E706C0148AE6}">
      <dgm:prSet phldrT="06" phldr="0"/>
      <dgm:spPr/>
      <dgm:t>
        <a:bodyPr/>
        <a:lstStyle/>
        <a:p>
          <a:r>
            <a:rPr lang="en-US"/>
            <a:t>06</a:t>
          </a:r>
        </a:p>
      </dgm:t>
    </dgm:pt>
    <dgm:pt modelId="{12B4F054-0E18-471A-AE54-C5935095416F}" type="pres">
      <dgm:prSet presAssocID="{34B9CD56-5E56-4390-BC58-AF7E0ADDD0E2}" presName="Name0" presStyleCnt="0">
        <dgm:presLayoutVars>
          <dgm:animLvl val="lvl"/>
          <dgm:resizeHandles val="exact"/>
        </dgm:presLayoutVars>
      </dgm:prSet>
      <dgm:spPr/>
    </dgm:pt>
    <dgm:pt modelId="{1BC2B667-C94A-4EF4-B3AE-3BA66E543690}" type="pres">
      <dgm:prSet presAssocID="{71348AE3-C90F-4166-9551-B37B1CB0BB92}" presName="compositeNode" presStyleCnt="0">
        <dgm:presLayoutVars>
          <dgm:bulletEnabled val="1"/>
        </dgm:presLayoutVars>
      </dgm:prSet>
      <dgm:spPr/>
    </dgm:pt>
    <dgm:pt modelId="{CE9697EF-D34F-49F8-9427-230E1D26BF3A}" type="pres">
      <dgm:prSet presAssocID="{71348AE3-C90F-4166-9551-B37B1CB0BB92}" presName="bgRect" presStyleLbl="alignNode1" presStyleIdx="0" presStyleCnt="6"/>
      <dgm:spPr/>
    </dgm:pt>
    <dgm:pt modelId="{B946E8DE-1D53-4244-8F21-E72EB7DFB835}" type="pres">
      <dgm:prSet presAssocID="{4B85317F-0614-448C-85D6-358D69411FEE}" presName="sibTransNodeRect" presStyleLbl="alignNode1" presStyleIdx="0" presStyleCnt="6">
        <dgm:presLayoutVars>
          <dgm:chMax val="0"/>
          <dgm:bulletEnabled val="1"/>
        </dgm:presLayoutVars>
      </dgm:prSet>
      <dgm:spPr/>
    </dgm:pt>
    <dgm:pt modelId="{227F57EC-3D33-4AF0-BF77-809BF2EB8242}" type="pres">
      <dgm:prSet presAssocID="{71348AE3-C90F-4166-9551-B37B1CB0BB92}" presName="nodeRect" presStyleLbl="alignNode1" presStyleIdx="0" presStyleCnt="6">
        <dgm:presLayoutVars>
          <dgm:bulletEnabled val="1"/>
        </dgm:presLayoutVars>
      </dgm:prSet>
      <dgm:spPr/>
    </dgm:pt>
    <dgm:pt modelId="{B0846EBD-D94C-4CFD-865E-05E03CA40CC9}" type="pres">
      <dgm:prSet presAssocID="{4B85317F-0614-448C-85D6-358D69411FEE}" presName="sibTrans" presStyleCnt="0"/>
      <dgm:spPr/>
    </dgm:pt>
    <dgm:pt modelId="{C1D026CC-C075-4D4A-A887-1EB4B34FCACF}" type="pres">
      <dgm:prSet presAssocID="{1DF76D2C-8F03-499B-91D3-860C523D1BAC}" presName="compositeNode" presStyleCnt="0">
        <dgm:presLayoutVars>
          <dgm:bulletEnabled val="1"/>
        </dgm:presLayoutVars>
      </dgm:prSet>
      <dgm:spPr/>
    </dgm:pt>
    <dgm:pt modelId="{023DEAF6-1A3F-4E46-B167-2F45320E3A39}" type="pres">
      <dgm:prSet presAssocID="{1DF76D2C-8F03-499B-91D3-860C523D1BAC}" presName="bgRect" presStyleLbl="alignNode1" presStyleIdx="1" presStyleCnt="6"/>
      <dgm:spPr/>
    </dgm:pt>
    <dgm:pt modelId="{7185469D-6312-4CD4-B6AC-62C76D3F5F1E}" type="pres">
      <dgm:prSet presAssocID="{AB16483F-927B-412E-A763-E047FFA1248E}" presName="sibTransNodeRect" presStyleLbl="alignNode1" presStyleIdx="1" presStyleCnt="6">
        <dgm:presLayoutVars>
          <dgm:chMax val="0"/>
          <dgm:bulletEnabled val="1"/>
        </dgm:presLayoutVars>
      </dgm:prSet>
      <dgm:spPr/>
    </dgm:pt>
    <dgm:pt modelId="{A1809772-CCA9-4725-ADDB-40EA01E6BC80}" type="pres">
      <dgm:prSet presAssocID="{1DF76D2C-8F03-499B-91D3-860C523D1BAC}" presName="nodeRect" presStyleLbl="alignNode1" presStyleIdx="1" presStyleCnt="6">
        <dgm:presLayoutVars>
          <dgm:bulletEnabled val="1"/>
        </dgm:presLayoutVars>
      </dgm:prSet>
      <dgm:spPr/>
    </dgm:pt>
    <dgm:pt modelId="{39A405EB-6624-47AC-A3D7-B5064C033E7C}" type="pres">
      <dgm:prSet presAssocID="{AB16483F-927B-412E-A763-E047FFA1248E}" presName="sibTrans" presStyleCnt="0"/>
      <dgm:spPr/>
    </dgm:pt>
    <dgm:pt modelId="{EF33286E-4475-4EAF-8FDF-E0A056CD4A02}" type="pres">
      <dgm:prSet presAssocID="{EA88F894-46FD-4A00-8678-6CC4A2C621D7}" presName="compositeNode" presStyleCnt="0">
        <dgm:presLayoutVars>
          <dgm:bulletEnabled val="1"/>
        </dgm:presLayoutVars>
      </dgm:prSet>
      <dgm:spPr/>
    </dgm:pt>
    <dgm:pt modelId="{2DF02557-B9AF-4EB5-898B-5C221A88869F}" type="pres">
      <dgm:prSet presAssocID="{EA88F894-46FD-4A00-8678-6CC4A2C621D7}" presName="bgRect" presStyleLbl="alignNode1" presStyleIdx="2" presStyleCnt="6"/>
      <dgm:spPr/>
    </dgm:pt>
    <dgm:pt modelId="{D0FAE7EB-BE64-4865-9A84-A582A798FFB9}" type="pres">
      <dgm:prSet presAssocID="{BC666E49-8FCE-472E-BF0C-235AF93C4F58}" presName="sibTransNodeRect" presStyleLbl="alignNode1" presStyleIdx="2" presStyleCnt="6">
        <dgm:presLayoutVars>
          <dgm:chMax val="0"/>
          <dgm:bulletEnabled val="1"/>
        </dgm:presLayoutVars>
      </dgm:prSet>
      <dgm:spPr/>
    </dgm:pt>
    <dgm:pt modelId="{197889B1-50E4-4F50-9BF0-B7E8F6894886}" type="pres">
      <dgm:prSet presAssocID="{EA88F894-46FD-4A00-8678-6CC4A2C621D7}" presName="nodeRect" presStyleLbl="alignNode1" presStyleIdx="2" presStyleCnt="6">
        <dgm:presLayoutVars>
          <dgm:bulletEnabled val="1"/>
        </dgm:presLayoutVars>
      </dgm:prSet>
      <dgm:spPr/>
    </dgm:pt>
    <dgm:pt modelId="{1F718FB1-E140-41B5-84FB-D65E199242B7}" type="pres">
      <dgm:prSet presAssocID="{BC666E49-8FCE-472E-BF0C-235AF93C4F58}" presName="sibTrans" presStyleCnt="0"/>
      <dgm:spPr/>
    </dgm:pt>
    <dgm:pt modelId="{D8904957-9624-4226-8750-8E17F9F7CB63}" type="pres">
      <dgm:prSet presAssocID="{92B00A8D-E95E-4F25-AA1B-E7C6D3852D59}" presName="compositeNode" presStyleCnt="0">
        <dgm:presLayoutVars>
          <dgm:bulletEnabled val="1"/>
        </dgm:presLayoutVars>
      </dgm:prSet>
      <dgm:spPr/>
    </dgm:pt>
    <dgm:pt modelId="{C7AA42BC-66B5-410E-9B52-44F6061D0B6D}" type="pres">
      <dgm:prSet presAssocID="{92B00A8D-E95E-4F25-AA1B-E7C6D3852D59}" presName="bgRect" presStyleLbl="alignNode1" presStyleIdx="3" presStyleCnt="6"/>
      <dgm:spPr/>
    </dgm:pt>
    <dgm:pt modelId="{689B16E7-60AA-4332-AE59-75CEA1407415}" type="pres">
      <dgm:prSet presAssocID="{C22A5EA2-89DD-4361-BC0C-E282CC6F75B5}" presName="sibTransNodeRect" presStyleLbl="alignNode1" presStyleIdx="3" presStyleCnt="6">
        <dgm:presLayoutVars>
          <dgm:chMax val="0"/>
          <dgm:bulletEnabled val="1"/>
        </dgm:presLayoutVars>
      </dgm:prSet>
      <dgm:spPr/>
    </dgm:pt>
    <dgm:pt modelId="{3CF03FAB-018A-4530-AAAC-06B98A81B0F2}" type="pres">
      <dgm:prSet presAssocID="{92B00A8D-E95E-4F25-AA1B-E7C6D3852D59}" presName="nodeRect" presStyleLbl="alignNode1" presStyleIdx="3" presStyleCnt="6">
        <dgm:presLayoutVars>
          <dgm:bulletEnabled val="1"/>
        </dgm:presLayoutVars>
      </dgm:prSet>
      <dgm:spPr/>
    </dgm:pt>
    <dgm:pt modelId="{4190AC7E-6473-4D2B-B969-59BF74D58882}" type="pres">
      <dgm:prSet presAssocID="{C22A5EA2-89DD-4361-BC0C-E282CC6F75B5}" presName="sibTrans" presStyleCnt="0"/>
      <dgm:spPr/>
    </dgm:pt>
    <dgm:pt modelId="{77CE38E2-8EF4-482A-92D8-A48EC1C0FB12}" type="pres">
      <dgm:prSet presAssocID="{9AD8CFBC-3B84-4646-8D10-9A50DED5AAB6}" presName="compositeNode" presStyleCnt="0">
        <dgm:presLayoutVars>
          <dgm:bulletEnabled val="1"/>
        </dgm:presLayoutVars>
      </dgm:prSet>
      <dgm:spPr/>
    </dgm:pt>
    <dgm:pt modelId="{48CAE835-51D1-4974-A43A-D3829F727425}" type="pres">
      <dgm:prSet presAssocID="{9AD8CFBC-3B84-4646-8D10-9A50DED5AAB6}" presName="bgRect" presStyleLbl="alignNode1" presStyleIdx="4" presStyleCnt="6"/>
      <dgm:spPr/>
    </dgm:pt>
    <dgm:pt modelId="{35BD3CEA-8D80-4F34-8A0E-C693EA622F18}" type="pres">
      <dgm:prSet presAssocID="{B1685059-224A-40CC-95DB-2C0B30A6483D}" presName="sibTransNodeRect" presStyleLbl="alignNode1" presStyleIdx="4" presStyleCnt="6">
        <dgm:presLayoutVars>
          <dgm:chMax val="0"/>
          <dgm:bulletEnabled val="1"/>
        </dgm:presLayoutVars>
      </dgm:prSet>
      <dgm:spPr/>
    </dgm:pt>
    <dgm:pt modelId="{7F4D0DE8-FFD0-4DE4-BCDB-D72143A87107}" type="pres">
      <dgm:prSet presAssocID="{9AD8CFBC-3B84-4646-8D10-9A50DED5AAB6}" presName="nodeRect" presStyleLbl="alignNode1" presStyleIdx="4" presStyleCnt="6">
        <dgm:presLayoutVars>
          <dgm:bulletEnabled val="1"/>
        </dgm:presLayoutVars>
      </dgm:prSet>
      <dgm:spPr/>
    </dgm:pt>
    <dgm:pt modelId="{F15553AA-8D35-4D0C-816D-2AF12A3A161E}" type="pres">
      <dgm:prSet presAssocID="{B1685059-224A-40CC-95DB-2C0B30A6483D}" presName="sibTrans" presStyleCnt="0"/>
      <dgm:spPr/>
    </dgm:pt>
    <dgm:pt modelId="{7735A672-88E4-481D-8001-0BD91AAF1AF1}" type="pres">
      <dgm:prSet presAssocID="{3171874B-D0BE-462C-9F67-2508E743DD2D}" presName="compositeNode" presStyleCnt="0">
        <dgm:presLayoutVars>
          <dgm:bulletEnabled val="1"/>
        </dgm:presLayoutVars>
      </dgm:prSet>
      <dgm:spPr/>
    </dgm:pt>
    <dgm:pt modelId="{7FBA99B2-358F-427F-8B72-748D10CDA81D}" type="pres">
      <dgm:prSet presAssocID="{3171874B-D0BE-462C-9F67-2508E743DD2D}" presName="bgRect" presStyleLbl="alignNode1" presStyleIdx="5" presStyleCnt="6"/>
      <dgm:spPr/>
    </dgm:pt>
    <dgm:pt modelId="{C8535811-9C24-4B94-9CDF-6B1230116AB2}" type="pres">
      <dgm:prSet presAssocID="{22817B6E-E8D0-41E0-98DF-A61FF354EE1D}" presName="sibTransNodeRect" presStyleLbl="alignNode1" presStyleIdx="5" presStyleCnt="6">
        <dgm:presLayoutVars>
          <dgm:chMax val="0"/>
          <dgm:bulletEnabled val="1"/>
        </dgm:presLayoutVars>
      </dgm:prSet>
      <dgm:spPr/>
    </dgm:pt>
    <dgm:pt modelId="{22B810F8-73F3-4AE0-A80E-551E72C1B283}" type="pres">
      <dgm:prSet presAssocID="{3171874B-D0BE-462C-9F67-2508E743DD2D}" presName="nodeRect" presStyleLbl="alignNode1" presStyleIdx="5" presStyleCnt="6">
        <dgm:presLayoutVars>
          <dgm:bulletEnabled val="1"/>
        </dgm:presLayoutVars>
      </dgm:prSet>
      <dgm:spPr/>
    </dgm:pt>
  </dgm:ptLst>
  <dgm:cxnLst>
    <dgm:cxn modelId="{D16F9902-4BC3-4CC2-B0BC-EBE8854FC472}" type="presOf" srcId="{92B00A8D-E95E-4F25-AA1B-E7C6D3852D59}" destId="{3CF03FAB-018A-4530-AAAC-06B98A81B0F2}" srcOrd="1" destOrd="0" presId="urn:microsoft.com/office/officeart/2016/7/layout/LinearBlockProcessNumbered"/>
    <dgm:cxn modelId="{59C7ED06-DF94-41AA-9D05-C0F85D1D9C83}" type="presOf" srcId="{C22A5EA2-89DD-4361-BC0C-E282CC6F75B5}" destId="{689B16E7-60AA-4332-AE59-75CEA1407415}" srcOrd="0" destOrd="0" presId="urn:microsoft.com/office/officeart/2016/7/layout/LinearBlockProcessNumbered"/>
    <dgm:cxn modelId="{29A86D1D-F83B-4467-90EA-ED3D3896BEFB}" srcId="{34B9CD56-5E56-4390-BC58-AF7E0ADDD0E2}" destId="{92B00A8D-E95E-4F25-AA1B-E7C6D3852D59}" srcOrd="3" destOrd="0" parTransId="{22C75D24-691C-4E69-A683-CD068BB7F05A}" sibTransId="{C22A5EA2-89DD-4361-BC0C-E282CC6F75B5}"/>
    <dgm:cxn modelId="{B17BD723-B40B-4C5F-8ACE-8410D13C6345}" srcId="{34B9CD56-5E56-4390-BC58-AF7E0ADDD0E2}" destId="{EA88F894-46FD-4A00-8678-6CC4A2C621D7}" srcOrd="2" destOrd="0" parTransId="{F635B90D-0DAC-480A-A415-B0BD682EA679}" sibTransId="{BC666E49-8FCE-472E-BF0C-235AF93C4F58}"/>
    <dgm:cxn modelId="{67F72762-1469-452D-B2E8-E9611012EEA2}" type="presOf" srcId="{22817B6E-E8D0-41E0-98DF-A61FF354EE1D}" destId="{C8535811-9C24-4B94-9CDF-6B1230116AB2}" srcOrd="0" destOrd="0" presId="urn:microsoft.com/office/officeart/2016/7/layout/LinearBlockProcessNumbered"/>
    <dgm:cxn modelId="{01722A42-4415-40CE-8082-FFCF9618EE3C}" type="presOf" srcId="{4B85317F-0614-448C-85D6-358D69411FEE}" destId="{B946E8DE-1D53-4244-8F21-E72EB7DFB835}" srcOrd="0" destOrd="0" presId="urn:microsoft.com/office/officeart/2016/7/layout/LinearBlockProcessNumbered"/>
    <dgm:cxn modelId="{FD6C6A4E-B3EB-4116-93C6-3D995C08D25F}" type="presOf" srcId="{B1685059-224A-40CC-95DB-2C0B30A6483D}" destId="{35BD3CEA-8D80-4F34-8A0E-C693EA622F18}" srcOrd="0" destOrd="0" presId="urn:microsoft.com/office/officeart/2016/7/layout/LinearBlockProcessNumbered"/>
    <dgm:cxn modelId="{808C6650-7B9C-405A-B05A-725D7608B9B9}" srcId="{34B9CD56-5E56-4390-BC58-AF7E0ADDD0E2}" destId="{1DF76D2C-8F03-499B-91D3-860C523D1BAC}" srcOrd="1" destOrd="0" parTransId="{DB28E10D-6048-45A9-BEA5-7026433DE4DF}" sibTransId="{AB16483F-927B-412E-A763-E047FFA1248E}"/>
    <dgm:cxn modelId="{A7689071-CABE-4010-936A-FB55634B5BDE}" type="presOf" srcId="{BC666E49-8FCE-472E-BF0C-235AF93C4F58}" destId="{D0FAE7EB-BE64-4865-9A84-A582A798FFB9}" srcOrd="0" destOrd="0" presId="urn:microsoft.com/office/officeart/2016/7/layout/LinearBlockProcessNumbered"/>
    <dgm:cxn modelId="{F40B9054-64A4-49A2-A06C-CE552721D4A6}" type="presOf" srcId="{1DF76D2C-8F03-499B-91D3-860C523D1BAC}" destId="{A1809772-CCA9-4725-ADDB-40EA01E6BC80}" srcOrd="1" destOrd="0" presId="urn:microsoft.com/office/officeart/2016/7/layout/LinearBlockProcessNumbered"/>
    <dgm:cxn modelId="{2AF0C776-40DC-4903-B1A7-0E6AEC3B3575}" type="presOf" srcId="{92B00A8D-E95E-4F25-AA1B-E7C6D3852D59}" destId="{C7AA42BC-66B5-410E-9B52-44F6061D0B6D}" srcOrd="0" destOrd="0" presId="urn:microsoft.com/office/officeart/2016/7/layout/LinearBlockProcessNumbered"/>
    <dgm:cxn modelId="{635AE877-C80F-46BA-BD54-D0F71E54FD89}" type="presOf" srcId="{EA88F894-46FD-4A00-8678-6CC4A2C621D7}" destId="{2DF02557-B9AF-4EB5-898B-5C221A88869F}" srcOrd="0" destOrd="0" presId="urn:microsoft.com/office/officeart/2016/7/layout/LinearBlockProcessNumbered"/>
    <dgm:cxn modelId="{6D1C5983-94EB-4552-97C0-215E9632DBB4}" type="presOf" srcId="{3171874B-D0BE-462C-9F67-2508E743DD2D}" destId="{7FBA99B2-358F-427F-8B72-748D10CDA81D}" srcOrd="0" destOrd="0" presId="urn:microsoft.com/office/officeart/2016/7/layout/LinearBlockProcessNumbered"/>
    <dgm:cxn modelId="{22EFA294-892A-46D0-8B6C-405DFA3876BF}" type="presOf" srcId="{9AD8CFBC-3B84-4646-8D10-9A50DED5AAB6}" destId="{7F4D0DE8-FFD0-4DE4-BCDB-D72143A87107}" srcOrd="1" destOrd="0" presId="urn:microsoft.com/office/officeart/2016/7/layout/LinearBlockProcessNumbered"/>
    <dgm:cxn modelId="{03082795-3572-4B21-8B15-0857F065FE6D}" type="presOf" srcId="{71348AE3-C90F-4166-9551-B37B1CB0BB92}" destId="{CE9697EF-D34F-49F8-9427-230E1D26BF3A}" srcOrd="0" destOrd="0" presId="urn:microsoft.com/office/officeart/2016/7/layout/LinearBlockProcessNumbered"/>
    <dgm:cxn modelId="{D4FFAA99-A13A-4DD0-AB3C-063AAF3B41AE}" type="presOf" srcId="{34B9CD56-5E56-4390-BC58-AF7E0ADDD0E2}" destId="{12B4F054-0E18-471A-AE54-C5935095416F}" srcOrd="0" destOrd="0" presId="urn:microsoft.com/office/officeart/2016/7/layout/LinearBlockProcessNumbered"/>
    <dgm:cxn modelId="{4C094F9D-346E-4A2C-A417-66B289715966}" type="presOf" srcId="{9AD8CFBC-3B84-4646-8D10-9A50DED5AAB6}" destId="{48CAE835-51D1-4974-A43A-D3829F727425}" srcOrd="0" destOrd="0" presId="urn:microsoft.com/office/officeart/2016/7/layout/LinearBlockProcessNumbered"/>
    <dgm:cxn modelId="{6B2CCCB6-6F8B-48AC-BD60-E706C0148AE6}" srcId="{34B9CD56-5E56-4390-BC58-AF7E0ADDD0E2}" destId="{3171874B-D0BE-462C-9F67-2508E743DD2D}" srcOrd="5" destOrd="0" parTransId="{387A2F97-8F21-4027-A0A3-AE4414042423}" sibTransId="{22817B6E-E8D0-41E0-98DF-A61FF354EE1D}"/>
    <dgm:cxn modelId="{4E97B6C5-5F34-49C3-AF09-DD6B8A4E73C3}" type="presOf" srcId="{AB16483F-927B-412E-A763-E047FFA1248E}" destId="{7185469D-6312-4CD4-B6AC-62C76D3F5F1E}" srcOrd="0" destOrd="0" presId="urn:microsoft.com/office/officeart/2016/7/layout/LinearBlockProcessNumbered"/>
    <dgm:cxn modelId="{6878DBC8-C41C-4591-83BE-BCC32B9993D7}" srcId="{34B9CD56-5E56-4390-BC58-AF7E0ADDD0E2}" destId="{71348AE3-C90F-4166-9551-B37B1CB0BB92}" srcOrd="0" destOrd="0" parTransId="{4B9503DE-D225-47F0-AF67-0FA753175A4C}" sibTransId="{4B85317F-0614-448C-85D6-358D69411FEE}"/>
    <dgm:cxn modelId="{DAC427D5-93B3-43F8-BD8E-660CA06FE434}" type="presOf" srcId="{EA88F894-46FD-4A00-8678-6CC4A2C621D7}" destId="{197889B1-50E4-4F50-9BF0-B7E8F6894886}" srcOrd="1" destOrd="0" presId="urn:microsoft.com/office/officeart/2016/7/layout/LinearBlockProcessNumbered"/>
    <dgm:cxn modelId="{CF7FB0DE-152C-4B84-9170-201891994DE9}" srcId="{34B9CD56-5E56-4390-BC58-AF7E0ADDD0E2}" destId="{9AD8CFBC-3B84-4646-8D10-9A50DED5AAB6}" srcOrd="4" destOrd="0" parTransId="{D68CDF76-800E-41F1-8368-87441A410786}" sibTransId="{B1685059-224A-40CC-95DB-2C0B30A6483D}"/>
    <dgm:cxn modelId="{5383BFDE-2FD3-4367-AB2A-1B7D364CF3D6}" type="presOf" srcId="{3171874B-D0BE-462C-9F67-2508E743DD2D}" destId="{22B810F8-73F3-4AE0-A80E-551E72C1B283}" srcOrd="1" destOrd="0" presId="urn:microsoft.com/office/officeart/2016/7/layout/LinearBlockProcessNumbered"/>
    <dgm:cxn modelId="{0BB421E0-B534-4DDF-B49B-801E7F7293A7}" type="presOf" srcId="{1DF76D2C-8F03-499B-91D3-860C523D1BAC}" destId="{023DEAF6-1A3F-4E46-B167-2F45320E3A39}" srcOrd="0" destOrd="0" presId="urn:microsoft.com/office/officeart/2016/7/layout/LinearBlockProcessNumbered"/>
    <dgm:cxn modelId="{70C6C4FD-B0C3-4FC7-8656-42AE7872ADDC}" type="presOf" srcId="{71348AE3-C90F-4166-9551-B37B1CB0BB92}" destId="{227F57EC-3D33-4AF0-BF77-809BF2EB8242}" srcOrd="1" destOrd="0" presId="urn:microsoft.com/office/officeart/2016/7/layout/LinearBlockProcessNumbered"/>
    <dgm:cxn modelId="{C7EE364C-86C2-4B8E-93DE-4B5F93C57BFC}" type="presParOf" srcId="{12B4F054-0E18-471A-AE54-C5935095416F}" destId="{1BC2B667-C94A-4EF4-B3AE-3BA66E543690}" srcOrd="0" destOrd="0" presId="urn:microsoft.com/office/officeart/2016/7/layout/LinearBlockProcessNumbered"/>
    <dgm:cxn modelId="{96F7085D-03F5-4CD4-B73A-156ADC057EC0}" type="presParOf" srcId="{1BC2B667-C94A-4EF4-B3AE-3BA66E543690}" destId="{CE9697EF-D34F-49F8-9427-230E1D26BF3A}" srcOrd="0" destOrd="0" presId="urn:microsoft.com/office/officeart/2016/7/layout/LinearBlockProcessNumbered"/>
    <dgm:cxn modelId="{76592D13-71B5-4C0F-B9F5-18F715F52835}" type="presParOf" srcId="{1BC2B667-C94A-4EF4-B3AE-3BA66E543690}" destId="{B946E8DE-1D53-4244-8F21-E72EB7DFB835}" srcOrd="1" destOrd="0" presId="urn:microsoft.com/office/officeart/2016/7/layout/LinearBlockProcessNumbered"/>
    <dgm:cxn modelId="{C7589026-13C6-4A52-8E69-4875E7652E1D}" type="presParOf" srcId="{1BC2B667-C94A-4EF4-B3AE-3BA66E543690}" destId="{227F57EC-3D33-4AF0-BF77-809BF2EB8242}" srcOrd="2" destOrd="0" presId="urn:microsoft.com/office/officeart/2016/7/layout/LinearBlockProcessNumbered"/>
    <dgm:cxn modelId="{556F467E-7381-4542-A98E-D26CCEB51EBF}" type="presParOf" srcId="{12B4F054-0E18-471A-AE54-C5935095416F}" destId="{B0846EBD-D94C-4CFD-865E-05E03CA40CC9}" srcOrd="1" destOrd="0" presId="urn:microsoft.com/office/officeart/2016/7/layout/LinearBlockProcessNumbered"/>
    <dgm:cxn modelId="{1D4557F5-AA8B-41D9-A5BC-0337800BB14D}" type="presParOf" srcId="{12B4F054-0E18-471A-AE54-C5935095416F}" destId="{C1D026CC-C075-4D4A-A887-1EB4B34FCACF}" srcOrd="2" destOrd="0" presId="urn:microsoft.com/office/officeart/2016/7/layout/LinearBlockProcessNumbered"/>
    <dgm:cxn modelId="{77024AE3-FE0E-4321-B881-D19138C2D4E2}" type="presParOf" srcId="{C1D026CC-C075-4D4A-A887-1EB4B34FCACF}" destId="{023DEAF6-1A3F-4E46-B167-2F45320E3A39}" srcOrd="0" destOrd="0" presId="urn:microsoft.com/office/officeart/2016/7/layout/LinearBlockProcessNumbered"/>
    <dgm:cxn modelId="{1F54E825-1F15-49F1-8711-7DE61ED98376}" type="presParOf" srcId="{C1D026CC-C075-4D4A-A887-1EB4B34FCACF}" destId="{7185469D-6312-4CD4-B6AC-62C76D3F5F1E}" srcOrd="1" destOrd="0" presId="urn:microsoft.com/office/officeart/2016/7/layout/LinearBlockProcessNumbered"/>
    <dgm:cxn modelId="{562710C7-3E4C-4504-89AC-052C7D414B53}" type="presParOf" srcId="{C1D026CC-C075-4D4A-A887-1EB4B34FCACF}" destId="{A1809772-CCA9-4725-ADDB-40EA01E6BC80}" srcOrd="2" destOrd="0" presId="urn:microsoft.com/office/officeart/2016/7/layout/LinearBlockProcessNumbered"/>
    <dgm:cxn modelId="{B96BF28F-1073-4D9E-9326-21657B862559}" type="presParOf" srcId="{12B4F054-0E18-471A-AE54-C5935095416F}" destId="{39A405EB-6624-47AC-A3D7-B5064C033E7C}" srcOrd="3" destOrd="0" presId="urn:microsoft.com/office/officeart/2016/7/layout/LinearBlockProcessNumbered"/>
    <dgm:cxn modelId="{8B6D766D-21AE-4566-99FC-81090E079570}" type="presParOf" srcId="{12B4F054-0E18-471A-AE54-C5935095416F}" destId="{EF33286E-4475-4EAF-8FDF-E0A056CD4A02}" srcOrd="4" destOrd="0" presId="urn:microsoft.com/office/officeart/2016/7/layout/LinearBlockProcessNumbered"/>
    <dgm:cxn modelId="{1073871F-02F2-4A12-8C56-CCDCE1A077F5}" type="presParOf" srcId="{EF33286E-4475-4EAF-8FDF-E0A056CD4A02}" destId="{2DF02557-B9AF-4EB5-898B-5C221A88869F}" srcOrd="0" destOrd="0" presId="urn:microsoft.com/office/officeart/2016/7/layout/LinearBlockProcessNumbered"/>
    <dgm:cxn modelId="{0DB89F51-E77E-4C22-98CF-D4CA0267FF45}" type="presParOf" srcId="{EF33286E-4475-4EAF-8FDF-E0A056CD4A02}" destId="{D0FAE7EB-BE64-4865-9A84-A582A798FFB9}" srcOrd="1" destOrd="0" presId="urn:microsoft.com/office/officeart/2016/7/layout/LinearBlockProcessNumbered"/>
    <dgm:cxn modelId="{2A44CADB-1320-40E2-9F89-84BC3381C33F}" type="presParOf" srcId="{EF33286E-4475-4EAF-8FDF-E0A056CD4A02}" destId="{197889B1-50E4-4F50-9BF0-B7E8F6894886}" srcOrd="2" destOrd="0" presId="urn:microsoft.com/office/officeart/2016/7/layout/LinearBlockProcessNumbered"/>
    <dgm:cxn modelId="{1C829045-0036-4008-B5D5-1836E17B2E0D}" type="presParOf" srcId="{12B4F054-0E18-471A-AE54-C5935095416F}" destId="{1F718FB1-E140-41B5-84FB-D65E199242B7}" srcOrd="5" destOrd="0" presId="urn:microsoft.com/office/officeart/2016/7/layout/LinearBlockProcessNumbered"/>
    <dgm:cxn modelId="{55D301F9-5E95-4987-B7AB-39D595B8783C}" type="presParOf" srcId="{12B4F054-0E18-471A-AE54-C5935095416F}" destId="{D8904957-9624-4226-8750-8E17F9F7CB63}" srcOrd="6" destOrd="0" presId="urn:microsoft.com/office/officeart/2016/7/layout/LinearBlockProcessNumbered"/>
    <dgm:cxn modelId="{DB1EC891-F170-483D-A105-CB7B21243F9D}" type="presParOf" srcId="{D8904957-9624-4226-8750-8E17F9F7CB63}" destId="{C7AA42BC-66B5-410E-9B52-44F6061D0B6D}" srcOrd="0" destOrd="0" presId="urn:microsoft.com/office/officeart/2016/7/layout/LinearBlockProcessNumbered"/>
    <dgm:cxn modelId="{0CCE3462-84D3-4D95-935E-634C25598365}" type="presParOf" srcId="{D8904957-9624-4226-8750-8E17F9F7CB63}" destId="{689B16E7-60AA-4332-AE59-75CEA1407415}" srcOrd="1" destOrd="0" presId="urn:microsoft.com/office/officeart/2016/7/layout/LinearBlockProcessNumbered"/>
    <dgm:cxn modelId="{1DE5D599-EF57-45DB-9442-C41A70D2A50F}" type="presParOf" srcId="{D8904957-9624-4226-8750-8E17F9F7CB63}" destId="{3CF03FAB-018A-4530-AAAC-06B98A81B0F2}" srcOrd="2" destOrd="0" presId="urn:microsoft.com/office/officeart/2016/7/layout/LinearBlockProcessNumbered"/>
    <dgm:cxn modelId="{7A4BEE1C-8124-4646-80BC-CE592B99031E}" type="presParOf" srcId="{12B4F054-0E18-471A-AE54-C5935095416F}" destId="{4190AC7E-6473-4D2B-B969-59BF74D58882}" srcOrd="7" destOrd="0" presId="urn:microsoft.com/office/officeart/2016/7/layout/LinearBlockProcessNumbered"/>
    <dgm:cxn modelId="{2EAF3689-689E-495B-BF9F-68286070CF9B}" type="presParOf" srcId="{12B4F054-0E18-471A-AE54-C5935095416F}" destId="{77CE38E2-8EF4-482A-92D8-A48EC1C0FB12}" srcOrd="8" destOrd="0" presId="urn:microsoft.com/office/officeart/2016/7/layout/LinearBlockProcessNumbered"/>
    <dgm:cxn modelId="{7D34946F-EBD3-4457-B0D2-ACB8FAA575CE}" type="presParOf" srcId="{77CE38E2-8EF4-482A-92D8-A48EC1C0FB12}" destId="{48CAE835-51D1-4974-A43A-D3829F727425}" srcOrd="0" destOrd="0" presId="urn:microsoft.com/office/officeart/2016/7/layout/LinearBlockProcessNumbered"/>
    <dgm:cxn modelId="{A044BB90-8FF2-4A13-B3D1-561D421ED0DA}" type="presParOf" srcId="{77CE38E2-8EF4-482A-92D8-A48EC1C0FB12}" destId="{35BD3CEA-8D80-4F34-8A0E-C693EA622F18}" srcOrd="1" destOrd="0" presId="urn:microsoft.com/office/officeart/2016/7/layout/LinearBlockProcessNumbered"/>
    <dgm:cxn modelId="{0C242023-C457-414A-8376-58682BB5A63B}" type="presParOf" srcId="{77CE38E2-8EF4-482A-92D8-A48EC1C0FB12}" destId="{7F4D0DE8-FFD0-4DE4-BCDB-D72143A87107}" srcOrd="2" destOrd="0" presId="urn:microsoft.com/office/officeart/2016/7/layout/LinearBlockProcessNumbered"/>
    <dgm:cxn modelId="{233EB225-B4E5-4EDA-80DD-AFE265E12508}" type="presParOf" srcId="{12B4F054-0E18-471A-AE54-C5935095416F}" destId="{F15553AA-8D35-4D0C-816D-2AF12A3A161E}" srcOrd="9" destOrd="0" presId="urn:microsoft.com/office/officeart/2016/7/layout/LinearBlockProcessNumbered"/>
    <dgm:cxn modelId="{2EB6C83E-D097-48C9-9B4A-FA1F6265FD42}" type="presParOf" srcId="{12B4F054-0E18-471A-AE54-C5935095416F}" destId="{7735A672-88E4-481D-8001-0BD91AAF1AF1}" srcOrd="10" destOrd="0" presId="urn:microsoft.com/office/officeart/2016/7/layout/LinearBlockProcessNumbered"/>
    <dgm:cxn modelId="{B3E4B726-1D32-4EB2-9930-4F652ABA0C8F}" type="presParOf" srcId="{7735A672-88E4-481D-8001-0BD91AAF1AF1}" destId="{7FBA99B2-358F-427F-8B72-748D10CDA81D}" srcOrd="0" destOrd="0" presId="urn:microsoft.com/office/officeart/2016/7/layout/LinearBlockProcessNumbered"/>
    <dgm:cxn modelId="{AA2E69BE-1FF9-4121-8287-87AFBB38A41C}" type="presParOf" srcId="{7735A672-88E4-481D-8001-0BD91AAF1AF1}" destId="{C8535811-9C24-4B94-9CDF-6B1230116AB2}" srcOrd="1" destOrd="0" presId="urn:microsoft.com/office/officeart/2016/7/layout/LinearBlockProcessNumbered"/>
    <dgm:cxn modelId="{0F4E165E-B777-4DEF-BC70-F3F50E3B0F3D}" type="presParOf" srcId="{7735A672-88E4-481D-8001-0BD91AAF1AF1}" destId="{22B810F8-73F3-4AE0-A80E-551E72C1B283}"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C202BF-01C3-4994-81F5-48F76F4FC62C}" type="doc">
      <dgm:prSet loTypeId="urn:microsoft.com/office/officeart/2016/7/layout/LinearBlockProcessNumbered" loCatId="process" qsTypeId="urn:microsoft.com/office/officeart/2005/8/quickstyle/simple4" qsCatId="simple" csTypeId="urn:microsoft.com/office/officeart/2005/8/colors/colorful1" csCatId="colorful" phldr="1"/>
      <dgm:spPr/>
      <dgm:t>
        <a:bodyPr/>
        <a:lstStyle/>
        <a:p>
          <a:endParaRPr lang="en-US"/>
        </a:p>
      </dgm:t>
    </dgm:pt>
    <dgm:pt modelId="{702DBFEB-FBD1-4901-9C4F-4C55D895F4B0}">
      <dgm:prSet/>
      <dgm:spPr/>
      <dgm:t>
        <a:bodyPr/>
        <a:lstStyle/>
        <a:p>
          <a:r>
            <a:rPr lang="en-US"/>
            <a:t>Required qualifications</a:t>
          </a:r>
        </a:p>
      </dgm:t>
    </dgm:pt>
    <dgm:pt modelId="{C97ADC6B-3E91-45B4-9360-B591AABCD362}" type="parTrans" cxnId="{9583F4CE-EA5A-4D16-9823-477E1D83AC9C}">
      <dgm:prSet/>
      <dgm:spPr/>
      <dgm:t>
        <a:bodyPr/>
        <a:lstStyle/>
        <a:p>
          <a:endParaRPr lang="en-US"/>
        </a:p>
      </dgm:t>
    </dgm:pt>
    <dgm:pt modelId="{444D2A5B-B41D-401E-B599-366DBF4D4A94}" type="sibTrans" cxnId="{9583F4CE-EA5A-4D16-9823-477E1D83AC9C}">
      <dgm:prSet phldrT="01"/>
      <dgm:spPr/>
      <dgm:t>
        <a:bodyPr/>
        <a:lstStyle/>
        <a:p>
          <a:r>
            <a:rPr lang="en-US"/>
            <a:t>01</a:t>
          </a:r>
        </a:p>
      </dgm:t>
    </dgm:pt>
    <dgm:pt modelId="{8C450433-C9D0-42E5-9EA8-EDC5318C9AE3}">
      <dgm:prSet/>
      <dgm:spPr/>
      <dgm:t>
        <a:bodyPr/>
        <a:lstStyle/>
        <a:p>
          <a:r>
            <a:rPr lang="en-US"/>
            <a:t>Job responsibilities</a:t>
          </a:r>
        </a:p>
      </dgm:t>
    </dgm:pt>
    <dgm:pt modelId="{BBFDA66D-C877-4140-8026-46CC7CDDF6E8}" type="parTrans" cxnId="{8939C36A-E7A5-4629-96A0-437B904BE51E}">
      <dgm:prSet/>
      <dgm:spPr/>
      <dgm:t>
        <a:bodyPr/>
        <a:lstStyle/>
        <a:p>
          <a:endParaRPr lang="en-US"/>
        </a:p>
      </dgm:t>
    </dgm:pt>
    <dgm:pt modelId="{AB9CDCD8-FF75-4726-8E5A-D01818A07F48}" type="sibTrans" cxnId="{8939C36A-E7A5-4629-96A0-437B904BE51E}">
      <dgm:prSet phldrT="02"/>
      <dgm:spPr/>
      <dgm:t>
        <a:bodyPr/>
        <a:lstStyle/>
        <a:p>
          <a:r>
            <a:rPr lang="en-US"/>
            <a:t>02</a:t>
          </a:r>
        </a:p>
      </dgm:t>
    </dgm:pt>
    <dgm:pt modelId="{EFC858BE-A6D4-459A-B04E-429165EF5DA4}">
      <dgm:prSet/>
      <dgm:spPr/>
      <dgm:t>
        <a:bodyPr/>
        <a:lstStyle/>
        <a:p>
          <a:r>
            <a:rPr lang="en-US"/>
            <a:t>Organization's vision and how the healthcare role fits within that vision</a:t>
          </a:r>
        </a:p>
      </dgm:t>
    </dgm:pt>
    <dgm:pt modelId="{1D905595-B03D-4C04-A396-44B0F584AD14}" type="parTrans" cxnId="{0BE5F881-155A-46C2-8411-EA700DC52860}">
      <dgm:prSet/>
      <dgm:spPr/>
      <dgm:t>
        <a:bodyPr/>
        <a:lstStyle/>
        <a:p>
          <a:endParaRPr lang="en-US"/>
        </a:p>
      </dgm:t>
    </dgm:pt>
    <dgm:pt modelId="{3E106991-C5B8-47FF-B4CA-8B0573FE32E7}" type="sibTrans" cxnId="{0BE5F881-155A-46C2-8411-EA700DC52860}">
      <dgm:prSet phldrT="03"/>
      <dgm:spPr/>
      <dgm:t>
        <a:bodyPr/>
        <a:lstStyle/>
        <a:p>
          <a:r>
            <a:rPr lang="en-US"/>
            <a:t>03</a:t>
          </a:r>
        </a:p>
      </dgm:t>
    </dgm:pt>
    <dgm:pt modelId="{26AF230C-B18F-4B39-A517-19CC051F7DB1}" type="pres">
      <dgm:prSet presAssocID="{9FC202BF-01C3-4994-81F5-48F76F4FC62C}" presName="Name0" presStyleCnt="0">
        <dgm:presLayoutVars>
          <dgm:animLvl val="lvl"/>
          <dgm:resizeHandles val="exact"/>
        </dgm:presLayoutVars>
      </dgm:prSet>
      <dgm:spPr/>
    </dgm:pt>
    <dgm:pt modelId="{727A5E07-E060-4C12-94C5-4886155DEA37}" type="pres">
      <dgm:prSet presAssocID="{702DBFEB-FBD1-4901-9C4F-4C55D895F4B0}" presName="compositeNode" presStyleCnt="0">
        <dgm:presLayoutVars>
          <dgm:bulletEnabled val="1"/>
        </dgm:presLayoutVars>
      </dgm:prSet>
      <dgm:spPr/>
    </dgm:pt>
    <dgm:pt modelId="{09E7AC2E-DD06-4419-8DCC-1ADA1D4211CD}" type="pres">
      <dgm:prSet presAssocID="{702DBFEB-FBD1-4901-9C4F-4C55D895F4B0}" presName="bgRect" presStyleLbl="alignNode1" presStyleIdx="0" presStyleCnt="3"/>
      <dgm:spPr/>
    </dgm:pt>
    <dgm:pt modelId="{BEB60518-E46C-4472-ADFF-DAAA6702C95E}" type="pres">
      <dgm:prSet presAssocID="{444D2A5B-B41D-401E-B599-366DBF4D4A94}" presName="sibTransNodeRect" presStyleLbl="alignNode1" presStyleIdx="0" presStyleCnt="3">
        <dgm:presLayoutVars>
          <dgm:chMax val="0"/>
          <dgm:bulletEnabled val="1"/>
        </dgm:presLayoutVars>
      </dgm:prSet>
      <dgm:spPr/>
    </dgm:pt>
    <dgm:pt modelId="{A6A5D487-08BB-4E14-8E57-6354A1F2C8D1}" type="pres">
      <dgm:prSet presAssocID="{702DBFEB-FBD1-4901-9C4F-4C55D895F4B0}" presName="nodeRect" presStyleLbl="alignNode1" presStyleIdx="0" presStyleCnt="3">
        <dgm:presLayoutVars>
          <dgm:bulletEnabled val="1"/>
        </dgm:presLayoutVars>
      </dgm:prSet>
      <dgm:spPr/>
    </dgm:pt>
    <dgm:pt modelId="{8AD3A211-3778-44AA-87F0-BA992F647ED2}" type="pres">
      <dgm:prSet presAssocID="{444D2A5B-B41D-401E-B599-366DBF4D4A94}" presName="sibTrans" presStyleCnt="0"/>
      <dgm:spPr/>
    </dgm:pt>
    <dgm:pt modelId="{34E136DE-C90A-404D-85D6-F8204C19881C}" type="pres">
      <dgm:prSet presAssocID="{8C450433-C9D0-42E5-9EA8-EDC5318C9AE3}" presName="compositeNode" presStyleCnt="0">
        <dgm:presLayoutVars>
          <dgm:bulletEnabled val="1"/>
        </dgm:presLayoutVars>
      </dgm:prSet>
      <dgm:spPr/>
    </dgm:pt>
    <dgm:pt modelId="{4334863A-5BC1-4419-9C7C-A8E33AC90D68}" type="pres">
      <dgm:prSet presAssocID="{8C450433-C9D0-42E5-9EA8-EDC5318C9AE3}" presName="bgRect" presStyleLbl="alignNode1" presStyleIdx="1" presStyleCnt="3"/>
      <dgm:spPr/>
    </dgm:pt>
    <dgm:pt modelId="{D23E5290-E11D-4886-90CD-818E0FEAC5B2}" type="pres">
      <dgm:prSet presAssocID="{AB9CDCD8-FF75-4726-8E5A-D01818A07F48}" presName="sibTransNodeRect" presStyleLbl="alignNode1" presStyleIdx="1" presStyleCnt="3">
        <dgm:presLayoutVars>
          <dgm:chMax val="0"/>
          <dgm:bulletEnabled val="1"/>
        </dgm:presLayoutVars>
      </dgm:prSet>
      <dgm:spPr/>
    </dgm:pt>
    <dgm:pt modelId="{775D17AE-960E-4077-9CE0-AE63BFC98203}" type="pres">
      <dgm:prSet presAssocID="{8C450433-C9D0-42E5-9EA8-EDC5318C9AE3}" presName="nodeRect" presStyleLbl="alignNode1" presStyleIdx="1" presStyleCnt="3">
        <dgm:presLayoutVars>
          <dgm:bulletEnabled val="1"/>
        </dgm:presLayoutVars>
      </dgm:prSet>
      <dgm:spPr/>
    </dgm:pt>
    <dgm:pt modelId="{C5ADAF61-23B9-4F79-BF1A-3526F1BBFA4A}" type="pres">
      <dgm:prSet presAssocID="{AB9CDCD8-FF75-4726-8E5A-D01818A07F48}" presName="sibTrans" presStyleCnt="0"/>
      <dgm:spPr/>
    </dgm:pt>
    <dgm:pt modelId="{4FE34DE3-220A-4B54-8F0F-CE0871FB9C90}" type="pres">
      <dgm:prSet presAssocID="{EFC858BE-A6D4-459A-B04E-429165EF5DA4}" presName="compositeNode" presStyleCnt="0">
        <dgm:presLayoutVars>
          <dgm:bulletEnabled val="1"/>
        </dgm:presLayoutVars>
      </dgm:prSet>
      <dgm:spPr/>
    </dgm:pt>
    <dgm:pt modelId="{5B6E167F-1625-45FA-9C5E-4412AEDE8E4D}" type="pres">
      <dgm:prSet presAssocID="{EFC858BE-A6D4-459A-B04E-429165EF5DA4}" presName="bgRect" presStyleLbl="alignNode1" presStyleIdx="2" presStyleCnt="3"/>
      <dgm:spPr/>
    </dgm:pt>
    <dgm:pt modelId="{C62FDDC0-BBBA-42FA-BE87-E04298F0A3AC}" type="pres">
      <dgm:prSet presAssocID="{3E106991-C5B8-47FF-B4CA-8B0573FE32E7}" presName="sibTransNodeRect" presStyleLbl="alignNode1" presStyleIdx="2" presStyleCnt="3">
        <dgm:presLayoutVars>
          <dgm:chMax val="0"/>
          <dgm:bulletEnabled val="1"/>
        </dgm:presLayoutVars>
      </dgm:prSet>
      <dgm:spPr/>
    </dgm:pt>
    <dgm:pt modelId="{1797BD63-C60F-4808-A341-30E867889803}" type="pres">
      <dgm:prSet presAssocID="{EFC858BE-A6D4-459A-B04E-429165EF5DA4}" presName="nodeRect" presStyleLbl="alignNode1" presStyleIdx="2" presStyleCnt="3">
        <dgm:presLayoutVars>
          <dgm:bulletEnabled val="1"/>
        </dgm:presLayoutVars>
      </dgm:prSet>
      <dgm:spPr/>
    </dgm:pt>
  </dgm:ptLst>
  <dgm:cxnLst>
    <dgm:cxn modelId="{D1C9911E-8AB2-4ACD-952D-39CB24CCCB72}" type="presOf" srcId="{EFC858BE-A6D4-459A-B04E-429165EF5DA4}" destId="{1797BD63-C60F-4808-A341-30E867889803}" srcOrd="1" destOrd="0" presId="urn:microsoft.com/office/officeart/2016/7/layout/LinearBlockProcessNumbered"/>
    <dgm:cxn modelId="{A4E84923-45D2-4A71-AE98-F490ED838B0E}" type="presOf" srcId="{702DBFEB-FBD1-4901-9C4F-4C55D895F4B0}" destId="{A6A5D487-08BB-4E14-8E57-6354A1F2C8D1}" srcOrd="1" destOrd="0" presId="urn:microsoft.com/office/officeart/2016/7/layout/LinearBlockProcessNumbered"/>
    <dgm:cxn modelId="{3287D935-8AF1-40BA-AA38-C7EB9926C39A}" type="presOf" srcId="{702DBFEB-FBD1-4901-9C4F-4C55D895F4B0}" destId="{09E7AC2E-DD06-4419-8DCC-1ADA1D4211CD}" srcOrd="0" destOrd="0" presId="urn:microsoft.com/office/officeart/2016/7/layout/LinearBlockProcessNumbered"/>
    <dgm:cxn modelId="{3798FB5D-3A2A-40A0-8FA1-B25552B1564F}" type="presOf" srcId="{444D2A5B-B41D-401E-B599-366DBF4D4A94}" destId="{BEB60518-E46C-4472-ADFF-DAAA6702C95E}" srcOrd="0" destOrd="0" presId="urn:microsoft.com/office/officeart/2016/7/layout/LinearBlockProcessNumbered"/>
    <dgm:cxn modelId="{5D971042-0545-469C-A022-7A8204B48DF4}" type="presOf" srcId="{8C450433-C9D0-42E5-9EA8-EDC5318C9AE3}" destId="{775D17AE-960E-4077-9CE0-AE63BFC98203}" srcOrd="1" destOrd="0" presId="urn:microsoft.com/office/officeart/2016/7/layout/LinearBlockProcessNumbered"/>
    <dgm:cxn modelId="{8939C36A-E7A5-4629-96A0-437B904BE51E}" srcId="{9FC202BF-01C3-4994-81F5-48F76F4FC62C}" destId="{8C450433-C9D0-42E5-9EA8-EDC5318C9AE3}" srcOrd="1" destOrd="0" parTransId="{BBFDA66D-C877-4140-8026-46CC7CDDF6E8}" sibTransId="{AB9CDCD8-FF75-4726-8E5A-D01818A07F48}"/>
    <dgm:cxn modelId="{0BE5F881-155A-46C2-8411-EA700DC52860}" srcId="{9FC202BF-01C3-4994-81F5-48F76F4FC62C}" destId="{EFC858BE-A6D4-459A-B04E-429165EF5DA4}" srcOrd="2" destOrd="0" parTransId="{1D905595-B03D-4C04-A396-44B0F584AD14}" sibTransId="{3E106991-C5B8-47FF-B4CA-8B0573FE32E7}"/>
    <dgm:cxn modelId="{D51D1695-1A89-4E2C-BA36-6A09938D7288}" type="presOf" srcId="{9FC202BF-01C3-4994-81F5-48F76F4FC62C}" destId="{26AF230C-B18F-4B39-A517-19CC051F7DB1}" srcOrd="0" destOrd="0" presId="urn:microsoft.com/office/officeart/2016/7/layout/LinearBlockProcessNumbered"/>
    <dgm:cxn modelId="{44C196CE-3A9E-4AE2-BD71-E48179CA8952}" type="presOf" srcId="{AB9CDCD8-FF75-4726-8E5A-D01818A07F48}" destId="{D23E5290-E11D-4886-90CD-818E0FEAC5B2}" srcOrd="0" destOrd="0" presId="urn:microsoft.com/office/officeart/2016/7/layout/LinearBlockProcessNumbered"/>
    <dgm:cxn modelId="{6D78DECE-7441-4515-8162-51B54438F0DF}" type="presOf" srcId="{EFC858BE-A6D4-459A-B04E-429165EF5DA4}" destId="{5B6E167F-1625-45FA-9C5E-4412AEDE8E4D}" srcOrd="0" destOrd="0" presId="urn:microsoft.com/office/officeart/2016/7/layout/LinearBlockProcessNumbered"/>
    <dgm:cxn modelId="{9583F4CE-EA5A-4D16-9823-477E1D83AC9C}" srcId="{9FC202BF-01C3-4994-81F5-48F76F4FC62C}" destId="{702DBFEB-FBD1-4901-9C4F-4C55D895F4B0}" srcOrd="0" destOrd="0" parTransId="{C97ADC6B-3E91-45B4-9360-B591AABCD362}" sibTransId="{444D2A5B-B41D-401E-B599-366DBF4D4A94}"/>
    <dgm:cxn modelId="{D53EF7D7-4209-4A32-8099-4FFA8C7A6BCB}" type="presOf" srcId="{8C450433-C9D0-42E5-9EA8-EDC5318C9AE3}" destId="{4334863A-5BC1-4419-9C7C-A8E33AC90D68}" srcOrd="0" destOrd="0" presId="urn:microsoft.com/office/officeart/2016/7/layout/LinearBlockProcessNumbered"/>
    <dgm:cxn modelId="{430993D8-2BA4-4EAC-96CD-672DED5E471E}" type="presOf" srcId="{3E106991-C5B8-47FF-B4CA-8B0573FE32E7}" destId="{C62FDDC0-BBBA-42FA-BE87-E04298F0A3AC}" srcOrd="0" destOrd="0" presId="urn:microsoft.com/office/officeart/2016/7/layout/LinearBlockProcessNumbered"/>
    <dgm:cxn modelId="{8E26CE58-7019-459D-887F-8E7EF88941C0}" type="presParOf" srcId="{26AF230C-B18F-4B39-A517-19CC051F7DB1}" destId="{727A5E07-E060-4C12-94C5-4886155DEA37}" srcOrd="0" destOrd="0" presId="urn:microsoft.com/office/officeart/2016/7/layout/LinearBlockProcessNumbered"/>
    <dgm:cxn modelId="{6B4C5C7D-8C0E-4323-8682-4CD9E1042551}" type="presParOf" srcId="{727A5E07-E060-4C12-94C5-4886155DEA37}" destId="{09E7AC2E-DD06-4419-8DCC-1ADA1D4211CD}" srcOrd="0" destOrd="0" presId="urn:microsoft.com/office/officeart/2016/7/layout/LinearBlockProcessNumbered"/>
    <dgm:cxn modelId="{B211D6FC-EF9A-4F02-9DC9-A787994738FC}" type="presParOf" srcId="{727A5E07-E060-4C12-94C5-4886155DEA37}" destId="{BEB60518-E46C-4472-ADFF-DAAA6702C95E}" srcOrd="1" destOrd="0" presId="urn:microsoft.com/office/officeart/2016/7/layout/LinearBlockProcessNumbered"/>
    <dgm:cxn modelId="{3C711F20-F6F1-46F8-936F-98FC268B7B41}" type="presParOf" srcId="{727A5E07-E060-4C12-94C5-4886155DEA37}" destId="{A6A5D487-08BB-4E14-8E57-6354A1F2C8D1}" srcOrd="2" destOrd="0" presId="urn:microsoft.com/office/officeart/2016/7/layout/LinearBlockProcessNumbered"/>
    <dgm:cxn modelId="{3C7003E8-4676-47BC-A467-1ECF5F4D78B1}" type="presParOf" srcId="{26AF230C-B18F-4B39-A517-19CC051F7DB1}" destId="{8AD3A211-3778-44AA-87F0-BA992F647ED2}" srcOrd="1" destOrd="0" presId="urn:microsoft.com/office/officeart/2016/7/layout/LinearBlockProcessNumbered"/>
    <dgm:cxn modelId="{EC4360FE-6EA0-465B-A4C4-FDDBE3A5F2C4}" type="presParOf" srcId="{26AF230C-B18F-4B39-A517-19CC051F7DB1}" destId="{34E136DE-C90A-404D-85D6-F8204C19881C}" srcOrd="2" destOrd="0" presId="urn:microsoft.com/office/officeart/2016/7/layout/LinearBlockProcessNumbered"/>
    <dgm:cxn modelId="{10A5BA78-C81F-490E-8B1F-65D2C15740EF}" type="presParOf" srcId="{34E136DE-C90A-404D-85D6-F8204C19881C}" destId="{4334863A-5BC1-4419-9C7C-A8E33AC90D68}" srcOrd="0" destOrd="0" presId="urn:microsoft.com/office/officeart/2016/7/layout/LinearBlockProcessNumbered"/>
    <dgm:cxn modelId="{DCD928F6-B2EA-403A-B6E9-4D10EE22E7FA}" type="presParOf" srcId="{34E136DE-C90A-404D-85D6-F8204C19881C}" destId="{D23E5290-E11D-4886-90CD-818E0FEAC5B2}" srcOrd="1" destOrd="0" presId="urn:microsoft.com/office/officeart/2016/7/layout/LinearBlockProcessNumbered"/>
    <dgm:cxn modelId="{88AA7B15-66E4-48C5-8653-78C1302D1D37}" type="presParOf" srcId="{34E136DE-C90A-404D-85D6-F8204C19881C}" destId="{775D17AE-960E-4077-9CE0-AE63BFC98203}" srcOrd="2" destOrd="0" presId="urn:microsoft.com/office/officeart/2016/7/layout/LinearBlockProcessNumbered"/>
    <dgm:cxn modelId="{0F196F8F-4122-4E82-A27B-B3F1CAC1A25D}" type="presParOf" srcId="{26AF230C-B18F-4B39-A517-19CC051F7DB1}" destId="{C5ADAF61-23B9-4F79-BF1A-3526F1BBFA4A}" srcOrd="3" destOrd="0" presId="urn:microsoft.com/office/officeart/2016/7/layout/LinearBlockProcessNumbered"/>
    <dgm:cxn modelId="{CCD3C9F5-0477-40D2-A6B4-754E6C8206D3}" type="presParOf" srcId="{26AF230C-B18F-4B39-A517-19CC051F7DB1}" destId="{4FE34DE3-220A-4B54-8F0F-CE0871FB9C90}" srcOrd="4" destOrd="0" presId="urn:microsoft.com/office/officeart/2016/7/layout/LinearBlockProcessNumbered"/>
    <dgm:cxn modelId="{7D64F06B-149F-4DBC-A385-B6A03C00377E}" type="presParOf" srcId="{4FE34DE3-220A-4B54-8F0F-CE0871FB9C90}" destId="{5B6E167F-1625-45FA-9C5E-4412AEDE8E4D}" srcOrd="0" destOrd="0" presId="urn:microsoft.com/office/officeart/2016/7/layout/LinearBlockProcessNumbered"/>
    <dgm:cxn modelId="{7841C881-7626-49E2-B488-FE71EBC3F991}" type="presParOf" srcId="{4FE34DE3-220A-4B54-8F0F-CE0871FB9C90}" destId="{C62FDDC0-BBBA-42FA-BE87-E04298F0A3AC}" srcOrd="1" destOrd="0" presId="urn:microsoft.com/office/officeart/2016/7/layout/LinearBlockProcessNumbered"/>
    <dgm:cxn modelId="{CC66011A-5F6D-43D9-8374-CB522BA6097E}" type="presParOf" srcId="{4FE34DE3-220A-4B54-8F0F-CE0871FB9C90}" destId="{1797BD63-C60F-4808-A341-30E867889803}"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D8D09C-931C-4F4D-9EA9-ED2160C8AA4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94C23D2-CAB9-4AFE-8893-54FB00E0AFD0}">
      <dgm:prSet/>
      <dgm:spPr/>
      <dgm:t>
        <a:bodyPr/>
        <a:lstStyle/>
        <a:p>
          <a:pPr>
            <a:lnSpc>
              <a:spcPct val="100000"/>
            </a:lnSpc>
            <a:defRPr cap="all"/>
          </a:pPr>
          <a:r>
            <a:rPr lang="en-US"/>
            <a:t>Communicate expectations during the hiring process</a:t>
          </a:r>
        </a:p>
      </dgm:t>
    </dgm:pt>
    <dgm:pt modelId="{E9AABA40-7E9D-4BFF-B9F1-7880FB3C2C72}" type="parTrans" cxnId="{D6DF4A15-1323-43EE-AB03-88F9E3CA6AAD}">
      <dgm:prSet/>
      <dgm:spPr/>
      <dgm:t>
        <a:bodyPr/>
        <a:lstStyle/>
        <a:p>
          <a:endParaRPr lang="en-US"/>
        </a:p>
      </dgm:t>
    </dgm:pt>
    <dgm:pt modelId="{246AAEF7-6532-4460-8D17-19CEC08A04B2}" type="sibTrans" cxnId="{D6DF4A15-1323-43EE-AB03-88F9E3CA6AAD}">
      <dgm:prSet/>
      <dgm:spPr/>
      <dgm:t>
        <a:bodyPr/>
        <a:lstStyle/>
        <a:p>
          <a:endParaRPr lang="en-US"/>
        </a:p>
      </dgm:t>
    </dgm:pt>
    <dgm:pt modelId="{9B14C54C-E51C-48B0-8F1C-C2C9EC18BB3E}">
      <dgm:prSet/>
      <dgm:spPr/>
      <dgm:t>
        <a:bodyPr/>
        <a:lstStyle/>
        <a:p>
          <a:pPr>
            <a:lnSpc>
              <a:spcPct val="100000"/>
            </a:lnSpc>
            <a:defRPr cap="all"/>
          </a:pPr>
          <a:r>
            <a:rPr lang="en-US"/>
            <a:t>Offer continuing education and training</a:t>
          </a:r>
        </a:p>
      </dgm:t>
    </dgm:pt>
    <dgm:pt modelId="{4853FDDD-74EC-46E1-9AB3-D200962A8033}" type="parTrans" cxnId="{C35E6307-2FFD-4DD1-B913-07128EE1DA4C}">
      <dgm:prSet/>
      <dgm:spPr/>
      <dgm:t>
        <a:bodyPr/>
        <a:lstStyle/>
        <a:p>
          <a:endParaRPr lang="en-US"/>
        </a:p>
      </dgm:t>
    </dgm:pt>
    <dgm:pt modelId="{D25A28CD-4771-432A-B939-2216050E4C09}" type="sibTrans" cxnId="{C35E6307-2FFD-4DD1-B913-07128EE1DA4C}">
      <dgm:prSet/>
      <dgm:spPr/>
      <dgm:t>
        <a:bodyPr/>
        <a:lstStyle/>
        <a:p>
          <a:endParaRPr lang="en-US"/>
        </a:p>
      </dgm:t>
    </dgm:pt>
    <dgm:pt modelId="{0DAB8889-5E0A-452D-A0AE-55139B27F4FA}">
      <dgm:prSet phldr="0"/>
      <dgm:spPr/>
      <dgm:t>
        <a:bodyPr/>
        <a:lstStyle/>
        <a:p>
          <a:pPr>
            <a:lnSpc>
              <a:spcPct val="100000"/>
            </a:lnSpc>
            <a:defRPr cap="all"/>
          </a:pPr>
          <a:r>
            <a:rPr lang="en-US">
              <a:latin typeface="Tenorite"/>
            </a:rPr>
            <a:t>Provide a comprehensive orientation process</a:t>
          </a:r>
          <a:endParaRPr lang="en-US"/>
        </a:p>
      </dgm:t>
    </dgm:pt>
    <dgm:pt modelId="{5476123F-3A85-4071-AD21-FE611AF3AEBC}" type="parTrans" cxnId="{18645AC6-42ED-4E96-9FE9-38D795839FE6}">
      <dgm:prSet/>
      <dgm:spPr/>
      <dgm:t>
        <a:bodyPr/>
        <a:lstStyle/>
        <a:p>
          <a:endParaRPr lang="en-US"/>
        </a:p>
      </dgm:t>
    </dgm:pt>
    <dgm:pt modelId="{FA6B8D29-86EE-4768-A249-DC1DFF6D1936}" type="sibTrans" cxnId="{18645AC6-42ED-4E96-9FE9-38D795839FE6}">
      <dgm:prSet/>
      <dgm:spPr/>
      <dgm:t>
        <a:bodyPr/>
        <a:lstStyle/>
        <a:p>
          <a:endParaRPr lang="en-US"/>
        </a:p>
      </dgm:t>
    </dgm:pt>
    <dgm:pt modelId="{4B7AF084-F194-4213-9906-0B8689AFB095}">
      <dgm:prSet/>
      <dgm:spPr/>
      <dgm:t>
        <a:bodyPr/>
        <a:lstStyle/>
        <a:p>
          <a:pPr>
            <a:lnSpc>
              <a:spcPct val="100000"/>
            </a:lnSpc>
            <a:defRPr cap="all"/>
          </a:pPr>
          <a:r>
            <a:rPr lang="en-US"/>
            <a:t>Give reasonable breaks</a:t>
          </a:r>
        </a:p>
      </dgm:t>
    </dgm:pt>
    <dgm:pt modelId="{ED79B7E8-8433-49C7-968E-24833EF04355}" type="parTrans" cxnId="{83A91408-6660-43DA-BF04-C455E43518D9}">
      <dgm:prSet/>
      <dgm:spPr/>
      <dgm:t>
        <a:bodyPr/>
        <a:lstStyle/>
        <a:p>
          <a:endParaRPr lang="en-US"/>
        </a:p>
      </dgm:t>
    </dgm:pt>
    <dgm:pt modelId="{37169F01-D8EA-411D-935E-CDFAF0B98FAB}" type="sibTrans" cxnId="{83A91408-6660-43DA-BF04-C455E43518D9}">
      <dgm:prSet/>
      <dgm:spPr/>
      <dgm:t>
        <a:bodyPr/>
        <a:lstStyle/>
        <a:p>
          <a:endParaRPr lang="en-US"/>
        </a:p>
      </dgm:t>
    </dgm:pt>
    <dgm:pt modelId="{D0EE55A8-FA63-430B-BD09-60AD9F46B710}">
      <dgm:prSet/>
      <dgm:spPr/>
      <dgm:t>
        <a:bodyPr/>
        <a:lstStyle/>
        <a:p>
          <a:pPr>
            <a:lnSpc>
              <a:spcPct val="100000"/>
            </a:lnSpc>
            <a:defRPr cap="all"/>
          </a:pPr>
          <a:r>
            <a:rPr lang="en-US"/>
            <a:t>Promote workplace safety</a:t>
          </a:r>
        </a:p>
      </dgm:t>
    </dgm:pt>
    <dgm:pt modelId="{8404543F-08DA-43A7-A7D3-5696D622702A}" type="parTrans" cxnId="{7EE0C214-7694-4B79-B8F3-6ABFAEFA0296}">
      <dgm:prSet/>
      <dgm:spPr/>
      <dgm:t>
        <a:bodyPr/>
        <a:lstStyle/>
        <a:p>
          <a:endParaRPr lang="en-US"/>
        </a:p>
      </dgm:t>
    </dgm:pt>
    <dgm:pt modelId="{0941B05D-5C3A-4699-9025-387839457B0F}" type="sibTrans" cxnId="{7EE0C214-7694-4B79-B8F3-6ABFAEFA0296}">
      <dgm:prSet/>
      <dgm:spPr/>
      <dgm:t>
        <a:bodyPr/>
        <a:lstStyle/>
        <a:p>
          <a:endParaRPr lang="en-US"/>
        </a:p>
      </dgm:t>
    </dgm:pt>
    <dgm:pt modelId="{D563FC50-3893-4950-A89A-E49464220390}">
      <dgm:prSet/>
      <dgm:spPr/>
      <dgm:t>
        <a:bodyPr/>
        <a:lstStyle/>
        <a:p>
          <a:pPr>
            <a:lnSpc>
              <a:spcPct val="100000"/>
            </a:lnSpc>
            <a:defRPr cap="all"/>
          </a:pPr>
          <a:r>
            <a:rPr lang="en-US"/>
            <a:t>Ensure corporate nurse is up to date</a:t>
          </a:r>
        </a:p>
      </dgm:t>
    </dgm:pt>
    <dgm:pt modelId="{ED486F1B-782C-4AFE-9380-E74FA323F32A}" type="parTrans" cxnId="{81988FF4-ED18-4716-AC09-D9FB8FD4A4EE}">
      <dgm:prSet/>
      <dgm:spPr/>
      <dgm:t>
        <a:bodyPr/>
        <a:lstStyle/>
        <a:p>
          <a:endParaRPr lang="en-US"/>
        </a:p>
      </dgm:t>
    </dgm:pt>
    <dgm:pt modelId="{6DF833BA-671A-4367-B258-4FF122994503}" type="sibTrans" cxnId="{81988FF4-ED18-4716-AC09-D9FB8FD4A4EE}">
      <dgm:prSet/>
      <dgm:spPr/>
      <dgm:t>
        <a:bodyPr/>
        <a:lstStyle/>
        <a:p>
          <a:endParaRPr lang="en-US"/>
        </a:p>
      </dgm:t>
    </dgm:pt>
    <dgm:pt modelId="{3216EC1B-A4F7-4D96-BF26-7C7C73240E6C}" type="pres">
      <dgm:prSet presAssocID="{F6D8D09C-931C-4F4D-9EA9-ED2160C8AA4E}" presName="root" presStyleCnt="0">
        <dgm:presLayoutVars>
          <dgm:dir/>
          <dgm:resizeHandles val="exact"/>
        </dgm:presLayoutVars>
      </dgm:prSet>
      <dgm:spPr/>
    </dgm:pt>
    <dgm:pt modelId="{D5E6A968-00C8-4C15-8B6D-43009CC44D14}" type="pres">
      <dgm:prSet presAssocID="{794C23D2-CAB9-4AFE-8893-54FB00E0AFD0}" presName="compNode" presStyleCnt="0"/>
      <dgm:spPr/>
    </dgm:pt>
    <dgm:pt modelId="{7E781584-D50B-4FC5-B59F-AF7F2283E730}" type="pres">
      <dgm:prSet presAssocID="{794C23D2-CAB9-4AFE-8893-54FB00E0AFD0}" presName="iconBgRect" presStyleLbl="bgShp" presStyleIdx="0" presStyleCnt="6"/>
      <dgm:spPr>
        <a:prstGeom prst="round2DiagRect">
          <a:avLst>
            <a:gd name="adj1" fmla="val 29727"/>
            <a:gd name="adj2" fmla="val 0"/>
          </a:avLst>
        </a:prstGeom>
      </dgm:spPr>
    </dgm:pt>
    <dgm:pt modelId="{27AF3EFD-BC7C-415E-9A93-30017BFE8810}" type="pres">
      <dgm:prSet presAssocID="{794C23D2-CAB9-4AFE-8893-54FB00E0AFD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3842BDCE-9FA4-47BE-A251-CCE7090FAD8E}" type="pres">
      <dgm:prSet presAssocID="{794C23D2-CAB9-4AFE-8893-54FB00E0AFD0}" presName="spaceRect" presStyleCnt="0"/>
      <dgm:spPr/>
    </dgm:pt>
    <dgm:pt modelId="{28C3EBC8-312F-44EA-B9C6-A6F0AF52A80D}" type="pres">
      <dgm:prSet presAssocID="{794C23D2-CAB9-4AFE-8893-54FB00E0AFD0}" presName="textRect" presStyleLbl="revTx" presStyleIdx="0" presStyleCnt="6">
        <dgm:presLayoutVars>
          <dgm:chMax val="1"/>
          <dgm:chPref val="1"/>
        </dgm:presLayoutVars>
      </dgm:prSet>
      <dgm:spPr/>
    </dgm:pt>
    <dgm:pt modelId="{11A320B6-3D27-4A43-AC35-52ECAD2EA477}" type="pres">
      <dgm:prSet presAssocID="{246AAEF7-6532-4460-8D17-19CEC08A04B2}" presName="sibTrans" presStyleCnt="0"/>
      <dgm:spPr/>
    </dgm:pt>
    <dgm:pt modelId="{48CA1AE4-76FD-40AD-825C-C12D5A19FA64}" type="pres">
      <dgm:prSet presAssocID="{9B14C54C-E51C-48B0-8F1C-C2C9EC18BB3E}" presName="compNode" presStyleCnt="0"/>
      <dgm:spPr/>
    </dgm:pt>
    <dgm:pt modelId="{47C3BF0E-AEBE-46D2-A01C-ABA98F5A7B2C}" type="pres">
      <dgm:prSet presAssocID="{9B14C54C-E51C-48B0-8F1C-C2C9EC18BB3E}" presName="iconBgRect" presStyleLbl="bgShp" presStyleIdx="1" presStyleCnt="6"/>
      <dgm:spPr>
        <a:prstGeom prst="round2DiagRect">
          <a:avLst>
            <a:gd name="adj1" fmla="val 29727"/>
            <a:gd name="adj2" fmla="val 0"/>
          </a:avLst>
        </a:prstGeom>
      </dgm:spPr>
    </dgm:pt>
    <dgm:pt modelId="{C1B7C2F6-04A3-4180-B6A2-2B49FABCBBE4}" type="pres">
      <dgm:prSet presAssocID="{9B14C54C-E51C-48B0-8F1C-C2C9EC18BB3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B96CCA46-BC26-4878-8B79-B6B42138CA78}" type="pres">
      <dgm:prSet presAssocID="{9B14C54C-E51C-48B0-8F1C-C2C9EC18BB3E}" presName="spaceRect" presStyleCnt="0"/>
      <dgm:spPr/>
    </dgm:pt>
    <dgm:pt modelId="{6FA70A28-351D-40F9-B74F-2DE7017C66C8}" type="pres">
      <dgm:prSet presAssocID="{9B14C54C-E51C-48B0-8F1C-C2C9EC18BB3E}" presName="textRect" presStyleLbl="revTx" presStyleIdx="1" presStyleCnt="6">
        <dgm:presLayoutVars>
          <dgm:chMax val="1"/>
          <dgm:chPref val="1"/>
        </dgm:presLayoutVars>
      </dgm:prSet>
      <dgm:spPr/>
    </dgm:pt>
    <dgm:pt modelId="{17A94208-4A37-4D79-8676-A5E6624CAD19}" type="pres">
      <dgm:prSet presAssocID="{D25A28CD-4771-432A-B939-2216050E4C09}" presName="sibTrans" presStyleCnt="0"/>
      <dgm:spPr/>
    </dgm:pt>
    <dgm:pt modelId="{522ABDB1-A07F-4DD4-91BC-6C50D7270F86}" type="pres">
      <dgm:prSet presAssocID="{0DAB8889-5E0A-452D-A0AE-55139B27F4FA}" presName="compNode" presStyleCnt="0"/>
      <dgm:spPr/>
    </dgm:pt>
    <dgm:pt modelId="{5BC7060F-D9BE-4709-9B5D-2B56E02E5CEE}" type="pres">
      <dgm:prSet presAssocID="{0DAB8889-5E0A-452D-A0AE-55139B27F4FA}" presName="iconBgRect" presStyleLbl="bgShp" presStyleIdx="2" presStyleCnt="6"/>
      <dgm:spPr>
        <a:prstGeom prst="round2DiagRect">
          <a:avLst>
            <a:gd name="adj1" fmla="val 29727"/>
            <a:gd name="adj2" fmla="val 0"/>
          </a:avLst>
        </a:prstGeom>
      </dgm:spPr>
    </dgm:pt>
    <dgm:pt modelId="{BE16279A-A6FD-464E-9334-898EFFAEC812}" type="pres">
      <dgm:prSet presAssocID="{0DAB8889-5E0A-452D-A0AE-55139B27F4F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42F1FB12-23C6-4A2B-B1C4-5B37A754A0B7}" type="pres">
      <dgm:prSet presAssocID="{0DAB8889-5E0A-452D-A0AE-55139B27F4FA}" presName="spaceRect" presStyleCnt="0"/>
      <dgm:spPr/>
    </dgm:pt>
    <dgm:pt modelId="{9A0C3152-FC56-4741-90CA-476A4FED1B50}" type="pres">
      <dgm:prSet presAssocID="{0DAB8889-5E0A-452D-A0AE-55139B27F4FA}" presName="textRect" presStyleLbl="revTx" presStyleIdx="2" presStyleCnt="6">
        <dgm:presLayoutVars>
          <dgm:chMax val="1"/>
          <dgm:chPref val="1"/>
        </dgm:presLayoutVars>
      </dgm:prSet>
      <dgm:spPr/>
    </dgm:pt>
    <dgm:pt modelId="{BEB0FA9D-1EEC-4BE7-A084-52A74C9238E7}" type="pres">
      <dgm:prSet presAssocID="{FA6B8D29-86EE-4768-A249-DC1DFF6D1936}" presName="sibTrans" presStyleCnt="0"/>
      <dgm:spPr/>
    </dgm:pt>
    <dgm:pt modelId="{38D2ABD6-C68A-4167-9403-BCF2F191C50B}" type="pres">
      <dgm:prSet presAssocID="{4B7AF084-F194-4213-9906-0B8689AFB095}" presName="compNode" presStyleCnt="0"/>
      <dgm:spPr/>
    </dgm:pt>
    <dgm:pt modelId="{6E3ED836-2678-448F-B111-564C6707A175}" type="pres">
      <dgm:prSet presAssocID="{4B7AF084-F194-4213-9906-0B8689AFB095}" presName="iconBgRect" presStyleLbl="bgShp" presStyleIdx="3" presStyleCnt="6"/>
      <dgm:spPr>
        <a:prstGeom prst="round2DiagRect">
          <a:avLst>
            <a:gd name="adj1" fmla="val 29727"/>
            <a:gd name="adj2" fmla="val 0"/>
          </a:avLst>
        </a:prstGeom>
      </dgm:spPr>
    </dgm:pt>
    <dgm:pt modelId="{0A52EFC6-C739-4B52-9F37-7D19C765CDA8}" type="pres">
      <dgm:prSet presAssocID="{4B7AF084-F194-4213-9906-0B8689AFB0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ffee"/>
        </a:ext>
      </dgm:extLst>
    </dgm:pt>
    <dgm:pt modelId="{BA429647-FF1F-44C1-A3D1-743C85BECEA7}" type="pres">
      <dgm:prSet presAssocID="{4B7AF084-F194-4213-9906-0B8689AFB095}" presName="spaceRect" presStyleCnt="0"/>
      <dgm:spPr/>
    </dgm:pt>
    <dgm:pt modelId="{9010554F-4F58-4D92-B76E-28665B739EAB}" type="pres">
      <dgm:prSet presAssocID="{4B7AF084-F194-4213-9906-0B8689AFB095}" presName="textRect" presStyleLbl="revTx" presStyleIdx="3" presStyleCnt="6">
        <dgm:presLayoutVars>
          <dgm:chMax val="1"/>
          <dgm:chPref val="1"/>
        </dgm:presLayoutVars>
      </dgm:prSet>
      <dgm:spPr/>
    </dgm:pt>
    <dgm:pt modelId="{719376CC-7361-4C1D-BAF0-1C7EC43F5A4D}" type="pres">
      <dgm:prSet presAssocID="{37169F01-D8EA-411D-935E-CDFAF0B98FAB}" presName="sibTrans" presStyleCnt="0"/>
      <dgm:spPr/>
    </dgm:pt>
    <dgm:pt modelId="{9CB51BE3-9F90-4952-8CCE-BBE3E4DCCB45}" type="pres">
      <dgm:prSet presAssocID="{D0EE55A8-FA63-430B-BD09-60AD9F46B710}" presName="compNode" presStyleCnt="0"/>
      <dgm:spPr/>
    </dgm:pt>
    <dgm:pt modelId="{17DEE2D5-5715-4844-BE7D-73B3FAE1A241}" type="pres">
      <dgm:prSet presAssocID="{D0EE55A8-FA63-430B-BD09-60AD9F46B710}" presName="iconBgRect" presStyleLbl="bgShp" presStyleIdx="4" presStyleCnt="6"/>
      <dgm:spPr>
        <a:prstGeom prst="round2DiagRect">
          <a:avLst>
            <a:gd name="adj1" fmla="val 29727"/>
            <a:gd name="adj2" fmla="val 0"/>
          </a:avLst>
        </a:prstGeom>
      </dgm:spPr>
    </dgm:pt>
    <dgm:pt modelId="{C6C1FD2B-52A8-4B0E-A9B4-503CED73F4F6}" type="pres">
      <dgm:prSet presAssocID="{D0EE55A8-FA63-430B-BD09-60AD9F46B71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C7F7B637-1D53-4D1F-9E68-420FE0D2F92B}" type="pres">
      <dgm:prSet presAssocID="{D0EE55A8-FA63-430B-BD09-60AD9F46B710}" presName="spaceRect" presStyleCnt="0"/>
      <dgm:spPr/>
    </dgm:pt>
    <dgm:pt modelId="{5B398058-71CB-46BB-93D6-F2FC92995549}" type="pres">
      <dgm:prSet presAssocID="{D0EE55A8-FA63-430B-BD09-60AD9F46B710}" presName="textRect" presStyleLbl="revTx" presStyleIdx="4" presStyleCnt="6">
        <dgm:presLayoutVars>
          <dgm:chMax val="1"/>
          <dgm:chPref val="1"/>
        </dgm:presLayoutVars>
      </dgm:prSet>
      <dgm:spPr/>
    </dgm:pt>
    <dgm:pt modelId="{7A4425AB-DC3A-4C2A-A03F-E70D598F24B8}" type="pres">
      <dgm:prSet presAssocID="{0941B05D-5C3A-4699-9025-387839457B0F}" presName="sibTrans" presStyleCnt="0"/>
      <dgm:spPr/>
    </dgm:pt>
    <dgm:pt modelId="{B8C810AD-82CA-48D0-9879-F13D501CF8BD}" type="pres">
      <dgm:prSet presAssocID="{D563FC50-3893-4950-A89A-E49464220390}" presName="compNode" presStyleCnt="0"/>
      <dgm:spPr/>
    </dgm:pt>
    <dgm:pt modelId="{86B1B80C-0701-4694-8992-3EC85D41DF8B}" type="pres">
      <dgm:prSet presAssocID="{D563FC50-3893-4950-A89A-E49464220390}" presName="iconBgRect" presStyleLbl="bgShp" presStyleIdx="5" presStyleCnt="6"/>
      <dgm:spPr>
        <a:prstGeom prst="round2DiagRect">
          <a:avLst>
            <a:gd name="adj1" fmla="val 29727"/>
            <a:gd name="adj2" fmla="val 0"/>
          </a:avLst>
        </a:prstGeom>
      </dgm:spPr>
    </dgm:pt>
    <dgm:pt modelId="{6914A115-D973-4867-96D1-4245F12B1C90}" type="pres">
      <dgm:prSet presAssocID="{D563FC50-3893-4950-A89A-E4946422039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ethoscope"/>
        </a:ext>
      </dgm:extLst>
    </dgm:pt>
    <dgm:pt modelId="{031022A7-289E-4E2E-908D-817D75B44064}" type="pres">
      <dgm:prSet presAssocID="{D563FC50-3893-4950-A89A-E49464220390}" presName="spaceRect" presStyleCnt="0"/>
      <dgm:spPr/>
    </dgm:pt>
    <dgm:pt modelId="{6A1CD7D6-44E6-413A-9152-7B48D377059C}" type="pres">
      <dgm:prSet presAssocID="{D563FC50-3893-4950-A89A-E49464220390}" presName="textRect" presStyleLbl="revTx" presStyleIdx="5" presStyleCnt="6">
        <dgm:presLayoutVars>
          <dgm:chMax val="1"/>
          <dgm:chPref val="1"/>
        </dgm:presLayoutVars>
      </dgm:prSet>
      <dgm:spPr/>
    </dgm:pt>
  </dgm:ptLst>
  <dgm:cxnLst>
    <dgm:cxn modelId="{C35E6307-2FFD-4DD1-B913-07128EE1DA4C}" srcId="{F6D8D09C-931C-4F4D-9EA9-ED2160C8AA4E}" destId="{9B14C54C-E51C-48B0-8F1C-C2C9EC18BB3E}" srcOrd="1" destOrd="0" parTransId="{4853FDDD-74EC-46E1-9AB3-D200962A8033}" sibTransId="{D25A28CD-4771-432A-B939-2216050E4C09}"/>
    <dgm:cxn modelId="{83A91408-6660-43DA-BF04-C455E43518D9}" srcId="{F6D8D09C-931C-4F4D-9EA9-ED2160C8AA4E}" destId="{4B7AF084-F194-4213-9906-0B8689AFB095}" srcOrd="3" destOrd="0" parTransId="{ED79B7E8-8433-49C7-968E-24833EF04355}" sibTransId="{37169F01-D8EA-411D-935E-CDFAF0B98FAB}"/>
    <dgm:cxn modelId="{C8331814-3B70-4F6C-8A6E-D8ED6F10642F}" type="presOf" srcId="{0DAB8889-5E0A-452D-A0AE-55139B27F4FA}" destId="{9A0C3152-FC56-4741-90CA-476A4FED1B50}" srcOrd="0" destOrd="0" presId="urn:microsoft.com/office/officeart/2018/5/layout/IconLeafLabelList"/>
    <dgm:cxn modelId="{7EE0C214-7694-4B79-B8F3-6ABFAEFA0296}" srcId="{F6D8D09C-931C-4F4D-9EA9-ED2160C8AA4E}" destId="{D0EE55A8-FA63-430B-BD09-60AD9F46B710}" srcOrd="4" destOrd="0" parTransId="{8404543F-08DA-43A7-A7D3-5696D622702A}" sibTransId="{0941B05D-5C3A-4699-9025-387839457B0F}"/>
    <dgm:cxn modelId="{D6DF4A15-1323-43EE-AB03-88F9E3CA6AAD}" srcId="{F6D8D09C-931C-4F4D-9EA9-ED2160C8AA4E}" destId="{794C23D2-CAB9-4AFE-8893-54FB00E0AFD0}" srcOrd="0" destOrd="0" parTransId="{E9AABA40-7E9D-4BFF-B9F1-7880FB3C2C72}" sibTransId="{246AAEF7-6532-4460-8D17-19CEC08A04B2}"/>
    <dgm:cxn modelId="{44619D18-B6E8-4653-A0CB-976D2392B5FB}" type="presOf" srcId="{D0EE55A8-FA63-430B-BD09-60AD9F46B710}" destId="{5B398058-71CB-46BB-93D6-F2FC92995549}" srcOrd="0" destOrd="0" presId="urn:microsoft.com/office/officeart/2018/5/layout/IconLeafLabelList"/>
    <dgm:cxn modelId="{66D5A036-9AE4-4EEA-A2A9-3352DAC1AA6F}" type="presOf" srcId="{9B14C54C-E51C-48B0-8F1C-C2C9EC18BB3E}" destId="{6FA70A28-351D-40F9-B74F-2DE7017C66C8}" srcOrd="0" destOrd="0" presId="urn:microsoft.com/office/officeart/2018/5/layout/IconLeafLabelList"/>
    <dgm:cxn modelId="{E382BF42-B80B-4ED5-A6A7-D7EDF13AAF61}" type="presOf" srcId="{F6D8D09C-931C-4F4D-9EA9-ED2160C8AA4E}" destId="{3216EC1B-A4F7-4D96-BF26-7C7C73240E6C}" srcOrd="0" destOrd="0" presId="urn:microsoft.com/office/officeart/2018/5/layout/IconLeafLabelList"/>
    <dgm:cxn modelId="{EB133492-2BC2-4E33-A785-8C404C8034E7}" type="presOf" srcId="{4B7AF084-F194-4213-9906-0B8689AFB095}" destId="{9010554F-4F58-4D92-B76E-28665B739EAB}" srcOrd="0" destOrd="0" presId="urn:microsoft.com/office/officeart/2018/5/layout/IconLeafLabelList"/>
    <dgm:cxn modelId="{AF059298-9010-48BD-8809-79D8FE84A64C}" type="presOf" srcId="{D563FC50-3893-4950-A89A-E49464220390}" destId="{6A1CD7D6-44E6-413A-9152-7B48D377059C}" srcOrd="0" destOrd="0" presId="urn:microsoft.com/office/officeart/2018/5/layout/IconLeafLabelList"/>
    <dgm:cxn modelId="{18645AC6-42ED-4E96-9FE9-38D795839FE6}" srcId="{F6D8D09C-931C-4F4D-9EA9-ED2160C8AA4E}" destId="{0DAB8889-5E0A-452D-A0AE-55139B27F4FA}" srcOrd="2" destOrd="0" parTransId="{5476123F-3A85-4071-AD21-FE611AF3AEBC}" sibTransId="{FA6B8D29-86EE-4768-A249-DC1DFF6D1936}"/>
    <dgm:cxn modelId="{A232A9D4-E085-4E57-89DF-91BDE1BA2793}" type="presOf" srcId="{794C23D2-CAB9-4AFE-8893-54FB00E0AFD0}" destId="{28C3EBC8-312F-44EA-B9C6-A6F0AF52A80D}" srcOrd="0" destOrd="0" presId="urn:microsoft.com/office/officeart/2018/5/layout/IconLeafLabelList"/>
    <dgm:cxn modelId="{81988FF4-ED18-4716-AC09-D9FB8FD4A4EE}" srcId="{F6D8D09C-931C-4F4D-9EA9-ED2160C8AA4E}" destId="{D563FC50-3893-4950-A89A-E49464220390}" srcOrd="5" destOrd="0" parTransId="{ED486F1B-782C-4AFE-9380-E74FA323F32A}" sibTransId="{6DF833BA-671A-4367-B258-4FF122994503}"/>
    <dgm:cxn modelId="{0E716FED-5E35-4E89-A3BF-EC3B978FE481}" type="presParOf" srcId="{3216EC1B-A4F7-4D96-BF26-7C7C73240E6C}" destId="{D5E6A968-00C8-4C15-8B6D-43009CC44D14}" srcOrd="0" destOrd="0" presId="urn:microsoft.com/office/officeart/2018/5/layout/IconLeafLabelList"/>
    <dgm:cxn modelId="{14259959-3853-4723-ACA5-7A61B300CB06}" type="presParOf" srcId="{D5E6A968-00C8-4C15-8B6D-43009CC44D14}" destId="{7E781584-D50B-4FC5-B59F-AF7F2283E730}" srcOrd="0" destOrd="0" presId="urn:microsoft.com/office/officeart/2018/5/layout/IconLeafLabelList"/>
    <dgm:cxn modelId="{795C0396-14CA-4838-8299-9930B4DBAD1E}" type="presParOf" srcId="{D5E6A968-00C8-4C15-8B6D-43009CC44D14}" destId="{27AF3EFD-BC7C-415E-9A93-30017BFE8810}" srcOrd="1" destOrd="0" presId="urn:microsoft.com/office/officeart/2018/5/layout/IconLeafLabelList"/>
    <dgm:cxn modelId="{8AED29AB-25DD-4955-827B-5D2D05824347}" type="presParOf" srcId="{D5E6A968-00C8-4C15-8B6D-43009CC44D14}" destId="{3842BDCE-9FA4-47BE-A251-CCE7090FAD8E}" srcOrd="2" destOrd="0" presId="urn:microsoft.com/office/officeart/2018/5/layout/IconLeafLabelList"/>
    <dgm:cxn modelId="{9FE167CA-13A8-41AA-A4CD-5C0595EDA804}" type="presParOf" srcId="{D5E6A968-00C8-4C15-8B6D-43009CC44D14}" destId="{28C3EBC8-312F-44EA-B9C6-A6F0AF52A80D}" srcOrd="3" destOrd="0" presId="urn:microsoft.com/office/officeart/2018/5/layout/IconLeafLabelList"/>
    <dgm:cxn modelId="{288350D1-6F3E-49B4-A9D6-DB0D4B6FCEFF}" type="presParOf" srcId="{3216EC1B-A4F7-4D96-BF26-7C7C73240E6C}" destId="{11A320B6-3D27-4A43-AC35-52ECAD2EA477}" srcOrd="1" destOrd="0" presId="urn:microsoft.com/office/officeart/2018/5/layout/IconLeafLabelList"/>
    <dgm:cxn modelId="{9E48C024-47BD-43FE-B022-79FEF3F5912E}" type="presParOf" srcId="{3216EC1B-A4F7-4D96-BF26-7C7C73240E6C}" destId="{48CA1AE4-76FD-40AD-825C-C12D5A19FA64}" srcOrd="2" destOrd="0" presId="urn:microsoft.com/office/officeart/2018/5/layout/IconLeafLabelList"/>
    <dgm:cxn modelId="{468F2AE0-0CA8-4FF1-8280-ABE8B3A466D4}" type="presParOf" srcId="{48CA1AE4-76FD-40AD-825C-C12D5A19FA64}" destId="{47C3BF0E-AEBE-46D2-A01C-ABA98F5A7B2C}" srcOrd="0" destOrd="0" presId="urn:microsoft.com/office/officeart/2018/5/layout/IconLeafLabelList"/>
    <dgm:cxn modelId="{3CEF95A8-1D0D-4EDF-BD7F-42D0A85DAD3C}" type="presParOf" srcId="{48CA1AE4-76FD-40AD-825C-C12D5A19FA64}" destId="{C1B7C2F6-04A3-4180-B6A2-2B49FABCBBE4}" srcOrd="1" destOrd="0" presId="urn:microsoft.com/office/officeart/2018/5/layout/IconLeafLabelList"/>
    <dgm:cxn modelId="{E6302DD7-F366-4316-9410-D2BA5DD7D95F}" type="presParOf" srcId="{48CA1AE4-76FD-40AD-825C-C12D5A19FA64}" destId="{B96CCA46-BC26-4878-8B79-B6B42138CA78}" srcOrd="2" destOrd="0" presId="urn:microsoft.com/office/officeart/2018/5/layout/IconLeafLabelList"/>
    <dgm:cxn modelId="{23F13AA3-7B38-48D0-BEC4-C7E979AA5EF9}" type="presParOf" srcId="{48CA1AE4-76FD-40AD-825C-C12D5A19FA64}" destId="{6FA70A28-351D-40F9-B74F-2DE7017C66C8}" srcOrd="3" destOrd="0" presId="urn:microsoft.com/office/officeart/2018/5/layout/IconLeafLabelList"/>
    <dgm:cxn modelId="{2D32A0B4-5DBE-4ABE-9DF6-C2268C2277D4}" type="presParOf" srcId="{3216EC1B-A4F7-4D96-BF26-7C7C73240E6C}" destId="{17A94208-4A37-4D79-8676-A5E6624CAD19}" srcOrd="3" destOrd="0" presId="urn:microsoft.com/office/officeart/2018/5/layout/IconLeafLabelList"/>
    <dgm:cxn modelId="{BCCD67DD-168B-457D-95F1-2F01BFDC47DF}" type="presParOf" srcId="{3216EC1B-A4F7-4D96-BF26-7C7C73240E6C}" destId="{522ABDB1-A07F-4DD4-91BC-6C50D7270F86}" srcOrd="4" destOrd="0" presId="urn:microsoft.com/office/officeart/2018/5/layout/IconLeafLabelList"/>
    <dgm:cxn modelId="{3824A6D6-36D0-459E-81C6-A83723B5B240}" type="presParOf" srcId="{522ABDB1-A07F-4DD4-91BC-6C50D7270F86}" destId="{5BC7060F-D9BE-4709-9B5D-2B56E02E5CEE}" srcOrd="0" destOrd="0" presId="urn:microsoft.com/office/officeart/2018/5/layout/IconLeafLabelList"/>
    <dgm:cxn modelId="{10179C16-AD12-478A-AA01-7AF978DA7FF8}" type="presParOf" srcId="{522ABDB1-A07F-4DD4-91BC-6C50D7270F86}" destId="{BE16279A-A6FD-464E-9334-898EFFAEC812}" srcOrd="1" destOrd="0" presId="urn:microsoft.com/office/officeart/2018/5/layout/IconLeafLabelList"/>
    <dgm:cxn modelId="{075CC123-52C2-4360-B174-19CB5E6EE1C1}" type="presParOf" srcId="{522ABDB1-A07F-4DD4-91BC-6C50D7270F86}" destId="{42F1FB12-23C6-4A2B-B1C4-5B37A754A0B7}" srcOrd="2" destOrd="0" presId="urn:microsoft.com/office/officeart/2018/5/layout/IconLeafLabelList"/>
    <dgm:cxn modelId="{7D618974-07D2-4CCF-A3BE-4677FE5AAF3D}" type="presParOf" srcId="{522ABDB1-A07F-4DD4-91BC-6C50D7270F86}" destId="{9A0C3152-FC56-4741-90CA-476A4FED1B50}" srcOrd="3" destOrd="0" presId="urn:microsoft.com/office/officeart/2018/5/layout/IconLeafLabelList"/>
    <dgm:cxn modelId="{52364369-8DC6-4371-AE77-4B3FED3030E0}" type="presParOf" srcId="{3216EC1B-A4F7-4D96-BF26-7C7C73240E6C}" destId="{BEB0FA9D-1EEC-4BE7-A084-52A74C9238E7}" srcOrd="5" destOrd="0" presId="urn:microsoft.com/office/officeart/2018/5/layout/IconLeafLabelList"/>
    <dgm:cxn modelId="{328E3B8C-A4C2-4833-8C48-3437942FDC5D}" type="presParOf" srcId="{3216EC1B-A4F7-4D96-BF26-7C7C73240E6C}" destId="{38D2ABD6-C68A-4167-9403-BCF2F191C50B}" srcOrd="6" destOrd="0" presId="urn:microsoft.com/office/officeart/2018/5/layout/IconLeafLabelList"/>
    <dgm:cxn modelId="{4EA2571A-5960-4B9E-AD1D-D2BAE8392CFD}" type="presParOf" srcId="{38D2ABD6-C68A-4167-9403-BCF2F191C50B}" destId="{6E3ED836-2678-448F-B111-564C6707A175}" srcOrd="0" destOrd="0" presId="urn:microsoft.com/office/officeart/2018/5/layout/IconLeafLabelList"/>
    <dgm:cxn modelId="{E6D64691-334C-4C5A-B390-23F6730C15D4}" type="presParOf" srcId="{38D2ABD6-C68A-4167-9403-BCF2F191C50B}" destId="{0A52EFC6-C739-4B52-9F37-7D19C765CDA8}" srcOrd="1" destOrd="0" presId="urn:microsoft.com/office/officeart/2018/5/layout/IconLeafLabelList"/>
    <dgm:cxn modelId="{C18B4C34-49AE-4306-8621-1D91D2EFD0B9}" type="presParOf" srcId="{38D2ABD6-C68A-4167-9403-BCF2F191C50B}" destId="{BA429647-FF1F-44C1-A3D1-743C85BECEA7}" srcOrd="2" destOrd="0" presId="urn:microsoft.com/office/officeart/2018/5/layout/IconLeafLabelList"/>
    <dgm:cxn modelId="{B55B5182-C519-4AAD-8466-911597D5797D}" type="presParOf" srcId="{38D2ABD6-C68A-4167-9403-BCF2F191C50B}" destId="{9010554F-4F58-4D92-B76E-28665B739EAB}" srcOrd="3" destOrd="0" presId="urn:microsoft.com/office/officeart/2018/5/layout/IconLeafLabelList"/>
    <dgm:cxn modelId="{71F3738F-C568-48C7-9E8B-B09453F7D825}" type="presParOf" srcId="{3216EC1B-A4F7-4D96-BF26-7C7C73240E6C}" destId="{719376CC-7361-4C1D-BAF0-1C7EC43F5A4D}" srcOrd="7" destOrd="0" presId="urn:microsoft.com/office/officeart/2018/5/layout/IconLeafLabelList"/>
    <dgm:cxn modelId="{72D52D4D-1755-4DD8-B554-ADF8971B191D}" type="presParOf" srcId="{3216EC1B-A4F7-4D96-BF26-7C7C73240E6C}" destId="{9CB51BE3-9F90-4952-8CCE-BBE3E4DCCB45}" srcOrd="8" destOrd="0" presId="urn:microsoft.com/office/officeart/2018/5/layout/IconLeafLabelList"/>
    <dgm:cxn modelId="{3E996542-E17F-4A53-A8F7-0DA8D8C0491F}" type="presParOf" srcId="{9CB51BE3-9F90-4952-8CCE-BBE3E4DCCB45}" destId="{17DEE2D5-5715-4844-BE7D-73B3FAE1A241}" srcOrd="0" destOrd="0" presId="urn:microsoft.com/office/officeart/2018/5/layout/IconLeafLabelList"/>
    <dgm:cxn modelId="{A09FCC20-23AD-4DB7-BC3E-C242A93E0AAA}" type="presParOf" srcId="{9CB51BE3-9F90-4952-8CCE-BBE3E4DCCB45}" destId="{C6C1FD2B-52A8-4B0E-A9B4-503CED73F4F6}" srcOrd="1" destOrd="0" presId="urn:microsoft.com/office/officeart/2018/5/layout/IconLeafLabelList"/>
    <dgm:cxn modelId="{793FD98C-3478-45A5-8167-9DC230F00562}" type="presParOf" srcId="{9CB51BE3-9F90-4952-8CCE-BBE3E4DCCB45}" destId="{C7F7B637-1D53-4D1F-9E68-420FE0D2F92B}" srcOrd="2" destOrd="0" presId="urn:microsoft.com/office/officeart/2018/5/layout/IconLeafLabelList"/>
    <dgm:cxn modelId="{DA4B10CC-93CB-4CF1-B84E-A97B6243B662}" type="presParOf" srcId="{9CB51BE3-9F90-4952-8CCE-BBE3E4DCCB45}" destId="{5B398058-71CB-46BB-93D6-F2FC92995549}" srcOrd="3" destOrd="0" presId="urn:microsoft.com/office/officeart/2018/5/layout/IconLeafLabelList"/>
    <dgm:cxn modelId="{A7E7E29C-5879-4B9A-9156-972C34A4C350}" type="presParOf" srcId="{3216EC1B-A4F7-4D96-BF26-7C7C73240E6C}" destId="{7A4425AB-DC3A-4C2A-A03F-E70D598F24B8}" srcOrd="9" destOrd="0" presId="urn:microsoft.com/office/officeart/2018/5/layout/IconLeafLabelList"/>
    <dgm:cxn modelId="{FBF679A5-43B2-4AB1-9AB4-F7C470EFA4BD}" type="presParOf" srcId="{3216EC1B-A4F7-4D96-BF26-7C7C73240E6C}" destId="{B8C810AD-82CA-48D0-9879-F13D501CF8BD}" srcOrd="10" destOrd="0" presId="urn:microsoft.com/office/officeart/2018/5/layout/IconLeafLabelList"/>
    <dgm:cxn modelId="{EC72E239-5D7F-4E6E-956C-367F869C3644}" type="presParOf" srcId="{B8C810AD-82CA-48D0-9879-F13D501CF8BD}" destId="{86B1B80C-0701-4694-8992-3EC85D41DF8B}" srcOrd="0" destOrd="0" presId="urn:microsoft.com/office/officeart/2018/5/layout/IconLeafLabelList"/>
    <dgm:cxn modelId="{2E51AB3B-AD91-4DD8-9443-53A39940D3DE}" type="presParOf" srcId="{B8C810AD-82CA-48D0-9879-F13D501CF8BD}" destId="{6914A115-D973-4867-96D1-4245F12B1C90}" srcOrd="1" destOrd="0" presId="urn:microsoft.com/office/officeart/2018/5/layout/IconLeafLabelList"/>
    <dgm:cxn modelId="{32F8C61F-72E8-4407-85CA-B9052FC15228}" type="presParOf" srcId="{B8C810AD-82CA-48D0-9879-F13D501CF8BD}" destId="{031022A7-289E-4E2E-908D-817D75B44064}" srcOrd="2" destOrd="0" presId="urn:microsoft.com/office/officeart/2018/5/layout/IconLeafLabelList"/>
    <dgm:cxn modelId="{95CDD82B-DC9C-4D3F-826E-F283B4F46ABC}" type="presParOf" srcId="{B8C810AD-82CA-48D0-9879-F13D501CF8BD}" destId="{6A1CD7D6-44E6-413A-9152-7B48D377059C}"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B675B7-BF1A-4DB3-811F-BCAEF29EB33E}"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17F9EDD6-992E-4D4B-9549-A8A1D71CD92D}">
      <dgm:prSet/>
      <dgm:spPr/>
      <dgm:t>
        <a:bodyPr/>
        <a:lstStyle/>
        <a:p>
          <a:pPr>
            <a:lnSpc>
              <a:spcPct val="100000"/>
            </a:lnSpc>
            <a:defRPr cap="all"/>
          </a:pPr>
          <a:r>
            <a:rPr lang="en-US"/>
            <a:t>Offer flexible working opportunities</a:t>
          </a:r>
        </a:p>
      </dgm:t>
    </dgm:pt>
    <dgm:pt modelId="{0CFB5C34-210A-4B27-87D8-330B11450DC9}" type="parTrans" cxnId="{E2C90CAE-EBAD-4A0B-A2F4-462493189A1C}">
      <dgm:prSet/>
      <dgm:spPr/>
      <dgm:t>
        <a:bodyPr/>
        <a:lstStyle/>
        <a:p>
          <a:endParaRPr lang="en-US"/>
        </a:p>
      </dgm:t>
    </dgm:pt>
    <dgm:pt modelId="{E63FFE12-0232-4ED0-BC5A-EDC22ACF371C}" type="sibTrans" cxnId="{E2C90CAE-EBAD-4A0B-A2F4-462493189A1C}">
      <dgm:prSet/>
      <dgm:spPr/>
      <dgm:t>
        <a:bodyPr/>
        <a:lstStyle/>
        <a:p>
          <a:endParaRPr lang="en-US"/>
        </a:p>
      </dgm:t>
    </dgm:pt>
    <dgm:pt modelId="{E350C22A-7896-4155-8D9A-2B6DE6EE48F0}">
      <dgm:prSet/>
      <dgm:spPr/>
      <dgm:t>
        <a:bodyPr/>
        <a:lstStyle/>
        <a:p>
          <a:pPr>
            <a:lnSpc>
              <a:spcPct val="100000"/>
            </a:lnSpc>
            <a:defRPr cap="all"/>
          </a:pPr>
          <a:r>
            <a:rPr lang="en-US"/>
            <a:t>Recognize those doing well</a:t>
          </a:r>
        </a:p>
      </dgm:t>
    </dgm:pt>
    <dgm:pt modelId="{8632834A-C77E-4776-8067-CE008F020313}" type="parTrans" cxnId="{F6DE94FC-B749-425B-8DC3-951E00B83121}">
      <dgm:prSet/>
      <dgm:spPr/>
      <dgm:t>
        <a:bodyPr/>
        <a:lstStyle/>
        <a:p>
          <a:endParaRPr lang="en-US"/>
        </a:p>
      </dgm:t>
    </dgm:pt>
    <dgm:pt modelId="{FB6DD829-CBDD-4ABC-8B9F-25E73D544325}" type="sibTrans" cxnId="{F6DE94FC-B749-425B-8DC3-951E00B83121}">
      <dgm:prSet/>
      <dgm:spPr/>
      <dgm:t>
        <a:bodyPr/>
        <a:lstStyle/>
        <a:p>
          <a:endParaRPr lang="en-US"/>
        </a:p>
      </dgm:t>
    </dgm:pt>
    <dgm:pt modelId="{10D174E2-D492-4E1B-966F-BB02A870AEEB}">
      <dgm:prSet/>
      <dgm:spPr/>
      <dgm:t>
        <a:bodyPr/>
        <a:lstStyle/>
        <a:p>
          <a:pPr>
            <a:lnSpc>
              <a:spcPct val="100000"/>
            </a:lnSpc>
            <a:defRPr cap="all"/>
          </a:pPr>
          <a:r>
            <a:rPr lang="en-US"/>
            <a:t>Build a strong team culture</a:t>
          </a:r>
        </a:p>
      </dgm:t>
    </dgm:pt>
    <dgm:pt modelId="{42A9AE07-CA8E-47ED-9901-F13EEF4B5DFE}" type="parTrans" cxnId="{45ED2789-0015-4038-9DC0-F394B336D059}">
      <dgm:prSet/>
      <dgm:spPr/>
      <dgm:t>
        <a:bodyPr/>
        <a:lstStyle/>
        <a:p>
          <a:endParaRPr lang="en-US"/>
        </a:p>
      </dgm:t>
    </dgm:pt>
    <dgm:pt modelId="{ABA756DD-D4D0-4614-BE9E-FDFA9159A0E8}" type="sibTrans" cxnId="{45ED2789-0015-4038-9DC0-F394B336D059}">
      <dgm:prSet/>
      <dgm:spPr/>
      <dgm:t>
        <a:bodyPr/>
        <a:lstStyle/>
        <a:p>
          <a:endParaRPr lang="en-US"/>
        </a:p>
      </dgm:t>
    </dgm:pt>
    <dgm:pt modelId="{F175CCA8-7ACE-4CB0-8F73-6F3D02EF2960}">
      <dgm:prSet/>
      <dgm:spPr/>
      <dgm:t>
        <a:bodyPr/>
        <a:lstStyle/>
        <a:p>
          <a:pPr>
            <a:lnSpc>
              <a:spcPct val="100000"/>
            </a:lnSpc>
            <a:defRPr cap="all"/>
          </a:pPr>
          <a:r>
            <a:rPr lang="en-US"/>
            <a:t>Ask nurses for feedback</a:t>
          </a:r>
        </a:p>
      </dgm:t>
    </dgm:pt>
    <dgm:pt modelId="{756AA73E-C200-494F-BADA-CA4D877DCB43}" type="parTrans" cxnId="{266A2E29-DD43-43F2-B67D-2473249829BE}">
      <dgm:prSet/>
      <dgm:spPr/>
      <dgm:t>
        <a:bodyPr/>
        <a:lstStyle/>
        <a:p>
          <a:endParaRPr lang="en-US"/>
        </a:p>
      </dgm:t>
    </dgm:pt>
    <dgm:pt modelId="{7F1AF5B7-D760-4714-A760-272C6C106AC2}" type="sibTrans" cxnId="{266A2E29-DD43-43F2-B67D-2473249829BE}">
      <dgm:prSet/>
      <dgm:spPr/>
      <dgm:t>
        <a:bodyPr/>
        <a:lstStyle/>
        <a:p>
          <a:endParaRPr lang="en-US"/>
        </a:p>
      </dgm:t>
    </dgm:pt>
    <dgm:pt modelId="{22B7362F-3E1C-4804-AE99-F8E5FFAFE7D4}">
      <dgm:prSet/>
      <dgm:spPr/>
      <dgm:t>
        <a:bodyPr/>
        <a:lstStyle/>
        <a:p>
          <a:pPr>
            <a:lnSpc>
              <a:spcPct val="100000"/>
            </a:lnSpc>
            <a:defRPr cap="all"/>
          </a:pPr>
          <a:r>
            <a:rPr lang="en-US"/>
            <a:t>Use exit interviews to learn more</a:t>
          </a:r>
        </a:p>
      </dgm:t>
    </dgm:pt>
    <dgm:pt modelId="{CFE9E758-1423-41AC-B1A3-62A5C4A4EDC5}" type="parTrans" cxnId="{7CC8342C-018A-4A6A-AD7A-E668E8C26832}">
      <dgm:prSet/>
      <dgm:spPr/>
      <dgm:t>
        <a:bodyPr/>
        <a:lstStyle/>
        <a:p>
          <a:endParaRPr lang="en-US"/>
        </a:p>
      </dgm:t>
    </dgm:pt>
    <dgm:pt modelId="{5EC3FBEA-CA53-4C2C-966A-C09D8C359116}" type="sibTrans" cxnId="{7CC8342C-018A-4A6A-AD7A-E668E8C26832}">
      <dgm:prSet/>
      <dgm:spPr/>
      <dgm:t>
        <a:bodyPr/>
        <a:lstStyle/>
        <a:p>
          <a:endParaRPr lang="en-US"/>
        </a:p>
      </dgm:t>
    </dgm:pt>
    <dgm:pt modelId="{EE8B8F2A-C742-490A-9691-A3C8E6F2E32A}" type="pres">
      <dgm:prSet presAssocID="{E7B675B7-BF1A-4DB3-811F-BCAEF29EB33E}" presName="root" presStyleCnt="0">
        <dgm:presLayoutVars>
          <dgm:dir/>
          <dgm:resizeHandles val="exact"/>
        </dgm:presLayoutVars>
      </dgm:prSet>
      <dgm:spPr/>
    </dgm:pt>
    <dgm:pt modelId="{71FF875E-D4EC-49A7-9B2B-BAA718283DF4}" type="pres">
      <dgm:prSet presAssocID="{17F9EDD6-992E-4D4B-9549-A8A1D71CD92D}" presName="compNode" presStyleCnt="0"/>
      <dgm:spPr/>
    </dgm:pt>
    <dgm:pt modelId="{B36C27F9-432C-4D83-B7A3-2D93F4F34DB0}" type="pres">
      <dgm:prSet presAssocID="{17F9EDD6-992E-4D4B-9549-A8A1D71CD92D}" presName="iconBgRect" presStyleLbl="bgShp" presStyleIdx="0" presStyleCnt="5"/>
      <dgm:spPr>
        <a:prstGeom prst="round2DiagRect">
          <a:avLst>
            <a:gd name="adj1" fmla="val 29727"/>
            <a:gd name="adj2" fmla="val 0"/>
          </a:avLst>
        </a:prstGeom>
      </dgm:spPr>
    </dgm:pt>
    <dgm:pt modelId="{EC30083A-0623-421E-8F6C-4E5BB37ED225}" type="pres">
      <dgm:prSet presAssocID="{17F9EDD6-992E-4D4B-9549-A8A1D71CD92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186E2FFD-47B4-4D66-B38F-F50963CB2E55}" type="pres">
      <dgm:prSet presAssocID="{17F9EDD6-992E-4D4B-9549-A8A1D71CD92D}" presName="spaceRect" presStyleCnt="0"/>
      <dgm:spPr/>
    </dgm:pt>
    <dgm:pt modelId="{5E4BD199-7797-41C1-B80E-D2E183694CE4}" type="pres">
      <dgm:prSet presAssocID="{17F9EDD6-992E-4D4B-9549-A8A1D71CD92D}" presName="textRect" presStyleLbl="revTx" presStyleIdx="0" presStyleCnt="5">
        <dgm:presLayoutVars>
          <dgm:chMax val="1"/>
          <dgm:chPref val="1"/>
        </dgm:presLayoutVars>
      </dgm:prSet>
      <dgm:spPr/>
    </dgm:pt>
    <dgm:pt modelId="{D6FDA202-CD53-4E1A-9E54-E128D0C2CFD3}" type="pres">
      <dgm:prSet presAssocID="{E63FFE12-0232-4ED0-BC5A-EDC22ACF371C}" presName="sibTrans" presStyleCnt="0"/>
      <dgm:spPr/>
    </dgm:pt>
    <dgm:pt modelId="{E18F05BF-7C99-4803-A22F-D5BF0AEA0194}" type="pres">
      <dgm:prSet presAssocID="{E350C22A-7896-4155-8D9A-2B6DE6EE48F0}" presName="compNode" presStyleCnt="0"/>
      <dgm:spPr/>
    </dgm:pt>
    <dgm:pt modelId="{1C13E893-33C4-4526-BBEF-9E8CD33846EF}" type="pres">
      <dgm:prSet presAssocID="{E350C22A-7896-4155-8D9A-2B6DE6EE48F0}" presName="iconBgRect" presStyleLbl="bgShp" presStyleIdx="1" presStyleCnt="5"/>
      <dgm:spPr>
        <a:prstGeom prst="round2DiagRect">
          <a:avLst>
            <a:gd name="adj1" fmla="val 29727"/>
            <a:gd name="adj2" fmla="val 0"/>
          </a:avLst>
        </a:prstGeom>
      </dgm:spPr>
    </dgm:pt>
    <dgm:pt modelId="{2A5870D8-8A16-4910-96E3-6BEC7558BD74}" type="pres">
      <dgm:prSet presAssocID="{E350C22A-7896-4155-8D9A-2B6DE6EE48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A7BC3D0B-7FAB-4B66-8F55-1754280F593F}" type="pres">
      <dgm:prSet presAssocID="{E350C22A-7896-4155-8D9A-2B6DE6EE48F0}" presName="spaceRect" presStyleCnt="0"/>
      <dgm:spPr/>
    </dgm:pt>
    <dgm:pt modelId="{361A690A-94D1-44EA-BBFA-3B0F02984A1E}" type="pres">
      <dgm:prSet presAssocID="{E350C22A-7896-4155-8D9A-2B6DE6EE48F0}" presName="textRect" presStyleLbl="revTx" presStyleIdx="1" presStyleCnt="5">
        <dgm:presLayoutVars>
          <dgm:chMax val="1"/>
          <dgm:chPref val="1"/>
        </dgm:presLayoutVars>
      </dgm:prSet>
      <dgm:spPr/>
    </dgm:pt>
    <dgm:pt modelId="{32CCD02C-01B1-4AF3-9DD3-4758E6B3F960}" type="pres">
      <dgm:prSet presAssocID="{FB6DD829-CBDD-4ABC-8B9F-25E73D544325}" presName="sibTrans" presStyleCnt="0"/>
      <dgm:spPr/>
    </dgm:pt>
    <dgm:pt modelId="{886C07A6-5614-4DF8-AC79-CD33AAE20B81}" type="pres">
      <dgm:prSet presAssocID="{10D174E2-D492-4E1B-966F-BB02A870AEEB}" presName="compNode" presStyleCnt="0"/>
      <dgm:spPr/>
    </dgm:pt>
    <dgm:pt modelId="{5E0128A2-EDBC-4510-AA47-C5CD7A5946DF}" type="pres">
      <dgm:prSet presAssocID="{10D174E2-D492-4E1B-966F-BB02A870AEEB}" presName="iconBgRect" presStyleLbl="bgShp" presStyleIdx="2" presStyleCnt="5"/>
      <dgm:spPr>
        <a:prstGeom prst="round2DiagRect">
          <a:avLst>
            <a:gd name="adj1" fmla="val 29727"/>
            <a:gd name="adj2" fmla="val 0"/>
          </a:avLst>
        </a:prstGeom>
      </dgm:spPr>
    </dgm:pt>
    <dgm:pt modelId="{9F4775B9-12FE-473C-B84F-DA911CBB9EF1}" type="pres">
      <dgm:prSet presAssocID="{10D174E2-D492-4E1B-966F-BB02A870AEE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585182F-14C3-43DB-AB23-4A861A972F41}" type="pres">
      <dgm:prSet presAssocID="{10D174E2-D492-4E1B-966F-BB02A870AEEB}" presName="spaceRect" presStyleCnt="0"/>
      <dgm:spPr/>
    </dgm:pt>
    <dgm:pt modelId="{ED99C01D-B4E9-42DA-A0FF-DB29EEEA29C1}" type="pres">
      <dgm:prSet presAssocID="{10D174E2-D492-4E1B-966F-BB02A870AEEB}" presName="textRect" presStyleLbl="revTx" presStyleIdx="2" presStyleCnt="5">
        <dgm:presLayoutVars>
          <dgm:chMax val="1"/>
          <dgm:chPref val="1"/>
        </dgm:presLayoutVars>
      </dgm:prSet>
      <dgm:spPr/>
    </dgm:pt>
    <dgm:pt modelId="{232D5E07-792B-4F9B-9C0F-1F2103A10001}" type="pres">
      <dgm:prSet presAssocID="{ABA756DD-D4D0-4614-BE9E-FDFA9159A0E8}" presName="sibTrans" presStyleCnt="0"/>
      <dgm:spPr/>
    </dgm:pt>
    <dgm:pt modelId="{8C9F2F47-B499-4220-AEF6-5E1A8B7D51B3}" type="pres">
      <dgm:prSet presAssocID="{F175CCA8-7ACE-4CB0-8F73-6F3D02EF2960}" presName="compNode" presStyleCnt="0"/>
      <dgm:spPr/>
    </dgm:pt>
    <dgm:pt modelId="{B5A28409-0511-4E09-9FF8-4EE3E9C5D332}" type="pres">
      <dgm:prSet presAssocID="{F175CCA8-7ACE-4CB0-8F73-6F3D02EF2960}" presName="iconBgRect" presStyleLbl="bgShp" presStyleIdx="3" presStyleCnt="5"/>
      <dgm:spPr>
        <a:prstGeom prst="round2DiagRect">
          <a:avLst>
            <a:gd name="adj1" fmla="val 29727"/>
            <a:gd name="adj2" fmla="val 0"/>
          </a:avLst>
        </a:prstGeom>
      </dgm:spPr>
    </dgm:pt>
    <dgm:pt modelId="{F395BBA6-AD85-45B8-B804-30DBC90FCFF7}" type="pres">
      <dgm:prSet presAssocID="{F175CCA8-7ACE-4CB0-8F73-6F3D02EF296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7C7F5C07-2EA4-45F9-94DD-391CFCF5FB03}" type="pres">
      <dgm:prSet presAssocID="{F175CCA8-7ACE-4CB0-8F73-6F3D02EF2960}" presName="spaceRect" presStyleCnt="0"/>
      <dgm:spPr/>
    </dgm:pt>
    <dgm:pt modelId="{C419960C-F8C7-4340-80A6-AE6A435FE989}" type="pres">
      <dgm:prSet presAssocID="{F175CCA8-7ACE-4CB0-8F73-6F3D02EF2960}" presName="textRect" presStyleLbl="revTx" presStyleIdx="3" presStyleCnt="5">
        <dgm:presLayoutVars>
          <dgm:chMax val="1"/>
          <dgm:chPref val="1"/>
        </dgm:presLayoutVars>
      </dgm:prSet>
      <dgm:spPr/>
    </dgm:pt>
    <dgm:pt modelId="{29917940-0BA1-4258-899A-EEDA96AAC2D0}" type="pres">
      <dgm:prSet presAssocID="{7F1AF5B7-D760-4714-A760-272C6C106AC2}" presName="sibTrans" presStyleCnt="0"/>
      <dgm:spPr/>
    </dgm:pt>
    <dgm:pt modelId="{1A07DF6E-7493-4F88-8218-22FDE18E96C4}" type="pres">
      <dgm:prSet presAssocID="{22B7362F-3E1C-4804-AE99-F8E5FFAFE7D4}" presName="compNode" presStyleCnt="0"/>
      <dgm:spPr/>
    </dgm:pt>
    <dgm:pt modelId="{E9942D75-FF18-466C-AB73-CC3285E8636D}" type="pres">
      <dgm:prSet presAssocID="{22B7362F-3E1C-4804-AE99-F8E5FFAFE7D4}" presName="iconBgRect" presStyleLbl="bgShp" presStyleIdx="4" presStyleCnt="5"/>
      <dgm:spPr>
        <a:prstGeom prst="round2DiagRect">
          <a:avLst>
            <a:gd name="adj1" fmla="val 29727"/>
            <a:gd name="adj2" fmla="val 0"/>
          </a:avLst>
        </a:prstGeom>
      </dgm:spPr>
    </dgm:pt>
    <dgm:pt modelId="{7B535C91-A958-48B3-A8A9-45A7DD4B8661}" type="pres">
      <dgm:prSet presAssocID="{22B7362F-3E1C-4804-AE99-F8E5FFAFE7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CA69C90F-F531-4587-A2BD-9A01CF9AB956}" type="pres">
      <dgm:prSet presAssocID="{22B7362F-3E1C-4804-AE99-F8E5FFAFE7D4}" presName="spaceRect" presStyleCnt="0"/>
      <dgm:spPr/>
    </dgm:pt>
    <dgm:pt modelId="{4548BB1A-B7D3-435C-B771-B1331031AC5B}" type="pres">
      <dgm:prSet presAssocID="{22B7362F-3E1C-4804-AE99-F8E5FFAFE7D4}" presName="textRect" presStyleLbl="revTx" presStyleIdx="4" presStyleCnt="5">
        <dgm:presLayoutVars>
          <dgm:chMax val="1"/>
          <dgm:chPref val="1"/>
        </dgm:presLayoutVars>
      </dgm:prSet>
      <dgm:spPr/>
    </dgm:pt>
  </dgm:ptLst>
  <dgm:cxnLst>
    <dgm:cxn modelId="{AE873D0C-E311-4ACC-9728-A9309DB5F87C}" type="presOf" srcId="{E350C22A-7896-4155-8D9A-2B6DE6EE48F0}" destId="{361A690A-94D1-44EA-BBFA-3B0F02984A1E}" srcOrd="0" destOrd="0" presId="urn:microsoft.com/office/officeart/2018/5/layout/IconLeafLabelList"/>
    <dgm:cxn modelId="{8717DA1E-60ED-46BE-9307-A374751BB872}" type="presOf" srcId="{10D174E2-D492-4E1B-966F-BB02A870AEEB}" destId="{ED99C01D-B4E9-42DA-A0FF-DB29EEEA29C1}" srcOrd="0" destOrd="0" presId="urn:microsoft.com/office/officeart/2018/5/layout/IconLeafLabelList"/>
    <dgm:cxn modelId="{266A2E29-DD43-43F2-B67D-2473249829BE}" srcId="{E7B675B7-BF1A-4DB3-811F-BCAEF29EB33E}" destId="{F175CCA8-7ACE-4CB0-8F73-6F3D02EF2960}" srcOrd="3" destOrd="0" parTransId="{756AA73E-C200-494F-BADA-CA4D877DCB43}" sibTransId="{7F1AF5B7-D760-4714-A760-272C6C106AC2}"/>
    <dgm:cxn modelId="{7CC8342C-018A-4A6A-AD7A-E668E8C26832}" srcId="{E7B675B7-BF1A-4DB3-811F-BCAEF29EB33E}" destId="{22B7362F-3E1C-4804-AE99-F8E5FFAFE7D4}" srcOrd="4" destOrd="0" parTransId="{CFE9E758-1423-41AC-B1A3-62A5C4A4EDC5}" sibTransId="{5EC3FBEA-CA53-4C2C-966A-C09D8C359116}"/>
    <dgm:cxn modelId="{3DCB775E-5210-427B-B1CD-F9746FA237B0}" type="presOf" srcId="{E7B675B7-BF1A-4DB3-811F-BCAEF29EB33E}" destId="{EE8B8F2A-C742-490A-9691-A3C8E6F2E32A}" srcOrd="0" destOrd="0" presId="urn:microsoft.com/office/officeart/2018/5/layout/IconLeafLabelList"/>
    <dgm:cxn modelId="{45ED2789-0015-4038-9DC0-F394B336D059}" srcId="{E7B675B7-BF1A-4DB3-811F-BCAEF29EB33E}" destId="{10D174E2-D492-4E1B-966F-BB02A870AEEB}" srcOrd="2" destOrd="0" parTransId="{42A9AE07-CA8E-47ED-9901-F13EEF4B5DFE}" sibTransId="{ABA756DD-D4D0-4614-BE9E-FDFA9159A0E8}"/>
    <dgm:cxn modelId="{CC9B288C-D533-4887-8809-E1BFB2638F03}" type="presOf" srcId="{F175CCA8-7ACE-4CB0-8F73-6F3D02EF2960}" destId="{C419960C-F8C7-4340-80A6-AE6A435FE989}" srcOrd="0" destOrd="0" presId="urn:microsoft.com/office/officeart/2018/5/layout/IconLeafLabelList"/>
    <dgm:cxn modelId="{E2C90CAE-EBAD-4A0B-A2F4-462493189A1C}" srcId="{E7B675B7-BF1A-4DB3-811F-BCAEF29EB33E}" destId="{17F9EDD6-992E-4D4B-9549-A8A1D71CD92D}" srcOrd="0" destOrd="0" parTransId="{0CFB5C34-210A-4B27-87D8-330B11450DC9}" sibTransId="{E63FFE12-0232-4ED0-BC5A-EDC22ACF371C}"/>
    <dgm:cxn modelId="{8EF679D3-711B-47FA-AD88-1C65BBA04409}" type="presOf" srcId="{17F9EDD6-992E-4D4B-9549-A8A1D71CD92D}" destId="{5E4BD199-7797-41C1-B80E-D2E183694CE4}" srcOrd="0" destOrd="0" presId="urn:microsoft.com/office/officeart/2018/5/layout/IconLeafLabelList"/>
    <dgm:cxn modelId="{007D96E6-C084-4260-934C-1D2C38CB94F4}" type="presOf" srcId="{22B7362F-3E1C-4804-AE99-F8E5FFAFE7D4}" destId="{4548BB1A-B7D3-435C-B771-B1331031AC5B}" srcOrd="0" destOrd="0" presId="urn:microsoft.com/office/officeart/2018/5/layout/IconLeafLabelList"/>
    <dgm:cxn modelId="{F6DE94FC-B749-425B-8DC3-951E00B83121}" srcId="{E7B675B7-BF1A-4DB3-811F-BCAEF29EB33E}" destId="{E350C22A-7896-4155-8D9A-2B6DE6EE48F0}" srcOrd="1" destOrd="0" parTransId="{8632834A-C77E-4776-8067-CE008F020313}" sibTransId="{FB6DD829-CBDD-4ABC-8B9F-25E73D544325}"/>
    <dgm:cxn modelId="{9AA513ED-3E6B-4E05-AF64-E6935DA4D609}" type="presParOf" srcId="{EE8B8F2A-C742-490A-9691-A3C8E6F2E32A}" destId="{71FF875E-D4EC-49A7-9B2B-BAA718283DF4}" srcOrd="0" destOrd="0" presId="urn:microsoft.com/office/officeart/2018/5/layout/IconLeafLabelList"/>
    <dgm:cxn modelId="{A7A3F0F1-9DAE-4B7A-A1EA-9DF69BFFAECC}" type="presParOf" srcId="{71FF875E-D4EC-49A7-9B2B-BAA718283DF4}" destId="{B36C27F9-432C-4D83-B7A3-2D93F4F34DB0}" srcOrd="0" destOrd="0" presId="urn:microsoft.com/office/officeart/2018/5/layout/IconLeafLabelList"/>
    <dgm:cxn modelId="{0797EFC2-E60A-4A33-8994-C245BF5BFF06}" type="presParOf" srcId="{71FF875E-D4EC-49A7-9B2B-BAA718283DF4}" destId="{EC30083A-0623-421E-8F6C-4E5BB37ED225}" srcOrd="1" destOrd="0" presId="urn:microsoft.com/office/officeart/2018/5/layout/IconLeafLabelList"/>
    <dgm:cxn modelId="{11C87C12-CB26-4B7F-96EF-0E6E458C0093}" type="presParOf" srcId="{71FF875E-D4EC-49A7-9B2B-BAA718283DF4}" destId="{186E2FFD-47B4-4D66-B38F-F50963CB2E55}" srcOrd="2" destOrd="0" presId="urn:microsoft.com/office/officeart/2018/5/layout/IconLeafLabelList"/>
    <dgm:cxn modelId="{406103E8-3E44-4AE8-8497-97AB8745F640}" type="presParOf" srcId="{71FF875E-D4EC-49A7-9B2B-BAA718283DF4}" destId="{5E4BD199-7797-41C1-B80E-D2E183694CE4}" srcOrd="3" destOrd="0" presId="urn:microsoft.com/office/officeart/2018/5/layout/IconLeafLabelList"/>
    <dgm:cxn modelId="{F3B716B9-2796-4BAA-9D4A-2BFF80688496}" type="presParOf" srcId="{EE8B8F2A-C742-490A-9691-A3C8E6F2E32A}" destId="{D6FDA202-CD53-4E1A-9E54-E128D0C2CFD3}" srcOrd="1" destOrd="0" presId="urn:microsoft.com/office/officeart/2018/5/layout/IconLeafLabelList"/>
    <dgm:cxn modelId="{67D49023-C9A5-4560-B7B3-F52D0F49FFAA}" type="presParOf" srcId="{EE8B8F2A-C742-490A-9691-A3C8E6F2E32A}" destId="{E18F05BF-7C99-4803-A22F-D5BF0AEA0194}" srcOrd="2" destOrd="0" presId="urn:microsoft.com/office/officeart/2018/5/layout/IconLeafLabelList"/>
    <dgm:cxn modelId="{E7CB92A3-E309-4A9D-A48E-828D8E43C9C2}" type="presParOf" srcId="{E18F05BF-7C99-4803-A22F-D5BF0AEA0194}" destId="{1C13E893-33C4-4526-BBEF-9E8CD33846EF}" srcOrd="0" destOrd="0" presId="urn:microsoft.com/office/officeart/2018/5/layout/IconLeafLabelList"/>
    <dgm:cxn modelId="{03E80002-2B4F-4598-A293-CBDD08EC73B3}" type="presParOf" srcId="{E18F05BF-7C99-4803-A22F-D5BF0AEA0194}" destId="{2A5870D8-8A16-4910-96E3-6BEC7558BD74}" srcOrd="1" destOrd="0" presId="urn:microsoft.com/office/officeart/2018/5/layout/IconLeafLabelList"/>
    <dgm:cxn modelId="{448739CF-A3A9-4434-ADA3-E4C6F44AD81B}" type="presParOf" srcId="{E18F05BF-7C99-4803-A22F-D5BF0AEA0194}" destId="{A7BC3D0B-7FAB-4B66-8F55-1754280F593F}" srcOrd="2" destOrd="0" presId="urn:microsoft.com/office/officeart/2018/5/layout/IconLeafLabelList"/>
    <dgm:cxn modelId="{AAAF70BC-86F6-4247-8EDC-90CDD2DB099D}" type="presParOf" srcId="{E18F05BF-7C99-4803-A22F-D5BF0AEA0194}" destId="{361A690A-94D1-44EA-BBFA-3B0F02984A1E}" srcOrd="3" destOrd="0" presId="urn:microsoft.com/office/officeart/2018/5/layout/IconLeafLabelList"/>
    <dgm:cxn modelId="{FFD2E0B2-9D85-40FA-8219-8957B102C604}" type="presParOf" srcId="{EE8B8F2A-C742-490A-9691-A3C8E6F2E32A}" destId="{32CCD02C-01B1-4AF3-9DD3-4758E6B3F960}" srcOrd="3" destOrd="0" presId="urn:microsoft.com/office/officeart/2018/5/layout/IconLeafLabelList"/>
    <dgm:cxn modelId="{B775770F-7140-463C-887F-840F5D92AC9D}" type="presParOf" srcId="{EE8B8F2A-C742-490A-9691-A3C8E6F2E32A}" destId="{886C07A6-5614-4DF8-AC79-CD33AAE20B81}" srcOrd="4" destOrd="0" presId="urn:microsoft.com/office/officeart/2018/5/layout/IconLeafLabelList"/>
    <dgm:cxn modelId="{26262C1A-9364-477E-9565-C06047F36B4C}" type="presParOf" srcId="{886C07A6-5614-4DF8-AC79-CD33AAE20B81}" destId="{5E0128A2-EDBC-4510-AA47-C5CD7A5946DF}" srcOrd="0" destOrd="0" presId="urn:microsoft.com/office/officeart/2018/5/layout/IconLeafLabelList"/>
    <dgm:cxn modelId="{A77CA096-42F7-423E-A375-05252F7FCE4C}" type="presParOf" srcId="{886C07A6-5614-4DF8-AC79-CD33AAE20B81}" destId="{9F4775B9-12FE-473C-B84F-DA911CBB9EF1}" srcOrd="1" destOrd="0" presId="urn:microsoft.com/office/officeart/2018/5/layout/IconLeafLabelList"/>
    <dgm:cxn modelId="{0A58F070-BAEF-4611-9057-36FC082EF25A}" type="presParOf" srcId="{886C07A6-5614-4DF8-AC79-CD33AAE20B81}" destId="{A585182F-14C3-43DB-AB23-4A861A972F41}" srcOrd="2" destOrd="0" presId="urn:microsoft.com/office/officeart/2018/5/layout/IconLeafLabelList"/>
    <dgm:cxn modelId="{A4E9565C-A43C-49DA-AA44-6BE228001ADC}" type="presParOf" srcId="{886C07A6-5614-4DF8-AC79-CD33AAE20B81}" destId="{ED99C01D-B4E9-42DA-A0FF-DB29EEEA29C1}" srcOrd="3" destOrd="0" presId="urn:microsoft.com/office/officeart/2018/5/layout/IconLeafLabelList"/>
    <dgm:cxn modelId="{77659008-6633-4EE0-B20C-DD959892BB9F}" type="presParOf" srcId="{EE8B8F2A-C742-490A-9691-A3C8E6F2E32A}" destId="{232D5E07-792B-4F9B-9C0F-1F2103A10001}" srcOrd="5" destOrd="0" presId="urn:microsoft.com/office/officeart/2018/5/layout/IconLeafLabelList"/>
    <dgm:cxn modelId="{F61930AC-5213-4AE4-A983-15D97E6FC650}" type="presParOf" srcId="{EE8B8F2A-C742-490A-9691-A3C8E6F2E32A}" destId="{8C9F2F47-B499-4220-AEF6-5E1A8B7D51B3}" srcOrd="6" destOrd="0" presId="urn:microsoft.com/office/officeart/2018/5/layout/IconLeafLabelList"/>
    <dgm:cxn modelId="{CBC515B0-ECCC-4CE5-A46B-70D3FDE28E74}" type="presParOf" srcId="{8C9F2F47-B499-4220-AEF6-5E1A8B7D51B3}" destId="{B5A28409-0511-4E09-9FF8-4EE3E9C5D332}" srcOrd="0" destOrd="0" presId="urn:microsoft.com/office/officeart/2018/5/layout/IconLeafLabelList"/>
    <dgm:cxn modelId="{71784065-70DD-49DB-B5E3-29CF2FE7C629}" type="presParOf" srcId="{8C9F2F47-B499-4220-AEF6-5E1A8B7D51B3}" destId="{F395BBA6-AD85-45B8-B804-30DBC90FCFF7}" srcOrd="1" destOrd="0" presId="urn:microsoft.com/office/officeart/2018/5/layout/IconLeafLabelList"/>
    <dgm:cxn modelId="{6930025A-6E66-4856-A88F-F87595B81690}" type="presParOf" srcId="{8C9F2F47-B499-4220-AEF6-5E1A8B7D51B3}" destId="{7C7F5C07-2EA4-45F9-94DD-391CFCF5FB03}" srcOrd="2" destOrd="0" presId="urn:microsoft.com/office/officeart/2018/5/layout/IconLeafLabelList"/>
    <dgm:cxn modelId="{A5201686-7BA9-46DB-AA77-73617592E23C}" type="presParOf" srcId="{8C9F2F47-B499-4220-AEF6-5E1A8B7D51B3}" destId="{C419960C-F8C7-4340-80A6-AE6A435FE989}" srcOrd="3" destOrd="0" presId="urn:microsoft.com/office/officeart/2018/5/layout/IconLeafLabelList"/>
    <dgm:cxn modelId="{FC634055-C7F7-4C31-A1F9-32B913CA014D}" type="presParOf" srcId="{EE8B8F2A-C742-490A-9691-A3C8E6F2E32A}" destId="{29917940-0BA1-4258-899A-EEDA96AAC2D0}" srcOrd="7" destOrd="0" presId="urn:microsoft.com/office/officeart/2018/5/layout/IconLeafLabelList"/>
    <dgm:cxn modelId="{23059F83-5BC3-4E7E-AC18-EDDC918CEE1C}" type="presParOf" srcId="{EE8B8F2A-C742-490A-9691-A3C8E6F2E32A}" destId="{1A07DF6E-7493-4F88-8218-22FDE18E96C4}" srcOrd="8" destOrd="0" presId="urn:microsoft.com/office/officeart/2018/5/layout/IconLeafLabelList"/>
    <dgm:cxn modelId="{27D9A922-63D3-4DD7-898A-7B290555AB71}" type="presParOf" srcId="{1A07DF6E-7493-4F88-8218-22FDE18E96C4}" destId="{E9942D75-FF18-466C-AB73-CC3285E8636D}" srcOrd="0" destOrd="0" presId="urn:microsoft.com/office/officeart/2018/5/layout/IconLeafLabelList"/>
    <dgm:cxn modelId="{C631B447-E65A-4010-803B-B794A92CC4D6}" type="presParOf" srcId="{1A07DF6E-7493-4F88-8218-22FDE18E96C4}" destId="{7B535C91-A958-48B3-A8A9-45A7DD4B8661}" srcOrd="1" destOrd="0" presId="urn:microsoft.com/office/officeart/2018/5/layout/IconLeafLabelList"/>
    <dgm:cxn modelId="{8F727289-7EE9-4B8F-A3DA-B42AF98242FC}" type="presParOf" srcId="{1A07DF6E-7493-4F88-8218-22FDE18E96C4}" destId="{CA69C90F-F531-4587-A2BD-9A01CF9AB956}" srcOrd="2" destOrd="0" presId="urn:microsoft.com/office/officeart/2018/5/layout/IconLeafLabelList"/>
    <dgm:cxn modelId="{CA615DAB-329D-46F2-AC24-CAEFF43919F0}" type="presParOf" srcId="{1A07DF6E-7493-4F88-8218-22FDE18E96C4}" destId="{4548BB1A-B7D3-435C-B771-B1331031AC5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36445-90BE-4270-B4C1-E91F1F331C6E}">
      <dsp:nvSpPr>
        <dsp:cNvPr id="0" name=""/>
        <dsp:cNvSpPr/>
      </dsp:nvSpPr>
      <dsp:spPr>
        <a:xfrm>
          <a:off x="537096" y="371103"/>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C3646-72AD-40C8-B6DA-EE39ED0818CA}">
      <dsp:nvSpPr>
        <dsp:cNvPr id="0" name=""/>
        <dsp:cNvSpPr/>
      </dsp:nvSpPr>
      <dsp:spPr>
        <a:xfrm>
          <a:off x="880784" y="714790"/>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4516D-CAF3-42C1-8216-055FF5340DE8}">
      <dsp:nvSpPr>
        <dsp:cNvPr id="0" name=""/>
        <dsp:cNvSpPr/>
      </dsp:nvSpPr>
      <dsp:spPr>
        <a:xfrm>
          <a:off x="21565" y="2486103"/>
          <a:ext cx="264375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Students are not monitored and do not receive the appropriate follow-up and treatment for chronic health concerns.  </a:t>
          </a:r>
          <a:br>
            <a:rPr lang="en-US" sz="1100" kern="1200"/>
          </a:br>
          <a:endParaRPr lang="en-US" sz="1100" kern="1200"/>
        </a:p>
      </dsp:txBody>
      <dsp:txXfrm>
        <a:off x="21565" y="2486103"/>
        <a:ext cx="2643750" cy="990000"/>
      </dsp:txXfrm>
    </dsp:sp>
    <dsp:sp modelId="{BC71D711-2B62-43C9-9816-24D934B7AD28}">
      <dsp:nvSpPr>
        <dsp:cNvPr id="0" name=""/>
        <dsp:cNvSpPr/>
      </dsp:nvSpPr>
      <dsp:spPr>
        <a:xfrm>
          <a:off x="3643502" y="371103"/>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9D90B-7D20-4B07-933C-BAEC8E55D78B}">
      <dsp:nvSpPr>
        <dsp:cNvPr id="0" name=""/>
        <dsp:cNvSpPr/>
      </dsp:nvSpPr>
      <dsp:spPr>
        <a:xfrm>
          <a:off x="3987190" y="714790"/>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87F05-E8EF-4A8B-B468-A7735DFE23A6}">
      <dsp:nvSpPr>
        <dsp:cNvPr id="0" name=""/>
        <dsp:cNvSpPr/>
      </dsp:nvSpPr>
      <dsp:spPr>
        <a:xfrm>
          <a:off x="3127971" y="2486103"/>
          <a:ext cx="264375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There is a lack of documentation in the student health record of appropriate monitoring. </a:t>
          </a:r>
        </a:p>
      </dsp:txBody>
      <dsp:txXfrm>
        <a:off x="3127971" y="2486103"/>
        <a:ext cx="2643750" cy="99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0ADA-13AB-44F0-A9EF-A9209F2761DA}">
      <dsp:nvSpPr>
        <dsp:cNvPr id="0" name=""/>
        <dsp:cNvSpPr/>
      </dsp:nvSpPr>
      <dsp:spPr>
        <a:xfrm>
          <a:off x="2865" y="240873"/>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Communication with health staff and center staff</a:t>
          </a:r>
        </a:p>
      </dsp:txBody>
      <dsp:txXfrm>
        <a:off x="2865" y="240873"/>
        <a:ext cx="2273222" cy="1363933"/>
      </dsp:txXfrm>
    </dsp:sp>
    <dsp:sp modelId="{645D50CC-AB52-46BB-AA0C-0462254C6279}">
      <dsp:nvSpPr>
        <dsp:cNvPr id="0" name=""/>
        <dsp:cNvSpPr/>
      </dsp:nvSpPr>
      <dsp:spPr>
        <a:xfrm>
          <a:off x="2503410" y="240873"/>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Active listening to students and staff</a:t>
          </a:r>
        </a:p>
      </dsp:txBody>
      <dsp:txXfrm>
        <a:off x="2503410" y="240873"/>
        <a:ext cx="2273222" cy="1363933"/>
      </dsp:txXfrm>
    </dsp:sp>
    <dsp:sp modelId="{177C8189-38D2-4379-8F4A-1C2ECBC62094}">
      <dsp:nvSpPr>
        <dsp:cNvPr id="0" name=""/>
        <dsp:cNvSpPr/>
      </dsp:nvSpPr>
      <dsp:spPr>
        <a:xfrm>
          <a:off x="5003954" y="240873"/>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Goal setting</a:t>
          </a:r>
        </a:p>
      </dsp:txBody>
      <dsp:txXfrm>
        <a:off x="5003954" y="240873"/>
        <a:ext cx="2273222" cy="1363933"/>
      </dsp:txXfrm>
    </dsp:sp>
    <dsp:sp modelId="{5C1C9EE1-8451-462F-8053-3DE92E34D172}">
      <dsp:nvSpPr>
        <dsp:cNvPr id="0" name=""/>
        <dsp:cNvSpPr/>
      </dsp:nvSpPr>
      <dsp:spPr>
        <a:xfrm>
          <a:off x="7504499" y="240873"/>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Diplomacy with center staff and students</a:t>
          </a:r>
        </a:p>
      </dsp:txBody>
      <dsp:txXfrm>
        <a:off x="7504499" y="240873"/>
        <a:ext cx="2273222" cy="1363933"/>
      </dsp:txXfrm>
    </dsp:sp>
    <dsp:sp modelId="{C67BFFD1-4F97-4805-BDB7-E280866AD82C}">
      <dsp:nvSpPr>
        <dsp:cNvPr id="0" name=""/>
        <dsp:cNvSpPr/>
      </dsp:nvSpPr>
      <dsp:spPr>
        <a:xfrm>
          <a:off x="2865" y="1832129"/>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Conflict resolution in a timely manner</a:t>
          </a:r>
        </a:p>
      </dsp:txBody>
      <dsp:txXfrm>
        <a:off x="2865" y="1832129"/>
        <a:ext cx="2273222" cy="1363933"/>
      </dsp:txXfrm>
    </dsp:sp>
    <dsp:sp modelId="{87FC8041-0CC2-4E8C-B029-A7DB88421064}">
      <dsp:nvSpPr>
        <dsp:cNvPr id="0" name=""/>
        <dsp:cNvSpPr/>
      </dsp:nvSpPr>
      <dsp:spPr>
        <a:xfrm>
          <a:off x="2503410" y="1832129"/>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Motivating staff to perform</a:t>
          </a:r>
        </a:p>
      </dsp:txBody>
      <dsp:txXfrm>
        <a:off x="2503410" y="1832129"/>
        <a:ext cx="2273222" cy="1363933"/>
      </dsp:txXfrm>
    </dsp:sp>
    <dsp:sp modelId="{C8C1A667-90E8-4B69-94B6-D0D71386A564}">
      <dsp:nvSpPr>
        <dsp:cNvPr id="0" name=""/>
        <dsp:cNvSpPr/>
      </dsp:nvSpPr>
      <dsp:spPr>
        <a:xfrm>
          <a:off x="5003954" y="1832129"/>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Decisiveness</a:t>
          </a:r>
        </a:p>
      </dsp:txBody>
      <dsp:txXfrm>
        <a:off x="5003954" y="1832129"/>
        <a:ext cx="2273222" cy="1363933"/>
      </dsp:txXfrm>
    </dsp:sp>
    <dsp:sp modelId="{69A84BB2-7ACE-4E6E-9589-A584CF7CD393}">
      <dsp:nvSpPr>
        <dsp:cNvPr id="0" name=""/>
        <dsp:cNvSpPr/>
      </dsp:nvSpPr>
      <dsp:spPr>
        <a:xfrm>
          <a:off x="7504499" y="1832129"/>
          <a:ext cx="2273222" cy="1363933"/>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Empathy for students and staff</a:t>
          </a:r>
        </a:p>
      </dsp:txBody>
      <dsp:txXfrm>
        <a:off x="7504499" y="1832129"/>
        <a:ext cx="2273222" cy="1363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14FDD-DD6E-4D54-8BF3-9162CF72A5CD}">
      <dsp:nvSpPr>
        <dsp:cNvPr id="0" name=""/>
        <dsp:cNvSpPr/>
      </dsp:nvSpPr>
      <dsp:spPr>
        <a:xfrm>
          <a:off x="1123383" y="203518"/>
          <a:ext cx="1837687" cy="183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BB64D-F3A4-450F-83B7-15911625BF73}">
      <dsp:nvSpPr>
        <dsp:cNvPr id="0" name=""/>
        <dsp:cNvSpPr/>
      </dsp:nvSpPr>
      <dsp:spPr>
        <a:xfrm>
          <a:off x="351" y="2492801"/>
          <a:ext cx="408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Medication records for medications administered in the Health and Wellness Center by nurses and medications observed taken after are not recorded in the student health record.  </a:t>
          </a:r>
          <a:br>
            <a:rPr lang="en-US" sz="1200" kern="1200"/>
          </a:br>
          <a:endParaRPr lang="en-US" sz="1200" kern="1200"/>
        </a:p>
      </dsp:txBody>
      <dsp:txXfrm>
        <a:off x="351" y="2492801"/>
        <a:ext cx="4083750" cy="720000"/>
      </dsp:txXfrm>
    </dsp:sp>
    <dsp:sp modelId="{E10E9834-0CE8-46AB-872A-39AAF539EFFA}">
      <dsp:nvSpPr>
        <dsp:cNvPr id="0" name=""/>
        <dsp:cNvSpPr/>
      </dsp:nvSpPr>
      <dsp:spPr>
        <a:xfrm>
          <a:off x="5921789" y="203518"/>
          <a:ext cx="1837687" cy="183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F7F914-4C6F-4F00-BAE1-75D6A6CB8819}">
      <dsp:nvSpPr>
        <dsp:cNvPr id="0" name=""/>
        <dsp:cNvSpPr/>
      </dsp:nvSpPr>
      <dsp:spPr>
        <a:xfrm>
          <a:off x="4798758" y="2492801"/>
          <a:ext cx="408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It is then unclear if students are receiving and taking their medications due to lack of documentation.</a:t>
          </a:r>
        </a:p>
      </dsp:txBody>
      <dsp:txXfrm>
        <a:off x="4798758" y="2492801"/>
        <a:ext cx="408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EC168-D350-4D53-95E9-9607903244D6}">
      <dsp:nvSpPr>
        <dsp:cNvPr id="0" name=""/>
        <dsp:cNvSpPr/>
      </dsp:nvSpPr>
      <dsp:spPr>
        <a:xfrm>
          <a:off x="0" y="2847833"/>
          <a:ext cx="6309300" cy="1868486"/>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Staff and students cannot respond adequately to first aid emergencies, mental health crisis, and/or overdoses.</a:t>
          </a:r>
        </a:p>
      </dsp:txBody>
      <dsp:txXfrm>
        <a:off x="0" y="2847833"/>
        <a:ext cx="6309300" cy="1868486"/>
      </dsp:txXfrm>
    </dsp:sp>
    <dsp:sp modelId="{497D6DA8-B20B-4C6B-AE89-F982EED0F7B7}">
      <dsp:nvSpPr>
        <dsp:cNvPr id="0" name=""/>
        <dsp:cNvSpPr/>
      </dsp:nvSpPr>
      <dsp:spPr>
        <a:xfrm rot="10800000">
          <a:off x="0" y="2127"/>
          <a:ext cx="6309300" cy="2873732"/>
        </a:xfrm>
        <a:prstGeom prst="upArrowCallout">
          <a:avLst/>
        </a:prstGeom>
        <a:solidFill>
          <a:schemeClr val="accent5">
            <a:hueOff val="1603047"/>
            <a:satOff val="-18876"/>
            <a:lumOff val="1254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Critical center training of staff and students is deficient.  </a:t>
          </a:r>
        </a:p>
      </dsp:txBody>
      <dsp:txXfrm rot="10800000">
        <a:off x="0" y="2127"/>
        <a:ext cx="6309300" cy="1867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1B01F-FE1B-4E47-BC42-3DA58F675AB1}">
      <dsp:nvSpPr>
        <dsp:cNvPr id="0" name=""/>
        <dsp:cNvSpPr/>
      </dsp:nvSpPr>
      <dsp:spPr>
        <a:xfrm>
          <a:off x="681337" y="374184"/>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5F440-658B-4AE5-BF41-EF21EB46118F}">
      <dsp:nvSpPr>
        <dsp:cNvPr id="0" name=""/>
        <dsp:cNvSpPr/>
      </dsp:nvSpPr>
      <dsp:spPr>
        <a:xfrm>
          <a:off x="1076212" y="769059"/>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B94635-342F-49DA-8978-5034261057F2}">
      <dsp:nvSpPr>
        <dsp:cNvPr id="0" name=""/>
        <dsp:cNvSpPr/>
      </dsp:nvSpPr>
      <dsp:spPr>
        <a:xfrm>
          <a:off x="89024" y="2804184"/>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Safety net systems</a:t>
          </a:r>
        </a:p>
      </dsp:txBody>
      <dsp:txXfrm>
        <a:off x="89024" y="2804184"/>
        <a:ext cx="3037500" cy="720000"/>
      </dsp:txXfrm>
    </dsp:sp>
    <dsp:sp modelId="{8CFB5CA0-FAAD-4787-98B4-3D4B2918F8D7}">
      <dsp:nvSpPr>
        <dsp:cNvPr id="0" name=""/>
        <dsp:cNvSpPr/>
      </dsp:nvSpPr>
      <dsp:spPr>
        <a:xfrm>
          <a:off x="4250400" y="374184"/>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B25D3-2342-44C3-8EB3-45141757FCBF}">
      <dsp:nvSpPr>
        <dsp:cNvPr id="0" name=""/>
        <dsp:cNvSpPr/>
      </dsp:nvSpPr>
      <dsp:spPr>
        <a:xfrm>
          <a:off x="4645275" y="769059"/>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92F265-0A9D-4C0D-A47E-10C3F5C32758}">
      <dsp:nvSpPr>
        <dsp:cNvPr id="0" name=""/>
        <dsp:cNvSpPr/>
      </dsp:nvSpPr>
      <dsp:spPr>
        <a:xfrm>
          <a:off x="3658087" y="2804184"/>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Chart audit</a:t>
          </a:r>
        </a:p>
      </dsp:txBody>
      <dsp:txXfrm>
        <a:off x="3658087" y="2804184"/>
        <a:ext cx="3037500" cy="720000"/>
      </dsp:txXfrm>
    </dsp:sp>
    <dsp:sp modelId="{F006372B-5539-4C1A-B727-A19326B66539}">
      <dsp:nvSpPr>
        <dsp:cNvPr id="0" name=""/>
        <dsp:cNvSpPr/>
      </dsp:nvSpPr>
      <dsp:spPr>
        <a:xfrm>
          <a:off x="7819462" y="374184"/>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6CA264-ADEA-4795-9E01-7FE1A8FC35BE}">
      <dsp:nvSpPr>
        <dsp:cNvPr id="0" name=""/>
        <dsp:cNvSpPr/>
      </dsp:nvSpPr>
      <dsp:spPr>
        <a:xfrm>
          <a:off x="8214337" y="769059"/>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FF307E-8F48-4EAB-A930-7CFD5CBC2D43}">
      <dsp:nvSpPr>
        <dsp:cNvPr id="0" name=""/>
        <dsp:cNvSpPr/>
      </dsp:nvSpPr>
      <dsp:spPr>
        <a:xfrm>
          <a:off x="7227150" y="2804184"/>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Closing the loop</a:t>
          </a:r>
        </a:p>
      </dsp:txBody>
      <dsp:txXfrm>
        <a:off x="7227150" y="2804184"/>
        <a:ext cx="30375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D5C09-7D83-4C6C-B537-D2DAD56F51EC}">
      <dsp:nvSpPr>
        <dsp:cNvPr id="0" name=""/>
        <dsp:cNvSpPr/>
      </dsp:nvSpPr>
      <dsp:spPr>
        <a:xfrm>
          <a:off x="0" y="475"/>
          <a:ext cx="10353675" cy="111354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526A1-6CE8-4879-970E-3AC603BD46E1}">
      <dsp:nvSpPr>
        <dsp:cNvPr id="0" name=""/>
        <dsp:cNvSpPr/>
      </dsp:nvSpPr>
      <dsp:spPr>
        <a:xfrm>
          <a:off x="336848" y="251024"/>
          <a:ext cx="612451" cy="612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E111A7-36CC-4BDD-BA15-90D72BAEDFB4}">
      <dsp:nvSpPr>
        <dsp:cNvPr id="0" name=""/>
        <dsp:cNvSpPr/>
      </dsp:nvSpPr>
      <dsp:spPr>
        <a:xfrm>
          <a:off x="1286147" y="475"/>
          <a:ext cx="9067527" cy="111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50" tIns="117850" rIns="117850" bIns="117850" numCol="1" spcCol="1270" anchor="ctr" anchorCtr="0">
          <a:noAutofit/>
        </a:bodyPr>
        <a:lstStyle/>
        <a:p>
          <a:pPr marL="0" lvl="0" indent="0" algn="l" defTabSz="1111250">
            <a:lnSpc>
              <a:spcPct val="90000"/>
            </a:lnSpc>
            <a:spcBef>
              <a:spcPct val="0"/>
            </a:spcBef>
            <a:spcAft>
              <a:spcPct val="35000"/>
            </a:spcAft>
            <a:buNone/>
          </a:pPr>
          <a:r>
            <a:rPr lang="en-US" sz="2500" kern="1200"/>
            <a:t>Post the open position internally on-center and corporate posting</a:t>
          </a:r>
        </a:p>
      </dsp:txBody>
      <dsp:txXfrm>
        <a:off x="1286147" y="475"/>
        <a:ext cx="9067527" cy="1113547"/>
      </dsp:txXfrm>
    </dsp:sp>
    <dsp:sp modelId="{902A908B-C7AB-42D5-A748-A44A3A4DCCE0}">
      <dsp:nvSpPr>
        <dsp:cNvPr id="0" name=""/>
        <dsp:cNvSpPr/>
      </dsp:nvSpPr>
      <dsp:spPr>
        <a:xfrm>
          <a:off x="0" y="1392410"/>
          <a:ext cx="10353675" cy="1113547"/>
        </a:xfrm>
        <a:prstGeom prst="roundRect">
          <a:avLst>
            <a:gd name="adj" fmla="val 10000"/>
          </a:avLst>
        </a:prstGeom>
        <a:solidFill>
          <a:schemeClr val="accent5">
            <a:hueOff val="801524"/>
            <a:satOff val="-9438"/>
            <a:lumOff val="6274"/>
            <a:alphaOff val="0"/>
          </a:schemeClr>
        </a:solidFill>
        <a:ln>
          <a:noFill/>
        </a:ln>
        <a:effectLst/>
      </dsp:spPr>
      <dsp:style>
        <a:lnRef idx="0">
          <a:scrgbClr r="0" g="0" b="0"/>
        </a:lnRef>
        <a:fillRef idx="1">
          <a:scrgbClr r="0" g="0" b="0"/>
        </a:fillRef>
        <a:effectRef idx="0">
          <a:scrgbClr r="0" g="0" b="0"/>
        </a:effectRef>
        <a:fontRef idx="minor"/>
      </dsp:style>
    </dsp:sp>
    <dsp:sp modelId="{6B185C7B-541D-47C1-ADE4-B33F6CB2BF12}">
      <dsp:nvSpPr>
        <dsp:cNvPr id="0" name=""/>
        <dsp:cNvSpPr/>
      </dsp:nvSpPr>
      <dsp:spPr>
        <a:xfrm>
          <a:off x="336848" y="1642958"/>
          <a:ext cx="612451" cy="612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04E693-DC41-4D20-BB9A-2326DA88B0DE}">
      <dsp:nvSpPr>
        <dsp:cNvPr id="0" name=""/>
        <dsp:cNvSpPr/>
      </dsp:nvSpPr>
      <dsp:spPr>
        <a:xfrm>
          <a:off x="1286147" y="1392410"/>
          <a:ext cx="9067527" cy="111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50" tIns="117850" rIns="117850" bIns="117850" numCol="1" spcCol="1270" anchor="ctr" anchorCtr="0">
          <a:noAutofit/>
        </a:bodyPr>
        <a:lstStyle/>
        <a:p>
          <a:pPr marL="0" lvl="0" indent="0" algn="l" defTabSz="1111250">
            <a:lnSpc>
              <a:spcPct val="90000"/>
            </a:lnSpc>
            <a:spcBef>
              <a:spcPct val="0"/>
            </a:spcBef>
            <a:spcAft>
              <a:spcPct val="35000"/>
            </a:spcAft>
            <a:buNone/>
          </a:pPr>
          <a:r>
            <a:rPr lang="en-US" sz="2500" kern="1200"/>
            <a:t>Ask staff if they have any colleagues looking for a healthcare career change and if they would fit in well at Job Corps</a:t>
          </a:r>
        </a:p>
      </dsp:txBody>
      <dsp:txXfrm>
        <a:off x="1286147" y="1392410"/>
        <a:ext cx="9067527" cy="1113547"/>
      </dsp:txXfrm>
    </dsp:sp>
    <dsp:sp modelId="{8DE0B881-1C1C-4B8B-8A2F-E4A23F2E4A95}">
      <dsp:nvSpPr>
        <dsp:cNvPr id="0" name=""/>
        <dsp:cNvSpPr/>
      </dsp:nvSpPr>
      <dsp:spPr>
        <a:xfrm>
          <a:off x="0" y="2784345"/>
          <a:ext cx="10353675" cy="1113547"/>
        </a:xfrm>
        <a:prstGeom prst="roundRect">
          <a:avLst>
            <a:gd name="adj" fmla="val 10000"/>
          </a:avLst>
        </a:prstGeom>
        <a:solidFill>
          <a:schemeClr val="accent5">
            <a:hueOff val="1603047"/>
            <a:satOff val="-18876"/>
            <a:lumOff val="12549"/>
            <a:alphaOff val="0"/>
          </a:schemeClr>
        </a:solidFill>
        <a:ln>
          <a:noFill/>
        </a:ln>
        <a:effectLst/>
      </dsp:spPr>
      <dsp:style>
        <a:lnRef idx="0">
          <a:scrgbClr r="0" g="0" b="0"/>
        </a:lnRef>
        <a:fillRef idx="1">
          <a:scrgbClr r="0" g="0" b="0"/>
        </a:fillRef>
        <a:effectRef idx="0">
          <a:scrgbClr r="0" g="0" b="0"/>
        </a:effectRef>
        <a:fontRef idx="minor"/>
      </dsp:style>
    </dsp:sp>
    <dsp:sp modelId="{AD039F44-0D83-42C1-9274-39F7ED05828E}">
      <dsp:nvSpPr>
        <dsp:cNvPr id="0" name=""/>
        <dsp:cNvSpPr/>
      </dsp:nvSpPr>
      <dsp:spPr>
        <a:xfrm>
          <a:off x="336848" y="3034893"/>
          <a:ext cx="612451" cy="612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1AD543-E185-4D8F-9278-8B1944193885}">
      <dsp:nvSpPr>
        <dsp:cNvPr id="0" name=""/>
        <dsp:cNvSpPr/>
      </dsp:nvSpPr>
      <dsp:spPr>
        <a:xfrm>
          <a:off x="1286147" y="2784345"/>
          <a:ext cx="9067527" cy="1113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50" tIns="117850" rIns="117850" bIns="117850" numCol="1" spcCol="1270" anchor="ctr" anchorCtr="0">
          <a:noAutofit/>
        </a:bodyPr>
        <a:lstStyle/>
        <a:p>
          <a:pPr marL="0" lvl="0" indent="0" algn="l" defTabSz="1111250">
            <a:lnSpc>
              <a:spcPct val="90000"/>
            </a:lnSpc>
            <a:spcBef>
              <a:spcPct val="0"/>
            </a:spcBef>
            <a:spcAft>
              <a:spcPct val="35000"/>
            </a:spcAft>
            <a:buNone/>
          </a:pPr>
          <a:r>
            <a:rPr lang="en-US" sz="2500" kern="1200"/>
            <a:t>Encourage staff to share word of the open position in the community</a:t>
          </a:r>
        </a:p>
      </dsp:txBody>
      <dsp:txXfrm>
        <a:off x="1286147" y="2784345"/>
        <a:ext cx="9067527" cy="1113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97EF-D34F-49F8-9427-230E1D26BF3A}">
      <dsp:nvSpPr>
        <dsp:cNvPr id="0" name=""/>
        <dsp:cNvSpPr/>
      </dsp:nvSpPr>
      <dsp:spPr>
        <a:xfrm>
          <a:off x="0" y="978527"/>
          <a:ext cx="1617761" cy="194131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Incentivize your employees to recruit</a:t>
          </a:r>
        </a:p>
      </dsp:txBody>
      <dsp:txXfrm>
        <a:off x="0" y="1755053"/>
        <a:ext cx="1617761" cy="1164788"/>
      </dsp:txXfrm>
    </dsp:sp>
    <dsp:sp modelId="{B946E8DE-1D53-4244-8F21-E72EB7DFB835}">
      <dsp:nvSpPr>
        <dsp:cNvPr id="0" name=""/>
        <dsp:cNvSpPr/>
      </dsp:nvSpPr>
      <dsp:spPr>
        <a:xfrm>
          <a:off x="0"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01</a:t>
          </a:r>
        </a:p>
      </dsp:txBody>
      <dsp:txXfrm>
        <a:off x="0" y="978527"/>
        <a:ext cx="1617761" cy="776525"/>
      </dsp:txXfrm>
    </dsp:sp>
    <dsp:sp modelId="{023DEAF6-1A3F-4E46-B167-2F45320E3A39}">
      <dsp:nvSpPr>
        <dsp:cNvPr id="0" name=""/>
        <dsp:cNvSpPr/>
      </dsp:nvSpPr>
      <dsp:spPr>
        <a:xfrm>
          <a:off x="1747182" y="978527"/>
          <a:ext cx="1617761" cy="1941314"/>
        </a:xfrm>
        <a:prstGeom prst="rect">
          <a:avLst/>
        </a:prstGeom>
        <a:gradFill rotWithShape="0">
          <a:gsLst>
            <a:gs pos="0">
              <a:schemeClr val="accent2">
                <a:hueOff val="-142012"/>
                <a:satOff val="-1174"/>
                <a:lumOff val="-2510"/>
                <a:alphaOff val="0"/>
                <a:tint val="96000"/>
                <a:lumMod val="104000"/>
              </a:schemeClr>
            </a:gs>
            <a:gs pos="100000">
              <a:schemeClr val="accent2">
                <a:hueOff val="-142012"/>
                <a:satOff val="-1174"/>
                <a:lumOff val="-2510"/>
                <a:alphaOff val="0"/>
                <a:shade val="90000"/>
                <a:lumMod val="90000"/>
              </a:schemeClr>
            </a:gs>
          </a:gsLst>
          <a:lin ang="5400000" scaled="0"/>
        </a:gradFill>
        <a:ln w="9525" cap="rnd" cmpd="sng" algn="ctr">
          <a:solidFill>
            <a:schemeClr val="accent2">
              <a:hueOff val="-142012"/>
              <a:satOff val="-1174"/>
              <a:lumOff val="-251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Develop ongoing relationships with any local dental schools</a:t>
          </a:r>
        </a:p>
      </dsp:txBody>
      <dsp:txXfrm>
        <a:off x="1747182" y="1755053"/>
        <a:ext cx="1617761" cy="1164788"/>
      </dsp:txXfrm>
    </dsp:sp>
    <dsp:sp modelId="{7185469D-6312-4CD4-B6AC-62C76D3F5F1E}">
      <dsp:nvSpPr>
        <dsp:cNvPr id="0" name=""/>
        <dsp:cNvSpPr/>
      </dsp:nvSpPr>
      <dsp:spPr>
        <a:xfrm>
          <a:off x="1747182"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02</a:t>
          </a:r>
        </a:p>
      </dsp:txBody>
      <dsp:txXfrm>
        <a:off x="1747182" y="978527"/>
        <a:ext cx="1617761" cy="776525"/>
      </dsp:txXfrm>
    </dsp:sp>
    <dsp:sp modelId="{2DF02557-B9AF-4EB5-898B-5C221A88869F}">
      <dsp:nvSpPr>
        <dsp:cNvPr id="0" name=""/>
        <dsp:cNvSpPr/>
      </dsp:nvSpPr>
      <dsp:spPr>
        <a:xfrm>
          <a:off x="3494365" y="978527"/>
          <a:ext cx="1617761" cy="1941314"/>
        </a:xfrm>
        <a:prstGeom prst="rect">
          <a:avLst/>
        </a:prstGeom>
        <a:gradFill rotWithShape="0">
          <a:gsLst>
            <a:gs pos="0">
              <a:schemeClr val="accent2">
                <a:hueOff val="-284024"/>
                <a:satOff val="-2347"/>
                <a:lumOff val="-5020"/>
                <a:alphaOff val="0"/>
                <a:tint val="96000"/>
                <a:lumMod val="104000"/>
              </a:schemeClr>
            </a:gs>
            <a:gs pos="100000">
              <a:schemeClr val="accent2">
                <a:hueOff val="-284024"/>
                <a:satOff val="-2347"/>
                <a:lumOff val="-5020"/>
                <a:alphaOff val="0"/>
                <a:shade val="90000"/>
                <a:lumMod val="90000"/>
              </a:schemeClr>
            </a:gs>
          </a:gsLst>
          <a:lin ang="5400000" scaled="0"/>
        </a:gradFill>
        <a:ln w="9525" cap="rnd" cmpd="sng" algn="ctr">
          <a:solidFill>
            <a:schemeClr val="accent2">
              <a:hueOff val="-284024"/>
              <a:satOff val="-2347"/>
              <a:lumOff val="-502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Get social!  Utilize social media to advertise for positions and be clear in its description</a:t>
          </a:r>
        </a:p>
      </dsp:txBody>
      <dsp:txXfrm>
        <a:off x="3494365" y="1755053"/>
        <a:ext cx="1617761" cy="1164788"/>
      </dsp:txXfrm>
    </dsp:sp>
    <dsp:sp modelId="{D0FAE7EB-BE64-4865-9A84-A582A798FFB9}">
      <dsp:nvSpPr>
        <dsp:cNvPr id="0" name=""/>
        <dsp:cNvSpPr/>
      </dsp:nvSpPr>
      <dsp:spPr>
        <a:xfrm>
          <a:off x="3494365"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03</a:t>
          </a:r>
        </a:p>
      </dsp:txBody>
      <dsp:txXfrm>
        <a:off x="3494365" y="978527"/>
        <a:ext cx="1617761" cy="776525"/>
      </dsp:txXfrm>
    </dsp:sp>
    <dsp:sp modelId="{C7AA42BC-66B5-410E-9B52-44F6061D0B6D}">
      <dsp:nvSpPr>
        <dsp:cNvPr id="0" name=""/>
        <dsp:cNvSpPr/>
      </dsp:nvSpPr>
      <dsp:spPr>
        <a:xfrm>
          <a:off x="5241547" y="978527"/>
          <a:ext cx="1617761" cy="1941314"/>
        </a:xfrm>
        <a:prstGeom prst="rect">
          <a:avLst/>
        </a:prstGeom>
        <a:gradFill rotWithShape="0">
          <a:gsLst>
            <a:gs pos="0">
              <a:schemeClr val="accent2">
                <a:hueOff val="-426035"/>
                <a:satOff val="-3521"/>
                <a:lumOff val="-7529"/>
                <a:alphaOff val="0"/>
                <a:tint val="96000"/>
                <a:lumMod val="104000"/>
              </a:schemeClr>
            </a:gs>
            <a:gs pos="100000">
              <a:schemeClr val="accent2">
                <a:hueOff val="-426035"/>
                <a:satOff val="-3521"/>
                <a:lumOff val="-7529"/>
                <a:alphaOff val="0"/>
                <a:shade val="90000"/>
                <a:lumMod val="90000"/>
              </a:schemeClr>
            </a:gs>
          </a:gsLst>
          <a:lin ang="5400000" scaled="0"/>
        </a:gradFill>
        <a:ln w="9525" cap="rnd" cmpd="sng" algn="ctr">
          <a:solidFill>
            <a:schemeClr val="accent2">
              <a:hueOff val="-426035"/>
              <a:satOff val="-3521"/>
              <a:lumOff val="-7529"/>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Think outside the box!  Offer CEUs for employees</a:t>
          </a:r>
        </a:p>
      </dsp:txBody>
      <dsp:txXfrm>
        <a:off x="5241547" y="1755053"/>
        <a:ext cx="1617761" cy="1164788"/>
      </dsp:txXfrm>
    </dsp:sp>
    <dsp:sp modelId="{689B16E7-60AA-4332-AE59-75CEA1407415}">
      <dsp:nvSpPr>
        <dsp:cNvPr id="0" name=""/>
        <dsp:cNvSpPr/>
      </dsp:nvSpPr>
      <dsp:spPr>
        <a:xfrm>
          <a:off x="5241547"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04</a:t>
          </a:r>
        </a:p>
      </dsp:txBody>
      <dsp:txXfrm>
        <a:off x="5241547" y="978527"/>
        <a:ext cx="1617761" cy="776525"/>
      </dsp:txXfrm>
    </dsp:sp>
    <dsp:sp modelId="{48CAE835-51D1-4974-A43A-D3829F727425}">
      <dsp:nvSpPr>
        <dsp:cNvPr id="0" name=""/>
        <dsp:cNvSpPr/>
      </dsp:nvSpPr>
      <dsp:spPr>
        <a:xfrm>
          <a:off x="6988730" y="978527"/>
          <a:ext cx="1617761" cy="1941314"/>
        </a:xfrm>
        <a:prstGeom prst="rect">
          <a:avLst/>
        </a:prstGeom>
        <a:gradFill rotWithShape="0">
          <a:gsLst>
            <a:gs pos="0">
              <a:schemeClr val="accent2">
                <a:hueOff val="-568047"/>
                <a:satOff val="-4694"/>
                <a:lumOff val="-10039"/>
                <a:alphaOff val="0"/>
                <a:tint val="96000"/>
                <a:lumMod val="104000"/>
              </a:schemeClr>
            </a:gs>
            <a:gs pos="100000">
              <a:schemeClr val="accent2">
                <a:hueOff val="-568047"/>
                <a:satOff val="-4694"/>
                <a:lumOff val="-10039"/>
                <a:alphaOff val="0"/>
                <a:shade val="90000"/>
                <a:lumMod val="90000"/>
              </a:schemeClr>
            </a:gs>
          </a:gsLst>
          <a:lin ang="5400000" scaled="0"/>
        </a:gradFill>
        <a:ln w="9525" cap="rnd" cmpd="sng" algn="ctr">
          <a:solidFill>
            <a:schemeClr val="accent2">
              <a:hueOff val="-568047"/>
              <a:satOff val="-4694"/>
              <a:lumOff val="-10039"/>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Detail the advantages of working in Job Corps</a:t>
          </a:r>
        </a:p>
      </dsp:txBody>
      <dsp:txXfrm>
        <a:off x="6988730" y="1755053"/>
        <a:ext cx="1617761" cy="1164788"/>
      </dsp:txXfrm>
    </dsp:sp>
    <dsp:sp modelId="{35BD3CEA-8D80-4F34-8A0E-C693EA622F18}">
      <dsp:nvSpPr>
        <dsp:cNvPr id="0" name=""/>
        <dsp:cNvSpPr/>
      </dsp:nvSpPr>
      <dsp:spPr>
        <a:xfrm>
          <a:off x="6988730"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05</a:t>
          </a:r>
        </a:p>
      </dsp:txBody>
      <dsp:txXfrm>
        <a:off x="6988730" y="978527"/>
        <a:ext cx="1617761" cy="776525"/>
      </dsp:txXfrm>
    </dsp:sp>
    <dsp:sp modelId="{7FBA99B2-358F-427F-8B72-748D10CDA81D}">
      <dsp:nvSpPr>
        <dsp:cNvPr id="0" name=""/>
        <dsp:cNvSpPr/>
      </dsp:nvSpPr>
      <dsp:spPr>
        <a:xfrm>
          <a:off x="8735913" y="978527"/>
          <a:ext cx="1617761" cy="1941314"/>
        </a:xfrm>
        <a:prstGeom prst="rect">
          <a:avLst/>
        </a:prstGeom>
        <a:gradFill rotWithShape="0">
          <a:gsLst>
            <a:gs pos="0">
              <a:schemeClr val="accent2">
                <a:hueOff val="-710059"/>
                <a:satOff val="-5868"/>
                <a:lumOff val="-12549"/>
                <a:alphaOff val="0"/>
                <a:tint val="96000"/>
                <a:lumMod val="104000"/>
              </a:schemeClr>
            </a:gs>
            <a:gs pos="100000">
              <a:schemeClr val="accent2">
                <a:hueOff val="-710059"/>
                <a:satOff val="-5868"/>
                <a:lumOff val="-12549"/>
                <a:alphaOff val="0"/>
                <a:shade val="90000"/>
                <a:lumMod val="90000"/>
              </a:schemeClr>
            </a:gs>
          </a:gsLst>
          <a:lin ang="5400000" scaled="0"/>
        </a:gradFill>
        <a:ln w="9525" cap="rnd" cmpd="sng" algn="ctr">
          <a:solidFill>
            <a:schemeClr val="accent2">
              <a:hueOff val="-710059"/>
              <a:satOff val="-5868"/>
              <a:lumOff val="-12549"/>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488950">
            <a:lnSpc>
              <a:spcPct val="90000"/>
            </a:lnSpc>
            <a:spcBef>
              <a:spcPct val="0"/>
            </a:spcBef>
            <a:spcAft>
              <a:spcPct val="35000"/>
            </a:spcAft>
            <a:buNone/>
          </a:pPr>
          <a:r>
            <a:rPr lang="en-US" sz="1100" kern="1200"/>
            <a:t>Value current employees</a:t>
          </a:r>
        </a:p>
      </dsp:txBody>
      <dsp:txXfrm>
        <a:off x="8735913" y="1755053"/>
        <a:ext cx="1617761" cy="1164788"/>
      </dsp:txXfrm>
    </dsp:sp>
    <dsp:sp modelId="{C8535811-9C24-4B94-9CDF-6B1230116AB2}">
      <dsp:nvSpPr>
        <dsp:cNvPr id="0" name=""/>
        <dsp:cNvSpPr/>
      </dsp:nvSpPr>
      <dsp:spPr>
        <a:xfrm>
          <a:off x="8735913" y="97852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66850">
            <a:lnSpc>
              <a:spcPct val="90000"/>
            </a:lnSpc>
            <a:spcBef>
              <a:spcPct val="0"/>
            </a:spcBef>
            <a:spcAft>
              <a:spcPct val="35000"/>
            </a:spcAft>
            <a:buNone/>
          </a:pPr>
          <a:r>
            <a:rPr lang="en-US" sz="3300" kern="1200"/>
            <a:t>06</a:t>
          </a:r>
        </a:p>
      </dsp:txBody>
      <dsp:txXfrm>
        <a:off x="8735913" y="978527"/>
        <a:ext cx="1617761" cy="7765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7AC2E-DD06-4419-8DCC-1ADA1D4211CD}">
      <dsp:nvSpPr>
        <dsp:cNvPr id="0" name=""/>
        <dsp:cNvSpPr/>
      </dsp:nvSpPr>
      <dsp:spPr>
        <a:xfrm>
          <a:off x="808" y="64038"/>
          <a:ext cx="3275967" cy="3931160"/>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23593" tIns="0" rIns="323593" bIns="330200" numCol="1" spcCol="1270" anchor="t" anchorCtr="0">
          <a:noAutofit/>
        </a:bodyPr>
        <a:lstStyle/>
        <a:p>
          <a:pPr marL="0" lvl="0" indent="0" algn="l" defTabSz="1155700">
            <a:lnSpc>
              <a:spcPct val="90000"/>
            </a:lnSpc>
            <a:spcBef>
              <a:spcPct val="0"/>
            </a:spcBef>
            <a:spcAft>
              <a:spcPct val="35000"/>
            </a:spcAft>
            <a:buNone/>
          </a:pPr>
          <a:r>
            <a:rPr lang="en-US" sz="2600" kern="1200"/>
            <a:t>Required qualifications</a:t>
          </a:r>
        </a:p>
      </dsp:txBody>
      <dsp:txXfrm>
        <a:off x="808" y="1636502"/>
        <a:ext cx="3275967" cy="2358696"/>
      </dsp:txXfrm>
    </dsp:sp>
    <dsp:sp modelId="{BEB60518-E46C-4472-ADFF-DAAA6702C95E}">
      <dsp:nvSpPr>
        <dsp:cNvPr id="0" name=""/>
        <dsp:cNvSpPr/>
      </dsp:nvSpPr>
      <dsp:spPr>
        <a:xfrm>
          <a:off x="808" y="64038"/>
          <a:ext cx="3275967" cy="1572464"/>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323593" tIns="165100" rIns="323593"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08" y="64038"/>
        <a:ext cx="3275967" cy="1572464"/>
      </dsp:txXfrm>
    </dsp:sp>
    <dsp:sp modelId="{4334863A-5BC1-4419-9C7C-A8E33AC90D68}">
      <dsp:nvSpPr>
        <dsp:cNvPr id="0" name=""/>
        <dsp:cNvSpPr/>
      </dsp:nvSpPr>
      <dsp:spPr>
        <a:xfrm>
          <a:off x="3538853" y="64038"/>
          <a:ext cx="3275967" cy="3931160"/>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23593" tIns="0" rIns="323593" bIns="330200" numCol="1" spcCol="1270" anchor="t" anchorCtr="0">
          <a:noAutofit/>
        </a:bodyPr>
        <a:lstStyle/>
        <a:p>
          <a:pPr marL="0" lvl="0" indent="0" algn="l" defTabSz="1155700">
            <a:lnSpc>
              <a:spcPct val="90000"/>
            </a:lnSpc>
            <a:spcBef>
              <a:spcPct val="0"/>
            </a:spcBef>
            <a:spcAft>
              <a:spcPct val="35000"/>
            </a:spcAft>
            <a:buNone/>
          </a:pPr>
          <a:r>
            <a:rPr lang="en-US" sz="2600" kern="1200"/>
            <a:t>Job responsibilities</a:t>
          </a:r>
        </a:p>
      </dsp:txBody>
      <dsp:txXfrm>
        <a:off x="3538853" y="1636502"/>
        <a:ext cx="3275967" cy="2358696"/>
      </dsp:txXfrm>
    </dsp:sp>
    <dsp:sp modelId="{D23E5290-E11D-4886-90CD-818E0FEAC5B2}">
      <dsp:nvSpPr>
        <dsp:cNvPr id="0" name=""/>
        <dsp:cNvSpPr/>
      </dsp:nvSpPr>
      <dsp:spPr>
        <a:xfrm>
          <a:off x="3538853" y="64038"/>
          <a:ext cx="3275967" cy="1572464"/>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323593" tIns="165100" rIns="323593"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38853" y="64038"/>
        <a:ext cx="3275967" cy="1572464"/>
      </dsp:txXfrm>
    </dsp:sp>
    <dsp:sp modelId="{5B6E167F-1625-45FA-9C5E-4412AEDE8E4D}">
      <dsp:nvSpPr>
        <dsp:cNvPr id="0" name=""/>
        <dsp:cNvSpPr/>
      </dsp:nvSpPr>
      <dsp:spPr>
        <a:xfrm>
          <a:off x="7076898" y="64038"/>
          <a:ext cx="3275967" cy="3931160"/>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w="9525" cap="rnd" cmpd="sng" algn="ctr">
          <a:solidFill>
            <a:schemeClr val="accent4">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23593" tIns="0" rIns="323593" bIns="330200" numCol="1" spcCol="1270" anchor="t" anchorCtr="0">
          <a:noAutofit/>
        </a:bodyPr>
        <a:lstStyle/>
        <a:p>
          <a:pPr marL="0" lvl="0" indent="0" algn="l" defTabSz="1155700">
            <a:lnSpc>
              <a:spcPct val="90000"/>
            </a:lnSpc>
            <a:spcBef>
              <a:spcPct val="0"/>
            </a:spcBef>
            <a:spcAft>
              <a:spcPct val="35000"/>
            </a:spcAft>
            <a:buNone/>
          </a:pPr>
          <a:r>
            <a:rPr lang="en-US" sz="2600" kern="1200"/>
            <a:t>Organization's vision and how the healthcare role fits within that vision</a:t>
          </a:r>
        </a:p>
      </dsp:txBody>
      <dsp:txXfrm>
        <a:off x="7076898" y="1636502"/>
        <a:ext cx="3275967" cy="2358696"/>
      </dsp:txXfrm>
    </dsp:sp>
    <dsp:sp modelId="{C62FDDC0-BBBA-42FA-BE87-E04298F0A3AC}">
      <dsp:nvSpPr>
        <dsp:cNvPr id="0" name=""/>
        <dsp:cNvSpPr/>
      </dsp:nvSpPr>
      <dsp:spPr>
        <a:xfrm>
          <a:off x="7076898" y="64038"/>
          <a:ext cx="3275967" cy="1572464"/>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323593" tIns="165100" rIns="323593"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076898" y="64038"/>
        <a:ext cx="3275967" cy="1572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81584-D50B-4FC5-B59F-AF7F2283E730}">
      <dsp:nvSpPr>
        <dsp:cNvPr id="0" name=""/>
        <dsp:cNvSpPr/>
      </dsp:nvSpPr>
      <dsp:spPr>
        <a:xfrm>
          <a:off x="1111887" y="971"/>
          <a:ext cx="933943" cy="93394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F3EFD-BC7C-415E-9A93-30017BFE8810}">
      <dsp:nvSpPr>
        <dsp:cNvPr id="0" name=""/>
        <dsp:cNvSpPr/>
      </dsp:nvSpPr>
      <dsp:spPr>
        <a:xfrm>
          <a:off x="1310924" y="200008"/>
          <a:ext cx="535869" cy="535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C3EBC8-312F-44EA-B9C6-A6F0AF52A80D}">
      <dsp:nvSpPr>
        <dsp:cNvPr id="0" name=""/>
        <dsp:cNvSpPr/>
      </dsp:nvSpPr>
      <dsp:spPr>
        <a:xfrm>
          <a:off x="813331" y="122581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Communicate expectations during the hiring process</a:t>
          </a:r>
        </a:p>
      </dsp:txBody>
      <dsp:txXfrm>
        <a:off x="813331" y="1225814"/>
        <a:ext cx="1531054" cy="612421"/>
      </dsp:txXfrm>
    </dsp:sp>
    <dsp:sp modelId="{47C3BF0E-AEBE-46D2-A01C-ABA98F5A7B2C}">
      <dsp:nvSpPr>
        <dsp:cNvPr id="0" name=""/>
        <dsp:cNvSpPr/>
      </dsp:nvSpPr>
      <dsp:spPr>
        <a:xfrm>
          <a:off x="2910876" y="971"/>
          <a:ext cx="933943" cy="93394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7C2F6-04A3-4180-B6A2-2B49FABCBBE4}">
      <dsp:nvSpPr>
        <dsp:cNvPr id="0" name=""/>
        <dsp:cNvSpPr/>
      </dsp:nvSpPr>
      <dsp:spPr>
        <a:xfrm>
          <a:off x="3109913" y="200008"/>
          <a:ext cx="535869" cy="535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A70A28-351D-40F9-B74F-2DE7017C66C8}">
      <dsp:nvSpPr>
        <dsp:cNvPr id="0" name=""/>
        <dsp:cNvSpPr/>
      </dsp:nvSpPr>
      <dsp:spPr>
        <a:xfrm>
          <a:off x="2612320" y="122581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Offer continuing education and training</a:t>
          </a:r>
        </a:p>
      </dsp:txBody>
      <dsp:txXfrm>
        <a:off x="2612320" y="1225814"/>
        <a:ext cx="1531054" cy="612421"/>
      </dsp:txXfrm>
    </dsp:sp>
    <dsp:sp modelId="{5BC7060F-D9BE-4709-9B5D-2B56E02E5CEE}">
      <dsp:nvSpPr>
        <dsp:cNvPr id="0" name=""/>
        <dsp:cNvSpPr/>
      </dsp:nvSpPr>
      <dsp:spPr>
        <a:xfrm>
          <a:off x="4709865" y="971"/>
          <a:ext cx="933943" cy="93394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6279A-A6FD-464E-9334-898EFFAEC812}">
      <dsp:nvSpPr>
        <dsp:cNvPr id="0" name=""/>
        <dsp:cNvSpPr/>
      </dsp:nvSpPr>
      <dsp:spPr>
        <a:xfrm>
          <a:off x="4908902" y="200008"/>
          <a:ext cx="535869" cy="535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0C3152-FC56-4741-90CA-476A4FED1B50}">
      <dsp:nvSpPr>
        <dsp:cNvPr id="0" name=""/>
        <dsp:cNvSpPr/>
      </dsp:nvSpPr>
      <dsp:spPr>
        <a:xfrm>
          <a:off x="4411310" y="122581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latin typeface="Tenorite"/>
            </a:rPr>
            <a:t>Provide a comprehensive orientation process</a:t>
          </a:r>
          <a:endParaRPr lang="en-US" sz="1100" kern="1200"/>
        </a:p>
      </dsp:txBody>
      <dsp:txXfrm>
        <a:off x="4411310" y="1225814"/>
        <a:ext cx="1531054" cy="612421"/>
      </dsp:txXfrm>
    </dsp:sp>
    <dsp:sp modelId="{6E3ED836-2678-448F-B111-564C6707A175}">
      <dsp:nvSpPr>
        <dsp:cNvPr id="0" name=""/>
        <dsp:cNvSpPr/>
      </dsp:nvSpPr>
      <dsp:spPr>
        <a:xfrm>
          <a:off x="6508855" y="971"/>
          <a:ext cx="933943" cy="93394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2EFC6-C739-4B52-9F37-7D19C765CDA8}">
      <dsp:nvSpPr>
        <dsp:cNvPr id="0" name=""/>
        <dsp:cNvSpPr/>
      </dsp:nvSpPr>
      <dsp:spPr>
        <a:xfrm>
          <a:off x="6707892" y="200008"/>
          <a:ext cx="535869" cy="535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10554F-4F58-4D92-B76E-28665B739EAB}">
      <dsp:nvSpPr>
        <dsp:cNvPr id="0" name=""/>
        <dsp:cNvSpPr/>
      </dsp:nvSpPr>
      <dsp:spPr>
        <a:xfrm>
          <a:off x="6210299" y="122581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Give reasonable breaks</a:t>
          </a:r>
        </a:p>
      </dsp:txBody>
      <dsp:txXfrm>
        <a:off x="6210299" y="1225814"/>
        <a:ext cx="1531054" cy="612421"/>
      </dsp:txXfrm>
    </dsp:sp>
    <dsp:sp modelId="{17DEE2D5-5715-4844-BE7D-73B3FAE1A241}">
      <dsp:nvSpPr>
        <dsp:cNvPr id="0" name=""/>
        <dsp:cNvSpPr/>
      </dsp:nvSpPr>
      <dsp:spPr>
        <a:xfrm>
          <a:off x="8307844" y="971"/>
          <a:ext cx="933943" cy="933943"/>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1FD2B-52A8-4B0E-A9B4-503CED73F4F6}">
      <dsp:nvSpPr>
        <dsp:cNvPr id="0" name=""/>
        <dsp:cNvSpPr/>
      </dsp:nvSpPr>
      <dsp:spPr>
        <a:xfrm>
          <a:off x="8506881" y="200008"/>
          <a:ext cx="535869" cy="5358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398058-71CB-46BB-93D6-F2FC92995549}">
      <dsp:nvSpPr>
        <dsp:cNvPr id="0" name=""/>
        <dsp:cNvSpPr/>
      </dsp:nvSpPr>
      <dsp:spPr>
        <a:xfrm>
          <a:off x="8009288" y="122581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Promote workplace safety</a:t>
          </a:r>
        </a:p>
      </dsp:txBody>
      <dsp:txXfrm>
        <a:off x="8009288" y="1225814"/>
        <a:ext cx="1531054" cy="612421"/>
      </dsp:txXfrm>
    </dsp:sp>
    <dsp:sp modelId="{86B1B80C-0701-4694-8992-3EC85D41DF8B}">
      <dsp:nvSpPr>
        <dsp:cNvPr id="0" name=""/>
        <dsp:cNvSpPr/>
      </dsp:nvSpPr>
      <dsp:spPr>
        <a:xfrm>
          <a:off x="4709865" y="2221000"/>
          <a:ext cx="933943" cy="93394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14A115-D973-4867-96D1-4245F12B1C90}">
      <dsp:nvSpPr>
        <dsp:cNvPr id="0" name=""/>
        <dsp:cNvSpPr/>
      </dsp:nvSpPr>
      <dsp:spPr>
        <a:xfrm>
          <a:off x="4908902" y="2420037"/>
          <a:ext cx="535869" cy="5358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1CD7D6-44E6-413A-9152-7B48D377059C}">
      <dsp:nvSpPr>
        <dsp:cNvPr id="0" name=""/>
        <dsp:cNvSpPr/>
      </dsp:nvSpPr>
      <dsp:spPr>
        <a:xfrm>
          <a:off x="4411310" y="3445844"/>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Ensure corporate nurse is up to date</a:t>
          </a:r>
        </a:p>
      </dsp:txBody>
      <dsp:txXfrm>
        <a:off x="4411310" y="3445844"/>
        <a:ext cx="1531054" cy="6124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C27F9-432C-4D83-B7A3-2D93F4F34DB0}">
      <dsp:nvSpPr>
        <dsp:cNvPr id="0" name=""/>
        <dsp:cNvSpPr/>
      </dsp:nvSpPr>
      <dsp:spPr>
        <a:xfrm>
          <a:off x="397837" y="949618"/>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0083A-0623-421E-8F6C-4E5BB37ED225}">
      <dsp:nvSpPr>
        <dsp:cNvPr id="0" name=""/>
        <dsp:cNvSpPr/>
      </dsp:nvSpPr>
      <dsp:spPr>
        <a:xfrm>
          <a:off x="631837" y="118361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4BD199-7797-41C1-B80E-D2E183694CE4}">
      <dsp:nvSpPr>
        <dsp:cNvPr id="0" name=""/>
        <dsp:cNvSpPr/>
      </dsp:nvSpPr>
      <dsp:spPr>
        <a:xfrm>
          <a:off x="46837" y="238961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Offer flexible working opportunities</a:t>
          </a:r>
        </a:p>
      </dsp:txBody>
      <dsp:txXfrm>
        <a:off x="46837" y="2389618"/>
        <a:ext cx="1800000" cy="720000"/>
      </dsp:txXfrm>
    </dsp:sp>
    <dsp:sp modelId="{1C13E893-33C4-4526-BBEF-9E8CD33846EF}">
      <dsp:nvSpPr>
        <dsp:cNvPr id="0" name=""/>
        <dsp:cNvSpPr/>
      </dsp:nvSpPr>
      <dsp:spPr>
        <a:xfrm>
          <a:off x="2512837" y="949618"/>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870D8-8A16-4910-96E3-6BEC7558BD74}">
      <dsp:nvSpPr>
        <dsp:cNvPr id="0" name=""/>
        <dsp:cNvSpPr/>
      </dsp:nvSpPr>
      <dsp:spPr>
        <a:xfrm>
          <a:off x="2746837" y="118361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A690A-94D1-44EA-BBFA-3B0F02984A1E}">
      <dsp:nvSpPr>
        <dsp:cNvPr id="0" name=""/>
        <dsp:cNvSpPr/>
      </dsp:nvSpPr>
      <dsp:spPr>
        <a:xfrm>
          <a:off x="2161837" y="238961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Recognize those doing well</a:t>
          </a:r>
        </a:p>
      </dsp:txBody>
      <dsp:txXfrm>
        <a:off x="2161837" y="2389618"/>
        <a:ext cx="1800000" cy="720000"/>
      </dsp:txXfrm>
    </dsp:sp>
    <dsp:sp modelId="{5E0128A2-EDBC-4510-AA47-C5CD7A5946DF}">
      <dsp:nvSpPr>
        <dsp:cNvPr id="0" name=""/>
        <dsp:cNvSpPr/>
      </dsp:nvSpPr>
      <dsp:spPr>
        <a:xfrm>
          <a:off x="4627837" y="949618"/>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775B9-12FE-473C-B84F-DA911CBB9EF1}">
      <dsp:nvSpPr>
        <dsp:cNvPr id="0" name=""/>
        <dsp:cNvSpPr/>
      </dsp:nvSpPr>
      <dsp:spPr>
        <a:xfrm>
          <a:off x="4861837" y="118361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9C01D-B4E9-42DA-A0FF-DB29EEEA29C1}">
      <dsp:nvSpPr>
        <dsp:cNvPr id="0" name=""/>
        <dsp:cNvSpPr/>
      </dsp:nvSpPr>
      <dsp:spPr>
        <a:xfrm>
          <a:off x="4276837" y="238961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Build a strong team culture</a:t>
          </a:r>
        </a:p>
      </dsp:txBody>
      <dsp:txXfrm>
        <a:off x="4276837" y="2389618"/>
        <a:ext cx="1800000" cy="720000"/>
      </dsp:txXfrm>
    </dsp:sp>
    <dsp:sp modelId="{B5A28409-0511-4E09-9FF8-4EE3E9C5D332}">
      <dsp:nvSpPr>
        <dsp:cNvPr id="0" name=""/>
        <dsp:cNvSpPr/>
      </dsp:nvSpPr>
      <dsp:spPr>
        <a:xfrm>
          <a:off x="6742837" y="949618"/>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5BBA6-AD85-45B8-B804-30DBC90FCFF7}">
      <dsp:nvSpPr>
        <dsp:cNvPr id="0" name=""/>
        <dsp:cNvSpPr/>
      </dsp:nvSpPr>
      <dsp:spPr>
        <a:xfrm>
          <a:off x="6976837" y="118361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9960C-F8C7-4340-80A6-AE6A435FE989}">
      <dsp:nvSpPr>
        <dsp:cNvPr id="0" name=""/>
        <dsp:cNvSpPr/>
      </dsp:nvSpPr>
      <dsp:spPr>
        <a:xfrm>
          <a:off x="6391837" y="238961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Ask nurses for feedback</a:t>
          </a:r>
        </a:p>
      </dsp:txBody>
      <dsp:txXfrm>
        <a:off x="6391837" y="2389618"/>
        <a:ext cx="1800000" cy="720000"/>
      </dsp:txXfrm>
    </dsp:sp>
    <dsp:sp modelId="{E9942D75-FF18-466C-AB73-CC3285E8636D}">
      <dsp:nvSpPr>
        <dsp:cNvPr id="0" name=""/>
        <dsp:cNvSpPr/>
      </dsp:nvSpPr>
      <dsp:spPr>
        <a:xfrm>
          <a:off x="8857837" y="949618"/>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535C91-A958-48B3-A8A9-45A7DD4B8661}">
      <dsp:nvSpPr>
        <dsp:cNvPr id="0" name=""/>
        <dsp:cNvSpPr/>
      </dsp:nvSpPr>
      <dsp:spPr>
        <a:xfrm>
          <a:off x="9091837" y="118361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48BB1A-B7D3-435C-B771-B1331031AC5B}">
      <dsp:nvSpPr>
        <dsp:cNvPr id="0" name=""/>
        <dsp:cNvSpPr/>
      </dsp:nvSpPr>
      <dsp:spPr>
        <a:xfrm>
          <a:off x="8506837" y="238961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Use exit interviews to learn more</a:t>
          </a:r>
        </a:p>
      </dsp:txBody>
      <dsp:txXfrm>
        <a:off x="8506837" y="2389618"/>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pPr/>
              <a:t>6/18/2024</a:t>
            </a:fld>
            <a:endParaRPr lang="en-US"/>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pPr/>
              <a:t>‹#›</a:t>
            </a:fld>
            <a:endParaRPr lang="en-US"/>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pPr/>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pPr/>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1</a:t>
            </a:fld>
            <a:endParaRPr lang="en-US"/>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PRH 6.2 R5(e2a) states: </a:t>
            </a:r>
            <a:r>
              <a:rPr lang="en-US" sz="1200" dirty="0">
                <a:latin typeface="Arial"/>
                <a:cs typeface="Arial"/>
              </a:rPr>
              <a:t>Documentation for a medical separation in the student health record must include at a minimum: a) The clinical assessment by the qualified health professional for separation, including current symptoms/behaviors and functional impairments and a diagnostic code; (b) Individualized treatment instructions from the qualified health professional; (c) Student consent; (d) Referral source(s); (e) Transportation details, including whether an escort is needed; (f) Dates of separation and anticipated return to center; (g) Individualized student medical expectations to return; and (h) If the student is an individual with a disability, a copy of any accommodation plan and CIS Accommodation Plan Notes tab documentation.</a:t>
            </a:r>
            <a:endParaRPr lang="en-US" dirty="0"/>
          </a:p>
          <a:p>
            <a:endParaRPr lang="en-US" dirty="0"/>
          </a:p>
          <a:p>
            <a:r>
              <a:rPr lang="en-US" dirty="0"/>
              <a:t>The finding is that: Medical separation justification clinical documentation lacked required elements to be in compliance with PRH Change Notice 22-02 and the 2020 Conciliation Agreement with DOL’s Civil Rights Center and Office of Job Corps.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10</a:t>
            </a:fld>
            <a:endParaRPr lang="en-US"/>
          </a:p>
        </p:txBody>
      </p:sp>
    </p:spTree>
    <p:extLst>
      <p:ext uri="{BB962C8B-B14F-4D97-AF65-F5344CB8AC3E}">
        <p14:creationId xmlns:p14="http://schemas.microsoft.com/office/powerpoint/2010/main" val="138778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a:p>
            <a:pPr marL="0" indent="0">
              <a:buFont typeface="Arial"/>
              <a:buNone/>
            </a:pPr>
            <a:r>
              <a:rPr lang="en-US" dirty="0">
                <a:cs typeface="Calibri"/>
              </a:rPr>
              <a:t>Communication with the QHP and student is vital and documentation is required.</a:t>
            </a:r>
            <a:endParaRPr lang="en-US" dirty="0"/>
          </a:p>
          <a:p>
            <a:pPr marL="171450" indent="-171450">
              <a:buFont typeface="Arial"/>
              <a:buChar char="•"/>
            </a:pPr>
            <a:r>
              <a:rPr lang="en-US" dirty="0">
                <a:cs typeface="Calibri"/>
              </a:rPr>
              <a:t>Poor education or explanation of the process can result in the student being placed on MSWR and not returning.</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11</a:t>
            </a:fld>
            <a:endParaRPr lang="en-US"/>
          </a:p>
        </p:txBody>
      </p:sp>
    </p:spTree>
    <p:extLst>
      <p:ext uri="{BB962C8B-B14F-4D97-AF65-F5344CB8AC3E}">
        <p14:creationId xmlns:p14="http://schemas.microsoft.com/office/powerpoint/2010/main" val="280803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PRH 2.3, R4(b2) states: </a:t>
            </a:r>
            <a:r>
              <a:rPr lang="en-US" sz="1200" dirty="0">
                <a:latin typeface="Arial"/>
                <a:cs typeface="Arial"/>
              </a:rPr>
              <a:t>Review of Social Intake Form (SIF) or intake assessment performed by counseling staff of students who indicate mental-health history, current mental-health problems, or who request to see the Center Mental-Health Consultant within one week of arrival</a:t>
            </a:r>
            <a:endParaRPr lang="en-US" dirty="0"/>
          </a:p>
          <a:p>
            <a:pPr marL="0" indent="0">
              <a:buNone/>
            </a:pPr>
            <a:r>
              <a:rPr lang="en-US" sz="1200" dirty="0">
                <a:latin typeface="Arial"/>
                <a:cs typeface="Arial"/>
              </a:rPr>
              <a:t>SIFs must reviewed by medical professionals in a timely manner to ensure that students in need of mental health or relapse prevention services are seen in a timely manner.</a:t>
            </a:r>
            <a:br>
              <a:rPr lang="en-US" sz="1200" dirty="0">
                <a:latin typeface="Arial"/>
                <a:cs typeface="Arial"/>
              </a:rPr>
            </a:br>
            <a:endParaRPr lang="en-US" sz="1200" dirty="0">
              <a:latin typeface="Arial"/>
              <a:cs typeface="Arial"/>
            </a:endParaRPr>
          </a:p>
          <a:p>
            <a:pPr marL="0" indent="0">
              <a:buNone/>
            </a:pPr>
            <a:r>
              <a:rPr lang="en-US" sz="1200" dirty="0">
                <a:latin typeface="Arial"/>
                <a:cs typeface="Arial"/>
              </a:rPr>
              <a:t>The finding is that SIFs are not reviewing in a timely manner or students do not receive necessary follow up.</a:t>
            </a:r>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12</a:t>
            </a:fld>
            <a:endParaRPr lang="en-US"/>
          </a:p>
        </p:txBody>
      </p:sp>
    </p:spTree>
    <p:extLst>
      <p:ext uri="{BB962C8B-B14F-4D97-AF65-F5344CB8AC3E}">
        <p14:creationId xmlns:p14="http://schemas.microsoft.com/office/powerpoint/2010/main" val="340408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We as a health team have to have a sense of urgency when addressing student needs.  </a:t>
            </a:r>
          </a:p>
          <a:p>
            <a:pPr marL="171450" indent="-171450">
              <a:buFont typeface="Arial"/>
              <a:buChar char="•"/>
            </a:pPr>
            <a:r>
              <a:rPr lang="en-US" dirty="0">
                <a:cs typeface="Calibri"/>
              </a:rPr>
              <a:t>It's not enough to make the referral.  It should also ensure the student is seen, closing the healthcare loop.</a:t>
            </a:r>
          </a:p>
          <a:p>
            <a:pPr marL="171450" indent="-171450">
              <a:buFont typeface="Arial"/>
              <a:buChar char="•"/>
            </a:pPr>
            <a:r>
              <a:rPr lang="en-US" dirty="0">
                <a:cs typeface="Calibri"/>
              </a:rPr>
              <a:t>Once the referral is complete, then it's about making sure the treatment they are receiving is working.</a:t>
            </a:r>
          </a:p>
          <a:p>
            <a:pPr marL="171450" indent="-171450">
              <a:buFont typeface="Arial"/>
              <a:buChar char="•"/>
            </a:pPr>
            <a:r>
              <a:rPr lang="en-US" dirty="0">
                <a:cs typeface="Calibri"/>
              </a:rPr>
              <a:t>"Without a sense of urgency, desire loses its value"   Jim </a:t>
            </a:r>
            <a:r>
              <a:rPr lang="en-US" dirty="0" err="1">
                <a:cs typeface="Calibri"/>
              </a:rPr>
              <a:t>Rohn</a:t>
            </a:r>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13</a:t>
            </a:fld>
            <a:endParaRPr lang="en-US"/>
          </a:p>
        </p:txBody>
      </p:sp>
    </p:spTree>
    <p:extLst>
      <p:ext uri="{BB962C8B-B14F-4D97-AF65-F5344CB8AC3E}">
        <p14:creationId xmlns:p14="http://schemas.microsoft.com/office/powerpoint/2010/main" val="209366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PRH 5.2, R9 States: </a:t>
            </a:r>
            <a:r>
              <a:rPr lang="en-US" sz="1200" dirty="0">
                <a:latin typeface="Arial"/>
                <a:cs typeface="Arial"/>
              </a:rPr>
              <a:t>Centers and OA/CTS contractors must maintain up-to-date records of training completed by each employee &amp; PRH 2.3, R4(c1b): Students will learn basic skills in identifying and responding to a mental health crisis &amp; PRH 2.3 R5(b1):  Minimum of a 1-hour presentation on substance use prevention for all new students during the career preparation period (CPP). </a:t>
            </a:r>
            <a:endParaRPr lang="en-US" sz="1200" dirty="0">
              <a:latin typeface="+mn-lt"/>
              <a:cs typeface="+mn-cs"/>
            </a:endParaRPr>
          </a:p>
          <a:p>
            <a:endParaRPr lang="en-US" sz="1200" dirty="0">
              <a:latin typeface="+mn-lt"/>
              <a:cs typeface="+mn-cs"/>
            </a:endParaRPr>
          </a:p>
          <a:p>
            <a:r>
              <a:rPr lang="en-US" sz="1200" dirty="0">
                <a:latin typeface="+mn-lt"/>
                <a:cs typeface="+mn-cs"/>
              </a:rPr>
              <a:t>The finding is: </a:t>
            </a:r>
            <a:r>
              <a:rPr lang="en-US" sz="1200" dirty="0">
                <a:latin typeface="Arial"/>
                <a:cs typeface="Arial"/>
              </a:rPr>
              <a:t>Critical center training of staff and students is deficient.  Staff and students cannot respond adequately to first aid emergencies, mental health crisis, and/or overdoses. This lack of staff training poses an extreme safety risk to students, and a liability risk to centers, operators, and the government. </a:t>
            </a:r>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14</a:t>
            </a:fld>
            <a:endParaRPr lang="en-US"/>
          </a:p>
        </p:txBody>
      </p:sp>
    </p:spTree>
    <p:extLst>
      <p:ext uri="{BB962C8B-B14F-4D97-AF65-F5344CB8AC3E}">
        <p14:creationId xmlns:p14="http://schemas.microsoft.com/office/powerpoint/2010/main" val="3541166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Training impacts all areas on center.</a:t>
            </a:r>
            <a:endParaRPr lang="en-US" dirty="0"/>
          </a:p>
          <a:p>
            <a:pPr marL="171450" indent="-171450">
              <a:buFont typeface="Arial"/>
              <a:buChar char="•"/>
            </a:pPr>
            <a:r>
              <a:rPr lang="en-US" dirty="0">
                <a:cs typeface="Calibri"/>
              </a:rPr>
              <a:t>Providing comprehensive training for our staff and students can enhance job satisfaction, student satisfaction, boost productivity, improve employee and student retention, and most importantly SAVE A LIFE!</a:t>
            </a:r>
          </a:p>
          <a:p>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15</a:t>
            </a:fld>
            <a:endParaRPr lang="en-US"/>
          </a:p>
        </p:txBody>
      </p:sp>
    </p:spTree>
    <p:extLst>
      <p:ext uri="{BB962C8B-B14F-4D97-AF65-F5344CB8AC3E}">
        <p14:creationId xmlns:p14="http://schemas.microsoft.com/office/powerpoint/2010/main" val="305173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a:p>
            <a:r>
              <a:rPr lang="en-US" dirty="0"/>
              <a:t>Nearly every major issue found on PCAs has to do with documentation and follow up care. </a:t>
            </a:r>
          </a:p>
          <a:p>
            <a:pPr marL="228600" indent="-228600">
              <a:buFont typeface="Arial"/>
              <a:buChar char="•"/>
            </a:pPr>
            <a:r>
              <a:rPr lang="en-US" dirty="0"/>
              <a:t> Safety net systems occur when information shared with a student is designed to help them identify the need to seek further medical help if their condition fails to improve, changes, or if they have concerns about their health.  It's scheduling follow-up appointments to check in on the students and their progress.  </a:t>
            </a:r>
            <a:endParaRPr lang="en-US" dirty="0">
              <a:ea typeface="Calibri" panose="020F0502020204030204"/>
              <a:cs typeface="Calibri" panose="020F0502020204030204"/>
            </a:endParaRPr>
          </a:p>
          <a:p>
            <a:pPr marL="228600" indent="-228600">
              <a:buFont typeface="Arial"/>
              <a:buChar char="•"/>
            </a:pPr>
            <a:r>
              <a:rPr lang="en-US" dirty="0"/>
              <a:t>Chart audits are a way to examine medical records to identify errors, gaps, or discrepancies that could affect patient care, reimbursement, or compliance. These audits can help healthcare organizations maintain high standards of documentation, improve patient outcomes, and mitigate potential risks.  These, however, need to be used throughout the student's time on center.  Doing chart audits just upon arrival limits its effectiveness and doesn't allow it to serve it's purpose to the fullest.</a:t>
            </a:r>
            <a:endParaRPr lang="en-US" dirty="0">
              <a:ea typeface="Calibri" panose="020F0502020204030204"/>
              <a:cs typeface="Calibri"/>
            </a:endParaRPr>
          </a:p>
          <a:p>
            <a:pPr marL="228600" indent="-228600">
              <a:buFont typeface="Arial"/>
              <a:buChar char="•"/>
            </a:pPr>
            <a:r>
              <a:rPr lang="en-US" dirty="0">
                <a:cs typeface="Calibri"/>
              </a:rPr>
              <a:t>Closing the loop with the student is identifying a problem, providing treatment or care for the problem, evaluating it's effectiveness, and then following up with the student to discuss the findings and if they feel the problem has resolved.  A student requesting assistance and then missing their appointment with no attempt of rescheduling or follow-up is an example of not closing the care loop.</a:t>
            </a:r>
            <a:endParaRPr lang="en-US" dirty="0">
              <a:ea typeface="Calibri" panose="020F0502020204030204"/>
              <a:cs typeface="Calibri"/>
            </a:endParaRPr>
          </a:p>
          <a:p>
            <a:pPr marL="228600" indent="-228600">
              <a:buFont typeface="Arial"/>
              <a:buChar char="•"/>
            </a:pP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16</a:t>
            </a:fld>
            <a:endParaRPr lang="en-US"/>
          </a:p>
        </p:txBody>
      </p:sp>
    </p:spTree>
    <p:extLst>
      <p:ext uri="{BB962C8B-B14F-4D97-AF65-F5344CB8AC3E}">
        <p14:creationId xmlns:p14="http://schemas.microsoft.com/office/powerpoint/2010/main" val="249876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Jason</a:t>
            </a:r>
          </a:p>
          <a:p>
            <a:pPr marL="0" indent="0">
              <a:buFont typeface="Arial"/>
              <a:buNone/>
            </a:pPr>
            <a:r>
              <a:rPr lang="en-US" dirty="0"/>
              <a:t>We know what the problem looks like. Now let’s explore the root causes of the problem. Most of our issues come back to staff recruitment, retention, and training. </a:t>
            </a:r>
          </a:p>
        </p:txBody>
      </p:sp>
      <p:sp>
        <p:nvSpPr>
          <p:cNvPr id="4" name="Slide Number Placeholder 3"/>
          <p:cNvSpPr>
            <a:spLocks noGrp="1"/>
          </p:cNvSpPr>
          <p:nvPr>
            <p:ph type="sldNum" sz="quarter" idx="5"/>
          </p:nvPr>
        </p:nvSpPr>
        <p:spPr/>
        <p:txBody>
          <a:bodyPr/>
          <a:lstStyle/>
          <a:p>
            <a:fld id="{F97DC217-DF71-1A49-B3EA-559F1F43B0FF}" type="slidenum">
              <a:rPr lang="en-US" smtClean="0"/>
              <a:pPr/>
              <a:t>17</a:t>
            </a:fld>
            <a:endParaRPr lang="en-US"/>
          </a:p>
        </p:txBody>
      </p:sp>
    </p:spTree>
    <p:extLst>
      <p:ext uri="{BB962C8B-B14F-4D97-AF65-F5344CB8AC3E}">
        <p14:creationId xmlns:p14="http://schemas.microsoft.com/office/powerpoint/2010/main" val="261147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a:rPr>
              <a:t>Jason</a:t>
            </a:r>
          </a:p>
          <a:p>
            <a:pPr marL="0" indent="0">
              <a:buFont typeface="Arial"/>
              <a:buNone/>
            </a:pPr>
            <a:r>
              <a:rPr lang="en-US" dirty="0">
                <a:cs typeface="Calibri"/>
              </a:rPr>
              <a:t>First, we have to seek out the right candidates, but how do we know who are the right candidates? Let’s begin by talking about recruiting the right candidates.</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18</a:t>
            </a:fld>
            <a:endParaRPr lang="en-US"/>
          </a:p>
        </p:txBody>
      </p:sp>
    </p:spTree>
    <p:extLst>
      <p:ext uri="{BB962C8B-B14F-4D97-AF65-F5344CB8AC3E}">
        <p14:creationId xmlns:p14="http://schemas.microsoft.com/office/powerpoint/2010/main" val="428900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Jason</a:t>
            </a:r>
          </a:p>
          <a:p>
            <a:pPr marL="0" indent="0">
              <a:buFont typeface="Arial"/>
              <a:buNone/>
            </a:pPr>
            <a:r>
              <a:rPr lang="en-US" dirty="0">
                <a:ea typeface="Calibri"/>
                <a:cs typeface="Calibri"/>
              </a:rPr>
              <a:t>First, where do you find the best candidates? Staff networking is the best place to start.</a:t>
            </a:r>
          </a:p>
          <a:p>
            <a:pPr marL="171450" indent="-171450">
              <a:buFont typeface="Arial"/>
              <a:buChar char="•"/>
            </a:pPr>
            <a:r>
              <a:rPr lang="en-US" dirty="0">
                <a:ea typeface="Calibri"/>
                <a:cs typeface="Calibri"/>
              </a:rPr>
              <a:t>Post open positions on center for staff to see, maybe mention to a friend or family member.</a:t>
            </a:r>
            <a:endParaRPr lang="en-US" dirty="0"/>
          </a:p>
          <a:p>
            <a:pPr marL="171450" indent="-171450">
              <a:buFont typeface="Arial"/>
              <a:buChar char="•"/>
            </a:pPr>
            <a:r>
              <a:rPr lang="en-US" dirty="0">
                <a:ea typeface="Calibri"/>
                <a:cs typeface="Calibri"/>
              </a:rPr>
              <a:t>Post corporate wide in case someone is looking at moving or transferring</a:t>
            </a:r>
          </a:p>
          <a:p>
            <a:pPr marL="171450" indent="-171450">
              <a:buFont typeface="Arial"/>
              <a:buChar char="•"/>
            </a:pPr>
            <a:r>
              <a:rPr lang="en-US" dirty="0">
                <a:ea typeface="Calibri"/>
                <a:cs typeface="Calibri"/>
              </a:rPr>
              <a:t>Share with colleagues at other healthcare facilities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Encourage staff to share word of the open position in the community</a:t>
            </a: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19</a:t>
            </a:fld>
            <a:endParaRPr lang="en-US"/>
          </a:p>
        </p:txBody>
      </p:sp>
    </p:spTree>
    <p:extLst>
      <p:ext uri="{BB962C8B-B14F-4D97-AF65-F5344CB8AC3E}">
        <p14:creationId xmlns:p14="http://schemas.microsoft.com/office/powerpoint/2010/main" val="425077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2</a:t>
            </a:fld>
            <a:endParaRPr lang="en-US"/>
          </a:p>
        </p:txBody>
      </p:sp>
    </p:spTree>
    <p:extLst>
      <p:ext uri="{BB962C8B-B14F-4D97-AF65-F5344CB8AC3E}">
        <p14:creationId xmlns:p14="http://schemas.microsoft.com/office/powerpoint/2010/main" val="291524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solidFill>
                  <a:srgbClr val="222222"/>
                </a:solidFill>
                <a:ea typeface="+mn-lt"/>
                <a:cs typeface="+mn-lt"/>
              </a:rPr>
              <a:t>Jason</a:t>
            </a:r>
          </a:p>
          <a:p>
            <a:pPr marL="0" indent="0">
              <a:buFont typeface="Arial"/>
              <a:buNone/>
            </a:pPr>
            <a:r>
              <a:rPr lang="en-US" dirty="0">
                <a:solidFill>
                  <a:srgbClr val="222222"/>
                </a:solidFill>
                <a:ea typeface="+mn-lt"/>
                <a:cs typeface="+mn-lt"/>
              </a:rPr>
              <a:t>Next, connect with nursing schools and programs</a:t>
            </a:r>
          </a:p>
          <a:p>
            <a:pPr marL="285750" indent="-285750">
              <a:buFont typeface="Arial"/>
              <a:buChar char="•"/>
            </a:pPr>
            <a:r>
              <a:rPr lang="en-US" dirty="0">
                <a:solidFill>
                  <a:srgbClr val="222222"/>
                </a:solidFill>
                <a:ea typeface="+mn-lt"/>
                <a:cs typeface="+mn-lt"/>
              </a:rPr>
              <a:t>Build strong relationships with reputable nursing schools and programs near you.</a:t>
            </a:r>
            <a:endParaRPr lang="en-US" dirty="0"/>
          </a:p>
          <a:p>
            <a:pPr marL="285750" indent="-285750">
              <a:buFont typeface="Arial"/>
              <a:buChar char="•"/>
            </a:pPr>
            <a:r>
              <a:rPr lang="en-US" dirty="0">
                <a:solidFill>
                  <a:srgbClr val="222222"/>
                </a:solidFill>
                <a:ea typeface="+mn-lt"/>
                <a:cs typeface="+mn-lt"/>
              </a:rPr>
              <a:t>Set up speaking engagements at schools and provide open position opportunities.</a:t>
            </a:r>
            <a:endParaRPr lang="en-US" dirty="0"/>
          </a:p>
          <a:p>
            <a:pPr marL="285750" indent="-285750">
              <a:buFont typeface="Arial"/>
              <a:buChar char="•"/>
            </a:pPr>
            <a:r>
              <a:rPr lang="en-US" dirty="0">
                <a:solidFill>
                  <a:srgbClr val="222222"/>
                </a:solidFill>
                <a:ea typeface="+mn-lt"/>
                <a:cs typeface="+mn-lt"/>
              </a:rPr>
              <a:t>Identify nurse recruiting strategies you can leverage, such as webinars, seminars, and conferences to network with peers and prospective hires.</a:t>
            </a:r>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20</a:t>
            </a:fld>
            <a:endParaRPr lang="en-US"/>
          </a:p>
        </p:txBody>
      </p:sp>
    </p:spTree>
    <p:extLst>
      <p:ext uri="{BB962C8B-B14F-4D97-AF65-F5344CB8AC3E}">
        <p14:creationId xmlns:p14="http://schemas.microsoft.com/office/powerpoint/2010/main" val="175190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To attract the best healthcare talent, it’s essential to clearly outline the required qualifications, job responsibilities, and describe your organization's vision and how the healthcare role fits within that vision. Include the importance of communication, follow-through, ethical behavior as part of the description.</a:t>
            </a:r>
            <a:endParaRPr lang="en-US" dirty="0">
              <a:solidFill>
                <a:srgbClr val="222222"/>
              </a:solidFill>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25</a:t>
            </a:fld>
            <a:endParaRPr lang="en-US"/>
          </a:p>
        </p:txBody>
      </p:sp>
    </p:spTree>
    <p:extLst>
      <p:ext uri="{BB962C8B-B14F-4D97-AF65-F5344CB8AC3E}">
        <p14:creationId xmlns:p14="http://schemas.microsoft.com/office/powerpoint/2010/main" val="1248785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ea typeface="Calibri"/>
              <a:cs typeface="Calibri"/>
            </a:endParaRPr>
          </a:p>
          <a:p>
            <a:pPr marL="0" indent="0">
              <a:buFont typeface="Arial"/>
              <a:buNone/>
            </a:pPr>
            <a:r>
              <a:rPr lang="en-US" dirty="0">
                <a:ea typeface="Calibri"/>
                <a:cs typeface="Calibri"/>
              </a:rPr>
              <a:t>After you find a slate of candidates to interview, make sure you ask the right questions. </a:t>
            </a:r>
          </a:p>
          <a:p>
            <a:pPr marL="0" indent="0">
              <a:buFont typeface="Arial"/>
              <a:buNone/>
            </a:pPr>
            <a:r>
              <a:rPr lang="en-US" dirty="0">
                <a:ea typeface="Calibri"/>
                <a:cs typeface="Calibri"/>
              </a:rPr>
              <a:t>When interviewing, ask questions relative to the job and what they may encounter while working on Job Corps.  Stress importance of follow through and approachability. Questions to consider include:</a:t>
            </a:r>
          </a:p>
          <a:p>
            <a:pPr marL="457200" indent="-457200">
              <a:buFont typeface="Arial" panose="020B0604020202020204" pitchFamily="34" charset="0"/>
              <a:buChar char="•"/>
            </a:pPr>
            <a:r>
              <a:rPr lang="en-US" dirty="0"/>
              <a:t>Why did you decide to become a nurse?</a:t>
            </a:r>
          </a:p>
          <a:p>
            <a:pPr marL="457200" indent="-457200">
              <a:buFont typeface="Arial" panose="020B0604020202020204" pitchFamily="34" charset="0"/>
              <a:buChar char="•"/>
            </a:pPr>
            <a:r>
              <a:rPr lang="en-US" dirty="0"/>
              <a:t>Give an example of a situation where you had to deal with a difficult and demanding patient.</a:t>
            </a:r>
          </a:p>
          <a:p>
            <a:pPr marL="457200" indent="-457200">
              <a:buFont typeface="Arial" panose="020B0604020202020204" pitchFamily="34" charset="0"/>
              <a:buChar char="•"/>
            </a:pPr>
            <a:r>
              <a:rPr lang="en-US" dirty="0"/>
              <a:t>Why do you want to work at Job Corps?</a:t>
            </a:r>
          </a:p>
          <a:p>
            <a:pPr marL="457200" indent="-457200">
              <a:buFont typeface="Arial" panose="020B0604020202020204" pitchFamily="34" charset="0"/>
              <a:buChar char="•"/>
            </a:pPr>
            <a:r>
              <a:rPr lang="en-US" dirty="0"/>
              <a:t>What kind of personality traits are important for nurses?</a:t>
            </a:r>
          </a:p>
          <a:p>
            <a:pPr marL="457200" indent="-457200">
              <a:buFont typeface="Arial" panose="020B0604020202020204" pitchFamily="34" charset="0"/>
              <a:buChar char="•"/>
            </a:pPr>
            <a:r>
              <a:rPr lang="en-US" dirty="0"/>
              <a:t>Why do you feel you would make a great Job Corps nurse?</a:t>
            </a:r>
          </a:p>
          <a:p>
            <a:pPr marL="457200" indent="-457200">
              <a:buFont typeface="Arial" panose="020B0604020202020204" pitchFamily="34" charset="0"/>
              <a:buChar char="•"/>
            </a:pPr>
            <a:r>
              <a:rPr lang="en-US" dirty="0"/>
              <a:t>What's your process for handling multiple tasks at once while still providing great customer care?</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26</a:t>
            </a:fld>
            <a:endParaRPr lang="en-US"/>
          </a:p>
        </p:txBody>
      </p:sp>
    </p:spTree>
    <p:extLst>
      <p:ext uri="{BB962C8B-B14F-4D97-AF65-F5344CB8AC3E}">
        <p14:creationId xmlns:p14="http://schemas.microsoft.com/office/powerpoint/2010/main" val="113052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cs typeface="Calibri"/>
            </a:endParaRPr>
          </a:p>
          <a:p>
            <a:pPr marL="0" indent="0">
              <a:buFont typeface="Arial"/>
              <a:buNone/>
            </a:pPr>
            <a:r>
              <a:rPr lang="en-US" dirty="0">
                <a:cs typeface="Calibri"/>
              </a:rPr>
              <a:t>The best candidates are interviewing you as much as you’re interviewing them. Sell the work at Job Corps to the candidate! </a:t>
            </a:r>
          </a:p>
          <a:p>
            <a:pPr marL="171450" indent="-171450">
              <a:buFont typeface="Arial"/>
              <a:buChar char="•"/>
            </a:pPr>
            <a:r>
              <a:rPr lang="en-US" dirty="0">
                <a:cs typeface="Calibri"/>
              </a:rPr>
              <a:t>Advantages of healthcare workers working in Job Corps.  Flexibility of scheduling, physical requirements, patient loads, rewarding experiences with the students, and having the luxury of working with a oral health team, mental health team, Substance use counselors, and medical team all in the same department.</a:t>
            </a:r>
            <a:endParaRPr lang="en-US" dirty="0"/>
          </a:p>
          <a:p>
            <a:endParaRPr lang="en-US" dirty="0">
              <a:cs typeface="Calibri"/>
            </a:endParaRPr>
          </a:p>
          <a:p>
            <a:pPr marL="171450" indent="-171450">
              <a:buFont typeface="Arial"/>
              <a:buChar char="•"/>
            </a:pPr>
            <a:r>
              <a:rPr lang="en-US" dirty="0">
                <a:cs typeface="Calibri"/>
              </a:rPr>
              <a:t>This should be used when discussing the position to potential team members.  </a:t>
            </a:r>
          </a:p>
          <a:p>
            <a:pPr marL="171450" indent="-171450">
              <a:buFont typeface="Arial"/>
              <a:buChar char="•"/>
            </a:pPr>
            <a:endParaRPr lang="en-US" dirty="0">
              <a:ea typeface="Calibri" panose="020F0502020204030204"/>
              <a:cs typeface="Calibri"/>
            </a:endParaRPr>
          </a:p>
          <a:p>
            <a:pPr marL="171450" indent="-171450">
              <a:buFont typeface="Arial"/>
              <a:buChar char="•"/>
            </a:pPr>
            <a:r>
              <a:rPr lang="en-US" dirty="0">
                <a:ea typeface="Calibri" panose="020F0502020204030204"/>
                <a:cs typeface="Calibri"/>
              </a:rPr>
              <a:t>Ask for audience input</a:t>
            </a:r>
          </a:p>
        </p:txBody>
      </p:sp>
      <p:sp>
        <p:nvSpPr>
          <p:cNvPr id="4" name="Slide Number Placeholder 3"/>
          <p:cNvSpPr>
            <a:spLocks noGrp="1"/>
          </p:cNvSpPr>
          <p:nvPr>
            <p:ph type="sldNum" sz="quarter" idx="5"/>
          </p:nvPr>
        </p:nvSpPr>
        <p:spPr/>
        <p:txBody>
          <a:bodyPr/>
          <a:lstStyle/>
          <a:p>
            <a:fld id="{F97DC217-DF71-1A49-B3EA-559F1F43B0FF}" type="slidenum">
              <a:rPr lang="en-US" smtClean="0"/>
              <a:pPr/>
              <a:t>27</a:t>
            </a:fld>
            <a:endParaRPr lang="en-US"/>
          </a:p>
        </p:txBody>
      </p:sp>
    </p:spTree>
    <p:extLst>
      <p:ext uri="{BB962C8B-B14F-4D97-AF65-F5344CB8AC3E}">
        <p14:creationId xmlns:p14="http://schemas.microsoft.com/office/powerpoint/2010/main" val="1115112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cs typeface="Calibri"/>
            </a:endParaRPr>
          </a:p>
          <a:p>
            <a:pPr marL="0" indent="0">
              <a:buFont typeface="Arial"/>
              <a:buNone/>
            </a:pPr>
            <a:r>
              <a:rPr lang="en-US" dirty="0">
                <a:cs typeface="Calibri"/>
              </a:rPr>
              <a:t>Step two: Retain good employees. </a:t>
            </a:r>
          </a:p>
          <a:p>
            <a:pPr marL="342900" indent="-342900">
              <a:buFont typeface="Arial" panose="020B0604020202020204" pitchFamily="34" charset="0"/>
              <a:buChar char="•"/>
            </a:pPr>
            <a:r>
              <a:rPr lang="en-US" sz="1200" dirty="0"/>
              <a:t>Retaining healthcare employees is important for the safety and satisfaction of students, and the quality of care they receive. </a:t>
            </a:r>
          </a:p>
          <a:p>
            <a:pPr marL="342900" indent="-342900">
              <a:buFont typeface="Arial" panose="020B0604020202020204" pitchFamily="34" charset="0"/>
              <a:buChar char="•"/>
            </a:pPr>
            <a:r>
              <a:rPr lang="en-US" sz="1200" dirty="0"/>
              <a:t>Retained good employees are more experienced and contribute to better student care. </a:t>
            </a:r>
          </a:p>
          <a:p>
            <a:pPr marL="342900" indent="-342900">
              <a:buFont typeface="Arial" panose="020B0604020202020204" pitchFamily="34" charset="0"/>
              <a:buChar char="•"/>
            </a:pPr>
            <a:r>
              <a:rPr lang="en-US" sz="1200" dirty="0"/>
              <a:t>High turnover can also disrupt workflow and operational efficiency.</a:t>
            </a:r>
            <a:endParaRPr lang="en-US" sz="1200" dirty="0">
              <a:cs typeface="Calibri"/>
            </a:endParaRPr>
          </a:p>
          <a:p>
            <a:pPr marL="342900" indent="-342900">
              <a:buFont typeface="Arial" panose="020B0604020202020204" pitchFamily="34" charset="0"/>
              <a:buChar char="•"/>
            </a:pPr>
            <a:r>
              <a:rPr lang="en-US" dirty="0">
                <a:cs typeface="Calibri"/>
              </a:rPr>
              <a:t>Now not all turnover is bad.  If there is a health team member not performing up to the expectations of their job, then that would be considered good turnover.  </a:t>
            </a:r>
          </a:p>
          <a:p>
            <a:pPr marL="342900" indent="-342900">
              <a:buFont typeface="Arial" panose="020B0604020202020204" pitchFamily="34" charset="0"/>
              <a:buChar char="•"/>
            </a:pPr>
            <a:r>
              <a:rPr lang="en-US" dirty="0">
                <a:cs typeface="Calibri"/>
              </a:rPr>
              <a:t>More times than not retaining bad employees results in losing good employees.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28</a:t>
            </a:fld>
            <a:endParaRPr lang="en-US"/>
          </a:p>
        </p:txBody>
      </p:sp>
    </p:spTree>
    <p:extLst>
      <p:ext uri="{BB962C8B-B14F-4D97-AF65-F5344CB8AC3E}">
        <p14:creationId xmlns:p14="http://schemas.microsoft.com/office/powerpoint/2010/main" val="3095237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r>
              <a:rPr lang="en-US" dirty="0">
                <a:cs typeface="Calibri"/>
              </a:rPr>
              <a:t>Some strategies for retaining employees include:</a:t>
            </a:r>
          </a:p>
          <a:p>
            <a:pPr marL="171450" indent="-171450">
              <a:buFont typeface="Arial"/>
              <a:buChar char="•"/>
            </a:pPr>
            <a:r>
              <a:rPr lang="en-US" dirty="0">
                <a:cs typeface="Calibri"/>
              </a:rPr>
              <a:t>Speak truthfully about the position and what is expected of the applicant</a:t>
            </a:r>
            <a:endParaRPr lang="en-US" dirty="0"/>
          </a:p>
          <a:p>
            <a:pPr marL="171450" indent="-171450">
              <a:buFont typeface="Arial"/>
              <a:buChar char="•"/>
            </a:pPr>
            <a:r>
              <a:rPr lang="en-US" dirty="0">
                <a:cs typeface="Calibri"/>
              </a:rPr>
              <a:t>Discuss the monthly trainings that are available and any other training the Operators may offer as support.  Discuss trainings that the local health department may provide.</a:t>
            </a:r>
            <a:endParaRPr lang="en-US" dirty="0">
              <a:ea typeface="Calibri" panose="020F0502020204030204"/>
              <a:cs typeface="Calibri"/>
            </a:endParaRPr>
          </a:p>
          <a:p>
            <a:pPr marL="171450" indent="-171450">
              <a:buFont typeface="Arial"/>
              <a:buChar char="•"/>
            </a:pPr>
            <a:r>
              <a:rPr lang="en-US" dirty="0">
                <a:cs typeface="Calibri"/>
              </a:rPr>
              <a:t>Orientation for new employees should be comprehensive and detailed.  Allow the new employee to feel comfortable before assigning duties solo.  Some may require longer orientation than others so it's important to assess where they are in their training.</a:t>
            </a:r>
            <a:endParaRPr lang="en-US" dirty="0">
              <a:ea typeface="Calibri" panose="020F0502020204030204"/>
              <a:cs typeface="Calibri"/>
            </a:endParaRPr>
          </a:p>
          <a:p>
            <a:pPr marL="171450" indent="-171450">
              <a:buFont typeface="Arial"/>
              <a:buChar char="•"/>
            </a:pPr>
            <a:r>
              <a:rPr lang="en-US" dirty="0">
                <a:cs typeface="Calibri"/>
              </a:rPr>
              <a:t>Make sure your staff are getting their breaks and are able to have time to unwind.  It's important for them and often results in better communication.</a:t>
            </a:r>
            <a:endParaRPr lang="en-US" dirty="0">
              <a:ea typeface="Calibri" panose="020F0502020204030204"/>
              <a:cs typeface="Calibri"/>
            </a:endParaRPr>
          </a:p>
          <a:p>
            <a:pPr marL="171450" indent="-171450">
              <a:buFont typeface="Arial"/>
              <a:buChar char="•"/>
            </a:pPr>
            <a:r>
              <a:rPr lang="en-US" dirty="0">
                <a:cs typeface="Calibri"/>
              </a:rPr>
              <a:t>Ensure safety is a daily topic among your staff.  Doing so lets them know you care about their health as well as the student's health.</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29</a:t>
            </a:fld>
            <a:endParaRPr lang="en-US"/>
          </a:p>
        </p:txBody>
      </p:sp>
    </p:spTree>
    <p:extLst>
      <p:ext uri="{BB962C8B-B14F-4D97-AF65-F5344CB8AC3E}">
        <p14:creationId xmlns:p14="http://schemas.microsoft.com/office/powerpoint/2010/main" val="230558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cs typeface="Calibri"/>
            </a:endParaRPr>
          </a:p>
          <a:p>
            <a:pPr marL="0" indent="0">
              <a:buFont typeface="Arial"/>
              <a:buNone/>
            </a:pPr>
            <a:r>
              <a:rPr lang="en-US" dirty="0">
                <a:cs typeface="Calibri"/>
              </a:rPr>
              <a:t>Look at scheduling to improve efficiency on center.  It may also accommodate the employee's life outside of work.</a:t>
            </a:r>
            <a:endParaRPr lang="en-US" dirty="0"/>
          </a:p>
          <a:p>
            <a:pPr marL="171450" indent="-171450">
              <a:buFont typeface="Arial"/>
              <a:buChar char="•"/>
            </a:pPr>
            <a:r>
              <a:rPr lang="en-US" dirty="0">
                <a:cs typeface="Calibri"/>
              </a:rPr>
              <a:t>Point out those who do a good job!  Compliment their work, attention to detail, documentation, communication, attendance......</a:t>
            </a:r>
            <a:endParaRPr lang="en-US" dirty="0">
              <a:ea typeface="Calibri" panose="020F0502020204030204"/>
              <a:cs typeface="Calibri"/>
            </a:endParaRPr>
          </a:p>
          <a:p>
            <a:pPr marL="171450" indent="-171450">
              <a:buFont typeface="Arial"/>
              <a:buChar char="•"/>
            </a:pPr>
            <a:r>
              <a:rPr lang="en-US" dirty="0">
                <a:cs typeface="Calibri"/>
              </a:rPr>
              <a:t>Build on healthy practices observed by your team.</a:t>
            </a:r>
            <a:endParaRPr lang="en-US" dirty="0">
              <a:ea typeface="Calibri" panose="020F0502020204030204"/>
              <a:cs typeface="Calibri"/>
            </a:endParaRPr>
          </a:p>
          <a:p>
            <a:pPr marL="171450" indent="-171450">
              <a:buFont typeface="Arial"/>
              <a:buChar char="•"/>
            </a:pPr>
            <a:r>
              <a:rPr lang="en-US" dirty="0">
                <a:cs typeface="Calibri"/>
              </a:rPr>
              <a:t>Ask the team what they feel could improve the care on center.  Ask them how leadership could better support them.</a:t>
            </a:r>
            <a:endParaRPr lang="en-US" dirty="0">
              <a:ea typeface="Calibri" panose="020F0502020204030204"/>
              <a:cs typeface="Calibri"/>
            </a:endParaRPr>
          </a:p>
          <a:p>
            <a:pPr marL="171450" indent="-171450">
              <a:buFont typeface="Arial"/>
              <a:buChar char="•"/>
            </a:pPr>
            <a:r>
              <a:rPr lang="en-US" dirty="0">
                <a:cs typeface="Calibri"/>
              </a:rPr>
              <a:t>If we do have someone that resigns, use exit interviews to find out why.  Sometimes it may not be avoidable, but there may be instances when it is.</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30</a:t>
            </a:fld>
            <a:endParaRPr lang="en-US"/>
          </a:p>
        </p:txBody>
      </p:sp>
    </p:spTree>
    <p:extLst>
      <p:ext uri="{BB962C8B-B14F-4D97-AF65-F5344CB8AC3E}">
        <p14:creationId xmlns:p14="http://schemas.microsoft.com/office/powerpoint/2010/main" val="52973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cs typeface="Calibri"/>
            </a:endParaRPr>
          </a:p>
          <a:p>
            <a:pPr marL="0" indent="0">
              <a:buFont typeface="Arial"/>
              <a:buNone/>
            </a:pPr>
            <a:r>
              <a:rPr lang="en-US" dirty="0">
                <a:cs typeface="Calibri"/>
              </a:rPr>
              <a:t>Step 3, build leadership through training and collaborative work. </a:t>
            </a:r>
          </a:p>
          <a:p>
            <a:pPr marL="171450" indent="-171450">
              <a:buFont typeface="Arial"/>
              <a:buChar char="•"/>
            </a:pPr>
            <a:r>
              <a:rPr lang="en-US" dirty="0">
                <a:cs typeface="Calibri"/>
              </a:rPr>
              <a:t>Can't say it enough.  Communicate with your staff and students.</a:t>
            </a:r>
            <a:endParaRPr lang="en-US" dirty="0"/>
          </a:p>
          <a:p>
            <a:pPr marL="171450" indent="-171450">
              <a:buFont typeface="Arial"/>
              <a:buChar char="•"/>
            </a:pPr>
            <a:r>
              <a:rPr lang="en-US" dirty="0">
                <a:cs typeface="Calibri"/>
              </a:rPr>
              <a:t>Eye contact with students and staff and actually listen to what they have to say.</a:t>
            </a:r>
            <a:endParaRPr lang="en-US" dirty="0">
              <a:ea typeface="Calibri" panose="020F0502020204030204"/>
              <a:cs typeface="Calibri"/>
            </a:endParaRPr>
          </a:p>
          <a:p>
            <a:pPr marL="171450" indent="-171450">
              <a:buFont typeface="Arial"/>
              <a:buChar char="•"/>
            </a:pPr>
            <a:r>
              <a:rPr lang="en-US" dirty="0">
                <a:cs typeface="Calibri"/>
              </a:rPr>
              <a:t>Set goals for your team and students</a:t>
            </a:r>
            <a:endParaRPr lang="en-US" dirty="0">
              <a:ea typeface="Calibri" panose="020F0502020204030204"/>
              <a:cs typeface="Calibri"/>
            </a:endParaRPr>
          </a:p>
          <a:p>
            <a:pPr marL="171450" indent="-171450">
              <a:buFont typeface="Arial"/>
              <a:buChar char="•"/>
            </a:pPr>
            <a:r>
              <a:rPr lang="en-US" dirty="0">
                <a:cs typeface="Calibri"/>
              </a:rPr>
              <a:t>Do not approach center staff or students in a confrontational manner.  Try not to raise voice or appear upset.</a:t>
            </a:r>
            <a:endParaRPr lang="en-US" dirty="0">
              <a:ea typeface="Calibri" panose="020F0502020204030204"/>
              <a:cs typeface="Calibri"/>
            </a:endParaRPr>
          </a:p>
          <a:p>
            <a:pPr marL="171450" indent="-171450">
              <a:buFont typeface="Arial"/>
              <a:buChar char="•"/>
            </a:pPr>
            <a:r>
              <a:rPr lang="en-US" dirty="0">
                <a:cs typeface="Calibri"/>
              </a:rPr>
              <a:t>If an issue is brought to your attention, try and reach a conclusion in a timely manner.  Do not leave those concerned uninformed on what the resolution is.</a:t>
            </a:r>
            <a:endParaRPr lang="en-US" dirty="0">
              <a:ea typeface="Calibri" panose="020F0502020204030204"/>
              <a:cs typeface="Calibri"/>
            </a:endParaRPr>
          </a:p>
          <a:p>
            <a:pPr marL="171450" indent="-171450">
              <a:buFont typeface="Arial"/>
              <a:buChar char="•"/>
            </a:pPr>
            <a:r>
              <a:rPr lang="en-US" dirty="0">
                <a:cs typeface="Calibri"/>
              </a:rPr>
              <a:t>Provide awards or verbal praise to staff performing well</a:t>
            </a:r>
            <a:endParaRPr lang="en-US" dirty="0">
              <a:ea typeface="Calibri" panose="020F0502020204030204"/>
              <a:cs typeface="Calibri"/>
            </a:endParaRPr>
          </a:p>
          <a:p>
            <a:pPr marL="171450" indent="-171450">
              <a:buFont typeface="Arial"/>
              <a:buChar char="•"/>
            </a:pPr>
            <a:r>
              <a:rPr lang="en-US" dirty="0">
                <a:cs typeface="Calibri"/>
              </a:rPr>
              <a:t>Be strong in your decisions, offering the reasons for what was decided.</a:t>
            </a:r>
            <a:endParaRPr lang="en-US" dirty="0">
              <a:ea typeface="Calibri" panose="020F0502020204030204"/>
              <a:cs typeface="Calibri"/>
            </a:endParaRPr>
          </a:p>
          <a:p>
            <a:pPr marL="171450" indent="-171450">
              <a:buFont typeface="Arial"/>
              <a:buChar char="•"/>
            </a:pPr>
            <a:r>
              <a:rPr lang="en-US" dirty="0">
                <a:cs typeface="Calibri"/>
              </a:rPr>
              <a:t>Care for your students and staff.  Care what they think.  Care when they feel.  Care about the work being provided.  It's the most powerful tool you have in your leadership bag.  If you care for them, they will care for you.</a:t>
            </a:r>
          </a:p>
          <a:p>
            <a:pPr marL="171450" indent="-171450">
              <a:buFont typeface="Arial"/>
              <a:buChar char="•"/>
            </a:pPr>
            <a:endParaRPr lang="en-US" dirty="0">
              <a:ea typeface="Calibri" panose="020F0502020204030204"/>
              <a:cs typeface="Calibri"/>
            </a:endParaRPr>
          </a:p>
          <a:p>
            <a:pPr marL="171450" indent="-171450">
              <a:buFont typeface="Arial"/>
              <a:buNone/>
            </a:pPr>
            <a:r>
              <a:rPr lang="en-US" dirty="0">
                <a:ea typeface="Calibri" panose="020F0502020204030204"/>
                <a:cs typeface="Calibri"/>
              </a:rPr>
              <a:t>Shannon:</a:t>
            </a:r>
          </a:p>
          <a:p>
            <a:pPr marL="171450" indent="-171450">
              <a:buFont typeface="Arial"/>
              <a:buChar char="•"/>
            </a:pPr>
            <a:r>
              <a:rPr lang="en-US" dirty="0">
                <a:ea typeface="Calibri" panose="020F0502020204030204"/>
                <a:cs typeface="Calibri"/>
              </a:rPr>
              <a:t>Build on your staff’s strengths and interests when assigning duties to them such as Weight Management Program, Family Planning, Chronic Care. Encourage staff to come up with innovative ideas to involve students in various programs to improve their health and to develop healthy</a:t>
            </a:r>
            <a:r>
              <a:rPr lang="en-US" baseline="0" dirty="0">
                <a:ea typeface="Calibri" panose="020F0502020204030204"/>
                <a:cs typeface="Calibri"/>
              </a:rPr>
              <a:t> life style choices</a:t>
            </a:r>
          </a:p>
          <a:p>
            <a:pPr marL="171450" indent="-171450">
              <a:buFont typeface="Arial"/>
              <a:buChar char="•"/>
            </a:pPr>
            <a:r>
              <a:rPr lang="en-US" baseline="0" dirty="0">
                <a:ea typeface="Calibri" panose="020F0502020204030204"/>
                <a:cs typeface="Calibri"/>
              </a:rPr>
              <a:t>Encourage a team approach</a:t>
            </a:r>
          </a:p>
          <a:p>
            <a:pPr marL="171450" indent="-171450">
              <a:buFont typeface="Arial"/>
              <a:buChar char="•"/>
            </a:pPr>
            <a:r>
              <a:rPr lang="en-US" baseline="0" dirty="0">
                <a:ea typeface="Calibri" panose="020F0502020204030204"/>
                <a:cs typeface="Calibri"/>
              </a:rPr>
              <a:t>Remember to model professional behavior and being a positive role model to staff and students(they do watch staff and learn from staff behaviors)</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31</a:t>
            </a:fld>
            <a:endParaRPr lang="en-US"/>
          </a:p>
        </p:txBody>
      </p:sp>
    </p:spTree>
    <p:extLst>
      <p:ext uri="{BB962C8B-B14F-4D97-AF65-F5344CB8AC3E}">
        <p14:creationId xmlns:p14="http://schemas.microsoft.com/office/powerpoint/2010/main" val="333828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ea typeface="Calibri"/>
              <a:cs typeface="Calibri"/>
            </a:endParaRPr>
          </a:p>
          <a:p>
            <a:pPr marL="0" indent="0">
              <a:buFont typeface="Arial"/>
              <a:buNone/>
            </a:pPr>
            <a:r>
              <a:rPr lang="en-US" dirty="0">
                <a:ea typeface="Calibri"/>
                <a:cs typeface="Calibri"/>
              </a:rPr>
              <a:t>There are a few other solutions to build staff.</a:t>
            </a:r>
          </a:p>
          <a:p>
            <a:pPr marL="171450" indent="-171450">
              <a:buFont typeface="Arial"/>
              <a:buChar char="•"/>
            </a:pPr>
            <a:r>
              <a:rPr lang="en-US" dirty="0">
                <a:ea typeface="Calibri"/>
                <a:cs typeface="Calibri"/>
              </a:rPr>
              <a:t>Cross-train your staff. Make sure that multiple people can handle each task. This stops work from being so overwhelming when someone is on vacation or there is turnover.</a:t>
            </a:r>
          </a:p>
          <a:p>
            <a:pPr marL="171450" indent="-171450">
              <a:buFont typeface="Arial"/>
              <a:buChar char="•"/>
            </a:pPr>
            <a:r>
              <a:rPr lang="en-US" dirty="0">
                <a:ea typeface="Calibri"/>
                <a:cs typeface="Calibri"/>
              </a:rPr>
              <a:t>Look at your systems. Make life easier by selecting a uniform scheduling system.</a:t>
            </a:r>
          </a:p>
          <a:p>
            <a:pPr marL="171450" indent="-171450">
              <a:buFont typeface="Arial"/>
              <a:buChar char="•"/>
            </a:pPr>
            <a:r>
              <a:rPr lang="en-US" dirty="0">
                <a:ea typeface="Calibri"/>
                <a:cs typeface="Calibri"/>
              </a:rPr>
              <a:t>Shift accountability reports. Look at ways to include the strengths of your staff in daily processes.</a:t>
            </a:r>
            <a:endParaRPr lang="en-US" dirty="0"/>
          </a:p>
          <a:p>
            <a:pPr marL="171450" indent="-171450">
              <a:buFont typeface="Arial"/>
              <a:buChar char="•"/>
            </a:pPr>
            <a:r>
              <a:rPr lang="en-US" dirty="0">
                <a:ea typeface="Calibri"/>
                <a:cs typeface="Calibri"/>
              </a:rPr>
              <a:t>Host Health and Wellness Safety Meetings. Communicate with center staff, students, and the health team daily.</a:t>
            </a:r>
          </a:p>
          <a:p>
            <a:pPr marL="171450" indent="-171450">
              <a:buFont typeface="Arial"/>
              <a:buChar char="•"/>
            </a:pPr>
            <a:r>
              <a:rPr lang="en-US" dirty="0">
                <a:ea typeface="Calibri"/>
                <a:cs typeface="Calibri"/>
              </a:rPr>
              <a:t>Allow all the health staff to encounter staff from other departments and students they may not have much interaction with.</a:t>
            </a:r>
          </a:p>
        </p:txBody>
      </p:sp>
      <p:sp>
        <p:nvSpPr>
          <p:cNvPr id="4" name="Slide Number Placeholder 3"/>
          <p:cNvSpPr>
            <a:spLocks noGrp="1"/>
          </p:cNvSpPr>
          <p:nvPr>
            <p:ph type="sldNum" sz="quarter" idx="5"/>
          </p:nvPr>
        </p:nvSpPr>
        <p:spPr/>
        <p:txBody>
          <a:bodyPr/>
          <a:lstStyle/>
          <a:p>
            <a:fld id="{F97DC217-DF71-1A49-B3EA-559F1F43B0FF}" type="slidenum">
              <a:rPr lang="en-US" smtClean="0"/>
              <a:pPr/>
              <a:t>32</a:t>
            </a:fld>
            <a:endParaRPr lang="en-US"/>
          </a:p>
        </p:txBody>
      </p:sp>
    </p:spTree>
    <p:extLst>
      <p:ext uri="{BB962C8B-B14F-4D97-AF65-F5344CB8AC3E}">
        <p14:creationId xmlns:p14="http://schemas.microsoft.com/office/powerpoint/2010/main" val="161308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Burnout-</a:t>
            </a:r>
            <a:r>
              <a:rPr lang="en-US" dirty="0"/>
              <a:t> When employees perform multiple tasks in addition to theirs, burnout can occur.  We as managers often assign our most efficient workers the most work because we know they’ll do it well.  This can result in burnout and cause us to lose our best employees.</a:t>
            </a:r>
          </a:p>
          <a:p>
            <a:endParaRPr lang="en-US" dirty="0"/>
          </a:p>
          <a:p>
            <a:r>
              <a:rPr lang="en-US" b="1" dirty="0"/>
              <a:t>Work-Life Balance- </a:t>
            </a:r>
            <a:r>
              <a:rPr lang="en-US" dirty="0"/>
              <a:t>Working more shifts to cover vacancies can result in spending more time at work and less with family.  This can result in employee dissatisfaction and bitterness towards the team.</a:t>
            </a:r>
          </a:p>
          <a:p>
            <a:endParaRPr lang="en-US" dirty="0"/>
          </a:p>
          <a:p>
            <a:r>
              <a:rPr lang="en-US" b="1" dirty="0"/>
              <a:t>Management issues- </a:t>
            </a:r>
            <a:r>
              <a:rPr lang="en-US" dirty="0"/>
              <a:t>When the director is pulled into jobs other than the director’s tasks, things may get overlooked or forgotten, resulting in the center not performing at its best.  It could also result in delays in the hiring process as the wellness director is wrapped up in day-to-day care.</a:t>
            </a:r>
          </a:p>
          <a:p>
            <a:endParaRPr lang="en-US" dirty="0"/>
          </a:p>
          <a:p>
            <a:r>
              <a:rPr lang="en-US" b="1" dirty="0"/>
              <a:t>Low employee morale- </a:t>
            </a:r>
            <a:r>
              <a:rPr lang="en-US" dirty="0"/>
              <a:t>Increased workload with no signs of improvement can result in low morale, poor care given, and errors.</a:t>
            </a:r>
          </a:p>
          <a:p>
            <a:endParaRPr lang="en-US" dirty="0"/>
          </a:p>
          <a:p>
            <a:r>
              <a:rPr lang="en-US" b="1" dirty="0"/>
              <a:t>Increased Workload- </a:t>
            </a:r>
            <a:r>
              <a:rPr lang="en-US" dirty="0"/>
              <a:t>More duties for those at the center result in fatigue, poor care, poor interaction, and more turnover.</a:t>
            </a:r>
          </a:p>
          <a:p>
            <a:endParaRPr lang="en-US" dirty="0"/>
          </a:p>
          <a:p>
            <a:r>
              <a:rPr lang="en-US" b="1" dirty="0"/>
              <a:t>Poor quality of care- </a:t>
            </a:r>
            <a:r>
              <a:rPr lang="en-US" dirty="0"/>
              <a:t>The care provided suffers, from medication errors, documentation omissions, and lack of follow-up.</a:t>
            </a:r>
          </a:p>
          <a:p>
            <a:endParaRPr lang="en-US" dirty="0"/>
          </a:p>
          <a:p>
            <a:r>
              <a:rPr lang="en-US" b="1" dirty="0"/>
              <a:t>Poor student satisfaction-</a:t>
            </a:r>
            <a:r>
              <a:rPr lang="en-US" dirty="0"/>
              <a:t> Students see the errors, care not being provided, lack of medication, no follow-up, etc.</a:t>
            </a:r>
          </a:p>
        </p:txBody>
      </p:sp>
      <p:sp>
        <p:nvSpPr>
          <p:cNvPr id="4" name="Slide Number Placeholder 3"/>
          <p:cNvSpPr>
            <a:spLocks noGrp="1"/>
          </p:cNvSpPr>
          <p:nvPr>
            <p:ph type="sldNum" sz="quarter" idx="5"/>
          </p:nvPr>
        </p:nvSpPr>
        <p:spPr/>
        <p:txBody>
          <a:bodyPr/>
          <a:lstStyle/>
          <a:p>
            <a:fld id="{F97DC217-DF71-1A49-B3EA-559F1F43B0FF}" type="slidenum">
              <a:rPr lang="en-US" smtClean="0"/>
              <a:pPr/>
              <a:t>3</a:t>
            </a:fld>
            <a:endParaRPr lang="en-US"/>
          </a:p>
        </p:txBody>
      </p:sp>
    </p:spTree>
    <p:extLst>
      <p:ext uri="{BB962C8B-B14F-4D97-AF65-F5344CB8AC3E}">
        <p14:creationId xmlns:p14="http://schemas.microsoft.com/office/powerpoint/2010/main" val="226145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we’ve learned from H&amp;W Program Compliance Assessments. </a:t>
            </a:r>
          </a:p>
        </p:txBody>
      </p:sp>
      <p:sp>
        <p:nvSpPr>
          <p:cNvPr id="4" name="Slide Number Placeholder 3"/>
          <p:cNvSpPr>
            <a:spLocks noGrp="1"/>
          </p:cNvSpPr>
          <p:nvPr>
            <p:ph type="sldNum" sz="quarter" idx="5"/>
          </p:nvPr>
        </p:nvSpPr>
        <p:spPr/>
        <p:txBody>
          <a:bodyPr/>
          <a:lstStyle/>
          <a:p>
            <a:fld id="{F97DC217-DF71-1A49-B3EA-559F1F43B0FF}" type="slidenum">
              <a:rPr lang="en-US" smtClean="0"/>
              <a:pPr/>
              <a:t>4</a:t>
            </a:fld>
            <a:endParaRPr lang="en-US"/>
          </a:p>
        </p:txBody>
      </p:sp>
    </p:spTree>
    <p:extLst>
      <p:ext uri="{BB962C8B-B14F-4D97-AF65-F5344CB8AC3E}">
        <p14:creationId xmlns:p14="http://schemas.microsoft.com/office/powerpoint/2010/main" val="273541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findings that arise on PCAs pose a very real risk to everyone including the student, the center, the operator, and the government. </a:t>
            </a:r>
          </a:p>
          <a:p>
            <a:r>
              <a:rPr lang="en-US" dirty="0"/>
              <a:t>Most vital is the risk to the student’s health and well-being. For example, when staff aren’t properly trained in Narcan administration, a student could easily die from an overdose. Or a missed referral can lead to a potentially fatal health outcome. Centers and operators have a responsibility to follow Job Corps policies and procedures for everyone’s benefit. </a:t>
            </a:r>
          </a:p>
        </p:txBody>
      </p:sp>
      <p:sp>
        <p:nvSpPr>
          <p:cNvPr id="4" name="Slide Number Placeholder 3"/>
          <p:cNvSpPr>
            <a:spLocks noGrp="1"/>
          </p:cNvSpPr>
          <p:nvPr>
            <p:ph type="sldNum" sz="quarter" idx="5"/>
          </p:nvPr>
        </p:nvSpPr>
        <p:spPr/>
        <p:txBody>
          <a:bodyPr/>
          <a:lstStyle/>
          <a:p>
            <a:fld id="{F97DC217-DF71-1A49-B3EA-559F1F43B0FF}" type="slidenum">
              <a:rPr lang="en-US" smtClean="0"/>
              <a:pPr/>
              <a:t>5</a:t>
            </a:fld>
            <a:endParaRPr lang="en-US"/>
          </a:p>
        </p:txBody>
      </p:sp>
    </p:spTree>
    <p:extLst>
      <p:ext uri="{BB962C8B-B14F-4D97-AF65-F5344CB8AC3E}">
        <p14:creationId xmlns:p14="http://schemas.microsoft.com/office/powerpoint/2010/main" val="113954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In the next five slides, we’re going to talk about the most common PCA findings.</a:t>
            </a:r>
          </a:p>
          <a:p>
            <a:r>
              <a:rPr lang="en-US" dirty="0">
                <a:cs typeface="Arial"/>
              </a:rPr>
              <a:t>First, PRH 2.3, R2(b3) states Students identified as having chronic health problems during the cursory or entrance physical must be monitored as directed by the Center Physician or other appropriate center health-care provider.</a:t>
            </a:r>
            <a:endParaRPr lang="en-US" dirty="0">
              <a:cs typeface="+mn-cs"/>
            </a:endParaRPr>
          </a:p>
          <a:p>
            <a:endParaRPr lang="en-US" dirty="0">
              <a:cs typeface="+mn-cs"/>
            </a:endParaRPr>
          </a:p>
          <a:p>
            <a:r>
              <a:rPr lang="en-US" dirty="0">
                <a:cs typeface="Arial"/>
              </a:rPr>
              <a:t>Identified students are not monitored or receiving the appropriate follow-up and treatment for chronic health concerns.  There is a lack of documentation in the student health record of appropriate monitoring. </a:t>
            </a:r>
            <a:endParaRPr lang="en-US" dirty="0"/>
          </a:p>
          <a:p>
            <a:endParaRPr lang="en-US" dirty="0">
              <a:cs typeface="Calibri"/>
            </a:endParaRPr>
          </a:p>
          <a:p>
            <a:r>
              <a:rPr lang="en-US" dirty="0">
                <a:cs typeface="Calibri"/>
              </a:rPr>
              <a:t>It is essential that health staff identify student's health care needs and make a determination if the center can meet the student's health care needs.  Health staff need to ensure that they are conducting applicant file reviews.  If the center does not believe it can meet the student's healthcare needs, the center should submit a recommendation for denial of enrollment to the Regional Office.  Over 80% of the time, these recommendations are upheld.  If training is needed on the denial of enrollment process, training is offered by health support contractor.  Nursing staff should reach out to their Regional Health Specialist to seek assistance in completing the form.</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6</a:t>
            </a:fld>
            <a:endParaRPr lang="en-US"/>
          </a:p>
        </p:txBody>
      </p:sp>
    </p:spTree>
    <p:extLst>
      <p:ext uri="{BB962C8B-B14F-4D97-AF65-F5344CB8AC3E}">
        <p14:creationId xmlns:p14="http://schemas.microsoft.com/office/powerpoint/2010/main" val="368598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Risks</a:t>
            </a:r>
          </a:p>
          <a:p>
            <a:pPr marL="171450" indent="-171450">
              <a:buFont typeface="Arial"/>
              <a:buChar char="•"/>
            </a:pPr>
            <a:r>
              <a:rPr lang="en-US" dirty="0">
                <a:cs typeface="Calibri"/>
              </a:rPr>
              <a:t>Delay in care resulting in student not receiving medications timely.  Counseling is delayed.</a:t>
            </a:r>
          </a:p>
          <a:p>
            <a:pPr marL="171450" indent="-171450">
              <a:buFont typeface="Arial"/>
              <a:buChar char="•"/>
            </a:pPr>
            <a:r>
              <a:rPr lang="en-US" dirty="0">
                <a:cs typeface="Calibri"/>
              </a:rPr>
              <a:t>Student does not receive the mental health treatment needed, resulting in behavior changes</a:t>
            </a:r>
          </a:p>
          <a:p>
            <a:pPr marL="171450" indent="-171450">
              <a:buFont typeface="Arial"/>
              <a:buChar char="•"/>
            </a:pPr>
            <a:r>
              <a:rPr lang="en-US" dirty="0">
                <a:cs typeface="Calibri"/>
              </a:rPr>
              <a:t>Chronic substance abuse with no treatment results in student continuing to use</a:t>
            </a:r>
          </a:p>
          <a:p>
            <a:pPr marL="171450" indent="-171450">
              <a:buFont typeface="Arial"/>
              <a:buChar char="•"/>
            </a:pPr>
            <a:r>
              <a:rPr lang="en-US" dirty="0">
                <a:cs typeface="Calibri"/>
              </a:rPr>
              <a:t>Poor oral health impacts confidence, employability</a:t>
            </a:r>
          </a:p>
          <a:p>
            <a:pPr marL="171450" indent="-171450">
              <a:buFont typeface="Arial"/>
              <a:buChar char="•"/>
            </a:pPr>
            <a:r>
              <a:rPr lang="en-US" dirty="0">
                <a:cs typeface="Calibri"/>
              </a:rPr>
              <a:t>Students begin to distrust Wellness and do not relay any issues</a:t>
            </a:r>
          </a:p>
          <a:p>
            <a:pPr marL="171450" indent="-171450">
              <a:buFont typeface="Arial"/>
              <a:buChar char="•"/>
            </a:pPr>
            <a:r>
              <a:rPr lang="en-US" dirty="0">
                <a:cs typeface="Calibri"/>
              </a:rPr>
              <a:t>Student suffers a bad health outcome on center, resulting in death or </a:t>
            </a:r>
            <a:r>
              <a:rPr lang="en-US" dirty="0" err="1">
                <a:cs typeface="Calibri"/>
              </a:rPr>
              <a:t>hospitlization</a:t>
            </a:r>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7</a:t>
            </a:fld>
            <a:endParaRPr lang="en-US"/>
          </a:p>
        </p:txBody>
      </p:sp>
    </p:spTree>
    <p:extLst>
      <p:ext uri="{BB962C8B-B14F-4D97-AF65-F5344CB8AC3E}">
        <p14:creationId xmlns:p14="http://schemas.microsoft.com/office/powerpoint/2010/main" val="230838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PRH 2.3, R13(b) states: </a:t>
            </a:r>
            <a:r>
              <a:rPr lang="en-US" sz="1200" dirty="0">
                <a:latin typeface="Arial"/>
                <a:cs typeface="Arial"/>
              </a:rPr>
              <a:t>Documenting all prescribed medications and treatment in student health record &amp; PRH 2.3, R14(b): Centers must follow medication management guidelines as specified in Appendix 203</a:t>
            </a:r>
          </a:p>
          <a:p>
            <a:endParaRPr lang="en-US" sz="1200" dirty="0">
              <a:latin typeface="Arial"/>
              <a:cs typeface="Arial"/>
            </a:endParaRPr>
          </a:p>
          <a:p>
            <a:r>
              <a:rPr lang="en-US" sz="1200" dirty="0">
                <a:latin typeface="Arial"/>
                <a:cs typeface="Arial"/>
              </a:rPr>
              <a:t>This finding is that: Medication records for medications administered in the Health and Wellness Center by nurses and medications observed taken after are not recorded in the student health record.  It is then unclear if students are receiving and taking their medications due to lack of documentation.</a:t>
            </a:r>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pPr/>
              <a:t>8</a:t>
            </a:fld>
            <a:endParaRPr lang="en-US"/>
          </a:p>
        </p:txBody>
      </p:sp>
    </p:spTree>
    <p:extLst>
      <p:ext uri="{BB962C8B-B14F-4D97-AF65-F5344CB8AC3E}">
        <p14:creationId xmlns:p14="http://schemas.microsoft.com/office/powerpoint/2010/main" val="179013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a:p>
            <a:pPr marL="171450" indent="-171450">
              <a:buFont typeface="Arial"/>
              <a:buChar char="•"/>
            </a:pPr>
            <a:r>
              <a:rPr lang="en-US" dirty="0">
                <a:cs typeface="Calibri"/>
              </a:rPr>
              <a:t>Medical conditions deteriorate due to lack of prescribed medications</a:t>
            </a:r>
          </a:p>
          <a:p>
            <a:pPr marL="171450" indent="-171450">
              <a:buFont typeface="Arial"/>
              <a:buChar char="•"/>
            </a:pPr>
            <a:r>
              <a:rPr lang="en-US" dirty="0">
                <a:cs typeface="Calibri"/>
              </a:rPr>
              <a:t>Medications are hoarded due to lack of observation after hours</a:t>
            </a:r>
          </a:p>
          <a:p>
            <a:pPr marL="171450" indent="-171450">
              <a:buFont typeface="Arial"/>
              <a:buChar char="•"/>
            </a:pPr>
            <a:r>
              <a:rPr lang="en-US" dirty="0">
                <a:cs typeface="Calibri"/>
              </a:rPr>
              <a:t>Student receiving medications for seizures, diabetes, mental health issues suffer adverse reactions due to the lack of medication treatment.</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9</a:t>
            </a:fld>
            <a:endParaRPr lang="en-US"/>
          </a:p>
        </p:txBody>
      </p:sp>
    </p:spTree>
    <p:extLst>
      <p:ext uri="{BB962C8B-B14F-4D97-AF65-F5344CB8AC3E}">
        <p14:creationId xmlns:p14="http://schemas.microsoft.com/office/powerpoint/2010/main" val="387901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9439499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5667586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7611459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38021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6700427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2665245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4639536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25272014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6821687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589313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7274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a:p>
        </p:txBody>
      </p:sp>
      <p:grpSp>
        <p:nvGrpSpPr>
          <p:cNvPr id="7" name="Group 6">
            <a:extLst>
              <a:ext uri="{FF2B5EF4-FFF2-40B4-BE49-F238E27FC236}">
                <a16:creationId xmlns:a16="http://schemas.microsoft.com/office/drawing/2014/main" id="{F4BB5C32-BB33-3EEC-94C8-8F581FEC9DD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8" name="Freeform 3">
              <a:extLst>
                <a:ext uri="{FF2B5EF4-FFF2-40B4-BE49-F238E27FC236}">
                  <a16:creationId xmlns:a16="http://schemas.microsoft.com/office/drawing/2014/main" id="{A253FB65-546D-A708-A463-B9B230758FA0}"/>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4">
              <a:extLst>
                <a:ext uri="{FF2B5EF4-FFF2-40B4-BE49-F238E27FC236}">
                  <a16:creationId xmlns:a16="http://schemas.microsoft.com/office/drawing/2014/main" id="{272B04C8-4CF6-FD0D-C73C-E4BE1CA5CD42}"/>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10" name="Freeform 5">
              <a:extLst>
                <a:ext uri="{FF2B5EF4-FFF2-40B4-BE49-F238E27FC236}">
                  <a16:creationId xmlns:a16="http://schemas.microsoft.com/office/drawing/2014/main" id="{E73BCBE2-42CB-6ACD-19A7-9941967831B7}"/>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6EB68BDD-3087-11C1-CEA6-81601C26F91D}"/>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12" name="Freeform 6">
                <a:extLst>
                  <a:ext uri="{FF2B5EF4-FFF2-40B4-BE49-F238E27FC236}">
                    <a16:creationId xmlns:a16="http://schemas.microsoft.com/office/drawing/2014/main" id="{CD56B0CD-EA27-A993-DB6D-94B62E75217E}"/>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13" name="Freeform 7">
                <a:extLst>
                  <a:ext uri="{FF2B5EF4-FFF2-40B4-BE49-F238E27FC236}">
                    <a16:creationId xmlns:a16="http://schemas.microsoft.com/office/drawing/2014/main" id="{6A4FA9C2-AE0D-16B7-C257-6CE4FF8DA1FF}"/>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Tree>
    <p:extLst>
      <p:ext uri="{BB962C8B-B14F-4D97-AF65-F5344CB8AC3E}">
        <p14:creationId xmlns:p14="http://schemas.microsoft.com/office/powerpoint/2010/main" val="346885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696304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a:t>Click to add title</a:t>
            </a:r>
          </a:p>
        </p:txBody>
      </p:sp>
    </p:spTree>
    <p:extLst>
      <p:ext uri="{BB962C8B-B14F-4D97-AF65-F5344CB8AC3E}">
        <p14:creationId xmlns:p14="http://schemas.microsoft.com/office/powerpoint/2010/main" val="262255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2042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0768524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6604459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6589119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7301998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9/8/20XX</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6152614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39D5BA-3993-4269-8EDC-F1F9D79C6185}"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06813-1D42-451D-9F9E-2C2FCB37CBCA}" type="slidenum">
              <a:rPr lang="en-US" smtClean="0"/>
              <a:pPr/>
              <a:t>‹#›</a:t>
            </a:fld>
            <a:endParaRPr lang="en-US"/>
          </a:p>
        </p:txBody>
      </p:sp>
    </p:spTree>
    <p:extLst>
      <p:ext uri="{BB962C8B-B14F-4D97-AF65-F5344CB8AC3E}">
        <p14:creationId xmlns:p14="http://schemas.microsoft.com/office/powerpoint/2010/main" val="177574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3535024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r>
              <a:rPr lang="en-US"/>
              <a:t>9/8/20XX</a:t>
            </a: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901196222"/>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69" r:id="rId22"/>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e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http://teachfromtheheartandmind.blogspot.com/2015/09/dont-forget-your-roots-my-friend.html" TargetMode="External"/><Relationship Id="rId5" Type="http://schemas.openxmlformats.org/officeDocument/2006/relationships/image" Target="../media/image26.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eg"/><Relationship Id="rId7"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4F032E9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psyccareers.com/" TargetMode="External"/><Relationship Id="rId7" Type="http://schemas.openxmlformats.org/officeDocument/2006/relationships/hyperlink" Target="https://www.socialworkers.org/About/Chapters/Find-a-Chapte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apa.org/about/apa/organizations/associations" TargetMode="External"/><Relationship Id="rId5" Type="http://schemas.openxmlformats.org/officeDocument/2006/relationships/hyperlink" Target="https://www.counseling.org/resources/career-center" TargetMode="External"/><Relationship Id="rId10" Type="http://schemas.openxmlformats.org/officeDocument/2006/relationships/image" Target="../media/image36.svg"/><Relationship Id="rId4" Type="http://schemas.openxmlformats.org/officeDocument/2006/relationships/hyperlink" Target="https://www.socialworkers.org/Careers/NASW-Career-Center" TargetMode="External"/><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eg"/><Relationship Id="rId7" Type="http://schemas.openxmlformats.org/officeDocument/2006/relationships/diagramColors" Target="../diagrams/colors7.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jpe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foto.wuestenigel.com/hand-uses-a-needle-to-burst-a-yellow-balloon-with-eu-text/" TargetMode="Externa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18/10/relationships/comments" Target="../comments/modernComment_170_E96541AC.xml"/><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hyperlink" Target="https://localwiki.org/oakland/Job_Corps/_files/job-corps-logo.png/_info/" TargetMode="External"/><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799164" y="1197428"/>
            <a:ext cx="5955127" cy="4463144"/>
          </a:xfrm>
        </p:spPr>
        <p:txBody>
          <a:bodyPr anchor="ctr">
            <a:normAutofit/>
          </a:bodyPr>
          <a:lstStyle/>
          <a:p>
            <a:r>
              <a:rPr lang="en-US" sz="4800"/>
              <a:t>Navigating Health &amp; Wellness Turnover in Job Corps	</a:t>
            </a:r>
          </a:p>
        </p:txBody>
      </p:sp>
      <p:sp>
        <p:nvSpPr>
          <p:cNvPr id="9" name="Rectangle 8">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3215640"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5146160" y="609600"/>
            <a:ext cx="5978072" cy="970450"/>
          </a:xfrm>
        </p:spPr>
        <p:txBody>
          <a:bodyPr>
            <a:normAutofit/>
          </a:bodyPr>
          <a:lstStyle/>
          <a:p>
            <a:pPr>
              <a:lnSpc>
                <a:spcPct val="90000"/>
              </a:lnSpc>
            </a:pPr>
            <a:r>
              <a:rPr lang="en-US" sz="3400"/>
              <a:t>Finding #3: PRH 6.2 R5(e2a) </a:t>
            </a:r>
          </a:p>
        </p:txBody>
      </p:sp>
      <p:pic>
        <p:nvPicPr>
          <p:cNvPr id="15" name="Picture 14" descr="Different coloured organisers">
            <a:extLst>
              <a:ext uri="{FF2B5EF4-FFF2-40B4-BE49-F238E27FC236}">
                <a16:creationId xmlns:a16="http://schemas.microsoft.com/office/drawing/2014/main" id="{BD639DE8-CE72-2F53-E028-F7503CBD60C4}"/>
              </a:ext>
            </a:extLst>
          </p:cNvPr>
          <p:cNvPicPr>
            <a:picLocks noChangeAspect="1"/>
          </p:cNvPicPr>
          <p:nvPr/>
        </p:nvPicPr>
        <p:blipFill rotWithShape="1">
          <a:blip r:embed="rId4"/>
          <a:srcRect l="29888" r="29782" b="1"/>
          <a:stretch/>
        </p:blipFill>
        <p:spPr>
          <a:xfrm>
            <a:off x="-10649" y="1"/>
            <a:ext cx="4571649" cy="6858000"/>
          </a:xfrm>
          <a:prstGeom prst="rect">
            <a:avLst/>
          </a:prstGeom>
        </p:spPr>
      </p:pic>
      <p:sp>
        <p:nvSpPr>
          <p:cNvPr id="13" name="Content Placeholder 2">
            <a:extLst>
              <a:ext uri="{FF2B5EF4-FFF2-40B4-BE49-F238E27FC236}">
                <a16:creationId xmlns:a16="http://schemas.microsoft.com/office/drawing/2014/main" id="{0797DD7C-84C4-5237-3E8B-15F6A7F87958}"/>
              </a:ext>
            </a:extLst>
          </p:cNvPr>
          <p:cNvSpPr>
            <a:spLocks noGrp="1"/>
          </p:cNvSpPr>
          <p:nvPr>
            <p:ph idx="1"/>
          </p:nvPr>
        </p:nvSpPr>
        <p:spPr>
          <a:xfrm>
            <a:off x="5146160" y="1828801"/>
            <a:ext cx="5978072" cy="3866048"/>
          </a:xfrm>
        </p:spPr>
        <p:txBody>
          <a:bodyPr vert="horz" lIns="91440" tIns="45720" rIns="91440" bIns="45720" rtlCol="0" anchor="ctr">
            <a:normAutofit/>
          </a:bodyPr>
          <a:lstStyle/>
          <a:p>
            <a:pPr>
              <a:buClr>
                <a:srgbClr val="D9AC64"/>
              </a:buClr>
            </a:pPr>
            <a:r>
              <a:rPr lang="en-US" b="1"/>
              <a:t>Medical separation justification clinical documentation lacked required elements to be in compliance with PRH Change Notice 22-02 and the 2020 Conciliation Agreement with DOL’s Civil Rights Center and Office of Job Corps.   </a:t>
            </a:r>
          </a:p>
          <a:p>
            <a:pPr marL="457200" indent="-457200">
              <a:buClr>
                <a:srgbClr val="D9AC64"/>
              </a:buClr>
              <a:buAutoNum type="arabicParenR"/>
            </a:pPr>
            <a:endParaRPr lang="en-US"/>
          </a:p>
        </p:txBody>
      </p:sp>
      <p:pic>
        <p:nvPicPr>
          <p:cNvPr id="19" name="Picture 1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55262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A0A7-7111-F809-CF11-9258E0A6F140}"/>
              </a:ext>
            </a:extLst>
          </p:cNvPr>
          <p:cNvSpPr>
            <a:spLocks noGrp="1"/>
          </p:cNvSpPr>
          <p:nvPr>
            <p:ph type="title"/>
          </p:nvPr>
        </p:nvSpPr>
        <p:spPr/>
        <p:txBody>
          <a:bodyPr/>
          <a:lstStyle/>
          <a:p>
            <a:r>
              <a:rPr lang="en-US"/>
              <a:t>Potential Risks/Outcomes</a:t>
            </a:r>
          </a:p>
        </p:txBody>
      </p:sp>
      <p:sp>
        <p:nvSpPr>
          <p:cNvPr id="3" name="Content Placeholder 2">
            <a:extLst>
              <a:ext uri="{FF2B5EF4-FFF2-40B4-BE49-F238E27FC236}">
                <a16:creationId xmlns:a16="http://schemas.microsoft.com/office/drawing/2014/main" id="{7F669D42-9E37-DD88-1EE6-8A79C51404D8}"/>
              </a:ext>
            </a:extLst>
          </p:cNvPr>
          <p:cNvSpPr>
            <a:spLocks noGrp="1"/>
          </p:cNvSpPr>
          <p:nvPr>
            <p:ph idx="1"/>
          </p:nvPr>
        </p:nvSpPr>
        <p:spPr>
          <a:xfrm>
            <a:off x="1167493" y="2023984"/>
            <a:ext cx="4663440" cy="4482324"/>
          </a:xfrm>
        </p:spPr>
        <p:txBody>
          <a:bodyPr vert="horz" lIns="91440" tIns="45720" rIns="91440" bIns="45720" rtlCol="0" anchor="t">
            <a:normAutofit fontScale="70000" lnSpcReduction="20000"/>
          </a:bodyPr>
          <a:lstStyle/>
          <a:p>
            <a:r>
              <a:rPr lang="en-US" b="1" dirty="0"/>
              <a:t>Student Health Risks</a:t>
            </a:r>
          </a:p>
          <a:p>
            <a:pPr marL="342900" indent="-342900">
              <a:buChar char="•"/>
            </a:pPr>
            <a:r>
              <a:rPr lang="en-US" dirty="0"/>
              <a:t>No Qualified Health Professional involvement.</a:t>
            </a:r>
          </a:p>
          <a:p>
            <a:pPr marL="342900" indent="-342900">
              <a:buChar char="•"/>
            </a:pPr>
            <a:r>
              <a:rPr lang="en-US" dirty="0"/>
              <a:t>No individualized treatment plan explanation</a:t>
            </a:r>
          </a:p>
          <a:p>
            <a:pPr marL="342900" indent="-342900">
              <a:buChar char="•"/>
            </a:pPr>
            <a:r>
              <a:rPr lang="en-US" dirty="0"/>
              <a:t>The student is not in agreement with the MSWR plan</a:t>
            </a:r>
          </a:p>
          <a:p>
            <a:pPr marL="342900" indent="-342900">
              <a:buChar char="•"/>
            </a:pPr>
            <a:r>
              <a:rPr lang="en-US" dirty="0"/>
              <a:t>No referrals are provided.</a:t>
            </a:r>
          </a:p>
          <a:p>
            <a:pPr marL="342900" indent="-342900">
              <a:buChar char="•"/>
            </a:pPr>
            <a:r>
              <a:rPr lang="en-US" dirty="0"/>
              <a:t>Transportation details on whether an escort is needed are not addressed</a:t>
            </a:r>
          </a:p>
          <a:p>
            <a:pPr marL="342900" indent="-342900">
              <a:buChar char="•"/>
            </a:pPr>
            <a:r>
              <a:rPr lang="en-US" dirty="0"/>
              <a:t>The qualified health professional has not provided a time frame for treatment.</a:t>
            </a:r>
          </a:p>
          <a:p>
            <a:pPr marL="342900" indent="-342900">
              <a:buChar char="•"/>
            </a:pPr>
            <a:r>
              <a:rPr lang="en-US" dirty="0"/>
              <a:t>Student doesn't understand expectations for return</a:t>
            </a:r>
          </a:p>
          <a:p>
            <a:pPr marL="342900" indent="-342900">
              <a:buChar char="•"/>
            </a:pPr>
            <a:r>
              <a:rPr lang="en-US" dirty="0"/>
              <a:t>Disability plan hasn't been provided to the student </a:t>
            </a:r>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b="1" dirty="0"/>
          </a:p>
        </p:txBody>
      </p:sp>
      <p:sp>
        <p:nvSpPr>
          <p:cNvPr id="4" name="Content Placeholder 3">
            <a:extLst>
              <a:ext uri="{FF2B5EF4-FFF2-40B4-BE49-F238E27FC236}">
                <a16:creationId xmlns:a16="http://schemas.microsoft.com/office/drawing/2014/main" id="{84C46231-86C0-0817-BD33-87D23DE4E37D}"/>
              </a:ext>
            </a:extLst>
          </p:cNvPr>
          <p:cNvSpPr>
            <a:spLocks noGrp="1"/>
          </p:cNvSpPr>
          <p:nvPr>
            <p:ph idx="10"/>
          </p:nvPr>
        </p:nvSpPr>
        <p:spPr/>
        <p:txBody>
          <a:bodyPr vert="horz" lIns="91440" tIns="45720" rIns="91440" bIns="45720" rtlCol="0" anchor="t">
            <a:normAutofit fontScale="55000" lnSpcReduction="20000"/>
          </a:bodyPr>
          <a:lstStyle/>
          <a:p>
            <a:r>
              <a:rPr lang="en-US" b="1" dirty="0"/>
              <a:t>Student Outcomes</a:t>
            </a:r>
          </a:p>
          <a:p>
            <a:pPr marL="342900" indent="-342900">
              <a:buChar char="•"/>
            </a:pPr>
            <a:r>
              <a:rPr lang="en-US" dirty="0"/>
              <a:t>The student is placed on MSWR with risk for no return when they could have been treated while on center.</a:t>
            </a:r>
          </a:p>
          <a:p>
            <a:pPr marL="342900" indent="-342900">
              <a:buChar char="•"/>
            </a:pPr>
            <a:r>
              <a:rPr lang="en-US" dirty="0"/>
              <a:t>Student doesn't seek treatment.</a:t>
            </a:r>
          </a:p>
          <a:p>
            <a:pPr marL="342900" indent="-342900">
              <a:buChar char="•"/>
            </a:pPr>
            <a:r>
              <a:rPr lang="en-US" dirty="0"/>
              <a:t>The student does not agree with the MSWR and may not follow any recommendations once off center, resulting in the student not seeking treatment.</a:t>
            </a:r>
          </a:p>
          <a:p>
            <a:pPr marL="342900" indent="-342900">
              <a:buChar char="•"/>
            </a:pPr>
            <a:r>
              <a:rPr lang="en-US" dirty="0"/>
              <a:t>The student is unaware of who to contact resulting in no treatment.</a:t>
            </a:r>
          </a:p>
          <a:p>
            <a:pPr marL="342900" indent="-342900">
              <a:buChar char="•"/>
            </a:pPr>
            <a:r>
              <a:rPr lang="en-US" dirty="0"/>
              <a:t>The student does not return home per the plan and ultimately, does not get treatment.</a:t>
            </a:r>
          </a:p>
          <a:p>
            <a:pPr marL="342900" indent="-342900">
              <a:buChar char="•"/>
            </a:pPr>
            <a:r>
              <a:rPr lang="en-US" dirty="0"/>
              <a:t>MSWR Final Close because student was unaware of the timeline.</a:t>
            </a:r>
          </a:p>
          <a:p>
            <a:pPr marL="342900" indent="-342900">
              <a:buChar char="•"/>
            </a:pPr>
            <a:r>
              <a:rPr lang="en-US" dirty="0"/>
              <a:t>The student's health continues to decline while separated from the program.</a:t>
            </a:r>
          </a:p>
        </p:txBody>
      </p:sp>
    </p:spTree>
    <p:extLst>
      <p:ext uri="{BB962C8B-B14F-4D97-AF65-F5344CB8AC3E}">
        <p14:creationId xmlns:p14="http://schemas.microsoft.com/office/powerpoint/2010/main" val="488262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5146160" y="609600"/>
            <a:ext cx="5978072" cy="970450"/>
          </a:xfrm>
        </p:spPr>
        <p:txBody>
          <a:bodyPr>
            <a:normAutofit/>
          </a:bodyPr>
          <a:lstStyle/>
          <a:p>
            <a:pPr>
              <a:lnSpc>
                <a:spcPct val="90000"/>
              </a:lnSpc>
            </a:pPr>
            <a:r>
              <a:rPr lang="en-US" sz="3400"/>
              <a:t>Finding #4: PRH 2.3, R4(b2)</a:t>
            </a:r>
          </a:p>
        </p:txBody>
      </p:sp>
      <p:pic>
        <p:nvPicPr>
          <p:cNvPr id="11" name="Picture 10" descr="Arrows pointing towards light">
            <a:extLst>
              <a:ext uri="{FF2B5EF4-FFF2-40B4-BE49-F238E27FC236}">
                <a16:creationId xmlns:a16="http://schemas.microsoft.com/office/drawing/2014/main" id="{BA055B63-1123-6021-85ED-2AF48E6B2959}"/>
              </a:ext>
            </a:extLst>
          </p:cNvPr>
          <p:cNvPicPr>
            <a:picLocks noChangeAspect="1"/>
          </p:cNvPicPr>
          <p:nvPr/>
        </p:nvPicPr>
        <p:blipFill rotWithShape="1">
          <a:blip r:embed="rId4"/>
          <a:srcRect l="7888" r="47615" b="-2"/>
          <a:stretch/>
        </p:blipFill>
        <p:spPr>
          <a:xfrm>
            <a:off x="-10649" y="1"/>
            <a:ext cx="4571649" cy="6858000"/>
          </a:xfrm>
          <a:prstGeom prst="rect">
            <a:avLst/>
          </a:prstGeom>
        </p:spPr>
      </p:pic>
      <p:sp>
        <p:nvSpPr>
          <p:cNvPr id="9" name="Content Placeholder 8">
            <a:extLst>
              <a:ext uri="{FF2B5EF4-FFF2-40B4-BE49-F238E27FC236}">
                <a16:creationId xmlns:a16="http://schemas.microsoft.com/office/drawing/2014/main" id="{97D42896-31F2-DAD8-E108-A94DF0E8678E}"/>
              </a:ext>
            </a:extLst>
          </p:cNvPr>
          <p:cNvSpPr>
            <a:spLocks noGrp="1"/>
          </p:cNvSpPr>
          <p:nvPr>
            <p:ph idx="1"/>
          </p:nvPr>
        </p:nvSpPr>
        <p:spPr>
          <a:xfrm>
            <a:off x="5146160" y="1828801"/>
            <a:ext cx="5978072" cy="3866048"/>
          </a:xfrm>
        </p:spPr>
        <p:txBody>
          <a:bodyPr anchor="ctr">
            <a:normAutofit/>
          </a:bodyPr>
          <a:lstStyle/>
          <a:p>
            <a:pPr>
              <a:buClr>
                <a:srgbClr val="FEF8A1"/>
              </a:buClr>
            </a:pPr>
            <a:r>
              <a:rPr lang="en-US"/>
              <a:t>SIFs are often not reviewed in a timely manner or students do not receive follow up.</a:t>
            </a:r>
          </a:p>
          <a:p>
            <a:pPr>
              <a:buClr>
                <a:srgbClr val="FEF8A1"/>
              </a:buClr>
            </a:pPr>
            <a:endParaRPr lang="en-US"/>
          </a:p>
        </p:txBody>
      </p:sp>
      <p:pic>
        <p:nvPicPr>
          <p:cNvPr id="15" name="Picture 14">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176480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1A2C-F5F2-6801-66E2-5C1402FA5897}"/>
              </a:ext>
            </a:extLst>
          </p:cNvPr>
          <p:cNvSpPr>
            <a:spLocks noGrp="1"/>
          </p:cNvSpPr>
          <p:nvPr>
            <p:ph type="title"/>
          </p:nvPr>
        </p:nvSpPr>
        <p:spPr/>
        <p:txBody>
          <a:bodyPr/>
          <a:lstStyle/>
          <a:p>
            <a:r>
              <a:rPr lang="en-US"/>
              <a:t>Potential Risks/Outcomes</a:t>
            </a:r>
          </a:p>
        </p:txBody>
      </p:sp>
      <p:sp>
        <p:nvSpPr>
          <p:cNvPr id="3" name="Content Placeholder 2">
            <a:extLst>
              <a:ext uri="{FF2B5EF4-FFF2-40B4-BE49-F238E27FC236}">
                <a16:creationId xmlns:a16="http://schemas.microsoft.com/office/drawing/2014/main" id="{62BDD387-069F-422E-DD1A-AAED6F63A4A8}"/>
              </a:ext>
            </a:extLst>
          </p:cNvPr>
          <p:cNvSpPr>
            <a:spLocks noGrp="1"/>
          </p:cNvSpPr>
          <p:nvPr>
            <p:ph idx="1"/>
          </p:nvPr>
        </p:nvSpPr>
        <p:spPr/>
        <p:txBody>
          <a:bodyPr vert="horz" lIns="91440" tIns="45720" rIns="91440" bIns="45720" rtlCol="0" anchor="t">
            <a:normAutofit fontScale="92500" lnSpcReduction="20000"/>
          </a:bodyPr>
          <a:lstStyle/>
          <a:p>
            <a:r>
              <a:rPr lang="en-US" b="1"/>
              <a:t>Student Health Risks</a:t>
            </a:r>
          </a:p>
          <a:p>
            <a:pPr marL="342900" indent="-342900">
              <a:buChar char="•"/>
            </a:pPr>
            <a:r>
              <a:rPr lang="en-US"/>
              <a:t>Student documents signs and symptoms needing attention from mental health team or TEAP Specialists and there is no follow up.</a:t>
            </a:r>
          </a:p>
          <a:p>
            <a:pPr marL="342900" indent="-342900">
              <a:buChar char="•"/>
            </a:pPr>
            <a:r>
              <a:rPr lang="en-US"/>
              <a:t>Student requests to see a TEAP Specialist or Mental Health but the referral does not get entered.</a:t>
            </a:r>
          </a:p>
          <a:p>
            <a:pPr marL="342900" indent="-342900">
              <a:buChar char="•"/>
            </a:pPr>
            <a:r>
              <a:rPr lang="en-US"/>
              <a:t>A TEAP or mental health referral is entered but the student is not seen timely</a:t>
            </a:r>
          </a:p>
          <a:p>
            <a:pPr marL="342900" indent="-342900">
              <a:buChar char="•"/>
            </a:pPr>
            <a:endParaRPr lang="en-US"/>
          </a:p>
          <a:p>
            <a:endParaRPr lang="en-US"/>
          </a:p>
        </p:txBody>
      </p:sp>
      <p:sp>
        <p:nvSpPr>
          <p:cNvPr id="4" name="Content Placeholder 3">
            <a:extLst>
              <a:ext uri="{FF2B5EF4-FFF2-40B4-BE49-F238E27FC236}">
                <a16:creationId xmlns:a16="http://schemas.microsoft.com/office/drawing/2014/main" id="{398766E3-7BE7-B630-AC23-7676209BE889}"/>
              </a:ext>
            </a:extLst>
          </p:cNvPr>
          <p:cNvSpPr>
            <a:spLocks noGrp="1"/>
          </p:cNvSpPr>
          <p:nvPr>
            <p:ph idx="10"/>
          </p:nvPr>
        </p:nvSpPr>
        <p:spPr/>
        <p:txBody>
          <a:bodyPr vert="horz" lIns="91440" tIns="45720" rIns="91440" bIns="45720" rtlCol="0" anchor="t">
            <a:normAutofit/>
          </a:bodyPr>
          <a:lstStyle/>
          <a:p>
            <a:r>
              <a:rPr lang="en-US" b="1"/>
              <a:t>Student Outcomes</a:t>
            </a:r>
          </a:p>
          <a:p>
            <a:pPr marL="342900" indent="-342900">
              <a:buChar char="•"/>
            </a:pPr>
            <a:r>
              <a:rPr lang="en-US"/>
              <a:t>MSWR, poor behaviors resulting in disciplinary process, or resignation.</a:t>
            </a:r>
          </a:p>
          <a:p>
            <a:pPr marL="342900" indent="-342900">
              <a:buChar char="•"/>
            </a:pPr>
            <a:r>
              <a:rPr lang="en-US"/>
              <a:t>Harms self or others.</a:t>
            </a:r>
          </a:p>
          <a:p>
            <a:pPr marL="342900" indent="-342900">
              <a:buChar char="•"/>
            </a:pPr>
            <a:r>
              <a:rPr lang="en-US"/>
              <a:t>Student begins using drugs on center.</a:t>
            </a:r>
          </a:p>
          <a:p>
            <a:pPr marL="342900" indent="-342900">
              <a:buChar char="•"/>
            </a:pPr>
            <a:r>
              <a:rPr lang="en-US"/>
              <a:t>Student resigns due to perceived lack of care.</a:t>
            </a:r>
          </a:p>
          <a:p>
            <a:pPr marL="342900" indent="-342900">
              <a:buChar char="•"/>
            </a:pPr>
            <a:endParaRPr lang="en-US"/>
          </a:p>
        </p:txBody>
      </p:sp>
    </p:spTree>
    <p:extLst>
      <p:ext uri="{BB962C8B-B14F-4D97-AF65-F5344CB8AC3E}">
        <p14:creationId xmlns:p14="http://schemas.microsoft.com/office/powerpoint/2010/main" val="252335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633743" y="609599"/>
            <a:ext cx="3413156" cy="5273675"/>
          </a:xfrm>
        </p:spPr>
        <p:txBody>
          <a:bodyPr>
            <a:normAutofit/>
          </a:bodyPr>
          <a:lstStyle/>
          <a:p>
            <a:r>
              <a:rPr lang="en-US"/>
              <a:t>Finding #5: PRH 5.2, R9</a:t>
            </a:r>
          </a:p>
        </p:txBody>
      </p:sp>
      <p:pic>
        <p:nvPicPr>
          <p:cNvPr id="19" name="Picture 18">
            <a:extLst>
              <a:ext uri="{FF2B5EF4-FFF2-40B4-BE49-F238E27FC236}">
                <a16:creationId xmlns:a16="http://schemas.microsoft.com/office/drawing/2014/main" id="{B577D423-FE81-4236-89DE-39776B8109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680641" y="609599"/>
            <a:ext cx="6889687" cy="5273675"/>
          </a:xfrm>
          <a:prstGeom prst="rect">
            <a:avLst/>
          </a:prstGeom>
        </p:spPr>
      </p:pic>
      <p:graphicFrame>
        <p:nvGraphicFramePr>
          <p:cNvPr id="15" name="Content Placeholder 2">
            <a:extLst>
              <a:ext uri="{FF2B5EF4-FFF2-40B4-BE49-F238E27FC236}">
                <a16:creationId xmlns:a16="http://schemas.microsoft.com/office/drawing/2014/main" id="{4161D94A-ADA5-C448-8992-6C2BE6D0A7E2}"/>
              </a:ext>
            </a:extLst>
          </p:cNvPr>
          <p:cNvGraphicFramePr>
            <a:graphicFrameLocks noGrp="1"/>
          </p:cNvGraphicFramePr>
          <p:nvPr>
            <p:ph idx="1"/>
            <p:extLst>
              <p:ext uri="{D42A27DB-BD31-4B8C-83A1-F6EECF244321}">
                <p14:modId xmlns:p14="http://schemas.microsoft.com/office/powerpoint/2010/main" val="2745286662"/>
              </p:ext>
            </p:extLst>
          </p:nvPr>
        </p:nvGraphicFramePr>
        <p:xfrm>
          <a:off x="4958257" y="887213"/>
          <a:ext cx="6309300" cy="47184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13035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518E-6446-DE8E-D3AE-DD425B7024A1}"/>
              </a:ext>
            </a:extLst>
          </p:cNvPr>
          <p:cNvSpPr>
            <a:spLocks noGrp="1"/>
          </p:cNvSpPr>
          <p:nvPr>
            <p:ph type="title"/>
          </p:nvPr>
        </p:nvSpPr>
        <p:spPr/>
        <p:txBody>
          <a:bodyPr/>
          <a:lstStyle/>
          <a:p>
            <a:r>
              <a:rPr lang="en-US"/>
              <a:t>Potential Risks/Outcomes</a:t>
            </a:r>
          </a:p>
        </p:txBody>
      </p:sp>
      <p:sp>
        <p:nvSpPr>
          <p:cNvPr id="3" name="Content Placeholder 2">
            <a:extLst>
              <a:ext uri="{FF2B5EF4-FFF2-40B4-BE49-F238E27FC236}">
                <a16:creationId xmlns:a16="http://schemas.microsoft.com/office/drawing/2014/main" id="{C918A74E-9BC8-9FB6-6ED4-72F9B296E7DF}"/>
              </a:ext>
            </a:extLst>
          </p:cNvPr>
          <p:cNvSpPr>
            <a:spLocks noGrp="1"/>
          </p:cNvSpPr>
          <p:nvPr>
            <p:ph idx="1"/>
          </p:nvPr>
        </p:nvSpPr>
        <p:spPr/>
        <p:txBody>
          <a:bodyPr vert="horz" lIns="91440" tIns="45720" rIns="91440" bIns="45720" rtlCol="0" anchor="t">
            <a:normAutofit fontScale="70000" lnSpcReduction="20000"/>
          </a:bodyPr>
          <a:lstStyle/>
          <a:p>
            <a:r>
              <a:rPr lang="en-US"/>
              <a:t>Student Health Risk</a:t>
            </a:r>
          </a:p>
          <a:p>
            <a:pPr marL="342900" indent="-342900">
              <a:buChar char="•"/>
            </a:pPr>
            <a:r>
              <a:rPr lang="en-US"/>
              <a:t>Student has a medical emergency while on center after hours</a:t>
            </a:r>
          </a:p>
          <a:p>
            <a:pPr marL="342900" indent="-342900">
              <a:buChar char="•"/>
            </a:pPr>
            <a:r>
              <a:rPr lang="en-US"/>
              <a:t>Student is displaying symptoms of opioid overdose in the dorm, unresponsive</a:t>
            </a:r>
          </a:p>
          <a:p>
            <a:pPr marL="342900" indent="-342900">
              <a:buChar char="•"/>
            </a:pPr>
            <a:r>
              <a:rPr lang="en-US"/>
              <a:t>Staff are sharing that a student on center has scabies and is overheard by the student and her friends.</a:t>
            </a:r>
          </a:p>
          <a:p>
            <a:pPr marL="342900" indent="-342900">
              <a:buChar char="•"/>
            </a:pPr>
            <a:r>
              <a:rPr lang="en-US"/>
              <a:t>Staff are handing out OTC medications to students without any documentation</a:t>
            </a:r>
          </a:p>
          <a:p>
            <a:pPr marL="342900" indent="-342900">
              <a:buChar char="•"/>
            </a:pPr>
            <a:r>
              <a:rPr lang="en-US"/>
              <a:t>Student returns from weekend pass and seems to be inebriated.</a:t>
            </a:r>
          </a:p>
        </p:txBody>
      </p:sp>
      <p:sp>
        <p:nvSpPr>
          <p:cNvPr id="4" name="Content Placeholder 3">
            <a:extLst>
              <a:ext uri="{FF2B5EF4-FFF2-40B4-BE49-F238E27FC236}">
                <a16:creationId xmlns:a16="http://schemas.microsoft.com/office/drawing/2014/main" id="{9EA9526F-3BF6-8874-CD82-3437E40D8C7D}"/>
              </a:ext>
            </a:extLst>
          </p:cNvPr>
          <p:cNvSpPr>
            <a:spLocks noGrp="1"/>
          </p:cNvSpPr>
          <p:nvPr>
            <p:ph idx="10"/>
          </p:nvPr>
        </p:nvSpPr>
        <p:spPr>
          <a:xfrm>
            <a:off x="6283235" y="2023984"/>
            <a:ext cx="4663440" cy="3800917"/>
          </a:xfrm>
        </p:spPr>
        <p:txBody>
          <a:bodyPr vert="horz" lIns="91440" tIns="45720" rIns="91440" bIns="45720" rtlCol="0" anchor="t">
            <a:normAutofit fontScale="55000" lnSpcReduction="20000"/>
          </a:bodyPr>
          <a:lstStyle/>
          <a:p>
            <a:r>
              <a:rPr lang="en-US"/>
              <a:t>Student Outcomes</a:t>
            </a:r>
          </a:p>
          <a:p>
            <a:pPr marL="342900" indent="-342900">
              <a:buChar char="•"/>
            </a:pPr>
            <a:r>
              <a:rPr lang="en-US"/>
              <a:t>Staff do not respond timely or call EMS, resulting in the student being hospitalized or deceased.</a:t>
            </a:r>
          </a:p>
          <a:p>
            <a:pPr marL="342900" indent="-342900">
              <a:buChar char="•"/>
            </a:pPr>
            <a:r>
              <a:rPr lang="en-US"/>
              <a:t>Students in the dorm are not trained in the use of </a:t>
            </a:r>
            <a:r>
              <a:rPr lang="en-US" err="1"/>
              <a:t>narcan</a:t>
            </a:r>
            <a:r>
              <a:rPr lang="en-US"/>
              <a:t> resulting in a roommate overdosing on opioids.</a:t>
            </a:r>
          </a:p>
          <a:p>
            <a:pPr marL="342900" indent="-342900">
              <a:buChar char="•"/>
            </a:pPr>
            <a:r>
              <a:rPr lang="en-US"/>
              <a:t>Student hears the staff sharing HIPAA protected information and resigns from the program.  The student then sues the staff and center for the HIPAA violation.</a:t>
            </a:r>
          </a:p>
          <a:p>
            <a:pPr marL="342900" indent="-342900">
              <a:buChar char="•"/>
            </a:pPr>
            <a:r>
              <a:rPr lang="en-US"/>
              <a:t>Staff are not documenting OTC items being given to students, which keeps wellness from identifying an issue.  One student having mental health issues collects </a:t>
            </a:r>
            <a:r>
              <a:rPr lang="en-US" err="1"/>
              <a:t>tylenol</a:t>
            </a:r>
            <a:r>
              <a:rPr lang="en-US"/>
              <a:t> packs and then commits suicide by ingesting a large number of pills.</a:t>
            </a:r>
          </a:p>
          <a:p>
            <a:pPr marL="342900" indent="-342900">
              <a:buChar char="•"/>
            </a:pPr>
            <a:r>
              <a:rPr lang="en-US"/>
              <a:t>A student returns from weekend pass inebriated.  Staff do not monitor the alcohol levels per policy and training, resulting in a rising blood alcohol level and EMS being called.</a:t>
            </a:r>
          </a:p>
        </p:txBody>
      </p:sp>
    </p:spTree>
    <p:extLst>
      <p:ext uri="{BB962C8B-B14F-4D97-AF65-F5344CB8AC3E}">
        <p14:creationId xmlns:p14="http://schemas.microsoft.com/office/powerpoint/2010/main" val="204485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8917E-1AA1-A615-3179-C8DDEE0EB300}"/>
              </a:ext>
            </a:extLst>
          </p:cNvPr>
          <p:cNvSpPr>
            <a:spLocks noGrp="1"/>
          </p:cNvSpPr>
          <p:nvPr>
            <p:ph type="title"/>
          </p:nvPr>
        </p:nvSpPr>
        <p:spPr>
          <a:xfrm>
            <a:off x="913795" y="609600"/>
            <a:ext cx="10353762" cy="970450"/>
          </a:xfrm>
        </p:spPr>
        <p:txBody>
          <a:bodyPr>
            <a:normAutofit/>
          </a:bodyPr>
          <a:lstStyle/>
          <a:p>
            <a:r>
              <a:rPr lang="en-US"/>
              <a:t>Documentation and Follow-Up Care</a:t>
            </a:r>
          </a:p>
        </p:txBody>
      </p:sp>
      <p:pic>
        <p:nvPicPr>
          <p:cNvPr id="10" name="Picture 9">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C0639392-819C-A95B-2881-A4C12B049749}"/>
              </a:ext>
            </a:extLst>
          </p:cNvPr>
          <p:cNvGraphicFramePr>
            <a:graphicFrameLocks noGrp="1"/>
          </p:cNvGraphicFramePr>
          <p:nvPr>
            <p:ph idx="1"/>
            <p:extLst>
              <p:ext uri="{D42A27DB-BD31-4B8C-83A1-F6EECF244321}">
                <p14:modId xmlns:p14="http://schemas.microsoft.com/office/powerpoint/2010/main" val="1550568148"/>
              </p:ext>
            </p:extLst>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5556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82A33-6E60-C089-66BC-F0BF2D4EB75A}"/>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What’s at the root of the problem?</a:t>
            </a:r>
          </a:p>
        </p:txBody>
      </p:sp>
      <p:sp>
        <p:nvSpPr>
          <p:cNvPr id="5" name="Content Placeholder 4">
            <a:extLst>
              <a:ext uri="{FF2B5EF4-FFF2-40B4-BE49-F238E27FC236}">
                <a16:creationId xmlns:a16="http://schemas.microsoft.com/office/drawing/2014/main" id="{DC4E4179-A14C-4A49-78C8-7ABD5B5242D9}"/>
              </a:ext>
            </a:extLst>
          </p:cNvPr>
          <p:cNvSpPr>
            <a:spLocks noGrp="1"/>
          </p:cNvSpPr>
          <p:nvPr>
            <p:ph type="subTitle" idx="1"/>
          </p:nvPr>
        </p:nvSpPr>
        <p:spPr>
          <a:xfrm>
            <a:off x="861789" y="4334933"/>
            <a:ext cx="3382831" cy="1185333"/>
          </a:xfrm>
        </p:spPr>
        <p:txBody>
          <a:bodyPr vert="horz" lIns="91440" tIns="45720" rIns="91440" bIns="45720" rtlCol="0" anchor="t">
            <a:normAutofit/>
          </a:bodyPr>
          <a:lstStyle/>
          <a:p>
            <a:pPr>
              <a:lnSpc>
                <a:spcPct val="90000"/>
              </a:lnSpc>
            </a:pPr>
            <a:r>
              <a:rPr lang="en-US" sz="1900">
                <a:solidFill>
                  <a:schemeClr val="tx1"/>
                </a:solidFill>
              </a:rPr>
              <a:t>Staff Recruitment</a:t>
            </a:r>
          </a:p>
          <a:p>
            <a:pPr>
              <a:lnSpc>
                <a:spcPct val="90000"/>
              </a:lnSpc>
            </a:pPr>
            <a:r>
              <a:rPr lang="en-US" sz="1900">
                <a:solidFill>
                  <a:schemeClr val="tx1"/>
                </a:solidFill>
              </a:rPr>
              <a:t>Staff Retention</a:t>
            </a:r>
          </a:p>
          <a:p>
            <a:pPr>
              <a:lnSpc>
                <a:spcPct val="90000"/>
              </a:lnSpc>
            </a:pPr>
            <a:r>
              <a:rPr lang="en-US" sz="1900">
                <a:solidFill>
                  <a:schemeClr val="tx1"/>
                </a:solidFill>
              </a:rPr>
              <a:t>Staff Training</a:t>
            </a:r>
          </a:p>
        </p:txBody>
      </p:sp>
      <p:pic>
        <p:nvPicPr>
          <p:cNvPr id="12" name="Picture 11">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4" name="Picture 13">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E3632FF-2AC6-55E1-B9F3-BCA35ADFFBB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2835" r="19917" b="4"/>
          <a:stretch/>
        </p:blipFill>
        <p:spPr>
          <a:xfrm>
            <a:off x="4654297" y="10"/>
            <a:ext cx="7537704" cy="6857990"/>
          </a:xfrm>
          <a:prstGeom prst="rect">
            <a:avLst/>
          </a:prstGeom>
          <a:noFill/>
        </p:spPr>
      </p:pic>
    </p:spTree>
    <p:extLst>
      <p:ext uri="{BB962C8B-B14F-4D97-AF65-F5344CB8AC3E}">
        <p14:creationId xmlns:p14="http://schemas.microsoft.com/office/powerpoint/2010/main" val="144720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C584F1-DF61-AB60-5C0D-8F23935F8751}"/>
              </a:ext>
            </a:extLst>
          </p:cNvPr>
          <p:cNvSpPr>
            <a:spLocks noGrp="1"/>
          </p:cNvSpPr>
          <p:nvPr>
            <p:ph type="title"/>
          </p:nvPr>
        </p:nvSpPr>
        <p:spPr/>
        <p:txBody>
          <a:bodyPr anchor="b">
            <a:normAutofit/>
          </a:bodyPr>
          <a:lstStyle/>
          <a:p>
            <a:r>
              <a:rPr lang="en-US"/>
              <a:t>Step 1: Recruit the Right Candidates</a:t>
            </a:r>
          </a:p>
        </p:txBody>
      </p:sp>
      <p:pic>
        <p:nvPicPr>
          <p:cNvPr id="3" name="Content Placeholder 2" descr="Masked healthcare professionals">
            <a:extLst>
              <a:ext uri="{FF2B5EF4-FFF2-40B4-BE49-F238E27FC236}">
                <a16:creationId xmlns:a16="http://schemas.microsoft.com/office/drawing/2014/main" id="{9CD55F1F-0307-93F5-3C66-69E99508954B}"/>
              </a:ext>
            </a:extLst>
          </p:cNvPr>
          <p:cNvPicPr>
            <a:picLocks noGrp="1" noChangeAspect="1"/>
          </p:cNvPicPr>
          <p:nvPr>
            <p:ph idx="1"/>
          </p:nvPr>
        </p:nvPicPr>
        <p:blipFill rotWithShape="1">
          <a:blip r:embed="rId3"/>
          <a:stretch/>
        </p:blipFill>
        <p:spPr>
          <a:xfrm>
            <a:off x="2483178" y="1731963"/>
            <a:ext cx="7216119" cy="4059237"/>
          </a:xfrm>
          <a:noFill/>
        </p:spPr>
      </p:pic>
    </p:spTree>
    <p:extLst>
      <p:ext uri="{BB962C8B-B14F-4D97-AF65-F5344CB8AC3E}">
        <p14:creationId xmlns:p14="http://schemas.microsoft.com/office/powerpoint/2010/main" val="422402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8D95-8793-AF02-90B3-8B5FC2393EF6}"/>
              </a:ext>
            </a:extLst>
          </p:cNvPr>
          <p:cNvSpPr>
            <a:spLocks noGrp="1"/>
          </p:cNvSpPr>
          <p:nvPr>
            <p:ph type="title"/>
          </p:nvPr>
        </p:nvSpPr>
        <p:spPr>
          <a:xfrm>
            <a:off x="913795" y="609600"/>
            <a:ext cx="10353762" cy="970450"/>
          </a:xfrm>
        </p:spPr>
        <p:txBody>
          <a:bodyPr vert="horz" lIns="91440" tIns="45720" rIns="91440" bIns="45720" rtlCol="0" anchor="ctr">
            <a:normAutofit/>
          </a:bodyPr>
          <a:lstStyle/>
          <a:p>
            <a:r>
              <a:rPr lang="en-US" sz="4000"/>
              <a:t>Staff Networking </a:t>
            </a:r>
          </a:p>
        </p:txBody>
      </p:sp>
      <p:pic>
        <p:nvPicPr>
          <p:cNvPr id="10" name="Picture 9">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5" name="Content Placeholder 2">
            <a:extLst>
              <a:ext uri="{FF2B5EF4-FFF2-40B4-BE49-F238E27FC236}">
                <a16:creationId xmlns:a16="http://schemas.microsoft.com/office/drawing/2014/main" id="{C013A3A1-FF41-AC69-5D4F-0073531197A1}"/>
              </a:ext>
            </a:extLst>
          </p:cNvPr>
          <p:cNvGraphicFramePr>
            <a:graphicFrameLocks noGrp="1"/>
          </p:cNvGraphicFramePr>
          <p:nvPr>
            <p:ph idx="14"/>
            <p:extLst>
              <p:ext uri="{D42A27DB-BD31-4B8C-83A1-F6EECF244321}">
                <p14:modId xmlns:p14="http://schemas.microsoft.com/office/powerpoint/2010/main" val="2910809633"/>
              </p:ext>
            </p:extLst>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55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146160" y="609600"/>
            <a:ext cx="5978072" cy="970450"/>
          </a:xfrm>
        </p:spPr>
        <p:txBody>
          <a:bodyPr>
            <a:normAutofit/>
          </a:bodyPr>
          <a:lstStyle/>
          <a:p>
            <a:r>
              <a:rPr lang="en-US"/>
              <a:t>Agenda</a:t>
            </a:r>
          </a:p>
        </p:txBody>
      </p:sp>
      <p:pic>
        <p:nvPicPr>
          <p:cNvPr id="5" name="Picture 4">
            <a:extLst>
              <a:ext uri="{FF2B5EF4-FFF2-40B4-BE49-F238E27FC236}">
                <a16:creationId xmlns:a16="http://schemas.microsoft.com/office/drawing/2014/main" id="{E8011D7E-8050-92F9-ED25-B64E63B60E43}"/>
              </a:ext>
            </a:extLst>
          </p:cNvPr>
          <p:cNvPicPr>
            <a:picLocks noChangeAspect="1"/>
          </p:cNvPicPr>
          <p:nvPr/>
        </p:nvPicPr>
        <p:blipFill rotWithShape="1">
          <a:blip r:embed="rId5"/>
          <a:srcRect l="20272" r="42231"/>
          <a:stretch/>
        </p:blipFill>
        <p:spPr>
          <a:xfrm>
            <a:off x="-10649" y="1"/>
            <a:ext cx="4571649" cy="6858000"/>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5146160" y="1828801"/>
            <a:ext cx="5978072" cy="3866048"/>
          </a:xfrm>
        </p:spPr>
        <p:txBody>
          <a:bodyPr vert="horz" lIns="91440" tIns="45720" rIns="91440" bIns="45720" rtlCol="0" anchor="ctr">
            <a:normAutofit/>
          </a:bodyPr>
          <a:lstStyle/>
          <a:p>
            <a:pPr marL="457200" indent="-457200">
              <a:buClr>
                <a:srgbClr val="9E6D60"/>
              </a:buClr>
              <a:buChar char="•"/>
            </a:pPr>
            <a:r>
              <a:rPr lang="en-US"/>
              <a:t>The cost of turnover</a:t>
            </a:r>
          </a:p>
          <a:p>
            <a:pPr marL="457200" indent="-457200">
              <a:buClr>
                <a:srgbClr val="9E6D60"/>
              </a:buClr>
              <a:buChar char="•"/>
            </a:pPr>
            <a:r>
              <a:rPr lang="en-US"/>
              <a:t>Health and Wellness PCA Findings</a:t>
            </a:r>
          </a:p>
          <a:p>
            <a:pPr marL="457200" indent="-457200">
              <a:buClr>
                <a:srgbClr val="9E6D60"/>
              </a:buClr>
              <a:buChar char="•"/>
            </a:pPr>
            <a:r>
              <a:rPr lang="en-US"/>
              <a:t>Recruitment and Retention of Wellness Staff</a:t>
            </a:r>
          </a:p>
          <a:p>
            <a:pPr>
              <a:buClr>
                <a:srgbClr val="9E6D60"/>
              </a:buClr>
            </a:pPr>
            <a:endParaRPr lang="en-US"/>
          </a:p>
          <a:p>
            <a:pPr marL="457200" indent="-457200">
              <a:buClr>
                <a:srgbClr val="9E6D60"/>
              </a:buClr>
              <a:buChar char="•"/>
            </a:pPr>
            <a:endParaRPr lang="en-US"/>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132560859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A2A7-E59B-06B1-F6A8-626847C3E5D2}"/>
              </a:ext>
            </a:extLst>
          </p:cNvPr>
          <p:cNvSpPr>
            <a:spLocks noGrp="1"/>
          </p:cNvSpPr>
          <p:nvPr>
            <p:ph type="title"/>
          </p:nvPr>
        </p:nvSpPr>
        <p:spPr/>
        <p:txBody>
          <a:bodyPr anchor="b">
            <a:normAutofit/>
          </a:bodyPr>
          <a:lstStyle/>
          <a:p>
            <a:r>
              <a:rPr lang="en-US" dirty="0"/>
              <a:t>Connect with Nursing Schools &amp; Programs for Nurse Recruitment </a:t>
            </a:r>
          </a:p>
        </p:txBody>
      </p:sp>
      <p:pic>
        <p:nvPicPr>
          <p:cNvPr id="5" name="Content Placeholder 4" descr="Close-up of graduation cap and tassel">
            <a:extLst>
              <a:ext uri="{FF2B5EF4-FFF2-40B4-BE49-F238E27FC236}">
                <a16:creationId xmlns:a16="http://schemas.microsoft.com/office/drawing/2014/main" id="{264BEF99-4BE6-309E-6EA4-51F35E3E8B2D}"/>
              </a:ext>
            </a:extLst>
          </p:cNvPr>
          <p:cNvPicPr>
            <a:picLocks noGrp="1" noChangeAspect="1"/>
          </p:cNvPicPr>
          <p:nvPr>
            <p:ph idx="1"/>
          </p:nvPr>
        </p:nvPicPr>
        <p:blipFill rotWithShape="1">
          <a:blip r:embed="rId3"/>
          <a:stretch/>
        </p:blipFill>
        <p:spPr>
          <a:xfrm>
            <a:off x="1166813" y="2138656"/>
            <a:ext cx="4664075" cy="3102976"/>
          </a:xfrm>
          <a:noFill/>
        </p:spPr>
      </p:pic>
      <p:sp>
        <p:nvSpPr>
          <p:cNvPr id="10" name="Subtitle 2">
            <a:extLst>
              <a:ext uri="{FF2B5EF4-FFF2-40B4-BE49-F238E27FC236}">
                <a16:creationId xmlns:a16="http://schemas.microsoft.com/office/drawing/2014/main" id="{02DFA14B-FDB9-5F6C-4224-CA2F565322A7}"/>
              </a:ext>
            </a:extLst>
          </p:cNvPr>
          <p:cNvSpPr>
            <a:spLocks noGrp="1"/>
          </p:cNvSpPr>
          <p:nvPr>
            <p:ph idx="10"/>
          </p:nvPr>
        </p:nvSpPr>
        <p:spPr/>
        <p:txBody>
          <a:bodyPr>
            <a:normAutofit/>
          </a:bodyPr>
          <a:lstStyle/>
          <a:p>
            <a:pPr marL="457200" indent="-457200">
              <a:buFont typeface="Arial" panose="020B0604020202020204" pitchFamily="34" charset="0"/>
              <a:buChar char="•"/>
            </a:pPr>
            <a:r>
              <a:rPr lang="en-US" sz="2800"/>
              <a:t>Build relationships</a:t>
            </a:r>
          </a:p>
          <a:p>
            <a:pPr marL="457200" indent="-457200">
              <a:buFont typeface="Arial" panose="020B0604020202020204" pitchFamily="34" charset="0"/>
              <a:buChar char="•"/>
            </a:pPr>
            <a:r>
              <a:rPr lang="en-US" sz="2800"/>
              <a:t>Speaking engagements</a:t>
            </a:r>
          </a:p>
          <a:p>
            <a:pPr marL="457200" indent="-457200">
              <a:buFont typeface="Arial" panose="020B0604020202020204" pitchFamily="34" charset="0"/>
              <a:buChar char="•"/>
            </a:pPr>
            <a:r>
              <a:rPr lang="en-US" sz="2800"/>
              <a:t>Recruiting strategies</a:t>
            </a:r>
          </a:p>
        </p:txBody>
      </p:sp>
    </p:spTree>
    <p:extLst>
      <p:ext uri="{BB962C8B-B14F-4D97-AF65-F5344CB8AC3E}">
        <p14:creationId xmlns:p14="http://schemas.microsoft.com/office/powerpoint/2010/main" val="1573169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EEC0-6B0F-23A5-3593-7F9518A87472}"/>
              </a:ext>
            </a:extLst>
          </p:cNvPr>
          <p:cNvSpPr>
            <a:spLocks noGrp="1"/>
          </p:cNvSpPr>
          <p:nvPr>
            <p:ph type="title"/>
          </p:nvPr>
        </p:nvSpPr>
        <p:spPr>
          <a:xfrm>
            <a:off x="913795" y="609600"/>
            <a:ext cx="5978072" cy="1329596"/>
          </a:xfrm>
        </p:spPr>
        <p:txBody>
          <a:bodyPr>
            <a:normAutofit/>
          </a:bodyPr>
          <a:lstStyle/>
          <a:p>
            <a:r>
              <a:rPr lang="en-US" dirty="0"/>
              <a:t>CMHC Recruitment</a:t>
            </a:r>
          </a:p>
        </p:txBody>
      </p:sp>
      <p:sp>
        <p:nvSpPr>
          <p:cNvPr id="3" name="Content Placeholder 2">
            <a:extLst>
              <a:ext uri="{FF2B5EF4-FFF2-40B4-BE49-F238E27FC236}">
                <a16:creationId xmlns:a16="http://schemas.microsoft.com/office/drawing/2014/main" id="{6E8D9CBD-6369-7FE6-F638-AC71FEEFB8CF}"/>
              </a:ext>
            </a:extLst>
          </p:cNvPr>
          <p:cNvSpPr>
            <a:spLocks noGrp="1"/>
          </p:cNvSpPr>
          <p:nvPr>
            <p:ph idx="1"/>
          </p:nvPr>
        </p:nvSpPr>
        <p:spPr>
          <a:xfrm>
            <a:off x="913795" y="2127623"/>
            <a:ext cx="5978072" cy="3567225"/>
          </a:xfrm>
        </p:spPr>
        <p:txBody>
          <a:bodyPr anchor="ctr">
            <a:normAutofit fontScale="92500" lnSpcReduction="20000"/>
          </a:bodyPr>
          <a:lstStyle/>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6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Reach out directly to mental health providers in your area and let them know about JC opportunities ( phone calls, sending emails, flyers, etc.)</a:t>
            </a:r>
            <a:endParaRPr lang="en-US"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6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Expand recruitment efforts to the different </a:t>
            </a:r>
            <a:r>
              <a:rPr lang="en-US" sz="1600" b="1"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national</a:t>
            </a:r>
            <a:r>
              <a:rPr lang="en-US" sz="16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 and </a:t>
            </a:r>
            <a:r>
              <a:rPr lang="en-US" sz="1600" b="1"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local </a:t>
            </a:r>
            <a:r>
              <a:rPr lang="en-US" sz="16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professional associations for psychologists, clinical social workers, and professional counselors. Here are the national associations below, but every state has a professional association as well.</a:t>
            </a:r>
            <a:endParaRPr lang="en-US"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r>
              <a:rPr lang="en-US" sz="16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American Psychological Association- </a:t>
            </a:r>
            <a:r>
              <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https://www.psyccareers.com/</a:t>
            </a:r>
            <a:endPar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r>
              <a:rPr lang="en-US" sz="16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National Association of Social Workers -</a:t>
            </a:r>
            <a:r>
              <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https://www.socialworkers.org/Careers/NASW-Career-Center</a:t>
            </a:r>
            <a:endPar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r>
              <a:rPr lang="en-US" sz="16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American Counseling Association - </a:t>
            </a:r>
            <a:r>
              <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https://www.counseling.org/resources/career-center</a:t>
            </a:r>
            <a:endParaRPr lang="en-US" sz="1600" u="sng"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endParaRPr lang="en-US" sz="1600" u="sng"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endParaRPr lang="en-US" sz="1600" u="sng"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endParaRPr lang="en-US" sz="1600" u="sng"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0"/>
              </a:spcBef>
              <a:spcAft>
                <a:spcPts val="0"/>
              </a:spcAft>
            </a:pPr>
            <a:r>
              <a:rPr lang="en-US" sz="16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State Associations</a:t>
            </a:r>
            <a:endParaRPr lang="en-US"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lnSpc>
                <a:spcPct val="90000"/>
              </a:lnSpc>
              <a:spcBef>
                <a:spcPts val="0"/>
              </a:spcBef>
              <a:spcAft>
                <a:spcPts val="0"/>
              </a:spcAft>
            </a:pPr>
            <a:r>
              <a:rPr lang="en-US" sz="1600" u="sng" dirty="0">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https://www.apa.org/about/apa/organizations/associations</a:t>
            </a:r>
            <a:endParaRPr lang="en-US"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lnSpc>
                <a:spcPct val="90000"/>
              </a:lnSpc>
              <a:spcBef>
                <a:spcPts val="0"/>
              </a:spcBef>
              <a:spcAft>
                <a:spcPts val="0"/>
              </a:spcAft>
            </a:pPr>
            <a:r>
              <a:rPr lang="en-US" sz="1600" u="sng" dirty="0">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https://www.socialworkers.org/About/Chapters/Find-a-Chapter</a:t>
            </a:r>
            <a:endParaRPr lang="en-US"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7200" marR="0" lvl="1" indent="0">
              <a:lnSpc>
                <a:spcPct val="90000"/>
              </a:lnSpc>
              <a:spcBef>
                <a:spcPts val="0"/>
              </a:spcBef>
              <a:spcAft>
                <a:spcPts val="0"/>
              </a:spcAft>
              <a:buSzPts val="1000"/>
              <a:buNone/>
              <a:tabLst>
                <a:tab pos="914400" algn="l"/>
              </a:tabLst>
            </a:pPr>
            <a:endParaRPr lang="en-US" sz="13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90000"/>
              </a:lnSpc>
              <a:spcBef>
                <a:spcPts val="0"/>
              </a:spcBef>
              <a:spcAft>
                <a:spcPts val="0"/>
              </a:spcAft>
              <a:buSzPts val="1000"/>
              <a:buFont typeface="Courier New" panose="02070309020205020404" pitchFamily="49" charset="0"/>
              <a:buChar char="o"/>
              <a:tabLst>
                <a:tab pos="914400" algn="l"/>
              </a:tabLst>
            </a:pPr>
            <a:endParaRPr lang="en-US" sz="1300" dirty="0">
              <a:effectLst/>
              <a:latin typeface="Aptos" panose="020B0004020202020204" pitchFamily="34" charset="0"/>
              <a:ea typeface="Aptos" panose="020B0004020202020204" pitchFamily="34" charset="0"/>
              <a:cs typeface="Times New Roman" panose="02020603050405020304" pitchFamily="18" charset="0"/>
            </a:endParaRPr>
          </a:p>
          <a:p>
            <a:pPr marL="36900" indent="0">
              <a:lnSpc>
                <a:spcPct val="90000"/>
              </a:lnSpc>
              <a:buNone/>
            </a:pPr>
            <a:endParaRPr lang="en-US" sz="1300" dirty="0"/>
          </a:p>
        </p:txBody>
      </p:sp>
      <p:pic>
        <p:nvPicPr>
          <p:cNvPr id="10" name="Picture 9">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7" name="Graphic 6" descr="Speaker Phone">
            <a:extLst>
              <a:ext uri="{FF2B5EF4-FFF2-40B4-BE49-F238E27FC236}">
                <a16:creationId xmlns:a16="http://schemas.microsoft.com/office/drawing/2014/main" id="{836405A2-E35E-8369-C3A3-63F61A03EC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2945" y="1197355"/>
            <a:ext cx="3995592" cy="3995592"/>
          </a:xfrm>
          <a:prstGeom prst="rect">
            <a:avLst/>
          </a:prstGeom>
        </p:spPr>
      </p:pic>
    </p:spTree>
    <p:extLst>
      <p:ext uri="{BB962C8B-B14F-4D97-AF65-F5344CB8AC3E}">
        <p14:creationId xmlns:p14="http://schemas.microsoft.com/office/powerpoint/2010/main" val="377205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5884-0824-6D1F-AB56-EA9F2ECD6B4E}"/>
              </a:ext>
            </a:extLst>
          </p:cNvPr>
          <p:cNvSpPr>
            <a:spLocks noGrp="1"/>
          </p:cNvSpPr>
          <p:nvPr>
            <p:ph type="title"/>
          </p:nvPr>
        </p:nvSpPr>
        <p:spPr>
          <a:xfrm>
            <a:off x="913795" y="609600"/>
            <a:ext cx="5978072" cy="970450"/>
          </a:xfrm>
        </p:spPr>
        <p:txBody>
          <a:bodyPr>
            <a:normAutofit/>
          </a:bodyPr>
          <a:lstStyle/>
          <a:p>
            <a:pPr>
              <a:lnSpc>
                <a:spcPct val="90000"/>
              </a:lnSpc>
            </a:pPr>
            <a:r>
              <a:rPr lang="en-US" sz="3400"/>
              <a:t>Physician/NP/PA Recruitment</a:t>
            </a:r>
          </a:p>
        </p:txBody>
      </p:sp>
      <p:sp>
        <p:nvSpPr>
          <p:cNvPr id="3" name="Content Placeholder 2">
            <a:extLst>
              <a:ext uri="{FF2B5EF4-FFF2-40B4-BE49-F238E27FC236}">
                <a16:creationId xmlns:a16="http://schemas.microsoft.com/office/drawing/2014/main" id="{AEF4088D-B66B-AD79-9EFE-4F9049E0B299}"/>
              </a:ext>
            </a:extLst>
          </p:cNvPr>
          <p:cNvSpPr>
            <a:spLocks noGrp="1"/>
          </p:cNvSpPr>
          <p:nvPr>
            <p:ph idx="1"/>
          </p:nvPr>
        </p:nvSpPr>
        <p:spPr>
          <a:xfrm>
            <a:off x="913795" y="1828801"/>
            <a:ext cx="5978072" cy="3866048"/>
          </a:xfrm>
        </p:spPr>
        <p:txBody>
          <a:bodyPr anchor="ctr">
            <a:normAutofit/>
          </a:bodyPr>
          <a:lstStyle/>
          <a:p>
            <a:r>
              <a:rPr lang="en-US" dirty="0"/>
              <a:t>Most physicians are not found through advertisements in newspapers which is why the most powerful means of recruitment with center providers is “word of mouth.”</a:t>
            </a:r>
          </a:p>
          <a:p>
            <a:r>
              <a:rPr lang="en-US" dirty="0"/>
              <a:t>Networking</a:t>
            </a:r>
          </a:p>
          <a:p>
            <a:r>
              <a:rPr lang="en-US" dirty="0"/>
              <a:t>Asking the outgoing physician if they are aware of anyone</a:t>
            </a:r>
          </a:p>
          <a:p>
            <a:r>
              <a:rPr lang="en-US" dirty="0"/>
              <a:t>Social media</a:t>
            </a:r>
          </a:p>
        </p:txBody>
      </p:sp>
      <p:pic>
        <p:nvPicPr>
          <p:cNvPr id="5" name="Picture 4" descr="A stack of newspaper">
            <a:extLst>
              <a:ext uri="{FF2B5EF4-FFF2-40B4-BE49-F238E27FC236}">
                <a16:creationId xmlns:a16="http://schemas.microsoft.com/office/drawing/2014/main" id="{8FDA78DD-34E2-A2AF-5D32-84DEE16764BC}"/>
              </a:ext>
            </a:extLst>
          </p:cNvPr>
          <p:cNvPicPr>
            <a:picLocks noChangeAspect="1"/>
          </p:cNvPicPr>
          <p:nvPr/>
        </p:nvPicPr>
        <p:blipFill rotWithShape="1">
          <a:blip r:embed="rId3"/>
          <a:srcRect l="41830" r="10507"/>
          <a:stretch/>
        </p:blipFill>
        <p:spPr>
          <a:xfrm>
            <a:off x="7620351" y="10"/>
            <a:ext cx="4571649" cy="6857990"/>
          </a:xfrm>
          <a:prstGeom prst="rect">
            <a:avLst/>
          </a:prstGeom>
        </p:spPr>
      </p:pic>
      <p:pic>
        <p:nvPicPr>
          <p:cNvPr id="9" name="Picture 8">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85293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CB2-CAE9-DD40-F686-1463EF5F2393}"/>
              </a:ext>
            </a:extLst>
          </p:cNvPr>
          <p:cNvSpPr>
            <a:spLocks noGrp="1"/>
          </p:cNvSpPr>
          <p:nvPr>
            <p:ph type="title"/>
          </p:nvPr>
        </p:nvSpPr>
        <p:spPr>
          <a:xfrm>
            <a:off x="913795" y="609600"/>
            <a:ext cx="10353762" cy="970450"/>
          </a:xfrm>
        </p:spPr>
        <p:txBody>
          <a:bodyPr>
            <a:normAutofit/>
          </a:bodyPr>
          <a:lstStyle/>
          <a:p>
            <a:r>
              <a:rPr lang="en-US" dirty="0"/>
              <a:t>Oral Health Recruitment</a:t>
            </a:r>
          </a:p>
        </p:txBody>
      </p:sp>
      <p:pic>
        <p:nvPicPr>
          <p:cNvPr id="11" name="Picture 10">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12" name="Content Placeholder 2">
            <a:extLst>
              <a:ext uri="{FF2B5EF4-FFF2-40B4-BE49-F238E27FC236}">
                <a16:creationId xmlns:a16="http://schemas.microsoft.com/office/drawing/2014/main" id="{A5DB5BEE-173A-3D56-3E1A-64C99FF25AAC}"/>
              </a:ext>
            </a:extLst>
          </p:cNvPr>
          <p:cNvGraphicFramePr>
            <a:graphicFrameLocks noGrp="1"/>
          </p:cNvGraphicFramePr>
          <p:nvPr>
            <p:ph idx="1"/>
            <p:extLst>
              <p:ext uri="{D42A27DB-BD31-4B8C-83A1-F6EECF244321}">
                <p14:modId xmlns:p14="http://schemas.microsoft.com/office/powerpoint/2010/main" val="2210290736"/>
              </p:ext>
            </p:extLst>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281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7F87-8EA5-67B0-D209-F4B77034E776}"/>
              </a:ext>
            </a:extLst>
          </p:cNvPr>
          <p:cNvSpPr>
            <a:spLocks noGrp="1"/>
          </p:cNvSpPr>
          <p:nvPr>
            <p:ph type="title"/>
          </p:nvPr>
        </p:nvSpPr>
        <p:spPr>
          <a:xfrm>
            <a:off x="5146160" y="609600"/>
            <a:ext cx="5978072" cy="970450"/>
          </a:xfrm>
        </p:spPr>
        <p:txBody>
          <a:bodyPr>
            <a:normAutofit/>
          </a:bodyPr>
          <a:lstStyle/>
          <a:p>
            <a:r>
              <a:rPr lang="en-US" dirty="0"/>
              <a:t>TEAP Recruitment</a:t>
            </a:r>
          </a:p>
        </p:txBody>
      </p:sp>
      <p:pic>
        <p:nvPicPr>
          <p:cNvPr id="5" name="Picture 4" descr="Complex maths formulae on a blackboard">
            <a:extLst>
              <a:ext uri="{FF2B5EF4-FFF2-40B4-BE49-F238E27FC236}">
                <a16:creationId xmlns:a16="http://schemas.microsoft.com/office/drawing/2014/main" id="{26C57DA7-B540-3108-1AAC-61D9C538BC4E}"/>
              </a:ext>
            </a:extLst>
          </p:cNvPr>
          <p:cNvPicPr>
            <a:picLocks noChangeAspect="1"/>
          </p:cNvPicPr>
          <p:nvPr/>
        </p:nvPicPr>
        <p:blipFill rotWithShape="1">
          <a:blip r:embed="rId3"/>
          <a:srcRect l="32630" r="18706" b="-1"/>
          <a:stretch/>
        </p:blipFill>
        <p:spPr>
          <a:xfrm>
            <a:off x="-10649" y="1"/>
            <a:ext cx="4571649" cy="6858000"/>
          </a:xfrm>
          <a:prstGeom prst="rect">
            <a:avLst/>
          </a:prstGeom>
        </p:spPr>
      </p:pic>
      <p:sp>
        <p:nvSpPr>
          <p:cNvPr id="3" name="Content Placeholder 2">
            <a:extLst>
              <a:ext uri="{FF2B5EF4-FFF2-40B4-BE49-F238E27FC236}">
                <a16:creationId xmlns:a16="http://schemas.microsoft.com/office/drawing/2014/main" id="{D434A596-6850-AEB2-61A7-BDE1335821CF}"/>
              </a:ext>
            </a:extLst>
          </p:cNvPr>
          <p:cNvSpPr>
            <a:spLocks noGrp="1"/>
          </p:cNvSpPr>
          <p:nvPr>
            <p:ph idx="1"/>
          </p:nvPr>
        </p:nvSpPr>
        <p:spPr>
          <a:xfrm>
            <a:off x="5146160" y="1828801"/>
            <a:ext cx="5978072" cy="3866048"/>
          </a:xfrm>
        </p:spPr>
        <p:txBody>
          <a:bodyPr anchor="ctr">
            <a:normAutofit/>
          </a:bodyPr>
          <a:lstStyle/>
          <a:p>
            <a:pPr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Do not rely on the ‘standard’ methods of just placing an add. </a:t>
            </a:r>
            <a:endParaRPr lang="en-US" sz="140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Reach out to agencies in your local area.</a:t>
            </a:r>
            <a:endParaRPr lang="en-US" sz="140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Look at the credentialling board state website and see if there are any credentialed substance use professionals in your area and reach out directly.</a:t>
            </a:r>
            <a:endParaRPr lang="en-US" sz="140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Ask CMHC for possible candidates.</a:t>
            </a:r>
            <a:endParaRPr lang="en-US" sz="1400">
              <a:effectLst/>
              <a:latin typeface="Aptos" panose="020B0004020202020204" pitchFamily="34" charset="0"/>
              <a:ea typeface="Aptos" panose="020B0004020202020204" pitchFamily="34" charset="0"/>
              <a:cs typeface="Aptos" panose="020B0004020202020204" pitchFamily="34" charset="0"/>
            </a:endParaRPr>
          </a:p>
          <a:p>
            <a:pPr marL="800100" lvl="1"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Ask prior TEAPs for possible candidates.</a:t>
            </a:r>
            <a:endParaRPr lang="en-US" sz="1400">
              <a:effectLst/>
              <a:latin typeface="Aptos" panose="020B0004020202020204" pitchFamily="34" charset="0"/>
              <a:ea typeface="Aptos" panose="020B0004020202020204" pitchFamily="34" charset="0"/>
              <a:cs typeface="Aptos" panose="020B0004020202020204" pitchFamily="34" charset="0"/>
            </a:endParaRPr>
          </a:p>
          <a:p>
            <a:pPr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Get creative with the help wanted ad to highlight advantages of the job. Say for instance, that TEAPs support students in rec so could run fitness activities. Or highlighting other parts of the job that might attract candidates. </a:t>
            </a:r>
            <a:endParaRPr lang="en-US" sz="1400">
              <a:effectLst/>
              <a:latin typeface="Aptos" panose="020B0004020202020204" pitchFamily="34" charset="0"/>
              <a:ea typeface="Aptos" panose="020B0004020202020204" pitchFamily="34" charset="0"/>
              <a:cs typeface="Aptos" panose="020B0004020202020204" pitchFamily="34" charset="0"/>
            </a:endParaRPr>
          </a:p>
          <a:p>
            <a:pPr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Be flexible with hours when you have viable candidate.</a:t>
            </a:r>
            <a:endParaRPr lang="en-US" sz="1400">
              <a:effectLst/>
              <a:latin typeface="Aptos" panose="020B0004020202020204" pitchFamily="34" charset="0"/>
              <a:ea typeface="Aptos" panose="020B0004020202020204" pitchFamily="34" charset="0"/>
              <a:cs typeface="Aptos" panose="020B0004020202020204" pitchFamily="34" charset="0"/>
            </a:endParaRPr>
          </a:p>
          <a:p>
            <a:pPr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Remember to use the waiver process if a candidate is not yet fully credentialled. </a:t>
            </a:r>
            <a:endParaRPr lang="en-US" sz="1400">
              <a:effectLst/>
              <a:latin typeface="Aptos" panose="020B0004020202020204" pitchFamily="34" charset="0"/>
              <a:ea typeface="Aptos" panose="020B0004020202020204" pitchFamily="34" charset="0"/>
              <a:cs typeface="Aptos" panose="020B0004020202020204" pitchFamily="34" charset="0"/>
            </a:endParaRPr>
          </a:p>
          <a:p>
            <a:pPr indent="-342900">
              <a:lnSpc>
                <a:spcPct val="90000"/>
              </a:lnSpc>
              <a:spcBef>
                <a:spcPts val="0"/>
              </a:spcBef>
              <a:spcAft>
                <a:spcPts val="0"/>
              </a:spcAft>
            </a:pPr>
            <a:r>
              <a:rPr lang="en-US" sz="1400">
                <a:effectLst/>
                <a:latin typeface="Aptos" panose="020B0004020202020204" pitchFamily="34" charset="0"/>
                <a:ea typeface="Times New Roman" panose="02020603050405020304" pitchFamily="18" charset="0"/>
                <a:cs typeface="Aptos" panose="020B0004020202020204" pitchFamily="34" charset="0"/>
              </a:rPr>
              <a:t>Reach out to health consultants for individualized guidance based on your center. </a:t>
            </a:r>
            <a:endParaRPr lang="en-US" sz="1400">
              <a:effectLst/>
              <a:latin typeface="Aptos" panose="020B0004020202020204" pitchFamily="34" charset="0"/>
              <a:ea typeface="Aptos" panose="020B0004020202020204" pitchFamily="34" charset="0"/>
              <a:cs typeface="Aptos" panose="020B0004020202020204" pitchFamily="34" charset="0"/>
            </a:endParaRPr>
          </a:p>
          <a:p>
            <a:pPr>
              <a:lnSpc>
                <a:spcPct val="90000"/>
              </a:lnSpc>
            </a:pPr>
            <a:endParaRPr lang="en-US" sz="1400"/>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871304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168F-67B8-169F-1B82-7C8A43E17C7B}"/>
              </a:ext>
            </a:extLst>
          </p:cNvPr>
          <p:cNvSpPr>
            <a:spLocks noGrp="1"/>
          </p:cNvSpPr>
          <p:nvPr>
            <p:ph type="title"/>
          </p:nvPr>
        </p:nvSpPr>
        <p:spPr>
          <a:xfrm>
            <a:off x="913795" y="609600"/>
            <a:ext cx="10353762" cy="970450"/>
          </a:xfrm>
        </p:spPr>
        <p:txBody>
          <a:bodyPr vert="horz" lIns="91440" tIns="45720" rIns="91440" bIns="45720" rtlCol="0" anchor="ctr">
            <a:normAutofit/>
          </a:bodyPr>
          <a:lstStyle/>
          <a:p>
            <a:r>
              <a:rPr lang="en-US" sz="4000"/>
              <a:t>Clear, Detailed Job Description</a:t>
            </a:r>
          </a:p>
        </p:txBody>
      </p:sp>
      <p:graphicFrame>
        <p:nvGraphicFramePr>
          <p:cNvPr id="5" name="Content Placeholder 2">
            <a:extLst>
              <a:ext uri="{FF2B5EF4-FFF2-40B4-BE49-F238E27FC236}">
                <a16:creationId xmlns:a16="http://schemas.microsoft.com/office/drawing/2014/main" id="{A88F6A3A-F0F2-0BD3-70D9-DF40E743EED7}"/>
              </a:ext>
            </a:extLst>
          </p:cNvPr>
          <p:cNvGraphicFramePr>
            <a:graphicFrameLocks noGrp="1"/>
          </p:cNvGraphicFramePr>
          <p:nvPr>
            <p:ph idx="14"/>
            <p:extLst>
              <p:ext uri="{D42A27DB-BD31-4B8C-83A1-F6EECF244321}">
                <p14:modId xmlns:p14="http://schemas.microsoft.com/office/powerpoint/2010/main" val="3880362464"/>
              </p:ext>
            </p:extLst>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5680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E33C-DE2E-3C7D-C8B6-BE60136FBD5C}"/>
              </a:ext>
            </a:extLst>
          </p:cNvPr>
          <p:cNvSpPr>
            <a:spLocks noGrp="1"/>
          </p:cNvSpPr>
          <p:nvPr>
            <p:ph type="title"/>
          </p:nvPr>
        </p:nvSpPr>
        <p:spPr>
          <a:xfrm>
            <a:off x="5279472" y="609600"/>
            <a:ext cx="5844759" cy="970450"/>
          </a:xfrm>
        </p:spPr>
        <p:txBody>
          <a:bodyPr>
            <a:normAutofit/>
          </a:bodyPr>
          <a:lstStyle/>
          <a:p>
            <a:r>
              <a:rPr lang="en-US"/>
              <a:t>Screening Questions  </a:t>
            </a:r>
          </a:p>
        </p:txBody>
      </p:sp>
      <p:pic>
        <p:nvPicPr>
          <p:cNvPr id="10" name="Picture 9">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7" name="Graphic 6" descr="Person with Idea">
            <a:extLst>
              <a:ext uri="{FF2B5EF4-FFF2-40B4-BE49-F238E27FC236}">
                <a16:creationId xmlns:a16="http://schemas.microsoft.com/office/drawing/2014/main" id="{C0C0BE89-CD6F-E84B-3FBE-EC4F39021E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815" y="1193554"/>
            <a:ext cx="4003193" cy="4003193"/>
          </a:xfrm>
          <a:prstGeom prst="rect">
            <a:avLst/>
          </a:prstGeom>
        </p:spPr>
      </p:pic>
      <p:sp>
        <p:nvSpPr>
          <p:cNvPr id="3" name="Content Placeholder 2">
            <a:extLst>
              <a:ext uri="{FF2B5EF4-FFF2-40B4-BE49-F238E27FC236}">
                <a16:creationId xmlns:a16="http://schemas.microsoft.com/office/drawing/2014/main" id="{178CACBA-C7EF-EE34-8095-48E48C04D30D}"/>
              </a:ext>
            </a:extLst>
          </p:cNvPr>
          <p:cNvSpPr>
            <a:spLocks noGrp="1"/>
          </p:cNvSpPr>
          <p:nvPr>
            <p:ph idx="1"/>
          </p:nvPr>
        </p:nvSpPr>
        <p:spPr>
          <a:xfrm>
            <a:off x="5279472" y="1828801"/>
            <a:ext cx="5844760" cy="3866048"/>
          </a:xfrm>
        </p:spPr>
        <p:txBody>
          <a:bodyPr vert="horz" lIns="91440" tIns="45720" rIns="91440" bIns="45720" rtlCol="0" anchor="ctr">
            <a:normAutofit/>
          </a:bodyPr>
          <a:lstStyle/>
          <a:p>
            <a:pPr marL="457200" indent="-457200">
              <a:lnSpc>
                <a:spcPct val="90000"/>
              </a:lnSpc>
              <a:buFont typeface="Arial" panose="020B0604020202020204" pitchFamily="34" charset="0"/>
              <a:buChar char="•"/>
            </a:pPr>
            <a:r>
              <a:rPr lang="en-US"/>
              <a:t>Why did you decide to become a nurse?</a:t>
            </a:r>
          </a:p>
          <a:p>
            <a:pPr marL="457200" indent="-457200">
              <a:lnSpc>
                <a:spcPct val="90000"/>
              </a:lnSpc>
              <a:buFont typeface="Arial" panose="020B0604020202020204" pitchFamily="34" charset="0"/>
              <a:buChar char="•"/>
            </a:pPr>
            <a:r>
              <a:rPr lang="en-US"/>
              <a:t>Give an example of a situation where you had to deal with a difficult and demanding patient.</a:t>
            </a:r>
          </a:p>
          <a:p>
            <a:pPr marL="457200" indent="-457200">
              <a:lnSpc>
                <a:spcPct val="90000"/>
              </a:lnSpc>
              <a:buFont typeface="Arial" panose="020B0604020202020204" pitchFamily="34" charset="0"/>
              <a:buChar char="•"/>
            </a:pPr>
            <a:r>
              <a:rPr lang="en-US"/>
              <a:t>Why do you want to work at Job Corps?</a:t>
            </a:r>
          </a:p>
          <a:p>
            <a:pPr marL="457200" indent="-457200">
              <a:lnSpc>
                <a:spcPct val="90000"/>
              </a:lnSpc>
              <a:buFont typeface="Arial" panose="020B0604020202020204" pitchFamily="34" charset="0"/>
              <a:buChar char="•"/>
            </a:pPr>
            <a:r>
              <a:rPr lang="en-US"/>
              <a:t>What kind of personality traits are important for nurses?</a:t>
            </a:r>
          </a:p>
          <a:p>
            <a:pPr marL="457200" indent="-457200">
              <a:lnSpc>
                <a:spcPct val="90000"/>
              </a:lnSpc>
              <a:buFont typeface="Arial" panose="020B0604020202020204" pitchFamily="34" charset="0"/>
              <a:buChar char="•"/>
            </a:pPr>
            <a:r>
              <a:rPr lang="en-US"/>
              <a:t>Why do you feel you would make a great Job Corps nurse?</a:t>
            </a:r>
          </a:p>
          <a:p>
            <a:pPr marL="457200" indent="-457200">
              <a:lnSpc>
                <a:spcPct val="90000"/>
              </a:lnSpc>
              <a:buFont typeface="Arial" panose="020B0604020202020204" pitchFamily="34" charset="0"/>
              <a:buChar char="•"/>
            </a:pPr>
            <a:r>
              <a:rPr lang="en-US"/>
              <a:t>What's your process for handling multiple tasks at once while still providing great customer care?</a:t>
            </a:r>
          </a:p>
        </p:txBody>
      </p:sp>
    </p:spTree>
    <p:extLst>
      <p:ext uri="{BB962C8B-B14F-4D97-AF65-F5344CB8AC3E}">
        <p14:creationId xmlns:p14="http://schemas.microsoft.com/office/powerpoint/2010/main" val="3169656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0036-B1C2-1DE0-5073-AA16239AC096}"/>
              </a:ext>
            </a:extLst>
          </p:cNvPr>
          <p:cNvSpPr>
            <a:spLocks noGrp="1"/>
          </p:cNvSpPr>
          <p:nvPr>
            <p:ph type="title"/>
          </p:nvPr>
        </p:nvSpPr>
        <p:spPr/>
        <p:txBody>
          <a:bodyPr anchor="b">
            <a:normAutofit/>
          </a:bodyPr>
          <a:lstStyle/>
          <a:p>
            <a:r>
              <a:rPr lang="en-US"/>
              <a:t>What makes Job Corps the </a:t>
            </a:r>
            <a:br>
              <a:rPr lang="en-US"/>
            </a:br>
            <a:r>
              <a:rPr lang="en-US"/>
              <a:t>ideal place to work?</a:t>
            </a:r>
          </a:p>
        </p:txBody>
      </p:sp>
      <p:sp>
        <p:nvSpPr>
          <p:cNvPr id="3" name="Content Placeholder 2">
            <a:extLst>
              <a:ext uri="{FF2B5EF4-FFF2-40B4-BE49-F238E27FC236}">
                <a16:creationId xmlns:a16="http://schemas.microsoft.com/office/drawing/2014/main" id="{DF448307-331B-733D-8FD5-AA3829C79082}"/>
              </a:ext>
            </a:extLst>
          </p:cNvPr>
          <p:cNvSpPr>
            <a:spLocks noGrp="1"/>
          </p:cNvSpPr>
          <p:nvPr>
            <p:ph idx="14"/>
          </p:nvPr>
        </p:nvSpPr>
        <p:spPr/>
        <p:txBody>
          <a:bodyPr vert="horz" lIns="91440" tIns="45720" rIns="91440" bIns="45720" rtlCol="0" anchor="t">
            <a:normAutofit fontScale="92500" lnSpcReduction="10000"/>
          </a:bodyPr>
          <a:lstStyle/>
          <a:p>
            <a:pPr indent="-283210"/>
            <a:r>
              <a:rPr lang="en-US" sz="3200"/>
              <a:t>Flexibility of scheduling</a:t>
            </a:r>
          </a:p>
          <a:p>
            <a:pPr indent="-283210"/>
            <a:r>
              <a:rPr lang="en-US" sz="3200"/>
              <a:t>Physical requirements</a:t>
            </a:r>
          </a:p>
          <a:p>
            <a:pPr indent="-283210"/>
            <a:r>
              <a:rPr lang="en-US" sz="3200"/>
              <a:t>Patient load</a:t>
            </a:r>
          </a:p>
          <a:p>
            <a:pPr indent="-283210"/>
            <a:r>
              <a:rPr lang="en-US" sz="3200"/>
              <a:t>Rewarding experience of helping students</a:t>
            </a:r>
          </a:p>
          <a:p>
            <a:pPr indent="-283210"/>
            <a:r>
              <a:rPr lang="en-US" sz="3200"/>
              <a:t>Multiple healthcare disciplines working closely together each day</a:t>
            </a:r>
          </a:p>
        </p:txBody>
      </p:sp>
    </p:spTree>
    <p:extLst>
      <p:ext uri="{BB962C8B-B14F-4D97-AF65-F5344CB8AC3E}">
        <p14:creationId xmlns:p14="http://schemas.microsoft.com/office/powerpoint/2010/main" val="3794811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00196-88E0-DE07-8034-B4EB8BA57A0C}"/>
              </a:ext>
            </a:extLst>
          </p:cNvPr>
          <p:cNvSpPr>
            <a:spLocks noGrp="1"/>
          </p:cNvSpPr>
          <p:nvPr>
            <p:ph type="ctrTitle"/>
          </p:nvPr>
        </p:nvSpPr>
        <p:spPr>
          <a:xfrm>
            <a:off x="799164" y="1197428"/>
            <a:ext cx="5955127" cy="4463144"/>
          </a:xfrm>
        </p:spPr>
        <p:txBody>
          <a:bodyPr anchor="ctr">
            <a:normAutofit/>
          </a:bodyPr>
          <a:lstStyle/>
          <a:p>
            <a:r>
              <a:rPr lang="en-US" sz="4800"/>
              <a:t>Step 2:  Retain good employees</a:t>
            </a:r>
          </a:p>
        </p:txBody>
      </p:sp>
      <p:sp>
        <p:nvSpPr>
          <p:cNvPr id="17" name="Rectangle 16">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3215640"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7989B2-C85C-7728-440C-258EC15F965C}"/>
              </a:ext>
            </a:extLst>
          </p:cNvPr>
          <p:cNvSpPr>
            <a:spLocks noGrp="1"/>
          </p:cNvSpPr>
          <p:nvPr>
            <p:ph type="subTitle" idx="1"/>
          </p:nvPr>
        </p:nvSpPr>
        <p:spPr>
          <a:xfrm>
            <a:off x="7875189" y="1197428"/>
            <a:ext cx="2546747" cy="4463143"/>
          </a:xfrm>
        </p:spPr>
        <p:txBody>
          <a:bodyPr vert="horz" lIns="91440" tIns="45720" rIns="91440" bIns="45720" rtlCol="0" anchor="ctr">
            <a:normAutofit/>
          </a:bodyPr>
          <a:lstStyle/>
          <a:p>
            <a:pPr marL="342900" indent="-342900" algn="l">
              <a:lnSpc>
                <a:spcPct val="90000"/>
              </a:lnSpc>
              <a:buFont typeface="Arial" panose="020B0604020202020204" pitchFamily="34" charset="0"/>
              <a:buChar char="•"/>
            </a:pPr>
            <a:r>
              <a:rPr lang="en-US" sz="1700"/>
              <a:t>Retaining healthcare employees is important for the safety and satisfaction of students, and the quality of care they receive. </a:t>
            </a:r>
          </a:p>
          <a:p>
            <a:pPr marL="342900" indent="-342900" algn="l">
              <a:lnSpc>
                <a:spcPct val="90000"/>
              </a:lnSpc>
              <a:buFont typeface="Arial" panose="020B0604020202020204" pitchFamily="34" charset="0"/>
              <a:buChar char="•"/>
            </a:pPr>
            <a:r>
              <a:rPr lang="en-US" sz="1700"/>
              <a:t>Retained good employees are more experienced and contribute to better student care. </a:t>
            </a:r>
          </a:p>
          <a:p>
            <a:pPr marL="342900" indent="-342900" algn="l">
              <a:lnSpc>
                <a:spcPct val="90000"/>
              </a:lnSpc>
              <a:buFont typeface="Arial" panose="020B0604020202020204" pitchFamily="34" charset="0"/>
              <a:buChar char="•"/>
            </a:pPr>
            <a:r>
              <a:rPr lang="en-US" sz="1700"/>
              <a:t>High turnover can also disrupt workflow and operational efficiency.</a:t>
            </a:r>
          </a:p>
        </p:txBody>
      </p:sp>
      <p:sp>
        <p:nvSpPr>
          <p:cNvPr id="19" name="Rectangle 18">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92919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49D9-B739-FABA-BF56-5BCB913F9228}"/>
              </a:ext>
            </a:extLst>
          </p:cNvPr>
          <p:cNvSpPr>
            <a:spLocks noGrp="1"/>
          </p:cNvSpPr>
          <p:nvPr>
            <p:ph type="title"/>
          </p:nvPr>
        </p:nvSpPr>
        <p:spPr>
          <a:xfrm>
            <a:off x="913795" y="609600"/>
            <a:ext cx="10353762" cy="970450"/>
          </a:xfrm>
        </p:spPr>
        <p:txBody>
          <a:bodyPr vert="horz" lIns="91440" tIns="45720" rIns="91440" bIns="45720" rtlCol="0" anchor="ctr">
            <a:normAutofit/>
          </a:bodyPr>
          <a:lstStyle/>
          <a:p>
            <a:r>
              <a:rPr lang="en-US" sz="4000"/>
              <a:t>Retention</a:t>
            </a:r>
          </a:p>
        </p:txBody>
      </p:sp>
      <p:graphicFrame>
        <p:nvGraphicFramePr>
          <p:cNvPr id="14" name="Content Placeholder 3">
            <a:extLst>
              <a:ext uri="{FF2B5EF4-FFF2-40B4-BE49-F238E27FC236}">
                <a16:creationId xmlns:a16="http://schemas.microsoft.com/office/drawing/2014/main" id="{7DF64035-6E49-F798-93F1-D7905910BFE5}"/>
              </a:ext>
            </a:extLst>
          </p:cNvPr>
          <p:cNvGraphicFramePr>
            <a:graphicFrameLocks noGrp="1"/>
          </p:cNvGraphicFramePr>
          <p:nvPr>
            <p:ph idx="14"/>
            <p:extLst>
              <p:ext uri="{D42A27DB-BD31-4B8C-83A1-F6EECF244321}">
                <p14:modId xmlns:p14="http://schemas.microsoft.com/office/powerpoint/2010/main" val="3875293239"/>
              </p:ext>
            </p:extLst>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790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1EE74808-1C8E-E2AB-0972-AF7AF03322BB}"/>
              </a:ext>
            </a:extLst>
          </p:cNvPr>
          <p:cNvPicPr>
            <a:picLocks noChangeAspect="1"/>
          </p:cNvPicPr>
          <p:nvPr/>
        </p:nvPicPr>
        <p:blipFill rotWithShape="1">
          <a:blip r:embed="rId4"/>
          <a:srcRect l="20762" r="12572"/>
          <a:stretch/>
        </p:blipFill>
        <p:spPr>
          <a:xfrm>
            <a:off x="-8622" y="10"/>
            <a:ext cx="6096000" cy="6857990"/>
          </a:xfrm>
          <a:prstGeom prst="rect">
            <a:avLst/>
          </a:prstGeom>
        </p:spPr>
      </p:pic>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2C8E6B85-A8FC-15C0-8652-7FA2A6BC94F5}"/>
              </a:ext>
            </a:extLst>
          </p:cNvPr>
          <p:cNvSpPr>
            <a:spLocks noGrp="1"/>
          </p:cNvSpPr>
          <p:nvPr>
            <p:ph type="title"/>
          </p:nvPr>
        </p:nvSpPr>
        <p:spPr>
          <a:xfrm>
            <a:off x="6900493" y="609600"/>
            <a:ext cx="4538124" cy="970450"/>
          </a:xfrm>
        </p:spPr>
        <p:txBody>
          <a:bodyPr anchor="b">
            <a:normAutofit/>
          </a:bodyPr>
          <a:lstStyle/>
          <a:p>
            <a:pPr algn="l">
              <a:lnSpc>
                <a:spcPct val="90000"/>
              </a:lnSpc>
            </a:pPr>
            <a:r>
              <a:rPr lang="en-US" sz="3200"/>
              <a:t>The Cost of Turnover</a:t>
            </a:r>
            <a:br>
              <a:rPr lang="en-US" sz="3200"/>
            </a:br>
            <a:r>
              <a:rPr lang="en-US" sz="3200"/>
              <a:t>	</a:t>
            </a:r>
          </a:p>
        </p:txBody>
      </p:sp>
      <p:sp>
        <p:nvSpPr>
          <p:cNvPr id="3" name="Content Placeholder 2">
            <a:extLst>
              <a:ext uri="{FF2B5EF4-FFF2-40B4-BE49-F238E27FC236}">
                <a16:creationId xmlns:a16="http://schemas.microsoft.com/office/drawing/2014/main" id="{02520B98-651F-97E8-CFB1-449EF14FC14A}"/>
              </a:ext>
            </a:extLst>
          </p:cNvPr>
          <p:cNvSpPr>
            <a:spLocks noGrp="1"/>
          </p:cNvSpPr>
          <p:nvPr>
            <p:ph idx="1"/>
          </p:nvPr>
        </p:nvSpPr>
        <p:spPr>
          <a:xfrm>
            <a:off x="6900493" y="1732449"/>
            <a:ext cx="4403596" cy="4058751"/>
          </a:xfrm>
        </p:spPr>
        <p:txBody>
          <a:bodyPr anchor="t">
            <a:normAutofit/>
          </a:bodyPr>
          <a:lstStyle/>
          <a:p>
            <a:pPr marL="457200" indent="-457200">
              <a:buFont typeface="Arial" panose="020B0604020202020204" pitchFamily="34" charset="0"/>
              <a:buChar char="•"/>
            </a:pPr>
            <a:r>
              <a:rPr lang="en-US" sz="1800"/>
              <a:t>Burnout</a:t>
            </a:r>
          </a:p>
          <a:p>
            <a:pPr marL="457200" indent="-457200">
              <a:buFont typeface="Arial" panose="020B0604020202020204" pitchFamily="34" charset="0"/>
              <a:buChar char="•"/>
            </a:pPr>
            <a:r>
              <a:rPr lang="en-US" sz="1800"/>
              <a:t>Work-Life Balance</a:t>
            </a:r>
          </a:p>
          <a:p>
            <a:pPr marL="457200" indent="-457200">
              <a:buFont typeface="Arial" panose="020B0604020202020204" pitchFamily="34" charset="0"/>
              <a:buChar char="•"/>
            </a:pPr>
            <a:r>
              <a:rPr lang="en-US" sz="1800"/>
              <a:t>Management issues</a:t>
            </a:r>
          </a:p>
          <a:p>
            <a:pPr marL="457200" indent="-457200">
              <a:buFont typeface="Arial" panose="020B0604020202020204" pitchFamily="34" charset="0"/>
              <a:buChar char="•"/>
            </a:pPr>
            <a:r>
              <a:rPr lang="en-US" sz="1800"/>
              <a:t>Low employee morale</a:t>
            </a:r>
          </a:p>
          <a:p>
            <a:pPr marL="457200" indent="-457200">
              <a:buFont typeface="Arial" panose="020B0604020202020204" pitchFamily="34" charset="0"/>
              <a:buChar char="•"/>
            </a:pPr>
            <a:r>
              <a:rPr lang="en-US" sz="1800"/>
              <a:t>Increased Workload</a:t>
            </a:r>
          </a:p>
          <a:p>
            <a:pPr marL="457200" indent="-457200">
              <a:buFont typeface="Arial" panose="020B0604020202020204" pitchFamily="34" charset="0"/>
              <a:buChar char="•"/>
            </a:pPr>
            <a:r>
              <a:rPr lang="en-US" sz="1800"/>
              <a:t>Poor quality of care</a:t>
            </a:r>
          </a:p>
          <a:p>
            <a:pPr marL="457200" indent="-457200">
              <a:buFont typeface="Arial" panose="020B0604020202020204" pitchFamily="34" charset="0"/>
              <a:buChar char="•"/>
            </a:pPr>
            <a:r>
              <a:rPr lang="en-US" sz="1800"/>
              <a:t>Poor student satisfaction</a:t>
            </a:r>
          </a:p>
        </p:txBody>
      </p:sp>
    </p:spTree>
    <p:extLst>
      <p:ext uri="{BB962C8B-B14F-4D97-AF65-F5344CB8AC3E}">
        <p14:creationId xmlns:p14="http://schemas.microsoft.com/office/powerpoint/2010/main" val="2207927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F7A6D-41D7-76C4-6ABE-8D4E91BAA6CE}"/>
              </a:ext>
            </a:extLst>
          </p:cNvPr>
          <p:cNvSpPr>
            <a:spLocks noGrp="1"/>
          </p:cNvSpPr>
          <p:nvPr>
            <p:ph type="title"/>
          </p:nvPr>
        </p:nvSpPr>
        <p:spPr/>
        <p:txBody>
          <a:bodyPr anchor="b">
            <a:normAutofit/>
          </a:bodyPr>
          <a:lstStyle/>
          <a:p>
            <a:r>
              <a:rPr lang="en-US"/>
              <a:t>Retention (cont’d)</a:t>
            </a:r>
          </a:p>
        </p:txBody>
      </p:sp>
      <p:graphicFrame>
        <p:nvGraphicFramePr>
          <p:cNvPr id="8" name="Content Placeholder 5">
            <a:extLst>
              <a:ext uri="{FF2B5EF4-FFF2-40B4-BE49-F238E27FC236}">
                <a16:creationId xmlns:a16="http://schemas.microsoft.com/office/drawing/2014/main" id="{F3F9292D-933F-2B8E-70AD-CC3DA2E16EFB}"/>
              </a:ext>
            </a:extLst>
          </p:cNvPr>
          <p:cNvGraphicFramePr>
            <a:graphicFrameLocks noGrp="1"/>
          </p:cNvGraphicFramePr>
          <p:nvPr>
            <p:ph idx="1"/>
            <p:extLst>
              <p:ext uri="{D42A27DB-BD31-4B8C-83A1-F6EECF244321}">
                <p14:modId xmlns:p14="http://schemas.microsoft.com/office/powerpoint/2010/main" val="3412484993"/>
              </p:ext>
            </p:extLst>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125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F8CE-32E2-AAE4-7FBC-E07422B27849}"/>
              </a:ext>
            </a:extLst>
          </p:cNvPr>
          <p:cNvSpPr>
            <a:spLocks noGrp="1"/>
          </p:cNvSpPr>
          <p:nvPr>
            <p:ph type="title"/>
          </p:nvPr>
        </p:nvSpPr>
        <p:spPr/>
        <p:txBody>
          <a:bodyPr anchor="b">
            <a:normAutofit/>
          </a:bodyPr>
          <a:lstStyle/>
          <a:p>
            <a:r>
              <a:rPr lang="en-US"/>
              <a:t>Step 3:  Leadership Building</a:t>
            </a:r>
          </a:p>
        </p:txBody>
      </p:sp>
      <p:graphicFrame>
        <p:nvGraphicFramePr>
          <p:cNvPr id="5" name="Content Placeholder 2">
            <a:extLst>
              <a:ext uri="{FF2B5EF4-FFF2-40B4-BE49-F238E27FC236}">
                <a16:creationId xmlns:a16="http://schemas.microsoft.com/office/drawing/2014/main" id="{5F23720B-1D24-8C53-8131-7083B48244FC}"/>
              </a:ext>
            </a:extLst>
          </p:cNvPr>
          <p:cNvGraphicFramePr>
            <a:graphicFrameLocks noGrp="1"/>
          </p:cNvGraphicFramePr>
          <p:nvPr>
            <p:ph idx="14"/>
          </p:nvPr>
        </p:nvGraphicFramePr>
        <p:xfrm>
          <a:off x="1166813" y="2652713"/>
          <a:ext cx="9780587" cy="3436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817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F702-9299-9CA9-18EE-8F88DE038257}"/>
              </a:ext>
            </a:extLst>
          </p:cNvPr>
          <p:cNvSpPr>
            <a:spLocks noGrp="1"/>
          </p:cNvSpPr>
          <p:nvPr>
            <p:ph type="title"/>
          </p:nvPr>
        </p:nvSpPr>
        <p:spPr>
          <a:xfrm>
            <a:off x="5146160" y="609600"/>
            <a:ext cx="5978072" cy="970450"/>
          </a:xfrm>
        </p:spPr>
        <p:txBody>
          <a:bodyPr vert="horz" lIns="91440" tIns="45720" rIns="91440" bIns="45720" rtlCol="0" anchor="ctr">
            <a:normAutofit/>
          </a:bodyPr>
          <a:lstStyle/>
          <a:p>
            <a:r>
              <a:rPr lang="en-US" sz="4000"/>
              <a:t>Other Solutions</a:t>
            </a:r>
          </a:p>
        </p:txBody>
      </p:sp>
      <p:pic>
        <p:nvPicPr>
          <p:cNvPr id="5" name="Picture 4">
            <a:extLst>
              <a:ext uri="{FF2B5EF4-FFF2-40B4-BE49-F238E27FC236}">
                <a16:creationId xmlns:a16="http://schemas.microsoft.com/office/drawing/2014/main" id="{C86E808A-1736-EFC9-C34E-BC2381E39203}"/>
              </a:ext>
            </a:extLst>
          </p:cNvPr>
          <p:cNvPicPr>
            <a:picLocks noChangeAspect="1"/>
          </p:cNvPicPr>
          <p:nvPr/>
        </p:nvPicPr>
        <p:blipFill rotWithShape="1">
          <a:blip r:embed="rId4"/>
          <a:srcRect l="29058" r="30945"/>
          <a:stretch/>
        </p:blipFill>
        <p:spPr>
          <a:xfrm>
            <a:off x="-10649" y="1"/>
            <a:ext cx="4571649" cy="6858000"/>
          </a:xfrm>
          <a:prstGeom prst="rect">
            <a:avLst/>
          </a:prstGeom>
        </p:spPr>
      </p:pic>
      <p:sp>
        <p:nvSpPr>
          <p:cNvPr id="3" name="Content Placeholder 2">
            <a:extLst>
              <a:ext uri="{FF2B5EF4-FFF2-40B4-BE49-F238E27FC236}">
                <a16:creationId xmlns:a16="http://schemas.microsoft.com/office/drawing/2014/main" id="{3E70EA2F-1924-BFF4-6BE1-07A2D7873977}"/>
              </a:ext>
            </a:extLst>
          </p:cNvPr>
          <p:cNvSpPr>
            <a:spLocks noGrp="1"/>
          </p:cNvSpPr>
          <p:nvPr>
            <p:ph idx="14"/>
          </p:nvPr>
        </p:nvSpPr>
        <p:spPr>
          <a:xfrm>
            <a:off x="5146160" y="1828801"/>
            <a:ext cx="5978072" cy="3866048"/>
          </a:xfrm>
        </p:spPr>
        <p:txBody>
          <a:bodyPr vert="horz" lIns="91440" tIns="45720" rIns="91440" bIns="45720" rtlCol="0" anchor="ctr">
            <a:normAutofit/>
          </a:bodyPr>
          <a:lstStyle/>
          <a:p>
            <a:pPr indent="-283210">
              <a:spcBef>
                <a:spcPct val="20000"/>
              </a:spcBef>
              <a:buClr>
                <a:srgbClr val="8AB852"/>
              </a:buClr>
              <a:buFont typeface="Wingdings 2" charset="2"/>
            </a:pPr>
            <a:r>
              <a:rPr lang="en-US">
                <a:solidFill>
                  <a:schemeClr val="tx2"/>
                </a:solidFill>
              </a:rPr>
              <a:t>Cross-training</a:t>
            </a:r>
          </a:p>
          <a:p>
            <a:pPr indent="-283210">
              <a:spcBef>
                <a:spcPct val="20000"/>
              </a:spcBef>
              <a:buClr>
                <a:srgbClr val="8AB852"/>
              </a:buClr>
              <a:buFont typeface="Wingdings 2" charset="2"/>
            </a:pPr>
            <a:r>
              <a:rPr lang="en-US">
                <a:solidFill>
                  <a:schemeClr val="tx2"/>
                </a:solidFill>
              </a:rPr>
              <a:t>System approach (e.g., uniform scheduling system)</a:t>
            </a:r>
          </a:p>
          <a:p>
            <a:pPr indent="-283210">
              <a:spcBef>
                <a:spcPct val="20000"/>
              </a:spcBef>
              <a:buClr>
                <a:srgbClr val="8AB852"/>
              </a:buClr>
              <a:buFont typeface="Wingdings 2" charset="2"/>
            </a:pPr>
            <a:r>
              <a:rPr lang="en-US">
                <a:solidFill>
                  <a:schemeClr val="tx2"/>
                </a:solidFill>
              </a:rPr>
              <a:t>Shift accountability reports</a:t>
            </a:r>
          </a:p>
          <a:p>
            <a:pPr indent="-283210">
              <a:spcBef>
                <a:spcPct val="20000"/>
              </a:spcBef>
              <a:buClr>
                <a:srgbClr val="8AB852"/>
              </a:buClr>
              <a:buFont typeface="Wingdings 2" charset="2"/>
            </a:pPr>
            <a:r>
              <a:rPr lang="en-US">
                <a:solidFill>
                  <a:schemeClr val="tx2"/>
                </a:solidFill>
              </a:rPr>
              <a:t>Health and Wellness Safety Meetings</a:t>
            </a:r>
          </a:p>
          <a:p>
            <a:pPr indent="-283210">
              <a:spcBef>
                <a:spcPct val="20000"/>
              </a:spcBef>
              <a:buClr>
                <a:srgbClr val="8AB852"/>
              </a:buClr>
              <a:buFont typeface="Wingdings 2" charset="2"/>
            </a:pPr>
            <a:r>
              <a:rPr lang="en-US">
                <a:solidFill>
                  <a:schemeClr val="tx2"/>
                </a:solidFill>
              </a:rPr>
              <a:t>Rotating meeting membership among health staff</a:t>
            </a:r>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04204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0F31-72EB-13E0-690E-A77ED36DEA2D}"/>
              </a:ext>
            </a:extLst>
          </p:cNvPr>
          <p:cNvSpPr>
            <a:spLocks noGrp="1"/>
          </p:cNvSpPr>
          <p:nvPr>
            <p:ph type="title"/>
          </p:nvPr>
        </p:nvSpPr>
        <p:spPr>
          <a:xfrm>
            <a:off x="5146160" y="609600"/>
            <a:ext cx="5978072" cy="970450"/>
          </a:xfrm>
        </p:spPr>
        <p:txBody>
          <a:bodyPr>
            <a:normAutofit/>
          </a:bodyPr>
          <a:lstStyle/>
          <a:p>
            <a:r>
              <a:rPr lang="en-US"/>
              <a:t>Summary</a:t>
            </a:r>
          </a:p>
        </p:txBody>
      </p:sp>
      <p:pic>
        <p:nvPicPr>
          <p:cNvPr id="5" name="Picture 4" descr="Hands-on top of each other">
            <a:extLst>
              <a:ext uri="{FF2B5EF4-FFF2-40B4-BE49-F238E27FC236}">
                <a16:creationId xmlns:a16="http://schemas.microsoft.com/office/drawing/2014/main" id="{511B0F8F-94B2-1C87-B880-4823B02B94CD}"/>
              </a:ext>
            </a:extLst>
          </p:cNvPr>
          <p:cNvPicPr>
            <a:picLocks noChangeAspect="1"/>
          </p:cNvPicPr>
          <p:nvPr/>
        </p:nvPicPr>
        <p:blipFill rotWithShape="1">
          <a:blip r:embed="rId3"/>
          <a:srcRect l="56767" r="14068" b="1"/>
          <a:stretch/>
        </p:blipFill>
        <p:spPr>
          <a:xfrm>
            <a:off x="-10649" y="1"/>
            <a:ext cx="4571649" cy="6858000"/>
          </a:xfrm>
          <a:prstGeom prst="rect">
            <a:avLst/>
          </a:prstGeom>
        </p:spPr>
      </p:pic>
      <p:sp>
        <p:nvSpPr>
          <p:cNvPr id="3" name="Content Placeholder 2">
            <a:extLst>
              <a:ext uri="{FF2B5EF4-FFF2-40B4-BE49-F238E27FC236}">
                <a16:creationId xmlns:a16="http://schemas.microsoft.com/office/drawing/2014/main" id="{74FAE4E4-4649-8FFA-8729-F5E54377F793}"/>
              </a:ext>
            </a:extLst>
          </p:cNvPr>
          <p:cNvSpPr>
            <a:spLocks noGrp="1"/>
          </p:cNvSpPr>
          <p:nvPr>
            <p:ph idx="1"/>
          </p:nvPr>
        </p:nvSpPr>
        <p:spPr>
          <a:xfrm>
            <a:off x="5146160" y="1828801"/>
            <a:ext cx="5978072" cy="3866048"/>
          </a:xfrm>
        </p:spPr>
        <p:txBody>
          <a:bodyPr vert="horz" lIns="91440" tIns="45720" rIns="91440" bIns="45720" rtlCol="0" anchor="ctr">
            <a:normAutofit/>
          </a:bodyPr>
          <a:lstStyle/>
          <a:p>
            <a:pPr marL="457200" indent="-457200">
              <a:buClr>
                <a:srgbClr val="BF866C"/>
              </a:buClr>
              <a:buFont typeface="Arial" panose="020B0604020202020204" pitchFamily="34" charset="0"/>
              <a:buChar char="•"/>
            </a:pPr>
            <a:r>
              <a:rPr lang="en-US" dirty="0"/>
              <a:t>Controlling Health &amp; Wellness turnover is vital to Job Corps’ mission</a:t>
            </a:r>
            <a:endParaRPr lang="en-US"/>
          </a:p>
          <a:p>
            <a:pPr marL="457200" indent="-457200">
              <a:buClr>
                <a:srgbClr val="BF866C"/>
              </a:buClr>
              <a:buFont typeface="Arial" panose="020B0604020202020204" pitchFamily="34" charset="0"/>
              <a:buChar char="•"/>
            </a:pPr>
            <a:r>
              <a:rPr lang="en-US" dirty="0"/>
              <a:t>PCA findings and associated risks to students, center, operator, and government</a:t>
            </a:r>
            <a:endParaRPr lang="en-US"/>
          </a:p>
          <a:p>
            <a:pPr marL="457200" indent="-457200">
              <a:buClr>
                <a:srgbClr val="BF866C"/>
              </a:buClr>
              <a:buFont typeface="Arial" panose="020B0604020202020204" pitchFamily="34" charset="0"/>
              <a:buChar char="•"/>
            </a:pPr>
            <a:r>
              <a:rPr lang="en-US" dirty="0"/>
              <a:t>Recruitment and Retention of our Health and Wellness team</a:t>
            </a:r>
            <a:endParaRPr lang="en-US"/>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3237967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5D94D-6A11-3CB3-1BB4-D02CA8599FE1}"/>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468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7" name="Picture Placeholder 16" descr="Two people walking down a sidewalk">
            <a:extLst>
              <a:ext uri="{FF2B5EF4-FFF2-40B4-BE49-F238E27FC236}">
                <a16:creationId xmlns:a16="http://schemas.microsoft.com/office/drawing/2014/main" id="{2ECBBDA4-D2C1-0F46-BA36-5967266F87AD}"/>
              </a:ext>
            </a:extLst>
          </p:cNvPr>
          <p:cNvPicPr>
            <a:picLocks noGrp="1" noChangeAspect="1"/>
          </p:cNvPicPr>
          <p:nvPr>
            <p:ph type="pic" sz="quarter" idx="10"/>
          </p:nvPr>
        </p:nvPicPr>
        <p:blipFill rotWithShape="1">
          <a:blip r:embed="rId4"/>
          <a:srcRect t="7865" b="7865"/>
          <a:stretch/>
        </p:blipFill>
        <p:spPr>
          <a:xfrm>
            <a:off x="20" y="10"/>
            <a:ext cx="12191980" cy="6857990"/>
          </a:xfrm>
          <a:prstGeom prst="rect">
            <a:avLst/>
          </a:prstGeom>
        </p:spPr>
      </p:pic>
      <p:sp useBgFill="1">
        <p:nvSpPr>
          <p:cNvPr id="24"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3CEE190-899A-46D2-989D-C4BC6A46F946}"/>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lnSpc>
                <a:spcPct val="90000"/>
              </a:lnSpc>
            </a:pPr>
            <a:r>
              <a:rPr lang="en-US" sz="3700"/>
              <a:t>H&amp;W Program Compliance Assessments</a:t>
            </a:r>
          </a:p>
        </p:txBody>
      </p:sp>
      <p:sp>
        <p:nvSpPr>
          <p:cNvPr id="3" name="Subtitle 2">
            <a:extLst>
              <a:ext uri="{FF2B5EF4-FFF2-40B4-BE49-F238E27FC236}">
                <a16:creationId xmlns:a16="http://schemas.microsoft.com/office/drawing/2014/main" id="{26BC9DE8-A5CC-4BE1-0DE5-CB15D01A7919}"/>
              </a:ext>
            </a:extLst>
          </p:cNvPr>
          <p:cNvSpPr>
            <a:spLocks noGrp="1"/>
          </p:cNvSpPr>
          <p:nvPr>
            <p:ph type="subTitle" idx="1"/>
          </p:nvPr>
        </p:nvSpPr>
        <p:spPr>
          <a:xfrm>
            <a:off x="5461682" y="4548996"/>
            <a:ext cx="6436104" cy="534838"/>
          </a:xfrm>
        </p:spPr>
        <p:txBody>
          <a:bodyPr vert="horz" lIns="91440" tIns="45720" rIns="91440" bIns="45720" rtlCol="0" anchor="t">
            <a:normAutofit/>
          </a:bodyPr>
          <a:lstStyle/>
          <a:p>
            <a:r>
              <a:rPr lang="en-US" sz="1800">
                <a:solidFill>
                  <a:srgbClr val="A98954"/>
                </a:solidFill>
              </a:rPr>
              <a:t>Common Findings and Solutions</a:t>
            </a:r>
          </a:p>
        </p:txBody>
      </p:sp>
    </p:spTree>
    <p:extLst>
      <p:ext uri="{BB962C8B-B14F-4D97-AF65-F5344CB8AC3E}">
        <p14:creationId xmlns:p14="http://schemas.microsoft.com/office/powerpoint/2010/main" val="157448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AF23C-4D78-D5B7-A819-401E89E99BF0}"/>
              </a:ext>
            </a:extLst>
          </p:cNvPr>
          <p:cNvSpPr>
            <a:spLocks noGrp="1"/>
          </p:cNvSpPr>
          <p:nvPr>
            <p:ph type="title"/>
          </p:nvPr>
        </p:nvSpPr>
        <p:spPr/>
        <p:txBody>
          <a:bodyPr anchor="ctr">
            <a:normAutofit/>
          </a:bodyPr>
          <a:lstStyle/>
          <a:p>
            <a:r>
              <a:rPr lang="en-US"/>
              <a:t>Levels of Risk</a:t>
            </a:r>
          </a:p>
        </p:txBody>
      </p:sp>
      <p:sp>
        <p:nvSpPr>
          <p:cNvPr id="6" name="Content Placeholder 5">
            <a:extLst>
              <a:ext uri="{FF2B5EF4-FFF2-40B4-BE49-F238E27FC236}">
                <a16:creationId xmlns:a16="http://schemas.microsoft.com/office/drawing/2014/main" id="{2CDE2DAA-1345-824B-D916-923C7264B2F0}"/>
              </a:ext>
            </a:extLst>
          </p:cNvPr>
          <p:cNvSpPr>
            <a:spLocks noGrp="1"/>
          </p:cNvSpPr>
          <p:nvPr>
            <p:ph idx="1"/>
          </p:nvPr>
        </p:nvSpPr>
        <p:spPr/>
        <p:txBody>
          <a:bodyPr>
            <a:normAutofit/>
          </a:bodyPr>
          <a:lstStyle/>
          <a:p>
            <a:pPr marL="457200" indent="-457200">
              <a:buFont typeface="Arial" panose="020B0604020202020204" pitchFamily="34" charset="0"/>
              <a:buChar char="•"/>
            </a:pPr>
            <a:r>
              <a:rPr lang="en-US" sz="2800"/>
              <a:t>Student</a:t>
            </a:r>
          </a:p>
          <a:p>
            <a:pPr marL="457200" indent="-457200">
              <a:buFont typeface="Arial" panose="020B0604020202020204" pitchFamily="34" charset="0"/>
              <a:buChar char="•"/>
            </a:pPr>
            <a:r>
              <a:rPr lang="en-US" sz="2800"/>
              <a:t>Center</a:t>
            </a:r>
          </a:p>
          <a:p>
            <a:pPr marL="457200" indent="-457200">
              <a:buFont typeface="Arial" panose="020B0604020202020204" pitchFamily="34" charset="0"/>
              <a:buChar char="•"/>
            </a:pPr>
            <a:r>
              <a:rPr lang="en-US" sz="2800"/>
              <a:t>Operator</a:t>
            </a:r>
          </a:p>
          <a:p>
            <a:pPr marL="457200" indent="-457200">
              <a:buFont typeface="Arial" panose="020B0604020202020204" pitchFamily="34" charset="0"/>
              <a:buChar char="•"/>
            </a:pPr>
            <a:r>
              <a:rPr lang="en-US" sz="2800"/>
              <a:t>Government</a:t>
            </a:r>
          </a:p>
        </p:txBody>
      </p:sp>
      <p:pic>
        <p:nvPicPr>
          <p:cNvPr id="8" name="Picture 7" descr="A yellow balloon with a needle in it&#10;&#10;Description automatically generated">
            <a:extLst>
              <a:ext uri="{FF2B5EF4-FFF2-40B4-BE49-F238E27FC236}">
                <a16:creationId xmlns:a16="http://schemas.microsoft.com/office/drawing/2014/main" id="{C66A898D-4B42-14A4-0638-4C0923F50D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50671" y="1618142"/>
            <a:ext cx="4825159" cy="3293171"/>
          </a:xfrm>
          <a:prstGeom prst="rect">
            <a:avLst/>
          </a:prstGeom>
          <a:noFill/>
        </p:spPr>
      </p:pic>
    </p:spTree>
    <p:extLst>
      <p:ext uri="{BB962C8B-B14F-4D97-AF65-F5344CB8AC3E}">
        <p14:creationId xmlns:p14="http://schemas.microsoft.com/office/powerpoint/2010/main" val="13272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p:txBody>
          <a:bodyPr anchor="b">
            <a:normAutofit/>
          </a:bodyPr>
          <a:lstStyle/>
          <a:p>
            <a:r>
              <a:rPr lang="en-US"/>
              <a:t>Finding #1: PRH 2.3, R2(b3)</a:t>
            </a:r>
          </a:p>
        </p:txBody>
      </p:sp>
      <p:sp>
        <p:nvSpPr>
          <p:cNvPr id="13" name="Content Placeholder 2">
            <a:extLst>
              <a:ext uri="{FF2B5EF4-FFF2-40B4-BE49-F238E27FC236}">
                <a16:creationId xmlns:a16="http://schemas.microsoft.com/office/drawing/2014/main" id="{0797DD7C-84C4-5237-3E8B-15F6A7F87958}"/>
              </a:ext>
            </a:extLst>
          </p:cNvPr>
          <p:cNvSpPr>
            <a:spLocks noGrp="1"/>
          </p:cNvSpPr>
          <p:nvPr>
            <p:ph idx="1"/>
          </p:nvPr>
        </p:nvSpPr>
        <p:spPr>
          <a:xfrm>
            <a:off x="269795" y="2023984"/>
            <a:ext cx="6726549" cy="3332832"/>
          </a:xfrm>
        </p:spPr>
        <p:txBody>
          <a:bodyPr vert="horz" lIns="91440" tIns="45720" rIns="91440" bIns="45720" rtlCol="0" anchor="t">
            <a:normAutofit/>
          </a:bodyPr>
          <a:lstStyle/>
          <a:p>
            <a:endParaRPr lang="en-US"/>
          </a:p>
          <a:p>
            <a:pPr marL="457200" indent="-457200">
              <a:buAutoNum type="arabicParenR"/>
            </a:pPr>
            <a:endParaRPr lang="en-US"/>
          </a:p>
        </p:txBody>
      </p:sp>
      <p:pic>
        <p:nvPicPr>
          <p:cNvPr id="8" name="Picture Placeholder 7" descr="A logo with text and ladder&#10;&#10;Description automatically generated">
            <a:extLst>
              <a:ext uri="{FF2B5EF4-FFF2-40B4-BE49-F238E27FC236}">
                <a16:creationId xmlns:a16="http://schemas.microsoft.com/office/drawing/2014/main" id="{BC4AB14C-A38E-83F9-154F-2FDB99770CDA}"/>
              </a:ext>
            </a:extLst>
          </p:cNvPr>
          <p:cNvPicPr>
            <a:picLocks noGrp="1" noChangeAspect="1"/>
          </p:cNvPicPr>
          <p:nvPr>
            <p:ph idx="10"/>
          </p:nvPr>
        </p:nvPicPr>
        <p:blipFill>
          <a:blip r:embed="rId4">
            <a:extLst>
              <a:ext uri="{837473B0-CC2E-450A-ABE3-18F120FF3D39}">
                <a1611:picAttrSrcUrl xmlns:a1611="http://schemas.microsoft.com/office/drawing/2016/11/main" r:id="rId5"/>
              </a:ext>
            </a:extLst>
          </a:blip>
          <a:stretch>
            <a:fillRect/>
          </a:stretch>
        </p:blipFill>
        <p:spPr>
          <a:xfrm>
            <a:off x="7453312" y="2394744"/>
            <a:ext cx="2324100" cy="2590800"/>
          </a:xfrm>
          <a:prstGeom prst="rect">
            <a:avLst/>
          </a:prstGeom>
          <a:noFill/>
        </p:spPr>
      </p:pic>
      <p:graphicFrame>
        <p:nvGraphicFramePr>
          <p:cNvPr id="15" name="TextBox 2">
            <a:extLst>
              <a:ext uri="{FF2B5EF4-FFF2-40B4-BE49-F238E27FC236}">
                <a16:creationId xmlns:a16="http://schemas.microsoft.com/office/drawing/2014/main" id="{F4A347BB-A01F-479D-AE2B-2200302A58F5}"/>
              </a:ext>
            </a:extLst>
          </p:cNvPr>
          <p:cNvGraphicFramePr/>
          <p:nvPr/>
        </p:nvGraphicFramePr>
        <p:xfrm>
          <a:off x="1096027" y="2338191"/>
          <a:ext cx="5793287" cy="38472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1572727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6D5C-E516-513B-AE19-6BB35A747120}"/>
              </a:ext>
            </a:extLst>
          </p:cNvPr>
          <p:cNvSpPr>
            <a:spLocks noGrp="1"/>
          </p:cNvSpPr>
          <p:nvPr>
            <p:ph type="title"/>
          </p:nvPr>
        </p:nvSpPr>
        <p:spPr/>
        <p:txBody>
          <a:bodyPr/>
          <a:lstStyle/>
          <a:p>
            <a:r>
              <a:rPr lang="en-US"/>
              <a:t>Potential Risks/Outcomes</a:t>
            </a:r>
          </a:p>
        </p:txBody>
      </p:sp>
      <p:sp>
        <p:nvSpPr>
          <p:cNvPr id="3" name="Content Placeholder 2">
            <a:extLst>
              <a:ext uri="{FF2B5EF4-FFF2-40B4-BE49-F238E27FC236}">
                <a16:creationId xmlns:a16="http://schemas.microsoft.com/office/drawing/2014/main" id="{B0A2218A-A261-0ACA-2936-AE20DAE0C29E}"/>
              </a:ext>
            </a:extLst>
          </p:cNvPr>
          <p:cNvSpPr>
            <a:spLocks noGrp="1"/>
          </p:cNvSpPr>
          <p:nvPr>
            <p:ph idx="1"/>
          </p:nvPr>
        </p:nvSpPr>
        <p:spPr/>
        <p:txBody>
          <a:bodyPr vert="horz" lIns="91440" tIns="45720" rIns="91440" bIns="45720" rtlCol="0" anchor="t">
            <a:normAutofit lnSpcReduction="10000"/>
          </a:bodyPr>
          <a:lstStyle/>
          <a:p>
            <a:r>
              <a:rPr lang="en-US" b="1"/>
              <a:t>Student Health Risks</a:t>
            </a:r>
          </a:p>
          <a:p>
            <a:pPr marL="342900" indent="-342900">
              <a:buChar char="•"/>
            </a:pPr>
            <a:r>
              <a:rPr lang="en-US"/>
              <a:t>Delay in care.  </a:t>
            </a:r>
          </a:p>
          <a:p>
            <a:pPr marL="342900" indent="-342900">
              <a:buChar char="•"/>
            </a:pPr>
            <a:r>
              <a:rPr lang="en-US"/>
              <a:t>Decline in mental health</a:t>
            </a:r>
          </a:p>
          <a:p>
            <a:pPr marL="342900" indent="-342900">
              <a:buChar char="•"/>
            </a:pPr>
            <a:r>
              <a:rPr lang="en-US"/>
              <a:t>Substance abuse tendencies</a:t>
            </a:r>
          </a:p>
          <a:p>
            <a:pPr marL="342900" indent="-342900">
              <a:buChar char="•"/>
            </a:pPr>
            <a:r>
              <a:rPr lang="en-US"/>
              <a:t>Poor oral health</a:t>
            </a:r>
          </a:p>
          <a:p>
            <a:pPr marL="342900" indent="-342900">
              <a:buChar char="•"/>
            </a:pPr>
            <a:r>
              <a:rPr lang="en-US"/>
              <a:t>Loss of trust in Wellness</a:t>
            </a:r>
          </a:p>
          <a:p>
            <a:pPr marL="342900" indent="-342900">
              <a:buChar char="•"/>
            </a:pPr>
            <a:r>
              <a:rPr lang="en-US"/>
              <a:t>Poor student outcomes</a:t>
            </a:r>
          </a:p>
          <a:p>
            <a:pPr marL="342900" indent="-342900">
              <a:buChar char="•"/>
            </a:pPr>
            <a:endParaRPr lang="en-US"/>
          </a:p>
        </p:txBody>
      </p:sp>
      <p:sp>
        <p:nvSpPr>
          <p:cNvPr id="4" name="Content Placeholder 3">
            <a:extLst>
              <a:ext uri="{FF2B5EF4-FFF2-40B4-BE49-F238E27FC236}">
                <a16:creationId xmlns:a16="http://schemas.microsoft.com/office/drawing/2014/main" id="{02BBDB85-1BE4-29BF-35C7-2F23279C329D}"/>
              </a:ext>
            </a:extLst>
          </p:cNvPr>
          <p:cNvSpPr>
            <a:spLocks noGrp="1"/>
          </p:cNvSpPr>
          <p:nvPr>
            <p:ph idx="10"/>
          </p:nvPr>
        </p:nvSpPr>
        <p:spPr/>
        <p:txBody>
          <a:bodyPr vert="horz" lIns="91440" tIns="45720" rIns="91440" bIns="45720" rtlCol="0" anchor="t">
            <a:normAutofit fontScale="92500" lnSpcReduction="10000"/>
          </a:bodyPr>
          <a:lstStyle/>
          <a:p>
            <a:r>
              <a:rPr lang="en-US" b="1" dirty="0"/>
              <a:t>Student Outcomes</a:t>
            </a:r>
          </a:p>
          <a:p>
            <a:pPr marL="342900" indent="-342900">
              <a:buChar char="•"/>
            </a:pPr>
            <a:r>
              <a:rPr lang="en-US" dirty="0"/>
              <a:t>Student displays poor behaviors enters disciplinary process.</a:t>
            </a:r>
          </a:p>
          <a:p>
            <a:pPr marL="342900" indent="-342900">
              <a:buChar char="•"/>
            </a:pPr>
            <a:r>
              <a:rPr lang="en-US" dirty="0"/>
              <a:t>Student may be placed on MSWR.</a:t>
            </a:r>
          </a:p>
          <a:p>
            <a:pPr marL="342900" indent="-342900">
              <a:buChar char="•"/>
            </a:pPr>
            <a:r>
              <a:rPr lang="en-US" dirty="0"/>
              <a:t>Student loses faith in center, resigns.</a:t>
            </a:r>
          </a:p>
          <a:p>
            <a:pPr marL="342900" indent="-342900">
              <a:buChar char="•"/>
            </a:pPr>
            <a:r>
              <a:rPr lang="en-US" dirty="0"/>
              <a:t>Student peers may be affected by behavior of student in question.</a:t>
            </a:r>
          </a:p>
          <a:p>
            <a:pPr marL="342900" indent="-342900">
              <a:buChar char="•"/>
            </a:pPr>
            <a:r>
              <a:rPr lang="en-US" dirty="0"/>
              <a:t>Hospitalization, ER visits, death.</a:t>
            </a:r>
          </a:p>
        </p:txBody>
      </p:sp>
    </p:spTree>
    <p:extLst>
      <p:ext uri="{BB962C8B-B14F-4D97-AF65-F5344CB8AC3E}">
        <p14:creationId xmlns:p14="http://schemas.microsoft.com/office/powerpoint/2010/main" val="220113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p:txBody>
          <a:bodyPr anchor="b">
            <a:normAutofit/>
          </a:bodyPr>
          <a:lstStyle/>
          <a:p>
            <a:r>
              <a:rPr lang="en-US"/>
              <a:t>Finding #2: PRH 2.3, R13(b)</a:t>
            </a:r>
          </a:p>
        </p:txBody>
      </p:sp>
      <p:sp>
        <p:nvSpPr>
          <p:cNvPr id="13" name="Content Placeholder 2">
            <a:extLst>
              <a:ext uri="{FF2B5EF4-FFF2-40B4-BE49-F238E27FC236}">
                <a16:creationId xmlns:a16="http://schemas.microsoft.com/office/drawing/2014/main" id="{0797DD7C-84C4-5237-3E8B-15F6A7F87958}"/>
              </a:ext>
            </a:extLst>
          </p:cNvPr>
          <p:cNvSpPr>
            <a:spLocks noGrp="1"/>
          </p:cNvSpPr>
          <p:nvPr>
            <p:ph idx="1"/>
          </p:nvPr>
        </p:nvSpPr>
        <p:spPr/>
        <p:txBody>
          <a:bodyPr vert="horz" lIns="91440" tIns="45720" rIns="91440" bIns="45720" rtlCol="0" anchor="t">
            <a:normAutofit/>
          </a:bodyPr>
          <a:lstStyle/>
          <a:p>
            <a:endParaRPr lang="en-US"/>
          </a:p>
          <a:p>
            <a:pPr marL="457200" indent="-457200">
              <a:buAutoNum type="arabicParenR"/>
            </a:pPr>
            <a:endParaRPr lang="en-US"/>
          </a:p>
        </p:txBody>
      </p:sp>
      <p:graphicFrame>
        <p:nvGraphicFramePr>
          <p:cNvPr id="15" name="TextBox 2">
            <a:extLst>
              <a:ext uri="{FF2B5EF4-FFF2-40B4-BE49-F238E27FC236}">
                <a16:creationId xmlns:a16="http://schemas.microsoft.com/office/drawing/2014/main" id="{8438CD01-4DD9-9E48-FEC7-2CBDFA2C3BDE}"/>
              </a:ext>
            </a:extLst>
          </p:cNvPr>
          <p:cNvGraphicFramePr/>
          <p:nvPr/>
        </p:nvGraphicFramePr>
        <p:xfrm>
          <a:off x="1096027" y="2338191"/>
          <a:ext cx="8882860"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6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3EF1-5E11-C9F1-7E01-83E52B66CCAC}"/>
              </a:ext>
            </a:extLst>
          </p:cNvPr>
          <p:cNvSpPr>
            <a:spLocks noGrp="1"/>
          </p:cNvSpPr>
          <p:nvPr>
            <p:ph type="title"/>
          </p:nvPr>
        </p:nvSpPr>
        <p:spPr/>
        <p:txBody>
          <a:bodyPr/>
          <a:lstStyle/>
          <a:p>
            <a:r>
              <a:rPr lang="en-US"/>
              <a:t>Potential Risks/Outcomes </a:t>
            </a:r>
          </a:p>
        </p:txBody>
      </p:sp>
      <p:sp>
        <p:nvSpPr>
          <p:cNvPr id="3" name="Content Placeholder 2">
            <a:extLst>
              <a:ext uri="{FF2B5EF4-FFF2-40B4-BE49-F238E27FC236}">
                <a16:creationId xmlns:a16="http://schemas.microsoft.com/office/drawing/2014/main" id="{F16D12F8-53C5-32D7-F358-EFDF2384114C}"/>
              </a:ext>
            </a:extLst>
          </p:cNvPr>
          <p:cNvSpPr>
            <a:spLocks noGrp="1"/>
          </p:cNvSpPr>
          <p:nvPr>
            <p:ph idx="1"/>
          </p:nvPr>
        </p:nvSpPr>
        <p:spPr/>
        <p:txBody>
          <a:bodyPr vert="horz" lIns="91440" tIns="45720" rIns="91440" bIns="45720" rtlCol="0" anchor="t">
            <a:normAutofit lnSpcReduction="10000"/>
          </a:bodyPr>
          <a:lstStyle/>
          <a:p>
            <a:r>
              <a:rPr lang="en-US" b="1"/>
              <a:t>Student Health Risks</a:t>
            </a:r>
            <a:r>
              <a:rPr lang="en-US"/>
              <a:t> </a:t>
            </a:r>
          </a:p>
          <a:p>
            <a:pPr marL="342900" indent="-342900">
              <a:buChar char="•"/>
            </a:pPr>
            <a:r>
              <a:rPr lang="en-US"/>
              <a:t>Medications are not administered as prescribed</a:t>
            </a:r>
          </a:p>
          <a:p>
            <a:pPr marL="342900" indent="-342900">
              <a:buChar char="•"/>
            </a:pPr>
            <a:r>
              <a:rPr lang="en-US"/>
              <a:t>Students do not get their medications</a:t>
            </a:r>
          </a:p>
          <a:p>
            <a:pPr marL="342900" indent="-342900">
              <a:buChar char="•"/>
            </a:pPr>
            <a:r>
              <a:rPr lang="en-US"/>
              <a:t>Students are not being observed taking their medication after hours</a:t>
            </a:r>
          </a:p>
          <a:p>
            <a:pPr marL="342900" indent="-342900">
              <a:buChar char="•"/>
            </a:pPr>
            <a:r>
              <a:rPr lang="en-US"/>
              <a:t>Adverse reactions to lack of or incorrect medication treatment</a:t>
            </a:r>
          </a:p>
          <a:p>
            <a:pPr marL="342900" indent="-342900">
              <a:buChar char="•"/>
            </a:pPr>
            <a:endParaRPr lang="en-US"/>
          </a:p>
        </p:txBody>
      </p:sp>
      <p:sp>
        <p:nvSpPr>
          <p:cNvPr id="4" name="Content Placeholder 3">
            <a:extLst>
              <a:ext uri="{FF2B5EF4-FFF2-40B4-BE49-F238E27FC236}">
                <a16:creationId xmlns:a16="http://schemas.microsoft.com/office/drawing/2014/main" id="{90AE3EBF-DEFB-69A4-7909-33B7FCBB5774}"/>
              </a:ext>
            </a:extLst>
          </p:cNvPr>
          <p:cNvSpPr>
            <a:spLocks noGrp="1"/>
          </p:cNvSpPr>
          <p:nvPr>
            <p:ph idx="10"/>
          </p:nvPr>
        </p:nvSpPr>
        <p:spPr/>
        <p:txBody>
          <a:bodyPr vert="horz" lIns="91440" tIns="45720" rIns="91440" bIns="45720" rtlCol="0" anchor="t">
            <a:normAutofit fontScale="92500" lnSpcReduction="20000"/>
          </a:bodyPr>
          <a:lstStyle/>
          <a:p>
            <a:r>
              <a:rPr lang="en-US" b="1" dirty="0"/>
              <a:t>Student Outcomes</a:t>
            </a:r>
          </a:p>
          <a:p>
            <a:pPr marL="342900" indent="-342900">
              <a:buChar char="•"/>
            </a:pPr>
            <a:r>
              <a:rPr lang="en-US" dirty="0"/>
              <a:t>Poorly controlled medical condition.</a:t>
            </a:r>
          </a:p>
          <a:p>
            <a:pPr marL="342900" indent="-342900">
              <a:buChar char="•"/>
            </a:pPr>
            <a:r>
              <a:rPr lang="en-US" dirty="0"/>
              <a:t>Behaviors leading to disciplinary process.</a:t>
            </a:r>
          </a:p>
          <a:p>
            <a:pPr marL="342900" indent="-342900">
              <a:buChar char="•"/>
            </a:pPr>
            <a:r>
              <a:rPr lang="en-US" dirty="0"/>
              <a:t>Possible MSWR due to lack of medication treatment.</a:t>
            </a:r>
          </a:p>
          <a:p>
            <a:pPr marL="342900" indent="-342900">
              <a:buChar char="•"/>
            </a:pPr>
            <a:r>
              <a:rPr lang="en-US" dirty="0"/>
              <a:t>Hospitalizations, ER visits, Death.</a:t>
            </a:r>
          </a:p>
          <a:p>
            <a:pPr marL="342900" indent="-342900">
              <a:buChar char="•"/>
            </a:pPr>
            <a:r>
              <a:rPr lang="en-US" dirty="0"/>
              <a:t>Student resignation due to frustration not receiving medications.</a:t>
            </a:r>
          </a:p>
        </p:txBody>
      </p:sp>
    </p:spTree>
    <p:extLst>
      <p:ext uri="{BB962C8B-B14F-4D97-AF65-F5344CB8AC3E}">
        <p14:creationId xmlns:p14="http://schemas.microsoft.com/office/powerpoint/2010/main" val="1001570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XRUYQT3274NZ-681238054-2137</_dlc_DocId>
    <_dlc_DocIdUrl xmlns="b22f8f74-215c-4154-9939-bd29e4e8980e">
      <Url>https://supportservices.jobcorps.gov/health/_layouts/15/DocIdRedir.aspx?ID=XRUYQT3274NZ-681238054-2137</Url>
      <Description>XRUYQT3274NZ-681238054-2137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2.xml><?xml version="1.0" encoding="utf-8"?>
<ds:datastoreItem xmlns:ds="http://schemas.openxmlformats.org/officeDocument/2006/customXml" ds:itemID="{61E98C35-9ECE-4425-BCBA-00E118C705CE}">
  <ds:schemaRefs>
    <ds:schemaRef ds:uri="http://schemas.microsoft.com/office/2006/documentManagement/types"/>
    <ds:schemaRef ds:uri="http://www.w3.org/XML/1998/namespace"/>
    <ds:schemaRef ds:uri="71af3243-3dd4-4a8d-8c0d-dd76da1f02a5"/>
    <ds:schemaRef ds:uri="230e9df3-be65-4c73-a93b-d1236ebd677e"/>
    <ds:schemaRef ds:uri="http://schemas.microsoft.com/sharepoint/v3"/>
    <ds:schemaRef ds:uri="http://purl.org/dc/terms/"/>
    <ds:schemaRef ds:uri="http://schemas.microsoft.com/office/infopath/2007/PartnerControls"/>
    <ds:schemaRef ds:uri="http://purl.org/dc/elements/1.1/"/>
    <ds:schemaRef ds:uri="http://schemas.microsoft.com/office/2006/metadata/properties"/>
    <ds:schemaRef ds:uri="http://purl.org/dc/dcmitype/"/>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B8C15E3E-F718-4B2C-AA7D-C540A9EBE9FB}"/>
</file>

<file path=customXml/itemProps4.xml><?xml version="1.0" encoding="utf-8"?>
<ds:datastoreItem xmlns:ds="http://schemas.openxmlformats.org/officeDocument/2006/customXml" ds:itemID="{29EF1F8F-3B52-4401-8F91-2EF6B67FFA69}"/>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Slate</Template>
  <TotalTime>312</TotalTime>
  <Words>4471</Words>
  <Application>Microsoft Office PowerPoint</Application>
  <PresentationFormat>Widescreen</PresentationFormat>
  <Paragraphs>392</Paragraphs>
  <Slides>34</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Calibri</vt:lpstr>
      <vt:lpstr>Calisto MT</vt:lpstr>
      <vt:lpstr>Courier New</vt:lpstr>
      <vt:lpstr>Symbol</vt:lpstr>
      <vt:lpstr>Tenorite</vt:lpstr>
      <vt:lpstr>Wingdings 2</vt:lpstr>
      <vt:lpstr>Slate</vt:lpstr>
      <vt:lpstr>Navigating Health &amp; Wellness Turnover in Job Corps </vt:lpstr>
      <vt:lpstr>Agenda</vt:lpstr>
      <vt:lpstr>The Cost of Turnover  </vt:lpstr>
      <vt:lpstr>H&amp;W Program Compliance Assessments</vt:lpstr>
      <vt:lpstr>Levels of Risk</vt:lpstr>
      <vt:lpstr>Finding #1: PRH 2.3, R2(b3)</vt:lpstr>
      <vt:lpstr>Potential Risks/Outcomes</vt:lpstr>
      <vt:lpstr>Finding #2: PRH 2.3, R13(b)</vt:lpstr>
      <vt:lpstr>Potential Risks/Outcomes </vt:lpstr>
      <vt:lpstr>Finding #3: PRH 6.2 R5(e2a) </vt:lpstr>
      <vt:lpstr>Potential Risks/Outcomes</vt:lpstr>
      <vt:lpstr>Finding #4: PRH 2.3, R4(b2)</vt:lpstr>
      <vt:lpstr>Potential Risks/Outcomes</vt:lpstr>
      <vt:lpstr>Finding #5: PRH 5.2, R9</vt:lpstr>
      <vt:lpstr>Potential Risks/Outcomes</vt:lpstr>
      <vt:lpstr>Documentation and Follow-Up Care</vt:lpstr>
      <vt:lpstr>What’s at the root of the problem?</vt:lpstr>
      <vt:lpstr>Step 1: Recruit the Right Candidates</vt:lpstr>
      <vt:lpstr>Staff Networking </vt:lpstr>
      <vt:lpstr>Connect with Nursing Schools &amp; Programs for Nurse Recruitment </vt:lpstr>
      <vt:lpstr>CMHC Recruitment</vt:lpstr>
      <vt:lpstr>Physician/NP/PA Recruitment</vt:lpstr>
      <vt:lpstr>Oral Health Recruitment</vt:lpstr>
      <vt:lpstr>TEAP Recruitment</vt:lpstr>
      <vt:lpstr>Clear, Detailed Job Description</vt:lpstr>
      <vt:lpstr>Screening Questions  </vt:lpstr>
      <vt:lpstr>What makes Job Corps the  ideal place to work?</vt:lpstr>
      <vt:lpstr>Step 2:  Retain good employees</vt:lpstr>
      <vt:lpstr>Retention</vt:lpstr>
      <vt:lpstr>Retention (cont’d)</vt:lpstr>
      <vt:lpstr>Step 3:  Leadership Building</vt:lpstr>
      <vt:lpstr>Other Solutions</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Corps Health and Wellness</dc:title>
  <dc:creator>Julie Luht</dc:creator>
  <cp:lastModifiedBy>Carolina Valdenegro</cp:lastModifiedBy>
  <cp:revision>5</cp:revision>
  <dcterms:created xsi:type="dcterms:W3CDTF">2024-04-15T14:34:15Z</dcterms:created>
  <dcterms:modified xsi:type="dcterms:W3CDTF">2024-06-18T17:23:10Z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6bb92311-bbe3-4dfd-b04c-667eabcb0e10</vt:lpwstr>
  </property>
</Properties>
</file>