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6.xml" ContentType="application/vnd.openxmlformats-officedocument.presentationml.notesSlide+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13.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4.xml" ContentType="application/vnd.openxmlformats-officedocument.presentationml.notesSlide+xml"/>
  <Override PartName="/ppt/notesSlides/notesSlide3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4.xml" ContentType="application/vnd.openxmlformats-officedocument.presentationml.notesSlide+xml"/>
  <Override PartName="/ppt/notesSlides/notesSlide21.xml" ContentType="application/vnd.openxmlformats-officedocument.presentationml.notesSlide+xml"/>
  <Override PartName="/ppt/notesSlides/notesSlide1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2.xml" ContentType="application/vnd.openxmlformats-officedocument.presentationml.notesSlide+xml"/>
  <Override PartName="/ppt/notesSlides/notesSlide3.xml" ContentType="application/vnd.openxmlformats-officedocument.presentationml.notesSlide+xml"/>
  <Override PartName="/ppt/notesSlides/notesSlide16.xml" ContentType="application/vnd.openxmlformats-officedocument.presentationml.notesSlide+xml"/>
  <Override PartName="/ppt/notesSlides/notesSlide4.xml" ContentType="application/vnd.openxmlformats-officedocument.presentationml.notesSlide+xml"/>
  <Override PartName="/ppt/notesSlides/notesSlide2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33.xml" ContentType="application/vnd.openxmlformats-officedocument.presentationml.notesSlide+xml"/>
  <Override PartName="/ppt/notesSlides/notesSlide7.xml" ContentType="application/vnd.openxmlformats-officedocument.presentationml.notesSlide+xml"/>
  <Override PartName="/ppt/notesSlides/notesSlide17.xml" ContentType="application/vnd.openxmlformats-officedocument.presentationml.notesSlide+xml"/>
  <Override PartName="/ppt/notesSlides/notesSlide8.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8.xml" ContentType="application/vnd.openxmlformats-officedocument.presentationml.notesSlide+xml"/>
  <Override PartName="/ppt/notesSlides/notesSlide10.xml" ContentType="application/vnd.openxmlformats-officedocument.presentationml.notesSlide+xml"/>
  <Override PartName="/ppt/notesSlides/notesSlide19.xml" ContentType="application/vnd.openxmlformats-officedocument.presentationml.notesSlide+xml"/>
  <Override PartName="/ppt/notesSlides/notesSlide11.xml" ContentType="application/vnd.openxmlformats-officedocument.presentationml.notesSlide+xml"/>
  <Override PartName="/ppt/notesSlides/notesSlide25.xml" ContentType="application/vnd.openxmlformats-officedocument.presentationml.notesSlide+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customXml/itemProps3.xml" ContentType="application/vnd.openxmlformats-officedocument.customXmlProperties+xml"/>
  <Override PartName="/customXml/itemProps2.xml" ContentType="application/vnd.openxmlformats-officedocument.customXmlProperties+xml"/>
  <Override PartName="/ppt/revisionInfo.xml" ContentType="application/vnd.ms-powerpoint.revisioninfo+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1"/>
  </p:notesMasterIdLst>
  <p:handoutMasterIdLst>
    <p:handoutMasterId r:id="rId42"/>
  </p:handoutMasterIdLst>
  <p:sldIdLst>
    <p:sldId id="256" r:id="rId5"/>
    <p:sldId id="286" r:id="rId6"/>
    <p:sldId id="308" r:id="rId7"/>
    <p:sldId id="335" r:id="rId8"/>
    <p:sldId id="336" r:id="rId9"/>
    <p:sldId id="337" r:id="rId10"/>
    <p:sldId id="338" r:id="rId11"/>
    <p:sldId id="339" r:id="rId12"/>
    <p:sldId id="340" r:id="rId13"/>
    <p:sldId id="345" r:id="rId14"/>
    <p:sldId id="329" r:id="rId15"/>
    <p:sldId id="359" r:id="rId16"/>
    <p:sldId id="309" r:id="rId17"/>
    <p:sldId id="311" r:id="rId18"/>
    <p:sldId id="310" r:id="rId19"/>
    <p:sldId id="317" r:id="rId20"/>
    <p:sldId id="305" r:id="rId21"/>
    <p:sldId id="355" r:id="rId22"/>
    <p:sldId id="352" r:id="rId23"/>
    <p:sldId id="312" r:id="rId24"/>
    <p:sldId id="357" r:id="rId25"/>
    <p:sldId id="334" r:id="rId26"/>
    <p:sldId id="353" r:id="rId27"/>
    <p:sldId id="332" r:id="rId28"/>
    <p:sldId id="330" r:id="rId29"/>
    <p:sldId id="333" r:id="rId30"/>
    <p:sldId id="358" r:id="rId31"/>
    <p:sldId id="354" r:id="rId32"/>
    <p:sldId id="331" r:id="rId33"/>
    <p:sldId id="316" r:id="rId34"/>
    <p:sldId id="346" r:id="rId35"/>
    <p:sldId id="258" r:id="rId36"/>
    <p:sldId id="259" r:id="rId37"/>
    <p:sldId id="363" r:id="rId38"/>
    <p:sldId id="365" r:id="rId39"/>
    <p:sldId id="36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D06898B6-6DF3-51F1-F4FD-C32637ACD2FC}" name="McGee, Erin L - ETA" initials="EM" userId="S::McGee.Erin.L@dol.gov::3c27883b-dba5-4309-b077-68521528e6a3" providerId="AD"/>
  <p188:author id="{A38932EF-66CB-058E-8C44-A8BA7A4D859B}" name="Julie Luht" initials="JL" userId="S::jluht@HUMANITAS.COM::eac1ece3-a076-4aef-9b22-77d15757e7c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8593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173104-F568-4C68-9878-244268DA093D}" v="3" dt="2024-07-17T13:57:40.487"/>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977" autoAdjust="0"/>
  </p:normalViewPr>
  <p:slideViewPr>
    <p:cSldViewPr snapToGrid="0">
      <p:cViewPr varScale="1">
        <p:scale>
          <a:sx n="36" d="100"/>
          <a:sy n="36" d="100"/>
        </p:scale>
        <p:origin x="1820" y="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50" Type="http://schemas.openxmlformats.org/officeDocument/2006/relationships/customXml" Target="../customXml/item4.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B8B65A-D69F-C26C-B67E-036EF77BF1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52B9064-AE57-427F-E5AF-71DE7D52FE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8190EA-5EEC-4300-B6AE-D9734C6C648E}" type="datetimeFigureOut">
              <a:rPr lang="en-US" smtClean="0"/>
              <a:t>7/20/2024</a:t>
            </a:fld>
            <a:endParaRPr lang="en-US"/>
          </a:p>
        </p:txBody>
      </p:sp>
      <p:sp>
        <p:nvSpPr>
          <p:cNvPr id="4" name="Footer Placeholder 3">
            <a:extLst>
              <a:ext uri="{FF2B5EF4-FFF2-40B4-BE49-F238E27FC236}">
                <a16:creationId xmlns:a16="http://schemas.microsoft.com/office/drawing/2014/main" id="{8186157A-CEB9-B0FC-3A49-BE950AEAD6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0819CA0-A57D-42D7-A625-56C22D0FA7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FF3A6F-DEFA-45E0-9496-BEE7C2C6F3D0}" type="slidenum">
              <a:rPr lang="en-US" smtClean="0"/>
              <a:t>‹#›</a:t>
            </a:fld>
            <a:endParaRPr lang="en-US"/>
          </a:p>
        </p:txBody>
      </p:sp>
    </p:spTree>
    <p:extLst>
      <p:ext uri="{BB962C8B-B14F-4D97-AF65-F5344CB8AC3E}">
        <p14:creationId xmlns:p14="http://schemas.microsoft.com/office/powerpoint/2010/main" val="1406002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7ADD9-2083-264C-A652-8D52D02F7E72}" type="datetimeFigureOut">
              <a:rPr lang="en-US" smtClean="0"/>
              <a:t>7/20/2024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DC217-DF71-1A49-B3EA-559F1F43B0FF}" type="slidenum">
              <a:rPr lang="en-US" smtClean="0"/>
              <a:t>‹#›</a:t>
            </a:fld>
            <a:endParaRPr lang="en-US"/>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a:t>
            </a:r>
          </a:p>
          <a:p>
            <a:r>
              <a:rPr lang="en-US" dirty="0"/>
              <a:t>Today Jason and I are going to talk about strategies to increase student satisfaction in the Health and Wellness center. This was part of the presentation at the recent NCJA conference. We were running a little short on time so decided it would be beneficial to repeat it for the people who were there and also to share it with a wider audience. </a:t>
            </a:r>
          </a:p>
        </p:txBody>
      </p:sp>
      <p:sp>
        <p:nvSpPr>
          <p:cNvPr id="4" name="Slide Number Placeholder 3"/>
          <p:cNvSpPr>
            <a:spLocks noGrp="1"/>
          </p:cNvSpPr>
          <p:nvPr>
            <p:ph type="sldNum" sz="quarter" idx="5"/>
          </p:nvPr>
        </p:nvSpPr>
        <p:spPr/>
        <p:txBody>
          <a:bodyPr/>
          <a:lstStyle/>
          <a:p>
            <a:fld id="{F97DC217-DF71-1A49-B3EA-559F1F43B0FF}" type="slidenum">
              <a:rPr lang="en-US" smtClean="0"/>
              <a:t>1</a:t>
            </a:fld>
            <a:endParaRPr lang="en-US"/>
          </a:p>
        </p:txBody>
      </p:sp>
    </p:spTree>
    <p:extLst>
      <p:ext uri="{BB962C8B-B14F-4D97-AF65-F5344CB8AC3E}">
        <p14:creationId xmlns:p14="http://schemas.microsoft.com/office/powerpoint/2010/main" val="2169385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283147"/>
                </a:solidFill>
                <a:ea typeface="+mn-lt"/>
                <a:cs typeface="+mn-lt"/>
              </a:rPr>
              <a:t>Jason</a:t>
            </a:r>
          </a:p>
          <a:p>
            <a:r>
              <a:rPr lang="en-US" sz="1200" dirty="0">
                <a:solidFill>
                  <a:srgbClr val="283147"/>
                </a:solidFill>
                <a:ea typeface="+mn-lt"/>
                <a:cs typeface="+mn-lt"/>
              </a:rPr>
              <a:t>Health equity is the state in which everyone has a fair and just opportunity to attain their highest level of health. This is where we at Job Corps distance ourselves from others.  We know there are examples of explicit and implicit biases in the healthcare system that impact our student's health outcomes. Our multidisciplinary healthcare teams at Job Corps look for ways to deliver quality healthcare and remove these biases that may have prevented our students from accessing the quality care they deserve or need.  </a:t>
            </a:r>
            <a:endParaRPr lang="en-US" sz="1200" dirty="0">
              <a:solidFill>
                <a:srgbClr val="000000"/>
              </a:solidFill>
              <a:ea typeface="+mn-lt"/>
              <a:cs typeface="+mn-lt"/>
            </a:endParaRPr>
          </a:p>
          <a:p>
            <a:r>
              <a:rPr lang="en-US" sz="1200" dirty="0">
                <a:solidFill>
                  <a:srgbClr val="283147"/>
                </a:solidFill>
              </a:rPr>
              <a:t>Job Corps is unique, in that, we offer availability of mental health, medical health, oral health, and substance abuse treatment.  This improves employability and prepares our students for life after Job Corps, setting a stable health foundation.</a:t>
            </a: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10</a:t>
            </a:fld>
            <a:endParaRPr lang="en-US"/>
          </a:p>
        </p:txBody>
      </p:sp>
    </p:spTree>
    <p:extLst>
      <p:ext uri="{BB962C8B-B14F-4D97-AF65-F5344CB8AC3E}">
        <p14:creationId xmlns:p14="http://schemas.microsoft.com/office/powerpoint/2010/main" val="1835611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a:t>
            </a:r>
          </a:p>
          <a:p>
            <a:r>
              <a:rPr lang="en-US" dirty="0"/>
              <a:t>So, how are we doing? The recent trends haven’t been great. </a:t>
            </a:r>
          </a:p>
          <a:p>
            <a:r>
              <a:rPr lang="en-US" dirty="0"/>
              <a:t>This is how we measure our student’s satisfaction with health and wellness services.</a:t>
            </a:r>
          </a:p>
          <a:p>
            <a:r>
              <a:rPr lang="en-US" dirty="0"/>
              <a:t>Do we clearly explain available health services?</a:t>
            </a:r>
          </a:p>
          <a:p>
            <a:r>
              <a:rPr lang="en-US" dirty="0"/>
              <a:t>Do we help students understand their healthcare needs?</a:t>
            </a:r>
          </a:p>
          <a:p>
            <a:r>
              <a:rPr lang="en-US" dirty="0"/>
              <a:t>Do we treat students with respect?</a:t>
            </a:r>
          </a:p>
          <a:p>
            <a:r>
              <a:rPr lang="en-US" dirty="0"/>
              <a:t>Do we protect student’s privacy?</a:t>
            </a:r>
          </a:p>
          <a:p>
            <a:r>
              <a:rPr lang="en-US" dirty="0"/>
              <a:t>Do we teach students to manage their health better?</a:t>
            </a:r>
          </a:p>
          <a:p>
            <a:r>
              <a:rPr lang="en-US" dirty="0"/>
              <a:t>Are we available to students when they need services?</a:t>
            </a:r>
          </a:p>
          <a:p>
            <a:r>
              <a:rPr lang="en-US" dirty="0"/>
              <a:t>Do we help students get services off center?</a:t>
            </a:r>
          </a:p>
          <a:p>
            <a:r>
              <a:rPr lang="en-US" dirty="0"/>
              <a:t>Each of those measures is trending downward. Let’s get started with some practical ways to raise these scores.</a:t>
            </a:r>
          </a:p>
        </p:txBody>
      </p:sp>
      <p:sp>
        <p:nvSpPr>
          <p:cNvPr id="4" name="Slide Number Placeholder 3"/>
          <p:cNvSpPr>
            <a:spLocks noGrp="1"/>
          </p:cNvSpPr>
          <p:nvPr>
            <p:ph type="sldNum" sz="quarter" idx="5"/>
          </p:nvPr>
        </p:nvSpPr>
        <p:spPr/>
        <p:txBody>
          <a:bodyPr/>
          <a:lstStyle/>
          <a:p>
            <a:fld id="{F97DC217-DF71-1A49-B3EA-559F1F43B0FF}" type="slidenum">
              <a:rPr lang="en-US" smtClean="0"/>
              <a:t>11</a:t>
            </a:fld>
            <a:endParaRPr lang="en-US"/>
          </a:p>
        </p:txBody>
      </p:sp>
    </p:spTree>
    <p:extLst>
      <p:ext uri="{BB962C8B-B14F-4D97-AF65-F5344CB8AC3E}">
        <p14:creationId xmlns:p14="http://schemas.microsoft.com/office/powerpoint/2010/main" val="4009793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a:t>
            </a:r>
          </a:p>
          <a:p>
            <a:r>
              <a:rPr lang="en-US" dirty="0"/>
              <a:t>Many times our first inclination when we see negative perceptions is to argue the perception. But there’s usually a hint of truth. Why do you think that student satisfaction in the HWC has decreased?</a:t>
            </a:r>
          </a:p>
        </p:txBody>
      </p:sp>
      <p:sp>
        <p:nvSpPr>
          <p:cNvPr id="4" name="Slide Number Placeholder 3"/>
          <p:cNvSpPr>
            <a:spLocks noGrp="1"/>
          </p:cNvSpPr>
          <p:nvPr>
            <p:ph type="sldNum" sz="quarter" idx="5"/>
          </p:nvPr>
        </p:nvSpPr>
        <p:spPr/>
        <p:txBody>
          <a:bodyPr/>
          <a:lstStyle/>
          <a:p>
            <a:fld id="{F97DC217-DF71-1A49-B3EA-559F1F43B0FF}" type="slidenum">
              <a:rPr lang="en-US" smtClean="0"/>
              <a:t>12</a:t>
            </a:fld>
            <a:endParaRPr lang="en-US"/>
          </a:p>
        </p:txBody>
      </p:sp>
    </p:spTree>
    <p:extLst>
      <p:ext uri="{BB962C8B-B14F-4D97-AF65-F5344CB8AC3E}">
        <p14:creationId xmlns:p14="http://schemas.microsoft.com/office/powerpoint/2010/main" val="538468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Julie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Overarching in many of the student satisfaction measures is that expectations aren’t meeting reality.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purpose of the student introduction to health services is to set realistic expectations. The concept of reality falling short of expectations is something that we have all experienced.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like when you go into Burger King and order a burger that looks delicious on the menu and a tiny little smushed burger comes out.</a:t>
            </a:r>
          </a:p>
          <a:p>
            <a:endParaRPr lang="en-US" dirty="0"/>
          </a:p>
          <a:p>
            <a:r>
              <a:rPr lang="en-US" dirty="0"/>
              <a:t>I have a recent experience with this. I ordered this fireball prop for a large online retailer for a project. This is what the picture looked like in the ad.</a:t>
            </a:r>
          </a:p>
        </p:txBody>
      </p:sp>
      <p:sp>
        <p:nvSpPr>
          <p:cNvPr id="4" name="Slide Number Placeholder 3"/>
          <p:cNvSpPr>
            <a:spLocks noGrp="1"/>
          </p:cNvSpPr>
          <p:nvPr>
            <p:ph type="sldNum" sz="quarter" idx="5"/>
          </p:nvPr>
        </p:nvSpPr>
        <p:spPr/>
        <p:txBody>
          <a:bodyPr/>
          <a:lstStyle/>
          <a:p>
            <a:fld id="{F97DC217-DF71-1A49-B3EA-559F1F43B0FF}" type="slidenum">
              <a:rPr lang="en-US" smtClean="0"/>
              <a:t>13</a:t>
            </a:fld>
            <a:endParaRPr lang="en-US"/>
          </a:p>
        </p:txBody>
      </p:sp>
    </p:spTree>
    <p:extLst>
      <p:ext uri="{BB962C8B-B14F-4D97-AF65-F5344CB8AC3E}">
        <p14:creationId xmlns:p14="http://schemas.microsoft.com/office/powerpoint/2010/main" val="3736407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a:t>
            </a:r>
          </a:p>
          <a:p>
            <a:r>
              <a:rPr lang="en-US" dirty="0"/>
              <a:t>This is what I got: a Christmas ball with some battery-operated lights, wrapped in a red plastic tablecloth. The reality definitely did not meet my expectations. This is what it feels like when students expect more services than Job Corps offers.</a:t>
            </a:r>
          </a:p>
        </p:txBody>
      </p:sp>
      <p:sp>
        <p:nvSpPr>
          <p:cNvPr id="4" name="Slide Number Placeholder 3"/>
          <p:cNvSpPr>
            <a:spLocks noGrp="1"/>
          </p:cNvSpPr>
          <p:nvPr>
            <p:ph type="sldNum" sz="quarter" idx="5"/>
          </p:nvPr>
        </p:nvSpPr>
        <p:spPr/>
        <p:txBody>
          <a:bodyPr/>
          <a:lstStyle/>
          <a:p>
            <a:fld id="{F97DC217-DF71-1A49-B3EA-559F1F43B0FF}" type="slidenum">
              <a:rPr lang="en-US" smtClean="0"/>
              <a:t>14</a:t>
            </a:fld>
            <a:endParaRPr lang="en-US"/>
          </a:p>
        </p:txBody>
      </p:sp>
    </p:spTree>
    <p:extLst>
      <p:ext uri="{BB962C8B-B14F-4D97-AF65-F5344CB8AC3E}">
        <p14:creationId xmlns:p14="http://schemas.microsoft.com/office/powerpoint/2010/main" val="1826428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a:t>
            </a:r>
          </a:p>
          <a:p>
            <a:r>
              <a:rPr lang="en-US" dirty="0"/>
              <a:t>We know you all have stories about this. It’s a really common experience. Tell us about a time this happened to you.</a:t>
            </a:r>
          </a:p>
          <a:p>
            <a:r>
              <a:rPr lang="en-US" dirty="0"/>
              <a:t>How did you feel?</a:t>
            </a:r>
          </a:p>
        </p:txBody>
      </p:sp>
      <p:sp>
        <p:nvSpPr>
          <p:cNvPr id="4" name="Slide Number Placeholder 3"/>
          <p:cNvSpPr>
            <a:spLocks noGrp="1"/>
          </p:cNvSpPr>
          <p:nvPr>
            <p:ph type="sldNum" sz="quarter" idx="5"/>
          </p:nvPr>
        </p:nvSpPr>
        <p:spPr/>
        <p:txBody>
          <a:bodyPr/>
          <a:lstStyle/>
          <a:p>
            <a:fld id="{F97DC217-DF71-1A49-B3EA-559F1F43B0FF}" type="slidenum">
              <a:rPr lang="en-US" smtClean="0"/>
              <a:t>15</a:t>
            </a:fld>
            <a:endParaRPr lang="en-US"/>
          </a:p>
        </p:txBody>
      </p:sp>
    </p:spTree>
    <p:extLst>
      <p:ext uri="{BB962C8B-B14F-4D97-AF65-F5344CB8AC3E}">
        <p14:creationId xmlns:p14="http://schemas.microsoft.com/office/powerpoint/2010/main" val="1671352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a:t>
            </a:r>
          </a:p>
          <a:p>
            <a:r>
              <a:rPr lang="en-US" dirty="0"/>
              <a:t>Disappointment is the gap that exists between expectation and reality. Give that a moment to sink in. We’ve clearly set ourselves up for a lower student satisfaction score the moment we set their expectations higher than the reality. That can be during the admissions period when we’re trying to sell students on coming to center. It can also be during student introduction to health services.</a:t>
            </a:r>
          </a:p>
          <a:p>
            <a:endParaRPr lang="en-US" dirty="0"/>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16</a:t>
            </a:fld>
            <a:endParaRPr lang="en-US"/>
          </a:p>
        </p:txBody>
      </p:sp>
    </p:spTree>
    <p:extLst>
      <p:ext uri="{BB962C8B-B14F-4D97-AF65-F5344CB8AC3E}">
        <p14:creationId xmlns:p14="http://schemas.microsoft.com/office/powerpoint/2010/main" val="2016905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Julie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simplest way to fix this is to tell students the truth. This is important all the time, but especially vital early 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haven't earned our students’ trust upon enrollment.  We earn that trust through availability,  communication, respect, education, and quality care.  We can see from recent student satisfaction surveys that in our student's eyes, we are not meeting their expectations.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why it is the way it is. </a:t>
            </a: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17</a:t>
            </a:fld>
            <a:endParaRPr lang="en-US"/>
          </a:p>
        </p:txBody>
      </p:sp>
    </p:spTree>
    <p:extLst>
      <p:ext uri="{BB962C8B-B14F-4D97-AF65-F5344CB8AC3E}">
        <p14:creationId xmlns:p14="http://schemas.microsoft.com/office/powerpoint/2010/main" val="1193202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a:t>
            </a:r>
          </a:p>
          <a:p>
            <a:r>
              <a:rPr lang="en-US" dirty="0"/>
              <a:t>Starting with the introduction to health services. This should include both what Job Corps provides, and just importantly, what Job Corps does not provide. Ensure this is consistent and direct communication. </a:t>
            </a:r>
          </a:p>
          <a:p>
            <a:r>
              <a:rPr lang="en-US" dirty="0"/>
              <a:t>This is also a great opportunity to set expectations about HW open hours, services available during the training day, and accessing off center care.</a:t>
            </a:r>
          </a:p>
        </p:txBody>
      </p:sp>
      <p:sp>
        <p:nvSpPr>
          <p:cNvPr id="4" name="Slide Number Placeholder 3"/>
          <p:cNvSpPr>
            <a:spLocks noGrp="1"/>
          </p:cNvSpPr>
          <p:nvPr>
            <p:ph type="sldNum" sz="quarter" idx="5"/>
          </p:nvPr>
        </p:nvSpPr>
        <p:spPr/>
        <p:txBody>
          <a:bodyPr/>
          <a:lstStyle/>
          <a:p>
            <a:fld id="{F97DC217-DF71-1A49-B3EA-559F1F43B0FF}" type="slidenum">
              <a:rPr lang="en-US" smtClean="0"/>
              <a:t>18</a:t>
            </a:fld>
            <a:endParaRPr lang="en-US"/>
          </a:p>
        </p:txBody>
      </p:sp>
    </p:spTree>
    <p:extLst>
      <p:ext uri="{BB962C8B-B14F-4D97-AF65-F5344CB8AC3E}">
        <p14:creationId xmlns:p14="http://schemas.microsoft.com/office/powerpoint/2010/main" val="3252326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a:t>
            </a:r>
          </a:p>
          <a:p>
            <a:r>
              <a:rPr lang="en-US" dirty="0"/>
              <a:t>But what if you did a great job explaining health services and the students didn’t hear you?</a:t>
            </a:r>
          </a:p>
          <a:p>
            <a:r>
              <a:rPr lang="en-US" dirty="0"/>
              <a:t>Admissions services told students exactly what to expect</a:t>
            </a:r>
          </a:p>
          <a:p>
            <a:r>
              <a:rPr lang="en-US" dirty="0"/>
              <a:t>H&amp;W staff provided a complete explanation.</a:t>
            </a:r>
          </a:p>
          <a:p>
            <a:r>
              <a:rPr lang="en-US" dirty="0"/>
              <a:t>Maybe students were distracted. Maybe we present students with more information than they can digest all while they are experiencing a major life change? What if the rumor mill is in full effect saying that we offer cosmetic surgery?</a:t>
            </a:r>
          </a:p>
          <a:p>
            <a:r>
              <a:rPr lang="en-US" dirty="0"/>
              <a:t>You did everything right and still– more than 30% of your students said that H&amp;W services weren’t explained adequately. They think HW should be open on weekends and they should be able to walk in during the training day. </a:t>
            </a:r>
          </a:p>
          <a:p>
            <a:r>
              <a:rPr lang="en-US" dirty="0"/>
              <a:t>What do you do then?</a:t>
            </a:r>
          </a:p>
        </p:txBody>
      </p:sp>
      <p:sp>
        <p:nvSpPr>
          <p:cNvPr id="4" name="Slide Number Placeholder 3"/>
          <p:cNvSpPr>
            <a:spLocks noGrp="1"/>
          </p:cNvSpPr>
          <p:nvPr>
            <p:ph type="sldNum" sz="quarter" idx="5"/>
          </p:nvPr>
        </p:nvSpPr>
        <p:spPr/>
        <p:txBody>
          <a:bodyPr/>
          <a:lstStyle/>
          <a:p>
            <a:fld id="{F97DC217-DF71-1A49-B3EA-559F1F43B0FF}" type="slidenum">
              <a:rPr lang="en-US" smtClean="0"/>
              <a:t>19</a:t>
            </a:fld>
            <a:endParaRPr lang="en-US"/>
          </a:p>
        </p:txBody>
      </p:sp>
    </p:spTree>
    <p:extLst>
      <p:ext uri="{BB962C8B-B14F-4D97-AF65-F5344CB8AC3E}">
        <p14:creationId xmlns:p14="http://schemas.microsoft.com/office/powerpoint/2010/main" val="2158552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a:t>
            </a:r>
          </a:p>
          <a:p>
            <a:r>
              <a:rPr lang="en-US" dirty="0"/>
              <a:t>You may be familiar with the Job Corps 2.0 pillars. As Job Corps moves forward, one of the central goals is to foster a positive student experience. This is measured by student’s perception of the program. We want students to be satisfied with the services they receive in all areas of center, so they are more successful in completing the Job Corps program. </a:t>
            </a:r>
          </a:p>
        </p:txBody>
      </p:sp>
      <p:sp>
        <p:nvSpPr>
          <p:cNvPr id="4" name="Slide Number Placeholder 3"/>
          <p:cNvSpPr>
            <a:spLocks noGrp="1"/>
          </p:cNvSpPr>
          <p:nvPr>
            <p:ph type="sldNum" sz="quarter" idx="5"/>
          </p:nvPr>
        </p:nvSpPr>
        <p:spPr/>
        <p:txBody>
          <a:bodyPr/>
          <a:lstStyle/>
          <a:p>
            <a:fld id="{F97DC217-DF71-1A49-B3EA-559F1F43B0FF}" type="slidenum">
              <a:rPr lang="en-US" smtClean="0"/>
              <a:t>2</a:t>
            </a:fld>
            <a:endParaRPr lang="en-US"/>
          </a:p>
        </p:txBody>
      </p:sp>
    </p:spTree>
    <p:extLst>
      <p:ext uri="{BB962C8B-B14F-4D97-AF65-F5344CB8AC3E}">
        <p14:creationId xmlns:p14="http://schemas.microsoft.com/office/powerpoint/2010/main" val="1938948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Jason</a:t>
            </a:r>
          </a:p>
          <a:p>
            <a:r>
              <a:rPr lang="en-US" dirty="0"/>
              <a:t>Here’s the hack. </a:t>
            </a:r>
          </a:p>
          <a:p>
            <a:r>
              <a:rPr lang="en-US" dirty="0"/>
              <a:t>You repeat the satisfaction question back to the students. Ask “Did I clearly explain available health services to you? Or do you have any questions that I can answer?”</a:t>
            </a:r>
          </a:p>
          <a:p>
            <a:r>
              <a:rPr lang="en-US" dirty="0"/>
              <a:t>Then answer questions. If they say that they are clear on services. Say it again. “I’m glad that I was able to clearly explain health services to you. If you think of any questions please come back to me, so I can clear them up.”</a:t>
            </a:r>
          </a:p>
          <a:p>
            <a:r>
              <a:rPr lang="en-US" dirty="0"/>
              <a:t>This does two things. It gives you the chance to raise your score by correcting the problem. It also helps the student to recognize the wording in the question.</a:t>
            </a:r>
          </a:p>
        </p:txBody>
      </p:sp>
      <p:sp>
        <p:nvSpPr>
          <p:cNvPr id="4" name="Slide Number Placeholder 3"/>
          <p:cNvSpPr>
            <a:spLocks noGrp="1"/>
          </p:cNvSpPr>
          <p:nvPr>
            <p:ph type="sldNum" sz="quarter" idx="5"/>
          </p:nvPr>
        </p:nvSpPr>
        <p:spPr/>
        <p:txBody>
          <a:bodyPr/>
          <a:lstStyle/>
          <a:p>
            <a:fld id="{F97DC217-DF71-1A49-B3EA-559F1F43B0FF}" type="slidenum">
              <a:rPr lang="en-US" smtClean="0"/>
              <a:t>20</a:t>
            </a:fld>
            <a:endParaRPr lang="en-US"/>
          </a:p>
        </p:txBody>
      </p:sp>
    </p:spTree>
    <p:extLst>
      <p:ext uri="{BB962C8B-B14F-4D97-AF65-F5344CB8AC3E}">
        <p14:creationId xmlns:p14="http://schemas.microsoft.com/office/powerpoint/2010/main" val="1801371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Jason</a:t>
            </a:r>
          </a:p>
          <a:p>
            <a:r>
              <a:rPr lang="en-US" dirty="0"/>
              <a:t>The second hack is to you’re your wellness committee, SGA, and peer mentors to reinforce the message. </a:t>
            </a:r>
          </a:p>
          <a:p>
            <a:r>
              <a:rPr lang="en-US" dirty="0"/>
              <a:t>People need to hear the same message over and over in order to internalize the message. After somewhere between 3-9 repetitions, most people internalize the message and take action. Use all of your available options to create repetition.</a:t>
            </a:r>
          </a:p>
        </p:txBody>
      </p:sp>
      <p:sp>
        <p:nvSpPr>
          <p:cNvPr id="4" name="Slide Number Placeholder 3"/>
          <p:cNvSpPr>
            <a:spLocks noGrp="1"/>
          </p:cNvSpPr>
          <p:nvPr>
            <p:ph type="sldNum" sz="quarter" idx="5"/>
          </p:nvPr>
        </p:nvSpPr>
        <p:spPr/>
        <p:txBody>
          <a:bodyPr/>
          <a:lstStyle/>
          <a:p>
            <a:fld id="{F97DC217-DF71-1A49-B3EA-559F1F43B0FF}" type="slidenum">
              <a:rPr lang="en-US" smtClean="0"/>
              <a:t>21</a:t>
            </a:fld>
            <a:endParaRPr lang="en-US"/>
          </a:p>
        </p:txBody>
      </p:sp>
    </p:spTree>
    <p:extLst>
      <p:ext uri="{BB962C8B-B14F-4D97-AF65-F5344CB8AC3E}">
        <p14:creationId xmlns:p14="http://schemas.microsoft.com/office/powerpoint/2010/main" val="3107330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mn-lt"/>
                <a:cs typeface="+mn-lt"/>
              </a:rPr>
              <a:t>Julie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mn-lt"/>
                <a:cs typeface="+mn-lt"/>
              </a:rPr>
              <a:t>Providing your students with the necessary information is critical to achieving a positive student experience within health and wellness.  A student will feel empowered when he or she leaves your office with more knowledge about his or her diagnosis and treatment options. Educate the student on ways they can impact their treatment, thus empowering them.  Studies have revealed that greater patient empowerment leads to better patient adherence, which leads to improvements in student satisfaction and clinical outcomes.</a:t>
            </a:r>
            <a:endParaRPr lang="en-US" sz="1200" dirty="0"/>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22</a:t>
            </a:fld>
            <a:endParaRPr lang="en-US"/>
          </a:p>
        </p:txBody>
      </p:sp>
    </p:spTree>
    <p:extLst>
      <p:ext uri="{BB962C8B-B14F-4D97-AF65-F5344CB8AC3E}">
        <p14:creationId xmlns:p14="http://schemas.microsoft.com/office/powerpoint/2010/main" val="1272255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Luckily, questions 2 and 5 have the same hack as question #1. Check in with the student! Make sure they understand and hear these words over and over. Do this at every visit.</a:t>
            </a:r>
          </a:p>
          <a:p>
            <a:r>
              <a:rPr lang="en-US"/>
              <a:t>Invite the student to come back with any questions. </a:t>
            </a:r>
          </a:p>
        </p:txBody>
      </p:sp>
      <p:sp>
        <p:nvSpPr>
          <p:cNvPr id="4" name="Slide Number Placeholder 3"/>
          <p:cNvSpPr>
            <a:spLocks noGrp="1"/>
          </p:cNvSpPr>
          <p:nvPr>
            <p:ph type="sldNum" sz="quarter" idx="5"/>
          </p:nvPr>
        </p:nvSpPr>
        <p:spPr/>
        <p:txBody>
          <a:bodyPr/>
          <a:lstStyle/>
          <a:p>
            <a:fld id="{F97DC217-DF71-1A49-B3EA-559F1F43B0FF}" type="slidenum">
              <a:rPr lang="en-US" smtClean="0"/>
              <a:t>23</a:t>
            </a:fld>
            <a:endParaRPr lang="en-US"/>
          </a:p>
        </p:txBody>
      </p:sp>
    </p:spTree>
    <p:extLst>
      <p:ext uri="{BB962C8B-B14F-4D97-AF65-F5344CB8AC3E}">
        <p14:creationId xmlns:p14="http://schemas.microsoft.com/office/powerpoint/2010/main" val="2280719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rebuchet MS"/>
              </a:rPr>
              <a:t>Julie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rebuchet MS"/>
              </a:rPr>
              <a:t>Question number 3 has to do with whether the student feels like they have been treated with respect.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rebuchet MS"/>
              </a:rPr>
              <a:t>Displaying respect for students is part of the foundation of excellent healthcare. Respect is the intentional act of showing consideration for another person's interests and well-being. The health and wellness team recognizes another human being as someone with their own likes and dislikes, thoughts and ideas, and values and morals.</a:t>
            </a:r>
            <a:endParaRPr lang="en-US" sz="1200" dirty="0"/>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24</a:t>
            </a:fld>
            <a:endParaRPr lang="en-US"/>
          </a:p>
        </p:txBody>
      </p:sp>
    </p:spTree>
    <p:extLst>
      <p:ext uri="{BB962C8B-B14F-4D97-AF65-F5344CB8AC3E}">
        <p14:creationId xmlns:p14="http://schemas.microsoft.com/office/powerpoint/2010/main" val="849231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mn-lt"/>
                <a:cs typeface="+mn-lt"/>
              </a:rPr>
              <a:t>Julie and Jason</a:t>
            </a:r>
          </a:p>
          <a:p>
            <a:r>
              <a:rPr lang="en-US" sz="1200" dirty="0">
                <a:ea typeface="+mn-lt"/>
                <a:cs typeface="+mn-lt"/>
              </a:rPr>
              <a:t>A health and wellness team who takes time to listen and understand student concerns and barriers are better prepared to address issues as they arise, which results in better student outcomes.  </a:t>
            </a:r>
            <a:endParaRPr lang="en-US" sz="1200" dirty="0"/>
          </a:p>
          <a:p>
            <a:r>
              <a:rPr lang="en-US" sz="1200" dirty="0">
                <a:ea typeface="+mn-lt"/>
                <a:cs typeface="+mn-lt"/>
              </a:rPr>
              <a:t>In contrast, poor communication, or lack of communication in a health and wellness department can lead to distrust among students, misunderstanding of care directions, and failed treatment protocols.</a:t>
            </a:r>
            <a:endParaRPr lang="en-US" sz="1200" dirty="0"/>
          </a:p>
          <a:p>
            <a:r>
              <a:rPr lang="en-US" sz="1200" dirty="0"/>
              <a:t>A connected health and wellness team will provide explanation of services, education on treatment, and answer questions as they arise.</a:t>
            </a:r>
          </a:p>
          <a:p>
            <a:r>
              <a:rPr lang="en-US" sz="1200" dirty="0"/>
              <a:t>Tie into how you want your children to be talked to.</a:t>
            </a: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25</a:t>
            </a:fld>
            <a:endParaRPr lang="en-US"/>
          </a:p>
        </p:txBody>
      </p:sp>
    </p:spTree>
    <p:extLst>
      <p:ext uri="{BB962C8B-B14F-4D97-AF65-F5344CB8AC3E}">
        <p14:creationId xmlns:p14="http://schemas.microsoft.com/office/powerpoint/2010/main" val="3400949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a typeface="+mn-lt"/>
                <a:cs typeface="+mn-lt"/>
              </a:rPr>
              <a:t>Julie</a:t>
            </a:r>
          </a:p>
          <a:p>
            <a:pPr marL="0" indent="0">
              <a:buNone/>
            </a:pPr>
            <a:endParaRPr lang="en-US" sz="1200">
              <a:latin typeface="Trebuchet MS"/>
            </a:endParaRPr>
          </a:p>
          <a:p>
            <a:pPr marL="0" indent="0">
              <a:buNone/>
            </a:pPr>
            <a:r>
              <a:rPr lang="en-US" sz="1200" dirty="0">
                <a:latin typeface="Trebuchet MS"/>
              </a:rPr>
              <a:t>The following are common barriers to respect:</a:t>
            </a:r>
          </a:p>
          <a:p>
            <a:pPr marL="171450" indent="-171450">
              <a:buFont typeface="Arial" panose="020B0604020202020204" pitchFamily="34" charset="0"/>
              <a:buChar char="•"/>
            </a:pPr>
            <a:r>
              <a:rPr lang="en-US" sz="1200" dirty="0">
                <a:latin typeface="Trebuchet MS"/>
              </a:rPr>
              <a:t>Not listening to concerns or answering questions</a:t>
            </a:r>
            <a:endParaRPr lang="en-US" sz="1200" dirty="0">
              <a:latin typeface="+mn-lt"/>
            </a:endParaRPr>
          </a:p>
          <a:p>
            <a:pPr marL="171450" indent="-171450">
              <a:buFont typeface="Arial" panose="020B0604020202020204" pitchFamily="34" charset="0"/>
              <a:buChar char="•"/>
            </a:pPr>
            <a:r>
              <a:rPr lang="en-US" sz="1200" dirty="0">
                <a:latin typeface="Trebuchet MS"/>
              </a:rPr>
              <a:t>Failing to make eye contact</a:t>
            </a:r>
            <a:endParaRPr lang="en-US" sz="1200" dirty="0">
              <a:latin typeface="+mn-lt"/>
            </a:endParaRPr>
          </a:p>
          <a:p>
            <a:pPr marL="171450" indent="-171450">
              <a:buFont typeface="Arial" panose="020B0604020202020204" pitchFamily="34" charset="0"/>
              <a:buChar char="•"/>
            </a:pPr>
            <a:r>
              <a:rPr lang="en-US" sz="1200" dirty="0">
                <a:latin typeface="Trebuchet MS"/>
              </a:rPr>
              <a:t>Not following up on promises made</a:t>
            </a:r>
            <a:endParaRPr lang="en-US" sz="1200" dirty="0">
              <a:latin typeface="+mn-lt"/>
            </a:endParaRPr>
          </a:p>
          <a:p>
            <a:pPr marL="171450" indent="-171450">
              <a:buFont typeface="Arial" panose="020B0604020202020204" pitchFamily="34" charset="0"/>
              <a:buChar char="•"/>
            </a:pPr>
            <a:r>
              <a:rPr lang="en-US" sz="1200" dirty="0">
                <a:latin typeface="Trebuchet MS"/>
              </a:rPr>
              <a:t>Disregard for the student and/or staff beliefs</a:t>
            </a:r>
            <a:endParaRPr lang="en-US" sz="1200" dirty="0">
              <a:latin typeface="+mn-lt"/>
            </a:endParaRPr>
          </a:p>
          <a:p>
            <a:pPr marL="171450" indent="-171450">
              <a:buFont typeface="Arial" panose="020B0604020202020204" pitchFamily="34" charset="0"/>
              <a:buChar char="•"/>
            </a:pPr>
            <a:r>
              <a:rPr lang="en-US" sz="1200" dirty="0">
                <a:latin typeface="Trebuchet MS"/>
              </a:rPr>
              <a:t>Absence of resources or equipment to provide quality care</a:t>
            </a:r>
            <a:endParaRPr lang="en-US" sz="1200" dirty="0">
              <a:latin typeface="+mn-lt"/>
            </a:endParaRPr>
          </a:p>
          <a:p>
            <a:pPr marL="171450" indent="-171450">
              <a:buFont typeface="Arial" panose="020B0604020202020204" pitchFamily="34" charset="0"/>
              <a:buChar char="•"/>
            </a:pPr>
            <a:r>
              <a:rPr lang="en-US" sz="1200" dirty="0">
                <a:latin typeface="Trebuchet MS"/>
              </a:rPr>
              <a:t>Lack of professionalism</a:t>
            </a:r>
            <a:endParaRPr lang="en-US" sz="1200" dirty="0"/>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26</a:t>
            </a:fld>
            <a:endParaRPr lang="en-US"/>
          </a:p>
        </p:txBody>
      </p:sp>
    </p:spTree>
    <p:extLst>
      <p:ext uri="{BB962C8B-B14F-4D97-AF65-F5344CB8AC3E}">
        <p14:creationId xmlns:p14="http://schemas.microsoft.com/office/powerpoint/2010/main" val="3417099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Jason</a:t>
            </a:r>
          </a:p>
          <a:p>
            <a:r>
              <a:rPr lang="en-US" dirty="0"/>
              <a:t>One area where respect sometimes breaks down is when H&amp;W staff become annoyed at students who are frequent utilizers of health services. Students might inappropriately overuse healthcare for a few reasons. Often, staff jump to the conclusion that students frequent the HWC because they want to get out of class. Sometimes this is true. Other times, they are dealing with an issue, like anxiety and are working up the courage to talk about the issue. There are a few ways to handle this concern. First, consider giving the student scheduled visits to talk about their health concerns. This can start out weekly and then gradually decrease. Sometimes knowing a visit is scheduled helps alleviate some anxiety. If the student is still visiting the HWC frequently, involve the CMHC. Perhaps the CMHC can get to the route of the issue. And, of course, ask questions, keeping in mind that often the reason the student is actually overusing health services is not the reason that they are giving when they come in. </a:t>
            </a:r>
          </a:p>
        </p:txBody>
      </p:sp>
      <p:sp>
        <p:nvSpPr>
          <p:cNvPr id="4" name="Slide Number Placeholder 3"/>
          <p:cNvSpPr>
            <a:spLocks noGrp="1"/>
          </p:cNvSpPr>
          <p:nvPr>
            <p:ph type="sldNum" sz="quarter" idx="5"/>
          </p:nvPr>
        </p:nvSpPr>
        <p:spPr/>
        <p:txBody>
          <a:bodyPr/>
          <a:lstStyle/>
          <a:p>
            <a:fld id="{F97DC217-DF71-1A49-B3EA-559F1F43B0FF}" type="slidenum">
              <a:rPr lang="en-US" smtClean="0"/>
              <a:t>27</a:t>
            </a:fld>
            <a:endParaRPr lang="en-US"/>
          </a:p>
        </p:txBody>
      </p:sp>
    </p:spTree>
    <p:extLst>
      <p:ext uri="{BB962C8B-B14F-4D97-AF65-F5344CB8AC3E}">
        <p14:creationId xmlns:p14="http://schemas.microsoft.com/office/powerpoint/2010/main" val="498218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a:t>
            </a:r>
          </a:p>
          <a:p>
            <a:r>
              <a:rPr lang="en-US" dirty="0"/>
              <a:t>Our centers are protecting confidentiality. A lot of times students don’t see the safeguards put in place. </a:t>
            </a:r>
          </a:p>
          <a:p>
            <a:r>
              <a:rPr lang="en-US"/>
              <a:t>First, </a:t>
            </a:r>
            <a:r>
              <a:rPr lang="en-US" dirty="0"/>
              <a:t>talk to students about how you protect their privacy. Talk about the locked file cabinets and how seriously you take privacy concerns.</a:t>
            </a:r>
          </a:p>
          <a:p>
            <a:r>
              <a:rPr lang="en-US" dirty="0"/>
              <a:t>You also don’t really get a slip-up when it comes to privacy, so be diligent. As soon as the perception becomes that a student’s health privacy isn’t protected, this goes down the tubes.</a:t>
            </a:r>
          </a:p>
          <a:p>
            <a:r>
              <a:rPr lang="en-US" dirty="0"/>
              <a:t>Never, ever talk about a student in front of other students. This is where I’ve seen the confidentiality violated. Sometimes it’s talking to a student about their own health in front of others.</a:t>
            </a: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28</a:t>
            </a:fld>
            <a:endParaRPr lang="en-US"/>
          </a:p>
        </p:txBody>
      </p:sp>
    </p:spTree>
    <p:extLst>
      <p:ext uri="{BB962C8B-B14F-4D97-AF65-F5344CB8AC3E}">
        <p14:creationId xmlns:p14="http://schemas.microsoft.com/office/powerpoint/2010/main" val="3096647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a:t>
            </a:r>
          </a:p>
          <a:p>
            <a:r>
              <a:rPr lang="en-US" dirty="0"/>
              <a:t>These questions are a little tricky. In fact, our HWC model is not to be always available for walk ins. And then we ask students to rate our availability during the training day. That’s actually a tricky question, because our policy is to handle appointments and emergencies during the training day, but not walk-ins. This is different from what students have experienced in the past. In school, there was most likely a school nurse they could visit at any time when they weren’t feeling well. One of our jobs is to communicate that our model is different- it’s less like school and more like the workplace.</a:t>
            </a:r>
          </a:p>
          <a:p>
            <a:r>
              <a:rPr lang="en-US" dirty="0"/>
              <a:t>Making ourselves available to the students is a crucial first step in earning respect from our students.  Yes, there will be times the students have to be educated on walk-in hours and appointment times, but this can be accomplished through respectful dialogue and open conversation.</a:t>
            </a:r>
          </a:p>
          <a:p>
            <a:r>
              <a:rPr lang="en-US" dirty="0"/>
              <a:t>We might be unaware of why the student wasn't able to arrive on time.  Let's try and be understanding.</a:t>
            </a:r>
          </a:p>
          <a:p>
            <a:endParaRPr lang="en-US" dirty="0"/>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29</a:t>
            </a:fld>
            <a:endParaRPr lang="en-US"/>
          </a:p>
        </p:txBody>
      </p:sp>
    </p:spTree>
    <p:extLst>
      <p:ext uri="{BB962C8B-B14F-4D97-AF65-F5344CB8AC3E}">
        <p14:creationId xmlns:p14="http://schemas.microsoft.com/office/powerpoint/2010/main" val="1612136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a:t>
            </a:r>
          </a:p>
          <a:p>
            <a:r>
              <a:rPr lang="en-US" dirty="0"/>
              <a:t>We’re going to share several tips and tricks with you during this presentation. We’re going to review some healthcare industry standards, takeaways from the student satisfaction survey, and then share some value added services with you.</a:t>
            </a:r>
          </a:p>
        </p:txBody>
      </p:sp>
      <p:sp>
        <p:nvSpPr>
          <p:cNvPr id="4" name="Slide Number Placeholder 3"/>
          <p:cNvSpPr>
            <a:spLocks noGrp="1"/>
          </p:cNvSpPr>
          <p:nvPr>
            <p:ph type="sldNum" sz="quarter" idx="5"/>
          </p:nvPr>
        </p:nvSpPr>
        <p:spPr/>
        <p:txBody>
          <a:bodyPr/>
          <a:lstStyle/>
          <a:p>
            <a:fld id="{F97DC217-DF71-1A49-B3EA-559F1F43B0FF}" type="slidenum">
              <a:rPr lang="en-US" smtClean="0"/>
              <a:t>3</a:t>
            </a:fld>
            <a:endParaRPr lang="en-US"/>
          </a:p>
        </p:txBody>
      </p:sp>
    </p:spTree>
    <p:extLst>
      <p:ext uri="{BB962C8B-B14F-4D97-AF65-F5344CB8AC3E}">
        <p14:creationId xmlns:p14="http://schemas.microsoft.com/office/powerpoint/2010/main" val="31612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a:t>
            </a:r>
          </a:p>
          <a:p>
            <a:r>
              <a:rPr lang="en-US" dirty="0"/>
              <a:t>We’ve now addressed how to meet the baseline measures on the survey, but there’s a whole world of value-added services. Patient satisfaction increases when you add some perks. These could be programs, they could be additional comforts. They could be based on the results of a needs assessment. We’re going to share a few perks that centers are providing to students on the next few slides.</a:t>
            </a:r>
          </a:p>
        </p:txBody>
      </p:sp>
      <p:sp>
        <p:nvSpPr>
          <p:cNvPr id="4" name="Slide Number Placeholder 3"/>
          <p:cNvSpPr>
            <a:spLocks noGrp="1"/>
          </p:cNvSpPr>
          <p:nvPr>
            <p:ph type="sldNum" sz="quarter" idx="5"/>
          </p:nvPr>
        </p:nvSpPr>
        <p:spPr/>
        <p:txBody>
          <a:bodyPr/>
          <a:lstStyle/>
          <a:p>
            <a:fld id="{F97DC217-DF71-1A49-B3EA-559F1F43B0FF}" type="slidenum">
              <a:rPr lang="en-US" smtClean="0"/>
              <a:t>30</a:t>
            </a:fld>
            <a:endParaRPr lang="en-US"/>
          </a:p>
        </p:txBody>
      </p:sp>
    </p:spTree>
    <p:extLst>
      <p:ext uri="{BB962C8B-B14F-4D97-AF65-F5344CB8AC3E}">
        <p14:creationId xmlns:p14="http://schemas.microsoft.com/office/powerpoint/2010/main" val="1992740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a:t>
            </a:r>
          </a:p>
          <a:p>
            <a:r>
              <a:rPr lang="en-US" dirty="0"/>
              <a:t>A Trauma Informed Approach has worked well on so many Job Corps centers. This isn’t a tangible perk that students can see, but it is a cultural shift that goes a long way.</a:t>
            </a:r>
          </a:p>
          <a:p>
            <a:r>
              <a:rPr lang="en-US" dirty="0"/>
              <a:t>We know that many of our students come from childhoods filled with trauma. Many witnessed violence. Some had insecure housing. Some were victims of abuse. This is why we talk about a trauma informed approach so often.</a:t>
            </a:r>
          </a:p>
          <a:p>
            <a:r>
              <a:rPr lang="en-US" dirty="0"/>
              <a:t>If you take away one new practice from this presentation, take away this. When confronted with undesirable student behavior, come at it with an approach of what happened to you versus what’s wrong with you. Treating students in this manner has the potential to effect student satisfaction in all areas, both within wellness and throughout center.</a:t>
            </a:r>
          </a:p>
        </p:txBody>
      </p:sp>
      <p:sp>
        <p:nvSpPr>
          <p:cNvPr id="4" name="Slide Number Placeholder 3"/>
          <p:cNvSpPr>
            <a:spLocks noGrp="1"/>
          </p:cNvSpPr>
          <p:nvPr>
            <p:ph type="sldNum" sz="quarter" idx="5"/>
          </p:nvPr>
        </p:nvSpPr>
        <p:spPr/>
        <p:txBody>
          <a:bodyPr/>
          <a:lstStyle/>
          <a:p>
            <a:fld id="{F97DC217-DF71-1A49-B3EA-559F1F43B0FF}" type="slidenum">
              <a:rPr lang="en-US" smtClean="0"/>
              <a:t>31</a:t>
            </a:fld>
            <a:endParaRPr lang="en-US"/>
          </a:p>
        </p:txBody>
      </p:sp>
    </p:spTree>
    <p:extLst>
      <p:ext uri="{BB962C8B-B14F-4D97-AF65-F5344CB8AC3E}">
        <p14:creationId xmlns:p14="http://schemas.microsoft.com/office/powerpoint/2010/main" val="102797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Job Corps centers have done really cool things to give students a bit of luxury on center. Here’s Flatwoods Zen Den, a tranquil relaxation and meditation area.</a:t>
            </a:r>
          </a:p>
        </p:txBody>
      </p:sp>
      <p:sp>
        <p:nvSpPr>
          <p:cNvPr id="4" name="Slide Number Placeholder 3"/>
          <p:cNvSpPr>
            <a:spLocks noGrp="1"/>
          </p:cNvSpPr>
          <p:nvPr>
            <p:ph type="sldNum" sz="quarter" idx="5"/>
          </p:nvPr>
        </p:nvSpPr>
        <p:spPr/>
        <p:txBody>
          <a:bodyPr/>
          <a:lstStyle/>
          <a:p>
            <a:fld id="{F97DC217-DF71-1A49-B3EA-559F1F43B0FF}" type="slidenum">
              <a:rPr lang="en-US" smtClean="0"/>
              <a:t>32</a:t>
            </a:fld>
            <a:endParaRPr lang="en-US"/>
          </a:p>
        </p:txBody>
      </p:sp>
    </p:spTree>
    <p:extLst>
      <p:ext uri="{BB962C8B-B14F-4D97-AF65-F5344CB8AC3E}">
        <p14:creationId xmlns:p14="http://schemas.microsoft.com/office/powerpoint/2010/main" val="2672963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a:solidFill>
                  <a:schemeClr val="bg1"/>
                </a:solidFill>
                <a:latin typeface="Bradley Hand ITC" panose="03070402050302030203" pitchFamily="66" charset="0"/>
              </a:rPr>
              <a:t>Inside the Zen Den, you will find:</a:t>
            </a:r>
          </a:p>
          <a:p>
            <a:pPr marL="285750" indent="-285750">
              <a:buFont typeface="Arial" panose="020B0604020202020204" pitchFamily="34" charset="0"/>
              <a:buChar char="•"/>
            </a:pPr>
            <a:r>
              <a:rPr lang="en-US" sz="1200" b="0">
                <a:solidFill>
                  <a:schemeClr val="bg1"/>
                </a:solidFill>
                <a:latin typeface="Bradley Hand ITC" panose="03070402050302030203" pitchFamily="66" charset="0"/>
              </a:rPr>
              <a:t>Bean bag</a:t>
            </a:r>
          </a:p>
          <a:p>
            <a:pPr marL="285750" indent="-285750">
              <a:buFont typeface="Arial" panose="020B0604020202020204" pitchFamily="34" charset="0"/>
              <a:buChar char="•"/>
            </a:pPr>
            <a:r>
              <a:rPr lang="en-US" sz="1200" b="0">
                <a:solidFill>
                  <a:schemeClr val="bg1"/>
                </a:solidFill>
                <a:latin typeface="Bradley Hand ITC" panose="03070402050302030203" pitchFamily="66" charset="0"/>
              </a:rPr>
              <a:t>Rocking chair </a:t>
            </a:r>
          </a:p>
          <a:p>
            <a:pPr marL="285750" indent="-285750">
              <a:buFont typeface="Arial" panose="020B0604020202020204" pitchFamily="34" charset="0"/>
              <a:buChar char="•"/>
            </a:pPr>
            <a:r>
              <a:rPr lang="en-US" sz="1200" b="0">
                <a:solidFill>
                  <a:schemeClr val="bg1"/>
                </a:solidFill>
                <a:latin typeface="Bradley Hand ITC" panose="03070402050302030203" pitchFamily="66" charset="0"/>
              </a:rPr>
              <a:t>Himalayan salt lamps </a:t>
            </a:r>
          </a:p>
          <a:p>
            <a:pPr marL="285750" indent="-285750">
              <a:buFont typeface="Arial" panose="020B0604020202020204" pitchFamily="34" charset="0"/>
              <a:buChar char="•"/>
            </a:pPr>
            <a:r>
              <a:rPr lang="en-US" sz="1200" b="0">
                <a:solidFill>
                  <a:schemeClr val="bg1"/>
                </a:solidFill>
                <a:latin typeface="Bradley Hand ITC" panose="03070402050302030203" pitchFamily="66" charset="0"/>
              </a:rPr>
              <a:t>Wind chime</a:t>
            </a:r>
          </a:p>
          <a:p>
            <a:pPr marL="285750" indent="-285750">
              <a:buFont typeface="Arial" panose="020B0604020202020204" pitchFamily="34" charset="0"/>
              <a:buChar char="•"/>
            </a:pPr>
            <a:r>
              <a:rPr lang="en-US" sz="1200" b="0">
                <a:solidFill>
                  <a:schemeClr val="bg1"/>
                </a:solidFill>
                <a:latin typeface="Bradley Hand ITC" panose="03070402050302030203" pitchFamily="66" charset="0"/>
              </a:rPr>
              <a:t>Water fountain</a:t>
            </a:r>
          </a:p>
          <a:p>
            <a:pPr marL="285750" indent="-285750">
              <a:buFont typeface="Arial" panose="020B0604020202020204" pitchFamily="34" charset="0"/>
              <a:buChar char="•"/>
            </a:pPr>
            <a:r>
              <a:rPr lang="en-US" sz="1200" b="0">
                <a:solidFill>
                  <a:schemeClr val="bg1"/>
                </a:solidFill>
                <a:latin typeface="Bradley Hand ITC" panose="03070402050302030203" pitchFamily="66" charset="0"/>
              </a:rPr>
              <a:t>Art materials</a:t>
            </a:r>
          </a:p>
          <a:p>
            <a:endParaRPr lang="en-US"/>
          </a:p>
        </p:txBody>
      </p:sp>
      <p:sp>
        <p:nvSpPr>
          <p:cNvPr id="4" name="Slide Number Placeholder 3"/>
          <p:cNvSpPr>
            <a:spLocks noGrp="1"/>
          </p:cNvSpPr>
          <p:nvPr>
            <p:ph type="sldNum" sz="quarter" idx="5"/>
          </p:nvPr>
        </p:nvSpPr>
        <p:spPr/>
        <p:txBody>
          <a:bodyPr/>
          <a:lstStyle/>
          <a:p>
            <a:fld id="{F97DC217-DF71-1A49-B3EA-559F1F43B0FF}" type="slidenum">
              <a:rPr lang="en-US" smtClean="0"/>
              <a:t>33</a:t>
            </a:fld>
            <a:endParaRPr lang="en-US"/>
          </a:p>
        </p:txBody>
      </p:sp>
    </p:spTree>
    <p:extLst>
      <p:ext uri="{BB962C8B-B14F-4D97-AF65-F5344CB8AC3E}">
        <p14:creationId xmlns:p14="http://schemas.microsoft.com/office/powerpoint/2010/main" val="24992111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EC Clements Relaxation and Lactation room, a place when student can relax. And student who are breastfeeding babies can pump mink privately during the training day.</a:t>
            </a:r>
          </a:p>
        </p:txBody>
      </p:sp>
      <p:sp>
        <p:nvSpPr>
          <p:cNvPr id="4" name="Slide Number Placeholder 3"/>
          <p:cNvSpPr>
            <a:spLocks noGrp="1"/>
          </p:cNvSpPr>
          <p:nvPr>
            <p:ph type="sldNum" sz="quarter" idx="5"/>
          </p:nvPr>
        </p:nvSpPr>
        <p:spPr/>
        <p:txBody>
          <a:bodyPr/>
          <a:lstStyle/>
          <a:p>
            <a:fld id="{F97DC217-DF71-1A49-B3EA-559F1F43B0FF}" type="slidenum">
              <a:rPr lang="en-US" smtClean="0"/>
              <a:t>34</a:t>
            </a:fld>
            <a:endParaRPr lang="en-US"/>
          </a:p>
        </p:txBody>
      </p:sp>
    </p:spTree>
    <p:extLst>
      <p:ext uri="{BB962C8B-B14F-4D97-AF65-F5344CB8AC3E}">
        <p14:creationId xmlns:p14="http://schemas.microsoft.com/office/powerpoint/2010/main" val="351333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Jason</a:t>
            </a:r>
          </a:p>
          <a:p>
            <a:r>
              <a:rPr lang="en-US" dirty="0"/>
              <a:t>We’re going to start by looking at the lessons learned in the healthcare industry. Incorporating these industry standards will improve all of the student satisfaction indicators and provide better services in general for students.</a:t>
            </a:r>
          </a:p>
        </p:txBody>
      </p:sp>
      <p:sp>
        <p:nvSpPr>
          <p:cNvPr id="4" name="Slide Number Placeholder 3"/>
          <p:cNvSpPr>
            <a:spLocks noGrp="1"/>
          </p:cNvSpPr>
          <p:nvPr>
            <p:ph type="sldNum" sz="quarter" idx="5"/>
          </p:nvPr>
        </p:nvSpPr>
        <p:spPr/>
        <p:txBody>
          <a:bodyPr/>
          <a:lstStyle/>
          <a:p>
            <a:fld id="{F97DC217-DF71-1A49-B3EA-559F1F43B0FF}" type="slidenum">
              <a:rPr lang="en-US" smtClean="0"/>
              <a:t>4</a:t>
            </a:fld>
            <a:endParaRPr lang="en-US"/>
          </a:p>
        </p:txBody>
      </p:sp>
    </p:spTree>
    <p:extLst>
      <p:ext uri="{BB962C8B-B14F-4D97-AF65-F5344CB8AC3E}">
        <p14:creationId xmlns:p14="http://schemas.microsoft.com/office/powerpoint/2010/main" val="161223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283147"/>
                </a:solidFill>
                <a:ea typeface="+mn-lt"/>
                <a:cs typeface="+mn-lt"/>
              </a:rPr>
              <a:t>Jason</a:t>
            </a:r>
          </a:p>
          <a:p>
            <a:r>
              <a:rPr lang="en-US" sz="1200" dirty="0">
                <a:solidFill>
                  <a:srgbClr val="283147"/>
                </a:solidFill>
                <a:ea typeface="+mn-lt"/>
                <a:cs typeface="+mn-lt"/>
              </a:rPr>
              <a:t>Let’s first look at student safety.</a:t>
            </a:r>
          </a:p>
          <a:p>
            <a:r>
              <a:rPr lang="en-US" sz="1200" dirty="0">
                <a:solidFill>
                  <a:srgbClr val="283147"/>
                </a:solidFill>
                <a:ea typeface="+mn-lt"/>
                <a:cs typeface="+mn-lt"/>
              </a:rPr>
              <a:t>Student safety is defined as freedom from accidental or preventable injuries produced by medical care. Having a positive student safety culture can help reduce medical errors and increase productivity among healthcare staff. Healthcare providers should take steps to protect patients from harm, including preventing medical mistakes and injuries, so students can trust the health and wellness to provide them with high-quality care.</a:t>
            </a:r>
            <a:endParaRPr lang="en-US" sz="1200" dirty="0"/>
          </a:p>
          <a:p>
            <a:r>
              <a:rPr lang="en-US" sz="1200" dirty="0">
                <a:solidFill>
                  <a:srgbClr val="283147"/>
                </a:solidFill>
                <a:ea typeface="+mn-lt"/>
                <a:cs typeface="+mn-lt"/>
              </a:rPr>
              <a:t>Effective student safety interventions focus on reducing the risk of student harm, engaging students in quality improvement, improving care coordination between providers, and monitoring outcomes of student safety events. Investing in student safety can positively impact health outcomes, reduce costs related to student harm, improve system efficiency, and help reassure students and restore their trust in health and wellness.</a:t>
            </a:r>
            <a:endParaRPr lang="en-US" sz="1200" dirty="0"/>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5</a:t>
            </a:fld>
            <a:endParaRPr lang="en-US"/>
          </a:p>
        </p:txBody>
      </p:sp>
    </p:spTree>
    <p:extLst>
      <p:ext uri="{BB962C8B-B14F-4D97-AF65-F5344CB8AC3E}">
        <p14:creationId xmlns:p14="http://schemas.microsoft.com/office/powerpoint/2010/main" val="3024746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C3C43"/>
                </a:solidFill>
                <a:latin typeface="Trebuchet MS"/>
              </a:rPr>
              <a:t>Jason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C3C43"/>
                </a:solidFill>
                <a:latin typeface="Trebuchet MS"/>
              </a:rPr>
              <a:t>For a health and wellness team to be effective, each member of the team needs to be familiar with each other’s responsibility in completing student treatment plans. Each individual in wellness needs to understand the duties of each team member to work effectively, increasing the team’s skills as duties sometimes overlap.  As part of the wellness team, appreciation develops for the roles of each wellness team member as all work together in the best interest of the student.</a:t>
            </a:r>
            <a:endParaRPr lang="en-US" sz="1200" dirty="0"/>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6</a:t>
            </a:fld>
            <a:endParaRPr lang="en-US"/>
          </a:p>
        </p:txBody>
      </p:sp>
    </p:spTree>
    <p:extLst>
      <p:ext uri="{BB962C8B-B14F-4D97-AF65-F5344CB8AC3E}">
        <p14:creationId xmlns:p14="http://schemas.microsoft.com/office/powerpoint/2010/main" val="1792803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83147"/>
                </a:solidFill>
                <a:ea typeface="+mn-lt"/>
                <a:cs typeface="+mn-lt"/>
              </a:rPr>
              <a:t>Jason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83147"/>
                </a:solidFill>
                <a:ea typeface="+mn-lt"/>
                <a:cs typeface="+mn-lt"/>
              </a:rPr>
              <a:t>Student-centered care involves treating a student receiving healthcare with dignity and respect and involving them in all decisions about their health. Every student has unique individual needs. Healthcare providers must look at the individual and have students play active roles in their own care. This concept is especially important for those with chronic conditions that require life-long monitoring and care.</a:t>
            </a:r>
            <a:endParaRPr lang="en-US" sz="1200" dirty="0"/>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7</a:t>
            </a:fld>
            <a:endParaRPr lang="en-US"/>
          </a:p>
        </p:txBody>
      </p:sp>
    </p:spTree>
    <p:extLst>
      <p:ext uri="{BB962C8B-B14F-4D97-AF65-F5344CB8AC3E}">
        <p14:creationId xmlns:p14="http://schemas.microsoft.com/office/powerpoint/2010/main" val="372681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283147"/>
                </a:solidFill>
                <a:ea typeface="+mn-lt"/>
                <a:cs typeface="+mn-lt"/>
              </a:rPr>
              <a:t>Jason</a:t>
            </a:r>
          </a:p>
          <a:p>
            <a:r>
              <a:rPr lang="en-US" sz="1200" dirty="0">
                <a:solidFill>
                  <a:srgbClr val="283147"/>
                </a:solidFill>
                <a:ea typeface="+mn-lt"/>
                <a:cs typeface="+mn-lt"/>
              </a:rPr>
              <a:t>Timeliness in healthcare is the system's capacity to provide care quickly after a need is recognized. One of the most common complaints among students is delivery of care.</a:t>
            </a:r>
            <a:endParaRPr lang="en-US" sz="1200" dirty="0">
              <a:solidFill>
                <a:srgbClr val="000000"/>
              </a:solidFill>
              <a:ea typeface="+mn-lt"/>
              <a:cs typeface="+mn-lt"/>
            </a:endParaRPr>
          </a:p>
          <a:p>
            <a:r>
              <a:rPr lang="en-US" sz="1200" dirty="0">
                <a:solidFill>
                  <a:srgbClr val="283147"/>
                </a:solidFill>
                <a:ea typeface="+mn-lt"/>
                <a:cs typeface="+mn-lt"/>
              </a:rPr>
              <a:t>Delays in treatment are not only frustrating but also may be life-threatening in severe cases.</a:t>
            </a:r>
            <a:endParaRPr lang="en-US" sz="1200" dirty="0">
              <a:solidFill>
                <a:srgbClr val="000000"/>
              </a:solidFill>
              <a:ea typeface="+mn-lt"/>
              <a:cs typeface="+mn-lt"/>
            </a:endParaRPr>
          </a:p>
          <a:p>
            <a:r>
              <a:rPr lang="en-US" sz="1200" dirty="0">
                <a:solidFill>
                  <a:srgbClr val="283147"/>
                </a:solidFill>
                <a:ea typeface="+mn-lt"/>
                <a:cs typeface="+mn-lt"/>
              </a:rPr>
              <a:t>Healthcare systems should consider the barriers that prevent or delay treatment and focus on breaking down these barriers to allow students to receive diagnosis, treatment, or even preventive care in a timely manner.</a:t>
            </a:r>
          </a:p>
          <a:p>
            <a:r>
              <a:rPr lang="en-US" sz="1200" dirty="0">
                <a:solidFill>
                  <a:srgbClr val="283147"/>
                </a:solidFill>
                <a:ea typeface="+mn-lt"/>
                <a:cs typeface="+mn-lt"/>
              </a:rPr>
              <a:t>Manage why an issue is now perceived to be urgent.</a:t>
            </a:r>
            <a:endParaRPr lang="en-US" sz="1200" dirty="0"/>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8</a:t>
            </a:fld>
            <a:endParaRPr lang="en-US"/>
          </a:p>
        </p:txBody>
      </p:sp>
    </p:spTree>
    <p:extLst>
      <p:ext uri="{BB962C8B-B14F-4D97-AF65-F5344CB8AC3E}">
        <p14:creationId xmlns:p14="http://schemas.microsoft.com/office/powerpoint/2010/main" val="3655813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04040"/>
                </a:solidFill>
                <a:latin typeface="Trebuchet MS"/>
              </a:rPr>
              <a:t>Jason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04040"/>
                </a:solidFill>
                <a:latin typeface="Trebuchet MS"/>
              </a:rPr>
              <a:t>Health and wellness teams “committed” to treatment plans and delivery of care to the student tend to be more efficient and utilize resources better.  When the team approach is adopted by the health care providers, our centers become more successful in treating our students, improving student employability, and reducing student and staff turnover.  Efficiency is realized even more when the health and wellness team is empowered or delegated to perform actions that fit their skill and resources.</a:t>
            </a:r>
            <a:endParaRPr lang="en-US" sz="1200" dirty="0"/>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9</a:t>
            </a:fld>
            <a:endParaRPr lang="en-US"/>
          </a:p>
        </p:txBody>
      </p:sp>
    </p:spTree>
    <p:extLst>
      <p:ext uri="{BB962C8B-B14F-4D97-AF65-F5344CB8AC3E}">
        <p14:creationId xmlns:p14="http://schemas.microsoft.com/office/powerpoint/2010/main" val="1948024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79249-FDC0-364D-A734-AE1DE1605D28}"/>
              </a:ext>
              <a:ext uri="{C183D7F6-B498-43B3-948B-1728B52AA6E4}">
                <adec:decorative xmlns:adec="http://schemas.microsoft.com/office/drawing/2017/decorative" val="1"/>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13537B6D-42A5-F449-2691-321A167F7C08}"/>
              </a:ext>
              <a:ext uri="{C183D7F6-B498-43B3-948B-1728B52AA6E4}">
                <adec:decorative xmlns:adec="http://schemas.microsoft.com/office/drawing/2017/decorative" val="1"/>
              </a:ext>
            </a:extLst>
          </p:cNvPr>
          <p:cNvGrpSpPr/>
          <p:nvPr userDrawn="1"/>
        </p:nvGrpSpPr>
        <p:grpSpPr>
          <a:xfrm>
            <a:off x="0" y="-3419"/>
            <a:ext cx="12192000" cy="6861419"/>
            <a:chOff x="0" y="-3419"/>
            <a:chExt cx="12192000" cy="6861419"/>
          </a:xfrm>
        </p:grpSpPr>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3" y="232913"/>
            <a:ext cx="7096933" cy="3830130"/>
          </a:xfrm>
        </p:spPr>
        <p:txBody>
          <a:bodyPr anchor="b">
            <a:noAutofit/>
          </a:bodyPr>
          <a:lstStyle>
            <a:lvl1pPr algn="l">
              <a:defRPr sz="6000" b="1">
                <a:latin typeface="+mj-lt"/>
              </a:defRPr>
            </a:lvl1pPr>
          </a:lstStyle>
          <a:p>
            <a:r>
              <a:rPr lang="en-US"/>
              <a:t>Click to add title</a:t>
            </a: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AD52EA-B01E-8D38-D87A-BF7EB5B58A82}"/>
              </a:ext>
              <a:ext uri="{C183D7F6-B498-43B3-948B-1728B52AA6E4}">
                <adec:decorative xmlns:adec="http://schemas.microsoft.com/office/drawing/2017/decorative" val="1"/>
              </a:ext>
            </a:extLst>
          </p:cNvPr>
          <p:cNvGrpSpPr/>
          <p:nvPr userDrawn="1"/>
        </p:nvGrpSpPr>
        <p:grpSpPr>
          <a:xfrm>
            <a:off x="0" y="-1"/>
            <a:ext cx="12192001" cy="6864796"/>
            <a:chOff x="0" y="-1"/>
            <a:chExt cx="12192001" cy="6864796"/>
          </a:xfrm>
        </p:grpSpPr>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685939"/>
              <a:ext cx="3927573" cy="3178856"/>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4" y="252549"/>
            <a:ext cx="6220278" cy="3262811"/>
          </a:xfrm>
        </p:spPr>
        <p:txBody>
          <a:bodyPr anchor="b">
            <a:noAutofit/>
          </a:bodyPr>
          <a:lstStyle>
            <a:lvl1pPr algn="l">
              <a:defRPr sz="6000" b="1">
                <a:latin typeface="+mj-lt"/>
              </a:defRPr>
            </a:lvl1pPr>
          </a:lstStyle>
          <a:p>
            <a:r>
              <a:rPr lang="en-US"/>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1167493" y="3685939"/>
            <a:ext cx="6220277" cy="2919512"/>
          </a:xfrm>
        </p:spPr>
        <p:txBody>
          <a:bodyPr anchor="t" anchorCtr="0">
            <a:normAutofit/>
          </a:bodyPr>
          <a:lstStyle>
            <a:lvl1pPr marL="0" indent="0" algn="l">
              <a:buNone/>
              <a:defRPr sz="2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add text</a:t>
            </a:r>
          </a:p>
        </p:txBody>
      </p:sp>
    </p:spTree>
    <p:extLst>
      <p:ext uri="{BB962C8B-B14F-4D97-AF65-F5344CB8AC3E}">
        <p14:creationId xmlns:p14="http://schemas.microsoft.com/office/powerpoint/2010/main" val="2544706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39D5BA-3993-4269-8EDC-F1F9D79C6185}" type="datetimeFigureOut">
              <a:rPr lang="en-US" smtClean="0"/>
              <a:t>7/20/2024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0406813-1D42-451D-9F9E-2C2FCB37CBCA}" type="slidenum">
              <a:rPr lang="en-US" smtClean="0"/>
              <a:t>‹#›</a:t>
            </a:fld>
            <a:endParaRPr lang="en-US"/>
          </a:p>
        </p:txBody>
      </p:sp>
    </p:spTree>
    <p:extLst>
      <p:ext uri="{BB962C8B-B14F-4D97-AF65-F5344CB8AC3E}">
        <p14:creationId xmlns:p14="http://schemas.microsoft.com/office/powerpoint/2010/main" val="1905066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39D5BA-3993-4269-8EDC-F1F9D79C6185}" type="datetimeFigureOut">
              <a:rPr lang="en-US" smtClean="0"/>
              <a:t>7/20/2024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406813-1D42-451D-9F9E-2C2FCB37CBCA}" type="slidenum">
              <a:rPr lang="en-US" smtClean="0"/>
              <a:t>‹#›</a:t>
            </a:fld>
            <a:endParaRPr lang="en-US"/>
          </a:p>
        </p:txBody>
      </p:sp>
    </p:spTree>
    <p:extLst>
      <p:ext uri="{BB962C8B-B14F-4D97-AF65-F5344CB8AC3E}">
        <p14:creationId xmlns:p14="http://schemas.microsoft.com/office/powerpoint/2010/main" val="1849193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58864" y="102021"/>
            <a:ext cx="9779183" cy="1744415"/>
          </a:xfrm>
        </p:spPr>
        <p:txBody>
          <a:bodyPr anchor="b">
            <a:noAutofit/>
          </a:bodyPr>
          <a:lstStyle>
            <a:lvl1pPr>
              <a:defRPr sz="4200" b="1">
                <a:latin typeface="+mj-lt"/>
              </a:defRPr>
            </a:lvl1pPr>
          </a:lstStyle>
          <a:p>
            <a:r>
              <a:rPr lang="en-US"/>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58865" y="2017467"/>
            <a:ext cx="9779182" cy="3366815"/>
          </a:xfrm>
        </p:spPr>
        <p:txBody>
          <a:bodyPr>
            <a:norm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Right Imag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val="1"/>
              </a:ext>
            </a:extLst>
          </p:cNvPr>
          <p:cNvGrpSpPr/>
          <p:nvPr userDrawn="1"/>
        </p:nvGrpSpPr>
        <p:grpSpPr>
          <a:xfrm flipH="1">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71600"/>
            <a:ext cx="5486400" cy="4114800"/>
          </a:xfrm>
        </p:spPr>
        <p:txBody>
          <a:bodyPr anchor="ctr" anchorCtr="0">
            <a:noAutofit/>
          </a:bodyPr>
          <a:lstStyle>
            <a:lvl1pPr>
              <a:defRPr sz="6000" b="1">
                <a:latin typeface="+mj-lt"/>
              </a:defRPr>
            </a:lvl1pPr>
          </a:lstStyle>
          <a:p>
            <a:r>
              <a:rPr lang="en-US"/>
              <a:t>Click to add title</a:t>
            </a:r>
          </a:p>
        </p:txBody>
      </p:sp>
      <p:sp>
        <p:nvSpPr>
          <p:cNvPr id="15" name="Picture Placeholder 14">
            <a:extLst>
              <a:ext uri="{FF2B5EF4-FFF2-40B4-BE49-F238E27FC236}">
                <a16:creationId xmlns:a16="http://schemas.microsoft.com/office/drawing/2014/main" id="{3124234B-E1C4-2616-9993-A23142AA69B2}"/>
              </a:ext>
            </a:extLst>
          </p:cNvPr>
          <p:cNvSpPr>
            <a:spLocks noGrp="1"/>
          </p:cNvSpPr>
          <p:nvPr>
            <p:ph type="pic" sz="quarter" idx="10"/>
          </p:nvPr>
        </p:nvSpPr>
        <p:spPr>
          <a:xfrm>
            <a:off x="7183438" y="1168400"/>
            <a:ext cx="4500562" cy="4521200"/>
          </a:xfrm>
          <a:prstGeom prst="ellipse">
            <a:avLst/>
          </a:prstGeom>
          <a:solidFill>
            <a:schemeClr val="accent2"/>
          </a:solidFill>
        </p:spPr>
        <p:txBody>
          <a:bodyPr/>
          <a:lstStyle>
            <a:lvl1pPr marL="0" indent="0" algn="ctr">
              <a:buNone/>
              <a:defRPr sz="2000"/>
            </a:lvl1pPr>
          </a:lstStyle>
          <a:p>
            <a:r>
              <a:rPr lang="en-US"/>
              <a:t>Click icon to add picture</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491266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Left Imag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5943600" y="457200"/>
            <a:ext cx="5120640" cy="3200400"/>
          </a:xfrm>
        </p:spPr>
        <p:txBody>
          <a:bodyPr anchor="b" anchorCtr="0">
            <a:noAutofit/>
          </a:bodyPr>
          <a:lstStyle>
            <a:lvl1pPr>
              <a:defRPr sz="6000" b="1">
                <a:latin typeface="+mj-lt"/>
              </a:defRPr>
            </a:lvl1pPr>
          </a:lstStyle>
          <a:p>
            <a:r>
              <a:rPr lang="en-US"/>
              <a:t>Click to add title</a:t>
            </a:r>
          </a:p>
        </p:txBody>
      </p:sp>
      <p:sp>
        <p:nvSpPr>
          <p:cNvPr id="3" name="Subtitle 2">
            <a:extLst>
              <a:ext uri="{FF2B5EF4-FFF2-40B4-BE49-F238E27FC236}">
                <a16:creationId xmlns:a16="http://schemas.microsoft.com/office/drawing/2014/main" id="{8763DBBF-E63D-81E5-E7CE-32F6F2C2F935}"/>
              </a:ext>
            </a:extLst>
          </p:cNvPr>
          <p:cNvSpPr>
            <a:spLocks noGrp="1"/>
          </p:cNvSpPr>
          <p:nvPr>
            <p:ph type="subTitle" idx="1" hasCustomPrompt="1"/>
          </p:nvPr>
        </p:nvSpPr>
        <p:spPr>
          <a:xfrm>
            <a:off x="5943598" y="3657600"/>
            <a:ext cx="5120640" cy="1828800"/>
          </a:xfrm>
        </p:spPr>
        <p:txBody>
          <a:bodyPr anchor="t" anchorCtr="0">
            <a:noAutofit/>
          </a:bodyPr>
          <a:lstStyle>
            <a:lvl1pPr marL="0" indent="0" algn="l">
              <a:buNone/>
              <a:defRPr sz="32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5" name="Picture Placeholder 14">
            <a:extLst>
              <a:ext uri="{FF2B5EF4-FFF2-40B4-BE49-F238E27FC236}">
                <a16:creationId xmlns:a16="http://schemas.microsoft.com/office/drawing/2014/main" id="{64033732-ADA1-C540-7276-3FF5CDEF2C5E}"/>
              </a:ext>
            </a:extLst>
          </p:cNvPr>
          <p:cNvSpPr>
            <a:spLocks noGrp="1"/>
          </p:cNvSpPr>
          <p:nvPr>
            <p:ph type="pic" sz="quarter" idx="10"/>
          </p:nvPr>
        </p:nvSpPr>
        <p:spPr>
          <a:xfrm>
            <a:off x="904238" y="1157224"/>
            <a:ext cx="4500562" cy="4521200"/>
          </a:xfrm>
          <a:prstGeom prst="ellipse">
            <a:avLst/>
          </a:prstGeom>
          <a:solidFill>
            <a:schemeClr val="accent2"/>
          </a:solidFill>
        </p:spPr>
        <p:txBody>
          <a:bodyPr/>
          <a:lstStyle>
            <a:lvl1pPr marL="0" indent="0" algn="ctr">
              <a:buNone/>
              <a:defRPr sz="2000"/>
            </a:lvl1pPr>
          </a:lstStyle>
          <a:p>
            <a:r>
              <a:rPr lang="en-US"/>
              <a:t>Click icon to add picture</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3823856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EDB282-8288-C81F-52B5-048A3E80C931}"/>
              </a:ext>
              <a:ext uri="{C183D7F6-B498-43B3-948B-1728B52AA6E4}">
                <adec:decorative xmlns:adec="http://schemas.microsoft.com/office/drawing/2017/decorative" val="1"/>
              </a:ext>
            </a:extLst>
          </p:cNvPr>
          <p:cNvGrpSpPr/>
          <p:nvPr userDrawn="1"/>
        </p:nvGrpSpPr>
        <p:grpSpPr>
          <a:xfrm>
            <a:off x="0" y="-1"/>
            <a:ext cx="12208822" cy="6858003"/>
            <a:chOff x="0" y="-1"/>
            <a:chExt cx="12208822" cy="6858003"/>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3" name="Title 1">
            <a:extLst>
              <a:ext uri="{FF2B5EF4-FFF2-40B4-BE49-F238E27FC236}">
                <a16:creationId xmlns:a16="http://schemas.microsoft.com/office/drawing/2014/main" id="{5E932F0D-7FC3-634B-932C-3625C16C8DE2}"/>
              </a:ext>
            </a:extLst>
          </p:cNvPr>
          <p:cNvSpPr>
            <a:spLocks noGrp="1"/>
          </p:cNvSpPr>
          <p:nvPr>
            <p:ph type="title" hasCustomPrompt="1"/>
          </p:nvPr>
        </p:nvSpPr>
        <p:spPr>
          <a:xfrm>
            <a:off x="1167492" y="45085"/>
            <a:ext cx="9779183" cy="1600835"/>
          </a:xfrm>
        </p:spPr>
        <p:txBody>
          <a:bodyPr anchor="b">
            <a:noAutofit/>
          </a:bodyPr>
          <a:lstStyle>
            <a:lvl1pPr>
              <a:defRPr sz="4200" b="1">
                <a:latin typeface="+mj-lt"/>
              </a:defRPr>
            </a:lvl1pPr>
          </a:lstStyle>
          <a:p>
            <a:r>
              <a:rPr lang="en-US"/>
              <a:t>Click to add title</a:t>
            </a:r>
          </a:p>
        </p:txBody>
      </p:sp>
      <p:sp>
        <p:nvSpPr>
          <p:cNvPr id="3" name="Content Placeholder 2">
            <a:extLst>
              <a:ext uri="{FF2B5EF4-FFF2-40B4-BE49-F238E27FC236}">
                <a16:creationId xmlns:a16="http://schemas.microsoft.com/office/drawing/2014/main" id="{CA1EED44-783E-8705-4119-D7E9F7D4F2B4}"/>
              </a:ext>
            </a:extLst>
          </p:cNvPr>
          <p:cNvSpPr>
            <a:spLocks noGrp="1"/>
          </p:cNvSpPr>
          <p:nvPr>
            <p:ph idx="14" hasCustomPrompt="1"/>
          </p:nvPr>
        </p:nvSpPr>
        <p:spPr>
          <a:xfrm>
            <a:off x="1166087" y="2652713"/>
            <a:ext cx="9780587" cy="3436936"/>
          </a:xfrm>
        </p:spPr>
        <p:txBody>
          <a:bodyPr>
            <a:normAutofit/>
          </a:bodyPr>
          <a:lstStyle>
            <a:lvl1pPr marL="342900" indent="-283464">
              <a:spcBef>
                <a:spcPts val="1000"/>
              </a:spcBef>
              <a:buFont typeface="Arial" panose="020B0604020202020204" pitchFamily="34" charset="0"/>
              <a:buChar char="•"/>
              <a:defRPr sz="2000">
                <a:solidFill>
                  <a:schemeClr val="bg1"/>
                </a:solidFill>
                <a:latin typeface="+mn-lt"/>
              </a:defRPr>
            </a:lvl1pPr>
            <a:lvl2pPr marL="566928" indent="-283464">
              <a:spcBef>
                <a:spcPts val="1000"/>
              </a:spcBef>
              <a:buFont typeface="Arial" panose="020B0604020202020204" pitchFamily="34" charset="0"/>
              <a:buChar char="•"/>
              <a:defRPr sz="2000">
                <a:solidFill>
                  <a:schemeClr val="bg1"/>
                </a:solidFill>
                <a:latin typeface="+mn-lt"/>
              </a:defRPr>
            </a:lvl2pPr>
            <a:lvl3pPr marL="850392" indent="-283464">
              <a:spcBef>
                <a:spcPts val="1000"/>
              </a:spcBef>
              <a:buFont typeface="Arial" panose="020B0604020202020204" pitchFamily="34" charset="0"/>
              <a:buChar char="•"/>
              <a:defRPr sz="2000">
                <a:solidFill>
                  <a:schemeClr val="bg1"/>
                </a:solidFill>
                <a:latin typeface="+mn-lt"/>
              </a:defRPr>
            </a:lvl3pPr>
            <a:lvl4pPr marL="1097280" indent="-283464">
              <a:spcBef>
                <a:spcPts val="1000"/>
              </a:spcBef>
              <a:buFont typeface="Arial" panose="020B0604020202020204" pitchFamily="34" charset="0"/>
              <a:buChar char="•"/>
              <a:defRPr sz="2000">
                <a:solidFill>
                  <a:schemeClr val="bg1"/>
                </a:solidFill>
                <a:latin typeface="+mn-lt"/>
              </a:defRPr>
            </a:lvl4pPr>
            <a:lvl5pPr marL="1371600" indent="-283464">
              <a:spcBef>
                <a:spcPts val="1000"/>
              </a:spcBef>
              <a:buFont typeface="Arial" panose="020B0604020202020204" pitchFamily="34" charset="0"/>
              <a:buChar char="•"/>
              <a:defRPr sz="2000">
                <a:solidFill>
                  <a:schemeClr val="bg1"/>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r>
              <a:rPr lang="en-US"/>
              <a:t>9/8/20XX</a:t>
            </a:r>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endParaRPr lang="en-US"/>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883176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FBCE6F-2AA9-31FE-8148-33B480735599}"/>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4" y="177553"/>
            <a:ext cx="6245912" cy="3269447"/>
          </a:xfrm>
        </p:spPr>
        <p:txBody>
          <a:bodyPr bIns="0" anchor="b">
            <a:noAutofit/>
          </a:bodyPr>
          <a:lstStyle>
            <a:lvl1pPr algn="l">
              <a:defRPr sz="6000" b="1">
                <a:solidFill>
                  <a:schemeClr val="bg1"/>
                </a:solidFill>
                <a:latin typeface="+mj-lt"/>
              </a:defRPr>
            </a:lvl1pPr>
          </a:lstStyle>
          <a:p>
            <a:r>
              <a:rPr lang="en-US"/>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1167494" y="3492896"/>
            <a:ext cx="6245912" cy="912850"/>
          </a:xfrm>
        </p:spPr>
        <p:txBody>
          <a:bodyPr anchor="ctr" anchorCtr="0">
            <a:noAutofit/>
          </a:bodyPr>
          <a:lstStyle>
            <a:lvl1pPr marL="0" indent="0" algn="l">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986529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4DB56B5-5DD7-95E3-52B2-EDC4B3F13058}"/>
              </a:ext>
              <a:ext uri="{C183D7F6-B498-43B3-948B-1728B52AA6E4}">
                <adec:decorative xmlns:adec="http://schemas.microsoft.com/office/drawing/2017/decorative"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6526"/>
            <a:ext cx="9601200" cy="1653371"/>
          </a:xfrm>
        </p:spPr>
        <p:txBody>
          <a:bodyPr anchor="b">
            <a:noAutofit/>
          </a:bodyPr>
          <a:lstStyle>
            <a:lvl1pPr>
              <a:defRPr sz="4200" b="1">
                <a:latin typeface="+mj-lt"/>
              </a:defRPr>
            </a:lvl1pPr>
          </a:lstStyle>
          <a:p>
            <a:r>
              <a:rPr lang="en-US"/>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67493" y="2023984"/>
            <a:ext cx="4663440" cy="3332832"/>
          </a:xfrm>
        </p:spPr>
        <p:txBody>
          <a:bodyPr>
            <a:normAutofit/>
          </a:bodyPr>
          <a:lstStyle>
            <a:lvl1pPr marL="0" indent="0">
              <a:spcBef>
                <a:spcPts val="1000"/>
              </a:spcBef>
              <a:buFont typeface="Arial" panose="020B0604020202020204" pitchFamily="34" charset="0"/>
              <a:buNone/>
              <a:defRPr sz="2000">
                <a:latin typeface="+mn-lt"/>
              </a:defRPr>
            </a:lvl1pPr>
            <a:lvl2pPr marL="283464" indent="-283464">
              <a:spcBef>
                <a:spcPts val="1000"/>
              </a:spcBef>
              <a:buFont typeface="Arial" panose="020B0604020202020204" pitchFamily="34" charset="0"/>
              <a:buChar char="•"/>
              <a:defRPr sz="2000">
                <a:latin typeface="+mn-lt"/>
              </a:defRPr>
            </a:lvl2pPr>
            <a:lvl3pPr marL="566928" indent="-283464">
              <a:spcBef>
                <a:spcPts val="1000"/>
              </a:spcBef>
              <a:buFont typeface="Arial" panose="020B0604020202020204" pitchFamily="34" charset="0"/>
              <a:buChar char="•"/>
              <a:defRPr sz="2000">
                <a:latin typeface="+mn-lt"/>
              </a:defRPr>
            </a:lvl3pPr>
            <a:lvl4pPr marL="850392" indent="-283464">
              <a:spcBef>
                <a:spcPts val="1000"/>
              </a:spcBef>
              <a:buFont typeface="Arial" panose="020B0604020202020204" pitchFamily="34" charset="0"/>
              <a:buChar char="•"/>
              <a:defRPr sz="2000">
                <a:latin typeface="+mn-lt"/>
              </a:defRPr>
            </a:lvl4pPr>
            <a:lvl5pPr marL="1133856" indent="-283464">
              <a:spcBef>
                <a:spcPts val="1000"/>
              </a:spcBef>
              <a:buFont typeface="Arial" panose="020B0604020202020204" pitchFamily="34" charset="0"/>
              <a:buChar char="•"/>
              <a:defRPr sz="20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hasCustomPrompt="1"/>
          </p:nvPr>
        </p:nvSpPr>
        <p:spPr>
          <a:xfrm>
            <a:off x="6283235" y="2023984"/>
            <a:ext cx="4663440" cy="3332832"/>
          </a:xfrm>
        </p:spPr>
        <p:txBody>
          <a:bodyPr>
            <a:normAutofit/>
          </a:bodyPr>
          <a:lstStyle>
            <a:lvl1pPr marL="0" indent="0">
              <a:spcBef>
                <a:spcPts val="1000"/>
              </a:spcBef>
              <a:buFont typeface="Arial" panose="020B0604020202020204" pitchFamily="34" charset="0"/>
              <a:buNone/>
              <a:defRPr sz="2000">
                <a:latin typeface="+mn-lt"/>
              </a:defRPr>
            </a:lvl1pPr>
            <a:lvl2pPr marL="283464" indent="-283464">
              <a:spcBef>
                <a:spcPts val="1000"/>
              </a:spcBef>
              <a:buFont typeface="Arial" panose="020B0604020202020204" pitchFamily="34" charset="0"/>
              <a:buChar char="•"/>
              <a:defRPr sz="2000">
                <a:latin typeface="+mn-lt"/>
              </a:defRPr>
            </a:lvl2pPr>
            <a:lvl3pPr marL="566928" indent="-283464">
              <a:spcBef>
                <a:spcPts val="1000"/>
              </a:spcBef>
              <a:buFont typeface="Arial" panose="020B0604020202020204" pitchFamily="34" charset="0"/>
              <a:buChar char="•"/>
              <a:defRPr sz="2000">
                <a:latin typeface="+mn-lt"/>
              </a:defRPr>
            </a:lvl3pPr>
            <a:lvl4pPr marL="850392" indent="-283464">
              <a:spcBef>
                <a:spcPts val="1000"/>
              </a:spcBef>
              <a:buFont typeface="Arial" panose="020B0604020202020204" pitchFamily="34" charset="0"/>
              <a:buChar char="•"/>
              <a:defRPr sz="2000">
                <a:latin typeface="+mn-lt"/>
              </a:defRPr>
            </a:lvl4pPr>
            <a:lvl5pPr marL="1133856" indent="-283464">
              <a:spcBef>
                <a:spcPts val="1000"/>
              </a:spcBef>
              <a:buFont typeface="Arial" panose="020B0604020202020204" pitchFamily="34" charset="0"/>
              <a:buChar char="•"/>
              <a:defRPr sz="20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767843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ntent">
    <p:bg>
      <p:bgPr>
        <a:solidFill>
          <a:schemeClr val="accent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A0E8D4A-B13C-C7EE-5E27-278124A1276E}"/>
              </a:ext>
              <a:ext uri="{C183D7F6-B498-43B3-948B-1728B52AA6E4}">
                <adec:decorative xmlns:adec="http://schemas.microsoft.com/office/drawing/2017/decorative" val="1"/>
              </a:ext>
            </a:extLst>
          </p:cNvPr>
          <p:cNvGrpSpPr/>
          <p:nvPr userDrawn="1"/>
        </p:nvGrpSpPr>
        <p:grpSpPr>
          <a:xfrm>
            <a:off x="1" y="1"/>
            <a:ext cx="12191999" cy="6857999"/>
            <a:chOff x="1" y="1"/>
            <a:chExt cx="12191999" cy="6857999"/>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69008"/>
            <a:ext cx="9779183" cy="1706563"/>
          </a:xfrm>
        </p:spPr>
        <p:txBody>
          <a:bodyPr anchor="b">
            <a:noAutofit/>
          </a:bodyPr>
          <a:lstStyle>
            <a:lvl1pPr>
              <a:defRPr sz="4200" b="1">
                <a:solidFill>
                  <a:schemeClr val="bg1"/>
                </a:solidFill>
                <a:latin typeface="+mj-lt"/>
              </a:defRPr>
            </a:lvl1pPr>
          </a:lstStyle>
          <a:p>
            <a:r>
              <a:rPr lang="en-US"/>
              <a:t>Click to add title</a:t>
            </a:r>
          </a:p>
        </p:txBody>
      </p:sp>
      <p:sp>
        <p:nvSpPr>
          <p:cNvPr id="14" name="Content Placeholder 2">
            <a:extLst>
              <a:ext uri="{FF2B5EF4-FFF2-40B4-BE49-F238E27FC236}">
                <a16:creationId xmlns:a16="http://schemas.microsoft.com/office/drawing/2014/main" id="{926B296A-EB6A-9BE9-E813-B15C46524F4D}"/>
              </a:ext>
            </a:extLst>
          </p:cNvPr>
          <p:cNvSpPr>
            <a:spLocks noGrp="1"/>
          </p:cNvSpPr>
          <p:nvPr>
            <p:ph idx="12" hasCustomPrompt="1"/>
          </p:nvPr>
        </p:nvSpPr>
        <p:spPr>
          <a:xfrm>
            <a:off x="1167493" y="2023984"/>
            <a:ext cx="4663440" cy="3332832"/>
          </a:xfrm>
        </p:spPr>
        <p:txBody>
          <a:bodyPr>
            <a:normAutofit/>
          </a:bodyPr>
          <a:lstStyle>
            <a:lvl1pPr marL="530352" indent="-530352">
              <a:spcBef>
                <a:spcPts val="1000"/>
              </a:spcBef>
              <a:buFont typeface="+mj-lt"/>
              <a:buAutoNum type="arabicPeriod"/>
              <a:defRPr sz="2000">
                <a:solidFill>
                  <a:schemeClr val="bg1"/>
                </a:solidFill>
                <a:latin typeface="+mn-lt"/>
              </a:defRPr>
            </a:lvl1pPr>
            <a:lvl2pPr marL="1097280" indent="-530352">
              <a:spcBef>
                <a:spcPts val="1000"/>
              </a:spcBef>
              <a:buFont typeface="+mj-lt"/>
              <a:buAutoNum type="alphaLcPeriod"/>
              <a:defRPr sz="2000">
                <a:solidFill>
                  <a:schemeClr val="bg1"/>
                </a:solidFill>
                <a:latin typeface="+mn-lt"/>
              </a:defRPr>
            </a:lvl2pPr>
            <a:lvl3pPr marL="1645920" indent="-530352">
              <a:spcBef>
                <a:spcPts val="1000"/>
              </a:spcBef>
              <a:buFont typeface="+mj-lt"/>
              <a:buAutoNum type="arabicParenR"/>
              <a:defRPr sz="2000">
                <a:solidFill>
                  <a:schemeClr val="bg1"/>
                </a:solidFill>
                <a:latin typeface="+mn-lt"/>
              </a:defRPr>
            </a:lvl3pPr>
            <a:lvl4pPr marL="1920240" indent="-530352">
              <a:spcBef>
                <a:spcPts val="1000"/>
              </a:spcBef>
              <a:buFont typeface="+mj-lt"/>
              <a:buAutoNum type="alphaLcParenR"/>
              <a:defRPr sz="2000">
                <a:solidFill>
                  <a:schemeClr val="bg1"/>
                </a:solidFill>
                <a:latin typeface="+mn-lt"/>
              </a:defRPr>
            </a:lvl4pPr>
            <a:lvl5pPr marL="2560320" indent="-514350">
              <a:spcBef>
                <a:spcPts val="1000"/>
              </a:spcBef>
              <a:buFont typeface="+mj-lt"/>
              <a:buAutoNum type="romanLcPeriod"/>
              <a:defRPr sz="2000">
                <a:solidFill>
                  <a:schemeClr val="bg1"/>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435B7D5-E7F8-1267-8942-3C97BE836B98}"/>
              </a:ext>
            </a:extLst>
          </p:cNvPr>
          <p:cNvSpPr>
            <a:spLocks noGrp="1"/>
          </p:cNvSpPr>
          <p:nvPr>
            <p:ph idx="11" hasCustomPrompt="1"/>
          </p:nvPr>
        </p:nvSpPr>
        <p:spPr>
          <a:xfrm>
            <a:off x="6283235" y="2023984"/>
            <a:ext cx="4663440" cy="3332832"/>
          </a:xfrm>
        </p:spPr>
        <p:txBody>
          <a:bodyPr>
            <a:normAutofit/>
          </a:bodyPr>
          <a:lstStyle>
            <a:lvl1pPr marL="0" indent="0">
              <a:spcBef>
                <a:spcPts val="1000"/>
              </a:spcBef>
              <a:buFont typeface="Arial" panose="020B0604020202020204" pitchFamily="34" charset="0"/>
              <a:buNone/>
              <a:defRPr sz="2000">
                <a:solidFill>
                  <a:schemeClr val="bg1"/>
                </a:solidFill>
                <a:latin typeface="+mn-lt"/>
              </a:defRPr>
            </a:lvl1pPr>
            <a:lvl2pPr marL="283464" indent="-283464">
              <a:spcBef>
                <a:spcPts val="1000"/>
              </a:spcBef>
              <a:buFont typeface="Arial" panose="020B0604020202020204" pitchFamily="34" charset="0"/>
              <a:buChar char="•"/>
              <a:defRPr sz="2000">
                <a:solidFill>
                  <a:schemeClr val="bg1"/>
                </a:solidFill>
                <a:latin typeface="+mn-lt"/>
              </a:defRPr>
            </a:lvl2pPr>
            <a:lvl3pPr marL="566928" indent="-283464">
              <a:spcBef>
                <a:spcPts val="1000"/>
              </a:spcBef>
              <a:buFont typeface="Arial" panose="020B0604020202020204" pitchFamily="34" charset="0"/>
              <a:buChar char="•"/>
              <a:defRPr sz="2000">
                <a:solidFill>
                  <a:schemeClr val="bg1"/>
                </a:solidFill>
                <a:latin typeface="+mn-lt"/>
              </a:defRPr>
            </a:lvl3pPr>
            <a:lvl4pPr marL="850392" indent="-283464">
              <a:spcBef>
                <a:spcPts val="1000"/>
              </a:spcBef>
              <a:buFont typeface="Arial" panose="020B0604020202020204" pitchFamily="34" charset="0"/>
              <a:buChar char="•"/>
              <a:defRPr sz="2000">
                <a:solidFill>
                  <a:schemeClr val="bg1"/>
                </a:solidFill>
                <a:latin typeface="+mn-lt"/>
              </a:defRPr>
            </a:lvl4pPr>
            <a:lvl5pPr marL="1133856" indent="-283464">
              <a:spcBef>
                <a:spcPts val="1000"/>
              </a:spcBef>
              <a:buFont typeface="Arial" panose="020B0604020202020204" pitchFamily="34" charset="0"/>
              <a:buChar char="•"/>
              <a:defRPr sz="2000">
                <a:solidFill>
                  <a:schemeClr val="bg1"/>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2"/>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4020426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hart ">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 uri="{C183D7F6-B498-43B3-948B-1728B52AA6E4}">
                <adec:decorative xmlns:adec="http://schemas.microsoft.com/office/drawing/2017/decorative" val="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6526"/>
            <a:ext cx="9779183" cy="1570038"/>
          </a:xfrm>
        </p:spPr>
        <p:txBody>
          <a:bodyPr anchor="b">
            <a:noAutofit/>
          </a:bodyPr>
          <a:lstStyle>
            <a:lvl1pPr>
              <a:defRPr sz="4200" b="1">
                <a:latin typeface="+mj-lt"/>
              </a:defRPr>
            </a:lvl1pPr>
          </a:lstStyle>
          <a:p>
            <a:r>
              <a:rPr lang="en-US"/>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67493" y="2084832"/>
            <a:ext cx="9779182" cy="336681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3190945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r>
              <a:rPr lang="en-US"/>
              <a:t>9/8/20XX</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endParaRPr lang="en-US"/>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74" r:id="rId4"/>
    <p:sldLayoutId id="2147483671" r:id="rId5"/>
    <p:sldLayoutId id="2147483659" r:id="rId6"/>
    <p:sldLayoutId id="2147483668" r:id="rId7"/>
    <p:sldLayoutId id="2147483669" r:id="rId8"/>
    <p:sldLayoutId id="2147483661" r:id="rId9"/>
    <p:sldLayoutId id="2147483666" r:id="rId10"/>
    <p:sldLayoutId id="2147483675" r:id="rId11"/>
    <p:sldLayoutId id="2147483676" r:id="rId12"/>
  </p:sldLayoutIdLst>
  <p:hf sldNum="0" hdr="0" ftr="0" dt="0"/>
  <p:txStyles>
    <p:titleStyle>
      <a:lvl1pPr algn="l" defTabSz="914400" rtl="0" eaLnBrk="1" latinLnBrk="0" hangingPunct="1">
        <a:lnSpc>
          <a:spcPct val="8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hyperlink" Target="https://www.flickr.com/photos/mpcaphotos/3165598850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hyperlink" Target="https://creativecommons.org/licenses/by-sa/3.0/" TargetMode="External"/><Relationship Id="rId4" Type="http://schemas.openxmlformats.org/officeDocument/2006/relationships/hyperlink" Target="https://404phylenotfound.blogspot.com/2011/01/surprisecube.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piqsels.com/en/search?q=hope&amp;page=4"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hyperlink" Target="https://www.rawpixel.com/image/413389/free-photo-image-distracted-african-african-america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localwiki.org/oakland/Job_Corps/_files/job-corps-logo.png/_info/"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www.pikist.com/free-photo-vgrmh"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www.flickr.com/photos/mythoto/1234638761/"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www.piqsels.com/en/public-domain-photo-jsia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hyperlink" Target="https://www.flickr.com/photos/wiredforsound23/45262618434"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pixabay.com/illustrations/faces-silhouettes-silhouette-64166/"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https://www.pikist.com/free-photo-vcumx"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hyperlink" Target="http://www.healthgrad.com/topics/social-media-job-searching-guid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www.piqsels.com/en/public-domain-photo-fffnh"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hyperlink" Target="https://www.pngall.com/sad-girl-p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pixabay.com/en/together-helping%E2%80%8B-each-other-winning-264365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www.flickr.com/photos/andyde/476214167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www.pexels.com/photo/analogue-black-and-white-black-and-white-clock-59970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www.bridgespan.org/insights/library/organizational-effectiveness/effective-delegation-in-three-simple-step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p:txBody>
          <a:bodyPr anchor="b">
            <a:normAutofit/>
          </a:bodyPr>
          <a:lstStyle/>
          <a:p>
            <a:r>
              <a:rPr lang="en-US" dirty="0"/>
              <a:t>Student Satisfaction in HWC</a:t>
            </a:r>
          </a:p>
        </p:txBody>
      </p:sp>
      <p:sp>
        <p:nvSpPr>
          <p:cNvPr id="3" name="Subtitle 2">
            <a:extLst>
              <a:ext uri="{FF2B5EF4-FFF2-40B4-BE49-F238E27FC236}">
                <a16:creationId xmlns:a16="http://schemas.microsoft.com/office/drawing/2014/main" id="{D4AA5F49-AA95-BA76-F60B-D70B460C9690}"/>
              </a:ext>
            </a:extLst>
          </p:cNvPr>
          <p:cNvSpPr>
            <a:spLocks noGrp="1"/>
          </p:cNvSpPr>
          <p:nvPr>
            <p:ph type="subTitle" idx="1"/>
          </p:nvPr>
        </p:nvSpPr>
        <p:spPr>
          <a:xfrm>
            <a:off x="1167494" y="4092976"/>
            <a:ext cx="6245912" cy="912850"/>
          </a:xfrm>
        </p:spPr>
        <p:txBody>
          <a:bodyPr/>
          <a:lstStyle/>
          <a:p>
            <a:r>
              <a:rPr lang="en-US" dirty="0"/>
              <a:t>Jason Young, RN</a:t>
            </a:r>
          </a:p>
          <a:p>
            <a:r>
              <a:rPr lang="en-US" dirty="0"/>
              <a:t>Julie Luht, MPH</a:t>
            </a: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omparison of people with apples&#10;&#10;Description automatically generated with medium confidence">
            <a:extLst>
              <a:ext uri="{FF2B5EF4-FFF2-40B4-BE49-F238E27FC236}">
                <a16:creationId xmlns:a16="http://schemas.microsoft.com/office/drawing/2014/main" id="{E5A977DE-FBBB-94AD-B415-33E4888AFC7F}"/>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tretch>
            <a:fillRect/>
          </a:stretch>
        </p:blipFill>
        <p:spPr>
          <a:xfrm>
            <a:off x="120650" y="157496"/>
            <a:ext cx="11950700" cy="6543008"/>
          </a:xfrm>
          <a:noFill/>
        </p:spPr>
      </p:pic>
    </p:spTree>
    <p:extLst>
      <p:ext uri="{BB962C8B-B14F-4D97-AF65-F5344CB8AC3E}">
        <p14:creationId xmlns:p14="http://schemas.microsoft.com/office/powerpoint/2010/main" val="354993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6D7BE-34C5-B62C-6C6C-3797574D875C}"/>
              </a:ext>
            </a:extLst>
          </p:cNvPr>
          <p:cNvSpPr>
            <a:spLocks noGrp="1"/>
          </p:cNvSpPr>
          <p:nvPr>
            <p:ph type="title"/>
          </p:nvPr>
        </p:nvSpPr>
        <p:spPr>
          <a:xfrm>
            <a:off x="1167492" y="136526"/>
            <a:ext cx="9779183" cy="1570038"/>
          </a:xfrm>
        </p:spPr>
        <p:txBody>
          <a:bodyPr anchor="b">
            <a:normAutofit/>
          </a:bodyPr>
          <a:lstStyle/>
          <a:p>
            <a:r>
              <a:rPr lang="en-US"/>
              <a:t>The Students’ Perception</a:t>
            </a:r>
          </a:p>
        </p:txBody>
      </p:sp>
      <p:pic>
        <p:nvPicPr>
          <p:cNvPr id="4" name="Content Placeholder 3" descr="A screenshot of a computer&#10;&#10;Description automatically generated">
            <a:extLst>
              <a:ext uri="{FF2B5EF4-FFF2-40B4-BE49-F238E27FC236}">
                <a16:creationId xmlns:a16="http://schemas.microsoft.com/office/drawing/2014/main" id="{E5C33B7C-0FB9-D7C1-E429-257BD348A429}"/>
              </a:ext>
            </a:extLst>
          </p:cNvPr>
          <p:cNvPicPr>
            <a:picLocks noGrp="1" noChangeAspect="1"/>
          </p:cNvPicPr>
          <p:nvPr>
            <p:ph idx="1"/>
          </p:nvPr>
        </p:nvPicPr>
        <p:blipFill rotWithShape="1">
          <a:blip r:embed="rId3"/>
          <a:srcRect l="47761" b="-14427"/>
          <a:stretch/>
        </p:blipFill>
        <p:spPr>
          <a:xfrm>
            <a:off x="-1432" y="2146612"/>
            <a:ext cx="12193431" cy="3224745"/>
          </a:xfrm>
          <a:noFill/>
        </p:spPr>
      </p:pic>
      <p:sp>
        <p:nvSpPr>
          <p:cNvPr id="5" name="TextBox 4">
            <a:extLst>
              <a:ext uri="{FF2B5EF4-FFF2-40B4-BE49-F238E27FC236}">
                <a16:creationId xmlns:a16="http://schemas.microsoft.com/office/drawing/2014/main" id="{FE2BCF09-E29C-26D7-5131-5A98071B2E75}"/>
              </a:ext>
            </a:extLst>
          </p:cNvPr>
          <p:cNvSpPr txBox="1"/>
          <p:nvPr/>
        </p:nvSpPr>
        <p:spPr>
          <a:xfrm>
            <a:off x="1173616" y="5507490"/>
            <a:ext cx="991416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Student Experience Assessment results</a:t>
            </a:r>
          </a:p>
          <a:p>
            <a:r>
              <a:rPr lang="en-US" sz="2400"/>
              <a:t>February 2024</a:t>
            </a:r>
          </a:p>
        </p:txBody>
      </p:sp>
    </p:spTree>
    <p:extLst>
      <p:ext uri="{BB962C8B-B14F-4D97-AF65-F5344CB8AC3E}">
        <p14:creationId xmlns:p14="http://schemas.microsoft.com/office/powerpoint/2010/main" val="3562226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B0995-994F-9F98-14DB-2AEF62EA5E01}"/>
              </a:ext>
            </a:extLst>
          </p:cNvPr>
          <p:cNvSpPr>
            <a:spLocks noGrp="1"/>
          </p:cNvSpPr>
          <p:nvPr>
            <p:ph type="title"/>
          </p:nvPr>
        </p:nvSpPr>
        <p:spPr/>
        <p:txBody>
          <a:bodyPr/>
          <a:lstStyle/>
          <a:p>
            <a:r>
              <a:rPr lang="en-US"/>
              <a:t>Reflection</a:t>
            </a:r>
          </a:p>
        </p:txBody>
      </p:sp>
      <p:sp>
        <p:nvSpPr>
          <p:cNvPr id="3" name="Content Placeholder 2">
            <a:extLst>
              <a:ext uri="{FF2B5EF4-FFF2-40B4-BE49-F238E27FC236}">
                <a16:creationId xmlns:a16="http://schemas.microsoft.com/office/drawing/2014/main" id="{F139C3A4-E2D6-1004-5C45-F34B25CC6D88}"/>
              </a:ext>
            </a:extLst>
          </p:cNvPr>
          <p:cNvSpPr>
            <a:spLocks noGrp="1"/>
          </p:cNvSpPr>
          <p:nvPr>
            <p:ph type="subTitle" idx="1"/>
          </p:nvPr>
        </p:nvSpPr>
        <p:spPr/>
        <p:txBody>
          <a:bodyPr>
            <a:normAutofit/>
          </a:bodyPr>
          <a:lstStyle/>
          <a:p>
            <a:r>
              <a:rPr lang="en-US" sz="2800" dirty="0"/>
              <a:t>Why do you think student satisfaction in the HWC has decreased?</a:t>
            </a:r>
          </a:p>
        </p:txBody>
      </p:sp>
      <p:pic>
        <p:nvPicPr>
          <p:cNvPr id="6" name="Picture Placeholder 5" descr="Doctor smiling in the hallway">
            <a:extLst>
              <a:ext uri="{FF2B5EF4-FFF2-40B4-BE49-F238E27FC236}">
                <a16:creationId xmlns:a16="http://schemas.microsoft.com/office/drawing/2014/main" id="{6F903616-0955-C230-48DC-A8F7CD5D3FA3}"/>
              </a:ext>
            </a:extLst>
          </p:cNvPr>
          <p:cNvPicPr>
            <a:picLocks noGrp="1" noChangeAspect="1"/>
          </p:cNvPicPr>
          <p:nvPr>
            <p:ph type="pic" sz="quarter" idx="10"/>
          </p:nvPr>
        </p:nvPicPr>
        <p:blipFill>
          <a:blip r:embed="rId3"/>
          <a:srcRect l="16816" r="16816"/>
          <a:stretch>
            <a:fillRect/>
          </a:stretch>
        </p:blipFill>
        <p:spPr/>
      </p:pic>
    </p:spTree>
    <p:extLst>
      <p:ext uri="{BB962C8B-B14F-4D97-AF65-F5344CB8AC3E}">
        <p14:creationId xmlns:p14="http://schemas.microsoft.com/office/powerpoint/2010/main" val="3579461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270F217-076D-A1D8-E79E-C52B3826F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883BD7C-C269-22DE-62A3-E9FD0433C42C}"/>
              </a:ext>
            </a:extLst>
          </p:cNvPr>
          <p:cNvSpPr txBox="1"/>
          <p:nvPr/>
        </p:nvSpPr>
        <p:spPr>
          <a:xfrm>
            <a:off x="8064347" y="3029639"/>
            <a:ext cx="3525398" cy="830997"/>
          </a:xfrm>
          <a:prstGeom prst="rect">
            <a:avLst/>
          </a:prstGeom>
          <a:noFill/>
        </p:spPr>
        <p:txBody>
          <a:bodyPr wrap="square" rtlCol="0">
            <a:spAutoFit/>
          </a:bodyPr>
          <a:lstStyle/>
          <a:p>
            <a:pPr algn="ctr"/>
            <a:r>
              <a:rPr lang="en-US" sz="4800" b="1">
                <a:latin typeface="+mj-lt"/>
                <a:ea typeface="+mj-ea"/>
                <a:cs typeface="+mj-cs"/>
              </a:rPr>
              <a:t>Expectation</a:t>
            </a:r>
          </a:p>
        </p:txBody>
      </p:sp>
    </p:spTree>
    <p:extLst>
      <p:ext uri="{BB962C8B-B14F-4D97-AF65-F5344CB8AC3E}">
        <p14:creationId xmlns:p14="http://schemas.microsoft.com/office/powerpoint/2010/main" val="3020352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83BD7C-C269-22DE-62A3-E9FD0433C42C}"/>
              </a:ext>
            </a:extLst>
          </p:cNvPr>
          <p:cNvSpPr txBox="1"/>
          <p:nvPr/>
        </p:nvSpPr>
        <p:spPr>
          <a:xfrm>
            <a:off x="8064347" y="3029639"/>
            <a:ext cx="3525398" cy="1015663"/>
          </a:xfrm>
          <a:prstGeom prst="rect">
            <a:avLst/>
          </a:prstGeom>
          <a:noFill/>
        </p:spPr>
        <p:txBody>
          <a:bodyPr wrap="square" rtlCol="0">
            <a:spAutoFit/>
          </a:bodyPr>
          <a:lstStyle/>
          <a:p>
            <a:pPr algn="ctr"/>
            <a:r>
              <a:rPr lang="en-US" sz="6000" b="1">
                <a:latin typeface="+mj-lt"/>
                <a:ea typeface="+mj-ea"/>
                <a:cs typeface="+mj-cs"/>
              </a:rPr>
              <a:t>Reality</a:t>
            </a:r>
          </a:p>
        </p:txBody>
      </p:sp>
      <p:pic>
        <p:nvPicPr>
          <p:cNvPr id="3" name="Picture 2" descr="A close up of an orange object&#10;&#10;Description automatically generated">
            <a:extLst>
              <a:ext uri="{FF2B5EF4-FFF2-40B4-BE49-F238E27FC236}">
                <a16:creationId xmlns:a16="http://schemas.microsoft.com/office/drawing/2014/main" id="{70351F1B-5A5F-B3A7-784F-5B2B42F3A55A}"/>
              </a:ext>
            </a:extLst>
          </p:cNvPr>
          <p:cNvPicPr>
            <a:picLocks noChangeAspect="1"/>
          </p:cNvPicPr>
          <p:nvPr/>
        </p:nvPicPr>
        <p:blipFill>
          <a:blip r:embed="rId3"/>
          <a:stretch>
            <a:fillRect/>
          </a:stretch>
        </p:blipFill>
        <p:spPr>
          <a:xfrm rot="5400000">
            <a:off x="698654" y="857250"/>
            <a:ext cx="6858000" cy="5143500"/>
          </a:xfrm>
          <a:prstGeom prst="rect">
            <a:avLst/>
          </a:prstGeom>
        </p:spPr>
      </p:pic>
    </p:spTree>
    <p:extLst>
      <p:ext uri="{BB962C8B-B14F-4D97-AF65-F5344CB8AC3E}">
        <p14:creationId xmlns:p14="http://schemas.microsoft.com/office/powerpoint/2010/main" val="62137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37D484-09B8-D0B0-24C3-C011F93BA1F1}"/>
              </a:ext>
            </a:extLst>
          </p:cNvPr>
          <p:cNvSpPr>
            <a:spLocks noGrp="1"/>
          </p:cNvSpPr>
          <p:nvPr>
            <p:ph type="title"/>
          </p:nvPr>
        </p:nvSpPr>
        <p:spPr>
          <a:xfrm>
            <a:off x="1167492" y="136526"/>
            <a:ext cx="9779183" cy="1570038"/>
          </a:xfrm>
        </p:spPr>
        <p:txBody>
          <a:bodyPr anchor="b">
            <a:normAutofit/>
          </a:bodyPr>
          <a:lstStyle/>
          <a:p>
            <a:r>
              <a:rPr lang="en-US"/>
              <a:t>Share</a:t>
            </a:r>
          </a:p>
        </p:txBody>
      </p:sp>
      <p:pic>
        <p:nvPicPr>
          <p:cNvPr id="3" name="Picture 2" descr="A person opening a box&#10;&#10;Description automatically generated">
            <a:extLst>
              <a:ext uri="{FF2B5EF4-FFF2-40B4-BE49-F238E27FC236}">
                <a16:creationId xmlns:a16="http://schemas.microsoft.com/office/drawing/2014/main" id="{6525AE0B-81FE-CD9F-2FEB-9AE6E25D0D3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20731" b="36233"/>
          <a:stretch/>
        </p:blipFill>
        <p:spPr>
          <a:xfrm>
            <a:off x="1167493" y="2084832"/>
            <a:ext cx="9779182" cy="3366813"/>
          </a:xfrm>
          <a:prstGeom prst="rect">
            <a:avLst/>
          </a:prstGeom>
          <a:noFill/>
        </p:spPr>
      </p:pic>
      <p:sp>
        <p:nvSpPr>
          <p:cNvPr id="5" name="TextBox 4">
            <a:extLst>
              <a:ext uri="{FF2B5EF4-FFF2-40B4-BE49-F238E27FC236}">
                <a16:creationId xmlns:a16="http://schemas.microsoft.com/office/drawing/2014/main" id="{1329BC33-4D00-C810-4149-39D594DAF59E}"/>
              </a:ext>
            </a:extLst>
          </p:cNvPr>
          <p:cNvSpPr txBox="1"/>
          <p:nvPr/>
        </p:nvSpPr>
        <p:spPr>
          <a:xfrm>
            <a:off x="8504981" y="5251590"/>
            <a:ext cx="244169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404phylenotfound.blogspot.com/2011/01/surprisecube.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862803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5CFC16B2-7E8A-0BB5-588F-D2BDFA0BB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755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inger pointing to a paper with words&#10;&#10;Description automatically generated">
            <a:extLst>
              <a:ext uri="{FF2B5EF4-FFF2-40B4-BE49-F238E27FC236}">
                <a16:creationId xmlns:a16="http://schemas.microsoft.com/office/drawing/2014/main" id="{C6B102D5-89A9-30AA-F877-639519AC958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14313" y="-479523"/>
            <a:ext cx="12530138" cy="8363868"/>
          </a:xfrm>
          <a:prstGeom prst="rect">
            <a:avLst/>
          </a:prstGeom>
          <a:noFill/>
        </p:spPr>
      </p:pic>
      <p:sp>
        <p:nvSpPr>
          <p:cNvPr id="5" name="Title 4">
            <a:extLst>
              <a:ext uri="{FF2B5EF4-FFF2-40B4-BE49-F238E27FC236}">
                <a16:creationId xmlns:a16="http://schemas.microsoft.com/office/drawing/2014/main" id="{CF93B962-C9EF-8623-900F-A1265C80D1D9}"/>
              </a:ext>
            </a:extLst>
          </p:cNvPr>
          <p:cNvSpPr>
            <a:spLocks noGrp="1"/>
          </p:cNvSpPr>
          <p:nvPr>
            <p:ph type="title"/>
          </p:nvPr>
        </p:nvSpPr>
        <p:spPr>
          <a:xfrm>
            <a:off x="1158864" y="102021"/>
            <a:ext cx="9779183" cy="1744415"/>
          </a:xfrm>
        </p:spPr>
        <p:txBody>
          <a:bodyPr anchor="b">
            <a:normAutofit/>
          </a:bodyPr>
          <a:lstStyle/>
          <a:p>
            <a:r>
              <a:rPr lang="en-US"/>
              <a:t>Fix It</a:t>
            </a:r>
            <a:br>
              <a:rPr lang="en-US"/>
            </a:br>
            <a:endParaRPr lang="en-US"/>
          </a:p>
        </p:txBody>
      </p:sp>
    </p:spTree>
    <p:extLst>
      <p:ext uri="{BB962C8B-B14F-4D97-AF65-F5344CB8AC3E}">
        <p14:creationId xmlns:p14="http://schemas.microsoft.com/office/powerpoint/2010/main" val="1482979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9CF5B-285B-0936-D086-FC2F0B016413}"/>
              </a:ext>
            </a:extLst>
          </p:cNvPr>
          <p:cNvSpPr>
            <a:spLocks noGrp="1"/>
          </p:cNvSpPr>
          <p:nvPr>
            <p:ph type="title"/>
          </p:nvPr>
        </p:nvSpPr>
        <p:spPr/>
        <p:txBody>
          <a:bodyPr/>
          <a:lstStyle/>
          <a:p>
            <a:r>
              <a:rPr lang="en-US" sz="4000"/>
              <a:t>Qs 1,6,7,8: Clearly Explain Health Services</a:t>
            </a:r>
          </a:p>
        </p:txBody>
      </p:sp>
      <p:sp>
        <p:nvSpPr>
          <p:cNvPr id="3" name="Content Placeholder 2">
            <a:extLst>
              <a:ext uri="{FF2B5EF4-FFF2-40B4-BE49-F238E27FC236}">
                <a16:creationId xmlns:a16="http://schemas.microsoft.com/office/drawing/2014/main" id="{E1A7D9D7-EFE0-2A8C-65BA-096C0FA73D82}"/>
              </a:ext>
            </a:extLst>
          </p:cNvPr>
          <p:cNvSpPr>
            <a:spLocks noGrp="1"/>
          </p:cNvSpPr>
          <p:nvPr>
            <p:ph idx="1"/>
          </p:nvPr>
        </p:nvSpPr>
        <p:spPr/>
        <p:txBody>
          <a:bodyPr/>
          <a:lstStyle/>
          <a:p>
            <a:r>
              <a:rPr lang="en-US"/>
              <a:t>Include:</a:t>
            </a:r>
          </a:p>
          <a:p>
            <a:pPr marL="457200" indent="-457200">
              <a:buFont typeface="Arial" panose="020B0604020202020204" pitchFamily="34" charset="0"/>
              <a:buChar char="•"/>
            </a:pPr>
            <a:r>
              <a:rPr lang="en-US"/>
              <a:t>All available services (Q1)</a:t>
            </a:r>
          </a:p>
          <a:p>
            <a:pPr marL="457200" indent="-457200">
              <a:buFont typeface="Arial" panose="020B0604020202020204" pitchFamily="34" charset="0"/>
              <a:buChar char="•"/>
            </a:pPr>
            <a:r>
              <a:rPr lang="en-US"/>
              <a:t>Services Job Corps does not provide (Q1)</a:t>
            </a:r>
          </a:p>
          <a:p>
            <a:pPr marL="457200" indent="-457200">
              <a:buFont typeface="Arial" panose="020B0604020202020204" pitchFamily="34" charset="0"/>
              <a:buChar char="•"/>
            </a:pPr>
            <a:r>
              <a:rPr lang="en-US"/>
              <a:t>Open hours (Q 6 &amp; 7)</a:t>
            </a:r>
          </a:p>
          <a:p>
            <a:pPr marL="457200" indent="-457200">
              <a:buFont typeface="Arial" panose="020B0604020202020204" pitchFamily="34" charset="0"/>
              <a:buChar char="•"/>
            </a:pPr>
            <a:r>
              <a:rPr lang="en-US"/>
              <a:t>When off-center care is available (Q 8) </a:t>
            </a:r>
          </a:p>
        </p:txBody>
      </p:sp>
    </p:spTree>
    <p:extLst>
      <p:ext uri="{BB962C8B-B14F-4D97-AF65-F5344CB8AC3E}">
        <p14:creationId xmlns:p14="http://schemas.microsoft.com/office/powerpoint/2010/main" val="146308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sitting on a ledge looking at their phones&#10;&#10;Description automatically generated">
            <a:extLst>
              <a:ext uri="{FF2B5EF4-FFF2-40B4-BE49-F238E27FC236}">
                <a16:creationId xmlns:a16="http://schemas.microsoft.com/office/drawing/2014/main" id="{4A9C2459-B769-2C06-3711-3EDA112E9036}"/>
              </a:ext>
            </a:extLst>
          </p:cNvPr>
          <p:cNvPicPr>
            <a:picLocks noGrp="1" noChangeAspect="1"/>
          </p:cNvPicPr>
          <p:nvPr>
            <p:ph sz="half" idx="1"/>
          </p:nvPr>
        </p:nvPicPr>
        <p:blipFill rotWithShape="1">
          <a:blip r:embed="rId3">
            <a:extLst>
              <a:ext uri="{837473B0-CC2E-450A-ABE3-18F120FF3D39}">
                <a1611:picAttrSrcUrl xmlns:a1611="http://schemas.microsoft.com/office/drawing/2016/11/main" r:id="rId4"/>
              </a:ext>
            </a:extLst>
          </a:blip>
          <a:srcRect b="18478"/>
          <a:stretch/>
        </p:blipFill>
        <p:spPr>
          <a:xfrm>
            <a:off x="20" y="10"/>
            <a:ext cx="12191980" cy="6857990"/>
          </a:xfrm>
          <a:noFill/>
        </p:spPr>
      </p:pic>
    </p:spTree>
    <p:extLst>
      <p:ext uri="{BB962C8B-B14F-4D97-AF65-F5344CB8AC3E}">
        <p14:creationId xmlns:p14="http://schemas.microsoft.com/office/powerpoint/2010/main" val="1193293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48DD4-4828-CE87-0C5C-42BE175E8DA5}"/>
              </a:ext>
            </a:extLst>
          </p:cNvPr>
          <p:cNvSpPr>
            <a:spLocks noGrp="1"/>
          </p:cNvSpPr>
          <p:nvPr>
            <p:ph type="title"/>
          </p:nvPr>
        </p:nvSpPr>
        <p:spPr>
          <a:xfrm>
            <a:off x="1167492" y="136526"/>
            <a:ext cx="9601200" cy="1653371"/>
          </a:xfrm>
        </p:spPr>
        <p:txBody>
          <a:bodyPr anchor="b">
            <a:normAutofit/>
          </a:bodyPr>
          <a:lstStyle/>
          <a:p>
            <a:r>
              <a:rPr lang="en-US"/>
              <a:t>Job Corps 2.0 Pillars</a:t>
            </a:r>
          </a:p>
          <a:p>
            <a:endParaRPr lang="en-US"/>
          </a:p>
        </p:txBody>
      </p:sp>
      <p:graphicFrame>
        <p:nvGraphicFramePr>
          <p:cNvPr id="6" name="Content Placeholder 5">
            <a:extLst>
              <a:ext uri="{FF2B5EF4-FFF2-40B4-BE49-F238E27FC236}">
                <a16:creationId xmlns:a16="http://schemas.microsoft.com/office/drawing/2014/main" id="{5C4FBC28-1E08-7D28-AA00-56DA78B821F2}"/>
              </a:ext>
            </a:extLst>
          </p:cNvPr>
          <p:cNvGraphicFramePr>
            <a:graphicFrameLocks noGrp="1"/>
          </p:cNvGraphicFramePr>
          <p:nvPr>
            <p:ph idx="1"/>
            <p:extLst>
              <p:ext uri="{D42A27DB-BD31-4B8C-83A1-F6EECF244321}">
                <p14:modId xmlns:p14="http://schemas.microsoft.com/office/powerpoint/2010/main" val="3453993738"/>
              </p:ext>
            </p:extLst>
          </p:nvPr>
        </p:nvGraphicFramePr>
        <p:xfrm>
          <a:off x="708621" y="1677968"/>
          <a:ext cx="8105420" cy="4194511"/>
        </p:xfrm>
        <a:graphic>
          <a:graphicData uri="http://schemas.openxmlformats.org/drawingml/2006/table">
            <a:tbl>
              <a:tblPr firstRow="1" firstCol="1" bandRow="1">
                <a:tableStyleId>{69012ECD-51FC-41F1-AA8D-1B2483CD663E}</a:tableStyleId>
              </a:tblPr>
              <a:tblGrid>
                <a:gridCol w="774960">
                  <a:extLst>
                    <a:ext uri="{9D8B030D-6E8A-4147-A177-3AD203B41FA5}">
                      <a16:colId xmlns:a16="http://schemas.microsoft.com/office/drawing/2014/main" val="3067278491"/>
                    </a:ext>
                  </a:extLst>
                </a:gridCol>
                <a:gridCol w="7330460">
                  <a:extLst>
                    <a:ext uri="{9D8B030D-6E8A-4147-A177-3AD203B41FA5}">
                      <a16:colId xmlns:a16="http://schemas.microsoft.com/office/drawing/2014/main" val="194035128"/>
                    </a:ext>
                  </a:extLst>
                </a:gridCol>
              </a:tblGrid>
              <a:tr h="589006">
                <a:tc>
                  <a:txBody>
                    <a:bodyPr/>
                    <a:lstStyle/>
                    <a:p>
                      <a:pPr algn="ctr" fontAlgn="base"/>
                      <a:r>
                        <a:rPr lang="en-US" sz="1800" b="1" kern="0">
                          <a:solidFill>
                            <a:srgbClr val="FFFFFF"/>
                          </a:solidFill>
                          <a:effectLst/>
                          <a:highlight>
                            <a:srgbClr val="002060"/>
                          </a:highlight>
                          <a:latin typeface="Calibri"/>
                          <a:ea typeface="Times New Roman" panose="02020603050405020304" pitchFamily="18" charset="0"/>
                          <a:cs typeface="Calibri"/>
                        </a:rPr>
                        <a:t>1</a:t>
                      </a:r>
                      <a:endParaRPr lang="en-US">
                        <a:effectLst/>
                        <a:highlight>
                          <a:srgbClr val="002060"/>
                        </a:highlight>
                        <a:latin typeface="Calibri"/>
                        <a:cs typeface="Calibri"/>
                      </a:endParaRPr>
                    </a:p>
                  </a:txBody>
                  <a:tcPr marL="9525" marR="9525" marT="9525" marB="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tc>
                  <a:txBody>
                    <a:bodyPr/>
                    <a:lstStyle/>
                    <a:p>
                      <a:pPr fontAlgn="base"/>
                      <a:r>
                        <a:rPr lang="en-US" sz="1800" b="1" kern="0">
                          <a:solidFill>
                            <a:srgbClr val="FFFFFF"/>
                          </a:solidFill>
                          <a:effectLst/>
                          <a:highlight>
                            <a:srgbClr val="002060"/>
                          </a:highlight>
                          <a:latin typeface="Calibri"/>
                          <a:ea typeface="Times New Roman" panose="02020603050405020304" pitchFamily="18" charset="0"/>
                          <a:cs typeface="Calibri"/>
                        </a:rPr>
                        <a:t>Modernize Student Enrollment</a:t>
                      </a:r>
                      <a:endParaRPr lang="en-US">
                        <a:effectLst/>
                        <a:highlight>
                          <a:srgbClr val="002060"/>
                        </a:highlight>
                        <a:latin typeface="Calibri"/>
                        <a:cs typeface="Calibri"/>
                      </a:endParaRPr>
                    </a:p>
                  </a:txBody>
                  <a:tcPr marL="9525" marR="9525" marT="9525" marB="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extLst>
                  <a:ext uri="{0D108BD9-81ED-4DB2-BD59-A6C34878D82A}">
                    <a16:rowId xmlns:a16="http://schemas.microsoft.com/office/drawing/2014/main" val="222473055"/>
                  </a:ext>
                </a:extLst>
              </a:tr>
              <a:tr h="555976">
                <a:tc>
                  <a:txBody>
                    <a:bodyPr/>
                    <a:lstStyle/>
                    <a:p>
                      <a:pPr algn="ctr" fontAlgn="base"/>
                      <a:r>
                        <a:rPr lang="en-US" sz="1800" b="1" kern="0">
                          <a:solidFill>
                            <a:srgbClr val="FFC000"/>
                          </a:solidFill>
                          <a:effectLst/>
                          <a:highlight>
                            <a:srgbClr val="25408F"/>
                          </a:highlight>
                          <a:latin typeface="Calibri"/>
                          <a:ea typeface="Times New Roman" panose="02020603050405020304" pitchFamily="18" charset="0"/>
                          <a:cs typeface="Calibri"/>
                        </a:rPr>
                        <a:t>2</a:t>
                      </a:r>
                      <a:endParaRPr lang="en-US">
                        <a:solidFill>
                          <a:srgbClr val="FFC000"/>
                        </a:solidFill>
                        <a:effectLst/>
                        <a:highlight>
                          <a:srgbClr val="25408F"/>
                        </a:highlight>
                        <a:latin typeface="Calibri"/>
                        <a:cs typeface="Calibri"/>
                      </a:endParaRPr>
                    </a:p>
                  </a:txBody>
                  <a:tcPr marL="9525" marR="9525" marT="9525" marB="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5408F"/>
                    </a:solidFill>
                  </a:tcPr>
                </a:tc>
                <a:tc>
                  <a:txBody>
                    <a:bodyPr/>
                    <a:lstStyle/>
                    <a:p>
                      <a:pPr fontAlgn="base"/>
                      <a:r>
                        <a:rPr lang="en-US" sz="1800" b="1" kern="0">
                          <a:solidFill>
                            <a:srgbClr val="FFC000"/>
                          </a:solidFill>
                          <a:effectLst/>
                          <a:highlight>
                            <a:srgbClr val="25408F"/>
                          </a:highlight>
                          <a:latin typeface="Calibri"/>
                          <a:ea typeface="Times New Roman" panose="02020603050405020304" pitchFamily="18" charset="0"/>
                          <a:cs typeface="Calibri"/>
                        </a:rPr>
                        <a:t>Foster a Positive Student Experience</a:t>
                      </a:r>
                      <a:endParaRPr lang="en-US">
                        <a:solidFill>
                          <a:srgbClr val="FFC000"/>
                        </a:solidFill>
                        <a:effectLst/>
                        <a:highlight>
                          <a:srgbClr val="25408F"/>
                        </a:highlight>
                        <a:latin typeface="Calibri"/>
                        <a:cs typeface="Calibri"/>
                      </a:endParaRPr>
                    </a:p>
                  </a:txBody>
                  <a:tcPr marL="9525" marR="9525" marT="9525" marB="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5408F"/>
                    </a:solidFill>
                  </a:tcPr>
                </a:tc>
                <a:extLst>
                  <a:ext uri="{0D108BD9-81ED-4DB2-BD59-A6C34878D82A}">
                    <a16:rowId xmlns:a16="http://schemas.microsoft.com/office/drawing/2014/main" val="1100802947"/>
                  </a:ext>
                </a:extLst>
              </a:tr>
              <a:tr h="560505">
                <a:tc>
                  <a:txBody>
                    <a:bodyPr/>
                    <a:lstStyle/>
                    <a:p>
                      <a:pPr algn="ctr" fontAlgn="base"/>
                      <a:r>
                        <a:rPr lang="en-US" sz="1800" b="1" kern="0">
                          <a:solidFill>
                            <a:srgbClr val="FFFFFF"/>
                          </a:solidFill>
                          <a:effectLst/>
                          <a:highlight>
                            <a:srgbClr val="478FD1"/>
                          </a:highlight>
                          <a:latin typeface="Calibri"/>
                          <a:ea typeface="Times New Roman" panose="02020603050405020304" pitchFamily="18" charset="0"/>
                          <a:cs typeface="Calibri"/>
                        </a:rPr>
                        <a:t>3</a:t>
                      </a:r>
                      <a:endParaRPr lang="en-US">
                        <a:effectLst/>
                        <a:highlight>
                          <a:srgbClr val="478FD1"/>
                        </a:highlight>
                        <a:latin typeface="Calibri"/>
                        <a:cs typeface="Calibri"/>
                      </a:endParaRPr>
                    </a:p>
                  </a:txBody>
                  <a:tcPr marL="9525" marR="9525" marT="9525" marB="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78FD1"/>
                    </a:solidFill>
                  </a:tcPr>
                </a:tc>
                <a:tc>
                  <a:txBody>
                    <a:bodyPr/>
                    <a:lstStyle/>
                    <a:p>
                      <a:pPr fontAlgn="base"/>
                      <a:r>
                        <a:rPr lang="en-US" sz="1800" b="1" kern="0">
                          <a:solidFill>
                            <a:srgbClr val="FFFFFF"/>
                          </a:solidFill>
                          <a:effectLst/>
                          <a:highlight>
                            <a:srgbClr val="478FD1"/>
                          </a:highlight>
                          <a:latin typeface="Calibri"/>
                          <a:ea typeface="Times New Roman" panose="02020603050405020304" pitchFamily="18" charset="0"/>
                          <a:cs typeface="Calibri"/>
                        </a:rPr>
                        <a:t>Modernize Training Programs</a:t>
                      </a:r>
                      <a:endParaRPr lang="en-US">
                        <a:effectLst/>
                        <a:highlight>
                          <a:srgbClr val="478FD1"/>
                        </a:highlight>
                        <a:latin typeface="Calibri"/>
                        <a:cs typeface="Calibri"/>
                      </a:endParaRPr>
                    </a:p>
                  </a:txBody>
                  <a:tcPr marL="9525" marR="9525" marT="9525" marB="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78FD1"/>
                    </a:solidFill>
                  </a:tcPr>
                </a:tc>
                <a:extLst>
                  <a:ext uri="{0D108BD9-81ED-4DB2-BD59-A6C34878D82A}">
                    <a16:rowId xmlns:a16="http://schemas.microsoft.com/office/drawing/2014/main" val="3152374758"/>
                  </a:ext>
                </a:extLst>
              </a:tr>
              <a:tr h="560505">
                <a:tc>
                  <a:txBody>
                    <a:bodyPr/>
                    <a:lstStyle/>
                    <a:p>
                      <a:pPr algn="ctr" fontAlgn="base"/>
                      <a:r>
                        <a:rPr lang="en-US" sz="1800" b="1" kern="0">
                          <a:solidFill>
                            <a:srgbClr val="FFFFFF"/>
                          </a:solidFill>
                          <a:effectLst/>
                          <a:highlight>
                            <a:srgbClr val="50A5DB"/>
                          </a:highlight>
                          <a:latin typeface="Calibri"/>
                          <a:ea typeface="Times New Roman" panose="02020603050405020304" pitchFamily="18" charset="0"/>
                          <a:cs typeface="Calibri"/>
                        </a:rPr>
                        <a:t>4</a:t>
                      </a:r>
                      <a:endParaRPr lang="en-US">
                        <a:effectLst/>
                        <a:highlight>
                          <a:srgbClr val="50A5DB"/>
                        </a:highlight>
                        <a:latin typeface="Calibri"/>
                        <a:cs typeface="Calibri"/>
                      </a:endParaRPr>
                    </a:p>
                  </a:txBody>
                  <a:tcPr marL="9525" marR="9525" marT="9525" marB="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0A5DB"/>
                    </a:solidFill>
                  </a:tcPr>
                </a:tc>
                <a:tc>
                  <a:txBody>
                    <a:bodyPr/>
                    <a:lstStyle/>
                    <a:p>
                      <a:pPr fontAlgn="base"/>
                      <a:r>
                        <a:rPr lang="en-US" sz="1800" b="1" kern="0">
                          <a:solidFill>
                            <a:srgbClr val="FFFFFF"/>
                          </a:solidFill>
                          <a:effectLst/>
                          <a:highlight>
                            <a:srgbClr val="50A5DB"/>
                          </a:highlight>
                          <a:latin typeface="Calibri"/>
                          <a:ea typeface="Times New Roman" panose="02020603050405020304" pitchFamily="18" charset="0"/>
                          <a:cs typeface="Calibri"/>
                        </a:rPr>
                        <a:t>Develop Meaningful Partnerships</a:t>
                      </a:r>
                      <a:endParaRPr lang="en-US">
                        <a:effectLst/>
                        <a:highlight>
                          <a:srgbClr val="50A5DB"/>
                        </a:highlight>
                        <a:latin typeface="Calibri"/>
                        <a:cs typeface="Calibri"/>
                      </a:endParaRPr>
                    </a:p>
                  </a:txBody>
                  <a:tcPr marL="9525" marR="9525" marT="9525" marB="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0A5DB"/>
                    </a:solidFill>
                  </a:tcPr>
                </a:tc>
                <a:extLst>
                  <a:ext uri="{0D108BD9-81ED-4DB2-BD59-A6C34878D82A}">
                    <a16:rowId xmlns:a16="http://schemas.microsoft.com/office/drawing/2014/main" val="1805591196"/>
                  </a:ext>
                </a:extLst>
              </a:tr>
              <a:tr h="560505">
                <a:tc>
                  <a:txBody>
                    <a:bodyPr/>
                    <a:lstStyle/>
                    <a:p>
                      <a:pPr algn="ctr" fontAlgn="base"/>
                      <a:r>
                        <a:rPr lang="en-US" sz="1800" b="1" kern="0">
                          <a:solidFill>
                            <a:srgbClr val="2E80B7"/>
                          </a:solidFill>
                          <a:effectLst/>
                          <a:highlight>
                            <a:srgbClr val="89CAF0"/>
                          </a:highlight>
                          <a:latin typeface="Calibri"/>
                          <a:ea typeface="Times New Roman" panose="02020603050405020304" pitchFamily="18" charset="0"/>
                          <a:cs typeface="Calibri"/>
                        </a:rPr>
                        <a:t>5</a:t>
                      </a:r>
                      <a:endParaRPr lang="en-US">
                        <a:effectLst/>
                        <a:highlight>
                          <a:srgbClr val="89CAF0"/>
                        </a:highlight>
                        <a:latin typeface="Calibri"/>
                        <a:cs typeface="Calibri"/>
                      </a:endParaRPr>
                    </a:p>
                  </a:txBody>
                  <a:tcPr marL="9525" marR="9525" marT="9525" marB="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9CAF0"/>
                    </a:solidFill>
                  </a:tcPr>
                </a:tc>
                <a:tc>
                  <a:txBody>
                    <a:bodyPr/>
                    <a:lstStyle/>
                    <a:p>
                      <a:pPr fontAlgn="base"/>
                      <a:r>
                        <a:rPr lang="en-US" sz="1800" b="1" kern="0">
                          <a:solidFill>
                            <a:srgbClr val="2E80B7"/>
                          </a:solidFill>
                          <a:effectLst/>
                          <a:highlight>
                            <a:srgbClr val="89CAF0"/>
                          </a:highlight>
                          <a:latin typeface="Calibri"/>
                          <a:ea typeface="Times New Roman" panose="02020603050405020304" pitchFamily="18" charset="0"/>
                          <a:cs typeface="Calibri"/>
                        </a:rPr>
                        <a:t>Ensure Successful Transition to Employment</a:t>
                      </a:r>
                      <a:endParaRPr lang="en-US">
                        <a:effectLst/>
                        <a:highlight>
                          <a:srgbClr val="89CAF0"/>
                        </a:highlight>
                        <a:latin typeface="Calibri"/>
                        <a:cs typeface="Calibri"/>
                      </a:endParaRPr>
                    </a:p>
                  </a:txBody>
                  <a:tcPr marL="9525" marR="9525" marT="9525" marB="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9CAF0"/>
                    </a:solidFill>
                  </a:tcPr>
                </a:tc>
                <a:extLst>
                  <a:ext uri="{0D108BD9-81ED-4DB2-BD59-A6C34878D82A}">
                    <a16:rowId xmlns:a16="http://schemas.microsoft.com/office/drawing/2014/main" val="2036327754"/>
                  </a:ext>
                </a:extLst>
              </a:tr>
              <a:tr h="807509">
                <a:tc>
                  <a:txBody>
                    <a:bodyPr/>
                    <a:lstStyle/>
                    <a:p>
                      <a:pPr algn="ctr" fontAlgn="base"/>
                      <a:r>
                        <a:rPr lang="en-US" sz="1800" b="1" kern="0">
                          <a:solidFill>
                            <a:srgbClr val="CC6600"/>
                          </a:solidFill>
                          <a:effectLst/>
                          <a:highlight>
                            <a:srgbClr val="C4E9FB"/>
                          </a:highlight>
                          <a:latin typeface="Calibri"/>
                          <a:ea typeface="Times New Roman" panose="02020603050405020304" pitchFamily="18" charset="0"/>
                          <a:cs typeface="Calibri"/>
                        </a:rPr>
                        <a:t>6</a:t>
                      </a:r>
                      <a:endParaRPr lang="en-US">
                        <a:solidFill>
                          <a:srgbClr val="CC6600"/>
                        </a:solidFill>
                        <a:effectLst/>
                        <a:highlight>
                          <a:srgbClr val="C4E9FB"/>
                        </a:highlight>
                        <a:latin typeface="Calibri"/>
                        <a:cs typeface="Calibri"/>
                      </a:endParaRPr>
                    </a:p>
                  </a:txBody>
                  <a:tcPr marL="9525" marR="9525" marT="9525" marB="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E9FB"/>
                    </a:solidFill>
                  </a:tcPr>
                </a:tc>
                <a:tc>
                  <a:txBody>
                    <a:bodyPr/>
                    <a:lstStyle/>
                    <a:p>
                      <a:pPr fontAlgn="base"/>
                      <a:r>
                        <a:rPr lang="en-US" sz="1800" b="1" kern="0">
                          <a:solidFill>
                            <a:srgbClr val="CC6600"/>
                          </a:solidFill>
                          <a:effectLst/>
                          <a:highlight>
                            <a:srgbClr val="C4E9FB"/>
                          </a:highlight>
                          <a:latin typeface="Calibri" panose="020F0502020204030204" pitchFamily="34" charset="0"/>
                          <a:ea typeface="Times New Roman" panose="02020603050405020304" pitchFamily="18" charset="0"/>
                          <a:cs typeface="Calibri" panose="020F0502020204030204" pitchFamily="34" charset="0"/>
                        </a:rPr>
                        <a:t>Enhance Federal Oversight of Center Operations</a:t>
                      </a:r>
                      <a:endParaRPr lang="en-US">
                        <a:solidFill>
                          <a:srgbClr val="CC6600"/>
                        </a:solidFill>
                        <a:effectLst/>
                        <a:highlight>
                          <a:srgbClr val="C4E9FB"/>
                        </a:highlight>
                      </a:endParaRPr>
                    </a:p>
                  </a:txBody>
                  <a:tcPr marL="9525" marR="9525" marT="9525" marB="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E9FB"/>
                    </a:solidFill>
                  </a:tcPr>
                </a:tc>
                <a:extLst>
                  <a:ext uri="{0D108BD9-81ED-4DB2-BD59-A6C34878D82A}">
                    <a16:rowId xmlns:a16="http://schemas.microsoft.com/office/drawing/2014/main" val="3632795017"/>
                  </a:ext>
                </a:extLst>
              </a:tr>
              <a:tr h="560505">
                <a:tc>
                  <a:txBody>
                    <a:bodyPr/>
                    <a:lstStyle/>
                    <a:p>
                      <a:pPr algn="ctr" fontAlgn="base"/>
                      <a:r>
                        <a:rPr lang="en-US" sz="1800" b="1" kern="0">
                          <a:solidFill>
                            <a:srgbClr val="2E80B7"/>
                          </a:solidFill>
                          <a:effectLst/>
                          <a:highlight>
                            <a:srgbClr val="C7C8CA"/>
                          </a:highlight>
                          <a:latin typeface="Calibri"/>
                          <a:ea typeface="Times New Roman" panose="02020603050405020304" pitchFamily="18" charset="0"/>
                          <a:cs typeface="Calibri"/>
                        </a:rPr>
                        <a:t>7</a:t>
                      </a:r>
                      <a:endParaRPr lang="en-US">
                        <a:effectLst/>
                        <a:highlight>
                          <a:srgbClr val="C7C8CA"/>
                        </a:highlight>
                        <a:latin typeface="Calibri"/>
                        <a:cs typeface="Calibri"/>
                      </a:endParaRPr>
                    </a:p>
                  </a:txBody>
                  <a:tcPr marL="9525" marR="9525" marT="9525" marB="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7C8CA"/>
                    </a:solidFill>
                  </a:tcPr>
                </a:tc>
                <a:tc>
                  <a:txBody>
                    <a:bodyPr/>
                    <a:lstStyle/>
                    <a:p>
                      <a:pPr fontAlgn="base"/>
                      <a:r>
                        <a:rPr lang="en-US" sz="1800" b="1" kern="0">
                          <a:solidFill>
                            <a:srgbClr val="2E80B7"/>
                          </a:solidFill>
                          <a:effectLst/>
                          <a:highlight>
                            <a:srgbClr val="C7C8CA"/>
                          </a:highlight>
                          <a:latin typeface="Calibri"/>
                          <a:ea typeface="Times New Roman" panose="02020603050405020304" pitchFamily="18" charset="0"/>
                          <a:cs typeface="Calibri"/>
                        </a:rPr>
                        <a:t>Rebrand Job Corps</a:t>
                      </a:r>
                      <a:endParaRPr lang="en-US">
                        <a:effectLst/>
                        <a:highlight>
                          <a:srgbClr val="C7C8CA"/>
                        </a:highlight>
                        <a:latin typeface="Calibri"/>
                        <a:cs typeface="Calibri"/>
                      </a:endParaRPr>
                    </a:p>
                  </a:txBody>
                  <a:tcPr marL="9525" marR="9525" marT="9525" marB="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7C8CA"/>
                    </a:solidFill>
                  </a:tcPr>
                </a:tc>
                <a:extLst>
                  <a:ext uri="{0D108BD9-81ED-4DB2-BD59-A6C34878D82A}">
                    <a16:rowId xmlns:a16="http://schemas.microsoft.com/office/drawing/2014/main" val="1148779122"/>
                  </a:ext>
                </a:extLst>
              </a:tr>
            </a:tbl>
          </a:graphicData>
        </a:graphic>
      </p:graphicFrame>
      <p:pic>
        <p:nvPicPr>
          <p:cNvPr id="8" name="Picture Placeholder 7" descr="A logo with text and ladder&#10;&#10;Description automatically generated">
            <a:extLst>
              <a:ext uri="{FF2B5EF4-FFF2-40B4-BE49-F238E27FC236}">
                <a16:creationId xmlns:a16="http://schemas.microsoft.com/office/drawing/2014/main" id="{BC4AB14C-A38E-83F9-154F-2FDB99770CDA}"/>
              </a:ext>
            </a:extLst>
          </p:cNvPr>
          <p:cNvPicPr>
            <a:picLocks noGrp="1" noChangeAspect="1"/>
          </p:cNvPicPr>
          <p:nvPr>
            <p:ph idx="10"/>
          </p:nvPr>
        </p:nvPicPr>
        <p:blipFill>
          <a:blip r:embed="rId3">
            <a:extLst>
              <a:ext uri="{837473B0-CC2E-450A-ABE3-18F120FF3D39}">
                <a1611:picAttrSrcUrl xmlns:a1611="http://schemas.microsoft.com/office/drawing/2016/11/main" r:id="rId4"/>
              </a:ext>
            </a:extLst>
          </a:blip>
          <a:stretch>
            <a:fillRect/>
          </a:stretch>
        </p:blipFill>
        <p:spPr>
          <a:xfrm>
            <a:off x="9844826" y="262532"/>
            <a:ext cx="1954651" cy="2178955"/>
          </a:xfrm>
          <a:prstGeom prst="rect">
            <a:avLst/>
          </a:prstGeom>
          <a:noFill/>
        </p:spPr>
      </p:pic>
    </p:spTree>
    <p:extLst>
      <p:ext uri="{BB962C8B-B14F-4D97-AF65-F5344CB8AC3E}">
        <p14:creationId xmlns:p14="http://schemas.microsoft.com/office/powerpoint/2010/main" val="3662677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D8B13F-8D6F-4D10-C76D-92556F08DA43}"/>
              </a:ext>
            </a:extLst>
          </p:cNvPr>
          <p:cNvSpPr>
            <a:spLocks noGrp="1"/>
          </p:cNvSpPr>
          <p:nvPr>
            <p:ph type="title"/>
          </p:nvPr>
        </p:nvSpPr>
        <p:spPr>
          <a:xfrm>
            <a:off x="5943600" y="457200"/>
            <a:ext cx="5120640" cy="3200400"/>
          </a:xfrm>
        </p:spPr>
        <p:txBody>
          <a:bodyPr anchor="b">
            <a:normAutofit/>
          </a:bodyPr>
          <a:lstStyle/>
          <a:p>
            <a:r>
              <a:rPr lang="en-US"/>
              <a:t>Hack #1:</a:t>
            </a:r>
            <a:br>
              <a:rPr lang="en-US"/>
            </a:br>
            <a:endParaRPr lang="en-US"/>
          </a:p>
        </p:txBody>
      </p:sp>
      <p:sp>
        <p:nvSpPr>
          <p:cNvPr id="2" name="Content Placeholder 1">
            <a:extLst>
              <a:ext uri="{FF2B5EF4-FFF2-40B4-BE49-F238E27FC236}">
                <a16:creationId xmlns:a16="http://schemas.microsoft.com/office/drawing/2014/main" id="{24DF17B5-802A-37CE-71DA-6CCA8A024C9A}"/>
              </a:ext>
            </a:extLst>
          </p:cNvPr>
          <p:cNvSpPr>
            <a:spLocks noGrp="1"/>
          </p:cNvSpPr>
          <p:nvPr>
            <p:ph type="subTitle" idx="1"/>
          </p:nvPr>
        </p:nvSpPr>
        <p:spPr>
          <a:xfrm>
            <a:off x="5943598" y="3286538"/>
            <a:ext cx="5120640" cy="1828800"/>
          </a:xfrm>
        </p:spPr>
        <p:txBody>
          <a:bodyPr anchor="t">
            <a:normAutofit/>
          </a:bodyPr>
          <a:lstStyle/>
          <a:p>
            <a:r>
              <a:rPr lang="en-US" sz="3000"/>
              <a:t>“Did I clearly explain available health services to you? Or do you have any questions that I can answer?”</a:t>
            </a:r>
          </a:p>
          <a:p>
            <a:endParaRPr lang="en-US" sz="3000"/>
          </a:p>
        </p:txBody>
      </p:sp>
      <p:pic>
        <p:nvPicPr>
          <p:cNvPr id="7" name="Picture 6" descr="A red toy with a sad face&#10;&#10;Description automatically generated">
            <a:extLst>
              <a:ext uri="{FF2B5EF4-FFF2-40B4-BE49-F238E27FC236}">
                <a16:creationId xmlns:a16="http://schemas.microsoft.com/office/drawing/2014/main" id="{F1438D0E-5589-BF31-6B66-8B37514F4F44}"/>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25488" b="-2"/>
          <a:stretch/>
        </p:blipFill>
        <p:spPr>
          <a:xfrm>
            <a:off x="904238" y="1157224"/>
            <a:ext cx="4500562" cy="4521200"/>
          </a:xfrm>
          <a:prstGeom prst="ellipse">
            <a:avLst/>
          </a:prstGeom>
          <a:noFill/>
        </p:spPr>
      </p:pic>
    </p:spTree>
    <p:extLst>
      <p:ext uri="{BB962C8B-B14F-4D97-AF65-F5344CB8AC3E}">
        <p14:creationId xmlns:p14="http://schemas.microsoft.com/office/powerpoint/2010/main" val="369170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14B6B-1238-DEC0-80B8-CBF44A241552}"/>
              </a:ext>
            </a:extLst>
          </p:cNvPr>
          <p:cNvSpPr>
            <a:spLocks noGrp="1"/>
          </p:cNvSpPr>
          <p:nvPr>
            <p:ph type="title"/>
          </p:nvPr>
        </p:nvSpPr>
        <p:spPr/>
        <p:txBody>
          <a:bodyPr/>
          <a:lstStyle/>
          <a:p>
            <a:br>
              <a:rPr lang="en-US"/>
            </a:br>
            <a:r>
              <a:rPr lang="en-US"/>
              <a:t>Hack #2: </a:t>
            </a:r>
            <a:br>
              <a:rPr lang="en-US"/>
            </a:br>
            <a:endParaRPr lang="en-US"/>
          </a:p>
        </p:txBody>
      </p:sp>
      <p:sp>
        <p:nvSpPr>
          <p:cNvPr id="3" name="Subtitle 2">
            <a:extLst>
              <a:ext uri="{FF2B5EF4-FFF2-40B4-BE49-F238E27FC236}">
                <a16:creationId xmlns:a16="http://schemas.microsoft.com/office/drawing/2014/main" id="{1D76AB75-AF49-C304-FB73-E01C8983C505}"/>
              </a:ext>
            </a:extLst>
          </p:cNvPr>
          <p:cNvSpPr>
            <a:spLocks noGrp="1"/>
          </p:cNvSpPr>
          <p:nvPr>
            <p:ph type="subTitle" idx="1"/>
          </p:nvPr>
        </p:nvSpPr>
        <p:spPr/>
        <p:txBody>
          <a:bodyPr/>
          <a:lstStyle/>
          <a:p>
            <a:r>
              <a:rPr lang="en-US"/>
              <a:t>Use Your Wellness Committee, SGA, and Peer Mentors</a:t>
            </a:r>
          </a:p>
        </p:txBody>
      </p:sp>
      <p:pic>
        <p:nvPicPr>
          <p:cNvPr id="6" name="Picture Placeholder 5" descr="A group of people sitting on a bench&#10;&#10;Description automatically generated">
            <a:extLst>
              <a:ext uri="{FF2B5EF4-FFF2-40B4-BE49-F238E27FC236}">
                <a16:creationId xmlns:a16="http://schemas.microsoft.com/office/drawing/2014/main" id="{B00D0970-452C-4951-BBAA-8D1D20B7B050}"/>
              </a:ext>
            </a:extLst>
          </p:cNvPr>
          <p:cNvPicPr>
            <a:picLocks noGrp="1" noChangeAspect="1"/>
          </p:cNvPicPr>
          <p:nvPr>
            <p:ph type="pic" sz="quarter" idx="10"/>
          </p:nvPr>
        </p:nvPicPr>
        <p:blipFill>
          <a:blip r:embed="rId3">
            <a:extLst>
              <a:ext uri="{837473B0-CC2E-450A-ABE3-18F120FF3D39}">
                <a1611:picAttrSrcUrl xmlns:a1611="http://schemas.microsoft.com/office/drawing/2016/11/main" r:id="rId4"/>
              </a:ext>
            </a:extLst>
          </a:blip>
          <a:srcRect l="12671" r="12671"/>
          <a:stretch/>
        </p:blipFill>
        <p:spPr/>
      </p:pic>
    </p:spTree>
    <p:extLst>
      <p:ext uri="{BB962C8B-B14F-4D97-AF65-F5344CB8AC3E}">
        <p14:creationId xmlns:p14="http://schemas.microsoft.com/office/powerpoint/2010/main" val="1297281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EE252-294F-367B-EFDE-57D1491DEA5B}"/>
              </a:ext>
            </a:extLst>
          </p:cNvPr>
          <p:cNvSpPr>
            <a:spLocks noGrp="1"/>
          </p:cNvSpPr>
          <p:nvPr>
            <p:ph type="title"/>
          </p:nvPr>
        </p:nvSpPr>
        <p:spPr>
          <a:xfrm>
            <a:off x="1158864" y="921527"/>
            <a:ext cx="9779183" cy="1744415"/>
          </a:xfrm>
        </p:spPr>
        <p:txBody>
          <a:bodyPr/>
          <a:lstStyle/>
          <a:p>
            <a:r>
              <a:rPr lang="en-US"/>
              <a:t>Q2 &amp; 5: </a:t>
            </a:r>
            <a:br>
              <a:rPr lang="en-US"/>
            </a:br>
            <a:r>
              <a:rPr lang="en-US"/>
              <a:t>Understand and Manage Health Care Needs</a:t>
            </a:r>
          </a:p>
        </p:txBody>
      </p:sp>
      <p:sp>
        <p:nvSpPr>
          <p:cNvPr id="3" name="Content Placeholder 2">
            <a:extLst>
              <a:ext uri="{FF2B5EF4-FFF2-40B4-BE49-F238E27FC236}">
                <a16:creationId xmlns:a16="http://schemas.microsoft.com/office/drawing/2014/main" id="{3337C045-88EF-4FC6-ECF1-86A62692EA60}"/>
              </a:ext>
            </a:extLst>
          </p:cNvPr>
          <p:cNvSpPr>
            <a:spLocks noGrp="1"/>
          </p:cNvSpPr>
          <p:nvPr>
            <p:ph idx="1"/>
          </p:nvPr>
        </p:nvSpPr>
        <p:spPr>
          <a:xfrm>
            <a:off x="1158865" y="2836973"/>
            <a:ext cx="9779182" cy="3366815"/>
          </a:xfrm>
        </p:spPr>
        <p:txBody>
          <a:bodyPr vert="horz" lIns="91440" tIns="45720" rIns="91440" bIns="45720" rtlCol="0" anchor="t">
            <a:normAutofit/>
          </a:bodyPr>
          <a:lstStyle/>
          <a:p>
            <a:pPr marL="342900" indent="-342900">
              <a:buFont typeface="Arial" panose="020B0604020202020204" pitchFamily="34" charset="0"/>
              <a:buChar char="•"/>
            </a:pPr>
            <a:r>
              <a:rPr lang="en-US" sz="3200"/>
              <a:t>Knowledge about diagnosis and treatment</a:t>
            </a:r>
          </a:p>
          <a:p>
            <a:pPr marL="342900" indent="-342900">
              <a:buFont typeface="Arial" panose="020B0604020202020204" pitchFamily="34" charset="0"/>
              <a:buChar char="•"/>
            </a:pPr>
            <a:r>
              <a:rPr lang="en-US" sz="3200"/>
              <a:t>Empower student to control their treatment</a:t>
            </a:r>
          </a:p>
          <a:p>
            <a:pPr marL="342900" indent="-342900">
              <a:buFont typeface="Arial" panose="020B0604020202020204" pitchFamily="34" charset="0"/>
              <a:buChar char="•"/>
            </a:pPr>
            <a:r>
              <a:rPr lang="en-US" sz="3200"/>
              <a:t>Improvements in clinical outcomes</a:t>
            </a:r>
          </a:p>
        </p:txBody>
      </p:sp>
    </p:spTree>
    <p:extLst>
      <p:ext uri="{BB962C8B-B14F-4D97-AF65-F5344CB8AC3E}">
        <p14:creationId xmlns:p14="http://schemas.microsoft.com/office/powerpoint/2010/main" val="4194342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D8B13F-8D6F-4D10-C76D-92556F08DA43}"/>
              </a:ext>
            </a:extLst>
          </p:cNvPr>
          <p:cNvSpPr>
            <a:spLocks noGrp="1"/>
          </p:cNvSpPr>
          <p:nvPr>
            <p:ph type="title"/>
          </p:nvPr>
        </p:nvSpPr>
        <p:spPr>
          <a:xfrm>
            <a:off x="5943600" y="457200"/>
            <a:ext cx="5120640" cy="3200400"/>
          </a:xfrm>
        </p:spPr>
        <p:txBody>
          <a:bodyPr anchor="b">
            <a:normAutofit/>
          </a:bodyPr>
          <a:lstStyle/>
          <a:p>
            <a:r>
              <a:rPr lang="en-US"/>
              <a:t>The Same Hack</a:t>
            </a:r>
          </a:p>
        </p:txBody>
      </p:sp>
      <p:sp>
        <p:nvSpPr>
          <p:cNvPr id="2" name="Content Placeholder 1">
            <a:extLst>
              <a:ext uri="{FF2B5EF4-FFF2-40B4-BE49-F238E27FC236}">
                <a16:creationId xmlns:a16="http://schemas.microsoft.com/office/drawing/2014/main" id="{24DF17B5-802A-37CE-71DA-6CCA8A024C9A}"/>
              </a:ext>
            </a:extLst>
          </p:cNvPr>
          <p:cNvSpPr>
            <a:spLocks noGrp="1"/>
          </p:cNvSpPr>
          <p:nvPr>
            <p:ph type="subTitle" idx="1"/>
          </p:nvPr>
        </p:nvSpPr>
        <p:spPr>
          <a:xfrm>
            <a:off x="5943598" y="3657600"/>
            <a:ext cx="5120640" cy="1828800"/>
          </a:xfrm>
        </p:spPr>
        <p:txBody>
          <a:bodyPr anchor="t">
            <a:normAutofit fontScale="92500" lnSpcReduction="10000"/>
          </a:bodyPr>
          <a:lstStyle/>
          <a:p>
            <a:r>
              <a:rPr lang="en-US" sz="2200"/>
              <a:t>[Explain healthcare needs and plan.]</a:t>
            </a:r>
          </a:p>
          <a:p>
            <a:r>
              <a:rPr lang="en-US" sz="2200"/>
              <a:t>“Do you feel like you understand your healthcare needs? Or do you have any questions that I can answer?”</a:t>
            </a:r>
          </a:p>
          <a:p>
            <a:r>
              <a:rPr lang="en-US" sz="2200"/>
              <a:t>“Do you have any questions about our plan to manage your health?”</a:t>
            </a:r>
          </a:p>
          <a:p>
            <a:endParaRPr lang="en-US" sz="2200"/>
          </a:p>
        </p:txBody>
      </p:sp>
      <p:pic>
        <p:nvPicPr>
          <p:cNvPr id="5" name="Picture 4" descr="A doctor using an ultrasound device to check the patient's pulse&#10;&#10;Description automatically generated">
            <a:extLst>
              <a:ext uri="{FF2B5EF4-FFF2-40B4-BE49-F238E27FC236}">
                <a16:creationId xmlns:a16="http://schemas.microsoft.com/office/drawing/2014/main" id="{B16C624E-D261-C84E-085C-A4914A18968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0076" r="13478" b="-2"/>
          <a:stretch/>
        </p:blipFill>
        <p:spPr>
          <a:xfrm>
            <a:off x="904238" y="1157224"/>
            <a:ext cx="4500562" cy="4521200"/>
          </a:xfrm>
          <a:prstGeom prst="ellipse">
            <a:avLst/>
          </a:prstGeom>
          <a:noFill/>
        </p:spPr>
      </p:pic>
    </p:spTree>
    <p:extLst>
      <p:ext uri="{BB962C8B-B14F-4D97-AF65-F5344CB8AC3E}">
        <p14:creationId xmlns:p14="http://schemas.microsoft.com/office/powerpoint/2010/main" val="2369002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64837-6372-E18D-9A9B-22B5ED06E60F}"/>
              </a:ext>
            </a:extLst>
          </p:cNvPr>
          <p:cNvSpPr>
            <a:spLocks noGrp="1"/>
          </p:cNvSpPr>
          <p:nvPr>
            <p:ph type="title"/>
          </p:nvPr>
        </p:nvSpPr>
        <p:spPr>
          <a:xfrm>
            <a:off x="1167492" y="45085"/>
            <a:ext cx="9779183" cy="1600835"/>
          </a:xfrm>
        </p:spPr>
        <p:txBody>
          <a:bodyPr anchor="b">
            <a:normAutofit/>
          </a:bodyPr>
          <a:lstStyle/>
          <a:p>
            <a:r>
              <a:rPr lang="en-US"/>
              <a:t>Q3: Respecting the Student</a:t>
            </a:r>
          </a:p>
        </p:txBody>
      </p:sp>
      <p:pic>
        <p:nvPicPr>
          <p:cNvPr id="5" name="Content Placeholder 4" descr="A close-up of a wall with a pink sign&#10;&#10;Description automatically generated">
            <a:extLst>
              <a:ext uri="{FF2B5EF4-FFF2-40B4-BE49-F238E27FC236}">
                <a16:creationId xmlns:a16="http://schemas.microsoft.com/office/drawing/2014/main" id="{21465EA3-F00B-E5A7-685C-63F2973BC2BE}"/>
              </a:ext>
            </a:extLst>
          </p:cNvPr>
          <p:cNvPicPr>
            <a:picLocks noGrp="1" noChangeAspect="1"/>
          </p:cNvPicPr>
          <p:nvPr>
            <p:ph idx="14"/>
          </p:nvPr>
        </p:nvPicPr>
        <p:blipFill>
          <a:blip r:embed="rId3">
            <a:extLst>
              <a:ext uri="{837473B0-CC2E-450A-ABE3-18F120FF3D39}">
                <a1611:picAttrSrcUrl xmlns:a1611="http://schemas.microsoft.com/office/drawing/2016/11/main" r:id="rId4"/>
              </a:ext>
            </a:extLst>
          </a:blip>
          <a:stretch>
            <a:fillRect/>
          </a:stretch>
        </p:blipFill>
        <p:spPr>
          <a:xfrm>
            <a:off x="3498661" y="2652713"/>
            <a:ext cx="5115439" cy="3436936"/>
          </a:xfrm>
          <a:noFill/>
        </p:spPr>
      </p:pic>
    </p:spTree>
    <p:extLst>
      <p:ext uri="{BB962C8B-B14F-4D97-AF65-F5344CB8AC3E}">
        <p14:creationId xmlns:p14="http://schemas.microsoft.com/office/powerpoint/2010/main" val="1028816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6458E-FE5B-4085-6AA7-4F46235EB42A}"/>
              </a:ext>
            </a:extLst>
          </p:cNvPr>
          <p:cNvSpPr>
            <a:spLocks noGrp="1"/>
          </p:cNvSpPr>
          <p:nvPr>
            <p:ph type="title"/>
          </p:nvPr>
        </p:nvSpPr>
        <p:spPr>
          <a:xfrm>
            <a:off x="5943600" y="457200"/>
            <a:ext cx="5120640" cy="3200400"/>
          </a:xfrm>
        </p:spPr>
        <p:txBody>
          <a:bodyPr anchor="b">
            <a:normAutofit/>
          </a:bodyPr>
          <a:lstStyle/>
          <a:p>
            <a:r>
              <a:rPr lang="en-US" sz="5600"/>
              <a:t>Respectful Communication</a:t>
            </a:r>
          </a:p>
        </p:txBody>
      </p:sp>
      <p:sp>
        <p:nvSpPr>
          <p:cNvPr id="3" name="Content Placeholder 2">
            <a:extLst>
              <a:ext uri="{FF2B5EF4-FFF2-40B4-BE49-F238E27FC236}">
                <a16:creationId xmlns:a16="http://schemas.microsoft.com/office/drawing/2014/main" id="{0DCD04CD-9049-70FB-B9DD-565533BFF5CC}"/>
              </a:ext>
            </a:extLst>
          </p:cNvPr>
          <p:cNvSpPr>
            <a:spLocks noGrp="1"/>
          </p:cNvSpPr>
          <p:nvPr>
            <p:ph type="subTitle" idx="1"/>
          </p:nvPr>
        </p:nvSpPr>
        <p:spPr>
          <a:xfrm>
            <a:off x="5943598" y="3657600"/>
            <a:ext cx="5120640" cy="1828800"/>
          </a:xfrm>
        </p:spPr>
        <p:txBody>
          <a:bodyPr vert="horz" lIns="91440" tIns="45720" rIns="91440" bIns="45720" rtlCol="0" anchor="t">
            <a:normAutofit/>
          </a:bodyPr>
          <a:lstStyle/>
          <a:p>
            <a:pPr marL="0" indent="0">
              <a:buNone/>
            </a:pPr>
            <a:r>
              <a:rPr lang="en-US"/>
              <a:t>Listen to student concerns and barriers</a:t>
            </a:r>
          </a:p>
        </p:txBody>
      </p:sp>
      <p:pic>
        <p:nvPicPr>
          <p:cNvPr id="5" name="Picture 4" descr="A close-up of a face&#10;&#10;Description automatically generated">
            <a:extLst>
              <a:ext uri="{FF2B5EF4-FFF2-40B4-BE49-F238E27FC236}">
                <a16:creationId xmlns:a16="http://schemas.microsoft.com/office/drawing/2014/main" id="{3198688D-31FA-B4C6-F220-DD30EE6E9342}"/>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1835" r="13509" b="2"/>
          <a:stretch/>
        </p:blipFill>
        <p:spPr>
          <a:xfrm>
            <a:off x="904238" y="1157224"/>
            <a:ext cx="4500562" cy="4521200"/>
          </a:xfrm>
          <a:prstGeom prst="ellipse">
            <a:avLst/>
          </a:prstGeom>
          <a:noFill/>
        </p:spPr>
      </p:pic>
    </p:spTree>
    <p:extLst>
      <p:ext uri="{BB962C8B-B14F-4D97-AF65-F5344CB8AC3E}">
        <p14:creationId xmlns:p14="http://schemas.microsoft.com/office/powerpoint/2010/main" val="1810316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1D3BD-88AB-2E93-CD55-0534C76F4EB6}"/>
              </a:ext>
            </a:extLst>
          </p:cNvPr>
          <p:cNvSpPr>
            <a:spLocks noGrp="1"/>
          </p:cNvSpPr>
          <p:nvPr>
            <p:ph type="title"/>
          </p:nvPr>
        </p:nvSpPr>
        <p:spPr/>
        <p:txBody>
          <a:bodyPr/>
          <a:lstStyle/>
          <a:p>
            <a:r>
              <a:rPr lang="en-US"/>
              <a:t>Barriers to Respect</a:t>
            </a:r>
          </a:p>
        </p:txBody>
      </p:sp>
      <p:sp>
        <p:nvSpPr>
          <p:cNvPr id="3" name="Content Placeholder 2">
            <a:extLst>
              <a:ext uri="{FF2B5EF4-FFF2-40B4-BE49-F238E27FC236}">
                <a16:creationId xmlns:a16="http://schemas.microsoft.com/office/drawing/2014/main" id="{D702B59D-8D3E-9D5F-907A-856686E032F4}"/>
              </a:ext>
            </a:extLst>
          </p:cNvPr>
          <p:cNvSpPr>
            <a:spLocks noGrp="1"/>
          </p:cNvSpPr>
          <p:nvPr>
            <p:ph idx="1"/>
          </p:nvPr>
        </p:nvSpPr>
        <p:spPr/>
        <p:txBody>
          <a:bodyPr vert="horz" lIns="91440" tIns="45720" rIns="91440" bIns="45720" rtlCol="0" anchor="t">
            <a:normAutofit/>
          </a:bodyPr>
          <a:lstStyle/>
          <a:p>
            <a:pPr marL="285750" indent="-285750">
              <a:buChar char="•"/>
            </a:pPr>
            <a:r>
              <a:rPr lang="en-US" sz="2400">
                <a:latin typeface="Trebuchet MS"/>
              </a:rPr>
              <a:t>Not listening to concerns or answering questions</a:t>
            </a:r>
            <a:endParaRPr lang="en-US" sz="2400"/>
          </a:p>
          <a:p>
            <a:pPr marL="285750" indent="-285750">
              <a:buChar char="•"/>
            </a:pPr>
            <a:r>
              <a:rPr lang="en-US" sz="2400">
                <a:latin typeface="Trebuchet MS"/>
              </a:rPr>
              <a:t>Failing to make eye contact</a:t>
            </a:r>
            <a:endParaRPr lang="en-US" sz="2400"/>
          </a:p>
          <a:p>
            <a:pPr marL="285750" indent="-285750">
              <a:buChar char="•"/>
            </a:pPr>
            <a:r>
              <a:rPr lang="en-US" sz="2400">
                <a:latin typeface="Trebuchet MS"/>
              </a:rPr>
              <a:t>Not following up on promises made</a:t>
            </a:r>
            <a:endParaRPr lang="en-US" sz="2400"/>
          </a:p>
          <a:p>
            <a:pPr marL="285750" indent="-285750">
              <a:buChar char="•"/>
            </a:pPr>
            <a:r>
              <a:rPr lang="en-US" sz="2400">
                <a:latin typeface="Trebuchet MS"/>
              </a:rPr>
              <a:t>Disregard for the student and/or staff beliefs</a:t>
            </a:r>
            <a:endParaRPr lang="en-US" sz="2400"/>
          </a:p>
          <a:p>
            <a:pPr marL="285750" indent="-285750">
              <a:buChar char="•"/>
            </a:pPr>
            <a:r>
              <a:rPr lang="en-US" sz="2400">
                <a:latin typeface="Trebuchet MS"/>
              </a:rPr>
              <a:t>Absence of resources or equipment to provide quality care</a:t>
            </a:r>
            <a:endParaRPr lang="en-US" sz="2400"/>
          </a:p>
          <a:p>
            <a:pPr marL="285750" indent="-285750">
              <a:buChar char="•"/>
            </a:pPr>
            <a:r>
              <a:rPr lang="en-US" sz="2400">
                <a:latin typeface="Trebuchet MS"/>
              </a:rPr>
              <a:t>Lack of professionalism</a:t>
            </a:r>
            <a:endParaRPr lang="en-US" sz="2400"/>
          </a:p>
          <a:p>
            <a:endParaRPr lang="en-US"/>
          </a:p>
        </p:txBody>
      </p:sp>
    </p:spTree>
    <p:extLst>
      <p:ext uri="{BB962C8B-B14F-4D97-AF65-F5344CB8AC3E}">
        <p14:creationId xmlns:p14="http://schemas.microsoft.com/office/powerpoint/2010/main" val="625416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628BF-C67C-248D-0DD6-494AEA519C49}"/>
              </a:ext>
            </a:extLst>
          </p:cNvPr>
          <p:cNvSpPr>
            <a:spLocks noGrp="1"/>
          </p:cNvSpPr>
          <p:nvPr>
            <p:ph type="title"/>
          </p:nvPr>
        </p:nvSpPr>
        <p:spPr>
          <a:xfrm>
            <a:off x="5943600" y="457200"/>
            <a:ext cx="5120640" cy="3200400"/>
          </a:xfrm>
        </p:spPr>
        <p:txBody>
          <a:bodyPr anchor="b">
            <a:normAutofit/>
          </a:bodyPr>
          <a:lstStyle/>
          <a:p>
            <a:r>
              <a:rPr lang="en-US"/>
              <a:t>Frequent Utilizers</a:t>
            </a:r>
          </a:p>
        </p:txBody>
      </p:sp>
      <p:sp>
        <p:nvSpPr>
          <p:cNvPr id="3" name="Content Placeholder 2">
            <a:extLst>
              <a:ext uri="{FF2B5EF4-FFF2-40B4-BE49-F238E27FC236}">
                <a16:creationId xmlns:a16="http://schemas.microsoft.com/office/drawing/2014/main" id="{658A42F6-F11D-E616-D8B2-3ADF821C8B80}"/>
              </a:ext>
            </a:extLst>
          </p:cNvPr>
          <p:cNvSpPr>
            <a:spLocks noGrp="1"/>
          </p:cNvSpPr>
          <p:nvPr>
            <p:ph type="subTitle" idx="1"/>
          </p:nvPr>
        </p:nvSpPr>
        <p:spPr>
          <a:xfrm>
            <a:off x="5943598" y="3657600"/>
            <a:ext cx="5120640" cy="1828800"/>
          </a:xfrm>
        </p:spPr>
        <p:txBody>
          <a:bodyPr anchor="t">
            <a:normAutofit fontScale="92500" lnSpcReduction="10000"/>
          </a:bodyPr>
          <a:lstStyle/>
          <a:p>
            <a:r>
              <a:rPr lang="en-US" sz="2800"/>
              <a:t>Solutions: </a:t>
            </a:r>
          </a:p>
          <a:p>
            <a:pPr marL="457200" indent="-457200">
              <a:buFont typeface="Arial" panose="020B0604020202020204" pitchFamily="34" charset="0"/>
              <a:buChar char="•"/>
            </a:pPr>
            <a:r>
              <a:rPr lang="en-US" sz="2800"/>
              <a:t>Give scheduled visits</a:t>
            </a:r>
          </a:p>
          <a:p>
            <a:pPr marL="457200" indent="-457200">
              <a:buFont typeface="Arial" panose="020B0604020202020204" pitchFamily="34" charset="0"/>
              <a:buChar char="•"/>
            </a:pPr>
            <a:r>
              <a:rPr lang="en-US" sz="2800"/>
              <a:t>Involve CMHC</a:t>
            </a:r>
          </a:p>
          <a:p>
            <a:pPr marL="457200" indent="-457200">
              <a:buFont typeface="Arial" panose="020B0604020202020204" pitchFamily="34" charset="0"/>
              <a:buChar char="•"/>
            </a:pPr>
            <a:r>
              <a:rPr lang="en-US" sz="2800"/>
              <a:t>Ask questions</a:t>
            </a:r>
          </a:p>
        </p:txBody>
      </p:sp>
      <p:pic>
        <p:nvPicPr>
          <p:cNvPr id="5" name="Picture 4" descr="A person with short hair wearing a white turtleneck&#10;&#10;Description automatically generated">
            <a:extLst>
              <a:ext uri="{FF2B5EF4-FFF2-40B4-BE49-F238E27FC236}">
                <a16:creationId xmlns:a16="http://schemas.microsoft.com/office/drawing/2014/main" id="{5944EF32-C8D2-8892-26E8-C7636E6CCDC5}"/>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3848" r="-2" b="29346"/>
          <a:stretch/>
        </p:blipFill>
        <p:spPr>
          <a:xfrm>
            <a:off x="904238" y="1157224"/>
            <a:ext cx="4500562" cy="4521200"/>
          </a:xfrm>
          <a:prstGeom prst="ellipse">
            <a:avLst/>
          </a:prstGeom>
          <a:noFill/>
        </p:spPr>
      </p:pic>
    </p:spTree>
    <p:extLst>
      <p:ext uri="{BB962C8B-B14F-4D97-AF65-F5344CB8AC3E}">
        <p14:creationId xmlns:p14="http://schemas.microsoft.com/office/powerpoint/2010/main" val="2044521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DBDEC-A75E-826D-2BDD-9F53C22E68D7}"/>
              </a:ext>
            </a:extLst>
          </p:cNvPr>
          <p:cNvSpPr>
            <a:spLocks noGrp="1"/>
          </p:cNvSpPr>
          <p:nvPr>
            <p:ph type="title"/>
          </p:nvPr>
        </p:nvSpPr>
        <p:spPr>
          <a:xfrm>
            <a:off x="5943600" y="457200"/>
            <a:ext cx="5120640" cy="3200400"/>
          </a:xfrm>
        </p:spPr>
        <p:txBody>
          <a:bodyPr anchor="b">
            <a:normAutofit/>
          </a:bodyPr>
          <a:lstStyle/>
          <a:p>
            <a:r>
              <a:rPr lang="en-US"/>
              <a:t>Q 4: Privacy</a:t>
            </a:r>
          </a:p>
        </p:txBody>
      </p:sp>
      <p:sp>
        <p:nvSpPr>
          <p:cNvPr id="11" name="Subtitle 2">
            <a:extLst>
              <a:ext uri="{FF2B5EF4-FFF2-40B4-BE49-F238E27FC236}">
                <a16:creationId xmlns:a16="http://schemas.microsoft.com/office/drawing/2014/main" id="{902C1688-7D57-F48E-D651-84A0067A59B2}"/>
              </a:ext>
            </a:extLst>
          </p:cNvPr>
          <p:cNvSpPr>
            <a:spLocks noGrp="1"/>
          </p:cNvSpPr>
          <p:nvPr>
            <p:ph type="subTitle" idx="1"/>
          </p:nvPr>
        </p:nvSpPr>
        <p:spPr>
          <a:xfrm>
            <a:off x="5943598" y="3657600"/>
            <a:ext cx="5120640" cy="1828800"/>
          </a:xfrm>
        </p:spPr>
        <p:txBody>
          <a:bodyPr anchor="t">
            <a:normAutofit/>
          </a:bodyPr>
          <a:lstStyle/>
          <a:p>
            <a:r>
              <a:rPr lang="en-US" sz="2700"/>
              <a:t>Talk about how you protect it</a:t>
            </a:r>
          </a:p>
          <a:p>
            <a:r>
              <a:rPr lang="en-US" sz="2700"/>
              <a:t>Never, ever talk about a student in front of other students</a:t>
            </a:r>
          </a:p>
        </p:txBody>
      </p:sp>
      <p:pic>
        <p:nvPicPr>
          <p:cNvPr id="5" name="Content Placeholder 4" descr="A person with finger on lips&#10;&#10;Description automatically generated">
            <a:extLst>
              <a:ext uri="{FF2B5EF4-FFF2-40B4-BE49-F238E27FC236}">
                <a16:creationId xmlns:a16="http://schemas.microsoft.com/office/drawing/2014/main" id="{9412F6CE-4590-18DA-AF44-4524F9E72A5A}"/>
              </a:ext>
            </a:extLst>
          </p:cNvPr>
          <p:cNvPicPr>
            <a:picLocks noGrp="1" noChangeAspect="1"/>
          </p:cNvPicPr>
          <p:nvPr>
            <p:ph type="pic" sz="quarter" idx="10"/>
          </p:nvPr>
        </p:nvPicPr>
        <p:blipFill rotWithShape="1">
          <a:blip r:embed="rId3">
            <a:extLst>
              <a:ext uri="{837473B0-CC2E-450A-ABE3-18F120FF3D39}">
                <a1611:picAttrSrcUrl xmlns:a1611="http://schemas.microsoft.com/office/drawing/2016/11/main" r:id="rId4"/>
              </a:ext>
            </a:extLst>
          </a:blip>
          <a:srcRect l="456"/>
          <a:stretch/>
        </p:blipFill>
        <p:spPr>
          <a:xfrm>
            <a:off x="904238" y="1157224"/>
            <a:ext cx="4500562" cy="4521200"/>
          </a:xfrm>
          <a:noFill/>
        </p:spPr>
      </p:pic>
    </p:spTree>
    <p:extLst>
      <p:ext uri="{BB962C8B-B14F-4D97-AF65-F5344CB8AC3E}">
        <p14:creationId xmlns:p14="http://schemas.microsoft.com/office/powerpoint/2010/main" val="850171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557A0-CC4C-7FDB-E9C9-3C7D1E8B6206}"/>
              </a:ext>
            </a:extLst>
          </p:cNvPr>
          <p:cNvSpPr>
            <a:spLocks noGrp="1"/>
          </p:cNvSpPr>
          <p:nvPr>
            <p:ph type="title"/>
          </p:nvPr>
        </p:nvSpPr>
        <p:spPr/>
        <p:txBody>
          <a:bodyPr anchor="b">
            <a:normAutofit/>
          </a:bodyPr>
          <a:lstStyle/>
          <a:p>
            <a:r>
              <a:rPr lang="en-US"/>
              <a:t>Q 6 &amp; 7:  H&amp;W Staff Availability</a:t>
            </a:r>
          </a:p>
        </p:txBody>
      </p:sp>
      <p:sp>
        <p:nvSpPr>
          <p:cNvPr id="4" name="Content Placeholder 3">
            <a:extLst>
              <a:ext uri="{FF2B5EF4-FFF2-40B4-BE49-F238E27FC236}">
                <a16:creationId xmlns:a16="http://schemas.microsoft.com/office/drawing/2014/main" id="{ECE0B7CA-4201-9BC8-3274-BFF56007FEE9}"/>
              </a:ext>
            </a:extLst>
          </p:cNvPr>
          <p:cNvSpPr>
            <a:spLocks noGrp="1"/>
          </p:cNvSpPr>
          <p:nvPr>
            <p:ph idx="12"/>
          </p:nvPr>
        </p:nvSpPr>
        <p:spPr/>
        <p:txBody>
          <a:bodyPr>
            <a:normAutofit/>
          </a:bodyPr>
          <a:lstStyle/>
          <a:p>
            <a:pPr>
              <a:buFont typeface="Arial" panose="020B0604020202020204" pitchFamily="34" charset="0"/>
              <a:buChar char="•"/>
            </a:pPr>
            <a:r>
              <a:rPr lang="en-US" sz="3600"/>
              <a:t>Differentiate the HWC from the school nurse model</a:t>
            </a:r>
          </a:p>
          <a:p>
            <a:pPr>
              <a:buFont typeface="Arial" panose="020B0604020202020204" pitchFamily="34" charset="0"/>
              <a:buChar char="•"/>
            </a:pPr>
            <a:r>
              <a:rPr lang="en-US" sz="3600"/>
              <a:t>Be available</a:t>
            </a:r>
          </a:p>
          <a:p>
            <a:pPr>
              <a:buFont typeface="Arial" panose="020B0604020202020204" pitchFamily="34" charset="0"/>
              <a:buChar char="•"/>
            </a:pPr>
            <a:r>
              <a:rPr lang="en-US" sz="3600"/>
              <a:t>Be visible</a:t>
            </a:r>
          </a:p>
        </p:txBody>
      </p:sp>
      <p:pic>
        <p:nvPicPr>
          <p:cNvPr id="6" name="Content Placeholder 5" descr="Nurse in uniform in hospital">
            <a:extLst>
              <a:ext uri="{FF2B5EF4-FFF2-40B4-BE49-F238E27FC236}">
                <a16:creationId xmlns:a16="http://schemas.microsoft.com/office/drawing/2014/main" id="{67CEC968-08E4-72D3-BB19-8203987CBCB6}"/>
              </a:ext>
            </a:extLst>
          </p:cNvPr>
          <p:cNvPicPr>
            <a:picLocks noGrp="1" noChangeAspect="1"/>
          </p:cNvPicPr>
          <p:nvPr>
            <p:ph idx="11"/>
          </p:nvPr>
        </p:nvPicPr>
        <p:blipFill>
          <a:blip r:embed="rId3"/>
          <a:stretch>
            <a:fillRect/>
          </a:stretch>
        </p:blipFill>
        <p:spPr>
          <a:xfrm>
            <a:off x="6283325" y="2134719"/>
            <a:ext cx="4664075" cy="3110850"/>
          </a:xfrm>
        </p:spPr>
      </p:pic>
    </p:spTree>
    <p:extLst>
      <p:ext uri="{BB962C8B-B14F-4D97-AF65-F5344CB8AC3E}">
        <p14:creationId xmlns:p14="http://schemas.microsoft.com/office/powerpoint/2010/main" val="747175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D0483F-564B-CDC2-9412-623531C17FF2}"/>
              </a:ext>
            </a:extLst>
          </p:cNvPr>
          <p:cNvSpPr>
            <a:spLocks noGrp="1"/>
          </p:cNvSpPr>
          <p:nvPr>
            <p:ph type="title"/>
          </p:nvPr>
        </p:nvSpPr>
        <p:spPr/>
        <p:txBody>
          <a:bodyPr/>
          <a:lstStyle/>
          <a:p>
            <a:r>
              <a:rPr lang="en-US" dirty="0"/>
              <a:t>Agenda</a:t>
            </a:r>
          </a:p>
        </p:txBody>
      </p:sp>
      <p:sp>
        <p:nvSpPr>
          <p:cNvPr id="2" name="Subtitle 1">
            <a:extLst>
              <a:ext uri="{FF2B5EF4-FFF2-40B4-BE49-F238E27FC236}">
                <a16:creationId xmlns:a16="http://schemas.microsoft.com/office/drawing/2014/main" id="{28A65CE4-717A-9907-2843-0E5897980221}"/>
              </a:ext>
            </a:extLst>
          </p:cNvPr>
          <p:cNvSpPr>
            <a:spLocks noGrp="1"/>
          </p:cNvSpPr>
          <p:nvPr>
            <p:ph type="subTitle" idx="1"/>
          </p:nvPr>
        </p:nvSpPr>
        <p:spPr>
          <a:xfrm>
            <a:off x="5943598" y="3657600"/>
            <a:ext cx="5120640" cy="45719"/>
          </a:xfrm>
        </p:spPr>
        <p:txBody>
          <a:bodyPr/>
          <a:lstStyle/>
          <a:p>
            <a:pPr marL="342900" indent="-342900">
              <a:buFont typeface="Arial" panose="020B0604020202020204" pitchFamily="34" charset="0"/>
              <a:buChar char="•"/>
            </a:pPr>
            <a:r>
              <a:rPr lang="en-US" sz="2400" dirty="0"/>
              <a:t>Healthcare industry standards</a:t>
            </a:r>
            <a:endParaRPr lang="en-US" dirty="0"/>
          </a:p>
          <a:p>
            <a:pPr marL="342900" indent="-342900">
              <a:buFont typeface="Arial" panose="020B0604020202020204" pitchFamily="34" charset="0"/>
              <a:buChar char="•"/>
            </a:pPr>
            <a:r>
              <a:rPr lang="en-US" sz="2400" dirty="0"/>
              <a:t>Student survey takeaways</a:t>
            </a:r>
          </a:p>
          <a:p>
            <a:pPr marL="342900" indent="-342900">
              <a:buFont typeface="Arial" panose="020B0604020202020204" pitchFamily="34" charset="0"/>
              <a:buChar char="•"/>
            </a:pPr>
            <a:r>
              <a:rPr lang="en-US" sz="2400" dirty="0"/>
              <a:t>Value-added services</a:t>
            </a:r>
          </a:p>
          <a:p>
            <a:pPr marL="342900" indent="-342900">
              <a:buFont typeface="Arial" panose="020B0604020202020204" pitchFamily="34" charset="0"/>
              <a:buChar char="•"/>
            </a:pPr>
            <a:endParaRPr lang="en-US" sz="2400" dirty="0"/>
          </a:p>
        </p:txBody>
      </p:sp>
      <p:pic>
        <p:nvPicPr>
          <p:cNvPr id="6" name="Picture Placeholder 5" descr="A person with dark hair and red lipstick&#10;&#10;Description automatically generated">
            <a:extLst>
              <a:ext uri="{FF2B5EF4-FFF2-40B4-BE49-F238E27FC236}">
                <a16:creationId xmlns:a16="http://schemas.microsoft.com/office/drawing/2014/main" id="{E3E45D8E-378F-4012-88EC-D8DFE5E06384}"/>
              </a:ext>
            </a:extLst>
          </p:cNvPr>
          <p:cNvPicPr>
            <a:picLocks noGrp="1" noChangeAspect="1"/>
          </p:cNvPicPr>
          <p:nvPr>
            <p:ph type="pic" sz="quarter" idx="10"/>
          </p:nvPr>
        </p:nvPicPr>
        <p:blipFill>
          <a:blip r:embed="rId3">
            <a:extLst>
              <a:ext uri="{837473B0-CC2E-450A-ABE3-18F120FF3D39}">
                <a1611:picAttrSrcUrl xmlns:a1611="http://schemas.microsoft.com/office/drawing/2016/11/main" r:id="rId4"/>
              </a:ext>
            </a:extLst>
          </a:blip>
          <a:srcRect l="16910" r="16910"/>
          <a:stretch>
            <a:fillRect/>
          </a:stretch>
        </p:blipFill>
        <p:spPr/>
      </p:pic>
    </p:spTree>
    <p:extLst>
      <p:ext uri="{BB962C8B-B14F-4D97-AF65-F5344CB8AC3E}">
        <p14:creationId xmlns:p14="http://schemas.microsoft.com/office/powerpoint/2010/main" val="1886310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CDFD11-00BC-6F1D-89DD-D186A8AE34A5}"/>
              </a:ext>
            </a:extLst>
          </p:cNvPr>
          <p:cNvSpPr>
            <a:spLocks noGrp="1"/>
          </p:cNvSpPr>
          <p:nvPr>
            <p:ph type="ctrTitle"/>
          </p:nvPr>
        </p:nvSpPr>
        <p:spPr/>
        <p:txBody>
          <a:bodyPr/>
          <a:lstStyle/>
          <a:p>
            <a:r>
              <a:rPr lang="en-US"/>
              <a:t>Add Some Perks</a:t>
            </a:r>
          </a:p>
        </p:txBody>
      </p:sp>
    </p:spTree>
    <p:extLst>
      <p:ext uri="{BB962C8B-B14F-4D97-AF65-F5344CB8AC3E}">
        <p14:creationId xmlns:p14="http://schemas.microsoft.com/office/powerpoint/2010/main" val="4097765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BF4AD-36B5-E07D-3AEF-36C705ED0899}"/>
              </a:ext>
            </a:extLst>
          </p:cNvPr>
          <p:cNvSpPr>
            <a:spLocks noGrp="1"/>
          </p:cNvSpPr>
          <p:nvPr>
            <p:ph type="title"/>
          </p:nvPr>
        </p:nvSpPr>
        <p:spPr>
          <a:xfrm>
            <a:off x="5943600" y="457200"/>
            <a:ext cx="5120640" cy="3200400"/>
          </a:xfrm>
        </p:spPr>
        <p:txBody>
          <a:bodyPr anchor="b">
            <a:normAutofit/>
          </a:bodyPr>
          <a:lstStyle/>
          <a:p>
            <a:r>
              <a:rPr lang="en-US"/>
              <a:t>Trauma Informed Approach</a:t>
            </a:r>
          </a:p>
        </p:txBody>
      </p:sp>
      <p:sp>
        <p:nvSpPr>
          <p:cNvPr id="3" name="Content Placeholder 2">
            <a:extLst>
              <a:ext uri="{FF2B5EF4-FFF2-40B4-BE49-F238E27FC236}">
                <a16:creationId xmlns:a16="http://schemas.microsoft.com/office/drawing/2014/main" id="{41FAF763-0995-2C18-CD0F-3A93990D0C10}"/>
              </a:ext>
            </a:extLst>
          </p:cNvPr>
          <p:cNvSpPr>
            <a:spLocks noGrp="1"/>
          </p:cNvSpPr>
          <p:nvPr>
            <p:ph type="subTitle" idx="1"/>
          </p:nvPr>
        </p:nvSpPr>
        <p:spPr>
          <a:xfrm>
            <a:off x="5943598" y="3657600"/>
            <a:ext cx="5120640" cy="1828800"/>
          </a:xfrm>
        </p:spPr>
        <p:txBody>
          <a:bodyPr anchor="t">
            <a:normAutofit/>
          </a:bodyPr>
          <a:lstStyle/>
          <a:p>
            <a:pPr>
              <a:lnSpc>
                <a:spcPct val="100000"/>
              </a:lnSpc>
              <a:spcBef>
                <a:spcPts val="0"/>
              </a:spcBef>
            </a:pPr>
            <a:r>
              <a:rPr lang="en-US"/>
              <a:t>What happened to you vs. </a:t>
            </a:r>
          </a:p>
          <a:p>
            <a:pPr>
              <a:lnSpc>
                <a:spcPct val="100000"/>
              </a:lnSpc>
              <a:spcBef>
                <a:spcPts val="0"/>
              </a:spcBef>
            </a:pPr>
            <a:r>
              <a:rPr lang="en-US"/>
              <a:t>What’s wrong with you</a:t>
            </a:r>
          </a:p>
        </p:txBody>
      </p:sp>
      <p:pic>
        <p:nvPicPr>
          <p:cNvPr id="5" name="Picture 4" descr="A young child with her hand on her face&#10;&#10;Description automatically generated">
            <a:extLst>
              <a:ext uri="{FF2B5EF4-FFF2-40B4-BE49-F238E27FC236}">
                <a16:creationId xmlns:a16="http://schemas.microsoft.com/office/drawing/2014/main" id="{3986C596-88F0-7D47-5973-22E3F4CD5C0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4" b="291"/>
          <a:stretch/>
        </p:blipFill>
        <p:spPr>
          <a:xfrm>
            <a:off x="904238" y="1157224"/>
            <a:ext cx="4500562" cy="4521200"/>
          </a:xfrm>
          <a:prstGeom prst="ellipse">
            <a:avLst/>
          </a:prstGeom>
          <a:noFill/>
        </p:spPr>
      </p:pic>
    </p:spTree>
    <p:extLst>
      <p:ext uri="{BB962C8B-B14F-4D97-AF65-F5344CB8AC3E}">
        <p14:creationId xmlns:p14="http://schemas.microsoft.com/office/powerpoint/2010/main" val="750208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1525B37-719D-4989-8FC7-BECBC7D310C6}"/>
              </a:ext>
            </a:extLst>
          </p:cNvPr>
          <p:cNvSpPr>
            <a:spLocks noGrp="1"/>
          </p:cNvSpPr>
          <p:nvPr>
            <p:ph type="title"/>
          </p:nvPr>
        </p:nvSpPr>
        <p:spPr>
          <a:xfrm>
            <a:off x="1167492" y="1371600"/>
            <a:ext cx="5486400" cy="4114800"/>
          </a:xfrm>
        </p:spPr>
        <p:txBody>
          <a:bodyPr vert="horz" lIns="91440" tIns="45720" rIns="91440" bIns="45720" rtlCol="0" anchor="ctr" anchorCtr="0">
            <a:normAutofit/>
          </a:bodyPr>
          <a:lstStyle/>
          <a:p>
            <a:r>
              <a:rPr lang="en-US" b="1" kern="1200"/>
              <a:t>Flatwoods </a:t>
            </a:r>
            <a:br>
              <a:rPr lang="en-US" b="1" kern="1200"/>
            </a:br>
            <a:r>
              <a:rPr lang="en-US" b="1" kern="1200"/>
              <a:t>Zen Den </a:t>
            </a:r>
          </a:p>
        </p:txBody>
      </p:sp>
      <p:pic>
        <p:nvPicPr>
          <p:cNvPr id="12" name="Picture 11">
            <a:extLst>
              <a:ext uri="{FF2B5EF4-FFF2-40B4-BE49-F238E27FC236}">
                <a16:creationId xmlns:a16="http://schemas.microsoft.com/office/drawing/2014/main" id="{744E0D38-0C20-479C-AABA-7970139A755E}"/>
              </a:ext>
            </a:extLst>
          </p:cNvPr>
          <p:cNvPicPr>
            <a:picLocks noChangeAspect="1"/>
          </p:cNvPicPr>
          <p:nvPr/>
        </p:nvPicPr>
        <p:blipFill rotWithShape="1">
          <a:blip r:embed="rId3">
            <a:extLst>
              <a:ext uri="{28A0092B-C50C-407E-A947-70E740481C1C}">
                <a14:useLocalDpi xmlns:a14="http://schemas.microsoft.com/office/drawing/2010/main" val="0"/>
              </a:ext>
            </a:extLst>
          </a:blip>
          <a:srcRect t="3366" r="1" b="5970"/>
          <a:stretch/>
        </p:blipFill>
        <p:spPr>
          <a:xfrm>
            <a:off x="7183438" y="1168400"/>
            <a:ext cx="4500562" cy="4521200"/>
          </a:xfrm>
          <a:prstGeom prst="ellipse">
            <a:avLst/>
          </a:prstGeom>
          <a:noFill/>
        </p:spPr>
      </p:pic>
    </p:spTree>
    <p:extLst>
      <p:ext uri="{BB962C8B-B14F-4D97-AF65-F5344CB8AC3E}">
        <p14:creationId xmlns:p14="http://schemas.microsoft.com/office/powerpoint/2010/main" val="666569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99D0F-88AB-425A-B9D0-2226AD030733}"/>
              </a:ext>
            </a:extLst>
          </p:cNvPr>
          <p:cNvSpPr>
            <a:spLocks noGrp="1"/>
          </p:cNvSpPr>
          <p:nvPr>
            <p:ph type="title"/>
          </p:nvPr>
        </p:nvSpPr>
        <p:spPr>
          <a:xfrm>
            <a:off x="1167492" y="45085"/>
            <a:ext cx="9779183" cy="1600835"/>
          </a:xfrm>
        </p:spPr>
        <p:txBody>
          <a:bodyPr anchor="b">
            <a:normAutofit/>
          </a:bodyPr>
          <a:lstStyle/>
          <a:p>
            <a:r>
              <a:rPr lang="en-US" b="1"/>
              <a:t>A look on the Inside……….</a:t>
            </a:r>
          </a:p>
        </p:txBody>
      </p:sp>
      <p:pic>
        <p:nvPicPr>
          <p:cNvPr id="8" name="Picture 7">
            <a:extLst>
              <a:ext uri="{FF2B5EF4-FFF2-40B4-BE49-F238E27FC236}">
                <a16:creationId xmlns:a16="http://schemas.microsoft.com/office/drawing/2014/main" id="{CE63B705-D438-43C1-AE14-8D2CE05E5650}"/>
              </a:ext>
            </a:extLst>
          </p:cNvPr>
          <p:cNvPicPr>
            <a:picLocks noChangeAspect="1"/>
          </p:cNvPicPr>
          <p:nvPr/>
        </p:nvPicPr>
        <p:blipFill rotWithShape="1">
          <a:blip r:embed="rId3"/>
          <a:srcRect l="-2882" t="1" r="1" b="2497"/>
          <a:stretch/>
        </p:blipFill>
        <p:spPr>
          <a:xfrm>
            <a:off x="1915312" y="2652713"/>
            <a:ext cx="2617407" cy="3436936"/>
          </a:xfrm>
          <a:prstGeom prst="rect">
            <a:avLst/>
          </a:prstGeom>
          <a:ln>
            <a:noFill/>
          </a:ln>
          <a:effectLst>
            <a:softEdge rad="112500"/>
          </a:effectLst>
        </p:spPr>
      </p:pic>
      <p:pic>
        <p:nvPicPr>
          <p:cNvPr id="17" name="Picture 16">
            <a:extLst>
              <a:ext uri="{FF2B5EF4-FFF2-40B4-BE49-F238E27FC236}">
                <a16:creationId xmlns:a16="http://schemas.microsoft.com/office/drawing/2014/main" id="{9AB1C3C9-7DD0-4708-980B-E63F682FE7AD}"/>
              </a:ext>
            </a:extLst>
          </p:cNvPr>
          <p:cNvPicPr>
            <a:picLocks noChangeAspect="1"/>
          </p:cNvPicPr>
          <p:nvPr/>
        </p:nvPicPr>
        <p:blipFill rotWithShape="1">
          <a:blip r:embed="rId4"/>
          <a:srcRect r="6666"/>
          <a:stretch/>
        </p:blipFill>
        <p:spPr>
          <a:xfrm>
            <a:off x="4438803" y="2827920"/>
            <a:ext cx="2821442" cy="1358748"/>
          </a:xfrm>
          <a:prstGeom prst="rect">
            <a:avLst/>
          </a:prstGeom>
        </p:spPr>
      </p:pic>
      <p:pic>
        <p:nvPicPr>
          <p:cNvPr id="19" name="Picture 18">
            <a:extLst>
              <a:ext uri="{FF2B5EF4-FFF2-40B4-BE49-F238E27FC236}">
                <a16:creationId xmlns:a16="http://schemas.microsoft.com/office/drawing/2014/main" id="{925163B0-E188-4926-81E3-46B6AF134C32}"/>
              </a:ext>
            </a:extLst>
          </p:cNvPr>
          <p:cNvPicPr>
            <a:picLocks noChangeAspect="1"/>
          </p:cNvPicPr>
          <p:nvPr/>
        </p:nvPicPr>
        <p:blipFill rotWithShape="1">
          <a:blip r:embed="rId5">
            <a:extLst>
              <a:ext uri="{28A0092B-C50C-407E-A947-70E740481C1C}">
                <a14:useLocalDpi xmlns:a14="http://schemas.microsoft.com/office/drawing/2010/main" val="0"/>
              </a:ext>
            </a:extLst>
          </a:blip>
          <a:srcRect t="21849" b="31460"/>
          <a:stretch/>
        </p:blipFill>
        <p:spPr>
          <a:xfrm>
            <a:off x="7260245" y="2827920"/>
            <a:ext cx="2937203" cy="3045728"/>
          </a:xfrm>
          <a:prstGeom prst="rect">
            <a:avLst/>
          </a:prstGeom>
        </p:spPr>
      </p:pic>
      <p:pic>
        <p:nvPicPr>
          <p:cNvPr id="20" name="Picture 19">
            <a:extLst>
              <a:ext uri="{FF2B5EF4-FFF2-40B4-BE49-F238E27FC236}">
                <a16:creationId xmlns:a16="http://schemas.microsoft.com/office/drawing/2014/main" id="{FD052427-561F-4AFC-BBEC-87B2008302BC}"/>
              </a:ext>
            </a:extLst>
          </p:cNvPr>
          <p:cNvPicPr>
            <a:picLocks noChangeAspect="1"/>
          </p:cNvPicPr>
          <p:nvPr/>
        </p:nvPicPr>
        <p:blipFill>
          <a:blip r:embed="rId6"/>
          <a:stretch>
            <a:fillRect/>
          </a:stretch>
        </p:blipFill>
        <p:spPr>
          <a:xfrm>
            <a:off x="4522575" y="4186668"/>
            <a:ext cx="2747812" cy="1858542"/>
          </a:xfrm>
          <a:prstGeom prst="rect">
            <a:avLst/>
          </a:prstGeom>
        </p:spPr>
      </p:pic>
    </p:spTree>
    <p:extLst>
      <p:ext uri="{BB962C8B-B14F-4D97-AF65-F5344CB8AC3E}">
        <p14:creationId xmlns:p14="http://schemas.microsoft.com/office/powerpoint/2010/main" val="967645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720862-AB46-07EB-99B3-336EBCAD5B0E}"/>
              </a:ext>
            </a:extLst>
          </p:cNvPr>
          <p:cNvSpPr>
            <a:spLocks noGrp="1"/>
          </p:cNvSpPr>
          <p:nvPr>
            <p:ph type="title"/>
          </p:nvPr>
        </p:nvSpPr>
        <p:spPr>
          <a:xfrm>
            <a:off x="838198" y="4428000"/>
            <a:ext cx="9856305" cy="1400400"/>
          </a:xfrm>
        </p:spPr>
        <p:txBody>
          <a:bodyPr vert="horz" wrap="square" lIns="91440" tIns="45720" rIns="91440" bIns="45720" rtlCol="0" anchor="b">
            <a:normAutofit fontScale="90000"/>
          </a:bodyPr>
          <a:lstStyle/>
          <a:p>
            <a:r>
              <a:rPr lang="en-US" sz="6000"/>
              <a:t>Earle C. Clements Relaxation and Lactation Room</a:t>
            </a:r>
            <a:endParaRPr lang="en-US" sz="5600" kern="1200">
              <a:solidFill>
                <a:schemeClr val="bg1"/>
              </a:solidFill>
              <a:latin typeface="+mj-lt"/>
              <a:ea typeface="+mj-ea"/>
              <a:cs typeface="+mj-cs"/>
            </a:endParaRPr>
          </a:p>
        </p:txBody>
      </p:sp>
      <p:pic>
        <p:nvPicPr>
          <p:cNvPr id="8" name="Picture 7" descr="A table with a music player and a vase&#10;&#10;Description automatically generated with medium confidence">
            <a:extLst>
              <a:ext uri="{FF2B5EF4-FFF2-40B4-BE49-F238E27FC236}">
                <a16:creationId xmlns:a16="http://schemas.microsoft.com/office/drawing/2014/main" id="{502055D4-6070-201E-56ED-0656D35CA89C}"/>
              </a:ext>
            </a:extLst>
          </p:cNvPr>
          <p:cNvPicPr>
            <a:picLocks noChangeAspect="1"/>
          </p:cNvPicPr>
          <p:nvPr/>
        </p:nvPicPr>
        <p:blipFill rotWithShape="1">
          <a:blip r:embed="rId3">
            <a:extLst>
              <a:ext uri="{28A0092B-C50C-407E-A947-70E740481C1C}">
                <a14:useLocalDpi xmlns:a14="http://schemas.microsoft.com/office/drawing/2010/main" val="0"/>
              </a:ext>
            </a:extLst>
          </a:blip>
          <a:srcRect t="10122" r="1" b="883"/>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6" name="Picture 5" descr="A room with a wall mural&#10;&#10;Description automatically generated">
            <a:extLst>
              <a:ext uri="{FF2B5EF4-FFF2-40B4-BE49-F238E27FC236}">
                <a16:creationId xmlns:a16="http://schemas.microsoft.com/office/drawing/2014/main" id="{8BE6B494-D9D7-DB30-1A4D-8CADA73B99A7}"/>
              </a:ext>
            </a:extLst>
          </p:cNvPr>
          <p:cNvPicPr>
            <a:picLocks noChangeAspect="1"/>
          </p:cNvPicPr>
          <p:nvPr/>
        </p:nvPicPr>
        <p:blipFill rotWithShape="1">
          <a:blip r:embed="rId4">
            <a:extLst>
              <a:ext uri="{28A0092B-C50C-407E-A947-70E740481C1C}">
                <a14:useLocalDpi xmlns:a14="http://schemas.microsoft.com/office/drawing/2010/main" val="0"/>
              </a:ext>
            </a:extLst>
          </a:blip>
          <a:srcRect t="799" r="1" b="3578"/>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spTree>
    <p:extLst>
      <p:ext uri="{BB962C8B-B14F-4D97-AF65-F5344CB8AC3E}">
        <p14:creationId xmlns:p14="http://schemas.microsoft.com/office/powerpoint/2010/main" val="231386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2E0A4B-F03D-B7C8-5932-A6FDC03B3576}"/>
              </a:ext>
            </a:extLst>
          </p:cNvPr>
          <p:cNvSpPr>
            <a:spLocks noGrp="1"/>
          </p:cNvSpPr>
          <p:nvPr>
            <p:ph type="title"/>
          </p:nvPr>
        </p:nvSpPr>
        <p:spPr>
          <a:xfrm>
            <a:off x="1167492" y="1371600"/>
            <a:ext cx="5486400" cy="4114800"/>
          </a:xfrm>
        </p:spPr>
        <p:txBody>
          <a:bodyPr anchor="ctr">
            <a:normAutofit/>
          </a:bodyPr>
          <a:lstStyle/>
          <a:p>
            <a:r>
              <a:rPr lang="en-US" dirty="0"/>
              <a:t>What are you doing?</a:t>
            </a:r>
          </a:p>
        </p:txBody>
      </p:sp>
      <p:pic>
        <p:nvPicPr>
          <p:cNvPr id="8" name="Content Placeholder 7" descr="Person handing over a flower">
            <a:extLst>
              <a:ext uri="{FF2B5EF4-FFF2-40B4-BE49-F238E27FC236}">
                <a16:creationId xmlns:a16="http://schemas.microsoft.com/office/drawing/2014/main" id="{1EF98589-469D-CEA9-5C94-BC8C397BFAD5}"/>
              </a:ext>
            </a:extLst>
          </p:cNvPr>
          <p:cNvPicPr>
            <a:picLocks noGrp="1" noChangeAspect="1"/>
          </p:cNvPicPr>
          <p:nvPr>
            <p:ph type="pic" sz="quarter" idx="10"/>
          </p:nvPr>
        </p:nvPicPr>
        <p:blipFill rotWithShape="1">
          <a:blip r:embed="rId2"/>
          <a:srcRect l="11575" r="29198" b="2"/>
          <a:stretch/>
        </p:blipFill>
        <p:spPr>
          <a:xfrm>
            <a:off x="7183438" y="1168400"/>
            <a:ext cx="4500562" cy="4521200"/>
          </a:xfrm>
          <a:noFill/>
        </p:spPr>
      </p:pic>
    </p:spTree>
    <p:extLst>
      <p:ext uri="{BB962C8B-B14F-4D97-AF65-F5344CB8AC3E}">
        <p14:creationId xmlns:p14="http://schemas.microsoft.com/office/powerpoint/2010/main" val="39545723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15D94D-6A11-3CB3-1BB4-D02CA8599FE1}"/>
              </a:ext>
            </a:extLst>
          </p:cNvPr>
          <p:cNvSpPr>
            <a:spLocks noGrp="1"/>
          </p:cNvSpPr>
          <p:nvPr>
            <p:ph type="ctrTitle"/>
          </p:nvPr>
        </p:nvSpPr>
        <p:spPr/>
        <p:txBody>
          <a:bodyPr/>
          <a:lstStyle/>
          <a:p>
            <a:r>
              <a:rPr lang="en-US"/>
              <a:t>Questions?</a:t>
            </a:r>
          </a:p>
        </p:txBody>
      </p:sp>
    </p:spTree>
    <p:extLst>
      <p:ext uri="{BB962C8B-B14F-4D97-AF65-F5344CB8AC3E}">
        <p14:creationId xmlns:p14="http://schemas.microsoft.com/office/powerpoint/2010/main" val="24683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787ED-7BCE-1DBC-87F5-E8BFB0FBC7B2}"/>
              </a:ext>
            </a:extLst>
          </p:cNvPr>
          <p:cNvSpPr>
            <a:spLocks noGrp="1"/>
          </p:cNvSpPr>
          <p:nvPr>
            <p:ph type="title"/>
          </p:nvPr>
        </p:nvSpPr>
        <p:spPr>
          <a:xfrm>
            <a:off x="1158864" y="102021"/>
            <a:ext cx="9779183" cy="1744415"/>
          </a:xfrm>
        </p:spPr>
        <p:txBody>
          <a:bodyPr anchor="b">
            <a:normAutofit/>
          </a:bodyPr>
          <a:lstStyle/>
          <a:p>
            <a:r>
              <a:rPr lang="en-US"/>
              <a:t>Healthcare Industry </a:t>
            </a:r>
            <a:br>
              <a:rPr lang="en-US"/>
            </a:br>
            <a:r>
              <a:rPr lang="en-US"/>
              <a:t>Customer Service Standards</a:t>
            </a:r>
          </a:p>
        </p:txBody>
      </p:sp>
      <p:pic>
        <p:nvPicPr>
          <p:cNvPr id="5" name="Content Placeholder 4" descr="Nurse examining patient">
            <a:extLst>
              <a:ext uri="{FF2B5EF4-FFF2-40B4-BE49-F238E27FC236}">
                <a16:creationId xmlns:a16="http://schemas.microsoft.com/office/drawing/2014/main" id="{A0128631-D590-3FF4-A95E-3C961A14ECDD}"/>
              </a:ext>
            </a:extLst>
          </p:cNvPr>
          <p:cNvPicPr>
            <a:picLocks noGrp="1" noChangeAspect="1"/>
          </p:cNvPicPr>
          <p:nvPr>
            <p:ph idx="1"/>
          </p:nvPr>
        </p:nvPicPr>
        <p:blipFill rotWithShape="1">
          <a:blip r:embed="rId3"/>
          <a:srcRect t="24014" b="24407"/>
          <a:stretch/>
        </p:blipFill>
        <p:spPr>
          <a:xfrm>
            <a:off x="1158865" y="2017467"/>
            <a:ext cx="9779182" cy="3366815"/>
          </a:xfrm>
          <a:noFill/>
        </p:spPr>
      </p:pic>
    </p:spTree>
    <p:extLst>
      <p:ext uri="{BB962C8B-B14F-4D97-AF65-F5344CB8AC3E}">
        <p14:creationId xmlns:p14="http://schemas.microsoft.com/office/powerpoint/2010/main" val="3770644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9C99-FCB2-E2E1-CF31-023BC7329C89}"/>
              </a:ext>
            </a:extLst>
          </p:cNvPr>
          <p:cNvSpPr>
            <a:spLocks noGrp="1"/>
          </p:cNvSpPr>
          <p:nvPr>
            <p:ph type="title"/>
          </p:nvPr>
        </p:nvSpPr>
        <p:spPr/>
        <p:txBody>
          <a:bodyPr/>
          <a:lstStyle/>
          <a:p>
            <a:r>
              <a:rPr lang="en-US"/>
              <a:t>Student Safety</a:t>
            </a:r>
          </a:p>
        </p:txBody>
      </p:sp>
      <p:sp>
        <p:nvSpPr>
          <p:cNvPr id="3" name="Content Placeholder 2">
            <a:extLst>
              <a:ext uri="{FF2B5EF4-FFF2-40B4-BE49-F238E27FC236}">
                <a16:creationId xmlns:a16="http://schemas.microsoft.com/office/drawing/2014/main" id="{5304A787-31B4-5AAE-64A5-4B6B7F757CB6}"/>
              </a:ext>
            </a:extLst>
          </p:cNvPr>
          <p:cNvSpPr>
            <a:spLocks noGrp="1"/>
          </p:cNvSpPr>
          <p:nvPr>
            <p:ph idx="1"/>
          </p:nvPr>
        </p:nvSpPr>
        <p:spPr/>
        <p:txBody>
          <a:bodyPr vert="horz" lIns="91440" tIns="45720" rIns="91440" bIns="45720" rtlCol="0" anchor="t">
            <a:noAutofit/>
          </a:bodyPr>
          <a:lstStyle/>
          <a:p>
            <a:pPr marL="457200" indent="-457200">
              <a:buFont typeface="Arial" panose="020B0604020202020204" pitchFamily="34" charset="0"/>
              <a:buChar char="•"/>
            </a:pPr>
            <a:r>
              <a:rPr lang="en-US"/>
              <a:t>Protect students from harm</a:t>
            </a:r>
          </a:p>
          <a:p>
            <a:pPr marL="457200" indent="-457200">
              <a:buFont typeface="Arial" panose="020B0604020202020204" pitchFamily="34" charset="0"/>
              <a:buChar char="•"/>
            </a:pPr>
            <a:r>
              <a:rPr lang="en-US"/>
              <a:t>Prevent medical mistakes and injuries</a:t>
            </a:r>
          </a:p>
          <a:p>
            <a:pPr marL="457200" indent="-457200">
              <a:buFont typeface="Arial" panose="020B0604020202020204" pitchFamily="34" charset="0"/>
              <a:buChar char="•"/>
            </a:pPr>
            <a:r>
              <a:rPr lang="en-US"/>
              <a:t>Quality improvement</a:t>
            </a:r>
          </a:p>
          <a:p>
            <a:pPr marL="457200" indent="-457200">
              <a:buFont typeface="Arial" panose="020B0604020202020204" pitchFamily="34" charset="0"/>
              <a:buChar char="•"/>
            </a:pPr>
            <a:r>
              <a:rPr lang="en-US"/>
              <a:t>Care coordination</a:t>
            </a:r>
          </a:p>
          <a:p>
            <a:pPr marL="457200" indent="-457200">
              <a:buFont typeface="Arial" panose="020B0604020202020204" pitchFamily="34" charset="0"/>
              <a:buChar char="•"/>
            </a:pPr>
            <a:r>
              <a:rPr lang="en-US"/>
              <a:t>Monitoring outcomes</a:t>
            </a:r>
          </a:p>
        </p:txBody>
      </p:sp>
    </p:spTree>
    <p:extLst>
      <p:ext uri="{BB962C8B-B14F-4D97-AF65-F5344CB8AC3E}">
        <p14:creationId xmlns:p14="http://schemas.microsoft.com/office/powerpoint/2010/main" val="861741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8E4A-4D4D-9494-EC49-F4E9AD8F8375}"/>
              </a:ext>
            </a:extLst>
          </p:cNvPr>
          <p:cNvSpPr>
            <a:spLocks noGrp="1"/>
          </p:cNvSpPr>
          <p:nvPr>
            <p:ph type="title"/>
          </p:nvPr>
        </p:nvSpPr>
        <p:spPr>
          <a:xfrm>
            <a:off x="5943600" y="457200"/>
            <a:ext cx="5120640" cy="3200400"/>
          </a:xfrm>
        </p:spPr>
        <p:txBody>
          <a:bodyPr anchor="b">
            <a:normAutofit/>
          </a:bodyPr>
          <a:lstStyle/>
          <a:p>
            <a:r>
              <a:rPr lang="en-US"/>
              <a:t>Effectiveness </a:t>
            </a:r>
          </a:p>
        </p:txBody>
      </p:sp>
      <p:sp>
        <p:nvSpPr>
          <p:cNvPr id="3" name="Content Placeholder 2">
            <a:extLst>
              <a:ext uri="{FF2B5EF4-FFF2-40B4-BE49-F238E27FC236}">
                <a16:creationId xmlns:a16="http://schemas.microsoft.com/office/drawing/2014/main" id="{C38B25E2-3661-C035-E82D-9C3ECDB530D2}"/>
              </a:ext>
            </a:extLst>
          </p:cNvPr>
          <p:cNvSpPr>
            <a:spLocks noGrp="1"/>
          </p:cNvSpPr>
          <p:nvPr>
            <p:ph type="subTitle" idx="1"/>
          </p:nvPr>
        </p:nvSpPr>
        <p:spPr>
          <a:xfrm>
            <a:off x="5943598" y="3657600"/>
            <a:ext cx="5120640" cy="1828800"/>
          </a:xfrm>
        </p:spPr>
        <p:txBody>
          <a:bodyPr vert="horz" lIns="91440" tIns="45720" rIns="91440" bIns="45720" rtlCol="0" anchor="t">
            <a:normAutofit/>
          </a:bodyPr>
          <a:lstStyle/>
          <a:p>
            <a:pPr marL="457200" indent="-457200">
              <a:buFont typeface="Arial" panose="020B0604020202020204" pitchFamily="34" charset="0"/>
              <a:buChar char="•"/>
            </a:pPr>
            <a:r>
              <a:rPr lang="en-US"/>
              <a:t>Collaboration in treatment plans</a:t>
            </a:r>
          </a:p>
          <a:p>
            <a:pPr marL="457200" indent="-457200">
              <a:buFont typeface="Arial" panose="020B0604020202020204" pitchFamily="34" charset="0"/>
              <a:buChar char="•"/>
            </a:pPr>
            <a:r>
              <a:rPr lang="en-US"/>
              <a:t>Teamwork</a:t>
            </a:r>
          </a:p>
        </p:txBody>
      </p:sp>
      <p:pic>
        <p:nvPicPr>
          <p:cNvPr id="5" name="Picture 4" descr="A silhouette of people climbing a mountain&#10;&#10;Description automatically generated">
            <a:extLst>
              <a:ext uri="{FF2B5EF4-FFF2-40B4-BE49-F238E27FC236}">
                <a16:creationId xmlns:a16="http://schemas.microsoft.com/office/drawing/2014/main" id="{AAE5AC98-6B10-9B97-F494-0F5BBDDE01C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456"/>
          <a:stretch/>
        </p:blipFill>
        <p:spPr>
          <a:xfrm>
            <a:off x="904238" y="1157224"/>
            <a:ext cx="4500562" cy="4521200"/>
          </a:xfrm>
          <a:prstGeom prst="ellipse">
            <a:avLst/>
          </a:prstGeom>
          <a:noFill/>
        </p:spPr>
      </p:pic>
    </p:spTree>
    <p:extLst>
      <p:ext uri="{BB962C8B-B14F-4D97-AF65-F5344CB8AC3E}">
        <p14:creationId xmlns:p14="http://schemas.microsoft.com/office/powerpoint/2010/main" val="2338475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F4D02-CEC4-1169-0E28-C44E97B92D8F}"/>
              </a:ext>
            </a:extLst>
          </p:cNvPr>
          <p:cNvSpPr>
            <a:spLocks noGrp="1"/>
          </p:cNvSpPr>
          <p:nvPr>
            <p:ph type="title"/>
          </p:nvPr>
        </p:nvSpPr>
        <p:spPr>
          <a:xfrm>
            <a:off x="5943600" y="457200"/>
            <a:ext cx="5120640" cy="3200400"/>
          </a:xfrm>
        </p:spPr>
        <p:txBody>
          <a:bodyPr anchor="b">
            <a:normAutofit/>
          </a:bodyPr>
          <a:lstStyle/>
          <a:p>
            <a:r>
              <a:rPr lang="en-US"/>
              <a:t>Student-centeredness</a:t>
            </a:r>
          </a:p>
        </p:txBody>
      </p:sp>
      <p:sp>
        <p:nvSpPr>
          <p:cNvPr id="3" name="Content Placeholder 2">
            <a:extLst>
              <a:ext uri="{FF2B5EF4-FFF2-40B4-BE49-F238E27FC236}">
                <a16:creationId xmlns:a16="http://schemas.microsoft.com/office/drawing/2014/main" id="{C7D37CD9-61D5-4854-CC57-BE2BB6C90EA7}"/>
              </a:ext>
            </a:extLst>
          </p:cNvPr>
          <p:cNvSpPr>
            <a:spLocks noGrp="1"/>
          </p:cNvSpPr>
          <p:nvPr>
            <p:ph type="subTitle" idx="1"/>
          </p:nvPr>
        </p:nvSpPr>
        <p:spPr>
          <a:xfrm>
            <a:off x="5943598" y="3657600"/>
            <a:ext cx="5120640" cy="1828800"/>
          </a:xfrm>
        </p:spPr>
        <p:txBody>
          <a:bodyPr vert="horz" lIns="91440" tIns="45720" rIns="91440" bIns="45720" rtlCol="0" anchor="t">
            <a:normAutofit/>
          </a:bodyPr>
          <a:lstStyle/>
          <a:p>
            <a:pPr marL="457200" indent="-457200">
              <a:buFont typeface="Arial" panose="020B0604020202020204" pitchFamily="34" charset="0"/>
              <a:buChar char="•"/>
            </a:pPr>
            <a:r>
              <a:rPr lang="en-US"/>
              <a:t>Dignity and respect</a:t>
            </a:r>
          </a:p>
          <a:p>
            <a:pPr marL="457200" indent="-457200">
              <a:buFont typeface="Arial" panose="020B0604020202020204" pitchFamily="34" charset="0"/>
              <a:buChar char="•"/>
            </a:pPr>
            <a:r>
              <a:rPr lang="en-US"/>
              <a:t>Involve in all healthcare decisions </a:t>
            </a:r>
          </a:p>
        </p:txBody>
      </p:sp>
      <p:pic>
        <p:nvPicPr>
          <p:cNvPr id="5" name="Picture 4" descr="A doctor showing a patient something on the computer&#10;&#10;Description automatically generated">
            <a:extLst>
              <a:ext uri="{FF2B5EF4-FFF2-40B4-BE49-F238E27FC236}">
                <a16:creationId xmlns:a16="http://schemas.microsoft.com/office/drawing/2014/main" id="{65DDFCF6-F2A9-21A0-B6F1-0E0D10310BB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2735" r="20818" b="-2"/>
          <a:stretch/>
        </p:blipFill>
        <p:spPr>
          <a:xfrm>
            <a:off x="904238" y="1157224"/>
            <a:ext cx="4500562" cy="4521200"/>
          </a:xfrm>
          <a:prstGeom prst="ellipse">
            <a:avLst/>
          </a:prstGeom>
          <a:noFill/>
        </p:spPr>
      </p:pic>
    </p:spTree>
    <p:extLst>
      <p:ext uri="{BB962C8B-B14F-4D97-AF65-F5344CB8AC3E}">
        <p14:creationId xmlns:p14="http://schemas.microsoft.com/office/powerpoint/2010/main" val="3605775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31369-B0A6-BEA0-6604-31D40B277350}"/>
              </a:ext>
            </a:extLst>
          </p:cNvPr>
          <p:cNvSpPr>
            <a:spLocks noGrp="1"/>
          </p:cNvSpPr>
          <p:nvPr>
            <p:ph type="title"/>
          </p:nvPr>
        </p:nvSpPr>
        <p:spPr>
          <a:xfrm>
            <a:off x="5943600" y="457200"/>
            <a:ext cx="5120640" cy="3200400"/>
          </a:xfrm>
        </p:spPr>
        <p:txBody>
          <a:bodyPr anchor="b">
            <a:normAutofit/>
          </a:bodyPr>
          <a:lstStyle/>
          <a:p>
            <a:r>
              <a:rPr lang="en-US"/>
              <a:t>Timeliness </a:t>
            </a:r>
          </a:p>
        </p:txBody>
      </p:sp>
      <p:sp>
        <p:nvSpPr>
          <p:cNvPr id="3" name="Content Placeholder 2">
            <a:extLst>
              <a:ext uri="{FF2B5EF4-FFF2-40B4-BE49-F238E27FC236}">
                <a16:creationId xmlns:a16="http://schemas.microsoft.com/office/drawing/2014/main" id="{FD3B0C7A-B9BF-F25D-B9AE-59738FC440A7}"/>
              </a:ext>
            </a:extLst>
          </p:cNvPr>
          <p:cNvSpPr>
            <a:spLocks noGrp="1"/>
          </p:cNvSpPr>
          <p:nvPr>
            <p:ph type="subTitle" idx="1"/>
          </p:nvPr>
        </p:nvSpPr>
        <p:spPr>
          <a:xfrm>
            <a:off x="5943598" y="3657600"/>
            <a:ext cx="5120640" cy="1828800"/>
          </a:xfrm>
        </p:spPr>
        <p:txBody>
          <a:bodyPr vert="horz" lIns="91440" tIns="45720" rIns="91440" bIns="45720" rtlCol="0" anchor="t">
            <a:normAutofit/>
          </a:bodyPr>
          <a:lstStyle/>
          <a:p>
            <a:pPr marL="457200" indent="-457200">
              <a:buFont typeface="Arial" panose="020B0604020202020204" pitchFamily="34" charset="0"/>
              <a:buChar char="•"/>
            </a:pPr>
            <a:r>
              <a:rPr lang="en-US"/>
              <a:t>Provide care quickly after a need is identified</a:t>
            </a:r>
          </a:p>
          <a:p>
            <a:pPr marL="457200" indent="-457200">
              <a:buFont typeface="Arial" panose="020B0604020202020204" pitchFamily="34" charset="0"/>
              <a:buChar char="•"/>
            </a:pPr>
            <a:r>
              <a:rPr lang="en-US"/>
              <a:t>Consider barriers</a:t>
            </a:r>
          </a:p>
        </p:txBody>
      </p:sp>
      <p:pic>
        <p:nvPicPr>
          <p:cNvPr id="5" name="Picture 4" descr="A black clock with colorful numbers&#10;&#10;Description automatically generated">
            <a:extLst>
              <a:ext uri="{FF2B5EF4-FFF2-40B4-BE49-F238E27FC236}">
                <a16:creationId xmlns:a16="http://schemas.microsoft.com/office/drawing/2014/main" id="{EA4E3C63-B907-8A0F-3F84-B9259F21EC2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6827" r="17970" b="-3"/>
          <a:stretch/>
        </p:blipFill>
        <p:spPr>
          <a:xfrm>
            <a:off x="904238" y="1157224"/>
            <a:ext cx="4500562" cy="4521200"/>
          </a:xfrm>
          <a:prstGeom prst="ellipse">
            <a:avLst/>
          </a:prstGeom>
          <a:noFill/>
        </p:spPr>
      </p:pic>
    </p:spTree>
    <p:extLst>
      <p:ext uri="{BB962C8B-B14F-4D97-AF65-F5344CB8AC3E}">
        <p14:creationId xmlns:p14="http://schemas.microsoft.com/office/powerpoint/2010/main" val="3168527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D2789-62FC-73F0-DA0E-2C2AAF7D1E99}"/>
              </a:ext>
            </a:extLst>
          </p:cNvPr>
          <p:cNvSpPr>
            <a:spLocks noGrp="1"/>
          </p:cNvSpPr>
          <p:nvPr>
            <p:ph type="title"/>
          </p:nvPr>
        </p:nvSpPr>
        <p:spPr>
          <a:xfrm>
            <a:off x="5943600" y="457200"/>
            <a:ext cx="5120640" cy="3200400"/>
          </a:xfrm>
        </p:spPr>
        <p:txBody>
          <a:bodyPr anchor="b">
            <a:normAutofit/>
          </a:bodyPr>
          <a:lstStyle/>
          <a:p>
            <a:r>
              <a:rPr lang="en-US"/>
              <a:t>Efficiency</a:t>
            </a:r>
          </a:p>
        </p:txBody>
      </p:sp>
      <p:sp>
        <p:nvSpPr>
          <p:cNvPr id="3" name="Content Placeholder 2">
            <a:extLst>
              <a:ext uri="{FF2B5EF4-FFF2-40B4-BE49-F238E27FC236}">
                <a16:creationId xmlns:a16="http://schemas.microsoft.com/office/drawing/2014/main" id="{AA6B49DE-7A31-6287-C413-F7DE985015F7}"/>
              </a:ext>
            </a:extLst>
          </p:cNvPr>
          <p:cNvSpPr>
            <a:spLocks noGrp="1"/>
          </p:cNvSpPr>
          <p:nvPr>
            <p:ph type="subTitle" idx="1"/>
          </p:nvPr>
        </p:nvSpPr>
        <p:spPr>
          <a:xfrm>
            <a:off x="5943598" y="3657600"/>
            <a:ext cx="5120640" cy="1828800"/>
          </a:xfrm>
        </p:spPr>
        <p:txBody>
          <a:bodyPr vert="horz" lIns="91440" tIns="45720" rIns="91440" bIns="45720" rtlCol="0" anchor="t">
            <a:normAutofit lnSpcReduction="10000"/>
          </a:bodyPr>
          <a:lstStyle/>
          <a:p>
            <a:pPr marL="457200" indent="-457200">
              <a:buFont typeface="Arial" panose="020B0604020202020204" pitchFamily="34" charset="0"/>
              <a:buChar char="•"/>
            </a:pPr>
            <a:r>
              <a:rPr lang="en-US"/>
              <a:t>Commitment to treatment plans and delivery of care</a:t>
            </a:r>
          </a:p>
          <a:p>
            <a:pPr marL="457200" indent="-457200">
              <a:buFont typeface="Arial" panose="020B0604020202020204" pitchFamily="34" charset="0"/>
              <a:buChar char="•"/>
            </a:pPr>
            <a:r>
              <a:rPr lang="en-US"/>
              <a:t>Delegation</a:t>
            </a:r>
          </a:p>
          <a:p>
            <a:endParaRPr lang="en-US"/>
          </a:p>
        </p:txBody>
      </p:sp>
      <p:pic>
        <p:nvPicPr>
          <p:cNvPr id="5" name="Picture 4" descr="A person explaining something to a group of people&#10;&#10;Description automatically generated">
            <a:extLst>
              <a:ext uri="{FF2B5EF4-FFF2-40B4-BE49-F238E27FC236}">
                <a16:creationId xmlns:a16="http://schemas.microsoft.com/office/drawing/2014/main" id="{5245E854-34D4-1A04-D008-08683C274C7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456" r="-1" b="-1"/>
          <a:stretch/>
        </p:blipFill>
        <p:spPr>
          <a:xfrm>
            <a:off x="904238" y="1157224"/>
            <a:ext cx="4500562" cy="4521200"/>
          </a:xfrm>
          <a:prstGeom prst="ellipse">
            <a:avLst/>
          </a:prstGeom>
          <a:noFill/>
        </p:spPr>
      </p:pic>
    </p:spTree>
    <p:extLst>
      <p:ext uri="{BB962C8B-B14F-4D97-AF65-F5344CB8AC3E}">
        <p14:creationId xmlns:p14="http://schemas.microsoft.com/office/powerpoint/2010/main" val="2300194601"/>
      </p:ext>
    </p:extLst>
  </p:cSld>
  <p:clrMapOvr>
    <a:masterClrMapping/>
  </p:clrMapOvr>
</p:sld>
</file>

<file path=ppt/theme/theme1.xml><?xml version="1.0" encoding="utf-8"?>
<a:theme xmlns:a="http://schemas.openxmlformats.org/drawingml/2006/main" name="Custom">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45331398_Win32_SL_V13" id="{C59E605D-C281-4A06-BDA0-E97A35AC3AA8}" vid="{25D1D206-DA25-4050-926A-BD6D3A1B50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b22f8f74-215c-4154-9939-bd29e4e8980e">XRUYQT3274NZ-681238054-2147</_dlc_DocId>
    <_dlc_DocIdUrl xmlns="b22f8f74-215c-4154-9939-bd29e4e8980e">
      <Url>https://supportservices.jobcorps.gov/health/_layouts/15/DocIdRedir.aspx?ID=XRUYQT3274NZ-681238054-2147</Url>
      <Description>XRUYQT3274NZ-681238054-2147</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21BBDD672BAB240AE25E8C18386348A" ma:contentTypeVersion="5" ma:contentTypeDescription="Create a new document." ma:contentTypeScope="" ma:versionID="edb88f5c1ceec33db4cb0b7c993a8ce5">
  <xsd:schema xmlns:xsd="http://www.w3.org/2001/XMLSchema" xmlns:xs="http://www.w3.org/2001/XMLSchema" xmlns:p="http://schemas.microsoft.com/office/2006/metadata/properties" xmlns:ns1="http://schemas.microsoft.com/sharepoint/v3" xmlns:ns2="b22f8f74-215c-4154-9939-bd29e4e8980e" targetNamespace="http://schemas.microsoft.com/office/2006/metadata/properties" ma:root="true" ma:fieldsID="5b851cb5bcdff340b09bfb219dc0c9f3" ns1:_="" ns2:_="">
    <xsd:import namespace="http://schemas.microsoft.com/sharepoint/v3"/>
    <xsd:import namespace="b22f8f74-215c-4154-9939-bd29e4e8980e"/>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1E98C35-9ECE-4425-BCBA-00E118C705CE}">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5A8381C-73EB-48EA-B45F-7B7C8C7DF409}">
  <ds:schemaRefs>
    <ds:schemaRef ds:uri="http://schemas.microsoft.com/sharepoint/v3/contenttype/forms"/>
  </ds:schemaRefs>
</ds:datastoreItem>
</file>

<file path=customXml/itemProps3.xml><?xml version="1.0" encoding="utf-8"?>
<ds:datastoreItem xmlns:ds="http://schemas.openxmlformats.org/officeDocument/2006/customXml" ds:itemID="{A0940933-AF68-4B78-8861-4427FEE65E23}"/>
</file>

<file path=customXml/itemProps4.xml><?xml version="1.0" encoding="utf-8"?>
<ds:datastoreItem xmlns:ds="http://schemas.openxmlformats.org/officeDocument/2006/customXml" ds:itemID="{C434B40E-83DD-4E90-BB0D-FDEEA08494A6}"/>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JobCorps_60th_PPTemplates</Template>
  <TotalTime>58</TotalTime>
  <Words>3344</Words>
  <Application>Microsoft Office PowerPoint</Application>
  <PresentationFormat>Widescreen</PresentationFormat>
  <Paragraphs>255</Paragraphs>
  <Slides>36</Slides>
  <Notes>34</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Custom</vt:lpstr>
      <vt:lpstr>Student Satisfaction in HWC</vt:lpstr>
      <vt:lpstr>Job Corps 2.0 Pillars </vt:lpstr>
      <vt:lpstr>Agenda</vt:lpstr>
      <vt:lpstr>Healthcare Industry  Customer Service Standards</vt:lpstr>
      <vt:lpstr>Student Safety</vt:lpstr>
      <vt:lpstr>Effectiveness </vt:lpstr>
      <vt:lpstr>Student-centeredness</vt:lpstr>
      <vt:lpstr>Timeliness </vt:lpstr>
      <vt:lpstr>Efficiency</vt:lpstr>
      <vt:lpstr>PowerPoint Presentation</vt:lpstr>
      <vt:lpstr>The Students’ Perception</vt:lpstr>
      <vt:lpstr>Reflection</vt:lpstr>
      <vt:lpstr>PowerPoint Presentation</vt:lpstr>
      <vt:lpstr>PowerPoint Presentation</vt:lpstr>
      <vt:lpstr>Share</vt:lpstr>
      <vt:lpstr>PowerPoint Presentation</vt:lpstr>
      <vt:lpstr>Fix It </vt:lpstr>
      <vt:lpstr>Qs 1,6,7,8: Clearly Explain Health Services</vt:lpstr>
      <vt:lpstr>PowerPoint Presentation</vt:lpstr>
      <vt:lpstr>Hack #1: </vt:lpstr>
      <vt:lpstr> Hack #2:  </vt:lpstr>
      <vt:lpstr>Q2 &amp; 5:  Understand and Manage Health Care Needs</vt:lpstr>
      <vt:lpstr>The Same Hack</vt:lpstr>
      <vt:lpstr>Q3: Respecting the Student</vt:lpstr>
      <vt:lpstr>Respectful Communication</vt:lpstr>
      <vt:lpstr>Barriers to Respect</vt:lpstr>
      <vt:lpstr>Frequent Utilizers</vt:lpstr>
      <vt:lpstr>Q 4: Privacy</vt:lpstr>
      <vt:lpstr>Q 6 &amp; 7:  H&amp;W Staff Availability</vt:lpstr>
      <vt:lpstr>Add Some Perks</vt:lpstr>
      <vt:lpstr>Trauma Informed Approach</vt:lpstr>
      <vt:lpstr>Flatwoods  Zen Den </vt:lpstr>
      <vt:lpstr>A look on the Inside……….</vt:lpstr>
      <vt:lpstr>Earle C. Clements Relaxation and Lactation Room</vt:lpstr>
      <vt:lpstr>What are you doing?</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Job Corps Health and Wellness</dc:title>
  <dc:creator>Julie Luht</dc:creator>
  <cp:lastModifiedBy>Julie Luht</cp:lastModifiedBy>
  <cp:revision>3</cp:revision>
  <dcterms:created xsi:type="dcterms:W3CDTF">2024-04-15T14:34:15Z</dcterms:created>
  <dcterms:modified xsi:type="dcterms:W3CDTF">2024-07-20T17:31:50Z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0x010100321BBDD672BAB240AE25E8C18386348A</vt:lpwstr>
  </property>
  <property fmtid="{D5CDD505-2E9C-101B-9397-08002B2CF9AE}" pid="3" name="_dlc_DocIdItemGuid">
    <vt:lpwstr>1a96c04e-6e93-40ca-a833-6fb313813012</vt:lpwstr>
  </property>
</Properties>
</file>