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iagrams/data5.xml" ContentType="application/vnd.openxmlformats-officedocument.drawingml.diagramData+xml"/>
  <Override PartName="/ppt/slides/slide21.xml" ContentType="application/vnd.openxmlformats-officedocument.presentationml.slide+xml"/>
  <Override PartName="/ppt/diagrams/data7.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notesMasters/notesMaster1.xml" ContentType="application/vnd.openxmlformats-officedocument.presentationml.notesMaster+xml"/>
  <Override PartName="/ppt/webextensions/webextension1.xml" ContentType="application/vnd.ms-office.webextension+xml"/>
  <Override PartName="/ppt/diagrams/quickStyle6.xml" ContentType="application/vnd.openxmlformats-officedocument.drawingml.diagramStyle+xml"/>
  <Override PartName="/ppt/ink/ink1.xml" ContentType="application/inkml+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webextensions/taskpanes.xml" ContentType="application/vnd.ms-office.webextensiontaskpanes+xml"/>
  <Override PartName="/ppt/theme/theme1.xml" ContentType="application/vnd.openxmlformats-officedocument.theme+xml"/>
  <Override PartName="/ppt/ink/ink2.xml" ContentType="application/inkml+xml"/>
  <Override PartName="/ppt/ink/ink3.xml" ContentType="application/inkml+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92" r:id="rId3"/>
    <p:sldId id="3890" r:id="rId4"/>
    <p:sldId id="3881" r:id="rId5"/>
    <p:sldId id="3880" r:id="rId6"/>
    <p:sldId id="341" r:id="rId7"/>
    <p:sldId id="342" r:id="rId8"/>
    <p:sldId id="345" r:id="rId9"/>
    <p:sldId id="323" r:id="rId10"/>
    <p:sldId id="261" r:id="rId11"/>
    <p:sldId id="346" r:id="rId12"/>
    <p:sldId id="3886" r:id="rId13"/>
    <p:sldId id="259" r:id="rId14"/>
    <p:sldId id="340" r:id="rId15"/>
    <p:sldId id="489" r:id="rId16"/>
    <p:sldId id="260" r:id="rId17"/>
    <p:sldId id="486" r:id="rId18"/>
    <p:sldId id="338" r:id="rId19"/>
    <p:sldId id="3882" r:id="rId20"/>
    <p:sldId id="3883" r:id="rId21"/>
    <p:sldId id="485" r:id="rId22"/>
    <p:sldId id="3884" r:id="rId23"/>
    <p:sldId id="337" r:id="rId24"/>
    <p:sldId id="488" r:id="rId25"/>
    <p:sldId id="481" r:id="rId26"/>
    <p:sldId id="482" r:id="rId27"/>
    <p:sldId id="332" r:id="rId28"/>
    <p:sldId id="327" r:id="rId29"/>
    <p:sldId id="3887" r:id="rId30"/>
    <p:sldId id="336" r:id="rId31"/>
    <p:sldId id="484" r:id="rId32"/>
    <p:sldId id="487" r:id="rId33"/>
    <p:sldId id="3889" r:id="rId34"/>
    <p:sldId id="296" r:id="rId35"/>
    <p:sldId id="299" r:id="rId36"/>
    <p:sldId id="3893" r:id="rId37"/>
    <p:sldId id="38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1A684-E2E7-4F9B-9481-445BEE9F90C9}" v="4" dt="2024-03-21T13:31:30.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64" d="100"/>
          <a:sy n="64"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E77577-784D-455D-ACAD-06B02086DF9A}"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63565D4A-3AC8-4F8E-8761-6D4D6C743083}">
      <dgm:prSet/>
      <dgm:spPr/>
      <dgm:t>
        <a:bodyPr/>
        <a:lstStyle/>
        <a:p>
          <a:r>
            <a:rPr lang="en-US"/>
            <a:t>Job Corps remains a Drug Free program and use of mood-altering substances (including cannabis) is not allowed after entrance to the program. </a:t>
          </a:r>
        </a:p>
      </dgm:t>
    </dgm:pt>
    <dgm:pt modelId="{06D598E4-79B9-43CC-9771-9F14197931DE}" type="parTrans" cxnId="{8C7AB6C8-EBD7-4086-9AEB-96F763449C36}">
      <dgm:prSet/>
      <dgm:spPr/>
      <dgm:t>
        <a:bodyPr/>
        <a:lstStyle/>
        <a:p>
          <a:endParaRPr lang="en-US"/>
        </a:p>
      </dgm:t>
    </dgm:pt>
    <dgm:pt modelId="{CE61966C-36DA-46A4-B283-778CA5173883}" type="sibTrans" cxnId="{8C7AB6C8-EBD7-4086-9AEB-96F763449C36}">
      <dgm:prSet/>
      <dgm:spPr/>
      <dgm:t>
        <a:bodyPr/>
        <a:lstStyle/>
        <a:p>
          <a:endParaRPr lang="en-US"/>
        </a:p>
      </dgm:t>
    </dgm:pt>
    <dgm:pt modelId="{AD68224D-DB13-4E09-96AB-0A5A786928AD}">
      <dgm:prSet/>
      <dgm:spPr/>
      <dgm:t>
        <a:bodyPr/>
        <a:lstStyle/>
        <a:p>
          <a:r>
            <a:rPr lang="en-US"/>
            <a:t>All other aspects of the ZT policy remain the same. </a:t>
          </a:r>
        </a:p>
      </dgm:t>
    </dgm:pt>
    <dgm:pt modelId="{E04D8761-4BB5-45F8-BCEF-0041C83B0BFF}" type="parTrans" cxnId="{5419A3CE-41F7-4D19-9F56-36B7F51F2A27}">
      <dgm:prSet/>
      <dgm:spPr/>
      <dgm:t>
        <a:bodyPr/>
        <a:lstStyle/>
        <a:p>
          <a:endParaRPr lang="en-US"/>
        </a:p>
      </dgm:t>
    </dgm:pt>
    <dgm:pt modelId="{235A2EEC-8FC3-43D3-AE6A-739D0B3191AD}" type="sibTrans" cxnId="{5419A3CE-41F7-4D19-9F56-36B7F51F2A27}">
      <dgm:prSet/>
      <dgm:spPr/>
      <dgm:t>
        <a:bodyPr/>
        <a:lstStyle/>
        <a:p>
          <a:endParaRPr lang="en-US"/>
        </a:p>
      </dgm:t>
    </dgm:pt>
    <dgm:pt modelId="{F75B6C75-247F-4969-8A77-F8DFA2D480AF}">
      <dgm:prSet/>
      <dgm:spPr/>
      <dgm:t>
        <a:bodyPr/>
        <a:lstStyle/>
        <a:p>
          <a:r>
            <a:rPr lang="en-US"/>
            <a:t>The suspicion screen process remains the same.</a:t>
          </a:r>
        </a:p>
      </dgm:t>
    </dgm:pt>
    <dgm:pt modelId="{D93D199E-2732-4E0D-8FAD-80A3C49FA188}" type="parTrans" cxnId="{8C72A834-AAAB-4539-B810-65B468A4B23A}">
      <dgm:prSet/>
      <dgm:spPr/>
      <dgm:t>
        <a:bodyPr/>
        <a:lstStyle/>
        <a:p>
          <a:endParaRPr lang="en-US"/>
        </a:p>
      </dgm:t>
    </dgm:pt>
    <dgm:pt modelId="{88DFE096-BE92-444B-BB23-8A990631E708}" type="sibTrans" cxnId="{8C72A834-AAAB-4539-B810-65B468A4B23A}">
      <dgm:prSet/>
      <dgm:spPr/>
      <dgm:t>
        <a:bodyPr/>
        <a:lstStyle/>
        <a:p>
          <a:endParaRPr lang="en-US"/>
        </a:p>
      </dgm:t>
    </dgm:pt>
    <dgm:pt modelId="{4F28339E-D783-495C-B475-44E69C046634}">
      <dgm:prSet/>
      <dgm:spPr/>
      <dgm:t>
        <a:bodyPr/>
        <a:lstStyle/>
        <a:p>
          <a:r>
            <a:rPr lang="en-US" dirty="0"/>
            <a:t>Nanogram levels are only to utilized for the follow-up UDS and NOT for the suspicion UDS.</a:t>
          </a:r>
        </a:p>
      </dgm:t>
    </dgm:pt>
    <dgm:pt modelId="{012F8D6A-96F0-4770-B9EB-1A10ACDC3B03}" type="parTrans" cxnId="{D3084C03-1F17-444D-BE96-6826C9A0F45E}">
      <dgm:prSet/>
      <dgm:spPr/>
      <dgm:t>
        <a:bodyPr/>
        <a:lstStyle/>
        <a:p>
          <a:endParaRPr lang="en-US"/>
        </a:p>
      </dgm:t>
    </dgm:pt>
    <dgm:pt modelId="{6318FEFF-3FAF-49A3-BB8D-4B5484513365}" type="sibTrans" cxnId="{D3084C03-1F17-444D-BE96-6826C9A0F45E}">
      <dgm:prSet/>
      <dgm:spPr/>
      <dgm:t>
        <a:bodyPr/>
        <a:lstStyle/>
        <a:p>
          <a:endParaRPr lang="en-US"/>
        </a:p>
      </dgm:t>
    </dgm:pt>
    <dgm:pt modelId="{84516755-2E5D-F34B-9C37-235FBAAC5F7A}" type="pres">
      <dgm:prSet presAssocID="{F2E77577-784D-455D-ACAD-06B02086DF9A}" presName="matrix" presStyleCnt="0">
        <dgm:presLayoutVars>
          <dgm:chMax val="1"/>
          <dgm:dir/>
          <dgm:resizeHandles val="exact"/>
        </dgm:presLayoutVars>
      </dgm:prSet>
      <dgm:spPr/>
    </dgm:pt>
    <dgm:pt modelId="{83AD41A7-2449-8944-963F-B69C0BDB4245}" type="pres">
      <dgm:prSet presAssocID="{F2E77577-784D-455D-ACAD-06B02086DF9A}" presName="diamond" presStyleLbl="bgShp" presStyleIdx="0" presStyleCnt="1"/>
      <dgm:spPr/>
    </dgm:pt>
    <dgm:pt modelId="{9DFBBFDE-9C02-BD4A-A5AC-5B3DD3950F85}" type="pres">
      <dgm:prSet presAssocID="{F2E77577-784D-455D-ACAD-06B02086DF9A}" presName="quad1" presStyleLbl="node1" presStyleIdx="0" presStyleCnt="4">
        <dgm:presLayoutVars>
          <dgm:chMax val="0"/>
          <dgm:chPref val="0"/>
          <dgm:bulletEnabled val="1"/>
        </dgm:presLayoutVars>
      </dgm:prSet>
      <dgm:spPr/>
    </dgm:pt>
    <dgm:pt modelId="{2004CB6D-3600-2B46-BB61-EA16DB3CC415}" type="pres">
      <dgm:prSet presAssocID="{F2E77577-784D-455D-ACAD-06B02086DF9A}" presName="quad2" presStyleLbl="node1" presStyleIdx="1" presStyleCnt="4">
        <dgm:presLayoutVars>
          <dgm:chMax val="0"/>
          <dgm:chPref val="0"/>
          <dgm:bulletEnabled val="1"/>
        </dgm:presLayoutVars>
      </dgm:prSet>
      <dgm:spPr/>
    </dgm:pt>
    <dgm:pt modelId="{5D854BE7-5EFD-AE43-8BBF-BD02BCEAE4AD}" type="pres">
      <dgm:prSet presAssocID="{F2E77577-784D-455D-ACAD-06B02086DF9A}" presName="quad3" presStyleLbl="node1" presStyleIdx="2" presStyleCnt="4">
        <dgm:presLayoutVars>
          <dgm:chMax val="0"/>
          <dgm:chPref val="0"/>
          <dgm:bulletEnabled val="1"/>
        </dgm:presLayoutVars>
      </dgm:prSet>
      <dgm:spPr/>
    </dgm:pt>
    <dgm:pt modelId="{703A4EDA-442B-EE43-B4F7-18F448420973}" type="pres">
      <dgm:prSet presAssocID="{F2E77577-784D-455D-ACAD-06B02086DF9A}" presName="quad4" presStyleLbl="node1" presStyleIdx="3" presStyleCnt="4">
        <dgm:presLayoutVars>
          <dgm:chMax val="0"/>
          <dgm:chPref val="0"/>
          <dgm:bulletEnabled val="1"/>
        </dgm:presLayoutVars>
      </dgm:prSet>
      <dgm:spPr/>
    </dgm:pt>
  </dgm:ptLst>
  <dgm:cxnLst>
    <dgm:cxn modelId="{D3084C03-1F17-444D-BE96-6826C9A0F45E}" srcId="{F2E77577-784D-455D-ACAD-06B02086DF9A}" destId="{4F28339E-D783-495C-B475-44E69C046634}" srcOrd="3" destOrd="0" parTransId="{012F8D6A-96F0-4770-B9EB-1A10ACDC3B03}" sibTransId="{6318FEFF-3FAF-49A3-BB8D-4B5484513365}"/>
    <dgm:cxn modelId="{8C72A834-AAAB-4539-B810-65B468A4B23A}" srcId="{F2E77577-784D-455D-ACAD-06B02086DF9A}" destId="{F75B6C75-247F-4969-8A77-F8DFA2D480AF}" srcOrd="2" destOrd="0" parTransId="{D93D199E-2732-4E0D-8FAD-80A3C49FA188}" sibTransId="{88DFE096-BE92-444B-BB23-8A990631E708}"/>
    <dgm:cxn modelId="{647C2B62-A709-1A47-B034-5267590D53F8}" type="presOf" srcId="{AD68224D-DB13-4E09-96AB-0A5A786928AD}" destId="{2004CB6D-3600-2B46-BB61-EA16DB3CC415}" srcOrd="0" destOrd="0" presId="urn:microsoft.com/office/officeart/2005/8/layout/matrix3"/>
    <dgm:cxn modelId="{68C46252-ECE4-2046-95CA-9D897933DD90}" type="presOf" srcId="{63565D4A-3AC8-4F8E-8761-6D4D6C743083}" destId="{9DFBBFDE-9C02-BD4A-A5AC-5B3DD3950F85}" srcOrd="0" destOrd="0" presId="urn:microsoft.com/office/officeart/2005/8/layout/matrix3"/>
    <dgm:cxn modelId="{97B7935A-668D-BF47-9482-ACC9BF883EEA}" type="presOf" srcId="{F75B6C75-247F-4969-8A77-F8DFA2D480AF}" destId="{5D854BE7-5EFD-AE43-8BBF-BD02BCEAE4AD}" srcOrd="0" destOrd="0" presId="urn:microsoft.com/office/officeart/2005/8/layout/matrix3"/>
    <dgm:cxn modelId="{6E4457C1-9A67-A04C-B6B0-7310DA38186B}" type="presOf" srcId="{4F28339E-D783-495C-B475-44E69C046634}" destId="{703A4EDA-442B-EE43-B4F7-18F448420973}" srcOrd="0" destOrd="0" presId="urn:microsoft.com/office/officeart/2005/8/layout/matrix3"/>
    <dgm:cxn modelId="{8C7AB6C8-EBD7-4086-9AEB-96F763449C36}" srcId="{F2E77577-784D-455D-ACAD-06B02086DF9A}" destId="{63565D4A-3AC8-4F8E-8761-6D4D6C743083}" srcOrd="0" destOrd="0" parTransId="{06D598E4-79B9-43CC-9771-9F14197931DE}" sibTransId="{CE61966C-36DA-46A4-B283-778CA5173883}"/>
    <dgm:cxn modelId="{5419A3CE-41F7-4D19-9F56-36B7F51F2A27}" srcId="{F2E77577-784D-455D-ACAD-06B02086DF9A}" destId="{AD68224D-DB13-4E09-96AB-0A5A786928AD}" srcOrd="1" destOrd="0" parTransId="{E04D8761-4BB5-45F8-BCEF-0041C83B0BFF}" sibTransId="{235A2EEC-8FC3-43D3-AE6A-739D0B3191AD}"/>
    <dgm:cxn modelId="{AA55ECF0-08D8-1E4D-A00E-A5155E8B9E79}" type="presOf" srcId="{F2E77577-784D-455D-ACAD-06B02086DF9A}" destId="{84516755-2E5D-F34B-9C37-235FBAAC5F7A}" srcOrd="0" destOrd="0" presId="urn:microsoft.com/office/officeart/2005/8/layout/matrix3"/>
    <dgm:cxn modelId="{370C7CDC-D762-1F41-8DBF-0EC50FA88DF6}" type="presParOf" srcId="{84516755-2E5D-F34B-9C37-235FBAAC5F7A}" destId="{83AD41A7-2449-8944-963F-B69C0BDB4245}" srcOrd="0" destOrd="0" presId="urn:microsoft.com/office/officeart/2005/8/layout/matrix3"/>
    <dgm:cxn modelId="{BFC246FA-5DB2-F94C-AE96-A09D2780EE32}" type="presParOf" srcId="{84516755-2E5D-F34B-9C37-235FBAAC5F7A}" destId="{9DFBBFDE-9C02-BD4A-A5AC-5B3DD3950F85}" srcOrd="1" destOrd="0" presId="urn:microsoft.com/office/officeart/2005/8/layout/matrix3"/>
    <dgm:cxn modelId="{163EC6DE-22B9-C14D-A47F-42918A506606}" type="presParOf" srcId="{84516755-2E5D-F34B-9C37-235FBAAC5F7A}" destId="{2004CB6D-3600-2B46-BB61-EA16DB3CC415}" srcOrd="2" destOrd="0" presId="urn:microsoft.com/office/officeart/2005/8/layout/matrix3"/>
    <dgm:cxn modelId="{2AC10786-90CE-DC4D-BAED-117C3068961F}" type="presParOf" srcId="{84516755-2E5D-F34B-9C37-235FBAAC5F7A}" destId="{5D854BE7-5EFD-AE43-8BBF-BD02BCEAE4AD}" srcOrd="3" destOrd="0" presId="urn:microsoft.com/office/officeart/2005/8/layout/matrix3"/>
    <dgm:cxn modelId="{B59208E9-254D-1444-97D3-78106CE439F1}" type="presParOf" srcId="{84516755-2E5D-F34B-9C37-235FBAAC5F7A}" destId="{703A4EDA-442B-EE43-B4F7-18F44842097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77D13-B5E5-43D3-958A-79C2C815437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31919EC-67D2-4DFA-B46F-3AE62CF6F2B3}">
      <dgm:prSet/>
      <dgm:spPr/>
      <dgm:t>
        <a:bodyPr/>
        <a:lstStyle/>
        <a:p>
          <a:r>
            <a:rPr lang="en-US" b="0" i="0" dirty="0"/>
            <a:t>Drug Testing employees prevents and detects workplace drug </a:t>
          </a:r>
          <a:r>
            <a:rPr lang="en-US" dirty="0"/>
            <a:t>mis</a:t>
          </a:r>
          <a:r>
            <a:rPr lang="en-US" b="0" i="0" dirty="0"/>
            <a:t>use </a:t>
          </a:r>
          <a:endParaRPr lang="en-US" dirty="0"/>
        </a:p>
      </dgm:t>
    </dgm:pt>
    <dgm:pt modelId="{0D885EF9-CC95-495E-856A-A758B12D9310}" type="parTrans" cxnId="{92F51906-34F6-48E6-9AC1-A3FC33F61D4F}">
      <dgm:prSet/>
      <dgm:spPr/>
      <dgm:t>
        <a:bodyPr/>
        <a:lstStyle/>
        <a:p>
          <a:endParaRPr lang="en-US"/>
        </a:p>
      </dgm:t>
    </dgm:pt>
    <dgm:pt modelId="{51858D6F-9846-4FEC-AF30-8F0FA7776DEF}" type="sibTrans" cxnId="{92F51906-34F6-48E6-9AC1-A3FC33F61D4F}">
      <dgm:prSet/>
      <dgm:spPr/>
      <dgm:t>
        <a:bodyPr/>
        <a:lstStyle/>
        <a:p>
          <a:endParaRPr lang="en-US"/>
        </a:p>
      </dgm:t>
    </dgm:pt>
    <dgm:pt modelId="{A2200817-CCFE-4B4E-9315-6A2DC6D2258E}">
      <dgm:prSet/>
      <dgm:spPr/>
      <dgm:t>
        <a:bodyPr/>
        <a:lstStyle/>
        <a:p>
          <a:r>
            <a:rPr lang="en-US" b="0" i="0"/>
            <a:t>Reduces employee healthcare costs</a:t>
          </a:r>
          <a:endParaRPr lang="en-US"/>
        </a:p>
      </dgm:t>
    </dgm:pt>
    <dgm:pt modelId="{64464C19-A399-4BE4-998E-9E911EFCF178}" type="parTrans" cxnId="{EC3EF0AF-8341-4D05-9F95-6F932E18BB6D}">
      <dgm:prSet/>
      <dgm:spPr/>
      <dgm:t>
        <a:bodyPr/>
        <a:lstStyle/>
        <a:p>
          <a:endParaRPr lang="en-US"/>
        </a:p>
      </dgm:t>
    </dgm:pt>
    <dgm:pt modelId="{7E764D84-294E-4A2B-BFD6-4D01BB8D18F9}" type="sibTrans" cxnId="{EC3EF0AF-8341-4D05-9F95-6F932E18BB6D}">
      <dgm:prSet/>
      <dgm:spPr/>
      <dgm:t>
        <a:bodyPr/>
        <a:lstStyle/>
        <a:p>
          <a:endParaRPr lang="en-US"/>
        </a:p>
      </dgm:t>
    </dgm:pt>
    <dgm:pt modelId="{2275B5BA-448E-4A07-9D0F-5C89D5843263}">
      <dgm:prSet/>
      <dgm:spPr/>
      <dgm:t>
        <a:bodyPr/>
        <a:lstStyle/>
        <a:p>
          <a:r>
            <a:rPr lang="en-US" b="0" i="0"/>
            <a:t>Improves employee morale, productivity, and performance</a:t>
          </a:r>
          <a:endParaRPr lang="en-US"/>
        </a:p>
      </dgm:t>
    </dgm:pt>
    <dgm:pt modelId="{9397F6C6-2347-4814-9FD0-975CEEC14C66}" type="parTrans" cxnId="{0EBF3F91-59CC-4D30-9789-AC3096F1703E}">
      <dgm:prSet/>
      <dgm:spPr/>
      <dgm:t>
        <a:bodyPr/>
        <a:lstStyle/>
        <a:p>
          <a:endParaRPr lang="en-US"/>
        </a:p>
      </dgm:t>
    </dgm:pt>
    <dgm:pt modelId="{1DB78B16-F3A8-42BC-9960-FA268E7629F5}" type="sibTrans" cxnId="{0EBF3F91-59CC-4D30-9789-AC3096F1703E}">
      <dgm:prSet/>
      <dgm:spPr/>
      <dgm:t>
        <a:bodyPr/>
        <a:lstStyle/>
        <a:p>
          <a:endParaRPr lang="en-US"/>
        </a:p>
      </dgm:t>
    </dgm:pt>
    <dgm:pt modelId="{CFE9B559-AD8E-4E21-8FFF-7436515FE8F3}">
      <dgm:prSet/>
      <dgm:spPr/>
      <dgm:t>
        <a:bodyPr/>
        <a:lstStyle/>
        <a:p>
          <a:r>
            <a:rPr lang="en-US" b="0" i="0"/>
            <a:t>Decreased absenteeism, accidents, downtime, turnover, and theft</a:t>
          </a:r>
          <a:endParaRPr lang="en-US"/>
        </a:p>
      </dgm:t>
    </dgm:pt>
    <dgm:pt modelId="{E55F26FA-4212-4957-A5A9-C1244E0E4B79}" type="parTrans" cxnId="{A814A7FC-935A-427F-8914-449CF89EC4AD}">
      <dgm:prSet/>
      <dgm:spPr/>
      <dgm:t>
        <a:bodyPr/>
        <a:lstStyle/>
        <a:p>
          <a:endParaRPr lang="en-US"/>
        </a:p>
      </dgm:t>
    </dgm:pt>
    <dgm:pt modelId="{CCF32523-E79C-445D-AF4C-7B03AABE60A9}" type="sibTrans" cxnId="{A814A7FC-935A-427F-8914-449CF89EC4AD}">
      <dgm:prSet/>
      <dgm:spPr/>
      <dgm:t>
        <a:bodyPr/>
        <a:lstStyle/>
        <a:p>
          <a:endParaRPr lang="en-US"/>
        </a:p>
      </dgm:t>
    </dgm:pt>
    <dgm:pt modelId="{AE52DCD1-F11F-4694-82F6-7A6A7B8932FF}">
      <dgm:prSet/>
      <dgm:spPr/>
      <dgm:t>
        <a:bodyPr/>
        <a:lstStyle/>
        <a:p>
          <a:r>
            <a:rPr lang="en-US" b="0" i="0"/>
            <a:t>Complies with state or federal regulations</a:t>
          </a:r>
          <a:endParaRPr lang="en-US"/>
        </a:p>
      </dgm:t>
    </dgm:pt>
    <dgm:pt modelId="{46E7D995-9E22-4CC6-A855-75120F4B3F0E}" type="parTrans" cxnId="{4EEAE4F4-CAC6-4CAD-9FAD-DE7CDBB86381}">
      <dgm:prSet/>
      <dgm:spPr/>
      <dgm:t>
        <a:bodyPr/>
        <a:lstStyle/>
        <a:p>
          <a:endParaRPr lang="en-US"/>
        </a:p>
      </dgm:t>
    </dgm:pt>
    <dgm:pt modelId="{DAB92617-11C3-4BA1-AC67-2D2561664E49}" type="sibTrans" cxnId="{4EEAE4F4-CAC6-4CAD-9FAD-DE7CDBB86381}">
      <dgm:prSet/>
      <dgm:spPr/>
      <dgm:t>
        <a:bodyPr/>
        <a:lstStyle/>
        <a:p>
          <a:endParaRPr lang="en-US"/>
        </a:p>
      </dgm:t>
    </dgm:pt>
    <dgm:pt modelId="{3ED53D0D-DAA2-40F5-BCF0-35F1FA049F87}">
      <dgm:prSet/>
      <dgm:spPr/>
      <dgm:t>
        <a:bodyPr/>
        <a:lstStyle/>
        <a:p>
          <a:r>
            <a:rPr lang="en-US" b="0" i="0"/>
            <a:t>Assist to identify and refer employees with drug and/or alcohol problems</a:t>
          </a:r>
          <a:endParaRPr lang="en-US"/>
        </a:p>
      </dgm:t>
    </dgm:pt>
    <dgm:pt modelId="{21AA033A-B6A1-4721-9877-8054DED8FBDB}" type="parTrans" cxnId="{20F12358-10B0-4B80-A43C-51D8E746DA7A}">
      <dgm:prSet/>
      <dgm:spPr/>
      <dgm:t>
        <a:bodyPr/>
        <a:lstStyle/>
        <a:p>
          <a:endParaRPr lang="en-US"/>
        </a:p>
      </dgm:t>
    </dgm:pt>
    <dgm:pt modelId="{B88CF6F2-0C2B-46A0-9723-E68D46531163}" type="sibTrans" cxnId="{20F12358-10B0-4B80-A43C-51D8E746DA7A}">
      <dgm:prSet/>
      <dgm:spPr/>
      <dgm:t>
        <a:bodyPr/>
        <a:lstStyle/>
        <a:p>
          <a:endParaRPr lang="en-US"/>
        </a:p>
      </dgm:t>
    </dgm:pt>
    <dgm:pt modelId="{BC38F7C1-543B-401C-B204-60B943DD2F36}">
      <dgm:prSet/>
      <dgm:spPr/>
      <dgm:t>
        <a:bodyPr/>
        <a:lstStyle/>
        <a:p>
          <a:r>
            <a:rPr lang="en-US" b="0" i="0" dirty="0"/>
            <a:t>Overall provide a safer workplace for employees</a:t>
          </a:r>
          <a:endParaRPr lang="en-US" dirty="0"/>
        </a:p>
      </dgm:t>
    </dgm:pt>
    <dgm:pt modelId="{E491A15C-AF96-47AD-9213-192A2906FA4A}" type="parTrans" cxnId="{561253AD-0D7B-451D-8060-F3DAE2FC1375}">
      <dgm:prSet/>
      <dgm:spPr/>
      <dgm:t>
        <a:bodyPr/>
        <a:lstStyle/>
        <a:p>
          <a:endParaRPr lang="en-US"/>
        </a:p>
      </dgm:t>
    </dgm:pt>
    <dgm:pt modelId="{98753F2F-C771-4EDF-B9FF-2728E1C69CE5}" type="sibTrans" cxnId="{561253AD-0D7B-451D-8060-F3DAE2FC1375}">
      <dgm:prSet/>
      <dgm:spPr/>
      <dgm:t>
        <a:bodyPr/>
        <a:lstStyle/>
        <a:p>
          <a:endParaRPr lang="en-US"/>
        </a:p>
      </dgm:t>
    </dgm:pt>
    <dgm:pt modelId="{D1943F4C-3ABC-034F-9C9E-4268A8835447}" type="pres">
      <dgm:prSet presAssocID="{43B77D13-B5E5-43D3-958A-79C2C8154378}" presName="linear" presStyleCnt="0">
        <dgm:presLayoutVars>
          <dgm:animLvl val="lvl"/>
          <dgm:resizeHandles val="exact"/>
        </dgm:presLayoutVars>
      </dgm:prSet>
      <dgm:spPr/>
    </dgm:pt>
    <dgm:pt modelId="{55D4365F-B3C2-4249-BA1F-E51C639E9D26}" type="pres">
      <dgm:prSet presAssocID="{031919EC-67D2-4DFA-B46F-3AE62CF6F2B3}" presName="parentText" presStyleLbl="node1" presStyleIdx="0" presStyleCnt="7">
        <dgm:presLayoutVars>
          <dgm:chMax val="0"/>
          <dgm:bulletEnabled val="1"/>
        </dgm:presLayoutVars>
      </dgm:prSet>
      <dgm:spPr/>
    </dgm:pt>
    <dgm:pt modelId="{1271719D-466D-CE4B-9D8A-FB925AFE21F9}" type="pres">
      <dgm:prSet presAssocID="{51858D6F-9846-4FEC-AF30-8F0FA7776DEF}" presName="spacer" presStyleCnt="0"/>
      <dgm:spPr/>
    </dgm:pt>
    <dgm:pt modelId="{A3924556-7BEC-774A-9D8A-CF1DE37421D6}" type="pres">
      <dgm:prSet presAssocID="{A2200817-CCFE-4B4E-9315-6A2DC6D2258E}" presName="parentText" presStyleLbl="node1" presStyleIdx="1" presStyleCnt="7">
        <dgm:presLayoutVars>
          <dgm:chMax val="0"/>
          <dgm:bulletEnabled val="1"/>
        </dgm:presLayoutVars>
      </dgm:prSet>
      <dgm:spPr/>
    </dgm:pt>
    <dgm:pt modelId="{73F56E06-A275-F94A-9068-49CA0FCEC8AB}" type="pres">
      <dgm:prSet presAssocID="{7E764D84-294E-4A2B-BFD6-4D01BB8D18F9}" presName="spacer" presStyleCnt="0"/>
      <dgm:spPr/>
    </dgm:pt>
    <dgm:pt modelId="{109EBB51-61B1-8E46-857D-FA51CFC2B131}" type="pres">
      <dgm:prSet presAssocID="{2275B5BA-448E-4A07-9D0F-5C89D5843263}" presName="parentText" presStyleLbl="node1" presStyleIdx="2" presStyleCnt="7">
        <dgm:presLayoutVars>
          <dgm:chMax val="0"/>
          <dgm:bulletEnabled val="1"/>
        </dgm:presLayoutVars>
      </dgm:prSet>
      <dgm:spPr/>
    </dgm:pt>
    <dgm:pt modelId="{B8D00A7C-A0E7-A142-8CD3-FFFFB81DEA19}" type="pres">
      <dgm:prSet presAssocID="{1DB78B16-F3A8-42BC-9960-FA268E7629F5}" presName="spacer" presStyleCnt="0"/>
      <dgm:spPr/>
    </dgm:pt>
    <dgm:pt modelId="{C2636C05-FE0F-0E4B-9F54-B9F4FA432CC2}" type="pres">
      <dgm:prSet presAssocID="{CFE9B559-AD8E-4E21-8FFF-7436515FE8F3}" presName="parentText" presStyleLbl="node1" presStyleIdx="3" presStyleCnt="7">
        <dgm:presLayoutVars>
          <dgm:chMax val="0"/>
          <dgm:bulletEnabled val="1"/>
        </dgm:presLayoutVars>
      </dgm:prSet>
      <dgm:spPr/>
    </dgm:pt>
    <dgm:pt modelId="{38671FFE-E54B-A748-83F4-741087A6EC03}" type="pres">
      <dgm:prSet presAssocID="{CCF32523-E79C-445D-AF4C-7B03AABE60A9}" presName="spacer" presStyleCnt="0"/>
      <dgm:spPr/>
    </dgm:pt>
    <dgm:pt modelId="{EF81692E-E937-FA42-AC3F-749CDD37CDE0}" type="pres">
      <dgm:prSet presAssocID="{AE52DCD1-F11F-4694-82F6-7A6A7B8932FF}" presName="parentText" presStyleLbl="node1" presStyleIdx="4" presStyleCnt="7">
        <dgm:presLayoutVars>
          <dgm:chMax val="0"/>
          <dgm:bulletEnabled val="1"/>
        </dgm:presLayoutVars>
      </dgm:prSet>
      <dgm:spPr/>
    </dgm:pt>
    <dgm:pt modelId="{5BA4A94E-DE2E-5E4D-B04F-19A59C07BC20}" type="pres">
      <dgm:prSet presAssocID="{DAB92617-11C3-4BA1-AC67-2D2561664E49}" presName="spacer" presStyleCnt="0"/>
      <dgm:spPr/>
    </dgm:pt>
    <dgm:pt modelId="{0F585782-90BA-7342-A98E-9B5E672AB2EF}" type="pres">
      <dgm:prSet presAssocID="{3ED53D0D-DAA2-40F5-BCF0-35F1FA049F87}" presName="parentText" presStyleLbl="node1" presStyleIdx="5" presStyleCnt="7">
        <dgm:presLayoutVars>
          <dgm:chMax val="0"/>
          <dgm:bulletEnabled val="1"/>
        </dgm:presLayoutVars>
      </dgm:prSet>
      <dgm:spPr/>
    </dgm:pt>
    <dgm:pt modelId="{08C76806-777C-074D-AC9C-B0E189B410E0}" type="pres">
      <dgm:prSet presAssocID="{B88CF6F2-0C2B-46A0-9723-E68D46531163}" presName="spacer" presStyleCnt="0"/>
      <dgm:spPr/>
    </dgm:pt>
    <dgm:pt modelId="{610610DC-A722-BA4E-8931-66324B68E3B4}" type="pres">
      <dgm:prSet presAssocID="{BC38F7C1-543B-401C-B204-60B943DD2F36}" presName="parentText" presStyleLbl="node1" presStyleIdx="6" presStyleCnt="7">
        <dgm:presLayoutVars>
          <dgm:chMax val="0"/>
          <dgm:bulletEnabled val="1"/>
        </dgm:presLayoutVars>
      </dgm:prSet>
      <dgm:spPr/>
    </dgm:pt>
  </dgm:ptLst>
  <dgm:cxnLst>
    <dgm:cxn modelId="{92F51906-34F6-48E6-9AC1-A3FC33F61D4F}" srcId="{43B77D13-B5E5-43D3-958A-79C2C8154378}" destId="{031919EC-67D2-4DFA-B46F-3AE62CF6F2B3}" srcOrd="0" destOrd="0" parTransId="{0D885EF9-CC95-495E-856A-A758B12D9310}" sibTransId="{51858D6F-9846-4FEC-AF30-8F0FA7776DEF}"/>
    <dgm:cxn modelId="{54F25815-91F0-BA40-B57B-CA53CC64985E}" type="presOf" srcId="{2275B5BA-448E-4A07-9D0F-5C89D5843263}" destId="{109EBB51-61B1-8E46-857D-FA51CFC2B131}" srcOrd="0" destOrd="0" presId="urn:microsoft.com/office/officeart/2005/8/layout/vList2"/>
    <dgm:cxn modelId="{7A5BC01F-7724-924A-9E3C-16BBB528BCA6}" type="presOf" srcId="{A2200817-CCFE-4B4E-9315-6A2DC6D2258E}" destId="{A3924556-7BEC-774A-9D8A-CF1DE37421D6}" srcOrd="0" destOrd="0" presId="urn:microsoft.com/office/officeart/2005/8/layout/vList2"/>
    <dgm:cxn modelId="{05775422-928C-A246-B91D-46E7787121DC}" type="presOf" srcId="{43B77D13-B5E5-43D3-958A-79C2C8154378}" destId="{D1943F4C-3ABC-034F-9C9E-4268A8835447}" srcOrd="0" destOrd="0" presId="urn:microsoft.com/office/officeart/2005/8/layout/vList2"/>
    <dgm:cxn modelId="{53853F44-B7BB-F54F-89E3-124FC583ECEE}" type="presOf" srcId="{BC38F7C1-543B-401C-B204-60B943DD2F36}" destId="{610610DC-A722-BA4E-8931-66324B68E3B4}" srcOrd="0" destOrd="0" presId="urn:microsoft.com/office/officeart/2005/8/layout/vList2"/>
    <dgm:cxn modelId="{23B0DB57-D9ED-2047-ABCA-B1DFF057F807}" type="presOf" srcId="{3ED53D0D-DAA2-40F5-BCF0-35F1FA049F87}" destId="{0F585782-90BA-7342-A98E-9B5E672AB2EF}" srcOrd="0" destOrd="0" presId="urn:microsoft.com/office/officeart/2005/8/layout/vList2"/>
    <dgm:cxn modelId="{20F12358-10B0-4B80-A43C-51D8E746DA7A}" srcId="{43B77D13-B5E5-43D3-958A-79C2C8154378}" destId="{3ED53D0D-DAA2-40F5-BCF0-35F1FA049F87}" srcOrd="5" destOrd="0" parTransId="{21AA033A-B6A1-4721-9877-8054DED8FBDB}" sibTransId="{B88CF6F2-0C2B-46A0-9723-E68D46531163}"/>
    <dgm:cxn modelId="{A706E990-FF3A-0944-993F-0BE23CD55297}" type="presOf" srcId="{AE52DCD1-F11F-4694-82F6-7A6A7B8932FF}" destId="{EF81692E-E937-FA42-AC3F-749CDD37CDE0}" srcOrd="0" destOrd="0" presId="urn:microsoft.com/office/officeart/2005/8/layout/vList2"/>
    <dgm:cxn modelId="{0EBF3F91-59CC-4D30-9789-AC3096F1703E}" srcId="{43B77D13-B5E5-43D3-958A-79C2C8154378}" destId="{2275B5BA-448E-4A07-9D0F-5C89D5843263}" srcOrd="2" destOrd="0" parTransId="{9397F6C6-2347-4814-9FD0-975CEEC14C66}" sibTransId="{1DB78B16-F3A8-42BC-9960-FA268E7629F5}"/>
    <dgm:cxn modelId="{561253AD-0D7B-451D-8060-F3DAE2FC1375}" srcId="{43B77D13-B5E5-43D3-958A-79C2C8154378}" destId="{BC38F7C1-543B-401C-B204-60B943DD2F36}" srcOrd="6" destOrd="0" parTransId="{E491A15C-AF96-47AD-9213-192A2906FA4A}" sibTransId="{98753F2F-C771-4EDF-B9FF-2728E1C69CE5}"/>
    <dgm:cxn modelId="{A8BB41AF-628D-A74D-BDB3-00C9B39AB102}" type="presOf" srcId="{031919EC-67D2-4DFA-B46F-3AE62CF6F2B3}" destId="{55D4365F-B3C2-4249-BA1F-E51C639E9D26}" srcOrd="0" destOrd="0" presId="urn:microsoft.com/office/officeart/2005/8/layout/vList2"/>
    <dgm:cxn modelId="{EC3EF0AF-8341-4D05-9F95-6F932E18BB6D}" srcId="{43B77D13-B5E5-43D3-958A-79C2C8154378}" destId="{A2200817-CCFE-4B4E-9315-6A2DC6D2258E}" srcOrd="1" destOrd="0" parTransId="{64464C19-A399-4BE4-998E-9E911EFCF178}" sibTransId="{7E764D84-294E-4A2B-BFD6-4D01BB8D18F9}"/>
    <dgm:cxn modelId="{47F440B2-9E2D-B54D-8036-CB1FDA25DC7B}" type="presOf" srcId="{CFE9B559-AD8E-4E21-8FFF-7436515FE8F3}" destId="{C2636C05-FE0F-0E4B-9F54-B9F4FA432CC2}" srcOrd="0" destOrd="0" presId="urn:microsoft.com/office/officeart/2005/8/layout/vList2"/>
    <dgm:cxn modelId="{4EEAE4F4-CAC6-4CAD-9FAD-DE7CDBB86381}" srcId="{43B77D13-B5E5-43D3-958A-79C2C8154378}" destId="{AE52DCD1-F11F-4694-82F6-7A6A7B8932FF}" srcOrd="4" destOrd="0" parTransId="{46E7D995-9E22-4CC6-A855-75120F4B3F0E}" sibTransId="{DAB92617-11C3-4BA1-AC67-2D2561664E49}"/>
    <dgm:cxn modelId="{A814A7FC-935A-427F-8914-449CF89EC4AD}" srcId="{43B77D13-B5E5-43D3-958A-79C2C8154378}" destId="{CFE9B559-AD8E-4E21-8FFF-7436515FE8F3}" srcOrd="3" destOrd="0" parTransId="{E55F26FA-4212-4957-A5A9-C1244E0E4B79}" sibTransId="{CCF32523-E79C-445D-AF4C-7B03AABE60A9}"/>
    <dgm:cxn modelId="{9CF3BECC-9087-F14A-BFA4-8BA3C4B14FFA}" type="presParOf" srcId="{D1943F4C-3ABC-034F-9C9E-4268A8835447}" destId="{55D4365F-B3C2-4249-BA1F-E51C639E9D26}" srcOrd="0" destOrd="0" presId="urn:microsoft.com/office/officeart/2005/8/layout/vList2"/>
    <dgm:cxn modelId="{9C53B99A-0FAA-5F41-964C-C52722FC8782}" type="presParOf" srcId="{D1943F4C-3ABC-034F-9C9E-4268A8835447}" destId="{1271719D-466D-CE4B-9D8A-FB925AFE21F9}" srcOrd="1" destOrd="0" presId="urn:microsoft.com/office/officeart/2005/8/layout/vList2"/>
    <dgm:cxn modelId="{CB1F2D44-7620-AE44-8371-35E498EC351C}" type="presParOf" srcId="{D1943F4C-3ABC-034F-9C9E-4268A8835447}" destId="{A3924556-7BEC-774A-9D8A-CF1DE37421D6}" srcOrd="2" destOrd="0" presId="urn:microsoft.com/office/officeart/2005/8/layout/vList2"/>
    <dgm:cxn modelId="{0174BCCF-59FE-B14D-9611-F8CB5298CF33}" type="presParOf" srcId="{D1943F4C-3ABC-034F-9C9E-4268A8835447}" destId="{73F56E06-A275-F94A-9068-49CA0FCEC8AB}" srcOrd="3" destOrd="0" presId="urn:microsoft.com/office/officeart/2005/8/layout/vList2"/>
    <dgm:cxn modelId="{130FB0B3-F5D6-3B4B-9484-6B7F1BE4B887}" type="presParOf" srcId="{D1943F4C-3ABC-034F-9C9E-4268A8835447}" destId="{109EBB51-61B1-8E46-857D-FA51CFC2B131}" srcOrd="4" destOrd="0" presId="urn:microsoft.com/office/officeart/2005/8/layout/vList2"/>
    <dgm:cxn modelId="{A90BFD48-C46F-4644-91E0-025F05BB1F4B}" type="presParOf" srcId="{D1943F4C-3ABC-034F-9C9E-4268A8835447}" destId="{B8D00A7C-A0E7-A142-8CD3-FFFFB81DEA19}" srcOrd="5" destOrd="0" presId="urn:microsoft.com/office/officeart/2005/8/layout/vList2"/>
    <dgm:cxn modelId="{C9D7752B-C36F-1F4A-8A99-825D344CDC6F}" type="presParOf" srcId="{D1943F4C-3ABC-034F-9C9E-4268A8835447}" destId="{C2636C05-FE0F-0E4B-9F54-B9F4FA432CC2}" srcOrd="6" destOrd="0" presId="urn:microsoft.com/office/officeart/2005/8/layout/vList2"/>
    <dgm:cxn modelId="{3CD47E63-62C2-7F47-A91D-1649BD7687F3}" type="presParOf" srcId="{D1943F4C-3ABC-034F-9C9E-4268A8835447}" destId="{38671FFE-E54B-A748-83F4-741087A6EC03}" srcOrd="7" destOrd="0" presId="urn:microsoft.com/office/officeart/2005/8/layout/vList2"/>
    <dgm:cxn modelId="{E7D86E06-FCE0-BD4B-8FED-2190ECDFC4CA}" type="presParOf" srcId="{D1943F4C-3ABC-034F-9C9E-4268A8835447}" destId="{EF81692E-E937-FA42-AC3F-749CDD37CDE0}" srcOrd="8" destOrd="0" presId="urn:microsoft.com/office/officeart/2005/8/layout/vList2"/>
    <dgm:cxn modelId="{E2D6EED5-A611-144E-AE46-67B638545523}" type="presParOf" srcId="{D1943F4C-3ABC-034F-9C9E-4268A8835447}" destId="{5BA4A94E-DE2E-5E4D-B04F-19A59C07BC20}" srcOrd="9" destOrd="0" presId="urn:microsoft.com/office/officeart/2005/8/layout/vList2"/>
    <dgm:cxn modelId="{7B58C938-D922-064A-B4D7-E87E59FE5AEE}" type="presParOf" srcId="{D1943F4C-3ABC-034F-9C9E-4268A8835447}" destId="{0F585782-90BA-7342-A98E-9B5E672AB2EF}" srcOrd="10" destOrd="0" presId="urn:microsoft.com/office/officeart/2005/8/layout/vList2"/>
    <dgm:cxn modelId="{FA53484E-C38A-FD4C-B7B6-B45875352148}" type="presParOf" srcId="{D1943F4C-3ABC-034F-9C9E-4268A8835447}" destId="{08C76806-777C-074D-AC9C-B0E189B410E0}" srcOrd="11" destOrd="0" presId="urn:microsoft.com/office/officeart/2005/8/layout/vList2"/>
    <dgm:cxn modelId="{628DB7FC-793D-C849-A3C1-8FE5167820B7}" type="presParOf" srcId="{D1943F4C-3ABC-034F-9C9E-4268A8835447}" destId="{610610DC-A722-BA4E-8931-66324B68E3B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74A90-0C17-426B-947E-2E4B74534926}"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76925E2-4209-44C4-B221-C6DD658EA0FD}">
      <dgm:prSet/>
      <dgm:spPr/>
      <dgm:t>
        <a:bodyPr/>
        <a:lstStyle/>
        <a:p>
          <a:pPr>
            <a:defRPr cap="all"/>
          </a:pPr>
          <a:r>
            <a:rPr lang="en-US"/>
            <a:t>Replicates workplace practices</a:t>
          </a:r>
        </a:p>
      </dgm:t>
    </dgm:pt>
    <dgm:pt modelId="{84C26084-BE12-4B5B-A1FB-6BCBD0B284BB}" type="parTrans" cxnId="{6C9DD87D-C2F7-4F38-B32C-C763209EDE18}">
      <dgm:prSet/>
      <dgm:spPr/>
      <dgm:t>
        <a:bodyPr/>
        <a:lstStyle/>
        <a:p>
          <a:endParaRPr lang="en-US"/>
        </a:p>
      </dgm:t>
    </dgm:pt>
    <dgm:pt modelId="{3446C66A-74ED-4E78-8FB4-9FBF18F8AA49}" type="sibTrans" cxnId="{6C9DD87D-C2F7-4F38-B32C-C763209EDE18}">
      <dgm:prSet/>
      <dgm:spPr/>
      <dgm:t>
        <a:bodyPr/>
        <a:lstStyle/>
        <a:p>
          <a:endParaRPr lang="en-US"/>
        </a:p>
      </dgm:t>
    </dgm:pt>
    <dgm:pt modelId="{65EB8CF3-9334-438A-A6DB-028E56126B78}">
      <dgm:prSet/>
      <dgm:spPr/>
      <dgm:t>
        <a:bodyPr/>
        <a:lstStyle/>
        <a:p>
          <a:pPr>
            <a:defRPr cap="all"/>
          </a:pPr>
          <a:r>
            <a:rPr lang="en-US"/>
            <a:t>Teaches healthy workplace procedures through modeling</a:t>
          </a:r>
        </a:p>
      </dgm:t>
    </dgm:pt>
    <dgm:pt modelId="{DBB567C8-39FB-49A5-8770-B7DE70ED5B2A}" type="parTrans" cxnId="{B6BD0943-217D-4399-9AAD-C9913218A689}">
      <dgm:prSet/>
      <dgm:spPr/>
      <dgm:t>
        <a:bodyPr/>
        <a:lstStyle/>
        <a:p>
          <a:endParaRPr lang="en-US"/>
        </a:p>
      </dgm:t>
    </dgm:pt>
    <dgm:pt modelId="{1528BAB3-BBD6-4F34-A6E6-B558C901E56B}" type="sibTrans" cxnId="{B6BD0943-217D-4399-9AAD-C9913218A689}">
      <dgm:prSet/>
      <dgm:spPr/>
      <dgm:t>
        <a:bodyPr/>
        <a:lstStyle/>
        <a:p>
          <a:endParaRPr lang="en-US"/>
        </a:p>
      </dgm:t>
    </dgm:pt>
    <dgm:pt modelId="{3C5E4DFC-72CC-4829-A6D9-6265DFBD3598}">
      <dgm:prSet/>
      <dgm:spPr/>
      <dgm:t>
        <a:bodyPr/>
        <a:lstStyle/>
        <a:p>
          <a:pPr>
            <a:defRPr cap="all"/>
          </a:pPr>
          <a:r>
            <a:rPr lang="en-US"/>
            <a:t>Enhances Job Corps as a safe and healthy employment and residential site</a:t>
          </a:r>
        </a:p>
      </dgm:t>
    </dgm:pt>
    <dgm:pt modelId="{56B29D63-BB28-47C8-A968-6670EA969A64}" type="parTrans" cxnId="{EF32C429-49F0-4659-A9C0-6C57DD2293DA}">
      <dgm:prSet/>
      <dgm:spPr/>
      <dgm:t>
        <a:bodyPr/>
        <a:lstStyle/>
        <a:p>
          <a:endParaRPr lang="en-US"/>
        </a:p>
      </dgm:t>
    </dgm:pt>
    <dgm:pt modelId="{F4A1B646-82B2-48AA-A867-163CA2026FD4}" type="sibTrans" cxnId="{EF32C429-49F0-4659-A9C0-6C57DD2293DA}">
      <dgm:prSet/>
      <dgm:spPr/>
      <dgm:t>
        <a:bodyPr/>
        <a:lstStyle/>
        <a:p>
          <a:endParaRPr lang="en-US"/>
        </a:p>
      </dgm:t>
    </dgm:pt>
    <dgm:pt modelId="{6200EBE7-07F9-46F1-82D9-9709C1FE13E9}" type="pres">
      <dgm:prSet presAssocID="{04474A90-0C17-426B-947E-2E4B74534926}" presName="root" presStyleCnt="0">
        <dgm:presLayoutVars>
          <dgm:dir/>
          <dgm:resizeHandles val="exact"/>
        </dgm:presLayoutVars>
      </dgm:prSet>
      <dgm:spPr/>
    </dgm:pt>
    <dgm:pt modelId="{31B17FC9-91ED-4BB7-BB06-9473FD117AC2}" type="pres">
      <dgm:prSet presAssocID="{176925E2-4209-44C4-B221-C6DD658EA0FD}" presName="compNode" presStyleCnt="0"/>
      <dgm:spPr/>
    </dgm:pt>
    <dgm:pt modelId="{37A450A5-CC82-4D12-BA6A-672D99A7DA19}" type="pres">
      <dgm:prSet presAssocID="{176925E2-4209-44C4-B221-C6DD658EA0FD}" presName="iconBgRect" presStyleLbl="bgShp" presStyleIdx="0" presStyleCnt="3"/>
      <dgm:spPr>
        <a:prstGeom prst="round2DiagRect">
          <a:avLst>
            <a:gd name="adj1" fmla="val 29727"/>
            <a:gd name="adj2" fmla="val 0"/>
          </a:avLst>
        </a:prstGeom>
      </dgm:spPr>
    </dgm:pt>
    <dgm:pt modelId="{4F77E59B-DFB1-429A-9E1A-87E2F87F5F74}" type="pres">
      <dgm:prSet presAssocID="{176925E2-4209-44C4-B221-C6DD658EA0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0673B68-6AE7-4F13-A80E-0FCFCFA37DA0}" type="pres">
      <dgm:prSet presAssocID="{176925E2-4209-44C4-B221-C6DD658EA0FD}" presName="spaceRect" presStyleCnt="0"/>
      <dgm:spPr/>
    </dgm:pt>
    <dgm:pt modelId="{6DF20016-0F82-402F-B993-6FDB3E1C1089}" type="pres">
      <dgm:prSet presAssocID="{176925E2-4209-44C4-B221-C6DD658EA0FD}" presName="textRect" presStyleLbl="revTx" presStyleIdx="0" presStyleCnt="3">
        <dgm:presLayoutVars>
          <dgm:chMax val="1"/>
          <dgm:chPref val="1"/>
        </dgm:presLayoutVars>
      </dgm:prSet>
      <dgm:spPr/>
    </dgm:pt>
    <dgm:pt modelId="{91AD5AAC-63BD-4962-828A-16E59A62903F}" type="pres">
      <dgm:prSet presAssocID="{3446C66A-74ED-4E78-8FB4-9FBF18F8AA49}" presName="sibTrans" presStyleCnt="0"/>
      <dgm:spPr/>
    </dgm:pt>
    <dgm:pt modelId="{4C9B1810-C281-4073-A06A-A7C0271FDA5F}" type="pres">
      <dgm:prSet presAssocID="{65EB8CF3-9334-438A-A6DB-028E56126B78}" presName="compNode" presStyleCnt="0"/>
      <dgm:spPr/>
    </dgm:pt>
    <dgm:pt modelId="{32F48033-F312-4269-8751-56A0D01D26BC}" type="pres">
      <dgm:prSet presAssocID="{65EB8CF3-9334-438A-A6DB-028E56126B78}" presName="iconBgRect" presStyleLbl="bgShp" presStyleIdx="1" presStyleCnt="3"/>
      <dgm:spPr>
        <a:prstGeom prst="round2DiagRect">
          <a:avLst>
            <a:gd name="adj1" fmla="val 29727"/>
            <a:gd name="adj2" fmla="val 0"/>
          </a:avLst>
        </a:prstGeom>
      </dgm:spPr>
    </dgm:pt>
    <dgm:pt modelId="{5F0F6909-BB4F-41B0-A0FC-A75B8946BF6E}" type="pres">
      <dgm:prSet presAssocID="{65EB8CF3-9334-438A-A6DB-028E56126B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96A4C64F-82B6-489D-B042-EB3A857BCEB0}" type="pres">
      <dgm:prSet presAssocID="{65EB8CF3-9334-438A-A6DB-028E56126B78}" presName="spaceRect" presStyleCnt="0"/>
      <dgm:spPr/>
    </dgm:pt>
    <dgm:pt modelId="{83B7D94E-FCBF-402C-9116-9FF116F6BBBC}" type="pres">
      <dgm:prSet presAssocID="{65EB8CF3-9334-438A-A6DB-028E56126B78}" presName="textRect" presStyleLbl="revTx" presStyleIdx="1" presStyleCnt="3">
        <dgm:presLayoutVars>
          <dgm:chMax val="1"/>
          <dgm:chPref val="1"/>
        </dgm:presLayoutVars>
      </dgm:prSet>
      <dgm:spPr/>
    </dgm:pt>
    <dgm:pt modelId="{B2124ECA-4F55-476F-9D10-293B7B1F1E0B}" type="pres">
      <dgm:prSet presAssocID="{1528BAB3-BBD6-4F34-A6E6-B558C901E56B}" presName="sibTrans" presStyleCnt="0"/>
      <dgm:spPr/>
    </dgm:pt>
    <dgm:pt modelId="{163FCDC7-1858-4BFF-9F83-CB76BB0BB57C}" type="pres">
      <dgm:prSet presAssocID="{3C5E4DFC-72CC-4829-A6D9-6265DFBD3598}" presName="compNode" presStyleCnt="0"/>
      <dgm:spPr/>
    </dgm:pt>
    <dgm:pt modelId="{61E786C8-4F83-403F-A900-C07CCF1F3F7B}" type="pres">
      <dgm:prSet presAssocID="{3C5E4DFC-72CC-4829-A6D9-6265DFBD3598}" presName="iconBgRect" presStyleLbl="bgShp" presStyleIdx="2" presStyleCnt="3"/>
      <dgm:spPr>
        <a:prstGeom prst="round2DiagRect">
          <a:avLst>
            <a:gd name="adj1" fmla="val 29727"/>
            <a:gd name="adj2" fmla="val 0"/>
          </a:avLst>
        </a:prstGeom>
      </dgm:spPr>
    </dgm:pt>
    <dgm:pt modelId="{230B7626-4481-48B1-8DBF-C483E316628B}" type="pres">
      <dgm:prSet presAssocID="{3C5E4DFC-72CC-4829-A6D9-6265DFBD35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A97756E1-0C0B-4A1C-9B0C-DAC41C6CBEEF}" type="pres">
      <dgm:prSet presAssocID="{3C5E4DFC-72CC-4829-A6D9-6265DFBD3598}" presName="spaceRect" presStyleCnt="0"/>
      <dgm:spPr/>
    </dgm:pt>
    <dgm:pt modelId="{B8A94A92-F3B0-4A8D-BFEF-4DCB3FBE5829}" type="pres">
      <dgm:prSet presAssocID="{3C5E4DFC-72CC-4829-A6D9-6265DFBD3598}" presName="textRect" presStyleLbl="revTx" presStyleIdx="2" presStyleCnt="3">
        <dgm:presLayoutVars>
          <dgm:chMax val="1"/>
          <dgm:chPref val="1"/>
        </dgm:presLayoutVars>
      </dgm:prSet>
      <dgm:spPr/>
    </dgm:pt>
  </dgm:ptLst>
  <dgm:cxnLst>
    <dgm:cxn modelId="{EF32C429-49F0-4659-A9C0-6C57DD2293DA}" srcId="{04474A90-0C17-426B-947E-2E4B74534926}" destId="{3C5E4DFC-72CC-4829-A6D9-6265DFBD3598}" srcOrd="2" destOrd="0" parTransId="{56B29D63-BB28-47C8-A968-6670EA969A64}" sibTransId="{F4A1B646-82B2-48AA-A867-163CA2026FD4}"/>
    <dgm:cxn modelId="{FFA47A32-7F3C-490B-8E80-350217ACDE1C}" type="presOf" srcId="{3C5E4DFC-72CC-4829-A6D9-6265DFBD3598}" destId="{B8A94A92-F3B0-4A8D-BFEF-4DCB3FBE5829}" srcOrd="0" destOrd="0" presId="urn:microsoft.com/office/officeart/2018/5/layout/IconLeafLabelList"/>
    <dgm:cxn modelId="{236A2D42-17B8-4459-ABE0-CC922B9F2478}" type="presOf" srcId="{65EB8CF3-9334-438A-A6DB-028E56126B78}" destId="{83B7D94E-FCBF-402C-9116-9FF116F6BBBC}" srcOrd="0" destOrd="0" presId="urn:microsoft.com/office/officeart/2018/5/layout/IconLeafLabelList"/>
    <dgm:cxn modelId="{B6BD0943-217D-4399-9AAD-C9913218A689}" srcId="{04474A90-0C17-426B-947E-2E4B74534926}" destId="{65EB8CF3-9334-438A-A6DB-028E56126B78}" srcOrd="1" destOrd="0" parTransId="{DBB567C8-39FB-49A5-8770-B7DE70ED5B2A}" sibTransId="{1528BAB3-BBD6-4F34-A6E6-B558C901E56B}"/>
    <dgm:cxn modelId="{7B091874-3271-47A8-B4FF-A2AA4403CE2C}" type="presOf" srcId="{176925E2-4209-44C4-B221-C6DD658EA0FD}" destId="{6DF20016-0F82-402F-B993-6FDB3E1C1089}" srcOrd="0" destOrd="0" presId="urn:microsoft.com/office/officeart/2018/5/layout/IconLeafLabelList"/>
    <dgm:cxn modelId="{24D87058-3F5E-458E-89F8-09044F21EB08}" type="presOf" srcId="{04474A90-0C17-426B-947E-2E4B74534926}" destId="{6200EBE7-07F9-46F1-82D9-9709C1FE13E9}" srcOrd="0" destOrd="0" presId="urn:microsoft.com/office/officeart/2018/5/layout/IconLeafLabelList"/>
    <dgm:cxn modelId="{6C9DD87D-C2F7-4F38-B32C-C763209EDE18}" srcId="{04474A90-0C17-426B-947E-2E4B74534926}" destId="{176925E2-4209-44C4-B221-C6DD658EA0FD}" srcOrd="0" destOrd="0" parTransId="{84C26084-BE12-4B5B-A1FB-6BCBD0B284BB}" sibTransId="{3446C66A-74ED-4E78-8FB4-9FBF18F8AA49}"/>
    <dgm:cxn modelId="{B0A18722-1BFC-4E82-85A3-8FB58BF7D8C8}" type="presParOf" srcId="{6200EBE7-07F9-46F1-82D9-9709C1FE13E9}" destId="{31B17FC9-91ED-4BB7-BB06-9473FD117AC2}" srcOrd="0" destOrd="0" presId="urn:microsoft.com/office/officeart/2018/5/layout/IconLeafLabelList"/>
    <dgm:cxn modelId="{171F5E44-8EC0-44A8-8804-89394E3F78EF}" type="presParOf" srcId="{31B17FC9-91ED-4BB7-BB06-9473FD117AC2}" destId="{37A450A5-CC82-4D12-BA6A-672D99A7DA19}" srcOrd="0" destOrd="0" presId="urn:microsoft.com/office/officeart/2018/5/layout/IconLeafLabelList"/>
    <dgm:cxn modelId="{F357FCE2-DC18-4139-8C68-8A56B801809C}" type="presParOf" srcId="{31B17FC9-91ED-4BB7-BB06-9473FD117AC2}" destId="{4F77E59B-DFB1-429A-9E1A-87E2F87F5F74}" srcOrd="1" destOrd="0" presId="urn:microsoft.com/office/officeart/2018/5/layout/IconLeafLabelList"/>
    <dgm:cxn modelId="{57EE37CC-DF5C-4510-A5DE-F964811A5FF2}" type="presParOf" srcId="{31B17FC9-91ED-4BB7-BB06-9473FD117AC2}" destId="{A0673B68-6AE7-4F13-A80E-0FCFCFA37DA0}" srcOrd="2" destOrd="0" presId="urn:microsoft.com/office/officeart/2018/5/layout/IconLeafLabelList"/>
    <dgm:cxn modelId="{D34968D0-FD38-4226-9B44-DEFBB1188C23}" type="presParOf" srcId="{31B17FC9-91ED-4BB7-BB06-9473FD117AC2}" destId="{6DF20016-0F82-402F-B993-6FDB3E1C1089}" srcOrd="3" destOrd="0" presId="urn:microsoft.com/office/officeart/2018/5/layout/IconLeafLabelList"/>
    <dgm:cxn modelId="{10D687F0-56D8-4C23-84EB-DDB00AFE326B}" type="presParOf" srcId="{6200EBE7-07F9-46F1-82D9-9709C1FE13E9}" destId="{91AD5AAC-63BD-4962-828A-16E59A62903F}" srcOrd="1" destOrd="0" presId="urn:microsoft.com/office/officeart/2018/5/layout/IconLeafLabelList"/>
    <dgm:cxn modelId="{BE0A6FD2-19A6-45D0-A31B-05E06A88E6F6}" type="presParOf" srcId="{6200EBE7-07F9-46F1-82D9-9709C1FE13E9}" destId="{4C9B1810-C281-4073-A06A-A7C0271FDA5F}" srcOrd="2" destOrd="0" presId="urn:microsoft.com/office/officeart/2018/5/layout/IconLeafLabelList"/>
    <dgm:cxn modelId="{7057ED0F-9369-47A1-B16C-D2B6F5FB74A4}" type="presParOf" srcId="{4C9B1810-C281-4073-A06A-A7C0271FDA5F}" destId="{32F48033-F312-4269-8751-56A0D01D26BC}" srcOrd="0" destOrd="0" presId="urn:microsoft.com/office/officeart/2018/5/layout/IconLeafLabelList"/>
    <dgm:cxn modelId="{4F70B6BD-9D93-4ED2-8DAC-7C4B7082DE10}" type="presParOf" srcId="{4C9B1810-C281-4073-A06A-A7C0271FDA5F}" destId="{5F0F6909-BB4F-41B0-A0FC-A75B8946BF6E}" srcOrd="1" destOrd="0" presId="urn:microsoft.com/office/officeart/2018/5/layout/IconLeafLabelList"/>
    <dgm:cxn modelId="{65F90101-5838-4CFB-84CA-D8CA07CA3122}" type="presParOf" srcId="{4C9B1810-C281-4073-A06A-A7C0271FDA5F}" destId="{96A4C64F-82B6-489D-B042-EB3A857BCEB0}" srcOrd="2" destOrd="0" presId="urn:microsoft.com/office/officeart/2018/5/layout/IconLeafLabelList"/>
    <dgm:cxn modelId="{F6DC4EB5-F135-4EFF-9864-BBD0AB3C1E70}" type="presParOf" srcId="{4C9B1810-C281-4073-A06A-A7C0271FDA5F}" destId="{83B7D94E-FCBF-402C-9116-9FF116F6BBBC}" srcOrd="3" destOrd="0" presId="urn:microsoft.com/office/officeart/2018/5/layout/IconLeafLabelList"/>
    <dgm:cxn modelId="{C39153F8-91EE-42BA-9758-5A7B7E04B017}" type="presParOf" srcId="{6200EBE7-07F9-46F1-82D9-9709C1FE13E9}" destId="{B2124ECA-4F55-476F-9D10-293B7B1F1E0B}" srcOrd="3" destOrd="0" presId="urn:microsoft.com/office/officeart/2018/5/layout/IconLeafLabelList"/>
    <dgm:cxn modelId="{AFC01FE8-AB08-4592-9FA3-2C14DC9D295A}" type="presParOf" srcId="{6200EBE7-07F9-46F1-82D9-9709C1FE13E9}" destId="{163FCDC7-1858-4BFF-9F83-CB76BB0BB57C}" srcOrd="4" destOrd="0" presId="urn:microsoft.com/office/officeart/2018/5/layout/IconLeafLabelList"/>
    <dgm:cxn modelId="{2218A928-0B56-42EE-A059-24E358EBBBF0}" type="presParOf" srcId="{163FCDC7-1858-4BFF-9F83-CB76BB0BB57C}" destId="{61E786C8-4F83-403F-A900-C07CCF1F3F7B}" srcOrd="0" destOrd="0" presId="urn:microsoft.com/office/officeart/2018/5/layout/IconLeafLabelList"/>
    <dgm:cxn modelId="{4AACBD64-341A-44A5-99FE-6496AC720189}" type="presParOf" srcId="{163FCDC7-1858-4BFF-9F83-CB76BB0BB57C}" destId="{230B7626-4481-48B1-8DBF-C483E316628B}" srcOrd="1" destOrd="0" presId="urn:microsoft.com/office/officeart/2018/5/layout/IconLeafLabelList"/>
    <dgm:cxn modelId="{43C39CA4-3DD5-465D-B702-400E6EF97AF1}" type="presParOf" srcId="{163FCDC7-1858-4BFF-9F83-CB76BB0BB57C}" destId="{A97756E1-0C0B-4A1C-9B0C-DAC41C6CBEEF}" srcOrd="2" destOrd="0" presId="urn:microsoft.com/office/officeart/2018/5/layout/IconLeafLabelList"/>
    <dgm:cxn modelId="{0A60E0E3-4382-428D-82D3-1ECA405FD18B}" type="presParOf" srcId="{163FCDC7-1858-4BFF-9F83-CB76BB0BB57C}" destId="{B8A94A92-F3B0-4A8D-BFEF-4DCB3FBE582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D9149-A3CE-4552-8991-954D64439BEF}"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2155EEF-5696-4832-9C98-5A0D1EBF2DA5}">
      <dgm:prSet/>
      <dgm:spPr/>
      <dgm:t>
        <a:bodyPr/>
        <a:lstStyle/>
        <a:p>
          <a:r>
            <a:rPr lang="en-US" dirty="0"/>
            <a:t>Training the staff on the process – ESSENTIAL</a:t>
          </a:r>
        </a:p>
      </dgm:t>
    </dgm:pt>
    <dgm:pt modelId="{6705E3D0-01B3-4B3B-8F50-16919A541FF4}" type="parTrans" cxnId="{303A037E-F89F-4CC2-BA60-B016E57AE069}">
      <dgm:prSet/>
      <dgm:spPr/>
      <dgm:t>
        <a:bodyPr/>
        <a:lstStyle/>
        <a:p>
          <a:endParaRPr lang="en-US"/>
        </a:p>
      </dgm:t>
    </dgm:pt>
    <dgm:pt modelId="{892E8361-2C5D-4E96-903A-FF36C9407D57}" type="sibTrans" cxnId="{303A037E-F89F-4CC2-BA60-B016E57AE069}">
      <dgm:prSet/>
      <dgm:spPr/>
      <dgm:t>
        <a:bodyPr/>
        <a:lstStyle/>
        <a:p>
          <a:endParaRPr lang="en-US"/>
        </a:p>
      </dgm:t>
    </dgm:pt>
    <dgm:pt modelId="{2A45116C-F883-4DF8-8580-BEB7F29DA4BC}">
      <dgm:prSet/>
      <dgm:spPr/>
      <dgm:t>
        <a:bodyPr/>
        <a:lstStyle/>
        <a:p>
          <a:r>
            <a:rPr lang="en-US" dirty="0"/>
            <a:t>SOP for direction/guidance</a:t>
          </a:r>
        </a:p>
      </dgm:t>
    </dgm:pt>
    <dgm:pt modelId="{8E9C69EB-7F64-47C8-AE79-7EF7DDEA4D92}" type="parTrans" cxnId="{9D345532-5F4A-4799-A00B-520658412286}">
      <dgm:prSet/>
      <dgm:spPr/>
      <dgm:t>
        <a:bodyPr/>
        <a:lstStyle/>
        <a:p>
          <a:endParaRPr lang="en-US"/>
        </a:p>
      </dgm:t>
    </dgm:pt>
    <dgm:pt modelId="{88D1B4A3-BCE8-4D13-8E8D-5D8015E6C393}" type="sibTrans" cxnId="{9D345532-5F4A-4799-A00B-520658412286}">
      <dgm:prSet/>
      <dgm:spPr/>
      <dgm:t>
        <a:bodyPr/>
        <a:lstStyle/>
        <a:p>
          <a:endParaRPr lang="en-US"/>
        </a:p>
      </dgm:t>
    </dgm:pt>
    <dgm:pt modelId="{7B4CC48C-2FC5-43A6-82F7-96F2672DF891}">
      <dgm:prSet/>
      <dgm:spPr/>
      <dgm:t>
        <a:bodyPr/>
        <a:lstStyle/>
        <a:p>
          <a:r>
            <a:rPr lang="en-US" dirty="0"/>
            <a:t>Clear and detailed form (TEAP Referral Form)</a:t>
          </a:r>
        </a:p>
      </dgm:t>
    </dgm:pt>
    <dgm:pt modelId="{9594D188-EAB6-455B-97F6-22B783E4B4E3}" type="parTrans" cxnId="{B409FD45-1F6F-41C6-A9EB-09C6C61FBF29}">
      <dgm:prSet/>
      <dgm:spPr/>
      <dgm:t>
        <a:bodyPr/>
        <a:lstStyle/>
        <a:p>
          <a:endParaRPr lang="en-US"/>
        </a:p>
      </dgm:t>
    </dgm:pt>
    <dgm:pt modelId="{0DAFAE85-34FF-4D25-B71E-14922881F193}" type="sibTrans" cxnId="{B409FD45-1F6F-41C6-A9EB-09C6C61FBF29}">
      <dgm:prSet/>
      <dgm:spPr/>
      <dgm:t>
        <a:bodyPr/>
        <a:lstStyle/>
        <a:p>
          <a:endParaRPr lang="en-US"/>
        </a:p>
      </dgm:t>
    </dgm:pt>
    <dgm:pt modelId="{BE556DBD-8D61-47C1-A056-0F8C01E75220}">
      <dgm:prSet/>
      <dgm:spPr/>
      <dgm:t>
        <a:bodyPr/>
        <a:lstStyle/>
        <a:p>
          <a:r>
            <a:rPr lang="en-US" dirty="0"/>
            <a:t>Follow your process</a:t>
          </a:r>
        </a:p>
      </dgm:t>
    </dgm:pt>
    <dgm:pt modelId="{3833C681-1038-4F0A-8E70-9F3E78169227}" type="parTrans" cxnId="{F87DEA57-8FFF-4259-AB8F-0556B47A78D7}">
      <dgm:prSet/>
      <dgm:spPr/>
      <dgm:t>
        <a:bodyPr/>
        <a:lstStyle/>
        <a:p>
          <a:endParaRPr lang="en-US"/>
        </a:p>
      </dgm:t>
    </dgm:pt>
    <dgm:pt modelId="{428B19AA-C6BE-4F87-9E7A-9E75F4B5A5AA}" type="sibTrans" cxnId="{F87DEA57-8FFF-4259-AB8F-0556B47A78D7}">
      <dgm:prSet/>
      <dgm:spPr/>
      <dgm:t>
        <a:bodyPr/>
        <a:lstStyle/>
        <a:p>
          <a:endParaRPr lang="en-US"/>
        </a:p>
      </dgm:t>
    </dgm:pt>
    <dgm:pt modelId="{4370490D-996A-4CD5-B0B9-22D5477396D8}">
      <dgm:prSet/>
      <dgm:spPr/>
      <dgm:t>
        <a:bodyPr/>
        <a:lstStyle/>
        <a:p>
          <a:r>
            <a:rPr lang="en-US" dirty="0"/>
            <a:t>Assess referred students and provide TEAP services (if applicable)</a:t>
          </a:r>
        </a:p>
      </dgm:t>
    </dgm:pt>
    <dgm:pt modelId="{5CFA8B12-7D4C-4510-AC57-C716F436F405}" type="parTrans" cxnId="{2E9F0A78-5673-4A09-B4E4-B5D72DCA578D}">
      <dgm:prSet/>
      <dgm:spPr/>
      <dgm:t>
        <a:bodyPr/>
        <a:lstStyle/>
        <a:p>
          <a:endParaRPr lang="en-US"/>
        </a:p>
      </dgm:t>
    </dgm:pt>
    <dgm:pt modelId="{B46FE96F-F76A-4181-9C8C-D8844C6330E8}" type="sibTrans" cxnId="{2E9F0A78-5673-4A09-B4E4-B5D72DCA578D}">
      <dgm:prSet/>
      <dgm:spPr/>
      <dgm:t>
        <a:bodyPr/>
        <a:lstStyle/>
        <a:p>
          <a:endParaRPr lang="en-US"/>
        </a:p>
      </dgm:t>
    </dgm:pt>
    <dgm:pt modelId="{0FBDAB9D-3DC8-BA48-8398-9D4EB020B46A}">
      <dgm:prSet/>
      <dgm:spPr/>
      <dgm:t>
        <a:bodyPr/>
        <a:lstStyle/>
        <a:p>
          <a:r>
            <a:rPr lang="en-US" dirty="0"/>
            <a:t>Multiple and Notable Observable signs</a:t>
          </a:r>
        </a:p>
      </dgm:t>
    </dgm:pt>
    <dgm:pt modelId="{2EB5C193-722A-4A41-B9AE-CCF7A5B8EA94}" type="parTrans" cxnId="{D9A8556B-1E5A-C94A-9733-8063D696ED28}">
      <dgm:prSet/>
      <dgm:spPr/>
      <dgm:t>
        <a:bodyPr/>
        <a:lstStyle/>
        <a:p>
          <a:endParaRPr lang="en-US"/>
        </a:p>
      </dgm:t>
    </dgm:pt>
    <dgm:pt modelId="{417D39EF-A160-9F44-8773-7D1528E488C7}" type="sibTrans" cxnId="{D9A8556B-1E5A-C94A-9733-8063D696ED28}">
      <dgm:prSet/>
      <dgm:spPr/>
      <dgm:t>
        <a:bodyPr/>
        <a:lstStyle/>
        <a:p>
          <a:endParaRPr lang="en-US"/>
        </a:p>
      </dgm:t>
    </dgm:pt>
    <dgm:pt modelId="{572226A3-DFEA-3744-972F-420F4CDCE496}" type="pres">
      <dgm:prSet presAssocID="{EA9D9149-A3CE-4552-8991-954D64439BEF}" presName="Name0" presStyleCnt="0">
        <dgm:presLayoutVars>
          <dgm:dir/>
          <dgm:resizeHandles val="exact"/>
        </dgm:presLayoutVars>
      </dgm:prSet>
      <dgm:spPr/>
    </dgm:pt>
    <dgm:pt modelId="{3A2AE2A7-16E0-4F4D-B75E-C64EA3DDC2A7}" type="pres">
      <dgm:prSet presAssocID="{12155EEF-5696-4832-9C98-5A0D1EBF2DA5}" presName="node" presStyleLbl="node1" presStyleIdx="0" presStyleCnt="6">
        <dgm:presLayoutVars>
          <dgm:bulletEnabled val="1"/>
        </dgm:presLayoutVars>
      </dgm:prSet>
      <dgm:spPr/>
    </dgm:pt>
    <dgm:pt modelId="{328363F0-22D2-1C4A-936D-188A51A87FF9}" type="pres">
      <dgm:prSet presAssocID="{892E8361-2C5D-4E96-903A-FF36C9407D57}" presName="sibTrans" presStyleLbl="sibTrans1D1" presStyleIdx="0" presStyleCnt="5"/>
      <dgm:spPr/>
    </dgm:pt>
    <dgm:pt modelId="{50ACBDB5-F97E-3E4A-B6AE-369DACDCF814}" type="pres">
      <dgm:prSet presAssocID="{892E8361-2C5D-4E96-903A-FF36C9407D57}" presName="connectorText" presStyleLbl="sibTrans1D1" presStyleIdx="0" presStyleCnt="5"/>
      <dgm:spPr/>
    </dgm:pt>
    <dgm:pt modelId="{C5AD6589-82DB-174A-940D-98B0E18C0CE2}" type="pres">
      <dgm:prSet presAssocID="{0FBDAB9D-3DC8-BA48-8398-9D4EB020B46A}" presName="node" presStyleLbl="node1" presStyleIdx="1" presStyleCnt="6">
        <dgm:presLayoutVars>
          <dgm:bulletEnabled val="1"/>
        </dgm:presLayoutVars>
      </dgm:prSet>
      <dgm:spPr/>
    </dgm:pt>
    <dgm:pt modelId="{0EFF0AE0-90E1-1043-ACE2-E71879CF1819}" type="pres">
      <dgm:prSet presAssocID="{417D39EF-A160-9F44-8773-7D1528E488C7}" presName="sibTrans" presStyleLbl="sibTrans1D1" presStyleIdx="1" presStyleCnt="5"/>
      <dgm:spPr/>
    </dgm:pt>
    <dgm:pt modelId="{85CC3661-B84C-DA43-9608-8C218F665789}" type="pres">
      <dgm:prSet presAssocID="{417D39EF-A160-9F44-8773-7D1528E488C7}" presName="connectorText" presStyleLbl="sibTrans1D1" presStyleIdx="1" presStyleCnt="5"/>
      <dgm:spPr/>
    </dgm:pt>
    <dgm:pt modelId="{2B6D96B0-5CC7-DF4C-87E0-5DD3C76C8FBE}" type="pres">
      <dgm:prSet presAssocID="{2A45116C-F883-4DF8-8580-BEB7F29DA4BC}" presName="node" presStyleLbl="node1" presStyleIdx="2" presStyleCnt="6">
        <dgm:presLayoutVars>
          <dgm:bulletEnabled val="1"/>
        </dgm:presLayoutVars>
      </dgm:prSet>
      <dgm:spPr/>
    </dgm:pt>
    <dgm:pt modelId="{D3EDFE2E-DC82-5D4E-932E-A5B307B7CCC9}" type="pres">
      <dgm:prSet presAssocID="{88D1B4A3-BCE8-4D13-8E8D-5D8015E6C393}" presName="sibTrans" presStyleLbl="sibTrans1D1" presStyleIdx="2" presStyleCnt="5"/>
      <dgm:spPr/>
    </dgm:pt>
    <dgm:pt modelId="{60C8427F-A5F6-0746-BD0A-51C28FB1800A}" type="pres">
      <dgm:prSet presAssocID="{88D1B4A3-BCE8-4D13-8E8D-5D8015E6C393}" presName="connectorText" presStyleLbl="sibTrans1D1" presStyleIdx="2" presStyleCnt="5"/>
      <dgm:spPr/>
    </dgm:pt>
    <dgm:pt modelId="{F6CAF5BB-F483-864B-9E1A-38E4D407530A}" type="pres">
      <dgm:prSet presAssocID="{7B4CC48C-2FC5-43A6-82F7-96F2672DF891}" presName="node" presStyleLbl="node1" presStyleIdx="3" presStyleCnt="6">
        <dgm:presLayoutVars>
          <dgm:bulletEnabled val="1"/>
        </dgm:presLayoutVars>
      </dgm:prSet>
      <dgm:spPr/>
    </dgm:pt>
    <dgm:pt modelId="{FB459A57-7DAA-0A41-9CFF-955DBFD7397B}" type="pres">
      <dgm:prSet presAssocID="{0DAFAE85-34FF-4D25-B71E-14922881F193}" presName="sibTrans" presStyleLbl="sibTrans1D1" presStyleIdx="3" presStyleCnt="5"/>
      <dgm:spPr/>
    </dgm:pt>
    <dgm:pt modelId="{F8F9EED8-6BA1-4542-B5BE-4286F69A5E0F}" type="pres">
      <dgm:prSet presAssocID="{0DAFAE85-34FF-4D25-B71E-14922881F193}" presName="connectorText" presStyleLbl="sibTrans1D1" presStyleIdx="3" presStyleCnt="5"/>
      <dgm:spPr/>
    </dgm:pt>
    <dgm:pt modelId="{CD7D74A6-5C5D-EE45-8EE8-C4BE122FD94B}" type="pres">
      <dgm:prSet presAssocID="{BE556DBD-8D61-47C1-A056-0F8C01E75220}" presName="node" presStyleLbl="node1" presStyleIdx="4" presStyleCnt="6">
        <dgm:presLayoutVars>
          <dgm:bulletEnabled val="1"/>
        </dgm:presLayoutVars>
      </dgm:prSet>
      <dgm:spPr/>
    </dgm:pt>
    <dgm:pt modelId="{CC02E9BD-E9B3-4F4E-8CEF-1C9EF1AAB189}" type="pres">
      <dgm:prSet presAssocID="{428B19AA-C6BE-4F87-9E7A-9E75F4B5A5AA}" presName="sibTrans" presStyleLbl="sibTrans1D1" presStyleIdx="4" presStyleCnt="5"/>
      <dgm:spPr/>
    </dgm:pt>
    <dgm:pt modelId="{2DF1CF27-6379-E84D-B48C-3FCB2F7936AA}" type="pres">
      <dgm:prSet presAssocID="{428B19AA-C6BE-4F87-9E7A-9E75F4B5A5AA}" presName="connectorText" presStyleLbl="sibTrans1D1" presStyleIdx="4" presStyleCnt="5"/>
      <dgm:spPr/>
    </dgm:pt>
    <dgm:pt modelId="{A692765D-39E5-2442-843B-91262E73BED6}" type="pres">
      <dgm:prSet presAssocID="{4370490D-996A-4CD5-B0B9-22D5477396D8}" presName="node" presStyleLbl="node1" presStyleIdx="5" presStyleCnt="6">
        <dgm:presLayoutVars>
          <dgm:bulletEnabled val="1"/>
        </dgm:presLayoutVars>
      </dgm:prSet>
      <dgm:spPr/>
    </dgm:pt>
  </dgm:ptLst>
  <dgm:cxnLst>
    <dgm:cxn modelId="{43214203-B843-A748-8626-4060F178D1A7}" type="presOf" srcId="{417D39EF-A160-9F44-8773-7D1528E488C7}" destId="{0EFF0AE0-90E1-1043-ACE2-E71879CF1819}" srcOrd="0" destOrd="0" presId="urn:microsoft.com/office/officeart/2016/7/layout/RepeatingBendingProcessNew"/>
    <dgm:cxn modelId="{4495EE0E-07CF-9E4A-BFF4-11919CEDA8C8}" type="presOf" srcId="{12155EEF-5696-4832-9C98-5A0D1EBF2DA5}" destId="{3A2AE2A7-16E0-4F4D-B75E-C64EA3DDC2A7}" srcOrd="0" destOrd="0" presId="urn:microsoft.com/office/officeart/2016/7/layout/RepeatingBendingProcessNew"/>
    <dgm:cxn modelId="{24456814-E4B4-CE4D-B1DB-E76593376CCB}" type="presOf" srcId="{88D1B4A3-BCE8-4D13-8E8D-5D8015E6C393}" destId="{D3EDFE2E-DC82-5D4E-932E-A5B307B7CCC9}" srcOrd="0" destOrd="0" presId="urn:microsoft.com/office/officeart/2016/7/layout/RepeatingBendingProcessNew"/>
    <dgm:cxn modelId="{3ACB6B32-7AEC-7341-B2CB-360672C9B905}" type="presOf" srcId="{2A45116C-F883-4DF8-8580-BEB7F29DA4BC}" destId="{2B6D96B0-5CC7-DF4C-87E0-5DD3C76C8FBE}" srcOrd="0" destOrd="0" presId="urn:microsoft.com/office/officeart/2016/7/layout/RepeatingBendingProcessNew"/>
    <dgm:cxn modelId="{9D345532-5F4A-4799-A00B-520658412286}" srcId="{EA9D9149-A3CE-4552-8991-954D64439BEF}" destId="{2A45116C-F883-4DF8-8580-BEB7F29DA4BC}" srcOrd="2" destOrd="0" parTransId="{8E9C69EB-7F64-47C8-AE79-7EF7DDEA4D92}" sibTransId="{88D1B4A3-BCE8-4D13-8E8D-5D8015E6C393}"/>
    <dgm:cxn modelId="{9386E233-095E-3840-A1C0-9B5D7EE44623}" type="presOf" srcId="{88D1B4A3-BCE8-4D13-8E8D-5D8015E6C393}" destId="{60C8427F-A5F6-0746-BD0A-51C28FB1800A}" srcOrd="1" destOrd="0" presId="urn:microsoft.com/office/officeart/2016/7/layout/RepeatingBendingProcessNew"/>
    <dgm:cxn modelId="{6D287B36-3EDA-D146-AB68-A0F4A2497395}" type="presOf" srcId="{4370490D-996A-4CD5-B0B9-22D5477396D8}" destId="{A692765D-39E5-2442-843B-91262E73BED6}" srcOrd="0" destOrd="0" presId="urn:microsoft.com/office/officeart/2016/7/layout/RepeatingBendingProcessNew"/>
    <dgm:cxn modelId="{AEEBA13C-9AA1-4646-A7D5-FB15632FD207}" type="presOf" srcId="{0FBDAB9D-3DC8-BA48-8398-9D4EB020B46A}" destId="{C5AD6589-82DB-174A-940D-98B0E18C0CE2}" srcOrd="0" destOrd="0" presId="urn:microsoft.com/office/officeart/2016/7/layout/RepeatingBendingProcessNew"/>
    <dgm:cxn modelId="{177F875D-8316-FB40-9299-2DC201105BC1}" type="presOf" srcId="{7B4CC48C-2FC5-43A6-82F7-96F2672DF891}" destId="{F6CAF5BB-F483-864B-9E1A-38E4D407530A}" srcOrd="0" destOrd="0" presId="urn:microsoft.com/office/officeart/2016/7/layout/RepeatingBendingProcessNew"/>
    <dgm:cxn modelId="{B409FD45-1F6F-41C6-A9EB-09C6C61FBF29}" srcId="{EA9D9149-A3CE-4552-8991-954D64439BEF}" destId="{7B4CC48C-2FC5-43A6-82F7-96F2672DF891}" srcOrd="3" destOrd="0" parTransId="{9594D188-EAB6-455B-97F6-22B783E4B4E3}" sibTransId="{0DAFAE85-34FF-4D25-B71E-14922881F193}"/>
    <dgm:cxn modelId="{E9293F46-9CAE-2D46-90C7-E3AD5E533A68}" type="presOf" srcId="{0DAFAE85-34FF-4D25-B71E-14922881F193}" destId="{FB459A57-7DAA-0A41-9CFF-955DBFD7397B}" srcOrd="0" destOrd="0" presId="urn:microsoft.com/office/officeart/2016/7/layout/RepeatingBendingProcessNew"/>
    <dgm:cxn modelId="{2967ED49-F128-D34A-B99F-4C7A7B545080}" type="presOf" srcId="{428B19AA-C6BE-4F87-9E7A-9E75F4B5A5AA}" destId="{2DF1CF27-6379-E84D-B48C-3FCB2F7936AA}" srcOrd="1" destOrd="0" presId="urn:microsoft.com/office/officeart/2016/7/layout/RepeatingBendingProcessNew"/>
    <dgm:cxn modelId="{D9A8556B-1E5A-C94A-9733-8063D696ED28}" srcId="{EA9D9149-A3CE-4552-8991-954D64439BEF}" destId="{0FBDAB9D-3DC8-BA48-8398-9D4EB020B46A}" srcOrd="1" destOrd="0" parTransId="{2EB5C193-722A-4A41-B9AE-CCF7A5B8EA94}" sibTransId="{417D39EF-A160-9F44-8773-7D1528E488C7}"/>
    <dgm:cxn modelId="{F87DEA57-8FFF-4259-AB8F-0556B47A78D7}" srcId="{EA9D9149-A3CE-4552-8991-954D64439BEF}" destId="{BE556DBD-8D61-47C1-A056-0F8C01E75220}" srcOrd="4" destOrd="0" parTransId="{3833C681-1038-4F0A-8E70-9F3E78169227}" sibTransId="{428B19AA-C6BE-4F87-9E7A-9E75F4B5A5AA}"/>
    <dgm:cxn modelId="{2E9F0A78-5673-4A09-B4E4-B5D72DCA578D}" srcId="{EA9D9149-A3CE-4552-8991-954D64439BEF}" destId="{4370490D-996A-4CD5-B0B9-22D5477396D8}" srcOrd="5" destOrd="0" parTransId="{5CFA8B12-7D4C-4510-AC57-C716F436F405}" sibTransId="{B46FE96F-F76A-4181-9C8C-D8844C6330E8}"/>
    <dgm:cxn modelId="{B5FA2B59-E6D3-A644-B862-1E792CD29455}" type="presOf" srcId="{892E8361-2C5D-4E96-903A-FF36C9407D57}" destId="{50ACBDB5-F97E-3E4A-B6AE-369DACDCF814}" srcOrd="1" destOrd="0" presId="urn:microsoft.com/office/officeart/2016/7/layout/RepeatingBendingProcessNew"/>
    <dgm:cxn modelId="{303A037E-F89F-4CC2-BA60-B016E57AE069}" srcId="{EA9D9149-A3CE-4552-8991-954D64439BEF}" destId="{12155EEF-5696-4832-9C98-5A0D1EBF2DA5}" srcOrd="0" destOrd="0" parTransId="{6705E3D0-01B3-4B3B-8F50-16919A541FF4}" sibTransId="{892E8361-2C5D-4E96-903A-FF36C9407D57}"/>
    <dgm:cxn modelId="{7B9B229E-630D-6A40-A314-25DC4AC7A216}" type="presOf" srcId="{BE556DBD-8D61-47C1-A056-0F8C01E75220}" destId="{CD7D74A6-5C5D-EE45-8EE8-C4BE122FD94B}" srcOrd="0" destOrd="0" presId="urn:microsoft.com/office/officeart/2016/7/layout/RepeatingBendingProcessNew"/>
    <dgm:cxn modelId="{985F1DA3-1E4C-0D48-B895-EB9E5AC71053}" type="presOf" srcId="{428B19AA-C6BE-4F87-9E7A-9E75F4B5A5AA}" destId="{CC02E9BD-E9B3-4F4E-8CEF-1C9EF1AAB189}" srcOrd="0" destOrd="0" presId="urn:microsoft.com/office/officeart/2016/7/layout/RepeatingBendingProcessNew"/>
    <dgm:cxn modelId="{00DDE9C2-CEF6-5444-9029-D71ED2CFA17B}" type="presOf" srcId="{892E8361-2C5D-4E96-903A-FF36C9407D57}" destId="{328363F0-22D2-1C4A-936D-188A51A87FF9}" srcOrd="0" destOrd="0" presId="urn:microsoft.com/office/officeart/2016/7/layout/RepeatingBendingProcessNew"/>
    <dgm:cxn modelId="{8EABC6CF-3F7F-3349-A8EC-7CAF06C1E4AD}" type="presOf" srcId="{EA9D9149-A3CE-4552-8991-954D64439BEF}" destId="{572226A3-DFEA-3744-972F-420F4CDCE496}" srcOrd="0" destOrd="0" presId="urn:microsoft.com/office/officeart/2016/7/layout/RepeatingBendingProcessNew"/>
    <dgm:cxn modelId="{0F9D83D2-202E-E44B-86EB-6E50079F7229}" type="presOf" srcId="{417D39EF-A160-9F44-8773-7D1528E488C7}" destId="{85CC3661-B84C-DA43-9608-8C218F665789}" srcOrd="1" destOrd="0" presId="urn:microsoft.com/office/officeart/2016/7/layout/RepeatingBendingProcessNew"/>
    <dgm:cxn modelId="{CF322FD7-1A15-C843-A3F6-98B97A7C01C1}" type="presOf" srcId="{0DAFAE85-34FF-4D25-B71E-14922881F193}" destId="{F8F9EED8-6BA1-4542-B5BE-4286F69A5E0F}" srcOrd="1" destOrd="0" presId="urn:microsoft.com/office/officeart/2016/7/layout/RepeatingBendingProcessNew"/>
    <dgm:cxn modelId="{976C39E4-B2F4-414E-83AB-30F32A7C65FD}" type="presParOf" srcId="{572226A3-DFEA-3744-972F-420F4CDCE496}" destId="{3A2AE2A7-16E0-4F4D-B75E-C64EA3DDC2A7}" srcOrd="0" destOrd="0" presId="urn:microsoft.com/office/officeart/2016/7/layout/RepeatingBendingProcessNew"/>
    <dgm:cxn modelId="{82FF026A-7E7A-0943-AE90-9DCCA4E1F893}" type="presParOf" srcId="{572226A3-DFEA-3744-972F-420F4CDCE496}" destId="{328363F0-22D2-1C4A-936D-188A51A87FF9}" srcOrd="1" destOrd="0" presId="urn:microsoft.com/office/officeart/2016/7/layout/RepeatingBendingProcessNew"/>
    <dgm:cxn modelId="{1335C2C9-12F5-4A4D-9099-A374E6138FBB}" type="presParOf" srcId="{328363F0-22D2-1C4A-936D-188A51A87FF9}" destId="{50ACBDB5-F97E-3E4A-B6AE-369DACDCF814}" srcOrd="0" destOrd="0" presId="urn:microsoft.com/office/officeart/2016/7/layout/RepeatingBendingProcessNew"/>
    <dgm:cxn modelId="{9F07215F-2003-364D-ABCE-E2356608B840}" type="presParOf" srcId="{572226A3-DFEA-3744-972F-420F4CDCE496}" destId="{C5AD6589-82DB-174A-940D-98B0E18C0CE2}" srcOrd="2" destOrd="0" presId="urn:microsoft.com/office/officeart/2016/7/layout/RepeatingBendingProcessNew"/>
    <dgm:cxn modelId="{7776EDE4-0D85-6144-AE59-0DFF261B7F4E}" type="presParOf" srcId="{572226A3-DFEA-3744-972F-420F4CDCE496}" destId="{0EFF0AE0-90E1-1043-ACE2-E71879CF1819}" srcOrd="3" destOrd="0" presId="urn:microsoft.com/office/officeart/2016/7/layout/RepeatingBendingProcessNew"/>
    <dgm:cxn modelId="{83A3D935-A36D-9142-9102-DFE05426304C}" type="presParOf" srcId="{0EFF0AE0-90E1-1043-ACE2-E71879CF1819}" destId="{85CC3661-B84C-DA43-9608-8C218F665789}" srcOrd="0" destOrd="0" presId="urn:microsoft.com/office/officeart/2016/7/layout/RepeatingBendingProcessNew"/>
    <dgm:cxn modelId="{1388A2D9-BC78-1D49-92D4-7C849AE6C14F}" type="presParOf" srcId="{572226A3-DFEA-3744-972F-420F4CDCE496}" destId="{2B6D96B0-5CC7-DF4C-87E0-5DD3C76C8FBE}" srcOrd="4" destOrd="0" presId="urn:microsoft.com/office/officeart/2016/7/layout/RepeatingBendingProcessNew"/>
    <dgm:cxn modelId="{AA8B16EE-6059-184B-BC80-B4556ABF3BD4}" type="presParOf" srcId="{572226A3-DFEA-3744-972F-420F4CDCE496}" destId="{D3EDFE2E-DC82-5D4E-932E-A5B307B7CCC9}" srcOrd="5" destOrd="0" presId="urn:microsoft.com/office/officeart/2016/7/layout/RepeatingBendingProcessNew"/>
    <dgm:cxn modelId="{A3CD5D74-54F2-8247-BE1C-B8596CC3DE1B}" type="presParOf" srcId="{D3EDFE2E-DC82-5D4E-932E-A5B307B7CCC9}" destId="{60C8427F-A5F6-0746-BD0A-51C28FB1800A}" srcOrd="0" destOrd="0" presId="urn:microsoft.com/office/officeart/2016/7/layout/RepeatingBendingProcessNew"/>
    <dgm:cxn modelId="{2CE99D83-0235-954D-97C3-68F4C5021EB3}" type="presParOf" srcId="{572226A3-DFEA-3744-972F-420F4CDCE496}" destId="{F6CAF5BB-F483-864B-9E1A-38E4D407530A}" srcOrd="6" destOrd="0" presId="urn:microsoft.com/office/officeart/2016/7/layout/RepeatingBendingProcessNew"/>
    <dgm:cxn modelId="{16732B0D-1D7C-3048-80AE-F0A16903DFE7}" type="presParOf" srcId="{572226A3-DFEA-3744-972F-420F4CDCE496}" destId="{FB459A57-7DAA-0A41-9CFF-955DBFD7397B}" srcOrd="7" destOrd="0" presId="urn:microsoft.com/office/officeart/2016/7/layout/RepeatingBendingProcessNew"/>
    <dgm:cxn modelId="{9DC5A43E-C051-9042-A472-8780D2E0AA17}" type="presParOf" srcId="{FB459A57-7DAA-0A41-9CFF-955DBFD7397B}" destId="{F8F9EED8-6BA1-4542-B5BE-4286F69A5E0F}" srcOrd="0" destOrd="0" presId="urn:microsoft.com/office/officeart/2016/7/layout/RepeatingBendingProcessNew"/>
    <dgm:cxn modelId="{83009BFF-368C-014B-B272-5FDD33EDE071}" type="presParOf" srcId="{572226A3-DFEA-3744-972F-420F4CDCE496}" destId="{CD7D74A6-5C5D-EE45-8EE8-C4BE122FD94B}" srcOrd="8" destOrd="0" presId="urn:microsoft.com/office/officeart/2016/7/layout/RepeatingBendingProcessNew"/>
    <dgm:cxn modelId="{5A3B66C9-0F4B-4149-A0F8-8E5695116DA3}" type="presParOf" srcId="{572226A3-DFEA-3744-972F-420F4CDCE496}" destId="{CC02E9BD-E9B3-4F4E-8CEF-1C9EF1AAB189}" srcOrd="9" destOrd="0" presId="urn:microsoft.com/office/officeart/2016/7/layout/RepeatingBendingProcessNew"/>
    <dgm:cxn modelId="{807CCA38-BC35-9F41-A5AD-F41FC0EDB7F3}" type="presParOf" srcId="{CC02E9BD-E9B3-4F4E-8CEF-1C9EF1AAB189}" destId="{2DF1CF27-6379-E84D-B48C-3FCB2F7936AA}" srcOrd="0" destOrd="0" presId="urn:microsoft.com/office/officeart/2016/7/layout/RepeatingBendingProcessNew"/>
    <dgm:cxn modelId="{D0EAA9B0-1F44-564B-B929-AF95FB543242}" type="presParOf" srcId="{572226A3-DFEA-3744-972F-420F4CDCE496}" destId="{A692765D-39E5-2442-843B-91262E73BED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ECB357-A924-4DDF-844A-842E53104E1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1012852-D1C0-49E6-8B58-0F5DD5B4FF69}">
      <dgm:prSet/>
      <dgm:spPr/>
      <dgm:t>
        <a:bodyPr/>
        <a:lstStyle/>
        <a:p>
          <a:r>
            <a:rPr lang="en-US"/>
            <a:t>Marijuana (Cannabinoids / THC) </a:t>
          </a:r>
        </a:p>
      </dgm:t>
    </dgm:pt>
    <dgm:pt modelId="{B5008DD0-FDB5-4BD0-AD5D-937FB76742CC}" type="parTrans" cxnId="{12C163EF-A614-4C6B-8507-F27489C3F5A8}">
      <dgm:prSet/>
      <dgm:spPr/>
      <dgm:t>
        <a:bodyPr/>
        <a:lstStyle/>
        <a:p>
          <a:endParaRPr lang="en-US"/>
        </a:p>
      </dgm:t>
    </dgm:pt>
    <dgm:pt modelId="{5DDCFE35-85A7-43DE-AEF8-778EE8E4E56B}" type="sibTrans" cxnId="{12C163EF-A614-4C6B-8507-F27489C3F5A8}">
      <dgm:prSet/>
      <dgm:spPr/>
      <dgm:t>
        <a:bodyPr/>
        <a:lstStyle/>
        <a:p>
          <a:endParaRPr lang="en-US"/>
        </a:p>
      </dgm:t>
    </dgm:pt>
    <dgm:pt modelId="{959B71AE-AD01-4852-8921-19675C359A86}">
      <dgm:prSet/>
      <dgm:spPr/>
      <dgm:t>
        <a:bodyPr/>
        <a:lstStyle/>
        <a:p>
          <a:r>
            <a:rPr lang="en-US"/>
            <a:t>Cocaine (Benzoylecgonine) </a:t>
          </a:r>
        </a:p>
      </dgm:t>
    </dgm:pt>
    <dgm:pt modelId="{A86EFA97-DA64-4B87-8DF6-C1F7B52C7C5C}" type="parTrans" cxnId="{B8238236-D746-4FBF-B74E-E16FC303FF22}">
      <dgm:prSet/>
      <dgm:spPr/>
      <dgm:t>
        <a:bodyPr/>
        <a:lstStyle/>
        <a:p>
          <a:endParaRPr lang="en-US"/>
        </a:p>
      </dgm:t>
    </dgm:pt>
    <dgm:pt modelId="{4EB030A6-BD25-4124-8A2D-B03743C9660A}" type="sibTrans" cxnId="{B8238236-D746-4FBF-B74E-E16FC303FF22}">
      <dgm:prSet/>
      <dgm:spPr/>
      <dgm:t>
        <a:bodyPr/>
        <a:lstStyle/>
        <a:p>
          <a:endParaRPr lang="en-US"/>
        </a:p>
      </dgm:t>
    </dgm:pt>
    <dgm:pt modelId="{471C8AB0-6BD5-40AC-B556-B45A3F9965CB}">
      <dgm:prSet/>
      <dgm:spPr/>
      <dgm:t>
        <a:bodyPr/>
        <a:lstStyle/>
        <a:p>
          <a:r>
            <a:rPr lang="en-US"/>
            <a:t>Opiates (Codeine, Morphine, 6-AM (Heroin metabolite)) </a:t>
          </a:r>
        </a:p>
      </dgm:t>
    </dgm:pt>
    <dgm:pt modelId="{AF0C36B2-7EB9-46ED-908B-AB86F5820649}" type="parTrans" cxnId="{DA51E447-FB49-45B7-980C-14715C6548C1}">
      <dgm:prSet/>
      <dgm:spPr/>
      <dgm:t>
        <a:bodyPr/>
        <a:lstStyle/>
        <a:p>
          <a:endParaRPr lang="en-US"/>
        </a:p>
      </dgm:t>
    </dgm:pt>
    <dgm:pt modelId="{A760E415-7CA3-46B4-8620-7CF0AC0C23E4}" type="sibTrans" cxnId="{DA51E447-FB49-45B7-980C-14715C6548C1}">
      <dgm:prSet/>
      <dgm:spPr/>
      <dgm:t>
        <a:bodyPr/>
        <a:lstStyle/>
        <a:p>
          <a:endParaRPr lang="en-US"/>
        </a:p>
      </dgm:t>
    </dgm:pt>
    <dgm:pt modelId="{6CE65F93-644D-4966-9518-DC43E3889D5D}">
      <dgm:prSet/>
      <dgm:spPr/>
      <dgm:t>
        <a:bodyPr/>
        <a:lstStyle/>
        <a:p>
          <a:r>
            <a:rPr lang="en-US"/>
            <a:t>Amphetamines (including methamphetamines) </a:t>
          </a:r>
        </a:p>
      </dgm:t>
    </dgm:pt>
    <dgm:pt modelId="{77D4C85A-20EE-4810-865F-D66037E489CA}" type="parTrans" cxnId="{6128A9FE-CC41-43AD-B8A8-C77449A5F45D}">
      <dgm:prSet/>
      <dgm:spPr/>
      <dgm:t>
        <a:bodyPr/>
        <a:lstStyle/>
        <a:p>
          <a:endParaRPr lang="en-US"/>
        </a:p>
      </dgm:t>
    </dgm:pt>
    <dgm:pt modelId="{7DDB1E2F-1986-470E-BFE0-493382289E69}" type="sibTrans" cxnId="{6128A9FE-CC41-43AD-B8A8-C77449A5F45D}">
      <dgm:prSet/>
      <dgm:spPr/>
      <dgm:t>
        <a:bodyPr/>
        <a:lstStyle/>
        <a:p>
          <a:endParaRPr lang="en-US"/>
        </a:p>
      </dgm:t>
    </dgm:pt>
    <dgm:pt modelId="{68F8104A-C2B4-45D6-AC5F-A1DF94920C37}">
      <dgm:prSet/>
      <dgm:spPr/>
      <dgm:t>
        <a:bodyPr/>
        <a:lstStyle/>
        <a:p>
          <a:r>
            <a:rPr lang="en-US"/>
            <a:t>Phencyclidine (PCP) </a:t>
          </a:r>
        </a:p>
      </dgm:t>
    </dgm:pt>
    <dgm:pt modelId="{710E22D2-5249-4375-8284-369FFB583016}" type="parTrans" cxnId="{864E9679-ACBA-4787-BE2B-8225095D9614}">
      <dgm:prSet/>
      <dgm:spPr/>
      <dgm:t>
        <a:bodyPr/>
        <a:lstStyle/>
        <a:p>
          <a:endParaRPr lang="en-US"/>
        </a:p>
      </dgm:t>
    </dgm:pt>
    <dgm:pt modelId="{2D05F543-C097-4FB5-9ED7-6434EDDC085D}" type="sibTrans" cxnId="{864E9679-ACBA-4787-BE2B-8225095D9614}">
      <dgm:prSet/>
      <dgm:spPr/>
      <dgm:t>
        <a:bodyPr/>
        <a:lstStyle/>
        <a:p>
          <a:endParaRPr lang="en-US"/>
        </a:p>
      </dgm:t>
    </dgm:pt>
    <dgm:pt modelId="{D018E1DC-A1A6-4458-9A47-4F3F75D1C614}">
      <dgm:prSet/>
      <dgm:spPr/>
      <dgm:t>
        <a:bodyPr/>
        <a:lstStyle/>
        <a:p>
          <a:r>
            <a:rPr lang="en-US"/>
            <a:t>Barbiturates </a:t>
          </a:r>
        </a:p>
      </dgm:t>
    </dgm:pt>
    <dgm:pt modelId="{7F88A538-57B5-4AE9-BD1E-4CD5334AB118}" type="parTrans" cxnId="{9C543688-A2DB-4B83-9F26-1B4A532FD057}">
      <dgm:prSet/>
      <dgm:spPr/>
      <dgm:t>
        <a:bodyPr/>
        <a:lstStyle/>
        <a:p>
          <a:endParaRPr lang="en-US"/>
        </a:p>
      </dgm:t>
    </dgm:pt>
    <dgm:pt modelId="{6363838F-27F2-4DFD-9560-2702EB730F25}" type="sibTrans" cxnId="{9C543688-A2DB-4B83-9F26-1B4A532FD057}">
      <dgm:prSet/>
      <dgm:spPr/>
      <dgm:t>
        <a:bodyPr/>
        <a:lstStyle/>
        <a:p>
          <a:endParaRPr lang="en-US"/>
        </a:p>
      </dgm:t>
    </dgm:pt>
    <dgm:pt modelId="{09776FDE-A138-4A56-A3A0-AA0EEB526EB9}">
      <dgm:prSet/>
      <dgm:spPr/>
      <dgm:t>
        <a:bodyPr/>
        <a:lstStyle/>
        <a:p>
          <a:r>
            <a:rPr lang="en-US"/>
            <a:t>Benzodiazepines </a:t>
          </a:r>
        </a:p>
      </dgm:t>
    </dgm:pt>
    <dgm:pt modelId="{C612A2CF-DA47-4598-87A9-DE34F505EB1D}" type="parTrans" cxnId="{E1D71F88-4C0C-4049-BA5E-1A08462EF7AC}">
      <dgm:prSet/>
      <dgm:spPr/>
      <dgm:t>
        <a:bodyPr/>
        <a:lstStyle/>
        <a:p>
          <a:endParaRPr lang="en-US"/>
        </a:p>
      </dgm:t>
    </dgm:pt>
    <dgm:pt modelId="{A683BE9D-9F36-4766-B52E-2BE4D2257BEE}" type="sibTrans" cxnId="{E1D71F88-4C0C-4049-BA5E-1A08462EF7AC}">
      <dgm:prSet/>
      <dgm:spPr/>
      <dgm:t>
        <a:bodyPr/>
        <a:lstStyle/>
        <a:p>
          <a:endParaRPr lang="en-US"/>
        </a:p>
      </dgm:t>
    </dgm:pt>
    <dgm:pt modelId="{7527C1AE-5D0A-455B-9A38-0E48891A714E}">
      <dgm:prSet/>
      <dgm:spPr/>
      <dgm:t>
        <a:bodyPr/>
        <a:lstStyle/>
        <a:p>
          <a:r>
            <a:rPr lang="en-US"/>
            <a:t>Fentanyl</a:t>
          </a:r>
        </a:p>
      </dgm:t>
    </dgm:pt>
    <dgm:pt modelId="{5088A459-42F5-4C29-BBD1-0427BA9693C7}" type="parTrans" cxnId="{62CBD0EC-DF4F-4FB4-872F-255089338AAB}">
      <dgm:prSet/>
      <dgm:spPr/>
      <dgm:t>
        <a:bodyPr/>
        <a:lstStyle/>
        <a:p>
          <a:endParaRPr lang="en-US"/>
        </a:p>
      </dgm:t>
    </dgm:pt>
    <dgm:pt modelId="{289EEA22-6AEC-46CF-A6BE-6B486DB540CE}" type="sibTrans" cxnId="{62CBD0EC-DF4F-4FB4-872F-255089338AAB}">
      <dgm:prSet/>
      <dgm:spPr/>
      <dgm:t>
        <a:bodyPr/>
        <a:lstStyle/>
        <a:p>
          <a:endParaRPr lang="en-US"/>
        </a:p>
      </dgm:t>
    </dgm:pt>
    <dgm:pt modelId="{853DDB67-EDD9-4DC2-A72C-B50BADEFF3D3}">
      <dgm:prSet/>
      <dgm:spPr/>
      <dgm:t>
        <a:bodyPr/>
        <a:lstStyle/>
        <a:p>
          <a:r>
            <a:rPr lang="en-US"/>
            <a:t>Hydrocodone/Hydromorphone (Vicodin) </a:t>
          </a:r>
        </a:p>
      </dgm:t>
    </dgm:pt>
    <dgm:pt modelId="{5ADDC22C-BA47-47BF-9547-C9D9DBB65BAD}" type="parTrans" cxnId="{460C30CA-588A-41AD-BEDC-4384F0CF06D1}">
      <dgm:prSet/>
      <dgm:spPr/>
      <dgm:t>
        <a:bodyPr/>
        <a:lstStyle/>
        <a:p>
          <a:endParaRPr lang="en-US"/>
        </a:p>
      </dgm:t>
    </dgm:pt>
    <dgm:pt modelId="{1FCEB19E-7AD6-472A-908D-AF62B0FD407C}" type="sibTrans" cxnId="{460C30CA-588A-41AD-BEDC-4384F0CF06D1}">
      <dgm:prSet/>
      <dgm:spPr/>
      <dgm:t>
        <a:bodyPr/>
        <a:lstStyle/>
        <a:p>
          <a:endParaRPr lang="en-US"/>
        </a:p>
      </dgm:t>
    </dgm:pt>
    <dgm:pt modelId="{0F689785-EF22-486E-AC56-C4FD7584AF49}">
      <dgm:prSet/>
      <dgm:spPr/>
      <dgm:t>
        <a:bodyPr/>
        <a:lstStyle/>
        <a:p>
          <a:r>
            <a:rPr lang="en-US"/>
            <a:t>Oxycodone/Oxymorphone (Percocet, OxyContin) </a:t>
          </a:r>
        </a:p>
      </dgm:t>
    </dgm:pt>
    <dgm:pt modelId="{0409C90F-787F-40CA-8F1A-BBE379BFBE5F}" type="parTrans" cxnId="{26E21E18-290E-4B61-8448-D530154AF78D}">
      <dgm:prSet/>
      <dgm:spPr/>
      <dgm:t>
        <a:bodyPr/>
        <a:lstStyle/>
        <a:p>
          <a:endParaRPr lang="en-US"/>
        </a:p>
      </dgm:t>
    </dgm:pt>
    <dgm:pt modelId="{E65BC65D-DDA6-44F0-B24A-FA14CE33D3B0}" type="sibTrans" cxnId="{26E21E18-290E-4B61-8448-D530154AF78D}">
      <dgm:prSet/>
      <dgm:spPr/>
      <dgm:t>
        <a:bodyPr/>
        <a:lstStyle/>
        <a:p>
          <a:endParaRPr lang="en-US"/>
        </a:p>
      </dgm:t>
    </dgm:pt>
    <dgm:pt modelId="{AA16DE0F-5EB2-A74B-82DA-B23526835DD3}" type="pres">
      <dgm:prSet presAssocID="{47ECB357-A924-4DDF-844A-842E53104E10}" presName="vert0" presStyleCnt="0">
        <dgm:presLayoutVars>
          <dgm:dir/>
          <dgm:animOne val="branch"/>
          <dgm:animLvl val="lvl"/>
        </dgm:presLayoutVars>
      </dgm:prSet>
      <dgm:spPr/>
    </dgm:pt>
    <dgm:pt modelId="{4F4EBF49-DC3B-D748-A091-C5B9DAEBCC06}" type="pres">
      <dgm:prSet presAssocID="{21012852-D1C0-49E6-8B58-0F5DD5B4FF69}" presName="thickLine" presStyleLbl="alignNode1" presStyleIdx="0" presStyleCnt="10"/>
      <dgm:spPr/>
    </dgm:pt>
    <dgm:pt modelId="{81BDB160-DB70-5F43-9E8C-367F22CCB6AA}" type="pres">
      <dgm:prSet presAssocID="{21012852-D1C0-49E6-8B58-0F5DD5B4FF69}" presName="horz1" presStyleCnt="0"/>
      <dgm:spPr/>
    </dgm:pt>
    <dgm:pt modelId="{10924E73-C8ED-0A41-81A7-0717C12C1071}" type="pres">
      <dgm:prSet presAssocID="{21012852-D1C0-49E6-8B58-0F5DD5B4FF69}" presName="tx1" presStyleLbl="revTx" presStyleIdx="0" presStyleCnt="10"/>
      <dgm:spPr/>
    </dgm:pt>
    <dgm:pt modelId="{44930D05-7591-4F48-8C9D-1662A010EF42}" type="pres">
      <dgm:prSet presAssocID="{21012852-D1C0-49E6-8B58-0F5DD5B4FF69}" presName="vert1" presStyleCnt="0"/>
      <dgm:spPr/>
    </dgm:pt>
    <dgm:pt modelId="{72C55B83-D097-7544-BE66-AC1BA91F3547}" type="pres">
      <dgm:prSet presAssocID="{959B71AE-AD01-4852-8921-19675C359A86}" presName="thickLine" presStyleLbl="alignNode1" presStyleIdx="1" presStyleCnt="10"/>
      <dgm:spPr/>
    </dgm:pt>
    <dgm:pt modelId="{868BB582-5338-C543-8E95-ECC19425DD9D}" type="pres">
      <dgm:prSet presAssocID="{959B71AE-AD01-4852-8921-19675C359A86}" presName="horz1" presStyleCnt="0"/>
      <dgm:spPr/>
    </dgm:pt>
    <dgm:pt modelId="{2F6EF24C-ED51-9D4E-990C-330F4EA52464}" type="pres">
      <dgm:prSet presAssocID="{959B71AE-AD01-4852-8921-19675C359A86}" presName="tx1" presStyleLbl="revTx" presStyleIdx="1" presStyleCnt="10"/>
      <dgm:spPr/>
    </dgm:pt>
    <dgm:pt modelId="{0200A0B4-AF91-6E4E-AC73-FBD7E1B29EF3}" type="pres">
      <dgm:prSet presAssocID="{959B71AE-AD01-4852-8921-19675C359A86}" presName="vert1" presStyleCnt="0"/>
      <dgm:spPr/>
    </dgm:pt>
    <dgm:pt modelId="{9B4B0EB0-A831-A043-9035-317219D54591}" type="pres">
      <dgm:prSet presAssocID="{471C8AB0-6BD5-40AC-B556-B45A3F9965CB}" presName="thickLine" presStyleLbl="alignNode1" presStyleIdx="2" presStyleCnt="10"/>
      <dgm:spPr/>
    </dgm:pt>
    <dgm:pt modelId="{84B59986-5E80-544B-BB5E-F8CA12FFF5DE}" type="pres">
      <dgm:prSet presAssocID="{471C8AB0-6BD5-40AC-B556-B45A3F9965CB}" presName="horz1" presStyleCnt="0"/>
      <dgm:spPr/>
    </dgm:pt>
    <dgm:pt modelId="{BB2096D2-4910-1144-A7A4-2084A5E4A33E}" type="pres">
      <dgm:prSet presAssocID="{471C8AB0-6BD5-40AC-B556-B45A3F9965CB}" presName="tx1" presStyleLbl="revTx" presStyleIdx="2" presStyleCnt="10"/>
      <dgm:spPr/>
    </dgm:pt>
    <dgm:pt modelId="{DF565DB9-C7BF-014B-8F0E-4A2EE340BEDD}" type="pres">
      <dgm:prSet presAssocID="{471C8AB0-6BD5-40AC-B556-B45A3F9965CB}" presName="vert1" presStyleCnt="0"/>
      <dgm:spPr/>
    </dgm:pt>
    <dgm:pt modelId="{85D3CD3A-CBD8-874C-B78A-057EDF4AAD8E}" type="pres">
      <dgm:prSet presAssocID="{6CE65F93-644D-4966-9518-DC43E3889D5D}" presName="thickLine" presStyleLbl="alignNode1" presStyleIdx="3" presStyleCnt="10"/>
      <dgm:spPr/>
    </dgm:pt>
    <dgm:pt modelId="{EBD1F7C9-6933-DF40-B374-F374A306583D}" type="pres">
      <dgm:prSet presAssocID="{6CE65F93-644D-4966-9518-DC43E3889D5D}" presName="horz1" presStyleCnt="0"/>
      <dgm:spPr/>
    </dgm:pt>
    <dgm:pt modelId="{F55CEC77-D530-E440-8119-E1EED174F131}" type="pres">
      <dgm:prSet presAssocID="{6CE65F93-644D-4966-9518-DC43E3889D5D}" presName="tx1" presStyleLbl="revTx" presStyleIdx="3" presStyleCnt="10"/>
      <dgm:spPr/>
    </dgm:pt>
    <dgm:pt modelId="{95FCE835-D269-9642-8146-C6CBACF6398C}" type="pres">
      <dgm:prSet presAssocID="{6CE65F93-644D-4966-9518-DC43E3889D5D}" presName="vert1" presStyleCnt="0"/>
      <dgm:spPr/>
    </dgm:pt>
    <dgm:pt modelId="{FCE28744-5BA5-204F-9417-57F9B79DA2E0}" type="pres">
      <dgm:prSet presAssocID="{68F8104A-C2B4-45D6-AC5F-A1DF94920C37}" presName="thickLine" presStyleLbl="alignNode1" presStyleIdx="4" presStyleCnt="10"/>
      <dgm:spPr/>
    </dgm:pt>
    <dgm:pt modelId="{285D8C30-8273-EA45-8032-CC2D9F9027B4}" type="pres">
      <dgm:prSet presAssocID="{68F8104A-C2B4-45D6-AC5F-A1DF94920C37}" presName="horz1" presStyleCnt="0"/>
      <dgm:spPr/>
    </dgm:pt>
    <dgm:pt modelId="{2B4EC6C4-44D2-FA45-976A-6416C05C38DD}" type="pres">
      <dgm:prSet presAssocID="{68F8104A-C2B4-45D6-AC5F-A1DF94920C37}" presName="tx1" presStyleLbl="revTx" presStyleIdx="4" presStyleCnt="10"/>
      <dgm:spPr/>
    </dgm:pt>
    <dgm:pt modelId="{5C73B5C6-70EF-C445-A241-8BBC9447270D}" type="pres">
      <dgm:prSet presAssocID="{68F8104A-C2B4-45D6-AC5F-A1DF94920C37}" presName="vert1" presStyleCnt="0"/>
      <dgm:spPr/>
    </dgm:pt>
    <dgm:pt modelId="{7C913AA2-3F31-FA48-B473-B6F2D26F4F11}" type="pres">
      <dgm:prSet presAssocID="{D018E1DC-A1A6-4458-9A47-4F3F75D1C614}" presName="thickLine" presStyleLbl="alignNode1" presStyleIdx="5" presStyleCnt="10"/>
      <dgm:spPr/>
    </dgm:pt>
    <dgm:pt modelId="{597F1A19-03BA-0C4B-937F-12A200072107}" type="pres">
      <dgm:prSet presAssocID="{D018E1DC-A1A6-4458-9A47-4F3F75D1C614}" presName="horz1" presStyleCnt="0"/>
      <dgm:spPr/>
    </dgm:pt>
    <dgm:pt modelId="{D1479712-8E41-D54D-9C53-2C791D8C9F55}" type="pres">
      <dgm:prSet presAssocID="{D018E1DC-A1A6-4458-9A47-4F3F75D1C614}" presName="tx1" presStyleLbl="revTx" presStyleIdx="5" presStyleCnt="10"/>
      <dgm:spPr/>
    </dgm:pt>
    <dgm:pt modelId="{07F8BD2C-BCCB-E647-AF40-E53BB19E0E08}" type="pres">
      <dgm:prSet presAssocID="{D018E1DC-A1A6-4458-9A47-4F3F75D1C614}" presName="vert1" presStyleCnt="0"/>
      <dgm:spPr/>
    </dgm:pt>
    <dgm:pt modelId="{0B19AEB1-976D-8040-AC45-D8DCEB5F481A}" type="pres">
      <dgm:prSet presAssocID="{09776FDE-A138-4A56-A3A0-AA0EEB526EB9}" presName="thickLine" presStyleLbl="alignNode1" presStyleIdx="6" presStyleCnt="10"/>
      <dgm:spPr/>
    </dgm:pt>
    <dgm:pt modelId="{58928407-0BB4-584F-8430-B5B8EA30BB8E}" type="pres">
      <dgm:prSet presAssocID="{09776FDE-A138-4A56-A3A0-AA0EEB526EB9}" presName="horz1" presStyleCnt="0"/>
      <dgm:spPr/>
    </dgm:pt>
    <dgm:pt modelId="{9BB217F4-9895-4843-8A8B-0F5193AACA07}" type="pres">
      <dgm:prSet presAssocID="{09776FDE-A138-4A56-A3A0-AA0EEB526EB9}" presName="tx1" presStyleLbl="revTx" presStyleIdx="6" presStyleCnt="10"/>
      <dgm:spPr/>
    </dgm:pt>
    <dgm:pt modelId="{18394821-FC35-A445-9720-C040517FAF2F}" type="pres">
      <dgm:prSet presAssocID="{09776FDE-A138-4A56-A3A0-AA0EEB526EB9}" presName="vert1" presStyleCnt="0"/>
      <dgm:spPr/>
    </dgm:pt>
    <dgm:pt modelId="{5A945C22-4F68-BD45-B496-E7774E253F2F}" type="pres">
      <dgm:prSet presAssocID="{7527C1AE-5D0A-455B-9A38-0E48891A714E}" presName="thickLine" presStyleLbl="alignNode1" presStyleIdx="7" presStyleCnt="10"/>
      <dgm:spPr/>
    </dgm:pt>
    <dgm:pt modelId="{DAC7118B-4861-A342-BB46-5CF9C8622596}" type="pres">
      <dgm:prSet presAssocID="{7527C1AE-5D0A-455B-9A38-0E48891A714E}" presName="horz1" presStyleCnt="0"/>
      <dgm:spPr/>
    </dgm:pt>
    <dgm:pt modelId="{8505E8D0-F386-4544-B14D-21C1CC38FF60}" type="pres">
      <dgm:prSet presAssocID="{7527C1AE-5D0A-455B-9A38-0E48891A714E}" presName="tx1" presStyleLbl="revTx" presStyleIdx="7" presStyleCnt="10"/>
      <dgm:spPr/>
    </dgm:pt>
    <dgm:pt modelId="{023990C7-81D8-CD4B-947F-AC334FCA3F1B}" type="pres">
      <dgm:prSet presAssocID="{7527C1AE-5D0A-455B-9A38-0E48891A714E}" presName="vert1" presStyleCnt="0"/>
      <dgm:spPr/>
    </dgm:pt>
    <dgm:pt modelId="{D6DDA8F0-4D54-9E41-B466-7B6C0A450635}" type="pres">
      <dgm:prSet presAssocID="{853DDB67-EDD9-4DC2-A72C-B50BADEFF3D3}" presName="thickLine" presStyleLbl="alignNode1" presStyleIdx="8" presStyleCnt="10"/>
      <dgm:spPr/>
    </dgm:pt>
    <dgm:pt modelId="{DCCF86CD-AC70-2C49-AEB7-AE547932C1AD}" type="pres">
      <dgm:prSet presAssocID="{853DDB67-EDD9-4DC2-A72C-B50BADEFF3D3}" presName="horz1" presStyleCnt="0"/>
      <dgm:spPr/>
    </dgm:pt>
    <dgm:pt modelId="{678A2D4E-26E5-1A45-91C2-DDC3C85B7685}" type="pres">
      <dgm:prSet presAssocID="{853DDB67-EDD9-4DC2-A72C-B50BADEFF3D3}" presName="tx1" presStyleLbl="revTx" presStyleIdx="8" presStyleCnt="10"/>
      <dgm:spPr/>
    </dgm:pt>
    <dgm:pt modelId="{3DE40B87-6A4F-E14B-88E7-511EC57DECDC}" type="pres">
      <dgm:prSet presAssocID="{853DDB67-EDD9-4DC2-A72C-B50BADEFF3D3}" presName="vert1" presStyleCnt="0"/>
      <dgm:spPr/>
    </dgm:pt>
    <dgm:pt modelId="{578E514A-4AB8-2A42-81BA-363861FD7BBF}" type="pres">
      <dgm:prSet presAssocID="{0F689785-EF22-486E-AC56-C4FD7584AF49}" presName="thickLine" presStyleLbl="alignNode1" presStyleIdx="9" presStyleCnt="10"/>
      <dgm:spPr/>
    </dgm:pt>
    <dgm:pt modelId="{95A49D24-EDB5-F04E-93FA-546EEEE903F6}" type="pres">
      <dgm:prSet presAssocID="{0F689785-EF22-486E-AC56-C4FD7584AF49}" presName="horz1" presStyleCnt="0"/>
      <dgm:spPr/>
    </dgm:pt>
    <dgm:pt modelId="{C63472F0-9033-604A-9576-0763F26F2743}" type="pres">
      <dgm:prSet presAssocID="{0F689785-EF22-486E-AC56-C4FD7584AF49}" presName="tx1" presStyleLbl="revTx" presStyleIdx="9" presStyleCnt="10"/>
      <dgm:spPr/>
    </dgm:pt>
    <dgm:pt modelId="{26A73ED7-2B00-A24F-996D-38593BE2B659}" type="pres">
      <dgm:prSet presAssocID="{0F689785-EF22-486E-AC56-C4FD7584AF49}" presName="vert1" presStyleCnt="0"/>
      <dgm:spPr/>
    </dgm:pt>
  </dgm:ptLst>
  <dgm:cxnLst>
    <dgm:cxn modelId="{26E21E18-290E-4B61-8448-D530154AF78D}" srcId="{47ECB357-A924-4DDF-844A-842E53104E10}" destId="{0F689785-EF22-486E-AC56-C4FD7584AF49}" srcOrd="9" destOrd="0" parTransId="{0409C90F-787F-40CA-8F1A-BBE379BFBE5F}" sibTransId="{E65BC65D-DDA6-44F0-B24A-FA14CE33D3B0}"/>
    <dgm:cxn modelId="{B8238236-D746-4FBF-B74E-E16FC303FF22}" srcId="{47ECB357-A924-4DDF-844A-842E53104E10}" destId="{959B71AE-AD01-4852-8921-19675C359A86}" srcOrd="1" destOrd="0" parTransId="{A86EFA97-DA64-4B87-8DF6-C1F7B52C7C5C}" sibTransId="{4EB030A6-BD25-4124-8A2D-B03743C9660A}"/>
    <dgm:cxn modelId="{57EB7143-E5AB-D145-B76E-F393C85BCEC0}" type="presOf" srcId="{7527C1AE-5D0A-455B-9A38-0E48891A714E}" destId="{8505E8D0-F386-4544-B14D-21C1CC38FF60}" srcOrd="0" destOrd="0" presId="urn:microsoft.com/office/officeart/2008/layout/LinedList"/>
    <dgm:cxn modelId="{DA51E447-FB49-45B7-980C-14715C6548C1}" srcId="{47ECB357-A924-4DDF-844A-842E53104E10}" destId="{471C8AB0-6BD5-40AC-B556-B45A3F9965CB}" srcOrd="2" destOrd="0" parTransId="{AF0C36B2-7EB9-46ED-908B-AB86F5820649}" sibTransId="{A760E415-7CA3-46B4-8620-7CF0AC0C23E4}"/>
    <dgm:cxn modelId="{03E3FB48-D62E-9540-8709-A69A69651876}" type="presOf" srcId="{47ECB357-A924-4DDF-844A-842E53104E10}" destId="{AA16DE0F-5EB2-A74B-82DA-B23526835DD3}" srcOrd="0" destOrd="0" presId="urn:microsoft.com/office/officeart/2008/layout/LinedList"/>
    <dgm:cxn modelId="{55290B4E-89DD-624D-B5FB-2EFB4ECC519B}" type="presOf" srcId="{471C8AB0-6BD5-40AC-B556-B45A3F9965CB}" destId="{BB2096D2-4910-1144-A7A4-2084A5E4A33E}" srcOrd="0" destOrd="0" presId="urn:microsoft.com/office/officeart/2008/layout/LinedList"/>
    <dgm:cxn modelId="{BB310650-7550-3A4F-B45B-F93C7BFDA8AD}" type="presOf" srcId="{6CE65F93-644D-4966-9518-DC43E3889D5D}" destId="{F55CEC77-D530-E440-8119-E1EED174F131}" srcOrd="0" destOrd="0" presId="urn:microsoft.com/office/officeart/2008/layout/LinedList"/>
    <dgm:cxn modelId="{8D14D571-B8E8-4347-A3B6-822E90AB4695}" type="presOf" srcId="{09776FDE-A138-4A56-A3A0-AA0EEB526EB9}" destId="{9BB217F4-9895-4843-8A8B-0F5193AACA07}" srcOrd="0" destOrd="0" presId="urn:microsoft.com/office/officeart/2008/layout/LinedList"/>
    <dgm:cxn modelId="{864E9679-ACBA-4787-BE2B-8225095D9614}" srcId="{47ECB357-A924-4DDF-844A-842E53104E10}" destId="{68F8104A-C2B4-45D6-AC5F-A1DF94920C37}" srcOrd="4" destOrd="0" parTransId="{710E22D2-5249-4375-8284-369FFB583016}" sibTransId="{2D05F543-C097-4FB5-9ED7-6434EDDC085D}"/>
    <dgm:cxn modelId="{33AC0C7A-AABC-BF4B-81D9-CE01AF6F3C18}" type="presOf" srcId="{21012852-D1C0-49E6-8B58-0F5DD5B4FF69}" destId="{10924E73-C8ED-0A41-81A7-0717C12C1071}" srcOrd="0" destOrd="0" presId="urn:microsoft.com/office/officeart/2008/layout/LinedList"/>
    <dgm:cxn modelId="{E1D71F88-4C0C-4049-BA5E-1A08462EF7AC}" srcId="{47ECB357-A924-4DDF-844A-842E53104E10}" destId="{09776FDE-A138-4A56-A3A0-AA0EEB526EB9}" srcOrd="6" destOrd="0" parTransId="{C612A2CF-DA47-4598-87A9-DE34F505EB1D}" sibTransId="{A683BE9D-9F36-4766-B52E-2BE4D2257BEE}"/>
    <dgm:cxn modelId="{9C543688-A2DB-4B83-9F26-1B4A532FD057}" srcId="{47ECB357-A924-4DDF-844A-842E53104E10}" destId="{D018E1DC-A1A6-4458-9A47-4F3F75D1C614}" srcOrd="5" destOrd="0" parTransId="{7F88A538-57B5-4AE9-BD1E-4CD5334AB118}" sibTransId="{6363838F-27F2-4DFD-9560-2702EB730F25}"/>
    <dgm:cxn modelId="{2463D5A2-606F-244C-AAC2-58609468D43C}" type="presOf" srcId="{0F689785-EF22-486E-AC56-C4FD7584AF49}" destId="{C63472F0-9033-604A-9576-0763F26F2743}" srcOrd="0" destOrd="0" presId="urn:microsoft.com/office/officeart/2008/layout/LinedList"/>
    <dgm:cxn modelId="{A5E50ABE-4DA8-224D-B8EB-2C7759259284}" type="presOf" srcId="{D018E1DC-A1A6-4458-9A47-4F3F75D1C614}" destId="{D1479712-8E41-D54D-9C53-2C791D8C9F55}" srcOrd="0" destOrd="0" presId="urn:microsoft.com/office/officeart/2008/layout/LinedList"/>
    <dgm:cxn modelId="{3C1414CA-D67D-7C4C-BEEC-EB0A33AE96C9}" type="presOf" srcId="{68F8104A-C2B4-45D6-AC5F-A1DF94920C37}" destId="{2B4EC6C4-44D2-FA45-976A-6416C05C38DD}" srcOrd="0" destOrd="0" presId="urn:microsoft.com/office/officeart/2008/layout/LinedList"/>
    <dgm:cxn modelId="{460C30CA-588A-41AD-BEDC-4384F0CF06D1}" srcId="{47ECB357-A924-4DDF-844A-842E53104E10}" destId="{853DDB67-EDD9-4DC2-A72C-B50BADEFF3D3}" srcOrd="8" destOrd="0" parTransId="{5ADDC22C-BA47-47BF-9547-C9D9DBB65BAD}" sibTransId="{1FCEB19E-7AD6-472A-908D-AF62B0FD407C}"/>
    <dgm:cxn modelId="{FBD69ED2-85A4-F446-B6C9-C45C94214E3E}" type="presOf" srcId="{959B71AE-AD01-4852-8921-19675C359A86}" destId="{2F6EF24C-ED51-9D4E-990C-330F4EA52464}" srcOrd="0" destOrd="0" presId="urn:microsoft.com/office/officeart/2008/layout/LinedList"/>
    <dgm:cxn modelId="{1949A9D8-6049-834F-BE0E-4671EE80AD97}" type="presOf" srcId="{853DDB67-EDD9-4DC2-A72C-B50BADEFF3D3}" destId="{678A2D4E-26E5-1A45-91C2-DDC3C85B7685}" srcOrd="0" destOrd="0" presId="urn:microsoft.com/office/officeart/2008/layout/LinedList"/>
    <dgm:cxn modelId="{62CBD0EC-DF4F-4FB4-872F-255089338AAB}" srcId="{47ECB357-A924-4DDF-844A-842E53104E10}" destId="{7527C1AE-5D0A-455B-9A38-0E48891A714E}" srcOrd="7" destOrd="0" parTransId="{5088A459-42F5-4C29-BBD1-0427BA9693C7}" sibTransId="{289EEA22-6AEC-46CF-A6BE-6B486DB540CE}"/>
    <dgm:cxn modelId="{12C163EF-A614-4C6B-8507-F27489C3F5A8}" srcId="{47ECB357-A924-4DDF-844A-842E53104E10}" destId="{21012852-D1C0-49E6-8B58-0F5DD5B4FF69}" srcOrd="0" destOrd="0" parTransId="{B5008DD0-FDB5-4BD0-AD5D-937FB76742CC}" sibTransId="{5DDCFE35-85A7-43DE-AEF8-778EE8E4E56B}"/>
    <dgm:cxn modelId="{6128A9FE-CC41-43AD-B8A8-C77449A5F45D}" srcId="{47ECB357-A924-4DDF-844A-842E53104E10}" destId="{6CE65F93-644D-4966-9518-DC43E3889D5D}" srcOrd="3" destOrd="0" parTransId="{77D4C85A-20EE-4810-865F-D66037E489CA}" sibTransId="{7DDB1E2F-1986-470E-BFE0-493382289E69}"/>
    <dgm:cxn modelId="{3ACE492F-0816-5641-BCC8-85AF6669E9BA}" type="presParOf" srcId="{AA16DE0F-5EB2-A74B-82DA-B23526835DD3}" destId="{4F4EBF49-DC3B-D748-A091-C5B9DAEBCC06}" srcOrd="0" destOrd="0" presId="urn:microsoft.com/office/officeart/2008/layout/LinedList"/>
    <dgm:cxn modelId="{D2323438-17F9-0549-9C93-E7EC8322F0FE}" type="presParOf" srcId="{AA16DE0F-5EB2-A74B-82DA-B23526835DD3}" destId="{81BDB160-DB70-5F43-9E8C-367F22CCB6AA}" srcOrd="1" destOrd="0" presId="urn:microsoft.com/office/officeart/2008/layout/LinedList"/>
    <dgm:cxn modelId="{1DE5588C-38EB-4D4F-8749-E98056FC4EE1}" type="presParOf" srcId="{81BDB160-DB70-5F43-9E8C-367F22CCB6AA}" destId="{10924E73-C8ED-0A41-81A7-0717C12C1071}" srcOrd="0" destOrd="0" presId="urn:microsoft.com/office/officeart/2008/layout/LinedList"/>
    <dgm:cxn modelId="{E7581126-CD34-0548-AC7B-61EB2853A9F5}" type="presParOf" srcId="{81BDB160-DB70-5F43-9E8C-367F22CCB6AA}" destId="{44930D05-7591-4F48-8C9D-1662A010EF42}" srcOrd="1" destOrd="0" presId="urn:microsoft.com/office/officeart/2008/layout/LinedList"/>
    <dgm:cxn modelId="{94A54641-F0DF-ED41-B632-22316A9BBAFF}" type="presParOf" srcId="{AA16DE0F-5EB2-A74B-82DA-B23526835DD3}" destId="{72C55B83-D097-7544-BE66-AC1BA91F3547}" srcOrd="2" destOrd="0" presId="urn:microsoft.com/office/officeart/2008/layout/LinedList"/>
    <dgm:cxn modelId="{5EAF2B7E-2814-B242-8D39-CBCD2A62D04F}" type="presParOf" srcId="{AA16DE0F-5EB2-A74B-82DA-B23526835DD3}" destId="{868BB582-5338-C543-8E95-ECC19425DD9D}" srcOrd="3" destOrd="0" presId="urn:microsoft.com/office/officeart/2008/layout/LinedList"/>
    <dgm:cxn modelId="{B668002B-1403-3F47-BCB2-09E2CBE189B2}" type="presParOf" srcId="{868BB582-5338-C543-8E95-ECC19425DD9D}" destId="{2F6EF24C-ED51-9D4E-990C-330F4EA52464}" srcOrd="0" destOrd="0" presId="urn:microsoft.com/office/officeart/2008/layout/LinedList"/>
    <dgm:cxn modelId="{3A5B037B-B79C-D341-AEA1-EFBDB9C40AFE}" type="presParOf" srcId="{868BB582-5338-C543-8E95-ECC19425DD9D}" destId="{0200A0B4-AF91-6E4E-AC73-FBD7E1B29EF3}" srcOrd="1" destOrd="0" presId="urn:microsoft.com/office/officeart/2008/layout/LinedList"/>
    <dgm:cxn modelId="{2F8B659E-5334-4B49-BDF5-6EAFB5A1210B}" type="presParOf" srcId="{AA16DE0F-5EB2-A74B-82DA-B23526835DD3}" destId="{9B4B0EB0-A831-A043-9035-317219D54591}" srcOrd="4" destOrd="0" presId="urn:microsoft.com/office/officeart/2008/layout/LinedList"/>
    <dgm:cxn modelId="{62F1D604-A3D7-B442-8A08-FAE19478A3AB}" type="presParOf" srcId="{AA16DE0F-5EB2-A74B-82DA-B23526835DD3}" destId="{84B59986-5E80-544B-BB5E-F8CA12FFF5DE}" srcOrd="5" destOrd="0" presId="urn:microsoft.com/office/officeart/2008/layout/LinedList"/>
    <dgm:cxn modelId="{CCB05B15-290B-434B-8D7F-E0131E1F603D}" type="presParOf" srcId="{84B59986-5E80-544B-BB5E-F8CA12FFF5DE}" destId="{BB2096D2-4910-1144-A7A4-2084A5E4A33E}" srcOrd="0" destOrd="0" presId="urn:microsoft.com/office/officeart/2008/layout/LinedList"/>
    <dgm:cxn modelId="{3DA3C92D-A5C7-A746-990D-C3D01B873427}" type="presParOf" srcId="{84B59986-5E80-544B-BB5E-F8CA12FFF5DE}" destId="{DF565DB9-C7BF-014B-8F0E-4A2EE340BEDD}" srcOrd="1" destOrd="0" presId="urn:microsoft.com/office/officeart/2008/layout/LinedList"/>
    <dgm:cxn modelId="{DFE7B6DD-29C2-1647-A102-14D15D3A46CA}" type="presParOf" srcId="{AA16DE0F-5EB2-A74B-82DA-B23526835DD3}" destId="{85D3CD3A-CBD8-874C-B78A-057EDF4AAD8E}" srcOrd="6" destOrd="0" presId="urn:microsoft.com/office/officeart/2008/layout/LinedList"/>
    <dgm:cxn modelId="{ED4FECEE-676A-5D4C-89D0-539D5CB45460}" type="presParOf" srcId="{AA16DE0F-5EB2-A74B-82DA-B23526835DD3}" destId="{EBD1F7C9-6933-DF40-B374-F374A306583D}" srcOrd="7" destOrd="0" presId="urn:microsoft.com/office/officeart/2008/layout/LinedList"/>
    <dgm:cxn modelId="{1521A2CA-698E-5140-A94B-82A11FF32A94}" type="presParOf" srcId="{EBD1F7C9-6933-DF40-B374-F374A306583D}" destId="{F55CEC77-D530-E440-8119-E1EED174F131}" srcOrd="0" destOrd="0" presId="urn:microsoft.com/office/officeart/2008/layout/LinedList"/>
    <dgm:cxn modelId="{8320257C-234C-0F4C-AF49-9793FE338414}" type="presParOf" srcId="{EBD1F7C9-6933-DF40-B374-F374A306583D}" destId="{95FCE835-D269-9642-8146-C6CBACF6398C}" srcOrd="1" destOrd="0" presId="urn:microsoft.com/office/officeart/2008/layout/LinedList"/>
    <dgm:cxn modelId="{58FB84D1-BF60-974B-841B-EAC667F0DDFD}" type="presParOf" srcId="{AA16DE0F-5EB2-A74B-82DA-B23526835DD3}" destId="{FCE28744-5BA5-204F-9417-57F9B79DA2E0}" srcOrd="8" destOrd="0" presId="urn:microsoft.com/office/officeart/2008/layout/LinedList"/>
    <dgm:cxn modelId="{3C9F0A9A-2333-5B4D-B5C8-4E746F057B5C}" type="presParOf" srcId="{AA16DE0F-5EB2-A74B-82DA-B23526835DD3}" destId="{285D8C30-8273-EA45-8032-CC2D9F9027B4}" srcOrd="9" destOrd="0" presId="urn:microsoft.com/office/officeart/2008/layout/LinedList"/>
    <dgm:cxn modelId="{D8F819DA-D9A5-2845-98BB-0D6842099961}" type="presParOf" srcId="{285D8C30-8273-EA45-8032-CC2D9F9027B4}" destId="{2B4EC6C4-44D2-FA45-976A-6416C05C38DD}" srcOrd="0" destOrd="0" presId="urn:microsoft.com/office/officeart/2008/layout/LinedList"/>
    <dgm:cxn modelId="{F84D3017-0510-9844-BDFF-7B4324753112}" type="presParOf" srcId="{285D8C30-8273-EA45-8032-CC2D9F9027B4}" destId="{5C73B5C6-70EF-C445-A241-8BBC9447270D}" srcOrd="1" destOrd="0" presId="urn:microsoft.com/office/officeart/2008/layout/LinedList"/>
    <dgm:cxn modelId="{BC872EB9-60C5-E745-AC55-D8908911E18B}" type="presParOf" srcId="{AA16DE0F-5EB2-A74B-82DA-B23526835DD3}" destId="{7C913AA2-3F31-FA48-B473-B6F2D26F4F11}" srcOrd="10" destOrd="0" presId="urn:microsoft.com/office/officeart/2008/layout/LinedList"/>
    <dgm:cxn modelId="{02D36EE3-0578-E042-A6A7-A3C817F424CE}" type="presParOf" srcId="{AA16DE0F-5EB2-A74B-82DA-B23526835DD3}" destId="{597F1A19-03BA-0C4B-937F-12A200072107}" srcOrd="11" destOrd="0" presId="urn:microsoft.com/office/officeart/2008/layout/LinedList"/>
    <dgm:cxn modelId="{369BA9F9-517B-464F-BF17-0E229A3E5F2D}" type="presParOf" srcId="{597F1A19-03BA-0C4B-937F-12A200072107}" destId="{D1479712-8E41-D54D-9C53-2C791D8C9F55}" srcOrd="0" destOrd="0" presId="urn:microsoft.com/office/officeart/2008/layout/LinedList"/>
    <dgm:cxn modelId="{90D1A423-2DE7-A34C-9089-6436BE81AE77}" type="presParOf" srcId="{597F1A19-03BA-0C4B-937F-12A200072107}" destId="{07F8BD2C-BCCB-E647-AF40-E53BB19E0E08}" srcOrd="1" destOrd="0" presId="urn:microsoft.com/office/officeart/2008/layout/LinedList"/>
    <dgm:cxn modelId="{0D4EDEDB-9D64-D145-9DA9-47398856CDC3}" type="presParOf" srcId="{AA16DE0F-5EB2-A74B-82DA-B23526835DD3}" destId="{0B19AEB1-976D-8040-AC45-D8DCEB5F481A}" srcOrd="12" destOrd="0" presId="urn:microsoft.com/office/officeart/2008/layout/LinedList"/>
    <dgm:cxn modelId="{E5E3F87E-5638-124F-A485-B5A857E258C6}" type="presParOf" srcId="{AA16DE0F-5EB2-A74B-82DA-B23526835DD3}" destId="{58928407-0BB4-584F-8430-B5B8EA30BB8E}" srcOrd="13" destOrd="0" presId="urn:microsoft.com/office/officeart/2008/layout/LinedList"/>
    <dgm:cxn modelId="{43C60477-D24C-1C44-8590-0C5D9DDCC299}" type="presParOf" srcId="{58928407-0BB4-584F-8430-B5B8EA30BB8E}" destId="{9BB217F4-9895-4843-8A8B-0F5193AACA07}" srcOrd="0" destOrd="0" presId="urn:microsoft.com/office/officeart/2008/layout/LinedList"/>
    <dgm:cxn modelId="{A976D5F3-271C-F746-B4B5-5065019FF623}" type="presParOf" srcId="{58928407-0BB4-584F-8430-B5B8EA30BB8E}" destId="{18394821-FC35-A445-9720-C040517FAF2F}" srcOrd="1" destOrd="0" presId="urn:microsoft.com/office/officeart/2008/layout/LinedList"/>
    <dgm:cxn modelId="{4A9E9F6E-9F73-9D4A-B4AB-F9C73285F569}" type="presParOf" srcId="{AA16DE0F-5EB2-A74B-82DA-B23526835DD3}" destId="{5A945C22-4F68-BD45-B496-E7774E253F2F}" srcOrd="14" destOrd="0" presId="urn:microsoft.com/office/officeart/2008/layout/LinedList"/>
    <dgm:cxn modelId="{6F196FEF-A2DB-8848-9624-721019466212}" type="presParOf" srcId="{AA16DE0F-5EB2-A74B-82DA-B23526835DD3}" destId="{DAC7118B-4861-A342-BB46-5CF9C8622596}" srcOrd="15" destOrd="0" presId="urn:microsoft.com/office/officeart/2008/layout/LinedList"/>
    <dgm:cxn modelId="{67646387-9EBB-8D47-A10D-16705A9E4365}" type="presParOf" srcId="{DAC7118B-4861-A342-BB46-5CF9C8622596}" destId="{8505E8D0-F386-4544-B14D-21C1CC38FF60}" srcOrd="0" destOrd="0" presId="urn:microsoft.com/office/officeart/2008/layout/LinedList"/>
    <dgm:cxn modelId="{B92654BC-9148-8D40-A586-B0789892B433}" type="presParOf" srcId="{DAC7118B-4861-A342-BB46-5CF9C8622596}" destId="{023990C7-81D8-CD4B-947F-AC334FCA3F1B}" srcOrd="1" destOrd="0" presId="urn:microsoft.com/office/officeart/2008/layout/LinedList"/>
    <dgm:cxn modelId="{3CCD7D32-A454-F04A-BFBF-C21338C0318F}" type="presParOf" srcId="{AA16DE0F-5EB2-A74B-82DA-B23526835DD3}" destId="{D6DDA8F0-4D54-9E41-B466-7B6C0A450635}" srcOrd="16" destOrd="0" presId="urn:microsoft.com/office/officeart/2008/layout/LinedList"/>
    <dgm:cxn modelId="{0A13815A-698E-8349-AC2D-BBD4BBAD41E2}" type="presParOf" srcId="{AA16DE0F-5EB2-A74B-82DA-B23526835DD3}" destId="{DCCF86CD-AC70-2C49-AEB7-AE547932C1AD}" srcOrd="17" destOrd="0" presId="urn:microsoft.com/office/officeart/2008/layout/LinedList"/>
    <dgm:cxn modelId="{BC61981D-F31C-EF45-A185-5C5A43AFFDFE}" type="presParOf" srcId="{DCCF86CD-AC70-2C49-AEB7-AE547932C1AD}" destId="{678A2D4E-26E5-1A45-91C2-DDC3C85B7685}" srcOrd="0" destOrd="0" presId="urn:microsoft.com/office/officeart/2008/layout/LinedList"/>
    <dgm:cxn modelId="{07D2295A-553D-6E46-A8D5-9197ADF27972}" type="presParOf" srcId="{DCCF86CD-AC70-2C49-AEB7-AE547932C1AD}" destId="{3DE40B87-6A4F-E14B-88E7-511EC57DECDC}" srcOrd="1" destOrd="0" presId="urn:microsoft.com/office/officeart/2008/layout/LinedList"/>
    <dgm:cxn modelId="{C9EC3AA0-0979-0B45-AEFC-090F473FCF99}" type="presParOf" srcId="{AA16DE0F-5EB2-A74B-82DA-B23526835DD3}" destId="{578E514A-4AB8-2A42-81BA-363861FD7BBF}" srcOrd="18" destOrd="0" presId="urn:microsoft.com/office/officeart/2008/layout/LinedList"/>
    <dgm:cxn modelId="{7966CA21-0814-9446-9ECD-3136EF2E706E}" type="presParOf" srcId="{AA16DE0F-5EB2-A74B-82DA-B23526835DD3}" destId="{95A49D24-EDB5-F04E-93FA-546EEEE903F6}" srcOrd="19" destOrd="0" presId="urn:microsoft.com/office/officeart/2008/layout/LinedList"/>
    <dgm:cxn modelId="{E021C557-EF49-C244-B47D-CE297E4D8606}" type="presParOf" srcId="{95A49D24-EDB5-F04E-93FA-546EEEE903F6}" destId="{C63472F0-9033-604A-9576-0763F26F2743}" srcOrd="0" destOrd="0" presId="urn:microsoft.com/office/officeart/2008/layout/LinedList"/>
    <dgm:cxn modelId="{24357AF6-C160-6540-BE4C-F9D9D6785E59}" type="presParOf" srcId="{95A49D24-EDB5-F04E-93FA-546EEEE903F6}" destId="{26A73ED7-2B00-A24F-996D-38593BE2B6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E3AF02-400E-4A08-81E9-1EF151A3A75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5D39654-8CDC-4C38-9109-94D29A9E3CC5}">
      <dgm:prSet/>
      <dgm:spPr/>
      <dgm:t>
        <a:bodyPr/>
        <a:lstStyle/>
        <a:p>
          <a:pPr>
            <a:lnSpc>
              <a:spcPct val="100000"/>
            </a:lnSpc>
          </a:pPr>
          <a:r>
            <a:rPr lang="en-US" dirty="0"/>
            <a:t>Observed defined as: Watching the urine stream leave the body and enter the specimen container</a:t>
          </a:r>
        </a:p>
      </dgm:t>
    </dgm:pt>
    <dgm:pt modelId="{5F14F13C-5762-4FC5-8E45-D8F3FF3E48BD}" type="parTrans" cxnId="{74BFAA49-1DC3-4436-9A5E-601DEE104B9B}">
      <dgm:prSet/>
      <dgm:spPr/>
      <dgm:t>
        <a:bodyPr/>
        <a:lstStyle/>
        <a:p>
          <a:endParaRPr lang="en-US"/>
        </a:p>
      </dgm:t>
    </dgm:pt>
    <dgm:pt modelId="{78A07C07-4CEF-438D-8D95-541B0182938F}" type="sibTrans" cxnId="{74BFAA49-1DC3-4436-9A5E-601DEE104B9B}">
      <dgm:prSet/>
      <dgm:spPr/>
      <dgm:t>
        <a:bodyPr/>
        <a:lstStyle/>
        <a:p>
          <a:endParaRPr lang="en-US"/>
        </a:p>
      </dgm:t>
    </dgm:pt>
    <dgm:pt modelId="{41BF6367-44BB-49E0-A0C2-3828E92C462E}">
      <dgm:prSet/>
      <dgm:spPr/>
      <dgm:t>
        <a:bodyPr/>
        <a:lstStyle/>
        <a:p>
          <a:pPr>
            <a:lnSpc>
              <a:spcPct val="100000"/>
            </a:lnSpc>
          </a:pPr>
          <a:r>
            <a:rPr lang="en-US" dirty="0"/>
            <a:t>Observed only recommended if concerns about adulteration as it is intrusive and staff time-intensive</a:t>
          </a:r>
        </a:p>
      </dgm:t>
    </dgm:pt>
    <dgm:pt modelId="{1199383F-BBEE-4BE4-944B-208A3E9D7DB4}" type="parTrans" cxnId="{DFD22D89-7A6E-4DC7-9FBE-6EB86E383A57}">
      <dgm:prSet/>
      <dgm:spPr/>
      <dgm:t>
        <a:bodyPr/>
        <a:lstStyle/>
        <a:p>
          <a:endParaRPr lang="en-US"/>
        </a:p>
      </dgm:t>
    </dgm:pt>
    <dgm:pt modelId="{82C092FB-CA1C-4432-8192-0977654133A5}" type="sibTrans" cxnId="{DFD22D89-7A6E-4DC7-9FBE-6EB86E383A57}">
      <dgm:prSet/>
      <dgm:spPr/>
      <dgm:t>
        <a:bodyPr/>
        <a:lstStyle/>
        <a:p>
          <a:endParaRPr lang="en-US"/>
        </a:p>
      </dgm:t>
    </dgm:pt>
    <dgm:pt modelId="{0CE06E7F-9A0F-4689-810A-D2B1509ABD6E}">
      <dgm:prSet/>
      <dgm:spPr/>
      <dgm:t>
        <a:bodyPr/>
        <a:lstStyle/>
        <a:p>
          <a:pPr>
            <a:lnSpc>
              <a:spcPct val="100000"/>
            </a:lnSpc>
          </a:pPr>
          <a:r>
            <a:rPr lang="en-US" dirty="0"/>
            <a:t>Have clear and consistently implemented SOP about supervised versus observed urine collection</a:t>
          </a:r>
        </a:p>
      </dgm:t>
    </dgm:pt>
    <dgm:pt modelId="{C309280E-33E8-4B6E-BDDC-98E384F37787}" type="parTrans" cxnId="{B8E8A48E-6715-4935-A4F3-A15265423398}">
      <dgm:prSet/>
      <dgm:spPr/>
      <dgm:t>
        <a:bodyPr/>
        <a:lstStyle/>
        <a:p>
          <a:endParaRPr lang="en-US"/>
        </a:p>
      </dgm:t>
    </dgm:pt>
    <dgm:pt modelId="{60519368-44C7-4219-87EF-32054E8808F2}" type="sibTrans" cxnId="{B8E8A48E-6715-4935-A4F3-A15265423398}">
      <dgm:prSet/>
      <dgm:spPr/>
      <dgm:t>
        <a:bodyPr/>
        <a:lstStyle/>
        <a:p>
          <a:endParaRPr lang="en-US"/>
        </a:p>
      </dgm:t>
    </dgm:pt>
    <dgm:pt modelId="{232F103D-AC91-489B-9875-00A902419359}" type="pres">
      <dgm:prSet presAssocID="{C2E3AF02-400E-4A08-81E9-1EF151A3A75D}" presName="root" presStyleCnt="0">
        <dgm:presLayoutVars>
          <dgm:dir/>
          <dgm:resizeHandles val="exact"/>
        </dgm:presLayoutVars>
      </dgm:prSet>
      <dgm:spPr/>
    </dgm:pt>
    <dgm:pt modelId="{6FA71E8B-D9E0-4779-BFA7-AA1B61BD0B00}" type="pres">
      <dgm:prSet presAssocID="{B5D39654-8CDC-4C38-9109-94D29A9E3CC5}" presName="compNode" presStyleCnt="0"/>
      <dgm:spPr/>
    </dgm:pt>
    <dgm:pt modelId="{28C0629C-0361-4AB6-8333-3983FBDB2FBD}" type="pres">
      <dgm:prSet presAssocID="{B5D39654-8CDC-4C38-9109-94D29A9E3CC5}" presName="bgRect" presStyleLbl="bgShp" presStyleIdx="0" presStyleCnt="3"/>
      <dgm:spPr/>
    </dgm:pt>
    <dgm:pt modelId="{5146ECFD-522B-4A69-8BD3-3DB562F1E4F0}" type="pres">
      <dgm:prSet presAssocID="{B5D39654-8CDC-4C38-9109-94D29A9E3C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67EFC037-DC33-4777-83CA-DCA282E98801}" type="pres">
      <dgm:prSet presAssocID="{B5D39654-8CDC-4C38-9109-94D29A9E3CC5}" presName="spaceRect" presStyleCnt="0"/>
      <dgm:spPr/>
    </dgm:pt>
    <dgm:pt modelId="{75A5DC23-7F2D-41F4-A63A-9E428EF6DC1A}" type="pres">
      <dgm:prSet presAssocID="{B5D39654-8CDC-4C38-9109-94D29A9E3CC5}" presName="parTx" presStyleLbl="revTx" presStyleIdx="0" presStyleCnt="3">
        <dgm:presLayoutVars>
          <dgm:chMax val="0"/>
          <dgm:chPref val="0"/>
        </dgm:presLayoutVars>
      </dgm:prSet>
      <dgm:spPr/>
    </dgm:pt>
    <dgm:pt modelId="{363FA1D8-36E1-4C2F-8EDA-0EED87393421}" type="pres">
      <dgm:prSet presAssocID="{78A07C07-4CEF-438D-8D95-541B0182938F}" presName="sibTrans" presStyleCnt="0"/>
      <dgm:spPr/>
    </dgm:pt>
    <dgm:pt modelId="{96C5CB18-8A97-4870-BC39-D85E660AC1D1}" type="pres">
      <dgm:prSet presAssocID="{41BF6367-44BB-49E0-A0C2-3828E92C462E}" presName="compNode" presStyleCnt="0"/>
      <dgm:spPr/>
    </dgm:pt>
    <dgm:pt modelId="{A024D991-6544-4943-AFA0-8F26D5495647}" type="pres">
      <dgm:prSet presAssocID="{41BF6367-44BB-49E0-A0C2-3828E92C462E}" presName="bgRect" presStyleLbl="bgShp" presStyleIdx="1" presStyleCnt="3"/>
      <dgm:spPr/>
    </dgm:pt>
    <dgm:pt modelId="{A6EBF298-E602-45C1-84F5-BA7BB9ED6383}" type="pres">
      <dgm:prSet presAssocID="{41BF6367-44BB-49E0-A0C2-3828E92C46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62EE9F4E-AF4E-4E18-9A04-1DF9A8EE8B85}" type="pres">
      <dgm:prSet presAssocID="{41BF6367-44BB-49E0-A0C2-3828E92C462E}" presName="spaceRect" presStyleCnt="0"/>
      <dgm:spPr/>
    </dgm:pt>
    <dgm:pt modelId="{438D816C-444A-4F7A-9F2C-F69C614B8FDE}" type="pres">
      <dgm:prSet presAssocID="{41BF6367-44BB-49E0-A0C2-3828E92C462E}" presName="parTx" presStyleLbl="revTx" presStyleIdx="1" presStyleCnt="3">
        <dgm:presLayoutVars>
          <dgm:chMax val="0"/>
          <dgm:chPref val="0"/>
        </dgm:presLayoutVars>
      </dgm:prSet>
      <dgm:spPr/>
    </dgm:pt>
    <dgm:pt modelId="{A5276B67-7333-43AE-ABFF-DD02517EA228}" type="pres">
      <dgm:prSet presAssocID="{82C092FB-CA1C-4432-8192-0977654133A5}" presName="sibTrans" presStyleCnt="0"/>
      <dgm:spPr/>
    </dgm:pt>
    <dgm:pt modelId="{0D41BD23-4A08-4A1A-985E-C4555DD2D175}" type="pres">
      <dgm:prSet presAssocID="{0CE06E7F-9A0F-4689-810A-D2B1509ABD6E}" presName="compNode" presStyleCnt="0"/>
      <dgm:spPr/>
    </dgm:pt>
    <dgm:pt modelId="{7A9AE7FA-205C-4114-9977-F18669AB3EF7}" type="pres">
      <dgm:prSet presAssocID="{0CE06E7F-9A0F-4689-810A-D2B1509ABD6E}" presName="bgRect" presStyleLbl="bgShp" presStyleIdx="2" presStyleCnt="3"/>
      <dgm:spPr/>
    </dgm:pt>
    <dgm:pt modelId="{D5C925F7-7A7D-456F-B90B-31089E877B64}" type="pres">
      <dgm:prSet presAssocID="{0CE06E7F-9A0F-4689-810A-D2B1509ABD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114D119C-F40B-4607-A568-C1C56F4DFDFE}" type="pres">
      <dgm:prSet presAssocID="{0CE06E7F-9A0F-4689-810A-D2B1509ABD6E}" presName="spaceRect" presStyleCnt="0"/>
      <dgm:spPr/>
    </dgm:pt>
    <dgm:pt modelId="{253376F3-1FD5-450A-A0C5-F14941AE78AC}" type="pres">
      <dgm:prSet presAssocID="{0CE06E7F-9A0F-4689-810A-D2B1509ABD6E}" presName="parTx" presStyleLbl="revTx" presStyleIdx="2" presStyleCnt="3">
        <dgm:presLayoutVars>
          <dgm:chMax val="0"/>
          <dgm:chPref val="0"/>
        </dgm:presLayoutVars>
      </dgm:prSet>
      <dgm:spPr/>
    </dgm:pt>
  </dgm:ptLst>
  <dgm:cxnLst>
    <dgm:cxn modelId="{8EBF6A10-2DD5-4A60-A6BE-D09B6CCD3C7E}" type="presOf" srcId="{0CE06E7F-9A0F-4689-810A-D2B1509ABD6E}" destId="{253376F3-1FD5-450A-A0C5-F14941AE78AC}" srcOrd="0" destOrd="0" presId="urn:microsoft.com/office/officeart/2018/2/layout/IconVerticalSolidList"/>
    <dgm:cxn modelId="{D1E37746-4538-4AEF-929D-74B653AF9037}" type="presOf" srcId="{41BF6367-44BB-49E0-A0C2-3828E92C462E}" destId="{438D816C-444A-4F7A-9F2C-F69C614B8FDE}" srcOrd="0" destOrd="0" presId="urn:microsoft.com/office/officeart/2018/2/layout/IconVerticalSolidList"/>
    <dgm:cxn modelId="{74BFAA49-1DC3-4436-9A5E-601DEE104B9B}" srcId="{C2E3AF02-400E-4A08-81E9-1EF151A3A75D}" destId="{B5D39654-8CDC-4C38-9109-94D29A9E3CC5}" srcOrd="0" destOrd="0" parTransId="{5F14F13C-5762-4FC5-8E45-D8F3FF3E48BD}" sibTransId="{78A07C07-4CEF-438D-8D95-541B0182938F}"/>
    <dgm:cxn modelId="{8A3ED656-C1B2-4580-B12C-314DD4F47CE2}" type="presOf" srcId="{C2E3AF02-400E-4A08-81E9-1EF151A3A75D}" destId="{232F103D-AC91-489B-9875-00A902419359}" srcOrd="0" destOrd="0" presId="urn:microsoft.com/office/officeart/2018/2/layout/IconVerticalSolidList"/>
    <dgm:cxn modelId="{DFD22D89-7A6E-4DC7-9FBE-6EB86E383A57}" srcId="{C2E3AF02-400E-4A08-81E9-1EF151A3A75D}" destId="{41BF6367-44BB-49E0-A0C2-3828E92C462E}" srcOrd="1" destOrd="0" parTransId="{1199383F-BBEE-4BE4-944B-208A3E9D7DB4}" sibTransId="{82C092FB-CA1C-4432-8192-0977654133A5}"/>
    <dgm:cxn modelId="{B8E8A48E-6715-4935-A4F3-A15265423398}" srcId="{C2E3AF02-400E-4A08-81E9-1EF151A3A75D}" destId="{0CE06E7F-9A0F-4689-810A-D2B1509ABD6E}" srcOrd="2" destOrd="0" parTransId="{C309280E-33E8-4B6E-BDDC-98E384F37787}" sibTransId="{60519368-44C7-4219-87EF-32054E8808F2}"/>
    <dgm:cxn modelId="{CC24FAE1-9A7D-4104-AD76-D7B4B929E022}" type="presOf" srcId="{B5D39654-8CDC-4C38-9109-94D29A9E3CC5}" destId="{75A5DC23-7F2D-41F4-A63A-9E428EF6DC1A}" srcOrd="0" destOrd="0" presId="urn:microsoft.com/office/officeart/2018/2/layout/IconVerticalSolidList"/>
    <dgm:cxn modelId="{BA8E7472-65DB-47D7-9BF2-275DF02A9C1B}" type="presParOf" srcId="{232F103D-AC91-489B-9875-00A902419359}" destId="{6FA71E8B-D9E0-4779-BFA7-AA1B61BD0B00}" srcOrd="0" destOrd="0" presId="urn:microsoft.com/office/officeart/2018/2/layout/IconVerticalSolidList"/>
    <dgm:cxn modelId="{D1BE930B-D6CA-41C9-8442-C456ADCCA52B}" type="presParOf" srcId="{6FA71E8B-D9E0-4779-BFA7-AA1B61BD0B00}" destId="{28C0629C-0361-4AB6-8333-3983FBDB2FBD}" srcOrd="0" destOrd="0" presId="urn:microsoft.com/office/officeart/2018/2/layout/IconVerticalSolidList"/>
    <dgm:cxn modelId="{79103052-E5F1-4C47-819E-9F462F71F3D9}" type="presParOf" srcId="{6FA71E8B-D9E0-4779-BFA7-AA1B61BD0B00}" destId="{5146ECFD-522B-4A69-8BD3-3DB562F1E4F0}" srcOrd="1" destOrd="0" presId="urn:microsoft.com/office/officeart/2018/2/layout/IconVerticalSolidList"/>
    <dgm:cxn modelId="{AD007191-DE9C-481C-9CB1-2C1D7FB46EAB}" type="presParOf" srcId="{6FA71E8B-D9E0-4779-BFA7-AA1B61BD0B00}" destId="{67EFC037-DC33-4777-83CA-DCA282E98801}" srcOrd="2" destOrd="0" presId="urn:microsoft.com/office/officeart/2018/2/layout/IconVerticalSolidList"/>
    <dgm:cxn modelId="{D6F1BD4E-8A6B-4482-BA3E-691B2C14562E}" type="presParOf" srcId="{6FA71E8B-D9E0-4779-BFA7-AA1B61BD0B00}" destId="{75A5DC23-7F2D-41F4-A63A-9E428EF6DC1A}" srcOrd="3" destOrd="0" presId="urn:microsoft.com/office/officeart/2018/2/layout/IconVerticalSolidList"/>
    <dgm:cxn modelId="{FB4AAD8E-892F-48D1-9E7F-10E12F246F59}" type="presParOf" srcId="{232F103D-AC91-489B-9875-00A902419359}" destId="{363FA1D8-36E1-4C2F-8EDA-0EED87393421}" srcOrd="1" destOrd="0" presId="urn:microsoft.com/office/officeart/2018/2/layout/IconVerticalSolidList"/>
    <dgm:cxn modelId="{4722D07F-1BCF-4BAF-A3CB-E167F7328ED5}" type="presParOf" srcId="{232F103D-AC91-489B-9875-00A902419359}" destId="{96C5CB18-8A97-4870-BC39-D85E660AC1D1}" srcOrd="2" destOrd="0" presId="urn:microsoft.com/office/officeart/2018/2/layout/IconVerticalSolidList"/>
    <dgm:cxn modelId="{FF48977A-5513-4F1F-845C-931DBB3FC814}" type="presParOf" srcId="{96C5CB18-8A97-4870-BC39-D85E660AC1D1}" destId="{A024D991-6544-4943-AFA0-8F26D5495647}" srcOrd="0" destOrd="0" presId="urn:microsoft.com/office/officeart/2018/2/layout/IconVerticalSolidList"/>
    <dgm:cxn modelId="{41B63DB4-E71D-43D0-A5FC-C888F71097E0}" type="presParOf" srcId="{96C5CB18-8A97-4870-BC39-D85E660AC1D1}" destId="{A6EBF298-E602-45C1-84F5-BA7BB9ED6383}" srcOrd="1" destOrd="0" presId="urn:microsoft.com/office/officeart/2018/2/layout/IconVerticalSolidList"/>
    <dgm:cxn modelId="{DF4FFF50-F112-4451-95A4-2755F5DF2C5A}" type="presParOf" srcId="{96C5CB18-8A97-4870-BC39-D85E660AC1D1}" destId="{62EE9F4E-AF4E-4E18-9A04-1DF9A8EE8B85}" srcOrd="2" destOrd="0" presId="urn:microsoft.com/office/officeart/2018/2/layout/IconVerticalSolidList"/>
    <dgm:cxn modelId="{8FE85A09-77A5-40FC-97FF-34ED2A189A84}" type="presParOf" srcId="{96C5CB18-8A97-4870-BC39-D85E660AC1D1}" destId="{438D816C-444A-4F7A-9F2C-F69C614B8FDE}" srcOrd="3" destOrd="0" presId="urn:microsoft.com/office/officeart/2018/2/layout/IconVerticalSolidList"/>
    <dgm:cxn modelId="{09341504-CB1F-430D-8DF0-8715B15791FA}" type="presParOf" srcId="{232F103D-AC91-489B-9875-00A902419359}" destId="{A5276B67-7333-43AE-ABFF-DD02517EA228}" srcOrd="3" destOrd="0" presId="urn:microsoft.com/office/officeart/2018/2/layout/IconVerticalSolidList"/>
    <dgm:cxn modelId="{BB7CD084-76FA-4010-9E55-51DAA3F401FB}" type="presParOf" srcId="{232F103D-AC91-489B-9875-00A902419359}" destId="{0D41BD23-4A08-4A1A-985E-C4555DD2D175}" srcOrd="4" destOrd="0" presId="urn:microsoft.com/office/officeart/2018/2/layout/IconVerticalSolidList"/>
    <dgm:cxn modelId="{D18B7DAE-B91F-4716-959A-A1DFC013624C}" type="presParOf" srcId="{0D41BD23-4A08-4A1A-985E-C4555DD2D175}" destId="{7A9AE7FA-205C-4114-9977-F18669AB3EF7}" srcOrd="0" destOrd="0" presId="urn:microsoft.com/office/officeart/2018/2/layout/IconVerticalSolidList"/>
    <dgm:cxn modelId="{660671BD-EFA7-4D9E-91EB-D9F9B3E4F70F}" type="presParOf" srcId="{0D41BD23-4A08-4A1A-985E-C4555DD2D175}" destId="{D5C925F7-7A7D-456F-B90B-31089E877B64}" srcOrd="1" destOrd="0" presId="urn:microsoft.com/office/officeart/2018/2/layout/IconVerticalSolidList"/>
    <dgm:cxn modelId="{1D5A177E-2B40-4FB6-B4AA-4376C9A665AB}" type="presParOf" srcId="{0D41BD23-4A08-4A1A-985E-C4555DD2D175}" destId="{114D119C-F40B-4607-A568-C1C56F4DFDFE}" srcOrd="2" destOrd="0" presId="urn:microsoft.com/office/officeart/2018/2/layout/IconVerticalSolidList"/>
    <dgm:cxn modelId="{B8FF0DF3-1BA5-4396-A94E-71D4876D8648}" type="presParOf" srcId="{0D41BD23-4A08-4A1A-985E-C4555DD2D175}" destId="{253376F3-1FD5-450A-A0C5-F14941AE78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BCC06F-55F2-457C-A9DA-5086722BA6F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D68E267A-77F3-4BD8-8DB2-51EF68D80504}">
      <dgm:prSet/>
      <dgm:spPr/>
      <dgm:t>
        <a:bodyPr/>
        <a:lstStyle/>
        <a:p>
          <a:r>
            <a:rPr lang="en-US" dirty="0"/>
            <a:t>Chain of Custody Definition: The course of action of documenting the management and storage of a specimen from the moment a donor gives the specimen to the collector to the final destination of the specimen and the review and reporting of the result.</a:t>
          </a:r>
        </a:p>
      </dgm:t>
    </dgm:pt>
    <dgm:pt modelId="{8E016D4D-A70D-4038-8D67-9493E0A21858}" type="parTrans" cxnId="{F682F75B-DB1E-452E-B7AD-129AFF8E6F1D}">
      <dgm:prSet/>
      <dgm:spPr/>
      <dgm:t>
        <a:bodyPr/>
        <a:lstStyle/>
        <a:p>
          <a:endParaRPr lang="en-US"/>
        </a:p>
      </dgm:t>
    </dgm:pt>
    <dgm:pt modelId="{116C3222-1CF9-4A68-B09F-D33D5014789A}" type="sibTrans" cxnId="{F682F75B-DB1E-452E-B7AD-129AFF8E6F1D}">
      <dgm:prSet/>
      <dgm:spPr/>
      <dgm:t>
        <a:bodyPr/>
        <a:lstStyle/>
        <a:p>
          <a:endParaRPr lang="en-US"/>
        </a:p>
      </dgm:t>
    </dgm:pt>
    <dgm:pt modelId="{0215445F-4629-44CF-92EF-EC5F785EEABC}">
      <dgm:prSet/>
      <dgm:spPr/>
      <dgm:t>
        <a:bodyPr/>
        <a:lstStyle/>
        <a:p>
          <a:r>
            <a:rPr lang="en-US" dirty="0"/>
            <a:t>Document when there are concerns regarding the integrity of the specimen.</a:t>
          </a:r>
        </a:p>
      </dgm:t>
    </dgm:pt>
    <dgm:pt modelId="{8A4E56D7-1CC7-4992-97F0-375BFDAFE2EC}" type="parTrans" cxnId="{E8F89680-B3BB-44FE-9079-41185D3CC25F}">
      <dgm:prSet/>
      <dgm:spPr/>
      <dgm:t>
        <a:bodyPr/>
        <a:lstStyle/>
        <a:p>
          <a:endParaRPr lang="en-US"/>
        </a:p>
      </dgm:t>
    </dgm:pt>
    <dgm:pt modelId="{88778E98-C8FC-4543-8B91-12ECDE59C143}" type="sibTrans" cxnId="{E8F89680-B3BB-44FE-9079-41185D3CC25F}">
      <dgm:prSet/>
      <dgm:spPr/>
      <dgm:t>
        <a:bodyPr/>
        <a:lstStyle/>
        <a:p>
          <a:endParaRPr lang="en-US"/>
        </a:p>
      </dgm:t>
    </dgm:pt>
    <dgm:pt modelId="{D236F811-C142-1747-AB2F-96E0EF7A1F65}">
      <dgm:prSet/>
      <dgm:spPr/>
      <dgm:t>
        <a:bodyPr/>
        <a:lstStyle/>
        <a:p>
          <a:r>
            <a:rPr lang="en-US" dirty="0"/>
            <a:t> Supervising the collection process and ensuring that there is strict adherence to chain of custody principles</a:t>
          </a:r>
        </a:p>
      </dgm:t>
    </dgm:pt>
    <dgm:pt modelId="{07DFD215-A811-CA4C-80F7-108913395663}" type="parTrans" cxnId="{76E3A7EC-7F70-B541-BA62-D90EDEB9DB64}">
      <dgm:prSet/>
      <dgm:spPr/>
      <dgm:t>
        <a:bodyPr/>
        <a:lstStyle/>
        <a:p>
          <a:endParaRPr lang="en-US"/>
        </a:p>
      </dgm:t>
    </dgm:pt>
    <dgm:pt modelId="{1D5A0370-AF8C-4643-9057-2434F504F946}" type="sibTrans" cxnId="{76E3A7EC-7F70-B541-BA62-D90EDEB9DB64}">
      <dgm:prSet/>
      <dgm:spPr/>
      <dgm:t>
        <a:bodyPr/>
        <a:lstStyle/>
        <a:p>
          <a:endParaRPr lang="en-US"/>
        </a:p>
      </dgm:t>
    </dgm:pt>
    <dgm:pt modelId="{176E63D0-CF06-9645-A1FF-B57D340FEA87}" type="pres">
      <dgm:prSet presAssocID="{81BCC06F-55F2-457C-A9DA-5086722BA6FA}" presName="outerComposite" presStyleCnt="0">
        <dgm:presLayoutVars>
          <dgm:chMax val="5"/>
          <dgm:dir/>
          <dgm:resizeHandles val="exact"/>
        </dgm:presLayoutVars>
      </dgm:prSet>
      <dgm:spPr/>
    </dgm:pt>
    <dgm:pt modelId="{D3E3F39E-6AFF-D548-B258-1C5CBA1FBF11}" type="pres">
      <dgm:prSet presAssocID="{81BCC06F-55F2-457C-A9DA-5086722BA6FA}" presName="dummyMaxCanvas" presStyleCnt="0">
        <dgm:presLayoutVars/>
      </dgm:prSet>
      <dgm:spPr/>
    </dgm:pt>
    <dgm:pt modelId="{24A2A574-29AE-0446-8117-EB7ECE4EC91B}" type="pres">
      <dgm:prSet presAssocID="{81BCC06F-55F2-457C-A9DA-5086722BA6FA}" presName="ThreeNodes_1" presStyleLbl="node1" presStyleIdx="0" presStyleCnt="3">
        <dgm:presLayoutVars>
          <dgm:bulletEnabled val="1"/>
        </dgm:presLayoutVars>
      </dgm:prSet>
      <dgm:spPr/>
    </dgm:pt>
    <dgm:pt modelId="{15E49639-94BA-204D-AFF9-342A9758FB14}" type="pres">
      <dgm:prSet presAssocID="{81BCC06F-55F2-457C-A9DA-5086722BA6FA}" presName="ThreeNodes_2" presStyleLbl="node1" presStyleIdx="1" presStyleCnt="3">
        <dgm:presLayoutVars>
          <dgm:bulletEnabled val="1"/>
        </dgm:presLayoutVars>
      </dgm:prSet>
      <dgm:spPr/>
    </dgm:pt>
    <dgm:pt modelId="{672914F2-4C17-AA40-B28B-31BC316EE609}" type="pres">
      <dgm:prSet presAssocID="{81BCC06F-55F2-457C-A9DA-5086722BA6FA}" presName="ThreeNodes_3" presStyleLbl="node1" presStyleIdx="2" presStyleCnt="3">
        <dgm:presLayoutVars>
          <dgm:bulletEnabled val="1"/>
        </dgm:presLayoutVars>
      </dgm:prSet>
      <dgm:spPr/>
    </dgm:pt>
    <dgm:pt modelId="{5FC81448-0051-F54A-9112-007538689A48}" type="pres">
      <dgm:prSet presAssocID="{81BCC06F-55F2-457C-A9DA-5086722BA6FA}" presName="ThreeConn_1-2" presStyleLbl="fgAccFollowNode1" presStyleIdx="0" presStyleCnt="2">
        <dgm:presLayoutVars>
          <dgm:bulletEnabled val="1"/>
        </dgm:presLayoutVars>
      </dgm:prSet>
      <dgm:spPr/>
    </dgm:pt>
    <dgm:pt modelId="{63C0705C-D616-4244-9C15-4CF435641419}" type="pres">
      <dgm:prSet presAssocID="{81BCC06F-55F2-457C-A9DA-5086722BA6FA}" presName="ThreeConn_2-3" presStyleLbl="fgAccFollowNode1" presStyleIdx="1" presStyleCnt="2">
        <dgm:presLayoutVars>
          <dgm:bulletEnabled val="1"/>
        </dgm:presLayoutVars>
      </dgm:prSet>
      <dgm:spPr/>
    </dgm:pt>
    <dgm:pt modelId="{16794EDA-92DA-4648-B07D-9D6F086D3134}" type="pres">
      <dgm:prSet presAssocID="{81BCC06F-55F2-457C-A9DA-5086722BA6FA}" presName="ThreeNodes_1_text" presStyleLbl="node1" presStyleIdx="2" presStyleCnt="3">
        <dgm:presLayoutVars>
          <dgm:bulletEnabled val="1"/>
        </dgm:presLayoutVars>
      </dgm:prSet>
      <dgm:spPr/>
    </dgm:pt>
    <dgm:pt modelId="{ED3AAADC-CF30-624B-BD17-3ED5DA6FA6D9}" type="pres">
      <dgm:prSet presAssocID="{81BCC06F-55F2-457C-A9DA-5086722BA6FA}" presName="ThreeNodes_2_text" presStyleLbl="node1" presStyleIdx="2" presStyleCnt="3">
        <dgm:presLayoutVars>
          <dgm:bulletEnabled val="1"/>
        </dgm:presLayoutVars>
      </dgm:prSet>
      <dgm:spPr/>
    </dgm:pt>
    <dgm:pt modelId="{93440013-642B-BA4C-9B7A-DC211CEB36F5}" type="pres">
      <dgm:prSet presAssocID="{81BCC06F-55F2-457C-A9DA-5086722BA6FA}" presName="ThreeNodes_3_text" presStyleLbl="node1" presStyleIdx="2" presStyleCnt="3">
        <dgm:presLayoutVars>
          <dgm:bulletEnabled val="1"/>
        </dgm:presLayoutVars>
      </dgm:prSet>
      <dgm:spPr/>
    </dgm:pt>
  </dgm:ptLst>
  <dgm:cxnLst>
    <dgm:cxn modelId="{1868E10C-472E-7E42-B3F0-4AA830CEB6E9}" type="presOf" srcId="{D68E267A-77F3-4BD8-8DB2-51EF68D80504}" destId="{16794EDA-92DA-4648-B07D-9D6F086D3134}" srcOrd="1" destOrd="0" presId="urn:microsoft.com/office/officeart/2005/8/layout/vProcess5"/>
    <dgm:cxn modelId="{85620F12-1AAA-BD4E-8F8C-39E817314E6B}" type="presOf" srcId="{D236F811-C142-1747-AB2F-96E0EF7A1F65}" destId="{15E49639-94BA-204D-AFF9-342A9758FB14}" srcOrd="0" destOrd="0" presId="urn:microsoft.com/office/officeart/2005/8/layout/vProcess5"/>
    <dgm:cxn modelId="{D2C20E1A-2798-9246-8281-7B65E4C23663}" type="presOf" srcId="{116C3222-1CF9-4A68-B09F-D33D5014789A}" destId="{5FC81448-0051-F54A-9112-007538689A48}" srcOrd="0" destOrd="0" presId="urn:microsoft.com/office/officeart/2005/8/layout/vProcess5"/>
    <dgm:cxn modelId="{F88EAF27-8493-CE47-8BF0-09ECD9A7E116}" type="presOf" srcId="{0215445F-4629-44CF-92EF-EC5F785EEABC}" destId="{672914F2-4C17-AA40-B28B-31BC316EE609}" srcOrd="0" destOrd="0" presId="urn:microsoft.com/office/officeart/2005/8/layout/vProcess5"/>
    <dgm:cxn modelId="{D731BA28-A76A-3346-ACC1-62179DA94972}" type="presOf" srcId="{81BCC06F-55F2-457C-A9DA-5086722BA6FA}" destId="{176E63D0-CF06-9645-A1FF-B57D340FEA87}" srcOrd="0" destOrd="0" presId="urn:microsoft.com/office/officeart/2005/8/layout/vProcess5"/>
    <dgm:cxn modelId="{C7FC6330-3E2F-5D4D-9AB2-686B1F89DD9E}" type="presOf" srcId="{1D5A0370-AF8C-4643-9057-2434F504F946}" destId="{63C0705C-D616-4244-9C15-4CF435641419}" srcOrd="0" destOrd="0" presId="urn:microsoft.com/office/officeart/2005/8/layout/vProcess5"/>
    <dgm:cxn modelId="{F682F75B-DB1E-452E-B7AD-129AFF8E6F1D}" srcId="{81BCC06F-55F2-457C-A9DA-5086722BA6FA}" destId="{D68E267A-77F3-4BD8-8DB2-51EF68D80504}" srcOrd="0" destOrd="0" parTransId="{8E016D4D-A70D-4038-8D67-9493E0A21858}" sibTransId="{116C3222-1CF9-4A68-B09F-D33D5014789A}"/>
    <dgm:cxn modelId="{E8F89680-B3BB-44FE-9079-41185D3CC25F}" srcId="{81BCC06F-55F2-457C-A9DA-5086722BA6FA}" destId="{0215445F-4629-44CF-92EF-EC5F785EEABC}" srcOrd="2" destOrd="0" parTransId="{8A4E56D7-1CC7-4992-97F0-375BFDAFE2EC}" sibTransId="{88778E98-C8FC-4543-8B91-12ECDE59C143}"/>
    <dgm:cxn modelId="{6F6124C2-A209-F84C-952B-640A5AF3C0DC}" type="presOf" srcId="{0215445F-4629-44CF-92EF-EC5F785EEABC}" destId="{93440013-642B-BA4C-9B7A-DC211CEB36F5}" srcOrd="1" destOrd="0" presId="urn:microsoft.com/office/officeart/2005/8/layout/vProcess5"/>
    <dgm:cxn modelId="{8259CCC6-6D9D-F54E-823D-B0DD220BDEE9}" type="presOf" srcId="{D236F811-C142-1747-AB2F-96E0EF7A1F65}" destId="{ED3AAADC-CF30-624B-BD17-3ED5DA6FA6D9}" srcOrd="1" destOrd="0" presId="urn:microsoft.com/office/officeart/2005/8/layout/vProcess5"/>
    <dgm:cxn modelId="{76E3A7EC-7F70-B541-BA62-D90EDEB9DB64}" srcId="{81BCC06F-55F2-457C-A9DA-5086722BA6FA}" destId="{D236F811-C142-1747-AB2F-96E0EF7A1F65}" srcOrd="1" destOrd="0" parTransId="{07DFD215-A811-CA4C-80F7-108913395663}" sibTransId="{1D5A0370-AF8C-4643-9057-2434F504F946}"/>
    <dgm:cxn modelId="{AE5F9CF1-81A7-EB42-B203-975E0C99BA2E}" type="presOf" srcId="{D68E267A-77F3-4BD8-8DB2-51EF68D80504}" destId="{24A2A574-29AE-0446-8117-EB7ECE4EC91B}" srcOrd="0" destOrd="0" presId="urn:microsoft.com/office/officeart/2005/8/layout/vProcess5"/>
    <dgm:cxn modelId="{9CA02F33-03A1-B843-A69B-35EFBCEEEF2B}" type="presParOf" srcId="{176E63D0-CF06-9645-A1FF-B57D340FEA87}" destId="{D3E3F39E-6AFF-D548-B258-1C5CBA1FBF11}" srcOrd="0" destOrd="0" presId="urn:microsoft.com/office/officeart/2005/8/layout/vProcess5"/>
    <dgm:cxn modelId="{AD9895CE-9B97-B343-882F-7DD078CF1DA3}" type="presParOf" srcId="{176E63D0-CF06-9645-A1FF-B57D340FEA87}" destId="{24A2A574-29AE-0446-8117-EB7ECE4EC91B}" srcOrd="1" destOrd="0" presId="urn:microsoft.com/office/officeart/2005/8/layout/vProcess5"/>
    <dgm:cxn modelId="{23181F67-A7C6-0244-8CB6-6161B557EF82}" type="presParOf" srcId="{176E63D0-CF06-9645-A1FF-B57D340FEA87}" destId="{15E49639-94BA-204D-AFF9-342A9758FB14}" srcOrd="2" destOrd="0" presId="urn:microsoft.com/office/officeart/2005/8/layout/vProcess5"/>
    <dgm:cxn modelId="{7C0DFC00-1394-014B-8CB7-F4B78CEC4CCF}" type="presParOf" srcId="{176E63D0-CF06-9645-A1FF-B57D340FEA87}" destId="{672914F2-4C17-AA40-B28B-31BC316EE609}" srcOrd="3" destOrd="0" presId="urn:microsoft.com/office/officeart/2005/8/layout/vProcess5"/>
    <dgm:cxn modelId="{A6899465-F7BE-CB4F-952B-5D4B5051CA6F}" type="presParOf" srcId="{176E63D0-CF06-9645-A1FF-B57D340FEA87}" destId="{5FC81448-0051-F54A-9112-007538689A48}" srcOrd="4" destOrd="0" presId="urn:microsoft.com/office/officeart/2005/8/layout/vProcess5"/>
    <dgm:cxn modelId="{8C02F0BF-1749-5A4C-AA3F-D3A53C282AF6}" type="presParOf" srcId="{176E63D0-CF06-9645-A1FF-B57D340FEA87}" destId="{63C0705C-D616-4244-9C15-4CF435641419}" srcOrd="5" destOrd="0" presId="urn:microsoft.com/office/officeart/2005/8/layout/vProcess5"/>
    <dgm:cxn modelId="{17824A42-6C87-1047-B8D4-FAFE82477F45}" type="presParOf" srcId="{176E63D0-CF06-9645-A1FF-B57D340FEA87}" destId="{16794EDA-92DA-4648-B07D-9D6F086D3134}" srcOrd="6" destOrd="0" presId="urn:microsoft.com/office/officeart/2005/8/layout/vProcess5"/>
    <dgm:cxn modelId="{CFCADC23-2A3C-2148-B2A2-ECFB9B184D8A}" type="presParOf" srcId="{176E63D0-CF06-9645-A1FF-B57D340FEA87}" destId="{ED3AAADC-CF30-624B-BD17-3ED5DA6FA6D9}" srcOrd="7" destOrd="0" presId="urn:microsoft.com/office/officeart/2005/8/layout/vProcess5"/>
    <dgm:cxn modelId="{8F2F4B30-F0A7-C14F-B2B4-822B81C9CE18}" type="presParOf" srcId="{176E63D0-CF06-9645-A1FF-B57D340FEA87}" destId="{93440013-642B-BA4C-9B7A-DC211CEB36F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D41A7-2449-8944-963F-B69C0BDB4245}">
      <dsp:nvSpPr>
        <dsp:cNvPr id="0" name=""/>
        <dsp:cNvSpPr/>
      </dsp:nvSpPr>
      <dsp:spPr>
        <a:xfrm>
          <a:off x="0" y="18850"/>
          <a:ext cx="6367912" cy="6367912"/>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BBFDE-9C02-BD4A-A5AC-5B3DD3950F85}">
      <dsp:nvSpPr>
        <dsp:cNvPr id="0" name=""/>
        <dsp:cNvSpPr/>
      </dsp:nvSpPr>
      <dsp:spPr>
        <a:xfrm>
          <a:off x="604951" y="623801"/>
          <a:ext cx="2483486" cy="24834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Job Corps remains a Drug Free program and use of mood-altering substances (including cannabis) is not allowed after entrance to the program. </a:t>
          </a:r>
        </a:p>
      </dsp:txBody>
      <dsp:txXfrm>
        <a:off x="726185" y="745035"/>
        <a:ext cx="2241018" cy="2241018"/>
      </dsp:txXfrm>
    </dsp:sp>
    <dsp:sp modelId="{2004CB6D-3600-2B46-BB61-EA16DB3CC415}">
      <dsp:nvSpPr>
        <dsp:cNvPr id="0" name=""/>
        <dsp:cNvSpPr/>
      </dsp:nvSpPr>
      <dsp:spPr>
        <a:xfrm>
          <a:off x="3279475" y="623801"/>
          <a:ext cx="2483486" cy="24834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 other aspects of the ZT policy remain the same. </a:t>
          </a:r>
        </a:p>
      </dsp:txBody>
      <dsp:txXfrm>
        <a:off x="3400709" y="745035"/>
        <a:ext cx="2241018" cy="2241018"/>
      </dsp:txXfrm>
    </dsp:sp>
    <dsp:sp modelId="{5D854BE7-5EFD-AE43-8BBF-BD02BCEAE4AD}">
      <dsp:nvSpPr>
        <dsp:cNvPr id="0" name=""/>
        <dsp:cNvSpPr/>
      </dsp:nvSpPr>
      <dsp:spPr>
        <a:xfrm>
          <a:off x="604951" y="3298325"/>
          <a:ext cx="2483486" cy="24834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suspicion screen process remains the same.</a:t>
          </a:r>
        </a:p>
      </dsp:txBody>
      <dsp:txXfrm>
        <a:off x="726185" y="3419559"/>
        <a:ext cx="2241018" cy="2241018"/>
      </dsp:txXfrm>
    </dsp:sp>
    <dsp:sp modelId="{703A4EDA-442B-EE43-B4F7-18F448420973}">
      <dsp:nvSpPr>
        <dsp:cNvPr id="0" name=""/>
        <dsp:cNvSpPr/>
      </dsp:nvSpPr>
      <dsp:spPr>
        <a:xfrm>
          <a:off x="3279475" y="3298325"/>
          <a:ext cx="2483486" cy="24834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Nanogram levels are only to utilized for the follow-up UDS and NOT for the suspicion UDS.</a:t>
          </a:r>
        </a:p>
      </dsp:txBody>
      <dsp:txXfrm>
        <a:off x="3400709" y="3419559"/>
        <a:ext cx="2241018" cy="2241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4365F-B3C2-4249-BA1F-E51C639E9D26}">
      <dsp:nvSpPr>
        <dsp:cNvPr id="0" name=""/>
        <dsp:cNvSpPr/>
      </dsp:nvSpPr>
      <dsp:spPr>
        <a:xfrm>
          <a:off x="0" y="68755"/>
          <a:ext cx="6666833" cy="71505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Drug Testing employees prevents and detects workplace drug </a:t>
          </a:r>
          <a:r>
            <a:rPr lang="en-US" sz="1800" kern="1200" dirty="0"/>
            <a:t>mis</a:t>
          </a:r>
          <a:r>
            <a:rPr lang="en-US" sz="1800" b="0" i="0" kern="1200" dirty="0"/>
            <a:t>use </a:t>
          </a:r>
          <a:endParaRPr lang="en-US" sz="1800" kern="1200" dirty="0"/>
        </a:p>
      </dsp:txBody>
      <dsp:txXfrm>
        <a:off x="34906" y="103661"/>
        <a:ext cx="6597021" cy="645240"/>
      </dsp:txXfrm>
    </dsp:sp>
    <dsp:sp modelId="{A3924556-7BEC-774A-9D8A-CF1DE37421D6}">
      <dsp:nvSpPr>
        <dsp:cNvPr id="0" name=""/>
        <dsp:cNvSpPr/>
      </dsp:nvSpPr>
      <dsp:spPr>
        <a:xfrm>
          <a:off x="0" y="835647"/>
          <a:ext cx="6666833" cy="715052"/>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Reduces employee healthcare costs</a:t>
          </a:r>
          <a:endParaRPr lang="en-US" sz="1800" kern="1200"/>
        </a:p>
      </dsp:txBody>
      <dsp:txXfrm>
        <a:off x="34906" y="870553"/>
        <a:ext cx="6597021" cy="645240"/>
      </dsp:txXfrm>
    </dsp:sp>
    <dsp:sp modelId="{109EBB51-61B1-8E46-857D-FA51CFC2B131}">
      <dsp:nvSpPr>
        <dsp:cNvPr id="0" name=""/>
        <dsp:cNvSpPr/>
      </dsp:nvSpPr>
      <dsp:spPr>
        <a:xfrm>
          <a:off x="0" y="1602540"/>
          <a:ext cx="6666833" cy="715052"/>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Improves employee morale, productivity, and performance</a:t>
          </a:r>
          <a:endParaRPr lang="en-US" sz="1800" kern="1200"/>
        </a:p>
      </dsp:txBody>
      <dsp:txXfrm>
        <a:off x="34906" y="1637446"/>
        <a:ext cx="6597021" cy="645240"/>
      </dsp:txXfrm>
    </dsp:sp>
    <dsp:sp modelId="{C2636C05-FE0F-0E4B-9F54-B9F4FA432CC2}">
      <dsp:nvSpPr>
        <dsp:cNvPr id="0" name=""/>
        <dsp:cNvSpPr/>
      </dsp:nvSpPr>
      <dsp:spPr>
        <a:xfrm>
          <a:off x="0" y="2369433"/>
          <a:ext cx="6666833" cy="715052"/>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Decreased absenteeism, accidents, downtime, turnover, and theft</a:t>
          </a:r>
          <a:endParaRPr lang="en-US" sz="1800" kern="1200"/>
        </a:p>
      </dsp:txBody>
      <dsp:txXfrm>
        <a:off x="34906" y="2404339"/>
        <a:ext cx="6597021" cy="645240"/>
      </dsp:txXfrm>
    </dsp:sp>
    <dsp:sp modelId="{EF81692E-E937-FA42-AC3F-749CDD37CDE0}">
      <dsp:nvSpPr>
        <dsp:cNvPr id="0" name=""/>
        <dsp:cNvSpPr/>
      </dsp:nvSpPr>
      <dsp:spPr>
        <a:xfrm>
          <a:off x="0" y="3136326"/>
          <a:ext cx="6666833" cy="715052"/>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Complies with state or federal regulations</a:t>
          </a:r>
          <a:endParaRPr lang="en-US" sz="1800" kern="1200"/>
        </a:p>
      </dsp:txBody>
      <dsp:txXfrm>
        <a:off x="34906" y="3171232"/>
        <a:ext cx="6597021" cy="645240"/>
      </dsp:txXfrm>
    </dsp:sp>
    <dsp:sp modelId="{0F585782-90BA-7342-A98E-9B5E672AB2EF}">
      <dsp:nvSpPr>
        <dsp:cNvPr id="0" name=""/>
        <dsp:cNvSpPr/>
      </dsp:nvSpPr>
      <dsp:spPr>
        <a:xfrm>
          <a:off x="0" y="3903219"/>
          <a:ext cx="6666833" cy="715052"/>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Assist to identify and refer employees with drug and/or alcohol problems</a:t>
          </a:r>
          <a:endParaRPr lang="en-US" sz="1800" kern="1200"/>
        </a:p>
      </dsp:txBody>
      <dsp:txXfrm>
        <a:off x="34906" y="3938125"/>
        <a:ext cx="6597021" cy="645240"/>
      </dsp:txXfrm>
    </dsp:sp>
    <dsp:sp modelId="{610610DC-A722-BA4E-8931-66324B68E3B4}">
      <dsp:nvSpPr>
        <dsp:cNvPr id="0" name=""/>
        <dsp:cNvSpPr/>
      </dsp:nvSpPr>
      <dsp:spPr>
        <a:xfrm>
          <a:off x="0" y="4670112"/>
          <a:ext cx="6666833" cy="71505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Overall provide a safer workplace for employees</a:t>
          </a:r>
          <a:endParaRPr lang="en-US" sz="1800" kern="1200" dirty="0"/>
        </a:p>
      </dsp:txBody>
      <dsp:txXfrm>
        <a:off x="34906" y="4705018"/>
        <a:ext cx="6597021"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450A5-CC82-4D12-BA6A-672D99A7DA19}">
      <dsp:nvSpPr>
        <dsp:cNvPr id="0" name=""/>
        <dsp:cNvSpPr/>
      </dsp:nvSpPr>
      <dsp:spPr>
        <a:xfrm>
          <a:off x="718664" y="45390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77E59B-DFB1-429A-9E1A-87E2F87F5F74}">
      <dsp:nvSpPr>
        <dsp:cNvPr id="0" name=""/>
        <dsp:cNvSpPr/>
      </dsp:nvSpPr>
      <dsp:spPr>
        <a:xfrm>
          <a:off x="1135476" y="870715"/>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F20016-0F82-402F-B993-6FDB3E1C1089}">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Replicates workplace practices</a:t>
          </a:r>
        </a:p>
      </dsp:txBody>
      <dsp:txXfrm>
        <a:off x="93445" y="3018902"/>
        <a:ext cx="3206250" cy="720000"/>
      </dsp:txXfrm>
    </dsp:sp>
    <dsp:sp modelId="{32F48033-F312-4269-8751-56A0D01D26BC}">
      <dsp:nvSpPr>
        <dsp:cNvPr id="0" name=""/>
        <dsp:cNvSpPr/>
      </dsp:nvSpPr>
      <dsp:spPr>
        <a:xfrm>
          <a:off x="4486008" y="45390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0F6909-BB4F-41B0-A0FC-A75B8946BF6E}">
      <dsp:nvSpPr>
        <dsp:cNvPr id="0" name=""/>
        <dsp:cNvSpPr/>
      </dsp:nvSpPr>
      <dsp:spPr>
        <a:xfrm>
          <a:off x="4902820" y="870715"/>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7D94E-FCBF-402C-9116-9FF116F6BBBC}">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Teaches healthy workplace procedures through modeling</a:t>
          </a:r>
        </a:p>
      </dsp:txBody>
      <dsp:txXfrm>
        <a:off x="3860789" y="3018902"/>
        <a:ext cx="3206250" cy="720000"/>
      </dsp:txXfrm>
    </dsp:sp>
    <dsp:sp modelId="{61E786C8-4F83-403F-A900-C07CCF1F3F7B}">
      <dsp:nvSpPr>
        <dsp:cNvPr id="0" name=""/>
        <dsp:cNvSpPr/>
      </dsp:nvSpPr>
      <dsp:spPr>
        <a:xfrm>
          <a:off x="8253352" y="453902"/>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B7626-4481-48B1-8DBF-C483E316628B}">
      <dsp:nvSpPr>
        <dsp:cNvPr id="0" name=""/>
        <dsp:cNvSpPr/>
      </dsp:nvSpPr>
      <dsp:spPr>
        <a:xfrm>
          <a:off x="8670164" y="870715"/>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A94A92-F3B0-4A8D-BFEF-4DCB3FBE5829}">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Enhances Job Corps as a safe and healthy employment and residential site</a:t>
          </a:r>
        </a:p>
      </dsp:txBody>
      <dsp:txXfrm>
        <a:off x="7628133" y="3018902"/>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363F0-22D2-1C4A-936D-188A51A87FF9}">
      <dsp:nvSpPr>
        <dsp:cNvPr id="0" name=""/>
        <dsp:cNvSpPr/>
      </dsp:nvSpPr>
      <dsp:spPr>
        <a:xfrm>
          <a:off x="3323664" y="834988"/>
          <a:ext cx="643158" cy="91440"/>
        </a:xfrm>
        <a:custGeom>
          <a:avLst/>
          <a:gdLst/>
          <a:ahLst/>
          <a:cxnLst/>
          <a:rect l="0" t="0" r="0" b="0"/>
          <a:pathLst>
            <a:path>
              <a:moveTo>
                <a:pt x="0" y="45720"/>
              </a:moveTo>
              <a:lnTo>
                <a:pt x="6431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877339"/>
        <a:ext cx="33687" cy="6737"/>
      </dsp:txXfrm>
    </dsp:sp>
    <dsp:sp modelId="{3A2AE2A7-16E0-4F4D-B75E-C64EA3DDC2A7}">
      <dsp:nvSpPr>
        <dsp:cNvPr id="0" name=""/>
        <dsp:cNvSpPr/>
      </dsp:nvSpPr>
      <dsp:spPr>
        <a:xfrm>
          <a:off x="396080" y="1893"/>
          <a:ext cx="2929383" cy="17576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dirty="0"/>
            <a:t>Training the staff on the process – ESSENTIAL</a:t>
          </a:r>
        </a:p>
      </dsp:txBody>
      <dsp:txXfrm>
        <a:off x="396080" y="1893"/>
        <a:ext cx="2929383" cy="1757630"/>
      </dsp:txXfrm>
    </dsp:sp>
    <dsp:sp modelId="{0EFF0AE0-90E1-1043-ACE2-E71879CF1819}">
      <dsp:nvSpPr>
        <dsp:cNvPr id="0" name=""/>
        <dsp:cNvSpPr/>
      </dsp:nvSpPr>
      <dsp:spPr>
        <a:xfrm>
          <a:off x="6926806" y="834988"/>
          <a:ext cx="643158" cy="91440"/>
        </a:xfrm>
        <a:custGeom>
          <a:avLst/>
          <a:gdLst/>
          <a:ahLst/>
          <a:cxnLst/>
          <a:rect l="0" t="0" r="0" b="0"/>
          <a:pathLst>
            <a:path>
              <a:moveTo>
                <a:pt x="0" y="45720"/>
              </a:moveTo>
              <a:lnTo>
                <a:pt x="64315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877339"/>
        <a:ext cx="33687" cy="6737"/>
      </dsp:txXfrm>
    </dsp:sp>
    <dsp:sp modelId="{C5AD6589-82DB-174A-940D-98B0E18C0CE2}">
      <dsp:nvSpPr>
        <dsp:cNvPr id="0" name=""/>
        <dsp:cNvSpPr/>
      </dsp:nvSpPr>
      <dsp:spPr>
        <a:xfrm>
          <a:off x="3999222" y="1893"/>
          <a:ext cx="2929383" cy="17576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dirty="0"/>
            <a:t>Multiple and Notable Observable signs</a:t>
          </a:r>
        </a:p>
      </dsp:txBody>
      <dsp:txXfrm>
        <a:off x="3999222" y="1893"/>
        <a:ext cx="2929383" cy="1757630"/>
      </dsp:txXfrm>
    </dsp:sp>
    <dsp:sp modelId="{D3EDFE2E-DC82-5D4E-932E-A5B307B7CCC9}">
      <dsp:nvSpPr>
        <dsp:cNvPr id="0" name=""/>
        <dsp:cNvSpPr/>
      </dsp:nvSpPr>
      <dsp:spPr>
        <a:xfrm>
          <a:off x="1860772" y="1757723"/>
          <a:ext cx="7206284" cy="643158"/>
        </a:xfrm>
        <a:custGeom>
          <a:avLst/>
          <a:gdLst/>
          <a:ahLst/>
          <a:cxnLst/>
          <a:rect l="0" t="0" r="0" b="0"/>
          <a:pathLst>
            <a:path>
              <a:moveTo>
                <a:pt x="7206284" y="0"/>
              </a:moveTo>
              <a:lnTo>
                <a:pt x="7206284" y="338679"/>
              </a:lnTo>
              <a:lnTo>
                <a:pt x="0" y="338679"/>
              </a:lnTo>
              <a:lnTo>
                <a:pt x="0" y="64315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971" y="2075933"/>
        <a:ext cx="361885" cy="6737"/>
      </dsp:txXfrm>
    </dsp:sp>
    <dsp:sp modelId="{2B6D96B0-5CC7-DF4C-87E0-5DD3C76C8FBE}">
      <dsp:nvSpPr>
        <dsp:cNvPr id="0" name=""/>
        <dsp:cNvSpPr/>
      </dsp:nvSpPr>
      <dsp:spPr>
        <a:xfrm>
          <a:off x="7602364" y="1893"/>
          <a:ext cx="2929383" cy="17576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dirty="0"/>
            <a:t>SOP for direction/guidance</a:t>
          </a:r>
        </a:p>
      </dsp:txBody>
      <dsp:txXfrm>
        <a:off x="7602364" y="1893"/>
        <a:ext cx="2929383" cy="1757630"/>
      </dsp:txXfrm>
    </dsp:sp>
    <dsp:sp modelId="{FB459A57-7DAA-0A41-9CFF-955DBFD7397B}">
      <dsp:nvSpPr>
        <dsp:cNvPr id="0" name=""/>
        <dsp:cNvSpPr/>
      </dsp:nvSpPr>
      <dsp:spPr>
        <a:xfrm>
          <a:off x="3323664" y="3266376"/>
          <a:ext cx="643158" cy="91440"/>
        </a:xfrm>
        <a:custGeom>
          <a:avLst/>
          <a:gdLst/>
          <a:ahLst/>
          <a:cxnLst/>
          <a:rect l="0" t="0" r="0" b="0"/>
          <a:pathLst>
            <a:path>
              <a:moveTo>
                <a:pt x="0" y="45720"/>
              </a:moveTo>
              <a:lnTo>
                <a:pt x="64315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3308728"/>
        <a:ext cx="33687" cy="6737"/>
      </dsp:txXfrm>
    </dsp:sp>
    <dsp:sp modelId="{F6CAF5BB-F483-864B-9E1A-38E4D407530A}">
      <dsp:nvSpPr>
        <dsp:cNvPr id="0" name=""/>
        <dsp:cNvSpPr/>
      </dsp:nvSpPr>
      <dsp:spPr>
        <a:xfrm>
          <a:off x="396080" y="2433281"/>
          <a:ext cx="2929383" cy="17576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dirty="0"/>
            <a:t>Clear and detailed form (TEAP Referral Form)</a:t>
          </a:r>
        </a:p>
      </dsp:txBody>
      <dsp:txXfrm>
        <a:off x="396080" y="2433281"/>
        <a:ext cx="2929383" cy="1757630"/>
      </dsp:txXfrm>
    </dsp:sp>
    <dsp:sp modelId="{CC02E9BD-E9B3-4F4E-8CEF-1C9EF1AAB189}">
      <dsp:nvSpPr>
        <dsp:cNvPr id="0" name=""/>
        <dsp:cNvSpPr/>
      </dsp:nvSpPr>
      <dsp:spPr>
        <a:xfrm>
          <a:off x="6926806" y="3266376"/>
          <a:ext cx="643158" cy="91440"/>
        </a:xfrm>
        <a:custGeom>
          <a:avLst/>
          <a:gdLst/>
          <a:ahLst/>
          <a:cxnLst/>
          <a:rect l="0" t="0" r="0" b="0"/>
          <a:pathLst>
            <a:path>
              <a:moveTo>
                <a:pt x="0" y="45720"/>
              </a:moveTo>
              <a:lnTo>
                <a:pt x="64315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3308728"/>
        <a:ext cx="33687" cy="6737"/>
      </dsp:txXfrm>
    </dsp:sp>
    <dsp:sp modelId="{CD7D74A6-5C5D-EE45-8EE8-C4BE122FD94B}">
      <dsp:nvSpPr>
        <dsp:cNvPr id="0" name=""/>
        <dsp:cNvSpPr/>
      </dsp:nvSpPr>
      <dsp:spPr>
        <a:xfrm>
          <a:off x="3999222" y="2433281"/>
          <a:ext cx="2929383" cy="17576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dirty="0"/>
            <a:t>Follow your process</a:t>
          </a:r>
        </a:p>
      </dsp:txBody>
      <dsp:txXfrm>
        <a:off x="3999222" y="2433281"/>
        <a:ext cx="2929383" cy="1757630"/>
      </dsp:txXfrm>
    </dsp:sp>
    <dsp:sp modelId="{A692765D-39E5-2442-843B-91262E73BED6}">
      <dsp:nvSpPr>
        <dsp:cNvPr id="0" name=""/>
        <dsp:cNvSpPr/>
      </dsp:nvSpPr>
      <dsp:spPr>
        <a:xfrm>
          <a:off x="7602364" y="2433281"/>
          <a:ext cx="2929383" cy="17576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dirty="0"/>
            <a:t>Assess referred students and provide TEAP services (if applicable)</a:t>
          </a:r>
        </a:p>
      </dsp:txBody>
      <dsp:txXfrm>
        <a:off x="7602364" y="2433281"/>
        <a:ext cx="2929383" cy="1757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EBF49-DC3B-D748-A091-C5B9DAEBCC06}">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24E73-C8ED-0A41-81A7-0717C12C1071}">
      <dsp:nvSpPr>
        <dsp:cNvPr id="0" name=""/>
        <dsp:cNvSpPr/>
      </dsp:nvSpPr>
      <dsp:spPr>
        <a:xfrm>
          <a:off x="0" y="675"/>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Marijuana (Cannabinoids / THC) </a:t>
          </a:r>
        </a:p>
      </dsp:txBody>
      <dsp:txXfrm>
        <a:off x="0" y="675"/>
        <a:ext cx="6900512" cy="553478"/>
      </dsp:txXfrm>
    </dsp:sp>
    <dsp:sp modelId="{72C55B83-D097-7544-BE66-AC1BA91F3547}">
      <dsp:nvSpPr>
        <dsp:cNvPr id="0" name=""/>
        <dsp:cNvSpPr/>
      </dsp:nvSpPr>
      <dsp:spPr>
        <a:xfrm>
          <a:off x="0" y="554154"/>
          <a:ext cx="6900512" cy="0"/>
        </a:xfrm>
        <a:prstGeom prst="line">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EF24C-ED51-9D4E-990C-330F4EA52464}">
      <dsp:nvSpPr>
        <dsp:cNvPr id="0" name=""/>
        <dsp:cNvSpPr/>
      </dsp:nvSpPr>
      <dsp:spPr>
        <a:xfrm>
          <a:off x="0" y="554154"/>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Cocaine (Benzoylecgonine) </a:t>
          </a:r>
        </a:p>
      </dsp:txBody>
      <dsp:txXfrm>
        <a:off x="0" y="554154"/>
        <a:ext cx="6900512" cy="553478"/>
      </dsp:txXfrm>
    </dsp:sp>
    <dsp:sp modelId="{9B4B0EB0-A831-A043-9035-317219D54591}">
      <dsp:nvSpPr>
        <dsp:cNvPr id="0" name=""/>
        <dsp:cNvSpPr/>
      </dsp:nvSpPr>
      <dsp:spPr>
        <a:xfrm>
          <a:off x="0" y="1107633"/>
          <a:ext cx="6900512" cy="0"/>
        </a:xfrm>
        <a:prstGeom prst="lin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096D2-4910-1144-A7A4-2084A5E4A33E}">
      <dsp:nvSpPr>
        <dsp:cNvPr id="0" name=""/>
        <dsp:cNvSpPr/>
      </dsp:nvSpPr>
      <dsp:spPr>
        <a:xfrm>
          <a:off x="0" y="1107633"/>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Opiates (Codeine, Morphine, 6-AM (Heroin metabolite)) </a:t>
          </a:r>
        </a:p>
      </dsp:txBody>
      <dsp:txXfrm>
        <a:off x="0" y="1107633"/>
        <a:ext cx="6900512" cy="553478"/>
      </dsp:txXfrm>
    </dsp:sp>
    <dsp:sp modelId="{85D3CD3A-CBD8-874C-B78A-057EDF4AAD8E}">
      <dsp:nvSpPr>
        <dsp:cNvPr id="0" name=""/>
        <dsp:cNvSpPr/>
      </dsp:nvSpPr>
      <dsp:spPr>
        <a:xfrm>
          <a:off x="0" y="1661112"/>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CEC77-D530-E440-8119-E1EED174F131}">
      <dsp:nvSpPr>
        <dsp:cNvPr id="0" name=""/>
        <dsp:cNvSpPr/>
      </dsp:nvSpPr>
      <dsp:spPr>
        <a:xfrm>
          <a:off x="0" y="1661112"/>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Amphetamines (including methamphetamines) </a:t>
          </a:r>
        </a:p>
      </dsp:txBody>
      <dsp:txXfrm>
        <a:off x="0" y="1661112"/>
        <a:ext cx="6900512" cy="553478"/>
      </dsp:txXfrm>
    </dsp:sp>
    <dsp:sp modelId="{FCE28744-5BA5-204F-9417-57F9B79DA2E0}">
      <dsp:nvSpPr>
        <dsp:cNvPr id="0" name=""/>
        <dsp:cNvSpPr/>
      </dsp:nvSpPr>
      <dsp:spPr>
        <a:xfrm>
          <a:off x="0" y="2214591"/>
          <a:ext cx="6900512" cy="0"/>
        </a:xfrm>
        <a:prstGeom prst="lin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EC6C4-44D2-FA45-976A-6416C05C38DD}">
      <dsp:nvSpPr>
        <dsp:cNvPr id="0" name=""/>
        <dsp:cNvSpPr/>
      </dsp:nvSpPr>
      <dsp:spPr>
        <a:xfrm>
          <a:off x="0" y="2214591"/>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Phencyclidine (PCP) </a:t>
          </a:r>
        </a:p>
      </dsp:txBody>
      <dsp:txXfrm>
        <a:off x="0" y="2214591"/>
        <a:ext cx="6900512" cy="553478"/>
      </dsp:txXfrm>
    </dsp:sp>
    <dsp:sp modelId="{7C913AA2-3F31-FA48-B473-B6F2D26F4F11}">
      <dsp:nvSpPr>
        <dsp:cNvPr id="0" name=""/>
        <dsp:cNvSpPr/>
      </dsp:nvSpPr>
      <dsp:spPr>
        <a:xfrm>
          <a:off x="0" y="2768070"/>
          <a:ext cx="6900512" cy="0"/>
        </a:xfrm>
        <a:prstGeom prst="line">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79712-8E41-D54D-9C53-2C791D8C9F55}">
      <dsp:nvSpPr>
        <dsp:cNvPr id="0" name=""/>
        <dsp:cNvSpPr/>
      </dsp:nvSpPr>
      <dsp:spPr>
        <a:xfrm>
          <a:off x="0" y="2768070"/>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Barbiturates </a:t>
          </a:r>
        </a:p>
      </dsp:txBody>
      <dsp:txXfrm>
        <a:off x="0" y="2768070"/>
        <a:ext cx="6900512" cy="553478"/>
      </dsp:txXfrm>
    </dsp:sp>
    <dsp:sp modelId="{0B19AEB1-976D-8040-AC45-D8DCEB5F481A}">
      <dsp:nvSpPr>
        <dsp:cNvPr id="0" name=""/>
        <dsp:cNvSpPr/>
      </dsp:nvSpPr>
      <dsp:spPr>
        <a:xfrm>
          <a:off x="0" y="3321549"/>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217F4-9895-4843-8A8B-0F5193AACA07}">
      <dsp:nvSpPr>
        <dsp:cNvPr id="0" name=""/>
        <dsp:cNvSpPr/>
      </dsp:nvSpPr>
      <dsp:spPr>
        <a:xfrm>
          <a:off x="0" y="3321549"/>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Benzodiazepines </a:t>
          </a:r>
        </a:p>
      </dsp:txBody>
      <dsp:txXfrm>
        <a:off x="0" y="3321549"/>
        <a:ext cx="6900512" cy="553478"/>
      </dsp:txXfrm>
    </dsp:sp>
    <dsp:sp modelId="{5A945C22-4F68-BD45-B496-E7774E253F2F}">
      <dsp:nvSpPr>
        <dsp:cNvPr id="0" name=""/>
        <dsp:cNvSpPr/>
      </dsp:nvSpPr>
      <dsp:spPr>
        <a:xfrm>
          <a:off x="0" y="3875028"/>
          <a:ext cx="6900512" cy="0"/>
        </a:xfrm>
        <a:prstGeom prst="line">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5E8D0-F386-4544-B14D-21C1CC38FF60}">
      <dsp:nvSpPr>
        <dsp:cNvPr id="0" name=""/>
        <dsp:cNvSpPr/>
      </dsp:nvSpPr>
      <dsp:spPr>
        <a:xfrm>
          <a:off x="0" y="3875028"/>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Fentanyl</a:t>
          </a:r>
        </a:p>
      </dsp:txBody>
      <dsp:txXfrm>
        <a:off x="0" y="3875028"/>
        <a:ext cx="6900512" cy="553478"/>
      </dsp:txXfrm>
    </dsp:sp>
    <dsp:sp modelId="{D6DDA8F0-4D54-9E41-B466-7B6C0A450635}">
      <dsp:nvSpPr>
        <dsp:cNvPr id="0" name=""/>
        <dsp:cNvSpPr/>
      </dsp:nvSpPr>
      <dsp:spPr>
        <a:xfrm>
          <a:off x="0" y="4428507"/>
          <a:ext cx="6900512" cy="0"/>
        </a:xfrm>
        <a:prstGeom prst="lin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A2D4E-26E5-1A45-91C2-DDC3C85B7685}">
      <dsp:nvSpPr>
        <dsp:cNvPr id="0" name=""/>
        <dsp:cNvSpPr/>
      </dsp:nvSpPr>
      <dsp:spPr>
        <a:xfrm>
          <a:off x="0" y="4428507"/>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Hydrocodone/Hydromorphone (Vicodin) </a:t>
          </a:r>
        </a:p>
      </dsp:txBody>
      <dsp:txXfrm>
        <a:off x="0" y="4428507"/>
        <a:ext cx="6900512" cy="553478"/>
      </dsp:txXfrm>
    </dsp:sp>
    <dsp:sp modelId="{578E514A-4AB8-2A42-81BA-363861FD7BBF}">
      <dsp:nvSpPr>
        <dsp:cNvPr id="0" name=""/>
        <dsp:cNvSpPr/>
      </dsp:nvSpPr>
      <dsp:spPr>
        <a:xfrm>
          <a:off x="0" y="4981986"/>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472F0-9033-604A-9576-0763F26F2743}">
      <dsp:nvSpPr>
        <dsp:cNvPr id="0" name=""/>
        <dsp:cNvSpPr/>
      </dsp:nvSpPr>
      <dsp:spPr>
        <a:xfrm>
          <a:off x="0" y="4981986"/>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Oxycodone/Oxymorphone (Percocet, OxyContin) </a:t>
          </a:r>
        </a:p>
      </dsp:txBody>
      <dsp:txXfrm>
        <a:off x="0" y="4981986"/>
        <a:ext cx="6900512" cy="553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0629C-0361-4AB6-8333-3983FBDB2FB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6ECFD-522B-4A69-8BD3-3DB562F1E4F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5DC23-7F2D-41F4-A63A-9E428EF6DC1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Observed defined as: Watching the urine stream leave the body and enter the specimen container</a:t>
          </a:r>
        </a:p>
      </dsp:txBody>
      <dsp:txXfrm>
        <a:off x="1435590" y="531"/>
        <a:ext cx="9080009" cy="1242935"/>
      </dsp:txXfrm>
    </dsp:sp>
    <dsp:sp modelId="{A024D991-6544-4943-AFA0-8F26D5495647}">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BF298-E602-45C1-84F5-BA7BB9ED638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D816C-444A-4F7A-9F2C-F69C614B8FD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Observed only recommended if concerns about adulteration as it is intrusive and staff time-intensive</a:t>
          </a:r>
        </a:p>
      </dsp:txBody>
      <dsp:txXfrm>
        <a:off x="1435590" y="1554201"/>
        <a:ext cx="9080009" cy="1242935"/>
      </dsp:txXfrm>
    </dsp:sp>
    <dsp:sp modelId="{7A9AE7FA-205C-4114-9977-F18669AB3EF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925F7-7A7D-456F-B90B-31089E877B6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376F3-1FD5-450A-A0C5-F14941AE78A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Have clear and consistently implemented SOP about supervised versus observed urine collection</a:t>
          </a:r>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2A574-29AE-0446-8117-EB7ECE4EC91B}">
      <dsp:nvSpPr>
        <dsp:cNvPr id="0" name=""/>
        <dsp:cNvSpPr/>
      </dsp:nvSpPr>
      <dsp:spPr>
        <a:xfrm>
          <a:off x="0" y="0"/>
          <a:ext cx="4103946" cy="16955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Chain of Custody Definition: The course of action of documenting the management and storage of a specimen from the moment a donor gives the specimen to the collector to the final destination of the specimen and the review and reporting of the result.</a:t>
          </a:r>
        </a:p>
      </dsp:txBody>
      <dsp:txXfrm>
        <a:off x="49662" y="49662"/>
        <a:ext cx="2274276" cy="1596262"/>
      </dsp:txXfrm>
    </dsp:sp>
    <dsp:sp modelId="{15E49639-94BA-204D-AFF9-342A9758FB14}">
      <dsp:nvSpPr>
        <dsp:cNvPr id="0" name=""/>
        <dsp:cNvSpPr/>
      </dsp:nvSpPr>
      <dsp:spPr>
        <a:xfrm>
          <a:off x="362112" y="1978184"/>
          <a:ext cx="4103946" cy="169558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 Supervising the collection process and ensuring that there is strict adherence to chain of custody principles</a:t>
          </a:r>
        </a:p>
      </dsp:txBody>
      <dsp:txXfrm>
        <a:off x="411774" y="2027846"/>
        <a:ext cx="2540378" cy="1596262"/>
      </dsp:txXfrm>
    </dsp:sp>
    <dsp:sp modelId="{672914F2-4C17-AA40-B28B-31BC316EE609}">
      <dsp:nvSpPr>
        <dsp:cNvPr id="0" name=""/>
        <dsp:cNvSpPr/>
      </dsp:nvSpPr>
      <dsp:spPr>
        <a:xfrm>
          <a:off x="724225" y="3956368"/>
          <a:ext cx="4103946" cy="169558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Document when there are concerns regarding the integrity of the specimen.</a:t>
          </a:r>
        </a:p>
      </dsp:txBody>
      <dsp:txXfrm>
        <a:off x="773887" y="4006030"/>
        <a:ext cx="2540378" cy="1596262"/>
      </dsp:txXfrm>
    </dsp:sp>
    <dsp:sp modelId="{5FC81448-0051-F54A-9112-007538689A48}">
      <dsp:nvSpPr>
        <dsp:cNvPr id="0" name=""/>
        <dsp:cNvSpPr/>
      </dsp:nvSpPr>
      <dsp:spPr>
        <a:xfrm>
          <a:off x="3001814" y="1285819"/>
          <a:ext cx="1102131" cy="110213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49793" y="1285819"/>
        <a:ext cx="606173" cy="829354"/>
      </dsp:txXfrm>
    </dsp:sp>
    <dsp:sp modelId="{63C0705C-D616-4244-9C15-4CF435641419}">
      <dsp:nvSpPr>
        <dsp:cNvPr id="0" name=""/>
        <dsp:cNvSpPr/>
      </dsp:nvSpPr>
      <dsp:spPr>
        <a:xfrm>
          <a:off x="3363927" y="3252700"/>
          <a:ext cx="1102131" cy="1102131"/>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11906" y="3252700"/>
        <a:ext cx="606173" cy="82935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1:05:41.1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1 212,'96'-16,"-1"0,1 0,0-1,-9 3,4 1,-12-1,-26 1,-25-2,0 0,-3 2,4 2,1 2,0 2,-2 1,0 3,-1 0,-2 3,0-2,-6-1,-1 0,0 1,0 2,1 0,-3 0,-2 0,7 0,-5 0,9 0,-6 0,2 0,1 0,-1 0,1 0,0 0,-1 0,0 0,1 0,0 0,-1 0,1 0,0 0,0 0,-2 0,-4 0,-2 0,2 0,2 0,3 0,2 0,-6 0,1 0,1 0,0 0,3 0,0 0,-1 0,1 0,-1 0,1 0,0 0,-1 0,1 0,-1 0,-3 0,-1 0,3 0,-5 0,6 0,-3 0,0 0,0 0,1 0,0 0,-1 0,1 0,-2 0,-1 0,-1 0,0 0,5 0,-3 0,5 0,1 2,2 1,4 0,3 2,0-3,2 2,-3 1,1-2,0 3,0-1,-4 1,-3 0,-4-1,1 0,-1-2,1 2,0-2,-3 2,-1 2,1-1,-2 1,2 1,-3 1,0-1,0-1,-2-2,2-2,1-1,-1-2,1 2,2 1,1 0,1 2,1-2,0 2,-1 0,4 1,3 2,5 0,3 3,0 0,-1 0,0 0,-3 0,-4-1,-3-1,-4-2,-1 0,-2-2,-3 1,0 0,1-1,-2 0,5 0,-5 0,7-2,-2-1,2 0,1 1,-1 0,4-1,0-2,1 0,1 0,-2 0,1 0,-2 0,1 0,0 0,1 0,-3 0,-4 0,-2 0,-3 0,6 0,-5 0,4 0,-6 0,1 0,10 0,-3 0,9 0,-5 0,4-2,3-2,-2 1,2 0,-4 3,-2 0,-2 0,-2 0,-1 0,1 0,0 0,-1 0,1 0,-3 0,0 0,-3 0,-1 0,0 0,5 0,-4 0,4 0,-5 0,0 0,0 0,1 0,1 0,-1 0,1 0,1 0,1 0,8 0,7 0,8 0,6 0,6 0,1 0,0 0,-3 0,-7 0,-3 0,-6 0,-5 0,-7 0,-3 0,-3 0,-4 0,3 0,-4 0,8 0,1 0,2 0,-3 0,1 0,-3 0,5 0,4 0,4 0,6 0,2 0,-1 0,-1 0,-1 0,-1-3,-1 0,1 0,-3 1,-2 2,1 0,0 0,1 0,-1 0,-2 0,-2 0,3 0,0 0,3 0,0 0,1 0,-1 0,1 0,-1 0,-2 0,-2 0,-5 0,1 0,-1 0,1 0,2 0,1 0,2 0,1 0,0 0,0 0,-1 0,0 0,-2 0,0 0,2 0,-1 2,2 1,-4 0,-2 0,-2-3,-2 0,-1 0,1 0,0 0,-1 0,1 0,-3 0,0 0,-1 0,1 0,2 0,1 0,-2 0,-1 0,0 0,-1 0,3 0,1 0,-1 0,0 0,-2 0,-4 0,6 0,-4 0,8 0,-4-2,0-1,0 0,1 0,3 2,4-1,2-1,0-1,1 0,-2 0,1 2,1-1,-3 0,-2 0,-2 0,-1 2,1 1,0-2,0-1,-3 0,0-2,0 2,-1 0,1 0,0 0,-1 0,1-3,-1 1,4 0,2-2,4 0,3-1,1 3,1 2,1-2,-1 1,3 1,1-3,-1 3,-2 0,-6 0,-2 3,-4-3,-1 0,-3 0,-2 1,0 2,-1 0,5 0,6 0,5 0,8 0,0 0,3 0,1 0,-3 0,0 0,-3 0,-8 0,-3 0,-5 0,-2 0,-2 0,-4 0,-1 0,3 0,-2 0,6 0,-2 0,4 0,5 0,3 0,4 0,0 0,-1 0,1 0,-1 0,-2 0,-1 0,-3 0,-4 0,-2 0,-1 0,0 0,-1 0,1 0,2 0,1 0,4 0,0 0,0 0,0 0,-1 0,0 0,-3 0,0 0,-3 0,-1 0,1 0,-1 0,1 0,0 0,2 0,1 0,0 0,-3 0,-5 0,-3 0,4 0,-2 0,4 0,-3 0,-1 0,2 0,1 0,2 0,4 0,1 0,-1 0,-3 0,0 0,-3 0,-1 0,1 0,-3 0,3 0,-3 0,0 0,3 0,0 0,2 0,3 0,1 0,2 0,2 0,-2 0,-5 0,-8 0,0 0,3 0,-3 0,8 0,-8 0,1 0,1 0,0 0,-1 0,1 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1:05:49.47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97,'53'-6,"-8"1,-20 5,-3 0,-1 0,1 0,2 0,1 0,-3-3,-1 0,-3 0,1 1,3 2,3 0,0 0,1 0,-2 0,-2 0,-1 0,0 0,-2 0,0 0,-1 0,1-2,0-1,-1-2,-2-1,1 3,2-2,0 2,3 0,0-2,-1 2,-2 0,-3 1,-1 1,-1-1,7-1,-7 0,5 2,-4 1,-3 0,9-3,-6 1,6-1,-4 1,-1 2,-1 0,3 0,-5 0,8 0,-8 0,3 0,1 0,-4 0,8 0,-4 0,5 0,-1 0,0-3,2 0,4 0,5 1,5 2,3 0,1 0,0 0,2 0,3 0,3 0,5 0,-2 0,-5 0,-8 0,-11 0,-7 0,-9 0,8 0,-9 0,10 2,-3 1,-4 2,10 0,8-2,8 2,5-2,-6 0,-10 2,-4-2,-4 0,1 0,-1-3,1 0,0 2,-2 1,-1 2,-1 0,-4-2,0-1,4 3,-5-4,5 5,3 0,-1 1,8 3,-5-2,2-2,0 0,6 0,2-1,6 2,6 0,1-1,0 0,-3-2,-7-1,-4-1,-2 2,-2-1,1 0,-3-3,1 0,-1 0,-1 0,-2 0,1 0,4 0,3 0,4 0,3 0,5 0,0 0,1 0,-4 0,-4 0,-4 0,-4 0,-4 0,-4 0,-5 0,3 0,-4 0,7 0,-1 0,1 0,1 0,0-1,1-1,1-1,2 0,-1 1,-1-1,-2 0,-1 0,1 1,-1 2,1 0,0 0,2 0,4 0,1 0,2 0,4 0,2 0,6 0,0 0,0 0,0 0,-3 0,2-3,-1 0,2-2,3-1,-2 2,0 1,-4 2,-4 1,1 0,-2 0,0 0,1 0,0 0,3 0,1 0,0 0,-2 0,-3 0,-4 0,-3 0,-4 0,-6 0,-3 0,3 0,-3 0,7 0,-4 0,7 0,4 0,4 0,7 0,3-1,4-2,2-1,1-3,-1 0,2 1,-1-2,1 1,1 0,-5 1,-7 3,-7 2,-8-2,1 0,0 0,2 1,1 2,-3 0,2 0,-3 0,0 0,-2 0,-5 0,-4 0,2-3,-3 1,6-5,-2 4,2-2,-1 1,-1 1,-5-1,0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1:06:45.71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0 451,'71'0,"-8"-2,-27-2,-3-1,-2-3,-3-1,-2-3,-2 1,-2 0,-1 2,1 0,-1 2,1 2,0 2,-1 2,1 1,0 0,-1 0,1 0,-1 0,1 0,0 0,-1 0,1 0,-1 0,2 0,4-2,2-1,3 0,2-2,-1-1,3 0,-2-2,-2 3,-3-2,-5 2,-3 2,-2-2,-3 2,0 0,1 1,3 2,1-1,1-2,3-3,3-2,6-3,4-1,4 3,0 1,-2 2,-2 3,-5-2,-4 2,-4 0,-3-2,-5 1,-5-2,1-3,4-1,2 2,2-1,-7 4,-2 1,7 2,-6 2,9 0,-7 0,1 0,1 0,-1 0,-1 0,0 0,0 0,1 0,-1 0,2 0,-1 0,1 0,2 0,-1 0,4 0,-1 0,0 0,-3 0,-2 0,-1 0,0 0,6 0,-4 0,3 0,-5 0,2 0,2 0,1 0,4 0,1 0,6 0,5 0,3 0,7 3,-2 0,2 0,-4 2,-6 0,-2 2,-5 3,-4-2,-2 2,-1-3,-2-3,-2-2,1 1,0 0,2 2,0 0,1 0,3 0,3 1,5 0,3 0,2 0,3 0,1 1,1-1,-2 1,-2-1,-3 0,-6 0,0 0,-4 0,2 1,1-2,-1-2,4 0,1-1,0 2,-2 0,-1 1,-2-1,3 1,3 2,2 1,2 0,2-1,3-1,7 2,7 0,2 0,5 2,3-1,2-1,3 2,-3-3,-1 0,-1 4,-5-2,-4 3,-8-1,-7 0,-5-2,-8 1,-3-2,-4 0,-1 0,-1-2,1 2,-1-3,0-1,1-2,0-2,0 0,0 0,-1 0,1 0,3 3,5 1,4 3,7-1,3-3,7 1,3 0,1 0,-2-1,-6-3,-5 2,-3 1,-3-1,-3 1,-4-3,-4 0,-4 0,1 0,-2 0,-2 0,-1 0,-1 0,1 0,2 0,6 0,3 0,7 0,3 0,5 0,4 0,5 0,3 0,0 0,-1 0,-7 0,-1 3,-2 3,0 2,-1 1,-4-3,-1-3,-2-2,0-1,3 0,-1 0,4 0,4 0,-1 0,2 0,1-3,-1 0,0 0,-1-3,0 3,-1-1,1 1,-1 1,-5-2,-1 1,-5 0,-4 3,-2 0,0 0,3 0,0 0,1 0,0 0,-1 0,4 0,2 0,4-3,5-3,0-2,8-3,4 0,5-1,3 1,-3 4,-2 1,-3 2,-2 1,-5 0,-8 2,-6 1,-6 0,-2 0,-4-2,-1-1,-2 0,0 0,-1 3,3 0,1 0,6-2,6-1,6 0,6 0,5 2,9-2,7-1,6 0,1-2,-5 1,0-1,-3 0,-3 2,-4 2,-3 2,-4 0,-3 0,-1 0,-4 0,-3 0,-1 0,-4 2,-4 1,-2 2,-3 1,-1 0,3-1,0-2,3 2,2-1,2-1,1 0,4-2,3 2,-2 1,-1-1,-2 0,-3 0,3 0,0 0,2-2,0-1,0 0,-1 0,0 0,2 0,-2-3,3-2,-2-1,-2-3,1 3,0 1,3 2,3 3,0 0,3 0,2 0,-2 0,-1 0,-6 0,-5 0,-2 0,-3 0,-2 0,-1 0,5 0,3 0,7 0,6 0,1 0,4 0,3 0,-1 0,1 0,-2 0,1 0,-1 0,-3 0,-3 0,1 0,0 0,1 0,-3 0,-7 0,-4 0,-5 0,2 0,0 0,4 0,4 0,-3 0,3 0,-3 0,-3 0,0 0,-4 0,0 0,0 0,0 0,0 0,2 0,-1 0,3 0,3 0,2 0,3 0,2 0,0 0,3 0,5 0,6 0,3 0,0 0,1 3,0 1,-1-1,-4 0,-6 0,-5 0,-2 0,-3-1,-1-2,-3 0,0 0,0 0,-3 0,-1 0,-6 0,-4 0,-4 0,-3 0,-1 0,1 0,-2 0,-2 0,-4 0,2-4,-3 0,-3-17,-4 2,1-8,8 13,16 6,20 8,10 0,21 0,-2 0,-9 0,-11 0,-21 0,0 5,-3 4,-4 3,1 2,-5-3,1-2,3-2,5-2,7-2,8-2,6-1,1 0,-1 0,-4 0,-7 0,-4 0,-4 0,-4 0,1 0,-2 0,-2 0,-2 1,-1 2,3 0,0 0,2-1,1-2,2 0,0 0,1 0,0 0,-4 0,-5 0,-3 0,-3 0,-2 0,4 0,7 0,9 0,5 0,8-3,1-1,3 0,-3-1,-4 1,-1 1,-5 0,1 0,0 0,-2 1,1 1,0 1,1 0,7 0,2 0,1 0,-2 0,-7 0,-4 0,-5 1,-6 1,-5 1,-4 0,-1-2,0-1,-3 0,-1 0,-2 0,-2 0,2 0,1 0,1 0,3 0,1 0,4 0,3 0,7 0,3 0,3 1,-1 2,0 0,-2 1,-1 0,0 2,-2 0,0 1,3 2,4 1,5 2,1-3,2-2,-4-2,-1-2,-3 3,0 0,0 0,-3 0,-3-3,-3-2,-4-1,-3 0,-2 0,-4 0,0 0,1 0,-1 0,4 0,1 0,4 3,2 0,2 0,2-1,2-2,1 0,1 1,3 2,1 1,3-1,3-2,0-1,-3 0,-2 0,-2 0,0 3,0 0,1 0,3 0,4-3,5 0,4 0,1 0,2 0,-1 0,-2 0,-1-2,-5-1,0-3,-1-3,1-2,5-4,3-1,2-3,4-1,-1 3,-4 0,-5 4,-4 1,0 0,1 4,-1 0,-2 2,-2 2,-5 1,-8 3,-8 0,-7 0,-3 0,0 0,0 0,0 0,6 0,1 0,2 0,1 0,-4 0,-1 0,-2 0,1 0,2 0,1 0,-2-2,-1-1,-1 0,-1-2,-2 2,-1-2,-1-1,-3 1,4-1,-6 2,3-3,-75 2,15-1,-9 5,-5 0,-31-1,31-1,-2-1,-2-1,-1 0,-1 0,2 0,2-1,2 1,-39-5,7 2,10 1,12 3,10 4,8 0,0 0,-1 0,1 0,-3 0,7 0,7 0,9 0,8 0,5 0,3 0,-6 0,5 0,-5 0,3 0,-1 0,-3 0,-3 0,-4 0,-4 0,-4 0,0 0,-1 0,-1 0,0 0,-4 0,-2 0,0 0,1 0,4 0,3 0,1 0,-2 0,-2 0,1 0,0 0,6 0,5 0,5 0,5 0,-4 0,-6 0,-6 0,-7 3,-4 0,2 3,-1 2,2 1,-1 2,-1 1,-2-1,0 1,-1-3,-3 1,2-4,1-2,3-1,0-3,1 0,3 0,-1 0,6 0,5 0,0 0,5 0,-3 0,0 0,-1 0,-3 0,-1 0,0 0,1 0,1 0,-2 0,-2 0,-2 0,0-1,-4-3,-3-2,-3-3,-3 1,0-1,-4 3,0-1,0 1,3 0,4 1,4 2,6 0,5 0,7 0,3 0,1 1,-2 2,-4 0,-7-2,-9-2,-11-1,-8-2,-8 1,-7-1,-8 2,-4 2,-1 2,1-2,3-1,4 0,6 1,4 3,4 0,1 0,1 0,0 0,-1 0,-7 0,-7 0,-11 0,-8 0,48 1,0 2,-2 0,-1 1,1 2,-1 0,0-1,-1 1,2-1,2 0,-47 5,11-1,9 0,4-2,8-1,6 0,11-3,3 3,3-3,1 3,-1 0,1 0,-2 0,-1 0,-2 0,-2 0,-1 3,0-2,1 2,3-3,-1 1,-2 1,-4-2,-6 3,-4-3,-2-3,-5 0,-6-3,-7 0,-6 0,0 0,1 0,6 0,3 0,6 0,6 0,2 0,7 0,1 0,5 0,3 0,3 0,3 0,3 0,3 0,1 0,1 0,-2 0,-1 0,-3 0,-4 0,-5 0,-8 0,-5 0,-8 0,-1 0,-2-3,1-1,7 0,6 1,8 3,2-3,4 0,1-1,0-1,-1 1,-1-2,-2 0,-1 3,1 0,-2 2,-1-2,-2-1,-4-1,0-1,-4 3,-5-3,-6 0,-3 2,-1-2,-2 2,2 0,-2 1,5 3,4 0,0 0,2-3,-3-1,-2 0,2 1,2 2,7-2,1-3,3-1,2-2,-1 3,3 0,1 0,3 0,1-2,-1-2,0-2,-1 0,1-1,-4-1,-1 1,2-2,3 0,5-1,0-1,-2 0,-2 0,2 2,1 3,4 2,3 1,5 0,5 3,5 3,2 2,-2-1,-1-1,0 0,-3 0,-1 3,-6 0,-8-2,-3-2,-3 1,0-2,0 2,0 0,0-3,-4 1,-3-1,-1-2,-3 1,3-2,-2 3,1-1,2 0,3 1,7 0,2 3,7 1,6 2,5 0,6 0,2 0,3 0,0 0,0 0,0 0,-2 2,-4 4,-2 2,-5 4,-1 0,2-1,-1 0,4-2,-3 0,5 0,0 0,3 2,3-2,1 0,4 1,1 0,5 5,-2 1,4 0,-4-1,1-2,-5 1,-3 1,-4 0,-1-2,0-2,1-4,1-3,-1-3,-2-1,-1 0,0 0,1 0,-3 0,-1 0,-1 0,0 0,0 0,-1 0,-1 1,-2 2,0-1,-2 1,-4-1,-2 0,-1 2,-1-1,-2 0,-3-3,-1 0,-1 2,2 1,-1 1,2-2,-4-1,2-1,2 0,-2 0,-1 0,3 0,-3 0,1 0,-1 0,-3 0,2 0,2 0,2 0,4 0,2 0,2 0,0 0,3 0,1 0,3 0,3 0,-2 0,3 0,-4 0,2 0,-2 0,0 0,4 0,-3 0,2 0,-1 0,-1 0,-1 0,0 0,-1 0,-2 0,0 0,-4 0,1 0,-1 0,-1 0,0 0,-4 0,0 0,-2 0,-1 0,4 0,0 0,3 0,2-3,0 0,2 0,4 1,3 2,2 0,-2 0,-1 0,-1 0,-1 0,-3 0,-2 0,-1 0,1 0,-1 0,0 0,-2 0,1 0,0 0,0 0,-3 0,-1 0,-4 0,-2 0,-2 0,-2 0,-4 0,-2 0,-6 0,-3 2,-1 1,-2 1,0 2,0-1,0 1,0 4,5-3,4 2,4-2,6-3,2 1,4 0,4 2,0 0,-1 2,0 0,-3 0,-4 2,-7 0,-8 2,-3 1,-3 3,-3 0,-1 0,-1-1,5-1,8 1,7 0,7-1,6-3,5-1,5-2,2-5,0 0,3-1,3-1,3 1,0-2,0-1,0 0,-5 0,1 0,0 0,1 0,1 0,-2 0,0 0,1 0,2 0,4 0,2 0,-2 0,2 0,-5 0,6 1,-8 2,-1 0,-6 2,-2-1,1 0,1-2,2-2,2 0,4 0,3 0,3 0,-1 0,1 0,-2 4,1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9A473-3A20-C248-8AB0-0C4DDF106625}"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BF6AF-5FB8-9343-8206-4C76F988556E}" type="slidenum">
              <a:rPr lang="en-US" smtClean="0"/>
              <a:t>‹#›</a:t>
            </a:fld>
            <a:endParaRPr lang="en-US"/>
          </a:p>
        </p:txBody>
      </p:sp>
    </p:spTree>
    <p:extLst>
      <p:ext uri="{BB962C8B-B14F-4D97-AF65-F5344CB8AC3E}">
        <p14:creationId xmlns:p14="http://schemas.microsoft.com/office/powerpoint/2010/main" val="178820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CA85A91E-9D6D-4124-BF9B-94BE2DB8644D}" type="slidenum">
              <a:rPr lang="en-US" smtClean="0"/>
              <a:t>5</a:t>
            </a:fld>
            <a:endParaRPr lang="en-US"/>
          </a:p>
        </p:txBody>
      </p:sp>
    </p:spTree>
    <p:extLst>
      <p:ext uri="{BB962C8B-B14F-4D97-AF65-F5344CB8AC3E}">
        <p14:creationId xmlns:p14="http://schemas.microsoft.com/office/powerpoint/2010/main" val="128387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E2D-469F-D02E-2A21-8934AF7C79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ACE9C2-C109-C9F4-BFD6-215041403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7B0D11-4E45-2D81-41E6-C9285D76AA31}"/>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5" name="Footer Placeholder 4">
            <a:extLst>
              <a:ext uri="{FF2B5EF4-FFF2-40B4-BE49-F238E27FC236}">
                <a16:creationId xmlns:a16="http://schemas.microsoft.com/office/drawing/2014/main" id="{D7EE7A21-2D86-0D43-D2B2-A7EDBEDA5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E84B8-8348-C9E0-1CAC-7DBC8697D6B4}"/>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123473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DB0D-3A90-D227-6164-D7887A55CE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BEC681-8E04-5949-38F9-D9D72F86ED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AC520-1F50-9A9A-DA4E-5E9CC3C84D25}"/>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5" name="Footer Placeholder 4">
            <a:extLst>
              <a:ext uri="{FF2B5EF4-FFF2-40B4-BE49-F238E27FC236}">
                <a16:creationId xmlns:a16="http://schemas.microsoft.com/office/drawing/2014/main" id="{9090AC20-1B21-241B-A3FA-F236E8425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5908D-6D95-6B06-766E-C5B818E6542F}"/>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179551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8F7783-C0A7-7D15-39D7-F628977AD2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4B9110-B68C-942D-D4EA-8BD854ACB4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B531B-C173-F869-9F81-558A7661702A}"/>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5" name="Footer Placeholder 4">
            <a:extLst>
              <a:ext uri="{FF2B5EF4-FFF2-40B4-BE49-F238E27FC236}">
                <a16:creationId xmlns:a16="http://schemas.microsoft.com/office/drawing/2014/main" id="{039C5123-6931-2F4B-143B-4BE90CDC8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75AFE-751A-9660-8833-33FBB550A87B}"/>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64447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015F-AC2D-6742-A230-E24954E7B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68BC5-25B4-B15E-EBCA-7F3CE48140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7FDC0-6D78-46C5-027A-48F5430499BB}"/>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5" name="Footer Placeholder 4">
            <a:extLst>
              <a:ext uri="{FF2B5EF4-FFF2-40B4-BE49-F238E27FC236}">
                <a16:creationId xmlns:a16="http://schemas.microsoft.com/office/drawing/2014/main" id="{E593C7CD-6B12-340C-CAFC-FC268B75C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0E4D7-8EBF-68FE-FB00-F80D36D711D5}"/>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63406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9590-0A34-1044-546F-CA8DA6AAB7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7AD556-E566-8239-BA88-0AA526AAD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4BBD3-77E6-0563-CAFF-1EEE50D21190}"/>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5" name="Footer Placeholder 4">
            <a:extLst>
              <a:ext uri="{FF2B5EF4-FFF2-40B4-BE49-F238E27FC236}">
                <a16:creationId xmlns:a16="http://schemas.microsoft.com/office/drawing/2014/main" id="{B5FE705B-6075-1873-5A98-4F982C9E4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D2F4F-89D0-B849-C319-938BA0E4FD07}"/>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204904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3828-126C-68AD-FF84-4C3974062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6D3DD-C5AB-BAC5-8F69-2EB89B6569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B21C9-1493-FC5F-6AEF-841A30C456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E59042-D3F3-FBFC-37CE-8A1F409B68F4}"/>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6" name="Footer Placeholder 5">
            <a:extLst>
              <a:ext uri="{FF2B5EF4-FFF2-40B4-BE49-F238E27FC236}">
                <a16:creationId xmlns:a16="http://schemas.microsoft.com/office/drawing/2014/main" id="{8D23175E-6E26-5EA0-4781-D9B767499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A03C2-7692-1D7B-9E07-417460C17E58}"/>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05085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63DD-F107-671E-775D-3F1AB37230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03F858-40E6-2D92-71D5-9F5C13418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58285-BB23-869F-CE34-217AFA844C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21726-BFED-F69A-A071-8E5A36540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3FF81-8DE2-1DE8-1AA7-236C5AD3A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DC67F0-CB66-3BE1-2BD8-5A46CB29E2F2}"/>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8" name="Footer Placeholder 7">
            <a:extLst>
              <a:ext uri="{FF2B5EF4-FFF2-40B4-BE49-F238E27FC236}">
                <a16:creationId xmlns:a16="http://schemas.microsoft.com/office/drawing/2014/main" id="{8E358322-3FB6-15FD-32BE-F2D9CC09AF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E3B48E-6D32-DC6C-1027-2CAE9DEB3607}"/>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166415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2D7F-9DA6-B4D6-9F36-54CAA1A4AD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B6CA2F-92B5-610D-B6DD-357D6B1A2289}"/>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4" name="Footer Placeholder 3">
            <a:extLst>
              <a:ext uri="{FF2B5EF4-FFF2-40B4-BE49-F238E27FC236}">
                <a16:creationId xmlns:a16="http://schemas.microsoft.com/office/drawing/2014/main" id="{1911816C-8425-E011-6078-1FB54BD932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2D4E9C-9E9C-0FC2-9605-7680D0E2ADA6}"/>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66817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6103C-3349-3414-222E-62CF6B9CFC9D}"/>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3" name="Footer Placeholder 2">
            <a:extLst>
              <a:ext uri="{FF2B5EF4-FFF2-40B4-BE49-F238E27FC236}">
                <a16:creationId xmlns:a16="http://schemas.microsoft.com/office/drawing/2014/main" id="{2A617DD4-4A29-526B-3C82-576D372B59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6F1784-166F-51E7-1287-C41A71A1F031}"/>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67076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F1F6-CC9F-BAFF-85F7-83CD39763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22406E-75FE-DADA-0BEE-43035100E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9F355-AE62-9CD1-A862-BA11D9A9C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90090-F69B-49BA-1C2F-6E5C3969076F}"/>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6" name="Footer Placeholder 5">
            <a:extLst>
              <a:ext uri="{FF2B5EF4-FFF2-40B4-BE49-F238E27FC236}">
                <a16:creationId xmlns:a16="http://schemas.microsoft.com/office/drawing/2014/main" id="{04ABA65E-6173-E32E-3FD4-91F2AAEE3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56A35-8D16-B66A-CB41-8EBCA190CD90}"/>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24628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A917-E2AE-7D45-42BC-FD2A59BF7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E383B8-C506-9717-245D-E03648456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E50B0E-F7B5-B894-BAE9-2F073E780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876C9-F50A-2173-0766-645A36DA7C3B}"/>
              </a:ext>
            </a:extLst>
          </p:cNvPr>
          <p:cNvSpPr>
            <a:spLocks noGrp="1"/>
          </p:cNvSpPr>
          <p:nvPr>
            <p:ph type="dt" sz="half" idx="10"/>
          </p:nvPr>
        </p:nvSpPr>
        <p:spPr/>
        <p:txBody>
          <a:bodyPr/>
          <a:lstStyle/>
          <a:p>
            <a:fld id="{FAFDF236-1FDE-3F44-8341-08CB32B3FB25}" type="datetimeFigureOut">
              <a:rPr lang="en-US" smtClean="0"/>
              <a:t>3/21/2024</a:t>
            </a:fld>
            <a:endParaRPr lang="en-US"/>
          </a:p>
        </p:txBody>
      </p:sp>
      <p:sp>
        <p:nvSpPr>
          <p:cNvPr id="6" name="Footer Placeholder 5">
            <a:extLst>
              <a:ext uri="{FF2B5EF4-FFF2-40B4-BE49-F238E27FC236}">
                <a16:creationId xmlns:a16="http://schemas.microsoft.com/office/drawing/2014/main" id="{A789EFA9-3737-558F-FEAE-5231D8FC1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F231C-6FB3-BF4E-7AEE-3679B72EFED0}"/>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286170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784FF-68B3-BFB3-C347-13156BCD6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1EDD9-4352-0917-E881-94D1024EC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CEA55-7BC0-EA62-305B-E8E5A72E6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DF236-1FDE-3F44-8341-08CB32B3FB25}" type="datetimeFigureOut">
              <a:rPr lang="en-US" smtClean="0"/>
              <a:t>3/21/2024</a:t>
            </a:fld>
            <a:endParaRPr lang="en-US"/>
          </a:p>
        </p:txBody>
      </p:sp>
      <p:sp>
        <p:nvSpPr>
          <p:cNvPr id="5" name="Footer Placeholder 4">
            <a:extLst>
              <a:ext uri="{FF2B5EF4-FFF2-40B4-BE49-F238E27FC236}">
                <a16:creationId xmlns:a16="http://schemas.microsoft.com/office/drawing/2014/main" id="{C7593EF0-7C3D-BD17-5523-35038784B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7E0198-5A70-9BF2-159F-06CB33C08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812C6-E8E2-0F4C-8E37-A50C8B85D342}" type="slidenum">
              <a:rPr lang="en-US" smtClean="0"/>
              <a:t>‹#›</a:t>
            </a:fld>
            <a:endParaRPr lang="en-US"/>
          </a:p>
        </p:txBody>
      </p:sp>
    </p:spTree>
    <p:extLst>
      <p:ext uri="{BB962C8B-B14F-4D97-AF65-F5344CB8AC3E}">
        <p14:creationId xmlns:p14="http://schemas.microsoft.com/office/powerpoint/2010/main" val="27542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Diane.Tennies@humanitas.com" TargetMode="External"/><Relationship Id="rId2" Type="http://schemas.openxmlformats.org/officeDocument/2006/relationships/hyperlink" Target="mailto:Christy.Hicks@humanitas.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33" name="Freeform: Shape 3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8" name="Freeform: Shape 3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78033F1-29A6-AC8B-7601-12AE569A4107}"/>
              </a:ext>
            </a:extLst>
          </p:cNvPr>
          <p:cNvSpPr>
            <a:spLocks noGrp="1"/>
          </p:cNvSpPr>
          <p:nvPr>
            <p:ph type="ctrTitle"/>
          </p:nvPr>
        </p:nvSpPr>
        <p:spPr>
          <a:xfrm>
            <a:off x="3215729" y="1764407"/>
            <a:ext cx="5760846" cy="2310312"/>
          </a:xfrm>
        </p:spPr>
        <p:txBody>
          <a:bodyPr>
            <a:normAutofit/>
          </a:bodyPr>
          <a:lstStyle/>
          <a:p>
            <a:r>
              <a:rPr lang="en-US" sz="4800">
                <a:solidFill>
                  <a:schemeClr val="tx2"/>
                </a:solidFill>
              </a:rPr>
              <a:t>Suspicion Drug Screen Process: What it is and What it is Not</a:t>
            </a:r>
          </a:p>
        </p:txBody>
      </p:sp>
      <p:sp>
        <p:nvSpPr>
          <p:cNvPr id="3" name="Subtitle 2">
            <a:extLst>
              <a:ext uri="{FF2B5EF4-FFF2-40B4-BE49-F238E27FC236}">
                <a16:creationId xmlns:a16="http://schemas.microsoft.com/office/drawing/2014/main" id="{CDBB668F-C553-DC09-73C0-A29851A96167}"/>
              </a:ext>
            </a:extLst>
          </p:cNvPr>
          <p:cNvSpPr>
            <a:spLocks noGrp="1"/>
          </p:cNvSpPr>
          <p:nvPr>
            <p:ph type="subTitle" idx="1"/>
          </p:nvPr>
        </p:nvSpPr>
        <p:spPr>
          <a:xfrm>
            <a:off x="3215729" y="4165152"/>
            <a:ext cx="5760846" cy="1147077"/>
          </a:xfrm>
        </p:spPr>
        <p:txBody>
          <a:bodyPr>
            <a:noAutofit/>
          </a:bodyPr>
          <a:lstStyle/>
          <a:p>
            <a:r>
              <a:rPr lang="en-US" sz="1800" dirty="0">
                <a:solidFill>
                  <a:schemeClr val="tx2"/>
                </a:solidFill>
              </a:rPr>
              <a:t>Diane A. Tennies, PhD, LADC</a:t>
            </a:r>
          </a:p>
          <a:p>
            <a:r>
              <a:rPr lang="en-US" sz="1800" dirty="0">
                <a:solidFill>
                  <a:schemeClr val="tx2"/>
                </a:solidFill>
              </a:rPr>
              <a:t>Lead TEAP Health Specialist – </a:t>
            </a:r>
            <a:r>
              <a:rPr lang="en-US" sz="1800" dirty="0" err="1">
                <a:solidFill>
                  <a:schemeClr val="tx2"/>
                </a:solidFill>
              </a:rPr>
              <a:t>Humanitas</a:t>
            </a:r>
            <a:endParaRPr lang="en-US" sz="1800" dirty="0">
              <a:solidFill>
                <a:schemeClr val="tx2"/>
              </a:solidFill>
            </a:endParaRPr>
          </a:p>
          <a:p>
            <a:r>
              <a:rPr lang="en-US" sz="1800" dirty="0">
                <a:solidFill>
                  <a:schemeClr val="tx2"/>
                </a:solidFill>
              </a:rPr>
              <a:t>March 2024</a:t>
            </a:r>
          </a:p>
        </p:txBody>
      </p:sp>
    </p:spTree>
    <p:extLst>
      <p:ext uri="{BB962C8B-B14F-4D97-AF65-F5344CB8AC3E}">
        <p14:creationId xmlns:p14="http://schemas.microsoft.com/office/powerpoint/2010/main" val="217116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2D8DF-6DF5-9C43-A016-16EC7298F513}"/>
              </a:ext>
            </a:extLst>
          </p:cNvPr>
          <p:cNvSpPr>
            <a:spLocks noGrp="1"/>
          </p:cNvSpPr>
          <p:nvPr>
            <p:ph type="title"/>
          </p:nvPr>
        </p:nvSpPr>
        <p:spPr>
          <a:xfrm>
            <a:off x="635000" y="640823"/>
            <a:ext cx="3418659" cy="5583148"/>
          </a:xfrm>
        </p:spPr>
        <p:txBody>
          <a:bodyPr anchor="ctr">
            <a:normAutofit/>
          </a:bodyPr>
          <a:lstStyle/>
          <a:p>
            <a:r>
              <a:rPr lang="en-US" sz="5400" dirty="0"/>
              <a:t>Urine Toxicology Testing: What are the Drugs?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99526B2-9278-EF4D-B467-752F23183B10}"/>
              </a:ext>
            </a:extLst>
          </p:cNvPr>
          <p:cNvGraphicFramePr>
            <a:graphicFrameLocks noGrp="1"/>
          </p:cNvGraphicFramePr>
          <p:nvPr>
            <p:ph idx="1"/>
            <p:extLst>
              <p:ext uri="{D42A27DB-BD31-4B8C-83A1-F6EECF244321}">
                <p14:modId xmlns:p14="http://schemas.microsoft.com/office/powerpoint/2010/main" val="334477414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62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descr="A close-up of blue and red text&#10;&#10;Description automatically generated">
            <a:extLst>
              <a:ext uri="{FF2B5EF4-FFF2-40B4-BE49-F238E27FC236}">
                <a16:creationId xmlns:a16="http://schemas.microsoft.com/office/drawing/2014/main" id="{1C284FBB-99BD-584D-2FEA-D17561412E04}"/>
              </a:ext>
            </a:extLst>
          </p:cNvPr>
          <p:cNvPicPr>
            <a:picLocks noChangeAspect="1"/>
          </p:cNvPicPr>
          <p:nvPr/>
        </p:nvPicPr>
        <p:blipFill>
          <a:blip r:embed="rId2"/>
          <a:stretch>
            <a:fillRect/>
          </a:stretch>
        </p:blipFill>
        <p:spPr>
          <a:xfrm>
            <a:off x="3841844" y="2293750"/>
            <a:ext cx="4768755" cy="1922481"/>
          </a:xfrm>
          <a:prstGeom prst="rect">
            <a:avLst/>
          </a:prstGeom>
        </p:spPr>
      </p:pic>
    </p:spTree>
    <p:extLst>
      <p:ext uri="{BB962C8B-B14F-4D97-AF65-F5344CB8AC3E}">
        <p14:creationId xmlns:p14="http://schemas.microsoft.com/office/powerpoint/2010/main" val="263607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6B91B-1CF1-24DF-FF90-B1E478096F74}"/>
              </a:ext>
            </a:extLst>
          </p:cNvPr>
          <p:cNvSpPr>
            <a:spLocks noGrp="1"/>
          </p:cNvSpPr>
          <p:nvPr>
            <p:ph type="title"/>
          </p:nvPr>
        </p:nvSpPr>
        <p:spPr>
          <a:xfrm>
            <a:off x="804672" y="802955"/>
            <a:ext cx="4766330" cy="1454051"/>
          </a:xfrm>
        </p:spPr>
        <p:txBody>
          <a:bodyPr>
            <a:normAutofit/>
          </a:bodyPr>
          <a:lstStyle/>
          <a:p>
            <a:r>
              <a:rPr lang="en-US" sz="3600" dirty="0">
                <a:solidFill>
                  <a:schemeClr val="tx2"/>
                </a:solidFill>
              </a:rPr>
              <a:t>Who is to be Referred for Suspicion Screening?</a:t>
            </a:r>
          </a:p>
        </p:txBody>
      </p:sp>
      <p:sp>
        <p:nvSpPr>
          <p:cNvPr id="3" name="Content Placeholder 2">
            <a:extLst>
              <a:ext uri="{FF2B5EF4-FFF2-40B4-BE49-F238E27FC236}">
                <a16:creationId xmlns:a16="http://schemas.microsoft.com/office/drawing/2014/main" id="{B2B6EA42-7966-B43D-B7F4-E29C717485D1}"/>
              </a:ext>
            </a:extLst>
          </p:cNvPr>
          <p:cNvSpPr>
            <a:spLocks noGrp="1"/>
          </p:cNvSpPr>
          <p:nvPr>
            <p:ph idx="1"/>
          </p:nvPr>
        </p:nvSpPr>
        <p:spPr>
          <a:xfrm>
            <a:off x="804672" y="2421683"/>
            <a:ext cx="4765949" cy="3353476"/>
          </a:xfrm>
        </p:spPr>
        <p:txBody>
          <a:bodyPr anchor="t">
            <a:normAutofit/>
          </a:bodyPr>
          <a:lstStyle/>
          <a:p>
            <a:r>
              <a:rPr lang="en-US" sz="1800" dirty="0">
                <a:solidFill>
                  <a:schemeClr val="tx2"/>
                </a:solidFill>
              </a:rPr>
              <a:t>Any student identified with notable and multiple signs of impairment.</a:t>
            </a:r>
          </a:p>
          <a:p>
            <a:r>
              <a:rPr lang="en-US" sz="1800" dirty="0">
                <a:solidFill>
                  <a:schemeClr val="tx2"/>
                </a:solidFill>
              </a:rPr>
              <a:t>Depending on type of impairment – may be for urine drug test or alcohol test (breathalyzer) </a:t>
            </a:r>
          </a:p>
          <a:p>
            <a:r>
              <a:rPr lang="en-US" sz="1800" dirty="0">
                <a:solidFill>
                  <a:schemeClr val="tx2"/>
                </a:solidFill>
              </a:rPr>
              <a:t>PRH 2.3 R5 g 1(g): </a:t>
            </a:r>
            <a:r>
              <a:rPr lang="en-US" sz="1800" dirty="0">
                <a:solidFill>
                  <a:schemeClr val="tx2"/>
                </a:solidFill>
                <a:effectLst/>
                <a:ea typeface="Aptos" panose="020B0004020202020204" pitchFamily="34" charset="0"/>
              </a:rPr>
              <a:t>Both reinstated and transfer students shall be subject to testing for drugs only upon reasonable suspicion of use.</a:t>
            </a:r>
          </a:p>
          <a:p>
            <a:pPr marL="0" indent="0">
              <a:buNone/>
            </a:pPr>
            <a:endParaRPr lang="en-US" sz="1800" dirty="0">
              <a:solidFill>
                <a:schemeClr val="tx2"/>
              </a:solidFill>
              <a:ea typeface="Aptos" panose="020B0004020202020204" pitchFamily="34" charset="0"/>
            </a:endParaRPr>
          </a:p>
          <a:p>
            <a:pPr marL="0" indent="0">
              <a:buNone/>
            </a:pPr>
            <a:endParaRPr lang="en-US" sz="1800" dirty="0">
              <a:solidFill>
                <a:schemeClr val="tx2"/>
              </a:solidFill>
              <a:effectLst/>
              <a:ea typeface="Aptos" panose="020B0004020202020204" pitchFamily="34" charset="0"/>
            </a:endParaRPr>
          </a:p>
          <a:p>
            <a:endParaRPr lang="en-US" sz="1800" dirty="0">
              <a:solidFill>
                <a:schemeClr val="tx2"/>
              </a:solidFill>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Fingerprint">
            <a:extLst>
              <a:ext uri="{FF2B5EF4-FFF2-40B4-BE49-F238E27FC236}">
                <a16:creationId xmlns:a16="http://schemas.microsoft.com/office/drawing/2014/main" id="{3AF79FD4-9F77-1508-8250-0AB7D1FC63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190515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8CD2-AC6F-B002-676A-502C9974E9E2}"/>
              </a:ext>
            </a:extLst>
          </p:cNvPr>
          <p:cNvSpPr>
            <a:spLocks noGrp="1"/>
          </p:cNvSpPr>
          <p:nvPr>
            <p:ph type="title"/>
          </p:nvPr>
        </p:nvSpPr>
        <p:spPr/>
        <p:txBody>
          <a:bodyPr/>
          <a:lstStyle/>
          <a:p>
            <a:r>
              <a:rPr lang="en-US" dirty="0"/>
              <a:t>PRH Regarding Suspicion Screen Drug Testing: Drug Testing  </a:t>
            </a:r>
          </a:p>
        </p:txBody>
      </p:sp>
      <p:sp>
        <p:nvSpPr>
          <p:cNvPr id="3" name="Content Placeholder 2">
            <a:extLst>
              <a:ext uri="{FF2B5EF4-FFF2-40B4-BE49-F238E27FC236}">
                <a16:creationId xmlns:a16="http://schemas.microsoft.com/office/drawing/2014/main" id="{0D2186B2-B4EB-D178-5570-88EE34355EA9}"/>
              </a:ext>
            </a:extLst>
          </p:cNvPr>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PRH 2.3 R5 (TEAP) in Section g 1 (a)(3):</a:t>
            </a:r>
          </a:p>
          <a:p>
            <a:pPr marL="0" indent="0">
              <a:buNone/>
            </a:pPr>
            <a:br>
              <a:rPr lang="en-US" dirty="0">
                <a:effectLst/>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Students who are </a:t>
            </a:r>
            <a:r>
              <a:rPr lang="en-US" dirty="0">
                <a:effectLst/>
                <a:highlight>
                  <a:srgbClr val="FFFF00"/>
                </a:highlight>
                <a:latin typeface="Calibri" panose="020F0502020204030204" pitchFamily="34" charset="0"/>
                <a:cs typeface="Calibri" panose="020F0502020204030204" pitchFamily="34" charset="0"/>
              </a:rPr>
              <a:t>reasonably suspected </a:t>
            </a:r>
            <a:r>
              <a:rPr lang="en-US" dirty="0">
                <a:effectLst/>
                <a:latin typeface="Calibri" panose="020F0502020204030204" pitchFamily="34" charset="0"/>
                <a:cs typeface="Calibri" panose="020F0502020204030204" pitchFamily="34" charset="0"/>
              </a:rPr>
              <a:t>of using drugs at any point after arrival on center must be tested; this testing must take place as soon as possible after staff suspects use. </a:t>
            </a:r>
          </a:p>
          <a:p>
            <a:pPr marL="0" indent="0">
              <a:buNone/>
            </a:pPr>
            <a:r>
              <a:rPr lang="en-US" dirty="0">
                <a:effectLst/>
                <a:latin typeface="Calibri" panose="020F0502020204030204" pitchFamily="34" charset="0"/>
                <a:cs typeface="Calibri" panose="020F0502020204030204" pitchFamily="34" charset="0"/>
              </a:rPr>
              <a:t>(NOTE: Reasonable suspicion is context specific, supported by specific and articulable facts, and may include (1) direct observation of drug use or behavioral signs or symptoms suggestive of drug use, or (2) specific reliable information that a student recently used drugs.) </a:t>
            </a:r>
          </a:p>
          <a:p>
            <a:pPr marL="0" indent="0">
              <a:buNone/>
            </a:pPr>
            <a:endParaRPr lang="en-US" u="sng" dirty="0">
              <a:effectLst/>
              <a:latin typeface="Calibri" panose="020F0502020204030204" pitchFamily="34" charset="0"/>
              <a:cs typeface="Calibri" panose="020F0502020204030204" pitchFamily="34" charset="0"/>
            </a:endParaRPr>
          </a:p>
          <a:p>
            <a:pPr marL="457200" lvl="1" indent="0">
              <a:buNone/>
            </a:pPr>
            <a:endParaRPr lang="en-US" dirty="0"/>
          </a:p>
          <a:p>
            <a:endParaRPr lang="en-US" dirty="0"/>
          </a:p>
        </p:txBody>
      </p:sp>
    </p:spTree>
    <p:extLst>
      <p:ext uri="{BB962C8B-B14F-4D97-AF65-F5344CB8AC3E}">
        <p14:creationId xmlns:p14="http://schemas.microsoft.com/office/powerpoint/2010/main" val="32814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F238-1C22-11B4-3C49-069ED62F59B0}"/>
              </a:ext>
            </a:extLst>
          </p:cNvPr>
          <p:cNvSpPr>
            <a:spLocks noGrp="1"/>
          </p:cNvSpPr>
          <p:nvPr>
            <p:ph type="title"/>
          </p:nvPr>
        </p:nvSpPr>
        <p:spPr/>
        <p:txBody>
          <a:bodyPr/>
          <a:lstStyle/>
          <a:p>
            <a:r>
              <a:rPr lang="en-US" dirty="0"/>
              <a:t>PRH Regarding Suspicion Screen Drug Testing: Alcohol Testing</a:t>
            </a:r>
          </a:p>
        </p:txBody>
      </p:sp>
      <p:sp>
        <p:nvSpPr>
          <p:cNvPr id="3" name="Content Placeholder 2">
            <a:extLst>
              <a:ext uri="{FF2B5EF4-FFF2-40B4-BE49-F238E27FC236}">
                <a16:creationId xmlns:a16="http://schemas.microsoft.com/office/drawing/2014/main" id="{2DA0ADC6-950C-78CD-9AFB-EC9ABBFF774A}"/>
              </a:ext>
            </a:extLst>
          </p:cNvPr>
          <p:cNvSpPr>
            <a:spLocks noGrp="1"/>
          </p:cNvSpPr>
          <p:nvPr>
            <p:ph idx="1"/>
          </p:nvPr>
        </p:nvSpPr>
        <p:spPr>
          <a:xfrm>
            <a:off x="729343" y="1988911"/>
            <a:ext cx="10515600" cy="4351338"/>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PRH 2.3 R5 g 2</a:t>
            </a:r>
            <a:r>
              <a:rPr lang="en-US" dirty="0">
                <a:effectLst/>
                <a:latin typeface="Calibri" panose="020F0502020204030204" pitchFamily="34" charset="0"/>
                <a:cs typeface="Calibri" panose="020F0502020204030204" pitchFamily="34" charset="0"/>
              </a:rPr>
              <a:t> is about alcohol testing:</a:t>
            </a:r>
          </a:p>
          <a:p>
            <a:pPr marL="0" indent="0">
              <a:buNone/>
            </a:pPr>
            <a:br>
              <a:rPr lang="en-US" dirty="0">
                <a:effectLst/>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(a.) Students who are </a:t>
            </a:r>
            <a:r>
              <a:rPr lang="en-US" dirty="0">
                <a:effectLst/>
                <a:highlight>
                  <a:srgbClr val="FFFF00"/>
                </a:highlight>
                <a:latin typeface="Calibri" panose="020F0502020204030204" pitchFamily="34" charset="0"/>
                <a:cs typeface="Calibri" panose="020F0502020204030204" pitchFamily="34" charset="0"/>
              </a:rPr>
              <a:t>reasonably suspected </a:t>
            </a:r>
            <a:r>
              <a:rPr lang="en-US" dirty="0">
                <a:effectLst/>
                <a:latin typeface="Calibri" panose="020F0502020204030204" pitchFamily="34" charset="0"/>
                <a:cs typeface="Calibri" panose="020F0502020204030204" pitchFamily="34" charset="0"/>
              </a:rPr>
              <a:t>of being intoxicated or consuming alcohol on center or under center supervision must be tested; this testing must take place immediately after staff suspects use. </a:t>
            </a:r>
            <a:br>
              <a:rPr lang="en-US" dirty="0">
                <a:effectLst/>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(b) Centers must use devices that measure alcohol in the breath or saliva (e.g., breathalyzers or alcohol test strips/tubes/swabs). Alcohol testing must only be administered by a staff member trained in the use of these testing devices. </a:t>
            </a:r>
          </a:p>
          <a:p>
            <a:pPr marL="0" indent="0">
              <a:buNone/>
            </a:pPr>
            <a:r>
              <a:rPr lang="en-US" u="sng" dirty="0">
                <a:effectLst/>
                <a:latin typeface="Calibri" panose="020F0502020204030204" pitchFamily="34" charset="0"/>
                <a:cs typeface="Calibri" panose="020F0502020204030204" pitchFamily="34" charset="0"/>
              </a:rPr>
              <a:t>All testing must be documented, and the results submitted to the health and wellness center.</a:t>
            </a:r>
            <a:r>
              <a:rPr lang="en-US" dirty="0">
                <a:effectLst/>
                <a:latin typeface="Calibri" panose="020F0502020204030204" pitchFamily="34" charset="0"/>
                <a:cs typeface="Calibri" panose="020F0502020204030204" pitchFamily="34" charset="0"/>
              </a:rPr>
              <a:t> </a:t>
            </a:r>
          </a:p>
          <a:p>
            <a:pPr marL="0" indent="0">
              <a:buNone/>
            </a:pPr>
            <a:r>
              <a:rPr lang="en-US" dirty="0">
                <a:latin typeface="Calibri" panose="020F0502020204030204" pitchFamily="34" charset="0"/>
                <a:cs typeface="Calibri" panose="020F0502020204030204" pitchFamily="34" charset="0"/>
              </a:rPr>
              <a:t>(c.) </a:t>
            </a:r>
            <a:r>
              <a:rPr lang="en-US" dirty="0">
                <a:effectLst/>
                <a:latin typeface="Calibri" panose="020F0502020204030204" pitchFamily="34" charset="0"/>
                <a:cs typeface="Calibri" panose="020F0502020204030204" pitchFamily="34" charset="0"/>
              </a:rPr>
              <a:t>If a student refuses to submit to a breathalyzer or provide a sample for alcohol testing, the student shall be presumed guilty of the Level I infraction </a:t>
            </a:r>
            <a:r>
              <a:rPr lang="en-US" i="1" dirty="0">
                <a:effectLst/>
                <a:latin typeface="Calibri" panose="020F0502020204030204" pitchFamily="34" charset="0"/>
                <a:cs typeface="Calibri" panose="020F0502020204030204" pitchFamily="34" charset="0"/>
              </a:rPr>
              <a:t>Alcohol: Possession, consumption, or distribution while on center or under center supervision. </a:t>
            </a:r>
            <a:endParaRPr lang="en-US"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03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A4A4F-A2E2-D6DE-C8EA-250ABA0CF08C}"/>
              </a:ext>
            </a:extLst>
          </p:cNvPr>
          <p:cNvSpPr>
            <a:spLocks noGrp="1"/>
          </p:cNvSpPr>
          <p:nvPr>
            <p:ph type="title"/>
          </p:nvPr>
        </p:nvSpPr>
        <p:spPr>
          <a:xfrm>
            <a:off x="5297762" y="329184"/>
            <a:ext cx="6251110" cy="1783080"/>
          </a:xfrm>
        </p:spPr>
        <p:txBody>
          <a:bodyPr anchor="b">
            <a:normAutofit/>
          </a:bodyPr>
          <a:lstStyle/>
          <a:p>
            <a:r>
              <a:rPr lang="en-US" sz="3600" dirty="0">
                <a:effectLst/>
                <a:latin typeface="Times New Roman" panose="02020603050405020304" pitchFamily="18" charset="0"/>
              </a:rPr>
              <a:t>PI 22-02 Life Loc Breathalyzer Utilization</a:t>
            </a:r>
            <a:endParaRPr lang="en-US" sz="5400" dirty="0"/>
          </a:p>
        </p:txBody>
      </p:sp>
      <p:pic>
        <p:nvPicPr>
          <p:cNvPr id="6146" name="Picture 2" descr="FC10Plus Breathalyzer">
            <a:extLst>
              <a:ext uri="{FF2B5EF4-FFF2-40B4-BE49-F238E27FC236}">
                <a16:creationId xmlns:a16="http://schemas.microsoft.com/office/drawing/2014/main" id="{761139AF-7FF4-4B22-2834-D07AB77AB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79" r="6910"/>
          <a:stretch/>
        </p:blipFill>
        <p:spPr bwMode="auto">
          <a:xfrm>
            <a:off x="643128" y="576953"/>
            <a:ext cx="3635828" cy="535379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5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Content Placeholder 6149">
            <a:extLst>
              <a:ext uri="{FF2B5EF4-FFF2-40B4-BE49-F238E27FC236}">
                <a16:creationId xmlns:a16="http://schemas.microsoft.com/office/drawing/2014/main" id="{BBC7F9F6-75B6-B1E6-5374-02981C9EC3B2}"/>
              </a:ext>
            </a:extLst>
          </p:cNvPr>
          <p:cNvSpPr>
            <a:spLocks noGrp="1"/>
          </p:cNvSpPr>
          <p:nvPr>
            <p:ph idx="1"/>
          </p:nvPr>
        </p:nvSpPr>
        <p:spPr>
          <a:xfrm>
            <a:off x="5297762" y="2706624"/>
            <a:ext cx="6251110" cy="3483864"/>
          </a:xfrm>
        </p:spPr>
        <p:txBody>
          <a:bodyPr>
            <a:normAutofit/>
          </a:bodyPr>
          <a:lstStyle/>
          <a:p>
            <a:r>
              <a:rPr lang="en-US" sz="2400" dirty="0">
                <a:latin typeface="Calibri" panose="020F0502020204030204" pitchFamily="34" charset="0"/>
                <a:cs typeface="Calibri" panose="020F0502020204030204" pitchFamily="34" charset="0"/>
              </a:rPr>
              <a:t>Required use</a:t>
            </a:r>
          </a:p>
          <a:p>
            <a:r>
              <a:rPr lang="en-US" sz="2400" dirty="0">
                <a:effectLst/>
                <a:latin typeface="Calibri" panose="020F0502020204030204" pitchFamily="34" charset="0"/>
                <a:cs typeface="Calibri" panose="020F0502020204030204" pitchFamily="34" charset="0"/>
              </a:rPr>
              <a:t>Requires </a:t>
            </a:r>
            <a:r>
              <a:rPr lang="en-US" sz="2400" u="sng" dirty="0">
                <a:effectLst/>
                <a:latin typeface="Calibri" panose="020F0502020204030204" pitchFamily="34" charset="0"/>
                <a:cs typeface="Calibri" panose="020F0502020204030204" pitchFamily="34" charset="0"/>
              </a:rPr>
              <a:t>Annual </a:t>
            </a:r>
            <a:r>
              <a:rPr lang="en-US" sz="2400" dirty="0">
                <a:effectLst/>
                <a:latin typeface="Calibri" panose="020F0502020204030204" pitchFamily="34" charset="0"/>
                <a:cs typeface="Calibri" panose="020F0502020204030204" pitchFamily="34" charset="0"/>
              </a:rPr>
              <a:t>Calibration (at minimum)</a:t>
            </a:r>
          </a:p>
          <a:p>
            <a:r>
              <a:rPr lang="en-US" sz="2400" dirty="0">
                <a:latin typeface="Calibri" panose="020F0502020204030204" pitchFamily="34" charset="0"/>
                <a:cs typeface="Calibri" panose="020F0502020204030204" pitchFamily="34" charset="0"/>
              </a:rPr>
              <a:t>M</a:t>
            </a:r>
            <a:r>
              <a:rPr lang="en-US" sz="2400" dirty="0">
                <a:effectLst/>
                <a:latin typeface="Calibri" panose="020F0502020204030204" pitchFamily="34" charset="0"/>
                <a:cs typeface="Calibri" panose="020F0502020204030204" pitchFamily="34" charset="0"/>
              </a:rPr>
              <a:t>ust have a way of determine </a:t>
            </a:r>
            <a:r>
              <a:rPr lang="en-US" sz="2400" dirty="0">
                <a:latin typeface="Calibri" panose="020F0502020204030204" pitchFamily="34" charset="0"/>
                <a:cs typeface="Calibri" panose="020F0502020204030204" pitchFamily="34" charset="0"/>
              </a:rPr>
              <a:t>blood alcohol concentration</a:t>
            </a:r>
            <a:r>
              <a:rPr lang="en-US" sz="2400" dirty="0">
                <a:effectLst/>
                <a:latin typeface="Calibri" panose="020F0502020204030204" pitchFamily="34" charset="0"/>
                <a:cs typeface="Calibri" panose="020F0502020204030204" pitchFamily="34" charset="0"/>
              </a:rPr>
              <a:t> if Life Loc unavailable/not used</a:t>
            </a:r>
          </a:p>
          <a:p>
            <a:pPr marL="0" indent="0">
              <a:buNone/>
            </a:pPr>
            <a:endParaRPr lang="en-US" sz="2200" dirty="0"/>
          </a:p>
        </p:txBody>
      </p:sp>
    </p:spTree>
    <p:extLst>
      <p:ext uri="{BB962C8B-B14F-4D97-AF65-F5344CB8AC3E}">
        <p14:creationId xmlns:p14="http://schemas.microsoft.com/office/powerpoint/2010/main" val="361471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C672-424E-95D2-CBDC-F5C73935E957}"/>
              </a:ext>
            </a:extLst>
          </p:cNvPr>
          <p:cNvSpPr>
            <a:spLocks noGrp="1"/>
          </p:cNvSpPr>
          <p:nvPr>
            <p:ph type="title"/>
          </p:nvPr>
        </p:nvSpPr>
        <p:spPr/>
        <p:txBody>
          <a:bodyPr/>
          <a:lstStyle/>
          <a:p>
            <a:r>
              <a:rPr lang="en-US" dirty="0"/>
              <a:t>Other References to Suspicion Screen Process in the PRH 2.3 R5 g 3</a:t>
            </a:r>
          </a:p>
        </p:txBody>
      </p:sp>
      <p:sp>
        <p:nvSpPr>
          <p:cNvPr id="3" name="Content Placeholder 2">
            <a:extLst>
              <a:ext uri="{FF2B5EF4-FFF2-40B4-BE49-F238E27FC236}">
                <a16:creationId xmlns:a16="http://schemas.microsoft.com/office/drawing/2014/main" id="{62098D94-399F-E4D5-9D97-6F4D62E79903}"/>
              </a:ext>
            </a:extLst>
          </p:cNvPr>
          <p:cNvSpPr>
            <a:spLocks noGrp="1"/>
          </p:cNvSpPr>
          <p:nvPr>
            <p:ph idx="1"/>
          </p:nvPr>
        </p:nvSpPr>
        <p:spPr/>
        <p:txBody>
          <a:bodyPr>
            <a:normAutofit fontScale="62500" lnSpcReduction="20000"/>
          </a:bodyPr>
          <a:lstStyle/>
          <a:p>
            <a:pPr marL="0" indent="0">
              <a:buNone/>
            </a:pPr>
            <a:r>
              <a:rPr lang="en-US" dirty="0">
                <a:latin typeface="Calibri" panose="020F0502020204030204" pitchFamily="34" charset="0"/>
                <a:cs typeface="Calibri" panose="020F0502020204030204" pitchFamily="34" charset="0"/>
              </a:rPr>
              <a:t>(f): </a:t>
            </a:r>
            <a:r>
              <a:rPr lang="en-US" dirty="0">
                <a:effectLst/>
                <a:latin typeface="Calibri" panose="020F0502020204030204" pitchFamily="34" charset="0"/>
                <a:cs typeface="Calibri" panose="020F0502020204030204" pitchFamily="34" charset="0"/>
              </a:rPr>
              <a:t>Students who test positive for drug use by an off-center facility must be retested on center using the Job Corps nationally contracted laboratory as soon as possible, to include: </a:t>
            </a:r>
          </a:p>
          <a:p>
            <a:pPr marL="0" indent="0">
              <a:lnSpc>
                <a:spcPct val="120000"/>
              </a:lnSpc>
              <a:buNone/>
            </a:pPr>
            <a:r>
              <a:rPr lang="en-US" dirty="0">
                <a:effectLst/>
                <a:latin typeface="Calibri" panose="020F0502020204030204" pitchFamily="34" charset="0"/>
                <a:cs typeface="Calibri" panose="020F0502020204030204" pitchFamily="34" charset="0"/>
              </a:rPr>
              <a:t>	(1) Work-based learning students who tested positive on a drug test administered by</a:t>
            </a:r>
          </a:p>
          <a:p>
            <a:pPr marL="0" indent="0">
              <a:lnSpc>
                <a:spcPct val="120000"/>
              </a:lnSpc>
              <a:buNone/>
            </a:pPr>
            <a:r>
              <a:rPr lang="en-US" dirty="0">
                <a:latin typeface="Calibri" panose="020F0502020204030204" pitchFamily="34" charset="0"/>
                <a:cs typeface="Calibri" panose="020F0502020204030204" pitchFamily="34" charset="0"/>
              </a:rPr>
              <a:t>	</a:t>
            </a:r>
            <a:r>
              <a:rPr lang="en-US" dirty="0">
                <a:effectLst/>
                <a:latin typeface="Calibri" panose="020F0502020204030204" pitchFamily="34" charset="0"/>
                <a:cs typeface="Calibri" panose="020F0502020204030204" pitchFamily="34" charset="0"/>
              </a:rPr>
              <a:t>experience sites, union trades, or potential employers; </a:t>
            </a:r>
          </a:p>
          <a:p>
            <a:pPr marL="0" indent="0">
              <a:lnSpc>
                <a:spcPct val="120000"/>
              </a:lnSpc>
              <a:buNone/>
            </a:pPr>
            <a:r>
              <a:rPr lang="en-US" dirty="0">
                <a:effectLst/>
                <a:latin typeface="Calibri" panose="020F0502020204030204" pitchFamily="34" charset="0"/>
                <a:cs typeface="Calibri" panose="020F0502020204030204" pitchFamily="34" charset="0"/>
              </a:rPr>
              <a:t>	(2) Students who tested positive on a drug test administered at a referral health facility (e.g.,</a:t>
            </a:r>
          </a:p>
          <a:p>
            <a:pPr marL="0" indent="0">
              <a:lnSpc>
                <a:spcPct val="120000"/>
              </a:lnSpc>
              <a:buNone/>
            </a:pPr>
            <a:r>
              <a:rPr lang="en-US" dirty="0">
                <a:effectLst/>
                <a:latin typeface="Calibri" panose="020F0502020204030204" pitchFamily="34" charset="0"/>
                <a:cs typeface="Calibri" panose="020F0502020204030204" pitchFamily="34" charset="0"/>
              </a:rPr>
              <a:t>	 hospital emergency department, urgent care facility). </a:t>
            </a:r>
            <a:endParaRPr lang="en-US" dirty="0">
              <a:latin typeface="Calibri" panose="020F0502020204030204" pitchFamily="34" charset="0"/>
              <a:cs typeface="Calibri" panose="020F0502020204030204" pitchFamily="34" charset="0"/>
            </a:endParaRPr>
          </a:p>
          <a:p>
            <a:pPr marL="0" indent="0">
              <a:buNone/>
            </a:pPr>
            <a:r>
              <a:rPr lang="en-US" dirty="0">
                <a:effectLst/>
                <a:latin typeface="Calibri" panose="020F0502020204030204" pitchFamily="34" charset="0"/>
                <a:cs typeface="Calibri" panose="020F0502020204030204" pitchFamily="34" charset="0"/>
              </a:rPr>
              <a:t>This retest by the Job Corps nationally contracted laboratory must be classified as a </a:t>
            </a:r>
            <a:r>
              <a:rPr lang="en-US" u="sng" dirty="0">
                <a:effectLst/>
                <a:latin typeface="Calibri" panose="020F0502020204030204" pitchFamily="34" charset="0"/>
                <a:cs typeface="Calibri" panose="020F0502020204030204" pitchFamily="34" charset="0"/>
              </a:rPr>
              <a:t>suspicion-of-drug-use test</a:t>
            </a:r>
            <a:r>
              <a:rPr lang="en-US" dirty="0">
                <a:effectLst/>
                <a:latin typeface="Calibri" panose="020F0502020204030204" pitchFamily="34" charset="0"/>
                <a:cs typeface="Calibri" panose="020F0502020204030204" pitchFamily="34" charset="0"/>
              </a:rPr>
              <a:t>. For students who test positive for drug use on this retest, centers must follow fact-finding board procedures outlined at Exhibits 2-1 and 2-2. </a:t>
            </a:r>
          </a:p>
          <a:p>
            <a:pPr marL="0" indent="0">
              <a:buNone/>
            </a:pPr>
            <a:r>
              <a:rPr lang="en-US" dirty="0">
                <a:effectLst/>
                <a:latin typeface="Calibri" panose="020F0502020204030204" pitchFamily="34" charset="0"/>
                <a:cs typeface="Calibri" panose="020F0502020204030204" pitchFamily="34" charset="0"/>
              </a:rPr>
              <a:t>(g) Student drivers who test positive for drug use under </a:t>
            </a:r>
            <a:r>
              <a:rPr lang="en-US" dirty="0">
                <a:solidFill>
                  <a:srgbClr val="0000FF"/>
                </a:solidFill>
                <a:effectLst/>
                <a:latin typeface="Calibri" panose="020F0502020204030204" pitchFamily="34" charset="0"/>
                <a:cs typeface="Calibri" panose="020F0502020204030204" pitchFamily="34" charset="0"/>
              </a:rPr>
              <a:t>49 CFR Part 382 DOT </a:t>
            </a:r>
            <a:r>
              <a:rPr lang="en-US" dirty="0">
                <a:effectLst/>
                <a:latin typeface="Calibri" panose="020F0502020204030204" pitchFamily="34" charset="0"/>
                <a:cs typeface="Calibri" panose="020F0502020204030204" pitchFamily="34" charset="0"/>
              </a:rPr>
              <a:t>Federal Motor Carriers Safety Administration must follow the same procedures outlined as for positive suspicion tests. </a:t>
            </a:r>
          </a:p>
          <a:p>
            <a:pPr marL="0" indent="0">
              <a:buNone/>
            </a:pPr>
            <a:r>
              <a:rPr lang="en-US" dirty="0">
                <a:effectLst/>
                <a:latin typeface="Calibri" panose="020F0502020204030204" pitchFamily="34" charset="0"/>
                <a:cs typeface="Calibri" panose="020F0502020204030204" pitchFamily="34" charset="0"/>
              </a:rPr>
              <a:t>In addition, during the intervention period, student drivers who fall under DOT regulations are not permitted to drive. </a:t>
            </a:r>
          </a:p>
          <a:p>
            <a:pPr marL="0" indent="0">
              <a:buNone/>
            </a:pPr>
            <a:r>
              <a:rPr lang="en-US" dirty="0">
                <a:effectLst/>
                <a:latin typeface="Calibri" panose="020F0502020204030204" pitchFamily="34" charset="0"/>
                <a:cs typeface="Calibri" panose="020F0502020204030204" pitchFamily="34" charset="0"/>
              </a:rPr>
              <a:t>Students who test positive for alcohol use on suspicion must be referred to the TEAP Specialist for assistance and the center’s student conduct system for disciplinary action. </a:t>
            </a:r>
          </a:p>
          <a:p>
            <a:pPr marL="0" indent="0">
              <a:buNone/>
            </a:pPr>
            <a:endParaRPr lang="en-US" dirty="0"/>
          </a:p>
        </p:txBody>
      </p:sp>
    </p:spTree>
    <p:extLst>
      <p:ext uri="{BB962C8B-B14F-4D97-AF65-F5344CB8AC3E}">
        <p14:creationId xmlns:p14="http://schemas.microsoft.com/office/powerpoint/2010/main" val="368767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2FB5D-4BDB-674B-E6D7-2AD169A1709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dirty="0">
                <a:solidFill>
                  <a:schemeClr val="tx1"/>
                </a:solidFill>
                <a:latin typeface="+mj-lt"/>
                <a:ea typeface="+mj-ea"/>
                <a:cs typeface="+mj-cs"/>
              </a:rPr>
              <a:t>What Does </a:t>
            </a:r>
            <a:r>
              <a:rPr lang="en-US" sz="5600" kern="1200" dirty="0">
                <a:solidFill>
                  <a:schemeClr val="tx1"/>
                </a:solidFill>
                <a:highlight>
                  <a:srgbClr val="FFFF00"/>
                </a:highlight>
                <a:latin typeface="+mj-lt"/>
                <a:ea typeface="+mj-ea"/>
                <a:cs typeface="+mj-cs"/>
              </a:rPr>
              <a:t>Reasonably Suspected </a:t>
            </a:r>
            <a:r>
              <a:rPr lang="en-US" sz="5600" kern="1200" dirty="0">
                <a:solidFill>
                  <a:schemeClr val="tx1"/>
                </a:solidFill>
                <a:latin typeface="+mj-lt"/>
                <a:ea typeface="+mj-ea"/>
                <a:cs typeface="+mj-cs"/>
              </a:rPr>
              <a:t>Mean?</a:t>
            </a:r>
          </a:p>
        </p:txBody>
      </p:sp>
      <p:sp>
        <p:nvSpPr>
          <p:cNvPr id="205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Reasonable Suspicion Drug Testing? | Lobdock Impairment Detection">
            <a:extLst>
              <a:ext uri="{FF2B5EF4-FFF2-40B4-BE49-F238E27FC236}">
                <a16:creationId xmlns:a16="http://schemas.microsoft.com/office/drawing/2014/main" id="{4BB67319-CB7D-BA82-5CED-3B3E503719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60997" y="640080"/>
            <a:ext cx="6601213"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8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form&#10;&#10;Description automatically generated">
            <a:extLst>
              <a:ext uri="{FF2B5EF4-FFF2-40B4-BE49-F238E27FC236}">
                <a16:creationId xmlns:a16="http://schemas.microsoft.com/office/drawing/2014/main" id="{BBB5F62D-394A-0EAE-7A7E-79E20F290706}"/>
              </a:ext>
            </a:extLst>
          </p:cNvPr>
          <p:cNvPicPr>
            <a:picLocks noChangeAspect="1"/>
          </p:cNvPicPr>
          <p:nvPr/>
        </p:nvPicPr>
        <p:blipFill>
          <a:blip r:embed="rId2"/>
          <a:stretch>
            <a:fillRect/>
          </a:stretch>
        </p:blipFill>
        <p:spPr>
          <a:xfrm>
            <a:off x="618027" y="457200"/>
            <a:ext cx="10955945" cy="59436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242E3BC-B49D-AF98-0B7B-0E9A648987C9}"/>
                  </a:ext>
                </a:extLst>
              </p14:cNvPr>
              <p14:cNvContentPartPr/>
              <p14:nvPr/>
            </p14:nvContentPartPr>
            <p14:xfrm>
              <a:off x="6507022" y="3734280"/>
              <a:ext cx="4061160" cy="118080"/>
            </p14:xfrm>
          </p:contentPart>
        </mc:Choice>
        <mc:Fallback xmlns="">
          <p:pic>
            <p:nvPicPr>
              <p:cNvPr id="5" name="Ink 4">
                <a:extLst>
                  <a:ext uri="{FF2B5EF4-FFF2-40B4-BE49-F238E27FC236}">
                    <a16:creationId xmlns:a16="http://schemas.microsoft.com/office/drawing/2014/main" id="{8242E3BC-B49D-AF98-0B7B-0E9A648987C9}"/>
                  </a:ext>
                </a:extLst>
              </p:cNvPr>
              <p:cNvPicPr/>
              <p:nvPr/>
            </p:nvPicPr>
            <p:blipFill>
              <a:blip r:embed="rId4"/>
              <a:stretch>
                <a:fillRect/>
              </a:stretch>
            </p:blipFill>
            <p:spPr>
              <a:xfrm>
                <a:off x="6453382" y="3626640"/>
                <a:ext cx="41688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B57EEA2-3058-0AFF-4328-16AFC7D0F304}"/>
                  </a:ext>
                </a:extLst>
              </p14:cNvPr>
              <p14:cNvContentPartPr/>
              <p14:nvPr/>
            </p14:nvContentPartPr>
            <p14:xfrm>
              <a:off x="6734902" y="3801960"/>
              <a:ext cx="2304360" cy="63000"/>
            </p14:xfrm>
          </p:contentPart>
        </mc:Choice>
        <mc:Fallback xmlns="">
          <p:pic>
            <p:nvPicPr>
              <p:cNvPr id="6" name="Ink 5">
                <a:extLst>
                  <a:ext uri="{FF2B5EF4-FFF2-40B4-BE49-F238E27FC236}">
                    <a16:creationId xmlns:a16="http://schemas.microsoft.com/office/drawing/2014/main" id="{7B57EEA2-3058-0AFF-4328-16AFC7D0F304}"/>
                  </a:ext>
                </a:extLst>
              </p:cNvPr>
              <p:cNvPicPr/>
              <p:nvPr/>
            </p:nvPicPr>
            <p:blipFill>
              <a:blip r:embed="rId6"/>
              <a:stretch>
                <a:fillRect/>
              </a:stretch>
            </p:blipFill>
            <p:spPr>
              <a:xfrm>
                <a:off x="6680902" y="3694320"/>
                <a:ext cx="2412000" cy="278640"/>
              </a:xfrm>
              <a:prstGeom prst="rect">
                <a:avLst/>
              </a:prstGeom>
            </p:spPr>
          </p:pic>
        </mc:Fallback>
      </mc:AlternateContent>
    </p:spTree>
    <p:extLst>
      <p:ext uri="{BB962C8B-B14F-4D97-AF65-F5344CB8AC3E}">
        <p14:creationId xmlns:p14="http://schemas.microsoft.com/office/powerpoint/2010/main" val="303461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results form&#10;&#10;Description automatically generated">
            <a:extLst>
              <a:ext uri="{FF2B5EF4-FFF2-40B4-BE49-F238E27FC236}">
                <a16:creationId xmlns:a16="http://schemas.microsoft.com/office/drawing/2014/main" id="{98A6F344-9994-5B90-433F-2CC37C5CA807}"/>
              </a:ext>
            </a:extLst>
          </p:cNvPr>
          <p:cNvPicPr>
            <a:picLocks noChangeAspect="1"/>
          </p:cNvPicPr>
          <p:nvPr/>
        </p:nvPicPr>
        <p:blipFill>
          <a:blip r:embed="rId2"/>
          <a:stretch>
            <a:fillRect/>
          </a:stretch>
        </p:blipFill>
        <p:spPr>
          <a:xfrm>
            <a:off x="457200" y="2019299"/>
            <a:ext cx="11277600" cy="2819401"/>
          </a:xfrm>
          <a:prstGeom prst="rect">
            <a:avLst/>
          </a:prstGeom>
        </p:spPr>
      </p:pic>
    </p:spTree>
    <p:extLst>
      <p:ext uri="{BB962C8B-B14F-4D97-AF65-F5344CB8AC3E}">
        <p14:creationId xmlns:p14="http://schemas.microsoft.com/office/powerpoint/2010/main" val="102329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0" name="Freeform: Shape 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0567DA6-3829-3078-2FC0-57CC9D3A9C85}"/>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Summary and Learning Objectives</a:t>
            </a:r>
          </a:p>
        </p:txBody>
      </p:sp>
      <p:sp>
        <p:nvSpPr>
          <p:cNvPr id="3" name="Content Placeholder 2">
            <a:extLst>
              <a:ext uri="{FF2B5EF4-FFF2-40B4-BE49-F238E27FC236}">
                <a16:creationId xmlns:a16="http://schemas.microsoft.com/office/drawing/2014/main" id="{12AEE117-406B-4E5E-FFAE-7EA5BBD35EBC}"/>
              </a:ext>
            </a:extLst>
          </p:cNvPr>
          <p:cNvSpPr>
            <a:spLocks noGrp="1"/>
          </p:cNvSpPr>
          <p:nvPr>
            <p:ph idx="1"/>
          </p:nvPr>
        </p:nvSpPr>
        <p:spPr>
          <a:xfrm>
            <a:off x="6172200" y="508838"/>
            <a:ext cx="5221224" cy="5526202"/>
          </a:xfrm>
        </p:spPr>
        <p:txBody>
          <a:bodyPr anchor="ctr">
            <a:normAutofit/>
          </a:bodyPr>
          <a:lstStyle/>
          <a:p>
            <a:pPr marL="0" indent="0">
              <a:buNone/>
            </a:pPr>
            <a:endParaRPr lang="en-US" sz="1800" dirty="0">
              <a:solidFill>
                <a:schemeClr val="tx2"/>
              </a:solidFill>
              <a:effectLst/>
              <a:latin typeface="Calibri" panose="020F0502020204030204" pitchFamily="34" charset="0"/>
            </a:endParaRPr>
          </a:p>
          <a:p>
            <a:pPr marL="0" indent="0">
              <a:buNone/>
            </a:pPr>
            <a:r>
              <a:rPr lang="en-US" sz="1800" dirty="0">
                <a:solidFill>
                  <a:schemeClr val="tx2"/>
                </a:solidFill>
                <a:effectLst/>
                <a:latin typeface="Calibri" panose="020F0502020204030204" pitchFamily="34" charset="0"/>
              </a:rPr>
              <a:t>Focus on how to screen a student suspected of impairment because of active drug use. </a:t>
            </a:r>
          </a:p>
          <a:p>
            <a:pPr marL="0" indent="0">
              <a:buNone/>
            </a:pPr>
            <a:r>
              <a:rPr lang="en-US" sz="1800" dirty="0">
                <a:solidFill>
                  <a:schemeClr val="tx2"/>
                </a:solidFill>
                <a:latin typeface="Calibri" panose="020F0502020204030204" pitchFamily="34" charset="0"/>
              </a:rPr>
              <a:t>D</a:t>
            </a:r>
            <a:r>
              <a:rPr lang="en-US" sz="1800" dirty="0">
                <a:solidFill>
                  <a:schemeClr val="tx2"/>
                </a:solidFill>
                <a:effectLst/>
                <a:latin typeface="Calibri" panose="020F0502020204030204" pitchFamily="34" charset="0"/>
              </a:rPr>
              <a:t>iscuss the process given changes in the ZT policy related to the determination of active/current use of THC after arrival on center. </a:t>
            </a:r>
          </a:p>
          <a:p>
            <a:pPr marL="0" indent="0">
              <a:buNone/>
            </a:pPr>
            <a:r>
              <a:rPr lang="en-US" sz="1800" dirty="0">
                <a:solidFill>
                  <a:schemeClr val="tx2"/>
                </a:solidFill>
                <a:latin typeface="Calibri" panose="020F0502020204030204" pitchFamily="34" charset="0"/>
              </a:rPr>
              <a:t>Learning Objectives:</a:t>
            </a:r>
          </a:p>
          <a:p>
            <a:pPr marL="0" lvl="0" indent="0">
              <a:buNone/>
              <a:defRPr cap="all"/>
            </a:pPr>
            <a:r>
              <a:rPr lang="en-US" sz="1800" dirty="0">
                <a:solidFill>
                  <a:schemeClr val="tx2"/>
                </a:solidFill>
              </a:rPr>
              <a:t>1.) Identify what has changed given new ZT changes.</a:t>
            </a:r>
          </a:p>
          <a:p>
            <a:pPr marL="0" lvl="0" indent="0">
              <a:buNone/>
              <a:defRPr cap="all"/>
            </a:pPr>
            <a:r>
              <a:rPr lang="en-US" sz="1800" dirty="0">
                <a:solidFill>
                  <a:schemeClr val="tx2"/>
                </a:solidFill>
              </a:rPr>
              <a:t>2.) Review the importance of being drug-free in the workplace and the impact on employability.</a:t>
            </a:r>
          </a:p>
          <a:p>
            <a:pPr marL="0" lvl="0" indent="0">
              <a:buNone/>
              <a:defRPr cap="all"/>
            </a:pPr>
            <a:r>
              <a:rPr lang="en-US" sz="1800" dirty="0">
                <a:solidFill>
                  <a:schemeClr val="tx2"/>
                </a:solidFill>
              </a:rPr>
              <a:t>3.) Identify the three steps associated with the suspicion screen process that are behavior-based.</a:t>
            </a:r>
          </a:p>
          <a:p>
            <a:pPr marL="0" lvl="0" indent="0">
              <a:buNone/>
              <a:defRPr cap="all"/>
            </a:pPr>
            <a:r>
              <a:rPr lang="en-US" sz="1800" dirty="0">
                <a:solidFill>
                  <a:schemeClr val="tx2"/>
                </a:solidFill>
              </a:rPr>
              <a:t>4.) Outline the necessary/Required participants involved in the suspicion screen process. </a:t>
            </a:r>
          </a:p>
          <a:p>
            <a:pPr marL="0" indent="0">
              <a:buNone/>
            </a:pPr>
            <a:endParaRPr lang="en-US" sz="1800" dirty="0">
              <a:solidFill>
                <a:schemeClr val="tx2"/>
              </a:solidFill>
              <a:effectLst/>
              <a:latin typeface="Calibri" panose="020F0502020204030204" pitchFamily="34" charset="0"/>
            </a:endParaRPr>
          </a:p>
          <a:p>
            <a:endParaRPr lang="en-US" sz="1800" dirty="0">
              <a:solidFill>
                <a:schemeClr val="tx2"/>
              </a:solidFill>
            </a:endParaRPr>
          </a:p>
        </p:txBody>
      </p:sp>
    </p:spTree>
    <p:extLst>
      <p:ext uri="{BB962C8B-B14F-4D97-AF65-F5344CB8AC3E}">
        <p14:creationId xmlns:p14="http://schemas.microsoft.com/office/powerpoint/2010/main" val="147201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form&#10;&#10;Description automatically generated">
            <a:extLst>
              <a:ext uri="{FF2B5EF4-FFF2-40B4-BE49-F238E27FC236}">
                <a16:creationId xmlns:a16="http://schemas.microsoft.com/office/drawing/2014/main" id="{1A047C55-03C6-15E2-E970-D9236B80ACE2}"/>
              </a:ext>
            </a:extLst>
          </p:cNvPr>
          <p:cNvPicPr>
            <a:picLocks noChangeAspect="1"/>
          </p:cNvPicPr>
          <p:nvPr/>
        </p:nvPicPr>
        <p:blipFill rotWithShape="1">
          <a:blip r:embed="rId2"/>
          <a:srcRect r="1333"/>
          <a:stretch/>
        </p:blipFill>
        <p:spPr>
          <a:xfrm>
            <a:off x="457200" y="457200"/>
            <a:ext cx="11277600" cy="59436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43CE3B8-8FBF-EDBB-3F6C-508FC7FC0916}"/>
                  </a:ext>
                </a:extLst>
              </p14:cNvPr>
              <p14:cNvContentPartPr/>
              <p14:nvPr/>
            </p14:nvContentPartPr>
            <p14:xfrm>
              <a:off x="2080822" y="5361840"/>
              <a:ext cx="8046360" cy="252000"/>
            </p14:xfrm>
          </p:contentPart>
        </mc:Choice>
        <mc:Fallback xmlns="">
          <p:pic>
            <p:nvPicPr>
              <p:cNvPr id="4" name="Ink 3">
                <a:extLst>
                  <a:ext uri="{FF2B5EF4-FFF2-40B4-BE49-F238E27FC236}">
                    <a16:creationId xmlns:a16="http://schemas.microsoft.com/office/drawing/2014/main" id="{C43CE3B8-8FBF-EDBB-3F6C-508FC7FC0916}"/>
                  </a:ext>
                </a:extLst>
              </p:cNvPr>
              <p:cNvPicPr/>
              <p:nvPr/>
            </p:nvPicPr>
            <p:blipFill>
              <a:blip r:embed="rId4"/>
              <a:stretch>
                <a:fillRect/>
              </a:stretch>
            </p:blipFill>
            <p:spPr>
              <a:xfrm>
                <a:off x="2026822" y="5254200"/>
                <a:ext cx="8154000" cy="467640"/>
              </a:xfrm>
              <a:prstGeom prst="rect">
                <a:avLst/>
              </a:prstGeom>
            </p:spPr>
          </p:pic>
        </mc:Fallback>
      </mc:AlternateContent>
    </p:spTree>
    <p:extLst>
      <p:ext uri="{BB962C8B-B14F-4D97-AF65-F5344CB8AC3E}">
        <p14:creationId xmlns:p14="http://schemas.microsoft.com/office/powerpoint/2010/main" val="377030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3" name="Rectangle 103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F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8D357-99DF-BF41-3DBA-D3C4EFB34F0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Disciplinary Code Intersection (Updated Exhibit 2.1)</a:t>
            </a:r>
          </a:p>
        </p:txBody>
      </p:sp>
      <p:sp>
        <p:nvSpPr>
          <p:cNvPr id="104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NDERSTANDING MISCONDUCT, THE DISCIPLINARY CODE AND FORMULATING DISCIPLINARY  CHARGES">
            <a:extLst>
              <a:ext uri="{FF2B5EF4-FFF2-40B4-BE49-F238E27FC236}">
                <a16:creationId xmlns:a16="http://schemas.microsoft.com/office/drawing/2014/main" id="{AA12EC9E-64E2-8EFF-BD54-FDDD3274D8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379" r="797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8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ocument&#10;&#10;Description automatically generated">
            <a:extLst>
              <a:ext uri="{FF2B5EF4-FFF2-40B4-BE49-F238E27FC236}">
                <a16:creationId xmlns:a16="http://schemas.microsoft.com/office/drawing/2014/main" id="{72D4D3B6-DC30-8984-35F2-84F36D054CCF}"/>
              </a:ext>
            </a:extLst>
          </p:cNvPr>
          <p:cNvPicPr>
            <a:picLocks noChangeAspect="1"/>
          </p:cNvPicPr>
          <p:nvPr/>
        </p:nvPicPr>
        <p:blipFill>
          <a:blip r:embed="rId2"/>
          <a:stretch>
            <a:fillRect/>
          </a:stretch>
        </p:blipFill>
        <p:spPr>
          <a:xfrm>
            <a:off x="457200" y="1441323"/>
            <a:ext cx="11277600" cy="3975353"/>
          </a:xfrm>
          <a:prstGeom prst="rect">
            <a:avLst/>
          </a:prstGeom>
        </p:spPr>
      </p:pic>
    </p:spTree>
    <p:extLst>
      <p:ext uri="{BB962C8B-B14F-4D97-AF65-F5344CB8AC3E}">
        <p14:creationId xmlns:p14="http://schemas.microsoft.com/office/powerpoint/2010/main" val="740550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document&#10;&#10;Description automatically generated">
            <a:extLst>
              <a:ext uri="{FF2B5EF4-FFF2-40B4-BE49-F238E27FC236}">
                <a16:creationId xmlns:a16="http://schemas.microsoft.com/office/drawing/2014/main" id="{42A69612-B4B7-0F7F-036E-96071AD73035}"/>
              </a:ext>
            </a:extLst>
          </p:cNvPr>
          <p:cNvPicPr>
            <a:picLocks noChangeAspect="1"/>
          </p:cNvPicPr>
          <p:nvPr/>
        </p:nvPicPr>
        <p:blipFill>
          <a:blip r:embed="rId2"/>
          <a:stretch>
            <a:fillRect/>
          </a:stretch>
        </p:blipFill>
        <p:spPr>
          <a:xfrm>
            <a:off x="457200" y="990220"/>
            <a:ext cx="11277600" cy="4877559"/>
          </a:xfrm>
          <a:prstGeom prst="rect">
            <a:avLst/>
          </a:prstGeom>
        </p:spPr>
      </p:pic>
    </p:spTree>
    <p:extLst>
      <p:ext uri="{BB962C8B-B14F-4D97-AF65-F5344CB8AC3E}">
        <p14:creationId xmlns:p14="http://schemas.microsoft.com/office/powerpoint/2010/main" val="123644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1"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52" name="Group 5134">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5153"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4"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55" name="Group 5138">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5140"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6"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28" name="Picture 8" descr="Drug Testing Policy (Pre-Employment)">
            <a:extLst>
              <a:ext uri="{FF2B5EF4-FFF2-40B4-BE49-F238E27FC236}">
                <a16:creationId xmlns:a16="http://schemas.microsoft.com/office/drawing/2014/main" id="{0F3076EE-B0EF-7843-7017-DBAF5D9EEB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026" y="2137199"/>
            <a:ext cx="4571936" cy="2560284"/>
          </a:xfrm>
          <a:prstGeom prst="rect">
            <a:avLst/>
          </a:prstGeom>
          <a:noFill/>
          <a:extLst>
            <a:ext uri="{909E8E84-426E-40DD-AFC4-6F175D3DCCD1}">
              <a14:hiddenFill xmlns:a14="http://schemas.microsoft.com/office/drawing/2010/main">
                <a:solidFill>
                  <a:srgbClr val="FFFFFF"/>
                </a:solidFill>
              </a14:hiddenFill>
            </a:ext>
          </a:extLst>
        </p:spPr>
      </p:pic>
      <p:grpSp>
        <p:nvGrpSpPr>
          <p:cNvPr id="5157" name="Group 514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144" name="Freeform: Shape 514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5" name="Freeform: Shape 514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6" name="Freeform: Shape 514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7" name="Freeform: Shape 514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8" name="Freeform: Shape 514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9" name="Freeform: Shape 514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50" name="Freeform: Shape 514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extBox 4">
            <a:extLst>
              <a:ext uri="{FF2B5EF4-FFF2-40B4-BE49-F238E27FC236}">
                <a16:creationId xmlns:a16="http://schemas.microsoft.com/office/drawing/2014/main" id="{B6D145AD-38D4-BE40-0AFC-E5BD2F8CE821}"/>
              </a:ext>
            </a:extLst>
          </p:cNvPr>
          <p:cNvSpPr txBox="1"/>
          <p:nvPr/>
        </p:nvSpPr>
        <p:spPr>
          <a:xfrm>
            <a:off x="1014985" y="3442089"/>
            <a:ext cx="5501548" cy="2573579"/>
          </a:xfrm>
          <a:prstGeom prst="rect">
            <a:avLst/>
          </a:prstGeom>
        </p:spPr>
        <p:txBody>
          <a:bodyPr vert="horz" lIns="91440" tIns="45720" rIns="91440" bIns="45720" rtlCol="0" anchor="t">
            <a:normAutofit/>
          </a:bodyPr>
          <a:lstStyle/>
          <a:p>
            <a:pPr>
              <a:lnSpc>
                <a:spcPct val="90000"/>
              </a:lnSpc>
              <a:spcAft>
                <a:spcPts val="600"/>
              </a:spcAft>
            </a:pPr>
            <a:r>
              <a:rPr lang="en-US" sz="3600" dirty="0">
                <a:solidFill>
                  <a:schemeClr val="bg1"/>
                </a:solidFill>
              </a:rPr>
              <a:t>Drug Testing Requirements and Recommendations</a:t>
            </a:r>
          </a:p>
        </p:txBody>
      </p:sp>
    </p:spTree>
    <p:extLst>
      <p:ext uri="{BB962C8B-B14F-4D97-AF65-F5344CB8AC3E}">
        <p14:creationId xmlns:p14="http://schemas.microsoft.com/office/powerpoint/2010/main" val="245472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3733" y="548464"/>
            <a:ext cx="6798541" cy="1675623"/>
          </a:xfrm>
        </p:spPr>
        <p:txBody>
          <a:bodyPr anchor="b">
            <a:normAutofit/>
          </a:bodyPr>
          <a:lstStyle/>
          <a:p>
            <a:r>
              <a:rPr lang="en-US" sz="4000" dirty="0"/>
              <a:t>Decrease the Likelihood of Adulteration</a:t>
            </a:r>
          </a:p>
        </p:txBody>
      </p:sp>
      <p:pic>
        <p:nvPicPr>
          <p:cNvPr id="6" name="Picture 5" descr="A row of samples for medical testing">
            <a:extLst>
              <a:ext uri="{FF2B5EF4-FFF2-40B4-BE49-F238E27FC236}">
                <a16:creationId xmlns:a16="http://schemas.microsoft.com/office/drawing/2014/main" id="{0CC005A7-D904-998D-A18C-E613E0E22D74}"/>
              </a:ext>
            </a:extLst>
          </p:cNvPr>
          <p:cNvPicPr>
            <a:picLocks noChangeAspect="1"/>
          </p:cNvPicPr>
          <p:nvPr/>
        </p:nvPicPr>
        <p:blipFill rotWithShape="1">
          <a:blip r:embed="rId2"/>
          <a:srcRect l="50553" r="3554"/>
          <a:stretch/>
        </p:blipFill>
        <p:spPr>
          <a:xfrm>
            <a:off x="1" y="10"/>
            <a:ext cx="4196496" cy="6857990"/>
          </a:xfrm>
          <a:prstGeom prst="rect">
            <a:avLst/>
          </a:prstGeom>
          <a:effectLst/>
        </p:spPr>
      </p:pic>
      <p:sp>
        <p:nvSpPr>
          <p:cNvPr id="3" name="Content Placeholder 2"/>
          <p:cNvSpPr>
            <a:spLocks noGrp="1"/>
          </p:cNvSpPr>
          <p:nvPr>
            <p:ph idx="1"/>
          </p:nvPr>
        </p:nvSpPr>
        <p:spPr>
          <a:xfrm>
            <a:off x="4553734" y="2409830"/>
            <a:ext cx="6798539" cy="3705217"/>
          </a:xfrm>
        </p:spPr>
        <p:txBody>
          <a:bodyPr>
            <a:normAutofit/>
          </a:bodyPr>
          <a:lstStyle/>
          <a:p>
            <a:r>
              <a:rPr lang="en-US" sz="1700" dirty="0"/>
              <a:t>Providing a private area for specimen collection</a:t>
            </a:r>
          </a:p>
          <a:p>
            <a:r>
              <a:rPr lang="en-US" sz="1700" dirty="0"/>
              <a:t>Remove all cleaning products from the collection room area</a:t>
            </a:r>
          </a:p>
          <a:p>
            <a:r>
              <a:rPr lang="en-US" sz="1700" dirty="0">
                <a:highlight>
                  <a:srgbClr val="FFFF00"/>
                </a:highlight>
              </a:rPr>
              <a:t>Perform visual and temperature checks. The sample temperature should fall between 90.5 F and 99 F</a:t>
            </a:r>
          </a:p>
          <a:p>
            <a:r>
              <a:rPr lang="en-US" sz="1700" dirty="0"/>
              <a:t>Visually should appear free of possible contaminants </a:t>
            </a:r>
          </a:p>
          <a:p>
            <a:r>
              <a:rPr lang="en-US" sz="1700" dirty="0"/>
              <a:t>Turn off additional water sources in the immediate collection area, if possible</a:t>
            </a:r>
          </a:p>
          <a:p>
            <a:r>
              <a:rPr lang="en-US" sz="1700" dirty="0"/>
              <a:t>Place a blue chemical in the toilet tank to color the water</a:t>
            </a:r>
          </a:p>
          <a:p>
            <a:r>
              <a:rPr lang="en-US" sz="1700" dirty="0"/>
              <a:t>Have the student wash (with water only) hands and clean under nails and give student a paper towel for hand drying before they provide their sample</a:t>
            </a:r>
          </a:p>
          <a:p>
            <a:endParaRPr lang="en-US" sz="1700" dirty="0"/>
          </a:p>
        </p:txBody>
      </p:sp>
      <p:sp>
        <p:nvSpPr>
          <p:cNvPr id="4" name="Slide Number Placeholder 3"/>
          <p:cNvSpPr>
            <a:spLocks noGrp="1"/>
          </p:cNvSpPr>
          <p:nvPr>
            <p:ph type="sldNum" sz="quarter" idx="12"/>
          </p:nvPr>
        </p:nvSpPr>
        <p:spPr>
          <a:xfrm>
            <a:off x="9193686" y="6356350"/>
            <a:ext cx="2160114" cy="365125"/>
          </a:xfrm>
        </p:spPr>
        <p:txBody>
          <a:bodyPr>
            <a:normAutofit/>
          </a:bodyPr>
          <a:lstStyle/>
          <a:p>
            <a:pPr>
              <a:spcAft>
                <a:spcPts val="600"/>
              </a:spcAft>
            </a:pPr>
            <a:fld id="{5B73F288-119C-4A61-BAB7-6805DB4CCA32}" type="slidenum">
              <a:rPr lang="en-US" smtClean="0"/>
              <a:pPr>
                <a:spcAft>
                  <a:spcPts val="600"/>
                </a:spcAft>
              </a:pPr>
              <a:t>25</a:t>
            </a:fld>
            <a:endParaRPr lang="en-US"/>
          </a:p>
        </p:txBody>
      </p:sp>
    </p:spTree>
    <p:extLst>
      <p:ext uri="{BB962C8B-B14F-4D97-AF65-F5344CB8AC3E}">
        <p14:creationId xmlns:p14="http://schemas.microsoft.com/office/powerpoint/2010/main" val="3901360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pen doors">
            <a:extLst>
              <a:ext uri="{FF2B5EF4-FFF2-40B4-BE49-F238E27FC236}">
                <a16:creationId xmlns:a16="http://schemas.microsoft.com/office/drawing/2014/main" id="{49B2A8E0-4CF2-7F22-0CD6-462904F49414}"/>
              </a:ext>
            </a:extLst>
          </p:cNvPr>
          <p:cNvPicPr>
            <a:picLocks noChangeAspect="1"/>
          </p:cNvPicPr>
          <p:nvPr/>
        </p:nvPicPr>
        <p:blipFill rotWithShape="1">
          <a:blip r:embed="rId2"/>
          <a:srcRect b="15730"/>
          <a:stretch/>
        </p:blipFill>
        <p:spPr>
          <a:xfrm>
            <a:off x="1" y="1"/>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1037809" y="1071350"/>
            <a:ext cx="4775162" cy="1339382"/>
          </a:xfrm>
        </p:spPr>
        <p:txBody>
          <a:bodyPr>
            <a:normAutofit fontScale="90000"/>
          </a:bodyPr>
          <a:lstStyle/>
          <a:p>
            <a:pPr algn="ctr"/>
            <a:r>
              <a:rPr lang="en-US" sz="3600" dirty="0"/>
              <a:t>Detection of Adulteration Attempts via Supervised Screening</a:t>
            </a:r>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89319" y="2547257"/>
            <a:ext cx="4458446" cy="3109740"/>
          </a:xfrm>
        </p:spPr>
        <p:txBody>
          <a:bodyPr anchor="ctr">
            <a:normAutofit/>
          </a:bodyPr>
          <a:lstStyle/>
          <a:p>
            <a:r>
              <a:rPr lang="en-US" sz="1400" dirty="0"/>
              <a:t>Have the student remove outer garments (e.g., coats, sweaters, jackets)</a:t>
            </a:r>
          </a:p>
          <a:p>
            <a:r>
              <a:rPr lang="en-US" sz="1400" dirty="0"/>
              <a:t>Prohibit bags, packages, or purses in the collection area </a:t>
            </a:r>
          </a:p>
          <a:p>
            <a:r>
              <a:rPr lang="en-US" sz="1400" dirty="0"/>
              <a:t>Have the student provide the specimen while in an examination gown, if urine collection is part of a medical exam</a:t>
            </a:r>
          </a:p>
          <a:p>
            <a:r>
              <a:rPr lang="en-US" sz="1400" dirty="0"/>
              <a:t>Have collection personnel stand close to the door and be aware of unusual sounds when conducting a routine supervised collection</a:t>
            </a:r>
          </a:p>
          <a:p>
            <a:r>
              <a:rPr lang="en-US" sz="1400" dirty="0"/>
              <a:t>Make sure the student hands the specimen directly and immediately to collection personnel</a:t>
            </a:r>
          </a:p>
          <a:p>
            <a:endParaRPr lang="en-US" sz="1400" dirty="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5B73F288-119C-4A61-BAB7-6805DB4CCA32}" type="slidenum">
              <a:rPr lang="en-US" sz="1000">
                <a:solidFill>
                  <a:srgbClr val="FFFFFF"/>
                </a:solidFill>
              </a:rPr>
              <a:pPr>
                <a:spcAft>
                  <a:spcPts val="600"/>
                </a:spcAft>
              </a:pPr>
              <a:t>26</a:t>
            </a:fld>
            <a:endParaRPr lang="en-US" sz="1000">
              <a:solidFill>
                <a:srgbClr val="FFFFFF"/>
              </a:solidFill>
            </a:endParaRPr>
          </a:p>
        </p:txBody>
      </p:sp>
    </p:spTree>
    <p:extLst>
      <p:ext uri="{BB962C8B-B14F-4D97-AF65-F5344CB8AC3E}">
        <p14:creationId xmlns:p14="http://schemas.microsoft.com/office/powerpoint/2010/main" val="4265598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versus Observed Collection</a:t>
            </a:r>
          </a:p>
        </p:txBody>
      </p:sp>
      <p:graphicFrame>
        <p:nvGraphicFramePr>
          <p:cNvPr id="5" name="Content Placeholder 2">
            <a:extLst>
              <a:ext uri="{FF2B5EF4-FFF2-40B4-BE49-F238E27FC236}">
                <a16:creationId xmlns:a16="http://schemas.microsoft.com/office/drawing/2014/main" id="{14E37C61-56DF-59BD-7CA9-530489870137}"/>
              </a:ext>
            </a:extLst>
          </p:cNvPr>
          <p:cNvGraphicFramePr>
            <a:graphicFrameLocks noGrp="1"/>
          </p:cNvGraphicFramePr>
          <p:nvPr>
            <p:ph idx="1"/>
            <p:extLst>
              <p:ext uri="{D42A27DB-BD31-4B8C-83A1-F6EECF244321}">
                <p14:modId xmlns:p14="http://schemas.microsoft.com/office/powerpoint/2010/main" val="33036018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41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5129600" cy="5340097"/>
          </a:xfrm>
        </p:spPr>
        <p:txBody>
          <a:bodyPr anchor="ctr">
            <a:normAutofit/>
          </a:bodyPr>
          <a:lstStyle/>
          <a:p>
            <a:r>
              <a:rPr lang="en-US" sz="4800">
                <a:solidFill>
                  <a:schemeClr val="bg1"/>
                </a:solidFill>
              </a:rPr>
              <a:t>Chain of Custody is Key to Drug Testing Integrity</a:t>
            </a:r>
          </a:p>
        </p:txBody>
      </p:sp>
      <p:graphicFrame>
        <p:nvGraphicFramePr>
          <p:cNvPr id="26" name="Content Placeholder 2">
            <a:extLst>
              <a:ext uri="{FF2B5EF4-FFF2-40B4-BE49-F238E27FC236}">
                <a16:creationId xmlns:a16="http://schemas.microsoft.com/office/drawing/2014/main" id="{28B781A3-04C5-C024-849C-BE3B428CF1E0}"/>
              </a:ext>
            </a:extLst>
          </p:cNvPr>
          <p:cNvGraphicFramePr>
            <a:graphicFrameLocks noGrp="1"/>
          </p:cNvGraphicFramePr>
          <p:nvPr>
            <p:ph idx="1"/>
            <p:extLst>
              <p:ext uri="{D42A27DB-BD31-4B8C-83A1-F6EECF244321}">
                <p14:modId xmlns:p14="http://schemas.microsoft.com/office/powerpoint/2010/main" val="4189275735"/>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04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036D5-D58F-5A1D-69FB-3A1CD4883261}"/>
              </a:ext>
            </a:extLst>
          </p:cNvPr>
          <p:cNvSpPr>
            <a:spLocks noGrp="1"/>
          </p:cNvSpPr>
          <p:nvPr>
            <p:ph type="title"/>
          </p:nvPr>
        </p:nvSpPr>
        <p:spPr>
          <a:xfrm>
            <a:off x="841248" y="548640"/>
            <a:ext cx="3600860" cy="5431536"/>
          </a:xfrm>
        </p:spPr>
        <p:txBody>
          <a:bodyPr>
            <a:normAutofit/>
          </a:bodyPr>
          <a:lstStyle/>
          <a:p>
            <a:r>
              <a:rPr lang="en-US" sz="5400"/>
              <a:t>Next Steps if Suspicion Screen Results are a Confirmed Positive</a:t>
            </a:r>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D19F78-1406-DA72-1BBE-AB55CAF8C929}"/>
              </a:ext>
            </a:extLst>
          </p:cNvPr>
          <p:cNvSpPr>
            <a:spLocks noGrp="1"/>
          </p:cNvSpPr>
          <p:nvPr>
            <p:ph idx="1"/>
          </p:nvPr>
        </p:nvSpPr>
        <p:spPr>
          <a:xfrm>
            <a:off x="5126418" y="552091"/>
            <a:ext cx="6224335" cy="5431536"/>
          </a:xfrm>
        </p:spPr>
        <p:txBody>
          <a:bodyPr anchor="ctr">
            <a:normAutofit/>
          </a:bodyPr>
          <a:lstStyle/>
          <a:p>
            <a:pPr marL="457200" marR="0" lvl="1" indent="0">
              <a:spcBef>
                <a:spcPts val="0"/>
              </a:spcBef>
              <a:spcAft>
                <a:spcPts val="0"/>
              </a:spcAft>
              <a:buNone/>
            </a:pPr>
            <a:r>
              <a:rPr lang="en-US" sz="2000" dirty="0">
                <a:effectLst/>
                <a:latin typeface="Times New Roman" panose="02020603050405020304" pitchFamily="18" charset="0"/>
                <a:ea typeface="Aptos" panose="020B0004020202020204" pitchFamily="34" charset="0"/>
              </a:rPr>
              <a:t> </a:t>
            </a:r>
          </a:p>
          <a:p>
            <a:pPr>
              <a:spcBef>
                <a:spcPts val="0"/>
              </a:spcBef>
            </a:pPr>
            <a:r>
              <a:rPr lang="en-US" sz="2000" dirty="0">
                <a:effectLst/>
                <a:ea typeface="Aptos" panose="020B0004020202020204" pitchFamily="34" charset="0"/>
              </a:rPr>
              <a:t>Is there a medical explanation?</a:t>
            </a:r>
          </a:p>
          <a:p>
            <a:pPr>
              <a:spcBef>
                <a:spcPts val="0"/>
              </a:spcBef>
            </a:pPr>
            <a:r>
              <a:rPr lang="en-US" sz="2000" dirty="0">
                <a:effectLst/>
                <a:ea typeface="Aptos" panose="020B0004020202020204" pitchFamily="34" charset="0"/>
              </a:rPr>
              <a:t>New PRH clarification (2.3 R5 g 1(f): The Center Physician must determine whether a positive confirmed drug test is due to valid prescription use (e.g., the student has prescribed medication for an amphetamine for ADHD or an opioid for an oral health procedure)</a:t>
            </a:r>
            <a:r>
              <a:rPr lang="en-US" sz="2000" kern="100" dirty="0">
                <a:effectLst/>
                <a:ea typeface="Aptos" panose="020B0004020202020204" pitchFamily="34" charset="0"/>
                <a:cs typeface="Times New Roman" panose="02020603050405020304" pitchFamily="18" charset="0"/>
              </a:rPr>
              <a:t> </a:t>
            </a:r>
            <a:endParaRPr lang="en-US" sz="2000" kern="100" dirty="0">
              <a:ea typeface="Aptos" panose="020B0004020202020204" pitchFamily="34" charset="0"/>
              <a:cs typeface="Times New Roman" panose="02020603050405020304" pitchFamily="18" charset="0"/>
            </a:endParaRPr>
          </a:p>
          <a:p>
            <a:pPr>
              <a:spcBef>
                <a:spcPts val="0"/>
              </a:spcBef>
            </a:pPr>
            <a:r>
              <a:rPr lang="en-US" sz="2000" dirty="0">
                <a:effectLst/>
                <a:ea typeface="Aptos" panose="020B0004020202020204" pitchFamily="34" charset="0"/>
              </a:rPr>
              <a:t>Under Federal law, </a:t>
            </a:r>
            <a:r>
              <a:rPr lang="en-US" sz="2000" u="sng" dirty="0">
                <a:effectLst/>
                <a:ea typeface="Aptos" panose="020B0004020202020204" pitchFamily="34" charset="0"/>
              </a:rPr>
              <a:t>no valid prescription can be provided for drugs that are classified as Schedule I of the Controlled Substances Act even if they are obtained by prescription under state law</a:t>
            </a:r>
            <a:endParaRPr lang="en-US" sz="2000" dirty="0">
              <a:ea typeface="Aptos" panose="020B0004020202020204" pitchFamily="34" charset="0"/>
            </a:endParaRPr>
          </a:p>
          <a:p>
            <a:pPr>
              <a:spcBef>
                <a:spcPts val="0"/>
              </a:spcBef>
            </a:pPr>
            <a:r>
              <a:rPr lang="en-US" sz="2000" dirty="0">
                <a:effectLst/>
                <a:ea typeface="Aptos" panose="020B0004020202020204" pitchFamily="34" charset="0"/>
              </a:rPr>
              <a:t>If so, the Center Physician will document the positive drug test as “due to legitimate medical use.” In this instance, the student is not referred to intervention services, and the follow-up retesting would not occur</a:t>
            </a:r>
            <a:endParaRPr lang="en-US" sz="2000" dirty="0">
              <a:ea typeface="Aptos" panose="020B0004020202020204" pitchFamily="34" charset="0"/>
            </a:endParaRPr>
          </a:p>
          <a:p>
            <a:pPr>
              <a:spcBef>
                <a:spcPts val="0"/>
              </a:spcBef>
            </a:pPr>
            <a:r>
              <a:rPr lang="en-US" sz="2000" dirty="0">
                <a:effectLst/>
                <a:ea typeface="Aptos" panose="020B0004020202020204" pitchFamily="34" charset="0"/>
              </a:rPr>
              <a:t>Consult with toxicology professionals, if needed</a:t>
            </a:r>
            <a:endParaRPr lang="en-US" sz="2000" dirty="0">
              <a:ea typeface="Aptos" panose="020B0004020202020204" pitchFamily="34" charset="0"/>
            </a:endParaRPr>
          </a:p>
          <a:p>
            <a:pPr>
              <a:spcBef>
                <a:spcPts val="0"/>
              </a:spcBef>
            </a:pPr>
            <a:r>
              <a:rPr lang="en-US" sz="2000" u="sng" dirty="0">
                <a:effectLst/>
                <a:ea typeface="Aptos" panose="020B0004020202020204" pitchFamily="34" charset="0"/>
              </a:rPr>
              <a:t>If no medical explanation, then </a:t>
            </a:r>
            <a:r>
              <a:rPr lang="en-US" sz="2000" u="sng" dirty="0">
                <a:ea typeface="Aptos" panose="020B0004020202020204" pitchFamily="34" charset="0"/>
              </a:rPr>
              <a:t>is a violation of the ZT policy and student is to be terminated</a:t>
            </a:r>
            <a:endParaRPr lang="en-US" sz="2000" u="sng" dirty="0">
              <a:effectLst/>
              <a:ea typeface="Aptos" panose="020B0004020202020204" pitchFamily="34" charset="0"/>
            </a:endParaRPr>
          </a:p>
          <a:p>
            <a:pPr>
              <a:spcBef>
                <a:spcPts val="0"/>
              </a:spcBef>
            </a:pPr>
            <a:r>
              <a:rPr lang="en-US" sz="2000" dirty="0">
                <a:effectLst/>
                <a:ea typeface="Aptos" panose="020B0004020202020204" pitchFamily="34" charset="0"/>
              </a:rPr>
              <a:t>Document justification for decision and process in SHR</a:t>
            </a:r>
            <a:endParaRPr lang="en-US" sz="2000" dirty="0"/>
          </a:p>
          <a:p>
            <a:endParaRPr lang="en-US" sz="2000" dirty="0"/>
          </a:p>
        </p:txBody>
      </p:sp>
    </p:spTree>
    <p:extLst>
      <p:ext uri="{BB962C8B-B14F-4D97-AF65-F5344CB8AC3E}">
        <p14:creationId xmlns:p14="http://schemas.microsoft.com/office/powerpoint/2010/main" val="53563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stopwatch">
            <a:extLst>
              <a:ext uri="{FF2B5EF4-FFF2-40B4-BE49-F238E27FC236}">
                <a16:creationId xmlns:a16="http://schemas.microsoft.com/office/drawing/2014/main" id="{EACF68F0-E66B-54CB-4A07-B12D77CF52DE}"/>
              </a:ext>
            </a:extLst>
          </p:cNvPr>
          <p:cNvPicPr>
            <a:picLocks noChangeAspect="1"/>
          </p:cNvPicPr>
          <p:nvPr/>
        </p:nvPicPr>
        <p:blipFill rotWithShape="1">
          <a:blip r:embed="rId2"/>
          <a:srcRect t="410" b="1532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F8B6C-9258-B987-BAB3-8F973B8974E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Before We Get Started…</a:t>
            </a:r>
          </a:p>
        </p:txBody>
      </p:sp>
    </p:spTree>
    <p:extLst>
      <p:ext uri="{BB962C8B-B14F-4D97-AF65-F5344CB8AC3E}">
        <p14:creationId xmlns:p14="http://schemas.microsoft.com/office/powerpoint/2010/main" val="162666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US" sz="4100" dirty="0"/>
              <a:t>Next Steps if Suspicion Screen is Confirmed Negative</a:t>
            </a:r>
          </a:p>
        </p:txBody>
      </p:sp>
      <p:pic>
        <p:nvPicPr>
          <p:cNvPr id="5" name="Picture 4" descr="Pen placed on top of a signature line">
            <a:extLst>
              <a:ext uri="{FF2B5EF4-FFF2-40B4-BE49-F238E27FC236}">
                <a16:creationId xmlns:a16="http://schemas.microsoft.com/office/drawing/2014/main" id="{B534F4A9-47F2-C1B1-B6E9-A6437DF91A34}"/>
              </a:ext>
            </a:extLst>
          </p:cNvPr>
          <p:cNvPicPr>
            <a:picLocks noChangeAspect="1"/>
          </p:cNvPicPr>
          <p:nvPr/>
        </p:nvPicPr>
        <p:blipFill rotWithShape="1">
          <a:blip r:embed="rId2"/>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r>
              <a:rPr lang="en-US" sz="2000" dirty="0"/>
              <a:t>Review results with the student</a:t>
            </a:r>
          </a:p>
          <a:p>
            <a:r>
              <a:rPr lang="en-US" sz="2000" dirty="0"/>
              <a:t>Further assessment</a:t>
            </a:r>
          </a:p>
          <a:p>
            <a:pPr lvl="2"/>
            <a:r>
              <a:rPr lang="en-US" dirty="0"/>
              <a:t>MSWR</a:t>
            </a:r>
          </a:p>
          <a:p>
            <a:pPr lvl="2"/>
            <a:r>
              <a:rPr lang="en-US" dirty="0"/>
              <a:t>CMHC Referral</a:t>
            </a:r>
          </a:p>
          <a:p>
            <a:pPr lvl="2"/>
            <a:r>
              <a:rPr lang="en-US" dirty="0"/>
              <a:t>Heals Referral </a:t>
            </a:r>
          </a:p>
          <a:p>
            <a:r>
              <a:rPr lang="en-US" sz="2000" dirty="0"/>
              <a:t>Offer voluntary relapse prevention service</a:t>
            </a:r>
          </a:p>
          <a:p>
            <a:r>
              <a:rPr lang="en-US" sz="2000" dirty="0"/>
              <a:t>Brief interventions, using SBIRT or motivational interviewing</a:t>
            </a:r>
          </a:p>
          <a:p>
            <a:r>
              <a:rPr lang="en-US" sz="2000" dirty="0"/>
              <a:t>Document in SHR</a:t>
            </a:r>
          </a:p>
        </p:txBody>
      </p:sp>
    </p:spTree>
    <p:extLst>
      <p:ext uri="{BB962C8B-B14F-4D97-AF65-F5344CB8AC3E}">
        <p14:creationId xmlns:p14="http://schemas.microsoft.com/office/powerpoint/2010/main" val="2576659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US"/>
              <a:t>Alcohol Testing Procedures</a:t>
            </a:r>
          </a:p>
        </p:txBody>
      </p:sp>
      <p:pic>
        <p:nvPicPr>
          <p:cNvPr id="14" name="Picture 13" descr="Graph on document with pen">
            <a:extLst>
              <a:ext uri="{FF2B5EF4-FFF2-40B4-BE49-F238E27FC236}">
                <a16:creationId xmlns:a16="http://schemas.microsoft.com/office/drawing/2014/main" id="{507A927A-CC21-5A32-3DE8-B0F2C29CCE96}"/>
              </a:ext>
            </a:extLst>
          </p:cNvPr>
          <p:cNvPicPr>
            <a:picLocks noChangeAspect="1"/>
          </p:cNvPicPr>
          <p:nvPr/>
        </p:nvPicPr>
        <p:blipFill rotWithShape="1">
          <a:blip r:embed="rId2"/>
          <a:srcRect l="27094" r="1337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lnSpcReduction="10000"/>
          </a:bodyPr>
          <a:lstStyle/>
          <a:p>
            <a:endParaRPr lang="en-US" sz="2000" dirty="0"/>
          </a:p>
          <a:p>
            <a:r>
              <a:rPr lang="en-US" sz="2000" dirty="0"/>
              <a:t>Students who are suspected of being under the influence of alcohol while on center are immediately tested.</a:t>
            </a:r>
          </a:p>
          <a:p>
            <a:r>
              <a:rPr lang="en-US" sz="2000" dirty="0"/>
              <a:t>Use the </a:t>
            </a:r>
            <a:r>
              <a:rPr lang="en-US" sz="2000" dirty="0" err="1"/>
              <a:t>Lifeloc</a:t>
            </a:r>
            <a:r>
              <a:rPr lang="en-US" sz="2000" dirty="0"/>
              <a:t> Breathalyzer (see PI 22-02) or other professional breathalyzer that measures BAC.</a:t>
            </a:r>
          </a:p>
          <a:p>
            <a:r>
              <a:rPr lang="en-US" sz="2000" dirty="0"/>
              <a:t>Only administered by trained staff member (TEAP responsible for ensuring training occurs).  </a:t>
            </a:r>
          </a:p>
          <a:p>
            <a:r>
              <a:rPr lang="en-US" sz="2000" dirty="0">
                <a:highlight>
                  <a:srgbClr val="FFFF00"/>
                </a:highlight>
              </a:rPr>
              <a:t>All breathalyzer testing (even negative results) </a:t>
            </a:r>
            <a:r>
              <a:rPr lang="en-US" sz="2000" dirty="0"/>
              <a:t>is documented and then filed in SHR.</a:t>
            </a:r>
          </a:p>
          <a:p>
            <a:endParaRPr lang="en-US" sz="2000" dirty="0"/>
          </a:p>
          <a:p>
            <a:endParaRPr lang="en-US" sz="2000" dirty="0"/>
          </a:p>
        </p:txBody>
      </p:sp>
    </p:spTree>
    <p:extLst>
      <p:ext uri="{BB962C8B-B14F-4D97-AF65-F5344CB8AC3E}">
        <p14:creationId xmlns:p14="http://schemas.microsoft.com/office/powerpoint/2010/main" val="749752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DFCB8-09CE-70E0-88B9-7A3030E5F033}"/>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Resources</a:t>
            </a:r>
          </a:p>
        </p:txBody>
      </p:sp>
      <p:sp>
        <p:nvSpPr>
          <p:cNvPr id="308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mall Business Resources: Business Information for SMB Owners">
            <a:extLst>
              <a:ext uri="{FF2B5EF4-FFF2-40B4-BE49-F238E27FC236}">
                <a16:creationId xmlns:a16="http://schemas.microsoft.com/office/drawing/2014/main" id="{7CD4AAF3-6132-C010-7A09-CF109FD2C0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42" r="1483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42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D1453F"/>
            </a:solidFill>
          </a:ln>
        </p:spPr>
        <p:style>
          <a:lnRef idx="1">
            <a:schemeClr val="accent1"/>
          </a:lnRef>
          <a:fillRef idx="0">
            <a:schemeClr val="accent1"/>
          </a:fillRef>
          <a:effectRef idx="0">
            <a:schemeClr val="accent1"/>
          </a:effectRef>
          <a:fontRef idx="minor">
            <a:schemeClr val="tx1"/>
          </a:fontRef>
        </p:style>
      </p:cxnSp>
      <p:pic>
        <p:nvPicPr>
          <p:cNvPr id="3" name="Picture 2" descr="A close-up of blue and red text&#10;&#10;Description automatically generated">
            <a:extLst>
              <a:ext uri="{FF2B5EF4-FFF2-40B4-BE49-F238E27FC236}">
                <a16:creationId xmlns:a16="http://schemas.microsoft.com/office/drawing/2014/main" id="{1C284FBB-99BD-584D-2FEA-D17561412E04}"/>
              </a:ext>
            </a:extLst>
          </p:cNvPr>
          <p:cNvPicPr>
            <a:picLocks noChangeAspect="1"/>
          </p:cNvPicPr>
          <p:nvPr/>
        </p:nvPicPr>
        <p:blipFill>
          <a:blip r:embed="rId2"/>
          <a:stretch>
            <a:fillRect/>
          </a:stretch>
        </p:blipFill>
        <p:spPr>
          <a:xfrm>
            <a:off x="4061860" y="2013039"/>
            <a:ext cx="7009396" cy="2825776"/>
          </a:xfrm>
          <a:prstGeom prst="rect">
            <a:avLst/>
          </a:prstGeom>
        </p:spPr>
      </p:pic>
    </p:spTree>
    <p:extLst>
      <p:ext uri="{BB962C8B-B14F-4D97-AF65-F5344CB8AC3E}">
        <p14:creationId xmlns:p14="http://schemas.microsoft.com/office/powerpoint/2010/main" val="43869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C81BD5-D024-4764-B3B0-2F6C6BF31033}"/>
              </a:ext>
            </a:extLst>
          </p:cNvPr>
          <p:cNvPicPr>
            <a:picLocks noChangeAspect="1"/>
          </p:cNvPicPr>
          <p:nvPr/>
        </p:nvPicPr>
        <p:blipFill rotWithShape="1">
          <a:blip r:embed="rId2"/>
          <a:srcRect l="22969" t="9721" r="24531" b="4723"/>
          <a:stretch/>
        </p:blipFill>
        <p:spPr>
          <a:xfrm>
            <a:off x="3057251" y="643467"/>
            <a:ext cx="6077497" cy="5571066"/>
          </a:xfrm>
          <a:prstGeom prst="rect">
            <a:avLst/>
          </a:prstGeom>
        </p:spPr>
      </p:pic>
    </p:spTree>
    <p:extLst>
      <p:ext uri="{BB962C8B-B14F-4D97-AF65-F5344CB8AC3E}">
        <p14:creationId xmlns:p14="http://schemas.microsoft.com/office/powerpoint/2010/main" val="3803486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health and wellness website&#10;&#10;Description automatically generated">
            <a:extLst>
              <a:ext uri="{FF2B5EF4-FFF2-40B4-BE49-F238E27FC236}">
                <a16:creationId xmlns:a16="http://schemas.microsoft.com/office/drawing/2014/main" id="{7F445873-5298-52D8-0334-9E13691DFE18}"/>
              </a:ext>
            </a:extLst>
          </p:cNvPr>
          <p:cNvPicPr>
            <a:picLocks noChangeAspect="1"/>
          </p:cNvPicPr>
          <p:nvPr/>
        </p:nvPicPr>
        <p:blipFill>
          <a:blip r:embed="rId2"/>
          <a:stretch>
            <a:fillRect/>
          </a:stretch>
        </p:blipFill>
        <p:spPr>
          <a:xfrm>
            <a:off x="457200" y="1483614"/>
            <a:ext cx="11277600" cy="3890771"/>
          </a:xfrm>
          <a:prstGeom prst="rect">
            <a:avLst/>
          </a:prstGeom>
        </p:spPr>
      </p:pic>
    </p:spTree>
    <p:extLst>
      <p:ext uri="{BB962C8B-B14F-4D97-AF65-F5344CB8AC3E}">
        <p14:creationId xmlns:p14="http://schemas.microsoft.com/office/powerpoint/2010/main" val="2696867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2" name="Freeform: Shape 3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A3B4E58-214A-EBD7-EBE5-2EE9FF2A9341}"/>
              </a:ext>
            </a:extLst>
          </p:cNvPr>
          <p:cNvSpPr>
            <a:spLocks noGrp="1"/>
          </p:cNvSpPr>
          <p:nvPr>
            <p:ph type="title"/>
          </p:nvPr>
        </p:nvSpPr>
        <p:spPr>
          <a:xfrm>
            <a:off x="640080" y="1243013"/>
            <a:ext cx="3855720" cy="4371974"/>
          </a:xfrm>
        </p:spPr>
        <p:txBody>
          <a:bodyPr>
            <a:normAutofit/>
          </a:bodyPr>
          <a:lstStyle/>
          <a:p>
            <a:r>
              <a:rPr lang="en-US" sz="3600" b="1" dirty="0">
                <a:solidFill>
                  <a:schemeClr val="tx2"/>
                </a:solidFill>
              </a:rPr>
              <a:t>Contact your Regional Health Specialist</a:t>
            </a:r>
          </a:p>
        </p:txBody>
      </p:sp>
      <p:sp>
        <p:nvSpPr>
          <p:cNvPr id="3" name="Content Placeholder 2">
            <a:extLst>
              <a:ext uri="{FF2B5EF4-FFF2-40B4-BE49-F238E27FC236}">
                <a16:creationId xmlns:a16="http://schemas.microsoft.com/office/drawing/2014/main" id="{ADB80B81-93C4-0FEB-3746-D05574E30B9C}"/>
              </a:ext>
            </a:extLst>
          </p:cNvPr>
          <p:cNvSpPr>
            <a:spLocks noGrp="1"/>
          </p:cNvSpPr>
          <p:nvPr>
            <p:ph idx="1"/>
          </p:nvPr>
        </p:nvSpPr>
        <p:spPr>
          <a:xfrm>
            <a:off x="6172200" y="804672"/>
            <a:ext cx="5221224" cy="5230368"/>
          </a:xfrm>
        </p:spPr>
        <p:txBody>
          <a:bodyPr anchor="ctr">
            <a:normAutofit/>
          </a:bodyPr>
          <a:lstStyle/>
          <a:p>
            <a:pPr marL="0" indent="0">
              <a:buNone/>
            </a:pPr>
            <a:r>
              <a:rPr lang="en-US" dirty="0">
                <a:solidFill>
                  <a:schemeClr val="tx2"/>
                </a:solidFill>
                <a:latin typeface="Calibri" panose="020F0502020204030204" pitchFamily="34" charset="0"/>
                <a:cs typeface="Calibri" panose="020F0502020204030204" pitchFamily="34" charset="0"/>
              </a:rPr>
              <a:t>Atlanta, Dallas and Chicago regions:</a:t>
            </a:r>
          </a:p>
          <a:p>
            <a:pPr marL="0" indent="0">
              <a:buNone/>
            </a:pPr>
            <a:r>
              <a:rPr lang="en-US" dirty="0">
                <a:solidFill>
                  <a:schemeClr val="tx2"/>
                </a:solidFill>
                <a:latin typeface="Calibri" panose="020F0502020204030204" pitchFamily="34" charset="0"/>
                <a:cs typeface="Calibri" panose="020F0502020204030204" pitchFamily="34" charset="0"/>
              </a:rPr>
              <a:t>Christy Hicks, </a:t>
            </a:r>
            <a:r>
              <a:rPr lang="en-US"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LCADC/CSW</a:t>
            </a:r>
            <a:r>
              <a:rPr lang="en-US" dirty="0">
                <a:solidFill>
                  <a:schemeClr val="tx2"/>
                </a:solidFill>
                <a:effectLst/>
                <a:latin typeface="Calibri" panose="020F0502020204030204" pitchFamily="34" charset="0"/>
                <a:cs typeface="Calibri" panose="020F0502020204030204" pitchFamily="34" charset="0"/>
              </a:rPr>
              <a:t> </a:t>
            </a:r>
            <a:r>
              <a:rPr lang="en-US" dirty="0">
                <a:solidFill>
                  <a:schemeClr val="tx2"/>
                </a:solidFill>
                <a:latin typeface="Calibri" panose="020F0502020204030204" pitchFamily="34" charset="0"/>
                <a:cs typeface="Calibri" panose="020F0502020204030204" pitchFamily="34" charset="0"/>
              </a:rPr>
              <a:t>at: </a:t>
            </a:r>
            <a:r>
              <a:rPr lang="en-US" dirty="0">
                <a:solidFill>
                  <a:schemeClr val="tx2"/>
                </a:solidFill>
                <a:latin typeface="Calibri" panose="020F0502020204030204" pitchFamily="34" charset="0"/>
                <a:cs typeface="Calibri" panose="020F0502020204030204" pitchFamily="34" charset="0"/>
                <a:hlinkClick r:id="rId2"/>
              </a:rPr>
              <a:t>Christy.Hicks@humanitas.com</a:t>
            </a:r>
            <a:r>
              <a:rPr lang="en-US" dirty="0">
                <a:solidFill>
                  <a:schemeClr val="tx2"/>
                </a:solidFill>
                <a:latin typeface="Calibri" panose="020F0502020204030204" pitchFamily="34" charset="0"/>
                <a:cs typeface="Calibri" panose="020F0502020204030204" pitchFamily="34" charset="0"/>
              </a:rPr>
              <a:t> </a:t>
            </a:r>
          </a:p>
          <a:p>
            <a:pPr marL="0" indent="0">
              <a:buNone/>
            </a:pPr>
            <a:endParaRPr lang="en-US" dirty="0">
              <a:solidFill>
                <a:schemeClr val="tx2"/>
              </a:solidFill>
              <a:latin typeface="Calibri" panose="020F0502020204030204" pitchFamily="34" charset="0"/>
              <a:cs typeface="Calibri" panose="020F0502020204030204" pitchFamily="34" charset="0"/>
            </a:endParaRPr>
          </a:p>
          <a:p>
            <a:pPr marL="0" indent="0">
              <a:buNone/>
            </a:pPr>
            <a:r>
              <a:rPr lang="en-US" dirty="0">
                <a:solidFill>
                  <a:schemeClr val="tx2"/>
                </a:solidFill>
                <a:latin typeface="Calibri" panose="020F0502020204030204" pitchFamily="34" charset="0"/>
                <a:cs typeface="Calibri" panose="020F0502020204030204" pitchFamily="34" charset="0"/>
              </a:rPr>
              <a:t>Boston, Philadelphia, and San Francisco regions:</a:t>
            </a:r>
          </a:p>
          <a:p>
            <a:pPr marL="0" indent="0">
              <a:buNone/>
            </a:pPr>
            <a:r>
              <a:rPr lang="en-US" dirty="0">
                <a:solidFill>
                  <a:schemeClr val="tx2"/>
                </a:solidFill>
                <a:latin typeface="Calibri" panose="020F0502020204030204" pitchFamily="34" charset="0"/>
                <a:cs typeface="Calibri" panose="020F0502020204030204" pitchFamily="34" charset="0"/>
              </a:rPr>
              <a:t>Diane Tennies, PhD, LADC at </a:t>
            </a:r>
            <a:r>
              <a:rPr lang="en-US" dirty="0">
                <a:solidFill>
                  <a:schemeClr val="tx2"/>
                </a:solidFill>
                <a:latin typeface="Calibri" panose="020F0502020204030204" pitchFamily="34" charset="0"/>
                <a:cs typeface="Calibri" panose="020F0502020204030204" pitchFamily="34" charset="0"/>
                <a:hlinkClick r:id="rId3"/>
              </a:rPr>
              <a:t>Diane.Tennies@humanitas.com</a:t>
            </a:r>
            <a:r>
              <a:rPr lang="en-US" dirty="0">
                <a:solidFill>
                  <a:schemeClr val="tx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79171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DE31-CD05-3D7D-8B42-182F17C8DD39}"/>
              </a:ext>
            </a:extLst>
          </p:cNvPr>
          <p:cNvSpPr>
            <a:spLocks noGrp="1"/>
          </p:cNvSpPr>
          <p:nvPr>
            <p:ph type="title"/>
          </p:nvPr>
        </p:nvSpPr>
        <p:spPr>
          <a:xfrm>
            <a:off x="5868557" y="1138036"/>
            <a:ext cx="5444382" cy="1402470"/>
          </a:xfrm>
        </p:spPr>
        <p:txBody>
          <a:bodyPr anchor="t">
            <a:normAutofit/>
          </a:bodyPr>
          <a:lstStyle/>
          <a:p>
            <a:r>
              <a:rPr lang="en-US" sz="3200"/>
              <a:t>Learning Objectives Achieved</a:t>
            </a:r>
          </a:p>
        </p:txBody>
      </p:sp>
      <p:pic>
        <p:nvPicPr>
          <p:cNvPr id="5" name="Picture 4" descr="A blue and green triangle shapes&#10;&#10;Description automatically generated">
            <a:extLst>
              <a:ext uri="{FF2B5EF4-FFF2-40B4-BE49-F238E27FC236}">
                <a16:creationId xmlns:a16="http://schemas.microsoft.com/office/drawing/2014/main" id="{BFAB5713-4ADF-0CBC-6D48-6EACC1E3ECE7}"/>
              </a:ext>
            </a:extLst>
          </p:cNvPr>
          <p:cNvPicPr>
            <a:picLocks noChangeAspect="1"/>
          </p:cNvPicPr>
          <p:nvPr/>
        </p:nvPicPr>
        <p:blipFill rotWithShape="1">
          <a:blip r:embed="rId2"/>
          <a:srcRect l="643" r="49219"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65D0E5-3990-FFAE-226D-FF6FE2678E8C}"/>
              </a:ext>
            </a:extLst>
          </p:cNvPr>
          <p:cNvSpPr>
            <a:spLocks noGrp="1"/>
          </p:cNvSpPr>
          <p:nvPr>
            <p:ph idx="1"/>
          </p:nvPr>
        </p:nvSpPr>
        <p:spPr>
          <a:xfrm>
            <a:off x="5868557" y="2551176"/>
            <a:ext cx="5444382" cy="3591207"/>
          </a:xfrm>
        </p:spPr>
        <p:txBody>
          <a:bodyPr>
            <a:normAutofit fontScale="85000" lnSpcReduction="20000"/>
          </a:bodyPr>
          <a:lstStyle/>
          <a:p>
            <a:pPr marL="0" lvl="0" indent="0">
              <a:buNone/>
              <a:defRPr cap="all"/>
            </a:pPr>
            <a:endParaRPr lang="en-US" sz="1600" dirty="0">
              <a:solidFill>
                <a:schemeClr val="tx2"/>
              </a:solidFill>
            </a:endParaRPr>
          </a:p>
          <a:p>
            <a:pPr marL="0" indent="0">
              <a:buNone/>
            </a:pPr>
            <a:r>
              <a:rPr lang="en-US" sz="1600" dirty="0"/>
              <a:t>1.) Identify what has changed given the updated ZT policy. </a:t>
            </a:r>
          </a:p>
          <a:p>
            <a:pPr marL="0" indent="0">
              <a:buNone/>
            </a:pPr>
            <a:r>
              <a:rPr lang="en-US" sz="1600" dirty="0">
                <a:highlight>
                  <a:srgbClr val="FFFF00"/>
                </a:highlight>
              </a:rPr>
              <a:t>Suspicion screen process remains the same and Job Corps remains drug-free. There are minor changes in the PRH that were reviewed.</a:t>
            </a:r>
          </a:p>
          <a:p>
            <a:pPr marL="0" indent="0">
              <a:buNone/>
            </a:pPr>
            <a:r>
              <a:rPr lang="en-US" sz="1600" dirty="0"/>
              <a:t>2.) Review the importance of being drug-free in the workplace and the impact on employability.</a:t>
            </a:r>
          </a:p>
          <a:p>
            <a:pPr marL="0" indent="0">
              <a:buNone/>
            </a:pPr>
            <a:r>
              <a:rPr lang="en-US" sz="1600" dirty="0">
                <a:highlight>
                  <a:srgbClr val="FFFF00"/>
                </a:highlight>
              </a:rPr>
              <a:t>Safer workplace and healthier employees.</a:t>
            </a:r>
          </a:p>
          <a:p>
            <a:pPr marL="0" indent="0">
              <a:buNone/>
            </a:pPr>
            <a:r>
              <a:rPr lang="en-US" sz="1600" dirty="0"/>
              <a:t>3.) Identify the three steps associated with the suspicion screen process that are behavior-based.</a:t>
            </a:r>
          </a:p>
          <a:p>
            <a:pPr marL="0" indent="0">
              <a:buNone/>
            </a:pPr>
            <a:r>
              <a:rPr lang="en-US" sz="1600" dirty="0">
                <a:highlight>
                  <a:srgbClr val="FFFF00"/>
                </a:highlight>
              </a:rPr>
              <a:t>Train staff; staff identify reasonable suspicion; complete TEAP referral (or comparable form) with these specific behaviors listed.</a:t>
            </a:r>
          </a:p>
          <a:p>
            <a:pPr marL="0" indent="0">
              <a:buNone/>
            </a:pPr>
            <a:r>
              <a:rPr lang="en-US" sz="1600" dirty="0"/>
              <a:t>4.) Outline the necessary/required participants involved in the suspicion screen process. </a:t>
            </a:r>
          </a:p>
          <a:p>
            <a:pPr marL="0" indent="0">
              <a:buNone/>
            </a:pPr>
            <a:r>
              <a:rPr lang="en-US" sz="1600" dirty="0">
                <a:highlight>
                  <a:srgbClr val="FFFF00"/>
                </a:highlight>
              </a:rPr>
              <a:t>Front line staff (safety/security/residential/recreational/HWC (TEAP specialist or designee) and CD (or designee).</a:t>
            </a:r>
          </a:p>
          <a:p>
            <a:pPr marL="0" indent="0">
              <a:buNone/>
            </a:pPr>
            <a:endParaRPr lang="en-US" sz="1600" dirty="0"/>
          </a:p>
        </p:txBody>
      </p:sp>
    </p:spTree>
    <p:extLst>
      <p:ext uri="{BB962C8B-B14F-4D97-AF65-F5344CB8AC3E}">
        <p14:creationId xmlns:p14="http://schemas.microsoft.com/office/powerpoint/2010/main" val="65700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2" name="Rectangle 108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National Drug and Alcohol Facts Week is March 21-27, 2022 | SDAHO">
            <a:extLst>
              <a:ext uri="{FF2B5EF4-FFF2-40B4-BE49-F238E27FC236}">
                <a16:creationId xmlns:a16="http://schemas.microsoft.com/office/drawing/2014/main" id="{6A1DCF93-5101-2E40-50A5-20F59EF1A3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84" name="Rectangle 108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A27BA3-57EB-8E67-3287-FCD2A2A98D84}"/>
              </a:ext>
            </a:extLst>
          </p:cNvPr>
          <p:cNvSpPr>
            <a:spLocks noGrp="1"/>
          </p:cNvSpPr>
          <p:nvPr>
            <p:ph type="title"/>
          </p:nvPr>
        </p:nvSpPr>
        <p:spPr>
          <a:xfrm>
            <a:off x="838200" y="365125"/>
            <a:ext cx="3822189" cy="1899912"/>
          </a:xfrm>
        </p:spPr>
        <p:txBody>
          <a:bodyPr>
            <a:normAutofit/>
          </a:bodyPr>
          <a:lstStyle/>
          <a:p>
            <a:r>
              <a:rPr lang="en-US" sz="3100" b="0" i="0" dirty="0">
                <a:effectLst/>
                <a:highlight>
                  <a:srgbClr val="FFFFFF"/>
                </a:highlight>
              </a:rPr>
              <a:t>It is…National Drug and Alcohol Facts Week® </a:t>
            </a:r>
            <a:br>
              <a:rPr lang="en-US" sz="3100" b="0" i="0" dirty="0">
                <a:effectLst/>
                <a:highlight>
                  <a:srgbClr val="FFFFFF"/>
                </a:highlight>
              </a:rPr>
            </a:br>
            <a:endParaRPr lang="en-US" sz="3100" dirty="0"/>
          </a:p>
        </p:txBody>
      </p:sp>
      <p:sp>
        <p:nvSpPr>
          <p:cNvPr id="3" name="Content Placeholder 2">
            <a:extLst>
              <a:ext uri="{FF2B5EF4-FFF2-40B4-BE49-F238E27FC236}">
                <a16:creationId xmlns:a16="http://schemas.microsoft.com/office/drawing/2014/main" id="{7D25B1B2-77DE-605D-7C84-ABB15D53F34E}"/>
              </a:ext>
            </a:extLst>
          </p:cNvPr>
          <p:cNvSpPr>
            <a:spLocks noGrp="1"/>
          </p:cNvSpPr>
          <p:nvPr>
            <p:ph idx="1"/>
          </p:nvPr>
        </p:nvSpPr>
        <p:spPr>
          <a:xfrm>
            <a:off x="838200" y="2434201"/>
            <a:ext cx="3822189" cy="3742762"/>
          </a:xfrm>
        </p:spPr>
        <p:txBody>
          <a:bodyPr>
            <a:normAutofit/>
          </a:bodyPr>
          <a:lstStyle/>
          <a:p>
            <a:r>
              <a:rPr lang="en-US" sz="2000" b="0" i="0">
                <a:effectLst/>
                <a:highlight>
                  <a:srgbClr val="FFFFFF"/>
                </a:highlight>
                <a:latin typeface="+mj-lt"/>
              </a:rPr>
              <a:t>NDAFW is an annual health observance about the science of drug use and addiction among youth. </a:t>
            </a:r>
          </a:p>
          <a:p>
            <a:r>
              <a:rPr lang="en-US" sz="2000" b="0" i="0">
                <a:effectLst/>
                <a:highlight>
                  <a:srgbClr val="FFFFFF"/>
                </a:highlight>
                <a:latin typeface="+mj-lt"/>
              </a:rPr>
              <a:t>NDAFW provides an opportunity to bring together scientists, students, educators, healthcare providers, and community partners to help advance the science and address youth drug and alcohol use in communities and nationwide.</a:t>
            </a:r>
            <a:endParaRPr lang="en-US" sz="2000">
              <a:latin typeface="+mj-lt"/>
            </a:endParaRPr>
          </a:p>
        </p:txBody>
      </p:sp>
    </p:spTree>
    <p:extLst>
      <p:ext uri="{BB962C8B-B14F-4D97-AF65-F5344CB8AC3E}">
        <p14:creationId xmlns:p14="http://schemas.microsoft.com/office/powerpoint/2010/main" val="209667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B6254A2-DF08-D407-C263-EC0D72DF8BE8}"/>
              </a:ext>
            </a:extLst>
          </p:cNvPr>
          <p:cNvSpPr>
            <a:spLocks noGrp="1"/>
          </p:cNvSpPr>
          <p:nvPr>
            <p:ph type="title"/>
          </p:nvPr>
        </p:nvSpPr>
        <p:spPr>
          <a:xfrm>
            <a:off x="786385" y="841248"/>
            <a:ext cx="3515244" cy="5340097"/>
          </a:xfrm>
        </p:spPr>
        <p:txBody>
          <a:bodyPr anchor="ctr">
            <a:normAutofit/>
          </a:bodyPr>
          <a:lstStyle/>
          <a:p>
            <a:br>
              <a:rPr lang="en-US" sz="4800" dirty="0">
                <a:solidFill>
                  <a:schemeClr val="bg1"/>
                </a:solidFill>
              </a:rPr>
            </a:br>
            <a:br>
              <a:rPr lang="en-US" sz="4800" dirty="0">
                <a:solidFill>
                  <a:schemeClr val="bg1"/>
                </a:solidFill>
              </a:rPr>
            </a:br>
            <a:r>
              <a:rPr lang="en-US" sz="4800" dirty="0">
                <a:solidFill>
                  <a:schemeClr val="bg1"/>
                </a:solidFill>
              </a:rPr>
              <a:t>Suspicion Drug Screen: What has Not Changed</a:t>
            </a:r>
          </a:p>
        </p:txBody>
      </p:sp>
      <p:graphicFrame>
        <p:nvGraphicFramePr>
          <p:cNvPr id="6" name="Content Placeholder 2">
            <a:extLst>
              <a:ext uri="{FF2B5EF4-FFF2-40B4-BE49-F238E27FC236}">
                <a16:creationId xmlns:a16="http://schemas.microsoft.com/office/drawing/2014/main" id="{8B672BD3-338D-9431-E2FD-FD6F4C62EFDC}"/>
              </a:ext>
            </a:extLst>
          </p:cNvPr>
          <p:cNvGraphicFramePr>
            <a:graphicFrameLocks noGrp="1"/>
          </p:cNvGraphicFramePr>
          <p:nvPr>
            <p:ph idx="1"/>
            <p:extLst>
              <p:ext uri="{D42A27DB-BD31-4B8C-83A1-F6EECF244321}">
                <p14:modId xmlns:p14="http://schemas.microsoft.com/office/powerpoint/2010/main" val="326243293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297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E5253-3D52-B0E5-68C4-8C91C9E2447C}"/>
              </a:ext>
            </a:extLst>
          </p:cNvPr>
          <p:cNvSpPr>
            <a:spLocks noGrp="1"/>
          </p:cNvSpPr>
          <p:nvPr>
            <p:ph type="title"/>
          </p:nvPr>
        </p:nvSpPr>
        <p:spPr>
          <a:xfrm>
            <a:off x="804672" y="802955"/>
            <a:ext cx="4766330" cy="1454051"/>
          </a:xfrm>
        </p:spPr>
        <p:txBody>
          <a:bodyPr>
            <a:normAutofit/>
          </a:bodyPr>
          <a:lstStyle/>
          <a:p>
            <a:r>
              <a:rPr lang="en-US" sz="3600" dirty="0"/>
              <a:t>Identifying Impairment: Employer Processes </a:t>
            </a:r>
          </a:p>
        </p:txBody>
      </p:sp>
      <p:sp>
        <p:nvSpPr>
          <p:cNvPr id="3" name="Content Placeholder 2">
            <a:extLst>
              <a:ext uri="{FF2B5EF4-FFF2-40B4-BE49-F238E27FC236}">
                <a16:creationId xmlns:a16="http://schemas.microsoft.com/office/drawing/2014/main" id="{0C4361B1-D3D6-C450-A9F1-E82A9D85189D}"/>
              </a:ext>
            </a:extLst>
          </p:cNvPr>
          <p:cNvSpPr>
            <a:spLocks noGrp="1"/>
          </p:cNvSpPr>
          <p:nvPr>
            <p:ph idx="1"/>
          </p:nvPr>
        </p:nvSpPr>
        <p:spPr>
          <a:xfrm>
            <a:off x="804672" y="2421683"/>
            <a:ext cx="4765949" cy="3859374"/>
          </a:xfrm>
        </p:spPr>
        <p:txBody>
          <a:bodyPr anchor="t">
            <a:normAutofit fontScale="92500" lnSpcReduction="10000"/>
          </a:bodyPr>
          <a:lstStyle/>
          <a:p>
            <a:pPr marL="0" indent="0" fontAlgn="base">
              <a:buNone/>
            </a:pPr>
            <a:r>
              <a:rPr lang="en-US" sz="1400" b="0" i="0" dirty="0">
                <a:effectLst/>
                <a:latin typeface="+mj-lt"/>
                <a:cs typeface="Arial" panose="020B0604020202020204" pitchFamily="34" charset="0"/>
              </a:rPr>
              <a:t>Recognizing impairment in employees and conducting drug testing is about workplace safety and worker health:</a:t>
            </a:r>
          </a:p>
          <a:p>
            <a:pPr fontAlgn="base"/>
            <a:r>
              <a:rPr lang="en-US" sz="1400" b="0" i="0" dirty="0">
                <a:effectLst/>
                <a:latin typeface="+mj-lt"/>
                <a:cs typeface="Arial" panose="020B0604020202020204" pitchFamily="34" charset="0"/>
              </a:rPr>
              <a:t>All employment sites have informal and formal processes for identification of impaired workers. </a:t>
            </a:r>
          </a:p>
          <a:p>
            <a:pPr fontAlgn="base"/>
            <a:r>
              <a:rPr lang="en-US" sz="1400" i="0" dirty="0">
                <a:effectLst/>
                <a:latin typeface="+mj-lt"/>
                <a:cs typeface="Arial" panose="020B0604020202020204" pitchFamily="34" charset="0"/>
              </a:rPr>
              <a:t>Substance impairment may lead to 3.5 times more accidents.</a:t>
            </a:r>
          </a:p>
          <a:p>
            <a:pPr fontAlgn="base"/>
            <a:r>
              <a:rPr lang="en-US" sz="1400" b="0" i="0" dirty="0">
                <a:effectLst/>
                <a:latin typeface="+mj-lt"/>
                <a:cs typeface="Arial" panose="020B0604020202020204" pitchFamily="34" charset="0"/>
              </a:rPr>
              <a:t>40% of employee theft is caused by drug abuse according to the U.S. Department of Justice.</a:t>
            </a:r>
            <a:endParaRPr lang="en-US" sz="1400" b="0" i="0" u="none" strike="noStrike" dirty="0">
              <a:effectLst/>
              <a:latin typeface="+mj-lt"/>
              <a:cs typeface="Arial" panose="020B0604020202020204" pitchFamily="34" charset="0"/>
            </a:endParaRPr>
          </a:p>
          <a:p>
            <a:pPr fontAlgn="base"/>
            <a:r>
              <a:rPr lang="en-US" sz="1400" b="0" i="0" dirty="0">
                <a:effectLst/>
                <a:latin typeface="+mj-lt"/>
                <a:cs typeface="Arial" panose="020B0604020202020204" pitchFamily="34" charset="0"/>
              </a:rPr>
              <a:t>National Council on Alcoholism and Drug Dependence (NCADD) reported 70% of the 14.8 million Americans who </a:t>
            </a:r>
            <a:r>
              <a:rPr lang="en-US" sz="1400" dirty="0">
                <a:latin typeface="+mj-lt"/>
                <a:cs typeface="Arial" panose="020B0604020202020204" pitchFamily="34" charset="0"/>
              </a:rPr>
              <a:t>mis</a:t>
            </a:r>
            <a:r>
              <a:rPr lang="en-US" sz="1400" b="0" i="0" dirty="0">
                <a:effectLst/>
                <a:latin typeface="+mj-lt"/>
                <a:cs typeface="Arial" panose="020B0604020202020204" pitchFamily="34" charset="0"/>
              </a:rPr>
              <a:t>use drugs are employed.</a:t>
            </a:r>
          </a:p>
          <a:p>
            <a:pPr fontAlgn="base"/>
            <a:r>
              <a:rPr lang="en-US" sz="1400" i="0" dirty="0">
                <a:effectLst/>
                <a:latin typeface="+mj-lt"/>
                <a:cs typeface="Arial" panose="020B0604020202020204" pitchFamily="34" charset="0"/>
              </a:rPr>
              <a:t>Substance </a:t>
            </a:r>
            <a:r>
              <a:rPr lang="en-US" sz="1400" dirty="0">
                <a:latin typeface="+mj-lt"/>
                <a:cs typeface="Arial" panose="020B0604020202020204" pitchFamily="34" charset="0"/>
              </a:rPr>
              <a:t>mis</a:t>
            </a:r>
            <a:r>
              <a:rPr lang="en-US" sz="1400" i="0" dirty="0">
                <a:effectLst/>
                <a:latin typeface="+mj-lt"/>
                <a:cs typeface="Arial" panose="020B0604020202020204" pitchFamily="34" charset="0"/>
              </a:rPr>
              <a:t>use increases likelihood of an employee missing eight or more workdays annually.</a:t>
            </a:r>
          </a:p>
          <a:p>
            <a:pPr fontAlgn="base"/>
            <a:r>
              <a:rPr lang="en-US" sz="1400" i="0" dirty="0">
                <a:effectLst/>
                <a:latin typeface="+mj-lt"/>
                <a:cs typeface="Arial" panose="020B0604020202020204" pitchFamily="34" charset="0"/>
              </a:rPr>
              <a:t>50% of workmen compensation claims are substance use-related</a:t>
            </a:r>
          </a:p>
          <a:p>
            <a:pPr fontAlgn="base"/>
            <a:r>
              <a:rPr lang="en-US" sz="1400" i="0" dirty="0">
                <a:effectLst/>
                <a:latin typeface="+mj-lt"/>
                <a:cs typeface="Arial" panose="020B0604020202020204" pitchFamily="34" charset="0"/>
              </a:rPr>
              <a:t>Substance use contributes to lowering productivity (by 33 percent)</a:t>
            </a:r>
          </a:p>
          <a:p>
            <a:pPr marL="0" indent="0" fontAlgn="base">
              <a:buNone/>
            </a:pPr>
            <a:br>
              <a:rPr lang="en-US" sz="900" b="0" i="0" dirty="0">
                <a:effectLst/>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See https://</a:t>
            </a:r>
            <a:r>
              <a:rPr lang="en-US" sz="900" dirty="0" err="1">
                <a:latin typeface="Arial" panose="020B0604020202020204" pitchFamily="34" charset="0"/>
                <a:cs typeface="Arial" panose="020B0604020202020204" pitchFamily="34" charset="0"/>
              </a:rPr>
              <a:t>nida.nih.gov</a:t>
            </a:r>
            <a:r>
              <a:rPr lang="en-US" sz="900" dirty="0">
                <a:latin typeface="Arial" panose="020B0604020202020204" pitchFamily="34" charset="0"/>
                <a:cs typeface="Arial" panose="020B0604020202020204" pitchFamily="34" charset="0"/>
              </a:rPr>
              <a:t>/</a:t>
            </a:r>
          </a:p>
        </p:txBody>
      </p:sp>
      <p:grpSp>
        <p:nvGrpSpPr>
          <p:cNvPr id="2059" name="Group 205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60" name="Freeform: Shape 205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Freeform: Shape 206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On-the-Job Training | WorkSource Atlanta : WorkSource Atlanta">
            <a:extLst>
              <a:ext uri="{FF2B5EF4-FFF2-40B4-BE49-F238E27FC236}">
                <a16:creationId xmlns:a16="http://schemas.microsoft.com/office/drawing/2014/main" id="{DE734977-D64E-7F4D-2EF3-4A424B2A7C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2512538"/>
            <a:ext cx="4142232" cy="27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8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6C11B-9C20-248E-956A-90E1FE94038F}"/>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Drug Testing Benefits – Data to share with Students</a:t>
            </a:r>
          </a:p>
        </p:txBody>
      </p:sp>
      <p:graphicFrame>
        <p:nvGraphicFramePr>
          <p:cNvPr id="5" name="Content Placeholder 2">
            <a:extLst>
              <a:ext uri="{FF2B5EF4-FFF2-40B4-BE49-F238E27FC236}">
                <a16:creationId xmlns:a16="http://schemas.microsoft.com/office/drawing/2014/main" id="{E3137A9A-FAB7-F5C6-DEEF-A221448765BE}"/>
              </a:ext>
            </a:extLst>
          </p:cNvPr>
          <p:cNvGraphicFramePr>
            <a:graphicFrameLocks noGrp="1"/>
          </p:cNvGraphicFramePr>
          <p:nvPr>
            <p:ph idx="1"/>
            <p:extLst>
              <p:ext uri="{D42A27DB-BD31-4B8C-83A1-F6EECF244321}">
                <p14:modId xmlns:p14="http://schemas.microsoft.com/office/powerpoint/2010/main" val="759894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63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688E35-2425-5065-0669-FE68306C640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Suspicion Screen Process </a:t>
            </a:r>
          </a:p>
        </p:txBody>
      </p:sp>
      <p:graphicFrame>
        <p:nvGraphicFramePr>
          <p:cNvPr id="5" name="Content Placeholder 2">
            <a:extLst>
              <a:ext uri="{FF2B5EF4-FFF2-40B4-BE49-F238E27FC236}">
                <a16:creationId xmlns:a16="http://schemas.microsoft.com/office/drawing/2014/main" id="{76D78E5F-4ADC-E259-F35D-45AC4784706B}"/>
              </a:ext>
            </a:extLst>
          </p:cNvPr>
          <p:cNvGraphicFramePr>
            <a:graphicFrameLocks noGrp="1"/>
          </p:cNvGraphicFramePr>
          <p:nvPr>
            <p:ph idx="1"/>
            <p:extLst>
              <p:ext uri="{D42A27DB-BD31-4B8C-83A1-F6EECF244321}">
                <p14:modId xmlns:p14="http://schemas.microsoft.com/office/powerpoint/2010/main" val="156618403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46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3100">
                <a:solidFill>
                  <a:srgbClr val="FFFFFF"/>
                </a:solidFill>
              </a:rPr>
              <a:t>The Components of an Effective Suspicious Screening Process  </a:t>
            </a:r>
          </a:p>
        </p:txBody>
      </p:sp>
      <p:graphicFrame>
        <p:nvGraphicFramePr>
          <p:cNvPr id="5" name="Content Placeholder 2">
            <a:extLst>
              <a:ext uri="{FF2B5EF4-FFF2-40B4-BE49-F238E27FC236}">
                <a16:creationId xmlns:a16="http://schemas.microsoft.com/office/drawing/2014/main" id="{F54B1011-A91D-F52B-CA66-06722D6FB512}"/>
              </a:ext>
            </a:extLst>
          </p:cNvPr>
          <p:cNvGraphicFramePr>
            <a:graphicFrameLocks noGrp="1"/>
          </p:cNvGraphicFramePr>
          <p:nvPr>
            <p:ph idx="1"/>
            <p:extLst>
              <p:ext uri="{D42A27DB-BD31-4B8C-83A1-F6EECF244321}">
                <p14:modId xmlns:p14="http://schemas.microsoft.com/office/powerpoint/2010/main" val="23961266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689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D0EAA3B-2C60-2B4F-B6BD-DC4011BBF6E8}">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XRUYQT3274NZ-681238054-2112</_dlc_DocId>
    <_dlc_DocIdUrl xmlns="b22f8f74-215c-4154-9939-bd29e4e8980e">
      <Url>https://supportservices.jobcorps.gov/health/_layouts/15/DocIdRedir.aspx?ID=XRUYQT3274NZ-681238054-2112</Url>
      <Description>XRUYQT3274NZ-681238054-2112</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B2A5ECE-E221-4F6C-B7F5-2934A5C3FDEF}"/>
</file>

<file path=customXml/itemProps2.xml><?xml version="1.0" encoding="utf-8"?>
<ds:datastoreItem xmlns:ds="http://schemas.openxmlformats.org/officeDocument/2006/customXml" ds:itemID="{71386E9B-053B-4C6C-8A17-37AA9E76815E}"/>
</file>

<file path=customXml/itemProps3.xml><?xml version="1.0" encoding="utf-8"?>
<ds:datastoreItem xmlns:ds="http://schemas.openxmlformats.org/officeDocument/2006/customXml" ds:itemID="{6829FA29-9C6D-4786-A874-16F1331AAF18}"/>
</file>

<file path=customXml/itemProps4.xml><?xml version="1.0" encoding="utf-8"?>
<ds:datastoreItem xmlns:ds="http://schemas.openxmlformats.org/officeDocument/2006/customXml" ds:itemID="{59D07068-1E69-4DA3-96A9-58819F247233}"/>
</file>

<file path=docProps/app.xml><?xml version="1.0" encoding="utf-8"?>
<Properties xmlns="http://schemas.openxmlformats.org/officeDocument/2006/extended-properties" xmlns:vt="http://schemas.openxmlformats.org/officeDocument/2006/docPropsVTypes">
  <TotalTime>530</TotalTime>
  <Words>2022</Words>
  <Application>Microsoft Office PowerPoint</Application>
  <PresentationFormat>Widescreen</PresentationFormat>
  <Paragraphs>161</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Arial</vt:lpstr>
      <vt:lpstr>Calibri</vt:lpstr>
      <vt:lpstr>Calibri Light</vt:lpstr>
      <vt:lpstr>Times New Roman</vt:lpstr>
      <vt:lpstr>Office Theme</vt:lpstr>
      <vt:lpstr>Suspicion Drug Screen Process: What it is and What it is Not</vt:lpstr>
      <vt:lpstr>Summary and Learning Objectives</vt:lpstr>
      <vt:lpstr>Before We Get Started…</vt:lpstr>
      <vt:lpstr>It is…National Drug and Alcohol Facts Week®  </vt:lpstr>
      <vt:lpstr>  Suspicion Drug Screen: What has Not Changed</vt:lpstr>
      <vt:lpstr>Identifying Impairment: Employer Processes </vt:lpstr>
      <vt:lpstr>Drug Testing Benefits – Data to share with Students</vt:lpstr>
      <vt:lpstr>Suspicion Screen Process </vt:lpstr>
      <vt:lpstr>The Components of an Effective Suspicious Screening Process  </vt:lpstr>
      <vt:lpstr>Urine Toxicology Testing: What are the Drugs?</vt:lpstr>
      <vt:lpstr>PowerPoint Presentation</vt:lpstr>
      <vt:lpstr>Who is to be Referred for Suspicion Screening?</vt:lpstr>
      <vt:lpstr>PRH Regarding Suspicion Screen Drug Testing: Drug Testing  </vt:lpstr>
      <vt:lpstr>PRH Regarding Suspicion Screen Drug Testing: Alcohol Testing</vt:lpstr>
      <vt:lpstr>PI 22-02 Life Loc Breathalyzer Utilization</vt:lpstr>
      <vt:lpstr>Other References to Suspicion Screen Process in the PRH 2.3 R5 g 3</vt:lpstr>
      <vt:lpstr>What Does Reasonably Suspected Mean?</vt:lpstr>
      <vt:lpstr>PowerPoint Presentation</vt:lpstr>
      <vt:lpstr>PowerPoint Presentation</vt:lpstr>
      <vt:lpstr>PowerPoint Presentation</vt:lpstr>
      <vt:lpstr>Disciplinary Code Intersection (Updated Exhibit 2.1)</vt:lpstr>
      <vt:lpstr>PowerPoint Presentation</vt:lpstr>
      <vt:lpstr>PowerPoint Presentation</vt:lpstr>
      <vt:lpstr>PowerPoint Presentation</vt:lpstr>
      <vt:lpstr>Decrease the Likelihood of Adulteration</vt:lpstr>
      <vt:lpstr>Detection of Adulteration Attempts via Supervised Screening</vt:lpstr>
      <vt:lpstr>Supervised versus Observed Collection</vt:lpstr>
      <vt:lpstr>Chain of Custody is Key to Drug Testing Integrity</vt:lpstr>
      <vt:lpstr>Next Steps if Suspicion Screen Results are a Confirmed Positive</vt:lpstr>
      <vt:lpstr>Next Steps if Suspicion Screen is Confirmed Negative</vt:lpstr>
      <vt:lpstr>Alcohol Testing Procedures</vt:lpstr>
      <vt:lpstr>Resources</vt:lpstr>
      <vt:lpstr>PowerPoint Presentation</vt:lpstr>
      <vt:lpstr>PowerPoint Presentation</vt:lpstr>
      <vt:lpstr>PowerPoint Presentation</vt:lpstr>
      <vt:lpstr>Contact your Regional Health Specialist</vt:lpstr>
      <vt:lpstr>Learning Objectives Achieved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Suspicion Testing and Employability</dc:title>
  <dc:creator>Diane Tennies</dc:creator>
  <cp:lastModifiedBy>Carolina Valdenegro</cp:lastModifiedBy>
  <cp:revision>14</cp:revision>
  <dcterms:created xsi:type="dcterms:W3CDTF">2023-07-10T19:13:45Z</dcterms:created>
  <dcterms:modified xsi:type="dcterms:W3CDTF">2024-03-21T13:31:30Z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ff9a60e4-620c-423e-a3ef-864c2d7dbe1c</vt:lpwstr>
  </property>
</Properties>
</file>